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263" r:id="rId3"/>
    <p:sldId id="264" r:id="rId4"/>
    <p:sldId id="257" r:id="rId5"/>
    <p:sldId id="274" r:id="rId6"/>
    <p:sldId id="266" r:id="rId7"/>
    <p:sldId id="260" r:id="rId8"/>
    <p:sldId id="271" r:id="rId9"/>
    <p:sldId id="272" r:id="rId10"/>
    <p:sldId id="270" r:id="rId11"/>
    <p:sldId id="262" r:id="rId12"/>
    <p:sldId id="269" r:id="rId13"/>
    <p:sldId id="268" r:id="rId14"/>
    <p:sldId id="391" r:id="rId15"/>
    <p:sldId id="392" r:id="rId16"/>
    <p:sldId id="370" r:id="rId17"/>
    <p:sldId id="399" r:id="rId18"/>
    <p:sldId id="394" r:id="rId19"/>
    <p:sldId id="395" r:id="rId20"/>
    <p:sldId id="397" r:id="rId21"/>
    <p:sldId id="393" r:id="rId22"/>
    <p:sldId id="396" r:id="rId23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FA2AA"/>
    <a:srgbClr val="E9EDED"/>
    <a:srgbClr val="D9D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15B51-B764-4EA2-AF93-AADAF4F96277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44A55-03E3-4293-93C0-8C71F23ED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5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0B81B-4508-47C8-9B31-2D2CD38A6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5BFBC-4650-4F43-9143-DB64DFA649D2}" type="datetime1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D8CD9-075A-4B2C-B616-9596FDA80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3A263-F743-4C03-854C-AE773A65C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2B2E0-4F2B-4962-BBA6-77D4184EBA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11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2A4B4-CAD8-4A1B-B04B-DF40220D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28C7C-909B-41F7-8A3A-6F8D68E97F5F}" type="datetime1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891DE-1505-4DCE-8805-0431C4D60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54F25-9861-484E-9643-9E172D302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3DF6D-03C8-422C-924B-359600D300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76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16063-ADF6-436C-B194-73F171709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20EEE-210A-4BA2-94BA-73DF72040451}" type="datetime1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C942A-90FF-4414-A291-0CB411225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31BB0-2457-4FDD-BE01-DA9205B55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B59FE-584F-42ED-B4D7-1EBC29C533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70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720BF-820D-48C3-AC8B-A7B439437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E52C5-259A-4161-A780-5F9CBD2627F8}" type="datetime1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C3EB1-54DE-4F4D-9B99-F13A6FB68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69E4D-B24A-4F9F-A427-B9AA40895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F47E5-5E57-4851-9447-CEBCC77465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18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3BB34-5177-4565-8225-8396476FE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0EBB7-B3E5-454A-ADE7-7DEF58A19FBB}" type="datetime1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E7C5D-D1D5-487B-B514-6B41A6411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2719A-1ED9-4FDB-809F-0D09255B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20344-53B2-4CBB-91AE-743A89437F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8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E03F5E-E499-46D9-9A0C-A9FCD28CE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76D2D-612A-4625-A794-BA28AE90ADDE}" type="datetime1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2DFFF1-983C-4347-AB7A-D5921777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5464BE-B476-4843-B730-C9D06CA8D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1B0A0-D236-4085-B7E2-E9C917C5AC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91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1576CF-1F3F-4CAE-8381-78DD31110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ABE22-3E4B-4815-A03D-8B11EA03A699}" type="datetime1">
              <a:rPr lang="en-US" smtClean="0"/>
              <a:t>5/17/2022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5CE32C1-24CE-4CFF-9653-E39625742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519D93-19B6-45E6-A4A0-778C9371C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366DC-4191-462E-9F03-8F44EFD6F0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674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1A06001-64E8-4422-8C80-ED6C923FE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21F74-93AC-487D-8F74-7BBA3EED5E30}" type="datetime1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5C3B0AF-A67A-447E-B85A-A58BEFDFB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6256FD0-1CE8-44DC-B998-89B15EC5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0C4D2-8442-490D-9A52-C42FBD18D7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99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0C4E65D-6A81-4947-A1B6-CA305B763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C2030-B88B-417B-B0B7-938E7C21F529}" type="datetime1">
              <a:rPr lang="en-US" smtClean="0"/>
              <a:t>5/17/2022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CC5232D-1838-44D6-BCEF-305E7A020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EC442E-B1AC-4528-A86A-FCFFEA718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9B79B-7E1F-488F-924F-745871C245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48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E5AFE5-35AD-4484-9709-5E4C18A14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B138D-FD59-4F9D-9872-353F2C56B359}" type="datetime1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CF5C82-33D1-42D5-B10C-AB28CD899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2AB2A6-A810-4B9D-B2BC-AE85D5384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63E5E-26F8-4925-8420-98B9989D39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94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642BEA-B2C7-43E3-B756-94C2E8D83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B5AE4-E17D-404D-AFA1-769627EB1498}" type="datetime1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D22ACC-C5C0-4F76-B729-E08E6AA52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A79C42-71CA-4694-8394-5F8B19F48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553FB-E23A-4CC5-B064-0913124C53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21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744E3CF-227B-4944-9A18-C1D86AAC621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F9DD05F-7C0E-423B-86AD-541F7F1347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8A6B2-5F3C-474B-AE1D-960D3C9370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BE1AFF-365B-4C77-AAAE-A69F7ABEC00E}" type="datetime1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98BAA-9AF3-4529-891D-E384041E0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C52F6-78C0-4B1E-9F7F-512A8984A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26201DA-F0B2-41F3-AE7D-90DB52182C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hyperlink" Target="https://glottolog.or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hoible.org/sources/MoisikEsling2011" TargetMode="External"/><Relationship Id="rId5" Type="http://schemas.openxmlformats.org/officeDocument/2006/relationships/hyperlink" Target="https://phoible.org/sources/Hayes2009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accent.gmu.ed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alectsarchive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16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slideLayout" Target="../slideLayouts/slideLayout2.xml"/><Relationship Id="rId5" Type="http://schemas.microsoft.com/office/2007/relationships/media" Target="../media/media16.m4a"/><Relationship Id="rId4" Type="http://schemas.microsoft.com/office/2007/relationships/media" Target="../media/media14.m4a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oiced_alveolar_sibilant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hyperlink" Target="https://en.wikipedia.org/wiki/Geminated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slideLayout" Target="../slideLayouts/slideLayout2.xml"/><Relationship Id="rId3" Type="http://schemas.microsoft.com/office/2007/relationships/media" Target="../media/media3.m4a"/><Relationship Id="rId7" Type="http://schemas.microsoft.com/office/2007/relationships/media" Target="../media/media5.m4a"/><Relationship Id="rId12" Type="http://schemas.openxmlformats.org/officeDocument/2006/relationships/audio" Target="../media/media1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microsoft.com/office/2007/relationships/media" Target="../media/media1.m4a"/><Relationship Id="rId5" Type="http://schemas.microsoft.com/office/2007/relationships/media" Target="../media/media4.m4a"/><Relationship Id="rId15" Type="http://schemas.openxmlformats.org/officeDocument/2006/relationships/image" Target="../media/image3.png"/><Relationship Id="rId10" Type="http://schemas.openxmlformats.org/officeDocument/2006/relationships/audio" Target="../media/media6.m4a"/><Relationship Id="rId4" Type="http://schemas.openxmlformats.org/officeDocument/2006/relationships/audio" Target="../media/media3.m4a"/><Relationship Id="rId9" Type="http://schemas.microsoft.com/office/2007/relationships/media" Target="../media/media6.m4a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4a"/><Relationship Id="rId13" Type="http://schemas.openxmlformats.org/officeDocument/2006/relationships/image" Target="../media/image2.png"/><Relationship Id="rId3" Type="http://schemas.microsoft.com/office/2007/relationships/media" Target="../media/media9.m4a"/><Relationship Id="rId7" Type="http://schemas.microsoft.com/office/2007/relationships/media" Target="../media/media11.m4a"/><Relationship Id="rId12" Type="http://schemas.openxmlformats.org/officeDocument/2006/relationships/image" Target="../media/image6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11" Type="http://schemas.openxmlformats.org/officeDocument/2006/relationships/image" Target="../media/image5.png"/><Relationship Id="rId5" Type="http://schemas.microsoft.com/office/2007/relationships/media" Target="../media/media10.m4a"/><Relationship Id="rId10" Type="http://schemas.openxmlformats.org/officeDocument/2006/relationships/image" Target="../media/image4.png"/><Relationship Id="rId4" Type="http://schemas.openxmlformats.org/officeDocument/2006/relationships/audio" Target="../media/media9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5D98DE64-059D-4FB3-9386-DC59BCC79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/>
              <a:t>Transcribing foreign-accented English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BB7606-4781-4C76-B6A0-B8F4B990DE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UT Dallas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Phonetics SPAU 3343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William Katz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03A0F0-33EF-48E6-A62E-34428082E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B2E0-4F2B-4962-BBA6-77D4184EBAE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8626AE4D-C2F2-4F2A-846B-04BDF534E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Books, websites</a:t>
            </a: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52D6AD17-4C5E-4F37-B75A-2B3FE5C4A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57" y="708426"/>
            <a:ext cx="137265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Russian Dictionary for Russian Language Students ">
            <a:extLst>
              <a:ext uri="{FF2B5EF4-FFF2-40B4-BE49-F238E27FC236}">
                <a16:creationId xmlns:a16="http://schemas.microsoft.com/office/drawing/2014/main" id="{966ECD77-6AE8-43B0-979E-B30748A29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99" y="1851426"/>
            <a:ext cx="1066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42FBD167-CC1B-46A1-9D82-7161C284A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17638"/>
            <a:ext cx="3178812" cy="213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86952E-715E-433C-81C4-3EB07E275258}"/>
              </a:ext>
            </a:extLst>
          </p:cNvPr>
          <p:cNvSpPr txBox="1"/>
          <p:nvPr/>
        </p:nvSpPr>
        <p:spPr>
          <a:xfrm>
            <a:off x="2438400" y="3947474"/>
            <a:ext cx="38862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i="0" dirty="0">
                <a:solidFill>
                  <a:srgbClr val="333333"/>
                </a:solidFill>
                <a:effectLst/>
                <a:latin typeface="CharisSILW"/>
              </a:rPr>
              <a:t>Welcome to PHOIBLE</a:t>
            </a:r>
          </a:p>
          <a:p>
            <a:pPr algn="l"/>
            <a:r>
              <a:rPr lang="en-US" sz="700" b="0" i="0" dirty="0">
                <a:solidFill>
                  <a:srgbClr val="333333"/>
                </a:solidFill>
                <a:effectLst/>
                <a:latin typeface="CharisSILW"/>
              </a:rPr>
              <a:t>PHOIBLE is a repository of cross-linguistic phonological inventory data, which have been extracted from source documents and tertiary databases and compiled into a single searchable convenience sample. Release 2.0 from 2019 includes 3020 inventories that contain 3183 segment types found in 2186 distinct languages.</a:t>
            </a:r>
          </a:p>
          <a:p>
            <a:pPr algn="l"/>
            <a:r>
              <a:rPr lang="en-US" sz="700" b="0" i="0" dirty="0">
                <a:solidFill>
                  <a:srgbClr val="333333"/>
                </a:solidFill>
                <a:effectLst/>
                <a:latin typeface="CharisSILW"/>
              </a:rPr>
              <a:t>A bibliographic record is provided for each source document; note that some languages in PHOIBLE have multiple entries based on distinct sources that disagree about the number and/or identity of that language’s phonemes.</a:t>
            </a:r>
          </a:p>
          <a:p>
            <a:pPr algn="l"/>
            <a:r>
              <a:rPr lang="en-US" sz="700" b="0" i="0" dirty="0">
                <a:solidFill>
                  <a:srgbClr val="333333"/>
                </a:solidFill>
                <a:effectLst/>
                <a:latin typeface="CharisSILW"/>
              </a:rPr>
              <a:t>Two principles guide the development of PHOIBLE, though it has proved challenging both theoretically and technologically to abide by them:</a:t>
            </a:r>
          </a:p>
          <a:p>
            <a:pPr algn="l">
              <a:buFont typeface="+mj-lt"/>
              <a:buAutoNum type="arabicPeriod"/>
            </a:pPr>
            <a:r>
              <a:rPr lang="en-US" sz="700" b="0" i="0" dirty="0">
                <a:solidFill>
                  <a:srgbClr val="333333"/>
                </a:solidFill>
                <a:effectLst/>
                <a:latin typeface="CharisSILW"/>
              </a:rPr>
              <a:t>Be faithful to the language description in the source document (now often called ‘</a:t>
            </a:r>
            <a:r>
              <a:rPr lang="en-US" sz="700" b="0" i="0" dirty="0" err="1">
                <a:solidFill>
                  <a:srgbClr val="333333"/>
                </a:solidFill>
                <a:effectLst/>
                <a:latin typeface="CharisSILW"/>
              </a:rPr>
              <a:t>doculect</a:t>
            </a:r>
            <a:r>
              <a:rPr lang="en-US" sz="700" b="0" i="0" dirty="0">
                <a:solidFill>
                  <a:srgbClr val="333333"/>
                </a:solidFill>
                <a:effectLst/>
                <a:latin typeface="CharisSILW"/>
              </a:rPr>
              <a:t>’, for reasons indicated above)</a:t>
            </a:r>
          </a:p>
          <a:p>
            <a:pPr algn="l">
              <a:buFont typeface="+mj-lt"/>
              <a:buAutoNum type="arabicPeriod"/>
            </a:pPr>
            <a:r>
              <a:rPr lang="en-US" sz="700" b="0" i="0" dirty="0">
                <a:solidFill>
                  <a:srgbClr val="333333"/>
                </a:solidFill>
                <a:effectLst/>
                <a:latin typeface="CharisSILW"/>
              </a:rPr>
              <a:t>Encode all character data in a consistent representation in Unicode IPA</a:t>
            </a:r>
          </a:p>
          <a:p>
            <a:pPr algn="l"/>
            <a:r>
              <a:rPr lang="en-US" sz="700" b="0" i="0" dirty="0">
                <a:solidFill>
                  <a:srgbClr val="333333"/>
                </a:solidFill>
                <a:effectLst/>
                <a:latin typeface="CharisSILW"/>
              </a:rPr>
              <a:t>In addition to phoneme inventories, PHOIBLE includes distinctive feature data for every phoneme in every language. The feature system used was created by the PHOIBLE developers to be descriptively adequate cross-linguistically. In other words, if two phonemes differ in their graphemic representation, then they necessarily differ in their featural representation as well (regardless of whether those two phonemes coexist in any known </a:t>
            </a:r>
            <a:r>
              <a:rPr lang="en-US" sz="700" b="0" i="0" dirty="0" err="1">
                <a:solidFill>
                  <a:srgbClr val="333333"/>
                </a:solidFill>
                <a:effectLst/>
                <a:latin typeface="CharisSILW"/>
              </a:rPr>
              <a:t>doculect</a:t>
            </a:r>
            <a:r>
              <a:rPr lang="en-US" sz="700" b="0" i="0" dirty="0">
                <a:solidFill>
                  <a:srgbClr val="333333"/>
                </a:solidFill>
                <a:effectLst/>
                <a:latin typeface="CharisSILW"/>
              </a:rPr>
              <a:t>). The feature system is loosely based on the feature system in </a:t>
            </a:r>
            <a:r>
              <a:rPr lang="en-US" sz="700" b="0" i="0" u="none" strike="noStrike" dirty="0">
                <a:solidFill>
                  <a:srgbClr val="0088CC"/>
                </a:solidFill>
                <a:effectLst/>
                <a:latin typeface="CharisSILW"/>
                <a:hlinkClick r:id="rId5" tooltip="Hayes 2009"/>
              </a:rPr>
              <a:t>Hayes 2009</a:t>
            </a:r>
            <a:r>
              <a:rPr lang="en-US" sz="700" b="0" i="0" dirty="0">
                <a:solidFill>
                  <a:srgbClr val="333333"/>
                </a:solidFill>
                <a:effectLst/>
                <a:latin typeface="CharisSILW"/>
              </a:rPr>
              <a:t> with some additions drawn from </a:t>
            </a:r>
            <a:r>
              <a:rPr lang="en-US" sz="700" b="0" i="0" u="none" strike="noStrike" dirty="0" err="1">
                <a:solidFill>
                  <a:srgbClr val="0088CC"/>
                </a:solidFill>
                <a:effectLst/>
                <a:latin typeface="CharisSILW"/>
                <a:hlinkClick r:id="rId6" tooltip="Moisik &amp; Esling 2011"/>
              </a:rPr>
              <a:t>Moisik</a:t>
            </a:r>
            <a:r>
              <a:rPr lang="en-US" sz="700" b="0" i="0" u="none" strike="noStrike" dirty="0">
                <a:solidFill>
                  <a:srgbClr val="0088CC"/>
                </a:solidFill>
                <a:effectLst/>
                <a:latin typeface="CharisSILW"/>
                <a:hlinkClick r:id="rId6" tooltip="Moisik &amp; Esling 2011"/>
              </a:rPr>
              <a:t> &amp; </a:t>
            </a:r>
            <a:r>
              <a:rPr lang="en-US" sz="700" b="0" i="0" u="none" strike="noStrike" dirty="0" err="1">
                <a:solidFill>
                  <a:srgbClr val="0088CC"/>
                </a:solidFill>
                <a:effectLst/>
                <a:latin typeface="CharisSILW"/>
                <a:hlinkClick r:id="rId6" tooltip="Moisik &amp; Esling 2011"/>
              </a:rPr>
              <a:t>Esling</a:t>
            </a:r>
            <a:r>
              <a:rPr lang="en-US" sz="700" b="0" i="0" u="none" strike="noStrike" dirty="0">
                <a:solidFill>
                  <a:srgbClr val="0088CC"/>
                </a:solidFill>
                <a:effectLst/>
                <a:latin typeface="CharisSILW"/>
                <a:hlinkClick r:id="rId6" tooltip="Moisik &amp; Esling 2011"/>
              </a:rPr>
              <a:t> 2011</a:t>
            </a:r>
            <a:r>
              <a:rPr lang="en-US" sz="700" b="0" i="0" dirty="0">
                <a:solidFill>
                  <a:srgbClr val="333333"/>
                </a:solidFill>
                <a:effectLst/>
                <a:latin typeface="CharisSILW"/>
              </a:rPr>
              <a:t>.</a:t>
            </a:r>
          </a:p>
          <a:p>
            <a:pPr algn="l"/>
            <a:r>
              <a:rPr lang="en-US" sz="700" b="0" i="0" dirty="0">
                <a:solidFill>
                  <a:srgbClr val="333333"/>
                </a:solidFill>
                <a:effectLst/>
                <a:latin typeface="CharisSILW"/>
              </a:rPr>
              <a:t>However, the final feature system goes beyond both of these sources, and is potentially subject to change as new languages are added in subsequent editions of PHOIBLE.</a:t>
            </a:r>
          </a:p>
          <a:p>
            <a:pPr algn="l"/>
            <a:r>
              <a:rPr lang="en-US" sz="700" b="0" i="0" dirty="0">
                <a:solidFill>
                  <a:srgbClr val="333333"/>
                </a:solidFill>
                <a:effectLst/>
                <a:latin typeface="CharisSILW"/>
              </a:rPr>
              <a:t>The data set also includes additional genealogical and geographical information about each language from </a:t>
            </a:r>
            <a:r>
              <a:rPr lang="en-US" sz="700" b="0" i="0" u="none" strike="noStrike" dirty="0">
                <a:solidFill>
                  <a:srgbClr val="0088CC"/>
                </a:solidFill>
                <a:effectLst/>
                <a:latin typeface="CharisSILW"/>
                <a:hlinkClick r:id="rId7" tooltip="Glottolog"/>
              </a:rPr>
              <a:t> </a:t>
            </a:r>
            <a:r>
              <a:rPr lang="en-US" sz="700" b="0" i="0" u="none" strike="noStrike" dirty="0" err="1">
                <a:solidFill>
                  <a:srgbClr val="0088CC"/>
                </a:solidFill>
                <a:effectLst/>
                <a:latin typeface="CharisSILW"/>
                <a:hlinkClick r:id="rId7" tooltip="Glottolog"/>
              </a:rPr>
              <a:t>Glottolog</a:t>
            </a:r>
            <a:r>
              <a:rPr lang="en-US" sz="700" b="0" i="0" dirty="0">
                <a:solidFill>
                  <a:srgbClr val="333333"/>
                </a:solidFill>
                <a:effectLst/>
                <a:latin typeface="CharisSILW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FFD18D-AC59-449B-994B-1C189373D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C4D2-8442-490D-9A52-C42FBD18D7F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EFC98134-FA7E-48EF-BA00-13220A95F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One web resource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0CEC3DCD-0A63-42F1-A8C1-9368B59ED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u="sng" dirty="0"/>
              <a:t>Speech accent archive </a:t>
            </a:r>
            <a:r>
              <a:rPr lang="en-US" altLang="en-US" dirty="0"/>
              <a:t>(George Mason University)</a:t>
            </a:r>
          </a:p>
          <a:p>
            <a:pPr eaLnBrk="1" hangingPunct="1"/>
            <a:r>
              <a:rPr lang="en-US" altLang="en-US" dirty="0"/>
              <a:t>Gives sound files of foreign accents and regional American accents for a short read English corpus  </a:t>
            </a:r>
          </a:p>
          <a:p>
            <a:pPr eaLnBrk="1" hangingPunct="1"/>
            <a:r>
              <a:rPr lang="en-US" altLang="en-US" dirty="0"/>
              <a:t>A rather </a:t>
            </a:r>
            <a:r>
              <a:rPr lang="en-US" altLang="en-US" u="sng" dirty="0"/>
              <a:t>broad</a:t>
            </a:r>
            <a:r>
              <a:rPr lang="en-US" altLang="en-US" dirty="0"/>
              <a:t> transcription is also provided for each case</a:t>
            </a:r>
          </a:p>
          <a:p>
            <a:pPr eaLnBrk="1" hangingPunct="1"/>
            <a:r>
              <a:rPr lang="en-US" altLang="en-US" dirty="0">
                <a:hlinkClick r:id="rId2"/>
              </a:rPr>
              <a:t>http://accent.gmu.edu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9A0553-9940-4356-BAA6-E63CD91FB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47E5-5E57-4851-9447-CEBCC7746507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A0D26982-8EA9-447C-BF9D-0C1AC7888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29297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D84B7E-187E-4F51-A169-998164C95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B79B-7E1F-488F-924F-745871C245B2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>
            <a:extLst>
              <a:ext uri="{FF2B5EF4-FFF2-40B4-BE49-F238E27FC236}">
                <a16:creationId xmlns:a16="http://schemas.microsoft.com/office/drawing/2014/main" id="{9AEEBCAB-B6BD-42B4-AF66-22984E857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342900"/>
            <a:ext cx="733901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ussian1.wav">
            <a:hlinkClick r:id="" action="ppaction://media"/>
            <a:extLst>
              <a:ext uri="{FF2B5EF4-FFF2-40B4-BE49-F238E27FC236}">
                <a16:creationId xmlns:a16="http://schemas.microsoft.com/office/drawing/2014/main" id="{DE61BD27-988F-400D-ADC9-324A117DC7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9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E3F017-E7C1-4403-B5F0-A3017CC42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B79B-7E1F-488F-924F-745871C245B2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137D3-3C8D-43B3-88A2-2E1A935B0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web resource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DB56D-1285-4562-BDD0-D54BCF2C0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11443"/>
            <a:ext cx="69342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IDEA</a:t>
            </a:r>
          </a:p>
          <a:p>
            <a:r>
              <a:rPr lang="en-US" dirty="0">
                <a:hlinkClick r:id="rId2"/>
              </a:rPr>
              <a:t>https://www.dialectsarchive.com/</a:t>
            </a:r>
            <a:endParaRPr lang="en-US" dirty="0"/>
          </a:p>
          <a:p>
            <a:r>
              <a:rPr lang="en-US" dirty="0"/>
              <a:t>Paul Meier, Dylan Paul</a:t>
            </a:r>
          </a:p>
          <a:p>
            <a:r>
              <a:rPr lang="en-US" dirty="0"/>
              <a:t>VASTA (Voice and Speech Trainers Association)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5AA57F-D48D-4A90-A9E8-1FAC2FFA0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3F26-9DF3-4282-81A2-20D8A051F8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70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D9D5F-D919-4F69-AB8E-EDEFDAFCB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3376544" cy="2715353"/>
          </a:xfrm>
        </p:spPr>
        <p:txBody>
          <a:bodyPr>
            <a:normAutofit fontScale="90000"/>
          </a:bodyPr>
          <a:lstStyle/>
          <a:p>
            <a:r>
              <a:rPr lang="en-US" sz="2775" dirty="0"/>
              <a:t>Example: Italy #23</a:t>
            </a:r>
            <a:br>
              <a:rPr lang="en-US" sz="1650" dirty="0"/>
            </a:br>
            <a:br>
              <a:rPr lang="en-US" sz="1650" dirty="0"/>
            </a:br>
            <a:r>
              <a:rPr lang="en-US" sz="1650" dirty="0"/>
              <a:t>Bio:</a:t>
            </a:r>
            <a:br>
              <a:rPr lang="en-US" sz="1650" dirty="0"/>
            </a:br>
            <a:br>
              <a:rPr lang="en-US" sz="1650" dirty="0"/>
            </a:br>
            <a:r>
              <a:rPr lang="en-US" sz="1650" dirty="0"/>
              <a:t>Female /Brindisi, Italy/ Student/ Bachelor’s degree</a:t>
            </a:r>
            <a:br>
              <a:rPr lang="en-US" sz="1650" dirty="0"/>
            </a:br>
            <a:br>
              <a:rPr lang="en-US" sz="1650" dirty="0"/>
            </a:br>
            <a:r>
              <a:rPr lang="en-US" sz="1650" dirty="0"/>
              <a:t>Student has never lived outside of Italy.</a:t>
            </a:r>
            <a:br>
              <a:rPr lang="en-US" sz="1650" dirty="0"/>
            </a:br>
            <a:r>
              <a:rPr lang="en-US" sz="1650" dirty="0"/>
              <a:t>  </a:t>
            </a:r>
            <a:br>
              <a:rPr lang="en-US" sz="1650" dirty="0"/>
            </a:br>
            <a:r>
              <a:rPr lang="en-US" sz="1650" dirty="0"/>
              <a:t>Raised in Brindisi, spent six years in Turin.</a:t>
            </a:r>
            <a:br>
              <a:rPr lang="en-US" sz="1650" dirty="0"/>
            </a:br>
            <a:br>
              <a:rPr lang="en-US" sz="1650" dirty="0"/>
            </a:br>
            <a:r>
              <a:rPr lang="en-US" sz="1650" dirty="0"/>
              <a:t>Recorded: 2/04/07</a:t>
            </a:r>
            <a:br>
              <a:rPr lang="en-US" sz="1650" dirty="0"/>
            </a:br>
            <a:endParaRPr lang="en-US" sz="165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811AFD-5334-4F06-80A5-6B267EAD1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01040"/>
            <a:ext cx="3099237" cy="364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7BE8F-ACDD-4347-ABD3-C2D481E0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3F26-9DF3-4282-81A2-20D8A051F8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9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800100" y="963310"/>
            <a:ext cx="7543800" cy="948830"/>
          </a:xfrm>
        </p:spPr>
        <p:txBody>
          <a:bodyPr/>
          <a:lstStyle/>
          <a:p>
            <a:r>
              <a:rPr lang="en-US" b="1" dirty="0"/>
              <a:t>Sample spoken corpus</a:t>
            </a:r>
          </a:p>
        </p:txBody>
      </p:sp>
      <p:sp>
        <p:nvSpPr>
          <p:cNvPr id="45059" name="Text Placeholder 2"/>
          <p:cNvSpPr>
            <a:spLocks noGrp="1"/>
          </p:cNvSpPr>
          <p:nvPr>
            <p:ph idx="1"/>
          </p:nvPr>
        </p:nvSpPr>
        <p:spPr>
          <a:xfrm>
            <a:off x="1295400" y="2286000"/>
            <a:ext cx="7391400" cy="3840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75" i="1" dirty="0"/>
              <a:t>“I was born in Brindisi, a town located in the southeast area of Italy.  I have a two wonderful parents and a wonderful big brother that I look up to.  I’ve lived in Torino for six years.  I went to college there, where I majored in psychology</a:t>
            </a:r>
            <a:r>
              <a:rPr lang="en-US" sz="3300" i="1" dirty="0"/>
              <a:t>.”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2475" i="1" dirty="0"/>
              <a:t>(47 words)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A86AA9-330E-4871-8253-F48843E9E1B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" name="Italy23-story">
            <a:hlinkClick r:id="" action="ppaction://media"/>
            <a:extLst>
              <a:ext uri="{FF2B5EF4-FFF2-40B4-BE49-F238E27FC236}">
                <a16:creationId xmlns:a16="http://schemas.microsoft.com/office/drawing/2014/main" id="{30A4DB2A-3DAC-437E-B476-A96B3EE3FF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78378" y="1216635"/>
            <a:ext cx="365522" cy="44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5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C141D-B2E3-4E40-AB2E-CC7DDCC4D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 posted at IDEA 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CFD41-F843-450D-B6BC-07AC105EA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3F26-9DF3-4282-81A2-20D8A051F8CA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0FD936-F8EE-4699-8A06-706E786D0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52600"/>
            <a:ext cx="6324600" cy="12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35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822960" y="1100117"/>
            <a:ext cx="7543800" cy="1088068"/>
          </a:xfrm>
        </p:spPr>
        <p:txBody>
          <a:bodyPr/>
          <a:lstStyle/>
          <a:p>
            <a:r>
              <a:rPr lang="en-US" dirty="0"/>
              <a:t>Let’ start…broad	</a:t>
            </a:r>
          </a:p>
        </p:txBody>
      </p:sp>
      <p:sp>
        <p:nvSpPr>
          <p:cNvPr id="45059" name="Text Placeholder 2"/>
          <p:cNvSpPr>
            <a:spLocks noGrp="1"/>
          </p:cNvSpPr>
          <p:nvPr>
            <p:ph sz="half" idx="1"/>
          </p:nvPr>
        </p:nvSpPr>
        <p:spPr>
          <a:xfrm>
            <a:off x="822959" y="3991453"/>
            <a:ext cx="7380996" cy="12176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50" dirty="0"/>
              <a:t>“I    was   born  in   Brindisi,  a  town  located in   the  southeast   area    of    Italy”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75696-0731-40BB-BF96-20FBE4233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60" y="2410447"/>
            <a:ext cx="7543801" cy="1088068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/>
              <a:t>Suggestions:</a:t>
            </a:r>
          </a:p>
          <a:p>
            <a:pPr>
              <a:buFont typeface="+mj-lt"/>
              <a:buAutoNum type="arabicPeriod"/>
            </a:pPr>
            <a:r>
              <a:rPr lang="en-US" dirty="0"/>
              <a:t>Type out the gloss in large font with extra spacing</a:t>
            </a:r>
          </a:p>
          <a:p>
            <a:pPr>
              <a:buFont typeface="+mj-lt"/>
              <a:buAutoNum type="arabicPeriod"/>
            </a:pPr>
            <a:r>
              <a:rPr lang="en-US" dirty="0"/>
              <a:t>Do first pass in </a:t>
            </a:r>
            <a:r>
              <a:rPr lang="en-US" u="sng" dirty="0"/>
              <a:t>broad transcription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A86AA9-330E-4871-8253-F48843E9E1B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" name="Sentence-1">
            <a:hlinkClick r:id="" action="ppaction://media"/>
            <a:extLst>
              <a:ext uri="{FF2B5EF4-FFF2-40B4-BE49-F238E27FC236}">
                <a16:creationId xmlns:a16="http://schemas.microsoft.com/office/drawing/2014/main" id="{77954CF3-8814-405F-B8F6-9819625EEC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38653" y="1394236"/>
            <a:ext cx="365522" cy="3655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187183-2711-4CD1-A6FB-A04288243F90}"/>
              </a:ext>
            </a:extLst>
          </p:cNvPr>
          <p:cNvSpPr txBox="1"/>
          <p:nvPr/>
        </p:nvSpPr>
        <p:spPr>
          <a:xfrm>
            <a:off x="916173" y="3869772"/>
            <a:ext cx="692724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solidFill>
                  <a:srgbClr val="0070C0"/>
                </a:solidFill>
                <a:latin typeface="Charis SIL"/>
              </a:rPr>
              <a:t> / ‖ </a:t>
            </a:r>
            <a:r>
              <a:rPr lang="en-US" sz="1650" dirty="0" err="1">
                <a:solidFill>
                  <a:srgbClr val="0070C0"/>
                </a:solidFill>
                <a:latin typeface="Charis SIL"/>
              </a:rPr>
              <a:t>aɪ</a:t>
            </a:r>
            <a:r>
              <a:rPr lang="en-US" sz="1650" dirty="0">
                <a:solidFill>
                  <a:srgbClr val="0070C0"/>
                </a:solidFill>
                <a:latin typeface="Charis SIL"/>
              </a:rPr>
              <a:t>  </a:t>
            </a:r>
            <a:r>
              <a:rPr lang="en-US" sz="1650" dirty="0" err="1">
                <a:solidFill>
                  <a:srgbClr val="0070C0"/>
                </a:solidFill>
                <a:latin typeface="Charis SIL"/>
              </a:rPr>
              <a:t>wəz</a:t>
            </a:r>
            <a:r>
              <a:rPr lang="en-US" sz="1650" dirty="0">
                <a:solidFill>
                  <a:srgbClr val="0070C0"/>
                </a:solidFill>
                <a:latin typeface="Charis SIL"/>
              </a:rPr>
              <a:t>   </a:t>
            </a:r>
            <a:r>
              <a:rPr lang="en-US" sz="1650" dirty="0" err="1">
                <a:solidFill>
                  <a:srgbClr val="0070C0"/>
                </a:solidFill>
                <a:latin typeface="Charis SIL"/>
              </a:rPr>
              <a:t>bɔɹn</a:t>
            </a:r>
            <a:r>
              <a:rPr lang="en-US" sz="1650" dirty="0">
                <a:solidFill>
                  <a:srgbClr val="0070C0"/>
                </a:solidFill>
                <a:latin typeface="Charis SIL"/>
              </a:rPr>
              <a:t> </a:t>
            </a:r>
            <a:r>
              <a:rPr lang="en-US" sz="1650" dirty="0" err="1">
                <a:solidFill>
                  <a:srgbClr val="0070C0"/>
                </a:solidFill>
                <a:latin typeface="Charis SIL"/>
              </a:rPr>
              <a:t>ɪn</a:t>
            </a:r>
            <a:r>
              <a:rPr lang="en-US" sz="1650" dirty="0">
                <a:solidFill>
                  <a:srgbClr val="0070C0"/>
                </a:solidFill>
                <a:latin typeface="Charis SIL"/>
              </a:rPr>
              <a:t> </a:t>
            </a:r>
            <a:r>
              <a:rPr lang="en-US" sz="1650" dirty="0" err="1">
                <a:solidFill>
                  <a:srgbClr val="0070C0"/>
                </a:solidFill>
                <a:latin typeface="Charis SIL"/>
              </a:rPr>
              <a:t>bɹɪndisi</a:t>
            </a:r>
            <a:r>
              <a:rPr lang="en-US" sz="1650" dirty="0">
                <a:solidFill>
                  <a:srgbClr val="0070C0"/>
                </a:solidFill>
                <a:latin typeface="Charis SIL"/>
              </a:rPr>
              <a:t>    ə </a:t>
            </a:r>
            <a:r>
              <a:rPr lang="en-US" sz="1650" dirty="0" err="1">
                <a:solidFill>
                  <a:srgbClr val="0070C0"/>
                </a:solidFill>
                <a:latin typeface="Charis SIL"/>
              </a:rPr>
              <a:t>taʊn</a:t>
            </a:r>
            <a:r>
              <a:rPr lang="en-US" sz="1650" dirty="0">
                <a:solidFill>
                  <a:srgbClr val="0070C0"/>
                </a:solidFill>
                <a:latin typeface="Charis SIL"/>
              </a:rPr>
              <a:t>   </a:t>
            </a:r>
            <a:r>
              <a:rPr lang="en-US" sz="1650" dirty="0" err="1">
                <a:solidFill>
                  <a:srgbClr val="0070C0"/>
                </a:solidFill>
                <a:latin typeface="Charis SIL"/>
              </a:rPr>
              <a:t>loketɪd</a:t>
            </a:r>
            <a:r>
              <a:rPr lang="en-US" sz="1650" dirty="0">
                <a:solidFill>
                  <a:srgbClr val="0070C0"/>
                </a:solidFill>
                <a:latin typeface="Charis SIL"/>
              </a:rPr>
              <a:t>  </a:t>
            </a:r>
            <a:r>
              <a:rPr lang="en-US" sz="1650" dirty="0" err="1">
                <a:solidFill>
                  <a:srgbClr val="0070C0"/>
                </a:solidFill>
                <a:latin typeface="Charis SIL"/>
              </a:rPr>
              <a:t>ɪn</a:t>
            </a:r>
            <a:r>
              <a:rPr lang="en-US" sz="1650" dirty="0">
                <a:solidFill>
                  <a:srgbClr val="0070C0"/>
                </a:solidFill>
                <a:latin typeface="Charis SIL"/>
              </a:rPr>
              <a:t> </a:t>
            </a:r>
            <a:r>
              <a:rPr lang="en-US" sz="1650" dirty="0" err="1">
                <a:solidFill>
                  <a:srgbClr val="0070C0"/>
                </a:solidFill>
                <a:latin typeface="Charis SIL"/>
              </a:rPr>
              <a:t>ðə</a:t>
            </a:r>
            <a:r>
              <a:rPr lang="en-US" sz="1650" dirty="0">
                <a:solidFill>
                  <a:srgbClr val="0070C0"/>
                </a:solidFill>
                <a:latin typeface="Charis SIL"/>
              </a:rPr>
              <a:t>  </a:t>
            </a:r>
            <a:r>
              <a:rPr lang="en-US" sz="1650" dirty="0" err="1">
                <a:solidFill>
                  <a:srgbClr val="0070C0"/>
                </a:solidFill>
                <a:latin typeface="Charis SIL"/>
              </a:rPr>
              <a:t>saʊ</a:t>
            </a:r>
            <a:r>
              <a:rPr lang="el-GR" sz="1650" dirty="0">
                <a:solidFill>
                  <a:srgbClr val="0070C0"/>
                </a:solidFill>
                <a:latin typeface="Charis SIL"/>
              </a:rPr>
              <a:t>θ </a:t>
            </a:r>
            <a:r>
              <a:rPr lang="en-US" sz="1650" dirty="0">
                <a:solidFill>
                  <a:srgbClr val="0070C0"/>
                </a:solidFill>
                <a:latin typeface="Charis SIL"/>
              </a:rPr>
              <a:t> </a:t>
            </a:r>
            <a:r>
              <a:rPr lang="en-US" sz="1650" dirty="0" err="1">
                <a:solidFill>
                  <a:srgbClr val="0070C0"/>
                </a:solidFill>
                <a:latin typeface="Charis SIL"/>
              </a:rPr>
              <a:t>ist</a:t>
            </a:r>
            <a:r>
              <a:rPr lang="en-US" sz="1650" dirty="0">
                <a:solidFill>
                  <a:srgbClr val="0070C0"/>
                </a:solidFill>
                <a:latin typeface="Charis SIL"/>
              </a:rPr>
              <a:t> </a:t>
            </a:r>
            <a:r>
              <a:rPr lang="en-US" sz="1650" dirty="0" err="1">
                <a:solidFill>
                  <a:srgbClr val="0070C0"/>
                </a:solidFill>
                <a:latin typeface="Charis SIL"/>
              </a:rPr>
              <a:t>ɑɹiə</a:t>
            </a:r>
            <a:r>
              <a:rPr lang="en-US" sz="1650" dirty="0">
                <a:solidFill>
                  <a:srgbClr val="0070C0"/>
                </a:solidFill>
                <a:latin typeface="Charis SIL"/>
              </a:rPr>
              <a:t>  </a:t>
            </a:r>
            <a:r>
              <a:rPr lang="en-US" sz="1650" dirty="0" err="1">
                <a:solidFill>
                  <a:srgbClr val="0070C0"/>
                </a:solidFill>
                <a:latin typeface="Charis SIL"/>
              </a:rPr>
              <a:t>əv</a:t>
            </a:r>
            <a:r>
              <a:rPr lang="en-US" sz="1650" dirty="0">
                <a:solidFill>
                  <a:srgbClr val="0070C0"/>
                </a:solidFill>
                <a:latin typeface="Charis SIL"/>
              </a:rPr>
              <a:t> </a:t>
            </a:r>
            <a:r>
              <a:rPr lang="en-US" sz="1650" dirty="0" err="1">
                <a:solidFill>
                  <a:srgbClr val="0070C0"/>
                </a:solidFill>
                <a:latin typeface="Charis SIL"/>
              </a:rPr>
              <a:t>ɪtəli</a:t>
            </a:r>
            <a:r>
              <a:rPr lang="en-US" sz="1650" dirty="0">
                <a:solidFill>
                  <a:srgbClr val="0070C0"/>
                </a:solidFill>
                <a:latin typeface="Charis SIL"/>
              </a:rPr>
              <a:t> ‖  / </a:t>
            </a:r>
            <a:endParaRPr lang="en-US" sz="165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0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800100" y="788106"/>
            <a:ext cx="7543800" cy="1088068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 Add</a:t>
            </a:r>
            <a:r>
              <a:rPr lang="en-US" dirty="0"/>
              <a:t> detail 	</a:t>
            </a:r>
          </a:p>
        </p:txBody>
      </p:sp>
      <p:sp>
        <p:nvSpPr>
          <p:cNvPr id="45059" name="Text Placeholder 2"/>
          <p:cNvSpPr>
            <a:spLocks noGrp="1"/>
          </p:cNvSpPr>
          <p:nvPr>
            <p:ph idx="1"/>
          </p:nvPr>
        </p:nvSpPr>
        <p:spPr>
          <a:xfrm>
            <a:off x="853304" y="2269901"/>
            <a:ext cx="7543800" cy="143163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50" dirty="0"/>
              <a:t> Include metrical (pause) marks, lexical stress and tonic stress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50" dirty="0"/>
              <a:t>Listen for juncture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50" dirty="0"/>
              <a:t>Add narrow detail (see next slide…)</a:t>
            </a:r>
          </a:p>
          <a:p>
            <a:pPr marL="0" indent="0">
              <a:buNone/>
            </a:pPr>
            <a:endParaRPr lang="en-US" sz="1650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A86AA9-330E-4871-8253-F48843E9E1B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DAB96A-8336-4C11-B5A0-716493FB0D2D}"/>
              </a:ext>
            </a:extLst>
          </p:cNvPr>
          <p:cNvSpPr txBox="1"/>
          <p:nvPr/>
        </p:nvSpPr>
        <p:spPr>
          <a:xfrm>
            <a:off x="472786" y="4687340"/>
            <a:ext cx="819842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/>
              <a:t>“I     was     born     in     Brindisi,    a   town    located    in     the      southeast    area    of    Italy”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9CE9E2-1523-41A0-A4A2-48550FC0D592}"/>
              </a:ext>
            </a:extLst>
          </p:cNvPr>
          <p:cNvSpPr txBox="1"/>
          <p:nvPr/>
        </p:nvSpPr>
        <p:spPr>
          <a:xfrm>
            <a:off x="853304" y="3914509"/>
            <a:ext cx="7423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dirty="0">
                <a:solidFill>
                  <a:srgbClr val="0070C0"/>
                </a:solidFill>
                <a:latin typeface="Charis SIL"/>
              </a:rPr>
              <a:t> / ‖ </a:t>
            </a:r>
            <a:r>
              <a:rPr lang="en-US" sz="1650" dirty="0" err="1">
                <a:solidFill>
                  <a:srgbClr val="0070C0"/>
                </a:solidFill>
                <a:latin typeface="Charis SIL"/>
              </a:rPr>
              <a:t>aɪ</a:t>
            </a:r>
            <a:r>
              <a:rPr lang="en-US" sz="1650" dirty="0">
                <a:solidFill>
                  <a:srgbClr val="0070C0"/>
                </a:solidFill>
                <a:latin typeface="Charis SIL"/>
              </a:rPr>
              <a:t> </a:t>
            </a:r>
            <a:r>
              <a:rPr lang="en-US" sz="1650" dirty="0" err="1">
                <a:solidFill>
                  <a:srgbClr val="0070C0"/>
                </a:solidFill>
                <a:latin typeface="Charis SIL"/>
              </a:rPr>
              <a:t>wəz</a:t>
            </a:r>
            <a:r>
              <a:rPr lang="en-US" sz="1650" dirty="0">
                <a:solidFill>
                  <a:srgbClr val="0070C0"/>
                </a:solidFill>
                <a:latin typeface="Charis SIL"/>
              </a:rPr>
              <a:t>   </a:t>
            </a:r>
            <a:r>
              <a:rPr lang="en-US" dirty="0">
                <a:solidFill>
                  <a:srgbClr val="000000"/>
                </a:solidFill>
                <a:latin typeface="Charis SIL"/>
              </a:rPr>
              <a:t> ˈ</a:t>
            </a:r>
            <a:r>
              <a:rPr lang="en-US" sz="1650" dirty="0" err="1">
                <a:solidFill>
                  <a:srgbClr val="0070C0"/>
                </a:solidFill>
                <a:latin typeface="Charis SIL"/>
              </a:rPr>
              <a:t>bɔɹn</a:t>
            </a:r>
            <a:r>
              <a:rPr lang="en-US" sz="1650" dirty="0">
                <a:solidFill>
                  <a:srgbClr val="0070C0"/>
                </a:solidFill>
                <a:latin typeface="Charis SIL"/>
              </a:rPr>
              <a:t> </a:t>
            </a:r>
            <a:r>
              <a:rPr lang="en-US" sz="1650" dirty="0" err="1">
                <a:solidFill>
                  <a:srgbClr val="0070C0"/>
                </a:solidFill>
                <a:latin typeface="Charis SIL"/>
              </a:rPr>
              <a:t>ɪn</a:t>
            </a:r>
            <a:r>
              <a:rPr lang="en-US" sz="1650">
                <a:solidFill>
                  <a:srgbClr val="0070C0"/>
                </a:solidFill>
                <a:latin typeface="Charis SIL"/>
              </a:rPr>
              <a:t> </a:t>
            </a:r>
            <a:r>
              <a:rPr lang="en-US" sz="1800">
                <a:solidFill>
                  <a:srgbClr val="000000"/>
                </a:solidFill>
                <a:latin typeface="Charis SIL"/>
              </a:rPr>
              <a:t>ˌ</a:t>
            </a:r>
            <a:r>
              <a:rPr lang="en-US" sz="1650">
                <a:solidFill>
                  <a:srgbClr val="0070C0"/>
                </a:solidFill>
                <a:latin typeface="Charis SIL"/>
              </a:rPr>
              <a:t>bɹɪndisi</a:t>
            </a:r>
            <a:r>
              <a:rPr lang="en-US" sz="1650" dirty="0">
                <a:solidFill>
                  <a:srgbClr val="0070C0"/>
                </a:solidFill>
                <a:latin typeface="Charis SIL"/>
              </a:rPr>
              <a:t>  </a:t>
            </a:r>
            <a:r>
              <a:rPr lang="en-US" dirty="0">
                <a:solidFill>
                  <a:srgbClr val="000000"/>
                </a:solidFill>
                <a:latin typeface="Charis SIL"/>
              </a:rPr>
              <a:t>ǀ</a:t>
            </a:r>
            <a:r>
              <a:rPr lang="en-US" sz="1650" dirty="0">
                <a:solidFill>
                  <a:srgbClr val="0070C0"/>
                </a:solidFill>
                <a:latin typeface="Charis SIL"/>
              </a:rPr>
              <a:t>   ə </a:t>
            </a:r>
            <a:r>
              <a:rPr lang="en-US" sz="1500" dirty="0">
                <a:solidFill>
                  <a:srgbClr val="000000"/>
                </a:solidFill>
                <a:latin typeface="Charis SIL"/>
              </a:rPr>
              <a:t>ˈ</a:t>
            </a:r>
            <a:r>
              <a:rPr lang="en-US" sz="1650" dirty="0" err="1">
                <a:solidFill>
                  <a:srgbClr val="0070C0"/>
                </a:solidFill>
                <a:latin typeface="Charis SIL"/>
              </a:rPr>
              <a:t>taʊn</a:t>
            </a:r>
            <a:r>
              <a:rPr lang="en-US" sz="1650" dirty="0">
                <a:solidFill>
                  <a:srgbClr val="0070C0"/>
                </a:solidFill>
                <a:latin typeface="Charis SIL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haris SIL"/>
              </a:rPr>
              <a:t>ˌ</a:t>
            </a:r>
            <a:r>
              <a:rPr lang="en-US" sz="1650" dirty="0" err="1">
                <a:solidFill>
                  <a:srgbClr val="0070C0"/>
                </a:solidFill>
                <a:latin typeface="Charis SIL"/>
              </a:rPr>
              <a:t>loketɪd</a:t>
            </a:r>
            <a:r>
              <a:rPr lang="en-US" sz="1650" dirty="0">
                <a:solidFill>
                  <a:srgbClr val="0070C0"/>
                </a:solidFill>
                <a:latin typeface="Charis SIL"/>
              </a:rPr>
              <a:t>  </a:t>
            </a:r>
            <a:r>
              <a:rPr lang="en-US" sz="1650" dirty="0" err="1">
                <a:solidFill>
                  <a:srgbClr val="0070C0"/>
                </a:solidFill>
                <a:latin typeface="Charis SIL"/>
              </a:rPr>
              <a:t>ɪnðə</a:t>
            </a:r>
            <a:r>
              <a:rPr lang="en-US" sz="1650" dirty="0">
                <a:solidFill>
                  <a:srgbClr val="0070C0"/>
                </a:solidFill>
                <a:latin typeface="Charis SIL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haris SIL"/>
              </a:rPr>
              <a:t>ˌ</a:t>
            </a:r>
            <a:r>
              <a:rPr lang="en-US" sz="1650" dirty="0" err="1">
                <a:solidFill>
                  <a:srgbClr val="0070C0"/>
                </a:solidFill>
                <a:latin typeface="Charis SIL"/>
              </a:rPr>
              <a:t>saʊ</a:t>
            </a:r>
            <a:r>
              <a:rPr lang="el-GR" sz="1650" dirty="0">
                <a:solidFill>
                  <a:srgbClr val="0070C0"/>
                </a:solidFill>
                <a:latin typeface="Charis SIL"/>
              </a:rPr>
              <a:t>θ </a:t>
            </a:r>
            <a:r>
              <a:rPr lang="en-US" sz="1600" dirty="0">
                <a:solidFill>
                  <a:srgbClr val="000000"/>
                </a:solidFill>
                <a:latin typeface="Charis SIL"/>
              </a:rPr>
              <a:t>ǀ </a:t>
            </a:r>
            <a:r>
              <a:rPr lang="en-US" sz="1500" dirty="0">
                <a:solidFill>
                  <a:srgbClr val="000000"/>
                </a:solidFill>
                <a:latin typeface="Charis SIL"/>
              </a:rPr>
              <a:t>ˈ</a:t>
            </a:r>
            <a:r>
              <a:rPr lang="en-US" sz="1650" dirty="0" err="1">
                <a:solidFill>
                  <a:srgbClr val="0070C0"/>
                </a:solidFill>
                <a:latin typeface="Charis SIL"/>
              </a:rPr>
              <a:t>ist</a:t>
            </a:r>
            <a:r>
              <a:rPr lang="en-US" sz="1650" dirty="0">
                <a:solidFill>
                  <a:srgbClr val="0070C0"/>
                </a:solidFill>
                <a:latin typeface="Charis SIL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haris SIL"/>
              </a:rPr>
              <a:t>ˌ</a:t>
            </a:r>
            <a:r>
              <a:rPr lang="en-US" sz="1650" dirty="0" err="1">
                <a:solidFill>
                  <a:srgbClr val="0070C0"/>
                </a:solidFill>
                <a:latin typeface="Charis SIL"/>
              </a:rPr>
              <a:t>ɑɹiə</a:t>
            </a:r>
            <a:r>
              <a:rPr lang="en-US" sz="1650" dirty="0">
                <a:solidFill>
                  <a:srgbClr val="0070C0"/>
                </a:solidFill>
                <a:latin typeface="Charis SIL"/>
              </a:rPr>
              <a:t> </a:t>
            </a:r>
            <a:r>
              <a:rPr lang="en-US" dirty="0">
                <a:solidFill>
                  <a:srgbClr val="000000"/>
                </a:solidFill>
                <a:latin typeface="Charis SIL"/>
              </a:rPr>
              <a:t>ǀ</a:t>
            </a:r>
            <a:r>
              <a:rPr lang="en-US" sz="1650" dirty="0">
                <a:solidFill>
                  <a:srgbClr val="0070C0"/>
                </a:solidFill>
                <a:latin typeface="Charis SIL"/>
              </a:rPr>
              <a:t> </a:t>
            </a:r>
            <a:r>
              <a:rPr lang="en-US" sz="1650" dirty="0" err="1">
                <a:solidFill>
                  <a:srgbClr val="0070C0"/>
                </a:solidFill>
                <a:latin typeface="Charis SIL"/>
              </a:rPr>
              <a:t>əv</a:t>
            </a:r>
            <a:r>
              <a:rPr lang="en-US" sz="1650" dirty="0">
                <a:solidFill>
                  <a:srgbClr val="0070C0"/>
                </a:solidFill>
                <a:latin typeface="Charis SIL"/>
              </a:rPr>
              <a:t> </a:t>
            </a:r>
            <a:r>
              <a:rPr lang="en-US" dirty="0">
                <a:solidFill>
                  <a:srgbClr val="000000"/>
                </a:solidFill>
                <a:latin typeface="Charis SIL"/>
              </a:rPr>
              <a:t>ˈ</a:t>
            </a:r>
            <a:r>
              <a:rPr lang="en-US" sz="1650" dirty="0" err="1">
                <a:solidFill>
                  <a:srgbClr val="0070C0"/>
                </a:solidFill>
                <a:latin typeface="Charis SIL"/>
              </a:rPr>
              <a:t>ɪtəli</a:t>
            </a:r>
            <a:r>
              <a:rPr lang="en-US" sz="1650" dirty="0">
                <a:solidFill>
                  <a:srgbClr val="0070C0"/>
                </a:solidFill>
                <a:latin typeface="Charis SIL"/>
              </a:rPr>
              <a:t>  ‖ / </a:t>
            </a:r>
            <a:endParaRPr lang="en-US" sz="165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9" name="Sentence-1">
            <a:hlinkClick r:id="" action="ppaction://media"/>
            <a:extLst>
              <a:ext uri="{FF2B5EF4-FFF2-40B4-BE49-F238E27FC236}">
                <a16:creationId xmlns:a16="http://schemas.microsoft.com/office/drawing/2014/main" id="{BF5037F9-A8F8-4B1B-A30B-192D518FD3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98704" y="1297680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5229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A8668498-7F75-41AA-935C-8D418125C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Background	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AB4BEFBA-C82C-427B-9FC3-51942BD97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5259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L1 influences on L2, or “foreign accent”</a:t>
            </a:r>
          </a:p>
          <a:p>
            <a:pPr eaLnBrk="1" hangingPunct="1"/>
            <a:r>
              <a:rPr lang="en-US" altLang="en-US" sz="2800" dirty="0"/>
              <a:t>Affected by many factors: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/>
              <a:t> -- Subject’s age, verbosity, linguistic experience, intellect, motivation, social situation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/>
              <a:t>-- Constraints from speech </a:t>
            </a:r>
            <a:r>
              <a:rPr lang="en-US" altLang="en-US" sz="2800" u="sng" dirty="0"/>
              <a:t>perception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/>
              <a:t>    … </a:t>
            </a:r>
            <a:r>
              <a:rPr lang="en-US" altLang="en-US" sz="2800" u="sng" dirty="0"/>
              <a:t>and production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4ED1D7-CB27-433A-9581-668D3DCA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47E5-5E57-4851-9447-CEBCC774650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AB63D-7D29-47BC-98AE-ED208FAE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61" y="607859"/>
            <a:ext cx="7543800" cy="1088068"/>
          </a:xfrm>
        </p:spPr>
        <p:txBody>
          <a:bodyPr/>
          <a:lstStyle/>
          <a:p>
            <a:r>
              <a:rPr lang="en-US" dirty="0"/>
              <a:t>Let’s work on sections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83E585-9AB2-4726-B6B6-32B639C16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163" y="2300172"/>
            <a:ext cx="6125181" cy="3243378"/>
          </a:xfrm>
        </p:spPr>
        <p:txBody>
          <a:bodyPr>
            <a:normAutofit fontScale="92500" lnSpcReduction="20000"/>
          </a:bodyPr>
          <a:lstStyle/>
          <a:p>
            <a:r>
              <a:rPr lang="en-US" sz="1950" dirty="0">
                <a:solidFill>
                  <a:srgbClr val="0070C0"/>
                </a:solidFill>
                <a:latin typeface="Charis SIL"/>
              </a:rPr>
              <a:t>[ </a:t>
            </a:r>
            <a:r>
              <a:rPr lang="en-US" sz="1950" dirty="0" err="1">
                <a:solidFill>
                  <a:srgbClr val="0070C0"/>
                </a:solidFill>
                <a:latin typeface="Charis SIL"/>
              </a:rPr>
              <a:t>aɪ</a:t>
            </a:r>
            <a:r>
              <a:rPr lang="en-US" sz="1950" dirty="0">
                <a:solidFill>
                  <a:srgbClr val="0070C0"/>
                </a:solidFill>
                <a:latin typeface="Charis SIL"/>
              </a:rPr>
              <a:t> </a:t>
            </a:r>
            <a:r>
              <a:rPr lang="en-US" sz="1950" dirty="0" err="1">
                <a:solidFill>
                  <a:srgbClr val="0070C0"/>
                </a:solidFill>
                <a:latin typeface="Charis SIL"/>
              </a:rPr>
              <a:t>w</a:t>
            </a:r>
            <a:r>
              <a:rPr lang="en-US" sz="1800" dirty="0" err="1">
                <a:solidFill>
                  <a:srgbClr val="000000"/>
                </a:solidFill>
                <a:latin typeface="Charis SIL"/>
              </a:rPr>
              <a:t>ə̞</a:t>
            </a:r>
            <a:r>
              <a:rPr lang="en-US" sz="1950" dirty="0" err="1">
                <a:solidFill>
                  <a:srgbClr val="0070C0"/>
                </a:solidFill>
                <a:latin typeface="Charis SIL"/>
              </a:rPr>
              <a:t>z</a:t>
            </a:r>
            <a:r>
              <a:rPr lang="en-US" sz="1950" dirty="0">
                <a:solidFill>
                  <a:srgbClr val="0070C0"/>
                </a:solidFill>
                <a:latin typeface="Charis SIL"/>
              </a:rPr>
              <a:t>   </a:t>
            </a:r>
            <a:r>
              <a:rPr lang="en-US" sz="1950" dirty="0">
                <a:solidFill>
                  <a:srgbClr val="000000"/>
                </a:solidFill>
                <a:latin typeface="Charis SIL"/>
              </a:rPr>
              <a:t> ˈ</a:t>
            </a:r>
            <a:r>
              <a:rPr lang="en-US" sz="1950" dirty="0" err="1">
                <a:solidFill>
                  <a:srgbClr val="0070C0"/>
                </a:solidFill>
                <a:latin typeface="Charis SIL"/>
              </a:rPr>
              <a:t>b</a:t>
            </a:r>
            <a:r>
              <a:rPr lang="en-US" sz="1800" dirty="0" err="1">
                <a:solidFill>
                  <a:srgbClr val="000000"/>
                </a:solidFill>
                <a:latin typeface="Charis SIL"/>
              </a:rPr>
              <a:t>ɔ̝</a:t>
            </a:r>
            <a:r>
              <a:rPr lang="en-US" sz="1950" dirty="0" err="1">
                <a:solidFill>
                  <a:srgbClr val="0070C0"/>
                </a:solidFill>
                <a:latin typeface="Charis SIL"/>
              </a:rPr>
              <a:t>ɹn</a:t>
            </a:r>
            <a:r>
              <a:rPr lang="en-US" sz="1950" dirty="0">
                <a:solidFill>
                  <a:srgbClr val="0070C0"/>
                </a:solidFill>
                <a:latin typeface="Charis SI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haris SIL"/>
              </a:rPr>
              <a:t>ɪ̃</a:t>
            </a:r>
            <a:r>
              <a:rPr lang="en-US" sz="1950" dirty="0" err="1">
                <a:solidFill>
                  <a:srgbClr val="0070C0"/>
                </a:solidFill>
                <a:latin typeface="Charis SIL"/>
              </a:rPr>
              <a:t>n</a:t>
            </a:r>
            <a:r>
              <a:rPr lang="en-US" sz="1950" dirty="0">
                <a:solidFill>
                  <a:srgbClr val="0070C0"/>
                </a:solidFill>
                <a:latin typeface="Charis SIL"/>
              </a:rPr>
              <a:t> </a:t>
            </a:r>
            <a:r>
              <a:rPr lang="en-US" sz="1950" dirty="0">
                <a:solidFill>
                  <a:srgbClr val="000000"/>
                </a:solidFill>
                <a:latin typeface="Charis SIL"/>
              </a:rPr>
              <a:t>ˌ</a:t>
            </a:r>
            <a:r>
              <a:rPr lang="en-US" sz="1950" dirty="0" err="1">
                <a:solidFill>
                  <a:srgbClr val="0070C0"/>
                </a:solidFill>
                <a:latin typeface="Charis SIL"/>
              </a:rPr>
              <a:t>bɹ</a:t>
            </a:r>
            <a:r>
              <a:rPr lang="en-US" sz="1800" dirty="0" err="1">
                <a:solidFill>
                  <a:srgbClr val="000000"/>
                </a:solidFill>
                <a:latin typeface="Charis SIL"/>
              </a:rPr>
              <a:t>ɪ̃</a:t>
            </a:r>
            <a:r>
              <a:rPr lang="en-US" sz="1950" dirty="0" err="1">
                <a:solidFill>
                  <a:srgbClr val="0070C0"/>
                </a:solidFill>
                <a:latin typeface="Charis SIL"/>
              </a:rPr>
              <a:t>ndisi</a:t>
            </a:r>
            <a:endParaRPr lang="en-US" sz="1950" dirty="0">
              <a:solidFill>
                <a:srgbClr val="0070C0"/>
              </a:solidFill>
              <a:latin typeface="Charis SIL"/>
            </a:endParaRPr>
          </a:p>
          <a:p>
            <a:endParaRPr lang="en-US" sz="1950" dirty="0"/>
          </a:p>
          <a:p>
            <a:r>
              <a:rPr lang="en-US" sz="1950" i="1" dirty="0"/>
              <a:t>  I  was  born  in  Brindisi    </a:t>
            </a:r>
            <a:r>
              <a:rPr lang="en-US" sz="1950" i="1" dirty="0">
                <a:solidFill>
                  <a:srgbClr val="0070C0"/>
                </a:solidFill>
                <a:latin typeface="Charis SIL"/>
              </a:rPr>
              <a:t> </a:t>
            </a:r>
            <a:endParaRPr lang="en-US" sz="1950" i="1" dirty="0">
              <a:solidFill>
                <a:srgbClr val="0070C0"/>
              </a:solidFill>
            </a:endParaRPr>
          </a:p>
          <a:p>
            <a:endParaRPr lang="en-US" sz="1950" dirty="0"/>
          </a:p>
          <a:p>
            <a:r>
              <a:rPr lang="en-US" sz="1950" dirty="0">
                <a:solidFill>
                  <a:srgbClr val="0070C0"/>
                </a:solidFill>
                <a:latin typeface="Charis SIL"/>
              </a:rPr>
              <a:t>ə </a:t>
            </a:r>
            <a:r>
              <a:rPr lang="en-US" sz="1950" dirty="0">
                <a:solidFill>
                  <a:srgbClr val="000000"/>
                </a:solidFill>
                <a:latin typeface="Charis SIL"/>
              </a:rPr>
              <a:t>ˈ</a:t>
            </a:r>
            <a:r>
              <a:rPr lang="en-US" sz="1950" dirty="0" err="1">
                <a:solidFill>
                  <a:srgbClr val="0070C0"/>
                </a:solidFill>
                <a:latin typeface="Charis SIL"/>
              </a:rPr>
              <a:t>t</a:t>
            </a:r>
            <a:r>
              <a:rPr lang="en-US" sz="1800" dirty="0" err="1">
                <a:solidFill>
                  <a:srgbClr val="0070C0"/>
                </a:solidFill>
                <a:latin typeface="Charis SIL"/>
              </a:rPr>
              <a:t>aʊ̃</a:t>
            </a:r>
            <a:r>
              <a:rPr lang="en-US" sz="1950" dirty="0" err="1">
                <a:solidFill>
                  <a:srgbClr val="0070C0"/>
                </a:solidFill>
                <a:latin typeface="Charis SIL"/>
              </a:rPr>
              <a:t>n</a:t>
            </a:r>
            <a:r>
              <a:rPr lang="en-US" sz="1950" dirty="0">
                <a:solidFill>
                  <a:srgbClr val="0070C0"/>
                </a:solidFill>
                <a:latin typeface="Charis SIL"/>
              </a:rPr>
              <a:t> </a:t>
            </a:r>
            <a:r>
              <a:rPr lang="en-US" sz="1950" dirty="0">
                <a:solidFill>
                  <a:srgbClr val="000000"/>
                </a:solidFill>
                <a:latin typeface="Charis SIL"/>
              </a:rPr>
              <a:t>ˌ</a:t>
            </a:r>
            <a:r>
              <a:rPr lang="en-US" sz="1950" dirty="0" err="1">
                <a:solidFill>
                  <a:srgbClr val="0070C0"/>
                </a:solidFill>
                <a:latin typeface="Charis SIL"/>
              </a:rPr>
              <a:t>loketɪd</a:t>
            </a:r>
            <a:r>
              <a:rPr lang="en-US" sz="1950" dirty="0">
                <a:solidFill>
                  <a:srgbClr val="0070C0"/>
                </a:solidFill>
                <a:latin typeface="Charis SIL"/>
              </a:rPr>
              <a:t>  </a:t>
            </a:r>
            <a:r>
              <a:rPr lang="en-US" sz="1800" dirty="0" err="1">
                <a:solidFill>
                  <a:srgbClr val="000000"/>
                </a:solidFill>
                <a:latin typeface="Charis SIL"/>
              </a:rPr>
              <a:t>ɪ̃</a:t>
            </a:r>
            <a:r>
              <a:rPr lang="en-US" sz="1950" dirty="0" err="1">
                <a:solidFill>
                  <a:srgbClr val="0070C0"/>
                </a:solidFill>
                <a:latin typeface="Charis SIL"/>
              </a:rPr>
              <a:t>nd</a:t>
            </a:r>
            <a:r>
              <a:rPr lang="en-US" sz="1800" dirty="0" err="1">
                <a:solidFill>
                  <a:srgbClr val="0070C0"/>
                </a:solidFill>
                <a:latin typeface="Charis SIL"/>
              </a:rPr>
              <a:t>ɛ</a:t>
            </a:r>
            <a:r>
              <a:rPr lang="en-US" sz="1950" dirty="0">
                <a:solidFill>
                  <a:srgbClr val="000000"/>
                </a:solidFill>
                <a:latin typeface="Charis SIL"/>
              </a:rPr>
              <a:t> ˌ</a:t>
            </a:r>
            <a:r>
              <a:rPr lang="en-US" sz="1950" dirty="0" err="1">
                <a:solidFill>
                  <a:srgbClr val="0070C0"/>
                </a:solidFill>
                <a:latin typeface="Charis SIL"/>
              </a:rPr>
              <a:t>saʊ</a:t>
            </a:r>
            <a:r>
              <a:rPr lang="el-GR" sz="1950" dirty="0">
                <a:solidFill>
                  <a:srgbClr val="0070C0"/>
                </a:solidFill>
                <a:latin typeface="Charis SIL"/>
              </a:rPr>
              <a:t>θ</a:t>
            </a:r>
            <a:r>
              <a:rPr lang="en-US" sz="1950" dirty="0">
                <a:solidFill>
                  <a:srgbClr val="0070C0"/>
                </a:solidFill>
                <a:latin typeface="Charis SIL"/>
              </a:rPr>
              <a:t> </a:t>
            </a:r>
            <a:r>
              <a:rPr lang="en-US" sz="1950" dirty="0">
                <a:solidFill>
                  <a:srgbClr val="000000"/>
                </a:solidFill>
                <a:latin typeface="Charis SIL"/>
              </a:rPr>
              <a:t>ǀ</a:t>
            </a:r>
            <a:r>
              <a:rPr lang="en-US" sz="1950" dirty="0">
                <a:solidFill>
                  <a:srgbClr val="0070C0"/>
                </a:solidFill>
                <a:latin typeface="Charis SIL"/>
              </a:rPr>
              <a:t> </a:t>
            </a:r>
            <a:r>
              <a:rPr lang="en-US" sz="1950" dirty="0">
                <a:solidFill>
                  <a:srgbClr val="000000"/>
                </a:solidFill>
                <a:latin typeface="Charis SIL"/>
              </a:rPr>
              <a:t>ˈ</a:t>
            </a:r>
            <a:r>
              <a:rPr lang="en-US" sz="1950" dirty="0">
                <a:solidFill>
                  <a:srgbClr val="0070C0"/>
                </a:solidFill>
                <a:latin typeface="Charis SIL"/>
              </a:rPr>
              <a:t>is </a:t>
            </a:r>
            <a:r>
              <a:rPr lang="en-US" sz="1950" dirty="0">
                <a:solidFill>
                  <a:srgbClr val="000000"/>
                </a:solidFill>
                <a:latin typeface="Charis SIL"/>
              </a:rPr>
              <a:t>ˌ</a:t>
            </a:r>
            <a:r>
              <a:rPr lang="en-US" sz="1950" dirty="0" err="1">
                <a:solidFill>
                  <a:srgbClr val="0070C0"/>
                </a:solidFill>
                <a:latin typeface="Charis SIL"/>
              </a:rPr>
              <a:t>ɑɹiə</a:t>
            </a:r>
            <a:r>
              <a:rPr lang="en-US" sz="1950" dirty="0">
                <a:solidFill>
                  <a:srgbClr val="0070C0"/>
                </a:solidFill>
                <a:latin typeface="Charis SIL"/>
              </a:rPr>
              <a:t> </a:t>
            </a:r>
            <a:endParaRPr lang="en-US" sz="1950" dirty="0"/>
          </a:p>
          <a:p>
            <a:endParaRPr lang="en-US" sz="1950" dirty="0"/>
          </a:p>
          <a:p>
            <a:r>
              <a:rPr lang="en-US" sz="1950" i="1" dirty="0"/>
              <a:t>a   town    located    in  the  southeast   area </a:t>
            </a:r>
          </a:p>
          <a:p>
            <a:pPr marL="0" indent="0">
              <a:buNone/>
            </a:pPr>
            <a:r>
              <a:rPr lang="en-US" sz="1950" dirty="0"/>
              <a:t>  </a:t>
            </a:r>
          </a:p>
          <a:p>
            <a:r>
              <a:rPr lang="en-US" sz="1950" dirty="0" err="1">
                <a:solidFill>
                  <a:schemeClr val="accent1"/>
                </a:solidFill>
                <a:latin typeface="Charis SIL"/>
              </a:rPr>
              <a:t>ov</a:t>
            </a:r>
            <a:r>
              <a:rPr lang="en-US" sz="1950" dirty="0">
                <a:solidFill>
                  <a:schemeClr val="accent1"/>
                </a:solidFill>
                <a:latin typeface="Charis SIL"/>
              </a:rPr>
              <a:t> ˈ</a:t>
            </a:r>
            <a:r>
              <a:rPr lang="en-US" sz="1950" dirty="0" err="1">
                <a:solidFill>
                  <a:schemeClr val="accent1"/>
                </a:solidFill>
                <a:latin typeface="Charis SIL"/>
              </a:rPr>
              <a:t>itəli</a:t>
            </a:r>
            <a:r>
              <a:rPr lang="en-US" sz="1950" dirty="0">
                <a:solidFill>
                  <a:schemeClr val="accent1"/>
                </a:solidFill>
                <a:latin typeface="Charis SIL"/>
              </a:rPr>
              <a:t> ]</a:t>
            </a:r>
          </a:p>
          <a:p>
            <a:pPr marL="0" indent="0">
              <a:buNone/>
            </a:pPr>
            <a:endParaRPr lang="en-US" sz="1950" dirty="0"/>
          </a:p>
          <a:p>
            <a:r>
              <a:rPr lang="en-US" sz="1950" i="1" dirty="0"/>
              <a:t>of   Italy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EB1C2-E997-437B-9668-C8BB0BF0D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3F26-9DF3-4282-81A2-20D8A051F8CA}" type="slidenum">
              <a:rPr lang="en-US" smtClean="0"/>
              <a:t>20</a:t>
            </a:fld>
            <a:endParaRPr lang="en-US"/>
          </a:p>
        </p:txBody>
      </p:sp>
      <p:pic>
        <p:nvPicPr>
          <p:cNvPr id="3" name="I was born in Brindisi">
            <a:hlinkClick r:id="" action="ppaction://media"/>
            <a:extLst>
              <a:ext uri="{FF2B5EF4-FFF2-40B4-BE49-F238E27FC236}">
                <a16:creationId xmlns:a16="http://schemas.microsoft.com/office/drawing/2014/main" id="{EA9F7D2D-8755-43D8-91B6-EBF09670B1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26601" y="2300173"/>
            <a:ext cx="365522" cy="365522"/>
          </a:xfrm>
          <a:prstGeom prst="rect">
            <a:avLst/>
          </a:prstGeom>
        </p:spPr>
      </p:pic>
      <p:pic>
        <p:nvPicPr>
          <p:cNvPr id="6" name="Sentence-1">
            <a:hlinkClick r:id="" action="ppaction://media"/>
            <a:extLst>
              <a:ext uri="{FF2B5EF4-FFF2-40B4-BE49-F238E27FC236}">
                <a16:creationId xmlns:a16="http://schemas.microsoft.com/office/drawing/2014/main" id="{C8DB659E-3829-4FA3-89A8-D54BE2EB08D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740" end="845.412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26601" y="3404028"/>
            <a:ext cx="365522" cy="365522"/>
          </a:xfrm>
          <a:prstGeom prst="rect">
            <a:avLst/>
          </a:prstGeom>
        </p:spPr>
      </p:pic>
      <p:pic>
        <p:nvPicPr>
          <p:cNvPr id="7" name="-east area of Italy">
            <a:hlinkClick r:id="" action="ppaction://media"/>
            <a:extLst>
              <a:ext uri="{FF2B5EF4-FFF2-40B4-BE49-F238E27FC236}">
                <a16:creationId xmlns:a16="http://schemas.microsoft.com/office/drawing/2014/main" id="{D6C9A34B-CE28-4628-BB99-236FEA73316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89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26601" y="4507883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3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B5490-CC4A-4665-8E62-F84FC0A00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Resources: IPA charts - Italian</a:t>
            </a:r>
          </a:p>
        </p:txBody>
      </p:sp>
      <p:pic>
        <p:nvPicPr>
          <p:cNvPr id="1026" name="Picture 2" descr="Italian Vowels">
            <a:extLst>
              <a:ext uri="{FF2B5EF4-FFF2-40B4-BE49-F238E27FC236}">
                <a16:creationId xmlns:a16="http://schemas.microsoft.com/office/drawing/2014/main" id="{357F21E7-AC0C-4732-B523-D1971E6A7C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0125" y="2287823"/>
            <a:ext cx="3677363" cy="156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DFF52A-440A-44AD-983C-71E3A436D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0921" y="4233648"/>
            <a:ext cx="5929841" cy="11510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202122"/>
                </a:solidFill>
                <a:latin typeface="Arial" panose="020B0604020202020204" pitchFamily="34" charset="0"/>
              </a:rPr>
              <a:t>Except /</a:t>
            </a:r>
            <a:r>
              <a:rPr lang="en-US" sz="1200" dirty="0">
                <a:solidFill>
                  <a:srgbClr val="0B0080"/>
                </a:solidFill>
                <a:latin typeface="Arial" panose="020B0604020202020204" pitchFamily="34" charset="0"/>
                <a:hlinkClick r:id="rId3" tooltip="Voiced alveolar sibilant"/>
              </a:rPr>
              <a:t>z</a:t>
            </a:r>
            <a:r>
              <a:rPr lang="en-US" sz="1200" dirty="0">
                <a:solidFill>
                  <a:srgbClr val="202122"/>
                </a:solidFill>
                <a:latin typeface="Arial" panose="020B0604020202020204" pitchFamily="34" charset="0"/>
              </a:rPr>
              <a:t>/, all consonants after a vowel and before /r/, /l/, a vowel or a semivowel may be </a:t>
            </a:r>
            <a:r>
              <a:rPr lang="en-US" sz="1200" dirty="0">
                <a:solidFill>
                  <a:srgbClr val="0B0080"/>
                </a:solidFill>
                <a:latin typeface="Arial" panose="020B0604020202020204" pitchFamily="34" charset="0"/>
                <a:hlinkClick r:id="rId4" tooltip="Geminated"/>
              </a:rPr>
              <a:t>geminated</a:t>
            </a:r>
            <a:endParaRPr lang="en-US" sz="1200" dirty="0">
              <a:solidFill>
                <a:srgbClr val="0B008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0B008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202122"/>
                </a:solidFill>
                <a:latin typeface="Arial" panose="020B0604020202020204" pitchFamily="34" charset="0"/>
              </a:rPr>
              <a:t>Stressed vowels are long in non-final open syllables: </a:t>
            </a:r>
            <a:r>
              <a:rPr lang="en-US" sz="1200" i="1" dirty="0" err="1">
                <a:solidFill>
                  <a:srgbClr val="202122"/>
                </a:solidFill>
                <a:latin typeface="Arial" panose="020B0604020202020204" pitchFamily="34" charset="0"/>
              </a:rPr>
              <a:t>fato</a:t>
            </a:r>
            <a:r>
              <a:rPr lang="en-US" sz="1200" dirty="0">
                <a:solidFill>
                  <a:srgbClr val="202122"/>
                </a:solidFill>
                <a:latin typeface="Arial" panose="020B0604020202020204" pitchFamily="34" charset="0"/>
              </a:rPr>
              <a:t> [ˈ</a:t>
            </a:r>
            <a:r>
              <a:rPr lang="en-US" sz="1200" dirty="0" err="1">
                <a:solidFill>
                  <a:srgbClr val="202122"/>
                </a:solidFill>
                <a:latin typeface="Arial" panose="020B0604020202020204" pitchFamily="34" charset="0"/>
              </a:rPr>
              <a:t>faːto</a:t>
            </a:r>
            <a:r>
              <a:rPr lang="en-US" sz="1200" dirty="0">
                <a:solidFill>
                  <a:srgbClr val="202122"/>
                </a:solidFill>
                <a:latin typeface="Arial" panose="020B0604020202020204" pitchFamily="34" charset="0"/>
              </a:rPr>
              <a:t>], </a:t>
            </a:r>
            <a:r>
              <a:rPr lang="en-US" sz="1200" i="1" dirty="0" err="1">
                <a:solidFill>
                  <a:srgbClr val="202122"/>
                </a:solidFill>
                <a:latin typeface="Arial" panose="020B0604020202020204" pitchFamily="34" charset="0"/>
              </a:rPr>
              <a:t>fatto</a:t>
            </a:r>
            <a:r>
              <a:rPr lang="en-US" sz="1200" dirty="0">
                <a:solidFill>
                  <a:srgbClr val="202122"/>
                </a:solidFill>
                <a:latin typeface="Arial" panose="020B0604020202020204" pitchFamily="34" charset="0"/>
              </a:rPr>
              <a:t> [ˈ</a:t>
            </a:r>
            <a:r>
              <a:rPr lang="en-US" sz="1200" dirty="0" err="1">
                <a:solidFill>
                  <a:srgbClr val="202122"/>
                </a:solidFill>
                <a:latin typeface="Arial" panose="020B0604020202020204" pitchFamily="34" charset="0"/>
              </a:rPr>
              <a:t>fatto</a:t>
            </a:r>
            <a:r>
              <a:rPr lang="en-US" sz="1200" dirty="0">
                <a:solidFill>
                  <a:srgbClr val="202122"/>
                </a:solidFill>
                <a:latin typeface="Arial" panose="020B0604020202020204" pitchFamily="34" charset="0"/>
              </a:rPr>
              <a:t>]</a:t>
            </a: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EA1DC-9E4A-4EAA-A4B0-D70AC1171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3F26-9DF3-4282-81A2-20D8A051F8CA}" type="slidenum">
              <a:rPr lang="en-US" smtClean="0"/>
              <a:t>21</a:t>
            </a:fld>
            <a:endParaRPr lang="en-US"/>
          </a:p>
        </p:txBody>
      </p:sp>
      <p:pic>
        <p:nvPicPr>
          <p:cNvPr id="1032" name="Picture 8" descr="Italian Consonants">
            <a:extLst>
              <a:ext uri="{FF2B5EF4-FFF2-40B4-BE49-F238E27FC236}">
                <a16:creationId xmlns:a16="http://schemas.microsoft.com/office/drawing/2014/main" id="{FC519B2E-A502-4DA7-BE4B-8DA3C53DF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535" y="2287823"/>
            <a:ext cx="2073788" cy="156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388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83208-C69D-4B31-BF2F-A26896057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464" y="760430"/>
            <a:ext cx="7543800" cy="805003"/>
          </a:xfrm>
        </p:spPr>
        <p:txBody>
          <a:bodyPr>
            <a:normAutofit/>
          </a:bodyPr>
          <a:lstStyle/>
          <a:p>
            <a:r>
              <a:rPr lang="en-US" sz="3000" u="sng" dirty="0"/>
              <a:t>Tips</a:t>
            </a:r>
            <a:r>
              <a:rPr lang="en-US" sz="3000" dirty="0"/>
              <a:t>: Praat can help with prosody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479F7-3F8C-4F65-8B6B-1F336F24B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0" y="5695068"/>
            <a:ext cx="2133600" cy="365125"/>
          </a:xfrm>
        </p:spPr>
        <p:txBody>
          <a:bodyPr/>
          <a:lstStyle/>
          <a:p>
            <a:pPr algn="ctr"/>
            <a:r>
              <a:rPr lang="en-US" dirty="0"/>
              <a:t>Check our online resources for a PDF giving specific info on how to use PRAAT for your final project!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8D1600-E089-4CC8-86D7-3EB8884B7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64" y="2139503"/>
            <a:ext cx="6988399" cy="25789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B6AF2A-A2EB-4991-8405-A5C2413104C7}"/>
              </a:ext>
            </a:extLst>
          </p:cNvPr>
          <p:cNvSpPr txBox="1"/>
          <p:nvPr/>
        </p:nvSpPr>
        <p:spPr>
          <a:xfrm>
            <a:off x="1236518" y="4718497"/>
            <a:ext cx="6712527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“I  was  born  in  Brindisi,    a   town    located    in  the  southeast   area   of   Italy”</a:t>
            </a:r>
          </a:p>
          <a:p>
            <a:endParaRPr lang="en-US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dirty="0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72583EB-758D-437F-855E-4C9C066C9354}"/>
              </a:ext>
            </a:extLst>
          </p:cNvPr>
          <p:cNvSpPr/>
          <p:nvPr/>
        </p:nvSpPr>
        <p:spPr>
          <a:xfrm>
            <a:off x="5257800" y="5181600"/>
            <a:ext cx="2209800" cy="1262496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A2E677-66B3-473D-9816-EED52DAEFE04}"/>
              </a:ext>
            </a:extLst>
          </p:cNvPr>
          <p:cNvSpPr txBox="1"/>
          <p:nvPr/>
        </p:nvSpPr>
        <p:spPr>
          <a:xfrm>
            <a:off x="4114800" y="297415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34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2B4D2-FC62-46E9-A927-FF2FE061D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Things to consider when transcribing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5791D457-2A70-4102-9DAC-F17137712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1602016"/>
            <a:ext cx="6477000" cy="45259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Foreign accents are complex</a:t>
            </a:r>
          </a:p>
          <a:p>
            <a:pPr eaLnBrk="1" hangingPunct="1"/>
            <a:r>
              <a:rPr lang="en-US" altLang="en-US" sz="2800" dirty="0"/>
              <a:t>GAE sounds may be better realized in certain contexts than others (initial/medial/final; stressed vs. unstressed)</a:t>
            </a:r>
          </a:p>
          <a:p>
            <a:pPr eaLnBrk="1" hangingPunct="1"/>
            <a:r>
              <a:rPr lang="en-US" altLang="en-US" sz="2800" dirty="0"/>
              <a:t>Suprasegmental patterns will play a large role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/>
              <a:t>    (phonemic length, tone, syllable vs. stress-timing, etc.)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2A8AB5-67B9-4CD3-9B7D-857849DD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47E5-5E57-4851-9447-CEBCC774650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6BE3-D4D1-45D7-8806-46716323A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 sample corpus – “Mary passage”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B37ED-B3AF-4C9B-B35D-ADE852EAC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5867400" cy="30480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/>
              <a:t>Mary is only five and she loves to play in the water.  This morning she got so dirty that I heard her mother call her in to take a bath. It was very early for I  was still boiling water for my coffee.  Also, there was still a little fog. After a while, however, Mary came across the path into my yard and sat down with me to eat an orange. As I had my second cup of coffee, I asked her if she had been bad.  “No,” she said, “the dog had been the one.”  He had gotten her so dirty she couldn’t brush it off.</a:t>
            </a:r>
          </a:p>
        </p:txBody>
      </p:sp>
      <p:pic>
        <p:nvPicPr>
          <p:cNvPr id="4" name="Voice of WK Mary Passage portion in microsoft format.wav">
            <a:hlinkClick r:id="" action="ppaction://media"/>
            <a:extLst>
              <a:ext uri="{FF2B5EF4-FFF2-40B4-BE49-F238E27FC236}">
                <a16:creationId xmlns:a16="http://schemas.microsoft.com/office/drawing/2014/main" id="{1A48662B-4EED-4265-BD9E-B65ECC386F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676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46450-E5BD-42A6-B23F-336FA4FA4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47E5-5E57-4851-9447-CEBCC7746507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D3F667-1341-401C-BF06-5BB2CE987624}"/>
              </a:ext>
            </a:extLst>
          </p:cNvPr>
          <p:cNvSpPr txBox="1"/>
          <p:nvPr/>
        </p:nvSpPr>
        <p:spPr>
          <a:xfrm>
            <a:off x="7435666" y="219924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(GAE)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631D575F-2C2D-4B0D-8EB8-78C1B5411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Sample GAE transcription</a:t>
            </a:r>
          </a:p>
        </p:txBody>
      </p:sp>
      <p:pic>
        <p:nvPicPr>
          <p:cNvPr id="5" name="mary is only 5.wav">
            <a:hlinkClick r:id="" action="ppaction://media"/>
            <a:extLst>
              <a:ext uri="{FF2B5EF4-FFF2-40B4-BE49-F238E27FC236}">
                <a16:creationId xmlns:a16="http://schemas.microsoft.com/office/drawing/2014/main" id="{2C1CA86E-3431-4D31-AFD0-C8E46C21D5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676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nd she loves to play in the water.wav">
            <a:hlinkClick r:id="" action="ppaction://media"/>
            <a:extLst>
              <a:ext uri="{FF2B5EF4-FFF2-40B4-BE49-F238E27FC236}">
                <a16:creationId xmlns:a16="http://schemas.microsoft.com/office/drawing/2014/main" id="{90614393-9E55-4441-B6FD-06281E4D1E9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his morning she got so dirty.wav">
            <a:hlinkClick r:id="" action="ppaction://media"/>
            <a:extLst>
              <a:ext uri="{FF2B5EF4-FFF2-40B4-BE49-F238E27FC236}">
                <a16:creationId xmlns:a16="http://schemas.microsoft.com/office/drawing/2014/main" id="{87869DF4-3857-4390-9974-C8F3797BBCB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352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that i heard her mother call her in.wav">
            <a:hlinkClick r:id="" action="ppaction://media"/>
            <a:extLst>
              <a:ext uri="{FF2B5EF4-FFF2-40B4-BE49-F238E27FC236}">
                <a16:creationId xmlns:a16="http://schemas.microsoft.com/office/drawing/2014/main" id="{31501333-BEC0-4352-8726-CD7ED1BF98D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419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to take a bath.wav">
            <a:hlinkClick r:id="" action="ppaction://media"/>
            <a:extLst>
              <a:ext uri="{FF2B5EF4-FFF2-40B4-BE49-F238E27FC236}">
                <a16:creationId xmlns:a16="http://schemas.microsoft.com/office/drawing/2014/main" id="{60245899-2E4C-41A0-ADD7-799690929E5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41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Voice of WK Mary Passage portion in microsoft format.wav">
            <a:hlinkClick r:id="" action="ppaction://media"/>
            <a:extLst>
              <a:ext uri="{FF2B5EF4-FFF2-40B4-BE49-F238E27FC236}">
                <a16:creationId xmlns:a16="http://schemas.microsoft.com/office/drawing/2014/main" id="{4A4227C4-9C9E-437F-8D39-5CAC0C51F2D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74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>
            <a:extLst>
              <a:ext uri="{FF2B5EF4-FFF2-40B4-BE49-F238E27FC236}">
                <a16:creationId xmlns:a16="http://schemas.microsoft.com/office/drawing/2014/main" id="{F9686F5D-DAF8-437E-A117-F4807E820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33095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87CA83-C2ED-4950-821D-32BE2C95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47E5-5E57-4851-9447-CEBCC774650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962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0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>
            <a:extLst>
              <a:ext uri="{FF2B5EF4-FFF2-40B4-BE49-F238E27FC236}">
                <a16:creationId xmlns:a16="http://schemas.microsoft.com/office/drawing/2014/main" id="{3BAD2FAC-BC3A-43C3-ABCF-989C62A7C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Example: Russian accent</a:t>
            </a: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8A555B13-9B71-4914-9BD4-7F73F2CAC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752600"/>
            <a:ext cx="4572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latin typeface="Calibri" panose="020F0502020204030204" pitchFamily="34" charset="0"/>
              </a:rPr>
              <a:t>Mary is only five and she loves to play in the water.  This morning she got so dirty that I heard her mother call her in to take a bath. It was very early for I  was still boiling water for my coffee.  Also, there was still a little fog. After a while, however, Mary came across the path into my yard and sat down with me to eat an orange. As I had my second cup of coffee, I asked her if she had been bad.  “No,” she said, “the dog had been the one.”  He had gotten her so dirty she couldn’t brush it off.</a:t>
            </a:r>
          </a:p>
        </p:txBody>
      </p:sp>
      <p:pic>
        <p:nvPicPr>
          <p:cNvPr id="5" name="Russian Example in WAV format.wav">
            <a:hlinkClick r:id="" action="ppaction://media"/>
            <a:extLst>
              <a:ext uri="{FF2B5EF4-FFF2-40B4-BE49-F238E27FC236}">
                <a16:creationId xmlns:a16="http://schemas.microsoft.com/office/drawing/2014/main" id="{5361B97C-6C4A-43DA-8D3B-A8EC775D6D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0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0B6F2F-CCE8-4A7A-82B9-89A9EB4A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C4D2-8442-490D-9A52-C42FBD18D7F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31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F62E49D-3D6A-4888-8508-D146A9D73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Russian: Narrow Transcription</a:t>
            </a:r>
          </a:p>
        </p:txBody>
      </p:sp>
      <p:pic>
        <p:nvPicPr>
          <p:cNvPr id="8" name="RUSSIAN that i heard her mother call her.wav">
            <a:hlinkClick r:id="" action="ppaction://media"/>
            <a:extLst>
              <a:ext uri="{FF2B5EF4-FFF2-40B4-BE49-F238E27FC236}">
                <a16:creationId xmlns:a16="http://schemas.microsoft.com/office/drawing/2014/main" id="{182EB409-D393-4349-BB1A-F2115D37D8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RUSSIAN into take a bath.wav">
            <a:hlinkClick r:id="" action="ppaction://media"/>
            <a:extLst>
              <a:ext uri="{FF2B5EF4-FFF2-40B4-BE49-F238E27FC236}">
                <a16:creationId xmlns:a16="http://schemas.microsoft.com/office/drawing/2014/main" id="{944D2D6E-30EC-4A33-A26F-E9EBA684B52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1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USSIAN mary is only five and she loves to play in the waterWIN FORMAt.wav">
            <a:hlinkClick r:id="" action="ppaction://media"/>
            <a:extLst>
              <a:ext uri="{FF2B5EF4-FFF2-40B4-BE49-F238E27FC236}">
                <a16:creationId xmlns:a16="http://schemas.microsoft.com/office/drawing/2014/main" id="{58861CC6-80DB-40BE-95C6-D99D28F0057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90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RATS.wav">
            <a:hlinkClick r:id="" action="ppaction://media"/>
            <a:extLst>
              <a:ext uri="{FF2B5EF4-FFF2-40B4-BE49-F238E27FC236}">
                <a16:creationId xmlns:a16="http://schemas.microsoft.com/office/drawing/2014/main" id="{3B39465C-E739-46BE-8A4D-6014534A2B9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124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2235CF-80F3-4763-9DF7-F36C7BD90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47E5-5E57-4851-9447-CEBCC7746507}" type="slidenum">
              <a:rPr lang="en-US" altLang="en-US" smtClean="0"/>
              <a:pPr/>
              <a:t>7</a:t>
            </a:fld>
            <a:endParaRPr lang="en-US" alt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A7004D-A66A-1BFF-969D-51D89826FB5A}"/>
              </a:ext>
            </a:extLst>
          </p:cNvPr>
          <p:cNvGrpSpPr/>
          <p:nvPr/>
        </p:nvGrpSpPr>
        <p:grpSpPr>
          <a:xfrm>
            <a:off x="1219200" y="1414463"/>
            <a:ext cx="6451600" cy="4711700"/>
            <a:chOff x="1219200" y="1414463"/>
            <a:chExt cx="6451600" cy="4711700"/>
          </a:xfrm>
        </p:grpSpPr>
        <p:pic>
          <p:nvPicPr>
            <p:cNvPr id="13" name="Picture 5">
              <a:extLst>
                <a:ext uri="{FF2B5EF4-FFF2-40B4-BE49-F238E27FC236}">
                  <a16:creationId xmlns:a16="http://schemas.microsoft.com/office/drawing/2014/main" id="{C16E7DD8-9CC2-82BF-1014-C929D14EE0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70" t="39066" r="35086" b="52318"/>
            <a:stretch/>
          </p:blipFill>
          <p:spPr bwMode="auto">
            <a:xfrm>
              <a:off x="4419600" y="3276600"/>
              <a:ext cx="76200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D06099B-93FA-0A2B-D33D-326C3D0EDB87}"/>
                </a:ext>
              </a:extLst>
            </p:cNvPr>
            <p:cNvGrpSpPr/>
            <p:nvPr/>
          </p:nvGrpSpPr>
          <p:grpSpPr>
            <a:xfrm>
              <a:off x="1219200" y="1414463"/>
              <a:ext cx="6451600" cy="4711700"/>
              <a:chOff x="1219200" y="1414463"/>
              <a:chExt cx="6451600" cy="4711700"/>
            </a:xfrm>
          </p:grpSpPr>
          <p:grpSp>
            <p:nvGrpSpPr>
              <p:cNvPr id="3" name="Group 4">
                <a:extLst>
                  <a:ext uri="{FF2B5EF4-FFF2-40B4-BE49-F238E27FC236}">
                    <a16:creationId xmlns:a16="http://schemas.microsoft.com/office/drawing/2014/main" id="{D7792CEB-A070-E8F3-0DCD-CFBBD33B89D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219200" y="1414463"/>
                <a:ext cx="6451600" cy="4711700"/>
                <a:chOff x="768" y="891"/>
                <a:chExt cx="4064" cy="2968"/>
              </a:xfrm>
            </p:grpSpPr>
            <p:sp>
              <p:nvSpPr>
                <p:cNvPr id="4" name="AutoShape 3">
                  <a:extLst>
                    <a:ext uri="{FF2B5EF4-FFF2-40B4-BE49-F238E27FC236}">
                      <a16:creationId xmlns:a16="http://schemas.microsoft.com/office/drawing/2014/main" id="{7B7527F0-CEB5-C60F-D67D-03C6A8D47F38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768" y="891"/>
                  <a:ext cx="4064" cy="29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1029" name="Picture 5">
                  <a:extLst>
                    <a:ext uri="{FF2B5EF4-FFF2-40B4-BE49-F238E27FC236}">
                      <a16:creationId xmlns:a16="http://schemas.microsoft.com/office/drawing/2014/main" id="{769ED01C-B5F0-313B-5968-BC36456D5A0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8" y="891"/>
                  <a:ext cx="4064" cy="29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748AD83-D5CB-07A3-BE85-832E13BFFD2D}"/>
                  </a:ext>
                </a:extLst>
              </p:cNvPr>
              <p:cNvSpPr/>
              <p:nvPr/>
            </p:nvSpPr>
            <p:spPr>
              <a:xfrm>
                <a:off x="3352800" y="2971800"/>
                <a:ext cx="1905000" cy="3048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4DA6FF4F-2699-305C-4A57-54D73F731A6F}"/>
                  </a:ext>
                </a:extLst>
              </p:cNvPr>
              <p:cNvSpPr/>
              <p:nvPr/>
            </p:nvSpPr>
            <p:spPr>
              <a:xfrm>
                <a:off x="3429000" y="2971800"/>
                <a:ext cx="1524000" cy="304800"/>
              </a:xfrm>
              <a:custGeom>
                <a:avLst/>
                <a:gdLst>
                  <a:gd name="connsiteX0" fmla="*/ 0 w 1524000"/>
                  <a:gd name="connsiteY0" fmla="*/ 144780 h 304800"/>
                  <a:gd name="connsiteX1" fmla="*/ 38100 w 1524000"/>
                  <a:gd name="connsiteY1" fmla="*/ 121920 h 304800"/>
                  <a:gd name="connsiteX2" fmla="*/ 99060 w 1524000"/>
                  <a:gd name="connsiteY2" fmla="*/ 106680 h 304800"/>
                  <a:gd name="connsiteX3" fmla="*/ 190500 w 1524000"/>
                  <a:gd name="connsiteY3" fmla="*/ 91440 h 304800"/>
                  <a:gd name="connsiteX4" fmla="*/ 320040 w 1524000"/>
                  <a:gd name="connsiteY4" fmla="*/ 106680 h 304800"/>
                  <a:gd name="connsiteX5" fmla="*/ 396240 w 1524000"/>
                  <a:gd name="connsiteY5" fmla="*/ 129540 h 304800"/>
                  <a:gd name="connsiteX6" fmla="*/ 434340 w 1524000"/>
                  <a:gd name="connsiteY6" fmla="*/ 137160 h 304800"/>
                  <a:gd name="connsiteX7" fmla="*/ 495300 w 1524000"/>
                  <a:gd name="connsiteY7" fmla="*/ 167640 h 304800"/>
                  <a:gd name="connsiteX8" fmla="*/ 518160 w 1524000"/>
                  <a:gd name="connsiteY8" fmla="*/ 175260 h 304800"/>
                  <a:gd name="connsiteX9" fmla="*/ 624840 w 1524000"/>
                  <a:gd name="connsiteY9" fmla="*/ 167640 h 304800"/>
                  <a:gd name="connsiteX10" fmla="*/ 647700 w 1524000"/>
                  <a:gd name="connsiteY10" fmla="*/ 160020 h 304800"/>
                  <a:gd name="connsiteX11" fmla="*/ 685800 w 1524000"/>
                  <a:gd name="connsiteY11" fmla="*/ 152400 h 304800"/>
                  <a:gd name="connsiteX12" fmla="*/ 792480 w 1524000"/>
                  <a:gd name="connsiteY12" fmla="*/ 76200 h 304800"/>
                  <a:gd name="connsiteX13" fmla="*/ 815340 w 1524000"/>
                  <a:gd name="connsiteY13" fmla="*/ 53340 h 304800"/>
                  <a:gd name="connsiteX14" fmla="*/ 853440 w 1524000"/>
                  <a:gd name="connsiteY14" fmla="*/ 15240 h 304800"/>
                  <a:gd name="connsiteX15" fmla="*/ 937260 w 1524000"/>
                  <a:gd name="connsiteY15" fmla="*/ 0 h 304800"/>
                  <a:gd name="connsiteX16" fmla="*/ 1173480 w 1524000"/>
                  <a:gd name="connsiteY16" fmla="*/ 7620 h 304800"/>
                  <a:gd name="connsiteX17" fmla="*/ 1234440 w 1524000"/>
                  <a:gd name="connsiteY17" fmla="*/ 53340 h 304800"/>
                  <a:gd name="connsiteX18" fmla="*/ 1257300 w 1524000"/>
                  <a:gd name="connsiteY18" fmla="*/ 68580 h 304800"/>
                  <a:gd name="connsiteX19" fmla="*/ 1318260 w 1524000"/>
                  <a:gd name="connsiteY19" fmla="*/ 121920 h 304800"/>
                  <a:gd name="connsiteX20" fmla="*/ 1341120 w 1524000"/>
                  <a:gd name="connsiteY20" fmla="*/ 137160 h 304800"/>
                  <a:gd name="connsiteX21" fmla="*/ 1394460 w 1524000"/>
                  <a:gd name="connsiteY21" fmla="*/ 190500 h 304800"/>
                  <a:gd name="connsiteX22" fmla="*/ 1424940 w 1524000"/>
                  <a:gd name="connsiteY22" fmla="*/ 213360 h 304800"/>
                  <a:gd name="connsiteX23" fmla="*/ 1463040 w 1524000"/>
                  <a:gd name="connsiteY23" fmla="*/ 259080 h 304800"/>
                  <a:gd name="connsiteX24" fmla="*/ 1485900 w 1524000"/>
                  <a:gd name="connsiteY24" fmla="*/ 274320 h 304800"/>
                  <a:gd name="connsiteX25" fmla="*/ 1524000 w 1524000"/>
                  <a:gd name="connsiteY25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24000" h="304800">
                    <a:moveTo>
                      <a:pt x="0" y="144780"/>
                    </a:moveTo>
                    <a:cubicBezTo>
                      <a:pt x="12700" y="137160"/>
                      <a:pt x="24853" y="128544"/>
                      <a:pt x="38100" y="121920"/>
                    </a:cubicBezTo>
                    <a:cubicBezTo>
                      <a:pt x="54440" y="113750"/>
                      <a:pt x="83409" y="110158"/>
                      <a:pt x="99060" y="106680"/>
                    </a:cubicBezTo>
                    <a:cubicBezTo>
                      <a:pt x="163791" y="92295"/>
                      <a:pt x="91020" y="103875"/>
                      <a:pt x="190500" y="91440"/>
                    </a:cubicBezTo>
                    <a:cubicBezTo>
                      <a:pt x="233680" y="96520"/>
                      <a:pt x="276999" y="100531"/>
                      <a:pt x="320040" y="106680"/>
                    </a:cubicBezTo>
                    <a:cubicBezTo>
                      <a:pt x="345033" y="110250"/>
                      <a:pt x="372907" y="123176"/>
                      <a:pt x="396240" y="129540"/>
                    </a:cubicBezTo>
                    <a:cubicBezTo>
                      <a:pt x="408735" y="132948"/>
                      <a:pt x="421640" y="134620"/>
                      <a:pt x="434340" y="137160"/>
                    </a:cubicBezTo>
                    <a:cubicBezTo>
                      <a:pt x="454660" y="147320"/>
                      <a:pt x="474618" y="158239"/>
                      <a:pt x="495300" y="167640"/>
                    </a:cubicBezTo>
                    <a:cubicBezTo>
                      <a:pt x="502612" y="170964"/>
                      <a:pt x="510128" y="175260"/>
                      <a:pt x="518160" y="175260"/>
                    </a:cubicBezTo>
                    <a:cubicBezTo>
                      <a:pt x="553811" y="175260"/>
                      <a:pt x="589280" y="170180"/>
                      <a:pt x="624840" y="167640"/>
                    </a:cubicBezTo>
                    <a:cubicBezTo>
                      <a:pt x="632460" y="165100"/>
                      <a:pt x="639908" y="161968"/>
                      <a:pt x="647700" y="160020"/>
                    </a:cubicBezTo>
                    <a:cubicBezTo>
                      <a:pt x="660265" y="156879"/>
                      <a:pt x="674216" y="158192"/>
                      <a:pt x="685800" y="152400"/>
                    </a:cubicBezTo>
                    <a:cubicBezTo>
                      <a:pt x="711297" y="139651"/>
                      <a:pt x="766440" y="98985"/>
                      <a:pt x="792480" y="76200"/>
                    </a:cubicBezTo>
                    <a:cubicBezTo>
                      <a:pt x="800590" y="69104"/>
                      <a:pt x="808441" y="61619"/>
                      <a:pt x="815340" y="53340"/>
                    </a:cubicBezTo>
                    <a:cubicBezTo>
                      <a:pt x="837111" y="27214"/>
                      <a:pt x="821509" y="31206"/>
                      <a:pt x="853440" y="15240"/>
                    </a:cubicBezTo>
                    <a:cubicBezTo>
                      <a:pt x="876933" y="3494"/>
                      <a:pt x="916246" y="2627"/>
                      <a:pt x="937260" y="0"/>
                    </a:cubicBezTo>
                    <a:cubicBezTo>
                      <a:pt x="1016000" y="2540"/>
                      <a:pt x="1094987" y="892"/>
                      <a:pt x="1173480" y="7620"/>
                    </a:cubicBezTo>
                    <a:cubicBezTo>
                      <a:pt x="1199179" y="9823"/>
                      <a:pt x="1218231" y="39447"/>
                      <a:pt x="1234440" y="53340"/>
                    </a:cubicBezTo>
                    <a:cubicBezTo>
                      <a:pt x="1241393" y="59300"/>
                      <a:pt x="1249848" y="63257"/>
                      <a:pt x="1257300" y="68580"/>
                    </a:cubicBezTo>
                    <a:cubicBezTo>
                      <a:pt x="1323659" y="115980"/>
                      <a:pt x="1251212" y="64450"/>
                      <a:pt x="1318260" y="121920"/>
                    </a:cubicBezTo>
                    <a:cubicBezTo>
                      <a:pt x="1325213" y="127880"/>
                      <a:pt x="1334313" y="131034"/>
                      <a:pt x="1341120" y="137160"/>
                    </a:cubicBezTo>
                    <a:cubicBezTo>
                      <a:pt x="1359810" y="153981"/>
                      <a:pt x="1374344" y="175413"/>
                      <a:pt x="1394460" y="190500"/>
                    </a:cubicBezTo>
                    <a:cubicBezTo>
                      <a:pt x="1404620" y="198120"/>
                      <a:pt x="1415297" y="205095"/>
                      <a:pt x="1424940" y="213360"/>
                    </a:cubicBezTo>
                    <a:cubicBezTo>
                      <a:pt x="1512323" y="288260"/>
                      <a:pt x="1392491" y="188531"/>
                      <a:pt x="1463040" y="259080"/>
                    </a:cubicBezTo>
                    <a:cubicBezTo>
                      <a:pt x="1469516" y="265556"/>
                      <a:pt x="1478865" y="268457"/>
                      <a:pt x="1485900" y="274320"/>
                    </a:cubicBezTo>
                    <a:cubicBezTo>
                      <a:pt x="1526214" y="307915"/>
                      <a:pt x="1492039" y="288819"/>
                      <a:pt x="1524000" y="304800"/>
                    </a:cubicBezTo>
                  </a:path>
                </a:pathLst>
              </a:custGeom>
              <a:noFill/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03A5788-A4C4-ED11-1641-A05BBB77BFA7}"/>
                  </a:ext>
                </a:extLst>
              </p:cNvPr>
              <p:cNvSpPr/>
              <p:nvPr/>
            </p:nvSpPr>
            <p:spPr>
              <a:xfrm>
                <a:off x="4152900" y="5638800"/>
                <a:ext cx="266700" cy="3048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A9AFCD-F247-65DF-0120-76A2089044C0}"/>
                </a:ext>
              </a:extLst>
            </p:cNvPr>
            <p:cNvSpPr/>
            <p:nvPr/>
          </p:nvSpPr>
          <p:spPr>
            <a:xfrm>
              <a:off x="1447800" y="1981201"/>
              <a:ext cx="152400" cy="380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73346C5-8A16-868B-3005-75621AE9800D}"/>
                </a:ext>
              </a:extLst>
            </p:cNvPr>
            <p:cNvCxnSpPr>
              <a:cxnSpLocks/>
            </p:cNvCxnSpPr>
            <p:nvPr/>
          </p:nvCxnSpPr>
          <p:spPr>
            <a:xfrm>
              <a:off x="1447800" y="2057401"/>
              <a:ext cx="0" cy="304799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564E2F8-63C0-719C-22DE-0C9313387ED4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0" y="2057400"/>
              <a:ext cx="0" cy="304799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632A5A2-2707-650A-FDFF-64F472985F9A}"/>
                </a:ext>
              </a:extLst>
            </p:cNvPr>
            <p:cNvCxnSpPr>
              <a:cxnSpLocks/>
            </p:cNvCxnSpPr>
            <p:nvPr/>
          </p:nvCxnSpPr>
          <p:spPr>
            <a:xfrm>
              <a:off x="4191000" y="5638801"/>
              <a:ext cx="0" cy="304799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D7F234F-2054-33EB-0FEE-9C92E6C7D922}"/>
                </a:ext>
              </a:extLst>
            </p:cNvPr>
            <p:cNvCxnSpPr>
              <a:cxnSpLocks/>
            </p:cNvCxnSpPr>
            <p:nvPr/>
          </p:nvCxnSpPr>
          <p:spPr>
            <a:xfrm>
              <a:off x="4267200" y="5638800"/>
              <a:ext cx="0" cy="304799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430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0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6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48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35BF792-7FBD-419C-B593-5B916EFC3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419" y="609600"/>
            <a:ext cx="8229600" cy="1143000"/>
          </a:xfrm>
        </p:spPr>
        <p:txBody>
          <a:bodyPr/>
          <a:lstStyle/>
          <a:p>
            <a:r>
              <a:rPr lang="en-US" altLang="en-US" dirty="0"/>
              <a:t>“How do I know what sounds (s)he made?”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7B8798-7D25-45CE-9DB5-BD51EF3BF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09800"/>
            <a:ext cx="7467600" cy="2438400"/>
          </a:xfrm>
        </p:spPr>
        <p:txBody>
          <a:bodyPr/>
          <a:lstStyle/>
          <a:p>
            <a:r>
              <a:rPr lang="en-US" u="sng" dirty="0"/>
              <a:t>Listen</a:t>
            </a:r>
          </a:p>
          <a:p>
            <a:r>
              <a:rPr lang="en-US" u="sng" dirty="0"/>
              <a:t>Research</a:t>
            </a:r>
            <a:r>
              <a:rPr lang="en-US" dirty="0"/>
              <a:t> the talker’s native language (L1)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765F21-2FFA-4D47-950A-B951680F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47E5-5E57-4851-9447-CEBCC774650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64C35A38-58A5-45E9-BC2A-E016A8B37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781" y="1905000"/>
            <a:ext cx="2588438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>
            <a:extLst>
              <a:ext uri="{FF2B5EF4-FFF2-40B4-BE49-F238E27FC236}">
                <a16:creationId xmlns:a16="http://schemas.microsoft.com/office/drawing/2014/main" id="{4B5C5EAB-B70D-4474-BCC3-D02E27732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367329"/>
            <a:ext cx="1787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..from our</a:t>
            </a:r>
          </a:p>
          <a:p>
            <a:pPr eaLnBrk="1" hangingPunct="1"/>
            <a:r>
              <a:rPr lang="en-US" altLang="en-US" dirty="0"/>
              <a:t>text materials…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8546A8-635E-4689-9512-AB9BA9075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4315B-2663-4C43-8B36-26709C3AD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C4D2-8442-490D-9A52-C42FBD18D7F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1174</Words>
  <Application>Microsoft Office PowerPoint</Application>
  <PresentationFormat>On-screen Show (4:3)</PresentationFormat>
  <Paragraphs>114</Paragraphs>
  <Slides>22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CharisSILW</vt:lpstr>
      <vt:lpstr>Charis SIL</vt:lpstr>
      <vt:lpstr>Wingdings</vt:lpstr>
      <vt:lpstr>Arial</vt:lpstr>
      <vt:lpstr>Calibri</vt:lpstr>
      <vt:lpstr>Office Theme</vt:lpstr>
      <vt:lpstr>Transcribing foreign-accented English</vt:lpstr>
      <vt:lpstr>Background </vt:lpstr>
      <vt:lpstr>Things to consider when transcribing</vt:lpstr>
      <vt:lpstr>A sample corpus – “Mary passage”</vt:lpstr>
      <vt:lpstr>Sample GAE transcription</vt:lpstr>
      <vt:lpstr>Example: Russian accent</vt:lpstr>
      <vt:lpstr>Russian: Narrow Transcription</vt:lpstr>
      <vt:lpstr>“How do I know what sounds (s)he made?”</vt:lpstr>
      <vt:lpstr>Sources</vt:lpstr>
      <vt:lpstr>Books, websites</vt:lpstr>
      <vt:lpstr>One web resource</vt:lpstr>
      <vt:lpstr>PowerPoint Presentation</vt:lpstr>
      <vt:lpstr>PowerPoint Presentation</vt:lpstr>
      <vt:lpstr>Another web resource</vt:lpstr>
      <vt:lpstr>Example: Italy #23  Bio:  Female /Brindisi, Italy/ Student/ Bachelor’s degree  Student has never lived outside of Italy.    Raised in Brindisi, spent six years in Turin.  Recorded: 2/04/07 </vt:lpstr>
      <vt:lpstr>Sample spoken corpus</vt:lpstr>
      <vt:lpstr>Translation posted at IDEA site</vt:lpstr>
      <vt:lpstr>Let’ start…broad </vt:lpstr>
      <vt:lpstr> Add detail  </vt:lpstr>
      <vt:lpstr>Let’s work on sections</vt:lpstr>
      <vt:lpstr>Resources: IPA charts - Italian</vt:lpstr>
      <vt:lpstr>Tips: Praat can help with prosody</vt:lpstr>
    </vt:vector>
  </TitlesOfParts>
  <Company>UTD Callier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Transcribing foreign-accented English</dc:title>
  <dc:creator>wkatz</dc:creator>
  <cp:lastModifiedBy>Katz, William</cp:lastModifiedBy>
  <cp:revision>55</cp:revision>
  <dcterms:created xsi:type="dcterms:W3CDTF">2008-05-16T19:13:26Z</dcterms:created>
  <dcterms:modified xsi:type="dcterms:W3CDTF">2022-05-17T17:36:35Z</dcterms:modified>
</cp:coreProperties>
</file>