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wma" ContentType="audio/x-ms-wma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73" r:id="rId2"/>
    <p:sldId id="375" r:id="rId3"/>
    <p:sldId id="376" r:id="rId4"/>
    <p:sldId id="270" r:id="rId5"/>
    <p:sldId id="357" r:id="rId6"/>
    <p:sldId id="271" r:id="rId7"/>
    <p:sldId id="273" r:id="rId8"/>
    <p:sldId id="380" r:id="rId9"/>
    <p:sldId id="381" r:id="rId10"/>
    <p:sldId id="382" r:id="rId11"/>
    <p:sldId id="274" r:id="rId12"/>
    <p:sldId id="362" r:id="rId13"/>
    <p:sldId id="363" r:id="rId14"/>
    <p:sldId id="275" r:id="rId15"/>
    <p:sldId id="277" r:id="rId16"/>
    <p:sldId id="383" r:id="rId17"/>
    <p:sldId id="351" r:id="rId18"/>
    <p:sldId id="384" r:id="rId19"/>
    <p:sldId id="278" r:id="rId20"/>
    <p:sldId id="387" r:id="rId21"/>
    <p:sldId id="388" r:id="rId22"/>
    <p:sldId id="389" r:id="rId23"/>
    <p:sldId id="385" r:id="rId24"/>
    <p:sldId id="279" r:id="rId25"/>
    <p:sldId id="398" r:id="rId26"/>
    <p:sldId id="399" r:id="rId27"/>
    <p:sldId id="365" r:id="rId28"/>
    <p:sldId id="280" r:id="rId29"/>
    <p:sldId id="337" r:id="rId30"/>
    <p:sldId id="282" r:id="rId31"/>
    <p:sldId id="371" r:id="rId32"/>
    <p:sldId id="283" r:id="rId33"/>
    <p:sldId id="372" r:id="rId34"/>
    <p:sldId id="392" r:id="rId35"/>
    <p:sldId id="390" r:id="rId36"/>
    <p:sldId id="397" r:id="rId37"/>
    <p:sldId id="393" r:id="rId38"/>
    <p:sldId id="396" r:id="rId39"/>
    <p:sldId id="394" r:id="rId40"/>
    <p:sldId id="395" r:id="rId41"/>
    <p:sldId id="391" r:id="rId42"/>
    <p:sldId id="289" r:id="rId43"/>
    <p:sldId id="293" r:id="rId44"/>
    <p:sldId id="401" r:id="rId45"/>
    <p:sldId id="400" r:id="rId46"/>
    <p:sldId id="402" r:id="rId47"/>
  </p:sldIdLst>
  <p:sldSz cx="9144000" cy="6858000" type="screen4x3"/>
  <p:notesSz cx="6858000" cy="9144000"/>
  <p:embeddedFontLst>
    <p:embeddedFont>
      <p:font typeface="Arial Unicode MS" panose="020B0604020202020204" charset="-128"/>
      <p:regular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Doulos SIL" panose="02000500070000020004" pitchFamily="2" charset="0"/>
      <p:regular r:id="rId55"/>
    </p:embeddedFont>
    <p:embeddedFont>
      <p:font typeface="Ipa-samd Uclphon1 SILDoulosL" panose="020B0604020202020204"/>
      <p:regular r:id="rId56"/>
      <p:bold r:id="rId57"/>
      <p:italic r:id="rId58"/>
      <p:boldItalic r:id="rId59"/>
    </p:embeddedFont>
    <p:embeddedFont>
      <p:font typeface="Ipa-sams Uclphon1 SILSophiaL" panose="020B0604020202020204"/>
      <p:regular r:id="rId60"/>
      <p:bold r:id="rId61"/>
      <p:italic r:id="rId62"/>
    </p:embeddedFont>
    <p:embeddedFont>
      <p:font typeface="SILSophia IPA93" panose="020B0604020202020204" charset="2"/>
      <p:regular r:id="rId63"/>
      <p:bold r:id="rId64"/>
      <p:italic r:id="rId65"/>
      <p:boldItalic r:id="rId66"/>
    </p:embeddedFont>
  </p:embeddedFontLst>
  <p:custDataLst>
    <p:tags r:id="rId6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50" autoAdjust="0"/>
    <p:restoredTop sz="88721" autoAdjust="0"/>
  </p:normalViewPr>
  <p:slideViewPr>
    <p:cSldViewPr>
      <p:cViewPr varScale="1">
        <p:scale>
          <a:sx n="102" d="100"/>
          <a:sy n="102" d="100"/>
        </p:scale>
        <p:origin x="1974" y="112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1.fntdata"/><Relationship Id="rId55" Type="http://schemas.openxmlformats.org/officeDocument/2006/relationships/font" Target="fonts/font6.fntdata"/><Relationship Id="rId63" Type="http://schemas.openxmlformats.org/officeDocument/2006/relationships/font" Target="fonts/font14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font" Target="fonts/font8.fntdata"/><Relationship Id="rId61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tags" Target="tags/tag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472B9217-E6B5-4F49-803F-F85C98C7B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6951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99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99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39785C5-D2CA-49B4-BE22-CE4CBE0FBF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0882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54A6F5A-8B9D-4F4B-AB00-476EBCA7A74C}" type="slidenum">
              <a:rPr lang="en-US" sz="1200" smtClean="0"/>
              <a:pPr/>
              <a:t>2</a:t>
            </a:fld>
            <a:endParaRPr 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CF527EA-2826-4359-B79F-46FC385B22C8}" type="slidenum">
              <a:rPr lang="en-US" sz="1200" smtClean="0"/>
              <a:pPr/>
              <a:t>14</a:t>
            </a:fld>
            <a:endParaRPr 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CAB6682-0563-4008-B304-46DCB9AFFB30}" type="slidenum">
              <a:rPr lang="en-US" sz="1200" smtClean="0"/>
              <a:pPr/>
              <a:t>15</a:t>
            </a:fld>
            <a:endParaRPr 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9530A38-5B61-4869-9052-9FBCB2BDE3D7}" type="slidenum">
              <a:rPr lang="en-US" sz="1200" smtClean="0"/>
              <a:pPr/>
              <a:t>16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B7136F6-8350-4082-9ABF-941642C7D0FA}" type="slidenum">
              <a:rPr lang="en-US" sz="1200" smtClean="0"/>
              <a:pPr/>
              <a:t>17</a:t>
            </a:fld>
            <a:endParaRPr 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EDF3EC-CEA2-40E5-B2E2-6CE217E20FBB}" type="slidenum">
              <a:rPr lang="en-US" sz="1200" smtClean="0"/>
              <a:pPr/>
              <a:t>18</a:t>
            </a:fld>
            <a:endParaRPr 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7FA1085-1D8A-488F-812F-BECBB6B4AED5}" type="slidenum">
              <a:rPr lang="en-US" sz="1200" smtClean="0"/>
              <a:pPr/>
              <a:t>19</a:t>
            </a:fld>
            <a:endParaRPr lang="en-US" sz="12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968B40D-8C43-4A56-A5C9-82223125D19E}" type="slidenum">
              <a:rPr lang="en-US" sz="1200" smtClean="0"/>
              <a:pPr/>
              <a:t>20</a:t>
            </a:fld>
            <a:endParaRPr 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09DB36-C2F7-4660-B62F-9B2A3C65A39C}" type="slidenum">
              <a:rPr lang="en-US" sz="1200" smtClean="0"/>
              <a:pPr/>
              <a:t>21</a:t>
            </a:fld>
            <a:endParaRPr lang="en-US" sz="12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7787A12-E1BE-47B4-B857-3987CF8CBC65}" type="slidenum">
              <a:rPr lang="en-US" sz="1200" smtClean="0"/>
              <a:pPr/>
              <a:t>22</a:t>
            </a:fld>
            <a:endParaRPr 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9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97BF8F-D6E7-449E-B3CB-D9BD23E21F14}" type="slidenum">
              <a:rPr lang="en-US" sz="1200" smtClean="0"/>
              <a:pPr/>
              <a:t>24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9785C5-D2CA-49B4-BE22-CE4CBE0FBF9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149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95FCEF8-0DB8-4CB4-8D10-4871C5DF3F88}" type="slidenum">
              <a:rPr lang="en-US" sz="1200" smtClean="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F7F025-2AA3-43F5-BD93-B956142938D6}" type="slidenum">
              <a:rPr lang="en-US" sz="1200" smtClean="0"/>
              <a:pPr/>
              <a:t>26</a:t>
            </a:fld>
            <a:endParaRPr 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1B7913B-1063-4329-A21F-8411748CE4ED}" type="slidenum">
              <a:rPr lang="en-US" sz="1200" smtClean="0"/>
              <a:pPr/>
              <a:t>27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FBA84F6-701E-4756-A80C-0450CA5777E4}" type="slidenum">
              <a:rPr lang="en-US" sz="1200" smtClean="0"/>
              <a:pPr/>
              <a:t>28</a:t>
            </a:fld>
            <a:endParaRPr 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9585D1-8178-4C87-A954-3EDD14CA580F}" type="slidenum">
              <a:rPr lang="en-US" sz="1200" smtClean="0"/>
              <a:pPr/>
              <a:t>29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91C1BDE-E647-4DCE-B5B0-622901B75AE9}" type="slidenum">
              <a:rPr lang="en-US" sz="1200" smtClean="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345C204-DC91-44B8-B4CE-02686B214A57}" type="slidenum">
              <a:rPr lang="en-US" sz="1200" smtClean="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F0C5DD-75C6-4BE5-B1EF-C08F055F6174}" type="slidenum">
              <a:rPr lang="en-US" sz="1200" smtClean="0"/>
              <a:pPr/>
              <a:t>32</a:t>
            </a:fld>
            <a:endParaRPr lang="en-US" sz="12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811EFD8-2B2A-4DE5-9B30-57B51902440E}" type="slidenum">
              <a:rPr lang="en-US" sz="1200" smtClean="0"/>
              <a:pPr/>
              <a:t>33</a:t>
            </a:fld>
            <a:endParaRPr lang="en-US" sz="12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ADF03EC-67D8-4DF5-B00D-A3A477DDECBA}" type="slidenum">
              <a:rPr lang="en-US" sz="1200" smtClean="0"/>
              <a:pPr/>
              <a:t>36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B05EF05-B1BD-40F1-8B0F-7524A51F4EAF}" type="slidenum">
              <a:rPr lang="en-US" sz="1200" smtClean="0"/>
              <a:pPr/>
              <a:t>4</a:t>
            </a:fld>
            <a:endParaRPr lang="en-US" sz="12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80D8F05-D07E-4312-8B5D-A0036F8B8C42}" type="slidenum">
              <a:rPr lang="en-US" sz="1200" smtClean="0"/>
              <a:pPr/>
              <a:t>38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A74214-C1C0-4215-AB54-974146A7594B}" type="slidenum">
              <a:rPr lang="en-US" sz="1200" smtClean="0"/>
              <a:pPr/>
              <a:t>42</a:t>
            </a:fld>
            <a:endParaRPr lang="en-US" sz="12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895B7ED-2075-4FF1-9F70-D5036E017AB8}" type="slidenum">
              <a:rPr lang="en-US" sz="1200" smtClean="0"/>
              <a:pPr/>
              <a:t>43</a:t>
            </a:fld>
            <a:endParaRPr 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D755BED-C8D5-423B-91BE-2A59B130D9AF}" type="slidenum">
              <a:rPr lang="en-US" sz="1200" smtClean="0"/>
              <a:pPr/>
              <a:t>5</a:t>
            </a:fld>
            <a:endParaRPr 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E9AFF45-46F8-4BD5-BF2A-2EAB4707D3B7}" type="slidenum">
              <a:rPr lang="en-US" sz="1200" smtClean="0"/>
              <a:pPr/>
              <a:t>6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ECDED8C-CBB4-4D3E-8CC2-CE4157B0856F}" type="slidenum">
              <a:rPr lang="en-US" sz="1200" smtClean="0"/>
              <a:pPr/>
              <a:t>7</a:t>
            </a:fld>
            <a:endParaRPr 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7406317-C8E0-40DE-9895-B13548790CD1}" type="slidenum">
              <a:rPr lang="en-US" sz="1200" smtClean="0"/>
              <a:pPr/>
              <a:t>11</a:t>
            </a:fld>
            <a:endParaRPr 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12B71F1-6A3F-4541-AA65-111259B5D759}" type="slidenum">
              <a:rPr lang="en-US" sz="1200" smtClean="0"/>
              <a:pPr/>
              <a:t>12</a:t>
            </a:fld>
            <a:endParaRPr 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9A6AB21-C644-4652-8181-74584D7FAABE}" type="slidenum">
              <a:rPr lang="en-US" sz="1200" smtClean="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A0A152-5128-4FA9-B1E0-3F44884BA7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2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F00CD-B7B4-4F26-94B5-A4C7A90B3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415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15CA0C-3BD5-493B-A754-CF58E8259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46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6846B-DD96-4C6B-A017-4C0AA8B71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24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3AD12B-8010-417C-9B31-2A1CFF3D57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465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B6723-25C6-46B1-8AF7-8A8C39ABB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79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3E2AA1-C4AE-4AFA-8821-B745DD75CB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95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701090-81C3-45D5-B580-9C4C743A5C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62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32119-5473-44F4-A444-C4A4D6F17C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640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2F6DA-536F-444A-BD62-D90393964D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73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1075F-DDD4-44EB-8EB5-9BCB47C8B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48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FBEB1-CE1E-47CB-9535-6A1A33A025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868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DD24F-D9E3-42A2-9AEA-08B329BAC4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221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341FEA-1A60-4467-BFD5-79F290F36E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8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C3BFA51-7649-44B7-BFCE-7A3B4F1DF5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8.wma"/><Relationship Id="rId7" Type="http://schemas.openxmlformats.org/officeDocument/2006/relationships/image" Target="../media/image17.png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8.wma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0.wma"/><Relationship Id="rId7" Type="http://schemas.openxmlformats.org/officeDocument/2006/relationships/image" Target="../media/image17.png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wma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sail.usc.edu/~lgoldste/General_Phonetics/Constriction_Location/" TargetMode="External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2.m4a"/><Relationship Id="rId7" Type="http://schemas.openxmlformats.org/officeDocument/2006/relationships/image" Target="../media/image6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4.png"/><Relationship Id="rId4" Type="http://schemas.openxmlformats.org/officeDocument/2006/relationships/audio" Target="../media/media22.m4a"/><Relationship Id="rId9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microsoft.com/office/2007/relationships/media" Target="../media/media24.m4a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4" Type="http://schemas.openxmlformats.org/officeDocument/2006/relationships/audio" Target="../media/media24.m4a"/><Relationship Id="rId9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123rf.com/photo_10476929_wow-road-sign-on-sky-background-bottom-grass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7.wma"/><Relationship Id="rId7" Type="http://schemas.openxmlformats.org/officeDocument/2006/relationships/image" Target="../media/image17.png"/><Relationship Id="rId2" Type="http://schemas.openxmlformats.org/officeDocument/2006/relationships/audio" Target="../media/media26.wma"/><Relationship Id="rId1" Type="http://schemas.microsoft.com/office/2007/relationships/media" Target="../media/media26.wma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wma"/><Relationship Id="rId9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29.wma"/><Relationship Id="rId7" Type="http://schemas.openxmlformats.org/officeDocument/2006/relationships/image" Target="../media/image17.png"/><Relationship Id="rId2" Type="http://schemas.openxmlformats.org/officeDocument/2006/relationships/audio" Target="../media/media28.wma"/><Relationship Id="rId1" Type="http://schemas.microsoft.com/office/2007/relationships/media" Target="../media/media28.wma"/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wma"/><Relationship Id="rId9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boomsbeat.com/articles/1367/20140317/cute-surprised-faces-fluffy-cats-photos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1.wma"/><Relationship Id="rId7" Type="http://schemas.openxmlformats.org/officeDocument/2006/relationships/image" Target="../media/image17.png"/><Relationship Id="rId2" Type="http://schemas.openxmlformats.org/officeDocument/2006/relationships/audio" Target="../media/media30.wma"/><Relationship Id="rId1" Type="http://schemas.microsoft.com/office/2007/relationships/media" Target="../media/media30.wma"/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wma"/><Relationship Id="rId9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33.wma"/><Relationship Id="rId7" Type="http://schemas.openxmlformats.org/officeDocument/2006/relationships/image" Target="../media/image17.png"/><Relationship Id="rId2" Type="http://schemas.openxmlformats.org/officeDocument/2006/relationships/audio" Target="../media/media32.wma"/><Relationship Id="rId1" Type="http://schemas.microsoft.com/office/2007/relationships/media" Target="../media/media32.wma"/><Relationship Id="rId6" Type="http://schemas.openxmlformats.org/officeDocument/2006/relationships/notesSlide" Target="../notesSlides/notesSlide2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3.wma"/><Relationship Id="rId9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35.wav"/><Relationship Id="rId7" Type="http://schemas.openxmlformats.org/officeDocument/2006/relationships/image" Target="../media/image30.png"/><Relationship Id="rId2" Type="http://schemas.openxmlformats.org/officeDocument/2006/relationships/audio" Target="../media/media34.wav"/><Relationship Id="rId1" Type="http://schemas.microsoft.com/office/2007/relationships/media" Target="../media/media34.wav"/><Relationship Id="rId6" Type="http://schemas.openxmlformats.org/officeDocument/2006/relationships/notesSlide" Target="../notesSlides/notesSlide22.xml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35.wav"/><Relationship Id="rId9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39.m4a"/><Relationship Id="rId13" Type="http://schemas.microsoft.com/office/2007/relationships/media" Target="../media/media42.m4a"/><Relationship Id="rId18" Type="http://schemas.openxmlformats.org/officeDocument/2006/relationships/audio" Target="../media/media44.m4a"/><Relationship Id="rId3" Type="http://schemas.microsoft.com/office/2007/relationships/media" Target="../media/media37.m4a"/><Relationship Id="rId21" Type="http://schemas.openxmlformats.org/officeDocument/2006/relationships/image" Target="../media/image32.png"/><Relationship Id="rId7" Type="http://schemas.microsoft.com/office/2007/relationships/media" Target="../media/media39.m4a"/><Relationship Id="rId12" Type="http://schemas.openxmlformats.org/officeDocument/2006/relationships/audio" Target="../media/media41.m4a"/><Relationship Id="rId17" Type="http://schemas.microsoft.com/office/2007/relationships/media" Target="../media/media44.m4a"/><Relationship Id="rId2" Type="http://schemas.openxmlformats.org/officeDocument/2006/relationships/audio" Target="../media/media36.m4a"/><Relationship Id="rId16" Type="http://schemas.openxmlformats.org/officeDocument/2006/relationships/audio" Target="../media/media43.m4a"/><Relationship Id="rId20" Type="http://schemas.openxmlformats.org/officeDocument/2006/relationships/notesSlide" Target="../notesSlides/notesSlide24.xml"/><Relationship Id="rId1" Type="http://schemas.microsoft.com/office/2007/relationships/media" Target="../media/media36.m4a"/><Relationship Id="rId6" Type="http://schemas.openxmlformats.org/officeDocument/2006/relationships/audio" Target="../media/media38.m4a"/><Relationship Id="rId11" Type="http://schemas.microsoft.com/office/2007/relationships/media" Target="../media/media41.m4a"/><Relationship Id="rId24" Type="http://schemas.openxmlformats.org/officeDocument/2006/relationships/image" Target="../media/image6.png"/><Relationship Id="rId5" Type="http://schemas.microsoft.com/office/2007/relationships/media" Target="../media/media38.m4a"/><Relationship Id="rId15" Type="http://schemas.microsoft.com/office/2007/relationships/media" Target="../media/media43.m4a"/><Relationship Id="rId23" Type="http://schemas.openxmlformats.org/officeDocument/2006/relationships/image" Target="../media/image34.png"/><Relationship Id="rId10" Type="http://schemas.openxmlformats.org/officeDocument/2006/relationships/audio" Target="../media/media40.m4a"/><Relationship Id="rId19" Type="http://schemas.openxmlformats.org/officeDocument/2006/relationships/slideLayout" Target="../slideLayouts/slideLayout13.xml"/><Relationship Id="rId4" Type="http://schemas.openxmlformats.org/officeDocument/2006/relationships/audio" Target="../media/media37.m4a"/><Relationship Id="rId9" Type="http://schemas.microsoft.com/office/2007/relationships/media" Target="../media/media40.m4a"/><Relationship Id="rId14" Type="http://schemas.openxmlformats.org/officeDocument/2006/relationships/audio" Target="../media/media42.m4a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tdallas.edu/~wkatz/PFD/Japanese_vowel_length_contrasts.html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8.m4a"/><Relationship Id="rId13" Type="http://schemas.microsoft.com/office/2007/relationships/media" Target="../media/media51.m4a"/><Relationship Id="rId18" Type="http://schemas.openxmlformats.org/officeDocument/2006/relationships/audio" Target="../media/media53.m4a"/><Relationship Id="rId26" Type="http://schemas.openxmlformats.org/officeDocument/2006/relationships/audio" Target="../media/media57.m4a"/><Relationship Id="rId39" Type="http://schemas.openxmlformats.org/officeDocument/2006/relationships/image" Target="../media/image42.png"/><Relationship Id="rId3" Type="http://schemas.microsoft.com/office/2007/relationships/media" Target="../media/media46.m4a"/><Relationship Id="rId21" Type="http://schemas.microsoft.com/office/2007/relationships/media" Target="../media/media55.m4a"/><Relationship Id="rId34" Type="http://schemas.openxmlformats.org/officeDocument/2006/relationships/image" Target="../media/image37.png"/><Relationship Id="rId42" Type="http://schemas.openxmlformats.org/officeDocument/2006/relationships/image" Target="../media/image45.png"/><Relationship Id="rId7" Type="http://schemas.microsoft.com/office/2007/relationships/media" Target="../media/media48.m4a"/><Relationship Id="rId12" Type="http://schemas.openxmlformats.org/officeDocument/2006/relationships/audio" Target="../media/media50.m4a"/><Relationship Id="rId17" Type="http://schemas.microsoft.com/office/2007/relationships/media" Target="../media/media53.m4a"/><Relationship Id="rId25" Type="http://schemas.microsoft.com/office/2007/relationships/media" Target="../media/media57.m4a"/><Relationship Id="rId33" Type="http://schemas.openxmlformats.org/officeDocument/2006/relationships/image" Target="../media/image36.png"/><Relationship Id="rId38" Type="http://schemas.openxmlformats.org/officeDocument/2006/relationships/image" Target="../media/image41.png"/><Relationship Id="rId2" Type="http://schemas.openxmlformats.org/officeDocument/2006/relationships/audio" Target="../media/media45.m4a"/><Relationship Id="rId16" Type="http://schemas.openxmlformats.org/officeDocument/2006/relationships/audio" Target="../media/media52.m4a"/><Relationship Id="rId20" Type="http://schemas.openxmlformats.org/officeDocument/2006/relationships/audio" Target="../media/media54.m4a"/><Relationship Id="rId29" Type="http://schemas.openxmlformats.org/officeDocument/2006/relationships/slideLayout" Target="../slideLayouts/slideLayout6.xml"/><Relationship Id="rId41" Type="http://schemas.openxmlformats.org/officeDocument/2006/relationships/image" Target="../media/image44.png"/><Relationship Id="rId1" Type="http://schemas.microsoft.com/office/2007/relationships/media" Target="../media/media45.m4a"/><Relationship Id="rId6" Type="http://schemas.openxmlformats.org/officeDocument/2006/relationships/audio" Target="../media/media47.m4a"/><Relationship Id="rId11" Type="http://schemas.microsoft.com/office/2007/relationships/media" Target="../media/media50.m4a"/><Relationship Id="rId24" Type="http://schemas.openxmlformats.org/officeDocument/2006/relationships/audio" Target="../media/media56.m4a"/><Relationship Id="rId32" Type="http://schemas.openxmlformats.org/officeDocument/2006/relationships/image" Target="../media/image35.png"/><Relationship Id="rId37" Type="http://schemas.openxmlformats.org/officeDocument/2006/relationships/image" Target="../media/image40.png"/><Relationship Id="rId40" Type="http://schemas.openxmlformats.org/officeDocument/2006/relationships/image" Target="../media/image43.png"/><Relationship Id="rId5" Type="http://schemas.microsoft.com/office/2007/relationships/media" Target="../media/media47.m4a"/><Relationship Id="rId15" Type="http://schemas.microsoft.com/office/2007/relationships/media" Target="../media/media52.m4a"/><Relationship Id="rId23" Type="http://schemas.microsoft.com/office/2007/relationships/media" Target="../media/media56.m4a"/><Relationship Id="rId28" Type="http://schemas.openxmlformats.org/officeDocument/2006/relationships/audio" Target="../media/media58.m4a"/><Relationship Id="rId36" Type="http://schemas.openxmlformats.org/officeDocument/2006/relationships/image" Target="../media/image39.png"/><Relationship Id="rId10" Type="http://schemas.openxmlformats.org/officeDocument/2006/relationships/audio" Target="../media/media49.m4a"/><Relationship Id="rId19" Type="http://schemas.microsoft.com/office/2007/relationships/media" Target="../media/media54.m4a"/><Relationship Id="rId31" Type="http://schemas.openxmlformats.org/officeDocument/2006/relationships/hyperlink" Target="http://www.phonetics.ucla.edu/index/language.html" TargetMode="External"/><Relationship Id="rId4" Type="http://schemas.openxmlformats.org/officeDocument/2006/relationships/audio" Target="../media/media46.m4a"/><Relationship Id="rId9" Type="http://schemas.microsoft.com/office/2007/relationships/media" Target="../media/media49.m4a"/><Relationship Id="rId14" Type="http://schemas.openxmlformats.org/officeDocument/2006/relationships/audio" Target="../media/media51.m4a"/><Relationship Id="rId22" Type="http://schemas.openxmlformats.org/officeDocument/2006/relationships/audio" Target="../media/media55.m4a"/><Relationship Id="rId27" Type="http://schemas.microsoft.com/office/2007/relationships/media" Target="../media/media58.m4a"/><Relationship Id="rId30" Type="http://schemas.openxmlformats.org/officeDocument/2006/relationships/notesSlide" Target="../notesSlides/notesSlide26.xml"/><Relationship Id="rId35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123rf.com/photo_10476929_wow-road-sign-on-sky-background-bottom-grass.html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8.xml"/><Relationship Id="rId3" Type="http://schemas.microsoft.com/office/2007/relationships/media" Target="../media/media60.WAV"/><Relationship Id="rId7" Type="http://schemas.openxmlformats.org/officeDocument/2006/relationships/slideLayout" Target="../slideLayouts/slideLayout6.xml"/><Relationship Id="rId12" Type="http://schemas.openxmlformats.org/officeDocument/2006/relationships/hyperlink" Target="https://www.youtube.com/watch?v=putp22HMJT4" TargetMode="External"/><Relationship Id="rId2" Type="http://schemas.openxmlformats.org/officeDocument/2006/relationships/audio" Target="../media/media59.WAV"/><Relationship Id="rId1" Type="http://schemas.microsoft.com/office/2007/relationships/media" Target="../media/media59.WAV"/><Relationship Id="rId6" Type="http://schemas.openxmlformats.org/officeDocument/2006/relationships/audio" Target="../media/media61.wma"/><Relationship Id="rId11" Type="http://schemas.openxmlformats.org/officeDocument/2006/relationships/hyperlink" Target="https://www.youtube.com/watch?v=yH0G8Rj4gF4" TargetMode="External"/><Relationship Id="rId5" Type="http://schemas.microsoft.com/office/2007/relationships/media" Target="../media/media61.wma"/><Relationship Id="rId10" Type="http://schemas.openxmlformats.org/officeDocument/2006/relationships/image" Target="../media/image13.png"/><Relationship Id="rId4" Type="http://schemas.openxmlformats.org/officeDocument/2006/relationships/audio" Target="../media/media60.WAV"/><Relationship Id="rId9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63.wma"/><Relationship Id="rId7" Type="http://schemas.openxmlformats.org/officeDocument/2006/relationships/slideLayout" Target="../slideLayouts/slideLayout6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6" Type="http://schemas.openxmlformats.org/officeDocument/2006/relationships/audio" Target="../media/media64.wma"/><Relationship Id="rId11" Type="http://schemas.openxmlformats.org/officeDocument/2006/relationships/hyperlink" Target="https://www.youtube.com/watch?v=HqKqN-gzRrY" TargetMode="External"/><Relationship Id="rId5" Type="http://schemas.microsoft.com/office/2007/relationships/media" Target="../media/media64.wma"/><Relationship Id="rId10" Type="http://schemas.openxmlformats.org/officeDocument/2006/relationships/hyperlink" Target="https://www.youtube.com/watch?v=NOOo5am0lGE" TargetMode="External"/><Relationship Id="rId4" Type="http://schemas.openxmlformats.org/officeDocument/2006/relationships/audio" Target="../media/media63.wma"/><Relationship Id="rId9" Type="http://schemas.openxmlformats.org/officeDocument/2006/relationships/image" Target="../media/image1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6" Type="http://schemas.openxmlformats.org/officeDocument/2006/relationships/image" Target="../media/image6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1.png"/><Relationship Id="rId2" Type="http://schemas.openxmlformats.org/officeDocument/2006/relationships/audio" Target="../media/media66.wma"/><Relationship Id="rId1" Type="http://schemas.microsoft.com/office/2007/relationships/media" Target="../media/media66.wma"/><Relationship Id="rId6" Type="http://schemas.openxmlformats.org/officeDocument/2006/relationships/image" Target="../media/image47.png"/><Relationship Id="rId5" Type="http://schemas.openxmlformats.org/officeDocument/2006/relationships/hyperlink" Target="http://en.wikipedia.org/wiki/Flag_of_Kenya" TargetMode="External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tdallas.edu/~wkatz/PFD/Russian_Dniester.wav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5.jpeg"/><Relationship Id="rId4" Type="http://schemas.openxmlformats.org/officeDocument/2006/relationships/hyperlink" Target="http://www.utdallas.edu/~wkatz/PFD/Russian_day.wav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hyperlink" Target="http://www.phonetics.ucla.edu/appendix/languages/akan/a4.aiff" TargetMode="External"/><Relationship Id="rId4" Type="http://schemas.openxmlformats.org/officeDocument/2006/relationships/hyperlink" Target="http://www.phonetics.ucla.edu/appendix/languages/akan/a3.aiff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7.wma"/><Relationship Id="rId1" Type="http://schemas.microsoft.com/office/2007/relationships/media" Target="../media/media67.wma"/><Relationship Id="rId6" Type="http://schemas.openxmlformats.org/officeDocument/2006/relationships/image" Target="../media/image47.png"/><Relationship Id="rId5" Type="http://schemas.openxmlformats.org/officeDocument/2006/relationships/image" Target="../media/image60.emf"/><Relationship Id="rId4" Type="http://schemas.openxmlformats.org/officeDocument/2006/relationships/image" Target="../media/image59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4a"/><Relationship Id="rId13" Type="http://schemas.microsoft.com/office/2007/relationships/media" Target="../media/media7.m4a"/><Relationship Id="rId18" Type="http://schemas.openxmlformats.org/officeDocument/2006/relationships/notesSlide" Target="../notesSlides/notesSlide5.xml"/><Relationship Id="rId3" Type="http://schemas.microsoft.com/office/2007/relationships/media" Target="../media/media2.m4a"/><Relationship Id="rId21" Type="http://schemas.openxmlformats.org/officeDocument/2006/relationships/image" Target="../media/image7.png"/><Relationship Id="rId7" Type="http://schemas.microsoft.com/office/2007/relationships/media" Target="../media/media4.m4a"/><Relationship Id="rId12" Type="http://schemas.openxmlformats.org/officeDocument/2006/relationships/audio" Target="../media/media6.m4a"/><Relationship Id="rId17" Type="http://schemas.openxmlformats.org/officeDocument/2006/relationships/slideLayout" Target="../slideLayouts/slideLayout13.xml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0" Type="http://schemas.openxmlformats.org/officeDocument/2006/relationships/image" Target="../media/image6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1" Type="http://schemas.microsoft.com/office/2007/relationships/media" Target="../media/media6.m4a"/><Relationship Id="rId5" Type="http://schemas.microsoft.com/office/2007/relationships/media" Target="../media/media3.m4a"/><Relationship Id="rId15" Type="http://schemas.microsoft.com/office/2007/relationships/media" Target="../media/media8.m4a"/><Relationship Id="rId10" Type="http://schemas.openxmlformats.org/officeDocument/2006/relationships/audio" Target="../media/media5.m4a"/><Relationship Id="rId19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4" Type="http://schemas.openxmlformats.org/officeDocument/2006/relationships/audio" Target="../media/media7.m4a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4a"/><Relationship Id="rId13" Type="http://schemas.openxmlformats.org/officeDocument/2006/relationships/slideLayout" Target="../slideLayouts/slideLayout14.xml"/><Relationship Id="rId18" Type="http://schemas.openxmlformats.org/officeDocument/2006/relationships/image" Target="../media/image11.png"/><Relationship Id="rId3" Type="http://schemas.microsoft.com/office/2007/relationships/media" Target="../media/media10.m4a"/><Relationship Id="rId7" Type="http://schemas.microsoft.com/office/2007/relationships/media" Target="../media/media12.m4a"/><Relationship Id="rId12" Type="http://schemas.openxmlformats.org/officeDocument/2006/relationships/audio" Target="../media/media14.m4a"/><Relationship Id="rId17" Type="http://schemas.openxmlformats.org/officeDocument/2006/relationships/image" Target="../media/image6.png"/><Relationship Id="rId2" Type="http://schemas.openxmlformats.org/officeDocument/2006/relationships/audio" Target="../media/media9.m4a"/><Relationship Id="rId16" Type="http://schemas.openxmlformats.org/officeDocument/2006/relationships/image" Target="../media/image10.png"/><Relationship Id="rId1" Type="http://schemas.microsoft.com/office/2007/relationships/media" Target="../media/media9.m4a"/><Relationship Id="rId6" Type="http://schemas.openxmlformats.org/officeDocument/2006/relationships/audio" Target="../media/media11.m4a"/><Relationship Id="rId11" Type="http://schemas.microsoft.com/office/2007/relationships/media" Target="../media/media14.m4a"/><Relationship Id="rId5" Type="http://schemas.microsoft.com/office/2007/relationships/media" Target="../media/media11.m4a"/><Relationship Id="rId15" Type="http://schemas.openxmlformats.org/officeDocument/2006/relationships/image" Target="../media/image9.png"/><Relationship Id="rId10" Type="http://schemas.openxmlformats.org/officeDocument/2006/relationships/audio" Target="../media/media13.m4a"/><Relationship Id="rId4" Type="http://schemas.openxmlformats.org/officeDocument/2006/relationships/audio" Target="../media/media10.m4a"/><Relationship Id="rId9" Type="http://schemas.microsoft.com/office/2007/relationships/media" Target="../media/media13.m4a"/><Relationship Id="rId1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16.wma"/><Relationship Id="rId7" Type="http://schemas.openxmlformats.org/officeDocument/2006/relationships/image" Target="../media/image14.emf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6.wm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>
            <a:alpha val="2509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1314024"/>
            <a:ext cx="7772400" cy="1470025"/>
          </a:xfrm>
        </p:spPr>
        <p:txBody>
          <a:bodyPr/>
          <a:lstStyle/>
          <a:p>
            <a:r>
              <a:rPr lang="en-US" dirty="0"/>
              <a:t>Chapter 16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371600" y="2862213"/>
            <a:ext cx="6400800" cy="1752600"/>
          </a:xfrm>
        </p:spPr>
        <p:txBody>
          <a:bodyPr/>
          <a:lstStyle/>
          <a:p>
            <a:r>
              <a:rPr lang="en-US" dirty="0"/>
              <a:t>“Visiting Other Places, Other Manners”</a:t>
            </a:r>
          </a:p>
          <a:p>
            <a:endParaRPr lang="en-US" dirty="0"/>
          </a:p>
          <a:p>
            <a:r>
              <a:rPr lang="en-US" dirty="0"/>
              <a:t>SPAU 3343</a:t>
            </a:r>
          </a:p>
        </p:txBody>
      </p:sp>
      <p:sp>
        <p:nvSpPr>
          <p:cNvPr id="20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545AD0-B17D-4047-9943-C2FFEAD1880A}" type="slidenum">
              <a:rPr lang="en-US" sz="1400" smtClean="0"/>
              <a:pPr eaLnBrk="1" hangingPunct="1"/>
              <a:t>1</a:t>
            </a:fld>
            <a:endParaRPr lang="en-US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Retroflex</a:t>
            </a:r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 </a:t>
            </a:r>
            <a:r>
              <a:rPr lang="en-US" u="sng"/>
              <a:t>place</a:t>
            </a:r>
            <a:r>
              <a:rPr lang="en-US"/>
              <a:t> and a </a:t>
            </a:r>
            <a:r>
              <a:rPr lang="en-US" u="sng"/>
              <a:t>manner</a:t>
            </a:r>
          </a:p>
          <a:p>
            <a:r>
              <a:rPr lang="en-US"/>
              <a:t>Many of these sounds found on the Indian subcontinent (India/Pakistan)</a:t>
            </a:r>
          </a:p>
        </p:txBody>
      </p:sp>
      <p:sp>
        <p:nvSpPr>
          <p:cNvPr id="1229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6A61D3E-49AF-4F64-A6B2-4034E6AE4A0B}" type="slidenum">
              <a:rPr lang="en-US" sz="1400" smtClean="0"/>
              <a:pPr eaLnBrk="1" hangingPunct="1"/>
              <a:t>10</a:t>
            </a:fld>
            <a:endParaRPr lang="en-US" sz="140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038600"/>
            <a:ext cx="2074000" cy="2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Retroflex fricative [</a:t>
            </a:r>
            <a:r>
              <a:rPr lang="en-US">
                <a:sym typeface="Ipa-sams Uclphon1 SILSophiaL" pitchFamily="2" charset="2"/>
              </a:rPr>
              <a:t></a:t>
            </a:r>
            <a:r>
              <a:rPr lang="en-US">
                <a:sym typeface="SILSophia IPA93" pitchFamily="2" charset="2"/>
              </a:rPr>
              <a:t>]</a:t>
            </a:r>
          </a:p>
        </p:txBody>
      </p:sp>
      <p:pic>
        <p:nvPicPr>
          <p:cNvPr id="13315" name="Picture 4" descr="7-142 retroflex fricativ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057400"/>
            <a:ext cx="4089400" cy="3791654"/>
          </a:xfrm>
          <a:noFill/>
        </p:spPr>
      </p:pic>
      <p:sp>
        <p:nvSpPr>
          <p:cNvPr id="1331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3747043-9D9F-48DE-983D-79102A65BE5E}" type="slidenum">
              <a:rPr lang="en-US" sz="1400" smtClean="0"/>
              <a:pPr eaLnBrk="1" hangingPunct="1"/>
              <a:t>11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2514600" y="6324600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Figure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Gestures.”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Retroflex Fricative 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>
                <a:solidFill>
                  <a:srgbClr val="0000FF"/>
                </a:solidFill>
                <a:sym typeface="Ipa-sams Uclphon1 SILSophiaL" pitchFamily="2" charset="2"/>
              </a:rPr>
              <a:t>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/>
              <a:t>  </a:t>
            </a:r>
          </a:p>
        </p:txBody>
      </p:sp>
      <p:pic>
        <p:nvPicPr>
          <p:cNvPr id="412677" name="Con-146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6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78" name="Con-146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66800"/>
            <a:ext cx="3048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47D1A8E-F608-4C7A-A046-3CBEE16A6782}" type="slidenum">
              <a:rPr lang="en-US" sz="1400" smtClean="0"/>
              <a:pPr eaLnBrk="1" hangingPunct="1"/>
              <a:t>12</a:t>
            </a:fld>
            <a:endParaRPr lang="en-US" sz="1400"/>
          </a:p>
        </p:txBody>
      </p:sp>
      <p:pic>
        <p:nvPicPr>
          <p:cNvPr id="1034" name="Picture 10" descr="C:\Users\scb140230\AppData\Local\Microsoft\Windows\Temporary Internet Files\Content.IE5\ZOGESKPX\20051211063056%21IPA_consonants_2005[1]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36" r="-1471"/>
          <a:stretch/>
        </p:blipFill>
        <p:spPr bwMode="auto">
          <a:xfrm>
            <a:off x="304800" y="2362200"/>
            <a:ext cx="86190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895600"/>
            <a:ext cx="439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26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" fill="hold"/>
                                        <p:tgtEl>
                                          <p:spTgt spid="4126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6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67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26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" fill="hold"/>
                                        <p:tgtEl>
                                          <p:spTgt spid="4126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267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267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Retroflex Fricative 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>
                <a:solidFill>
                  <a:srgbClr val="0000FF"/>
                </a:solidFill>
                <a:sym typeface="Ipa-sams Uclphon1 SILSophiaL" pitchFamily="2" charset="2"/>
              </a:rPr>
              <a:t>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/>
              <a:t>  </a:t>
            </a:r>
          </a:p>
        </p:txBody>
      </p:sp>
      <p:pic>
        <p:nvPicPr>
          <p:cNvPr id="413701" name="Con-146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106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02" name="Con-1465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66800"/>
            <a:ext cx="3048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E012D6-E591-4981-BCE7-1A0975348A62}" type="slidenum">
              <a:rPr lang="en-US" sz="1400" smtClean="0"/>
              <a:pPr eaLnBrk="1" hangingPunct="1"/>
              <a:t>13</a:t>
            </a:fld>
            <a:endParaRPr lang="en-US" sz="1400"/>
          </a:p>
        </p:txBody>
      </p:sp>
      <p:pic>
        <p:nvPicPr>
          <p:cNvPr id="9" name="Picture 10" descr="C:\Users\scb140230\AppData\Local\Microsoft\Windows\Temporary Internet Files\Content.IE5\ZOGESKPX\20051211063056%21IPA_consonants_2005[1]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6236" r="-1471"/>
          <a:stretch/>
        </p:blipFill>
        <p:spPr bwMode="auto">
          <a:xfrm>
            <a:off x="304800" y="2362200"/>
            <a:ext cx="8619028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063" y="2895600"/>
            <a:ext cx="439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37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" fill="hold"/>
                                        <p:tgtEl>
                                          <p:spTgt spid="4137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0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7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37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09" fill="hold"/>
                                        <p:tgtEl>
                                          <p:spTgt spid="4137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370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370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Retroflex – more detail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903442"/>
            <a:ext cx="70866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3000" u="sng" dirty="0"/>
              <a:t>Retroflex = typically </a:t>
            </a:r>
            <a:r>
              <a:rPr lang="en-US" sz="3000" b="1" u="sng" dirty="0"/>
              <a:t>apical</a:t>
            </a:r>
            <a:r>
              <a:rPr lang="en-US" sz="3000" u="sng" dirty="0"/>
              <a:t> (post-alveolar)</a:t>
            </a:r>
          </a:p>
          <a:p>
            <a:pPr eaLnBrk="1" hangingPunct="1">
              <a:buFontTx/>
              <a:buNone/>
            </a:pPr>
            <a:r>
              <a:rPr lang="en-US" sz="3000" dirty="0" err="1"/>
              <a:t>Palato</a:t>
            </a:r>
            <a:r>
              <a:rPr lang="en-US" sz="3000" dirty="0"/>
              <a:t>-alveolar = </a:t>
            </a:r>
            <a:r>
              <a:rPr lang="en-US" sz="3000" b="1" dirty="0"/>
              <a:t>laminal</a:t>
            </a:r>
          </a:p>
          <a:p>
            <a:pPr eaLnBrk="1" hangingPunct="1">
              <a:buFontTx/>
              <a:buNone/>
            </a:pPr>
            <a:endParaRPr lang="en-US" sz="1000" dirty="0"/>
          </a:p>
          <a:p>
            <a:pPr eaLnBrk="1" hangingPunct="1">
              <a:buFontTx/>
              <a:buNone/>
            </a:pPr>
            <a:endParaRPr lang="en-US" sz="1000" b="1" dirty="0"/>
          </a:p>
          <a:p>
            <a:pPr eaLnBrk="1" hangingPunct="1">
              <a:buFontTx/>
              <a:buNone/>
            </a:pPr>
            <a:r>
              <a:rPr lang="en-US" sz="2600" b="1" dirty="0"/>
              <a:t>Apical</a:t>
            </a:r>
          </a:p>
          <a:p>
            <a:pPr eaLnBrk="1" hangingPunct="1"/>
            <a:r>
              <a:rPr lang="en-US" sz="2600" dirty="0"/>
              <a:t>tongue tip</a:t>
            </a:r>
          </a:p>
          <a:p>
            <a:pPr marL="0" indent="0" eaLnBrk="1" hangingPunct="1">
              <a:buNone/>
            </a:pPr>
            <a:endParaRPr lang="en-US" sz="2600" dirty="0"/>
          </a:p>
          <a:p>
            <a:pPr eaLnBrk="1" hangingPunct="1">
              <a:buFontTx/>
              <a:buNone/>
            </a:pPr>
            <a:r>
              <a:rPr lang="en-US" sz="2600" b="1" dirty="0"/>
              <a:t>Laminal</a:t>
            </a:r>
          </a:p>
          <a:p>
            <a:pPr eaLnBrk="1" hangingPunct="1"/>
            <a:r>
              <a:rPr lang="en-US" sz="2600" dirty="0"/>
              <a:t>tongue blade</a:t>
            </a:r>
          </a:p>
        </p:txBody>
      </p:sp>
      <p:sp>
        <p:nvSpPr>
          <p:cNvPr id="1638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224FBEE-0BE6-4763-B845-0062558FCAB6}" type="slidenum">
              <a:rPr lang="en-US" sz="1400" smtClean="0"/>
              <a:pPr eaLnBrk="1" hangingPunct="1"/>
              <a:t>14</a:t>
            </a:fld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726" y="4641856"/>
            <a:ext cx="1728548" cy="10226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7089" y="3349072"/>
            <a:ext cx="1789822" cy="11021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59484"/>
            <a:ext cx="6553200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Images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sail.usc.edu.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“Differentiation of oral stop gestures.” Retrieved 6/3/16. </a:t>
            </a:r>
            <a:r>
              <a:rPr lang="en-US" sz="6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5"/>
              </a:rPr>
              <a:t>http://sail.usc.edu/~lgoldste/General_Phonetics/Constriction_Location/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Palatal sounds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648200"/>
          </a:xfrm>
        </p:spPr>
        <p:txBody>
          <a:bodyPr/>
          <a:lstStyle/>
          <a:p>
            <a:pPr eaLnBrk="1" hangingPunct="1"/>
            <a:r>
              <a:rPr lang="en-US" dirty="0"/>
              <a:t>The only true palatal in English is /j/</a:t>
            </a:r>
          </a:p>
          <a:p>
            <a:pPr eaLnBrk="1" hangingPunct="1"/>
            <a:r>
              <a:rPr lang="en-US" dirty="0"/>
              <a:t>Usually an approximant, but may be </a:t>
            </a:r>
            <a:r>
              <a:rPr lang="en-US" dirty="0" err="1"/>
              <a:t>allophonically</a:t>
            </a:r>
            <a:r>
              <a:rPr lang="en-US" dirty="0"/>
              <a:t> a voiceless fricative in words such as “</a:t>
            </a:r>
            <a:r>
              <a:rPr lang="en-US" i="1" dirty="0"/>
              <a:t>hue</a:t>
            </a:r>
            <a:r>
              <a:rPr lang="en-US" dirty="0"/>
              <a:t>”</a:t>
            </a:r>
          </a:p>
        </p:txBody>
      </p:sp>
      <p:sp>
        <p:nvSpPr>
          <p:cNvPr id="1741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CC9E0BB-8E4A-4FA7-A45E-396C113B3846}" type="slidenum">
              <a:rPr lang="en-US" sz="1400" smtClean="0"/>
              <a:pPr eaLnBrk="1" hangingPunct="1"/>
              <a:t>15</a:t>
            </a:fld>
            <a:endParaRPr lang="en-US" sz="14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477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/>
              <a:t>Palatal nasal sounds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6200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u="sng" dirty="0"/>
              <a:t>Italian</a:t>
            </a:r>
            <a:endParaRPr lang="en-US" sz="8800" b="1" dirty="0"/>
          </a:p>
        </p:txBody>
      </p:sp>
      <p:pic>
        <p:nvPicPr>
          <p:cNvPr id="391178" name="i18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66725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81" name="i13.aiff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543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031BAE-8AE6-4DFC-9E4C-E69CA2BBEA93}" type="slidenum">
              <a:rPr lang="en-US" sz="1400" smtClean="0"/>
              <a:pPr eaLnBrk="1" hangingPunct="1"/>
              <a:t>16</a:t>
            </a:fld>
            <a:endParaRPr lang="en-US" sz="140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" t="3961" r="6951" b="12745"/>
          <a:stretch/>
        </p:blipFill>
        <p:spPr bwMode="auto">
          <a:xfrm>
            <a:off x="3581399" y="3429000"/>
            <a:ext cx="1600201" cy="2362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04800" y="6477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41473" y="2904663"/>
            <a:ext cx="458780" cy="12772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700" dirty="0"/>
              <a:t>/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5305172" y="2904663"/>
            <a:ext cx="428754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700" dirty="0"/>
              <a:t>/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800" y="3947833"/>
            <a:ext cx="1270063" cy="20484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87848" y="4003162"/>
            <a:ext cx="1268078" cy="20484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1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" fill="hold"/>
                                        <p:tgtEl>
                                          <p:spTgt spid="3911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17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17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1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50" fill="hold"/>
                                        <p:tgtEl>
                                          <p:spTgt spid="391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118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1181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Palatal Lateral Approximant</a:t>
            </a:r>
          </a:p>
        </p:txBody>
      </p:sp>
      <p:sp>
        <p:nvSpPr>
          <p:cNvPr id="1945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037CCF6-3A45-48A8-9336-424CE94EF407}" type="slidenum">
              <a:rPr lang="en-US" sz="1400" smtClean="0"/>
              <a:pPr eaLnBrk="1" hangingPunct="1"/>
              <a:t>17</a:t>
            </a:fld>
            <a:endParaRPr lang="en-US" sz="140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143000" y="1828800"/>
            <a:ext cx="4038600" cy="533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2800" b="1" u="sng" dirty="0"/>
              <a:t>Italian</a:t>
            </a:r>
          </a:p>
          <a:p>
            <a:pPr eaLnBrk="1" hangingPunct="1">
              <a:buFontTx/>
              <a:buNone/>
            </a:pPr>
            <a:endParaRPr lang="en-US" sz="2800" b="1" u="sng" dirty="0"/>
          </a:p>
          <a:p>
            <a:pPr eaLnBrk="1" hangingPunct="1">
              <a:buFontTx/>
              <a:buNone/>
            </a:pPr>
            <a:r>
              <a:rPr lang="en-US" sz="2800" dirty="0"/>
              <a:t>[</a:t>
            </a:r>
            <a:r>
              <a:rPr lang="en-US" sz="2800" dirty="0" err="1">
                <a:latin typeface="Doulos SIL" pitchFamily="2" charset="0"/>
                <a:cs typeface="Doulos SIL" pitchFamily="2" charset="0"/>
              </a:rPr>
              <a:t>ʎ</a:t>
            </a:r>
            <a:r>
              <a:rPr lang="en-US" sz="2800" dirty="0" err="1"/>
              <a:t>i</a:t>
            </a:r>
            <a:r>
              <a:rPr lang="en-US" sz="2800" dirty="0"/>
              <a:t>] </a:t>
            </a:r>
            <a:r>
              <a:rPr lang="en-US" sz="2800" i="1" dirty="0"/>
              <a:t>‘to him’</a:t>
            </a: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r>
              <a:rPr lang="en-US" sz="2800" dirty="0"/>
              <a:t>[</a:t>
            </a:r>
            <a:r>
              <a:rPr lang="en-US" sz="2800" dirty="0">
                <a:latin typeface="Doulos SIL" pitchFamily="2" charset="0"/>
                <a:cs typeface="Doulos SIL" pitchFamily="2" charset="0"/>
              </a:rPr>
              <a:t>ˈ</a:t>
            </a:r>
            <a:r>
              <a:rPr lang="en-US" sz="2800" dirty="0" err="1"/>
              <a:t>fo</a:t>
            </a:r>
            <a:r>
              <a:rPr lang="en-US" sz="2800" dirty="0" err="1">
                <a:latin typeface="Doulos SIL" pitchFamily="2" charset="0"/>
                <a:cs typeface="Doulos SIL" pitchFamily="2" charset="0"/>
              </a:rPr>
              <a:t>ʎʎ</a:t>
            </a:r>
            <a:r>
              <a:rPr lang="en-US" sz="2800" dirty="0" err="1"/>
              <a:t>a</a:t>
            </a:r>
            <a:r>
              <a:rPr lang="en-US" sz="2800" dirty="0"/>
              <a:t>] </a:t>
            </a:r>
            <a:r>
              <a:rPr lang="en-US" sz="2800" i="1" dirty="0"/>
              <a:t>‘leaf’</a:t>
            </a:r>
          </a:p>
          <a:p>
            <a:pPr eaLnBrk="1" hangingPunct="1">
              <a:buFontTx/>
              <a:buNone/>
            </a:pPr>
            <a:endParaRPr lang="en-US" sz="2800" dirty="0"/>
          </a:p>
          <a:p>
            <a:pPr eaLnBrk="1" hangingPunct="1">
              <a:buFontTx/>
              <a:buNone/>
            </a:pPr>
            <a:r>
              <a:rPr lang="en-US" sz="2800" dirty="0"/>
              <a:t>[</a:t>
            </a:r>
            <a:r>
              <a:rPr lang="en-US" sz="2800" dirty="0">
                <a:latin typeface="Doulos SIL" pitchFamily="2" charset="0"/>
                <a:cs typeface="Doulos SIL" pitchFamily="2" charset="0"/>
              </a:rPr>
              <a:t>ˈ</a:t>
            </a:r>
            <a:r>
              <a:rPr lang="en-US" sz="2800" dirty="0" err="1"/>
              <a:t>ve</a:t>
            </a:r>
            <a:r>
              <a:rPr lang="en-US" sz="2800" dirty="0" err="1">
                <a:latin typeface="Doulos SIL" pitchFamily="2" charset="0"/>
                <a:cs typeface="Doulos SIL" pitchFamily="2" charset="0"/>
              </a:rPr>
              <a:t>ʎʎ</a:t>
            </a:r>
            <a:r>
              <a:rPr lang="en-US" sz="2800" dirty="0" err="1"/>
              <a:t>are</a:t>
            </a:r>
            <a:r>
              <a:rPr lang="en-US" sz="2800" dirty="0"/>
              <a:t>] </a:t>
            </a:r>
            <a:r>
              <a:rPr lang="en-US" sz="2800" i="1" dirty="0"/>
              <a:t>‘keep watch’</a:t>
            </a:r>
          </a:p>
          <a:p>
            <a:pPr eaLnBrk="1" hangingPunct="1">
              <a:buFontTx/>
              <a:buNone/>
            </a:pPr>
            <a:endParaRPr lang="en-US" sz="2800" b="1" u="sng" dirty="0"/>
          </a:p>
        </p:txBody>
      </p:sp>
      <p:pic>
        <p:nvPicPr>
          <p:cNvPr id="394250" name="i12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238" y="288607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55" name="i20.aiff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4266" name="i16.aiff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4" name="TextBox 9"/>
          <p:cNvSpPr txBox="1">
            <a:spLocks noChangeArrowheads="1"/>
          </p:cNvSpPr>
          <p:nvPr/>
        </p:nvSpPr>
        <p:spPr bwMode="auto">
          <a:xfrm>
            <a:off x="2133600" y="30480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52400" y="6477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" fill="hold"/>
                                        <p:tgtEl>
                                          <p:spTgt spid="394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5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25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42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8" fill="hold"/>
                                        <p:tgtEl>
                                          <p:spTgt spid="3942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5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25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4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9" fill="hold"/>
                                        <p:tgtEl>
                                          <p:spTgt spid="3942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426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426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47800"/>
          </a:xfrm>
        </p:spPr>
        <p:txBody>
          <a:bodyPr/>
          <a:lstStyle/>
          <a:p>
            <a:pPr eaLnBrk="1" hangingPunct="1"/>
            <a:r>
              <a:rPr lang="en-US" sz="4000"/>
              <a:t>Other palatals</a:t>
            </a:r>
            <a:endParaRPr lang="en-US" sz="2800">
              <a:solidFill>
                <a:schemeClr val="accent2"/>
              </a:solidFill>
            </a:endParaRPr>
          </a:p>
        </p:txBody>
      </p:sp>
      <p:pic>
        <p:nvPicPr>
          <p:cNvPr id="20483" name="Picture 3" descr="7-147 symbols for nasals, stops, and fricativ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2362200"/>
            <a:ext cx="8343900" cy="3191459"/>
          </a:xfrm>
          <a:noFill/>
        </p:spPr>
      </p:pic>
      <p:sp>
        <p:nvSpPr>
          <p:cNvPr id="204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7F208A8-AC70-4707-8063-1E85BBE9231F}" type="slidenum">
              <a:rPr lang="en-US" sz="1400" smtClean="0"/>
              <a:pPr eaLnBrk="1" hangingPunct="1"/>
              <a:t>18</a:t>
            </a:fld>
            <a:endParaRPr lang="en-US" sz="1400"/>
          </a:p>
        </p:txBody>
      </p:sp>
      <p:sp>
        <p:nvSpPr>
          <p:cNvPr id="2" name="Oval 1"/>
          <p:cNvSpPr/>
          <p:nvPr/>
        </p:nvSpPr>
        <p:spPr>
          <a:xfrm>
            <a:off x="5410200" y="3048000"/>
            <a:ext cx="685800" cy="3124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" y="5745084"/>
            <a:ext cx="3352800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Gestures.”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1143000"/>
          </a:xfrm>
        </p:spPr>
        <p:txBody>
          <a:bodyPr/>
          <a:lstStyle/>
          <a:p>
            <a:pPr eaLnBrk="1" hangingPunct="1"/>
            <a:r>
              <a:rPr lang="en-US" u="sng" dirty="0"/>
              <a:t>Velar</a:t>
            </a:r>
            <a:r>
              <a:rPr lang="en-US" dirty="0"/>
              <a:t> stops and nasals [</a:t>
            </a:r>
            <a:r>
              <a:rPr lang="en-US" dirty="0">
                <a:sym typeface="Ipa-sams Uclphon1 SILSophiaL" pitchFamily="2" charset="2"/>
              </a:rPr>
              <a:t>,,</a:t>
            </a:r>
            <a:r>
              <a:rPr lang="en-US" dirty="0">
                <a:sym typeface="SILSophia IPA93" pitchFamily="2" charset="2"/>
              </a:rPr>
              <a:t>]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Velar stops and nasals [</a:t>
            </a:r>
            <a:r>
              <a:rPr lang="en-US" dirty="0">
                <a:sym typeface="Ipa-sams Uclphon1 SILSophiaL" pitchFamily="2" charset="2"/>
              </a:rPr>
              <a:t>,,</a:t>
            </a:r>
            <a:r>
              <a:rPr lang="en-US" dirty="0">
                <a:sym typeface="SILSophia IPA93" pitchFamily="2" charset="2"/>
              </a:rPr>
              <a:t>] occur in English.  </a:t>
            </a:r>
          </a:p>
          <a:p>
            <a:pPr eaLnBrk="1" hangingPunct="1"/>
            <a:r>
              <a:rPr lang="en-US" dirty="0">
                <a:sym typeface="SILSophia IPA93" pitchFamily="2" charset="2"/>
              </a:rPr>
              <a:t>Unlike other languages such as German, we no longer have velar fricatives. </a:t>
            </a:r>
          </a:p>
        </p:txBody>
      </p:sp>
      <p:sp>
        <p:nvSpPr>
          <p:cNvPr id="2150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3ED59E2-3EC4-42CB-AC00-53D9EA6C0DA4}" type="slidenum">
              <a:rPr lang="en-US" sz="1400" smtClean="0"/>
              <a:pPr eaLnBrk="1" hangingPunct="1"/>
              <a:t>19</a:t>
            </a:fld>
            <a:endParaRPr lang="en-US" sz="1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492125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>
                <a:ea typeface="Arial Unicode MS" pitchFamily="34" charset="-128"/>
                <a:cs typeface="Arial Unicode MS" pitchFamily="34" charset="-128"/>
              </a:rPr>
              <a:t>Length matters!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>
                <a:ea typeface="Arial Unicode MS" pitchFamily="34" charset="-128"/>
                <a:cs typeface="Arial Unicode MS" pitchFamily="34" charset="-128"/>
              </a:rPr>
              <a:t>Long </a:t>
            </a:r>
            <a:r>
              <a:rPr lang="en-US" u="sng" dirty="0">
                <a:ea typeface="Arial Unicode MS" pitchFamily="34" charset="-128"/>
                <a:cs typeface="Arial Unicode MS" pitchFamily="34" charset="-128"/>
              </a:rPr>
              <a:t>consonants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 analyzed as “double” = “geminate”</a:t>
            </a:r>
          </a:p>
          <a:p>
            <a:pPr eaLnBrk="1" hangingPunct="1"/>
            <a:r>
              <a:rPr lang="en-US" dirty="0">
                <a:ea typeface="Arial Unicode MS" pitchFamily="34" charset="-128"/>
                <a:cs typeface="Arial Unicode MS" pitchFamily="34" charset="-128"/>
              </a:rPr>
              <a:t>Example: in the middle of Italian “</a:t>
            </a:r>
            <a:r>
              <a:rPr lang="en-US" dirty="0" err="1">
                <a:ea typeface="Arial Unicode MS" pitchFamily="34" charset="-128"/>
                <a:cs typeface="Arial Unicode MS" pitchFamily="34" charset="-128"/>
              </a:rPr>
              <a:t>fo</a:t>
            </a:r>
            <a:r>
              <a:rPr lang="en-US" u="sng" dirty="0" err="1">
                <a:ea typeface="Arial Unicode MS" pitchFamily="34" charset="-128"/>
                <a:cs typeface="Arial Unicode MS" pitchFamily="34" charset="-128"/>
              </a:rPr>
              <a:t>ll</a:t>
            </a:r>
            <a:r>
              <a:rPr lang="en-US" dirty="0" err="1">
                <a:ea typeface="Arial Unicode MS" pitchFamily="34" charset="-128"/>
                <a:cs typeface="Arial Unicode MS" pitchFamily="34" charset="-128"/>
              </a:rPr>
              <a:t>a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”</a:t>
            </a:r>
          </a:p>
          <a:p>
            <a:pPr eaLnBrk="1" hangingPunct="1"/>
            <a:r>
              <a:rPr lang="en-US" u="sng" dirty="0">
                <a:ea typeface="Arial Unicode MS" pitchFamily="34" charset="-128"/>
                <a:cs typeface="Arial Unicode MS" pitchFamily="34" charset="-128"/>
              </a:rPr>
              <a:t>Careful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: many English words are </a:t>
            </a:r>
            <a:r>
              <a:rPr lang="en-US" i="1" dirty="0">
                <a:ea typeface="Arial Unicode MS" pitchFamily="34" charset="-128"/>
                <a:cs typeface="Arial Unicode MS" pitchFamily="34" charset="-128"/>
              </a:rPr>
              <a:t>spelled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 with two consonants (e.g. “ru</a:t>
            </a:r>
            <a:r>
              <a:rPr lang="en-US" u="sng" dirty="0">
                <a:ea typeface="Arial Unicode MS" pitchFamily="34" charset="-128"/>
                <a:cs typeface="Arial Unicode MS" pitchFamily="34" charset="-128"/>
              </a:rPr>
              <a:t>nn</a:t>
            </a:r>
            <a:r>
              <a:rPr lang="en-US" dirty="0">
                <a:ea typeface="Arial Unicode MS" pitchFamily="34" charset="-128"/>
                <a:cs typeface="Arial Unicode MS" pitchFamily="34" charset="-128"/>
              </a:rPr>
              <a:t>ing”) but are NOT geminates – it is just a spelling rule</a:t>
            </a:r>
          </a:p>
          <a:p>
            <a:pPr eaLnBrk="1" hangingPunct="1"/>
            <a:endParaRPr lang="en-US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76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472320E-7C99-45F7-9AAF-0864C8F9BC3C}" type="slidenum">
              <a:rPr lang="en-US" sz="1400" smtClean="0"/>
              <a:pPr eaLnBrk="1" hangingPunct="1"/>
              <a:t>2</a:t>
            </a:fld>
            <a:endParaRPr lang="en-US" sz="1400" dirty="0"/>
          </a:p>
        </p:txBody>
      </p:sp>
      <p:pic>
        <p:nvPicPr>
          <p:cNvPr id="3077" name="Picture 7" descr="http://www.colourbox.com/preview/4380146-857099-abstract-space-background-with-stars-and-gemini-constellat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553" y="388938"/>
            <a:ext cx="893762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TextBox 1"/>
          <p:cNvSpPr txBox="1">
            <a:spLocks noChangeArrowheads="1"/>
          </p:cNvSpPr>
          <p:nvPr/>
        </p:nvSpPr>
        <p:spPr bwMode="auto">
          <a:xfrm>
            <a:off x="7839075" y="1227138"/>
            <a:ext cx="952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/>
              <a:t>Gemini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659484"/>
            <a:ext cx="7010400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Image from </a:t>
            </a:r>
            <a:r>
              <a:rPr lang="en-US" sz="600" i="1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123RF. </a:t>
            </a:r>
            <a:r>
              <a:rPr lang="en-US" sz="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“Stock Photo – Wow road sign on sky background. Bottom grass.” 06/10/2016. Retrieved 06/10/2016. </a:t>
            </a:r>
            <a:r>
              <a:rPr lang="en-US" sz="6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http://www.123rf.com/photo_10476929_wow-road-sign-on-sky-background-bottom-grass.html</a:t>
            </a:r>
            <a:r>
              <a:rPr lang="en-US" sz="600" dirty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560982"/>
            <a:ext cx="3173412" cy="369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838200"/>
            <a:ext cx="7772400" cy="1447800"/>
          </a:xfrm>
        </p:spPr>
        <p:txBody>
          <a:bodyPr/>
          <a:lstStyle/>
          <a:p>
            <a:pPr eaLnBrk="1" hangingPunct="1"/>
            <a:r>
              <a:rPr lang="en-US" sz="4000" dirty="0"/>
              <a:t>Sample velars from Spanish:</a:t>
            </a:r>
            <a:br>
              <a:rPr lang="en-US" sz="4000" dirty="0"/>
            </a:br>
            <a:br>
              <a:rPr lang="en-US" sz="4000" dirty="0"/>
            </a:br>
            <a:r>
              <a:rPr lang="en-US" sz="4000" i="1" dirty="0"/>
              <a:t>“</a:t>
            </a:r>
            <a:r>
              <a:rPr lang="en-US" sz="4000" i="1" dirty="0" err="1"/>
              <a:t>hijo</a:t>
            </a:r>
            <a:r>
              <a:rPr lang="en-US" sz="4000" i="1" dirty="0"/>
              <a:t>” </a:t>
            </a:r>
            <a:r>
              <a:rPr lang="en-US" sz="4000" dirty="0"/>
              <a:t>(son) /ˈ</a:t>
            </a:r>
            <a:r>
              <a:rPr lang="en-US" sz="4000" dirty="0" err="1"/>
              <a:t>ixo</a:t>
            </a:r>
            <a:r>
              <a:rPr lang="en-US" sz="4000" dirty="0"/>
              <a:t>/</a:t>
            </a:r>
            <a:br>
              <a:rPr lang="en-US" sz="4000" dirty="0"/>
            </a:br>
            <a:r>
              <a:rPr lang="en-US" sz="4000" i="1" dirty="0"/>
              <a:t>“</a:t>
            </a:r>
            <a:r>
              <a:rPr lang="en-US" sz="4000" i="1" dirty="0" err="1"/>
              <a:t>pago</a:t>
            </a:r>
            <a:r>
              <a:rPr lang="en-US" sz="4000" i="1" dirty="0"/>
              <a:t>” </a:t>
            </a:r>
            <a:r>
              <a:rPr lang="en-US" sz="4000" dirty="0"/>
              <a:t>(to pay) /ˈ</a:t>
            </a:r>
            <a:r>
              <a:rPr lang="en-US" sz="4000" dirty="0" err="1"/>
              <a:t>paɣo</a:t>
            </a:r>
            <a:r>
              <a:rPr lang="en-US" sz="4000" dirty="0"/>
              <a:t>/ 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2253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896D9C-C925-4D2D-9A6F-04E4A681437E}" type="slidenum">
              <a:rPr lang="en-US" sz="1400" smtClean="0"/>
              <a:pPr eaLnBrk="1" hangingPunct="1"/>
              <a:t>20</a:t>
            </a:fld>
            <a:endParaRPr lang="en-US" sz="1400"/>
          </a:p>
        </p:txBody>
      </p:sp>
      <p:sp>
        <p:nvSpPr>
          <p:cNvPr id="2" name="Oval 1"/>
          <p:cNvSpPr/>
          <p:nvPr/>
        </p:nvSpPr>
        <p:spPr>
          <a:xfrm>
            <a:off x="2971800" y="3180451"/>
            <a:ext cx="838200" cy="3352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76200" y="6533251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Gestures.”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Velar Fricative 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>
                <a:solidFill>
                  <a:srgbClr val="0000FF"/>
                </a:solidFill>
                <a:sym typeface="Ipa-sams Uclphon1 SILSophiaL" pitchFamily="2" charset="2"/>
              </a:rPr>
              <a:t>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/>
              <a:t>  </a:t>
            </a:r>
          </a:p>
        </p:txBody>
      </p:sp>
      <p:pic>
        <p:nvPicPr>
          <p:cNvPr id="417797" name="Con-1495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6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798" name="Con-1496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066800"/>
            <a:ext cx="3048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11E3F29-6B2E-49A2-82D2-B7693EDBA821}" type="slidenum">
              <a:rPr lang="en-US" sz="1400" smtClean="0"/>
              <a:pPr eaLnBrk="1" hangingPunct="1"/>
              <a:t>21</a:t>
            </a:fld>
            <a:endParaRPr lang="en-US" sz="140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981200"/>
            <a:ext cx="86201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663" y="2514600"/>
            <a:ext cx="439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77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" fill="hold"/>
                                        <p:tgtEl>
                                          <p:spTgt spid="4177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79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779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77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" fill="hold"/>
                                        <p:tgtEl>
                                          <p:spTgt spid="4177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79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779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Velar Fricative 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>
                <a:solidFill>
                  <a:srgbClr val="0000FF"/>
                </a:solidFill>
                <a:sym typeface="Ipa-sams Uclphon1 SILSophiaL" pitchFamily="2" charset="2"/>
              </a:rPr>
              <a:t>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/>
              <a:t>  </a:t>
            </a:r>
          </a:p>
        </p:txBody>
      </p:sp>
      <p:sp>
        <p:nvSpPr>
          <p:cNvPr id="24580" name="AutoShape 4"/>
          <p:cNvSpPr>
            <a:spLocks noChangeArrowheads="1"/>
          </p:cNvSpPr>
          <p:nvPr/>
        </p:nvSpPr>
        <p:spPr bwMode="auto">
          <a:xfrm>
            <a:off x="6419850" y="3224213"/>
            <a:ext cx="393700" cy="520700"/>
          </a:xfrm>
          <a:prstGeom prst="downArrow">
            <a:avLst>
              <a:gd name="adj1" fmla="val 50000"/>
              <a:gd name="adj2" fmla="val 330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18821" name="Con-1496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8822" name="Con-149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990600"/>
            <a:ext cx="3048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0BA19F3-F8F8-47B4-AF68-201EE073E019}" type="slidenum">
              <a:rPr lang="en-US" sz="1400" smtClean="0"/>
              <a:pPr eaLnBrk="1" hangingPunct="1"/>
              <a:t>22</a:t>
            </a:fld>
            <a:endParaRPr lang="en-US" sz="14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" y="1992313"/>
            <a:ext cx="86201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2514600"/>
            <a:ext cx="439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88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" fill="hold"/>
                                        <p:tgtEl>
                                          <p:spTgt spid="4188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8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882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88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" fill="hold"/>
                                        <p:tgtEl>
                                          <p:spTgt spid="4188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82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882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Ready to head “way back”?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09CFD7-7B19-4782-81C9-983475CB219F}" type="slidenum">
              <a:rPr lang="en-US" sz="1400" smtClean="0"/>
              <a:pPr eaLnBrk="1" hangingPunct="1"/>
              <a:t>23</a:t>
            </a:fld>
            <a:endParaRPr lang="en-US" sz="1400"/>
          </a:p>
        </p:txBody>
      </p:sp>
      <p:sp>
        <p:nvSpPr>
          <p:cNvPr id="5" name="Right Arrow 4"/>
          <p:cNvSpPr/>
          <p:nvPr/>
        </p:nvSpPr>
        <p:spPr>
          <a:xfrm>
            <a:off x="2819400" y="2286000"/>
            <a:ext cx="3048000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2560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84488"/>
            <a:ext cx="2152650" cy="3379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6" name="Picture 8" descr="Shocked C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95563"/>
            <a:ext cx="2357438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Box 5"/>
          <p:cNvSpPr txBox="1">
            <a:spLocks noChangeArrowheads="1"/>
          </p:cNvSpPr>
          <p:nvPr/>
        </p:nvSpPr>
        <p:spPr bwMode="auto">
          <a:xfrm>
            <a:off x="6183313" y="4597400"/>
            <a:ext cx="237331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(…shock/horror!)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658950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Gestures.”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659484"/>
            <a:ext cx="6248400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Image from </a:t>
            </a:r>
            <a:r>
              <a:rPr lang="en-US" sz="600" i="1" dirty="0" err="1">
                <a:latin typeface="Calibri"/>
                <a:ea typeface="Calibri"/>
                <a:cs typeface="Times New Roman"/>
              </a:rPr>
              <a:t>BOOMSbeat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“Cute surprised faces of fluffy cats (photos).” 2016. Retrieved 6/3/16. </a:t>
            </a:r>
            <a:r>
              <a:rPr lang="en-US" sz="6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http://www.boomsbeat.com/articles/1367/20140317/cute-surprised-faces-fluffy-cats-photos.htm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Uvular fricative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Uvular sounds - made by raising the back of the tongue toward the uvula.  </a:t>
            </a:r>
          </a:p>
          <a:p>
            <a:pPr eaLnBrk="1" hangingPunct="1"/>
            <a:r>
              <a:rPr lang="en-US"/>
              <a:t>Do not occur in most forms of English.</a:t>
            </a:r>
          </a:p>
          <a:p>
            <a:pPr eaLnBrk="1" hangingPunct="1"/>
            <a:r>
              <a:rPr lang="en-US"/>
              <a:t>In French, a voiced uvular fricative [</a:t>
            </a:r>
            <a:r>
              <a:rPr lang="en-US">
                <a:sym typeface="Ipa-sams Uclphon1 SILSophiaL" pitchFamily="2" charset="2"/>
              </a:rPr>
              <a:t></a:t>
            </a:r>
            <a:r>
              <a:rPr lang="en-US">
                <a:sym typeface="SILSophia IPA93" pitchFamily="2" charset="2"/>
              </a:rPr>
              <a:t>] is the common form of </a:t>
            </a:r>
            <a:r>
              <a:rPr lang="en-US" b="1" i="1">
                <a:sym typeface="SILSophia IPA93" pitchFamily="2" charset="2"/>
              </a:rPr>
              <a:t>r</a:t>
            </a:r>
            <a:r>
              <a:rPr lang="en-US">
                <a:sym typeface="SILSophia IPA93" pitchFamily="2" charset="2"/>
              </a:rPr>
              <a:t> in words.</a:t>
            </a:r>
          </a:p>
        </p:txBody>
      </p:sp>
      <p:sp>
        <p:nvSpPr>
          <p:cNvPr id="2662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C6E0A7-9D48-4E4C-B852-AB7D7E58163A}" type="slidenum">
              <a:rPr lang="en-US" sz="1400" smtClean="0"/>
              <a:pPr eaLnBrk="1" hangingPunct="1"/>
              <a:t>24</a:t>
            </a:fld>
            <a:endParaRPr lang="en-US" sz="1400"/>
          </a:p>
        </p:txBody>
      </p:sp>
      <p:pic>
        <p:nvPicPr>
          <p:cNvPr id="3075" name="Picture 3" descr="C:\Users\wkatz\AppData\Local\Microsoft\Windows\Temporary Internet Files\Content.IE5\TRRYVULS\Uvula_small[1]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876800"/>
            <a:ext cx="2108200" cy="1581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Uvular Fricative (voiceless)</a:t>
            </a:r>
            <a:r>
              <a:rPr lang="en-US"/>
              <a:t> 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>
                <a:solidFill>
                  <a:srgbClr val="0000FF"/>
                </a:solidFill>
                <a:sym typeface="Ipa-sams Uclphon1 SILSophiaL" pitchFamily="2" charset="2"/>
              </a:rPr>
              <a:t>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/>
              <a:t>  </a:t>
            </a:r>
          </a:p>
        </p:txBody>
      </p:sp>
      <p:sp>
        <p:nvSpPr>
          <p:cNvPr id="27652" name="AutoShape 4"/>
          <p:cNvSpPr>
            <a:spLocks noChangeArrowheads="1"/>
          </p:cNvSpPr>
          <p:nvPr/>
        </p:nvSpPr>
        <p:spPr bwMode="auto">
          <a:xfrm>
            <a:off x="6762750" y="3209925"/>
            <a:ext cx="393700" cy="520700"/>
          </a:xfrm>
          <a:prstGeom prst="downArrow">
            <a:avLst>
              <a:gd name="adj1" fmla="val 50000"/>
              <a:gd name="adj2" fmla="val 330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19845" name="Con-1510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06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6" name="Con-1511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1066800"/>
            <a:ext cx="3048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EC71867-E019-4A58-9FFC-139933D3B801}" type="slidenum">
              <a:rPr lang="en-US" sz="1400" smtClean="0"/>
              <a:pPr eaLnBrk="1" hangingPunct="1"/>
              <a:t>25</a:t>
            </a:fld>
            <a:endParaRPr lang="en-US" sz="14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981200"/>
            <a:ext cx="86201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7263" y="2514600"/>
            <a:ext cx="439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98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" fill="hold"/>
                                        <p:tgtEl>
                                          <p:spTgt spid="419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4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4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98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" fill="hold"/>
                                        <p:tgtEl>
                                          <p:spTgt spid="4198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984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4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Uvular Fricative (voiced) 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>
                <a:solidFill>
                  <a:srgbClr val="0000FF"/>
                </a:solidFill>
                <a:sym typeface="Ipa-sams Uclphon1 SILSophiaL" pitchFamily="2" charset="2"/>
              </a:rPr>
              <a:t></a:t>
            </a:r>
            <a:r>
              <a:rPr lang="en-US">
                <a:solidFill>
                  <a:srgbClr val="0000FF"/>
                </a:solidFill>
              </a:rPr>
              <a:t>/</a:t>
            </a:r>
            <a:r>
              <a:rPr lang="en-US"/>
              <a:t>  </a:t>
            </a:r>
          </a:p>
        </p:txBody>
      </p:sp>
      <p:sp>
        <p:nvSpPr>
          <p:cNvPr id="28676" name="AutoShape 4"/>
          <p:cNvSpPr>
            <a:spLocks noChangeArrowheads="1"/>
          </p:cNvSpPr>
          <p:nvPr/>
        </p:nvSpPr>
        <p:spPr bwMode="auto">
          <a:xfrm>
            <a:off x="7038975" y="3186113"/>
            <a:ext cx="393700" cy="520700"/>
          </a:xfrm>
          <a:prstGeom prst="downArrow">
            <a:avLst>
              <a:gd name="adj1" fmla="val 50000"/>
              <a:gd name="adj2" fmla="val 33065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20869" name="Con-151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99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0870" name="Con-1512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990600"/>
            <a:ext cx="304800" cy="304800"/>
          </a:xfrm>
          <a:prstGeom prst="rect">
            <a:avLst/>
          </a:prstGeom>
          <a:solidFill>
            <a:srgbClr val="FF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80FDA4-03F8-4B82-9232-102803ECFFF5}" type="slidenum">
              <a:rPr lang="en-US" sz="1400" smtClean="0"/>
              <a:pPr eaLnBrk="1" hangingPunct="1"/>
              <a:t>26</a:t>
            </a:fld>
            <a:endParaRPr lang="en-US" sz="140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1981200"/>
            <a:ext cx="862012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063" y="2663825"/>
            <a:ext cx="4397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08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" fill="hold"/>
                                        <p:tgtEl>
                                          <p:spTgt spid="4208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86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86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08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16" fill="hold"/>
                                        <p:tgtEl>
                                          <p:spTgt spid="4208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87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087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924800" cy="2286000"/>
          </a:xfrm>
        </p:spPr>
        <p:txBody>
          <a:bodyPr/>
          <a:lstStyle/>
          <a:p>
            <a:pPr eaLnBrk="1" hangingPunct="1"/>
            <a:r>
              <a:rPr lang="en-US" sz="3600">
                <a:sym typeface="Ipa-samd Uclphon1 SILDoulosL" pitchFamily="2" charset="2"/>
              </a:rPr>
              <a:t>Voiced uvular fricative or approximant</a:t>
            </a:r>
            <a:br>
              <a:rPr lang="en-US" sz="1600">
                <a:sym typeface="Ipa-samd Uclphon1 SILDoulosL" pitchFamily="2" charset="2"/>
              </a:rPr>
            </a:br>
            <a:br>
              <a:rPr lang="en-US" sz="1600">
                <a:sym typeface="Ipa-samd Uclphon1 SILDoulosL" pitchFamily="2" charset="2"/>
              </a:rPr>
            </a:br>
            <a:r>
              <a:rPr lang="en-US"/>
              <a:t> </a:t>
            </a:r>
            <a:r>
              <a:rPr lang="en-US" sz="3200" b="1" u="sng"/>
              <a:t>French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981200"/>
            <a:ext cx="6934200" cy="4267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</p:txBody>
      </p:sp>
      <p:pic>
        <p:nvPicPr>
          <p:cNvPr id="297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70238" y="3120231"/>
            <a:ext cx="987425" cy="1093788"/>
          </a:xfrm>
          <a:noFill/>
        </p:spPr>
      </p:pic>
      <p:pic>
        <p:nvPicPr>
          <p:cNvPr id="29701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200400"/>
            <a:ext cx="1004888" cy="1093788"/>
          </a:xfrm>
          <a:noFill/>
        </p:spPr>
      </p:pic>
      <p:sp>
        <p:nvSpPr>
          <p:cNvPr id="2970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8CA7B55-54C5-4969-AC2B-7575F98EB7DF}" type="slidenum">
              <a:rPr lang="en-US" sz="1400" smtClean="0"/>
              <a:pPr eaLnBrk="1" hangingPunct="1"/>
              <a:t>27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197570" y="645764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  <p:pic>
        <p:nvPicPr>
          <p:cNvPr id="3" name="new rouge">
            <a:hlinkClick r:id="" action="ppaction://media"/>
            <a:extLst>
              <a:ext uri="{FF2B5EF4-FFF2-40B4-BE49-F238E27FC236}">
                <a16:creationId xmlns:a16="http://schemas.microsoft.com/office/drawing/2014/main" id="{6591CEE1-2394-430C-87FD-F59A9E1276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19600" y="3124200"/>
            <a:ext cx="609600" cy="609600"/>
          </a:xfrm>
          <a:prstGeom prst="rect">
            <a:avLst/>
          </a:prstGeom>
        </p:spPr>
      </p:pic>
      <p:pic>
        <p:nvPicPr>
          <p:cNvPr id="4" name="new_roz">
            <a:hlinkClick r:id="" action="ppaction://media"/>
            <a:extLst>
              <a:ext uri="{FF2B5EF4-FFF2-40B4-BE49-F238E27FC236}">
                <a16:creationId xmlns:a16="http://schemas.microsoft.com/office/drawing/2014/main" id="{293991CC-8FEA-42AD-A1C6-F078E671AA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73625" y="312023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Uvular stops [</a:t>
            </a:r>
            <a:r>
              <a:rPr lang="en-US" sz="4000">
                <a:sym typeface="Ipa-sams Uclphon1 SILSophiaL" pitchFamily="2" charset="2"/>
              </a:rPr>
              <a:t>,], and nasals, []</a:t>
            </a:r>
            <a:endParaRPr lang="en-US" sz="4000">
              <a:sym typeface="SILSophia IPA93" pitchFamily="2" charset="2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These sounds occur in Eskimo, Aleut, and other American Indian languages.</a:t>
            </a:r>
          </a:p>
          <a:p>
            <a:pPr eaLnBrk="1" hangingPunct="1"/>
            <a:r>
              <a:rPr lang="en-US" sz="2800"/>
              <a:t>One way of learning to produce uvulars is to start from a voiceless velar fricative [</a:t>
            </a:r>
            <a:r>
              <a:rPr lang="en-US" sz="2800">
                <a:sym typeface="Ipa-sams Uclphon1 SILSophiaL" pitchFamily="2" charset="2"/>
              </a:rPr>
              <a:t>]</a:t>
            </a:r>
            <a:r>
              <a:rPr lang="en-US" sz="2800"/>
              <a:t>.  </a:t>
            </a:r>
          </a:p>
          <a:p>
            <a:pPr eaLnBrk="1" hangingPunct="1"/>
            <a:r>
              <a:rPr lang="en-US" sz="2800"/>
              <a:t>While making this sound, slide your tongue slightly further back in your mouth so that it is close to the uvula.  </a:t>
            </a:r>
          </a:p>
          <a:p>
            <a:pPr eaLnBrk="1" hangingPunct="1"/>
            <a:r>
              <a:rPr lang="en-US" sz="2800"/>
              <a:t>The result will be the voiceless uvular fricative [</a:t>
            </a:r>
            <a:r>
              <a:rPr lang="en-US" sz="2800">
                <a:sym typeface="Ipa-sams Uclphon1 SILSophiaL" pitchFamily="2" charset="2"/>
              </a:rPr>
              <a:t></a:t>
            </a:r>
            <a:r>
              <a:rPr lang="en-US" sz="2800">
                <a:sym typeface="SILSophia IPA93" pitchFamily="2" charset="2"/>
              </a:rPr>
              <a:t>].</a:t>
            </a:r>
          </a:p>
        </p:txBody>
      </p:sp>
      <p:sp>
        <p:nvSpPr>
          <p:cNvPr id="3072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AE0AF348-0590-4312-A680-5F83F810DBCF}" type="slidenum">
              <a:rPr lang="en-US" sz="1400" smtClean="0"/>
              <a:pPr eaLnBrk="1" hangingPunct="1"/>
              <a:t>28</a:t>
            </a:fld>
            <a:endParaRPr lang="en-US" sz="14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Contrasts involving stops in Quechua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1" u="sng"/>
              <a:t>Palato-Alveolar </a:t>
            </a:r>
            <a:r>
              <a:rPr lang="en-US" sz="2800"/>
              <a:t>          </a:t>
            </a:r>
            <a:r>
              <a:rPr lang="en-US" sz="2800" b="1" u="sng"/>
              <a:t>Velar</a:t>
            </a:r>
            <a:r>
              <a:rPr lang="en-US" sz="2800"/>
              <a:t>		</a:t>
            </a:r>
            <a:r>
              <a:rPr lang="en-US" sz="2800" b="1" u="sng"/>
              <a:t>Uvular</a:t>
            </a:r>
          </a:p>
          <a:p>
            <a:pPr eaLnBrk="1" hangingPunct="1">
              <a:buFontTx/>
              <a:buNone/>
            </a:pPr>
            <a:endParaRPr lang="en-US" sz="2800" b="1" u="sng"/>
          </a:p>
        </p:txBody>
      </p:sp>
      <p:pic>
        <p:nvPicPr>
          <p:cNvPr id="31748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3013" y="2624138"/>
            <a:ext cx="1517650" cy="2925762"/>
          </a:xfrm>
          <a:noFill/>
        </p:spPr>
      </p:pic>
      <p:pic>
        <p:nvPicPr>
          <p:cNvPr id="31749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76675" y="2671763"/>
            <a:ext cx="1498600" cy="2935287"/>
          </a:xfrm>
          <a:noFill/>
        </p:spPr>
      </p:pic>
      <p:pic>
        <p:nvPicPr>
          <p:cNvPr id="31750" name="Picture 8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2657475"/>
            <a:ext cx="1544638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1" name="q1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75" y="274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2" name="q2.aiff">
            <a:hlinkClick r:id="" action="ppaction://media"/>
          </p:cNvPr>
          <p:cNvPicPr>
            <a:picLocks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3810000"/>
            <a:ext cx="304800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3" name="q3.aiff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4800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4" name="q4.aiff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5" name="q5.aiff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6" name="q6.aiff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7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7" name="q7.aiff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4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8" name="q8.aiff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609" name="q9.aiff">
            <a:hlinkClick r:id="" action="ppaction://media"/>
          </p:cNvPr>
          <p:cNvPicPr>
            <a:picLocks noChangeAspect="1" noChangeArrowheads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876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6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D1EA58E-32DE-4F5B-B8A2-945FBCAFFCCD}" type="slidenum">
              <a:rPr lang="en-US" sz="1400" smtClean="0"/>
              <a:pPr eaLnBrk="1" hangingPunct="1"/>
              <a:t>29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381000" y="6434365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66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" fill="hold"/>
                                        <p:tgtEl>
                                          <p:spTgt spid="366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66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59" fill="hold"/>
                                        <p:tgtEl>
                                          <p:spTgt spid="3666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2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66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28" fill="hold"/>
                                        <p:tgtEl>
                                          <p:spTgt spid="3666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3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66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89" fill="hold"/>
                                        <p:tgtEl>
                                          <p:spTgt spid="3666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4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666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35" fill="hold"/>
                                        <p:tgtEl>
                                          <p:spTgt spid="3666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5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5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666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35" fill="hold"/>
                                        <p:tgtEl>
                                          <p:spTgt spid="3666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6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6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666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34" fill="hold"/>
                                        <p:tgtEl>
                                          <p:spTgt spid="3666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7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7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666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" fill="hold"/>
                                        <p:tgtEl>
                                          <p:spTgt spid="3666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8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8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66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5" fill="hold"/>
                                        <p:tgtEl>
                                          <p:spTgt spid="3666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609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660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vowels? Can they be extra long?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838200"/>
          </a:xfrm>
        </p:spPr>
        <p:txBody>
          <a:bodyPr/>
          <a:lstStyle/>
          <a:p>
            <a:pPr>
              <a:buFont typeface="Wingdings" pitchFamily="2" charset="2"/>
              <a:buChar char="ü"/>
              <a:defRPr/>
            </a:pPr>
            <a:r>
              <a:rPr lang="en-US" dirty="0"/>
              <a:t> Yes!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CF799D2-8B49-4659-B5DD-FBE992CDB5F6}" type="slidenum">
              <a:rPr lang="en-US" sz="1400" smtClean="0"/>
              <a:pPr eaLnBrk="1" hangingPunct="1"/>
              <a:t>3</a:t>
            </a:fld>
            <a:endParaRPr lang="en-US" sz="1400" dirty="0"/>
          </a:p>
        </p:txBody>
      </p:sp>
      <p:pic>
        <p:nvPicPr>
          <p:cNvPr id="410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819400"/>
            <a:ext cx="8016875" cy="2709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77516" y="5758026"/>
            <a:ext cx="41889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hlinkClick r:id="rId4"/>
              </a:rPr>
              <a:t>www.utdallas.edu/~wkatz/PFD/Japanese_vowel_length_contrasts.html</a:t>
            </a:r>
            <a:endParaRPr lang="en-US" sz="1100" dirty="0"/>
          </a:p>
        </p:txBody>
      </p:sp>
      <p:sp>
        <p:nvSpPr>
          <p:cNvPr id="4" name="Rectangle 3"/>
          <p:cNvSpPr/>
          <p:nvPr/>
        </p:nvSpPr>
        <p:spPr>
          <a:xfrm>
            <a:off x="2286000" y="5181600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Pharyngeal sounds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Produced by pulling the root of the tongue back toward the back wall of the pharynx.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Many people cannot make a stop at this position.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Impossible to make a pharyngeal nasal, for closure at the point would prevent the airstream from coming through the nose.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Pharyngeal fricatives, [</a:t>
            </a:r>
            <a:r>
              <a:rPr lang="en-US" sz="2800" dirty="0">
                <a:sym typeface="Ipa-sams Uclphon1 SILSophiaL" pitchFamily="2" charset="2"/>
              </a:rPr>
              <a:t>,</a:t>
            </a:r>
            <a:r>
              <a:rPr lang="en-US" sz="2800" dirty="0">
                <a:sym typeface="SILSophia IPA93" pitchFamily="2" charset="2"/>
              </a:rPr>
              <a:t>].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>
                <a:solidFill>
                  <a:srgbClr val="FF0000"/>
                </a:solidFill>
                <a:sym typeface="SILSophia IPA93" pitchFamily="2" charset="2"/>
              </a:rPr>
              <a:t>            (see next slide, Hebrew</a:t>
            </a:r>
            <a:r>
              <a:rPr lang="en-US" sz="2800" dirty="0">
                <a:solidFill>
                  <a:srgbClr val="FF0000"/>
                </a:solidFill>
                <a:sym typeface="Wingdings" pitchFamily="2" charset="2"/>
              </a:rPr>
              <a:t>)</a:t>
            </a:r>
            <a:endParaRPr lang="en-US" sz="2800" dirty="0">
              <a:solidFill>
                <a:srgbClr val="FF0000"/>
              </a:solidFill>
              <a:sym typeface="SILSophia IPA93" pitchFamily="2" charset="2"/>
            </a:endParaRPr>
          </a:p>
        </p:txBody>
      </p:sp>
      <p:sp>
        <p:nvSpPr>
          <p:cNvPr id="327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FCB297E-2AFF-4C1E-82C2-72060D49BEA6}" type="slidenum">
              <a:rPr lang="en-US" sz="1400" smtClean="0"/>
              <a:pPr eaLnBrk="1" hangingPunct="1"/>
              <a:t>30</a:t>
            </a:fld>
            <a:endParaRPr lang="en-US" sz="14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dirty="0"/>
              <a:t>  </a:t>
            </a:r>
            <a:endParaRPr lang="en-US" sz="3600" dirty="0"/>
          </a:p>
          <a:p>
            <a:pPr algn="ctr" eaLnBrk="0" hangingPunct="0"/>
            <a:r>
              <a:rPr lang="en-US" sz="3600" dirty="0">
                <a:hlinkClick r:id="rId31"/>
              </a:rPr>
              <a:t>Language index</a:t>
            </a:r>
            <a:endParaRPr lang="en-US" sz="3600" dirty="0"/>
          </a:p>
          <a:p>
            <a:pPr algn="ctr" eaLnBrk="0" hangingPunct="0"/>
            <a:r>
              <a:rPr lang="en-US" sz="3600" dirty="0"/>
              <a:t>  </a:t>
            </a:r>
            <a:r>
              <a:rPr lang="en-US" sz="18700" dirty="0"/>
              <a:t> </a:t>
            </a:r>
            <a:endParaRPr lang="en-US" sz="3600" dirty="0"/>
          </a:p>
          <a:p>
            <a:pPr algn="ctr" eaLnBrk="0" hangingPunct="0"/>
            <a:r>
              <a:rPr lang="en-US" sz="3600" dirty="0"/>
              <a:t>  </a:t>
            </a:r>
            <a:endParaRPr lang="en-US" sz="10700" dirty="0"/>
          </a:p>
          <a:p>
            <a:pPr algn="ctr" eaLnBrk="0" hangingPunct="0"/>
            <a:r>
              <a:rPr lang="en-US" sz="10700" dirty="0"/>
              <a:t>  </a:t>
            </a:r>
            <a:r>
              <a:rPr lang="en-US" sz="18600" dirty="0"/>
              <a:t> </a:t>
            </a:r>
            <a:endParaRPr lang="en-US" sz="10700" dirty="0"/>
          </a:p>
        </p:txBody>
      </p:sp>
      <p:pic>
        <p:nvPicPr>
          <p:cNvPr id="33795" name="Picture 21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638" y="609600"/>
            <a:ext cx="6248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ximia.ai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905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maxar.aiff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19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lax.aiff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810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them.aiff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light.aiff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river.aiff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2895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noise.aiff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352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for her.aiff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886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hor.aiff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skin.aiff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snored.aiff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895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made a donkey noise.aiff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2766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humid.aiff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810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moved.aiff">
            <a:hlinkClick r:id="" action="ppaction://media"/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267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1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A019081-B6C5-4C2F-B693-37721FE9CC2F}" type="slidenum">
              <a:rPr lang="en-US" sz="1400" smtClean="0"/>
              <a:pPr eaLnBrk="1" hangingPunct="1"/>
              <a:t>31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304800" y="6477000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7242534" y="304800"/>
            <a:ext cx="1059731" cy="7696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8455" y="995981"/>
            <a:ext cx="10727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(Israel)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9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57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17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9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19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8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60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 nodeType="clickPar">
                      <p:stCondLst>
                        <p:cond delay="0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4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743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 nodeType="clickPar">
                      <p:stCondLst>
                        <p:cond delay="0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89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03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17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Epiglottal sounds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Produced with a constriction even deeper in the throat than pharyngeal sounds. </a:t>
            </a:r>
          </a:p>
          <a:p>
            <a:pPr eaLnBrk="1" hangingPunct="1"/>
            <a:r>
              <a:rPr lang="en-US" sz="2800" dirty="0"/>
              <a:t>Some </a:t>
            </a:r>
            <a:r>
              <a:rPr lang="en-US" sz="2800" u="sng" dirty="0"/>
              <a:t>Arabic</a:t>
            </a:r>
            <a:r>
              <a:rPr lang="en-US" sz="2800" dirty="0"/>
              <a:t> speakers actually use epiglottal rather than pharyngeal articulations, e.g. in the word shown in the next slide (</a:t>
            </a:r>
            <a:r>
              <a:rPr lang="en-US" sz="2800" dirty="0">
                <a:sym typeface="Wingdings" pitchFamily="2" charset="2"/>
              </a:rPr>
              <a:t>)</a:t>
            </a:r>
            <a:endParaRPr lang="en-US" sz="2800" dirty="0"/>
          </a:p>
        </p:txBody>
      </p:sp>
      <p:sp>
        <p:nvSpPr>
          <p:cNvPr id="3482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EF1DBF3-7411-47FF-A2DB-AB209E69D83B}" type="slidenum">
              <a:rPr lang="en-US" sz="1400" smtClean="0"/>
              <a:pPr eaLnBrk="1" hangingPunct="1"/>
              <a:t>32</a:t>
            </a:fld>
            <a:endParaRPr lang="en-US" sz="1400"/>
          </a:p>
        </p:txBody>
      </p:sp>
      <p:pic>
        <p:nvPicPr>
          <p:cNvPr id="34821" name="Picture 6" descr="Wow road sign on sky background. Bottom grass. Stock Photo - 104769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8350" y="381000"/>
            <a:ext cx="1468438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659484"/>
            <a:ext cx="7118350" cy="198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Image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123RF.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“Stock Photo – Wow road sign on sky background. Bottom grass.” 06/03/2016. Retrieved 06/03/2016. </a:t>
            </a:r>
            <a:r>
              <a:rPr lang="en-US" sz="600" u="sng" dirty="0">
                <a:solidFill>
                  <a:srgbClr val="0000FF"/>
                </a:solidFill>
                <a:latin typeface="Calibri"/>
                <a:ea typeface="Calibri"/>
                <a:cs typeface="Times New Roman"/>
                <a:hlinkClick r:id="rId4"/>
              </a:rPr>
              <a:t>http://www.123rf.com/photo_10476929_wow-road-sign-on-sky-background-bottom-grass.html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3"/>
          <p:cNvSpPr>
            <a:spLocks noGrp="1"/>
          </p:cNvSpPr>
          <p:nvPr>
            <p:ph type="title"/>
          </p:nvPr>
        </p:nvSpPr>
        <p:spPr>
          <a:xfrm>
            <a:off x="685800" y="457200"/>
            <a:ext cx="3962400" cy="1295400"/>
          </a:xfrm>
        </p:spPr>
        <p:txBody>
          <a:bodyPr/>
          <a:lstStyle/>
          <a:p>
            <a:pPr eaLnBrk="1" hangingPunct="1"/>
            <a:r>
              <a:rPr lang="en-US" dirty="0"/>
              <a:t>Arabic example</a:t>
            </a:r>
          </a:p>
        </p:txBody>
      </p:sp>
      <p:sp>
        <p:nvSpPr>
          <p:cNvPr id="35843" name="Rectangle 4"/>
          <p:cNvSpPr>
            <a:spLocks noChangeArrowheads="1"/>
          </p:cNvSpPr>
          <p:nvPr/>
        </p:nvSpPr>
        <p:spPr bwMode="auto">
          <a:xfrm>
            <a:off x="609600" y="2524125"/>
            <a:ext cx="74676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ar-AE" sz="3600" dirty="0"/>
              <a:t>تَعَشَّى</a:t>
            </a:r>
            <a:r>
              <a:rPr lang="en-US" sz="3600" dirty="0"/>
              <a:t>    [</a:t>
            </a:r>
            <a:r>
              <a:rPr lang="en-US" sz="3600" dirty="0" err="1"/>
              <a:t>tɑʕɑʃʃæ</a:t>
            </a:r>
            <a:r>
              <a:rPr lang="en-US" sz="3600" dirty="0"/>
              <a:t>:]</a:t>
            </a:r>
          </a:p>
          <a:p>
            <a:r>
              <a:rPr lang="en-US" sz="3600" i="1" dirty="0"/>
              <a:t> 'to have supper' </a:t>
            </a:r>
          </a:p>
          <a:p>
            <a:endParaRPr lang="en-US" sz="3600" i="1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/ʕ/ (pharyngeal) in </a:t>
            </a:r>
            <a:r>
              <a:rPr lang="en-US" sz="3600" u="sng" dirty="0"/>
              <a:t>Standard Arabic </a:t>
            </a:r>
          </a:p>
          <a:p>
            <a:r>
              <a:rPr lang="en-US" sz="3600" dirty="0"/>
              <a:t>    …. but </a:t>
            </a:r>
            <a:r>
              <a:rPr lang="en-US" sz="3600" dirty="0">
                <a:solidFill>
                  <a:schemeClr val="accent2"/>
                </a:solidFill>
              </a:rPr>
              <a:t>voiced epiglottal fricative </a:t>
            </a:r>
            <a:r>
              <a:rPr lang="en-US" sz="3600" dirty="0"/>
              <a:t>in some dialects?</a:t>
            </a:r>
          </a:p>
        </p:txBody>
      </p:sp>
      <p:sp>
        <p:nvSpPr>
          <p:cNvPr id="6" name="Voic4001.wav">
            <a:hlinkClick r:id="" action="ppaction://media"/>
          </p:cNvPr>
          <p:cNvSpPr>
            <a:spLocks noChangeAspect="1"/>
          </p:cNvSp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SpPr>
        <p:spPr bwMode="auto">
          <a:xfrm>
            <a:off x="5029200" y="18288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5" name="TextBox 6"/>
          <p:cNvSpPr txBox="1">
            <a:spLocks noChangeArrowheads="1"/>
          </p:cNvSpPr>
          <p:nvPr/>
        </p:nvSpPr>
        <p:spPr bwMode="auto">
          <a:xfrm>
            <a:off x="5710238" y="897536"/>
            <a:ext cx="25781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Voiced epiglottal fricative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5695312" y="2022448"/>
            <a:ext cx="3187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800" dirty="0"/>
              <a:t>Voiceless epiglottal fricative [H]</a:t>
            </a:r>
          </a:p>
        </p:txBody>
      </p:sp>
      <p:sp>
        <p:nvSpPr>
          <p:cNvPr id="10" name="Voic4002.wav">
            <a:hlinkClick r:id="" action="ppaction://media"/>
          </p:cNvPr>
          <p:cNvSpPr>
            <a:spLocks noChangeAspect="1"/>
          </p:cNvSp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SpPr>
        <p:spPr bwMode="auto">
          <a:xfrm>
            <a:off x="5105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8329DF7-7894-45C0-87FF-7DBFB4C23092}" type="slidenum">
              <a:rPr lang="en-US" sz="1400" smtClean="0"/>
              <a:pPr eaLnBrk="1" hangingPunct="1"/>
              <a:t>33</a:t>
            </a:fld>
            <a:endParaRPr lang="en-US" sz="1400"/>
          </a:p>
        </p:txBody>
      </p:sp>
      <p:pic>
        <p:nvPicPr>
          <p:cNvPr id="2" name="tahs1541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3763318"/>
            <a:ext cx="609600" cy="468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TextBox 2"/>
          <p:cNvSpPr txBox="1">
            <a:spLocks noChangeArrowheads="1"/>
          </p:cNvSpPr>
          <p:nvPr/>
        </p:nvSpPr>
        <p:spPr bwMode="auto">
          <a:xfrm>
            <a:off x="8288338" y="897536"/>
            <a:ext cx="5270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0070C0"/>
                </a:solidFill>
              </a:rPr>
              <a:t>[ʢ]</a:t>
            </a:r>
            <a:endParaRPr lang="en-US" dirty="0"/>
          </a:p>
        </p:txBody>
      </p:sp>
      <p:pic>
        <p:nvPicPr>
          <p:cNvPr id="3" name="Voiced EPIGLOTTAL fricative eg Arabi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4007" y="652268"/>
            <a:ext cx="476249" cy="476249"/>
          </a:xfrm>
          <a:prstGeom prst="rect">
            <a:avLst/>
          </a:prstGeom>
        </p:spPr>
      </p:pic>
      <p:pic>
        <p:nvPicPr>
          <p:cNvPr id="4" name="Voiceless EPIGLOTTAL fricative 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54007" y="2052191"/>
            <a:ext cx="512385" cy="5123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58354" y="2453245"/>
            <a:ext cx="2857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hlinkClick r:id="rId11"/>
              </a:rPr>
              <a:t>Ultrasound of voiceless epiglottal fricative (U. Glasgow)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695312" y="480749"/>
            <a:ext cx="28950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u="sng" dirty="0">
                <a:hlinkClick r:id="rId12"/>
              </a:rPr>
              <a:t>Ultrasound of</a:t>
            </a:r>
            <a:r>
              <a:rPr lang="en-US" sz="1200" b="1" dirty="0">
                <a:hlinkClick r:id="rId12"/>
              </a:rPr>
              <a:t> voiced </a:t>
            </a:r>
            <a:r>
              <a:rPr lang="en-US" sz="1200" b="1" u="sng" dirty="0">
                <a:hlinkClick r:id="rId12"/>
              </a:rPr>
              <a:t>epiglottal fricative (U. Glasgow)</a:t>
            </a:r>
            <a:endParaRPr lang="en-US" sz="1200" b="1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268566" y="64901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60555" y="68794"/>
            <a:ext cx="127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Variants</a:t>
            </a:r>
            <a:r>
              <a:rPr lang="en-US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8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Consonantal manners </a:t>
            </a:r>
            <a:r>
              <a:rPr lang="en-US" u="sng"/>
              <a:t>not</a:t>
            </a:r>
            <a:r>
              <a:rPr lang="en-US"/>
              <a:t> found in GAE</a:t>
            </a:r>
          </a:p>
        </p:txBody>
      </p:sp>
      <p:sp>
        <p:nvSpPr>
          <p:cNvPr id="36867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Trills (e.g., Spanish)</a:t>
            </a:r>
          </a:p>
          <a:p>
            <a:r>
              <a:rPr lang="en-US" dirty="0" err="1"/>
              <a:t>Prenasalized</a:t>
            </a:r>
            <a:r>
              <a:rPr lang="en-US" dirty="0"/>
              <a:t> stops  (e.g., Swahili)</a:t>
            </a:r>
          </a:p>
          <a:p>
            <a:r>
              <a:rPr lang="en-US" dirty="0" err="1"/>
              <a:t>Prestopped</a:t>
            </a:r>
            <a:r>
              <a:rPr lang="en-US" dirty="0"/>
              <a:t> nasals  (e.g., Russian)</a:t>
            </a:r>
          </a:p>
          <a:p>
            <a:r>
              <a:rPr lang="en-US" dirty="0"/>
              <a:t>Advanced tongue root (e.g., Akan)</a:t>
            </a:r>
          </a:p>
        </p:txBody>
      </p:sp>
      <p:sp>
        <p:nvSpPr>
          <p:cNvPr id="36868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BA0DB58-3E9B-4F42-9E43-B65908555B97}" type="slidenum">
              <a:rPr lang="en-US" sz="1400" smtClean="0"/>
              <a:pPr eaLnBrk="1" hangingPunct="1"/>
              <a:t>34</a:t>
            </a:fld>
            <a:endParaRPr lang="en-US" sz="14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762000" y="304800"/>
            <a:ext cx="7772400" cy="1143000"/>
          </a:xfrm>
        </p:spPr>
        <p:txBody>
          <a:bodyPr/>
          <a:lstStyle/>
          <a:p>
            <a:r>
              <a:rPr lang="en-US"/>
              <a:t>Trills</a:t>
            </a:r>
          </a:p>
        </p:txBody>
      </p:sp>
      <p:sp>
        <p:nvSpPr>
          <p:cNvPr id="3789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C8E9F5B-2BBF-404A-A39D-DFF81460E7A1}" type="slidenum">
              <a:rPr lang="en-US" sz="1400" smtClean="0"/>
              <a:pPr eaLnBrk="1" hangingPunct="1"/>
              <a:t>35</a:t>
            </a:fld>
            <a:endParaRPr lang="en-US" sz="1400"/>
          </a:p>
        </p:txBody>
      </p:sp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76400"/>
            <a:ext cx="7223125" cy="462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Kele-frui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2895" y="2755106"/>
            <a:ext cx="685800" cy="685800"/>
          </a:xfrm>
          <a:prstGeom prst="rect">
            <a:avLst/>
          </a:prstGeom>
        </p:spPr>
      </p:pic>
      <p:pic>
        <p:nvPicPr>
          <p:cNvPr id="3" name="Polish_kr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2895" y="3921278"/>
            <a:ext cx="668031" cy="668031"/>
          </a:xfrm>
          <a:prstGeom prst="rect">
            <a:avLst/>
          </a:prstGeom>
        </p:spPr>
      </p:pic>
      <p:pic>
        <p:nvPicPr>
          <p:cNvPr id="4" name="Fr-Rendez-vous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002895" y="5233988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28619" y="460801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0"/>
              </a:rPr>
              <a:t>MRI of voiced uvular trill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838200" y="460801"/>
            <a:ext cx="2123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11"/>
              </a:rPr>
              <a:t>MRI of voiced alveolar trill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286000" y="6019800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924800" cy="2590800"/>
          </a:xfrm>
        </p:spPr>
        <p:txBody>
          <a:bodyPr/>
          <a:lstStyle/>
          <a:p>
            <a:pPr eaLnBrk="1" hangingPunct="1"/>
            <a:r>
              <a:rPr lang="en-US"/>
              <a:t>/</a:t>
            </a:r>
            <a:r>
              <a:rPr lang="en-US">
                <a:sym typeface="Ipa-samd Uclphon1 SILDoulosL" pitchFamily="2" charset="2"/>
              </a:rPr>
              <a:t>/ Voiced uvular trill</a:t>
            </a:r>
            <a:br>
              <a:rPr lang="en-US">
                <a:sym typeface="Ipa-samd Uclphon1 SILDoulosL" pitchFamily="2" charset="2"/>
              </a:rPr>
            </a:br>
            <a:r>
              <a:rPr lang="en-US" sz="3200" b="1" u="sng"/>
              <a:t>French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981200"/>
            <a:ext cx="6934200" cy="42672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  <a:p>
            <a:pPr eaLnBrk="1" hangingPunct="1">
              <a:buFontTx/>
              <a:buNone/>
            </a:pPr>
            <a:endParaRPr lang="en-US" sz="2800">
              <a:sym typeface="Ipa-samd Uclphon1 SILDoulosL" pitchFamily="2" charset="2"/>
            </a:endParaRPr>
          </a:p>
        </p:txBody>
      </p:sp>
      <p:pic>
        <p:nvPicPr>
          <p:cNvPr id="3891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505200"/>
            <a:ext cx="11334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9" name="f3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30B8A5A-4CBD-4A6D-8368-C51FEC01A8F8}" type="slidenum">
              <a:rPr lang="en-US" sz="1400" smtClean="0"/>
              <a:pPr eaLnBrk="1" hangingPunct="1"/>
              <a:t>36</a:t>
            </a:fld>
            <a:endParaRPr lang="en-US" sz="1400"/>
          </a:p>
        </p:txBody>
      </p:sp>
      <p:sp>
        <p:nvSpPr>
          <p:cNvPr id="38919" name="TextBox 1"/>
          <p:cNvSpPr txBox="1">
            <a:spLocks noChangeArrowheads="1"/>
          </p:cNvSpPr>
          <p:nvPr/>
        </p:nvSpPr>
        <p:spPr bwMode="auto">
          <a:xfrm>
            <a:off x="1752600" y="3579813"/>
            <a:ext cx="1371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/>
              <a:t>[</a:t>
            </a:r>
            <a:r>
              <a:rPr lang="en-US">
                <a:latin typeface="Doulos SIL" pitchFamily="2" charset="0"/>
                <a:cs typeface="Doulos SIL" pitchFamily="2" charset="0"/>
              </a:rPr>
              <a:t>ˈlɛ</a:t>
            </a:r>
            <a:r>
              <a:rPr lang="en-US"/>
              <a:t>tR]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5791200"/>
            <a:ext cx="25138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860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" fill="hold"/>
                                        <p:tgtEl>
                                          <p:spTgt spid="3860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605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605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Prenasalized stops</a:t>
            </a:r>
          </a:p>
        </p:txBody>
      </p:sp>
      <p:sp>
        <p:nvSpPr>
          <p:cNvPr id="39939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886EF48-DDF6-42B5-8495-C191F4A7E056}" type="slidenum">
              <a:rPr lang="en-US" sz="1400" smtClean="0"/>
              <a:pPr eaLnBrk="1" hangingPunct="1"/>
              <a:t>37</a:t>
            </a:fld>
            <a:endParaRPr lang="en-US" sz="1400"/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7667625" cy="3301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AutoShape 4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90550" y="-2286000"/>
            <a:ext cx="7153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2" name="AutoShape 6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742950" y="-2133600"/>
            <a:ext cx="7153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3" name="AutoShape 8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895350" y="-1981200"/>
            <a:ext cx="7153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4" name="AutoShape 10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047750" y="-1828800"/>
            <a:ext cx="7153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5" name="AutoShape 12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433512" y="-1001792"/>
            <a:ext cx="7153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6" name="AutoShape 14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352550" y="-1524000"/>
            <a:ext cx="7153275" cy="477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7" name="AutoShape 16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1657351" y="-885825"/>
            <a:ext cx="7153275" cy="888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AutoShape 18" descr="http://upload.wikimedia.org/wikipedia/commons/4/49/Flag_of_Kenya.svg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7476929" y="1416869"/>
            <a:ext cx="1614487" cy="333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(Kenya)</a:t>
            </a:r>
            <a:endParaRPr lang="en-US" sz="1200" dirty="0"/>
          </a:p>
        </p:txBody>
      </p:sp>
      <p:pic>
        <p:nvPicPr>
          <p:cNvPr id="2" name="ndio155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763" y="8620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C:\Users\scb140230\AppData\Local\Microsoft\Windows\Temporary Internet Files\Content.IE5\ZOGESKPX\Flag_of_Kenya[1]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381000"/>
            <a:ext cx="14859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04788" y="609364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Prenasalized stops in Margi</a:t>
            </a:r>
          </a:p>
        </p:txBody>
      </p:sp>
      <p:pic>
        <p:nvPicPr>
          <p:cNvPr id="40963" name="Picture 4" descr="7-148 bottom--Prenasalized stops in Marg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819400"/>
            <a:ext cx="8089900" cy="1824038"/>
          </a:xfrm>
          <a:noFill/>
        </p:spPr>
      </p:pic>
      <p:sp>
        <p:nvSpPr>
          <p:cNvPr id="4096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68EBA09-0F7A-4293-9270-EE7DB09D6C8D}" type="slidenum">
              <a:rPr lang="en-US" sz="1400" smtClean="0"/>
              <a:pPr eaLnBrk="1" hangingPunct="1"/>
              <a:t>38</a:t>
            </a:fld>
            <a:endParaRPr lang="en-US" sz="1400"/>
          </a:p>
        </p:txBody>
      </p:sp>
      <p:pic>
        <p:nvPicPr>
          <p:cNvPr id="4098" name="Picture 2" descr="Flag of Nigeria (state)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938665"/>
            <a:ext cx="2000250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78136" y="6071919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(Nigeria)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Prestopped</a:t>
            </a:r>
            <a:r>
              <a:rPr lang="en-US" dirty="0"/>
              <a:t> nasals</a:t>
            </a:r>
          </a:p>
        </p:txBody>
      </p:sp>
      <p:sp>
        <p:nvSpPr>
          <p:cNvPr id="41987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C20620-E548-4439-B738-203778130298}" type="slidenum">
              <a:rPr lang="en-US" sz="1400" smtClean="0"/>
              <a:pPr eaLnBrk="1" hangingPunct="1"/>
              <a:t>39</a:t>
            </a:fld>
            <a:endParaRPr lang="en-US" sz="1400"/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514600"/>
            <a:ext cx="8229600" cy="255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5202686"/>
            <a:ext cx="5187126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Links: </a:t>
            </a:r>
          </a:p>
          <a:p>
            <a:r>
              <a:rPr lang="en-US" sz="1800" dirty="0">
                <a:hlinkClick r:id="rId3"/>
              </a:rPr>
              <a:t>www.utdallas.edu/~wkatz/PFD/Russian_Dniester.wav</a:t>
            </a:r>
            <a:endParaRPr lang="en-US" sz="1800" dirty="0"/>
          </a:p>
          <a:p>
            <a:r>
              <a:rPr lang="en-US" sz="1800" dirty="0">
                <a:hlinkClick r:id="rId4"/>
              </a:rPr>
              <a:t>www.utdallas.edu/~wkatz/PFD/Russian_day.wav</a:t>
            </a:r>
            <a:endParaRPr lang="en-US" sz="1800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85800" y="468450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122" name="Picture 2" descr="C:\Users\scb140230\AppData\Local\Microsoft\Windows\Temporary Internet Files\Content.IE5\Z8KB0GGH\russia%20flag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457200"/>
            <a:ext cx="1524000" cy="104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95706" y="1548242"/>
            <a:ext cx="12105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(Russia)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Tracking places of Articulation</a:t>
            </a:r>
            <a:br>
              <a:rPr lang="en-US" sz="2400"/>
            </a:br>
            <a:r>
              <a:rPr lang="en-US" sz="2400"/>
              <a:t>….from the lips to the glottis……</a:t>
            </a:r>
            <a:endParaRPr lang="en-US" sz="4000" u="sng">
              <a:solidFill>
                <a:schemeClr val="accent2"/>
              </a:solidFill>
            </a:endParaRPr>
          </a:p>
        </p:txBody>
      </p:sp>
      <p:pic>
        <p:nvPicPr>
          <p:cNvPr id="6147" name="Picture 4" descr="7-140 places of articulati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2641" y="2106549"/>
            <a:ext cx="3438717" cy="3787902"/>
          </a:xfrm>
          <a:noFill/>
        </p:spPr>
      </p:pic>
      <p:sp>
        <p:nvSpPr>
          <p:cNvPr id="614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17295FE4-A4F9-4C58-AB8F-2328FBEADF3A}" type="slidenum">
              <a:rPr lang="en-US" sz="1400" smtClean="0"/>
              <a:pPr eaLnBrk="1" hangingPunct="1"/>
              <a:t>4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2286000" y="6477000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Figure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Gestures.”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533400" y="377040"/>
            <a:ext cx="7772400" cy="1143000"/>
          </a:xfrm>
        </p:spPr>
        <p:txBody>
          <a:bodyPr/>
          <a:lstStyle/>
          <a:p>
            <a:r>
              <a:rPr lang="en-US" dirty="0"/>
              <a:t>Advanced tongue root</a:t>
            </a:r>
            <a:br>
              <a:rPr lang="en-US" dirty="0"/>
            </a:br>
            <a:r>
              <a:rPr lang="en-US" dirty="0"/>
              <a:t> (+ATR)</a:t>
            </a:r>
          </a:p>
        </p:txBody>
      </p:sp>
      <p:sp>
        <p:nvSpPr>
          <p:cNvPr id="43011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1728F95-67A1-4E23-86F7-409DBD0A8C2B}" type="slidenum">
              <a:rPr lang="en-US" sz="1400" smtClean="0"/>
              <a:pPr eaLnBrk="1" hangingPunct="1"/>
              <a:t>40</a:t>
            </a:fld>
            <a:endParaRPr lang="en-US" sz="1400"/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56050"/>
            <a:ext cx="7696200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11363"/>
            <a:ext cx="1905000" cy="194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5" name="Rectangle 1"/>
          <p:cNvSpPr>
            <a:spLocks noChangeArrowheads="1"/>
          </p:cNvSpPr>
          <p:nvPr/>
        </p:nvSpPr>
        <p:spPr bwMode="auto">
          <a:xfrm>
            <a:off x="914400" y="2819400"/>
            <a:ext cx="1600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hlinkClick r:id="rId4"/>
              </a:rPr>
              <a:t>http://www.phonetics.ucla.edu/appendix/languages/akan/a3.aiff</a:t>
            </a:r>
            <a:endParaRPr lang="en-US" sz="1200" dirty="0"/>
          </a:p>
        </p:txBody>
      </p:sp>
      <p:sp>
        <p:nvSpPr>
          <p:cNvPr id="43016" name="Rectangle 2"/>
          <p:cNvSpPr>
            <a:spLocks noChangeArrowheads="1"/>
          </p:cNvSpPr>
          <p:nvPr/>
        </p:nvSpPr>
        <p:spPr bwMode="auto">
          <a:xfrm>
            <a:off x="6096000" y="3001963"/>
            <a:ext cx="1371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hlinkClick r:id="rId5"/>
              </a:rPr>
              <a:t>http://www.phonetics.ucla.edu/appendix/languages/akan/a4.aiff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685800" y="605610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146" name="Picture 2" descr="C:\Users\scb140230\AppData\Local\Microsoft\Windows\Temporary Internet Files\Content.IE5\ZOGESKPX\Flag_of_Ghana.svg[1]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04800"/>
            <a:ext cx="1295399" cy="86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646245" y="1304036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(Ghana)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577850" y="642938"/>
            <a:ext cx="7772400" cy="1143000"/>
          </a:xfrm>
        </p:spPr>
        <p:txBody>
          <a:bodyPr/>
          <a:lstStyle/>
          <a:p>
            <a:r>
              <a:rPr lang="en-US"/>
              <a:t>Nasalized vowels</a:t>
            </a:r>
          </a:p>
        </p:txBody>
      </p:sp>
      <p:sp>
        <p:nvSpPr>
          <p:cNvPr id="44035" name="Slide Number Placeholder 2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E613BE-4641-4C43-8209-58BD32B74B37}" type="slidenum">
              <a:rPr lang="en-US" sz="1400" smtClean="0"/>
              <a:pPr eaLnBrk="1" hangingPunct="1"/>
              <a:t>41</a:t>
            </a:fld>
            <a:endParaRPr lang="en-US" sz="1400"/>
          </a:p>
        </p:txBody>
      </p:sp>
      <p:pic>
        <p:nvPicPr>
          <p:cNvPr id="44036" name="Picture 2" descr="Brazil's Fla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932" y="396097"/>
            <a:ext cx="1410838" cy="103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981200"/>
            <a:ext cx="7146925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5 na157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0963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18144" y="1491752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(Brazil)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Some different </a:t>
            </a:r>
            <a:r>
              <a:rPr lang="en-US" sz="4000" u="sng" dirty="0"/>
              <a:t>stops</a:t>
            </a:r>
            <a:r>
              <a:rPr lang="en-US" sz="4000" dirty="0"/>
              <a:t> across the world’s languages</a:t>
            </a:r>
          </a:p>
        </p:txBody>
      </p:sp>
      <p:pic>
        <p:nvPicPr>
          <p:cNvPr id="45059" name="Picture 8" descr="7-148 top--stop consonant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1981200"/>
            <a:ext cx="7715250" cy="3802146"/>
          </a:xfrm>
          <a:noFill/>
        </p:spPr>
      </p:pic>
      <p:sp>
        <p:nvSpPr>
          <p:cNvPr id="4506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DFF517E4-D84B-40EA-8A20-F0EAE76A1647}" type="slidenum">
              <a:rPr lang="en-US" sz="1400" smtClean="0"/>
              <a:pPr eaLnBrk="1" hangingPunct="1"/>
              <a:t>42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0" y="666570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CD for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7620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/>
              <a:t>Different types of “r” across various languages</a:t>
            </a:r>
            <a:br>
              <a:rPr lang="en-US" sz="4000"/>
            </a:br>
            <a:endParaRPr lang="en-US" sz="2000">
              <a:solidFill>
                <a:schemeClr val="accent2"/>
              </a:solidFill>
            </a:endParaRPr>
          </a:p>
        </p:txBody>
      </p:sp>
      <p:pic>
        <p:nvPicPr>
          <p:cNvPr id="46083" name="Picture 4" descr="7-151 r and bilabial trill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286000"/>
            <a:ext cx="8556625" cy="2741613"/>
          </a:xfrm>
          <a:noFill/>
        </p:spPr>
      </p:pic>
      <p:sp>
        <p:nvSpPr>
          <p:cNvPr id="46084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30ED1E-B439-4D17-A8E1-38B268F084AC}" type="slidenum">
              <a:rPr lang="en-US" sz="1400" smtClean="0"/>
              <a:pPr eaLnBrk="1" hangingPunct="1"/>
              <a:t>43</a:t>
            </a:fld>
            <a:endParaRPr lang="en-US" sz="14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vs. syllable timing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81000" y="1828800"/>
            <a:ext cx="38100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u="sng" dirty="0"/>
              <a:t>“Stress-timed languages”</a:t>
            </a:r>
          </a:p>
          <a:p>
            <a:pPr>
              <a:defRPr/>
            </a:pPr>
            <a:r>
              <a:rPr lang="en-US" sz="2800" dirty="0"/>
              <a:t>Stress based on syllable structure</a:t>
            </a:r>
          </a:p>
          <a:p>
            <a:pPr>
              <a:defRPr/>
            </a:pPr>
            <a:r>
              <a:rPr lang="en-US" sz="2800" dirty="0"/>
              <a:t>‘Heavy’ syllables (e.g. CCVCC) attract more stress than ‘light’ syllables (e.g. V, CV)</a:t>
            </a:r>
          </a:p>
          <a:p>
            <a:pPr>
              <a:defRPr/>
            </a:pPr>
            <a:r>
              <a:rPr lang="en-US" sz="2800" dirty="0"/>
              <a:t>German, English, Dutch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8800"/>
            <a:ext cx="4267200" cy="4114800"/>
          </a:xfrm>
        </p:spPr>
        <p:txBody>
          <a:bodyPr/>
          <a:lstStyle/>
          <a:p>
            <a:pPr marL="0" indent="0">
              <a:buFontTx/>
              <a:buNone/>
              <a:defRPr/>
            </a:pPr>
            <a:r>
              <a:rPr lang="en-US" sz="2800" u="sng" dirty="0"/>
              <a:t>“Syllable-timed languages”</a:t>
            </a:r>
          </a:p>
          <a:p>
            <a:pPr>
              <a:defRPr/>
            </a:pPr>
            <a:r>
              <a:rPr lang="en-US" sz="2800" dirty="0"/>
              <a:t>Stress not based on syllable structure</a:t>
            </a:r>
          </a:p>
          <a:p>
            <a:pPr>
              <a:defRPr/>
            </a:pPr>
            <a:r>
              <a:rPr lang="en-US" sz="2800" dirty="0"/>
              <a:t>Have simpler (lighter) syllables, such as V and CV</a:t>
            </a:r>
          </a:p>
          <a:p>
            <a:pPr>
              <a:defRPr/>
            </a:pPr>
            <a:r>
              <a:rPr lang="en-US" sz="2800" dirty="0"/>
              <a:t>More monosyllabic, even rhythms</a:t>
            </a:r>
          </a:p>
          <a:p>
            <a:pPr>
              <a:defRPr/>
            </a:pPr>
            <a:r>
              <a:rPr lang="en-US" sz="2800" dirty="0"/>
              <a:t>Spanish, Hawaiian, Mandarin</a:t>
            </a:r>
          </a:p>
        </p:txBody>
      </p:sp>
      <p:sp>
        <p:nvSpPr>
          <p:cNvPr id="49157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4520CA83-D59D-43D3-9C36-5A506742A370}" type="slidenum">
              <a:rPr lang="en-US" sz="1400" smtClean="0"/>
              <a:pPr eaLnBrk="1" hangingPunct="1"/>
              <a:t>44</a:t>
            </a:fld>
            <a:endParaRPr lang="en-US" sz="14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Stress timing: Quantified by PVI </a:t>
            </a:r>
          </a:p>
        </p:txBody>
      </p:sp>
      <p:sp>
        <p:nvSpPr>
          <p:cNvPr id="48131" name="Content Placeholder 3"/>
          <p:cNvSpPr>
            <a:spLocks noGrp="1"/>
          </p:cNvSpPr>
          <p:nvPr>
            <p:ph sz="half" idx="2"/>
          </p:nvPr>
        </p:nvSpPr>
        <p:spPr>
          <a:xfrm>
            <a:off x="990600" y="1981200"/>
            <a:ext cx="7467600" cy="4114800"/>
          </a:xfrm>
        </p:spPr>
        <p:txBody>
          <a:bodyPr/>
          <a:lstStyle/>
          <a:p>
            <a:r>
              <a:rPr lang="en-US" i="1" dirty="0"/>
              <a:t>“Pairwise variability index”</a:t>
            </a:r>
          </a:p>
          <a:p>
            <a:r>
              <a:rPr lang="en-US" dirty="0"/>
              <a:t>The higher the PVI, the more stress timing</a:t>
            </a:r>
          </a:p>
          <a:p>
            <a:r>
              <a:rPr lang="en-US" dirty="0"/>
              <a:t>Formulae on </a:t>
            </a:r>
            <a:r>
              <a:rPr lang="en-US" dirty="0" err="1"/>
              <a:t>pg</a:t>
            </a:r>
            <a:r>
              <a:rPr lang="en-US" dirty="0"/>
              <a:t> 275.</a:t>
            </a:r>
          </a:p>
        </p:txBody>
      </p:sp>
      <p:sp>
        <p:nvSpPr>
          <p:cNvPr id="4813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E6073FD7-5E0B-40C0-B224-D86485FB7489}" type="slidenum">
              <a:rPr lang="en-US" sz="1400" smtClean="0"/>
              <a:pPr eaLnBrk="1" hangingPunct="1"/>
              <a:t>45</a:t>
            </a:fld>
            <a:endParaRPr lang="en-US" sz="14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2BC4D34-9016-402B-88D8-E8D249459472}" type="slidenum">
              <a:rPr lang="en-US" sz="1400" smtClean="0"/>
              <a:pPr eaLnBrk="1" hangingPunct="1"/>
              <a:t>46</a:t>
            </a:fld>
            <a:endParaRPr lang="en-US" sz="1400"/>
          </a:p>
        </p:txBody>
      </p:sp>
      <p:sp>
        <p:nvSpPr>
          <p:cNvPr id="50179" name="Title 1"/>
          <p:cNvSpPr>
            <a:spLocks noGrp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PVI values</a:t>
            </a:r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743200"/>
            <a:ext cx="4591050" cy="301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018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863" y="1508125"/>
            <a:ext cx="4632325" cy="123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09800" y="559890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F.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447800"/>
          </a:xfrm>
        </p:spPr>
        <p:txBody>
          <a:bodyPr/>
          <a:lstStyle/>
          <a:p>
            <a:pPr eaLnBrk="1" hangingPunct="1"/>
            <a:r>
              <a:rPr lang="en-US" sz="4000"/>
              <a:t>Nasals, Stops and Fricatives</a:t>
            </a:r>
            <a:br>
              <a:rPr lang="en-US" sz="4000"/>
            </a:br>
            <a:br>
              <a:rPr lang="en-US" sz="1400"/>
            </a:br>
            <a:endParaRPr lang="en-US" sz="2800">
              <a:solidFill>
                <a:schemeClr val="accent2"/>
              </a:solidFill>
            </a:endParaRPr>
          </a:p>
        </p:txBody>
      </p:sp>
      <p:pic>
        <p:nvPicPr>
          <p:cNvPr id="7171" name="Picture 3" descr="7-147 symbols for nasals, stops, and fricatives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2362200"/>
            <a:ext cx="7972425" cy="3049374"/>
          </a:xfrm>
          <a:noFill/>
        </p:spPr>
      </p:pic>
      <p:sp>
        <p:nvSpPr>
          <p:cNvPr id="7172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0A46413-EBB6-4615-B14B-91197336D67D}" type="slidenum">
              <a:rPr lang="en-US" sz="1400" smtClean="0"/>
              <a:pPr eaLnBrk="1" hangingPunct="1"/>
              <a:t>5</a:t>
            </a:fld>
            <a:endParaRPr lang="en-US" sz="1400"/>
          </a:p>
        </p:txBody>
      </p:sp>
      <p:sp>
        <p:nvSpPr>
          <p:cNvPr id="2" name="Rectangle 1"/>
          <p:cNvSpPr/>
          <p:nvPr/>
        </p:nvSpPr>
        <p:spPr>
          <a:xfrm>
            <a:off x="2286000" y="5751303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A Course in Phonetics.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Peter </a:t>
            </a:r>
            <a:r>
              <a:rPr lang="en-US" sz="600" dirty="0" err="1">
                <a:latin typeface="Calibri"/>
                <a:ea typeface="Calibri"/>
                <a:cs typeface="Times New Roman"/>
              </a:rPr>
              <a:t>Ladefoged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 and Keith Johnson. “Consonantal Gestures.” 2011.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en-US"/>
              <a:t>Bilabial fricatives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447800"/>
            <a:ext cx="8001000" cy="4878388"/>
          </a:xfrm>
        </p:spPr>
        <p:txBody>
          <a:bodyPr/>
          <a:lstStyle/>
          <a:p>
            <a:pPr eaLnBrk="1" hangingPunct="1"/>
            <a:r>
              <a:rPr lang="en-US" sz="2600" b="1" dirty="0"/>
              <a:t>Ewe</a:t>
            </a:r>
            <a:r>
              <a:rPr lang="en-US" sz="2600" dirty="0"/>
              <a:t> (W. Africa)</a:t>
            </a:r>
          </a:p>
          <a:p>
            <a:pPr eaLnBrk="1" hangingPunct="1"/>
            <a:r>
              <a:rPr lang="en-US" sz="2600" dirty="0"/>
              <a:t>Bring the two lips nearly together, so that there is only a slit between them.   Examples:  [</a:t>
            </a:r>
            <a:r>
              <a:rPr lang="en-US" sz="2600" dirty="0">
                <a:sym typeface="Ipa-sams Uclphon1 SILSophiaL" pitchFamily="2" charset="2"/>
              </a:rPr>
              <a:t>, </a:t>
            </a:r>
            <a:r>
              <a:rPr lang="en-US" sz="2600" dirty="0">
                <a:sym typeface="SILSophia IPA93" pitchFamily="2" charset="2"/>
              </a:rPr>
              <a:t>]</a:t>
            </a:r>
          </a:p>
          <a:p>
            <a:pPr algn="ctr" eaLnBrk="1" hangingPunct="1">
              <a:buFontTx/>
              <a:buNone/>
            </a:pPr>
            <a:r>
              <a:rPr lang="en-US" sz="2800" b="1" u="sng" dirty="0">
                <a:sym typeface="SILSophia IPA93" pitchFamily="2" charset="2"/>
              </a:rPr>
              <a:t>Ewe </a:t>
            </a:r>
          </a:p>
        </p:txBody>
      </p:sp>
      <p:pic>
        <p:nvPicPr>
          <p:cNvPr id="8196" name="Picture 18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3581400"/>
            <a:ext cx="1289050" cy="2744788"/>
          </a:xfrm>
          <a:noFill/>
        </p:spPr>
      </p:pic>
      <p:pic>
        <p:nvPicPr>
          <p:cNvPr id="259077" name="e1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79" name="e3.aiff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02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0" name="e4.aiff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1" name="e5.aiff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275" y="3733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2" name="e6.aiff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4419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3" name="e7.aiff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510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84" name="e8.aiff">
            <a:hlinkClick r:id="" action="ppaction://media"/>
          </p:cNvPr>
          <p:cNvPicPr>
            <a:picLocks noChangeAspect="1" noChangeArrowheads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988" y="5791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9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76600" y="3581400"/>
            <a:ext cx="2047875" cy="2747963"/>
          </a:xfrm>
          <a:noFill/>
        </p:spPr>
      </p:pic>
      <p:pic>
        <p:nvPicPr>
          <p:cNvPr id="8205" name="Picture 21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588" y="3581400"/>
            <a:ext cx="1243012" cy="27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9094" name="e2.aiff">
            <a:hlinkClick r:id="" action="ppaction://media"/>
          </p:cNvPr>
          <p:cNvPicPr>
            <a:picLocks noChangeAspect="1" noChangeArrowheads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34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7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54AAD99-22AB-46C5-8CA8-37DB5FB1D6CE}" type="slidenum">
              <a:rPr lang="en-US" sz="1400" smtClean="0"/>
              <a:pPr eaLnBrk="1" hangingPunct="1"/>
              <a:t>6</a:t>
            </a:fld>
            <a:endParaRPr lang="en-US" sz="1400"/>
          </a:p>
        </p:txBody>
      </p:sp>
      <p:sp>
        <p:nvSpPr>
          <p:cNvPr id="2" name="TextBox 1"/>
          <p:cNvSpPr txBox="1"/>
          <p:nvPr/>
        </p:nvSpPr>
        <p:spPr>
          <a:xfrm>
            <a:off x="457200" y="6553200"/>
            <a:ext cx="251383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/>
              <a:t>Sounds may be found at: http://www.phonetics.ucla.edu/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9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4" fill="hold"/>
                                        <p:tgtEl>
                                          <p:spTgt spid="259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7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7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59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4" fill="hold"/>
                                        <p:tgtEl>
                                          <p:spTgt spid="2590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79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7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90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50" fill="hold"/>
                                        <p:tgtEl>
                                          <p:spTgt spid="2590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80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80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59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03" fill="hold"/>
                                        <p:tgtEl>
                                          <p:spTgt spid="2590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81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81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9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03" fill="hold"/>
                                        <p:tgtEl>
                                          <p:spTgt spid="2590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82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82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90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03" fill="hold"/>
                                        <p:tgtEl>
                                          <p:spTgt spid="259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83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8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9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26" fill="hold"/>
                                        <p:tgtEl>
                                          <p:spTgt spid="2590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84"/>
                  </p:tgtEl>
                </p:cond>
              </p:nextCondLst>
            </p:seq>
            <p:audio>
              <p:cMediaNode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84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90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34" fill="hold"/>
                                        <p:tgtEl>
                                          <p:spTgt spid="2590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9094"/>
                  </p:tgtEl>
                </p:cond>
              </p:nextCondLst>
            </p:seq>
            <p:audio>
              <p:cMediaNode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09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828800"/>
          </a:xfrm>
        </p:spPr>
        <p:txBody>
          <a:bodyPr/>
          <a:lstStyle/>
          <a:p>
            <a:pPr eaLnBrk="1" hangingPunct="1"/>
            <a:r>
              <a:rPr lang="en-US" sz="4000" dirty="0"/>
              <a:t>Contrasts of nasal place of articulation</a:t>
            </a:r>
            <a:br>
              <a:rPr lang="en-US" sz="1400" dirty="0"/>
            </a:br>
            <a:r>
              <a:rPr lang="en-US" sz="4000" dirty="0"/>
              <a:t> </a:t>
            </a:r>
            <a:r>
              <a:rPr lang="en-US" sz="3200" b="1" u="sng" dirty="0"/>
              <a:t>Malayalam</a:t>
            </a:r>
          </a:p>
        </p:txBody>
      </p:sp>
      <p:pic>
        <p:nvPicPr>
          <p:cNvPr id="9219" name="Picture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2497931"/>
            <a:ext cx="2257425" cy="2743200"/>
          </a:xfrm>
          <a:noFill/>
        </p:spPr>
      </p:pic>
      <p:pic>
        <p:nvPicPr>
          <p:cNvPr id="9220" name="Picture 1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2497931"/>
            <a:ext cx="1527175" cy="2738438"/>
          </a:xfrm>
          <a:noFill/>
        </p:spPr>
      </p:pic>
      <p:pic>
        <p:nvPicPr>
          <p:cNvPr id="261129" name="m9.aiff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8789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0" name="m7.aiff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9551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1" name="m8.aiff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789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2" name="m10.aiff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4791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3" name="m11.aiff">
            <a:hlinkClick r:id="" action="ppaction://media"/>
          </p:cNvPr>
          <p:cNvPicPr>
            <a:picLocks noChangeAspect="1" noChangeArrowheads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5553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1134" name="m12.aiff">
            <a:hlinkClick r:id="" action="ppaction://media"/>
          </p:cNvPr>
          <p:cNvPicPr>
            <a:picLocks noChangeAspect="1" noChangeArrowheads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4479131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2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2497931"/>
            <a:ext cx="1325563" cy="2738438"/>
          </a:xfrm>
          <a:noFill/>
        </p:spPr>
      </p:pic>
      <p:sp>
        <p:nvSpPr>
          <p:cNvPr id="9228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3E58218E-B8BC-4AB5-B829-C4338FFD6CC2}" type="slidenum">
              <a:rPr lang="en-US" sz="1400" smtClean="0"/>
              <a:pPr eaLnBrk="1" hangingPunct="1"/>
              <a:t>7</a:t>
            </a:fld>
            <a:endParaRPr lang="en-US" sz="1400"/>
          </a:p>
        </p:txBody>
      </p:sp>
      <p:sp>
        <p:nvSpPr>
          <p:cNvPr id="9229" name="TextBox 1"/>
          <p:cNvSpPr txBox="1">
            <a:spLocks noChangeArrowheads="1"/>
          </p:cNvSpPr>
          <p:nvPr/>
        </p:nvSpPr>
        <p:spPr bwMode="auto">
          <a:xfrm>
            <a:off x="1447800" y="5570079"/>
            <a:ext cx="674211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dirty="0"/>
              <a:t>(notice the </a:t>
            </a:r>
            <a:r>
              <a:rPr lang="en-US" u="sng" dirty="0"/>
              <a:t>DENTAL</a:t>
            </a:r>
            <a:r>
              <a:rPr lang="en-US" dirty="0"/>
              <a:t> vs. ALVEOLAR contrast here!)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" y="6581691"/>
            <a:ext cx="251777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Sounds may be found at: http://www.phonetics.ucla.edu/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1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" fill="hold"/>
                                        <p:tgtEl>
                                          <p:spTgt spid="2611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2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11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57" fill="hold"/>
                                        <p:tgtEl>
                                          <p:spTgt spid="261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3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3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11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03" fill="hold"/>
                                        <p:tgtEl>
                                          <p:spTgt spid="2611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31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31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1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26" fill="hold"/>
                                        <p:tgtEl>
                                          <p:spTgt spid="2611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32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3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1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80" fill="hold"/>
                                        <p:tgtEl>
                                          <p:spTgt spid="261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33"/>
                  </p:tgtEl>
                </p:cond>
              </p:nextCondLst>
            </p:seq>
            <p:audio>
              <p:cMediaNode>
                <p:cTn id="3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3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1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57" fill="hold"/>
                                        <p:tgtEl>
                                          <p:spTgt spid="2611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1134"/>
                  </p:tgtEl>
                </p:cond>
              </p:nextCondLst>
            </p:seq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113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Alveolars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English has </a:t>
            </a:r>
            <a:r>
              <a:rPr lang="en-US" u="sng" dirty="0"/>
              <a:t>many</a:t>
            </a:r>
          </a:p>
          <a:p>
            <a:r>
              <a:rPr lang="en-US" dirty="0"/>
              <a:t>Across the world’s languages, this place of articulation seems common (unmarked)</a:t>
            </a: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2EF987D8-495A-49C6-B456-EEA5E746A4B0}" type="slidenum">
              <a:rPr lang="en-US" sz="1400" smtClean="0"/>
              <a:pPr eaLnBrk="1" hangingPunct="1"/>
              <a:t>8</a:t>
            </a:fld>
            <a:endParaRPr lang="en-US" sz="1400"/>
          </a:p>
        </p:txBody>
      </p:sp>
      <p:pic>
        <p:nvPicPr>
          <p:cNvPr id="1028" name="Picture 4" descr="C:\Users\wkatz\AppData\Local\Microsoft\Windows\Temporary Internet Files\Content.IE5\S7483N3S\Alveolar.svg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2504778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Lateral alveolars</a:t>
            </a:r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1143000"/>
          </a:xfrm>
        </p:spPr>
        <p:txBody>
          <a:bodyPr/>
          <a:lstStyle/>
          <a:p>
            <a:r>
              <a:rPr lang="en-US" sz="3000" dirty="0"/>
              <a:t>Fricatives found in Welsh, Navajo, Taiwanese, Icelandic, and </a:t>
            </a:r>
            <a:r>
              <a:rPr lang="en-US" sz="3000" u="sng" dirty="0"/>
              <a:t>Zulu</a:t>
            </a:r>
          </a:p>
          <a:p>
            <a:endParaRPr 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F8CBAB8F-DB29-4AFC-882B-C8524905C67C}" type="slidenum">
              <a:rPr lang="en-US" sz="1400" smtClean="0"/>
              <a:pPr eaLnBrk="1" hangingPunct="1"/>
              <a:t>9</a:t>
            </a:fld>
            <a:endParaRPr lang="en-US" sz="1400"/>
          </a:p>
        </p:txBody>
      </p:sp>
      <p:pic>
        <p:nvPicPr>
          <p:cNvPr id="4" name="Zulu_Lala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9207" y="4292856"/>
            <a:ext cx="609600" cy="609600"/>
          </a:xfrm>
          <a:prstGeom prst="rect">
            <a:avLst/>
          </a:prstGeom>
        </p:spPr>
      </p:pic>
      <p:pic>
        <p:nvPicPr>
          <p:cNvPr id="5" name="Zulu_Lala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79207" y="3556512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0" y="6324600"/>
            <a:ext cx="4572000" cy="1922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600" dirty="0">
                <a:latin typeface="Calibri"/>
                <a:ea typeface="Calibri"/>
                <a:cs typeface="Times New Roman"/>
              </a:rPr>
              <a:t>Table from </a:t>
            </a:r>
            <a:r>
              <a:rPr lang="en-US" sz="600" i="1" dirty="0">
                <a:latin typeface="Calibri"/>
                <a:ea typeface="Calibri"/>
                <a:cs typeface="Times New Roman"/>
              </a:rPr>
              <a:t>Phonetics for Dummies. </a:t>
            </a:r>
            <a:r>
              <a:rPr lang="en-US" sz="600" dirty="0">
                <a:latin typeface="Calibri"/>
                <a:ea typeface="Calibri"/>
                <a:cs typeface="Times New Roman"/>
              </a:rPr>
              <a:t>William Katz. “Visiting Other Places, Other Manners.” 2013. </a:t>
            </a:r>
            <a:endParaRPr lang="en-US" sz="6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762000" y="3536480"/>
            <a:ext cx="381000" cy="3845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762000" y="4407455"/>
            <a:ext cx="381000" cy="3322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F0D4B2-8A59-40AC-A782-02BB81BF63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8963" y="3450536"/>
            <a:ext cx="6176100" cy="16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ab3e2c1a17edca2730fefddfb04e5c81c9175bc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1990</TotalTime>
  <Words>1630</Words>
  <Application>Microsoft Office PowerPoint</Application>
  <PresentationFormat>On-screen Show (4:3)</PresentationFormat>
  <Paragraphs>256</Paragraphs>
  <Slides>46</Slides>
  <Notes>32</Notes>
  <HiddenSlides>0</HiddenSlides>
  <MMClips>69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Times New Roman</vt:lpstr>
      <vt:lpstr>Ipa-samd Uclphon1 SILDoulosL</vt:lpstr>
      <vt:lpstr>Doulos SIL</vt:lpstr>
      <vt:lpstr>Arial Unicode MS</vt:lpstr>
      <vt:lpstr>Calibri</vt:lpstr>
      <vt:lpstr>Ipa-sams Uclphon1 SILSophiaL</vt:lpstr>
      <vt:lpstr>SILSophia IPA93</vt:lpstr>
      <vt:lpstr>Wingdings</vt:lpstr>
      <vt:lpstr>Default Design</vt:lpstr>
      <vt:lpstr>Chapter 16</vt:lpstr>
      <vt:lpstr>Length matters!</vt:lpstr>
      <vt:lpstr>What about vowels? Can they be extra long?</vt:lpstr>
      <vt:lpstr>Tracking places of Articulation ….from the lips to the glottis……</vt:lpstr>
      <vt:lpstr>Nasals, Stops and Fricatives  </vt:lpstr>
      <vt:lpstr>Bilabial fricatives</vt:lpstr>
      <vt:lpstr>Contrasts of nasal place of articulation  Malayalam</vt:lpstr>
      <vt:lpstr>Alveolars</vt:lpstr>
      <vt:lpstr>Lateral alveolars</vt:lpstr>
      <vt:lpstr>Retroflex</vt:lpstr>
      <vt:lpstr>Retroflex fricative []</vt:lpstr>
      <vt:lpstr>Retroflex Fricative //  </vt:lpstr>
      <vt:lpstr>Retroflex Fricative //  </vt:lpstr>
      <vt:lpstr>Retroflex – more detail</vt:lpstr>
      <vt:lpstr>Palatal sounds</vt:lpstr>
      <vt:lpstr>Palatal nasal sounds</vt:lpstr>
      <vt:lpstr>Palatal Lateral Approximant</vt:lpstr>
      <vt:lpstr>Other palatals</vt:lpstr>
      <vt:lpstr>Velar stops and nasals [,,]</vt:lpstr>
      <vt:lpstr>Sample velars from Spanish:  “hijo” (son) /ˈixo/ “pago” (to pay) /ˈpaɣo/ </vt:lpstr>
      <vt:lpstr>Velar Fricative //  </vt:lpstr>
      <vt:lpstr>Velar Fricative //  </vt:lpstr>
      <vt:lpstr>Ready to head “way back”?</vt:lpstr>
      <vt:lpstr>Uvular fricative</vt:lpstr>
      <vt:lpstr>Uvular Fricative (voiceless) //  </vt:lpstr>
      <vt:lpstr>Uvular Fricative (voiced) //  </vt:lpstr>
      <vt:lpstr>Voiced uvular fricative or approximant   French</vt:lpstr>
      <vt:lpstr>Uvular stops [,], and nasals, []</vt:lpstr>
      <vt:lpstr>Contrasts involving stops in Quechua</vt:lpstr>
      <vt:lpstr>Pharyngeal sounds</vt:lpstr>
      <vt:lpstr>PowerPoint Presentation</vt:lpstr>
      <vt:lpstr>Epiglottal sounds</vt:lpstr>
      <vt:lpstr>Arabic example</vt:lpstr>
      <vt:lpstr>Consonantal manners not found in GAE</vt:lpstr>
      <vt:lpstr>Trills</vt:lpstr>
      <vt:lpstr>// Voiced uvular trill French</vt:lpstr>
      <vt:lpstr>Prenasalized stops</vt:lpstr>
      <vt:lpstr>Prenasalized stops in Margi</vt:lpstr>
      <vt:lpstr>Prestopped nasals</vt:lpstr>
      <vt:lpstr>Advanced tongue root  (+ATR)</vt:lpstr>
      <vt:lpstr>Nasalized vowels</vt:lpstr>
      <vt:lpstr>Some different stops across the world’s languages</vt:lpstr>
      <vt:lpstr>Different types of “r” across various languages </vt:lpstr>
      <vt:lpstr>Stress vs. syllable timing</vt:lpstr>
      <vt:lpstr>Stress timing: Quantified by PVI </vt:lpstr>
      <vt:lpstr>PVI values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Katz, William</dc:creator>
  <cp:lastModifiedBy>Katz, William</cp:lastModifiedBy>
  <cp:revision>172</cp:revision>
  <dcterms:created xsi:type="dcterms:W3CDTF">1601-01-01T00:00:00Z</dcterms:created>
  <dcterms:modified xsi:type="dcterms:W3CDTF">2020-02-14T19:15:51Z</dcterms:modified>
</cp:coreProperties>
</file>