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AVE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4" r:id="rId3"/>
    <p:sldId id="275" r:id="rId4"/>
    <p:sldId id="289" r:id="rId5"/>
    <p:sldId id="288" r:id="rId6"/>
    <p:sldId id="283" r:id="rId7"/>
    <p:sldId id="284" r:id="rId8"/>
    <p:sldId id="285" r:id="rId9"/>
    <p:sldId id="286" r:id="rId10"/>
    <p:sldId id="277" r:id="rId11"/>
    <p:sldId id="292" r:id="rId12"/>
    <p:sldId id="287" r:id="rId13"/>
    <p:sldId id="279" r:id="rId14"/>
    <p:sldId id="290" r:id="rId15"/>
    <p:sldId id="280" r:id="rId16"/>
    <p:sldId id="281" r:id="rId17"/>
    <p:sldId id="291" r:id="rId18"/>
    <p:sldId id="282" r:id="rId19"/>
    <p:sldId id="270" r:id="rId20"/>
    <p:sldId id="269" r:id="rId21"/>
    <p:sldId id="268" r:id="rId22"/>
    <p:sldId id="259" r:id="rId23"/>
    <p:sldId id="271" r:id="rId24"/>
    <p:sldId id="272" r:id="rId25"/>
    <p:sldId id="273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81" autoAdjust="0"/>
  </p:normalViewPr>
  <p:slideViewPr>
    <p:cSldViewPr>
      <p:cViewPr varScale="1">
        <p:scale>
          <a:sx n="83" d="100"/>
          <a:sy n="83" d="100"/>
        </p:scale>
        <p:origin x="84" y="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9D95E-05E8-40A3-9AE5-E77C2FB898F7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26DC1-6CDE-432C-A64E-D469C295E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1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1286" indent="-28126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5055" indent="-22501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5077" indent="-22501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5099" indent="-22501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5007FE-CEEC-4D2E-A69C-AEB354618488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1286" indent="-28126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5055" indent="-22501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5077" indent="-22501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5099" indent="-22501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C51AC9-B005-4777-9D91-E8916ED8134C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6DC1-6CDE-432C-A64E-D469C295EC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62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1286" indent="-28126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5055" indent="-22501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5077" indent="-22501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5099" indent="-22501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37AFD6-BB53-4605-9222-E380D634844D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9682-42A8-4763-8411-D9CC400E206B}" type="datetime1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03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5E3F-874F-45A1-9319-FD714CC139CE}" type="datetime1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8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9572-FC8B-4705-ABEB-6D7314389CD7}" type="datetime1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520E-F15C-4488-87EA-A10578D3B118}" type="datetime1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94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1DB8-6991-469D-882F-FCD12659B0B4}" type="datetime1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3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925A-2AA1-4AD9-8D2C-EF1C2A9B3459}" type="datetime1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8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70F6-D01B-482A-A100-4F659533037C}" type="datetime1">
              <a:rPr lang="en-US" smtClean="0"/>
              <a:t>7/22/2016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8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2BBE-6373-4FB8-AAE1-8C6DCD1E0C73}" type="datetime1">
              <a:rPr lang="en-US" smtClean="0"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12D7-E9A1-4353-BCCE-3C406E85BC2F}" type="datetime1">
              <a:rPr lang="en-US" smtClean="0"/>
              <a:t>7/22/2016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20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18B4-ACA5-43AB-A8AB-334183AB294A}" type="datetime1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0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89EF-FDD7-41D5-A041-46B3819684D1}" type="datetime1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0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46EAD-7E48-42ED-9726-06B3445222ED}" type="datetime1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AC15D-3E3D-43FE-90D1-E85337082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ms.uni-stuttgart.de/institut/mitarbeiter/moehler/synthspeech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5.png"/><Relationship Id="rId2" Type="http://schemas.openxmlformats.org/officeDocument/2006/relationships/audio" Target="../media/media1.WAVE"/><Relationship Id="rId1" Type="http://schemas.microsoft.com/office/2007/relationships/media" Target="../media/media1.WAVE"/><Relationship Id="rId6" Type="http://schemas.openxmlformats.org/officeDocument/2006/relationships/audio" Target="../media/audio4.wav"/><Relationship Id="rId11" Type="http://schemas.openxmlformats.org/officeDocument/2006/relationships/image" Target="../media/image14.png"/><Relationship Id="rId5" Type="http://schemas.openxmlformats.org/officeDocument/2006/relationships/audio" Target="../media/audio3.wav"/><Relationship Id="rId10" Type="http://schemas.openxmlformats.org/officeDocument/2006/relationships/notesSlide" Target="../notesSlides/notesSlide2.xml"/><Relationship Id="rId4" Type="http://schemas.openxmlformats.org/officeDocument/2006/relationships/audio" Target="../media/audio2.wav"/><Relationship Id="rId9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depa.univ-paris8.fr/spip.php?page=imprimer&amp;id_article=135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azzaleylab.ucsf.edu/neuroscience-research/background-and-finding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ourbox.com/vector/people-icons-dialog-speech-bubbles-vector-820270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 14</a:t>
            </a:r>
            <a:br>
              <a:rPr lang="en-US" dirty="0" smtClean="0"/>
            </a:br>
            <a:r>
              <a:rPr lang="en-US" dirty="0" smtClean="0"/>
              <a:t>Perceptual and linguistic phonetics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0657" y="3124200"/>
            <a:ext cx="3962400" cy="1752600"/>
          </a:xfrm>
        </p:spPr>
        <p:txBody>
          <a:bodyPr>
            <a:normAutofit fontScale="550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Staging speech perception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Lack of invariance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Cues and cue trading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Categorical perception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Ease </a:t>
            </a:r>
            <a:r>
              <a:rPr lang="en-US" dirty="0"/>
              <a:t>of articulation vs. perceptual </a:t>
            </a:r>
            <a:r>
              <a:rPr lang="en-US" dirty="0" smtClean="0"/>
              <a:t>distinctiveness 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6077589"/>
            <a:ext cx="3033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 Katz/ UT Dallas/ SPAU 3343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than one way to signal a phonetic feature….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r>
              <a:rPr lang="en-US" dirty="0" smtClean="0"/>
              <a:t>VOT </a:t>
            </a:r>
            <a:r>
              <a:rPr lang="en-US" u="sng" dirty="0" smtClean="0"/>
              <a:t>and</a:t>
            </a:r>
            <a:r>
              <a:rPr lang="en-US" dirty="0" smtClean="0"/>
              <a:t> bursts can cue a stop consonant</a:t>
            </a:r>
          </a:p>
          <a:p>
            <a:r>
              <a:rPr lang="en-US" dirty="0" smtClean="0"/>
              <a:t>Redundancy!</a:t>
            </a:r>
          </a:p>
          <a:p>
            <a:r>
              <a:rPr lang="en-US" dirty="0" smtClean="0"/>
              <a:t>Cues can also trade off (see next slide)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Synthesized Speech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143000" y="4343400"/>
            <a:ext cx="77914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3200" dirty="0">
                <a:latin typeface="Times" charset="0"/>
              </a:rPr>
              <a:t> Allows for precise control of sounds</a:t>
            </a:r>
          </a:p>
          <a:p>
            <a:pPr>
              <a:buFontTx/>
              <a:buChar char="•"/>
            </a:pPr>
            <a:r>
              <a:rPr lang="en-US" sz="3200" dirty="0">
                <a:latin typeface="Times" charset="0"/>
              </a:rPr>
              <a:t> Valuable tool for investigating perception</a:t>
            </a:r>
          </a:p>
        </p:txBody>
      </p:sp>
      <p:pic>
        <p:nvPicPr>
          <p:cNvPr id="1026" name="Picture 2" descr="http://edn.embarcadero.com/article/images/29582/DirectSpeechSynthesisContr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405" y="1393786"/>
            <a:ext cx="4690195" cy="25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7085" y="5802239"/>
            <a:ext cx="7351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samples in  English, German,  French and other languages:</a:t>
            </a:r>
          </a:p>
          <a:p>
            <a:r>
              <a:rPr lang="en-US" dirty="0">
                <a:hlinkClick r:id="rId4"/>
              </a:rPr>
              <a:t>http://www.ims.uni-stuttgart.de/institut/mitarbeiter/moehler/synthspeech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6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Cue trading in action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09773"/>
            <a:ext cx="8089218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2400" y="563880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Pg. 225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59484"/>
            <a:ext cx="5486400" cy="19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a typeface="Calibri"/>
                <a:cs typeface="Times New Roman"/>
              </a:rPr>
              <a:t>Illustration by Wiley, Composition Services Graphics. Figure from </a:t>
            </a:r>
            <a:r>
              <a:rPr lang="en-US" sz="600" i="1" dirty="0">
                <a:ea typeface="Calibri"/>
                <a:cs typeface="Times New Roman"/>
              </a:rPr>
              <a:t>Phonetics for Dummies. </a:t>
            </a:r>
            <a:r>
              <a:rPr lang="en-US" sz="600" dirty="0">
                <a:ea typeface="Calibri"/>
                <a:cs typeface="Times New Roman"/>
              </a:rPr>
              <a:t>William F. Katz. “Confirming That You Just Said What I Thought You Said”. 2013. </a:t>
            </a:r>
          </a:p>
        </p:txBody>
      </p:sp>
    </p:spTree>
    <p:extLst>
      <p:ext uri="{BB962C8B-B14F-4D97-AF65-F5344CB8AC3E}">
        <p14:creationId xmlns:p14="http://schemas.microsoft.com/office/powerpoint/2010/main" val="20733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Graded</a:t>
            </a:r>
            <a:r>
              <a:rPr lang="en-US" dirty="0" smtClean="0"/>
              <a:t> (usual)			</a:t>
            </a:r>
            <a:r>
              <a:rPr lang="en-US" u="sng" dirty="0" smtClean="0"/>
              <a:t>Categorical</a:t>
            </a:r>
            <a:r>
              <a:rPr lang="en-US" dirty="0" smtClean="0"/>
              <a:t> (Speech)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13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92" y="2580361"/>
            <a:ext cx="3067308" cy="313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33" y="2389689"/>
            <a:ext cx="3915446" cy="320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59484"/>
            <a:ext cx="5486400" cy="19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a typeface="Calibri"/>
                <a:cs typeface="Times New Roman"/>
              </a:rPr>
              <a:t>Illustration by Wiley, Composition Services Graphics. </a:t>
            </a:r>
            <a:r>
              <a:rPr lang="en-US" sz="600" dirty="0" smtClean="0">
                <a:ea typeface="Calibri"/>
                <a:cs typeface="Times New Roman"/>
              </a:rPr>
              <a:t>Figures </a:t>
            </a:r>
            <a:r>
              <a:rPr lang="en-US" sz="600" dirty="0">
                <a:ea typeface="Calibri"/>
                <a:cs typeface="Times New Roman"/>
              </a:rPr>
              <a:t>from </a:t>
            </a:r>
            <a:r>
              <a:rPr lang="en-US" sz="600" i="1" dirty="0">
                <a:ea typeface="Calibri"/>
                <a:cs typeface="Times New Roman"/>
              </a:rPr>
              <a:t>Phonetics for Dummies. </a:t>
            </a:r>
            <a:r>
              <a:rPr lang="en-US" sz="600" dirty="0">
                <a:ea typeface="Calibri"/>
                <a:cs typeface="Times New Roman"/>
              </a:rPr>
              <a:t>William F. Katz. “Confirming That You Just Said What I Thought You Said”. 2013. </a:t>
            </a:r>
          </a:p>
        </p:txBody>
      </p:sp>
    </p:spTree>
    <p:extLst>
      <p:ext uri="{BB962C8B-B14F-4D97-AF65-F5344CB8AC3E}">
        <p14:creationId xmlns:p14="http://schemas.microsoft.com/office/powerpoint/2010/main" val="29683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Voice Onset Time (VOT)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524000"/>
            <a:ext cx="7121525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Embe190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1981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Embe1904.WAV">
            <a:hlinkClick r:id="" action="ppaction://media"/>
          </p:cNvPr>
          <p:cNvPicPr>
            <a:picLocks noRot="1" noChangeAspect="1" noChangeArrowheads="1"/>
          </p:cNvPicPr>
          <p:nvPr>
            <a:wavAudioFile r:embed="rId3" name="Embedded Sound 1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25146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Embe1905.WAV">
            <a:hlinkClick r:id="" action="ppaction://media"/>
          </p:cNvPr>
          <p:cNvPicPr>
            <a:picLocks noRot="1" noChangeAspect="1" noChangeArrowheads="1"/>
          </p:cNvPicPr>
          <p:nvPr>
            <a:wavAudioFile r:embed="rId4" name="Embedded Sound 1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3124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Embe1906.WAV">
            <a:hlinkClick r:id="" action="ppaction://media"/>
          </p:cNvPr>
          <p:cNvPicPr>
            <a:picLocks noRot="1" noChangeAspect="1" noChangeArrowheads="1"/>
          </p:cNvPicPr>
          <p:nvPr>
            <a:wavAudioFile r:embed="rId5" name="Embedded Sound 1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37338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Embe1907.WAV">
            <a:hlinkClick r:id="" action="ppaction://media"/>
          </p:cNvPr>
          <p:cNvPicPr>
            <a:picLocks noRot="1" noChangeAspect="1" noChangeArrowheads="1"/>
          </p:cNvPicPr>
          <p:nvPr>
            <a:wavAudioFile r:embed="rId6" name="Embedded Sound 14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4267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5" name="Embe1908.WAV">
            <a:hlinkClick r:id="" action="ppaction://media"/>
          </p:cNvPr>
          <p:cNvPicPr>
            <a:picLocks noRot="1" noChangeAspect="1" noChangeArrowheads="1"/>
          </p:cNvPicPr>
          <p:nvPr>
            <a:wavAudioFile r:embed="rId7" name="Embedded Sound 15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48006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6" name="Embe1919.WAV">
            <a:hlinkClick r:id="" action="ppaction://media"/>
          </p:cNvPr>
          <p:cNvPicPr>
            <a:picLocks noRot="1" noChangeAspect="1" noChangeArrowheads="1"/>
          </p:cNvPicPr>
          <p:nvPr>
            <a:wavAudioFile r:embed="rId8" name="Embedded Sound 16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5334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1066800" y="6096000"/>
            <a:ext cx="1219200" cy="152400"/>
          </a:xfrm>
          <a:prstGeom prst="leftRightArrow">
            <a:avLst>
              <a:gd name="adj1" fmla="val 50000"/>
              <a:gd name="adj2" fmla="val 1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1127125" y="6232525"/>
            <a:ext cx="119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Times" charset="0"/>
              </a:rPr>
              <a:t>60 msec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59484"/>
            <a:ext cx="5638800" cy="19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a typeface="Calibri"/>
                <a:cs typeface="Times New Roman"/>
              </a:rPr>
              <a:t>Illustration by Wiley, Composition Services Graphics. Figure from </a:t>
            </a:r>
            <a:r>
              <a:rPr lang="en-US" sz="600" i="1" dirty="0">
                <a:ea typeface="Calibri"/>
                <a:cs typeface="Times New Roman"/>
              </a:rPr>
              <a:t>Phonetics for Dummies. </a:t>
            </a:r>
            <a:r>
              <a:rPr lang="en-US" sz="600" dirty="0">
                <a:ea typeface="Calibri"/>
                <a:cs typeface="Times New Roman"/>
              </a:rPr>
              <a:t>William F. Katz. “Confirming That You Just Said What I Thought You Said”. 2013. </a:t>
            </a:r>
          </a:p>
        </p:txBody>
      </p:sp>
    </p:spTree>
    <p:extLst>
      <p:ext uri="{BB962C8B-B14F-4D97-AF65-F5344CB8AC3E}">
        <p14:creationId xmlns:p14="http://schemas.microsoft.com/office/powerpoint/2010/main" val="194631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0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" fill="hold"/>
                                        <p:tgtEl>
                                          <p:spTgt spid="860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60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860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60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860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60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860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6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860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6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860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6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860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6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020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021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022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023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024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025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02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d</a:t>
            </a:r>
            <a:r>
              <a:rPr lang="en-US" dirty="0" err="1" smtClean="0">
                <a:latin typeface="Doulos SIL"/>
                <a:ea typeface="Doulos SIL"/>
                <a:cs typeface="Doulos SIL"/>
              </a:rPr>
              <a:t>ɑ</a:t>
            </a:r>
            <a:r>
              <a:rPr lang="en-US" dirty="0" smtClean="0"/>
              <a:t>/ vs. /</a:t>
            </a:r>
            <a:r>
              <a:rPr lang="en-US" dirty="0" err="1" smtClean="0"/>
              <a:t>t</a:t>
            </a:r>
            <a:r>
              <a:rPr lang="en-US" dirty="0" err="1">
                <a:latin typeface="Doulos SIL"/>
                <a:ea typeface="Doulos SIL"/>
                <a:cs typeface="Doulos SIL"/>
              </a:rPr>
              <a:t>ɑ</a:t>
            </a:r>
            <a:r>
              <a:rPr lang="en-US" dirty="0" smtClean="0"/>
              <a:t>/ identification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15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/>
          <a:stretch/>
        </p:blipFill>
        <p:spPr bwMode="auto">
          <a:xfrm>
            <a:off x="1944210" y="1451975"/>
            <a:ext cx="4732815" cy="446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659484"/>
            <a:ext cx="6019800" cy="19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a typeface="Calibri"/>
                <a:cs typeface="Times New Roman"/>
              </a:rPr>
              <a:t>Illustration by Wiley, Composition Services Graphics. Figure from </a:t>
            </a:r>
            <a:r>
              <a:rPr lang="en-US" sz="600" i="1" dirty="0">
                <a:ea typeface="Calibri"/>
                <a:cs typeface="Times New Roman"/>
              </a:rPr>
              <a:t>Phonetics for Dummies. </a:t>
            </a:r>
            <a:r>
              <a:rPr lang="en-US" sz="600" dirty="0">
                <a:ea typeface="Calibri"/>
                <a:cs typeface="Times New Roman"/>
              </a:rPr>
              <a:t>William F. Katz. “Confirming That You Just Said What I Thought You Said”. 2013. </a:t>
            </a:r>
          </a:p>
        </p:txBody>
      </p:sp>
    </p:spTree>
    <p:extLst>
      <p:ext uri="{BB962C8B-B14F-4D97-AF65-F5344CB8AC3E}">
        <p14:creationId xmlns:p14="http://schemas.microsoft.com/office/powerpoint/2010/main" val="34646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d</a:t>
            </a:r>
            <a:r>
              <a:rPr lang="en-US" dirty="0" err="1">
                <a:latin typeface="Doulos SIL"/>
                <a:ea typeface="Doulos SIL"/>
                <a:cs typeface="Doulos SIL"/>
              </a:rPr>
              <a:t>ɑ</a:t>
            </a:r>
            <a:r>
              <a:rPr lang="en-US" dirty="0" smtClean="0"/>
              <a:t>/ vs. /</a:t>
            </a:r>
            <a:r>
              <a:rPr lang="en-US" dirty="0" err="1" smtClean="0"/>
              <a:t>t</a:t>
            </a:r>
            <a:r>
              <a:rPr lang="en-US" dirty="0" err="1">
                <a:latin typeface="Doulos SIL"/>
                <a:ea typeface="Doulos SIL"/>
                <a:cs typeface="Doulos SIL"/>
              </a:rPr>
              <a:t>ɑ</a:t>
            </a:r>
            <a:r>
              <a:rPr lang="en-US" dirty="0" smtClean="0"/>
              <a:t>/ discrimination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16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620169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659484"/>
            <a:ext cx="5867400" cy="19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a typeface="Calibri"/>
                <a:cs typeface="Times New Roman"/>
              </a:rPr>
              <a:t>Illustration by Wiley, Composition Services Graphics. Figure from </a:t>
            </a:r>
            <a:r>
              <a:rPr lang="en-US" sz="600" i="1" dirty="0">
                <a:ea typeface="Calibri"/>
                <a:cs typeface="Times New Roman"/>
              </a:rPr>
              <a:t>Phonetics for Dummies. </a:t>
            </a:r>
            <a:r>
              <a:rPr lang="en-US" sz="600" dirty="0">
                <a:ea typeface="Calibri"/>
                <a:cs typeface="Times New Roman"/>
              </a:rPr>
              <a:t>William F. Katz. “Confirming That You Just Said What I Thought You Said”. 2013. </a:t>
            </a:r>
          </a:p>
        </p:txBody>
      </p:sp>
    </p:spTree>
    <p:extLst>
      <p:ext uri="{BB962C8B-B14F-4D97-AF65-F5344CB8AC3E}">
        <p14:creationId xmlns:p14="http://schemas.microsoft.com/office/powerpoint/2010/main" val="5362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cs typeface="Lucida Sans Unicode" pitchFamily="34" charset="0"/>
              </a:rPr>
              <a:t>English VOT production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cs typeface="Lucida Sans Unicode" pitchFamily="34" charset="0"/>
              </a:rPr>
              <a:t>Not uniform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cs typeface="Lucida Sans Unicode" pitchFamily="34" charset="0"/>
              </a:rPr>
              <a:t>2 categories</a:t>
            </a:r>
            <a:endParaRPr lang="en-US" sz="3200" dirty="0">
              <a:solidFill>
                <a:schemeClr val="tx2"/>
              </a:solidFill>
              <a:cs typeface="Lucida Sans Unicode" pitchFamily="34" charset="0"/>
            </a:endParaRPr>
          </a:p>
        </p:txBody>
      </p:sp>
      <p:pic>
        <p:nvPicPr>
          <p:cNvPr id="54276" name="Picture 4" descr="English VOT distribu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57538"/>
            <a:ext cx="5867400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VOT production breaks down in aphasic speech </a:t>
            </a:r>
            <a:r>
              <a:rPr lang="en-US" sz="2200" dirty="0" smtClean="0"/>
              <a:t>(</a:t>
            </a:r>
            <a:r>
              <a:rPr lang="en-US" sz="2200" i="1" dirty="0" smtClean="0"/>
              <a:t>n</a:t>
            </a:r>
            <a:r>
              <a:rPr lang="en-US" sz="2200" dirty="0" smtClean="0"/>
              <a:t>=3/group)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18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874991" cy="475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9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Ease of articulation</a:t>
            </a:r>
            <a:br>
              <a:rPr lang="en-US" dirty="0" smtClean="0"/>
            </a:br>
            <a:r>
              <a:rPr lang="en-US" dirty="0" smtClean="0"/>
              <a:t>vs.</a:t>
            </a:r>
            <a:br>
              <a:rPr lang="en-US" dirty="0" smtClean="0"/>
            </a:br>
            <a:r>
              <a:rPr lang="en-US" dirty="0" smtClean="0"/>
              <a:t>Perceptual distinctiveness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620963"/>
          </a:xfrm>
        </p:spPr>
        <p:txBody>
          <a:bodyPr/>
          <a:lstStyle/>
          <a:p>
            <a:r>
              <a:rPr lang="en-US" dirty="0" smtClean="0"/>
              <a:t>Two properties which constrain language</a:t>
            </a:r>
          </a:p>
          <a:p>
            <a:r>
              <a:rPr lang="en-US" dirty="0" smtClean="0"/>
              <a:t>Tend to balance each other in an opposing fashion….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19</a:t>
            </a:fld>
            <a:endParaRPr lang="en-US"/>
          </a:p>
        </p:txBody>
      </p:sp>
      <p:pic>
        <p:nvPicPr>
          <p:cNvPr id="5122" name="Picture 2" descr="C:\Users\wkatz\AppData\Local\Microsoft\Windows\Temporary Internet Files\Content.IE5\3U4QUHL0\xeolhades_mouth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17" y="533400"/>
            <a:ext cx="1219265" cy="121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wkatz\AppData\Local\Microsoft\Windows\Temporary Internet Files\Content.IE5\97TNIQD5\Selective-Hearing-300x17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0" y="1828800"/>
            <a:ext cx="14287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4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speech chain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6324600"/>
            <a:ext cx="670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ea typeface="Calibri"/>
                <a:cs typeface="Times New Roman"/>
              </a:rPr>
              <a:t>Figure from </a:t>
            </a:r>
            <a:r>
              <a:rPr lang="en-US" sz="600" i="1" dirty="0">
                <a:ea typeface="Calibri"/>
                <a:cs typeface="Times New Roman"/>
              </a:rPr>
              <a:t>DEPA – </a:t>
            </a:r>
            <a:r>
              <a:rPr lang="en-US" sz="600" i="1" dirty="0" err="1">
                <a:ea typeface="Calibri"/>
                <a:cs typeface="Times New Roman"/>
              </a:rPr>
              <a:t>Université</a:t>
            </a:r>
            <a:r>
              <a:rPr lang="en-US" sz="600" i="1" dirty="0">
                <a:ea typeface="Calibri"/>
                <a:cs typeface="Times New Roman"/>
              </a:rPr>
              <a:t> Paris 8. </a:t>
            </a:r>
            <a:r>
              <a:rPr lang="en-US" sz="600" dirty="0" err="1">
                <a:ea typeface="Calibri"/>
                <a:cs typeface="Times New Roman"/>
              </a:rPr>
              <a:t>Takeki</a:t>
            </a:r>
            <a:r>
              <a:rPr lang="en-US" sz="600" dirty="0">
                <a:ea typeface="Calibri"/>
                <a:cs typeface="Times New Roman"/>
              </a:rPr>
              <a:t> </a:t>
            </a:r>
            <a:r>
              <a:rPr lang="en-US" sz="600" dirty="0" err="1">
                <a:ea typeface="Calibri"/>
                <a:cs typeface="Times New Roman"/>
              </a:rPr>
              <a:t>Tamiyama</a:t>
            </a:r>
            <a:r>
              <a:rPr lang="en-US" sz="600" dirty="0">
                <a:ea typeface="Calibri"/>
                <a:cs typeface="Times New Roman"/>
              </a:rPr>
              <a:t>. “Phonetics and Phonology”. 12 February 2015. Accessed 15 June 2016. </a:t>
            </a:r>
            <a:r>
              <a:rPr lang="en-US" sz="6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http://www.depa.univ-paris8.fr/spip.php?page=imprimer&amp;id_article=1353</a:t>
            </a:r>
            <a:endParaRPr lang="en-US" sz="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202363" cy="357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4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Ease of articulation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</a:p>
          <a:p>
            <a:r>
              <a:rPr lang="en-US" dirty="0" smtClean="0"/>
              <a:t>“</a:t>
            </a:r>
            <a:r>
              <a:rPr lang="en-US" i="1" dirty="0" smtClean="0"/>
              <a:t>sof</a:t>
            </a:r>
            <a:r>
              <a:rPr lang="en-US" i="1" u="sng" dirty="0" smtClean="0"/>
              <a:t>t</a:t>
            </a:r>
            <a:r>
              <a:rPr lang="en-US" i="1" dirty="0" smtClean="0"/>
              <a:t>en</a:t>
            </a:r>
            <a:r>
              <a:rPr lang="en-US" dirty="0" smtClean="0"/>
              <a:t>”   /t/ -&gt; 0     (ellipsis)</a:t>
            </a:r>
          </a:p>
          <a:p>
            <a:r>
              <a:rPr lang="en-US" i="1" dirty="0" smtClean="0"/>
              <a:t>“i</a:t>
            </a:r>
            <a:r>
              <a:rPr lang="en-US" i="1" u="sng" dirty="0" smtClean="0"/>
              <a:t>n</a:t>
            </a:r>
            <a:r>
              <a:rPr lang="en-US" i="1" dirty="0" smtClean="0"/>
              <a:t>” </a:t>
            </a:r>
            <a:r>
              <a:rPr lang="en-US" dirty="0" smtClean="0"/>
              <a:t>+</a:t>
            </a:r>
            <a:r>
              <a:rPr lang="en-US" i="1" dirty="0" smtClean="0"/>
              <a:t> “</a:t>
            </a:r>
            <a:r>
              <a:rPr lang="en-US" i="1" u="sng" dirty="0" smtClean="0"/>
              <a:t>p</a:t>
            </a:r>
            <a:r>
              <a:rPr lang="en-US" i="1" dirty="0" smtClean="0"/>
              <a:t>ossible” </a:t>
            </a:r>
            <a:r>
              <a:rPr lang="en-US" dirty="0" smtClean="0"/>
              <a:t>=</a:t>
            </a:r>
            <a:r>
              <a:rPr lang="en-US" i="1" dirty="0" smtClean="0"/>
              <a:t> “</a:t>
            </a:r>
            <a:r>
              <a:rPr lang="en-US" i="1" u="sng" dirty="0" smtClean="0"/>
              <a:t>im</a:t>
            </a:r>
            <a:r>
              <a:rPr lang="en-US" i="1" dirty="0" smtClean="0"/>
              <a:t>possible” </a:t>
            </a:r>
            <a:r>
              <a:rPr lang="en-US" dirty="0" smtClean="0"/>
              <a:t>(assimilation)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2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Q: What is “easier” </a:t>
            </a:r>
            <a:r>
              <a:rPr lang="en-US" dirty="0" smtClean="0"/>
              <a:t>to produce in </a:t>
            </a:r>
            <a:r>
              <a:rPr lang="en-US" dirty="0" smtClean="0"/>
              <a:t>speech?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Vowels easier than consonants </a:t>
            </a:r>
          </a:p>
          <a:p>
            <a:r>
              <a:rPr lang="en-US" dirty="0" smtClean="0"/>
              <a:t>CV syllables easier than heavy syllables (e.g., CVC) – </a:t>
            </a:r>
            <a:r>
              <a:rPr lang="en-US" i="1" dirty="0" smtClean="0"/>
              <a:t>see infant babbling</a:t>
            </a:r>
          </a:p>
          <a:p>
            <a:r>
              <a:rPr lang="en-US" dirty="0" smtClean="0"/>
              <a:t>Short vowels easier than long </a:t>
            </a:r>
            <a:r>
              <a:rPr lang="en-US" i="1" dirty="0" smtClean="0"/>
              <a:t>– evidence from language change (diachronic):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2" descr="C:\Users\wkatz.CAMPUS\Desktop\DUMMIES BOOK DEAL\SCRAP ART First Installation\Chap 14\FIg_14-10-Latin to Spanish Vowel Shift Diachron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24103"/>
            <a:ext cx="4022359" cy="175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5257800"/>
            <a:ext cx="2895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Longer vowels </a:t>
            </a:r>
            <a:r>
              <a:rPr lang="en-US" sz="2000" b="1" dirty="0"/>
              <a:t>difficult to produce </a:t>
            </a:r>
            <a:r>
              <a:rPr lang="en-US" sz="2000" b="1" dirty="0" smtClean="0"/>
              <a:t>because </a:t>
            </a:r>
            <a:r>
              <a:rPr lang="en-US" sz="2000" b="1" dirty="0"/>
              <a:t>of </a:t>
            </a:r>
            <a:r>
              <a:rPr lang="en-US" sz="2000" b="1" dirty="0" smtClean="0"/>
              <a:t>extra </a:t>
            </a:r>
            <a:r>
              <a:rPr lang="en-US" sz="2000" b="1" dirty="0"/>
              <a:t>time and energy </a:t>
            </a:r>
            <a:r>
              <a:rPr lang="en-US" sz="2000" b="1" dirty="0" smtClean="0"/>
              <a:t>to </a:t>
            </a:r>
            <a:r>
              <a:rPr lang="en-US" sz="2000" b="1" dirty="0"/>
              <a:t>expel air out of the </a:t>
            </a:r>
            <a:r>
              <a:rPr lang="en-US" sz="2000" b="1" dirty="0" smtClean="0"/>
              <a:t>lungs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366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distinctiveness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6019800" cy="4221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Vowel systems of world languages appear organized for maximal “listen-ability”</a:t>
            </a:r>
          </a:p>
          <a:p>
            <a:r>
              <a:rPr lang="en-US" dirty="0" smtClean="0"/>
              <a:t>Languages with small vowel inventories tend to “hug the periphery” and be spread out</a:t>
            </a:r>
          </a:p>
          <a:p>
            <a:r>
              <a:rPr lang="en-US" dirty="0" smtClean="0"/>
              <a:t>Languages with larger inventories tend to have additional features (e.g. length, nasalization) to ensure perceptual distinctiveness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22</a:t>
            </a:fld>
            <a:endParaRPr lang="en-US"/>
          </a:p>
        </p:txBody>
      </p:sp>
      <p:pic>
        <p:nvPicPr>
          <p:cNvPr id="7173" name="Picture 5" descr="https://stjohns.digication.com/files/Mda9a4320df4c44fe6ff983021baa920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97955"/>
            <a:ext cx="238125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6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From UPSID (UCLA Phonetic Segmental Inventory Database) &gt; 317 languages</a:t>
            </a:r>
          </a:p>
          <a:p>
            <a:r>
              <a:rPr lang="en-US" dirty="0" smtClean="0"/>
              <a:t>Range of 3 -15 vowel phonemes in inventory</a:t>
            </a:r>
          </a:p>
          <a:p>
            <a:r>
              <a:rPr lang="en-US" dirty="0" smtClean="0"/>
              <a:t>Most common: 5 vowel system with /a i u e o/</a:t>
            </a:r>
          </a:p>
          <a:p>
            <a:r>
              <a:rPr lang="en-US" dirty="0" smtClean="0"/>
              <a:t>Tellingly, no </a:t>
            </a:r>
            <a:r>
              <a:rPr lang="en-US" dirty="0"/>
              <a:t>as </a:t>
            </a:r>
            <a:r>
              <a:rPr lang="en-US" dirty="0" smtClean="0"/>
              <a:t>“ </a:t>
            </a:r>
            <a:r>
              <a:rPr lang="en-US" dirty="0"/>
              <a:t>/i ɨ ɪ e ԑ</a:t>
            </a:r>
            <a:r>
              <a:rPr lang="en-US" dirty="0" smtClean="0"/>
              <a:t>/”  or  “/u </a:t>
            </a:r>
            <a:r>
              <a:rPr lang="en-US" dirty="0" smtClean="0">
                <a:latin typeface="Doulos SIL"/>
                <a:ea typeface="Doulos SIL"/>
                <a:cs typeface="Doulos SIL"/>
              </a:rPr>
              <a:t>ʊ ɔ o ɑ</a:t>
            </a:r>
            <a:r>
              <a:rPr lang="en-US" dirty="0" smtClean="0"/>
              <a:t> /” systems found….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34783" y="3244334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2643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3- and 4-vowel</a:t>
            </a:r>
            <a:br>
              <a:rPr lang="en-US" dirty="0" smtClean="0"/>
            </a:br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24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30733"/>
            <a:ext cx="5511346" cy="215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84963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6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 5–vowel 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25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266950"/>
            <a:ext cx="86963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57411" y="1666786"/>
            <a:ext cx="51648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>
                <a:sym typeface="Wingdings"/>
              </a:rPr>
              <a:t>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41879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up/ top down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3</a:t>
            </a:fld>
            <a:endParaRPr lang="en-US"/>
          </a:p>
        </p:txBody>
      </p:sp>
      <p:pic>
        <p:nvPicPr>
          <p:cNvPr id="2052" name="Picture 4" descr="http://thinklove.blog.com/files/2010/09/top_down_bottom_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352800" cy="29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6659484"/>
            <a:ext cx="6858000" cy="19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a typeface="Calibri"/>
                <a:cs typeface="Times New Roman"/>
              </a:rPr>
              <a:t>Image from </a:t>
            </a:r>
            <a:r>
              <a:rPr lang="en-US" sz="600" i="1" dirty="0" err="1">
                <a:ea typeface="Calibri"/>
                <a:cs typeface="Times New Roman"/>
              </a:rPr>
              <a:t>Gazzaley</a:t>
            </a:r>
            <a:r>
              <a:rPr lang="en-US" sz="600" i="1" dirty="0">
                <a:ea typeface="Calibri"/>
                <a:cs typeface="Times New Roman"/>
              </a:rPr>
              <a:t> Lab – UCSF. </a:t>
            </a:r>
            <a:r>
              <a:rPr lang="en-US" sz="600" dirty="0">
                <a:ea typeface="Calibri"/>
                <a:cs typeface="Times New Roman"/>
              </a:rPr>
              <a:t>Adam </a:t>
            </a:r>
            <a:r>
              <a:rPr lang="en-US" sz="600" dirty="0" err="1">
                <a:ea typeface="Calibri"/>
                <a:cs typeface="Times New Roman"/>
              </a:rPr>
              <a:t>Gazzaley</a:t>
            </a:r>
            <a:r>
              <a:rPr lang="en-US" sz="600" dirty="0">
                <a:ea typeface="Calibri"/>
                <a:cs typeface="Times New Roman"/>
              </a:rPr>
              <a:t>. “Top-down Modulation/Cognitive Aging.” 2014. Accessed 6/15/16. </a:t>
            </a:r>
            <a:r>
              <a:rPr lang="en-US" sz="600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http://gazzaleylab.ucsf.edu/neuroscience-research/background-and-findings/#backtotop</a:t>
            </a:r>
            <a:r>
              <a:rPr lang="en-US" sz="600" dirty="0">
                <a:ea typeface="Calibri"/>
                <a:cs typeface="Times New Roman"/>
              </a:rPr>
              <a:t> </a:t>
            </a:r>
          </a:p>
        </p:txBody>
      </p:sp>
      <p:pic>
        <p:nvPicPr>
          <p:cNvPr id="2053" name="Picture 5" descr="C:\Users\wkatz\AppData\Local\Microsoft\Windows\Temporary Internet Files\Content.IE5\3U4QUHL0\Brain-blu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99" y="1676400"/>
            <a:ext cx="1625301" cy="116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wkatz\AppData\Local\Microsoft\Windows\Temporary Internet Files\Content.IE5\S7483N3S\1-Diagram-of-Ey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57" y="2925978"/>
            <a:ext cx="1298486" cy="8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wkatz\AppData\Local\Microsoft\Windows\Temporary Internet Files\Content.IE5\S7483N3S\5717642945_98603e9bef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625" y="4971495"/>
            <a:ext cx="11807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8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invariance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4290536"/>
            <a:ext cx="556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Each person produces different physical signals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Much variance!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 computer has a hard time decoding this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 Human listeners do not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How do we explain this?</a:t>
            </a:r>
            <a:endParaRPr lang="en-US" sz="20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600200"/>
            <a:ext cx="3505200" cy="248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" y="6488668"/>
            <a:ext cx="7239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ea typeface="Calibri"/>
                <a:cs typeface="Times New Roman"/>
              </a:rPr>
              <a:t>Image from </a:t>
            </a:r>
            <a:r>
              <a:rPr lang="en-US" sz="600" i="1" dirty="0">
                <a:ea typeface="Calibri"/>
                <a:cs typeface="Times New Roman"/>
              </a:rPr>
              <a:t>colourbox.com. </a:t>
            </a:r>
            <a:r>
              <a:rPr lang="en-US" sz="600" dirty="0" err="1">
                <a:ea typeface="Calibri"/>
                <a:cs typeface="Times New Roman"/>
              </a:rPr>
              <a:t>icondesign</a:t>
            </a:r>
            <a:r>
              <a:rPr lang="en-US" sz="600" dirty="0">
                <a:ea typeface="Calibri"/>
                <a:cs typeface="Times New Roman"/>
              </a:rPr>
              <a:t>. “People icons dialog speech bubbles, vector”. November 8, 2013. Accessed June 15, 2016. </a:t>
            </a:r>
            <a:r>
              <a:rPr lang="en-US" sz="600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https://www.colourbox.com/vector/people-icons-dialog-speech-bubbles-vector-8202706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5571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invariance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0332" y="1417638"/>
            <a:ext cx="49530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/u</a:t>
            </a:r>
            <a:r>
              <a:rPr lang="en-US" dirty="0" smtClean="0"/>
              <a:t>/            </a:t>
            </a:r>
            <a:r>
              <a:rPr lang="en-US" dirty="0" smtClean="0"/>
              <a:t>vs. </a:t>
            </a:r>
            <a:r>
              <a:rPr lang="en-US" dirty="0" smtClean="0"/>
              <a:t>              /</a:t>
            </a:r>
            <a:r>
              <a:rPr lang="en-US" dirty="0" err="1" smtClean="0"/>
              <a:t>t</a:t>
            </a:r>
            <a:r>
              <a:rPr lang="en-US" baseline="30000" dirty="0" err="1" smtClean="0"/>
              <a:t>h</a:t>
            </a:r>
            <a:r>
              <a:rPr lang="en-US" dirty="0" err="1" smtClean="0"/>
              <a:t>u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1000" y="6153834"/>
            <a:ext cx="931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Pg. 221.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1"/>
            <a:ext cx="6096000" cy="329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2691" y="4267200"/>
            <a:ext cx="1922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/u/ F2 starts </a:t>
            </a:r>
          </a:p>
          <a:p>
            <a:r>
              <a:rPr lang="en-US" dirty="0"/>
              <a:t>m</a:t>
            </a:r>
            <a:r>
              <a:rPr lang="en-US" dirty="0" smtClean="0"/>
              <a:t>uch higher 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Coarticulation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u="sng" dirty="0" smtClean="0"/>
              <a:t>Anticipatory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(= “right to left”)        /s u/       </a:t>
            </a:r>
            <a:r>
              <a:rPr lang="en-US" sz="2200" i="1" dirty="0" smtClean="0"/>
              <a:t>lip-rounding affects /s/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Perseverative</a:t>
            </a:r>
          </a:p>
          <a:p>
            <a:pPr marL="0" indent="0">
              <a:buNone/>
            </a:pPr>
            <a:r>
              <a:rPr lang="en-US" dirty="0" smtClean="0"/>
              <a:t>    (= “left to right”)</a:t>
            </a:r>
          </a:p>
          <a:p>
            <a:pPr marL="0" indent="0">
              <a:buNone/>
            </a:pPr>
            <a:r>
              <a:rPr lang="en-US" dirty="0" smtClean="0"/>
              <a:t>				/s  u/   </a:t>
            </a:r>
            <a:r>
              <a:rPr lang="en-US" sz="2200" dirty="0" smtClean="0"/>
              <a:t>/s/ frication carries over onto /s/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urved Up Arrow 5"/>
          <p:cNvSpPr/>
          <p:nvPr/>
        </p:nvSpPr>
        <p:spPr>
          <a:xfrm flipH="1" flipV="1">
            <a:off x="4341876" y="1759525"/>
            <a:ext cx="460248" cy="48629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>
            <a:off x="4157148" y="5119255"/>
            <a:ext cx="491051" cy="457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665703"/>
            <a:ext cx="3264035" cy="1922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a typeface="Calibri"/>
                <a:cs typeface="Times New Roman"/>
              </a:rPr>
              <a:t>Information from </a:t>
            </a:r>
            <a:r>
              <a:rPr lang="en-US" sz="600" i="1" dirty="0">
                <a:ea typeface="Calibri"/>
                <a:cs typeface="Times New Roman"/>
              </a:rPr>
              <a:t>Phonetics for Dummies. </a:t>
            </a:r>
            <a:r>
              <a:rPr lang="en-US" sz="600" dirty="0">
                <a:ea typeface="Calibri"/>
                <a:cs typeface="Times New Roman"/>
              </a:rPr>
              <a:t>William F. Katz. “Producing Speech: The How-To”. 2013. </a:t>
            </a:r>
          </a:p>
        </p:txBody>
      </p:sp>
    </p:spTree>
    <p:extLst>
      <p:ext uri="{BB962C8B-B14F-4D97-AF65-F5344CB8AC3E}">
        <p14:creationId xmlns:p14="http://schemas.microsoft.com/office/powerpoint/2010/main" val="33959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Anticipatory coarticulation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Index of speech planning</a:t>
            </a:r>
          </a:p>
          <a:p>
            <a:r>
              <a:rPr lang="en-US" dirty="0" smtClean="0"/>
              <a:t>Language dependent</a:t>
            </a:r>
          </a:p>
          <a:p>
            <a:r>
              <a:rPr lang="en-US" dirty="0" smtClean="0"/>
              <a:t>For instance, lip rounding in English extends roughly 250 msec (~ 1 syllable)</a:t>
            </a:r>
          </a:p>
          <a:p>
            <a:r>
              <a:rPr lang="en-US" dirty="0" smtClean="0"/>
              <a:t>In French, can extend up to ~ 6 syllables</a:t>
            </a:r>
          </a:p>
          <a:p>
            <a:pPr marL="0" indent="0">
              <a:buNone/>
            </a:pPr>
            <a:r>
              <a:rPr lang="en-US" i="1" dirty="0" smtClean="0"/>
              <a:t>		“</a:t>
            </a:r>
            <a:r>
              <a:rPr lang="en-US" i="1" u="sng" dirty="0" err="1" smtClean="0"/>
              <a:t>s</a:t>
            </a:r>
            <a:r>
              <a:rPr lang="en-US" i="1" dirty="0" err="1" smtClean="0"/>
              <a:t>inistr</a:t>
            </a:r>
            <a:r>
              <a:rPr lang="en-US" i="1" dirty="0" smtClean="0"/>
              <a:t>(e</a:t>
            </a:r>
            <a:r>
              <a:rPr lang="en-US" i="1" dirty="0"/>
              <a:t>) </a:t>
            </a:r>
            <a:r>
              <a:rPr lang="en-US" i="1" dirty="0" smtClean="0"/>
              <a:t>struct</a:t>
            </a:r>
            <a:r>
              <a:rPr lang="en-US" i="1" u="sng" dirty="0" smtClean="0"/>
              <a:t>ure</a:t>
            </a:r>
            <a:r>
              <a:rPr lang="en-US" b="1" i="1" dirty="0" smtClean="0"/>
              <a:t>”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		</a:t>
            </a:r>
            <a:r>
              <a:rPr lang="en-US" i="1" dirty="0" smtClean="0"/>
              <a:t>              /y/</a:t>
            </a:r>
            <a:endParaRPr lang="en-US" i="1" dirty="0"/>
          </a:p>
        </p:txBody>
      </p:sp>
      <p:sp>
        <p:nvSpPr>
          <p:cNvPr id="4" name="Curved Up Arrow 3"/>
          <p:cNvSpPr/>
          <p:nvPr/>
        </p:nvSpPr>
        <p:spPr>
          <a:xfrm flipH="1">
            <a:off x="2895600" y="5106769"/>
            <a:ext cx="2438400" cy="990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52600" y="5144869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2636" y="5602069"/>
            <a:ext cx="1655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LIP ROUNDING</a:t>
            </a:r>
          </a:p>
          <a:p>
            <a:r>
              <a:rPr lang="en-US" dirty="0" smtClean="0"/>
              <a:t>ALREADY </a:t>
            </a:r>
            <a:r>
              <a:rPr lang="en-US" u="sng" dirty="0" smtClean="0"/>
              <a:t>HERE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Perseverative coarticulation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3733800"/>
          </a:xfrm>
        </p:spPr>
        <p:txBody>
          <a:bodyPr/>
          <a:lstStyle/>
          <a:p>
            <a:r>
              <a:rPr lang="en-US" dirty="0" smtClean="0"/>
              <a:t>Measure of biomechanical, inertial properties of speech</a:t>
            </a:r>
          </a:p>
          <a:p>
            <a:r>
              <a:rPr lang="en-US" dirty="0" smtClean="0"/>
              <a:t>An </a:t>
            </a:r>
            <a:r>
              <a:rPr lang="en-US" dirty="0" smtClean="0"/>
              <a:t>example is </a:t>
            </a:r>
            <a:r>
              <a:rPr lang="en-US" i="1" dirty="0" smtClean="0"/>
              <a:t>tongue twisters</a:t>
            </a:r>
          </a:p>
          <a:p>
            <a:r>
              <a:rPr lang="en-US" dirty="0" smtClean="0"/>
              <a:t>Contain sounds with many close features</a:t>
            </a:r>
          </a:p>
          <a:p>
            <a:r>
              <a:rPr lang="en-US" dirty="0" smtClean="0"/>
              <a:t>Left to right coarticulation causes speech errors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 descr="C:\Users\wkatz\AppData\Local\Microsoft\Windows\Temporary Internet Files\Content.IE5\97TNIQD5\1559101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668272" cy="171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0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coarticulation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All people </a:t>
            </a:r>
            <a:r>
              <a:rPr lang="en-US" dirty="0" err="1" smtClean="0"/>
              <a:t>coarticulate</a:t>
            </a:r>
            <a:r>
              <a:rPr lang="en-US" dirty="0" smtClean="0"/>
              <a:t> in all speech!</a:t>
            </a:r>
          </a:p>
          <a:p>
            <a:r>
              <a:rPr lang="en-US" dirty="0" smtClean="0"/>
              <a:t>Lack of coarticulation (e.g</a:t>
            </a:r>
            <a:r>
              <a:rPr lang="en-US" dirty="0" smtClean="0"/>
              <a:t>., </a:t>
            </a:r>
            <a:r>
              <a:rPr lang="en-US" dirty="0" smtClean="0"/>
              <a:t>in poor speech synthesis) sounds “robot-like”</a:t>
            </a:r>
          </a:p>
          <a:p>
            <a:r>
              <a:rPr lang="en-US" dirty="0" smtClean="0"/>
              <a:t>Coarticulation mastered early by children</a:t>
            </a:r>
          </a:p>
          <a:p>
            <a:r>
              <a:rPr lang="en-US" dirty="0" smtClean="0"/>
              <a:t>Seems </a:t>
            </a:r>
            <a:r>
              <a:rPr lang="en-US" dirty="0" smtClean="0"/>
              <a:t>to break down in some disorders, including apraxia of speech (AOS)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C15D-3E3D-43FE-90D1-E853370822C7}" type="slidenum">
              <a:rPr lang="en-US" smtClean="0"/>
              <a:t>9</a:t>
            </a:fld>
            <a:endParaRPr lang="en-US"/>
          </a:p>
        </p:txBody>
      </p:sp>
      <p:pic>
        <p:nvPicPr>
          <p:cNvPr id="4098" name="Picture 2" descr="C:\Users\wkatz\AppData\Local\Microsoft\Windows\Temporary Internet Files\Content.IE5\TRRYVULS\Robot-201508250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57400"/>
            <a:ext cx="97495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7543800" y="1143000"/>
            <a:ext cx="1447800" cy="1011378"/>
          </a:xfrm>
          <a:prstGeom prst="wedgeRoundRectCallout">
            <a:avLst>
              <a:gd name="adj1" fmla="val -34362"/>
              <a:gd name="adj2" fmla="val 6617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43800" y="11430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Can..not..co..</a:t>
            </a:r>
            <a:r>
              <a:rPr lang="en-US" dirty="0" err="1" smtClean="0"/>
              <a:t>ar</a:t>
            </a:r>
            <a:r>
              <a:rPr lang="en-US" dirty="0" smtClean="0"/>
              <a:t>…</a:t>
            </a:r>
            <a:r>
              <a:rPr lang="en-US" dirty="0" err="1" smtClean="0"/>
              <a:t>ti</a:t>
            </a:r>
            <a:r>
              <a:rPr lang="en-US" dirty="0" smtClean="0"/>
              <a:t>..cu…late….</a:t>
            </a:r>
            <a:r>
              <a:rPr lang="en-US" dirty="0" err="1" smtClean="0"/>
              <a:t>laaate</a:t>
            </a:r>
            <a:r>
              <a:rPr lang="en-US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3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7ac484643689494644269372d2d4f385d561c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888</Words>
  <Application>Microsoft Office PowerPoint</Application>
  <PresentationFormat>On-screen Show (4:3)</PresentationFormat>
  <Paragraphs>132</Paragraphs>
  <Slides>25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Doulos SIL</vt:lpstr>
      <vt:lpstr>Lucida Sans Unicode</vt:lpstr>
      <vt:lpstr>Times</vt:lpstr>
      <vt:lpstr>Times New Roman</vt:lpstr>
      <vt:lpstr>Wingdings</vt:lpstr>
      <vt:lpstr>Office Theme</vt:lpstr>
      <vt:lpstr>Chap 14 Perceptual and linguistic phonetics</vt:lpstr>
      <vt:lpstr>The speech chain</vt:lpstr>
      <vt:lpstr>Bottom up/ top down</vt:lpstr>
      <vt:lpstr>Lack of invariance</vt:lpstr>
      <vt:lpstr>Lack of invariance - example</vt:lpstr>
      <vt:lpstr>Coarticulation</vt:lpstr>
      <vt:lpstr>Anticipatory coarticulation</vt:lpstr>
      <vt:lpstr>Perseverative coarticulation</vt:lpstr>
      <vt:lpstr>More coarticulation facts</vt:lpstr>
      <vt:lpstr>More than one way to signal a phonetic feature….</vt:lpstr>
      <vt:lpstr>PowerPoint Presentation</vt:lpstr>
      <vt:lpstr>Cue trading in action</vt:lpstr>
      <vt:lpstr>Two types of perception</vt:lpstr>
      <vt:lpstr>PowerPoint Presentation</vt:lpstr>
      <vt:lpstr>/dɑ/ vs. /tɑ/ identification</vt:lpstr>
      <vt:lpstr>/dɑ/ vs. /tɑ/ discrimination</vt:lpstr>
      <vt:lpstr>PowerPoint Presentation</vt:lpstr>
      <vt:lpstr>VOT production breaks down in aphasic speech (n=3/group)</vt:lpstr>
      <vt:lpstr>Ease of articulation vs. Perceptual distinctiveness </vt:lpstr>
      <vt:lpstr>Ease of articulation</vt:lpstr>
      <vt:lpstr>Q: What is “easier” to produce in speech?</vt:lpstr>
      <vt:lpstr>Perceptual distinctiveness</vt:lpstr>
      <vt:lpstr>Examples</vt:lpstr>
      <vt:lpstr>Common 3- and 4-vowel patterns</vt:lpstr>
      <vt:lpstr>Common  5–vowel  patterns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Phonetics  Chap 11</dc:title>
  <dc:creator>Katz, William F</dc:creator>
  <cp:lastModifiedBy>Katz, William</cp:lastModifiedBy>
  <cp:revision>57</cp:revision>
  <dcterms:created xsi:type="dcterms:W3CDTF">2012-12-03T21:24:08Z</dcterms:created>
  <dcterms:modified xsi:type="dcterms:W3CDTF">2016-07-22T21:59:40Z</dcterms:modified>
</cp:coreProperties>
</file>