
<file path=[Content_Types].xml><?xml version="1.0" encoding="utf-8"?>
<Types xmlns="http://schemas.openxmlformats.org/package/2006/content-types">
  <Default Extension="png" ContentType="image/png"/>
  <Default Extension="emf" ContentType="image/x-emf"/>
  <Default Extension="jpeg" ContentType="image/jpeg"/>
  <Default Extension="m4a" ContentType="audio/mp4"/>
  <Default Extension="wmf" ContentType="image/x-wmf"/>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50" r:id="rId1"/>
  </p:sldMasterIdLst>
  <p:notesMasterIdLst>
    <p:notesMasterId r:id="rId67"/>
  </p:notesMasterIdLst>
  <p:handoutMasterIdLst>
    <p:handoutMasterId r:id="rId68"/>
  </p:handoutMasterIdLst>
  <p:sldIdLst>
    <p:sldId id="256" r:id="rId2"/>
    <p:sldId id="275" r:id="rId3"/>
    <p:sldId id="265" r:id="rId4"/>
    <p:sldId id="269" r:id="rId5"/>
    <p:sldId id="266" r:id="rId6"/>
    <p:sldId id="267" r:id="rId7"/>
    <p:sldId id="268" r:id="rId8"/>
    <p:sldId id="258" r:id="rId9"/>
    <p:sldId id="260" r:id="rId10"/>
    <p:sldId id="257" r:id="rId11"/>
    <p:sldId id="318" r:id="rId12"/>
    <p:sldId id="264" r:id="rId13"/>
    <p:sldId id="270" r:id="rId14"/>
    <p:sldId id="262" r:id="rId15"/>
    <p:sldId id="271" r:id="rId16"/>
    <p:sldId id="277" r:id="rId17"/>
    <p:sldId id="274" r:id="rId18"/>
    <p:sldId id="278" r:id="rId19"/>
    <p:sldId id="273" r:id="rId20"/>
    <p:sldId id="282" r:id="rId21"/>
    <p:sldId id="261" r:id="rId22"/>
    <p:sldId id="288" r:id="rId23"/>
    <p:sldId id="286" r:id="rId24"/>
    <p:sldId id="281" r:id="rId25"/>
    <p:sldId id="321" r:id="rId26"/>
    <p:sldId id="290" r:id="rId27"/>
    <p:sldId id="327" r:id="rId28"/>
    <p:sldId id="287" r:id="rId29"/>
    <p:sldId id="320" r:id="rId30"/>
    <p:sldId id="291" r:id="rId31"/>
    <p:sldId id="289" r:id="rId32"/>
    <p:sldId id="283" r:id="rId33"/>
    <p:sldId id="319" r:id="rId34"/>
    <p:sldId id="316" r:id="rId35"/>
    <p:sldId id="284" r:id="rId36"/>
    <p:sldId id="285" r:id="rId37"/>
    <p:sldId id="292" r:id="rId38"/>
    <p:sldId id="294" r:id="rId39"/>
    <p:sldId id="309" r:id="rId40"/>
    <p:sldId id="293" r:id="rId41"/>
    <p:sldId id="322" r:id="rId42"/>
    <p:sldId id="295" r:id="rId43"/>
    <p:sldId id="296" r:id="rId44"/>
    <p:sldId id="297" r:id="rId45"/>
    <p:sldId id="298" r:id="rId46"/>
    <p:sldId id="299" r:id="rId47"/>
    <p:sldId id="323" r:id="rId48"/>
    <p:sldId id="300" r:id="rId49"/>
    <p:sldId id="326" r:id="rId50"/>
    <p:sldId id="325" r:id="rId51"/>
    <p:sldId id="324" r:id="rId52"/>
    <p:sldId id="301" r:id="rId53"/>
    <p:sldId id="304" r:id="rId54"/>
    <p:sldId id="302" r:id="rId55"/>
    <p:sldId id="303" r:id="rId56"/>
    <p:sldId id="305" r:id="rId57"/>
    <p:sldId id="306" r:id="rId58"/>
    <p:sldId id="307" r:id="rId59"/>
    <p:sldId id="308" r:id="rId60"/>
    <p:sldId id="313" r:id="rId61"/>
    <p:sldId id="314" r:id="rId62"/>
    <p:sldId id="315" r:id="rId63"/>
    <p:sldId id="310" r:id="rId64"/>
    <p:sldId id="311" r:id="rId65"/>
    <p:sldId id="312" r:id="rId66"/>
  </p:sldIdLst>
  <p:sldSz cx="9144000" cy="6858000" type="screen4x3"/>
  <p:notesSz cx="6946900" cy="9232900"/>
  <p:embeddedFontLst>
    <p:embeddedFont>
      <p:font typeface="Calibri" panose="020F0502020204030204" pitchFamily="34" charset="0"/>
      <p:regular r:id="rId69"/>
      <p:bold r:id="rId70"/>
      <p:italic r:id="rId71"/>
      <p:boldItalic r:id="rId72"/>
    </p:embeddedFont>
    <p:embeddedFont>
      <p:font typeface="Doulos SIL" panose="02000500070000020004" pitchFamily="2" charset="0"/>
      <p:regular r:id="rId73"/>
    </p:embeddedFont>
    <p:embeddedFont>
      <p:font typeface="SILDoulosIPA" panose="020B0604020202020204"/>
      <p:regular r:id="rId74"/>
    </p:embeddedFont>
    <p:embeddedFont>
      <p:font typeface="SILSophia IPA93" panose="020B0604020202020204" charset="2"/>
      <p:regular r:id="rId75"/>
      <p:bold r:id="rId76"/>
      <p:italic r:id="rId77"/>
      <p:boldItalic r:id="rId78"/>
    </p:embeddedFont>
    <p:embeddedFont>
      <p:font typeface="Wingdings 2" panose="05020102010507070707" pitchFamily="18" charset="2"/>
      <p:regular r:id="rId79"/>
    </p:embeddedFont>
  </p:embeddedFontLst>
  <p:custDataLst>
    <p:tags r:id="rId80"/>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8">
          <p15:clr>
            <a:srgbClr val="A4A3A4"/>
          </p15:clr>
        </p15:guide>
        <p15:guide id="2" pos="218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99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37" autoAdjust="0"/>
    <p:restoredTop sz="95203" autoAdjust="0"/>
  </p:normalViewPr>
  <p:slideViewPr>
    <p:cSldViewPr>
      <p:cViewPr>
        <p:scale>
          <a:sx n="111" d="100"/>
          <a:sy n="111" d="100"/>
        </p:scale>
        <p:origin x="1542" y="7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1992" y="-78"/>
      </p:cViewPr>
      <p:guideLst>
        <p:guide orient="horz" pos="2908"/>
        <p:guide pos="218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6" Type="http://schemas.openxmlformats.org/officeDocument/2006/relationships/font" Target="fonts/font8.fntdata"/><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6.fntdata"/><Relationship Id="rId79" Type="http://schemas.openxmlformats.org/officeDocument/2006/relationships/font" Target="fonts/font11.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5.fntdata"/><Relationship Id="rId78" Type="http://schemas.openxmlformats.org/officeDocument/2006/relationships/font" Target="fonts/font10.fntdata"/><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1.fntdata"/><Relationship Id="rId77"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4.fntdata"/><Relationship Id="rId80"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2.fntdata"/><Relationship Id="rId75" Type="http://schemas.openxmlformats.org/officeDocument/2006/relationships/font" Target="fonts/font7.fntdata"/><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_rels/viewProps.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7.xml"/><Relationship Id="rId1" Type="http://schemas.openxmlformats.org/officeDocument/2006/relationships/slide" Target="slides/slide3.xml"/><Relationship Id="rId4" Type="http://schemas.openxmlformats.org/officeDocument/2006/relationships/slide" Target="slides/slide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009900" cy="461963"/>
          </a:xfrm>
          <a:prstGeom prst="rect">
            <a:avLst/>
          </a:prstGeom>
          <a:noFill/>
          <a:ln w="9525">
            <a:noFill/>
            <a:miter lim="800000"/>
            <a:headEnd/>
            <a:tailEnd/>
          </a:ln>
          <a:effectLst/>
        </p:spPr>
        <p:txBody>
          <a:bodyPr vert="horz" wrap="square" lIns="92455" tIns="46227" rIns="92455" bIns="46227" numCol="1" anchor="t" anchorCtr="0" compatLnSpc="1">
            <a:prstTxWarp prst="textNoShape">
              <a:avLst/>
            </a:prstTxWarp>
          </a:bodyPr>
          <a:lstStyle>
            <a:lvl1pPr defTabSz="923925">
              <a:defRPr sz="1200">
                <a:latin typeface="Arial" charset="0"/>
              </a:defRPr>
            </a:lvl1pPr>
          </a:lstStyle>
          <a:p>
            <a:pPr>
              <a:defRPr/>
            </a:pPr>
            <a:endParaRPr lang="en-US"/>
          </a:p>
        </p:txBody>
      </p:sp>
      <p:sp>
        <p:nvSpPr>
          <p:cNvPr id="16387" name="Rectangle 3"/>
          <p:cNvSpPr>
            <a:spLocks noGrp="1" noChangeArrowheads="1"/>
          </p:cNvSpPr>
          <p:nvPr>
            <p:ph type="dt" sz="quarter" idx="1"/>
          </p:nvPr>
        </p:nvSpPr>
        <p:spPr bwMode="auto">
          <a:xfrm>
            <a:off x="3935413" y="0"/>
            <a:ext cx="3009900" cy="461963"/>
          </a:xfrm>
          <a:prstGeom prst="rect">
            <a:avLst/>
          </a:prstGeom>
          <a:noFill/>
          <a:ln w="9525">
            <a:noFill/>
            <a:miter lim="800000"/>
            <a:headEnd/>
            <a:tailEnd/>
          </a:ln>
          <a:effectLst/>
        </p:spPr>
        <p:txBody>
          <a:bodyPr vert="horz" wrap="square" lIns="92455" tIns="46227" rIns="92455" bIns="46227" numCol="1" anchor="t" anchorCtr="0" compatLnSpc="1">
            <a:prstTxWarp prst="textNoShape">
              <a:avLst/>
            </a:prstTxWarp>
          </a:bodyPr>
          <a:lstStyle>
            <a:lvl1pPr algn="r" defTabSz="923925">
              <a:defRPr sz="1200">
                <a:latin typeface="Arial" charset="0"/>
              </a:defRPr>
            </a:lvl1pPr>
          </a:lstStyle>
          <a:p>
            <a:pPr>
              <a:defRPr/>
            </a:pPr>
            <a:endParaRPr lang="en-US"/>
          </a:p>
        </p:txBody>
      </p:sp>
      <p:sp>
        <p:nvSpPr>
          <p:cNvPr id="16388" name="Rectangle 4"/>
          <p:cNvSpPr>
            <a:spLocks noGrp="1" noChangeArrowheads="1"/>
          </p:cNvSpPr>
          <p:nvPr>
            <p:ph type="ftr" sz="quarter" idx="2"/>
          </p:nvPr>
        </p:nvSpPr>
        <p:spPr bwMode="auto">
          <a:xfrm>
            <a:off x="0" y="8769350"/>
            <a:ext cx="3009900" cy="461963"/>
          </a:xfrm>
          <a:prstGeom prst="rect">
            <a:avLst/>
          </a:prstGeom>
          <a:noFill/>
          <a:ln w="9525">
            <a:noFill/>
            <a:miter lim="800000"/>
            <a:headEnd/>
            <a:tailEnd/>
          </a:ln>
          <a:effectLst/>
        </p:spPr>
        <p:txBody>
          <a:bodyPr vert="horz" wrap="square" lIns="92455" tIns="46227" rIns="92455" bIns="46227" numCol="1" anchor="b" anchorCtr="0" compatLnSpc="1">
            <a:prstTxWarp prst="textNoShape">
              <a:avLst/>
            </a:prstTxWarp>
          </a:bodyPr>
          <a:lstStyle>
            <a:lvl1pPr defTabSz="923925">
              <a:defRPr sz="1200">
                <a:latin typeface="Arial" charset="0"/>
              </a:defRPr>
            </a:lvl1pPr>
          </a:lstStyle>
          <a:p>
            <a:pPr>
              <a:defRPr/>
            </a:pPr>
            <a:endParaRPr lang="en-US"/>
          </a:p>
        </p:txBody>
      </p:sp>
      <p:sp>
        <p:nvSpPr>
          <p:cNvPr id="16389" name="Rectangle 5"/>
          <p:cNvSpPr>
            <a:spLocks noGrp="1" noChangeArrowheads="1"/>
          </p:cNvSpPr>
          <p:nvPr>
            <p:ph type="sldNum" sz="quarter" idx="3"/>
          </p:nvPr>
        </p:nvSpPr>
        <p:spPr bwMode="auto">
          <a:xfrm>
            <a:off x="3935413" y="8769350"/>
            <a:ext cx="3009900" cy="461963"/>
          </a:xfrm>
          <a:prstGeom prst="rect">
            <a:avLst/>
          </a:prstGeom>
          <a:noFill/>
          <a:ln w="9525">
            <a:noFill/>
            <a:miter lim="800000"/>
            <a:headEnd/>
            <a:tailEnd/>
          </a:ln>
          <a:effectLst/>
        </p:spPr>
        <p:txBody>
          <a:bodyPr vert="horz" wrap="square" lIns="92455" tIns="46227" rIns="92455" bIns="46227" numCol="1" anchor="b" anchorCtr="0" compatLnSpc="1">
            <a:prstTxWarp prst="textNoShape">
              <a:avLst/>
            </a:prstTxWarp>
          </a:bodyPr>
          <a:lstStyle>
            <a:lvl1pPr algn="r" defTabSz="923925">
              <a:defRPr sz="1200">
                <a:latin typeface="Arial" charset="0"/>
              </a:defRPr>
            </a:lvl1pPr>
          </a:lstStyle>
          <a:p>
            <a:pPr>
              <a:defRPr/>
            </a:pPr>
            <a:fld id="{C861D4CE-7D50-44AE-9E85-54E93666FBBE}" type="slidenum">
              <a:rPr lang="en-US"/>
              <a:pPr>
                <a:defRPr/>
              </a:pPr>
              <a:t>‹#›</a:t>
            </a:fld>
            <a:endParaRPr lang="en-US"/>
          </a:p>
        </p:txBody>
      </p:sp>
    </p:spTree>
    <p:extLst>
      <p:ext uri="{BB962C8B-B14F-4D97-AF65-F5344CB8AC3E}">
        <p14:creationId xmlns:p14="http://schemas.microsoft.com/office/powerpoint/2010/main" val="14920461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09900" cy="461963"/>
          </a:xfrm>
          <a:prstGeom prst="rect">
            <a:avLst/>
          </a:prstGeom>
          <a:noFill/>
          <a:ln w="9525">
            <a:noFill/>
            <a:miter lim="800000"/>
            <a:headEnd/>
            <a:tailEnd/>
          </a:ln>
          <a:effectLst/>
        </p:spPr>
        <p:txBody>
          <a:bodyPr vert="horz" wrap="square" lIns="92455" tIns="46227" rIns="92455" bIns="46227" numCol="1" anchor="t" anchorCtr="0" compatLnSpc="1">
            <a:prstTxWarp prst="textNoShape">
              <a:avLst/>
            </a:prstTxWarp>
          </a:bodyPr>
          <a:lstStyle>
            <a:lvl1pPr defTabSz="923925">
              <a:defRPr sz="1200">
                <a:latin typeface="Arial" charset="0"/>
              </a:defRPr>
            </a:lvl1pPr>
          </a:lstStyle>
          <a:p>
            <a:pPr>
              <a:defRPr/>
            </a:pPr>
            <a:endParaRPr lang="en-US"/>
          </a:p>
        </p:txBody>
      </p:sp>
      <p:sp>
        <p:nvSpPr>
          <p:cNvPr id="17411" name="Rectangle 3"/>
          <p:cNvSpPr>
            <a:spLocks noGrp="1" noChangeArrowheads="1"/>
          </p:cNvSpPr>
          <p:nvPr>
            <p:ph type="dt" idx="1"/>
          </p:nvPr>
        </p:nvSpPr>
        <p:spPr bwMode="auto">
          <a:xfrm>
            <a:off x="3935413" y="0"/>
            <a:ext cx="3009900" cy="461963"/>
          </a:xfrm>
          <a:prstGeom prst="rect">
            <a:avLst/>
          </a:prstGeom>
          <a:noFill/>
          <a:ln w="9525">
            <a:noFill/>
            <a:miter lim="800000"/>
            <a:headEnd/>
            <a:tailEnd/>
          </a:ln>
          <a:effectLst/>
        </p:spPr>
        <p:txBody>
          <a:bodyPr vert="horz" wrap="square" lIns="92455" tIns="46227" rIns="92455" bIns="46227" numCol="1" anchor="t" anchorCtr="0" compatLnSpc="1">
            <a:prstTxWarp prst="textNoShape">
              <a:avLst/>
            </a:prstTxWarp>
          </a:bodyPr>
          <a:lstStyle>
            <a:lvl1pPr algn="r" defTabSz="923925">
              <a:defRPr sz="1200">
                <a:latin typeface="Arial" charset="0"/>
              </a:defRPr>
            </a:lvl1pPr>
          </a:lstStyle>
          <a:p>
            <a:pPr>
              <a:defRPr/>
            </a:pPr>
            <a:endParaRPr lang="en-US"/>
          </a:p>
        </p:txBody>
      </p:sp>
      <p:sp>
        <p:nvSpPr>
          <p:cNvPr id="67588" name="Rectangle 4"/>
          <p:cNvSpPr>
            <a:spLocks noGrp="1" noRot="1" noChangeAspect="1" noChangeArrowheads="1" noTextEdit="1"/>
          </p:cNvSpPr>
          <p:nvPr>
            <p:ph type="sldImg" idx="2"/>
          </p:nvPr>
        </p:nvSpPr>
        <p:spPr bwMode="auto">
          <a:xfrm>
            <a:off x="1165225" y="692150"/>
            <a:ext cx="4616450" cy="34623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695325" y="4386263"/>
            <a:ext cx="5556250" cy="4154487"/>
          </a:xfrm>
          <a:prstGeom prst="rect">
            <a:avLst/>
          </a:prstGeom>
          <a:noFill/>
          <a:ln w="9525">
            <a:noFill/>
            <a:miter lim="800000"/>
            <a:headEnd/>
            <a:tailEnd/>
          </a:ln>
          <a:effectLst/>
        </p:spPr>
        <p:txBody>
          <a:bodyPr vert="horz" wrap="square" lIns="92455" tIns="46227" rIns="92455" bIns="4622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414" name="Rectangle 6"/>
          <p:cNvSpPr>
            <a:spLocks noGrp="1" noChangeArrowheads="1"/>
          </p:cNvSpPr>
          <p:nvPr>
            <p:ph type="ftr" sz="quarter" idx="4"/>
          </p:nvPr>
        </p:nvSpPr>
        <p:spPr bwMode="auto">
          <a:xfrm>
            <a:off x="0" y="8769350"/>
            <a:ext cx="3009900" cy="461963"/>
          </a:xfrm>
          <a:prstGeom prst="rect">
            <a:avLst/>
          </a:prstGeom>
          <a:noFill/>
          <a:ln w="9525">
            <a:noFill/>
            <a:miter lim="800000"/>
            <a:headEnd/>
            <a:tailEnd/>
          </a:ln>
          <a:effectLst/>
        </p:spPr>
        <p:txBody>
          <a:bodyPr vert="horz" wrap="square" lIns="92455" tIns="46227" rIns="92455" bIns="46227" numCol="1" anchor="b" anchorCtr="0" compatLnSpc="1">
            <a:prstTxWarp prst="textNoShape">
              <a:avLst/>
            </a:prstTxWarp>
          </a:bodyPr>
          <a:lstStyle>
            <a:lvl1pPr defTabSz="923925">
              <a:defRPr sz="1200">
                <a:latin typeface="Arial" charset="0"/>
              </a:defRPr>
            </a:lvl1pPr>
          </a:lstStyle>
          <a:p>
            <a:pPr>
              <a:defRPr/>
            </a:pPr>
            <a:endParaRPr lang="en-US"/>
          </a:p>
        </p:txBody>
      </p:sp>
      <p:sp>
        <p:nvSpPr>
          <p:cNvPr id="17415" name="Rectangle 7"/>
          <p:cNvSpPr>
            <a:spLocks noGrp="1" noChangeArrowheads="1"/>
          </p:cNvSpPr>
          <p:nvPr>
            <p:ph type="sldNum" sz="quarter" idx="5"/>
          </p:nvPr>
        </p:nvSpPr>
        <p:spPr bwMode="auto">
          <a:xfrm>
            <a:off x="3935413" y="8769350"/>
            <a:ext cx="3009900" cy="461963"/>
          </a:xfrm>
          <a:prstGeom prst="rect">
            <a:avLst/>
          </a:prstGeom>
          <a:noFill/>
          <a:ln w="9525">
            <a:noFill/>
            <a:miter lim="800000"/>
            <a:headEnd/>
            <a:tailEnd/>
          </a:ln>
          <a:effectLst/>
        </p:spPr>
        <p:txBody>
          <a:bodyPr vert="horz" wrap="square" lIns="92455" tIns="46227" rIns="92455" bIns="46227" numCol="1" anchor="b" anchorCtr="0" compatLnSpc="1">
            <a:prstTxWarp prst="textNoShape">
              <a:avLst/>
            </a:prstTxWarp>
          </a:bodyPr>
          <a:lstStyle>
            <a:lvl1pPr algn="r" defTabSz="923925">
              <a:defRPr sz="1200">
                <a:latin typeface="Arial" charset="0"/>
              </a:defRPr>
            </a:lvl1pPr>
          </a:lstStyle>
          <a:p>
            <a:pPr>
              <a:defRPr/>
            </a:pPr>
            <a:fld id="{9C458013-DB69-4614-888A-B69ED29087D4}" type="slidenum">
              <a:rPr lang="en-US"/>
              <a:pPr>
                <a:defRPr/>
              </a:pPr>
              <a:t>‹#›</a:t>
            </a:fld>
            <a:endParaRPr lang="en-US"/>
          </a:p>
        </p:txBody>
      </p:sp>
    </p:spTree>
    <p:extLst>
      <p:ext uri="{BB962C8B-B14F-4D97-AF65-F5344CB8AC3E}">
        <p14:creationId xmlns:p14="http://schemas.microsoft.com/office/powerpoint/2010/main" val="36491330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D6B3E1E7-99B7-4C61-916E-50D13F761D73}" type="slidenum">
              <a:rPr lang="en-US" smtClean="0"/>
              <a:pPr eaLnBrk="1" hangingPunct="1"/>
              <a:t>1</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834413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A03BA442-1B67-4422-BE6D-831138394CCB}" type="slidenum">
              <a:rPr lang="en-US" smtClean="0"/>
              <a:pPr eaLnBrk="1" hangingPunct="1"/>
              <a:t>10</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4164312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F4F18CD0-286D-4660-8518-763965BE4011}" type="slidenum">
              <a:rPr lang="en-US" smtClean="0"/>
              <a:pPr eaLnBrk="1" hangingPunct="1"/>
              <a:t>12</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540711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2BACA35D-D7C2-4FA4-A01F-DBAD8A3755D0}" type="slidenum">
              <a:rPr lang="en-US" smtClean="0"/>
              <a:pPr eaLnBrk="1" hangingPunct="1"/>
              <a:t>13</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754682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8E07973D-CCCB-4480-B8F2-B3E47355F290}" type="slidenum">
              <a:rPr lang="en-US" smtClean="0"/>
              <a:pPr eaLnBrk="1" hangingPunct="1"/>
              <a:t>14</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370188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894555A1-99B2-41F3-9E41-2F67586B19B7}" type="slidenum">
              <a:rPr lang="en-US" smtClean="0"/>
              <a:pPr eaLnBrk="1" hangingPunct="1"/>
              <a:t>15</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2250747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F17DF93E-B796-43A5-A104-74EFCEE30424}" type="slidenum">
              <a:rPr lang="en-US" smtClean="0"/>
              <a:pPr eaLnBrk="1" hangingPunct="1"/>
              <a:t>16</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4057752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E691AAFA-5F63-4111-999B-771161298FB4}" type="slidenum">
              <a:rPr lang="en-US" smtClean="0"/>
              <a:pPr eaLnBrk="1" hangingPunct="1"/>
              <a:t>17</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0661699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D71DC18C-60C5-45E1-87CF-E71F86B7ACDB}" type="slidenum">
              <a:rPr lang="en-US" smtClean="0"/>
              <a:pPr eaLnBrk="1" hangingPunct="1"/>
              <a:t>18</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0704331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0CC5C5B3-8239-435D-B32F-DA3AD45112C1}" type="slidenum">
              <a:rPr lang="en-US" smtClean="0"/>
              <a:pPr eaLnBrk="1" hangingPunct="1"/>
              <a:t>19</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3955798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6BB949C5-AEFD-4923-8A7F-DE3DCF6FB317}" type="slidenum">
              <a:rPr lang="en-US" smtClean="0"/>
              <a:pPr eaLnBrk="1" hangingPunct="1"/>
              <a:t>20</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576692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C06F4BCC-6D9E-4D3F-B4A2-EF572FDC5D8A}" type="slidenum">
              <a:rPr lang="en-US" smtClean="0"/>
              <a:pPr eaLnBrk="1" hangingPunct="1"/>
              <a:t>2</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7178635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FA47AB34-D0F7-479C-B589-9091ED59E262}" type="slidenum">
              <a:rPr lang="en-US" smtClean="0"/>
              <a:pPr eaLnBrk="1" hangingPunct="1"/>
              <a:t>21</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51156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36EFFD4B-C829-4D21-8AB2-8123136B813A}" type="slidenum">
              <a:rPr lang="en-US" smtClean="0"/>
              <a:pPr eaLnBrk="1" hangingPunct="1"/>
              <a:t>22</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5423444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02379131-92B5-4275-8E74-5579D4939581}" type="slidenum">
              <a:rPr lang="en-US" smtClean="0"/>
              <a:pPr eaLnBrk="1" hangingPunct="1"/>
              <a:t>23</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6665430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9E729918-927F-4678-8885-B133F80A9F2D}" type="slidenum">
              <a:rPr lang="en-US" smtClean="0"/>
              <a:pPr eaLnBrk="1" hangingPunct="1"/>
              <a:t>24</a:t>
            </a:fld>
            <a:endParaRPr 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4438794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476A57A3-49E0-4FE0-93D3-5EE2E892D311}" type="slidenum">
              <a:rPr lang="en-US" smtClean="0"/>
              <a:pPr eaLnBrk="1" hangingPunct="1"/>
              <a:t>26</a:t>
            </a:fld>
            <a:endParaRPr 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5157984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70565504-8D13-4BC1-BCCC-077FAEA49409}" type="slidenum">
              <a:rPr lang="en-US" smtClean="0"/>
              <a:pPr eaLnBrk="1" hangingPunct="1"/>
              <a:t>28</a:t>
            </a:fld>
            <a:endParaRPr 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527496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7324057E-8D91-422C-819E-BDD632896E32}" type="slidenum">
              <a:rPr lang="en-US" smtClean="0"/>
              <a:pPr eaLnBrk="1" hangingPunct="1"/>
              <a:t>30</a:t>
            </a:fld>
            <a:endParaRPr 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3932282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4384C220-13A8-449E-87C5-5DFCFAFEF32A}" type="slidenum">
              <a:rPr lang="en-US" smtClean="0"/>
              <a:pPr eaLnBrk="1" hangingPunct="1"/>
              <a:t>31</a:t>
            </a:fld>
            <a:endParaRPr 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9043450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B98D38AB-D7CB-47A5-87EA-598E90ACCE9B}" type="slidenum">
              <a:rPr lang="en-US" smtClean="0"/>
              <a:pPr eaLnBrk="1" hangingPunct="1"/>
              <a:t>32</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2399092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EB3AA7A3-4AD6-4331-A2F0-B5A2A07B6AC4}" type="slidenum">
              <a:rPr lang="en-US" smtClean="0"/>
              <a:pPr eaLnBrk="1" hangingPunct="1"/>
              <a:t>35</a:t>
            </a:fld>
            <a:endParaRPr 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4285072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AA8CC692-DCB1-462F-955D-45D988C5EC19}" type="slidenum">
              <a:rPr lang="en-US" smtClean="0"/>
              <a:pPr eaLnBrk="1" hangingPunct="1"/>
              <a:t>3</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41262748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9E7F2CA6-9D79-4526-88E3-AAB7BC2A89FF}" type="slidenum">
              <a:rPr lang="en-US" smtClean="0"/>
              <a:pPr eaLnBrk="1" hangingPunct="1"/>
              <a:t>36</a:t>
            </a:fld>
            <a:endParaRPr 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507242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A59EB5F7-394C-45F3-B997-E15623D84AA2}" type="slidenum">
              <a:rPr lang="en-US" smtClean="0"/>
              <a:pPr eaLnBrk="1" hangingPunct="1"/>
              <a:t>37</a:t>
            </a:fld>
            <a:endParaRPr 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41864068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AC2DB719-C8DF-44D8-9950-394689FED024}" type="slidenum">
              <a:rPr lang="en-US" smtClean="0"/>
              <a:pPr eaLnBrk="1" hangingPunct="1"/>
              <a:t>38</a:t>
            </a:fld>
            <a:endParaRPr 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6608588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8F226AC7-6F64-43D4-8470-AC4A8F4A91A5}" type="slidenum">
              <a:rPr lang="en-US" smtClean="0"/>
              <a:pPr eaLnBrk="1" hangingPunct="1"/>
              <a:t>39</a:t>
            </a:fld>
            <a:endParaRPr 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3554466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13906524-75AB-428D-88FA-0A7B752931A6}" type="slidenum">
              <a:rPr lang="en-US" smtClean="0"/>
              <a:pPr eaLnBrk="1" hangingPunct="1"/>
              <a:t>40</a:t>
            </a:fld>
            <a:endParaRPr 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4562581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4603C9F0-B391-4740-B470-71793B1B5D7B}" type="slidenum">
              <a:rPr lang="en-US" smtClean="0"/>
              <a:pPr eaLnBrk="1" hangingPunct="1"/>
              <a:t>42</a:t>
            </a:fld>
            <a:endParaRPr 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0097960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BBED76E9-CD4A-4D47-B130-EB0930E0F021}" type="slidenum">
              <a:rPr lang="en-US" smtClean="0"/>
              <a:pPr eaLnBrk="1" hangingPunct="1"/>
              <a:t>43</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5018005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F5D06B7B-5947-4848-9FBC-654A8C710541}" type="slidenum">
              <a:rPr lang="en-US" smtClean="0"/>
              <a:pPr eaLnBrk="1" hangingPunct="1"/>
              <a:t>44</a:t>
            </a:fld>
            <a:endParaRPr 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9075198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B1D4FC8F-9EBC-4719-9CD4-119F8FFBE327}" type="slidenum">
              <a:rPr lang="en-US" smtClean="0"/>
              <a:pPr eaLnBrk="1" hangingPunct="1"/>
              <a:t>45</a:t>
            </a:fld>
            <a:endParaRPr lang="en-U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1611588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B2D3A057-FDDB-4A71-9F73-F846B193AD17}" type="slidenum">
              <a:rPr lang="en-US" smtClean="0"/>
              <a:pPr eaLnBrk="1" hangingPunct="1"/>
              <a:t>46</a:t>
            </a:fld>
            <a:endParaRPr 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932361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2E009204-9771-4F5A-BE7A-052A7858336D}" type="slidenum">
              <a:rPr lang="en-US" smtClean="0"/>
              <a:pPr eaLnBrk="1" hangingPunct="1"/>
              <a:t>4</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40541408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6EEAFE94-A2BA-4162-B34E-AE58873FD403}" type="slidenum">
              <a:rPr lang="en-US" smtClean="0"/>
              <a:pPr eaLnBrk="1" hangingPunct="1"/>
              <a:t>48</a:t>
            </a:fld>
            <a:endParaRPr 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0905673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EA25A5C9-F78F-4A1B-9FF1-D5A9D83AC74C}" type="slidenum">
              <a:rPr lang="en-US" smtClean="0"/>
              <a:pPr eaLnBrk="1" hangingPunct="1"/>
              <a:t>52</a:t>
            </a:fld>
            <a:endParaRPr lang="en-US"/>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0188551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F22AFF19-839B-4383-8496-CB5A7FF416D5}" type="slidenum">
              <a:rPr lang="en-US" smtClean="0"/>
              <a:pPr eaLnBrk="1" hangingPunct="1"/>
              <a:t>53</a:t>
            </a:fld>
            <a:endParaRPr lang="en-US"/>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5762375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6D5E5FC6-BA7B-4BD5-994A-8786971FA95B}" type="slidenum">
              <a:rPr lang="en-US" smtClean="0"/>
              <a:pPr eaLnBrk="1" hangingPunct="1"/>
              <a:t>54</a:t>
            </a:fld>
            <a:endParaRPr 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9972642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59FC97D4-C67D-46DB-BFD5-C9B0AC613E25}" type="slidenum">
              <a:rPr lang="en-US" smtClean="0"/>
              <a:pPr eaLnBrk="1" hangingPunct="1"/>
              <a:t>55</a:t>
            </a:fld>
            <a:endParaRPr lang="en-U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8968762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07CB21CD-4098-47F6-B96F-25FA156B7F87}" type="slidenum">
              <a:rPr lang="en-US" smtClean="0"/>
              <a:pPr eaLnBrk="1" hangingPunct="1"/>
              <a:t>56</a:t>
            </a:fld>
            <a:endParaRPr 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440805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7DD84BF7-CE72-4F6E-8742-C361E15A5A14}" type="slidenum">
              <a:rPr lang="en-US" smtClean="0"/>
              <a:pPr eaLnBrk="1" hangingPunct="1"/>
              <a:t>57</a:t>
            </a:fld>
            <a:endParaRPr 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0447292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D3988936-50B1-4F08-9F80-547AA32DED3D}" type="slidenum">
              <a:rPr lang="en-US" smtClean="0"/>
              <a:pPr eaLnBrk="1" hangingPunct="1"/>
              <a:t>58</a:t>
            </a:fld>
            <a:endParaRPr 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5554728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B8BF06BE-D653-498F-950C-C6359F31D5E4}" type="slidenum">
              <a:rPr lang="en-US" smtClean="0"/>
              <a:pPr eaLnBrk="1" hangingPunct="1"/>
              <a:t>59</a:t>
            </a:fld>
            <a:endParaRPr lang="en-US"/>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9241763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FDF9B4E8-0FAA-4C77-ADB9-868719E5E43D}" type="slidenum">
              <a:rPr lang="en-US" smtClean="0"/>
              <a:pPr eaLnBrk="1" hangingPunct="1"/>
              <a:t>63</a:t>
            </a:fld>
            <a:endParaRPr lang="en-U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031934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FE83602C-5251-4642-BAFB-13CF07A94A3A}" type="slidenum">
              <a:rPr lang="en-US" smtClean="0"/>
              <a:pPr eaLnBrk="1" hangingPunct="1"/>
              <a:t>5</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47511451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6D496BA5-07AB-4A78-BF09-2561B1AB4881}" type="slidenum">
              <a:rPr lang="en-US" smtClean="0"/>
              <a:pPr eaLnBrk="1" hangingPunct="1"/>
              <a:t>64</a:t>
            </a:fld>
            <a:endParaRPr lang="en-US"/>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8878370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1AB9E4DF-2429-45C2-A6A9-7BC77436BCAC}" type="slidenum">
              <a:rPr lang="en-US" smtClean="0"/>
              <a:pPr eaLnBrk="1" hangingPunct="1"/>
              <a:t>65</a:t>
            </a:fld>
            <a:endParaRPr lang="en-US"/>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360758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3007FD10-6054-4FE2-9D09-50D21A67D273}" type="slidenum">
              <a:rPr lang="en-US" smtClean="0"/>
              <a:pPr eaLnBrk="1" hangingPunct="1"/>
              <a:t>6</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400912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83D44D4A-2EDD-4BE1-8353-07CDB15D0F20}" type="slidenum">
              <a:rPr lang="en-US" smtClean="0"/>
              <a:pPr eaLnBrk="1" hangingPunct="1"/>
              <a:t>7</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966978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BA4BF3A1-0F40-4759-83F0-398B83755943}" type="slidenum">
              <a:rPr lang="en-US" smtClean="0"/>
              <a:pPr eaLnBrk="1" hangingPunct="1"/>
              <a:t>8</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922816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EBC070E6-CD04-4DB4-8875-D5810490DCBA}" type="slidenum">
              <a:rPr lang="en-US" smtClean="0"/>
              <a:pPr eaLnBrk="1" hangingPunct="1"/>
              <a:t>9</a:t>
            </a:fld>
            <a:endParaRPr 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543158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1495C9-9FFD-48F1-B5F0-7B71119FFD31}" type="slidenum">
              <a:rPr lang="en-US"/>
              <a:pPr>
                <a:defRPr/>
              </a:pPr>
              <a:t>‹#›</a:t>
            </a:fld>
            <a:endParaRPr lang="en-US"/>
          </a:p>
        </p:txBody>
      </p:sp>
    </p:spTree>
    <p:extLst>
      <p:ext uri="{BB962C8B-B14F-4D97-AF65-F5344CB8AC3E}">
        <p14:creationId xmlns:p14="http://schemas.microsoft.com/office/powerpoint/2010/main" val="2343484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4D7406-D836-45E7-A1B3-1D2A4CEAE90E}" type="slidenum">
              <a:rPr lang="en-US"/>
              <a:pPr>
                <a:defRPr/>
              </a:pPr>
              <a:t>‹#›</a:t>
            </a:fld>
            <a:endParaRPr lang="en-US"/>
          </a:p>
        </p:txBody>
      </p:sp>
    </p:spTree>
    <p:extLst>
      <p:ext uri="{BB962C8B-B14F-4D97-AF65-F5344CB8AC3E}">
        <p14:creationId xmlns:p14="http://schemas.microsoft.com/office/powerpoint/2010/main" val="2168930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506575-DFFC-4154-AC55-8E126CECB141}" type="slidenum">
              <a:rPr lang="en-US"/>
              <a:pPr>
                <a:defRPr/>
              </a:pPr>
              <a:t>‹#›</a:t>
            </a:fld>
            <a:endParaRPr lang="en-US"/>
          </a:p>
        </p:txBody>
      </p:sp>
    </p:spTree>
    <p:extLst>
      <p:ext uri="{BB962C8B-B14F-4D97-AF65-F5344CB8AC3E}">
        <p14:creationId xmlns:p14="http://schemas.microsoft.com/office/powerpoint/2010/main" val="26129084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302471E-7D65-4422-891B-E28896A2E5C9}" type="slidenum">
              <a:rPr lang="en-US"/>
              <a:pPr>
                <a:defRPr/>
              </a:pPr>
              <a:t>‹#›</a:t>
            </a:fld>
            <a:endParaRPr lang="en-US"/>
          </a:p>
        </p:txBody>
      </p:sp>
    </p:spTree>
    <p:extLst>
      <p:ext uri="{BB962C8B-B14F-4D97-AF65-F5344CB8AC3E}">
        <p14:creationId xmlns:p14="http://schemas.microsoft.com/office/powerpoint/2010/main" val="3179167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9585E9-5124-4463-B29E-B1DEA1ADFAAD}" type="slidenum">
              <a:rPr lang="en-US"/>
              <a:pPr>
                <a:defRPr/>
              </a:pPr>
              <a:t>‹#›</a:t>
            </a:fld>
            <a:endParaRPr lang="en-US"/>
          </a:p>
        </p:txBody>
      </p:sp>
    </p:spTree>
    <p:extLst>
      <p:ext uri="{BB962C8B-B14F-4D97-AF65-F5344CB8AC3E}">
        <p14:creationId xmlns:p14="http://schemas.microsoft.com/office/powerpoint/2010/main" val="15353493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CED99800-C7BA-447E-AB62-F9C4F2DA9C14}" type="slidenum">
              <a:rPr lang="en-US"/>
              <a:pPr>
                <a:defRPr/>
              </a:pPr>
              <a:t>‹#›</a:t>
            </a:fld>
            <a:endParaRPr lang="en-US"/>
          </a:p>
        </p:txBody>
      </p:sp>
    </p:spTree>
    <p:extLst>
      <p:ext uri="{BB962C8B-B14F-4D97-AF65-F5344CB8AC3E}">
        <p14:creationId xmlns:p14="http://schemas.microsoft.com/office/powerpoint/2010/main" val="2743423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B996B44-5787-4C9F-B904-3783651CBA54}" type="slidenum">
              <a:rPr lang="en-US"/>
              <a:pPr>
                <a:defRPr/>
              </a:pPr>
              <a:t>‹#›</a:t>
            </a:fld>
            <a:endParaRPr lang="en-US"/>
          </a:p>
        </p:txBody>
      </p:sp>
    </p:spTree>
    <p:extLst>
      <p:ext uri="{BB962C8B-B14F-4D97-AF65-F5344CB8AC3E}">
        <p14:creationId xmlns:p14="http://schemas.microsoft.com/office/powerpoint/2010/main" val="26981696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AD2606-D0CA-472B-BDC4-9951143C342B}" type="slidenum">
              <a:rPr lang="en-US"/>
              <a:pPr>
                <a:defRPr/>
              </a:pPr>
              <a:t>‹#›</a:t>
            </a:fld>
            <a:endParaRPr lang="en-US"/>
          </a:p>
        </p:txBody>
      </p:sp>
    </p:spTree>
    <p:extLst>
      <p:ext uri="{BB962C8B-B14F-4D97-AF65-F5344CB8AC3E}">
        <p14:creationId xmlns:p14="http://schemas.microsoft.com/office/powerpoint/2010/main" val="471097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913DE7-69A0-48B8-9B60-3C00093ED2C2}" type="slidenum">
              <a:rPr lang="en-US"/>
              <a:pPr>
                <a:defRPr/>
              </a:pPr>
              <a:t>‹#›</a:t>
            </a:fld>
            <a:endParaRPr lang="en-US"/>
          </a:p>
        </p:txBody>
      </p:sp>
    </p:spTree>
    <p:extLst>
      <p:ext uri="{BB962C8B-B14F-4D97-AF65-F5344CB8AC3E}">
        <p14:creationId xmlns:p14="http://schemas.microsoft.com/office/powerpoint/2010/main" val="2926521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52FA587-BCC6-4BB7-8AC0-15E99DF1E0DF}" type="slidenum">
              <a:rPr lang="en-US"/>
              <a:pPr>
                <a:defRPr/>
              </a:pPr>
              <a:t>‹#›</a:t>
            </a:fld>
            <a:endParaRPr lang="en-US"/>
          </a:p>
        </p:txBody>
      </p:sp>
    </p:spTree>
    <p:extLst>
      <p:ext uri="{BB962C8B-B14F-4D97-AF65-F5344CB8AC3E}">
        <p14:creationId xmlns:p14="http://schemas.microsoft.com/office/powerpoint/2010/main" val="3606276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B8DAAA2-3280-46D7-8467-E4080ACC858B}" type="slidenum">
              <a:rPr lang="en-US"/>
              <a:pPr>
                <a:defRPr/>
              </a:pPr>
              <a:t>‹#›</a:t>
            </a:fld>
            <a:endParaRPr lang="en-US"/>
          </a:p>
        </p:txBody>
      </p:sp>
    </p:spTree>
    <p:extLst>
      <p:ext uri="{BB962C8B-B14F-4D97-AF65-F5344CB8AC3E}">
        <p14:creationId xmlns:p14="http://schemas.microsoft.com/office/powerpoint/2010/main" val="143216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0CC0184-354B-478D-8C2E-E120F04538C4}" type="slidenum">
              <a:rPr lang="en-US"/>
              <a:pPr>
                <a:defRPr/>
              </a:pPr>
              <a:t>‹#›</a:t>
            </a:fld>
            <a:endParaRPr lang="en-US"/>
          </a:p>
        </p:txBody>
      </p:sp>
    </p:spTree>
    <p:extLst>
      <p:ext uri="{BB962C8B-B14F-4D97-AF65-F5344CB8AC3E}">
        <p14:creationId xmlns:p14="http://schemas.microsoft.com/office/powerpoint/2010/main" val="1313170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18F8F5D-BE99-420E-8B47-48B38227EAE9}" type="slidenum">
              <a:rPr lang="en-US"/>
              <a:pPr>
                <a:defRPr/>
              </a:pPr>
              <a:t>‹#›</a:t>
            </a:fld>
            <a:endParaRPr lang="en-US"/>
          </a:p>
        </p:txBody>
      </p:sp>
    </p:spTree>
    <p:extLst>
      <p:ext uri="{BB962C8B-B14F-4D97-AF65-F5344CB8AC3E}">
        <p14:creationId xmlns:p14="http://schemas.microsoft.com/office/powerpoint/2010/main" val="2470136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3BC6190-1696-4BFB-A586-FF3F5A5504C3}" type="slidenum">
              <a:rPr lang="en-US"/>
              <a:pPr>
                <a:defRPr/>
              </a:pPr>
              <a:t>‹#›</a:t>
            </a:fld>
            <a:endParaRPr lang="en-US"/>
          </a:p>
        </p:txBody>
      </p:sp>
    </p:spTree>
    <p:extLst>
      <p:ext uri="{BB962C8B-B14F-4D97-AF65-F5344CB8AC3E}">
        <p14:creationId xmlns:p14="http://schemas.microsoft.com/office/powerpoint/2010/main" val="364177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AB09482-51C1-43B2-886E-C7919173B83E}" type="slidenum">
              <a:rPr lang="en-US"/>
              <a:pPr>
                <a:defRPr/>
              </a:pPr>
              <a:t>‹#›</a:t>
            </a:fld>
            <a:endParaRPr lang="en-US"/>
          </a:p>
        </p:txBody>
      </p:sp>
    </p:spTree>
    <p:extLst>
      <p:ext uri="{BB962C8B-B14F-4D97-AF65-F5344CB8AC3E}">
        <p14:creationId xmlns:p14="http://schemas.microsoft.com/office/powerpoint/2010/main" val="939985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CBFF31C-FC9F-4891-983D-96E35A7C2EEA}" type="slidenum">
              <a:rPr lang="en-US"/>
              <a:pPr>
                <a:defRPr/>
              </a:pPr>
              <a:t>‹#›</a:t>
            </a:fld>
            <a:endParaRPr lang="en-US"/>
          </a:p>
        </p:txBody>
      </p:sp>
    </p:spTree>
    <p:extLst>
      <p:ext uri="{BB962C8B-B14F-4D97-AF65-F5344CB8AC3E}">
        <p14:creationId xmlns:p14="http://schemas.microsoft.com/office/powerpoint/2010/main" val="3969942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75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675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675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0DAB2809-6D71-44CD-A778-593A24CEA76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hyperlink" Target="https://www.uni-due.de/SHE/SHE_Portrait_Gallery.ht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2.xml"/><Relationship Id="rId5" Type="http://schemas.openxmlformats.org/officeDocument/2006/relationships/hyperlink" Target="http://www.aceshowbiz.com/still/00005854/the_king_s_speech05.html" TargetMode="External"/><Relationship Id="rId4" Type="http://schemas.openxmlformats.org/officeDocument/2006/relationships/hyperlink" Target="http://www.imdb.com/title/tt150432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hyperlink" Target="http://charente.confolens.free.fr/confolens/saint_claud/saint_claud/saintclaud0650e.htm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itre.cis.upenn.edu/~myl/languagelog/archives/004436.html"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20.xml"/><Relationship Id="rId13" Type="http://schemas.openxmlformats.org/officeDocument/2006/relationships/image" Target="../media/image23.emf"/><Relationship Id="rId3" Type="http://schemas.microsoft.com/office/2007/relationships/media" Target="../media/media2.m4a"/><Relationship Id="rId7" Type="http://schemas.openxmlformats.org/officeDocument/2006/relationships/slideLayout" Target="../slideLayouts/slideLayout14.xml"/><Relationship Id="rId12" Type="http://schemas.openxmlformats.org/officeDocument/2006/relationships/image" Target="../media/image22.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audio" Target="../media/media3.m4a"/><Relationship Id="rId11" Type="http://schemas.openxmlformats.org/officeDocument/2006/relationships/image" Target="../media/image21.png"/><Relationship Id="rId5" Type="http://schemas.microsoft.com/office/2007/relationships/media" Target="../media/media3.m4a"/><Relationship Id="rId10" Type="http://schemas.openxmlformats.org/officeDocument/2006/relationships/image" Target="../media/image20.png"/><Relationship Id="rId4" Type="http://schemas.openxmlformats.org/officeDocument/2006/relationships/audio" Target="../media/media2.m4a"/><Relationship Id="rId9"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15.xml"/><Relationship Id="rId6" Type="http://schemas.openxmlformats.org/officeDocument/2006/relationships/hyperlink" Target="https://www.google.com/search?q=open+glottis+vs+closed+glottis&amp;espv=2&amp;biw=1280&amp;bih=923&amp;source=lnms&amp;tbm=isch&amp;sa=X&amp;ved=0ahUKEwj1gJX10MjNAhVL4iYKHdQRDFUQ_AUIBigB" TargetMode="External"/><Relationship Id="rId5" Type="http://schemas.openxmlformats.org/officeDocument/2006/relationships/hyperlink" Target="http://www.cedars-sinai.edu/Patients/Programs-and-Services/Head-and-Neck-Cancer-Center/Treatment/Laryngeal-Surgery.aspx" TargetMode="External"/><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auditoryneuroscience.com/vocfld" TargetMode="Externa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15.xml"/><Relationship Id="rId4" Type="http://schemas.openxmlformats.org/officeDocument/2006/relationships/hyperlink" Target="http://www.acsu.buffalo.edu/~cdicanio/pdfs/Lect_Place_9-15_9-17.pdf"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www.unil.ch/sli/fr/home/menuguid/ressources/cours-et-livres-en-ligne/introduction-to-phonetics/introduction.html"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s://www.youtube.com/watch?v=xzBQlWBDJMM" TargetMode="External"/><Relationship Id="rId1" Type="http://schemas.openxmlformats.org/officeDocument/2006/relationships/slideLayout" Target="../slideLayouts/slideLayout6.xml"/><Relationship Id="rId4" Type="http://schemas.openxmlformats.org/officeDocument/2006/relationships/hyperlink" Target="http://fbcoverstreet.com/facebook-cover/cool-hhhwhip-stewie-griffin"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www.reddit.com/comments/11y784"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33.emf"/></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hyperlink" Target="http://www.indianetzone.com/31/panini_sanskrit_grammarian.htm"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hyperlink" Target="https://www.studyblue.com/notes/note/n/phonetics-final/deck/6489748"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commons.wikimedia.org/wiki/File:California_English_diphthong_chart.svg"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5.xml.rels><?xml version="1.0" encoding="UTF-8" standalone="yes"?>
<Relationships xmlns="http://schemas.openxmlformats.org/package/2006/relationships"><Relationship Id="rId3" Type="http://schemas.openxmlformats.org/officeDocument/2006/relationships/hyperlink" Target="http://en.wikipedia.org/wiki/Bernese_German"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hyperlink" Target="http://en.wikipedia.org/wiki/Spanish_language" TargetMode="External"/><Relationship Id="rId4" Type="http://schemas.openxmlformats.org/officeDocument/2006/relationships/hyperlink" Target="http://en.wikipedia.org/wiki/Swiss_German"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hyperlink" Target="https://www.jaars.org/museum/alphabet/people/sejong.htm"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iwantedwings.com/2014/06/01/superman-returns-man-of-steel-man-vs-myth/"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hyperlink" Target="http://www.wright-house.com/korean/korean-linguistics-origins.html" TargetMode="External"/><Relationship Id="rId5" Type="http://schemas.openxmlformats.org/officeDocument/2006/relationships/image" Target="../media/image5.gif"/><Relationship Id="rId4" Type="http://schemas.openxmlformats.org/officeDocument/2006/relationships/hyperlink" Target="http://www.everydaykorea.com/2013/10/bringing-back-the-hangul/"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0.xml"/><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hyperlink" Target="http://lidahibu.com/edisi/11/"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hyperlink" Target="https://www.uni-due.de/SHE/SHE_Portrait_Gallery.ht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990600"/>
            <a:ext cx="7772400" cy="1470025"/>
          </a:xfrm>
        </p:spPr>
        <p:txBody>
          <a:bodyPr/>
          <a:lstStyle/>
          <a:p>
            <a:pPr eaLnBrk="1" hangingPunct="1"/>
            <a:r>
              <a:rPr lang="en-US" dirty="0"/>
              <a:t>Lecture 1</a:t>
            </a:r>
            <a:br>
              <a:rPr lang="en-US" dirty="0"/>
            </a:br>
            <a:r>
              <a:rPr lang="en-US" dirty="0"/>
              <a:t>Introduction</a:t>
            </a:r>
          </a:p>
        </p:txBody>
      </p:sp>
      <p:sp>
        <p:nvSpPr>
          <p:cNvPr id="2051" name="Rectangle 3"/>
          <p:cNvSpPr>
            <a:spLocks noGrp="1" noChangeArrowheads="1"/>
          </p:cNvSpPr>
          <p:nvPr>
            <p:ph type="subTitle" idx="1"/>
          </p:nvPr>
        </p:nvSpPr>
        <p:spPr/>
        <p:txBody>
          <a:bodyPr/>
          <a:lstStyle/>
          <a:p>
            <a:pPr eaLnBrk="1" hangingPunct="1">
              <a:lnSpc>
                <a:spcPct val="90000"/>
              </a:lnSpc>
            </a:pPr>
            <a:r>
              <a:rPr lang="en-US" sz="2200" i="1"/>
              <a:t>SPAU 3343</a:t>
            </a:r>
          </a:p>
          <a:p>
            <a:pPr eaLnBrk="1" hangingPunct="1">
              <a:lnSpc>
                <a:spcPct val="90000"/>
              </a:lnSpc>
            </a:pPr>
            <a:r>
              <a:rPr lang="en-US" sz="2200" i="1"/>
              <a:t>Phonetics and Phonology</a:t>
            </a:r>
          </a:p>
          <a:p>
            <a:pPr eaLnBrk="1" hangingPunct="1">
              <a:lnSpc>
                <a:spcPct val="90000"/>
              </a:lnSpc>
            </a:pPr>
            <a:endParaRPr lang="en-US" sz="2200" i="1"/>
          </a:p>
          <a:p>
            <a:pPr eaLnBrk="1" hangingPunct="1">
              <a:lnSpc>
                <a:spcPct val="90000"/>
              </a:lnSpc>
            </a:pPr>
            <a:r>
              <a:rPr lang="en-US" sz="2200"/>
              <a:t>William Katz, Ph.D.</a:t>
            </a:r>
          </a:p>
          <a:p>
            <a:pPr eaLnBrk="1" hangingPunct="1">
              <a:lnSpc>
                <a:spcPct val="90000"/>
              </a:lnSpc>
            </a:pPr>
            <a:r>
              <a:rPr lang="en-US" sz="2200"/>
              <a:t>University of Texas at Dallas</a:t>
            </a:r>
          </a:p>
          <a:p>
            <a:pPr eaLnBrk="1" hangingPunct="1">
              <a:lnSpc>
                <a:spcPct val="90000"/>
              </a:lnSpc>
            </a:pPr>
            <a:endParaRPr lang="en-US" sz="22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a:xfrm>
            <a:off x="457200" y="609600"/>
            <a:ext cx="8229600" cy="457200"/>
          </a:xfrm>
        </p:spPr>
        <p:txBody>
          <a:bodyPr/>
          <a:lstStyle/>
          <a:p>
            <a:pPr eaLnBrk="1" hangingPunct="1"/>
            <a:r>
              <a:rPr lang="en-US" sz="4000" dirty="0"/>
              <a:t>Daniel Jones</a:t>
            </a:r>
            <a:br>
              <a:rPr lang="en-US" sz="4000" dirty="0"/>
            </a:br>
            <a:endParaRPr lang="en-US" sz="4000" dirty="0"/>
          </a:p>
        </p:txBody>
      </p:sp>
      <p:sp>
        <p:nvSpPr>
          <p:cNvPr id="11267" name="Rectangle 6"/>
          <p:cNvSpPr>
            <a:spLocks noGrp="1" noChangeArrowheads="1"/>
          </p:cNvSpPr>
          <p:nvPr>
            <p:ph type="body" sz="half" idx="2"/>
          </p:nvPr>
        </p:nvSpPr>
        <p:spPr>
          <a:xfrm>
            <a:off x="3810000" y="1219200"/>
            <a:ext cx="4800600" cy="4983163"/>
          </a:xfrm>
        </p:spPr>
        <p:txBody>
          <a:bodyPr/>
          <a:lstStyle/>
          <a:p>
            <a:pPr eaLnBrk="1" hangingPunct="1">
              <a:lnSpc>
                <a:spcPct val="80000"/>
              </a:lnSpc>
            </a:pPr>
            <a:r>
              <a:rPr lang="en-US" sz="2100" dirty="0">
                <a:solidFill>
                  <a:schemeClr val="tx2"/>
                </a:solidFill>
              </a:rPr>
              <a:t>Professor at University College London</a:t>
            </a:r>
          </a:p>
          <a:p>
            <a:pPr eaLnBrk="1" hangingPunct="1">
              <a:lnSpc>
                <a:spcPct val="80000"/>
              </a:lnSpc>
            </a:pPr>
            <a:r>
              <a:rPr lang="en-US" sz="2100" dirty="0">
                <a:solidFill>
                  <a:schemeClr val="tx2"/>
                </a:solidFill>
              </a:rPr>
              <a:t>Used the term “phoneme” in the modern sense</a:t>
            </a:r>
          </a:p>
          <a:p>
            <a:pPr eaLnBrk="1" hangingPunct="1">
              <a:lnSpc>
                <a:spcPct val="80000"/>
              </a:lnSpc>
            </a:pPr>
            <a:r>
              <a:rPr lang="en-US" sz="2100" dirty="0">
                <a:solidFill>
                  <a:schemeClr val="tx2"/>
                </a:solidFill>
              </a:rPr>
              <a:t>Promoted the term “cardinal vowel”</a:t>
            </a:r>
          </a:p>
          <a:p>
            <a:pPr eaLnBrk="1" hangingPunct="1">
              <a:lnSpc>
                <a:spcPct val="80000"/>
              </a:lnSpc>
            </a:pPr>
            <a:r>
              <a:rPr lang="en-US" sz="2100" dirty="0">
                <a:solidFill>
                  <a:schemeClr val="tx2"/>
                </a:solidFill>
              </a:rPr>
              <a:t>A father of the IPA </a:t>
            </a:r>
          </a:p>
          <a:p>
            <a:pPr eaLnBrk="1" hangingPunct="1">
              <a:lnSpc>
                <a:spcPct val="80000"/>
              </a:lnSpc>
            </a:pPr>
            <a:r>
              <a:rPr lang="en-US" sz="2100" dirty="0">
                <a:solidFill>
                  <a:schemeClr val="tx2"/>
                </a:solidFill>
              </a:rPr>
              <a:t>Suggested a two-parameter diagram to visualize how vowels are produced</a:t>
            </a:r>
          </a:p>
          <a:p>
            <a:pPr eaLnBrk="1" hangingPunct="1">
              <a:lnSpc>
                <a:spcPct val="80000"/>
              </a:lnSpc>
            </a:pPr>
            <a:r>
              <a:rPr lang="en-US" sz="2100" dirty="0">
                <a:solidFill>
                  <a:schemeClr val="tx2"/>
                </a:solidFill>
              </a:rPr>
              <a:t>Popularized experimental phonetics</a:t>
            </a:r>
          </a:p>
          <a:p>
            <a:pPr eaLnBrk="1" hangingPunct="1">
              <a:lnSpc>
                <a:spcPct val="80000"/>
              </a:lnSpc>
            </a:pPr>
            <a:r>
              <a:rPr lang="en-US" sz="2100" dirty="0">
                <a:solidFill>
                  <a:schemeClr val="tx2"/>
                </a:solidFill>
              </a:rPr>
              <a:t>Developed new alphabets for African and Indian languages</a:t>
            </a:r>
          </a:p>
        </p:txBody>
      </p:sp>
      <p:pic>
        <p:nvPicPr>
          <p:cNvPr id="11268" name="Picture 8" descr="The image “http://www.phon.ucl.ac.uk/images/jones.jpg” cannot be displayed, because it contains errors."/>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685800" y="1295400"/>
            <a:ext cx="2861561" cy="3720029"/>
          </a:xfrm>
        </p:spPr>
      </p:pic>
      <p:sp>
        <p:nvSpPr>
          <p:cNvPr id="11269" name="Text Box 9"/>
          <p:cNvSpPr txBox="1">
            <a:spLocks noChangeArrowheads="1"/>
          </p:cNvSpPr>
          <p:nvPr/>
        </p:nvSpPr>
        <p:spPr bwMode="auto">
          <a:xfrm>
            <a:off x="1371600" y="5434012"/>
            <a:ext cx="1415772"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20000"/>
              </a:spcBef>
            </a:pPr>
            <a:r>
              <a:rPr lang="en-US" b="1" dirty="0"/>
              <a:t>1881 - 1967</a:t>
            </a:r>
          </a:p>
        </p:txBody>
      </p:sp>
      <p:sp>
        <p:nvSpPr>
          <p:cNvPr id="1127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DC631B6-9696-43F6-BCC6-4C971EABE72B}" type="slidenum">
              <a:rPr lang="en-US" smtClean="0"/>
              <a:pPr eaLnBrk="1" hangingPunct="1"/>
              <a:t>10</a:t>
            </a:fld>
            <a:endParaRPr lang="en-US"/>
          </a:p>
        </p:txBody>
      </p:sp>
      <p:sp>
        <p:nvSpPr>
          <p:cNvPr id="3" name="Rectangle 2"/>
          <p:cNvSpPr/>
          <p:nvPr/>
        </p:nvSpPr>
        <p:spPr>
          <a:xfrm>
            <a:off x="152400" y="6536809"/>
            <a:ext cx="4114800" cy="184666"/>
          </a:xfrm>
          <a:prstGeom prst="rect">
            <a:avLst/>
          </a:prstGeom>
        </p:spPr>
        <p:txBody>
          <a:bodyPr wrap="square">
            <a:spAutoFit/>
          </a:bodyPr>
          <a:lstStyle/>
          <a:p>
            <a:pPr marL="0" marR="0">
              <a:spcBef>
                <a:spcPts val="0"/>
              </a:spcBef>
              <a:spcAft>
                <a:spcPts val="1000"/>
              </a:spcAft>
            </a:pPr>
            <a:r>
              <a:rPr lang="en-US" sz="600" dirty="0">
                <a:latin typeface="Calibri"/>
                <a:ea typeface="Calibri"/>
                <a:cs typeface="Times New Roman"/>
              </a:rPr>
              <a:t>Image from “Figures from the history of English.” Accessed 5/20/16. </a:t>
            </a:r>
            <a:r>
              <a:rPr lang="en-US" sz="600" u="sng" dirty="0">
                <a:solidFill>
                  <a:srgbClr val="0000FF"/>
                </a:solidFill>
                <a:latin typeface="Calibri"/>
                <a:ea typeface="Calibri"/>
                <a:cs typeface="Times New Roman"/>
                <a:hlinkClick r:id="rId4"/>
              </a:rPr>
              <a:t>https://www.uni-due.de/SHE/SHE_Portrait_Gallery.htm</a:t>
            </a:r>
            <a:r>
              <a:rPr lang="en-US" sz="600" dirty="0">
                <a:latin typeface="Calibri"/>
                <a:ea typeface="Calibri"/>
                <a:cs typeface="Times New Roman"/>
              </a:rPr>
              <a:t> </a:t>
            </a:r>
            <a:endParaRPr lang="en-US" sz="600" dirty="0">
              <a:effectLst/>
              <a:latin typeface="Calibri"/>
              <a:ea typeface="Calibri"/>
              <a:cs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228600"/>
            <a:ext cx="8229600" cy="1143000"/>
          </a:xfrm>
        </p:spPr>
        <p:txBody>
          <a:bodyPr/>
          <a:lstStyle/>
          <a:p>
            <a:r>
              <a:rPr lang="en-US" dirty="0"/>
              <a:t>Lionel Logue (1880-1953)</a:t>
            </a:r>
          </a:p>
        </p:txBody>
      </p:sp>
      <p:sp>
        <p:nvSpPr>
          <p:cNvPr id="12291" name="Text Placeholder 3"/>
          <p:cNvSpPr>
            <a:spLocks noGrp="1"/>
          </p:cNvSpPr>
          <p:nvPr>
            <p:ph type="body" sz="half" idx="2"/>
          </p:nvPr>
        </p:nvSpPr>
        <p:spPr>
          <a:xfrm>
            <a:off x="4343400" y="1530350"/>
            <a:ext cx="4495800" cy="4595813"/>
          </a:xfrm>
        </p:spPr>
        <p:txBody>
          <a:bodyPr/>
          <a:lstStyle/>
          <a:p>
            <a:r>
              <a:rPr lang="en-US" sz="2400" dirty="0"/>
              <a:t>Australian “elocutionist” who worked with speech defects</a:t>
            </a:r>
          </a:p>
          <a:p>
            <a:r>
              <a:rPr lang="en-US" sz="2400" dirty="0"/>
              <a:t>Consultant to King George VI</a:t>
            </a:r>
          </a:p>
          <a:p>
            <a:r>
              <a:rPr lang="en-US" sz="2400"/>
              <a:t>Featured in 2010 </a:t>
            </a:r>
            <a:r>
              <a:rPr lang="en-US" sz="2400" dirty="0"/>
              <a:t>movie</a:t>
            </a:r>
          </a:p>
          <a:p>
            <a:pPr marL="0" indent="0">
              <a:buNone/>
            </a:pPr>
            <a:endParaRPr lang="en-US" sz="2400" dirty="0"/>
          </a:p>
        </p:txBody>
      </p:sp>
      <p:pic>
        <p:nvPicPr>
          <p:cNvPr id="1229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629025"/>
            <a:ext cx="3138488" cy="209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descr="The King's Speech (2010) Pos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4155" y="1530350"/>
            <a:ext cx="2832100" cy="419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4B6FB14-ABDA-4329-8D9D-8644D3DFFB1B}" type="slidenum">
              <a:rPr lang="en-US" smtClean="0"/>
              <a:pPr eaLnBrk="1" hangingPunct="1"/>
              <a:t>11</a:t>
            </a:fld>
            <a:endParaRPr lang="en-US" dirty="0"/>
          </a:p>
        </p:txBody>
      </p:sp>
      <p:sp>
        <p:nvSpPr>
          <p:cNvPr id="2" name="Rectangle 1"/>
          <p:cNvSpPr/>
          <p:nvPr/>
        </p:nvSpPr>
        <p:spPr>
          <a:xfrm>
            <a:off x="1234155" y="5727700"/>
            <a:ext cx="2832100" cy="276999"/>
          </a:xfrm>
          <a:prstGeom prst="rect">
            <a:avLst/>
          </a:prstGeom>
        </p:spPr>
        <p:txBody>
          <a:bodyPr wrap="square">
            <a:spAutoFit/>
          </a:bodyPr>
          <a:lstStyle/>
          <a:p>
            <a:pPr algn="ctr"/>
            <a:r>
              <a:rPr lang="en-US" sz="600" dirty="0">
                <a:latin typeface="Calibri" pitchFamily="34" charset="0"/>
              </a:rPr>
              <a:t>Image from </a:t>
            </a:r>
            <a:r>
              <a:rPr lang="en-US" sz="600" i="1" dirty="0">
                <a:latin typeface="Calibri" pitchFamily="34" charset="0"/>
              </a:rPr>
              <a:t>IMDB. </a:t>
            </a:r>
            <a:r>
              <a:rPr lang="en-US" sz="600" dirty="0">
                <a:latin typeface="Calibri" pitchFamily="34" charset="0"/>
              </a:rPr>
              <a:t>“The King’s Speech (2010).” 2016. Accessed 5/20/16. </a:t>
            </a:r>
            <a:r>
              <a:rPr lang="en-US" sz="600" u="sng" dirty="0">
                <a:latin typeface="Calibri" pitchFamily="34" charset="0"/>
                <a:hlinkClick r:id="rId4"/>
              </a:rPr>
              <a:t>http://www.imdb.com/title/tt1504320/</a:t>
            </a:r>
            <a:r>
              <a:rPr lang="en-US" sz="600" dirty="0">
                <a:latin typeface="Calibri" pitchFamily="34" charset="0"/>
              </a:rPr>
              <a:t> </a:t>
            </a:r>
          </a:p>
        </p:txBody>
      </p:sp>
      <p:sp>
        <p:nvSpPr>
          <p:cNvPr id="3" name="Rectangle 2"/>
          <p:cNvSpPr/>
          <p:nvPr/>
        </p:nvSpPr>
        <p:spPr>
          <a:xfrm>
            <a:off x="4876800" y="5715000"/>
            <a:ext cx="3138488" cy="279400"/>
          </a:xfrm>
          <a:prstGeom prst="rect">
            <a:avLst/>
          </a:prstGeom>
        </p:spPr>
        <p:txBody>
          <a:bodyPr wrap="square">
            <a:spAutoFit/>
          </a:bodyPr>
          <a:lstStyle/>
          <a:p>
            <a:pPr marL="0" marR="0" algn="ctr">
              <a:spcBef>
                <a:spcPts val="0"/>
              </a:spcBef>
              <a:spcAft>
                <a:spcPts val="1000"/>
              </a:spcAft>
            </a:pPr>
            <a:r>
              <a:rPr lang="en-US" sz="600" dirty="0">
                <a:latin typeface="Calibri"/>
                <a:ea typeface="Calibri"/>
                <a:cs typeface="Times New Roman"/>
              </a:rPr>
              <a:t>Image from </a:t>
            </a:r>
            <a:r>
              <a:rPr lang="en-US" sz="600" i="1" dirty="0" err="1">
                <a:latin typeface="Calibri"/>
                <a:ea typeface="Calibri"/>
                <a:cs typeface="Times New Roman"/>
              </a:rPr>
              <a:t>AceShowbiz</a:t>
            </a:r>
            <a:r>
              <a:rPr lang="en-US" sz="600" i="1" dirty="0">
                <a:latin typeface="Calibri"/>
                <a:ea typeface="Calibri"/>
                <a:cs typeface="Times New Roman"/>
              </a:rPr>
              <a:t>. </a:t>
            </a:r>
            <a:r>
              <a:rPr lang="en-US" sz="600" dirty="0">
                <a:latin typeface="Calibri"/>
                <a:ea typeface="Calibri"/>
                <a:cs typeface="Times New Roman"/>
              </a:rPr>
              <a:t>“The King’s Speech Picture 6.” 2016. Accessed 5/20/16. </a:t>
            </a:r>
            <a:r>
              <a:rPr lang="en-US" sz="600" u="sng" dirty="0">
                <a:solidFill>
                  <a:srgbClr val="0000FF"/>
                </a:solidFill>
                <a:latin typeface="Calibri"/>
                <a:ea typeface="Calibri"/>
                <a:cs typeface="Times New Roman"/>
                <a:hlinkClick r:id="rId5"/>
              </a:rPr>
              <a:t>http://www.aceshowbiz.com/still/00005854/the_king_s_speech05.html</a:t>
            </a:r>
            <a:endParaRPr lang="en-US" sz="600" dirty="0">
              <a:effectLst/>
              <a:latin typeface="Calibri"/>
              <a:ea typeface="Calibri"/>
              <a:cs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err="1"/>
              <a:t>Abbé</a:t>
            </a:r>
            <a:r>
              <a:rPr lang="en-US" dirty="0"/>
              <a:t> </a:t>
            </a:r>
            <a:r>
              <a:rPr lang="en-US" dirty="0" err="1"/>
              <a:t>Rousselot</a:t>
            </a:r>
            <a:endParaRPr lang="en-US" dirty="0"/>
          </a:p>
        </p:txBody>
      </p:sp>
      <p:sp>
        <p:nvSpPr>
          <p:cNvPr id="13315" name="Rectangle 5"/>
          <p:cNvSpPr>
            <a:spLocks noGrp="1" noChangeArrowheads="1"/>
          </p:cNvSpPr>
          <p:nvPr>
            <p:ph type="body" sz="half" idx="2"/>
          </p:nvPr>
        </p:nvSpPr>
        <p:spPr>
          <a:xfrm>
            <a:off x="4267200" y="1600200"/>
            <a:ext cx="4419600" cy="4525963"/>
          </a:xfrm>
        </p:spPr>
        <p:txBody>
          <a:bodyPr/>
          <a:lstStyle/>
          <a:p>
            <a:pPr eaLnBrk="1" hangingPunct="1"/>
            <a:r>
              <a:rPr lang="en-US" sz="2800" dirty="0"/>
              <a:t>1843 – 1924</a:t>
            </a:r>
          </a:p>
          <a:p>
            <a:pPr eaLnBrk="1" hangingPunct="1"/>
            <a:r>
              <a:rPr lang="en-US" sz="2800" dirty="0"/>
              <a:t>An early innovator in experimental phonetics</a:t>
            </a:r>
          </a:p>
          <a:p>
            <a:pPr eaLnBrk="1" hangingPunct="1"/>
            <a:r>
              <a:rPr lang="en-US" sz="2800" dirty="0"/>
              <a:t>Professor with the College of France</a:t>
            </a:r>
          </a:p>
          <a:p>
            <a:pPr marL="0" indent="0" eaLnBrk="1" hangingPunct="1">
              <a:buNone/>
            </a:pPr>
            <a:endParaRPr lang="en-US" sz="2800" dirty="0"/>
          </a:p>
        </p:txBody>
      </p:sp>
      <p:pic>
        <p:nvPicPr>
          <p:cNvPr id="13316" name="Picture 9" descr="The image “http://charente.confolens.free.fr/confolens/saint_claud/saint_claud/saint_claud_rousselot_094w.jpg” cannot be displayed, because it contains errors."/>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143000" y="1417638"/>
            <a:ext cx="2590800" cy="4319516"/>
          </a:xfrm>
        </p:spPr>
      </p:pic>
      <p:sp>
        <p:nvSpPr>
          <p:cNvPr id="13317"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B877115-8656-46CE-AEB2-804B4BAC7D4F}" type="slidenum">
              <a:rPr lang="en-US" smtClean="0"/>
              <a:pPr eaLnBrk="1" hangingPunct="1"/>
              <a:t>12</a:t>
            </a:fld>
            <a:endParaRPr lang="en-US" dirty="0"/>
          </a:p>
        </p:txBody>
      </p:sp>
      <p:sp>
        <p:nvSpPr>
          <p:cNvPr id="2" name="Rectangle 1"/>
          <p:cNvSpPr/>
          <p:nvPr/>
        </p:nvSpPr>
        <p:spPr>
          <a:xfrm>
            <a:off x="990600" y="5831097"/>
            <a:ext cx="3048000" cy="276999"/>
          </a:xfrm>
          <a:prstGeom prst="rect">
            <a:avLst/>
          </a:prstGeom>
        </p:spPr>
        <p:txBody>
          <a:bodyPr wrap="square">
            <a:spAutoFit/>
          </a:bodyPr>
          <a:lstStyle/>
          <a:p>
            <a:pPr marL="0" marR="0" algn="ctr">
              <a:spcBef>
                <a:spcPts val="0"/>
              </a:spcBef>
              <a:spcAft>
                <a:spcPts val="1000"/>
              </a:spcAft>
            </a:pPr>
            <a:r>
              <a:rPr lang="en-US" sz="600" dirty="0">
                <a:latin typeface="Calibri"/>
                <a:ea typeface="Calibri"/>
                <a:cs typeface="Times New Roman"/>
              </a:rPr>
              <a:t>Image accessed 5/20/16. </a:t>
            </a:r>
            <a:r>
              <a:rPr lang="en-US" sz="600" dirty="0">
                <a:latin typeface="Calibri"/>
                <a:ea typeface="Calibri"/>
                <a:cs typeface="Times New Roman"/>
                <a:hlinkClick r:id="rId4"/>
              </a:rPr>
              <a:t>http://charente.confolens.free.fr/confolens/saint_claud/saint_claud/saintclaud0650e.html</a:t>
            </a:r>
            <a:r>
              <a:rPr lang="en-US" sz="600" dirty="0">
                <a:latin typeface="Calibri"/>
                <a:ea typeface="Calibri"/>
                <a:cs typeface="Times New Roman"/>
              </a:rPr>
              <a:t> </a:t>
            </a:r>
            <a:endParaRPr lang="en-US" sz="600" dirty="0">
              <a:effectLst/>
              <a:latin typeface="Calibri"/>
              <a:ea typeface="Calibri"/>
              <a:cs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Rousselot cylinders</a:t>
            </a:r>
          </a:p>
        </p:txBody>
      </p:sp>
      <p:sp>
        <p:nvSpPr>
          <p:cNvPr id="14339" name="Rectangle 9"/>
          <p:cNvSpPr>
            <a:spLocks noGrp="1" noChangeArrowheads="1"/>
          </p:cNvSpPr>
          <p:nvPr>
            <p:ph type="body" sz="half" idx="2"/>
          </p:nvPr>
        </p:nvSpPr>
        <p:spPr>
          <a:xfrm>
            <a:off x="4267200" y="1600200"/>
            <a:ext cx="4419600" cy="4525963"/>
          </a:xfrm>
        </p:spPr>
        <p:txBody>
          <a:bodyPr/>
          <a:lstStyle/>
          <a:p>
            <a:pPr eaLnBrk="1" hangingPunct="1">
              <a:lnSpc>
                <a:spcPct val="80000"/>
              </a:lnSpc>
            </a:pPr>
            <a:r>
              <a:rPr lang="en-US" sz="2400" dirty="0"/>
              <a:t>Speech sounds and articulatory information were recorded for analysis</a:t>
            </a:r>
          </a:p>
          <a:p>
            <a:pPr eaLnBrk="1" hangingPunct="1">
              <a:lnSpc>
                <a:spcPct val="80000"/>
              </a:lnSpc>
              <a:buFontTx/>
              <a:buNone/>
            </a:pPr>
            <a:endParaRPr lang="en-US" sz="2400" dirty="0"/>
          </a:p>
          <a:p>
            <a:pPr eaLnBrk="1" hangingPunct="1">
              <a:lnSpc>
                <a:spcPct val="80000"/>
              </a:lnSpc>
            </a:pPr>
            <a:r>
              <a:rPr lang="en-US" sz="2400" i="1" dirty="0"/>
              <a:t>“It will be possible hereafter to note the pronunciation of any language, dialect, or idiom whatever, without relying upon the testimony of the ear, which distinguishes but slight differences between the modes of speaking of several individuals”</a:t>
            </a:r>
          </a:p>
        </p:txBody>
      </p:sp>
      <p:sp>
        <p:nvSpPr>
          <p:cNvPr id="14341"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4AC6CAD-7E48-442D-B8BB-60FE0E97822E}" type="slidenum">
              <a:rPr lang="en-US" smtClean="0"/>
              <a:pPr eaLnBrk="1" hangingPunct="1"/>
              <a:t>13</a:t>
            </a:fld>
            <a:endParaRPr lang="en-US"/>
          </a:p>
        </p:txBody>
      </p:sp>
      <p:sp>
        <p:nvSpPr>
          <p:cNvPr id="2" name="Rectangle 1"/>
          <p:cNvSpPr/>
          <p:nvPr/>
        </p:nvSpPr>
        <p:spPr>
          <a:xfrm>
            <a:off x="304800" y="6476280"/>
            <a:ext cx="6629400" cy="198516"/>
          </a:xfrm>
          <a:prstGeom prst="rect">
            <a:avLst/>
          </a:prstGeom>
        </p:spPr>
        <p:txBody>
          <a:bodyPr wrap="square">
            <a:spAutoFit/>
          </a:bodyPr>
          <a:lstStyle/>
          <a:p>
            <a:pPr marL="0" marR="0">
              <a:lnSpc>
                <a:spcPct val="115000"/>
              </a:lnSpc>
              <a:spcBef>
                <a:spcPts val="0"/>
              </a:spcBef>
              <a:spcAft>
                <a:spcPts val="1000"/>
              </a:spcAft>
            </a:pPr>
            <a:r>
              <a:rPr lang="en-US" sz="600" dirty="0">
                <a:latin typeface="Calibri"/>
                <a:ea typeface="Calibri"/>
                <a:cs typeface="Times New Roman"/>
              </a:rPr>
              <a:t>Image from </a:t>
            </a:r>
            <a:r>
              <a:rPr lang="en-US" sz="600" i="1" dirty="0">
                <a:latin typeface="Calibri"/>
                <a:ea typeface="Calibri"/>
                <a:cs typeface="Times New Roman"/>
              </a:rPr>
              <a:t>Language Log. </a:t>
            </a:r>
            <a:r>
              <a:rPr lang="en-US" sz="600" dirty="0">
                <a:latin typeface="Calibri"/>
                <a:ea typeface="Calibri"/>
                <a:cs typeface="Times New Roman"/>
              </a:rPr>
              <a:t>Mark </a:t>
            </a:r>
            <a:r>
              <a:rPr lang="en-US" sz="600" dirty="0" err="1">
                <a:latin typeface="Calibri"/>
                <a:ea typeface="Calibri"/>
                <a:cs typeface="Times New Roman"/>
              </a:rPr>
              <a:t>Liberman</a:t>
            </a:r>
            <a:r>
              <a:rPr lang="en-US" sz="600" dirty="0">
                <a:latin typeface="Calibri"/>
                <a:ea typeface="Calibri"/>
                <a:cs typeface="Times New Roman"/>
              </a:rPr>
              <a:t>. “God’s own </a:t>
            </a:r>
            <a:r>
              <a:rPr lang="en-US" sz="600" dirty="0" err="1">
                <a:latin typeface="Calibri"/>
                <a:ea typeface="Calibri"/>
                <a:cs typeface="Times New Roman"/>
              </a:rPr>
              <a:t>englishman</a:t>
            </a:r>
            <a:r>
              <a:rPr lang="en-US" sz="600" dirty="0">
                <a:latin typeface="Calibri"/>
                <a:ea typeface="Calibri"/>
                <a:cs typeface="Times New Roman"/>
              </a:rPr>
              <a:t> with a tube up his nose”. April 23, 2007. Accessed July 5, 2016. </a:t>
            </a:r>
            <a:r>
              <a:rPr lang="en-US" sz="600" u="sng" dirty="0">
                <a:solidFill>
                  <a:srgbClr val="0000FF"/>
                </a:solidFill>
                <a:latin typeface="Calibri"/>
                <a:ea typeface="Calibri"/>
                <a:cs typeface="Times New Roman"/>
                <a:hlinkClick r:id="rId3"/>
              </a:rPr>
              <a:t>http://itre.cis.upenn.edu/~myl/languagelog/archives/004436.html</a:t>
            </a:r>
            <a:r>
              <a:rPr lang="en-US" sz="600" dirty="0">
                <a:latin typeface="Calibri"/>
                <a:ea typeface="Calibri"/>
                <a:cs typeface="Times New Roman"/>
              </a:rPr>
              <a:t> </a:t>
            </a:r>
            <a:endParaRPr lang="en-US" sz="600" dirty="0">
              <a:effectLst/>
              <a:latin typeface="Calibri"/>
              <a:ea typeface="Calibri"/>
              <a:cs typeface="Times New Roman"/>
            </a:endParaRPr>
          </a:p>
        </p:txBody>
      </p:sp>
      <p:pic>
        <p:nvPicPr>
          <p:cNvPr id="1032" name="Picture 8" descr="http://ldc.upenn.edu/myl/llog/Kymograph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550" y="1571624"/>
            <a:ext cx="3448050" cy="39147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81000" y="228600"/>
            <a:ext cx="8229600" cy="838200"/>
          </a:xfrm>
        </p:spPr>
        <p:txBody>
          <a:bodyPr/>
          <a:lstStyle/>
          <a:p>
            <a:pPr eaLnBrk="1" hangingPunct="1"/>
            <a:r>
              <a:rPr lang="en-US" sz="3600" dirty="0"/>
              <a:t>International Phonetic Alphabet (IPA)</a:t>
            </a:r>
            <a:r>
              <a:rPr lang="en-US" sz="4000" dirty="0"/>
              <a:t> </a:t>
            </a:r>
          </a:p>
        </p:txBody>
      </p:sp>
      <p:sp>
        <p:nvSpPr>
          <p:cNvPr id="15363" name="Rectangle 3"/>
          <p:cNvSpPr>
            <a:spLocks noGrp="1" noChangeArrowheads="1"/>
          </p:cNvSpPr>
          <p:nvPr>
            <p:ph type="body" sz="half" idx="1"/>
          </p:nvPr>
        </p:nvSpPr>
        <p:spPr>
          <a:xfrm>
            <a:off x="381000" y="1524000"/>
            <a:ext cx="3962400" cy="3733800"/>
          </a:xfrm>
        </p:spPr>
        <p:txBody>
          <a:bodyPr/>
          <a:lstStyle/>
          <a:p>
            <a:pPr eaLnBrk="1" hangingPunct="1">
              <a:lnSpc>
                <a:spcPct val="80000"/>
              </a:lnSpc>
            </a:pPr>
            <a:r>
              <a:rPr lang="en-US" sz="2100" dirty="0"/>
              <a:t>(1888) First published by the </a:t>
            </a:r>
            <a:r>
              <a:rPr lang="en-US" sz="2100" i="1" dirty="0"/>
              <a:t>Association </a:t>
            </a:r>
            <a:r>
              <a:rPr lang="en-US" sz="2100" i="1" dirty="0" err="1"/>
              <a:t>Phonétique</a:t>
            </a:r>
            <a:r>
              <a:rPr lang="en-US" sz="2100" i="1" dirty="0"/>
              <a:t> </a:t>
            </a:r>
            <a:r>
              <a:rPr lang="en-US" sz="2100" i="1" dirty="0" err="1"/>
              <a:t>Internationale</a:t>
            </a:r>
            <a:r>
              <a:rPr lang="en-US" sz="2100" dirty="0"/>
              <a:t>, a group of French language teachers</a:t>
            </a:r>
          </a:p>
          <a:p>
            <a:pPr eaLnBrk="1" hangingPunct="1">
              <a:lnSpc>
                <a:spcPct val="80000"/>
              </a:lnSpc>
            </a:pPr>
            <a:endParaRPr lang="en-US" sz="2100" dirty="0"/>
          </a:p>
          <a:p>
            <a:pPr eaLnBrk="1" hangingPunct="1">
              <a:lnSpc>
                <a:spcPct val="80000"/>
              </a:lnSpc>
            </a:pPr>
            <a:r>
              <a:rPr lang="en-US" sz="2100" dirty="0"/>
              <a:t>Modeled on an 1847 phonetic script for English</a:t>
            </a:r>
          </a:p>
          <a:p>
            <a:pPr eaLnBrk="1" hangingPunct="1">
              <a:lnSpc>
                <a:spcPct val="80000"/>
              </a:lnSpc>
              <a:buFontTx/>
              <a:buNone/>
            </a:pPr>
            <a:endParaRPr lang="en-US" sz="2100" dirty="0"/>
          </a:p>
          <a:p>
            <a:pPr eaLnBrk="1" hangingPunct="1">
              <a:lnSpc>
                <a:spcPct val="80000"/>
              </a:lnSpc>
            </a:pPr>
            <a:r>
              <a:rPr lang="en-US" sz="2100" u="sng" dirty="0"/>
              <a:t>Goal:</a:t>
            </a:r>
            <a:r>
              <a:rPr lang="en-US" sz="2100" dirty="0"/>
              <a:t> To devise a system for transcribing speech sounds </a:t>
            </a:r>
            <a:r>
              <a:rPr lang="en-US" sz="2100" u="sng" dirty="0"/>
              <a:t>independent</a:t>
            </a:r>
            <a:r>
              <a:rPr lang="en-US" sz="2100" dirty="0"/>
              <a:t> of any particular language and applicable to all languages</a:t>
            </a:r>
          </a:p>
          <a:p>
            <a:pPr eaLnBrk="1" hangingPunct="1">
              <a:lnSpc>
                <a:spcPct val="80000"/>
              </a:lnSpc>
            </a:pPr>
            <a:endParaRPr lang="en-US" sz="1800" dirty="0"/>
          </a:p>
          <a:p>
            <a:pPr algn="ctr" eaLnBrk="1" hangingPunct="1">
              <a:lnSpc>
                <a:spcPct val="80000"/>
              </a:lnSpc>
              <a:buFontTx/>
              <a:buNone/>
            </a:pPr>
            <a:endParaRPr lang="en-US" sz="1800" dirty="0"/>
          </a:p>
          <a:p>
            <a:pPr eaLnBrk="1" hangingPunct="1">
              <a:lnSpc>
                <a:spcPct val="80000"/>
              </a:lnSpc>
            </a:pPr>
            <a:endParaRPr lang="en-US" sz="1500" dirty="0"/>
          </a:p>
        </p:txBody>
      </p:sp>
      <p:sp>
        <p:nvSpPr>
          <p:cNvPr id="1536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0CDE0CC-3CC6-4833-8942-8513D1E23C01}" type="slidenum">
              <a:rPr lang="en-US" smtClean="0"/>
              <a:pPr eaLnBrk="1" hangingPunct="1"/>
              <a:t>14</a:t>
            </a:fld>
            <a:endParaRPr lang="en-US"/>
          </a:p>
        </p:txBody>
      </p:sp>
      <p:pic>
        <p:nvPicPr>
          <p:cNvPr id="5125" name="Picture 5" descr="C:\Users\scb140230\AppData\Local\Microsoft\Windows\Temporary Internet Files\Content.IE5\Z8KB0GGH\The_International_Phonetic_Alphabet_%28revised_to_2015%29.pdf[1].jpg"/>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bwMode="auto">
          <a:xfrm>
            <a:off x="4495800" y="1054949"/>
            <a:ext cx="3962400" cy="51237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dirty="0"/>
              <a:t>IPA - Uses</a:t>
            </a:r>
          </a:p>
        </p:txBody>
      </p:sp>
      <p:sp>
        <p:nvSpPr>
          <p:cNvPr id="16387" name="Rectangle 3"/>
          <p:cNvSpPr>
            <a:spLocks noGrp="1" noChangeArrowheads="1"/>
          </p:cNvSpPr>
          <p:nvPr>
            <p:ph type="body" idx="1"/>
          </p:nvPr>
        </p:nvSpPr>
        <p:spPr>
          <a:xfrm>
            <a:off x="1295400" y="1600200"/>
            <a:ext cx="6781800" cy="4525963"/>
          </a:xfrm>
        </p:spPr>
        <p:txBody>
          <a:bodyPr/>
          <a:lstStyle/>
          <a:p>
            <a:pPr algn="ctr" eaLnBrk="1" hangingPunct="1">
              <a:lnSpc>
                <a:spcPct val="90000"/>
              </a:lnSpc>
              <a:buFontTx/>
              <a:buNone/>
            </a:pPr>
            <a:endParaRPr lang="en-US" dirty="0"/>
          </a:p>
          <a:p>
            <a:pPr eaLnBrk="1" hangingPunct="1">
              <a:lnSpc>
                <a:spcPct val="90000"/>
              </a:lnSpc>
            </a:pPr>
            <a:r>
              <a:rPr lang="en-US" sz="2600" dirty="0"/>
              <a:t>Dictionaries, textbooks, phrase books</a:t>
            </a:r>
          </a:p>
          <a:p>
            <a:pPr eaLnBrk="1" hangingPunct="1">
              <a:lnSpc>
                <a:spcPct val="90000"/>
              </a:lnSpc>
            </a:pPr>
            <a:r>
              <a:rPr lang="en-US" sz="2600" dirty="0"/>
              <a:t>Creating new writing systems for previously unwritten languages</a:t>
            </a:r>
          </a:p>
          <a:p>
            <a:pPr eaLnBrk="1" hangingPunct="1">
              <a:lnSpc>
                <a:spcPct val="90000"/>
              </a:lnSpc>
            </a:pPr>
            <a:r>
              <a:rPr lang="en-US" sz="2600" dirty="0"/>
              <a:t>Non-native speakers learning English</a:t>
            </a:r>
          </a:p>
          <a:p>
            <a:pPr eaLnBrk="1" hangingPunct="1">
              <a:lnSpc>
                <a:spcPct val="90000"/>
              </a:lnSpc>
            </a:pPr>
            <a:r>
              <a:rPr lang="en-US" sz="2600" dirty="0"/>
              <a:t>Clinicians in speech language pathology and related disciplines</a:t>
            </a:r>
          </a:p>
        </p:txBody>
      </p:sp>
      <p:sp>
        <p:nvSpPr>
          <p:cNvPr id="1638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C338596-D60D-4273-89CA-5D0B6DC53B84}" type="slidenum">
              <a:rPr lang="en-US" smtClean="0"/>
              <a:pPr eaLnBrk="1" hangingPunct="1"/>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t>Modern Phonetics</a:t>
            </a:r>
          </a:p>
        </p:txBody>
      </p:sp>
      <p:sp>
        <p:nvSpPr>
          <p:cNvPr id="17411" name="Rectangle 3"/>
          <p:cNvSpPr>
            <a:spLocks noGrp="1" noChangeArrowheads="1"/>
          </p:cNvSpPr>
          <p:nvPr>
            <p:ph type="body" idx="1"/>
          </p:nvPr>
        </p:nvSpPr>
        <p:spPr>
          <a:xfrm>
            <a:off x="990600" y="1600200"/>
            <a:ext cx="7239000" cy="4525963"/>
          </a:xfrm>
        </p:spPr>
        <p:txBody>
          <a:bodyPr/>
          <a:lstStyle/>
          <a:p>
            <a:pPr eaLnBrk="1" hangingPunct="1"/>
            <a:r>
              <a:rPr lang="en-US" sz="2800" u="sng" dirty="0"/>
              <a:t>Phonetics</a:t>
            </a:r>
            <a:r>
              <a:rPr lang="en-US" sz="2800" dirty="0"/>
              <a:t> – Scientific study of speech sounds</a:t>
            </a:r>
          </a:p>
          <a:p>
            <a:pPr eaLnBrk="1" hangingPunct="1"/>
            <a:r>
              <a:rPr lang="en-US" sz="2800" u="sng" dirty="0"/>
              <a:t>Phonology</a:t>
            </a:r>
            <a:r>
              <a:rPr lang="en-US" sz="2800" dirty="0"/>
              <a:t> – Study of sound systems, patterns, and rules</a:t>
            </a:r>
          </a:p>
          <a:p>
            <a:pPr eaLnBrk="1" hangingPunct="1"/>
            <a:r>
              <a:rPr lang="en-US" sz="2800" dirty="0"/>
              <a:t>Phonetics and phonology are highly related… Both are within the field of …</a:t>
            </a:r>
          </a:p>
          <a:p>
            <a:pPr eaLnBrk="1" hangingPunct="1"/>
            <a:r>
              <a:rPr lang="en-US" sz="2800" u="sng" dirty="0"/>
              <a:t>Linguistics</a:t>
            </a:r>
            <a:r>
              <a:rPr lang="en-US" sz="2800" dirty="0"/>
              <a:t> – Scientific study of Language</a:t>
            </a:r>
          </a:p>
          <a:p>
            <a:pPr eaLnBrk="1" hangingPunct="1"/>
            <a:endParaRPr lang="en-US" sz="2800" dirty="0"/>
          </a:p>
        </p:txBody>
      </p:sp>
      <p:sp>
        <p:nvSpPr>
          <p:cNvPr id="1741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1956B94-CBD0-455D-8C19-2ABE1C043F69}" type="slidenum">
              <a:rPr lang="en-US" smtClean="0"/>
              <a:pPr eaLnBrk="1" hangingPunct="1"/>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990600" y="274638"/>
            <a:ext cx="7543800" cy="1554162"/>
          </a:xfrm>
        </p:spPr>
        <p:txBody>
          <a:bodyPr/>
          <a:lstStyle/>
          <a:p>
            <a:pPr eaLnBrk="1" hangingPunct="1"/>
            <a:r>
              <a:rPr lang="en-US" sz="3600"/>
              <a:t>Important terms:</a:t>
            </a:r>
            <a:br>
              <a:rPr lang="en-US" sz="3600"/>
            </a:br>
            <a:r>
              <a:rPr lang="en-US" sz="3600"/>
              <a:t>Communication, human language, speech</a:t>
            </a:r>
          </a:p>
        </p:txBody>
      </p:sp>
      <p:pic>
        <p:nvPicPr>
          <p:cNvPr id="18435" name="Picture 6"/>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990600" y="2057400"/>
            <a:ext cx="6858000" cy="4073525"/>
          </a:xfrm>
        </p:spPr>
      </p:pic>
      <p:sp>
        <p:nvSpPr>
          <p:cNvPr id="18436" name="Text Box 7"/>
          <p:cNvSpPr txBox="1">
            <a:spLocks noChangeArrowheads="1"/>
          </p:cNvSpPr>
          <p:nvPr/>
        </p:nvSpPr>
        <p:spPr bwMode="auto">
          <a:xfrm>
            <a:off x="6287293" y="5061188"/>
            <a:ext cx="5318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dirty="0">
                <a:sym typeface="Wingdings" pitchFamily="2" charset="2"/>
              </a:rPr>
              <a:t></a:t>
            </a:r>
            <a:endParaRPr lang="en-US" sz="2800" dirty="0"/>
          </a:p>
        </p:txBody>
      </p:sp>
      <p:sp>
        <p:nvSpPr>
          <p:cNvPr id="18437" name="TextBox 1"/>
          <p:cNvSpPr txBox="1">
            <a:spLocks noChangeArrowheads="1"/>
          </p:cNvSpPr>
          <p:nvPr/>
        </p:nvSpPr>
        <p:spPr bwMode="auto">
          <a:xfrm>
            <a:off x="6747176" y="5151467"/>
            <a:ext cx="220284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dirty="0"/>
              <a:t>Phonetics is HERE!    </a:t>
            </a:r>
          </a:p>
        </p:txBody>
      </p:sp>
      <p:sp>
        <p:nvSpPr>
          <p:cNvPr id="1843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F8326FB-1CB9-4FD6-8A18-3EBB58B6B113}" type="slidenum">
              <a:rPr lang="en-US" smtClean="0"/>
              <a:pPr eaLnBrk="1" hangingPunct="1"/>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z="4000" dirty="0"/>
              <a:t>Q: How do linguists study language?</a:t>
            </a:r>
          </a:p>
        </p:txBody>
      </p:sp>
      <p:sp>
        <p:nvSpPr>
          <p:cNvPr id="19459" name="Rectangle 3"/>
          <p:cNvSpPr>
            <a:spLocks noGrp="1" noChangeArrowheads="1"/>
          </p:cNvSpPr>
          <p:nvPr>
            <p:ph type="body" idx="1"/>
          </p:nvPr>
        </p:nvSpPr>
        <p:spPr>
          <a:xfrm>
            <a:off x="685800" y="1752600"/>
            <a:ext cx="7086600" cy="4525963"/>
          </a:xfrm>
        </p:spPr>
        <p:txBody>
          <a:bodyPr/>
          <a:lstStyle/>
          <a:p>
            <a:pPr eaLnBrk="1" hangingPunct="1">
              <a:lnSpc>
                <a:spcPct val="90000"/>
              </a:lnSpc>
            </a:pPr>
            <a:r>
              <a:rPr lang="en-US" sz="2800" dirty="0"/>
              <a:t>By describing a </a:t>
            </a:r>
            <a:r>
              <a:rPr lang="en-US" sz="2800" b="1" u="sng" dirty="0"/>
              <a:t>grammar</a:t>
            </a:r>
            <a:r>
              <a:rPr lang="en-US" sz="2800" dirty="0"/>
              <a:t> </a:t>
            </a:r>
          </a:p>
          <a:p>
            <a:pPr algn="ctr" eaLnBrk="1" hangingPunct="1">
              <a:lnSpc>
                <a:spcPct val="90000"/>
              </a:lnSpc>
              <a:buFontTx/>
              <a:buNone/>
            </a:pPr>
            <a:r>
              <a:rPr lang="en-US" sz="2800" dirty="0"/>
              <a:t>  (</a:t>
            </a:r>
            <a:r>
              <a:rPr lang="en-US" sz="2800" i="1" dirty="0"/>
              <a:t>mental representation of language knowledge</a:t>
            </a:r>
            <a:r>
              <a:rPr lang="en-US" sz="2800" dirty="0"/>
              <a:t>)</a:t>
            </a:r>
          </a:p>
          <a:p>
            <a:pPr eaLnBrk="1" hangingPunct="1">
              <a:lnSpc>
                <a:spcPct val="90000"/>
              </a:lnSpc>
              <a:buFontTx/>
              <a:buNone/>
            </a:pPr>
            <a:r>
              <a:rPr lang="en-US" sz="2800" u="sng" dirty="0"/>
              <a:t>GOAL:</a:t>
            </a:r>
          </a:p>
          <a:p>
            <a:pPr algn="ctr" eaLnBrk="1" hangingPunct="1">
              <a:lnSpc>
                <a:spcPct val="90000"/>
              </a:lnSpc>
              <a:buFontTx/>
              <a:buNone/>
            </a:pPr>
            <a:r>
              <a:rPr lang="en-US" sz="2800" dirty="0"/>
              <a:t>Language-particular  </a:t>
            </a:r>
            <a:r>
              <a:rPr lang="en-US" sz="2800" dirty="0">
                <a:sym typeface="Wingdings" pitchFamily="2" charset="2"/>
              </a:rPr>
              <a:t> Universal</a:t>
            </a:r>
          </a:p>
          <a:p>
            <a:pPr eaLnBrk="1" hangingPunct="1">
              <a:lnSpc>
                <a:spcPct val="90000"/>
              </a:lnSpc>
              <a:buFontTx/>
              <a:buNone/>
            </a:pPr>
            <a:endParaRPr lang="en-US" sz="2800" dirty="0">
              <a:sym typeface="Wingdings" pitchFamily="2" charset="2"/>
            </a:endParaRPr>
          </a:p>
          <a:p>
            <a:pPr eaLnBrk="1" hangingPunct="1">
              <a:lnSpc>
                <a:spcPct val="90000"/>
              </a:lnSpc>
              <a:buFontTx/>
              <a:buNone/>
            </a:pPr>
            <a:r>
              <a:rPr lang="en-US" sz="2800" dirty="0">
                <a:sym typeface="Wingdings" pitchFamily="2" charset="2"/>
              </a:rPr>
              <a:t>Q: What are the components of grammar?</a:t>
            </a:r>
          </a:p>
          <a:p>
            <a:pPr eaLnBrk="1" hangingPunct="1">
              <a:lnSpc>
                <a:spcPct val="90000"/>
              </a:lnSpc>
              <a:buFontTx/>
              <a:buNone/>
            </a:pPr>
            <a:r>
              <a:rPr lang="en-US" sz="2800" i="1" dirty="0"/>
              <a:t>	(next slide)</a:t>
            </a:r>
          </a:p>
        </p:txBody>
      </p:sp>
      <p:pic>
        <p:nvPicPr>
          <p:cNvPr id="19460" name="Picture 5" descr="external image wow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990600"/>
            <a:ext cx="1524000" cy="1975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3A9F7C7-15E4-49C6-8E51-18446A451EDE}" type="slidenum">
              <a:rPr lang="en-US" smtClean="0"/>
              <a:pPr eaLnBrk="1" hangingPunct="1"/>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t>Levels of the grammar</a:t>
            </a:r>
          </a:p>
        </p:txBody>
      </p:sp>
      <p:pic>
        <p:nvPicPr>
          <p:cNvPr id="20483" name="Picture 5"/>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3505200" y="1676400"/>
            <a:ext cx="4259263" cy="3959225"/>
          </a:xfrm>
          <a:noFill/>
        </p:spPr>
      </p:pic>
      <p:sp>
        <p:nvSpPr>
          <p:cNvPr id="20484" name="Text Box 6"/>
          <p:cNvSpPr txBox="1">
            <a:spLocks noChangeArrowheads="1"/>
          </p:cNvSpPr>
          <p:nvPr/>
        </p:nvSpPr>
        <p:spPr bwMode="auto">
          <a:xfrm>
            <a:off x="1600200" y="4240213"/>
            <a:ext cx="2438400" cy="368300"/>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We are HERE!       </a:t>
            </a:r>
            <a:r>
              <a:rPr lang="en-US" dirty="0">
                <a:sym typeface="Wingdings" pitchFamily="2" charset="2"/>
              </a:rPr>
              <a:t></a:t>
            </a:r>
          </a:p>
        </p:txBody>
      </p:sp>
      <p:sp>
        <p:nvSpPr>
          <p:cNvPr id="20485"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878150A-7894-4276-9C26-3A6CD12F5A86}" type="slidenum">
              <a:rPr lang="en-US" smtClean="0"/>
              <a:pPr eaLnBrk="1" hangingPunct="1"/>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dirty="0"/>
              <a:t>(A very brief)</a:t>
            </a:r>
            <a:br>
              <a:rPr lang="en-US" dirty="0"/>
            </a:br>
            <a:r>
              <a:rPr lang="en-US" dirty="0"/>
              <a:t>history of phonetics</a:t>
            </a:r>
          </a:p>
        </p:txBody>
      </p:sp>
      <p:sp>
        <p:nvSpPr>
          <p:cNvPr id="3075" name="Rectangle 3"/>
          <p:cNvSpPr>
            <a:spLocks noGrp="1" noChangeArrowheads="1"/>
          </p:cNvSpPr>
          <p:nvPr>
            <p:ph type="body" idx="1"/>
          </p:nvPr>
        </p:nvSpPr>
        <p:spPr>
          <a:xfrm>
            <a:off x="990600" y="1828800"/>
            <a:ext cx="7162800" cy="3200400"/>
          </a:xfrm>
        </p:spPr>
        <p:txBody>
          <a:bodyPr/>
          <a:lstStyle/>
          <a:p>
            <a:pPr algn="just" eaLnBrk="1" hangingPunct="1">
              <a:lnSpc>
                <a:spcPct val="90000"/>
              </a:lnSpc>
              <a:spcBef>
                <a:spcPts val="500"/>
              </a:spcBef>
              <a:spcAft>
                <a:spcPts val="500"/>
              </a:spcAft>
              <a:buFontTx/>
              <a:buNone/>
            </a:pPr>
            <a:r>
              <a:rPr lang="en-US" sz="2600" i="1" dirty="0"/>
              <a:t>“The history of phonetics—going back some 2.5 millennia—makes it perhaps the </a:t>
            </a:r>
            <a:r>
              <a:rPr lang="en-US" sz="2600" i="1" u="sng" dirty="0"/>
              <a:t>oldest of the behavioral sciences</a:t>
            </a:r>
            <a:r>
              <a:rPr lang="en-US" sz="2600" i="1" dirty="0"/>
              <a:t> and, given the longevity and applicability of some of the early findings from these times, </a:t>
            </a:r>
            <a:r>
              <a:rPr lang="en-US" sz="2600" i="1" u="sng" dirty="0"/>
              <a:t>one of the most successful</a:t>
            </a:r>
            <a:r>
              <a:rPr lang="en-US" sz="2600" i="1" dirty="0"/>
              <a:t>”</a:t>
            </a:r>
            <a:r>
              <a:rPr lang="en-US" sz="2600" dirty="0"/>
              <a:t> </a:t>
            </a:r>
          </a:p>
          <a:p>
            <a:pPr algn="just" eaLnBrk="1" hangingPunct="1">
              <a:lnSpc>
                <a:spcPct val="90000"/>
              </a:lnSpc>
              <a:spcBef>
                <a:spcPts val="500"/>
              </a:spcBef>
              <a:spcAft>
                <a:spcPts val="500"/>
              </a:spcAft>
            </a:pPr>
            <a:endParaRPr lang="en-US" sz="2800" dirty="0"/>
          </a:p>
          <a:p>
            <a:pPr algn="ctr" eaLnBrk="1" hangingPunct="1">
              <a:lnSpc>
                <a:spcPct val="90000"/>
              </a:lnSpc>
              <a:spcBef>
                <a:spcPts val="500"/>
              </a:spcBef>
              <a:spcAft>
                <a:spcPts val="500"/>
              </a:spcAft>
              <a:buFontTx/>
              <a:buNone/>
            </a:pPr>
            <a:r>
              <a:rPr lang="en-US" sz="1200" dirty="0"/>
              <a:t>-- Prof. John </a:t>
            </a:r>
            <a:r>
              <a:rPr lang="en-US" sz="1200" dirty="0" err="1"/>
              <a:t>Ohala</a:t>
            </a:r>
            <a:r>
              <a:rPr lang="en-US" sz="1200" dirty="0"/>
              <a:t>, UC Berkeley, 1991</a:t>
            </a:r>
          </a:p>
          <a:p>
            <a:pPr eaLnBrk="1" hangingPunct="1">
              <a:lnSpc>
                <a:spcPct val="90000"/>
              </a:lnSpc>
              <a:buFontTx/>
              <a:buNone/>
            </a:pPr>
            <a:endParaRPr lang="en-US" sz="1800" dirty="0"/>
          </a:p>
        </p:txBody>
      </p:sp>
      <p:sp>
        <p:nvSpPr>
          <p:cNvPr id="307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1483F84-F51A-475E-809A-2DD7DDAA48C6}" type="slidenum">
              <a:rPr lang="en-US" smtClean="0"/>
              <a:pPr eaLnBrk="1" hangingPunct="1"/>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t>Types of phonetics</a:t>
            </a:r>
          </a:p>
        </p:txBody>
      </p:sp>
      <p:sp>
        <p:nvSpPr>
          <p:cNvPr id="21507" name="Rectangle 3"/>
          <p:cNvSpPr>
            <a:spLocks noGrp="1" noChangeArrowheads="1"/>
          </p:cNvSpPr>
          <p:nvPr>
            <p:ph type="body" idx="1"/>
          </p:nvPr>
        </p:nvSpPr>
        <p:spPr>
          <a:xfrm>
            <a:off x="1600200" y="1905000"/>
            <a:ext cx="6934200" cy="4525963"/>
          </a:xfrm>
        </p:spPr>
        <p:txBody>
          <a:bodyPr/>
          <a:lstStyle/>
          <a:p>
            <a:pPr marL="609600" indent="-609600" eaLnBrk="1" hangingPunct="1">
              <a:buFontTx/>
              <a:buAutoNum type="arabicPeriod"/>
            </a:pPr>
            <a:r>
              <a:rPr lang="en-US" u="sng" dirty="0"/>
              <a:t>Articulatory </a:t>
            </a:r>
            <a:r>
              <a:rPr lang="en-US" dirty="0"/>
              <a:t>– </a:t>
            </a:r>
            <a:r>
              <a:rPr lang="en-US" i="1" dirty="0"/>
              <a:t>How speech sounds are produced in the human vocal tract</a:t>
            </a:r>
          </a:p>
          <a:p>
            <a:pPr marL="609600" indent="-609600" eaLnBrk="1" hangingPunct="1">
              <a:buFontTx/>
              <a:buAutoNum type="arabicPeriod"/>
            </a:pPr>
            <a:r>
              <a:rPr lang="en-US" dirty="0"/>
              <a:t>Acoustic</a:t>
            </a:r>
          </a:p>
          <a:p>
            <a:pPr marL="609600" indent="-609600" eaLnBrk="1" hangingPunct="1">
              <a:buFontTx/>
              <a:buAutoNum type="arabicPeriod"/>
            </a:pPr>
            <a:r>
              <a:rPr lang="en-US" dirty="0"/>
              <a:t>Linguistic/Perceptual</a:t>
            </a:r>
          </a:p>
        </p:txBody>
      </p:sp>
      <p:sp>
        <p:nvSpPr>
          <p:cNvPr id="2150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7F54239-053F-482B-8445-46C2645B3CBD}" type="slidenum">
              <a:rPr lang="en-US" smtClean="0"/>
              <a:pPr eaLnBrk="1" hangingPunct="1"/>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t>Source-filter theory</a:t>
            </a:r>
          </a:p>
        </p:txBody>
      </p:sp>
      <p:sp>
        <p:nvSpPr>
          <p:cNvPr id="22532" name="Rectangle 8"/>
          <p:cNvSpPr>
            <a:spLocks noChangeArrowheads="1"/>
          </p:cNvSpPr>
          <p:nvPr/>
        </p:nvSpPr>
        <p:spPr bwMode="auto">
          <a:xfrm>
            <a:off x="341313" y="5181600"/>
            <a:ext cx="6583362"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r>
              <a:rPr lang="en-US" b="1"/>
              <a:t>Vocal source</a:t>
            </a:r>
            <a:r>
              <a:rPr lang="en-US" sz="2100"/>
              <a:t> </a:t>
            </a:r>
            <a:r>
              <a:rPr lang="en-US"/>
              <a:t>              </a:t>
            </a:r>
            <a:r>
              <a:rPr lang="en-US" b="1"/>
              <a:t>vocal tract filter</a:t>
            </a:r>
            <a:r>
              <a:rPr lang="en-US"/>
              <a:t>                        </a:t>
            </a:r>
            <a:r>
              <a:rPr lang="en-US" b="1"/>
              <a:t>speech</a:t>
            </a:r>
          </a:p>
          <a:p>
            <a:pPr algn="ctr" eaLnBrk="0" hangingPunct="0"/>
            <a:r>
              <a:rPr lang="en-US" sz="1400"/>
              <a:t> </a:t>
            </a:r>
            <a:endParaRPr lang="en-US" sz="1100"/>
          </a:p>
          <a:p>
            <a:pPr algn="ctr" eaLnBrk="0" hangingPunct="0"/>
            <a:endParaRPr lang="en-US"/>
          </a:p>
        </p:txBody>
      </p:sp>
      <p:sp>
        <p:nvSpPr>
          <p:cNvPr id="22533" name="Rectangle 13"/>
          <p:cNvSpPr>
            <a:spLocks noChangeArrowheads="1"/>
          </p:cNvSpPr>
          <p:nvPr/>
        </p:nvSpPr>
        <p:spPr bwMode="auto">
          <a:xfrm>
            <a:off x="6964363" y="49799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2" name="source.aiff">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extLst>
              <a:ext uri="{28A0092B-C50C-407E-A947-70E740481C1C}">
                <a14:useLocalDpi xmlns:a14="http://schemas.microsoft.com/office/drawing/2010/main" val="0"/>
              </a:ext>
            </a:extLst>
          </a:blip>
          <a:srcRect/>
          <a:stretch>
            <a:fillRect/>
          </a:stretch>
        </p:blipFill>
        <p:spPr bwMode="auto">
          <a:xfrm>
            <a:off x="1981200" y="51054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filter.aiff">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extLst>
              <a:ext uri="{28A0092B-C50C-407E-A947-70E740481C1C}">
                <a14:useLocalDpi xmlns:a14="http://schemas.microsoft.com/office/drawing/2010/main" val="0"/>
              </a:ext>
            </a:extLst>
          </a:blip>
          <a:srcRect/>
          <a:stretch>
            <a:fillRect/>
          </a:stretch>
        </p:blipFill>
        <p:spPr bwMode="auto">
          <a:xfrm>
            <a:off x="4791075" y="5135563"/>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speech.aiff">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extLst>
              <a:ext uri="{28A0092B-C50C-407E-A947-70E740481C1C}">
                <a14:useLocalDpi xmlns:a14="http://schemas.microsoft.com/office/drawing/2010/main" val="0"/>
              </a:ext>
            </a:extLst>
          </a:blip>
          <a:srcRect/>
          <a:stretch>
            <a:fillRect/>
          </a:stretch>
        </p:blipFill>
        <p:spPr bwMode="auto">
          <a:xfrm>
            <a:off x="7018338" y="5135563"/>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8C0B2CB-DC32-4268-8E66-6CFEFCC79085}" type="slidenum">
              <a:rPr lang="en-US" smtClean="0"/>
              <a:pPr eaLnBrk="1" hangingPunct="1"/>
              <a:t>21</a:t>
            </a:fld>
            <a:endParaRPr lang="en-US"/>
          </a:p>
        </p:txBody>
      </p:sp>
      <p:pic>
        <p:nvPicPr>
          <p:cNvPr id="6150" name="Picture 6"/>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31277" t="16"/>
          <a:stretch/>
        </p:blipFill>
        <p:spPr bwMode="auto">
          <a:xfrm>
            <a:off x="1805299" y="4738687"/>
            <a:ext cx="1571002" cy="190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13"/>
          <a:stretch>
            <a:fillRect/>
          </a:stretch>
        </p:blipFill>
        <p:spPr>
          <a:xfrm>
            <a:off x="859950" y="1565557"/>
            <a:ext cx="7424100" cy="2715961"/>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2321" fill="hold"/>
                                        <p:tgtEl>
                                          <p:spTgt spid="2"/>
                                        </p:tgtEl>
                                      </p:cBhvr>
                                    </p:cmd>
                                  </p:childTnLst>
                                </p:cTn>
                              </p:par>
                            </p:childTnLst>
                          </p:cTn>
                        </p:par>
                      </p:childTnLst>
                    </p:cTn>
                  </p:par>
                </p:childTnLst>
              </p:cTn>
              <p:nextCondLst>
                <p:cond evt="onClick" delay="0">
                  <p:tgtEl>
                    <p:spTgt spid="2"/>
                  </p:tgtEl>
                </p:cond>
              </p:nextCondLst>
            </p:seq>
            <p:audio>
              <p:cMediaNode vol="60377">
                <p:cTn id="7" fill="hold" display="0">
                  <p:stCondLst>
                    <p:cond delay="indefinite"/>
                  </p:stCondLst>
                  <p:endCondLst>
                    <p:cond evt="onStopAudio" delay="0">
                      <p:tgtEl>
                        <p:sldTgt/>
                      </p:tgtEl>
                    </p:cond>
                  </p:endCondLst>
                </p:cTn>
                <p:tgtEl>
                  <p:spTgt spid="2"/>
                </p:tgtEl>
              </p:cMediaNode>
            </p:audio>
            <p:seq concurrent="1" nextAc="seek">
              <p:cTn id="8" restart="whenNotActive" fill="hold" evtFilter="cancelBubble" nodeType="interactiveSeq">
                <p:stCondLst>
                  <p:cond evt="onClick" delay="0">
                    <p:tgtEl>
                      <p:spTgt spid="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 presetClass="mediacall" presetSubtype="0" fill="hold" nodeType="clickEffect">
                                  <p:stCondLst>
                                    <p:cond delay="0"/>
                                  </p:stCondLst>
                                  <p:childTnLst>
                                    <p:cmd type="call" cmd="playFrom(0.0)">
                                      <p:cBhvr>
                                        <p:cTn id="12" dur="2321" fill="hold"/>
                                        <p:tgtEl>
                                          <p:spTgt spid="3"/>
                                        </p:tgtEl>
                                      </p:cBhvr>
                                    </p:cmd>
                                  </p:childTnLst>
                                </p:cTn>
                              </p:par>
                            </p:childTnLst>
                          </p:cTn>
                        </p:par>
                      </p:childTnLst>
                    </p:cTn>
                  </p:par>
                </p:childTnLst>
              </p:cTn>
              <p:nextCondLst>
                <p:cond evt="onClick" delay="0">
                  <p:tgtEl>
                    <p:spTgt spid="3"/>
                  </p:tgtEl>
                </p:cond>
              </p:nextCondLst>
            </p:seq>
            <p:audio>
              <p:cMediaNode vol="80000">
                <p:cTn id="13" fill="hold" display="0">
                  <p:stCondLst>
                    <p:cond delay="indefinite"/>
                  </p:stCondLst>
                  <p:endCondLst>
                    <p:cond evt="onStopAudio" delay="0">
                      <p:tgtEl>
                        <p:sldTgt/>
                      </p:tgtEl>
                    </p:cond>
                  </p:endCondLst>
                </p:cTn>
                <p:tgtEl>
                  <p:spTgt spid="3"/>
                </p:tgtEl>
              </p:cMediaNode>
            </p:audio>
            <p:seq concurrent="1" nextAc="seek">
              <p:cTn id="14" restart="whenNotActive" fill="hold" evtFilter="cancelBubble" nodeType="interactiveSeq">
                <p:stCondLst>
                  <p:cond evt="onClick" delay="0">
                    <p:tgtEl>
                      <p:spTgt spid="4"/>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 presetClass="mediacall" presetSubtype="0" fill="hold" nodeType="clickEffect">
                                  <p:stCondLst>
                                    <p:cond delay="0"/>
                                  </p:stCondLst>
                                  <p:childTnLst>
                                    <p:cmd type="call" cmd="playFrom(0.0)">
                                      <p:cBhvr>
                                        <p:cTn id="18" dur="2321" fill="hold"/>
                                        <p:tgtEl>
                                          <p:spTgt spid="4"/>
                                        </p:tgtEl>
                                      </p:cBhvr>
                                    </p:cmd>
                                  </p:childTnLst>
                                </p:cTn>
                              </p:par>
                            </p:childTnLst>
                          </p:cTn>
                        </p:par>
                      </p:childTnLst>
                    </p:cTn>
                  </p:par>
                </p:childTnLst>
              </p:cTn>
              <p:nextCondLst>
                <p:cond evt="onClick" delay="0">
                  <p:tgtEl>
                    <p:spTgt spid="4"/>
                  </p:tgtEl>
                </p:cond>
              </p:nextCondLst>
            </p:seq>
            <p:audio>
              <p:cMediaNode vol="80000">
                <p:cTn id="19" fill="hold" display="0">
                  <p:stCondLst>
                    <p:cond delay="indefinite"/>
                  </p:stCondLst>
                  <p:endCondLst>
                    <p:cond evt="onStopAudio" delay="0">
                      <p:tgtEl>
                        <p:sldTgt/>
                      </p:tgtEl>
                    </p:cond>
                  </p:endCondLst>
                </p:cTn>
                <p:tgtEl>
                  <p:spTgt spid="4"/>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t>Source-filter system – cont’d</a:t>
            </a:r>
          </a:p>
        </p:txBody>
      </p:sp>
      <p:sp>
        <p:nvSpPr>
          <p:cNvPr id="23555"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E876BC8-B9CD-45E8-AA87-D4F71683C191}" type="slidenum">
              <a:rPr lang="en-US" smtClean="0"/>
              <a:pPr eaLnBrk="1" hangingPunct="1"/>
              <a:t>22</a:t>
            </a:fld>
            <a:endParaRPr lang="en-US"/>
          </a:p>
        </p:txBody>
      </p:sp>
      <p:pic>
        <p:nvPicPr>
          <p:cNvPr id="235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8819" y="1581929"/>
            <a:ext cx="4766362" cy="4172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073897" y="5854510"/>
            <a:ext cx="1825951" cy="198516"/>
          </a:xfrm>
          <a:prstGeom prst="rect">
            <a:avLst/>
          </a:prstGeom>
        </p:spPr>
        <p:txBody>
          <a:bodyPr wrap="square">
            <a:spAutoFit/>
          </a:bodyPr>
          <a:lstStyle/>
          <a:p>
            <a:pPr marL="0" marR="0">
              <a:lnSpc>
                <a:spcPct val="115000"/>
              </a:lnSpc>
              <a:spcBef>
                <a:spcPts val="0"/>
              </a:spcBef>
              <a:spcAft>
                <a:spcPts val="1000"/>
              </a:spcAft>
            </a:pPr>
            <a:r>
              <a:rPr lang="en-US" sz="600" dirty="0">
                <a:latin typeface="Calibri"/>
                <a:ea typeface="Calibri"/>
                <a:cs typeface="Times New Roman"/>
              </a:rPr>
              <a:t>Illustration by Wiley, Composition Services Graphics</a:t>
            </a:r>
            <a:endParaRPr lang="en-US" sz="600" dirty="0">
              <a:effectLst/>
              <a:latin typeface="Calibri"/>
              <a:ea typeface="Calibri"/>
              <a:cs typeface="Times New Roman"/>
            </a:endParaRPr>
          </a:p>
        </p:txBody>
      </p:sp>
      <p:sp>
        <p:nvSpPr>
          <p:cNvPr id="3" name="Rectangle 2"/>
          <p:cNvSpPr/>
          <p:nvPr/>
        </p:nvSpPr>
        <p:spPr>
          <a:xfrm>
            <a:off x="2067612" y="6086311"/>
            <a:ext cx="3048000" cy="184666"/>
          </a:xfrm>
          <a:prstGeom prst="rect">
            <a:avLst/>
          </a:prstGeom>
        </p:spPr>
        <p:txBody>
          <a:bodyPr wrap="square">
            <a:spAutoFit/>
          </a:bodyPr>
          <a:lstStyle/>
          <a:p>
            <a:r>
              <a:rPr lang="en-US" sz="600" dirty="0">
                <a:latin typeface="Calibri" pitchFamily="34" charset="0"/>
              </a:rPr>
              <a:t>Image from </a:t>
            </a:r>
            <a:r>
              <a:rPr lang="en-US" sz="600" i="1" dirty="0">
                <a:latin typeface="Calibri" pitchFamily="34" charset="0"/>
              </a:rPr>
              <a:t>Phonetics for Dummies. </a:t>
            </a:r>
            <a:r>
              <a:rPr lang="en-US" sz="600" dirty="0">
                <a:latin typeface="Calibri" pitchFamily="34" charset="0"/>
              </a:rPr>
              <a:t>“The Lowdown on the Science of Speech Sounds.” 2013.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t>Features</a:t>
            </a:r>
          </a:p>
        </p:txBody>
      </p:sp>
      <p:sp>
        <p:nvSpPr>
          <p:cNvPr id="24579" name="Rectangle 3"/>
          <p:cNvSpPr>
            <a:spLocks noGrp="1" noChangeArrowheads="1"/>
          </p:cNvSpPr>
          <p:nvPr>
            <p:ph type="body" idx="1"/>
          </p:nvPr>
        </p:nvSpPr>
        <p:spPr>
          <a:xfrm>
            <a:off x="1143000" y="1600200"/>
            <a:ext cx="6477000" cy="4525963"/>
          </a:xfrm>
        </p:spPr>
        <p:txBody>
          <a:bodyPr/>
          <a:lstStyle/>
          <a:p>
            <a:pPr eaLnBrk="1" hangingPunct="1"/>
            <a:r>
              <a:rPr lang="en-US" u="sng" dirty="0"/>
              <a:t>Feature</a:t>
            </a:r>
            <a:r>
              <a:rPr lang="en-US" dirty="0"/>
              <a:t> – A component of a sound with a discrete phonetic property – “smallest systematic part” of a speech sound</a:t>
            </a:r>
          </a:p>
          <a:p>
            <a:pPr eaLnBrk="1" hangingPunct="1"/>
            <a:r>
              <a:rPr lang="en-US" dirty="0"/>
              <a:t>Binary   ( + or - )</a:t>
            </a:r>
          </a:p>
          <a:p>
            <a:pPr eaLnBrk="1" hangingPunct="1"/>
            <a:r>
              <a:rPr lang="en-US" dirty="0"/>
              <a:t>Graded</a:t>
            </a:r>
          </a:p>
        </p:txBody>
      </p:sp>
      <p:sp>
        <p:nvSpPr>
          <p:cNvPr id="2458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B160031-052D-4CD1-999A-9B937E356095}" type="slidenum">
              <a:rPr lang="en-US" smtClean="0"/>
              <a:pPr eaLnBrk="1" hangingPunct="1"/>
              <a:t>23</a:t>
            </a:fld>
            <a:endParaRPr lang="en-US"/>
          </a:p>
        </p:txBody>
      </p:sp>
      <p:sp>
        <p:nvSpPr>
          <p:cNvPr id="2" name="Rectangle 1"/>
          <p:cNvSpPr/>
          <p:nvPr/>
        </p:nvSpPr>
        <p:spPr>
          <a:xfrm>
            <a:off x="152400" y="6512681"/>
            <a:ext cx="4572000" cy="192297"/>
          </a:xfrm>
          <a:prstGeom prst="rect">
            <a:avLst/>
          </a:prstGeom>
        </p:spPr>
        <p:txBody>
          <a:bodyPr>
            <a:spAutoFit/>
          </a:bodyPr>
          <a:lstStyle/>
          <a:p>
            <a:pPr marL="0" marR="0">
              <a:lnSpc>
                <a:spcPct val="115000"/>
              </a:lnSpc>
              <a:spcBef>
                <a:spcPts val="0"/>
              </a:spcBef>
              <a:spcAft>
                <a:spcPts val="1000"/>
              </a:spcAft>
            </a:pPr>
            <a:r>
              <a:rPr lang="en-US" sz="600" dirty="0">
                <a:latin typeface="Calibri"/>
                <a:ea typeface="Calibri"/>
                <a:cs typeface="Times New Roman"/>
              </a:rPr>
              <a:t>Information from </a:t>
            </a:r>
            <a:r>
              <a:rPr lang="en-US" sz="600" i="1" dirty="0">
                <a:latin typeface="Calibri"/>
                <a:ea typeface="Calibri"/>
                <a:cs typeface="Times New Roman"/>
              </a:rPr>
              <a:t>Phonetics for Dummies. </a:t>
            </a:r>
            <a:r>
              <a:rPr lang="en-US" sz="600" dirty="0">
                <a:latin typeface="Calibri"/>
                <a:ea typeface="Calibri"/>
                <a:cs typeface="Times New Roman"/>
              </a:rPr>
              <a:t>William Katz. “Classifying Speech Sounds: Your Gateway to Phonology”. 2013. </a:t>
            </a:r>
            <a:endParaRPr lang="en-US" sz="600" dirty="0">
              <a:effectLst/>
              <a:latin typeface="Calibri"/>
              <a:ea typeface="Calibri"/>
              <a:cs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t>Articulatory features</a:t>
            </a:r>
          </a:p>
        </p:txBody>
      </p:sp>
      <p:sp>
        <p:nvSpPr>
          <p:cNvPr id="25603" name="Rectangle 3"/>
          <p:cNvSpPr>
            <a:spLocks noGrp="1" noChangeArrowheads="1"/>
          </p:cNvSpPr>
          <p:nvPr>
            <p:ph type="body" idx="1"/>
          </p:nvPr>
        </p:nvSpPr>
        <p:spPr>
          <a:xfrm>
            <a:off x="2438400" y="1676400"/>
            <a:ext cx="4343400" cy="4525963"/>
          </a:xfrm>
        </p:spPr>
        <p:txBody>
          <a:bodyPr/>
          <a:lstStyle/>
          <a:p>
            <a:pPr eaLnBrk="1" hangingPunct="1">
              <a:buFontTx/>
              <a:buNone/>
            </a:pPr>
            <a:r>
              <a:rPr lang="en-US" dirty="0"/>
              <a:t>THE BIG THREE!</a:t>
            </a:r>
          </a:p>
          <a:p>
            <a:pPr eaLnBrk="1" hangingPunct="1">
              <a:buFontTx/>
              <a:buNone/>
            </a:pPr>
            <a:endParaRPr lang="en-US" dirty="0"/>
          </a:p>
          <a:p>
            <a:pPr eaLnBrk="1" hangingPunct="1"/>
            <a:r>
              <a:rPr lang="en-US" b="1" dirty="0"/>
              <a:t>V</a:t>
            </a:r>
            <a:r>
              <a:rPr lang="en-US" dirty="0"/>
              <a:t>oicing</a:t>
            </a:r>
          </a:p>
          <a:p>
            <a:pPr eaLnBrk="1" hangingPunct="1"/>
            <a:r>
              <a:rPr lang="en-US" b="1" dirty="0"/>
              <a:t>P</a:t>
            </a:r>
            <a:r>
              <a:rPr lang="en-US" dirty="0"/>
              <a:t>lace</a:t>
            </a:r>
          </a:p>
          <a:p>
            <a:pPr eaLnBrk="1" hangingPunct="1"/>
            <a:r>
              <a:rPr lang="en-US" b="1" dirty="0"/>
              <a:t>M</a:t>
            </a:r>
            <a:r>
              <a:rPr lang="en-US" dirty="0"/>
              <a:t>anner</a:t>
            </a:r>
          </a:p>
        </p:txBody>
      </p:sp>
      <p:sp>
        <p:nvSpPr>
          <p:cNvPr id="2560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0A3C4FD-319F-4B45-A749-E13D921B8C48}" type="slidenum">
              <a:rPr lang="en-US" smtClean="0"/>
              <a:pPr eaLnBrk="1" hangingPunct="1"/>
              <a:t>24</a:t>
            </a:fld>
            <a:endParaRPr lang="en-US"/>
          </a:p>
        </p:txBody>
      </p:sp>
      <p:sp>
        <p:nvSpPr>
          <p:cNvPr id="2" name="Rectangle 1"/>
          <p:cNvSpPr/>
          <p:nvPr/>
        </p:nvSpPr>
        <p:spPr>
          <a:xfrm>
            <a:off x="152400" y="6503254"/>
            <a:ext cx="4572000" cy="192297"/>
          </a:xfrm>
          <a:prstGeom prst="rect">
            <a:avLst/>
          </a:prstGeom>
        </p:spPr>
        <p:txBody>
          <a:bodyPr>
            <a:spAutoFit/>
          </a:bodyPr>
          <a:lstStyle/>
          <a:p>
            <a:pPr marL="0" marR="0">
              <a:lnSpc>
                <a:spcPct val="115000"/>
              </a:lnSpc>
              <a:spcBef>
                <a:spcPts val="0"/>
              </a:spcBef>
              <a:spcAft>
                <a:spcPts val="1000"/>
              </a:spcAft>
            </a:pPr>
            <a:r>
              <a:rPr lang="en-US" sz="600" dirty="0">
                <a:latin typeface="Calibri"/>
                <a:ea typeface="Calibri"/>
                <a:cs typeface="Times New Roman"/>
              </a:rPr>
              <a:t>Information from </a:t>
            </a:r>
            <a:r>
              <a:rPr lang="en-US" sz="600" i="1" dirty="0">
                <a:latin typeface="Calibri"/>
                <a:ea typeface="Calibri"/>
                <a:cs typeface="Times New Roman"/>
              </a:rPr>
              <a:t>Phonetics for Dummies. </a:t>
            </a:r>
            <a:r>
              <a:rPr lang="en-US" sz="600" dirty="0">
                <a:latin typeface="Calibri"/>
                <a:ea typeface="Calibri"/>
                <a:cs typeface="Times New Roman"/>
              </a:rPr>
              <a:t>William Katz. “Classifying Speech Sounds: Your Gateway to Phonology”. 2013. </a:t>
            </a:r>
            <a:endParaRPr lang="en-US" sz="600" dirty="0">
              <a:effectLst/>
              <a:latin typeface="Calibri"/>
              <a:ea typeface="Calibri"/>
              <a:cs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t>Voicing - anatomy</a:t>
            </a:r>
          </a:p>
        </p:txBody>
      </p:sp>
      <p:sp>
        <p:nvSpPr>
          <p:cNvPr id="2662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FF42443-7D47-4E1E-9676-6F19A55DDD3D}" type="slidenum">
              <a:rPr lang="en-US" smtClean="0"/>
              <a:pPr eaLnBrk="1" hangingPunct="1"/>
              <a:t>25</a:t>
            </a:fld>
            <a:endParaRPr lang="en-US"/>
          </a:p>
        </p:txBody>
      </p:sp>
      <p:pic>
        <p:nvPicPr>
          <p:cNvPr id="266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240564"/>
            <a:ext cx="4311650" cy="467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133600" y="6257009"/>
            <a:ext cx="1805302" cy="192297"/>
          </a:xfrm>
          <a:prstGeom prst="rect">
            <a:avLst/>
          </a:prstGeom>
        </p:spPr>
        <p:txBody>
          <a:bodyPr wrap="none">
            <a:spAutoFit/>
          </a:bodyPr>
          <a:lstStyle/>
          <a:p>
            <a:pPr marL="0" marR="0">
              <a:lnSpc>
                <a:spcPct val="115000"/>
              </a:lnSpc>
              <a:spcBef>
                <a:spcPts val="0"/>
              </a:spcBef>
              <a:spcAft>
                <a:spcPts val="1000"/>
              </a:spcAft>
            </a:pPr>
            <a:r>
              <a:rPr lang="en-US" sz="600" dirty="0">
                <a:latin typeface="Calibri"/>
                <a:ea typeface="Calibri"/>
                <a:cs typeface="Times New Roman"/>
              </a:rPr>
              <a:t>Illustration by Wiley, Composition Services Graphics</a:t>
            </a:r>
            <a:endParaRPr lang="en-US" sz="600" dirty="0">
              <a:effectLst/>
              <a:latin typeface="Calibri"/>
              <a:ea typeface="Calibri"/>
              <a:cs typeface="Times New Roman"/>
            </a:endParaRPr>
          </a:p>
        </p:txBody>
      </p:sp>
      <p:sp>
        <p:nvSpPr>
          <p:cNvPr id="3" name="Rectangle 2"/>
          <p:cNvSpPr/>
          <p:nvPr/>
        </p:nvSpPr>
        <p:spPr>
          <a:xfrm>
            <a:off x="2133600" y="6425373"/>
            <a:ext cx="2587568" cy="192297"/>
          </a:xfrm>
          <a:prstGeom prst="rect">
            <a:avLst/>
          </a:prstGeom>
        </p:spPr>
        <p:txBody>
          <a:bodyPr wrap="none">
            <a:spAutoFit/>
          </a:bodyPr>
          <a:lstStyle/>
          <a:p>
            <a:pPr marL="0" marR="0">
              <a:lnSpc>
                <a:spcPct val="115000"/>
              </a:lnSpc>
              <a:spcBef>
                <a:spcPts val="0"/>
              </a:spcBef>
              <a:spcAft>
                <a:spcPts val="1000"/>
              </a:spcAft>
            </a:pPr>
            <a:r>
              <a:rPr lang="en-US" sz="600" dirty="0">
                <a:latin typeface="Calibri"/>
                <a:ea typeface="Calibri"/>
                <a:cs typeface="Times New Roman"/>
              </a:rPr>
              <a:t>Image from </a:t>
            </a:r>
            <a:r>
              <a:rPr lang="en-US" sz="600" i="1" dirty="0">
                <a:latin typeface="Calibri"/>
                <a:ea typeface="Calibri"/>
                <a:cs typeface="Times New Roman"/>
              </a:rPr>
              <a:t>Phonetics for Dummies. </a:t>
            </a:r>
            <a:r>
              <a:rPr lang="en-US" sz="600" dirty="0">
                <a:latin typeface="Calibri"/>
                <a:ea typeface="Calibri"/>
                <a:cs typeface="Times New Roman"/>
              </a:rPr>
              <a:t>“Producing Speech: The How-To.” 2013. </a:t>
            </a:r>
            <a:endParaRPr lang="en-US" sz="600" dirty="0">
              <a:effectLst/>
              <a:latin typeface="Calibri"/>
              <a:ea typeface="Calibri"/>
              <a:cs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dirty="0"/>
              <a:t>Voicing</a:t>
            </a:r>
          </a:p>
        </p:txBody>
      </p:sp>
      <p:sp>
        <p:nvSpPr>
          <p:cNvPr id="27651" name="Rectangle 6"/>
          <p:cNvSpPr>
            <a:spLocks noGrp="1" noChangeArrowheads="1"/>
          </p:cNvSpPr>
          <p:nvPr>
            <p:ph type="body" sz="half" idx="1"/>
          </p:nvPr>
        </p:nvSpPr>
        <p:spPr/>
        <p:txBody>
          <a:bodyPr/>
          <a:lstStyle/>
          <a:p>
            <a:pPr eaLnBrk="1" hangingPunct="1"/>
            <a:r>
              <a:rPr lang="en-US" sz="2800" dirty="0"/>
              <a:t>Property of vibrating </a:t>
            </a:r>
            <a:r>
              <a:rPr lang="en-US" sz="2800" u="sng" dirty="0"/>
              <a:t>vocal folds</a:t>
            </a:r>
          </a:p>
          <a:p>
            <a:pPr eaLnBrk="1" hangingPunct="1"/>
            <a:r>
              <a:rPr lang="en-US" sz="2800" dirty="0"/>
              <a:t>Occurs at the </a:t>
            </a:r>
            <a:r>
              <a:rPr lang="en-US" sz="2800" u="sng" dirty="0"/>
              <a:t>glottis</a:t>
            </a:r>
          </a:p>
          <a:p>
            <a:pPr eaLnBrk="1" hangingPunct="1">
              <a:buFontTx/>
              <a:buNone/>
            </a:pPr>
            <a:r>
              <a:rPr lang="en-US" sz="2800" dirty="0"/>
              <a:t>   (literally, a hole or aperture)</a:t>
            </a:r>
          </a:p>
        </p:txBody>
      </p:sp>
      <p:pic>
        <p:nvPicPr>
          <p:cNvPr id="27652" name="Picture 5" descr="glott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499846"/>
            <a:ext cx="2438400" cy="4248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6" descr="http://www.cedars-sinai.edu/Patients/Programs-and-Services/Head-and-Neck-Cancer-Center/Treatment/Images/larynx_model_web-8044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4275" y="4107931"/>
            <a:ext cx="2447925"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8A113AC-EDD4-4F2D-A507-48792092C887}" type="slidenum">
              <a:rPr lang="en-US" smtClean="0"/>
              <a:pPr eaLnBrk="1" hangingPunct="1"/>
              <a:t>26</a:t>
            </a:fld>
            <a:endParaRPr lang="en-US"/>
          </a:p>
        </p:txBody>
      </p:sp>
      <p:sp>
        <p:nvSpPr>
          <p:cNvPr id="2" name="Rectangle 1"/>
          <p:cNvSpPr/>
          <p:nvPr/>
        </p:nvSpPr>
        <p:spPr>
          <a:xfrm>
            <a:off x="1197630" y="6083642"/>
            <a:ext cx="2057400" cy="323165"/>
          </a:xfrm>
          <a:prstGeom prst="rect">
            <a:avLst/>
          </a:prstGeom>
        </p:spPr>
        <p:txBody>
          <a:bodyPr wrap="square">
            <a:spAutoFit/>
          </a:bodyPr>
          <a:lstStyle/>
          <a:p>
            <a:pPr algn="ctr"/>
            <a:r>
              <a:rPr lang="en-US" sz="500" dirty="0">
                <a:latin typeface="Calibri"/>
                <a:ea typeface="Calibri"/>
                <a:cs typeface="Times New Roman"/>
              </a:rPr>
              <a:t>Image from </a:t>
            </a:r>
            <a:r>
              <a:rPr lang="en-US" sz="500" i="1" dirty="0">
                <a:latin typeface="Calibri"/>
                <a:ea typeface="Calibri"/>
                <a:cs typeface="Times New Roman"/>
              </a:rPr>
              <a:t>Cedars-Sinai. </a:t>
            </a:r>
            <a:r>
              <a:rPr lang="en-US" sz="500" dirty="0">
                <a:latin typeface="Calibri"/>
                <a:ea typeface="Calibri"/>
                <a:cs typeface="Times New Roman"/>
              </a:rPr>
              <a:t>“Laryngeal </a:t>
            </a:r>
            <a:r>
              <a:rPr lang="en-US" sz="500" dirty="0" err="1">
                <a:latin typeface="Calibri"/>
                <a:ea typeface="Calibri"/>
                <a:cs typeface="Times New Roman"/>
              </a:rPr>
              <a:t>Surgury</a:t>
            </a:r>
            <a:r>
              <a:rPr lang="en-US" sz="500" dirty="0">
                <a:latin typeface="Calibri"/>
                <a:ea typeface="Calibri"/>
                <a:cs typeface="Times New Roman"/>
              </a:rPr>
              <a:t>.” 2016. Accessed 5/20/16. </a:t>
            </a:r>
            <a:r>
              <a:rPr lang="en-US" sz="500" u="sng" dirty="0">
                <a:solidFill>
                  <a:srgbClr val="0000FF"/>
                </a:solidFill>
                <a:latin typeface="Calibri"/>
                <a:ea typeface="Calibri"/>
                <a:cs typeface="Times New Roman"/>
                <a:hlinkClick r:id="rId5"/>
              </a:rPr>
              <a:t>http://www.cedars-sinai.edu/Patients/Programs-and-Services/Head-and-Neck-Cancer-Center/Treatment/Laryngeal-Surgery.aspx</a:t>
            </a:r>
            <a:endParaRPr lang="en-US" sz="500" dirty="0"/>
          </a:p>
        </p:txBody>
      </p:sp>
      <p:sp>
        <p:nvSpPr>
          <p:cNvPr id="3" name="Rectangle 2"/>
          <p:cNvSpPr/>
          <p:nvPr/>
        </p:nvSpPr>
        <p:spPr>
          <a:xfrm>
            <a:off x="0" y="6665703"/>
            <a:ext cx="4572000" cy="192297"/>
          </a:xfrm>
          <a:prstGeom prst="rect">
            <a:avLst/>
          </a:prstGeom>
        </p:spPr>
        <p:txBody>
          <a:bodyPr>
            <a:spAutoFit/>
          </a:bodyPr>
          <a:lstStyle/>
          <a:p>
            <a:pPr marL="0" marR="0">
              <a:lnSpc>
                <a:spcPct val="115000"/>
              </a:lnSpc>
              <a:spcBef>
                <a:spcPts val="0"/>
              </a:spcBef>
              <a:spcAft>
                <a:spcPts val="1000"/>
              </a:spcAft>
            </a:pPr>
            <a:r>
              <a:rPr lang="en-US" sz="600" dirty="0">
                <a:latin typeface="Calibri"/>
                <a:ea typeface="Calibri"/>
                <a:cs typeface="Times New Roman"/>
              </a:rPr>
              <a:t>Information from </a:t>
            </a:r>
            <a:r>
              <a:rPr lang="en-US" sz="600" i="1" dirty="0">
                <a:latin typeface="Calibri"/>
                <a:ea typeface="Calibri"/>
                <a:cs typeface="Times New Roman"/>
              </a:rPr>
              <a:t>Phonetics for Dummies. </a:t>
            </a:r>
            <a:r>
              <a:rPr lang="en-US" sz="600" dirty="0">
                <a:latin typeface="Calibri"/>
                <a:ea typeface="Calibri"/>
                <a:cs typeface="Times New Roman"/>
              </a:rPr>
              <a:t>William Katz. “The Lowdown on the Science of Speech Sounds”. 2013. </a:t>
            </a:r>
            <a:endParaRPr lang="en-US" sz="600" dirty="0">
              <a:effectLst/>
              <a:latin typeface="Calibri"/>
              <a:ea typeface="Calibri"/>
              <a:cs typeface="Times New Roman"/>
            </a:endParaRPr>
          </a:p>
        </p:txBody>
      </p:sp>
      <p:sp>
        <p:nvSpPr>
          <p:cNvPr id="4" name="Rectangle 3"/>
          <p:cNvSpPr/>
          <p:nvPr/>
        </p:nvSpPr>
        <p:spPr>
          <a:xfrm>
            <a:off x="4973425" y="6001692"/>
            <a:ext cx="2438400" cy="461665"/>
          </a:xfrm>
          <a:prstGeom prst="rect">
            <a:avLst/>
          </a:prstGeom>
        </p:spPr>
        <p:txBody>
          <a:bodyPr wrap="square">
            <a:spAutoFit/>
          </a:bodyPr>
          <a:lstStyle/>
          <a:p>
            <a:pPr marL="0" marR="0">
              <a:spcBef>
                <a:spcPts val="0"/>
              </a:spcBef>
              <a:spcAft>
                <a:spcPts val="1000"/>
              </a:spcAft>
            </a:pPr>
            <a:r>
              <a:rPr lang="en-US" sz="600" dirty="0">
                <a:latin typeface="Calibri"/>
                <a:ea typeface="Calibri"/>
                <a:cs typeface="Times New Roman"/>
              </a:rPr>
              <a:t>Image from </a:t>
            </a:r>
            <a:r>
              <a:rPr lang="en-US" sz="600" i="1" dirty="0">
                <a:latin typeface="Calibri"/>
                <a:ea typeface="Calibri"/>
                <a:cs typeface="Times New Roman"/>
              </a:rPr>
              <a:t>plaza.ufl.edu. </a:t>
            </a:r>
            <a:r>
              <a:rPr lang="en-US" sz="600" dirty="0">
                <a:latin typeface="Calibri"/>
                <a:ea typeface="Calibri"/>
                <a:cs typeface="Times New Roman"/>
              </a:rPr>
              <a:t>“Voicing and Phonation”. Accessed 6/27/16. </a:t>
            </a:r>
            <a:r>
              <a:rPr lang="en-US" sz="600" u="sng" dirty="0">
                <a:solidFill>
                  <a:srgbClr val="0000FF"/>
                </a:solidFill>
                <a:latin typeface="Calibri"/>
                <a:ea typeface="Calibri"/>
                <a:cs typeface="Times New Roman"/>
                <a:hlinkClick r:id="rId6"/>
              </a:rPr>
              <a:t>https://www.google.com/search?q=open+glottis+vs+closed+glottis&amp;espv=2&amp;biw=1280&amp;bih=923&amp;source=lnms&amp;tbm=isch&amp;sa=X&amp;ved=0ahUKEwj1gJX10MjNAhVL4iYKHdQRDFUQ_AUIBigB#imgrc=9SqboxeZmczh3M%3A</a:t>
            </a:r>
            <a:r>
              <a:rPr lang="en-US" sz="600" dirty="0">
                <a:latin typeface="Calibri"/>
                <a:ea typeface="Calibri"/>
                <a:cs typeface="Times New Roman"/>
              </a:rPr>
              <a:t> </a:t>
            </a:r>
            <a:endParaRPr lang="en-US" sz="600" dirty="0">
              <a:effectLst/>
              <a:latin typeface="Calibri"/>
              <a:ea typeface="Calibri"/>
              <a:cs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a:t>Laryngoscopy - video</a:t>
            </a:r>
          </a:p>
        </p:txBody>
      </p:sp>
      <p:sp>
        <p:nvSpPr>
          <p:cNvPr id="5" name="Slide Number Placeholder 4"/>
          <p:cNvSpPr>
            <a:spLocks noGrp="1"/>
          </p:cNvSpPr>
          <p:nvPr>
            <p:ph type="sldNum" sz="quarter" idx="12"/>
          </p:nvPr>
        </p:nvSpPr>
        <p:spPr/>
        <p:txBody>
          <a:bodyPr/>
          <a:lstStyle/>
          <a:p>
            <a:pPr>
              <a:defRPr/>
            </a:pPr>
            <a:fld id="{4B996B44-5787-4C9F-B904-3783651CBA54}" type="slidenum">
              <a:rPr lang="en-US" smtClean="0"/>
              <a:pPr>
                <a:defRPr/>
              </a:pPr>
              <a:t>27</a:t>
            </a:fld>
            <a:endParaRPr lang="en-US"/>
          </a:p>
        </p:txBody>
      </p:sp>
      <p:pic>
        <p:nvPicPr>
          <p:cNvPr id="1026"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0880" y="2133600"/>
            <a:ext cx="4122320" cy="3084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06040" y="5706103"/>
            <a:ext cx="4572000" cy="539122"/>
          </a:xfrm>
          <a:prstGeom prst="rect">
            <a:avLst/>
          </a:prstGeom>
        </p:spPr>
        <p:txBody>
          <a:bodyPr>
            <a:spAutoFit/>
          </a:bodyPr>
          <a:lstStyle/>
          <a:p>
            <a:pPr marL="0" marR="0" algn="ctr">
              <a:lnSpc>
                <a:spcPct val="115000"/>
              </a:lnSpc>
              <a:spcBef>
                <a:spcPts val="0"/>
              </a:spcBef>
              <a:spcAft>
                <a:spcPts val="1000"/>
              </a:spcAft>
            </a:pPr>
            <a:r>
              <a:rPr lang="en-US" sz="600" dirty="0">
                <a:latin typeface="Calibri"/>
                <a:ea typeface="Calibri"/>
                <a:cs typeface="Times New Roman"/>
              </a:rPr>
              <a:t>Video from </a:t>
            </a:r>
            <a:r>
              <a:rPr lang="en-US" sz="600" i="1" dirty="0">
                <a:latin typeface="Calibri"/>
                <a:ea typeface="Calibri"/>
                <a:cs typeface="Times New Roman"/>
              </a:rPr>
              <a:t>Auditory Neuroscience. </a:t>
            </a:r>
            <a:r>
              <a:rPr lang="en-US" sz="600" dirty="0">
                <a:latin typeface="Calibri"/>
                <a:ea typeface="Calibri"/>
                <a:cs typeface="Times New Roman"/>
              </a:rPr>
              <a:t>“Human vocal folds in action.” Accessed 5/23/16. </a:t>
            </a:r>
          </a:p>
          <a:p>
            <a:pPr marL="0" marR="0" algn="ctr">
              <a:lnSpc>
                <a:spcPct val="115000"/>
              </a:lnSpc>
              <a:spcBef>
                <a:spcPts val="0"/>
              </a:spcBef>
              <a:spcAft>
                <a:spcPts val="1000"/>
              </a:spcAft>
            </a:pPr>
            <a:r>
              <a:rPr lang="en-US" sz="1200" u="sng" dirty="0">
                <a:solidFill>
                  <a:srgbClr val="0000FF"/>
                </a:solidFill>
                <a:latin typeface="Calibri"/>
                <a:ea typeface="Calibri"/>
                <a:cs typeface="Times New Roman"/>
                <a:hlinkClick r:id="rId2"/>
              </a:rPr>
              <a:t>https://auditoryneuroscience.com/vocfld</a:t>
            </a:r>
            <a:endParaRPr lang="en-US" sz="1200" dirty="0">
              <a:effectLst/>
              <a:latin typeface="Calibri"/>
              <a:ea typeface="Calibri"/>
              <a:cs typeface="Times New Roman"/>
            </a:endParaRPr>
          </a:p>
        </p:txBody>
      </p:sp>
    </p:spTree>
    <p:extLst>
      <p:ext uri="{BB962C8B-B14F-4D97-AF65-F5344CB8AC3E}">
        <p14:creationId xmlns:p14="http://schemas.microsoft.com/office/powerpoint/2010/main" val="3760145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dirty="0"/>
              <a:t>The speech articulators</a:t>
            </a:r>
          </a:p>
        </p:txBody>
      </p:sp>
      <p:sp>
        <p:nvSpPr>
          <p:cNvPr id="28675" name="Rectangle 3"/>
          <p:cNvSpPr>
            <a:spLocks noGrp="1" noChangeArrowheads="1"/>
          </p:cNvSpPr>
          <p:nvPr>
            <p:ph type="body" idx="1"/>
          </p:nvPr>
        </p:nvSpPr>
        <p:spPr/>
        <p:txBody>
          <a:bodyPr/>
          <a:lstStyle/>
          <a:p>
            <a:pPr marL="0" indent="0" eaLnBrk="1" hangingPunct="1">
              <a:buNone/>
            </a:pPr>
            <a:endParaRPr lang="en-US" sz="1800" dirty="0"/>
          </a:p>
        </p:txBody>
      </p:sp>
      <p:sp>
        <p:nvSpPr>
          <p:cNvPr id="2867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165213B-6459-4AD6-BC96-F082D99D2700}" type="slidenum">
              <a:rPr lang="en-US" smtClean="0"/>
              <a:pPr eaLnBrk="1" hangingPunct="1"/>
              <a:t>28</a:t>
            </a:fld>
            <a:endParaRPr lang="en-US"/>
          </a:p>
        </p:txBody>
      </p:sp>
      <p:pic>
        <p:nvPicPr>
          <p:cNvPr id="286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828800"/>
            <a:ext cx="4713288" cy="353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276600" y="5673351"/>
            <a:ext cx="3089307" cy="192297"/>
          </a:xfrm>
          <a:prstGeom prst="rect">
            <a:avLst/>
          </a:prstGeom>
        </p:spPr>
        <p:txBody>
          <a:bodyPr wrap="none">
            <a:spAutoFit/>
          </a:bodyPr>
          <a:lstStyle/>
          <a:p>
            <a:pPr marL="0" marR="0">
              <a:lnSpc>
                <a:spcPct val="115000"/>
              </a:lnSpc>
              <a:spcBef>
                <a:spcPts val="0"/>
              </a:spcBef>
              <a:spcAft>
                <a:spcPts val="1000"/>
              </a:spcAft>
            </a:pPr>
            <a:r>
              <a:rPr lang="en-US" sz="600" dirty="0">
                <a:latin typeface="Calibri"/>
                <a:ea typeface="Calibri"/>
                <a:cs typeface="Times New Roman"/>
              </a:rPr>
              <a:t>Image from </a:t>
            </a:r>
            <a:r>
              <a:rPr lang="en-US" sz="600" i="1" dirty="0">
                <a:latin typeface="Calibri"/>
                <a:ea typeface="Calibri"/>
                <a:cs typeface="Times New Roman"/>
              </a:rPr>
              <a:t>Phonetics for Dummies. </a:t>
            </a:r>
            <a:r>
              <a:rPr lang="en-US" sz="600" dirty="0">
                <a:latin typeface="Calibri"/>
                <a:ea typeface="Calibri"/>
                <a:cs typeface="Times New Roman"/>
              </a:rPr>
              <a:t>“The Lowdown on the Science of Speech Sounds.” 2013. </a:t>
            </a:r>
            <a:endParaRPr lang="en-US" sz="600" dirty="0">
              <a:effectLst/>
              <a:latin typeface="Calibri"/>
              <a:ea typeface="Calibri"/>
              <a:cs typeface="Times New Roman"/>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533400"/>
            <a:ext cx="8229600" cy="1143000"/>
          </a:xfrm>
        </p:spPr>
        <p:txBody>
          <a:bodyPr/>
          <a:lstStyle/>
          <a:p>
            <a:r>
              <a:rPr lang="en-US"/>
              <a:t>Places of articulation,</a:t>
            </a:r>
            <a:br>
              <a:rPr lang="en-US"/>
            </a:br>
            <a:r>
              <a:rPr lang="en-US"/>
              <a:t>parts of tongue</a:t>
            </a:r>
          </a:p>
        </p:txBody>
      </p:sp>
      <p:sp>
        <p:nvSpPr>
          <p:cNvPr id="2969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23E4163-52B0-4097-A830-3AC5DB04D5DB}" type="slidenum">
              <a:rPr lang="en-US" smtClean="0"/>
              <a:pPr eaLnBrk="1" hangingPunct="1"/>
              <a:t>29</a:t>
            </a:fld>
            <a:endParaRPr lang="en-US"/>
          </a:p>
        </p:txBody>
      </p:sp>
      <p:pic>
        <p:nvPicPr>
          <p:cNvPr id="297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133600"/>
            <a:ext cx="6108700" cy="338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012117" y="5880855"/>
            <a:ext cx="3119765" cy="198516"/>
          </a:xfrm>
          <a:prstGeom prst="rect">
            <a:avLst/>
          </a:prstGeom>
        </p:spPr>
        <p:txBody>
          <a:bodyPr wrap="none">
            <a:spAutoFit/>
          </a:bodyPr>
          <a:lstStyle/>
          <a:p>
            <a:pPr marL="0" marR="0">
              <a:lnSpc>
                <a:spcPct val="115000"/>
              </a:lnSpc>
              <a:spcBef>
                <a:spcPts val="0"/>
              </a:spcBef>
              <a:spcAft>
                <a:spcPts val="1000"/>
              </a:spcAft>
            </a:pPr>
            <a:r>
              <a:rPr lang="en-US" sz="600" dirty="0">
                <a:latin typeface="Calibri"/>
                <a:ea typeface="Calibri"/>
                <a:cs typeface="Times New Roman"/>
              </a:rPr>
              <a:t>Images from </a:t>
            </a:r>
            <a:r>
              <a:rPr lang="en-US" sz="600" i="1" dirty="0">
                <a:latin typeface="Calibri"/>
                <a:ea typeface="Calibri"/>
                <a:cs typeface="Times New Roman"/>
              </a:rPr>
              <a:t>Phonetics for Dummies. </a:t>
            </a:r>
            <a:r>
              <a:rPr lang="en-US" sz="600" dirty="0">
                <a:latin typeface="Calibri"/>
                <a:ea typeface="Calibri"/>
                <a:cs typeface="Times New Roman"/>
              </a:rPr>
              <a:t>“The Lowdown on the Science of Speech Sounds.” 2013. </a:t>
            </a:r>
            <a:endParaRPr lang="en-US" sz="600" dirty="0">
              <a:effectLst/>
              <a:latin typeface="Calibri"/>
              <a:ea typeface="Calibri"/>
              <a:cs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p:txBody>
          <a:bodyPr/>
          <a:lstStyle/>
          <a:p>
            <a:pPr eaLnBrk="1" hangingPunct="1"/>
            <a:r>
              <a:rPr lang="en-US"/>
              <a:t>Early roots</a:t>
            </a:r>
          </a:p>
        </p:txBody>
      </p:sp>
      <p:sp>
        <p:nvSpPr>
          <p:cNvPr id="4099" name="Rectangle 6"/>
          <p:cNvSpPr>
            <a:spLocks noGrp="1" noChangeArrowheads="1"/>
          </p:cNvSpPr>
          <p:nvPr>
            <p:ph type="body" sz="half" idx="2"/>
          </p:nvPr>
        </p:nvSpPr>
        <p:spPr>
          <a:xfrm>
            <a:off x="2457450" y="1719262"/>
            <a:ext cx="4038600" cy="4525963"/>
          </a:xfrm>
        </p:spPr>
        <p:txBody>
          <a:bodyPr/>
          <a:lstStyle/>
          <a:p>
            <a:pPr algn="ctr" eaLnBrk="1" hangingPunct="1"/>
            <a:r>
              <a:rPr lang="en-US" sz="2800"/>
              <a:t>India</a:t>
            </a:r>
          </a:p>
          <a:p>
            <a:pPr algn="ctr" eaLnBrk="1" hangingPunct="1"/>
            <a:r>
              <a:rPr lang="en-US" sz="2800"/>
              <a:t>Korea</a:t>
            </a:r>
          </a:p>
        </p:txBody>
      </p:sp>
      <p:sp>
        <p:nvSpPr>
          <p:cNvPr id="410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B3C4101-A509-44AF-B224-20723C68A770}" type="slidenum">
              <a:rPr lang="en-US" smtClean="0"/>
              <a:pPr eaLnBrk="1" hangingPunct="1"/>
              <a:t>3</a:t>
            </a:fld>
            <a:endParaRPr lang="en-US"/>
          </a:p>
        </p:txBody>
      </p:sp>
      <p:pic>
        <p:nvPicPr>
          <p:cNvPr id="2" name="Picture 1"/>
          <p:cNvPicPr>
            <a:picLocks noChangeAspect="1"/>
          </p:cNvPicPr>
          <p:nvPr/>
        </p:nvPicPr>
        <p:blipFill rotWithShape="1">
          <a:blip r:embed="rId3"/>
          <a:srcRect l="23864" t="12550" r="17593" b="38094"/>
          <a:stretch/>
        </p:blipFill>
        <p:spPr>
          <a:xfrm>
            <a:off x="3131603" y="2895600"/>
            <a:ext cx="3420811" cy="266382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762000" y="274638"/>
            <a:ext cx="7924800" cy="1143000"/>
          </a:xfrm>
        </p:spPr>
        <p:txBody>
          <a:bodyPr/>
          <a:lstStyle/>
          <a:p>
            <a:pPr eaLnBrk="1" hangingPunct="1"/>
            <a:r>
              <a:rPr lang="en-US" sz="3200"/>
              <a:t>Place – </a:t>
            </a:r>
            <a:r>
              <a:rPr lang="en-US" sz="3200" u="sng"/>
              <a:t>where</a:t>
            </a:r>
            <a:r>
              <a:rPr lang="en-US" sz="3200"/>
              <a:t> sounds are produced</a:t>
            </a:r>
          </a:p>
        </p:txBody>
      </p:sp>
      <p:pic>
        <p:nvPicPr>
          <p:cNvPr id="30723" name="Picture 11" descr="places_of_arti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057400"/>
            <a:ext cx="6019800"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Box 1"/>
          <p:cNvSpPr txBox="1">
            <a:spLocks noChangeArrowheads="1"/>
          </p:cNvSpPr>
          <p:nvPr/>
        </p:nvSpPr>
        <p:spPr bwMode="auto">
          <a:xfrm>
            <a:off x="7696200" y="3371850"/>
            <a:ext cx="835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i="1">
                <a:solidFill>
                  <a:schemeClr val="accent2"/>
                </a:solidFill>
              </a:rPr>
              <a:t>*** Note-</a:t>
            </a:r>
          </a:p>
          <a:p>
            <a:pPr eaLnBrk="1" hangingPunct="1"/>
            <a:r>
              <a:rPr lang="en-US" sz="1200" i="1">
                <a:solidFill>
                  <a:schemeClr val="accent2"/>
                </a:solidFill>
              </a:rPr>
              <a:t>Not  GAE</a:t>
            </a:r>
          </a:p>
        </p:txBody>
      </p:sp>
      <p:sp>
        <p:nvSpPr>
          <p:cNvPr id="30725" name="Oval 2"/>
          <p:cNvSpPr>
            <a:spLocks noChangeArrowheads="1"/>
          </p:cNvSpPr>
          <p:nvPr/>
        </p:nvSpPr>
        <p:spPr bwMode="auto">
          <a:xfrm>
            <a:off x="6553200" y="3276600"/>
            <a:ext cx="1143000" cy="361950"/>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99FF"/>
              </a:solidFill>
            </a:endParaRPr>
          </a:p>
        </p:txBody>
      </p:sp>
      <p:sp>
        <p:nvSpPr>
          <p:cNvPr id="30726" name="TextBox 1"/>
          <p:cNvSpPr txBox="1">
            <a:spLocks noChangeArrowheads="1"/>
          </p:cNvSpPr>
          <p:nvPr/>
        </p:nvSpPr>
        <p:spPr bwMode="auto">
          <a:xfrm>
            <a:off x="7119279" y="5082013"/>
            <a:ext cx="156752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i="1" dirty="0">
                <a:solidFill>
                  <a:schemeClr val="accent2"/>
                </a:solidFill>
              </a:rPr>
              <a:t>***Note-</a:t>
            </a:r>
          </a:p>
          <a:p>
            <a:pPr eaLnBrk="1" hangingPunct="1"/>
            <a:r>
              <a:rPr lang="en-US" sz="1200" i="1" dirty="0">
                <a:solidFill>
                  <a:schemeClr val="accent2"/>
                </a:solidFill>
              </a:rPr>
              <a:t>Not English</a:t>
            </a:r>
          </a:p>
          <a:p>
            <a:pPr eaLnBrk="1" hangingPunct="1"/>
            <a:r>
              <a:rPr lang="en-US" sz="1200" i="1" dirty="0">
                <a:solidFill>
                  <a:schemeClr val="accent2"/>
                </a:solidFill>
              </a:rPr>
              <a:t>(but e.g., in French and Arabic)</a:t>
            </a:r>
          </a:p>
        </p:txBody>
      </p:sp>
      <p:sp>
        <p:nvSpPr>
          <p:cNvPr id="30727"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ADB600C-2033-428B-BD60-4295B3092119}" type="slidenum">
              <a:rPr lang="en-US" smtClean="0"/>
              <a:pPr eaLnBrk="1" hangingPunct="1"/>
              <a:t>30</a:t>
            </a:fld>
            <a:endParaRPr lang="en-US"/>
          </a:p>
        </p:txBody>
      </p:sp>
      <p:sp>
        <p:nvSpPr>
          <p:cNvPr id="2" name="Rectangle 1"/>
          <p:cNvSpPr/>
          <p:nvPr/>
        </p:nvSpPr>
        <p:spPr>
          <a:xfrm>
            <a:off x="2324100" y="5675313"/>
            <a:ext cx="4572000" cy="298480"/>
          </a:xfrm>
          <a:prstGeom prst="rect">
            <a:avLst/>
          </a:prstGeom>
        </p:spPr>
        <p:txBody>
          <a:bodyPr>
            <a:spAutoFit/>
          </a:bodyPr>
          <a:lstStyle/>
          <a:p>
            <a:pPr marL="0" marR="0" algn="ctr">
              <a:lnSpc>
                <a:spcPct val="115000"/>
              </a:lnSpc>
              <a:spcBef>
                <a:spcPts val="0"/>
              </a:spcBef>
              <a:spcAft>
                <a:spcPts val="1000"/>
              </a:spcAft>
            </a:pPr>
            <a:r>
              <a:rPr lang="en-US" sz="600" dirty="0">
                <a:latin typeface="Calibri"/>
                <a:ea typeface="Calibri"/>
                <a:cs typeface="Times New Roman"/>
              </a:rPr>
              <a:t>Image from Dr. Christian </a:t>
            </a:r>
            <a:r>
              <a:rPr lang="en-US" sz="600" dirty="0" err="1">
                <a:latin typeface="Calibri"/>
                <a:ea typeface="Calibri"/>
                <a:cs typeface="Times New Roman"/>
              </a:rPr>
              <a:t>DiCanio</a:t>
            </a:r>
            <a:r>
              <a:rPr lang="en-US" sz="600" dirty="0">
                <a:latin typeface="Calibri"/>
                <a:ea typeface="Calibri"/>
                <a:cs typeface="Times New Roman"/>
              </a:rPr>
              <a:t>. University at Buffalo. “Places of Articulation.” Accessed 5/23/16. </a:t>
            </a:r>
            <a:r>
              <a:rPr lang="en-US" sz="600" u="sng" dirty="0">
                <a:solidFill>
                  <a:srgbClr val="0000FF"/>
                </a:solidFill>
                <a:latin typeface="Calibri"/>
                <a:ea typeface="Calibri"/>
                <a:cs typeface="Times New Roman"/>
                <a:hlinkClick r:id="rId4"/>
              </a:rPr>
              <a:t>http://www.acsu.buffalo.edu/~cdicanio/pdfs/Lect_Place_9-15_9-17.pdf</a:t>
            </a:r>
            <a:endParaRPr lang="en-US" sz="600" dirty="0">
              <a:effectLst/>
              <a:latin typeface="Calibri"/>
              <a:ea typeface="Calibri"/>
              <a:cs typeface="Times New Roman"/>
            </a:endParaRPr>
          </a:p>
        </p:txBody>
      </p:sp>
      <p:sp>
        <p:nvSpPr>
          <p:cNvPr id="3" name="Oval 2"/>
          <p:cNvSpPr/>
          <p:nvPr/>
        </p:nvSpPr>
        <p:spPr bwMode="auto">
          <a:xfrm>
            <a:off x="6057900" y="5190405"/>
            <a:ext cx="1066800" cy="341313"/>
          </a:xfrm>
          <a:prstGeom prst="ellipse">
            <a:avLst/>
          </a:prstGeom>
          <a:solidFill>
            <a:schemeClr val="accent1">
              <a:alpha val="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z="3200" dirty="0"/>
              <a:t>Manner* – </a:t>
            </a:r>
            <a:r>
              <a:rPr lang="en-US" sz="3200" u="sng" dirty="0"/>
              <a:t>How</a:t>
            </a:r>
            <a:r>
              <a:rPr lang="en-US" sz="3200" dirty="0"/>
              <a:t> sounds are produced</a:t>
            </a:r>
            <a:br>
              <a:rPr lang="en-US" sz="3200" dirty="0"/>
            </a:br>
            <a:endParaRPr lang="en-US" sz="3200" dirty="0"/>
          </a:p>
        </p:txBody>
      </p:sp>
      <p:sp>
        <p:nvSpPr>
          <p:cNvPr id="31747" name="Rectangle 6"/>
          <p:cNvSpPr>
            <a:spLocks noGrp="1" noChangeArrowheads="1"/>
          </p:cNvSpPr>
          <p:nvPr>
            <p:ph type="body" idx="1"/>
          </p:nvPr>
        </p:nvSpPr>
        <p:spPr>
          <a:xfrm>
            <a:off x="1752600" y="4725837"/>
            <a:ext cx="6324600" cy="1447800"/>
          </a:xfrm>
        </p:spPr>
        <p:txBody>
          <a:bodyPr/>
          <a:lstStyle/>
          <a:p>
            <a:pPr eaLnBrk="1" hangingPunct="1">
              <a:lnSpc>
                <a:spcPct val="90000"/>
              </a:lnSpc>
            </a:pPr>
            <a:r>
              <a:rPr lang="en-US" sz="2600" dirty="0">
                <a:solidFill>
                  <a:srgbClr val="0070C0"/>
                </a:solidFill>
              </a:rPr>
              <a:t>Stop</a:t>
            </a:r>
            <a:r>
              <a:rPr lang="en-US" sz="2600" dirty="0"/>
              <a:t>: Nasal vs. oral </a:t>
            </a:r>
          </a:p>
          <a:p>
            <a:pPr eaLnBrk="1" hangingPunct="1">
              <a:lnSpc>
                <a:spcPct val="90000"/>
              </a:lnSpc>
            </a:pPr>
            <a:r>
              <a:rPr lang="en-US" sz="2600" dirty="0"/>
              <a:t>Also – </a:t>
            </a:r>
            <a:r>
              <a:rPr lang="en-US" sz="2600" dirty="0">
                <a:solidFill>
                  <a:srgbClr val="0070C0"/>
                </a:solidFill>
              </a:rPr>
              <a:t>fricative, affricate, approximant, tap/flap</a:t>
            </a:r>
          </a:p>
        </p:txBody>
      </p:sp>
      <p:pic>
        <p:nvPicPr>
          <p:cNvPr id="31748" name="Picture 5" descr="Image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753288"/>
            <a:ext cx="3771900" cy="2465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91D09E6-D5B9-4800-99C4-98F4CA0F3E57}" type="slidenum">
              <a:rPr lang="en-US" smtClean="0"/>
              <a:pPr eaLnBrk="1" hangingPunct="1"/>
              <a:t>31</a:t>
            </a:fld>
            <a:endParaRPr lang="en-US"/>
          </a:p>
        </p:txBody>
      </p:sp>
      <p:sp>
        <p:nvSpPr>
          <p:cNvPr id="2" name="Rectangle 1"/>
          <p:cNvSpPr/>
          <p:nvPr/>
        </p:nvSpPr>
        <p:spPr>
          <a:xfrm>
            <a:off x="2247900" y="4295775"/>
            <a:ext cx="4572000" cy="276999"/>
          </a:xfrm>
          <a:prstGeom prst="rect">
            <a:avLst/>
          </a:prstGeom>
        </p:spPr>
        <p:txBody>
          <a:bodyPr>
            <a:spAutoFit/>
          </a:bodyPr>
          <a:lstStyle/>
          <a:p>
            <a:pPr algn="ctr"/>
            <a:r>
              <a:rPr lang="en-US" sz="600" dirty="0">
                <a:latin typeface="Calibri"/>
                <a:ea typeface="Calibri"/>
                <a:cs typeface="Times New Roman"/>
              </a:rPr>
              <a:t>Image from </a:t>
            </a:r>
            <a:r>
              <a:rPr lang="en-US" sz="600" i="1" dirty="0">
                <a:latin typeface="Calibri"/>
                <a:ea typeface="Calibri"/>
                <a:cs typeface="Times New Roman"/>
              </a:rPr>
              <a:t>UNIL. </a:t>
            </a:r>
            <a:r>
              <a:rPr lang="en-US" sz="600" dirty="0">
                <a:latin typeface="Calibri"/>
                <a:ea typeface="Calibri"/>
                <a:cs typeface="Times New Roman"/>
              </a:rPr>
              <a:t>“Introduction: Nasality.” Accessed 5/23/16. </a:t>
            </a:r>
          </a:p>
          <a:p>
            <a:pPr algn="ctr"/>
            <a:r>
              <a:rPr lang="en-US" sz="600" u="sng" dirty="0">
                <a:solidFill>
                  <a:srgbClr val="0000FF"/>
                </a:solidFill>
                <a:latin typeface="Calibri"/>
                <a:ea typeface="Calibri"/>
                <a:cs typeface="Times New Roman"/>
                <a:hlinkClick r:id="rId4"/>
              </a:rPr>
              <a:t>https://www.unil.ch/sli/fr/home/menuguid/ressources/cours-et-livres-en-ligne/introduction-to-phonetics/introduction.html</a:t>
            </a:r>
            <a:endParaRPr lang="en-US" sz="600" dirty="0"/>
          </a:p>
        </p:txBody>
      </p:sp>
      <p:sp>
        <p:nvSpPr>
          <p:cNvPr id="3" name="Rectangle 2"/>
          <p:cNvSpPr/>
          <p:nvPr/>
        </p:nvSpPr>
        <p:spPr>
          <a:xfrm>
            <a:off x="0" y="6659484"/>
            <a:ext cx="3733800" cy="198516"/>
          </a:xfrm>
          <a:prstGeom prst="rect">
            <a:avLst/>
          </a:prstGeom>
        </p:spPr>
        <p:txBody>
          <a:bodyPr wrap="square">
            <a:spAutoFit/>
          </a:bodyPr>
          <a:lstStyle/>
          <a:p>
            <a:pPr marL="0" marR="0">
              <a:lnSpc>
                <a:spcPct val="115000"/>
              </a:lnSpc>
              <a:spcBef>
                <a:spcPts val="0"/>
              </a:spcBef>
              <a:spcAft>
                <a:spcPts val="1000"/>
              </a:spcAft>
            </a:pPr>
            <a:r>
              <a:rPr lang="en-US" sz="600" dirty="0">
                <a:latin typeface="Calibri"/>
                <a:ea typeface="Calibri"/>
                <a:cs typeface="Times New Roman"/>
              </a:rPr>
              <a:t>Information from </a:t>
            </a:r>
            <a:r>
              <a:rPr lang="en-US" sz="600" i="1" dirty="0">
                <a:latin typeface="Calibri"/>
                <a:ea typeface="Calibri"/>
                <a:cs typeface="Times New Roman"/>
              </a:rPr>
              <a:t>Phonetics for Dummies. </a:t>
            </a:r>
            <a:r>
              <a:rPr lang="en-US" sz="600" dirty="0">
                <a:latin typeface="Calibri"/>
                <a:ea typeface="Calibri"/>
                <a:cs typeface="Times New Roman"/>
              </a:rPr>
              <a:t>William Katz. “The Lowdown on the Science of Speech Sounds”. 2013. </a:t>
            </a:r>
            <a:endParaRPr lang="en-US" sz="600" dirty="0">
              <a:effectLst/>
              <a:latin typeface="Calibri"/>
              <a:ea typeface="Calibri"/>
              <a:cs typeface="Times New Roman"/>
            </a:endParaRPr>
          </a:p>
        </p:txBody>
      </p:sp>
      <p:sp>
        <p:nvSpPr>
          <p:cNvPr id="6" name="TextBox 5">
            <a:extLst>
              <a:ext uri="{FF2B5EF4-FFF2-40B4-BE49-F238E27FC236}">
                <a16:creationId xmlns:a16="http://schemas.microsoft.com/office/drawing/2014/main" id="{5F52D56B-92C0-4D49-A728-65A07355541B}"/>
              </a:ext>
            </a:extLst>
          </p:cNvPr>
          <p:cNvSpPr txBox="1"/>
          <p:nvPr/>
        </p:nvSpPr>
        <p:spPr>
          <a:xfrm>
            <a:off x="6742981" y="1902599"/>
            <a:ext cx="1981200" cy="954107"/>
          </a:xfrm>
          <a:prstGeom prst="rect">
            <a:avLst/>
          </a:prstGeom>
          <a:noFill/>
        </p:spPr>
        <p:txBody>
          <a:bodyPr wrap="square" rtlCol="0">
            <a:spAutoFit/>
          </a:bodyPr>
          <a:lstStyle/>
          <a:p>
            <a:r>
              <a:rPr lang="en-US" sz="1400" dirty="0"/>
              <a:t>*NOTE: generally refers to </a:t>
            </a:r>
            <a:r>
              <a:rPr lang="en-US" sz="1400" b="1" dirty="0"/>
              <a:t>consonants </a:t>
            </a:r>
            <a:r>
              <a:rPr lang="en-US" sz="1400" dirty="0"/>
              <a:t>because they involve airflow obstruction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Consonants of GAE</a:t>
            </a:r>
          </a:p>
        </p:txBody>
      </p:sp>
      <p:sp>
        <p:nvSpPr>
          <p:cNvPr id="8" name="Content Placeholder 7"/>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1800" dirty="0"/>
              <a:t>Also /</a:t>
            </a:r>
            <a:r>
              <a:rPr lang="en-US" sz="1800" dirty="0">
                <a:latin typeface="Doulos SIL" panose="02000500070000020004" pitchFamily="2" charset="0"/>
                <a:ea typeface="Doulos SIL" panose="02000500070000020004" pitchFamily="2" charset="0"/>
                <a:cs typeface="Doulos SIL" panose="02000500070000020004" pitchFamily="2" charset="0"/>
              </a:rPr>
              <a:t>Ɂ</a:t>
            </a:r>
            <a:r>
              <a:rPr lang="en-US" sz="1800" dirty="0"/>
              <a:t>/ and /</a:t>
            </a:r>
            <a:r>
              <a:rPr lang="en-US" sz="1800" dirty="0">
                <a:latin typeface="Doulos SIL" panose="02000500070000020004" pitchFamily="2" charset="0"/>
                <a:ea typeface="Doulos SIL" panose="02000500070000020004" pitchFamily="2" charset="0"/>
                <a:cs typeface="Doulos SIL" panose="02000500070000020004" pitchFamily="2" charset="0"/>
              </a:rPr>
              <a:t>ɾ</a:t>
            </a:r>
            <a:r>
              <a:rPr lang="en-US" sz="1800" dirty="0"/>
              <a:t>/</a:t>
            </a:r>
          </a:p>
        </p:txBody>
      </p:sp>
      <p:sp>
        <p:nvSpPr>
          <p:cNvPr id="32771"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FF000FB-1483-4AB0-A096-ECA43C4898E4}" type="slidenum">
              <a:rPr lang="en-US" smtClean="0"/>
              <a:pPr eaLnBrk="1" hangingPunct="1"/>
              <a:t>32</a:t>
            </a:fld>
            <a:endParaRPr lang="en-US"/>
          </a:p>
        </p:txBody>
      </p:sp>
      <p:sp>
        <p:nvSpPr>
          <p:cNvPr id="2" name="Rectangle 1"/>
          <p:cNvSpPr/>
          <p:nvPr/>
        </p:nvSpPr>
        <p:spPr>
          <a:xfrm>
            <a:off x="3095588" y="6146273"/>
            <a:ext cx="2858475" cy="192297"/>
          </a:xfrm>
          <a:prstGeom prst="rect">
            <a:avLst/>
          </a:prstGeom>
        </p:spPr>
        <p:txBody>
          <a:bodyPr wrap="none">
            <a:spAutoFit/>
          </a:bodyPr>
          <a:lstStyle/>
          <a:p>
            <a:pPr marL="0" marR="0">
              <a:lnSpc>
                <a:spcPct val="115000"/>
              </a:lnSpc>
              <a:spcBef>
                <a:spcPts val="0"/>
              </a:spcBef>
              <a:spcAft>
                <a:spcPts val="1000"/>
              </a:spcAft>
            </a:pPr>
            <a:r>
              <a:rPr lang="en-US" sz="600" dirty="0">
                <a:latin typeface="Calibri"/>
                <a:ea typeface="Calibri"/>
                <a:cs typeface="Times New Roman"/>
              </a:rPr>
              <a:t>Image from </a:t>
            </a:r>
            <a:r>
              <a:rPr lang="en-US" sz="600" i="1" dirty="0">
                <a:latin typeface="Calibri"/>
                <a:ea typeface="Calibri"/>
                <a:cs typeface="Times New Roman"/>
              </a:rPr>
              <a:t>Phonetics for Dummies. </a:t>
            </a:r>
            <a:r>
              <a:rPr lang="en-US" sz="600" dirty="0">
                <a:latin typeface="Calibri"/>
                <a:ea typeface="Calibri"/>
                <a:cs typeface="Times New Roman"/>
              </a:rPr>
              <a:t>“Meeting the IPA: Your New Secret Code.” 2013. </a:t>
            </a:r>
            <a:endParaRPr lang="en-US" sz="600" dirty="0">
              <a:effectLst/>
              <a:latin typeface="Calibri"/>
              <a:ea typeface="Calibri"/>
              <a:cs typeface="Times New Roman"/>
            </a:endParaRPr>
          </a:p>
        </p:txBody>
      </p:sp>
      <p:pic>
        <p:nvPicPr>
          <p:cNvPr id="6" name="Picture 5"/>
          <p:cNvPicPr>
            <a:picLocks noChangeAspect="1"/>
          </p:cNvPicPr>
          <p:nvPr/>
        </p:nvPicPr>
        <p:blipFill rotWithShape="1">
          <a:blip r:embed="rId3"/>
          <a:srcRect l="1015" r="-819"/>
          <a:stretch/>
        </p:blipFill>
        <p:spPr>
          <a:xfrm>
            <a:off x="837488" y="1676400"/>
            <a:ext cx="7418825" cy="3220718"/>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p:txBody>
          <a:bodyPr/>
          <a:lstStyle/>
          <a:p>
            <a:r>
              <a:rPr lang="en-US"/>
              <a:t>How to draw ‘em!</a:t>
            </a:r>
          </a:p>
        </p:txBody>
      </p:sp>
      <p:pic>
        <p:nvPicPr>
          <p:cNvPr id="337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133600"/>
            <a:ext cx="779463" cy="147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1" y="1295400"/>
            <a:ext cx="3886200" cy="5004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7"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3BFFDF7-DC55-43B0-9FE2-1FB4CD8BFA0A}" type="slidenum">
              <a:rPr lang="en-US" smtClean="0"/>
              <a:pPr eaLnBrk="1" hangingPunct="1"/>
              <a:t>33</a:t>
            </a:fld>
            <a:endParaRPr lang="en-US"/>
          </a:p>
        </p:txBody>
      </p:sp>
      <p:sp>
        <p:nvSpPr>
          <p:cNvPr id="2" name="Rectangle 1"/>
          <p:cNvSpPr/>
          <p:nvPr/>
        </p:nvSpPr>
        <p:spPr>
          <a:xfrm>
            <a:off x="2971800" y="6364975"/>
            <a:ext cx="2858475" cy="192297"/>
          </a:xfrm>
          <a:prstGeom prst="rect">
            <a:avLst/>
          </a:prstGeom>
        </p:spPr>
        <p:txBody>
          <a:bodyPr wrap="none">
            <a:spAutoFit/>
          </a:bodyPr>
          <a:lstStyle/>
          <a:p>
            <a:pPr marL="0" marR="0" algn="ctr">
              <a:lnSpc>
                <a:spcPct val="115000"/>
              </a:lnSpc>
              <a:spcBef>
                <a:spcPts val="0"/>
              </a:spcBef>
              <a:spcAft>
                <a:spcPts val="1000"/>
              </a:spcAft>
            </a:pPr>
            <a:r>
              <a:rPr lang="en-US" sz="600" dirty="0">
                <a:latin typeface="Calibri"/>
                <a:ea typeface="Calibri"/>
                <a:cs typeface="Times New Roman"/>
              </a:rPr>
              <a:t>Image from </a:t>
            </a:r>
            <a:r>
              <a:rPr lang="en-US" sz="600" i="1" dirty="0">
                <a:latin typeface="Calibri"/>
                <a:ea typeface="Calibri"/>
                <a:cs typeface="Times New Roman"/>
              </a:rPr>
              <a:t>Phonetics for Dummies. </a:t>
            </a:r>
            <a:r>
              <a:rPr lang="en-US" sz="600" dirty="0">
                <a:latin typeface="Calibri"/>
                <a:ea typeface="Calibri"/>
                <a:cs typeface="Times New Roman"/>
              </a:rPr>
              <a:t>“Meeting the IPA: Your New Secret Code.” 2013. </a:t>
            </a:r>
            <a:endParaRPr lang="en-US" sz="600" dirty="0">
              <a:effectLst/>
              <a:latin typeface="Calibri"/>
              <a:ea typeface="Calibri"/>
              <a:cs typeface="Times New Roman"/>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2"/>
          <p:cNvSpPr>
            <a:spLocks noGrp="1"/>
          </p:cNvSpPr>
          <p:nvPr>
            <p:ph type="title"/>
          </p:nvPr>
        </p:nvSpPr>
        <p:spPr/>
        <p:txBody>
          <a:bodyPr/>
          <a:lstStyle/>
          <a:p>
            <a:r>
              <a:rPr lang="en-US" dirty="0"/>
              <a:t>The voiceless “w” (/</a:t>
            </a:r>
            <a:r>
              <a:rPr lang="en-US" dirty="0">
                <a:latin typeface="Doulos SIL" panose="02000500070000020004" pitchFamily="2" charset="0"/>
                <a:ea typeface="Doulos SIL" panose="02000500070000020004" pitchFamily="2" charset="0"/>
                <a:cs typeface="Doulos SIL" panose="02000500070000020004" pitchFamily="2" charset="0"/>
              </a:rPr>
              <a:t>ʍ</a:t>
            </a:r>
            <a:r>
              <a:rPr lang="en-US" dirty="0"/>
              <a:t>/)</a:t>
            </a:r>
            <a:endParaRPr lang="en-US" baseline="30000" dirty="0"/>
          </a:p>
        </p:txBody>
      </p:sp>
      <p:sp>
        <p:nvSpPr>
          <p:cNvPr id="3482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51ECD3D-25DE-43F8-904A-2A0F92A5B303}" type="slidenum">
              <a:rPr lang="en-US" smtClean="0"/>
              <a:pPr eaLnBrk="1" hangingPunct="1"/>
              <a:t>34</a:t>
            </a:fld>
            <a:endParaRPr lang="en-US"/>
          </a:p>
        </p:txBody>
      </p:sp>
      <p:sp>
        <p:nvSpPr>
          <p:cNvPr id="2" name="Rectangle 1"/>
          <p:cNvSpPr/>
          <p:nvPr/>
        </p:nvSpPr>
        <p:spPr>
          <a:xfrm>
            <a:off x="2400300" y="1676400"/>
            <a:ext cx="4572000" cy="646331"/>
          </a:xfrm>
          <a:prstGeom prst="rect">
            <a:avLst/>
          </a:prstGeom>
        </p:spPr>
        <p:txBody>
          <a:bodyPr>
            <a:spAutoFit/>
          </a:bodyPr>
          <a:lstStyle/>
          <a:p>
            <a:r>
              <a:rPr lang="en-US" dirty="0">
                <a:hlinkClick r:id="rId2"/>
              </a:rPr>
              <a:t>https://www.youtube.com/watch?v=xzBQlWBDJMM</a:t>
            </a:r>
            <a:endParaRPr lang="en-US" dirty="0"/>
          </a:p>
        </p:txBody>
      </p:sp>
      <p:pic>
        <p:nvPicPr>
          <p:cNvPr id="1026" name="Picture 2" descr="http://cmster.com/media/fsHTP9f1Y5TATTLwNKdL6hl5XX4Ant5iF2pH2d9SaK4zIVJZiTj8OEZ7HM52EfNo.jpg"/>
          <p:cNvPicPr>
            <a:picLocks noChangeAspect="1" noChangeArrowheads="1"/>
          </p:cNvPicPr>
          <p:nvPr/>
        </p:nvPicPr>
        <p:blipFill rotWithShape="1">
          <a:blip r:embed="rId3">
            <a:extLst>
              <a:ext uri="{28A0092B-C50C-407E-A947-70E740481C1C}">
                <a14:useLocalDpi xmlns:a14="http://schemas.microsoft.com/office/drawing/2010/main" val="0"/>
              </a:ext>
            </a:extLst>
          </a:blip>
          <a:srcRect l="25911" t="24608" r="23078" b="16332"/>
          <a:stretch/>
        </p:blipFill>
        <p:spPr bwMode="auto">
          <a:xfrm>
            <a:off x="2417582" y="2743200"/>
            <a:ext cx="4267200" cy="18288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402556" y="5867400"/>
            <a:ext cx="6338888" cy="198516"/>
          </a:xfrm>
          <a:prstGeom prst="rect">
            <a:avLst/>
          </a:prstGeom>
        </p:spPr>
        <p:txBody>
          <a:bodyPr wrap="square">
            <a:spAutoFit/>
          </a:bodyPr>
          <a:lstStyle/>
          <a:p>
            <a:pPr marL="0" marR="0" algn="ctr">
              <a:lnSpc>
                <a:spcPct val="115000"/>
              </a:lnSpc>
              <a:spcBef>
                <a:spcPts val="0"/>
              </a:spcBef>
              <a:spcAft>
                <a:spcPts val="1000"/>
              </a:spcAft>
            </a:pPr>
            <a:r>
              <a:rPr lang="en-US" sz="600" dirty="0">
                <a:latin typeface="Calibri"/>
                <a:ea typeface="Calibri"/>
                <a:cs typeface="Times New Roman"/>
              </a:rPr>
              <a:t>Image from </a:t>
            </a:r>
            <a:r>
              <a:rPr lang="en-US" sz="600" i="1" dirty="0">
                <a:latin typeface="Calibri"/>
                <a:ea typeface="Calibri"/>
                <a:cs typeface="Times New Roman"/>
              </a:rPr>
              <a:t>FBCOVERSTREET. </a:t>
            </a:r>
            <a:r>
              <a:rPr lang="en-US" sz="600" dirty="0">
                <a:latin typeface="Calibri"/>
                <a:ea typeface="Calibri"/>
                <a:cs typeface="Times New Roman"/>
              </a:rPr>
              <a:t>“Cool </a:t>
            </a:r>
            <a:r>
              <a:rPr lang="en-US" sz="600" dirty="0" err="1">
                <a:latin typeface="Calibri"/>
                <a:ea typeface="Calibri"/>
                <a:cs typeface="Times New Roman"/>
              </a:rPr>
              <a:t>Hhhwhip</a:t>
            </a:r>
            <a:r>
              <a:rPr lang="en-US" sz="600" dirty="0">
                <a:latin typeface="Calibri"/>
                <a:ea typeface="Calibri"/>
                <a:cs typeface="Times New Roman"/>
              </a:rPr>
              <a:t> </a:t>
            </a:r>
            <a:r>
              <a:rPr lang="en-US" sz="600" dirty="0" err="1">
                <a:latin typeface="Calibri"/>
                <a:ea typeface="Calibri"/>
                <a:cs typeface="Times New Roman"/>
              </a:rPr>
              <a:t>Stewie</a:t>
            </a:r>
            <a:r>
              <a:rPr lang="en-US" sz="600" dirty="0">
                <a:latin typeface="Calibri"/>
                <a:ea typeface="Calibri"/>
                <a:cs typeface="Times New Roman"/>
              </a:rPr>
              <a:t> Griffin.” Accessed 5/23/16. </a:t>
            </a:r>
            <a:r>
              <a:rPr lang="en-US" sz="600" u="sng" dirty="0">
                <a:solidFill>
                  <a:srgbClr val="0000FF"/>
                </a:solidFill>
                <a:latin typeface="Calibri"/>
                <a:ea typeface="Calibri"/>
                <a:cs typeface="Times New Roman"/>
                <a:hlinkClick r:id="rId4"/>
              </a:rPr>
              <a:t>http://fbcoverstreet.com/facebook-cover/cool-hhhwhip-stewie-griffin</a:t>
            </a:r>
            <a:r>
              <a:rPr lang="en-US" sz="600" dirty="0">
                <a:latin typeface="Calibri"/>
                <a:ea typeface="Calibri"/>
                <a:cs typeface="Times New Roman"/>
              </a:rPr>
              <a:t> </a:t>
            </a:r>
            <a:endParaRPr lang="en-US" sz="600" dirty="0">
              <a:effectLst/>
              <a:latin typeface="Calibri"/>
              <a:ea typeface="Calibri"/>
              <a:cs typeface="Times New Roman"/>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04800" y="156560"/>
            <a:ext cx="8229600" cy="1143000"/>
          </a:xfrm>
        </p:spPr>
        <p:txBody>
          <a:bodyPr/>
          <a:lstStyle/>
          <a:p>
            <a:pPr eaLnBrk="1" hangingPunct="1"/>
            <a:r>
              <a:rPr lang="en-US" sz="3400" dirty="0"/>
              <a:t>Other features:</a:t>
            </a:r>
            <a:br>
              <a:rPr lang="en-US" sz="3400" dirty="0"/>
            </a:br>
            <a:r>
              <a:rPr lang="en-US" sz="3400" dirty="0"/>
              <a:t>Central vs. lateral</a:t>
            </a:r>
          </a:p>
        </p:txBody>
      </p:sp>
      <p:sp>
        <p:nvSpPr>
          <p:cNvPr id="35845" name="Slide Number Placeholder 1"/>
          <p:cNvSpPr>
            <a:spLocks noGrp="1"/>
          </p:cNvSpPr>
          <p:nvPr>
            <p:ph type="sldNum" sz="quarter" idx="12"/>
          </p:nvPr>
        </p:nvSpPr>
        <p:spPr>
          <a:xfrm>
            <a:off x="6400800" y="6077036"/>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062EE65-069B-41BD-AFBC-23959D4AE908}" type="slidenum">
              <a:rPr lang="en-US" smtClean="0"/>
              <a:pPr eaLnBrk="1" hangingPunct="1"/>
              <a:t>35</a:t>
            </a:fld>
            <a:endParaRPr lang="en-US" dirty="0"/>
          </a:p>
        </p:txBody>
      </p:sp>
      <p:sp>
        <p:nvSpPr>
          <p:cNvPr id="2" name="Rectangle 1"/>
          <p:cNvSpPr/>
          <p:nvPr/>
        </p:nvSpPr>
        <p:spPr>
          <a:xfrm>
            <a:off x="304800" y="6040733"/>
            <a:ext cx="7848600" cy="304699"/>
          </a:xfrm>
          <a:prstGeom prst="rect">
            <a:avLst/>
          </a:prstGeom>
        </p:spPr>
        <p:txBody>
          <a:bodyPr wrap="square">
            <a:spAutoFit/>
          </a:bodyPr>
          <a:lstStyle/>
          <a:p>
            <a:pPr marL="0" marR="0" algn="ctr">
              <a:lnSpc>
                <a:spcPct val="115000"/>
              </a:lnSpc>
              <a:spcBef>
                <a:spcPts val="0"/>
              </a:spcBef>
              <a:spcAft>
                <a:spcPts val="1000"/>
              </a:spcAft>
            </a:pPr>
            <a:r>
              <a:rPr lang="en-US" sz="1200" dirty="0">
                <a:latin typeface="Calibri"/>
                <a:ea typeface="Calibri"/>
                <a:cs typeface="Times New Roman"/>
              </a:rPr>
              <a:t>From </a:t>
            </a:r>
            <a:r>
              <a:rPr lang="en-US" sz="1200" i="1" dirty="0">
                <a:latin typeface="Calibri"/>
                <a:ea typeface="Calibri"/>
                <a:cs typeface="Times New Roman"/>
              </a:rPr>
              <a:t>A Course in Phonetics. </a:t>
            </a:r>
            <a:r>
              <a:rPr lang="en-US" sz="1200" dirty="0">
                <a:latin typeface="Calibri"/>
                <a:ea typeface="Calibri"/>
                <a:cs typeface="Times New Roman"/>
              </a:rPr>
              <a:t> P. </a:t>
            </a:r>
            <a:r>
              <a:rPr lang="en-US" sz="1200" dirty="0" err="1">
                <a:latin typeface="Calibri"/>
                <a:ea typeface="Calibri"/>
                <a:cs typeface="Times New Roman"/>
              </a:rPr>
              <a:t>Ladefoged</a:t>
            </a:r>
            <a:r>
              <a:rPr lang="en-US" sz="1200" dirty="0">
                <a:latin typeface="Calibri"/>
                <a:ea typeface="Calibri"/>
                <a:cs typeface="Times New Roman"/>
              </a:rPr>
              <a:t> and K. Johnson. “</a:t>
            </a:r>
            <a:r>
              <a:rPr lang="en-US" sz="1200" i="1" dirty="0">
                <a:latin typeface="Calibri"/>
                <a:ea typeface="Calibri"/>
                <a:cs typeface="Times New Roman"/>
              </a:rPr>
              <a:t>Phonology and Phonetic Transcription</a:t>
            </a:r>
            <a:r>
              <a:rPr lang="en-US" sz="1200" dirty="0">
                <a:latin typeface="Calibri"/>
                <a:ea typeface="Calibri"/>
                <a:cs typeface="Times New Roman"/>
              </a:rPr>
              <a:t>,” 2011. </a:t>
            </a:r>
            <a:endParaRPr lang="en-US" sz="1200" dirty="0">
              <a:effectLst/>
              <a:latin typeface="Calibri"/>
              <a:ea typeface="Calibri"/>
              <a:cs typeface="Times New Roman"/>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676400"/>
            <a:ext cx="6096000" cy="3938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t>Markedness</a:t>
            </a:r>
          </a:p>
        </p:txBody>
      </p:sp>
      <p:sp>
        <p:nvSpPr>
          <p:cNvPr id="36867" name="Rectangle 3"/>
          <p:cNvSpPr>
            <a:spLocks noGrp="1" noChangeArrowheads="1"/>
          </p:cNvSpPr>
          <p:nvPr>
            <p:ph type="body" idx="1"/>
          </p:nvPr>
        </p:nvSpPr>
        <p:spPr>
          <a:xfrm>
            <a:off x="457200" y="1600200"/>
            <a:ext cx="6019800" cy="1524000"/>
          </a:xfrm>
        </p:spPr>
        <p:txBody>
          <a:bodyPr/>
          <a:lstStyle/>
          <a:p>
            <a:pPr eaLnBrk="1" hangingPunct="1">
              <a:defRPr/>
            </a:pPr>
            <a:r>
              <a:rPr lang="en-US" dirty="0"/>
              <a:t>We do not mark the more usual case</a:t>
            </a:r>
          </a:p>
          <a:p>
            <a:pPr eaLnBrk="1" hangingPunct="1">
              <a:defRPr/>
            </a:pPr>
            <a:r>
              <a:rPr lang="en-US" dirty="0"/>
              <a:t>Thus, the </a:t>
            </a:r>
            <a:r>
              <a:rPr lang="en-US" u="sng" dirty="0"/>
              <a:t>less</a:t>
            </a:r>
            <a:r>
              <a:rPr lang="en-US" dirty="0"/>
              <a:t> frequent a feature, the </a:t>
            </a:r>
            <a:r>
              <a:rPr lang="en-US" u="sng" dirty="0"/>
              <a:t>more</a:t>
            </a:r>
            <a:r>
              <a:rPr lang="en-US" dirty="0"/>
              <a:t> “marked”</a:t>
            </a:r>
          </a:p>
          <a:p>
            <a:pPr marL="0" indent="0" eaLnBrk="1" hangingPunct="1">
              <a:buFontTx/>
              <a:buNone/>
              <a:defRPr/>
            </a:pPr>
            <a:endParaRPr lang="en-US" dirty="0"/>
          </a:p>
          <a:p>
            <a:pPr marL="0" indent="0" eaLnBrk="1" hangingPunct="1">
              <a:buFontTx/>
              <a:buNone/>
              <a:defRPr/>
            </a:pPr>
            <a:r>
              <a:rPr lang="en-US" b="1" dirty="0"/>
              <a:t>Example:</a:t>
            </a:r>
          </a:p>
          <a:p>
            <a:pPr marL="0" indent="0" eaLnBrk="1" hangingPunct="1">
              <a:buFontTx/>
              <a:buNone/>
              <a:defRPr/>
            </a:pPr>
            <a:r>
              <a:rPr lang="en-US" sz="2400" dirty="0"/>
              <a:t>I’m going to the store to get </a:t>
            </a:r>
            <a:r>
              <a:rPr lang="en-US" sz="2400" dirty="0">
                <a:solidFill>
                  <a:srgbClr val="FF0000"/>
                </a:solidFill>
              </a:rPr>
              <a:t>cow</a:t>
            </a:r>
            <a:r>
              <a:rPr lang="en-US" sz="2400" dirty="0"/>
              <a:t> milk</a:t>
            </a:r>
          </a:p>
          <a:p>
            <a:pPr marL="0" indent="0" eaLnBrk="1" hangingPunct="1">
              <a:buFontTx/>
              <a:buNone/>
              <a:defRPr/>
            </a:pPr>
            <a:r>
              <a:rPr lang="en-US" sz="2400" dirty="0"/>
              <a:t>I’m going to the store to get </a:t>
            </a:r>
            <a:r>
              <a:rPr lang="en-US" sz="2400" dirty="0">
                <a:solidFill>
                  <a:srgbClr val="FF0000"/>
                </a:solidFill>
              </a:rPr>
              <a:t>soy</a:t>
            </a:r>
            <a:r>
              <a:rPr lang="en-US" sz="2400" dirty="0"/>
              <a:t> milk </a:t>
            </a:r>
          </a:p>
          <a:p>
            <a:pPr marL="0" indent="0" eaLnBrk="1" hangingPunct="1">
              <a:buFontTx/>
              <a:buNone/>
              <a:defRPr/>
            </a:pPr>
            <a:endParaRPr lang="en-US" b="1" dirty="0"/>
          </a:p>
        </p:txBody>
      </p:sp>
      <p:pic>
        <p:nvPicPr>
          <p:cNvPr id="368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066800"/>
            <a:ext cx="2389188"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69" name="Rectangle 5"/>
          <p:cNvSpPr>
            <a:spLocks noChangeArrowheads="1"/>
          </p:cNvSpPr>
          <p:nvPr/>
        </p:nvSpPr>
        <p:spPr bwMode="auto">
          <a:xfrm>
            <a:off x="4267200" y="4800600"/>
            <a:ext cx="5619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400">
                <a:solidFill>
                  <a:srgbClr val="FF0000"/>
                </a:solidFill>
              </a:rPr>
              <a:t>X</a:t>
            </a:r>
          </a:p>
        </p:txBody>
      </p:sp>
      <p:sp>
        <p:nvSpPr>
          <p:cNvPr id="3687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5EB8328-88A1-4EA2-A502-AE1AEB75B6C8}" type="slidenum">
              <a:rPr lang="en-US" smtClean="0"/>
              <a:pPr eaLnBrk="1" hangingPunct="1"/>
              <a:t>36</a:t>
            </a:fld>
            <a:endParaRPr lang="en-US"/>
          </a:p>
        </p:txBody>
      </p:sp>
      <p:sp>
        <p:nvSpPr>
          <p:cNvPr id="2" name="Rectangle 1"/>
          <p:cNvSpPr/>
          <p:nvPr/>
        </p:nvSpPr>
        <p:spPr>
          <a:xfrm>
            <a:off x="6477000" y="3962400"/>
            <a:ext cx="2393387" cy="369332"/>
          </a:xfrm>
          <a:prstGeom prst="rect">
            <a:avLst/>
          </a:prstGeom>
        </p:spPr>
        <p:txBody>
          <a:bodyPr wrap="square">
            <a:spAutoFit/>
          </a:bodyPr>
          <a:lstStyle/>
          <a:p>
            <a:pPr marL="0" marR="0" algn="ctr">
              <a:spcBef>
                <a:spcPts val="0"/>
              </a:spcBef>
              <a:spcAft>
                <a:spcPts val="1000"/>
              </a:spcAft>
            </a:pPr>
            <a:r>
              <a:rPr lang="en-US" sz="600" dirty="0">
                <a:latin typeface="Calibri"/>
                <a:ea typeface="Calibri"/>
                <a:cs typeface="Times New Roman"/>
              </a:rPr>
              <a:t>Image from </a:t>
            </a:r>
            <a:r>
              <a:rPr lang="en-US" sz="600" i="1" dirty="0" err="1">
                <a:latin typeface="Calibri"/>
                <a:ea typeface="Calibri"/>
                <a:cs typeface="Times New Roman"/>
              </a:rPr>
              <a:t>Reddit</a:t>
            </a:r>
            <a:r>
              <a:rPr lang="en-US" sz="600" i="1" dirty="0">
                <a:latin typeface="Calibri"/>
                <a:ea typeface="Calibri"/>
                <a:cs typeface="Times New Roman"/>
              </a:rPr>
              <a:t>. </a:t>
            </a:r>
            <a:r>
              <a:rPr lang="en-US" sz="600" dirty="0">
                <a:latin typeface="Calibri"/>
                <a:ea typeface="Calibri"/>
                <a:cs typeface="Times New Roman"/>
              </a:rPr>
              <a:t>“My brother just found out who drinks his milk.” Jbee14. Accessed 5/25/16. </a:t>
            </a:r>
            <a:r>
              <a:rPr lang="en-US" sz="600" u="sng" dirty="0">
                <a:solidFill>
                  <a:srgbClr val="0000FF"/>
                </a:solidFill>
                <a:latin typeface="Calibri"/>
                <a:ea typeface="Calibri"/>
                <a:cs typeface="Times New Roman"/>
                <a:hlinkClick r:id="rId4"/>
              </a:rPr>
              <a:t>https://www.reddit.com/comments/11y784</a:t>
            </a:r>
            <a:endParaRPr lang="en-US" sz="600" dirty="0">
              <a:effectLst/>
              <a:latin typeface="Calibri"/>
              <a:ea typeface="Calibri"/>
              <a:cs typeface="Times New Roman"/>
            </a:endParaRPr>
          </a:p>
        </p:txBody>
      </p:sp>
      <p:sp>
        <p:nvSpPr>
          <p:cNvPr id="3" name="Rectangle 2"/>
          <p:cNvSpPr/>
          <p:nvPr/>
        </p:nvSpPr>
        <p:spPr>
          <a:xfrm>
            <a:off x="0" y="6665703"/>
            <a:ext cx="4038600" cy="198516"/>
          </a:xfrm>
          <a:prstGeom prst="rect">
            <a:avLst/>
          </a:prstGeom>
        </p:spPr>
        <p:txBody>
          <a:bodyPr wrap="square">
            <a:spAutoFit/>
          </a:bodyPr>
          <a:lstStyle/>
          <a:p>
            <a:pPr marL="0" marR="0">
              <a:lnSpc>
                <a:spcPct val="115000"/>
              </a:lnSpc>
              <a:spcBef>
                <a:spcPts val="0"/>
              </a:spcBef>
              <a:spcAft>
                <a:spcPts val="1000"/>
              </a:spcAft>
            </a:pPr>
            <a:r>
              <a:rPr lang="en-US" sz="600" dirty="0">
                <a:latin typeface="Calibri"/>
                <a:ea typeface="Calibri"/>
                <a:cs typeface="Times New Roman"/>
              </a:rPr>
              <a:t>Information from </a:t>
            </a:r>
            <a:r>
              <a:rPr lang="en-US" sz="600" i="1" dirty="0">
                <a:latin typeface="Calibri"/>
                <a:ea typeface="Calibri"/>
                <a:cs typeface="Times New Roman"/>
              </a:rPr>
              <a:t>Phonetics for Dummies. </a:t>
            </a:r>
            <a:r>
              <a:rPr lang="en-US" sz="600" dirty="0">
                <a:latin typeface="Calibri"/>
                <a:ea typeface="Calibri"/>
                <a:cs typeface="Times New Roman"/>
              </a:rPr>
              <a:t>William Katz. “Classifying Speech Sounds: Your Gateway to Phonology”. 2013. </a:t>
            </a:r>
            <a:endParaRPr lang="en-US" sz="600" dirty="0">
              <a:effectLst/>
              <a:latin typeface="Calibri"/>
              <a:ea typeface="Calibri"/>
              <a:cs typeface="Times New Roman"/>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533400" y="152400"/>
            <a:ext cx="8229600" cy="563563"/>
          </a:xfrm>
        </p:spPr>
        <p:txBody>
          <a:bodyPr/>
          <a:lstStyle/>
          <a:p>
            <a:pPr eaLnBrk="1" hangingPunct="1"/>
            <a:r>
              <a:rPr lang="en-US" sz="3200"/>
              <a:t>Let’s relate the features to the anatomy</a:t>
            </a:r>
          </a:p>
        </p:txBody>
      </p:sp>
      <p:sp>
        <p:nvSpPr>
          <p:cNvPr id="37893"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5CCE531-9360-4EBF-B89E-5D4E533279A1}" type="slidenum">
              <a:rPr lang="en-US" smtClean="0"/>
              <a:pPr eaLnBrk="1" hangingPunct="1"/>
              <a:t>37</a:t>
            </a:fld>
            <a:endParaRPr lang="en-US"/>
          </a:p>
        </p:txBody>
      </p:sp>
      <p:sp>
        <p:nvSpPr>
          <p:cNvPr id="2" name="Rectangle 1"/>
          <p:cNvSpPr/>
          <p:nvPr/>
        </p:nvSpPr>
        <p:spPr>
          <a:xfrm>
            <a:off x="2892264" y="3693903"/>
            <a:ext cx="3283271" cy="192297"/>
          </a:xfrm>
          <a:prstGeom prst="rect">
            <a:avLst/>
          </a:prstGeom>
        </p:spPr>
        <p:txBody>
          <a:bodyPr wrap="none">
            <a:spAutoFit/>
          </a:bodyPr>
          <a:lstStyle/>
          <a:p>
            <a:pPr marL="0" marR="0" algn="ctr">
              <a:lnSpc>
                <a:spcPct val="115000"/>
              </a:lnSpc>
              <a:spcBef>
                <a:spcPts val="0"/>
              </a:spcBef>
              <a:spcAft>
                <a:spcPts val="1000"/>
              </a:spcAft>
            </a:pPr>
            <a:r>
              <a:rPr lang="en-US" sz="600" dirty="0">
                <a:latin typeface="Calibri"/>
                <a:ea typeface="Calibri"/>
                <a:cs typeface="Times New Roman"/>
              </a:rPr>
              <a:t>Image from </a:t>
            </a:r>
            <a:r>
              <a:rPr lang="en-US" sz="600" i="1" dirty="0">
                <a:latin typeface="Calibri"/>
                <a:ea typeface="Calibri"/>
                <a:cs typeface="Times New Roman"/>
              </a:rPr>
              <a:t>Phonetics for Dummies. </a:t>
            </a:r>
            <a:r>
              <a:rPr lang="en-US" sz="600" dirty="0">
                <a:latin typeface="Calibri"/>
                <a:ea typeface="Calibri"/>
                <a:cs typeface="Times New Roman"/>
              </a:rPr>
              <a:t>William Katz. “Meeting the IPA: Your New Secret Code.” 2013. </a:t>
            </a:r>
            <a:endParaRPr lang="en-US" sz="600" dirty="0">
              <a:effectLst/>
              <a:latin typeface="Calibri"/>
              <a:ea typeface="Calibri"/>
              <a:cs typeface="Times New Roman"/>
            </a:endParaRPr>
          </a:p>
        </p:txBody>
      </p:sp>
      <p:pic>
        <p:nvPicPr>
          <p:cNvPr id="1030" name="Picture 6" descr="C:\Users\scb140230\AppData\Local\Microsoft\Windows\Temporary Internet Files\Content.IE5\Z8KB0GGH\artic[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4110527"/>
            <a:ext cx="2590800" cy="25217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4"/>
          <a:srcRect l="1015" r="-819"/>
          <a:stretch/>
        </p:blipFill>
        <p:spPr>
          <a:xfrm>
            <a:off x="1066800" y="1066800"/>
            <a:ext cx="7281380" cy="3161049"/>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457200" y="533400"/>
            <a:ext cx="8229600" cy="1143000"/>
          </a:xfrm>
        </p:spPr>
        <p:txBody>
          <a:bodyPr/>
          <a:lstStyle/>
          <a:p>
            <a:pPr eaLnBrk="1" hangingPunct="1"/>
            <a:r>
              <a:rPr lang="en-US"/>
              <a:t>Great! Now on to vowels</a:t>
            </a:r>
          </a:p>
        </p:txBody>
      </p:sp>
      <p:sp>
        <p:nvSpPr>
          <p:cNvPr id="3891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10FCEF2-CE60-4A36-9DEE-6C0E444976E9}" type="slidenum">
              <a:rPr lang="en-US" smtClean="0"/>
              <a:pPr eaLnBrk="1" hangingPunct="1"/>
              <a:t>38</a:t>
            </a:fld>
            <a:endParaRPr lang="en-US"/>
          </a:p>
        </p:txBody>
      </p:sp>
      <p:pic>
        <p:nvPicPr>
          <p:cNvPr id="1028" name="Picture 4" descr="http://sa.berkeley.edu/sites/default/files/iamawesome.jpg#overlay-context=ld/employee-engage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8187" y="2514600"/>
            <a:ext cx="2587625" cy="19702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t>The setting</a:t>
            </a:r>
          </a:p>
        </p:txBody>
      </p:sp>
      <p:sp>
        <p:nvSpPr>
          <p:cNvPr id="39941"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D05924B-08AC-4747-8B98-62A1B5C5D2A7}" type="slidenum">
              <a:rPr lang="en-US" smtClean="0"/>
              <a:pPr eaLnBrk="1" hangingPunct="1"/>
              <a:t>39</a:t>
            </a:fld>
            <a:endParaRPr lang="en-US"/>
          </a:p>
        </p:txBody>
      </p:sp>
      <p:sp>
        <p:nvSpPr>
          <p:cNvPr id="2" name="Rectangle 1"/>
          <p:cNvSpPr/>
          <p:nvPr/>
        </p:nvSpPr>
        <p:spPr>
          <a:xfrm>
            <a:off x="3048000" y="5471283"/>
            <a:ext cx="3283271" cy="192297"/>
          </a:xfrm>
          <a:prstGeom prst="rect">
            <a:avLst/>
          </a:prstGeom>
        </p:spPr>
        <p:txBody>
          <a:bodyPr wrap="none">
            <a:spAutoFit/>
          </a:bodyPr>
          <a:lstStyle/>
          <a:p>
            <a:pPr marL="0" marR="0">
              <a:lnSpc>
                <a:spcPct val="115000"/>
              </a:lnSpc>
              <a:spcBef>
                <a:spcPts val="0"/>
              </a:spcBef>
              <a:spcAft>
                <a:spcPts val="1000"/>
              </a:spcAft>
            </a:pPr>
            <a:r>
              <a:rPr lang="en-US" sz="600" dirty="0">
                <a:latin typeface="Calibri"/>
                <a:ea typeface="Calibri"/>
                <a:cs typeface="Times New Roman"/>
              </a:rPr>
              <a:t>Image from </a:t>
            </a:r>
            <a:r>
              <a:rPr lang="en-US" sz="600" i="1" dirty="0">
                <a:latin typeface="Calibri"/>
                <a:ea typeface="Calibri"/>
                <a:cs typeface="Times New Roman"/>
              </a:rPr>
              <a:t>Phonetics for Dummies. </a:t>
            </a:r>
            <a:r>
              <a:rPr lang="en-US" sz="600" dirty="0">
                <a:latin typeface="Calibri"/>
                <a:ea typeface="Calibri"/>
                <a:cs typeface="Times New Roman"/>
              </a:rPr>
              <a:t>William Katz. “Meeting the IPA: Your New Secret Code”. 2013. </a:t>
            </a:r>
            <a:endParaRPr lang="en-US" sz="600" dirty="0">
              <a:effectLst/>
              <a:latin typeface="Calibri"/>
              <a:ea typeface="Calibri"/>
              <a:cs typeface="Times New Roman"/>
            </a:endParaRPr>
          </a:p>
        </p:txBody>
      </p:sp>
      <p:pic>
        <p:nvPicPr>
          <p:cNvPr id="3" name="Picture 2"/>
          <p:cNvPicPr>
            <a:picLocks noChangeAspect="1"/>
          </p:cNvPicPr>
          <p:nvPr/>
        </p:nvPicPr>
        <p:blipFill>
          <a:blip r:embed="rId3"/>
          <a:stretch>
            <a:fillRect/>
          </a:stretch>
        </p:blipFill>
        <p:spPr>
          <a:xfrm>
            <a:off x="1676400" y="1437958"/>
            <a:ext cx="5515575" cy="376515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t>Panini</a:t>
            </a:r>
          </a:p>
        </p:txBody>
      </p:sp>
      <p:sp>
        <p:nvSpPr>
          <p:cNvPr id="5123" name="Rectangle 3"/>
          <p:cNvSpPr>
            <a:spLocks noGrp="1" noChangeArrowheads="1"/>
          </p:cNvSpPr>
          <p:nvPr>
            <p:ph type="body" sz="half" idx="1"/>
          </p:nvPr>
        </p:nvSpPr>
        <p:spPr>
          <a:xfrm>
            <a:off x="457200" y="1603801"/>
            <a:ext cx="3962400" cy="4525963"/>
          </a:xfrm>
        </p:spPr>
        <p:txBody>
          <a:bodyPr/>
          <a:lstStyle/>
          <a:p>
            <a:pPr eaLnBrk="1" hangingPunct="1">
              <a:lnSpc>
                <a:spcPct val="80000"/>
              </a:lnSpc>
              <a:buFontTx/>
              <a:buNone/>
            </a:pPr>
            <a:endParaRPr lang="en-US" sz="2100" dirty="0"/>
          </a:p>
          <a:p>
            <a:pPr eaLnBrk="1" hangingPunct="1">
              <a:lnSpc>
                <a:spcPct val="80000"/>
              </a:lnSpc>
            </a:pPr>
            <a:r>
              <a:rPr lang="en-US" sz="2100" dirty="0"/>
              <a:t>India ~ 7th - 4th centuries B.C.E.  </a:t>
            </a:r>
          </a:p>
          <a:p>
            <a:pPr eaLnBrk="1" hangingPunct="1">
              <a:lnSpc>
                <a:spcPct val="80000"/>
              </a:lnSpc>
            </a:pPr>
            <a:r>
              <a:rPr lang="en-US" sz="2100" dirty="0"/>
              <a:t>His work on Sanskrit was surprisingly modern and systematic</a:t>
            </a:r>
          </a:p>
          <a:p>
            <a:pPr eaLnBrk="1" hangingPunct="1">
              <a:lnSpc>
                <a:spcPct val="80000"/>
              </a:lnSpc>
            </a:pPr>
            <a:r>
              <a:rPr lang="en-US" sz="2100" dirty="0"/>
              <a:t>Phonology/phonetics was explicitly dealt with</a:t>
            </a:r>
          </a:p>
          <a:p>
            <a:pPr eaLnBrk="1" hangingPunct="1">
              <a:lnSpc>
                <a:spcPct val="80000"/>
              </a:lnSpc>
            </a:pPr>
            <a:r>
              <a:rPr lang="en-US" sz="2100" dirty="0"/>
              <a:t>Discovery of Panini's grammar helped develop today’s linguistic science</a:t>
            </a:r>
          </a:p>
        </p:txBody>
      </p:sp>
      <p:sp>
        <p:nvSpPr>
          <p:cNvPr id="5125"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8B17993-8698-4D56-90A1-D12EF122AFE6}" type="slidenum">
              <a:rPr lang="en-US" smtClean="0"/>
              <a:pPr eaLnBrk="1" hangingPunct="1"/>
              <a:t>4</a:t>
            </a:fld>
            <a:endParaRPr lang="en-US"/>
          </a:p>
        </p:txBody>
      </p:sp>
      <p:pic>
        <p:nvPicPr>
          <p:cNvPr id="1026" name="Picture 2" descr="http://www.indianetzone.com/photos_gallery/16/panini_15335.jpg"/>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bwMode="auto">
          <a:xfrm>
            <a:off x="4666331" y="1600200"/>
            <a:ext cx="3614777" cy="3124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 y="6584107"/>
            <a:ext cx="5257799" cy="184666"/>
          </a:xfrm>
          <a:prstGeom prst="rect">
            <a:avLst/>
          </a:prstGeom>
          <a:noFill/>
        </p:spPr>
        <p:txBody>
          <a:bodyPr wrap="square" rtlCol="0">
            <a:spAutoFit/>
          </a:bodyPr>
          <a:lstStyle/>
          <a:p>
            <a:r>
              <a:rPr lang="en-US" sz="600" dirty="0">
                <a:latin typeface="Calibri" pitchFamily="34" charset="0"/>
              </a:rPr>
              <a:t>Image from </a:t>
            </a:r>
            <a:r>
              <a:rPr lang="en-US" sz="600" i="1" dirty="0" err="1">
                <a:latin typeface="Calibri" pitchFamily="34" charset="0"/>
              </a:rPr>
              <a:t>IndiaNetzone</a:t>
            </a:r>
            <a:r>
              <a:rPr lang="en-US" sz="600" i="1" dirty="0">
                <a:latin typeface="Calibri" pitchFamily="34" charset="0"/>
              </a:rPr>
              <a:t>.</a:t>
            </a:r>
            <a:r>
              <a:rPr lang="en-US" sz="600" dirty="0">
                <a:latin typeface="Calibri" pitchFamily="34" charset="0"/>
              </a:rPr>
              <a:t> “Panini, Sanskrit Grammarian.” 09/23/2009. Accessed 5/20/2016. </a:t>
            </a:r>
            <a:r>
              <a:rPr lang="en-US" sz="600" dirty="0">
                <a:latin typeface="Calibri" pitchFamily="34" charset="0"/>
                <a:hlinkClick r:id="rId4"/>
              </a:rPr>
              <a:t>http://www.indianetzone.com/31/panini_sanskrit_grammarian.htm</a:t>
            </a:r>
            <a:r>
              <a:rPr lang="en-US" sz="600" dirty="0">
                <a:latin typeface="Calibri" pitchFamily="34" charset="0"/>
              </a:rPr>
              <a:t>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908656" y="1157238"/>
            <a:ext cx="5479088" cy="4543524"/>
          </a:xfrm>
          <a:prstGeom prst="rect">
            <a:avLst/>
          </a:prstGeom>
        </p:spPr>
      </p:pic>
      <p:sp>
        <p:nvSpPr>
          <p:cNvPr id="40962" name="Rectangle 2"/>
          <p:cNvSpPr>
            <a:spLocks noGrp="1" noChangeArrowheads="1"/>
          </p:cNvSpPr>
          <p:nvPr>
            <p:ph type="title" idx="4294967295"/>
          </p:nvPr>
        </p:nvSpPr>
        <p:spPr>
          <a:xfrm>
            <a:off x="990600" y="130396"/>
            <a:ext cx="7315200" cy="1143000"/>
          </a:xfrm>
        </p:spPr>
        <p:txBody>
          <a:bodyPr/>
          <a:lstStyle/>
          <a:p>
            <a:pPr eaLnBrk="1" hangingPunct="1"/>
            <a:r>
              <a:rPr lang="en-US" dirty="0"/>
              <a:t>GAE vowel quadrilateral</a:t>
            </a:r>
          </a:p>
        </p:txBody>
      </p:sp>
      <p:sp>
        <p:nvSpPr>
          <p:cNvPr id="4096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99C3325-EFB2-4D05-AAF2-4C2C60941BCC}" type="slidenum">
              <a:rPr lang="en-US" smtClean="0"/>
              <a:pPr eaLnBrk="1" hangingPunct="1"/>
              <a:t>40</a:t>
            </a:fld>
            <a:endParaRPr lang="en-US"/>
          </a:p>
        </p:txBody>
      </p:sp>
      <p:sp>
        <p:nvSpPr>
          <p:cNvPr id="3" name="Rectangle 2"/>
          <p:cNvSpPr/>
          <p:nvPr/>
        </p:nvSpPr>
        <p:spPr bwMode="auto">
          <a:xfrm>
            <a:off x="5181600" y="2743200"/>
            <a:ext cx="304800" cy="304800"/>
          </a:xfrm>
          <a:prstGeom prst="rect">
            <a:avLst/>
          </a:prstGeom>
          <a:solidFill>
            <a:srgbClr val="FFFF00">
              <a:alpha val="21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 name="Rectangle 6"/>
          <p:cNvSpPr/>
          <p:nvPr/>
        </p:nvSpPr>
        <p:spPr bwMode="auto">
          <a:xfrm>
            <a:off x="5562600" y="4419600"/>
            <a:ext cx="304800" cy="304800"/>
          </a:xfrm>
          <a:prstGeom prst="rect">
            <a:avLst/>
          </a:prstGeom>
          <a:solidFill>
            <a:srgbClr val="FFFF00">
              <a:alpha val="21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 name="Rectangle 3"/>
          <p:cNvSpPr/>
          <p:nvPr/>
        </p:nvSpPr>
        <p:spPr>
          <a:xfrm>
            <a:off x="360680" y="6344087"/>
            <a:ext cx="7924800" cy="198516"/>
          </a:xfrm>
          <a:prstGeom prst="rect">
            <a:avLst/>
          </a:prstGeom>
        </p:spPr>
        <p:txBody>
          <a:bodyPr wrap="square">
            <a:spAutoFit/>
          </a:bodyPr>
          <a:lstStyle/>
          <a:p>
            <a:pPr marL="0" marR="0">
              <a:lnSpc>
                <a:spcPct val="115000"/>
              </a:lnSpc>
              <a:spcBef>
                <a:spcPts val="0"/>
              </a:spcBef>
              <a:spcAft>
                <a:spcPts val="1000"/>
              </a:spcAft>
            </a:pPr>
            <a:r>
              <a:rPr lang="en-US" sz="600" dirty="0">
                <a:latin typeface="Calibri"/>
                <a:ea typeface="Calibri"/>
                <a:cs typeface="Times New Roman"/>
              </a:rPr>
              <a:t>Image from </a:t>
            </a:r>
            <a:r>
              <a:rPr lang="en-US" sz="600" i="1" dirty="0" err="1">
                <a:latin typeface="Calibri"/>
                <a:ea typeface="Calibri"/>
                <a:cs typeface="Times New Roman"/>
              </a:rPr>
              <a:t>StudyBlue</a:t>
            </a:r>
            <a:r>
              <a:rPr lang="en-US" sz="600" i="1" dirty="0">
                <a:latin typeface="Calibri"/>
                <a:ea typeface="Calibri"/>
                <a:cs typeface="Times New Roman"/>
              </a:rPr>
              <a:t>. </a:t>
            </a:r>
            <a:r>
              <a:rPr lang="en-US" sz="600" dirty="0">
                <a:latin typeface="Calibri"/>
                <a:ea typeface="Calibri"/>
                <a:cs typeface="Times New Roman"/>
              </a:rPr>
              <a:t>“Phonetics Final: Communication Sciences and Disorders 3313 with Baldwin at Oklahoma State University – Stillwater *”. 2016. Accessed 6/27/2016. </a:t>
            </a:r>
            <a:r>
              <a:rPr lang="en-US" sz="600" u="sng" dirty="0">
                <a:solidFill>
                  <a:srgbClr val="0000FF"/>
                </a:solidFill>
                <a:latin typeface="Calibri"/>
                <a:ea typeface="Calibri"/>
                <a:cs typeface="Times New Roman"/>
                <a:hlinkClick r:id="rId4"/>
              </a:rPr>
              <a:t>https://www.studyblue.com/notes/note/n/phonetics-final/deck/6489748</a:t>
            </a:r>
            <a:r>
              <a:rPr lang="en-US" sz="600" dirty="0">
                <a:latin typeface="Calibri"/>
                <a:ea typeface="Calibri"/>
                <a:cs typeface="Times New Roman"/>
              </a:rPr>
              <a:t> </a:t>
            </a:r>
            <a:endParaRPr lang="en-US" sz="600" dirty="0">
              <a:effectLst/>
              <a:latin typeface="Calibri"/>
              <a:ea typeface="Calibri"/>
              <a:cs typeface="Times New Roman"/>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2"/>
          <p:cNvSpPr>
            <a:spLocks noGrp="1"/>
          </p:cNvSpPr>
          <p:nvPr>
            <p:ph type="title"/>
          </p:nvPr>
        </p:nvSpPr>
        <p:spPr/>
        <p:txBody>
          <a:bodyPr/>
          <a:lstStyle/>
          <a:p>
            <a:r>
              <a:rPr lang="en-US"/>
              <a:t>This should help?</a:t>
            </a:r>
          </a:p>
        </p:txBody>
      </p:sp>
      <p:sp>
        <p:nvSpPr>
          <p:cNvPr id="41987"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EEB88E7-0D71-4CD4-9569-E066A900AAB0}" type="slidenum">
              <a:rPr lang="en-US" smtClean="0"/>
              <a:pPr eaLnBrk="1" hangingPunct="1"/>
              <a:t>41</a:t>
            </a:fld>
            <a:endParaRPr lang="en-US"/>
          </a:p>
        </p:txBody>
      </p:sp>
      <p:pic>
        <p:nvPicPr>
          <p:cNvPr id="419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052197"/>
            <a:ext cx="6107113" cy="2359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502365" y="5562600"/>
            <a:ext cx="4302781" cy="492443"/>
          </a:xfrm>
          <a:prstGeom prst="rect">
            <a:avLst/>
          </a:prstGeom>
          <a:noFill/>
        </p:spPr>
        <p:txBody>
          <a:bodyPr wrap="none" rtlCol="0">
            <a:spAutoFit/>
          </a:bodyPr>
          <a:lstStyle/>
          <a:p>
            <a:r>
              <a:rPr lang="en-US" sz="800" dirty="0">
                <a:latin typeface="Calibri"/>
                <a:ea typeface="Calibri"/>
                <a:cs typeface="Times New Roman"/>
              </a:rPr>
              <a:t>Image from </a:t>
            </a:r>
            <a:r>
              <a:rPr lang="en-US" sz="800" i="1" dirty="0">
                <a:latin typeface="Calibri"/>
                <a:ea typeface="Calibri"/>
                <a:cs typeface="Times New Roman"/>
              </a:rPr>
              <a:t>Phonetics for Dummies. </a:t>
            </a:r>
            <a:r>
              <a:rPr lang="en-US" sz="800" dirty="0">
                <a:latin typeface="Calibri"/>
                <a:ea typeface="Calibri"/>
                <a:cs typeface="Times New Roman"/>
              </a:rPr>
              <a:t>William Katz. “Meeting the IPA: Your New Secret Code”. 2013. </a:t>
            </a:r>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t>Homework/ Reading</a:t>
            </a:r>
          </a:p>
        </p:txBody>
      </p:sp>
      <p:sp>
        <p:nvSpPr>
          <p:cNvPr id="43011" name="Rectangle 3"/>
          <p:cNvSpPr>
            <a:spLocks noGrp="1" noChangeArrowheads="1"/>
          </p:cNvSpPr>
          <p:nvPr>
            <p:ph type="body" idx="1"/>
          </p:nvPr>
        </p:nvSpPr>
        <p:spPr>
          <a:xfrm>
            <a:off x="1295400" y="1905000"/>
            <a:ext cx="7010400" cy="3657600"/>
          </a:xfrm>
        </p:spPr>
        <p:txBody>
          <a:bodyPr/>
          <a:lstStyle/>
          <a:p>
            <a:pPr eaLnBrk="1" hangingPunct="1"/>
            <a:r>
              <a:rPr lang="en-US" sz="2800" dirty="0"/>
              <a:t>First e-learning homework set!</a:t>
            </a:r>
          </a:p>
        </p:txBody>
      </p:sp>
      <p:sp>
        <p:nvSpPr>
          <p:cNvPr id="4301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2B6C611-BEDA-417E-BC2D-1FCB335B5A80}" type="slidenum">
              <a:rPr lang="en-US" smtClean="0"/>
              <a:pPr eaLnBrk="1" hangingPunct="1"/>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3">
            <a:lumMod val="95000"/>
          </a:schemeClr>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t>Lecture 2</a:t>
            </a:r>
          </a:p>
        </p:txBody>
      </p:sp>
      <p:sp>
        <p:nvSpPr>
          <p:cNvPr id="44035" name="Rectangle 3"/>
          <p:cNvSpPr>
            <a:spLocks noGrp="1" noChangeArrowheads="1"/>
          </p:cNvSpPr>
          <p:nvPr>
            <p:ph type="body" idx="1"/>
          </p:nvPr>
        </p:nvSpPr>
        <p:spPr>
          <a:xfrm>
            <a:off x="1600200" y="2133600"/>
            <a:ext cx="5943600" cy="2925763"/>
          </a:xfrm>
        </p:spPr>
        <p:txBody>
          <a:bodyPr/>
          <a:lstStyle/>
          <a:p>
            <a:pPr eaLnBrk="1" hangingPunct="1"/>
            <a:r>
              <a:rPr lang="en-US" dirty="0"/>
              <a:t>More issues on broad transcription of GAE consonants and vowels</a:t>
            </a:r>
          </a:p>
          <a:p>
            <a:pPr eaLnBrk="1" hangingPunct="1"/>
            <a:r>
              <a:rPr lang="en-US" dirty="0"/>
              <a:t>Finishing up concepts from text, chapters 1-3</a:t>
            </a:r>
          </a:p>
        </p:txBody>
      </p:sp>
      <p:sp>
        <p:nvSpPr>
          <p:cNvPr id="4403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0C26587-3E65-4736-BB34-E894DB076451}" type="slidenum">
              <a:rPr lang="en-US" smtClean="0"/>
              <a:pPr eaLnBrk="1" hangingPunct="1"/>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t>Mono – vs. Diphthongs</a:t>
            </a:r>
          </a:p>
        </p:txBody>
      </p:sp>
      <p:sp>
        <p:nvSpPr>
          <p:cNvPr id="45059" name="Rectangle 3"/>
          <p:cNvSpPr>
            <a:spLocks noGrp="1" noChangeArrowheads="1"/>
          </p:cNvSpPr>
          <p:nvPr>
            <p:ph type="body" idx="1"/>
          </p:nvPr>
        </p:nvSpPr>
        <p:spPr>
          <a:xfrm>
            <a:off x="1447800" y="1524000"/>
            <a:ext cx="6096000" cy="2133600"/>
          </a:xfrm>
        </p:spPr>
        <p:txBody>
          <a:bodyPr/>
          <a:lstStyle/>
          <a:p>
            <a:pPr eaLnBrk="1" hangingPunct="1">
              <a:lnSpc>
                <a:spcPct val="90000"/>
              </a:lnSpc>
            </a:pPr>
            <a:r>
              <a:rPr lang="en-US" u="sng" dirty="0" err="1"/>
              <a:t>Monophthongs</a:t>
            </a:r>
            <a:r>
              <a:rPr lang="en-US" dirty="0"/>
              <a:t> – constant vowel quality</a:t>
            </a:r>
          </a:p>
          <a:p>
            <a:pPr eaLnBrk="1" hangingPunct="1">
              <a:lnSpc>
                <a:spcPct val="90000"/>
              </a:lnSpc>
            </a:pPr>
            <a:r>
              <a:rPr lang="en-US" u="sng" dirty="0"/>
              <a:t>Diphthongs</a:t>
            </a:r>
            <a:r>
              <a:rPr lang="en-US" dirty="0"/>
              <a:t> – sweep across the vowel space</a:t>
            </a:r>
          </a:p>
        </p:txBody>
      </p:sp>
      <p:sp>
        <p:nvSpPr>
          <p:cNvPr id="45061"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6A500A6-D53A-4CC0-B1F0-EA471B17660B}" type="slidenum">
              <a:rPr lang="en-US" smtClean="0"/>
              <a:pPr eaLnBrk="1" hangingPunct="1"/>
              <a:t>44</a:t>
            </a:fld>
            <a:endParaRPr lang="en-US"/>
          </a:p>
        </p:txBody>
      </p:sp>
      <p:sp>
        <p:nvSpPr>
          <p:cNvPr id="2" name="Rectangle 1"/>
          <p:cNvSpPr/>
          <p:nvPr/>
        </p:nvSpPr>
        <p:spPr>
          <a:xfrm>
            <a:off x="381000" y="6245225"/>
            <a:ext cx="6629400" cy="304699"/>
          </a:xfrm>
          <a:prstGeom prst="rect">
            <a:avLst/>
          </a:prstGeom>
        </p:spPr>
        <p:txBody>
          <a:bodyPr wrap="square">
            <a:spAutoFit/>
          </a:bodyPr>
          <a:lstStyle/>
          <a:p>
            <a:pPr marL="0" marR="0">
              <a:lnSpc>
                <a:spcPct val="115000"/>
              </a:lnSpc>
              <a:spcBef>
                <a:spcPts val="0"/>
              </a:spcBef>
              <a:spcAft>
                <a:spcPts val="1000"/>
              </a:spcAft>
            </a:pPr>
            <a:r>
              <a:rPr lang="en-US" sz="600" dirty="0">
                <a:latin typeface="Calibri"/>
                <a:ea typeface="Calibri"/>
                <a:cs typeface="Times New Roman"/>
              </a:rPr>
              <a:t>Image from </a:t>
            </a:r>
            <a:r>
              <a:rPr lang="en-US" sz="600" i="1" dirty="0">
                <a:latin typeface="Calibri"/>
                <a:ea typeface="Calibri"/>
                <a:cs typeface="Times New Roman"/>
              </a:rPr>
              <a:t>Wikimedia Commons. </a:t>
            </a:r>
            <a:r>
              <a:rPr lang="en-US" sz="600" dirty="0">
                <a:latin typeface="Calibri"/>
                <a:ea typeface="Calibri"/>
                <a:cs typeface="Times New Roman"/>
              </a:rPr>
              <a:t>“File:California English </a:t>
            </a:r>
            <a:r>
              <a:rPr lang="en-US" sz="600" dirty="0" err="1">
                <a:latin typeface="Calibri"/>
                <a:ea typeface="Calibri"/>
                <a:cs typeface="Times New Roman"/>
              </a:rPr>
              <a:t>disphthong</a:t>
            </a:r>
            <a:r>
              <a:rPr lang="en-US" sz="600" dirty="0">
                <a:latin typeface="Calibri"/>
                <a:ea typeface="Calibri"/>
                <a:cs typeface="Times New Roman"/>
              </a:rPr>
              <a:t> </a:t>
            </a:r>
            <a:r>
              <a:rPr lang="en-US" sz="600" dirty="0" err="1">
                <a:latin typeface="Calibri"/>
                <a:ea typeface="Calibri"/>
                <a:cs typeface="Times New Roman"/>
              </a:rPr>
              <a:t>chart.svg</a:t>
            </a:r>
            <a:r>
              <a:rPr lang="en-US" sz="600" dirty="0">
                <a:latin typeface="Calibri"/>
                <a:ea typeface="Calibri"/>
                <a:cs typeface="Times New Roman"/>
              </a:rPr>
              <a:t>”. 29 February 2016. Accessed 27 June 2016. </a:t>
            </a:r>
            <a:r>
              <a:rPr lang="en-US" sz="600" u="sng" dirty="0">
                <a:solidFill>
                  <a:srgbClr val="0000FF"/>
                </a:solidFill>
                <a:latin typeface="Calibri"/>
                <a:ea typeface="Calibri"/>
                <a:cs typeface="Times New Roman"/>
                <a:hlinkClick r:id="rId3"/>
              </a:rPr>
              <a:t>https://commons.wikimedia.org/wiki/File:California_English_diphthong_chart.svg</a:t>
            </a:r>
            <a:r>
              <a:rPr lang="en-US" sz="600" dirty="0">
                <a:latin typeface="Calibri"/>
                <a:ea typeface="Calibri"/>
                <a:cs typeface="Times New Roman"/>
              </a:rPr>
              <a:t> *</a:t>
            </a:r>
            <a:r>
              <a:rPr lang="en-US" sz="600" dirty="0">
                <a:solidFill>
                  <a:srgbClr val="252525"/>
                </a:solidFill>
                <a:latin typeface="Calibri"/>
                <a:ea typeface="Calibri"/>
                <a:cs typeface="Arial"/>
              </a:rPr>
              <a:t>based on the vowel chart in Peter </a:t>
            </a:r>
            <a:r>
              <a:rPr lang="en-US" sz="600" dirty="0" err="1">
                <a:solidFill>
                  <a:srgbClr val="252525"/>
                </a:solidFill>
                <a:latin typeface="Calibri"/>
                <a:ea typeface="Calibri"/>
                <a:cs typeface="Arial"/>
              </a:rPr>
              <a:t>Ladefoged</a:t>
            </a:r>
            <a:r>
              <a:rPr lang="en-US" sz="600" dirty="0">
                <a:solidFill>
                  <a:srgbClr val="252525"/>
                </a:solidFill>
                <a:latin typeface="Calibri"/>
                <a:ea typeface="Calibri"/>
                <a:cs typeface="Arial"/>
              </a:rPr>
              <a:t>, "American English", </a:t>
            </a:r>
            <a:r>
              <a:rPr lang="en-US" sz="600" i="1" dirty="0">
                <a:latin typeface="Calibri"/>
                <a:ea typeface="Calibri"/>
                <a:cs typeface="Times New Roman"/>
              </a:rPr>
              <a:t>Handbook of the International Phonetic Association</a:t>
            </a:r>
            <a:r>
              <a:rPr lang="en-US" sz="600" dirty="0">
                <a:latin typeface="Calibri"/>
                <a:ea typeface="Calibri"/>
                <a:cs typeface="Times New Roman"/>
              </a:rPr>
              <a:t> (Cambridge Univ. Press 1999), p. 42.</a:t>
            </a:r>
            <a:endParaRPr lang="en-US" sz="600" dirty="0">
              <a:effectLst/>
              <a:latin typeface="Calibri"/>
              <a:ea typeface="Calibri"/>
              <a:cs typeface="Times New Roman"/>
            </a:endParaRPr>
          </a:p>
        </p:txBody>
      </p:sp>
      <p:pic>
        <p:nvPicPr>
          <p:cNvPr id="3074" name="Picture 2" descr="File:California English diphthong chart.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3429000"/>
            <a:ext cx="3429000" cy="264447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674410" y="4329467"/>
            <a:ext cx="671979" cy="369332"/>
          </a:xfrm>
          <a:prstGeom prst="rect">
            <a:avLst/>
          </a:prstGeom>
          <a:noFill/>
        </p:spPr>
        <p:txBody>
          <a:bodyPr wrap="none" rtlCol="0">
            <a:spAutoFit/>
          </a:bodyPr>
          <a:lstStyle/>
          <a:p>
            <a:r>
              <a:rPr lang="en-US" dirty="0"/>
              <a:t>GAE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z="4000"/>
              <a:t>Q</a:t>
            </a:r>
            <a:r>
              <a:rPr lang="en-US" sz="3200"/>
              <a:t>: Could there be a …(shudder).. Triphthong?</a:t>
            </a:r>
          </a:p>
        </p:txBody>
      </p:sp>
      <p:sp>
        <p:nvSpPr>
          <p:cNvPr id="46083" name="Rectangle 3"/>
          <p:cNvSpPr>
            <a:spLocks noGrp="1" noChangeArrowheads="1"/>
          </p:cNvSpPr>
          <p:nvPr>
            <p:ph type="body" idx="1"/>
          </p:nvPr>
        </p:nvSpPr>
        <p:spPr>
          <a:xfrm>
            <a:off x="990600" y="1828800"/>
            <a:ext cx="6934200" cy="3916363"/>
          </a:xfrm>
        </p:spPr>
        <p:txBody>
          <a:bodyPr/>
          <a:lstStyle/>
          <a:p>
            <a:pPr eaLnBrk="1" hangingPunct="1">
              <a:lnSpc>
                <a:spcPct val="80000"/>
              </a:lnSpc>
              <a:buFontTx/>
              <a:buNone/>
            </a:pPr>
            <a:r>
              <a:rPr lang="en-US" sz="2000" b="1" u="sng"/>
              <a:t>A:  Yes!</a:t>
            </a:r>
          </a:p>
          <a:p>
            <a:pPr eaLnBrk="1" hangingPunct="1">
              <a:lnSpc>
                <a:spcPct val="80000"/>
              </a:lnSpc>
              <a:buFontTx/>
              <a:buNone/>
            </a:pPr>
            <a:endParaRPr lang="en-US" sz="2000" b="1" u="sng"/>
          </a:p>
          <a:p>
            <a:pPr eaLnBrk="1" hangingPunct="1">
              <a:lnSpc>
                <a:spcPct val="80000"/>
              </a:lnSpc>
            </a:pPr>
            <a:r>
              <a:rPr lang="en-US" sz="2000">
                <a:hlinkClick r:id="rId3" tooltip="Bernese German"/>
              </a:rPr>
              <a:t>Bernese German</a:t>
            </a:r>
            <a:r>
              <a:rPr lang="en-US" sz="2000"/>
              <a:t> (a </a:t>
            </a:r>
            <a:r>
              <a:rPr lang="en-US" sz="2000">
                <a:hlinkClick r:id="rId4" tooltip="Swiss German"/>
              </a:rPr>
              <a:t>Swiss German</a:t>
            </a:r>
            <a:r>
              <a:rPr lang="en-US" sz="2000"/>
              <a:t> dialect):</a:t>
            </a:r>
          </a:p>
          <a:p>
            <a:pPr eaLnBrk="1" hangingPunct="1">
              <a:lnSpc>
                <a:spcPct val="80000"/>
              </a:lnSpc>
            </a:pPr>
            <a:r>
              <a:rPr lang="en-US" sz="2000"/>
              <a:t>[iə̯w] as in </a:t>
            </a:r>
            <a:r>
              <a:rPr lang="en-US" sz="2000" i="1"/>
              <a:t>Gieu</a:t>
            </a:r>
            <a:r>
              <a:rPr lang="en-US" sz="2000"/>
              <a:t> 'boy' </a:t>
            </a:r>
          </a:p>
          <a:p>
            <a:pPr eaLnBrk="1" hangingPunct="1">
              <a:lnSpc>
                <a:spcPct val="80000"/>
              </a:lnSpc>
            </a:pPr>
            <a:r>
              <a:rPr lang="en-US" sz="2000"/>
              <a:t>[yə̯w] as in </a:t>
            </a:r>
            <a:r>
              <a:rPr lang="en-US" sz="2000" i="1"/>
              <a:t>Gfüeu</a:t>
            </a:r>
            <a:r>
              <a:rPr lang="en-US" sz="2000"/>
              <a:t> 'feeling' </a:t>
            </a:r>
          </a:p>
          <a:p>
            <a:pPr eaLnBrk="1" hangingPunct="1">
              <a:lnSpc>
                <a:spcPct val="80000"/>
              </a:lnSpc>
            </a:pPr>
            <a:r>
              <a:rPr lang="en-US" sz="2000"/>
              <a:t>[uə̯w] as in </a:t>
            </a:r>
            <a:r>
              <a:rPr lang="en-US" sz="2000" i="1"/>
              <a:t>Schueu</a:t>
            </a:r>
            <a:r>
              <a:rPr lang="en-US" sz="2000"/>
              <a:t> 'school' </a:t>
            </a:r>
          </a:p>
          <a:p>
            <a:pPr eaLnBrk="1" hangingPunct="1">
              <a:lnSpc>
                <a:spcPct val="80000"/>
              </a:lnSpc>
            </a:pPr>
            <a:r>
              <a:rPr lang="en-US" sz="2000"/>
              <a:t>[yə̯j] as in </a:t>
            </a:r>
            <a:r>
              <a:rPr lang="en-US" sz="2000" i="1"/>
              <a:t>Müej</a:t>
            </a:r>
            <a:r>
              <a:rPr lang="en-US" sz="2000"/>
              <a:t> 'trouble' </a:t>
            </a:r>
          </a:p>
          <a:p>
            <a:pPr eaLnBrk="1" hangingPunct="1">
              <a:lnSpc>
                <a:spcPct val="80000"/>
              </a:lnSpc>
              <a:buFontTx/>
              <a:buNone/>
            </a:pPr>
            <a:endParaRPr lang="en-US" sz="2000"/>
          </a:p>
          <a:p>
            <a:pPr eaLnBrk="1" hangingPunct="1">
              <a:lnSpc>
                <a:spcPct val="80000"/>
              </a:lnSpc>
            </a:pPr>
            <a:r>
              <a:rPr lang="en-US" sz="2000">
                <a:hlinkClick r:id="rId5" tooltip="Spanish language"/>
              </a:rPr>
              <a:t>Spanish</a:t>
            </a:r>
            <a:r>
              <a:rPr lang="en-US" sz="2000"/>
              <a:t>:</a:t>
            </a:r>
          </a:p>
          <a:p>
            <a:pPr eaLnBrk="1" hangingPunct="1">
              <a:lnSpc>
                <a:spcPct val="80000"/>
              </a:lnSpc>
            </a:pPr>
            <a:r>
              <a:rPr lang="en-US" sz="2000"/>
              <a:t>[wej] as in </a:t>
            </a:r>
            <a:r>
              <a:rPr lang="en-US" sz="2000" i="1"/>
              <a:t>buey</a:t>
            </a:r>
            <a:r>
              <a:rPr lang="en-US" sz="2000"/>
              <a:t> 'ox' </a:t>
            </a:r>
          </a:p>
          <a:p>
            <a:pPr eaLnBrk="1" hangingPunct="1">
              <a:lnSpc>
                <a:spcPct val="80000"/>
              </a:lnSpc>
            </a:pPr>
            <a:r>
              <a:rPr lang="en-US" sz="2000"/>
              <a:t>[waj] as in </a:t>
            </a:r>
            <a:r>
              <a:rPr lang="en-US" sz="2000" i="1"/>
              <a:t>Uruguay</a:t>
            </a:r>
            <a:r>
              <a:rPr lang="en-US" sz="2000"/>
              <a:t> </a:t>
            </a:r>
          </a:p>
          <a:p>
            <a:pPr eaLnBrk="1" hangingPunct="1">
              <a:lnSpc>
                <a:spcPct val="80000"/>
              </a:lnSpc>
              <a:buFontTx/>
              <a:buNone/>
            </a:pPr>
            <a:endParaRPr lang="en-US" sz="2000"/>
          </a:p>
        </p:txBody>
      </p:sp>
      <p:sp>
        <p:nvSpPr>
          <p:cNvPr id="4608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AB9802D-59A9-4123-B6DA-D5D70250ED7B}" type="slidenum">
              <a:rPr lang="en-US" smtClean="0"/>
              <a:pPr eaLnBrk="1" hangingPunct="1"/>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588328"/>
            <a:ext cx="8229600" cy="1143000"/>
          </a:xfrm>
        </p:spPr>
        <p:txBody>
          <a:bodyPr/>
          <a:lstStyle/>
          <a:p>
            <a:pPr eaLnBrk="1" hangingPunct="1"/>
            <a:r>
              <a:rPr lang="en-US" dirty="0"/>
              <a:t>Tense vs. lax</a:t>
            </a:r>
            <a:br>
              <a:rPr lang="en-US" dirty="0"/>
            </a:br>
            <a:r>
              <a:rPr lang="en-US" dirty="0"/>
              <a:t>vowels in English</a:t>
            </a:r>
            <a:br>
              <a:rPr lang="en-US" dirty="0"/>
            </a:br>
            <a:endParaRPr lang="en-US" dirty="0"/>
          </a:p>
        </p:txBody>
      </p:sp>
      <p:sp>
        <p:nvSpPr>
          <p:cNvPr id="47107" name="Rectangle 3"/>
          <p:cNvSpPr>
            <a:spLocks noGrp="1" noChangeArrowheads="1"/>
          </p:cNvSpPr>
          <p:nvPr>
            <p:ph type="body" idx="1"/>
          </p:nvPr>
        </p:nvSpPr>
        <p:spPr>
          <a:xfrm>
            <a:off x="1143000" y="1766888"/>
            <a:ext cx="7391400" cy="3733800"/>
          </a:xfrm>
        </p:spPr>
        <p:txBody>
          <a:bodyPr/>
          <a:lstStyle/>
          <a:p>
            <a:pPr eaLnBrk="1" hangingPunct="1"/>
            <a:r>
              <a:rPr lang="en-US" dirty="0"/>
              <a:t>English lax vowels: /</a:t>
            </a:r>
            <a:r>
              <a:rPr lang="en-US" dirty="0">
                <a:sym typeface="SILSophia IPA93" pitchFamily="2" charset="2"/>
              </a:rPr>
              <a:t>/,//,//,//,/</a:t>
            </a:r>
            <a:r>
              <a:rPr lang="en-US" dirty="0"/>
              <a:t>/ </a:t>
            </a:r>
          </a:p>
          <a:p>
            <a:pPr eaLnBrk="1" hangingPunct="1"/>
            <a:r>
              <a:rPr lang="en-US" sz="2800" dirty="0"/>
              <a:t>Originally thought to be </a:t>
            </a:r>
            <a:r>
              <a:rPr lang="en-US" sz="2800" u="sng" dirty="0"/>
              <a:t>physiologically</a:t>
            </a:r>
            <a:r>
              <a:rPr lang="en-US" sz="2800" dirty="0"/>
              <a:t> distinct</a:t>
            </a:r>
          </a:p>
          <a:p>
            <a:pPr eaLnBrk="1" hangingPunct="1"/>
            <a:r>
              <a:rPr lang="en-US" sz="2800" dirty="0"/>
              <a:t>Now considered a </a:t>
            </a:r>
            <a:r>
              <a:rPr lang="en-US" sz="2800" u="sng" dirty="0"/>
              <a:t>phonological</a:t>
            </a:r>
            <a:r>
              <a:rPr lang="en-US" sz="2800" dirty="0"/>
              <a:t> property</a:t>
            </a:r>
          </a:p>
          <a:p>
            <a:pPr eaLnBrk="1" hangingPunct="1"/>
            <a:r>
              <a:rPr lang="en-US" sz="2800" dirty="0"/>
              <a:t>(Lax vowels cannot occur in stressed, open syllables)</a:t>
            </a:r>
          </a:p>
          <a:p>
            <a:pPr eaLnBrk="1" hangingPunct="1"/>
            <a:r>
              <a:rPr lang="en-US" sz="2800" dirty="0"/>
              <a:t>Thus: “You are really </a:t>
            </a:r>
            <a:r>
              <a:rPr lang="en-US" sz="2800" i="1" u="sng" dirty="0" err="1"/>
              <a:t>veh</a:t>
            </a:r>
            <a:r>
              <a:rPr lang="en-US" sz="2800" i="1" dirty="0"/>
              <a:t>!</a:t>
            </a:r>
            <a:r>
              <a:rPr lang="en-US" sz="2800" dirty="0"/>
              <a:t>” (is not English)</a:t>
            </a:r>
          </a:p>
        </p:txBody>
      </p:sp>
      <p:sp>
        <p:nvSpPr>
          <p:cNvPr id="4710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86FFE43-1A48-4032-A25F-B6772CD19DC4}" type="slidenum">
              <a:rPr lang="en-US" smtClean="0"/>
              <a:pPr eaLnBrk="1" hangingPunct="1"/>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t>Tense/lax - examples</a:t>
            </a:r>
          </a:p>
        </p:txBody>
      </p:sp>
      <p:sp>
        <p:nvSpPr>
          <p:cNvPr id="48131" name="Content Placeholder 2"/>
          <p:cNvSpPr>
            <a:spLocks noGrp="1"/>
          </p:cNvSpPr>
          <p:nvPr>
            <p:ph idx="1"/>
          </p:nvPr>
        </p:nvSpPr>
        <p:spPr>
          <a:xfrm>
            <a:off x="1295400" y="1752600"/>
            <a:ext cx="7239000" cy="4525963"/>
          </a:xfrm>
        </p:spPr>
        <p:txBody>
          <a:bodyPr/>
          <a:lstStyle/>
          <a:p>
            <a:r>
              <a:rPr lang="en-US" dirty="0"/>
              <a:t>“</a:t>
            </a:r>
            <a:r>
              <a:rPr lang="en-US" i="1" dirty="0"/>
              <a:t>beat</a:t>
            </a:r>
            <a:r>
              <a:rPr lang="en-US" dirty="0"/>
              <a:t>” versus “</a:t>
            </a:r>
            <a:r>
              <a:rPr lang="en-US" i="1" dirty="0"/>
              <a:t>bit</a:t>
            </a:r>
            <a:r>
              <a:rPr lang="en-US" dirty="0"/>
              <a:t>”</a:t>
            </a:r>
          </a:p>
          <a:p>
            <a:r>
              <a:rPr lang="en-US" dirty="0"/>
              <a:t>“</a:t>
            </a:r>
            <a:r>
              <a:rPr lang="en-US" i="1" dirty="0"/>
              <a:t>bait</a:t>
            </a:r>
            <a:r>
              <a:rPr lang="en-US" dirty="0"/>
              <a:t>” versus “</a:t>
            </a:r>
            <a:r>
              <a:rPr lang="en-US" i="1" dirty="0"/>
              <a:t>bet</a:t>
            </a:r>
            <a:r>
              <a:rPr lang="en-US" dirty="0"/>
              <a:t>”</a:t>
            </a:r>
          </a:p>
          <a:p>
            <a:r>
              <a:rPr lang="en-US" dirty="0"/>
              <a:t>“</a:t>
            </a:r>
            <a:r>
              <a:rPr lang="en-US" i="1" dirty="0"/>
              <a:t>Luke</a:t>
            </a:r>
            <a:r>
              <a:rPr lang="en-US" dirty="0"/>
              <a:t>” versus “</a:t>
            </a:r>
            <a:r>
              <a:rPr lang="en-US" i="1" dirty="0"/>
              <a:t>look</a:t>
            </a:r>
            <a:r>
              <a:rPr lang="en-US" dirty="0"/>
              <a:t>”</a:t>
            </a:r>
          </a:p>
        </p:txBody>
      </p:sp>
      <p:sp>
        <p:nvSpPr>
          <p:cNvPr id="4813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02BDF6B-0133-4ECA-9575-AD4C50EFAFB0}" type="slidenum">
              <a:rPr lang="en-US" smtClean="0"/>
              <a:pPr eaLnBrk="1" hangingPunct="1"/>
              <a:t>47</a:t>
            </a:fld>
            <a:endParaRPr lang="en-US"/>
          </a:p>
        </p:txBody>
      </p:sp>
      <p:pic>
        <p:nvPicPr>
          <p:cNvPr id="4813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4191000"/>
            <a:ext cx="6438900" cy="14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52400" y="6554578"/>
            <a:ext cx="2877711" cy="192297"/>
          </a:xfrm>
          <a:prstGeom prst="rect">
            <a:avLst/>
          </a:prstGeom>
        </p:spPr>
        <p:txBody>
          <a:bodyPr wrap="none">
            <a:spAutoFit/>
          </a:bodyPr>
          <a:lstStyle/>
          <a:p>
            <a:pPr marL="0" marR="0">
              <a:lnSpc>
                <a:spcPct val="115000"/>
              </a:lnSpc>
              <a:spcBef>
                <a:spcPts val="0"/>
              </a:spcBef>
              <a:spcAft>
                <a:spcPts val="1000"/>
              </a:spcAft>
            </a:pPr>
            <a:r>
              <a:rPr lang="en-US" sz="600" dirty="0">
                <a:latin typeface="Calibri"/>
                <a:ea typeface="Calibri"/>
                <a:cs typeface="Times New Roman"/>
              </a:rPr>
              <a:t>Table from </a:t>
            </a:r>
            <a:r>
              <a:rPr lang="en-US" sz="600" i="1" dirty="0">
                <a:latin typeface="Calibri"/>
                <a:ea typeface="Calibri"/>
                <a:cs typeface="Times New Roman"/>
              </a:rPr>
              <a:t>Phonetics for Dummies”. </a:t>
            </a:r>
            <a:r>
              <a:rPr lang="en-US" sz="600" dirty="0">
                <a:latin typeface="Calibri"/>
                <a:ea typeface="Calibri"/>
                <a:cs typeface="Times New Roman"/>
              </a:rPr>
              <a:t>W. F. Katz. “Sounding Out English Vowels”. 2013. </a:t>
            </a:r>
            <a:endParaRPr lang="en-US" sz="600" dirty="0">
              <a:effectLst/>
              <a:latin typeface="Calibri"/>
              <a:ea typeface="Calibri"/>
              <a:cs typeface="Times New Roman"/>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dirty="0"/>
              <a:t>Tense</a:t>
            </a:r>
          </a:p>
        </p:txBody>
      </p:sp>
      <p:sp>
        <p:nvSpPr>
          <p:cNvPr id="47107" name="Rectangle 3"/>
          <p:cNvSpPr>
            <a:spLocks noGrp="1" noChangeArrowheads="1"/>
          </p:cNvSpPr>
          <p:nvPr>
            <p:ph type="body" idx="1"/>
          </p:nvPr>
        </p:nvSpPr>
        <p:spPr>
          <a:xfrm>
            <a:off x="1295400" y="1524000"/>
            <a:ext cx="7315200" cy="3382963"/>
          </a:xfrm>
        </p:spPr>
        <p:txBody>
          <a:bodyPr/>
          <a:lstStyle/>
          <a:p>
            <a:pPr eaLnBrk="1" hangingPunct="1">
              <a:lnSpc>
                <a:spcPct val="80000"/>
              </a:lnSpc>
              <a:defRPr/>
            </a:pPr>
            <a:r>
              <a:rPr lang="en-US" sz="2400" dirty="0"/>
              <a:t>Some tense vowels show </a:t>
            </a:r>
            <a:r>
              <a:rPr lang="en-US" sz="2400" u="sng" dirty="0" err="1"/>
              <a:t>offglide</a:t>
            </a:r>
            <a:r>
              <a:rPr lang="en-US" sz="2400" dirty="0"/>
              <a:t> qualities: </a:t>
            </a:r>
          </a:p>
          <a:p>
            <a:pPr eaLnBrk="1" hangingPunct="1">
              <a:lnSpc>
                <a:spcPct val="80000"/>
              </a:lnSpc>
              <a:defRPr/>
            </a:pPr>
            <a:endParaRPr lang="en-US" sz="2400" dirty="0"/>
          </a:p>
          <a:p>
            <a:pPr eaLnBrk="1" hangingPunct="1">
              <a:lnSpc>
                <a:spcPct val="80000"/>
              </a:lnSpc>
              <a:buFontTx/>
              <a:buNone/>
              <a:defRPr/>
            </a:pPr>
            <a:r>
              <a:rPr lang="en-US" sz="2400" dirty="0"/>
              <a:t>			  /e/ </a:t>
            </a:r>
            <a:r>
              <a:rPr lang="en-US" sz="2400" dirty="0">
                <a:sym typeface="Wingdings" pitchFamily="2" charset="2"/>
              </a:rPr>
              <a:t>=</a:t>
            </a:r>
            <a:r>
              <a:rPr lang="en-US" sz="2400" dirty="0"/>
              <a:t>   /e</a:t>
            </a:r>
            <a:r>
              <a:rPr lang="en-US" sz="2400" dirty="0">
                <a:sym typeface="SILSophia IPA93" pitchFamily="2" charset="2"/>
              </a:rPr>
              <a:t>/ </a:t>
            </a:r>
            <a:r>
              <a:rPr lang="en-US" sz="2400" dirty="0">
                <a:sym typeface="Wingdings"/>
              </a:rPr>
              <a:t></a:t>
            </a:r>
            <a:endParaRPr lang="en-US" sz="2400" dirty="0"/>
          </a:p>
          <a:p>
            <a:pPr eaLnBrk="1" hangingPunct="1">
              <a:lnSpc>
                <a:spcPct val="80000"/>
              </a:lnSpc>
              <a:buFontTx/>
              <a:buNone/>
              <a:defRPr/>
            </a:pPr>
            <a:r>
              <a:rPr lang="en-US" sz="2400" dirty="0"/>
              <a:t>			  /u/ </a:t>
            </a:r>
            <a:r>
              <a:rPr lang="en-US" sz="2400" dirty="0">
                <a:sym typeface="Wingdings" pitchFamily="2" charset="2"/>
              </a:rPr>
              <a:t>=</a:t>
            </a:r>
            <a:r>
              <a:rPr lang="en-US" sz="2400" dirty="0"/>
              <a:t>  /</a:t>
            </a:r>
            <a:r>
              <a:rPr lang="en-US" sz="2400" dirty="0" err="1"/>
              <a:t>uw</a:t>
            </a:r>
            <a:r>
              <a:rPr lang="en-US" sz="2400" dirty="0"/>
              <a:t>/</a:t>
            </a:r>
          </a:p>
          <a:p>
            <a:pPr eaLnBrk="1" hangingPunct="1">
              <a:lnSpc>
                <a:spcPct val="80000"/>
              </a:lnSpc>
              <a:buFontTx/>
              <a:buNone/>
              <a:defRPr/>
            </a:pPr>
            <a:r>
              <a:rPr lang="en-US" sz="2400" dirty="0"/>
              <a:t>			  /i/  </a:t>
            </a:r>
            <a:r>
              <a:rPr lang="en-US" sz="2400" dirty="0">
                <a:sym typeface="Wingdings" pitchFamily="2" charset="2"/>
              </a:rPr>
              <a:t>=  /</a:t>
            </a:r>
            <a:r>
              <a:rPr lang="en-US" sz="2400" dirty="0" err="1">
                <a:sym typeface="Wingdings" pitchFamily="2" charset="2"/>
              </a:rPr>
              <a:t>ij</a:t>
            </a:r>
            <a:r>
              <a:rPr lang="en-US" sz="2400" dirty="0">
                <a:sym typeface="Wingdings" pitchFamily="2" charset="2"/>
              </a:rPr>
              <a:t>/</a:t>
            </a:r>
          </a:p>
          <a:p>
            <a:pPr eaLnBrk="1" hangingPunct="1">
              <a:lnSpc>
                <a:spcPct val="80000"/>
              </a:lnSpc>
              <a:buFontTx/>
              <a:buNone/>
              <a:defRPr/>
            </a:pPr>
            <a:r>
              <a:rPr lang="en-US" sz="2400" dirty="0">
                <a:sym typeface="Wingdings" pitchFamily="2" charset="2"/>
              </a:rPr>
              <a:t>			  /o/ = /o</a:t>
            </a:r>
            <a:r>
              <a:rPr lang="en-US" sz="2400" dirty="0">
                <a:sym typeface="SILSophia IPA93" pitchFamily="2" charset="2"/>
              </a:rPr>
              <a:t>/ </a:t>
            </a:r>
            <a:r>
              <a:rPr lang="en-US" sz="2400" dirty="0">
                <a:sym typeface="Wingdings"/>
              </a:rPr>
              <a:t></a:t>
            </a:r>
            <a:endParaRPr lang="en-US" sz="2400" dirty="0">
              <a:sym typeface="SILSophia IPA93" pitchFamily="2" charset="2"/>
            </a:endParaRPr>
          </a:p>
          <a:p>
            <a:pPr eaLnBrk="1" hangingPunct="1">
              <a:lnSpc>
                <a:spcPct val="80000"/>
              </a:lnSpc>
              <a:buFontTx/>
              <a:buNone/>
              <a:defRPr/>
            </a:pPr>
            <a:r>
              <a:rPr lang="en-US" sz="2400" dirty="0">
                <a:sym typeface="SILSophia IPA93" pitchFamily="2" charset="2"/>
              </a:rPr>
              <a:t> </a:t>
            </a:r>
          </a:p>
          <a:p>
            <a:pPr eaLnBrk="1" hangingPunct="1">
              <a:lnSpc>
                <a:spcPct val="80000"/>
              </a:lnSpc>
              <a:buFont typeface="Arial" charset="0"/>
              <a:buChar char="•"/>
              <a:defRPr/>
            </a:pPr>
            <a:r>
              <a:rPr lang="en-US" sz="2400" dirty="0">
                <a:sym typeface="SILSophia IPA93" pitchFamily="2" charset="2"/>
              </a:rPr>
              <a:t>For beginners, I prefer the simpler set on the </a:t>
            </a:r>
            <a:r>
              <a:rPr lang="en-US" sz="2400" u="sng" dirty="0">
                <a:sym typeface="SILSophia IPA93" pitchFamily="2" charset="2"/>
              </a:rPr>
              <a:t>left</a:t>
            </a:r>
          </a:p>
          <a:p>
            <a:pPr marL="0" indent="0" eaLnBrk="1" hangingPunct="1">
              <a:lnSpc>
                <a:spcPct val="80000"/>
              </a:lnSpc>
              <a:buFontTx/>
              <a:buNone/>
              <a:defRPr/>
            </a:pPr>
            <a:endParaRPr lang="en-US" sz="2400" u="sng" dirty="0">
              <a:sym typeface="SILSophia IPA93" pitchFamily="2" charset="2"/>
            </a:endParaRPr>
          </a:p>
          <a:p>
            <a:pPr eaLnBrk="1" hangingPunct="1">
              <a:lnSpc>
                <a:spcPct val="80000"/>
              </a:lnSpc>
              <a:buFont typeface="Arial" charset="0"/>
              <a:buChar char="•"/>
              <a:defRPr/>
            </a:pPr>
            <a:r>
              <a:rPr lang="en-US" sz="2400" dirty="0">
                <a:sym typeface="SILSophia IPA93" pitchFamily="2" charset="2"/>
              </a:rPr>
              <a:t>Our AV materials also include examples from checked set on the right</a:t>
            </a:r>
          </a:p>
        </p:txBody>
      </p:sp>
      <p:sp>
        <p:nvSpPr>
          <p:cNvPr id="4915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36BDED1-4E35-4DE8-94D3-1D0EEE86EBA4}" type="slidenum">
              <a:rPr lang="en-US" smtClean="0"/>
              <a:pPr eaLnBrk="1" hangingPunct="1"/>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342900" y="152400"/>
            <a:ext cx="8458200" cy="1143000"/>
          </a:xfrm>
        </p:spPr>
        <p:txBody>
          <a:bodyPr/>
          <a:lstStyle/>
          <a:p>
            <a:r>
              <a:rPr lang="en-US" sz="4200" dirty="0"/>
              <a:t>GAE vowel “r-coloring”(blending)</a:t>
            </a:r>
          </a:p>
        </p:txBody>
      </p:sp>
      <p:sp>
        <p:nvSpPr>
          <p:cNvPr id="5017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1ACD999-98A5-4710-9589-F3B719B6099D}" type="slidenum">
              <a:rPr lang="en-US" smtClean="0"/>
              <a:pPr eaLnBrk="1" hangingPunct="1"/>
              <a:t>49</a:t>
            </a:fld>
            <a:endParaRPr lang="en-US"/>
          </a:p>
        </p:txBody>
      </p:sp>
      <p:sp>
        <p:nvSpPr>
          <p:cNvPr id="2" name="Rectangle 1"/>
          <p:cNvSpPr/>
          <p:nvPr/>
        </p:nvSpPr>
        <p:spPr>
          <a:xfrm>
            <a:off x="228600" y="6529178"/>
            <a:ext cx="2877711" cy="192297"/>
          </a:xfrm>
          <a:prstGeom prst="rect">
            <a:avLst/>
          </a:prstGeom>
        </p:spPr>
        <p:txBody>
          <a:bodyPr wrap="none">
            <a:spAutoFit/>
          </a:bodyPr>
          <a:lstStyle/>
          <a:p>
            <a:pPr marL="0" marR="0">
              <a:lnSpc>
                <a:spcPct val="115000"/>
              </a:lnSpc>
              <a:spcBef>
                <a:spcPts val="0"/>
              </a:spcBef>
              <a:spcAft>
                <a:spcPts val="1000"/>
              </a:spcAft>
            </a:pPr>
            <a:r>
              <a:rPr lang="en-US" sz="600" dirty="0">
                <a:latin typeface="Calibri"/>
                <a:ea typeface="Calibri"/>
                <a:cs typeface="Times New Roman"/>
              </a:rPr>
              <a:t>Table from </a:t>
            </a:r>
            <a:r>
              <a:rPr lang="en-US" sz="600" i="1" dirty="0">
                <a:latin typeface="Calibri"/>
                <a:ea typeface="Calibri"/>
                <a:cs typeface="Times New Roman"/>
              </a:rPr>
              <a:t>Phonetics for Dummies”. </a:t>
            </a:r>
            <a:r>
              <a:rPr lang="en-US" sz="600" dirty="0">
                <a:latin typeface="Calibri"/>
                <a:ea typeface="Calibri"/>
                <a:cs typeface="Times New Roman"/>
              </a:rPr>
              <a:t>W. F. Katz. “Sounding Out English Vowels”. 2013. </a:t>
            </a:r>
            <a:endParaRPr lang="en-US" sz="600" dirty="0">
              <a:effectLst/>
              <a:latin typeface="Calibri"/>
              <a:ea typeface="Calibri"/>
              <a:cs typeface="Times New Roman"/>
            </a:endParaRPr>
          </a:p>
        </p:txBody>
      </p:sp>
      <p:pic>
        <p:nvPicPr>
          <p:cNvPr id="3" name="Picture 2"/>
          <p:cNvPicPr>
            <a:picLocks noChangeAspect="1"/>
          </p:cNvPicPr>
          <p:nvPr/>
        </p:nvPicPr>
        <p:blipFill>
          <a:blip r:embed="rId2"/>
          <a:stretch>
            <a:fillRect/>
          </a:stretch>
        </p:blipFill>
        <p:spPr>
          <a:xfrm>
            <a:off x="2743200" y="1549453"/>
            <a:ext cx="3657600" cy="436530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5"/>
          <p:cNvSpPr>
            <a:spLocks noGrp="1" noChangeArrowheads="1"/>
          </p:cNvSpPr>
          <p:nvPr>
            <p:ph type="title"/>
          </p:nvPr>
        </p:nvSpPr>
        <p:spPr>
          <a:xfrm>
            <a:off x="457200" y="685800"/>
            <a:ext cx="8229600" cy="533400"/>
          </a:xfrm>
        </p:spPr>
        <p:txBody>
          <a:bodyPr/>
          <a:lstStyle/>
          <a:p>
            <a:pPr eaLnBrk="1" hangingPunct="1"/>
            <a:r>
              <a:rPr lang="en-US" sz="4000" dirty="0"/>
              <a:t>King </a:t>
            </a:r>
            <a:r>
              <a:rPr lang="en-US" sz="4000" dirty="0" err="1"/>
              <a:t>Sejong</a:t>
            </a:r>
            <a:r>
              <a:rPr lang="en-US" sz="4000" dirty="0"/>
              <a:t> of Korea</a:t>
            </a:r>
            <a:br>
              <a:rPr lang="en-US" sz="4000" dirty="0"/>
            </a:br>
            <a:endParaRPr lang="en-US" sz="4000" dirty="0"/>
          </a:p>
        </p:txBody>
      </p:sp>
      <p:pic>
        <p:nvPicPr>
          <p:cNvPr id="6147" name="Picture 10" descr="The image “http://www.jaars.org/museum/alphabet/people/graphics/sejong.jpg” cannot be displayed, because it contains errors."/>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371600" y="1600200"/>
            <a:ext cx="2317750" cy="3719513"/>
          </a:xfrm>
          <a:noFill/>
        </p:spPr>
      </p:pic>
      <p:sp>
        <p:nvSpPr>
          <p:cNvPr id="6148" name="Rectangle 16"/>
          <p:cNvSpPr>
            <a:spLocks noGrp="1" noChangeArrowheads="1"/>
          </p:cNvSpPr>
          <p:nvPr>
            <p:ph type="body" sz="half" idx="2"/>
          </p:nvPr>
        </p:nvSpPr>
        <p:spPr>
          <a:xfrm>
            <a:off x="3886200" y="1600200"/>
            <a:ext cx="4953000" cy="4525963"/>
          </a:xfrm>
        </p:spPr>
        <p:txBody>
          <a:bodyPr/>
          <a:lstStyle/>
          <a:p>
            <a:pPr eaLnBrk="1" hangingPunct="1">
              <a:lnSpc>
                <a:spcPct val="80000"/>
              </a:lnSpc>
            </a:pPr>
            <a:r>
              <a:rPr lang="en-US" sz="1700" dirty="0"/>
              <a:t>Wanted his people to be literate, but knew that the existing (Chinese-based)  system was too difficult</a:t>
            </a:r>
          </a:p>
          <a:p>
            <a:pPr eaLnBrk="1" hangingPunct="1">
              <a:lnSpc>
                <a:spcPct val="80000"/>
              </a:lnSpc>
            </a:pPr>
            <a:endParaRPr lang="en-US" sz="1700" dirty="0"/>
          </a:p>
          <a:p>
            <a:pPr eaLnBrk="1" hangingPunct="1">
              <a:lnSpc>
                <a:spcPct val="80000"/>
              </a:lnSpc>
            </a:pPr>
            <a:r>
              <a:rPr lang="en-US" sz="1700" dirty="0"/>
              <a:t>Created (</a:t>
            </a:r>
            <a:r>
              <a:rPr lang="en-US" sz="1700" i="1" dirty="0"/>
              <a:t>by himself</a:t>
            </a:r>
            <a:r>
              <a:rPr lang="en-US" sz="1700" dirty="0"/>
              <a:t>!) an entirely new, scientific alphabet based on phonetics </a:t>
            </a:r>
            <a:r>
              <a:rPr lang="en-US" sz="1700" i="1" dirty="0"/>
              <a:t>(see next slide </a:t>
            </a:r>
            <a:r>
              <a:rPr lang="en-US" sz="1700" i="1" dirty="0">
                <a:sym typeface="Wingdings" panose="05000000000000000000" pitchFamily="2" charset="2"/>
              </a:rPr>
              <a:t></a:t>
            </a:r>
            <a:r>
              <a:rPr lang="en-US" sz="1700" i="1" dirty="0"/>
              <a:t>)</a:t>
            </a:r>
          </a:p>
          <a:p>
            <a:pPr eaLnBrk="1" hangingPunct="1">
              <a:lnSpc>
                <a:spcPct val="80000"/>
              </a:lnSpc>
            </a:pPr>
            <a:endParaRPr lang="en-US" sz="1700" dirty="0"/>
          </a:p>
          <a:p>
            <a:pPr eaLnBrk="1" hangingPunct="1">
              <a:lnSpc>
                <a:spcPct val="80000"/>
              </a:lnSpc>
            </a:pPr>
            <a:r>
              <a:rPr lang="en-US" sz="1700" dirty="0"/>
              <a:t>Named this alphabet </a:t>
            </a:r>
            <a:r>
              <a:rPr lang="en-US" sz="1700" i="1" dirty="0"/>
              <a:t>Hun Min Jong Um</a:t>
            </a:r>
            <a:r>
              <a:rPr lang="en-US" sz="1700" dirty="0"/>
              <a:t>, “Accurate Sounds to Educate the People” </a:t>
            </a:r>
          </a:p>
          <a:p>
            <a:pPr eaLnBrk="1" hangingPunct="1">
              <a:lnSpc>
                <a:spcPct val="80000"/>
              </a:lnSpc>
              <a:buFontTx/>
              <a:buNone/>
            </a:pPr>
            <a:endParaRPr lang="en-US" sz="1700" dirty="0"/>
          </a:p>
          <a:p>
            <a:pPr eaLnBrk="1" hangingPunct="1">
              <a:lnSpc>
                <a:spcPct val="80000"/>
              </a:lnSpc>
            </a:pPr>
            <a:r>
              <a:rPr lang="en-US" sz="1700" dirty="0"/>
              <a:t>His alphabet was largely neglected, almost until the 20th century</a:t>
            </a:r>
          </a:p>
          <a:p>
            <a:pPr eaLnBrk="1" hangingPunct="1">
              <a:lnSpc>
                <a:spcPct val="80000"/>
              </a:lnSpc>
              <a:buFontTx/>
              <a:buNone/>
            </a:pPr>
            <a:endParaRPr lang="en-US" sz="1700" dirty="0"/>
          </a:p>
          <a:p>
            <a:pPr eaLnBrk="1" hangingPunct="1">
              <a:lnSpc>
                <a:spcPct val="80000"/>
              </a:lnSpc>
            </a:pPr>
            <a:r>
              <a:rPr lang="en-US" sz="1700" dirty="0"/>
              <a:t>Now in general use in both South and North Korea</a:t>
            </a:r>
          </a:p>
        </p:txBody>
      </p:sp>
      <p:sp>
        <p:nvSpPr>
          <p:cNvPr id="6149" name="Text Box 17"/>
          <p:cNvSpPr txBox="1">
            <a:spLocks noChangeArrowheads="1"/>
          </p:cNvSpPr>
          <p:nvPr/>
        </p:nvSpPr>
        <p:spPr bwMode="auto">
          <a:xfrm>
            <a:off x="1932549" y="5486400"/>
            <a:ext cx="1164101" cy="28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20000"/>
              </a:spcBef>
            </a:pPr>
            <a:r>
              <a:rPr lang="en-US" sz="1600" b="1" dirty="0"/>
              <a:t>1397-1450</a:t>
            </a:r>
          </a:p>
        </p:txBody>
      </p:sp>
      <p:sp>
        <p:nvSpPr>
          <p:cNvPr id="615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FC0DA84-C4AC-4890-8261-2A9441DC74D5}" type="slidenum">
              <a:rPr lang="en-US" smtClean="0"/>
              <a:pPr eaLnBrk="1" hangingPunct="1"/>
              <a:t>5</a:t>
            </a:fld>
            <a:endParaRPr lang="en-US"/>
          </a:p>
        </p:txBody>
      </p:sp>
      <p:sp>
        <p:nvSpPr>
          <p:cNvPr id="2" name="Rectangle 1"/>
          <p:cNvSpPr/>
          <p:nvPr/>
        </p:nvSpPr>
        <p:spPr>
          <a:xfrm>
            <a:off x="152400" y="6536809"/>
            <a:ext cx="5257800" cy="184666"/>
          </a:xfrm>
          <a:prstGeom prst="rect">
            <a:avLst/>
          </a:prstGeom>
        </p:spPr>
        <p:txBody>
          <a:bodyPr wrap="square">
            <a:spAutoFit/>
          </a:bodyPr>
          <a:lstStyle/>
          <a:p>
            <a:pPr marL="0" marR="0">
              <a:spcBef>
                <a:spcPts val="0"/>
              </a:spcBef>
              <a:spcAft>
                <a:spcPts val="1000"/>
              </a:spcAft>
            </a:pPr>
            <a:r>
              <a:rPr lang="en-US" sz="600" dirty="0">
                <a:latin typeface="Calibri"/>
                <a:ea typeface="Calibri"/>
                <a:cs typeface="Times New Roman"/>
              </a:rPr>
              <a:t>Image from </a:t>
            </a:r>
            <a:r>
              <a:rPr lang="en-US" sz="600" i="1" dirty="0">
                <a:latin typeface="Calibri"/>
                <a:ea typeface="Calibri"/>
                <a:cs typeface="Times New Roman"/>
              </a:rPr>
              <a:t>JAARS Museum of the Alphabet.</a:t>
            </a:r>
            <a:r>
              <a:rPr lang="en-US" sz="600" dirty="0">
                <a:latin typeface="Calibri"/>
                <a:ea typeface="Calibri"/>
                <a:cs typeface="Times New Roman"/>
              </a:rPr>
              <a:t> “Alphabet Makers: King </a:t>
            </a:r>
            <a:r>
              <a:rPr lang="en-US" sz="600" dirty="0" err="1">
                <a:latin typeface="Calibri"/>
                <a:ea typeface="Calibri"/>
                <a:cs typeface="Times New Roman"/>
              </a:rPr>
              <a:t>Sejong</a:t>
            </a:r>
            <a:r>
              <a:rPr lang="en-US" sz="600" dirty="0">
                <a:latin typeface="Calibri"/>
                <a:ea typeface="Calibri"/>
                <a:cs typeface="Times New Roman"/>
              </a:rPr>
              <a:t> of Korea.” 1999-2011. </a:t>
            </a:r>
            <a:r>
              <a:rPr lang="en-US" sz="600" dirty="0">
                <a:latin typeface="Calibri"/>
                <a:ea typeface="Calibri"/>
                <a:cs typeface="Times New Roman"/>
                <a:hlinkClick r:id="rId4"/>
              </a:rPr>
              <a:t>https://www.jaars.org/museum/alphabet/people/sejong.htm</a:t>
            </a:r>
            <a:r>
              <a:rPr lang="en-US" sz="600" dirty="0">
                <a:latin typeface="Calibri"/>
                <a:ea typeface="Calibri"/>
                <a:cs typeface="Times New Roman"/>
              </a:rPr>
              <a:t> </a:t>
            </a:r>
            <a:endParaRPr lang="en-US" sz="600" dirty="0">
              <a:effectLst/>
              <a:latin typeface="Calibri"/>
              <a:ea typeface="Calibri"/>
              <a:cs typeface="Times New Roman"/>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dirty="0"/>
              <a:t>Some vowel “adjustments” </a:t>
            </a:r>
          </a:p>
        </p:txBody>
      </p:sp>
      <p:sp>
        <p:nvSpPr>
          <p:cNvPr id="51203" name="Content Placeholder 2"/>
          <p:cNvSpPr>
            <a:spLocks noGrp="1"/>
          </p:cNvSpPr>
          <p:nvPr>
            <p:ph idx="1"/>
          </p:nvPr>
        </p:nvSpPr>
        <p:spPr>
          <a:xfrm>
            <a:off x="1752600" y="1828800"/>
            <a:ext cx="5943600" cy="4525963"/>
          </a:xfrm>
        </p:spPr>
        <p:txBody>
          <a:bodyPr/>
          <a:lstStyle/>
          <a:p>
            <a:pPr marL="0" indent="0">
              <a:buFontTx/>
              <a:buNone/>
            </a:pPr>
            <a:r>
              <a:rPr lang="en-US" dirty="0"/>
              <a:t>/o/-/ɔ/ and /</a:t>
            </a:r>
            <a:r>
              <a:rPr lang="en-US" dirty="0" err="1"/>
              <a:t>i</a:t>
            </a:r>
            <a:r>
              <a:rPr lang="en-US" dirty="0"/>
              <a:t>/-/ɪ/ </a:t>
            </a:r>
          </a:p>
          <a:p>
            <a:pPr marL="0" indent="0">
              <a:buFontTx/>
              <a:buNone/>
            </a:pPr>
            <a:r>
              <a:rPr lang="en-US" dirty="0">
                <a:sym typeface="Wingdings" panose="05000000000000000000" pitchFamily="2" charset="2"/>
              </a:rPr>
              <a:t> </a:t>
            </a:r>
            <a:r>
              <a:rPr lang="en-US" dirty="0"/>
              <a:t>before /ɹ/,/l/ and nasals</a:t>
            </a:r>
          </a:p>
          <a:p>
            <a:pPr marL="0" indent="0">
              <a:buFontTx/>
              <a:buNone/>
            </a:pPr>
            <a:endParaRPr lang="en-US" i="1" u="sng" dirty="0"/>
          </a:p>
          <a:p>
            <a:pPr marL="0" indent="0">
              <a:buFontTx/>
              <a:buNone/>
            </a:pPr>
            <a:r>
              <a:rPr lang="en-US" i="1" u="sng" dirty="0"/>
              <a:t>Some examples</a:t>
            </a:r>
            <a:r>
              <a:rPr lang="en-US" dirty="0"/>
              <a:t>:</a:t>
            </a:r>
          </a:p>
          <a:p>
            <a:pPr marL="0" indent="0">
              <a:buFontTx/>
              <a:buNone/>
            </a:pPr>
            <a:r>
              <a:rPr lang="en-US" dirty="0"/>
              <a:t>“</a:t>
            </a:r>
            <a:r>
              <a:rPr lang="en-US" i="1" dirty="0"/>
              <a:t>sore</a:t>
            </a:r>
            <a:r>
              <a:rPr lang="en-US" dirty="0"/>
              <a:t>”	 /</a:t>
            </a:r>
            <a:r>
              <a:rPr lang="en-US" dirty="0" err="1"/>
              <a:t>s</a:t>
            </a:r>
            <a:r>
              <a:rPr lang="en-US" dirty="0" err="1">
                <a:solidFill>
                  <a:srgbClr val="0099FF"/>
                </a:solidFill>
              </a:rPr>
              <a:t>ɔ</a:t>
            </a:r>
            <a:r>
              <a:rPr lang="en-US" dirty="0" err="1"/>
              <a:t>ɹ</a:t>
            </a:r>
            <a:r>
              <a:rPr lang="en-US" dirty="0"/>
              <a:t>/</a:t>
            </a:r>
          </a:p>
          <a:p>
            <a:pPr marL="0" indent="0">
              <a:buFontTx/>
              <a:buNone/>
            </a:pPr>
            <a:r>
              <a:rPr lang="en-US" dirty="0"/>
              <a:t>“</a:t>
            </a:r>
            <a:r>
              <a:rPr lang="en-US" i="1" dirty="0"/>
              <a:t>selling</a:t>
            </a:r>
            <a:r>
              <a:rPr lang="en-US" dirty="0"/>
              <a:t>”	 /ˈ</a:t>
            </a:r>
            <a:r>
              <a:rPr lang="en-US" dirty="0" err="1"/>
              <a:t>sɛl</a:t>
            </a:r>
            <a:r>
              <a:rPr lang="en-US" dirty="0" err="1">
                <a:solidFill>
                  <a:srgbClr val="0099FF"/>
                </a:solidFill>
              </a:rPr>
              <a:t>ɪ</a:t>
            </a:r>
            <a:r>
              <a:rPr lang="en-US" dirty="0" err="1"/>
              <a:t>ŋ</a:t>
            </a:r>
            <a:r>
              <a:rPr lang="en-US" dirty="0"/>
              <a:t>/</a:t>
            </a:r>
          </a:p>
        </p:txBody>
      </p:sp>
      <p:sp>
        <p:nvSpPr>
          <p:cNvPr id="5120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7917A5D-8389-48CD-8783-29F54674478E}" type="slidenum">
              <a:rPr lang="en-US" smtClean="0"/>
              <a:pPr eaLnBrk="1" hangingPunct="1"/>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t>English diphthongs</a:t>
            </a:r>
          </a:p>
        </p:txBody>
      </p:sp>
      <p:sp>
        <p:nvSpPr>
          <p:cNvPr id="2" name="Content Placeholder 1"/>
          <p:cNvSpPr>
            <a:spLocks noGrp="1"/>
          </p:cNvSpPr>
          <p:nvPr>
            <p:ph idx="1"/>
          </p:nvPr>
        </p:nvSpPr>
        <p:spPr>
          <a:xfrm>
            <a:off x="1476742" y="4876800"/>
            <a:ext cx="6573715" cy="471854"/>
          </a:xfrm>
        </p:spPr>
        <p:txBody>
          <a:bodyPr/>
          <a:lstStyle/>
          <a:p>
            <a:pPr marL="0" indent="0">
              <a:buNone/>
            </a:pPr>
            <a:r>
              <a:rPr lang="en-US" sz="2200" dirty="0"/>
              <a:t>American English                            British English</a:t>
            </a:r>
          </a:p>
        </p:txBody>
      </p:sp>
      <p:sp>
        <p:nvSpPr>
          <p:cNvPr id="5222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0816209-1EC5-4181-AF74-B4E909AEAAF2}" type="slidenum">
              <a:rPr lang="en-US" smtClean="0"/>
              <a:pPr eaLnBrk="1" hangingPunct="1"/>
              <a:t>51</a:t>
            </a:fld>
            <a:endParaRPr lang="en-US"/>
          </a:p>
        </p:txBody>
      </p:sp>
      <p:pic>
        <p:nvPicPr>
          <p:cNvPr id="522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905000"/>
            <a:ext cx="6872288" cy="281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57200" y="6477000"/>
            <a:ext cx="2933816" cy="192297"/>
          </a:xfrm>
          <a:prstGeom prst="rect">
            <a:avLst/>
          </a:prstGeom>
        </p:spPr>
        <p:txBody>
          <a:bodyPr wrap="none">
            <a:spAutoFit/>
          </a:bodyPr>
          <a:lstStyle/>
          <a:p>
            <a:pPr marL="0" marR="0">
              <a:lnSpc>
                <a:spcPct val="115000"/>
              </a:lnSpc>
              <a:spcBef>
                <a:spcPts val="0"/>
              </a:spcBef>
              <a:spcAft>
                <a:spcPts val="1000"/>
              </a:spcAft>
            </a:pPr>
            <a:r>
              <a:rPr lang="en-US" sz="600" dirty="0">
                <a:latin typeface="Calibri"/>
                <a:ea typeface="Calibri"/>
                <a:cs typeface="Times New Roman"/>
              </a:rPr>
              <a:t>Figures from </a:t>
            </a:r>
            <a:r>
              <a:rPr lang="en-US" sz="600" i="1" dirty="0">
                <a:latin typeface="Calibri"/>
                <a:ea typeface="Calibri"/>
                <a:cs typeface="Times New Roman"/>
              </a:rPr>
              <a:t>Phonetics for Dummies”. </a:t>
            </a:r>
            <a:r>
              <a:rPr lang="en-US" sz="600" dirty="0">
                <a:latin typeface="Calibri"/>
                <a:ea typeface="Calibri"/>
                <a:cs typeface="Times New Roman"/>
              </a:rPr>
              <a:t>W. F. Katz. “Sounding Out English Vowels”. 2013. </a:t>
            </a:r>
            <a:endParaRPr lang="en-US" sz="600" dirty="0">
              <a:effectLst/>
              <a:latin typeface="Calibri"/>
              <a:ea typeface="Calibri"/>
              <a:cs typeface="Times New Roman"/>
            </a:endParaRPr>
          </a:p>
        </p:txBody>
      </p:sp>
      <p:sp>
        <p:nvSpPr>
          <p:cNvPr id="4" name="TextBox 3"/>
          <p:cNvSpPr txBox="1"/>
          <p:nvPr/>
        </p:nvSpPr>
        <p:spPr>
          <a:xfrm>
            <a:off x="5257800" y="5505816"/>
            <a:ext cx="3313728" cy="369332"/>
          </a:xfrm>
          <a:prstGeom prst="rect">
            <a:avLst/>
          </a:prstGeom>
          <a:noFill/>
        </p:spPr>
        <p:txBody>
          <a:bodyPr wrap="none" rtlCol="0">
            <a:spAutoFit/>
          </a:bodyPr>
          <a:lstStyle/>
          <a:p>
            <a:r>
              <a:rPr lang="en-US" dirty="0"/>
              <a:t>(contains one more diphthong)</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52400" y="274638"/>
            <a:ext cx="8763000" cy="1143000"/>
          </a:xfrm>
        </p:spPr>
        <p:txBody>
          <a:bodyPr/>
          <a:lstStyle/>
          <a:p>
            <a:pPr eaLnBrk="1" hangingPunct="1"/>
            <a:r>
              <a:rPr lang="en-US" sz="3600" b="1"/>
              <a:t>Segmental vs.  supra-segmental</a:t>
            </a:r>
          </a:p>
        </p:txBody>
      </p:sp>
      <p:sp>
        <p:nvSpPr>
          <p:cNvPr id="48131" name="Rectangle 3"/>
          <p:cNvSpPr>
            <a:spLocks noGrp="1" noChangeArrowheads="1"/>
          </p:cNvSpPr>
          <p:nvPr>
            <p:ph type="body" idx="1"/>
          </p:nvPr>
        </p:nvSpPr>
        <p:spPr>
          <a:xfrm>
            <a:off x="1066800" y="1752600"/>
            <a:ext cx="7391400" cy="4373563"/>
          </a:xfrm>
        </p:spPr>
        <p:txBody>
          <a:bodyPr/>
          <a:lstStyle/>
          <a:p>
            <a:pPr marL="0" indent="0" eaLnBrk="1" hangingPunct="1">
              <a:buFontTx/>
              <a:buNone/>
              <a:defRPr/>
            </a:pPr>
            <a:r>
              <a:rPr lang="en-US" u="sng" dirty="0"/>
              <a:t>Segmental</a:t>
            </a:r>
            <a:r>
              <a:rPr lang="en-US" dirty="0"/>
              <a:t>:  consonants, vowels</a:t>
            </a:r>
          </a:p>
          <a:p>
            <a:pPr eaLnBrk="1" hangingPunct="1">
              <a:buFontTx/>
              <a:buNone/>
              <a:defRPr/>
            </a:pPr>
            <a:endParaRPr lang="en-US" dirty="0"/>
          </a:p>
          <a:p>
            <a:pPr marL="0" indent="0" eaLnBrk="1" hangingPunct="1">
              <a:buFontTx/>
              <a:buNone/>
              <a:defRPr/>
            </a:pPr>
            <a:r>
              <a:rPr lang="en-US" u="sng" dirty="0"/>
              <a:t>Supra-segmental</a:t>
            </a:r>
            <a:r>
              <a:rPr lang="en-US" dirty="0"/>
              <a:t>:</a:t>
            </a:r>
          </a:p>
          <a:p>
            <a:pPr eaLnBrk="1" hangingPunct="1">
              <a:defRPr/>
            </a:pPr>
            <a:r>
              <a:rPr lang="en-US" dirty="0"/>
              <a:t>features larger than the individual segment</a:t>
            </a:r>
          </a:p>
          <a:p>
            <a:pPr eaLnBrk="1" hangingPunct="1">
              <a:defRPr/>
            </a:pPr>
            <a:r>
              <a:rPr lang="en-US" dirty="0"/>
              <a:t>includes stress, intonation (“prosody”)</a:t>
            </a:r>
          </a:p>
        </p:txBody>
      </p:sp>
      <p:sp>
        <p:nvSpPr>
          <p:cNvPr id="5325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AC8B0A1-BCDE-4E05-AA0C-F63CF150EC43}" type="slidenum">
              <a:rPr lang="en-US" smtClean="0"/>
              <a:pPr eaLnBrk="1" hangingPunct="1"/>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a:t>Homework set #2</a:t>
            </a:r>
          </a:p>
        </p:txBody>
      </p:sp>
      <p:sp>
        <p:nvSpPr>
          <p:cNvPr id="54275" name="Rectangle 3"/>
          <p:cNvSpPr>
            <a:spLocks noGrp="1" noChangeArrowheads="1"/>
          </p:cNvSpPr>
          <p:nvPr>
            <p:ph type="body" idx="1"/>
          </p:nvPr>
        </p:nvSpPr>
        <p:spPr>
          <a:xfrm>
            <a:off x="1371600" y="1600200"/>
            <a:ext cx="6096000" cy="3429000"/>
          </a:xfrm>
        </p:spPr>
        <p:txBody>
          <a:bodyPr/>
          <a:lstStyle/>
          <a:p>
            <a:pPr eaLnBrk="1" hangingPunct="1"/>
            <a:r>
              <a:rPr lang="en-US" dirty="0"/>
              <a:t>e-learning, second set</a:t>
            </a:r>
          </a:p>
          <a:p>
            <a:pPr eaLnBrk="1" hangingPunct="1">
              <a:buFontTx/>
              <a:buNone/>
            </a:pPr>
            <a:endParaRPr lang="en-US" dirty="0"/>
          </a:p>
          <a:p>
            <a:pPr eaLnBrk="1" hangingPunct="1"/>
            <a:r>
              <a:rPr lang="en-US" dirty="0"/>
              <a:t>Keep practicing with audiovisual and lab materials</a:t>
            </a:r>
          </a:p>
        </p:txBody>
      </p:sp>
      <p:sp>
        <p:nvSpPr>
          <p:cNvPr id="5427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DF5D585-E5C6-44C0-A501-318DCEFD3FB5}" type="slidenum">
              <a:rPr lang="en-US" smtClean="0"/>
              <a:pPr eaLnBrk="1" hangingPunct="1"/>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t>Lecture 3</a:t>
            </a:r>
          </a:p>
        </p:txBody>
      </p:sp>
      <p:sp>
        <p:nvSpPr>
          <p:cNvPr id="55299" name="Rectangle 3"/>
          <p:cNvSpPr>
            <a:spLocks noGrp="1" noChangeArrowheads="1"/>
          </p:cNvSpPr>
          <p:nvPr>
            <p:ph type="body" idx="1"/>
          </p:nvPr>
        </p:nvSpPr>
        <p:spPr>
          <a:xfrm>
            <a:off x="1752600" y="1905000"/>
            <a:ext cx="5105400" cy="2590800"/>
          </a:xfrm>
        </p:spPr>
        <p:txBody>
          <a:bodyPr/>
          <a:lstStyle/>
          <a:p>
            <a:pPr eaLnBrk="1" hangingPunct="1"/>
            <a:r>
              <a:rPr lang="en-US"/>
              <a:t>What is a phoneme?</a:t>
            </a:r>
          </a:p>
          <a:p>
            <a:pPr eaLnBrk="1" hangingPunct="1"/>
            <a:r>
              <a:rPr lang="en-US"/>
              <a:t>What are allophones?</a:t>
            </a:r>
          </a:p>
          <a:p>
            <a:pPr eaLnBrk="1" hangingPunct="1"/>
            <a:r>
              <a:rPr lang="en-US"/>
              <a:t>Why should we care?</a:t>
            </a:r>
          </a:p>
        </p:txBody>
      </p:sp>
      <p:sp>
        <p:nvSpPr>
          <p:cNvPr id="5530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04873F9-8568-4F67-AE22-90CB1EC75BA6}" type="slidenum">
              <a:rPr lang="en-US" smtClean="0"/>
              <a:pPr eaLnBrk="1" hangingPunct="1"/>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t>Phoneme</a:t>
            </a:r>
          </a:p>
        </p:txBody>
      </p:sp>
      <p:sp>
        <p:nvSpPr>
          <p:cNvPr id="56323" name="Rectangle 3"/>
          <p:cNvSpPr>
            <a:spLocks noGrp="1" noChangeArrowheads="1"/>
          </p:cNvSpPr>
          <p:nvPr>
            <p:ph type="body" idx="1"/>
          </p:nvPr>
        </p:nvSpPr>
        <p:spPr/>
        <p:txBody>
          <a:bodyPr/>
          <a:lstStyle/>
          <a:p>
            <a:pPr eaLnBrk="1" hangingPunct="1"/>
            <a:r>
              <a:rPr lang="en-US" i="1" dirty="0"/>
              <a:t>“Smallest systematic unit of sound that changes meaning in a language”</a:t>
            </a:r>
          </a:p>
          <a:p>
            <a:pPr eaLnBrk="1" hangingPunct="1"/>
            <a:r>
              <a:rPr lang="en-US" u="sng" dirty="0"/>
              <a:t>Abstract </a:t>
            </a:r>
          </a:p>
          <a:p>
            <a:pPr eaLnBrk="1" hangingPunct="1"/>
            <a:r>
              <a:rPr lang="en-US" u="sng" dirty="0"/>
              <a:t>Psychological</a:t>
            </a:r>
          </a:p>
          <a:p>
            <a:pPr eaLnBrk="1" hangingPunct="1"/>
            <a:r>
              <a:rPr lang="en-US" dirty="0"/>
              <a:t>Can be illustrated in a minimal pair:</a:t>
            </a:r>
          </a:p>
          <a:p>
            <a:pPr algn="ctr" eaLnBrk="1" hangingPunct="1">
              <a:buFontTx/>
              <a:buNone/>
            </a:pPr>
            <a:r>
              <a:rPr lang="en-US" dirty="0"/>
              <a:t>/</a:t>
            </a:r>
            <a:r>
              <a:rPr lang="en-US" dirty="0" err="1"/>
              <a:t>b</a:t>
            </a:r>
            <a:r>
              <a:rPr lang="en-US" dirty="0" err="1">
                <a:sym typeface="SILSophia IPA93" pitchFamily="2" charset="2"/>
              </a:rPr>
              <a:t>t</a:t>
            </a:r>
            <a:r>
              <a:rPr lang="en-US" dirty="0">
                <a:sym typeface="SILSophia IPA93" pitchFamily="2" charset="2"/>
              </a:rPr>
              <a:t>/ - /bit/</a:t>
            </a:r>
          </a:p>
          <a:p>
            <a:pPr algn="ctr" eaLnBrk="1" hangingPunct="1">
              <a:buFontTx/>
              <a:buNone/>
            </a:pPr>
            <a:r>
              <a:rPr lang="en-US" dirty="0">
                <a:sym typeface="SILSophia IPA93" pitchFamily="2" charset="2"/>
              </a:rPr>
              <a:t>/bit/ - /biz/</a:t>
            </a:r>
          </a:p>
        </p:txBody>
      </p:sp>
      <p:sp>
        <p:nvSpPr>
          <p:cNvPr id="5632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C485C16-E68A-4C91-9D15-1042D82F39C2}" type="slidenum">
              <a:rPr lang="en-US" smtClean="0"/>
              <a:pPr eaLnBrk="1" hangingPunct="1"/>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a:t>Allophone</a:t>
            </a:r>
          </a:p>
        </p:txBody>
      </p:sp>
      <p:sp>
        <p:nvSpPr>
          <p:cNvPr id="57347" name="Rectangle 3"/>
          <p:cNvSpPr>
            <a:spLocks noGrp="1" noChangeArrowheads="1"/>
          </p:cNvSpPr>
          <p:nvPr>
            <p:ph type="body" idx="1"/>
          </p:nvPr>
        </p:nvSpPr>
        <p:spPr>
          <a:xfrm>
            <a:off x="762000" y="1676400"/>
            <a:ext cx="4114800" cy="3763963"/>
          </a:xfrm>
        </p:spPr>
        <p:txBody>
          <a:bodyPr/>
          <a:lstStyle/>
          <a:p>
            <a:pPr eaLnBrk="1" hangingPunct="1"/>
            <a:r>
              <a:rPr lang="en-US" dirty="0"/>
              <a:t>Systematic variant of a phoneme</a:t>
            </a:r>
          </a:p>
          <a:p>
            <a:pPr eaLnBrk="1" hangingPunct="1"/>
            <a:r>
              <a:rPr lang="en-US" dirty="0"/>
              <a:t>Show </a:t>
            </a:r>
            <a:r>
              <a:rPr lang="en-US" i="1" u="sng" dirty="0"/>
              <a:t>complementary</a:t>
            </a:r>
            <a:r>
              <a:rPr lang="en-US" i="1" dirty="0"/>
              <a:t> </a:t>
            </a:r>
            <a:r>
              <a:rPr lang="en-US" i="1" u="sng" dirty="0"/>
              <a:t>distribution</a:t>
            </a:r>
            <a:r>
              <a:rPr lang="en-US" dirty="0"/>
              <a:t> (context-dependent variation)</a:t>
            </a:r>
          </a:p>
          <a:p>
            <a:pPr eaLnBrk="1" hangingPunct="1">
              <a:buFontTx/>
              <a:buNone/>
            </a:pPr>
            <a:endParaRPr lang="en-US" dirty="0"/>
          </a:p>
        </p:txBody>
      </p:sp>
      <p:sp>
        <p:nvSpPr>
          <p:cNvPr id="57349"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0B1AC9A-1A10-4747-9A74-86CA92ADEAA1}" type="slidenum">
              <a:rPr lang="en-US" smtClean="0"/>
              <a:pPr eaLnBrk="1" hangingPunct="1"/>
              <a:t>56</a:t>
            </a:fld>
            <a:endParaRPr lang="en-US"/>
          </a:p>
        </p:txBody>
      </p:sp>
      <p:sp>
        <p:nvSpPr>
          <p:cNvPr id="2" name="Rectangle 1"/>
          <p:cNvSpPr/>
          <p:nvPr/>
        </p:nvSpPr>
        <p:spPr>
          <a:xfrm>
            <a:off x="383591" y="6384092"/>
            <a:ext cx="6477000" cy="198516"/>
          </a:xfrm>
          <a:prstGeom prst="rect">
            <a:avLst/>
          </a:prstGeom>
        </p:spPr>
        <p:txBody>
          <a:bodyPr wrap="square">
            <a:spAutoFit/>
          </a:bodyPr>
          <a:lstStyle/>
          <a:p>
            <a:pPr marL="0" marR="0">
              <a:lnSpc>
                <a:spcPct val="115000"/>
              </a:lnSpc>
              <a:spcBef>
                <a:spcPts val="0"/>
              </a:spcBef>
              <a:spcAft>
                <a:spcPts val="1000"/>
              </a:spcAft>
            </a:pPr>
            <a:r>
              <a:rPr lang="en-US" sz="600" dirty="0">
                <a:latin typeface="Calibri"/>
                <a:ea typeface="Calibri"/>
                <a:cs typeface="Times New Roman"/>
              </a:rPr>
              <a:t>Image from </a:t>
            </a:r>
            <a:r>
              <a:rPr lang="en-US" sz="600" i="1" dirty="0" err="1">
                <a:latin typeface="Calibri"/>
                <a:ea typeface="Calibri"/>
                <a:cs typeface="Times New Roman"/>
              </a:rPr>
              <a:t>iwantedwings</a:t>
            </a:r>
            <a:r>
              <a:rPr lang="en-US" sz="600" i="1" dirty="0">
                <a:latin typeface="Calibri"/>
                <a:ea typeface="Calibri"/>
                <a:cs typeface="Times New Roman"/>
              </a:rPr>
              <a:t>. </a:t>
            </a:r>
            <a:r>
              <a:rPr lang="en-US" sz="600" dirty="0">
                <a:latin typeface="Calibri"/>
                <a:ea typeface="Calibri"/>
                <a:cs typeface="Times New Roman"/>
              </a:rPr>
              <a:t>“Superman Returns &amp; Man of Steel: Man vs. Myth”. June 1, 2014. Accessed July 5, 2016. </a:t>
            </a:r>
            <a:r>
              <a:rPr lang="en-US" sz="600" u="sng" dirty="0">
                <a:solidFill>
                  <a:srgbClr val="0000FF"/>
                </a:solidFill>
                <a:latin typeface="Calibri"/>
                <a:ea typeface="Calibri"/>
                <a:cs typeface="Times New Roman"/>
                <a:hlinkClick r:id="rId3"/>
              </a:rPr>
              <a:t>https://iwantedwings.com/2014/06/01/superman-returns-man-of-steel-man-vs-myth/</a:t>
            </a:r>
            <a:r>
              <a:rPr lang="en-US" sz="600" dirty="0">
                <a:latin typeface="Calibri"/>
                <a:ea typeface="Calibri"/>
                <a:cs typeface="Times New Roman"/>
              </a:rPr>
              <a:t> </a:t>
            </a:r>
            <a:endParaRPr lang="en-US" sz="600" dirty="0">
              <a:effectLst/>
              <a:latin typeface="Calibri"/>
              <a:ea typeface="Calibri"/>
              <a:cs typeface="Times New Roman"/>
            </a:endParaRPr>
          </a:p>
        </p:txBody>
      </p:sp>
      <p:pic>
        <p:nvPicPr>
          <p:cNvPr id="1026" name="Picture 2" descr="https://iwantedwings.files.wordpress.com/2014/06/christopher-reeves-clark-kent-superrma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9182" y="2038350"/>
            <a:ext cx="3042818" cy="28384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791200" y="5102780"/>
            <a:ext cx="2326278" cy="369332"/>
          </a:xfrm>
          <a:prstGeom prst="rect">
            <a:avLst/>
          </a:prstGeom>
          <a:noFill/>
        </p:spPr>
        <p:txBody>
          <a:bodyPr wrap="none" rtlCol="0">
            <a:spAutoFit/>
          </a:bodyPr>
          <a:lstStyle/>
          <a:p>
            <a:r>
              <a:rPr lang="en-US" dirty="0"/>
              <a:t>(…like these guys…)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a:t>Allophone example</a:t>
            </a:r>
          </a:p>
        </p:txBody>
      </p:sp>
      <p:sp>
        <p:nvSpPr>
          <p:cNvPr id="58371" name="Rectangle 3"/>
          <p:cNvSpPr>
            <a:spLocks noGrp="1" noChangeArrowheads="1"/>
          </p:cNvSpPr>
          <p:nvPr>
            <p:ph type="body" idx="1"/>
          </p:nvPr>
        </p:nvSpPr>
        <p:spPr/>
        <p:txBody>
          <a:bodyPr/>
          <a:lstStyle/>
          <a:p>
            <a:pPr eaLnBrk="1" hangingPunct="1"/>
            <a:r>
              <a:rPr lang="en-US"/>
              <a:t>In GAE, the phoneme /t/ can be…</a:t>
            </a:r>
          </a:p>
          <a:p>
            <a:pPr eaLnBrk="1" hangingPunct="1"/>
            <a:endParaRPr lang="en-US"/>
          </a:p>
          <a:p>
            <a:pPr eaLnBrk="1" hangingPunct="1">
              <a:buFontTx/>
              <a:buNone/>
            </a:pPr>
            <a:r>
              <a:rPr lang="en-US"/>
              <a:t>				[t]	 </a:t>
            </a:r>
            <a:r>
              <a:rPr lang="en-US">
                <a:solidFill>
                  <a:schemeClr val="accent2"/>
                </a:solidFill>
              </a:rPr>
              <a:t>[b</a:t>
            </a:r>
            <a:r>
              <a:rPr lang="en-US">
                <a:solidFill>
                  <a:schemeClr val="accent2"/>
                </a:solidFill>
                <a:sym typeface="SILSophia IPA93" pitchFamily="2" charset="2"/>
              </a:rPr>
              <a:t></a:t>
            </a:r>
            <a:r>
              <a:rPr lang="en-US">
                <a:solidFill>
                  <a:srgbClr val="FF3300"/>
                </a:solidFill>
              </a:rPr>
              <a:t>t</a:t>
            </a:r>
            <a:r>
              <a:rPr lang="en-US">
                <a:solidFill>
                  <a:schemeClr val="accent2"/>
                </a:solidFill>
              </a:rPr>
              <a:t>]</a:t>
            </a:r>
          </a:p>
          <a:p>
            <a:pPr eaLnBrk="1" hangingPunct="1">
              <a:buFontTx/>
              <a:buNone/>
            </a:pPr>
            <a:r>
              <a:rPr lang="en-US"/>
              <a:t>				[t</a:t>
            </a:r>
            <a:r>
              <a:rPr lang="en-US" baseline="30000"/>
              <a:t>h</a:t>
            </a:r>
            <a:r>
              <a:rPr lang="en-US"/>
              <a:t>] 	 </a:t>
            </a:r>
            <a:r>
              <a:rPr lang="en-US">
                <a:solidFill>
                  <a:schemeClr val="accent2"/>
                </a:solidFill>
              </a:rPr>
              <a:t>[</a:t>
            </a:r>
            <a:r>
              <a:rPr lang="en-US">
                <a:solidFill>
                  <a:srgbClr val="FF3300"/>
                </a:solidFill>
              </a:rPr>
              <a:t>t</a:t>
            </a:r>
            <a:r>
              <a:rPr lang="en-US" baseline="30000">
                <a:solidFill>
                  <a:srgbClr val="FF3300"/>
                </a:solidFill>
              </a:rPr>
              <a:t>h</a:t>
            </a:r>
            <a:r>
              <a:rPr lang="en-US">
                <a:solidFill>
                  <a:schemeClr val="accent2"/>
                </a:solidFill>
                <a:sym typeface="SILSophia IPA93" pitchFamily="2" charset="2"/>
              </a:rPr>
              <a:t></a:t>
            </a:r>
            <a:r>
              <a:rPr lang="en-US">
                <a:solidFill>
                  <a:schemeClr val="accent2"/>
                </a:solidFill>
              </a:rPr>
              <a:t>p]</a:t>
            </a:r>
          </a:p>
          <a:p>
            <a:pPr eaLnBrk="1" hangingPunct="1">
              <a:buFontTx/>
              <a:buNone/>
            </a:pPr>
            <a:r>
              <a:rPr lang="en-US"/>
              <a:t>				[</a:t>
            </a:r>
            <a:r>
              <a:rPr lang="en-US">
                <a:sym typeface="SILSophia IPA93" pitchFamily="2" charset="2"/>
              </a:rPr>
              <a:t></a:t>
            </a:r>
            <a:r>
              <a:rPr lang="en-US"/>
              <a:t>] 	 </a:t>
            </a:r>
            <a:r>
              <a:rPr lang="en-US">
                <a:solidFill>
                  <a:schemeClr val="accent2"/>
                </a:solidFill>
              </a:rPr>
              <a:t>[</a:t>
            </a:r>
            <a:r>
              <a:rPr lang="en-US">
                <a:solidFill>
                  <a:schemeClr val="accent2"/>
                </a:solidFill>
                <a:sym typeface="SILSophia IPA93" pitchFamily="2" charset="2"/>
              </a:rPr>
              <a:t></a:t>
            </a:r>
            <a:r>
              <a:rPr lang="en-US">
                <a:solidFill>
                  <a:schemeClr val="accent2"/>
                </a:solidFill>
              </a:rPr>
              <a:t>l</a:t>
            </a:r>
            <a:r>
              <a:rPr lang="en-US">
                <a:solidFill>
                  <a:schemeClr val="accent2"/>
                </a:solidFill>
                <a:sym typeface="SILSophia IPA93" pitchFamily="2" charset="2"/>
              </a:rPr>
              <a:t></a:t>
            </a:r>
            <a:r>
              <a:rPr lang="en-US">
                <a:solidFill>
                  <a:srgbClr val="FF3300"/>
                </a:solidFill>
                <a:sym typeface="SILSophia IPA93" pitchFamily="2" charset="2"/>
              </a:rPr>
              <a:t></a:t>
            </a:r>
            <a:r>
              <a:rPr lang="en-US">
                <a:solidFill>
                  <a:schemeClr val="accent2"/>
                </a:solidFill>
                <a:sym typeface="SILSophia IPA93" pitchFamily="2" charset="2"/>
              </a:rPr>
              <a:t>]</a:t>
            </a:r>
          </a:p>
          <a:p>
            <a:pPr eaLnBrk="1" hangingPunct="1">
              <a:buFontTx/>
              <a:buNone/>
            </a:pPr>
            <a:r>
              <a:rPr lang="en-US">
                <a:solidFill>
                  <a:schemeClr val="accent2"/>
                </a:solidFill>
                <a:sym typeface="SILSophia IPA93" pitchFamily="2" charset="2"/>
              </a:rPr>
              <a:t>			</a:t>
            </a:r>
            <a:r>
              <a:rPr lang="en-US"/>
              <a:t>	[</a:t>
            </a:r>
            <a:r>
              <a:rPr lang="en-US">
                <a:sym typeface="SILSophia IPA93" pitchFamily="2" charset="2"/>
              </a:rPr>
              <a:t></a:t>
            </a:r>
            <a:r>
              <a:rPr lang="en-US"/>
              <a:t>] 	 </a:t>
            </a:r>
            <a:r>
              <a:rPr lang="en-US">
                <a:solidFill>
                  <a:schemeClr val="accent2"/>
                </a:solidFill>
              </a:rPr>
              <a:t>[</a:t>
            </a:r>
            <a:r>
              <a:rPr lang="en-US">
                <a:solidFill>
                  <a:schemeClr val="accent2"/>
                </a:solidFill>
                <a:sym typeface="SILSophia IPA93" pitchFamily="2" charset="2"/>
              </a:rPr>
              <a:t></a:t>
            </a:r>
            <a:r>
              <a:rPr lang="en-US">
                <a:solidFill>
                  <a:schemeClr val="accent2"/>
                </a:solidFill>
              </a:rPr>
              <a:t>b</a:t>
            </a:r>
            <a:r>
              <a:rPr lang="en-US">
                <a:solidFill>
                  <a:schemeClr val="accent2"/>
                </a:solidFill>
                <a:sym typeface="SILSophia IPA93" pitchFamily="2" charset="2"/>
              </a:rPr>
              <a:t></a:t>
            </a:r>
            <a:r>
              <a:rPr lang="en-US">
                <a:solidFill>
                  <a:srgbClr val="FF3300"/>
                </a:solidFill>
                <a:sym typeface="SILSophia IPA93" pitchFamily="2" charset="2"/>
              </a:rPr>
              <a:t></a:t>
            </a:r>
            <a:r>
              <a:rPr lang="en-US">
                <a:solidFill>
                  <a:schemeClr val="accent2"/>
                </a:solidFill>
                <a:sym typeface="SILSophia IPA93" pitchFamily="2" charset="2"/>
              </a:rPr>
              <a:t>n</a:t>
            </a:r>
            <a:r>
              <a:rPr lang="en-US">
                <a:solidFill>
                  <a:schemeClr val="accent2"/>
                </a:solidFill>
              </a:rPr>
              <a:t>]</a:t>
            </a:r>
          </a:p>
        </p:txBody>
      </p:sp>
      <p:sp>
        <p:nvSpPr>
          <p:cNvPr id="5837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0BB7EB8-3E40-4106-BACB-E58E7E4E8406}" type="slidenum">
              <a:rPr lang="en-US" smtClean="0"/>
              <a:pPr eaLnBrk="1" hangingPunct="1"/>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304800"/>
            <a:ext cx="8229600" cy="1143000"/>
          </a:xfrm>
        </p:spPr>
        <p:txBody>
          <a:bodyPr/>
          <a:lstStyle/>
          <a:p>
            <a:pPr eaLnBrk="1" hangingPunct="1"/>
            <a:r>
              <a:rPr lang="en-US"/>
              <a:t>Complementary distribution</a:t>
            </a:r>
          </a:p>
        </p:txBody>
      </p:sp>
      <p:sp>
        <p:nvSpPr>
          <p:cNvPr id="59395" name="Rectangle 3"/>
          <p:cNvSpPr>
            <a:spLocks noGrp="1" noChangeArrowheads="1"/>
          </p:cNvSpPr>
          <p:nvPr>
            <p:ph type="body" idx="1"/>
          </p:nvPr>
        </p:nvSpPr>
        <p:spPr>
          <a:xfrm>
            <a:off x="1752600" y="2362200"/>
            <a:ext cx="7010400" cy="2133600"/>
          </a:xfrm>
        </p:spPr>
        <p:txBody>
          <a:bodyPr/>
          <a:lstStyle/>
          <a:p>
            <a:pPr eaLnBrk="1" hangingPunct="1">
              <a:buFontTx/>
              <a:buNone/>
            </a:pPr>
            <a:r>
              <a:rPr lang="en-US" sz="2800" dirty="0"/>
              <a:t>	[t]	 </a:t>
            </a:r>
            <a:r>
              <a:rPr lang="en-US" sz="2800" dirty="0">
                <a:solidFill>
                  <a:schemeClr val="accent2"/>
                </a:solidFill>
              </a:rPr>
              <a:t>[</a:t>
            </a:r>
            <a:r>
              <a:rPr lang="en-US" sz="2800" dirty="0" err="1">
                <a:solidFill>
                  <a:schemeClr val="accent2"/>
                </a:solidFill>
              </a:rPr>
              <a:t>b</a:t>
            </a:r>
            <a:r>
              <a:rPr lang="en-US" sz="2800" dirty="0" err="1">
                <a:solidFill>
                  <a:schemeClr val="accent2"/>
                </a:solidFill>
                <a:sym typeface="SILSophia IPA93" pitchFamily="2" charset="2"/>
              </a:rPr>
              <a:t></a:t>
            </a:r>
            <a:r>
              <a:rPr lang="en-US" sz="2800" dirty="0" err="1">
                <a:solidFill>
                  <a:srgbClr val="FF0000"/>
                </a:solidFill>
              </a:rPr>
              <a:t>t</a:t>
            </a:r>
            <a:r>
              <a:rPr lang="en-US" sz="2800" dirty="0">
                <a:solidFill>
                  <a:schemeClr val="accent2"/>
                </a:solidFill>
              </a:rPr>
              <a:t>]</a:t>
            </a:r>
            <a:r>
              <a:rPr lang="en-US" sz="2800" dirty="0"/>
              <a:t>		syllable </a:t>
            </a:r>
            <a:r>
              <a:rPr lang="en-US" sz="2800" u="sng" dirty="0"/>
              <a:t>final</a:t>
            </a:r>
          </a:p>
          <a:p>
            <a:pPr eaLnBrk="1" hangingPunct="1">
              <a:buFontTx/>
              <a:buNone/>
            </a:pPr>
            <a:r>
              <a:rPr lang="en-US" sz="2800" dirty="0"/>
              <a:t>	[</a:t>
            </a:r>
            <a:r>
              <a:rPr lang="en-US" sz="2800" dirty="0" err="1"/>
              <a:t>t</a:t>
            </a:r>
            <a:r>
              <a:rPr lang="en-US" sz="2800" baseline="30000" dirty="0" err="1"/>
              <a:t>h</a:t>
            </a:r>
            <a:r>
              <a:rPr lang="en-US" sz="2800" dirty="0"/>
              <a:t>] 	 </a:t>
            </a:r>
            <a:r>
              <a:rPr lang="en-US" sz="2800" dirty="0">
                <a:solidFill>
                  <a:schemeClr val="accent2"/>
                </a:solidFill>
              </a:rPr>
              <a:t>[</a:t>
            </a:r>
            <a:r>
              <a:rPr lang="en-US" sz="2800" dirty="0" err="1">
                <a:solidFill>
                  <a:srgbClr val="FF0000"/>
                </a:solidFill>
              </a:rPr>
              <a:t>t</a:t>
            </a:r>
            <a:r>
              <a:rPr lang="en-US" sz="2800" baseline="30000" dirty="0" err="1">
                <a:solidFill>
                  <a:srgbClr val="FF0000"/>
                </a:solidFill>
              </a:rPr>
              <a:t>h</a:t>
            </a:r>
            <a:r>
              <a:rPr lang="en-US" sz="2800" dirty="0" err="1">
                <a:solidFill>
                  <a:schemeClr val="accent2"/>
                </a:solidFill>
                <a:sym typeface="SILSophia IPA93" pitchFamily="2" charset="2"/>
              </a:rPr>
              <a:t></a:t>
            </a:r>
            <a:r>
              <a:rPr lang="en-US" sz="2800" dirty="0" err="1">
                <a:solidFill>
                  <a:schemeClr val="accent2"/>
                </a:solidFill>
              </a:rPr>
              <a:t>p</a:t>
            </a:r>
            <a:r>
              <a:rPr lang="en-US" sz="2800" dirty="0">
                <a:solidFill>
                  <a:schemeClr val="accent2"/>
                </a:solidFill>
              </a:rPr>
              <a:t>] </a:t>
            </a:r>
            <a:r>
              <a:rPr lang="en-US" sz="2800" dirty="0"/>
              <a:t>	syllable </a:t>
            </a:r>
            <a:r>
              <a:rPr lang="en-US" sz="2800" u="sng" dirty="0"/>
              <a:t>initial</a:t>
            </a:r>
          </a:p>
          <a:p>
            <a:pPr eaLnBrk="1" hangingPunct="1">
              <a:buFontTx/>
              <a:buNone/>
            </a:pPr>
            <a:r>
              <a:rPr lang="en-US" sz="2800" dirty="0"/>
              <a:t>	[</a:t>
            </a:r>
            <a:r>
              <a:rPr lang="en-US" sz="2800" dirty="0">
                <a:sym typeface="SILSophia IPA93" pitchFamily="2" charset="2"/>
              </a:rPr>
              <a:t></a:t>
            </a:r>
            <a:r>
              <a:rPr lang="en-US" sz="2800" dirty="0"/>
              <a:t>] 	 </a:t>
            </a:r>
            <a:r>
              <a:rPr lang="en-US" sz="2800" dirty="0">
                <a:solidFill>
                  <a:schemeClr val="accent2"/>
                </a:solidFill>
              </a:rPr>
              <a:t>[</a:t>
            </a:r>
            <a:r>
              <a:rPr lang="en-US" sz="2800" dirty="0">
                <a:solidFill>
                  <a:schemeClr val="accent2"/>
                </a:solidFill>
                <a:sym typeface="SILSophia IPA93" pitchFamily="2" charset="2"/>
              </a:rPr>
              <a:t></a:t>
            </a:r>
            <a:r>
              <a:rPr lang="en-US" sz="2800" dirty="0">
                <a:solidFill>
                  <a:schemeClr val="accent2"/>
                </a:solidFill>
              </a:rPr>
              <a:t>l</a:t>
            </a:r>
            <a:r>
              <a:rPr lang="en-US" sz="2800" dirty="0">
                <a:solidFill>
                  <a:schemeClr val="accent2"/>
                </a:solidFill>
                <a:sym typeface="SILSophia IPA93" pitchFamily="2" charset="2"/>
              </a:rPr>
              <a:t></a:t>
            </a:r>
            <a:r>
              <a:rPr lang="en-US" sz="2800" dirty="0">
                <a:solidFill>
                  <a:srgbClr val="FF0000"/>
                </a:solidFill>
                <a:sym typeface="SILSophia IPA93" pitchFamily="2" charset="2"/>
              </a:rPr>
              <a:t></a:t>
            </a:r>
            <a:r>
              <a:rPr lang="en-US" sz="2800" dirty="0">
                <a:solidFill>
                  <a:schemeClr val="accent2"/>
                </a:solidFill>
                <a:sym typeface="SILSophia IPA93" pitchFamily="2" charset="2"/>
              </a:rPr>
              <a:t>]	</a:t>
            </a:r>
            <a:r>
              <a:rPr lang="en-US" sz="2800" dirty="0">
                <a:sym typeface="SILSophia IPA93" pitchFamily="2" charset="2"/>
              </a:rPr>
              <a:t>	</a:t>
            </a:r>
            <a:r>
              <a:rPr lang="en-US" sz="2800" u="sng" dirty="0" err="1">
                <a:sym typeface="SILSophia IPA93" pitchFamily="2" charset="2"/>
              </a:rPr>
              <a:t>btwn</a:t>
            </a:r>
            <a:r>
              <a:rPr lang="en-US" sz="2800" dirty="0">
                <a:sym typeface="SILSophia IPA93" pitchFamily="2" charset="2"/>
              </a:rPr>
              <a:t> stressed &amp;					unstressed syllable</a:t>
            </a:r>
          </a:p>
          <a:p>
            <a:pPr eaLnBrk="1" hangingPunct="1">
              <a:buFontTx/>
              <a:buNone/>
            </a:pPr>
            <a:endParaRPr lang="en-US" sz="2800" dirty="0"/>
          </a:p>
        </p:txBody>
      </p:sp>
      <p:sp>
        <p:nvSpPr>
          <p:cNvPr id="59396" name="TextBox 3"/>
          <p:cNvSpPr txBox="1">
            <a:spLocks noChangeArrowheads="1"/>
          </p:cNvSpPr>
          <p:nvPr/>
        </p:nvSpPr>
        <p:spPr bwMode="auto">
          <a:xfrm>
            <a:off x="1524000" y="5562600"/>
            <a:ext cx="43703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 </a:t>
            </a:r>
            <a:r>
              <a:rPr lang="en-US" u="sng"/>
              <a:t>NOTE</a:t>
            </a:r>
            <a:r>
              <a:rPr lang="en-US"/>
              <a:t>: As opposed to “free distribution”</a:t>
            </a:r>
          </a:p>
        </p:txBody>
      </p:sp>
      <p:sp>
        <p:nvSpPr>
          <p:cNvPr id="59397"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8E3E441-729B-4262-89EA-7098B91AA75F}" type="slidenum">
              <a:rPr lang="en-US" smtClean="0"/>
              <a:pPr eaLnBrk="1" hangingPunct="1"/>
              <a:t>58</a:t>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a:t>Phoneme/allophone</a:t>
            </a:r>
          </a:p>
        </p:txBody>
      </p:sp>
      <p:graphicFrame>
        <p:nvGraphicFramePr>
          <p:cNvPr id="160816" name="Group 48"/>
          <p:cNvGraphicFramePr>
            <a:graphicFrameLocks noGrp="1"/>
          </p:cNvGraphicFramePr>
          <p:nvPr>
            <p:ph type="tbl" idx="1"/>
          </p:nvPr>
        </p:nvGraphicFramePr>
        <p:xfrm>
          <a:off x="457200" y="1600200"/>
          <a:ext cx="8305800" cy="2474913"/>
        </p:xfrm>
        <a:graphic>
          <a:graphicData uri="http://schemas.openxmlformats.org/drawingml/2006/table">
            <a:tbl>
              <a:tblPr/>
              <a:tblGrid>
                <a:gridCol w="3657600">
                  <a:extLst>
                    <a:ext uri="{9D8B030D-6E8A-4147-A177-3AD203B41FA5}">
                      <a16:colId xmlns:a16="http://schemas.microsoft.com/office/drawing/2014/main" val="20000"/>
                    </a:ext>
                  </a:extLst>
                </a:gridCol>
                <a:gridCol w="4648200">
                  <a:extLst>
                    <a:ext uri="{9D8B030D-6E8A-4147-A177-3AD203B41FA5}">
                      <a16:colId xmlns:a16="http://schemas.microsoft.com/office/drawing/2014/main" val="20001"/>
                    </a:ext>
                  </a:extLst>
                </a:gridCol>
              </a:tblGrid>
              <a:tr h="38670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a:ln>
                            <a:noFill/>
                          </a:ln>
                          <a:solidFill>
                            <a:schemeClr val="tx1"/>
                          </a:solidFill>
                          <a:effectLst/>
                          <a:latin typeface="Arial" charset="0"/>
                        </a:rPr>
                        <a:t>Language 1</a:t>
                      </a:r>
                    </a:p>
                  </a:txBody>
                  <a:tcPr marT="29003" marB="290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chemeClr val="tx1"/>
                          </a:solidFill>
                          <a:effectLst/>
                          <a:latin typeface="Arial" charset="0"/>
                        </a:rPr>
                        <a:t>Language 2</a:t>
                      </a:r>
                    </a:p>
                  </a:txBody>
                  <a:tcPr marT="29003" marB="290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220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chemeClr val="tx1"/>
                          </a:solidFill>
                          <a:effectLst/>
                          <a:latin typeface="Arial" charset="0"/>
                        </a:rPr>
                        <a:t>/ d</a:t>
                      </a:r>
                      <a:r>
                        <a:rPr kumimoji="0" lang="en-US" sz="1500" b="1" i="0" u="none" strike="noStrike" cap="none" normalizeH="0" baseline="0">
                          <a:ln>
                            <a:noFill/>
                          </a:ln>
                          <a:solidFill>
                            <a:schemeClr val="tx1"/>
                          </a:solidFill>
                          <a:effectLst/>
                          <a:latin typeface="Arial" charset="0"/>
                          <a:sym typeface="SILSophia IPA93" pitchFamily="2" charset="2"/>
                        </a:rPr>
                        <a:t></a:t>
                      </a:r>
                      <a:r>
                        <a:rPr kumimoji="0" lang="en-US" sz="1500" b="1" i="0" u="none" strike="noStrike" cap="none" normalizeH="0" baseline="0">
                          <a:ln>
                            <a:noFill/>
                          </a:ln>
                          <a:solidFill>
                            <a:schemeClr val="tx1"/>
                          </a:solidFill>
                          <a:effectLst/>
                          <a:latin typeface="Arial" charset="0"/>
                          <a:sym typeface="SILDoulosIPA" pitchFamily="2" charset="2"/>
                        </a:rPr>
                        <a:t>s</a:t>
                      </a:r>
                      <a:r>
                        <a:rPr kumimoji="0" lang="en-US" sz="1500" b="1" i="0" u="none" strike="noStrike" cap="none" normalizeH="0" baseline="0">
                          <a:ln>
                            <a:noFill/>
                          </a:ln>
                          <a:solidFill>
                            <a:schemeClr val="tx1"/>
                          </a:solidFill>
                          <a:effectLst/>
                          <a:latin typeface="Arial" charset="0"/>
                        </a:rPr>
                        <a:t>i</a:t>
                      </a:r>
                      <a:r>
                        <a:rPr kumimoji="0" lang="en-US" sz="1500" b="1" i="0" u="none" strike="noStrike" cap="none" normalizeH="0" baseline="0">
                          <a:ln>
                            <a:noFill/>
                          </a:ln>
                          <a:solidFill>
                            <a:schemeClr val="tx1"/>
                          </a:solidFill>
                          <a:effectLst/>
                          <a:latin typeface="Arial" charset="0"/>
                          <a:sym typeface="SILSophia IPA93" pitchFamily="2" charset="2"/>
                        </a:rPr>
                        <a:t> </a:t>
                      </a:r>
                      <a:r>
                        <a:rPr kumimoji="0" lang="en-US" sz="1500" b="1" i="0" u="none" strike="noStrike" cap="none" normalizeH="0" baseline="0">
                          <a:ln>
                            <a:noFill/>
                          </a:ln>
                          <a:solidFill>
                            <a:schemeClr val="tx1"/>
                          </a:solidFill>
                          <a:effectLst/>
                          <a:latin typeface="Arial" charset="0"/>
                        </a:rPr>
                        <a:t>/</a:t>
                      </a:r>
                      <a:r>
                        <a:rPr kumimoji="0" lang="en-US" sz="1500" b="0" i="0" u="none" strike="noStrike" cap="none" normalizeH="0" baseline="0">
                          <a:ln>
                            <a:noFill/>
                          </a:ln>
                          <a:solidFill>
                            <a:schemeClr val="tx1"/>
                          </a:solidFill>
                          <a:effectLst/>
                          <a:latin typeface="Arial" charset="0"/>
                        </a:rPr>
                        <a:t>       </a:t>
                      </a:r>
                      <a:r>
                        <a:rPr kumimoji="0" lang="en-US" sz="1500" b="0" i="1" u="none" strike="noStrike" cap="none" normalizeH="0" baseline="0">
                          <a:ln>
                            <a:noFill/>
                          </a:ln>
                          <a:solidFill>
                            <a:schemeClr val="tx1"/>
                          </a:solidFill>
                          <a:effectLst/>
                          <a:latin typeface="Arial" charset="0"/>
                        </a:rPr>
                        <a:t>V. “to catch”</a:t>
                      </a:r>
                    </a:p>
                  </a:txBody>
                  <a:tcPr marT="29003" marB="290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chemeClr val="tx1"/>
                          </a:solidFill>
                          <a:effectLst/>
                          <a:latin typeface="Arial" charset="0"/>
                        </a:rPr>
                        <a:t>/ </a:t>
                      </a:r>
                      <a:r>
                        <a:rPr kumimoji="0" lang="en-US" sz="1500" b="1" i="0" u="none" strike="noStrike" cap="none" normalizeH="0" baseline="0">
                          <a:ln>
                            <a:noFill/>
                          </a:ln>
                          <a:solidFill>
                            <a:schemeClr val="tx1"/>
                          </a:solidFill>
                          <a:effectLst/>
                          <a:latin typeface="Arial" charset="0"/>
                          <a:sym typeface="SILSophia IPA93" pitchFamily="2" charset="2"/>
                        </a:rPr>
                        <a:t></a:t>
                      </a:r>
                      <a:r>
                        <a:rPr kumimoji="0" lang="en-US" sz="1500" b="1" i="0" u="none" strike="noStrike" cap="none" normalizeH="0" baseline="0">
                          <a:ln>
                            <a:noFill/>
                          </a:ln>
                          <a:solidFill>
                            <a:schemeClr val="tx1"/>
                          </a:solidFill>
                          <a:effectLst/>
                          <a:latin typeface="Arial" charset="0"/>
                          <a:sym typeface="SILDoulosIPA" pitchFamily="2" charset="2"/>
                        </a:rPr>
                        <a:t> </a:t>
                      </a:r>
                      <a:r>
                        <a:rPr kumimoji="0" lang="en-US" sz="1500" b="1" i="0" u="none" strike="noStrike" cap="none" normalizeH="0" baseline="0">
                          <a:ln>
                            <a:noFill/>
                          </a:ln>
                          <a:solidFill>
                            <a:schemeClr val="tx1"/>
                          </a:solidFill>
                          <a:effectLst/>
                          <a:latin typeface="Arial" charset="0"/>
                        </a:rPr>
                        <a:t>/</a:t>
                      </a:r>
                      <a:r>
                        <a:rPr kumimoji="0" lang="en-US" sz="1500" b="0" i="0" u="none" strike="noStrike" cap="none" normalizeH="0" baseline="0">
                          <a:ln>
                            <a:noFill/>
                          </a:ln>
                          <a:solidFill>
                            <a:schemeClr val="tx1"/>
                          </a:solidFill>
                          <a:effectLst/>
                          <a:latin typeface="Arial" charset="0"/>
                        </a:rPr>
                        <a:t>              </a:t>
                      </a:r>
                      <a:r>
                        <a:rPr kumimoji="0" lang="en-US" sz="1500" b="0" i="1" u="none" strike="noStrike" cap="none" normalizeH="0" baseline="0">
                          <a:ln>
                            <a:noFill/>
                          </a:ln>
                          <a:solidFill>
                            <a:schemeClr val="tx1"/>
                          </a:solidFill>
                          <a:effectLst/>
                          <a:latin typeface="Arial" charset="0"/>
                        </a:rPr>
                        <a:t>N. “female cat”</a:t>
                      </a:r>
                    </a:p>
                  </a:txBody>
                  <a:tcPr marT="29003" marB="290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220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chemeClr val="tx1"/>
                          </a:solidFill>
                          <a:effectLst/>
                          <a:latin typeface="Arial" charset="0"/>
                        </a:rPr>
                        <a:t>/ </a:t>
                      </a:r>
                      <a:r>
                        <a:rPr kumimoji="0" lang="en-US" sz="1500" b="1" i="0" u="none" strike="noStrike" cap="none" normalizeH="0" baseline="0">
                          <a:ln>
                            <a:noFill/>
                          </a:ln>
                          <a:solidFill>
                            <a:schemeClr val="tx1"/>
                          </a:solidFill>
                          <a:effectLst/>
                          <a:latin typeface="Arial" charset="0"/>
                          <a:sym typeface="SILDoulosIPA" pitchFamily="2" charset="2"/>
                        </a:rPr>
                        <a:t></a:t>
                      </a:r>
                      <a:r>
                        <a:rPr kumimoji="0" lang="en-US" sz="1500" b="1" i="0" u="none" strike="noStrike" cap="none" normalizeH="0" baseline="0">
                          <a:ln>
                            <a:noFill/>
                          </a:ln>
                          <a:solidFill>
                            <a:schemeClr val="tx1"/>
                          </a:solidFill>
                          <a:effectLst/>
                          <a:latin typeface="Arial" charset="0"/>
                          <a:sym typeface="SILSophia IPA93" pitchFamily="2" charset="2"/>
                        </a:rPr>
                        <a:t></a:t>
                      </a:r>
                      <a:r>
                        <a:rPr kumimoji="0" lang="en-US" sz="1500" b="1" i="0" u="none" strike="noStrike" cap="none" normalizeH="0" baseline="0">
                          <a:ln>
                            <a:noFill/>
                          </a:ln>
                          <a:solidFill>
                            <a:schemeClr val="tx1"/>
                          </a:solidFill>
                          <a:effectLst/>
                          <a:latin typeface="Arial" charset="0"/>
                          <a:sym typeface="SILDoulosIPA" pitchFamily="2" charset="2"/>
                        </a:rPr>
                        <a:t></a:t>
                      </a:r>
                      <a:r>
                        <a:rPr kumimoji="0" lang="en-US" sz="1500" b="1" i="0" u="none" strike="noStrike" cap="none" normalizeH="0" baseline="0">
                          <a:ln>
                            <a:noFill/>
                          </a:ln>
                          <a:solidFill>
                            <a:schemeClr val="tx1"/>
                          </a:solidFill>
                          <a:effectLst/>
                          <a:latin typeface="Arial" charset="0"/>
                        </a:rPr>
                        <a:t>ati /</a:t>
                      </a:r>
                      <a:r>
                        <a:rPr kumimoji="0" lang="en-US" sz="1500" b="0" i="0" u="none" strike="noStrike" cap="none" normalizeH="0" baseline="0">
                          <a:ln>
                            <a:noFill/>
                          </a:ln>
                          <a:solidFill>
                            <a:schemeClr val="tx1"/>
                          </a:solidFill>
                          <a:effectLst/>
                          <a:latin typeface="Arial" charset="0"/>
                        </a:rPr>
                        <a:t>      </a:t>
                      </a:r>
                      <a:r>
                        <a:rPr kumimoji="0" lang="en-US" sz="1500" b="0" i="1" u="none" strike="noStrike" cap="none" normalizeH="0" baseline="0">
                          <a:ln>
                            <a:noFill/>
                          </a:ln>
                          <a:solidFill>
                            <a:schemeClr val="tx1"/>
                          </a:solidFill>
                          <a:effectLst/>
                          <a:latin typeface="Arial" charset="0"/>
                        </a:rPr>
                        <a:t>Adj. “clever”</a:t>
                      </a:r>
                    </a:p>
                  </a:txBody>
                  <a:tcPr marT="29003" marB="290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chemeClr val="tx1"/>
                          </a:solidFill>
                          <a:effectLst/>
                          <a:latin typeface="Arial" charset="0"/>
                        </a:rPr>
                        <a:t>/ sa</a:t>
                      </a:r>
                      <a:r>
                        <a:rPr kumimoji="0" lang="en-US" sz="1500" b="1" i="0" u="none" strike="noStrike" cap="none" normalizeH="0" baseline="0">
                          <a:ln>
                            <a:noFill/>
                          </a:ln>
                          <a:solidFill>
                            <a:schemeClr val="tx1"/>
                          </a:solidFill>
                          <a:effectLst/>
                          <a:latin typeface="Arial" charset="0"/>
                          <a:sym typeface="SILSophia IPA93" pitchFamily="2" charset="2"/>
                        </a:rPr>
                        <a:t></a:t>
                      </a:r>
                      <a:r>
                        <a:rPr kumimoji="0" lang="en-US" sz="1500" b="1" i="0" u="none" strike="noStrike" cap="none" normalizeH="0" baseline="0">
                          <a:ln>
                            <a:noFill/>
                          </a:ln>
                          <a:solidFill>
                            <a:schemeClr val="tx1"/>
                          </a:solidFill>
                          <a:effectLst/>
                          <a:latin typeface="Arial" charset="0"/>
                        </a:rPr>
                        <a:t>n</a:t>
                      </a:r>
                      <a:r>
                        <a:rPr kumimoji="0" lang="en-US" sz="1500" b="1" i="0" u="none" strike="noStrike" cap="none" normalizeH="0" baseline="0">
                          <a:ln>
                            <a:noFill/>
                          </a:ln>
                          <a:solidFill>
                            <a:schemeClr val="tx1"/>
                          </a:solidFill>
                          <a:effectLst/>
                          <a:latin typeface="Arial" charset="0"/>
                          <a:sym typeface="SILSophia IPA93" pitchFamily="2" charset="2"/>
                        </a:rPr>
                        <a:t></a:t>
                      </a:r>
                      <a:r>
                        <a:rPr kumimoji="0" lang="en-US" sz="1500" b="1" i="0" u="none" strike="noStrike" cap="none" normalizeH="0" baseline="0">
                          <a:ln>
                            <a:noFill/>
                          </a:ln>
                          <a:solidFill>
                            <a:schemeClr val="tx1"/>
                          </a:solidFill>
                          <a:effectLst/>
                          <a:latin typeface="Arial" charset="0"/>
                        </a:rPr>
                        <a:t>m</a:t>
                      </a:r>
                      <a:r>
                        <a:rPr kumimoji="0" lang="en-US" sz="1500" b="1" i="0" u="none" strike="noStrike" cap="none" normalizeH="0" baseline="0">
                          <a:ln>
                            <a:noFill/>
                          </a:ln>
                          <a:solidFill>
                            <a:schemeClr val="tx1"/>
                          </a:solidFill>
                          <a:effectLst/>
                          <a:latin typeface="Arial" charset="0"/>
                          <a:sym typeface="SILSophia IPA93" pitchFamily="2" charset="2"/>
                        </a:rPr>
                        <a:t></a:t>
                      </a:r>
                      <a:r>
                        <a:rPr kumimoji="0" lang="en-US" sz="1500" b="1" i="0" u="none" strike="noStrike" cap="none" normalizeH="0" baseline="0">
                          <a:ln>
                            <a:noFill/>
                          </a:ln>
                          <a:solidFill>
                            <a:schemeClr val="tx1"/>
                          </a:solidFill>
                          <a:effectLst/>
                          <a:latin typeface="Arial" charset="0"/>
                        </a:rPr>
                        <a:t>t /</a:t>
                      </a:r>
                      <a:r>
                        <a:rPr kumimoji="0" lang="en-US" sz="1500" b="0" i="0" u="none" strike="noStrike" cap="none" normalizeH="0" baseline="0">
                          <a:ln>
                            <a:noFill/>
                          </a:ln>
                          <a:solidFill>
                            <a:schemeClr val="tx1"/>
                          </a:solidFill>
                          <a:effectLst/>
                          <a:latin typeface="Arial" charset="0"/>
                        </a:rPr>
                        <a:t>    </a:t>
                      </a:r>
                      <a:r>
                        <a:rPr kumimoji="0" lang="en-US" sz="1500" b="0" i="1" u="none" strike="noStrike" cap="none" normalizeH="0" baseline="0">
                          <a:ln>
                            <a:noFill/>
                          </a:ln>
                          <a:solidFill>
                            <a:schemeClr val="tx1"/>
                          </a:solidFill>
                          <a:effectLst/>
                          <a:latin typeface="Arial" charset="0"/>
                        </a:rPr>
                        <a:t>N. “muscle”</a:t>
                      </a:r>
                    </a:p>
                  </a:txBody>
                  <a:tcPr marT="29003" marB="290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220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chemeClr val="tx1"/>
                          </a:solidFill>
                          <a:effectLst/>
                          <a:latin typeface="Arial" charset="0"/>
                        </a:rPr>
                        <a:t>/ </a:t>
                      </a:r>
                      <a:r>
                        <a:rPr kumimoji="0" lang="en-US" sz="1500" b="1" i="0" u="none" strike="noStrike" cap="none" normalizeH="0" baseline="0">
                          <a:ln>
                            <a:noFill/>
                          </a:ln>
                          <a:solidFill>
                            <a:schemeClr val="tx1"/>
                          </a:solidFill>
                          <a:effectLst/>
                          <a:latin typeface="Arial" charset="0"/>
                          <a:sym typeface="SILSophia IPA93" pitchFamily="2" charset="2"/>
                        </a:rPr>
                        <a:t>s</a:t>
                      </a:r>
                      <a:r>
                        <a:rPr kumimoji="0" lang="en-US" sz="1500" b="1" i="0" u="none" strike="noStrike" cap="none" normalizeH="0" baseline="0">
                          <a:ln>
                            <a:noFill/>
                          </a:ln>
                          <a:solidFill>
                            <a:schemeClr val="tx1"/>
                          </a:solidFill>
                          <a:effectLst/>
                          <a:latin typeface="Arial" charset="0"/>
                          <a:sym typeface="SILDoulosIPA" pitchFamily="2" charset="2"/>
                        </a:rPr>
                        <a:t></a:t>
                      </a:r>
                      <a:r>
                        <a:rPr kumimoji="0" lang="en-US" sz="1500" b="1" i="0" u="none" strike="noStrike" cap="none" normalizeH="0" baseline="0">
                          <a:ln>
                            <a:noFill/>
                          </a:ln>
                          <a:solidFill>
                            <a:schemeClr val="tx1"/>
                          </a:solidFill>
                          <a:effectLst/>
                          <a:latin typeface="Arial" charset="0"/>
                        </a:rPr>
                        <a:t>lok /</a:t>
                      </a:r>
                      <a:r>
                        <a:rPr kumimoji="0" lang="en-US" sz="1500" b="0" i="0" u="none" strike="noStrike" cap="none" normalizeH="0" baseline="0">
                          <a:ln>
                            <a:noFill/>
                          </a:ln>
                          <a:solidFill>
                            <a:schemeClr val="tx1"/>
                          </a:solidFill>
                          <a:effectLst/>
                          <a:latin typeface="Arial" charset="0"/>
                        </a:rPr>
                        <a:t>     </a:t>
                      </a:r>
                      <a:r>
                        <a:rPr kumimoji="0" lang="en-US" sz="1500" b="0" i="1" u="none" strike="noStrike" cap="none" normalizeH="0" baseline="0">
                          <a:ln>
                            <a:noFill/>
                          </a:ln>
                          <a:solidFill>
                            <a:schemeClr val="tx1"/>
                          </a:solidFill>
                          <a:effectLst/>
                          <a:latin typeface="Arial" charset="0"/>
                        </a:rPr>
                        <a:t>N</a:t>
                      </a:r>
                      <a:r>
                        <a:rPr kumimoji="0" lang="en-US" sz="1500" b="0" i="0" u="none" strike="noStrike" cap="none" normalizeH="0" baseline="0">
                          <a:ln>
                            <a:noFill/>
                          </a:ln>
                          <a:solidFill>
                            <a:schemeClr val="tx1"/>
                          </a:solidFill>
                          <a:effectLst/>
                          <a:latin typeface="Arial" charset="0"/>
                        </a:rPr>
                        <a:t>. </a:t>
                      </a:r>
                      <a:r>
                        <a:rPr kumimoji="0" lang="en-US" sz="1500" b="0" i="1" u="none" strike="noStrike" cap="none" normalizeH="0" baseline="0">
                          <a:ln>
                            <a:noFill/>
                          </a:ln>
                          <a:solidFill>
                            <a:schemeClr val="tx1"/>
                          </a:solidFill>
                          <a:effectLst/>
                          <a:latin typeface="Arial" charset="0"/>
                        </a:rPr>
                        <a:t>“debate”</a:t>
                      </a:r>
                    </a:p>
                  </a:txBody>
                  <a:tcPr marT="29003" marB="290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a:ln>
                            <a:noFill/>
                          </a:ln>
                          <a:solidFill>
                            <a:schemeClr val="tx1"/>
                          </a:solidFill>
                          <a:effectLst/>
                          <a:latin typeface="Arial" charset="0"/>
                        </a:rPr>
                        <a:t>/ </a:t>
                      </a:r>
                      <a:r>
                        <a:rPr kumimoji="0" lang="en-US" sz="1500" b="1" i="0" u="none" strike="noStrike" cap="none" normalizeH="0" baseline="0" dirty="0">
                          <a:ln>
                            <a:noFill/>
                          </a:ln>
                          <a:solidFill>
                            <a:schemeClr val="tx1"/>
                          </a:solidFill>
                          <a:effectLst/>
                          <a:latin typeface="Arial" charset="0"/>
                          <a:sym typeface="SILSophia IPA93" pitchFamily="2" charset="2"/>
                        </a:rPr>
                        <a:t></a:t>
                      </a:r>
                      <a:r>
                        <a:rPr kumimoji="0" lang="en-US" sz="1500" b="1" i="0" u="none" strike="noStrike" cap="none" normalizeH="0" baseline="0" dirty="0">
                          <a:ln>
                            <a:noFill/>
                          </a:ln>
                          <a:solidFill>
                            <a:schemeClr val="tx1"/>
                          </a:solidFill>
                          <a:effectLst/>
                          <a:latin typeface="Arial" charset="0"/>
                        </a:rPr>
                        <a:t>kl</a:t>
                      </a:r>
                      <a:r>
                        <a:rPr kumimoji="0" lang="en-US" sz="1500" b="1" i="0" u="none" strike="noStrike" cap="none" normalizeH="0" baseline="0" dirty="0">
                          <a:ln>
                            <a:noFill/>
                          </a:ln>
                          <a:solidFill>
                            <a:schemeClr val="tx1"/>
                          </a:solidFill>
                          <a:effectLst/>
                          <a:latin typeface="Arial" charset="0"/>
                          <a:sym typeface="SILSophia IPA93" pitchFamily="2" charset="2"/>
                        </a:rPr>
                        <a:t></a:t>
                      </a:r>
                      <a:r>
                        <a:rPr kumimoji="0" lang="en-US" sz="900" b="1" i="0" u="none" strike="noStrike" cap="none" normalizeH="0" baseline="0" dirty="0">
                          <a:ln>
                            <a:noFill/>
                          </a:ln>
                          <a:solidFill>
                            <a:schemeClr val="tx1"/>
                          </a:solidFill>
                          <a:effectLst/>
                          <a:latin typeface="Arial" charset="0"/>
                          <a:sym typeface="SILSophia IPA93" pitchFamily="2" charset="2"/>
                        </a:rPr>
                        <a:t> </a:t>
                      </a:r>
                      <a:r>
                        <a:rPr kumimoji="0" lang="en-US" sz="1500" b="1" i="0" u="none" strike="noStrike" cap="none" normalizeH="0" baseline="0" dirty="0">
                          <a:ln>
                            <a:noFill/>
                          </a:ln>
                          <a:solidFill>
                            <a:schemeClr val="tx1"/>
                          </a:solidFill>
                          <a:effectLst/>
                          <a:latin typeface="Arial" charset="0"/>
                        </a:rPr>
                        <a:t>j</a:t>
                      </a:r>
                      <a:r>
                        <a:rPr kumimoji="0" lang="en-US" sz="1500" b="1" i="0" u="none" strike="noStrike" cap="none" normalizeH="0" baseline="0" dirty="0">
                          <a:ln>
                            <a:noFill/>
                          </a:ln>
                          <a:solidFill>
                            <a:schemeClr val="tx1"/>
                          </a:solidFill>
                          <a:effectLst/>
                          <a:latin typeface="Arial" charset="0"/>
                          <a:sym typeface="SILSophia IPA93" pitchFamily="2" charset="2"/>
                        </a:rPr>
                        <a:t></a:t>
                      </a:r>
                      <a:r>
                        <a:rPr kumimoji="0" lang="en-US" sz="1500" b="1" i="0" u="none" strike="noStrike" cap="none" normalizeH="0" baseline="0" dirty="0">
                          <a:ln>
                            <a:noFill/>
                          </a:ln>
                          <a:solidFill>
                            <a:schemeClr val="tx1"/>
                          </a:solidFill>
                          <a:effectLst/>
                          <a:latin typeface="Arial" charset="0"/>
                          <a:sym typeface="SILDoulosIPA" pitchFamily="2" charset="2"/>
                        </a:rPr>
                        <a:t> </a:t>
                      </a:r>
                      <a:r>
                        <a:rPr kumimoji="0" lang="en-US" sz="1500" b="1" i="0" u="none" strike="noStrike" cap="none" normalizeH="0" baseline="0" dirty="0">
                          <a:ln>
                            <a:noFill/>
                          </a:ln>
                          <a:solidFill>
                            <a:schemeClr val="tx1"/>
                          </a:solidFill>
                          <a:effectLst/>
                          <a:latin typeface="Arial" charset="0"/>
                        </a:rPr>
                        <a:t>/</a:t>
                      </a:r>
                      <a:r>
                        <a:rPr kumimoji="0" lang="en-US" sz="1500" b="0" i="0" u="none" strike="noStrike" cap="none" normalizeH="0" baseline="0" dirty="0">
                          <a:ln>
                            <a:noFill/>
                          </a:ln>
                          <a:solidFill>
                            <a:schemeClr val="tx1"/>
                          </a:solidFill>
                          <a:effectLst/>
                          <a:latin typeface="Arial" charset="0"/>
                        </a:rPr>
                        <a:t>         </a:t>
                      </a:r>
                      <a:r>
                        <a:rPr kumimoji="0" lang="en-US" sz="1500" b="0" i="1" u="none" strike="noStrike" cap="none" normalizeH="0" baseline="0" dirty="0">
                          <a:ln>
                            <a:noFill/>
                          </a:ln>
                          <a:solidFill>
                            <a:schemeClr val="tx1"/>
                          </a:solidFill>
                          <a:effectLst/>
                          <a:latin typeface="Arial" charset="0"/>
                        </a:rPr>
                        <a:t>Adv. “rapidly”</a:t>
                      </a:r>
                    </a:p>
                  </a:txBody>
                  <a:tcPr marT="29003" marB="290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220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chemeClr val="tx1"/>
                          </a:solidFill>
                          <a:effectLst/>
                          <a:latin typeface="Arial" charset="0"/>
                        </a:rPr>
                        <a:t>/ d</a:t>
                      </a:r>
                      <a:r>
                        <a:rPr kumimoji="0" lang="en-US" sz="1500" b="1" i="0" u="none" strike="noStrike" cap="none" normalizeH="0" baseline="0">
                          <a:ln>
                            <a:noFill/>
                          </a:ln>
                          <a:solidFill>
                            <a:schemeClr val="tx1"/>
                          </a:solidFill>
                          <a:effectLst/>
                          <a:latin typeface="Arial" charset="0"/>
                          <a:sym typeface="SILSophia IPA93" pitchFamily="2" charset="2"/>
                        </a:rPr>
                        <a:t></a:t>
                      </a:r>
                      <a:r>
                        <a:rPr kumimoji="0" lang="en-US" sz="1500" b="1" i="0" u="none" strike="noStrike" cap="none" normalizeH="0" baseline="0">
                          <a:ln>
                            <a:noFill/>
                          </a:ln>
                          <a:solidFill>
                            <a:schemeClr val="tx1"/>
                          </a:solidFill>
                          <a:effectLst/>
                          <a:latin typeface="Arial" charset="0"/>
                          <a:sym typeface="SILDoulosIPA" pitchFamily="2" charset="2"/>
                        </a:rPr>
                        <a:t></a:t>
                      </a:r>
                      <a:r>
                        <a:rPr kumimoji="0" lang="en-US" sz="1500" b="1" i="0" u="none" strike="noStrike" cap="none" normalizeH="0" baseline="0">
                          <a:ln>
                            <a:noFill/>
                          </a:ln>
                          <a:solidFill>
                            <a:schemeClr val="tx1"/>
                          </a:solidFill>
                          <a:effectLst/>
                          <a:latin typeface="Arial" charset="0"/>
                        </a:rPr>
                        <a:t>i</a:t>
                      </a:r>
                      <a:r>
                        <a:rPr kumimoji="0" lang="en-US" sz="1500" b="1" i="0" u="none" strike="noStrike" cap="none" normalizeH="0" baseline="0">
                          <a:ln>
                            <a:noFill/>
                          </a:ln>
                          <a:solidFill>
                            <a:schemeClr val="tx1"/>
                          </a:solidFill>
                          <a:effectLst/>
                          <a:latin typeface="Arial" charset="0"/>
                          <a:sym typeface="SILSophia IPA93" pitchFamily="2" charset="2"/>
                        </a:rPr>
                        <a:t> </a:t>
                      </a:r>
                      <a:r>
                        <a:rPr kumimoji="0" lang="en-US" sz="1500" b="1" i="0" u="none" strike="noStrike" cap="none" normalizeH="0" baseline="0">
                          <a:ln>
                            <a:noFill/>
                          </a:ln>
                          <a:solidFill>
                            <a:schemeClr val="tx1"/>
                          </a:solidFill>
                          <a:effectLst/>
                          <a:latin typeface="Arial" charset="0"/>
                        </a:rPr>
                        <a:t>/</a:t>
                      </a:r>
                      <a:r>
                        <a:rPr kumimoji="0" lang="en-US" sz="1500" b="0" i="0" u="none" strike="noStrike" cap="none" normalizeH="0" baseline="0">
                          <a:ln>
                            <a:noFill/>
                          </a:ln>
                          <a:solidFill>
                            <a:schemeClr val="tx1"/>
                          </a:solidFill>
                          <a:effectLst/>
                          <a:latin typeface="Arial" charset="0"/>
                        </a:rPr>
                        <a:t>       </a:t>
                      </a:r>
                      <a:r>
                        <a:rPr kumimoji="0" lang="en-US" sz="1500" b="0" i="1" u="none" strike="noStrike" cap="none" normalizeH="0" baseline="0">
                          <a:ln>
                            <a:noFill/>
                          </a:ln>
                          <a:solidFill>
                            <a:schemeClr val="tx1"/>
                          </a:solidFill>
                          <a:effectLst/>
                          <a:latin typeface="Arial" charset="0"/>
                        </a:rPr>
                        <a:t>V. “uncover”</a:t>
                      </a:r>
                    </a:p>
                  </a:txBody>
                  <a:tcPr marT="29003" marB="290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chemeClr val="tx1"/>
                          </a:solidFill>
                          <a:effectLst/>
                          <a:latin typeface="Arial" charset="0"/>
                        </a:rPr>
                        <a:t>/s</a:t>
                      </a:r>
                      <a:r>
                        <a:rPr kumimoji="0" lang="en-US" sz="1500" b="1" i="0" u="none" strike="noStrike" cap="none" normalizeH="0" baseline="0">
                          <a:ln>
                            <a:noFill/>
                          </a:ln>
                          <a:solidFill>
                            <a:schemeClr val="tx1"/>
                          </a:solidFill>
                          <a:effectLst/>
                          <a:latin typeface="Arial" charset="0"/>
                          <a:sym typeface="SILSophia IPA93" pitchFamily="2" charset="2"/>
                        </a:rPr>
                        <a:t></a:t>
                      </a:r>
                      <a:r>
                        <a:rPr kumimoji="0" lang="en-US" sz="1500" b="1" i="0" u="none" strike="noStrike" cap="none" normalizeH="0" baseline="0">
                          <a:ln>
                            <a:noFill/>
                          </a:ln>
                          <a:solidFill>
                            <a:schemeClr val="tx1"/>
                          </a:solidFill>
                          <a:effectLst/>
                          <a:latin typeface="Arial" charset="0"/>
                        </a:rPr>
                        <a:t>fim</a:t>
                      </a:r>
                      <a:r>
                        <a:rPr kumimoji="0" lang="en-US" sz="1500" b="1" i="0" u="none" strike="noStrike" cap="none" normalizeH="0" baseline="0">
                          <a:ln>
                            <a:noFill/>
                          </a:ln>
                          <a:solidFill>
                            <a:schemeClr val="tx1"/>
                          </a:solidFill>
                          <a:effectLst/>
                          <a:latin typeface="Arial" charset="0"/>
                          <a:sym typeface="SILSophia IPA93" pitchFamily="2" charset="2"/>
                        </a:rPr>
                        <a:t></a:t>
                      </a:r>
                      <a:r>
                        <a:rPr kumimoji="0" lang="en-US" sz="1500" b="1" i="0" u="none" strike="noStrike" cap="none" normalizeH="0" baseline="0">
                          <a:ln>
                            <a:noFill/>
                          </a:ln>
                          <a:solidFill>
                            <a:schemeClr val="tx1"/>
                          </a:solidFill>
                          <a:effectLst/>
                          <a:latin typeface="Arial" charset="0"/>
                        </a:rPr>
                        <a:t>i /</a:t>
                      </a:r>
                      <a:r>
                        <a:rPr kumimoji="0" lang="en-US" sz="1500" b="0" i="0" u="none" strike="noStrike" cap="none" normalizeH="0" baseline="0">
                          <a:ln>
                            <a:noFill/>
                          </a:ln>
                          <a:solidFill>
                            <a:schemeClr val="tx1"/>
                          </a:solidFill>
                          <a:effectLst/>
                          <a:latin typeface="Arial" charset="0"/>
                        </a:rPr>
                        <a:t>        </a:t>
                      </a:r>
                      <a:r>
                        <a:rPr kumimoji="0" lang="en-US" sz="1500" b="0" i="1" u="none" strike="noStrike" cap="none" normalizeH="0" baseline="0">
                          <a:ln>
                            <a:noFill/>
                          </a:ln>
                          <a:solidFill>
                            <a:schemeClr val="tx1"/>
                          </a:solidFill>
                          <a:effectLst/>
                          <a:latin typeface="Arial" charset="0"/>
                        </a:rPr>
                        <a:t>V. “speaking”</a:t>
                      </a:r>
                    </a:p>
                  </a:txBody>
                  <a:tcPr marT="29003" marB="290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60439" name="Text Box 38"/>
          <p:cNvSpPr txBox="1">
            <a:spLocks noChangeArrowheads="1"/>
          </p:cNvSpPr>
          <p:nvPr/>
        </p:nvSpPr>
        <p:spPr bwMode="auto">
          <a:xfrm>
            <a:off x="606425" y="4489450"/>
            <a:ext cx="7923213"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dirty="0">
                <a:solidFill>
                  <a:schemeClr val="accent2"/>
                </a:solidFill>
                <a:sym typeface="Wingdings" pitchFamily="2" charset="2"/>
              </a:rPr>
              <a:t> </a:t>
            </a:r>
            <a:r>
              <a:rPr lang="en-US" dirty="0">
                <a:solidFill>
                  <a:schemeClr val="accent2"/>
                </a:solidFill>
              </a:rPr>
              <a:t>In one language there are </a:t>
            </a:r>
            <a:r>
              <a:rPr lang="en-US" u="sng" dirty="0">
                <a:solidFill>
                  <a:schemeClr val="accent2"/>
                </a:solidFill>
              </a:rPr>
              <a:t>two separate phonemes</a:t>
            </a:r>
            <a:r>
              <a:rPr lang="en-US" dirty="0">
                <a:solidFill>
                  <a:schemeClr val="accent2"/>
                </a:solidFill>
              </a:rPr>
              <a:t>, /s/ and /</a:t>
            </a:r>
            <a:r>
              <a:rPr lang="en-US" dirty="0">
                <a:sym typeface="SILDoulosIPA" pitchFamily="2" charset="2"/>
              </a:rPr>
              <a:t></a:t>
            </a:r>
            <a:r>
              <a:rPr lang="en-US" dirty="0">
                <a:solidFill>
                  <a:schemeClr val="accent2"/>
                </a:solidFill>
              </a:rPr>
              <a:t>/.</a:t>
            </a:r>
          </a:p>
          <a:p>
            <a:pPr algn="ctr" eaLnBrk="1" hangingPunct="1"/>
            <a:endParaRPr lang="en-US" dirty="0">
              <a:solidFill>
                <a:schemeClr val="accent2"/>
              </a:solidFill>
            </a:endParaRPr>
          </a:p>
          <a:p>
            <a:pPr algn="ctr" eaLnBrk="1" hangingPunct="1"/>
            <a:r>
              <a:rPr lang="en-US" dirty="0">
                <a:solidFill>
                  <a:schemeClr val="accent2"/>
                </a:solidFill>
                <a:sym typeface="Wingdings" pitchFamily="2" charset="2"/>
              </a:rPr>
              <a:t> </a:t>
            </a:r>
            <a:r>
              <a:rPr lang="en-US" dirty="0">
                <a:solidFill>
                  <a:schemeClr val="accent2"/>
                </a:solidFill>
              </a:rPr>
              <a:t>In the other, /s/ and /</a:t>
            </a:r>
            <a:r>
              <a:rPr lang="en-US" dirty="0">
                <a:sym typeface="SILDoulosIPA" pitchFamily="2" charset="2"/>
              </a:rPr>
              <a:t></a:t>
            </a:r>
            <a:r>
              <a:rPr lang="en-US" dirty="0">
                <a:solidFill>
                  <a:schemeClr val="accent2"/>
                </a:solidFill>
              </a:rPr>
              <a:t>/ seem to be </a:t>
            </a:r>
            <a:r>
              <a:rPr lang="en-US" u="sng" dirty="0">
                <a:solidFill>
                  <a:schemeClr val="accent2"/>
                </a:solidFill>
              </a:rPr>
              <a:t>allophones of one underlying phoneme</a:t>
            </a:r>
            <a:r>
              <a:rPr lang="en-US" dirty="0">
                <a:solidFill>
                  <a:schemeClr val="accent2"/>
                </a:solidFill>
              </a:rPr>
              <a:t>.</a:t>
            </a:r>
          </a:p>
          <a:p>
            <a:pPr algn="ctr" eaLnBrk="1" hangingPunct="1"/>
            <a:endParaRPr lang="en-US" dirty="0">
              <a:solidFill>
                <a:schemeClr val="accent2"/>
              </a:solidFill>
            </a:endParaRPr>
          </a:p>
          <a:p>
            <a:pPr algn="ctr" eaLnBrk="1" hangingPunct="1"/>
            <a:r>
              <a:rPr lang="en-US" b="1" dirty="0">
                <a:solidFill>
                  <a:schemeClr val="accent2"/>
                </a:solidFill>
              </a:rPr>
              <a:t>Q:  </a:t>
            </a:r>
            <a:r>
              <a:rPr lang="en-US" b="1" u="sng" dirty="0">
                <a:solidFill>
                  <a:schemeClr val="accent2"/>
                </a:solidFill>
              </a:rPr>
              <a:t>WHICH IS WHICH, AND WHY?</a:t>
            </a:r>
          </a:p>
        </p:txBody>
      </p:sp>
      <p:sp>
        <p:nvSpPr>
          <p:cNvPr id="6044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DCEDD98-5BB7-46E2-9875-A6FBBE2F677D}" type="slidenum">
              <a:rPr lang="en-US" smtClean="0"/>
              <a:pPr eaLnBrk="1" hangingPunct="1"/>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t>Han’gul</a:t>
            </a:r>
          </a:p>
        </p:txBody>
      </p:sp>
      <p:pic>
        <p:nvPicPr>
          <p:cNvPr id="7173" name="Picture 12" descr="The image “http://www.usu.edu/anthro/origins_of_writing/invented_alphabets/optimized/hangul.gif” cannot be displayed, because it contains errors."/>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1905000" y="1524000"/>
            <a:ext cx="4941888" cy="2684127"/>
          </a:xfrm>
          <a:noFill/>
        </p:spPr>
      </p:pic>
      <p:sp>
        <p:nvSpPr>
          <p:cNvPr id="717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81051B7-ED8F-40FE-8D47-BE0EA2F6D976}" type="slidenum">
              <a:rPr lang="en-US" smtClean="0"/>
              <a:pPr eaLnBrk="1" hangingPunct="1"/>
              <a:t>6</a:t>
            </a:fld>
            <a:endParaRPr lang="en-US"/>
          </a:p>
        </p:txBody>
      </p:sp>
      <p:sp>
        <p:nvSpPr>
          <p:cNvPr id="2" name="Rectangle 1"/>
          <p:cNvSpPr/>
          <p:nvPr/>
        </p:nvSpPr>
        <p:spPr>
          <a:xfrm>
            <a:off x="7159658" y="2440417"/>
            <a:ext cx="1371600" cy="553998"/>
          </a:xfrm>
          <a:prstGeom prst="rect">
            <a:avLst/>
          </a:prstGeom>
        </p:spPr>
        <p:txBody>
          <a:bodyPr wrap="square">
            <a:spAutoFit/>
          </a:bodyPr>
          <a:lstStyle/>
          <a:p>
            <a:pPr marL="0" marR="0">
              <a:spcBef>
                <a:spcPts val="0"/>
              </a:spcBef>
              <a:spcAft>
                <a:spcPts val="1000"/>
              </a:spcAft>
            </a:pPr>
            <a:r>
              <a:rPr lang="en-US" sz="600" dirty="0">
                <a:latin typeface="Calibri"/>
                <a:ea typeface="Calibri"/>
                <a:cs typeface="Times New Roman"/>
              </a:rPr>
              <a:t>Image from </a:t>
            </a:r>
            <a:r>
              <a:rPr lang="en-US" sz="600" i="1" dirty="0">
                <a:latin typeface="Calibri"/>
                <a:ea typeface="Calibri"/>
                <a:cs typeface="Times New Roman"/>
              </a:rPr>
              <a:t>Everyday Korea. </a:t>
            </a:r>
            <a:r>
              <a:rPr lang="en-US" sz="600" dirty="0">
                <a:latin typeface="Calibri"/>
                <a:ea typeface="Calibri"/>
                <a:cs typeface="Times New Roman"/>
              </a:rPr>
              <a:t>“Bringing Back the Hangul.” 2014. Accessed 5/20/16. </a:t>
            </a:r>
            <a:r>
              <a:rPr lang="en-US" sz="600" dirty="0">
                <a:latin typeface="Calibri"/>
                <a:ea typeface="Calibri"/>
                <a:cs typeface="Times New Roman"/>
                <a:hlinkClick r:id="rId4"/>
              </a:rPr>
              <a:t>http://www.everydaykorea.com/2013/10/bringing-back-the-hangul/</a:t>
            </a:r>
            <a:r>
              <a:rPr lang="en-US" sz="600" dirty="0">
                <a:latin typeface="Calibri"/>
                <a:ea typeface="Calibri"/>
                <a:cs typeface="Times New Roman"/>
              </a:rPr>
              <a:t> </a:t>
            </a:r>
            <a:endParaRPr lang="en-US" sz="600" dirty="0">
              <a:effectLst/>
              <a:latin typeface="Calibri"/>
              <a:ea typeface="Calibri"/>
              <a:cs typeface="Times New Roman"/>
            </a:endParaRPr>
          </a:p>
        </p:txBody>
      </p:sp>
      <p:pic>
        <p:nvPicPr>
          <p:cNvPr id="10" name="Picture 9" descr="[Consonants Diagram(s)]"/>
          <p:cNvPicPr/>
          <p:nvPr/>
        </p:nvPicPr>
        <p:blipFill rotWithShape="1">
          <a:blip r:embed="rId5">
            <a:extLst>
              <a:ext uri="{28A0092B-C50C-407E-A947-70E740481C1C}">
                <a14:useLocalDpi xmlns:a14="http://schemas.microsoft.com/office/drawing/2010/main" val="0"/>
              </a:ext>
            </a:extLst>
          </a:blip>
          <a:srcRect t="63185"/>
          <a:stretch/>
        </p:blipFill>
        <p:spPr bwMode="auto">
          <a:xfrm>
            <a:off x="914400" y="4571193"/>
            <a:ext cx="4114800" cy="1336675"/>
          </a:xfrm>
          <a:prstGeom prst="rect">
            <a:avLst/>
          </a:prstGeom>
          <a:noFill/>
          <a:ln>
            <a:noFill/>
          </a:ln>
          <a:extLst>
            <a:ext uri="{53640926-AAD7-44D8-BBD7-CCE9431645EC}">
              <a14:shadowObscured xmlns:a14="http://schemas.microsoft.com/office/drawing/2010/main"/>
            </a:ext>
          </a:extLst>
        </p:spPr>
      </p:pic>
      <p:sp>
        <p:nvSpPr>
          <p:cNvPr id="5" name="Rectangle 4"/>
          <p:cNvSpPr/>
          <p:nvPr/>
        </p:nvSpPr>
        <p:spPr>
          <a:xfrm>
            <a:off x="1289050" y="6284834"/>
            <a:ext cx="6781800" cy="198516"/>
          </a:xfrm>
          <a:prstGeom prst="rect">
            <a:avLst/>
          </a:prstGeom>
        </p:spPr>
        <p:txBody>
          <a:bodyPr wrap="square">
            <a:spAutoFit/>
          </a:bodyPr>
          <a:lstStyle/>
          <a:p>
            <a:pPr marL="0" marR="0">
              <a:lnSpc>
                <a:spcPct val="115000"/>
              </a:lnSpc>
              <a:spcBef>
                <a:spcPts val="0"/>
              </a:spcBef>
              <a:spcAft>
                <a:spcPts val="1000"/>
              </a:spcAft>
            </a:pPr>
            <a:r>
              <a:rPr lang="en-US" sz="600" dirty="0">
                <a:latin typeface="Calibri"/>
                <a:ea typeface="Calibri"/>
                <a:cs typeface="Times New Roman"/>
              </a:rPr>
              <a:t>Images from </a:t>
            </a:r>
            <a:r>
              <a:rPr lang="en-US" sz="600" i="1" dirty="0">
                <a:latin typeface="Calibri"/>
                <a:ea typeface="Calibri"/>
                <a:cs typeface="Times New Roman"/>
              </a:rPr>
              <a:t>Wright-House.</a:t>
            </a:r>
            <a:r>
              <a:rPr lang="en-US" sz="600" dirty="0">
                <a:latin typeface="Calibri"/>
                <a:ea typeface="Calibri"/>
                <a:cs typeface="Times New Roman"/>
              </a:rPr>
              <a:t>  “Linguistic and Philosophical Origins of the Korean Alphabet (Hangul).” 7/13/07. Accessed 5/20/16. </a:t>
            </a:r>
            <a:r>
              <a:rPr lang="en-US" sz="600" u="sng" dirty="0">
                <a:solidFill>
                  <a:srgbClr val="0000FF"/>
                </a:solidFill>
                <a:latin typeface="Calibri"/>
                <a:ea typeface="Calibri"/>
                <a:cs typeface="Times New Roman"/>
                <a:hlinkClick r:id="rId6"/>
              </a:rPr>
              <a:t>http://www.wright-house.com/korean/korean-linguistics-origins.html</a:t>
            </a:r>
            <a:r>
              <a:rPr lang="en-US" sz="600" dirty="0">
                <a:latin typeface="Calibri"/>
                <a:ea typeface="Calibri"/>
                <a:cs typeface="Times New Roman"/>
              </a:rPr>
              <a:t> </a:t>
            </a:r>
            <a:endParaRPr lang="en-US" sz="600" dirty="0">
              <a:effectLst/>
              <a:latin typeface="Calibri"/>
              <a:ea typeface="Calibri"/>
              <a:cs typeface="Times New Roman"/>
            </a:endParaRPr>
          </a:p>
        </p:txBody>
      </p:sp>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1600" y="4504008"/>
            <a:ext cx="2889250" cy="1447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2"/>
          <p:cNvSpPr>
            <a:spLocks noGrp="1"/>
          </p:cNvSpPr>
          <p:nvPr>
            <p:ph type="title"/>
          </p:nvPr>
        </p:nvSpPr>
        <p:spPr>
          <a:xfrm>
            <a:off x="487680" y="434340"/>
            <a:ext cx="8229600" cy="1143000"/>
          </a:xfrm>
        </p:spPr>
        <p:txBody>
          <a:bodyPr/>
          <a:lstStyle/>
          <a:p>
            <a:r>
              <a:rPr lang="en-US" sz="3600"/>
              <a:t>Real language example – </a:t>
            </a:r>
            <a:br>
              <a:rPr lang="en-US" sz="3600"/>
            </a:br>
            <a:r>
              <a:rPr lang="en-US" sz="3600"/>
              <a:t>Find the phonemes vs. the allophones</a:t>
            </a:r>
          </a:p>
        </p:txBody>
      </p:sp>
      <p:pic>
        <p:nvPicPr>
          <p:cNvPr id="6144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87680" y="1845628"/>
            <a:ext cx="8229600" cy="3989387"/>
          </a:xfrm>
          <a:noFill/>
        </p:spPr>
      </p:pic>
      <p:pic>
        <p:nvPicPr>
          <p:cNvPr id="6144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6099051"/>
            <a:ext cx="5802630" cy="376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1445" name="Slide Number Placeholder 1"/>
          <p:cNvSpPr>
            <a:spLocks noGrp="1"/>
          </p:cNvSpPr>
          <p:nvPr>
            <p:ph type="sldNum" sz="quarter" idx="12"/>
          </p:nvPr>
        </p:nvSpPr>
        <p:spPr>
          <a:xfrm>
            <a:off x="6583680" y="629856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AE65FAA-4968-490A-9F89-43462951EDE4}" type="slidenum">
              <a:rPr lang="en-US" smtClean="0"/>
              <a:pPr eaLnBrk="1" hangingPunct="1"/>
              <a:t>60</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t>Look at vowel context….</a:t>
            </a:r>
          </a:p>
        </p:txBody>
      </p:sp>
      <p:pic>
        <p:nvPicPr>
          <p:cNvPr id="6246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93787" y="1497914"/>
            <a:ext cx="7202488" cy="4319372"/>
          </a:xfrm>
          <a:noFill/>
        </p:spPr>
      </p:pic>
      <p:sp>
        <p:nvSpPr>
          <p:cNvPr id="62468" name="TextBox 4"/>
          <p:cNvSpPr txBox="1">
            <a:spLocks noChangeArrowheads="1"/>
          </p:cNvSpPr>
          <p:nvPr/>
        </p:nvSpPr>
        <p:spPr bwMode="auto">
          <a:xfrm>
            <a:off x="990600" y="3657600"/>
            <a:ext cx="4397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600">
                <a:sym typeface="Wingdings 2" pitchFamily="18" charset="2"/>
              </a:rPr>
              <a:t></a:t>
            </a:r>
            <a:endParaRPr lang="en-US" sz="2600"/>
          </a:p>
        </p:txBody>
      </p:sp>
      <p:sp>
        <p:nvSpPr>
          <p:cNvPr id="62469"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01DB1FF-7195-4998-9178-FAFB3C091DBD}" type="slidenum">
              <a:rPr lang="en-US" smtClean="0"/>
              <a:pPr eaLnBrk="1" hangingPunct="1"/>
              <a:t>61</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6096000"/>
            <a:ext cx="5843587" cy="382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a:t>Answer</a:t>
            </a:r>
          </a:p>
        </p:txBody>
      </p:sp>
      <p:sp>
        <p:nvSpPr>
          <p:cNvPr id="63491" name="Content Placeholder 2"/>
          <p:cNvSpPr>
            <a:spLocks noGrp="1"/>
          </p:cNvSpPr>
          <p:nvPr>
            <p:ph idx="1"/>
          </p:nvPr>
        </p:nvSpPr>
        <p:spPr/>
        <p:txBody>
          <a:bodyPr/>
          <a:lstStyle/>
          <a:p>
            <a:r>
              <a:rPr lang="en-US" sz="2800"/>
              <a:t>“The palato-alveolar affricates occur before high vowels, and the alveolar stops occur elsewhere”</a:t>
            </a:r>
          </a:p>
          <a:p>
            <a:pPr>
              <a:buFontTx/>
              <a:buNone/>
            </a:pPr>
            <a:r>
              <a:rPr lang="en-US" sz="2800"/>
              <a:t> </a:t>
            </a:r>
          </a:p>
          <a:p>
            <a:pPr>
              <a:buFontTx/>
              <a:buNone/>
            </a:pPr>
            <a:r>
              <a:rPr lang="en-US" sz="2800"/>
              <a:t>(or, as formalized….)</a:t>
            </a:r>
          </a:p>
          <a:p>
            <a:pPr>
              <a:buFontTx/>
              <a:buNone/>
            </a:pPr>
            <a:endParaRPr lang="en-US"/>
          </a:p>
        </p:txBody>
      </p:sp>
      <p:pic>
        <p:nvPicPr>
          <p:cNvPr id="6349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886200"/>
            <a:ext cx="563880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3493"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3D6A663-D480-4047-986A-FF9987F160D3}" type="slidenum">
              <a:rPr lang="en-US" smtClean="0"/>
              <a:pPr eaLnBrk="1" hangingPunct="1"/>
              <a:t>62</a:t>
            </a:fld>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sz="4000" dirty="0"/>
              <a:t>English / Thai / Spanish</a:t>
            </a:r>
          </a:p>
        </p:txBody>
      </p:sp>
      <p:sp>
        <p:nvSpPr>
          <p:cNvPr id="64515" name="Rectangle 5"/>
          <p:cNvSpPr>
            <a:spLocks noGrp="1" noChangeArrowheads="1"/>
          </p:cNvSpPr>
          <p:nvPr>
            <p:ph type="body" sz="half" idx="2"/>
          </p:nvPr>
        </p:nvSpPr>
        <p:spPr>
          <a:xfrm>
            <a:off x="457200" y="1828800"/>
            <a:ext cx="8382000" cy="3001963"/>
          </a:xfrm>
        </p:spPr>
        <p:txBody>
          <a:bodyPr/>
          <a:lstStyle/>
          <a:p>
            <a:pPr eaLnBrk="1" hangingPunct="1">
              <a:buFontTx/>
              <a:buNone/>
            </a:pPr>
            <a:r>
              <a:rPr lang="en-US" sz="1800"/>
              <a:t>			</a:t>
            </a:r>
          </a:p>
        </p:txBody>
      </p:sp>
      <p:sp>
        <p:nvSpPr>
          <p:cNvPr id="6451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30E82F2-3894-4724-8F8C-36DD1FFA65AC}" type="slidenum">
              <a:rPr lang="en-US" smtClean="0"/>
              <a:pPr eaLnBrk="1" hangingPunct="1"/>
              <a:t>63</a:t>
            </a:fld>
            <a:endParaRPr lang="en-US"/>
          </a:p>
        </p:txBody>
      </p:sp>
      <p:pic>
        <p:nvPicPr>
          <p:cNvPr id="645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943100"/>
            <a:ext cx="7700963" cy="241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 y="6483350"/>
            <a:ext cx="4572000" cy="192297"/>
          </a:xfrm>
          <a:prstGeom prst="rect">
            <a:avLst/>
          </a:prstGeom>
        </p:spPr>
        <p:txBody>
          <a:bodyPr>
            <a:spAutoFit/>
          </a:bodyPr>
          <a:lstStyle/>
          <a:p>
            <a:pPr marL="0" marR="0">
              <a:lnSpc>
                <a:spcPct val="115000"/>
              </a:lnSpc>
              <a:spcBef>
                <a:spcPts val="0"/>
              </a:spcBef>
              <a:spcAft>
                <a:spcPts val="1000"/>
              </a:spcAft>
            </a:pPr>
            <a:r>
              <a:rPr lang="en-US" sz="600" dirty="0">
                <a:latin typeface="Calibri"/>
                <a:ea typeface="Calibri"/>
                <a:cs typeface="Times New Roman"/>
              </a:rPr>
              <a:t>Table from </a:t>
            </a:r>
            <a:r>
              <a:rPr lang="en-US" sz="600" i="1" dirty="0">
                <a:latin typeface="Calibri"/>
                <a:ea typeface="Calibri"/>
                <a:cs typeface="Times New Roman"/>
              </a:rPr>
              <a:t>Phonetics for Dummies”. </a:t>
            </a:r>
            <a:r>
              <a:rPr lang="en-US" sz="600" dirty="0">
                <a:latin typeface="Calibri"/>
                <a:ea typeface="Calibri"/>
                <a:cs typeface="Times New Roman"/>
              </a:rPr>
              <a:t>W. F. Katz. “Classifying Speech Sounds: Your Gateway to Phonology”. 2013. </a:t>
            </a:r>
            <a:endParaRPr lang="en-US" sz="600" dirty="0">
              <a:effectLst/>
              <a:latin typeface="Calibri"/>
              <a:ea typeface="Calibri"/>
              <a:cs typeface="Times New Roman"/>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4"/>
          <p:cNvSpPr>
            <a:spLocks noGrp="1" noChangeArrowheads="1"/>
          </p:cNvSpPr>
          <p:nvPr>
            <p:ph type="title"/>
          </p:nvPr>
        </p:nvSpPr>
        <p:spPr/>
        <p:txBody>
          <a:bodyPr/>
          <a:lstStyle/>
          <a:p>
            <a:pPr eaLnBrk="1" hangingPunct="1"/>
            <a:r>
              <a:rPr lang="en-US"/>
              <a:t>How are phonemes acquired?</a:t>
            </a:r>
          </a:p>
        </p:txBody>
      </p:sp>
      <p:sp>
        <p:nvSpPr>
          <p:cNvPr id="65539" name="Rectangle 3"/>
          <p:cNvSpPr>
            <a:spLocks noGrp="1" noChangeArrowheads="1"/>
          </p:cNvSpPr>
          <p:nvPr>
            <p:ph type="body" sz="half" idx="1"/>
          </p:nvPr>
        </p:nvSpPr>
        <p:spPr/>
        <p:txBody>
          <a:bodyPr/>
          <a:lstStyle/>
          <a:p>
            <a:pPr eaLnBrk="1" hangingPunct="1">
              <a:lnSpc>
                <a:spcPct val="90000"/>
              </a:lnSpc>
            </a:pPr>
            <a:r>
              <a:rPr lang="en-GB" altLang="en-GB" sz="2800"/>
              <a:t>Infants are born capable of learning </a:t>
            </a:r>
            <a:r>
              <a:rPr lang="en-GB" altLang="en-GB" sz="2800" u="sng"/>
              <a:t>any</a:t>
            </a:r>
            <a:r>
              <a:rPr lang="en-GB" altLang="en-GB" sz="2800"/>
              <a:t> sounds of </a:t>
            </a:r>
            <a:r>
              <a:rPr lang="en-GB" altLang="en-GB" sz="2800" u="sng"/>
              <a:t>any</a:t>
            </a:r>
            <a:r>
              <a:rPr lang="en-GB" altLang="en-GB" sz="2800"/>
              <a:t> language</a:t>
            </a:r>
          </a:p>
          <a:p>
            <a:pPr eaLnBrk="1" hangingPunct="1">
              <a:lnSpc>
                <a:spcPct val="90000"/>
              </a:lnSpc>
            </a:pPr>
            <a:r>
              <a:rPr lang="en-GB" altLang="en-GB" sz="2800"/>
              <a:t>They learn the phonemes of their language by ~ 9 - 12 months </a:t>
            </a:r>
          </a:p>
          <a:p>
            <a:pPr lvl="1" eaLnBrk="1" hangingPunct="1">
              <a:lnSpc>
                <a:spcPct val="90000"/>
              </a:lnSpc>
            </a:pPr>
            <a:r>
              <a:rPr lang="en-GB" altLang="en-GB" sz="2400"/>
              <a:t>(by learning to </a:t>
            </a:r>
            <a:r>
              <a:rPr lang="en-GB" altLang="en-GB" sz="2400" u="sng"/>
              <a:t>ignore</a:t>
            </a:r>
            <a:r>
              <a:rPr lang="en-GB" altLang="en-GB" sz="2400"/>
              <a:t> distinctions that are not phonemic)</a:t>
            </a:r>
            <a:endParaRPr lang="en-US" sz="2400"/>
          </a:p>
        </p:txBody>
      </p:sp>
      <p:pic>
        <p:nvPicPr>
          <p:cNvPr id="65540" name="Picture 6"/>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1828800"/>
            <a:ext cx="4017963" cy="2597150"/>
          </a:xfrm>
          <a:noFill/>
        </p:spPr>
      </p:pic>
      <p:sp>
        <p:nvSpPr>
          <p:cNvPr id="65541"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06A56F9-5BF1-439D-93A3-4284C0AE3541}" type="slidenum">
              <a:rPr lang="en-US" smtClean="0"/>
              <a:pPr eaLnBrk="1" hangingPunct="1"/>
              <a:t>64</a:t>
            </a:fld>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p:cNvSpPr>
            <a:spLocks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400">
                <a:solidFill>
                  <a:schemeClr val="tx2"/>
                </a:solidFill>
              </a:rPr>
              <a:t>Q: What about adults?</a:t>
            </a:r>
          </a:p>
        </p:txBody>
      </p:sp>
      <p:sp>
        <p:nvSpPr>
          <p:cNvPr id="66563" name="Rectangle 5"/>
          <p:cNvSpPr>
            <a:spLocks noChangeArrowheads="1"/>
          </p:cNvSpPr>
          <p:nvPr/>
        </p:nvSpPr>
        <p:spPr bwMode="auto">
          <a:xfrm>
            <a:off x="990600" y="1981200"/>
            <a:ext cx="4800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sz="2800"/>
              <a:t>Are we each a </a:t>
            </a:r>
            <a:r>
              <a:rPr lang="en-US" sz="2800" u="sng"/>
              <a:t>prisoner</a:t>
            </a:r>
            <a:r>
              <a:rPr lang="en-US" sz="2800"/>
              <a:t> of our phonemic inventory (?)</a:t>
            </a:r>
          </a:p>
          <a:p>
            <a:pPr marL="342900" indent="-342900">
              <a:spcBef>
                <a:spcPct val="20000"/>
              </a:spcBef>
            </a:pPr>
            <a:endParaRPr lang="en-US" sz="2800"/>
          </a:p>
          <a:p>
            <a:pPr marL="342900" indent="-342900">
              <a:spcBef>
                <a:spcPct val="20000"/>
              </a:spcBef>
              <a:buFont typeface="Wingdings" pitchFamily="2" charset="2"/>
              <a:buChar char="ü"/>
            </a:pPr>
            <a:r>
              <a:rPr lang="en-US" sz="2800"/>
              <a:t> Second language issues</a:t>
            </a:r>
          </a:p>
          <a:p>
            <a:pPr marL="342900" indent="-342900">
              <a:spcBef>
                <a:spcPct val="20000"/>
              </a:spcBef>
              <a:buFont typeface="Wingdings" pitchFamily="2" charset="2"/>
              <a:buChar char="ü"/>
            </a:pPr>
            <a:r>
              <a:rPr lang="en-US" sz="2800" i="1"/>
              <a:t> “Phonemic misperception”</a:t>
            </a:r>
            <a:r>
              <a:rPr lang="en-US" sz="2800"/>
              <a:t> for disordered speech</a:t>
            </a:r>
          </a:p>
        </p:txBody>
      </p:sp>
      <p:pic>
        <p:nvPicPr>
          <p:cNvPr id="66564" name="Picture 6" descr="SY00770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2286000"/>
            <a:ext cx="2667000" cy="191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5"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B002532-4CC3-4418-9582-EA639CE62A58}" type="slidenum">
              <a:rPr lang="en-US" smtClean="0"/>
              <a:pPr eaLnBrk="1" hangingPunct="1"/>
              <a:t>65</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t>Sir William Jones </a:t>
            </a:r>
          </a:p>
        </p:txBody>
      </p:sp>
      <p:sp>
        <p:nvSpPr>
          <p:cNvPr id="8195" name="Rectangle 5"/>
          <p:cNvSpPr>
            <a:spLocks noGrp="1" noChangeArrowheads="1"/>
          </p:cNvSpPr>
          <p:nvPr>
            <p:ph type="body" sz="half" idx="2"/>
          </p:nvPr>
        </p:nvSpPr>
        <p:spPr>
          <a:xfrm>
            <a:off x="3981944" y="1676400"/>
            <a:ext cx="4704856" cy="4449763"/>
          </a:xfrm>
        </p:spPr>
        <p:txBody>
          <a:bodyPr/>
          <a:lstStyle/>
          <a:p>
            <a:pPr eaLnBrk="1" hangingPunct="1">
              <a:lnSpc>
                <a:spcPct val="80000"/>
              </a:lnSpc>
            </a:pPr>
            <a:r>
              <a:rPr lang="en-US" sz="2100" dirty="0"/>
              <a:t>British scholar, linguist, and lawyer</a:t>
            </a:r>
          </a:p>
          <a:p>
            <a:pPr eaLnBrk="1" hangingPunct="1">
              <a:lnSpc>
                <a:spcPct val="80000"/>
              </a:lnSpc>
            </a:pPr>
            <a:r>
              <a:rPr lang="en-US" sz="2100" dirty="0"/>
              <a:t>Fluent in 7 languages by age 20</a:t>
            </a:r>
          </a:p>
          <a:p>
            <a:pPr eaLnBrk="1" hangingPunct="1">
              <a:lnSpc>
                <a:spcPct val="80000"/>
              </a:lnSpc>
            </a:pPr>
            <a:r>
              <a:rPr lang="en-US" sz="2100" dirty="0"/>
              <a:t>Came to India as Supreme Court Judge</a:t>
            </a:r>
          </a:p>
          <a:p>
            <a:pPr eaLnBrk="1" hangingPunct="1">
              <a:lnSpc>
                <a:spcPct val="80000"/>
              </a:lnSpc>
            </a:pPr>
            <a:r>
              <a:rPr lang="en-US" sz="2100" dirty="0"/>
              <a:t>In 1786, announced:</a:t>
            </a:r>
          </a:p>
          <a:p>
            <a:pPr eaLnBrk="1" hangingPunct="1">
              <a:lnSpc>
                <a:spcPct val="80000"/>
              </a:lnSpc>
              <a:buFontTx/>
              <a:buNone/>
            </a:pPr>
            <a:r>
              <a:rPr lang="en-US" sz="2100" dirty="0"/>
              <a:t>	…</a:t>
            </a:r>
            <a:r>
              <a:rPr lang="en-US" sz="2100" i="1" dirty="0"/>
              <a:t>Sanskrit and the European languages "have sprung from some common source which, perhaps, no longer exists"</a:t>
            </a:r>
            <a:r>
              <a:rPr lang="en-US" sz="2100" dirty="0"/>
              <a:t> </a:t>
            </a:r>
          </a:p>
          <a:p>
            <a:pPr eaLnBrk="1" hangingPunct="1">
              <a:lnSpc>
                <a:spcPct val="80000"/>
              </a:lnSpc>
            </a:pPr>
            <a:r>
              <a:rPr lang="en-US" sz="2100" dirty="0"/>
              <a:t>Set a trend for studying Sanskrit as basis for the “Indo-European language family”</a:t>
            </a:r>
          </a:p>
          <a:p>
            <a:pPr eaLnBrk="1" hangingPunct="1">
              <a:lnSpc>
                <a:spcPct val="80000"/>
              </a:lnSpc>
            </a:pPr>
            <a:r>
              <a:rPr lang="en-US" sz="2100" dirty="0"/>
              <a:t>Roots of historical linguistics</a:t>
            </a:r>
          </a:p>
        </p:txBody>
      </p:sp>
      <p:sp>
        <p:nvSpPr>
          <p:cNvPr id="8197" name="Text Box 18"/>
          <p:cNvSpPr txBox="1">
            <a:spLocks noChangeArrowheads="1"/>
          </p:cNvSpPr>
          <p:nvPr/>
        </p:nvSpPr>
        <p:spPr bwMode="auto">
          <a:xfrm>
            <a:off x="1676400" y="5562600"/>
            <a:ext cx="1276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1746-1794</a:t>
            </a:r>
          </a:p>
        </p:txBody>
      </p:sp>
      <p:sp>
        <p:nvSpPr>
          <p:cNvPr id="819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B013C5A-D032-48CB-A1D8-058E537AC800}" type="slidenum">
              <a:rPr lang="en-US" smtClean="0"/>
              <a:pPr eaLnBrk="1" hangingPunct="1"/>
              <a:t>7</a:t>
            </a:fld>
            <a:endParaRPr lang="en-US"/>
          </a:p>
        </p:txBody>
      </p:sp>
      <p:sp>
        <p:nvSpPr>
          <p:cNvPr id="2" name="AutoShape 2" descr="Image result for sir william jo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434" y="1605538"/>
            <a:ext cx="2790282" cy="3328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70195" y="5029217"/>
            <a:ext cx="3111749" cy="192297"/>
          </a:xfrm>
          <a:prstGeom prst="rect">
            <a:avLst/>
          </a:prstGeom>
        </p:spPr>
        <p:txBody>
          <a:bodyPr wrap="none">
            <a:spAutoFit/>
          </a:bodyPr>
          <a:lstStyle/>
          <a:p>
            <a:pPr marL="0" marR="0">
              <a:lnSpc>
                <a:spcPct val="115000"/>
              </a:lnSpc>
              <a:spcBef>
                <a:spcPts val="0"/>
              </a:spcBef>
              <a:spcAft>
                <a:spcPts val="1000"/>
              </a:spcAft>
            </a:pPr>
            <a:r>
              <a:rPr lang="en-US" sz="600" dirty="0">
                <a:latin typeface="Calibri"/>
                <a:ea typeface="Calibri"/>
                <a:cs typeface="Times New Roman"/>
              </a:rPr>
              <a:t>Image from </a:t>
            </a:r>
            <a:r>
              <a:rPr lang="en-US" sz="600" i="1" dirty="0" err="1">
                <a:latin typeface="Calibri"/>
                <a:ea typeface="Calibri"/>
                <a:cs typeface="Times New Roman"/>
              </a:rPr>
              <a:t>Lidahibu</a:t>
            </a:r>
            <a:r>
              <a:rPr lang="en-US" sz="600" i="1" dirty="0">
                <a:latin typeface="Calibri"/>
                <a:ea typeface="Calibri"/>
                <a:cs typeface="Times New Roman"/>
              </a:rPr>
              <a:t>. </a:t>
            </a:r>
            <a:r>
              <a:rPr lang="en-US" sz="600" dirty="0">
                <a:latin typeface="Calibri"/>
                <a:ea typeface="Calibri"/>
                <a:cs typeface="Times New Roman"/>
              </a:rPr>
              <a:t>“William Jones.” 2016. Accessed 5/20/16. </a:t>
            </a:r>
            <a:r>
              <a:rPr lang="en-US" sz="600" u="sng" dirty="0">
                <a:solidFill>
                  <a:srgbClr val="0000FF"/>
                </a:solidFill>
                <a:latin typeface="Calibri"/>
                <a:ea typeface="Calibri"/>
                <a:cs typeface="Times New Roman"/>
                <a:hlinkClick r:id="rId4"/>
              </a:rPr>
              <a:t>http://lidahibu.com/edisi/11/</a:t>
            </a:r>
            <a:endParaRPr lang="en-US" sz="600" dirty="0">
              <a:effectLst/>
              <a:latin typeface="Calibri"/>
              <a:ea typeface="Calibri"/>
              <a:cs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p:txBody>
          <a:bodyPr/>
          <a:lstStyle/>
          <a:p>
            <a:pPr eaLnBrk="1" hangingPunct="1"/>
            <a:r>
              <a:rPr lang="en-US"/>
              <a:t>Henry Sweet</a:t>
            </a:r>
          </a:p>
        </p:txBody>
      </p:sp>
      <p:pic>
        <p:nvPicPr>
          <p:cNvPr id="9219" name="Picture 5"/>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722312" y="1488657"/>
            <a:ext cx="3127375" cy="3505200"/>
          </a:xfrm>
        </p:spPr>
      </p:pic>
      <p:sp>
        <p:nvSpPr>
          <p:cNvPr id="9220" name="Rectangle 6"/>
          <p:cNvSpPr>
            <a:spLocks noGrp="1" noChangeArrowheads="1"/>
          </p:cNvSpPr>
          <p:nvPr>
            <p:ph type="body" sz="half" idx="2"/>
          </p:nvPr>
        </p:nvSpPr>
        <p:spPr>
          <a:xfrm>
            <a:off x="4114800" y="1417638"/>
            <a:ext cx="4876800" cy="5486400"/>
          </a:xfrm>
        </p:spPr>
        <p:txBody>
          <a:bodyPr/>
          <a:lstStyle/>
          <a:p>
            <a:pPr eaLnBrk="1" hangingPunct="1">
              <a:lnSpc>
                <a:spcPct val="80000"/>
              </a:lnSpc>
            </a:pPr>
            <a:r>
              <a:rPr lang="en-US" sz="1700" dirty="0"/>
              <a:t>English philologist and phonetician</a:t>
            </a:r>
          </a:p>
          <a:p>
            <a:pPr eaLnBrk="1" hangingPunct="1">
              <a:lnSpc>
                <a:spcPct val="80000"/>
              </a:lnSpc>
              <a:buFontTx/>
              <a:buNone/>
            </a:pPr>
            <a:endParaRPr lang="en-US" sz="1700" dirty="0"/>
          </a:p>
          <a:p>
            <a:pPr eaLnBrk="1" hangingPunct="1">
              <a:lnSpc>
                <a:spcPct val="80000"/>
              </a:lnSpc>
            </a:pPr>
            <a:r>
              <a:rPr lang="en-US" sz="1700" dirty="0"/>
              <a:t>Authority on Anglo-Saxon and the history of the English language (Oxford, England)</a:t>
            </a:r>
          </a:p>
          <a:p>
            <a:pPr eaLnBrk="1" hangingPunct="1">
              <a:lnSpc>
                <a:spcPct val="80000"/>
              </a:lnSpc>
              <a:buFontTx/>
              <a:buNone/>
            </a:pPr>
            <a:endParaRPr lang="en-US" sz="1700" dirty="0"/>
          </a:p>
          <a:p>
            <a:pPr eaLnBrk="1" hangingPunct="1">
              <a:lnSpc>
                <a:spcPct val="80000"/>
              </a:lnSpc>
            </a:pPr>
            <a:r>
              <a:rPr lang="en-US" sz="1700" dirty="0"/>
              <a:t>Pioneer in modern scientific phonetics</a:t>
            </a:r>
          </a:p>
          <a:p>
            <a:pPr eaLnBrk="1" hangingPunct="1">
              <a:lnSpc>
                <a:spcPct val="80000"/>
              </a:lnSpc>
            </a:pPr>
            <a:endParaRPr lang="en-US" sz="1700" dirty="0"/>
          </a:p>
          <a:p>
            <a:pPr eaLnBrk="1" hangingPunct="1">
              <a:lnSpc>
                <a:spcPct val="80000"/>
              </a:lnSpc>
            </a:pPr>
            <a:r>
              <a:rPr lang="en-US" sz="1700" dirty="0"/>
              <a:t>His </a:t>
            </a:r>
            <a:r>
              <a:rPr lang="en-US" sz="1700" i="1" dirty="0"/>
              <a:t>History of English Sounds</a:t>
            </a:r>
            <a:r>
              <a:rPr lang="en-US" sz="1700" dirty="0"/>
              <a:t> (1874) was a landmark study. </a:t>
            </a:r>
          </a:p>
          <a:p>
            <a:pPr marL="0" indent="0" eaLnBrk="1" hangingPunct="1">
              <a:lnSpc>
                <a:spcPct val="80000"/>
              </a:lnSpc>
              <a:buNone/>
            </a:pPr>
            <a:endParaRPr lang="en-US" sz="1700" dirty="0"/>
          </a:p>
          <a:p>
            <a:pPr eaLnBrk="1" hangingPunct="1">
              <a:lnSpc>
                <a:spcPct val="80000"/>
              </a:lnSpc>
            </a:pPr>
            <a:r>
              <a:rPr lang="en-US" sz="1700" u="sng" dirty="0"/>
              <a:t>Thought</a:t>
            </a:r>
            <a:r>
              <a:rPr lang="en-US" sz="1700" dirty="0"/>
              <a:t> to be the model for “Professor Higgins” in G. B. Shaw’s play </a:t>
            </a:r>
            <a:r>
              <a:rPr lang="en-US" sz="1700" i="1" dirty="0"/>
              <a:t>Pygmalion </a:t>
            </a:r>
          </a:p>
          <a:p>
            <a:pPr marL="0" indent="0" eaLnBrk="1" hangingPunct="1">
              <a:lnSpc>
                <a:spcPct val="80000"/>
              </a:lnSpc>
              <a:buNone/>
            </a:pPr>
            <a:r>
              <a:rPr lang="en-US" sz="1700" dirty="0"/>
              <a:t>     </a:t>
            </a:r>
          </a:p>
          <a:p>
            <a:pPr marL="0" indent="0" eaLnBrk="1" hangingPunct="1">
              <a:lnSpc>
                <a:spcPct val="80000"/>
              </a:lnSpc>
              <a:buNone/>
            </a:pPr>
            <a:r>
              <a:rPr lang="en-US" sz="1700" dirty="0"/>
              <a:t>      (although it was actually Daniel Jones…)</a:t>
            </a:r>
          </a:p>
        </p:txBody>
      </p:sp>
      <p:sp>
        <p:nvSpPr>
          <p:cNvPr id="9221" name="Text Box 8"/>
          <p:cNvSpPr txBox="1">
            <a:spLocks noChangeArrowheads="1"/>
          </p:cNvSpPr>
          <p:nvPr/>
        </p:nvSpPr>
        <p:spPr bwMode="auto">
          <a:xfrm>
            <a:off x="2589213" y="6430963"/>
            <a:ext cx="458787"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p>
        </p:txBody>
      </p:sp>
      <p:sp>
        <p:nvSpPr>
          <p:cNvPr id="9222" name="Text Box 9"/>
          <p:cNvSpPr txBox="1">
            <a:spLocks noChangeArrowheads="1"/>
          </p:cNvSpPr>
          <p:nvPr/>
        </p:nvSpPr>
        <p:spPr bwMode="auto">
          <a:xfrm>
            <a:off x="1644650" y="5181600"/>
            <a:ext cx="1327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a:t>1845–1912</a:t>
            </a:r>
          </a:p>
        </p:txBody>
      </p:sp>
      <p:sp>
        <p:nvSpPr>
          <p:cNvPr id="9223"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45D4DC1-88D8-461F-B864-33B97403EE5D}" type="slidenum">
              <a:rPr lang="en-US" smtClean="0"/>
              <a:pPr eaLnBrk="1" hangingPunct="1"/>
              <a:t>8</a:t>
            </a:fld>
            <a:endParaRPr lang="en-US"/>
          </a:p>
        </p:txBody>
      </p:sp>
      <p:sp>
        <p:nvSpPr>
          <p:cNvPr id="2" name="Rectangle 1"/>
          <p:cNvSpPr/>
          <p:nvPr/>
        </p:nvSpPr>
        <p:spPr>
          <a:xfrm>
            <a:off x="228600" y="6536809"/>
            <a:ext cx="4495800" cy="184666"/>
          </a:xfrm>
          <a:prstGeom prst="rect">
            <a:avLst/>
          </a:prstGeom>
        </p:spPr>
        <p:txBody>
          <a:bodyPr wrap="square">
            <a:spAutoFit/>
          </a:bodyPr>
          <a:lstStyle/>
          <a:p>
            <a:pPr marL="0" marR="0">
              <a:spcBef>
                <a:spcPts val="0"/>
              </a:spcBef>
              <a:spcAft>
                <a:spcPts val="1000"/>
              </a:spcAft>
            </a:pPr>
            <a:r>
              <a:rPr lang="en-US" sz="600" dirty="0">
                <a:latin typeface="Calibri"/>
                <a:ea typeface="Calibri"/>
                <a:cs typeface="Times New Roman"/>
              </a:rPr>
              <a:t>Image from “Figures from the history of English.” Accessed 5/20/16. </a:t>
            </a:r>
            <a:r>
              <a:rPr lang="en-US" sz="600" u="sng" dirty="0">
                <a:solidFill>
                  <a:srgbClr val="0000FF"/>
                </a:solidFill>
                <a:latin typeface="Calibri"/>
                <a:ea typeface="Calibri"/>
                <a:cs typeface="Times New Roman"/>
                <a:hlinkClick r:id="rId4"/>
              </a:rPr>
              <a:t>https://www.uni-due.de/SHE/SHE_Portrait_Gallery.htm</a:t>
            </a:r>
            <a:r>
              <a:rPr lang="en-US" sz="600" dirty="0">
                <a:latin typeface="Calibri"/>
                <a:ea typeface="Calibri"/>
                <a:cs typeface="Times New Roman"/>
              </a:rPr>
              <a:t> </a:t>
            </a:r>
            <a:endParaRPr lang="en-US" sz="600" dirty="0">
              <a:effectLst/>
              <a:latin typeface="Calibri"/>
              <a:ea typeface="Calibri"/>
              <a:cs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p:txBody>
          <a:bodyPr/>
          <a:lstStyle/>
          <a:p>
            <a:pPr eaLnBrk="1" hangingPunct="1"/>
            <a:r>
              <a:rPr lang="en-US"/>
              <a:t>“Henry Higgins”</a:t>
            </a:r>
          </a:p>
        </p:txBody>
      </p:sp>
      <p:sp>
        <p:nvSpPr>
          <p:cNvPr id="10243" name="Rectangle 6"/>
          <p:cNvSpPr>
            <a:spLocks noGrp="1" noChangeArrowheads="1"/>
          </p:cNvSpPr>
          <p:nvPr>
            <p:ph type="body" sz="half" idx="2"/>
          </p:nvPr>
        </p:nvSpPr>
        <p:spPr>
          <a:xfrm>
            <a:off x="4648200" y="1600200"/>
            <a:ext cx="4038600" cy="4525963"/>
          </a:xfrm>
        </p:spPr>
        <p:txBody>
          <a:bodyPr/>
          <a:lstStyle/>
          <a:p>
            <a:pPr eaLnBrk="1" hangingPunct="1"/>
            <a:r>
              <a:rPr lang="en-US" sz="2800" dirty="0"/>
              <a:t>Phonetician character in the play “</a:t>
            </a:r>
            <a:r>
              <a:rPr lang="en-US" sz="2800" i="1" dirty="0"/>
              <a:t>Pygmalion</a:t>
            </a:r>
            <a:r>
              <a:rPr lang="en-US" sz="2800" dirty="0"/>
              <a:t>” by George Bernard Shaw</a:t>
            </a:r>
          </a:p>
          <a:p>
            <a:pPr eaLnBrk="1" hangingPunct="1"/>
            <a:endParaRPr lang="en-US" sz="2800" dirty="0"/>
          </a:p>
          <a:p>
            <a:pPr eaLnBrk="1" hangingPunct="1">
              <a:buFontTx/>
              <a:buNone/>
            </a:pPr>
            <a:r>
              <a:rPr lang="en-US" sz="1800" dirty="0">
                <a:sym typeface="Wingdings" pitchFamily="2" charset="2"/>
              </a:rPr>
              <a:t> “Eliza Doolittle”</a:t>
            </a:r>
            <a:endParaRPr lang="en-US" sz="1800" dirty="0"/>
          </a:p>
        </p:txBody>
      </p:sp>
      <p:sp>
        <p:nvSpPr>
          <p:cNvPr id="10245" name="Text Box 9"/>
          <p:cNvSpPr txBox="1">
            <a:spLocks noChangeArrowheads="1"/>
          </p:cNvSpPr>
          <p:nvPr/>
        </p:nvSpPr>
        <p:spPr bwMode="auto">
          <a:xfrm>
            <a:off x="228600" y="4191000"/>
            <a:ext cx="7127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a:sym typeface="Wingdings" pitchFamily="2" charset="2"/>
              </a:rPr>
              <a:t></a:t>
            </a:r>
            <a:endParaRPr lang="en-US" dirty="0"/>
          </a:p>
        </p:txBody>
      </p:sp>
      <p:sp>
        <p:nvSpPr>
          <p:cNvPr id="1024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BB327EB-879B-4615-9FFE-1807559EA90B}" type="slidenum">
              <a:rPr lang="en-US" smtClean="0"/>
              <a:pPr eaLnBrk="1" hangingPunct="1"/>
              <a:t>9</a:t>
            </a:fld>
            <a:endParaRPr lang="en-US"/>
          </a:p>
        </p:txBody>
      </p:sp>
      <p:pic>
        <p:nvPicPr>
          <p:cNvPr id="4098" name="Picture 2" descr="C:\Users\scb140230\AppData\Local\Microsoft\Windows\Temporary Internet Files\Content.IE5\HSASMWVR\My-Fair-Lady-my-fair-lady-10457203-800-600[1].jpg"/>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bwMode="auto">
          <a:xfrm>
            <a:off x="762000" y="2590800"/>
            <a:ext cx="3733800" cy="2800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4c45f06bc9af9410d884558c21b01c2d1931e8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2147</TotalTime>
  <Words>2819</Words>
  <Application>Microsoft Office PowerPoint</Application>
  <PresentationFormat>On-screen Show (4:3)</PresentationFormat>
  <Paragraphs>454</Paragraphs>
  <Slides>65</Slides>
  <Notes>51</Notes>
  <HiddenSlides>0</HiddenSlides>
  <MMClips>3</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65</vt:i4>
      </vt:variant>
    </vt:vector>
  </HeadingPairs>
  <TitlesOfParts>
    <vt:vector size="74" baseType="lpstr">
      <vt:lpstr>Calibri</vt:lpstr>
      <vt:lpstr>SILSophia IPA93</vt:lpstr>
      <vt:lpstr>Doulos SIL</vt:lpstr>
      <vt:lpstr>SILDoulosIPA</vt:lpstr>
      <vt:lpstr>Wingdings 2</vt:lpstr>
      <vt:lpstr>Wingdings</vt:lpstr>
      <vt:lpstr>Arial</vt:lpstr>
      <vt:lpstr>Times New Roman</vt:lpstr>
      <vt:lpstr>Default Design</vt:lpstr>
      <vt:lpstr>Lecture 1 Introduction</vt:lpstr>
      <vt:lpstr>(A very brief) history of phonetics</vt:lpstr>
      <vt:lpstr>Early roots</vt:lpstr>
      <vt:lpstr>Panini</vt:lpstr>
      <vt:lpstr>King Sejong of Korea </vt:lpstr>
      <vt:lpstr>Han’gul</vt:lpstr>
      <vt:lpstr>Sir William Jones </vt:lpstr>
      <vt:lpstr>Henry Sweet</vt:lpstr>
      <vt:lpstr>“Henry Higgins”</vt:lpstr>
      <vt:lpstr>Daniel Jones </vt:lpstr>
      <vt:lpstr>Lionel Logue (1880-1953)</vt:lpstr>
      <vt:lpstr>Abbé Rousselot</vt:lpstr>
      <vt:lpstr>Rousselot cylinders</vt:lpstr>
      <vt:lpstr>International Phonetic Alphabet (IPA) </vt:lpstr>
      <vt:lpstr>IPA - Uses</vt:lpstr>
      <vt:lpstr>Modern Phonetics</vt:lpstr>
      <vt:lpstr>Important terms: Communication, human language, speech</vt:lpstr>
      <vt:lpstr>Q: How do linguists study language?</vt:lpstr>
      <vt:lpstr>Levels of the grammar</vt:lpstr>
      <vt:lpstr>Types of phonetics</vt:lpstr>
      <vt:lpstr>Source-filter theory</vt:lpstr>
      <vt:lpstr>Source-filter system – cont’d</vt:lpstr>
      <vt:lpstr>Features</vt:lpstr>
      <vt:lpstr>Articulatory features</vt:lpstr>
      <vt:lpstr>Voicing - anatomy</vt:lpstr>
      <vt:lpstr>Voicing</vt:lpstr>
      <vt:lpstr>Laryngoscopy - video</vt:lpstr>
      <vt:lpstr>The speech articulators</vt:lpstr>
      <vt:lpstr>Places of articulation, parts of tongue</vt:lpstr>
      <vt:lpstr>Place – where sounds are produced</vt:lpstr>
      <vt:lpstr>Manner* – How sounds are produced </vt:lpstr>
      <vt:lpstr>Consonants of GAE</vt:lpstr>
      <vt:lpstr>How to draw ‘em!</vt:lpstr>
      <vt:lpstr>The voiceless “w” (/ʍ/)</vt:lpstr>
      <vt:lpstr>Other features: Central vs. lateral</vt:lpstr>
      <vt:lpstr>Markedness</vt:lpstr>
      <vt:lpstr>Let’s relate the features to the anatomy</vt:lpstr>
      <vt:lpstr>Great! Now on to vowels</vt:lpstr>
      <vt:lpstr>The setting</vt:lpstr>
      <vt:lpstr>GAE vowel quadrilateral</vt:lpstr>
      <vt:lpstr>This should help?</vt:lpstr>
      <vt:lpstr>Homework/ Reading</vt:lpstr>
      <vt:lpstr>Lecture 2</vt:lpstr>
      <vt:lpstr>Mono – vs. Diphthongs</vt:lpstr>
      <vt:lpstr>Q: Could there be a …(shudder).. Triphthong?</vt:lpstr>
      <vt:lpstr>Tense vs. lax vowels in English </vt:lpstr>
      <vt:lpstr>Tense/lax - examples</vt:lpstr>
      <vt:lpstr>Tense</vt:lpstr>
      <vt:lpstr>GAE vowel “r-coloring”(blending)</vt:lpstr>
      <vt:lpstr>Some vowel “adjustments” </vt:lpstr>
      <vt:lpstr>English diphthongs</vt:lpstr>
      <vt:lpstr>Segmental vs.  supra-segmental</vt:lpstr>
      <vt:lpstr>Homework set #2</vt:lpstr>
      <vt:lpstr>Lecture 3</vt:lpstr>
      <vt:lpstr>Phoneme</vt:lpstr>
      <vt:lpstr>Allophone</vt:lpstr>
      <vt:lpstr>Allophone example</vt:lpstr>
      <vt:lpstr>Complementary distribution</vt:lpstr>
      <vt:lpstr>Phoneme/allophone</vt:lpstr>
      <vt:lpstr>Real language example –  Find the phonemes vs. the allophones</vt:lpstr>
      <vt:lpstr>Look at vowel context….</vt:lpstr>
      <vt:lpstr>Answer</vt:lpstr>
      <vt:lpstr>English / Thai / Spanish</vt:lpstr>
      <vt:lpstr>How are phonemes acquired?</vt:lpstr>
      <vt:lpstr>PowerPoint Presentation</vt:lpstr>
    </vt:vector>
  </TitlesOfParts>
  <Company>The University of Texas at Dallas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of phonetics</dc:title>
  <dc:creator>wkatz</dc:creator>
  <cp:lastModifiedBy>Katz, William</cp:lastModifiedBy>
  <cp:revision>242</cp:revision>
  <cp:lastPrinted>2016-07-05T19:23:57Z</cp:lastPrinted>
  <dcterms:created xsi:type="dcterms:W3CDTF">2004-01-11T19:07:27Z</dcterms:created>
  <dcterms:modified xsi:type="dcterms:W3CDTF">2020-05-28T18:36:08Z</dcterms:modified>
</cp:coreProperties>
</file>