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52" r:id="rId2"/>
    <p:sldId id="304" r:id="rId3"/>
    <p:sldId id="328" r:id="rId4"/>
    <p:sldId id="362" r:id="rId5"/>
    <p:sldId id="335" r:id="rId6"/>
    <p:sldId id="334" r:id="rId7"/>
    <p:sldId id="338" r:id="rId8"/>
    <p:sldId id="291" r:id="rId9"/>
    <p:sldId id="337" r:id="rId10"/>
    <p:sldId id="339" r:id="rId11"/>
    <p:sldId id="341" r:id="rId12"/>
    <p:sldId id="336" r:id="rId13"/>
    <p:sldId id="340" r:id="rId14"/>
    <p:sldId id="347" r:id="rId15"/>
    <p:sldId id="342" r:id="rId16"/>
    <p:sldId id="345" r:id="rId17"/>
    <p:sldId id="343" r:id="rId18"/>
    <p:sldId id="344" r:id="rId19"/>
    <p:sldId id="330" r:id="rId20"/>
    <p:sldId id="331" r:id="rId21"/>
    <p:sldId id="353" r:id="rId22"/>
    <p:sldId id="354" r:id="rId23"/>
    <p:sldId id="355" r:id="rId24"/>
    <p:sldId id="332" r:id="rId25"/>
    <p:sldId id="351" r:id="rId26"/>
    <p:sldId id="333" r:id="rId27"/>
    <p:sldId id="348" r:id="rId28"/>
    <p:sldId id="363" r:id="rId29"/>
    <p:sldId id="364" r:id="rId30"/>
    <p:sldId id="365" r:id="rId31"/>
    <p:sldId id="358" r:id="rId32"/>
    <p:sldId id="361" r:id="rId33"/>
    <p:sldId id="360" r:id="rId34"/>
    <p:sldId id="359" r:id="rId35"/>
  </p:sldIdLst>
  <p:sldSz cx="9144000" cy="6858000" type="screen4x3"/>
  <p:notesSz cx="7010400" cy="9296400"/>
  <p:embeddedFontLst>
    <p:embeddedFont>
      <p:font typeface="Arial Unicode MS" panose="020B0604020202020204" charset="-128"/>
      <p:regular r:id="rId38"/>
    </p:embeddedFont>
    <p:embeddedFont>
      <p:font typeface="ＭＳ Ｐゴシック" panose="020B0600070205080204" pitchFamily="34" charset="-128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Ipa-sams Uclphon1 SILSophiaL" panose="020B0604020202020204"/>
      <p:regular r:id="rId44"/>
      <p:bold r:id="rId45"/>
      <p:italic r:id="rId46"/>
    </p:embeddedFont>
    <p:embeddedFont>
      <p:font typeface="Lucida Sans" panose="020B0602030504020204" pitchFamily="34" charset="0"/>
      <p:regular r:id="rId47"/>
      <p:bold r:id="rId48"/>
      <p:italic r:id="rId49"/>
      <p:boldItalic r:id="rId50"/>
    </p:embeddedFont>
    <p:embeddedFont>
      <p:font typeface="SILDoulosIPA" panose="020B0604020202020204"/>
      <p:regular r:id="rId51"/>
    </p:embeddedFont>
    <p:embeddedFont>
      <p:font typeface="SILSophia IPA93" panose="020B0604020202020204" charset="2"/>
      <p:regular r:id="rId52"/>
      <p:bold r:id="rId53"/>
      <p:italic r:id="rId54"/>
      <p:boldItalic r:id="rId55"/>
    </p:embeddedFont>
  </p:embeddedFontLst>
  <p:custDataLst>
    <p:tags r:id="rId5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BD"/>
    <a:srgbClr val="CC3399"/>
    <a:srgbClr val="FF3300"/>
    <a:srgbClr val="0099FF"/>
    <a:srgbClr val="FFE28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E7EECB06-4F77-48F4-A0B2-7D4DAA64FE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2DA50C2B-C094-4DBB-8757-14DCD025DCB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04" name="Rectangle 4">
            <a:extLst>
              <a:ext uri="{FF2B5EF4-FFF2-40B4-BE49-F238E27FC236}">
                <a16:creationId xmlns:a16="http://schemas.microsoft.com/office/drawing/2014/main" id="{65A93ED8-A815-4312-87CE-6F79E1E0B4B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05" name="Rectangle 5">
            <a:extLst>
              <a:ext uri="{FF2B5EF4-FFF2-40B4-BE49-F238E27FC236}">
                <a16:creationId xmlns:a16="http://schemas.microsoft.com/office/drawing/2014/main" id="{77B16445-1317-4511-BC46-8A15AD7AF4E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1ABE507-8CAA-41D4-AC37-4D71A0225E0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789E104-B0BD-477E-BFF0-4D26FA01C2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D37BD7A2-71D6-49DF-8110-25005376E67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D50B2CB-18DB-4F88-9DB3-D56F86CDE11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45025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C6D5846C-FFD6-49B2-8493-6574A60CF5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F182D2DB-4D89-47C1-B89A-51F323E33A9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AA9E77DB-B6DC-453E-B48E-FB36D96DEB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0E8D316-6A95-413F-A195-B3523D17314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7E40DB4A-AF6B-4CAD-89B0-CAA0218AA5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C3940-D5C0-4C6D-8DCD-E7AC9BC563C2}" type="slidenum">
              <a:rPr lang="ja-JP" altLang="en-US" sz="1200" smtClean="0">
                <a:latin typeface="Times New Roman" panose="02020603050405020304" pitchFamily="18" charset="0"/>
              </a:rPr>
              <a:pPr/>
              <a:t>2</a:t>
            </a:fld>
            <a:endParaRPr lang="en-US" altLang="ja-JP" sz="1200">
              <a:latin typeface="Times New Roman" panose="02020603050405020304" pitchFamily="18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04F1DA72-D2D9-457C-B24D-8EB01A8432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CE02178-2041-4BB1-AAB8-634CE8FDF9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2649E3C1-C56B-4BC3-B337-A306703535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96C659-89DA-43F9-9CE5-FEC12B4C81BE}" type="slidenum">
              <a:rPr lang="ja-JP" altLang="en-US" sz="1200" smtClean="0">
                <a:latin typeface="Times New Roman" panose="02020603050405020304" pitchFamily="18" charset="0"/>
              </a:rPr>
              <a:pPr/>
              <a:t>12</a:t>
            </a:fld>
            <a:endParaRPr lang="en-US" altLang="ja-JP" sz="1200">
              <a:latin typeface="Times New Roman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645DD346-9173-494E-B066-5EBD281BC6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03B2602-F687-4699-B348-F3B25A02A4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F0B4CCB5-103B-48B1-A078-BC8BE2CA3A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C862AF-0D96-4FD9-B6DA-6088C9A2265C}" type="slidenum">
              <a:rPr lang="ja-JP" altLang="en-US" sz="1200" smtClean="0">
                <a:latin typeface="Times New Roman" panose="02020603050405020304" pitchFamily="18" charset="0"/>
              </a:rPr>
              <a:pPr/>
              <a:t>13</a:t>
            </a:fld>
            <a:endParaRPr lang="en-US" altLang="ja-JP" sz="1200">
              <a:latin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A5A9F47D-3716-4AE2-9031-F42FA398E5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C7C7FE0-50D5-4DD4-972F-0116D42016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4969AA55-52BB-4A40-AFAC-4381DC5E47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624069C8-1E4B-469D-A52D-732089EB5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C68B4A8A-3144-4A9F-8FBA-D981AE05BC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21C95A-F362-41FC-B8A6-7FCE23E0F472}" type="slidenum">
              <a:rPr lang="ja-JP" altLang="en-US" sz="1200" smtClean="0">
                <a:latin typeface="Times New Roman" panose="02020603050405020304" pitchFamily="18" charset="0"/>
              </a:rPr>
              <a:pPr/>
              <a:t>14</a:t>
            </a:fld>
            <a:endParaRPr lang="en-US" altLang="ja-JP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20FD2685-DC42-40BB-8DE9-B155747972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2E52DD-AD06-41CD-B7EE-3805147DD9DA}" type="slidenum">
              <a:rPr lang="ja-JP" altLang="en-US" sz="1200" smtClean="0">
                <a:latin typeface="Times New Roman" panose="02020603050405020304" pitchFamily="18" charset="0"/>
              </a:rPr>
              <a:pPr/>
              <a:t>15</a:t>
            </a:fld>
            <a:endParaRPr lang="en-US" altLang="ja-JP" sz="1200">
              <a:latin typeface="Times New Roman" panose="02020603050405020304" pitchFamily="18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733AF0CC-2D5E-495A-BA11-4C11B2F27E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A6EE3A93-275B-450A-860D-196262B0B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02DCDD3C-5C2D-4744-932D-7B49BB5028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557506-D91D-41BD-BEFB-952352C181BC}" type="slidenum">
              <a:rPr lang="ja-JP" altLang="en-US" sz="1200" smtClean="0">
                <a:latin typeface="Times New Roman" panose="02020603050405020304" pitchFamily="18" charset="0"/>
              </a:rPr>
              <a:pPr/>
              <a:t>16</a:t>
            </a:fld>
            <a:endParaRPr lang="en-US" altLang="ja-JP" sz="1200">
              <a:latin typeface="Times New Roman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A59EA775-BCBE-4C65-A4F2-887C00F2DC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5B510258-A3C9-46A3-B545-98FC7C9528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3666284D-6C62-4F78-9943-9367983A6C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5A3D32-2B35-4D6F-9328-2497DC3D23F4}" type="slidenum">
              <a:rPr lang="ja-JP" altLang="en-US" sz="1200" smtClean="0">
                <a:latin typeface="Times New Roman" panose="02020603050405020304" pitchFamily="18" charset="0"/>
              </a:rPr>
              <a:pPr/>
              <a:t>17</a:t>
            </a:fld>
            <a:endParaRPr lang="en-US" altLang="ja-JP" sz="1200">
              <a:latin typeface="Times New Roman" panose="02020603050405020304" pitchFamily="18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CB5638AE-8614-4463-9438-2C1FF95BC6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8A9618A9-B315-46BD-AD61-8E3A381D83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F865A4C1-1240-4399-88ED-7F6279EE11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89DA59-B51E-4F7D-9A08-B2E8B9C25E89}" type="slidenum">
              <a:rPr lang="ja-JP" altLang="en-US" sz="1200" smtClean="0">
                <a:latin typeface="Times New Roman" panose="02020603050405020304" pitchFamily="18" charset="0"/>
              </a:rPr>
              <a:pPr/>
              <a:t>18</a:t>
            </a:fld>
            <a:endParaRPr lang="en-US" altLang="ja-JP" sz="1200">
              <a:latin typeface="Times New Roman" panose="02020603050405020304" pitchFamily="18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A9E2DC7E-9A06-46DF-A59D-F2B746A2CD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73C5E0D6-7578-485E-9BF4-C71AD01063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FF17B811-DCE6-4BAA-9D6F-9A03F73AAA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D57157-805F-4660-9A30-89EDD1EF62FB}" type="slidenum">
              <a:rPr lang="ja-JP" altLang="en-US" sz="1200" smtClean="0">
                <a:latin typeface="Times New Roman" panose="02020603050405020304" pitchFamily="18" charset="0"/>
              </a:rPr>
              <a:pPr/>
              <a:t>19</a:t>
            </a:fld>
            <a:endParaRPr lang="en-US" altLang="ja-JP" sz="1200">
              <a:latin typeface="Times New Roman" panose="02020603050405020304" pitchFamily="18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5D55F8D6-E9C5-43B1-B14E-41EB7B6AE7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AC2D6B77-7B8B-4F13-BA56-0AEEC8577A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54D76578-ACCC-453D-AD4C-61BA46DFA5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08E0DF-20F7-441A-B9DA-1EC13104353F}" type="slidenum">
              <a:rPr lang="ja-JP" altLang="en-US" sz="1200" smtClean="0">
                <a:latin typeface="Times New Roman" panose="02020603050405020304" pitchFamily="18" charset="0"/>
              </a:rPr>
              <a:pPr/>
              <a:t>20</a:t>
            </a:fld>
            <a:endParaRPr lang="en-US" altLang="ja-JP" sz="1200">
              <a:latin typeface="Times New Roman" panose="02020603050405020304" pitchFamily="18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4396E092-843B-4960-A913-9652D93E5D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D2FC61C3-F2A3-44DD-8086-2659938133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7F26A388-C319-4DB0-B4BD-7ACCFFC17B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F1D51A8D-E11C-49C2-B99F-948F09E37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F7FBFE2A-A225-48E9-80BC-811C38323D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F467C1-6B2C-4686-B860-8CBADEF46DD2}" type="slidenum">
              <a:rPr lang="en-US" altLang="en-US" sz="1200" smtClean="0">
                <a:latin typeface="Times New Roman" panose="02020603050405020304" pitchFamily="18" charset="0"/>
              </a:rPr>
              <a:pPr/>
              <a:t>22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F6DF9ED4-19A0-4F83-B7E9-516E2ABB3D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31C7E8-E12E-4F49-A823-D476AAACCDD2}" type="slidenum">
              <a:rPr lang="ja-JP" altLang="en-US" sz="1200" smtClean="0">
                <a:latin typeface="Times New Roman" panose="02020603050405020304" pitchFamily="18" charset="0"/>
              </a:rPr>
              <a:pPr/>
              <a:t>3</a:t>
            </a:fld>
            <a:endParaRPr lang="en-US" altLang="ja-JP" sz="1200">
              <a:latin typeface="Times New Roman" panose="02020603050405020304" pitchFamily="18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2B8C942B-BE69-41E7-BAE3-A8CB4F3A1A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6B5B4BBC-09B3-4193-96AC-8C540D3332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5AB308D1-19FC-4E93-98AC-143F6A36C1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2331C8-8A98-4D73-8534-CA4947C76293}" type="slidenum">
              <a:rPr lang="ja-JP" altLang="en-US" sz="1200" smtClean="0">
                <a:latin typeface="Times New Roman" panose="02020603050405020304" pitchFamily="18" charset="0"/>
              </a:rPr>
              <a:pPr/>
              <a:t>24</a:t>
            </a:fld>
            <a:endParaRPr lang="en-US" altLang="ja-JP" sz="1200">
              <a:latin typeface="Times New Roman" panose="02020603050405020304" pitchFamily="18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C334A6B5-9520-4F49-A187-9D9E5CB42D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72045356-DE5F-4496-86E8-7771E784F3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08CD0661-66B0-42E2-8B27-2004AEB726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C08817-B3F5-4F76-8970-79F53A950A49}" type="slidenum">
              <a:rPr lang="ja-JP" altLang="en-US" sz="1200" smtClean="0">
                <a:latin typeface="Times New Roman" panose="02020603050405020304" pitchFamily="18" charset="0"/>
              </a:rPr>
              <a:pPr/>
              <a:t>26</a:t>
            </a:fld>
            <a:endParaRPr lang="en-US" altLang="ja-JP" sz="120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C0FA5221-4D6F-451E-8895-4F810B8C69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3E643CAB-D269-4BFD-B921-938F4C281C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FB5608DC-930F-44D8-A2F8-64C58A4C3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22C7C3DB-3896-4974-B148-0F521F007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EC4490BF-F35F-40DB-BF5D-86DDFDB3BD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1ED1DC-60AD-4AFF-8889-AAD095E5331D}" type="slidenum">
              <a:rPr lang="ja-JP" altLang="en-US" sz="1200" smtClean="0">
                <a:latin typeface="Times New Roman" panose="02020603050405020304" pitchFamily="18" charset="0"/>
              </a:rPr>
              <a:pPr/>
              <a:t>27</a:t>
            </a:fld>
            <a:endParaRPr lang="en-US" altLang="ja-JP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E859D2D1-D2BD-49F9-B797-C325990B65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0784AA24-C1C7-4D35-BE5F-50E02281B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9E66703E-FEFE-469C-B3E0-425A174F92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FA5019-91DE-406A-99AF-A3F421FABFCD}" type="slidenum">
              <a:rPr lang="en-US" altLang="en-US" sz="1200" smtClean="0">
                <a:latin typeface="Times New Roman" panose="02020603050405020304" pitchFamily="18" charset="0"/>
              </a:rPr>
              <a:pPr/>
              <a:t>28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095EBBFA-3AB8-4919-90B8-89040AA178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2F0ED556-587C-4B66-BDE5-3083DD455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1C9F9C0C-A823-4285-9525-2511098EA0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1EB936-521E-4E6E-9A11-DEA4BFEE8A03}" type="slidenum">
              <a:rPr lang="ja-JP" altLang="en-US" sz="1200" smtClean="0">
                <a:latin typeface="Times New Roman" panose="02020603050405020304" pitchFamily="18" charset="0"/>
              </a:rPr>
              <a:pPr/>
              <a:t>29</a:t>
            </a:fld>
            <a:endParaRPr lang="en-US" altLang="ja-JP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39361701-D920-47AC-9C63-733ABD7518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9EFE6B81-F287-4E60-AC8C-32E706E33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C950323D-10A0-4A94-83CC-F56F51C057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B79B11-C8EF-4D09-A379-A06308BAF070}" type="slidenum">
              <a:rPr lang="ja-JP" altLang="en-US" sz="1200" smtClean="0">
                <a:latin typeface="Times New Roman" panose="02020603050405020304" pitchFamily="18" charset="0"/>
              </a:rPr>
              <a:pPr/>
              <a:t>30</a:t>
            </a:fld>
            <a:endParaRPr lang="en-US" altLang="ja-JP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33D0F411-D32D-4C3A-AE97-A3D22FFC3B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8656ADEC-6391-4DCB-A058-075C595A4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0C61A000-DE85-4FC9-AC53-068F7BA57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849953-EB66-40D0-89E6-9B7EE0A54F2A}" type="slidenum">
              <a:rPr lang="en-US" altLang="en-US" sz="1200" smtClean="0">
                <a:latin typeface="Times New Roman" panose="02020603050405020304" pitchFamily="18" charset="0"/>
              </a:rPr>
              <a:pPr/>
              <a:t>31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E73C69C4-81CE-4FE3-A64F-60C128C051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D85F6B7C-9163-4713-9255-62135D4AF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AD757C2C-6DB4-4375-97E2-E3198B3304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5A0B7F-100F-4714-B927-39015A4B1EB0}" type="slidenum">
              <a:rPr lang="ja-JP" altLang="en-US" sz="1200" smtClean="0">
                <a:latin typeface="Times New Roman" panose="02020603050405020304" pitchFamily="18" charset="0"/>
              </a:rPr>
              <a:pPr/>
              <a:t>5</a:t>
            </a:fld>
            <a:endParaRPr lang="en-US" altLang="ja-JP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5F86857B-80AC-46D0-A2E1-2B754EBCA8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2CBF2A-A922-4EA5-B5F5-E376508D02E7}" type="slidenum">
              <a:rPr lang="ja-JP" altLang="en-US" sz="1200" smtClean="0">
                <a:latin typeface="Times New Roman" panose="02020603050405020304" pitchFamily="18" charset="0"/>
              </a:rPr>
              <a:pPr/>
              <a:t>6</a:t>
            </a:fld>
            <a:endParaRPr lang="en-US" altLang="ja-JP" sz="1200">
              <a:latin typeface="Times New Roman" panose="02020603050405020304" pitchFamily="18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71FB665-E755-4A28-9E3A-61C0F15D4D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54993CF4-5518-4E70-8E11-242D288838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8D4BEB37-C1AC-4266-8263-202F418D1F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C375D7-265A-402D-9591-1F291B3EA347}" type="slidenum">
              <a:rPr lang="ja-JP" altLang="en-US" sz="1200" smtClean="0">
                <a:latin typeface="Times New Roman" panose="02020603050405020304" pitchFamily="18" charset="0"/>
              </a:rPr>
              <a:pPr/>
              <a:t>7</a:t>
            </a:fld>
            <a:endParaRPr lang="en-US" altLang="ja-JP" sz="1200">
              <a:latin typeface="Times New Roman" panose="02020603050405020304" pitchFamily="18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1FBF67BE-77D8-4D09-B94A-9C5F1A0384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284657B-3153-483A-AA47-4ADF7C3FC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01656F76-9F90-4CB8-8E13-BF5431095F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2F2565-9339-44AA-BB61-660B050EB3FC}" type="slidenum">
              <a:rPr lang="ja-JP" altLang="en-US" sz="1200" smtClean="0">
                <a:latin typeface="Times New Roman" panose="02020603050405020304" pitchFamily="18" charset="0"/>
              </a:rPr>
              <a:pPr/>
              <a:t>8</a:t>
            </a:fld>
            <a:endParaRPr lang="en-US" altLang="ja-JP" sz="1200">
              <a:latin typeface="Times New Roman" panose="02020603050405020304" pitchFamily="18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2DAD9320-655B-4585-95BA-71E3A75DED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D6C87AFE-D9EA-4FE5-A6DF-CA03832B7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4EE089E5-BF86-47DA-BEA1-2861036859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F9E1DD-1880-4F56-AE75-6C549DED17F6}" type="slidenum">
              <a:rPr lang="ja-JP" altLang="en-US" sz="1200" smtClean="0">
                <a:latin typeface="Times New Roman" panose="02020603050405020304" pitchFamily="18" charset="0"/>
              </a:rPr>
              <a:pPr/>
              <a:t>9</a:t>
            </a:fld>
            <a:endParaRPr lang="en-US" altLang="ja-JP" sz="1200">
              <a:latin typeface="Times New Roman" panose="020206030504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1FB01C65-B310-4E37-804C-141EDE52EB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24BD7D3-513F-46AD-9475-A93B102081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6F099CBB-ED54-4E7D-92C6-240618CA69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0C65F1-3810-4A2B-BCA5-A96D20C24DF2}" type="slidenum">
              <a:rPr lang="ja-JP" altLang="en-US" sz="1200" smtClean="0">
                <a:latin typeface="Times New Roman" panose="02020603050405020304" pitchFamily="18" charset="0"/>
              </a:rPr>
              <a:pPr/>
              <a:t>10</a:t>
            </a:fld>
            <a:endParaRPr lang="en-US" altLang="ja-JP" sz="1200">
              <a:latin typeface="Times New Roman" panose="02020603050405020304" pitchFamily="18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5A697C38-8CD5-4CB9-A38C-788EBF9291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188B7D09-D582-4600-81ED-89D4F53DA2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B98FAE78-FF63-440D-8B25-40503CBCCA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4305CB-4BDC-4220-86CC-0169000232A3}" type="slidenum">
              <a:rPr lang="ja-JP" altLang="en-US" sz="1200" smtClean="0">
                <a:latin typeface="Times New Roman" panose="02020603050405020304" pitchFamily="18" charset="0"/>
              </a:rPr>
              <a:pPr/>
              <a:t>11</a:t>
            </a:fld>
            <a:endParaRPr lang="en-US" altLang="ja-JP" sz="1200">
              <a:latin typeface="Times New Roman" panose="02020603050405020304" pitchFamily="18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8DB38161-982C-47AF-8D57-3EC8D3DC44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72D007F-59D4-4640-A60F-B21640CF19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8E2E17-9CD9-468D-B752-2846C59788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C6DFF0-F277-4877-9A48-2C955C11FE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FCEC01-BCB4-4747-B57B-499F06F55D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B3B20-DFB8-45B1-A7F1-AD8A438BBB2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9849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7A2942-9F2F-476A-8507-8BB4929934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BDFFC2-A35B-483D-8EC3-89E83CAB0E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F86FEE-88CD-413E-AB39-317F68625D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273D9-9888-4E0A-94B3-CF6B0E8B89C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4597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78205F-B60C-42CF-AD08-1F35A2F9FB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3C1B0A-8E68-4554-B077-43CE937C29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2AE0A9-C89C-453D-9D22-6FF2101736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E45FC-D4A8-42A0-A8A2-254E54E7A69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69987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1EF5A9-2333-4A13-9D51-C5F638A5F4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FFD510-CC72-4295-9673-829A53D2D5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2BB080-F793-49F3-8E61-3D6FD60989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F1798-6329-4746-928D-4F22D96B679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7741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1B0084-66CA-44C9-B759-F2222605F6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9AFCD7-4D59-4767-8030-826337BDE8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4FFB05-06E1-47D5-BF38-F744E00B30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4AF6F-92D9-4347-962A-79A52EA79B4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1233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A5A1E57-6EDF-4773-9A35-391C3D5ABE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A8CD159-D3F6-4242-B47E-A6E307C4F3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72A7F10-7971-4575-AE5E-8F7285945F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35A05-AADA-4743-B562-7BC2D0C70B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18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3BB83A-71F4-4504-B03A-D1E2146FDC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D3F5EE-878E-4542-BEE2-B33F9947E2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1573A3-9B75-4360-B41A-149ABB3420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36A57-19BA-4D1B-96D5-F0A60001B1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309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2857E1-601E-4D7F-88EA-088F9158EA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4B764D-A614-46B4-839F-ED05F9CF2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36225D-C2FB-4244-AD12-23B3CE6925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7704F-066B-4699-AAC4-CF0AB44D5ED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39872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2576F-4FB2-41A1-9BEE-8C8534EC24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B4B5D5-80E0-476F-9B8D-F969457A91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DAC48B-FFEE-40D6-A350-F01348BC84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062DE-660A-47FA-834B-D7DA10DE4AE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7163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EFDE232-0C58-46CE-8C9A-E93CEC94D3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5C9B333-0FD2-49BD-ACFB-90436D771D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EDD130E-6309-4ACD-8704-1F66135155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2C420-B0C5-4471-BAB1-45567938A77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615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1479EA-B503-46FF-A7F3-E71F587F87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349553-0464-48D6-9BA5-918791698E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AEE7997-AF12-4AF8-96AC-22A71C78E9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42B9E-9D45-4B54-8029-18EFE007DEC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411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14DDC68-896C-41CC-A3A3-AA07B1FC57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8A4944C-88F3-4CBC-851A-DF2E71D3A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6722123-DA21-4EF8-AD77-286FAA9EE6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1D4DD-D8E0-4CD3-B5D2-4AF62CB9C94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841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8C7BCC-3A79-4EAA-9770-0CC019E6A3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7D4916-54D5-4338-B4F1-2E4E95F9A9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51EE65-0EA3-4DB5-8A61-3F9FB30A99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F34D0-7C62-4AA5-9167-93A12E9F0DF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399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968069-02E1-4388-9680-586AF02F84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892B51-0C88-49C5-9D43-D811CBA8FB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56B587-E4F6-49A4-B06D-09FC053D8E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91836-FC3C-47A0-B4D2-DCE5C04C68D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7275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82866E5-CFE0-49DE-BF26-9F14AB4387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4DB580D-8704-4BDE-AA97-EA026C70C0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679843E-6D89-485A-8F48-A2DCD3CF26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CF6A25C-E53F-40C4-80BC-B30BD0684B9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7A3D8BA-4FAB-4B66-8F5C-31C726B183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370C4B0-5D28-4589-8826-1BC84B851B6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6.m4a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8.m4a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8.m4a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tebeau.com/mark-roth-joan-of-arc-riding-my-little-pony-with-carl-sagan-singing-backup" TargetMode="External"/><Relationship Id="rId4" Type="http://schemas.openxmlformats.org/officeDocument/2006/relationships/hyperlink" Target="http://www.utdallas.edu/~wkatz/PFD/carl_sagan_billions.mo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openxmlformats.org/officeDocument/2006/relationships/image" Target="../media/image7.png"/><Relationship Id="rId3" Type="http://schemas.microsoft.com/office/2007/relationships/media" Target="../media/media10.m4a"/><Relationship Id="rId7" Type="http://schemas.microsoft.com/office/2007/relationships/media" Target="../media/media12.m4a"/><Relationship Id="rId12" Type="http://schemas.openxmlformats.org/officeDocument/2006/relationships/image" Target="../media/image4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openxmlformats.org/officeDocument/2006/relationships/image" Target="../media/image2.png"/><Relationship Id="rId5" Type="http://schemas.microsoft.com/office/2007/relationships/media" Target="../media/media11.m4a"/><Relationship Id="rId10" Type="http://schemas.openxmlformats.org/officeDocument/2006/relationships/notesSlide" Target="../notesSlides/notesSlide15.xml"/><Relationship Id="rId4" Type="http://schemas.openxmlformats.org/officeDocument/2006/relationships/audio" Target="../media/media10.m4a"/><Relationship Id="rId9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microsoft.com/office/2007/relationships/media" Target="../media/media14.m4a"/><Relationship Id="rId7" Type="http://schemas.openxmlformats.org/officeDocument/2006/relationships/slideLayout" Target="../slideLayouts/slideLayout13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audio" Target="../media/media15.m4a"/><Relationship Id="rId5" Type="http://schemas.microsoft.com/office/2007/relationships/media" Target="../media/media15.m4a"/><Relationship Id="rId4" Type="http://schemas.openxmlformats.org/officeDocument/2006/relationships/audio" Target="../media/media14.m4a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9.m4a"/><Relationship Id="rId13" Type="http://schemas.microsoft.com/office/2007/relationships/media" Target="../media/media22.m4a"/><Relationship Id="rId18" Type="http://schemas.openxmlformats.org/officeDocument/2006/relationships/notesSlide" Target="../notesSlides/notesSlide19.xml"/><Relationship Id="rId3" Type="http://schemas.microsoft.com/office/2007/relationships/media" Target="../media/media17.m4a"/><Relationship Id="rId21" Type="http://schemas.openxmlformats.org/officeDocument/2006/relationships/image" Target="../media/image10.png"/><Relationship Id="rId7" Type="http://schemas.microsoft.com/office/2007/relationships/media" Target="../media/media19.m4a"/><Relationship Id="rId12" Type="http://schemas.openxmlformats.org/officeDocument/2006/relationships/audio" Target="../media/media21.m4a"/><Relationship Id="rId17" Type="http://schemas.openxmlformats.org/officeDocument/2006/relationships/slideLayout" Target="../slideLayouts/slideLayout14.xml"/><Relationship Id="rId2" Type="http://schemas.openxmlformats.org/officeDocument/2006/relationships/audio" Target="../media/media16.m4a"/><Relationship Id="rId16" Type="http://schemas.openxmlformats.org/officeDocument/2006/relationships/audio" Target="../media/media23.m4a"/><Relationship Id="rId20" Type="http://schemas.openxmlformats.org/officeDocument/2006/relationships/image" Target="../media/image9.png"/><Relationship Id="rId1" Type="http://schemas.microsoft.com/office/2007/relationships/media" Target="../media/media16.m4a"/><Relationship Id="rId6" Type="http://schemas.openxmlformats.org/officeDocument/2006/relationships/audio" Target="../media/media18.m4a"/><Relationship Id="rId11" Type="http://schemas.microsoft.com/office/2007/relationships/media" Target="../media/media21.m4a"/><Relationship Id="rId5" Type="http://schemas.microsoft.com/office/2007/relationships/media" Target="../media/media18.m4a"/><Relationship Id="rId15" Type="http://schemas.microsoft.com/office/2007/relationships/media" Target="../media/media23.m4a"/><Relationship Id="rId23" Type="http://schemas.openxmlformats.org/officeDocument/2006/relationships/image" Target="../media/image2.png"/><Relationship Id="rId10" Type="http://schemas.openxmlformats.org/officeDocument/2006/relationships/audio" Target="../media/media20.m4a"/><Relationship Id="rId19" Type="http://schemas.openxmlformats.org/officeDocument/2006/relationships/image" Target="../media/image8.png"/><Relationship Id="rId4" Type="http://schemas.openxmlformats.org/officeDocument/2006/relationships/audio" Target="../media/media17.m4a"/><Relationship Id="rId9" Type="http://schemas.microsoft.com/office/2007/relationships/media" Target="../media/media20.m4a"/><Relationship Id="rId14" Type="http://schemas.openxmlformats.org/officeDocument/2006/relationships/audio" Target="../media/media22.m4a"/><Relationship Id="rId2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phonetics.ucla.edu/course/chapter10/chinese/chinese.html" TargetMode="Externa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vowelsandconsonants3e.com/chapter_2.html" TargetMode="Externa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BYSZS1LaABQ" TargetMode="External"/><Relationship Id="rId5" Type="http://schemas.openxmlformats.org/officeDocument/2006/relationships/hyperlink" Target="https://www.youtube.com/watch?v=9cKnUFZjs8k" TargetMode="External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media30.m4a"/><Relationship Id="rId3" Type="http://schemas.microsoft.com/office/2007/relationships/media" Target="../media/media28.m4a"/><Relationship Id="rId7" Type="http://schemas.microsoft.com/office/2007/relationships/media" Target="../media/media30.m4a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audio" Target="../media/media29.m4a"/><Relationship Id="rId11" Type="http://schemas.openxmlformats.org/officeDocument/2006/relationships/image" Target="../media/image20.png"/><Relationship Id="rId5" Type="http://schemas.microsoft.com/office/2007/relationships/media" Target="../media/media29.m4a"/><Relationship Id="rId10" Type="http://schemas.openxmlformats.org/officeDocument/2006/relationships/notesSlide" Target="../notesSlides/notesSlide24.xml"/><Relationship Id="rId4" Type="http://schemas.openxmlformats.org/officeDocument/2006/relationships/audio" Target="../media/media28.m4a"/><Relationship Id="rId9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media" Target="../media/media32.m4a"/><Relationship Id="rId7" Type="http://schemas.openxmlformats.org/officeDocument/2006/relationships/image" Target="../media/image20.png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32.m4a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dallas.edu/~wkatz/PFD/Navajo_Keshmish.wav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2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4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87BE9CCE-388F-4272-BFC8-752EADBAE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/>
            </a:br>
            <a:br>
              <a:rPr lang="en-US" altLang="en-US"/>
            </a:br>
            <a:r>
              <a:rPr lang="en-US" altLang="en-US"/>
              <a:t>“Exploring different speech sources”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95A3E0A-1641-4361-B61B-0EFF72A812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0" y="2895600"/>
            <a:ext cx="5105400" cy="3124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/>
              <a:t>SPAU 3343 (Chapter 15)</a:t>
            </a:r>
          </a:p>
          <a:p>
            <a:pPr marL="0" indent="0" algn="ctr">
              <a:buFontTx/>
              <a:buNone/>
            </a:pPr>
            <a:endParaRPr lang="en-US" altLang="en-US" dirty="0"/>
          </a:p>
          <a:p>
            <a:pPr marL="0" indent="0">
              <a:buFontTx/>
              <a:buNone/>
            </a:pPr>
            <a:r>
              <a:rPr lang="en-US" altLang="en-US" dirty="0"/>
              <a:t>A. Airstream mechanisms</a:t>
            </a:r>
          </a:p>
          <a:p>
            <a:pPr marL="0" indent="0">
              <a:buFontTx/>
              <a:buNone/>
            </a:pPr>
            <a:r>
              <a:rPr lang="en-US" altLang="en-US" dirty="0"/>
              <a:t>B. Tone, Voice, VOT</a:t>
            </a:r>
          </a:p>
        </p:txBody>
      </p:sp>
      <p:sp>
        <p:nvSpPr>
          <p:cNvPr id="5124" name="Slide Number Placeholder 1">
            <a:extLst>
              <a:ext uri="{FF2B5EF4-FFF2-40B4-BE49-F238E27FC236}">
                <a16:creationId xmlns:a16="http://schemas.microsoft.com/office/drawing/2014/main" id="{5FD7DA18-A3A0-41F8-8FFE-3D517CA7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9FC720-A5B9-40CF-A67C-16A7FC5AFBF6}" type="slidenum">
              <a:rPr lang="ja-JP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ja-JP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868487F-E22A-487C-A474-CC3DB8CFE2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7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ja-JP">
                <a:ea typeface="Arial Unicode MS" pitchFamily="34" charset="-128"/>
              </a:rPr>
              <a:t>Airstream Mechanisms</a:t>
            </a:r>
          </a:p>
        </p:txBody>
      </p:sp>
      <p:graphicFrame>
        <p:nvGraphicFramePr>
          <p:cNvPr id="244762" name="Group 26">
            <a:extLst>
              <a:ext uri="{FF2B5EF4-FFF2-40B4-BE49-F238E27FC236}">
                <a16:creationId xmlns:a16="http://schemas.microsoft.com/office/drawing/2014/main" id="{3E8132A7-1926-470A-8A56-F8166BBC3B8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43419267"/>
              </p:ext>
            </p:extLst>
          </p:nvPr>
        </p:nvGraphicFramePr>
        <p:xfrm>
          <a:off x="419100" y="1676400"/>
          <a:ext cx="8305800" cy="4648201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47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Pulmonic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Glottalic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Velaric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38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Egressive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Plosives*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/p, t, k, b, d,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/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Ejectives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/p’, t’,  k’/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NONE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95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Ingressive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NONE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Implosives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/</a:t>
                      </a:r>
                      <a:r>
                        <a:rPr kumimoji="0" lang="en-US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  <a:sym typeface="Ipa-sams Uclphon1 SILSophiaL" pitchFamily="2" charset="2"/>
                        </a:rPr>
                        <a:t>, , /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Arial Unicode MS" pitchFamily="34" charset="-128"/>
                        <a:cs typeface="Arial Unicode MS" pitchFamily="34" charset="-128"/>
                        <a:sym typeface="Ipa-sams Uclphon1 SILSophiaL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Clicks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/</a:t>
                      </a:r>
                      <a:r>
                        <a:rPr kumimoji="0" lang="en-US" altLang="ja-JP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  <a:sym typeface="Ipa-sams Uclphon1 SILSophiaL" pitchFamily="2" charset="2"/>
                        </a:rPr>
                        <a:t>, , !, , /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Arial Unicode MS" pitchFamily="34" charset="-128"/>
                        <a:cs typeface="Arial Unicode MS" pitchFamily="34" charset="-128"/>
                        <a:sym typeface="Ipa-sams Uclphon1 SILSophiaL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505" name="Slide Number Placeholder 1">
            <a:extLst>
              <a:ext uri="{FF2B5EF4-FFF2-40B4-BE49-F238E27FC236}">
                <a16:creationId xmlns:a16="http://schemas.microsoft.com/office/drawing/2014/main" id="{F2715411-8BF2-49BF-84D1-3B0423EBC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5100" y="61722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3A1799-E58F-4F28-9651-BD3A1293CE5B}" type="slidenum">
              <a:rPr lang="ja-JP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ja-JP" sz="1400"/>
          </a:p>
        </p:txBody>
      </p:sp>
      <p:sp>
        <p:nvSpPr>
          <p:cNvPr id="20506" name="Rectangle 1">
            <a:extLst>
              <a:ext uri="{FF2B5EF4-FFF2-40B4-BE49-F238E27FC236}">
                <a16:creationId xmlns:a16="http://schemas.microsoft.com/office/drawing/2014/main" id="{836CF2B3-B1F0-4DD7-ABBA-A7562B0E2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6435725"/>
            <a:ext cx="4572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600">
                <a:latin typeface="Calibri" panose="020F0502020204030204" pitchFamily="34" charset="0"/>
                <a:cs typeface="Calibri" panose="020F0502020204030204" pitchFamily="34" charset="0"/>
              </a:rPr>
              <a:t>Illustration by Wiley, Composition Services Graphics. Image from </a:t>
            </a:r>
            <a:r>
              <a:rPr lang="en-US" altLang="en-US" sz="600" i="1">
                <a:latin typeface="Calibri" panose="020F0502020204030204" pitchFamily="34" charset="0"/>
                <a:cs typeface="Calibri" panose="020F0502020204030204" pitchFamily="34" charset="0"/>
              </a:rPr>
              <a:t>Phonetics for Dummies. </a:t>
            </a:r>
            <a:r>
              <a:rPr lang="en-US" altLang="en-US" sz="600">
                <a:latin typeface="Calibri" panose="020F0502020204030204" pitchFamily="34" charset="0"/>
                <a:cs typeface="Calibri" panose="020F0502020204030204" pitchFamily="34" charset="0"/>
              </a:rPr>
              <a:t>William Katz. “Going Global with Phonetics.” 2013.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8E7E90E-2A77-4DBE-945A-5FF567A159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>
                <a:ea typeface="Arial Unicode MS" pitchFamily="34" charset="-128"/>
              </a:rPr>
              <a:t>Glottalic Airstream Mechanism</a:t>
            </a:r>
            <a:br>
              <a:rPr lang="en-US" altLang="ja-JP" sz="4000">
                <a:ea typeface="Arial Unicode MS" pitchFamily="34" charset="-128"/>
              </a:rPr>
            </a:br>
            <a:r>
              <a:rPr lang="en-US" altLang="ja-JP" sz="4000" b="1">
                <a:ea typeface="Arial Unicode MS" pitchFamily="34" charset="-128"/>
              </a:rPr>
              <a:t>Implosives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6E70B0B-46BE-455B-BE28-C26508D85D3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44613" y="2971800"/>
            <a:ext cx="2236787" cy="1600200"/>
          </a:xfrm>
        </p:spPr>
        <p:txBody>
          <a:bodyPr/>
          <a:lstStyle/>
          <a:p>
            <a:pPr eaLnBrk="1" hangingPunct="1"/>
            <a:r>
              <a:rPr lang="en-US" altLang="en-US" sz="2800"/>
              <a:t>Sindhi</a:t>
            </a:r>
          </a:p>
          <a:p>
            <a:pPr eaLnBrk="1" hangingPunct="1"/>
            <a:r>
              <a:rPr lang="en-US" altLang="en-US" sz="2800"/>
              <a:t>Igbo</a:t>
            </a: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CB9A4AA6-725B-4877-9795-578C6FC49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800"/>
            <a:ext cx="3100388" cy="389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Slide Number Placeholder 1">
            <a:extLst>
              <a:ext uri="{FF2B5EF4-FFF2-40B4-BE49-F238E27FC236}">
                <a16:creationId xmlns:a16="http://schemas.microsoft.com/office/drawing/2014/main" id="{F9C47849-FEA1-40EE-A8B2-BDC84935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4AEFD5-B426-4140-AD49-C27F473985B9}" type="slidenum">
              <a:rPr lang="ja-JP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ja-JP" sz="1400"/>
          </a:p>
        </p:txBody>
      </p:sp>
      <p:sp>
        <p:nvSpPr>
          <p:cNvPr id="22534" name="Rectangle 1">
            <a:extLst>
              <a:ext uri="{FF2B5EF4-FFF2-40B4-BE49-F238E27FC236}">
                <a16:creationId xmlns:a16="http://schemas.microsoft.com/office/drawing/2014/main" id="{9708375C-10B6-4533-BDE5-4769076B3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259513"/>
            <a:ext cx="190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600">
                <a:latin typeface="Calibri" panose="020F0502020204030204" pitchFamily="34" charset="0"/>
                <a:cs typeface="Calibri" panose="020F0502020204030204" pitchFamily="34" charset="0"/>
              </a:rPr>
              <a:t>Illustration by Wiley, Composition Services Graphics. Image from </a:t>
            </a:r>
            <a:r>
              <a:rPr lang="en-US" altLang="en-US" sz="600" i="1">
                <a:latin typeface="Calibri" panose="020F0502020204030204" pitchFamily="34" charset="0"/>
                <a:cs typeface="Calibri" panose="020F0502020204030204" pitchFamily="34" charset="0"/>
              </a:rPr>
              <a:t>Phonetics for Dummies. </a:t>
            </a:r>
            <a:r>
              <a:rPr lang="en-US" altLang="en-US" sz="600">
                <a:latin typeface="Calibri" panose="020F0502020204030204" pitchFamily="34" charset="0"/>
                <a:cs typeface="Calibri" panose="020F0502020204030204" pitchFamily="34" charset="0"/>
              </a:rPr>
              <a:t>William Katz. “Going Global with Phonetics.” 2013.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EDE9C3F-48C1-4B55-A7E0-6714E9D90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>
                <a:ea typeface="Arial Unicode MS" pitchFamily="34" charset="-128"/>
              </a:rPr>
              <a:t>Glottalic Airstream Mechanism</a:t>
            </a:r>
            <a:br>
              <a:rPr lang="en-US" altLang="ja-JP" sz="4000">
                <a:ea typeface="Arial Unicode MS" pitchFamily="34" charset="-128"/>
              </a:rPr>
            </a:br>
            <a:r>
              <a:rPr lang="en-US" altLang="ja-JP" sz="4000" b="1">
                <a:ea typeface="Arial Unicode MS" pitchFamily="34" charset="-128"/>
              </a:rPr>
              <a:t>Implosives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0A6B59F-E335-4635-AC0E-D72B7B8B980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696200" cy="12192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altLang="ja-JP" sz="2800" b="1" dirty="0">
                <a:solidFill>
                  <a:schemeClr val="accent2"/>
                </a:solidFill>
                <a:latin typeface="+mj-lt"/>
                <a:ea typeface="Arial Unicode MS" pitchFamily="34" charset="-128"/>
                <a:sym typeface="Ipa-sams Uclphon1 SILSophiaL"/>
              </a:rPr>
              <a:t>Implosive</a:t>
            </a:r>
            <a:r>
              <a:rPr lang="en-US" altLang="ja-JP" sz="2800" dirty="0">
                <a:latin typeface="+mj-lt"/>
                <a:ea typeface="Arial Unicode MS" pitchFamily="34" charset="-128"/>
                <a:sym typeface="Ipa-sams Uclphon1 SILSophiaL"/>
              </a:rPr>
              <a:t> </a:t>
            </a:r>
            <a:r>
              <a:rPr lang="en-US" altLang="ja-JP" sz="2800" dirty="0">
                <a:latin typeface="+mj-lt"/>
                <a:ea typeface="Arial Unicode MS" pitchFamily="34" charset="-128"/>
                <a:sym typeface="Wingdings" panose="05000000000000000000" pitchFamily="2" charset="2"/>
              </a:rPr>
              <a:t> A stop made with an ingressive glottalic airstream, such as Sindhi /</a:t>
            </a:r>
            <a:r>
              <a:rPr lang="en-US" altLang="ja-JP" sz="2800" dirty="0">
                <a:latin typeface="+mj-lt"/>
                <a:ea typeface="Arial Unicode MS" pitchFamily="34" charset="-128"/>
                <a:sym typeface="Ipa-sams Uclphon1 SILSophiaL"/>
              </a:rPr>
              <a:t>/.</a:t>
            </a:r>
          </a:p>
        </p:txBody>
      </p:sp>
      <p:graphicFrame>
        <p:nvGraphicFramePr>
          <p:cNvPr id="236568" name="Group 24">
            <a:extLst>
              <a:ext uri="{FF2B5EF4-FFF2-40B4-BE49-F238E27FC236}">
                <a16:creationId xmlns:a16="http://schemas.microsoft.com/office/drawing/2014/main" id="{D9665ACE-7761-4F02-8AF3-C1C29EA6882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09600" y="3200400"/>
          <a:ext cx="7848600" cy="3200400"/>
        </p:xfrm>
        <a:graphic>
          <a:graphicData uri="http://schemas.openxmlformats.org/drawingml/2006/table">
            <a:tbl>
              <a:tblPr/>
              <a:tblGrid>
                <a:gridCol w="196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4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Implosive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Ipa-sams Uclphon1 SILSophiaL" pitchFamily="2" charset="2"/>
                        </a:rPr>
                        <a:t>[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  <a:sym typeface="Ipa-sams Uclphon1 SILSophiaL" pitchFamily="2" charset="2"/>
                        </a:rPr>
                        <a:t>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Ipa-sams Uclphon1 SILSophiaL" pitchFamily="2" charset="2"/>
                        </a:rPr>
                        <a:t>ani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Ipa-sams Uclphon1 SILSophiaL" pitchFamily="2" charset="2"/>
                        </a:rPr>
                        <a:t>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‘field’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Voiced bilabial stop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[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b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‘forest’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597" name="Slide Number Placeholder 1">
            <a:extLst>
              <a:ext uri="{FF2B5EF4-FFF2-40B4-BE49-F238E27FC236}">
                <a16:creationId xmlns:a16="http://schemas.microsoft.com/office/drawing/2014/main" id="{2FF1AD4F-2349-4692-9A0B-8A2D6A0B6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452CBE-9FFA-40B2-B2BC-F3F992E6E7A7}" type="slidenum">
              <a:rPr lang="ja-JP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ja-JP" sz="1400"/>
          </a:p>
        </p:txBody>
      </p:sp>
      <p:pic>
        <p:nvPicPr>
          <p:cNvPr id="3" name="sind3403.wav">
            <a:hlinkClick r:id="" action="ppaction://media"/>
            <a:extLst>
              <a:ext uri="{FF2B5EF4-FFF2-40B4-BE49-F238E27FC236}">
                <a16:creationId xmlns:a16="http://schemas.microsoft.com/office/drawing/2014/main" id="{283CD470-95AE-4796-8B80-62E7742519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7655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ind3404.wav">
            <a:hlinkClick r:id="" action="ppaction://media"/>
            <a:extLst>
              <a:ext uri="{FF2B5EF4-FFF2-40B4-BE49-F238E27FC236}">
                <a16:creationId xmlns:a16="http://schemas.microsoft.com/office/drawing/2014/main" id="{41E9C8D0-E402-44AB-9680-47EBEAB00DC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5181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0" name="TextBox 1">
            <a:extLst>
              <a:ext uri="{FF2B5EF4-FFF2-40B4-BE49-F238E27FC236}">
                <a16:creationId xmlns:a16="http://schemas.microsoft.com/office/drawing/2014/main" id="{99AC771E-B6AC-43EF-AA50-3F19FE82C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8" y="6597650"/>
            <a:ext cx="31861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panose="020B0604020202020204" pitchFamily="34" charset="0"/>
              </a:rPr>
              <a:t>Sound samples: http://www.phonetics.ucla.edu/index/sounds.html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15DB62C-ABE3-49E6-BB8C-22260EF6C7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>
                <a:ea typeface="Arial Unicode MS" pitchFamily="34" charset="-128"/>
              </a:rPr>
              <a:t>Glottalic Airstream Mechanism</a:t>
            </a:r>
            <a:br>
              <a:rPr lang="en-US" altLang="ja-JP" sz="4000">
                <a:ea typeface="Arial Unicode MS" pitchFamily="34" charset="-128"/>
              </a:rPr>
            </a:br>
            <a:r>
              <a:rPr lang="en-US" altLang="ja-JP" sz="4000" b="1">
                <a:ea typeface="Arial Unicode MS" pitchFamily="34" charset="-128"/>
              </a:rPr>
              <a:t>Implosives</a:t>
            </a:r>
            <a:endParaRPr lang="en-US" altLang="ja-JP" sz="4000" b="1" i="1">
              <a:ea typeface="Arial Unicode MS" pitchFamily="34" charset="-128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60FB63A-9454-4456-8D19-73F089C6BBF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11200" y="1981200"/>
            <a:ext cx="7772400" cy="685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US" altLang="ja-JP" sz="2800" dirty="0">
                <a:latin typeface="+mj-lt"/>
                <a:ea typeface="Arial Unicode MS" pitchFamily="34" charset="-128"/>
                <a:sym typeface="Wingdings" panose="05000000000000000000" pitchFamily="2" charset="2"/>
              </a:rPr>
              <a:t>Another Sindhi Example</a:t>
            </a:r>
          </a:p>
          <a:p>
            <a:pPr eaLnBrk="1" hangingPunct="1">
              <a:buClr>
                <a:schemeClr val="tx1"/>
              </a:buClr>
              <a:defRPr/>
            </a:pPr>
            <a:endParaRPr lang="en-US" altLang="ja-JP" sz="2800" dirty="0">
              <a:latin typeface="+mj-lt"/>
              <a:ea typeface="Arial Unicode MS" pitchFamily="34" charset="-128"/>
              <a:sym typeface="Ipa-sams Uclphon1 SILSophiaL"/>
            </a:endParaRPr>
          </a:p>
          <a:p>
            <a:pPr eaLnBrk="1" hangingPunct="1">
              <a:buClr>
                <a:schemeClr val="tx1"/>
              </a:buClr>
              <a:defRPr/>
            </a:pPr>
            <a:endParaRPr lang="en-US" altLang="ja-JP" sz="2800" dirty="0">
              <a:latin typeface="Arial" panose="020B0604020202020204" pitchFamily="34" charset="0"/>
              <a:ea typeface="Arial Unicode MS" pitchFamily="34" charset="-128"/>
              <a:sym typeface="Ipa-sams Uclphon1 SILSophiaL"/>
            </a:endParaRPr>
          </a:p>
        </p:txBody>
      </p:sp>
      <p:graphicFrame>
        <p:nvGraphicFramePr>
          <p:cNvPr id="246788" name="Group 4">
            <a:extLst>
              <a:ext uri="{FF2B5EF4-FFF2-40B4-BE49-F238E27FC236}">
                <a16:creationId xmlns:a16="http://schemas.microsoft.com/office/drawing/2014/main" id="{6700DE42-243D-4434-B619-08673C64B6D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40558537"/>
              </p:ext>
            </p:extLst>
          </p:nvPr>
        </p:nvGraphicFramePr>
        <p:xfrm>
          <a:off x="609600" y="2895600"/>
          <a:ext cx="7848600" cy="2819400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0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Implosive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[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  <a:sym typeface="Ipa-sams Uclphon1 SILSophiaL" pitchFamily="2" charset="2"/>
                        </a:rPr>
                        <a:t>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Ipa-sams Uclphon1 SILSophiaL" pitchFamily="2" charset="2"/>
                        </a:rPr>
                        <a:t>anu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Ipa-sams Uclphon1 SILSophiaL" pitchFamily="2" charset="2"/>
                        </a:rPr>
                        <a:t>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‘handle’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Voiced velar stop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[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Lucida Sans" panose="020B0602030504020204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g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Ipa-sams Uclphon1 SILSophiaL" pitchFamily="2" charset="2"/>
                        </a:rPr>
                        <a:t>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Ipa-sams Uclphon1 SILSophiaL" pitchFamily="2" charset="2"/>
                        </a:rPr>
                        <a:t>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Ipa-sams Uclphon1 SILSophiaL" pitchFamily="2" charset="2"/>
                        </a:rPr>
                        <a:t>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‘quality’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45" name="Slide Number Placeholder 1">
            <a:extLst>
              <a:ext uri="{FF2B5EF4-FFF2-40B4-BE49-F238E27FC236}">
                <a16:creationId xmlns:a16="http://schemas.microsoft.com/office/drawing/2014/main" id="{BAFE9A46-D73C-4547-AE2A-696F5B3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3D35E4-D4B7-4CAF-8262-5F3D8DE79DEB}" type="slidenum">
              <a:rPr lang="ja-JP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ja-JP" sz="1400"/>
          </a:p>
        </p:txBody>
      </p:sp>
      <p:pic>
        <p:nvPicPr>
          <p:cNvPr id="3" name="sind3418.wav">
            <a:hlinkClick r:id="" action="ppaction://media"/>
            <a:extLst>
              <a:ext uri="{FF2B5EF4-FFF2-40B4-BE49-F238E27FC236}">
                <a16:creationId xmlns:a16="http://schemas.microsoft.com/office/drawing/2014/main" id="{B883D423-4139-422E-84BE-DC521982A0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648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ind3434.wav">
            <a:hlinkClick r:id="" action="ppaction://media"/>
            <a:extLst>
              <a:ext uri="{FF2B5EF4-FFF2-40B4-BE49-F238E27FC236}">
                <a16:creationId xmlns:a16="http://schemas.microsoft.com/office/drawing/2014/main" id="{9B09BF37-055A-4458-BF6B-40B8CBF3257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3734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8" name="TextBox 1">
            <a:extLst>
              <a:ext uri="{FF2B5EF4-FFF2-40B4-BE49-F238E27FC236}">
                <a16:creationId xmlns:a16="http://schemas.microsoft.com/office/drawing/2014/main" id="{A5503993-FAE7-48E4-952A-546ADFF78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77000"/>
            <a:ext cx="3187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panose="020B0604020202020204" pitchFamily="34" charset="0"/>
              </a:rPr>
              <a:t>Sound samples: http://www.phonetics.ucla.edu/index/sounds.html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B448CAC9-7C60-471A-AF66-18767DD26F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“Billions and billions…”</a:t>
            </a:r>
          </a:p>
        </p:txBody>
      </p:sp>
      <p:pic>
        <p:nvPicPr>
          <p:cNvPr id="28675" name="Picture 3">
            <a:extLst>
              <a:ext uri="{FF2B5EF4-FFF2-40B4-BE49-F238E27FC236}">
                <a16:creationId xmlns:a16="http://schemas.microsoft.com/office/drawing/2014/main" id="{D80EC00C-1878-4558-8291-A360268C9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22046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1">
            <a:extLst>
              <a:ext uri="{FF2B5EF4-FFF2-40B4-BE49-F238E27FC236}">
                <a16:creationId xmlns:a16="http://schemas.microsoft.com/office/drawing/2014/main" id="{55EFF968-A121-415B-ADAF-3340B7941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913" y="5192713"/>
            <a:ext cx="5819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hlinkClick r:id="rId4"/>
              </a:rPr>
              <a:t>www.utdallas.edu/~wkatz/PFD/carl_sagan_billions.mov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28677" name="TextBox 2">
            <a:extLst>
              <a:ext uri="{FF2B5EF4-FFF2-40B4-BE49-F238E27FC236}">
                <a16:creationId xmlns:a16="http://schemas.microsoft.com/office/drawing/2014/main" id="{0D5F4C9F-552A-4658-851E-769EEE96F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984875"/>
            <a:ext cx="1946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Text, pg. 242</a:t>
            </a:r>
          </a:p>
        </p:txBody>
      </p:sp>
      <p:sp>
        <p:nvSpPr>
          <p:cNvPr id="28678" name="Slide Number Placeholder 1">
            <a:extLst>
              <a:ext uri="{FF2B5EF4-FFF2-40B4-BE49-F238E27FC236}">
                <a16:creationId xmlns:a16="http://schemas.microsoft.com/office/drawing/2014/main" id="{AA5E7C1E-5BF5-4625-AC62-97AD252D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28A004-738E-45CE-91FE-7B6E6D8D03A5}" type="slidenum">
              <a:rPr lang="ja-JP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ja-JP" sz="1400"/>
          </a:p>
        </p:txBody>
      </p:sp>
      <p:sp>
        <p:nvSpPr>
          <p:cNvPr id="28679" name="Rectangle 1">
            <a:extLst>
              <a:ext uri="{FF2B5EF4-FFF2-40B4-BE49-F238E27FC236}">
                <a16:creationId xmlns:a16="http://schemas.microsoft.com/office/drawing/2014/main" id="{AF887B7C-C214-4FB1-886A-8BAE3096A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648200"/>
            <a:ext cx="381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600">
                <a:latin typeface="Calibri" panose="020F0502020204030204" pitchFamily="34" charset="0"/>
                <a:cs typeface="Calibri" panose="020F0502020204030204" pitchFamily="34" charset="0"/>
              </a:rPr>
              <a:t>Image from </a:t>
            </a:r>
            <a:r>
              <a:rPr lang="en-US" altLang="en-US" sz="600" i="1">
                <a:latin typeface="Calibri" panose="020F0502020204030204" pitchFamily="34" charset="0"/>
                <a:cs typeface="Calibri" panose="020F0502020204030204" pitchFamily="34" charset="0"/>
              </a:rPr>
              <a:t>John Tebeau. </a:t>
            </a:r>
            <a:r>
              <a:rPr lang="en-US" altLang="en-US" sz="600">
                <a:latin typeface="Calibri" panose="020F0502020204030204" pitchFamily="34" charset="0"/>
                <a:cs typeface="Calibri" panose="020F0502020204030204" pitchFamily="34" charset="0"/>
              </a:rPr>
              <a:t>“Mark Roth: ‘Joan of Arc Riding My Little Pony’ (with Carl Sagan sing backup)”. November 15, 2012. Accessed May 25, 2016. </a:t>
            </a:r>
            <a:r>
              <a:rPr lang="en-US" altLang="en-US" sz="600" u="sng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http://tebeau.com/mark-roth-joan-of-arc-riding-my-little-pony-with-carl-sagan-singing-backup</a:t>
            </a:r>
            <a:endParaRPr lang="en-US" altLang="en-US" sz="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93ABED6-D89F-45E1-8D29-997C3DC533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Arial Unicode MS" pitchFamily="34" charset="-128"/>
              </a:rPr>
              <a:t>Airstream Mechanisms</a:t>
            </a:r>
          </a:p>
        </p:txBody>
      </p:sp>
      <p:graphicFrame>
        <p:nvGraphicFramePr>
          <p:cNvPr id="250906" name="Group 26">
            <a:extLst>
              <a:ext uri="{FF2B5EF4-FFF2-40B4-BE49-F238E27FC236}">
                <a16:creationId xmlns:a16="http://schemas.microsoft.com/office/drawing/2014/main" id="{72C85E67-FFD3-4DF2-AFEE-5D81074A6C7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19206338"/>
              </p:ext>
            </p:extLst>
          </p:nvPr>
        </p:nvGraphicFramePr>
        <p:xfrm>
          <a:off x="457200" y="1752600"/>
          <a:ext cx="8305800" cy="4648201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47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Pulmonic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Glottalic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Velaric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38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Egressive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Plosives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/p, t, k, b, d, </a:t>
                      </a: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/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Ejectives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/p’, t’,  k’/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NONE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95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Ingressive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NONE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Implosives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/</a:t>
                      </a:r>
                      <a:r>
                        <a:rPr kumimoji="0" lang="en-US" altLang="ja-JP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  <a:sym typeface="Ipa-sams Uclphon1 SILSophiaL" pitchFamily="2" charset="2"/>
                        </a:rPr>
                        <a:t>, , /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Arial Unicode MS" pitchFamily="34" charset="-128"/>
                        <a:cs typeface="Arial Unicode MS" pitchFamily="34" charset="-128"/>
                        <a:sym typeface="Ipa-sams Uclphon1 SILSophiaL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Clicks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/</a:t>
                      </a:r>
                      <a:r>
                        <a:rPr kumimoji="0" lang="en-US" altLang="ja-JP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  <a:sym typeface="Ipa-sams Uclphon1 SILSophiaL" pitchFamily="2" charset="2"/>
                        </a:rPr>
                        <a:t>, , !, , /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Arial Unicode MS" pitchFamily="34" charset="-128"/>
                        <a:cs typeface="Arial Unicode MS" pitchFamily="34" charset="-128"/>
                        <a:sym typeface="Ipa-sams Uclphon1 SILSophiaL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745" name="Slide Number Placeholder 1">
            <a:extLst>
              <a:ext uri="{FF2B5EF4-FFF2-40B4-BE49-F238E27FC236}">
                <a16:creationId xmlns:a16="http://schemas.microsoft.com/office/drawing/2014/main" id="{6B2F623E-92B1-43C5-BA42-55D47DEB0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18B79F-B66C-4EF7-A814-37780DFEC8A6}" type="slidenum">
              <a:rPr lang="ja-JP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ja-JP" sz="1400"/>
          </a:p>
        </p:txBody>
      </p:sp>
      <p:sp>
        <p:nvSpPr>
          <p:cNvPr id="30746" name="Rectangle 1">
            <a:extLst>
              <a:ext uri="{FF2B5EF4-FFF2-40B4-BE49-F238E27FC236}">
                <a16:creationId xmlns:a16="http://schemas.microsoft.com/office/drawing/2014/main" id="{53D827B9-381A-4B3C-AAAD-1A280C208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6534150"/>
            <a:ext cx="4572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600">
                <a:latin typeface="Calibri" panose="020F0502020204030204" pitchFamily="34" charset="0"/>
                <a:cs typeface="Calibri" panose="020F0502020204030204" pitchFamily="34" charset="0"/>
              </a:rPr>
              <a:t>Illustration by Wiley, Composition Services Graphics. Image from </a:t>
            </a:r>
            <a:r>
              <a:rPr lang="en-US" altLang="en-US" sz="600" i="1">
                <a:latin typeface="Calibri" panose="020F0502020204030204" pitchFamily="34" charset="0"/>
                <a:cs typeface="Calibri" panose="020F0502020204030204" pitchFamily="34" charset="0"/>
              </a:rPr>
              <a:t>Phonetics for Dummies. </a:t>
            </a:r>
            <a:r>
              <a:rPr lang="en-US" altLang="en-US" sz="600">
                <a:latin typeface="Calibri" panose="020F0502020204030204" pitchFamily="34" charset="0"/>
                <a:cs typeface="Calibri" panose="020F0502020204030204" pitchFamily="34" charset="0"/>
              </a:rPr>
              <a:t>William Katz. “Going Global with Phonetics.” 2013.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585DBF7-2603-461B-90F3-1403EB608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>
                <a:ea typeface="Arial Unicode MS" pitchFamily="34" charset="-128"/>
              </a:rPr>
              <a:t>Velaric Airstream Mechanism</a:t>
            </a:r>
            <a:br>
              <a:rPr lang="en-US" altLang="ja-JP" sz="4000">
                <a:ea typeface="Arial Unicode MS" pitchFamily="34" charset="-128"/>
              </a:rPr>
            </a:br>
            <a:r>
              <a:rPr lang="en-US" altLang="ja-JP" sz="4000" b="1">
                <a:ea typeface="Arial Unicode MS" pitchFamily="34" charset="-128"/>
              </a:rPr>
              <a:t>Clicks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F3763C5-A1CC-4843-B6B3-339D277E039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2362200" cy="4114800"/>
          </a:xfrm>
        </p:spPr>
        <p:txBody>
          <a:bodyPr/>
          <a:lstStyle/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Nama</a:t>
            </a:r>
          </a:p>
          <a:p>
            <a:pPr eaLnBrk="1" hangingPunct="1"/>
            <a:r>
              <a:rPr lang="en-US" altLang="en-US" sz="2800"/>
              <a:t>!Xhosa</a:t>
            </a:r>
          </a:p>
          <a:p>
            <a:pPr eaLnBrk="1" hangingPunct="1"/>
            <a:r>
              <a:rPr lang="en-US" altLang="en-US" sz="2800"/>
              <a:t>Zulu</a:t>
            </a:r>
          </a:p>
        </p:txBody>
      </p:sp>
      <p:pic>
        <p:nvPicPr>
          <p:cNvPr id="32772" name="Picture 5">
            <a:extLst>
              <a:ext uri="{FF2B5EF4-FFF2-40B4-BE49-F238E27FC236}">
                <a16:creationId xmlns:a16="http://schemas.microsoft.com/office/drawing/2014/main" id="{7A6C909C-4CBF-4EC3-8F06-FB2888698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8800"/>
            <a:ext cx="3962400" cy="391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3" name="TextBox 1">
            <a:extLst>
              <a:ext uri="{FF2B5EF4-FFF2-40B4-BE49-F238E27FC236}">
                <a16:creationId xmlns:a16="http://schemas.microsoft.com/office/drawing/2014/main" id="{89EAFE0E-28D0-4A8A-A90C-623A124DB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943600"/>
            <a:ext cx="3789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latin typeface="+mj-lt"/>
              </a:rPr>
              <a:t>Producing alveolar clicks (pg. 244)</a:t>
            </a:r>
          </a:p>
        </p:txBody>
      </p:sp>
      <p:sp>
        <p:nvSpPr>
          <p:cNvPr id="32774" name="Slide Number Placeholder 1">
            <a:extLst>
              <a:ext uri="{FF2B5EF4-FFF2-40B4-BE49-F238E27FC236}">
                <a16:creationId xmlns:a16="http://schemas.microsoft.com/office/drawing/2014/main" id="{3AE69B2A-3AA6-436F-8FE9-7DDA27222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E3C3F6-23B4-4C3F-AC77-36E7EE970B82}" type="slidenum">
              <a:rPr lang="ja-JP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ja-JP" sz="1400"/>
          </a:p>
        </p:txBody>
      </p:sp>
      <p:sp>
        <p:nvSpPr>
          <p:cNvPr id="32775" name="Rectangle 1">
            <a:extLst>
              <a:ext uri="{FF2B5EF4-FFF2-40B4-BE49-F238E27FC236}">
                <a16:creationId xmlns:a16="http://schemas.microsoft.com/office/drawing/2014/main" id="{89486736-41F9-46D4-825F-FA7868D22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719763"/>
            <a:ext cx="45720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600">
                <a:latin typeface="Calibri" panose="020F0502020204030204" pitchFamily="34" charset="0"/>
                <a:cs typeface="Calibri" panose="020F0502020204030204" pitchFamily="34" charset="0"/>
              </a:rPr>
              <a:t>Illustration by Wiley, Composition Services Graphics. Image from </a:t>
            </a:r>
            <a:r>
              <a:rPr lang="en-US" altLang="en-US" sz="600" i="1">
                <a:latin typeface="Calibri" panose="020F0502020204030204" pitchFamily="34" charset="0"/>
                <a:cs typeface="Calibri" panose="020F0502020204030204" pitchFamily="34" charset="0"/>
              </a:rPr>
              <a:t>Phonetics for Dummies. </a:t>
            </a:r>
            <a:r>
              <a:rPr lang="en-US" altLang="en-US" sz="600">
                <a:latin typeface="Calibri" panose="020F0502020204030204" pitchFamily="34" charset="0"/>
                <a:cs typeface="Calibri" panose="020F0502020204030204" pitchFamily="34" charset="0"/>
              </a:rPr>
              <a:t>William Katz. “Going Global with Phonetics.” 2013.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EC277B3-0A8F-472A-AF57-7EDD4E904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>
                <a:ea typeface="Arial Unicode MS" pitchFamily="34" charset="-128"/>
              </a:rPr>
              <a:t>Velaric Airstream Mechanism</a:t>
            </a:r>
            <a:br>
              <a:rPr lang="en-US" altLang="ja-JP" sz="4000">
                <a:ea typeface="Arial Unicode MS" pitchFamily="34" charset="-128"/>
              </a:rPr>
            </a:br>
            <a:r>
              <a:rPr lang="en-US" altLang="ja-JP" sz="4000" b="1">
                <a:ea typeface="Arial Unicode MS" pitchFamily="34" charset="-128"/>
              </a:rPr>
              <a:t>Clicks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11E6B7E-D095-4679-A7E1-43B8E40290C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696200" cy="12192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altLang="ja-JP" sz="2800" b="1" dirty="0">
                <a:solidFill>
                  <a:schemeClr val="accent2"/>
                </a:solidFill>
                <a:latin typeface="+mj-lt"/>
                <a:ea typeface="Arial Unicode MS" pitchFamily="34" charset="-128"/>
                <a:sym typeface="Ipa-sams Uclphon1 SILSophiaL"/>
              </a:rPr>
              <a:t>Click</a:t>
            </a:r>
            <a:r>
              <a:rPr lang="en-US" altLang="ja-JP" sz="2800" dirty="0">
                <a:latin typeface="+mj-lt"/>
                <a:ea typeface="Arial Unicode MS" pitchFamily="34" charset="-128"/>
                <a:sym typeface="Ipa-sams Uclphon1 SILSophiaL"/>
              </a:rPr>
              <a:t> </a:t>
            </a:r>
            <a:r>
              <a:rPr lang="en-US" altLang="ja-JP" sz="2800" dirty="0">
                <a:latin typeface="+mj-lt"/>
                <a:ea typeface="Arial Unicode MS" pitchFamily="34" charset="-128"/>
                <a:sym typeface="Wingdings" panose="05000000000000000000" pitchFamily="2" charset="2"/>
              </a:rPr>
              <a:t> A stop made with </a:t>
            </a:r>
            <a:r>
              <a:rPr lang="en-US" altLang="ja-JP" sz="2800">
                <a:latin typeface="+mj-lt"/>
                <a:ea typeface="Arial Unicode MS" pitchFamily="34" charset="-128"/>
                <a:sym typeface="Wingdings" panose="05000000000000000000" pitchFamily="2" charset="2"/>
              </a:rPr>
              <a:t>an ingressive </a:t>
            </a:r>
            <a:r>
              <a:rPr lang="en-US" altLang="ja-JP" sz="2800" dirty="0" err="1">
                <a:latin typeface="+mj-lt"/>
                <a:ea typeface="Arial Unicode MS" pitchFamily="34" charset="-128"/>
                <a:sym typeface="Wingdings" panose="05000000000000000000" pitchFamily="2" charset="2"/>
              </a:rPr>
              <a:t>velaric</a:t>
            </a:r>
            <a:r>
              <a:rPr lang="en-US" altLang="ja-JP" sz="2800" dirty="0">
                <a:latin typeface="+mj-lt"/>
                <a:ea typeface="Arial Unicode MS" pitchFamily="34" charset="-128"/>
                <a:sym typeface="Wingdings" panose="05000000000000000000" pitchFamily="2" charset="2"/>
              </a:rPr>
              <a:t> airstream, such as in Nama:</a:t>
            </a:r>
            <a:endParaRPr lang="en-US" altLang="ja-JP" sz="2800" dirty="0">
              <a:latin typeface="+mj-lt"/>
              <a:ea typeface="Arial Unicode MS" pitchFamily="34" charset="-128"/>
              <a:sym typeface="Ipa-sams Uclphon1 SILSophiaL"/>
            </a:endParaRPr>
          </a:p>
        </p:txBody>
      </p:sp>
      <p:graphicFrame>
        <p:nvGraphicFramePr>
          <p:cNvPr id="252956" name="Group 28">
            <a:extLst>
              <a:ext uri="{FF2B5EF4-FFF2-40B4-BE49-F238E27FC236}">
                <a16:creationId xmlns:a16="http://schemas.microsoft.com/office/drawing/2014/main" id="{206E3CB0-A8C3-433B-ABDF-0BD2A446C05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38200" y="3078163"/>
          <a:ext cx="7543800" cy="3170237"/>
        </p:xfrm>
        <a:graphic>
          <a:graphicData uri="http://schemas.openxmlformats.org/drawingml/2006/table">
            <a:tbl>
              <a:tblPr/>
              <a:tblGrid>
                <a:gridCol w="188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66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Dental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Ipa-sams Uclphon1 SILSophiaL" pitchFamily="2" charset="2"/>
                        </a:rPr>
                        <a:t>Alveolar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Palatal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Alveolar Lateral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35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[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  <a:sym typeface="Ipa-sams Uclphon1 SILSophiaL" pitchFamily="2" charset="2"/>
                        </a:rPr>
                        <a:t>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Ipa-sams Uclphon1 SILSophiaL" pitchFamily="2" charset="2"/>
                        </a:rPr>
                        <a:t>oa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Ipa-sams Uclphon1 SILSophiaL" pitchFamily="2" charset="2"/>
                        </a:rPr>
                        <a:t>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Ipa-sams Uclphon1 SILSophiaL" pitchFamily="2" charset="2"/>
                        </a:rPr>
                        <a:t>‘put into’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sym typeface="Ipa-sams Uclphon1 SILSophiaL" pitchFamily="2" charset="2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[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!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oas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‘hollow’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[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</a:t>
                      </a:r>
                      <a:r>
                        <a:rPr kumimoji="0" lang="en-US" altLang="ja-JP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  <a:sym typeface="Ipa-sams Uclphon1 SILSophiaL" pitchFamily="2" charset="2"/>
                        </a:rPr>
                        <a:t>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ais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‘calling’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[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  <a:sym typeface="Ipa-sams Uclphon1 SILSophiaL" pitchFamily="2" charset="2"/>
                        </a:rPr>
                        <a:t>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Ipa-sams Uclphon1 SILSophiaL" pitchFamily="2" charset="2"/>
                        </a:rPr>
                        <a:t>aros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Ipa-sams Uclphon1 SILSophiaL" pitchFamily="2" charset="2"/>
                        </a:rPr>
                        <a:t>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Ipa-sams Uclphon1 SILSophiaL" pitchFamily="2" charset="2"/>
                        </a:rPr>
                        <a:t>‘writing’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sym typeface="Ipa-sams Uclphon1 SILSophiaL" pitchFamily="2" charset="2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837" name="Slide Number Placeholder 1">
            <a:extLst>
              <a:ext uri="{FF2B5EF4-FFF2-40B4-BE49-F238E27FC236}">
                <a16:creationId xmlns:a16="http://schemas.microsoft.com/office/drawing/2014/main" id="{95878D5F-22B0-4E8E-B673-CD9D9F043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7BCDF7-A4E6-4DAC-B850-42A1A60640F1}" type="slidenum">
              <a:rPr lang="ja-JP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ja-JP" sz="1400"/>
          </a:p>
        </p:txBody>
      </p:sp>
      <p:pic>
        <p:nvPicPr>
          <p:cNvPr id="3" name="nama3465.wav">
            <a:hlinkClick r:id="" action="ppaction://media"/>
            <a:extLst>
              <a:ext uri="{FF2B5EF4-FFF2-40B4-BE49-F238E27FC236}">
                <a16:creationId xmlns:a16="http://schemas.microsoft.com/office/drawing/2014/main" id="{05064F70-4554-4879-87E3-A81EC2E9CF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5537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nama3481.wav">
            <a:hlinkClick r:id="" action="ppaction://media"/>
            <a:extLst>
              <a:ext uri="{FF2B5EF4-FFF2-40B4-BE49-F238E27FC236}">
                <a16:creationId xmlns:a16="http://schemas.microsoft.com/office/drawing/2014/main" id="{EED74AE4-4CFC-4484-954E-41AC058647E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5537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nama3482.wav">
            <a:hlinkClick r:id="" action="ppaction://media"/>
            <a:extLst>
              <a:ext uri="{FF2B5EF4-FFF2-40B4-BE49-F238E27FC236}">
                <a16:creationId xmlns:a16="http://schemas.microsoft.com/office/drawing/2014/main" id="{44EF3FA2-88A7-4365-A131-23CCB465148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nama3483.wav">
            <a:hlinkClick r:id="" action="ppaction://media"/>
            <a:extLst>
              <a:ext uri="{FF2B5EF4-FFF2-40B4-BE49-F238E27FC236}">
                <a16:creationId xmlns:a16="http://schemas.microsoft.com/office/drawing/2014/main" id="{2016CA1C-2E0D-4B81-8B02-3754A4F8E19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37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2" name="TextBox 1">
            <a:extLst>
              <a:ext uri="{FF2B5EF4-FFF2-40B4-BE49-F238E27FC236}">
                <a16:creationId xmlns:a16="http://schemas.microsoft.com/office/drawing/2014/main" id="{F3EE1B14-1769-4EDB-A69B-651F6C1D9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8" y="6551613"/>
            <a:ext cx="3187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panose="020B0604020202020204" pitchFamily="34" charset="0"/>
              </a:rPr>
              <a:t>Sound samples: http://www.phonetics.ucla.edu/index/sounds.html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0338869B-4458-49FC-B8F5-85B56DEC90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>
                <a:latin typeface="Arial" panose="020B0604020202020204" pitchFamily="34" charset="0"/>
                <a:ea typeface="Arial Unicode MS" pitchFamily="34" charset="-128"/>
              </a:rPr>
              <a:t>Velaric Airstream Mechanism</a:t>
            </a:r>
            <a:br>
              <a:rPr lang="en-US" altLang="ja-JP" sz="4000">
                <a:latin typeface="Arial" panose="020B0604020202020204" pitchFamily="34" charset="0"/>
                <a:ea typeface="Arial Unicode MS" pitchFamily="34" charset="-128"/>
              </a:rPr>
            </a:br>
            <a:r>
              <a:rPr lang="en-US" altLang="ja-JP" sz="4000" b="1">
                <a:latin typeface="Arial" panose="020B0604020202020204" pitchFamily="34" charset="0"/>
                <a:ea typeface="Arial Unicode MS" pitchFamily="34" charset="-128"/>
              </a:rPr>
              <a:t>Clicks (cont’d)</a:t>
            </a:r>
            <a:endParaRPr lang="en-US" altLang="ja-JP" sz="4000" b="1" i="1">
              <a:latin typeface="Arial" panose="020B0604020202020204" pitchFamily="34" charset="0"/>
              <a:ea typeface="Arial Unicode MS" pitchFamily="34" charset="-128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084A9CD-8EA5-47E2-A59C-3CDD450DB17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772400" cy="685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ja-JP" sz="2800">
                <a:latin typeface="Arial" panose="020B0604020202020204" pitchFamily="34" charset="0"/>
                <a:ea typeface="Arial Unicode MS" pitchFamily="34" charset="-128"/>
                <a:sym typeface="Wingdings" panose="05000000000000000000" pitchFamily="2" charset="2"/>
              </a:rPr>
              <a:t>!Xhosa</a:t>
            </a:r>
          </a:p>
          <a:p>
            <a:pPr eaLnBrk="1" hangingPunct="1">
              <a:buClr>
                <a:schemeClr val="tx1"/>
              </a:buClr>
            </a:pPr>
            <a:endParaRPr lang="en-US" altLang="ja-JP" sz="2800">
              <a:latin typeface="Arial" panose="020B0604020202020204" pitchFamily="34" charset="0"/>
              <a:ea typeface="Arial Unicode MS" pitchFamily="34" charset="-128"/>
              <a:sym typeface="Ipa-sams Uclphon1 SILSophiaL"/>
            </a:endParaRPr>
          </a:p>
          <a:p>
            <a:pPr eaLnBrk="1" hangingPunct="1">
              <a:buClr>
                <a:schemeClr val="tx1"/>
              </a:buClr>
            </a:pPr>
            <a:endParaRPr lang="en-US" altLang="ja-JP" sz="2800">
              <a:latin typeface="Arial" panose="020B0604020202020204" pitchFamily="34" charset="0"/>
              <a:ea typeface="Arial Unicode MS" pitchFamily="34" charset="-128"/>
              <a:sym typeface="Ipa-sams Uclphon1 SILSophiaL"/>
            </a:endParaRPr>
          </a:p>
        </p:txBody>
      </p:sp>
      <p:graphicFrame>
        <p:nvGraphicFramePr>
          <p:cNvPr id="255004" name="Group 28">
            <a:extLst>
              <a:ext uri="{FF2B5EF4-FFF2-40B4-BE49-F238E27FC236}">
                <a16:creationId xmlns:a16="http://schemas.microsoft.com/office/drawing/2014/main" id="{8FA56728-7D80-4DB7-9D02-3350AA5012B2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09600" y="2895600"/>
          <a:ext cx="8077200" cy="3352800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Dental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Alveolopalatal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Ipa-sams Uclphon1 SILSophiaL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Alveolar lateral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68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uk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úk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  <a:sym typeface="Ipa-sams Uclphon1 SILSophiaL" pitchFamily="2" charset="2"/>
                        </a:rPr>
                        <a:t>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Ipa-sams Uclphon1 SILSophiaL" pitchFamily="2" charset="2"/>
                        </a:rPr>
                        <a:t>ola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Ipa-sams Uclphon1 SILSophiaL" pitchFamily="2" charset="2"/>
                        </a:rPr>
                        <a:t>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Ipa-sams Uclphon1 SILSophiaL" pitchFamily="2" charset="2"/>
                        </a:rPr>
                        <a:t>‘to grind fine’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uk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úk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!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Ipa-sams Uclphon1 SILSophiaL" pitchFamily="2" charset="2"/>
                        </a:rPr>
                        <a:t>a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Ipa-sams Uclphon1 SILSophiaL" pitchFamily="2" charset="2"/>
                        </a:rPr>
                        <a:t>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Ipa-sams Uclphon1 SILSophiaL" pitchFamily="2" charset="2"/>
                        </a:rPr>
                        <a:t>‘to break stones’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úk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  <a:sym typeface="Ipa-sams Uclphon1 SILSophiaL" pitchFamily="2" charset="2"/>
                        </a:rPr>
                        <a:t>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Ipa-sams Uclphon1 SILSophiaL" pitchFamily="2" charset="2"/>
                        </a:rPr>
                        <a:t>olo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Ipa-sams Uclphon1 SILSophiaL" pitchFamily="2" charset="2"/>
                        </a:rPr>
                        <a:t>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Ipa-sams Uclphon1 SILSophiaL" pitchFamily="2" charset="2"/>
                        </a:rPr>
                        <a:t>‘peace’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882" name="Slide Number Placeholder 1">
            <a:extLst>
              <a:ext uri="{FF2B5EF4-FFF2-40B4-BE49-F238E27FC236}">
                <a16:creationId xmlns:a16="http://schemas.microsoft.com/office/drawing/2014/main" id="{DA4CA314-3131-44DA-979E-EBFE1CD4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284301-4547-413F-895F-23B4A0805F8A}" type="slidenum">
              <a:rPr lang="ja-JP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ja-JP" sz="1400"/>
          </a:p>
        </p:txBody>
      </p:sp>
      <p:pic>
        <p:nvPicPr>
          <p:cNvPr id="3" name="x113512.wav">
            <a:hlinkClick r:id="" action="ppaction://media"/>
            <a:extLst>
              <a:ext uri="{FF2B5EF4-FFF2-40B4-BE49-F238E27FC236}">
                <a16:creationId xmlns:a16="http://schemas.microsoft.com/office/drawing/2014/main" id="{1EDF6276-F14A-4C68-B6E8-0ADB723FF4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86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x63512.wav">
            <a:hlinkClick r:id="" action="ppaction://media"/>
            <a:extLst>
              <a:ext uri="{FF2B5EF4-FFF2-40B4-BE49-F238E27FC236}">
                <a16:creationId xmlns:a16="http://schemas.microsoft.com/office/drawing/2014/main" id="{8CC424A3-D5E8-4D14-A025-F36861DBCC2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5486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x13512.wav">
            <a:hlinkClick r:id="" action="ppaction://media"/>
            <a:extLst>
              <a:ext uri="{FF2B5EF4-FFF2-40B4-BE49-F238E27FC236}">
                <a16:creationId xmlns:a16="http://schemas.microsoft.com/office/drawing/2014/main" id="{3AF4AD64-1E03-486A-9B30-162B976C509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4991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6" name="TextBox 1">
            <a:extLst>
              <a:ext uri="{FF2B5EF4-FFF2-40B4-BE49-F238E27FC236}">
                <a16:creationId xmlns:a16="http://schemas.microsoft.com/office/drawing/2014/main" id="{DD73CD44-5EE2-4802-AED3-307F6E1EC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" y="6529388"/>
            <a:ext cx="31877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panose="020B0604020202020204" pitchFamily="34" charset="0"/>
              </a:rPr>
              <a:t>Sound samples: http://www.phonetics.ucla.edu/index/sounds.html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BD6A52D-EB79-4597-AEA2-C4CCDB5A7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ja-JP" sz="3400">
                <a:ea typeface="Arial Unicode MS" pitchFamily="34" charset="-128"/>
              </a:rPr>
              <a:t>Airstream Mechanism - Review</a:t>
            </a:r>
          </a:p>
        </p:txBody>
      </p:sp>
      <p:graphicFrame>
        <p:nvGraphicFramePr>
          <p:cNvPr id="223264" name="Group 32">
            <a:extLst>
              <a:ext uri="{FF2B5EF4-FFF2-40B4-BE49-F238E27FC236}">
                <a16:creationId xmlns:a16="http://schemas.microsoft.com/office/drawing/2014/main" id="{8F0B2F89-4D76-488E-85D9-19398D0F50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1371600"/>
          <a:ext cx="8553450" cy="4891089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9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2000" marB="42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Pulmonic</a:t>
                      </a:r>
                    </a:p>
                  </a:txBody>
                  <a:tcPr marT="42000" marB="42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Glottalic</a:t>
                      </a:r>
                    </a:p>
                  </a:txBody>
                  <a:tcPr marT="42000" marB="42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Velaric</a:t>
                      </a:r>
                    </a:p>
                  </a:txBody>
                  <a:tcPr marT="42000" marB="42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7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Egressive</a:t>
                      </a:r>
                      <a:endParaRPr kumimoji="0" lang="en-US" altLang="ja-JP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2000" marB="42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Plosives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  <a:sym typeface="Ipa-sams Uclphon1 SILSophiaL" pitchFamily="2" charset="2"/>
                        </a:rPr>
                        <a:t>/, , , , , /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  <a:sym typeface="Ipa-sams Uclphon1 SILSophiaL" pitchFamily="2" charset="2"/>
                        </a:rPr>
                        <a:t>English</a:t>
                      </a:r>
                    </a:p>
                  </a:txBody>
                  <a:tcPr marT="42000" marB="42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Ejectives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/p’, t’,  k’/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Lakhota, Hausa</a:t>
                      </a:r>
                    </a:p>
                  </a:txBody>
                  <a:tcPr marT="42000" marB="42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NONE</a:t>
                      </a:r>
                    </a:p>
                  </a:txBody>
                  <a:tcPr marT="42000" marB="42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3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Ingressive</a:t>
                      </a:r>
                    </a:p>
                  </a:txBody>
                  <a:tcPr marT="42000" marB="42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NONE</a:t>
                      </a:r>
                    </a:p>
                  </a:txBody>
                  <a:tcPr marT="42000" marB="42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Implosives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/</a:t>
                      </a: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  <a:sym typeface="Ipa-sams Uclphon1 SILSophiaL" pitchFamily="2" charset="2"/>
                        </a:rPr>
                        <a:t>, , /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  <a:sym typeface="Ipa-sams Uclphon1 SILSophiaL" pitchFamily="2" charset="2"/>
                        </a:rPr>
                        <a:t>Sindhi</a:t>
                      </a:r>
                    </a:p>
                  </a:txBody>
                  <a:tcPr marT="42000" marB="42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Clicks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/</a:t>
                      </a: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  <a:sym typeface="Ipa-sams Uclphon1 SILSophiaL" pitchFamily="2" charset="2"/>
                        </a:rPr>
                        <a:t>, , !, , /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  <a:sym typeface="Ipa-sams Uclphon1 SILSophiaL" pitchFamily="2" charset="2"/>
                        </a:rPr>
                        <a:t>!Xhosa, Zulu</a:t>
                      </a:r>
                    </a:p>
                  </a:txBody>
                  <a:tcPr marT="42000" marB="42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937" name="Slide Number Placeholder 1">
            <a:extLst>
              <a:ext uri="{FF2B5EF4-FFF2-40B4-BE49-F238E27FC236}">
                <a16:creationId xmlns:a16="http://schemas.microsoft.com/office/drawing/2014/main" id="{09E701E6-6955-4B22-AE72-1A4E6075F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CA77EF-4DC0-483E-B729-90A45D7CE88E}" type="slidenum">
              <a:rPr lang="ja-JP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ja-JP" sz="1400"/>
          </a:p>
        </p:txBody>
      </p:sp>
      <p:sp>
        <p:nvSpPr>
          <p:cNvPr id="38938" name="Rectangle 1">
            <a:extLst>
              <a:ext uri="{FF2B5EF4-FFF2-40B4-BE49-F238E27FC236}">
                <a16:creationId xmlns:a16="http://schemas.microsoft.com/office/drawing/2014/main" id="{20090D18-C529-4E4E-82D1-301A899C8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248400"/>
            <a:ext cx="4572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600">
                <a:latin typeface="Calibri" panose="020F0502020204030204" pitchFamily="34" charset="0"/>
                <a:cs typeface="Calibri" panose="020F0502020204030204" pitchFamily="34" charset="0"/>
              </a:rPr>
              <a:t>Illustration by Wiley, Composition Services Graphics. Image from </a:t>
            </a:r>
            <a:r>
              <a:rPr lang="en-US" altLang="en-US" sz="600" i="1">
                <a:latin typeface="Calibri" panose="020F0502020204030204" pitchFamily="34" charset="0"/>
                <a:cs typeface="Calibri" panose="020F0502020204030204" pitchFamily="34" charset="0"/>
              </a:rPr>
              <a:t>Phonetics for Dummies. </a:t>
            </a:r>
            <a:r>
              <a:rPr lang="en-US" altLang="en-US" sz="600">
                <a:latin typeface="Calibri" panose="020F0502020204030204" pitchFamily="34" charset="0"/>
                <a:cs typeface="Calibri" panose="020F0502020204030204" pitchFamily="34" charset="0"/>
              </a:rPr>
              <a:t>William Katz. “Going Global with Phonetics.” 2013.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97528EF-8784-49B4-B571-E41E65AE4D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219200"/>
          </a:xfrm>
        </p:spPr>
        <p:txBody>
          <a:bodyPr/>
          <a:lstStyle/>
          <a:p>
            <a:pPr eaLnBrk="1" hangingPunct="1"/>
            <a:r>
              <a:rPr lang="en-US" altLang="ja-JP">
                <a:ea typeface="Arial Unicode MS" pitchFamily="34" charset="-128"/>
              </a:rPr>
              <a:t>Airstream mechanisms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EE3DFBB-FC4A-4DDD-AC3B-8A62E6CEBD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 dirty="0">
                <a:latin typeface="+mj-lt"/>
                <a:ea typeface="Arial Unicode MS" pitchFamily="34" charset="-128"/>
              </a:rPr>
              <a:t>The manner in which an airstream is set in motion for the purposes of speech. </a:t>
            </a:r>
          </a:p>
          <a:p>
            <a:pPr eaLnBrk="1" hangingPunct="1">
              <a:defRPr/>
            </a:pPr>
            <a:r>
              <a:rPr lang="en-US" altLang="ja-JP" sz="4000" dirty="0">
                <a:latin typeface="+mj-lt"/>
                <a:ea typeface="Arial Unicode MS" pitchFamily="34" charset="-128"/>
              </a:rPr>
              <a:t>May produce </a:t>
            </a:r>
            <a:r>
              <a:rPr lang="en-US" altLang="ja-JP" sz="4000" b="1" dirty="0" err="1">
                <a:solidFill>
                  <a:schemeClr val="accent2"/>
                </a:solidFill>
                <a:latin typeface="+mj-lt"/>
                <a:ea typeface="Arial Unicode MS" pitchFamily="34" charset="-128"/>
              </a:rPr>
              <a:t>egressive</a:t>
            </a:r>
            <a:r>
              <a:rPr lang="en-US" altLang="ja-JP" sz="4000" dirty="0">
                <a:solidFill>
                  <a:schemeClr val="accent2"/>
                </a:solidFill>
                <a:latin typeface="+mj-lt"/>
                <a:ea typeface="Arial Unicode MS" pitchFamily="34" charset="-128"/>
              </a:rPr>
              <a:t> </a:t>
            </a:r>
            <a:r>
              <a:rPr lang="en-US" altLang="ja-JP" sz="4000" dirty="0">
                <a:latin typeface="+mj-lt"/>
                <a:ea typeface="Arial Unicode MS" pitchFamily="34" charset="-128"/>
              </a:rPr>
              <a:t>(outward) or </a:t>
            </a:r>
            <a:r>
              <a:rPr lang="en-US" altLang="ja-JP" sz="4000" b="1" dirty="0">
                <a:solidFill>
                  <a:schemeClr val="accent2"/>
                </a:solidFill>
                <a:latin typeface="+mj-lt"/>
                <a:ea typeface="Arial Unicode MS" pitchFamily="34" charset="-128"/>
              </a:rPr>
              <a:t>ingressive </a:t>
            </a:r>
            <a:r>
              <a:rPr lang="en-US" altLang="ja-JP" sz="4000" dirty="0">
                <a:latin typeface="+mj-lt"/>
                <a:ea typeface="Arial Unicode MS" pitchFamily="34" charset="-128"/>
              </a:rPr>
              <a:t>(inward) airflow.</a:t>
            </a:r>
          </a:p>
        </p:txBody>
      </p:sp>
      <p:sp>
        <p:nvSpPr>
          <p:cNvPr id="6148" name="Slide Number Placeholder 1">
            <a:extLst>
              <a:ext uri="{FF2B5EF4-FFF2-40B4-BE49-F238E27FC236}">
                <a16:creationId xmlns:a16="http://schemas.microsoft.com/office/drawing/2014/main" id="{33227804-337B-40ED-8352-E70F5001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C15267-364E-4000-B750-15A83F302F15}" type="slidenum">
              <a:rPr lang="ja-JP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ja-JP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A64FCD9-C4C0-453A-A8A5-1E7B54D97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Tone Languages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51A1B44-B521-433B-897B-87C974167C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>
                <a:latin typeface="+mj-lt"/>
                <a:ea typeface="ＭＳ Ｐゴシック" pitchFamily="34" charset="-128"/>
              </a:rPr>
              <a:t>Languages in which the meaning of a word is affected by the pitch.</a:t>
            </a:r>
          </a:p>
          <a:p>
            <a:pPr marL="0" indent="0" eaLnBrk="1" hangingPunct="1">
              <a:buFontTx/>
              <a:buNone/>
              <a:defRPr/>
            </a:pPr>
            <a:endParaRPr lang="en-US" altLang="ja-JP" dirty="0">
              <a:latin typeface="+mj-lt"/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ja-JP" u="sng" dirty="0">
                <a:latin typeface="+mj-lt"/>
                <a:ea typeface="ＭＳ Ｐゴシック" pitchFamily="34" charset="-128"/>
              </a:rPr>
              <a:t>Two kinds: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altLang="ja-JP" b="1" dirty="0">
                <a:latin typeface="+mj-lt"/>
                <a:ea typeface="ＭＳ Ｐゴシック" pitchFamily="34" charset="-128"/>
              </a:rPr>
              <a:t>Register tone: </a:t>
            </a:r>
            <a:r>
              <a:rPr lang="en-US" altLang="ja-JP" dirty="0">
                <a:latin typeface="+mj-lt"/>
                <a:ea typeface="ＭＳ Ｐゴシック" pitchFamily="34" charset="-128"/>
              </a:rPr>
              <a:t>e.g., high/mid/low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altLang="ja-JP" b="1" dirty="0">
                <a:latin typeface="+mj-lt"/>
                <a:ea typeface="ＭＳ Ｐゴシック" pitchFamily="34" charset="-128"/>
              </a:rPr>
              <a:t>Contour tone: </a:t>
            </a:r>
            <a:r>
              <a:rPr lang="en-US" altLang="ja-JP" dirty="0">
                <a:latin typeface="+mj-lt"/>
                <a:ea typeface="ＭＳ Ｐゴシック" pitchFamily="34" charset="-128"/>
              </a:rPr>
              <a:t>include </a:t>
            </a:r>
            <a:r>
              <a:rPr lang="en-US" altLang="ja-JP" i="1" dirty="0">
                <a:latin typeface="+mj-lt"/>
                <a:ea typeface="ＭＳ Ｐゴシック" pitchFamily="34" charset="-128"/>
              </a:rPr>
              <a:t>rising</a:t>
            </a:r>
            <a:r>
              <a:rPr lang="en-US" altLang="ja-JP" dirty="0">
                <a:latin typeface="+mj-lt"/>
                <a:ea typeface="ＭＳ Ｐゴシック" pitchFamily="34" charset="-128"/>
              </a:rPr>
              <a:t>, </a:t>
            </a:r>
            <a:r>
              <a:rPr lang="en-US" altLang="ja-JP" i="1" dirty="0">
                <a:latin typeface="+mj-lt"/>
                <a:ea typeface="ＭＳ Ｐゴシック" pitchFamily="34" charset="-128"/>
              </a:rPr>
              <a:t>falling</a:t>
            </a:r>
            <a:r>
              <a:rPr lang="en-US" altLang="ja-JP" dirty="0">
                <a:latin typeface="+mj-lt"/>
                <a:ea typeface="ＭＳ Ｐゴシック" pitchFamily="34" charset="-128"/>
              </a:rPr>
              <a:t>, </a:t>
            </a:r>
            <a:r>
              <a:rPr lang="en-US" altLang="ja-JP" i="1" dirty="0">
                <a:latin typeface="+mj-lt"/>
                <a:ea typeface="ＭＳ Ｐゴシック" pitchFamily="34" charset="-128"/>
              </a:rPr>
              <a:t>dipping</a:t>
            </a:r>
            <a:r>
              <a:rPr lang="en-US" altLang="ja-JP" dirty="0">
                <a:latin typeface="+mj-lt"/>
                <a:ea typeface="ＭＳ Ｐゴシック" pitchFamily="34" charset="-128"/>
              </a:rPr>
              <a:t> (with slopes)</a:t>
            </a:r>
          </a:p>
        </p:txBody>
      </p:sp>
      <p:sp>
        <p:nvSpPr>
          <p:cNvPr id="40964" name="Slide Number Placeholder 1">
            <a:extLst>
              <a:ext uri="{FF2B5EF4-FFF2-40B4-BE49-F238E27FC236}">
                <a16:creationId xmlns:a16="http://schemas.microsoft.com/office/drawing/2014/main" id="{DBACB229-B893-4DC0-9481-E9F5C7F4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52FC9A-FE8D-4BCF-BE49-DFE155D7647D}" type="slidenum">
              <a:rPr lang="ja-JP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ja-JP"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862A24FF-284F-4081-9B8A-F034B8AF0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Register tone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B1BFC-9501-402C-835D-68C14B79C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/>
              <a:t>Found in many African languages:</a:t>
            </a:r>
          </a:p>
          <a:p>
            <a:pPr>
              <a:defRPr/>
            </a:pPr>
            <a:r>
              <a:rPr lang="en-US" dirty="0"/>
              <a:t>Ewe</a:t>
            </a:r>
          </a:p>
          <a:p>
            <a:pPr>
              <a:defRPr/>
            </a:pPr>
            <a:r>
              <a:rPr lang="en-US" dirty="0"/>
              <a:t>Yoruba</a:t>
            </a:r>
          </a:p>
          <a:p>
            <a:pPr>
              <a:defRPr/>
            </a:pPr>
            <a:r>
              <a:rPr lang="en-US" dirty="0"/>
              <a:t>Hausa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i="1" dirty="0">
                <a:solidFill>
                  <a:srgbClr val="0070C0"/>
                </a:solidFill>
              </a:rPr>
              <a:t>FUN FACT: </a:t>
            </a:r>
            <a:r>
              <a:rPr lang="en-US" dirty="0">
                <a:solidFill>
                  <a:srgbClr val="0070C0"/>
                </a:solidFill>
              </a:rPr>
              <a:t>Most of the tone languages in the world are register tone languages</a:t>
            </a:r>
          </a:p>
        </p:txBody>
      </p:sp>
      <p:sp>
        <p:nvSpPr>
          <p:cNvPr id="43012" name="Slide Number Placeholder 1">
            <a:extLst>
              <a:ext uri="{FF2B5EF4-FFF2-40B4-BE49-F238E27FC236}">
                <a16:creationId xmlns:a16="http://schemas.microsoft.com/office/drawing/2014/main" id="{AB8C87EC-CAAB-420A-8257-035FFAAEC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4FE6CD-8070-4185-99A4-9DEF4A8C1B1D}" type="slidenum">
              <a:rPr lang="ja-JP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ja-JP"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961395AC-D042-417B-ADF1-0E7B166AE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/>
              <a:t>An example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E83C90D-DE5D-429C-AF16-B156DC8EFDB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133600"/>
            <a:ext cx="8077200" cy="7715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 b="1" u="sng">
                <a:sym typeface="SILSophia IPA93" charset="2"/>
              </a:rPr>
              <a:t>Ewe</a:t>
            </a:r>
            <a:r>
              <a:rPr lang="en-US" altLang="en-US" sz="2800" b="1">
                <a:sym typeface="SILSophia IPA93" charset="2"/>
              </a:rPr>
              <a:t> </a:t>
            </a:r>
            <a:r>
              <a:rPr lang="en-US" altLang="en-US" sz="2800">
                <a:sym typeface="SILSophia IPA93" charset="2"/>
              </a:rPr>
              <a:t>(</a:t>
            </a:r>
            <a:r>
              <a:rPr lang="en-US" altLang="en-US" sz="2800"/>
              <a:t>West Africa)</a:t>
            </a:r>
            <a:endParaRPr lang="en-US" altLang="en-US" sz="2800" b="1" u="sng">
              <a:sym typeface="SILSophia IPA93" charset="2"/>
            </a:endParaRPr>
          </a:p>
        </p:txBody>
      </p:sp>
      <p:pic>
        <p:nvPicPr>
          <p:cNvPr id="44036" name="Picture 18">
            <a:extLst>
              <a:ext uri="{FF2B5EF4-FFF2-40B4-BE49-F238E27FC236}">
                <a16:creationId xmlns:a16="http://schemas.microsoft.com/office/drawing/2014/main" id="{5642D9EA-55B4-4F65-8562-E6C8CA3B5D7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4488" y="3113088"/>
            <a:ext cx="1289050" cy="2744787"/>
          </a:xfrm>
          <a:noFill/>
        </p:spPr>
      </p:pic>
      <p:pic>
        <p:nvPicPr>
          <p:cNvPr id="44037" name="Picture 19">
            <a:extLst>
              <a:ext uri="{FF2B5EF4-FFF2-40B4-BE49-F238E27FC236}">
                <a16:creationId xmlns:a16="http://schemas.microsoft.com/office/drawing/2014/main" id="{2651E948-FE11-4E74-93BE-E44AFA67D20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3113088"/>
            <a:ext cx="2047875" cy="2747962"/>
          </a:xfrm>
          <a:noFill/>
        </p:spPr>
      </p:pic>
      <p:pic>
        <p:nvPicPr>
          <p:cNvPr id="44038" name="Picture 21">
            <a:extLst>
              <a:ext uri="{FF2B5EF4-FFF2-40B4-BE49-F238E27FC236}">
                <a16:creationId xmlns:a16="http://schemas.microsoft.com/office/drawing/2014/main" id="{1B371012-B353-43EB-83AB-13A69EE5F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3113088"/>
            <a:ext cx="1243013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Slide Number Placeholder 1">
            <a:extLst>
              <a:ext uri="{FF2B5EF4-FFF2-40B4-BE49-F238E27FC236}">
                <a16:creationId xmlns:a16="http://schemas.microsoft.com/office/drawing/2014/main" id="{05F75B23-C61B-44A4-B71B-C41FFBE81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5C5C9C-66D4-49D3-BC4D-1369B5A47A2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pic>
        <p:nvPicPr>
          <p:cNvPr id="3" name="e13559.wav">
            <a:hlinkClick r:id="" action="ppaction://media"/>
            <a:extLst>
              <a:ext uri="{FF2B5EF4-FFF2-40B4-BE49-F238E27FC236}">
                <a16:creationId xmlns:a16="http://schemas.microsoft.com/office/drawing/2014/main" id="{7C00047F-5B04-4E6C-B3C3-17E1E41184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30813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e23559.wav">
            <a:hlinkClick r:id="" action="ppaction://media"/>
            <a:extLst>
              <a:ext uri="{FF2B5EF4-FFF2-40B4-BE49-F238E27FC236}">
                <a16:creationId xmlns:a16="http://schemas.microsoft.com/office/drawing/2014/main" id="{ECE41B95-5F40-437C-B057-314A30D44FE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37988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e33559.wav">
            <a:hlinkClick r:id="" action="ppaction://media"/>
            <a:extLst>
              <a:ext uri="{FF2B5EF4-FFF2-40B4-BE49-F238E27FC236}">
                <a16:creationId xmlns:a16="http://schemas.microsoft.com/office/drawing/2014/main" id="{F35295F2-3B82-4AEA-BABB-E67EA7D1E5D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44783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e43574.wav">
            <a:hlinkClick r:id="" action="ppaction://media"/>
            <a:extLst>
              <a:ext uri="{FF2B5EF4-FFF2-40B4-BE49-F238E27FC236}">
                <a16:creationId xmlns:a16="http://schemas.microsoft.com/office/drawing/2014/main" id="{3E4176AF-57AD-4BC0-9E09-56CF19053AA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52466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e53574.wav">
            <a:hlinkClick r:id="" action="ppaction://media"/>
            <a:extLst>
              <a:ext uri="{FF2B5EF4-FFF2-40B4-BE49-F238E27FC236}">
                <a16:creationId xmlns:a16="http://schemas.microsoft.com/office/drawing/2014/main" id="{F3C07663-73DA-4023-8ED2-D9A1CE38171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31130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e63574.wav">
            <a:hlinkClick r:id="" action="ppaction://media"/>
            <a:extLst>
              <a:ext uri="{FF2B5EF4-FFF2-40B4-BE49-F238E27FC236}">
                <a16:creationId xmlns:a16="http://schemas.microsoft.com/office/drawing/2014/main" id="{B33F363A-9328-4706-A841-B253CF203C7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38750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e73574.wav">
            <a:hlinkClick r:id="" action="ppaction://media"/>
            <a:extLst>
              <a:ext uri="{FF2B5EF4-FFF2-40B4-BE49-F238E27FC236}">
                <a16:creationId xmlns:a16="http://schemas.microsoft.com/office/drawing/2014/main" id="{7C4626C5-09F8-490C-926D-4FAF6BD99AC0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46370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e83590.wav">
            <a:hlinkClick r:id="" action="ppaction://media"/>
            <a:extLst>
              <a:ext uri="{FF2B5EF4-FFF2-40B4-BE49-F238E27FC236}">
                <a16:creationId xmlns:a16="http://schemas.microsoft.com/office/drawing/2014/main" id="{82014D0B-AC82-4C6D-820B-69CF486A75C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53165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8" name="Rectangle 1">
            <a:extLst>
              <a:ext uri="{FF2B5EF4-FFF2-40B4-BE49-F238E27FC236}">
                <a16:creationId xmlns:a16="http://schemas.microsoft.com/office/drawing/2014/main" id="{EDF91EFD-59C5-4AE1-B1AA-31213BF3E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5816600"/>
            <a:ext cx="33083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600">
                <a:latin typeface="Calibri" panose="020F0502020204030204" pitchFamily="34" charset="0"/>
                <a:cs typeface="Calibri" panose="020F0502020204030204" pitchFamily="34" charset="0"/>
              </a:rPr>
              <a:t>Table from </a:t>
            </a:r>
            <a:r>
              <a:rPr lang="en-US" altLang="en-US" sz="600" i="1">
                <a:latin typeface="Calibri" panose="020F0502020204030204" pitchFamily="34" charset="0"/>
                <a:cs typeface="Calibri" panose="020F0502020204030204" pitchFamily="34" charset="0"/>
              </a:rPr>
              <a:t>A Course in Phonetics.</a:t>
            </a:r>
            <a:r>
              <a:rPr lang="en-US" altLang="en-US" sz="600">
                <a:latin typeface="Calibri" panose="020F0502020204030204" pitchFamily="34" charset="0"/>
                <a:cs typeface="Calibri" panose="020F0502020204030204" pitchFamily="34" charset="0"/>
              </a:rPr>
              <a:t> 6</a:t>
            </a:r>
            <a:r>
              <a:rPr lang="en-US" altLang="en-US" sz="600" baseline="3000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600">
                <a:latin typeface="Calibri" panose="020F0502020204030204" pitchFamily="34" charset="0"/>
                <a:cs typeface="Calibri" panose="020F0502020204030204" pitchFamily="34" charset="0"/>
              </a:rPr>
              <a:t> ed. Peter Ladefoged and Keith Johnson. “Articulatory Targets.”</a:t>
            </a:r>
          </a:p>
        </p:txBody>
      </p:sp>
      <p:sp>
        <p:nvSpPr>
          <p:cNvPr id="44049" name="TextBox 1">
            <a:extLst>
              <a:ext uri="{FF2B5EF4-FFF2-40B4-BE49-F238E27FC236}">
                <a16:creationId xmlns:a16="http://schemas.microsoft.com/office/drawing/2014/main" id="{D3F2651F-3A02-464B-926C-DB191506C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89700"/>
            <a:ext cx="3187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panose="020B0604020202020204" pitchFamily="34" charset="0"/>
              </a:rPr>
              <a:t>Sound samples: http://www.phonetics.ucla.edu/index/sounds.html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4F6428D6-5369-4F5C-9289-916966C427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Contour tone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A6CF3-23BE-4D7A-A09E-CCE4AC95A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/>
              <a:t>For instance:</a:t>
            </a:r>
          </a:p>
          <a:p>
            <a:pPr>
              <a:defRPr/>
            </a:pPr>
            <a:r>
              <a:rPr lang="en-US" dirty="0"/>
              <a:t>Mandarin</a:t>
            </a:r>
          </a:p>
          <a:p>
            <a:pPr>
              <a:defRPr/>
            </a:pPr>
            <a:r>
              <a:rPr lang="en-US" dirty="0"/>
              <a:t>Cantonese</a:t>
            </a:r>
          </a:p>
          <a:p>
            <a:pPr>
              <a:defRPr/>
            </a:pPr>
            <a:r>
              <a:rPr lang="en-US" dirty="0"/>
              <a:t>Vietnamese</a:t>
            </a:r>
          </a:p>
        </p:txBody>
      </p:sp>
      <p:sp>
        <p:nvSpPr>
          <p:cNvPr id="46084" name="Slide Number Placeholder 1">
            <a:extLst>
              <a:ext uri="{FF2B5EF4-FFF2-40B4-BE49-F238E27FC236}">
                <a16:creationId xmlns:a16="http://schemas.microsoft.com/office/drawing/2014/main" id="{2F000879-6AA5-49A8-8AA6-84580BCB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5DDAE-E4BD-4EBB-9D42-AD8558F91633}" type="slidenum">
              <a:rPr lang="ja-JP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ja-JP" sz="1400"/>
          </a:p>
        </p:txBody>
      </p:sp>
      <p:pic>
        <p:nvPicPr>
          <p:cNvPr id="46085" name="Picture 10" descr="https://sail.usc.edu/~lgoldste/General_Phonetics/Tone/Chinese_f0.jpg">
            <a:extLst>
              <a:ext uri="{FF2B5EF4-FFF2-40B4-BE49-F238E27FC236}">
                <a16:creationId xmlns:a16="http://schemas.microsoft.com/office/drawing/2014/main" id="{BE83B114-5E3B-462C-ACEE-BAE527161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0200"/>
            <a:ext cx="44577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Box 4">
            <a:extLst>
              <a:ext uri="{FF2B5EF4-FFF2-40B4-BE49-F238E27FC236}">
                <a16:creationId xmlns:a16="http://schemas.microsoft.com/office/drawing/2014/main" id="{73C56C17-E74A-479B-8FC1-29D39E809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513013"/>
            <a:ext cx="35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6087" name="TextBox 10">
            <a:extLst>
              <a:ext uri="{FF2B5EF4-FFF2-40B4-BE49-F238E27FC236}">
                <a16:creationId xmlns:a16="http://schemas.microsoft.com/office/drawing/2014/main" id="{C19B14FF-BA35-4D16-B634-340B7A794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4850" y="324008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6088" name="TextBox 11">
            <a:extLst>
              <a:ext uri="{FF2B5EF4-FFF2-40B4-BE49-F238E27FC236}">
                <a16:creationId xmlns:a16="http://schemas.microsoft.com/office/drawing/2014/main" id="{98732223-20D4-40BC-A92D-3E71B8E33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6213" y="3808413"/>
            <a:ext cx="35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2D05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6089" name="TextBox 12">
            <a:extLst>
              <a:ext uri="{FF2B5EF4-FFF2-40B4-BE49-F238E27FC236}">
                <a16:creationId xmlns:a16="http://schemas.microsoft.com/office/drawing/2014/main" id="{4489B597-352A-48DA-9473-856618C70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4759325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C3399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6090" name="TextBox 5">
            <a:extLst>
              <a:ext uri="{FF2B5EF4-FFF2-40B4-BE49-F238E27FC236}">
                <a16:creationId xmlns:a16="http://schemas.microsoft.com/office/drawing/2014/main" id="{7E8CF2B4-D75F-4DE3-8091-6779CAD1B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6269038"/>
            <a:ext cx="2784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(Louis Goldstein, Mandarin f</a:t>
            </a:r>
            <a:r>
              <a:rPr lang="en-US" altLang="en-US" sz="1200" baseline="-25000">
                <a:latin typeface="Arial" panose="020B0604020202020204" pitchFamily="34" charset="0"/>
              </a:rPr>
              <a:t>0</a:t>
            </a:r>
            <a:r>
              <a:rPr lang="en-US" altLang="en-US" sz="1200">
                <a:latin typeface="Arial" panose="020B0604020202020204" pitchFamily="34" charset="0"/>
              </a:rPr>
              <a:t> in Praat)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24438CED-4061-4CE9-B606-359EF835A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Mandarin Chinese</a:t>
            </a:r>
          </a:p>
        </p:txBody>
      </p:sp>
      <p:pic>
        <p:nvPicPr>
          <p:cNvPr id="47107" name="Picture 3">
            <a:extLst>
              <a:ext uri="{FF2B5EF4-FFF2-40B4-BE49-F238E27FC236}">
                <a16:creationId xmlns:a16="http://schemas.microsoft.com/office/drawing/2014/main" id="{4E69EB68-31A0-4358-AE6D-090E7E71C3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3338" y="1676400"/>
            <a:ext cx="6537325" cy="4570413"/>
          </a:xfrm>
          <a:noFill/>
        </p:spPr>
      </p:pic>
      <p:pic>
        <p:nvPicPr>
          <p:cNvPr id="6" name="Chin3590.wav">
            <a:hlinkClick r:id="" action="ppaction://media"/>
            <a:extLst>
              <a:ext uri="{FF2B5EF4-FFF2-40B4-BE49-F238E27FC236}">
                <a16:creationId xmlns:a16="http://schemas.microsoft.com/office/drawing/2014/main" id="{3C8457F9-82E7-4F2A-BEC1-F8F50E0A26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3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Slide Number Placeholder 1">
            <a:extLst>
              <a:ext uri="{FF2B5EF4-FFF2-40B4-BE49-F238E27FC236}">
                <a16:creationId xmlns:a16="http://schemas.microsoft.com/office/drawing/2014/main" id="{E69931AF-2585-445E-8ECC-470AE8A5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D7E903-E946-45A6-869F-AB407AD04CEB}" type="slidenum">
              <a:rPr lang="ja-JP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ja-JP" sz="1400"/>
          </a:p>
        </p:txBody>
      </p:sp>
      <p:sp>
        <p:nvSpPr>
          <p:cNvPr id="47110" name="Rectangle 1">
            <a:extLst>
              <a:ext uri="{FF2B5EF4-FFF2-40B4-BE49-F238E27FC236}">
                <a16:creationId xmlns:a16="http://schemas.microsoft.com/office/drawing/2014/main" id="{ECA51F94-29E6-4C72-BE51-FBC30A66C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6172200"/>
            <a:ext cx="64008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600">
                <a:latin typeface="Calibri" panose="020F0502020204030204" pitchFamily="34" charset="0"/>
                <a:cs typeface="Calibri" panose="020F0502020204030204" pitchFamily="34" charset="0"/>
              </a:rPr>
              <a:t>Image from </a:t>
            </a:r>
            <a:r>
              <a:rPr lang="en-US" altLang="en-US" sz="600" i="1">
                <a:latin typeface="Calibri" panose="020F0502020204030204" pitchFamily="34" charset="0"/>
                <a:cs typeface="Calibri" panose="020F0502020204030204" pitchFamily="34" charset="0"/>
              </a:rPr>
              <a:t>A Course in Phonetics. </a:t>
            </a:r>
            <a:r>
              <a:rPr lang="en-US" altLang="en-US" sz="600">
                <a:latin typeface="Calibri" panose="020F0502020204030204" pitchFamily="34" charset="0"/>
                <a:cs typeface="Calibri" panose="020F0502020204030204" pitchFamily="34" charset="0"/>
              </a:rPr>
              <a:t>Peter Ladefoged. “Chinese (Standard) Tones.” Accessed 5/25/16. </a:t>
            </a:r>
            <a:r>
              <a:rPr lang="en-US" altLang="en-US" sz="600" u="sng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http://www.phonetics.ucla.edu/course/chapter10/chinese/chinese.html</a:t>
            </a:r>
            <a:endParaRPr lang="en-US" altLang="en-US" sz="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111" name="TextBox 1">
            <a:extLst>
              <a:ext uri="{FF2B5EF4-FFF2-40B4-BE49-F238E27FC236}">
                <a16:creationId xmlns:a16="http://schemas.microsoft.com/office/drawing/2014/main" id="{9BE87F55-F5D6-49B8-9701-A63F4105A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70650"/>
            <a:ext cx="3187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panose="020B0604020202020204" pitchFamily="34" charset="0"/>
              </a:rPr>
              <a:t>Sound samples: http://www.phonetics.ucla.edu/index/sounds.html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CDEB071E-347A-4F9A-8DA9-00B4C3E3EA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086600" cy="1143000"/>
          </a:xfrm>
        </p:spPr>
        <p:txBody>
          <a:bodyPr/>
          <a:lstStyle/>
          <a:p>
            <a:r>
              <a:rPr lang="en-US" altLang="en-US"/>
              <a:t>A Mandarin tongue twister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0C386-7B61-484B-BE62-9020C8F4C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6324600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i="1" dirty="0"/>
              <a:t>Does mother scold the horse's hemp?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("</a:t>
            </a:r>
            <a:r>
              <a:rPr lang="en-US" dirty="0" err="1"/>
              <a:t>mā</a:t>
            </a:r>
            <a:r>
              <a:rPr lang="en-US" dirty="0"/>
              <a:t> </a:t>
            </a:r>
            <a:r>
              <a:rPr lang="en-US" dirty="0" err="1"/>
              <a:t>mā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mǎ</a:t>
            </a:r>
            <a:r>
              <a:rPr lang="en-US" dirty="0"/>
              <a:t> de </a:t>
            </a:r>
            <a:r>
              <a:rPr lang="en-US" dirty="0" err="1"/>
              <a:t>má</a:t>
            </a:r>
            <a:r>
              <a:rPr lang="en-US" dirty="0"/>
              <a:t> </a:t>
            </a:r>
            <a:r>
              <a:rPr lang="en-US"/>
              <a:t>ma?") </a:t>
            </a:r>
            <a:endParaRPr lang="en-US" dirty="0"/>
          </a:p>
          <a:p>
            <a:pPr>
              <a:defRPr/>
            </a:pPr>
            <a:r>
              <a:rPr lang="en-US" dirty="0" err="1"/>
              <a:t>mā</a:t>
            </a:r>
            <a:r>
              <a:rPr lang="en-US" dirty="0"/>
              <a:t> </a:t>
            </a:r>
            <a:r>
              <a:rPr lang="en-US" dirty="0" err="1"/>
              <a:t>mā</a:t>
            </a:r>
            <a:r>
              <a:rPr lang="en-US" dirty="0"/>
              <a:t>   - mother  	</a:t>
            </a:r>
            <a:r>
              <a:rPr lang="en-US" i="1" dirty="0"/>
              <a:t>(high level)</a:t>
            </a:r>
          </a:p>
          <a:p>
            <a:pPr>
              <a:defRPr/>
            </a:pPr>
            <a:r>
              <a:rPr lang="en-US" dirty="0" err="1"/>
              <a:t>mà</a:t>
            </a:r>
            <a:r>
              <a:rPr lang="en-US" dirty="0"/>
              <a:t>        -  scold 	</a:t>
            </a:r>
            <a:r>
              <a:rPr lang="en-US" i="1" dirty="0"/>
              <a:t>(high falling)</a:t>
            </a:r>
          </a:p>
          <a:p>
            <a:pPr>
              <a:defRPr/>
            </a:pPr>
            <a:r>
              <a:rPr lang="en-US" dirty="0" err="1"/>
              <a:t>mǎ</a:t>
            </a:r>
            <a:r>
              <a:rPr lang="en-US" dirty="0"/>
              <a:t>        -  horse 	</a:t>
            </a:r>
            <a:r>
              <a:rPr lang="en-US" i="1" dirty="0"/>
              <a:t>(low falling)</a:t>
            </a:r>
          </a:p>
          <a:p>
            <a:pPr>
              <a:defRPr/>
            </a:pPr>
            <a:r>
              <a:rPr lang="en-US" dirty="0" err="1"/>
              <a:t>má</a:t>
            </a:r>
            <a:r>
              <a:rPr lang="en-US" dirty="0"/>
              <a:t>        -  hemp	</a:t>
            </a:r>
            <a:r>
              <a:rPr lang="en-US" i="1" dirty="0"/>
              <a:t>(rising)</a:t>
            </a:r>
          </a:p>
        </p:txBody>
      </p:sp>
      <p:pic>
        <p:nvPicPr>
          <p:cNvPr id="4" name="Mand3621.wav">
            <a:hlinkClick r:id="" action="ppaction://media"/>
            <a:extLst>
              <a:ext uri="{FF2B5EF4-FFF2-40B4-BE49-F238E27FC236}">
                <a16:creationId xmlns:a16="http://schemas.microsoft.com/office/drawing/2014/main" id="{82FF5CD0-AED0-493C-8E59-76ED1EB394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990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>
            <a:extLst>
              <a:ext uri="{FF2B5EF4-FFF2-40B4-BE49-F238E27FC236}">
                <a16:creationId xmlns:a16="http://schemas.microsoft.com/office/drawing/2014/main" id="{C15A9ECD-200A-4BB1-A9F9-0407038E6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0"/>
            <a:ext cx="1631950" cy="245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6" name="Slide Number Placeholder 1">
            <a:extLst>
              <a:ext uri="{FF2B5EF4-FFF2-40B4-BE49-F238E27FC236}">
                <a16:creationId xmlns:a16="http://schemas.microsoft.com/office/drawing/2014/main" id="{C749DF59-A503-4322-AFA5-3796CFF2C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FC7FAF-7B76-4EE7-B281-62BE98AEF500}" type="slidenum">
              <a:rPr lang="ja-JP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ja-JP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78D77C44-278C-459D-BD9C-2ADBF75660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Cantonese Chinese</a:t>
            </a:r>
          </a:p>
        </p:txBody>
      </p:sp>
      <p:pic>
        <p:nvPicPr>
          <p:cNvPr id="49155" name="Picture 3">
            <a:extLst>
              <a:ext uri="{FF2B5EF4-FFF2-40B4-BE49-F238E27FC236}">
                <a16:creationId xmlns:a16="http://schemas.microsoft.com/office/drawing/2014/main" id="{138283F3-CF02-4A34-8B1B-98E3DC09D7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676400"/>
            <a:ext cx="4670425" cy="4570413"/>
          </a:xfrm>
          <a:noFill/>
        </p:spPr>
      </p:pic>
      <p:pic>
        <p:nvPicPr>
          <p:cNvPr id="6" name="Chin3605.wav">
            <a:hlinkClick r:id="" action="ppaction://media"/>
            <a:extLst>
              <a:ext uri="{FF2B5EF4-FFF2-40B4-BE49-F238E27FC236}">
                <a16:creationId xmlns:a16="http://schemas.microsoft.com/office/drawing/2014/main" id="{D61B94C7-0DC5-43A4-92A5-C2985B2CED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33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Slide Number Placeholder 1">
            <a:extLst>
              <a:ext uri="{FF2B5EF4-FFF2-40B4-BE49-F238E27FC236}">
                <a16:creationId xmlns:a16="http://schemas.microsoft.com/office/drawing/2014/main" id="{FDBD4FBB-AAB6-4132-85D2-F3E27AB7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1D87EB-D629-44F1-9742-C7C90C366718}" type="slidenum">
              <a:rPr lang="ja-JP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ja-JP" sz="1400"/>
          </a:p>
        </p:txBody>
      </p:sp>
      <p:sp>
        <p:nvSpPr>
          <p:cNvPr id="49158" name="Rectangle 1">
            <a:extLst>
              <a:ext uri="{FF2B5EF4-FFF2-40B4-BE49-F238E27FC236}">
                <a16:creationId xmlns:a16="http://schemas.microsoft.com/office/drawing/2014/main" id="{2CB7483A-2419-4C53-AA3D-4A82264AD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00775"/>
            <a:ext cx="464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600">
                <a:latin typeface="Calibri" panose="020F0502020204030204" pitchFamily="34" charset="0"/>
                <a:cs typeface="Calibri" panose="020F0502020204030204" pitchFamily="34" charset="0"/>
              </a:rPr>
              <a:t>Image from </a:t>
            </a:r>
            <a:r>
              <a:rPr lang="en-US" altLang="en-US" sz="600" i="1">
                <a:latin typeface="Calibri" panose="020F0502020204030204" pitchFamily="34" charset="0"/>
                <a:cs typeface="Calibri" panose="020F0502020204030204" pitchFamily="34" charset="0"/>
              </a:rPr>
              <a:t>Wiley-Blackwell: Vowels and Consonants. </a:t>
            </a:r>
            <a:r>
              <a:rPr lang="en-US" altLang="en-US" sz="600">
                <a:latin typeface="Calibri" panose="020F0502020204030204" pitchFamily="34" charset="0"/>
                <a:cs typeface="Calibri" panose="020F0502020204030204" pitchFamily="34" charset="0"/>
              </a:rPr>
              <a:t>“Pitch and Loudness.” 2012. Accessed 5/25/16. </a:t>
            </a:r>
            <a:r>
              <a:rPr lang="en-US" altLang="en-US" sz="600" u="sng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http://www.vowelsandconsonants3e.com/chapter_2.html</a:t>
            </a:r>
            <a:endParaRPr lang="en-US" altLang="en-US" sz="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59" name="TextBox 1">
            <a:extLst>
              <a:ext uri="{FF2B5EF4-FFF2-40B4-BE49-F238E27FC236}">
                <a16:creationId xmlns:a16="http://schemas.microsoft.com/office/drawing/2014/main" id="{CAC095D7-8A34-4EA6-B4BD-ED8F8EF3B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77000"/>
            <a:ext cx="3187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panose="020B0604020202020204" pitchFamily="34" charset="0"/>
              </a:rPr>
              <a:t>Sound samples: http://www.phonetics.ucla.edu/index/sounds.html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1969B849-33C2-45F1-A168-3C40D3975F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States of the glottis</a:t>
            </a:r>
          </a:p>
        </p:txBody>
      </p:sp>
      <p:sp>
        <p:nvSpPr>
          <p:cNvPr id="52227" name="Text Placeholder 2">
            <a:extLst>
              <a:ext uri="{FF2B5EF4-FFF2-40B4-BE49-F238E27FC236}">
                <a16:creationId xmlns:a16="http://schemas.microsoft.com/office/drawing/2014/main" id="{8F48D1E8-5C5D-4F8F-9995-8152E37BA75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14600" y="19812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n-US"/>
              <a:t>Breathy voice (murmur)</a:t>
            </a:r>
          </a:p>
          <a:p>
            <a:pPr eaLnBrk="1" hangingPunct="1"/>
            <a:r>
              <a:rPr lang="en-US" altLang="en-US"/>
              <a:t>Creaky voice (laryngealized)</a:t>
            </a:r>
          </a:p>
        </p:txBody>
      </p:sp>
      <p:sp>
        <p:nvSpPr>
          <p:cNvPr id="52228" name="Slide Number Placeholder 1">
            <a:extLst>
              <a:ext uri="{FF2B5EF4-FFF2-40B4-BE49-F238E27FC236}">
                <a16:creationId xmlns:a16="http://schemas.microsoft.com/office/drawing/2014/main" id="{56524DED-6CC5-4AFE-8702-420AF02DD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D554AB-FA3C-4907-A856-9AC3833F9678}" type="slidenum">
              <a:rPr lang="ja-JP" altLang="en-US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ja-JP" sz="1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>
            <a:extLst>
              <a:ext uri="{FF2B5EF4-FFF2-40B4-BE49-F238E27FC236}">
                <a16:creationId xmlns:a16="http://schemas.microsoft.com/office/drawing/2014/main" id="{16DBF0C4-7DDF-4056-9859-AA194D3E9D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00562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Larynx: breathy vs. creaky voice </a:t>
            </a:r>
          </a:p>
        </p:txBody>
      </p:sp>
      <p:sp>
        <p:nvSpPr>
          <p:cNvPr id="54275" name="Content Placeholder 1">
            <a:extLst>
              <a:ext uri="{FF2B5EF4-FFF2-40B4-BE49-F238E27FC236}">
                <a16:creationId xmlns:a16="http://schemas.microsoft.com/office/drawing/2014/main" id="{975E1051-BCB3-4A02-B498-A18750047E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5181600"/>
            <a:ext cx="7772400" cy="457200"/>
          </a:xfrm>
        </p:spPr>
        <p:txBody>
          <a:bodyPr/>
          <a:lstStyle/>
          <a:p>
            <a:r>
              <a:rPr lang="en-US" altLang="en-US" sz="2600" dirty="0"/>
              <a:t>Images: Vocal folds at one moment in the cycle</a:t>
            </a:r>
          </a:p>
          <a:p>
            <a:pPr marL="0" indent="0" algn="ctr">
              <a:buNone/>
            </a:pPr>
            <a:r>
              <a:rPr lang="en-US" altLang="en-US" sz="2600" dirty="0"/>
              <a:t>(</a:t>
            </a:r>
            <a:r>
              <a:rPr lang="en-US" altLang="en-US" sz="2600" i="1" dirty="0"/>
              <a:t>click links above to see videos</a:t>
            </a:r>
            <a:r>
              <a:rPr lang="en-US" altLang="en-US" sz="2600" dirty="0"/>
              <a:t>)</a:t>
            </a:r>
          </a:p>
        </p:txBody>
      </p:sp>
      <p:pic>
        <p:nvPicPr>
          <p:cNvPr id="54276" name="Picture 4">
            <a:extLst>
              <a:ext uri="{FF2B5EF4-FFF2-40B4-BE49-F238E27FC236}">
                <a16:creationId xmlns:a16="http://schemas.microsoft.com/office/drawing/2014/main" id="{22D42B14-D3EA-48C0-83AC-63BBE52E3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1981200" cy="271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7" name="Slide Number Placeholder 2">
            <a:extLst>
              <a:ext uri="{FF2B5EF4-FFF2-40B4-BE49-F238E27FC236}">
                <a16:creationId xmlns:a16="http://schemas.microsoft.com/office/drawing/2014/main" id="{7D6FD7CC-12AB-472D-987C-A858D5A73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586D74-C30B-4127-8524-DC6B45AB729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54278" name="Rectangle 1">
            <a:extLst>
              <a:ext uri="{FF2B5EF4-FFF2-40B4-BE49-F238E27FC236}">
                <a16:creationId xmlns:a16="http://schemas.microsoft.com/office/drawing/2014/main" id="{4A8C3525-BC6A-4694-A9E6-E90EA59F4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487357"/>
            <a:ext cx="4572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Image from CD for </a:t>
            </a:r>
            <a:r>
              <a:rPr lang="en-US" altLang="en-US" sz="600" i="1" dirty="0">
                <a:latin typeface="Calibri" panose="020F0502020204030204" pitchFamily="34" charset="0"/>
                <a:cs typeface="Calibri" panose="020F0502020204030204" pitchFamily="34" charset="0"/>
              </a:rPr>
              <a:t>A Course in Phonetics. </a:t>
            </a:r>
            <a:r>
              <a:rPr lang="en-US" alt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Peter </a:t>
            </a:r>
            <a:r>
              <a:rPr lang="en-US" altLang="en-US" sz="600" dirty="0" err="1">
                <a:latin typeface="Calibri" panose="020F0502020204030204" pitchFamily="34" charset="0"/>
                <a:cs typeface="Calibri" panose="020F0502020204030204" pitchFamily="34" charset="0"/>
              </a:rPr>
              <a:t>Ladefoged</a:t>
            </a:r>
            <a:r>
              <a:rPr lang="en-US" alt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 and Keith Johnson. “CD 6.5.” 2011.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E19568-BD2D-4F4A-9FE8-73657FE56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350" y="1828800"/>
            <a:ext cx="2181050" cy="2700279"/>
          </a:xfrm>
          <a:prstGeom prst="rect">
            <a:avLst/>
          </a:prstGeom>
        </p:spPr>
      </p:pic>
      <p:sp>
        <p:nvSpPr>
          <p:cNvPr id="4" name="TextBox 3">
            <a:hlinkClick r:id="rId5"/>
            <a:extLst>
              <a:ext uri="{FF2B5EF4-FFF2-40B4-BE49-F238E27FC236}">
                <a16:creationId xmlns:a16="http://schemas.microsoft.com/office/drawing/2014/main" id="{EF8A02F0-85CD-4080-AB8D-9AC9DE98B935}"/>
              </a:ext>
            </a:extLst>
          </p:cNvPr>
          <p:cNvSpPr txBox="1"/>
          <p:nvPr/>
        </p:nvSpPr>
        <p:spPr>
          <a:xfrm>
            <a:off x="5591350" y="4585292"/>
            <a:ext cx="26885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hlinkClick r:id="rId5"/>
              </a:rPr>
              <a:t>https://www.youtube.com/watch?v=9cKnUFZjs8k</a:t>
            </a:r>
            <a:endParaRPr lang="en-US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0CA29C-7E2F-4C64-85CB-18991386322F}"/>
              </a:ext>
            </a:extLst>
          </p:cNvPr>
          <p:cNvSpPr txBox="1"/>
          <p:nvPr/>
        </p:nvSpPr>
        <p:spPr>
          <a:xfrm>
            <a:off x="1566607" y="4580291"/>
            <a:ext cx="28103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hlinkClick r:id="rId6"/>
              </a:rPr>
              <a:t>https://www.youtube.com/watch?v=BYSZS1LaABQ</a:t>
            </a:r>
            <a:endParaRPr lang="en-US" sz="9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F9C1E687-F1EE-45B7-A700-CCC0A085B6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Breathy Voice Examples</a:t>
            </a:r>
            <a:endParaRPr lang="en-US" altLang="en-US" sz="2400"/>
          </a:p>
        </p:txBody>
      </p:sp>
      <p:sp>
        <p:nvSpPr>
          <p:cNvPr id="58371" name="Text Placeholder 2">
            <a:extLst>
              <a:ext uri="{FF2B5EF4-FFF2-40B4-BE49-F238E27FC236}">
                <a16:creationId xmlns:a16="http://schemas.microsoft.com/office/drawing/2014/main" id="{9A54AF63-48F3-42D6-827C-D33A5539777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7620000" cy="449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2"/>
                </a:solidFill>
              </a:rPr>
              <a:t>Gujarati</a:t>
            </a:r>
            <a:endParaRPr lang="en-US" altLang="en-US" b="1" dirty="0"/>
          </a:p>
          <a:p>
            <a:pPr eaLnBrk="1" hangingPunct="1"/>
            <a:endParaRPr lang="en-US" alt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24624" name="Group 48">
            <a:extLst>
              <a:ext uri="{FF2B5EF4-FFF2-40B4-BE49-F238E27FC236}">
                <a16:creationId xmlns:a16="http://schemas.microsoft.com/office/drawing/2014/main" id="{5E01E3DA-9456-4DE5-98E0-95E3B60E1DF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90600" y="3124200"/>
          <a:ext cx="7315200" cy="2727325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ILDoulosIPA"/>
                        </a:rPr>
                        <a:t>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‘outside’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[bar]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‘twelve’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ILDoulosIPA"/>
                        </a:rPr>
                        <a:t>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‘palace’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ILDoulosIPA"/>
                        </a:rPr>
                        <a:t>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‘dirt’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618" name="Embe3637.WAV">
            <a:hlinkClick r:id="" action="ppaction://media"/>
            <a:extLst>
              <a:ext uri="{FF2B5EF4-FFF2-40B4-BE49-F238E27FC236}">
                <a16:creationId xmlns:a16="http://schemas.microsoft.com/office/drawing/2014/main" id="{5E7C3AE7-9FC4-4CA9-87C7-DA47663D802E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766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9" name="Embe3652.WAV">
            <a:hlinkClick r:id="" action="ppaction://media"/>
            <a:extLst>
              <a:ext uri="{FF2B5EF4-FFF2-40B4-BE49-F238E27FC236}">
                <a16:creationId xmlns:a16="http://schemas.microsoft.com/office/drawing/2014/main" id="{6646F1F8-DE0D-4017-8F27-9836949F5180}"/>
              </a:ext>
            </a:extLst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0" name="Embe3653.WAV">
            <a:hlinkClick r:id="" action="ppaction://media"/>
            <a:extLst>
              <a:ext uri="{FF2B5EF4-FFF2-40B4-BE49-F238E27FC236}">
                <a16:creationId xmlns:a16="http://schemas.microsoft.com/office/drawing/2014/main" id="{75FA54B4-1798-40E4-AA5E-E0A0821F30AC}"/>
              </a:ext>
            </a:extLst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48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5" name="Embe3654.WAV">
            <a:hlinkClick r:id="" action="ppaction://media"/>
            <a:extLst>
              <a:ext uri="{FF2B5EF4-FFF2-40B4-BE49-F238E27FC236}">
                <a16:creationId xmlns:a16="http://schemas.microsoft.com/office/drawing/2014/main" id="{44F68AFD-7018-4591-B311-4A485D141897}"/>
              </a:ext>
            </a:extLst>
          </p:cNvPr>
          <p:cNvPicPr>
            <a:picLocks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78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98" name="Slide Number Placeholder 1">
            <a:extLst>
              <a:ext uri="{FF2B5EF4-FFF2-40B4-BE49-F238E27FC236}">
                <a16:creationId xmlns:a16="http://schemas.microsoft.com/office/drawing/2014/main" id="{D76AD964-2503-42A2-93D7-5F6026C7A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239688-502F-411E-8260-CE65C0CF3EB9}" type="slidenum">
              <a:rPr lang="ja-JP" altLang="en-US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ja-JP" sz="1400"/>
          </a:p>
        </p:txBody>
      </p:sp>
      <p:sp>
        <p:nvSpPr>
          <p:cNvPr id="58399" name="TextBox 1">
            <a:extLst>
              <a:ext uri="{FF2B5EF4-FFF2-40B4-BE49-F238E27FC236}">
                <a16:creationId xmlns:a16="http://schemas.microsoft.com/office/drawing/2014/main" id="{AB16BD84-E766-4C2D-8FB6-27D16757A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326188"/>
            <a:ext cx="31877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panose="020B0604020202020204" pitchFamily="34" charset="0"/>
              </a:rPr>
              <a:t>Sound samples: http://www.phonetics.ucla.edu/index/sounds.html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B6CD37-09E2-4450-98EE-B1EF42FC2AB3}"/>
              </a:ext>
            </a:extLst>
          </p:cNvPr>
          <p:cNvSpPr/>
          <p:nvPr/>
        </p:nvSpPr>
        <p:spPr>
          <a:xfrm>
            <a:off x="4373456" y="2184857"/>
            <a:ext cx="3616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>
                <a:solidFill>
                  <a:srgbClr val="202122"/>
                </a:solidFill>
              </a:rPr>
              <a:t>Diacritics: [</a:t>
            </a:r>
            <a:r>
              <a:rPr lang="en-US" sz="2200" dirty="0" err="1">
                <a:solidFill>
                  <a:srgbClr val="202122"/>
                </a:solidFill>
              </a:rPr>
              <a:t>bʱ</a:t>
            </a:r>
            <a:r>
              <a:rPr lang="en-US" sz="2200" dirty="0">
                <a:solidFill>
                  <a:srgbClr val="202122"/>
                </a:solidFill>
              </a:rPr>
              <a:t>], [</a:t>
            </a:r>
            <a:r>
              <a:rPr lang="en-US" sz="2200" dirty="0" err="1">
                <a:solidFill>
                  <a:srgbClr val="202122"/>
                </a:solidFill>
              </a:rPr>
              <a:t>dʱ</a:t>
            </a:r>
            <a:r>
              <a:rPr lang="en-US" sz="2200" dirty="0">
                <a:solidFill>
                  <a:srgbClr val="202122"/>
                </a:solidFill>
              </a:rPr>
              <a:t>],[</a:t>
            </a:r>
            <a:r>
              <a:rPr lang="en-US" sz="2200" dirty="0" err="1">
                <a:solidFill>
                  <a:srgbClr val="202122"/>
                </a:solidFill>
              </a:rPr>
              <a:t>mʱ</a:t>
            </a:r>
            <a:r>
              <a:rPr lang="en-US" sz="2200" dirty="0">
                <a:solidFill>
                  <a:srgbClr val="202122"/>
                </a:solidFill>
              </a:rPr>
              <a:t>],</a:t>
            </a:r>
            <a:r>
              <a:rPr lang="en-US" dirty="0">
                <a:latin typeface="Times New Roman" pitchFamily="18" charset="0"/>
              </a:rPr>
              <a:t> [a</a:t>
            </a:r>
            <a:r>
              <a:rPr lang="en-US" dirty="0">
                <a:latin typeface="Times New Roman" pitchFamily="18" charset="0"/>
                <a:sym typeface="SILDoulosIPA"/>
              </a:rPr>
              <a:t></a:t>
            </a:r>
            <a:r>
              <a:rPr lang="en-US" sz="2200" dirty="0">
                <a:solidFill>
                  <a:srgbClr val="202122"/>
                </a:solidFill>
              </a:rPr>
              <a:t> ]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" fill="hold"/>
                                        <p:tgtEl>
                                          <p:spTgt spid="246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1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6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6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8" fill="hold"/>
                                        <p:tgtEl>
                                          <p:spTgt spid="246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1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61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1" fill="hold"/>
                                        <p:tgtEl>
                                          <p:spTgt spid="246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2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62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6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48" fill="hold"/>
                                        <p:tgtEl>
                                          <p:spTgt spid="246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2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62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F60C28C-7356-4244-9F4C-A3B9A1E8E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latin typeface="Arial" panose="020B0604020202020204" pitchFamily="34" charset="0"/>
                <a:ea typeface="Arial Unicode MS" pitchFamily="34" charset="-128"/>
              </a:rPr>
              <a:t>Airstream Mechanism</a:t>
            </a:r>
            <a:br>
              <a:rPr lang="en-US" altLang="ja-JP">
                <a:latin typeface="Arial" panose="020B0604020202020204" pitchFamily="34" charset="0"/>
                <a:ea typeface="Arial Unicode MS" pitchFamily="34" charset="-128"/>
              </a:rPr>
            </a:br>
            <a:r>
              <a:rPr lang="en-US" altLang="ja-JP" sz="2400">
                <a:latin typeface="Arial" panose="020B0604020202020204" pitchFamily="34" charset="0"/>
                <a:ea typeface="Arial Unicode MS" pitchFamily="34" charset="-128"/>
              </a:rPr>
              <a:t>(pg. 239)</a:t>
            </a:r>
          </a:p>
        </p:txBody>
      </p:sp>
      <p:graphicFrame>
        <p:nvGraphicFramePr>
          <p:cNvPr id="107553" name="Group 33">
            <a:extLst>
              <a:ext uri="{FF2B5EF4-FFF2-40B4-BE49-F238E27FC236}">
                <a16:creationId xmlns:a16="http://schemas.microsoft.com/office/drawing/2014/main" id="{8852B52A-A6B5-4F5A-82BA-E9B7F26E737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2286000"/>
          <a:ext cx="8553450" cy="4003675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5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0523" marB="40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Pulmonic</a:t>
                      </a:r>
                    </a:p>
                  </a:txBody>
                  <a:tcPr marT="40523" marB="40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Glottalic</a:t>
                      </a:r>
                    </a:p>
                  </a:txBody>
                  <a:tcPr marT="40523" marB="40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Velaric</a:t>
                      </a:r>
                    </a:p>
                  </a:txBody>
                  <a:tcPr marT="40523" marB="40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04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Egressive</a:t>
                      </a:r>
                    </a:p>
                  </a:txBody>
                  <a:tcPr marT="40523" marB="40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Plosives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  <a:sym typeface="Ipa-sams Uclphon1 SILSophiaL" pitchFamily="2" charset="2"/>
                        </a:rPr>
                        <a:t>/, , , , , /</a:t>
                      </a:r>
                    </a:p>
                  </a:txBody>
                  <a:tcPr marT="40523" marB="40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Ejectives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/p’, t’,  k’/</a:t>
                      </a:r>
                    </a:p>
                  </a:txBody>
                  <a:tcPr marT="40523" marB="40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NONE</a:t>
                      </a:r>
                    </a:p>
                  </a:txBody>
                  <a:tcPr marT="40523" marB="40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77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Ingressive</a:t>
                      </a:r>
                    </a:p>
                  </a:txBody>
                  <a:tcPr marT="40523" marB="40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NONE</a:t>
                      </a:r>
                    </a:p>
                  </a:txBody>
                  <a:tcPr marT="40523" marB="40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Implosives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/</a:t>
                      </a:r>
                      <a:r>
                        <a:rPr kumimoji="0" lang="en-US" altLang="ja-JP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  <a:sym typeface="Ipa-sams Uclphon1 SILSophiaL" pitchFamily="2" charset="2"/>
                        </a:rPr>
                        <a:t>, , /</a:t>
                      </a:r>
                    </a:p>
                  </a:txBody>
                  <a:tcPr marT="40523" marB="40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Clicks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/</a:t>
                      </a:r>
                      <a:r>
                        <a:rPr kumimoji="0" lang="en-US" altLang="ja-JP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  <a:sym typeface="Ipa-sams Uclphon1 SILSophiaL" pitchFamily="2" charset="2"/>
                        </a:rPr>
                        <a:t>, , !, , /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  <a:sym typeface="Ipa-sams Uclphon1 SILSophiaL" pitchFamily="2" charset="2"/>
                      </a:endParaRPr>
                    </a:p>
                  </a:txBody>
                  <a:tcPr marT="40523" marB="40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217" name="Rectangle 1">
            <a:extLst>
              <a:ext uri="{FF2B5EF4-FFF2-40B4-BE49-F238E27FC236}">
                <a16:creationId xmlns:a16="http://schemas.microsoft.com/office/drawing/2014/main" id="{F21D18F5-299A-47C7-96AB-FC4E7B630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513513"/>
            <a:ext cx="4572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600">
                <a:latin typeface="Calibri" panose="020F0502020204030204" pitchFamily="34" charset="0"/>
                <a:cs typeface="Calibri" panose="020F0502020204030204" pitchFamily="34" charset="0"/>
              </a:rPr>
              <a:t>Illustration by Wiley, Composition Services Graphics. Image from </a:t>
            </a:r>
            <a:r>
              <a:rPr lang="en-US" altLang="en-US" sz="600" i="1">
                <a:latin typeface="Calibri" panose="020F0502020204030204" pitchFamily="34" charset="0"/>
                <a:cs typeface="Calibri" panose="020F0502020204030204" pitchFamily="34" charset="0"/>
              </a:rPr>
              <a:t>Phonetics for Dummies. </a:t>
            </a:r>
            <a:r>
              <a:rPr lang="en-US" altLang="en-US" sz="600">
                <a:latin typeface="Calibri" panose="020F0502020204030204" pitchFamily="34" charset="0"/>
                <a:cs typeface="Calibri" panose="020F0502020204030204" pitchFamily="34" charset="0"/>
              </a:rPr>
              <a:t>William Katz. “Going Global with Phonetics.” 2013.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5367CC33-0C18-4450-AD0F-44521A95A1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Creaky/</a:t>
            </a:r>
            <a:r>
              <a:rPr lang="en-US" altLang="en-US" dirty="0" err="1"/>
              <a:t>Laryngealized</a:t>
            </a:r>
            <a:r>
              <a:rPr lang="en-US" altLang="en-US" dirty="0"/>
              <a:t> Voice</a:t>
            </a:r>
          </a:p>
        </p:txBody>
      </p:sp>
      <p:sp>
        <p:nvSpPr>
          <p:cNvPr id="60419" name="Text Placeholder 2">
            <a:extLst>
              <a:ext uri="{FF2B5EF4-FFF2-40B4-BE49-F238E27FC236}">
                <a16:creationId xmlns:a16="http://schemas.microsoft.com/office/drawing/2014/main" id="{ED41B3F2-3E71-4BC2-A1B5-E2E08F67C36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2"/>
                </a:solidFill>
              </a:rPr>
              <a:t>Hausa</a:t>
            </a:r>
          </a:p>
          <a:p>
            <a:pPr eaLnBrk="1" hangingPunct="1"/>
            <a:endParaRPr lang="en-US" alt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25642" name="Group 42">
            <a:extLst>
              <a:ext uri="{FF2B5EF4-FFF2-40B4-BE49-F238E27FC236}">
                <a16:creationId xmlns:a16="http://schemas.microsoft.com/office/drawing/2014/main" id="{5B2E4C56-FB58-460C-AA39-EFE32D6C8D2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43000" y="2819400"/>
          <a:ext cx="6858000" cy="2743200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[ja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ILDoulosIPA"/>
                        </a:rPr>
                        <a:t>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Charis SIL"/>
                        </a:rPr>
                        <a:t>ː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]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‘he’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[ja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Charis SIL"/>
                        </a:rPr>
                        <a:t>ː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]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‘daughter’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5640" name="Embe3668.WAV">
            <a:hlinkClick r:id="" action="ppaction://media"/>
            <a:extLst>
              <a:ext uri="{FF2B5EF4-FFF2-40B4-BE49-F238E27FC236}">
                <a16:creationId xmlns:a16="http://schemas.microsoft.com/office/drawing/2014/main" id="{E6355A52-15BB-49E7-BC97-46598FD587DB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766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1" name="Embe3683.WAV">
            <a:hlinkClick r:id="" action="ppaction://media"/>
            <a:extLst>
              <a:ext uri="{FF2B5EF4-FFF2-40B4-BE49-F238E27FC236}">
                <a16:creationId xmlns:a16="http://schemas.microsoft.com/office/drawing/2014/main" id="{59A5533B-8C78-4AF2-B755-0EEEEB48F264}"/>
              </a:ext>
            </a:extLst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6" name="Slide Number Placeholder 1">
            <a:extLst>
              <a:ext uri="{FF2B5EF4-FFF2-40B4-BE49-F238E27FC236}">
                <a16:creationId xmlns:a16="http://schemas.microsoft.com/office/drawing/2014/main" id="{48E5AA5B-09BB-4A4A-BA38-A3ED3AF29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CAB4D2-F547-4203-AB71-14A62EE7044E}" type="slidenum">
              <a:rPr lang="ja-JP" altLang="en-US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ja-JP" sz="1400"/>
          </a:p>
        </p:txBody>
      </p:sp>
      <p:sp>
        <p:nvSpPr>
          <p:cNvPr id="60437" name="TextBox 1">
            <a:extLst>
              <a:ext uri="{FF2B5EF4-FFF2-40B4-BE49-F238E27FC236}">
                <a16:creationId xmlns:a16="http://schemas.microsoft.com/office/drawing/2014/main" id="{BFB2D8A0-FA5F-4E13-9CCC-CC6F30740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75413"/>
            <a:ext cx="31877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panose="020B0604020202020204" pitchFamily="34" charset="0"/>
              </a:rPr>
              <a:t>Sound samples: http://www.phonetics.ucla.edu/index/sounds.html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593AED-9C6C-4089-A6E4-7B019D736DF9}"/>
              </a:ext>
            </a:extLst>
          </p:cNvPr>
          <p:cNvSpPr/>
          <p:nvPr/>
        </p:nvSpPr>
        <p:spPr>
          <a:xfrm>
            <a:off x="6843890" y="1880390"/>
            <a:ext cx="587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202122"/>
                </a:solidFill>
                <a:latin typeface="Times New Roman" pitchFamily="18" charset="0"/>
              </a:rPr>
              <a:t>[</a:t>
            </a:r>
            <a:r>
              <a:rPr lang="en-US" dirty="0">
                <a:latin typeface="Times New Roman" pitchFamily="18" charset="0"/>
              </a:rPr>
              <a:t>a</a:t>
            </a:r>
            <a:r>
              <a:rPr lang="en-US" dirty="0">
                <a:latin typeface="Times New Roman" pitchFamily="18" charset="0"/>
                <a:sym typeface="SILDoulosIPA"/>
              </a:rPr>
              <a:t></a:t>
            </a:r>
            <a:r>
              <a:rPr lang="en-US" dirty="0">
                <a:solidFill>
                  <a:srgbClr val="000000"/>
                </a:solidFill>
                <a:latin typeface="Charis SIL"/>
                <a:sym typeface="SILDoulosIPA"/>
              </a:rPr>
              <a:t> ]</a:t>
            </a:r>
            <a:endParaRPr lang="en-US" dirty="0"/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E06934E7-AEC7-42F9-A5AF-4A38AFF8393A}"/>
              </a:ext>
            </a:extLst>
          </p:cNvPr>
          <p:cNvSpPr/>
          <p:nvPr/>
        </p:nvSpPr>
        <p:spPr>
          <a:xfrm>
            <a:off x="7086600" y="2380155"/>
            <a:ext cx="50800" cy="228600"/>
          </a:xfrm>
          <a:prstGeom prst="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4C64F9-982F-4A32-B51A-4326DE1E644C}"/>
              </a:ext>
            </a:extLst>
          </p:cNvPr>
          <p:cNvSpPr txBox="1"/>
          <p:nvPr/>
        </p:nvSpPr>
        <p:spPr>
          <a:xfrm>
            <a:off x="5979102" y="2291552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Diacritic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" fill="hold"/>
                                        <p:tgtEl>
                                          <p:spTgt spid="256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4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4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6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7" fill="hold"/>
                                        <p:tgtEl>
                                          <p:spTgt spid="256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4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41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C6C0937E-7856-437D-98C3-6540A4D72F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Voice Onset Time (VOT)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FA08EFA7-1338-4292-B43D-C173684C8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Important cue for </a:t>
            </a:r>
            <a:r>
              <a:rPr lang="en-US" altLang="en-US" u="sng" dirty="0"/>
              <a:t>voicing</a:t>
            </a: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For </a:t>
            </a:r>
            <a:r>
              <a:rPr lang="en-US" altLang="en-US" u="sng" dirty="0"/>
              <a:t>stop consonants </a:t>
            </a:r>
            <a:r>
              <a:rPr lang="en-US" altLang="en-US" dirty="0"/>
              <a:t>at the </a:t>
            </a:r>
            <a:r>
              <a:rPr lang="en-US" altLang="en-US" u="sng" dirty="0"/>
              <a:t>beginning of syllables </a:t>
            </a:r>
          </a:p>
          <a:p>
            <a:pPr eaLnBrk="1" hangingPunct="1">
              <a:defRPr/>
            </a:pPr>
            <a:r>
              <a:rPr lang="en-US" altLang="en-US" dirty="0"/>
              <a:t>For example:  “</a:t>
            </a:r>
            <a:r>
              <a:rPr lang="en-US" altLang="en-US" b="1" u="sng" dirty="0"/>
              <a:t>p</a:t>
            </a:r>
            <a:r>
              <a:rPr lang="en-US" altLang="en-US" dirty="0"/>
              <a:t>at” vs. “</a:t>
            </a:r>
            <a:r>
              <a:rPr lang="en-US" altLang="en-US" b="1" u="sng" dirty="0"/>
              <a:t>b</a:t>
            </a:r>
            <a:r>
              <a:rPr lang="en-US" altLang="en-US" dirty="0"/>
              <a:t>at”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/>
          </a:p>
          <a:p>
            <a:pPr marL="0" indent="0" eaLnBrk="1" hangingPunct="1">
              <a:buFontTx/>
              <a:buNone/>
              <a:defRPr/>
            </a:pPr>
            <a:r>
              <a:rPr lang="en-US" altLang="en-US" dirty="0"/>
              <a:t>Much of what you hear in this contrast has to do with precise timing!</a:t>
            </a:r>
          </a:p>
        </p:txBody>
      </p:sp>
      <p:sp>
        <p:nvSpPr>
          <p:cNvPr id="62468" name="Slide Number Placeholder 1">
            <a:extLst>
              <a:ext uri="{FF2B5EF4-FFF2-40B4-BE49-F238E27FC236}">
                <a16:creationId xmlns:a16="http://schemas.microsoft.com/office/drawing/2014/main" id="{3A3A5804-A955-4A74-A604-3923FA3D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357585-C78A-47D8-983A-7A34B6DC3BC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BC015CB-F821-4CF2-947A-ABAFF8FD7A4C}"/>
              </a:ext>
            </a:extLst>
          </p:cNvPr>
          <p:cNvCxnSpPr/>
          <p:nvPr/>
        </p:nvCxnSpPr>
        <p:spPr>
          <a:xfrm flipV="1">
            <a:off x="3352800" y="4267200"/>
            <a:ext cx="304800" cy="38100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ED8C057-E413-429B-A91E-DFD4C321F41D}"/>
              </a:ext>
            </a:extLst>
          </p:cNvPr>
          <p:cNvCxnSpPr/>
          <p:nvPr/>
        </p:nvCxnSpPr>
        <p:spPr>
          <a:xfrm flipV="1">
            <a:off x="4876800" y="4244975"/>
            <a:ext cx="304800" cy="38100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CE6746FE-A5EA-4D1F-B07E-AB1AE1DF7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505200" cy="1143000"/>
          </a:xfrm>
        </p:spPr>
        <p:txBody>
          <a:bodyPr/>
          <a:lstStyle/>
          <a:p>
            <a:r>
              <a:rPr lang="en-US" altLang="en-US"/>
              <a:t>VOT- cont’d</a:t>
            </a:r>
          </a:p>
        </p:txBody>
      </p:sp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B1D61AF1-D4C8-465A-969F-8172866675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159794"/>
            <a:ext cx="8258175" cy="4114800"/>
          </a:xfrm>
        </p:spPr>
        <p:txBody>
          <a:bodyPr/>
          <a:lstStyle/>
          <a:p>
            <a:pPr eaLnBrk="1" hangingPunct="1"/>
            <a:r>
              <a:rPr lang="en-US" altLang="en-US" u="sng" dirty="0"/>
              <a:t>Time</a:t>
            </a:r>
            <a:r>
              <a:rPr lang="en-US" altLang="en-US" dirty="0"/>
              <a:t> </a:t>
            </a:r>
            <a:r>
              <a:rPr lang="en-US" altLang="en-US" u="sng" dirty="0"/>
              <a:t>interval</a:t>
            </a:r>
            <a:r>
              <a:rPr lang="en-US" altLang="en-US" dirty="0"/>
              <a:t> (measured in milliseconds)</a:t>
            </a:r>
          </a:p>
          <a:p>
            <a:pPr eaLnBrk="1" hangingPunct="1"/>
            <a:r>
              <a:rPr lang="en-US" altLang="en-US" dirty="0"/>
              <a:t>..between the release of air closure and the beginning of vocal cord vibration (voicing)</a:t>
            </a:r>
          </a:p>
          <a:p>
            <a:pPr eaLnBrk="1" hangingPunct="1"/>
            <a:r>
              <a:rPr lang="en-US" altLang="en-US" dirty="0"/>
              <a:t>In English, stop consonants with a VOT &gt;25 milliseconds = voiceless (such as /p/),</a:t>
            </a:r>
          </a:p>
          <a:p>
            <a:pPr eaLnBrk="1" hangingPunct="1"/>
            <a:r>
              <a:rPr lang="en-US" altLang="en-US" dirty="0"/>
              <a:t>VOTs &lt; 25 milliseconds = voiced (such as /b/)</a:t>
            </a:r>
          </a:p>
          <a:p>
            <a:endParaRPr lang="en-US" altLang="en-US" dirty="0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DAB17D81-564A-4268-89BF-C7C443A648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9B8C65-084A-4FD1-87BC-71A86037BCE4}" type="slidenum">
              <a:rPr lang="ja-JP" altLang="en-US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ja-JP" sz="1400"/>
          </a:p>
        </p:txBody>
      </p:sp>
      <p:grpSp>
        <p:nvGrpSpPr>
          <p:cNvPr id="64517" name="Group 4">
            <a:extLst>
              <a:ext uri="{FF2B5EF4-FFF2-40B4-BE49-F238E27FC236}">
                <a16:creationId xmlns:a16="http://schemas.microsoft.com/office/drawing/2014/main" id="{11918C7B-3089-47B0-88A1-C308C811F6F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72000" y="174625"/>
            <a:ext cx="4105275" cy="2011363"/>
            <a:chOff x="2742" y="144"/>
            <a:chExt cx="2586" cy="1267"/>
          </a:xfrm>
        </p:grpSpPr>
        <p:sp>
          <p:nvSpPr>
            <p:cNvPr id="64521" name="AutoShape 3">
              <a:extLst>
                <a:ext uri="{FF2B5EF4-FFF2-40B4-BE49-F238E27FC236}">
                  <a16:creationId xmlns:a16="http://schemas.microsoft.com/office/drawing/2014/main" id="{CA038452-3FF9-4CAF-885C-C2C257395CC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42" y="144"/>
              <a:ext cx="2586" cy="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4522" name="Picture 5">
              <a:extLst>
                <a:ext uri="{FF2B5EF4-FFF2-40B4-BE49-F238E27FC236}">
                  <a16:creationId xmlns:a16="http://schemas.microsoft.com/office/drawing/2014/main" id="{38208F2D-259F-4CA3-AC0A-928F8C4005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569" r="1817" b="22134"/>
            <a:stretch>
              <a:fillRect/>
            </a:stretch>
          </p:blipFill>
          <p:spPr bwMode="auto">
            <a:xfrm>
              <a:off x="2742" y="144"/>
              <a:ext cx="253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518" name="TextBox 10">
            <a:extLst>
              <a:ext uri="{FF2B5EF4-FFF2-40B4-BE49-F238E27FC236}">
                <a16:creationId xmlns:a16="http://schemas.microsoft.com/office/drawing/2014/main" id="{1003FD6B-F76F-4BEF-A5AB-D7696D656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34950"/>
            <a:ext cx="639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/p</a:t>
            </a:r>
            <a:r>
              <a:rPr lang="en-US" altLang="en-US" sz="2400" baseline="30000">
                <a:latin typeface="Arial" panose="020B0604020202020204" pitchFamily="34" charset="0"/>
              </a:rPr>
              <a:t>h</a:t>
            </a:r>
            <a:r>
              <a:rPr lang="en-US" altLang="en-US" sz="2400">
                <a:latin typeface="Arial" panose="020B0604020202020204" pitchFamily="34" charset="0"/>
              </a:rPr>
              <a:t>/</a:t>
            </a:r>
          </a:p>
        </p:txBody>
      </p:sp>
      <p:sp>
        <p:nvSpPr>
          <p:cNvPr id="64519" name="TextBox 11">
            <a:extLst>
              <a:ext uri="{FF2B5EF4-FFF2-40B4-BE49-F238E27FC236}">
                <a16:creationId xmlns:a16="http://schemas.microsoft.com/office/drawing/2014/main" id="{BE1B5A59-002F-47B7-A551-85CAF9961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38" y="234950"/>
            <a:ext cx="62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/æ/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9F7B5E-89AB-4C3D-9AF2-37858A04B6A7}"/>
              </a:ext>
            </a:extLst>
          </p:cNvPr>
          <p:cNvSpPr txBox="1"/>
          <p:nvPr/>
        </p:nvSpPr>
        <p:spPr>
          <a:xfrm>
            <a:off x="5486400" y="1751013"/>
            <a:ext cx="7715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[30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</a:rPr>
              <a:t>ms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]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F16AFA4E-F31A-43F5-B2CC-8EC649D546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/>
              <a:t>Try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90656-805A-4781-B51F-626955402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81200"/>
            <a:ext cx="8382000" cy="4114800"/>
          </a:xfrm>
        </p:spPr>
        <p:txBody>
          <a:bodyPr/>
          <a:lstStyle/>
          <a:p>
            <a:pPr>
              <a:buFont typeface="Wingdings" pitchFamily="2" charset="2"/>
              <a:buChar char="ß"/>
              <a:defRPr/>
            </a:pPr>
            <a:r>
              <a:rPr lang="en-US" dirty="0">
                <a:sym typeface="Wingdings" pitchFamily="2" charset="2"/>
              </a:rPr>
              <a:t>Short VOT (voiced) /b/,d,/</a:t>
            </a:r>
            <a:r>
              <a:rPr lang="en-US" sz="2600" dirty="0">
                <a:latin typeface="Lucida Sans" panose="020B0602030504020204" pitchFamily="34" charset="0"/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en-US" dirty="0">
                <a:sym typeface="Wingdings" pitchFamily="2" charset="2"/>
              </a:rPr>
              <a:t>/											 		Long VOT (voiceless) /p/, /t/, /k/</a:t>
            </a:r>
          </a:p>
          <a:p>
            <a:pPr marL="0" indent="0">
              <a:buFontTx/>
              <a:buNone/>
              <a:defRPr/>
            </a:pPr>
            <a:endParaRPr lang="en-US" dirty="0">
              <a:sym typeface="Wingdings" pitchFamily="2" charset="2"/>
            </a:endParaRPr>
          </a:p>
        </p:txBody>
      </p:sp>
      <p:pic>
        <p:nvPicPr>
          <p:cNvPr id="65540" name="Picture 2">
            <a:extLst>
              <a:ext uri="{FF2B5EF4-FFF2-40B4-BE49-F238E27FC236}">
                <a16:creationId xmlns:a16="http://schemas.microsoft.com/office/drawing/2014/main" id="{F3024355-0385-44DB-A6A4-87A1C70F0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3810000"/>
            <a:ext cx="1819275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1" name="Slide Number Placeholder 1">
            <a:extLst>
              <a:ext uri="{FF2B5EF4-FFF2-40B4-BE49-F238E27FC236}">
                <a16:creationId xmlns:a16="http://schemas.microsoft.com/office/drawing/2014/main" id="{15895E5E-069B-4FEB-A71D-EC482F37E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E781F3-65FB-4514-90D6-8075B74D8304}" type="slidenum">
              <a:rPr lang="ja-JP" altLang="en-US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ja-JP" sz="1400"/>
          </a:p>
        </p:txBody>
      </p:sp>
      <p:sp>
        <p:nvSpPr>
          <p:cNvPr id="65542" name="Rectangle 1">
            <a:extLst>
              <a:ext uri="{FF2B5EF4-FFF2-40B4-BE49-F238E27FC236}">
                <a16:creationId xmlns:a16="http://schemas.microsoft.com/office/drawing/2014/main" id="{86B2F4A5-75A2-4022-B254-A9FB16384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59563"/>
            <a:ext cx="53340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600">
                <a:latin typeface="Calibri" panose="020F0502020204030204" pitchFamily="34" charset="0"/>
                <a:cs typeface="Calibri" panose="020F0502020204030204" pitchFamily="34" charset="0"/>
              </a:rPr>
              <a:t>Illustration from Wiley, Composition Services Graphics. Image from </a:t>
            </a:r>
            <a:r>
              <a:rPr lang="en-US" altLang="en-US" sz="600" i="1">
                <a:latin typeface="Calibri" panose="020F0502020204030204" pitchFamily="34" charset="0"/>
                <a:cs typeface="Calibri" panose="020F0502020204030204" pitchFamily="34" charset="0"/>
              </a:rPr>
              <a:t>Phonetics for Dummies. </a:t>
            </a:r>
            <a:r>
              <a:rPr lang="en-US" altLang="en-US" sz="600">
                <a:latin typeface="Calibri" panose="020F0502020204030204" pitchFamily="34" charset="0"/>
                <a:cs typeface="Calibri" panose="020F0502020204030204" pitchFamily="34" charset="0"/>
              </a:rPr>
              <a:t>William Katz. “Producing Speech: The How-To.”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34AAB070-D3A5-4DF5-995E-8D242EC161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English vs. Najavo</a:t>
            </a:r>
          </a:p>
        </p:txBody>
      </p:sp>
      <p:pic>
        <p:nvPicPr>
          <p:cNvPr id="66563" name="Picture 3">
            <a:extLst>
              <a:ext uri="{FF2B5EF4-FFF2-40B4-BE49-F238E27FC236}">
                <a16:creationId xmlns:a16="http://schemas.microsoft.com/office/drawing/2014/main" id="{6E134D09-500A-4047-9DCD-637423C06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7"/>
          <a:stretch>
            <a:fillRect/>
          </a:stretch>
        </p:blipFill>
        <p:spPr bwMode="auto">
          <a:xfrm>
            <a:off x="2571750" y="1939925"/>
            <a:ext cx="4152900" cy="261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0" name="TextBox 3">
            <a:extLst>
              <a:ext uri="{FF2B5EF4-FFF2-40B4-BE49-F238E27FC236}">
                <a16:creationId xmlns:a16="http://schemas.microsoft.com/office/drawing/2014/main" id="{BDCBEBA3-FE81-4BC4-BA36-1D96D146C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138" y="4702175"/>
            <a:ext cx="58277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latin typeface="+mj-lt"/>
              </a:rPr>
              <a:t>Listen to: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latin typeface="+mj-lt"/>
                <a:hlinkClick r:id="rId3"/>
              </a:rPr>
              <a:t>http://www.utdallas.edu/~wkatz/PFD/Navajo_Keshmish.wav</a:t>
            </a:r>
            <a:endParaRPr lang="en-US" altLang="en-US" sz="2400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latin typeface="+mj-lt"/>
              </a:rPr>
              <a:t>for very long lag VOT of [</a:t>
            </a:r>
            <a:r>
              <a:rPr lang="en-US" altLang="en-US" sz="2400" dirty="0" err="1">
                <a:latin typeface="+mj-lt"/>
              </a:rPr>
              <a:t>k</a:t>
            </a:r>
            <a:r>
              <a:rPr lang="en-US" altLang="en-US" sz="2400" baseline="30000" dirty="0" err="1">
                <a:latin typeface="+mj-lt"/>
              </a:rPr>
              <a:t>h</a:t>
            </a:r>
            <a:r>
              <a:rPr lang="en-US" altLang="en-US" sz="2400" dirty="0">
                <a:latin typeface="+mj-lt"/>
              </a:rPr>
              <a:t>] in </a:t>
            </a:r>
            <a:r>
              <a:rPr lang="en-US" altLang="en-US" sz="2400" dirty="0" err="1">
                <a:latin typeface="+mj-lt"/>
              </a:rPr>
              <a:t>Najavo</a:t>
            </a:r>
            <a:endParaRPr lang="en-US" altLang="en-US" sz="2400" dirty="0">
              <a:latin typeface="+mj-lt"/>
            </a:endParaRPr>
          </a:p>
        </p:txBody>
      </p:sp>
      <p:sp>
        <p:nvSpPr>
          <p:cNvPr id="66565" name="TextBox 4">
            <a:extLst>
              <a:ext uri="{FF2B5EF4-FFF2-40B4-BE49-F238E27FC236}">
                <a16:creationId xmlns:a16="http://schemas.microsoft.com/office/drawing/2014/main" id="{A667157C-B372-4C68-9447-5B887723D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324600"/>
            <a:ext cx="2370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Phonetics for Dummies, pg. 250</a:t>
            </a:r>
          </a:p>
        </p:txBody>
      </p:sp>
      <p:sp>
        <p:nvSpPr>
          <p:cNvPr id="66566" name="Slide Number Placeholder 1">
            <a:extLst>
              <a:ext uri="{FF2B5EF4-FFF2-40B4-BE49-F238E27FC236}">
                <a16:creationId xmlns:a16="http://schemas.microsoft.com/office/drawing/2014/main" id="{EA9D5A7D-4313-4B61-84C1-41BDFFD15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F1B3A3-9830-4561-B174-B850F4506896}" type="slidenum">
              <a:rPr lang="ja-JP" altLang="en-US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ja-JP" sz="1400"/>
          </a:p>
        </p:txBody>
      </p:sp>
      <p:sp>
        <p:nvSpPr>
          <p:cNvPr id="66567" name="Rectangle 1">
            <a:extLst>
              <a:ext uri="{FF2B5EF4-FFF2-40B4-BE49-F238E27FC236}">
                <a16:creationId xmlns:a16="http://schemas.microsoft.com/office/drawing/2014/main" id="{82622303-23A7-40C2-93C3-156DEAB1B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570663"/>
            <a:ext cx="4572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600">
                <a:latin typeface="Calibri" panose="020F0502020204030204" pitchFamily="34" charset="0"/>
                <a:cs typeface="Calibri" panose="020F0502020204030204" pitchFamily="34" charset="0"/>
              </a:rPr>
              <a:t>Illustration from Wiley, Composition Services Graphics. Figure from </a:t>
            </a:r>
            <a:r>
              <a:rPr lang="en-US" altLang="en-US" sz="600" i="1">
                <a:latin typeface="Calibri" panose="020F0502020204030204" pitchFamily="34" charset="0"/>
                <a:cs typeface="Calibri" panose="020F0502020204030204" pitchFamily="34" charset="0"/>
              </a:rPr>
              <a:t>Phonetics for Dummies. </a:t>
            </a:r>
            <a:r>
              <a:rPr lang="en-US" altLang="en-US" sz="600">
                <a:latin typeface="Calibri" panose="020F0502020204030204" pitchFamily="34" charset="0"/>
                <a:cs typeface="Calibri" panose="020F0502020204030204" pitchFamily="34" charset="0"/>
              </a:rPr>
              <a:t>William Katz. “Exploring Different Phonemes.” </a:t>
            </a:r>
          </a:p>
        </p:txBody>
      </p:sp>
      <p:sp>
        <p:nvSpPr>
          <p:cNvPr id="65544" name="TextBox 1">
            <a:extLst>
              <a:ext uri="{FF2B5EF4-FFF2-40B4-BE49-F238E27FC236}">
                <a16:creationId xmlns:a16="http://schemas.microsoft.com/office/drawing/2014/main" id="{37D1CF34-F400-4F70-9AE9-1C7DF516C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513" y="1939925"/>
            <a:ext cx="1174750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b="1" u="sng" dirty="0">
                <a:latin typeface="+mj-lt"/>
              </a:rPr>
              <a:t>VOT</a:t>
            </a:r>
            <a:r>
              <a:rPr lang="en-US" altLang="en-US" b="1" dirty="0">
                <a:latin typeface="+mj-lt"/>
              </a:rPr>
              <a:t>:</a:t>
            </a:r>
          </a:p>
          <a:p>
            <a:pPr>
              <a:defRPr/>
            </a:pPr>
            <a:r>
              <a:rPr lang="en-US" altLang="en-US" dirty="0">
                <a:latin typeface="+mj-lt"/>
              </a:rPr>
              <a:t>Short </a:t>
            </a:r>
            <a:endParaRPr lang="en-US" altLang="en-US" sz="900" dirty="0">
              <a:latin typeface="+mj-lt"/>
            </a:endParaRPr>
          </a:p>
          <a:p>
            <a:pPr>
              <a:defRPr/>
            </a:pPr>
            <a:endParaRPr lang="en-US" altLang="en-US" sz="900" dirty="0">
              <a:latin typeface="+mj-lt"/>
            </a:endParaRPr>
          </a:p>
          <a:p>
            <a:pPr>
              <a:defRPr/>
            </a:pPr>
            <a:r>
              <a:rPr lang="en-US" altLang="en-US" dirty="0">
                <a:latin typeface="+mj-lt"/>
              </a:rPr>
              <a:t>Longer</a:t>
            </a:r>
          </a:p>
          <a:p>
            <a:pPr>
              <a:defRPr/>
            </a:pPr>
            <a:endParaRPr lang="en-US" altLang="en-US" dirty="0">
              <a:latin typeface="+mj-lt"/>
            </a:endParaRPr>
          </a:p>
          <a:p>
            <a:pPr>
              <a:defRPr/>
            </a:pPr>
            <a:r>
              <a:rPr lang="en-US" altLang="en-US" dirty="0">
                <a:latin typeface="+mj-lt"/>
              </a:rPr>
              <a:t>Longest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6CA9B0-8A06-4169-9CBD-E15C4A47CB4B}"/>
              </a:ext>
            </a:extLst>
          </p:cNvPr>
          <p:cNvSpPr txBox="1"/>
          <p:nvPr/>
        </p:nvSpPr>
        <p:spPr>
          <a:xfrm>
            <a:off x="827088" y="2266950"/>
            <a:ext cx="1687512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>
                <a:latin typeface="+mj-lt"/>
              </a:rPr>
              <a:t>(as in “s</a:t>
            </a:r>
            <a:r>
              <a:rPr lang="en-US" sz="2200" u="sng" dirty="0">
                <a:latin typeface="+mj-lt"/>
              </a:rPr>
              <a:t>t</a:t>
            </a:r>
            <a:r>
              <a:rPr lang="en-US" sz="2200" dirty="0">
                <a:latin typeface="+mj-lt"/>
              </a:rPr>
              <a:t>op”)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D3753-7CC3-4CD9-A5F3-E870ABA7D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56" y="723899"/>
            <a:ext cx="7772400" cy="1143000"/>
          </a:xfrm>
        </p:spPr>
        <p:txBody>
          <a:bodyPr/>
          <a:lstStyle/>
          <a:p>
            <a:pPr algn="l"/>
            <a:r>
              <a:rPr lang="en-US" sz="4000" dirty="0"/>
              <a:t>Plosive production in initial position:</a:t>
            </a:r>
            <a:br>
              <a:rPr lang="en-US" sz="4000" dirty="0"/>
            </a:br>
            <a:r>
              <a:rPr lang="en-US" sz="4000" u="sng" dirty="0"/>
              <a:t>Time course</a:t>
            </a:r>
            <a:r>
              <a:rPr lang="en-US" sz="4000" dirty="0"/>
              <a:t>:</a:t>
            </a:r>
            <a:br>
              <a:rPr lang="en-US" sz="4000" dirty="0"/>
            </a:br>
            <a:endParaRPr lang="en-US" sz="3300" dirty="0">
              <a:latin typeface="Lucida Sans" panose="020B0602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5886C-9915-4FBB-B11A-C9CAD5932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7756" y="2141168"/>
            <a:ext cx="7848600" cy="242804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Closure</a:t>
            </a:r>
            <a:r>
              <a:rPr lang="en-US" dirty="0"/>
              <a:t> (air pressure builds…..)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Release</a:t>
            </a:r>
            <a:r>
              <a:rPr lang="en-US" dirty="0"/>
              <a:t> (articulators blow apart, “burst” of air typically occurs)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Aspiration </a:t>
            </a:r>
            <a:r>
              <a:rPr lang="en-US" dirty="0"/>
              <a:t>(glottal noise w/ release)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Voicing</a:t>
            </a:r>
            <a:r>
              <a:rPr lang="en-US" dirty="0"/>
              <a:t>  (start of vocal fold vibration)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CCF752-070A-4E59-A96E-1D278020F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062DE-660A-47FA-834B-D7DA10DE4AEE}" type="slidenum">
              <a:rPr lang="ja-JP" altLang="en-US" smtClean="0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56AEB9-25F9-418B-B150-B742C7827795}"/>
              </a:ext>
            </a:extLst>
          </p:cNvPr>
          <p:cNvSpPr txBox="1"/>
          <p:nvPr/>
        </p:nvSpPr>
        <p:spPr>
          <a:xfrm>
            <a:off x="2895600" y="5562600"/>
            <a:ext cx="236635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(e.g. </a:t>
            </a:r>
            <a:r>
              <a:rPr lang="en-US" sz="3300" dirty="0">
                <a:latin typeface="Lucida Sans" panose="020B0602030504020204" pitchFamily="34" charset="0"/>
              </a:rPr>
              <a:t>/</a:t>
            </a:r>
            <a:r>
              <a:rPr lang="en-US" sz="3300" dirty="0" err="1">
                <a:solidFill>
                  <a:srgbClr val="7030A0"/>
                </a:solidFill>
                <a:latin typeface="Lucida Sans" panose="020B0602030504020204" pitchFamily="34" charset="0"/>
              </a:rPr>
              <a:t>pʰ</a:t>
            </a:r>
            <a:r>
              <a:rPr lang="en-US" sz="3300" dirty="0" err="1"/>
              <a:t>ɑ</a:t>
            </a:r>
            <a:r>
              <a:rPr lang="en-US" sz="3300" dirty="0">
                <a:latin typeface="Lucida Sans" panose="020B0602030504020204" pitchFamily="34" charset="0"/>
              </a:rPr>
              <a:t>/)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140676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0351836-4BA2-4D9D-95E5-D9F7D19A55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Pulmonic Airstream Mechanism</a:t>
            </a:r>
            <a:br>
              <a:rPr lang="en-US" altLang="en-US" sz="4000"/>
            </a:br>
            <a:r>
              <a:rPr lang="en-US" altLang="en-US" sz="4000" b="1"/>
              <a:t>Plosives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DE635EE-535C-496E-8921-A6AF463D13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886200"/>
          </a:xfrm>
        </p:spPr>
        <p:txBody>
          <a:bodyPr/>
          <a:lstStyle/>
          <a:p>
            <a:pPr eaLnBrk="1" hangingPunct="1"/>
            <a:r>
              <a:rPr lang="en-US" altLang="en-US"/>
              <a:t>Stops that use only an outward-moving pulmonic airstream = plosives.</a:t>
            </a:r>
          </a:p>
          <a:p>
            <a:pPr eaLnBrk="1" hangingPunct="1"/>
            <a:r>
              <a:rPr lang="en-US" altLang="en-US"/>
              <a:t>GAE uses only an egressive pulmonic airstream.</a:t>
            </a:r>
          </a:p>
          <a:p>
            <a:pPr eaLnBrk="1" hangingPunct="1"/>
            <a:r>
              <a:rPr lang="en-US" altLang="en-US"/>
              <a:t>All </a:t>
            </a:r>
            <a:r>
              <a:rPr lang="en-US" altLang="en-US" u="sng"/>
              <a:t>oral</a:t>
            </a:r>
            <a:r>
              <a:rPr lang="en-US" altLang="en-US"/>
              <a:t> stops in English are plosives</a:t>
            </a:r>
            <a:endParaRPr lang="en-US" altLang="en-US" sz="2200"/>
          </a:p>
          <a:p>
            <a:pPr algn="ctr" eaLnBrk="1" hangingPunct="1">
              <a:buFontTx/>
              <a:buNone/>
            </a:pPr>
            <a:endParaRPr lang="en-US" altLang="en-US">
              <a:solidFill>
                <a:srgbClr val="FF33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>
                <a:solidFill>
                  <a:srgbClr val="FF3300"/>
                </a:solidFill>
              </a:rPr>
              <a:t>This is not true for all languages</a:t>
            </a:r>
          </a:p>
        </p:txBody>
      </p:sp>
      <p:sp>
        <p:nvSpPr>
          <p:cNvPr id="10244" name="Slide Number Placeholder 1">
            <a:extLst>
              <a:ext uri="{FF2B5EF4-FFF2-40B4-BE49-F238E27FC236}">
                <a16:creationId xmlns:a16="http://schemas.microsoft.com/office/drawing/2014/main" id="{D0B6FDA8-4097-4B7D-BEE7-C13BFE4A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A03E16-D4EA-45BD-AA2B-6F1CB49258CC}" type="slidenum">
              <a:rPr lang="ja-JP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ja-JP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7476A3A-4FE7-4D17-9D9A-02E8DB1E2C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Arial Unicode MS" pitchFamily="34" charset="-128"/>
              </a:rPr>
              <a:t>Airstream</a:t>
            </a:r>
            <a:r>
              <a:rPr lang="en-US" altLang="ja-JP">
                <a:latin typeface="Arial" panose="020B0604020202020204" pitchFamily="34" charset="0"/>
                <a:ea typeface="Arial Unicode MS" pitchFamily="34" charset="-128"/>
              </a:rPr>
              <a:t> </a:t>
            </a:r>
            <a:r>
              <a:rPr lang="en-US" altLang="ja-JP">
                <a:ea typeface="Arial Unicode MS" pitchFamily="34" charset="-128"/>
              </a:rPr>
              <a:t>Mechanisms</a:t>
            </a:r>
          </a:p>
        </p:txBody>
      </p:sp>
      <p:graphicFrame>
        <p:nvGraphicFramePr>
          <p:cNvPr id="231509" name="Group 85">
            <a:extLst>
              <a:ext uri="{FF2B5EF4-FFF2-40B4-BE49-F238E27FC236}">
                <a16:creationId xmlns:a16="http://schemas.microsoft.com/office/drawing/2014/main" id="{C6A6EB06-2782-42F5-A46F-3A0F37A6F08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48536870"/>
              </p:ext>
            </p:extLst>
          </p:nvPr>
        </p:nvGraphicFramePr>
        <p:xfrm>
          <a:off x="457200" y="1752600"/>
          <a:ext cx="8305800" cy="4648201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47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Pulmonic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Glottalic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Velaric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38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Egressive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Plosives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/p, t, k, b, d,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/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Ejectives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/p’, t’,  k’/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NONE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95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Ingressive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NONE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Implosives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/</a:t>
                      </a:r>
                      <a:r>
                        <a:rPr kumimoji="0" lang="en-US" altLang="ja-JP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  <a:sym typeface="Ipa-sams Uclphon1 SILSophiaL" pitchFamily="2" charset="2"/>
                        </a:rPr>
                        <a:t>, , /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Arial Unicode MS" pitchFamily="34" charset="-128"/>
                        <a:cs typeface="Arial Unicode MS" pitchFamily="34" charset="-128"/>
                        <a:sym typeface="Ipa-sams Uclphon1 SILSophiaL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Clicks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/</a:t>
                      </a:r>
                      <a:r>
                        <a:rPr kumimoji="0" lang="en-US" altLang="ja-JP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  <a:sym typeface="Ipa-sams Uclphon1 SILSophiaL" pitchFamily="2" charset="2"/>
                        </a:rPr>
                        <a:t>, , !, , /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Arial Unicode MS" pitchFamily="34" charset="-128"/>
                        <a:cs typeface="Arial Unicode MS" pitchFamily="34" charset="-128"/>
                        <a:sym typeface="Ipa-sams Uclphon1 SILSophiaL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313" name="Slide Number Placeholder 1">
            <a:extLst>
              <a:ext uri="{FF2B5EF4-FFF2-40B4-BE49-F238E27FC236}">
                <a16:creationId xmlns:a16="http://schemas.microsoft.com/office/drawing/2014/main" id="{06048A62-0D3F-4267-8308-CFD20B115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A6207B-5DB0-41FF-8127-6EE04AB4A36E}" type="slidenum">
              <a:rPr lang="ja-JP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ja-JP" sz="1400"/>
          </a:p>
        </p:txBody>
      </p:sp>
      <p:sp>
        <p:nvSpPr>
          <p:cNvPr id="12314" name="Rectangle 1">
            <a:extLst>
              <a:ext uri="{FF2B5EF4-FFF2-40B4-BE49-F238E27FC236}">
                <a16:creationId xmlns:a16="http://schemas.microsoft.com/office/drawing/2014/main" id="{C1EBAEF2-5375-430B-B199-4B7FE04B0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713" y="6397625"/>
            <a:ext cx="45720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600">
                <a:latin typeface="Calibri" panose="020F0502020204030204" pitchFamily="34" charset="0"/>
                <a:cs typeface="Calibri" panose="020F0502020204030204" pitchFamily="34" charset="0"/>
              </a:rPr>
              <a:t>Illustration by Wiley, Composition Services Graphics. Image from </a:t>
            </a:r>
            <a:r>
              <a:rPr lang="en-US" altLang="en-US" sz="600" i="1">
                <a:latin typeface="Calibri" panose="020F0502020204030204" pitchFamily="34" charset="0"/>
                <a:cs typeface="Calibri" panose="020F0502020204030204" pitchFamily="34" charset="0"/>
              </a:rPr>
              <a:t>Phonetics for Dummies. </a:t>
            </a:r>
            <a:r>
              <a:rPr lang="en-US" altLang="en-US" sz="600">
                <a:latin typeface="Calibri" panose="020F0502020204030204" pitchFamily="34" charset="0"/>
                <a:cs typeface="Calibri" panose="020F0502020204030204" pitchFamily="34" charset="0"/>
              </a:rPr>
              <a:t>William Katz. “Going Global with Phonetics.” 2013.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8A5477E-5A57-4D8F-916B-8B1AF00A3B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>
                <a:ea typeface="Arial Unicode MS" pitchFamily="34" charset="-128"/>
              </a:rPr>
              <a:t>Glottalic Airstream Mechanism</a:t>
            </a:r>
            <a:br>
              <a:rPr lang="en-US" altLang="ja-JP" sz="4000">
                <a:ea typeface="Arial Unicode MS" pitchFamily="34" charset="-128"/>
              </a:rPr>
            </a:br>
            <a:r>
              <a:rPr lang="en-US" altLang="ja-JP" sz="4000" b="1">
                <a:ea typeface="Arial Unicode MS" pitchFamily="34" charset="-128"/>
              </a:rPr>
              <a:t>Ejectives</a:t>
            </a:r>
          </a:p>
        </p:txBody>
      </p:sp>
      <p:sp>
        <p:nvSpPr>
          <p:cNvPr id="14339" name="Rectangle 24">
            <a:extLst>
              <a:ext uri="{FF2B5EF4-FFF2-40B4-BE49-F238E27FC236}">
                <a16:creationId xmlns:a16="http://schemas.microsoft.com/office/drawing/2014/main" id="{987753E4-7FA2-46E2-8EB0-D9C32D68B8A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473325"/>
            <a:ext cx="2133600" cy="3200400"/>
          </a:xfrm>
        </p:spPr>
        <p:txBody>
          <a:bodyPr/>
          <a:lstStyle/>
          <a:p>
            <a:pPr eaLnBrk="1" hangingPunct="1"/>
            <a:r>
              <a:rPr lang="en-US" altLang="en-US" sz="2800"/>
              <a:t>Hausa</a:t>
            </a:r>
          </a:p>
          <a:p>
            <a:pPr eaLnBrk="1" hangingPunct="1"/>
            <a:r>
              <a:rPr lang="en-US" altLang="en-US" sz="2800"/>
              <a:t>Quechua</a:t>
            </a:r>
          </a:p>
          <a:p>
            <a:pPr eaLnBrk="1" hangingPunct="1"/>
            <a:r>
              <a:rPr lang="en-US" altLang="en-US" sz="2800"/>
              <a:t>Lakhota</a:t>
            </a:r>
          </a:p>
          <a:p>
            <a:pPr eaLnBrk="1" hangingPunct="1"/>
            <a:r>
              <a:rPr lang="en-US" altLang="en-US" sz="2800"/>
              <a:t>Navajo</a:t>
            </a:r>
          </a:p>
          <a:p>
            <a:pPr eaLnBrk="1" hangingPunct="1"/>
            <a:r>
              <a:rPr lang="en-US" altLang="en-US" sz="2800"/>
              <a:t>K’ekchi</a:t>
            </a:r>
          </a:p>
        </p:txBody>
      </p:sp>
      <p:pic>
        <p:nvPicPr>
          <p:cNvPr id="14340" name="Picture 5">
            <a:extLst>
              <a:ext uri="{FF2B5EF4-FFF2-40B4-BE49-F238E27FC236}">
                <a16:creationId xmlns:a16="http://schemas.microsoft.com/office/drawing/2014/main" id="{8752D92F-6F00-4B9B-9535-27BE9D9FE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62200"/>
            <a:ext cx="2635250" cy="342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Slide Number Placeholder 1">
            <a:extLst>
              <a:ext uri="{FF2B5EF4-FFF2-40B4-BE49-F238E27FC236}">
                <a16:creationId xmlns:a16="http://schemas.microsoft.com/office/drawing/2014/main" id="{6FCB7F0A-249E-4694-9160-EAF6ACCE0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B3B33C-6CC6-486E-ADD1-78B3ADA11436}" type="slidenum">
              <a:rPr lang="ja-JP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ja-JP" sz="1400"/>
          </a:p>
        </p:txBody>
      </p:sp>
      <p:sp>
        <p:nvSpPr>
          <p:cNvPr id="14342" name="Rectangle 1">
            <a:extLst>
              <a:ext uri="{FF2B5EF4-FFF2-40B4-BE49-F238E27FC236}">
                <a16:creationId xmlns:a16="http://schemas.microsoft.com/office/drawing/2014/main" id="{429368F4-EF8A-457E-9610-9EC1BD7DE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183313"/>
            <a:ext cx="1751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600">
                <a:latin typeface="Calibri" panose="020F0502020204030204" pitchFamily="34" charset="0"/>
                <a:cs typeface="Calibri" panose="020F0502020204030204" pitchFamily="34" charset="0"/>
              </a:rPr>
              <a:t>Illustration by Wiley, Composition Services Graphics. Image from </a:t>
            </a:r>
            <a:r>
              <a:rPr lang="en-US" altLang="en-US" sz="600" i="1">
                <a:latin typeface="Calibri" panose="020F0502020204030204" pitchFamily="34" charset="0"/>
                <a:cs typeface="Calibri" panose="020F0502020204030204" pitchFamily="34" charset="0"/>
              </a:rPr>
              <a:t>Phonetics for Dummies. </a:t>
            </a:r>
            <a:r>
              <a:rPr lang="en-US" altLang="en-US" sz="600">
                <a:latin typeface="Calibri" panose="020F0502020204030204" pitchFamily="34" charset="0"/>
                <a:cs typeface="Calibri" panose="020F0502020204030204" pitchFamily="34" charset="0"/>
              </a:rPr>
              <a:t>William Katz. “Going Global with Phonetics.” 2013.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1796F70-F6A6-48BA-8D29-FA18216620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>
                <a:ea typeface="Arial Unicode MS" pitchFamily="34" charset="-128"/>
              </a:rPr>
              <a:t>Glottalic Airstream Mechanism</a:t>
            </a:r>
            <a:br>
              <a:rPr lang="en-US" altLang="ja-JP" sz="4000">
                <a:ea typeface="Arial Unicode MS" pitchFamily="34" charset="-128"/>
              </a:rPr>
            </a:br>
            <a:r>
              <a:rPr lang="en-US" altLang="ja-JP" sz="4000" b="1">
                <a:ea typeface="Arial Unicode MS" pitchFamily="34" charset="-128"/>
              </a:rPr>
              <a:t>Ejectives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054E582-5243-459D-8698-DFB7B1418DA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772400" cy="16002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altLang="ja-JP" sz="2800" b="1" dirty="0">
                <a:solidFill>
                  <a:schemeClr val="accent2"/>
                </a:solidFill>
                <a:latin typeface="+mj-lt"/>
                <a:ea typeface="Arial Unicode MS" pitchFamily="34" charset="-128"/>
              </a:rPr>
              <a:t>Ejective</a:t>
            </a:r>
            <a:r>
              <a:rPr lang="en-US" altLang="ja-JP" sz="2800" dirty="0">
                <a:latin typeface="+mj-lt"/>
                <a:ea typeface="Arial Unicode MS" pitchFamily="34" charset="-128"/>
              </a:rPr>
              <a:t> </a:t>
            </a:r>
            <a:r>
              <a:rPr lang="en-US" altLang="ja-JP" sz="2800" dirty="0">
                <a:latin typeface="+mj-lt"/>
                <a:ea typeface="Arial Unicode MS" pitchFamily="34" charset="-128"/>
                <a:sym typeface="Wingdings" panose="05000000000000000000" pitchFamily="2" charset="2"/>
              </a:rPr>
              <a:t> A stop made with an </a:t>
            </a:r>
            <a:r>
              <a:rPr lang="en-US" altLang="ja-JP" sz="2800" dirty="0" err="1">
                <a:latin typeface="+mj-lt"/>
                <a:ea typeface="Arial Unicode MS" pitchFamily="34" charset="-128"/>
                <a:sym typeface="Wingdings" panose="05000000000000000000" pitchFamily="2" charset="2"/>
              </a:rPr>
              <a:t>egressive</a:t>
            </a:r>
            <a:r>
              <a:rPr lang="en-US" altLang="ja-JP" sz="2800" dirty="0">
                <a:latin typeface="+mj-lt"/>
                <a:ea typeface="Arial Unicode MS" pitchFamily="34" charset="-128"/>
                <a:sym typeface="Wingdings" panose="05000000000000000000" pitchFamily="2" charset="2"/>
              </a:rPr>
              <a:t> glottalic airstream, such as in Quechuan:</a:t>
            </a:r>
          </a:p>
          <a:p>
            <a:pPr eaLnBrk="1" hangingPunct="1">
              <a:buClr>
                <a:schemeClr val="tx1"/>
              </a:buClr>
              <a:defRPr/>
            </a:pPr>
            <a:endParaRPr lang="en-US" altLang="ja-JP" sz="2800" dirty="0">
              <a:latin typeface="+mj-lt"/>
              <a:ea typeface="Arial Unicode MS" pitchFamily="34" charset="-128"/>
              <a:sym typeface="Ipa-sams Uclphon1 SILSophiaL"/>
            </a:endParaRPr>
          </a:p>
          <a:p>
            <a:pPr eaLnBrk="1" hangingPunct="1">
              <a:buClr>
                <a:schemeClr val="tx1"/>
              </a:buClr>
              <a:defRPr/>
            </a:pPr>
            <a:endParaRPr lang="en-US" altLang="ja-JP" sz="2800" dirty="0">
              <a:latin typeface="+mj-lt"/>
              <a:ea typeface="Arial Unicode MS" pitchFamily="34" charset="-128"/>
              <a:sym typeface="Ipa-sams Uclphon1 SILSophiaL"/>
            </a:endParaRPr>
          </a:p>
        </p:txBody>
      </p:sp>
      <p:graphicFrame>
        <p:nvGraphicFramePr>
          <p:cNvPr id="46118" name="Group 38">
            <a:extLst>
              <a:ext uri="{FF2B5EF4-FFF2-40B4-BE49-F238E27FC236}">
                <a16:creationId xmlns:a16="http://schemas.microsoft.com/office/drawing/2014/main" id="{92087B7C-1156-486C-A122-DC37B3CCE18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09600" y="3429000"/>
          <a:ext cx="7848600" cy="2819400"/>
        </p:xfrm>
        <a:graphic>
          <a:graphicData uri="http://schemas.openxmlformats.org/drawingml/2006/table">
            <a:tbl>
              <a:tblPr/>
              <a:tblGrid>
                <a:gridCol w="196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0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Aspirated velar stop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[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k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  <a:sym typeface="Ipa-sams Uclphon1 SILSophiaL" pitchFamily="2" charset="2"/>
                        </a:rPr>
                        <a:t>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Ipa-sams Uclphon1 SILSophiaL" pitchFamily="2" charset="2"/>
                        </a:rPr>
                        <a:t>ujui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Ipa-sams Uclphon1 SILSophiaL" pitchFamily="2" charset="2"/>
                        </a:rPr>
                        <a:t>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‘to whistle’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Ejective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[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k’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ujui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‘to twist’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405" name="Slide Number Placeholder 1">
            <a:extLst>
              <a:ext uri="{FF2B5EF4-FFF2-40B4-BE49-F238E27FC236}">
                <a16:creationId xmlns:a16="http://schemas.microsoft.com/office/drawing/2014/main" id="{A1E2FE8D-777D-407A-9497-10C9BCBDF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BC6B79-ADD7-4116-B2AA-042C2B93003D}" type="slidenum">
              <a:rPr lang="ja-JP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ja-JP" sz="1400"/>
          </a:p>
        </p:txBody>
      </p:sp>
      <p:pic>
        <p:nvPicPr>
          <p:cNvPr id="3" name="quec3309.wav">
            <a:hlinkClick r:id="" action="ppaction://media"/>
            <a:extLst>
              <a:ext uri="{FF2B5EF4-FFF2-40B4-BE49-F238E27FC236}">
                <a16:creationId xmlns:a16="http://schemas.microsoft.com/office/drawing/2014/main" id="{76F2CC16-C010-4F73-8B8D-2BAAAEF92C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8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quec3325.wav">
            <a:hlinkClick r:id="" action="ppaction://media"/>
            <a:extLst>
              <a:ext uri="{FF2B5EF4-FFF2-40B4-BE49-F238E27FC236}">
                <a16:creationId xmlns:a16="http://schemas.microsoft.com/office/drawing/2014/main" id="{643364EC-0B3F-4A29-B2E7-29D4AD665D1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257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8" name="TextBox 1">
            <a:extLst>
              <a:ext uri="{FF2B5EF4-FFF2-40B4-BE49-F238E27FC236}">
                <a16:creationId xmlns:a16="http://schemas.microsoft.com/office/drawing/2014/main" id="{73DDEFD2-DB96-4904-9B0F-E31FA56CE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540500"/>
            <a:ext cx="3187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panose="020B0604020202020204" pitchFamily="34" charset="0"/>
              </a:rPr>
              <a:t>Sound samples: http://www.phonetics.ucla.edu/index/sounds.html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89BA077-6AEB-4191-A41B-F3F783B246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>
                <a:ea typeface="Arial Unicode MS" pitchFamily="34" charset="-128"/>
              </a:rPr>
              <a:t>Glottalic Airstream Mechanism</a:t>
            </a:r>
            <a:br>
              <a:rPr lang="en-US" altLang="ja-JP" sz="4000">
                <a:ea typeface="Arial Unicode MS" pitchFamily="34" charset="-128"/>
              </a:rPr>
            </a:br>
            <a:r>
              <a:rPr lang="en-US" altLang="ja-JP" sz="4000" b="1">
                <a:ea typeface="Arial Unicode MS" pitchFamily="34" charset="-128"/>
              </a:rPr>
              <a:t>Ejectives (cont’d)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5D87465-8CE6-45ED-9F5D-8B5FFB6729E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772400" cy="685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US" altLang="ja-JP" sz="2800" dirty="0" err="1">
                <a:latin typeface="+mj-lt"/>
                <a:ea typeface="Arial Unicode MS" pitchFamily="34" charset="-128"/>
                <a:sym typeface="Wingdings" panose="05000000000000000000" pitchFamily="2" charset="2"/>
              </a:rPr>
              <a:t>Lakhota</a:t>
            </a:r>
            <a:endParaRPr lang="en-US" altLang="ja-JP" sz="2800" dirty="0">
              <a:latin typeface="+mj-lt"/>
              <a:ea typeface="Arial Unicode MS" pitchFamily="34" charset="-128"/>
              <a:sym typeface="Wingdings" panose="05000000000000000000" pitchFamily="2" charset="2"/>
            </a:endParaRPr>
          </a:p>
          <a:p>
            <a:pPr eaLnBrk="1" hangingPunct="1">
              <a:buClr>
                <a:schemeClr val="tx1"/>
              </a:buClr>
              <a:defRPr/>
            </a:pPr>
            <a:endParaRPr lang="en-US" altLang="ja-JP" sz="2800" dirty="0">
              <a:latin typeface="Arial" panose="020B0604020202020204" pitchFamily="34" charset="0"/>
              <a:ea typeface="Arial Unicode MS" pitchFamily="34" charset="-128"/>
              <a:sym typeface="Ipa-sams Uclphon1 SILSophiaL"/>
            </a:endParaRPr>
          </a:p>
          <a:p>
            <a:pPr eaLnBrk="1" hangingPunct="1">
              <a:buClr>
                <a:schemeClr val="tx1"/>
              </a:buClr>
              <a:defRPr/>
            </a:pPr>
            <a:endParaRPr lang="en-US" altLang="ja-JP" sz="2800" dirty="0">
              <a:latin typeface="Arial" panose="020B0604020202020204" pitchFamily="34" charset="0"/>
              <a:ea typeface="Arial Unicode MS" pitchFamily="34" charset="-128"/>
              <a:sym typeface="Ipa-sams Uclphon1 SILSophiaL"/>
            </a:endParaRPr>
          </a:p>
        </p:txBody>
      </p:sp>
      <p:graphicFrame>
        <p:nvGraphicFramePr>
          <p:cNvPr id="239639" name="Group 23">
            <a:extLst>
              <a:ext uri="{FF2B5EF4-FFF2-40B4-BE49-F238E27FC236}">
                <a16:creationId xmlns:a16="http://schemas.microsoft.com/office/drawing/2014/main" id="{8D6C0267-9D9D-462B-B636-53D064D6261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03236551"/>
              </p:ext>
            </p:extLst>
          </p:nvPr>
        </p:nvGraphicFramePr>
        <p:xfrm>
          <a:off x="609600" y="2895600"/>
          <a:ext cx="7848600" cy="2819400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0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Ejective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[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t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  <a:sym typeface="Ipa-sams Uclphon1 SILSophiaL" pitchFamily="2" charset="2"/>
                        </a:rPr>
                        <a:t>’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Ipa-sams Uclphon1 SILSophiaL" pitchFamily="2" charset="2"/>
                        </a:rPr>
                        <a:t>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Ipa-sams Uclphon1 SILSophiaL" pitchFamily="2" charset="2"/>
                        </a:rPr>
                        <a:t>]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‘at all costs’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Unaspirated dental stop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[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t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Ipa-sams Uclphon1 SILSophiaL" pitchFamily="2" charset="2"/>
                        </a:rPr>
                        <a:t>uwa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Ipa-sams Uclphon1 SILSophiaL" pitchFamily="2" charset="2"/>
                        </a:rPr>
                        <a:t>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‘who’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453" name="Slide Number Placeholder 1">
            <a:extLst>
              <a:ext uri="{FF2B5EF4-FFF2-40B4-BE49-F238E27FC236}">
                <a16:creationId xmlns:a16="http://schemas.microsoft.com/office/drawing/2014/main" id="{8C574BC5-589D-4062-9B35-5AC34AD46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0EC96E-4CA5-4120-A07E-B7AAD83884BE}" type="slidenum">
              <a:rPr lang="ja-JP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ja-JP" sz="1400"/>
          </a:p>
        </p:txBody>
      </p:sp>
      <p:pic>
        <p:nvPicPr>
          <p:cNvPr id="4" name="l83356.wav">
            <a:hlinkClick r:id="" action="ppaction://media"/>
            <a:extLst>
              <a:ext uri="{FF2B5EF4-FFF2-40B4-BE49-F238E27FC236}">
                <a16:creationId xmlns:a16="http://schemas.microsoft.com/office/drawing/2014/main" id="{9D07EEFE-2BFD-462F-8588-A701A20400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276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l23356.wav">
            <a:hlinkClick r:id="" action="ppaction://media"/>
            <a:extLst>
              <a:ext uri="{FF2B5EF4-FFF2-40B4-BE49-F238E27FC236}">
                <a16:creationId xmlns:a16="http://schemas.microsoft.com/office/drawing/2014/main" id="{96AE255B-72C4-4232-9947-2744FEF4E7A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4648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6" name="TextBox 1">
            <a:extLst>
              <a:ext uri="{FF2B5EF4-FFF2-40B4-BE49-F238E27FC236}">
                <a16:creationId xmlns:a16="http://schemas.microsoft.com/office/drawing/2014/main" id="{B26A7CFA-EAAC-4F78-9449-6AB6C75A2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61125"/>
            <a:ext cx="31877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panose="020B0604020202020204" pitchFamily="34" charset="0"/>
              </a:rPr>
              <a:t>Sound samples: http://www.phonetics.ucla.edu/index/sounds.html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eedcfcd91b49a2bf8a33f95f5ac7a2d7348c9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1769</Words>
  <Application>Microsoft Office PowerPoint</Application>
  <PresentationFormat>On-screen Show (4:3)</PresentationFormat>
  <Paragraphs>367</Paragraphs>
  <Slides>34</Slides>
  <Notes>26</Notes>
  <HiddenSlides>0</HiddenSlides>
  <MMClips>32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Calibri</vt:lpstr>
      <vt:lpstr>Charis SIL</vt:lpstr>
      <vt:lpstr>Ipa-sams Uclphon1 SILSophiaL</vt:lpstr>
      <vt:lpstr>Wingdings</vt:lpstr>
      <vt:lpstr>SILDoulosIPA</vt:lpstr>
      <vt:lpstr>Arial Unicode MS</vt:lpstr>
      <vt:lpstr>Lucida Sans</vt:lpstr>
      <vt:lpstr>Times New Roman</vt:lpstr>
      <vt:lpstr>SILSophia IPA93</vt:lpstr>
      <vt:lpstr>ＭＳ Ｐゴシック</vt:lpstr>
      <vt:lpstr>Arial</vt:lpstr>
      <vt:lpstr>Default Design</vt:lpstr>
      <vt:lpstr>  “Exploring different speech sources”</vt:lpstr>
      <vt:lpstr>Airstream mechanisms</vt:lpstr>
      <vt:lpstr>Airstream Mechanism (pg. 239)</vt:lpstr>
      <vt:lpstr>Plosive production in initial position: Time course: </vt:lpstr>
      <vt:lpstr>Pulmonic Airstream Mechanism Plosives</vt:lpstr>
      <vt:lpstr>Airstream Mechanisms</vt:lpstr>
      <vt:lpstr>Glottalic Airstream Mechanism Ejectives</vt:lpstr>
      <vt:lpstr>Glottalic Airstream Mechanism Ejectives</vt:lpstr>
      <vt:lpstr>Glottalic Airstream Mechanism Ejectives (cont’d)</vt:lpstr>
      <vt:lpstr>Airstream Mechanisms</vt:lpstr>
      <vt:lpstr>Glottalic Airstream Mechanism Implosives</vt:lpstr>
      <vt:lpstr>Glottalic Airstream Mechanism Implosives</vt:lpstr>
      <vt:lpstr>Glottalic Airstream Mechanism Implosives</vt:lpstr>
      <vt:lpstr>“Billions and billions…”</vt:lpstr>
      <vt:lpstr>Airstream Mechanisms</vt:lpstr>
      <vt:lpstr>Velaric Airstream Mechanism Clicks</vt:lpstr>
      <vt:lpstr>Velaric Airstream Mechanism Clicks</vt:lpstr>
      <vt:lpstr>Velaric Airstream Mechanism Clicks (cont’d)</vt:lpstr>
      <vt:lpstr>Airstream Mechanism - Review</vt:lpstr>
      <vt:lpstr>Tone Languages</vt:lpstr>
      <vt:lpstr>Register tone</vt:lpstr>
      <vt:lpstr>An example</vt:lpstr>
      <vt:lpstr>Contour tone</vt:lpstr>
      <vt:lpstr>Mandarin Chinese</vt:lpstr>
      <vt:lpstr>A Mandarin tongue twister</vt:lpstr>
      <vt:lpstr>Cantonese Chinese</vt:lpstr>
      <vt:lpstr>States of the glottis</vt:lpstr>
      <vt:lpstr>Larynx: breathy vs. creaky voice </vt:lpstr>
      <vt:lpstr>Breathy Voice Examples</vt:lpstr>
      <vt:lpstr>Creaky/Laryngealized Voice</vt:lpstr>
      <vt:lpstr>Voice Onset Time (VOT)</vt:lpstr>
      <vt:lpstr>VOT- cont’d</vt:lpstr>
      <vt:lpstr>Try it!</vt:lpstr>
      <vt:lpstr>English vs. Najavo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2014-02-23T21:14:57Z</dcterms:created>
  <dcterms:modified xsi:type="dcterms:W3CDTF">2020-06-10T18:33:11Z</dcterms:modified>
</cp:coreProperties>
</file>