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avi" ContentType="video/x-msvide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77" r:id="rId1"/>
    <p:sldMasterId id="2147483692" r:id="rId2"/>
  </p:sldMasterIdLst>
  <p:notesMasterIdLst>
    <p:notesMasterId r:id="rId48"/>
  </p:notesMasterIdLst>
  <p:sldIdLst>
    <p:sldId id="256" r:id="rId3"/>
    <p:sldId id="257" r:id="rId4"/>
    <p:sldId id="258" r:id="rId5"/>
    <p:sldId id="259" r:id="rId6"/>
    <p:sldId id="263" r:id="rId7"/>
    <p:sldId id="269" r:id="rId8"/>
    <p:sldId id="265" r:id="rId9"/>
    <p:sldId id="275" r:id="rId10"/>
    <p:sldId id="273" r:id="rId11"/>
    <p:sldId id="287" r:id="rId12"/>
    <p:sldId id="296" r:id="rId13"/>
    <p:sldId id="424" r:id="rId14"/>
    <p:sldId id="311" r:id="rId15"/>
    <p:sldId id="307" r:id="rId16"/>
    <p:sldId id="313" r:id="rId17"/>
    <p:sldId id="317" r:id="rId18"/>
    <p:sldId id="325" r:id="rId19"/>
    <p:sldId id="426" r:id="rId20"/>
    <p:sldId id="328" r:id="rId21"/>
    <p:sldId id="425" r:id="rId22"/>
    <p:sldId id="343" r:id="rId23"/>
    <p:sldId id="346" r:id="rId24"/>
    <p:sldId id="354" r:id="rId25"/>
    <p:sldId id="427" r:id="rId26"/>
    <p:sldId id="358" r:id="rId27"/>
    <p:sldId id="375" r:id="rId28"/>
    <p:sldId id="364" r:id="rId29"/>
    <p:sldId id="377" r:id="rId30"/>
    <p:sldId id="381" r:id="rId31"/>
    <p:sldId id="393" r:id="rId32"/>
    <p:sldId id="382" r:id="rId33"/>
    <p:sldId id="387" r:id="rId34"/>
    <p:sldId id="389" r:id="rId35"/>
    <p:sldId id="402" r:id="rId36"/>
    <p:sldId id="404" r:id="rId37"/>
    <p:sldId id="405" r:id="rId38"/>
    <p:sldId id="408" r:id="rId39"/>
    <p:sldId id="409" r:id="rId40"/>
    <p:sldId id="410" r:id="rId41"/>
    <p:sldId id="411" r:id="rId42"/>
    <p:sldId id="416" r:id="rId43"/>
    <p:sldId id="418" r:id="rId44"/>
    <p:sldId id="419" r:id="rId45"/>
    <p:sldId id="421" r:id="rId46"/>
    <p:sldId id="423" r:id="rId47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Cambria" panose="02040503050406030204" pitchFamily="18" charset="0"/>
      <p:regular r:id="rId53"/>
      <p:bold r:id="rId54"/>
      <p:italic r:id="rId55"/>
      <p:boldItalic r:id="rId56"/>
    </p:embeddedFont>
    <p:embeddedFont>
      <p:font typeface="Comic Sans MS" panose="030F0702030302020204" pitchFamily="66" charset="0"/>
      <p:regular r:id="rId57"/>
      <p:bold r:id="rId58"/>
      <p:italic r:id="rId59"/>
      <p:boldItalic r:id="rId60"/>
    </p:embeddedFont>
    <p:embeddedFont>
      <p:font typeface="Cooper Black" panose="0208090404030B020404" pitchFamily="18" charset="0"/>
      <p:regular r:id="rId61"/>
    </p:embeddedFont>
    <p:embeddedFont>
      <p:font typeface="Doulos SIL" panose="02000500070000020004" pitchFamily="2" charset="0"/>
      <p:regular r:id="rId62"/>
    </p:embeddedFont>
    <p:embeddedFont>
      <p:font typeface="Franklin Gothic Book" panose="020B0503020102020204" pitchFamily="34" charset="0"/>
      <p:regular r:id="rId63"/>
      <p:italic r:id="rId64"/>
    </p:embeddedFont>
    <p:embeddedFont>
      <p:font typeface="Wingdings 2" panose="05020102010507070707" pitchFamily="18" charset="2"/>
      <p:regular r:id="rId65"/>
    </p:embeddedFont>
  </p:embeddedFontLst>
  <p:custDataLst>
    <p:tags r:id="rId6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66CCFF"/>
    <a:srgbClr val="B9CAFF"/>
    <a:srgbClr val="D0FDFC"/>
    <a:srgbClr val="0BCDCD"/>
    <a:srgbClr val="0CBACC"/>
    <a:srgbClr val="20C2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42" autoAdjust="0"/>
    <p:restoredTop sz="86506" autoAdjust="0"/>
  </p:normalViewPr>
  <p:slideViewPr>
    <p:cSldViewPr>
      <p:cViewPr varScale="1">
        <p:scale>
          <a:sx n="59" d="100"/>
          <a:sy n="59" d="100"/>
        </p:scale>
        <p:origin x="408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0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  <p:sld r:id="rId12" collapse="1"/>
      <p:sld r:id="rId13" collapse="1"/>
      <p:sld r:id="rId14" collapse="1"/>
      <p:sld r:id="rId15" collapse="1"/>
      <p:sld r:id="rId16" collapse="1"/>
      <p:sld r:id="rId17" collapse="1"/>
      <p:sld r:id="rId18" collapse="1"/>
      <p:sld r:id="rId19" collapse="1"/>
      <p:sld r:id="rId20" collapse="1"/>
      <p:sld r:id="rId21" collapse="1"/>
      <p:sld r:id="rId22" collapse="1"/>
      <p:sld r:id="rId23" collapse="1"/>
      <p:sld r:id="rId24" collapse="1"/>
      <p:sld r:id="rId25" collapse="1"/>
      <p:sld r:id="rId26" collapse="1"/>
      <p:sld r:id="rId27" collapse="1"/>
      <p:sld r:id="rId28" collapse="1"/>
      <p:sld r:id="rId29" collapse="1"/>
      <p:sld r:id="rId30" collapse="1"/>
      <p:sld r:id="rId31" collapse="1"/>
      <p:sld r:id="rId32" collapse="1"/>
      <p:sld r:id="rId33" collapse="1"/>
      <p:sld r:id="rId34" collapse="1"/>
      <p:sld r:id="rId35" collapse="1"/>
      <p:sld r:id="rId36" collapse="1"/>
      <p:sld r:id="rId37" collapse="1"/>
      <p:sld r:id="rId38" collapse="1"/>
      <p:sld r:id="rId39" collapse="1"/>
      <p:sld r:id="rId40" collapse="1"/>
      <p:sld r:id="rId41" collapse="1"/>
      <p:sld r:id="rId42" collapse="1"/>
      <p:sld r:id="rId43" collapse="1"/>
      <p:sld r:id="rId44" collapse="1"/>
      <p:sld r:id="rId45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4590"/>
    </p:cViewPr>
  </p:sorterViewPr>
  <p:notesViewPr>
    <p:cSldViewPr>
      <p:cViewPr varScale="1">
        <p:scale>
          <a:sx n="75" d="100"/>
          <a:sy n="75" d="100"/>
        </p:scale>
        <p:origin x="-726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font" Target="fonts/font15.fntdata"/><Relationship Id="rId68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gs" Target="tags/tag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font" Target="fonts/font3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font" Target="fonts/font11.fntdata"/><Relationship Id="rId67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ableStyles" Target="tableStyles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8.xml"/><Relationship Id="rId13" Type="http://schemas.openxmlformats.org/officeDocument/2006/relationships/slide" Target="slides/slide13.xml"/><Relationship Id="rId18" Type="http://schemas.openxmlformats.org/officeDocument/2006/relationships/slide" Target="slides/slide18.xml"/><Relationship Id="rId26" Type="http://schemas.openxmlformats.org/officeDocument/2006/relationships/slide" Target="slides/slide26.xml"/><Relationship Id="rId39" Type="http://schemas.openxmlformats.org/officeDocument/2006/relationships/slide" Target="slides/slide39.xml"/><Relationship Id="rId3" Type="http://schemas.openxmlformats.org/officeDocument/2006/relationships/slide" Target="slides/slide3.xml"/><Relationship Id="rId21" Type="http://schemas.openxmlformats.org/officeDocument/2006/relationships/slide" Target="slides/slide21.xml"/><Relationship Id="rId34" Type="http://schemas.openxmlformats.org/officeDocument/2006/relationships/slide" Target="slides/slide34.xml"/><Relationship Id="rId42" Type="http://schemas.openxmlformats.org/officeDocument/2006/relationships/slide" Target="slides/slide42.xml"/><Relationship Id="rId7" Type="http://schemas.openxmlformats.org/officeDocument/2006/relationships/slide" Target="slides/slide7.xml"/><Relationship Id="rId12" Type="http://schemas.openxmlformats.org/officeDocument/2006/relationships/slide" Target="slides/slide12.xml"/><Relationship Id="rId17" Type="http://schemas.openxmlformats.org/officeDocument/2006/relationships/slide" Target="slides/slide17.xml"/><Relationship Id="rId25" Type="http://schemas.openxmlformats.org/officeDocument/2006/relationships/slide" Target="slides/slide25.xml"/><Relationship Id="rId33" Type="http://schemas.openxmlformats.org/officeDocument/2006/relationships/slide" Target="slides/slide33.xml"/><Relationship Id="rId38" Type="http://schemas.openxmlformats.org/officeDocument/2006/relationships/slide" Target="slides/slide38.xml"/><Relationship Id="rId2" Type="http://schemas.openxmlformats.org/officeDocument/2006/relationships/slide" Target="slides/slide2.xml"/><Relationship Id="rId16" Type="http://schemas.openxmlformats.org/officeDocument/2006/relationships/slide" Target="slides/slide16.xml"/><Relationship Id="rId20" Type="http://schemas.openxmlformats.org/officeDocument/2006/relationships/slide" Target="slides/slide20.xml"/><Relationship Id="rId29" Type="http://schemas.openxmlformats.org/officeDocument/2006/relationships/slide" Target="slides/slide29.xml"/><Relationship Id="rId41" Type="http://schemas.openxmlformats.org/officeDocument/2006/relationships/slide" Target="slides/slide41.xml"/><Relationship Id="rId1" Type="http://schemas.openxmlformats.org/officeDocument/2006/relationships/slide" Target="slides/slide1.xml"/><Relationship Id="rId6" Type="http://schemas.openxmlformats.org/officeDocument/2006/relationships/slide" Target="slides/slide6.xml"/><Relationship Id="rId11" Type="http://schemas.openxmlformats.org/officeDocument/2006/relationships/slide" Target="slides/slide11.xml"/><Relationship Id="rId24" Type="http://schemas.openxmlformats.org/officeDocument/2006/relationships/slide" Target="slides/slide24.xml"/><Relationship Id="rId32" Type="http://schemas.openxmlformats.org/officeDocument/2006/relationships/slide" Target="slides/slide32.xml"/><Relationship Id="rId37" Type="http://schemas.openxmlformats.org/officeDocument/2006/relationships/slide" Target="slides/slide37.xml"/><Relationship Id="rId40" Type="http://schemas.openxmlformats.org/officeDocument/2006/relationships/slide" Target="slides/slide40.xml"/><Relationship Id="rId45" Type="http://schemas.openxmlformats.org/officeDocument/2006/relationships/slide" Target="slides/slide45.xml"/><Relationship Id="rId5" Type="http://schemas.openxmlformats.org/officeDocument/2006/relationships/slide" Target="slides/slide5.xml"/><Relationship Id="rId15" Type="http://schemas.openxmlformats.org/officeDocument/2006/relationships/slide" Target="slides/slide15.xml"/><Relationship Id="rId23" Type="http://schemas.openxmlformats.org/officeDocument/2006/relationships/slide" Target="slides/slide23.xml"/><Relationship Id="rId28" Type="http://schemas.openxmlformats.org/officeDocument/2006/relationships/slide" Target="slides/slide28.xml"/><Relationship Id="rId36" Type="http://schemas.openxmlformats.org/officeDocument/2006/relationships/slide" Target="slides/slide36.xml"/><Relationship Id="rId10" Type="http://schemas.openxmlformats.org/officeDocument/2006/relationships/slide" Target="slides/slide10.xml"/><Relationship Id="rId19" Type="http://schemas.openxmlformats.org/officeDocument/2006/relationships/slide" Target="slides/slide19.xml"/><Relationship Id="rId31" Type="http://schemas.openxmlformats.org/officeDocument/2006/relationships/slide" Target="slides/slide31.xml"/><Relationship Id="rId44" Type="http://schemas.openxmlformats.org/officeDocument/2006/relationships/slide" Target="slides/slide44.xml"/><Relationship Id="rId4" Type="http://schemas.openxmlformats.org/officeDocument/2006/relationships/slide" Target="slides/slide4.xml"/><Relationship Id="rId9" Type="http://schemas.openxmlformats.org/officeDocument/2006/relationships/slide" Target="slides/slide9.xml"/><Relationship Id="rId14" Type="http://schemas.openxmlformats.org/officeDocument/2006/relationships/slide" Target="slides/slide14.xml"/><Relationship Id="rId22" Type="http://schemas.openxmlformats.org/officeDocument/2006/relationships/slide" Target="slides/slide22.xml"/><Relationship Id="rId27" Type="http://schemas.openxmlformats.org/officeDocument/2006/relationships/slide" Target="slides/slide27.xml"/><Relationship Id="rId30" Type="http://schemas.openxmlformats.org/officeDocument/2006/relationships/slide" Target="slides/slide30.xml"/><Relationship Id="rId35" Type="http://schemas.openxmlformats.org/officeDocument/2006/relationships/slide" Target="slides/slide35.xml"/><Relationship Id="rId43" Type="http://schemas.openxmlformats.org/officeDocument/2006/relationships/slide" Target="slides/slide4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25CF64-57AF-4F79-832A-545861124717}" type="datetimeFigureOut">
              <a:rPr lang="en-US" smtClean="0"/>
              <a:t>6/10/2020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7D0B3-898E-43A1-A945-7136C09400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07417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380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0666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8961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6314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809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98675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0434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5517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47838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233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900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8419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2543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260276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01007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731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4866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55147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3644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84239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542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89841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88551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7764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0823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0928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98943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592716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27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898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5043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26725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298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84B7A3-78FD-49A3-90EC-DE1FE047612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4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53304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94832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47138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30698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4578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6709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3812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5541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6642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784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7D0B3-898E-43A1-A945-7136C094002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98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2.xml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914400" y="3429000"/>
            <a:ext cx="6553200" cy="18288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914400" y="2961426"/>
            <a:ext cx="6553200" cy="18288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440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dirty="0"/>
              <a:t>Click to edit Master subtitle style</a:t>
            </a:r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4429207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56732" y="1705709"/>
            <a:ext cx="3053868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65628" y="1019907"/>
            <a:ext cx="41148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556734" y="2998765"/>
            <a:ext cx="3053866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22064"/>
            <a:ext cx="2133600" cy="365125"/>
          </a:xfrm>
        </p:spPr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89947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89432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72442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Alternates:</a:t>
            </a: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400131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685800" y="5638800"/>
            <a:ext cx="3962400" cy="10668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Cambria" pitchFamily="18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76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2514600" y="30480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2667000" y="1752600"/>
            <a:ext cx="3962400" cy="3384550"/>
          </a:xfrm>
          <a:prstGeom prst="rect">
            <a:avLst/>
          </a:prstGeom>
        </p:spPr>
        <p:txBody>
          <a:bodyPr/>
          <a:lstStyle>
            <a:lvl1pPr algn="ctr"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8" name="Rounded Rectangle 7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extBox 8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  <p:pic>
        <p:nvPicPr>
          <p:cNvPr id="10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1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3299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3620656"/>
            <a:ext cx="3962400" cy="49414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2209800" y="429722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26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02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 userDrawn="1"/>
        </p:nvSpPr>
        <p:spPr>
          <a:xfrm>
            <a:off x="457200" y="4289048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Alternates: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77100" y="6606064"/>
            <a:ext cx="762000" cy="251936"/>
          </a:xfrm>
        </p:spPr>
        <p:txBody>
          <a:bodyPr/>
          <a:lstStyle>
            <a:lvl1pPr algn="ctr">
              <a:defRPr/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71546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>
            <a:hlinkClick r:id="rId2" action="ppaction://hlinksldjump"/>
          </p:cNvPr>
          <p:cNvSpPr/>
          <p:nvPr userDrawn="1"/>
        </p:nvSpPr>
        <p:spPr>
          <a:xfrm>
            <a:off x="7162800" y="6072664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>
            <a:hlinkClick r:id="rId2" action="ppaction://hlinksldjump"/>
          </p:cNvPr>
          <p:cNvSpPr txBox="1"/>
          <p:nvPr userDrawn="1"/>
        </p:nvSpPr>
        <p:spPr>
          <a:xfrm>
            <a:off x="7181321" y="6091535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1524000"/>
            <a:ext cx="419100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Broad: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Narrow: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457200" y="273050"/>
            <a:ext cx="4191000" cy="1162050"/>
          </a:xfrm>
          <a:prstGeom prst="rect">
            <a:avLst/>
          </a:prstGeom>
        </p:spPr>
        <p:txBody>
          <a:bodyPr anchor="t">
            <a:noAutofit/>
          </a:bodyPr>
          <a:lstStyle>
            <a:lvl1pPr algn="ctr">
              <a:defRPr sz="5000" b="0" i="1">
                <a:latin typeface="Cambria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 userDrawn="1">
            <p:ph idx="1"/>
          </p:nvPr>
        </p:nvSpPr>
        <p:spPr>
          <a:xfrm>
            <a:off x="4724400" y="273051"/>
            <a:ext cx="3962400" cy="3384550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 userDrawn="1">
            <p:ph type="body" sz="half" idx="13"/>
          </p:nvPr>
        </p:nvSpPr>
        <p:spPr>
          <a:xfrm>
            <a:off x="685800" y="243840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 userDrawn="1">
            <p:ph type="body" sz="half" idx="14"/>
          </p:nvPr>
        </p:nvSpPr>
        <p:spPr>
          <a:xfrm>
            <a:off x="685800" y="3620656"/>
            <a:ext cx="3962400" cy="494144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3"/>
          <p:cNvSpPr>
            <a:spLocks noGrp="1"/>
          </p:cNvSpPr>
          <p:nvPr userDrawn="1">
            <p:ph type="body" sz="half" idx="15"/>
          </p:nvPr>
        </p:nvSpPr>
        <p:spPr>
          <a:xfrm>
            <a:off x="2209800" y="4297220"/>
            <a:ext cx="3962400" cy="533400"/>
          </a:xfrm>
          <a:prstGeom prst="rect">
            <a:avLst/>
          </a:prstGeom>
        </p:spPr>
        <p:txBody>
          <a:bodyPr/>
          <a:lstStyle>
            <a:lvl1pPr marL="0" indent="0">
              <a:buFont typeface="Arial" pitchFamily="34" charset="0"/>
              <a:buNone/>
              <a:defRPr sz="2800">
                <a:latin typeface="Doulos SIL" pitchFamily="2" charset="0"/>
                <a:ea typeface="Doulos SIL" pitchFamily="2" charset="0"/>
                <a:cs typeface="Doulos SIL" pitchFamily="2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26" name="Picture 2" descr="C:\Users\Janie Lee\AppData\Local\Microsoft\Windows\Temporary Internet Files\Content.IE5\VLH31303\MC900442158[1].png">
            <a:hlinkClick r:id="" action="ppaction://hlinkshowjump?jump=nextslide"/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05800" y="6019800"/>
            <a:ext cx="685343" cy="685343"/>
          </a:xfrm>
          <a:prstGeom prst="rect">
            <a:avLst/>
          </a:prstGeom>
          <a:noFill/>
        </p:spPr>
      </p:pic>
      <p:pic>
        <p:nvPicPr>
          <p:cNvPr id="1027" name="Picture 3" descr="C:\Users\Janie Lee\AppData\Local\Microsoft\Windows\Temporary Internet Files\Content.IE5\PDB404UW\MC900442157[1].png">
            <a:hlinkClick r:id="" action="ppaction://hlinkshowjump?jump=previousslide"/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4600" y="6019800"/>
            <a:ext cx="685343" cy="685343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 userDrawn="1"/>
        </p:nvSpPr>
        <p:spPr>
          <a:xfrm>
            <a:off x="457200" y="4289048"/>
            <a:ext cx="43434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prstClr val="white"/>
                </a:solidFill>
                <a:latin typeface="Cambria" pitchFamily="18" charset="0"/>
              </a:rPr>
              <a:t>Alternates:</a:t>
            </a:r>
          </a:p>
          <a:p>
            <a:endParaRPr lang="en-US" sz="2600" dirty="0">
              <a:solidFill>
                <a:prstClr val="white"/>
              </a:solidFill>
              <a:latin typeface="Cambria" pitchFamily="18" charset="0"/>
            </a:endParaRP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277100" y="6606064"/>
            <a:ext cx="762000" cy="251936"/>
          </a:xfrm>
        </p:spPr>
        <p:txBody>
          <a:bodyPr/>
          <a:lstStyle>
            <a:lvl1pPr algn="ctr">
              <a:defRPr/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68147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9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000"/>
                        <p:tgtEl>
                          <p:spTgt spid="11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20299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8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6400800" cy="2743200"/>
          </a:xfrm>
        </p:spPr>
        <p:txBody>
          <a:bodyPr rIns="45720" anchor="t"/>
          <a:lstStyle>
            <a:lvl1pPr algn="l">
              <a:defRPr lang="en-US" b="1" cap="all" baseline="0" dirty="0">
                <a:ln w="5000" cmpd="sng">
                  <a:noFill/>
                  <a:prstDash val="solid"/>
                </a:ln>
                <a:gradFill>
                  <a:gsLst>
                    <a:gs pos="0">
                      <a:srgbClr val="0CBACC"/>
                    </a:gs>
                    <a:gs pos="25000">
                      <a:srgbClr val="20C2E2"/>
                    </a:gs>
                    <a:gs pos="75000">
                      <a:srgbClr val="0087E6"/>
                    </a:gs>
                    <a:gs pos="100000">
                      <a:srgbClr val="005CBF"/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  <a:latin typeface="Cooper Black" pitchFamily="18" charset="0"/>
              </a:defRPr>
            </a:lvl1pPr>
          </a:lstStyle>
          <a:p>
            <a:r>
              <a:rPr kumimoji="0" lang="en-US" dirty="0"/>
              <a:t>Click to edit Master title style</a:t>
            </a:r>
          </a:p>
        </p:txBody>
      </p:sp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625" y="5638800"/>
            <a:ext cx="1207008" cy="976370"/>
          </a:xfrm>
          <a:prstGeom prst="rect">
            <a:avLst/>
          </a:prstGeom>
          <a:ln>
            <a:noFill/>
          </a:ln>
          <a:effectLst>
            <a:outerShdw blurRad="127000" dist="38100" dir="2700000" algn="ctr">
              <a:srgbClr val="000000">
                <a:alpha val="45000"/>
              </a:srgbClr>
            </a:outerShdw>
            <a:reflection stA="26000" endPos="0" dist="50800" dir="5400000" sy="-100000" algn="bl" rotWithShape="0"/>
          </a:effectLst>
          <a:scene3d>
            <a:camera prst="perspectiveFront" fov="2700000">
              <a:rot lat="20376000" lon="1938000" rev="20112001"/>
            </a:camera>
            <a:lightRig rig="soft" dir="t">
              <a:rot lat="0" lon="0" rev="0"/>
            </a:lightRig>
          </a:scene3d>
          <a:sp3d prstMaterial="dkEdge">
            <a:bevelT w="203200" h="50800" prst="softRound"/>
          </a:sp3d>
        </p:spPr>
      </p:pic>
    </p:spTree>
    <p:extLst>
      <p:ext uri="{BB962C8B-B14F-4D97-AF65-F5344CB8AC3E}">
        <p14:creationId xmlns:p14="http://schemas.microsoft.com/office/powerpoint/2010/main" val="3974798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7200" y="1600200"/>
            <a:ext cx="36576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3595431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86400"/>
            <a:ext cx="4040188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5486400"/>
            <a:ext cx="404177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516912"/>
            <a:ext cx="4040188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516912"/>
            <a:ext cx="404177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5048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"/>
            <a:ext cx="7470648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45217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lan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6105525" y="0"/>
            <a:ext cx="303847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860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340613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185528"/>
            <a:ext cx="32004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214424"/>
            <a:ext cx="27432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70866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156448" y="6422064"/>
            <a:ext cx="762000" cy="365125"/>
          </a:xfrm>
        </p:spPr>
        <p:txBody>
          <a:bodyPr/>
          <a:lstStyle/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086480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387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4" r:id="rId15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9144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7315200" y="0"/>
            <a:ext cx="18288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74676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467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422064"/>
            <a:ext cx="21336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5E4EF0A3-8C41-471D-B46C-60FFA6D6D495}" type="datetimeFigureOut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6/10/2020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3124200" y="6422064"/>
            <a:ext cx="28956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153400" y="6422064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74624E83-A7D6-4838-B191-98EFA3B61AA3}" type="slidenum">
              <a:rPr lang="en-US" smtClean="0">
                <a:solidFill>
                  <a:srgbClr val="D4D2D0">
                    <a:shade val="50000"/>
                  </a:srgbClr>
                </a:solidFill>
              </a:rPr>
              <a:pPr/>
              <a:t>‹#›</a:t>
            </a:fld>
            <a:endParaRPr lang="en-US">
              <a:solidFill>
                <a:srgbClr val="D4D2D0">
                  <a:shade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7498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3" r:id="rId1"/>
  </p:sldLayoutIdLst>
  <p:transition/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7.avi"/><Relationship Id="rId1" Type="http://schemas.microsoft.com/office/2007/relationships/media" Target="../media/media7.avi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2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24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22.xml"/><Relationship Id="rId13" Type="http://schemas.openxmlformats.org/officeDocument/2006/relationships/image" Target="../media/image8.jpeg"/><Relationship Id="rId3" Type="http://schemas.openxmlformats.org/officeDocument/2006/relationships/slide" Target="slide3.xml"/><Relationship Id="rId7" Type="http://schemas.openxmlformats.org/officeDocument/2006/relationships/image" Target="../media/image5.gif"/><Relationship Id="rId12" Type="http://schemas.openxmlformats.org/officeDocument/2006/relationships/slide" Target="slide34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slide" Target="slide16.xml"/><Relationship Id="rId11" Type="http://schemas.openxmlformats.org/officeDocument/2006/relationships/image" Target="../media/image7.gif"/><Relationship Id="rId5" Type="http://schemas.openxmlformats.org/officeDocument/2006/relationships/image" Target="../media/image4.gif"/><Relationship Id="rId10" Type="http://schemas.openxmlformats.org/officeDocument/2006/relationships/slide" Target="slide28.xml"/><Relationship Id="rId4" Type="http://schemas.openxmlformats.org/officeDocument/2006/relationships/slide" Target="slide10.xml"/><Relationship Id="rId9" Type="http://schemas.openxmlformats.org/officeDocument/2006/relationships/image" Target="../media/image6.gif"/><Relationship Id="rId14" Type="http://schemas.openxmlformats.org/officeDocument/2006/relationships/image" Target="../media/image9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1.avi"/><Relationship Id="rId1" Type="http://schemas.microsoft.com/office/2007/relationships/media" Target="../media/media21.avi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2.mp4"/><Relationship Id="rId1" Type="http://schemas.microsoft.com/office/2007/relationships/media" Target="../media/media22.mp4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3.mp4"/><Relationship Id="rId1" Type="http://schemas.microsoft.com/office/2007/relationships/media" Target="../media/media23.mp4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4.mp4"/><Relationship Id="rId1" Type="http://schemas.microsoft.com/office/2007/relationships/media" Target="../media/media24.mp4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5.mp4"/><Relationship Id="rId1" Type="http://schemas.microsoft.com/office/2007/relationships/media" Target="../media/media25.mp4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3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6.mp4"/><Relationship Id="rId1" Type="http://schemas.microsoft.com/office/2007/relationships/media" Target="../media/media26.mp4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3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7.mp4"/><Relationship Id="rId1" Type="http://schemas.microsoft.com/office/2007/relationships/media" Target="../media/media27.mp4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8.mp4"/><Relationship Id="rId1" Type="http://schemas.microsoft.com/office/2007/relationships/media" Target="../media/media28.mp4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29.mp4"/><Relationship Id="rId1" Type="http://schemas.microsoft.com/office/2007/relationships/media" Target="../media/media29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0.mp4"/><Relationship Id="rId1" Type="http://schemas.microsoft.com/office/2007/relationships/media" Target="../media/media30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1.mp4"/><Relationship Id="rId1" Type="http://schemas.microsoft.com/office/2007/relationships/media" Target="../media/media31.mp4"/><Relationship Id="rId5" Type="http://schemas.openxmlformats.org/officeDocument/2006/relationships/image" Target="../media/image41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2.mp4"/><Relationship Id="rId1" Type="http://schemas.microsoft.com/office/2007/relationships/media" Target="../media/media32.mp4"/><Relationship Id="rId5" Type="http://schemas.openxmlformats.org/officeDocument/2006/relationships/image" Target="../media/image42.png"/><Relationship Id="rId4" Type="http://schemas.openxmlformats.org/officeDocument/2006/relationships/notesSlide" Target="../notesSlides/notesSlide4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3.mp4"/><Relationship Id="rId1" Type="http://schemas.microsoft.com/office/2007/relationships/media" Target="../media/media33.mp4"/><Relationship Id="rId5" Type="http://schemas.openxmlformats.org/officeDocument/2006/relationships/image" Target="../media/image43.png"/><Relationship Id="rId4" Type="http://schemas.openxmlformats.org/officeDocument/2006/relationships/notesSlide" Target="../notesSlides/notesSlide4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4.mp4"/><Relationship Id="rId1" Type="http://schemas.microsoft.com/office/2007/relationships/media" Target="../media/media34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4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video" Target="../media/media35.mp4"/><Relationship Id="rId1" Type="http://schemas.microsoft.com/office/2007/relationships/media" Target="../media/media35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4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6.avi"/><Relationship Id="rId1" Type="http://schemas.microsoft.com/office/2007/relationships/media" Target="../media/media6.avi"/><Relationship Id="rId6" Type="http://schemas.openxmlformats.org/officeDocument/2006/relationships/image" Target="../media/image16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743200"/>
            <a:ext cx="6553200" cy="1828800"/>
          </a:xfrm>
        </p:spPr>
        <p:txBody>
          <a:bodyPr>
            <a:normAutofit/>
          </a:bodyPr>
          <a:lstStyle/>
          <a:p>
            <a:r>
              <a:rPr lang="en-US" dirty="0"/>
              <a:t>Vowels of American English</a:t>
            </a:r>
          </a:p>
        </p:txBody>
      </p:sp>
      <p:sp>
        <p:nvSpPr>
          <p:cNvPr id="3" name="Rectangle 2"/>
          <p:cNvSpPr/>
          <p:nvPr/>
        </p:nvSpPr>
        <p:spPr>
          <a:xfrm>
            <a:off x="1066800" y="579120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000" dirty="0"/>
              <a:t>Copyright 2017 – Please do not copy without permission.</a:t>
            </a:r>
          </a:p>
          <a:p>
            <a:r>
              <a:rPr lang="en-US" sz="1000" dirty="0"/>
              <a:t>Thank you.  ;-)</a:t>
            </a:r>
          </a:p>
        </p:txBody>
      </p:sp>
    </p:spTree>
    <p:extLst>
      <p:ext uri="{BB962C8B-B14F-4D97-AF65-F5344CB8AC3E}">
        <p14:creationId xmlns:p14="http://schemas.microsoft.com/office/powerpoint/2010/main" val="3243728544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Back Vowels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/u, </a:t>
            </a:r>
            <a:r>
              <a:rPr lang="en-US" dirty="0">
                <a:latin typeface="Times New Roman"/>
                <a:cs typeface="Times New Roman"/>
              </a:rPr>
              <a:t>ʊ</a:t>
            </a:r>
            <a:r>
              <a:rPr lang="en-US" dirty="0"/>
              <a:t>, o, </a:t>
            </a:r>
            <a:r>
              <a:rPr lang="en-US" dirty="0">
                <a:latin typeface="Times New Roman"/>
                <a:cs typeface="Times New Roman"/>
              </a:rPr>
              <a:t>ɔ, ɑ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550856865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“could”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kʊd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kʰʊd</a:t>
            </a:r>
            <a:r>
              <a:rPr lang="en-US" dirty="0"/>
              <a:t>]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8" name="Coul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3274418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3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“good”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ɡʊd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ɡʊd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8" name="Goo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57200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30336831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“bombed”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bɑmd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[bɑ̃m˺d]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8" name="Bombe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0917199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“Paul”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pɔl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p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ʰ</a:t>
            </a:r>
            <a:r>
              <a:rPr lang="en-US" dirty="0" err="1"/>
              <a:t>ɔ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ƚ</a:t>
            </a:r>
            <a:r>
              <a:rPr lang="en-US" dirty="0"/>
              <a:t>]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Paul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3372554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2672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35814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“moan”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/mon/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[mon]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/>
              <a:t>[moʊn]</a:t>
            </a:r>
            <a:endParaRPr lang="en-US" dirty="0"/>
          </a:p>
          <a:p>
            <a:endParaRPr lang="en-US" dirty="0"/>
          </a:p>
        </p:txBody>
      </p:sp>
      <p:pic>
        <p:nvPicPr>
          <p:cNvPr id="7" name="Moa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11236568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8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Central Vowels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>
                <a:latin typeface="Times New Roman"/>
                <a:cs typeface="Times New Roman"/>
              </a:rPr>
              <a:t>ʌ, ə, ɝ, ɚ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427802997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“offer”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ɔfɚ</a:t>
            </a:r>
            <a:r>
              <a:rPr lang="en-US" dirty="0"/>
              <a:t>/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[ˈɁ</a:t>
            </a:r>
            <a:r>
              <a:rPr lang="en-US" dirty="0" err="1"/>
              <a:t>ɔf</a:t>
            </a:r>
            <a:r>
              <a:rPr lang="en-US" sz="600" dirty="0"/>
              <a:t> </a:t>
            </a:r>
            <a:r>
              <a:rPr lang="en-US" dirty="0">
                <a:latin typeface="Doulos SIL"/>
                <a:ea typeface="Doulos SIL"/>
                <a:cs typeface="Doulos SIL"/>
              </a:rPr>
              <a:t>ɹ̩</a:t>
            </a:r>
            <a:r>
              <a:rPr lang="en-US" dirty="0"/>
              <a:t>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Off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5186583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5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“abut”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/>
              <a:t>/әˈ</a:t>
            </a:r>
            <a:r>
              <a:rPr lang="en-US" dirty="0" err="1"/>
              <a:t>bʌt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az-Cyrl-AZ" dirty="0"/>
              <a:t>[</a:t>
            </a:r>
            <a:r>
              <a:rPr lang="en-US" dirty="0"/>
              <a:t>Ɂ</a:t>
            </a:r>
            <a:r>
              <a:rPr lang="az-Cyrl-AZ" dirty="0"/>
              <a:t>әˈ</a:t>
            </a:r>
            <a:r>
              <a:rPr lang="en-US" dirty="0" err="1"/>
              <a:t>bʌt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>
            <a:noAutofit/>
          </a:bodyPr>
          <a:lstStyle/>
          <a:p>
            <a:r>
              <a:rPr lang="az-Cyrl-AZ" dirty="0"/>
              <a:t>[</a:t>
            </a:r>
            <a:r>
              <a:rPr lang="en-US" dirty="0"/>
              <a:t>Ɂ</a:t>
            </a:r>
            <a:r>
              <a:rPr lang="az-Cyrl-AZ" dirty="0"/>
              <a:t>әˈ</a:t>
            </a:r>
            <a:r>
              <a:rPr lang="en-US" dirty="0" err="1"/>
              <a:t>bʌtʰ</a:t>
            </a:r>
            <a:r>
              <a:rPr lang="en-US" dirty="0"/>
              <a:t>] if marking “with audible release” (unusual)</a:t>
            </a:r>
          </a:p>
        </p:txBody>
      </p:sp>
      <p:pic>
        <p:nvPicPr>
          <p:cNvPr id="8" name="Abu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5844320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“buddy”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bʌdi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bʌɾi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>
          <a:xfrm>
            <a:off x="2286000" y="4343400"/>
            <a:ext cx="3962400" cy="533400"/>
          </a:xfrm>
        </p:spPr>
        <p:txBody>
          <a:bodyPr>
            <a:noAutofit/>
          </a:bodyPr>
          <a:lstStyle/>
          <a:p>
            <a:r>
              <a:rPr lang="en-US" dirty="0"/>
              <a:t>[ˈ</a:t>
            </a:r>
            <a:r>
              <a:rPr lang="en-US" dirty="0" err="1"/>
              <a:t>bʌɾɪ</a:t>
            </a:r>
            <a:r>
              <a:rPr lang="en-US" dirty="0"/>
              <a:t>] – Note – choice of final high front vowel “</a:t>
            </a:r>
            <a:r>
              <a:rPr lang="en-US" dirty="0" err="1"/>
              <a:t>i</a:t>
            </a:r>
            <a:r>
              <a:rPr lang="en-US" dirty="0"/>
              <a:t>” symbols can vary according to different transcribers</a:t>
            </a:r>
          </a:p>
        </p:txBody>
      </p:sp>
      <p:pic>
        <p:nvPicPr>
          <p:cNvPr id="7" name="Budd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2053280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2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2">
            <a:hlinkClick r:id="rId3" action="ppaction://hlinksldjump"/>
          </p:cNvPr>
          <p:cNvSpPr/>
          <p:nvPr/>
        </p:nvSpPr>
        <p:spPr>
          <a:xfrm>
            <a:off x="2013631" y="309043"/>
            <a:ext cx="5675376" cy="812478"/>
          </a:xfrm>
          <a:custGeom>
            <a:avLst/>
            <a:gdLst>
              <a:gd name="connsiteX0" fmla="*/ 0 w 5675376"/>
              <a:gd name="connsiteY0" fmla="*/ 0 h 812476"/>
              <a:gd name="connsiteX1" fmla="*/ 5269138 w 5675376"/>
              <a:gd name="connsiteY1" fmla="*/ 0 h 812476"/>
              <a:gd name="connsiteX2" fmla="*/ 5675376 w 5675376"/>
              <a:gd name="connsiteY2" fmla="*/ 406238 h 812476"/>
              <a:gd name="connsiteX3" fmla="*/ 5269138 w 5675376"/>
              <a:gd name="connsiteY3" fmla="*/ 812476 h 812476"/>
              <a:gd name="connsiteX4" fmla="*/ 0 w 5675376"/>
              <a:gd name="connsiteY4" fmla="*/ 812476 h 812476"/>
              <a:gd name="connsiteX5" fmla="*/ 0 w 5675376"/>
              <a:gd name="connsiteY5" fmla="*/ 0 h 8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812476">
                <a:moveTo>
                  <a:pt x="5675376" y="812475"/>
                </a:moveTo>
                <a:lnTo>
                  <a:pt x="406238" y="812475"/>
                </a:lnTo>
                <a:lnTo>
                  <a:pt x="0" y="406238"/>
                </a:lnTo>
                <a:lnTo>
                  <a:pt x="406238" y="1"/>
                </a:lnTo>
                <a:lnTo>
                  <a:pt x="5675376" y="1"/>
                </a:lnTo>
                <a:lnTo>
                  <a:pt x="5675376" y="812475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1399" tIns="144781" rIns="270256" bIns="144781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kern="1200" baseline="0" dirty="0">
                <a:latin typeface="Cambria" pitchFamily="18" charset="0"/>
                <a:hlinkClick r:id="rId3" action="ppaction://hlinksldjump"/>
              </a:rPr>
              <a:t>Front Vowels</a:t>
            </a:r>
            <a:endParaRPr lang="en-US" sz="3800" kern="1200" baseline="0" dirty="0">
              <a:latin typeface="Cambria" pitchFamily="18" charset="0"/>
            </a:endParaRPr>
          </a:p>
        </p:txBody>
      </p:sp>
      <p:sp>
        <p:nvSpPr>
          <p:cNvPr id="6" name="Freeform 5">
            <a:hlinkClick r:id="rId4" action="ppaction://hlinksldjump"/>
          </p:cNvPr>
          <p:cNvSpPr/>
          <p:nvPr/>
        </p:nvSpPr>
        <p:spPr>
          <a:xfrm>
            <a:off x="2013631" y="1364050"/>
            <a:ext cx="5675376" cy="812478"/>
          </a:xfrm>
          <a:custGeom>
            <a:avLst/>
            <a:gdLst>
              <a:gd name="connsiteX0" fmla="*/ 0 w 5675376"/>
              <a:gd name="connsiteY0" fmla="*/ 0 h 812476"/>
              <a:gd name="connsiteX1" fmla="*/ 5269138 w 5675376"/>
              <a:gd name="connsiteY1" fmla="*/ 0 h 812476"/>
              <a:gd name="connsiteX2" fmla="*/ 5675376 w 5675376"/>
              <a:gd name="connsiteY2" fmla="*/ 406238 h 812476"/>
              <a:gd name="connsiteX3" fmla="*/ 5269138 w 5675376"/>
              <a:gd name="connsiteY3" fmla="*/ 812476 h 812476"/>
              <a:gd name="connsiteX4" fmla="*/ 0 w 5675376"/>
              <a:gd name="connsiteY4" fmla="*/ 812476 h 812476"/>
              <a:gd name="connsiteX5" fmla="*/ 0 w 5675376"/>
              <a:gd name="connsiteY5" fmla="*/ 0 h 8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812476">
                <a:moveTo>
                  <a:pt x="5675376" y="812475"/>
                </a:moveTo>
                <a:lnTo>
                  <a:pt x="406238" y="812475"/>
                </a:lnTo>
                <a:lnTo>
                  <a:pt x="0" y="406238"/>
                </a:lnTo>
                <a:lnTo>
                  <a:pt x="406238" y="1"/>
                </a:lnTo>
                <a:lnTo>
                  <a:pt x="5675376" y="1"/>
                </a:lnTo>
                <a:lnTo>
                  <a:pt x="5675376" y="812475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1399" tIns="144781" rIns="270256" bIns="144781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kern="1200" dirty="0">
                <a:latin typeface="Cambria" pitchFamily="18" charset="0"/>
                <a:hlinkClick r:id="rId4" action="ppaction://hlinksldjump"/>
              </a:rPr>
              <a:t>Back Vowels</a:t>
            </a:r>
            <a:endParaRPr lang="en-US" sz="3800" kern="1200" dirty="0">
              <a:latin typeface="Cambria" pitchFamily="18" charset="0"/>
            </a:endParaRPr>
          </a:p>
        </p:txBody>
      </p:sp>
      <p:sp>
        <p:nvSpPr>
          <p:cNvPr id="7" name="Oval 6">
            <a:hlinkClick r:id="rId4" action="ppaction://hlinksldjump"/>
          </p:cNvPr>
          <p:cNvSpPr/>
          <p:nvPr/>
        </p:nvSpPr>
        <p:spPr>
          <a:xfrm>
            <a:off x="1607392" y="1364051"/>
            <a:ext cx="812476" cy="812476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8" name="Freeform 7">
            <a:hlinkClick r:id="rId6" action="ppaction://hlinksldjump"/>
          </p:cNvPr>
          <p:cNvSpPr/>
          <p:nvPr/>
        </p:nvSpPr>
        <p:spPr>
          <a:xfrm>
            <a:off x="2013631" y="2419057"/>
            <a:ext cx="5675376" cy="812477"/>
          </a:xfrm>
          <a:custGeom>
            <a:avLst/>
            <a:gdLst>
              <a:gd name="connsiteX0" fmla="*/ 0 w 5675376"/>
              <a:gd name="connsiteY0" fmla="*/ 0 h 812476"/>
              <a:gd name="connsiteX1" fmla="*/ 5269138 w 5675376"/>
              <a:gd name="connsiteY1" fmla="*/ 0 h 812476"/>
              <a:gd name="connsiteX2" fmla="*/ 5675376 w 5675376"/>
              <a:gd name="connsiteY2" fmla="*/ 406238 h 812476"/>
              <a:gd name="connsiteX3" fmla="*/ 5269138 w 5675376"/>
              <a:gd name="connsiteY3" fmla="*/ 812476 h 812476"/>
              <a:gd name="connsiteX4" fmla="*/ 0 w 5675376"/>
              <a:gd name="connsiteY4" fmla="*/ 812476 h 812476"/>
              <a:gd name="connsiteX5" fmla="*/ 0 w 5675376"/>
              <a:gd name="connsiteY5" fmla="*/ 0 h 8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812476">
                <a:moveTo>
                  <a:pt x="5675376" y="812475"/>
                </a:moveTo>
                <a:lnTo>
                  <a:pt x="406238" y="812475"/>
                </a:lnTo>
                <a:lnTo>
                  <a:pt x="0" y="406238"/>
                </a:lnTo>
                <a:lnTo>
                  <a:pt x="406238" y="1"/>
                </a:lnTo>
                <a:lnTo>
                  <a:pt x="5675376" y="1"/>
                </a:lnTo>
                <a:lnTo>
                  <a:pt x="5675376" y="812475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1399" tIns="144781" rIns="270256" bIns="144780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kern="1200" dirty="0">
                <a:latin typeface="Cambria" pitchFamily="18" charset="0"/>
                <a:hlinkClick r:id="rId6" action="ppaction://hlinksldjump"/>
              </a:rPr>
              <a:t>Central Vowels</a:t>
            </a:r>
            <a:endParaRPr lang="en-US" sz="3800" kern="1200" dirty="0">
              <a:latin typeface="Cambria" pitchFamily="18" charset="0"/>
            </a:endParaRPr>
          </a:p>
        </p:txBody>
      </p:sp>
      <p:sp>
        <p:nvSpPr>
          <p:cNvPr id="9" name="Oval 8">
            <a:hlinkClick r:id="rId6" action="ppaction://hlinksldjump"/>
          </p:cNvPr>
          <p:cNvSpPr/>
          <p:nvPr/>
        </p:nvSpPr>
        <p:spPr>
          <a:xfrm>
            <a:off x="1607392" y="2419058"/>
            <a:ext cx="812476" cy="812476"/>
          </a:xfrm>
          <a:prstGeom prst="ellipse">
            <a:avLst/>
          </a:prstGeom>
          <a:blipFill rotWithShape="0">
            <a:blip r:embed="rId7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0" name="Freeform 9">
            <a:hlinkClick r:id="rId8" action="ppaction://hlinksldjump"/>
          </p:cNvPr>
          <p:cNvSpPr/>
          <p:nvPr/>
        </p:nvSpPr>
        <p:spPr>
          <a:xfrm>
            <a:off x="2013631" y="3474064"/>
            <a:ext cx="5675376" cy="812477"/>
          </a:xfrm>
          <a:custGeom>
            <a:avLst/>
            <a:gdLst>
              <a:gd name="connsiteX0" fmla="*/ 0 w 5675376"/>
              <a:gd name="connsiteY0" fmla="*/ 0 h 812476"/>
              <a:gd name="connsiteX1" fmla="*/ 5269138 w 5675376"/>
              <a:gd name="connsiteY1" fmla="*/ 0 h 812476"/>
              <a:gd name="connsiteX2" fmla="*/ 5675376 w 5675376"/>
              <a:gd name="connsiteY2" fmla="*/ 406238 h 812476"/>
              <a:gd name="connsiteX3" fmla="*/ 5269138 w 5675376"/>
              <a:gd name="connsiteY3" fmla="*/ 812476 h 812476"/>
              <a:gd name="connsiteX4" fmla="*/ 0 w 5675376"/>
              <a:gd name="connsiteY4" fmla="*/ 812476 h 812476"/>
              <a:gd name="connsiteX5" fmla="*/ 0 w 5675376"/>
              <a:gd name="connsiteY5" fmla="*/ 0 h 8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812476">
                <a:moveTo>
                  <a:pt x="5675376" y="812475"/>
                </a:moveTo>
                <a:lnTo>
                  <a:pt x="406238" y="812475"/>
                </a:lnTo>
                <a:lnTo>
                  <a:pt x="0" y="406238"/>
                </a:lnTo>
                <a:lnTo>
                  <a:pt x="406238" y="1"/>
                </a:lnTo>
                <a:lnTo>
                  <a:pt x="5675376" y="1"/>
                </a:lnTo>
                <a:lnTo>
                  <a:pt x="5675376" y="812475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1399" tIns="144781" rIns="270256" bIns="144780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kern="1200" dirty="0">
                <a:latin typeface="Cambria" pitchFamily="18" charset="0"/>
                <a:hlinkClick r:id="rId8" action="ppaction://hlinksldjump"/>
              </a:rPr>
              <a:t>Diphthongs</a:t>
            </a:r>
            <a:endParaRPr lang="en-US" sz="3800" kern="1200" dirty="0">
              <a:latin typeface="Cambria" pitchFamily="18" charset="0"/>
            </a:endParaRPr>
          </a:p>
        </p:txBody>
      </p:sp>
      <p:sp>
        <p:nvSpPr>
          <p:cNvPr id="11" name="Oval 10">
            <a:hlinkClick r:id="rId8" action="ppaction://hlinksldjump"/>
          </p:cNvPr>
          <p:cNvSpPr/>
          <p:nvPr/>
        </p:nvSpPr>
        <p:spPr>
          <a:xfrm>
            <a:off x="1607392" y="3474065"/>
            <a:ext cx="812476" cy="812476"/>
          </a:xfrm>
          <a:prstGeom prst="ellipse">
            <a:avLst/>
          </a:prstGeom>
          <a:blipFill rotWithShape="0">
            <a:blip r:embed="rId9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2" name="Freeform 11">
            <a:hlinkClick r:id="rId10" action="ppaction://hlinksldjump"/>
          </p:cNvPr>
          <p:cNvSpPr/>
          <p:nvPr/>
        </p:nvSpPr>
        <p:spPr>
          <a:xfrm>
            <a:off x="2013631" y="4529071"/>
            <a:ext cx="5675377" cy="812477"/>
          </a:xfrm>
          <a:custGeom>
            <a:avLst/>
            <a:gdLst>
              <a:gd name="connsiteX0" fmla="*/ 0 w 5675376"/>
              <a:gd name="connsiteY0" fmla="*/ 0 h 812476"/>
              <a:gd name="connsiteX1" fmla="*/ 5269138 w 5675376"/>
              <a:gd name="connsiteY1" fmla="*/ 0 h 812476"/>
              <a:gd name="connsiteX2" fmla="*/ 5675376 w 5675376"/>
              <a:gd name="connsiteY2" fmla="*/ 406238 h 812476"/>
              <a:gd name="connsiteX3" fmla="*/ 5269138 w 5675376"/>
              <a:gd name="connsiteY3" fmla="*/ 812476 h 812476"/>
              <a:gd name="connsiteX4" fmla="*/ 0 w 5675376"/>
              <a:gd name="connsiteY4" fmla="*/ 812476 h 812476"/>
              <a:gd name="connsiteX5" fmla="*/ 0 w 5675376"/>
              <a:gd name="connsiteY5" fmla="*/ 0 h 8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812476">
                <a:moveTo>
                  <a:pt x="5675376" y="812475"/>
                </a:moveTo>
                <a:lnTo>
                  <a:pt x="406238" y="812475"/>
                </a:lnTo>
                <a:lnTo>
                  <a:pt x="0" y="406238"/>
                </a:lnTo>
                <a:lnTo>
                  <a:pt x="406238" y="1"/>
                </a:lnTo>
                <a:lnTo>
                  <a:pt x="5675376" y="1"/>
                </a:lnTo>
                <a:lnTo>
                  <a:pt x="5675376" y="812475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1399" tIns="144781" rIns="270257" bIns="144780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kern="1200" dirty="0">
                <a:latin typeface="Cambria" pitchFamily="18" charset="0"/>
                <a:hlinkClick r:id="rId10" action="ppaction://hlinksldjump"/>
              </a:rPr>
              <a:t>R-Colored Vowels</a:t>
            </a:r>
            <a:endParaRPr lang="en-US" sz="3800" kern="1200" dirty="0">
              <a:latin typeface="Cambria" pitchFamily="18" charset="0"/>
            </a:endParaRPr>
          </a:p>
        </p:txBody>
      </p:sp>
      <p:sp>
        <p:nvSpPr>
          <p:cNvPr id="13" name="Oval 12">
            <a:hlinkClick r:id="rId10" action="ppaction://hlinksldjump"/>
          </p:cNvPr>
          <p:cNvSpPr/>
          <p:nvPr/>
        </p:nvSpPr>
        <p:spPr>
          <a:xfrm>
            <a:off x="1607392" y="4529072"/>
            <a:ext cx="812476" cy="812476"/>
          </a:xfrm>
          <a:prstGeom prst="ellipse">
            <a:avLst/>
          </a:prstGeom>
          <a:blipFill rotWithShape="0">
            <a:blip r:embed="rId11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4" name="Freeform 13">
            <a:hlinkClick r:id="rId12" action="ppaction://hlinksldjump"/>
          </p:cNvPr>
          <p:cNvSpPr/>
          <p:nvPr/>
        </p:nvSpPr>
        <p:spPr>
          <a:xfrm>
            <a:off x="2013631" y="5584077"/>
            <a:ext cx="5675377" cy="812477"/>
          </a:xfrm>
          <a:custGeom>
            <a:avLst/>
            <a:gdLst>
              <a:gd name="connsiteX0" fmla="*/ 0 w 5675376"/>
              <a:gd name="connsiteY0" fmla="*/ 0 h 812476"/>
              <a:gd name="connsiteX1" fmla="*/ 5269138 w 5675376"/>
              <a:gd name="connsiteY1" fmla="*/ 0 h 812476"/>
              <a:gd name="connsiteX2" fmla="*/ 5675376 w 5675376"/>
              <a:gd name="connsiteY2" fmla="*/ 406238 h 812476"/>
              <a:gd name="connsiteX3" fmla="*/ 5269138 w 5675376"/>
              <a:gd name="connsiteY3" fmla="*/ 812476 h 812476"/>
              <a:gd name="connsiteX4" fmla="*/ 0 w 5675376"/>
              <a:gd name="connsiteY4" fmla="*/ 812476 h 812476"/>
              <a:gd name="connsiteX5" fmla="*/ 0 w 5675376"/>
              <a:gd name="connsiteY5" fmla="*/ 0 h 812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675376" h="812476">
                <a:moveTo>
                  <a:pt x="5675376" y="812475"/>
                </a:moveTo>
                <a:lnTo>
                  <a:pt x="406238" y="812475"/>
                </a:lnTo>
                <a:lnTo>
                  <a:pt x="0" y="406238"/>
                </a:lnTo>
                <a:lnTo>
                  <a:pt x="406238" y="1"/>
                </a:lnTo>
                <a:lnTo>
                  <a:pt x="5675376" y="1"/>
                </a:lnTo>
                <a:lnTo>
                  <a:pt x="5675376" y="812475"/>
                </a:lnTo>
                <a:close/>
              </a:path>
            </a:pathLst>
          </a:custGeom>
          <a:gradFill flip="none" rotWithShape="1">
            <a:gsLst>
              <a:gs pos="0">
                <a:srgbClr val="D4DEFF"/>
              </a:gs>
              <a:gs pos="75000">
                <a:srgbClr val="ACB3E2"/>
              </a:gs>
              <a:gs pos="100000">
                <a:srgbClr val="8488C4"/>
              </a:gs>
            </a:gsLst>
            <a:path path="circle">
              <a:fillToRect l="50000" t="50000" r="50000" b="50000"/>
            </a:path>
            <a:tileRect/>
          </a:gradFill>
          <a:effectLst>
            <a:glow rad="63500">
              <a:srgbClr val="EDE8DF">
                <a:alpha val="49804"/>
              </a:srgbClr>
            </a:glow>
          </a:effectLst>
          <a:scene3d>
            <a:camera prst="orthographicFront"/>
            <a:lightRig rig="flat" dir="t"/>
          </a:scene3d>
          <a:sp3d prstMaterial="dkEdge">
            <a:bevelT w="8890" h="38100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rgbClr r="0" g="0" b="0"/>
          </a:effectRef>
          <a:fontRef idx="minor">
            <a:schemeClr val="dk2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1399" tIns="144781" rIns="270257" bIns="144780" numCol="1" spcCol="1270" anchor="ctr" anchorCtr="0">
            <a:noAutofit/>
          </a:bodyPr>
          <a:lstStyle/>
          <a:p>
            <a:pPr lvl="0" algn="ctr" defTabSz="16891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3800" kern="1200" dirty="0">
                <a:latin typeface="Cambria" pitchFamily="18" charset="0"/>
                <a:hlinkClick r:id="rId12" action="ppaction://hlinksldjump"/>
              </a:rPr>
              <a:t>Quiz</a:t>
            </a:r>
            <a:endParaRPr lang="en-US" sz="3800" kern="1200" dirty="0">
              <a:latin typeface="Cambria" pitchFamily="18" charset="0"/>
            </a:endParaRPr>
          </a:p>
        </p:txBody>
      </p:sp>
      <p:sp>
        <p:nvSpPr>
          <p:cNvPr id="15" name="Oval 14">
            <a:hlinkClick r:id="rId12" action="ppaction://hlinksldjump"/>
          </p:cNvPr>
          <p:cNvSpPr/>
          <p:nvPr/>
        </p:nvSpPr>
        <p:spPr>
          <a:xfrm>
            <a:off x="1607392" y="5584078"/>
            <a:ext cx="812476" cy="812476"/>
          </a:xfrm>
          <a:prstGeom prst="ellipse">
            <a:avLst/>
          </a:prstGeom>
          <a:blipFill rotWithShape="0">
            <a:blip r:embed="rId13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8" name="Oval 17">
            <a:hlinkClick r:id="rId3" action="ppaction://hlinksldjump"/>
          </p:cNvPr>
          <p:cNvSpPr/>
          <p:nvPr/>
        </p:nvSpPr>
        <p:spPr>
          <a:xfrm>
            <a:off x="1607393" y="309045"/>
            <a:ext cx="812476" cy="812476"/>
          </a:xfrm>
          <a:prstGeom prst="ellipse">
            <a:avLst/>
          </a:prstGeom>
          <a:blipFill rotWithShape="0">
            <a:blip r:embed="rId14"/>
            <a:stretch>
              <a:fillRect/>
            </a:stretch>
          </a:blipFill>
          <a:scene3d>
            <a:camera prst="orthographicFront"/>
            <a:lightRig rig="flat" dir="t"/>
          </a:scene3d>
          <a:sp3d z="127000" prstMaterial="plastic">
            <a:bevelT w="88900" h="88900"/>
            <a:bevelB w="88900" h="31750" prst="angle"/>
          </a:sp3d>
        </p:spPr>
        <p:style>
          <a:lnRef idx="0">
            <a:schemeClr val="dk2">
              <a:shade val="80000"/>
              <a:hueOff val="0"/>
              <a:satOff val="0"/>
              <a:lumOff val="0"/>
              <a:alphaOff val="0"/>
            </a:schemeClr>
          </a:lnRef>
          <a:fillRef idx="3">
            <a:scrgbClr r="0" g="0" b="0"/>
          </a:fillRef>
          <a:effectRef idx="2">
            <a:schemeClr val="dk2"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3791772127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“burger”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bɝɡɚ</a:t>
            </a:r>
            <a:r>
              <a:rPr lang="en-US" dirty="0"/>
              <a:t>/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bɝɡ</a:t>
            </a:r>
            <a:r>
              <a:rPr lang="en-US" dirty="0" err="1">
                <a:latin typeface="Cambria"/>
              </a:rPr>
              <a:t>ɹ</a:t>
            </a:r>
            <a:r>
              <a:rPr lang="en-US" dirty="0">
                <a:latin typeface="Cambria"/>
              </a:rPr>
              <a:t>̩</a:t>
            </a:r>
            <a:r>
              <a:rPr lang="en-US" dirty="0"/>
              <a:t>]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Burg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669893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“convey”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/k</a:t>
            </a:r>
            <a:r>
              <a:rPr lang="az-Cyrl-AZ" dirty="0"/>
              <a:t>ә</a:t>
            </a:r>
            <a:r>
              <a:rPr lang="en-US" dirty="0" err="1"/>
              <a:t>nˈve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kʰ</a:t>
            </a:r>
            <a:r>
              <a:rPr lang="vi-VN" dirty="0"/>
              <a:t>ә̃</a:t>
            </a:r>
            <a:r>
              <a:rPr lang="en-US" dirty="0" err="1"/>
              <a:t>nˈve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kʰ</a:t>
            </a:r>
            <a:r>
              <a:rPr lang="vi-VN" dirty="0"/>
              <a:t>ә̃</a:t>
            </a:r>
            <a:r>
              <a:rPr lang="en-US" dirty="0" err="1"/>
              <a:t>nˈve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7" name="Conve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448478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1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a</a:t>
            </a:r>
            <a:r>
              <a:rPr lang="en-US" dirty="0" err="1">
                <a:latin typeface="Times New Roman"/>
                <a:cs typeface="Times New Roman"/>
              </a:rPr>
              <a:t>ɪ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aʊ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ɔɪ</a:t>
            </a:r>
            <a:r>
              <a:rPr lang="en-US" dirty="0"/>
              <a:t>/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Diphthongs</a:t>
            </a:r>
          </a:p>
        </p:txBody>
      </p:sp>
    </p:spTree>
    <p:extLst>
      <p:ext uri="{BB962C8B-B14F-4D97-AF65-F5344CB8AC3E}">
        <p14:creationId xmlns:p14="http://schemas.microsoft.com/office/powerpoint/2010/main" val="40443286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“cloud”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klaʊd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spc="-100" dirty="0" err="1"/>
              <a:t>kʰl̥aʊd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8" name="Clou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658728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“Roy”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ɹɔ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/>
              <a:t>/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ɹɔ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Ro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987866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“alloy”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az-Cyrl-AZ" dirty="0"/>
              <a:t>/ˈӕ</a:t>
            </a:r>
            <a:r>
              <a:rPr lang="en-US" dirty="0" err="1"/>
              <a:t>lɔ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/>
              <a:t>/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az-Cyrl-AZ" dirty="0"/>
              <a:t>ˈ</a:t>
            </a:r>
            <a:r>
              <a:rPr lang="en-US" dirty="0"/>
              <a:t>ʔ</a:t>
            </a:r>
            <a:r>
              <a:rPr lang="az-Cyrl-AZ" dirty="0"/>
              <a:t>ӕ</a:t>
            </a:r>
            <a:r>
              <a:rPr lang="en-US" dirty="0" err="1"/>
              <a:t>lɔ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Allo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2992644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5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“bright”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bɹa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t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bɹa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t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>
          <a:xfrm>
            <a:off x="2362200" y="4343400"/>
            <a:ext cx="3962400" cy="533400"/>
          </a:xfrm>
        </p:spPr>
        <p:txBody>
          <a:bodyPr>
            <a:noAutofit/>
          </a:bodyPr>
          <a:lstStyle/>
          <a:p>
            <a:r>
              <a:rPr lang="en-US" dirty="0"/>
              <a:t>[</a:t>
            </a:r>
            <a:r>
              <a:rPr lang="en-US" dirty="0" err="1"/>
              <a:t>bɹa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tʰ</a:t>
            </a:r>
            <a:r>
              <a:rPr lang="en-US" dirty="0"/>
              <a:t>] - if marking “with audible release” (unusual)</a:t>
            </a:r>
          </a:p>
          <a:p>
            <a:endParaRPr lang="en-US" dirty="0"/>
          </a:p>
        </p:txBody>
      </p:sp>
      <p:pic>
        <p:nvPicPr>
          <p:cNvPr id="8" name="Brigh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6253168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“mountain”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maʊnt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n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[ˈm</a:t>
            </a:r>
            <a:r>
              <a:rPr lang="en-US" dirty="0"/>
              <a:t>a</a:t>
            </a:r>
            <a:r>
              <a:rPr lang="vi-VN" dirty="0"/>
              <a:t>ʊ̃n˺tʰ</a:t>
            </a:r>
            <a:r>
              <a:rPr lang="en-US" dirty="0">
                <a:latin typeface="Doulos SIL"/>
                <a:ea typeface="Doulos SIL"/>
                <a:cs typeface="Doulos SIL"/>
              </a:rPr>
              <a:t>ɪ̃</a:t>
            </a:r>
            <a:r>
              <a:rPr lang="vi-VN" dirty="0"/>
              <a:t>n]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 </a:t>
            </a:r>
          </a:p>
        </p:txBody>
      </p:sp>
      <p:pic>
        <p:nvPicPr>
          <p:cNvPr id="8" name="Mountain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6225710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>
                <a:latin typeface="Times New Roman"/>
                <a:cs typeface="Times New Roman"/>
              </a:rPr>
              <a:t>ɪɹ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ɛɹ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ɑɹ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ɔɹ</a:t>
            </a:r>
            <a:r>
              <a:rPr lang="en-US" dirty="0">
                <a:latin typeface="Times New Roman"/>
                <a:cs typeface="Times New Roman"/>
              </a:rPr>
              <a:t>, </a:t>
            </a:r>
            <a:r>
              <a:rPr lang="en-US" dirty="0" err="1">
                <a:latin typeface="Times New Roman"/>
                <a:cs typeface="Times New Roman"/>
              </a:rPr>
              <a:t>ʊɹ</a:t>
            </a:r>
            <a:r>
              <a:rPr lang="en-US" dirty="0"/>
              <a:t>/</a:t>
            </a:r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R-Colored Vowels</a:t>
            </a:r>
          </a:p>
        </p:txBody>
      </p:sp>
    </p:spTree>
    <p:extLst>
      <p:ext uri="{BB962C8B-B14F-4D97-AF65-F5344CB8AC3E}">
        <p14:creationId xmlns:p14="http://schemas.microsoft.com/office/powerpoint/2010/main" val="1725329957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“bar”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bɑɹ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bɑɹ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Bar_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7710281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Front Vowels</a:t>
            </a:r>
            <a:br>
              <a:rPr lang="en-US" dirty="0"/>
            </a:b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/i,</a:t>
            </a:r>
            <a:r>
              <a:rPr lang="en-US" dirty="0">
                <a:latin typeface="Times New Roman"/>
                <a:cs typeface="Times New Roman"/>
              </a:rPr>
              <a:t> ɪ</a:t>
            </a:r>
            <a:r>
              <a:rPr lang="en-US" dirty="0"/>
              <a:t>, e,</a:t>
            </a:r>
            <a:r>
              <a:rPr lang="en-US" dirty="0">
                <a:latin typeface="Times New Roman"/>
                <a:cs typeface="Times New Roman"/>
              </a:rPr>
              <a:t> ɛ</a:t>
            </a:r>
            <a:r>
              <a:rPr lang="en-US" dirty="0"/>
              <a:t>, </a:t>
            </a:r>
            <a:r>
              <a:rPr lang="en-US" dirty="0">
                <a:latin typeface="Times New Roman"/>
                <a:cs typeface="Times New Roman"/>
              </a:rPr>
              <a:t>æ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6799441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“sear” 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s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ɹ</a:t>
            </a:r>
            <a:r>
              <a:rPr lang="en-US" dirty="0"/>
              <a:t>/ 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s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ɹ</a:t>
            </a:r>
            <a:r>
              <a:rPr lang="en-US" dirty="0"/>
              <a:t>] 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si</a:t>
            </a:r>
            <a:r>
              <a:rPr lang="en-US" baseline="30000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ɹ</a:t>
            </a:r>
            <a:r>
              <a:rPr lang="en-US" dirty="0"/>
              <a:t>] </a:t>
            </a:r>
          </a:p>
        </p:txBody>
      </p:sp>
      <p:pic>
        <p:nvPicPr>
          <p:cNvPr id="7" name="Sear_0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976675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5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“tour”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tʊɹ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tʰʊɹ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8" name="Tou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1872661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“berry”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/ˈ</a:t>
            </a:r>
            <a:r>
              <a:rPr lang="en-US" dirty="0" err="1"/>
              <a:t>bɛɹi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[ˈ</a:t>
            </a:r>
            <a:r>
              <a:rPr lang="en-US" dirty="0" err="1"/>
              <a:t>bɛɹi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>
            <a:noAutofit/>
          </a:bodyPr>
          <a:lstStyle/>
          <a:p>
            <a:r>
              <a:rPr lang="en-US" dirty="0"/>
              <a:t>[ˈ</a:t>
            </a:r>
            <a:r>
              <a:rPr lang="en-US" dirty="0" err="1"/>
              <a:t>bɛɹɪ</a:t>
            </a:r>
            <a:r>
              <a:rPr lang="en-US" dirty="0"/>
              <a:t>] – see previous note </a:t>
            </a:r>
          </a:p>
          <a:p>
            <a:r>
              <a:rPr lang="en-US" dirty="0"/>
              <a:t>about the final “</a:t>
            </a:r>
            <a:r>
              <a:rPr lang="en-US" dirty="0" err="1"/>
              <a:t>i</a:t>
            </a:r>
            <a:r>
              <a:rPr lang="en-US" dirty="0"/>
              <a:t>” selection</a:t>
            </a:r>
          </a:p>
        </p:txBody>
      </p:sp>
      <p:pic>
        <p:nvPicPr>
          <p:cNvPr id="8" name="Berry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7472990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3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“perform”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pɚˈfɔɹm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pʰɚˈfɔɹm</a:t>
            </a:r>
            <a:r>
              <a:rPr lang="en-US" dirty="0"/>
              <a:t>] 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8" name="Perform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088132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cap="none" dirty="0"/>
              <a:t>Test yourself !</a:t>
            </a:r>
            <a:br>
              <a:rPr lang="en-US" cap="none" dirty="0"/>
            </a:br>
            <a:r>
              <a:rPr lang="en-US" dirty="0"/>
              <a:t>Quiz 2</a:t>
            </a:r>
            <a:br>
              <a:rPr lang="en-US" dirty="0"/>
            </a:br>
            <a:r>
              <a:rPr lang="en-US" cap="none" dirty="0"/>
              <a:t>(next 10 slides)</a:t>
            </a:r>
          </a:p>
        </p:txBody>
      </p:sp>
    </p:spTree>
    <p:extLst>
      <p:ext uri="{BB962C8B-B14F-4D97-AF65-F5344CB8AC3E}">
        <p14:creationId xmlns:p14="http://schemas.microsoft.com/office/powerpoint/2010/main" val="196122284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“game”</a:t>
            </a:r>
          </a:p>
        </p:txBody>
      </p:sp>
      <p:pic>
        <p:nvPicPr>
          <p:cNvPr id="5" name="Gam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446455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“kick”</a:t>
            </a:r>
          </a:p>
        </p:txBody>
      </p:sp>
      <p:pic>
        <p:nvPicPr>
          <p:cNvPr id="5" name="Kick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263363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“hut”</a:t>
            </a:r>
          </a:p>
        </p:txBody>
      </p:sp>
      <p:pic>
        <p:nvPicPr>
          <p:cNvPr id="5" name="Hu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351741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“heard”</a:t>
            </a:r>
          </a:p>
        </p:txBody>
      </p:sp>
      <p:pic>
        <p:nvPicPr>
          <p:cNvPr id="5" name="Hear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772767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“cracker”</a:t>
            </a:r>
          </a:p>
        </p:txBody>
      </p:sp>
      <p:pic>
        <p:nvPicPr>
          <p:cNvPr id="5" name="Cracker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05733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“bead”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/bid/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[bid]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Bea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663413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8" grpId="0" build="p"/>
      <p:bldP spid="5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“shoe”</a:t>
            </a:r>
          </a:p>
        </p:txBody>
      </p:sp>
      <p:pic>
        <p:nvPicPr>
          <p:cNvPr id="5" name="Sho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376659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“prize”</a:t>
            </a:r>
          </a:p>
        </p:txBody>
      </p:sp>
      <p:pic>
        <p:nvPicPr>
          <p:cNvPr id="5" name="Priz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558970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“toys”</a:t>
            </a:r>
          </a:p>
        </p:txBody>
      </p:sp>
      <p:pic>
        <p:nvPicPr>
          <p:cNvPr id="5" name="Toys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8764272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“pew”</a:t>
            </a:r>
          </a:p>
        </p:txBody>
      </p:sp>
      <p:pic>
        <p:nvPicPr>
          <p:cNvPr id="5" name="Pew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97190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“force”</a:t>
            </a:r>
          </a:p>
        </p:txBody>
      </p:sp>
      <p:pic>
        <p:nvPicPr>
          <p:cNvPr id="5" name="Forc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67000" y="195897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035318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2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76200" y="685800"/>
            <a:ext cx="8991600" cy="5105400"/>
          </a:xfrm>
          <a:prstGeom prst="rect">
            <a:avLst/>
          </a:prstGeom>
        </p:spPr>
        <p:txBody>
          <a:bodyPr anchor="ctr"/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5000" i="1" dirty="0">
                <a:solidFill>
                  <a:prstClr val="white"/>
                </a:solidFill>
                <a:latin typeface="Cambria" pitchFamily="18" charset="0"/>
              </a:rPr>
              <a:t>End of </a:t>
            </a:r>
            <a:br>
              <a:rPr lang="en-US" sz="5000" i="1" dirty="0">
                <a:solidFill>
                  <a:prstClr val="white"/>
                </a:solidFill>
                <a:latin typeface="Cambria" pitchFamily="18" charset="0"/>
              </a:rPr>
            </a:br>
            <a:r>
              <a:rPr lang="en-US" sz="5000" i="1" dirty="0">
                <a:solidFill>
                  <a:prstClr val="white"/>
                </a:solidFill>
                <a:latin typeface="Cambria" pitchFamily="18" charset="0"/>
              </a:rPr>
              <a:t>Vowels of G.A.E.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706819" y="4800600"/>
            <a:ext cx="35479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prstClr val="white">
                    <a:lumMod val="95000"/>
                  </a:prstClr>
                </a:solidFill>
                <a:latin typeface="Cambria" pitchFamily="18" charset="0"/>
              </a:rPr>
              <a:t>Check your answers at:</a:t>
            </a:r>
          </a:p>
          <a:p>
            <a:pPr lvl="0" algn="ctr"/>
            <a:r>
              <a:rPr lang="en-US" i="1" dirty="0">
                <a:solidFill>
                  <a:schemeClr val="tx1">
                    <a:lumMod val="95000"/>
                  </a:schemeClr>
                </a:solidFill>
                <a:latin typeface="Cambria" pitchFamily="18" charset="0"/>
              </a:rPr>
              <a:t>“Quiz_Answers_Broad_Narrow.pdf”</a:t>
            </a:r>
          </a:p>
        </p:txBody>
      </p:sp>
      <p:sp>
        <p:nvSpPr>
          <p:cNvPr id="9" name="Rounded Rectangle 8">
            <a:hlinkClick r:id="rId3" action="ppaction://hlinksldjump"/>
          </p:cNvPr>
          <p:cNvSpPr/>
          <p:nvPr/>
        </p:nvSpPr>
        <p:spPr>
          <a:xfrm>
            <a:off x="7982479" y="6125528"/>
            <a:ext cx="990600" cy="533400"/>
          </a:xfrm>
          <a:prstGeom prst="roundRect">
            <a:avLst/>
          </a:prstGeom>
          <a:gradFill flip="none" rotWithShape="1">
            <a:gsLst>
              <a:gs pos="100000">
                <a:srgbClr val="0070C0"/>
              </a:gs>
              <a:gs pos="25000">
                <a:srgbClr val="66CCFF"/>
              </a:gs>
              <a:gs pos="75000">
                <a:srgbClr val="0087E6"/>
              </a:gs>
              <a:gs pos="100000">
                <a:srgbClr val="005CBF"/>
              </a:gs>
            </a:gsLst>
            <a:path path="circle">
              <a:fillToRect l="50000" t="50000" r="50000" b="50000"/>
            </a:path>
            <a:tileRect/>
          </a:gradFill>
          <a:ln w="12700">
            <a:solidFill>
              <a:schemeClr val="accent1">
                <a:shade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softEdge">
            <a:bevelT/>
            <a:bevelB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>
            <a:hlinkClick r:id="rId3" action="ppaction://hlinksldjump"/>
          </p:cNvPr>
          <p:cNvSpPr txBox="1"/>
          <p:nvPr/>
        </p:nvSpPr>
        <p:spPr>
          <a:xfrm>
            <a:off x="8001000" y="6144399"/>
            <a:ext cx="947695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rtlCol="0">
            <a:spAutoFit/>
            <a:sp3d extrusionH="57150">
              <a:bevelT w="88900" h="38100"/>
            </a:sp3d>
          </a:bodyPr>
          <a:lstStyle/>
          <a:p>
            <a:r>
              <a:rPr lang="en-US" sz="2400" b="1" dirty="0">
                <a:ln w="3175">
                  <a:solidFill>
                    <a:prstClr val="black"/>
                  </a:solidFill>
                </a:ln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itchFamily="66" charset="0"/>
              </a:rPr>
              <a:t>Menu</a:t>
            </a:r>
          </a:p>
        </p:txBody>
      </p:sp>
    </p:spTree>
    <p:extLst>
      <p:ext uri="{BB962C8B-B14F-4D97-AF65-F5344CB8AC3E}">
        <p14:creationId xmlns:p14="http://schemas.microsoft.com/office/powerpoint/2010/main" val="70195410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“came”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kem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>
          <a:xfrm>
            <a:off x="533400" y="3620656"/>
            <a:ext cx="4114800" cy="494144"/>
          </a:xfrm>
        </p:spPr>
        <p:txBody>
          <a:bodyPr>
            <a:normAutofit lnSpcReduction="10000"/>
          </a:bodyPr>
          <a:lstStyle/>
          <a:p>
            <a:r>
              <a:rPr lang="vi-VN" dirty="0"/>
              <a:t>[k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ʰ</a:t>
            </a:r>
            <a:r>
              <a:rPr lang="vi-VN" dirty="0"/>
              <a:t>em] </a:t>
            </a:r>
            <a:endParaRPr lang="en-US" dirty="0"/>
          </a:p>
        </p:txBody>
      </p:sp>
      <p:pic>
        <p:nvPicPr>
          <p:cNvPr id="1028" name="Picture 4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672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>
          <a:xfrm>
            <a:off x="2057400" y="4297220"/>
            <a:ext cx="4114800" cy="533400"/>
          </a:xfrm>
        </p:spPr>
        <p:txBody>
          <a:bodyPr/>
          <a:lstStyle/>
          <a:p>
            <a:r>
              <a:rPr lang="vi-VN" dirty="0"/>
              <a:t>[k</a:t>
            </a:r>
            <a:r>
              <a:rPr lang="vi-VN" dirty="0">
                <a:latin typeface="Arial" panose="020B0604020202020204" pitchFamily="34" charset="0"/>
                <a:cs typeface="Arial" panose="020B0604020202020204" pitchFamily="34" charset="0"/>
              </a:rPr>
              <a:t>ʰ</a:t>
            </a:r>
            <a:r>
              <a:rPr lang="vi-VN" dirty="0"/>
              <a:t>e</a:t>
            </a:r>
            <a:r>
              <a:rPr lang="en-US" dirty="0">
                <a:latin typeface="Doulos SIL"/>
                <a:ea typeface="Doulos SIL"/>
                <a:cs typeface="Doulos SIL"/>
              </a:rPr>
              <a:t>ɪ</a:t>
            </a:r>
            <a:r>
              <a:rPr lang="vi-VN" dirty="0"/>
              <a:t>m] </a:t>
            </a:r>
            <a:endParaRPr lang="en-US" dirty="0"/>
          </a:p>
          <a:p>
            <a:endParaRPr lang="en-US" dirty="0"/>
          </a:p>
        </p:txBody>
      </p:sp>
      <p:pic>
        <p:nvPicPr>
          <p:cNvPr id="7" name="Cam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34990862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9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“left”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lɛft</a:t>
            </a:r>
            <a:r>
              <a:rPr lang="en-US" dirty="0"/>
              <a:t>/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lɛft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Lef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54339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10" grpId="0" build="p"/>
      <p:bldP spid="5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“fad”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/f</a:t>
            </a:r>
            <a:r>
              <a:rPr lang="az-Cyrl-AZ" dirty="0"/>
              <a:t>ӕ</a:t>
            </a:r>
            <a:r>
              <a:rPr lang="en-US" dirty="0"/>
              <a:t>d/ 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[f</a:t>
            </a:r>
            <a:r>
              <a:rPr lang="az-Cyrl-AZ" dirty="0"/>
              <a:t>ӕ</a:t>
            </a:r>
            <a:r>
              <a:rPr lang="en-US" dirty="0"/>
              <a:t>d]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None</a:t>
            </a:r>
          </a:p>
        </p:txBody>
      </p:sp>
      <p:pic>
        <p:nvPicPr>
          <p:cNvPr id="7" name="Fad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20038597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10" grpId="0" build="p"/>
      <p:bldP spid="5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“bit”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b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t</a:t>
            </a:r>
            <a:r>
              <a:rPr lang="en-US" dirty="0"/>
              <a:t>/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[</a:t>
            </a:r>
            <a:r>
              <a:rPr lang="en-US" dirty="0" err="1"/>
              <a:t>b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t</a:t>
            </a:r>
            <a:r>
              <a:rPr lang="en-US" dirty="0"/>
              <a:t>]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en-US" dirty="0"/>
              <a:t>[</a:t>
            </a:r>
            <a:r>
              <a:rPr lang="en-US" dirty="0" err="1"/>
              <a:t>b</a:t>
            </a:r>
            <a:r>
              <a:rPr lang="en-US" dirty="0" err="1">
                <a:latin typeface="Doulos SIL"/>
                <a:ea typeface="Doulos SIL"/>
                <a:cs typeface="Doulos SIL"/>
              </a:rPr>
              <a:t>ɪ</a:t>
            </a:r>
            <a:r>
              <a:rPr lang="en-US" dirty="0" err="1"/>
              <a:t>Ɂt</a:t>
            </a:r>
            <a:r>
              <a:rPr lang="en-US" dirty="0"/>
              <a:t>]</a:t>
            </a:r>
          </a:p>
          <a:p>
            <a:endParaRPr lang="en-US" dirty="0"/>
          </a:p>
        </p:txBody>
      </p:sp>
      <p:pic>
        <p:nvPicPr>
          <p:cNvPr id="8" name="Bit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1662254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274401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X:\VA\Phonetics DVD materials\Diacritic Images\Nasalized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581400"/>
            <a:ext cx="536404" cy="749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“game”</a:t>
            </a:r>
            <a:r>
              <a:rPr lang="en-US" dirty="0"/>
              <a:t>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13"/>
          </p:nvPr>
        </p:nvSpPr>
        <p:spPr/>
        <p:txBody>
          <a:bodyPr/>
          <a:lstStyle/>
          <a:p>
            <a:r>
              <a:rPr lang="en-US" dirty="0"/>
              <a:t>/</a:t>
            </a:r>
            <a:r>
              <a:rPr lang="en-US" dirty="0" err="1"/>
              <a:t>ɡem</a:t>
            </a:r>
            <a:r>
              <a:rPr lang="en-US" dirty="0"/>
              <a:t>/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14"/>
          </p:nvPr>
        </p:nvSpPr>
        <p:spPr/>
        <p:txBody>
          <a:bodyPr>
            <a:normAutofit lnSpcReduction="10000"/>
          </a:bodyPr>
          <a:lstStyle/>
          <a:p>
            <a:r>
              <a:rPr lang="vi-VN" dirty="0"/>
              <a:t>[</a:t>
            </a:r>
            <a:r>
              <a:rPr lang="en-US" dirty="0"/>
              <a:t>ɡ</a:t>
            </a:r>
            <a:r>
              <a:rPr lang="vi-VN" dirty="0"/>
              <a:t>em] 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half" idx="15"/>
          </p:nvPr>
        </p:nvSpPr>
        <p:spPr/>
        <p:txBody>
          <a:bodyPr/>
          <a:lstStyle/>
          <a:p>
            <a:r>
              <a:rPr lang="vi-VN" dirty="0"/>
              <a:t>[</a:t>
            </a:r>
            <a:r>
              <a:rPr lang="en-US" dirty="0"/>
              <a:t>ɡ</a:t>
            </a:r>
            <a:r>
              <a:rPr lang="vi-VN" dirty="0"/>
              <a:t>e</a:t>
            </a:r>
            <a:r>
              <a:rPr lang="en-US" dirty="0">
                <a:latin typeface="Doulos SIL"/>
                <a:ea typeface="Doulos SIL"/>
                <a:cs typeface="Doulos SIL"/>
              </a:rPr>
              <a:t>ɪ</a:t>
            </a:r>
            <a:r>
              <a:rPr lang="vi-VN" dirty="0"/>
              <a:t>m] </a:t>
            </a:r>
            <a:endParaRPr lang="en-US" dirty="0"/>
          </a:p>
          <a:p>
            <a:endParaRPr lang="en-US" dirty="0"/>
          </a:p>
        </p:txBody>
      </p:sp>
      <p:pic>
        <p:nvPicPr>
          <p:cNvPr id="7" name="Game.avi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724400" y="479425"/>
            <a:ext cx="3962400" cy="2971800"/>
          </a:xfrm>
        </p:spPr>
      </p:pic>
    </p:spTree>
    <p:extLst>
      <p:ext uri="{BB962C8B-B14F-4D97-AF65-F5344CB8AC3E}">
        <p14:creationId xmlns:p14="http://schemas.microsoft.com/office/powerpoint/2010/main" val="74057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33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4" grpId="0" build="p"/>
      <p:bldP spid="5" grpId="0" build="p"/>
      <p:bldP spid="9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" val="208c7951e778f0a3b95c51562e13acdbc6c9c42"/>
  <p:tag name="ISPRING_SCORM_RATE_QUIZZES" val="0"/>
  <p:tag name="ISPRING_SCORM_RATE_SLIDES" val="0"/>
  <p:tag name="ISPRING_SCORM_PASSING_SCORE" val="0.0000000000"/>
  <p:tag name="ISPRING_RESOURCE_PATHS_HASH_2" val="65921f05b15e68cfe77fa97fd48b7c3113dcd"/>
</p:tagLst>
</file>

<file path=ppt/theme/theme1.xml><?xml version="1.0" encoding="utf-8"?>
<a:theme xmlns:a="http://schemas.openxmlformats.org/drawingml/2006/main" name="1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Technic">
  <a:themeElements>
    <a:clrScheme name="Custom 1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70C0"/>
      </a:hlink>
      <a:folHlink>
        <a:srgbClr val="0070C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4110</TotalTime>
  <Words>578</Words>
  <Application>Microsoft Office PowerPoint</Application>
  <PresentationFormat>On-screen Show (4:3)</PresentationFormat>
  <Paragraphs>184</Paragraphs>
  <Slides>45</Slides>
  <Notes>45</Notes>
  <HiddenSlides>0</HiddenSlides>
  <MMClips>36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6" baseType="lpstr">
      <vt:lpstr>Cooper Black</vt:lpstr>
      <vt:lpstr>Calibri</vt:lpstr>
      <vt:lpstr>Wingdings 2</vt:lpstr>
      <vt:lpstr>Doulos SIL</vt:lpstr>
      <vt:lpstr>Arial</vt:lpstr>
      <vt:lpstr>Franklin Gothic Book</vt:lpstr>
      <vt:lpstr>Comic Sans MS</vt:lpstr>
      <vt:lpstr>Cambria</vt:lpstr>
      <vt:lpstr>Times New Roman</vt:lpstr>
      <vt:lpstr>1_Technic</vt:lpstr>
      <vt:lpstr>2_Technic</vt:lpstr>
      <vt:lpstr>Vowels of American English</vt:lpstr>
      <vt:lpstr>PowerPoint Presentation</vt:lpstr>
      <vt:lpstr>Front Vowels </vt:lpstr>
      <vt:lpstr>“bead”</vt:lpstr>
      <vt:lpstr>“came” </vt:lpstr>
      <vt:lpstr>“left” </vt:lpstr>
      <vt:lpstr>“fad” </vt:lpstr>
      <vt:lpstr>“bit”</vt:lpstr>
      <vt:lpstr>“game” </vt:lpstr>
      <vt:lpstr>Back Vowels</vt:lpstr>
      <vt:lpstr>“could” </vt:lpstr>
      <vt:lpstr>“good”</vt:lpstr>
      <vt:lpstr>“bombed”</vt:lpstr>
      <vt:lpstr>“Paul” </vt:lpstr>
      <vt:lpstr>“moan”</vt:lpstr>
      <vt:lpstr>Central Vowels</vt:lpstr>
      <vt:lpstr>“offer”</vt:lpstr>
      <vt:lpstr>“abut”</vt:lpstr>
      <vt:lpstr>“buddy”</vt:lpstr>
      <vt:lpstr>“burger”</vt:lpstr>
      <vt:lpstr>“convey”</vt:lpstr>
      <vt:lpstr>Diphthongs</vt:lpstr>
      <vt:lpstr>“cloud”</vt:lpstr>
      <vt:lpstr>“Roy”</vt:lpstr>
      <vt:lpstr>“alloy”</vt:lpstr>
      <vt:lpstr>“bright”</vt:lpstr>
      <vt:lpstr>“mountain”</vt:lpstr>
      <vt:lpstr>R-Colored Vowels</vt:lpstr>
      <vt:lpstr>“bar”</vt:lpstr>
      <vt:lpstr>“sear” </vt:lpstr>
      <vt:lpstr>“tour”</vt:lpstr>
      <vt:lpstr>“berry”</vt:lpstr>
      <vt:lpstr>“perform” </vt:lpstr>
      <vt:lpstr>Test yourself ! Quiz 2 (next 10 slides)</vt:lpstr>
      <vt:lpstr>“game”</vt:lpstr>
      <vt:lpstr>“kick”</vt:lpstr>
      <vt:lpstr>“hut”</vt:lpstr>
      <vt:lpstr>“heard”</vt:lpstr>
      <vt:lpstr>“cracker”</vt:lpstr>
      <vt:lpstr>“shoe”</vt:lpstr>
      <vt:lpstr>“prize”</vt:lpstr>
      <vt:lpstr>“toys”</vt:lpstr>
      <vt:lpstr>“pew”</vt:lpstr>
      <vt:lpstr>“force”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Vowels</dc:title>
  <dc:subject>Phonetics DVD Project</dc:subject>
  <dc:creator>William Katz;Janie Smith;Sonya Mehta;Nadia Parker</dc:creator>
  <cp:lastModifiedBy>Katz, William</cp:lastModifiedBy>
  <cp:revision>398</cp:revision>
  <dcterms:created xsi:type="dcterms:W3CDTF">2010-07-14T19:33:38Z</dcterms:created>
  <dcterms:modified xsi:type="dcterms:W3CDTF">2020-06-10T18:56:52Z</dcterms:modified>
</cp:coreProperties>
</file>