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sldIdLst>
    <p:sldId id="257" r:id="rId2"/>
    <p:sldId id="382" r:id="rId3"/>
    <p:sldId id="383" r:id="rId4"/>
    <p:sldId id="446" r:id="rId5"/>
    <p:sldId id="331" r:id="rId6"/>
    <p:sldId id="319" r:id="rId7"/>
    <p:sldId id="360" r:id="rId8"/>
    <p:sldId id="362" r:id="rId9"/>
    <p:sldId id="358" r:id="rId10"/>
    <p:sldId id="425" r:id="rId11"/>
    <p:sldId id="361" r:id="rId12"/>
    <p:sldId id="428" r:id="rId13"/>
    <p:sldId id="431" r:id="rId14"/>
    <p:sldId id="320" r:id="rId15"/>
    <p:sldId id="440" r:id="rId16"/>
    <p:sldId id="447" r:id="rId17"/>
    <p:sldId id="439" r:id="rId18"/>
    <p:sldId id="432" r:id="rId19"/>
    <p:sldId id="321" r:id="rId20"/>
    <p:sldId id="452" r:id="rId21"/>
    <p:sldId id="378" r:id="rId22"/>
    <p:sldId id="377" r:id="rId23"/>
    <p:sldId id="322" r:id="rId24"/>
    <p:sldId id="354" r:id="rId25"/>
    <p:sldId id="372" r:id="rId26"/>
    <p:sldId id="357" r:id="rId27"/>
    <p:sldId id="453" r:id="rId28"/>
    <p:sldId id="37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9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1" r:id="rId52"/>
    <p:sldId id="503" r:id="rId53"/>
    <p:sldId id="501" r:id="rId54"/>
    <p:sldId id="50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E192D-4AC0-46AD-839A-620F632B62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30DDC5-F763-4974-86A7-3E06EBDC86D9}">
      <dgm:prSet/>
      <dgm:spPr/>
      <dgm:t>
        <a:bodyPr/>
        <a:lstStyle/>
        <a:p>
          <a:r>
            <a:rPr lang="en-US"/>
            <a:t>Target</a:t>
          </a:r>
        </a:p>
      </dgm:t>
    </dgm:pt>
    <dgm:pt modelId="{0DB42712-C045-4077-96C8-17E1B0261FFF}" type="parTrans" cxnId="{28935AD2-35EE-4252-9687-2026F8E6D998}">
      <dgm:prSet/>
      <dgm:spPr/>
      <dgm:t>
        <a:bodyPr/>
        <a:lstStyle/>
        <a:p>
          <a:endParaRPr lang="en-US"/>
        </a:p>
      </dgm:t>
    </dgm:pt>
    <dgm:pt modelId="{80279FC1-7A31-40AD-AE0F-5FD7BE9C9D4C}" type="sibTrans" cxnId="{28935AD2-35EE-4252-9687-2026F8E6D998}">
      <dgm:prSet/>
      <dgm:spPr/>
      <dgm:t>
        <a:bodyPr/>
        <a:lstStyle/>
        <a:p>
          <a:endParaRPr lang="en-US"/>
        </a:p>
      </dgm:t>
    </dgm:pt>
    <dgm:pt modelId="{A1A897DC-988B-4FD6-A35F-825BBF2CBE7A}">
      <dgm:prSet/>
      <dgm:spPr/>
      <dgm:t>
        <a:bodyPr/>
        <a:lstStyle/>
        <a:p>
          <a:r>
            <a:rPr lang="en-US"/>
            <a:t>Feedback vs. Feedforward</a:t>
          </a:r>
        </a:p>
      </dgm:t>
    </dgm:pt>
    <dgm:pt modelId="{D225FD3B-62DC-4B13-A5EE-5CCEB47F757F}" type="parTrans" cxnId="{6282DCEA-1D25-43CE-BF80-F9BF885DE22C}">
      <dgm:prSet/>
      <dgm:spPr/>
      <dgm:t>
        <a:bodyPr/>
        <a:lstStyle/>
        <a:p>
          <a:endParaRPr lang="en-US"/>
        </a:p>
      </dgm:t>
    </dgm:pt>
    <dgm:pt modelId="{193AE201-3187-47E2-BF75-8B9CDF80B1E9}" type="sibTrans" cxnId="{6282DCEA-1D25-43CE-BF80-F9BF885DE22C}">
      <dgm:prSet/>
      <dgm:spPr/>
      <dgm:t>
        <a:bodyPr/>
        <a:lstStyle/>
        <a:p>
          <a:endParaRPr lang="en-US"/>
        </a:p>
      </dgm:t>
    </dgm:pt>
    <dgm:pt modelId="{7852838A-F495-4624-BCFE-66467179A329}">
      <dgm:prSet/>
      <dgm:spPr/>
      <dgm:t>
        <a:bodyPr/>
        <a:lstStyle/>
        <a:p>
          <a:r>
            <a:rPr lang="en-US"/>
            <a:t>Dynamic systems/ Connectionist (PDP)</a:t>
          </a:r>
        </a:p>
      </dgm:t>
    </dgm:pt>
    <dgm:pt modelId="{36E74E93-1849-4A80-9638-A2CBF6F18BB8}" type="parTrans" cxnId="{FB3AC53B-DAE6-47B6-8160-D85EB1F3AB59}">
      <dgm:prSet/>
      <dgm:spPr/>
      <dgm:t>
        <a:bodyPr/>
        <a:lstStyle/>
        <a:p>
          <a:endParaRPr lang="en-US"/>
        </a:p>
      </dgm:t>
    </dgm:pt>
    <dgm:pt modelId="{312EE726-F48A-42AB-A081-45F87EB15E87}" type="sibTrans" cxnId="{FB3AC53B-DAE6-47B6-8160-D85EB1F3AB59}">
      <dgm:prSet/>
      <dgm:spPr/>
      <dgm:t>
        <a:bodyPr/>
        <a:lstStyle/>
        <a:p>
          <a:endParaRPr lang="en-US"/>
        </a:p>
      </dgm:t>
    </dgm:pt>
    <dgm:pt modelId="{3D2CF13F-7F32-4016-9E16-5B767FF81027}" type="pres">
      <dgm:prSet presAssocID="{4FFE192D-4AC0-46AD-839A-620F632B62E2}" presName="linear" presStyleCnt="0">
        <dgm:presLayoutVars>
          <dgm:animLvl val="lvl"/>
          <dgm:resizeHandles val="exact"/>
        </dgm:presLayoutVars>
      </dgm:prSet>
      <dgm:spPr/>
    </dgm:pt>
    <dgm:pt modelId="{B6149EF3-D373-4109-A721-183AF5224C14}" type="pres">
      <dgm:prSet presAssocID="{9530DDC5-F763-4974-86A7-3E06EBDC86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5F8182-784A-4497-B2CB-98218B4C6287}" type="pres">
      <dgm:prSet presAssocID="{80279FC1-7A31-40AD-AE0F-5FD7BE9C9D4C}" presName="spacer" presStyleCnt="0"/>
      <dgm:spPr/>
    </dgm:pt>
    <dgm:pt modelId="{AE058969-8FCD-456A-A9A0-0EC2B1118F6A}" type="pres">
      <dgm:prSet presAssocID="{A1A897DC-988B-4FD6-A35F-825BBF2CBE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503BE1-9634-4E28-B6B2-30B01B57DD05}" type="pres">
      <dgm:prSet presAssocID="{193AE201-3187-47E2-BF75-8B9CDF80B1E9}" presName="spacer" presStyleCnt="0"/>
      <dgm:spPr/>
    </dgm:pt>
    <dgm:pt modelId="{22699A2F-52CC-4A56-A0D9-09DC455B95BE}" type="pres">
      <dgm:prSet presAssocID="{7852838A-F495-4624-BCFE-66467179A3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9C3F1E-814B-4881-AB33-13AC19C73330}" type="presOf" srcId="{7852838A-F495-4624-BCFE-66467179A329}" destId="{22699A2F-52CC-4A56-A0D9-09DC455B95BE}" srcOrd="0" destOrd="0" presId="urn:microsoft.com/office/officeart/2005/8/layout/vList2"/>
    <dgm:cxn modelId="{FB3AC53B-DAE6-47B6-8160-D85EB1F3AB59}" srcId="{4FFE192D-4AC0-46AD-839A-620F632B62E2}" destId="{7852838A-F495-4624-BCFE-66467179A329}" srcOrd="2" destOrd="0" parTransId="{36E74E93-1849-4A80-9638-A2CBF6F18BB8}" sibTransId="{312EE726-F48A-42AB-A081-45F87EB15E87}"/>
    <dgm:cxn modelId="{1F79F69D-683B-4A86-8E85-C62DF379A2C8}" type="presOf" srcId="{A1A897DC-988B-4FD6-A35F-825BBF2CBE7A}" destId="{AE058969-8FCD-456A-A9A0-0EC2B1118F6A}" srcOrd="0" destOrd="0" presId="urn:microsoft.com/office/officeart/2005/8/layout/vList2"/>
    <dgm:cxn modelId="{5DD809BF-2E0C-4BDC-8C48-1708439CF3F5}" type="presOf" srcId="{9530DDC5-F763-4974-86A7-3E06EBDC86D9}" destId="{B6149EF3-D373-4109-A721-183AF5224C14}" srcOrd="0" destOrd="0" presId="urn:microsoft.com/office/officeart/2005/8/layout/vList2"/>
    <dgm:cxn modelId="{28935AD2-35EE-4252-9687-2026F8E6D998}" srcId="{4FFE192D-4AC0-46AD-839A-620F632B62E2}" destId="{9530DDC5-F763-4974-86A7-3E06EBDC86D9}" srcOrd="0" destOrd="0" parTransId="{0DB42712-C045-4077-96C8-17E1B0261FFF}" sibTransId="{80279FC1-7A31-40AD-AE0F-5FD7BE9C9D4C}"/>
    <dgm:cxn modelId="{B3607BE8-B8A4-4434-90E4-BCFE270ED2C2}" type="presOf" srcId="{4FFE192D-4AC0-46AD-839A-620F632B62E2}" destId="{3D2CF13F-7F32-4016-9E16-5B767FF81027}" srcOrd="0" destOrd="0" presId="urn:microsoft.com/office/officeart/2005/8/layout/vList2"/>
    <dgm:cxn modelId="{6282DCEA-1D25-43CE-BF80-F9BF885DE22C}" srcId="{4FFE192D-4AC0-46AD-839A-620F632B62E2}" destId="{A1A897DC-988B-4FD6-A35F-825BBF2CBE7A}" srcOrd="1" destOrd="0" parTransId="{D225FD3B-62DC-4B13-A5EE-5CCEB47F757F}" sibTransId="{193AE201-3187-47E2-BF75-8B9CDF80B1E9}"/>
    <dgm:cxn modelId="{A9399244-5B83-44CA-A104-51271B80AFA9}" type="presParOf" srcId="{3D2CF13F-7F32-4016-9E16-5B767FF81027}" destId="{B6149EF3-D373-4109-A721-183AF5224C14}" srcOrd="0" destOrd="0" presId="urn:microsoft.com/office/officeart/2005/8/layout/vList2"/>
    <dgm:cxn modelId="{353E7D2C-9323-49AA-82A3-59E987430BDD}" type="presParOf" srcId="{3D2CF13F-7F32-4016-9E16-5B767FF81027}" destId="{8F5F8182-784A-4497-B2CB-98218B4C6287}" srcOrd="1" destOrd="0" presId="urn:microsoft.com/office/officeart/2005/8/layout/vList2"/>
    <dgm:cxn modelId="{926010AB-E0B0-4103-8A63-A7B3041477BA}" type="presParOf" srcId="{3D2CF13F-7F32-4016-9E16-5B767FF81027}" destId="{AE058969-8FCD-456A-A9A0-0EC2B1118F6A}" srcOrd="2" destOrd="0" presId="urn:microsoft.com/office/officeart/2005/8/layout/vList2"/>
    <dgm:cxn modelId="{5D29E265-132F-40A1-9AB5-A260A4C6D1C3}" type="presParOf" srcId="{3D2CF13F-7F32-4016-9E16-5B767FF81027}" destId="{8E503BE1-9634-4E28-B6B2-30B01B57DD05}" srcOrd="3" destOrd="0" presId="urn:microsoft.com/office/officeart/2005/8/layout/vList2"/>
    <dgm:cxn modelId="{98BDE870-7374-415B-875C-555D74782A28}" type="presParOf" srcId="{3D2CF13F-7F32-4016-9E16-5B767FF81027}" destId="{22699A2F-52CC-4A56-A0D9-09DC455B95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04CAB-4080-42E7-9661-60847D613FB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0D6C4-C244-4F3F-B0C4-09321D2435CC}">
      <dgm:prSet phldrT="[Text]"/>
      <dgm:spPr/>
      <dgm:t>
        <a:bodyPr/>
        <a:lstStyle/>
        <a:p>
          <a:r>
            <a:rPr lang="en-US" dirty="0"/>
            <a:t>Brain activity</a:t>
          </a:r>
        </a:p>
      </dgm:t>
    </dgm:pt>
    <dgm:pt modelId="{D5CFC238-5241-4D1C-A472-BA2648B6F6C4}" type="parTrans" cxnId="{40A4BFF0-8ABA-4053-A94F-AE944C8B565C}">
      <dgm:prSet/>
      <dgm:spPr/>
      <dgm:t>
        <a:bodyPr/>
        <a:lstStyle/>
        <a:p>
          <a:endParaRPr lang="en-US"/>
        </a:p>
      </dgm:t>
    </dgm:pt>
    <dgm:pt modelId="{40B6BFA3-3087-4EE1-9026-A75D3401AF7F}" type="sibTrans" cxnId="{40A4BFF0-8ABA-4053-A94F-AE944C8B565C}">
      <dgm:prSet/>
      <dgm:spPr/>
      <dgm:t>
        <a:bodyPr/>
        <a:lstStyle/>
        <a:p>
          <a:endParaRPr lang="en-US"/>
        </a:p>
      </dgm:t>
    </dgm:pt>
    <dgm:pt modelId="{2C95EBD1-5512-4FDA-B6DC-55CB8A41AC09}">
      <dgm:prSet phldrT="[Text]"/>
      <dgm:spPr/>
      <dgm:t>
        <a:bodyPr/>
        <a:lstStyle/>
        <a:p>
          <a:r>
            <a:rPr lang="en-US" dirty="0"/>
            <a:t>Sensory targets</a:t>
          </a:r>
        </a:p>
      </dgm:t>
    </dgm:pt>
    <dgm:pt modelId="{74CD6888-CE4F-41E9-9802-614D7CC5003C}" type="parTrans" cxnId="{5F6C9FC0-803F-4093-BF58-BFBC65D3B955}">
      <dgm:prSet/>
      <dgm:spPr/>
      <dgm:t>
        <a:bodyPr/>
        <a:lstStyle/>
        <a:p>
          <a:endParaRPr lang="en-US"/>
        </a:p>
      </dgm:t>
    </dgm:pt>
    <dgm:pt modelId="{F4DDEB3D-71EC-44C2-875E-BC87CD771C11}" type="sibTrans" cxnId="{5F6C9FC0-803F-4093-BF58-BFBC65D3B955}">
      <dgm:prSet/>
      <dgm:spPr/>
      <dgm:t>
        <a:bodyPr/>
        <a:lstStyle/>
        <a:p>
          <a:endParaRPr lang="en-US"/>
        </a:p>
      </dgm:t>
    </dgm:pt>
    <dgm:pt modelId="{8302B009-FEC2-4813-8BFF-856303587676}">
      <dgm:prSet phldrT="[Text]"/>
      <dgm:spPr/>
      <dgm:t>
        <a:bodyPr/>
        <a:lstStyle/>
        <a:p>
          <a:r>
            <a:rPr lang="en-US" dirty="0"/>
            <a:t>Speech motor outputs</a:t>
          </a:r>
        </a:p>
      </dgm:t>
    </dgm:pt>
    <dgm:pt modelId="{4551F015-961C-4575-99EB-CE3955FFBFC4}" type="parTrans" cxnId="{1E924720-2BC8-4B2C-AE6C-1875A0EEBCED}">
      <dgm:prSet/>
      <dgm:spPr/>
      <dgm:t>
        <a:bodyPr/>
        <a:lstStyle/>
        <a:p>
          <a:endParaRPr lang="en-US"/>
        </a:p>
      </dgm:t>
    </dgm:pt>
    <dgm:pt modelId="{3C76239F-D367-4494-B2C0-B6418650ADB6}" type="sibTrans" cxnId="{1E924720-2BC8-4B2C-AE6C-1875A0EEBCED}">
      <dgm:prSet/>
      <dgm:spPr/>
      <dgm:t>
        <a:bodyPr/>
        <a:lstStyle/>
        <a:p>
          <a:endParaRPr lang="en-US"/>
        </a:p>
      </dgm:t>
    </dgm:pt>
    <dgm:pt modelId="{ABE66393-A799-448A-9299-18FE788F19A0}">
      <dgm:prSet phldrT="[Text]"/>
      <dgm:spPr/>
      <dgm:t>
        <a:bodyPr/>
        <a:lstStyle/>
        <a:p>
          <a:r>
            <a:rPr lang="en-US" dirty="0"/>
            <a:t>Auditory/ Somatosensory</a:t>
          </a:r>
        </a:p>
        <a:p>
          <a:r>
            <a:rPr lang="en-US" dirty="0"/>
            <a:t>Sensations</a:t>
          </a:r>
        </a:p>
      </dgm:t>
    </dgm:pt>
    <dgm:pt modelId="{45C77CAE-4272-44F4-B5D1-AE3AB83EF13C}" type="parTrans" cxnId="{97EF7347-DC41-4C4F-8D6C-4475A0F4F1AA}">
      <dgm:prSet/>
      <dgm:spPr/>
      <dgm:t>
        <a:bodyPr/>
        <a:lstStyle/>
        <a:p>
          <a:endParaRPr lang="en-US"/>
        </a:p>
      </dgm:t>
    </dgm:pt>
    <dgm:pt modelId="{F01B6C3C-7668-4D14-9B3A-AA2BC1E9DD90}" type="sibTrans" cxnId="{97EF7347-DC41-4C4F-8D6C-4475A0F4F1AA}">
      <dgm:prSet/>
      <dgm:spPr/>
      <dgm:t>
        <a:bodyPr/>
        <a:lstStyle/>
        <a:p>
          <a:endParaRPr lang="en-US"/>
        </a:p>
      </dgm:t>
    </dgm:pt>
    <dgm:pt modelId="{E007AD64-9528-47A5-B37A-C868CCEC6732}" type="pres">
      <dgm:prSet presAssocID="{13804CAB-4080-42E7-9661-60847D613FB4}" presName="cycle" presStyleCnt="0">
        <dgm:presLayoutVars>
          <dgm:dir/>
          <dgm:resizeHandles val="exact"/>
        </dgm:presLayoutVars>
      </dgm:prSet>
      <dgm:spPr/>
    </dgm:pt>
    <dgm:pt modelId="{04DDF2BD-F7AC-4107-91A0-2636ECA98D32}" type="pres">
      <dgm:prSet presAssocID="{F3A0D6C4-C244-4F3F-B0C4-09321D2435CC}" presName="node" presStyleLbl="node1" presStyleIdx="0" presStyleCnt="4" custRadScaleRad="96786" custRadScaleInc="375">
        <dgm:presLayoutVars>
          <dgm:bulletEnabled val="1"/>
        </dgm:presLayoutVars>
      </dgm:prSet>
      <dgm:spPr/>
    </dgm:pt>
    <dgm:pt modelId="{FB845FBA-16E6-45DC-AD75-7861C7D8EF97}" type="pres">
      <dgm:prSet presAssocID="{40B6BFA3-3087-4EE1-9026-A75D3401AF7F}" presName="sibTrans" presStyleLbl="sibTrans2D1" presStyleIdx="0" presStyleCnt="4"/>
      <dgm:spPr/>
    </dgm:pt>
    <dgm:pt modelId="{DD534172-7859-40C6-8784-B96FE11C85DE}" type="pres">
      <dgm:prSet presAssocID="{40B6BFA3-3087-4EE1-9026-A75D3401AF7F}" presName="connectorText" presStyleLbl="sibTrans2D1" presStyleIdx="0" presStyleCnt="4"/>
      <dgm:spPr/>
    </dgm:pt>
    <dgm:pt modelId="{471ECF36-8394-40B9-B3C7-4920B54D74C2}" type="pres">
      <dgm:prSet presAssocID="{2C95EBD1-5512-4FDA-B6DC-55CB8A41AC09}" presName="node" presStyleLbl="node1" presStyleIdx="1" presStyleCnt="4" custRadScaleRad="130927" custRadScaleInc="-10927">
        <dgm:presLayoutVars>
          <dgm:bulletEnabled val="1"/>
        </dgm:presLayoutVars>
      </dgm:prSet>
      <dgm:spPr/>
    </dgm:pt>
    <dgm:pt modelId="{86B3F3FB-9A99-47F2-AFE3-4B2BD1F1183D}" type="pres">
      <dgm:prSet presAssocID="{F4DDEB3D-71EC-44C2-875E-BC87CD771C11}" presName="sibTrans" presStyleLbl="sibTrans2D1" presStyleIdx="1" presStyleCnt="4"/>
      <dgm:spPr/>
    </dgm:pt>
    <dgm:pt modelId="{EDEF8B3A-C86B-49D3-A34E-62BC0E560084}" type="pres">
      <dgm:prSet presAssocID="{F4DDEB3D-71EC-44C2-875E-BC87CD771C11}" presName="connectorText" presStyleLbl="sibTrans2D1" presStyleIdx="1" presStyleCnt="4"/>
      <dgm:spPr/>
    </dgm:pt>
    <dgm:pt modelId="{529C5C42-8551-45B0-BA65-90B56A0E1CDF}" type="pres">
      <dgm:prSet presAssocID="{8302B009-FEC2-4813-8BFF-856303587676}" presName="node" presStyleLbl="node1" presStyleIdx="2" presStyleCnt="4" custRadScaleRad="77713" custRadScaleInc="-4370">
        <dgm:presLayoutVars>
          <dgm:bulletEnabled val="1"/>
        </dgm:presLayoutVars>
      </dgm:prSet>
      <dgm:spPr/>
    </dgm:pt>
    <dgm:pt modelId="{2F65A9FD-4D1B-4812-A797-5B92E5315210}" type="pres">
      <dgm:prSet presAssocID="{3C76239F-D367-4494-B2C0-B6418650ADB6}" presName="sibTrans" presStyleLbl="sibTrans2D1" presStyleIdx="2" presStyleCnt="4"/>
      <dgm:spPr/>
    </dgm:pt>
    <dgm:pt modelId="{D614062B-9D0E-47C5-B4A3-06496847B3DD}" type="pres">
      <dgm:prSet presAssocID="{3C76239F-D367-4494-B2C0-B6418650ADB6}" presName="connectorText" presStyleLbl="sibTrans2D1" presStyleIdx="2" presStyleCnt="4"/>
      <dgm:spPr/>
    </dgm:pt>
    <dgm:pt modelId="{4056F1AF-698F-451F-B607-5F70990BCDA5}" type="pres">
      <dgm:prSet presAssocID="{ABE66393-A799-448A-9299-18FE788F19A0}" presName="node" presStyleLbl="node1" presStyleIdx="3" presStyleCnt="4" custRadScaleRad="125614" custRadScaleInc="11390">
        <dgm:presLayoutVars>
          <dgm:bulletEnabled val="1"/>
        </dgm:presLayoutVars>
      </dgm:prSet>
      <dgm:spPr/>
    </dgm:pt>
    <dgm:pt modelId="{284A68AE-C7B0-4B61-B377-3BDD0E0AC340}" type="pres">
      <dgm:prSet presAssocID="{F01B6C3C-7668-4D14-9B3A-AA2BC1E9DD90}" presName="sibTrans" presStyleLbl="sibTrans2D1" presStyleIdx="3" presStyleCnt="4"/>
      <dgm:spPr/>
    </dgm:pt>
    <dgm:pt modelId="{FA88E60D-B9F5-4AF5-B4D6-1DDCB25FA35D}" type="pres">
      <dgm:prSet presAssocID="{F01B6C3C-7668-4D14-9B3A-AA2BC1E9DD90}" presName="connectorText" presStyleLbl="sibTrans2D1" presStyleIdx="3" presStyleCnt="4"/>
      <dgm:spPr/>
    </dgm:pt>
  </dgm:ptLst>
  <dgm:cxnLst>
    <dgm:cxn modelId="{0C481219-BBC6-47D8-A48E-88E96BCDEA02}" type="presOf" srcId="{ABE66393-A799-448A-9299-18FE788F19A0}" destId="{4056F1AF-698F-451F-B607-5F70990BCDA5}" srcOrd="0" destOrd="0" presId="urn:microsoft.com/office/officeart/2005/8/layout/cycle2"/>
    <dgm:cxn modelId="{67FF691A-DC78-4B38-82A6-A4D6136D2500}" type="presOf" srcId="{F01B6C3C-7668-4D14-9B3A-AA2BC1E9DD90}" destId="{FA88E60D-B9F5-4AF5-B4D6-1DDCB25FA35D}" srcOrd="1" destOrd="0" presId="urn:microsoft.com/office/officeart/2005/8/layout/cycle2"/>
    <dgm:cxn modelId="{A09BA01A-D1BE-4F6F-BE38-FC9FD304C182}" type="presOf" srcId="{F01B6C3C-7668-4D14-9B3A-AA2BC1E9DD90}" destId="{284A68AE-C7B0-4B61-B377-3BDD0E0AC340}" srcOrd="0" destOrd="0" presId="urn:microsoft.com/office/officeart/2005/8/layout/cycle2"/>
    <dgm:cxn modelId="{1E924720-2BC8-4B2C-AE6C-1875A0EEBCED}" srcId="{13804CAB-4080-42E7-9661-60847D613FB4}" destId="{8302B009-FEC2-4813-8BFF-856303587676}" srcOrd="2" destOrd="0" parTransId="{4551F015-961C-4575-99EB-CE3955FFBFC4}" sibTransId="{3C76239F-D367-4494-B2C0-B6418650ADB6}"/>
    <dgm:cxn modelId="{1F902821-015F-49A4-B8E5-23ACABE415F0}" type="presOf" srcId="{3C76239F-D367-4494-B2C0-B6418650ADB6}" destId="{D614062B-9D0E-47C5-B4A3-06496847B3DD}" srcOrd="1" destOrd="0" presId="urn:microsoft.com/office/officeart/2005/8/layout/cycle2"/>
    <dgm:cxn modelId="{14B6E944-2BB7-48A6-8300-90C6685362A7}" type="presOf" srcId="{8302B009-FEC2-4813-8BFF-856303587676}" destId="{529C5C42-8551-45B0-BA65-90B56A0E1CDF}" srcOrd="0" destOrd="0" presId="urn:microsoft.com/office/officeart/2005/8/layout/cycle2"/>
    <dgm:cxn modelId="{97EF7347-DC41-4C4F-8D6C-4475A0F4F1AA}" srcId="{13804CAB-4080-42E7-9661-60847D613FB4}" destId="{ABE66393-A799-448A-9299-18FE788F19A0}" srcOrd="3" destOrd="0" parTransId="{45C77CAE-4272-44F4-B5D1-AE3AB83EF13C}" sibTransId="{F01B6C3C-7668-4D14-9B3A-AA2BC1E9DD90}"/>
    <dgm:cxn modelId="{F0882F6D-375F-4FA3-80D6-42CE934052D8}" type="presOf" srcId="{13804CAB-4080-42E7-9661-60847D613FB4}" destId="{E007AD64-9528-47A5-B37A-C868CCEC6732}" srcOrd="0" destOrd="0" presId="urn:microsoft.com/office/officeart/2005/8/layout/cycle2"/>
    <dgm:cxn modelId="{DD621372-D65A-4D28-AF7A-FE48EB907D55}" type="presOf" srcId="{F4DDEB3D-71EC-44C2-875E-BC87CD771C11}" destId="{EDEF8B3A-C86B-49D3-A34E-62BC0E560084}" srcOrd="1" destOrd="0" presId="urn:microsoft.com/office/officeart/2005/8/layout/cycle2"/>
    <dgm:cxn modelId="{0D2D4284-64FB-42A9-A679-C5CBDC19658C}" type="presOf" srcId="{40B6BFA3-3087-4EE1-9026-A75D3401AF7F}" destId="{FB845FBA-16E6-45DC-AD75-7861C7D8EF97}" srcOrd="0" destOrd="0" presId="urn:microsoft.com/office/officeart/2005/8/layout/cycle2"/>
    <dgm:cxn modelId="{04E0A4AA-2930-4FD6-AC00-526BD3E24ACF}" type="presOf" srcId="{2C95EBD1-5512-4FDA-B6DC-55CB8A41AC09}" destId="{471ECF36-8394-40B9-B3C7-4920B54D74C2}" srcOrd="0" destOrd="0" presId="urn:microsoft.com/office/officeart/2005/8/layout/cycle2"/>
    <dgm:cxn modelId="{5F6C9FC0-803F-4093-BF58-BFBC65D3B955}" srcId="{13804CAB-4080-42E7-9661-60847D613FB4}" destId="{2C95EBD1-5512-4FDA-B6DC-55CB8A41AC09}" srcOrd="1" destOrd="0" parTransId="{74CD6888-CE4F-41E9-9802-614D7CC5003C}" sibTransId="{F4DDEB3D-71EC-44C2-875E-BC87CD771C11}"/>
    <dgm:cxn modelId="{86E00CD3-FAF1-4F91-B126-518EA1FCF09D}" type="presOf" srcId="{F3A0D6C4-C244-4F3F-B0C4-09321D2435CC}" destId="{04DDF2BD-F7AC-4107-91A0-2636ECA98D32}" srcOrd="0" destOrd="0" presId="urn:microsoft.com/office/officeart/2005/8/layout/cycle2"/>
    <dgm:cxn modelId="{884722EF-7DDB-41CE-AB5E-2B6C0DD814BB}" type="presOf" srcId="{F4DDEB3D-71EC-44C2-875E-BC87CD771C11}" destId="{86B3F3FB-9A99-47F2-AFE3-4B2BD1F1183D}" srcOrd="0" destOrd="0" presId="urn:microsoft.com/office/officeart/2005/8/layout/cycle2"/>
    <dgm:cxn modelId="{40A4BFF0-8ABA-4053-A94F-AE944C8B565C}" srcId="{13804CAB-4080-42E7-9661-60847D613FB4}" destId="{F3A0D6C4-C244-4F3F-B0C4-09321D2435CC}" srcOrd="0" destOrd="0" parTransId="{D5CFC238-5241-4D1C-A472-BA2648B6F6C4}" sibTransId="{40B6BFA3-3087-4EE1-9026-A75D3401AF7F}"/>
    <dgm:cxn modelId="{266FC0F9-7081-41DD-B7A6-DA3A9A65989C}" type="presOf" srcId="{3C76239F-D367-4494-B2C0-B6418650ADB6}" destId="{2F65A9FD-4D1B-4812-A797-5B92E5315210}" srcOrd="0" destOrd="0" presId="urn:microsoft.com/office/officeart/2005/8/layout/cycle2"/>
    <dgm:cxn modelId="{5CB3B6FF-DD57-4999-B0E1-0E476E109822}" type="presOf" srcId="{40B6BFA3-3087-4EE1-9026-A75D3401AF7F}" destId="{DD534172-7859-40C6-8784-B96FE11C85DE}" srcOrd="1" destOrd="0" presId="urn:microsoft.com/office/officeart/2005/8/layout/cycle2"/>
    <dgm:cxn modelId="{012E68FF-F676-41D8-8DB6-D653F534B6C0}" type="presParOf" srcId="{E007AD64-9528-47A5-B37A-C868CCEC6732}" destId="{04DDF2BD-F7AC-4107-91A0-2636ECA98D32}" srcOrd="0" destOrd="0" presId="urn:microsoft.com/office/officeart/2005/8/layout/cycle2"/>
    <dgm:cxn modelId="{4A497A04-64B4-4705-81C0-DB361D3CCFCC}" type="presParOf" srcId="{E007AD64-9528-47A5-B37A-C868CCEC6732}" destId="{FB845FBA-16E6-45DC-AD75-7861C7D8EF97}" srcOrd="1" destOrd="0" presId="urn:microsoft.com/office/officeart/2005/8/layout/cycle2"/>
    <dgm:cxn modelId="{FA79131E-7019-4ED8-9F11-66F1C5C32C92}" type="presParOf" srcId="{FB845FBA-16E6-45DC-AD75-7861C7D8EF97}" destId="{DD534172-7859-40C6-8784-B96FE11C85DE}" srcOrd="0" destOrd="0" presId="urn:microsoft.com/office/officeart/2005/8/layout/cycle2"/>
    <dgm:cxn modelId="{7473CF49-3BDA-4E48-A3B2-89E9811C94F8}" type="presParOf" srcId="{E007AD64-9528-47A5-B37A-C868CCEC6732}" destId="{471ECF36-8394-40B9-B3C7-4920B54D74C2}" srcOrd="2" destOrd="0" presId="urn:microsoft.com/office/officeart/2005/8/layout/cycle2"/>
    <dgm:cxn modelId="{3738669C-9415-4C4D-97F9-9A40237D7EF4}" type="presParOf" srcId="{E007AD64-9528-47A5-B37A-C868CCEC6732}" destId="{86B3F3FB-9A99-47F2-AFE3-4B2BD1F1183D}" srcOrd="3" destOrd="0" presId="urn:microsoft.com/office/officeart/2005/8/layout/cycle2"/>
    <dgm:cxn modelId="{D27BC2EF-8613-422B-ABB0-3587A3B84D69}" type="presParOf" srcId="{86B3F3FB-9A99-47F2-AFE3-4B2BD1F1183D}" destId="{EDEF8B3A-C86B-49D3-A34E-62BC0E560084}" srcOrd="0" destOrd="0" presId="urn:microsoft.com/office/officeart/2005/8/layout/cycle2"/>
    <dgm:cxn modelId="{B0FBBAFE-3665-4CB7-9D91-2DE415C6F095}" type="presParOf" srcId="{E007AD64-9528-47A5-B37A-C868CCEC6732}" destId="{529C5C42-8551-45B0-BA65-90B56A0E1CDF}" srcOrd="4" destOrd="0" presId="urn:microsoft.com/office/officeart/2005/8/layout/cycle2"/>
    <dgm:cxn modelId="{B810C7F2-136E-4833-8B8E-FDA6F9222429}" type="presParOf" srcId="{E007AD64-9528-47A5-B37A-C868CCEC6732}" destId="{2F65A9FD-4D1B-4812-A797-5B92E5315210}" srcOrd="5" destOrd="0" presId="urn:microsoft.com/office/officeart/2005/8/layout/cycle2"/>
    <dgm:cxn modelId="{50409B2D-C801-4E7C-ACCE-93284F1770C1}" type="presParOf" srcId="{2F65A9FD-4D1B-4812-A797-5B92E5315210}" destId="{D614062B-9D0E-47C5-B4A3-06496847B3DD}" srcOrd="0" destOrd="0" presId="urn:microsoft.com/office/officeart/2005/8/layout/cycle2"/>
    <dgm:cxn modelId="{1C43C8FF-B6A0-4945-BBDF-1DAF73545D76}" type="presParOf" srcId="{E007AD64-9528-47A5-B37A-C868CCEC6732}" destId="{4056F1AF-698F-451F-B607-5F70990BCDA5}" srcOrd="6" destOrd="0" presId="urn:microsoft.com/office/officeart/2005/8/layout/cycle2"/>
    <dgm:cxn modelId="{E3E4DB9E-FC9D-45FE-8877-762198F415D4}" type="presParOf" srcId="{E007AD64-9528-47A5-B37A-C868CCEC6732}" destId="{284A68AE-C7B0-4B61-B377-3BDD0E0AC340}" srcOrd="7" destOrd="0" presId="urn:microsoft.com/office/officeart/2005/8/layout/cycle2"/>
    <dgm:cxn modelId="{9D022C79-047F-41D1-8086-0CA977F81802}" type="presParOf" srcId="{284A68AE-C7B0-4B61-B377-3BDD0E0AC340}" destId="{FA88E60D-B9F5-4AF5-B4D6-1DDCB25FA3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C0796-1B2E-4113-8600-E72EB30D2A2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F8736A-E644-4259-AA76-4C042B1BD7FD}">
      <dgm:prSet/>
      <dgm:spPr/>
      <dgm:t>
        <a:bodyPr/>
        <a:lstStyle/>
        <a:p>
          <a:r>
            <a:rPr lang="en-US"/>
            <a:t>Active (or controlled) requires processing resources (e.g. attention), can be manipulated </a:t>
          </a:r>
        </a:p>
      </dgm:t>
    </dgm:pt>
    <dgm:pt modelId="{EEA6CC55-2F4E-43D6-92B1-D58CAD462119}" type="parTrans" cxnId="{39841D44-8D0E-4C15-A83B-941740A646C3}">
      <dgm:prSet/>
      <dgm:spPr/>
      <dgm:t>
        <a:bodyPr/>
        <a:lstStyle/>
        <a:p>
          <a:endParaRPr lang="en-US"/>
        </a:p>
      </dgm:t>
    </dgm:pt>
    <dgm:pt modelId="{71930D5E-BD80-469F-A1E9-067246A397D0}" type="sibTrans" cxnId="{39841D44-8D0E-4C15-A83B-941740A646C3}">
      <dgm:prSet/>
      <dgm:spPr/>
      <dgm:t>
        <a:bodyPr/>
        <a:lstStyle/>
        <a:p>
          <a:endParaRPr lang="en-US"/>
        </a:p>
      </dgm:t>
    </dgm:pt>
    <dgm:pt modelId="{728A9633-A2F1-4131-B134-F93E2E75523E}">
      <dgm:prSet/>
      <dgm:spPr/>
      <dgm:t>
        <a:bodyPr/>
        <a:lstStyle/>
        <a:p>
          <a:r>
            <a:rPr lang="en-US" dirty="0"/>
            <a:t>Passive (or automatic) is relatively effortless and not affected by external conditions</a:t>
          </a:r>
        </a:p>
      </dgm:t>
    </dgm:pt>
    <dgm:pt modelId="{5F89A353-9685-4F34-8CFA-C5BF68518B03}" type="parTrans" cxnId="{23F4C27A-2DAB-4570-B0E3-946B0899DC85}">
      <dgm:prSet/>
      <dgm:spPr/>
      <dgm:t>
        <a:bodyPr/>
        <a:lstStyle/>
        <a:p>
          <a:endParaRPr lang="en-US"/>
        </a:p>
      </dgm:t>
    </dgm:pt>
    <dgm:pt modelId="{A5325BD3-88FA-4B67-A0AD-DD7D2C6C5C2E}" type="sibTrans" cxnId="{23F4C27A-2DAB-4570-B0E3-946B0899DC85}">
      <dgm:prSet/>
      <dgm:spPr/>
      <dgm:t>
        <a:bodyPr/>
        <a:lstStyle/>
        <a:p>
          <a:endParaRPr lang="en-US"/>
        </a:p>
      </dgm:t>
    </dgm:pt>
    <dgm:pt modelId="{511F2200-544A-48B3-9C8C-37F4C41BF57A}" type="pres">
      <dgm:prSet presAssocID="{C4DC0796-1B2E-4113-8600-E72EB30D2A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0E6822-DD0C-4E3E-BF88-E0C6D3D2A22E}" type="pres">
      <dgm:prSet presAssocID="{CEF8736A-E644-4259-AA76-4C042B1BD7FD}" presName="root" presStyleCnt="0"/>
      <dgm:spPr/>
    </dgm:pt>
    <dgm:pt modelId="{13DDF830-E404-47C8-8CE0-30C82400DBD0}" type="pres">
      <dgm:prSet presAssocID="{CEF8736A-E644-4259-AA76-4C042B1BD7FD}" presName="rootComposite" presStyleCnt="0"/>
      <dgm:spPr/>
    </dgm:pt>
    <dgm:pt modelId="{C9A9311A-8604-40B2-ADBE-B9E890A02889}" type="pres">
      <dgm:prSet presAssocID="{CEF8736A-E644-4259-AA76-4C042B1BD7FD}" presName="rootText" presStyleLbl="node1" presStyleIdx="0" presStyleCnt="2"/>
      <dgm:spPr/>
    </dgm:pt>
    <dgm:pt modelId="{F3570983-B706-47C3-BEAA-87CA8D135AC9}" type="pres">
      <dgm:prSet presAssocID="{CEF8736A-E644-4259-AA76-4C042B1BD7FD}" presName="rootConnector" presStyleLbl="node1" presStyleIdx="0" presStyleCnt="2"/>
      <dgm:spPr/>
    </dgm:pt>
    <dgm:pt modelId="{CD1D5E57-CD6F-44EB-A36A-C434C188EF77}" type="pres">
      <dgm:prSet presAssocID="{CEF8736A-E644-4259-AA76-4C042B1BD7FD}" presName="childShape" presStyleCnt="0"/>
      <dgm:spPr/>
    </dgm:pt>
    <dgm:pt modelId="{14499B50-0DBF-4180-B6FC-8C028B010147}" type="pres">
      <dgm:prSet presAssocID="{728A9633-A2F1-4131-B134-F93E2E75523E}" presName="root" presStyleCnt="0"/>
      <dgm:spPr/>
    </dgm:pt>
    <dgm:pt modelId="{DDA82EF9-18CE-4759-92CD-C7D1D6E4AC95}" type="pres">
      <dgm:prSet presAssocID="{728A9633-A2F1-4131-B134-F93E2E75523E}" presName="rootComposite" presStyleCnt="0"/>
      <dgm:spPr/>
    </dgm:pt>
    <dgm:pt modelId="{ED709EB2-E390-4131-9357-C53B10D4E068}" type="pres">
      <dgm:prSet presAssocID="{728A9633-A2F1-4131-B134-F93E2E75523E}" presName="rootText" presStyleLbl="node1" presStyleIdx="1" presStyleCnt="2"/>
      <dgm:spPr/>
    </dgm:pt>
    <dgm:pt modelId="{8D2C6E6E-785D-460C-ABFA-929E6AF308A9}" type="pres">
      <dgm:prSet presAssocID="{728A9633-A2F1-4131-B134-F93E2E75523E}" presName="rootConnector" presStyleLbl="node1" presStyleIdx="1" presStyleCnt="2"/>
      <dgm:spPr/>
    </dgm:pt>
    <dgm:pt modelId="{7C42690C-C591-4DC9-81DA-C116E87B0D74}" type="pres">
      <dgm:prSet presAssocID="{728A9633-A2F1-4131-B134-F93E2E75523E}" presName="childShape" presStyleCnt="0"/>
      <dgm:spPr/>
    </dgm:pt>
  </dgm:ptLst>
  <dgm:cxnLst>
    <dgm:cxn modelId="{BDB56E41-E499-4DA2-8DA6-1F232A514805}" type="presOf" srcId="{728A9633-A2F1-4131-B134-F93E2E75523E}" destId="{ED709EB2-E390-4131-9357-C53B10D4E068}" srcOrd="0" destOrd="0" presId="urn:microsoft.com/office/officeart/2005/8/layout/hierarchy3"/>
    <dgm:cxn modelId="{39841D44-8D0E-4C15-A83B-941740A646C3}" srcId="{C4DC0796-1B2E-4113-8600-E72EB30D2A2F}" destId="{CEF8736A-E644-4259-AA76-4C042B1BD7FD}" srcOrd="0" destOrd="0" parTransId="{EEA6CC55-2F4E-43D6-92B1-D58CAD462119}" sibTransId="{71930D5E-BD80-469F-A1E9-067246A397D0}"/>
    <dgm:cxn modelId="{1633CC59-DFAF-43EB-BB45-22B5355E6578}" type="presOf" srcId="{728A9633-A2F1-4131-B134-F93E2E75523E}" destId="{8D2C6E6E-785D-460C-ABFA-929E6AF308A9}" srcOrd="1" destOrd="0" presId="urn:microsoft.com/office/officeart/2005/8/layout/hierarchy3"/>
    <dgm:cxn modelId="{23F4C27A-2DAB-4570-B0E3-946B0899DC85}" srcId="{C4DC0796-1B2E-4113-8600-E72EB30D2A2F}" destId="{728A9633-A2F1-4131-B134-F93E2E75523E}" srcOrd="1" destOrd="0" parTransId="{5F89A353-9685-4F34-8CFA-C5BF68518B03}" sibTransId="{A5325BD3-88FA-4B67-A0AD-DD7D2C6C5C2E}"/>
    <dgm:cxn modelId="{02F96BC5-FD72-4D1B-A0CA-1A3ED76883E0}" type="presOf" srcId="{CEF8736A-E644-4259-AA76-4C042B1BD7FD}" destId="{C9A9311A-8604-40B2-ADBE-B9E890A02889}" srcOrd="0" destOrd="0" presId="urn:microsoft.com/office/officeart/2005/8/layout/hierarchy3"/>
    <dgm:cxn modelId="{F7CD04C6-1193-431B-844B-8FF92C847817}" type="presOf" srcId="{CEF8736A-E644-4259-AA76-4C042B1BD7FD}" destId="{F3570983-B706-47C3-BEAA-87CA8D135AC9}" srcOrd="1" destOrd="0" presId="urn:microsoft.com/office/officeart/2005/8/layout/hierarchy3"/>
    <dgm:cxn modelId="{761C55F4-F584-4261-8B62-BB157A7BF08F}" type="presOf" srcId="{C4DC0796-1B2E-4113-8600-E72EB30D2A2F}" destId="{511F2200-544A-48B3-9C8C-37F4C41BF57A}" srcOrd="0" destOrd="0" presId="urn:microsoft.com/office/officeart/2005/8/layout/hierarchy3"/>
    <dgm:cxn modelId="{D915C546-176E-444C-9257-7A413AD7AFC2}" type="presParOf" srcId="{511F2200-544A-48B3-9C8C-37F4C41BF57A}" destId="{430E6822-DD0C-4E3E-BF88-E0C6D3D2A22E}" srcOrd="0" destOrd="0" presId="urn:microsoft.com/office/officeart/2005/8/layout/hierarchy3"/>
    <dgm:cxn modelId="{3D64FD80-1238-4044-A60D-991E12753650}" type="presParOf" srcId="{430E6822-DD0C-4E3E-BF88-E0C6D3D2A22E}" destId="{13DDF830-E404-47C8-8CE0-30C82400DBD0}" srcOrd="0" destOrd="0" presId="urn:microsoft.com/office/officeart/2005/8/layout/hierarchy3"/>
    <dgm:cxn modelId="{7B3F23B1-D23E-4BDD-9426-8A5D776D5008}" type="presParOf" srcId="{13DDF830-E404-47C8-8CE0-30C82400DBD0}" destId="{C9A9311A-8604-40B2-ADBE-B9E890A02889}" srcOrd="0" destOrd="0" presId="urn:microsoft.com/office/officeart/2005/8/layout/hierarchy3"/>
    <dgm:cxn modelId="{D59B1BA6-BA95-4590-904C-5A3E3F5889CB}" type="presParOf" srcId="{13DDF830-E404-47C8-8CE0-30C82400DBD0}" destId="{F3570983-B706-47C3-BEAA-87CA8D135AC9}" srcOrd="1" destOrd="0" presId="urn:microsoft.com/office/officeart/2005/8/layout/hierarchy3"/>
    <dgm:cxn modelId="{EF387349-5422-438B-8004-8CE7390FC37C}" type="presParOf" srcId="{430E6822-DD0C-4E3E-BF88-E0C6D3D2A22E}" destId="{CD1D5E57-CD6F-44EB-A36A-C434C188EF77}" srcOrd="1" destOrd="0" presId="urn:microsoft.com/office/officeart/2005/8/layout/hierarchy3"/>
    <dgm:cxn modelId="{189CD23B-6FD7-4AC2-917C-28613C3CB8E3}" type="presParOf" srcId="{511F2200-544A-48B3-9C8C-37F4C41BF57A}" destId="{14499B50-0DBF-4180-B6FC-8C028B010147}" srcOrd="1" destOrd="0" presId="urn:microsoft.com/office/officeart/2005/8/layout/hierarchy3"/>
    <dgm:cxn modelId="{2DB698C2-5F7F-4016-9A3E-B8E11F45DB45}" type="presParOf" srcId="{14499B50-0DBF-4180-B6FC-8C028B010147}" destId="{DDA82EF9-18CE-4759-92CD-C7D1D6E4AC95}" srcOrd="0" destOrd="0" presId="urn:microsoft.com/office/officeart/2005/8/layout/hierarchy3"/>
    <dgm:cxn modelId="{D3A40370-9B9B-4277-B43B-AAA1FFD2B754}" type="presParOf" srcId="{DDA82EF9-18CE-4759-92CD-C7D1D6E4AC95}" destId="{ED709EB2-E390-4131-9357-C53B10D4E068}" srcOrd="0" destOrd="0" presId="urn:microsoft.com/office/officeart/2005/8/layout/hierarchy3"/>
    <dgm:cxn modelId="{AC654FC5-1ED4-469B-ACD9-B356860CA9D5}" type="presParOf" srcId="{DDA82EF9-18CE-4759-92CD-C7D1D6E4AC95}" destId="{8D2C6E6E-785D-460C-ABFA-929E6AF308A9}" srcOrd="1" destOrd="0" presId="urn:microsoft.com/office/officeart/2005/8/layout/hierarchy3"/>
    <dgm:cxn modelId="{7B9B9AC4-1A9F-4D62-B519-B64F16623884}" type="presParOf" srcId="{14499B50-0DBF-4180-B6FC-8C028B010147}" destId="{7C42690C-C591-4DC9-81DA-C116E87B0D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5A8C27-4AFC-4713-B70C-FEF8F22C0E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9F2207-7A27-4071-A56A-4F4CFF619273}">
      <dgm:prSet/>
      <dgm:spPr/>
      <dgm:t>
        <a:bodyPr/>
        <a:lstStyle/>
        <a:p>
          <a:r>
            <a:rPr lang="en-US" dirty="0"/>
            <a:t>Autonomous – closed system of decision making (capsulated, modular)</a:t>
          </a:r>
        </a:p>
        <a:p>
          <a:endParaRPr lang="en-US" dirty="0"/>
        </a:p>
      </dgm:t>
    </dgm:pt>
    <dgm:pt modelId="{EDD4CE90-F8EE-49FE-8059-5F46E4D8E7FE}" type="parTrans" cxnId="{D311E0A3-9C40-4B3C-A07D-F77EA856F9F3}">
      <dgm:prSet/>
      <dgm:spPr/>
      <dgm:t>
        <a:bodyPr/>
        <a:lstStyle/>
        <a:p>
          <a:endParaRPr lang="en-US"/>
        </a:p>
      </dgm:t>
    </dgm:pt>
    <dgm:pt modelId="{33C9547F-2F72-4415-8143-3E2B800368F1}" type="sibTrans" cxnId="{D311E0A3-9C40-4B3C-A07D-F77EA856F9F3}">
      <dgm:prSet/>
      <dgm:spPr/>
      <dgm:t>
        <a:bodyPr/>
        <a:lstStyle/>
        <a:p>
          <a:endParaRPr lang="en-US"/>
        </a:p>
      </dgm:t>
    </dgm:pt>
    <dgm:pt modelId="{836BBA12-E011-4E7E-8A2D-EBCDC26B7E06}">
      <dgm:prSet/>
      <dgm:spPr/>
      <dgm:t>
        <a:bodyPr/>
        <a:lstStyle/>
        <a:p>
          <a:r>
            <a:rPr lang="en-US" dirty="0"/>
            <a:t>Interactive – decision-making process relies on various sources of information outside the perceptual processor</a:t>
          </a:r>
        </a:p>
      </dgm:t>
    </dgm:pt>
    <dgm:pt modelId="{A8F59E1C-CD10-4429-9013-5667DF4C00A2}" type="parTrans" cxnId="{21C6453D-A8A4-4EE5-8994-B1E6C0B26BBE}">
      <dgm:prSet/>
      <dgm:spPr/>
      <dgm:t>
        <a:bodyPr/>
        <a:lstStyle/>
        <a:p>
          <a:endParaRPr lang="en-US"/>
        </a:p>
      </dgm:t>
    </dgm:pt>
    <dgm:pt modelId="{4B93C5AC-0DF0-4985-9438-6638E65A90C4}" type="sibTrans" cxnId="{21C6453D-A8A4-4EE5-8994-B1E6C0B26BBE}">
      <dgm:prSet/>
      <dgm:spPr/>
      <dgm:t>
        <a:bodyPr/>
        <a:lstStyle/>
        <a:p>
          <a:endParaRPr lang="en-US"/>
        </a:p>
      </dgm:t>
    </dgm:pt>
    <dgm:pt modelId="{32F0E951-AE9F-42E9-BF1D-B74522795AF6}" type="pres">
      <dgm:prSet presAssocID="{AD5A8C27-4AFC-4713-B70C-FEF8F22C0EE2}" presName="linear" presStyleCnt="0">
        <dgm:presLayoutVars>
          <dgm:animLvl val="lvl"/>
          <dgm:resizeHandles val="exact"/>
        </dgm:presLayoutVars>
      </dgm:prSet>
      <dgm:spPr/>
    </dgm:pt>
    <dgm:pt modelId="{17655DE9-C2C5-4AB6-8AB3-B13D499A3235}" type="pres">
      <dgm:prSet presAssocID="{7E9F2207-7A27-4071-A56A-4F4CFF619273}" presName="parentText" presStyleLbl="node1" presStyleIdx="0" presStyleCnt="2" custScaleX="48335" custLinFactY="47292" custLinFactNeighborX="-25832" custLinFactNeighborY="100000">
        <dgm:presLayoutVars>
          <dgm:chMax val="0"/>
          <dgm:bulletEnabled val="1"/>
        </dgm:presLayoutVars>
      </dgm:prSet>
      <dgm:spPr/>
    </dgm:pt>
    <dgm:pt modelId="{54D88844-E04C-4EBA-B78D-DA37D1EA556E}" type="pres">
      <dgm:prSet presAssocID="{33C9547F-2F72-4415-8143-3E2B800368F1}" presName="spacer" presStyleCnt="0"/>
      <dgm:spPr/>
    </dgm:pt>
    <dgm:pt modelId="{7EB65462-5F2A-4515-AC04-51B31B9298FF}" type="pres">
      <dgm:prSet presAssocID="{836BBA12-E011-4E7E-8A2D-EBCDC26B7E06}" presName="parentText" presStyleLbl="node1" presStyleIdx="1" presStyleCnt="2" custScaleX="49085" custLinFactY="-48927" custLinFactNeighborX="25458" custLinFactNeighborY="-100000">
        <dgm:presLayoutVars>
          <dgm:chMax val="0"/>
          <dgm:bulletEnabled val="1"/>
        </dgm:presLayoutVars>
      </dgm:prSet>
      <dgm:spPr/>
    </dgm:pt>
  </dgm:ptLst>
  <dgm:cxnLst>
    <dgm:cxn modelId="{4B712A31-97B0-4CCA-BA58-2DEF79F78726}" type="presOf" srcId="{836BBA12-E011-4E7E-8A2D-EBCDC26B7E06}" destId="{7EB65462-5F2A-4515-AC04-51B31B9298FF}" srcOrd="0" destOrd="0" presId="urn:microsoft.com/office/officeart/2005/8/layout/vList2"/>
    <dgm:cxn modelId="{21C6453D-A8A4-4EE5-8994-B1E6C0B26BBE}" srcId="{AD5A8C27-4AFC-4713-B70C-FEF8F22C0EE2}" destId="{836BBA12-E011-4E7E-8A2D-EBCDC26B7E06}" srcOrd="1" destOrd="0" parTransId="{A8F59E1C-CD10-4429-9013-5667DF4C00A2}" sibTransId="{4B93C5AC-0DF0-4985-9438-6638E65A90C4}"/>
    <dgm:cxn modelId="{55B2529A-4797-48BD-BB68-4724EFE8BDAA}" type="presOf" srcId="{7E9F2207-7A27-4071-A56A-4F4CFF619273}" destId="{17655DE9-C2C5-4AB6-8AB3-B13D499A3235}" srcOrd="0" destOrd="0" presId="urn:microsoft.com/office/officeart/2005/8/layout/vList2"/>
    <dgm:cxn modelId="{D311E0A3-9C40-4B3C-A07D-F77EA856F9F3}" srcId="{AD5A8C27-4AFC-4713-B70C-FEF8F22C0EE2}" destId="{7E9F2207-7A27-4071-A56A-4F4CFF619273}" srcOrd="0" destOrd="0" parTransId="{EDD4CE90-F8EE-49FE-8059-5F46E4D8E7FE}" sibTransId="{33C9547F-2F72-4415-8143-3E2B800368F1}"/>
    <dgm:cxn modelId="{4DF16BF5-61CC-44F2-A6C5-FC5CA6999579}" type="presOf" srcId="{AD5A8C27-4AFC-4713-B70C-FEF8F22C0EE2}" destId="{32F0E951-AE9F-42E9-BF1D-B74522795AF6}" srcOrd="0" destOrd="0" presId="urn:microsoft.com/office/officeart/2005/8/layout/vList2"/>
    <dgm:cxn modelId="{96367A93-C8F3-4587-B121-CC54365DB021}" type="presParOf" srcId="{32F0E951-AE9F-42E9-BF1D-B74522795AF6}" destId="{17655DE9-C2C5-4AB6-8AB3-B13D499A3235}" srcOrd="0" destOrd="0" presId="urn:microsoft.com/office/officeart/2005/8/layout/vList2"/>
    <dgm:cxn modelId="{4FF7FF07-6AD5-48ED-9118-ECFD0AA5EC5C}" type="presParOf" srcId="{32F0E951-AE9F-42E9-BF1D-B74522795AF6}" destId="{54D88844-E04C-4EBA-B78D-DA37D1EA556E}" srcOrd="1" destOrd="0" presId="urn:microsoft.com/office/officeart/2005/8/layout/vList2"/>
    <dgm:cxn modelId="{2994609B-D5EE-4E86-B1D0-7E7A44DE9059}" type="presParOf" srcId="{32F0E951-AE9F-42E9-BF1D-B74522795AF6}" destId="{7EB65462-5F2A-4515-AC04-51B31B9298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49EF3-D373-4109-A721-183AF5224C14}">
      <dsp:nvSpPr>
        <dsp:cNvPr id="0" name=""/>
        <dsp:cNvSpPr/>
      </dsp:nvSpPr>
      <dsp:spPr>
        <a:xfrm>
          <a:off x="0" y="13907"/>
          <a:ext cx="6797675" cy="17876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Target</a:t>
          </a:r>
        </a:p>
      </dsp:txBody>
      <dsp:txXfrm>
        <a:off x="87265" y="101172"/>
        <a:ext cx="6623145" cy="1613102"/>
      </dsp:txXfrm>
    </dsp:sp>
    <dsp:sp modelId="{AE058969-8FCD-456A-A9A0-0EC2B1118F6A}">
      <dsp:nvSpPr>
        <dsp:cNvPr id="0" name=""/>
        <dsp:cNvSpPr/>
      </dsp:nvSpPr>
      <dsp:spPr>
        <a:xfrm>
          <a:off x="0" y="1931139"/>
          <a:ext cx="6797675" cy="178763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Feedback vs. Feedforward</a:t>
          </a:r>
        </a:p>
      </dsp:txBody>
      <dsp:txXfrm>
        <a:off x="87265" y="2018404"/>
        <a:ext cx="6623145" cy="1613102"/>
      </dsp:txXfrm>
    </dsp:sp>
    <dsp:sp modelId="{22699A2F-52CC-4A56-A0D9-09DC455B95BE}">
      <dsp:nvSpPr>
        <dsp:cNvPr id="0" name=""/>
        <dsp:cNvSpPr/>
      </dsp:nvSpPr>
      <dsp:spPr>
        <a:xfrm>
          <a:off x="0" y="3848372"/>
          <a:ext cx="6797675" cy="178763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Dynamic systems/ Connectionist (PDP)</a:t>
          </a:r>
        </a:p>
      </dsp:txBody>
      <dsp:txXfrm>
        <a:off x="87265" y="3935637"/>
        <a:ext cx="6623145" cy="161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DF2BD-F7AC-4107-91A0-2636ECA98D32}">
      <dsp:nvSpPr>
        <dsp:cNvPr id="0" name=""/>
        <dsp:cNvSpPr/>
      </dsp:nvSpPr>
      <dsp:spPr>
        <a:xfrm>
          <a:off x="2618713" y="40545"/>
          <a:ext cx="1170458" cy="117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Brain activity</a:t>
          </a:r>
        </a:p>
      </dsp:txBody>
      <dsp:txXfrm>
        <a:off x="2790123" y="211955"/>
        <a:ext cx="827638" cy="827638"/>
      </dsp:txXfrm>
    </dsp:sp>
    <dsp:sp modelId="{FB845FBA-16E6-45DC-AD75-7861C7D8EF97}">
      <dsp:nvSpPr>
        <dsp:cNvPr id="0" name=""/>
        <dsp:cNvSpPr/>
      </dsp:nvSpPr>
      <dsp:spPr>
        <a:xfrm rot="1999180">
          <a:off x="3800376" y="953717"/>
          <a:ext cx="405803" cy="39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810116" y="1000174"/>
        <a:ext cx="287294" cy="237017"/>
      </dsp:txXfrm>
    </dsp:sp>
    <dsp:sp modelId="{471ECF36-8394-40B9-B3C7-4920B54D74C2}">
      <dsp:nvSpPr>
        <dsp:cNvPr id="0" name=""/>
        <dsp:cNvSpPr/>
      </dsp:nvSpPr>
      <dsp:spPr>
        <a:xfrm>
          <a:off x="4236577" y="1104078"/>
          <a:ext cx="1170458" cy="117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Sensory targets</a:t>
          </a:r>
        </a:p>
      </dsp:txBody>
      <dsp:txXfrm>
        <a:off x="4407987" y="1275488"/>
        <a:ext cx="827638" cy="827638"/>
      </dsp:txXfrm>
    </dsp:sp>
    <dsp:sp modelId="{86B3F3FB-9A99-47F2-AFE3-4B2BD1F1183D}">
      <dsp:nvSpPr>
        <dsp:cNvPr id="0" name=""/>
        <dsp:cNvSpPr/>
      </dsp:nvSpPr>
      <dsp:spPr>
        <a:xfrm rot="8710525">
          <a:off x="3834546" y="2037685"/>
          <a:ext cx="405084" cy="39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3942443" y="2082853"/>
        <a:ext cx="286575" cy="237017"/>
      </dsp:txXfrm>
    </dsp:sp>
    <dsp:sp modelId="{529C5C42-8551-45B0-BA65-90B56A0E1CDF}">
      <dsp:nvSpPr>
        <dsp:cNvPr id="0" name=""/>
        <dsp:cNvSpPr/>
      </dsp:nvSpPr>
      <dsp:spPr>
        <a:xfrm>
          <a:off x="2648317" y="2208958"/>
          <a:ext cx="1170458" cy="117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Speech motor outputs</a:t>
          </a:r>
        </a:p>
      </dsp:txBody>
      <dsp:txXfrm>
        <a:off x="2819727" y="2380368"/>
        <a:ext cx="827638" cy="827638"/>
      </dsp:txXfrm>
    </dsp:sp>
    <dsp:sp modelId="{2F65A9FD-4D1B-4812-A797-5B92E5315210}">
      <dsp:nvSpPr>
        <dsp:cNvPr id="0" name=""/>
        <dsp:cNvSpPr/>
      </dsp:nvSpPr>
      <dsp:spPr>
        <a:xfrm rot="12889468">
          <a:off x="2246286" y="2050782"/>
          <a:ext cx="405083" cy="39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354183" y="2163626"/>
        <a:ext cx="286574" cy="237017"/>
      </dsp:txXfrm>
    </dsp:sp>
    <dsp:sp modelId="{4056F1AF-698F-451F-B607-5F70990BCDA5}">
      <dsp:nvSpPr>
        <dsp:cNvPr id="0" name=""/>
        <dsp:cNvSpPr/>
      </dsp:nvSpPr>
      <dsp:spPr>
        <a:xfrm>
          <a:off x="1060057" y="1104082"/>
          <a:ext cx="1170458" cy="117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Auditory/ Somatosensory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Sensations</a:t>
          </a:r>
        </a:p>
      </dsp:txBody>
      <dsp:txXfrm>
        <a:off x="1231467" y="1275492"/>
        <a:ext cx="827638" cy="827638"/>
      </dsp:txXfrm>
    </dsp:sp>
    <dsp:sp modelId="{284A68AE-C7B0-4B61-B377-3BDD0E0AC340}">
      <dsp:nvSpPr>
        <dsp:cNvPr id="0" name=""/>
        <dsp:cNvSpPr/>
      </dsp:nvSpPr>
      <dsp:spPr>
        <a:xfrm rot="19541558">
          <a:off x="2225871" y="966085"/>
          <a:ext cx="379732" cy="39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235781" y="1077195"/>
        <a:ext cx="265812" cy="237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9311A-8604-40B2-ADBE-B9E890A02889}">
      <dsp:nvSpPr>
        <dsp:cNvPr id="0" name=""/>
        <dsp:cNvSpPr/>
      </dsp:nvSpPr>
      <dsp:spPr>
        <a:xfrm>
          <a:off x="1227" y="775712"/>
          <a:ext cx="4469308" cy="2234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Active (or controlled) requires processing resources (e.g. attention), can be manipulated </a:t>
          </a:r>
        </a:p>
      </dsp:txBody>
      <dsp:txXfrm>
        <a:off x="66678" y="841163"/>
        <a:ext cx="4338406" cy="2103752"/>
      </dsp:txXfrm>
    </dsp:sp>
    <dsp:sp modelId="{ED709EB2-E390-4131-9357-C53B10D4E068}">
      <dsp:nvSpPr>
        <dsp:cNvPr id="0" name=""/>
        <dsp:cNvSpPr/>
      </dsp:nvSpPr>
      <dsp:spPr>
        <a:xfrm>
          <a:off x="5587863" y="775712"/>
          <a:ext cx="4469308" cy="2234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Passive (or automatic) is relatively effortless and not affected by external conditions</a:t>
          </a:r>
        </a:p>
      </dsp:txBody>
      <dsp:txXfrm>
        <a:off x="5653314" y="841163"/>
        <a:ext cx="4338406" cy="2103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5DE9-C2C5-4AB6-8AB3-B13D499A3235}">
      <dsp:nvSpPr>
        <dsp:cNvPr id="0" name=""/>
        <dsp:cNvSpPr/>
      </dsp:nvSpPr>
      <dsp:spPr>
        <a:xfrm>
          <a:off x="50" y="1042791"/>
          <a:ext cx="4861727" cy="1922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Autonomous – closed system of decision making (capsulated, modular)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93889" y="1136630"/>
        <a:ext cx="4674049" cy="1734632"/>
      </dsp:txXfrm>
    </dsp:sp>
    <dsp:sp modelId="{7EB65462-5F2A-4515-AC04-51B31B9298FF}">
      <dsp:nvSpPr>
        <dsp:cNvPr id="0" name=""/>
        <dsp:cNvSpPr/>
      </dsp:nvSpPr>
      <dsp:spPr>
        <a:xfrm>
          <a:off x="5121234" y="1026193"/>
          <a:ext cx="4937165" cy="19223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Interactive – decision-making process relies on various sources of information outside the perceptual processor</a:t>
          </a:r>
        </a:p>
      </dsp:txBody>
      <dsp:txXfrm>
        <a:off x="5215073" y="1120032"/>
        <a:ext cx="4749487" cy="173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90E3-2F21-4562-9A17-68ACE899580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7375E-5C75-4A8E-A329-6811FB07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C441915-90A1-44C3-AC6E-9493CE63D807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9E3678C-400D-4856-A3C7-9B5933B5600C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6BF2170-E2CA-44DA-8E01-44323F23A41E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682821-768D-4BAE-9D0B-226CBCE736C1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A674D9D-D6E3-478D-BD5E-B325A7226B37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3E1239B-E503-450B-89C6-5369924A7F13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1664AD-1B61-46CC-8A79-F89614BBA049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E5CC21E-AC03-4786-9B30-6566F5CDF470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45A49F8-0E7E-4BBE-BAA4-8C83E8AB4BB2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82860F3-9728-4D8D-9CD8-07532F787FEA}" type="slidenum">
              <a:rPr lang="en-US" sz="1200" smtClean="0"/>
              <a:pPr eaLnBrk="1" hangingPunct="1"/>
              <a:t>28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C402AC-B290-4C67-8C9F-39D241EA22D1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7A11ADF-7C6A-4793-A0E1-3C95CAA08906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C28686-C334-4511-A08F-A108096AD6C8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5D9B72-1C16-4BC7-BD74-AC56A3022B0A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D4DFDB-B1B1-4375-AF6B-386BD2C904C3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7ADD47-8F9E-4C45-948B-517B94347A4B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FD9E7C-EE74-45C5-891B-57D5CF091FA0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3F28A8-0CC9-4773-BFA0-191831F6E8BE}" type="slidenum">
              <a:rPr lang="en-GB" smtClean="0">
                <a:latin typeface="Times New Roman" pitchFamily="18" charset="0"/>
              </a:rPr>
              <a:pPr/>
              <a:t>38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ED8D3A-5D65-4E2B-A480-DCE2ADEB6489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39A8B02-0D28-4FA7-A14E-D0EA26EB8A0B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FB7AE9-3D01-4EB2-BBEE-65EBFEA83ECC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945685-59D4-445B-8531-C8D957A3F957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62910D1-9F39-4126-9A25-4C31FA7AAD9B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B79B98-22F6-454E-810B-2D4EF52E6D82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A76115-9E1F-452E-ADCB-A00D8D04F0F6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92E504-7EE9-48AA-BF1C-73ED6B8F70EA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55ADB4-2764-4C10-BFFA-03E85D0959B8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CA8AEF-DB84-4F4E-9B75-FA2D41E3AE54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9A030D-E02E-4EF4-AF6F-659460BBA15C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0FD0158-63AC-4E6B-B82A-36A390FD4A0A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5C626B6-17E5-4971-B143-2B9D0DB5B136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4068E2D-31BE-49E0-8BA3-B4C4DA3AC601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DEE9EF8-8F1F-4343-86BD-78E14C7C7AE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2433D23-4451-4526-826A-1E649AAFFBC6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B28D37B-CC28-4835-A403-41D020ABF71F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1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4705-23D3-42B9-BB90-7DAC3CF76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4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7084" y="1905000"/>
            <a:ext cx="5304367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7084" y="4076700"/>
            <a:ext cx="5304367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297F-293E-4770-838C-02D88E54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2EE5-EE90-4BED-A4EF-978EF49D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2E9B-60BF-4134-9CA1-63B1C6F0F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03DDCA-0EFD-4A0C-87BF-E8DBB22A005C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5BCDAF-75DC-48CB-BD77-3B64B6B402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wmv"/><Relationship Id="rId13" Type="http://schemas.openxmlformats.org/officeDocument/2006/relationships/image" Target="../media/image15.png"/><Relationship Id="rId3" Type="http://schemas.microsoft.com/office/2007/relationships/media" Target="../media/media3.wmv"/><Relationship Id="rId7" Type="http://schemas.microsoft.com/office/2007/relationships/media" Target="../media/media5.wmv"/><Relationship Id="rId12" Type="http://schemas.openxmlformats.org/officeDocument/2006/relationships/image" Target="../media/image14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video" Target="../media/media4.wmv"/><Relationship Id="rId11" Type="http://schemas.openxmlformats.org/officeDocument/2006/relationships/image" Target="../media/image13.png"/><Relationship Id="rId5" Type="http://schemas.microsoft.com/office/2007/relationships/media" Target="../media/media4.wmv"/><Relationship Id="rId10" Type="http://schemas.openxmlformats.org/officeDocument/2006/relationships/image" Target="../media/image12.png"/><Relationship Id="rId4" Type="http://schemas.openxmlformats.org/officeDocument/2006/relationships/video" Target="../media/media3.wmv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xI4D01nj8" TargetMode="External"/><Relationship Id="rId2" Type="http://schemas.openxmlformats.org/officeDocument/2006/relationships/hyperlink" Target="https://www.youtube.com/watch?v=DG5-UyRBQD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VwEeSsSCHE&amp;list=PLLssT5z_DsK_gyrQ_biidwvPYCRNGI3i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allas.edu/~wkatz/courses/More_info_speech_perc_models.ppt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4fUi0eG1X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FPtc8BVdJk&amp;feature=related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083" y="-281283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sz="5600" dirty="0"/>
              <a:t>Models and theories of speech</a:t>
            </a:r>
            <a:br>
              <a:rPr lang="en-US" sz="5600" dirty="0"/>
            </a:br>
            <a:r>
              <a:rPr lang="en-US" sz="5600" dirty="0"/>
              <a:t>production and perception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3DA339-45F7-4551-B5E2-26E241F3E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83" y="4512700"/>
            <a:ext cx="10058399" cy="194708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AutoNum type="arabicPeriod"/>
            </a:pPr>
            <a:r>
              <a:rPr lang="en-US" sz="1300" dirty="0">
                <a:latin typeface="Times New Roman" pitchFamily="18" charset="0"/>
              </a:rPr>
              <a:t>Theories vs. models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AutoNum type="arabicPeriod"/>
            </a:pPr>
            <a:r>
              <a:rPr lang="en-US" sz="1300" u="sng" dirty="0">
                <a:latin typeface="Times New Roman" pitchFamily="18" charset="0"/>
              </a:rPr>
              <a:t>Issues</a:t>
            </a:r>
            <a:r>
              <a:rPr lang="en-US" sz="1300" dirty="0">
                <a:latin typeface="Times New Roman" pitchFamily="18" charset="0"/>
              </a:rPr>
              <a:t>: Serial order/ degrees of freedom/ context sensitivity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AutoNum type="arabicPeriod"/>
            </a:pPr>
            <a:r>
              <a:rPr lang="en-US" sz="1300" u="sng" dirty="0">
                <a:latin typeface="Times New Roman" pitchFamily="18" charset="0"/>
              </a:rPr>
              <a:t>Models</a:t>
            </a:r>
            <a:r>
              <a:rPr lang="en-US" sz="1300" dirty="0">
                <a:latin typeface="Times New Roman" pitchFamily="18" charset="0"/>
              </a:rPr>
              <a:t>: Target/ Feedback vs. Feedforward/ Dynamic systems/Connectionist (PDP)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Monotype Sorts" pitchFamily="2" charset="2"/>
              <a:buAutoNum type="arabicPeriod"/>
            </a:pPr>
            <a:r>
              <a:rPr lang="en-US" sz="1300" dirty="0">
                <a:latin typeface="Times New Roman" pitchFamily="18" charset="0"/>
              </a:rPr>
              <a:t>Link between production </a:t>
            </a:r>
            <a:r>
              <a:rPr lang="en-US" sz="1300" dirty="0">
                <a:latin typeface="Times New Roman" pitchFamily="18" charset="0"/>
                <a:sym typeface="Wingdings" pitchFamily="2" charset="2"/>
              </a:rPr>
              <a:t> perception</a:t>
            </a:r>
            <a:endParaRPr lang="en-US" sz="13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SzPct val="75000"/>
            </a:pPr>
            <a:endParaRPr lang="en-US" sz="1100" i="1" dirty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C17C77-E120-46F8-A839-642B4771B4CA}" type="slidenum">
              <a:rPr lang="en-US"/>
              <a:pPr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E3BA2-B01C-47C3-BCD6-8477F79FAFD7}"/>
              </a:ext>
            </a:extLst>
          </p:cNvPr>
          <p:cNvSpPr txBox="1"/>
          <p:nvPr/>
        </p:nvSpPr>
        <p:spPr>
          <a:xfrm>
            <a:off x="10556470" y="5639295"/>
            <a:ext cx="1061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 New Roman" pitchFamily="18" charset="0"/>
              </a:rPr>
              <a:t>Updated 2019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Differing proposals…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 programs</a:t>
            </a:r>
          </a:p>
          <a:p>
            <a:r>
              <a:rPr lang="en-US" dirty="0"/>
              <a:t>Hierarchies</a:t>
            </a:r>
          </a:p>
          <a:p>
            <a:r>
              <a:rPr lang="en-US" dirty="0"/>
              <a:t>Functional groupings, coordinative structures</a:t>
            </a:r>
          </a:p>
          <a:p>
            <a:r>
              <a:rPr lang="en-US" dirty="0"/>
              <a:t>Dependency on environment, “affordances”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ABCF86D-9CBA-4E81-A25E-ECAE7181E42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161845"/>
          </a:xfrm>
        </p:spPr>
        <p:txBody>
          <a:bodyPr/>
          <a:lstStyle/>
          <a:p>
            <a:r>
              <a:rPr lang="en-US" dirty="0"/>
              <a:t>3. Context sensitivity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6C514-FB91-4E1C-AEAA-17722AEB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11980" cy="4023360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u="sng" dirty="0"/>
              <a:t>Vowel </a:t>
            </a:r>
            <a:r>
              <a:rPr lang="en-US" dirty="0"/>
              <a:t>cues are affected by their flanking consonants, and </a:t>
            </a:r>
            <a:r>
              <a:rPr lang="en-US" u="sng" dirty="0"/>
              <a:t>consonant</a:t>
            </a:r>
            <a:r>
              <a:rPr lang="en-US" dirty="0"/>
              <a:t> cues are affected by their flanking vowels</a:t>
            </a:r>
          </a:p>
          <a:p>
            <a:endParaRPr lang="en-US" dirty="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FDB7665-1857-4F34-8222-BF339F172BAE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16" name="Picture 8" descr="Copy of big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99" y="2082817"/>
            <a:ext cx="5695141" cy="38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8CFCD760-B57A-4BDD-ABB3-7E06B1F2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" y="3828602"/>
            <a:ext cx="701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>
                <a:solidFill>
                  <a:schemeClr val="tx2"/>
                </a:solidFill>
              </a:rPr>
              <a:t>EXAMPLE: American English vowels in /</a:t>
            </a:r>
            <a:r>
              <a:rPr lang="en-US" dirty="0" err="1">
                <a:solidFill>
                  <a:schemeClr val="tx2"/>
                </a:solidFill>
              </a:rPr>
              <a:t>b_d</a:t>
            </a:r>
            <a:r>
              <a:rPr lang="en-US" dirty="0">
                <a:solidFill>
                  <a:schemeClr val="tx2"/>
                </a:solidFill>
              </a:rPr>
              <a:t>/ context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AE0E693-DDE8-4B4C-811B-A62E44A0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4828527"/>
            <a:ext cx="739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TOP ROW (front vowels): “bead bid bade bed bad”</a:t>
            </a:r>
          </a:p>
          <a:p>
            <a:r>
              <a:rPr lang="en-US" sz="1600" dirty="0"/>
              <a:t>BOTTOM ROW (back vowels) “bod bawd bode </a:t>
            </a:r>
            <a:r>
              <a:rPr lang="en-US" sz="1600" dirty="0" err="1"/>
              <a:t>buhd</a:t>
            </a:r>
            <a:r>
              <a:rPr lang="en-US" sz="1600" dirty="0"/>
              <a:t> booed”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 dirty="0"/>
              <a:t>Rate normalization</a:t>
            </a:r>
          </a:p>
          <a:p>
            <a:r>
              <a:rPr lang="en-US" dirty="0"/>
              <a:t>Same phonetic content is preserved although absolute signal differs greatly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45DE3C0-28EB-4F28-AA6A-03D01F61A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4" y="2134998"/>
            <a:ext cx="4445000" cy="3429000"/>
          </a:xfrm>
          <a:ln w="22225">
            <a:solidFill>
              <a:schemeClr val="accent1"/>
            </a:solidFill>
          </a:ln>
        </p:spPr>
      </p:pic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E0443D-1496-49A9-A287-ADA7A32CA2E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Models of speech production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D10C47CA-A266-49D6-9782-79B79465617A}" type="slidenum">
              <a:rPr lang="en-US" sz="1900">
                <a:solidFill>
                  <a:schemeClr val="tx2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>
              <a:solidFill>
                <a:schemeClr val="tx2"/>
              </a:solidFill>
            </a:endParaRPr>
          </a:p>
        </p:txBody>
      </p:sp>
      <p:graphicFrame>
        <p:nvGraphicFramePr>
          <p:cNvPr id="15366" name="Text Placeholder 2">
            <a:extLst>
              <a:ext uri="{FF2B5EF4-FFF2-40B4-BE49-F238E27FC236}">
                <a16:creationId xmlns:a16="http://schemas.microsoft.com/office/drawing/2014/main" id="{6D6AAD06-F7AC-4639-8D9B-871E4E8CF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5741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Models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Spatial</a:t>
            </a:r>
            <a:r>
              <a:rPr lang="en-US" dirty="0"/>
              <a:t>? (e.g., “</a:t>
            </a:r>
            <a:r>
              <a:rPr lang="en-US" i="1" dirty="0"/>
              <a:t>place tongue body HERE for /k/ in the context of the preceding vowel /u/</a:t>
            </a:r>
            <a:r>
              <a:rPr lang="en-US" dirty="0"/>
              <a:t>…”)</a:t>
            </a:r>
          </a:p>
          <a:p>
            <a:r>
              <a:rPr lang="en-US" dirty="0"/>
              <a:t>OR</a:t>
            </a:r>
          </a:p>
          <a:p>
            <a:r>
              <a:rPr lang="en-US" u="sng" dirty="0"/>
              <a:t>Acoustic – auditory</a:t>
            </a:r>
            <a:r>
              <a:rPr lang="en-US" dirty="0"/>
              <a:t>? (e.g., “</a:t>
            </a:r>
            <a:r>
              <a:rPr lang="en-US" i="1" dirty="0"/>
              <a:t>create a silent gap with certain formant transitional characteristics</a:t>
            </a:r>
            <a:r>
              <a:rPr lang="en-US" dirty="0"/>
              <a:t>…”)</a:t>
            </a:r>
          </a:p>
          <a:p>
            <a:endParaRPr lang="en-US" dirty="0"/>
          </a:p>
          <a:p>
            <a:r>
              <a:rPr lang="en-US" dirty="0"/>
              <a:t>Each explanation has strengths and weaknesses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7536482-D628-4B0C-A23E-3338C556BFEF}" type="slidenum">
              <a:rPr lang="en-US"/>
              <a:pPr/>
              <a:t>14</a:t>
            </a:fld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91100" y="2595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95863" y="26003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Evidence supporting the hypothesis of spatial (or </a:t>
            </a:r>
            <a:r>
              <a:rPr lang="en-US" sz="2600" u="sng" dirty="0"/>
              <a:t>articulatory</a:t>
            </a:r>
            <a:r>
              <a:rPr lang="en-US" sz="2600" dirty="0"/>
              <a:t>) goals:</a:t>
            </a:r>
          </a:p>
        </p:txBody>
      </p:sp>
      <p:pic>
        <p:nvPicPr>
          <p:cNvPr id="17412" name="Picture 2" descr="http://www.haskins.yale.edu/facilities/casy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08" y="640081"/>
            <a:ext cx="6129983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Articulatory synthesis can generate plausible vowel- and consonant- like sounds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i="1" dirty="0"/>
              <a:t>(</a:t>
            </a:r>
            <a:r>
              <a:rPr lang="en-US" sz="1800" i="1" dirty="0" err="1"/>
              <a:t>Mermelstein</a:t>
            </a:r>
            <a:r>
              <a:rPr lang="en-US" sz="1800" i="1" dirty="0"/>
              <a:t>, 1972; Rubin &amp; Goldstein, 1995</a:t>
            </a:r>
            <a:r>
              <a:rPr lang="en-US" sz="1800" dirty="0"/>
              <a:t>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60C59C02-39C2-46B7-B8A0-3B90D90D1F60}" type="slidenum">
              <a:rPr lang="en-US" sz="105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15</a:t>
            </a:fld>
            <a:endParaRPr lang="en-US" sz="105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18B6C6-DDBA-426B-961E-0AC798A262FA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014537" y="202960"/>
            <a:ext cx="8162925" cy="769937"/>
          </a:xfrm>
        </p:spPr>
        <p:txBody>
          <a:bodyPr/>
          <a:lstStyle/>
          <a:p>
            <a:r>
              <a:rPr lang="en-US" dirty="0"/>
              <a:t>Articulatory synthesis robot</a:t>
            </a:r>
          </a:p>
        </p:txBody>
      </p:sp>
      <p:pic>
        <p:nvPicPr>
          <p:cNvPr id="4" name="mimic.mpg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679" y="1142999"/>
            <a:ext cx="3072623" cy="2304467"/>
          </a:xfrm>
        </p:spPr>
      </p:pic>
      <p:pic>
        <p:nvPicPr>
          <p:cNvPr id="7" name="aiueo.mpg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878" y="1143000"/>
            <a:ext cx="3072621" cy="2304466"/>
          </a:xfrm>
        </p:spPr>
      </p:pic>
      <p:pic>
        <p:nvPicPr>
          <p:cNvPr id="8" name="WT7R2_EMA_Vowel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78" y="3993373"/>
            <a:ext cx="3072621" cy="209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ongue_EMA_s.mpg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3993320"/>
            <a:ext cx="3072621" cy="20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323874" y="2133600"/>
            <a:ext cx="480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dirty="0"/>
              <a:t>Negative correlations between tongue-body raising and lip protrusion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097280" y="5120641"/>
            <a:ext cx="4946650" cy="11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dirty="0"/>
              <a:t>Thus, the goal for the articulatory movements is in acoustic/auditory frame of reference.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endParaRPr lang="en-US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</a:pPr>
            <a:r>
              <a:rPr lang="en-US" i="1" dirty="0">
                <a:latin typeface="Arial" charset="0"/>
              </a:rPr>
              <a:t> - </a:t>
            </a:r>
            <a:r>
              <a:rPr lang="en-US" i="1" dirty="0" err="1">
                <a:latin typeface="Arial" charset="0"/>
              </a:rPr>
              <a:t>Perkell</a:t>
            </a:r>
            <a:r>
              <a:rPr lang="en-US" i="1" dirty="0">
                <a:latin typeface="Arial" charset="0"/>
              </a:rPr>
              <a:t>, 2003</a:t>
            </a:r>
          </a:p>
        </p:txBody>
      </p:sp>
      <p:grpSp>
        <p:nvGrpSpPr>
          <p:cNvPr id="19460" name="Group 146"/>
          <p:cNvGrpSpPr>
            <a:grpSpLocks/>
          </p:cNvGrpSpPr>
          <p:nvPr/>
        </p:nvGrpSpPr>
        <p:grpSpPr bwMode="auto">
          <a:xfrm>
            <a:off x="1524794" y="2057399"/>
            <a:ext cx="2799080" cy="2315817"/>
            <a:chOff x="384" y="1344"/>
            <a:chExt cx="2160" cy="1607"/>
          </a:xfrm>
        </p:grpSpPr>
        <p:pic>
          <p:nvPicPr>
            <p:cNvPr id="19464" name="Picture 147" descr="auto0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6" r="5455"/>
            <a:stretch>
              <a:fillRect/>
            </a:stretch>
          </p:blipFill>
          <p:spPr bwMode="auto">
            <a:xfrm>
              <a:off x="384" y="1344"/>
              <a:ext cx="2160" cy="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Oval 148"/>
            <p:cNvSpPr>
              <a:spLocks noChangeArrowheads="1"/>
            </p:cNvSpPr>
            <p:nvPr/>
          </p:nvSpPr>
          <p:spPr bwMode="auto">
            <a:xfrm>
              <a:off x="960" y="1584"/>
              <a:ext cx="60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149"/>
            <p:cNvSpPr>
              <a:spLocks noChangeArrowheads="1"/>
            </p:cNvSpPr>
            <p:nvPr/>
          </p:nvSpPr>
          <p:spPr bwMode="auto">
            <a:xfrm>
              <a:off x="2304" y="1680"/>
              <a:ext cx="60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1" name="Picture 150" descr="motor equiv for u in 2 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32234" r="53949" b="10947"/>
          <a:stretch>
            <a:fillRect/>
          </a:stretch>
        </p:blipFill>
        <p:spPr bwMode="auto">
          <a:xfrm>
            <a:off x="7003270" y="3429000"/>
            <a:ext cx="2897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E1889E4-4362-4D3D-8B2A-E45F5CAF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supporting </a:t>
            </a:r>
            <a:r>
              <a:rPr lang="en-US" u="sng" dirty="0"/>
              <a:t>auditory</a:t>
            </a:r>
            <a:r>
              <a:rPr lang="en-US" dirty="0"/>
              <a:t> goals: </a:t>
            </a:r>
            <a:br>
              <a:rPr lang="en-US" dirty="0"/>
            </a:br>
            <a:r>
              <a:rPr lang="en-US" dirty="0"/>
              <a:t>Motor equivalence in production of /u/</a:t>
            </a:r>
          </a:p>
        </p:txBody>
      </p:sp>
      <p:sp>
        <p:nvSpPr>
          <p:cNvPr id="1946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F333FC-F872-4731-8319-48F634015C8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286375" y="18002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481513" y="18811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27337" name="Picture 9" descr="open_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97" y="666734"/>
            <a:ext cx="2697362" cy="54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514600" y="640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4E0CA-5450-4658-8D9A-6C4C7E8B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Feedback vs. feedforward systems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F39E6-0F07-4543-8A5C-8059F8146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585" y="3981451"/>
            <a:ext cx="3200400" cy="3379124"/>
          </a:xfrm>
        </p:spPr>
        <p:txBody>
          <a:bodyPr>
            <a:normAutofit/>
          </a:bodyPr>
          <a:lstStyle/>
          <a:p>
            <a:r>
              <a:rPr lang="en-US" sz="2000" dirty="0"/>
              <a:t>Adapted from: Schmidt, R. A. &amp; </a:t>
            </a:r>
            <a:r>
              <a:rPr lang="en-US" sz="2000" dirty="0" err="1"/>
              <a:t>Wrisberg</a:t>
            </a:r>
            <a:r>
              <a:rPr lang="en-US" sz="2000" dirty="0"/>
              <a:t>, C.A. (2000). Motor Learning and Performance (2nd ed).</a:t>
            </a:r>
            <a:endParaRPr lang="en-US" altLang="ja-JP" sz="2000" dirty="0"/>
          </a:p>
          <a:p>
            <a:r>
              <a:rPr lang="en-US" sz="2000" dirty="0"/>
              <a:t> Champaign, IL: Human Kinetics. </a:t>
            </a:r>
          </a:p>
          <a:p>
            <a:endParaRPr lang="en-US" sz="2000" dirty="0"/>
          </a:p>
        </p:txBody>
      </p:sp>
      <p:sp>
        <p:nvSpPr>
          <p:cNvPr id="2048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2527EA-EC93-4054-8189-45E19EE311AA}" type="slidenum">
              <a:rPr lang="en-US"/>
              <a:pPr/>
              <a:t>18</a:t>
            </a:fld>
            <a:endParaRPr lang="en-US"/>
          </a:p>
        </p:txBody>
      </p:sp>
      <p:pic>
        <p:nvPicPr>
          <p:cNvPr id="18" name="Picture 8" descr="closed_loop">
            <a:extLst>
              <a:ext uri="{FF2B5EF4-FFF2-40B4-BE49-F238E27FC236}">
                <a16:creationId xmlns:a16="http://schemas.microsoft.com/office/drawing/2014/main" id="{4A0C0B54-3B82-4AAD-ACF3-AB68D3567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01" y="1447800"/>
            <a:ext cx="3728601" cy="411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Dynamic Systems Theory (Action theories)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Motor acts are task-specific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Motor control works via coordinative structures (synergies)</a:t>
            </a:r>
          </a:p>
          <a:p>
            <a:r>
              <a:rPr lang="en-US" b="1" u="sng" dirty="0"/>
              <a:t>EXAMPLES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Lip closure, opening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Velar lowering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Tongue fronting, backing</a:t>
            </a:r>
          </a:p>
          <a:p>
            <a:endParaRPr lang="en-US" dirty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224D02C-5AE9-42D8-AE00-9CF830B1DDAD}" type="slidenum">
              <a:rPr lang="en-US"/>
              <a:pPr/>
              <a:t>19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991100" y="2595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995863" y="26003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" name="Picture 6" descr="Image result for goldstein speech production model">
            <a:extLst>
              <a:ext uri="{FF2B5EF4-FFF2-40B4-BE49-F238E27FC236}">
                <a16:creationId xmlns:a16="http://schemas.microsoft.com/office/drawing/2014/main" id="{86A3F4DC-182E-449F-A90C-8CC5F13A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964895"/>
            <a:ext cx="3925850" cy="2785767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1C8BF-A3A8-4A43-800F-493A170B0F0A}"/>
              </a:ext>
            </a:extLst>
          </p:cNvPr>
          <p:cNvSpPr txBox="1"/>
          <p:nvPr/>
        </p:nvSpPr>
        <p:spPr>
          <a:xfrm>
            <a:off x="9900458" y="5592095"/>
            <a:ext cx="1774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Haskins, Gestural model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Model/ Theory/ Hypothesis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Model</a:t>
            </a:r>
            <a:r>
              <a:rPr lang="en-US" dirty="0"/>
              <a:t> – Simplification of a system or any of its parts</a:t>
            </a:r>
          </a:p>
          <a:p>
            <a:endParaRPr lang="en-US" dirty="0"/>
          </a:p>
          <a:p>
            <a:r>
              <a:rPr lang="en-US" u="sng" dirty="0"/>
              <a:t>Theory</a:t>
            </a:r>
            <a:r>
              <a:rPr lang="en-US" dirty="0"/>
              <a:t> – underlying principles and assumptions</a:t>
            </a:r>
          </a:p>
          <a:p>
            <a:endParaRPr lang="en-US" dirty="0"/>
          </a:p>
          <a:p>
            <a:r>
              <a:rPr lang="en-US" u="sng" dirty="0"/>
              <a:t>Hypothesis</a:t>
            </a:r>
            <a:r>
              <a:rPr lang="en-US" dirty="0"/>
              <a:t> – a specific, testable prediction (typically grounded in a certain theory)</a:t>
            </a:r>
          </a:p>
          <a:p>
            <a:endParaRPr lang="en-US" dirty="0"/>
          </a:p>
          <a:p>
            <a:r>
              <a:rPr lang="en-US" b="1" u="sng" dirty="0"/>
              <a:t>Careful:</a:t>
            </a:r>
          </a:p>
          <a:p>
            <a:r>
              <a:rPr lang="en-US" dirty="0"/>
              <a:t>Although last two terms are sometimes used interchangeably, a theory has been extensively tested and is generally accepted, while a hypothesis is a speculative guess that has yet to be tested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EC07BC-3B10-470C-BA26-33FBD2EC00E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79119" y="-40609"/>
            <a:ext cx="11094721" cy="1450757"/>
          </a:xfrm>
        </p:spPr>
        <p:txBody>
          <a:bodyPr>
            <a:normAutofit/>
          </a:bodyPr>
          <a:lstStyle/>
          <a:p>
            <a:r>
              <a:rPr lang="en-US" sz="4000" dirty="0"/>
              <a:t>Dynamic Systems Theory (Action theories) – cont’d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Gestural theory </a:t>
            </a:r>
            <a:r>
              <a:rPr lang="en-US" dirty="0"/>
              <a:t>- assumes phonology is encoded in abstract articulatory gestures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Can explain magnitude of movements (e.g., rate and stress effects), syllable organization, effects in disordered speech</a:t>
            </a: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BC7ED1-B508-4C40-85B1-4DFACD00DF80}" type="slidenum">
              <a:rPr lang="en-US"/>
              <a:pPr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DE3E7-820B-424D-9567-2B84F51B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349" y="3006106"/>
            <a:ext cx="3202221" cy="239778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FAB709-6B92-4190-9258-47A8857ECEE1}"/>
              </a:ext>
            </a:extLst>
          </p:cNvPr>
          <p:cNvSpPr txBox="1"/>
          <p:nvPr/>
        </p:nvSpPr>
        <p:spPr>
          <a:xfrm>
            <a:off x="7193729" y="5610441"/>
            <a:ext cx="3202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7.2 The organization of the </a:t>
            </a:r>
            <a:r>
              <a:rPr lang="en-US" sz="1000" u="sng" dirty="0"/>
              <a:t>task-dynamic model </a:t>
            </a:r>
            <a:r>
              <a:rPr lang="en-US" sz="1000" dirty="0"/>
              <a:t>of speech production (Saltzman and Munhall, 1989; </a:t>
            </a:r>
            <a:r>
              <a:rPr lang="en-US" sz="1000" dirty="0" err="1"/>
              <a:t>Browman</a:t>
            </a:r>
            <a:r>
              <a:rPr lang="en-US" sz="1000" dirty="0"/>
              <a:t> and Goldstein, 1992; Nam and Saltzman, 2003).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CA225-87D9-41E4-8FC4-133F92E3E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36" y="3079700"/>
            <a:ext cx="2357926" cy="232419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C2868-900D-4AFA-962A-8B98665CD16A}"/>
              </a:ext>
            </a:extLst>
          </p:cNvPr>
          <p:cNvSpPr txBox="1"/>
          <p:nvPr/>
        </p:nvSpPr>
        <p:spPr>
          <a:xfrm>
            <a:off x="2025477" y="5594578"/>
            <a:ext cx="440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7.8 The </a:t>
            </a:r>
            <a:r>
              <a:rPr lang="en-US" sz="1000" u="sng" dirty="0"/>
              <a:t>coupling graph </a:t>
            </a:r>
            <a:r>
              <a:rPr lang="en-US" sz="1000" dirty="0"/>
              <a:t>for “spot” (top) in which the tongue tip (fricative) gesture and the lip closure gesture are coupled (in-phase) to the tongue body (vowel) gesture, while they are also coupled to one another in the anti-phase mode.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Picture 7" descr="bp94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320420"/>
            <a:ext cx="6275667" cy="421715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Gesture score - example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BB0C1601-1C86-482F-819C-BFE1AC99F689}" type="slidenum">
              <a:rPr lang="en-US" sz="105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21</a:t>
            </a:fld>
            <a:endParaRPr lang="en-US" sz="105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452" y="1067186"/>
            <a:ext cx="8162925" cy="762000"/>
          </a:xfrm>
        </p:spPr>
        <p:txBody>
          <a:bodyPr/>
          <a:lstStyle/>
          <a:p>
            <a:pPr eaLnBrk="1" hangingPunct="1"/>
            <a:r>
              <a:rPr lang="en-US" dirty="0"/>
              <a:t>Gesture theory - gist</a:t>
            </a:r>
          </a:p>
        </p:txBody>
      </p:sp>
      <p:pic>
        <p:nvPicPr>
          <p:cNvPr id="23556" name="Picture 9" descr="bp94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39" y="2073500"/>
            <a:ext cx="4398894" cy="2955994"/>
          </a:xfrm>
          <a:noFill/>
        </p:spPr>
      </p:pic>
      <p:pic>
        <p:nvPicPr>
          <p:cNvPr id="23557" name="Picture 10" descr="bp94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231" y="2073499"/>
            <a:ext cx="4398894" cy="2955316"/>
          </a:xfrm>
          <a:noFill/>
        </p:spPr>
      </p:pic>
      <p:sp>
        <p:nvSpPr>
          <p:cNvPr id="23555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06261" y="5283980"/>
            <a:ext cx="3266661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Old view  --------</a:t>
            </a:r>
            <a:r>
              <a:rPr lang="en-US" dirty="0">
                <a:sym typeface="Wingdings" pitchFamily="2" charset="2"/>
              </a:rPr>
              <a:t> New view</a:t>
            </a:r>
            <a:endParaRPr lang="en-US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3DC42D0-E222-48B2-9A7D-52082B2E4BDC}" type="slidenum">
              <a:rPr lang="en-US" sz="1400"/>
              <a:pPr eaLnBrk="1" hangingPunct="1"/>
              <a:t>22</a:t>
            </a:fld>
            <a:endParaRPr 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991100" y="2595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995863" y="26003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Connectionist Theories (or PDP models)</a:t>
            </a:r>
          </a:p>
        </p:txBody>
      </p:sp>
      <p:graphicFrame>
        <p:nvGraphicFramePr>
          <p:cNvPr id="2560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532438" y="1908175"/>
          <a:ext cx="50292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4" imgW="5028571" imgH="2904762" progId="MS_ClipArt_Gallery.2">
                  <p:embed/>
                </p:oleObj>
              </mc:Choice>
              <mc:Fallback>
                <p:oleObj name="Clip" r:id="rId4" imgW="5028571" imgH="2904762" progId="MS_ClipArt_Gallery.2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1908175"/>
                        <a:ext cx="5029200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B316577-8FC4-4454-A509-17929B63AC5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Parallel Distributed Processing models (PDP)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Processing = interactions of a large number of simple processing elements called </a:t>
            </a:r>
            <a:r>
              <a:rPr lang="en-US" i="1" u="sng" dirty="0"/>
              <a:t>units</a:t>
            </a:r>
            <a:r>
              <a:rPr lang="en-US" dirty="0"/>
              <a:t>, each sending excitatory and inhibitory signals to other units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Knowledge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represented in the </a:t>
            </a:r>
            <a:r>
              <a:rPr lang="en-US" u="sng" dirty="0"/>
              <a:t>strength of connections </a:t>
            </a:r>
            <a:r>
              <a:rPr lang="en-US" dirty="0"/>
              <a:t>between units in the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concept is not stored, but exist only as long as a particular pattern of activation persists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</a:t>
            </a:r>
            <a:r>
              <a:rPr lang="en-US" b="1" u="sng" dirty="0"/>
              <a:t>is</a:t>
            </a:r>
            <a:r>
              <a:rPr lang="en-US" dirty="0"/>
              <a:t> stored is the ability to regenerate that pattern, given an appropriate input cue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Learning</a:t>
            </a:r>
            <a:r>
              <a:rPr lang="en-US" dirty="0"/>
              <a:t> is the development of the right connection strengths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01C8D59-5BBF-48A2-8302-EE5D73EE587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925" y="640080"/>
            <a:ext cx="5359814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Sample application to speech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CDDA4B38-37D5-4BC6-95CC-165E89462EE6}" type="slidenum">
              <a:rPr lang="en-US" sz="105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25</a:t>
            </a:fld>
            <a:endParaRPr lang="en-US" sz="105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appeal of PDP models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Seem </a:t>
            </a:r>
            <a:r>
              <a:rPr lang="en-US" u="sng" dirty="0"/>
              <a:t>more closely tied to the physiology </a:t>
            </a:r>
            <a:r>
              <a:rPr lang="en-US" dirty="0"/>
              <a:t>of the brain than are other kinds of information-processing models.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Potentially offer a </a:t>
            </a:r>
            <a:r>
              <a:rPr lang="en-US" u="sng" dirty="0"/>
              <a:t>computationally sufficient </a:t>
            </a:r>
            <a:r>
              <a:rPr lang="en-US" dirty="0"/>
              <a:t>and psychologically accurate account of human cognition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u="sng" dirty="0"/>
              <a:t>altered the way we think </a:t>
            </a:r>
            <a:r>
              <a:rPr lang="en-US" dirty="0"/>
              <a:t>about the time-course of processing, the nature of representation, and the mechanisms of learning.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10AAF8-03EA-47B4-91C9-F00074B5C61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tutorial links..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A very basic introduction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A bit more detail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Learn from a pro – Geoffrey Hinton (2016) -Neural Networks for Machine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33C-5247-46B0-9B92-F358EE01A5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0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Potential problems of PDP (?)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Too powerful – how to constrain?</a:t>
            </a:r>
          </a:p>
          <a:p>
            <a:r>
              <a:rPr lang="en-US" dirty="0"/>
              <a:t>Only like the brain in a “toy” sense?</a:t>
            </a:r>
          </a:p>
          <a:p>
            <a:r>
              <a:rPr lang="en-US" dirty="0"/>
              <a:t>Do these systems really “learn?”</a:t>
            </a:r>
          </a:p>
          <a:p>
            <a:r>
              <a:rPr lang="en-US" dirty="0"/>
              <a:t>Just because a mathematical model can simulate human behavior, do we really have to believe that humans work that way?</a:t>
            </a:r>
          </a:p>
        </p:txBody>
      </p:sp>
      <p:pic>
        <p:nvPicPr>
          <p:cNvPr id="66562" name="Picture 2" descr="http://fc02.deviantart.net/fs36/f/2008/283/5/1/Puzzled_by_ChrissieC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465" y="1916318"/>
            <a:ext cx="2117318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CBAD57B2-DEB8-4C24-949C-E8FCC738BA6F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1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‘Directions Into Velocities of Articulators’</a:t>
            </a:r>
          </a:p>
          <a:p>
            <a:r>
              <a:rPr lang="en-US" dirty="0"/>
              <a:t>Frank Guenther, 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33C-5247-46B0-9B92-F358EE01A5AE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5975602"/>
              </p:ext>
            </p:extLst>
          </p:nvPr>
        </p:nvGraphicFramePr>
        <p:xfrm>
          <a:off x="4811683" y="2028614"/>
          <a:ext cx="6400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9F9763-5CD9-4AE2-BC7B-3F038F38B3A6}"/>
              </a:ext>
            </a:extLst>
          </p:cNvPr>
          <p:cNvSpPr txBox="1"/>
          <p:nvPr/>
        </p:nvSpPr>
        <p:spPr>
          <a:xfrm>
            <a:off x="2642187" y="4374264"/>
            <a:ext cx="2112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70C0"/>
                </a:solidFill>
                <a:sym typeface="Wingdings" panose="05000000000000000000" pitchFamily="2" charset="2"/>
              </a:rPr>
              <a:t>Note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Runs in MATLAB: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We will demo!</a:t>
            </a:r>
          </a:p>
        </p:txBody>
      </p:sp>
    </p:spTree>
    <p:extLst>
      <p:ext uri="{BB962C8B-B14F-4D97-AF65-F5344CB8AC3E}">
        <p14:creationId xmlns:p14="http://schemas.microsoft.com/office/powerpoint/2010/main" val="245844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manipulated in a controlled manner to test hypotheses or theories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physical, or (more commonly these days) mathematical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431B1DD-C5CD-4423-B766-E855169D1D8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bu.edu/speechlab/files/2013/05/diva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240" y="2256981"/>
            <a:ext cx="4781185" cy="35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33C31-583B-4C74-AECC-E2F96B18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6942"/>
          </a:xfrm>
        </p:spPr>
        <p:txBody>
          <a:bodyPr/>
          <a:lstStyle/>
          <a:p>
            <a:r>
              <a:rPr lang="en-US" dirty="0"/>
              <a:t>Current neurocomputational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80EC-CB61-4C92-8F1A-E68FA31D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240" y="1737360"/>
            <a:ext cx="4937760" cy="4023360"/>
          </a:xfrm>
        </p:spPr>
        <p:txBody>
          <a:bodyPr/>
          <a:lstStyle/>
          <a:p>
            <a:r>
              <a:rPr lang="en-US" dirty="0"/>
              <a:t>DIVA	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32E0E4-CA21-4A3E-B3C1-3C6BD46FA4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GODIVA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871733C-5247-46B0-9B92-F358EE01A5AE}" type="slidenum">
              <a:rPr lang="en-US" smtClean="0"/>
              <a:pPr>
                <a:spcAft>
                  <a:spcPts val="600"/>
                </a:spcAft>
                <a:defRPr/>
              </a:pPr>
              <a:t>30</a:t>
            </a:fld>
            <a:endParaRPr lang="en-US"/>
          </a:p>
        </p:txBody>
      </p:sp>
      <p:pic>
        <p:nvPicPr>
          <p:cNvPr id="3074" name="Picture 2" descr="Schematic of the GODIVA and DIVA models producing the first syllable of &quot;go.di.və&quot;. DIVA model">
            <a:extLst>
              <a:ext uri="{FF2B5EF4-FFF2-40B4-BE49-F238E27FC236}">
                <a16:creationId xmlns:a16="http://schemas.microsoft.com/office/drawing/2014/main" id="{B49E6C0F-160A-4066-BC74-4CEE75216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8050"/>
            <a:ext cx="5397409" cy="279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D76F2-42A8-47EB-BF75-7F685BD9096E}"/>
              </a:ext>
            </a:extLst>
          </p:cNvPr>
          <p:cNvSpPr txBox="1"/>
          <p:nvPr/>
        </p:nvSpPr>
        <p:spPr>
          <a:xfrm>
            <a:off x="8253698" y="5471771"/>
            <a:ext cx="1362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Civier</a:t>
            </a:r>
            <a:r>
              <a:rPr lang="en-US" sz="1200" dirty="0"/>
              <a:t> et al., 2011)</a:t>
            </a:r>
          </a:p>
        </p:txBody>
      </p:sp>
    </p:spTree>
    <p:extLst>
      <p:ext uri="{BB962C8B-B14F-4D97-AF65-F5344CB8AC3E}">
        <p14:creationId xmlns:p14="http://schemas.microsoft.com/office/powerpoint/2010/main" val="994248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COMD applications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Stuttering, AOS/BA as problems with feed-forward control (feedback is intact)</a:t>
            </a:r>
          </a:p>
          <a:p>
            <a:endParaRPr lang="en-US" dirty="0"/>
          </a:p>
          <a:p>
            <a:r>
              <a:rPr lang="en-US" dirty="0"/>
              <a:t>Problems may be over-reliance on slower feedback 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>
              <a:defRPr/>
            </a:pPr>
            <a:fld id="{4871733C-5247-46B0-9B92-F358EE01A5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4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Rectangle 7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03" name="Straight Connector 7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4" name="Rectangle 7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  <a:t>Speech perception</a:t>
            </a:r>
            <a:b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6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Some highlights for speech language pathologists</a:t>
            </a:r>
          </a:p>
        </p:txBody>
      </p:sp>
      <p:pic>
        <p:nvPicPr>
          <p:cNvPr id="4099" name="Picture 4" descr="http://www.medoto.unimelb.edu.au/images/imagesoto/SpeechPerceptionWhisp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47"/>
          <a:stretch/>
        </p:blipFill>
        <p:spPr bwMode="auto">
          <a:xfrm>
            <a:off x="948324" y="849320"/>
            <a:ext cx="3309351" cy="42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606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 key problem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LACK of invariance </a:t>
            </a:r>
          </a:p>
          <a:p>
            <a:r>
              <a:rPr lang="en-US" altLang="ja-JP" dirty="0"/>
              <a:t>Invariance = perceptual constancy</a:t>
            </a:r>
          </a:p>
          <a:p>
            <a:r>
              <a:rPr lang="en-US" altLang="ja-JP" dirty="0"/>
              <a:t>Listeners effortlessly decode phonemes, but where is this invariant information in the signal?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4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features of human speech perception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Active</a:t>
            </a:r>
            <a:r>
              <a:rPr lang="en-US" dirty="0"/>
              <a:t> process</a:t>
            </a:r>
          </a:p>
          <a:p>
            <a:r>
              <a:rPr lang="en-US" dirty="0"/>
              <a:t>Depends on clarity of signal</a:t>
            </a:r>
          </a:p>
          <a:p>
            <a:r>
              <a:rPr lang="en-US" dirty="0"/>
              <a:t>Sound </a:t>
            </a:r>
            <a:r>
              <a:rPr lang="en-US" u="sng" dirty="0"/>
              <a:t>order</a:t>
            </a:r>
            <a:r>
              <a:rPr lang="en-US" dirty="0"/>
              <a:t> is important</a:t>
            </a:r>
          </a:p>
          <a:p>
            <a:r>
              <a:rPr lang="en-US" dirty="0"/>
              <a:t>Signal is fleeting and impermanent (</a:t>
            </a:r>
            <a:r>
              <a:rPr lang="en-US" i="1" dirty="0"/>
              <a:t>not</a:t>
            </a:r>
            <a:r>
              <a:rPr lang="en-US" dirty="0"/>
              <a:t> like print)</a:t>
            </a:r>
          </a:p>
          <a:p>
            <a:r>
              <a:rPr lang="en-US" dirty="0"/>
              <a:t>Listeners can show flexible 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66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Perception - Key Concepts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Bottom-up vs. Top-down</a:t>
            </a:r>
          </a:p>
          <a:p>
            <a:endParaRPr lang="en-US" dirty="0"/>
          </a:p>
          <a:p>
            <a:r>
              <a:rPr lang="en-US" dirty="0"/>
              <a:t>Active vs. Passive</a:t>
            </a:r>
          </a:p>
          <a:p>
            <a:pPr lvl="1"/>
            <a:r>
              <a:rPr lang="en-US" dirty="0"/>
              <a:t> (Very similar to “controlled” vs. “automatic”)</a:t>
            </a:r>
          </a:p>
          <a:p>
            <a:endParaRPr lang="en-US" dirty="0"/>
          </a:p>
          <a:p>
            <a:r>
              <a:rPr lang="en-US" dirty="0"/>
              <a:t>Autonomous vs. Interactive</a:t>
            </a:r>
          </a:p>
        </p:txBody>
      </p:sp>
    </p:spTree>
    <p:extLst>
      <p:ext uri="{BB962C8B-B14F-4D97-AF65-F5344CB8AC3E}">
        <p14:creationId xmlns:p14="http://schemas.microsoft.com/office/powerpoint/2010/main" val="258887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Bottom up processes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Information comes in from periphery to central processing systems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Example: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/>
              <a:t>Ear </a:t>
            </a:r>
            <a:r>
              <a:rPr lang="en-US" i="1" dirty="0">
                <a:sym typeface="Wingdings" pitchFamily="2" charset="2"/>
              </a:rPr>
              <a:t> auditory nerve  primary auditory cortex  Wernicke’s area  greater peri-sylvian cortex</a:t>
            </a:r>
            <a:endParaRPr lang="en-US" i="1" dirty="0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372B7068-6634-4065-8F25-328DBACC0FF7}"/>
              </a:ext>
            </a:extLst>
          </p:cNvPr>
          <p:cNvSpPr/>
          <p:nvPr/>
        </p:nvSpPr>
        <p:spPr>
          <a:xfrm>
            <a:off x="4943475" y="2476500"/>
            <a:ext cx="484632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7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Top-down Processes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Processes whereby pre-existing knowledge sources are brought to bear on the decision as to what speech sounds are being heard.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Examples: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dirty="0"/>
              <a:t>VOT boundaries shift based on whether a sound is a word in the language: </a:t>
            </a:r>
          </a:p>
          <a:p>
            <a:pPr lvl="1" eaLnBrk="1" hangingPunct="1"/>
            <a:r>
              <a:rPr lang="en-US" sz="2200" b="1" dirty="0"/>
              <a:t>“</a:t>
            </a:r>
            <a:r>
              <a:rPr lang="en-US" sz="2200" b="1" i="1" dirty="0"/>
              <a:t>boat</a:t>
            </a:r>
            <a:r>
              <a:rPr lang="en-US" sz="2200" b="1" dirty="0"/>
              <a:t>”  </a:t>
            </a:r>
            <a:r>
              <a:rPr lang="en-US" sz="2200" dirty="0"/>
              <a:t>and not “</a:t>
            </a:r>
            <a:r>
              <a:rPr lang="en-US" sz="2200" i="1" dirty="0" err="1"/>
              <a:t>poat</a:t>
            </a:r>
            <a:r>
              <a:rPr lang="en-US" sz="2200" dirty="0"/>
              <a:t>”</a:t>
            </a:r>
          </a:p>
          <a:p>
            <a:pPr lvl="1" eaLnBrk="1" hangingPunct="1"/>
            <a:r>
              <a:rPr lang="en-US" sz="2200" b="1" i="1" dirty="0"/>
              <a:t>“cope</a:t>
            </a:r>
            <a:r>
              <a:rPr lang="en-US" sz="2200" b="1" dirty="0"/>
              <a:t>”   </a:t>
            </a:r>
            <a:r>
              <a:rPr lang="en-US" sz="2200" dirty="0"/>
              <a:t>and not “</a:t>
            </a:r>
            <a:r>
              <a:rPr lang="en-US" sz="2200" i="1" dirty="0" err="1"/>
              <a:t>gope</a:t>
            </a:r>
            <a:r>
              <a:rPr lang="en-US" sz="2200" dirty="0"/>
              <a:t>”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i="1" dirty="0"/>
              <a:t>(see next slide </a:t>
            </a:r>
            <a:r>
              <a:rPr lang="en-US" sz="2200" i="1" dirty="0">
                <a:sym typeface="Wingdings" pitchFamily="2" charset="2"/>
              </a:rPr>
              <a:t>)</a:t>
            </a:r>
            <a:endParaRPr lang="en-US" sz="2200" i="1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EDD6DB6-E98E-4150-8BBF-9CD5C1D7E732}"/>
              </a:ext>
            </a:extLst>
          </p:cNvPr>
          <p:cNvSpPr/>
          <p:nvPr/>
        </p:nvSpPr>
        <p:spPr>
          <a:xfrm>
            <a:off x="6657975" y="1095375"/>
            <a:ext cx="484632" cy="559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82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/>
              <a:t>Top-down processing in speech perception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62850" y="5989003"/>
            <a:ext cx="2840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 algn="r">
              <a:spcBef>
                <a:spcPct val="20000"/>
              </a:spcBef>
            </a:pPr>
            <a:r>
              <a:rPr lang="en-GB" sz="2000" dirty="0"/>
              <a:t>- </a:t>
            </a:r>
            <a:r>
              <a:rPr lang="en-GB" sz="2000" dirty="0" err="1"/>
              <a:t>Ganong</a:t>
            </a:r>
            <a:r>
              <a:rPr lang="en-GB" sz="2000" dirty="0"/>
              <a:t> (1980)</a:t>
            </a:r>
          </a:p>
        </p:txBody>
      </p:sp>
      <p:sp>
        <p:nvSpPr>
          <p:cNvPr id="10245" name="Rectangle 46"/>
          <p:cNvSpPr>
            <a:spLocks noChangeArrowheads="1"/>
          </p:cNvSpPr>
          <p:nvPr/>
        </p:nvSpPr>
        <p:spPr bwMode="auto">
          <a:xfrm>
            <a:off x="1170780" y="1770063"/>
            <a:ext cx="416322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200" dirty="0"/>
              <a:t>VOT identification experiment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200" dirty="0"/>
              <a:t>Word at one end, non-word at the other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200" dirty="0">
                <a:solidFill>
                  <a:srgbClr val="0070C0"/>
                </a:solidFill>
              </a:rPr>
              <a:t>Perception is more forgiving when the</a:t>
            </a:r>
            <a:br>
              <a:rPr lang="en-GB" sz="2200" dirty="0">
                <a:solidFill>
                  <a:srgbClr val="0070C0"/>
                </a:solidFill>
              </a:rPr>
            </a:br>
            <a:r>
              <a:rPr lang="en-GB" sz="2200" dirty="0">
                <a:solidFill>
                  <a:srgbClr val="0070C0"/>
                </a:solidFill>
              </a:rPr>
              <a:t>sound means something!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dirty="0">
              <a:solidFill>
                <a:srgbClr val="00FFFF"/>
              </a:solidFill>
            </a:endParaRPr>
          </a:p>
        </p:txBody>
      </p:sp>
      <p:grpSp>
        <p:nvGrpSpPr>
          <p:cNvPr id="10246" name="Group 77"/>
          <p:cNvGrpSpPr>
            <a:grpSpLocks/>
          </p:cNvGrpSpPr>
          <p:nvPr/>
        </p:nvGrpSpPr>
        <p:grpSpPr bwMode="auto">
          <a:xfrm>
            <a:off x="5906928" y="1841501"/>
            <a:ext cx="5202238" cy="4286251"/>
            <a:chOff x="2184" y="738"/>
            <a:chExt cx="3277" cy="2700"/>
          </a:xfrm>
        </p:grpSpPr>
        <p:sp>
          <p:nvSpPr>
            <p:cNvPr id="10247" name="Rectangle 44"/>
            <p:cNvSpPr>
              <a:spLocks noChangeArrowheads="1"/>
            </p:cNvSpPr>
            <p:nvPr/>
          </p:nvSpPr>
          <p:spPr bwMode="auto">
            <a:xfrm>
              <a:off x="2792" y="738"/>
              <a:ext cx="1810" cy="6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GB" sz="2000" dirty="0" err="1"/>
                <a:t>nonword</a:t>
              </a:r>
              <a:r>
                <a:rPr lang="en-GB" sz="2000" dirty="0"/>
                <a:t>-word: </a:t>
              </a:r>
              <a:r>
                <a:rPr lang="en-GB" sz="2000" dirty="0" err="1"/>
                <a:t>dask</a:t>
              </a:r>
              <a:r>
                <a:rPr lang="en-GB" sz="2000" dirty="0"/>
                <a:t>-</a:t>
              </a:r>
              <a:r>
                <a:rPr lang="en-GB" sz="2000" b="1" dirty="0"/>
                <a:t>task</a:t>
              </a:r>
            </a:p>
            <a:p>
              <a:endParaRPr lang="en-GB" sz="2000" b="1" dirty="0"/>
            </a:p>
            <a:p>
              <a:r>
                <a:rPr lang="en-GB" sz="2000" dirty="0">
                  <a:solidFill>
                    <a:srgbClr val="0070C0"/>
                  </a:solidFill>
                </a:rPr>
                <a:t>word-</a:t>
              </a:r>
              <a:r>
                <a:rPr lang="en-GB" sz="2000" dirty="0" err="1">
                  <a:solidFill>
                    <a:srgbClr val="0070C0"/>
                  </a:solidFill>
                </a:rPr>
                <a:t>nonword</a:t>
              </a:r>
              <a:r>
                <a:rPr lang="en-GB" sz="2000" dirty="0">
                  <a:solidFill>
                    <a:srgbClr val="0070C0"/>
                  </a:solidFill>
                </a:rPr>
                <a:t>: </a:t>
              </a:r>
              <a:r>
                <a:rPr lang="en-GB" sz="2000" b="1" dirty="0">
                  <a:solidFill>
                    <a:srgbClr val="0070C0"/>
                  </a:solidFill>
                </a:rPr>
                <a:t>dash</a:t>
              </a:r>
              <a:r>
                <a:rPr lang="en-GB" sz="2000" dirty="0">
                  <a:solidFill>
                    <a:srgbClr val="0070C0"/>
                  </a:solidFill>
                </a:rPr>
                <a:t>-</a:t>
              </a:r>
              <a:r>
                <a:rPr lang="en-GB" sz="2000" dirty="0" err="1">
                  <a:solidFill>
                    <a:srgbClr val="0070C0"/>
                  </a:solidFill>
                </a:rPr>
                <a:t>tash</a:t>
              </a:r>
              <a:endParaRPr lang="en-GB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10248" name="Group 76"/>
            <p:cNvGrpSpPr>
              <a:grpSpLocks/>
            </p:cNvGrpSpPr>
            <p:nvPr/>
          </p:nvGrpSpPr>
          <p:grpSpPr bwMode="auto">
            <a:xfrm>
              <a:off x="2184" y="1776"/>
              <a:ext cx="3277" cy="1662"/>
              <a:chOff x="2184" y="1776"/>
              <a:chExt cx="3277" cy="1662"/>
            </a:xfrm>
          </p:grpSpPr>
          <p:sp>
            <p:nvSpPr>
              <p:cNvPr id="10249" name="Rectangle 45"/>
              <p:cNvSpPr>
                <a:spLocks noChangeArrowheads="1"/>
              </p:cNvSpPr>
              <p:nvPr/>
            </p:nvSpPr>
            <p:spPr bwMode="auto">
              <a:xfrm>
                <a:off x="2622" y="3205"/>
                <a:ext cx="28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dirty="0">
                    <a:solidFill>
                      <a:schemeClr val="hlink"/>
                    </a:solidFill>
                  </a:rPr>
                  <a:t>short VOT (d)              long VOT (t)</a:t>
                </a:r>
              </a:p>
            </p:txBody>
          </p:sp>
          <p:grpSp>
            <p:nvGrpSpPr>
              <p:cNvPr id="10250" name="Group 75"/>
              <p:cNvGrpSpPr>
                <a:grpSpLocks/>
              </p:cNvGrpSpPr>
              <p:nvPr/>
            </p:nvGrpSpPr>
            <p:grpSpPr bwMode="auto">
              <a:xfrm>
                <a:off x="2184" y="1776"/>
                <a:ext cx="3162" cy="1488"/>
                <a:chOff x="2184" y="1776"/>
                <a:chExt cx="3162" cy="1488"/>
              </a:xfrm>
            </p:grpSpPr>
            <p:grpSp>
              <p:nvGrpSpPr>
                <p:cNvPr id="10251" name="Group 50"/>
                <p:cNvGrpSpPr>
                  <a:grpSpLocks/>
                </p:cNvGrpSpPr>
                <p:nvPr/>
              </p:nvGrpSpPr>
              <p:grpSpPr bwMode="auto">
                <a:xfrm>
                  <a:off x="2880" y="1854"/>
                  <a:ext cx="2208" cy="1200"/>
                  <a:chOff x="2880" y="1872"/>
                  <a:chExt cx="2208" cy="1200"/>
                </a:xfrm>
              </p:grpSpPr>
              <p:grpSp>
                <p:nvGrpSpPr>
                  <p:cNvPr id="1026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2880" y="1872"/>
                    <a:ext cx="1488" cy="1104"/>
                    <a:chOff x="1296" y="1872"/>
                    <a:chExt cx="1488" cy="1104"/>
                  </a:xfrm>
                </p:grpSpPr>
                <p:grpSp>
                  <p:nvGrpSpPr>
                    <p:cNvPr id="10271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6" y="1872"/>
                      <a:ext cx="1104" cy="96"/>
                      <a:chOff x="1296" y="1872"/>
                      <a:chExt cx="1104" cy="96"/>
                    </a:xfrm>
                  </p:grpSpPr>
                  <p:sp>
                    <p:nvSpPr>
                      <p:cNvPr id="10273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872"/>
                        <a:ext cx="33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7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872"/>
                        <a:ext cx="38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75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1872"/>
                        <a:ext cx="384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272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1968"/>
                      <a:ext cx="384" cy="100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26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976"/>
                    <a:ext cx="384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3024"/>
                    <a:ext cx="336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52" name="Group 59"/>
                <p:cNvGrpSpPr>
                  <a:grpSpLocks/>
                </p:cNvGrpSpPr>
                <p:nvPr/>
              </p:nvGrpSpPr>
              <p:grpSpPr bwMode="auto">
                <a:xfrm>
                  <a:off x="2184" y="1776"/>
                  <a:ext cx="3162" cy="1488"/>
                  <a:chOff x="2190" y="1776"/>
                  <a:chExt cx="3162" cy="1488"/>
                </a:xfrm>
              </p:grpSpPr>
              <p:grpSp>
                <p:nvGrpSpPr>
                  <p:cNvPr id="10253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190" y="1776"/>
                    <a:ext cx="3162" cy="1488"/>
                    <a:chOff x="2190" y="1776"/>
                    <a:chExt cx="3162" cy="1488"/>
                  </a:xfrm>
                </p:grpSpPr>
                <p:sp>
                  <p:nvSpPr>
                    <p:cNvPr id="10262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90" y="2394"/>
                      <a:ext cx="71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altLang="en-GB" sz="2400">
                          <a:latin typeface="Times" pitchFamily="18" charset="0"/>
                        </a:rPr>
                        <a:t>%  /d/</a:t>
                      </a:r>
                    </a:p>
                  </p:txBody>
                </p:sp>
                <p:sp>
                  <p:nvSpPr>
                    <p:cNvPr id="10263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8" y="1776"/>
                      <a:ext cx="404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GB" altLang="en-GB" sz="2400">
                          <a:latin typeface="Times" pitchFamily="18" charset="0"/>
                        </a:rPr>
                        <a:t>100</a:t>
                      </a:r>
                    </a:p>
                  </p:txBody>
                </p:sp>
                <p:sp>
                  <p:nvSpPr>
                    <p:cNvPr id="10264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2976"/>
                      <a:ext cx="21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GB" altLang="en-GB" sz="2400">
                          <a:latin typeface="Times" pitchFamily="18" charset="0"/>
                        </a:rPr>
                        <a:t>0</a:t>
                      </a:r>
                    </a:p>
                  </p:txBody>
                </p:sp>
                <p:grpSp>
                  <p:nvGrpSpPr>
                    <p:cNvPr id="10265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02" y="1872"/>
                      <a:ext cx="2550" cy="1248"/>
                      <a:chOff x="2622" y="1872"/>
                      <a:chExt cx="2550" cy="1248"/>
                    </a:xfrm>
                  </p:grpSpPr>
                  <p:sp>
                    <p:nvSpPr>
                      <p:cNvPr id="10266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2" y="1872"/>
                        <a:ext cx="0" cy="12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67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22" y="3114"/>
                        <a:ext cx="2550" cy="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5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910" y="1853"/>
                    <a:ext cx="2165" cy="1229"/>
                    <a:chOff x="2880" y="1865"/>
                    <a:chExt cx="2165" cy="1229"/>
                  </a:xfrm>
                </p:grpSpPr>
                <p:grpSp>
                  <p:nvGrpSpPr>
                    <p:cNvPr id="10255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1865"/>
                      <a:ext cx="1110" cy="1008"/>
                      <a:chOff x="2880" y="2027"/>
                      <a:chExt cx="1110" cy="1008"/>
                    </a:xfrm>
                  </p:grpSpPr>
                  <p:sp>
                    <p:nvSpPr>
                      <p:cNvPr id="10259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0" y="2034"/>
                        <a:ext cx="33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60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6" y="2034"/>
                        <a:ext cx="38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61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2027"/>
                        <a:ext cx="384" cy="100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2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78" y="2855"/>
                      <a:ext cx="293" cy="18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7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5" y="3038"/>
                      <a:ext cx="337" cy="3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" y="3073"/>
                      <a:ext cx="463" cy="2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100300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Active vs. Passive Processing</a:t>
            </a:r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4704E057-851B-449E-8C23-FAF98DA88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837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15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948248" y="169162"/>
            <a:ext cx="4047730" cy="867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 example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205817"/>
            <a:ext cx="6912217" cy="39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fld id="{3C4DC3E8-623E-45F2-B41F-9F3BD12CAC13}" type="slidenum">
              <a:rPr lang="en-US" sz="1050">
                <a:solidFill>
                  <a:srgbClr val="FFFFFF"/>
                </a:solidFill>
                <a:latin typeface="+mn-lt"/>
              </a:rPr>
              <a:pPr defTabSz="914400" eaLnBrk="1" hangingPunct="1">
                <a:spcAft>
                  <a:spcPts val="600"/>
                </a:spcAft>
              </a:pPr>
              <a:t>4</a:t>
            </a:fld>
            <a:endParaRPr lang="en-US" sz="105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D759F04-14CB-4382-B73D-F2069DB5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50" y="5467239"/>
            <a:ext cx="277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800" dirty="0"/>
              <a:t>M. Honda, NTT (2003)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of automatic vs. controlled: </a:t>
            </a:r>
            <a:r>
              <a:rPr lang="en-US" sz="4000" dirty="0" err="1"/>
              <a:t>Stroop</a:t>
            </a:r>
            <a:r>
              <a:rPr lang="en-US" sz="4000" dirty="0"/>
              <a:t> effect</a:t>
            </a:r>
          </a:p>
        </p:txBody>
      </p:sp>
      <p:pic>
        <p:nvPicPr>
          <p:cNvPr id="12291" name="Content Placeholder 3" descr="stroo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24" y="1968500"/>
            <a:ext cx="5238750" cy="1905000"/>
          </a:xfrm>
        </p:spPr>
      </p:pic>
      <p:pic>
        <p:nvPicPr>
          <p:cNvPr id="12292" name="Picture 2" descr="http://farm1.static.flickr.com/227/523245510_ab8254b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191634"/>
            <a:ext cx="5238750" cy="17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7848601" y="2514600"/>
            <a:ext cx="19970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Fast, accurate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Slow, inaccurate</a:t>
            </a:r>
          </a:p>
        </p:txBody>
      </p:sp>
    </p:spTree>
    <p:extLst>
      <p:ext uri="{BB962C8B-B14F-4D97-AF65-F5344CB8AC3E}">
        <p14:creationId xmlns:p14="http://schemas.microsoft.com/office/powerpoint/2010/main" val="2079566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Autonomous vs. Interactive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8B72DF40-B28A-4522-BDFE-FDD503E9E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441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C39C8A-8F2E-4D13-86D2-19E2B86EAB17}"/>
              </a:ext>
            </a:extLst>
          </p:cNvPr>
          <p:cNvSpPr txBox="1"/>
          <p:nvPr/>
        </p:nvSpPr>
        <p:spPr>
          <a:xfrm>
            <a:off x="1138990" y="1031308"/>
            <a:ext cx="703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Autonomous vs. Interactive</a:t>
            </a:r>
          </a:p>
        </p:txBody>
      </p:sp>
    </p:spTree>
    <p:extLst>
      <p:ext uri="{BB962C8B-B14F-4D97-AF65-F5344CB8AC3E}">
        <p14:creationId xmlns:p14="http://schemas.microsoft.com/office/powerpoint/2010/main" val="1864485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72825" cy="1450757"/>
          </a:xfrm>
        </p:spPr>
        <p:txBody>
          <a:bodyPr>
            <a:normAutofit/>
          </a:bodyPr>
          <a:lstStyle/>
          <a:p>
            <a:r>
              <a:rPr lang="en-US" sz="3600" dirty="0"/>
              <a:t>Classic experiment - illustrates autonomous vs. interactive properties (..for </a:t>
            </a:r>
            <a:r>
              <a:rPr lang="en-US" sz="3600" i="1" dirty="0"/>
              <a:t>lexical</a:t>
            </a:r>
            <a:r>
              <a:rPr lang="en-US" sz="3600" dirty="0"/>
              <a:t> access)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Lexical Access During Sentence Comprehension: (re) Consideration of Context Effects</a:t>
            </a:r>
            <a:r>
              <a:rPr lang="en-US" dirty="0"/>
              <a:t>”                   -- D. </a:t>
            </a:r>
            <a:r>
              <a:rPr lang="en-US" dirty="0" err="1"/>
              <a:t>Swinney</a:t>
            </a:r>
            <a:r>
              <a:rPr lang="en-US" dirty="0"/>
              <a:t> (1979)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online measure – “Cross-modal priming”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Subjects hear sentences containing ambiguous words (e.g. BUG) while seated in front of a computer screen. At the same moment the ambiguous word is uttered, a simultaneous string of letters, either a word or a non-word, is flashed on the computer screen.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words reflect one or another meaning of the ambiguous word (e.g. ANT, SPY) or are unrelated controls (e.g. SEW).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Subjects respond as quickly as possible – by hitting a button - once the probes were processed.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idea is that multiple meanings are activated at the moment an ambiguity is encountered -- priming related concepts.</a:t>
            </a:r>
          </a:p>
        </p:txBody>
      </p:sp>
    </p:spTree>
    <p:extLst>
      <p:ext uri="{BB962C8B-B14F-4D97-AF65-F5344CB8AC3E}">
        <p14:creationId xmlns:p14="http://schemas.microsoft.com/office/powerpoint/2010/main" val="1003880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madang.ajou.ac.kr/~yjkim/swin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150" y="1360995"/>
            <a:ext cx="3645350" cy="377479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A18CC-5EF4-490E-A917-13DB454C669F}"/>
              </a:ext>
            </a:extLst>
          </p:cNvPr>
          <p:cNvSpPr txBox="1"/>
          <p:nvPr/>
        </p:nvSpPr>
        <p:spPr>
          <a:xfrm>
            <a:off x="3867150" y="5457396"/>
            <a:ext cx="3981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</a:t>
            </a:r>
            <a:r>
              <a:rPr lang="en-US" sz="1200" i="1" dirty="0"/>
              <a:t>Lexical Access During Sentence Comprehension: (re) Consideration of Context Effects</a:t>
            </a:r>
            <a:r>
              <a:rPr lang="en-US" sz="1200" dirty="0"/>
              <a:t>”  -- D. Swinney (1979)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94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theory of speech perception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“</a:t>
            </a:r>
            <a:r>
              <a:rPr lang="en-US" i="1" dirty="0"/>
              <a:t>Speech is understood in terms of how it is produced</a:t>
            </a:r>
            <a:r>
              <a:rPr lang="en-US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Speech relies on an auditory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auditory signal reflects complex encoding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Nevertheless, the claimed invariant is articulatory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That is, motoric gestures must be recovered from the acoustic signal.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include the “locus” for stop consonant place of articulation.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8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991FA-ACAE-4C36-8F85-F39174247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for: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Duplex perception</a:t>
            </a:r>
          </a:p>
          <a:p>
            <a:r>
              <a:rPr lang="en-US" dirty="0"/>
              <a:t>Mirror neurons?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DA6042-F4CB-4F4C-8E33-2BD180433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Evidence against: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97C4F9-65A3-47B5-92D0-D50FC5E93E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Comprehension precedes production (e.g. in development)</a:t>
            </a:r>
          </a:p>
          <a:p>
            <a:r>
              <a:rPr lang="en-US" dirty="0"/>
              <a:t>Parsimony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7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Duplex perception - introduction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Experiments make use of stimuli in which direction of F3 transitions distinguish [da] from [ga]. Without this transition, the rest of the stimulus pattern is ambiguous between [da] and [ga]. </a:t>
            </a:r>
          </a:p>
        </p:txBody>
      </p:sp>
      <p:pic>
        <p:nvPicPr>
          <p:cNvPr id="21508" name="Picture 11" descr="Duplex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959" y="1789172"/>
            <a:ext cx="3121986" cy="4390637"/>
          </a:xfrm>
        </p:spPr>
      </p:pic>
    </p:spTree>
    <p:extLst>
      <p:ext uri="{BB962C8B-B14F-4D97-AF65-F5344CB8AC3E}">
        <p14:creationId xmlns:p14="http://schemas.microsoft.com/office/powerpoint/2010/main" val="3053833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Duplex perception - methodology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7084" y="1905000"/>
            <a:ext cx="4490897" cy="4191000"/>
          </a:xfrm>
        </p:spPr>
        <p:txBody>
          <a:bodyPr/>
          <a:lstStyle/>
          <a:p>
            <a:r>
              <a:rPr lang="en-US" dirty="0"/>
              <a:t>The critical formant transition (A) is presented to one ear, and everything else (the ambiguous "base", B) is presented to the other. </a:t>
            </a:r>
          </a:p>
        </p:txBody>
      </p:sp>
      <p:pic>
        <p:nvPicPr>
          <p:cNvPr id="22532" name="Picture 7" descr="The image “http://www.ling.yale.edu:16080/ling165/Motor_Theory/Duplex1.gif” cannot be displayed, because it contains errors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4020" y="2010370"/>
            <a:ext cx="5307013" cy="3980259"/>
          </a:xfrm>
        </p:spPr>
      </p:pic>
    </p:spTree>
    <p:extLst>
      <p:ext uri="{BB962C8B-B14F-4D97-AF65-F5344CB8AC3E}">
        <p14:creationId xmlns:p14="http://schemas.microsoft.com/office/powerpoint/2010/main" val="2425029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Duplex perception - results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HEARD: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Listeners hear a syllable in the ear that gets the base (B). Its identification is determined by which of the nine F3 transitions are presented to the other ear (A).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Listeners also hear a non-speech "chirp" in the ear that gets the isolated transition (A).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Thus, perception is “duplex”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8051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Duplex perception - implications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stimulus is simultaneously part of two distinct types of percepts </a:t>
            </a:r>
          </a:p>
          <a:p>
            <a:r>
              <a:rPr lang="en-US" dirty="0"/>
              <a:t>Thus, percepts are produced by separate mechanisms, or modules, that are both sensitive to the same range of stimuli.</a:t>
            </a:r>
          </a:p>
          <a:p>
            <a:r>
              <a:rPr lang="en-US" dirty="0"/>
              <a:t>The discrimination functions for the isolated "chirp" and the speech percept are quite different. </a:t>
            </a:r>
          </a:p>
          <a:p>
            <a:r>
              <a:rPr lang="en-US" dirty="0"/>
              <a:t>The speech percept exhibits </a:t>
            </a:r>
            <a:r>
              <a:rPr lang="en-US" u="sng" dirty="0"/>
              <a:t>categorical perception</a:t>
            </a:r>
            <a:r>
              <a:rPr lang="en-US" dirty="0"/>
              <a:t>, the chirp percept exhibits </a:t>
            </a:r>
            <a:r>
              <a:rPr lang="en-US" u="sng" dirty="0"/>
              <a:t>continuous perception</a:t>
            </a:r>
            <a:r>
              <a:rPr lang="en-US" dirty="0"/>
              <a:t>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theory in speech science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Theories are important</a:t>
            </a:r>
            <a:r>
              <a:rPr lang="en-US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clinical tools are only as good as the theories they are based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popular misconception: Theories are never ‘proven’ or ‘mis-proven’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Instead, theories are either </a:t>
            </a:r>
            <a:r>
              <a:rPr lang="en-US" u="sng" dirty="0"/>
              <a:t>supported</a:t>
            </a:r>
            <a:r>
              <a:rPr lang="en-US" dirty="0"/>
              <a:t> or </a:t>
            </a:r>
            <a:r>
              <a:rPr lang="en-US" u="sng" dirty="0"/>
              <a:t>not supported </a:t>
            </a:r>
            <a:r>
              <a:rPr lang="en-US" dirty="0"/>
              <a:t>by data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8A4436-8A26-4454-B450-4EA64073682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Duplex perception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Concerns</a:t>
            </a:r>
            <a:r>
              <a:rPr lang="en-US" dirty="0"/>
              <a:t>…..</a:t>
            </a:r>
          </a:p>
          <a:p>
            <a:r>
              <a:rPr lang="en-US" dirty="0"/>
              <a:t>“Why does this necessarily support the motor theory?”</a:t>
            </a:r>
          </a:p>
        </p:txBody>
      </p:sp>
    </p:spTree>
    <p:extLst>
      <p:ext uri="{BB962C8B-B14F-4D97-AF65-F5344CB8AC3E}">
        <p14:creationId xmlns:p14="http://schemas.microsoft.com/office/powerpoint/2010/main" val="1481171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Other theories of speech perception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Acoustic invariance theory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Direct realism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TRACE model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Logogen theory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Cohort theory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Category decision models: Prototypes, fuzzy logical models, native language magnet theory</a:t>
            </a:r>
          </a:p>
        </p:txBody>
      </p:sp>
    </p:spTree>
    <p:extLst>
      <p:ext uri="{BB962C8B-B14F-4D97-AF65-F5344CB8AC3E}">
        <p14:creationId xmlns:p14="http://schemas.microsoft.com/office/powerpoint/2010/main" val="26291761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more information on these other speech perception models, see: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http://www.utdallas.edu/~wkatz/courses/More_info_speech_perc_models.pptx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733C-5247-46B0-9B92-F358EE01A5A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4038601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(Optional and for fun! Not needed for final exam)</a:t>
            </a:r>
          </a:p>
        </p:txBody>
      </p:sp>
    </p:spTree>
    <p:extLst>
      <p:ext uri="{BB962C8B-B14F-4D97-AF65-F5344CB8AC3E}">
        <p14:creationId xmlns:p14="http://schemas.microsoft.com/office/powerpoint/2010/main" val="2736987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/>
              <a:t>McGurk Effect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MacDonald &amp; </a:t>
            </a:r>
            <a:r>
              <a:rPr lang="en-US" dirty="0" err="1"/>
              <a:t>McGurk</a:t>
            </a:r>
            <a:r>
              <a:rPr lang="en-US" dirty="0"/>
              <a:t> (1976)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Visual modality may complement or even override auditory input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Effects are complex -- the basis for these effects remains controversial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e.g. </a:t>
            </a:r>
            <a:r>
              <a:rPr lang="en-US" dirty="0">
                <a:hlinkClick r:id="rId3"/>
              </a:rPr>
              <a:t>http://www.youtube.com/watch?v=T4fUi0eG1X4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 </a:t>
            </a:r>
            <a:r>
              <a:rPr lang="en-US" dirty="0">
                <a:hlinkClick r:id="rId4"/>
              </a:rPr>
              <a:t>http://www.youtube.com/watch?v=aFPtc8BVdJk&amp;feature=related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Clinical import</a:t>
            </a:r>
            <a:r>
              <a:rPr lang="en-US" dirty="0"/>
              <a:t>:  </a:t>
            </a:r>
          </a:p>
          <a:p>
            <a:pPr lvl="1"/>
            <a:r>
              <a:rPr lang="en-US" sz="2000" dirty="0"/>
              <a:t>Lip reading and/or facial cues in deaf language</a:t>
            </a:r>
          </a:p>
          <a:p>
            <a:pPr lvl="1"/>
            <a:r>
              <a:rPr lang="en-US" sz="2000" dirty="0"/>
              <a:t>Added difficulty of non-visual modes of communication (e.g., the telephone) for communication disordered patients</a:t>
            </a:r>
          </a:p>
        </p:txBody>
      </p:sp>
    </p:spTree>
    <p:extLst>
      <p:ext uri="{BB962C8B-B14F-4D97-AF65-F5344CB8AC3E}">
        <p14:creationId xmlns:p14="http://schemas.microsoft.com/office/powerpoint/2010/main" val="1789889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course issues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Young infants may be equipped with a “universal phonetic analyzer”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~ 1 year old, infants have already tuned in to their native language(s)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Young children’s perception appears remarkably adult-like at very young ages; chief difference seems to be increased variability.  However, more research needed in these areas.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Morphemes with “low phonetic substance” (e.g., -</a:t>
            </a:r>
            <a:r>
              <a:rPr lang="en-US" i="1" dirty="0" err="1"/>
              <a:t>ed</a:t>
            </a:r>
            <a:r>
              <a:rPr lang="en-US" dirty="0"/>
              <a:t>, -</a:t>
            </a:r>
            <a:r>
              <a:rPr lang="en-US" i="1" dirty="0"/>
              <a:t>s</a:t>
            </a:r>
            <a:r>
              <a:rPr lang="en-US" dirty="0"/>
              <a:t>) may be particularly affected in children with specific language impairment (SLI)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Speech perception seems to be well maintained in normal aging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Regulating serial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Degrees of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Context sensitivity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Also</a:t>
            </a:r>
            <a:r>
              <a:rPr lang="en-US" dirty="0"/>
              <a:t>: Are speech goals acoustic or articulatory (or both)?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C537864-4D17-4678-B0B2-E09F120793E5}" type="slidenum">
              <a:rPr lang="en-US"/>
              <a:pPr/>
              <a:t>6</a:t>
            </a:fld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991100" y="25955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995863" y="26003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Regulating serial order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u="sng" dirty="0"/>
              <a:t>Coarticulation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Anticipatory vs. Perseverative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Language-specific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Q: How do we do it?</a:t>
            </a:r>
          </a:p>
        </p:txBody>
      </p:sp>
      <p:pic>
        <p:nvPicPr>
          <p:cNvPr id="9220" name="ClipArt Placeholder 7" descr="coartic.jpg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37" y="2004088"/>
            <a:ext cx="2758492" cy="3440367"/>
          </a:xfrm>
          <a:ln w="22225">
            <a:solidFill>
              <a:schemeClr val="accent1"/>
            </a:solidFill>
          </a:ln>
        </p:spPr>
      </p:pic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39B78A2-28FB-4D27-84AD-F8DB5403311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41A8DFB-611A-4AAF-9195-84B09E4F7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3951CE-6985-48B0-8C07-92C55A1A1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97EF53E-8C19-478C-B271-F78844347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E7F82259-6DC6-40BE-84AB-3D4BDA53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Charles Hockett (1955)</a:t>
            </a:r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8969DA3-1975-44C7-B7ED-053710F9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28624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altLang="ja-JP"/>
              <a:t>Invariant units of speech become smeared in the process of </a:t>
            </a:r>
            <a:r>
              <a:rPr lang="en-US" altLang="ja-JP" u="sng"/>
              <a:t>articulation</a:t>
            </a:r>
          </a:p>
          <a:p>
            <a:r>
              <a:rPr lang="en-US"/>
              <a:t>But the listener manages to recover these invariant units during </a:t>
            </a:r>
            <a:r>
              <a:rPr lang="en-US" u="sng"/>
              <a:t>perception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490A1A-AA28-463A-AA3C-C84B88ED5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CBAC0BF-B249-46F8-B6CE-50488DCA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83DEAAD-C42F-417F-96C1-36AC52AA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30" y="3608052"/>
            <a:ext cx="2309420" cy="1968781"/>
          </a:xfrm>
          <a:prstGeom prst="rect">
            <a:avLst/>
          </a:prstGeom>
          <a:noFill/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69259C9E-EB60-4136-BFB3-C6AA8EABC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0532" y="3841952"/>
            <a:ext cx="2331368" cy="15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C44B207C-AE62-4FA8-B469-5E0EDADF8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E1354F6-7F92-40AE-A769-AC17DBD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B84322B6-6A94-41B8-83E9-7303B50576A4}" type="slidenum">
              <a:rPr lang="en-US" sz="105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8</a:t>
            </a:fld>
            <a:endParaRPr lang="en-US" sz="105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6740" y="1030623"/>
            <a:ext cx="2305160" cy="16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rooster">
            <a:extLst>
              <a:ext uri="{FF2B5EF4-FFF2-40B4-BE49-F238E27FC236}">
                <a16:creationId xmlns:a16="http://schemas.microsoft.com/office/drawing/2014/main" id="{35A88639-9FEF-41CC-9C8A-B479A7C5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011" y="880234"/>
            <a:ext cx="2179039" cy="21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051129"/>
          </a:xfrm>
        </p:spPr>
        <p:txBody>
          <a:bodyPr/>
          <a:lstStyle/>
          <a:p>
            <a:r>
              <a:rPr lang="en-US" dirty="0"/>
              <a:t>2. Controlling degrees of freedom (df)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Approx. # of muscle pairs that move the</a:t>
            </a:r>
          </a:p>
          <a:p>
            <a:pPr lvl="1"/>
            <a:r>
              <a:rPr lang="en-US" sz="2000" dirty="0"/>
              <a:t>Tongue: 9</a:t>
            </a:r>
          </a:p>
          <a:p>
            <a:pPr lvl="1"/>
            <a:r>
              <a:rPr lang="en-US" sz="2000" dirty="0"/>
              <a:t>Velum: 3</a:t>
            </a:r>
          </a:p>
          <a:p>
            <a:pPr lvl="1"/>
            <a:r>
              <a:rPr lang="en-US" sz="2000" dirty="0"/>
              <a:t>Lips: 12</a:t>
            </a:r>
          </a:p>
          <a:p>
            <a:pPr lvl="1"/>
            <a:r>
              <a:rPr lang="en-US" sz="2000" dirty="0"/>
              <a:t>Mandible: 7</a:t>
            </a:r>
          </a:p>
          <a:p>
            <a:pPr lvl="1"/>
            <a:r>
              <a:rPr lang="en-US" sz="2000" dirty="0"/>
              <a:t>Hyoid bone: 10</a:t>
            </a:r>
          </a:p>
          <a:p>
            <a:pPr lvl="1"/>
            <a:r>
              <a:rPr lang="en-US" sz="2000" dirty="0"/>
              <a:t>Larynx: 8</a:t>
            </a:r>
          </a:p>
          <a:p>
            <a:pPr lvl="1"/>
            <a:r>
              <a:rPr lang="en-US" sz="2000" dirty="0"/>
              <a:t>Pharynx: 4</a:t>
            </a:r>
          </a:p>
          <a:p>
            <a:pPr lvl="1"/>
            <a:endParaRPr lang="en-US" sz="2000" dirty="0"/>
          </a:p>
          <a:p>
            <a:r>
              <a:rPr lang="en-US" dirty="0"/>
              <a:t>PLUS - muscles of the respiratory system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5B41455-029E-43B1-B010-ED3558A72605}" type="slidenum">
              <a:rPr lang="en-US"/>
              <a:pPr/>
              <a:t>9</a:t>
            </a:fld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036320" y="5520268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600" b="1" dirty="0">
                <a:latin typeface="Arial Unicode MS" pitchFamily="34" charset="-128"/>
              </a:rPr>
              <a:t>HOW DO WE DO IT?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9589770" y="5672668"/>
            <a:ext cx="150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400" i="1" dirty="0"/>
              <a:t>- </a:t>
            </a:r>
            <a:r>
              <a:rPr lang="en-US" sz="1400" i="1" dirty="0" err="1"/>
              <a:t>Perkell</a:t>
            </a:r>
            <a:r>
              <a:rPr lang="en-US" sz="1400" i="1" dirty="0"/>
              <a:t>, 2003</a:t>
            </a:r>
          </a:p>
        </p:txBody>
      </p:sp>
      <p:pic>
        <p:nvPicPr>
          <p:cNvPr id="2" name="mal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7730" y="2085957"/>
            <a:ext cx="5036990" cy="343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2237</Words>
  <Application>Microsoft Office PowerPoint</Application>
  <PresentationFormat>Widescreen</PresentationFormat>
  <Paragraphs>354</Paragraphs>
  <Slides>54</Slides>
  <Notes>35</Notes>
  <HiddenSlides>0</HiddenSlides>
  <MMClips>5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ＭＳ Ｐゴシック</vt:lpstr>
      <vt:lpstr>Arial</vt:lpstr>
      <vt:lpstr>Arial Unicode MS</vt:lpstr>
      <vt:lpstr>Calibri</vt:lpstr>
      <vt:lpstr>Calibri Light</vt:lpstr>
      <vt:lpstr>Monotype Sorts</vt:lpstr>
      <vt:lpstr>Times</vt:lpstr>
      <vt:lpstr>Times New Roman</vt:lpstr>
      <vt:lpstr>Verdana</vt:lpstr>
      <vt:lpstr>Wingdings</vt:lpstr>
      <vt:lpstr>Retrospect</vt:lpstr>
      <vt:lpstr>Clip</vt:lpstr>
      <vt:lpstr>Chapter 12 Models and theories of speech production and perception</vt:lpstr>
      <vt:lpstr>Model/ Theory/ Hypothesis</vt:lpstr>
      <vt:lpstr>Models</vt:lpstr>
      <vt:lpstr>Model example</vt:lpstr>
      <vt:lpstr>The role of theory in speech science </vt:lpstr>
      <vt:lpstr>Issues</vt:lpstr>
      <vt:lpstr>1. Regulating serial order</vt:lpstr>
      <vt:lpstr>Charles Hockett (1955)</vt:lpstr>
      <vt:lpstr>2. Controlling degrees of freedom (df)</vt:lpstr>
      <vt:lpstr>Differing proposals…</vt:lpstr>
      <vt:lpstr>3. Context sensitivity</vt:lpstr>
      <vt:lpstr>Another example</vt:lpstr>
      <vt:lpstr>Models of speech production</vt:lpstr>
      <vt:lpstr>Target Models </vt:lpstr>
      <vt:lpstr>Evidence supporting the hypothesis of spatial (or articulatory) goals:</vt:lpstr>
      <vt:lpstr>Articulatory synthesis robot</vt:lpstr>
      <vt:lpstr>Evidence supporting auditory goals:  Motor equivalence in production of /u/</vt:lpstr>
      <vt:lpstr>Feedback vs. feedforward systems</vt:lpstr>
      <vt:lpstr>Dynamic Systems Theory (Action theories)</vt:lpstr>
      <vt:lpstr>Dynamic Systems Theory (Action theories) – cont’d</vt:lpstr>
      <vt:lpstr>Gesture score - example</vt:lpstr>
      <vt:lpstr>Gesture theory - gist</vt:lpstr>
      <vt:lpstr>Connectionist Theories (or PDP models)</vt:lpstr>
      <vt:lpstr>Parallel Distributed Processing models (PDP)</vt:lpstr>
      <vt:lpstr>Sample application to speech</vt:lpstr>
      <vt:lpstr>The appeal of PDP models </vt:lpstr>
      <vt:lpstr>Some quick tutorial links..</vt:lpstr>
      <vt:lpstr>Potential problems of PDP (?)</vt:lpstr>
      <vt:lpstr>DIVA model</vt:lpstr>
      <vt:lpstr>Current neurocomputational models</vt:lpstr>
      <vt:lpstr>COMD applications</vt:lpstr>
      <vt:lpstr>Speech perception  </vt:lpstr>
      <vt:lpstr>A key problem</vt:lpstr>
      <vt:lpstr>Other important features of human speech perception</vt:lpstr>
      <vt:lpstr>Speech Perception - Key Concepts</vt:lpstr>
      <vt:lpstr>Bottom up processes</vt:lpstr>
      <vt:lpstr>Top-down Processes</vt:lpstr>
      <vt:lpstr>Top-down processing in speech perception </vt:lpstr>
      <vt:lpstr>Active vs. Passive Processing</vt:lpstr>
      <vt:lpstr>Example of automatic vs. controlled: Stroop effect</vt:lpstr>
      <vt:lpstr>Autonomous vs. Interactive</vt:lpstr>
      <vt:lpstr>Classic experiment - illustrates autonomous vs. interactive properties (..for lexical access)</vt:lpstr>
      <vt:lpstr>PowerPoint Presentation</vt:lpstr>
      <vt:lpstr>Motor theory of speech perception</vt:lpstr>
      <vt:lpstr>Motor theory</vt:lpstr>
      <vt:lpstr>Duplex perception - introduction</vt:lpstr>
      <vt:lpstr>Duplex perception - methodology</vt:lpstr>
      <vt:lpstr>Duplex perception - results</vt:lpstr>
      <vt:lpstr>Duplex perception - implications</vt:lpstr>
      <vt:lpstr>Duplex perception</vt:lpstr>
      <vt:lpstr> Other theories of speech perception</vt:lpstr>
      <vt:lpstr>For more information on these other speech perception models, see: </vt:lpstr>
      <vt:lpstr>McGurk Effect</vt:lpstr>
      <vt:lpstr>Life course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Models and theories of speech production and perception</dc:title>
  <dc:creator>Berglund, Amy</dc:creator>
  <cp:lastModifiedBy>Katz, William</cp:lastModifiedBy>
  <cp:revision>19</cp:revision>
  <dcterms:created xsi:type="dcterms:W3CDTF">2019-08-16T22:17:54Z</dcterms:created>
  <dcterms:modified xsi:type="dcterms:W3CDTF">2019-12-06T22:34:28Z</dcterms:modified>
</cp:coreProperties>
</file>