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66"/>
  </p:notesMasterIdLst>
  <p:sldIdLst>
    <p:sldId id="257" r:id="rId2"/>
    <p:sldId id="315" r:id="rId3"/>
    <p:sldId id="312" r:id="rId4"/>
    <p:sldId id="322" r:id="rId5"/>
    <p:sldId id="326" r:id="rId6"/>
    <p:sldId id="327" r:id="rId7"/>
    <p:sldId id="328" r:id="rId8"/>
    <p:sldId id="329" r:id="rId9"/>
    <p:sldId id="321" r:id="rId10"/>
    <p:sldId id="319" r:id="rId11"/>
    <p:sldId id="385" r:id="rId12"/>
    <p:sldId id="318" r:id="rId13"/>
    <p:sldId id="317" r:id="rId14"/>
    <p:sldId id="316" r:id="rId15"/>
    <p:sldId id="324" r:id="rId16"/>
    <p:sldId id="331" r:id="rId17"/>
    <p:sldId id="330" r:id="rId18"/>
    <p:sldId id="367" r:id="rId19"/>
    <p:sldId id="332" r:id="rId20"/>
    <p:sldId id="333" r:id="rId21"/>
    <p:sldId id="258" r:id="rId22"/>
    <p:sldId id="334" r:id="rId23"/>
    <p:sldId id="335" r:id="rId24"/>
    <p:sldId id="337" r:id="rId25"/>
    <p:sldId id="259" r:id="rId26"/>
    <p:sldId id="260" r:id="rId27"/>
    <p:sldId id="261" r:id="rId28"/>
    <p:sldId id="339" r:id="rId29"/>
    <p:sldId id="340" r:id="rId30"/>
    <p:sldId id="341" r:id="rId31"/>
    <p:sldId id="351" r:id="rId32"/>
    <p:sldId id="342" r:id="rId33"/>
    <p:sldId id="343" r:id="rId34"/>
    <p:sldId id="345" r:id="rId35"/>
    <p:sldId id="346" r:id="rId36"/>
    <p:sldId id="347" r:id="rId37"/>
    <p:sldId id="348" r:id="rId38"/>
    <p:sldId id="349" r:id="rId39"/>
    <p:sldId id="350" r:id="rId40"/>
    <p:sldId id="352" r:id="rId41"/>
    <p:sldId id="353" r:id="rId42"/>
    <p:sldId id="297" r:id="rId43"/>
    <p:sldId id="390" r:id="rId44"/>
    <p:sldId id="380" r:id="rId45"/>
    <p:sldId id="381" r:id="rId46"/>
    <p:sldId id="382" r:id="rId47"/>
    <p:sldId id="383" r:id="rId48"/>
    <p:sldId id="369" r:id="rId49"/>
    <p:sldId id="370" r:id="rId50"/>
    <p:sldId id="384" r:id="rId51"/>
    <p:sldId id="374" r:id="rId52"/>
    <p:sldId id="309" r:id="rId53"/>
    <p:sldId id="355" r:id="rId54"/>
    <p:sldId id="356" r:id="rId55"/>
    <p:sldId id="387" r:id="rId56"/>
    <p:sldId id="263" r:id="rId57"/>
    <p:sldId id="268" r:id="rId58"/>
    <p:sldId id="375" r:id="rId59"/>
    <p:sldId id="376" r:id="rId60"/>
    <p:sldId id="377" r:id="rId61"/>
    <p:sldId id="386" r:id="rId62"/>
    <p:sldId id="378" r:id="rId63"/>
    <p:sldId id="379" r:id="rId64"/>
    <p:sldId id="388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D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3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7C382-498C-401A-890C-824982DFA38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CF16BAD-87FC-4162-B4DC-0CE174561B8E}">
      <dgm:prSet/>
      <dgm:spPr/>
      <dgm:t>
        <a:bodyPr/>
        <a:lstStyle/>
        <a:p>
          <a:r>
            <a:rPr lang="en-US" b="1" u="sng" dirty="0"/>
            <a:t>Identification</a:t>
          </a:r>
          <a:r>
            <a:rPr lang="en-US" dirty="0"/>
            <a:t> – </a:t>
          </a:r>
          <a:r>
            <a:rPr lang="en-US" i="1" dirty="0"/>
            <a:t>“Label the sound you hear” </a:t>
          </a:r>
          <a:r>
            <a:rPr lang="en-US" dirty="0"/>
            <a:t>(arguably more complex or “higher-level” than discrimination?)</a:t>
          </a:r>
        </a:p>
      </dgm:t>
    </dgm:pt>
    <dgm:pt modelId="{BE1DF4D1-AFEF-4511-8B50-08AE021FBF39}" type="parTrans" cxnId="{C00FFA50-5CDB-4DE6-8C0A-3E1FD1537B9A}">
      <dgm:prSet/>
      <dgm:spPr/>
      <dgm:t>
        <a:bodyPr/>
        <a:lstStyle/>
        <a:p>
          <a:endParaRPr lang="en-US"/>
        </a:p>
      </dgm:t>
    </dgm:pt>
    <dgm:pt modelId="{16313394-C6E4-4779-AE34-135C05629672}" type="sibTrans" cxnId="{C00FFA50-5CDB-4DE6-8C0A-3E1FD1537B9A}">
      <dgm:prSet/>
      <dgm:spPr/>
      <dgm:t>
        <a:bodyPr/>
        <a:lstStyle/>
        <a:p>
          <a:endParaRPr lang="en-US"/>
        </a:p>
      </dgm:t>
    </dgm:pt>
    <dgm:pt modelId="{6EE4EA63-A471-4493-B39C-A68340BFBE2B}">
      <dgm:prSet/>
      <dgm:spPr/>
      <dgm:t>
        <a:bodyPr/>
        <a:lstStyle/>
        <a:p>
          <a:r>
            <a:rPr lang="en-US" b="1" u="sng" dirty="0"/>
            <a:t>Discrimination</a:t>
          </a:r>
          <a:r>
            <a:rPr lang="en-US" u="sng" dirty="0"/>
            <a:t> </a:t>
          </a:r>
          <a:r>
            <a:rPr lang="en-US" dirty="0"/>
            <a:t>– </a:t>
          </a:r>
          <a:r>
            <a:rPr lang="en-US" i="1" dirty="0"/>
            <a:t>“Indicate whether the two sounds you hear are same or different”</a:t>
          </a:r>
        </a:p>
      </dgm:t>
    </dgm:pt>
    <dgm:pt modelId="{207643AB-8BAB-4F6A-A018-E138DB57BACA}" type="parTrans" cxnId="{590EC0A2-1483-4D66-9F9F-5B7123ED1FB6}">
      <dgm:prSet/>
      <dgm:spPr/>
      <dgm:t>
        <a:bodyPr/>
        <a:lstStyle/>
        <a:p>
          <a:endParaRPr lang="en-US"/>
        </a:p>
      </dgm:t>
    </dgm:pt>
    <dgm:pt modelId="{5426506B-65DE-4760-A061-43FF9C865ECC}" type="sibTrans" cxnId="{590EC0A2-1483-4D66-9F9F-5B7123ED1FB6}">
      <dgm:prSet/>
      <dgm:spPr/>
      <dgm:t>
        <a:bodyPr/>
        <a:lstStyle/>
        <a:p>
          <a:endParaRPr lang="en-US"/>
        </a:p>
      </dgm:t>
    </dgm:pt>
    <dgm:pt modelId="{1D6D8BF2-25F6-4521-AC3F-6AAFBA372B10}" type="pres">
      <dgm:prSet presAssocID="{B967C382-498C-401A-890C-824982DFA3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DAA213-28AC-4034-B3D9-22403268A1E4}" type="pres">
      <dgm:prSet presAssocID="{2CF16BAD-87FC-4162-B4DC-0CE174561B8E}" presName="hierRoot1" presStyleCnt="0"/>
      <dgm:spPr/>
    </dgm:pt>
    <dgm:pt modelId="{1E55948A-F8EB-4DDD-803F-56FEB390AFBB}" type="pres">
      <dgm:prSet presAssocID="{2CF16BAD-87FC-4162-B4DC-0CE174561B8E}" presName="composite" presStyleCnt="0"/>
      <dgm:spPr/>
    </dgm:pt>
    <dgm:pt modelId="{6B6D8896-64BB-441B-B29C-F6329793679A}" type="pres">
      <dgm:prSet presAssocID="{2CF16BAD-87FC-4162-B4DC-0CE174561B8E}" presName="background" presStyleLbl="node0" presStyleIdx="0" presStyleCnt="2"/>
      <dgm:spPr/>
    </dgm:pt>
    <dgm:pt modelId="{C9BD1B4E-CB17-4F12-8594-0058378037C1}" type="pres">
      <dgm:prSet presAssocID="{2CF16BAD-87FC-4162-B4DC-0CE174561B8E}" presName="text" presStyleLbl="fgAcc0" presStyleIdx="0" presStyleCnt="2">
        <dgm:presLayoutVars>
          <dgm:chPref val="3"/>
        </dgm:presLayoutVars>
      </dgm:prSet>
      <dgm:spPr/>
    </dgm:pt>
    <dgm:pt modelId="{62F840F5-9F40-4702-83AB-7DD2F7FA24B4}" type="pres">
      <dgm:prSet presAssocID="{2CF16BAD-87FC-4162-B4DC-0CE174561B8E}" presName="hierChild2" presStyleCnt="0"/>
      <dgm:spPr/>
    </dgm:pt>
    <dgm:pt modelId="{42B1D982-7F03-45E9-ACEE-226B4F6A9260}" type="pres">
      <dgm:prSet presAssocID="{6EE4EA63-A471-4493-B39C-A68340BFBE2B}" presName="hierRoot1" presStyleCnt="0"/>
      <dgm:spPr/>
    </dgm:pt>
    <dgm:pt modelId="{B36C1A7C-585D-4A29-A865-15F516527470}" type="pres">
      <dgm:prSet presAssocID="{6EE4EA63-A471-4493-B39C-A68340BFBE2B}" presName="composite" presStyleCnt="0"/>
      <dgm:spPr/>
    </dgm:pt>
    <dgm:pt modelId="{13839DAD-94DF-43E2-BD95-EED45181B8BE}" type="pres">
      <dgm:prSet presAssocID="{6EE4EA63-A471-4493-B39C-A68340BFBE2B}" presName="background" presStyleLbl="node0" presStyleIdx="1" presStyleCnt="2"/>
      <dgm:spPr/>
    </dgm:pt>
    <dgm:pt modelId="{AC94FDD8-28C8-4EBE-AAA9-9B21B6336468}" type="pres">
      <dgm:prSet presAssocID="{6EE4EA63-A471-4493-B39C-A68340BFBE2B}" presName="text" presStyleLbl="fgAcc0" presStyleIdx="1" presStyleCnt="2">
        <dgm:presLayoutVars>
          <dgm:chPref val="3"/>
        </dgm:presLayoutVars>
      </dgm:prSet>
      <dgm:spPr/>
    </dgm:pt>
    <dgm:pt modelId="{65239138-5965-4323-9B56-B933D7E81137}" type="pres">
      <dgm:prSet presAssocID="{6EE4EA63-A471-4493-B39C-A68340BFBE2B}" presName="hierChild2" presStyleCnt="0"/>
      <dgm:spPr/>
    </dgm:pt>
  </dgm:ptLst>
  <dgm:cxnLst>
    <dgm:cxn modelId="{C00FFA50-5CDB-4DE6-8C0A-3E1FD1537B9A}" srcId="{B967C382-498C-401A-890C-824982DFA38F}" destId="{2CF16BAD-87FC-4162-B4DC-0CE174561B8E}" srcOrd="0" destOrd="0" parTransId="{BE1DF4D1-AFEF-4511-8B50-08AE021FBF39}" sibTransId="{16313394-C6E4-4779-AE34-135C05629672}"/>
    <dgm:cxn modelId="{44345D76-374F-4A70-8D31-63EB4B7B7B38}" type="presOf" srcId="{2CF16BAD-87FC-4162-B4DC-0CE174561B8E}" destId="{C9BD1B4E-CB17-4F12-8594-0058378037C1}" srcOrd="0" destOrd="0" presId="urn:microsoft.com/office/officeart/2005/8/layout/hierarchy1"/>
    <dgm:cxn modelId="{24386E9B-097E-4661-AEB6-35FEDA382514}" type="presOf" srcId="{6EE4EA63-A471-4493-B39C-A68340BFBE2B}" destId="{AC94FDD8-28C8-4EBE-AAA9-9B21B6336468}" srcOrd="0" destOrd="0" presId="urn:microsoft.com/office/officeart/2005/8/layout/hierarchy1"/>
    <dgm:cxn modelId="{590EC0A2-1483-4D66-9F9F-5B7123ED1FB6}" srcId="{B967C382-498C-401A-890C-824982DFA38F}" destId="{6EE4EA63-A471-4493-B39C-A68340BFBE2B}" srcOrd="1" destOrd="0" parTransId="{207643AB-8BAB-4F6A-A018-E138DB57BACA}" sibTransId="{5426506B-65DE-4760-A061-43FF9C865ECC}"/>
    <dgm:cxn modelId="{66A74BA8-2DD7-46FD-91E9-0C6E80C718E0}" type="presOf" srcId="{B967C382-498C-401A-890C-824982DFA38F}" destId="{1D6D8BF2-25F6-4521-AC3F-6AAFBA372B10}" srcOrd="0" destOrd="0" presId="urn:microsoft.com/office/officeart/2005/8/layout/hierarchy1"/>
    <dgm:cxn modelId="{1CE999DC-6D68-4523-BB6D-64301FB048AF}" type="presParOf" srcId="{1D6D8BF2-25F6-4521-AC3F-6AAFBA372B10}" destId="{4BDAA213-28AC-4034-B3D9-22403268A1E4}" srcOrd="0" destOrd="0" presId="urn:microsoft.com/office/officeart/2005/8/layout/hierarchy1"/>
    <dgm:cxn modelId="{9BF2F64E-A1FD-4F9D-B22A-2E83EC0D2497}" type="presParOf" srcId="{4BDAA213-28AC-4034-B3D9-22403268A1E4}" destId="{1E55948A-F8EB-4DDD-803F-56FEB390AFBB}" srcOrd="0" destOrd="0" presId="urn:microsoft.com/office/officeart/2005/8/layout/hierarchy1"/>
    <dgm:cxn modelId="{90115755-7E59-420E-B4BE-B64A9CB61665}" type="presParOf" srcId="{1E55948A-F8EB-4DDD-803F-56FEB390AFBB}" destId="{6B6D8896-64BB-441B-B29C-F6329793679A}" srcOrd="0" destOrd="0" presId="urn:microsoft.com/office/officeart/2005/8/layout/hierarchy1"/>
    <dgm:cxn modelId="{B5484FE5-FEC7-48BE-9094-6A12D2D2CACB}" type="presParOf" srcId="{1E55948A-F8EB-4DDD-803F-56FEB390AFBB}" destId="{C9BD1B4E-CB17-4F12-8594-0058378037C1}" srcOrd="1" destOrd="0" presId="urn:microsoft.com/office/officeart/2005/8/layout/hierarchy1"/>
    <dgm:cxn modelId="{F1B6F154-08CF-4032-AF86-4B0B8A8ECF63}" type="presParOf" srcId="{4BDAA213-28AC-4034-B3D9-22403268A1E4}" destId="{62F840F5-9F40-4702-83AB-7DD2F7FA24B4}" srcOrd="1" destOrd="0" presId="urn:microsoft.com/office/officeart/2005/8/layout/hierarchy1"/>
    <dgm:cxn modelId="{1D8C022D-4265-4F1D-96E4-CE9799AFE74A}" type="presParOf" srcId="{1D6D8BF2-25F6-4521-AC3F-6AAFBA372B10}" destId="{42B1D982-7F03-45E9-ACEE-226B4F6A9260}" srcOrd="1" destOrd="0" presId="urn:microsoft.com/office/officeart/2005/8/layout/hierarchy1"/>
    <dgm:cxn modelId="{CFFE70D2-CC3F-4F02-A117-8FCA9298C706}" type="presParOf" srcId="{42B1D982-7F03-45E9-ACEE-226B4F6A9260}" destId="{B36C1A7C-585D-4A29-A865-15F516527470}" srcOrd="0" destOrd="0" presId="urn:microsoft.com/office/officeart/2005/8/layout/hierarchy1"/>
    <dgm:cxn modelId="{DDE4663A-AD7E-4B68-980D-E5C905D4F11D}" type="presParOf" srcId="{B36C1A7C-585D-4A29-A865-15F516527470}" destId="{13839DAD-94DF-43E2-BD95-EED45181B8BE}" srcOrd="0" destOrd="0" presId="urn:microsoft.com/office/officeart/2005/8/layout/hierarchy1"/>
    <dgm:cxn modelId="{FE650C2E-F946-4487-BD4C-F44070BB9E3A}" type="presParOf" srcId="{B36C1A7C-585D-4A29-A865-15F516527470}" destId="{AC94FDD8-28C8-4EBE-AAA9-9B21B6336468}" srcOrd="1" destOrd="0" presId="urn:microsoft.com/office/officeart/2005/8/layout/hierarchy1"/>
    <dgm:cxn modelId="{BBEC11F7-EB05-47BB-8962-4DFA03B25A10}" type="presParOf" srcId="{42B1D982-7F03-45E9-ACEE-226B4F6A9260}" destId="{65239138-5965-4323-9B56-B933D7E811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D8896-64BB-441B-B29C-F6329793679A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D1B4E-CB17-4F12-8594-0058378037C1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u="sng" kern="1200" dirty="0"/>
            <a:t>Identification</a:t>
          </a:r>
          <a:r>
            <a:rPr lang="en-US" sz="3100" kern="1200" dirty="0"/>
            <a:t> – </a:t>
          </a:r>
          <a:r>
            <a:rPr lang="en-US" sz="3100" i="1" kern="1200" dirty="0"/>
            <a:t>“Label the sound you hear” </a:t>
          </a:r>
          <a:r>
            <a:rPr lang="en-US" sz="3100" kern="1200" dirty="0"/>
            <a:t>(arguably more complex or “higher-level” than discrimination?)</a:t>
          </a:r>
        </a:p>
      </dsp:txBody>
      <dsp:txXfrm>
        <a:off x="560236" y="832323"/>
        <a:ext cx="4149382" cy="2576345"/>
      </dsp:txXfrm>
    </dsp:sp>
    <dsp:sp modelId="{13839DAD-94DF-43E2-BD95-EED45181B8BE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4FDD8-28C8-4EBE-AAA9-9B21B6336468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u="sng" kern="1200" dirty="0"/>
            <a:t>Discrimination</a:t>
          </a:r>
          <a:r>
            <a:rPr lang="en-US" sz="3100" u="sng" kern="1200" dirty="0"/>
            <a:t> </a:t>
          </a:r>
          <a:r>
            <a:rPr lang="en-US" sz="3100" kern="1200" dirty="0"/>
            <a:t>– </a:t>
          </a:r>
          <a:r>
            <a:rPr lang="en-US" sz="3100" i="1" kern="1200" dirty="0"/>
            <a:t>“Indicate whether the two sounds you hear are same or different”</a:t>
          </a:r>
        </a:p>
      </dsp:txBody>
      <dsp:txXfrm>
        <a:off x="5827635" y="832323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198EF-64F2-4F01-B201-4CD70A4C2FF2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1D8CA-9E90-457B-B91B-2FFE441D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2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A1E45D-2546-41AB-9068-079A42215494}" type="slidenum">
              <a:rPr lang="en-US" smtClean="0"/>
              <a:pPr eaLnBrk="1" hangingPunct="1"/>
              <a:t>28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9A42C4-CBF0-4BED-9854-00D7DA2E50A2}" type="slidenum">
              <a:rPr lang="en-US" smtClean="0"/>
              <a:pPr eaLnBrk="1" hangingPunct="1"/>
              <a:t>37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9A10C9-6999-4E32-A5F7-74E07BE04A08}" type="slidenum">
              <a:rPr lang="en-US" smtClean="0"/>
              <a:pPr eaLnBrk="1" hangingPunct="1"/>
              <a:t>38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3553CF-1FA6-43B3-BBDD-A22C66E61827}" type="slidenum">
              <a:rPr lang="en-US" smtClean="0"/>
              <a:pPr eaLnBrk="1" hangingPunct="1"/>
              <a:t>39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36AB0-B27E-4DA3-8217-37847FBB670E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20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5D5204-6508-41C8-AF2D-2A6402108E6D}" type="slidenum">
              <a:rPr lang="en-US" smtClean="0"/>
              <a:pPr eaLnBrk="1" hangingPunct="1"/>
              <a:t>29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06C85E-BCF7-403A-A3C4-3606385270F8}" type="slidenum">
              <a:rPr lang="en-US" smtClean="0"/>
              <a:pPr eaLnBrk="1" hangingPunct="1"/>
              <a:t>30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220B0C-B4D4-47B6-B99C-0FFB850AD247}" type="slidenum">
              <a:rPr lang="en-US" smtClean="0"/>
              <a:pPr eaLnBrk="1" hangingPunct="1"/>
              <a:t>31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986816-BC20-4BC0-82D5-BD4FCAFF0474}" type="slidenum">
              <a:rPr lang="en-US" smtClean="0"/>
              <a:pPr eaLnBrk="1" hangingPunct="1"/>
              <a:t>32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6473-8B53-4BF5-9FA2-02C8E2887E5A}" type="slidenum">
              <a:rPr lang="en-US" smtClean="0"/>
              <a:pPr eaLnBrk="1" hangingPunct="1"/>
              <a:t>33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8448D2-C598-49F9-B0E6-1C5FECD125E9}" type="slidenum">
              <a:rPr lang="en-US" smtClean="0"/>
              <a:pPr eaLnBrk="1" hangingPunct="1"/>
              <a:t>34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975053-CA0F-4BC2-B792-1E720154144C}" type="slidenum">
              <a:rPr lang="en-US" smtClean="0"/>
              <a:pPr eaLnBrk="1" hangingPunct="1"/>
              <a:t>35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1C6808-C627-45DF-89EA-4BA3FB994C0E}" type="slidenum">
              <a:rPr lang="en-US" smtClean="0"/>
              <a:pPr eaLnBrk="1" hangingPunct="1"/>
              <a:t>36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6CA-2ED1-4607-A6BB-046E93B5C8CB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3F26-9DF3-4282-81A2-20D8A051F8C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19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6CA-2ED1-4607-A6BB-046E93B5C8CB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3F26-9DF3-4282-81A2-20D8A051F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4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6CA-2ED1-4607-A6BB-046E93B5C8CB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3F26-9DF3-4282-81A2-20D8A051F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7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E264F-DF08-4299-BAAC-05E169C35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12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77088-FA7F-4FEF-8A66-50EC41E88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03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VertTx">
  <p:cSld name="Title, Clip Art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sz="half" idx="2"/>
          </p:nvPr>
        </p:nvSpPr>
        <p:spPr>
          <a:xfrm>
            <a:off x="6197600" y="1719263"/>
            <a:ext cx="5384800" cy="4411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495B3-987D-484A-BA67-F7700AC26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6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6CA-2ED1-4607-A6BB-046E93B5C8CB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3F26-9DF3-4282-81A2-20D8A051F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6CA-2ED1-4607-A6BB-046E93B5C8CB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3F26-9DF3-4282-81A2-20D8A051F8C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03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6CA-2ED1-4607-A6BB-046E93B5C8CB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3F26-9DF3-4282-81A2-20D8A051F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7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6CA-2ED1-4607-A6BB-046E93B5C8CB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3F26-9DF3-4282-81A2-20D8A051F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5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6CA-2ED1-4607-A6BB-046E93B5C8CB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3F26-9DF3-4282-81A2-20D8A051F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2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6CA-2ED1-4607-A6BB-046E93B5C8CB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3F26-9DF3-4282-81A2-20D8A051F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2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69CA6CA-2ED1-4607-A6BB-046E93B5C8CB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A73F26-9DF3-4282-81A2-20D8A051F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6CA-2ED1-4607-A6BB-046E93B5C8CB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3F26-9DF3-4282-81A2-20D8A051F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9CA6CA-2ED1-4607-A6BB-046E93B5C8CB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A73F26-9DF3-4282-81A2-20D8A051F8C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5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yenMluFaUw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hyperlink" Target="http://www.mindspring.com/~ssshp/ssshp_cd/dk_f06.gif" TargetMode="Externa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bp2.blogger.com/_XRY95DeiYD8/R4ZlOvwEAnI/AAAAAAAAAGo/wM3sSxfnmoM/s1600-h/ivona-1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ling.yale.edu:16080/ling120/Consonants/bdg.gif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psych.neu.edu/SpeechLab/spectr.JPG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EFlxiflDk_o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QvrBogzziXA" TargetMode="External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TKvtKYLlQ8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0WOao4kpwM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chlearamericas.com/294.asp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acoustics.org/pressroom/httpdocs/133rd/2paaa2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s://www.youtube.com/watch?v=5bTfb3Jxio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Chapters 8, 9</a:t>
            </a:r>
            <a:br>
              <a:rPr lang="en-US" dirty="0"/>
            </a:br>
            <a:r>
              <a:rPr lang="en-US" dirty="0"/>
              <a:t>The Auditory System</a:t>
            </a:r>
            <a:br>
              <a:rPr lang="en-US" dirty="0"/>
            </a:br>
            <a:r>
              <a:rPr lang="en-US" dirty="0"/>
              <a:t>and clinical applications</a:t>
            </a:r>
            <a:br>
              <a:rPr lang="en-US" dirty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UTD/ Speech Science</a:t>
            </a:r>
          </a:p>
          <a:p>
            <a:r>
              <a:rPr lang="en-US"/>
              <a:t>COMD 6305</a:t>
            </a:r>
          </a:p>
          <a:p>
            <a:r>
              <a:rPr lang="en-US"/>
              <a:t>William F. Katz, Ph.D.</a:t>
            </a:r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FA7DE5-CD1C-4A06-BF5F-1D0D5EF3628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74">
            <a:extLst>
              <a:ext uri="{FF2B5EF4-FFF2-40B4-BE49-F238E27FC236}">
                <a16:creationId xmlns:a16="http://schemas.microsoft.com/office/drawing/2014/main" id="{3F87243A-F810-42AD-AA74-3FA38B1D8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73" name="Rectangle 76">
            <a:extLst>
              <a:ext uri="{FF2B5EF4-FFF2-40B4-BE49-F238E27FC236}">
                <a16:creationId xmlns:a16="http://schemas.microsoft.com/office/drawing/2014/main" id="{E4710C0A-057C-4274-BA2D-001F1025E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274" name="Straight Connector 78">
            <a:extLst>
              <a:ext uri="{FF2B5EF4-FFF2-40B4-BE49-F238E27FC236}">
                <a16:creationId xmlns:a16="http://schemas.microsoft.com/office/drawing/2014/main" id="{BEFAE2A0-B30D-40C7-BB2F-AE3D6D5D0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275" name="Rectangle 80">
            <a:extLst>
              <a:ext uri="{FF2B5EF4-FFF2-40B4-BE49-F238E27FC236}">
                <a16:creationId xmlns:a16="http://schemas.microsoft.com/office/drawing/2014/main" id="{401AB748-B9E7-4AEC-AAB9-0EABDE63F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Ossicles</a:t>
            </a:r>
          </a:p>
        </p:txBody>
      </p:sp>
      <p:pic>
        <p:nvPicPr>
          <p:cNvPr id="11269" name="Content Placeholder 3" descr="ossicles&amp;dime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8" y="1232282"/>
            <a:ext cx="3312784" cy="2418332"/>
          </a:xfrm>
          <a:prstGeom prst="rect">
            <a:avLst/>
          </a:prstGeom>
        </p:spPr>
      </p:pic>
      <p:sp>
        <p:nvSpPr>
          <p:cNvPr id="11276" name="Rectangle 82">
            <a:extLst>
              <a:ext uri="{FF2B5EF4-FFF2-40B4-BE49-F238E27FC236}">
                <a16:creationId xmlns:a16="http://schemas.microsoft.com/office/drawing/2014/main" id="{E0954B38-9C23-4C8B-AC5D-0E80CEA3B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553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7" name="Content Placeholder 5" descr="ossicle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72" y="1410344"/>
            <a:ext cx="3312785" cy="2062208"/>
          </a:xfrm>
          <a:prstGeom prst="rect">
            <a:avLst/>
          </a:prstGeom>
        </p:spPr>
      </p:pic>
      <p:sp>
        <p:nvSpPr>
          <p:cNvPr id="11277" name="Rectangle 84">
            <a:extLst>
              <a:ext uri="{FF2B5EF4-FFF2-40B4-BE49-F238E27FC236}">
                <a16:creationId xmlns:a16="http://schemas.microsoft.com/office/drawing/2014/main" id="{791376A8-6B7C-49D5-B3B0-B1D81BC15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969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5" descr="http://www.psywww.com/intropsych/ch04_senses/04ossic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0289" y="1232282"/>
            <a:ext cx="3312784" cy="241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8" name="Straight Connector 86">
            <a:extLst>
              <a:ext uri="{FF2B5EF4-FFF2-40B4-BE49-F238E27FC236}">
                <a16:creationId xmlns:a16="http://schemas.microsoft.com/office/drawing/2014/main" id="{73A16B78-E8EF-4C99-BDA5-80142980A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9" name="Rectangle 88">
            <a:extLst>
              <a:ext uri="{FF2B5EF4-FFF2-40B4-BE49-F238E27FC236}">
                <a16:creationId xmlns:a16="http://schemas.microsoft.com/office/drawing/2014/main" id="{3B0D8F16-5F3B-465F-9D06-983E2E82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DED356E-7923-4393-BAEA-0116D9D76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FE87A71A-1D4B-491B-8AF1-FA51C8F11828}" type="slidenum">
              <a:rPr lang="en-US" smtClean="0">
                <a:solidFill>
                  <a:srgbClr val="FFFFFF"/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 vs. mouse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55438B-A172-4C00-967D-D91CA8CE3D70}" type="slidenum">
              <a:rPr lang="en-US" smtClean="0"/>
              <a:pPr eaLnBrk="1" hangingPunct="1"/>
              <a:t>11</a:t>
            </a:fld>
            <a:endParaRPr lang="en-US"/>
          </a:p>
        </p:txBody>
      </p:sp>
      <p:pic>
        <p:nvPicPr>
          <p:cNvPr id="12292" name="Picture 2" descr="C:\Users\wkatz.CAMPUS\Desktop\Human Mouse Stape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828801"/>
            <a:ext cx="2989263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1981200" y="3036888"/>
            <a:ext cx="2249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… I couldn’t resist…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4"/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Simulations of ossicle function</a:t>
            </a:r>
          </a:p>
        </p:txBody>
      </p:sp>
      <p:pic>
        <p:nvPicPr>
          <p:cNvPr id="13315" name="Content Placeholder 6" descr="AC5000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35" y="640080"/>
            <a:ext cx="4443374" cy="3602736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5" descr="C:\Documents and Settings\wkatz\My Documents\My Pictures\speech scie\AC1000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1" y="640080"/>
            <a:ext cx="4443374" cy="3602736"/>
          </a:xfrm>
          <a:prstGeom prst="rect">
            <a:avLst/>
          </a:prstGeom>
          <a:noFill/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C33B87EE-4689-4F33-B60D-0E3DE748A674}" type="slidenum">
              <a:rPr lang="en-US" smtClean="0">
                <a:solidFill>
                  <a:srgbClr val="FFFFFF"/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Inner Ear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sz="half" idx="1"/>
          </p:nvPr>
        </p:nvSpPr>
        <p:spPr>
          <a:xfrm>
            <a:off x="1097279" y="1851584"/>
            <a:ext cx="4937760" cy="39835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Cochlea </a:t>
            </a:r>
            <a:r>
              <a:rPr lang="en-US" dirty="0">
                <a:sym typeface="Wingdings 2" pitchFamily="18" charset="2"/>
              </a:rPr>
              <a:t>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Basilar membrane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Cochlear function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Tonotopic organization</a:t>
            </a:r>
          </a:p>
          <a:p>
            <a:endParaRPr lang="en-US" dirty="0"/>
          </a:p>
          <a:p>
            <a:r>
              <a:rPr lang="en-US" dirty="0"/>
              <a:t>(Semicircular canals and vestibule – for balance)</a:t>
            </a:r>
          </a:p>
        </p:txBody>
      </p:sp>
      <p:pic>
        <p:nvPicPr>
          <p:cNvPr id="14340" name="Content Placeholder 7" descr="closeupInnerEa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451518"/>
            <a:ext cx="5132218" cy="3175560"/>
          </a:xfrm>
        </p:spPr>
      </p:pic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AE0C188-F8A8-4ECE-AABE-D9CE38FEAD6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257800" y="2819401"/>
            <a:ext cx="838200" cy="354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BF6CD6-3186-4449-BF73-6EBF5EE40205}" type="slidenum">
              <a:rPr lang="en-US" smtClean="0"/>
              <a:pPr eaLnBrk="1" hangingPunct="1"/>
              <a:t>14</a:t>
            </a:fld>
            <a:endParaRPr lang="en-US"/>
          </a:p>
        </p:txBody>
      </p:sp>
      <p:sp>
        <p:nvSpPr>
          <p:cNvPr id="15363" name="Title 1"/>
          <p:cNvSpPr>
            <a:spLocks noGrp="1"/>
          </p:cNvSpPr>
          <p:nvPr>
            <p:ph type="title" idx="4294967295"/>
          </p:nvPr>
        </p:nvSpPr>
        <p:spPr>
          <a:xfrm>
            <a:off x="815926" y="149225"/>
            <a:ext cx="8229600" cy="1143000"/>
          </a:xfrm>
        </p:spPr>
        <p:txBody>
          <a:bodyPr/>
          <a:lstStyle/>
          <a:p>
            <a:r>
              <a:rPr lang="en-US" dirty="0"/>
              <a:t>Cochlea – cross section</a:t>
            </a:r>
          </a:p>
        </p:txBody>
      </p:sp>
      <p:pic>
        <p:nvPicPr>
          <p:cNvPr id="15364" name="Content Placeholder 3" descr="crossSectionOfCochlea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9469" y="1470025"/>
            <a:ext cx="3649662" cy="3051175"/>
          </a:xfrm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6400800" y="4876800"/>
            <a:ext cx="350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ß"/>
            </a:pPr>
            <a:r>
              <a:rPr lang="en-US"/>
              <a:t>  </a:t>
            </a:r>
            <a:r>
              <a:rPr lang="en-US" u="sng"/>
              <a:t>Organ of Corti </a:t>
            </a:r>
          </a:p>
          <a:p>
            <a:pPr eaLnBrk="1" hangingPunct="1"/>
            <a:r>
              <a:rPr lang="en-US"/>
              <a:t>(electron-micrograph) showing</a:t>
            </a:r>
          </a:p>
          <a:p>
            <a:pPr eaLnBrk="1" hangingPunct="1"/>
            <a:r>
              <a:rPr lang="en-US"/>
              <a:t>4 rows of hair cells supported by pillar cells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6096000" y="2743201"/>
            <a:ext cx="68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ym typeface="Wingdings" pitchFamily="2" charset="2"/>
              </a:rPr>
              <a:t></a:t>
            </a:r>
            <a:endParaRPr lang="en-US" sz="4000"/>
          </a:p>
        </p:txBody>
      </p:sp>
      <p:pic>
        <p:nvPicPr>
          <p:cNvPr id="15368" name="Content Placeholder 3" descr="Organ of Corti w electron micrograph showing 4 rows of hari cells, supported by pillar cells x 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371601"/>
            <a:ext cx="4462463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flipV="1">
            <a:off x="5370968" y="2791095"/>
            <a:ext cx="611865" cy="378618"/>
          </a:xfrm>
          <a:prstGeom prst="ellipse">
            <a:avLst/>
          </a:prstGeom>
          <a:solidFill>
            <a:schemeClr val="accent1">
              <a:alpha val="3000"/>
            </a:schemeClr>
          </a:solidFill>
          <a:effectLst>
            <a:glow rad="127000">
              <a:srgbClr val="33787D">
                <a:alpha val="34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3048000" y="2286000"/>
            <a:ext cx="685800" cy="378618"/>
          </a:xfrm>
          <a:prstGeom prst="ellipse">
            <a:avLst/>
          </a:prstGeom>
          <a:solidFill>
            <a:schemeClr val="accent1">
              <a:alpha val="5000"/>
            </a:schemeClr>
          </a:solidFill>
          <a:effectLst>
            <a:glow rad="127000">
              <a:srgbClr val="33787D">
                <a:alpha val="34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543800" y="2474914"/>
            <a:ext cx="1676400" cy="923925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17889" y="2575652"/>
            <a:ext cx="381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5551015" y="1549742"/>
            <a:ext cx="3561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Cochlea - terms</a:t>
            </a:r>
          </a:p>
        </p:txBody>
      </p:sp>
      <p:pic>
        <p:nvPicPr>
          <p:cNvPr id="16387" name="Content Placeholder 5" descr="photos of 5 mo fetal cochlea and diagram of the 3 scalae of cochlea uncoiled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31" y="640081"/>
            <a:ext cx="4809537" cy="5314406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Content Placeholder 3"/>
          <p:cNvSpPr>
            <a:spLocks noGrp="1"/>
          </p:cNvSpPr>
          <p:nvPr>
            <p:ph sz="half" idx="2"/>
          </p:nvPr>
        </p:nvSpPr>
        <p:spPr>
          <a:xfrm>
            <a:off x="7859485" y="2198914"/>
            <a:ext cx="3690257" cy="367018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Calibri" panose="020F0502020204030204" pitchFamily="34" charset="0"/>
              <a:buChar char="•"/>
            </a:pPr>
            <a:r>
              <a:rPr lang="en-US" sz="1700"/>
              <a:t>Perilymph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700"/>
              <a:t>Endolymph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700"/>
              <a:t>Cochlear duct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700"/>
              <a:t>Basilar membrane (BM)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700"/>
              <a:t>Vestibular membrane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700"/>
              <a:t>Round window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700"/>
              <a:t>Helicotrema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700"/>
              <a:t>Organ of Corti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700"/>
              <a:t>Tectoral membrane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spcAft>
                <a:spcPts val="600"/>
              </a:spcAft>
            </a:pPr>
            <a:fld id="{95AE9578-B9D2-48A2-B514-A73C593935B1}" type="slidenum">
              <a:rPr lang="en-US" smtClean="0">
                <a:solidFill>
                  <a:srgbClr val="FFFFFF"/>
                </a:solidFill>
                <a:latin typeface="+mn-lt"/>
              </a:rPr>
              <a:pPr defTabSz="914400" eaLnBrk="1" hangingPunct="1"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Make your own cochlea</a:t>
            </a:r>
          </a:p>
        </p:txBody>
      </p:sp>
      <p:pic>
        <p:nvPicPr>
          <p:cNvPr id="17411" name="Content Placeholder 4" descr="ConstructionOfaCochle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88" y="645106"/>
            <a:ext cx="2597634" cy="5247747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Content Placeholder 6"/>
          <p:cNvSpPr>
            <a:spLocks noGrp="1"/>
          </p:cNvSpPr>
          <p:nvPr>
            <p:ph sz="half" idx="2"/>
          </p:nvPr>
        </p:nvSpPr>
        <p:spPr>
          <a:xfrm>
            <a:off x="6411684" y="2198914"/>
            <a:ext cx="5127172" cy="367018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 have just divided the mug into 3 chambers: the </a:t>
            </a:r>
            <a:r>
              <a:rPr lang="en-US" i="1" dirty="0" err="1"/>
              <a:t>scala</a:t>
            </a:r>
            <a:r>
              <a:rPr lang="en-US" dirty="0"/>
              <a:t> </a:t>
            </a:r>
            <a:r>
              <a:rPr lang="en-US" i="1" dirty="0"/>
              <a:t>vestibuli</a:t>
            </a:r>
            <a:r>
              <a:rPr lang="en-US" dirty="0"/>
              <a:t>, </a:t>
            </a:r>
            <a:r>
              <a:rPr lang="en-US" i="1" dirty="0"/>
              <a:t>media</a:t>
            </a:r>
            <a:r>
              <a:rPr lang="en-US" dirty="0"/>
              <a:t>, and </a:t>
            </a:r>
            <a:r>
              <a:rPr lang="en-US" i="1" dirty="0"/>
              <a:t>tympani</a:t>
            </a:r>
            <a:r>
              <a:rPr lang="en-US" dirty="0"/>
              <a:t> (top, middle, bottom)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Top arm of the ‘V’ is </a:t>
            </a:r>
            <a:r>
              <a:rPr lang="en-US" i="1" dirty="0" err="1"/>
              <a:t>Reissner’s</a:t>
            </a:r>
            <a:r>
              <a:rPr lang="en-US" i="1" dirty="0"/>
              <a:t> (Vestibular) membrane, </a:t>
            </a:r>
            <a:r>
              <a:rPr lang="en-US" dirty="0"/>
              <a:t>the bottom is the </a:t>
            </a:r>
            <a:r>
              <a:rPr lang="en-US" i="1" dirty="0"/>
              <a:t>Basilar membrane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spcAft>
                <a:spcPts val="600"/>
              </a:spcAft>
            </a:pPr>
            <a:fld id="{8816CDEC-239F-4140-AFE9-1DB2121691E5}" type="slidenum">
              <a:rPr lang="en-US" smtClean="0">
                <a:solidFill>
                  <a:srgbClr val="FFFFFF"/>
                </a:solidFill>
                <a:latin typeface="+mn-lt"/>
              </a:rPr>
              <a:pPr defTabSz="914400" eaLnBrk="1" hangingPunct="1"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Cochlea – continued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Broad </a:t>
            </a:r>
            <a:r>
              <a:rPr lang="en-US" dirty="0">
                <a:sym typeface="Wingdings" pitchFamily="2" charset="2"/>
              </a:rPr>
              <a:t> narrow from lateral medial</a:t>
            </a:r>
          </a:p>
          <a:p>
            <a:r>
              <a:rPr lang="en-US" dirty="0">
                <a:sym typeface="Wingdings" pitchFamily="2" charset="2"/>
              </a:rPr>
              <a:t>However, BM is opposite (</a:t>
            </a:r>
            <a:r>
              <a:rPr lang="en-US" u="sng" dirty="0">
                <a:sym typeface="Wingdings" pitchFamily="2" charset="2"/>
              </a:rPr>
              <a:t>shown in grey</a:t>
            </a:r>
            <a:r>
              <a:rPr lang="en-US" dirty="0">
                <a:sym typeface="Wingdings" pitchFamily="2" charset="2"/>
              </a:rPr>
              <a:t>), from narrow -&gt; broad as it approaches the apex</a:t>
            </a:r>
          </a:p>
          <a:p>
            <a:r>
              <a:rPr lang="en-US" dirty="0"/>
              <a:t>Stiffer at narrow (basal) end; 100x more compliant at wider (apical)</a:t>
            </a:r>
          </a:p>
          <a:p>
            <a:r>
              <a:rPr lang="en-US" dirty="0"/>
              <a:t>Tonotopic organization 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Lying on BM is </a:t>
            </a:r>
            <a:r>
              <a:rPr lang="en-US" i="1" dirty="0">
                <a:sym typeface="Wingdings" pitchFamily="2" charset="2"/>
              </a:rPr>
              <a:t>Organ of </a:t>
            </a:r>
            <a:r>
              <a:rPr lang="en-US" i="1" dirty="0" err="1">
                <a:sym typeface="Wingdings" pitchFamily="2" charset="2"/>
              </a:rPr>
              <a:t>Corti</a:t>
            </a:r>
            <a:r>
              <a:rPr lang="en-US" i="1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(the organ of hearing!)</a:t>
            </a:r>
            <a:endParaRPr lang="en-US" dirty="0"/>
          </a:p>
          <a:p>
            <a:r>
              <a:rPr lang="en-US" dirty="0"/>
              <a:t>- 3500 </a:t>
            </a:r>
            <a:r>
              <a:rPr lang="en-US" u="sng" dirty="0"/>
              <a:t>inner</a:t>
            </a:r>
            <a:r>
              <a:rPr lang="en-US" dirty="0"/>
              <a:t> hair cells </a:t>
            </a:r>
            <a:r>
              <a:rPr lang="en-US" dirty="0">
                <a:sym typeface="Wingdings" pitchFamily="2" charset="2"/>
              </a:rPr>
              <a:t> (to 8</a:t>
            </a:r>
            <a:r>
              <a:rPr lang="en-US" baseline="30000" dirty="0">
                <a:sym typeface="Wingdings" pitchFamily="2" charset="2"/>
              </a:rPr>
              <a:t>th</a:t>
            </a:r>
            <a:r>
              <a:rPr lang="en-US" dirty="0">
                <a:sym typeface="Wingdings" pitchFamily="2" charset="2"/>
              </a:rPr>
              <a:t> Nerve)</a:t>
            </a:r>
            <a:endParaRPr lang="en-US" dirty="0"/>
          </a:p>
          <a:p>
            <a:r>
              <a:rPr lang="en-US" dirty="0"/>
              <a:t>- 20,000 outer hair cells …?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436" name="Content Placeholder 7" descr="freq repr on basilar membran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24402" y="1846263"/>
            <a:ext cx="1924797" cy="4022725"/>
          </a:xfrm>
        </p:spPr>
      </p:pic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55BF26-C1DC-4CBC-BBF0-4D541EEDCD7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7724402" y="2724151"/>
            <a:ext cx="503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Basal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Hair cell function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/>
              <a:t>Inner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Directly reach brain via 8</a:t>
            </a:r>
            <a:r>
              <a:rPr lang="en-US" baseline="30000" dirty="0"/>
              <a:t>th</a:t>
            </a:r>
            <a:r>
              <a:rPr lang="en-US" dirty="0"/>
              <a:t> nerve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Fewer</a:t>
            </a:r>
          </a:p>
          <a:p>
            <a:endParaRPr lang="en-US" dirty="0"/>
          </a:p>
        </p:txBody>
      </p:sp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/>
              <a:t>Outer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Long a mystery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Ear actually creates sound (external otoacoustic emissions)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OHCs amplify them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“Cochlear amplifier”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Refines frequency and sensitively of mechanical vibrations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64CA4B-8F78-41A5-B579-AD0C7D96E94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Hair cells</a:t>
            </a:r>
          </a:p>
        </p:txBody>
      </p:sp>
      <p:pic>
        <p:nvPicPr>
          <p:cNvPr id="20484" name="Picture 5" descr="hair%20cell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5709" y="640080"/>
            <a:ext cx="3161400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3" name="Content Placeholder 3" descr="structure of a hair cell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1" y="640080"/>
            <a:ext cx="2783113" cy="3602736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FF9BA82A-3CF5-4389-BFC1-204FF048691A}" type="slidenum">
              <a:rPr lang="en-US" smtClean="0">
                <a:solidFill>
                  <a:srgbClr val="FFFFFF"/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 8 - issues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Auditory system structure and function</a:t>
            </a:r>
          </a:p>
          <a:p>
            <a:r>
              <a:rPr lang="en-US" dirty="0"/>
              <a:t>Perception of speech</a:t>
            </a:r>
          </a:p>
          <a:p>
            <a:r>
              <a:rPr lang="en-US" dirty="0"/>
              <a:t>Acoustic patterns of consonants and vowels</a:t>
            </a:r>
          </a:p>
          <a:p>
            <a:endParaRPr lang="en-US" dirty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F3D8FFB-693C-44B5-8F6F-6F47F29F745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Cochlear function – continued</a:t>
            </a:r>
          </a:p>
        </p:txBody>
      </p:sp>
      <p:pic>
        <p:nvPicPr>
          <p:cNvPr id="21507" name="Content Placeholder 3" descr="travelling wave along basilar membran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2231" y="1919288"/>
            <a:ext cx="4448175" cy="3876675"/>
          </a:xfrm>
        </p:spPr>
      </p:pic>
      <p:sp>
        <p:nvSpPr>
          <p:cNvPr id="2150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Cochlea essentially performs a Fourier analysis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With hearing loss, spectral sensitivity typically compromised, “spectral smear”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1D074D-3A52-44D1-91DF-69E75B3E0FA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71800" y="5858178"/>
            <a:ext cx="567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Video: </a:t>
            </a:r>
            <a:r>
              <a:rPr lang="en-US" dirty="0">
                <a:hlinkClick r:id="rId3"/>
              </a:rPr>
              <a:t>https://www.youtube.com/watch?v=dyenMluFaUw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Speech Perception – some key issues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097280" y="2088858"/>
            <a:ext cx="10058400" cy="3780235"/>
          </a:xfrm>
        </p:spPr>
        <p:txBody>
          <a:bodyPr>
            <a:normAutofit/>
          </a:bodyPr>
          <a:lstStyle/>
          <a:p>
            <a:r>
              <a:rPr lang="en-US" dirty="0"/>
              <a:t>* How do we derive meaning from the stream of sounds we hear? (“the segmentation problem”)</a:t>
            </a:r>
          </a:p>
          <a:p>
            <a:r>
              <a:rPr lang="en-US" dirty="0"/>
              <a:t>* Role of redundancy</a:t>
            </a:r>
          </a:p>
          <a:p>
            <a:r>
              <a:rPr lang="en-US" dirty="0"/>
              <a:t>* What are the “units?”</a:t>
            </a:r>
          </a:p>
          <a:p>
            <a:pPr lvl="1"/>
            <a:r>
              <a:rPr lang="en-US" sz="2000" dirty="0"/>
              <a:t>Individual sounds (phonemes)</a:t>
            </a:r>
          </a:p>
          <a:p>
            <a:pPr lvl="1"/>
            <a:r>
              <a:rPr lang="en-US" sz="2000" dirty="0"/>
              <a:t>Syllables</a:t>
            </a:r>
          </a:p>
          <a:p>
            <a:pPr lvl="1"/>
            <a:r>
              <a:rPr lang="en-US" sz="2000" dirty="0"/>
              <a:t>Words</a:t>
            </a:r>
          </a:p>
          <a:p>
            <a:pPr lvl="1"/>
            <a:r>
              <a:rPr lang="en-US" sz="2000" dirty="0"/>
              <a:t>Sentences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A07216E-E682-4F0D-9D14-9BD367D626B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5F54226A-15A5-4F46-926F-81F3EC466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FCF670F-3E94-4C8F-95AE-035FB45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0479AEA-6C87-4786-A668-54BF815A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EBE45A86-783B-4F2C-BE47-70B28B98A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685175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Instrumental Analysis – </a:t>
            </a:r>
            <a:b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History - Pattern Playback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309993B-ED13-4A38-A24F-95A8070F2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903" y="691672"/>
            <a:ext cx="2636076" cy="245107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6" name="Picture 8" descr="ppg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5" y="1330879"/>
            <a:ext cx="2305160" cy="1202212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251543AF-FABF-4B9B-A51F-6E32B09AD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9730" y="691673"/>
            <a:ext cx="2644595" cy="245107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7" name="Picture 11" descr="CooperSpectrogra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80" y="872500"/>
            <a:ext cx="1859296" cy="2155094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B448F9F0-74F6-4FA2-97EA-D1CEA818C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903" y="3345545"/>
            <a:ext cx="2631017" cy="248183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5" name="Picture 5" descr="pp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5" y="3973048"/>
            <a:ext cx="2309420" cy="123879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4D5AE9DE-ADA2-4F40-8C1D-E5A094FBB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9730" y="3336707"/>
            <a:ext cx="2644595" cy="249067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8" name="Picture 14" descr="dk_f06">
            <a:hlinkClick r:id="rId5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77" y="4022095"/>
            <a:ext cx="2331368" cy="1159746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643966D-84D0-49C3-9412-0C410587F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60228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19DBA7B9-E378-45BB-8AE8-9C06D887A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D2B0DFB-948D-4DE0-A2B7-C79ED4A06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6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EDA6C8D4-FDD5-445E-BB84-ACE42B458013}" type="slidenum">
              <a:rPr lang="en-US" smtClean="0">
                <a:solidFill>
                  <a:srgbClr val="FFFFFF"/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22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Content Placeholder 8" descr="image51.gif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6141" y="1871865"/>
            <a:ext cx="5384800" cy="1960562"/>
          </a:xfr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synthesis.. A long history</a:t>
            </a:r>
          </a:p>
        </p:txBody>
      </p:sp>
      <p:pic>
        <p:nvPicPr>
          <p:cNvPr id="24579" name="Content Placeholder 7" descr="image49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9" y="3393095"/>
            <a:ext cx="4713342" cy="2820150"/>
          </a:xfrm>
        </p:spPr>
      </p:pic>
      <p:sp>
        <p:nvSpPr>
          <p:cNvPr id="245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1CC413-492F-4910-9345-6E61AF4697E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4581" name="Picture 4" descr="http://bp2.blogger.com/_XRY95DeiYD8/R4ZlOvwEAnI/AAAAAAAAAGo/wM3sSxfnmoM/s400/ivona-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0" y="3429000"/>
            <a:ext cx="2667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12"/>
          <p:cNvSpPr txBox="1">
            <a:spLocks noChangeArrowheads="1"/>
          </p:cNvSpPr>
          <p:nvPr/>
        </p:nvSpPr>
        <p:spPr bwMode="auto">
          <a:xfrm>
            <a:off x="6516886" y="4458580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>
                <a:sym typeface="Wingdings 3" pitchFamily="18" charset="2"/>
              </a:rPr>
              <a:t></a:t>
            </a:r>
            <a:endParaRPr lang="en-US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19200" y="69508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Perception of vowels and diphthongs</a:t>
            </a:r>
            <a:br>
              <a:rPr lang="en-US" dirty="0"/>
            </a:br>
            <a:endParaRPr lang="en-US" dirty="0"/>
          </a:p>
        </p:txBody>
      </p:sp>
      <p:sp>
        <p:nvSpPr>
          <p:cNvPr id="26627" name="Text Placeholder 2"/>
          <p:cNvSpPr>
            <a:spLocks noGrp="1"/>
          </p:cNvSpPr>
          <p:nvPr>
            <p:ph type="body" sz="half" idx="1"/>
          </p:nvPr>
        </p:nvSpPr>
        <p:spPr>
          <a:xfrm>
            <a:off x="1158242" y="1881555"/>
            <a:ext cx="4937758" cy="4525963"/>
          </a:xfrm>
        </p:spPr>
        <p:txBody>
          <a:bodyPr/>
          <a:lstStyle/>
          <a:p>
            <a:r>
              <a:rPr lang="en-US" b="1" u="sng" dirty="0"/>
              <a:t>Steady state cues-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Is it relationships between the formants that are important?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OR Constant ratios of F2/F1?</a:t>
            </a:r>
          </a:p>
          <a:p>
            <a:endParaRPr lang="en-US" dirty="0"/>
          </a:p>
        </p:txBody>
      </p:sp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890835"/>
            <a:ext cx="5116483" cy="4525963"/>
          </a:xfrm>
        </p:spPr>
        <p:txBody>
          <a:bodyPr/>
          <a:lstStyle/>
          <a:p>
            <a:r>
              <a:rPr lang="en-US" b="1" u="sng" dirty="0"/>
              <a:t>Dynamic cues – </a:t>
            </a:r>
          </a:p>
          <a:p>
            <a:r>
              <a:rPr lang="en-US" dirty="0"/>
              <a:t>“silent center” experiments show that even when vowel nucleus removed from syllables, listeners can still recover vowel quality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35A88A-70B6-43D9-9890-74D9B4DA6BC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6331" y="65047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Vowel and diphthong perception – cont’d</a:t>
            </a:r>
            <a:br>
              <a:rPr lang="en-US" dirty="0"/>
            </a:b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27931" y="1933822"/>
            <a:ext cx="53848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Back vowels (e.g. [u, a]) are perceived on the basis of the </a:t>
            </a:r>
            <a:r>
              <a:rPr lang="en-US" u="sng" dirty="0"/>
              <a:t>average of F1 and F2</a:t>
            </a:r>
            <a:r>
              <a:rPr lang="en-US" dirty="0"/>
              <a:t>, as well as F3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Front vowels (e.g. [</a:t>
            </a:r>
            <a:r>
              <a:rPr lang="en-US" dirty="0" err="1"/>
              <a:t>i</a:t>
            </a:r>
            <a:r>
              <a:rPr lang="en-US" dirty="0"/>
              <a:t>]) are perceived on basis of F1 frequency and </a:t>
            </a:r>
            <a:r>
              <a:rPr lang="en-US" u="sng" dirty="0"/>
              <a:t>average of F2 and F3</a:t>
            </a:r>
          </a:p>
        </p:txBody>
      </p:sp>
      <p:pic>
        <p:nvPicPr>
          <p:cNvPr id="25604" name="Picture 5" descr="vow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537" y="2367756"/>
            <a:ext cx="2066925" cy="2990850"/>
          </a:xfrm>
        </p:spPr>
      </p:pic>
      <p:sp>
        <p:nvSpPr>
          <p:cNvPr id="2560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4C050B-DAEE-48B1-8321-0B4D3CFBAEF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7620000" y="4343400"/>
            <a:ext cx="685800" cy="7620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accent2"/>
                </a:solidFill>
              </a:rPr>
              <a:t>F1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9067800" y="4953000"/>
            <a:ext cx="1066800" cy="7620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accent2"/>
                </a:solidFill>
              </a:rPr>
              <a:t>F2/F3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8001000" y="2971800"/>
            <a:ext cx="685800" cy="914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accent2"/>
                </a:solidFill>
              </a:rPr>
              <a:t>F1/F2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9144000" y="3581400"/>
            <a:ext cx="685800" cy="7620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accent2"/>
                </a:solidFill>
              </a:rPr>
              <a:t>F3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  <p:bldP spid="9225" grpId="0" animBg="1"/>
      <p:bldP spid="92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73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56" name="Rectangle 75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657" name="Straight Connector 77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658" name="Rectangle 79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Perception of Diphthongs</a:t>
            </a:r>
            <a:endParaRPr lang="en-US" dirty="0"/>
          </a:p>
        </p:txBody>
      </p:sp>
      <p:pic>
        <p:nvPicPr>
          <p:cNvPr id="27652" name="Picture 5" descr="bd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031634"/>
            <a:ext cx="7485426" cy="2503614"/>
          </a:xfrm>
          <a:prstGeom prst="rect">
            <a:avLst/>
          </a:prstGeom>
        </p:spPr>
      </p:pic>
      <p:cxnSp>
        <p:nvCxnSpPr>
          <p:cNvPr id="27659" name="Straight Connector 81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9485" y="2198914"/>
            <a:ext cx="3690257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/>
              <a:t>Perceived on basis of their formant transitions</a:t>
            </a:r>
          </a:p>
          <a:p>
            <a:r>
              <a:rPr lang="en-US" dirty="0"/>
              <a:t>Salient feature:  rapidity of transition</a:t>
            </a:r>
          </a:p>
          <a:p>
            <a:r>
              <a:rPr lang="en-US" dirty="0"/>
              <a:t>(rate of formant change)</a:t>
            </a:r>
          </a:p>
        </p:txBody>
      </p:sp>
      <p:sp>
        <p:nvSpPr>
          <p:cNvPr id="27660" name="Rectangle 83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spcAft>
                <a:spcPts val="600"/>
              </a:spcAft>
            </a:pPr>
            <a:fld id="{94A8B43A-07D0-49D3-B7AD-C965D3067586}" type="slidenum">
              <a:rPr lang="en-US" smtClean="0">
                <a:solidFill>
                  <a:srgbClr val="FFFFFF"/>
                </a:solidFill>
                <a:latin typeface="+mn-lt"/>
              </a:rPr>
              <a:pPr defTabSz="914400" eaLnBrk="1" hangingPunct="1">
                <a:spcAft>
                  <a:spcPts val="600"/>
                </a:spcAft>
              </a:pPr>
              <a:t>26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Consonant Perception</a:t>
            </a:r>
          </a:p>
        </p:txBody>
      </p:sp>
      <p:pic>
        <p:nvPicPr>
          <p:cNvPr id="28676" name="Picture 5" descr="spectr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64" y="1871999"/>
            <a:ext cx="5950560" cy="3049661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11684" y="2198914"/>
            <a:ext cx="5127172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/>
              <a:t>Perception different for consonants than vowels</a:t>
            </a:r>
          </a:p>
          <a:p>
            <a:r>
              <a:rPr lang="en-US" dirty="0"/>
              <a:t>Greater variety of consonant types than vowels</a:t>
            </a:r>
          </a:p>
          <a:p>
            <a:r>
              <a:rPr lang="en-US" dirty="0"/>
              <a:t>Greater complexity for consonants</a:t>
            </a:r>
          </a:p>
          <a:p>
            <a:r>
              <a:rPr lang="en-US" dirty="0"/>
              <a:t>Many consonants perceived </a:t>
            </a:r>
            <a:r>
              <a:rPr lang="en-US" u="sng" dirty="0"/>
              <a:t>categorically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spcAft>
                <a:spcPts val="600"/>
              </a:spcAft>
            </a:pPr>
            <a:fld id="{C6BE6199-8EA4-4C9F-8556-0EADAED35EBB}" type="slidenum">
              <a:rPr lang="en-US" smtClean="0">
                <a:solidFill>
                  <a:srgbClr val="FFFFFF"/>
                </a:solidFill>
                <a:latin typeface="+mn-lt"/>
              </a:rPr>
              <a:pPr defTabSz="914400" eaLnBrk="1" hangingPunct="1">
                <a:spcAft>
                  <a:spcPts val="600"/>
                </a:spcAft>
              </a:pPr>
              <a:t>27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000"/>
              <a:t>Categorical </a:t>
            </a:r>
            <a:r>
              <a:rPr lang="en-US" altLang="ja-JP" sz="3000">
                <a:ea typeface="ＭＳ Ｐゴシック" pitchFamily="34" charset="-128"/>
              </a:rPr>
              <a:t>vs. Non-categorical (Graded) </a:t>
            </a:r>
            <a:r>
              <a:rPr lang="en-US" sz="3000"/>
              <a:t>Perception</a:t>
            </a:r>
            <a:br>
              <a:rPr lang="en-US" sz="3000"/>
            </a:br>
            <a:endParaRPr lang="en-US" sz="26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07468A-5411-4F3D-8250-15ACF825D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Categorical perception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ja-JP" sz="2600" dirty="0">
                <a:latin typeface="Times New Roman" pitchFamily="18" charset="0"/>
                <a:ea typeface="ＭＳ Ｐゴシック" pitchFamily="34" charset="-128"/>
              </a:rPr>
              <a:t>“</a:t>
            </a:r>
            <a:r>
              <a:rPr lang="en-US" altLang="ja-JP" sz="2600" dirty="0">
                <a:ea typeface="ＭＳ Ｐゴシック" pitchFamily="34" charset="-128"/>
              </a:rPr>
              <a:t>All-or-none</a:t>
            </a:r>
            <a:r>
              <a:rPr lang="en-US" altLang="ja-JP" sz="2600" dirty="0">
                <a:latin typeface="Times New Roman" pitchFamily="18" charset="0"/>
                <a:ea typeface="ＭＳ Ｐゴシック" pitchFamily="34" charset="-128"/>
              </a:rPr>
              <a:t>”</a:t>
            </a:r>
            <a:r>
              <a:rPr lang="en-US" altLang="ja-JP" sz="2600" dirty="0">
                <a:ea typeface="ＭＳ Ｐゴシック" pitchFamily="34" charset="-128"/>
              </a:rPr>
              <a:t> response.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ja-JP" sz="2600" dirty="0">
                <a:ea typeface="ＭＳ Ｐゴシック" pitchFamily="34" charset="-128"/>
              </a:rPr>
              <a:t>Listeners can identify stimuli well </a:t>
            </a:r>
            <a:r>
              <a:rPr lang="en-US" altLang="ja-JP" sz="2600" u="sng" dirty="0">
                <a:ea typeface="ＭＳ Ｐゴシック" pitchFamily="34" charset="-128"/>
              </a:rPr>
              <a:t>across</a:t>
            </a:r>
            <a:r>
              <a:rPr lang="en-US" altLang="ja-JP" sz="2600" dirty="0">
                <a:ea typeface="ＭＳ Ｐゴシック" pitchFamily="34" charset="-128"/>
              </a:rPr>
              <a:t> categories and cannot discriminate well </a:t>
            </a:r>
            <a:r>
              <a:rPr lang="en-US" altLang="ja-JP" sz="2600" u="sng" dirty="0">
                <a:ea typeface="ＭＳ Ｐゴシック" pitchFamily="34" charset="-128"/>
              </a:rPr>
              <a:t>within</a:t>
            </a:r>
            <a:r>
              <a:rPr lang="en-US" altLang="ja-JP" sz="2600" dirty="0">
                <a:ea typeface="ＭＳ Ｐゴシック" pitchFamily="34" charset="-128"/>
              </a:rPr>
              <a:t> categories.</a:t>
            </a:r>
            <a:endParaRPr lang="en-US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1EAC4-5DE5-40E0-9021-666BE649D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Graded perception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ja-JP" sz="2600" dirty="0">
                <a:ea typeface="ＭＳ Ｐゴシック" pitchFamily="34" charset="-128"/>
              </a:rPr>
              <a:t>No sharp differences in identification or discrimination functions</a:t>
            </a:r>
            <a:endParaRPr lang="en-US" sz="2600" dirty="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78BDFF-FD0C-49B2-8E3C-C5574EB7EF0F}" type="slidenum">
              <a:rPr lang="en-US" smtClean="0"/>
              <a:pPr eaLnBrk="1" hangingPunct="1"/>
              <a:t>28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4AC0D-879D-4615-B67C-D1A3309AD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331" y="4474803"/>
            <a:ext cx="4879500" cy="1666605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>
                <a:solidFill>
                  <a:schemeClr val="tx1">
                    <a:lumMod val="85000"/>
                    <a:lumOff val="15000"/>
                  </a:schemeClr>
                </a:solidFill>
              </a:rPr>
              <a:t>Examples of Categorical Perception in Speech</a:t>
            </a:r>
          </a:p>
        </p:txBody>
      </p:sp>
      <p:pic>
        <p:nvPicPr>
          <p:cNvPr id="30723" name="Picture 6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556" b="3240"/>
          <a:stretch/>
        </p:blipFill>
        <p:spPr>
          <a:xfrm>
            <a:off x="782295" y="1742390"/>
            <a:ext cx="6449015" cy="2757203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spcAft>
                <a:spcPts val="600"/>
              </a:spcAft>
            </a:pPr>
            <a:fld id="{104B0F26-E1F6-4822-BE71-7BE27B8051CE}" type="slidenum">
              <a:rPr lang="en-US" smtClean="0">
                <a:solidFill>
                  <a:srgbClr val="FFFFFF"/>
                </a:solidFill>
                <a:latin typeface="+mn-lt"/>
              </a:rPr>
              <a:pPr defTabSz="914400" eaLnBrk="1" hangingPunct="1">
                <a:spcAft>
                  <a:spcPts val="600"/>
                </a:spcAft>
              </a:pPr>
              <a:t>29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Outer/ middle/ inner ear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Pinna, </a:t>
            </a:r>
            <a:r>
              <a:rPr lang="en-US" i="1" dirty="0"/>
              <a:t>external auditory meatus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(Ear canal) – ¼ wave resonator – boosts high frequency sound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Together, pinna and ear canal give 10–15 dB amplification for 2500-5000 Hz sounds</a:t>
            </a:r>
          </a:p>
        </p:txBody>
      </p:sp>
      <p:pic>
        <p:nvPicPr>
          <p:cNvPr id="4100" name="Content Placeholder 4" descr="outermiddleinne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6627" y="2044354"/>
            <a:ext cx="4937125" cy="3626542"/>
          </a:xfrm>
        </p:spPr>
      </p:pic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8567F0-2A62-40CC-B9FD-697C04A349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>
                <a:ea typeface="ＭＳ Ｐゴシック" pitchFamily="34" charset="-128"/>
              </a:rPr>
              <a:t>Two important tasks in psychology</a:t>
            </a:r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18394AB2-4FDD-4F1E-9813-A96ED76640EA}" type="slidenum">
              <a:rPr lang="en-US" smtClean="0"/>
              <a:pPr eaLnBrk="1" hangingPunct="1">
                <a:spcAft>
                  <a:spcPts val="600"/>
                </a:spcAft>
              </a:pPr>
              <a:t>30</a:t>
            </a:fld>
            <a:endParaRPr lang="en-US"/>
          </a:p>
        </p:txBody>
      </p:sp>
      <p:graphicFrame>
        <p:nvGraphicFramePr>
          <p:cNvPr id="31750" name="Rectangle 3">
            <a:extLst>
              <a:ext uri="{FF2B5EF4-FFF2-40B4-BE49-F238E27FC236}">
                <a16:creationId xmlns:a16="http://schemas.microsoft.com/office/drawing/2014/main" id="{8649355D-DAA2-4AE8-9003-483E83C736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64100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ja-JP" sz="4800">
                <a:solidFill>
                  <a:schemeClr val="tx1">
                    <a:lumMod val="75000"/>
                    <a:lumOff val="25000"/>
                  </a:schemeClr>
                </a:solidFill>
              </a:rPr>
              <a:t>VOT - review</a:t>
            </a:r>
            <a:endParaRPr lang="en-US" sz="4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363052"/>
            <a:ext cx="6909801" cy="3868464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spcAft>
                <a:spcPts val="600"/>
              </a:spcAft>
            </a:pPr>
            <a:fld id="{E0533CD0-4275-47B7-A24D-FB3BBD2A1FFB}" type="slidenum">
              <a:rPr lang="en-US" smtClean="0">
                <a:solidFill>
                  <a:srgbClr val="FFFFFF"/>
                </a:solidFill>
                <a:latin typeface="+mn-lt"/>
              </a:rPr>
              <a:pPr defTabSz="914400" eaLnBrk="1" hangingPunct="1">
                <a:spcAft>
                  <a:spcPts val="600"/>
                </a:spcAft>
              </a:pPr>
              <a:t>31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508088A9-B17C-4E9D-9C7C-A4A134201740}"/>
              </a:ext>
            </a:extLst>
          </p:cNvPr>
          <p:cNvSpPr txBox="1">
            <a:spLocks noGrp="1" noChangeArrowheads="1"/>
          </p:cNvSpPr>
          <p:nvPr>
            <p:ph type="body" sz="half" idx="2"/>
          </p:nvPr>
        </p:nvSpPr>
        <p:spPr bwMode="auto">
          <a:xfrm>
            <a:off x="7859713" y="2198688"/>
            <a:ext cx="368935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/>
              <a:t>/b/ vs. /p/  </a:t>
            </a:r>
          </a:p>
          <a:p>
            <a:pPr eaLnBrk="1" hangingPunct="1"/>
            <a:r>
              <a:rPr lang="en-US" sz="2800" dirty="0"/>
              <a:t>/d/ vs. /t/</a:t>
            </a:r>
          </a:p>
          <a:p>
            <a:pPr eaLnBrk="1" hangingPunct="1"/>
            <a:r>
              <a:rPr lang="en-US" sz="2800" dirty="0"/>
              <a:t>/k/ vs. /g/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eaLnBrk="1" hangingPunct="1"/>
            <a:r>
              <a:rPr lang="en-US" altLang="ja-JP" sz="3500">
                <a:ea typeface="ＭＳ Ｐゴシック" pitchFamily="34" charset="-128"/>
              </a:rPr>
              <a:t>VOT </a:t>
            </a:r>
            <a:r>
              <a:rPr lang="en-US" altLang="ja-JP" sz="3500">
                <a:latin typeface="Times New Roman" pitchFamily="18" charset="0"/>
                <a:ea typeface="ＭＳ Ｐゴシック" pitchFamily="34" charset="-128"/>
              </a:rPr>
              <a:t>–</a:t>
            </a:r>
            <a:r>
              <a:rPr lang="en-US" altLang="ja-JP" sz="3500">
                <a:ea typeface="ＭＳ Ｐゴシック" pitchFamily="34" charset="-128"/>
              </a:rPr>
              <a:t> an example of a categorical cue:</a:t>
            </a:r>
            <a:br>
              <a:rPr lang="en-US" altLang="ja-JP" sz="3500">
                <a:ea typeface="ＭＳ Ｐゴシック" pitchFamily="34" charset="-128"/>
              </a:rPr>
            </a:br>
            <a:r>
              <a:rPr lang="en-US" altLang="ja-JP" sz="3500">
                <a:ea typeface="ＭＳ Ｐゴシック" pitchFamily="34" charset="-128"/>
              </a:rPr>
              <a:t>Identification</a:t>
            </a:r>
            <a:endParaRPr lang="en-US" sz="3500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A8B131-F587-43AD-A143-CC9A80E831CE}" type="slidenum">
              <a:rPr lang="en-US" smtClean="0"/>
              <a:pPr eaLnBrk="1" hangingPunct="1"/>
              <a:t>32</a:t>
            </a:fld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C8433CF-0029-44D5-94B2-32F1625F034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97280" y="1941513"/>
            <a:ext cx="3379470" cy="337978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ja-JP" sz="2200" dirty="0">
                <a:ea typeface="ＭＳ Ｐゴシック" pitchFamily="34" charset="-128"/>
              </a:rPr>
              <a:t>Important cue for voicing of syllable-initial stop consonant</a:t>
            </a:r>
            <a:endParaRPr lang="en-US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90A99-E95D-42E1-BC18-D9923A97E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295C3-DEFD-4DCD-B314-0A018BBF8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289" y="2065336"/>
            <a:ext cx="4775926" cy="3415640"/>
          </a:xfrm>
          <a:prstGeom prst="rect">
            <a:avLst/>
          </a:prstGeom>
          <a:solidFill>
            <a:schemeClr val="accent2"/>
          </a:solidFill>
          <a:ln w="22225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2060" y="961534"/>
            <a:ext cx="6700038" cy="51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49F69B02-6199-43D8-9957-A0E4E6EBCDB4}" type="slidenum">
              <a:rPr lang="en-US" smtClean="0"/>
              <a:pPr eaLnBrk="1" hangingPunct="1">
                <a:spcAft>
                  <a:spcPts val="60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Cross-linguistic VOT studies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VOT boundaries vary in different languages.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For example, Thai has a 3-way boundary between voiceless aspirated, voiceless unaspirated, and voiced stops</a:t>
            </a:r>
            <a:r>
              <a:rPr lang="en-US" altLang="ja-JP" dirty="0">
                <a:ea typeface="ＭＳ Ｐゴシック" pitchFamily="34" charset="-128"/>
              </a:rPr>
              <a:t> (</a:t>
            </a:r>
            <a:r>
              <a:rPr lang="en-US" altLang="ja-JP" i="1" dirty="0">
                <a:ea typeface="ＭＳ Ｐゴシック" pitchFamily="34" charset="-128"/>
              </a:rPr>
              <a:t>see next slide</a:t>
            </a:r>
            <a:r>
              <a:rPr lang="en-US" altLang="ja-JP" dirty="0">
                <a:ea typeface="ＭＳ Ｐゴシック" pitchFamily="34" charset="-128"/>
              </a:rPr>
              <a:t>).</a:t>
            </a:r>
            <a:endParaRPr 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Nevertheless, different languages may show a common ground in VOT boundaries reflecting general characteristics of the auditory system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This could relate to ‘matched’ or ‘tuned’ systems between perception and production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C4E67C-589D-40FD-B017-866108FE3689}" type="slidenum">
              <a:rPr lang="en-US" smtClean="0"/>
              <a:pPr eaLnBrk="1" hangingPunct="1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 studies in animals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Humans talk, frogs croak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Frogs have auditory systems tuned to their species-specific calls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Animals appear to perceive categorically.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Work with frogs and chinchillas shows that </a:t>
            </a:r>
            <a:r>
              <a:rPr lang="en-US" u="sng" dirty="0"/>
              <a:t>categorical perception is not uniquely human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1BAA53-B318-4A92-AEBB-CDA2948AC309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6" name="Picture 2" descr="Image result for categorical perception finch">
            <a:extLst>
              <a:ext uri="{FF2B5EF4-FFF2-40B4-BE49-F238E27FC236}">
                <a16:creationId xmlns:a16="http://schemas.microsoft.com/office/drawing/2014/main" id="{B1C34A09-A503-43E7-9B99-25F6BC5A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59" y="3882395"/>
            <a:ext cx="3531909" cy="1986699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VOT experiments in infants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HASP </a:t>
            </a:r>
            <a:r>
              <a:rPr lang="en-US" dirty="0"/>
              <a:t>(high-amplitude sucking) and head-turning paradigms indicate that young infants show categorical effects for VOT, much like adults  [</a:t>
            </a:r>
            <a:r>
              <a:rPr lang="en-US" i="1" dirty="0"/>
              <a:t>see next slide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]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Infants can discriminate speech sounds of all of the worlds languages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However, as they become experienced in their native language(s), infants ‘unlearn’ foreign sounds and hone in on only those sounds needed for their native languages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A071E6-CE80-4B48-A8F7-F4053D89D2D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63850-D6F0-45C9-8FE4-6B687EB5B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15" y="4021244"/>
            <a:ext cx="2476500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33600"/>
            <a:ext cx="4648200" cy="300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>
          <a:xfrm>
            <a:off x="1104900" y="67336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500" dirty="0"/>
              <a:t>High amplitude sucking paradigm</a:t>
            </a:r>
            <a:br>
              <a:rPr lang="en-US" sz="3500" dirty="0"/>
            </a:br>
            <a:r>
              <a:rPr lang="en-US" sz="2000" dirty="0"/>
              <a:t>(shortly after birth)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EEEC46-A504-429E-9290-7537A7454E91}" type="slidenum">
              <a:rPr lang="en-US" smtClean="0"/>
              <a:pPr eaLnBrk="1" hangingPunct="1"/>
              <a:t>37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62201" y="5772835"/>
            <a:ext cx="7143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more info and videos: </a:t>
            </a:r>
            <a:r>
              <a:rPr lang="en-US" dirty="0">
                <a:hlinkClick r:id="rId4"/>
              </a:rPr>
              <a:t>https://www.youtube.com/watch?v=EFlxiflDk_o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500" dirty="0">
                <a:ea typeface="ＭＳ Ｐゴシック" pitchFamily="34" charset="-128"/>
              </a:rPr>
              <a:t>HASP (High amplitude sucking paradigm) data</a:t>
            </a:r>
            <a:endParaRPr lang="en-US" sz="3500" dirty="0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924051"/>
            <a:ext cx="7848600" cy="4206875"/>
          </a:xfrm>
        </p:spPr>
      </p:pic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AA3911-308A-4951-BED8-4B89358D1524}" type="slidenum">
              <a:rPr lang="en-US" smtClean="0"/>
              <a:pPr eaLnBrk="1" hangingPunct="1"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7"/>
          <p:cNvSpPr txBox="1">
            <a:spLocks noChangeArrowheads="1"/>
          </p:cNvSpPr>
          <p:nvPr/>
        </p:nvSpPr>
        <p:spPr bwMode="auto">
          <a:xfrm>
            <a:off x="1097280" y="1905000"/>
            <a:ext cx="8803178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GB" altLang="en-GB" sz="2000" dirty="0">
                <a:latin typeface="+mj-lt"/>
              </a:rPr>
              <a:t>Infants are born preferring the sound of their own language (through prosodic cues available </a:t>
            </a:r>
            <a:r>
              <a:rPr lang="en-GB" altLang="en-GB" sz="2000" i="1" dirty="0">
                <a:latin typeface="+mj-lt"/>
              </a:rPr>
              <a:t>in utero</a:t>
            </a:r>
            <a:r>
              <a:rPr lang="en-GB" altLang="en-GB" sz="2000" dirty="0">
                <a:latin typeface="+mj-lt"/>
              </a:rPr>
              <a:t>)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GB" altLang="en-GB" sz="2000" dirty="0">
                <a:latin typeface="+mj-lt"/>
              </a:rPr>
              <a:t>They learn the phonemes of their language by ~ 9 - 12 months  (by ignoring distinctions not phonemic in their language).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GB" altLang="en-GB" sz="2000" dirty="0">
                <a:latin typeface="+mj-lt"/>
              </a:rPr>
              <a:t>Infants use stress patterns and statistical regularities to help segment words from continuous speech.</a:t>
            </a:r>
          </a:p>
          <a:p>
            <a:pPr>
              <a:spcBef>
                <a:spcPct val="50000"/>
              </a:spcBef>
            </a:pPr>
            <a:endParaRPr lang="en-GB" altLang="en-GB" sz="2000" dirty="0">
              <a:latin typeface="+mj-lt"/>
            </a:endParaRPr>
          </a:p>
        </p:txBody>
      </p:sp>
      <p:sp>
        <p:nvSpPr>
          <p:cNvPr id="4096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Infant speech perception - summary</a:t>
            </a: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AA5C7E-D3BA-4303-8BC9-FF73E342E79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141110" y="639097"/>
            <a:ext cx="3746090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closer view</a:t>
            </a:r>
          </a:p>
        </p:txBody>
      </p:sp>
      <p:pic>
        <p:nvPicPr>
          <p:cNvPr id="5123" name="Content Placeholder 3" descr="NiceColorPi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5" y="640081"/>
            <a:ext cx="6650205" cy="5054156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spcAft>
                <a:spcPts val="600"/>
              </a:spcAft>
            </a:pPr>
            <a:fld id="{34B7CEA4-D555-4894-93FB-F94EF6F7BD6E}" type="slidenum">
              <a:rPr lang="en-US" smtClean="0">
                <a:solidFill>
                  <a:srgbClr val="FFFFFF"/>
                </a:solidFill>
                <a:latin typeface="+mn-lt"/>
              </a:rPr>
              <a:pPr defTabSz="914400" eaLnBrk="1" hangingPunct="1"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Multiple acoustic cues in consonant perception</a:t>
            </a:r>
          </a:p>
        </p:txBody>
      </p:sp>
      <p:sp>
        <p:nvSpPr>
          <p:cNvPr id="41987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4709795" cy="4023360"/>
          </a:xfrm>
        </p:spPr>
        <p:txBody>
          <a:bodyPr/>
          <a:lstStyle/>
          <a:p>
            <a:r>
              <a:rPr lang="en-US" u="sng" dirty="0"/>
              <a:t>Example</a:t>
            </a:r>
            <a:r>
              <a:rPr lang="en-US" dirty="0"/>
              <a:t>:  </a:t>
            </a:r>
            <a:r>
              <a:rPr lang="en-US" u="sng" dirty="0"/>
              <a:t>Voicing</a:t>
            </a:r>
            <a:r>
              <a:rPr lang="en-US" dirty="0"/>
              <a:t> cue in syllable-initial stops</a:t>
            </a:r>
          </a:p>
        </p:txBody>
      </p:sp>
      <p:sp>
        <p:nvSpPr>
          <p:cNvPr id="4199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AB8F66-E791-4FDE-B662-F879A1CBAA14}" type="slidenum">
              <a:rPr lang="en-US" smtClean="0"/>
              <a:pPr eaLnBrk="1" hangingPunct="1"/>
              <a:t>40</a:t>
            </a:fld>
            <a:endParaRPr lang="en-US"/>
          </a:p>
        </p:txBody>
      </p:sp>
      <p:sp>
        <p:nvSpPr>
          <p:cNvPr id="41988" name="Text Placeholder 4"/>
          <p:cNvSpPr>
            <a:spLocks noGrp="1"/>
          </p:cNvSpPr>
          <p:nvPr>
            <p:ph type="body" idx="4294967295"/>
          </p:nvPr>
        </p:nvSpPr>
        <p:spPr>
          <a:xfrm>
            <a:off x="6273770" y="1845734"/>
            <a:ext cx="4938713" cy="736600"/>
          </a:xfrm>
        </p:spPr>
        <p:txBody>
          <a:bodyPr/>
          <a:lstStyle/>
          <a:p>
            <a:r>
              <a:rPr lang="en-US" dirty="0"/>
              <a:t>‘F1 cutback’</a:t>
            </a:r>
          </a:p>
        </p:txBody>
      </p:sp>
      <p:pic>
        <p:nvPicPr>
          <p:cNvPr id="41989" name="Content Placeholder 6" descr="F1cut.gif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0883" y="2694876"/>
            <a:ext cx="3389748" cy="2831122"/>
          </a:xfrm>
        </p:spPr>
      </p:pic>
      <p:sp>
        <p:nvSpPr>
          <p:cNvPr id="41990" name="TextBox 7"/>
          <p:cNvSpPr txBox="1">
            <a:spLocks noChangeArrowheads="1"/>
          </p:cNvSpPr>
          <p:nvPr/>
        </p:nvSpPr>
        <p:spPr bwMode="auto">
          <a:xfrm>
            <a:off x="6597326" y="2832459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/</a:t>
            </a:r>
            <a:r>
              <a:rPr lang="en-US" sz="2000" dirty="0" err="1"/>
              <a:t>ba</a:t>
            </a:r>
            <a:r>
              <a:rPr lang="en-US" sz="2000" dirty="0"/>
              <a:t>/</a:t>
            </a:r>
          </a:p>
        </p:txBody>
      </p:sp>
      <p:sp>
        <p:nvSpPr>
          <p:cNvPr id="41991" name="Rectangle 9"/>
          <p:cNvSpPr>
            <a:spLocks noChangeArrowheads="1"/>
          </p:cNvSpPr>
          <p:nvPr/>
        </p:nvSpPr>
        <p:spPr bwMode="auto">
          <a:xfrm>
            <a:off x="6597326" y="4202559"/>
            <a:ext cx="9989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/pa/ </a:t>
            </a:r>
          </a:p>
          <a:p>
            <a:r>
              <a:rPr lang="en-US" sz="2000" dirty="0"/>
              <a:t>with </a:t>
            </a:r>
          </a:p>
          <a:p>
            <a:r>
              <a:rPr lang="en-US" sz="2000" dirty="0"/>
              <a:t>F1</a:t>
            </a:r>
          </a:p>
          <a:p>
            <a:r>
              <a:rPr lang="en-US" sz="2000" dirty="0"/>
              <a:t>cutback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B48A47D-D3F2-4899-94CE-41D6E2D9B12F}"/>
              </a:ext>
            </a:extLst>
          </p:cNvPr>
          <p:cNvSpPr/>
          <p:nvPr/>
        </p:nvSpPr>
        <p:spPr>
          <a:xfrm>
            <a:off x="2740883" y="4939645"/>
            <a:ext cx="1020412" cy="929449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Another example – manner of articulation</a:t>
            </a:r>
          </a:p>
        </p:txBody>
      </p:sp>
      <p:sp>
        <p:nvSpPr>
          <p:cNvPr id="43011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/>
              <a:t>Example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Stop vs. glide distinction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dirty="0" err="1"/>
              <a:t>ba</a:t>
            </a:r>
            <a:r>
              <a:rPr lang="en-US" dirty="0"/>
              <a:t>” vs. “</a:t>
            </a:r>
            <a:r>
              <a:rPr lang="en-US" dirty="0" err="1"/>
              <a:t>wa</a:t>
            </a:r>
            <a:r>
              <a:rPr lang="en-US" dirty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 vowel portion of the syllable /</a:t>
            </a:r>
            <a:r>
              <a:rPr lang="en-US" dirty="0" err="1"/>
              <a:t>ba</a:t>
            </a:r>
            <a:r>
              <a:rPr lang="en-US" dirty="0"/>
              <a:t>/ is truncated, the consonant will sound more like ‘</a:t>
            </a:r>
            <a:r>
              <a:rPr lang="en-US" dirty="0" err="1"/>
              <a:t>wa</a:t>
            </a:r>
            <a:r>
              <a:rPr lang="en-US" dirty="0"/>
              <a:t>’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0BCA69-5ED4-48BD-A7CC-CA74138E0BEE}" type="slidenum">
              <a:rPr lang="en-US" smtClean="0"/>
              <a:pPr eaLnBrk="1" hangingPunct="1"/>
              <a:t>41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64E4932-B779-4782-9C58-3115F957D2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33" y="4243612"/>
            <a:ext cx="4937125" cy="1191296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FF9F98-D785-4EBD-89E2-F2D95CAFBF07}"/>
              </a:ext>
            </a:extLst>
          </p:cNvPr>
          <p:cNvSpPr/>
          <p:nvPr/>
        </p:nvSpPr>
        <p:spPr>
          <a:xfrm>
            <a:off x="9157447" y="4343400"/>
            <a:ext cx="743011" cy="1091508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2F71A2-0FC0-44C0-88B5-B7D9C5A1AC2E}"/>
              </a:ext>
            </a:extLst>
          </p:cNvPr>
          <p:cNvSpPr txBox="1"/>
          <p:nvPr/>
        </p:nvSpPr>
        <p:spPr>
          <a:xfrm>
            <a:off x="8511989" y="42436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26F6F0-6BAA-4433-AE66-E739CE4CDAC2}"/>
              </a:ext>
            </a:extLst>
          </p:cNvPr>
          <p:cNvSpPr txBox="1"/>
          <p:nvPr/>
        </p:nvSpPr>
        <p:spPr>
          <a:xfrm>
            <a:off x="8855645" y="424361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“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FBC3341-A93F-4B7C-829C-E8005D1AB140}"/>
              </a:ext>
            </a:extLst>
          </p:cNvPr>
          <p:cNvSpPr/>
          <p:nvPr/>
        </p:nvSpPr>
        <p:spPr>
          <a:xfrm>
            <a:off x="5674659" y="5267666"/>
            <a:ext cx="3331887" cy="57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2A5702-2016-40C1-AAB2-FBF3540C586F}"/>
              </a:ext>
            </a:extLst>
          </p:cNvPr>
          <p:cNvSpPr txBox="1"/>
          <p:nvPr/>
        </p:nvSpPr>
        <p:spPr>
          <a:xfrm>
            <a:off x="10202260" y="4243612"/>
            <a:ext cx="11611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sym typeface="Wingdings" panose="05000000000000000000" pitchFamily="2" charset="2"/>
              </a:rPr>
              <a:t></a:t>
            </a:r>
          </a:p>
          <a:p>
            <a:r>
              <a:rPr lang="en-US" dirty="0"/>
              <a:t>a “/</a:t>
            </a:r>
            <a:r>
              <a:rPr lang="en-US" dirty="0" err="1"/>
              <a:t>ba</a:t>
            </a:r>
            <a:r>
              <a:rPr lang="en-US" dirty="0"/>
              <a:t>/” with end of syllable cut off)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/>
              <a:t>Chapter 9</a:t>
            </a:r>
            <a:br>
              <a:rPr lang="en-US" dirty="0"/>
            </a:br>
            <a:r>
              <a:rPr lang="en-US" dirty="0"/>
              <a:t>Clinical Applications</a:t>
            </a: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0995" y="643467"/>
            <a:ext cx="3341488" cy="5054008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HearING</a:t>
            </a:r>
            <a:r>
              <a:rPr lang="en-US" sz="2200" dirty="0"/>
              <a:t>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Audiometry, otoacoustic emissions, brainstem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Cochlear implants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OM and effects on speech perception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Language, reading disabilities and speech perception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Relation between speech perception and articulation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F887B0FD-B345-4268-9433-095E82FA1BDE}" type="slidenum">
              <a:rPr lang="en-US" smtClean="0">
                <a:solidFill>
                  <a:srgbClr val="FFFFFF"/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42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hearing loss	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TYPE</a:t>
            </a:r>
            <a:r>
              <a:rPr lang="en-US" dirty="0"/>
              <a:t>:   Outer ear (conductive), sensorineural*, or mixed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DEGREE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CONFIGURATION</a:t>
            </a:r>
            <a:r>
              <a:rPr lang="en-US" dirty="0"/>
              <a:t>: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flat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rising</a:t>
            </a:r>
            <a:r>
              <a:rPr lang="en-US" dirty="0"/>
              <a:t> (lower frequencies more affected than higher)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gradually or precipitously </a:t>
            </a:r>
            <a:r>
              <a:rPr lang="en-US" u="sng" dirty="0"/>
              <a:t>sloping</a:t>
            </a:r>
            <a:r>
              <a:rPr lang="en-US" dirty="0"/>
              <a:t> (higher more affected than lower)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*e.g., noise exposure, aging, genetics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A713664-4A03-4DB9-A400-4FFDC47DC390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ADE7B2-398B-44B6-B92F-49FCD9980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068055"/>
              </p:ext>
            </p:extLst>
          </p:nvPr>
        </p:nvGraphicFramePr>
        <p:xfrm>
          <a:off x="2978273" y="2418080"/>
          <a:ext cx="6773335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4821914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4973093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57587483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356654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03660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mild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moderate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moderately severe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severe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profound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842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 – 40 dB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 90 dB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556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5955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935116" cy="1450757"/>
          </a:xfrm>
        </p:spPr>
        <p:txBody>
          <a:bodyPr>
            <a:normAutofit/>
          </a:bodyPr>
          <a:lstStyle/>
          <a:p>
            <a:r>
              <a:rPr lang="en-US" dirty="0" err="1"/>
              <a:t>Immitance</a:t>
            </a:r>
            <a:r>
              <a:rPr lang="en-US" dirty="0"/>
              <a:t> audiometry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dirty="0" err="1"/>
              <a:t>Im</a:t>
            </a:r>
            <a:r>
              <a:rPr lang="en-US" dirty="0"/>
              <a:t>(</a:t>
            </a:r>
            <a:r>
              <a:rPr lang="en-US" dirty="0" err="1"/>
              <a:t>pedence</a:t>
            </a:r>
            <a:r>
              <a:rPr lang="en-US" dirty="0"/>
              <a:t>) + Ad(</a:t>
            </a:r>
            <a:r>
              <a:rPr lang="en-US" dirty="0" err="1"/>
              <a:t>mittance</a:t>
            </a:r>
            <a:r>
              <a:rPr lang="en-US" dirty="0"/>
              <a:t>)</a:t>
            </a:r>
          </a:p>
          <a:p>
            <a:r>
              <a:rPr lang="en-US" dirty="0" err="1"/>
              <a:t>Tympanometer</a:t>
            </a:r>
            <a:endParaRPr lang="en-US" dirty="0"/>
          </a:p>
          <a:p>
            <a:r>
              <a:rPr lang="en-US" dirty="0"/>
              <a:t>For ME problems</a:t>
            </a:r>
          </a:p>
          <a:p>
            <a:r>
              <a:rPr lang="en-US" dirty="0"/>
              <a:t>High admittance (</a:t>
            </a:r>
            <a:r>
              <a:rPr lang="en-US" i="1" dirty="0"/>
              <a:t>milliohms</a:t>
            </a:r>
            <a:r>
              <a:rPr lang="en-US" dirty="0"/>
              <a:t>) = low </a:t>
            </a:r>
            <a:r>
              <a:rPr lang="en-US" dirty="0" err="1"/>
              <a:t>impedence</a:t>
            </a:r>
            <a:endParaRPr lang="en-US" dirty="0"/>
          </a:p>
        </p:txBody>
      </p:sp>
      <p:pic>
        <p:nvPicPr>
          <p:cNvPr id="56325" name="Picture 2" descr="http://sonici.com.au/wp-content/uploads/2011/07/easyTymp+HandDrucker_CMYK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440" y="3857414"/>
            <a:ext cx="3135109" cy="194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fld id="{FCEEE196-4418-44B0-BDAC-9B9DACD37231}" type="slidenum">
              <a:rPr lang="en-US" smtClean="0"/>
              <a:pPr>
                <a:spcAft>
                  <a:spcPts val="600"/>
                </a:spcAft>
              </a:pPr>
              <a:t>44</a:t>
            </a:fld>
            <a:endParaRPr lang="en-US"/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88EFF8C-35DB-48FC-A303-59E176BB58DF}"/>
              </a:ext>
            </a:extLst>
          </p:cNvPr>
          <p:cNvSpPr/>
          <p:nvPr/>
        </p:nvSpPr>
        <p:spPr>
          <a:xfrm>
            <a:off x="7381189" y="286603"/>
            <a:ext cx="4138366" cy="1314951"/>
          </a:xfrm>
          <a:prstGeom prst="wedgeEllipseCallout">
            <a:avLst>
              <a:gd name="adj1" fmla="val -40589"/>
              <a:gd name="adj2" fmla="val 54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Immitance</a:t>
            </a:r>
            <a:r>
              <a:rPr lang="en-US" dirty="0"/>
              <a:t> = “how easily a system can be set into vibration by a driving force”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4C8330-1A12-49D3-9758-828332F61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499" y="2629720"/>
            <a:ext cx="4236525" cy="285415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BEEE95-D6B1-42DA-BCAA-1C352CAA7737}" type="slidenum">
              <a:rPr lang="en-US" smtClean="0"/>
              <a:pPr eaLnBrk="1" hangingPunct="1"/>
              <a:t>45</a:t>
            </a:fld>
            <a:endParaRPr lang="en-US"/>
          </a:p>
        </p:txBody>
      </p:sp>
      <p:pic>
        <p:nvPicPr>
          <p:cNvPr id="57347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62" y="626465"/>
            <a:ext cx="7551738" cy="5432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8276445" y="3374066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(healthy)</a:t>
            </a:r>
          </a:p>
        </p:txBody>
      </p:sp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4066881" y="4426711"/>
            <a:ext cx="1919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(restricted mobility)</a:t>
            </a:r>
          </a:p>
        </p:txBody>
      </p:sp>
      <p:sp>
        <p:nvSpPr>
          <p:cNvPr id="57350" name="TextBox 6"/>
          <p:cNvSpPr txBox="1">
            <a:spLocks noChangeArrowheads="1"/>
          </p:cNvSpPr>
          <p:nvPr/>
        </p:nvSpPr>
        <p:spPr bwMode="auto">
          <a:xfrm flipH="1">
            <a:off x="3902697" y="2882165"/>
            <a:ext cx="31160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(healthy - negative pressure)</a:t>
            </a:r>
          </a:p>
        </p:txBody>
      </p:sp>
      <p:sp>
        <p:nvSpPr>
          <p:cNvPr id="57351" name="TextBox 7"/>
          <p:cNvSpPr txBox="1">
            <a:spLocks noChangeArrowheads="1"/>
          </p:cNvSpPr>
          <p:nvPr/>
        </p:nvSpPr>
        <p:spPr bwMode="auto">
          <a:xfrm>
            <a:off x="6223531" y="1449785"/>
            <a:ext cx="2657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(</a:t>
            </a:r>
            <a:r>
              <a:rPr lang="en-US" sz="1600" dirty="0" err="1"/>
              <a:t>hypermotility;discontinuity</a:t>
            </a:r>
            <a:r>
              <a:rPr lang="en-US" sz="1600" dirty="0"/>
              <a:t>)</a:t>
            </a:r>
          </a:p>
        </p:txBody>
      </p:sp>
      <p:sp>
        <p:nvSpPr>
          <p:cNvPr id="57352" name="TextBox 8"/>
          <p:cNvSpPr txBox="1">
            <a:spLocks noChangeArrowheads="1"/>
          </p:cNvSpPr>
          <p:nvPr/>
        </p:nvSpPr>
        <p:spPr bwMode="auto">
          <a:xfrm>
            <a:off x="6414308" y="4764849"/>
            <a:ext cx="2944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(reduced motility; stiffness)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097280" y="74800"/>
            <a:ext cx="10058400" cy="1450757"/>
          </a:xfrm>
        </p:spPr>
        <p:txBody>
          <a:bodyPr/>
          <a:lstStyle/>
          <a:p>
            <a:r>
              <a:rPr lang="en-US" u="sng" dirty="0"/>
              <a:t>O</a:t>
            </a:r>
            <a:r>
              <a:rPr lang="en-US" dirty="0"/>
              <a:t>to</a:t>
            </a:r>
            <a:r>
              <a:rPr lang="en-US" u="sng" dirty="0"/>
              <a:t>a</a:t>
            </a:r>
            <a:r>
              <a:rPr lang="en-US" dirty="0"/>
              <a:t>coustic </a:t>
            </a:r>
            <a:r>
              <a:rPr lang="en-US" u="sng" dirty="0"/>
              <a:t>e</a:t>
            </a:r>
            <a:r>
              <a:rPr lang="en-US" dirty="0"/>
              <a:t>missions testing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Low intensity sounds – present in healthy 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be spontaneous (SOAEs), or evoked (EOAEs), e.g. with clicks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Diagnostic of sensory hearing loss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Easily tested, even in babies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54DD0A-E16B-4894-8498-96F9319565D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8373" name="Picture 2" descr="Sample Test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54" y="4294492"/>
            <a:ext cx="2963306" cy="186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4" descr="oae tes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106" y="1931438"/>
            <a:ext cx="2299254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6" descr="http://www.oaericle.com.au/interests/menieres/VicMenieresGrp1999/Fig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6" y="3599766"/>
            <a:ext cx="5039365" cy="237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55353" y="3708514"/>
            <a:ext cx="4846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https://www.youtube.com/watch?v=QvrBogzziXA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10601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402" name="Rectangle 76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US"/>
              <a:t>Auditory brainstem response (ABR) testing</a:t>
            </a:r>
          </a:p>
        </p:txBody>
      </p:sp>
      <p:pic>
        <p:nvPicPr>
          <p:cNvPr id="59399" name="Picture 6" descr="http://www.babyhearing.org/images/HearingAmp/HearLoss/abr-norm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615" y="593277"/>
            <a:ext cx="4020297" cy="244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403" name="Straight Connector 78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400" name="Picture 8" descr="http://www.frye.com/wp/wp-content/uploads/2013/07/hearlabbaby_fm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163" y="3218101"/>
            <a:ext cx="3391967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Used to identify hearing loss type and degree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be done during sleep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Brief video: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https://www.youtube.com/watch?v=QTKvtKYLlQ8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9404" name="Rectangle 80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05" name="Rectangle 82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fld id="{C087B8F4-ABC7-4322-A12C-2197919C44DC}" type="slidenum">
              <a:rPr lang="en-US" smtClean="0"/>
              <a:pPr>
                <a:spcAft>
                  <a:spcPts val="600"/>
                </a:spcAft>
              </a:pPr>
              <a:t>47</a:t>
            </a:fld>
            <a:endParaRPr lang="en-US"/>
          </a:p>
        </p:txBody>
      </p:sp>
      <p:sp>
        <p:nvSpPr>
          <p:cNvPr id="59397" name="AutoShape 2" descr="data:image/jpeg;base64,/9j/4AAQSkZJRgABAQAAAQABAAD/2wCEAAkGBhIRERAUEhEWFREWGBUVGBYWGBcVGBcbGBcYGBUXFRgXHCYeGBkjGhgXHy8gIycpLCwuGh4yNjAqNSgrLCkBCQoKDgwOGQ8PGjIlHiQ1NCwtLzE0NTEvLC80NTEpLDIpNSo0LzQvNTU0NS4sMiw0NSkpKiw1LC0vMDQxLSkqKf/AABEIAK8BIAMBIgACEQEDEQH/xAAbAAEBAQADAQEAAAAAAAAAAAAABgUBAwQCB//EAEMQAAIBAwIDBQQIAwYEBwAAAAECAwAEERIhBQYxExQiQVFUYZTUByMyM3GBkbNCYnQkNFKhwdGDsfDxFRdDcoKy4f/EABkBAQADAQEAAAAAAAAAAAAAAAACAwQFAf/EACsRAQABAwIEBAYDAAAAAAAAAAABAhEhAzEEEkFRYXGBkRMUMqHB8CKx0f/aAAwDAQACEQMRAD8A/caUpQKUpQKUpQKUpQKUpQK67iXQrNjOkE4/AZrsrz8R+5l/9j//AFNIRqm0TLI5c5vjvElZVKtHuUJBJGMggjbqCP8AuK6TzxH2FvIInaSfVohXDMdLFTk9ANv+sHExZA21tY3i5KFGgmA81Zm0N+IP/JRtua+OES93XhdzIuYAk0bOAW0EyyYY4G3X8ftfnp+HT0/d3GjjNW0U1Tm15m3SZptPtM+qw4bzaJJhDLBJBKwLIJBswHofXr+lZ1rz+0qNJHYzNGucsCCBgZOTj0Oa6Z+KR31/ZG2GtIdbvJpZQAR9ndc/96nOB8Oun4fO8E7BQzBoVH2xoTUQw3zgjb3UiinrBXxWre1FV4zmIjNoifLrOyyv+e447aC4EbOspI0ggFSBuD+YxX3xrneO3eBQjSdqquGUgDSxwpyevn/lU1dw281rwuOLaNpdDAnJDkePJ231HOwG2MCsiONngaV18Ub21sCcfwFi22MqQNA/D18vY06UNTjNeMRMbRN/S8v0XmXmlLMJlDI76sIvXCjLMdug/wB/Q1xxnmpLe2hn0F1kKgBSP4kZs5/+NTF3PLdX9w8Nt3iOFWt9JdEHiDK5y3XPjG3lg5GcVjX96/8A4eLeU/W29yEIJBIBjlwNidgQw/LA6V5TpRj7rNXjq455jbPLjt49b59n65WZzBx1LSLtGBYkhVQdWJPQflk/l766eHc32k8ixxTapGzgaXGcAk7soHQGp7me8knv4IoYu27t9aya0QFjjGS2wx4fecnpjNVU0TzWlt1+JpjS5tObzOItnPp7qO05jWSza6CnCo7FMjI0ZypPrt/nWS3PbKiyPYzLCdJ7TYjS2MN7xg1i8OuZIo+K20qdmTFLOkepW0BlbKggnIwV/QnzrIvZbU2ahb6Zpgkf1DF2j1DGpQNIAA3xv5edXRpxdg1ON1OSJibTab3tGYx1/rde8R5tMcwiitpJmMay+DH2WOM4Iz6frXo4DzGLlpUMTxSx41I/XB6HP61Mm1nmvUEcvdpu5RscANjxAaD7skbj0r1ckSabi6S4Ld+OnWXcEOozpKDAOwI9dsdOghNFPKv0+I1Z1YiZxMzHS23vfzWtKUqh1SlKUClKUClKUClKUClKUE5zzxKeGGDu8ixyy3NvBrZBIFEsgQnSSM4znqK7+B8Nvo3Jub5J4yuAi2wgIbIIbUJGyMAjGPP3V4vpA+7sP6+w/fWqgUHNKUoFKUoFKUoFKUoPnQMYwMelNAxjAx6V9UoOFQDoAPwoqgdBiuaUHyIx6D16U0D0Hr/+19UoWcKoHQYrgxD0H6V9VEcw82XFtfMBp7nELMzZABVLh542lLkjARkiJ8gpcmgtREB0A/SuQoHlvWDyXxea7t2uJQqpLJI0CgEMIMgRdp/McFvwYeea36D5KD0Fcdiv+EfoK+6UeWcaRnON640DOcDPrX1Sj0pSlApSlApSlApSlApSlApXRNeojaWYBtLPg/4Vxqb8BkfrXxFxSJmRFkUu6CVQOpQ9GHur20o81N7XYH0gfd2H9fYfvrVQKl/pA+7sP6+w/fWqgV4k5pSlApSlApSlApSlApSlApSlApSlAqY5w0jRHHbW81zdnsSs50qyRJJKWkwrM6IR0A2Mg6Z3p6mmg7bi4JGVtbbK5UfeXL4LI3kRHAVI9HHvoPIOJ31hoFzBDNZLhTNaq8bQoFPiktzq+rXAHgckAZx5VUWF/HPGksTq8bgMrKcgg+Yr0VJ8S5AV3PYXMttbSY7e2iCdlLuNWkEfVFgNLaMBh1G7ZDB5yuJXkE/CmFwbmNrCVoZS6wM5UxT/AFWQpQF8sSP/AE+gBr9C4faCGKKMZxGioMkk4UADJYknp5kmp5rRLTiVsYkWOK6ieFwAqrrgBkg0KBnOhrjPlhR54zU0ClKUClKUClKUClKUClKUClKUEzzXHOrpJFErr2M0TFpEjC9oY8HLEZ+zWfytaXDXEEkkSrHFbi31LLHICVwQTpJwSD0rs53WPvFmZkkeBVlLIis2T4QuQCPPf8iPOvPyxJH3891ilit2hOtWVlUurbHBJHQ/860R9Dj12+ZzPWMX8Iztt6vX9JluZLe0QOyFr2yXWhAdczAakJBAYdRkGtPgfLT2zl2vru4BXToneNlG4OoBIlOrbHXoTXi+kD7uw/r7D99aqBWd2HNKUoFKUoFKUoFfEsoVWZiAoBJJ6ADck1915uJ25khmRcamR1GdhllIGf1oPnh3FobhS0MqyKNOSpyBqRZF/VHVvwIr11FfR9w8WOu0mmh7yy27iJX1PpjtLeBm0kA6dcT4OOmKtaBX5HdSXv8AZ8G4+3casGXp/wCMwBc/8HVj+TPlX64ah04xxJ4u/oYzakaxZmJhKYM6u07TX/eNG4TGjoOu9BcUrqtrlZER0YMjgMrDcMrDKkHzBBBrtoFTfKjiSfikw1+K57Ea+mLeKOM6P5e07Tz9ehzVFI+ASegGf0rC5Djxw+2bLHtA05L7tmd2mOfzkP8AuetBv0pSgmue5RHBBOZDGILq1kYgE5VplhkXA3wUlYbZqkFZXN1u0lheqmNZgmC56atDac/nivdw647SKJ851ojZHQ6lByMfjQeilKUClKUClKUClKUCleaTicKqrtLGEboxdQp/Ak4Nd0UytkqwYAkHBBwR1Bx5ig+6UpQYXMkETGPtL57bZsBJRFr6ZJz1x/rWdwG9cXixLfC6hMTt0UlNLKF1Ov2iQTvnJwcgbZ7uaLlFubcSWpuUMcp0LEsrAho8NuMgDJGx8xXdy/eRGUrHw6W2JU5doViU4I8JI89+nuq6Ppc2qYnXxNpv45/Do+kD7uw/r7D99aqBUv8ASB93Yf19h++tVAql0nNKUoFKUoMfiHMHZXllbdnnvC3Da9WNHYrGcaceLOv1GMedbFZN/ZWzXdnJJIBcos4hTWFLh1QTYQ7vgKvTpWtQKwubOKyRRpFb/wB7uCYoemFONTytnbEaBnwftaQo61u1M8OZrniVxLt2NovdU65MkgjluCemwXsVGx/iII3FBl8Z5eg4baQzIZC8FzDPJN9uWUySrFcNKT9otHI+fTbGMVciszmm07axvY9WnXBMmcZxqjYZxkZ616ODyareA+scZ9eqjzoM3nucpw69wrOzQyRqqbsWkHZqFHmdTDpvWxa2qxokaDSiAKo9Aowo39ABWLzrbmSGBQcE3Vmd+mFuEcg49QpH51QUE3yLpSGe3T7NrcTQAYwFXIljUZJJ0xyouSc7VSVO8GikTiPElLDsnW0nRQOhZJIZCTjOT3dfMjAHvqioMHnq7aPh92UDmRozEgi+3rmxFGUxvkM6nbfbbeteytRFHHGudKKqDPXCgAZx7hWLzZH2j8OiwSHuo3ODggQK84J9RrjQEe+qGgUpSg654gysp6MCp/A7GsH6PLoScNs9KsoSMQ4brmAmEn8zGT+dUJqf5O7QLexyYyl5dacf4JJO3TPvxL/p5UFDSlKBSlM0ClKUClKzuYeLd1tppsZKL4VyBqckLGm5G7OVXr50H5vecjXJbiNukcTWkUd7JZxqY1btruMjRpDAIseqRVyAMSeeARach8Ilt4rpZk0M93dSqMqcpJIWRvCT1Hkd6x5eUjY28d5EFPEIQZrl1UsboNh7uPZc5YgmPw+EqoAAJq4tblZUSRGDI6q6sCCGVhlSCNiCCDQdtKUoJ/jqzm5g7sYRN2cv3okPh1R6saPD109d/Tzrv4THfiT+0tbmPB+7Dhs7Y+0MY61m8220LT27TzmGMRyjUsgRixaPAHUlcBs7Y2FaHBuW44XEqTzSArga5NaENg5G3u2NW45WCOadabd+/h2Z30jwq8NkrAFWvrFSD0IMygg/lW5w/gNvAxaKFEYjBKjBxkHH6gVgfSZcGO3tHCM5W9sm0IAXbEwOlASAWPQZIrSsOdLWWVYSZIp2yFjnikhZyoy4jLqFkK+eknqPUVU3t2lKUCuGbAJOwHnXNYHO1262jxxbTXDJbRnxDS0zaC+VBK6ELvnG2igluI27TcOuuJKgN0XF3C0mPBFby6rcLhj4DCpcqDhjK/8Air9HBrK4pwZHsJrUHRG1vJACAPCpjKDA2GwPSuzlps2dofWGH9taDSJqb+j2dZbFJk1aZ5J5wG6gSzyOAcdMAjbJ/Gvdzbf9hY3kuoqUhlYMM5BCHSRjzzivTwTh/d7a3hDFhFHHHqOxbQgXJx5nGaD03EWpWXpqBX9RisTkGVG4bYhG1KkKRZ98Q7NwfeGRgfwreNTPIFqYIJ7crgQXNyi+IMWR5DPGzEbZKzDby/Hag55pkRrrhMJYhzcPMABswgt5SwJ6faePb/aqap4L2vFTnOLe2GMqMarmTchuoYLbgY9HqhoJpLd14y7n7t7JFG/Vo7hy2R7hKm/vPvqlqc4tpTifDXZt3ju4FGOpKxzHfy8MLf8AWKojQToj7bipY4K2tvpGUOe0uXyxV842jgUEAZ+s61R1OcjoXhmuWDBrqaWfxKqt2ers7cELsfqUj3881R0ClKUCpzgOlb/iqAkuzW05GOgeERrg/wDAaqOppXkTjBUIBFLZhi2Ny8E5AAOfJbjfI81oKWlKzeYeLd1t5JQuphhUXIGuR2CRJk7DU7KM+WaDP57W4FoZbV2Etu6XGgEqJljyZIWwOjIW29QudqmuV+Mz3F/bTmZzb3Qv3jj1MEEULW8cGUJwHP1jk4By5B6CtePkeaJBLFfTd/3Z5JHZ4JnPVZIM6VizkAIFKjG5I32OWuOm5jIlQRXUZ0zw5yY23wQf4kYDUrDYg9Tg0GxSlKBU3zHG093YW4J7MO11L1AKwY7JDgEHMzxtpOMiM43FUlTPLKGa6v7s7guLWL7O0dvkPuBnedptm38I8sUFKy5GD0qa5Ph7s93ZZJSB1khznaGfUyJqP2tEiyoNzsq5PkKaprmYCC4srwnSqM1vM3QCOfSFLbbgTLFuSAoZj+AUtKUoJnmjh8rzwSR2qXCqkqFXZVALFMHxdTgMPzr45RkuYhHbTQIiohIbtUZj4tvADnG5391d/N0V6yr3RsLg6wuBId1x2efPGfMVk8iiJZphKri8LOV7YOZeywmNTEaTvV8Zocur+PFRa8X8rTtti87d3v8ApA+7sP6+w/fWt3ifCYbmJop4lkibGUYZBwcj8wfOsL6QPu7D+vsP31qoFUOok47xuFNHHcTPJYyMEjnlbU8DtkrFO5+1G2DpkO4Phb+Fqra6L6xjnjeKVA8bgqysMgg9QaxOWrqWKSWznLM0Y1wysdRmhJ2ydyXjJEbEkk+Fj9qgoqm+JTiXidlBq+5jmu2XxA74giOfskeObI36DptmkrA4EDJd8RmycB4rZd1K4hQuxXG4PaTSA5/w0G5KmVYeoI/WsPkOUnh1mGfW6RrGxBz44sxuPyZSPyrfNTfJ+Y34hbkj6q5kZAq6QsdwFuFHTDeKSQZHp+FB288Me5uoTX2klvFp65Ek8aNt57MTjzrfqa5jhE97w2DTkRyPeMcsuBDG0ceMDDEyTJsSNlPWqWgVK8QuJbG5nlS0luIbnsye7qryJKi6CXVnXKNGEww6FCD1FVVKDA5T4PLF3me4AFzdS9q6qdSxqqiOGMNgBisarlsDJJ67E79KUEvz7F2cdveLnVZzJKcb5jf6q4znYARO7asbafLrX3zTxtWjjtreQG5vF0RFSDpjYfWXOemhE1MD/EQoGc1RyRhgQwBUgggjIIPUEHqK8PDuX7W3YtBbQxMRpJjjSMkdcEqBkZ8qD02FkkMUcUY0xxqqKPRVACj9BXfSlApSlAqd45EFv+FymQrvcwaegbtIhIM77kGDYe/PlVFU9zgdPcZAmspd248/CJSYGb8hL/pt1oKGprj8HeL/AIdDtpiMl62zZzGvYxAMCAPFOzYOchKpaneCTdtfcQlBBWLsrRcOW3RO2lyuMKdU4XzPg39KCiqY5mtWt5Fv4EyUGm5QHHawZyXx/HLFuyg9QXXqRinrh1BBBGQdiKD5hmV1VlYMrAMGUgggjIII2II86+6muVoxaSS2BZtEYEtvqOomBjjQD1PZPlMeStF61S0GbzJxQ21pczAZaON2UEMwLAeAFV3OW0jA9a45Z4Wba0toWOXSNQ51FsvjMjam3OXLHJ9azea3Ms1haqurtJhNJkEhY7bEpOQfCTL2KgkEeIjriqWgV5OLcMjuYZYZBlJFKn8x1HowO4PkQDXrpQYfKfF3mjeOYEXNu/YTejMoBEq/ySKVcZ8m/M7lTvHbGSCYXtsjO4CpcRLgmaFdRUxqesyMxK4IyC67krjoi5ma8ms1s2+q3muWZGBRAuEhIZcLI7sPMECNjvQVNcaR1xvXNKCT+kdC0NkAxUm+sQGABKkzLggEEEjruK3OH2EsbEvdPKMY0skSgHI3yiA+786xvpA+7sP6+w/fWqgUHNTvNsZi7G9QEvbE9oAuovbyECdeufCAsoxk5ixg5qirhlBGCMigzuIccijtZLlWEkSxmVShDdoMZUIR11bAY65FdHKPCWt7SJJDmdsyzHw5MsrGSYkqoB8bEA46AV4f/Lu0EgI7VYQwfuqyutpqU6ge7g6PtgPjGNQziqegVjcU4HK06z204hl0iOQPGJUlQFmUMoZGDKzHDBujMMHIxs0oMjgvBHieWaebtriTClwgjVUUsUjjTLEKCzE5Ykkk56Aa9KUClKUClKUClKUClKUClKUCsDn2318OvMM6skbTK0Zw4aH65NJ6g6ox039MHet+viZNSsPUEfqKD4trkSRo6/ZZQw/Bhkf5GsPkGL+xRykYe4aS5bKhWJmcuofHVlQomfRR5YrBF5IeAiJAxuWjNgBJqVmlDm1YnByvRnyeg3PQ1d2lssSIiDCIoVRucBRhRvv0AoO2lKUGDzXbsqxXUSaprVjJpAyzxEYuIlxvlk8QHm6JWzbXKyIjoQyMoZSOhBGQR7iK7CKhJL+ThK3FtHFJMHLvYgRsU1ylm7qzrsAr6nBYjwE7+Gg1uByi5v76cAFIdNnGeuSuJbgjKgjxuiHBIPZZqmrN5c4V3W2hhJDMq+NgANTsS0j7Afacseg61pUClKUClKUClKUEt9IH3dh/X2H761UCsPm7g8tzHAIdGuK5t7jDsyAiGQOV1KrEE4x0rv7zfezW/wATJ8tQa1eR+KRidICT2rxvKowcaUZFY56dXXavJ3m+9mt/iZPlqy5rC+a9huext8RwzQ6e8Sb9o8Lhs928uzIx7x6UFVSsnvN97Nb/ABMny1O833s1v8TJ8tQejjfGYrSCSeYkRRgFiAWO5CjAG53Ir3VIc38Jvr6znthDboZAo1G4kYDDq3QW2/2a2Bc3vs1v8TJ8tQa9Kye833s1v8TJ8tTvN97Nb/EyfLUHo4JxqK7gjnhJMT6tJIKnwsVOx3G6mvdUhyhwm+sbOG3MNu5j1+IXEgB1Oz9DbfzYrZ7zfezW/wATJ8tQa1eG84zFFNbwuSJJzIIwASCY0LvkjYeEedefvN97Nb/EyfLVjcV4TfTXdhcdjbgWzTsV7xIdfawmPY922xnNBX0rJ7zfezW/xMny1O833s1v8TJ8tQa1dFnerKpZDkBpEOQR4o5Gjfr/ADI2/nWebm+9mt/iZPlq8fCYb6FGXsLc5knkz3iQfezSSgf3by14/Kgo6Vk95vvZrf4mT5aneb72a3+Jk+WoPdNeojxRknVJq07HfSMtk+W1eipy6gvnmt5Owtx2Xabd4k31rp9mr295vvZrf4mT5agyrXkQJfG47bNv2klytvp6XEqKjylyx1bByBjwlzggbVQcT4pHboHlJCl449gT4pHWNBgfzMK8neb72a3+Jk+WrM5isL66hEfY264lt5c94kP3M0cpH928wmPzoKmlZPeb72a3+Jk+Wp3m+9mt/iZPlqDWrz2N6k0aSISUcBlJBBwfceleHvN97Nb/ABMny1eLg0F9BBDF2Fu2hQue8Sb48/7tQUdKye833s1v8TJ8tTvN97Nb/EyfLUHva9QSrESdbI0gGDjSjIrb9OrrtXfU5JBfG4jm7C38MUkeO8Sb63iYH+7eXZn9a9veb72a3+Jk+WoNalZPeb72a3+Jk+Wrst7i7LKHghVM7lZ3Yge5TAoP6ig0qUpQKUpQKUpQKUpQKUpQKUpQKUpQKUpQKUrE5pa5SIyW8qII0kdwy6i2ACAvp0b9a9iLzZDUr5KZqtezbpUTw7i16JuH9rMjx3ILaVQKQBGGwTj+YdPSvKecLlYLssV7QOvZHSu6mSRDgDqR2Uh38hmrPhSyfPacReYmN/tF/wAv0ClQHEua7hY7A9ukXaxM7u0esZGMbKCfdt61Vcs3pmt0dplmJLeNVKA4YjGkgEY6dKjVRNMXlZpcVRq1zRTvv08J736tWlKVBqKUpQKUpQKUpQKUpQKUpQKUpQKUpQKUpQKUpQKUpQKUpQKUpQKUpQKUpQK8nFrQywTRggF0dAT0BZSAT+teulIw8qiKomJTy8uPq4Yda/2VSrdfFmNU8P5jzrPk5GYmJu0XUq3KnYjJlaUxnPmB2m4PvxVjSp/EqZp4TSneP3H+QkJuU7kCxMUsQkt42jJYFgS2xIGPTPWqDgsE6RkXDo76jgxrpGnAwMeudX6176UmuZ3S0+Hp06uam/vjsUpSoNBSlKBSlKBSlKBSlKBSlKBSlKD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AutoShape 4" descr="data:image/jpeg;base64,/9j/4AAQSkZJRgABAQAAAQABAAD/2wCEAAkGBhIRERAUEhEWFREWGBUVGBYWGBcVGBcbGBcYGBUXFRgXHCYeGBkjGhgXHy8gIycpLCwuGh4yNjAqNSgrLCkBCQoKDgwOGQ8PGjIlHiQ1NCwtLzE0NTEvLC80NTEpLDIpNSo0LzQvNTU0NS4sMiw0NSkpKiw1LC0vMDQxLSkqKf/AABEIAK8BIAMBIgACEQEDEQH/xAAbAAEBAQADAQEAAAAAAAAAAAAABgUBAwQCB//EAEMQAAIBAwIDBQQIAwYEBwAAAAECAwAEERIhBQYxExQiQVFUYZTUByMyM3GBkbNCYnQkNFKhwdGDsfDxFRdDcoKy4f/EABkBAQADAQEAAAAAAAAAAAAAAAACAwQFAf/EACsRAQABAwIEBAYDAAAAAAAAAAABAhEhAzEEEkFRYXGBkRMUMqHB8CKx0f/aAAwDAQACEQMRAD8A/caUpQKUpQKUpQKUpQKUpQK67iXQrNjOkE4/AZrsrz8R+5l/9j//AFNIRqm0TLI5c5vjvElZVKtHuUJBJGMggjbqCP8AuK6TzxH2FvIInaSfVohXDMdLFTk9ANv+sHExZA21tY3i5KFGgmA81Zm0N+IP/JRtua+OES93XhdzIuYAk0bOAW0EyyYY4G3X8ftfnp+HT0/d3GjjNW0U1Tm15m3SZptPtM+qw4bzaJJhDLBJBKwLIJBswHofXr+lZ1rz+0qNJHYzNGucsCCBgZOTj0Oa6Z+KR31/ZG2GtIdbvJpZQAR9ndc/96nOB8Oun4fO8E7BQzBoVH2xoTUQw3zgjb3UiinrBXxWre1FV4zmIjNoifLrOyyv+e447aC4EbOspI0ggFSBuD+YxX3xrneO3eBQjSdqquGUgDSxwpyevn/lU1dw281rwuOLaNpdDAnJDkePJ231HOwG2MCsiONngaV18Ub21sCcfwFi22MqQNA/D18vY06UNTjNeMRMbRN/S8v0XmXmlLMJlDI76sIvXCjLMdug/wB/Q1xxnmpLe2hn0F1kKgBSP4kZs5/+NTF3PLdX9w8Nt3iOFWt9JdEHiDK5y3XPjG3lg5GcVjX96/8A4eLeU/W29yEIJBIBjlwNidgQw/LA6V5TpRj7rNXjq455jbPLjt49b59n65WZzBx1LSLtGBYkhVQdWJPQflk/l766eHc32k8ixxTapGzgaXGcAk7soHQGp7me8knv4IoYu27t9aya0QFjjGS2wx4fecnpjNVU0TzWlt1+JpjS5tObzOItnPp7qO05jWSza6CnCo7FMjI0ZypPrt/nWS3PbKiyPYzLCdJ7TYjS2MN7xg1i8OuZIo+K20qdmTFLOkepW0BlbKggnIwV/QnzrIvZbU2ahb6Zpgkf1DF2j1DGpQNIAA3xv5edXRpxdg1ON1OSJibTab3tGYx1/rde8R5tMcwiitpJmMay+DH2WOM4Iz6frXo4DzGLlpUMTxSx41I/XB6HP61Mm1nmvUEcvdpu5RscANjxAaD7skbj0r1ckSabi6S4Ld+OnWXcEOozpKDAOwI9dsdOghNFPKv0+I1Z1YiZxMzHS23vfzWtKUqh1SlKUClKUClKUClKUClKUE5zzxKeGGDu8ixyy3NvBrZBIFEsgQnSSM4znqK7+B8Nvo3Jub5J4yuAi2wgIbIIbUJGyMAjGPP3V4vpA+7sP6+w/fWqgUHNKUoFKUoFKUoFKUoPnQMYwMelNAxjAx6V9UoOFQDoAPwoqgdBiuaUHyIx6D16U0D0Hr/+19UoWcKoHQYrgxD0H6V9VEcw82XFtfMBp7nELMzZABVLh542lLkjARkiJ8gpcmgtREB0A/SuQoHlvWDyXxea7t2uJQqpLJI0CgEMIMgRdp/McFvwYeea36D5KD0Fcdiv+EfoK+6UeWcaRnON640DOcDPrX1Sj0pSlApSlApSlApSlApSlApXRNeojaWYBtLPg/4Vxqb8BkfrXxFxSJmRFkUu6CVQOpQ9GHur20o81N7XYH0gfd2H9fYfvrVQKl/pA+7sP6+w/fWqgV4k5pSlApSlApSlApSlApSlApSlApSlAqY5w0jRHHbW81zdnsSs50qyRJJKWkwrM6IR0A2Mg6Z3p6mmg7bi4JGVtbbK5UfeXL4LI3kRHAVI9HHvoPIOJ31hoFzBDNZLhTNaq8bQoFPiktzq+rXAHgckAZx5VUWF/HPGksTq8bgMrKcgg+Yr0VJ8S5AV3PYXMttbSY7e2iCdlLuNWkEfVFgNLaMBh1G7ZDB5yuJXkE/CmFwbmNrCVoZS6wM5UxT/AFWQpQF8sSP/AE+gBr9C4faCGKKMZxGioMkk4UADJYknp5kmp5rRLTiVsYkWOK6ieFwAqrrgBkg0KBnOhrjPlhR54zU0ClKUClKUClKUClKUClKUClKUEzzXHOrpJFErr2M0TFpEjC9oY8HLEZ+zWfytaXDXEEkkSrHFbi31LLHICVwQTpJwSD0rs53WPvFmZkkeBVlLIis2T4QuQCPPf8iPOvPyxJH3891ilit2hOtWVlUurbHBJHQ/860R9Dj12+ZzPWMX8Iztt6vX9JluZLe0QOyFr2yXWhAdczAakJBAYdRkGtPgfLT2zl2vru4BXToneNlG4OoBIlOrbHXoTXi+kD7uw/r7D99aqBWd2HNKUoFKUoFKUoFfEsoVWZiAoBJJ6ADck1915uJ25khmRcamR1GdhllIGf1oPnh3FobhS0MqyKNOSpyBqRZF/VHVvwIr11FfR9w8WOu0mmh7yy27iJX1PpjtLeBm0kA6dcT4OOmKtaBX5HdSXv8AZ8G4+3casGXp/wCMwBc/8HVj+TPlX64ah04xxJ4u/oYzakaxZmJhKYM6u07TX/eNG4TGjoOu9BcUrqtrlZER0YMjgMrDcMrDKkHzBBBrtoFTfKjiSfikw1+K57Ea+mLeKOM6P5e07Tz9ehzVFI+ASegGf0rC5Djxw+2bLHtA05L7tmd2mOfzkP8AuetBv0pSgmue5RHBBOZDGILq1kYgE5VplhkXA3wUlYbZqkFZXN1u0lheqmNZgmC56atDac/nivdw647SKJ851ojZHQ6lByMfjQeilKUClKUClKUClKUCleaTicKqrtLGEboxdQp/Ak4Nd0UytkqwYAkHBBwR1Bx5ig+6UpQYXMkETGPtL57bZsBJRFr6ZJz1x/rWdwG9cXixLfC6hMTt0UlNLKF1Ov2iQTvnJwcgbZ7uaLlFubcSWpuUMcp0LEsrAho8NuMgDJGx8xXdy/eRGUrHw6W2JU5doViU4I8JI89+nuq6Ppc2qYnXxNpv45/Do+kD7uw/r7D99aqBUv8ASB93Yf19h++tVAql0nNKUoFKUoMfiHMHZXllbdnnvC3Da9WNHYrGcaceLOv1GMedbFZN/ZWzXdnJJIBcos4hTWFLh1QTYQ7vgKvTpWtQKwubOKyRRpFb/wB7uCYoemFONTytnbEaBnwftaQo61u1M8OZrniVxLt2NovdU65MkgjluCemwXsVGx/iII3FBl8Z5eg4baQzIZC8FzDPJN9uWUySrFcNKT9otHI+fTbGMVciszmm07axvY9WnXBMmcZxqjYZxkZ616ODyareA+scZ9eqjzoM3nucpw69wrOzQyRqqbsWkHZqFHmdTDpvWxa2qxokaDSiAKo9Aowo39ABWLzrbmSGBQcE3Vmd+mFuEcg49QpH51QUE3yLpSGe3T7NrcTQAYwFXIljUZJJ0xyouSc7VSVO8GikTiPElLDsnW0nRQOhZJIZCTjOT3dfMjAHvqioMHnq7aPh92UDmRozEgi+3rmxFGUxvkM6nbfbbeteytRFHHGudKKqDPXCgAZx7hWLzZH2j8OiwSHuo3ODggQK84J9RrjQEe+qGgUpSg654gysp6MCp/A7GsH6PLoScNs9KsoSMQ4brmAmEn8zGT+dUJqf5O7QLexyYyl5dacf4JJO3TPvxL/p5UFDSlKBSlM0ClKUClKzuYeLd1tppsZKL4VyBqckLGm5G7OVXr50H5vecjXJbiNukcTWkUd7JZxqY1btruMjRpDAIseqRVyAMSeeARach8Ilt4rpZk0M93dSqMqcpJIWRvCT1Hkd6x5eUjY28d5EFPEIQZrl1UsboNh7uPZc5YgmPw+EqoAAJq4tblZUSRGDI6q6sCCGVhlSCNiCCDQdtKUoJ/jqzm5g7sYRN2cv3okPh1R6saPD109d/Tzrv4THfiT+0tbmPB+7Dhs7Y+0MY61m8220LT27TzmGMRyjUsgRixaPAHUlcBs7Y2FaHBuW44XEqTzSArga5NaENg5G3u2NW45WCOadabd+/h2Z30jwq8NkrAFWvrFSD0IMygg/lW5w/gNvAxaKFEYjBKjBxkHH6gVgfSZcGO3tHCM5W9sm0IAXbEwOlASAWPQZIrSsOdLWWVYSZIp2yFjnikhZyoy4jLqFkK+eknqPUVU3t2lKUCuGbAJOwHnXNYHO1262jxxbTXDJbRnxDS0zaC+VBK6ELvnG2igluI27TcOuuJKgN0XF3C0mPBFby6rcLhj4DCpcqDhjK/8Air9HBrK4pwZHsJrUHRG1vJACAPCpjKDA2GwPSuzlps2dofWGH9taDSJqb+j2dZbFJk1aZ5J5wG6gSzyOAcdMAjbJ/Gvdzbf9hY3kuoqUhlYMM5BCHSRjzzivTwTh/d7a3hDFhFHHHqOxbQgXJx5nGaD03EWpWXpqBX9RisTkGVG4bYhG1KkKRZ98Q7NwfeGRgfwreNTPIFqYIJ7crgQXNyi+IMWR5DPGzEbZKzDby/Hag55pkRrrhMJYhzcPMABswgt5SwJ6faePb/aqap4L2vFTnOLe2GMqMarmTchuoYLbgY9HqhoJpLd14y7n7t7JFG/Vo7hy2R7hKm/vPvqlqc4tpTifDXZt3ju4FGOpKxzHfy8MLf8AWKojQToj7bipY4K2tvpGUOe0uXyxV842jgUEAZ+s61R1OcjoXhmuWDBrqaWfxKqt2ers7cELsfqUj3881R0ClKUCpzgOlb/iqAkuzW05GOgeERrg/wDAaqOppXkTjBUIBFLZhi2Ny8E5AAOfJbjfI81oKWlKzeYeLd1t5JQuphhUXIGuR2CRJk7DU7KM+WaDP57W4FoZbV2Etu6XGgEqJljyZIWwOjIW29QudqmuV+Mz3F/bTmZzb3Qv3jj1MEEULW8cGUJwHP1jk4By5B6CtePkeaJBLFfTd/3Z5JHZ4JnPVZIM6VizkAIFKjG5I32OWuOm5jIlQRXUZ0zw5yY23wQf4kYDUrDYg9Tg0GxSlKBU3zHG093YW4J7MO11L1AKwY7JDgEHMzxtpOMiM43FUlTPLKGa6v7s7guLWL7O0dvkPuBnedptm38I8sUFKy5GD0qa5Ph7s93ZZJSB1khznaGfUyJqP2tEiyoNzsq5PkKaprmYCC4srwnSqM1vM3QCOfSFLbbgTLFuSAoZj+AUtKUoJnmjh8rzwSR2qXCqkqFXZVALFMHxdTgMPzr45RkuYhHbTQIiohIbtUZj4tvADnG5391d/N0V6yr3RsLg6wuBId1x2efPGfMVk8iiJZphKri8LOV7YOZeywmNTEaTvV8Zocur+PFRa8X8rTtti87d3v8ApA+7sP6+w/fWt3ifCYbmJop4lkibGUYZBwcj8wfOsL6QPu7D+vsP31qoFUOok47xuFNHHcTPJYyMEjnlbU8DtkrFO5+1G2DpkO4Phb+Fqra6L6xjnjeKVA8bgqysMgg9QaxOWrqWKSWznLM0Y1wysdRmhJ2ydyXjJEbEkk+Fj9qgoqm+JTiXidlBq+5jmu2XxA74giOfskeObI36DptmkrA4EDJd8RmycB4rZd1K4hQuxXG4PaTSA5/w0G5KmVYeoI/WsPkOUnh1mGfW6RrGxBz44sxuPyZSPyrfNTfJ+Y34hbkj6q5kZAq6QsdwFuFHTDeKSQZHp+FB288Me5uoTX2klvFp65Ek8aNt57MTjzrfqa5jhE97w2DTkRyPeMcsuBDG0ceMDDEyTJsSNlPWqWgVK8QuJbG5nlS0luIbnsye7qryJKi6CXVnXKNGEww6FCD1FVVKDA5T4PLF3me4AFzdS9q6qdSxqqiOGMNgBisarlsDJJ67E79KUEvz7F2cdveLnVZzJKcb5jf6q4znYARO7asbafLrX3zTxtWjjtreQG5vF0RFSDpjYfWXOemhE1MD/EQoGc1RyRhgQwBUgggjIIPUEHqK8PDuX7W3YtBbQxMRpJjjSMkdcEqBkZ8qD02FkkMUcUY0xxqqKPRVACj9BXfSlApSlAqd45EFv+FymQrvcwaegbtIhIM77kGDYe/PlVFU9zgdPcZAmspd248/CJSYGb8hL/pt1oKGprj8HeL/AIdDtpiMl62zZzGvYxAMCAPFOzYOchKpaneCTdtfcQlBBWLsrRcOW3RO2lyuMKdU4XzPg39KCiqY5mtWt5Fv4EyUGm5QHHawZyXx/HLFuyg9QXXqRinrh1BBBGQdiKD5hmV1VlYMrAMGUgggjIII2II86+6muVoxaSS2BZtEYEtvqOomBjjQD1PZPlMeStF61S0GbzJxQ21pczAZaON2UEMwLAeAFV3OW0jA9a45Z4Wba0toWOXSNQ51FsvjMjam3OXLHJ9azea3Ms1haqurtJhNJkEhY7bEpOQfCTL2KgkEeIjriqWgV5OLcMjuYZYZBlJFKn8x1HowO4PkQDXrpQYfKfF3mjeOYEXNu/YTejMoBEq/ySKVcZ8m/M7lTvHbGSCYXtsjO4CpcRLgmaFdRUxqesyMxK4IyC67krjoi5ma8ms1s2+q3muWZGBRAuEhIZcLI7sPMECNjvQVNcaR1xvXNKCT+kdC0NkAxUm+sQGABKkzLggEEEjruK3OH2EsbEvdPKMY0skSgHI3yiA+786xvpA+7sP6+w/fWqgUHNTvNsZi7G9QEvbE9oAuovbyECdeufCAsoxk5ixg5qirhlBGCMigzuIccijtZLlWEkSxmVShDdoMZUIR11bAY65FdHKPCWt7SJJDmdsyzHw5MsrGSYkqoB8bEA46AV4f/Lu0EgI7VYQwfuqyutpqU6ge7g6PtgPjGNQziqegVjcU4HK06z204hl0iOQPGJUlQFmUMoZGDKzHDBujMMHIxs0oMjgvBHieWaebtriTClwgjVUUsUjjTLEKCzE5Ykkk56Aa9KUClKUClKUClKUClKUClKUCsDn2318OvMM6skbTK0Zw4aH65NJ6g6ox039MHet+viZNSsPUEfqKD4trkSRo6/ZZQw/Bhkf5GsPkGL+xRykYe4aS5bKhWJmcuofHVlQomfRR5YrBF5IeAiJAxuWjNgBJqVmlDm1YnByvRnyeg3PQ1d2lssSIiDCIoVRucBRhRvv0AoO2lKUGDzXbsqxXUSaprVjJpAyzxEYuIlxvlk8QHm6JWzbXKyIjoQyMoZSOhBGQR7iK7CKhJL+ThK3FtHFJMHLvYgRsU1ylm7qzrsAr6nBYjwE7+Gg1uByi5v76cAFIdNnGeuSuJbgjKgjxuiHBIPZZqmrN5c4V3W2hhJDMq+NgANTsS0j7Afacseg61pUClKUClKUClKUEt9IH3dh/X2H761UCsPm7g8tzHAIdGuK5t7jDsyAiGQOV1KrEE4x0rv7zfezW/wATJ8tQa1eR+KRidICT2rxvKowcaUZFY56dXXavJ3m+9mt/iZPlqy5rC+a9huext8RwzQ6e8Sb9o8Lhs928uzIx7x6UFVSsnvN97Nb/ABMny1O833s1v8TJ8tQejjfGYrSCSeYkRRgFiAWO5CjAG53Ir3VIc38Jvr6znthDboZAo1G4kYDDq3QW2/2a2Bc3vs1v8TJ8tQa9Kye833s1v8TJ8tTvN97Nb/EyfLUHo4JxqK7gjnhJMT6tJIKnwsVOx3G6mvdUhyhwm+sbOG3MNu5j1+IXEgB1Oz9DbfzYrZ7zfezW/wATJ8tQa1eG84zFFNbwuSJJzIIwASCY0LvkjYeEedefvN97Nb/EyfLVjcV4TfTXdhcdjbgWzTsV7xIdfawmPY922xnNBX0rJ7zfezW/xMny1O833s1v8TJ8tQa1dFnerKpZDkBpEOQR4o5Gjfr/ADI2/nWebm+9mt/iZPlq8fCYb6FGXsLc5knkz3iQfezSSgf3by14/Kgo6Vk95vvZrf4mT5aneb72a3+Jk+WoPdNeojxRknVJq07HfSMtk+W1eipy6gvnmt5Owtx2Xabd4k31rp9mr295vvZrf4mT5agyrXkQJfG47bNv2klytvp6XEqKjylyx1bByBjwlzggbVQcT4pHboHlJCl449gT4pHWNBgfzMK8neb72a3+Jk+WrM5isL66hEfY264lt5c94kP3M0cpH928wmPzoKmlZPeb72a3+Jk+Wp3m+9mt/iZPlqDWrz2N6k0aSISUcBlJBBwfceleHvN97Nb/ABMny1eLg0F9BBDF2Fu2hQue8Sb48/7tQUdKye833s1v8TJ8tTvN97Nb/EyfLUHva9QSrESdbI0gGDjSjIrb9OrrtXfU5JBfG4jm7C38MUkeO8Sb63iYH+7eXZn9a9veb72a3+Jk+WoNalZPeb72a3+Jk+Wrst7i7LKHghVM7lZ3Yge5TAoP6ig0qUpQKUpQKUpQKUpQKUpQKUpQKUpQKUpQKUrE5pa5SIyW8qII0kdwy6i2ACAvp0b9a9iLzZDUr5KZqtezbpUTw7i16JuH9rMjx3ILaVQKQBGGwTj+YdPSvKecLlYLssV7QOvZHSu6mSRDgDqR2Uh38hmrPhSyfPacReYmN/tF/wAv0ClQHEua7hY7A9ukXaxM7u0esZGMbKCfdt61Vcs3pmt0dplmJLeNVKA4YjGkgEY6dKjVRNMXlZpcVRq1zRTvv08J736tWlKVBqKUpQKUpQKUpQKUpQKUpQKUpQKUpQKUpQKUpQKUpQKUpQKUpQKUpQKUpQK8nFrQywTRggF0dAT0BZSAT+teulIw8qiKomJTy8uPq4Yda/2VSrdfFmNU8P5jzrPk5GYmJu0XUq3KnYjJlaUxnPmB2m4PvxVjSp/EqZp4TSneP3H+QkJuU7kCxMUsQkt42jJYFgS2xIGPTPWqDgsE6RkXDo76jgxrpGnAwMeudX6176UmuZ3S0+Hp06uam/vjsUpSoNBSlKBSlKBSlKBSlKBSlKBSlKD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FAD1E8-6C21-49F9-BDC8-8B14E9FBD2D2}"/>
              </a:ext>
            </a:extLst>
          </p:cNvPr>
          <p:cNvSpPr/>
          <p:nvPr/>
        </p:nvSpPr>
        <p:spPr>
          <a:xfrm>
            <a:off x="1319752" y="1222676"/>
            <a:ext cx="933253" cy="490194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BEB7B-A6C9-46AB-A8C4-1439275A78E8}"/>
              </a:ext>
            </a:extLst>
          </p:cNvPr>
          <p:cNvSpPr txBox="1"/>
          <p:nvPr/>
        </p:nvSpPr>
        <p:spPr>
          <a:xfrm>
            <a:off x="1213774" y="914641"/>
            <a:ext cx="931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8</a:t>
            </a:r>
            <a:r>
              <a:rPr lang="en-US" sz="1600" baseline="30000" dirty="0">
                <a:solidFill>
                  <a:schemeClr val="accent1"/>
                </a:solidFill>
              </a:rPr>
              <a:t>th</a:t>
            </a:r>
            <a:r>
              <a:rPr lang="en-US" sz="1600" dirty="0">
                <a:solidFill>
                  <a:schemeClr val="accent1"/>
                </a:solidFill>
              </a:rPr>
              <a:t> nerve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F41A7E-70E6-46BD-ADD2-790386E9F0F5}"/>
              </a:ext>
            </a:extLst>
          </p:cNvPr>
          <p:cNvSpPr/>
          <p:nvPr/>
        </p:nvSpPr>
        <p:spPr>
          <a:xfrm>
            <a:off x="2253005" y="914641"/>
            <a:ext cx="1225486" cy="798229"/>
          </a:xfrm>
          <a:prstGeom prst="ellipse">
            <a:avLst/>
          </a:prstGeom>
          <a:solidFill>
            <a:srgbClr val="13D1F7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2A11E-EBBA-49C8-81BE-F2DE51902F09}"/>
              </a:ext>
            </a:extLst>
          </p:cNvPr>
          <p:cNvSpPr txBox="1"/>
          <p:nvPr/>
        </p:nvSpPr>
        <p:spPr>
          <a:xfrm>
            <a:off x="3478491" y="967543"/>
            <a:ext cx="112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3D1F7"/>
                </a:solidFill>
              </a:rPr>
              <a:t>brainstem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 and speech perception	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Vowel</a:t>
            </a:r>
            <a:r>
              <a:rPr lang="en-US" dirty="0"/>
              <a:t> perception does not pose as great a problem as </a:t>
            </a:r>
            <a:r>
              <a:rPr lang="en-US" u="sng" dirty="0"/>
              <a:t>consonant</a:t>
            </a:r>
            <a:r>
              <a:rPr lang="en-US" dirty="0"/>
              <a:t> impairment (esp. fricatives!)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Place of articulation most common perceptual errors (because rapid and high frequency)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Task of identification esp. difficult (e.g. compared to discrimination)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adults, likely due to redundancy of acoustic cues in the signal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children, Vs with high frequency components (high vowels, e.g. /</a:t>
            </a:r>
            <a:r>
              <a:rPr lang="en-US" dirty="0" err="1"/>
              <a:t>i</a:t>
            </a:r>
            <a:r>
              <a:rPr lang="en-US" dirty="0"/>
              <a:t>/ &lt;-&gt; /u/ confusion) may pose more problems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A713664-4A03-4DB9-A400-4FFDC47DC39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697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Consonant perception in HI – factors	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Audibility</a:t>
            </a:r>
            <a:r>
              <a:rPr lang="en-US" dirty="0"/>
              <a:t> – whether a specific speech cue is presented at a</a:t>
            </a:r>
            <a:r>
              <a:rPr lang="en-US" u="sng" dirty="0"/>
              <a:t> level that the person can hear </a:t>
            </a:r>
            <a:r>
              <a:rPr lang="en-US" dirty="0"/>
              <a:t>(=Suprathreshold level)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 lack of recognizing speech cues as audible suggests possible lack of ability to use dynamic information(?) 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A86AA9-330E-4871-8253-F48843E9E1B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5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Tympanic membrane</a:t>
            </a:r>
          </a:p>
        </p:txBody>
      </p:sp>
      <p:sp>
        <p:nvSpPr>
          <p:cNvPr id="6147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Grey’s Anatomy</a:t>
            </a:r>
          </a:p>
        </p:txBody>
      </p:sp>
      <p:pic>
        <p:nvPicPr>
          <p:cNvPr id="6148" name="Content Placeholder 8" descr="TympanicMembraneGrey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7279" y="2823149"/>
            <a:ext cx="4538751" cy="3137385"/>
          </a:xfrm>
        </p:spPr>
      </p:pic>
      <p:sp>
        <p:nvSpPr>
          <p:cNvPr id="6149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Photo</a:t>
            </a:r>
          </a:p>
        </p:txBody>
      </p:sp>
      <p:pic>
        <p:nvPicPr>
          <p:cNvPr id="6150" name="Content Placeholder 7" descr="normalTympanicMembrane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7920" y="2582334"/>
            <a:ext cx="3404800" cy="3378200"/>
          </a:xfrm>
        </p:spPr>
      </p:pic>
      <p:sp>
        <p:nvSpPr>
          <p:cNvPr id="61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D757CAA-DE0F-4A2A-BDF7-F13F760BF7A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of speech perception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Articulation index (AI) used to predict amount of speech audible to patients with HI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Range: 0-1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 suggest counting 100 dots on an audiogram (between 1-3 kHz)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B4F692-12E4-47D2-8E53-C1DBFBDEE168}" type="slidenum">
              <a:rPr lang="en-US" smtClean="0"/>
              <a:pPr eaLnBrk="1" hangingPunct="1"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CI/Amplification/ New directions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Amplification with FM (wireless), directional microphones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Cued Speech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Microphone arrays for directional hearing(?)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CIs offer one treatment option – research is expanding at a rapid pace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93071D-982C-4C47-9887-065FEB76FEA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341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2" name="Title 1"/>
          <p:cNvSpPr>
            <a:spLocks noGrp="1"/>
          </p:cNvSpPr>
          <p:nvPr>
            <p:ph type="title" sz="quarter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Cochlear implants - origins</a:t>
            </a:r>
          </a:p>
        </p:txBody>
      </p:sp>
      <p:sp>
        <p:nvSpPr>
          <p:cNvPr id="61444" name="Content Placeholder 7"/>
          <p:cNvSpPr>
            <a:spLocks noGrp="1"/>
          </p:cNvSpPr>
          <p:nvPr>
            <p:ph sz="quarter" idx="2"/>
          </p:nvPr>
        </p:nvSpPr>
        <p:spPr>
          <a:xfrm>
            <a:off x="1097279" y="1845734"/>
            <a:ext cx="6454987" cy="402336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Count Volta</a:t>
            </a:r>
            <a:r>
              <a:rPr lang="en-US" dirty="0"/>
              <a:t>  (Italian physicist) who developed the electric battery, connected batteries to two metal rods </a:t>
            </a:r>
            <a:r>
              <a:rPr lang="en-US" b="1" i="1" dirty="0"/>
              <a:t>that he inserted in his ears.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1800 he described that when the circuit was completed he received a </a:t>
            </a:r>
            <a:r>
              <a:rPr lang="en-US" i="1" dirty="0"/>
              <a:t>'jolt in the head' </a:t>
            </a:r>
            <a:r>
              <a:rPr lang="en-US" dirty="0"/>
              <a:t>and then a sound </a:t>
            </a:r>
            <a:r>
              <a:rPr lang="en-US" i="1" dirty="0"/>
              <a:t>'a kind of crackling, jerking or bubbling as if some dough or thick stuff was boiling' </a:t>
            </a:r>
          </a:p>
        </p:txBody>
      </p:sp>
      <p:pic>
        <p:nvPicPr>
          <p:cNvPr id="61443" name="Content Placeholder 5" descr="volta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87" y="1916318"/>
            <a:ext cx="2828874" cy="3471012"/>
          </a:xfrm>
          <a:prstGeom prst="rect">
            <a:avLst/>
          </a:prstGeom>
        </p:spPr>
      </p:pic>
      <p:sp>
        <p:nvSpPr>
          <p:cNvPr id="614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spcAft>
                <a:spcPts val="600"/>
              </a:spcAft>
            </a:pPr>
            <a:fld id="{B3E7EFF8-F1A7-42F6-A62D-F00BBB487293}" type="slidenum">
              <a:rPr lang="en-US" smtClean="0">
                <a:solidFill>
                  <a:srgbClr val="FFFFFF"/>
                </a:solidFill>
                <a:latin typeface="+mn-lt"/>
              </a:rPr>
              <a:pPr defTabSz="914400" eaLnBrk="1" hangingPunct="1">
                <a:spcAft>
                  <a:spcPts val="600"/>
                </a:spcAft>
              </a:pPr>
              <a:t>52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1445" name="TextBox 6"/>
          <p:cNvSpPr txBox="1">
            <a:spLocks noChangeArrowheads="1"/>
          </p:cNvSpPr>
          <p:nvPr/>
        </p:nvSpPr>
        <p:spPr bwMode="auto">
          <a:xfrm>
            <a:off x="2286000" y="4572000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8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sz="quarter"/>
          </p:nvPr>
        </p:nvSpPr>
        <p:spPr>
          <a:xfrm>
            <a:off x="1111250" y="773907"/>
            <a:ext cx="10972800" cy="1143000"/>
          </a:xfrm>
        </p:spPr>
        <p:txBody>
          <a:bodyPr/>
          <a:lstStyle/>
          <a:p>
            <a:r>
              <a:rPr lang="en-US" dirty="0"/>
              <a:t>Cochlear implants - developments</a:t>
            </a:r>
          </a:p>
        </p:txBody>
      </p:sp>
      <p:pic>
        <p:nvPicPr>
          <p:cNvPr id="62470" name="Content Placeholder 10" descr="Prof%20Clark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365113"/>
            <a:ext cx="3172143" cy="2382100"/>
          </a:xfrm>
        </p:spPr>
      </p:pic>
      <p:pic>
        <p:nvPicPr>
          <p:cNvPr id="62469" name="Content Placeholder 11" descr="COLOR30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758" y="2667000"/>
            <a:ext cx="1497725" cy="1447801"/>
          </a:xfrm>
        </p:spPr>
      </p:pic>
      <p:sp>
        <p:nvSpPr>
          <p:cNvPr id="62467" name="Content Placeholder 4"/>
          <p:cNvSpPr>
            <a:spLocks noGrp="1"/>
          </p:cNvSpPr>
          <p:nvPr>
            <p:ph sz="quarter" idx="3"/>
          </p:nvPr>
        </p:nvSpPr>
        <p:spPr>
          <a:xfrm>
            <a:off x="1233487" y="5380832"/>
            <a:ext cx="4565650" cy="1019421"/>
          </a:xfrm>
        </p:spPr>
        <p:txBody>
          <a:bodyPr>
            <a:normAutofit/>
          </a:bodyPr>
          <a:lstStyle/>
          <a:p>
            <a:r>
              <a:rPr lang="en-US" dirty="0"/>
              <a:t>Developed and implanted in 1960s by Dr. William House (USA) and expanded by Jack Urban</a:t>
            </a:r>
          </a:p>
        </p:txBody>
      </p:sp>
      <p:sp>
        <p:nvSpPr>
          <p:cNvPr id="62468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5440364"/>
            <a:ext cx="4184650" cy="1143000"/>
          </a:xfrm>
        </p:spPr>
        <p:txBody>
          <a:bodyPr/>
          <a:lstStyle/>
          <a:p>
            <a:r>
              <a:rPr lang="en-US" dirty="0"/>
              <a:t>Additional development/marketing by Graeme Clark of Australia in 1970sm</a:t>
            </a:r>
          </a:p>
        </p:txBody>
      </p:sp>
      <p:sp>
        <p:nvSpPr>
          <p:cNvPr id="6247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136520-0DF6-4403-9856-50212DB7CDDE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2471" name="Picture 2" descr="http://www.h4c.org/images/WF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973293"/>
            <a:ext cx="2117724" cy="277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4825207"/>
            <a:ext cx="23622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Modern CIs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3492" name="Content Placeholder 11" descr="electrode_arra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6670" y="2879372"/>
            <a:ext cx="3479800" cy="2438400"/>
          </a:xfrm>
        </p:spPr>
      </p:pic>
      <p:sp>
        <p:nvSpPr>
          <p:cNvPr id="634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71F637-5A21-481B-A50C-5741ED77443F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35842" name="Picture 2" descr="http://www.cns.nyu.edu/~david/courses/perception/lecturenotes/speech/speech-slides/Slide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2098322"/>
            <a:ext cx="5334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Cochlear implants -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https://www.youtube.com/watch?v=00WOao4kpwM</a:t>
            </a:r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Michael Dorman, Ph.D. (ASU)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Speech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E134D-786F-40A9-B7D8-EA283984946E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473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CI Speech Coding Strategies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hlinkClick r:id="rId2"/>
              </a:rPr>
              <a:t>ACE</a:t>
            </a:r>
            <a:r>
              <a:rPr lang="en-US" b="1" dirty="0"/>
              <a:t>™:</a:t>
            </a:r>
            <a:r>
              <a:rPr lang="en-US" dirty="0"/>
              <a:t> Unique to </a:t>
            </a:r>
            <a:r>
              <a:rPr lang="en-US" dirty="0" err="1"/>
              <a:t>Cochlear’s</a:t>
            </a:r>
            <a:r>
              <a:rPr lang="en-US" dirty="0"/>
              <a:t> Nucleus 24 CI system. ACE optimizes detailed pitch and timing information.</a:t>
            </a:r>
            <a:endParaRPr lang="en-US" b="1" dirty="0"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hlinkClick r:id="" action="ppaction://noaction"/>
              </a:rPr>
              <a:t>SPEAK</a:t>
            </a:r>
            <a:r>
              <a:rPr lang="en-US" b="1" dirty="0"/>
              <a:t>:</a:t>
            </a:r>
            <a:r>
              <a:rPr lang="en-US" dirty="0"/>
              <a:t>  (spectral peak or ‘M-of-N’) Increases richness of important pitch information by stimulating electrodes across the entire electrode array.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787D"/>
                </a:solidFill>
              </a:rPr>
              <a:t>MPEAK</a:t>
            </a:r>
            <a:r>
              <a:rPr lang="en-US" b="1" dirty="0"/>
              <a:t>: </a:t>
            </a:r>
            <a:r>
              <a:rPr lang="en-US" dirty="0"/>
              <a:t>multipeak</a:t>
            </a:r>
            <a:endParaRPr lang="en-US" b="1" dirty="0"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hlinkClick r:id="" action="ppaction://noaction"/>
              </a:rPr>
              <a:t>CIS</a:t>
            </a:r>
            <a:r>
              <a:rPr lang="en-US" b="1" dirty="0"/>
              <a:t> :</a:t>
            </a:r>
            <a:r>
              <a:rPr lang="en-US" dirty="0"/>
              <a:t> (Continuous-Interleaved Sampling) This high rate strategy uses a fixed set of electrodes. Emphasizes detailed timing information of speech. 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CD7D56-BF43-4883-BFB0-4920BBCA839F}" type="slidenum">
              <a:rPr lang="en-US" smtClean="0"/>
              <a:pPr eaLnBrk="1" hangingPunct="1"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A challenge for CI technology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6454987" cy="4023360"/>
          </a:xfrm>
        </p:spPr>
        <p:txBody>
          <a:bodyPr vert="horz" lIns="0" tIns="45720" rIns="0" bIns="45720" rtlCol="0">
            <a:normAutofit/>
          </a:bodyPr>
          <a:lstStyle/>
          <a:p>
            <a:pPr>
              <a:defRPr/>
            </a:pPr>
            <a:r>
              <a:rPr lang="en-US" u="sng"/>
              <a:t>Fundamental frequency resolution</a:t>
            </a:r>
            <a:r>
              <a:rPr lang="en-US"/>
              <a:t>: 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en-US"/>
              <a:t>Q: What about speakers of tone languages?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en-US"/>
              <a:t>A: Current practice: use CIs that minimally damage cochlea, then boost low freq auditory amplification</a:t>
            </a:r>
          </a:p>
        </p:txBody>
      </p:sp>
      <p:pic>
        <p:nvPicPr>
          <p:cNvPr id="65540" name="Content Placeholder 4" descr="_wsb_444x296_DSC0273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70" y="2605481"/>
            <a:ext cx="3135109" cy="2092685"/>
          </a:xfrm>
          <a:prstGeom prst="rect">
            <a:avLst/>
          </a:prstGeom>
        </p:spPr>
      </p:pic>
      <p:sp>
        <p:nvSpPr>
          <p:cNvPr id="6554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spcAft>
                <a:spcPts val="600"/>
              </a:spcAft>
            </a:pPr>
            <a:fld id="{F49D5B83-DB6F-4BFA-A3C5-50428A713430}" type="slidenum">
              <a:rPr lang="en-US" smtClean="0">
                <a:solidFill>
                  <a:srgbClr val="FFFFFF"/>
                </a:solidFill>
                <a:latin typeface="+mn-lt"/>
              </a:rPr>
              <a:pPr defTabSz="914400" eaLnBrk="1" hangingPunct="1">
                <a:spcAft>
                  <a:spcPts val="600"/>
                </a:spcAft>
              </a:pPr>
              <a:t>57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734347" y="184805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Otitis Media</a:t>
            </a:r>
          </a:p>
        </p:txBody>
      </p:sp>
      <p:pic>
        <p:nvPicPr>
          <p:cNvPr id="50179" name="Content Placeholder 6" descr="OM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96" y="640081"/>
            <a:ext cx="6643007" cy="5314406"/>
          </a:xfrm>
          <a:prstGeom prst="rect">
            <a:avLst/>
          </a:prstGeom>
        </p:spPr>
      </p:pic>
      <p:sp>
        <p:nvSpPr>
          <p:cNvPr id="50180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7859485" y="2198914"/>
            <a:ext cx="3690257" cy="367018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 that cannot be ventilated, causing retraced tympanic membrane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Approx</a:t>
            </a:r>
            <a:r>
              <a:rPr lang="en-US" dirty="0"/>
              <a:t> 20 – 40 dB loss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Phonetic processing difficulties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spcAft>
                <a:spcPts val="600"/>
              </a:spcAft>
            </a:pPr>
            <a:fld id="{9DFF9760-38E6-46AD-A9FD-CCFD73392209}" type="slidenum">
              <a:rPr lang="en-US" smtClean="0">
                <a:solidFill>
                  <a:srgbClr val="FFFFFF"/>
                </a:solidFill>
                <a:latin typeface="+mn-lt"/>
              </a:rPr>
              <a:pPr defTabSz="914400" eaLnBrk="1" hangingPunct="1">
                <a:spcAft>
                  <a:spcPts val="600"/>
                </a:spcAft>
              </a:pPr>
              <a:t>58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97720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Chronic OME in children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SOUND DEMOS: </a:t>
            </a:r>
            <a:r>
              <a:rPr lang="en-US" dirty="0">
                <a:hlinkClick r:id="rId2"/>
              </a:rPr>
              <a:t>https://acoustics.org/pressroom/httpdocs/133rd/2paaa2.html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Small group studies in the 1990s suggest </a:t>
            </a:r>
            <a:r>
              <a:rPr lang="en-US" u="sng" dirty="0"/>
              <a:t>subtle</a:t>
            </a:r>
            <a:r>
              <a:rPr lang="en-US" dirty="0"/>
              <a:t> disturbances of speech perception:</a:t>
            </a:r>
          </a:p>
          <a:p>
            <a:r>
              <a:rPr lang="en-US" dirty="0"/>
              <a:t>            -</a:t>
            </a:r>
            <a:r>
              <a:rPr lang="en-US" i="1" dirty="0"/>
              <a:t>Perceptual weighting strategies</a:t>
            </a:r>
          </a:p>
          <a:p>
            <a:r>
              <a:rPr lang="en-US" i="1" dirty="0"/>
              <a:t>           - Phonemic awareness</a:t>
            </a:r>
          </a:p>
          <a:p>
            <a:endParaRPr lang="en-US" i="1" dirty="0"/>
          </a:p>
          <a:p>
            <a:r>
              <a:rPr lang="en-US" dirty="0"/>
              <a:t>Subsequent large-scale NIH funded, multi-site studies have been less conclusive</a:t>
            </a:r>
          </a:p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B104F0-3482-40D2-BEF1-9BDFCA6954B1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9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Middle</a:t>
            </a:r>
            <a:r>
              <a:rPr lang="en-US"/>
              <a:t> ear - overview</a:t>
            </a:r>
          </a:p>
        </p:txBody>
      </p:sp>
      <p:sp>
        <p:nvSpPr>
          <p:cNvPr id="7172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Anatomy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Ossicles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Muscles (</a:t>
            </a:r>
            <a:r>
              <a:rPr lang="en-US" u="sng" dirty="0"/>
              <a:t>stapedius, tensor tympani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Auditory (</a:t>
            </a:r>
            <a:r>
              <a:rPr lang="en-US" dirty="0" err="1"/>
              <a:t>Eustacian</a:t>
            </a:r>
            <a:r>
              <a:rPr lang="en-US" dirty="0"/>
              <a:t>) tube</a:t>
            </a:r>
          </a:p>
        </p:txBody>
      </p:sp>
      <p:sp>
        <p:nvSpPr>
          <p:cNvPr id="7174" name="Content Placeholder 5"/>
          <p:cNvSpPr>
            <a:spLocks noGrp="1"/>
          </p:cNvSpPr>
          <p:nvPr>
            <p:ph sz="half" idx="2"/>
          </p:nvPr>
        </p:nvSpPr>
        <p:spPr>
          <a:xfrm>
            <a:off x="1097279" y="4283713"/>
            <a:ext cx="4937760" cy="1583265"/>
          </a:xfrm>
        </p:spPr>
        <p:txBody>
          <a:bodyPr/>
          <a:lstStyle/>
          <a:p>
            <a:r>
              <a:rPr lang="en-US" b="1" dirty="0"/>
              <a:t>Physiology</a:t>
            </a:r>
          </a:p>
          <a:p>
            <a:r>
              <a:rPr lang="en-US" dirty="0"/>
              <a:t>Overcome </a:t>
            </a:r>
            <a:r>
              <a:rPr lang="en-US" u="sng" dirty="0"/>
              <a:t>impedance</a:t>
            </a:r>
            <a:r>
              <a:rPr lang="en-US" dirty="0"/>
              <a:t> </a:t>
            </a:r>
            <a:r>
              <a:rPr lang="en-US" u="sng" dirty="0"/>
              <a:t>mismatch</a:t>
            </a:r>
            <a:r>
              <a:rPr lang="en-US" dirty="0"/>
              <a:t> of middle/inner ear by increasing pressure changes at oval window</a:t>
            </a:r>
          </a:p>
        </p:txBody>
      </p:sp>
      <p:sp>
        <p:nvSpPr>
          <p:cNvPr id="717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6F307C-A1E9-475B-8945-7159C869AB69}" type="slidenum">
              <a:rPr lang="en-US" smtClean="0"/>
              <a:pPr eaLnBrk="1" hangingPunct="1"/>
              <a:t>6</a:t>
            </a:fld>
            <a:endParaRPr lang="en-US"/>
          </a:p>
        </p:txBody>
      </p:sp>
      <p:pic>
        <p:nvPicPr>
          <p:cNvPr id="7175" name="Picture 2" descr="http://www.marshfieldclinic.org/proxy/MC-ent_earEustachianTube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39" y="1906642"/>
            <a:ext cx="4937760" cy="381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sz="quarter"/>
          </p:nvPr>
        </p:nvSpPr>
        <p:spPr>
          <a:xfrm>
            <a:off x="1155700" y="175204"/>
            <a:ext cx="10972800" cy="1143000"/>
          </a:xfrm>
        </p:spPr>
        <p:txBody>
          <a:bodyPr/>
          <a:lstStyle/>
          <a:p>
            <a:r>
              <a:rPr lang="en-US" dirty="0"/>
              <a:t>Language and reading disability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"/>
          </p:nvPr>
        </p:nvSpPr>
        <p:spPr>
          <a:xfrm>
            <a:off x="1155700" y="1802605"/>
            <a:ext cx="5384800" cy="3909767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/>
              <a:t>“Specific Language Impairment (SLI)” </a:t>
            </a:r>
            <a:r>
              <a:rPr lang="en-US" b="1" u="sng" dirty="0">
                <a:sym typeface="Wingdings" panose="05000000000000000000" pitchFamily="2" charset="2"/>
              </a:rPr>
              <a:t> </a:t>
            </a:r>
          </a:p>
          <a:p>
            <a:r>
              <a:rPr lang="en-US" b="1" u="sng" dirty="0"/>
              <a:t>Or, more currently:</a:t>
            </a:r>
          </a:p>
          <a:p>
            <a:r>
              <a:rPr lang="en-US" b="1" u="sng" dirty="0"/>
              <a:t>DLD = Developmental Language Disorder</a:t>
            </a:r>
          </a:p>
          <a:p>
            <a:endParaRPr lang="en-US" b="1" u="sng" dirty="0"/>
          </a:p>
          <a:p>
            <a:r>
              <a:rPr lang="en-US" dirty="0"/>
              <a:t>-Temporal processing disorder?</a:t>
            </a:r>
          </a:p>
          <a:p>
            <a:r>
              <a:rPr lang="en-US" dirty="0"/>
              <a:t>-Difficulty with low phonetic substance?</a:t>
            </a:r>
          </a:p>
          <a:p>
            <a:r>
              <a:rPr lang="en-US" dirty="0"/>
              <a:t>OR:  </a:t>
            </a:r>
          </a:p>
          <a:p>
            <a:r>
              <a:rPr lang="en-US" dirty="0"/>
              <a:t>- Working memory limitations?</a:t>
            </a:r>
          </a:p>
          <a:p>
            <a:r>
              <a:rPr lang="en-US" dirty="0"/>
              <a:t>- Syntactic difficulties?</a:t>
            </a:r>
          </a:p>
          <a:p>
            <a:endParaRPr lang="en-US" dirty="0"/>
          </a:p>
          <a:p>
            <a:r>
              <a:rPr lang="en-US" u="sng" dirty="0"/>
              <a:t>ALSO</a:t>
            </a:r>
            <a:r>
              <a:rPr lang="en-US" dirty="0"/>
              <a:t>: How “specific” is it, really?</a:t>
            </a:r>
          </a:p>
          <a:p>
            <a:r>
              <a:rPr lang="en-US" dirty="0"/>
              <a:t>(related deficits also found in </a:t>
            </a:r>
            <a:r>
              <a:rPr lang="en-US" u="sng" dirty="0"/>
              <a:t>Developmental dyslexia)</a:t>
            </a:r>
          </a:p>
          <a:p>
            <a:endParaRPr lang="en-US" dirty="0"/>
          </a:p>
        </p:txBody>
      </p:sp>
      <p:pic>
        <p:nvPicPr>
          <p:cNvPr id="52229" name="Content Placeholder 8" descr="tallal_profile.jpg"/>
          <p:cNvPicPr>
            <a:picLocks noGrp="1" noChangeAspect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1054" y="4261171"/>
            <a:ext cx="1911154" cy="1499762"/>
          </a:xfrm>
        </p:spPr>
      </p:pic>
      <p:pic>
        <p:nvPicPr>
          <p:cNvPr id="52230" name="Content Placeholder 6" descr="leonard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5641" y="1960712"/>
            <a:ext cx="1683748" cy="1675806"/>
          </a:xfrm>
        </p:spPr>
      </p:pic>
      <p:sp>
        <p:nvSpPr>
          <p:cNvPr id="52234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C45173-0D82-4CC9-A081-4763ADBE88B1}" type="slidenum">
              <a:rPr lang="en-US" smtClean="0"/>
              <a:pPr eaLnBrk="1" hangingPunct="1"/>
              <a:t>60</a:t>
            </a:fld>
            <a:endParaRPr lang="en-US"/>
          </a:p>
        </p:txBody>
      </p:sp>
      <p:sp>
        <p:nvSpPr>
          <p:cNvPr id="52232" name="TextBox 9"/>
          <p:cNvSpPr txBox="1">
            <a:spLocks noChangeArrowheads="1"/>
          </p:cNvSpPr>
          <p:nvPr/>
        </p:nvSpPr>
        <p:spPr bwMode="auto">
          <a:xfrm>
            <a:off x="8657819" y="5908277"/>
            <a:ext cx="37973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500" dirty="0">
                <a:latin typeface="+mj-lt"/>
              </a:rPr>
              <a:t>(Paula </a:t>
            </a:r>
            <a:r>
              <a:rPr lang="en-US" sz="1500" dirty="0" err="1">
                <a:latin typeface="+mj-lt"/>
              </a:rPr>
              <a:t>Tallal</a:t>
            </a:r>
            <a:r>
              <a:rPr lang="en-US" sz="1500" dirty="0">
                <a:latin typeface="+mj-lt"/>
              </a:rPr>
              <a:t>, Rutgers Med. School)</a:t>
            </a:r>
          </a:p>
        </p:txBody>
      </p:sp>
      <p:sp>
        <p:nvSpPr>
          <p:cNvPr id="52233" name="TextBox 10"/>
          <p:cNvSpPr txBox="1">
            <a:spLocks noChangeArrowheads="1"/>
          </p:cNvSpPr>
          <p:nvPr/>
        </p:nvSpPr>
        <p:spPr bwMode="auto">
          <a:xfrm>
            <a:off x="9008267" y="3709663"/>
            <a:ext cx="309640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500" dirty="0">
                <a:latin typeface="+mj-lt"/>
              </a:rPr>
              <a:t>(Larry Leonard, Purdue)</a:t>
            </a:r>
          </a:p>
        </p:txBody>
      </p:sp>
      <p:pic>
        <p:nvPicPr>
          <p:cNvPr id="2050" name="Picture 2" descr="Image result for bruce tomblin iowa">
            <a:extLst>
              <a:ext uri="{FF2B5EF4-FFF2-40B4-BE49-F238E27FC236}">
                <a16:creationId xmlns:a16="http://schemas.microsoft.com/office/drawing/2014/main" id="{850E3C78-35F8-4807-9E41-C676033FB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2546470"/>
            <a:ext cx="1283175" cy="192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22BEAD-EA7A-4801-BF06-E693281B4AC2}"/>
              </a:ext>
            </a:extLst>
          </p:cNvPr>
          <p:cNvSpPr/>
          <p:nvPr/>
        </p:nvSpPr>
        <p:spPr>
          <a:xfrm>
            <a:off x="6096000" y="4728179"/>
            <a:ext cx="231448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/>
              <a:t>(Bruce Tomblin, Univ. Iowa)</a:t>
            </a:r>
          </a:p>
        </p:txBody>
      </p:sp>
    </p:spTree>
    <p:extLst>
      <p:ext uri="{BB962C8B-B14F-4D97-AF65-F5344CB8AC3E}">
        <p14:creationId xmlns:p14="http://schemas.microsoft.com/office/powerpoint/2010/main" val="16750394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62050" y="578602"/>
            <a:ext cx="8229600" cy="1143000"/>
          </a:xfrm>
        </p:spPr>
        <p:txBody>
          <a:bodyPr/>
          <a:lstStyle/>
          <a:p>
            <a:r>
              <a:rPr lang="en-US" sz="3300" dirty="0"/>
              <a:t>Temporal Processing Disorder/ Details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934200" y="1790700"/>
            <a:ext cx="4876800" cy="365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/</a:t>
            </a:r>
            <a:r>
              <a:rPr lang="en-US" dirty="0" err="1"/>
              <a:t>ba</a:t>
            </a:r>
            <a:r>
              <a:rPr lang="en-US" dirty="0"/>
              <a:t>/ /</a:t>
            </a:r>
            <a:r>
              <a:rPr lang="en-US" dirty="0" err="1"/>
              <a:t>ba</a:t>
            </a:r>
            <a:r>
              <a:rPr lang="en-US" dirty="0"/>
              <a:t>/ /</a:t>
            </a:r>
            <a:r>
              <a:rPr lang="en-US" dirty="0" err="1"/>
              <a:t>ba</a:t>
            </a:r>
            <a:r>
              <a:rPr lang="en-US" dirty="0"/>
              <a:t>/ … </a:t>
            </a:r>
            <a:r>
              <a:rPr lang="en-US" dirty="0">
                <a:solidFill>
                  <a:srgbClr val="00B050"/>
                </a:solidFill>
              </a:rPr>
              <a:t>/da/…/</a:t>
            </a:r>
            <a:r>
              <a:rPr lang="en-US" dirty="0" err="1">
                <a:solidFill>
                  <a:srgbClr val="00B050"/>
                </a:solidFill>
              </a:rPr>
              <a:t>ga</a:t>
            </a:r>
            <a:r>
              <a:rPr lang="en-US" dirty="0">
                <a:solidFill>
                  <a:srgbClr val="00B050"/>
                </a:solidFill>
              </a:rPr>
              <a:t>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E264F-DF08-4299-BAAC-05E169C35CA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34818" name="Picture 2" descr="http://www.novelty-gift-shop.com/wp-content/uploads/2009/10/239460739_32649090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72" y="2058997"/>
            <a:ext cx="1752600" cy="131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79" y="3615872"/>
            <a:ext cx="3164596" cy="255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 descr="http://studydroid.com/imageCards/0g/rc/card-17675124-fro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26" y="2041358"/>
            <a:ext cx="1757680" cy="138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054" y="2041358"/>
            <a:ext cx="3727421" cy="157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4" name="Picture 8" descr="http://www.cns.nyu.edu/~david/courses/perception/lecturenotes/speech/speech-slides/Slide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83" y="3707338"/>
            <a:ext cx="3362907" cy="252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301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Development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Younger children rely more on auditory discrimination of small acoustic differences than older children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“perceptual weighting shift” may take place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C463F6-3C62-40EF-AE4D-F24DEEB68AE7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342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Links between perception and production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Q: Do children with articulation problems have problems with the same processes in perception?</a:t>
            </a:r>
          </a:p>
          <a:p>
            <a:r>
              <a:rPr lang="en-US" dirty="0"/>
              <a:t>Synthetic speech experiments have been used to address this question</a:t>
            </a:r>
          </a:p>
          <a:p>
            <a:r>
              <a:rPr lang="en-US" dirty="0"/>
              <a:t>A:  Rather mixed findings to date.  There may be subgroups.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AB5905-DA52-4F19-8BC0-970C2AEA1F00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994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Tinnitus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https://www.youtube.com/watch?v=5bTfb3JxioU</a:t>
            </a:r>
            <a:endParaRPr lang="en-US" dirty="0"/>
          </a:p>
          <a:p>
            <a:endParaRPr lang="en-US" dirty="0"/>
          </a:p>
          <a:p>
            <a:r>
              <a:rPr lang="en-US" dirty="0"/>
              <a:t>Current UTD research</a:t>
            </a:r>
          </a:p>
          <a:p>
            <a:endParaRPr lang="en-US" dirty="0"/>
          </a:p>
        </p:txBody>
      </p:sp>
      <p:pic>
        <p:nvPicPr>
          <p:cNvPr id="34818" name="Picture 2" descr="http://www.utdallas.edu/~sxv140030/clinical_trial/images/sere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988" y="2770074"/>
            <a:ext cx="5167691" cy="29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A59E134D-786F-40A9-B7D8-EA283984946E}" type="slidenum">
              <a:rPr lang="en-US" smtClean="0"/>
              <a:pPr>
                <a:spcAft>
                  <a:spcPts val="600"/>
                </a:spcAft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middle ear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Stapedius	</a:t>
            </a:r>
          </a:p>
        </p:txBody>
      </p:sp>
      <p:pic>
        <p:nvPicPr>
          <p:cNvPr id="8196" name="Content Placeholder 8" descr="ossicles_st_labeled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7280" y="2304786"/>
            <a:ext cx="4040188" cy="3941762"/>
          </a:xfrm>
        </p:spPr>
      </p:pic>
      <p:sp>
        <p:nvSpPr>
          <p:cNvPr id="8197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Tensor Tympani</a:t>
            </a:r>
          </a:p>
        </p:txBody>
      </p:sp>
      <p:pic>
        <p:nvPicPr>
          <p:cNvPr id="8198" name="Content Placeholder 9" descr="ossicles_tt_labeled.gi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7379" y="2304786"/>
            <a:ext cx="5660307" cy="3941762"/>
          </a:xfrm>
        </p:spPr>
      </p:pic>
      <p:sp>
        <p:nvSpPr>
          <p:cNvPr id="820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061652-84BC-49D7-9DD2-06BA192C736A}" type="slidenum">
              <a:rPr lang="en-US" smtClean="0"/>
              <a:pPr eaLnBrk="1" hangingPunct="1"/>
              <a:t>7</a:t>
            </a:fld>
            <a:endParaRPr lang="en-US"/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4609306" y="5051108"/>
            <a:ext cx="382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ym typeface="Wingdings 2" pitchFamily="18" charset="2"/>
              </a:rPr>
              <a:t></a:t>
            </a:r>
            <a:endParaRPr lang="en-US" sz="2000" b="1" dirty="0"/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6217920" y="5045551"/>
            <a:ext cx="306388" cy="67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ym typeface="Wingdings 2" pitchFamily="18" charset="2"/>
              </a:rPr>
              <a:t></a:t>
            </a:r>
            <a:endParaRPr lang="en-US" sz="2000" b="1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Acoustic (stapedial) reflex</a:t>
            </a:r>
          </a:p>
        </p:txBody>
      </p:sp>
      <p:sp>
        <p:nvSpPr>
          <p:cNvPr id="921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Stapedius</a:t>
            </a:r>
          </a:p>
          <a:p>
            <a:r>
              <a:rPr lang="en-US" dirty="0"/>
              <a:t>In response to 80 dB or more </a:t>
            </a:r>
          </a:p>
          <a:p>
            <a:r>
              <a:rPr lang="en-US" dirty="0"/>
              <a:t>Contraction pulls stapes to the side</a:t>
            </a:r>
          </a:p>
          <a:p>
            <a:r>
              <a:rPr lang="en-US" dirty="0"/>
              <a:t>Reduces sound pressure by ~ 10 dB</a:t>
            </a:r>
          </a:p>
          <a:p>
            <a:r>
              <a:rPr lang="en-US" dirty="0"/>
              <a:t>Initiates in fractions of a second, fatigues after time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637B48-4A17-4097-B58B-6EF1D4F947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Two means of overcoming impedance mismatch</a:t>
            </a:r>
          </a:p>
        </p:txBody>
      </p:sp>
      <p:sp>
        <p:nvSpPr>
          <p:cNvPr id="10243" name="Text Placeholder 7"/>
          <p:cNvSpPr>
            <a:spLocks noGrp="1"/>
          </p:cNvSpPr>
          <p:nvPr>
            <p:ph type="body" idx="1"/>
          </p:nvPr>
        </p:nvSpPr>
        <p:spPr>
          <a:xfrm>
            <a:off x="1276350" y="1828801"/>
            <a:ext cx="4040188" cy="639763"/>
          </a:xfrm>
        </p:spPr>
        <p:txBody>
          <a:bodyPr>
            <a:normAutofit lnSpcReduction="10000"/>
          </a:bodyPr>
          <a:lstStyle/>
          <a:p>
            <a:r>
              <a:rPr lang="en-US" u="sng"/>
              <a:t>Lever action </a:t>
            </a:r>
            <a:r>
              <a:rPr lang="en-US"/>
              <a:t>of ossicles</a:t>
            </a:r>
          </a:p>
        </p:txBody>
      </p:sp>
      <p:pic>
        <p:nvPicPr>
          <p:cNvPr id="10244" name="Content Placeholder 6" descr="lever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2550" y="3100388"/>
            <a:ext cx="4040188" cy="2100262"/>
          </a:xfrm>
        </p:spPr>
      </p:pic>
      <p:sp>
        <p:nvSpPr>
          <p:cNvPr id="10245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858001" y="1828801"/>
            <a:ext cx="4041775" cy="639763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Surface area </a:t>
            </a:r>
            <a:r>
              <a:rPr lang="en-US" dirty="0"/>
              <a:t>differential pressure amplification</a:t>
            </a:r>
          </a:p>
        </p:txBody>
      </p:sp>
      <p:pic>
        <p:nvPicPr>
          <p:cNvPr id="10246" name="Content Placeholder 8" descr="animated_TM.gi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5976" y="3173414"/>
            <a:ext cx="3419475" cy="1952625"/>
          </a:xfrm>
        </p:spPr>
      </p:pic>
      <p:sp>
        <p:nvSpPr>
          <p:cNvPr id="102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A24DFA-725D-4A4C-980A-854A58B05AB6}" type="slidenum">
              <a:rPr lang="en-US" smtClean="0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2191</Words>
  <Application>Microsoft Office PowerPoint</Application>
  <PresentationFormat>Widescreen</PresentationFormat>
  <Paragraphs>394</Paragraphs>
  <Slides>64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ＭＳ Ｐゴシック</vt:lpstr>
      <vt:lpstr>Arial</vt:lpstr>
      <vt:lpstr>Calibri</vt:lpstr>
      <vt:lpstr>Calibri Light</vt:lpstr>
      <vt:lpstr>Times New Roman</vt:lpstr>
      <vt:lpstr>Wingdings</vt:lpstr>
      <vt:lpstr>Wingdings 2</vt:lpstr>
      <vt:lpstr>Wingdings 3</vt:lpstr>
      <vt:lpstr>Retrospect</vt:lpstr>
      <vt:lpstr>Chapters 8, 9 The Auditory System and clinical applications </vt:lpstr>
      <vt:lpstr>Chap 8 - issues</vt:lpstr>
      <vt:lpstr>Outer/ middle/ inner ear</vt:lpstr>
      <vt:lpstr>A closer view</vt:lpstr>
      <vt:lpstr>Tympanic membrane</vt:lpstr>
      <vt:lpstr>Middle ear - overview</vt:lpstr>
      <vt:lpstr>Muscles of middle ear</vt:lpstr>
      <vt:lpstr>Acoustic (stapedial) reflex</vt:lpstr>
      <vt:lpstr>Two means of overcoming impedance mismatch</vt:lpstr>
      <vt:lpstr>Ossicles</vt:lpstr>
      <vt:lpstr>Man vs. mouse</vt:lpstr>
      <vt:lpstr>Simulations of ossicle function</vt:lpstr>
      <vt:lpstr>Inner Ear</vt:lpstr>
      <vt:lpstr>Cochlea – cross section</vt:lpstr>
      <vt:lpstr>Cochlea - terms</vt:lpstr>
      <vt:lpstr>Make your own cochlea</vt:lpstr>
      <vt:lpstr>Cochlea – continued</vt:lpstr>
      <vt:lpstr>Hair cell function</vt:lpstr>
      <vt:lpstr>Hair cells</vt:lpstr>
      <vt:lpstr>Cochlear function – continued</vt:lpstr>
      <vt:lpstr>Speech Perception – some key issues </vt:lpstr>
      <vt:lpstr>Instrumental Analysis –   History - Pattern Playback</vt:lpstr>
      <vt:lpstr>Speech synthesis.. A long history</vt:lpstr>
      <vt:lpstr>Perception of vowels and diphthongs </vt:lpstr>
      <vt:lpstr>Vowel and diphthong perception – cont’d </vt:lpstr>
      <vt:lpstr>Perception of Diphthongs</vt:lpstr>
      <vt:lpstr>Consonant Perception</vt:lpstr>
      <vt:lpstr>Categorical vs. Non-categorical (Graded) Perception </vt:lpstr>
      <vt:lpstr>Examples of Categorical Perception in Speech</vt:lpstr>
      <vt:lpstr>Two important tasks in psychology</vt:lpstr>
      <vt:lpstr>VOT - review</vt:lpstr>
      <vt:lpstr>VOT – an example of a categorical cue: Identification</vt:lpstr>
      <vt:lpstr>PowerPoint Presentation</vt:lpstr>
      <vt:lpstr>Cross-linguistic VOT studies</vt:lpstr>
      <vt:lpstr>VOT studies in animals</vt:lpstr>
      <vt:lpstr>VOT experiments in infants</vt:lpstr>
      <vt:lpstr>High amplitude sucking paradigm (shortly after birth)</vt:lpstr>
      <vt:lpstr>HASP (High amplitude sucking paradigm) data</vt:lpstr>
      <vt:lpstr>Infant speech perception - summary</vt:lpstr>
      <vt:lpstr>Multiple acoustic cues in consonant perception</vt:lpstr>
      <vt:lpstr>Another example – manner of articulation</vt:lpstr>
      <vt:lpstr>Chapter 9 Clinical Applications</vt:lpstr>
      <vt:lpstr>Types of hearing loss </vt:lpstr>
      <vt:lpstr>Immitance audiometry</vt:lpstr>
      <vt:lpstr>PowerPoint Presentation</vt:lpstr>
      <vt:lpstr>Otoacoustic emissions testing</vt:lpstr>
      <vt:lpstr>Auditory brainstem response (ABR) testing</vt:lpstr>
      <vt:lpstr>HI and speech perception </vt:lpstr>
      <vt:lpstr>Consonant perception in HI – factors </vt:lpstr>
      <vt:lpstr>Evaluation of speech perception</vt:lpstr>
      <vt:lpstr>CI/Amplification/ New directions</vt:lpstr>
      <vt:lpstr>Cochlear implants - origins</vt:lpstr>
      <vt:lpstr>Cochlear implants - developments</vt:lpstr>
      <vt:lpstr>Modern CIs</vt:lpstr>
      <vt:lpstr>Cochlear implants - demo</vt:lpstr>
      <vt:lpstr>CI Speech Coding Strategies</vt:lpstr>
      <vt:lpstr>A challenge for CI technology</vt:lpstr>
      <vt:lpstr>Otitis Media</vt:lpstr>
      <vt:lpstr>Chronic OME in children</vt:lpstr>
      <vt:lpstr>Language and reading disability</vt:lpstr>
      <vt:lpstr>Temporal Processing Disorder/ Details</vt:lpstr>
      <vt:lpstr>Normal Development</vt:lpstr>
      <vt:lpstr>Links between perception and production</vt:lpstr>
      <vt:lpstr>Tinnitus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Chapters 8, 9 The Auditory System and clinical applications</dc:title>
  <dc:creator>Berglund, Amy</dc:creator>
  <cp:lastModifiedBy>Katz, William</cp:lastModifiedBy>
  <cp:revision>33</cp:revision>
  <dcterms:created xsi:type="dcterms:W3CDTF">2019-08-16T15:06:45Z</dcterms:created>
  <dcterms:modified xsi:type="dcterms:W3CDTF">2019-10-12T22:08:11Z</dcterms:modified>
</cp:coreProperties>
</file>