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40"/>
  </p:notesMasterIdLst>
  <p:sldIdLst>
    <p:sldId id="438" r:id="rId2"/>
    <p:sldId id="594" r:id="rId3"/>
    <p:sldId id="290" r:id="rId4"/>
    <p:sldId id="287" r:id="rId5"/>
    <p:sldId id="288" r:id="rId6"/>
    <p:sldId id="322" r:id="rId7"/>
    <p:sldId id="309" r:id="rId8"/>
    <p:sldId id="311" r:id="rId9"/>
    <p:sldId id="330" r:id="rId10"/>
    <p:sldId id="596" r:id="rId11"/>
    <p:sldId id="597" r:id="rId12"/>
    <p:sldId id="363" r:id="rId13"/>
    <p:sldId id="460" r:id="rId14"/>
    <p:sldId id="461" r:id="rId15"/>
    <p:sldId id="462" r:id="rId16"/>
    <p:sldId id="463" r:id="rId17"/>
    <p:sldId id="464" r:id="rId18"/>
    <p:sldId id="383" r:id="rId19"/>
    <p:sldId id="482" r:id="rId20"/>
    <p:sldId id="393" r:id="rId21"/>
    <p:sldId id="405" r:id="rId22"/>
    <p:sldId id="492" r:id="rId23"/>
    <p:sldId id="493" r:id="rId24"/>
    <p:sldId id="425" r:id="rId25"/>
    <p:sldId id="429" r:id="rId26"/>
    <p:sldId id="430" r:id="rId27"/>
    <p:sldId id="494" r:id="rId28"/>
    <p:sldId id="505" r:id="rId29"/>
    <p:sldId id="495" r:id="rId30"/>
    <p:sldId id="499" r:id="rId31"/>
    <p:sldId id="513" r:id="rId32"/>
    <p:sldId id="506" r:id="rId33"/>
    <p:sldId id="515" r:id="rId34"/>
    <p:sldId id="500" r:id="rId35"/>
    <p:sldId id="511" r:id="rId36"/>
    <p:sldId id="595" r:id="rId37"/>
    <p:sldId id="520" r:id="rId38"/>
    <p:sldId id="592" r:id="rId3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Cooper Black" panose="0208090404030B020404" pitchFamily="18" charset="0"/>
      <p:regular r:id="rId53"/>
    </p:embeddedFont>
    <p:embeddedFont>
      <p:font typeface="Doulos SIL" panose="02000500070000020004" pitchFamily="2" charset="0"/>
      <p:regular r:id="rId54"/>
    </p:embeddedFont>
    <p:embeddedFont>
      <p:font typeface="Franklin Gothic Book" panose="020B0503020102020204" pitchFamily="34" charset="0"/>
      <p:regular r:id="rId55"/>
      <p:italic r:id="rId56"/>
    </p:embeddedFont>
    <p:embeddedFont>
      <p:font typeface="IPAPhon" panose="020B0604020202020204"/>
      <p:regular r:id="rId57"/>
      <p:bold r:id="rId58"/>
      <p:italic r:id="rId59"/>
      <p:boldItalic r:id="rId60"/>
    </p:embeddedFont>
    <p:embeddedFont>
      <p:font typeface="Wingdings 2" panose="05020102010507070707" pitchFamily="18" charset="2"/>
      <p:regular r:id="rId61"/>
    </p:embeddedFont>
  </p:embeddedFontLst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CCFF"/>
    <a:srgbClr val="B9CAFF"/>
    <a:srgbClr val="D0FDFC"/>
    <a:srgbClr val="0BCDCD"/>
    <a:srgbClr val="0CBACC"/>
    <a:srgbClr val="20C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2" autoAdjust="0"/>
    <p:restoredTop sz="86322" autoAdjust="0"/>
  </p:normalViewPr>
  <p:slideViewPr>
    <p:cSldViewPr>
      <p:cViewPr varScale="1">
        <p:scale>
          <a:sx n="59" d="100"/>
          <a:sy n="59" d="100"/>
        </p:scale>
        <p:origin x="51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9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6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5.xml"/><Relationship Id="rId18" Type="http://schemas.openxmlformats.org/officeDocument/2006/relationships/slide" Target="slides/slide20.xml"/><Relationship Id="rId26" Type="http://schemas.openxmlformats.org/officeDocument/2006/relationships/slide" Target="slides/slide28.xml"/><Relationship Id="rId3" Type="http://schemas.openxmlformats.org/officeDocument/2006/relationships/slide" Target="slides/slide3.xml"/><Relationship Id="rId21" Type="http://schemas.openxmlformats.org/officeDocument/2006/relationships/slide" Target="slides/slide23.xml"/><Relationship Id="rId34" Type="http://schemas.openxmlformats.org/officeDocument/2006/relationships/slide" Target="slides/slide37.xml"/><Relationship Id="rId7" Type="http://schemas.openxmlformats.org/officeDocument/2006/relationships/slide" Target="slides/slide7.xml"/><Relationship Id="rId12" Type="http://schemas.openxmlformats.org/officeDocument/2006/relationships/slide" Target="slides/slide14.xml"/><Relationship Id="rId17" Type="http://schemas.openxmlformats.org/officeDocument/2006/relationships/slide" Target="slides/slide19.xml"/><Relationship Id="rId25" Type="http://schemas.openxmlformats.org/officeDocument/2006/relationships/slide" Target="slides/slide27.xml"/><Relationship Id="rId33" Type="http://schemas.openxmlformats.org/officeDocument/2006/relationships/slide" Target="slides/slide35.xml"/><Relationship Id="rId2" Type="http://schemas.openxmlformats.org/officeDocument/2006/relationships/slide" Target="slides/slide2.xml"/><Relationship Id="rId16" Type="http://schemas.openxmlformats.org/officeDocument/2006/relationships/slide" Target="slides/slide18.xml"/><Relationship Id="rId20" Type="http://schemas.openxmlformats.org/officeDocument/2006/relationships/slide" Target="slides/slide22.xml"/><Relationship Id="rId29" Type="http://schemas.openxmlformats.org/officeDocument/2006/relationships/slide" Target="slides/slide31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3.xml"/><Relationship Id="rId24" Type="http://schemas.openxmlformats.org/officeDocument/2006/relationships/slide" Target="slides/slide26.xml"/><Relationship Id="rId32" Type="http://schemas.openxmlformats.org/officeDocument/2006/relationships/slide" Target="slides/slide34.xml"/><Relationship Id="rId5" Type="http://schemas.openxmlformats.org/officeDocument/2006/relationships/slide" Target="slides/slide5.xml"/><Relationship Id="rId15" Type="http://schemas.openxmlformats.org/officeDocument/2006/relationships/slide" Target="slides/slide17.xml"/><Relationship Id="rId23" Type="http://schemas.openxmlformats.org/officeDocument/2006/relationships/slide" Target="slides/slide25.xml"/><Relationship Id="rId28" Type="http://schemas.openxmlformats.org/officeDocument/2006/relationships/slide" Target="slides/slide30.xml"/><Relationship Id="rId10" Type="http://schemas.openxmlformats.org/officeDocument/2006/relationships/slide" Target="slides/slide12.xml"/><Relationship Id="rId19" Type="http://schemas.openxmlformats.org/officeDocument/2006/relationships/slide" Target="slides/slide21.xml"/><Relationship Id="rId31" Type="http://schemas.openxmlformats.org/officeDocument/2006/relationships/slide" Target="slides/slide33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6.xml"/><Relationship Id="rId22" Type="http://schemas.openxmlformats.org/officeDocument/2006/relationships/slide" Target="slides/slide24.xml"/><Relationship Id="rId27" Type="http://schemas.openxmlformats.org/officeDocument/2006/relationships/slide" Target="slides/slide29.xml"/><Relationship Id="rId30" Type="http://schemas.openxmlformats.org/officeDocument/2006/relationships/slide" Target="slides/slide32.xml"/><Relationship Id="rId35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5CF64-57AF-4F79-832A-545861124717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D0B3-898E-43A1-A945-7136C0940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4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57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72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89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94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62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50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56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6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05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23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2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77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15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720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61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173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24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42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54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926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17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7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57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600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530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10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04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389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383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923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311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23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90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4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8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2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52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0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2.xml"/><Relationship Id="rId13" Type="http://schemas.openxmlformats.org/officeDocument/2006/relationships/image" Target="../media/image9.png"/><Relationship Id="rId18" Type="http://schemas.openxmlformats.org/officeDocument/2006/relationships/slide" Target="../slides/slide27.xml"/><Relationship Id="rId3" Type="http://schemas.openxmlformats.org/officeDocument/2006/relationships/image" Target="../media/image4.png"/><Relationship Id="rId7" Type="http://schemas.openxmlformats.org/officeDocument/2006/relationships/image" Target="../media/image6.gif"/><Relationship Id="rId12" Type="http://schemas.openxmlformats.org/officeDocument/2006/relationships/slide" Target="../slides/slide18.xml"/><Relationship Id="rId17" Type="http://schemas.openxmlformats.org/officeDocument/2006/relationships/image" Target="../media/image11.jpeg"/><Relationship Id="rId2" Type="http://schemas.openxmlformats.org/officeDocument/2006/relationships/slide" Target="../slides/slide3.xml"/><Relationship Id="rId16" Type="http://schemas.openxmlformats.org/officeDocument/2006/relationships/slide" Target="../slides/slide2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11" Type="http://schemas.openxmlformats.org/officeDocument/2006/relationships/image" Target="../media/image8.jpe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../slides/slide15.xml"/><Relationship Id="rId19" Type="http://schemas.openxmlformats.org/officeDocument/2006/relationships/image" Target="../media/image12.jpeg"/><Relationship Id="rId4" Type="http://schemas.openxmlformats.org/officeDocument/2006/relationships/slide" Target="../slides/slide6.xml"/><Relationship Id="rId9" Type="http://schemas.openxmlformats.org/officeDocument/2006/relationships/image" Target="../media/image7.jpeg"/><Relationship Id="rId14" Type="http://schemas.openxmlformats.org/officeDocument/2006/relationships/slide" Target="../slides/slide2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64008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1600200"/>
            <a:ext cx="6400800" cy="18288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6400800" cy="27432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59886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>
              <a:latin typeface="Cambria" pitchFamily="18" charset="0"/>
            </a:endParaRPr>
          </a:p>
          <a:p>
            <a:r>
              <a:rPr lang="en-US" sz="2600" dirty="0">
                <a:latin typeface="Cambria" pitchFamily="18" charset="0"/>
              </a:rPr>
              <a:t>Broad:</a:t>
            </a:r>
          </a:p>
          <a:p>
            <a:endParaRPr lang="en-US" sz="2600" dirty="0">
              <a:latin typeface="Cambria" pitchFamily="18" charset="0"/>
            </a:endParaRPr>
          </a:p>
          <a:p>
            <a:endParaRPr lang="en-US" sz="2600" dirty="0">
              <a:latin typeface="Cambria" pitchFamily="18" charset="0"/>
            </a:endParaRPr>
          </a:p>
          <a:p>
            <a:r>
              <a:rPr lang="en-US" sz="2600" dirty="0">
                <a:latin typeface="Cambria" pitchFamily="18" charset="0"/>
              </a:rPr>
              <a:t>Narrow:</a:t>
            </a:r>
          </a:p>
          <a:p>
            <a:endParaRPr lang="en-US" sz="2600" dirty="0">
              <a:latin typeface="Cambria" pitchFamily="18" charset="0"/>
            </a:endParaRPr>
          </a:p>
          <a:p>
            <a:endParaRPr lang="en-US" sz="2600" dirty="0">
              <a:latin typeface="Cambria" pitchFamily="18" charset="0"/>
            </a:endParaRPr>
          </a:p>
          <a:p>
            <a:endParaRPr lang="en-US" sz="2600" dirty="0">
              <a:latin typeface="Cambria" pitchFamily="18" charset="0"/>
            </a:endParaRPr>
          </a:p>
          <a:p>
            <a:endParaRPr lang="en-US" sz="2600" dirty="0"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3620656"/>
            <a:ext cx="3962400" cy="494144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2209800" y="429722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26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02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 userDrawn="1"/>
        </p:nvSpPr>
        <p:spPr>
          <a:xfrm>
            <a:off x="457200" y="4289048"/>
            <a:ext cx="4343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mbria" pitchFamily="18" charset="0"/>
              </a:rPr>
              <a:t>Alternates:</a:t>
            </a:r>
          </a:p>
          <a:p>
            <a:endParaRPr lang="en-US" sz="2600" dirty="0">
              <a:latin typeface="Cambria" pitchFamily="18" charset="0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77100" y="6606064"/>
            <a:ext cx="762000" cy="251936"/>
          </a:xfrm>
        </p:spPr>
        <p:txBody>
          <a:bodyPr/>
          <a:lstStyle>
            <a:lvl1pPr algn="ctr">
              <a:defRPr/>
            </a:lvl1pPr>
          </a:lstStyle>
          <a:p>
            <a:fld id="{74624E83-A7D6-4838-B191-98EFA3B61A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514600" y="30480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667000" y="1752600"/>
            <a:ext cx="3962400" cy="338455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pic>
        <p:nvPicPr>
          <p:cNvPr id="1026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02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1676844" y="308366"/>
            <a:ext cx="5942711" cy="534672"/>
            <a:chOff x="1676844" y="308366"/>
            <a:chExt cx="5942711" cy="534672"/>
          </a:xfrm>
        </p:grpSpPr>
        <p:sp>
          <p:nvSpPr>
            <p:cNvPr id="8" name="Freeform 7">
              <a:hlinkClick r:id="rId2" action="ppaction://hlinksldjump"/>
            </p:cNvPr>
            <p:cNvSpPr/>
            <p:nvPr/>
          </p:nvSpPr>
          <p:spPr>
            <a:xfrm>
              <a:off x="1944179" y="308366"/>
              <a:ext cx="5675376" cy="534672"/>
            </a:xfrm>
            <a:custGeom>
              <a:avLst/>
              <a:gdLst>
                <a:gd name="connsiteX0" fmla="*/ 0 w 5675376"/>
                <a:gd name="connsiteY0" fmla="*/ 0 h 534670"/>
                <a:gd name="connsiteX1" fmla="*/ 5408041 w 5675376"/>
                <a:gd name="connsiteY1" fmla="*/ 0 h 534670"/>
                <a:gd name="connsiteX2" fmla="*/ 5675376 w 5675376"/>
                <a:gd name="connsiteY2" fmla="*/ 267335 h 534670"/>
                <a:gd name="connsiteX3" fmla="*/ 5408041 w 5675376"/>
                <a:gd name="connsiteY3" fmla="*/ 534670 h 534670"/>
                <a:gd name="connsiteX4" fmla="*/ 0 w 5675376"/>
                <a:gd name="connsiteY4" fmla="*/ 534670 h 534670"/>
                <a:gd name="connsiteX5" fmla="*/ 0 w 5675376"/>
                <a:gd name="connsiteY5" fmla="*/ 0 h 5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5376" h="534670">
                  <a:moveTo>
                    <a:pt x="5675376" y="534669"/>
                  </a:moveTo>
                  <a:lnTo>
                    <a:pt x="267335" y="534669"/>
                  </a:lnTo>
                  <a:lnTo>
                    <a:pt x="0" y="267335"/>
                  </a:lnTo>
                  <a:lnTo>
                    <a:pt x="267335" y="1"/>
                  </a:lnTo>
                  <a:lnTo>
                    <a:pt x="5675376" y="1"/>
                  </a:lnTo>
                  <a:lnTo>
                    <a:pt x="5675376" y="53466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8488C4"/>
                </a:gs>
                <a:gs pos="75000">
                  <a:srgbClr val="ACB3E2"/>
                </a:gs>
                <a:gs pos="0">
                  <a:srgbClr val="D4DEFF"/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9442" tIns="95251" rIns="177800" bIns="95251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Cambria" pitchFamily="18" charset="0"/>
                  <a:hlinkClick r:id="rId2" action="ppaction://hlinksldjump"/>
                </a:rPr>
                <a:t>Dental Assimilation</a:t>
              </a:r>
              <a:endParaRPr lang="en-US" sz="2500" kern="1200" dirty="0">
                <a:latin typeface="Cambria" pitchFamily="18" charset="0"/>
              </a:endParaRPr>
            </a:p>
          </p:txBody>
        </p:sp>
        <p:sp>
          <p:nvSpPr>
            <p:cNvPr id="9" name="Oval 8">
              <a:hlinkClick r:id="rId2" action="ppaction://hlinksldjump"/>
            </p:cNvPr>
            <p:cNvSpPr/>
            <p:nvPr/>
          </p:nvSpPr>
          <p:spPr>
            <a:xfrm>
              <a:off x="1676844" y="308367"/>
              <a:ext cx="534670" cy="534670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" r="-3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7" name="Group 26"/>
          <p:cNvGrpSpPr/>
          <p:nvPr userDrawn="1"/>
        </p:nvGrpSpPr>
        <p:grpSpPr>
          <a:xfrm>
            <a:off x="1676844" y="1002640"/>
            <a:ext cx="5942711" cy="534672"/>
            <a:chOff x="1676844" y="1002640"/>
            <a:chExt cx="5942711" cy="534672"/>
          </a:xfrm>
        </p:grpSpPr>
        <p:sp>
          <p:nvSpPr>
            <p:cNvPr id="10" name="Freeform 9">
              <a:hlinkClick r:id="rId4" action="ppaction://hlinksldjump"/>
            </p:cNvPr>
            <p:cNvSpPr/>
            <p:nvPr/>
          </p:nvSpPr>
          <p:spPr>
            <a:xfrm>
              <a:off x="1944179" y="1002640"/>
              <a:ext cx="5675376" cy="534672"/>
            </a:xfrm>
            <a:custGeom>
              <a:avLst/>
              <a:gdLst>
                <a:gd name="connsiteX0" fmla="*/ 0 w 5675376"/>
                <a:gd name="connsiteY0" fmla="*/ 0 h 534670"/>
                <a:gd name="connsiteX1" fmla="*/ 5408041 w 5675376"/>
                <a:gd name="connsiteY1" fmla="*/ 0 h 534670"/>
                <a:gd name="connsiteX2" fmla="*/ 5675376 w 5675376"/>
                <a:gd name="connsiteY2" fmla="*/ 267335 h 534670"/>
                <a:gd name="connsiteX3" fmla="*/ 5408041 w 5675376"/>
                <a:gd name="connsiteY3" fmla="*/ 534670 h 534670"/>
                <a:gd name="connsiteX4" fmla="*/ 0 w 5675376"/>
                <a:gd name="connsiteY4" fmla="*/ 534670 h 534670"/>
                <a:gd name="connsiteX5" fmla="*/ 0 w 5675376"/>
                <a:gd name="connsiteY5" fmla="*/ 0 h 5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5376" h="534670">
                  <a:moveTo>
                    <a:pt x="5675376" y="534669"/>
                  </a:moveTo>
                  <a:lnTo>
                    <a:pt x="267335" y="534669"/>
                  </a:lnTo>
                  <a:lnTo>
                    <a:pt x="0" y="267335"/>
                  </a:lnTo>
                  <a:lnTo>
                    <a:pt x="267335" y="1"/>
                  </a:lnTo>
                  <a:lnTo>
                    <a:pt x="5675376" y="1"/>
                  </a:lnTo>
                  <a:lnTo>
                    <a:pt x="5675376" y="53466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8488C4"/>
                </a:gs>
                <a:gs pos="75000">
                  <a:srgbClr val="ACB3E2"/>
                </a:gs>
                <a:gs pos="0">
                  <a:srgbClr val="D4DEFF"/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10528"/>
                <a:satOff val="-298"/>
                <a:lumOff val="9059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9442" tIns="95251" rIns="177800" bIns="95251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Cambria" pitchFamily="18" charset="0"/>
                  <a:hlinkClick r:id="rId4" action="ppaction://hlinksldjump"/>
                </a:rPr>
                <a:t>Flapping</a:t>
              </a:r>
              <a:endParaRPr lang="en-US" sz="2500" kern="1200" dirty="0">
                <a:latin typeface="Cambria" pitchFamily="18" charset="0"/>
              </a:endParaRPr>
            </a:p>
          </p:txBody>
        </p:sp>
        <p:sp>
          <p:nvSpPr>
            <p:cNvPr id="11" name="Oval 10">
              <a:hlinkClick r:id="rId4" action="ppaction://hlinksldjump"/>
            </p:cNvPr>
            <p:cNvSpPr/>
            <p:nvPr/>
          </p:nvSpPr>
          <p:spPr>
            <a:xfrm>
              <a:off x="1676844" y="1002641"/>
              <a:ext cx="534670" cy="534670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000" b="-1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tint val="50000"/>
                <a:hueOff val="-302"/>
                <a:satOff val="12"/>
                <a:lumOff val="-28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Freeform 11">
            <a:hlinkClick r:id="rId6" action="ppaction://hlinksldjump"/>
          </p:cNvPr>
          <p:cNvSpPr/>
          <p:nvPr/>
        </p:nvSpPr>
        <p:spPr>
          <a:xfrm>
            <a:off x="1944179" y="1696914"/>
            <a:ext cx="5675376" cy="534672"/>
          </a:xfrm>
          <a:custGeom>
            <a:avLst/>
            <a:gdLst>
              <a:gd name="connsiteX0" fmla="*/ 0 w 5675376"/>
              <a:gd name="connsiteY0" fmla="*/ 0 h 534670"/>
              <a:gd name="connsiteX1" fmla="*/ 5408041 w 5675376"/>
              <a:gd name="connsiteY1" fmla="*/ 0 h 534670"/>
              <a:gd name="connsiteX2" fmla="*/ 5675376 w 5675376"/>
              <a:gd name="connsiteY2" fmla="*/ 267335 h 534670"/>
              <a:gd name="connsiteX3" fmla="*/ 5408041 w 5675376"/>
              <a:gd name="connsiteY3" fmla="*/ 534670 h 534670"/>
              <a:gd name="connsiteX4" fmla="*/ 0 w 5675376"/>
              <a:gd name="connsiteY4" fmla="*/ 534670 h 534670"/>
              <a:gd name="connsiteX5" fmla="*/ 0 w 5675376"/>
              <a:gd name="connsiteY5" fmla="*/ 0 h 53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534670">
                <a:moveTo>
                  <a:pt x="5675376" y="534669"/>
                </a:moveTo>
                <a:lnTo>
                  <a:pt x="267335" y="534669"/>
                </a:lnTo>
                <a:lnTo>
                  <a:pt x="0" y="267335"/>
                </a:lnTo>
                <a:lnTo>
                  <a:pt x="267335" y="1"/>
                </a:lnTo>
                <a:lnTo>
                  <a:pt x="5675376" y="1"/>
                </a:lnTo>
                <a:lnTo>
                  <a:pt x="5675376" y="534669"/>
                </a:lnTo>
                <a:close/>
              </a:path>
            </a:pathLst>
          </a:custGeom>
          <a:gradFill flip="none" rotWithShape="1">
            <a:gsLst>
              <a:gs pos="100000">
                <a:srgbClr val="8488C4"/>
              </a:gs>
              <a:gs pos="75000">
                <a:srgbClr val="ACB3E2"/>
              </a:gs>
              <a:gs pos="0">
                <a:srgbClr val="D4DE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6">
              <a:shade val="50000"/>
              <a:hueOff val="21056"/>
              <a:satOff val="-597"/>
              <a:lumOff val="18119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69442" tIns="95251" rIns="177800" bIns="95251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kern="1200" dirty="0">
                <a:latin typeface="Cambria" pitchFamily="18" charset="0"/>
                <a:hlinkClick r:id="rId6" action="ppaction://hlinksldjump"/>
              </a:rPr>
              <a:t>Glottal Stop</a:t>
            </a:r>
            <a:endParaRPr lang="en-US" sz="2500" kern="1200" dirty="0">
              <a:latin typeface="Cambria" pitchFamily="18" charset="0"/>
            </a:endParaRPr>
          </a:p>
        </p:txBody>
      </p:sp>
      <p:sp>
        <p:nvSpPr>
          <p:cNvPr id="13" name="Oval 12">
            <a:hlinkClick r:id="rId6" action="ppaction://hlinksldjump"/>
          </p:cNvPr>
          <p:cNvSpPr/>
          <p:nvPr/>
        </p:nvSpPr>
        <p:spPr>
          <a:xfrm>
            <a:off x="1676844" y="1696915"/>
            <a:ext cx="534670" cy="53467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6">
              <a:tint val="50000"/>
              <a:hueOff val="-603"/>
              <a:satOff val="23"/>
              <a:lumOff val="-56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oup 28"/>
          <p:cNvGrpSpPr/>
          <p:nvPr userDrawn="1"/>
        </p:nvGrpSpPr>
        <p:grpSpPr>
          <a:xfrm>
            <a:off x="1676844" y="2391189"/>
            <a:ext cx="5942711" cy="534671"/>
            <a:chOff x="1676844" y="2391189"/>
            <a:chExt cx="5942711" cy="534671"/>
          </a:xfrm>
        </p:grpSpPr>
        <p:sp>
          <p:nvSpPr>
            <p:cNvPr id="14" name="Freeform 13">
              <a:hlinkClick r:id="rId8" action="ppaction://hlinksldjump"/>
            </p:cNvPr>
            <p:cNvSpPr/>
            <p:nvPr/>
          </p:nvSpPr>
          <p:spPr>
            <a:xfrm>
              <a:off x="1944179" y="2391189"/>
              <a:ext cx="5675376" cy="534671"/>
            </a:xfrm>
            <a:custGeom>
              <a:avLst/>
              <a:gdLst>
                <a:gd name="connsiteX0" fmla="*/ 0 w 5675376"/>
                <a:gd name="connsiteY0" fmla="*/ 0 h 534670"/>
                <a:gd name="connsiteX1" fmla="*/ 5408041 w 5675376"/>
                <a:gd name="connsiteY1" fmla="*/ 0 h 534670"/>
                <a:gd name="connsiteX2" fmla="*/ 5675376 w 5675376"/>
                <a:gd name="connsiteY2" fmla="*/ 267335 h 534670"/>
                <a:gd name="connsiteX3" fmla="*/ 5408041 w 5675376"/>
                <a:gd name="connsiteY3" fmla="*/ 534670 h 534670"/>
                <a:gd name="connsiteX4" fmla="*/ 0 w 5675376"/>
                <a:gd name="connsiteY4" fmla="*/ 534670 h 534670"/>
                <a:gd name="connsiteX5" fmla="*/ 0 w 5675376"/>
                <a:gd name="connsiteY5" fmla="*/ 0 h 5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5376" h="534670">
                  <a:moveTo>
                    <a:pt x="5675376" y="534669"/>
                  </a:moveTo>
                  <a:lnTo>
                    <a:pt x="267335" y="534669"/>
                  </a:lnTo>
                  <a:lnTo>
                    <a:pt x="0" y="267335"/>
                  </a:lnTo>
                  <a:lnTo>
                    <a:pt x="267335" y="1"/>
                  </a:lnTo>
                  <a:lnTo>
                    <a:pt x="5675376" y="1"/>
                  </a:lnTo>
                  <a:lnTo>
                    <a:pt x="5675376" y="53466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8488C4"/>
                </a:gs>
                <a:gs pos="75000">
                  <a:srgbClr val="ACB3E2"/>
                </a:gs>
                <a:gs pos="0">
                  <a:srgbClr val="D4DEFF"/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31584"/>
                <a:satOff val="-895"/>
                <a:lumOff val="27178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9442" tIns="95251" rIns="17780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Cambria" pitchFamily="18" charset="0"/>
                  <a:hlinkClick r:id="rId8" action="ppaction://hlinksldjump"/>
                </a:rPr>
                <a:t>Approximant Partial Devoicing</a:t>
              </a:r>
              <a:endParaRPr lang="en-US" sz="2500" kern="1200" dirty="0">
                <a:latin typeface="Cambria" pitchFamily="18" charset="0"/>
              </a:endParaRPr>
            </a:p>
          </p:txBody>
        </p:sp>
        <p:sp>
          <p:nvSpPr>
            <p:cNvPr id="15" name="Oval 14">
              <a:hlinkClick r:id="rId8" action="ppaction://hlinksldjump"/>
            </p:cNvPr>
            <p:cNvSpPr/>
            <p:nvPr/>
          </p:nvSpPr>
          <p:spPr>
            <a:xfrm>
              <a:off x="1676844" y="2391190"/>
              <a:ext cx="534670" cy="534670"/>
            </a:xfrm>
            <a:prstGeom prst="ellipse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tint val="50000"/>
                <a:hueOff val="-905"/>
                <a:satOff val="35"/>
                <a:lumOff val="-84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0" name="Group 29"/>
          <p:cNvGrpSpPr/>
          <p:nvPr userDrawn="1"/>
        </p:nvGrpSpPr>
        <p:grpSpPr>
          <a:xfrm>
            <a:off x="1676844" y="3085463"/>
            <a:ext cx="5942711" cy="534671"/>
            <a:chOff x="1676844" y="3085463"/>
            <a:chExt cx="5942711" cy="534671"/>
          </a:xfrm>
        </p:grpSpPr>
        <p:sp>
          <p:nvSpPr>
            <p:cNvPr id="16" name="Freeform 15">
              <a:hlinkClick r:id="rId10" action="ppaction://hlinksldjump"/>
            </p:cNvPr>
            <p:cNvSpPr/>
            <p:nvPr/>
          </p:nvSpPr>
          <p:spPr>
            <a:xfrm>
              <a:off x="1944179" y="3085463"/>
              <a:ext cx="5675376" cy="534671"/>
            </a:xfrm>
            <a:custGeom>
              <a:avLst/>
              <a:gdLst>
                <a:gd name="connsiteX0" fmla="*/ 0 w 5675376"/>
                <a:gd name="connsiteY0" fmla="*/ 0 h 534670"/>
                <a:gd name="connsiteX1" fmla="*/ 5408041 w 5675376"/>
                <a:gd name="connsiteY1" fmla="*/ 0 h 534670"/>
                <a:gd name="connsiteX2" fmla="*/ 5675376 w 5675376"/>
                <a:gd name="connsiteY2" fmla="*/ 267335 h 534670"/>
                <a:gd name="connsiteX3" fmla="*/ 5408041 w 5675376"/>
                <a:gd name="connsiteY3" fmla="*/ 534670 h 534670"/>
                <a:gd name="connsiteX4" fmla="*/ 0 w 5675376"/>
                <a:gd name="connsiteY4" fmla="*/ 534670 h 534670"/>
                <a:gd name="connsiteX5" fmla="*/ 0 w 5675376"/>
                <a:gd name="connsiteY5" fmla="*/ 0 h 5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5376" h="534670">
                  <a:moveTo>
                    <a:pt x="5675376" y="534669"/>
                  </a:moveTo>
                  <a:lnTo>
                    <a:pt x="267335" y="534669"/>
                  </a:lnTo>
                  <a:lnTo>
                    <a:pt x="0" y="267335"/>
                  </a:lnTo>
                  <a:lnTo>
                    <a:pt x="267335" y="1"/>
                  </a:lnTo>
                  <a:lnTo>
                    <a:pt x="5675376" y="1"/>
                  </a:lnTo>
                  <a:lnTo>
                    <a:pt x="5675376" y="53466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8488C4"/>
                </a:gs>
                <a:gs pos="75000">
                  <a:srgbClr val="ACB3E2"/>
                </a:gs>
                <a:gs pos="0">
                  <a:srgbClr val="D4DEFF"/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42112"/>
                <a:satOff val="-1194"/>
                <a:lumOff val="36237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9442" tIns="95251" rIns="17780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Cambria" pitchFamily="18" charset="0"/>
                  <a:hlinkClick r:id="rId10" action="ppaction://hlinksldjump"/>
                </a:rPr>
                <a:t>/w/ or /hw/ ?</a:t>
              </a:r>
              <a:endParaRPr lang="en-US" sz="2500" kern="1200" dirty="0">
                <a:latin typeface="Cambria" pitchFamily="18" charset="0"/>
              </a:endParaRPr>
            </a:p>
          </p:txBody>
        </p:sp>
        <p:sp>
          <p:nvSpPr>
            <p:cNvPr id="17" name="Oval 16">
              <a:hlinkClick r:id="rId10" action="ppaction://hlinksldjump"/>
            </p:cNvPr>
            <p:cNvSpPr/>
            <p:nvPr/>
          </p:nvSpPr>
          <p:spPr>
            <a:xfrm>
              <a:off x="1676844" y="3085464"/>
              <a:ext cx="534670" cy="534670"/>
            </a:xfrm>
            <a:prstGeom prst="ellipse">
              <a:avLst/>
            </a:prstGeom>
            <a:blipFill rotWithShape="0">
              <a:blip r:embed="rId11"/>
              <a:stretch>
                <a:fillRect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tint val="50000"/>
                <a:hueOff val="-1206"/>
                <a:satOff val="47"/>
                <a:lumOff val="-113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1" name="Group 30"/>
          <p:cNvGrpSpPr/>
          <p:nvPr userDrawn="1"/>
        </p:nvGrpSpPr>
        <p:grpSpPr>
          <a:xfrm>
            <a:off x="1676844" y="3779737"/>
            <a:ext cx="5942711" cy="534671"/>
            <a:chOff x="1676844" y="3779737"/>
            <a:chExt cx="5942711" cy="534671"/>
          </a:xfrm>
        </p:grpSpPr>
        <p:sp>
          <p:nvSpPr>
            <p:cNvPr id="18" name="Freeform 17">
              <a:hlinkClick r:id="rId12" action="ppaction://hlinksldjump"/>
            </p:cNvPr>
            <p:cNvSpPr/>
            <p:nvPr/>
          </p:nvSpPr>
          <p:spPr>
            <a:xfrm>
              <a:off x="1944179" y="3779737"/>
              <a:ext cx="5675376" cy="534671"/>
            </a:xfrm>
            <a:custGeom>
              <a:avLst/>
              <a:gdLst>
                <a:gd name="connsiteX0" fmla="*/ 0 w 5675376"/>
                <a:gd name="connsiteY0" fmla="*/ 0 h 534670"/>
                <a:gd name="connsiteX1" fmla="*/ 5408041 w 5675376"/>
                <a:gd name="connsiteY1" fmla="*/ 0 h 534670"/>
                <a:gd name="connsiteX2" fmla="*/ 5675376 w 5675376"/>
                <a:gd name="connsiteY2" fmla="*/ 267335 h 534670"/>
                <a:gd name="connsiteX3" fmla="*/ 5408041 w 5675376"/>
                <a:gd name="connsiteY3" fmla="*/ 534670 h 534670"/>
                <a:gd name="connsiteX4" fmla="*/ 0 w 5675376"/>
                <a:gd name="connsiteY4" fmla="*/ 534670 h 534670"/>
                <a:gd name="connsiteX5" fmla="*/ 0 w 5675376"/>
                <a:gd name="connsiteY5" fmla="*/ 0 h 5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5376" h="534670">
                  <a:moveTo>
                    <a:pt x="5675376" y="534669"/>
                  </a:moveTo>
                  <a:lnTo>
                    <a:pt x="267335" y="534669"/>
                  </a:lnTo>
                  <a:lnTo>
                    <a:pt x="0" y="267335"/>
                  </a:lnTo>
                  <a:lnTo>
                    <a:pt x="267335" y="1"/>
                  </a:lnTo>
                  <a:lnTo>
                    <a:pt x="5675376" y="1"/>
                  </a:lnTo>
                  <a:lnTo>
                    <a:pt x="5675376" y="53466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8488C4"/>
                </a:gs>
                <a:gs pos="75000">
                  <a:srgbClr val="ACB3E2"/>
                </a:gs>
                <a:gs pos="0">
                  <a:srgbClr val="D4DEFF"/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42112"/>
                <a:satOff val="-1194"/>
                <a:lumOff val="36237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9442" tIns="95251" rIns="17780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Cambria" pitchFamily="18" charset="0"/>
                  <a:hlinkClick r:id="rId12" action="ppaction://hlinksldjump"/>
                </a:rPr>
                <a:t>Syllabic Consonants</a:t>
              </a:r>
              <a:endParaRPr lang="en-US" sz="2500" kern="1200" dirty="0">
                <a:latin typeface="Cambria" pitchFamily="18" charset="0"/>
              </a:endParaRPr>
            </a:p>
          </p:txBody>
        </p:sp>
        <p:sp>
          <p:nvSpPr>
            <p:cNvPr id="19" name="Oval 18">
              <a:hlinkClick r:id="rId12" action="ppaction://hlinksldjump"/>
            </p:cNvPr>
            <p:cNvSpPr/>
            <p:nvPr/>
          </p:nvSpPr>
          <p:spPr>
            <a:xfrm>
              <a:off x="1676844" y="3779738"/>
              <a:ext cx="534670" cy="534670"/>
            </a:xfrm>
            <a:prstGeom prst="ellipse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5000" r="-55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tint val="50000"/>
                <a:hueOff val="-1508"/>
                <a:satOff val="58"/>
                <a:lumOff val="-141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2" name="Group 31"/>
          <p:cNvGrpSpPr/>
          <p:nvPr userDrawn="1"/>
        </p:nvGrpSpPr>
        <p:grpSpPr>
          <a:xfrm>
            <a:off x="1676844" y="4474012"/>
            <a:ext cx="5942711" cy="534671"/>
            <a:chOff x="1676844" y="4474012"/>
            <a:chExt cx="5942711" cy="534671"/>
          </a:xfrm>
        </p:grpSpPr>
        <p:sp>
          <p:nvSpPr>
            <p:cNvPr id="20" name="Freeform 19">
              <a:hlinkClick r:id="rId14" action="ppaction://hlinksldjump"/>
            </p:cNvPr>
            <p:cNvSpPr/>
            <p:nvPr/>
          </p:nvSpPr>
          <p:spPr>
            <a:xfrm>
              <a:off x="1944179" y="4474012"/>
              <a:ext cx="5675376" cy="534671"/>
            </a:xfrm>
            <a:custGeom>
              <a:avLst/>
              <a:gdLst>
                <a:gd name="connsiteX0" fmla="*/ 0 w 5675376"/>
                <a:gd name="connsiteY0" fmla="*/ 0 h 534670"/>
                <a:gd name="connsiteX1" fmla="*/ 5408041 w 5675376"/>
                <a:gd name="connsiteY1" fmla="*/ 0 h 534670"/>
                <a:gd name="connsiteX2" fmla="*/ 5675376 w 5675376"/>
                <a:gd name="connsiteY2" fmla="*/ 267335 h 534670"/>
                <a:gd name="connsiteX3" fmla="*/ 5408041 w 5675376"/>
                <a:gd name="connsiteY3" fmla="*/ 534670 h 534670"/>
                <a:gd name="connsiteX4" fmla="*/ 0 w 5675376"/>
                <a:gd name="connsiteY4" fmla="*/ 534670 h 534670"/>
                <a:gd name="connsiteX5" fmla="*/ 0 w 5675376"/>
                <a:gd name="connsiteY5" fmla="*/ 0 h 5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5376" h="534670">
                  <a:moveTo>
                    <a:pt x="5675376" y="534669"/>
                  </a:moveTo>
                  <a:lnTo>
                    <a:pt x="267335" y="534669"/>
                  </a:lnTo>
                  <a:lnTo>
                    <a:pt x="0" y="267335"/>
                  </a:lnTo>
                  <a:lnTo>
                    <a:pt x="267335" y="1"/>
                  </a:lnTo>
                  <a:lnTo>
                    <a:pt x="5675376" y="1"/>
                  </a:lnTo>
                  <a:lnTo>
                    <a:pt x="5675376" y="53466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8488C4"/>
                </a:gs>
                <a:gs pos="75000">
                  <a:srgbClr val="ACB3E2"/>
                </a:gs>
                <a:gs pos="0">
                  <a:srgbClr val="D4DEFF"/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31584"/>
                <a:satOff val="-895"/>
                <a:lumOff val="27178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9442" tIns="95251" rIns="17780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Cambria" pitchFamily="18" charset="0"/>
                  <a:hlinkClick r:id="rId14" action="ppaction://hlinksldjump"/>
                </a:rPr>
                <a:t>Vowel Lengthening</a:t>
              </a:r>
              <a:endParaRPr lang="en-US" sz="2500" kern="1200" dirty="0">
                <a:latin typeface="Cambria" pitchFamily="18" charset="0"/>
              </a:endParaRPr>
            </a:p>
          </p:txBody>
        </p:sp>
        <p:sp>
          <p:nvSpPr>
            <p:cNvPr id="21" name="Oval 20">
              <a:hlinkClick r:id="rId14" action="ppaction://hlinksldjump"/>
            </p:cNvPr>
            <p:cNvSpPr/>
            <p:nvPr/>
          </p:nvSpPr>
          <p:spPr>
            <a:xfrm>
              <a:off x="1676844" y="4474013"/>
              <a:ext cx="534670" cy="534670"/>
            </a:xfrm>
            <a:prstGeom prst="ellipse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000" r="-11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tint val="50000"/>
                <a:hueOff val="-1809"/>
                <a:satOff val="70"/>
                <a:lumOff val="-169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3" name="Group 32"/>
          <p:cNvGrpSpPr/>
          <p:nvPr userDrawn="1"/>
        </p:nvGrpSpPr>
        <p:grpSpPr>
          <a:xfrm>
            <a:off x="1676844" y="5168286"/>
            <a:ext cx="5942712" cy="534671"/>
            <a:chOff x="1676844" y="5168286"/>
            <a:chExt cx="5942712" cy="534671"/>
          </a:xfrm>
        </p:grpSpPr>
        <p:sp>
          <p:nvSpPr>
            <p:cNvPr id="22" name="Freeform 21">
              <a:hlinkClick r:id="rId16" action="ppaction://hlinksldjump"/>
            </p:cNvPr>
            <p:cNvSpPr/>
            <p:nvPr/>
          </p:nvSpPr>
          <p:spPr>
            <a:xfrm>
              <a:off x="1944179" y="5168286"/>
              <a:ext cx="5675377" cy="534671"/>
            </a:xfrm>
            <a:custGeom>
              <a:avLst/>
              <a:gdLst>
                <a:gd name="connsiteX0" fmla="*/ 0 w 5675376"/>
                <a:gd name="connsiteY0" fmla="*/ 0 h 534670"/>
                <a:gd name="connsiteX1" fmla="*/ 5408041 w 5675376"/>
                <a:gd name="connsiteY1" fmla="*/ 0 h 534670"/>
                <a:gd name="connsiteX2" fmla="*/ 5675376 w 5675376"/>
                <a:gd name="connsiteY2" fmla="*/ 267335 h 534670"/>
                <a:gd name="connsiteX3" fmla="*/ 5408041 w 5675376"/>
                <a:gd name="connsiteY3" fmla="*/ 534670 h 534670"/>
                <a:gd name="connsiteX4" fmla="*/ 0 w 5675376"/>
                <a:gd name="connsiteY4" fmla="*/ 534670 h 534670"/>
                <a:gd name="connsiteX5" fmla="*/ 0 w 5675376"/>
                <a:gd name="connsiteY5" fmla="*/ 0 h 5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5376" h="534670">
                  <a:moveTo>
                    <a:pt x="5675376" y="534669"/>
                  </a:moveTo>
                  <a:lnTo>
                    <a:pt x="267335" y="534669"/>
                  </a:lnTo>
                  <a:lnTo>
                    <a:pt x="0" y="267335"/>
                  </a:lnTo>
                  <a:lnTo>
                    <a:pt x="267335" y="1"/>
                  </a:lnTo>
                  <a:lnTo>
                    <a:pt x="5675376" y="1"/>
                  </a:lnTo>
                  <a:lnTo>
                    <a:pt x="5675376" y="53466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8488C4"/>
                </a:gs>
                <a:gs pos="75000">
                  <a:srgbClr val="ACB3E2"/>
                </a:gs>
                <a:gs pos="0">
                  <a:srgbClr val="D4DEFF"/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21056"/>
                <a:satOff val="-597"/>
                <a:lumOff val="18119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9442" tIns="95251" rIns="177801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Cambria" pitchFamily="18" charset="0"/>
                  <a:hlinkClick r:id="rId16" action="ppaction://hlinksldjump"/>
                </a:rPr>
                <a:t>Vowel Nasalization</a:t>
              </a:r>
              <a:endParaRPr lang="en-US" sz="2500" kern="1200" dirty="0">
                <a:latin typeface="Cambria" pitchFamily="18" charset="0"/>
              </a:endParaRPr>
            </a:p>
          </p:txBody>
        </p:sp>
        <p:sp>
          <p:nvSpPr>
            <p:cNvPr id="23" name="Oval 22">
              <a:hlinkClick r:id="rId16" action="ppaction://hlinksldjump"/>
            </p:cNvPr>
            <p:cNvSpPr/>
            <p:nvPr/>
          </p:nvSpPr>
          <p:spPr>
            <a:xfrm>
              <a:off x="1676844" y="5168287"/>
              <a:ext cx="534670" cy="534670"/>
            </a:xfrm>
            <a:prstGeom prst="ellipse">
              <a:avLst/>
            </a:prstGeom>
            <a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6000" b="-16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tint val="50000"/>
                <a:hueOff val="-2111"/>
                <a:satOff val="81"/>
                <a:lumOff val="-197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4" name="Group 33"/>
          <p:cNvGrpSpPr/>
          <p:nvPr userDrawn="1"/>
        </p:nvGrpSpPr>
        <p:grpSpPr>
          <a:xfrm>
            <a:off x="1676844" y="5862560"/>
            <a:ext cx="5942712" cy="534671"/>
            <a:chOff x="1676844" y="5862560"/>
            <a:chExt cx="5942712" cy="534671"/>
          </a:xfrm>
        </p:grpSpPr>
        <p:sp>
          <p:nvSpPr>
            <p:cNvPr id="24" name="Freeform 23">
              <a:hlinkClick r:id="rId18" action="ppaction://hlinksldjump"/>
            </p:cNvPr>
            <p:cNvSpPr/>
            <p:nvPr/>
          </p:nvSpPr>
          <p:spPr>
            <a:xfrm>
              <a:off x="1944179" y="5862560"/>
              <a:ext cx="5675377" cy="534671"/>
            </a:xfrm>
            <a:custGeom>
              <a:avLst/>
              <a:gdLst>
                <a:gd name="connsiteX0" fmla="*/ 0 w 5675376"/>
                <a:gd name="connsiteY0" fmla="*/ 0 h 534670"/>
                <a:gd name="connsiteX1" fmla="*/ 5408041 w 5675376"/>
                <a:gd name="connsiteY1" fmla="*/ 0 h 534670"/>
                <a:gd name="connsiteX2" fmla="*/ 5675376 w 5675376"/>
                <a:gd name="connsiteY2" fmla="*/ 267335 h 534670"/>
                <a:gd name="connsiteX3" fmla="*/ 5408041 w 5675376"/>
                <a:gd name="connsiteY3" fmla="*/ 534670 h 534670"/>
                <a:gd name="connsiteX4" fmla="*/ 0 w 5675376"/>
                <a:gd name="connsiteY4" fmla="*/ 534670 h 534670"/>
                <a:gd name="connsiteX5" fmla="*/ 0 w 5675376"/>
                <a:gd name="connsiteY5" fmla="*/ 0 h 5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5376" h="534670">
                  <a:moveTo>
                    <a:pt x="5675376" y="534669"/>
                  </a:moveTo>
                  <a:lnTo>
                    <a:pt x="267335" y="534669"/>
                  </a:lnTo>
                  <a:lnTo>
                    <a:pt x="0" y="267335"/>
                  </a:lnTo>
                  <a:lnTo>
                    <a:pt x="267335" y="1"/>
                  </a:lnTo>
                  <a:lnTo>
                    <a:pt x="5675376" y="1"/>
                  </a:lnTo>
                  <a:lnTo>
                    <a:pt x="5675376" y="534669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8488C4"/>
                </a:gs>
                <a:gs pos="75000">
                  <a:srgbClr val="ACB3E2"/>
                </a:gs>
                <a:gs pos="0">
                  <a:srgbClr val="D4DEFF"/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10528"/>
                <a:satOff val="-298"/>
                <a:lumOff val="9059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69442" tIns="95251" rIns="177801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>
                  <a:latin typeface="Cambria" pitchFamily="18" charset="0"/>
                  <a:hlinkClick r:id="rId18" action="ppaction://hlinksldjump"/>
                </a:rPr>
                <a:t>Quiz</a:t>
              </a:r>
              <a:endParaRPr lang="en-US" sz="2500" kern="1200" dirty="0">
                <a:latin typeface="Cambria" pitchFamily="18" charset="0"/>
              </a:endParaRPr>
            </a:p>
          </p:txBody>
        </p:sp>
        <p:sp>
          <p:nvSpPr>
            <p:cNvPr id="25" name="Oval 24">
              <a:hlinkClick r:id="rId18" action="ppaction://hlinksldjump"/>
            </p:cNvPr>
            <p:cNvSpPr/>
            <p:nvPr/>
          </p:nvSpPr>
          <p:spPr>
            <a:xfrm>
              <a:off x="1676844" y="5862561"/>
              <a:ext cx="534670" cy="534670"/>
            </a:xfrm>
            <a:prstGeom prst="ellipse">
              <a:avLst/>
            </a:prstGeom>
            <a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4000" b="-14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tint val="50000"/>
                <a:hueOff val="-2412"/>
                <a:satOff val="93"/>
                <a:lumOff val="-226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40372528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75" r:id="rId3"/>
    <p:sldLayoutId id="2147483673" r:id="rId4"/>
    <p:sldLayoutId id="2147483674" r:id="rId5"/>
    <p:sldLayoutId id="2147483676" r:id="rId6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0.avi"/><Relationship Id="rId1" Type="http://schemas.microsoft.com/office/2007/relationships/media" Target="../media/media20.avi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09800"/>
            <a:ext cx="6400800" cy="1828800"/>
          </a:xfrm>
        </p:spPr>
        <p:txBody>
          <a:bodyPr/>
          <a:lstStyle/>
          <a:p>
            <a:r>
              <a:rPr lang="en-US" dirty="0"/>
              <a:t>Phonological</a:t>
            </a:r>
            <a:br>
              <a:rPr lang="en-US" dirty="0"/>
            </a:br>
            <a:r>
              <a:rPr lang="en-US" dirty="0"/>
              <a:t>Processes 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  <p:sp>
        <p:nvSpPr>
          <p:cNvPr id="4" name="Rectangle 3"/>
          <p:cNvSpPr/>
          <p:nvPr/>
        </p:nvSpPr>
        <p:spPr>
          <a:xfrm>
            <a:off x="1066800" y="60198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Copyright 2017 – Please do not copy without permission.</a:t>
            </a:r>
          </a:p>
          <a:p>
            <a:r>
              <a:rPr lang="en-US" sz="1000" dirty="0"/>
              <a:t>Thank you.  ;-)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“kitten”</a:t>
            </a:r>
            <a:r>
              <a:rPr lang="en-US" dirty="0"/>
              <a:t> -1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/ˈ</a:t>
            </a:r>
            <a:r>
              <a:rPr lang="en-US" dirty="0" err="1"/>
              <a:t>kɪt</a:t>
            </a:r>
            <a:r>
              <a:rPr lang="vi-VN" dirty="0"/>
              <a:t>ɪ</a:t>
            </a:r>
            <a:r>
              <a:rPr lang="en-US" dirty="0"/>
              <a:t>n/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/>
              <a:t>[</a:t>
            </a:r>
            <a:r>
              <a:rPr lang="en-US" dirty="0"/>
              <a:t>ˈ</a:t>
            </a:r>
            <a:r>
              <a:rPr lang="vi-VN" dirty="0"/>
              <a:t>kʰɪtʰ</a:t>
            </a:r>
            <a:r>
              <a:rPr lang="en-US" sz="800" dirty="0"/>
              <a:t> </a:t>
            </a:r>
            <a:r>
              <a:rPr lang="vi-VN" dirty="0"/>
              <a:t>ɪ</a:t>
            </a:r>
            <a:r>
              <a:rPr lang="vi-VN" dirty="0">
                <a:sym typeface="IPAPhon"/>
              </a:rPr>
              <a:t></a:t>
            </a:r>
            <a:r>
              <a:rPr lang="en-US" sz="800" dirty="0">
                <a:sym typeface="IPAPhon"/>
              </a:rPr>
              <a:t> </a:t>
            </a:r>
            <a:r>
              <a:rPr lang="en-US" dirty="0"/>
              <a:t>n</a:t>
            </a:r>
            <a:r>
              <a:rPr lang="vi-VN" dirty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>
          <a:xfrm>
            <a:off x="2362200" y="4343400"/>
            <a:ext cx="4572000" cy="533400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/>
              <a:t> </a:t>
            </a:r>
            <a:r>
              <a:rPr lang="en-US" sz="11200" b="1" dirty="0"/>
              <a:t>none – </a:t>
            </a:r>
            <a:r>
              <a:rPr lang="en-US" sz="11200" b="1" u="sng" dirty="0"/>
              <a:t>Note</a:t>
            </a:r>
            <a:r>
              <a:rPr lang="en-US" sz="11200" b="1" dirty="0"/>
              <a:t>: “</a:t>
            </a:r>
            <a:r>
              <a:rPr lang="en-US" sz="11200" b="1" dirty="0" err="1"/>
              <a:t>hyperspeech</a:t>
            </a:r>
            <a:r>
              <a:rPr lang="en-US" sz="11200" b="1" dirty="0"/>
              <a:t>” here (=careful</a:t>
            </a:r>
            <a:r>
              <a:rPr lang="en-US" sz="11200" dirty="0"/>
              <a:t> pronunciation, not usual GAE)</a:t>
            </a:r>
            <a:endParaRPr lang="en-US" dirty="0"/>
          </a:p>
        </p:txBody>
      </p:sp>
      <p:pic>
        <p:nvPicPr>
          <p:cNvPr id="7" name="Kitte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57200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421313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“kitten”</a:t>
            </a:r>
            <a:r>
              <a:rPr lang="en-US" dirty="0"/>
              <a:t> -2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/ˈ</a:t>
            </a:r>
            <a:r>
              <a:rPr lang="en-US" dirty="0" err="1"/>
              <a:t>kɪtɪn</a:t>
            </a:r>
            <a:r>
              <a:rPr lang="en-US" dirty="0"/>
              <a:t>/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[ˈ</a:t>
            </a:r>
            <a:r>
              <a:rPr lang="en-US" dirty="0" err="1"/>
              <a:t>kʰɪɁn</a:t>
            </a:r>
            <a:r>
              <a:rPr lang="en-US" dirty="0"/>
              <a:t>̩]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Kitten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533400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18725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200400"/>
            <a:ext cx="6400800" cy="1828800"/>
          </a:xfrm>
        </p:spPr>
        <p:txBody>
          <a:bodyPr>
            <a:normAutofit fontScale="90000"/>
          </a:bodyPr>
          <a:lstStyle/>
          <a:p>
            <a:r>
              <a:rPr lang="en-US" dirty="0"/>
              <a:t>Approximant Partial </a:t>
            </a:r>
            <a:br>
              <a:rPr lang="en-US" dirty="0"/>
            </a:br>
            <a:r>
              <a:rPr lang="en-US" dirty="0"/>
              <a:t>Devoicing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“lie”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laɪ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laɪ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8" name="Li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“ply”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plaɪ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pʰl̥aɪ</a:t>
            </a:r>
            <a:r>
              <a:rPr lang="en-US" dirty="0"/>
              <a:t>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8" name="Pl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/w/ or /hw/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“witch”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wɪtʃ</a:t>
            </a:r>
            <a:r>
              <a:rPr lang="en-US" dirty="0"/>
              <a:t>/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wɪ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ʔ</a:t>
            </a:r>
            <a:r>
              <a:rPr lang="en-US" dirty="0" err="1"/>
              <a:t>tʃ</a:t>
            </a:r>
            <a:r>
              <a:rPr lang="en-US" dirty="0"/>
              <a:t>]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wɪtʃ</a:t>
            </a:r>
            <a:r>
              <a:rPr lang="en-US" dirty="0"/>
              <a:t>]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Witc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build="p"/>
      <p:bldP spid="7" grpId="0" build="p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“which”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ʍɪtʃ</a:t>
            </a:r>
            <a:r>
              <a:rPr lang="en-US" dirty="0"/>
              <a:t>/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ʍɪ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ʔ</a:t>
            </a:r>
            <a:r>
              <a:rPr lang="en-US" dirty="0" err="1"/>
              <a:t>tʃ</a:t>
            </a:r>
            <a:r>
              <a:rPr lang="en-US" dirty="0"/>
              <a:t>]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hwɪ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ʔ</a:t>
            </a:r>
            <a:r>
              <a:rPr lang="en-US" dirty="0" err="1"/>
              <a:t>tʃ</a:t>
            </a:r>
            <a:r>
              <a:rPr lang="en-US" dirty="0"/>
              <a:t>]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Which(hw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build="p"/>
      <p:bldP spid="7" grpId="0" build="p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Syllabic Consonants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“rotten”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/ˈ</a:t>
            </a:r>
            <a:r>
              <a:rPr lang="en-US" dirty="0" err="1"/>
              <a:t>ɹɑt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 err="1"/>
              <a:t>n</a:t>
            </a:r>
            <a:r>
              <a:rPr lang="en-US" dirty="0"/>
              <a:t>/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[ˈ</a:t>
            </a:r>
            <a:r>
              <a:rPr lang="en-US" dirty="0" err="1"/>
              <a:t>ɹɑtʰɪ̃n</a:t>
            </a:r>
            <a:r>
              <a:rPr lang="en-US" dirty="0"/>
              <a:t>]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>
          <a:xfrm>
            <a:off x="2164080" y="4424045"/>
            <a:ext cx="4572000" cy="533400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/>
              <a:t>[ˈ</a:t>
            </a:r>
            <a:r>
              <a:rPr lang="en-US" sz="11200" dirty="0" err="1"/>
              <a:t>ɹɑt</a:t>
            </a:r>
            <a:r>
              <a:rPr lang="en-US" sz="11200" dirty="0" err="1">
                <a:latin typeface="Doulos SIL"/>
                <a:ea typeface="Doulos SIL"/>
                <a:cs typeface="Doulos SIL"/>
              </a:rPr>
              <a:t>ʰ</a:t>
            </a:r>
            <a:r>
              <a:rPr lang="en-US" sz="11200" dirty="0" err="1"/>
              <a:t>ɪ̃n</a:t>
            </a:r>
            <a:r>
              <a:rPr lang="en-US" sz="11200" dirty="0"/>
              <a:t>] none – </a:t>
            </a:r>
            <a:r>
              <a:rPr lang="en-US" sz="11200" u="sng" dirty="0"/>
              <a:t>Note</a:t>
            </a:r>
            <a:r>
              <a:rPr lang="en-US" sz="11200" dirty="0"/>
              <a:t>: “</a:t>
            </a:r>
            <a:r>
              <a:rPr lang="en-US" sz="11200" dirty="0" err="1"/>
              <a:t>hyperspeech</a:t>
            </a:r>
            <a:r>
              <a:rPr lang="en-US" sz="11200" dirty="0"/>
              <a:t>” (= careful) pronunciation, not usual GAE</a:t>
            </a:r>
          </a:p>
          <a:p>
            <a:endParaRPr lang="en-US" dirty="0"/>
          </a:p>
        </p:txBody>
      </p:sp>
      <p:pic>
        <p:nvPicPr>
          <p:cNvPr id="7" name="Rotten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17643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“rotten”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/ˈ</a:t>
            </a:r>
            <a:r>
              <a:rPr lang="en-US" dirty="0" err="1"/>
              <a:t>ɹɑtən</a:t>
            </a:r>
            <a:r>
              <a:rPr lang="en-US" dirty="0"/>
              <a:t>/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[ˈ</a:t>
            </a:r>
            <a:r>
              <a:rPr lang="en-US" dirty="0" err="1"/>
              <a:t>ɹɑɁn</a:t>
            </a:r>
            <a:r>
              <a:rPr lang="en-US" dirty="0"/>
              <a:t>̩]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Rotten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Vowel Lengthening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“retry”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ɹ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i</a:t>
            </a:r>
            <a:r>
              <a:rPr lang="en-US" dirty="0" err="1"/>
              <a:t>ˈtɹaɪ</a:t>
            </a:r>
            <a:r>
              <a:rPr lang="en-US" dirty="0"/>
              <a:t>/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ɹ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i</a:t>
            </a:r>
            <a:r>
              <a:rPr lang="en-US" dirty="0" err="1"/>
              <a:t>ˈtʰɹ̥aɪ</a:t>
            </a:r>
            <a:r>
              <a:rPr lang="en-US" dirty="0"/>
              <a:t>]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ɹ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ɨ</a:t>
            </a:r>
            <a:r>
              <a:rPr lang="en-US" dirty="0" err="1"/>
              <a:t>ˈtʰɹ̥aɪ</a:t>
            </a:r>
            <a:r>
              <a:rPr lang="en-US" dirty="0"/>
              <a:t>]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Retry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build="p"/>
      <p:bldP spid="7" grpId="0" build="p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“retry”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ɹ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i</a:t>
            </a:r>
            <a:r>
              <a:rPr lang="en-US" dirty="0" err="1"/>
              <a:t>ˈtɹaɪ</a:t>
            </a:r>
            <a:r>
              <a:rPr lang="en-US" dirty="0"/>
              <a:t>/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ɹ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i</a:t>
            </a:r>
            <a:r>
              <a:rPr lang="en-US" dirty="0" err="1"/>
              <a:t>ˈtʰɹ̥aɪ</a:t>
            </a:r>
            <a:r>
              <a:rPr lang="en-US" dirty="0"/>
              <a:t>ː]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ɹ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ɨ</a:t>
            </a:r>
            <a:r>
              <a:rPr lang="en-US" dirty="0" err="1"/>
              <a:t>ˈtʰɹ̥aɪ</a:t>
            </a:r>
            <a:r>
              <a:rPr lang="en-US" dirty="0"/>
              <a:t>ː]</a:t>
            </a:r>
          </a:p>
          <a:p>
            <a:endParaRPr lang="en-US" dirty="0"/>
          </a:p>
        </p:txBody>
      </p:sp>
      <p:pic>
        <p:nvPicPr>
          <p:cNvPr id="5" name="Retry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build="p"/>
      <p:bldP spid="7" grpId="0" build="p"/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Vowel Nasalization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“friendly”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/ˈ</a:t>
            </a:r>
            <a:r>
              <a:rPr lang="en-US" dirty="0" err="1"/>
              <a:t>fɹɛndl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i</a:t>
            </a:r>
            <a:r>
              <a:rPr lang="en-US" dirty="0">
                <a:latin typeface="Doulos SIL"/>
                <a:ea typeface="Doulos SIL"/>
                <a:cs typeface="Doulos SIL"/>
              </a:rPr>
              <a:t> 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/>
              <a:t>[ˈfɹɛ̃n</a:t>
            </a:r>
            <a:r>
              <a:rPr lang="vi-VN" dirty="0">
                <a:latin typeface="Doulos SIL"/>
                <a:ea typeface="Doulos SIL"/>
                <a:cs typeface="Doulos SIL"/>
              </a:rPr>
              <a:t>̚</a:t>
            </a:r>
            <a:r>
              <a:rPr lang="en-US" dirty="0"/>
              <a:t>d</a:t>
            </a:r>
            <a:r>
              <a:rPr lang="vi-VN" dirty="0"/>
              <a:t>l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i</a:t>
            </a:r>
            <a:r>
              <a:rPr lang="vi-VN" dirty="0"/>
              <a:t>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>
          <a:xfrm>
            <a:off x="2362200" y="4454525"/>
            <a:ext cx="3962400" cy="533400"/>
          </a:xfrm>
        </p:spPr>
        <p:txBody>
          <a:bodyPr>
            <a:normAutofit fontScale="25000" lnSpcReduction="20000"/>
          </a:bodyPr>
          <a:lstStyle/>
          <a:p>
            <a:r>
              <a:rPr lang="vi-VN" sz="11200" dirty="0"/>
              <a:t>[ˈfɹɛ̃n</a:t>
            </a:r>
            <a:r>
              <a:rPr lang="vi-VN" sz="11200" dirty="0">
                <a:latin typeface="Doulos SIL"/>
                <a:ea typeface="Doulos SIL"/>
                <a:cs typeface="Doulos SIL"/>
              </a:rPr>
              <a:t>̚</a:t>
            </a:r>
            <a:r>
              <a:rPr lang="en-US" sz="11200" dirty="0"/>
              <a:t>d</a:t>
            </a:r>
            <a:r>
              <a:rPr lang="vi-VN" sz="11200" dirty="0"/>
              <a:t>l</a:t>
            </a:r>
            <a:r>
              <a:rPr lang="en-US" sz="11200" dirty="0">
                <a:latin typeface="Doulos SIL"/>
                <a:ea typeface="Doulos SIL"/>
                <a:cs typeface="Doulos SIL"/>
              </a:rPr>
              <a:t>ɪ</a:t>
            </a:r>
            <a:r>
              <a:rPr lang="vi-VN" sz="11200" dirty="0"/>
              <a:t>]</a:t>
            </a:r>
            <a:r>
              <a:rPr lang="en-US" sz="11200" dirty="0"/>
              <a:t> – remember, the final quality of the high front vowel can vary according to different transcribers in final unstressed position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Friendl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“friendship”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/ˈ</a:t>
            </a:r>
            <a:r>
              <a:rPr lang="en-US" dirty="0" err="1"/>
              <a:t>fɹɛnʃɪp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/>
              <a:t>[ˈfɹɛ̃nʃɪɁp]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vi-VN" dirty="0"/>
              <a:t>[ˈfɹɛ̃nʃɪp]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Friendship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cap="none" dirty="0"/>
              <a:t>Test yourself !</a:t>
            </a:r>
            <a:br>
              <a:rPr lang="en-US" cap="none" dirty="0"/>
            </a:br>
            <a:r>
              <a:rPr lang="en-US" dirty="0"/>
              <a:t>Quiz  4</a:t>
            </a:r>
            <a:br>
              <a:rPr lang="en-US" dirty="0"/>
            </a:br>
            <a:r>
              <a:rPr lang="en-US" cap="none" dirty="0"/>
              <a:t>(next 10 slides)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“packed”</a:t>
            </a:r>
          </a:p>
        </p:txBody>
      </p:sp>
      <p:pic>
        <p:nvPicPr>
          <p:cNvPr id="9" name="packed_SEB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“anthem”</a:t>
            </a:r>
          </a:p>
        </p:txBody>
      </p:sp>
      <p:pic>
        <p:nvPicPr>
          <p:cNvPr id="5" name="Anthem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Dental Assimilation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“ladder”</a:t>
            </a:r>
          </a:p>
        </p:txBody>
      </p:sp>
      <p:pic>
        <p:nvPicPr>
          <p:cNvPr id="7" name="ladder_SEB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“whip”</a:t>
            </a:r>
          </a:p>
        </p:txBody>
      </p:sp>
      <p:pic>
        <p:nvPicPr>
          <p:cNvPr id="5" name="Whip(hw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“kitchen”</a:t>
            </a:r>
          </a:p>
        </p:txBody>
      </p:sp>
      <p:pic>
        <p:nvPicPr>
          <p:cNvPr id="5" name="kitchen_SEB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“bottom”</a:t>
            </a:r>
          </a:p>
        </p:txBody>
      </p:sp>
      <p:pic>
        <p:nvPicPr>
          <p:cNvPr id="5" name="Bottom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“fitting”</a:t>
            </a:r>
          </a:p>
        </p:txBody>
      </p:sp>
      <p:pic>
        <p:nvPicPr>
          <p:cNvPr id="5" name="fitting_SEB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“pride”</a:t>
            </a:r>
          </a:p>
        </p:txBody>
      </p:sp>
      <p:pic>
        <p:nvPicPr>
          <p:cNvPr id="5" name="Prid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“train”</a:t>
            </a:r>
          </a:p>
        </p:txBody>
      </p:sp>
      <p:pic>
        <p:nvPicPr>
          <p:cNvPr id="5" name="train_SEB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969892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“freezer”</a:t>
            </a:r>
          </a:p>
        </p:txBody>
      </p:sp>
      <p:pic>
        <p:nvPicPr>
          <p:cNvPr id="5" name="Freez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" y="685800"/>
            <a:ext cx="8991600" cy="5105400"/>
          </a:xfrm>
          <a:prstGeom prst="rect">
            <a:avLst/>
          </a:prstGeom>
        </p:spPr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i="1" dirty="0">
                <a:latin typeface="Cambria" pitchFamily="18" charset="0"/>
              </a:rPr>
              <a:t>End of </a:t>
            </a:r>
            <a:br>
              <a:rPr lang="en-US" sz="5000" i="1" dirty="0">
                <a:latin typeface="Cambria" pitchFamily="18" charset="0"/>
              </a:rPr>
            </a:br>
            <a:r>
              <a:rPr lang="en-US" sz="5000" i="1" dirty="0">
                <a:latin typeface="Cambria" pitchFamily="18" charset="0"/>
              </a:rPr>
              <a:t>Phonological Processes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06819" y="4800600"/>
            <a:ext cx="354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Cambria" pitchFamily="18" charset="0"/>
              </a:rPr>
              <a:t>Check your answers at:</a:t>
            </a:r>
          </a:p>
          <a:p>
            <a:pPr lvl="0" algn="ctr"/>
            <a:r>
              <a:rPr lang="en-US" i="1" dirty="0">
                <a:solidFill>
                  <a:schemeClr val="tx1">
                    <a:lumMod val="95000"/>
                  </a:schemeClr>
                </a:solidFill>
                <a:latin typeface="Cambria" pitchFamily="18" charset="0"/>
              </a:rPr>
              <a:t>“Quiz_Answers_Broad_Narrow.pdf”</a:t>
            </a:r>
          </a:p>
        </p:txBody>
      </p:sp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7982479" y="6125528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8001000" y="6144399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410382056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“hit”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hɪt</a:t>
            </a:r>
            <a:r>
              <a:rPr lang="en-US" dirty="0"/>
              <a:t>/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hɪt</a:t>
            </a:r>
            <a:r>
              <a:rPr lang="en-US" dirty="0"/>
              <a:t>]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>
          <a:xfrm>
            <a:off x="2209800" y="4297220"/>
            <a:ext cx="5181600" cy="533400"/>
          </a:xfrm>
        </p:spPr>
        <p:txBody>
          <a:bodyPr>
            <a:noAutofit/>
          </a:bodyPr>
          <a:lstStyle/>
          <a:p>
            <a:r>
              <a:rPr lang="en-US" dirty="0"/>
              <a:t>[</a:t>
            </a:r>
            <a:r>
              <a:rPr lang="en-US" dirty="0" err="1"/>
              <a:t>hɪtʰ</a:t>
            </a:r>
            <a:r>
              <a:rPr lang="en-US" dirty="0"/>
              <a:t>] – if wish to explicitly mark audible release (not usually necessary)</a:t>
            </a:r>
          </a:p>
        </p:txBody>
      </p:sp>
      <p:pic>
        <p:nvPicPr>
          <p:cNvPr id="7" name="hi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08" y="3534384"/>
            <a:ext cx="432780" cy="749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“hit three”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 ˈ</a:t>
            </a:r>
            <a:r>
              <a:rPr lang="en-US" dirty="0" err="1"/>
              <a:t>hɪt</a:t>
            </a:r>
            <a:r>
              <a:rPr lang="en-US" dirty="0"/>
              <a:t> </a:t>
            </a:r>
            <a:r>
              <a:rPr lang="el-GR" dirty="0"/>
              <a:t>θ</a:t>
            </a:r>
            <a:r>
              <a:rPr lang="en-US" dirty="0" err="1"/>
              <a:t>ɹi</a:t>
            </a:r>
            <a:r>
              <a:rPr lang="en-US" dirty="0"/>
              <a:t>/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609600" y="3620656"/>
            <a:ext cx="4038600" cy="4941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[ˈ</a:t>
            </a:r>
            <a:r>
              <a:rPr lang="en-US" dirty="0" err="1"/>
              <a:t>hɪɁt</a:t>
            </a:r>
            <a:r>
              <a:rPr lang="en-US" dirty="0"/>
              <a:t> </a:t>
            </a:r>
            <a:r>
              <a:rPr lang="el-GR" dirty="0"/>
              <a:t>θ</a:t>
            </a:r>
            <a:r>
              <a:rPr lang="en-US" dirty="0" err="1"/>
              <a:t>ɹi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9" name="Hit Three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Flapping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“addict”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az-Cyrl-AZ" dirty="0"/>
              <a:t>/ˈӕ</a:t>
            </a:r>
            <a:r>
              <a:rPr lang="en-US" dirty="0" err="1"/>
              <a:t>dɪkt</a:t>
            </a:r>
            <a:r>
              <a:rPr lang="en-US" dirty="0"/>
              <a:t>/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Autofit/>
          </a:bodyPr>
          <a:lstStyle/>
          <a:p>
            <a:r>
              <a:rPr lang="az-Cyrl-AZ" dirty="0"/>
              <a:t>[ˈ</a:t>
            </a:r>
            <a:r>
              <a:rPr lang="en-US" dirty="0"/>
              <a:t>ʔ</a:t>
            </a:r>
            <a:r>
              <a:rPr lang="az-Cyrl-AZ" dirty="0"/>
              <a:t>ӕ</a:t>
            </a:r>
            <a:r>
              <a:rPr lang="en-US" dirty="0" err="1"/>
              <a:t>ɾɪk̚t</a:t>
            </a:r>
            <a:r>
              <a:rPr lang="en-US" dirty="0"/>
              <a:t>]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25000" lnSpcReduction="20000"/>
          </a:bodyPr>
          <a:lstStyle/>
          <a:p>
            <a:r>
              <a:rPr lang="az-Cyrl-AZ" sz="11200" dirty="0"/>
              <a:t>[ˈ</a:t>
            </a:r>
            <a:r>
              <a:rPr lang="en-US" sz="11200" dirty="0"/>
              <a:t>ʔ</a:t>
            </a:r>
            <a:r>
              <a:rPr lang="az-Cyrl-AZ" sz="11200" dirty="0"/>
              <a:t>ӕ</a:t>
            </a:r>
            <a:r>
              <a:rPr lang="en-US" sz="11200" dirty="0" err="1"/>
              <a:t>ɾɪʔk̚tʰ</a:t>
            </a:r>
            <a:r>
              <a:rPr lang="en-US" sz="11200" dirty="0"/>
              <a:t>] – if need to mark final audible release (unusual)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addict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“attitude”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az-Cyrl-AZ" dirty="0"/>
              <a:t>/ˈӕ</a:t>
            </a:r>
            <a:r>
              <a:rPr lang="en-US" dirty="0" err="1"/>
              <a:t>tɪtud</a:t>
            </a:r>
            <a:r>
              <a:rPr lang="en-US" dirty="0"/>
              <a:t>/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Autofit/>
          </a:bodyPr>
          <a:lstStyle/>
          <a:p>
            <a:r>
              <a:rPr lang="az-Cyrl-AZ" dirty="0"/>
              <a:t>[ˈ</a:t>
            </a:r>
            <a:r>
              <a:rPr lang="en-US" dirty="0"/>
              <a:t>ʔ</a:t>
            </a:r>
            <a:r>
              <a:rPr lang="az-Cyrl-AZ" dirty="0"/>
              <a:t>ӕ</a:t>
            </a:r>
            <a:r>
              <a:rPr lang="en-US" dirty="0" err="1"/>
              <a:t>ɾɪtud</a:t>
            </a:r>
            <a:r>
              <a:rPr lang="en-US" dirty="0"/>
              <a:t>]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az-Cyrl-AZ" dirty="0"/>
              <a:t>[ˈ</a:t>
            </a:r>
            <a:r>
              <a:rPr lang="en-US" dirty="0"/>
              <a:t>ʔ</a:t>
            </a:r>
            <a:r>
              <a:rPr lang="az-Cyrl-AZ" dirty="0"/>
              <a:t>ӕ</a:t>
            </a:r>
            <a:r>
              <a:rPr lang="en-US" dirty="0" err="1"/>
              <a:t>ɾɪt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ʰ</a:t>
            </a:r>
            <a:r>
              <a:rPr lang="en-US" dirty="0" err="1"/>
              <a:t>ud</a:t>
            </a:r>
            <a:r>
              <a:rPr lang="en-US" dirty="0"/>
              <a:t>] </a:t>
            </a:r>
          </a:p>
        </p:txBody>
      </p:sp>
      <p:pic>
        <p:nvPicPr>
          <p:cNvPr id="7" name="Attitud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Glottal Stop</a:t>
            </a:r>
            <a:br>
              <a:rPr lang="en-US" dirty="0"/>
            </a:br>
            <a:endParaRPr lang="en-US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435a03534496d17f36824143c1b7643bf6019a3"/>
  <p:tag name="ISPRING_SCORM_RATE_QUIZZES" val="0"/>
  <p:tag name="ISPRING_SCORM_RATE_SLIDES" val="0"/>
  <p:tag name="ISPRING_SCORM_PASSING_SCORE" val="0.0000000000"/>
  <p:tag name="ISPRING_RESOURCE_PATHS_HASH_2" val="289d573c3524f32154c47893dd2e2744838242b"/>
  <p:tag name="GENSWF_OUTPUT_FILE_NAME" val="Phonological processes 2"/>
</p:tagLst>
</file>

<file path=ppt/theme/theme1.xml><?xml version="1.0" encoding="utf-8"?>
<a:theme xmlns:a="http://schemas.openxmlformats.org/drawingml/2006/main" name="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3680</TotalTime>
  <Words>465</Words>
  <Application>Microsoft Office PowerPoint</Application>
  <PresentationFormat>On-screen Show (4:3)</PresentationFormat>
  <Paragraphs>128</Paragraphs>
  <Slides>38</Slides>
  <Notes>38</Notes>
  <HiddenSlides>0</HiddenSlides>
  <MMClips>26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Cooper Black</vt:lpstr>
      <vt:lpstr>Calibri</vt:lpstr>
      <vt:lpstr>Wingdings 2</vt:lpstr>
      <vt:lpstr>Arial</vt:lpstr>
      <vt:lpstr>Franklin Gothic Book</vt:lpstr>
      <vt:lpstr>Comic Sans MS</vt:lpstr>
      <vt:lpstr>IPAPhon</vt:lpstr>
      <vt:lpstr>Doulos SIL</vt:lpstr>
      <vt:lpstr>Cambria</vt:lpstr>
      <vt:lpstr>Technic</vt:lpstr>
      <vt:lpstr>Phonological Processes  2</vt:lpstr>
      <vt:lpstr>PowerPoint Presentation</vt:lpstr>
      <vt:lpstr>Dental Assimilation</vt:lpstr>
      <vt:lpstr>“hit” </vt:lpstr>
      <vt:lpstr>“hit three” </vt:lpstr>
      <vt:lpstr>Flapping</vt:lpstr>
      <vt:lpstr>“addict” </vt:lpstr>
      <vt:lpstr>“attitude” </vt:lpstr>
      <vt:lpstr>Glottal Stop </vt:lpstr>
      <vt:lpstr>“kitten” -1</vt:lpstr>
      <vt:lpstr>“kitten” -2</vt:lpstr>
      <vt:lpstr>Approximant Partial  Devoicing</vt:lpstr>
      <vt:lpstr>“lie”</vt:lpstr>
      <vt:lpstr>“ply”</vt:lpstr>
      <vt:lpstr>/w/ or /hw/ ?</vt:lpstr>
      <vt:lpstr>“witch”</vt:lpstr>
      <vt:lpstr>“which”</vt:lpstr>
      <vt:lpstr>Syllabic Consonants</vt:lpstr>
      <vt:lpstr>“rotten” </vt:lpstr>
      <vt:lpstr>“rotten” </vt:lpstr>
      <vt:lpstr>Vowel Lengthening</vt:lpstr>
      <vt:lpstr>“retry”</vt:lpstr>
      <vt:lpstr>“retry”</vt:lpstr>
      <vt:lpstr>Vowel Nasalization</vt:lpstr>
      <vt:lpstr>“friendly”</vt:lpstr>
      <vt:lpstr>“friendship”</vt:lpstr>
      <vt:lpstr>Test yourself ! Quiz  4 (next 10 slides)</vt:lpstr>
      <vt:lpstr>“packed”</vt:lpstr>
      <vt:lpstr>“anthem”</vt:lpstr>
      <vt:lpstr>“ladder”</vt:lpstr>
      <vt:lpstr>“whip”</vt:lpstr>
      <vt:lpstr>“kitchen”</vt:lpstr>
      <vt:lpstr>“bottom”</vt:lpstr>
      <vt:lpstr>“fitting”</vt:lpstr>
      <vt:lpstr>“pride”</vt:lpstr>
      <vt:lpstr>“train”</vt:lpstr>
      <vt:lpstr>“freezer”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Phonological Processes 2</dc:title>
  <dc:subject>Phonetics DVD Project</dc:subject>
  <dc:creator>William Katz;Janie Smith;Sonya Mehta;Nadia Parker</dc:creator>
  <cp:lastModifiedBy>Katz, William</cp:lastModifiedBy>
  <cp:revision>360</cp:revision>
  <dcterms:created xsi:type="dcterms:W3CDTF">2010-07-14T19:33:38Z</dcterms:created>
  <dcterms:modified xsi:type="dcterms:W3CDTF">2020-06-10T18:59:32Z</dcterms:modified>
</cp:coreProperties>
</file>