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7" r:id="rId2"/>
  </p:sldMasterIdLst>
  <p:notesMasterIdLst>
    <p:notesMasterId r:id="rId38"/>
  </p:notesMasterIdLst>
  <p:sldIdLst>
    <p:sldId id="256" r:id="rId3"/>
    <p:sldId id="257" r:id="rId4"/>
    <p:sldId id="258" r:id="rId5"/>
    <p:sldId id="267" r:id="rId6"/>
    <p:sldId id="268" r:id="rId7"/>
    <p:sldId id="279" r:id="rId8"/>
    <p:sldId id="292" r:id="rId9"/>
    <p:sldId id="293" r:id="rId10"/>
    <p:sldId id="306" r:id="rId11"/>
    <p:sldId id="308" r:id="rId12"/>
    <p:sldId id="309" r:id="rId13"/>
    <p:sldId id="319" r:id="rId14"/>
    <p:sldId id="329" r:id="rId15"/>
    <p:sldId id="330" r:id="rId16"/>
    <p:sldId id="336" r:id="rId17"/>
    <p:sldId id="349" r:id="rId18"/>
    <p:sldId id="350" r:id="rId19"/>
    <p:sldId id="366" r:id="rId20"/>
    <p:sldId id="367" r:id="rId21"/>
    <p:sldId id="368" r:id="rId22"/>
    <p:sldId id="388" r:id="rId23"/>
    <p:sldId id="389" r:id="rId24"/>
    <p:sldId id="390" r:id="rId25"/>
    <p:sldId id="407" r:id="rId26"/>
    <p:sldId id="410" r:id="rId27"/>
    <p:sldId id="411" r:id="rId28"/>
    <p:sldId id="414" r:id="rId29"/>
    <p:sldId id="415" r:id="rId30"/>
    <p:sldId id="419" r:id="rId31"/>
    <p:sldId id="420" r:id="rId32"/>
    <p:sldId id="421" r:id="rId33"/>
    <p:sldId id="422" r:id="rId34"/>
    <p:sldId id="429" r:id="rId35"/>
    <p:sldId id="430" r:id="rId36"/>
    <p:sldId id="433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  <p:embeddedFont>
      <p:font typeface="Cooper Black" panose="0208090404030B020404" pitchFamily="18" charset="0"/>
      <p:regular r:id="rId44"/>
    </p:embeddedFont>
    <p:embeddedFont>
      <p:font typeface="Comic Sans MS" panose="030F0702030302020204" pitchFamily="66" charset="0"/>
      <p:regular r:id="rId45"/>
      <p:bold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Doulos SIL" panose="02000500070000020004" pitchFamily="2" charset="0"/>
      <p:regular r:id="rId51"/>
    </p:embeddedFont>
    <p:embeddedFont>
      <p:font typeface="Franklin Gothic Book" panose="020B0503020102020204" pitchFamily="34" charset="0"/>
      <p:regular r:id="rId52"/>
      <p: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CCFF"/>
    <a:srgbClr val="B9CAFF"/>
    <a:srgbClr val="D0FDFC"/>
    <a:srgbClr val="0BCDCD"/>
    <a:srgbClr val="0CBACC"/>
    <a:srgbClr val="20C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 autoAdjust="0"/>
    <p:restoredTop sz="99145" autoAdjust="0"/>
  </p:normalViewPr>
  <p:slideViewPr>
    <p:cSldViewPr>
      <p:cViewPr varScale="1">
        <p:scale>
          <a:sx n="101" d="100"/>
          <a:sy n="101" d="100"/>
        </p:scale>
        <p:origin x="12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5CF64-57AF-4F79-832A-545861124717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D0B3-898E-43A1-A945-7136C0940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79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2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0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87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82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6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3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15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06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3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1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80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20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91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15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69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06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00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4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4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10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6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93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7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80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37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78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B566-499B-44F8-8139-BEC392A84E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5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5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13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4.jpeg"/><Relationship Id="rId12" Type="http://schemas.openxmlformats.org/officeDocument/2006/relationships/slide" Target="../slides/slide18.xml"/><Relationship Id="rId17" Type="http://schemas.openxmlformats.org/officeDocument/2006/relationships/image" Target="../media/image9.jpeg"/><Relationship Id="rId2" Type="http://schemas.openxmlformats.org/officeDocument/2006/relationships/slide" Target="../slides/slide3.xml"/><Relationship Id="rId16" Type="http://schemas.openxmlformats.org/officeDocument/2006/relationships/slide" Target="../slides/slide2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5" Type="http://schemas.openxmlformats.org/officeDocument/2006/relationships/image" Target="../media/image8.jpeg"/><Relationship Id="rId10" Type="http://schemas.openxmlformats.org/officeDocument/2006/relationships/slide" Target="../slides/slide15.xml"/><Relationship Id="rId4" Type="http://schemas.openxmlformats.org/officeDocument/2006/relationships/slide" Target="../slides/slide6.xml"/><Relationship Id="rId9" Type="http://schemas.openxmlformats.org/officeDocument/2006/relationships/image" Target="../media/image5.jpeg"/><Relationship Id="rId14" Type="http://schemas.openxmlformats.org/officeDocument/2006/relationships/slide" Target="../slides/slide2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13" Type="http://schemas.openxmlformats.org/officeDocument/2006/relationships/slide" Target="../slides/slide20.xml"/><Relationship Id="rId18" Type="http://schemas.openxmlformats.org/officeDocument/2006/relationships/slide" Target="../slides/slide24.xml"/><Relationship Id="rId3" Type="http://schemas.openxmlformats.org/officeDocument/2006/relationships/image" Target="../media/image2.jpg"/><Relationship Id="rId7" Type="http://schemas.openxmlformats.org/officeDocument/2006/relationships/image" Target="../media/image4.jpeg"/><Relationship Id="rId12" Type="http://schemas.openxmlformats.org/officeDocument/2006/relationships/slide" Target="../slides/slide18.xml"/><Relationship Id="rId17" Type="http://schemas.openxmlformats.org/officeDocument/2006/relationships/image" Target="../media/image8.jpeg"/><Relationship Id="rId2" Type="http://schemas.openxmlformats.org/officeDocument/2006/relationships/slide" Target="../slides/slide3.xml"/><Relationship Id="rId16" Type="http://schemas.openxmlformats.org/officeDocument/2006/relationships/slide" Target="../slides/slide23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5" Type="http://schemas.openxmlformats.org/officeDocument/2006/relationships/slide" Target="../slides/slide21.xml"/><Relationship Id="rId10" Type="http://schemas.openxmlformats.org/officeDocument/2006/relationships/slide" Target="../slides/slide15.xml"/><Relationship Id="rId19" Type="http://schemas.openxmlformats.org/officeDocument/2006/relationships/image" Target="../media/image9.jpeg"/><Relationship Id="rId4" Type="http://schemas.openxmlformats.org/officeDocument/2006/relationships/slide" Target="../slides/slide6.xml"/><Relationship Id="rId9" Type="http://schemas.openxmlformats.org/officeDocument/2006/relationships/image" Target="../media/image5.jpeg"/><Relationship Id="rId1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4008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1600200"/>
            <a:ext cx="64008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3620656"/>
            <a:ext cx="3962400" cy="49414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2209800" y="429722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26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02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 userDrawn="1"/>
        </p:nvSpPr>
        <p:spPr>
          <a:xfrm>
            <a:off x="457200" y="4289048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77100" y="6606064"/>
            <a:ext cx="762000" cy="251936"/>
          </a:xfrm>
        </p:spPr>
        <p:txBody>
          <a:bodyPr/>
          <a:lstStyle>
            <a:lvl1pPr algn="ctr">
              <a:defRPr/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41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58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9886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1885255" y="383098"/>
            <a:ext cx="5675376" cy="603773"/>
            <a:chOff x="1580455" y="2098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65" name="Pentagon 64">
              <a:hlinkClick r:id="rId2" action="ppaction://hlinksldjump"/>
            </p:cNvPr>
            <p:cNvSpPr/>
            <p:nvPr userDrawn="1"/>
          </p:nvSpPr>
          <p:spPr>
            <a:xfrm rot="10800000">
              <a:off x="1580455" y="2098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6" name="Pentagon 4"/>
            <p:cNvSpPr/>
            <p:nvPr userDrawn="1"/>
          </p:nvSpPr>
          <p:spPr>
            <a:xfrm rot="21600000">
              <a:off x="1731398" y="2098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2" action="ppaction://hlinksldjump"/>
                </a:rPr>
                <a:t>Unstressed Syllable Deletion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36" name="Oval 35">
            <a:hlinkClick r:id="rId2" action="ppaction://hlinksldjump"/>
          </p:cNvPr>
          <p:cNvSpPr/>
          <p:nvPr userDrawn="1"/>
        </p:nvSpPr>
        <p:spPr>
          <a:xfrm>
            <a:off x="1583368" y="383098"/>
            <a:ext cx="603773" cy="60377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7" name="Group 36"/>
          <p:cNvGrpSpPr/>
          <p:nvPr userDrawn="1"/>
        </p:nvGrpSpPr>
        <p:grpSpPr>
          <a:xfrm>
            <a:off x="1885255" y="1167102"/>
            <a:ext cx="5675376" cy="603773"/>
            <a:chOff x="1580455" y="786102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63" name="Pentagon 62">
              <a:hlinkClick r:id="rId4" action="ppaction://hlinksldjump"/>
            </p:cNvPr>
            <p:cNvSpPr/>
            <p:nvPr userDrawn="1"/>
          </p:nvSpPr>
          <p:spPr>
            <a:xfrm rot="10800000">
              <a:off x="1580455" y="786102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27474"/>
                <a:satOff val="-712"/>
                <a:lumOff val="1011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4" name="Pentagon 7"/>
            <p:cNvSpPr/>
            <p:nvPr userDrawn="1"/>
          </p:nvSpPr>
          <p:spPr>
            <a:xfrm rot="21600000">
              <a:off x="1731398" y="786102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4" action="ppaction://hlinksldjump"/>
                </a:rPr>
                <a:t>Cluster Reduction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38" name="Oval 37">
            <a:hlinkClick r:id="rId4" action="ppaction://hlinksldjump"/>
          </p:cNvPr>
          <p:cNvSpPr/>
          <p:nvPr userDrawn="1"/>
        </p:nvSpPr>
        <p:spPr>
          <a:xfrm>
            <a:off x="1583368" y="1167102"/>
            <a:ext cx="603773" cy="603773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745"/>
              <a:satOff val="37"/>
              <a:lumOff val="-3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" name="Group 38"/>
          <p:cNvGrpSpPr/>
          <p:nvPr userDrawn="1"/>
        </p:nvGrpSpPr>
        <p:grpSpPr>
          <a:xfrm>
            <a:off x="1885255" y="1951106"/>
            <a:ext cx="5675376" cy="603773"/>
            <a:chOff x="1580455" y="1570106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61" name="Pentagon 60">
              <a:hlinkClick r:id="rId6" action="ppaction://hlinksldjump"/>
            </p:cNvPr>
            <p:cNvSpPr/>
            <p:nvPr userDrawn="1"/>
          </p:nvSpPr>
          <p:spPr>
            <a:xfrm rot="10800000">
              <a:off x="1580455" y="1570106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54948"/>
                <a:satOff val="-1424"/>
                <a:lumOff val="2023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2" name="Pentagon 10"/>
            <p:cNvSpPr/>
            <p:nvPr userDrawn="1"/>
          </p:nvSpPr>
          <p:spPr>
            <a:xfrm rot="21600000">
              <a:off x="1731398" y="1570106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6" action="ppaction://hlinksldjump"/>
                </a:rPr>
                <a:t>Epenthesis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40" name="Oval 39">
            <a:hlinkClick r:id="rId6" action="ppaction://hlinksldjump"/>
          </p:cNvPr>
          <p:cNvSpPr/>
          <p:nvPr userDrawn="1"/>
        </p:nvSpPr>
        <p:spPr>
          <a:xfrm>
            <a:off x="1583368" y="1951106"/>
            <a:ext cx="603773" cy="603773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1491"/>
              <a:satOff val="75"/>
              <a:lumOff val="-62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1" name="Group 40"/>
          <p:cNvGrpSpPr/>
          <p:nvPr userDrawn="1"/>
        </p:nvGrpSpPr>
        <p:grpSpPr>
          <a:xfrm>
            <a:off x="1885255" y="2735111"/>
            <a:ext cx="5675376" cy="603773"/>
            <a:chOff x="1580455" y="2354111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59" name="Pentagon 58">
              <a:hlinkClick r:id="rId8" action="ppaction://hlinksldjump"/>
            </p:cNvPr>
            <p:cNvSpPr/>
            <p:nvPr userDrawn="1"/>
          </p:nvSpPr>
          <p:spPr>
            <a:xfrm rot="10800000">
              <a:off x="1580455" y="2354111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82421"/>
                <a:satOff val="-2136"/>
                <a:lumOff val="30347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0" name="Pentagon 13"/>
            <p:cNvSpPr/>
            <p:nvPr userDrawn="1"/>
          </p:nvSpPr>
          <p:spPr>
            <a:xfrm rot="21600000">
              <a:off x="1731398" y="2354111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8" action="ppaction://hlinksldjump"/>
                </a:rPr>
                <a:t>Aspiration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42" name="Oval 41">
            <a:hlinkClick r:id="rId8" action="ppaction://hlinksldjump"/>
          </p:cNvPr>
          <p:cNvSpPr/>
          <p:nvPr userDrawn="1"/>
        </p:nvSpPr>
        <p:spPr>
          <a:xfrm>
            <a:off x="1583368" y="2735111"/>
            <a:ext cx="603773" cy="603773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236"/>
              <a:satOff val="112"/>
              <a:lumOff val="-9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" name="Group 42"/>
          <p:cNvGrpSpPr/>
          <p:nvPr userDrawn="1"/>
        </p:nvGrpSpPr>
        <p:grpSpPr>
          <a:xfrm>
            <a:off x="1885255" y="3519115"/>
            <a:ext cx="5675376" cy="603773"/>
            <a:chOff x="1580455" y="3138115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57" name="Pentagon 56">
              <a:hlinkClick r:id="rId10" action="ppaction://hlinksldjump"/>
            </p:cNvPr>
            <p:cNvSpPr/>
            <p:nvPr userDrawn="1"/>
          </p:nvSpPr>
          <p:spPr>
            <a:xfrm rot="10800000">
              <a:off x="1580455" y="3138115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109895"/>
                <a:satOff val="-2848"/>
                <a:lumOff val="4046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8" name="Pentagon 16"/>
            <p:cNvSpPr/>
            <p:nvPr userDrawn="1"/>
          </p:nvSpPr>
          <p:spPr>
            <a:xfrm rot="21600000">
              <a:off x="1731398" y="3138115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10" action="ppaction://hlinksldjump"/>
                </a:rPr>
                <a:t>Unreleased Stops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44" name="Oval 43">
            <a:hlinkClick r:id="rId10" action="ppaction://hlinksldjump"/>
          </p:cNvPr>
          <p:cNvSpPr/>
          <p:nvPr userDrawn="1"/>
        </p:nvSpPr>
        <p:spPr>
          <a:xfrm>
            <a:off x="1583368" y="3519115"/>
            <a:ext cx="603773" cy="603773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982"/>
              <a:satOff val="149"/>
              <a:lumOff val="-12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5" name="Group 44"/>
          <p:cNvGrpSpPr/>
          <p:nvPr userDrawn="1"/>
        </p:nvGrpSpPr>
        <p:grpSpPr>
          <a:xfrm>
            <a:off x="1885255" y="4303119"/>
            <a:ext cx="5675376" cy="603773"/>
            <a:chOff x="1580455" y="3922119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55" name="Pentagon 54">
              <a:hlinkClick r:id="rId12" action="ppaction://hlinksldjump"/>
            </p:cNvPr>
            <p:cNvSpPr/>
            <p:nvPr userDrawn="1"/>
          </p:nvSpPr>
          <p:spPr>
            <a:xfrm rot="10800000">
              <a:off x="1580455" y="3922119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82421"/>
                <a:satOff val="-2136"/>
                <a:lumOff val="30347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6" name="Pentagon 19"/>
            <p:cNvSpPr/>
            <p:nvPr userDrawn="1"/>
          </p:nvSpPr>
          <p:spPr>
            <a:xfrm rot="21600000">
              <a:off x="1731398" y="3922119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12" action="ppaction://hlinksldjump"/>
                </a:rPr>
                <a:t>Palatal Assimilation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46" name="Oval 45">
            <a:hlinkClick r:id="rId12" action="ppaction://hlinksldjump"/>
          </p:cNvPr>
          <p:cNvSpPr/>
          <p:nvPr userDrawn="1"/>
        </p:nvSpPr>
        <p:spPr>
          <a:xfrm>
            <a:off x="1583368" y="4303119"/>
            <a:ext cx="603773" cy="603773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3727"/>
              <a:satOff val="186"/>
              <a:lumOff val="-15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7" name="Group 46"/>
          <p:cNvGrpSpPr/>
          <p:nvPr userDrawn="1"/>
        </p:nvGrpSpPr>
        <p:grpSpPr>
          <a:xfrm>
            <a:off x="1885255" y="5087123"/>
            <a:ext cx="5675376" cy="603773"/>
            <a:chOff x="1580455" y="4706123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53" name="Pentagon 52">
              <a:hlinkClick r:id="rId14" action="ppaction://hlinksldjump"/>
            </p:cNvPr>
            <p:cNvSpPr/>
            <p:nvPr userDrawn="1"/>
          </p:nvSpPr>
          <p:spPr>
            <a:xfrm rot="10800000">
              <a:off x="1580455" y="4706123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54948"/>
                <a:satOff val="-1424"/>
                <a:lumOff val="2023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4" name="Pentagon 22"/>
            <p:cNvSpPr/>
            <p:nvPr userDrawn="1"/>
          </p:nvSpPr>
          <p:spPr>
            <a:xfrm rot="21600000">
              <a:off x="1731398" y="4706123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14" action="ppaction://hlinksldjump"/>
                </a:rPr>
                <a:t>Nasal Place Assimilation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48" name="Oval 47">
            <a:hlinkClick r:id="rId14" action="ppaction://hlinksldjump"/>
          </p:cNvPr>
          <p:cNvSpPr/>
          <p:nvPr userDrawn="1"/>
        </p:nvSpPr>
        <p:spPr>
          <a:xfrm>
            <a:off x="1583368" y="5087123"/>
            <a:ext cx="603773" cy="603773"/>
          </a:xfrm>
          <a:prstGeom prst="ellipse">
            <a:avLst/>
          </a:prstGeom>
          <a:blipFill rotWithShape="0">
            <a:blip r:embed="rId15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4473"/>
              <a:satOff val="224"/>
              <a:lumOff val="-18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Group 48"/>
          <p:cNvGrpSpPr/>
          <p:nvPr userDrawn="1"/>
        </p:nvGrpSpPr>
        <p:grpSpPr>
          <a:xfrm>
            <a:off x="1885255" y="5871128"/>
            <a:ext cx="5675376" cy="603773"/>
            <a:chOff x="1580455" y="5490128"/>
            <a:chExt cx="5675376" cy="603773"/>
          </a:xfrm>
          <a:scene3d>
            <a:camera prst="orthographicFront"/>
            <a:lightRig rig="flat" dir="t"/>
          </a:scene3d>
        </p:grpSpPr>
        <p:sp>
          <p:nvSpPr>
            <p:cNvPr id="51" name="Pentagon 50">
              <a:hlinkClick r:id="rId16" action="ppaction://hlinksldjump"/>
            </p:cNvPr>
            <p:cNvSpPr/>
            <p:nvPr userDrawn="1"/>
          </p:nvSpPr>
          <p:spPr>
            <a:xfrm rot="10800000">
              <a:off x="1580455" y="5490128"/>
              <a:ext cx="5675376" cy="603773"/>
            </a:xfrm>
            <a:prstGeom prst="homePlate">
              <a:avLst/>
            </a:prstGeom>
            <a:gradFill flip="none" rotWithShape="1">
              <a:gsLst>
                <a:gs pos="0">
                  <a:srgbClr val="D4DEFF"/>
                </a:gs>
                <a:gs pos="75000">
                  <a:srgbClr val="ACB3E2"/>
                </a:gs>
                <a:gs pos="100000">
                  <a:srgbClr val="8488C4"/>
                </a:gs>
              </a:gsLst>
              <a:path path="circle">
                <a:fillToRect l="50000" t="50000" r="50000" b="50000"/>
              </a:path>
              <a:tileRect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shade val="50000"/>
                <a:hueOff val="-27474"/>
                <a:satOff val="-712"/>
                <a:lumOff val="1011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2" name="Pentagon 25"/>
            <p:cNvSpPr/>
            <p:nvPr userDrawn="1"/>
          </p:nvSpPr>
          <p:spPr>
            <a:xfrm rot="21600000">
              <a:off x="1731398" y="5490128"/>
              <a:ext cx="5524433" cy="603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247" tIns="106680" rIns="199136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ambria" pitchFamily="18" charset="0"/>
                  <a:hlinkClick r:id="rId16" action="ppaction://hlinksldjump"/>
                </a:rPr>
                <a:t>Quiz</a:t>
              </a:r>
              <a:endParaRPr lang="en-US" sz="2800" kern="1200" dirty="0">
                <a:latin typeface="Cambria" pitchFamily="18" charset="0"/>
              </a:endParaRPr>
            </a:p>
          </p:txBody>
        </p:sp>
      </p:grpSp>
      <p:sp>
        <p:nvSpPr>
          <p:cNvPr id="50" name="Oval 49">
            <a:hlinkClick r:id="rId16" action="ppaction://hlinksldjump"/>
          </p:cNvPr>
          <p:cNvSpPr/>
          <p:nvPr userDrawn="1"/>
        </p:nvSpPr>
        <p:spPr>
          <a:xfrm>
            <a:off x="1583368" y="5871128"/>
            <a:ext cx="603773" cy="603773"/>
          </a:xfrm>
          <a:prstGeom prst="ellipse">
            <a:avLst/>
          </a:prstGeom>
          <a:blipFill rotWithShape="0">
            <a:blip r:embed="rId17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5218"/>
              <a:satOff val="261"/>
              <a:lumOff val="-21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372528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4008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1600200"/>
            <a:ext cx="64008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61118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1224716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34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>
            <a:hlinkClick r:id="rId2" action="ppaction://hlinksldjump"/>
          </p:cNvPr>
          <p:cNvSpPr/>
          <p:nvPr/>
        </p:nvSpPr>
        <p:spPr>
          <a:xfrm>
            <a:off x="1961455" y="306897"/>
            <a:ext cx="5675376" cy="603775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1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" action="ppaction://noaction"/>
              </a:rPr>
              <a:t>Unstressed Syllable Deletion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9" name="Oval 48">
            <a:hlinkClick r:id="rId2" action="ppaction://hlinksldjump"/>
          </p:cNvPr>
          <p:cNvSpPr/>
          <p:nvPr/>
        </p:nvSpPr>
        <p:spPr>
          <a:xfrm>
            <a:off x="1659568" y="306898"/>
            <a:ext cx="603773" cy="60377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Freeform 49">
            <a:hlinkClick r:id="rId4" action="ppaction://hlinksldjump"/>
          </p:cNvPr>
          <p:cNvSpPr/>
          <p:nvPr/>
        </p:nvSpPr>
        <p:spPr>
          <a:xfrm>
            <a:off x="1961455" y="1090901"/>
            <a:ext cx="5675376" cy="603775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27474"/>
              <a:satOff val="-712"/>
              <a:lumOff val="10116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1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" action="ppaction://noaction"/>
              </a:rPr>
              <a:t>Cluster Reduction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1" name="Oval 50">
            <a:hlinkClick r:id="rId4" action="ppaction://hlinksldjump"/>
          </p:cNvPr>
          <p:cNvSpPr/>
          <p:nvPr/>
        </p:nvSpPr>
        <p:spPr>
          <a:xfrm>
            <a:off x="1659568" y="1090902"/>
            <a:ext cx="603773" cy="603773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745"/>
              <a:satOff val="37"/>
              <a:lumOff val="-3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reeform 51">
            <a:hlinkClick r:id="rId6" action="ppaction://hlinksldjump"/>
          </p:cNvPr>
          <p:cNvSpPr/>
          <p:nvPr/>
        </p:nvSpPr>
        <p:spPr>
          <a:xfrm>
            <a:off x="1961455" y="1874905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54948"/>
              <a:satOff val="-1424"/>
              <a:lumOff val="2023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" action="ppaction://noaction"/>
              </a:rPr>
              <a:t>Epenthesis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3" name="Oval 52">
            <a:hlinkClick r:id="rId6" action="ppaction://hlinksldjump"/>
          </p:cNvPr>
          <p:cNvSpPr/>
          <p:nvPr/>
        </p:nvSpPr>
        <p:spPr>
          <a:xfrm>
            <a:off x="1659568" y="1874906"/>
            <a:ext cx="603773" cy="603773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1491"/>
              <a:satOff val="75"/>
              <a:lumOff val="-62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Freeform 53">
            <a:hlinkClick r:id="rId8" action="ppaction://hlinksldjump"/>
          </p:cNvPr>
          <p:cNvSpPr/>
          <p:nvPr/>
        </p:nvSpPr>
        <p:spPr>
          <a:xfrm>
            <a:off x="1961455" y="2658910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82421"/>
              <a:satOff val="-2136"/>
              <a:lumOff val="30347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rId8" action="ppaction://hlinksldjump"/>
              </a:rPr>
              <a:t>Aspiration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5" name="Oval 54">
            <a:hlinkClick r:id="rId8" action="ppaction://hlinksldjump"/>
          </p:cNvPr>
          <p:cNvSpPr/>
          <p:nvPr/>
        </p:nvSpPr>
        <p:spPr>
          <a:xfrm>
            <a:off x="1659568" y="2658911"/>
            <a:ext cx="603773" cy="603773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236"/>
              <a:satOff val="112"/>
              <a:lumOff val="-9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Freeform 55">
            <a:hlinkClick r:id="rId10" action="ppaction://hlinksldjump"/>
          </p:cNvPr>
          <p:cNvSpPr/>
          <p:nvPr/>
        </p:nvSpPr>
        <p:spPr>
          <a:xfrm>
            <a:off x="1961455" y="3442914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109895"/>
              <a:satOff val="-2848"/>
              <a:lumOff val="4046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rId10" action="ppaction://hlinksldjump"/>
              </a:rPr>
              <a:t>Unreleased Stops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7" name="Oval 56">
            <a:hlinkClick r:id="rId10" action="ppaction://hlinksldjump"/>
          </p:cNvPr>
          <p:cNvSpPr/>
          <p:nvPr/>
        </p:nvSpPr>
        <p:spPr>
          <a:xfrm>
            <a:off x="1659568" y="3442915"/>
            <a:ext cx="603773" cy="603773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982"/>
              <a:satOff val="149"/>
              <a:lumOff val="-12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Freeform 57">
            <a:hlinkClick r:id="rId12" action="ppaction://hlinksldjump"/>
          </p:cNvPr>
          <p:cNvSpPr/>
          <p:nvPr/>
        </p:nvSpPr>
        <p:spPr>
          <a:xfrm>
            <a:off x="1961455" y="4226918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82421"/>
              <a:satOff val="-2136"/>
              <a:lumOff val="30347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rId13" action="ppaction://hlinksldjump"/>
              </a:rPr>
              <a:t>Palatal Assimilation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9" name="Oval 58">
            <a:hlinkClick r:id="rId12" action="ppaction://hlinksldjump"/>
          </p:cNvPr>
          <p:cNvSpPr/>
          <p:nvPr/>
        </p:nvSpPr>
        <p:spPr>
          <a:xfrm>
            <a:off x="1659568" y="4226919"/>
            <a:ext cx="603773" cy="603773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3727"/>
              <a:satOff val="186"/>
              <a:lumOff val="-15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" name="Freeform 59">
            <a:hlinkClick r:id="rId15" action="ppaction://hlinksldjump"/>
          </p:cNvPr>
          <p:cNvSpPr/>
          <p:nvPr/>
        </p:nvSpPr>
        <p:spPr>
          <a:xfrm>
            <a:off x="1961455" y="5010922"/>
            <a:ext cx="5675377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54948"/>
              <a:satOff val="-1424"/>
              <a:lumOff val="2023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7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rId16" action="ppaction://hlinksldjump"/>
              </a:rPr>
              <a:t>Nasal Place Assimilation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61" name="Oval 60">
            <a:hlinkClick r:id="rId15" action="ppaction://hlinksldjump"/>
          </p:cNvPr>
          <p:cNvSpPr/>
          <p:nvPr/>
        </p:nvSpPr>
        <p:spPr>
          <a:xfrm>
            <a:off x="1659568" y="5010923"/>
            <a:ext cx="603773" cy="603773"/>
          </a:xfrm>
          <a:prstGeom prst="ellipse">
            <a:avLst/>
          </a:prstGeom>
          <a:blipFill rotWithShape="0">
            <a:blip r:embed="rId17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4473"/>
              <a:satOff val="224"/>
              <a:lumOff val="-18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Freeform 61">
            <a:hlinkClick r:id="rId18" action="ppaction://hlinksldjump"/>
          </p:cNvPr>
          <p:cNvSpPr/>
          <p:nvPr/>
        </p:nvSpPr>
        <p:spPr>
          <a:xfrm>
            <a:off x="1961455" y="5794927"/>
            <a:ext cx="5675377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27474"/>
              <a:satOff val="-712"/>
              <a:lumOff val="10116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7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 pitchFamily="18" charset="0"/>
                <a:hlinkClick r:id="" action="ppaction://noaction"/>
              </a:rPr>
              <a:t>Quiz</a:t>
            </a:r>
            <a:endParaRPr lang="en-US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63" name="Oval 62">
            <a:hlinkClick r:id="rId18" action="ppaction://hlinksldjump"/>
          </p:cNvPr>
          <p:cNvSpPr/>
          <p:nvPr/>
        </p:nvSpPr>
        <p:spPr>
          <a:xfrm>
            <a:off x="1659568" y="5794928"/>
            <a:ext cx="603773" cy="603773"/>
          </a:xfrm>
          <a:prstGeom prst="ellipse">
            <a:avLst/>
          </a:prstGeom>
          <a:blipFill rotWithShape="0">
            <a:blip r:embed="rId19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5218"/>
              <a:satOff val="261"/>
              <a:lumOff val="-21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39372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11/2/2017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89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75" r:id="rId3"/>
    <p:sldLayoutId id="2147483676" r:id="rId4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11/2/2017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05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18.xml"/><Relationship Id="rId18" Type="http://schemas.openxmlformats.org/officeDocument/2006/relationships/image" Target="../media/image9.jpeg"/><Relationship Id="rId3" Type="http://schemas.openxmlformats.org/officeDocument/2006/relationships/slide" Target="slide3.xml"/><Relationship Id="rId7" Type="http://schemas.openxmlformats.org/officeDocument/2006/relationships/slide" Target="slide9.xml"/><Relationship Id="rId12" Type="http://schemas.openxmlformats.org/officeDocument/2006/relationships/image" Target="../media/image6.jpeg"/><Relationship Id="rId17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11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slide" Target="slide21.xml"/><Relationship Id="rId10" Type="http://schemas.openxmlformats.org/officeDocument/2006/relationships/image" Target="../media/image5.jpeg"/><Relationship Id="rId4" Type="http://schemas.openxmlformats.org/officeDocument/2006/relationships/image" Target="../media/image2.jpg"/><Relationship Id="rId9" Type="http://schemas.openxmlformats.org/officeDocument/2006/relationships/slide" Target="slide12.xml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7.avi"/><Relationship Id="rId1" Type="http://schemas.microsoft.com/office/2007/relationships/media" Target="../media/media17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8.avi"/><Relationship Id="rId1" Type="http://schemas.microsoft.com/office/2007/relationships/media" Target="../media/media18.avi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9.avi"/><Relationship Id="rId1" Type="http://schemas.microsoft.com/office/2007/relationships/media" Target="../media/media19.avi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0.avi"/><Relationship Id="rId1" Type="http://schemas.microsoft.com/office/2007/relationships/media" Target="../media/media20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3.avi"/><Relationship Id="rId1" Type="http://schemas.microsoft.com/office/2007/relationships/media" Target="../media/media23.avi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4.avi"/><Relationship Id="rId1" Type="http://schemas.microsoft.com/office/2007/relationships/media" Target="../media/media24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09800"/>
            <a:ext cx="64008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Phonological processes  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5791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Copyright 2017 – Please do not copy </a:t>
            </a:r>
            <a:r>
              <a:rPr lang="en-US" sz="1000" dirty="0" smtClean="0"/>
              <a:t>without </a:t>
            </a:r>
            <a:r>
              <a:rPr lang="en-US" sz="1000" dirty="0"/>
              <a:t>permission.</a:t>
            </a:r>
          </a:p>
          <a:p>
            <a:r>
              <a:rPr lang="en-US" sz="1000" dirty="0"/>
              <a:t>Thank you.  ;-)</a:t>
            </a:r>
          </a:p>
        </p:txBody>
      </p:sp>
    </p:spTree>
    <p:extLst>
      <p:ext uri="{BB962C8B-B14F-4D97-AF65-F5344CB8AC3E}">
        <p14:creationId xmlns:p14="http://schemas.microsoft.com/office/powerpoint/2010/main" val="1843396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“warmth”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wɔɹm</a:t>
            </a:r>
            <a:r>
              <a:rPr lang="el-GR" dirty="0" smtClean="0">
                <a:latin typeface="Doulos SIL"/>
                <a:ea typeface="Doulos SIL"/>
                <a:cs typeface="Doulos SIL"/>
              </a:rPr>
              <a:t>θ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[ˈwɔ̃ɹm</a:t>
            </a:r>
            <a:r>
              <a:rPr lang="el-GR" dirty="0" smtClean="0">
                <a:latin typeface="Doulos SIL"/>
                <a:ea typeface="Doulos SIL"/>
                <a:cs typeface="Doulos SIL"/>
              </a:rPr>
              <a:t>θ</a:t>
            </a:r>
            <a:r>
              <a:rPr lang="vi-VN" dirty="0" smtClean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Warmt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900824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“prance”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pɹ</a:t>
            </a:r>
            <a:r>
              <a:rPr lang="az-Cyrl-AZ" dirty="0" smtClean="0"/>
              <a:t>ӕ</a:t>
            </a:r>
            <a:r>
              <a:rPr lang="en-US" dirty="0" err="1" smtClean="0"/>
              <a:t>nts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pʰɹ</a:t>
            </a:r>
            <a:r>
              <a:rPr lang="en-US" dirty="0" smtClean="0"/>
              <a:t>̥</a:t>
            </a:r>
            <a:r>
              <a:rPr lang="vi-VN" dirty="0" smtClean="0"/>
              <a:t>ӕ̃</a:t>
            </a:r>
            <a:r>
              <a:rPr lang="en-US" dirty="0" err="1" smtClean="0"/>
              <a:t>n</a:t>
            </a:r>
            <a:r>
              <a:rPr lang="en-US" dirty="0" err="1" smtClean="0">
                <a:latin typeface="Doulos SIL"/>
                <a:ea typeface="Doulos SIL"/>
                <a:cs typeface="Doulos SIL"/>
              </a:rPr>
              <a:t>̚</a:t>
            </a:r>
            <a:r>
              <a:rPr lang="en-US" dirty="0" err="1" smtClean="0"/>
              <a:t>ts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Pranc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749613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Aspiration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8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“ticket”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 </a:t>
            </a:r>
            <a:r>
              <a:rPr lang="en-US" dirty="0" smtClean="0"/>
              <a:t>ˈ</a:t>
            </a:r>
            <a:r>
              <a:rPr lang="en-US" dirty="0" err="1" smtClean="0"/>
              <a:t>tɪkɪt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smtClean="0"/>
              <a:t>ˈ</a:t>
            </a:r>
            <a:r>
              <a:rPr lang="en-US" dirty="0" err="1" smtClean="0"/>
              <a:t>tʰɪkɪʔt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ˈ</a:t>
            </a:r>
            <a:r>
              <a:rPr lang="en-US" dirty="0" err="1" smtClean="0"/>
              <a:t>tʰɪkɪt</a:t>
            </a:r>
            <a:r>
              <a:rPr lang="en-US" dirty="0"/>
              <a:t>] </a:t>
            </a:r>
          </a:p>
          <a:p>
            <a:endParaRPr lang="en-US" dirty="0"/>
          </a:p>
        </p:txBody>
      </p:sp>
      <p:pic>
        <p:nvPicPr>
          <p:cNvPr id="7" name="Ticke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097695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“accrue”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 smtClean="0"/>
              <a:t>/әˈ</a:t>
            </a:r>
            <a:r>
              <a:rPr lang="en-US" dirty="0" err="1" smtClean="0"/>
              <a:t>kɹu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az-Cyrl-AZ" dirty="0" smtClean="0"/>
              <a:t>[</a:t>
            </a:r>
            <a:r>
              <a:rPr lang="en-US" dirty="0" smtClean="0"/>
              <a:t>ʔ</a:t>
            </a:r>
            <a:r>
              <a:rPr lang="az-Cyrl-AZ" dirty="0" smtClean="0"/>
              <a:t>әˈ</a:t>
            </a:r>
            <a:r>
              <a:rPr lang="en-US" dirty="0" err="1" smtClean="0"/>
              <a:t>kʰɹ̥u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10" name="Accure(not good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460050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Unreleased stops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17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“ape”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/ep/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 smtClean="0"/>
              <a:t>ʔeɪ</a:t>
            </a:r>
            <a:r>
              <a:rPr lang="en-US" dirty="0" err="1"/>
              <a:t>ʔ</a:t>
            </a:r>
            <a:r>
              <a:rPr lang="en-US" dirty="0" err="1" smtClean="0"/>
              <a:t>p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362200" y="4359566"/>
            <a:ext cx="6019800" cy="80818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 smtClean="0"/>
              <a:t>[</a:t>
            </a:r>
            <a:r>
              <a:rPr lang="en-US" sz="11200" dirty="0" err="1" smtClean="0"/>
              <a:t>ʔeɪʔp</a:t>
            </a:r>
            <a:r>
              <a:rPr lang="en-US" sz="11200" dirty="0" err="1" smtClean="0">
                <a:latin typeface="Doulos SIL"/>
                <a:ea typeface="Doulos SIL"/>
                <a:cs typeface="Doulos SIL"/>
              </a:rPr>
              <a:t>ʰ</a:t>
            </a:r>
            <a:r>
              <a:rPr lang="en-US" sz="11200" dirty="0" smtClean="0"/>
              <a:t>] or </a:t>
            </a:r>
            <a:r>
              <a:rPr lang="en-US" sz="11200" dirty="0"/>
              <a:t>[</a:t>
            </a:r>
            <a:r>
              <a:rPr lang="en-US" sz="11200" dirty="0" err="1" smtClean="0"/>
              <a:t>ʔeʔp</a:t>
            </a:r>
            <a:r>
              <a:rPr lang="en-US" sz="11200" dirty="0" err="1">
                <a:latin typeface="Doulos SIL"/>
                <a:ea typeface="Doulos SIL"/>
                <a:cs typeface="Doulos SIL"/>
              </a:rPr>
              <a:t>ʰ</a:t>
            </a:r>
            <a:r>
              <a:rPr lang="en-US" sz="11200" dirty="0" smtClean="0"/>
              <a:t>] </a:t>
            </a:r>
          </a:p>
          <a:p>
            <a:r>
              <a:rPr lang="en-US" sz="11200" dirty="0" smtClean="0"/>
              <a:t>(audible release can be marked with </a:t>
            </a:r>
          </a:p>
          <a:p>
            <a:r>
              <a:rPr lang="en-US" sz="11200" dirty="0" smtClean="0"/>
              <a:t>[ </a:t>
            </a:r>
            <a:r>
              <a:rPr lang="en-US" sz="11200" baseline="30000" dirty="0" smtClean="0"/>
              <a:t>h </a:t>
            </a:r>
            <a:r>
              <a:rPr lang="en-US" sz="11200" dirty="0" smtClean="0"/>
              <a:t>] - but not usually needed)</a:t>
            </a:r>
            <a:endParaRPr lang="en-US" sz="11200" dirty="0"/>
          </a:p>
        </p:txBody>
      </p:sp>
      <p:pic>
        <p:nvPicPr>
          <p:cNvPr id="7" name="Ap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096995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“ape”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/ep/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ʔeɪʔp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286000" y="4114800"/>
            <a:ext cx="6172200" cy="1341580"/>
          </a:xfrm>
        </p:spPr>
        <p:txBody>
          <a:bodyPr>
            <a:noAutofit/>
          </a:bodyPr>
          <a:lstStyle/>
          <a:p>
            <a:r>
              <a:rPr lang="en-US" dirty="0" smtClean="0"/>
              <a:t>[</a:t>
            </a:r>
            <a:r>
              <a:rPr lang="en-US" dirty="0" err="1"/>
              <a:t>ʔeɪʔp</a:t>
            </a:r>
            <a:r>
              <a:rPr lang="en-US" dirty="0"/>
              <a:t>̚</a:t>
            </a:r>
            <a:r>
              <a:rPr lang="en-US" dirty="0" smtClean="0"/>
              <a:t>] or [</a:t>
            </a:r>
            <a:r>
              <a:rPr lang="en-US" dirty="0" err="1" smtClean="0"/>
              <a:t>ʔeʔp</a:t>
            </a:r>
            <a:r>
              <a:rPr lang="en-US" dirty="0" smtClean="0"/>
              <a:t>̚]</a:t>
            </a:r>
          </a:p>
          <a:p>
            <a:r>
              <a:rPr lang="en-US" dirty="0" smtClean="0"/>
              <a:t>(*with “no audible release” marked, </a:t>
            </a:r>
            <a:r>
              <a:rPr lang="en-US" i="1" dirty="0" smtClean="0"/>
              <a:t>upper right corner angle diacritic</a:t>
            </a:r>
            <a:r>
              <a:rPr lang="en-US" dirty="0"/>
              <a:t> </a:t>
            </a:r>
            <a:r>
              <a:rPr lang="en-US" dirty="0" smtClean="0"/>
              <a:t>following a voiceless stop – not normally needed)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7" name="Ape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889529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Palatal assimilation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60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“miss you”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/>
              <a:t>mɪsju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</a:t>
            </a:r>
            <a:r>
              <a:rPr lang="en-US" dirty="0" err="1" smtClean="0"/>
              <a:t>mɪsju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Miss You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780287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hlinkClick r:id="rId3" action="ppaction://hlinksldjump"/>
          </p:cNvPr>
          <p:cNvSpPr/>
          <p:nvPr/>
        </p:nvSpPr>
        <p:spPr>
          <a:xfrm>
            <a:off x="1961455" y="306897"/>
            <a:ext cx="5675376" cy="603775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3" action="ppaction://hlinksldjump"/>
              </a:rPr>
              <a:t>Unstressed Syllable Deletion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1659568" y="306898"/>
            <a:ext cx="603773" cy="60377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hlinkClick r:id="rId5" action="ppaction://hlinksldjump"/>
          </p:cNvPr>
          <p:cNvSpPr/>
          <p:nvPr/>
        </p:nvSpPr>
        <p:spPr>
          <a:xfrm>
            <a:off x="1961455" y="1090901"/>
            <a:ext cx="5675376" cy="603775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27474"/>
              <a:satOff val="-712"/>
              <a:lumOff val="10116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5" action="ppaction://hlinksldjump"/>
              </a:rPr>
              <a:t>Cluster Reduction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659568" y="1090902"/>
            <a:ext cx="603773" cy="60377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745"/>
              <a:satOff val="37"/>
              <a:lumOff val="-3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>
            <a:hlinkClick r:id="rId7" action="ppaction://hlinksldjump"/>
          </p:cNvPr>
          <p:cNvSpPr/>
          <p:nvPr/>
        </p:nvSpPr>
        <p:spPr>
          <a:xfrm>
            <a:off x="1961455" y="1874905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54948"/>
              <a:satOff val="-1424"/>
              <a:lumOff val="2023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7" action="ppaction://hlinksldjump"/>
              </a:rPr>
              <a:t>Epenthesis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1659568" y="1874906"/>
            <a:ext cx="603773" cy="603773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1491"/>
              <a:satOff val="75"/>
              <a:lumOff val="-62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hlinkClick r:id="rId9" action="ppaction://hlinksldjump"/>
          </p:cNvPr>
          <p:cNvSpPr/>
          <p:nvPr/>
        </p:nvSpPr>
        <p:spPr>
          <a:xfrm>
            <a:off x="1961455" y="2658910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82421"/>
              <a:satOff val="-2136"/>
              <a:lumOff val="30347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9" action="ppaction://hlinksldjump"/>
              </a:rPr>
              <a:t>Aspiration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11" name="Oval 10">
            <a:hlinkClick r:id="rId9" action="ppaction://hlinksldjump"/>
          </p:cNvPr>
          <p:cNvSpPr/>
          <p:nvPr/>
        </p:nvSpPr>
        <p:spPr>
          <a:xfrm>
            <a:off x="1659568" y="2658911"/>
            <a:ext cx="603773" cy="603773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236"/>
              <a:satOff val="112"/>
              <a:lumOff val="-9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>
            <a:hlinkClick r:id="rId11" action="ppaction://hlinksldjump"/>
          </p:cNvPr>
          <p:cNvSpPr/>
          <p:nvPr/>
        </p:nvSpPr>
        <p:spPr>
          <a:xfrm>
            <a:off x="1961455" y="3442914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109895"/>
              <a:satOff val="-2848"/>
              <a:lumOff val="4046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11" action="ppaction://hlinksldjump"/>
              </a:rPr>
              <a:t>Unreleased Stops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13" name="Oval 12">
            <a:hlinkClick r:id="rId11" action="ppaction://hlinksldjump"/>
          </p:cNvPr>
          <p:cNvSpPr/>
          <p:nvPr/>
        </p:nvSpPr>
        <p:spPr>
          <a:xfrm>
            <a:off x="1659568" y="3442915"/>
            <a:ext cx="603773" cy="603773"/>
          </a:xfrm>
          <a:prstGeom prst="ellipse">
            <a:avLst/>
          </a:prstGeom>
          <a:blipFill rotWithShape="0">
            <a:blip r:embed="rId12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982"/>
              <a:satOff val="149"/>
              <a:lumOff val="-12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hlinkClick r:id="rId13" action="ppaction://hlinksldjump"/>
          </p:cNvPr>
          <p:cNvSpPr/>
          <p:nvPr/>
        </p:nvSpPr>
        <p:spPr>
          <a:xfrm>
            <a:off x="1961456" y="4226918"/>
            <a:ext cx="5675376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82421"/>
              <a:satOff val="-2136"/>
              <a:lumOff val="30347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13" action="ppaction://hlinksldjump"/>
              </a:rPr>
              <a:t>Palatal Assimilation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15" name="Oval 14">
            <a:hlinkClick r:id="rId13" action="ppaction://hlinksldjump"/>
          </p:cNvPr>
          <p:cNvSpPr/>
          <p:nvPr/>
        </p:nvSpPr>
        <p:spPr>
          <a:xfrm>
            <a:off x="1659568" y="4226919"/>
            <a:ext cx="603773" cy="603773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3727"/>
              <a:satOff val="186"/>
              <a:lumOff val="-15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hlinkClick r:id="rId15" action="ppaction://hlinksldjump"/>
          </p:cNvPr>
          <p:cNvSpPr/>
          <p:nvPr/>
        </p:nvSpPr>
        <p:spPr>
          <a:xfrm>
            <a:off x="1961455" y="5010922"/>
            <a:ext cx="5675377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54948"/>
              <a:satOff val="-1424"/>
              <a:lumOff val="2023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7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15" action="ppaction://hlinksldjump"/>
              </a:rPr>
              <a:t>Nasal Place Assimilation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17" name="Oval 16">
            <a:hlinkClick r:id="rId15" action="ppaction://hlinksldjump"/>
          </p:cNvPr>
          <p:cNvSpPr/>
          <p:nvPr/>
        </p:nvSpPr>
        <p:spPr>
          <a:xfrm>
            <a:off x="1659568" y="5010923"/>
            <a:ext cx="603773" cy="603773"/>
          </a:xfrm>
          <a:prstGeom prst="ellipse">
            <a:avLst/>
          </a:prstGeom>
          <a:blipFill rotWithShape="0">
            <a:blip r:embed="rId16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4473"/>
              <a:satOff val="224"/>
              <a:lumOff val="-18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>
            <a:hlinkClick r:id="rId17" action="ppaction://hlinksldjump"/>
          </p:cNvPr>
          <p:cNvSpPr/>
          <p:nvPr/>
        </p:nvSpPr>
        <p:spPr>
          <a:xfrm>
            <a:off x="1961455" y="5794927"/>
            <a:ext cx="5675377" cy="603774"/>
          </a:xfrm>
          <a:custGeom>
            <a:avLst/>
            <a:gdLst>
              <a:gd name="connsiteX0" fmla="*/ 0 w 5675376"/>
              <a:gd name="connsiteY0" fmla="*/ 0 h 603773"/>
              <a:gd name="connsiteX1" fmla="*/ 5373490 w 5675376"/>
              <a:gd name="connsiteY1" fmla="*/ 0 h 603773"/>
              <a:gd name="connsiteX2" fmla="*/ 5675376 w 5675376"/>
              <a:gd name="connsiteY2" fmla="*/ 301887 h 603773"/>
              <a:gd name="connsiteX3" fmla="*/ 5373490 w 5675376"/>
              <a:gd name="connsiteY3" fmla="*/ 603773 h 603773"/>
              <a:gd name="connsiteX4" fmla="*/ 0 w 5675376"/>
              <a:gd name="connsiteY4" fmla="*/ 603773 h 603773"/>
              <a:gd name="connsiteX5" fmla="*/ 0 w 5675376"/>
              <a:gd name="connsiteY5" fmla="*/ 0 h 6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03773">
                <a:moveTo>
                  <a:pt x="5675376" y="603772"/>
                </a:moveTo>
                <a:lnTo>
                  <a:pt x="301886" y="603772"/>
                </a:lnTo>
                <a:lnTo>
                  <a:pt x="0" y="301886"/>
                </a:lnTo>
                <a:lnTo>
                  <a:pt x="301886" y="1"/>
                </a:lnTo>
                <a:lnTo>
                  <a:pt x="5675376" y="1"/>
                </a:lnTo>
                <a:lnTo>
                  <a:pt x="5675376" y="603772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shade val="50000"/>
              <a:hueOff val="-27474"/>
              <a:satOff val="-712"/>
              <a:lumOff val="10116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17190" tIns="106681" rIns="199137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Cambria" pitchFamily="18" charset="0"/>
                <a:hlinkClick r:id="rId17" action="ppaction://hlinksldjump"/>
              </a:rPr>
              <a:t>Quiz</a:t>
            </a:r>
            <a:endParaRPr lang="en-US" sz="2800" kern="1200" dirty="0">
              <a:latin typeface="Cambria" pitchFamily="18" charset="0"/>
            </a:endParaRPr>
          </a:p>
        </p:txBody>
      </p:sp>
      <p:sp>
        <p:nvSpPr>
          <p:cNvPr id="19" name="Oval 18">
            <a:hlinkClick r:id="rId17" action="ppaction://hlinksldjump"/>
          </p:cNvPr>
          <p:cNvSpPr/>
          <p:nvPr/>
        </p:nvSpPr>
        <p:spPr>
          <a:xfrm>
            <a:off x="1659568" y="5794928"/>
            <a:ext cx="603773" cy="603773"/>
          </a:xfrm>
          <a:prstGeom prst="ellipse">
            <a:avLst/>
          </a:prstGeom>
          <a:blipFill rotWithShape="0">
            <a:blip r:embed="rId18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5218"/>
              <a:satOff val="261"/>
              <a:lumOff val="-21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51445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“miss you”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mɪʃju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</a:t>
            </a:r>
            <a:r>
              <a:rPr lang="en-US" dirty="0" err="1" smtClean="0"/>
              <a:t>mɪʃju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6" name="Miss You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341664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Nasal place assimilation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35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“in Bombay”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ɪn</a:t>
            </a:r>
            <a:r>
              <a:rPr lang="en-US" dirty="0"/>
              <a:t> </a:t>
            </a:r>
            <a:r>
              <a:rPr lang="en-US" dirty="0" err="1" smtClean="0"/>
              <a:t>bɑmˈbe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[ı̃n˺</a:t>
            </a:r>
            <a:r>
              <a:rPr lang="en-US" dirty="0" smtClean="0"/>
              <a:t> </a:t>
            </a:r>
            <a:r>
              <a:rPr lang="vi-VN" dirty="0" smtClean="0"/>
              <a:t>bɑ̃m˺ˈbe]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/>
              <a:t>[ı̃n˺</a:t>
            </a:r>
            <a:r>
              <a:rPr lang="en-US" dirty="0"/>
              <a:t> </a:t>
            </a:r>
            <a:r>
              <a:rPr lang="vi-VN" dirty="0"/>
              <a:t>bɑ̃m˺ˈ</a:t>
            </a:r>
            <a:r>
              <a:rPr lang="vi-VN" dirty="0" smtClean="0"/>
              <a:t>be</a:t>
            </a:r>
            <a:r>
              <a:rPr lang="en-US" dirty="0"/>
              <a:t>ɪ</a:t>
            </a:r>
            <a:r>
              <a:rPr lang="vi-VN" dirty="0" smtClean="0"/>
              <a:t>] </a:t>
            </a:r>
            <a:endParaRPr lang="en-US" dirty="0"/>
          </a:p>
        </p:txBody>
      </p:sp>
      <p:pic>
        <p:nvPicPr>
          <p:cNvPr id="9" name="In Bomba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149120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“in Bombay”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 smtClean="0"/>
              <a:t>ɪm</a:t>
            </a:r>
            <a:r>
              <a:rPr lang="en-US" dirty="0" smtClean="0"/>
              <a:t> </a:t>
            </a:r>
            <a:r>
              <a:rPr lang="en-US" dirty="0" err="1" smtClean="0"/>
              <a:t>bɑmˈbe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</a:t>
            </a:r>
            <a:r>
              <a:rPr lang="en-US" dirty="0"/>
              <a:t>ɪ</a:t>
            </a:r>
            <a:r>
              <a:rPr lang="vi-VN" dirty="0" smtClean="0"/>
              <a:t>m˺bɑ̃m˺ˈbe]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 smtClean="0"/>
              <a:t>[</a:t>
            </a:r>
            <a:r>
              <a:rPr lang="en-US" dirty="0" smtClean="0"/>
              <a:t>ɪ̃</a:t>
            </a:r>
            <a:r>
              <a:rPr lang="vi-VN" dirty="0" smtClean="0"/>
              <a:t>m</a:t>
            </a:r>
            <a:r>
              <a:rPr lang="vi-VN" dirty="0"/>
              <a:t>˺bɑ̃m˺ˈ</a:t>
            </a:r>
            <a:r>
              <a:rPr lang="vi-VN" dirty="0" smtClean="0"/>
              <a:t>be</a:t>
            </a:r>
            <a:r>
              <a:rPr lang="en-US" dirty="0"/>
              <a:t>ɪ</a:t>
            </a:r>
            <a:r>
              <a:rPr lang="vi-VN" dirty="0" smtClean="0"/>
              <a:t>]</a:t>
            </a:r>
            <a:endParaRPr lang="en-US" dirty="0"/>
          </a:p>
          <a:p>
            <a:endParaRPr lang="en-US" dirty="0"/>
          </a:p>
        </p:txBody>
      </p:sp>
      <p:pic>
        <p:nvPicPr>
          <p:cNvPr id="7" name="In Bombay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304639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/>
              <a:t>Test yourself !</a:t>
            </a:r>
            <a:br>
              <a:rPr lang="en-US" cap="none" dirty="0"/>
            </a:br>
            <a:r>
              <a:rPr lang="en-US" dirty="0" smtClean="0"/>
              <a:t>Quiz 3</a:t>
            </a:r>
            <a:br>
              <a:rPr lang="en-US" dirty="0" smtClean="0"/>
            </a:br>
            <a:r>
              <a:rPr lang="en-US" cap="none" dirty="0"/>
              <a:t>(</a:t>
            </a:r>
            <a:r>
              <a:rPr lang="en-US" cap="none"/>
              <a:t>next </a:t>
            </a:r>
            <a:r>
              <a:rPr lang="en-US" cap="none" smtClean="0"/>
              <a:t>10 </a:t>
            </a:r>
            <a:r>
              <a:rPr lang="en-US" cap="none" dirty="0"/>
              <a:t>slides)</a:t>
            </a:r>
          </a:p>
        </p:txBody>
      </p:sp>
    </p:spTree>
    <p:extLst>
      <p:ext uri="{BB962C8B-B14F-4D97-AF65-F5344CB8AC3E}">
        <p14:creationId xmlns:p14="http://schemas.microsoft.com/office/powerpoint/2010/main" val="3434075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648200" cy="1162050"/>
          </a:xfrm>
        </p:spPr>
        <p:txBody>
          <a:bodyPr/>
          <a:lstStyle/>
          <a:p>
            <a:r>
              <a:rPr lang="en-US" dirty="0" smtClean="0"/>
              <a:t>“breastbone”  (1)</a:t>
            </a:r>
            <a:endParaRPr lang="en-US" dirty="0"/>
          </a:p>
        </p:txBody>
      </p:sp>
      <p:pic>
        <p:nvPicPr>
          <p:cNvPr id="5" name="Breast Bon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47782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953000" cy="1162050"/>
          </a:xfrm>
        </p:spPr>
        <p:txBody>
          <a:bodyPr/>
          <a:lstStyle/>
          <a:p>
            <a:r>
              <a:rPr lang="en-US" dirty="0" smtClean="0"/>
              <a:t>“breastbone” (2) </a:t>
            </a:r>
            <a:endParaRPr lang="en-US" dirty="0"/>
          </a:p>
        </p:txBody>
      </p:sp>
      <p:pic>
        <p:nvPicPr>
          <p:cNvPr id="5" name="Breast Bone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1141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“appear”</a:t>
            </a:r>
            <a:endParaRPr lang="en-US" dirty="0"/>
          </a:p>
        </p:txBody>
      </p:sp>
      <p:pic>
        <p:nvPicPr>
          <p:cNvPr id="5" name="Appear (2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477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“tiger”</a:t>
            </a:r>
            <a:endParaRPr lang="en-US" dirty="0"/>
          </a:p>
        </p:txBody>
      </p:sp>
      <p:pic>
        <p:nvPicPr>
          <p:cNvPr id="5" name="Tig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3186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“ducked”</a:t>
            </a:r>
            <a:endParaRPr lang="en-US" dirty="0"/>
          </a:p>
        </p:txBody>
      </p:sp>
      <p:pic>
        <p:nvPicPr>
          <p:cNvPr id="5" name="Duc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71628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Unstressed Syllable deletion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27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“tent”</a:t>
            </a:r>
            <a:endParaRPr lang="en-US" dirty="0"/>
          </a:p>
        </p:txBody>
      </p:sp>
      <p:pic>
        <p:nvPicPr>
          <p:cNvPr id="5" name="Ten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085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“bad news” (1)</a:t>
            </a:r>
            <a:endParaRPr lang="en-US" dirty="0"/>
          </a:p>
        </p:txBody>
      </p:sp>
      <p:pic>
        <p:nvPicPr>
          <p:cNvPr id="5" name="Bad New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3528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“bad news” (2)</a:t>
            </a:r>
            <a:endParaRPr lang="en-US" dirty="0"/>
          </a:p>
        </p:txBody>
      </p:sp>
      <p:pic>
        <p:nvPicPr>
          <p:cNvPr id="5" name="Bad News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1518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“trade you” (1)</a:t>
            </a:r>
            <a:endParaRPr lang="en-US" dirty="0"/>
          </a:p>
        </p:txBody>
      </p:sp>
      <p:pic>
        <p:nvPicPr>
          <p:cNvPr id="4" name="Trade you_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5715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“trade you” (2)</a:t>
            </a:r>
            <a:endParaRPr lang="en-US" dirty="0"/>
          </a:p>
        </p:txBody>
      </p:sp>
      <p:pic>
        <p:nvPicPr>
          <p:cNvPr id="5" name="Trade you1_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8730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" y="685800"/>
            <a:ext cx="8991600" cy="5105400"/>
          </a:xfrm>
          <a:prstGeom prst="rect">
            <a:avLst/>
          </a:prstGeom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i="1" dirty="0" smtClean="0">
                <a:solidFill>
                  <a:prstClr val="white"/>
                </a:solidFill>
                <a:latin typeface="Cambria" pitchFamily="18" charset="0"/>
              </a:rPr>
              <a:t>End of </a:t>
            </a:r>
            <a:br>
              <a:rPr lang="en-US" sz="5000" i="1" dirty="0" smtClean="0">
                <a:solidFill>
                  <a:prstClr val="white"/>
                </a:solidFill>
                <a:latin typeface="Cambria" pitchFamily="18" charset="0"/>
              </a:rPr>
            </a:br>
            <a:r>
              <a:rPr lang="en-US" sz="5000" i="1" dirty="0" smtClean="0">
                <a:solidFill>
                  <a:prstClr val="white"/>
                </a:solidFill>
                <a:latin typeface="Cambria" pitchFamily="18" charset="0"/>
              </a:rPr>
              <a:t>Phonological Processes 1</a:t>
            </a:r>
            <a:endParaRPr lang="en-US" sz="5000" i="1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6819" y="4800600"/>
            <a:ext cx="354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mbria" pitchFamily="18" charset="0"/>
              </a:rPr>
              <a:t>Check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Cambria" pitchFamily="18" charset="0"/>
              </a:rPr>
              <a:t>your answers at:</a:t>
            </a:r>
          </a:p>
          <a:p>
            <a:pPr lvl="0" algn="ctr"/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“Quiz_Answers_Broad_Narrow.pdf”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982479" y="6125528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8001000" y="6144399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34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“machinery”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/m</a:t>
            </a:r>
            <a:r>
              <a:rPr lang="az-Cyrl-AZ" dirty="0" smtClean="0"/>
              <a:t>әˈ</a:t>
            </a:r>
            <a:r>
              <a:rPr lang="en-US" dirty="0" err="1" smtClean="0"/>
              <a:t>ʃinɚi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[m</a:t>
            </a:r>
            <a:r>
              <a:rPr lang="az-Cyrl-AZ" dirty="0" smtClean="0"/>
              <a:t>әˈ</a:t>
            </a:r>
            <a:r>
              <a:rPr lang="vi-VN" dirty="0" smtClean="0"/>
              <a:t>ʃ</a:t>
            </a:r>
            <a:r>
              <a:rPr lang="en-US" dirty="0" err="1" smtClean="0"/>
              <a:t>i</a:t>
            </a:r>
            <a:r>
              <a:rPr lang="vi-VN" dirty="0" smtClean="0"/>
              <a:t>nɚ</a:t>
            </a:r>
            <a:r>
              <a:rPr lang="en-US" dirty="0" err="1" smtClean="0"/>
              <a:t>i</a:t>
            </a:r>
            <a:r>
              <a:rPr lang="vi-VN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/>
              <a:t>[m</a:t>
            </a:r>
            <a:r>
              <a:rPr lang="az-Cyrl-AZ" dirty="0"/>
              <a:t>әˈ</a:t>
            </a:r>
            <a:r>
              <a:rPr lang="vi-VN" dirty="0"/>
              <a:t>ʃ</a:t>
            </a:r>
            <a:r>
              <a:rPr lang="en-US" dirty="0" err="1"/>
              <a:t>i</a:t>
            </a:r>
            <a:r>
              <a:rPr lang="vi-VN" dirty="0" smtClean="0"/>
              <a:t>nɚ</a:t>
            </a:r>
            <a:r>
              <a:rPr lang="en-US" dirty="0"/>
              <a:t>ɪ</a:t>
            </a:r>
            <a:r>
              <a:rPr lang="vi-VN" dirty="0" smtClean="0"/>
              <a:t>] </a:t>
            </a:r>
            <a:endParaRPr lang="en-US" dirty="0"/>
          </a:p>
          <a:p>
            <a:endParaRPr lang="en-US" dirty="0"/>
          </a:p>
        </p:txBody>
      </p:sp>
      <p:pic>
        <p:nvPicPr>
          <p:cNvPr id="9" name="Machiner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803636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“machinery”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/m</a:t>
            </a:r>
            <a:r>
              <a:rPr lang="az-Cyrl-AZ" dirty="0" smtClean="0"/>
              <a:t>әˈ</a:t>
            </a:r>
            <a:r>
              <a:rPr lang="en-US" dirty="0" err="1" smtClean="0"/>
              <a:t>ʃinɹi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[m</a:t>
            </a:r>
            <a:r>
              <a:rPr lang="az-Cyrl-AZ" dirty="0" smtClean="0"/>
              <a:t>әˈ</a:t>
            </a:r>
            <a:r>
              <a:rPr lang="vi-VN" dirty="0" smtClean="0"/>
              <a:t>ʃ</a:t>
            </a:r>
            <a:r>
              <a:rPr lang="en-US" dirty="0" err="1" smtClean="0"/>
              <a:t>i</a:t>
            </a:r>
            <a:r>
              <a:rPr lang="vi-VN" dirty="0" smtClean="0"/>
              <a:t>nɹ</a:t>
            </a:r>
            <a:r>
              <a:rPr lang="en-US" dirty="0" err="1" smtClean="0"/>
              <a:t>i</a:t>
            </a:r>
            <a:r>
              <a:rPr lang="vi-VN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/>
              <a:t>[m</a:t>
            </a:r>
            <a:r>
              <a:rPr lang="az-Cyrl-AZ" dirty="0"/>
              <a:t>әˈ</a:t>
            </a:r>
            <a:r>
              <a:rPr lang="vi-VN" dirty="0"/>
              <a:t>ʃ</a:t>
            </a:r>
            <a:r>
              <a:rPr lang="en-US" dirty="0" err="1" smtClean="0"/>
              <a:t>i</a:t>
            </a:r>
            <a:r>
              <a:rPr lang="en-US" dirty="0" smtClean="0"/>
              <a:t>̃</a:t>
            </a:r>
            <a:r>
              <a:rPr lang="vi-VN" dirty="0" smtClean="0"/>
              <a:t>nɹ</a:t>
            </a:r>
            <a:r>
              <a:rPr lang="en-US" dirty="0"/>
              <a:t>ɪ</a:t>
            </a:r>
            <a:r>
              <a:rPr lang="vi-VN" dirty="0" smtClean="0"/>
              <a:t>] </a:t>
            </a:r>
            <a:endParaRPr lang="en-US" dirty="0"/>
          </a:p>
          <a:p>
            <a:endParaRPr lang="en-US" dirty="0"/>
          </a:p>
        </p:txBody>
      </p:sp>
      <p:pic>
        <p:nvPicPr>
          <p:cNvPr id="7" name="Machinery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67431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Cluster 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50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“sandpaper”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/ˈs</a:t>
            </a:r>
            <a:r>
              <a:rPr lang="az-Cyrl-AZ" dirty="0" smtClean="0"/>
              <a:t>ӕ</a:t>
            </a:r>
            <a:r>
              <a:rPr lang="en-US" dirty="0" err="1"/>
              <a:t>ndpeɪpɚ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[ˈs</a:t>
            </a:r>
            <a:r>
              <a:rPr lang="vi-VN" dirty="0" smtClean="0"/>
              <a:t>ӕ̃</a:t>
            </a:r>
            <a:r>
              <a:rPr lang="en-US" dirty="0" err="1" smtClean="0"/>
              <a:t>n˺</a:t>
            </a:r>
            <a:r>
              <a:rPr lang="en-US" dirty="0" err="1" smtClean="0"/>
              <a:t>d˺peɪpɹ</a:t>
            </a:r>
            <a:r>
              <a:rPr lang="en-US" dirty="0" smtClean="0">
                <a:latin typeface="Cambria"/>
              </a:rPr>
              <a:t>̩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[ˈs</a:t>
            </a:r>
            <a:r>
              <a:rPr lang="vi-VN" dirty="0"/>
              <a:t>ӕ̃</a:t>
            </a:r>
            <a:r>
              <a:rPr lang="en-US" dirty="0" err="1"/>
              <a:t>n˺</a:t>
            </a:r>
            <a:r>
              <a:rPr lang="en-US" dirty="0" err="1" smtClean="0"/>
              <a:t>d˺pepɹ</a:t>
            </a:r>
            <a:r>
              <a:rPr lang="en-US" dirty="0">
                <a:latin typeface="Cambria"/>
              </a:rPr>
              <a:t>̩</a:t>
            </a:r>
            <a:r>
              <a:rPr lang="en-US" dirty="0"/>
              <a:t>] </a:t>
            </a:r>
          </a:p>
        </p:txBody>
      </p:sp>
      <p:pic>
        <p:nvPicPr>
          <p:cNvPr id="7" name="Sandpap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327482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“sandpaper”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/ˈs</a:t>
            </a:r>
            <a:r>
              <a:rPr lang="az-Cyrl-AZ" dirty="0" smtClean="0"/>
              <a:t>ӕ</a:t>
            </a:r>
            <a:r>
              <a:rPr lang="en-US" dirty="0" err="1"/>
              <a:t>npeɪpɚ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[ˈs</a:t>
            </a:r>
            <a:r>
              <a:rPr lang="vi-VN" dirty="0" smtClean="0"/>
              <a:t>ӕ̃</a:t>
            </a:r>
            <a:r>
              <a:rPr lang="en-US" dirty="0" err="1" smtClean="0"/>
              <a:t>n˺</a:t>
            </a:r>
            <a:r>
              <a:rPr lang="en-US" dirty="0" err="1"/>
              <a:t>peɪpɹ</a:t>
            </a:r>
            <a:r>
              <a:rPr lang="en-US" dirty="0" smtClean="0">
                <a:latin typeface="Cambria"/>
              </a:rPr>
              <a:t>̩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[ˈs</a:t>
            </a:r>
            <a:r>
              <a:rPr lang="vi-VN" dirty="0"/>
              <a:t>ӕ̃</a:t>
            </a:r>
            <a:r>
              <a:rPr lang="en-US" dirty="0" err="1"/>
              <a:t>n˺</a:t>
            </a:r>
            <a:r>
              <a:rPr lang="en-US" dirty="0" err="1" smtClean="0"/>
              <a:t>pepɹ</a:t>
            </a:r>
            <a:r>
              <a:rPr lang="en-US" dirty="0">
                <a:latin typeface="Cambria"/>
              </a:rPr>
              <a:t>̩</a:t>
            </a:r>
            <a:r>
              <a:rPr lang="en-US" dirty="0"/>
              <a:t>] </a:t>
            </a:r>
          </a:p>
          <a:p>
            <a:endParaRPr lang="en-US" dirty="0"/>
          </a:p>
        </p:txBody>
      </p:sp>
      <p:pic>
        <p:nvPicPr>
          <p:cNvPr id="7" name="Sandpaper2_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245878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Epenthesis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07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fbdecc612213c158332f7aa03ff4c4d890a7c4"/>
  <p:tag name="ISPRING_SCORM_RATE_QUIZZES" val="0"/>
  <p:tag name="ISPRING_SCORM_RATE_SLIDES" val="0"/>
  <p:tag name="ISPRING_SCORM_PASSING_SCORE" val="0.0000000000"/>
  <p:tag name="ISPRING_RESOURCE_PATHS_HASH_2" val="78baf9a437bd6812d4e0fbd1c6885264667c2d1"/>
  <p:tag name="GENSWF_OUTPUT_FILE_NAME" val="Phonological processes 1"/>
</p:tagLst>
</file>

<file path=ppt/theme/theme1.xml><?xml version="1.0" encoding="utf-8"?>
<a:theme xmlns:a="http://schemas.openxmlformats.org/drawingml/2006/main" name="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3770</TotalTime>
  <Words>474</Words>
  <Application>Microsoft Office PowerPoint</Application>
  <PresentationFormat>On-screen Show (4:3)</PresentationFormat>
  <Paragraphs>128</Paragraphs>
  <Slides>35</Slides>
  <Notes>35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Wingdings 2</vt:lpstr>
      <vt:lpstr>Cooper Black</vt:lpstr>
      <vt:lpstr>Comic Sans MS</vt:lpstr>
      <vt:lpstr>Cambria</vt:lpstr>
      <vt:lpstr>Doulos SIL</vt:lpstr>
      <vt:lpstr>Arial</vt:lpstr>
      <vt:lpstr>Franklin Gothic Book</vt:lpstr>
      <vt:lpstr>Technic</vt:lpstr>
      <vt:lpstr>1_Technic</vt:lpstr>
      <vt:lpstr>Phonological processes  1</vt:lpstr>
      <vt:lpstr>PowerPoint Presentation</vt:lpstr>
      <vt:lpstr>Unstressed Syllable deletion</vt:lpstr>
      <vt:lpstr>“machinery” </vt:lpstr>
      <vt:lpstr>“machinery” </vt:lpstr>
      <vt:lpstr>Cluster Reduction</vt:lpstr>
      <vt:lpstr>“sandpaper” </vt:lpstr>
      <vt:lpstr>“sandpaper” </vt:lpstr>
      <vt:lpstr>Epenthesis</vt:lpstr>
      <vt:lpstr>“warmth”</vt:lpstr>
      <vt:lpstr>“prance”</vt:lpstr>
      <vt:lpstr>Aspiration</vt:lpstr>
      <vt:lpstr>“ticket” </vt:lpstr>
      <vt:lpstr>“accrue” </vt:lpstr>
      <vt:lpstr>Unreleased stops</vt:lpstr>
      <vt:lpstr>“ape” </vt:lpstr>
      <vt:lpstr>“ape” </vt:lpstr>
      <vt:lpstr>Palatal assimilation</vt:lpstr>
      <vt:lpstr>“miss you” </vt:lpstr>
      <vt:lpstr>“miss you” </vt:lpstr>
      <vt:lpstr>Nasal place assimilation</vt:lpstr>
      <vt:lpstr>“in Bombay” </vt:lpstr>
      <vt:lpstr>“in Bombay”</vt:lpstr>
      <vt:lpstr>Test yourself ! Quiz 3 (next 10 slides)</vt:lpstr>
      <vt:lpstr>“breastbone”  (1)</vt:lpstr>
      <vt:lpstr>“breastbone” (2) </vt:lpstr>
      <vt:lpstr>“appear”</vt:lpstr>
      <vt:lpstr>“tiger”</vt:lpstr>
      <vt:lpstr>“ducked”</vt:lpstr>
      <vt:lpstr>“tent”</vt:lpstr>
      <vt:lpstr>“bad news” (1)</vt:lpstr>
      <vt:lpstr>“bad news” (2)</vt:lpstr>
      <vt:lpstr>“trade you” (1)</vt:lpstr>
      <vt:lpstr>“trade you” (2)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Phonological Processes 1</dc:title>
  <dc:subject>Phonetics DVD Project</dc:subject>
  <dc:creator>William Katz;Janie Smith;Sonya Mehta;Nadia Parker</dc:creator>
  <cp:lastModifiedBy>Katz, William</cp:lastModifiedBy>
  <cp:revision>362</cp:revision>
  <dcterms:created xsi:type="dcterms:W3CDTF">2010-07-14T19:33:38Z</dcterms:created>
  <dcterms:modified xsi:type="dcterms:W3CDTF">2017-11-02T16:45:30Z</dcterms:modified>
</cp:coreProperties>
</file>