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3AC21-8A90-46E0-BC84-96DA02690F67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36B46-E7A7-404D-950F-B8E4E3A80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9014-0AC0-4E9F-9986-696293AE883D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7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3B47-1BEF-451F-ABF2-2CDB3C4738C6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0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5418-5EED-4D38-9AC9-29FF35137E83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8754-A55A-4F51-83C8-ECF4B7C99053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1CBE-7E56-4361-BBCD-F186A9FB40EB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0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4949-73B0-4E2B-95DA-1A2D1AD3DBE6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0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4A89-985B-4318-BA01-4CA45F170C17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8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BAA41-C8D5-45CD-AA1D-9AF63245C7BC}" type="datetime1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6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16D1-F76B-4F76-AE03-87FA33FEDAA6}" type="datetime1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439E-F280-42B8-B5B5-E3E6D46839A2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8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002-F48C-42C7-AECD-FFB43A8F4F23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2362-3659-478E-B38E-78BD75062E5E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A6C7-487E-4E90-9023-F048C84B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5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Y5wu9v2y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Disorders of sentence processing in Aphasia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Chapter 10, Jane Marshall</a:t>
            </a:r>
          </a:p>
          <a:p>
            <a:r>
              <a:rPr lang="en-US" sz="2200" dirty="0" smtClean="0"/>
              <a:t>in </a:t>
            </a:r>
            <a:r>
              <a:rPr lang="en-US" sz="2200" dirty="0" err="1" smtClean="0"/>
              <a:t>Papathanasiou</a:t>
            </a:r>
            <a:r>
              <a:rPr lang="en-US" sz="2200" dirty="0" smtClean="0"/>
              <a:t> et al.</a:t>
            </a:r>
          </a:p>
          <a:p>
            <a:endParaRPr lang="en-US" sz="2200" dirty="0" smtClean="0"/>
          </a:p>
          <a:p>
            <a:r>
              <a:rPr lang="en-US" sz="2200" b="1" dirty="0" smtClean="0"/>
              <a:t>Aphasia and Related Neurogenic Communication Disorders</a:t>
            </a:r>
          </a:p>
          <a:p>
            <a:r>
              <a:rPr lang="en-US" sz="2200" dirty="0" smtClean="0"/>
              <a:t>(WK)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3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problem for </a:t>
            </a:r>
            <a:r>
              <a:rPr lang="en-US" dirty="0" err="1" smtClean="0"/>
              <a:t>agrammatic</a:t>
            </a:r>
            <a:r>
              <a:rPr lang="en-US" dirty="0" smtClean="0"/>
              <a:t> aphasics</a:t>
            </a:r>
          </a:p>
          <a:p>
            <a:r>
              <a:rPr lang="en-US" dirty="0" smtClean="0"/>
              <a:t>Many reasons</a:t>
            </a:r>
          </a:p>
          <a:p>
            <a:r>
              <a:rPr lang="en-US" dirty="0" smtClean="0"/>
              <a:t>Complex argument structure makes it worse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imageability</a:t>
            </a:r>
            <a:r>
              <a:rPr lang="en-US" dirty="0" smtClean="0"/>
              <a:t>, information load</a:t>
            </a:r>
            <a:endParaRPr lang="en-US" dirty="0"/>
          </a:p>
        </p:txBody>
      </p:sp>
      <p:pic>
        <p:nvPicPr>
          <p:cNvPr id="4100" name="Picture 4" descr="https://encrypted-tbn3.gstatic.com/images?q=tbn:ANd9GcTfNFPHpRAdaosXs_mB8VWv8a84ROrluhRkyxPezWB8MjYko_du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528638"/>
            <a:ext cx="39433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1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for verb impairments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Naming therapy techniques?  (treated verbs improve, non-treated do not…)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Gesture therapy? (results don’t seem very promising)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Emphasizing role of verb in a sentence (e.g., </a:t>
            </a:r>
            <a:r>
              <a:rPr lang="en-US" dirty="0" err="1" smtClean="0"/>
              <a:t>Bastiaanse</a:t>
            </a:r>
            <a:r>
              <a:rPr lang="en-US" dirty="0" smtClean="0"/>
              <a:t> et al., 2006) – good results reported</a:t>
            </a:r>
          </a:p>
          <a:p>
            <a:pPr marL="0" indent="0">
              <a:buNone/>
            </a:pPr>
            <a:r>
              <a:rPr lang="en-US" dirty="0" smtClean="0"/>
              <a:t>BUT – </a:t>
            </a:r>
            <a:r>
              <a:rPr lang="en-US" i="1" dirty="0" smtClean="0"/>
              <a:t>“gains typically confined to treated verbs…no evidence that one approach is better than another…”</a:t>
            </a:r>
            <a:endParaRPr lang="en-US" i="1" dirty="0"/>
          </a:p>
        </p:txBody>
      </p:sp>
      <p:pic>
        <p:nvPicPr>
          <p:cNvPr id="5122" name="Picture 2" descr="https://flyingelephantbook.files.wordpress.com/2012/05/darnet-pictures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278" y="4655222"/>
            <a:ext cx="1945456" cy="165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11</a:t>
            </a:fld>
            <a:endParaRPr lang="en-US"/>
          </a:p>
        </p:txBody>
      </p:sp>
      <p:sp>
        <p:nvSpPr>
          <p:cNvPr id="5" name="AutoShape 4" descr="Image result for darn 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static.tumblr.com/5bhtqxr/96Tmalms3/blog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82" y="5343372"/>
            <a:ext cx="901059" cy="9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35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50015" cy="1325563"/>
          </a:xfrm>
        </p:spPr>
        <p:txBody>
          <a:bodyPr/>
          <a:lstStyle/>
          <a:p>
            <a:r>
              <a:rPr lang="en-US" dirty="0" smtClean="0"/>
              <a:t>Impairments with grammatical morphology?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WE TYPICALLY SEE?</a:t>
            </a:r>
          </a:p>
          <a:p>
            <a:endParaRPr lang="en-US" dirty="0"/>
          </a:p>
          <a:p>
            <a:r>
              <a:rPr lang="en-US" dirty="0" smtClean="0"/>
              <a:t>All “little words” omitted (freestanding and bound morphology) -- OR</a:t>
            </a:r>
          </a:p>
          <a:p>
            <a:r>
              <a:rPr lang="en-US" dirty="0" smtClean="0"/>
              <a:t>All syntactic markers eliminated</a:t>
            </a:r>
          </a:p>
          <a:p>
            <a:r>
              <a:rPr lang="en-US" dirty="0" smtClean="0"/>
              <a:t>Verbs more impaired than nouns</a:t>
            </a:r>
          </a:p>
          <a:p>
            <a:r>
              <a:rPr lang="en-US" dirty="0" smtClean="0"/>
              <a:t>Tense very vulnerable*   (not sure WHY: Morphology? Phonology? Semantics?)</a:t>
            </a:r>
          </a:p>
          <a:p>
            <a:r>
              <a:rPr lang="en-US" dirty="0" smtClean="0"/>
              <a:t>Overuse of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i="1" dirty="0" smtClean="0"/>
              <a:t> </a:t>
            </a:r>
            <a:r>
              <a:rPr lang="en-US" dirty="0" smtClean="0"/>
              <a:t>in English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 descr="https://speechdudes.files.wordpress.com/2015/06/drive-sl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646" y="520822"/>
            <a:ext cx="3001108" cy="225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37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ASSESSMENT</a:t>
            </a:r>
          </a:p>
          <a:p>
            <a:r>
              <a:rPr lang="en-US" dirty="0" smtClean="0"/>
              <a:t>NAVI (Northwestern Assessment of Verb Inflection)</a:t>
            </a:r>
          </a:p>
          <a:p>
            <a:r>
              <a:rPr lang="en-US" dirty="0" smtClean="0"/>
              <a:t>KGIT (Katz, </a:t>
            </a:r>
            <a:r>
              <a:rPr lang="en-US" dirty="0" err="1" smtClean="0"/>
              <a:t>Guataco</a:t>
            </a:r>
            <a:r>
              <a:rPr lang="en-US" dirty="0" smtClean="0"/>
              <a:t> Assessment of Verb Inflection)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06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therapy?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55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/>
              <a:t>(</a:t>
            </a:r>
            <a:r>
              <a:rPr lang="en-US" dirty="0" err="1" smtClean="0"/>
              <a:t>Mitchum</a:t>
            </a:r>
            <a:r>
              <a:rPr lang="en-US" dirty="0" smtClean="0"/>
              <a:t> and Berndt, 1994). </a:t>
            </a:r>
            <a:r>
              <a:rPr lang="en-US" i="1" dirty="0"/>
              <a:t>n</a:t>
            </a:r>
            <a:r>
              <a:rPr lang="en-US" dirty="0" smtClean="0"/>
              <a:t> = 1. </a:t>
            </a:r>
            <a:r>
              <a:rPr lang="en-US" dirty="0" smtClean="0"/>
              <a:t>Pix of things about to </a:t>
            </a:r>
            <a:r>
              <a:rPr lang="en-US" b="1" dirty="0" smtClean="0"/>
              <a:t>happen, happening, completed.     </a:t>
            </a:r>
            <a:r>
              <a:rPr lang="en-US" dirty="0" smtClean="0"/>
              <a:t>Reported good results.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Faroqi</a:t>
            </a:r>
            <a:r>
              <a:rPr lang="en-US" dirty="0" smtClean="0"/>
              <a:t>-Shah (2008) </a:t>
            </a:r>
            <a:r>
              <a:rPr lang="en-US" i="1" dirty="0" smtClean="0"/>
              <a:t>n</a:t>
            </a:r>
            <a:r>
              <a:rPr lang="en-US" dirty="0" smtClean="0"/>
              <a:t> = 4. </a:t>
            </a:r>
            <a:r>
              <a:rPr lang="en-US" dirty="0" err="1" smtClean="0"/>
              <a:t>Morphophonological</a:t>
            </a:r>
            <a:r>
              <a:rPr lang="en-US" dirty="0" smtClean="0"/>
              <a:t> (do these words sound the same? </a:t>
            </a:r>
            <a:r>
              <a:rPr lang="en-US" i="1" dirty="0" smtClean="0"/>
              <a:t>washes, washed?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morphosemantic</a:t>
            </a:r>
            <a:r>
              <a:rPr lang="en-US" dirty="0" smtClean="0"/>
              <a:t> (Is this OK?  </a:t>
            </a:r>
            <a:r>
              <a:rPr lang="en-US" i="1" dirty="0" smtClean="0"/>
              <a:t>Yesterday, the boy will wash his hands</a:t>
            </a:r>
            <a:r>
              <a:rPr lang="en-US" dirty="0" smtClean="0"/>
              <a:t>) conditions.  Found </a:t>
            </a:r>
            <a:r>
              <a:rPr lang="en-US" dirty="0" err="1" smtClean="0"/>
              <a:t>morphosemantic</a:t>
            </a:r>
            <a:r>
              <a:rPr lang="en-US" dirty="0" smtClean="0"/>
              <a:t> treatment more encouraging.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01093" y="7208838"/>
            <a:ext cx="2743200" cy="365125"/>
          </a:xfrm>
        </p:spPr>
        <p:txBody>
          <a:bodyPr/>
          <a:lstStyle/>
          <a:p>
            <a:fld id="{8D7DA6C7-487E-4E90-9023-F048C84B11F7}" type="slidenum">
              <a:rPr lang="en-US" smtClean="0"/>
              <a:t>14</a:t>
            </a:fld>
            <a:endParaRPr lang="en-US" dirty="0"/>
          </a:p>
        </p:txBody>
      </p:sp>
      <p:pic>
        <p:nvPicPr>
          <p:cNvPr id="7170" name="Picture 2" descr="http://38.media.tumblr.com/70425f9739ddc86fbab0c7131eb4dcd8/tumblr_inline_nairprQ6xP1rjro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068" y="365125"/>
            <a:ext cx="47625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9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versus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Competence</a:t>
            </a:r>
            <a:r>
              <a:rPr lang="en-US" dirty="0" smtClean="0"/>
              <a:t> not the problem, but performance ?</a:t>
            </a:r>
          </a:p>
          <a:p>
            <a:r>
              <a:rPr lang="en-US" dirty="0" smtClean="0"/>
              <a:t>EVIDENCE?  </a:t>
            </a:r>
          </a:p>
          <a:p>
            <a:r>
              <a:rPr lang="en-US" dirty="0" err="1" smtClean="0"/>
              <a:t>Agrammatic</a:t>
            </a:r>
            <a:r>
              <a:rPr lang="en-US" dirty="0" smtClean="0"/>
              <a:t> subjects could carry out online syntactic priming tasks that they couldn’t do offline </a:t>
            </a:r>
          </a:p>
          <a:p>
            <a:r>
              <a:rPr lang="en-US" dirty="0" smtClean="0"/>
              <a:t>Work of </a:t>
            </a:r>
            <a:r>
              <a:rPr lang="en-US" dirty="0" err="1" smtClean="0"/>
              <a:t>Kolk</a:t>
            </a:r>
            <a:r>
              <a:rPr lang="en-US" dirty="0" smtClean="0"/>
              <a:t> and others suggesting that given more time and less noise, </a:t>
            </a:r>
            <a:r>
              <a:rPr lang="en-US" dirty="0" err="1" smtClean="0"/>
              <a:t>agrammatic</a:t>
            </a:r>
            <a:r>
              <a:rPr lang="en-US" dirty="0" smtClean="0"/>
              <a:t> talkers could perform better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THUS, ellipsis due to timing problems…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723" y="1825625"/>
            <a:ext cx="5099540" cy="4351338"/>
          </a:xfrm>
        </p:spPr>
        <p:txBody>
          <a:bodyPr/>
          <a:lstStyle/>
          <a:p>
            <a:r>
              <a:rPr lang="en-US" dirty="0" smtClean="0"/>
              <a:t>Need to test for </a:t>
            </a:r>
            <a:r>
              <a:rPr lang="en-US" u="sng" dirty="0" smtClean="0"/>
              <a:t>latent</a:t>
            </a:r>
            <a:r>
              <a:rPr lang="en-US" dirty="0" smtClean="0"/>
              <a:t> skills (e.g., repeating questions, using non-verbal stimuli, etc.)</a:t>
            </a:r>
          </a:p>
          <a:p>
            <a:r>
              <a:rPr lang="en-US" dirty="0" smtClean="0"/>
              <a:t>Determine extent to which subjects respond to </a:t>
            </a:r>
            <a:r>
              <a:rPr lang="en-US" u="sng" dirty="0" smtClean="0"/>
              <a:t>cueing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20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(Reduced Syntax Therapy) – Springer et al., 2000</a:t>
            </a:r>
          </a:p>
          <a:p>
            <a:r>
              <a:rPr lang="en-US" dirty="0" smtClean="0"/>
              <a:t>Encourages LESS </a:t>
            </a:r>
            <a:r>
              <a:rPr lang="en-US" dirty="0" err="1" smtClean="0"/>
              <a:t>morphosyntax</a:t>
            </a:r>
            <a:r>
              <a:rPr lang="en-US" dirty="0" smtClean="0"/>
              <a:t>, but word order structures of increased length</a:t>
            </a:r>
          </a:p>
          <a:p>
            <a:r>
              <a:rPr lang="en-US" dirty="0" smtClean="0"/>
              <a:t>Minimalism, economy of effort</a:t>
            </a:r>
          </a:p>
          <a:p>
            <a:endParaRPr lang="en-US" dirty="0"/>
          </a:p>
          <a:p>
            <a:r>
              <a:rPr lang="en-US" dirty="0" smtClean="0"/>
              <a:t>SENTENCE SHAPER (</a:t>
            </a:r>
            <a:r>
              <a:rPr lang="en-US" dirty="0" err="1" smtClean="0"/>
              <a:t>Linebarger</a:t>
            </a:r>
            <a:r>
              <a:rPr lang="en-US" dirty="0" smtClean="0"/>
              <a:t> and colleagues, 2000)</a:t>
            </a:r>
          </a:p>
          <a:p>
            <a:r>
              <a:rPr lang="en-US" dirty="0" smtClean="0"/>
              <a:t>Removes time constraints from productions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Garrett model (1988)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2" y="1825625"/>
            <a:ext cx="7362093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Message Level </a:t>
            </a:r>
            <a:r>
              <a:rPr lang="en-US" dirty="0" smtClean="0"/>
              <a:t>(conception/event)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Functional Level </a:t>
            </a:r>
            <a:r>
              <a:rPr lang="en-US" dirty="0" smtClean="0">
                <a:sym typeface="Wingdings" panose="05000000000000000000" pitchFamily="2" charset="2"/>
              </a:rPr>
              <a:t>(semantic lexical selection, create predicate argument structure)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Positional Level </a:t>
            </a:r>
            <a:r>
              <a:rPr lang="en-US" dirty="0" smtClean="0">
                <a:sym typeface="Wingdings" panose="05000000000000000000" pitchFamily="2" charset="2"/>
              </a:rPr>
              <a:t>(phonological lexical selection, select planning frame)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b="1" dirty="0" smtClean="0">
                <a:sym typeface="Wingdings" panose="05000000000000000000" pitchFamily="2" charset="2"/>
              </a:rPr>
              <a:t>Phonetic encoding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dirty="0" smtClean="0">
                <a:sym typeface="Wingdings" panose="05000000000000000000" pitchFamily="2" charset="2"/>
              </a:rPr>
              <a:t>rticulation of the sentence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Deficit at Message Level? (event)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71892" cy="4351338"/>
          </a:xfrm>
        </p:spPr>
        <p:txBody>
          <a:bodyPr/>
          <a:lstStyle/>
          <a:p>
            <a:r>
              <a:rPr lang="en-US" dirty="0" smtClean="0"/>
              <a:t>Shown videos of events taking place and later results (e.g. a woman setting fire to a box and later things being burnt etc.) </a:t>
            </a:r>
          </a:p>
          <a:p>
            <a:r>
              <a:rPr lang="en-US" dirty="0" smtClean="0"/>
              <a:t>….Some subjects not sure who did what to which….(Marshall et al., 1993; 1995)</a:t>
            </a:r>
          </a:p>
          <a:p>
            <a:r>
              <a:rPr lang="en-US" dirty="0" smtClean="0"/>
              <a:t>Other naming studies show subjects get “agency” but don’t structure key argument nouns around it very well  (Cairns et al., 2007)</a:t>
            </a:r>
            <a:endParaRPr lang="en-US" dirty="0"/>
          </a:p>
        </p:txBody>
      </p:sp>
      <p:pic>
        <p:nvPicPr>
          <p:cNvPr id="3074" name="Picture 2" descr="https://i.ytimg.com/vi/2ygpGBtfWiU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93" y="320429"/>
            <a:ext cx="1043354" cy="137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at Event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292" y="2927594"/>
            <a:ext cx="5926015" cy="1703021"/>
          </a:xfrm>
        </p:spPr>
        <p:txBody>
          <a:bodyPr>
            <a:noAutofit/>
          </a:bodyPr>
          <a:lstStyle/>
          <a:p>
            <a:r>
              <a:rPr lang="en-US" sz="2600" dirty="0" smtClean="0"/>
              <a:t>VERB:  </a:t>
            </a:r>
            <a:r>
              <a:rPr lang="en-US" sz="2600" i="1" dirty="0" smtClean="0"/>
              <a:t>chase</a:t>
            </a:r>
            <a:r>
              <a:rPr lang="en-US" sz="2600" dirty="0" smtClean="0"/>
              <a:t> vs. </a:t>
            </a:r>
            <a:r>
              <a:rPr lang="en-US" sz="2600" i="1" dirty="0" smtClean="0"/>
              <a:t>flee</a:t>
            </a:r>
          </a:p>
          <a:p>
            <a:r>
              <a:rPr lang="en-US" sz="2600" dirty="0" smtClean="0"/>
              <a:t>Add video with perspective </a:t>
            </a:r>
          </a:p>
          <a:p>
            <a:r>
              <a:rPr lang="en-US" sz="2600" dirty="0" smtClean="0"/>
              <a:t>Perspective + language </a:t>
            </a:r>
            <a:r>
              <a:rPr lang="en-US" sz="2600" dirty="0" smtClean="0">
                <a:sym typeface="Wingdings" panose="05000000000000000000" pitchFamily="2" charset="2"/>
              </a:rPr>
              <a:t>  -- only this combo worked, with small effect</a:t>
            </a:r>
          </a:p>
          <a:p>
            <a:pPr marL="0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(Cairns, 2006)</a:t>
            </a:r>
          </a:p>
        </p:txBody>
      </p:sp>
      <p:pic>
        <p:nvPicPr>
          <p:cNvPr id="1030" name="Picture 6" descr="http://static.yourtango.com/cdn/farfuture/jjI0sa-ODD21Cf8afS8rZ92ITRUVD5TUUd8MAYcWmwY/mtime:1429807695/sites/default/files/styles/header_slider/public/image_blog/woman-chasing-man.jpg?itok=30-_gw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785" y="576140"/>
            <a:ext cx="3702357" cy="184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at Message Level #2?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try </a:t>
            </a:r>
            <a:r>
              <a:rPr lang="en-US" dirty="0">
                <a:sym typeface="Wingdings" panose="05000000000000000000" pitchFamily="2" charset="2"/>
              </a:rPr>
              <a:t>structured therapy pointing out main event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Video clips of actions at 3 levels, subject makes decisions about agents and objects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Slightly more successful, but only at two-argument events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>
                <a:sym typeface="Wingdings" panose="05000000000000000000" pitchFamily="2" charset="2"/>
              </a:rPr>
              <a:t>Marshall et al., 1993)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 descr="http://cdn.xl.thumbs.canstockphoto.com/canstock2138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498" y="365125"/>
            <a:ext cx="256222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level ?</a:t>
            </a:r>
            <a:br>
              <a:rPr lang="en-US" dirty="0" smtClean="0"/>
            </a:br>
            <a:r>
              <a:rPr lang="en-US" dirty="0" smtClean="0"/>
              <a:t>(predicate argument structure)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70" y="2370137"/>
            <a:ext cx="10515600" cy="25418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ASSESSMENT</a:t>
            </a:r>
          </a:p>
          <a:p>
            <a:r>
              <a:rPr lang="en-US" dirty="0" smtClean="0"/>
              <a:t>Verb and Sentence Test (VAST) 2002</a:t>
            </a:r>
          </a:p>
          <a:p>
            <a:r>
              <a:rPr lang="en-US" dirty="0" smtClean="0"/>
              <a:t>PALPA (Psycholinguistic assessment of language in aphasia)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0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for 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MAPPING THERAPY</a:t>
            </a:r>
            <a:r>
              <a:rPr lang="en-US" dirty="0" smtClean="0"/>
              <a:t>, via:</a:t>
            </a:r>
          </a:p>
          <a:p>
            <a:r>
              <a:rPr lang="en-US" dirty="0"/>
              <a:t>C</a:t>
            </a:r>
            <a:r>
              <a:rPr lang="en-US" dirty="0" smtClean="0"/>
              <a:t>omprehension tasks (e.g., picture matching)</a:t>
            </a:r>
          </a:p>
          <a:p>
            <a:r>
              <a:rPr lang="en-US" dirty="0" smtClean="0"/>
              <a:t>Production tasks (help subjects compose word order)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EVIDENCE?  </a:t>
            </a:r>
          </a:p>
          <a:p>
            <a:r>
              <a:rPr lang="en-US" dirty="0"/>
              <a:t>Not bad for same types of sentences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untreated</a:t>
            </a:r>
            <a:r>
              <a:rPr lang="en-US" dirty="0" smtClean="0"/>
              <a:t> sentence types, not so good…</a:t>
            </a:r>
          </a:p>
          <a:p>
            <a:r>
              <a:rPr lang="en-US" dirty="0" smtClean="0"/>
              <a:t>Might carry over to narratives, thus “everyday life..”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more complex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TUF: Treatment of Underlying Forms </a:t>
            </a:r>
            <a:r>
              <a:rPr lang="en-US" dirty="0" smtClean="0"/>
              <a:t>(Thompson, 2008)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handle, e.g.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wh</a:t>
            </a:r>
            <a:r>
              <a:rPr lang="en-US" dirty="0" smtClean="0"/>
              <a:t> questions  (</a:t>
            </a:r>
            <a:r>
              <a:rPr lang="en-US" i="1" dirty="0" smtClean="0"/>
              <a:t>Who</a:t>
            </a:r>
            <a:r>
              <a:rPr lang="en-US" dirty="0" smtClean="0"/>
              <a:t> </a:t>
            </a:r>
            <a:r>
              <a:rPr lang="en-US" i="1" dirty="0" smtClean="0"/>
              <a:t>did the boy pinch</a:t>
            </a:r>
            <a:r>
              <a:rPr lang="en-US" dirty="0" smtClean="0"/>
              <a:t>?)</a:t>
            </a:r>
          </a:p>
          <a:p>
            <a:r>
              <a:rPr lang="en-US" dirty="0" smtClean="0"/>
              <a:t>Clefts (</a:t>
            </a:r>
            <a:r>
              <a:rPr lang="en-US" i="1" dirty="0" smtClean="0"/>
              <a:t>It was the teacher who the boy pinched</a:t>
            </a:r>
            <a:r>
              <a:rPr lang="en-US" dirty="0" smtClean="0"/>
              <a:t> – Obj. cleft, </a:t>
            </a:r>
            <a:r>
              <a:rPr lang="en-US" dirty="0" err="1" smtClean="0"/>
              <a:t>wh</a:t>
            </a:r>
            <a:r>
              <a:rPr lang="en-US" dirty="0" smtClean="0"/>
              <a:t> move)</a:t>
            </a:r>
          </a:p>
          <a:p>
            <a:r>
              <a:rPr lang="en-US" dirty="0" smtClean="0"/>
              <a:t>Passive (</a:t>
            </a:r>
            <a:r>
              <a:rPr lang="en-US" i="1" dirty="0" smtClean="0"/>
              <a:t>The teacher was pinched by the boy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Thematic role training </a:t>
            </a:r>
          </a:p>
          <a:p>
            <a:r>
              <a:rPr lang="en-US" dirty="0" smtClean="0"/>
              <a:t>Sentence Building</a:t>
            </a:r>
          </a:p>
          <a:p>
            <a:r>
              <a:rPr lang="en-US" dirty="0" smtClean="0"/>
              <a:t>Thematic role training</a:t>
            </a:r>
          </a:p>
          <a:p>
            <a:r>
              <a:rPr lang="en-US" dirty="0" smtClean="0"/>
              <a:t>Practice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EVIDENCE? </a:t>
            </a:r>
          </a:p>
          <a:p>
            <a:pPr marL="0" indent="0">
              <a:buNone/>
            </a:pPr>
            <a:r>
              <a:rPr lang="en-US" dirty="0" smtClean="0"/>
              <a:t>Best generalization from complex </a:t>
            </a:r>
            <a:r>
              <a:rPr lang="en-US" dirty="0" smtClean="0">
                <a:sym typeface="Wingdings" panose="05000000000000000000" pitchFamily="2" charset="2"/>
              </a:rPr>
              <a:t> simple, must involve similar operations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Generally seems good?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00955" y="658574"/>
            <a:ext cx="610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FUN!</a:t>
            </a:r>
            <a:r>
              <a:rPr lang="en-US" dirty="0" smtClean="0"/>
              <a:t>:    </a:t>
            </a:r>
            <a:r>
              <a:rPr lang="en-US" dirty="0" smtClean="0">
                <a:hlinkClick r:id="rId2"/>
              </a:rPr>
              <a:t>https://www.youtube.com/watch?v=jY5wu9v2ypY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6C7-487E-4E90-9023-F048C84B11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782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Disorders of sentence processing in Aphasia </vt:lpstr>
      <vt:lpstr>Garrett model (1988)</vt:lpstr>
      <vt:lpstr>Deficit at Message Level? (event)</vt:lpstr>
      <vt:lpstr>Therapy at Event Level?</vt:lpstr>
      <vt:lpstr>Therapy at Message Level #2?</vt:lpstr>
      <vt:lpstr>Functional level ? (predicate argument structure)</vt:lpstr>
      <vt:lpstr>Therapy for word order</vt:lpstr>
      <vt:lpstr>What about more complex structures?</vt:lpstr>
      <vt:lpstr>TUF</vt:lpstr>
      <vt:lpstr>Verb impairments</vt:lpstr>
      <vt:lpstr>Therapy for verb impairments</vt:lpstr>
      <vt:lpstr>Impairments with grammatical morphology?</vt:lpstr>
      <vt:lpstr>Grammatical morphology</vt:lpstr>
      <vt:lpstr>Tense therapy?</vt:lpstr>
      <vt:lpstr>Competence versus performance</vt:lpstr>
      <vt:lpstr>Implications for assessment?</vt:lpstr>
      <vt:lpstr>Implications for therapy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sentence processing in Aphasia </dc:title>
  <dc:creator>Katz, William</dc:creator>
  <cp:lastModifiedBy>Katz, William</cp:lastModifiedBy>
  <cp:revision>20</cp:revision>
  <dcterms:created xsi:type="dcterms:W3CDTF">2016-02-29T17:10:36Z</dcterms:created>
  <dcterms:modified xsi:type="dcterms:W3CDTF">2016-02-29T19:11:38Z</dcterms:modified>
</cp:coreProperties>
</file>