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517" r:id="rId3"/>
    <p:sldId id="794" r:id="rId4"/>
    <p:sldId id="261" r:id="rId5"/>
    <p:sldId id="516" r:id="rId6"/>
    <p:sldId id="518" r:id="rId7"/>
    <p:sldId id="788" r:id="rId8"/>
    <p:sldId id="775" r:id="rId9"/>
    <p:sldId id="789" r:id="rId10"/>
    <p:sldId id="787" r:id="rId11"/>
    <p:sldId id="257" r:id="rId12"/>
    <p:sldId id="520" r:id="rId13"/>
    <p:sldId id="256" r:id="rId14"/>
    <p:sldId id="519" r:id="rId15"/>
    <p:sldId id="776" r:id="rId16"/>
    <p:sldId id="781" r:id="rId17"/>
    <p:sldId id="777" r:id="rId18"/>
    <p:sldId id="782" r:id="rId19"/>
    <p:sldId id="783" r:id="rId20"/>
    <p:sldId id="792" r:id="rId21"/>
    <p:sldId id="793" r:id="rId22"/>
    <p:sldId id="800" r:id="rId23"/>
    <p:sldId id="801" r:id="rId24"/>
    <p:sldId id="802" r:id="rId25"/>
    <p:sldId id="790" r:id="rId26"/>
    <p:sldId id="785" r:id="rId27"/>
    <p:sldId id="786" r:id="rId28"/>
    <p:sldId id="780" r:id="rId29"/>
    <p:sldId id="796" r:id="rId30"/>
    <p:sldId id="797" r:id="rId31"/>
    <p:sldId id="798" r:id="rId32"/>
    <p:sldId id="799" r:id="rId33"/>
    <p:sldId id="76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  <a:srgbClr val="2E3AE6"/>
    <a:srgbClr val="0110E0"/>
    <a:srgbClr val="3838FF"/>
    <a:srgbClr val="AAAAFF"/>
    <a:srgbClr val="CC66FF"/>
    <a:srgbClr val="E3FFFF"/>
    <a:srgbClr val="0000FF"/>
    <a:srgbClr val="36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3" autoAdjust="0"/>
    <p:restoredTop sz="94737" autoAdjust="0"/>
  </p:normalViewPr>
  <p:slideViewPr>
    <p:cSldViewPr snapToGrid="0">
      <p:cViewPr varScale="1">
        <p:scale>
          <a:sx n="66" d="100"/>
          <a:sy n="66" d="100"/>
        </p:scale>
        <p:origin x="11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7595E-1F57-4C17-8535-912D4082F25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2E199-F7B4-4B4D-8098-768569486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3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88F5-D32F-4755-9781-605CBF6985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0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6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46BC-264F-1518-C31E-09FC9121D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0ADD9-B1BC-3DEE-DFE3-4FC6720D2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D8D8E-20CC-F5CC-EEA8-4428EB27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85CF2-BBE4-6D68-7FD6-908A0DCD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0394-2308-3165-AFDA-F022117F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11614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20527-8EE3-3D2A-FFF0-8CBA558B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F735F-7745-911F-04C6-35B791402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69CAE-3D7B-3D5E-3AF3-AEF4173D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403D6-0A69-6F92-9F05-95491992D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BD2D1-A0B2-8025-C75E-7E05682F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2863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4DC9A-9FC6-7590-263E-0411F033C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C7EE5-8C1F-53B4-D6EE-3400ACBA3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6C799-F7BF-158B-E725-C7F9AE7F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EB8D2-9382-A177-5BF5-85DA79BA2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0EAE5-6877-7DF4-DCCA-60A007F8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00774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7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00311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700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2613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391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1467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93747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9350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4757-3FDB-7C13-5619-CC15F49B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E1E3C-ACAB-A7CA-CB15-24780C4DD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BFC81-53DD-8228-A880-79551702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6086-9389-8631-5E44-9C3B1A51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2070B-45A9-7E5C-7267-88592633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05352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39142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97617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396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5511-E257-FA90-EEB9-A69F628B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E84F2-1EE0-7906-CEC9-9AF63621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718E2-9732-0B60-1032-B32EFF61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E487-45A3-F918-1AB4-6400549F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E7DB6-00DD-4699-285E-5C9F0DA1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5746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44A2F-E8BF-FE65-3B92-8D94095F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7D1EC-472B-8F72-6384-2E6F3669D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7BAD5-05F2-EC98-7A96-9715985BB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F97C9-DC5F-0A43-3BA1-83D47DC9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6DA36-98D5-45AF-4E4B-C03EB214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B3DFD-C5B9-6EBE-23D4-D667B6C4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279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53A8-47C8-AA39-8E72-ACFB4413C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0CF35-9ECB-BA5D-B650-EB92D536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9D0B5-5D95-2336-650A-1877F16E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0712A-C02D-6CE5-7DA3-8797D6F78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002DB-131F-7A30-9A2E-3C8829664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82D06-291C-C810-1620-BD3511D1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C7980D-C7F1-B44A-247F-1AC0CA4C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C4209-260F-B016-AAFE-544C7103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3353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E42C-CC99-9A4A-6C55-827C4FC7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BAF75-7102-E9D2-E7FC-1FA50CBA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EE7D3-7D2F-0A0F-6441-F18A7C05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EE929-4B20-F7A1-1A67-385A57B66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2212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05B81-90B3-78EF-25E9-0FABBB7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CEFE1-93D7-F195-4BD2-AF79B397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C9B6-EC63-A953-527F-7F5BA399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1778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B500-1ABC-5A6F-54CA-82CA19A7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C6B51-BE62-DDDA-02DF-47CC3C1DC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E1258-DBF8-9885-EE96-B53137E96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E82C7-850F-6998-C001-9E1D5520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61348-0CE8-6FEF-FBB9-2FD2D0EA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E5624-EEED-9C6D-11C4-1E1EC4A8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10477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18F5-85ED-0939-62A8-928A8F95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9A4C7-9DF6-D579-DD79-4F316E2DA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60C1-4E65-3CB8-FFF0-FBDD11648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4C5A1-EA2A-B97A-9A70-0EF17D2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7C16B-0043-A99F-1D3F-2A0F4964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8D055-4C8F-BF8A-07B5-A6CBBD50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8396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BFAFA-7945-A82D-78C3-DC0EAD0F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E5C2D-E81A-77D5-FF6B-D5E83934C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3FA37-D993-153D-3EDC-CA3E715B3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91EB-2930-4319-861B-82D3CBDCF58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D91F2-5C39-8288-E33F-E97137DBF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C5CD7-609A-B8D2-C733-54E3456D8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9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7F84-0E10-4AED-B855-4F5758A4665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s://labs.utdallas.edu/permianbasinresearch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AC11E9-2AEB-4F42-B8B7-CFA892F037CD}"/>
              </a:ext>
            </a:extLst>
          </p:cNvPr>
          <p:cNvSpPr txBox="1"/>
          <p:nvPr/>
        </p:nvSpPr>
        <p:spPr>
          <a:xfrm>
            <a:off x="835436" y="1490008"/>
            <a:ext cx="4280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Re-exploring the Eastern Shelf of the Midland Basin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094E8-6A7E-076E-AA2C-13746E475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" t="1547" r="1142" b="2615"/>
          <a:stretch/>
        </p:blipFill>
        <p:spPr>
          <a:xfrm>
            <a:off x="8577943" y="103596"/>
            <a:ext cx="3408318" cy="1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A7243-CC95-CA01-A462-F0425E91A470}"/>
              </a:ext>
            </a:extLst>
          </p:cNvPr>
          <p:cNvSpPr txBox="1"/>
          <p:nvPr/>
        </p:nvSpPr>
        <p:spPr>
          <a:xfrm>
            <a:off x="835436" y="4716501"/>
            <a:ext cx="482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Lowell Waite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 Geosciences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Permian Basin Research Lab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University of Texas at Dallas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583ED-C45A-5A0C-40C2-EDF3D2670E1C}"/>
              </a:ext>
            </a:extLst>
          </p:cNvPr>
          <p:cNvSpPr txBox="1"/>
          <p:nvPr/>
        </p:nvSpPr>
        <p:spPr>
          <a:xfrm>
            <a:off x="835436" y="3657252"/>
            <a:ext cx="407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Permian Basin Section - SEPM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7FA00-A00E-F905-1B60-6D471E96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428" y="2196859"/>
            <a:ext cx="5109029" cy="40240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96BB48-B241-147B-DA02-B00668F22AE3}"/>
              </a:ext>
            </a:extLst>
          </p:cNvPr>
          <p:cNvSpPr/>
          <p:nvPr/>
        </p:nvSpPr>
        <p:spPr>
          <a:xfrm>
            <a:off x="6190343" y="5996819"/>
            <a:ext cx="217714" cy="1354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971F03-1575-E235-589C-A04CF6AB1480}"/>
              </a:ext>
            </a:extLst>
          </p:cNvPr>
          <p:cNvSpPr/>
          <p:nvPr/>
        </p:nvSpPr>
        <p:spPr>
          <a:xfrm>
            <a:off x="6198810" y="5996819"/>
            <a:ext cx="195942" cy="118534"/>
          </a:xfrm>
          <a:prstGeom prst="rect">
            <a:avLst/>
          </a:prstGeom>
          <a:solidFill>
            <a:srgbClr val="AAAA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6895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BB3F4F2-C537-0B28-C66A-BC930C11C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 rot="5520000">
            <a:off x="-475356" y="1200802"/>
            <a:ext cx="6203092" cy="44563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CE5544-917A-638C-C68F-E04C18DDE9A2}"/>
              </a:ext>
            </a:extLst>
          </p:cNvPr>
          <p:cNvSpPr/>
          <p:nvPr/>
        </p:nvSpPr>
        <p:spPr>
          <a:xfrm>
            <a:off x="10573421" y="4612341"/>
            <a:ext cx="497541" cy="255494"/>
          </a:xfrm>
          <a:prstGeom prst="rect">
            <a:avLst/>
          </a:prstGeom>
          <a:solidFill>
            <a:srgbClr val="3F6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DA48C0-F472-F325-6FE6-58BBC08EB3FB}"/>
              </a:ext>
            </a:extLst>
          </p:cNvPr>
          <p:cNvSpPr/>
          <p:nvPr/>
        </p:nvSpPr>
        <p:spPr>
          <a:xfrm>
            <a:off x="291106" y="251580"/>
            <a:ext cx="4825424" cy="621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740AE0-55AC-00E0-CF0B-82AC02B95D0E}"/>
              </a:ext>
            </a:extLst>
          </p:cNvPr>
          <p:cNvSpPr/>
          <p:nvPr/>
        </p:nvSpPr>
        <p:spPr>
          <a:xfrm rot="5400000">
            <a:off x="2916669" y="2556822"/>
            <a:ext cx="3944518" cy="16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0D25EE-C504-F784-47FD-20510C2B394E}"/>
              </a:ext>
            </a:extLst>
          </p:cNvPr>
          <p:cNvSpPr/>
          <p:nvPr/>
        </p:nvSpPr>
        <p:spPr>
          <a:xfrm rot="5400000">
            <a:off x="-2499937" y="3539868"/>
            <a:ext cx="5813772" cy="275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7DBE5D-90DE-5BB4-B5FD-5025F3017D90}"/>
              </a:ext>
            </a:extLst>
          </p:cNvPr>
          <p:cNvSpPr/>
          <p:nvPr/>
        </p:nvSpPr>
        <p:spPr>
          <a:xfrm>
            <a:off x="28964" y="6369210"/>
            <a:ext cx="4825424" cy="22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757D17-00DA-71D5-03B9-ED209C04A015}"/>
              </a:ext>
            </a:extLst>
          </p:cNvPr>
          <p:cNvSpPr/>
          <p:nvPr/>
        </p:nvSpPr>
        <p:spPr>
          <a:xfrm>
            <a:off x="10573421" y="4062412"/>
            <a:ext cx="497541" cy="255494"/>
          </a:xfrm>
          <a:prstGeom prst="rect">
            <a:avLst/>
          </a:prstGeom>
          <a:solidFill>
            <a:srgbClr val="FF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95F5E5-F2E0-912F-71E6-9CE4A4B49311}"/>
              </a:ext>
            </a:extLst>
          </p:cNvPr>
          <p:cNvSpPr/>
          <p:nvPr/>
        </p:nvSpPr>
        <p:spPr>
          <a:xfrm>
            <a:off x="10573421" y="5162270"/>
            <a:ext cx="497541" cy="255494"/>
          </a:xfrm>
          <a:prstGeom prst="rect">
            <a:avLst/>
          </a:prstGeom>
          <a:solidFill>
            <a:srgbClr val="C150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FFDFFF-F57E-BCE1-4147-DEA5400764F7}"/>
              </a:ext>
            </a:extLst>
          </p:cNvPr>
          <p:cNvSpPr txBox="1"/>
          <p:nvPr/>
        </p:nvSpPr>
        <p:spPr>
          <a:xfrm>
            <a:off x="11091224" y="4031425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D39B93-03B1-4A72-3DDD-DB61E860F860}"/>
              </a:ext>
            </a:extLst>
          </p:cNvPr>
          <p:cNvSpPr txBox="1"/>
          <p:nvPr/>
        </p:nvSpPr>
        <p:spPr>
          <a:xfrm>
            <a:off x="11091224" y="458619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Penn.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26FF1C-E686-F244-6340-5FF8C6B7D374}"/>
              </a:ext>
            </a:extLst>
          </p:cNvPr>
          <p:cNvSpPr txBox="1"/>
          <p:nvPr/>
        </p:nvSpPr>
        <p:spPr>
          <a:xfrm>
            <a:off x="11091224" y="5140973"/>
            <a:ext cx="861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L. Ord.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(Ellen-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burger)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738868-AC56-A61F-1B8A-D01BEDB89A3B}"/>
              </a:ext>
            </a:extLst>
          </p:cNvPr>
          <p:cNvSpPr txBox="1"/>
          <p:nvPr/>
        </p:nvSpPr>
        <p:spPr>
          <a:xfrm>
            <a:off x="10698207" y="3323151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Age of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reservoir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4380EFF-504E-2AB7-B2C9-017986BF9292}"/>
              </a:ext>
            </a:extLst>
          </p:cNvPr>
          <p:cNvSpPr/>
          <p:nvPr/>
        </p:nvSpPr>
        <p:spPr>
          <a:xfrm>
            <a:off x="10473391" y="3309937"/>
            <a:ext cx="1511025" cy="267073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9AA198-B32E-3D2A-F415-D14F8B836C73}"/>
              </a:ext>
            </a:extLst>
          </p:cNvPr>
          <p:cNvCxnSpPr>
            <a:cxnSpLocks/>
          </p:cNvCxnSpPr>
          <p:nvPr/>
        </p:nvCxnSpPr>
        <p:spPr>
          <a:xfrm>
            <a:off x="875271" y="6596924"/>
            <a:ext cx="1659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3240836-2520-9192-6FDA-F783DF77D2B8}"/>
              </a:ext>
            </a:extLst>
          </p:cNvPr>
          <p:cNvSpPr txBox="1"/>
          <p:nvPr/>
        </p:nvSpPr>
        <p:spPr>
          <a:xfrm>
            <a:off x="1264839" y="6313998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30 miles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E6CC3-E8D2-D018-6D53-6038903723E6}"/>
              </a:ext>
            </a:extLst>
          </p:cNvPr>
          <p:cNvSpPr txBox="1"/>
          <p:nvPr/>
        </p:nvSpPr>
        <p:spPr>
          <a:xfrm>
            <a:off x="481185" y="119743"/>
            <a:ext cx="511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1" dirty="0"/>
              <a:t>Goal of study: better understanding of producing trends along western margin of Eastern Shelf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1A090-5042-B81A-3196-3BFAC337B5EA}"/>
              </a:ext>
            </a:extLst>
          </p:cNvPr>
          <p:cNvSpPr txBox="1"/>
          <p:nvPr/>
        </p:nvSpPr>
        <p:spPr>
          <a:xfrm>
            <a:off x="3473570" y="6376361"/>
            <a:ext cx="10631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(Midland Map Co.)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C0C41-9803-7BB3-7B79-52D5A3BE6ABC}"/>
              </a:ext>
            </a:extLst>
          </p:cNvPr>
          <p:cNvSpPr txBox="1"/>
          <p:nvPr/>
        </p:nvSpPr>
        <p:spPr>
          <a:xfrm>
            <a:off x="5643799" y="121546"/>
            <a:ext cx="5054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1" dirty="0"/>
              <a:t>Question: what is remaining potential ?</a:t>
            </a:r>
          </a:p>
          <a:p>
            <a:r>
              <a:rPr lang="en-US" sz="1600" b="1" dirty="0"/>
              <a:t>    (via field growth, exploration, horizontal drilling, etc.)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C43DBC-988B-CEFE-CF56-60682852B5B5}"/>
              </a:ext>
            </a:extLst>
          </p:cNvPr>
          <p:cNvSpPr/>
          <p:nvPr/>
        </p:nvSpPr>
        <p:spPr>
          <a:xfrm rot="18841423">
            <a:off x="396227" y="2407337"/>
            <a:ext cx="1654311" cy="20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88BE34-FB61-DC57-F7E2-6E1DF3AFF74E}"/>
              </a:ext>
            </a:extLst>
          </p:cNvPr>
          <p:cNvSpPr/>
          <p:nvPr/>
        </p:nvSpPr>
        <p:spPr>
          <a:xfrm rot="16660035">
            <a:off x="1471684" y="1310160"/>
            <a:ext cx="836005" cy="20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73E71-41C3-F1D1-C815-C0C38ECB2AC6}"/>
              </a:ext>
            </a:extLst>
          </p:cNvPr>
          <p:cNvSpPr txBox="1"/>
          <p:nvPr/>
        </p:nvSpPr>
        <p:spPr>
          <a:xfrm rot="18872147">
            <a:off x="342040" y="232641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HORSESHOE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838D19-EAE9-F79C-7409-E2CD3BED2855}"/>
              </a:ext>
            </a:extLst>
          </p:cNvPr>
          <p:cNvSpPr txBox="1"/>
          <p:nvPr/>
        </p:nvSpPr>
        <p:spPr>
          <a:xfrm rot="16665239">
            <a:off x="1390082" y="1220548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ATOLL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E7726B-7057-951D-7A78-9F6670EB3EF0}"/>
              </a:ext>
            </a:extLst>
          </p:cNvPr>
          <p:cNvSpPr/>
          <p:nvPr/>
        </p:nvSpPr>
        <p:spPr>
          <a:xfrm rot="20648182">
            <a:off x="2015899" y="3749355"/>
            <a:ext cx="2134947" cy="20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EE21-92FF-1656-DF5B-296EAA82FCC1}"/>
              </a:ext>
            </a:extLst>
          </p:cNvPr>
          <p:cNvSpPr txBox="1"/>
          <p:nvPr/>
        </p:nvSpPr>
        <p:spPr>
          <a:xfrm rot="20625286">
            <a:off x="1944397" y="368136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EASTERN SHELF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A6A4B-0C6E-02E1-CEEA-579A4D21E918}"/>
              </a:ext>
            </a:extLst>
          </p:cNvPr>
          <p:cNvGrpSpPr/>
          <p:nvPr/>
        </p:nvGrpSpPr>
        <p:grpSpPr>
          <a:xfrm>
            <a:off x="3124200" y="702226"/>
            <a:ext cx="8956588" cy="5934865"/>
            <a:chOff x="3124200" y="702226"/>
            <a:chExt cx="8956588" cy="59348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FDF169-F0AA-CAD4-8C4A-DDFAF0C0FB9D}"/>
                </a:ext>
              </a:extLst>
            </p:cNvPr>
            <p:cNvGrpSpPr/>
            <p:nvPr/>
          </p:nvGrpSpPr>
          <p:grpSpPr>
            <a:xfrm>
              <a:off x="3124200" y="702226"/>
              <a:ext cx="8829806" cy="5934865"/>
              <a:chOff x="3124200" y="702226"/>
              <a:chExt cx="8829806" cy="593486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F247ED6-DC77-A480-CC48-795212602B0F}"/>
                  </a:ext>
                </a:extLst>
              </p:cNvPr>
              <p:cNvGrpSpPr/>
              <p:nvPr/>
            </p:nvGrpSpPr>
            <p:grpSpPr>
              <a:xfrm>
                <a:off x="3124200" y="702226"/>
                <a:ext cx="8829806" cy="5934865"/>
                <a:chOff x="3124200" y="702226"/>
                <a:chExt cx="8829806" cy="5934865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96D1B0C-6E6E-EC30-9DDB-3C7E28ED6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0912" y="6569415"/>
                  <a:ext cx="154658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B8AC747-FF83-5172-AA0F-7A142F1A7DE1}"/>
                    </a:ext>
                  </a:extLst>
                </p:cNvPr>
                <p:cNvSpPr txBox="1"/>
                <p:nvPr/>
              </p:nvSpPr>
              <p:spPr>
                <a:xfrm>
                  <a:off x="6033119" y="6298537"/>
                  <a:ext cx="87876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10 miles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4D2A237-7D82-E04D-84A2-B645652E8273}"/>
                    </a:ext>
                  </a:extLst>
                </p:cNvPr>
                <p:cNvGrpSpPr/>
                <p:nvPr/>
              </p:nvGrpSpPr>
              <p:grpSpPr>
                <a:xfrm>
                  <a:off x="3124200" y="702226"/>
                  <a:ext cx="8829806" cy="5634972"/>
                  <a:chOff x="3124200" y="702226"/>
                  <a:chExt cx="8829806" cy="5634972"/>
                </a:xfrm>
              </p:grpSpPr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9C454F3A-2F0F-544E-BD08-97FEF6CF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5655627" y="702226"/>
                    <a:ext cx="365287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82563" indent="-182563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Starting point: Nolan County</a:t>
                    </a:r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9CAE1C6-0D83-D2AB-27E9-210D481E0C4D}"/>
                      </a:ext>
                    </a:extLst>
                  </p:cNvPr>
                  <p:cNvSpPr txBox="1"/>
                  <p:nvPr/>
                </p:nvSpPr>
                <p:spPr>
                  <a:xfrm>
                    <a:off x="5830103" y="994614"/>
                    <a:ext cx="551439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82563" indent="-182563"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Centrally-located; previously worked (late 1980s)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1FBFD19-F565-1362-A3B8-0FBE861970E1}"/>
                      </a:ext>
                    </a:extLst>
                  </p:cNvPr>
                  <p:cNvSpPr txBox="1"/>
                  <p:nvPr/>
                </p:nvSpPr>
                <p:spPr>
                  <a:xfrm>
                    <a:off x="5830102" y="1235938"/>
                    <a:ext cx="612390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82563" indent="-182563"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Two small Caddo core samples provided by UTD alum Jerry </a:t>
                    </a:r>
                    <a:r>
                      <a:rPr lang="en-US" sz="1600" dirty="0" err="1"/>
                      <a:t>Bergthold</a:t>
                    </a:r>
                    <a:r>
                      <a:rPr lang="en-US" sz="1600" dirty="0"/>
                      <a:t> </a:t>
                    </a:r>
                  </a:p>
                </p:txBody>
              </p: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C6AD86E4-3E9D-AA54-439C-2D251B0E4274}"/>
                      </a:ext>
                    </a:extLst>
                  </p:cNvPr>
                  <p:cNvGrpSpPr/>
                  <p:nvPr/>
                </p:nvGrpSpPr>
                <p:grpSpPr>
                  <a:xfrm>
                    <a:off x="3124200" y="1578212"/>
                    <a:ext cx="7216950" cy="4758986"/>
                    <a:chOff x="3124200" y="1578212"/>
                    <a:chExt cx="7216950" cy="4758986"/>
                  </a:xfrm>
                </p:grpSpPr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5EB0C00E-C9B3-0F23-5BB9-9B02DC6A9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1732" y="1578212"/>
                      <a:ext cx="5309418" cy="2811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7" name="Group 6">
                      <a:extLst>
                        <a:ext uri="{FF2B5EF4-FFF2-40B4-BE49-F238E27FC236}">
                          <a16:creationId xmlns:a16="http://schemas.microsoft.com/office/drawing/2014/main" id="{494E3F7C-D891-4595-7802-EC58E5C7E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24200" y="1678373"/>
                      <a:ext cx="7216950" cy="4658825"/>
                      <a:chOff x="3124200" y="1678373"/>
                      <a:chExt cx="7216950" cy="4658825"/>
                    </a:xfrm>
                  </p:grpSpPr>
                  <p:pic>
                    <p:nvPicPr>
                      <p:cNvPr id="4" name="Picture 3" descr="Map&#10;&#10;Description automatically generated">
                        <a:extLst>
                          <a:ext uri="{FF2B5EF4-FFF2-40B4-BE49-F238E27FC236}">
                            <a16:creationId xmlns:a16="http://schemas.microsoft.com/office/drawing/2014/main" id="{41ECD8E5-4A95-01F7-4437-81520845C08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rightnessContrast bright="2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796" t="3803" r="26395" b="57153"/>
                      <a:stretch/>
                    </p:blipFill>
                    <p:spPr>
                      <a:xfrm rot="5400000">
                        <a:off x="5362485" y="1358534"/>
                        <a:ext cx="4658825" cy="529850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" name="Rectangle 23">
                        <a:extLst>
                          <a:ext uri="{FF2B5EF4-FFF2-40B4-BE49-F238E27FC236}">
                            <a16:creationId xmlns:a16="http://schemas.microsoft.com/office/drawing/2014/main" id="{E341C90A-0025-D0EB-4177-4941183D3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24200" y="3309937"/>
                        <a:ext cx="1659731" cy="1504951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30" name="Straight Connector 29">
                        <a:extLst>
                          <a:ext uri="{FF2B5EF4-FFF2-40B4-BE49-F238E27FC236}">
                            <a16:creationId xmlns:a16="http://schemas.microsoft.com/office/drawing/2014/main" id="{0193AFCB-E677-69B5-F6AB-56CDB6361F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124200" y="1749381"/>
                        <a:ext cx="2043199" cy="1560556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Straight Connector 30">
                        <a:extLst>
                          <a:ext uri="{FF2B5EF4-FFF2-40B4-BE49-F238E27FC236}">
                            <a16:creationId xmlns:a16="http://schemas.microsoft.com/office/drawing/2014/main" id="{F80085DF-17F3-D646-9402-91DC58548A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124200" y="4814888"/>
                        <a:ext cx="2092512" cy="106474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C2181553-E1C3-6D6E-08EC-C1505A0D6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771" y="1749381"/>
                        <a:ext cx="4665694" cy="4130256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4716452F-B280-A34A-4F9C-6A8659A0C102}"/>
                      </a:ext>
                    </a:extLst>
                  </p:cNvPr>
                  <p:cNvSpPr txBox="1"/>
                  <p:nvPr/>
                </p:nvSpPr>
                <p:spPr>
                  <a:xfrm>
                    <a:off x="7222144" y="3723260"/>
                    <a:ext cx="928593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 Black" panose="020B0A04020102020204" pitchFamily="34" charset="0"/>
                      </a:rPr>
                      <a:t>Nolan</a:t>
                    </a:r>
                  </a:p>
                </p:txBody>
              </p:sp>
            </p:grpSp>
          </p:grpSp>
          <p:sp>
            <p:nvSpPr>
              <p:cNvPr id="18" name="Star: 5 Points 17">
                <a:extLst>
                  <a:ext uri="{FF2B5EF4-FFF2-40B4-BE49-F238E27FC236}">
                    <a16:creationId xmlns:a16="http://schemas.microsoft.com/office/drawing/2014/main" id="{BD5C4074-2683-883C-414F-F7BDC5FC59CA}"/>
                  </a:ext>
                </a:extLst>
              </p:cNvPr>
              <p:cNvSpPr/>
              <p:nvPr/>
            </p:nvSpPr>
            <p:spPr>
              <a:xfrm>
                <a:off x="8223925" y="2368716"/>
                <a:ext cx="312096" cy="284730"/>
              </a:xfrm>
              <a:prstGeom prst="star5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6F39F6B7-9156-E985-48C1-169302C7D185}"/>
                </a:ext>
              </a:extLst>
            </p:cNvPr>
            <p:cNvSpPr/>
            <p:nvPr/>
          </p:nvSpPr>
          <p:spPr>
            <a:xfrm>
              <a:off x="11858209" y="1300763"/>
              <a:ext cx="222579" cy="208904"/>
            </a:xfrm>
            <a:prstGeom prst="star5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07809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867B13-A190-3D7C-E2BF-4FAF8F8F2269}"/>
              </a:ext>
            </a:extLst>
          </p:cNvPr>
          <p:cNvSpPr txBox="1"/>
          <p:nvPr/>
        </p:nvSpPr>
        <p:spPr>
          <a:xfrm>
            <a:off x="697927" y="282787"/>
            <a:ext cx="682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Analysis of Nolan Co. producing trends: 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7BB07-AFE3-D204-0F3F-8831904530D6}"/>
              </a:ext>
            </a:extLst>
          </p:cNvPr>
          <p:cNvSpPr txBox="1"/>
          <p:nvPr/>
        </p:nvSpPr>
        <p:spPr>
          <a:xfrm>
            <a:off x="1037968" y="1383957"/>
            <a:ext cx="849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Export Nolan County wells from </a:t>
            </a:r>
            <a:r>
              <a:rPr lang="en-US" dirty="0" err="1"/>
              <a:t>Enverus</a:t>
            </a:r>
            <a:r>
              <a:rPr lang="en-US" dirty="0"/>
              <a:t> database including producing zone (n = 5123)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564FA-E109-AAE6-0CEA-0AE05CDBB914}"/>
              </a:ext>
            </a:extLst>
          </p:cNvPr>
          <p:cNvSpPr txBox="1"/>
          <p:nvPr/>
        </p:nvSpPr>
        <p:spPr>
          <a:xfrm>
            <a:off x="1719564" y="4644662"/>
            <a:ext cx="87872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Individual checking of perf zone(s) in all wells is a very time-consuming, but critical step in the identification and assignment of correct, high-resolution producing zones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89DD-84BE-DBD0-E7EB-80EB62EC532B}"/>
              </a:ext>
            </a:extLst>
          </p:cNvPr>
          <p:cNvSpPr txBox="1"/>
          <p:nvPr/>
        </p:nvSpPr>
        <p:spPr>
          <a:xfrm>
            <a:off x="1037968" y="3205374"/>
            <a:ext cx="89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Identify &amp; map a number of high-resolution producing zones (11 total; color-coded by zone)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50900-EA55-27C5-865D-0E663489D508}"/>
              </a:ext>
            </a:extLst>
          </p:cNvPr>
          <p:cNvSpPr txBox="1"/>
          <p:nvPr/>
        </p:nvSpPr>
        <p:spPr>
          <a:xfrm>
            <a:off x="1037968" y="3766289"/>
            <a:ext cx="600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Analyze drilling and producing statistics (not discussed here)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8E3A11-DF62-1312-A774-B2D7F4884FA0}"/>
              </a:ext>
            </a:extLst>
          </p:cNvPr>
          <p:cNvGrpSpPr/>
          <p:nvPr/>
        </p:nvGrpSpPr>
        <p:grpSpPr>
          <a:xfrm>
            <a:off x="1037968" y="1950821"/>
            <a:ext cx="10084748" cy="1101641"/>
            <a:chOff x="1037968" y="1950821"/>
            <a:chExt cx="10084748" cy="11016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F140C8-310F-B3F3-35F9-10DC71C5BBBF}"/>
                </a:ext>
              </a:extLst>
            </p:cNvPr>
            <p:cNvSpPr txBox="1"/>
            <p:nvPr/>
          </p:nvSpPr>
          <p:spPr>
            <a:xfrm>
              <a:off x="1749610" y="2402186"/>
              <a:ext cx="5467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600" dirty="0"/>
                <a:t>3.8 % of wells in eliminated mainly due to non-reported </a:t>
              </a:r>
              <a:r>
                <a:rPr lang="en-US" sz="1600" dirty="0" err="1"/>
                <a:t>perfs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02C282-12EE-8D12-C1D6-F21C3A94F199}"/>
                </a:ext>
              </a:extLst>
            </p:cNvPr>
            <p:cNvSpPr txBox="1"/>
            <p:nvPr/>
          </p:nvSpPr>
          <p:spPr>
            <a:xfrm>
              <a:off x="1037968" y="1950821"/>
              <a:ext cx="10084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dirty="0"/>
                <a:t>Utilizing Petra, check perforated zones for each well; amend </a:t>
              </a:r>
              <a:r>
                <a:rPr lang="en-US" dirty="0" err="1"/>
                <a:t>Enverus</a:t>
              </a:r>
              <a:r>
                <a:rPr lang="en-US" dirty="0"/>
                <a:t> producing zones (</a:t>
              </a:r>
              <a:r>
                <a:rPr lang="en-US" dirty="0" err="1"/>
                <a:t>n</a:t>
              </a:r>
              <a:r>
                <a:rPr lang="en-US" baseline="-25000" dirty="0" err="1"/>
                <a:t>ammended</a:t>
              </a:r>
              <a:r>
                <a:rPr lang="en-US" dirty="0"/>
                <a:t> = 4926)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943B2B-8785-BBFA-3F56-C6640E300866}"/>
                </a:ext>
              </a:extLst>
            </p:cNvPr>
            <p:cNvSpPr txBox="1"/>
            <p:nvPr/>
          </p:nvSpPr>
          <p:spPr>
            <a:xfrm>
              <a:off x="1749610" y="2713908"/>
              <a:ext cx="3916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600" dirty="0"/>
                <a:t>Some wells eliminated due to missing API#</a:t>
              </a: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20AB276-BBBD-2BC1-628F-EFE849E04826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55726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1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D0CAD46-3235-F844-FA88-4F19A271B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"/>
          <a:stretch/>
        </p:blipFill>
        <p:spPr>
          <a:xfrm>
            <a:off x="715346" y="3192162"/>
            <a:ext cx="3470029" cy="2942632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0BADDF-BDE8-C697-2999-31A1DDA416D5}"/>
              </a:ext>
            </a:extLst>
          </p:cNvPr>
          <p:cNvSpPr txBox="1"/>
          <p:nvPr/>
        </p:nvSpPr>
        <p:spPr>
          <a:xfrm>
            <a:off x="576648" y="68495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NW Nolan Co. type log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A3AFA7-8E57-D72E-77F3-78AFCE35FD91}"/>
              </a:ext>
            </a:extLst>
          </p:cNvPr>
          <p:cNvSpPr/>
          <p:nvPr/>
        </p:nvSpPr>
        <p:spPr>
          <a:xfrm>
            <a:off x="4349262" y="741405"/>
            <a:ext cx="1507841" cy="160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59F8ACEB-E119-AEFA-2143-D2A731EC7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5" t="95050" r="13254" b="1898"/>
          <a:stretch/>
        </p:blipFill>
        <p:spPr>
          <a:xfrm>
            <a:off x="10062895" y="6448366"/>
            <a:ext cx="1828114" cy="317809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8E90F401-8FAF-68C1-B0AA-67546E6E33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68468" r="16496" b="20594"/>
          <a:stretch/>
        </p:blipFill>
        <p:spPr>
          <a:xfrm>
            <a:off x="9917295" y="52380"/>
            <a:ext cx="1645641" cy="1870900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52C10DE5-F8B8-F34E-8141-70BA6DE85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8" t="80036" r="16030" b="6718"/>
          <a:stretch/>
        </p:blipFill>
        <p:spPr>
          <a:xfrm>
            <a:off x="4449624" y="5731436"/>
            <a:ext cx="1044904" cy="1044905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BF9AE8C-51A1-0EAC-B485-F45B8D3EFBC3}"/>
              </a:ext>
            </a:extLst>
          </p:cNvPr>
          <p:cNvSpPr/>
          <p:nvPr/>
        </p:nvSpPr>
        <p:spPr>
          <a:xfrm>
            <a:off x="4765075" y="5940739"/>
            <a:ext cx="96940" cy="8474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B677AB-D0BE-769F-1ACC-70EAEB8123DC}"/>
              </a:ext>
            </a:extLst>
          </p:cNvPr>
          <p:cNvSpPr txBox="1"/>
          <p:nvPr/>
        </p:nvSpPr>
        <p:spPr>
          <a:xfrm>
            <a:off x="6708536" y="6122176"/>
            <a:ext cx="1122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U. Cambrian Ss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EB915-65D8-DB73-5B49-03BF1AF20AC9}"/>
              </a:ext>
            </a:extLst>
          </p:cNvPr>
          <p:cNvGrpSpPr/>
          <p:nvPr/>
        </p:nvGrpSpPr>
        <p:grpSpPr>
          <a:xfrm>
            <a:off x="4207607" y="2009059"/>
            <a:ext cx="7643515" cy="4411098"/>
            <a:chOff x="4207607" y="2009059"/>
            <a:chExt cx="7643515" cy="44110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BAEB0A-6B5A-EA7A-E1C8-E4B955D2C52B}"/>
                </a:ext>
              </a:extLst>
            </p:cNvPr>
            <p:cNvGrpSpPr/>
            <p:nvPr/>
          </p:nvGrpSpPr>
          <p:grpSpPr>
            <a:xfrm>
              <a:off x="4207607" y="3833740"/>
              <a:ext cx="1675019" cy="1135258"/>
              <a:chOff x="4207607" y="3833740"/>
              <a:chExt cx="1675019" cy="113525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D3B76E6-7F2E-A7FF-8724-2D2354CA97E3}"/>
                  </a:ext>
                </a:extLst>
              </p:cNvPr>
              <p:cNvSpPr/>
              <p:nvPr/>
            </p:nvSpPr>
            <p:spPr>
              <a:xfrm>
                <a:off x="4207607" y="4007978"/>
                <a:ext cx="188555" cy="18800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7A288AA-2192-FB0C-83E3-3501504D9755}"/>
                  </a:ext>
                </a:extLst>
              </p:cNvPr>
              <p:cNvSpPr/>
              <p:nvPr/>
            </p:nvSpPr>
            <p:spPr>
              <a:xfrm>
                <a:off x="4207607" y="4468925"/>
                <a:ext cx="188555" cy="18800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36BF1D-8EE0-1564-7645-1790A3FB8C13}"/>
                  </a:ext>
                </a:extLst>
              </p:cNvPr>
              <p:cNvSpPr txBox="1"/>
              <p:nvPr/>
            </p:nvSpPr>
            <p:spPr>
              <a:xfrm>
                <a:off x="4389386" y="3833740"/>
                <a:ext cx="1486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Cisco (L. </a:t>
                </a:r>
                <a:r>
                  <a:rPr lang="en-US" sz="1600" dirty="0" err="1"/>
                  <a:t>Wfmp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Limestone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4967B6-C9BD-CB6D-1F37-52D851AEABA4}"/>
                  </a:ext>
                </a:extLst>
              </p:cNvPr>
              <p:cNvSpPr txBox="1"/>
              <p:nvPr/>
            </p:nvSpPr>
            <p:spPr>
              <a:xfrm>
                <a:off x="4396450" y="4384223"/>
                <a:ext cx="1486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Cisco (L. </a:t>
                </a:r>
                <a:r>
                  <a:rPr lang="en-US" sz="1600" dirty="0" err="1"/>
                  <a:t>Wfmp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Sandstone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E94211F-A726-5DB4-1C6B-62958D37141E}"/>
                </a:ext>
              </a:extLst>
            </p:cNvPr>
            <p:cNvGrpSpPr/>
            <p:nvPr/>
          </p:nvGrpSpPr>
          <p:grpSpPr>
            <a:xfrm>
              <a:off x="9718380" y="2009059"/>
              <a:ext cx="2132742" cy="4411098"/>
              <a:chOff x="9718380" y="2009059"/>
              <a:chExt cx="2132742" cy="441109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5AFFBF9-176A-8C9E-9DBA-C9DAE09F6F16}"/>
                  </a:ext>
                </a:extLst>
              </p:cNvPr>
              <p:cNvSpPr/>
              <p:nvPr/>
            </p:nvSpPr>
            <p:spPr>
              <a:xfrm>
                <a:off x="9719445" y="2183297"/>
                <a:ext cx="188555" cy="188007"/>
              </a:xfrm>
              <a:prstGeom prst="ellipse">
                <a:avLst/>
              </a:prstGeom>
              <a:solidFill>
                <a:srgbClr val="00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A53943-27E2-B0F6-F644-6A52EC0A564C}"/>
                  </a:ext>
                </a:extLst>
              </p:cNvPr>
              <p:cNvSpPr txBox="1"/>
              <p:nvPr/>
            </p:nvSpPr>
            <p:spPr>
              <a:xfrm>
                <a:off x="9901224" y="2009059"/>
                <a:ext cx="18423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“Canyon” (L. </a:t>
                </a:r>
                <a:r>
                  <a:rPr lang="en-US" sz="1600" dirty="0" err="1"/>
                  <a:t>Wfmp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  Sandstone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508B5F9-D5A3-D74A-2A17-5E974BE0CD1B}"/>
                  </a:ext>
                </a:extLst>
              </p:cNvPr>
              <p:cNvSpPr/>
              <p:nvPr/>
            </p:nvSpPr>
            <p:spPr>
              <a:xfrm>
                <a:off x="9719445" y="3413883"/>
                <a:ext cx="188555" cy="188007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236508-5532-B1A9-F5D5-6630D16C9659}"/>
                  </a:ext>
                </a:extLst>
              </p:cNvPr>
              <p:cNvSpPr txBox="1"/>
              <p:nvPr/>
            </p:nvSpPr>
            <p:spPr>
              <a:xfrm>
                <a:off x="9924011" y="3338501"/>
                <a:ext cx="10760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Penn. Reef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30C3DCA-3767-54E8-6988-1968E442A2F3}"/>
                  </a:ext>
                </a:extLst>
              </p:cNvPr>
              <p:cNvSpPr/>
              <p:nvPr/>
            </p:nvSpPr>
            <p:spPr>
              <a:xfrm>
                <a:off x="9719445" y="3979223"/>
                <a:ext cx="188555" cy="188007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3199DF-1901-F964-DB2A-F95FD8057662}"/>
                  </a:ext>
                </a:extLst>
              </p:cNvPr>
              <p:cNvSpPr txBox="1"/>
              <p:nvPr/>
            </p:nvSpPr>
            <p:spPr>
              <a:xfrm>
                <a:off x="9938261" y="3879127"/>
                <a:ext cx="16847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Strawn Sandstone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082E815-1455-9D3E-B668-69151FFA483E}"/>
                  </a:ext>
                </a:extLst>
              </p:cNvPr>
              <p:cNvSpPr/>
              <p:nvPr/>
            </p:nvSpPr>
            <p:spPr>
              <a:xfrm>
                <a:off x="9719445" y="4589869"/>
                <a:ext cx="188555" cy="188007"/>
              </a:xfrm>
              <a:prstGeom prst="ellips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684A70-51A0-C08C-EE89-0AC1EAF2265A}"/>
                  </a:ext>
                </a:extLst>
              </p:cNvPr>
              <p:cNvSpPr txBox="1"/>
              <p:nvPr/>
            </p:nvSpPr>
            <p:spPr>
              <a:xfrm>
                <a:off x="9948742" y="4502130"/>
                <a:ext cx="19023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U. Strawn Limestone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C886F3F-F903-9436-4622-1FFD2882DEA0}"/>
                  </a:ext>
                </a:extLst>
              </p:cNvPr>
              <p:cNvSpPr/>
              <p:nvPr/>
            </p:nvSpPr>
            <p:spPr>
              <a:xfrm>
                <a:off x="9719445" y="5274965"/>
                <a:ext cx="188555" cy="188007"/>
              </a:xfrm>
              <a:prstGeom prst="ellipse">
                <a:avLst/>
              </a:prstGeom>
              <a:solidFill>
                <a:srgbClr val="CC66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007D3-ED4B-1654-087C-35953C4B36D2}"/>
                  </a:ext>
                </a:extLst>
              </p:cNvPr>
              <p:cNvSpPr/>
              <p:nvPr/>
            </p:nvSpPr>
            <p:spPr>
              <a:xfrm>
                <a:off x="9719445" y="5518209"/>
                <a:ext cx="188555" cy="188007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A0D9020-CA54-12C5-D6B2-63FC5AEDB099}"/>
                  </a:ext>
                </a:extLst>
              </p:cNvPr>
              <p:cNvSpPr/>
              <p:nvPr/>
            </p:nvSpPr>
            <p:spPr>
              <a:xfrm>
                <a:off x="9719445" y="5957728"/>
                <a:ext cx="188555" cy="18800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E981361-B141-4A6F-4468-96E63E613A7C}"/>
                  </a:ext>
                </a:extLst>
              </p:cNvPr>
              <p:cNvSpPr/>
              <p:nvPr/>
            </p:nvSpPr>
            <p:spPr>
              <a:xfrm>
                <a:off x="9719445" y="6184243"/>
                <a:ext cx="188555" cy="188007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153B872-0427-E51B-42E8-B3E454C1FA3A}"/>
                  </a:ext>
                </a:extLst>
              </p:cNvPr>
              <p:cNvSpPr/>
              <p:nvPr/>
            </p:nvSpPr>
            <p:spPr>
              <a:xfrm>
                <a:off x="9718380" y="5737858"/>
                <a:ext cx="188555" cy="188007"/>
              </a:xfrm>
              <a:prstGeom prst="ellipse">
                <a:avLst/>
              </a:prstGeom>
              <a:solidFill>
                <a:srgbClr val="6600C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24E3F2-5080-7E6B-1F93-7C6B0B0FB62A}"/>
                  </a:ext>
                </a:extLst>
              </p:cNvPr>
              <p:cNvSpPr txBox="1"/>
              <p:nvPr/>
            </p:nvSpPr>
            <p:spPr>
              <a:xfrm>
                <a:off x="9938261" y="5161267"/>
                <a:ext cx="16102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Odom Limestone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6BBC29-57A0-A95C-FA83-B13F809D22D2}"/>
                  </a:ext>
                </a:extLst>
              </p:cNvPr>
              <p:cNvSpPr txBox="1"/>
              <p:nvPr/>
            </p:nvSpPr>
            <p:spPr>
              <a:xfrm>
                <a:off x="9938260" y="5433428"/>
                <a:ext cx="16246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Caddo Limestone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0AA679-B41D-66F1-6820-BA69F2BB0C34}"/>
                  </a:ext>
                </a:extLst>
              </p:cNvPr>
              <p:cNvSpPr txBox="1"/>
              <p:nvPr/>
            </p:nvSpPr>
            <p:spPr>
              <a:xfrm>
                <a:off x="9944368" y="5651945"/>
                <a:ext cx="14991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Mississippian Ls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7E17DEA-8DC5-C566-46B6-C6535D48BDCB}"/>
                  </a:ext>
                </a:extLst>
              </p:cNvPr>
              <p:cNvSpPr txBox="1"/>
              <p:nvPr/>
            </p:nvSpPr>
            <p:spPr>
              <a:xfrm>
                <a:off x="9953526" y="5856206"/>
                <a:ext cx="18620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Ellenburger</a:t>
                </a:r>
                <a:r>
                  <a:rPr lang="en-US" sz="1600" dirty="0"/>
                  <a:t> (L. Ord.)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9E86E5B-F307-2C84-7E2A-115C313DF944}"/>
                  </a:ext>
                </a:extLst>
              </p:cNvPr>
              <p:cNvSpPr txBox="1"/>
              <p:nvPr/>
            </p:nvSpPr>
            <p:spPr>
              <a:xfrm>
                <a:off x="9973846" y="6081603"/>
                <a:ext cx="14330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U. Cambrian Ss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7076F63-46C7-4628-7891-EA725F12EA01}"/>
              </a:ext>
            </a:extLst>
          </p:cNvPr>
          <p:cNvSpPr txBox="1"/>
          <p:nvPr/>
        </p:nvSpPr>
        <p:spPr>
          <a:xfrm>
            <a:off x="1977778" y="538547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8D4B15-9D1B-B673-5F11-2CEF62FA03EF}"/>
              </a:ext>
            </a:extLst>
          </p:cNvPr>
          <p:cNvSpPr txBox="1"/>
          <p:nvPr/>
        </p:nvSpPr>
        <p:spPr>
          <a:xfrm>
            <a:off x="2815430" y="538547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Resis</a:t>
            </a:r>
            <a:r>
              <a:rPr lang="en-US" sz="1050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F73BEC-FFF9-B267-3F56-E6A72E3E75D0}"/>
              </a:ext>
            </a:extLst>
          </p:cNvPr>
          <p:cNvSpPr txBox="1"/>
          <p:nvPr/>
        </p:nvSpPr>
        <p:spPr>
          <a:xfrm>
            <a:off x="7942446" y="1401134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115AF1-706E-3C63-3C3C-CAAFCC9B9C70}"/>
              </a:ext>
            </a:extLst>
          </p:cNvPr>
          <p:cNvSpPr txBox="1"/>
          <p:nvPr/>
        </p:nvSpPr>
        <p:spPr>
          <a:xfrm>
            <a:off x="8329467" y="1393309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Resis</a:t>
            </a:r>
            <a:r>
              <a:rPr lang="en-US" sz="1050" dirty="0"/>
              <a:t>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43A146-924E-B1E6-CB11-47390C05358C}"/>
              </a:ext>
            </a:extLst>
          </p:cNvPr>
          <p:cNvCxnSpPr>
            <a:cxnSpLocks/>
          </p:cNvCxnSpPr>
          <p:nvPr/>
        </p:nvCxnSpPr>
        <p:spPr>
          <a:xfrm>
            <a:off x="4910753" y="2581850"/>
            <a:ext cx="0" cy="4809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141785-1B7B-135E-FCA8-49C41F68F182}"/>
              </a:ext>
            </a:extLst>
          </p:cNvPr>
          <p:cNvCxnSpPr>
            <a:cxnSpLocks/>
          </p:cNvCxnSpPr>
          <p:nvPr/>
        </p:nvCxnSpPr>
        <p:spPr>
          <a:xfrm>
            <a:off x="4912892" y="2821026"/>
            <a:ext cx="679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406D005-68B4-4A2F-312F-D3E38D157FA6}"/>
              </a:ext>
            </a:extLst>
          </p:cNvPr>
          <p:cNvCxnSpPr>
            <a:cxnSpLocks/>
          </p:cNvCxnSpPr>
          <p:nvPr/>
        </p:nvCxnSpPr>
        <p:spPr>
          <a:xfrm>
            <a:off x="4896438" y="3055735"/>
            <a:ext cx="9281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F9EA808-1D3E-AB42-4403-A2636D2A4DC0}"/>
              </a:ext>
            </a:extLst>
          </p:cNvPr>
          <p:cNvSpPr txBox="1"/>
          <p:nvPr/>
        </p:nvSpPr>
        <p:spPr>
          <a:xfrm>
            <a:off x="4980858" y="28702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3F03A4B-DEC3-DC46-4EF5-D9FD75611221}"/>
              </a:ext>
            </a:extLst>
          </p:cNvPr>
          <p:cNvSpPr txBox="1"/>
          <p:nvPr/>
        </p:nvSpPr>
        <p:spPr>
          <a:xfrm>
            <a:off x="4952367" y="241539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ft.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5115CA-C80A-928E-43D7-57F10CDBAA9C}"/>
              </a:ext>
            </a:extLst>
          </p:cNvPr>
          <p:cNvCxnSpPr>
            <a:cxnSpLocks/>
          </p:cNvCxnSpPr>
          <p:nvPr/>
        </p:nvCxnSpPr>
        <p:spPr>
          <a:xfrm>
            <a:off x="4896438" y="2593834"/>
            <a:ext cx="9281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65917C7-5A78-569F-4689-25E31B57DF4D}"/>
              </a:ext>
            </a:extLst>
          </p:cNvPr>
          <p:cNvSpPr txBox="1"/>
          <p:nvPr/>
        </p:nvSpPr>
        <p:spPr>
          <a:xfrm>
            <a:off x="2745941" y="6529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showing </a:t>
            </a:r>
            <a:r>
              <a:rPr lang="en-US" dirty="0" err="1"/>
              <a:t>strat</a:t>
            </a:r>
            <a:r>
              <a:rPr lang="en-US" dirty="0"/>
              <a:t>. position of high-resolution producing zones (11)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A16C7EA-D0A7-2AD4-EB21-2292367B5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36" y="522847"/>
            <a:ext cx="3605179" cy="2815654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251CE0-991F-A0A8-0F81-E4DAA5451E95}"/>
              </a:ext>
            </a:extLst>
          </p:cNvPr>
          <p:cNvSpPr/>
          <p:nvPr/>
        </p:nvSpPr>
        <p:spPr>
          <a:xfrm>
            <a:off x="783689" y="593124"/>
            <a:ext cx="5196982" cy="5567589"/>
          </a:xfrm>
          <a:custGeom>
            <a:avLst/>
            <a:gdLst>
              <a:gd name="connsiteX0" fmla="*/ 0 w 5177481"/>
              <a:gd name="connsiteY0" fmla="*/ 5436973 h 5461687"/>
              <a:gd name="connsiteX1" fmla="*/ 0 w 5177481"/>
              <a:gd name="connsiteY1" fmla="*/ 0 h 5461687"/>
              <a:gd name="connsiteX2" fmla="*/ 5177481 w 5177481"/>
              <a:gd name="connsiteY2" fmla="*/ 0 h 5461687"/>
              <a:gd name="connsiteX3" fmla="*/ 5177481 w 5177481"/>
              <a:gd name="connsiteY3" fmla="*/ 5461687 h 5461687"/>
              <a:gd name="connsiteX4" fmla="*/ 5177481 w 5177481"/>
              <a:gd name="connsiteY4" fmla="*/ 5424617 h 5461687"/>
              <a:gd name="connsiteX0" fmla="*/ 0 w 5177481"/>
              <a:gd name="connsiteY0" fmla="*/ 5436973 h 5436973"/>
              <a:gd name="connsiteX1" fmla="*/ 0 w 5177481"/>
              <a:gd name="connsiteY1" fmla="*/ 0 h 5436973"/>
              <a:gd name="connsiteX2" fmla="*/ 5177481 w 5177481"/>
              <a:gd name="connsiteY2" fmla="*/ 0 h 5436973"/>
              <a:gd name="connsiteX3" fmla="*/ 5177481 w 5177481"/>
              <a:gd name="connsiteY3" fmla="*/ 5424617 h 5436973"/>
              <a:gd name="connsiteX0" fmla="*/ 0 w 5177481"/>
              <a:gd name="connsiteY0" fmla="*/ 5436973 h 5458276"/>
              <a:gd name="connsiteX1" fmla="*/ 0 w 5177481"/>
              <a:gd name="connsiteY1" fmla="*/ 0 h 5458276"/>
              <a:gd name="connsiteX2" fmla="*/ 5177481 w 5177481"/>
              <a:gd name="connsiteY2" fmla="*/ 0 h 5458276"/>
              <a:gd name="connsiteX3" fmla="*/ 5174676 w 5177481"/>
              <a:gd name="connsiteY3" fmla="*/ 5458276 h 54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481" h="5458276">
                <a:moveTo>
                  <a:pt x="0" y="5436973"/>
                </a:moveTo>
                <a:lnTo>
                  <a:pt x="0" y="0"/>
                </a:lnTo>
                <a:lnTo>
                  <a:pt x="5177481" y="0"/>
                </a:lnTo>
                <a:lnTo>
                  <a:pt x="5174676" y="545827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9E5993A-F801-7CB9-B50A-28D416A609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11" b="3370"/>
          <a:stretch/>
        </p:blipFill>
        <p:spPr>
          <a:xfrm>
            <a:off x="6653372" y="3883189"/>
            <a:ext cx="2989573" cy="22775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76ACCA5-05F3-E14B-877C-ED876A48F4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2"/>
          <a:stretch/>
        </p:blipFill>
        <p:spPr>
          <a:xfrm>
            <a:off x="6661465" y="1688286"/>
            <a:ext cx="2889088" cy="246090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F2FDD7-3D9F-B0BA-5AE3-6398BF5BEFD1}"/>
              </a:ext>
            </a:extLst>
          </p:cNvPr>
          <p:cNvSpPr/>
          <p:nvPr/>
        </p:nvSpPr>
        <p:spPr>
          <a:xfrm flipV="1">
            <a:off x="6698294" y="1628824"/>
            <a:ext cx="5214187" cy="4785101"/>
          </a:xfrm>
          <a:custGeom>
            <a:avLst/>
            <a:gdLst>
              <a:gd name="connsiteX0" fmla="*/ 0 w 5177481"/>
              <a:gd name="connsiteY0" fmla="*/ 5436973 h 5461687"/>
              <a:gd name="connsiteX1" fmla="*/ 0 w 5177481"/>
              <a:gd name="connsiteY1" fmla="*/ 0 h 5461687"/>
              <a:gd name="connsiteX2" fmla="*/ 5177481 w 5177481"/>
              <a:gd name="connsiteY2" fmla="*/ 0 h 5461687"/>
              <a:gd name="connsiteX3" fmla="*/ 5177481 w 5177481"/>
              <a:gd name="connsiteY3" fmla="*/ 5461687 h 5461687"/>
              <a:gd name="connsiteX4" fmla="*/ 5177481 w 5177481"/>
              <a:gd name="connsiteY4" fmla="*/ 5424617 h 5461687"/>
              <a:gd name="connsiteX0" fmla="*/ 0 w 5177481"/>
              <a:gd name="connsiteY0" fmla="*/ 5436973 h 5436973"/>
              <a:gd name="connsiteX1" fmla="*/ 0 w 5177481"/>
              <a:gd name="connsiteY1" fmla="*/ 0 h 5436973"/>
              <a:gd name="connsiteX2" fmla="*/ 5177481 w 5177481"/>
              <a:gd name="connsiteY2" fmla="*/ 0 h 5436973"/>
              <a:gd name="connsiteX3" fmla="*/ 5177481 w 5177481"/>
              <a:gd name="connsiteY3" fmla="*/ 5424617 h 5436973"/>
              <a:gd name="connsiteX0" fmla="*/ 0 w 5177481"/>
              <a:gd name="connsiteY0" fmla="*/ 5436973 h 5458276"/>
              <a:gd name="connsiteX1" fmla="*/ 0 w 5177481"/>
              <a:gd name="connsiteY1" fmla="*/ 0 h 5458276"/>
              <a:gd name="connsiteX2" fmla="*/ 5177481 w 5177481"/>
              <a:gd name="connsiteY2" fmla="*/ 0 h 5458276"/>
              <a:gd name="connsiteX3" fmla="*/ 5174676 w 5177481"/>
              <a:gd name="connsiteY3" fmla="*/ 5458276 h 5458276"/>
              <a:gd name="connsiteX0" fmla="*/ 0 w 5189838"/>
              <a:gd name="connsiteY0" fmla="*/ 5486400 h 5486400"/>
              <a:gd name="connsiteX1" fmla="*/ 12357 w 5189838"/>
              <a:gd name="connsiteY1" fmla="*/ 0 h 5486400"/>
              <a:gd name="connsiteX2" fmla="*/ 5189838 w 5189838"/>
              <a:gd name="connsiteY2" fmla="*/ 0 h 5486400"/>
              <a:gd name="connsiteX3" fmla="*/ 5187033 w 5189838"/>
              <a:gd name="connsiteY3" fmla="*/ 5458276 h 5486400"/>
              <a:gd name="connsiteX0" fmla="*/ 0 w 5196981"/>
              <a:gd name="connsiteY0" fmla="*/ 5536406 h 5536406"/>
              <a:gd name="connsiteX1" fmla="*/ 19500 w 5196981"/>
              <a:gd name="connsiteY1" fmla="*/ 0 h 5536406"/>
              <a:gd name="connsiteX2" fmla="*/ 5196981 w 5196981"/>
              <a:gd name="connsiteY2" fmla="*/ 0 h 5536406"/>
              <a:gd name="connsiteX3" fmla="*/ 5194176 w 5196981"/>
              <a:gd name="connsiteY3" fmla="*/ 5458276 h 5536406"/>
              <a:gd name="connsiteX0" fmla="*/ 0 w 5205073"/>
              <a:gd name="connsiteY0" fmla="*/ 4556193 h 5458276"/>
              <a:gd name="connsiteX1" fmla="*/ 27592 w 5205073"/>
              <a:gd name="connsiteY1" fmla="*/ 0 h 5458276"/>
              <a:gd name="connsiteX2" fmla="*/ 5205073 w 5205073"/>
              <a:gd name="connsiteY2" fmla="*/ 0 h 5458276"/>
              <a:gd name="connsiteX3" fmla="*/ 5202268 w 5205073"/>
              <a:gd name="connsiteY3" fmla="*/ 5458276 h 5458276"/>
              <a:gd name="connsiteX0" fmla="*/ 0 w 5226544"/>
              <a:gd name="connsiteY0" fmla="*/ 4556193 h 4556193"/>
              <a:gd name="connsiteX1" fmla="*/ 27592 w 5226544"/>
              <a:gd name="connsiteY1" fmla="*/ 0 h 4556193"/>
              <a:gd name="connsiteX2" fmla="*/ 5205073 w 5226544"/>
              <a:gd name="connsiteY2" fmla="*/ 0 h 4556193"/>
              <a:gd name="connsiteX3" fmla="*/ 5226544 w 5226544"/>
              <a:gd name="connsiteY3" fmla="*/ 4547526 h 4556193"/>
              <a:gd name="connsiteX0" fmla="*/ 0 w 5214187"/>
              <a:gd name="connsiteY0" fmla="*/ 4564050 h 4564050"/>
              <a:gd name="connsiteX1" fmla="*/ 15235 w 5214187"/>
              <a:gd name="connsiteY1" fmla="*/ 0 h 4564050"/>
              <a:gd name="connsiteX2" fmla="*/ 5192716 w 5214187"/>
              <a:gd name="connsiteY2" fmla="*/ 0 h 4564050"/>
              <a:gd name="connsiteX3" fmla="*/ 5214187 w 5214187"/>
              <a:gd name="connsiteY3" fmla="*/ 4547526 h 45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4187" h="4564050">
                <a:moveTo>
                  <a:pt x="0" y="4564050"/>
                </a:moveTo>
                <a:cubicBezTo>
                  <a:pt x="5078" y="3042700"/>
                  <a:pt x="10157" y="1521350"/>
                  <a:pt x="15235" y="0"/>
                </a:cubicBezTo>
                <a:lnTo>
                  <a:pt x="5192716" y="0"/>
                </a:lnTo>
                <a:lnTo>
                  <a:pt x="5214187" y="454752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BB3EC8D-0E74-219E-44C6-AA4DB5A042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" t="1315"/>
          <a:stretch/>
        </p:blipFill>
        <p:spPr>
          <a:xfrm>
            <a:off x="4362329" y="636668"/>
            <a:ext cx="1562957" cy="75623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4506317-EAEE-3C12-7516-EDA31D274F80}"/>
              </a:ext>
            </a:extLst>
          </p:cNvPr>
          <p:cNvSpPr txBox="1"/>
          <p:nvPr/>
        </p:nvSpPr>
        <p:spPr>
          <a:xfrm>
            <a:off x="2219911" y="38588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F580E16-3555-3A30-63C4-6D62069A7F96}"/>
              </a:ext>
            </a:extLst>
          </p:cNvPr>
          <p:cNvSpPr txBox="1"/>
          <p:nvPr/>
        </p:nvSpPr>
        <p:spPr>
          <a:xfrm>
            <a:off x="2662687" y="386927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Resis</a:t>
            </a:r>
            <a:r>
              <a:rPr lang="en-US" sz="1050" dirty="0"/>
              <a:t>.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D836750-1EE8-3877-4AC5-489ED438C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9698" y="1682054"/>
            <a:ext cx="196317" cy="1382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254AD-2D59-6981-7BBF-F7312D1616F3}"/>
              </a:ext>
            </a:extLst>
          </p:cNvPr>
          <p:cNvSpPr txBox="1"/>
          <p:nvPr/>
        </p:nvSpPr>
        <p:spPr>
          <a:xfrm>
            <a:off x="1311001" y="391851"/>
            <a:ext cx="825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Formations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A191A-FE77-DAAA-BD6D-2EC159B873A9}"/>
              </a:ext>
            </a:extLst>
          </p:cNvPr>
          <p:cNvSpPr txBox="1"/>
          <p:nvPr/>
        </p:nvSpPr>
        <p:spPr>
          <a:xfrm>
            <a:off x="1263070" y="295096"/>
            <a:ext cx="981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Eastern Shelf</a:t>
            </a:r>
          </a:p>
        </p:txBody>
      </p:sp>
    </p:spTree>
    <p:extLst>
      <p:ext uri="{BB962C8B-B14F-4D97-AF65-F5344CB8AC3E}">
        <p14:creationId xmlns:p14="http://schemas.microsoft.com/office/powerpoint/2010/main" val="10201304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20B8C98-8129-58E7-8877-CC1186ED5D6F}"/>
              </a:ext>
            </a:extLst>
          </p:cNvPr>
          <p:cNvGrpSpPr/>
          <p:nvPr/>
        </p:nvGrpSpPr>
        <p:grpSpPr>
          <a:xfrm>
            <a:off x="86497" y="329784"/>
            <a:ext cx="12092934" cy="6543580"/>
            <a:chOff x="86497" y="329784"/>
            <a:chExt cx="12092934" cy="65435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77D966-00D0-BB47-381D-E582F2BB2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692"/>
            <a:stretch/>
          </p:blipFill>
          <p:spPr>
            <a:xfrm>
              <a:off x="6980023" y="364761"/>
              <a:ext cx="4831017" cy="27800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A24022-9D4C-B293-CA34-2C633007F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92"/>
            <a:stretch/>
          </p:blipFill>
          <p:spPr>
            <a:xfrm>
              <a:off x="6980023" y="2188821"/>
              <a:ext cx="4931642" cy="31170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F1FCF9-0508-7B5A-32D1-8AE22C46B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866"/>
            <a:stretch/>
          </p:blipFill>
          <p:spPr>
            <a:xfrm>
              <a:off x="6980022" y="4211167"/>
              <a:ext cx="5199409" cy="26621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E32A82-5F50-E410-C70E-55BFE662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2899" y="3669577"/>
              <a:ext cx="4176500" cy="29951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E0ADBB-E1D9-923B-B699-4C3B94887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959"/>
            <a:stretch/>
          </p:blipFill>
          <p:spPr>
            <a:xfrm>
              <a:off x="3015487" y="812606"/>
              <a:ext cx="4176499" cy="322254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EF0571-611D-DF84-663E-E8567D5A5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491" t="20005"/>
            <a:stretch/>
          </p:blipFill>
          <p:spPr>
            <a:xfrm>
              <a:off x="3056467" y="364761"/>
              <a:ext cx="4146198" cy="16612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509134-D669-E6FD-A3C9-DE257DA67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528" t="10703"/>
            <a:stretch/>
          </p:blipFill>
          <p:spPr>
            <a:xfrm>
              <a:off x="86497" y="329784"/>
              <a:ext cx="3518459" cy="27513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7354B1-F147-813F-220E-F6ED70725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497" y="2854035"/>
              <a:ext cx="3781692" cy="322254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CD534B-F96C-E2CD-20BC-09D079B6AE80}"/>
              </a:ext>
            </a:extLst>
          </p:cNvPr>
          <p:cNvCxnSpPr>
            <a:cxnSpLocks/>
          </p:cNvCxnSpPr>
          <p:nvPr/>
        </p:nvCxnSpPr>
        <p:spPr>
          <a:xfrm>
            <a:off x="4547286" y="165480"/>
            <a:ext cx="0" cy="140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8AAC0F-CE36-85AA-384E-929774C39FAA}"/>
              </a:ext>
            </a:extLst>
          </p:cNvPr>
          <p:cNvSpPr txBox="1"/>
          <p:nvPr/>
        </p:nvSpPr>
        <p:spPr>
          <a:xfrm>
            <a:off x="7313658" y="58694"/>
            <a:ext cx="1545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NOLAN COUNTY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A375AC-9B38-B44B-F49A-C24303DFEFFF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4602892" y="227971"/>
            <a:ext cx="271076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837D30-AE89-FA83-BCB9-B45C136ABDC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8859081" y="227971"/>
            <a:ext cx="276637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BBE5BE-8F48-8D7C-F1D6-FD2B091BE255}"/>
              </a:ext>
            </a:extLst>
          </p:cNvPr>
          <p:cNvSpPr txBox="1"/>
          <p:nvPr/>
        </p:nvSpPr>
        <p:spPr>
          <a:xfrm>
            <a:off x="1720144" y="50456"/>
            <a:ext cx="177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MITCHELL COUNTY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8E58E4-C22C-9A5E-A0EE-5E401091C6D7}"/>
              </a:ext>
            </a:extLst>
          </p:cNvPr>
          <p:cNvCxnSpPr>
            <a:cxnSpLocks/>
          </p:cNvCxnSpPr>
          <p:nvPr/>
        </p:nvCxnSpPr>
        <p:spPr>
          <a:xfrm flipH="1">
            <a:off x="566548" y="228363"/>
            <a:ext cx="11088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D43147-BFAE-1562-DCC9-4DC2B44C4451}"/>
              </a:ext>
            </a:extLst>
          </p:cNvPr>
          <p:cNvCxnSpPr>
            <a:cxnSpLocks/>
          </p:cNvCxnSpPr>
          <p:nvPr/>
        </p:nvCxnSpPr>
        <p:spPr>
          <a:xfrm>
            <a:off x="3467945" y="228363"/>
            <a:ext cx="10331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1795DF8-C226-897D-86C0-1B984D6CFB00}"/>
              </a:ext>
            </a:extLst>
          </p:cNvPr>
          <p:cNvSpPr txBox="1"/>
          <p:nvPr/>
        </p:nvSpPr>
        <p:spPr>
          <a:xfrm>
            <a:off x="7117443" y="4250530"/>
            <a:ext cx="177042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 wide variety of structural and stratigraphic traps…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3115310-5DD9-0E2B-29D6-ED68F406B4AE}"/>
              </a:ext>
            </a:extLst>
          </p:cNvPr>
          <p:cNvSpPr txBox="1"/>
          <p:nvPr/>
        </p:nvSpPr>
        <p:spPr>
          <a:xfrm>
            <a:off x="10926468" y="4086215"/>
            <a:ext cx="11769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Ft. Chadbourne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      fault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3ECFC0B-1489-CB8C-2F6A-DB464D6BC10A}"/>
              </a:ext>
            </a:extLst>
          </p:cNvPr>
          <p:cNvCxnSpPr>
            <a:cxnSpLocks/>
          </p:cNvCxnSpPr>
          <p:nvPr/>
        </p:nvCxnSpPr>
        <p:spPr>
          <a:xfrm flipH="1">
            <a:off x="10855698" y="4371364"/>
            <a:ext cx="3448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2D77D0E-0AD3-F9B7-A2C7-B98A6D2FB5E4}"/>
              </a:ext>
            </a:extLst>
          </p:cNvPr>
          <p:cNvSpPr txBox="1"/>
          <p:nvPr/>
        </p:nvSpPr>
        <p:spPr>
          <a:xfrm rot="20729914">
            <a:off x="7293196" y="1669979"/>
            <a:ext cx="135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Saddle Creek shelf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F1212-DD5B-F09C-C9A7-0296D3DD9874}"/>
              </a:ext>
            </a:extLst>
          </p:cNvPr>
          <p:cNvSpPr txBox="1"/>
          <p:nvPr/>
        </p:nvSpPr>
        <p:spPr>
          <a:xfrm rot="566912">
            <a:off x="9308074" y="1695864"/>
            <a:ext cx="93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Crystal Falls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593A0-6ABA-DB2B-614E-6DA7245FF96D}"/>
              </a:ext>
            </a:extLst>
          </p:cNvPr>
          <p:cNvSpPr txBox="1"/>
          <p:nvPr/>
        </p:nvSpPr>
        <p:spPr>
          <a:xfrm>
            <a:off x="564809" y="6185971"/>
            <a:ext cx="266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(modified from Brown et al, 1990)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44E6933-CD36-1F5B-8F66-A3AF44117752}"/>
              </a:ext>
            </a:extLst>
          </p:cNvPr>
          <p:cNvSpPr/>
          <p:nvPr/>
        </p:nvSpPr>
        <p:spPr>
          <a:xfrm>
            <a:off x="428625" y="4823460"/>
            <a:ext cx="2720340" cy="368018"/>
          </a:xfrm>
          <a:custGeom>
            <a:avLst/>
            <a:gdLst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25918 w 2720340"/>
              <a:gd name="connsiteY8" fmla="*/ 108585 h 368018"/>
              <a:gd name="connsiteX9" fmla="*/ 2203133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25918 w 2720340"/>
              <a:gd name="connsiteY8" fmla="*/ 108585 h 368018"/>
              <a:gd name="connsiteX9" fmla="*/ 2203133 w 2720340"/>
              <a:gd name="connsiteY9" fmla="*/ 111443 h 368018"/>
              <a:gd name="connsiteX10" fmla="*/ 2268855 w 2720340"/>
              <a:gd name="connsiteY10" fmla="*/ 94298 h 368018"/>
              <a:gd name="connsiteX11" fmla="*/ 2323148 w 2720340"/>
              <a:gd name="connsiteY11" fmla="*/ 40005 h 368018"/>
              <a:gd name="connsiteX12" fmla="*/ 2568893 w 2720340"/>
              <a:gd name="connsiteY12" fmla="*/ 45720 h 368018"/>
              <a:gd name="connsiteX13" fmla="*/ 2720340 w 2720340"/>
              <a:gd name="connsiteY13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25918 w 2720340"/>
              <a:gd name="connsiteY8" fmla="*/ 108585 h 368018"/>
              <a:gd name="connsiteX9" fmla="*/ 2203133 w 2720340"/>
              <a:gd name="connsiteY9" fmla="*/ 111443 h 368018"/>
              <a:gd name="connsiteX10" fmla="*/ 2254568 w 2720340"/>
              <a:gd name="connsiteY10" fmla="*/ 85725 h 368018"/>
              <a:gd name="connsiteX11" fmla="*/ 2323148 w 2720340"/>
              <a:gd name="connsiteY11" fmla="*/ 40005 h 368018"/>
              <a:gd name="connsiteX12" fmla="*/ 2568893 w 2720340"/>
              <a:gd name="connsiteY12" fmla="*/ 45720 h 368018"/>
              <a:gd name="connsiteX13" fmla="*/ 2720340 w 2720340"/>
              <a:gd name="connsiteY13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203133 w 2720340"/>
              <a:gd name="connsiteY9" fmla="*/ 111443 h 368018"/>
              <a:gd name="connsiteX10" fmla="*/ 2254568 w 2720340"/>
              <a:gd name="connsiteY10" fmla="*/ 85725 h 368018"/>
              <a:gd name="connsiteX11" fmla="*/ 2323148 w 2720340"/>
              <a:gd name="connsiteY11" fmla="*/ 40005 h 368018"/>
              <a:gd name="connsiteX12" fmla="*/ 2568893 w 2720340"/>
              <a:gd name="connsiteY12" fmla="*/ 45720 h 368018"/>
              <a:gd name="connsiteX13" fmla="*/ 2720340 w 2720340"/>
              <a:gd name="connsiteY13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203133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154555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157413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0340" h="368018">
                <a:moveTo>
                  <a:pt x="0" y="360045"/>
                </a:moveTo>
                <a:cubicBezTo>
                  <a:pt x="166926" y="366950"/>
                  <a:pt x="333852" y="373856"/>
                  <a:pt x="442913" y="360045"/>
                </a:cubicBezTo>
                <a:cubicBezTo>
                  <a:pt x="551974" y="346234"/>
                  <a:pt x="603886" y="293847"/>
                  <a:pt x="654368" y="277178"/>
                </a:cubicBezTo>
                <a:cubicBezTo>
                  <a:pt x="704851" y="260509"/>
                  <a:pt x="680562" y="263367"/>
                  <a:pt x="745808" y="260033"/>
                </a:cubicBezTo>
                <a:cubicBezTo>
                  <a:pt x="811054" y="256699"/>
                  <a:pt x="964883" y="260985"/>
                  <a:pt x="1045845" y="257175"/>
                </a:cubicBezTo>
                <a:cubicBezTo>
                  <a:pt x="1126808" y="253365"/>
                  <a:pt x="1161574" y="241935"/>
                  <a:pt x="1231583" y="237173"/>
                </a:cubicBezTo>
                <a:cubicBezTo>
                  <a:pt x="1301592" y="232411"/>
                  <a:pt x="1412082" y="240982"/>
                  <a:pt x="1465898" y="228600"/>
                </a:cubicBezTo>
                <a:cubicBezTo>
                  <a:pt x="1519714" y="216218"/>
                  <a:pt x="1517809" y="181928"/>
                  <a:pt x="1554480" y="162878"/>
                </a:cubicBezTo>
                <a:cubicBezTo>
                  <a:pt x="1591151" y="143828"/>
                  <a:pt x="1585437" y="122873"/>
                  <a:pt x="1685926" y="114300"/>
                </a:cubicBezTo>
                <a:cubicBezTo>
                  <a:pt x="1786415" y="105728"/>
                  <a:pt x="2051209" y="123826"/>
                  <a:pt x="2157413" y="111443"/>
                </a:cubicBezTo>
                <a:cubicBezTo>
                  <a:pt x="2263617" y="99061"/>
                  <a:pt x="2254568" y="50959"/>
                  <a:pt x="2323148" y="40005"/>
                </a:cubicBezTo>
                <a:cubicBezTo>
                  <a:pt x="2391728" y="29051"/>
                  <a:pt x="2502694" y="52387"/>
                  <a:pt x="2568893" y="45720"/>
                </a:cubicBezTo>
                <a:cubicBezTo>
                  <a:pt x="2635092" y="39052"/>
                  <a:pt x="2677716" y="19526"/>
                  <a:pt x="272034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7828F3-458B-B9F5-5B62-8DE6CF3836CF}"/>
              </a:ext>
            </a:extLst>
          </p:cNvPr>
          <p:cNvSpPr/>
          <p:nvPr/>
        </p:nvSpPr>
        <p:spPr>
          <a:xfrm>
            <a:off x="3126105" y="4263225"/>
            <a:ext cx="2260283" cy="568808"/>
          </a:xfrm>
          <a:custGeom>
            <a:avLst/>
            <a:gdLst>
              <a:gd name="connsiteX0" fmla="*/ 0 w 2260283"/>
              <a:gd name="connsiteY0" fmla="*/ 568808 h 568808"/>
              <a:gd name="connsiteX1" fmla="*/ 222885 w 2260283"/>
              <a:gd name="connsiteY1" fmla="*/ 514515 h 568808"/>
              <a:gd name="connsiteX2" fmla="*/ 468630 w 2260283"/>
              <a:gd name="connsiteY2" fmla="*/ 483083 h 568808"/>
              <a:gd name="connsiteX3" fmla="*/ 571500 w 2260283"/>
              <a:gd name="connsiteY3" fmla="*/ 457365 h 568808"/>
              <a:gd name="connsiteX4" fmla="*/ 731520 w 2260283"/>
              <a:gd name="connsiteY4" fmla="*/ 448793 h 568808"/>
              <a:gd name="connsiteX5" fmla="*/ 931545 w 2260283"/>
              <a:gd name="connsiteY5" fmla="*/ 380213 h 568808"/>
              <a:gd name="connsiteX6" fmla="*/ 1074420 w 2260283"/>
              <a:gd name="connsiteY6" fmla="*/ 328778 h 568808"/>
              <a:gd name="connsiteX7" fmla="*/ 1245870 w 2260283"/>
              <a:gd name="connsiteY7" fmla="*/ 325920 h 568808"/>
              <a:gd name="connsiteX8" fmla="*/ 1420178 w 2260283"/>
              <a:gd name="connsiteY8" fmla="*/ 274485 h 568808"/>
              <a:gd name="connsiteX9" fmla="*/ 1485900 w 2260283"/>
              <a:gd name="connsiteY9" fmla="*/ 257340 h 568808"/>
              <a:gd name="connsiteX10" fmla="*/ 1694498 w 2260283"/>
              <a:gd name="connsiteY10" fmla="*/ 254483 h 568808"/>
              <a:gd name="connsiteX11" fmla="*/ 1825943 w 2260283"/>
              <a:gd name="connsiteY11" fmla="*/ 203048 h 568808"/>
              <a:gd name="connsiteX12" fmla="*/ 2011680 w 2260283"/>
              <a:gd name="connsiteY12" fmla="*/ 91605 h 568808"/>
              <a:gd name="connsiteX13" fmla="*/ 2120265 w 2260283"/>
              <a:gd name="connsiteY13" fmla="*/ 14453 h 568808"/>
              <a:gd name="connsiteX14" fmla="*/ 2260283 w 2260283"/>
              <a:gd name="connsiteY14" fmla="*/ 165 h 568808"/>
              <a:gd name="connsiteX0" fmla="*/ 0 w 2260283"/>
              <a:gd name="connsiteY0" fmla="*/ 568808 h 568808"/>
              <a:gd name="connsiteX1" fmla="*/ 222885 w 2260283"/>
              <a:gd name="connsiteY1" fmla="*/ 514515 h 568808"/>
              <a:gd name="connsiteX2" fmla="*/ 425767 w 2260283"/>
              <a:gd name="connsiteY2" fmla="*/ 491655 h 568808"/>
              <a:gd name="connsiteX3" fmla="*/ 571500 w 2260283"/>
              <a:gd name="connsiteY3" fmla="*/ 457365 h 568808"/>
              <a:gd name="connsiteX4" fmla="*/ 731520 w 2260283"/>
              <a:gd name="connsiteY4" fmla="*/ 448793 h 568808"/>
              <a:gd name="connsiteX5" fmla="*/ 931545 w 2260283"/>
              <a:gd name="connsiteY5" fmla="*/ 380213 h 568808"/>
              <a:gd name="connsiteX6" fmla="*/ 1074420 w 2260283"/>
              <a:gd name="connsiteY6" fmla="*/ 328778 h 568808"/>
              <a:gd name="connsiteX7" fmla="*/ 1245870 w 2260283"/>
              <a:gd name="connsiteY7" fmla="*/ 325920 h 568808"/>
              <a:gd name="connsiteX8" fmla="*/ 1420178 w 2260283"/>
              <a:gd name="connsiteY8" fmla="*/ 274485 h 568808"/>
              <a:gd name="connsiteX9" fmla="*/ 1485900 w 2260283"/>
              <a:gd name="connsiteY9" fmla="*/ 257340 h 568808"/>
              <a:gd name="connsiteX10" fmla="*/ 1694498 w 2260283"/>
              <a:gd name="connsiteY10" fmla="*/ 254483 h 568808"/>
              <a:gd name="connsiteX11" fmla="*/ 1825943 w 2260283"/>
              <a:gd name="connsiteY11" fmla="*/ 203048 h 568808"/>
              <a:gd name="connsiteX12" fmla="*/ 2011680 w 2260283"/>
              <a:gd name="connsiteY12" fmla="*/ 91605 h 568808"/>
              <a:gd name="connsiteX13" fmla="*/ 2120265 w 2260283"/>
              <a:gd name="connsiteY13" fmla="*/ 14453 h 568808"/>
              <a:gd name="connsiteX14" fmla="*/ 2260283 w 2260283"/>
              <a:gd name="connsiteY14" fmla="*/ 165 h 56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0283" h="568808">
                <a:moveTo>
                  <a:pt x="0" y="568808"/>
                </a:moveTo>
                <a:cubicBezTo>
                  <a:pt x="72390" y="548805"/>
                  <a:pt x="151924" y="527374"/>
                  <a:pt x="222885" y="514515"/>
                </a:cubicBezTo>
                <a:cubicBezTo>
                  <a:pt x="293846" y="501656"/>
                  <a:pt x="367664" y="501180"/>
                  <a:pt x="425767" y="491655"/>
                </a:cubicBezTo>
                <a:cubicBezTo>
                  <a:pt x="483870" y="482130"/>
                  <a:pt x="520541" y="464509"/>
                  <a:pt x="571500" y="457365"/>
                </a:cubicBezTo>
                <a:cubicBezTo>
                  <a:pt x="622459" y="450221"/>
                  <a:pt x="671513" y="461652"/>
                  <a:pt x="731520" y="448793"/>
                </a:cubicBezTo>
                <a:cubicBezTo>
                  <a:pt x="791527" y="435934"/>
                  <a:pt x="931545" y="380213"/>
                  <a:pt x="931545" y="380213"/>
                </a:cubicBezTo>
                <a:cubicBezTo>
                  <a:pt x="988695" y="360210"/>
                  <a:pt x="1022033" y="337827"/>
                  <a:pt x="1074420" y="328778"/>
                </a:cubicBezTo>
                <a:cubicBezTo>
                  <a:pt x="1126807" y="319729"/>
                  <a:pt x="1188244" y="334969"/>
                  <a:pt x="1245870" y="325920"/>
                </a:cubicBezTo>
                <a:cubicBezTo>
                  <a:pt x="1303496" y="316871"/>
                  <a:pt x="1380173" y="285915"/>
                  <a:pt x="1420178" y="274485"/>
                </a:cubicBezTo>
                <a:cubicBezTo>
                  <a:pt x="1460183" y="263055"/>
                  <a:pt x="1440180" y="260674"/>
                  <a:pt x="1485900" y="257340"/>
                </a:cubicBezTo>
                <a:cubicBezTo>
                  <a:pt x="1531620" y="254006"/>
                  <a:pt x="1637824" y="263532"/>
                  <a:pt x="1694498" y="254483"/>
                </a:cubicBezTo>
                <a:cubicBezTo>
                  <a:pt x="1751172" y="245434"/>
                  <a:pt x="1773079" y="230194"/>
                  <a:pt x="1825943" y="203048"/>
                </a:cubicBezTo>
                <a:cubicBezTo>
                  <a:pt x="1878807" y="175902"/>
                  <a:pt x="1962626" y="123037"/>
                  <a:pt x="2011680" y="91605"/>
                </a:cubicBezTo>
                <a:cubicBezTo>
                  <a:pt x="2060734" y="60172"/>
                  <a:pt x="2078831" y="29693"/>
                  <a:pt x="2120265" y="14453"/>
                </a:cubicBezTo>
                <a:cubicBezTo>
                  <a:pt x="2161699" y="-787"/>
                  <a:pt x="2210991" y="-311"/>
                  <a:pt x="2260283" y="1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169AE43-501F-E907-F64A-8B62A0FBE244}"/>
              </a:ext>
            </a:extLst>
          </p:cNvPr>
          <p:cNvSpPr/>
          <p:nvPr/>
        </p:nvSpPr>
        <p:spPr>
          <a:xfrm>
            <a:off x="5333999" y="3490913"/>
            <a:ext cx="2707481" cy="773906"/>
          </a:xfrm>
          <a:custGeom>
            <a:avLst/>
            <a:gdLst>
              <a:gd name="connsiteX0" fmla="*/ 0 w 2683668"/>
              <a:gd name="connsiteY0" fmla="*/ 778668 h 778668"/>
              <a:gd name="connsiteX1" fmla="*/ 90487 w 2683668"/>
              <a:gd name="connsiteY1" fmla="*/ 757237 h 778668"/>
              <a:gd name="connsiteX2" fmla="*/ 171450 w 2683668"/>
              <a:gd name="connsiteY2" fmla="*/ 702468 h 778668"/>
              <a:gd name="connsiteX3" fmla="*/ 326231 w 2683668"/>
              <a:gd name="connsiteY3" fmla="*/ 683418 h 778668"/>
              <a:gd name="connsiteX4" fmla="*/ 431006 w 2683668"/>
              <a:gd name="connsiteY4" fmla="*/ 645318 h 778668"/>
              <a:gd name="connsiteX5" fmla="*/ 519112 w 2683668"/>
              <a:gd name="connsiteY5" fmla="*/ 614362 h 778668"/>
              <a:gd name="connsiteX6" fmla="*/ 657225 w 2683668"/>
              <a:gd name="connsiteY6" fmla="*/ 604837 h 778668"/>
              <a:gd name="connsiteX7" fmla="*/ 764381 w 2683668"/>
              <a:gd name="connsiteY7" fmla="*/ 523875 h 778668"/>
              <a:gd name="connsiteX8" fmla="*/ 885825 w 2683668"/>
              <a:gd name="connsiteY8" fmla="*/ 421481 h 778668"/>
              <a:gd name="connsiteX9" fmla="*/ 983456 w 2683668"/>
              <a:gd name="connsiteY9" fmla="*/ 404812 h 778668"/>
              <a:gd name="connsiteX10" fmla="*/ 1057275 w 2683668"/>
              <a:gd name="connsiteY10" fmla="*/ 435768 h 778668"/>
              <a:gd name="connsiteX11" fmla="*/ 1126331 w 2683668"/>
              <a:gd name="connsiteY11" fmla="*/ 509587 h 778668"/>
              <a:gd name="connsiteX12" fmla="*/ 1212056 w 2683668"/>
              <a:gd name="connsiteY12" fmla="*/ 535781 h 778668"/>
              <a:gd name="connsiteX13" fmla="*/ 1321593 w 2683668"/>
              <a:gd name="connsiteY13" fmla="*/ 523875 h 778668"/>
              <a:gd name="connsiteX14" fmla="*/ 1390650 w 2683668"/>
              <a:gd name="connsiteY14" fmla="*/ 411956 h 778668"/>
              <a:gd name="connsiteX15" fmla="*/ 1454943 w 2683668"/>
              <a:gd name="connsiteY15" fmla="*/ 359568 h 778668"/>
              <a:gd name="connsiteX16" fmla="*/ 1593056 w 2683668"/>
              <a:gd name="connsiteY16" fmla="*/ 371475 h 778668"/>
              <a:gd name="connsiteX17" fmla="*/ 1740693 w 2683668"/>
              <a:gd name="connsiteY17" fmla="*/ 414337 h 778668"/>
              <a:gd name="connsiteX18" fmla="*/ 1850231 w 2683668"/>
              <a:gd name="connsiteY18" fmla="*/ 404812 h 778668"/>
              <a:gd name="connsiteX19" fmla="*/ 1978818 w 2683668"/>
              <a:gd name="connsiteY19" fmla="*/ 285750 h 778668"/>
              <a:gd name="connsiteX20" fmla="*/ 2064543 w 2683668"/>
              <a:gd name="connsiteY20" fmla="*/ 247650 h 778668"/>
              <a:gd name="connsiteX21" fmla="*/ 2212181 w 2683668"/>
              <a:gd name="connsiteY21" fmla="*/ 240506 h 778668"/>
              <a:gd name="connsiteX22" fmla="*/ 2240756 w 2683668"/>
              <a:gd name="connsiteY22" fmla="*/ 214312 h 778668"/>
              <a:gd name="connsiteX23" fmla="*/ 2281237 w 2683668"/>
              <a:gd name="connsiteY23" fmla="*/ 116681 h 778668"/>
              <a:gd name="connsiteX24" fmla="*/ 2421731 w 2683668"/>
              <a:gd name="connsiteY24" fmla="*/ 104775 h 778668"/>
              <a:gd name="connsiteX25" fmla="*/ 2490787 w 2683668"/>
              <a:gd name="connsiteY25" fmla="*/ 66675 h 778668"/>
              <a:gd name="connsiteX26" fmla="*/ 2566987 w 2683668"/>
              <a:gd name="connsiteY26" fmla="*/ 11906 h 778668"/>
              <a:gd name="connsiteX27" fmla="*/ 2683668 w 2683668"/>
              <a:gd name="connsiteY27" fmla="*/ 0 h 778668"/>
              <a:gd name="connsiteX0" fmla="*/ 0 w 2707481"/>
              <a:gd name="connsiteY0" fmla="*/ 773906 h 773906"/>
              <a:gd name="connsiteX1" fmla="*/ 114300 w 2707481"/>
              <a:gd name="connsiteY1" fmla="*/ 757237 h 773906"/>
              <a:gd name="connsiteX2" fmla="*/ 195263 w 2707481"/>
              <a:gd name="connsiteY2" fmla="*/ 702468 h 773906"/>
              <a:gd name="connsiteX3" fmla="*/ 350044 w 2707481"/>
              <a:gd name="connsiteY3" fmla="*/ 683418 h 773906"/>
              <a:gd name="connsiteX4" fmla="*/ 454819 w 2707481"/>
              <a:gd name="connsiteY4" fmla="*/ 645318 h 773906"/>
              <a:gd name="connsiteX5" fmla="*/ 542925 w 2707481"/>
              <a:gd name="connsiteY5" fmla="*/ 614362 h 773906"/>
              <a:gd name="connsiteX6" fmla="*/ 681038 w 2707481"/>
              <a:gd name="connsiteY6" fmla="*/ 604837 h 773906"/>
              <a:gd name="connsiteX7" fmla="*/ 788194 w 2707481"/>
              <a:gd name="connsiteY7" fmla="*/ 523875 h 773906"/>
              <a:gd name="connsiteX8" fmla="*/ 909638 w 2707481"/>
              <a:gd name="connsiteY8" fmla="*/ 421481 h 773906"/>
              <a:gd name="connsiteX9" fmla="*/ 1007269 w 2707481"/>
              <a:gd name="connsiteY9" fmla="*/ 404812 h 773906"/>
              <a:gd name="connsiteX10" fmla="*/ 1081088 w 2707481"/>
              <a:gd name="connsiteY10" fmla="*/ 435768 h 773906"/>
              <a:gd name="connsiteX11" fmla="*/ 1150144 w 2707481"/>
              <a:gd name="connsiteY11" fmla="*/ 509587 h 773906"/>
              <a:gd name="connsiteX12" fmla="*/ 1235869 w 2707481"/>
              <a:gd name="connsiteY12" fmla="*/ 535781 h 773906"/>
              <a:gd name="connsiteX13" fmla="*/ 1345406 w 2707481"/>
              <a:gd name="connsiteY13" fmla="*/ 523875 h 773906"/>
              <a:gd name="connsiteX14" fmla="*/ 1414463 w 2707481"/>
              <a:gd name="connsiteY14" fmla="*/ 411956 h 773906"/>
              <a:gd name="connsiteX15" fmla="*/ 1478756 w 2707481"/>
              <a:gd name="connsiteY15" fmla="*/ 359568 h 773906"/>
              <a:gd name="connsiteX16" fmla="*/ 1616869 w 2707481"/>
              <a:gd name="connsiteY16" fmla="*/ 371475 h 773906"/>
              <a:gd name="connsiteX17" fmla="*/ 1764506 w 2707481"/>
              <a:gd name="connsiteY17" fmla="*/ 414337 h 773906"/>
              <a:gd name="connsiteX18" fmla="*/ 1874044 w 2707481"/>
              <a:gd name="connsiteY18" fmla="*/ 404812 h 773906"/>
              <a:gd name="connsiteX19" fmla="*/ 2002631 w 2707481"/>
              <a:gd name="connsiteY19" fmla="*/ 285750 h 773906"/>
              <a:gd name="connsiteX20" fmla="*/ 2088356 w 2707481"/>
              <a:gd name="connsiteY20" fmla="*/ 247650 h 773906"/>
              <a:gd name="connsiteX21" fmla="*/ 2235994 w 2707481"/>
              <a:gd name="connsiteY21" fmla="*/ 240506 h 773906"/>
              <a:gd name="connsiteX22" fmla="*/ 2264569 w 2707481"/>
              <a:gd name="connsiteY22" fmla="*/ 214312 h 773906"/>
              <a:gd name="connsiteX23" fmla="*/ 2305050 w 2707481"/>
              <a:gd name="connsiteY23" fmla="*/ 116681 h 773906"/>
              <a:gd name="connsiteX24" fmla="*/ 2445544 w 2707481"/>
              <a:gd name="connsiteY24" fmla="*/ 104775 h 773906"/>
              <a:gd name="connsiteX25" fmla="*/ 2514600 w 2707481"/>
              <a:gd name="connsiteY25" fmla="*/ 66675 h 773906"/>
              <a:gd name="connsiteX26" fmla="*/ 2590800 w 2707481"/>
              <a:gd name="connsiteY26" fmla="*/ 11906 h 773906"/>
              <a:gd name="connsiteX27" fmla="*/ 2707481 w 2707481"/>
              <a:gd name="connsiteY27" fmla="*/ 0 h 773906"/>
              <a:gd name="connsiteX0" fmla="*/ 0 w 2707481"/>
              <a:gd name="connsiteY0" fmla="*/ 773906 h 773906"/>
              <a:gd name="connsiteX1" fmla="*/ 114300 w 2707481"/>
              <a:gd name="connsiteY1" fmla="*/ 757237 h 773906"/>
              <a:gd name="connsiteX2" fmla="*/ 195263 w 2707481"/>
              <a:gd name="connsiteY2" fmla="*/ 702468 h 773906"/>
              <a:gd name="connsiteX3" fmla="*/ 350044 w 2707481"/>
              <a:gd name="connsiteY3" fmla="*/ 683418 h 773906"/>
              <a:gd name="connsiteX4" fmla="*/ 454819 w 2707481"/>
              <a:gd name="connsiteY4" fmla="*/ 645318 h 773906"/>
              <a:gd name="connsiteX5" fmla="*/ 542925 w 2707481"/>
              <a:gd name="connsiteY5" fmla="*/ 614362 h 773906"/>
              <a:gd name="connsiteX6" fmla="*/ 681038 w 2707481"/>
              <a:gd name="connsiteY6" fmla="*/ 604837 h 773906"/>
              <a:gd name="connsiteX7" fmla="*/ 788194 w 2707481"/>
              <a:gd name="connsiteY7" fmla="*/ 523875 h 773906"/>
              <a:gd name="connsiteX8" fmla="*/ 909638 w 2707481"/>
              <a:gd name="connsiteY8" fmla="*/ 421481 h 773906"/>
              <a:gd name="connsiteX9" fmla="*/ 1007269 w 2707481"/>
              <a:gd name="connsiteY9" fmla="*/ 404812 h 773906"/>
              <a:gd name="connsiteX10" fmla="*/ 1081088 w 2707481"/>
              <a:gd name="connsiteY10" fmla="*/ 435768 h 773906"/>
              <a:gd name="connsiteX11" fmla="*/ 1150144 w 2707481"/>
              <a:gd name="connsiteY11" fmla="*/ 509587 h 773906"/>
              <a:gd name="connsiteX12" fmla="*/ 1235869 w 2707481"/>
              <a:gd name="connsiteY12" fmla="*/ 535781 h 773906"/>
              <a:gd name="connsiteX13" fmla="*/ 1345406 w 2707481"/>
              <a:gd name="connsiteY13" fmla="*/ 523875 h 773906"/>
              <a:gd name="connsiteX14" fmla="*/ 1414463 w 2707481"/>
              <a:gd name="connsiteY14" fmla="*/ 411956 h 773906"/>
              <a:gd name="connsiteX15" fmla="*/ 1478756 w 2707481"/>
              <a:gd name="connsiteY15" fmla="*/ 359568 h 773906"/>
              <a:gd name="connsiteX16" fmla="*/ 1616869 w 2707481"/>
              <a:gd name="connsiteY16" fmla="*/ 371475 h 773906"/>
              <a:gd name="connsiteX17" fmla="*/ 1740694 w 2707481"/>
              <a:gd name="connsiteY17" fmla="*/ 414337 h 773906"/>
              <a:gd name="connsiteX18" fmla="*/ 1874044 w 2707481"/>
              <a:gd name="connsiteY18" fmla="*/ 404812 h 773906"/>
              <a:gd name="connsiteX19" fmla="*/ 2002631 w 2707481"/>
              <a:gd name="connsiteY19" fmla="*/ 285750 h 773906"/>
              <a:gd name="connsiteX20" fmla="*/ 2088356 w 2707481"/>
              <a:gd name="connsiteY20" fmla="*/ 247650 h 773906"/>
              <a:gd name="connsiteX21" fmla="*/ 2235994 w 2707481"/>
              <a:gd name="connsiteY21" fmla="*/ 240506 h 773906"/>
              <a:gd name="connsiteX22" fmla="*/ 2264569 w 2707481"/>
              <a:gd name="connsiteY22" fmla="*/ 214312 h 773906"/>
              <a:gd name="connsiteX23" fmla="*/ 2305050 w 2707481"/>
              <a:gd name="connsiteY23" fmla="*/ 116681 h 773906"/>
              <a:gd name="connsiteX24" fmla="*/ 2445544 w 2707481"/>
              <a:gd name="connsiteY24" fmla="*/ 104775 h 773906"/>
              <a:gd name="connsiteX25" fmla="*/ 2514600 w 2707481"/>
              <a:gd name="connsiteY25" fmla="*/ 66675 h 773906"/>
              <a:gd name="connsiteX26" fmla="*/ 2590800 w 2707481"/>
              <a:gd name="connsiteY26" fmla="*/ 11906 h 773906"/>
              <a:gd name="connsiteX27" fmla="*/ 2707481 w 2707481"/>
              <a:gd name="connsiteY27" fmla="*/ 0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07481" h="773906">
                <a:moveTo>
                  <a:pt x="0" y="773906"/>
                </a:moveTo>
                <a:cubicBezTo>
                  <a:pt x="30956" y="769540"/>
                  <a:pt x="81756" y="769143"/>
                  <a:pt x="114300" y="757237"/>
                </a:cubicBezTo>
                <a:cubicBezTo>
                  <a:pt x="146844" y="745331"/>
                  <a:pt x="155972" y="714771"/>
                  <a:pt x="195263" y="702468"/>
                </a:cubicBezTo>
                <a:cubicBezTo>
                  <a:pt x="234554" y="690165"/>
                  <a:pt x="306785" y="692943"/>
                  <a:pt x="350044" y="683418"/>
                </a:cubicBezTo>
                <a:cubicBezTo>
                  <a:pt x="393303" y="673893"/>
                  <a:pt x="454819" y="645318"/>
                  <a:pt x="454819" y="645318"/>
                </a:cubicBezTo>
                <a:cubicBezTo>
                  <a:pt x="486966" y="633809"/>
                  <a:pt x="505222" y="621109"/>
                  <a:pt x="542925" y="614362"/>
                </a:cubicBezTo>
                <a:cubicBezTo>
                  <a:pt x="580628" y="607615"/>
                  <a:pt x="640160" y="619918"/>
                  <a:pt x="681038" y="604837"/>
                </a:cubicBezTo>
                <a:cubicBezTo>
                  <a:pt x="721916" y="589756"/>
                  <a:pt x="750094" y="554434"/>
                  <a:pt x="788194" y="523875"/>
                </a:cubicBezTo>
                <a:cubicBezTo>
                  <a:pt x="826294" y="493316"/>
                  <a:pt x="873126" y="441325"/>
                  <a:pt x="909638" y="421481"/>
                </a:cubicBezTo>
                <a:cubicBezTo>
                  <a:pt x="946151" y="401637"/>
                  <a:pt x="978694" y="402431"/>
                  <a:pt x="1007269" y="404812"/>
                </a:cubicBezTo>
                <a:cubicBezTo>
                  <a:pt x="1035844" y="407193"/>
                  <a:pt x="1057276" y="418306"/>
                  <a:pt x="1081088" y="435768"/>
                </a:cubicBezTo>
                <a:cubicBezTo>
                  <a:pt x="1104900" y="453230"/>
                  <a:pt x="1124347" y="492918"/>
                  <a:pt x="1150144" y="509587"/>
                </a:cubicBezTo>
                <a:cubicBezTo>
                  <a:pt x="1175941" y="526256"/>
                  <a:pt x="1203325" y="533400"/>
                  <a:pt x="1235869" y="535781"/>
                </a:cubicBezTo>
                <a:cubicBezTo>
                  <a:pt x="1268413" y="538162"/>
                  <a:pt x="1315640" y="544513"/>
                  <a:pt x="1345406" y="523875"/>
                </a:cubicBezTo>
                <a:cubicBezTo>
                  <a:pt x="1375172" y="503237"/>
                  <a:pt x="1392238" y="439340"/>
                  <a:pt x="1414463" y="411956"/>
                </a:cubicBezTo>
                <a:cubicBezTo>
                  <a:pt x="1436688" y="384572"/>
                  <a:pt x="1445022" y="366315"/>
                  <a:pt x="1478756" y="359568"/>
                </a:cubicBezTo>
                <a:cubicBezTo>
                  <a:pt x="1512490" y="352821"/>
                  <a:pt x="1573213" y="362347"/>
                  <a:pt x="1616869" y="371475"/>
                </a:cubicBezTo>
                <a:cubicBezTo>
                  <a:pt x="1660525" y="380603"/>
                  <a:pt x="1697832" y="408781"/>
                  <a:pt x="1740694" y="414337"/>
                </a:cubicBezTo>
                <a:cubicBezTo>
                  <a:pt x="1783557" y="419893"/>
                  <a:pt x="1830388" y="426243"/>
                  <a:pt x="1874044" y="404812"/>
                </a:cubicBezTo>
                <a:cubicBezTo>
                  <a:pt x="1917700" y="383381"/>
                  <a:pt x="1966912" y="311944"/>
                  <a:pt x="2002631" y="285750"/>
                </a:cubicBezTo>
                <a:cubicBezTo>
                  <a:pt x="2038350" y="259556"/>
                  <a:pt x="2049462" y="255191"/>
                  <a:pt x="2088356" y="247650"/>
                </a:cubicBezTo>
                <a:cubicBezTo>
                  <a:pt x="2127250" y="240109"/>
                  <a:pt x="2206625" y="246062"/>
                  <a:pt x="2235994" y="240506"/>
                </a:cubicBezTo>
                <a:cubicBezTo>
                  <a:pt x="2265363" y="234950"/>
                  <a:pt x="2253060" y="234949"/>
                  <a:pt x="2264569" y="214312"/>
                </a:cubicBezTo>
                <a:cubicBezTo>
                  <a:pt x="2276078" y="193675"/>
                  <a:pt x="2274888" y="134937"/>
                  <a:pt x="2305050" y="116681"/>
                </a:cubicBezTo>
                <a:cubicBezTo>
                  <a:pt x="2335212" y="98425"/>
                  <a:pt x="2410619" y="113109"/>
                  <a:pt x="2445544" y="104775"/>
                </a:cubicBezTo>
                <a:cubicBezTo>
                  <a:pt x="2480469" y="96441"/>
                  <a:pt x="2490391" y="82153"/>
                  <a:pt x="2514600" y="66675"/>
                </a:cubicBezTo>
                <a:cubicBezTo>
                  <a:pt x="2538809" y="51197"/>
                  <a:pt x="2558653" y="23018"/>
                  <a:pt x="2590800" y="11906"/>
                </a:cubicBezTo>
                <a:cubicBezTo>
                  <a:pt x="2622947" y="793"/>
                  <a:pt x="2665214" y="396"/>
                  <a:pt x="2707481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358AA6-D1B1-28C4-E64A-F134A42C6AE2}"/>
              </a:ext>
            </a:extLst>
          </p:cNvPr>
          <p:cNvSpPr/>
          <p:nvPr/>
        </p:nvSpPr>
        <p:spPr>
          <a:xfrm>
            <a:off x="8001000" y="3104680"/>
            <a:ext cx="2809758" cy="383937"/>
          </a:xfrm>
          <a:custGeom>
            <a:avLst/>
            <a:gdLst>
              <a:gd name="connsiteX0" fmla="*/ 0 w 2497931"/>
              <a:gd name="connsiteY0" fmla="*/ 378268 h 385502"/>
              <a:gd name="connsiteX1" fmla="*/ 102394 w 2497931"/>
              <a:gd name="connsiteY1" fmla="*/ 373505 h 385502"/>
              <a:gd name="connsiteX2" fmla="*/ 233363 w 2497931"/>
              <a:gd name="connsiteY2" fmla="*/ 266349 h 385502"/>
              <a:gd name="connsiteX3" fmla="*/ 300038 w 2497931"/>
              <a:gd name="connsiteY3" fmla="*/ 206818 h 385502"/>
              <a:gd name="connsiteX4" fmla="*/ 431006 w 2497931"/>
              <a:gd name="connsiteY4" fmla="*/ 197293 h 385502"/>
              <a:gd name="connsiteX5" fmla="*/ 540544 w 2497931"/>
              <a:gd name="connsiteY5" fmla="*/ 194911 h 385502"/>
              <a:gd name="connsiteX6" fmla="*/ 633413 w 2497931"/>
              <a:gd name="connsiteY6" fmla="*/ 149668 h 385502"/>
              <a:gd name="connsiteX7" fmla="*/ 814388 w 2497931"/>
              <a:gd name="connsiteY7" fmla="*/ 54418 h 385502"/>
              <a:gd name="connsiteX8" fmla="*/ 981075 w 2497931"/>
              <a:gd name="connsiteY8" fmla="*/ 40130 h 385502"/>
              <a:gd name="connsiteX9" fmla="*/ 1095375 w 2497931"/>
              <a:gd name="connsiteY9" fmla="*/ 37749 h 385502"/>
              <a:gd name="connsiteX10" fmla="*/ 1216819 w 2497931"/>
              <a:gd name="connsiteY10" fmla="*/ 6793 h 385502"/>
              <a:gd name="connsiteX11" fmla="*/ 1407319 w 2497931"/>
              <a:gd name="connsiteY11" fmla="*/ 2030 h 385502"/>
              <a:gd name="connsiteX12" fmla="*/ 1471613 w 2497931"/>
              <a:gd name="connsiteY12" fmla="*/ 32986 h 385502"/>
              <a:gd name="connsiteX13" fmla="*/ 1574006 w 2497931"/>
              <a:gd name="connsiteY13" fmla="*/ 111568 h 385502"/>
              <a:gd name="connsiteX14" fmla="*/ 1671638 w 2497931"/>
              <a:gd name="connsiteY14" fmla="*/ 137761 h 385502"/>
              <a:gd name="connsiteX15" fmla="*/ 1833563 w 2497931"/>
              <a:gd name="connsiteY15" fmla="*/ 132999 h 385502"/>
              <a:gd name="connsiteX16" fmla="*/ 1947863 w 2497931"/>
              <a:gd name="connsiteY16" fmla="*/ 111568 h 385502"/>
              <a:gd name="connsiteX17" fmla="*/ 2178844 w 2497931"/>
              <a:gd name="connsiteY17" fmla="*/ 99661 h 385502"/>
              <a:gd name="connsiteX18" fmla="*/ 2338388 w 2497931"/>
              <a:gd name="connsiteY18" fmla="*/ 25843 h 385502"/>
              <a:gd name="connsiteX19" fmla="*/ 2497931 w 2497931"/>
              <a:gd name="connsiteY19" fmla="*/ 2030 h 385502"/>
              <a:gd name="connsiteX0" fmla="*/ 0 w 2497931"/>
              <a:gd name="connsiteY0" fmla="*/ 378268 h 380250"/>
              <a:gd name="connsiteX1" fmla="*/ 109537 w 2497931"/>
              <a:gd name="connsiteY1" fmla="*/ 354455 h 380250"/>
              <a:gd name="connsiteX2" fmla="*/ 233363 w 2497931"/>
              <a:gd name="connsiteY2" fmla="*/ 266349 h 380250"/>
              <a:gd name="connsiteX3" fmla="*/ 300038 w 2497931"/>
              <a:gd name="connsiteY3" fmla="*/ 206818 h 380250"/>
              <a:gd name="connsiteX4" fmla="*/ 431006 w 2497931"/>
              <a:gd name="connsiteY4" fmla="*/ 197293 h 380250"/>
              <a:gd name="connsiteX5" fmla="*/ 540544 w 2497931"/>
              <a:gd name="connsiteY5" fmla="*/ 194911 h 380250"/>
              <a:gd name="connsiteX6" fmla="*/ 633413 w 2497931"/>
              <a:gd name="connsiteY6" fmla="*/ 149668 h 380250"/>
              <a:gd name="connsiteX7" fmla="*/ 814388 w 2497931"/>
              <a:gd name="connsiteY7" fmla="*/ 54418 h 380250"/>
              <a:gd name="connsiteX8" fmla="*/ 981075 w 2497931"/>
              <a:gd name="connsiteY8" fmla="*/ 40130 h 380250"/>
              <a:gd name="connsiteX9" fmla="*/ 1095375 w 2497931"/>
              <a:gd name="connsiteY9" fmla="*/ 37749 h 380250"/>
              <a:gd name="connsiteX10" fmla="*/ 1216819 w 2497931"/>
              <a:gd name="connsiteY10" fmla="*/ 6793 h 380250"/>
              <a:gd name="connsiteX11" fmla="*/ 1407319 w 2497931"/>
              <a:gd name="connsiteY11" fmla="*/ 2030 h 380250"/>
              <a:gd name="connsiteX12" fmla="*/ 1471613 w 2497931"/>
              <a:gd name="connsiteY12" fmla="*/ 32986 h 380250"/>
              <a:gd name="connsiteX13" fmla="*/ 1574006 w 2497931"/>
              <a:gd name="connsiteY13" fmla="*/ 111568 h 380250"/>
              <a:gd name="connsiteX14" fmla="*/ 1671638 w 2497931"/>
              <a:gd name="connsiteY14" fmla="*/ 137761 h 380250"/>
              <a:gd name="connsiteX15" fmla="*/ 1833563 w 2497931"/>
              <a:gd name="connsiteY15" fmla="*/ 132999 h 380250"/>
              <a:gd name="connsiteX16" fmla="*/ 1947863 w 2497931"/>
              <a:gd name="connsiteY16" fmla="*/ 111568 h 380250"/>
              <a:gd name="connsiteX17" fmla="*/ 2178844 w 2497931"/>
              <a:gd name="connsiteY17" fmla="*/ 99661 h 380250"/>
              <a:gd name="connsiteX18" fmla="*/ 2338388 w 2497931"/>
              <a:gd name="connsiteY18" fmla="*/ 25843 h 380250"/>
              <a:gd name="connsiteX19" fmla="*/ 2497931 w 2497931"/>
              <a:gd name="connsiteY19" fmla="*/ 2030 h 380250"/>
              <a:gd name="connsiteX0" fmla="*/ 0 w 2507456"/>
              <a:gd name="connsiteY0" fmla="*/ 373505 h 375973"/>
              <a:gd name="connsiteX1" fmla="*/ 119062 w 2507456"/>
              <a:gd name="connsiteY1" fmla="*/ 354455 h 375973"/>
              <a:gd name="connsiteX2" fmla="*/ 242888 w 2507456"/>
              <a:gd name="connsiteY2" fmla="*/ 266349 h 375973"/>
              <a:gd name="connsiteX3" fmla="*/ 309563 w 2507456"/>
              <a:gd name="connsiteY3" fmla="*/ 206818 h 375973"/>
              <a:gd name="connsiteX4" fmla="*/ 440531 w 2507456"/>
              <a:gd name="connsiteY4" fmla="*/ 197293 h 375973"/>
              <a:gd name="connsiteX5" fmla="*/ 550069 w 2507456"/>
              <a:gd name="connsiteY5" fmla="*/ 194911 h 375973"/>
              <a:gd name="connsiteX6" fmla="*/ 642938 w 2507456"/>
              <a:gd name="connsiteY6" fmla="*/ 149668 h 375973"/>
              <a:gd name="connsiteX7" fmla="*/ 823913 w 2507456"/>
              <a:gd name="connsiteY7" fmla="*/ 54418 h 375973"/>
              <a:gd name="connsiteX8" fmla="*/ 990600 w 2507456"/>
              <a:gd name="connsiteY8" fmla="*/ 40130 h 375973"/>
              <a:gd name="connsiteX9" fmla="*/ 1104900 w 2507456"/>
              <a:gd name="connsiteY9" fmla="*/ 37749 h 375973"/>
              <a:gd name="connsiteX10" fmla="*/ 1226344 w 2507456"/>
              <a:gd name="connsiteY10" fmla="*/ 6793 h 375973"/>
              <a:gd name="connsiteX11" fmla="*/ 1416844 w 2507456"/>
              <a:gd name="connsiteY11" fmla="*/ 2030 h 375973"/>
              <a:gd name="connsiteX12" fmla="*/ 1481138 w 2507456"/>
              <a:gd name="connsiteY12" fmla="*/ 32986 h 375973"/>
              <a:gd name="connsiteX13" fmla="*/ 1583531 w 2507456"/>
              <a:gd name="connsiteY13" fmla="*/ 111568 h 375973"/>
              <a:gd name="connsiteX14" fmla="*/ 1681163 w 2507456"/>
              <a:gd name="connsiteY14" fmla="*/ 137761 h 375973"/>
              <a:gd name="connsiteX15" fmla="*/ 1843088 w 2507456"/>
              <a:gd name="connsiteY15" fmla="*/ 132999 h 375973"/>
              <a:gd name="connsiteX16" fmla="*/ 1957388 w 2507456"/>
              <a:gd name="connsiteY16" fmla="*/ 111568 h 375973"/>
              <a:gd name="connsiteX17" fmla="*/ 2188369 w 2507456"/>
              <a:gd name="connsiteY17" fmla="*/ 99661 h 375973"/>
              <a:gd name="connsiteX18" fmla="*/ 2347913 w 2507456"/>
              <a:gd name="connsiteY18" fmla="*/ 25843 h 375973"/>
              <a:gd name="connsiteX19" fmla="*/ 2507456 w 2507456"/>
              <a:gd name="connsiteY19" fmla="*/ 2030 h 375973"/>
              <a:gd name="connsiteX0" fmla="*/ 0 w 2809758"/>
              <a:gd name="connsiteY0" fmla="*/ 381469 h 383937"/>
              <a:gd name="connsiteX1" fmla="*/ 119062 w 2809758"/>
              <a:gd name="connsiteY1" fmla="*/ 362419 h 383937"/>
              <a:gd name="connsiteX2" fmla="*/ 242888 w 2809758"/>
              <a:gd name="connsiteY2" fmla="*/ 274313 h 383937"/>
              <a:gd name="connsiteX3" fmla="*/ 309563 w 2809758"/>
              <a:gd name="connsiteY3" fmla="*/ 214782 h 383937"/>
              <a:gd name="connsiteX4" fmla="*/ 440531 w 2809758"/>
              <a:gd name="connsiteY4" fmla="*/ 205257 h 383937"/>
              <a:gd name="connsiteX5" fmla="*/ 550069 w 2809758"/>
              <a:gd name="connsiteY5" fmla="*/ 202875 h 383937"/>
              <a:gd name="connsiteX6" fmla="*/ 642938 w 2809758"/>
              <a:gd name="connsiteY6" fmla="*/ 157632 h 383937"/>
              <a:gd name="connsiteX7" fmla="*/ 823913 w 2809758"/>
              <a:gd name="connsiteY7" fmla="*/ 62382 h 383937"/>
              <a:gd name="connsiteX8" fmla="*/ 990600 w 2809758"/>
              <a:gd name="connsiteY8" fmla="*/ 48094 h 383937"/>
              <a:gd name="connsiteX9" fmla="*/ 1104900 w 2809758"/>
              <a:gd name="connsiteY9" fmla="*/ 45713 h 383937"/>
              <a:gd name="connsiteX10" fmla="*/ 1226344 w 2809758"/>
              <a:gd name="connsiteY10" fmla="*/ 14757 h 383937"/>
              <a:gd name="connsiteX11" fmla="*/ 1416844 w 2809758"/>
              <a:gd name="connsiteY11" fmla="*/ 9994 h 383937"/>
              <a:gd name="connsiteX12" fmla="*/ 1481138 w 2809758"/>
              <a:gd name="connsiteY12" fmla="*/ 40950 h 383937"/>
              <a:gd name="connsiteX13" fmla="*/ 1583531 w 2809758"/>
              <a:gd name="connsiteY13" fmla="*/ 119532 h 383937"/>
              <a:gd name="connsiteX14" fmla="*/ 1681163 w 2809758"/>
              <a:gd name="connsiteY14" fmla="*/ 145725 h 383937"/>
              <a:gd name="connsiteX15" fmla="*/ 1843088 w 2809758"/>
              <a:gd name="connsiteY15" fmla="*/ 140963 h 383937"/>
              <a:gd name="connsiteX16" fmla="*/ 1957388 w 2809758"/>
              <a:gd name="connsiteY16" fmla="*/ 119532 h 383937"/>
              <a:gd name="connsiteX17" fmla="*/ 2188369 w 2809758"/>
              <a:gd name="connsiteY17" fmla="*/ 107625 h 383937"/>
              <a:gd name="connsiteX18" fmla="*/ 2347913 w 2809758"/>
              <a:gd name="connsiteY18" fmla="*/ 33807 h 383937"/>
              <a:gd name="connsiteX19" fmla="*/ 2809758 w 2809758"/>
              <a:gd name="connsiteY19" fmla="*/ 0 h 38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09758" h="383937">
                <a:moveTo>
                  <a:pt x="0" y="381469"/>
                </a:moveTo>
                <a:cubicBezTo>
                  <a:pt x="31750" y="388414"/>
                  <a:pt x="78581" y="380278"/>
                  <a:pt x="119062" y="362419"/>
                </a:cubicBezTo>
                <a:cubicBezTo>
                  <a:pt x="159543" y="344560"/>
                  <a:pt x="211138" y="298919"/>
                  <a:pt x="242888" y="274313"/>
                </a:cubicBezTo>
                <a:cubicBezTo>
                  <a:pt x="274638" y="249707"/>
                  <a:pt x="276623" y="226291"/>
                  <a:pt x="309563" y="214782"/>
                </a:cubicBezTo>
                <a:cubicBezTo>
                  <a:pt x="342504" y="203273"/>
                  <a:pt x="400447" y="207241"/>
                  <a:pt x="440531" y="205257"/>
                </a:cubicBezTo>
                <a:cubicBezTo>
                  <a:pt x="480615" y="203273"/>
                  <a:pt x="516335" y="210812"/>
                  <a:pt x="550069" y="202875"/>
                </a:cubicBezTo>
                <a:cubicBezTo>
                  <a:pt x="583803" y="194938"/>
                  <a:pt x="597297" y="181047"/>
                  <a:pt x="642938" y="157632"/>
                </a:cubicBezTo>
                <a:cubicBezTo>
                  <a:pt x="688579" y="134217"/>
                  <a:pt x="765969" y="80638"/>
                  <a:pt x="823913" y="62382"/>
                </a:cubicBezTo>
                <a:cubicBezTo>
                  <a:pt x="881857" y="44126"/>
                  <a:pt x="943769" y="50872"/>
                  <a:pt x="990600" y="48094"/>
                </a:cubicBezTo>
                <a:cubicBezTo>
                  <a:pt x="1037431" y="45316"/>
                  <a:pt x="1065609" y="51269"/>
                  <a:pt x="1104900" y="45713"/>
                </a:cubicBezTo>
                <a:cubicBezTo>
                  <a:pt x="1144191" y="40157"/>
                  <a:pt x="1174353" y="20710"/>
                  <a:pt x="1226344" y="14757"/>
                </a:cubicBezTo>
                <a:cubicBezTo>
                  <a:pt x="1278335" y="8804"/>
                  <a:pt x="1374378" y="5629"/>
                  <a:pt x="1416844" y="9994"/>
                </a:cubicBezTo>
                <a:cubicBezTo>
                  <a:pt x="1459310" y="14359"/>
                  <a:pt x="1453357" y="22694"/>
                  <a:pt x="1481138" y="40950"/>
                </a:cubicBezTo>
                <a:cubicBezTo>
                  <a:pt x="1508919" y="59206"/>
                  <a:pt x="1550194" y="102070"/>
                  <a:pt x="1583531" y="119532"/>
                </a:cubicBezTo>
                <a:cubicBezTo>
                  <a:pt x="1616868" y="136994"/>
                  <a:pt x="1637903" y="142153"/>
                  <a:pt x="1681163" y="145725"/>
                </a:cubicBezTo>
                <a:cubicBezTo>
                  <a:pt x="1724423" y="149297"/>
                  <a:pt x="1797050" y="145329"/>
                  <a:pt x="1843088" y="140963"/>
                </a:cubicBezTo>
                <a:cubicBezTo>
                  <a:pt x="1889126" y="136597"/>
                  <a:pt x="1899841" y="125088"/>
                  <a:pt x="1957388" y="119532"/>
                </a:cubicBezTo>
                <a:cubicBezTo>
                  <a:pt x="2014935" y="113976"/>
                  <a:pt x="2123282" y="121912"/>
                  <a:pt x="2188369" y="107625"/>
                </a:cubicBezTo>
                <a:cubicBezTo>
                  <a:pt x="2253456" y="93338"/>
                  <a:pt x="2294732" y="50079"/>
                  <a:pt x="2347913" y="33807"/>
                </a:cubicBezTo>
                <a:cubicBezTo>
                  <a:pt x="2401094" y="17535"/>
                  <a:pt x="2756577" y="3770"/>
                  <a:pt x="2809758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449FE10-519C-0D74-603F-A0AA2FD59716}"/>
              </a:ext>
            </a:extLst>
          </p:cNvPr>
          <p:cNvGrpSpPr/>
          <p:nvPr/>
        </p:nvGrpSpPr>
        <p:grpSpPr>
          <a:xfrm>
            <a:off x="3581364" y="1350163"/>
            <a:ext cx="8575760" cy="3705704"/>
            <a:chOff x="3581364" y="1350163"/>
            <a:chExt cx="8575760" cy="370570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98836B-7B04-9158-01AA-60C07E360D72}"/>
                </a:ext>
              </a:extLst>
            </p:cNvPr>
            <p:cNvSpPr txBox="1"/>
            <p:nvPr/>
          </p:nvSpPr>
          <p:spPr>
            <a:xfrm>
              <a:off x="11466197" y="4037178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F42F360-1AEE-ACAE-7D48-5223275A2F35}"/>
                </a:ext>
              </a:extLst>
            </p:cNvPr>
            <p:cNvSpPr/>
            <p:nvPr/>
          </p:nvSpPr>
          <p:spPr>
            <a:xfrm>
              <a:off x="5350695" y="2379626"/>
              <a:ext cx="188555" cy="1880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72553E8-0DC6-3CF8-392D-ECC92457ED9B}"/>
                </a:ext>
              </a:extLst>
            </p:cNvPr>
            <p:cNvSpPr/>
            <p:nvPr/>
          </p:nvSpPr>
          <p:spPr>
            <a:xfrm>
              <a:off x="6406917" y="3091155"/>
              <a:ext cx="188555" cy="188007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6EA717-72CE-195F-D501-F8BD0B4DDC25}"/>
                </a:ext>
              </a:extLst>
            </p:cNvPr>
            <p:cNvSpPr/>
            <p:nvPr/>
          </p:nvSpPr>
          <p:spPr>
            <a:xfrm>
              <a:off x="6780789" y="3906933"/>
              <a:ext cx="188555" cy="188007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A585EFA-6DBF-C72B-3C63-C132C9DBC997}"/>
                </a:ext>
              </a:extLst>
            </p:cNvPr>
            <p:cNvSpPr/>
            <p:nvPr/>
          </p:nvSpPr>
          <p:spPr>
            <a:xfrm>
              <a:off x="8913816" y="3365905"/>
              <a:ext cx="188555" cy="188007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2A74669-E942-9C36-011F-0A916238D2D7}"/>
                </a:ext>
              </a:extLst>
            </p:cNvPr>
            <p:cNvSpPr/>
            <p:nvPr/>
          </p:nvSpPr>
          <p:spPr>
            <a:xfrm>
              <a:off x="6165359" y="2255077"/>
              <a:ext cx="188555" cy="1880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CA9D52A-E6A4-1CCC-2903-1B10F714C300}"/>
                </a:ext>
              </a:extLst>
            </p:cNvPr>
            <p:cNvSpPr/>
            <p:nvPr/>
          </p:nvSpPr>
          <p:spPr>
            <a:xfrm>
              <a:off x="10869930" y="3125782"/>
              <a:ext cx="188555" cy="1880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990ADA1-2B86-A258-8D7F-75A6924F827B}"/>
                </a:ext>
              </a:extLst>
            </p:cNvPr>
            <p:cNvSpPr/>
            <p:nvPr/>
          </p:nvSpPr>
          <p:spPr>
            <a:xfrm>
              <a:off x="9682319" y="3713212"/>
              <a:ext cx="188555" cy="188007"/>
            </a:xfrm>
            <a:prstGeom prst="ellipse">
              <a:avLst/>
            </a:prstGeom>
            <a:solidFill>
              <a:srgbClr val="CC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8081C8-C1B3-90DC-5057-D33D18ED5B2C}"/>
                </a:ext>
              </a:extLst>
            </p:cNvPr>
            <p:cNvSpPr/>
            <p:nvPr/>
          </p:nvSpPr>
          <p:spPr>
            <a:xfrm>
              <a:off x="10468053" y="3901219"/>
              <a:ext cx="188555" cy="18800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A9004A0-E3F5-1CC9-F230-5984927D88C8}"/>
                </a:ext>
              </a:extLst>
            </p:cNvPr>
            <p:cNvSpPr/>
            <p:nvPr/>
          </p:nvSpPr>
          <p:spPr>
            <a:xfrm>
              <a:off x="9257289" y="3868186"/>
              <a:ext cx="188555" cy="18800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A7359BD-1AB9-EFB2-0357-A0E74F783C5F}"/>
                </a:ext>
              </a:extLst>
            </p:cNvPr>
            <p:cNvSpPr/>
            <p:nvPr/>
          </p:nvSpPr>
          <p:spPr>
            <a:xfrm>
              <a:off x="10901178" y="3853772"/>
              <a:ext cx="188555" cy="1880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7B70B6B-0D8C-742F-CA99-8186699E247E}"/>
                </a:ext>
              </a:extLst>
            </p:cNvPr>
            <p:cNvSpPr/>
            <p:nvPr/>
          </p:nvSpPr>
          <p:spPr>
            <a:xfrm>
              <a:off x="4252740" y="4867860"/>
              <a:ext cx="188555" cy="188007"/>
            </a:xfrm>
            <a:prstGeom prst="ellipse">
              <a:avLst/>
            </a:prstGeom>
            <a:solidFill>
              <a:srgbClr val="6600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41E69F6-7089-BD4A-688A-D129D6465BDA}"/>
                </a:ext>
              </a:extLst>
            </p:cNvPr>
            <p:cNvSpPr/>
            <p:nvPr/>
          </p:nvSpPr>
          <p:spPr>
            <a:xfrm>
              <a:off x="7992091" y="2852358"/>
              <a:ext cx="188555" cy="188007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AD1076-CEEF-BF12-237B-976E0560B325}"/>
                </a:ext>
              </a:extLst>
            </p:cNvPr>
            <p:cNvSpPr txBox="1"/>
            <p:nvPr/>
          </p:nvSpPr>
          <p:spPr>
            <a:xfrm>
              <a:off x="6052552" y="1350163"/>
              <a:ext cx="1255472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Cisco (L. </a:t>
              </a:r>
              <a:r>
                <a:rPr lang="en-U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Wfmp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Limestone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1BCE13A-2CCE-0275-A1F6-E3FB47BD37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0367" y="1787745"/>
              <a:ext cx="213579" cy="4169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DF2091C-D931-A376-9AB8-80ADD172CBE0}"/>
                </a:ext>
              </a:extLst>
            </p:cNvPr>
            <p:cNvSpPr txBox="1"/>
            <p:nvPr/>
          </p:nvSpPr>
          <p:spPr>
            <a:xfrm>
              <a:off x="4163070" y="1375536"/>
              <a:ext cx="1255472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Cisco (L. </a:t>
              </a:r>
              <a:r>
                <a:rPr lang="en-U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Wfmp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Sandstone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4E2CFD6-187A-6AC4-D146-336556AFC385}"/>
                </a:ext>
              </a:extLst>
            </p:cNvPr>
            <p:cNvCxnSpPr>
              <a:cxnSpLocks/>
            </p:cNvCxnSpPr>
            <p:nvPr/>
          </p:nvCxnSpPr>
          <p:spPr>
            <a:xfrm>
              <a:off x="5167324" y="1813118"/>
              <a:ext cx="217252" cy="493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D1E1EE2-21EB-F94D-2700-0072F5CC2BD2}"/>
                </a:ext>
              </a:extLst>
            </p:cNvPr>
            <p:cNvSpPr txBox="1"/>
            <p:nvPr/>
          </p:nvSpPr>
          <p:spPr>
            <a:xfrm>
              <a:off x="6668916" y="2432603"/>
              <a:ext cx="9076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“Canyon”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Sandstone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CB5D650-8785-3C04-E496-765C73976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090" y="2867757"/>
              <a:ext cx="351932" cy="287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C4EBCC-E805-DAB0-425C-B9A4279C194D}"/>
                </a:ext>
              </a:extLst>
            </p:cNvPr>
            <p:cNvCxnSpPr>
              <a:cxnSpLocks/>
              <a:stCxn id="74" idx="3"/>
            </p:cNvCxnSpPr>
            <p:nvPr/>
          </p:nvCxnSpPr>
          <p:spPr>
            <a:xfrm>
              <a:off x="7576537" y="2648047"/>
              <a:ext cx="415554" cy="2154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C5D1289-74BC-F459-731C-21825374BC95}"/>
                </a:ext>
              </a:extLst>
            </p:cNvPr>
            <p:cNvCxnSpPr>
              <a:cxnSpLocks/>
            </p:cNvCxnSpPr>
            <p:nvPr/>
          </p:nvCxnSpPr>
          <p:spPr>
            <a:xfrm>
              <a:off x="8847600" y="3203040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7A03FCF-4318-F937-A315-EBEB1F99D6D3}"/>
                </a:ext>
              </a:extLst>
            </p:cNvPr>
            <p:cNvSpPr/>
            <p:nvPr/>
          </p:nvSpPr>
          <p:spPr>
            <a:xfrm>
              <a:off x="8541503" y="2900500"/>
              <a:ext cx="502935" cy="293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C634DB8-1C27-2631-DDAF-02ED8498D4F1}"/>
                </a:ext>
              </a:extLst>
            </p:cNvPr>
            <p:cNvSpPr txBox="1"/>
            <p:nvPr/>
          </p:nvSpPr>
          <p:spPr>
            <a:xfrm>
              <a:off x="8456110" y="2894850"/>
              <a:ext cx="658775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Strawn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Ss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805F79C-4B06-259B-E698-F875E6D22290}"/>
                </a:ext>
              </a:extLst>
            </p:cNvPr>
            <p:cNvSpPr/>
            <p:nvPr/>
          </p:nvSpPr>
          <p:spPr>
            <a:xfrm>
              <a:off x="6214232" y="3935153"/>
              <a:ext cx="188555" cy="188007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60DD51B-DBB9-0A31-7FFF-B39E1A883F0F}"/>
                </a:ext>
              </a:extLst>
            </p:cNvPr>
            <p:cNvCxnSpPr>
              <a:cxnSpLocks/>
            </p:cNvCxnSpPr>
            <p:nvPr/>
          </p:nvCxnSpPr>
          <p:spPr>
            <a:xfrm>
              <a:off x="6659669" y="3710167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2B2B559-B00F-84DA-A9EF-32AE51A169CC}"/>
                </a:ext>
              </a:extLst>
            </p:cNvPr>
            <p:cNvSpPr/>
            <p:nvPr/>
          </p:nvSpPr>
          <p:spPr>
            <a:xfrm>
              <a:off x="6177082" y="3518672"/>
              <a:ext cx="802939" cy="2056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D4A6208-0ABF-F5D6-720A-190C8CEEB5D5}"/>
                </a:ext>
              </a:extLst>
            </p:cNvPr>
            <p:cNvSpPr txBox="1"/>
            <p:nvPr/>
          </p:nvSpPr>
          <p:spPr>
            <a:xfrm>
              <a:off x="6096000" y="3529603"/>
              <a:ext cx="949389" cy="220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Penn Reef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47F7D00-C8C5-F0BC-2C08-55F32C453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7312" y="3727929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23F46F1-8D31-3423-1FDF-27433DA3C76B}"/>
                </a:ext>
              </a:extLst>
            </p:cNvPr>
            <p:cNvCxnSpPr>
              <a:cxnSpLocks/>
            </p:cNvCxnSpPr>
            <p:nvPr/>
          </p:nvCxnSpPr>
          <p:spPr>
            <a:xfrm>
              <a:off x="4123939" y="4722077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DCE6FE6-C0C1-8C73-1A19-7769A3E01DFC}"/>
                </a:ext>
              </a:extLst>
            </p:cNvPr>
            <p:cNvSpPr/>
            <p:nvPr/>
          </p:nvSpPr>
          <p:spPr>
            <a:xfrm>
              <a:off x="11338148" y="3429000"/>
              <a:ext cx="767355" cy="3212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EC2D3DD-2520-8851-A9D8-345D4284C488}"/>
                </a:ext>
              </a:extLst>
            </p:cNvPr>
            <p:cNvSpPr txBox="1"/>
            <p:nvPr/>
          </p:nvSpPr>
          <p:spPr>
            <a:xfrm>
              <a:off x="11267055" y="3432449"/>
              <a:ext cx="890069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Cambrian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Ss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12EBEBA-3144-655A-E279-8BCF350B8FD1}"/>
                </a:ext>
              </a:extLst>
            </p:cNvPr>
            <p:cNvSpPr/>
            <p:nvPr/>
          </p:nvSpPr>
          <p:spPr>
            <a:xfrm>
              <a:off x="9684589" y="3256389"/>
              <a:ext cx="502935" cy="293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7AE647-F8C3-ADC9-862C-92D2B8FDB7D9}"/>
                </a:ext>
              </a:extLst>
            </p:cNvPr>
            <p:cNvSpPr txBox="1"/>
            <p:nvPr/>
          </p:nvSpPr>
          <p:spPr>
            <a:xfrm>
              <a:off x="9609906" y="3256582"/>
              <a:ext cx="658775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Odom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Ls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CA22294F-D165-31BA-04F4-832B3DB034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617" y="3552466"/>
              <a:ext cx="66245" cy="1604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3103239-BC05-5BFA-78D2-3917E3B9E299}"/>
                </a:ext>
              </a:extLst>
            </p:cNvPr>
            <p:cNvSpPr/>
            <p:nvPr/>
          </p:nvSpPr>
          <p:spPr>
            <a:xfrm>
              <a:off x="10256664" y="3409903"/>
              <a:ext cx="502935" cy="293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292836B-F1E9-8FED-B612-3A615A647106}"/>
                </a:ext>
              </a:extLst>
            </p:cNvPr>
            <p:cNvSpPr txBox="1"/>
            <p:nvPr/>
          </p:nvSpPr>
          <p:spPr>
            <a:xfrm>
              <a:off x="10181981" y="3410096"/>
              <a:ext cx="658775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Caddo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D74DEE9-7442-204B-5ABD-B53BFAFDB905}"/>
                </a:ext>
              </a:extLst>
            </p:cNvPr>
            <p:cNvCxnSpPr>
              <a:cxnSpLocks/>
            </p:cNvCxnSpPr>
            <p:nvPr/>
          </p:nvCxnSpPr>
          <p:spPr>
            <a:xfrm>
              <a:off x="10409565" y="3706126"/>
              <a:ext cx="74683" cy="2001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AF18AED-2F95-66DD-80E6-340BE4C6AE97}"/>
                </a:ext>
              </a:extLst>
            </p:cNvPr>
            <p:cNvSpPr/>
            <p:nvPr/>
          </p:nvSpPr>
          <p:spPr>
            <a:xfrm>
              <a:off x="9458911" y="4261761"/>
              <a:ext cx="950654" cy="241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DEFFFB2-788F-BA45-745F-6AFBE0CA5361}"/>
                </a:ext>
              </a:extLst>
            </p:cNvPr>
            <p:cNvSpPr txBox="1"/>
            <p:nvPr/>
          </p:nvSpPr>
          <p:spPr>
            <a:xfrm>
              <a:off x="9420828" y="4282200"/>
              <a:ext cx="988052" cy="220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Ellenburger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45AF740-4C24-B5B6-0F9B-1481285C73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0828" y="4056193"/>
              <a:ext cx="152583" cy="2055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010D066-E736-9FB7-B543-7FBB6817A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21665" y="3748632"/>
              <a:ext cx="221681" cy="152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7493C57-3399-23CE-81A7-ABF2F6C47115}"/>
                </a:ext>
              </a:extLst>
            </p:cNvPr>
            <p:cNvSpPr/>
            <p:nvPr/>
          </p:nvSpPr>
          <p:spPr>
            <a:xfrm>
              <a:off x="3581364" y="4520765"/>
              <a:ext cx="1085057" cy="2056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D1E6420-323A-6AEB-6E86-D1911B81346E}"/>
                </a:ext>
              </a:extLst>
            </p:cNvPr>
            <p:cNvSpPr txBox="1"/>
            <p:nvPr/>
          </p:nvSpPr>
          <p:spPr>
            <a:xfrm>
              <a:off x="3598077" y="4536251"/>
              <a:ext cx="1122433" cy="220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Mississippian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BC1AE4-CB50-4EB4-713D-59D0AB35DBD5}"/>
              </a:ext>
            </a:extLst>
          </p:cNvPr>
          <p:cNvSpPr/>
          <p:nvPr/>
        </p:nvSpPr>
        <p:spPr>
          <a:xfrm>
            <a:off x="10810407" y="2563318"/>
            <a:ext cx="914400" cy="210896"/>
          </a:xfrm>
          <a:custGeom>
            <a:avLst/>
            <a:gdLst>
              <a:gd name="connsiteX0" fmla="*/ 0 w 914400"/>
              <a:gd name="connsiteY0" fmla="*/ 207364 h 210896"/>
              <a:gd name="connsiteX1" fmla="*/ 244839 w 914400"/>
              <a:gd name="connsiteY1" fmla="*/ 209862 h 210896"/>
              <a:gd name="connsiteX2" fmla="*/ 327285 w 914400"/>
              <a:gd name="connsiteY2" fmla="*/ 192374 h 210896"/>
              <a:gd name="connsiteX3" fmla="*/ 464695 w 914400"/>
              <a:gd name="connsiteY3" fmla="*/ 84944 h 210896"/>
              <a:gd name="connsiteX4" fmla="*/ 589613 w 914400"/>
              <a:gd name="connsiteY4" fmla="*/ 14990 h 210896"/>
              <a:gd name="connsiteX5" fmla="*/ 669560 w 914400"/>
              <a:gd name="connsiteY5" fmla="*/ 2498 h 210896"/>
              <a:gd name="connsiteX6" fmla="*/ 914400 w 914400"/>
              <a:gd name="connsiteY6" fmla="*/ 0 h 210896"/>
              <a:gd name="connsiteX7" fmla="*/ 914400 w 914400"/>
              <a:gd name="connsiteY7" fmla="*/ 0 h 210896"/>
              <a:gd name="connsiteX8" fmla="*/ 914400 w 914400"/>
              <a:gd name="connsiteY8" fmla="*/ 0 h 2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210896">
                <a:moveTo>
                  <a:pt x="0" y="207364"/>
                </a:moveTo>
                <a:cubicBezTo>
                  <a:pt x="95146" y="209862"/>
                  <a:pt x="190292" y="212360"/>
                  <a:pt x="244839" y="209862"/>
                </a:cubicBezTo>
                <a:cubicBezTo>
                  <a:pt x="299386" y="207364"/>
                  <a:pt x="290642" y="213194"/>
                  <a:pt x="327285" y="192374"/>
                </a:cubicBezTo>
                <a:cubicBezTo>
                  <a:pt x="363928" y="171554"/>
                  <a:pt x="420974" y="114508"/>
                  <a:pt x="464695" y="84944"/>
                </a:cubicBezTo>
                <a:cubicBezTo>
                  <a:pt x="508416" y="55380"/>
                  <a:pt x="555469" y="28731"/>
                  <a:pt x="589613" y="14990"/>
                </a:cubicBezTo>
                <a:cubicBezTo>
                  <a:pt x="623757" y="1249"/>
                  <a:pt x="615429" y="4996"/>
                  <a:pt x="669560" y="2498"/>
                </a:cubicBezTo>
                <a:cubicBezTo>
                  <a:pt x="723691" y="0"/>
                  <a:pt x="914400" y="0"/>
                  <a:pt x="914400" y="0"/>
                </a:cubicBezTo>
                <a:lnTo>
                  <a:pt x="914400" y="0"/>
                </a:lnTo>
                <a:lnTo>
                  <a:pt x="91440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0C334-1A00-5323-D0ED-944DAB63F5A7}"/>
              </a:ext>
            </a:extLst>
          </p:cNvPr>
          <p:cNvSpPr txBox="1"/>
          <p:nvPr/>
        </p:nvSpPr>
        <p:spPr>
          <a:xfrm>
            <a:off x="868981" y="5769640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3635FF"/>
                </a:solidFill>
              </a:rPr>
              <a:t>Top Lower Strawn (Caddo)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79AF31-CA04-ADF0-8400-CD0019CE86BB}"/>
              </a:ext>
            </a:extLst>
          </p:cNvPr>
          <p:cNvCxnSpPr>
            <a:cxnSpLocks/>
          </p:cNvCxnSpPr>
          <p:nvPr/>
        </p:nvCxnSpPr>
        <p:spPr>
          <a:xfrm flipH="1" flipV="1">
            <a:off x="1009859" y="5451231"/>
            <a:ext cx="80821" cy="361740"/>
          </a:xfrm>
          <a:prstGeom prst="straightConnector1">
            <a:avLst/>
          </a:prstGeom>
          <a:ln w="19050">
            <a:solidFill>
              <a:srgbClr val="383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FE9DFC-4407-14AF-729B-D95AF530030B}"/>
              </a:ext>
            </a:extLst>
          </p:cNvPr>
          <p:cNvSpPr txBox="1"/>
          <p:nvPr/>
        </p:nvSpPr>
        <p:spPr>
          <a:xfrm>
            <a:off x="4045493" y="5299692"/>
            <a:ext cx="1111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Top </a:t>
            </a:r>
            <a:r>
              <a:rPr lang="en-US" sz="1100" b="1" dirty="0" err="1">
                <a:solidFill>
                  <a:srgbClr val="FF0000"/>
                </a:solidFill>
              </a:rPr>
              <a:t>Ellenburger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774232-81DB-EC46-5289-424F18EF565F}"/>
              </a:ext>
            </a:extLst>
          </p:cNvPr>
          <p:cNvCxnSpPr>
            <a:cxnSpLocks/>
          </p:cNvCxnSpPr>
          <p:nvPr/>
        </p:nvCxnSpPr>
        <p:spPr>
          <a:xfrm flipH="1" flipV="1">
            <a:off x="4020054" y="5130455"/>
            <a:ext cx="139239" cy="214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4DEAC1-B0A7-43AA-91C1-E66B0AE2D124}"/>
              </a:ext>
            </a:extLst>
          </p:cNvPr>
          <p:cNvSpPr txBox="1"/>
          <p:nvPr/>
        </p:nvSpPr>
        <p:spPr>
          <a:xfrm>
            <a:off x="348646" y="2255077"/>
            <a:ext cx="1040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Top Wolfcamp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DD7774-D0CD-B677-1ED0-E5E5ABBDC7E7}"/>
              </a:ext>
            </a:extLst>
          </p:cNvPr>
          <p:cNvCxnSpPr>
            <a:cxnSpLocks/>
          </p:cNvCxnSpPr>
          <p:nvPr/>
        </p:nvCxnSpPr>
        <p:spPr>
          <a:xfrm>
            <a:off x="868981" y="2452923"/>
            <a:ext cx="181288" cy="21584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A0D6D93-1FA3-71C5-E021-B6F80D9EED0D}"/>
              </a:ext>
            </a:extLst>
          </p:cNvPr>
          <p:cNvSpPr txBox="1"/>
          <p:nvPr/>
        </p:nvSpPr>
        <p:spPr>
          <a:xfrm rot="21004842">
            <a:off x="10122327" y="170007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shelf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CB9C5-A0BF-2CE7-8E1E-28764102B5AC}"/>
              </a:ext>
            </a:extLst>
          </p:cNvPr>
          <p:cNvSpPr txBox="1"/>
          <p:nvPr/>
        </p:nvSpPr>
        <p:spPr>
          <a:xfrm>
            <a:off x="508476" y="4527058"/>
            <a:ext cx="913263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Top Penn.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84CF4D-D720-28B6-B50E-70B5923602F7}"/>
              </a:ext>
            </a:extLst>
          </p:cNvPr>
          <p:cNvSpPr/>
          <p:nvPr/>
        </p:nvSpPr>
        <p:spPr>
          <a:xfrm>
            <a:off x="11175614" y="1858662"/>
            <a:ext cx="855092" cy="4436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E32943-8812-CD30-037B-ED2EBBC4CD9D}"/>
              </a:ext>
            </a:extLst>
          </p:cNvPr>
          <p:cNvSpPr txBox="1"/>
          <p:nvPr/>
        </p:nvSpPr>
        <p:spPr>
          <a:xfrm>
            <a:off x="11126188" y="1834832"/>
            <a:ext cx="96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Ivan shelf</a:t>
            </a:r>
          </a:p>
          <a:p>
            <a:r>
              <a:rPr lang="en-US" sz="1200" b="1" dirty="0"/>
              <a:t>(not shown)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C94252C-539E-8215-95BE-9A0AED4FC5FC}"/>
              </a:ext>
            </a:extLst>
          </p:cNvPr>
          <p:cNvSpPr/>
          <p:nvPr/>
        </p:nvSpPr>
        <p:spPr>
          <a:xfrm>
            <a:off x="11866961" y="1915822"/>
            <a:ext cx="73666" cy="842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A61A06-30EC-905C-37E5-2258391044F5}"/>
              </a:ext>
            </a:extLst>
          </p:cNvPr>
          <p:cNvSpPr/>
          <p:nvPr/>
        </p:nvSpPr>
        <p:spPr>
          <a:xfrm>
            <a:off x="182880" y="488117"/>
            <a:ext cx="2966085" cy="1133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8237AC-BD83-57E2-1304-54105342C9B9}"/>
              </a:ext>
            </a:extLst>
          </p:cNvPr>
          <p:cNvSpPr txBox="1"/>
          <p:nvPr/>
        </p:nvSpPr>
        <p:spPr>
          <a:xfrm>
            <a:off x="182880" y="488117"/>
            <a:ext cx="294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Regional W-E detail cross-section showing Penn. – lower Perm stratigraphic architecture across western margin of Eastern Shelf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21D918-357B-DC8A-0369-545CB2835D4D}"/>
              </a:ext>
            </a:extLst>
          </p:cNvPr>
          <p:cNvCxnSpPr/>
          <p:nvPr/>
        </p:nvCxnSpPr>
        <p:spPr>
          <a:xfrm>
            <a:off x="1272113" y="4832033"/>
            <a:ext cx="62321" cy="2238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0355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F1315D-3ABA-07BB-2BDE-FE1FCBAA341A}"/>
              </a:ext>
            </a:extLst>
          </p:cNvPr>
          <p:cNvSpPr txBox="1"/>
          <p:nvPr/>
        </p:nvSpPr>
        <p:spPr>
          <a:xfrm flipH="1">
            <a:off x="3511584" y="2508422"/>
            <a:ext cx="516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NOLAN COUNTY PRODUCING TRENDS MAP</a:t>
            </a:r>
          </a:p>
        </p:txBody>
      </p:sp>
    </p:spTree>
    <p:extLst>
      <p:ext uri="{BB962C8B-B14F-4D97-AF65-F5344CB8AC3E}">
        <p14:creationId xmlns:p14="http://schemas.microsoft.com/office/powerpoint/2010/main" val="2364079139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466EF5F7-D2B7-DBE5-7607-84C3BFEEDDF9}"/>
              </a:ext>
            </a:extLst>
          </p:cNvPr>
          <p:cNvGrpSpPr/>
          <p:nvPr/>
        </p:nvGrpSpPr>
        <p:grpSpPr>
          <a:xfrm>
            <a:off x="5428559" y="622570"/>
            <a:ext cx="6417554" cy="4714798"/>
            <a:chOff x="5428559" y="622570"/>
            <a:chExt cx="6417554" cy="471479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253B62E-2414-41CF-E29B-1083AA95C0CD}"/>
                </a:ext>
              </a:extLst>
            </p:cNvPr>
            <p:cNvGrpSpPr/>
            <p:nvPr/>
          </p:nvGrpSpPr>
          <p:grpSpPr>
            <a:xfrm>
              <a:off x="5428559" y="622570"/>
              <a:ext cx="1332164" cy="4714798"/>
              <a:chOff x="5428559" y="622570"/>
              <a:chExt cx="1332164" cy="4714798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A81964E-8895-6AF1-7EDB-987F35057EA1}"/>
                  </a:ext>
                </a:extLst>
              </p:cNvPr>
              <p:cNvSpPr/>
              <p:nvPr/>
            </p:nvSpPr>
            <p:spPr>
              <a:xfrm>
                <a:off x="5504541" y="3883083"/>
                <a:ext cx="277238" cy="1454285"/>
              </a:xfrm>
              <a:custGeom>
                <a:avLst/>
                <a:gdLst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36187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11868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238" h="1454285">
                    <a:moveTo>
                      <a:pt x="0" y="1454285"/>
                    </a:moveTo>
                    <a:cubicBezTo>
                      <a:pt x="11349" y="1336742"/>
                      <a:pt x="22698" y="1219200"/>
                      <a:pt x="29183" y="1113817"/>
                    </a:cubicBezTo>
                    <a:cubicBezTo>
                      <a:pt x="35668" y="1008434"/>
                      <a:pt x="34858" y="898998"/>
                      <a:pt x="38911" y="821987"/>
                    </a:cubicBezTo>
                    <a:cubicBezTo>
                      <a:pt x="42964" y="744976"/>
                      <a:pt x="41343" y="723089"/>
                      <a:pt x="53502" y="651753"/>
                    </a:cubicBezTo>
                    <a:cubicBezTo>
                      <a:pt x="65662" y="580417"/>
                      <a:pt x="85928" y="476655"/>
                      <a:pt x="111868" y="393970"/>
                    </a:cubicBezTo>
                    <a:cubicBezTo>
                      <a:pt x="137808" y="311285"/>
                      <a:pt x="185637" y="221304"/>
                      <a:pt x="209145" y="155642"/>
                    </a:cubicBezTo>
                    <a:cubicBezTo>
                      <a:pt x="232654" y="89980"/>
                      <a:pt x="254946" y="44990"/>
                      <a:pt x="27723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A7B023-C410-DBBC-A142-37F8AB6A7B24}"/>
                  </a:ext>
                </a:extLst>
              </p:cNvPr>
              <p:cNvSpPr/>
              <p:nvPr/>
            </p:nvSpPr>
            <p:spPr>
              <a:xfrm>
                <a:off x="5428559" y="2529191"/>
                <a:ext cx="62705" cy="1318098"/>
              </a:xfrm>
              <a:custGeom>
                <a:avLst/>
                <a:gdLst>
                  <a:gd name="connsiteX0" fmla="*/ 62705 w 62705"/>
                  <a:gd name="connsiteY0" fmla="*/ 1318098 h 1318098"/>
                  <a:gd name="connsiteX1" fmla="*/ 48113 w 62705"/>
                  <a:gd name="connsiteY1" fmla="*/ 856035 h 1318098"/>
                  <a:gd name="connsiteX2" fmla="*/ 4339 w 62705"/>
                  <a:gd name="connsiteY2" fmla="*/ 457200 h 1318098"/>
                  <a:gd name="connsiteX3" fmla="*/ 4339 w 62705"/>
                  <a:gd name="connsiteY3" fmla="*/ 223737 h 1318098"/>
                  <a:gd name="connsiteX4" fmla="*/ 28658 w 62705"/>
                  <a:gd name="connsiteY4" fmla="*/ 0 h 13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05" h="1318098">
                    <a:moveTo>
                      <a:pt x="62705" y="1318098"/>
                    </a:moveTo>
                    <a:cubicBezTo>
                      <a:pt x="60273" y="1158808"/>
                      <a:pt x="57841" y="999518"/>
                      <a:pt x="48113" y="856035"/>
                    </a:cubicBezTo>
                    <a:cubicBezTo>
                      <a:pt x="38385" y="712552"/>
                      <a:pt x="11635" y="562583"/>
                      <a:pt x="4339" y="457200"/>
                    </a:cubicBezTo>
                    <a:cubicBezTo>
                      <a:pt x="-2957" y="351817"/>
                      <a:pt x="286" y="299937"/>
                      <a:pt x="4339" y="223737"/>
                    </a:cubicBezTo>
                    <a:cubicBezTo>
                      <a:pt x="8392" y="147537"/>
                      <a:pt x="18525" y="73768"/>
                      <a:pt x="2865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C23E676-6A1B-23A5-5A82-705EDFD35FF0}"/>
                  </a:ext>
                </a:extLst>
              </p:cNvPr>
              <p:cNvSpPr/>
              <p:nvPr/>
            </p:nvSpPr>
            <p:spPr>
              <a:xfrm>
                <a:off x="5734455" y="622570"/>
                <a:ext cx="1026268" cy="1916349"/>
              </a:xfrm>
              <a:custGeom>
                <a:avLst/>
                <a:gdLst>
                  <a:gd name="connsiteX0" fmla="*/ 0 w 1026268"/>
                  <a:gd name="connsiteY0" fmla="*/ 1916349 h 1916349"/>
                  <a:gd name="connsiteX1" fmla="*/ 175098 w 1026268"/>
                  <a:gd name="connsiteY1" fmla="*/ 1395919 h 1916349"/>
                  <a:gd name="connsiteX2" fmla="*/ 559341 w 1026268"/>
                  <a:gd name="connsiteY2" fmla="*/ 880353 h 1916349"/>
                  <a:gd name="connsiteX3" fmla="*/ 792805 w 1026268"/>
                  <a:gd name="connsiteY3" fmla="*/ 500975 h 1916349"/>
                  <a:gd name="connsiteX4" fmla="*/ 1026268 w 1026268"/>
                  <a:gd name="connsiteY4" fmla="*/ 0 h 1916349"/>
                  <a:gd name="connsiteX5" fmla="*/ 1026268 w 1026268"/>
                  <a:gd name="connsiteY5" fmla="*/ 0 h 191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6268" h="1916349">
                    <a:moveTo>
                      <a:pt x="0" y="1916349"/>
                    </a:moveTo>
                    <a:cubicBezTo>
                      <a:pt x="40937" y="1742467"/>
                      <a:pt x="81875" y="1568585"/>
                      <a:pt x="175098" y="1395919"/>
                    </a:cubicBezTo>
                    <a:cubicBezTo>
                      <a:pt x="268322" y="1223253"/>
                      <a:pt x="456390" y="1029510"/>
                      <a:pt x="559341" y="880353"/>
                    </a:cubicBezTo>
                    <a:cubicBezTo>
                      <a:pt x="662292" y="731196"/>
                      <a:pt x="714984" y="647701"/>
                      <a:pt x="792805" y="500975"/>
                    </a:cubicBezTo>
                    <a:cubicBezTo>
                      <a:pt x="870626" y="354249"/>
                      <a:pt x="1026268" y="0"/>
                      <a:pt x="1026268" y="0"/>
                    </a:cubicBezTo>
                    <a:lnTo>
                      <a:pt x="1026268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7014A3-4560-1714-CDAA-84057970318F}"/>
                </a:ext>
              </a:extLst>
            </p:cNvPr>
            <p:cNvGrpSpPr/>
            <p:nvPr/>
          </p:nvGrpSpPr>
          <p:grpSpPr>
            <a:xfrm>
              <a:off x="5754031" y="1552794"/>
              <a:ext cx="1144814" cy="3077481"/>
              <a:chOff x="5754031" y="1552794"/>
              <a:chExt cx="1144814" cy="307748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7E71DDE-D5CF-3DAE-A52B-4864A29488B1}"/>
                  </a:ext>
                </a:extLst>
              </p:cNvPr>
              <p:cNvSpPr/>
              <p:nvPr/>
            </p:nvSpPr>
            <p:spPr>
              <a:xfrm>
                <a:off x="5754031" y="4220974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2FBBB6-C6ED-4204-2000-3B27BB352E1E}"/>
                  </a:ext>
                </a:extLst>
              </p:cNvPr>
              <p:cNvSpPr txBox="1"/>
              <p:nvPr/>
            </p:nvSpPr>
            <p:spPr>
              <a:xfrm>
                <a:off x="5781779" y="416861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5ADB33F-76FD-0F6E-6664-8874AC75667C}"/>
                  </a:ext>
                </a:extLst>
              </p:cNvPr>
              <p:cNvSpPr/>
              <p:nvPr/>
            </p:nvSpPr>
            <p:spPr>
              <a:xfrm>
                <a:off x="6511624" y="1604702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5F4D6C3-E883-C0FC-2C5B-D97255E602D1}"/>
                  </a:ext>
                </a:extLst>
              </p:cNvPr>
              <p:cNvSpPr txBox="1"/>
              <p:nvPr/>
            </p:nvSpPr>
            <p:spPr>
              <a:xfrm>
                <a:off x="6539123" y="1552794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34B0A85-9334-40EF-3023-953FE41078D7}"/>
                  </a:ext>
                </a:extLst>
              </p:cNvPr>
              <p:cNvSpPr/>
              <p:nvPr/>
            </p:nvSpPr>
            <p:spPr>
              <a:xfrm>
                <a:off x="5834351" y="2998930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17BDAC-2F78-22A2-86BF-A3FB7FA5F2B6}"/>
                  </a:ext>
                </a:extLst>
              </p:cNvPr>
              <p:cNvSpPr txBox="1"/>
              <p:nvPr/>
            </p:nvSpPr>
            <p:spPr>
              <a:xfrm>
                <a:off x="5850578" y="292833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424857B-6A33-EBD2-DD16-BB397F9AE722}"/>
                </a:ext>
              </a:extLst>
            </p:cNvPr>
            <p:cNvGrpSpPr/>
            <p:nvPr/>
          </p:nvGrpSpPr>
          <p:grpSpPr>
            <a:xfrm>
              <a:off x="7401667" y="2033175"/>
              <a:ext cx="301687" cy="369332"/>
              <a:chOff x="7409024" y="2221433"/>
              <a:chExt cx="301687" cy="36933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4C7732A-B169-733D-9F11-3945A0996006}"/>
                  </a:ext>
                </a:extLst>
              </p:cNvPr>
              <p:cNvSpPr/>
              <p:nvPr/>
            </p:nvSpPr>
            <p:spPr>
              <a:xfrm>
                <a:off x="7409024" y="2273798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DE371F-03FB-DE46-A139-3396B550543E}"/>
                  </a:ext>
                </a:extLst>
              </p:cNvPr>
              <p:cNvSpPr txBox="1"/>
              <p:nvPr/>
            </p:nvSpPr>
            <p:spPr>
              <a:xfrm>
                <a:off x="7409025" y="22214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E8EDAD-A34A-A114-B106-9438D79DBA0C}"/>
                </a:ext>
              </a:extLst>
            </p:cNvPr>
            <p:cNvSpPr txBox="1"/>
            <p:nvPr/>
          </p:nvSpPr>
          <p:spPr>
            <a:xfrm>
              <a:off x="7756026" y="1923893"/>
              <a:ext cx="40900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Ft. Chadbourne structural and combination traps; multiple zones (Cambrian Ss, </a:t>
              </a:r>
              <a:r>
                <a:rPr lang="en-US" sz="1600" dirty="0" err="1"/>
                <a:t>Elbg</a:t>
              </a:r>
              <a:r>
                <a:rPr lang="en-US" sz="1600" dirty="0"/>
                <a:t>., Caddo Ls, Strawn Ss., U. Strawn Ls, Penn Reef. Canyon Ss)   (</a:t>
              </a:r>
              <a:r>
                <a:rPr lang="en-US" sz="1400" dirty="0"/>
                <a:t>faults from Ewing, Tectonic Map of TX)</a:t>
              </a:r>
              <a:endParaRPr lang="en-US" sz="1600" dirty="0"/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</p:spTree>
    <p:extLst>
      <p:ext uri="{BB962C8B-B14F-4D97-AF65-F5344CB8AC3E}">
        <p14:creationId xmlns:p14="http://schemas.microsoft.com/office/powerpoint/2010/main" val="29358355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81964E-8895-6AF1-7EDB-987F35057EA1}"/>
              </a:ext>
            </a:extLst>
          </p:cNvPr>
          <p:cNvSpPr/>
          <p:nvPr/>
        </p:nvSpPr>
        <p:spPr>
          <a:xfrm>
            <a:off x="5504541" y="3883083"/>
            <a:ext cx="277238" cy="1454285"/>
          </a:xfrm>
          <a:custGeom>
            <a:avLst/>
            <a:gdLst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36187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11868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38" h="1454285">
                <a:moveTo>
                  <a:pt x="0" y="1454285"/>
                </a:moveTo>
                <a:cubicBezTo>
                  <a:pt x="11349" y="1336742"/>
                  <a:pt x="22698" y="1219200"/>
                  <a:pt x="29183" y="1113817"/>
                </a:cubicBezTo>
                <a:cubicBezTo>
                  <a:pt x="35668" y="1008434"/>
                  <a:pt x="34858" y="898998"/>
                  <a:pt x="38911" y="821987"/>
                </a:cubicBezTo>
                <a:cubicBezTo>
                  <a:pt x="42964" y="744976"/>
                  <a:pt x="41343" y="723089"/>
                  <a:pt x="53502" y="651753"/>
                </a:cubicBezTo>
                <a:cubicBezTo>
                  <a:pt x="65662" y="580417"/>
                  <a:pt x="85928" y="476655"/>
                  <a:pt x="111868" y="393970"/>
                </a:cubicBezTo>
                <a:cubicBezTo>
                  <a:pt x="137808" y="311285"/>
                  <a:pt x="185637" y="221304"/>
                  <a:pt x="209145" y="155642"/>
                </a:cubicBezTo>
                <a:cubicBezTo>
                  <a:pt x="232654" y="89980"/>
                  <a:pt x="254946" y="44990"/>
                  <a:pt x="27723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A7B023-C410-DBBC-A142-37F8AB6A7B24}"/>
              </a:ext>
            </a:extLst>
          </p:cNvPr>
          <p:cNvSpPr/>
          <p:nvPr/>
        </p:nvSpPr>
        <p:spPr>
          <a:xfrm>
            <a:off x="5428559" y="2529191"/>
            <a:ext cx="62705" cy="1318098"/>
          </a:xfrm>
          <a:custGeom>
            <a:avLst/>
            <a:gdLst>
              <a:gd name="connsiteX0" fmla="*/ 62705 w 62705"/>
              <a:gd name="connsiteY0" fmla="*/ 1318098 h 1318098"/>
              <a:gd name="connsiteX1" fmla="*/ 48113 w 62705"/>
              <a:gd name="connsiteY1" fmla="*/ 856035 h 1318098"/>
              <a:gd name="connsiteX2" fmla="*/ 4339 w 62705"/>
              <a:gd name="connsiteY2" fmla="*/ 457200 h 1318098"/>
              <a:gd name="connsiteX3" fmla="*/ 4339 w 62705"/>
              <a:gd name="connsiteY3" fmla="*/ 223737 h 1318098"/>
              <a:gd name="connsiteX4" fmla="*/ 28658 w 62705"/>
              <a:gd name="connsiteY4" fmla="*/ 0 h 13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5" h="1318098">
                <a:moveTo>
                  <a:pt x="62705" y="1318098"/>
                </a:moveTo>
                <a:cubicBezTo>
                  <a:pt x="60273" y="1158808"/>
                  <a:pt x="57841" y="999518"/>
                  <a:pt x="48113" y="856035"/>
                </a:cubicBezTo>
                <a:cubicBezTo>
                  <a:pt x="38385" y="712552"/>
                  <a:pt x="11635" y="562583"/>
                  <a:pt x="4339" y="457200"/>
                </a:cubicBezTo>
                <a:cubicBezTo>
                  <a:pt x="-2957" y="351817"/>
                  <a:pt x="286" y="299937"/>
                  <a:pt x="4339" y="223737"/>
                </a:cubicBezTo>
                <a:cubicBezTo>
                  <a:pt x="8392" y="147537"/>
                  <a:pt x="18525" y="73768"/>
                  <a:pt x="2865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23E676-6A1B-23A5-5A82-705EDFD35FF0}"/>
              </a:ext>
            </a:extLst>
          </p:cNvPr>
          <p:cNvSpPr/>
          <p:nvPr/>
        </p:nvSpPr>
        <p:spPr>
          <a:xfrm>
            <a:off x="5734455" y="622570"/>
            <a:ext cx="1026268" cy="1916349"/>
          </a:xfrm>
          <a:custGeom>
            <a:avLst/>
            <a:gdLst>
              <a:gd name="connsiteX0" fmla="*/ 0 w 1026268"/>
              <a:gd name="connsiteY0" fmla="*/ 1916349 h 1916349"/>
              <a:gd name="connsiteX1" fmla="*/ 175098 w 1026268"/>
              <a:gd name="connsiteY1" fmla="*/ 1395919 h 1916349"/>
              <a:gd name="connsiteX2" fmla="*/ 559341 w 1026268"/>
              <a:gd name="connsiteY2" fmla="*/ 880353 h 1916349"/>
              <a:gd name="connsiteX3" fmla="*/ 792805 w 1026268"/>
              <a:gd name="connsiteY3" fmla="*/ 500975 h 1916349"/>
              <a:gd name="connsiteX4" fmla="*/ 1026268 w 1026268"/>
              <a:gd name="connsiteY4" fmla="*/ 0 h 1916349"/>
              <a:gd name="connsiteX5" fmla="*/ 1026268 w 1026268"/>
              <a:gd name="connsiteY5" fmla="*/ 0 h 191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268" h="1916349">
                <a:moveTo>
                  <a:pt x="0" y="1916349"/>
                </a:moveTo>
                <a:cubicBezTo>
                  <a:pt x="40937" y="1742467"/>
                  <a:pt x="81875" y="1568585"/>
                  <a:pt x="175098" y="1395919"/>
                </a:cubicBezTo>
                <a:cubicBezTo>
                  <a:pt x="268322" y="1223253"/>
                  <a:pt x="456390" y="1029510"/>
                  <a:pt x="559341" y="880353"/>
                </a:cubicBezTo>
                <a:cubicBezTo>
                  <a:pt x="662292" y="731196"/>
                  <a:pt x="714984" y="647701"/>
                  <a:pt x="792805" y="500975"/>
                </a:cubicBezTo>
                <a:cubicBezTo>
                  <a:pt x="870626" y="354249"/>
                  <a:pt x="1026268" y="0"/>
                  <a:pt x="1026268" y="0"/>
                </a:cubicBezTo>
                <a:lnTo>
                  <a:pt x="1026268" y="0"/>
                </a:ln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B1E8AC-DF50-1888-7850-CA22B4178F77}"/>
              </a:ext>
            </a:extLst>
          </p:cNvPr>
          <p:cNvGrpSpPr/>
          <p:nvPr/>
        </p:nvGrpSpPr>
        <p:grpSpPr>
          <a:xfrm>
            <a:off x="618565" y="134471"/>
            <a:ext cx="11669467" cy="4840941"/>
            <a:chOff x="618565" y="134471"/>
            <a:chExt cx="11669467" cy="484094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96536B-BFC3-C594-BDF0-317E222DDA33}"/>
                </a:ext>
              </a:extLst>
            </p:cNvPr>
            <p:cNvGrpSpPr/>
            <p:nvPr/>
          </p:nvGrpSpPr>
          <p:grpSpPr>
            <a:xfrm>
              <a:off x="618565" y="134471"/>
              <a:ext cx="11669467" cy="4840941"/>
              <a:chOff x="618565" y="134471"/>
              <a:chExt cx="11669467" cy="484094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93FA4BB-DBF9-83CD-3C52-17107CD8F5AA}"/>
                  </a:ext>
                </a:extLst>
              </p:cNvPr>
              <p:cNvGrpSpPr/>
              <p:nvPr/>
            </p:nvGrpSpPr>
            <p:grpSpPr>
              <a:xfrm>
                <a:off x="5051343" y="446432"/>
                <a:ext cx="7236689" cy="3183744"/>
                <a:chOff x="5051343" y="446432"/>
                <a:chExt cx="7236689" cy="3183744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AE0AC99-9702-43BC-A576-B2966658D303}"/>
                    </a:ext>
                  </a:extLst>
                </p:cNvPr>
                <p:cNvSpPr/>
                <p:nvPr/>
              </p:nvSpPr>
              <p:spPr>
                <a:xfrm>
                  <a:off x="5051343" y="498796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AA7778E9-F343-43F0-B4C1-8574ADD85306}"/>
                    </a:ext>
                  </a:extLst>
                </p:cNvPr>
                <p:cNvGrpSpPr/>
                <p:nvPr/>
              </p:nvGrpSpPr>
              <p:grpSpPr>
                <a:xfrm>
                  <a:off x="5079091" y="446432"/>
                  <a:ext cx="7208941" cy="3183744"/>
                  <a:chOff x="5079091" y="446432"/>
                  <a:chExt cx="7208941" cy="3183744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6C1A4C7-C0C3-50E7-4C93-8E7666349F6C}"/>
                      </a:ext>
                    </a:extLst>
                  </p:cNvPr>
                  <p:cNvSpPr txBox="1"/>
                  <p:nvPr/>
                </p:nvSpPr>
                <p:spPr>
                  <a:xfrm>
                    <a:off x="5079091" y="446432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2</a:t>
                    </a:r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5B149450-8720-609B-84A6-D7D346A47928}"/>
                      </a:ext>
                    </a:extLst>
                  </p:cNvPr>
                  <p:cNvGrpSpPr/>
                  <p:nvPr/>
                </p:nvGrpSpPr>
                <p:grpSpPr>
                  <a:xfrm>
                    <a:off x="7401667" y="3055569"/>
                    <a:ext cx="307438" cy="369332"/>
                    <a:chOff x="7409024" y="3243827"/>
                    <a:chExt cx="307438" cy="369332"/>
                  </a:xfrm>
                </p:grpSpPr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C65C4455-7E47-7DAA-6D53-F3780C351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9024" y="3284091"/>
                      <a:ext cx="301687" cy="288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8C183A-432A-91F9-4BAA-66D47E3277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4776" y="3243827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2</a:t>
                      </a:r>
                    </a:p>
                  </p:txBody>
                </p:sp>
              </p:grp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B7E5C73-1D91-E4B8-F942-7A3FB9876C01}"/>
                      </a:ext>
                    </a:extLst>
                  </p:cNvPr>
                  <p:cNvSpPr txBox="1"/>
                  <p:nvPr/>
                </p:nvSpPr>
                <p:spPr>
                  <a:xfrm>
                    <a:off x="7756025" y="3045401"/>
                    <a:ext cx="4532007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Odom low-relief, mid-shelf carbonate buildups inboard of shelf margin; also, Caddo </a:t>
                    </a:r>
                    <a:r>
                      <a:rPr lang="en-US" sz="1600" dirty="0" err="1"/>
                      <a:t>grainstones</a:t>
                    </a:r>
                    <a:endParaRPr lang="en-US" sz="1600" dirty="0"/>
                  </a:p>
                </p:txBody>
              </p:sp>
            </p:grp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ECD541E-BE79-B3B7-4479-3A1394D4BF2C}"/>
                  </a:ext>
                </a:extLst>
              </p:cNvPr>
              <p:cNvSpPr/>
              <p:nvPr/>
            </p:nvSpPr>
            <p:spPr>
              <a:xfrm>
                <a:off x="618565" y="134471"/>
                <a:ext cx="1993932" cy="4840941"/>
              </a:xfrm>
              <a:custGeom>
                <a:avLst/>
                <a:gdLst>
                  <a:gd name="connsiteX0" fmla="*/ 0 w 1993932"/>
                  <a:gd name="connsiteY0" fmla="*/ 4840941 h 4840941"/>
                  <a:gd name="connsiteX1" fmla="*/ 295835 w 1993932"/>
                  <a:gd name="connsiteY1" fmla="*/ 4733364 h 4840941"/>
                  <a:gd name="connsiteX2" fmla="*/ 618564 w 1993932"/>
                  <a:gd name="connsiteY2" fmla="*/ 4208929 h 4840941"/>
                  <a:gd name="connsiteX3" fmla="*/ 1143000 w 1993932"/>
                  <a:gd name="connsiteY3" fmla="*/ 3913094 h 4840941"/>
                  <a:gd name="connsiteX4" fmla="*/ 1694329 w 1993932"/>
                  <a:gd name="connsiteY4" fmla="*/ 3751729 h 4840941"/>
                  <a:gd name="connsiteX5" fmla="*/ 1922929 w 1993932"/>
                  <a:gd name="connsiteY5" fmla="*/ 3617258 h 4840941"/>
                  <a:gd name="connsiteX6" fmla="*/ 1976717 w 1993932"/>
                  <a:gd name="connsiteY6" fmla="*/ 3402105 h 4840941"/>
                  <a:gd name="connsiteX7" fmla="*/ 1653988 w 1993932"/>
                  <a:gd name="connsiteY7" fmla="*/ 3160058 h 4840941"/>
                  <a:gd name="connsiteX8" fmla="*/ 1573306 w 1993932"/>
                  <a:gd name="connsiteY8" fmla="*/ 2716305 h 4840941"/>
                  <a:gd name="connsiteX9" fmla="*/ 1573306 w 1993932"/>
                  <a:gd name="connsiteY9" fmla="*/ 2326341 h 4840941"/>
                  <a:gd name="connsiteX10" fmla="*/ 1586753 w 1993932"/>
                  <a:gd name="connsiteY10" fmla="*/ 2030505 h 4840941"/>
                  <a:gd name="connsiteX11" fmla="*/ 1546411 w 1993932"/>
                  <a:gd name="connsiteY11" fmla="*/ 1734670 h 4840941"/>
                  <a:gd name="connsiteX12" fmla="*/ 1411941 w 1993932"/>
                  <a:gd name="connsiteY12" fmla="*/ 1627094 h 4840941"/>
                  <a:gd name="connsiteX13" fmla="*/ 1075764 w 1993932"/>
                  <a:gd name="connsiteY13" fmla="*/ 1748117 h 4840941"/>
                  <a:gd name="connsiteX14" fmla="*/ 874059 w 1993932"/>
                  <a:gd name="connsiteY14" fmla="*/ 1721223 h 4840941"/>
                  <a:gd name="connsiteX15" fmla="*/ 632011 w 1993932"/>
                  <a:gd name="connsiteY15" fmla="*/ 1546411 h 4840941"/>
                  <a:gd name="connsiteX16" fmla="*/ 605117 w 1993932"/>
                  <a:gd name="connsiteY16" fmla="*/ 1035423 h 4840941"/>
                  <a:gd name="connsiteX17" fmla="*/ 753035 w 1993932"/>
                  <a:gd name="connsiteY17" fmla="*/ 510988 h 4840941"/>
                  <a:gd name="connsiteX18" fmla="*/ 806823 w 1993932"/>
                  <a:gd name="connsiteY18" fmla="*/ 134470 h 4840941"/>
                  <a:gd name="connsiteX19" fmla="*/ 847164 w 1993932"/>
                  <a:gd name="connsiteY19" fmla="*/ 0 h 484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93932" h="4840941">
                    <a:moveTo>
                      <a:pt x="0" y="4840941"/>
                    </a:moveTo>
                    <a:cubicBezTo>
                      <a:pt x="96370" y="4839820"/>
                      <a:pt x="192741" y="4838699"/>
                      <a:pt x="295835" y="4733364"/>
                    </a:cubicBezTo>
                    <a:cubicBezTo>
                      <a:pt x="398929" y="4628029"/>
                      <a:pt x="477370" y="4345641"/>
                      <a:pt x="618564" y="4208929"/>
                    </a:cubicBezTo>
                    <a:cubicBezTo>
                      <a:pt x="759758" y="4072217"/>
                      <a:pt x="963706" y="3989294"/>
                      <a:pt x="1143000" y="3913094"/>
                    </a:cubicBezTo>
                    <a:cubicBezTo>
                      <a:pt x="1322294" y="3836894"/>
                      <a:pt x="1564341" y="3801035"/>
                      <a:pt x="1694329" y="3751729"/>
                    </a:cubicBezTo>
                    <a:cubicBezTo>
                      <a:pt x="1824317" y="3702423"/>
                      <a:pt x="1875864" y="3675529"/>
                      <a:pt x="1922929" y="3617258"/>
                    </a:cubicBezTo>
                    <a:cubicBezTo>
                      <a:pt x="1969994" y="3558987"/>
                      <a:pt x="2021540" y="3478305"/>
                      <a:pt x="1976717" y="3402105"/>
                    </a:cubicBezTo>
                    <a:cubicBezTo>
                      <a:pt x="1931894" y="3325905"/>
                      <a:pt x="1721223" y="3274358"/>
                      <a:pt x="1653988" y="3160058"/>
                    </a:cubicBezTo>
                    <a:cubicBezTo>
                      <a:pt x="1586753" y="3045758"/>
                      <a:pt x="1586753" y="2855258"/>
                      <a:pt x="1573306" y="2716305"/>
                    </a:cubicBezTo>
                    <a:cubicBezTo>
                      <a:pt x="1559859" y="2577352"/>
                      <a:pt x="1571065" y="2440641"/>
                      <a:pt x="1573306" y="2326341"/>
                    </a:cubicBezTo>
                    <a:cubicBezTo>
                      <a:pt x="1575547" y="2212041"/>
                      <a:pt x="1591235" y="2129117"/>
                      <a:pt x="1586753" y="2030505"/>
                    </a:cubicBezTo>
                    <a:cubicBezTo>
                      <a:pt x="1582271" y="1931893"/>
                      <a:pt x="1575546" y="1801905"/>
                      <a:pt x="1546411" y="1734670"/>
                    </a:cubicBezTo>
                    <a:cubicBezTo>
                      <a:pt x="1517276" y="1667435"/>
                      <a:pt x="1490382" y="1624853"/>
                      <a:pt x="1411941" y="1627094"/>
                    </a:cubicBezTo>
                    <a:cubicBezTo>
                      <a:pt x="1333500" y="1629335"/>
                      <a:pt x="1165411" y="1732429"/>
                      <a:pt x="1075764" y="1748117"/>
                    </a:cubicBezTo>
                    <a:cubicBezTo>
                      <a:pt x="986117" y="1763805"/>
                      <a:pt x="948018" y="1754841"/>
                      <a:pt x="874059" y="1721223"/>
                    </a:cubicBezTo>
                    <a:cubicBezTo>
                      <a:pt x="800100" y="1687605"/>
                      <a:pt x="676835" y="1660711"/>
                      <a:pt x="632011" y="1546411"/>
                    </a:cubicBezTo>
                    <a:cubicBezTo>
                      <a:pt x="587187" y="1432111"/>
                      <a:pt x="584946" y="1207993"/>
                      <a:pt x="605117" y="1035423"/>
                    </a:cubicBezTo>
                    <a:cubicBezTo>
                      <a:pt x="625288" y="862853"/>
                      <a:pt x="719417" y="661147"/>
                      <a:pt x="753035" y="510988"/>
                    </a:cubicBezTo>
                    <a:cubicBezTo>
                      <a:pt x="786653" y="360829"/>
                      <a:pt x="791135" y="219635"/>
                      <a:pt x="806823" y="134470"/>
                    </a:cubicBezTo>
                    <a:cubicBezTo>
                      <a:pt x="822511" y="49305"/>
                      <a:pt x="834837" y="24652"/>
                      <a:pt x="847164" y="0"/>
                    </a:cubicBez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3C33072-3EF4-D03A-B4FB-48F2976D8931}"/>
                </a:ext>
              </a:extLst>
            </p:cNvPr>
            <p:cNvSpPr txBox="1"/>
            <p:nvPr/>
          </p:nvSpPr>
          <p:spPr>
            <a:xfrm>
              <a:off x="1237816" y="3178729"/>
              <a:ext cx="110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L. Strawn </a:t>
              </a:r>
            </a:p>
            <a:p>
              <a:r>
                <a:rPr lang="en-US" sz="1400" b="1" dirty="0">
                  <a:solidFill>
                    <a:srgbClr val="7030A0"/>
                  </a:solidFill>
                </a:rPr>
                <a:t>shelf margin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18CBFF0-CE38-9752-63B0-F20E1CD4B05F}"/>
                </a:ext>
              </a:extLst>
            </p:cNvPr>
            <p:cNvCxnSpPr>
              <a:cxnSpLocks/>
            </p:cNvCxnSpPr>
            <p:nvPr/>
          </p:nvCxnSpPr>
          <p:spPr>
            <a:xfrm>
              <a:off x="2257533" y="3572387"/>
              <a:ext cx="242680" cy="129562"/>
            </a:xfrm>
            <a:prstGeom prst="line">
              <a:avLst/>
            </a:prstGeom>
            <a:ln w="127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E447DC-4A1E-E2AD-AC6E-470CE73CE9F8}"/>
                </a:ext>
              </a:extLst>
            </p:cNvPr>
            <p:cNvSpPr txBox="1"/>
            <p:nvPr/>
          </p:nvSpPr>
          <p:spPr>
            <a:xfrm>
              <a:off x="1222169" y="3576542"/>
              <a:ext cx="8963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7030A0"/>
                  </a:solidFill>
                </a:rPr>
                <a:t>(Waite, 1991)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</p:spTree>
    <p:extLst>
      <p:ext uri="{BB962C8B-B14F-4D97-AF65-F5344CB8AC3E}">
        <p14:creationId xmlns:p14="http://schemas.microsoft.com/office/powerpoint/2010/main" val="4144979680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81964E-8895-6AF1-7EDB-987F35057EA1}"/>
              </a:ext>
            </a:extLst>
          </p:cNvPr>
          <p:cNvSpPr/>
          <p:nvPr/>
        </p:nvSpPr>
        <p:spPr>
          <a:xfrm>
            <a:off x="5504541" y="3883083"/>
            <a:ext cx="277238" cy="1454285"/>
          </a:xfrm>
          <a:custGeom>
            <a:avLst/>
            <a:gdLst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36187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11868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38" h="1454285">
                <a:moveTo>
                  <a:pt x="0" y="1454285"/>
                </a:moveTo>
                <a:cubicBezTo>
                  <a:pt x="11349" y="1336742"/>
                  <a:pt x="22698" y="1219200"/>
                  <a:pt x="29183" y="1113817"/>
                </a:cubicBezTo>
                <a:cubicBezTo>
                  <a:pt x="35668" y="1008434"/>
                  <a:pt x="34858" y="898998"/>
                  <a:pt x="38911" y="821987"/>
                </a:cubicBezTo>
                <a:cubicBezTo>
                  <a:pt x="42964" y="744976"/>
                  <a:pt x="41343" y="723089"/>
                  <a:pt x="53502" y="651753"/>
                </a:cubicBezTo>
                <a:cubicBezTo>
                  <a:pt x="65662" y="580417"/>
                  <a:pt x="85928" y="476655"/>
                  <a:pt x="111868" y="393970"/>
                </a:cubicBezTo>
                <a:cubicBezTo>
                  <a:pt x="137808" y="311285"/>
                  <a:pt x="185637" y="221304"/>
                  <a:pt x="209145" y="155642"/>
                </a:cubicBezTo>
                <a:cubicBezTo>
                  <a:pt x="232654" y="89980"/>
                  <a:pt x="254946" y="44990"/>
                  <a:pt x="27723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A7B023-C410-DBBC-A142-37F8AB6A7B24}"/>
              </a:ext>
            </a:extLst>
          </p:cNvPr>
          <p:cNvSpPr/>
          <p:nvPr/>
        </p:nvSpPr>
        <p:spPr>
          <a:xfrm>
            <a:off x="5428559" y="2529191"/>
            <a:ext cx="62705" cy="1318098"/>
          </a:xfrm>
          <a:custGeom>
            <a:avLst/>
            <a:gdLst>
              <a:gd name="connsiteX0" fmla="*/ 62705 w 62705"/>
              <a:gd name="connsiteY0" fmla="*/ 1318098 h 1318098"/>
              <a:gd name="connsiteX1" fmla="*/ 48113 w 62705"/>
              <a:gd name="connsiteY1" fmla="*/ 856035 h 1318098"/>
              <a:gd name="connsiteX2" fmla="*/ 4339 w 62705"/>
              <a:gd name="connsiteY2" fmla="*/ 457200 h 1318098"/>
              <a:gd name="connsiteX3" fmla="*/ 4339 w 62705"/>
              <a:gd name="connsiteY3" fmla="*/ 223737 h 1318098"/>
              <a:gd name="connsiteX4" fmla="*/ 28658 w 62705"/>
              <a:gd name="connsiteY4" fmla="*/ 0 h 13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5" h="1318098">
                <a:moveTo>
                  <a:pt x="62705" y="1318098"/>
                </a:moveTo>
                <a:cubicBezTo>
                  <a:pt x="60273" y="1158808"/>
                  <a:pt x="57841" y="999518"/>
                  <a:pt x="48113" y="856035"/>
                </a:cubicBezTo>
                <a:cubicBezTo>
                  <a:pt x="38385" y="712552"/>
                  <a:pt x="11635" y="562583"/>
                  <a:pt x="4339" y="457200"/>
                </a:cubicBezTo>
                <a:cubicBezTo>
                  <a:pt x="-2957" y="351817"/>
                  <a:pt x="286" y="299937"/>
                  <a:pt x="4339" y="223737"/>
                </a:cubicBezTo>
                <a:cubicBezTo>
                  <a:pt x="8392" y="147537"/>
                  <a:pt x="18525" y="73768"/>
                  <a:pt x="2865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23E676-6A1B-23A5-5A82-705EDFD35FF0}"/>
              </a:ext>
            </a:extLst>
          </p:cNvPr>
          <p:cNvSpPr/>
          <p:nvPr/>
        </p:nvSpPr>
        <p:spPr>
          <a:xfrm>
            <a:off x="5734455" y="622570"/>
            <a:ext cx="1026268" cy="1916349"/>
          </a:xfrm>
          <a:custGeom>
            <a:avLst/>
            <a:gdLst>
              <a:gd name="connsiteX0" fmla="*/ 0 w 1026268"/>
              <a:gd name="connsiteY0" fmla="*/ 1916349 h 1916349"/>
              <a:gd name="connsiteX1" fmla="*/ 175098 w 1026268"/>
              <a:gd name="connsiteY1" fmla="*/ 1395919 h 1916349"/>
              <a:gd name="connsiteX2" fmla="*/ 559341 w 1026268"/>
              <a:gd name="connsiteY2" fmla="*/ 880353 h 1916349"/>
              <a:gd name="connsiteX3" fmla="*/ 792805 w 1026268"/>
              <a:gd name="connsiteY3" fmla="*/ 500975 h 1916349"/>
              <a:gd name="connsiteX4" fmla="*/ 1026268 w 1026268"/>
              <a:gd name="connsiteY4" fmla="*/ 0 h 1916349"/>
              <a:gd name="connsiteX5" fmla="*/ 1026268 w 1026268"/>
              <a:gd name="connsiteY5" fmla="*/ 0 h 191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268" h="1916349">
                <a:moveTo>
                  <a:pt x="0" y="1916349"/>
                </a:moveTo>
                <a:cubicBezTo>
                  <a:pt x="40937" y="1742467"/>
                  <a:pt x="81875" y="1568585"/>
                  <a:pt x="175098" y="1395919"/>
                </a:cubicBezTo>
                <a:cubicBezTo>
                  <a:pt x="268322" y="1223253"/>
                  <a:pt x="456390" y="1029510"/>
                  <a:pt x="559341" y="880353"/>
                </a:cubicBezTo>
                <a:cubicBezTo>
                  <a:pt x="662292" y="731196"/>
                  <a:pt x="714984" y="647701"/>
                  <a:pt x="792805" y="500975"/>
                </a:cubicBezTo>
                <a:cubicBezTo>
                  <a:pt x="870626" y="354249"/>
                  <a:pt x="1026268" y="0"/>
                  <a:pt x="1026268" y="0"/>
                </a:cubicBezTo>
                <a:lnTo>
                  <a:pt x="1026268" y="0"/>
                </a:ln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741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7E5C73-1D91-E4B8-F942-7A3FB9876C01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L. Strawn 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(Waite, 1991)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285A501-AEE6-8D82-A9CC-F94B981AB741}"/>
              </a:ext>
            </a:extLst>
          </p:cNvPr>
          <p:cNvSpPr/>
          <p:nvPr/>
        </p:nvSpPr>
        <p:spPr>
          <a:xfrm>
            <a:off x="4622338" y="5157691"/>
            <a:ext cx="387221" cy="37297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F8D388-F960-6A4B-C878-70F019589511}"/>
              </a:ext>
            </a:extLst>
          </p:cNvPr>
          <p:cNvSpPr txBox="1"/>
          <p:nvPr/>
        </p:nvSpPr>
        <p:spPr>
          <a:xfrm>
            <a:off x="4650086" y="51053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40166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Ellenburger</a:t>
            </a:r>
            <a:r>
              <a:rPr lang="en-US" sz="1600" dirty="0"/>
              <a:t> trend (</a:t>
            </a:r>
            <a:r>
              <a:rPr lang="en-US" sz="1600" dirty="0" err="1"/>
              <a:t>karsted</a:t>
            </a:r>
            <a:r>
              <a:rPr lang="en-US" sz="1600" dirty="0"/>
              <a:t> cave systems?); also, large Cisco (Cook) Ss delta system inboard of Saddle Creek shelf margin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9DEACDD-6E91-7C36-CC5F-80BEE0CEFB9C}"/>
              </a:ext>
            </a:extLst>
          </p:cNvPr>
          <p:cNvSpPr/>
          <p:nvPr/>
        </p:nvSpPr>
        <p:spPr>
          <a:xfrm>
            <a:off x="4550685" y="1748328"/>
            <a:ext cx="387221" cy="37297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599393-69B4-91D8-4018-CAB20EEE80B2}"/>
              </a:ext>
            </a:extLst>
          </p:cNvPr>
          <p:cNvSpPr txBox="1"/>
          <p:nvPr/>
        </p:nvSpPr>
        <p:spPr>
          <a:xfrm>
            <a:off x="4578433" y="16959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5349D4B1-AD65-8FEC-23CB-18FBAF76B587}"/>
              </a:ext>
            </a:extLst>
          </p:cNvPr>
          <p:cNvSpPr/>
          <p:nvPr/>
        </p:nvSpPr>
        <p:spPr>
          <a:xfrm>
            <a:off x="1129553" y="1317811"/>
            <a:ext cx="995082" cy="5242488"/>
          </a:xfrm>
          <a:custGeom>
            <a:avLst/>
            <a:gdLst>
              <a:gd name="connsiteX0" fmla="*/ 995082 w 1000257"/>
              <a:gd name="connsiteY0" fmla="*/ 5163670 h 5469282"/>
              <a:gd name="connsiteX1" fmla="*/ 995082 w 1000257"/>
              <a:gd name="connsiteY1" fmla="*/ 5446059 h 5469282"/>
              <a:gd name="connsiteX2" fmla="*/ 941294 w 1000257"/>
              <a:gd name="connsiteY2" fmla="*/ 4625788 h 5469282"/>
              <a:gd name="connsiteX3" fmla="*/ 887506 w 1000257"/>
              <a:gd name="connsiteY3" fmla="*/ 3697941 h 5469282"/>
              <a:gd name="connsiteX4" fmla="*/ 860612 w 1000257"/>
              <a:gd name="connsiteY4" fmla="*/ 2756647 h 5469282"/>
              <a:gd name="connsiteX5" fmla="*/ 739588 w 1000257"/>
              <a:gd name="connsiteY5" fmla="*/ 2111188 h 5469282"/>
              <a:gd name="connsiteX6" fmla="*/ 806823 w 1000257"/>
              <a:gd name="connsiteY6" fmla="*/ 1586753 h 5469282"/>
              <a:gd name="connsiteX7" fmla="*/ 632012 w 1000257"/>
              <a:gd name="connsiteY7" fmla="*/ 1143000 h 5469282"/>
              <a:gd name="connsiteX8" fmla="*/ 282388 w 1000257"/>
              <a:gd name="connsiteY8" fmla="*/ 860612 h 5469282"/>
              <a:gd name="connsiteX9" fmla="*/ 121023 w 1000257"/>
              <a:gd name="connsiteY9" fmla="*/ 537882 h 5469282"/>
              <a:gd name="connsiteX10" fmla="*/ 0 w 1000257"/>
              <a:gd name="connsiteY10" fmla="*/ 0 h 5469282"/>
              <a:gd name="connsiteX0" fmla="*/ 995082 w 1000257"/>
              <a:gd name="connsiteY0" fmla="*/ 5163670 h 5469282"/>
              <a:gd name="connsiteX1" fmla="*/ 995082 w 1000257"/>
              <a:gd name="connsiteY1" fmla="*/ 5446059 h 5469282"/>
              <a:gd name="connsiteX2" fmla="*/ 941294 w 1000257"/>
              <a:gd name="connsiteY2" fmla="*/ 4625788 h 5469282"/>
              <a:gd name="connsiteX3" fmla="*/ 887506 w 1000257"/>
              <a:gd name="connsiteY3" fmla="*/ 3697941 h 5469282"/>
              <a:gd name="connsiteX4" fmla="*/ 860612 w 1000257"/>
              <a:gd name="connsiteY4" fmla="*/ 2756647 h 5469282"/>
              <a:gd name="connsiteX5" fmla="*/ 739588 w 1000257"/>
              <a:gd name="connsiteY5" fmla="*/ 2111188 h 5469282"/>
              <a:gd name="connsiteX6" fmla="*/ 806823 w 1000257"/>
              <a:gd name="connsiteY6" fmla="*/ 1586753 h 5469282"/>
              <a:gd name="connsiteX7" fmla="*/ 632012 w 1000257"/>
              <a:gd name="connsiteY7" fmla="*/ 1143000 h 5469282"/>
              <a:gd name="connsiteX8" fmla="*/ 282388 w 1000257"/>
              <a:gd name="connsiteY8" fmla="*/ 860612 h 5469282"/>
              <a:gd name="connsiteX9" fmla="*/ 121023 w 1000257"/>
              <a:gd name="connsiteY9" fmla="*/ 537882 h 5469282"/>
              <a:gd name="connsiteX10" fmla="*/ 0 w 1000257"/>
              <a:gd name="connsiteY10" fmla="*/ 0 h 5469282"/>
              <a:gd name="connsiteX0" fmla="*/ 995082 w 995082"/>
              <a:gd name="connsiteY0" fmla="*/ 5446059 h 5446059"/>
              <a:gd name="connsiteX1" fmla="*/ 941294 w 995082"/>
              <a:gd name="connsiteY1" fmla="*/ 4625788 h 5446059"/>
              <a:gd name="connsiteX2" fmla="*/ 887506 w 995082"/>
              <a:gd name="connsiteY2" fmla="*/ 3697941 h 5446059"/>
              <a:gd name="connsiteX3" fmla="*/ 860612 w 995082"/>
              <a:gd name="connsiteY3" fmla="*/ 2756647 h 5446059"/>
              <a:gd name="connsiteX4" fmla="*/ 739588 w 995082"/>
              <a:gd name="connsiteY4" fmla="*/ 2111188 h 5446059"/>
              <a:gd name="connsiteX5" fmla="*/ 806823 w 995082"/>
              <a:gd name="connsiteY5" fmla="*/ 1586753 h 5446059"/>
              <a:gd name="connsiteX6" fmla="*/ 632012 w 995082"/>
              <a:gd name="connsiteY6" fmla="*/ 1143000 h 5446059"/>
              <a:gd name="connsiteX7" fmla="*/ 282388 w 995082"/>
              <a:gd name="connsiteY7" fmla="*/ 860612 h 5446059"/>
              <a:gd name="connsiteX8" fmla="*/ 121023 w 995082"/>
              <a:gd name="connsiteY8" fmla="*/ 537882 h 5446059"/>
              <a:gd name="connsiteX9" fmla="*/ 0 w 995082"/>
              <a:gd name="connsiteY9" fmla="*/ 0 h 5446059"/>
              <a:gd name="connsiteX0" fmla="*/ 995082 w 995082"/>
              <a:gd name="connsiteY0" fmla="*/ 5242488 h 5242488"/>
              <a:gd name="connsiteX1" fmla="*/ 941294 w 995082"/>
              <a:gd name="connsiteY1" fmla="*/ 4625788 h 5242488"/>
              <a:gd name="connsiteX2" fmla="*/ 887506 w 995082"/>
              <a:gd name="connsiteY2" fmla="*/ 3697941 h 5242488"/>
              <a:gd name="connsiteX3" fmla="*/ 860612 w 995082"/>
              <a:gd name="connsiteY3" fmla="*/ 2756647 h 5242488"/>
              <a:gd name="connsiteX4" fmla="*/ 739588 w 995082"/>
              <a:gd name="connsiteY4" fmla="*/ 2111188 h 5242488"/>
              <a:gd name="connsiteX5" fmla="*/ 806823 w 995082"/>
              <a:gd name="connsiteY5" fmla="*/ 1586753 h 5242488"/>
              <a:gd name="connsiteX6" fmla="*/ 632012 w 995082"/>
              <a:gd name="connsiteY6" fmla="*/ 1143000 h 5242488"/>
              <a:gd name="connsiteX7" fmla="*/ 282388 w 995082"/>
              <a:gd name="connsiteY7" fmla="*/ 860612 h 5242488"/>
              <a:gd name="connsiteX8" fmla="*/ 121023 w 995082"/>
              <a:gd name="connsiteY8" fmla="*/ 537882 h 5242488"/>
              <a:gd name="connsiteX9" fmla="*/ 0 w 995082"/>
              <a:gd name="connsiteY9" fmla="*/ 0 h 524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5082" h="5242488">
                <a:moveTo>
                  <a:pt x="995082" y="5242488"/>
                </a:moveTo>
                <a:cubicBezTo>
                  <a:pt x="986117" y="5152841"/>
                  <a:pt x="959223" y="4883212"/>
                  <a:pt x="941294" y="4625788"/>
                </a:cubicBezTo>
                <a:cubicBezTo>
                  <a:pt x="923365" y="4368364"/>
                  <a:pt x="900953" y="4009464"/>
                  <a:pt x="887506" y="3697941"/>
                </a:cubicBezTo>
                <a:cubicBezTo>
                  <a:pt x="874059" y="3386418"/>
                  <a:pt x="885265" y="3021106"/>
                  <a:pt x="860612" y="2756647"/>
                </a:cubicBezTo>
                <a:cubicBezTo>
                  <a:pt x="835959" y="2492188"/>
                  <a:pt x="748553" y="2306170"/>
                  <a:pt x="739588" y="2111188"/>
                </a:cubicBezTo>
                <a:cubicBezTo>
                  <a:pt x="730623" y="1916206"/>
                  <a:pt x="824752" y="1748118"/>
                  <a:pt x="806823" y="1586753"/>
                </a:cubicBezTo>
                <a:cubicBezTo>
                  <a:pt x="788894" y="1425388"/>
                  <a:pt x="719418" y="1264023"/>
                  <a:pt x="632012" y="1143000"/>
                </a:cubicBezTo>
                <a:cubicBezTo>
                  <a:pt x="544606" y="1021977"/>
                  <a:pt x="367553" y="961465"/>
                  <a:pt x="282388" y="860612"/>
                </a:cubicBezTo>
                <a:cubicBezTo>
                  <a:pt x="197223" y="759759"/>
                  <a:pt x="168088" y="681317"/>
                  <a:pt x="121023" y="537882"/>
                </a:cubicBezTo>
                <a:cubicBezTo>
                  <a:pt x="73958" y="394447"/>
                  <a:pt x="36979" y="197223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65063B1-93F9-C0CC-BE09-59CDE07802AE}"/>
              </a:ext>
            </a:extLst>
          </p:cNvPr>
          <p:cNvSpPr txBox="1"/>
          <p:nvPr/>
        </p:nvSpPr>
        <p:spPr>
          <a:xfrm>
            <a:off x="373110" y="2447624"/>
            <a:ext cx="1147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Saddle Creek</a:t>
            </a:r>
          </a:p>
          <a:p>
            <a:r>
              <a:rPr lang="en-US" sz="1400" b="1" dirty="0"/>
              <a:t>shelf margin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231C21B-9627-3880-042B-DCD80934FA31}"/>
              </a:ext>
            </a:extLst>
          </p:cNvPr>
          <p:cNvCxnSpPr>
            <a:cxnSpLocks/>
          </p:cNvCxnSpPr>
          <p:nvPr/>
        </p:nvCxnSpPr>
        <p:spPr>
          <a:xfrm flipV="1">
            <a:off x="1450112" y="2474155"/>
            <a:ext cx="238260" cy="1318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FC8171F-83C5-8D23-2F46-DCF285F5790A}"/>
              </a:ext>
            </a:extLst>
          </p:cNvPr>
          <p:cNvSpPr txBox="1"/>
          <p:nvPr/>
        </p:nvSpPr>
        <p:spPr>
          <a:xfrm>
            <a:off x="403417" y="2845437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Heintz</a:t>
            </a:r>
            <a:r>
              <a:rPr lang="en-US" sz="1000" dirty="0"/>
              <a:t> et al., 2017)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</p:spTree>
    <p:extLst>
      <p:ext uri="{BB962C8B-B14F-4D97-AF65-F5344CB8AC3E}">
        <p14:creationId xmlns:p14="http://schemas.microsoft.com/office/powerpoint/2010/main" val="3465879838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C253B62E-2414-41CF-E29B-1083AA95C0CD}"/>
              </a:ext>
            </a:extLst>
          </p:cNvPr>
          <p:cNvGrpSpPr/>
          <p:nvPr/>
        </p:nvGrpSpPr>
        <p:grpSpPr>
          <a:xfrm>
            <a:off x="5428559" y="622570"/>
            <a:ext cx="1332164" cy="4714798"/>
            <a:chOff x="5428559" y="622570"/>
            <a:chExt cx="1332164" cy="471479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81964E-8895-6AF1-7EDB-987F35057EA1}"/>
                </a:ext>
              </a:extLst>
            </p:cNvPr>
            <p:cNvSpPr/>
            <p:nvPr/>
          </p:nvSpPr>
          <p:spPr>
            <a:xfrm>
              <a:off x="5504541" y="3883083"/>
              <a:ext cx="277238" cy="1454285"/>
            </a:xfrm>
            <a:custGeom>
              <a:avLst/>
              <a:gdLst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36187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11868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238" h="1454285">
                  <a:moveTo>
                    <a:pt x="0" y="1454285"/>
                  </a:moveTo>
                  <a:cubicBezTo>
                    <a:pt x="11349" y="1336742"/>
                    <a:pt x="22698" y="1219200"/>
                    <a:pt x="29183" y="1113817"/>
                  </a:cubicBezTo>
                  <a:cubicBezTo>
                    <a:pt x="35668" y="1008434"/>
                    <a:pt x="34858" y="898998"/>
                    <a:pt x="38911" y="821987"/>
                  </a:cubicBezTo>
                  <a:cubicBezTo>
                    <a:pt x="42964" y="744976"/>
                    <a:pt x="41343" y="723089"/>
                    <a:pt x="53502" y="651753"/>
                  </a:cubicBezTo>
                  <a:cubicBezTo>
                    <a:pt x="65662" y="580417"/>
                    <a:pt x="85928" y="476655"/>
                    <a:pt x="111868" y="393970"/>
                  </a:cubicBezTo>
                  <a:cubicBezTo>
                    <a:pt x="137808" y="311285"/>
                    <a:pt x="185637" y="221304"/>
                    <a:pt x="209145" y="155642"/>
                  </a:cubicBezTo>
                  <a:cubicBezTo>
                    <a:pt x="232654" y="89980"/>
                    <a:pt x="254946" y="44990"/>
                    <a:pt x="27723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DA7B023-C410-DBBC-A142-37F8AB6A7B24}"/>
                </a:ext>
              </a:extLst>
            </p:cNvPr>
            <p:cNvSpPr/>
            <p:nvPr/>
          </p:nvSpPr>
          <p:spPr>
            <a:xfrm>
              <a:off x="5428559" y="2529191"/>
              <a:ext cx="62705" cy="1318098"/>
            </a:xfrm>
            <a:custGeom>
              <a:avLst/>
              <a:gdLst>
                <a:gd name="connsiteX0" fmla="*/ 62705 w 62705"/>
                <a:gd name="connsiteY0" fmla="*/ 1318098 h 1318098"/>
                <a:gd name="connsiteX1" fmla="*/ 48113 w 62705"/>
                <a:gd name="connsiteY1" fmla="*/ 856035 h 1318098"/>
                <a:gd name="connsiteX2" fmla="*/ 4339 w 62705"/>
                <a:gd name="connsiteY2" fmla="*/ 457200 h 1318098"/>
                <a:gd name="connsiteX3" fmla="*/ 4339 w 62705"/>
                <a:gd name="connsiteY3" fmla="*/ 223737 h 1318098"/>
                <a:gd name="connsiteX4" fmla="*/ 28658 w 62705"/>
                <a:gd name="connsiteY4" fmla="*/ 0 h 13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5" h="1318098">
                  <a:moveTo>
                    <a:pt x="62705" y="1318098"/>
                  </a:moveTo>
                  <a:cubicBezTo>
                    <a:pt x="60273" y="1158808"/>
                    <a:pt x="57841" y="999518"/>
                    <a:pt x="48113" y="856035"/>
                  </a:cubicBezTo>
                  <a:cubicBezTo>
                    <a:pt x="38385" y="712552"/>
                    <a:pt x="11635" y="562583"/>
                    <a:pt x="4339" y="457200"/>
                  </a:cubicBezTo>
                  <a:cubicBezTo>
                    <a:pt x="-2957" y="351817"/>
                    <a:pt x="286" y="299937"/>
                    <a:pt x="4339" y="223737"/>
                  </a:cubicBezTo>
                  <a:cubicBezTo>
                    <a:pt x="8392" y="147537"/>
                    <a:pt x="18525" y="73768"/>
                    <a:pt x="2865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23E676-6A1B-23A5-5A82-705EDFD35FF0}"/>
                </a:ext>
              </a:extLst>
            </p:cNvPr>
            <p:cNvSpPr/>
            <p:nvPr/>
          </p:nvSpPr>
          <p:spPr>
            <a:xfrm>
              <a:off x="5734455" y="622570"/>
              <a:ext cx="1026268" cy="1916349"/>
            </a:xfrm>
            <a:custGeom>
              <a:avLst/>
              <a:gdLst>
                <a:gd name="connsiteX0" fmla="*/ 0 w 1026268"/>
                <a:gd name="connsiteY0" fmla="*/ 1916349 h 1916349"/>
                <a:gd name="connsiteX1" fmla="*/ 175098 w 1026268"/>
                <a:gd name="connsiteY1" fmla="*/ 1395919 h 1916349"/>
                <a:gd name="connsiteX2" fmla="*/ 559341 w 1026268"/>
                <a:gd name="connsiteY2" fmla="*/ 880353 h 1916349"/>
                <a:gd name="connsiteX3" fmla="*/ 792805 w 1026268"/>
                <a:gd name="connsiteY3" fmla="*/ 500975 h 1916349"/>
                <a:gd name="connsiteX4" fmla="*/ 1026268 w 1026268"/>
                <a:gd name="connsiteY4" fmla="*/ 0 h 1916349"/>
                <a:gd name="connsiteX5" fmla="*/ 1026268 w 1026268"/>
                <a:gd name="connsiteY5" fmla="*/ 0 h 191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268" h="1916349">
                  <a:moveTo>
                    <a:pt x="0" y="1916349"/>
                  </a:moveTo>
                  <a:cubicBezTo>
                    <a:pt x="40937" y="1742467"/>
                    <a:pt x="81875" y="1568585"/>
                    <a:pt x="175098" y="1395919"/>
                  </a:cubicBezTo>
                  <a:cubicBezTo>
                    <a:pt x="268322" y="1223253"/>
                    <a:pt x="456390" y="1029510"/>
                    <a:pt x="559341" y="880353"/>
                  </a:cubicBezTo>
                  <a:cubicBezTo>
                    <a:pt x="662292" y="731196"/>
                    <a:pt x="714984" y="647701"/>
                    <a:pt x="792805" y="500975"/>
                  </a:cubicBezTo>
                  <a:cubicBezTo>
                    <a:pt x="870626" y="354249"/>
                    <a:pt x="1026268" y="0"/>
                    <a:pt x="1026268" y="0"/>
                  </a:cubicBezTo>
                  <a:lnTo>
                    <a:pt x="1026268" y="0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BB1C6A-1B1C-9B95-08BA-7CF7AB624A95}"/>
              </a:ext>
            </a:extLst>
          </p:cNvPr>
          <p:cNvGrpSpPr/>
          <p:nvPr/>
        </p:nvGrpSpPr>
        <p:grpSpPr>
          <a:xfrm>
            <a:off x="7401667" y="5091022"/>
            <a:ext cx="311401" cy="369332"/>
            <a:chOff x="7409024" y="5279280"/>
            <a:chExt cx="311401" cy="3693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B883D9-50CB-10DF-2A8E-F16A6387A3B4}"/>
                </a:ext>
              </a:extLst>
            </p:cNvPr>
            <p:cNvSpPr/>
            <p:nvPr/>
          </p:nvSpPr>
          <p:spPr>
            <a:xfrm>
              <a:off x="7409024" y="5327843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DD075C-E3E8-9DD4-9FDC-F4C212A97CBF}"/>
                </a:ext>
              </a:extLst>
            </p:cNvPr>
            <p:cNvSpPr txBox="1"/>
            <p:nvPr/>
          </p:nvSpPr>
          <p:spPr>
            <a:xfrm>
              <a:off x="7418739" y="52792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Canyon Ss (L. Wolfcamp) distal slope system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038C715-5680-CA55-9694-5E7CB1787BF4}"/>
              </a:ext>
            </a:extLst>
          </p:cNvPr>
          <p:cNvGrpSpPr/>
          <p:nvPr/>
        </p:nvGrpSpPr>
        <p:grpSpPr>
          <a:xfrm>
            <a:off x="2386846" y="5337368"/>
            <a:ext cx="387221" cy="461665"/>
            <a:chOff x="2386846" y="5337368"/>
            <a:chExt cx="387221" cy="46166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6C5DB88-7373-4394-EC70-F76DE19202D0}"/>
                </a:ext>
              </a:extLst>
            </p:cNvPr>
            <p:cNvSpPr/>
            <p:nvPr/>
          </p:nvSpPr>
          <p:spPr>
            <a:xfrm>
              <a:off x="2386846" y="5389732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B6F355-4D96-60C9-B5F9-58E722840418}"/>
                </a:ext>
              </a:extLst>
            </p:cNvPr>
            <p:cNvSpPr txBox="1"/>
            <p:nvPr/>
          </p:nvSpPr>
          <p:spPr>
            <a:xfrm>
              <a:off x="2414594" y="533736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741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L. Strawn 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(Waite, 1991)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2822CF-599F-057D-8FBE-B7FFC7D74BCE}"/>
              </a:ext>
            </a:extLst>
          </p:cNvPr>
          <p:cNvGrpSpPr/>
          <p:nvPr/>
        </p:nvGrpSpPr>
        <p:grpSpPr>
          <a:xfrm>
            <a:off x="3455245" y="270933"/>
            <a:ext cx="8643290" cy="6231467"/>
            <a:chOff x="3455245" y="270933"/>
            <a:chExt cx="8643290" cy="623146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5563B51-0E37-57EA-4E84-7EA99C8E0AA3}"/>
                </a:ext>
              </a:extLst>
            </p:cNvPr>
            <p:cNvGrpSpPr/>
            <p:nvPr/>
          </p:nvGrpSpPr>
          <p:grpSpPr>
            <a:xfrm>
              <a:off x="3455245" y="498796"/>
              <a:ext cx="8643290" cy="4592654"/>
              <a:chOff x="3455245" y="498796"/>
              <a:chExt cx="8643290" cy="459265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37DE970-896A-00C8-36A8-DA4126C63AA4}"/>
                  </a:ext>
                </a:extLst>
              </p:cNvPr>
              <p:cNvGrpSpPr/>
              <p:nvPr/>
            </p:nvGrpSpPr>
            <p:grpSpPr>
              <a:xfrm>
                <a:off x="7401667" y="4513369"/>
                <a:ext cx="307082" cy="369332"/>
                <a:chOff x="7401667" y="4701627"/>
                <a:chExt cx="307082" cy="36933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6C3C6A9-CC9E-8A49-B52C-0FB733931A91}"/>
                    </a:ext>
                  </a:extLst>
                </p:cNvPr>
                <p:cNvSpPr/>
                <p:nvPr/>
              </p:nvSpPr>
              <p:spPr>
                <a:xfrm>
                  <a:off x="7407062" y="4745365"/>
                  <a:ext cx="301687" cy="288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A2FCBA3-3C24-49AE-0EB3-2D8AA14062FB}"/>
                    </a:ext>
                  </a:extLst>
                </p:cNvPr>
                <p:cNvSpPr txBox="1"/>
                <p:nvPr/>
              </p:nvSpPr>
              <p:spPr>
                <a:xfrm>
                  <a:off x="7401667" y="470162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B9C5E3-6FD2-30CD-699B-A02661B894A4}"/>
                  </a:ext>
                </a:extLst>
              </p:cNvPr>
              <p:cNvSpPr txBox="1"/>
              <p:nvPr/>
            </p:nvSpPr>
            <p:spPr>
              <a:xfrm>
                <a:off x="7761421" y="4506675"/>
                <a:ext cx="43371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Canyon Ss (L. Wolfcamp) channel, delta, and proximal slope systems (Crystal Falls shelf margin)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ECA095F-0F7A-5EEE-C98D-05C97ED391D9}"/>
                  </a:ext>
                </a:extLst>
              </p:cNvPr>
              <p:cNvGrpSpPr/>
              <p:nvPr/>
            </p:nvGrpSpPr>
            <p:grpSpPr>
              <a:xfrm>
                <a:off x="3455245" y="498796"/>
                <a:ext cx="755127" cy="2611949"/>
                <a:chOff x="3455245" y="498796"/>
                <a:chExt cx="755127" cy="2611949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3DB6C0F7-F2EF-2206-C99E-CDA09FCEF579}"/>
                    </a:ext>
                  </a:extLst>
                </p:cNvPr>
                <p:cNvSpPr/>
                <p:nvPr/>
              </p:nvSpPr>
              <p:spPr>
                <a:xfrm>
                  <a:off x="3823151" y="2701444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D0B0AF6-567F-C4C1-BC95-5DDD6A3B8B9A}"/>
                    </a:ext>
                  </a:extLst>
                </p:cNvPr>
                <p:cNvSpPr txBox="1"/>
                <p:nvPr/>
              </p:nvSpPr>
              <p:spPr>
                <a:xfrm>
                  <a:off x="3850899" y="2649080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4</a:t>
                  </a: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0673A99-EC3C-B6D6-9A60-771FD438A125}"/>
                    </a:ext>
                  </a:extLst>
                </p:cNvPr>
                <p:cNvSpPr/>
                <p:nvPr/>
              </p:nvSpPr>
              <p:spPr>
                <a:xfrm>
                  <a:off x="3455245" y="551160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0E30220-F4BB-F08C-6E43-11CB4C706C5D}"/>
                    </a:ext>
                  </a:extLst>
                </p:cNvPr>
                <p:cNvSpPr txBox="1"/>
                <p:nvPr/>
              </p:nvSpPr>
              <p:spPr>
                <a:xfrm>
                  <a:off x="3482993" y="498796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4</a:t>
                  </a:r>
                </a:p>
              </p:txBody>
            </p:sp>
          </p:grp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B10FF80-6C04-8901-A271-D3CA76AB0FBD}"/>
                </a:ext>
              </a:extLst>
            </p:cNvPr>
            <p:cNvSpPr/>
            <p:nvPr/>
          </p:nvSpPr>
          <p:spPr>
            <a:xfrm>
              <a:off x="3674533" y="270933"/>
              <a:ext cx="795931" cy="6231467"/>
            </a:xfrm>
            <a:custGeom>
              <a:avLst/>
              <a:gdLst>
                <a:gd name="connsiteX0" fmla="*/ 50800 w 795931"/>
                <a:gd name="connsiteY0" fmla="*/ 6231467 h 6231467"/>
                <a:gd name="connsiteX1" fmla="*/ 457200 w 795931"/>
                <a:gd name="connsiteY1" fmla="*/ 5181600 h 6231467"/>
                <a:gd name="connsiteX2" fmla="*/ 491067 w 795931"/>
                <a:gd name="connsiteY2" fmla="*/ 4267200 h 6231467"/>
                <a:gd name="connsiteX3" fmla="*/ 508000 w 795931"/>
                <a:gd name="connsiteY3" fmla="*/ 3488267 h 6231467"/>
                <a:gd name="connsiteX4" fmla="*/ 660400 w 795931"/>
                <a:gd name="connsiteY4" fmla="*/ 2523067 h 6231467"/>
                <a:gd name="connsiteX5" fmla="*/ 795867 w 795931"/>
                <a:gd name="connsiteY5" fmla="*/ 1676400 h 6231467"/>
                <a:gd name="connsiteX6" fmla="*/ 643467 w 795931"/>
                <a:gd name="connsiteY6" fmla="*/ 1117600 h 6231467"/>
                <a:gd name="connsiteX7" fmla="*/ 338667 w 795931"/>
                <a:gd name="connsiteY7" fmla="*/ 508000 h 6231467"/>
                <a:gd name="connsiteX8" fmla="*/ 0 w 795931"/>
                <a:gd name="connsiteY8" fmla="*/ 0 h 623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5931" h="6231467">
                  <a:moveTo>
                    <a:pt x="50800" y="6231467"/>
                  </a:moveTo>
                  <a:cubicBezTo>
                    <a:pt x="217311" y="5870222"/>
                    <a:pt x="383822" y="5508978"/>
                    <a:pt x="457200" y="5181600"/>
                  </a:cubicBezTo>
                  <a:cubicBezTo>
                    <a:pt x="530578" y="4854222"/>
                    <a:pt x="482600" y="4549422"/>
                    <a:pt x="491067" y="4267200"/>
                  </a:cubicBezTo>
                  <a:cubicBezTo>
                    <a:pt x="499534" y="3984978"/>
                    <a:pt x="479778" y="3778956"/>
                    <a:pt x="508000" y="3488267"/>
                  </a:cubicBezTo>
                  <a:cubicBezTo>
                    <a:pt x="536222" y="3197578"/>
                    <a:pt x="612422" y="2825045"/>
                    <a:pt x="660400" y="2523067"/>
                  </a:cubicBezTo>
                  <a:cubicBezTo>
                    <a:pt x="708378" y="2221089"/>
                    <a:pt x="798689" y="1910644"/>
                    <a:pt x="795867" y="1676400"/>
                  </a:cubicBezTo>
                  <a:cubicBezTo>
                    <a:pt x="793045" y="1442156"/>
                    <a:pt x="719667" y="1312333"/>
                    <a:pt x="643467" y="1117600"/>
                  </a:cubicBezTo>
                  <a:cubicBezTo>
                    <a:pt x="567267" y="922867"/>
                    <a:pt x="445912" y="694267"/>
                    <a:pt x="338667" y="508000"/>
                  </a:cubicBezTo>
                  <a:cubicBezTo>
                    <a:pt x="231422" y="321733"/>
                    <a:pt x="115711" y="160866"/>
                    <a:pt x="0" y="0"/>
                  </a:cubicBezTo>
                </a:path>
              </a:pathLst>
            </a:custGeom>
            <a:noFill/>
            <a:ln w="762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7DE1D62-FF48-CE91-0AE1-9EBB16410EEA}"/>
              </a:ext>
            </a:extLst>
          </p:cNvPr>
          <p:cNvSpPr txBox="1"/>
          <p:nvPr/>
        </p:nvSpPr>
        <p:spPr>
          <a:xfrm>
            <a:off x="3085177" y="1401940"/>
            <a:ext cx="1105880" cy="409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b="1" dirty="0"/>
              <a:t>Crystal Falls</a:t>
            </a:r>
          </a:p>
          <a:p>
            <a:pPr>
              <a:lnSpc>
                <a:spcPts val="1200"/>
              </a:lnSpc>
            </a:pPr>
            <a:r>
              <a:rPr lang="en-US" sz="1400" b="1" dirty="0"/>
              <a:t>shelf margin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D85156C-9265-7D90-378A-D5BEBD5C98FE}"/>
              </a:ext>
            </a:extLst>
          </p:cNvPr>
          <p:cNvCxnSpPr>
            <a:cxnSpLocks/>
          </p:cNvCxnSpPr>
          <p:nvPr/>
        </p:nvCxnSpPr>
        <p:spPr>
          <a:xfrm>
            <a:off x="4120978" y="1678735"/>
            <a:ext cx="2080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CE41557-153C-589D-85A1-FAB774D66D7D}"/>
              </a:ext>
            </a:extLst>
          </p:cNvPr>
          <p:cNvSpPr txBox="1"/>
          <p:nvPr/>
        </p:nvSpPr>
        <p:spPr>
          <a:xfrm>
            <a:off x="3077884" y="1671612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/>
              <a:t>(</a:t>
            </a:r>
            <a:r>
              <a:rPr lang="en-US" sz="1000" dirty="0" err="1"/>
              <a:t>Heintz</a:t>
            </a:r>
            <a:r>
              <a:rPr lang="en-US" sz="1000" dirty="0"/>
              <a:t> et al., 2017)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40166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Ellenburger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trend (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karsted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cave systems?); also, large Cisco (Cook) Ss delta system inboard of Saddle Creek shelf margin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7FA9F-4DFE-A3D6-C626-B261638F42B5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02788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995078A-0102-0DB6-5AF9-93D14B643925}"/>
              </a:ext>
            </a:extLst>
          </p:cNvPr>
          <p:cNvGrpSpPr/>
          <p:nvPr/>
        </p:nvGrpSpPr>
        <p:grpSpPr>
          <a:xfrm>
            <a:off x="1402897" y="0"/>
            <a:ext cx="9827941" cy="3625016"/>
            <a:chOff x="726202" y="194734"/>
            <a:chExt cx="10842191" cy="39973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BA2C49-C30D-74D7-AA31-3FE1ED99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202" y="194734"/>
              <a:ext cx="7362500" cy="39973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E701EC-5EE2-48AB-3157-C20BA17D9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841" y="376797"/>
              <a:ext cx="5538552" cy="37648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ED9C82A-69CC-F43C-D7D6-1DB32A501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892" y="3123592"/>
            <a:ext cx="5379818" cy="3307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ADD4D4-AF9F-3596-23CC-58911BF67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12" y="3134477"/>
            <a:ext cx="6922347" cy="3307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D32BC-7210-9BE2-8F53-4D0CBCE3B167}"/>
              </a:ext>
            </a:extLst>
          </p:cNvPr>
          <p:cNvSpPr txBox="1"/>
          <p:nvPr/>
        </p:nvSpPr>
        <p:spPr>
          <a:xfrm>
            <a:off x="9681882" y="6300793"/>
            <a:ext cx="201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(from Brown et al., 1990)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DC5F7-6828-15ED-7BEF-131DEABF1E33}"/>
              </a:ext>
            </a:extLst>
          </p:cNvPr>
          <p:cNvSpPr/>
          <p:nvPr/>
        </p:nvSpPr>
        <p:spPr>
          <a:xfrm>
            <a:off x="240649" y="165106"/>
            <a:ext cx="2992998" cy="981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ADDE3-3B23-1C7C-B225-6296E5C91B58}"/>
              </a:ext>
            </a:extLst>
          </p:cNvPr>
          <p:cNvSpPr txBox="1"/>
          <p:nvPr/>
        </p:nvSpPr>
        <p:spPr>
          <a:xfrm>
            <a:off x="232525" y="223255"/>
            <a:ext cx="307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CISCO GROUP - CRYSTAL FALLS</a:t>
            </a:r>
          </a:p>
          <a:p>
            <a:r>
              <a:rPr lang="en-US" b="1" dirty="0"/>
              <a:t>(“Canyon Sand)</a:t>
            </a:r>
          </a:p>
          <a:p>
            <a:r>
              <a:rPr lang="en-US" b="1" dirty="0"/>
              <a:t>DEPOSITONAL SYSTEM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893905-CDA1-C00B-4C61-F4AA6F00929D}"/>
              </a:ext>
            </a:extLst>
          </p:cNvPr>
          <p:cNvGrpSpPr/>
          <p:nvPr/>
        </p:nvGrpSpPr>
        <p:grpSpPr>
          <a:xfrm>
            <a:off x="744320" y="4867836"/>
            <a:ext cx="3424268" cy="1563388"/>
            <a:chOff x="744320" y="4867836"/>
            <a:chExt cx="3424268" cy="15633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10A199-46A2-C2C5-6203-108121BF7C54}"/>
                </a:ext>
              </a:extLst>
            </p:cNvPr>
            <p:cNvSpPr/>
            <p:nvPr/>
          </p:nvSpPr>
          <p:spPr>
            <a:xfrm>
              <a:off x="2635624" y="4867836"/>
              <a:ext cx="1532964" cy="156338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A164C7-46C9-EDA2-1728-16F2F37DA79C}"/>
                </a:ext>
              </a:extLst>
            </p:cNvPr>
            <p:cNvSpPr txBox="1"/>
            <p:nvPr/>
          </p:nvSpPr>
          <p:spPr>
            <a:xfrm>
              <a:off x="744320" y="5377463"/>
              <a:ext cx="17032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Lake Trammel,</a:t>
              </a:r>
            </a:p>
            <a:p>
              <a:r>
                <a:rPr lang="en-US" i="1" dirty="0"/>
                <a:t>Lake Trammel S.</a:t>
              </a:r>
            </a:p>
            <a:p>
              <a:r>
                <a:rPr lang="en-US" i="1" dirty="0"/>
                <a:t>fields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AFB4A6C-3F1B-9D59-264C-F2E25F963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0785" y="5441613"/>
              <a:ext cx="864439" cy="2836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7B9A028-76BC-78A3-3F40-CFCFCC8B84F8}"/>
                </a:ext>
              </a:extLst>
            </p:cNvPr>
            <p:cNvCxnSpPr>
              <a:cxnSpLocks/>
            </p:cNvCxnSpPr>
            <p:nvPr/>
          </p:nvCxnSpPr>
          <p:spPr>
            <a:xfrm>
              <a:off x="2369103" y="5789414"/>
              <a:ext cx="86454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7429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867B13-A190-3D7C-E2BF-4FAF8F8F2269}"/>
              </a:ext>
            </a:extLst>
          </p:cNvPr>
          <p:cNvSpPr txBox="1"/>
          <p:nvPr/>
        </p:nvSpPr>
        <p:spPr>
          <a:xfrm>
            <a:off x="697927" y="309681"/>
            <a:ext cx="549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Eastern Shelf Region: Introduction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F5C8A7-6670-CB39-3D4A-CCD057E84CD5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55726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3CA849A-F9ED-7C6B-B204-2FA607AB5458}"/>
              </a:ext>
            </a:extLst>
          </p:cNvPr>
          <p:cNvSpPr txBox="1"/>
          <p:nvPr/>
        </p:nvSpPr>
        <p:spPr>
          <a:xfrm>
            <a:off x="1142999" y="1273082"/>
            <a:ext cx="855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a century of exploration has proven the Eastern Shelf of the Midland Basin to be a prolific conventional hydrocarbon-producing region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A1DC0-9F28-D9F5-A93C-49D442DD15A7}"/>
              </a:ext>
            </a:extLst>
          </p:cNvPr>
          <p:cNvSpPr txBox="1"/>
          <p:nvPr/>
        </p:nvSpPr>
        <p:spPr>
          <a:xfrm>
            <a:off x="1142999" y="2241092"/>
            <a:ext cx="10018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reservoirs include Lower Ordovician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dolomite and a number of middle Pennsylvanian to early Permian sandstones and limestones at relatively shallow drill depths (~ 4000 – 8000 ft MD)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21ABE-83EE-2729-3897-AE8064FD8CCF}"/>
              </a:ext>
            </a:extLst>
          </p:cNvPr>
          <p:cNvSpPr txBox="1"/>
          <p:nvPr/>
        </p:nvSpPr>
        <p:spPr>
          <a:xfrm>
            <a:off x="1142999" y="3523605"/>
            <a:ext cx="10018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stratigraphic complexity of the region, coupled with large number of producing zones and the inherent incomplete state of the historical well data base, provides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 for future exploration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(both conventional and semi-unconventional reservoirs)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00055F-DBC3-9BA0-A905-77647AEBC03A}"/>
              </a:ext>
            </a:extLst>
          </p:cNvPr>
          <p:cNvGrpSpPr/>
          <p:nvPr/>
        </p:nvGrpSpPr>
        <p:grpSpPr>
          <a:xfrm>
            <a:off x="2594215" y="4893593"/>
            <a:ext cx="6173770" cy="1147315"/>
            <a:chOff x="2608729" y="4437098"/>
            <a:chExt cx="6173770" cy="114731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8B8E68-CAC2-9526-8108-F7882BDD0616}"/>
                </a:ext>
              </a:extLst>
            </p:cNvPr>
            <p:cNvSpPr txBox="1"/>
            <p:nvPr/>
          </p:nvSpPr>
          <p:spPr>
            <a:xfrm>
              <a:off x="3449629" y="4819446"/>
              <a:ext cx="50470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Lower-perm, “tight” sandstones / limestones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11DC7C-B7D3-4669-422A-F3BD6BDDEFA4}"/>
                </a:ext>
              </a:extLst>
            </p:cNvPr>
            <p:cNvSpPr txBox="1"/>
            <p:nvPr/>
          </p:nvSpPr>
          <p:spPr>
            <a:xfrm>
              <a:off x="2608729" y="4437098"/>
              <a:ext cx="49211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Note: “semi-conventional” reservoirs include: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C18D06-9C14-F90C-967F-37735F010CC2}"/>
                </a:ext>
              </a:extLst>
            </p:cNvPr>
            <p:cNvSpPr txBox="1"/>
            <p:nvPr/>
          </p:nvSpPr>
          <p:spPr>
            <a:xfrm>
              <a:off x="3449629" y="5184303"/>
              <a:ext cx="53328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Thermally immature / marginally-mature shales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224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81927-A843-885A-E8FB-407CC1F49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4527"/>
          <a:stretch/>
        </p:blipFill>
        <p:spPr>
          <a:xfrm>
            <a:off x="2539652" y="211133"/>
            <a:ext cx="9272729" cy="43659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7E43C6-CB14-8534-6513-30535B3B9E41}"/>
              </a:ext>
            </a:extLst>
          </p:cNvPr>
          <p:cNvSpPr/>
          <p:nvPr/>
        </p:nvSpPr>
        <p:spPr>
          <a:xfrm>
            <a:off x="2655078" y="447748"/>
            <a:ext cx="1662709" cy="438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C3A8A-C63F-A035-6553-1EB827ED9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819" y="4483757"/>
            <a:ext cx="2706188" cy="2163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40216-4BB7-C88C-3DC8-81E3F166E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42" y="546281"/>
            <a:ext cx="4324215" cy="59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95689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FA96746-CD93-5C1A-8271-D00333C928D5}"/>
              </a:ext>
            </a:extLst>
          </p:cNvPr>
          <p:cNvSpPr/>
          <p:nvPr/>
        </p:nvSpPr>
        <p:spPr>
          <a:xfrm>
            <a:off x="188686" y="696688"/>
            <a:ext cx="5301467" cy="448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B6B84-796E-6939-24F8-DEE1C17B3923}"/>
              </a:ext>
            </a:extLst>
          </p:cNvPr>
          <p:cNvSpPr txBox="1"/>
          <p:nvPr/>
        </p:nvSpPr>
        <p:spPr>
          <a:xfrm>
            <a:off x="10220737" y="6360952"/>
            <a:ext cx="1574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(Ambrose et al., 2022)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CD0912-84B7-23C5-C3B5-50344EC078CC}"/>
              </a:ext>
            </a:extLst>
          </p:cNvPr>
          <p:cNvGrpSpPr/>
          <p:nvPr/>
        </p:nvGrpSpPr>
        <p:grpSpPr>
          <a:xfrm>
            <a:off x="5315629" y="358548"/>
            <a:ext cx="6479450" cy="5764892"/>
            <a:chOff x="5315629" y="358548"/>
            <a:chExt cx="6479450" cy="57648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555C5F-778F-A093-B30C-3EEEBBA71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0153" y="358548"/>
              <a:ext cx="6304926" cy="52768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9D73B74-2356-085D-AB16-C6869CD367AC}"/>
                </a:ext>
              </a:extLst>
            </p:cNvPr>
            <p:cNvSpPr txBox="1"/>
            <p:nvPr/>
          </p:nvSpPr>
          <p:spPr>
            <a:xfrm>
              <a:off x="5315629" y="5754108"/>
              <a:ext cx="4731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Correlations: low-angle </a:t>
              </a:r>
              <a:r>
                <a:rPr lang="en-US" dirty="0" err="1"/>
                <a:t>clinoform</a:t>
              </a:r>
              <a:r>
                <a:rPr lang="en-US" dirty="0"/>
                <a:t> interpretation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EC325F-D4DE-CA29-95B2-C17CA41126FF}"/>
              </a:ext>
            </a:extLst>
          </p:cNvPr>
          <p:cNvGrpSpPr/>
          <p:nvPr/>
        </p:nvGrpSpPr>
        <p:grpSpPr>
          <a:xfrm>
            <a:off x="396921" y="844552"/>
            <a:ext cx="4918708" cy="4011287"/>
            <a:chOff x="681946" y="329519"/>
            <a:chExt cx="4918708" cy="4011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5F467F-E86C-87A5-064F-C1B1A800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946" y="329519"/>
              <a:ext cx="4918708" cy="26168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68FAB6-E05A-274A-DF47-893B807DE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298" y="2776719"/>
              <a:ext cx="4885356" cy="1564087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B785089-4CBC-DFD3-F418-7DB055F9F137}"/>
              </a:ext>
            </a:extLst>
          </p:cNvPr>
          <p:cNvSpPr/>
          <p:nvPr/>
        </p:nvSpPr>
        <p:spPr>
          <a:xfrm>
            <a:off x="290286" y="696687"/>
            <a:ext cx="5199867" cy="4603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29C096-3F5D-8243-0B1D-2B8E587CB034}"/>
              </a:ext>
            </a:extLst>
          </p:cNvPr>
          <p:cNvSpPr/>
          <p:nvPr/>
        </p:nvSpPr>
        <p:spPr>
          <a:xfrm>
            <a:off x="1521111" y="807024"/>
            <a:ext cx="1278426" cy="16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023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16745-0274-89B7-E93B-B72D87A04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6" y="2942885"/>
            <a:ext cx="3940457" cy="37449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B048449-14B4-F53E-CE32-697490FA72CC}"/>
              </a:ext>
            </a:extLst>
          </p:cNvPr>
          <p:cNvGrpSpPr/>
          <p:nvPr/>
        </p:nvGrpSpPr>
        <p:grpSpPr>
          <a:xfrm>
            <a:off x="5958028" y="500034"/>
            <a:ext cx="5863590" cy="5857932"/>
            <a:chOff x="6252210" y="500034"/>
            <a:chExt cx="5863590" cy="58579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9C78F5-75D2-3B1E-F3B0-7B21C0AC6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019" y="500034"/>
              <a:ext cx="5661687" cy="58579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7F3C64-D700-1CE9-38BC-C904703F051A}"/>
                </a:ext>
              </a:extLst>
            </p:cNvPr>
            <p:cNvSpPr/>
            <p:nvPr/>
          </p:nvSpPr>
          <p:spPr>
            <a:xfrm>
              <a:off x="6252210" y="560070"/>
              <a:ext cx="1619250" cy="1573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6D7654-60C4-F443-CFAC-33BD5386078B}"/>
                </a:ext>
              </a:extLst>
            </p:cNvPr>
            <p:cNvSpPr/>
            <p:nvPr/>
          </p:nvSpPr>
          <p:spPr>
            <a:xfrm>
              <a:off x="11372850" y="560070"/>
              <a:ext cx="742950" cy="1223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D3A5C2F-7264-0A5B-1450-73A1A4879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38" y="139451"/>
            <a:ext cx="5789644" cy="2714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A5D133-1BBE-8FD0-8270-B0B3F283E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226" y="2942885"/>
            <a:ext cx="1650456" cy="3743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EAC12-E230-49A7-75E4-ADA3CF5B400F}"/>
              </a:ext>
            </a:extLst>
          </p:cNvPr>
          <p:cNvSpPr txBox="1"/>
          <p:nvPr/>
        </p:nvSpPr>
        <p:spPr>
          <a:xfrm>
            <a:off x="10220737" y="6360952"/>
            <a:ext cx="1574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(Ambrose et al.,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65FF3-2E7D-5D0A-D435-57940415E345}"/>
              </a:ext>
            </a:extLst>
          </p:cNvPr>
          <p:cNvSpPr txBox="1"/>
          <p:nvPr/>
        </p:nvSpPr>
        <p:spPr>
          <a:xfrm>
            <a:off x="6826554" y="231616"/>
            <a:ext cx="447782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Tidally-influenced slope channel systems </a:t>
            </a:r>
          </a:p>
        </p:txBody>
      </p:sp>
    </p:spTree>
    <p:extLst>
      <p:ext uri="{BB962C8B-B14F-4D97-AF65-F5344CB8AC3E}">
        <p14:creationId xmlns:p14="http://schemas.microsoft.com/office/powerpoint/2010/main" val="41210697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81964E-8895-6AF1-7EDB-987F35057EA1}"/>
              </a:ext>
            </a:extLst>
          </p:cNvPr>
          <p:cNvSpPr/>
          <p:nvPr/>
        </p:nvSpPr>
        <p:spPr>
          <a:xfrm>
            <a:off x="5504541" y="3883083"/>
            <a:ext cx="277238" cy="1454285"/>
          </a:xfrm>
          <a:custGeom>
            <a:avLst/>
            <a:gdLst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36187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11868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38" h="1454285">
                <a:moveTo>
                  <a:pt x="0" y="1454285"/>
                </a:moveTo>
                <a:cubicBezTo>
                  <a:pt x="11349" y="1336742"/>
                  <a:pt x="22698" y="1219200"/>
                  <a:pt x="29183" y="1113817"/>
                </a:cubicBezTo>
                <a:cubicBezTo>
                  <a:pt x="35668" y="1008434"/>
                  <a:pt x="34858" y="898998"/>
                  <a:pt x="38911" y="821987"/>
                </a:cubicBezTo>
                <a:cubicBezTo>
                  <a:pt x="42964" y="744976"/>
                  <a:pt x="41343" y="723089"/>
                  <a:pt x="53502" y="651753"/>
                </a:cubicBezTo>
                <a:cubicBezTo>
                  <a:pt x="65662" y="580417"/>
                  <a:pt x="85928" y="476655"/>
                  <a:pt x="111868" y="393970"/>
                </a:cubicBezTo>
                <a:cubicBezTo>
                  <a:pt x="137808" y="311285"/>
                  <a:pt x="185637" y="221304"/>
                  <a:pt x="209145" y="155642"/>
                </a:cubicBezTo>
                <a:cubicBezTo>
                  <a:pt x="232654" y="89980"/>
                  <a:pt x="254946" y="44990"/>
                  <a:pt x="27723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A7B023-C410-DBBC-A142-37F8AB6A7B24}"/>
              </a:ext>
            </a:extLst>
          </p:cNvPr>
          <p:cNvSpPr/>
          <p:nvPr/>
        </p:nvSpPr>
        <p:spPr>
          <a:xfrm>
            <a:off x="5428559" y="2529191"/>
            <a:ext cx="62705" cy="1318098"/>
          </a:xfrm>
          <a:custGeom>
            <a:avLst/>
            <a:gdLst>
              <a:gd name="connsiteX0" fmla="*/ 62705 w 62705"/>
              <a:gd name="connsiteY0" fmla="*/ 1318098 h 1318098"/>
              <a:gd name="connsiteX1" fmla="*/ 48113 w 62705"/>
              <a:gd name="connsiteY1" fmla="*/ 856035 h 1318098"/>
              <a:gd name="connsiteX2" fmla="*/ 4339 w 62705"/>
              <a:gd name="connsiteY2" fmla="*/ 457200 h 1318098"/>
              <a:gd name="connsiteX3" fmla="*/ 4339 w 62705"/>
              <a:gd name="connsiteY3" fmla="*/ 223737 h 1318098"/>
              <a:gd name="connsiteX4" fmla="*/ 28658 w 62705"/>
              <a:gd name="connsiteY4" fmla="*/ 0 h 13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5" h="1318098">
                <a:moveTo>
                  <a:pt x="62705" y="1318098"/>
                </a:moveTo>
                <a:cubicBezTo>
                  <a:pt x="60273" y="1158808"/>
                  <a:pt x="57841" y="999518"/>
                  <a:pt x="48113" y="856035"/>
                </a:cubicBezTo>
                <a:cubicBezTo>
                  <a:pt x="38385" y="712552"/>
                  <a:pt x="11635" y="562583"/>
                  <a:pt x="4339" y="457200"/>
                </a:cubicBezTo>
                <a:cubicBezTo>
                  <a:pt x="-2957" y="351817"/>
                  <a:pt x="286" y="299937"/>
                  <a:pt x="4339" y="223737"/>
                </a:cubicBezTo>
                <a:cubicBezTo>
                  <a:pt x="8392" y="147537"/>
                  <a:pt x="18525" y="73768"/>
                  <a:pt x="2865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23E676-6A1B-23A5-5A82-705EDFD35FF0}"/>
              </a:ext>
            </a:extLst>
          </p:cNvPr>
          <p:cNvSpPr/>
          <p:nvPr/>
        </p:nvSpPr>
        <p:spPr>
          <a:xfrm>
            <a:off x="5734455" y="622570"/>
            <a:ext cx="1026268" cy="1916349"/>
          </a:xfrm>
          <a:custGeom>
            <a:avLst/>
            <a:gdLst>
              <a:gd name="connsiteX0" fmla="*/ 0 w 1026268"/>
              <a:gd name="connsiteY0" fmla="*/ 1916349 h 1916349"/>
              <a:gd name="connsiteX1" fmla="*/ 175098 w 1026268"/>
              <a:gd name="connsiteY1" fmla="*/ 1395919 h 1916349"/>
              <a:gd name="connsiteX2" fmla="*/ 559341 w 1026268"/>
              <a:gd name="connsiteY2" fmla="*/ 880353 h 1916349"/>
              <a:gd name="connsiteX3" fmla="*/ 792805 w 1026268"/>
              <a:gd name="connsiteY3" fmla="*/ 500975 h 1916349"/>
              <a:gd name="connsiteX4" fmla="*/ 1026268 w 1026268"/>
              <a:gd name="connsiteY4" fmla="*/ 0 h 1916349"/>
              <a:gd name="connsiteX5" fmla="*/ 1026268 w 1026268"/>
              <a:gd name="connsiteY5" fmla="*/ 0 h 191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268" h="1916349">
                <a:moveTo>
                  <a:pt x="0" y="1916349"/>
                </a:moveTo>
                <a:cubicBezTo>
                  <a:pt x="40937" y="1742467"/>
                  <a:pt x="81875" y="1568585"/>
                  <a:pt x="175098" y="1395919"/>
                </a:cubicBezTo>
                <a:cubicBezTo>
                  <a:pt x="268322" y="1223253"/>
                  <a:pt x="456390" y="1029510"/>
                  <a:pt x="559341" y="880353"/>
                </a:cubicBezTo>
                <a:cubicBezTo>
                  <a:pt x="662292" y="731196"/>
                  <a:pt x="714984" y="647701"/>
                  <a:pt x="792805" y="500975"/>
                </a:cubicBezTo>
                <a:cubicBezTo>
                  <a:pt x="870626" y="354249"/>
                  <a:pt x="1026268" y="0"/>
                  <a:pt x="1026268" y="0"/>
                </a:cubicBezTo>
                <a:lnTo>
                  <a:pt x="1026268" y="0"/>
                </a:ln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39543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B883D9-50CB-10DF-2A8E-F16A6387A3B4}"/>
              </a:ext>
            </a:extLst>
          </p:cNvPr>
          <p:cNvSpPr/>
          <p:nvPr/>
        </p:nvSpPr>
        <p:spPr>
          <a:xfrm>
            <a:off x="7401667" y="5139585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DD075C-E3E8-9DD4-9FDC-F4C212A97CBF}"/>
              </a:ext>
            </a:extLst>
          </p:cNvPr>
          <p:cNvSpPr txBox="1"/>
          <p:nvPr/>
        </p:nvSpPr>
        <p:spPr>
          <a:xfrm>
            <a:off x="7405152" y="50910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distal slope system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BE2E99F-3F03-DE23-ABDD-B542A0629936}"/>
              </a:ext>
            </a:extLst>
          </p:cNvPr>
          <p:cNvGrpSpPr/>
          <p:nvPr/>
        </p:nvGrpSpPr>
        <p:grpSpPr>
          <a:xfrm>
            <a:off x="2610442" y="1600123"/>
            <a:ext cx="9581558" cy="4736454"/>
            <a:chOff x="2610442" y="1600123"/>
            <a:chExt cx="9581558" cy="473645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1665318-47F1-1918-77F1-EBE5D5E7BAB4}"/>
                </a:ext>
              </a:extLst>
            </p:cNvPr>
            <p:cNvGrpSpPr/>
            <p:nvPr/>
          </p:nvGrpSpPr>
          <p:grpSpPr>
            <a:xfrm>
              <a:off x="2610442" y="1600123"/>
              <a:ext cx="387221" cy="461665"/>
              <a:chOff x="2610442" y="1600123"/>
              <a:chExt cx="387221" cy="46166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118947B-86F0-AE78-2A78-6F7154DBCB3C}"/>
                  </a:ext>
                </a:extLst>
              </p:cNvPr>
              <p:cNvSpPr/>
              <p:nvPr/>
            </p:nvSpPr>
            <p:spPr>
              <a:xfrm>
                <a:off x="2610442" y="1652487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727F70-4871-424B-1396-2D056BF8823B}"/>
                  </a:ext>
                </a:extLst>
              </p:cNvPr>
              <p:cNvSpPr txBox="1"/>
              <p:nvPr/>
            </p:nvSpPr>
            <p:spPr>
              <a:xfrm>
                <a:off x="2638190" y="1600123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F9AFBCB-7256-863A-0D86-C3E504C72D61}"/>
                </a:ext>
              </a:extLst>
            </p:cNvPr>
            <p:cNvGrpSpPr/>
            <p:nvPr/>
          </p:nvGrpSpPr>
          <p:grpSpPr>
            <a:xfrm>
              <a:off x="7405563" y="5580491"/>
              <a:ext cx="303587" cy="369332"/>
              <a:chOff x="7416830" y="5768749"/>
              <a:chExt cx="303587" cy="369332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AE43412-1034-1E96-9848-9E96B90B3646}"/>
                  </a:ext>
                </a:extLst>
              </p:cNvPr>
              <p:cNvSpPr/>
              <p:nvPr/>
            </p:nvSpPr>
            <p:spPr>
              <a:xfrm>
                <a:off x="7416830" y="5810372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726CA90-D618-F8F0-B3BC-F72ACBE7E6FB}"/>
                  </a:ext>
                </a:extLst>
              </p:cNvPr>
              <p:cNvSpPr txBox="1"/>
              <p:nvPr/>
            </p:nvSpPr>
            <p:spPr>
              <a:xfrm>
                <a:off x="7418731" y="5768749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385C03-0651-3C36-9C5C-1C09311CA893}"/>
                </a:ext>
              </a:extLst>
            </p:cNvPr>
            <p:cNvSpPr txBox="1"/>
            <p:nvPr/>
          </p:nvSpPr>
          <p:spPr>
            <a:xfrm>
              <a:off x="7759921" y="5505580"/>
              <a:ext cx="44320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Small pinnacle reefs on L. Canyon drowned platform; large isolated reefs on L. Strawn drowned platform </a:t>
              </a:r>
              <a:r>
                <a:rPr lang="en-US" sz="1400" dirty="0"/>
                <a:t>(bank margins from Waite, 1991)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AD946F8-578D-B151-AC7D-50A57ABBA948}"/>
                </a:ext>
              </a:extLst>
            </p:cNvPr>
            <p:cNvGrpSpPr/>
            <p:nvPr/>
          </p:nvGrpSpPr>
          <p:grpSpPr>
            <a:xfrm>
              <a:off x="2657261" y="3900446"/>
              <a:ext cx="2853976" cy="693623"/>
              <a:chOff x="2657261" y="3900446"/>
              <a:chExt cx="2853976" cy="69362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DF9C0F6-6390-BB4E-5B6E-E2A25F0C1FA9}"/>
                  </a:ext>
                </a:extLst>
              </p:cNvPr>
              <p:cNvSpPr/>
              <p:nvPr/>
            </p:nvSpPr>
            <p:spPr>
              <a:xfrm>
                <a:off x="2657261" y="4180521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3300E0-5135-3A83-AB79-2B23DB355146}"/>
                  </a:ext>
                </a:extLst>
              </p:cNvPr>
              <p:cNvSpPr txBox="1"/>
              <p:nvPr/>
            </p:nvSpPr>
            <p:spPr>
              <a:xfrm>
                <a:off x="2680284" y="4132404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</a:t>
                </a: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3D5BBD3-56FE-3BE1-60B2-3424FA077E6F}"/>
                  </a:ext>
                </a:extLst>
              </p:cNvPr>
              <p:cNvSpPr/>
              <p:nvPr/>
            </p:nvSpPr>
            <p:spPr>
              <a:xfrm>
                <a:off x="5124016" y="3952796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8BFDBDBC-07CB-A109-7E15-ADC462DB6A07}"/>
                  </a:ext>
                </a:extLst>
              </p:cNvPr>
              <p:cNvSpPr txBox="1"/>
              <p:nvPr/>
            </p:nvSpPr>
            <p:spPr>
              <a:xfrm>
                <a:off x="5142658" y="390044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</a:t>
                </a:r>
              </a:p>
            </p:txBody>
          </p:sp>
        </p:grp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837EB81-E32B-44A7-FEB6-2F1A84D792AA}"/>
              </a:ext>
            </a:extLst>
          </p:cNvPr>
          <p:cNvSpPr/>
          <p:nvPr/>
        </p:nvSpPr>
        <p:spPr>
          <a:xfrm>
            <a:off x="3287254" y="1882588"/>
            <a:ext cx="3678322" cy="4614516"/>
          </a:xfrm>
          <a:custGeom>
            <a:avLst/>
            <a:gdLst>
              <a:gd name="connsiteX0" fmla="*/ 208981 w 3678322"/>
              <a:gd name="connsiteY0" fmla="*/ 4585447 h 4614516"/>
              <a:gd name="connsiteX1" fmla="*/ 276217 w 3678322"/>
              <a:gd name="connsiteY1" fmla="*/ 4545106 h 4614516"/>
              <a:gd name="connsiteX2" fmla="*/ 464475 w 3678322"/>
              <a:gd name="connsiteY2" fmla="*/ 3980330 h 4614516"/>
              <a:gd name="connsiteX3" fmla="*/ 491370 w 3678322"/>
              <a:gd name="connsiteY3" fmla="*/ 3334871 h 4614516"/>
              <a:gd name="connsiteX4" fmla="*/ 558605 w 3678322"/>
              <a:gd name="connsiteY4" fmla="*/ 2998694 h 4614516"/>
              <a:gd name="connsiteX5" fmla="*/ 693075 w 3678322"/>
              <a:gd name="connsiteY5" fmla="*/ 2662518 h 4614516"/>
              <a:gd name="connsiteX6" fmla="*/ 706522 w 3678322"/>
              <a:gd name="connsiteY6" fmla="*/ 2420471 h 4614516"/>
              <a:gd name="connsiteX7" fmla="*/ 491370 w 3678322"/>
              <a:gd name="connsiteY7" fmla="*/ 2232212 h 4614516"/>
              <a:gd name="connsiteX8" fmla="*/ 87958 w 3678322"/>
              <a:gd name="connsiteY8" fmla="*/ 2178424 h 4614516"/>
              <a:gd name="connsiteX9" fmla="*/ 7275 w 3678322"/>
              <a:gd name="connsiteY9" fmla="*/ 1976718 h 4614516"/>
              <a:gd name="connsiteX10" fmla="*/ 208981 w 3678322"/>
              <a:gd name="connsiteY10" fmla="*/ 1385047 h 4614516"/>
              <a:gd name="connsiteX11" fmla="*/ 491370 w 3678322"/>
              <a:gd name="connsiteY11" fmla="*/ 995083 h 4614516"/>
              <a:gd name="connsiteX12" fmla="*/ 881334 w 3678322"/>
              <a:gd name="connsiteY12" fmla="*/ 900953 h 4614516"/>
              <a:gd name="connsiteX13" fmla="*/ 1298193 w 3678322"/>
              <a:gd name="connsiteY13" fmla="*/ 995083 h 4614516"/>
              <a:gd name="connsiteX14" fmla="*/ 1567134 w 3678322"/>
              <a:gd name="connsiteY14" fmla="*/ 1290918 h 4614516"/>
              <a:gd name="connsiteX15" fmla="*/ 1634370 w 3678322"/>
              <a:gd name="connsiteY15" fmla="*/ 1694330 h 4614516"/>
              <a:gd name="connsiteX16" fmla="*/ 1715052 w 3678322"/>
              <a:gd name="connsiteY16" fmla="*/ 1882588 h 4614516"/>
              <a:gd name="connsiteX17" fmla="*/ 1970546 w 3678322"/>
              <a:gd name="connsiteY17" fmla="*/ 1842247 h 4614516"/>
              <a:gd name="connsiteX18" fmla="*/ 2441193 w 3678322"/>
              <a:gd name="connsiteY18" fmla="*/ 1290918 h 4614516"/>
              <a:gd name="connsiteX19" fmla="*/ 2831158 w 3678322"/>
              <a:gd name="connsiteY19" fmla="*/ 900953 h 4614516"/>
              <a:gd name="connsiteX20" fmla="*/ 3194228 w 3678322"/>
              <a:gd name="connsiteY20" fmla="*/ 605118 h 4614516"/>
              <a:gd name="connsiteX21" fmla="*/ 3543852 w 3678322"/>
              <a:gd name="connsiteY21" fmla="*/ 147918 h 4614516"/>
              <a:gd name="connsiteX22" fmla="*/ 3678322 w 3678322"/>
              <a:gd name="connsiteY22" fmla="*/ 0 h 461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8322" h="4614516">
                <a:moveTo>
                  <a:pt x="208981" y="4585447"/>
                </a:moveTo>
                <a:cubicBezTo>
                  <a:pt x="221308" y="4615703"/>
                  <a:pt x="233635" y="4645959"/>
                  <a:pt x="276217" y="4545106"/>
                </a:cubicBezTo>
                <a:cubicBezTo>
                  <a:pt x="318799" y="4444253"/>
                  <a:pt x="428616" y="4182036"/>
                  <a:pt x="464475" y="3980330"/>
                </a:cubicBezTo>
                <a:cubicBezTo>
                  <a:pt x="500334" y="3778624"/>
                  <a:pt x="475682" y="3498477"/>
                  <a:pt x="491370" y="3334871"/>
                </a:cubicBezTo>
                <a:cubicBezTo>
                  <a:pt x="507058" y="3171265"/>
                  <a:pt x="524987" y="3110753"/>
                  <a:pt x="558605" y="2998694"/>
                </a:cubicBezTo>
                <a:cubicBezTo>
                  <a:pt x="592223" y="2886635"/>
                  <a:pt x="668422" y="2758888"/>
                  <a:pt x="693075" y="2662518"/>
                </a:cubicBezTo>
                <a:cubicBezTo>
                  <a:pt x="717728" y="2566148"/>
                  <a:pt x="740140" y="2492189"/>
                  <a:pt x="706522" y="2420471"/>
                </a:cubicBezTo>
                <a:cubicBezTo>
                  <a:pt x="672905" y="2348753"/>
                  <a:pt x="594464" y="2272553"/>
                  <a:pt x="491370" y="2232212"/>
                </a:cubicBezTo>
                <a:cubicBezTo>
                  <a:pt x="388276" y="2191871"/>
                  <a:pt x="168641" y="2221006"/>
                  <a:pt x="87958" y="2178424"/>
                </a:cubicBezTo>
                <a:cubicBezTo>
                  <a:pt x="7275" y="2135842"/>
                  <a:pt x="-12896" y="2108948"/>
                  <a:pt x="7275" y="1976718"/>
                </a:cubicBezTo>
                <a:cubicBezTo>
                  <a:pt x="27446" y="1844488"/>
                  <a:pt x="128299" y="1548653"/>
                  <a:pt x="208981" y="1385047"/>
                </a:cubicBezTo>
                <a:cubicBezTo>
                  <a:pt x="289663" y="1221441"/>
                  <a:pt x="379311" y="1075765"/>
                  <a:pt x="491370" y="995083"/>
                </a:cubicBezTo>
                <a:cubicBezTo>
                  <a:pt x="603429" y="914401"/>
                  <a:pt x="746864" y="900953"/>
                  <a:pt x="881334" y="900953"/>
                </a:cubicBezTo>
                <a:cubicBezTo>
                  <a:pt x="1015804" y="900953"/>
                  <a:pt x="1183893" y="930089"/>
                  <a:pt x="1298193" y="995083"/>
                </a:cubicBezTo>
                <a:cubicBezTo>
                  <a:pt x="1412493" y="1060077"/>
                  <a:pt x="1511105" y="1174377"/>
                  <a:pt x="1567134" y="1290918"/>
                </a:cubicBezTo>
                <a:cubicBezTo>
                  <a:pt x="1623164" y="1407459"/>
                  <a:pt x="1609717" y="1595718"/>
                  <a:pt x="1634370" y="1694330"/>
                </a:cubicBezTo>
                <a:cubicBezTo>
                  <a:pt x="1659023" y="1792942"/>
                  <a:pt x="1659023" y="1857935"/>
                  <a:pt x="1715052" y="1882588"/>
                </a:cubicBezTo>
                <a:cubicBezTo>
                  <a:pt x="1771081" y="1907241"/>
                  <a:pt x="1849523" y="1940859"/>
                  <a:pt x="1970546" y="1842247"/>
                </a:cubicBezTo>
                <a:cubicBezTo>
                  <a:pt x="2091570" y="1743635"/>
                  <a:pt x="2297758" y="1447800"/>
                  <a:pt x="2441193" y="1290918"/>
                </a:cubicBezTo>
                <a:cubicBezTo>
                  <a:pt x="2584628" y="1134036"/>
                  <a:pt x="2705652" y="1015253"/>
                  <a:pt x="2831158" y="900953"/>
                </a:cubicBezTo>
                <a:cubicBezTo>
                  <a:pt x="2956664" y="786653"/>
                  <a:pt x="3075446" y="730624"/>
                  <a:pt x="3194228" y="605118"/>
                </a:cubicBezTo>
                <a:cubicBezTo>
                  <a:pt x="3313010" y="479612"/>
                  <a:pt x="3463170" y="248771"/>
                  <a:pt x="3543852" y="147918"/>
                </a:cubicBezTo>
                <a:cubicBezTo>
                  <a:pt x="3624534" y="47065"/>
                  <a:pt x="3651428" y="23532"/>
                  <a:pt x="3678322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235C0A-10A8-D31D-C03B-AFB09203D845}"/>
              </a:ext>
            </a:extLst>
          </p:cNvPr>
          <p:cNvSpPr txBox="1"/>
          <p:nvPr/>
        </p:nvSpPr>
        <p:spPr>
          <a:xfrm rot="18882101">
            <a:off x="4342499" y="5196213"/>
            <a:ext cx="278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ANSON (U. CANYON) BANK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9D5F7A-F7BD-5BBE-C3E0-5786537A01D0}"/>
              </a:ext>
            </a:extLst>
          </p:cNvPr>
          <p:cNvSpPr txBox="1"/>
          <p:nvPr/>
        </p:nvSpPr>
        <p:spPr>
          <a:xfrm>
            <a:off x="2618090" y="4732596"/>
            <a:ext cx="1105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L. Canyon –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U. Strawn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shelf margin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0DBECE0-D9C6-970B-E80C-0A9E400D7DE2}"/>
              </a:ext>
            </a:extLst>
          </p:cNvPr>
          <p:cNvCxnSpPr>
            <a:cxnSpLocks/>
          </p:cNvCxnSpPr>
          <p:nvPr/>
        </p:nvCxnSpPr>
        <p:spPr>
          <a:xfrm>
            <a:off x="3482993" y="5121193"/>
            <a:ext cx="258626" cy="0"/>
          </a:xfrm>
          <a:prstGeom prst="line">
            <a:avLst/>
          </a:prstGeom>
          <a:ln w="952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118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L. Strawn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(Waite, 1991)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6C3C6A9-CC9E-8A49-B52C-0FB733931A91}"/>
              </a:ext>
            </a:extLst>
          </p:cNvPr>
          <p:cNvSpPr/>
          <p:nvPr/>
        </p:nvSpPr>
        <p:spPr>
          <a:xfrm>
            <a:off x="7407062" y="4557107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2FCBA3-3C24-49AE-0EB3-2D8AA14062FB}"/>
              </a:ext>
            </a:extLst>
          </p:cNvPr>
          <p:cNvSpPr txBox="1"/>
          <p:nvPr/>
        </p:nvSpPr>
        <p:spPr>
          <a:xfrm>
            <a:off x="7395437" y="45133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B9C5E3-6FD2-30CD-699B-A02661B894A4}"/>
              </a:ext>
            </a:extLst>
          </p:cNvPr>
          <p:cNvSpPr txBox="1"/>
          <p:nvPr/>
        </p:nvSpPr>
        <p:spPr>
          <a:xfrm>
            <a:off x="7761421" y="4506675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channel, delta, and proximal slope systems (Crystal Falls shelf margin)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285A501-AEE6-8D82-A9CC-F94B981AB741}"/>
              </a:ext>
            </a:extLst>
          </p:cNvPr>
          <p:cNvSpPr/>
          <p:nvPr/>
        </p:nvSpPr>
        <p:spPr>
          <a:xfrm>
            <a:off x="4622338" y="5157691"/>
            <a:ext cx="387221" cy="37297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F8D388-F960-6A4B-C878-70F019589511}"/>
              </a:ext>
            </a:extLst>
          </p:cNvPr>
          <p:cNvSpPr txBox="1"/>
          <p:nvPr/>
        </p:nvSpPr>
        <p:spPr>
          <a:xfrm>
            <a:off x="4655628" y="51053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39543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Ellenburger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trend (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karsted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cave systems?); also, large Cisco (Cook) Ss delta system inboard of Saddle Creek shelf margin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9FEB460-56B7-79B4-DDD7-8B5FB8B9BCD5}"/>
              </a:ext>
            </a:extLst>
          </p:cNvPr>
          <p:cNvSpPr/>
          <p:nvPr/>
        </p:nvSpPr>
        <p:spPr>
          <a:xfrm>
            <a:off x="4104449" y="2164976"/>
            <a:ext cx="3143516" cy="4525138"/>
          </a:xfrm>
          <a:custGeom>
            <a:avLst/>
            <a:gdLst>
              <a:gd name="connsiteX0" fmla="*/ 10351 w 3143516"/>
              <a:gd name="connsiteY0" fmla="*/ 4370295 h 4525138"/>
              <a:gd name="connsiteX1" fmla="*/ 10351 w 3143516"/>
              <a:gd name="connsiteY1" fmla="*/ 4491318 h 4525138"/>
              <a:gd name="connsiteX2" fmla="*/ 117927 w 3143516"/>
              <a:gd name="connsiteY2" fmla="*/ 3832412 h 4525138"/>
              <a:gd name="connsiteX3" fmla="*/ 655810 w 3143516"/>
              <a:gd name="connsiteY3" fmla="*/ 3213848 h 4525138"/>
              <a:gd name="connsiteX4" fmla="*/ 1449186 w 3143516"/>
              <a:gd name="connsiteY4" fmla="*/ 2487706 h 4525138"/>
              <a:gd name="connsiteX5" fmla="*/ 2148433 w 3143516"/>
              <a:gd name="connsiteY5" fmla="*/ 1748118 h 4525138"/>
              <a:gd name="connsiteX6" fmla="*/ 2605633 w 3143516"/>
              <a:gd name="connsiteY6" fmla="*/ 995083 h 4525138"/>
              <a:gd name="connsiteX7" fmla="*/ 2914916 w 3143516"/>
              <a:gd name="connsiteY7" fmla="*/ 430306 h 4525138"/>
              <a:gd name="connsiteX8" fmla="*/ 3143516 w 3143516"/>
              <a:gd name="connsiteY8" fmla="*/ 0 h 452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516" h="4525138">
                <a:moveTo>
                  <a:pt x="10351" y="4370295"/>
                </a:moveTo>
                <a:cubicBezTo>
                  <a:pt x="1386" y="4475630"/>
                  <a:pt x="-7578" y="4580965"/>
                  <a:pt x="10351" y="4491318"/>
                </a:cubicBezTo>
                <a:cubicBezTo>
                  <a:pt x="28280" y="4401671"/>
                  <a:pt x="10351" y="4045324"/>
                  <a:pt x="117927" y="3832412"/>
                </a:cubicBezTo>
                <a:cubicBezTo>
                  <a:pt x="225503" y="3619500"/>
                  <a:pt x="433934" y="3437966"/>
                  <a:pt x="655810" y="3213848"/>
                </a:cubicBezTo>
                <a:cubicBezTo>
                  <a:pt x="877686" y="2989730"/>
                  <a:pt x="1200416" y="2731994"/>
                  <a:pt x="1449186" y="2487706"/>
                </a:cubicBezTo>
                <a:cubicBezTo>
                  <a:pt x="1697956" y="2243418"/>
                  <a:pt x="1955692" y="1996888"/>
                  <a:pt x="2148433" y="1748118"/>
                </a:cubicBezTo>
                <a:cubicBezTo>
                  <a:pt x="2341174" y="1499348"/>
                  <a:pt x="2477886" y="1214718"/>
                  <a:pt x="2605633" y="995083"/>
                </a:cubicBezTo>
                <a:cubicBezTo>
                  <a:pt x="2733380" y="775448"/>
                  <a:pt x="2825269" y="596153"/>
                  <a:pt x="2914916" y="430306"/>
                </a:cubicBezTo>
                <a:cubicBezTo>
                  <a:pt x="3004563" y="264459"/>
                  <a:pt x="3074039" y="132229"/>
                  <a:pt x="3143516" y="0"/>
                </a:cubicBez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D76F3-5B06-BDA0-E45B-459CA0327D00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D72BC-968A-DE90-15D1-7A06199DAB43}"/>
              </a:ext>
            </a:extLst>
          </p:cNvPr>
          <p:cNvSpPr/>
          <p:nvPr/>
        </p:nvSpPr>
        <p:spPr>
          <a:xfrm>
            <a:off x="7207751" y="2510583"/>
            <a:ext cx="4733364" cy="24961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8A540-D0CE-BA74-3FA3-F6C479E44249}"/>
              </a:ext>
            </a:extLst>
          </p:cNvPr>
          <p:cNvSpPr txBox="1"/>
          <p:nvPr/>
        </p:nvSpPr>
        <p:spPr>
          <a:xfrm>
            <a:off x="9769614" y="2575623"/>
            <a:ext cx="1435008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/>
              <a:t>Drowned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L. Canyon/U </a:t>
            </a:r>
            <a:r>
              <a:rPr lang="en-US" sz="1200" dirty="0" err="1"/>
              <a:t>Strn</a:t>
            </a:r>
            <a:endParaRPr lang="en-US" sz="1200" dirty="0"/>
          </a:p>
          <a:p>
            <a:pPr algn="ctr">
              <a:lnSpc>
                <a:spcPts val="1300"/>
              </a:lnSpc>
            </a:pPr>
            <a:r>
              <a:rPr lang="en-US" sz="1200" dirty="0"/>
              <a:t>Platform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(w/ small pinnacles)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8F0FAF1-E106-E9E6-453A-6E18B59C40A9}"/>
              </a:ext>
            </a:extLst>
          </p:cNvPr>
          <p:cNvSpPr/>
          <p:nvPr/>
        </p:nvSpPr>
        <p:spPr>
          <a:xfrm>
            <a:off x="10531942" y="3309370"/>
            <a:ext cx="136868" cy="1361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474C5A-91DB-429F-1C1F-98A431D14D88}"/>
              </a:ext>
            </a:extLst>
          </p:cNvPr>
          <p:cNvSpPr txBox="1"/>
          <p:nvPr/>
        </p:nvSpPr>
        <p:spPr>
          <a:xfrm>
            <a:off x="7600147" y="2738372"/>
            <a:ext cx="2144883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/>
              <a:t>Drowned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Middle Strawn Platform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(w/ large isolated reef mounds)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08538233-CC02-9726-2EF0-4AA16871898D}"/>
              </a:ext>
            </a:extLst>
          </p:cNvPr>
          <p:cNvSpPr/>
          <p:nvPr/>
        </p:nvSpPr>
        <p:spPr>
          <a:xfrm>
            <a:off x="8700761" y="3309370"/>
            <a:ext cx="136868" cy="1361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A65C8E-20F4-5DF0-E35B-70AF9BBB6868}"/>
              </a:ext>
            </a:extLst>
          </p:cNvPr>
          <p:cNvSpPr txBox="1"/>
          <p:nvPr/>
        </p:nvSpPr>
        <p:spPr>
          <a:xfrm>
            <a:off x="7356421" y="3603819"/>
            <a:ext cx="700833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/>
              <a:t>Midland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Basin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C740318F-373B-6570-6184-C16B415753E7}"/>
              </a:ext>
            </a:extLst>
          </p:cNvPr>
          <p:cNvSpPr/>
          <p:nvPr/>
        </p:nvSpPr>
        <p:spPr>
          <a:xfrm>
            <a:off x="7642474" y="4029383"/>
            <a:ext cx="136868" cy="1361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F5CD1EA-C114-4319-3516-326791A68413}"/>
              </a:ext>
            </a:extLst>
          </p:cNvPr>
          <p:cNvSpPr/>
          <p:nvPr/>
        </p:nvSpPr>
        <p:spPr>
          <a:xfrm>
            <a:off x="7492701" y="3423286"/>
            <a:ext cx="4223721" cy="1401517"/>
          </a:xfrm>
          <a:custGeom>
            <a:avLst/>
            <a:gdLst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296297 w 3404795"/>
              <a:gd name="connsiteY16" fmla="*/ 279699 h 731520"/>
              <a:gd name="connsiteX17" fmla="*/ 817581 w 3404795"/>
              <a:gd name="connsiteY17" fmla="*/ 295835 h 731520"/>
              <a:gd name="connsiteX18" fmla="*/ 699247 w 3404795"/>
              <a:gd name="connsiteY18" fmla="*/ 301214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296297 w 3404795"/>
              <a:gd name="connsiteY16" fmla="*/ 279699 h 731520"/>
              <a:gd name="connsiteX17" fmla="*/ 81758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296297 w 3404795"/>
              <a:gd name="connsiteY16" fmla="*/ 279699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23123 w 3404795"/>
              <a:gd name="connsiteY14" fmla="*/ 286086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23123 w 3404795"/>
              <a:gd name="connsiteY14" fmla="*/ 286086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29018 w 3404795"/>
              <a:gd name="connsiteY13" fmla="*/ 235827 h 731520"/>
              <a:gd name="connsiteX14" fmla="*/ 2123123 w 3404795"/>
              <a:gd name="connsiteY14" fmla="*/ 286086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4223721"/>
              <a:gd name="connsiteY0" fmla="*/ 548640 h 731520"/>
              <a:gd name="connsiteX1" fmla="*/ 0 w 4223721"/>
              <a:gd name="connsiteY1" fmla="*/ 731520 h 731520"/>
              <a:gd name="connsiteX2" fmla="*/ 446443 w 4223721"/>
              <a:gd name="connsiteY2" fmla="*/ 688489 h 731520"/>
              <a:gd name="connsiteX3" fmla="*/ 1366221 w 4223721"/>
              <a:gd name="connsiteY3" fmla="*/ 640080 h 731520"/>
              <a:gd name="connsiteX4" fmla="*/ 2377440 w 4223721"/>
              <a:gd name="connsiteY4" fmla="*/ 586291 h 731520"/>
              <a:gd name="connsiteX5" fmla="*/ 3404795 w 4223721"/>
              <a:gd name="connsiteY5" fmla="*/ 548640 h 731520"/>
              <a:gd name="connsiteX6" fmla="*/ 4223721 w 4223721"/>
              <a:gd name="connsiteY6" fmla="*/ 513005 h 731520"/>
              <a:gd name="connsiteX7" fmla="*/ 3334871 w 4223721"/>
              <a:gd name="connsiteY7" fmla="*/ 188259 h 731520"/>
              <a:gd name="connsiteX8" fmla="*/ 3264946 w 4223721"/>
              <a:gd name="connsiteY8" fmla="*/ 16136 h 731520"/>
              <a:gd name="connsiteX9" fmla="*/ 2840019 w 4223721"/>
              <a:gd name="connsiteY9" fmla="*/ 0 h 731520"/>
              <a:gd name="connsiteX10" fmla="*/ 2511911 w 4223721"/>
              <a:gd name="connsiteY10" fmla="*/ 16136 h 731520"/>
              <a:gd name="connsiteX11" fmla="*/ 2366683 w 4223721"/>
              <a:gd name="connsiteY11" fmla="*/ 32273 h 731520"/>
              <a:gd name="connsiteX12" fmla="*/ 2291379 w 4223721"/>
              <a:gd name="connsiteY12" fmla="*/ 102197 h 731520"/>
              <a:gd name="connsiteX13" fmla="*/ 2229018 w 4223721"/>
              <a:gd name="connsiteY13" fmla="*/ 235827 h 731520"/>
              <a:gd name="connsiteX14" fmla="*/ 2123123 w 4223721"/>
              <a:gd name="connsiteY14" fmla="*/ 286086 h 731520"/>
              <a:gd name="connsiteX15" fmla="*/ 2038574 w 4223721"/>
              <a:gd name="connsiteY15" fmla="*/ 279699 h 731520"/>
              <a:gd name="connsiteX16" fmla="*/ 1364877 w 4223721"/>
              <a:gd name="connsiteY16" fmla="*/ 288271 h 731520"/>
              <a:gd name="connsiteX17" fmla="*/ 943311 w 4223721"/>
              <a:gd name="connsiteY17" fmla="*/ 295835 h 731520"/>
              <a:gd name="connsiteX18" fmla="*/ 702104 w 4223721"/>
              <a:gd name="connsiteY18" fmla="*/ 321217 h 731520"/>
              <a:gd name="connsiteX19" fmla="*/ 597050 w 4223721"/>
              <a:gd name="connsiteY19" fmla="*/ 381896 h 731520"/>
              <a:gd name="connsiteX20" fmla="*/ 527125 w 4223721"/>
              <a:gd name="connsiteY20" fmla="*/ 446442 h 731520"/>
              <a:gd name="connsiteX21" fmla="*/ 451821 w 4223721"/>
              <a:gd name="connsiteY21" fmla="*/ 489473 h 731520"/>
              <a:gd name="connsiteX22" fmla="*/ 220532 w 4223721"/>
              <a:gd name="connsiteY22" fmla="*/ 537882 h 731520"/>
              <a:gd name="connsiteX23" fmla="*/ 0 w 4223721"/>
              <a:gd name="connsiteY23" fmla="*/ 548640 h 731520"/>
              <a:gd name="connsiteX0" fmla="*/ 0 w 4223721"/>
              <a:gd name="connsiteY0" fmla="*/ 563264 h 746144"/>
              <a:gd name="connsiteX1" fmla="*/ 0 w 4223721"/>
              <a:gd name="connsiteY1" fmla="*/ 746144 h 746144"/>
              <a:gd name="connsiteX2" fmla="*/ 446443 w 4223721"/>
              <a:gd name="connsiteY2" fmla="*/ 703113 h 746144"/>
              <a:gd name="connsiteX3" fmla="*/ 1366221 w 4223721"/>
              <a:gd name="connsiteY3" fmla="*/ 654704 h 746144"/>
              <a:gd name="connsiteX4" fmla="*/ 2377440 w 4223721"/>
              <a:gd name="connsiteY4" fmla="*/ 600915 h 746144"/>
              <a:gd name="connsiteX5" fmla="*/ 3404795 w 4223721"/>
              <a:gd name="connsiteY5" fmla="*/ 563264 h 746144"/>
              <a:gd name="connsiteX6" fmla="*/ 4223721 w 4223721"/>
              <a:gd name="connsiteY6" fmla="*/ 527629 h 746144"/>
              <a:gd name="connsiteX7" fmla="*/ 3372018 w 4223721"/>
              <a:gd name="connsiteY7" fmla="*/ 0 h 746144"/>
              <a:gd name="connsiteX8" fmla="*/ 3264946 w 4223721"/>
              <a:gd name="connsiteY8" fmla="*/ 30760 h 746144"/>
              <a:gd name="connsiteX9" fmla="*/ 2840019 w 4223721"/>
              <a:gd name="connsiteY9" fmla="*/ 14624 h 746144"/>
              <a:gd name="connsiteX10" fmla="*/ 2511911 w 4223721"/>
              <a:gd name="connsiteY10" fmla="*/ 30760 h 746144"/>
              <a:gd name="connsiteX11" fmla="*/ 2366683 w 4223721"/>
              <a:gd name="connsiteY11" fmla="*/ 46897 h 746144"/>
              <a:gd name="connsiteX12" fmla="*/ 2291379 w 4223721"/>
              <a:gd name="connsiteY12" fmla="*/ 116821 h 746144"/>
              <a:gd name="connsiteX13" fmla="*/ 2229018 w 4223721"/>
              <a:gd name="connsiteY13" fmla="*/ 250451 h 746144"/>
              <a:gd name="connsiteX14" fmla="*/ 2123123 w 4223721"/>
              <a:gd name="connsiteY14" fmla="*/ 300710 h 746144"/>
              <a:gd name="connsiteX15" fmla="*/ 2038574 w 4223721"/>
              <a:gd name="connsiteY15" fmla="*/ 294323 h 746144"/>
              <a:gd name="connsiteX16" fmla="*/ 1364877 w 4223721"/>
              <a:gd name="connsiteY16" fmla="*/ 302895 h 746144"/>
              <a:gd name="connsiteX17" fmla="*/ 943311 w 4223721"/>
              <a:gd name="connsiteY17" fmla="*/ 310459 h 746144"/>
              <a:gd name="connsiteX18" fmla="*/ 702104 w 4223721"/>
              <a:gd name="connsiteY18" fmla="*/ 335841 h 746144"/>
              <a:gd name="connsiteX19" fmla="*/ 597050 w 4223721"/>
              <a:gd name="connsiteY19" fmla="*/ 396520 h 746144"/>
              <a:gd name="connsiteX20" fmla="*/ 527125 w 4223721"/>
              <a:gd name="connsiteY20" fmla="*/ 461066 h 746144"/>
              <a:gd name="connsiteX21" fmla="*/ 451821 w 4223721"/>
              <a:gd name="connsiteY21" fmla="*/ 504097 h 746144"/>
              <a:gd name="connsiteX22" fmla="*/ 220532 w 4223721"/>
              <a:gd name="connsiteY22" fmla="*/ 552506 h 746144"/>
              <a:gd name="connsiteX23" fmla="*/ 0 w 4223721"/>
              <a:gd name="connsiteY23" fmla="*/ 563264 h 746144"/>
              <a:gd name="connsiteX0" fmla="*/ 0 w 4223721"/>
              <a:gd name="connsiteY0" fmla="*/ 563264 h 746144"/>
              <a:gd name="connsiteX1" fmla="*/ 0 w 4223721"/>
              <a:gd name="connsiteY1" fmla="*/ 746144 h 746144"/>
              <a:gd name="connsiteX2" fmla="*/ 446443 w 4223721"/>
              <a:gd name="connsiteY2" fmla="*/ 703113 h 746144"/>
              <a:gd name="connsiteX3" fmla="*/ 1366221 w 4223721"/>
              <a:gd name="connsiteY3" fmla="*/ 654704 h 746144"/>
              <a:gd name="connsiteX4" fmla="*/ 2377440 w 4223721"/>
              <a:gd name="connsiteY4" fmla="*/ 600915 h 746144"/>
              <a:gd name="connsiteX5" fmla="*/ 3404795 w 4223721"/>
              <a:gd name="connsiteY5" fmla="*/ 563264 h 746144"/>
              <a:gd name="connsiteX6" fmla="*/ 4223721 w 4223721"/>
              <a:gd name="connsiteY6" fmla="*/ 527629 h 746144"/>
              <a:gd name="connsiteX7" fmla="*/ 3748704 w 4223721"/>
              <a:gd name="connsiteY7" fmla="*/ 227592 h 746144"/>
              <a:gd name="connsiteX8" fmla="*/ 3372018 w 4223721"/>
              <a:gd name="connsiteY8" fmla="*/ 0 h 746144"/>
              <a:gd name="connsiteX9" fmla="*/ 3264946 w 4223721"/>
              <a:gd name="connsiteY9" fmla="*/ 30760 h 746144"/>
              <a:gd name="connsiteX10" fmla="*/ 2840019 w 4223721"/>
              <a:gd name="connsiteY10" fmla="*/ 14624 h 746144"/>
              <a:gd name="connsiteX11" fmla="*/ 2511911 w 4223721"/>
              <a:gd name="connsiteY11" fmla="*/ 30760 h 746144"/>
              <a:gd name="connsiteX12" fmla="*/ 2366683 w 4223721"/>
              <a:gd name="connsiteY12" fmla="*/ 46897 h 746144"/>
              <a:gd name="connsiteX13" fmla="*/ 2291379 w 4223721"/>
              <a:gd name="connsiteY13" fmla="*/ 116821 h 746144"/>
              <a:gd name="connsiteX14" fmla="*/ 2229018 w 4223721"/>
              <a:gd name="connsiteY14" fmla="*/ 250451 h 746144"/>
              <a:gd name="connsiteX15" fmla="*/ 2123123 w 4223721"/>
              <a:gd name="connsiteY15" fmla="*/ 300710 h 746144"/>
              <a:gd name="connsiteX16" fmla="*/ 2038574 w 4223721"/>
              <a:gd name="connsiteY16" fmla="*/ 294323 h 746144"/>
              <a:gd name="connsiteX17" fmla="*/ 1364877 w 4223721"/>
              <a:gd name="connsiteY17" fmla="*/ 302895 h 746144"/>
              <a:gd name="connsiteX18" fmla="*/ 943311 w 4223721"/>
              <a:gd name="connsiteY18" fmla="*/ 310459 h 746144"/>
              <a:gd name="connsiteX19" fmla="*/ 702104 w 4223721"/>
              <a:gd name="connsiteY19" fmla="*/ 335841 h 746144"/>
              <a:gd name="connsiteX20" fmla="*/ 597050 w 4223721"/>
              <a:gd name="connsiteY20" fmla="*/ 396520 h 746144"/>
              <a:gd name="connsiteX21" fmla="*/ 527125 w 4223721"/>
              <a:gd name="connsiteY21" fmla="*/ 461066 h 746144"/>
              <a:gd name="connsiteX22" fmla="*/ 451821 w 4223721"/>
              <a:gd name="connsiteY22" fmla="*/ 504097 h 746144"/>
              <a:gd name="connsiteX23" fmla="*/ 220532 w 4223721"/>
              <a:gd name="connsiteY23" fmla="*/ 552506 h 746144"/>
              <a:gd name="connsiteX24" fmla="*/ 0 w 4223721"/>
              <a:gd name="connsiteY24" fmla="*/ 563264 h 746144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372018 w 4223721"/>
              <a:gd name="connsiteY8" fmla="*/ 201033 h 947177"/>
              <a:gd name="connsiteX9" fmla="*/ 3264946 w 4223721"/>
              <a:gd name="connsiteY9" fmla="*/ 231793 h 947177"/>
              <a:gd name="connsiteX10" fmla="*/ 2840019 w 4223721"/>
              <a:gd name="connsiteY10" fmla="*/ 215657 h 947177"/>
              <a:gd name="connsiteX11" fmla="*/ 2511911 w 4223721"/>
              <a:gd name="connsiteY11" fmla="*/ 231793 h 947177"/>
              <a:gd name="connsiteX12" fmla="*/ 2366683 w 4223721"/>
              <a:gd name="connsiteY12" fmla="*/ 247930 h 947177"/>
              <a:gd name="connsiteX13" fmla="*/ 2291379 w 4223721"/>
              <a:gd name="connsiteY13" fmla="*/ 317854 h 947177"/>
              <a:gd name="connsiteX14" fmla="*/ 2229018 w 4223721"/>
              <a:gd name="connsiteY14" fmla="*/ 451484 h 947177"/>
              <a:gd name="connsiteX15" fmla="*/ 2123123 w 4223721"/>
              <a:gd name="connsiteY15" fmla="*/ 501743 h 947177"/>
              <a:gd name="connsiteX16" fmla="*/ 2038574 w 4223721"/>
              <a:gd name="connsiteY16" fmla="*/ 495356 h 947177"/>
              <a:gd name="connsiteX17" fmla="*/ 1364877 w 4223721"/>
              <a:gd name="connsiteY17" fmla="*/ 503928 h 947177"/>
              <a:gd name="connsiteX18" fmla="*/ 943311 w 4223721"/>
              <a:gd name="connsiteY18" fmla="*/ 511492 h 947177"/>
              <a:gd name="connsiteX19" fmla="*/ 702104 w 4223721"/>
              <a:gd name="connsiteY19" fmla="*/ 536874 h 947177"/>
              <a:gd name="connsiteX20" fmla="*/ 597050 w 4223721"/>
              <a:gd name="connsiteY20" fmla="*/ 597553 h 947177"/>
              <a:gd name="connsiteX21" fmla="*/ 527125 w 4223721"/>
              <a:gd name="connsiteY21" fmla="*/ 662099 h 947177"/>
              <a:gd name="connsiteX22" fmla="*/ 451821 w 4223721"/>
              <a:gd name="connsiteY22" fmla="*/ 705130 h 947177"/>
              <a:gd name="connsiteX23" fmla="*/ 220532 w 4223721"/>
              <a:gd name="connsiteY23" fmla="*/ 753539 h 947177"/>
              <a:gd name="connsiteX24" fmla="*/ 0 w 4223721"/>
              <a:gd name="connsiteY24" fmla="*/ 764297 h 947177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648692 w 4223721"/>
              <a:gd name="connsiteY8" fmla="*/ 131446 h 947177"/>
              <a:gd name="connsiteX9" fmla="*/ 3372018 w 4223721"/>
              <a:gd name="connsiteY9" fmla="*/ 201033 h 947177"/>
              <a:gd name="connsiteX10" fmla="*/ 3264946 w 4223721"/>
              <a:gd name="connsiteY10" fmla="*/ 231793 h 947177"/>
              <a:gd name="connsiteX11" fmla="*/ 2840019 w 4223721"/>
              <a:gd name="connsiteY11" fmla="*/ 215657 h 947177"/>
              <a:gd name="connsiteX12" fmla="*/ 2511911 w 4223721"/>
              <a:gd name="connsiteY12" fmla="*/ 231793 h 947177"/>
              <a:gd name="connsiteX13" fmla="*/ 2366683 w 4223721"/>
              <a:gd name="connsiteY13" fmla="*/ 247930 h 947177"/>
              <a:gd name="connsiteX14" fmla="*/ 2291379 w 4223721"/>
              <a:gd name="connsiteY14" fmla="*/ 317854 h 947177"/>
              <a:gd name="connsiteX15" fmla="*/ 2229018 w 4223721"/>
              <a:gd name="connsiteY15" fmla="*/ 451484 h 947177"/>
              <a:gd name="connsiteX16" fmla="*/ 2123123 w 4223721"/>
              <a:gd name="connsiteY16" fmla="*/ 501743 h 947177"/>
              <a:gd name="connsiteX17" fmla="*/ 2038574 w 4223721"/>
              <a:gd name="connsiteY17" fmla="*/ 495356 h 947177"/>
              <a:gd name="connsiteX18" fmla="*/ 1364877 w 4223721"/>
              <a:gd name="connsiteY18" fmla="*/ 503928 h 947177"/>
              <a:gd name="connsiteX19" fmla="*/ 943311 w 4223721"/>
              <a:gd name="connsiteY19" fmla="*/ 511492 h 947177"/>
              <a:gd name="connsiteX20" fmla="*/ 702104 w 4223721"/>
              <a:gd name="connsiteY20" fmla="*/ 536874 h 947177"/>
              <a:gd name="connsiteX21" fmla="*/ 597050 w 4223721"/>
              <a:gd name="connsiteY21" fmla="*/ 597553 h 947177"/>
              <a:gd name="connsiteX22" fmla="*/ 527125 w 4223721"/>
              <a:gd name="connsiteY22" fmla="*/ 662099 h 947177"/>
              <a:gd name="connsiteX23" fmla="*/ 451821 w 4223721"/>
              <a:gd name="connsiteY23" fmla="*/ 705130 h 947177"/>
              <a:gd name="connsiteX24" fmla="*/ 220532 w 4223721"/>
              <a:gd name="connsiteY24" fmla="*/ 753539 h 947177"/>
              <a:gd name="connsiteX25" fmla="*/ 0 w 4223721"/>
              <a:gd name="connsiteY25" fmla="*/ 764297 h 947177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468669 w 4223721"/>
              <a:gd name="connsiteY8" fmla="*/ 145733 h 947177"/>
              <a:gd name="connsiteX9" fmla="*/ 3372018 w 4223721"/>
              <a:gd name="connsiteY9" fmla="*/ 201033 h 947177"/>
              <a:gd name="connsiteX10" fmla="*/ 3264946 w 4223721"/>
              <a:gd name="connsiteY10" fmla="*/ 231793 h 947177"/>
              <a:gd name="connsiteX11" fmla="*/ 2840019 w 4223721"/>
              <a:gd name="connsiteY11" fmla="*/ 215657 h 947177"/>
              <a:gd name="connsiteX12" fmla="*/ 2511911 w 4223721"/>
              <a:gd name="connsiteY12" fmla="*/ 231793 h 947177"/>
              <a:gd name="connsiteX13" fmla="*/ 2366683 w 4223721"/>
              <a:gd name="connsiteY13" fmla="*/ 247930 h 947177"/>
              <a:gd name="connsiteX14" fmla="*/ 2291379 w 4223721"/>
              <a:gd name="connsiteY14" fmla="*/ 317854 h 947177"/>
              <a:gd name="connsiteX15" fmla="*/ 2229018 w 4223721"/>
              <a:gd name="connsiteY15" fmla="*/ 451484 h 947177"/>
              <a:gd name="connsiteX16" fmla="*/ 2123123 w 4223721"/>
              <a:gd name="connsiteY16" fmla="*/ 501743 h 947177"/>
              <a:gd name="connsiteX17" fmla="*/ 2038574 w 4223721"/>
              <a:gd name="connsiteY17" fmla="*/ 495356 h 947177"/>
              <a:gd name="connsiteX18" fmla="*/ 1364877 w 4223721"/>
              <a:gd name="connsiteY18" fmla="*/ 503928 h 947177"/>
              <a:gd name="connsiteX19" fmla="*/ 943311 w 4223721"/>
              <a:gd name="connsiteY19" fmla="*/ 511492 h 947177"/>
              <a:gd name="connsiteX20" fmla="*/ 702104 w 4223721"/>
              <a:gd name="connsiteY20" fmla="*/ 536874 h 947177"/>
              <a:gd name="connsiteX21" fmla="*/ 597050 w 4223721"/>
              <a:gd name="connsiteY21" fmla="*/ 597553 h 947177"/>
              <a:gd name="connsiteX22" fmla="*/ 527125 w 4223721"/>
              <a:gd name="connsiteY22" fmla="*/ 662099 h 947177"/>
              <a:gd name="connsiteX23" fmla="*/ 451821 w 4223721"/>
              <a:gd name="connsiteY23" fmla="*/ 705130 h 947177"/>
              <a:gd name="connsiteX24" fmla="*/ 220532 w 4223721"/>
              <a:gd name="connsiteY24" fmla="*/ 753539 h 947177"/>
              <a:gd name="connsiteX25" fmla="*/ 0 w 4223721"/>
              <a:gd name="connsiteY25" fmla="*/ 764297 h 947177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945872 w 4223721"/>
              <a:gd name="connsiteY8" fmla="*/ 48578 h 947177"/>
              <a:gd name="connsiteX9" fmla="*/ 3468669 w 4223721"/>
              <a:gd name="connsiteY9" fmla="*/ 145733 h 947177"/>
              <a:gd name="connsiteX10" fmla="*/ 3372018 w 4223721"/>
              <a:gd name="connsiteY10" fmla="*/ 201033 h 947177"/>
              <a:gd name="connsiteX11" fmla="*/ 3264946 w 4223721"/>
              <a:gd name="connsiteY11" fmla="*/ 231793 h 947177"/>
              <a:gd name="connsiteX12" fmla="*/ 2840019 w 4223721"/>
              <a:gd name="connsiteY12" fmla="*/ 215657 h 947177"/>
              <a:gd name="connsiteX13" fmla="*/ 2511911 w 4223721"/>
              <a:gd name="connsiteY13" fmla="*/ 231793 h 947177"/>
              <a:gd name="connsiteX14" fmla="*/ 2366683 w 4223721"/>
              <a:gd name="connsiteY14" fmla="*/ 247930 h 947177"/>
              <a:gd name="connsiteX15" fmla="*/ 2291379 w 4223721"/>
              <a:gd name="connsiteY15" fmla="*/ 317854 h 947177"/>
              <a:gd name="connsiteX16" fmla="*/ 2229018 w 4223721"/>
              <a:gd name="connsiteY16" fmla="*/ 451484 h 947177"/>
              <a:gd name="connsiteX17" fmla="*/ 2123123 w 4223721"/>
              <a:gd name="connsiteY17" fmla="*/ 501743 h 947177"/>
              <a:gd name="connsiteX18" fmla="*/ 2038574 w 4223721"/>
              <a:gd name="connsiteY18" fmla="*/ 495356 h 947177"/>
              <a:gd name="connsiteX19" fmla="*/ 1364877 w 4223721"/>
              <a:gd name="connsiteY19" fmla="*/ 503928 h 947177"/>
              <a:gd name="connsiteX20" fmla="*/ 943311 w 4223721"/>
              <a:gd name="connsiteY20" fmla="*/ 511492 h 947177"/>
              <a:gd name="connsiteX21" fmla="*/ 702104 w 4223721"/>
              <a:gd name="connsiteY21" fmla="*/ 536874 h 947177"/>
              <a:gd name="connsiteX22" fmla="*/ 597050 w 4223721"/>
              <a:gd name="connsiteY22" fmla="*/ 597553 h 947177"/>
              <a:gd name="connsiteX23" fmla="*/ 527125 w 4223721"/>
              <a:gd name="connsiteY23" fmla="*/ 662099 h 947177"/>
              <a:gd name="connsiteX24" fmla="*/ 451821 w 4223721"/>
              <a:gd name="connsiteY24" fmla="*/ 705130 h 947177"/>
              <a:gd name="connsiteX25" fmla="*/ 220532 w 4223721"/>
              <a:gd name="connsiteY25" fmla="*/ 753539 h 947177"/>
              <a:gd name="connsiteX26" fmla="*/ 0 w 4223721"/>
              <a:gd name="connsiteY26" fmla="*/ 764297 h 947177"/>
              <a:gd name="connsiteX0" fmla="*/ 0 w 4223721"/>
              <a:gd name="connsiteY0" fmla="*/ 895742 h 1078622"/>
              <a:gd name="connsiteX1" fmla="*/ 0 w 4223721"/>
              <a:gd name="connsiteY1" fmla="*/ 1078622 h 1078622"/>
              <a:gd name="connsiteX2" fmla="*/ 446443 w 4223721"/>
              <a:gd name="connsiteY2" fmla="*/ 1035591 h 1078622"/>
              <a:gd name="connsiteX3" fmla="*/ 1366221 w 4223721"/>
              <a:gd name="connsiteY3" fmla="*/ 987182 h 1078622"/>
              <a:gd name="connsiteX4" fmla="*/ 2377440 w 4223721"/>
              <a:gd name="connsiteY4" fmla="*/ 933393 h 1078622"/>
              <a:gd name="connsiteX5" fmla="*/ 3404795 w 4223721"/>
              <a:gd name="connsiteY5" fmla="*/ 895742 h 1078622"/>
              <a:gd name="connsiteX6" fmla="*/ 4223721 w 4223721"/>
              <a:gd name="connsiteY6" fmla="*/ 860107 h 1078622"/>
              <a:gd name="connsiteX7" fmla="*/ 4217334 w 4223721"/>
              <a:gd name="connsiteY7" fmla="*/ 131445 h 1078622"/>
              <a:gd name="connsiteX8" fmla="*/ 3602972 w 4223721"/>
              <a:gd name="connsiteY8" fmla="*/ 0 h 1078622"/>
              <a:gd name="connsiteX9" fmla="*/ 3468669 w 4223721"/>
              <a:gd name="connsiteY9" fmla="*/ 277178 h 1078622"/>
              <a:gd name="connsiteX10" fmla="*/ 3372018 w 4223721"/>
              <a:gd name="connsiteY10" fmla="*/ 332478 h 1078622"/>
              <a:gd name="connsiteX11" fmla="*/ 3264946 w 4223721"/>
              <a:gd name="connsiteY11" fmla="*/ 363238 h 1078622"/>
              <a:gd name="connsiteX12" fmla="*/ 2840019 w 4223721"/>
              <a:gd name="connsiteY12" fmla="*/ 347102 h 1078622"/>
              <a:gd name="connsiteX13" fmla="*/ 2511911 w 4223721"/>
              <a:gd name="connsiteY13" fmla="*/ 363238 h 1078622"/>
              <a:gd name="connsiteX14" fmla="*/ 2366683 w 4223721"/>
              <a:gd name="connsiteY14" fmla="*/ 379375 h 1078622"/>
              <a:gd name="connsiteX15" fmla="*/ 2291379 w 4223721"/>
              <a:gd name="connsiteY15" fmla="*/ 449299 h 1078622"/>
              <a:gd name="connsiteX16" fmla="*/ 2229018 w 4223721"/>
              <a:gd name="connsiteY16" fmla="*/ 582929 h 1078622"/>
              <a:gd name="connsiteX17" fmla="*/ 2123123 w 4223721"/>
              <a:gd name="connsiteY17" fmla="*/ 633188 h 1078622"/>
              <a:gd name="connsiteX18" fmla="*/ 2038574 w 4223721"/>
              <a:gd name="connsiteY18" fmla="*/ 626801 h 1078622"/>
              <a:gd name="connsiteX19" fmla="*/ 1364877 w 4223721"/>
              <a:gd name="connsiteY19" fmla="*/ 635373 h 1078622"/>
              <a:gd name="connsiteX20" fmla="*/ 943311 w 4223721"/>
              <a:gd name="connsiteY20" fmla="*/ 642937 h 1078622"/>
              <a:gd name="connsiteX21" fmla="*/ 702104 w 4223721"/>
              <a:gd name="connsiteY21" fmla="*/ 668319 h 1078622"/>
              <a:gd name="connsiteX22" fmla="*/ 597050 w 4223721"/>
              <a:gd name="connsiteY22" fmla="*/ 728998 h 1078622"/>
              <a:gd name="connsiteX23" fmla="*/ 527125 w 4223721"/>
              <a:gd name="connsiteY23" fmla="*/ 793544 h 1078622"/>
              <a:gd name="connsiteX24" fmla="*/ 451821 w 4223721"/>
              <a:gd name="connsiteY24" fmla="*/ 836575 h 1078622"/>
              <a:gd name="connsiteX25" fmla="*/ 220532 w 4223721"/>
              <a:gd name="connsiteY25" fmla="*/ 884984 h 1078622"/>
              <a:gd name="connsiteX26" fmla="*/ 0 w 4223721"/>
              <a:gd name="connsiteY26" fmla="*/ 895742 h 1078622"/>
              <a:gd name="connsiteX0" fmla="*/ 0 w 4223721"/>
              <a:gd name="connsiteY0" fmla="*/ 895742 h 1078622"/>
              <a:gd name="connsiteX1" fmla="*/ 0 w 4223721"/>
              <a:gd name="connsiteY1" fmla="*/ 1078622 h 1078622"/>
              <a:gd name="connsiteX2" fmla="*/ 446443 w 4223721"/>
              <a:gd name="connsiteY2" fmla="*/ 1035591 h 1078622"/>
              <a:gd name="connsiteX3" fmla="*/ 1366221 w 4223721"/>
              <a:gd name="connsiteY3" fmla="*/ 987182 h 1078622"/>
              <a:gd name="connsiteX4" fmla="*/ 2377440 w 4223721"/>
              <a:gd name="connsiteY4" fmla="*/ 933393 h 1078622"/>
              <a:gd name="connsiteX5" fmla="*/ 3404795 w 4223721"/>
              <a:gd name="connsiteY5" fmla="*/ 895742 h 1078622"/>
              <a:gd name="connsiteX6" fmla="*/ 4223721 w 4223721"/>
              <a:gd name="connsiteY6" fmla="*/ 860107 h 1078622"/>
              <a:gd name="connsiteX7" fmla="*/ 4217334 w 4223721"/>
              <a:gd name="connsiteY7" fmla="*/ 131445 h 1078622"/>
              <a:gd name="connsiteX8" fmla="*/ 3602972 w 4223721"/>
              <a:gd name="connsiteY8" fmla="*/ 0 h 1078622"/>
              <a:gd name="connsiteX9" fmla="*/ 3468669 w 4223721"/>
              <a:gd name="connsiteY9" fmla="*/ 277178 h 1078622"/>
              <a:gd name="connsiteX10" fmla="*/ 3372018 w 4223721"/>
              <a:gd name="connsiteY10" fmla="*/ 332478 h 1078622"/>
              <a:gd name="connsiteX11" fmla="*/ 3264946 w 4223721"/>
              <a:gd name="connsiteY11" fmla="*/ 363238 h 1078622"/>
              <a:gd name="connsiteX12" fmla="*/ 2840019 w 4223721"/>
              <a:gd name="connsiteY12" fmla="*/ 347102 h 1078622"/>
              <a:gd name="connsiteX13" fmla="*/ 2511911 w 4223721"/>
              <a:gd name="connsiteY13" fmla="*/ 363238 h 1078622"/>
              <a:gd name="connsiteX14" fmla="*/ 2366683 w 4223721"/>
              <a:gd name="connsiteY14" fmla="*/ 379375 h 1078622"/>
              <a:gd name="connsiteX15" fmla="*/ 2291379 w 4223721"/>
              <a:gd name="connsiteY15" fmla="*/ 449299 h 1078622"/>
              <a:gd name="connsiteX16" fmla="*/ 2229018 w 4223721"/>
              <a:gd name="connsiteY16" fmla="*/ 582929 h 1078622"/>
              <a:gd name="connsiteX17" fmla="*/ 2123123 w 4223721"/>
              <a:gd name="connsiteY17" fmla="*/ 633188 h 1078622"/>
              <a:gd name="connsiteX18" fmla="*/ 2038574 w 4223721"/>
              <a:gd name="connsiteY18" fmla="*/ 626801 h 1078622"/>
              <a:gd name="connsiteX19" fmla="*/ 1364877 w 4223721"/>
              <a:gd name="connsiteY19" fmla="*/ 635373 h 1078622"/>
              <a:gd name="connsiteX20" fmla="*/ 943311 w 4223721"/>
              <a:gd name="connsiteY20" fmla="*/ 642937 h 1078622"/>
              <a:gd name="connsiteX21" fmla="*/ 702104 w 4223721"/>
              <a:gd name="connsiteY21" fmla="*/ 668319 h 1078622"/>
              <a:gd name="connsiteX22" fmla="*/ 597050 w 4223721"/>
              <a:gd name="connsiteY22" fmla="*/ 728998 h 1078622"/>
              <a:gd name="connsiteX23" fmla="*/ 527125 w 4223721"/>
              <a:gd name="connsiteY23" fmla="*/ 793544 h 1078622"/>
              <a:gd name="connsiteX24" fmla="*/ 451821 w 4223721"/>
              <a:gd name="connsiteY24" fmla="*/ 836575 h 1078622"/>
              <a:gd name="connsiteX25" fmla="*/ 220532 w 4223721"/>
              <a:gd name="connsiteY25" fmla="*/ 884984 h 1078622"/>
              <a:gd name="connsiteX26" fmla="*/ 0 w 4223721"/>
              <a:gd name="connsiteY26" fmla="*/ 895742 h 1078622"/>
              <a:gd name="connsiteX0" fmla="*/ 0 w 4223721"/>
              <a:gd name="connsiteY0" fmla="*/ 908583 h 1091463"/>
              <a:gd name="connsiteX1" fmla="*/ 0 w 4223721"/>
              <a:gd name="connsiteY1" fmla="*/ 1091463 h 1091463"/>
              <a:gd name="connsiteX2" fmla="*/ 446443 w 4223721"/>
              <a:gd name="connsiteY2" fmla="*/ 1048432 h 1091463"/>
              <a:gd name="connsiteX3" fmla="*/ 1366221 w 4223721"/>
              <a:gd name="connsiteY3" fmla="*/ 1000023 h 1091463"/>
              <a:gd name="connsiteX4" fmla="*/ 2377440 w 4223721"/>
              <a:gd name="connsiteY4" fmla="*/ 946234 h 1091463"/>
              <a:gd name="connsiteX5" fmla="*/ 3404795 w 4223721"/>
              <a:gd name="connsiteY5" fmla="*/ 908583 h 1091463"/>
              <a:gd name="connsiteX6" fmla="*/ 4223721 w 4223721"/>
              <a:gd name="connsiteY6" fmla="*/ 872948 h 1091463"/>
              <a:gd name="connsiteX7" fmla="*/ 4217334 w 4223721"/>
              <a:gd name="connsiteY7" fmla="*/ 144286 h 1091463"/>
              <a:gd name="connsiteX8" fmla="*/ 3602972 w 4223721"/>
              <a:gd name="connsiteY8" fmla="*/ 12841 h 1091463"/>
              <a:gd name="connsiteX9" fmla="*/ 3468669 w 4223721"/>
              <a:gd name="connsiteY9" fmla="*/ 290019 h 1091463"/>
              <a:gd name="connsiteX10" fmla="*/ 3372018 w 4223721"/>
              <a:gd name="connsiteY10" fmla="*/ 345319 h 1091463"/>
              <a:gd name="connsiteX11" fmla="*/ 3264946 w 4223721"/>
              <a:gd name="connsiteY11" fmla="*/ 376079 h 1091463"/>
              <a:gd name="connsiteX12" fmla="*/ 2840019 w 4223721"/>
              <a:gd name="connsiteY12" fmla="*/ 359943 h 1091463"/>
              <a:gd name="connsiteX13" fmla="*/ 2511911 w 4223721"/>
              <a:gd name="connsiteY13" fmla="*/ 376079 h 1091463"/>
              <a:gd name="connsiteX14" fmla="*/ 2366683 w 4223721"/>
              <a:gd name="connsiteY14" fmla="*/ 392216 h 1091463"/>
              <a:gd name="connsiteX15" fmla="*/ 2291379 w 4223721"/>
              <a:gd name="connsiteY15" fmla="*/ 462140 h 1091463"/>
              <a:gd name="connsiteX16" fmla="*/ 2229018 w 4223721"/>
              <a:gd name="connsiteY16" fmla="*/ 595770 h 1091463"/>
              <a:gd name="connsiteX17" fmla="*/ 2123123 w 4223721"/>
              <a:gd name="connsiteY17" fmla="*/ 646029 h 1091463"/>
              <a:gd name="connsiteX18" fmla="*/ 2038574 w 4223721"/>
              <a:gd name="connsiteY18" fmla="*/ 639642 h 1091463"/>
              <a:gd name="connsiteX19" fmla="*/ 1364877 w 4223721"/>
              <a:gd name="connsiteY19" fmla="*/ 648214 h 1091463"/>
              <a:gd name="connsiteX20" fmla="*/ 943311 w 4223721"/>
              <a:gd name="connsiteY20" fmla="*/ 655778 h 1091463"/>
              <a:gd name="connsiteX21" fmla="*/ 702104 w 4223721"/>
              <a:gd name="connsiteY21" fmla="*/ 681160 h 1091463"/>
              <a:gd name="connsiteX22" fmla="*/ 597050 w 4223721"/>
              <a:gd name="connsiteY22" fmla="*/ 741839 h 1091463"/>
              <a:gd name="connsiteX23" fmla="*/ 527125 w 4223721"/>
              <a:gd name="connsiteY23" fmla="*/ 806385 h 1091463"/>
              <a:gd name="connsiteX24" fmla="*/ 451821 w 4223721"/>
              <a:gd name="connsiteY24" fmla="*/ 849416 h 1091463"/>
              <a:gd name="connsiteX25" fmla="*/ 220532 w 4223721"/>
              <a:gd name="connsiteY25" fmla="*/ 897825 h 1091463"/>
              <a:gd name="connsiteX26" fmla="*/ 0 w 4223721"/>
              <a:gd name="connsiteY26" fmla="*/ 908583 h 1091463"/>
              <a:gd name="connsiteX0" fmla="*/ 0 w 4223721"/>
              <a:gd name="connsiteY0" fmla="*/ 903511 h 1086391"/>
              <a:gd name="connsiteX1" fmla="*/ 0 w 4223721"/>
              <a:gd name="connsiteY1" fmla="*/ 1086391 h 1086391"/>
              <a:gd name="connsiteX2" fmla="*/ 446443 w 4223721"/>
              <a:gd name="connsiteY2" fmla="*/ 1043360 h 1086391"/>
              <a:gd name="connsiteX3" fmla="*/ 1366221 w 4223721"/>
              <a:gd name="connsiteY3" fmla="*/ 994951 h 1086391"/>
              <a:gd name="connsiteX4" fmla="*/ 2377440 w 4223721"/>
              <a:gd name="connsiteY4" fmla="*/ 941162 h 1086391"/>
              <a:gd name="connsiteX5" fmla="*/ 3404795 w 4223721"/>
              <a:gd name="connsiteY5" fmla="*/ 903511 h 1086391"/>
              <a:gd name="connsiteX6" fmla="*/ 4223721 w 4223721"/>
              <a:gd name="connsiteY6" fmla="*/ 867876 h 1086391"/>
              <a:gd name="connsiteX7" fmla="*/ 4217334 w 4223721"/>
              <a:gd name="connsiteY7" fmla="*/ 139214 h 1086391"/>
              <a:gd name="connsiteX8" fmla="*/ 4005879 w 4223721"/>
              <a:gd name="connsiteY8" fmla="*/ 82066 h 1086391"/>
              <a:gd name="connsiteX9" fmla="*/ 3602972 w 4223721"/>
              <a:gd name="connsiteY9" fmla="*/ 7769 h 1086391"/>
              <a:gd name="connsiteX10" fmla="*/ 3468669 w 4223721"/>
              <a:gd name="connsiteY10" fmla="*/ 284947 h 1086391"/>
              <a:gd name="connsiteX11" fmla="*/ 3372018 w 4223721"/>
              <a:gd name="connsiteY11" fmla="*/ 340247 h 1086391"/>
              <a:gd name="connsiteX12" fmla="*/ 3264946 w 4223721"/>
              <a:gd name="connsiteY12" fmla="*/ 371007 h 1086391"/>
              <a:gd name="connsiteX13" fmla="*/ 2840019 w 4223721"/>
              <a:gd name="connsiteY13" fmla="*/ 354871 h 1086391"/>
              <a:gd name="connsiteX14" fmla="*/ 2511911 w 4223721"/>
              <a:gd name="connsiteY14" fmla="*/ 371007 h 1086391"/>
              <a:gd name="connsiteX15" fmla="*/ 2366683 w 4223721"/>
              <a:gd name="connsiteY15" fmla="*/ 387144 h 1086391"/>
              <a:gd name="connsiteX16" fmla="*/ 2291379 w 4223721"/>
              <a:gd name="connsiteY16" fmla="*/ 457068 h 1086391"/>
              <a:gd name="connsiteX17" fmla="*/ 2229018 w 4223721"/>
              <a:gd name="connsiteY17" fmla="*/ 590698 h 1086391"/>
              <a:gd name="connsiteX18" fmla="*/ 2123123 w 4223721"/>
              <a:gd name="connsiteY18" fmla="*/ 640957 h 1086391"/>
              <a:gd name="connsiteX19" fmla="*/ 2038574 w 4223721"/>
              <a:gd name="connsiteY19" fmla="*/ 634570 h 1086391"/>
              <a:gd name="connsiteX20" fmla="*/ 1364877 w 4223721"/>
              <a:gd name="connsiteY20" fmla="*/ 643142 h 1086391"/>
              <a:gd name="connsiteX21" fmla="*/ 943311 w 4223721"/>
              <a:gd name="connsiteY21" fmla="*/ 650706 h 1086391"/>
              <a:gd name="connsiteX22" fmla="*/ 702104 w 4223721"/>
              <a:gd name="connsiteY22" fmla="*/ 676088 h 1086391"/>
              <a:gd name="connsiteX23" fmla="*/ 597050 w 4223721"/>
              <a:gd name="connsiteY23" fmla="*/ 736767 h 1086391"/>
              <a:gd name="connsiteX24" fmla="*/ 527125 w 4223721"/>
              <a:gd name="connsiteY24" fmla="*/ 801313 h 1086391"/>
              <a:gd name="connsiteX25" fmla="*/ 451821 w 4223721"/>
              <a:gd name="connsiteY25" fmla="*/ 844344 h 1086391"/>
              <a:gd name="connsiteX26" fmla="*/ 220532 w 4223721"/>
              <a:gd name="connsiteY26" fmla="*/ 892753 h 1086391"/>
              <a:gd name="connsiteX27" fmla="*/ 0 w 4223721"/>
              <a:gd name="connsiteY27" fmla="*/ 903511 h 1086391"/>
              <a:gd name="connsiteX0" fmla="*/ 0 w 4251185"/>
              <a:gd name="connsiteY0" fmla="*/ 1219741 h 1402621"/>
              <a:gd name="connsiteX1" fmla="*/ 0 w 4251185"/>
              <a:gd name="connsiteY1" fmla="*/ 1402621 h 1402621"/>
              <a:gd name="connsiteX2" fmla="*/ 446443 w 4251185"/>
              <a:gd name="connsiteY2" fmla="*/ 1359590 h 1402621"/>
              <a:gd name="connsiteX3" fmla="*/ 1366221 w 4251185"/>
              <a:gd name="connsiteY3" fmla="*/ 1311181 h 1402621"/>
              <a:gd name="connsiteX4" fmla="*/ 2377440 w 4251185"/>
              <a:gd name="connsiteY4" fmla="*/ 1257392 h 1402621"/>
              <a:gd name="connsiteX5" fmla="*/ 3404795 w 4251185"/>
              <a:gd name="connsiteY5" fmla="*/ 1219741 h 1402621"/>
              <a:gd name="connsiteX6" fmla="*/ 4223721 w 4251185"/>
              <a:gd name="connsiteY6" fmla="*/ 1184106 h 1402621"/>
              <a:gd name="connsiteX7" fmla="*/ 4217334 w 4251185"/>
              <a:gd name="connsiteY7" fmla="*/ 455444 h 1402621"/>
              <a:gd name="connsiteX8" fmla="*/ 4211619 w 4251185"/>
              <a:gd name="connsiteY8" fmla="*/ 1104 h 1402621"/>
              <a:gd name="connsiteX9" fmla="*/ 3602972 w 4251185"/>
              <a:gd name="connsiteY9" fmla="*/ 323999 h 1402621"/>
              <a:gd name="connsiteX10" fmla="*/ 3468669 w 4251185"/>
              <a:gd name="connsiteY10" fmla="*/ 601177 h 1402621"/>
              <a:gd name="connsiteX11" fmla="*/ 3372018 w 4251185"/>
              <a:gd name="connsiteY11" fmla="*/ 656477 h 1402621"/>
              <a:gd name="connsiteX12" fmla="*/ 3264946 w 4251185"/>
              <a:gd name="connsiteY12" fmla="*/ 687237 h 1402621"/>
              <a:gd name="connsiteX13" fmla="*/ 2840019 w 4251185"/>
              <a:gd name="connsiteY13" fmla="*/ 671101 h 1402621"/>
              <a:gd name="connsiteX14" fmla="*/ 2511911 w 4251185"/>
              <a:gd name="connsiteY14" fmla="*/ 687237 h 1402621"/>
              <a:gd name="connsiteX15" fmla="*/ 2366683 w 4251185"/>
              <a:gd name="connsiteY15" fmla="*/ 703374 h 1402621"/>
              <a:gd name="connsiteX16" fmla="*/ 2291379 w 4251185"/>
              <a:gd name="connsiteY16" fmla="*/ 773298 h 1402621"/>
              <a:gd name="connsiteX17" fmla="*/ 2229018 w 4251185"/>
              <a:gd name="connsiteY17" fmla="*/ 906928 h 1402621"/>
              <a:gd name="connsiteX18" fmla="*/ 2123123 w 4251185"/>
              <a:gd name="connsiteY18" fmla="*/ 957187 h 1402621"/>
              <a:gd name="connsiteX19" fmla="*/ 2038574 w 4251185"/>
              <a:gd name="connsiteY19" fmla="*/ 950800 h 1402621"/>
              <a:gd name="connsiteX20" fmla="*/ 1364877 w 4251185"/>
              <a:gd name="connsiteY20" fmla="*/ 959372 h 1402621"/>
              <a:gd name="connsiteX21" fmla="*/ 943311 w 4251185"/>
              <a:gd name="connsiteY21" fmla="*/ 966936 h 1402621"/>
              <a:gd name="connsiteX22" fmla="*/ 702104 w 4251185"/>
              <a:gd name="connsiteY22" fmla="*/ 992318 h 1402621"/>
              <a:gd name="connsiteX23" fmla="*/ 597050 w 4251185"/>
              <a:gd name="connsiteY23" fmla="*/ 1052997 h 1402621"/>
              <a:gd name="connsiteX24" fmla="*/ 527125 w 4251185"/>
              <a:gd name="connsiteY24" fmla="*/ 1117543 h 1402621"/>
              <a:gd name="connsiteX25" fmla="*/ 451821 w 4251185"/>
              <a:gd name="connsiteY25" fmla="*/ 1160574 h 1402621"/>
              <a:gd name="connsiteX26" fmla="*/ 220532 w 4251185"/>
              <a:gd name="connsiteY26" fmla="*/ 1208983 h 1402621"/>
              <a:gd name="connsiteX27" fmla="*/ 0 w 4251185"/>
              <a:gd name="connsiteY27" fmla="*/ 1219741 h 1402621"/>
              <a:gd name="connsiteX0" fmla="*/ 0 w 4223721"/>
              <a:gd name="connsiteY0" fmla="*/ 1219741 h 1402621"/>
              <a:gd name="connsiteX1" fmla="*/ 0 w 4223721"/>
              <a:gd name="connsiteY1" fmla="*/ 1402621 h 1402621"/>
              <a:gd name="connsiteX2" fmla="*/ 446443 w 4223721"/>
              <a:gd name="connsiteY2" fmla="*/ 1359590 h 1402621"/>
              <a:gd name="connsiteX3" fmla="*/ 1366221 w 4223721"/>
              <a:gd name="connsiteY3" fmla="*/ 1311181 h 1402621"/>
              <a:gd name="connsiteX4" fmla="*/ 2377440 w 4223721"/>
              <a:gd name="connsiteY4" fmla="*/ 1257392 h 1402621"/>
              <a:gd name="connsiteX5" fmla="*/ 3404795 w 4223721"/>
              <a:gd name="connsiteY5" fmla="*/ 1219741 h 1402621"/>
              <a:gd name="connsiteX6" fmla="*/ 4223721 w 4223721"/>
              <a:gd name="connsiteY6" fmla="*/ 1184106 h 1402621"/>
              <a:gd name="connsiteX7" fmla="*/ 4217334 w 4223721"/>
              <a:gd name="connsiteY7" fmla="*/ 455444 h 1402621"/>
              <a:gd name="connsiteX8" fmla="*/ 4211619 w 4223721"/>
              <a:gd name="connsiteY8" fmla="*/ 1104 h 1402621"/>
              <a:gd name="connsiteX9" fmla="*/ 3602972 w 4223721"/>
              <a:gd name="connsiteY9" fmla="*/ 323999 h 1402621"/>
              <a:gd name="connsiteX10" fmla="*/ 3468669 w 4223721"/>
              <a:gd name="connsiteY10" fmla="*/ 601177 h 1402621"/>
              <a:gd name="connsiteX11" fmla="*/ 3372018 w 4223721"/>
              <a:gd name="connsiteY11" fmla="*/ 656477 h 1402621"/>
              <a:gd name="connsiteX12" fmla="*/ 3264946 w 4223721"/>
              <a:gd name="connsiteY12" fmla="*/ 687237 h 1402621"/>
              <a:gd name="connsiteX13" fmla="*/ 2840019 w 4223721"/>
              <a:gd name="connsiteY13" fmla="*/ 671101 h 1402621"/>
              <a:gd name="connsiteX14" fmla="*/ 2511911 w 4223721"/>
              <a:gd name="connsiteY14" fmla="*/ 687237 h 1402621"/>
              <a:gd name="connsiteX15" fmla="*/ 2366683 w 4223721"/>
              <a:gd name="connsiteY15" fmla="*/ 703374 h 1402621"/>
              <a:gd name="connsiteX16" fmla="*/ 2291379 w 4223721"/>
              <a:gd name="connsiteY16" fmla="*/ 773298 h 1402621"/>
              <a:gd name="connsiteX17" fmla="*/ 2229018 w 4223721"/>
              <a:gd name="connsiteY17" fmla="*/ 906928 h 1402621"/>
              <a:gd name="connsiteX18" fmla="*/ 2123123 w 4223721"/>
              <a:gd name="connsiteY18" fmla="*/ 957187 h 1402621"/>
              <a:gd name="connsiteX19" fmla="*/ 2038574 w 4223721"/>
              <a:gd name="connsiteY19" fmla="*/ 950800 h 1402621"/>
              <a:gd name="connsiteX20" fmla="*/ 1364877 w 4223721"/>
              <a:gd name="connsiteY20" fmla="*/ 959372 h 1402621"/>
              <a:gd name="connsiteX21" fmla="*/ 943311 w 4223721"/>
              <a:gd name="connsiteY21" fmla="*/ 966936 h 1402621"/>
              <a:gd name="connsiteX22" fmla="*/ 702104 w 4223721"/>
              <a:gd name="connsiteY22" fmla="*/ 992318 h 1402621"/>
              <a:gd name="connsiteX23" fmla="*/ 597050 w 4223721"/>
              <a:gd name="connsiteY23" fmla="*/ 1052997 h 1402621"/>
              <a:gd name="connsiteX24" fmla="*/ 527125 w 4223721"/>
              <a:gd name="connsiteY24" fmla="*/ 1117543 h 1402621"/>
              <a:gd name="connsiteX25" fmla="*/ 451821 w 4223721"/>
              <a:gd name="connsiteY25" fmla="*/ 1160574 h 1402621"/>
              <a:gd name="connsiteX26" fmla="*/ 220532 w 4223721"/>
              <a:gd name="connsiteY26" fmla="*/ 1208983 h 1402621"/>
              <a:gd name="connsiteX27" fmla="*/ 0 w 4223721"/>
              <a:gd name="connsiteY27" fmla="*/ 1219741 h 1402621"/>
              <a:gd name="connsiteX0" fmla="*/ 0 w 4223721"/>
              <a:gd name="connsiteY0" fmla="*/ 1219741 h 1402621"/>
              <a:gd name="connsiteX1" fmla="*/ 0 w 4223721"/>
              <a:gd name="connsiteY1" fmla="*/ 1402621 h 1402621"/>
              <a:gd name="connsiteX2" fmla="*/ 446443 w 4223721"/>
              <a:gd name="connsiteY2" fmla="*/ 1359590 h 1402621"/>
              <a:gd name="connsiteX3" fmla="*/ 1366221 w 4223721"/>
              <a:gd name="connsiteY3" fmla="*/ 1311181 h 1402621"/>
              <a:gd name="connsiteX4" fmla="*/ 2377440 w 4223721"/>
              <a:gd name="connsiteY4" fmla="*/ 1257392 h 1402621"/>
              <a:gd name="connsiteX5" fmla="*/ 3404795 w 4223721"/>
              <a:gd name="connsiteY5" fmla="*/ 1219741 h 1402621"/>
              <a:gd name="connsiteX6" fmla="*/ 4223721 w 4223721"/>
              <a:gd name="connsiteY6" fmla="*/ 1184106 h 1402621"/>
              <a:gd name="connsiteX7" fmla="*/ 4217334 w 4223721"/>
              <a:gd name="connsiteY7" fmla="*/ 455444 h 1402621"/>
              <a:gd name="connsiteX8" fmla="*/ 4211619 w 4223721"/>
              <a:gd name="connsiteY8" fmla="*/ 1104 h 1402621"/>
              <a:gd name="connsiteX9" fmla="*/ 3602972 w 4223721"/>
              <a:gd name="connsiteY9" fmla="*/ 323999 h 1402621"/>
              <a:gd name="connsiteX10" fmla="*/ 3468669 w 4223721"/>
              <a:gd name="connsiteY10" fmla="*/ 601177 h 1402621"/>
              <a:gd name="connsiteX11" fmla="*/ 3372018 w 4223721"/>
              <a:gd name="connsiteY11" fmla="*/ 656477 h 1402621"/>
              <a:gd name="connsiteX12" fmla="*/ 3264946 w 4223721"/>
              <a:gd name="connsiteY12" fmla="*/ 687237 h 1402621"/>
              <a:gd name="connsiteX13" fmla="*/ 2840019 w 4223721"/>
              <a:gd name="connsiteY13" fmla="*/ 671101 h 1402621"/>
              <a:gd name="connsiteX14" fmla="*/ 2511911 w 4223721"/>
              <a:gd name="connsiteY14" fmla="*/ 687237 h 1402621"/>
              <a:gd name="connsiteX15" fmla="*/ 2366683 w 4223721"/>
              <a:gd name="connsiteY15" fmla="*/ 703374 h 1402621"/>
              <a:gd name="connsiteX16" fmla="*/ 2291379 w 4223721"/>
              <a:gd name="connsiteY16" fmla="*/ 773298 h 1402621"/>
              <a:gd name="connsiteX17" fmla="*/ 2229018 w 4223721"/>
              <a:gd name="connsiteY17" fmla="*/ 906928 h 1402621"/>
              <a:gd name="connsiteX18" fmla="*/ 2123123 w 4223721"/>
              <a:gd name="connsiteY18" fmla="*/ 957187 h 1402621"/>
              <a:gd name="connsiteX19" fmla="*/ 2038574 w 4223721"/>
              <a:gd name="connsiteY19" fmla="*/ 950800 h 1402621"/>
              <a:gd name="connsiteX20" fmla="*/ 1364877 w 4223721"/>
              <a:gd name="connsiteY20" fmla="*/ 959372 h 1402621"/>
              <a:gd name="connsiteX21" fmla="*/ 943311 w 4223721"/>
              <a:gd name="connsiteY21" fmla="*/ 966936 h 1402621"/>
              <a:gd name="connsiteX22" fmla="*/ 702104 w 4223721"/>
              <a:gd name="connsiteY22" fmla="*/ 992318 h 1402621"/>
              <a:gd name="connsiteX23" fmla="*/ 597050 w 4223721"/>
              <a:gd name="connsiteY23" fmla="*/ 1052997 h 1402621"/>
              <a:gd name="connsiteX24" fmla="*/ 527125 w 4223721"/>
              <a:gd name="connsiteY24" fmla="*/ 1117543 h 1402621"/>
              <a:gd name="connsiteX25" fmla="*/ 451821 w 4223721"/>
              <a:gd name="connsiteY25" fmla="*/ 1160574 h 1402621"/>
              <a:gd name="connsiteX26" fmla="*/ 220532 w 4223721"/>
              <a:gd name="connsiteY26" fmla="*/ 1208983 h 1402621"/>
              <a:gd name="connsiteX27" fmla="*/ 0 w 4223721"/>
              <a:gd name="connsiteY27" fmla="*/ 1219741 h 1402621"/>
              <a:gd name="connsiteX0" fmla="*/ 0 w 4223721"/>
              <a:gd name="connsiteY0" fmla="*/ 1228967 h 1411847"/>
              <a:gd name="connsiteX1" fmla="*/ 0 w 4223721"/>
              <a:gd name="connsiteY1" fmla="*/ 1411847 h 1411847"/>
              <a:gd name="connsiteX2" fmla="*/ 446443 w 4223721"/>
              <a:gd name="connsiteY2" fmla="*/ 1368816 h 1411847"/>
              <a:gd name="connsiteX3" fmla="*/ 1366221 w 4223721"/>
              <a:gd name="connsiteY3" fmla="*/ 1320407 h 1411847"/>
              <a:gd name="connsiteX4" fmla="*/ 2377440 w 4223721"/>
              <a:gd name="connsiteY4" fmla="*/ 1266618 h 1411847"/>
              <a:gd name="connsiteX5" fmla="*/ 3404795 w 4223721"/>
              <a:gd name="connsiteY5" fmla="*/ 1228967 h 1411847"/>
              <a:gd name="connsiteX6" fmla="*/ 4223721 w 4223721"/>
              <a:gd name="connsiteY6" fmla="*/ 1193332 h 1411847"/>
              <a:gd name="connsiteX7" fmla="*/ 4217334 w 4223721"/>
              <a:gd name="connsiteY7" fmla="*/ 464670 h 1411847"/>
              <a:gd name="connsiteX8" fmla="*/ 4211619 w 4223721"/>
              <a:gd name="connsiteY8" fmla="*/ 10330 h 1411847"/>
              <a:gd name="connsiteX9" fmla="*/ 3880149 w 4223721"/>
              <a:gd name="connsiteY9" fmla="*/ 161777 h 1411847"/>
              <a:gd name="connsiteX10" fmla="*/ 3602972 w 4223721"/>
              <a:gd name="connsiteY10" fmla="*/ 333225 h 1411847"/>
              <a:gd name="connsiteX11" fmla="*/ 3468669 w 4223721"/>
              <a:gd name="connsiteY11" fmla="*/ 610403 h 1411847"/>
              <a:gd name="connsiteX12" fmla="*/ 3372018 w 4223721"/>
              <a:gd name="connsiteY12" fmla="*/ 665703 h 1411847"/>
              <a:gd name="connsiteX13" fmla="*/ 3264946 w 4223721"/>
              <a:gd name="connsiteY13" fmla="*/ 696463 h 1411847"/>
              <a:gd name="connsiteX14" fmla="*/ 2840019 w 4223721"/>
              <a:gd name="connsiteY14" fmla="*/ 680327 h 1411847"/>
              <a:gd name="connsiteX15" fmla="*/ 2511911 w 4223721"/>
              <a:gd name="connsiteY15" fmla="*/ 696463 h 1411847"/>
              <a:gd name="connsiteX16" fmla="*/ 2366683 w 4223721"/>
              <a:gd name="connsiteY16" fmla="*/ 712600 h 1411847"/>
              <a:gd name="connsiteX17" fmla="*/ 2291379 w 4223721"/>
              <a:gd name="connsiteY17" fmla="*/ 782524 h 1411847"/>
              <a:gd name="connsiteX18" fmla="*/ 2229018 w 4223721"/>
              <a:gd name="connsiteY18" fmla="*/ 916154 h 1411847"/>
              <a:gd name="connsiteX19" fmla="*/ 2123123 w 4223721"/>
              <a:gd name="connsiteY19" fmla="*/ 966413 h 1411847"/>
              <a:gd name="connsiteX20" fmla="*/ 2038574 w 4223721"/>
              <a:gd name="connsiteY20" fmla="*/ 960026 h 1411847"/>
              <a:gd name="connsiteX21" fmla="*/ 1364877 w 4223721"/>
              <a:gd name="connsiteY21" fmla="*/ 968598 h 1411847"/>
              <a:gd name="connsiteX22" fmla="*/ 943311 w 4223721"/>
              <a:gd name="connsiteY22" fmla="*/ 976162 h 1411847"/>
              <a:gd name="connsiteX23" fmla="*/ 702104 w 4223721"/>
              <a:gd name="connsiteY23" fmla="*/ 1001544 h 1411847"/>
              <a:gd name="connsiteX24" fmla="*/ 597050 w 4223721"/>
              <a:gd name="connsiteY24" fmla="*/ 1062223 h 1411847"/>
              <a:gd name="connsiteX25" fmla="*/ 527125 w 4223721"/>
              <a:gd name="connsiteY25" fmla="*/ 1126769 h 1411847"/>
              <a:gd name="connsiteX26" fmla="*/ 451821 w 4223721"/>
              <a:gd name="connsiteY26" fmla="*/ 1169800 h 1411847"/>
              <a:gd name="connsiteX27" fmla="*/ 220532 w 4223721"/>
              <a:gd name="connsiteY27" fmla="*/ 1218209 h 1411847"/>
              <a:gd name="connsiteX28" fmla="*/ 0 w 4223721"/>
              <a:gd name="connsiteY28" fmla="*/ 1228967 h 1411847"/>
              <a:gd name="connsiteX0" fmla="*/ 0 w 4223721"/>
              <a:gd name="connsiteY0" fmla="*/ 1240586 h 1423466"/>
              <a:gd name="connsiteX1" fmla="*/ 0 w 4223721"/>
              <a:gd name="connsiteY1" fmla="*/ 1423466 h 1423466"/>
              <a:gd name="connsiteX2" fmla="*/ 446443 w 4223721"/>
              <a:gd name="connsiteY2" fmla="*/ 1380435 h 1423466"/>
              <a:gd name="connsiteX3" fmla="*/ 1366221 w 4223721"/>
              <a:gd name="connsiteY3" fmla="*/ 1332026 h 1423466"/>
              <a:gd name="connsiteX4" fmla="*/ 2377440 w 4223721"/>
              <a:gd name="connsiteY4" fmla="*/ 1278237 h 1423466"/>
              <a:gd name="connsiteX5" fmla="*/ 3404795 w 4223721"/>
              <a:gd name="connsiteY5" fmla="*/ 1240586 h 1423466"/>
              <a:gd name="connsiteX6" fmla="*/ 4223721 w 4223721"/>
              <a:gd name="connsiteY6" fmla="*/ 1204951 h 1423466"/>
              <a:gd name="connsiteX7" fmla="*/ 4217334 w 4223721"/>
              <a:gd name="connsiteY7" fmla="*/ 476289 h 1423466"/>
              <a:gd name="connsiteX8" fmla="*/ 4211619 w 4223721"/>
              <a:gd name="connsiteY8" fmla="*/ 21949 h 1423466"/>
              <a:gd name="connsiteX9" fmla="*/ 3757277 w 4223721"/>
              <a:gd name="connsiteY9" fmla="*/ 70526 h 1423466"/>
              <a:gd name="connsiteX10" fmla="*/ 3602972 w 4223721"/>
              <a:gd name="connsiteY10" fmla="*/ 344844 h 1423466"/>
              <a:gd name="connsiteX11" fmla="*/ 3468669 w 4223721"/>
              <a:gd name="connsiteY11" fmla="*/ 622022 h 1423466"/>
              <a:gd name="connsiteX12" fmla="*/ 3372018 w 4223721"/>
              <a:gd name="connsiteY12" fmla="*/ 677322 h 1423466"/>
              <a:gd name="connsiteX13" fmla="*/ 3264946 w 4223721"/>
              <a:gd name="connsiteY13" fmla="*/ 708082 h 1423466"/>
              <a:gd name="connsiteX14" fmla="*/ 2840019 w 4223721"/>
              <a:gd name="connsiteY14" fmla="*/ 691946 h 1423466"/>
              <a:gd name="connsiteX15" fmla="*/ 2511911 w 4223721"/>
              <a:gd name="connsiteY15" fmla="*/ 708082 h 1423466"/>
              <a:gd name="connsiteX16" fmla="*/ 2366683 w 4223721"/>
              <a:gd name="connsiteY16" fmla="*/ 724219 h 1423466"/>
              <a:gd name="connsiteX17" fmla="*/ 2291379 w 4223721"/>
              <a:gd name="connsiteY17" fmla="*/ 794143 h 1423466"/>
              <a:gd name="connsiteX18" fmla="*/ 2229018 w 4223721"/>
              <a:gd name="connsiteY18" fmla="*/ 927773 h 1423466"/>
              <a:gd name="connsiteX19" fmla="*/ 2123123 w 4223721"/>
              <a:gd name="connsiteY19" fmla="*/ 978032 h 1423466"/>
              <a:gd name="connsiteX20" fmla="*/ 2038574 w 4223721"/>
              <a:gd name="connsiteY20" fmla="*/ 971645 h 1423466"/>
              <a:gd name="connsiteX21" fmla="*/ 1364877 w 4223721"/>
              <a:gd name="connsiteY21" fmla="*/ 980217 h 1423466"/>
              <a:gd name="connsiteX22" fmla="*/ 943311 w 4223721"/>
              <a:gd name="connsiteY22" fmla="*/ 987781 h 1423466"/>
              <a:gd name="connsiteX23" fmla="*/ 702104 w 4223721"/>
              <a:gd name="connsiteY23" fmla="*/ 1013163 h 1423466"/>
              <a:gd name="connsiteX24" fmla="*/ 597050 w 4223721"/>
              <a:gd name="connsiteY24" fmla="*/ 1073842 h 1423466"/>
              <a:gd name="connsiteX25" fmla="*/ 527125 w 4223721"/>
              <a:gd name="connsiteY25" fmla="*/ 1138388 h 1423466"/>
              <a:gd name="connsiteX26" fmla="*/ 451821 w 4223721"/>
              <a:gd name="connsiteY26" fmla="*/ 1181419 h 1423466"/>
              <a:gd name="connsiteX27" fmla="*/ 220532 w 4223721"/>
              <a:gd name="connsiteY27" fmla="*/ 1229828 h 1423466"/>
              <a:gd name="connsiteX28" fmla="*/ 0 w 4223721"/>
              <a:gd name="connsiteY28" fmla="*/ 1240586 h 1423466"/>
              <a:gd name="connsiteX0" fmla="*/ 0 w 4223721"/>
              <a:gd name="connsiteY0" fmla="*/ 1240586 h 1423466"/>
              <a:gd name="connsiteX1" fmla="*/ 0 w 4223721"/>
              <a:gd name="connsiteY1" fmla="*/ 1423466 h 1423466"/>
              <a:gd name="connsiteX2" fmla="*/ 446443 w 4223721"/>
              <a:gd name="connsiteY2" fmla="*/ 1380435 h 1423466"/>
              <a:gd name="connsiteX3" fmla="*/ 1366221 w 4223721"/>
              <a:gd name="connsiteY3" fmla="*/ 1332026 h 1423466"/>
              <a:gd name="connsiteX4" fmla="*/ 2377440 w 4223721"/>
              <a:gd name="connsiteY4" fmla="*/ 1278237 h 1423466"/>
              <a:gd name="connsiteX5" fmla="*/ 3404795 w 4223721"/>
              <a:gd name="connsiteY5" fmla="*/ 1240586 h 1423466"/>
              <a:gd name="connsiteX6" fmla="*/ 4223721 w 4223721"/>
              <a:gd name="connsiteY6" fmla="*/ 1204951 h 1423466"/>
              <a:gd name="connsiteX7" fmla="*/ 4217334 w 4223721"/>
              <a:gd name="connsiteY7" fmla="*/ 476289 h 1423466"/>
              <a:gd name="connsiteX8" fmla="*/ 4211619 w 4223721"/>
              <a:gd name="connsiteY8" fmla="*/ 21949 h 1423466"/>
              <a:gd name="connsiteX9" fmla="*/ 3757277 w 4223721"/>
              <a:gd name="connsiteY9" fmla="*/ 70526 h 1423466"/>
              <a:gd name="connsiteX10" fmla="*/ 3602972 w 4223721"/>
              <a:gd name="connsiteY10" fmla="*/ 344844 h 1423466"/>
              <a:gd name="connsiteX11" fmla="*/ 3468669 w 4223721"/>
              <a:gd name="connsiteY11" fmla="*/ 622022 h 1423466"/>
              <a:gd name="connsiteX12" fmla="*/ 3372018 w 4223721"/>
              <a:gd name="connsiteY12" fmla="*/ 677322 h 1423466"/>
              <a:gd name="connsiteX13" fmla="*/ 3264946 w 4223721"/>
              <a:gd name="connsiteY13" fmla="*/ 708082 h 1423466"/>
              <a:gd name="connsiteX14" fmla="*/ 2840019 w 4223721"/>
              <a:gd name="connsiteY14" fmla="*/ 691946 h 1423466"/>
              <a:gd name="connsiteX15" fmla="*/ 2511911 w 4223721"/>
              <a:gd name="connsiteY15" fmla="*/ 708082 h 1423466"/>
              <a:gd name="connsiteX16" fmla="*/ 2366683 w 4223721"/>
              <a:gd name="connsiteY16" fmla="*/ 724219 h 1423466"/>
              <a:gd name="connsiteX17" fmla="*/ 2291379 w 4223721"/>
              <a:gd name="connsiteY17" fmla="*/ 794143 h 1423466"/>
              <a:gd name="connsiteX18" fmla="*/ 2229018 w 4223721"/>
              <a:gd name="connsiteY18" fmla="*/ 927773 h 1423466"/>
              <a:gd name="connsiteX19" fmla="*/ 2123123 w 4223721"/>
              <a:gd name="connsiteY19" fmla="*/ 978032 h 1423466"/>
              <a:gd name="connsiteX20" fmla="*/ 2038574 w 4223721"/>
              <a:gd name="connsiteY20" fmla="*/ 971645 h 1423466"/>
              <a:gd name="connsiteX21" fmla="*/ 1364877 w 4223721"/>
              <a:gd name="connsiteY21" fmla="*/ 980217 h 1423466"/>
              <a:gd name="connsiteX22" fmla="*/ 943311 w 4223721"/>
              <a:gd name="connsiteY22" fmla="*/ 987781 h 1423466"/>
              <a:gd name="connsiteX23" fmla="*/ 702104 w 4223721"/>
              <a:gd name="connsiteY23" fmla="*/ 1013163 h 1423466"/>
              <a:gd name="connsiteX24" fmla="*/ 597050 w 4223721"/>
              <a:gd name="connsiteY24" fmla="*/ 1073842 h 1423466"/>
              <a:gd name="connsiteX25" fmla="*/ 527125 w 4223721"/>
              <a:gd name="connsiteY25" fmla="*/ 1138388 h 1423466"/>
              <a:gd name="connsiteX26" fmla="*/ 451821 w 4223721"/>
              <a:gd name="connsiteY26" fmla="*/ 1181419 h 1423466"/>
              <a:gd name="connsiteX27" fmla="*/ 220532 w 4223721"/>
              <a:gd name="connsiteY27" fmla="*/ 1229828 h 1423466"/>
              <a:gd name="connsiteX28" fmla="*/ 0 w 4223721"/>
              <a:gd name="connsiteY28" fmla="*/ 1240586 h 1423466"/>
              <a:gd name="connsiteX0" fmla="*/ 0 w 4223721"/>
              <a:gd name="connsiteY0" fmla="*/ 1236296 h 1419176"/>
              <a:gd name="connsiteX1" fmla="*/ 0 w 4223721"/>
              <a:gd name="connsiteY1" fmla="*/ 1419176 h 1419176"/>
              <a:gd name="connsiteX2" fmla="*/ 446443 w 4223721"/>
              <a:gd name="connsiteY2" fmla="*/ 1376145 h 1419176"/>
              <a:gd name="connsiteX3" fmla="*/ 1366221 w 4223721"/>
              <a:gd name="connsiteY3" fmla="*/ 1327736 h 1419176"/>
              <a:gd name="connsiteX4" fmla="*/ 2377440 w 4223721"/>
              <a:gd name="connsiteY4" fmla="*/ 1273947 h 1419176"/>
              <a:gd name="connsiteX5" fmla="*/ 3404795 w 4223721"/>
              <a:gd name="connsiteY5" fmla="*/ 1236296 h 1419176"/>
              <a:gd name="connsiteX6" fmla="*/ 4223721 w 4223721"/>
              <a:gd name="connsiteY6" fmla="*/ 1200661 h 1419176"/>
              <a:gd name="connsiteX7" fmla="*/ 4217334 w 4223721"/>
              <a:gd name="connsiteY7" fmla="*/ 471999 h 1419176"/>
              <a:gd name="connsiteX8" fmla="*/ 4211619 w 4223721"/>
              <a:gd name="connsiteY8" fmla="*/ 17659 h 1419176"/>
              <a:gd name="connsiteX9" fmla="*/ 3757277 w 4223721"/>
              <a:gd name="connsiteY9" fmla="*/ 66236 h 1419176"/>
              <a:gd name="connsiteX10" fmla="*/ 3602972 w 4223721"/>
              <a:gd name="connsiteY10" fmla="*/ 340554 h 1419176"/>
              <a:gd name="connsiteX11" fmla="*/ 3468669 w 4223721"/>
              <a:gd name="connsiteY11" fmla="*/ 617732 h 1419176"/>
              <a:gd name="connsiteX12" fmla="*/ 3372018 w 4223721"/>
              <a:gd name="connsiteY12" fmla="*/ 673032 h 1419176"/>
              <a:gd name="connsiteX13" fmla="*/ 3264946 w 4223721"/>
              <a:gd name="connsiteY13" fmla="*/ 703792 h 1419176"/>
              <a:gd name="connsiteX14" fmla="*/ 2840019 w 4223721"/>
              <a:gd name="connsiteY14" fmla="*/ 687656 h 1419176"/>
              <a:gd name="connsiteX15" fmla="*/ 2511911 w 4223721"/>
              <a:gd name="connsiteY15" fmla="*/ 703792 h 1419176"/>
              <a:gd name="connsiteX16" fmla="*/ 2366683 w 4223721"/>
              <a:gd name="connsiteY16" fmla="*/ 719929 h 1419176"/>
              <a:gd name="connsiteX17" fmla="*/ 2291379 w 4223721"/>
              <a:gd name="connsiteY17" fmla="*/ 789853 h 1419176"/>
              <a:gd name="connsiteX18" fmla="*/ 2229018 w 4223721"/>
              <a:gd name="connsiteY18" fmla="*/ 923483 h 1419176"/>
              <a:gd name="connsiteX19" fmla="*/ 2123123 w 4223721"/>
              <a:gd name="connsiteY19" fmla="*/ 973742 h 1419176"/>
              <a:gd name="connsiteX20" fmla="*/ 2038574 w 4223721"/>
              <a:gd name="connsiteY20" fmla="*/ 967355 h 1419176"/>
              <a:gd name="connsiteX21" fmla="*/ 1364877 w 4223721"/>
              <a:gd name="connsiteY21" fmla="*/ 975927 h 1419176"/>
              <a:gd name="connsiteX22" fmla="*/ 943311 w 4223721"/>
              <a:gd name="connsiteY22" fmla="*/ 983491 h 1419176"/>
              <a:gd name="connsiteX23" fmla="*/ 702104 w 4223721"/>
              <a:gd name="connsiteY23" fmla="*/ 1008873 h 1419176"/>
              <a:gd name="connsiteX24" fmla="*/ 597050 w 4223721"/>
              <a:gd name="connsiteY24" fmla="*/ 1069552 h 1419176"/>
              <a:gd name="connsiteX25" fmla="*/ 527125 w 4223721"/>
              <a:gd name="connsiteY25" fmla="*/ 1134098 h 1419176"/>
              <a:gd name="connsiteX26" fmla="*/ 451821 w 4223721"/>
              <a:gd name="connsiteY26" fmla="*/ 1177129 h 1419176"/>
              <a:gd name="connsiteX27" fmla="*/ 220532 w 4223721"/>
              <a:gd name="connsiteY27" fmla="*/ 1225538 h 1419176"/>
              <a:gd name="connsiteX28" fmla="*/ 0 w 4223721"/>
              <a:gd name="connsiteY28" fmla="*/ 1236296 h 1419176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757277 w 4223721"/>
              <a:gd name="connsiteY9" fmla="*/ 48577 h 1401517"/>
              <a:gd name="connsiteX10" fmla="*/ 3602972 w 4223721"/>
              <a:gd name="connsiteY10" fmla="*/ 322895 h 1401517"/>
              <a:gd name="connsiteX11" fmla="*/ 3468669 w 4223721"/>
              <a:gd name="connsiteY11" fmla="*/ 600073 h 1401517"/>
              <a:gd name="connsiteX12" fmla="*/ 3372018 w 4223721"/>
              <a:gd name="connsiteY12" fmla="*/ 655373 h 1401517"/>
              <a:gd name="connsiteX13" fmla="*/ 3264946 w 4223721"/>
              <a:gd name="connsiteY13" fmla="*/ 686133 h 1401517"/>
              <a:gd name="connsiteX14" fmla="*/ 2840019 w 4223721"/>
              <a:gd name="connsiteY14" fmla="*/ 669997 h 1401517"/>
              <a:gd name="connsiteX15" fmla="*/ 2511911 w 4223721"/>
              <a:gd name="connsiteY15" fmla="*/ 686133 h 1401517"/>
              <a:gd name="connsiteX16" fmla="*/ 2366683 w 4223721"/>
              <a:gd name="connsiteY16" fmla="*/ 702270 h 1401517"/>
              <a:gd name="connsiteX17" fmla="*/ 2291379 w 4223721"/>
              <a:gd name="connsiteY17" fmla="*/ 772194 h 1401517"/>
              <a:gd name="connsiteX18" fmla="*/ 2229018 w 4223721"/>
              <a:gd name="connsiteY18" fmla="*/ 905824 h 1401517"/>
              <a:gd name="connsiteX19" fmla="*/ 2123123 w 4223721"/>
              <a:gd name="connsiteY19" fmla="*/ 956083 h 1401517"/>
              <a:gd name="connsiteX20" fmla="*/ 2038574 w 4223721"/>
              <a:gd name="connsiteY20" fmla="*/ 949696 h 1401517"/>
              <a:gd name="connsiteX21" fmla="*/ 1364877 w 4223721"/>
              <a:gd name="connsiteY21" fmla="*/ 958268 h 1401517"/>
              <a:gd name="connsiteX22" fmla="*/ 943311 w 4223721"/>
              <a:gd name="connsiteY22" fmla="*/ 965832 h 1401517"/>
              <a:gd name="connsiteX23" fmla="*/ 702104 w 4223721"/>
              <a:gd name="connsiteY23" fmla="*/ 991214 h 1401517"/>
              <a:gd name="connsiteX24" fmla="*/ 597050 w 4223721"/>
              <a:gd name="connsiteY24" fmla="*/ 1051893 h 1401517"/>
              <a:gd name="connsiteX25" fmla="*/ 527125 w 4223721"/>
              <a:gd name="connsiteY25" fmla="*/ 1116439 h 1401517"/>
              <a:gd name="connsiteX26" fmla="*/ 451821 w 4223721"/>
              <a:gd name="connsiteY26" fmla="*/ 1159470 h 1401517"/>
              <a:gd name="connsiteX27" fmla="*/ 220532 w 4223721"/>
              <a:gd name="connsiteY27" fmla="*/ 1207879 h 1401517"/>
              <a:gd name="connsiteX28" fmla="*/ 0 w 4223721"/>
              <a:gd name="connsiteY28" fmla="*/ 1218637 h 1401517"/>
              <a:gd name="connsiteX0" fmla="*/ 0 w 4223721"/>
              <a:gd name="connsiteY0" fmla="*/ 1247774 h 1430654"/>
              <a:gd name="connsiteX1" fmla="*/ 0 w 4223721"/>
              <a:gd name="connsiteY1" fmla="*/ 1430654 h 1430654"/>
              <a:gd name="connsiteX2" fmla="*/ 446443 w 4223721"/>
              <a:gd name="connsiteY2" fmla="*/ 1387623 h 1430654"/>
              <a:gd name="connsiteX3" fmla="*/ 1366221 w 4223721"/>
              <a:gd name="connsiteY3" fmla="*/ 1339214 h 1430654"/>
              <a:gd name="connsiteX4" fmla="*/ 2377440 w 4223721"/>
              <a:gd name="connsiteY4" fmla="*/ 1285425 h 1430654"/>
              <a:gd name="connsiteX5" fmla="*/ 3404795 w 4223721"/>
              <a:gd name="connsiteY5" fmla="*/ 1247774 h 1430654"/>
              <a:gd name="connsiteX6" fmla="*/ 4223721 w 4223721"/>
              <a:gd name="connsiteY6" fmla="*/ 1212139 h 1430654"/>
              <a:gd name="connsiteX7" fmla="*/ 4217334 w 4223721"/>
              <a:gd name="connsiteY7" fmla="*/ 483477 h 1430654"/>
              <a:gd name="connsiteX8" fmla="*/ 4211619 w 4223721"/>
              <a:gd name="connsiteY8" fmla="*/ 29137 h 1430654"/>
              <a:gd name="connsiteX9" fmla="*/ 3885864 w 4223721"/>
              <a:gd name="connsiteY9" fmla="*/ 49139 h 1430654"/>
              <a:gd name="connsiteX10" fmla="*/ 3757277 w 4223721"/>
              <a:gd name="connsiteY10" fmla="*/ 77714 h 1430654"/>
              <a:gd name="connsiteX11" fmla="*/ 3602972 w 4223721"/>
              <a:gd name="connsiteY11" fmla="*/ 352032 h 1430654"/>
              <a:gd name="connsiteX12" fmla="*/ 3468669 w 4223721"/>
              <a:gd name="connsiteY12" fmla="*/ 629210 h 1430654"/>
              <a:gd name="connsiteX13" fmla="*/ 3372018 w 4223721"/>
              <a:gd name="connsiteY13" fmla="*/ 684510 h 1430654"/>
              <a:gd name="connsiteX14" fmla="*/ 3264946 w 4223721"/>
              <a:gd name="connsiteY14" fmla="*/ 715270 h 1430654"/>
              <a:gd name="connsiteX15" fmla="*/ 2840019 w 4223721"/>
              <a:gd name="connsiteY15" fmla="*/ 699134 h 1430654"/>
              <a:gd name="connsiteX16" fmla="*/ 2511911 w 4223721"/>
              <a:gd name="connsiteY16" fmla="*/ 715270 h 1430654"/>
              <a:gd name="connsiteX17" fmla="*/ 2366683 w 4223721"/>
              <a:gd name="connsiteY17" fmla="*/ 731407 h 1430654"/>
              <a:gd name="connsiteX18" fmla="*/ 2291379 w 4223721"/>
              <a:gd name="connsiteY18" fmla="*/ 801331 h 1430654"/>
              <a:gd name="connsiteX19" fmla="*/ 2229018 w 4223721"/>
              <a:gd name="connsiteY19" fmla="*/ 934961 h 1430654"/>
              <a:gd name="connsiteX20" fmla="*/ 2123123 w 4223721"/>
              <a:gd name="connsiteY20" fmla="*/ 985220 h 1430654"/>
              <a:gd name="connsiteX21" fmla="*/ 2038574 w 4223721"/>
              <a:gd name="connsiteY21" fmla="*/ 978833 h 1430654"/>
              <a:gd name="connsiteX22" fmla="*/ 1364877 w 4223721"/>
              <a:gd name="connsiteY22" fmla="*/ 987405 h 1430654"/>
              <a:gd name="connsiteX23" fmla="*/ 943311 w 4223721"/>
              <a:gd name="connsiteY23" fmla="*/ 994969 h 1430654"/>
              <a:gd name="connsiteX24" fmla="*/ 702104 w 4223721"/>
              <a:gd name="connsiteY24" fmla="*/ 1020351 h 1430654"/>
              <a:gd name="connsiteX25" fmla="*/ 597050 w 4223721"/>
              <a:gd name="connsiteY25" fmla="*/ 1081030 h 1430654"/>
              <a:gd name="connsiteX26" fmla="*/ 527125 w 4223721"/>
              <a:gd name="connsiteY26" fmla="*/ 1145576 h 1430654"/>
              <a:gd name="connsiteX27" fmla="*/ 451821 w 4223721"/>
              <a:gd name="connsiteY27" fmla="*/ 1188607 h 1430654"/>
              <a:gd name="connsiteX28" fmla="*/ 220532 w 4223721"/>
              <a:gd name="connsiteY28" fmla="*/ 1237016 h 1430654"/>
              <a:gd name="connsiteX29" fmla="*/ 0 w 4223721"/>
              <a:gd name="connsiteY29" fmla="*/ 1247774 h 1430654"/>
              <a:gd name="connsiteX0" fmla="*/ 0 w 4223721"/>
              <a:gd name="connsiteY0" fmla="*/ 1248390 h 1431270"/>
              <a:gd name="connsiteX1" fmla="*/ 0 w 4223721"/>
              <a:gd name="connsiteY1" fmla="*/ 1431270 h 1431270"/>
              <a:gd name="connsiteX2" fmla="*/ 446443 w 4223721"/>
              <a:gd name="connsiteY2" fmla="*/ 1388239 h 1431270"/>
              <a:gd name="connsiteX3" fmla="*/ 1366221 w 4223721"/>
              <a:gd name="connsiteY3" fmla="*/ 1339830 h 1431270"/>
              <a:gd name="connsiteX4" fmla="*/ 2377440 w 4223721"/>
              <a:gd name="connsiteY4" fmla="*/ 1286041 h 1431270"/>
              <a:gd name="connsiteX5" fmla="*/ 3404795 w 4223721"/>
              <a:gd name="connsiteY5" fmla="*/ 1248390 h 1431270"/>
              <a:gd name="connsiteX6" fmla="*/ 4223721 w 4223721"/>
              <a:gd name="connsiteY6" fmla="*/ 1212755 h 1431270"/>
              <a:gd name="connsiteX7" fmla="*/ 4217334 w 4223721"/>
              <a:gd name="connsiteY7" fmla="*/ 484093 h 1431270"/>
              <a:gd name="connsiteX8" fmla="*/ 4211619 w 4223721"/>
              <a:gd name="connsiteY8" fmla="*/ 29753 h 1431270"/>
              <a:gd name="connsiteX9" fmla="*/ 3883007 w 4223721"/>
              <a:gd name="connsiteY9" fmla="*/ 46897 h 1431270"/>
              <a:gd name="connsiteX10" fmla="*/ 3757277 w 4223721"/>
              <a:gd name="connsiteY10" fmla="*/ 78330 h 1431270"/>
              <a:gd name="connsiteX11" fmla="*/ 3602972 w 4223721"/>
              <a:gd name="connsiteY11" fmla="*/ 352648 h 1431270"/>
              <a:gd name="connsiteX12" fmla="*/ 3468669 w 4223721"/>
              <a:gd name="connsiteY12" fmla="*/ 629826 h 1431270"/>
              <a:gd name="connsiteX13" fmla="*/ 3372018 w 4223721"/>
              <a:gd name="connsiteY13" fmla="*/ 685126 h 1431270"/>
              <a:gd name="connsiteX14" fmla="*/ 3264946 w 4223721"/>
              <a:gd name="connsiteY14" fmla="*/ 715886 h 1431270"/>
              <a:gd name="connsiteX15" fmla="*/ 2840019 w 4223721"/>
              <a:gd name="connsiteY15" fmla="*/ 699750 h 1431270"/>
              <a:gd name="connsiteX16" fmla="*/ 2511911 w 4223721"/>
              <a:gd name="connsiteY16" fmla="*/ 715886 h 1431270"/>
              <a:gd name="connsiteX17" fmla="*/ 2366683 w 4223721"/>
              <a:gd name="connsiteY17" fmla="*/ 732023 h 1431270"/>
              <a:gd name="connsiteX18" fmla="*/ 2291379 w 4223721"/>
              <a:gd name="connsiteY18" fmla="*/ 801947 h 1431270"/>
              <a:gd name="connsiteX19" fmla="*/ 2229018 w 4223721"/>
              <a:gd name="connsiteY19" fmla="*/ 935577 h 1431270"/>
              <a:gd name="connsiteX20" fmla="*/ 2123123 w 4223721"/>
              <a:gd name="connsiteY20" fmla="*/ 985836 h 1431270"/>
              <a:gd name="connsiteX21" fmla="*/ 2038574 w 4223721"/>
              <a:gd name="connsiteY21" fmla="*/ 979449 h 1431270"/>
              <a:gd name="connsiteX22" fmla="*/ 1364877 w 4223721"/>
              <a:gd name="connsiteY22" fmla="*/ 988021 h 1431270"/>
              <a:gd name="connsiteX23" fmla="*/ 943311 w 4223721"/>
              <a:gd name="connsiteY23" fmla="*/ 995585 h 1431270"/>
              <a:gd name="connsiteX24" fmla="*/ 702104 w 4223721"/>
              <a:gd name="connsiteY24" fmla="*/ 1020967 h 1431270"/>
              <a:gd name="connsiteX25" fmla="*/ 597050 w 4223721"/>
              <a:gd name="connsiteY25" fmla="*/ 1081646 h 1431270"/>
              <a:gd name="connsiteX26" fmla="*/ 527125 w 4223721"/>
              <a:gd name="connsiteY26" fmla="*/ 1146192 h 1431270"/>
              <a:gd name="connsiteX27" fmla="*/ 451821 w 4223721"/>
              <a:gd name="connsiteY27" fmla="*/ 1189223 h 1431270"/>
              <a:gd name="connsiteX28" fmla="*/ 220532 w 4223721"/>
              <a:gd name="connsiteY28" fmla="*/ 1237632 h 1431270"/>
              <a:gd name="connsiteX29" fmla="*/ 0 w 4223721"/>
              <a:gd name="connsiteY29" fmla="*/ 1248390 h 1431270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02972 w 4223721"/>
              <a:gd name="connsiteY11" fmla="*/ 322895 h 1401517"/>
              <a:gd name="connsiteX12" fmla="*/ 3468669 w 4223721"/>
              <a:gd name="connsiteY12" fmla="*/ 600073 h 1401517"/>
              <a:gd name="connsiteX13" fmla="*/ 3372018 w 4223721"/>
              <a:gd name="connsiteY13" fmla="*/ 655373 h 1401517"/>
              <a:gd name="connsiteX14" fmla="*/ 3264946 w 4223721"/>
              <a:gd name="connsiteY14" fmla="*/ 686133 h 1401517"/>
              <a:gd name="connsiteX15" fmla="*/ 2840019 w 4223721"/>
              <a:gd name="connsiteY15" fmla="*/ 669997 h 1401517"/>
              <a:gd name="connsiteX16" fmla="*/ 2511911 w 4223721"/>
              <a:gd name="connsiteY16" fmla="*/ 686133 h 1401517"/>
              <a:gd name="connsiteX17" fmla="*/ 2366683 w 4223721"/>
              <a:gd name="connsiteY17" fmla="*/ 702270 h 1401517"/>
              <a:gd name="connsiteX18" fmla="*/ 2291379 w 4223721"/>
              <a:gd name="connsiteY18" fmla="*/ 772194 h 1401517"/>
              <a:gd name="connsiteX19" fmla="*/ 2229018 w 4223721"/>
              <a:gd name="connsiteY19" fmla="*/ 905824 h 1401517"/>
              <a:gd name="connsiteX20" fmla="*/ 2123123 w 4223721"/>
              <a:gd name="connsiteY20" fmla="*/ 956083 h 1401517"/>
              <a:gd name="connsiteX21" fmla="*/ 2038574 w 4223721"/>
              <a:gd name="connsiteY21" fmla="*/ 949696 h 1401517"/>
              <a:gd name="connsiteX22" fmla="*/ 1364877 w 4223721"/>
              <a:gd name="connsiteY22" fmla="*/ 958268 h 1401517"/>
              <a:gd name="connsiteX23" fmla="*/ 943311 w 4223721"/>
              <a:gd name="connsiteY23" fmla="*/ 965832 h 1401517"/>
              <a:gd name="connsiteX24" fmla="*/ 702104 w 4223721"/>
              <a:gd name="connsiteY24" fmla="*/ 991214 h 1401517"/>
              <a:gd name="connsiteX25" fmla="*/ 597050 w 4223721"/>
              <a:gd name="connsiteY25" fmla="*/ 1051893 h 1401517"/>
              <a:gd name="connsiteX26" fmla="*/ 527125 w 4223721"/>
              <a:gd name="connsiteY26" fmla="*/ 1116439 h 1401517"/>
              <a:gd name="connsiteX27" fmla="*/ 451821 w 4223721"/>
              <a:gd name="connsiteY27" fmla="*/ 1159470 h 1401517"/>
              <a:gd name="connsiteX28" fmla="*/ 220532 w 4223721"/>
              <a:gd name="connsiteY28" fmla="*/ 1207879 h 1401517"/>
              <a:gd name="connsiteX29" fmla="*/ 0 w 4223721"/>
              <a:gd name="connsiteY29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91554 w 4223721"/>
              <a:gd name="connsiteY11" fmla="*/ 154304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40019 w 4223721"/>
              <a:gd name="connsiteY16" fmla="*/ 66999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74409 w 4223721"/>
              <a:gd name="connsiteY11" fmla="*/ 157162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40019 w 4223721"/>
              <a:gd name="connsiteY16" fmla="*/ 66999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65836 w 4223721"/>
              <a:gd name="connsiteY11" fmla="*/ 160020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40019 w 4223721"/>
              <a:gd name="connsiteY16" fmla="*/ 66999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65836 w 4223721"/>
              <a:gd name="connsiteY11" fmla="*/ 160020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77166 w 4223721"/>
              <a:gd name="connsiteY16" fmla="*/ 68142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3721" h="1401517">
                <a:moveTo>
                  <a:pt x="0" y="1218637"/>
                </a:moveTo>
                <a:lnTo>
                  <a:pt x="0" y="1401517"/>
                </a:lnTo>
                <a:lnTo>
                  <a:pt x="446443" y="1358486"/>
                </a:lnTo>
                <a:lnTo>
                  <a:pt x="1366221" y="1310077"/>
                </a:lnTo>
                <a:lnTo>
                  <a:pt x="2377440" y="1256288"/>
                </a:lnTo>
                <a:lnTo>
                  <a:pt x="3404795" y="1218637"/>
                </a:lnTo>
                <a:lnTo>
                  <a:pt x="4223721" y="1183002"/>
                </a:lnTo>
                <a:lnTo>
                  <a:pt x="4217334" y="454340"/>
                </a:lnTo>
                <a:cubicBezTo>
                  <a:pt x="4206745" y="271937"/>
                  <a:pt x="4211143" y="113348"/>
                  <a:pt x="4211619" y="0"/>
                </a:cubicBezTo>
                <a:cubicBezTo>
                  <a:pt x="4119227" y="1905"/>
                  <a:pt x="3958731" y="9048"/>
                  <a:pt x="3883007" y="17144"/>
                </a:cubicBezTo>
                <a:cubicBezTo>
                  <a:pt x="3807283" y="25240"/>
                  <a:pt x="3789186" y="25717"/>
                  <a:pt x="3757277" y="48577"/>
                </a:cubicBezTo>
                <a:cubicBezTo>
                  <a:pt x="3725368" y="71437"/>
                  <a:pt x="3691554" y="114300"/>
                  <a:pt x="3665836" y="160020"/>
                </a:cubicBezTo>
                <a:cubicBezTo>
                  <a:pt x="3640119" y="205740"/>
                  <a:pt x="3640119" y="248600"/>
                  <a:pt x="3602972" y="322895"/>
                </a:cubicBezTo>
                <a:cubicBezTo>
                  <a:pt x="3563919" y="432433"/>
                  <a:pt x="3513437" y="507680"/>
                  <a:pt x="3468669" y="600073"/>
                </a:cubicBezTo>
                <a:lnTo>
                  <a:pt x="3372018" y="655373"/>
                </a:lnTo>
                <a:lnTo>
                  <a:pt x="3264946" y="686133"/>
                </a:lnTo>
                <a:lnTo>
                  <a:pt x="2877166" y="681427"/>
                </a:lnTo>
                <a:lnTo>
                  <a:pt x="2511911" y="686133"/>
                </a:lnTo>
                <a:lnTo>
                  <a:pt x="2366683" y="702270"/>
                </a:lnTo>
                <a:lnTo>
                  <a:pt x="2291379" y="772194"/>
                </a:lnTo>
                <a:lnTo>
                  <a:pt x="2229018" y="905824"/>
                </a:lnTo>
                <a:cubicBezTo>
                  <a:pt x="2190862" y="933054"/>
                  <a:pt x="2192712" y="940283"/>
                  <a:pt x="2123123" y="956083"/>
                </a:cubicBezTo>
                <a:lnTo>
                  <a:pt x="2038574" y="949696"/>
                </a:lnTo>
                <a:lnTo>
                  <a:pt x="1364877" y="958268"/>
                </a:lnTo>
                <a:lnTo>
                  <a:pt x="943311" y="965832"/>
                </a:lnTo>
                <a:lnTo>
                  <a:pt x="702104" y="991214"/>
                </a:lnTo>
                <a:lnTo>
                  <a:pt x="597050" y="1051893"/>
                </a:lnTo>
                <a:lnTo>
                  <a:pt x="527125" y="1116439"/>
                </a:lnTo>
                <a:lnTo>
                  <a:pt x="451821" y="1159470"/>
                </a:lnTo>
                <a:lnTo>
                  <a:pt x="220532" y="1207879"/>
                </a:lnTo>
                <a:lnTo>
                  <a:pt x="0" y="1218637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AE84B2-9C11-5D27-D265-7B9DD8621D21}"/>
              </a:ext>
            </a:extLst>
          </p:cNvPr>
          <p:cNvSpPr/>
          <p:nvPr/>
        </p:nvSpPr>
        <p:spPr>
          <a:xfrm>
            <a:off x="7474331" y="4610225"/>
            <a:ext cx="4257675" cy="219075"/>
          </a:xfrm>
          <a:custGeom>
            <a:avLst/>
            <a:gdLst>
              <a:gd name="connsiteX0" fmla="*/ 4257675 w 4257675"/>
              <a:gd name="connsiteY0" fmla="*/ 0 h 219075"/>
              <a:gd name="connsiteX1" fmla="*/ 2505075 w 4257675"/>
              <a:gd name="connsiteY1" fmla="*/ 66675 h 219075"/>
              <a:gd name="connsiteX2" fmla="*/ 752475 w 4257675"/>
              <a:gd name="connsiteY2" fmla="*/ 152400 h 219075"/>
              <a:gd name="connsiteX3" fmla="*/ 0 w 4257675"/>
              <a:gd name="connsiteY3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7675" h="219075">
                <a:moveTo>
                  <a:pt x="4257675" y="0"/>
                </a:moveTo>
                <a:lnTo>
                  <a:pt x="2505075" y="66675"/>
                </a:lnTo>
                <a:lnTo>
                  <a:pt x="752475" y="152400"/>
                </a:lnTo>
                <a:cubicBezTo>
                  <a:pt x="334962" y="177800"/>
                  <a:pt x="167481" y="198437"/>
                  <a:pt x="0" y="21907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0333E-A972-01C5-230B-083F5ABEE64D}"/>
              </a:ext>
            </a:extLst>
          </p:cNvPr>
          <p:cNvSpPr txBox="1"/>
          <p:nvPr/>
        </p:nvSpPr>
        <p:spPr>
          <a:xfrm>
            <a:off x="11030721" y="3605185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ANSON</a:t>
            </a:r>
            <a:br>
              <a:rPr lang="en-US" sz="1400" b="1" dirty="0"/>
            </a:br>
            <a:r>
              <a:rPr lang="en-US" sz="1400" b="1" dirty="0"/>
              <a:t>BANK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B74B0C4-A2AA-70D2-1661-477266561F9F}"/>
              </a:ext>
            </a:extLst>
          </p:cNvPr>
          <p:cNvSpPr/>
          <p:nvPr/>
        </p:nvSpPr>
        <p:spPr>
          <a:xfrm>
            <a:off x="10395155" y="3640394"/>
            <a:ext cx="199103" cy="467032"/>
          </a:xfrm>
          <a:custGeom>
            <a:avLst/>
            <a:gdLst>
              <a:gd name="connsiteX0" fmla="*/ 0 w 199103"/>
              <a:gd name="connsiteY0" fmla="*/ 467032 h 467032"/>
              <a:gd name="connsiteX1" fmla="*/ 199103 w 199103"/>
              <a:gd name="connsiteY1" fmla="*/ 467032 h 467032"/>
              <a:gd name="connsiteX2" fmla="*/ 176980 w 199103"/>
              <a:gd name="connsiteY2" fmla="*/ 422787 h 467032"/>
              <a:gd name="connsiteX3" fmla="*/ 167148 w 199103"/>
              <a:gd name="connsiteY3" fmla="*/ 235974 h 467032"/>
              <a:gd name="connsiteX4" fmla="*/ 154858 w 199103"/>
              <a:gd name="connsiteY4" fmla="*/ 86032 h 467032"/>
              <a:gd name="connsiteX5" fmla="*/ 140110 w 199103"/>
              <a:gd name="connsiteY5" fmla="*/ 31954 h 467032"/>
              <a:gd name="connsiteX6" fmla="*/ 117987 w 199103"/>
              <a:gd name="connsiteY6" fmla="*/ 2458 h 467032"/>
              <a:gd name="connsiteX7" fmla="*/ 93406 w 199103"/>
              <a:gd name="connsiteY7" fmla="*/ 0 h 467032"/>
              <a:gd name="connsiteX8" fmla="*/ 76200 w 199103"/>
              <a:gd name="connsiteY8" fmla="*/ 19664 h 467032"/>
              <a:gd name="connsiteX9" fmla="*/ 76200 w 199103"/>
              <a:gd name="connsiteY9" fmla="*/ 103238 h 467032"/>
              <a:gd name="connsiteX10" fmla="*/ 66368 w 199103"/>
              <a:gd name="connsiteY10" fmla="*/ 228600 h 467032"/>
              <a:gd name="connsiteX11" fmla="*/ 105697 w 199103"/>
              <a:gd name="connsiteY11" fmla="*/ 322006 h 467032"/>
              <a:gd name="connsiteX12" fmla="*/ 46703 w 199103"/>
              <a:gd name="connsiteY12" fmla="*/ 378541 h 467032"/>
              <a:gd name="connsiteX13" fmla="*/ 36871 w 199103"/>
              <a:gd name="connsiteY13" fmla="*/ 432619 h 467032"/>
              <a:gd name="connsiteX14" fmla="*/ 0 w 199103"/>
              <a:gd name="connsiteY14" fmla="*/ 467032 h 467032"/>
              <a:gd name="connsiteX0" fmla="*/ 0 w 199103"/>
              <a:gd name="connsiteY0" fmla="*/ 467032 h 467032"/>
              <a:gd name="connsiteX1" fmla="*/ 199103 w 199103"/>
              <a:gd name="connsiteY1" fmla="*/ 467032 h 467032"/>
              <a:gd name="connsiteX2" fmla="*/ 176980 w 199103"/>
              <a:gd name="connsiteY2" fmla="*/ 422787 h 467032"/>
              <a:gd name="connsiteX3" fmla="*/ 167148 w 199103"/>
              <a:gd name="connsiteY3" fmla="*/ 235974 h 467032"/>
              <a:gd name="connsiteX4" fmla="*/ 154858 w 199103"/>
              <a:gd name="connsiteY4" fmla="*/ 86032 h 467032"/>
              <a:gd name="connsiteX5" fmla="*/ 140110 w 199103"/>
              <a:gd name="connsiteY5" fmla="*/ 31954 h 467032"/>
              <a:gd name="connsiteX6" fmla="*/ 117987 w 199103"/>
              <a:gd name="connsiteY6" fmla="*/ 2458 h 467032"/>
              <a:gd name="connsiteX7" fmla="*/ 93406 w 199103"/>
              <a:gd name="connsiteY7" fmla="*/ 0 h 467032"/>
              <a:gd name="connsiteX8" fmla="*/ 76200 w 199103"/>
              <a:gd name="connsiteY8" fmla="*/ 19664 h 467032"/>
              <a:gd name="connsiteX9" fmla="*/ 76200 w 199103"/>
              <a:gd name="connsiteY9" fmla="*/ 103238 h 467032"/>
              <a:gd name="connsiteX10" fmla="*/ 66368 w 199103"/>
              <a:gd name="connsiteY10" fmla="*/ 228600 h 467032"/>
              <a:gd name="connsiteX11" fmla="*/ 66368 w 199103"/>
              <a:gd name="connsiteY11" fmla="*/ 322006 h 467032"/>
              <a:gd name="connsiteX12" fmla="*/ 46703 w 199103"/>
              <a:gd name="connsiteY12" fmla="*/ 378541 h 467032"/>
              <a:gd name="connsiteX13" fmla="*/ 36871 w 199103"/>
              <a:gd name="connsiteY13" fmla="*/ 432619 h 467032"/>
              <a:gd name="connsiteX14" fmla="*/ 0 w 199103"/>
              <a:gd name="connsiteY14" fmla="*/ 467032 h 467032"/>
              <a:gd name="connsiteX0" fmla="*/ 0 w 199103"/>
              <a:gd name="connsiteY0" fmla="*/ 467032 h 467032"/>
              <a:gd name="connsiteX1" fmla="*/ 199103 w 199103"/>
              <a:gd name="connsiteY1" fmla="*/ 467032 h 467032"/>
              <a:gd name="connsiteX2" fmla="*/ 176980 w 199103"/>
              <a:gd name="connsiteY2" fmla="*/ 422787 h 467032"/>
              <a:gd name="connsiteX3" fmla="*/ 167148 w 199103"/>
              <a:gd name="connsiteY3" fmla="*/ 235974 h 467032"/>
              <a:gd name="connsiteX4" fmla="*/ 154858 w 199103"/>
              <a:gd name="connsiteY4" fmla="*/ 86032 h 467032"/>
              <a:gd name="connsiteX5" fmla="*/ 140110 w 199103"/>
              <a:gd name="connsiteY5" fmla="*/ 31954 h 467032"/>
              <a:gd name="connsiteX6" fmla="*/ 117987 w 199103"/>
              <a:gd name="connsiteY6" fmla="*/ 2458 h 467032"/>
              <a:gd name="connsiteX7" fmla="*/ 93406 w 199103"/>
              <a:gd name="connsiteY7" fmla="*/ 0 h 467032"/>
              <a:gd name="connsiteX8" fmla="*/ 76200 w 199103"/>
              <a:gd name="connsiteY8" fmla="*/ 19664 h 467032"/>
              <a:gd name="connsiteX9" fmla="*/ 76200 w 199103"/>
              <a:gd name="connsiteY9" fmla="*/ 103238 h 467032"/>
              <a:gd name="connsiteX10" fmla="*/ 66368 w 199103"/>
              <a:gd name="connsiteY10" fmla="*/ 228600 h 467032"/>
              <a:gd name="connsiteX11" fmla="*/ 63910 w 199103"/>
              <a:gd name="connsiteY11" fmla="*/ 326922 h 467032"/>
              <a:gd name="connsiteX12" fmla="*/ 46703 w 199103"/>
              <a:gd name="connsiteY12" fmla="*/ 378541 h 467032"/>
              <a:gd name="connsiteX13" fmla="*/ 36871 w 199103"/>
              <a:gd name="connsiteY13" fmla="*/ 432619 h 467032"/>
              <a:gd name="connsiteX14" fmla="*/ 0 w 199103"/>
              <a:gd name="connsiteY14" fmla="*/ 467032 h 46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103" h="467032">
                <a:moveTo>
                  <a:pt x="0" y="467032"/>
                </a:moveTo>
                <a:lnTo>
                  <a:pt x="199103" y="467032"/>
                </a:lnTo>
                <a:lnTo>
                  <a:pt x="176980" y="422787"/>
                </a:lnTo>
                <a:lnTo>
                  <a:pt x="167148" y="235974"/>
                </a:lnTo>
                <a:lnTo>
                  <a:pt x="154858" y="86032"/>
                </a:lnTo>
                <a:lnTo>
                  <a:pt x="140110" y="31954"/>
                </a:lnTo>
                <a:lnTo>
                  <a:pt x="117987" y="2458"/>
                </a:lnTo>
                <a:lnTo>
                  <a:pt x="93406" y="0"/>
                </a:lnTo>
                <a:lnTo>
                  <a:pt x="76200" y="19664"/>
                </a:lnTo>
                <a:lnTo>
                  <a:pt x="76200" y="103238"/>
                </a:lnTo>
                <a:lnTo>
                  <a:pt x="66368" y="228600"/>
                </a:lnTo>
                <a:cubicBezTo>
                  <a:pt x="65549" y="261374"/>
                  <a:pt x="64729" y="294148"/>
                  <a:pt x="63910" y="326922"/>
                </a:cubicBezTo>
                <a:lnTo>
                  <a:pt x="46703" y="378541"/>
                </a:lnTo>
                <a:lnTo>
                  <a:pt x="36871" y="432619"/>
                </a:lnTo>
                <a:lnTo>
                  <a:pt x="0" y="467032"/>
                </a:lnTo>
                <a:close/>
              </a:path>
            </a:pathLst>
          </a:cu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C1FA238-E086-78A7-BEAA-477F92B86E4B}"/>
              </a:ext>
            </a:extLst>
          </p:cNvPr>
          <p:cNvSpPr/>
          <p:nvPr/>
        </p:nvSpPr>
        <p:spPr>
          <a:xfrm>
            <a:off x="10378731" y="3642782"/>
            <a:ext cx="218407" cy="472018"/>
          </a:xfrm>
          <a:custGeom>
            <a:avLst/>
            <a:gdLst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49505 w 180550"/>
              <a:gd name="connsiteY2" fmla="*/ 345896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32033 w 180550"/>
              <a:gd name="connsiteY2" fmla="*/ 342983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218407"/>
              <a:gd name="connsiteY0" fmla="*/ 474028 h 474028"/>
              <a:gd name="connsiteX1" fmla="*/ 75714 w 218407"/>
              <a:gd name="connsiteY1" fmla="*/ 421610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4028 h 474028"/>
              <a:gd name="connsiteX1" fmla="*/ 49505 w 218407"/>
              <a:gd name="connsiteY1" fmla="*/ 430346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2018 h 472018"/>
              <a:gd name="connsiteX1" fmla="*/ 49505 w 218407"/>
              <a:gd name="connsiteY1" fmla="*/ 428336 h 472018"/>
              <a:gd name="connsiteX2" fmla="*/ 69890 w 218407"/>
              <a:gd name="connsiteY2" fmla="*/ 340973 h 472018"/>
              <a:gd name="connsiteX3" fmla="*/ 81538 w 218407"/>
              <a:gd name="connsiteY3" fmla="*/ 221577 h 472018"/>
              <a:gd name="connsiteX4" fmla="*/ 90274 w 218407"/>
              <a:gd name="connsiteY4" fmla="*/ 35203 h 472018"/>
              <a:gd name="connsiteX5" fmla="*/ 113571 w 218407"/>
              <a:gd name="connsiteY5" fmla="*/ 257 h 472018"/>
              <a:gd name="connsiteX6" fmla="*/ 154341 w 218407"/>
              <a:gd name="connsiteY6" fmla="*/ 23554 h 472018"/>
              <a:gd name="connsiteX7" fmla="*/ 171813 w 218407"/>
              <a:gd name="connsiteY7" fmla="*/ 96357 h 472018"/>
              <a:gd name="connsiteX8" fmla="*/ 186374 w 218407"/>
              <a:gd name="connsiteY8" fmla="*/ 303116 h 472018"/>
              <a:gd name="connsiteX9" fmla="*/ 192198 w 218407"/>
              <a:gd name="connsiteY9" fmla="*/ 407952 h 472018"/>
              <a:gd name="connsiteX10" fmla="*/ 206758 w 218407"/>
              <a:gd name="connsiteY10" fmla="*/ 454545 h 472018"/>
              <a:gd name="connsiteX11" fmla="*/ 218407 w 218407"/>
              <a:gd name="connsiteY11" fmla="*/ 469106 h 47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8407" h="472018">
                <a:moveTo>
                  <a:pt x="0" y="472018"/>
                </a:moveTo>
                <a:cubicBezTo>
                  <a:pt x="14803" y="455273"/>
                  <a:pt x="37857" y="450177"/>
                  <a:pt x="49505" y="428336"/>
                </a:cubicBezTo>
                <a:cubicBezTo>
                  <a:pt x="61153" y="406495"/>
                  <a:pt x="64551" y="375433"/>
                  <a:pt x="69890" y="340973"/>
                </a:cubicBezTo>
                <a:cubicBezTo>
                  <a:pt x="75229" y="306513"/>
                  <a:pt x="78141" y="272539"/>
                  <a:pt x="81538" y="221577"/>
                </a:cubicBezTo>
                <a:cubicBezTo>
                  <a:pt x="84935" y="170615"/>
                  <a:pt x="84935" y="72090"/>
                  <a:pt x="90274" y="35203"/>
                </a:cubicBezTo>
                <a:cubicBezTo>
                  <a:pt x="95613" y="-1684"/>
                  <a:pt x="102893" y="2199"/>
                  <a:pt x="113571" y="257"/>
                </a:cubicBezTo>
                <a:cubicBezTo>
                  <a:pt x="124249" y="-1684"/>
                  <a:pt x="144634" y="7538"/>
                  <a:pt x="154341" y="23554"/>
                </a:cubicBezTo>
                <a:cubicBezTo>
                  <a:pt x="164048" y="39570"/>
                  <a:pt x="166474" y="49763"/>
                  <a:pt x="171813" y="96357"/>
                </a:cubicBezTo>
                <a:cubicBezTo>
                  <a:pt x="177152" y="142951"/>
                  <a:pt x="182977" y="251184"/>
                  <a:pt x="186374" y="303116"/>
                </a:cubicBezTo>
                <a:cubicBezTo>
                  <a:pt x="189771" y="355048"/>
                  <a:pt x="188801" y="382714"/>
                  <a:pt x="192198" y="407952"/>
                </a:cubicBezTo>
                <a:cubicBezTo>
                  <a:pt x="195595" y="433190"/>
                  <a:pt x="202390" y="444353"/>
                  <a:pt x="206758" y="454545"/>
                </a:cubicBezTo>
                <a:cubicBezTo>
                  <a:pt x="211126" y="464737"/>
                  <a:pt x="214766" y="466921"/>
                  <a:pt x="218407" y="4691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16B0453-D796-00BB-9473-4F5A97171741}"/>
              </a:ext>
            </a:extLst>
          </p:cNvPr>
          <p:cNvSpPr/>
          <p:nvPr/>
        </p:nvSpPr>
        <p:spPr>
          <a:xfrm>
            <a:off x="10591800" y="3625645"/>
            <a:ext cx="218768" cy="481781"/>
          </a:xfrm>
          <a:custGeom>
            <a:avLst/>
            <a:gdLst>
              <a:gd name="connsiteX0" fmla="*/ 0 w 218768"/>
              <a:gd name="connsiteY0" fmla="*/ 474407 h 481781"/>
              <a:gd name="connsiteX1" fmla="*/ 51619 w 218768"/>
              <a:gd name="connsiteY1" fmla="*/ 435078 h 481781"/>
              <a:gd name="connsiteX2" fmla="*/ 73742 w 218768"/>
              <a:gd name="connsiteY2" fmla="*/ 353961 h 481781"/>
              <a:gd name="connsiteX3" fmla="*/ 88490 w 218768"/>
              <a:gd name="connsiteY3" fmla="*/ 191729 h 481781"/>
              <a:gd name="connsiteX4" fmla="*/ 93406 w 218768"/>
              <a:gd name="connsiteY4" fmla="*/ 93407 h 481781"/>
              <a:gd name="connsiteX5" fmla="*/ 100781 w 218768"/>
              <a:gd name="connsiteY5" fmla="*/ 34413 h 481781"/>
              <a:gd name="connsiteX6" fmla="*/ 100781 w 218768"/>
              <a:gd name="connsiteY6" fmla="*/ 7374 h 481781"/>
              <a:gd name="connsiteX7" fmla="*/ 100781 w 218768"/>
              <a:gd name="connsiteY7" fmla="*/ 7374 h 481781"/>
              <a:gd name="connsiteX8" fmla="*/ 132735 w 218768"/>
              <a:gd name="connsiteY8" fmla="*/ 0 h 481781"/>
              <a:gd name="connsiteX9" fmla="*/ 162232 w 218768"/>
              <a:gd name="connsiteY9" fmla="*/ 27039 h 481781"/>
              <a:gd name="connsiteX10" fmla="*/ 176981 w 218768"/>
              <a:gd name="connsiteY10" fmla="*/ 103239 h 481781"/>
              <a:gd name="connsiteX11" fmla="*/ 189271 w 218768"/>
              <a:gd name="connsiteY11" fmla="*/ 211394 h 481781"/>
              <a:gd name="connsiteX12" fmla="*/ 147484 w 218768"/>
              <a:gd name="connsiteY12" fmla="*/ 307258 h 481781"/>
              <a:gd name="connsiteX13" fmla="*/ 194187 w 218768"/>
              <a:gd name="connsiteY13" fmla="*/ 373626 h 481781"/>
              <a:gd name="connsiteX14" fmla="*/ 196645 w 218768"/>
              <a:gd name="connsiteY14" fmla="*/ 422787 h 481781"/>
              <a:gd name="connsiteX15" fmla="*/ 218768 w 218768"/>
              <a:gd name="connsiteY15" fmla="*/ 469490 h 481781"/>
              <a:gd name="connsiteX16" fmla="*/ 130277 w 218768"/>
              <a:gd name="connsiteY16" fmla="*/ 481781 h 481781"/>
              <a:gd name="connsiteX17" fmla="*/ 0 w 218768"/>
              <a:gd name="connsiteY17" fmla="*/ 474407 h 481781"/>
              <a:gd name="connsiteX0" fmla="*/ 0 w 218768"/>
              <a:gd name="connsiteY0" fmla="*/ 474407 h 481781"/>
              <a:gd name="connsiteX1" fmla="*/ 51619 w 218768"/>
              <a:gd name="connsiteY1" fmla="*/ 435078 h 481781"/>
              <a:gd name="connsiteX2" fmla="*/ 73742 w 218768"/>
              <a:gd name="connsiteY2" fmla="*/ 353961 h 481781"/>
              <a:gd name="connsiteX3" fmla="*/ 88490 w 218768"/>
              <a:gd name="connsiteY3" fmla="*/ 191729 h 481781"/>
              <a:gd name="connsiteX4" fmla="*/ 93406 w 218768"/>
              <a:gd name="connsiteY4" fmla="*/ 93407 h 481781"/>
              <a:gd name="connsiteX5" fmla="*/ 100781 w 218768"/>
              <a:gd name="connsiteY5" fmla="*/ 34413 h 481781"/>
              <a:gd name="connsiteX6" fmla="*/ 100781 w 218768"/>
              <a:gd name="connsiteY6" fmla="*/ 7374 h 481781"/>
              <a:gd name="connsiteX7" fmla="*/ 100781 w 218768"/>
              <a:gd name="connsiteY7" fmla="*/ 7374 h 481781"/>
              <a:gd name="connsiteX8" fmla="*/ 132735 w 218768"/>
              <a:gd name="connsiteY8" fmla="*/ 0 h 481781"/>
              <a:gd name="connsiteX9" fmla="*/ 162232 w 218768"/>
              <a:gd name="connsiteY9" fmla="*/ 27039 h 481781"/>
              <a:gd name="connsiteX10" fmla="*/ 176981 w 218768"/>
              <a:gd name="connsiteY10" fmla="*/ 103239 h 481781"/>
              <a:gd name="connsiteX11" fmla="*/ 189271 w 218768"/>
              <a:gd name="connsiteY11" fmla="*/ 211394 h 481781"/>
              <a:gd name="connsiteX12" fmla="*/ 191729 w 218768"/>
              <a:gd name="connsiteY12" fmla="*/ 319548 h 481781"/>
              <a:gd name="connsiteX13" fmla="*/ 194187 w 218768"/>
              <a:gd name="connsiteY13" fmla="*/ 373626 h 481781"/>
              <a:gd name="connsiteX14" fmla="*/ 196645 w 218768"/>
              <a:gd name="connsiteY14" fmla="*/ 422787 h 481781"/>
              <a:gd name="connsiteX15" fmla="*/ 218768 w 218768"/>
              <a:gd name="connsiteY15" fmla="*/ 469490 h 481781"/>
              <a:gd name="connsiteX16" fmla="*/ 130277 w 218768"/>
              <a:gd name="connsiteY16" fmla="*/ 481781 h 481781"/>
              <a:gd name="connsiteX17" fmla="*/ 0 w 218768"/>
              <a:gd name="connsiteY17" fmla="*/ 474407 h 48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8768" h="481781">
                <a:moveTo>
                  <a:pt x="0" y="474407"/>
                </a:moveTo>
                <a:lnTo>
                  <a:pt x="51619" y="435078"/>
                </a:lnTo>
                <a:lnTo>
                  <a:pt x="73742" y="353961"/>
                </a:lnTo>
                <a:lnTo>
                  <a:pt x="88490" y="191729"/>
                </a:lnTo>
                <a:lnTo>
                  <a:pt x="93406" y="93407"/>
                </a:lnTo>
                <a:lnTo>
                  <a:pt x="100781" y="34413"/>
                </a:lnTo>
                <a:lnTo>
                  <a:pt x="100781" y="7374"/>
                </a:lnTo>
                <a:lnTo>
                  <a:pt x="100781" y="7374"/>
                </a:lnTo>
                <a:lnTo>
                  <a:pt x="132735" y="0"/>
                </a:lnTo>
                <a:lnTo>
                  <a:pt x="162232" y="27039"/>
                </a:lnTo>
                <a:lnTo>
                  <a:pt x="176981" y="103239"/>
                </a:lnTo>
                <a:lnTo>
                  <a:pt x="189271" y="211394"/>
                </a:lnTo>
                <a:cubicBezTo>
                  <a:pt x="190090" y="247445"/>
                  <a:pt x="190910" y="283497"/>
                  <a:pt x="191729" y="319548"/>
                </a:cubicBezTo>
                <a:lnTo>
                  <a:pt x="194187" y="373626"/>
                </a:lnTo>
                <a:lnTo>
                  <a:pt x="196645" y="422787"/>
                </a:lnTo>
                <a:lnTo>
                  <a:pt x="218768" y="469490"/>
                </a:lnTo>
                <a:lnTo>
                  <a:pt x="130277" y="481781"/>
                </a:lnTo>
                <a:lnTo>
                  <a:pt x="0" y="474407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653C6C-758F-B988-A99A-9E151D053EC9}"/>
              </a:ext>
            </a:extLst>
          </p:cNvPr>
          <p:cNvSpPr/>
          <p:nvPr/>
        </p:nvSpPr>
        <p:spPr>
          <a:xfrm>
            <a:off x="10597416" y="3626314"/>
            <a:ext cx="218407" cy="472018"/>
          </a:xfrm>
          <a:custGeom>
            <a:avLst/>
            <a:gdLst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49505 w 180550"/>
              <a:gd name="connsiteY2" fmla="*/ 345896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32033 w 180550"/>
              <a:gd name="connsiteY2" fmla="*/ 342983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218407"/>
              <a:gd name="connsiteY0" fmla="*/ 474028 h 474028"/>
              <a:gd name="connsiteX1" fmla="*/ 75714 w 218407"/>
              <a:gd name="connsiteY1" fmla="*/ 421610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4028 h 474028"/>
              <a:gd name="connsiteX1" fmla="*/ 49505 w 218407"/>
              <a:gd name="connsiteY1" fmla="*/ 430346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2018 h 472018"/>
              <a:gd name="connsiteX1" fmla="*/ 49505 w 218407"/>
              <a:gd name="connsiteY1" fmla="*/ 428336 h 472018"/>
              <a:gd name="connsiteX2" fmla="*/ 69890 w 218407"/>
              <a:gd name="connsiteY2" fmla="*/ 340973 h 472018"/>
              <a:gd name="connsiteX3" fmla="*/ 81538 w 218407"/>
              <a:gd name="connsiteY3" fmla="*/ 221577 h 472018"/>
              <a:gd name="connsiteX4" fmla="*/ 90274 w 218407"/>
              <a:gd name="connsiteY4" fmla="*/ 35203 h 472018"/>
              <a:gd name="connsiteX5" fmla="*/ 113571 w 218407"/>
              <a:gd name="connsiteY5" fmla="*/ 257 h 472018"/>
              <a:gd name="connsiteX6" fmla="*/ 154341 w 218407"/>
              <a:gd name="connsiteY6" fmla="*/ 23554 h 472018"/>
              <a:gd name="connsiteX7" fmla="*/ 171813 w 218407"/>
              <a:gd name="connsiteY7" fmla="*/ 96357 h 472018"/>
              <a:gd name="connsiteX8" fmla="*/ 186374 w 218407"/>
              <a:gd name="connsiteY8" fmla="*/ 303116 h 472018"/>
              <a:gd name="connsiteX9" fmla="*/ 192198 w 218407"/>
              <a:gd name="connsiteY9" fmla="*/ 407952 h 472018"/>
              <a:gd name="connsiteX10" fmla="*/ 206758 w 218407"/>
              <a:gd name="connsiteY10" fmla="*/ 454545 h 472018"/>
              <a:gd name="connsiteX11" fmla="*/ 218407 w 218407"/>
              <a:gd name="connsiteY11" fmla="*/ 469106 h 47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8407" h="472018">
                <a:moveTo>
                  <a:pt x="0" y="472018"/>
                </a:moveTo>
                <a:cubicBezTo>
                  <a:pt x="14803" y="455273"/>
                  <a:pt x="37857" y="450177"/>
                  <a:pt x="49505" y="428336"/>
                </a:cubicBezTo>
                <a:cubicBezTo>
                  <a:pt x="61153" y="406495"/>
                  <a:pt x="64551" y="375433"/>
                  <a:pt x="69890" y="340973"/>
                </a:cubicBezTo>
                <a:cubicBezTo>
                  <a:pt x="75229" y="306513"/>
                  <a:pt x="78141" y="272539"/>
                  <a:pt x="81538" y="221577"/>
                </a:cubicBezTo>
                <a:cubicBezTo>
                  <a:pt x="84935" y="170615"/>
                  <a:pt x="84935" y="72090"/>
                  <a:pt x="90274" y="35203"/>
                </a:cubicBezTo>
                <a:cubicBezTo>
                  <a:pt x="95613" y="-1684"/>
                  <a:pt x="102893" y="2199"/>
                  <a:pt x="113571" y="257"/>
                </a:cubicBezTo>
                <a:cubicBezTo>
                  <a:pt x="124249" y="-1684"/>
                  <a:pt x="144634" y="7538"/>
                  <a:pt x="154341" y="23554"/>
                </a:cubicBezTo>
                <a:cubicBezTo>
                  <a:pt x="164048" y="39570"/>
                  <a:pt x="166474" y="49763"/>
                  <a:pt x="171813" y="96357"/>
                </a:cubicBezTo>
                <a:cubicBezTo>
                  <a:pt x="177152" y="142951"/>
                  <a:pt x="182977" y="251184"/>
                  <a:pt x="186374" y="303116"/>
                </a:cubicBezTo>
                <a:cubicBezTo>
                  <a:pt x="189771" y="355048"/>
                  <a:pt x="188801" y="382714"/>
                  <a:pt x="192198" y="407952"/>
                </a:cubicBezTo>
                <a:cubicBezTo>
                  <a:pt x="195595" y="433190"/>
                  <a:pt x="202390" y="444353"/>
                  <a:pt x="206758" y="454545"/>
                </a:cubicBezTo>
                <a:cubicBezTo>
                  <a:pt x="211126" y="464737"/>
                  <a:pt x="214766" y="466921"/>
                  <a:pt x="218407" y="4691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1290DA-B574-D04C-B5B7-8E095119CB22}"/>
              </a:ext>
            </a:extLst>
          </p:cNvPr>
          <p:cNvSpPr/>
          <p:nvPr/>
        </p:nvSpPr>
        <p:spPr>
          <a:xfrm>
            <a:off x="7479097" y="3419476"/>
            <a:ext cx="4236654" cy="1232666"/>
          </a:xfrm>
          <a:custGeom>
            <a:avLst/>
            <a:gdLst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67050 w 4257675"/>
              <a:gd name="connsiteY7" fmla="*/ 638175 h 1190625"/>
              <a:gd name="connsiteX8" fmla="*/ 3476625 w 4257675"/>
              <a:gd name="connsiteY8" fmla="*/ 619125 h 1190625"/>
              <a:gd name="connsiteX9" fmla="*/ 3743325 w 4257675"/>
              <a:gd name="connsiteY9" fmla="*/ 142875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67050 w 4257675"/>
              <a:gd name="connsiteY7" fmla="*/ 638175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67050 w 4257675"/>
              <a:gd name="connsiteY7" fmla="*/ 685800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37929 w 4257675"/>
              <a:gd name="connsiteY7" fmla="*/ 688712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37929 w 4257675"/>
              <a:gd name="connsiteY7" fmla="*/ 688712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37929 w 4257675"/>
              <a:gd name="connsiteY7" fmla="*/ 688712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36654"/>
              <a:gd name="connsiteY0" fmla="*/ 1232666 h 1232666"/>
              <a:gd name="connsiteX1" fmla="*/ 464754 w 4236654"/>
              <a:gd name="connsiteY1" fmla="*/ 1152525 h 1232666"/>
              <a:gd name="connsiteX2" fmla="*/ 636204 w 4236654"/>
              <a:gd name="connsiteY2" fmla="*/ 1047750 h 1232666"/>
              <a:gd name="connsiteX3" fmla="*/ 883854 w 4236654"/>
              <a:gd name="connsiteY3" fmla="*/ 971550 h 1232666"/>
              <a:gd name="connsiteX4" fmla="*/ 1893504 w 4236654"/>
              <a:gd name="connsiteY4" fmla="*/ 952500 h 1232666"/>
              <a:gd name="connsiteX5" fmla="*/ 2207829 w 4236654"/>
              <a:gd name="connsiteY5" fmla="*/ 933450 h 1232666"/>
              <a:gd name="connsiteX6" fmla="*/ 2388804 w 4236654"/>
              <a:gd name="connsiteY6" fmla="*/ 704850 h 1232666"/>
              <a:gd name="connsiteX7" fmla="*/ 3016908 w 4236654"/>
              <a:gd name="connsiteY7" fmla="*/ 688712 h 1232666"/>
              <a:gd name="connsiteX8" fmla="*/ 3455604 w 4236654"/>
              <a:gd name="connsiteY8" fmla="*/ 619125 h 1232666"/>
              <a:gd name="connsiteX9" fmla="*/ 3665154 w 4236654"/>
              <a:gd name="connsiteY9" fmla="*/ 190500 h 1232666"/>
              <a:gd name="connsiteX10" fmla="*/ 3808029 w 4236654"/>
              <a:gd name="connsiteY10" fmla="*/ 28575 h 1232666"/>
              <a:gd name="connsiteX11" fmla="*/ 4236654 w 4236654"/>
              <a:gd name="connsiteY11" fmla="*/ 0 h 12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6654" h="1232666">
                <a:moveTo>
                  <a:pt x="0" y="1232666"/>
                </a:moveTo>
                <a:cubicBezTo>
                  <a:pt x="188119" y="1225522"/>
                  <a:pt x="358720" y="1183344"/>
                  <a:pt x="464754" y="1152525"/>
                </a:cubicBezTo>
                <a:cubicBezTo>
                  <a:pt x="570788" y="1121706"/>
                  <a:pt x="569496" y="1096767"/>
                  <a:pt x="636204" y="1047750"/>
                </a:cubicBezTo>
                <a:cubicBezTo>
                  <a:pt x="702912" y="998733"/>
                  <a:pt x="674304" y="987425"/>
                  <a:pt x="883854" y="971550"/>
                </a:cubicBezTo>
                <a:cubicBezTo>
                  <a:pt x="1093404" y="955675"/>
                  <a:pt x="1672842" y="958850"/>
                  <a:pt x="1893504" y="952500"/>
                </a:cubicBezTo>
                <a:cubicBezTo>
                  <a:pt x="2114166" y="946150"/>
                  <a:pt x="2125279" y="974725"/>
                  <a:pt x="2207829" y="933450"/>
                </a:cubicBezTo>
                <a:cubicBezTo>
                  <a:pt x="2290379" y="892175"/>
                  <a:pt x="2253958" y="745640"/>
                  <a:pt x="2388804" y="704850"/>
                </a:cubicBezTo>
                <a:cubicBezTo>
                  <a:pt x="2523650" y="664060"/>
                  <a:pt x="2836196" y="694262"/>
                  <a:pt x="3016908" y="688712"/>
                </a:cubicBezTo>
                <a:cubicBezTo>
                  <a:pt x="3197620" y="683162"/>
                  <a:pt x="3347563" y="702160"/>
                  <a:pt x="3455604" y="619125"/>
                </a:cubicBezTo>
                <a:cubicBezTo>
                  <a:pt x="3563645" y="536090"/>
                  <a:pt x="3606417" y="288925"/>
                  <a:pt x="3665154" y="190500"/>
                </a:cubicBezTo>
                <a:cubicBezTo>
                  <a:pt x="3723891" y="92075"/>
                  <a:pt x="3722304" y="52387"/>
                  <a:pt x="3808029" y="28575"/>
                </a:cubicBezTo>
                <a:cubicBezTo>
                  <a:pt x="3893754" y="4763"/>
                  <a:pt x="4065204" y="2381"/>
                  <a:pt x="4236654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6C467DB3-F565-741C-A4D7-73C562013E17}"/>
              </a:ext>
            </a:extLst>
          </p:cNvPr>
          <p:cNvSpPr/>
          <p:nvPr/>
        </p:nvSpPr>
        <p:spPr>
          <a:xfrm>
            <a:off x="8394290" y="3768213"/>
            <a:ext cx="889820" cy="614516"/>
          </a:xfrm>
          <a:custGeom>
            <a:avLst/>
            <a:gdLst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10497 w 889820"/>
              <a:gd name="connsiteY18" fmla="*/ 201561 h 614516"/>
              <a:gd name="connsiteX19" fmla="*/ 385916 w 889820"/>
              <a:gd name="connsiteY19" fmla="*/ 258097 h 614516"/>
              <a:gd name="connsiteX20" fmla="*/ 346587 w 889820"/>
              <a:gd name="connsiteY20" fmla="*/ 294968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10497 w 889820"/>
              <a:gd name="connsiteY18" fmla="*/ 201561 h 614516"/>
              <a:gd name="connsiteX19" fmla="*/ 385916 w 889820"/>
              <a:gd name="connsiteY19" fmla="*/ 258097 h 614516"/>
              <a:gd name="connsiteX20" fmla="*/ 422787 w 889820"/>
              <a:gd name="connsiteY20" fmla="*/ 346587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10497 w 889820"/>
              <a:gd name="connsiteY18" fmla="*/ 201561 h 614516"/>
              <a:gd name="connsiteX19" fmla="*/ 385916 w 889820"/>
              <a:gd name="connsiteY19" fmla="*/ 258097 h 614516"/>
              <a:gd name="connsiteX20" fmla="*/ 663678 w 889820"/>
              <a:gd name="connsiteY20" fmla="*/ 582561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575187 w 889820"/>
              <a:gd name="connsiteY18" fmla="*/ 213851 h 614516"/>
              <a:gd name="connsiteX19" fmla="*/ 385916 w 889820"/>
              <a:gd name="connsiteY19" fmla="*/ 258097 h 614516"/>
              <a:gd name="connsiteX20" fmla="*/ 663678 w 889820"/>
              <a:gd name="connsiteY20" fmla="*/ 582561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594852 w 889820"/>
              <a:gd name="connsiteY18" fmla="*/ 287593 h 614516"/>
              <a:gd name="connsiteX19" fmla="*/ 385916 w 889820"/>
              <a:gd name="connsiteY19" fmla="*/ 258097 h 614516"/>
              <a:gd name="connsiteX20" fmla="*/ 663678 w 889820"/>
              <a:gd name="connsiteY20" fmla="*/ 582561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594852 w 889820"/>
              <a:gd name="connsiteY18" fmla="*/ 287593 h 614516"/>
              <a:gd name="connsiteX19" fmla="*/ 385916 w 889820"/>
              <a:gd name="connsiteY19" fmla="*/ 258097 h 614516"/>
              <a:gd name="connsiteX20" fmla="*/ 358878 w 889820"/>
              <a:gd name="connsiteY20" fmla="*/ 285135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44910 w 889820"/>
              <a:gd name="connsiteY18" fmla="*/ 152400 h 614516"/>
              <a:gd name="connsiteX19" fmla="*/ 385916 w 889820"/>
              <a:gd name="connsiteY19" fmla="*/ 258097 h 614516"/>
              <a:gd name="connsiteX20" fmla="*/ 358878 w 889820"/>
              <a:gd name="connsiteY20" fmla="*/ 285135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9820" h="614516">
                <a:moveTo>
                  <a:pt x="0" y="614516"/>
                </a:moveTo>
                <a:lnTo>
                  <a:pt x="548149" y="604684"/>
                </a:lnTo>
                <a:lnTo>
                  <a:pt x="889820" y="599768"/>
                </a:lnTo>
                <a:lnTo>
                  <a:pt x="855407" y="535858"/>
                </a:lnTo>
                <a:lnTo>
                  <a:pt x="833284" y="506361"/>
                </a:lnTo>
                <a:lnTo>
                  <a:pt x="789039" y="491613"/>
                </a:lnTo>
                <a:lnTo>
                  <a:pt x="742336" y="447368"/>
                </a:lnTo>
                <a:lnTo>
                  <a:pt x="722671" y="417871"/>
                </a:lnTo>
                <a:lnTo>
                  <a:pt x="690716" y="405581"/>
                </a:lnTo>
                <a:lnTo>
                  <a:pt x="646471" y="312174"/>
                </a:lnTo>
                <a:lnTo>
                  <a:pt x="609600" y="255639"/>
                </a:lnTo>
                <a:lnTo>
                  <a:pt x="580104" y="157316"/>
                </a:lnTo>
                <a:lnTo>
                  <a:pt x="553065" y="46703"/>
                </a:lnTo>
                <a:lnTo>
                  <a:pt x="545691" y="17206"/>
                </a:lnTo>
                <a:lnTo>
                  <a:pt x="526026" y="0"/>
                </a:lnTo>
                <a:lnTo>
                  <a:pt x="526026" y="0"/>
                </a:lnTo>
                <a:lnTo>
                  <a:pt x="479323" y="22122"/>
                </a:lnTo>
                <a:lnTo>
                  <a:pt x="454742" y="100781"/>
                </a:lnTo>
                <a:lnTo>
                  <a:pt x="444910" y="152400"/>
                </a:lnTo>
                <a:lnTo>
                  <a:pt x="385916" y="258097"/>
                </a:lnTo>
                <a:lnTo>
                  <a:pt x="358878" y="285135"/>
                </a:lnTo>
                <a:lnTo>
                  <a:pt x="326923" y="351503"/>
                </a:lnTo>
                <a:lnTo>
                  <a:pt x="280220" y="410497"/>
                </a:lnTo>
                <a:lnTo>
                  <a:pt x="221226" y="444910"/>
                </a:lnTo>
                <a:lnTo>
                  <a:pt x="176981" y="481781"/>
                </a:lnTo>
                <a:lnTo>
                  <a:pt x="162233" y="503903"/>
                </a:lnTo>
                <a:lnTo>
                  <a:pt x="110613" y="511277"/>
                </a:lnTo>
                <a:lnTo>
                  <a:pt x="88491" y="528484"/>
                </a:lnTo>
                <a:lnTo>
                  <a:pt x="61452" y="575187"/>
                </a:lnTo>
                <a:lnTo>
                  <a:pt x="0" y="614516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1CAA47A-CB2C-3F8B-3019-7A27E312323F}"/>
              </a:ext>
            </a:extLst>
          </p:cNvPr>
          <p:cNvSpPr/>
          <p:nvPr/>
        </p:nvSpPr>
        <p:spPr>
          <a:xfrm>
            <a:off x="8782639" y="3768510"/>
            <a:ext cx="219959" cy="259878"/>
          </a:xfrm>
          <a:custGeom>
            <a:avLst/>
            <a:gdLst>
              <a:gd name="connsiteX0" fmla="*/ 0 w 219959"/>
              <a:gd name="connsiteY0" fmla="*/ 241024 h 259878"/>
              <a:gd name="connsiteX1" fmla="*/ 43992 w 219959"/>
              <a:gd name="connsiteY1" fmla="*/ 159325 h 259878"/>
              <a:gd name="connsiteX2" fmla="*/ 75415 w 219959"/>
              <a:gd name="connsiteY2" fmla="*/ 77626 h 259878"/>
              <a:gd name="connsiteX3" fmla="*/ 100553 w 219959"/>
              <a:gd name="connsiteY3" fmla="*/ 14781 h 259878"/>
              <a:gd name="connsiteX4" fmla="*/ 150829 w 219959"/>
              <a:gd name="connsiteY4" fmla="*/ 14781 h 259878"/>
              <a:gd name="connsiteX5" fmla="*/ 194821 w 219959"/>
              <a:gd name="connsiteY5" fmla="*/ 178179 h 259878"/>
              <a:gd name="connsiteX6" fmla="*/ 219959 w 219959"/>
              <a:gd name="connsiteY6" fmla="*/ 259878 h 25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959" h="259878">
                <a:moveTo>
                  <a:pt x="0" y="241024"/>
                </a:moveTo>
                <a:cubicBezTo>
                  <a:pt x="15711" y="213791"/>
                  <a:pt x="31423" y="186558"/>
                  <a:pt x="43992" y="159325"/>
                </a:cubicBezTo>
                <a:cubicBezTo>
                  <a:pt x="56561" y="132092"/>
                  <a:pt x="65988" y="101717"/>
                  <a:pt x="75415" y="77626"/>
                </a:cubicBezTo>
                <a:cubicBezTo>
                  <a:pt x="84842" y="53535"/>
                  <a:pt x="87984" y="25255"/>
                  <a:pt x="100553" y="14781"/>
                </a:cubicBezTo>
                <a:cubicBezTo>
                  <a:pt x="113122" y="4307"/>
                  <a:pt x="135118" y="-12452"/>
                  <a:pt x="150829" y="14781"/>
                </a:cubicBezTo>
                <a:cubicBezTo>
                  <a:pt x="166540" y="42014"/>
                  <a:pt x="183299" y="137330"/>
                  <a:pt x="194821" y="178179"/>
                </a:cubicBezTo>
                <a:cubicBezTo>
                  <a:pt x="206343" y="219028"/>
                  <a:pt x="213151" y="239453"/>
                  <a:pt x="219959" y="25987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55DBA17-5670-EFCF-30C6-8C4036C77B88}"/>
              </a:ext>
            </a:extLst>
          </p:cNvPr>
          <p:cNvSpPr/>
          <p:nvPr/>
        </p:nvSpPr>
        <p:spPr>
          <a:xfrm>
            <a:off x="8646027" y="3997080"/>
            <a:ext cx="457124" cy="196884"/>
          </a:xfrm>
          <a:custGeom>
            <a:avLst/>
            <a:gdLst>
              <a:gd name="connsiteX0" fmla="*/ 0 w 439918"/>
              <a:gd name="connsiteY0" fmla="*/ 182136 h 194706"/>
              <a:gd name="connsiteX1" fmla="*/ 47134 w 439918"/>
              <a:gd name="connsiteY1" fmla="*/ 138145 h 194706"/>
              <a:gd name="connsiteX2" fmla="*/ 72272 w 439918"/>
              <a:gd name="connsiteY2" fmla="*/ 87868 h 194706"/>
              <a:gd name="connsiteX3" fmla="*/ 97410 w 439918"/>
              <a:gd name="connsiteY3" fmla="*/ 43877 h 194706"/>
              <a:gd name="connsiteX4" fmla="*/ 135118 w 439918"/>
              <a:gd name="connsiteY4" fmla="*/ 9312 h 194706"/>
              <a:gd name="connsiteX5" fmla="*/ 213674 w 439918"/>
              <a:gd name="connsiteY5" fmla="*/ 6169 h 194706"/>
              <a:gd name="connsiteX6" fmla="*/ 311085 w 439918"/>
              <a:gd name="connsiteY6" fmla="*/ 6169 h 194706"/>
              <a:gd name="connsiteX7" fmla="*/ 380214 w 439918"/>
              <a:gd name="connsiteY7" fmla="*/ 87868 h 194706"/>
              <a:gd name="connsiteX8" fmla="*/ 414779 w 439918"/>
              <a:gd name="connsiteY8" fmla="*/ 160141 h 194706"/>
              <a:gd name="connsiteX9" fmla="*/ 439918 w 439918"/>
              <a:gd name="connsiteY9" fmla="*/ 194706 h 194706"/>
              <a:gd name="connsiteX0" fmla="*/ 0 w 457124"/>
              <a:gd name="connsiteY0" fmla="*/ 196884 h 196884"/>
              <a:gd name="connsiteX1" fmla="*/ 64340 w 457124"/>
              <a:gd name="connsiteY1" fmla="*/ 138145 h 196884"/>
              <a:gd name="connsiteX2" fmla="*/ 89478 w 457124"/>
              <a:gd name="connsiteY2" fmla="*/ 87868 h 196884"/>
              <a:gd name="connsiteX3" fmla="*/ 114616 w 457124"/>
              <a:gd name="connsiteY3" fmla="*/ 43877 h 196884"/>
              <a:gd name="connsiteX4" fmla="*/ 152324 w 457124"/>
              <a:gd name="connsiteY4" fmla="*/ 9312 h 196884"/>
              <a:gd name="connsiteX5" fmla="*/ 230880 w 457124"/>
              <a:gd name="connsiteY5" fmla="*/ 6169 h 196884"/>
              <a:gd name="connsiteX6" fmla="*/ 328291 w 457124"/>
              <a:gd name="connsiteY6" fmla="*/ 6169 h 196884"/>
              <a:gd name="connsiteX7" fmla="*/ 397420 w 457124"/>
              <a:gd name="connsiteY7" fmla="*/ 87868 h 196884"/>
              <a:gd name="connsiteX8" fmla="*/ 431985 w 457124"/>
              <a:gd name="connsiteY8" fmla="*/ 160141 h 196884"/>
              <a:gd name="connsiteX9" fmla="*/ 457124 w 457124"/>
              <a:gd name="connsiteY9" fmla="*/ 194706 h 19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124" h="196884">
                <a:moveTo>
                  <a:pt x="0" y="196884"/>
                </a:moveTo>
                <a:cubicBezTo>
                  <a:pt x="17544" y="182744"/>
                  <a:pt x="49427" y="156314"/>
                  <a:pt x="64340" y="138145"/>
                </a:cubicBezTo>
                <a:cubicBezTo>
                  <a:pt x="79253" y="119976"/>
                  <a:pt x="81099" y="103579"/>
                  <a:pt x="89478" y="87868"/>
                </a:cubicBezTo>
                <a:cubicBezTo>
                  <a:pt x="97857" y="72157"/>
                  <a:pt x="104142" y="56970"/>
                  <a:pt x="114616" y="43877"/>
                </a:cubicBezTo>
                <a:cubicBezTo>
                  <a:pt x="125090" y="30784"/>
                  <a:pt x="132947" y="15597"/>
                  <a:pt x="152324" y="9312"/>
                </a:cubicBezTo>
                <a:cubicBezTo>
                  <a:pt x="171701" y="3027"/>
                  <a:pt x="201552" y="6693"/>
                  <a:pt x="230880" y="6169"/>
                </a:cubicBezTo>
                <a:cubicBezTo>
                  <a:pt x="260208" y="5645"/>
                  <a:pt x="300534" y="-7447"/>
                  <a:pt x="328291" y="6169"/>
                </a:cubicBezTo>
                <a:cubicBezTo>
                  <a:pt x="356048" y="19785"/>
                  <a:pt x="380138" y="62206"/>
                  <a:pt x="397420" y="87868"/>
                </a:cubicBezTo>
                <a:cubicBezTo>
                  <a:pt x="414702" y="113530"/>
                  <a:pt x="422034" y="142335"/>
                  <a:pt x="431985" y="160141"/>
                </a:cubicBezTo>
                <a:cubicBezTo>
                  <a:pt x="441936" y="177947"/>
                  <a:pt x="449530" y="186326"/>
                  <a:pt x="457124" y="1947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31E30F2-C3DD-B648-0FE5-36270FACC3A6}"/>
              </a:ext>
            </a:extLst>
          </p:cNvPr>
          <p:cNvSpPr/>
          <p:nvPr/>
        </p:nvSpPr>
        <p:spPr>
          <a:xfrm>
            <a:off x="8370876" y="4169613"/>
            <a:ext cx="911384" cy="220541"/>
          </a:xfrm>
          <a:custGeom>
            <a:avLst/>
            <a:gdLst>
              <a:gd name="connsiteX0" fmla="*/ 0 w 889262"/>
              <a:gd name="connsiteY0" fmla="*/ 209269 h 209269"/>
              <a:gd name="connsiteX1" fmla="*/ 53418 w 889262"/>
              <a:gd name="connsiteY1" fmla="*/ 177846 h 209269"/>
              <a:gd name="connsiteX2" fmla="*/ 94268 w 889262"/>
              <a:gd name="connsiteY2" fmla="*/ 115001 h 209269"/>
              <a:gd name="connsiteX3" fmla="*/ 166540 w 889262"/>
              <a:gd name="connsiteY3" fmla="*/ 89862 h 209269"/>
              <a:gd name="connsiteX4" fmla="*/ 279662 w 889262"/>
              <a:gd name="connsiteY4" fmla="*/ 27017 h 209269"/>
              <a:gd name="connsiteX5" fmla="*/ 559324 w 889262"/>
              <a:gd name="connsiteY5" fmla="*/ 1879 h 209269"/>
              <a:gd name="connsiteX6" fmla="*/ 694441 w 889262"/>
              <a:gd name="connsiteY6" fmla="*/ 8163 h 209269"/>
              <a:gd name="connsiteX7" fmla="*/ 751002 w 889262"/>
              <a:gd name="connsiteY7" fmla="*/ 58440 h 209269"/>
              <a:gd name="connsiteX8" fmla="*/ 791851 w 889262"/>
              <a:gd name="connsiteY8" fmla="*/ 89862 h 209269"/>
              <a:gd name="connsiteX9" fmla="*/ 838986 w 889262"/>
              <a:gd name="connsiteY9" fmla="*/ 115001 h 209269"/>
              <a:gd name="connsiteX10" fmla="*/ 889262 w 889262"/>
              <a:gd name="connsiteY10" fmla="*/ 196700 h 209269"/>
              <a:gd name="connsiteX0" fmla="*/ 0 w 889262"/>
              <a:gd name="connsiteY0" fmla="*/ 208121 h 208121"/>
              <a:gd name="connsiteX1" fmla="*/ 53418 w 889262"/>
              <a:gd name="connsiteY1" fmla="*/ 176698 h 208121"/>
              <a:gd name="connsiteX2" fmla="*/ 94268 w 889262"/>
              <a:gd name="connsiteY2" fmla="*/ 113853 h 208121"/>
              <a:gd name="connsiteX3" fmla="*/ 166540 w 889262"/>
              <a:gd name="connsiteY3" fmla="*/ 88714 h 208121"/>
              <a:gd name="connsiteX4" fmla="*/ 282804 w 889262"/>
              <a:gd name="connsiteY4" fmla="*/ 10157 h 208121"/>
              <a:gd name="connsiteX5" fmla="*/ 559324 w 889262"/>
              <a:gd name="connsiteY5" fmla="*/ 731 h 208121"/>
              <a:gd name="connsiteX6" fmla="*/ 694441 w 889262"/>
              <a:gd name="connsiteY6" fmla="*/ 7015 h 208121"/>
              <a:gd name="connsiteX7" fmla="*/ 751002 w 889262"/>
              <a:gd name="connsiteY7" fmla="*/ 57292 h 208121"/>
              <a:gd name="connsiteX8" fmla="*/ 791851 w 889262"/>
              <a:gd name="connsiteY8" fmla="*/ 88714 h 208121"/>
              <a:gd name="connsiteX9" fmla="*/ 838986 w 889262"/>
              <a:gd name="connsiteY9" fmla="*/ 113853 h 208121"/>
              <a:gd name="connsiteX10" fmla="*/ 889262 w 889262"/>
              <a:gd name="connsiteY10" fmla="*/ 195552 h 208121"/>
              <a:gd name="connsiteX0" fmla="*/ 0 w 889262"/>
              <a:gd name="connsiteY0" fmla="*/ 210709 h 210709"/>
              <a:gd name="connsiteX1" fmla="*/ 53418 w 889262"/>
              <a:gd name="connsiteY1" fmla="*/ 179286 h 210709"/>
              <a:gd name="connsiteX2" fmla="*/ 94268 w 889262"/>
              <a:gd name="connsiteY2" fmla="*/ 116441 h 210709"/>
              <a:gd name="connsiteX3" fmla="*/ 166540 w 889262"/>
              <a:gd name="connsiteY3" fmla="*/ 91302 h 210709"/>
              <a:gd name="connsiteX4" fmla="*/ 282804 w 889262"/>
              <a:gd name="connsiteY4" fmla="*/ 12745 h 210709"/>
              <a:gd name="connsiteX5" fmla="*/ 556181 w 889262"/>
              <a:gd name="connsiteY5" fmla="*/ 177 h 210709"/>
              <a:gd name="connsiteX6" fmla="*/ 694441 w 889262"/>
              <a:gd name="connsiteY6" fmla="*/ 9603 h 210709"/>
              <a:gd name="connsiteX7" fmla="*/ 751002 w 889262"/>
              <a:gd name="connsiteY7" fmla="*/ 59880 h 210709"/>
              <a:gd name="connsiteX8" fmla="*/ 791851 w 889262"/>
              <a:gd name="connsiteY8" fmla="*/ 91302 h 210709"/>
              <a:gd name="connsiteX9" fmla="*/ 838986 w 889262"/>
              <a:gd name="connsiteY9" fmla="*/ 116441 h 210709"/>
              <a:gd name="connsiteX10" fmla="*/ 889262 w 889262"/>
              <a:gd name="connsiteY10" fmla="*/ 198140 h 210709"/>
              <a:gd name="connsiteX0" fmla="*/ 0 w 911384"/>
              <a:gd name="connsiteY0" fmla="*/ 220541 h 220541"/>
              <a:gd name="connsiteX1" fmla="*/ 75540 w 911384"/>
              <a:gd name="connsiteY1" fmla="*/ 179286 h 220541"/>
              <a:gd name="connsiteX2" fmla="*/ 116390 w 911384"/>
              <a:gd name="connsiteY2" fmla="*/ 116441 h 220541"/>
              <a:gd name="connsiteX3" fmla="*/ 188662 w 911384"/>
              <a:gd name="connsiteY3" fmla="*/ 91302 h 220541"/>
              <a:gd name="connsiteX4" fmla="*/ 304926 w 911384"/>
              <a:gd name="connsiteY4" fmla="*/ 12745 h 220541"/>
              <a:gd name="connsiteX5" fmla="*/ 578303 w 911384"/>
              <a:gd name="connsiteY5" fmla="*/ 177 h 220541"/>
              <a:gd name="connsiteX6" fmla="*/ 716563 w 911384"/>
              <a:gd name="connsiteY6" fmla="*/ 9603 h 220541"/>
              <a:gd name="connsiteX7" fmla="*/ 773124 w 911384"/>
              <a:gd name="connsiteY7" fmla="*/ 59880 h 220541"/>
              <a:gd name="connsiteX8" fmla="*/ 813973 w 911384"/>
              <a:gd name="connsiteY8" fmla="*/ 91302 h 220541"/>
              <a:gd name="connsiteX9" fmla="*/ 861108 w 911384"/>
              <a:gd name="connsiteY9" fmla="*/ 116441 h 220541"/>
              <a:gd name="connsiteX10" fmla="*/ 911384 w 911384"/>
              <a:gd name="connsiteY10" fmla="*/ 198140 h 22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1384" h="220541">
                <a:moveTo>
                  <a:pt x="0" y="220541"/>
                </a:moveTo>
                <a:cubicBezTo>
                  <a:pt x="18853" y="212685"/>
                  <a:pt x="56142" y="196636"/>
                  <a:pt x="75540" y="179286"/>
                </a:cubicBezTo>
                <a:cubicBezTo>
                  <a:pt x="94938" y="161936"/>
                  <a:pt x="97536" y="131105"/>
                  <a:pt x="116390" y="116441"/>
                </a:cubicBezTo>
                <a:cubicBezTo>
                  <a:pt x="135244" y="101777"/>
                  <a:pt x="157239" y="108585"/>
                  <a:pt x="188662" y="91302"/>
                </a:cubicBezTo>
                <a:cubicBezTo>
                  <a:pt x="220085" y="74019"/>
                  <a:pt x="239986" y="27932"/>
                  <a:pt x="304926" y="12745"/>
                </a:cubicBezTo>
                <a:cubicBezTo>
                  <a:pt x="369866" y="-2442"/>
                  <a:pt x="509697" y="701"/>
                  <a:pt x="578303" y="177"/>
                </a:cubicBezTo>
                <a:cubicBezTo>
                  <a:pt x="646909" y="-347"/>
                  <a:pt x="684093" y="-348"/>
                  <a:pt x="716563" y="9603"/>
                </a:cubicBezTo>
                <a:cubicBezTo>
                  <a:pt x="749033" y="19554"/>
                  <a:pt x="756889" y="46264"/>
                  <a:pt x="773124" y="59880"/>
                </a:cubicBezTo>
                <a:cubicBezTo>
                  <a:pt x="789359" y="73496"/>
                  <a:pt x="799309" y="81875"/>
                  <a:pt x="813973" y="91302"/>
                </a:cubicBezTo>
                <a:cubicBezTo>
                  <a:pt x="828637" y="100729"/>
                  <a:pt x="844873" y="98635"/>
                  <a:pt x="861108" y="116441"/>
                </a:cubicBezTo>
                <a:cubicBezTo>
                  <a:pt x="877343" y="134247"/>
                  <a:pt x="894363" y="166193"/>
                  <a:pt x="911384" y="1981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01976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CCF9188-00DC-E856-48D3-D3DBD3D68182}"/>
              </a:ext>
            </a:extLst>
          </p:cNvPr>
          <p:cNvCxnSpPr/>
          <p:nvPr/>
        </p:nvCxnSpPr>
        <p:spPr>
          <a:xfrm>
            <a:off x="814648" y="60960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CA68ED7-5999-1A40-A5B6-F273D70E0B70}"/>
              </a:ext>
            </a:extLst>
          </p:cNvPr>
          <p:cNvCxnSpPr>
            <a:cxnSpLocks/>
          </p:cNvCxnSpPr>
          <p:nvPr/>
        </p:nvCxnSpPr>
        <p:spPr>
          <a:xfrm>
            <a:off x="1942060" y="66386"/>
            <a:ext cx="0" cy="18593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018E903-7E1E-FB29-F077-14C2F7EA2EFD}"/>
              </a:ext>
            </a:extLst>
          </p:cNvPr>
          <p:cNvCxnSpPr>
            <a:cxnSpLocks/>
          </p:cNvCxnSpPr>
          <p:nvPr/>
        </p:nvCxnSpPr>
        <p:spPr>
          <a:xfrm>
            <a:off x="3020060" y="50108"/>
            <a:ext cx="10755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3553E8-C593-C2BC-625A-51C52A8EBA84}"/>
              </a:ext>
            </a:extLst>
          </p:cNvPr>
          <p:cNvCxnSpPr>
            <a:cxnSpLocks/>
          </p:cNvCxnSpPr>
          <p:nvPr/>
        </p:nvCxnSpPr>
        <p:spPr>
          <a:xfrm>
            <a:off x="800851" y="60960"/>
            <a:ext cx="222996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1369615-7738-DD58-A775-813CA2D0E0B9}"/>
              </a:ext>
            </a:extLst>
          </p:cNvPr>
          <p:cNvCxnSpPr>
            <a:cxnSpLocks/>
          </p:cNvCxnSpPr>
          <p:nvPr/>
        </p:nvCxnSpPr>
        <p:spPr>
          <a:xfrm>
            <a:off x="800851" y="997519"/>
            <a:ext cx="222996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5F2A191-9805-B3CD-9902-C6B232077A25}"/>
              </a:ext>
            </a:extLst>
          </p:cNvPr>
          <p:cNvSpPr/>
          <p:nvPr/>
        </p:nvSpPr>
        <p:spPr>
          <a:xfrm>
            <a:off x="1091248" y="1285664"/>
            <a:ext cx="116213" cy="220574"/>
          </a:xfrm>
          <a:custGeom>
            <a:avLst/>
            <a:gdLst>
              <a:gd name="connsiteX0" fmla="*/ 94487 w 116213"/>
              <a:gd name="connsiteY0" fmla="*/ 65586 h 220574"/>
              <a:gd name="connsiteX1" fmla="*/ 48360 w 116213"/>
              <a:gd name="connsiteY1" fmla="*/ 3179 h 220574"/>
              <a:gd name="connsiteX2" fmla="*/ 15800 w 116213"/>
              <a:gd name="connsiteY2" fmla="*/ 11319 h 220574"/>
              <a:gd name="connsiteX3" fmla="*/ 2233 w 116213"/>
              <a:gd name="connsiteY3" fmla="*/ 30312 h 220574"/>
              <a:gd name="connsiteX4" fmla="*/ 2233 w 116213"/>
              <a:gd name="connsiteY4" fmla="*/ 76439 h 220574"/>
              <a:gd name="connsiteX5" fmla="*/ 23940 w 116213"/>
              <a:gd name="connsiteY5" fmla="*/ 117140 h 220574"/>
              <a:gd name="connsiteX6" fmla="*/ 51074 w 116213"/>
              <a:gd name="connsiteY6" fmla="*/ 155127 h 220574"/>
              <a:gd name="connsiteX7" fmla="*/ 72780 w 116213"/>
              <a:gd name="connsiteY7" fmla="*/ 201254 h 220574"/>
              <a:gd name="connsiteX8" fmla="*/ 89061 w 116213"/>
              <a:gd name="connsiteY8" fmla="*/ 220247 h 220574"/>
              <a:gd name="connsiteX9" fmla="*/ 110767 w 116213"/>
              <a:gd name="connsiteY9" fmla="*/ 209394 h 220574"/>
              <a:gd name="connsiteX10" fmla="*/ 108054 w 116213"/>
              <a:gd name="connsiteY10" fmla="*/ 163267 h 220574"/>
              <a:gd name="connsiteX11" fmla="*/ 116194 w 116213"/>
              <a:gd name="connsiteY11" fmla="*/ 119853 h 220574"/>
              <a:gd name="connsiteX12" fmla="*/ 94487 w 116213"/>
              <a:gd name="connsiteY12" fmla="*/ 65586 h 2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213" h="220574">
                <a:moveTo>
                  <a:pt x="94487" y="65586"/>
                </a:moveTo>
                <a:cubicBezTo>
                  <a:pt x="83181" y="46140"/>
                  <a:pt x="61474" y="12223"/>
                  <a:pt x="48360" y="3179"/>
                </a:cubicBezTo>
                <a:cubicBezTo>
                  <a:pt x="35246" y="-5865"/>
                  <a:pt x="23488" y="6797"/>
                  <a:pt x="15800" y="11319"/>
                </a:cubicBezTo>
                <a:cubicBezTo>
                  <a:pt x="8112" y="15841"/>
                  <a:pt x="4494" y="19459"/>
                  <a:pt x="2233" y="30312"/>
                </a:cubicBezTo>
                <a:cubicBezTo>
                  <a:pt x="-28" y="41165"/>
                  <a:pt x="-1385" y="61968"/>
                  <a:pt x="2233" y="76439"/>
                </a:cubicBezTo>
                <a:cubicBezTo>
                  <a:pt x="5851" y="90910"/>
                  <a:pt x="15800" y="104025"/>
                  <a:pt x="23940" y="117140"/>
                </a:cubicBezTo>
                <a:cubicBezTo>
                  <a:pt x="32080" y="130255"/>
                  <a:pt x="42934" y="141108"/>
                  <a:pt x="51074" y="155127"/>
                </a:cubicBezTo>
                <a:cubicBezTo>
                  <a:pt x="59214" y="169146"/>
                  <a:pt x="66449" y="190401"/>
                  <a:pt x="72780" y="201254"/>
                </a:cubicBezTo>
                <a:cubicBezTo>
                  <a:pt x="79111" y="212107"/>
                  <a:pt x="82730" y="218890"/>
                  <a:pt x="89061" y="220247"/>
                </a:cubicBezTo>
                <a:cubicBezTo>
                  <a:pt x="95392" y="221604"/>
                  <a:pt x="107601" y="218891"/>
                  <a:pt x="110767" y="209394"/>
                </a:cubicBezTo>
                <a:cubicBezTo>
                  <a:pt x="113933" y="199897"/>
                  <a:pt x="107150" y="178190"/>
                  <a:pt x="108054" y="163267"/>
                </a:cubicBezTo>
                <a:cubicBezTo>
                  <a:pt x="108958" y="148344"/>
                  <a:pt x="116646" y="132515"/>
                  <a:pt x="116194" y="119853"/>
                </a:cubicBezTo>
                <a:cubicBezTo>
                  <a:pt x="115742" y="107191"/>
                  <a:pt x="105793" y="85032"/>
                  <a:pt x="94487" y="6558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FEB5FBE-3441-84A3-1523-BA0298CB3D5E}"/>
              </a:ext>
            </a:extLst>
          </p:cNvPr>
          <p:cNvSpPr/>
          <p:nvPr/>
        </p:nvSpPr>
        <p:spPr>
          <a:xfrm>
            <a:off x="1489615" y="1163877"/>
            <a:ext cx="49886" cy="87117"/>
          </a:xfrm>
          <a:custGeom>
            <a:avLst/>
            <a:gdLst>
              <a:gd name="connsiteX0" fmla="*/ 19009 w 49886"/>
              <a:gd name="connsiteY0" fmla="*/ 151 h 87117"/>
              <a:gd name="connsiteX1" fmla="*/ 16 w 49886"/>
              <a:gd name="connsiteY1" fmla="*/ 73412 h 87117"/>
              <a:gd name="connsiteX2" fmla="*/ 16296 w 49886"/>
              <a:gd name="connsiteY2" fmla="*/ 86979 h 87117"/>
              <a:gd name="connsiteX3" fmla="*/ 46143 w 49886"/>
              <a:gd name="connsiteY3" fmla="*/ 78839 h 87117"/>
              <a:gd name="connsiteX4" fmla="*/ 48856 w 49886"/>
              <a:gd name="connsiteY4" fmla="*/ 54419 h 87117"/>
              <a:gd name="connsiteX5" fmla="*/ 19009 w 49886"/>
              <a:gd name="connsiteY5" fmla="*/ 151 h 8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86" h="87117">
                <a:moveTo>
                  <a:pt x="19009" y="151"/>
                </a:moveTo>
                <a:cubicBezTo>
                  <a:pt x="10869" y="3316"/>
                  <a:pt x="468" y="58941"/>
                  <a:pt x="16" y="73412"/>
                </a:cubicBezTo>
                <a:cubicBezTo>
                  <a:pt x="-436" y="87883"/>
                  <a:pt x="8608" y="86075"/>
                  <a:pt x="16296" y="86979"/>
                </a:cubicBezTo>
                <a:cubicBezTo>
                  <a:pt x="23984" y="87883"/>
                  <a:pt x="40716" y="84266"/>
                  <a:pt x="46143" y="78839"/>
                </a:cubicBezTo>
                <a:cubicBezTo>
                  <a:pt x="51570" y="73412"/>
                  <a:pt x="49760" y="64368"/>
                  <a:pt x="48856" y="54419"/>
                </a:cubicBezTo>
                <a:cubicBezTo>
                  <a:pt x="47952" y="44470"/>
                  <a:pt x="27149" y="-3014"/>
                  <a:pt x="19009" y="15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1DAE45-A935-DF09-E4E4-0C2B48845D7D}"/>
              </a:ext>
            </a:extLst>
          </p:cNvPr>
          <p:cNvSpPr txBox="1"/>
          <p:nvPr/>
        </p:nvSpPr>
        <p:spPr>
          <a:xfrm>
            <a:off x="1077507" y="430080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Dickens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4CD78D-3E80-4A60-B1D9-EF83AB13AFEC}"/>
              </a:ext>
            </a:extLst>
          </p:cNvPr>
          <p:cNvSpPr txBox="1"/>
          <p:nvPr/>
        </p:nvSpPr>
        <p:spPr>
          <a:xfrm>
            <a:off x="2235018" y="430079"/>
            <a:ext cx="409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King</a:t>
            </a:r>
          </a:p>
        </p:txBody>
      </p:sp>
      <p:sp>
        <p:nvSpPr>
          <p:cNvPr id="70" name="Speech Bubble: Rectangle 69">
            <a:extLst>
              <a:ext uri="{FF2B5EF4-FFF2-40B4-BE49-F238E27FC236}">
                <a16:creationId xmlns:a16="http://schemas.microsoft.com/office/drawing/2014/main" id="{6257F938-ED96-F5F5-D8B7-6EE1D2E48D3B}"/>
              </a:ext>
            </a:extLst>
          </p:cNvPr>
          <p:cNvSpPr/>
          <p:nvPr/>
        </p:nvSpPr>
        <p:spPr>
          <a:xfrm>
            <a:off x="419975" y="683976"/>
            <a:ext cx="567843" cy="411253"/>
          </a:xfrm>
          <a:prstGeom prst="wedgeRectCallout">
            <a:avLst>
              <a:gd name="adj1" fmla="val 65701"/>
              <a:gd name="adj2" fmla="val 9417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BF4A82-7E30-8DBB-45EC-FE33862F5704}"/>
              </a:ext>
            </a:extLst>
          </p:cNvPr>
          <p:cNvSpPr txBox="1"/>
          <p:nvPr/>
        </p:nvSpPr>
        <p:spPr>
          <a:xfrm>
            <a:off x="376097" y="678970"/>
            <a:ext cx="661271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Salt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Creek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CDF24B6-3FCA-7950-8EEB-B772A7EF337B}"/>
              </a:ext>
            </a:extLst>
          </p:cNvPr>
          <p:cNvCxnSpPr>
            <a:cxnSpLocks/>
          </p:cNvCxnSpPr>
          <p:nvPr/>
        </p:nvCxnSpPr>
        <p:spPr>
          <a:xfrm flipV="1">
            <a:off x="507397" y="1920332"/>
            <a:ext cx="2537215" cy="3038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97A6980-05D1-A32E-71F2-95076ACEDCCE}"/>
              </a:ext>
            </a:extLst>
          </p:cNvPr>
          <p:cNvSpPr txBox="1"/>
          <p:nvPr/>
        </p:nvSpPr>
        <p:spPr>
          <a:xfrm>
            <a:off x="1190605" y="1321310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Kent</a:t>
            </a:r>
          </a:p>
        </p:txBody>
      </p:sp>
      <p:sp>
        <p:nvSpPr>
          <p:cNvPr id="74" name="Speech Bubble: Rectangle 73">
            <a:extLst>
              <a:ext uri="{FF2B5EF4-FFF2-40B4-BE49-F238E27FC236}">
                <a16:creationId xmlns:a16="http://schemas.microsoft.com/office/drawing/2014/main" id="{DFBA9BCA-BD9A-B146-F8EB-F8A6C1723C44}"/>
              </a:ext>
            </a:extLst>
          </p:cNvPr>
          <p:cNvSpPr/>
          <p:nvPr/>
        </p:nvSpPr>
        <p:spPr>
          <a:xfrm>
            <a:off x="1406345" y="673727"/>
            <a:ext cx="1070205" cy="247701"/>
          </a:xfrm>
          <a:prstGeom prst="wedgeRectCallout">
            <a:avLst>
              <a:gd name="adj1" fmla="val -37604"/>
              <a:gd name="adj2" fmla="val 13577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168B54A-3E49-B631-BDC1-AB74DA8C424A}"/>
              </a:ext>
            </a:extLst>
          </p:cNvPr>
          <p:cNvSpPr txBox="1"/>
          <p:nvPr/>
        </p:nvSpPr>
        <p:spPr>
          <a:xfrm>
            <a:off x="1356796" y="678932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Boomerang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220AC1C-EDFD-2FC7-EC46-988E1F97C81A}"/>
              </a:ext>
            </a:extLst>
          </p:cNvPr>
          <p:cNvSpPr/>
          <p:nvPr/>
        </p:nvSpPr>
        <p:spPr>
          <a:xfrm>
            <a:off x="1372759" y="1527957"/>
            <a:ext cx="77255" cy="77019"/>
          </a:xfrm>
          <a:custGeom>
            <a:avLst/>
            <a:gdLst>
              <a:gd name="connsiteX0" fmla="*/ 198 w 77255"/>
              <a:gd name="connsiteY0" fmla="*/ 7801 h 77019"/>
              <a:gd name="connsiteX1" fmla="*/ 35471 w 77255"/>
              <a:gd name="connsiteY1" fmla="*/ 75635 h 77019"/>
              <a:gd name="connsiteX2" fmla="*/ 73458 w 77255"/>
              <a:gd name="connsiteY2" fmla="*/ 51215 h 77019"/>
              <a:gd name="connsiteX3" fmla="*/ 73458 w 77255"/>
              <a:gd name="connsiteY3" fmla="*/ 24081 h 77019"/>
              <a:gd name="connsiteX4" fmla="*/ 51751 w 77255"/>
              <a:gd name="connsiteY4" fmla="*/ 2374 h 77019"/>
              <a:gd name="connsiteX5" fmla="*/ 198 w 77255"/>
              <a:gd name="connsiteY5" fmla="*/ 7801 h 7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55" h="77019">
                <a:moveTo>
                  <a:pt x="198" y="7801"/>
                </a:moveTo>
                <a:cubicBezTo>
                  <a:pt x="-2515" y="20011"/>
                  <a:pt x="23261" y="68399"/>
                  <a:pt x="35471" y="75635"/>
                </a:cubicBezTo>
                <a:cubicBezTo>
                  <a:pt x="47681" y="82871"/>
                  <a:pt x="67127" y="59807"/>
                  <a:pt x="73458" y="51215"/>
                </a:cubicBezTo>
                <a:cubicBezTo>
                  <a:pt x="79789" y="42623"/>
                  <a:pt x="77076" y="32221"/>
                  <a:pt x="73458" y="24081"/>
                </a:cubicBezTo>
                <a:cubicBezTo>
                  <a:pt x="69840" y="15941"/>
                  <a:pt x="63057" y="3731"/>
                  <a:pt x="51751" y="2374"/>
                </a:cubicBezTo>
                <a:cubicBezTo>
                  <a:pt x="40445" y="1017"/>
                  <a:pt x="2911" y="-4409"/>
                  <a:pt x="198" y="78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FA1C84D-35BF-9B8E-2230-94CEAA7EC48B}"/>
              </a:ext>
            </a:extLst>
          </p:cNvPr>
          <p:cNvCxnSpPr/>
          <p:nvPr/>
        </p:nvCxnSpPr>
        <p:spPr>
          <a:xfrm>
            <a:off x="507397" y="1939868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peech Bubble: Rectangle 77">
            <a:extLst>
              <a:ext uri="{FF2B5EF4-FFF2-40B4-BE49-F238E27FC236}">
                <a16:creationId xmlns:a16="http://schemas.microsoft.com/office/drawing/2014/main" id="{F9619D3D-7AE3-5068-01FA-B6E952AE869A}"/>
              </a:ext>
            </a:extLst>
          </p:cNvPr>
          <p:cNvSpPr/>
          <p:nvPr/>
        </p:nvSpPr>
        <p:spPr>
          <a:xfrm>
            <a:off x="1958842" y="1017071"/>
            <a:ext cx="935473" cy="201544"/>
          </a:xfrm>
          <a:prstGeom prst="wedgeRectCallout">
            <a:avLst>
              <a:gd name="adj1" fmla="val -99746"/>
              <a:gd name="adj2" fmla="val 208454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69422B3-DD00-E88E-D090-774D2DDCD224}"/>
              </a:ext>
            </a:extLst>
          </p:cNvPr>
          <p:cNvSpPr txBox="1"/>
          <p:nvPr/>
        </p:nvSpPr>
        <p:spPr>
          <a:xfrm>
            <a:off x="1901741" y="994369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Claremont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F86E144-294C-0A48-007E-6EC51417E4DF}"/>
              </a:ext>
            </a:extLst>
          </p:cNvPr>
          <p:cNvSpPr/>
          <p:nvPr/>
        </p:nvSpPr>
        <p:spPr>
          <a:xfrm>
            <a:off x="1038704" y="1821434"/>
            <a:ext cx="232176" cy="272406"/>
          </a:xfrm>
          <a:custGeom>
            <a:avLst/>
            <a:gdLst>
              <a:gd name="connsiteX0" fmla="*/ 176878 w 232176"/>
              <a:gd name="connsiteY0" fmla="*/ 12793 h 272406"/>
              <a:gd name="connsiteX1" fmla="*/ 133465 w 232176"/>
              <a:gd name="connsiteY1" fmla="*/ 56206 h 272406"/>
              <a:gd name="connsiteX2" fmla="*/ 62917 w 232176"/>
              <a:gd name="connsiteY2" fmla="*/ 88767 h 272406"/>
              <a:gd name="connsiteX3" fmla="*/ 27644 w 232176"/>
              <a:gd name="connsiteY3" fmla="*/ 126754 h 272406"/>
              <a:gd name="connsiteX4" fmla="*/ 3224 w 232176"/>
              <a:gd name="connsiteY4" fmla="*/ 183734 h 272406"/>
              <a:gd name="connsiteX5" fmla="*/ 3224 w 232176"/>
              <a:gd name="connsiteY5" fmla="*/ 227148 h 272406"/>
              <a:gd name="connsiteX6" fmla="*/ 30357 w 232176"/>
              <a:gd name="connsiteY6" fmla="*/ 262421 h 272406"/>
              <a:gd name="connsiteX7" fmla="*/ 76484 w 232176"/>
              <a:gd name="connsiteY7" fmla="*/ 270561 h 272406"/>
              <a:gd name="connsiteX8" fmla="*/ 125324 w 232176"/>
              <a:gd name="connsiteY8" fmla="*/ 232574 h 272406"/>
              <a:gd name="connsiteX9" fmla="*/ 157885 w 232176"/>
              <a:gd name="connsiteY9" fmla="*/ 186447 h 272406"/>
              <a:gd name="connsiteX10" fmla="*/ 190445 w 232176"/>
              <a:gd name="connsiteY10" fmla="*/ 105047 h 272406"/>
              <a:gd name="connsiteX11" fmla="*/ 223005 w 232176"/>
              <a:gd name="connsiteY11" fmla="*/ 53493 h 272406"/>
              <a:gd name="connsiteX12" fmla="*/ 231145 w 232176"/>
              <a:gd name="connsiteY12" fmla="*/ 4653 h 272406"/>
              <a:gd name="connsiteX13" fmla="*/ 176878 w 232176"/>
              <a:gd name="connsiteY13" fmla="*/ 12793 h 2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176" h="272406">
                <a:moveTo>
                  <a:pt x="176878" y="12793"/>
                </a:moveTo>
                <a:cubicBezTo>
                  <a:pt x="160598" y="21385"/>
                  <a:pt x="152458" y="43544"/>
                  <a:pt x="133465" y="56206"/>
                </a:cubicBezTo>
                <a:cubicBezTo>
                  <a:pt x="114471" y="68868"/>
                  <a:pt x="80554" y="77009"/>
                  <a:pt x="62917" y="88767"/>
                </a:cubicBezTo>
                <a:cubicBezTo>
                  <a:pt x="45280" y="100525"/>
                  <a:pt x="37593" y="110926"/>
                  <a:pt x="27644" y="126754"/>
                </a:cubicBezTo>
                <a:cubicBezTo>
                  <a:pt x="17695" y="142582"/>
                  <a:pt x="7294" y="167002"/>
                  <a:pt x="3224" y="183734"/>
                </a:cubicBezTo>
                <a:cubicBezTo>
                  <a:pt x="-846" y="200466"/>
                  <a:pt x="-1298" y="214034"/>
                  <a:pt x="3224" y="227148"/>
                </a:cubicBezTo>
                <a:cubicBezTo>
                  <a:pt x="7746" y="240262"/>
                  <a:pt x="18147" y="255186"/>
                  <a:pt x="30357" y="262421"/>
                </a:cubicBezTo>
                <a:cubicBezTo>
                  <a:pt x="42567" y="269657"/>
                  <a:pt x="60656" y="275535"/>
                  <a:pt x="76484" y="270561"/>
                </a:cubicBezTo>
                <a:cubicBezTo>
                  <a:pt x="92312" y="265587"/>
                  <a:pt x="111757" y="246593"/>
                  <a:pt x="125324" y="232574"/>
                </a:cubicBezTo>
                <a:cubicBezTo>
                  <a:pt x="138891" y="218555"/>
                  <a:pt x="147032" y="207701"/>
                  <a:pt x="157885" y="186447"/>
                </a:cubicBezTo>
                <a:cubicBezTo>
                  <a:pt x="168738" y="165193"/>
                  <a:pt x="179592" y="127206"/>
                  <a:pt x="190445" y="105047"/>
                </a:cubicBezTo>
                <a:cubicBezTo>
                  <a:pt x="201298" y="82888"/>
                  <a:pt x="216222" y="70225"/>
                  <a:pt x="223005" y="53493"/>
                </a:cubicBezTo>
                <a:cubicBezTo>
                  <a:pt x="229788" y="36761"/>
                  <a:pt x="234311" y="15506"/>
                  <a:pt x="231145" y="4653"/>
                </a:cubicBezTo>
                <a:cubicBezTo>
                  <a:pt x="227979" y="-6200"/>
                  <a:pt x="193158" y="4201"/>
                  <a:pt x="176878" y="1279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peech Bubble: Rectangle 80">
            <a:extLst>
              <a:ext uri="{FF2B5EF4-FFF2-40B4-BE49-F238E27FC236}">
                <a16:creationId xmlns:a16="http://schemas.microsoft.com/office/drawing/2014/main" id="{A866A217-B8CA-3C72-44DE-179D746A5872}"/>
              </a:ext>
            </a:extLst>
          </p:cNvPr>
          <p:cNvSpPr/>
          <p:nvPr/>
        </p:nvSpPr>
        <p:spPr>
          <a:xfrm>
            <a:off x="277616" y="1316010"/>
            <a:ext cx="731071" cy="251522"/>
          </a:xfrm>
          <a:prstGeom prst="wedgeRectCallout">
            <a:avLst>
              <a:gd name="adj1" fmla="val 65492"/>
              <a:gd name="adj2" fmla="val 153441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EE95774-C512-DF80-8399-2F1D97CB9482}"/>
              </a:ext>
            </a:extLst>
          </p:cNvPr>
          <p:cNvSpPr txBox="1"/>
          <p:nvPr/>
        </p:nvSpPr>
        <p:spPr>
          <a:xfrm>
            <a:off x="245409" y="1316011"/>
            <a:ext cx="799899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Cogdell</a:t>
            </a:r>
            <a:endParaRPr lang="en-US" sz="1600" dirty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3B68270-6284-656B-80D6-C9833FB3C9B7}"/>
              </a:ext>
            </a:extLst>
          </p:cNvPr>
          <p:cNvCxnSpPr/>
          <p:nvPr/>
        </p:nvCxnSpPr>
        <p:spPr>
          <a:xfrm>
            <a:off x="1612515" y="1935526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EB8FA5F-3854-814F-A2A7-59046FDFC14D}"/>
              </a:ext>
            </a:extLst>
          </p:cNvPr>
          <p:cNvCxnSpPr>
            <a:cxnSpLocks/>
          </p:cNvCxnSpPr>
          <p:nvPr/>
        </p:nvCxnSpPr>
        <p:spPr>
          <a:xfrm flipV="1">
            <a:off x="508249" y="2865393"/>
            <a:ext cx="2221385" cy="1051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6B562D1-95EA-A8BF-6E10-4D89FAB9B898}"/>
              </a:ext>
            </a:extLst>
          </p:cNvPr>
          <p:cNvCxnSpPr/>
          <p:nvPr/>
        </p:nvCxnSpPr>
        <p:spPr>
          <a:xfrm>
            <a:off x="2724208" y="1920513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922B506B-BBC3-6291-DCD8-E736B3920191}"/>
              </a:ext>
            </a:extLst>
          </p:cNvPr>
          <p:cNvSpPr txBox="1"/>
          <p:nvPr/>
        </p:nvSpPr>
        <p:spPr>
          <a:xfrm>
            <a:off x="1018246" y="241106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Scurry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B8CBB44-6783-6816-6266-1212C5B2A500}"/>
              </a:ext>
            </a:extLst>
          </p:cNvPr>
          <p:cNvSpPr txBox="1"/>
          <p:nvPr/>
        </p:nvSpPr>
        <p:spPr>
          <a:xfrm>
            <a:off x="2000705" y="1362142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Stonewall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F891BBE6-34AC-34E5-B55C-3B55189B4849}"/>
              </a:ext>
            </a:extLst>
          </p:cNvPr>
          <p:cNvSpPr/>
          <p:nvPr/>
        </p:nvSpPr>
        <p:spPr>
          <a:xfrm>
            <a:off x="467882" y="2094219"/>
            <a:ext cx="666487" cy="627647"/>
          </a:xfrm>
          <a:custGeom>
            <a:avLst/>
            <a:gdLst>
              <a:gd name="connsiteX0" fmla="*/ 50368 w 666487"/>
              <a:gd name="connsiteY0" fmla="*/ 448193 h 627647"/>
              <a:gd name="connsiteX1" fmla="*/ 9668 w 666487"/>
              <a:gd name="connsiteY1" fmla="*/ 497033 h 627647"/>
              <a:gd name="connsiteX2" fmla="*/ 1528 w 666487"/>
              <a:gd name="connsiteY2" fmla="*/ 545874 h 627647"/>
              <a:gd name="connsiteX3" fmla="*/ 4241 w 666487"/>
              <a:gd name="connsiteY3" fmla="*/ 583861 h 627647"/>
              <a:gd name="connsiteX4" fmla="*/ 42228 w 666487"/>
              <a:gd name="connsiteY4" fmla="*/ 619134 h 627647"/>
              <a:gd name="connsiteX5" fmla="*/ 63935 w 666487"/>
              <a:gd name="connsiteY5" fmla="*/ 627274 h 627647"/>
              <a:gd name="connsiteX6" fmla="*/ 107349 w 666487"/>
              <a:gd name="connsiteY6" fmla="*/ 610994 h 627647"/>
              <a:gd name="connsiteX7" fmla="*/ 129056 w 666487"/>
              <a:gd name="connsiteY7" fmla="*/ 589287 h 627647"/>
              <a:gd name="connsiteX8" fmla="*/ 172469 w 666487"/>
              <a:gd name="connsiteY8" fmla="*/ 583861 h 627647"/>
              <a:gd name="connsiteX9" fmla="*/ 202316 w 666487"/>
              <a:gd name="connsiteY9" fmla="*/ 581147 h 627647"/>
              <a:gd name="connsiteX10" fmla="*/ 294570 w 666487"/>
              <a:gd name="connsiteY10" fmla="*/ 475326 h 627647"/>
              <a:gd name="connsiteX11" fmla="*/ 359691 w 666487"/>
              <a:gd name="connsiteY11" fmla="*/ 421059 h 627647"/>
              <a:gd name="connsiteX12" fmla="*/ 438378 w 666487"/>
              <a:gd name="connsiteY12" fmla="*/ 442766 h 627647"/>
              <a:gd name="connsiteX13" fmla="*/ 484505 w 666487"/>
              <a:gd name="connsiteY13" fmla="*/ 453620 h 627647"/>
              <a:gd name="connsiteX14" fmla="*/ 525205 w 666487"/>
              <a:gd name="connsiteY14" fmla="*/ 440053 h 627647"/>
              <a:gd name="connsiteX15" fmla="*/ 557765 w 666487"/>
              <a:gd name="connsiteY15" fmla="*/ 399353 h 627647"/>
              <a:gd name="connsiteX16" fmla="*/ 612033 w 666487"/>
              <a:gd name="connsiteY16" fmla="*/ 364079 h 627647"/>
              <a:gd name="connsiteX17" fmla="*/ 647306 w 666487"/>
              <a:gd name="connsiteY17" fmla="*/ 320665 h 627647"/>
              <a:gd name="connsiteX18" fmla="*/ 658160 w 666487"/>
              <a:gd name="connsiteY18" fmla="*/ 187711 h 627647"/>
              <a:gd name="connsiteX19" fmla="*/ 666300 w 666487"/>
              <a:gd name="connsiteY19" fmla="*/ 73750 h 627647"/>
              <a:gd name="connsiteX20" fmla="*/ 650019 w 666487"/>
              <a:gd name="connsiteY20" fmla="*/ 43903 h 627647"/>
              <a:gd name="connsiteX21" fmla="*/ 609319 w 666487"/>
              <a:gd name="connsiteY21" fmla="*/ 11343 h 627647"/>
              <a:gd name="connsiteX22" fmla="*/ 579472 w 666487"/>
              <a:gd name="connsiteY22" fmla="*/ 490 h 627647"/>
              <a:gd name="connsiteX23" fmla="*/ 530632 w 666487"/>
              <a:gd name="connsiteY23" fmla="*/ 24910 h 627647"/>
              <a:gd name="connsiteX24" fmla="*/ 492645 w 666487"/>
              <a:gd name="connsiteY24" fmla="*/ 73750 h 627647"/>
              <a:gd name="connsiteX25" fmla="*/ 481792 w 666487"/>
              <a:gd name="connsiteY25" fmla="*/ 130731 h 627647"/>
              <a:gd name="connsiteX26" fmla="*/ 454658 w 666487"/>
              <a:gd name="connsiteY26" fmla="*/ 157864 h 627647"/>
              <a:gd name="connsiteX27" fmla="*/ 400391 w 666487"/>
              <a:gd name="connsiteY27" fmla="*/ 171431 h 627647"/>
              <a:gd name="connsiteX28" fmla="*/ 348837 w 666487"/>
              <a:gd name="connsiteY28" fmla="*/ 212131 h 627647"/>
              <a:gd name="connsiteX29" fmla="*/ 305424 w 666487"/>
              <a:gd name="connsiteY29" fmla="*/ 258258 h 627647"/>
              <a:gd name="connsiteX30" fmla="*/ 243017 w 666487"/>
              <a:gd name="connsiteY30" fmla="*/ 309812 h 627647"/>
              <a:gd name="connsiteX31" fmla="*/ 188749 w 666487"/>
              <a:gd name="connsiteY31" fmla="*/ 361366 h 627647"/>
              <a:gd name="connsiteX32" fmla="*/ 134482 w 666487"/>
              <a:gd name="connsiteY32" fmla="*/ 396639 h 627647"/>
              <a:gd name="connsiteX33" fmla="*/ 50368 w 666487"/>
              <a:gd name="connsiteY33" fmla="*/ 448193 h 62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66487" h="627647">
                <a:moveTo>
                  <a:pt x="50368" y="448193"/>
                </a:moveTo>
                <a:cubicBezTo>
                  <a:pt x="29566" y="464925"/>
                  <a:pt x="17808" y="480753"/>
                  <a:pt x="9668" y="497033"/>
                </a:cubicBezTo>
                <a:cubicBezTo>
                  <a:pt x="1528" y="513313"/>
                  <a:pt x="2432" y="531403"/>
                  <a:pt x="1528" y="545874"/>
                </a:cubicBezTo>
                <a:cubicBezTo>
                  <a:pt x="624" y="560345"/>
                  <a:pt x="-2542" y="571651"/>
                  <a:pt x="4241" y="583861"/>
                </a:cubicBezTo>
                <a:cubicBezTo>
                  <a:pt x="11024" y="596071"/>
                  <a:pt x="32279" y="611899"/>
                  <a:pt x="42228" y="619134"/>
                </a:cubicBezTo>
                <a:cubicBezTo>
                  <a:pt x="52177" y="626370"/>
                  <a:pt x="53081" y="628631"/>
                  <a:pt x="63935" y="627274"/>
                </a:cubicBezTo>
                <a:cubicBezTo>
                  <a:pt x="74789" y="625917"/>
                  <a:pt x="96496" y="617325"/>
                  <a:pt x="107349" y="610994"/>
                </a:cubicBezTo>
                <a:cubicBezTo>
                  <a:pt x="118202" y="604663"/>
                  <a:pt x="118203" y="593809"/>
                  <a:pt x="129056" y="589287"/>
                </a:cubicBezTo>
                <a:cubicBezTo>
                  <a:pt x="139909" y="584765"/>
                  <a:pt x="160259" y="585218"/>
                  <a:pt x="172469" y="583861"/>
                </a:cubicBezTo>
                <a:cubicBezTo>
                  <a:pt x="184679" y="582504"/>
                  <a:pt x="181966" y="599236"/>
                  <a:pt x="202316" y="581147"/>
                </a:cubicBezTo>
                <a:cubicBezTo>
                  <a:pt x="222666" y="563058"/>
                  <a:pt x="268341" y="502007"/>
                  <a:pt x="294570" y="475326"/>
                </a:cubicBezTo>
                <a:cubicBezTo>
                  <a:pt x="320799" y="448645"/>
                  <a:pt x="335723" y="426486"/>
                  <a:pt x="359691" y="421059"/>
                </a:cubicBezTo>
                <a:cubicBezTo>
                  <a:pt x="383659" y="415632"/>
                  <a:pt x="417576" y="437339"/>
                  <a:pt x="438378" y="442766"/>
                </a:cubicBezTo>
                <a:cubicBezTo>
                  <a:pt x="459180" y="448193"/>
                  <a:pt x="470034" y="454072"/>
                  <a:pt x="484505" y="453620"/>
                </a:cubicBezTo>
                <a:cubicBezTo>
                  <a:pt x="498976" y="453168"/>
                  <a:pt x="512995" y="449097"/>
                  <a:pt x="525205" y="440053"/>
                </a:cubicBezTo>
                <a:cubicBezTo>
                  <a:pt x="537415" y="431009"/>
                  <a:pt x="543294" y="412015"/>
                  <a:pt x="557765" y="399353"/>
                </a:cubicBezTo>
                <a:cubicBezTo>
                  <a:pt x="572236" y="386691"/>
                  <a:pt x="597110" y="377194"/>
                  <a:pt x="612033" y="364079"/>
                </a:cubicBezTo>
                <a:cubicBezTo>
                  <a:pt x="626957" y="350964"/>
                  <a:pt x="639618" y="350060"/>
                  <a:pt x="647306" y="320665"/>
                </a:cubicBezTo>
                <a:cubicBezTo>
                  <a:pt x="654994" y="291270"/>
                  <a:pt x="654994" y="228863"/>
                  <a:pt x="658160" y="187711"/>
                </a:cubicBezTo>
                <a:cubicBezTo>
                  <a:pt x="661326" y="146558"/>
                  <a:pt x="667657" y="97718"/>
                  <a:pt x="666300" y="73750"/>
                </a:cubicBezTo>
                <a:cubicBezTo>
                  <a:pt x="664943" y="49782"/>
                  <a:pt x="659516" y="54304"/>
                  <a:pt x="650019" y="43903"/>
                </a:cubicBezTo>
                <a:cubicBezTo>
                  <a:pt x="640522" y="33502"/>
                  <a:pt x="621077" y="18578"/>
                  <a:pt x="609319" y="11343"/>
                </a:cubicBezTo>
                <a:cubicBezTo>
                  <a:pt x="597561" y="4108"/>
                  <a:pt x="592586" y="-1771"/>
                  <a:pt x="579472" y="490"/>
                </a:cubicBezTo>
                <a:cubicBezTo>
                  <a:pt x="566358" y="2751"/>
                  <a:pt x="545103" y="12700"/>
                  <a:pt x="530632" y="24910"/>
                </a:cubicBezTo>
                <a:cubicBezTo>
                  <a:pt x="516161" y="37120"/>
                  <a:pt x="500785" y="56113"/>
                  <a:pt x="492645" y="73750"/>
                </a:cubicBezTo>
                <a:cubicBezTo>
                  <a:pt x="484505" y="91387"/>
                  <a:pt x="488123" y="116712"/>
                  <a:pt x="481792" y="130731"/>
                </a:cubicBezTo>
                <a:cubicBezTo>
                  <a:pt x="475461" y="144750"/>
                  <a:pt x="468225" y="151081"/>
                  <a:pt x="454658" y="157864"/>
                </a:cubicBezTo>
                <a:cubicBezTo>
                  <a:pt x="441091" y="164647"/>
                  <a:pt x="418028" y="162387"/>
                  <a:pt x="400391" y="171431"/>
                </a:cubicBezTo>
                <a:cubicBezTo>
                  <a:pt x="382754" y="180475"/>
                  <a:pt x="364665" y="197660"/>
                  <a:pt x="348837" y="212131"/>
                </a:cubicBezTo>
                <a:cubicBezTo>
                  <a:pt x="333009" y="226602"/>
                  <a:pt x="323061" y="241978"/>
                  <a:pt x="305424" y="258258"/>
                </a:cubicBezTo>
                <a:cubicBezTo>
                  <a:pt x="287787" y="274538"/>
                  <a:pt x="262463" y="292627"/>
                  <a:pt x="243017" y="309812"/>
                </a:cubicBezTo>
                <a:cubicBezTo>
                  <a:pt x="223571" y="326997"/>
                  <a:pt x="206838" y="346895"/>
                  <a:pt x="188749" y="361366"/>
                </a:cubicBezTo>
                <a:cubicBezTo>
                  <a:pt x="170660" y="375837"/>
                  <a:pt x="153928" y="384881"/>
                  <a:pt x="134482" y="396639"/>
                </a:cubicBezTo>
                <a:cubicBezTo>
                  <a:pt x="115036" y="408397"/>
                  <a:pt x="71170" y="431461"/>
                  <a:pt x="50368" y="44819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Speech Bubble: Rectangle 92">
            <a:extLst>
              <a:ext uri="{FF2B5EF4-FFF2-40B4-BE49-F238E27FC236}">
                <a16:creationId xmlns:a16="http://schemas.microsoft.com/office/drawing/2014/main" id="{4D5C978B-3855-F8B8-DBF6-A43B810A0FEF}"/>
              </a:ext>
            </a:extLst>
          </p:cNvPr>
          <p:cNvSpPr/>
          <p:nvPr/>
        </p:nvSpPr>
        <p:spPr>
          <a:xfrm>
            <a:off x="676827" y="2708540"/>
            <a:ext cx="695932" cy="435643"/>
          </a:xfrm>
          <a:prstGeom prst="wedgeRectCallout">
            <a:avLst>
              <a:gd name="adj1" fmla="val -34500"/>
              <a:gd name="adj2" fmla="val -7770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6C87C38-AD41-BBF8-CFB9-69D597EAF564}"/>
              </a:ext>
            </a:extLst>
          </p:cNvPr>
          <p:cNvSpPr txBox="1"/>
          <p:nvPr/>
        </p:nvSpPr>
        <p:spPr>
          <a:xfrm>
            <a:off x="680229" y="2717752"/>
            <a:ext cx="755528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Kelly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Snyder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69BBE686-73F7-25EC-A6DC-60405B8F21C3}"/>
              </a:ext>
            </a:extLst>
          </p:cNvPr>
          <p:cNvSpPr/>
          <p:nvPr/>
        </p:nvSpPr>
        <p:spPr>
          <a:xfrm>
            <a:off x="2192573" y="1841904"/>
            <a:ext cx="49221" cy="56819"/>
          </a:xfrm>
          <a:custGeom>
            <a:avLst/>
            <a:gdLst>
              <a:gd name="connsiteX0" fmla="*/ 198 w 77255"/>
              <a:gd name="connsiteY0" fmla="*/ 7801 h 77019"/>
              <a:gd name="connsiteX1" fmla="*/ 35471 w 77255"/>
              <a:gd name="connsiteY1" fmla="*/ 75635 h 77019"/>
              <a:gd name="connsiteX2" fmla="*/ 73458 w 77255"/>
              <a:gd name="connsiteY2" fmla="*/ 51215 h 77019"/>
              <a:gd name="connsiteX3" fmla="*/ 73458 w 77255"/>
              <a:gd name="connsiteY3" fmla="*/ 24081 h 77019"/>
              <a:gd name="connsiteX4" fmla="*/ 51751 w 77255"/>
              <a:gd name="connsiteY4" fmla="*/ 2374 h 77019"/>
              <a:gd name="connsiteX5" fmla="*/ 198 w 77255"/>
              <a:gd name="connsiteY5" fmla="*/ 7801 h 7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55" h="77019">
                <a:moveTo>
                  <a:pt x="198" y="7801"/>
                </a:moveTo>
                <a:cubicBezTo>
                  <a:pt x="-2515" y="20011"/>
                  <a:pt x="23261" y="68399"/>
                  <a:pt x="35471" y="75635"/>
                </a:cubicBezTo>
                <a:cubicBezTo>
                  <a:pt x="47681" y="82871"/>
                  <a:pt x="67127" y="59807"/>
                  <a:pt x="73458" y="51215"/>
                </a:cubicBezTo>
                <a:cubicBezTo>
                  <a:pt x="79789" y="42623"/>
                  <a:pt x="77076" y="32221"/>
                  <a:pt x="73458" y="24081"/>
                </a:cubicBezTo>
                <a:cubicBezTo>
                  <a:pt x="69840" y="15941"/>
                  <a:pt x="63057" y="3731"/>
                  <a:pt x="51751" y="2374"/>
                </a:cubicBezTo>
                <a:cubicBezTo>
                  <a:pt x="40445" y="1017"/>
                  <a:pt x="2911" y="-4409"/>
                  <a:pt x="198" y="78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peech Bubble: Rectangle 95">
            <a:extLst>
              <a:ext uri="{FF2B5EF4-FFF2-40B4-BE49-F238E27FC236}">
                <a16:creationId xmlns:a16="http://schemas.microsoft.com/office/drawing/2014/main" id="{603C4326-E8B8-8F0C-00B4-9D404609E87B}"/>
              </a:ext>
            </a:extLst>
          </p:cNvPr>
          <p:cNvSpPr/>
          <p:nvPr/>
        </p:nvSpPr>
        <p:spPr>
          <a:xfrm>
            <a:off x="2644105" y="1299523"/>
            <a:ext cx="665101" cy="411386"/>
          </a:xfrm>
          <a:prstGeom prst="wedgeRectCallout">
            <a:avLst>
              <a:gd name="adj1" fmla="val -107905"/>
              <a:gd name="adj2" fmla="val 79839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A7A899D-CA33-3055-1226-3055F61388B7}"/>
              </a:ext>
            </a:extLst>
          </p:cNvPr>
          <p:cNvSpPr txBox="1"/>
          <p:nvPr/>
        </p:nvSpPr>
        <p:spPr>
          <a:xfrm>
            <a:off x="2585000" y="1297637"/>
            <a:ext cx="1172529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Double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Mtn.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AB14C1-954E-AA70-1310-88AAA34C70D8}"/>
              </a:ext>
            </a:extLst>
          </p:cNvPr>
          <p:cNvSpPr txBox="1"/>
          <p:nvPr/>
        </p:nvSpPr>
        <p:spPr>
          <a:xfrm>
            <a:off x="1933705" y="2307407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Fisher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1A71F8B-D439-6D75-F03A-0F122C2BF22B}"/>
              </a:ext>
            </a:extLst>
          </p:cNvPr>
          <p:cNvSpPr/>
          <p:nvPr/>
        </p:nvSpPr>
        <p:spPr>
          <a:xfrm>
            <a:off x="2416253" y="2059526"/>
            <a:ext cx="108499" cy="88635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7EF724F3-4A60-2962-3707-6400B0DB196B}"/>
              </a:ext>
            </a:extLst>
          </p:cNvPr>
          <p:cNvSpPr/>
          <p:nvPr/>
        </p:nvSpPr>
        <p:spPr>
          <a:xfrm rot="921366">
            <a:off x="1874100" y="2561937"/>
            <a:ext cx="106492" cy="179213"/>
          </a:xfrm>
          <a:custGeom>
            <a:avLst/>
            <a:gdLst>
              <a:gd name="connsiteX0" fmla="*/ 111617 w 140014"/>
              <a:gd name="connsiteY0" fmla="*/ 770 h 166301"/>
              <a:gd name="connsiteX1" fmla="*/ 68203 w 140014"/>
              <a:gd name="connsiteY1" fmla="*/ 41470 h 166301"/>
              <a:gd name="connsiteX2" fmla="*/ 38356 w 140014"/>
              <a:gd name="connsiteY2" fmla="*/ 76744 h 166301"/>
              <a:gd name="connsiteX3" fmla="*/ 3083 w 140014"/>
              <a:gd name="connsiteY3" fmla="*/ 109304 h 166301"/>
              <a:gd name="connsiteX4" fmla="*/ 5796 w 140014"/>
              <a:gd name="connsiteY4" fmla="*/ 144578 h 166301"/>
              <a:gd name="connsiteX5" fmla="*/ 38356 w 140014"/>
              <a:gd name="connsiteY5" fmla="*/ 166285 h 166301"/>
              <a:gd name="connsiteX6" fmla="*/ 68203 w 140014"/>
              <a:gd name="connsiteY6" fmla="*/ 147291 h 166301"/>
              <a:gd name="connsiteX7" fmla="*/ 106190 w 140014"/>
              <a:gd name="connsiteY7" fmla="*/ 103877 h 166301"/>
              <a:gd name="connsiteX8" fmla="*/ 138750 w 140014"/>
              <a:gd name="connsiteY8" fmla="*/ 79457 h 166301"/>
              <a:gd name="connsiteX9" fmla="*/ 111617 w 140014"/>
              <a:gd name="connsiteY9" fmla="*/ 770 h 166301"/>
              <a:gd name="connsiteX0" fmla="*/ 111617 w 139743"/>
              <a:gd name="connsiteY0" fmla="*/ 770 h 166301"/>
              <a:gd name="connsiteX1" fmla="*/ 68203 w 139743"/>
              <a:gd name="connsiteY1" fmla="*/ 41470 h 166301"/>
              <a:gd name="connsiteX2" fmla="*/ 38356 w 139743"/>
              <a:gd name="connsiteY2" fmla="*/ 76744 h 166301"/>
              <a:gd name="connsiteX3" fmla="*/ 3083 w 139743"/>
              <a:gd name="connsiteY3" fmla="*/ 109304 h 166301"/>
              <a:gd name="connsiteX4" fmla="*/ 5796 w 139743"/>
              <a:gd name="connsiteY4" fmla="*/ 144578 h 166301"/>
              <a:gd name="connsiteX5" fmla="*/ 38356 w 139743"/>
              <a:gd name="connsiteY5" fmla="*/ 166285 h 166301"/>
              <a:gd name="connsiteX6" fmla="*/ 68203 w 139743"/>
              <a:gd name="connsiteY6" fmla="*/ 147291 h 166301"/>
              <a:gd name="connsiteX7" fmla="*/ 106190 w 139743"/>
              <a:gd name="connsiteY7" fmla="*/ 103877 h 166301"/>
              <a:gd name="connsiteX8" fmla="*/ 138750 w 139743"/>
              <a:gd name="connsiteY8" fmla="*/ 79457 h 166301"/>
              <a:gd name="connsiteX9" fmla="*/ 129591 w 139743"/>
              <a:gd name="connsiteY9" fmla="*/ 39592 h 166301"/>
              <a:gd name="connsiteX10" fmla="*/ 111617 w 139743"/>
              <a:gd name="connsiteY10" fmla="*/ 770 h 166301"/>
              <a:gd name="connsiteX0" fmla="*/ 111617 w 157912"/>
              <a:gd name="connsiteY0" fmla="*/ 1215 h 166746"/>
              <a:gd name="connsiteX1" fmla="*/ 68203 w 157912"/>
              <a:gd name="connsiteY1" fmla="*/ 41915 h 166746"/>
              <a:gd name="connsiteX2" fmla="*/ 38356 w 157912"/>
              <a:gd name="connsiteY2" fmla="*/ 77189 h 166746"/>
              <a:gd name="connsiteX3" fmla="*/ 3083 w 157912"/>
              <a:gd name="connsiteY3" fmla="*/ 109749 h 166746"/>
              <a:gd name="connsiteX4" fmla="*/ 5796 w 157912"/>
              <a:gd name="connsiteY4" fmla="*/ 145023 h 166746"/>
              <a:gd name="connsiteX5" fmla="*/ 38356 w 157912"/>
              <a:gd name="connsiteY5" fmla="*/ 166730 h 166746"/>
              <a:gd name="connsiteX6" fmla="*/ 68203 w 157912"/>
              <a:gd name="connsiteY6" fmla="*/ 147736 h 166746"/>
              <a:gd name="connsiteX7" fmla="*/ 106190 w 157912"/>
              <a:gd name="connsiteY7" fmla="*/ 104322 h 166746"/>
              <a:gd name="connsiteX8" fmla="*/ 138750 w 157912"/>
              <a:gd name="connsiteY8" fmla="*/ 79902 h 166746"/>
              <a:gd name="connsiteX9" fmla="*/ 157051 w 157912"/>
              <a:gd name="connsiteY9" fmla="*/ 16978 h 166746"/>
              <a:gd name="connsiteX10" fmla="*/ 111617 w 157912"/>
              <a:gd name="connsiteY10" fmla="*/ 1215 h 16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912" h="166746">
                <a:moveTo>
                  <a:pt x="111617" y="1215"/>
                </a:moveTo>
                <a:cubicBezTo>
                  <a:pt x="96809" y="5371"/>
                  <a:pt x="80413" y="29253"/>
                  <a:pt x="68203" y="41915"/>
                </a:cubicBezTo>
                <a:cubicBezTo>
                  <a:pt x="55993" y="54577"/>
                  <a:pt x="49209" y="65883"/>
                  <a:pt x="38356" y="77189"/>
                </a:cubicBezTo>
                <a:cubicBezTo>
                  <a:pt x="27503" y="88495"/>
                  <a:pt x="8510" y="98443"/>
                  <a:pt x="3083" y="109749"/>
                </a:cubicBezTo>
                <a:cubicBezTo>
                  <a:pt x="-2344" y="121055"/>
                  <a:pt x="-83" y="135526"/>
                  <a:pt x="5796" y="145023"/>
                </a:cubicBezTo>
                <a:cubicBezTo>
                  <a:pt x="11675" y="154520"/>
                  <a:pt x="27955" y="166278"/>
                  <a:pt x="38356" y="166730"/>
                </a:cubicBezTo>
                <a:cubicBezTo>
                  <a:pt x="48757" y="167182"/>
                  <a:pt x="56897" y="158137"/>
                  <a:pt x="68203" y="147736"/>
                </a:cubicBezTo>
                <a:cubicBezTo>
                  <a:pt x="79509" y="137335"/>
                  <a:pt x="94432" y="115628"/>
                  <a:pt x="106190" y="104322"/>
                </a:cubicBezTo>
                <a:cubicBezTo>
                  <a:pt x="117948" y="93016"/>
                  <a:pt x="130273" y="94459"/>
                  <a:pt x="138750" y="79902"/>
                </a:cubicBezTo>
                <a:cubicBezTo>
                  <a:pt x="147227" y="65345"/>
                  <a:pt x="161573" y="30092"/>
                  <a:pt x="157051" y="16978"/>
                </a:cubicBezTo>
                <a:cubicBezTo>
                  <a:pt x="152529" y="3864"/>
                  <a:pt x="126425" y="-2941"/>
                  <a:pt x="111617" y="121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peech Bubble: Rectangle 100">
            <a:extLst>
              <a:ext uri="{FF2B5EF4-FFF2-40B4-BE49-F238E27FC236}">
                <a16:creationId xmlns:a16="http://schemas.microsoft.com/office/drawing/2014/main" id="{DEA957FA-2212-6834-D0D6-BA1730DCDD05}"/>
              </a:ext>
            </a:extLst>
          </p:cNvPr>
          <p:cNvSpPr/>
          <p:nvPr/>
        </p:nvSpPr>
        <p:spPr>
          <a:xfrm>
            <a:off x="2662188" y="1830928"/>
            <a:ext cx="979867" cy="201544"/>
          </a:xfrm>
          <a:prstGeom prst="wedgeRectCallout">
            <a:avLst>
              <a:gd name="adj1" fmla="val -61259"/>
              <a:gd name="adj2" fmla="val 91878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944864F-67C7-BE24-193F-2A2D7DBF2267}"/>
              </a:ext>
            </a:extLst>
          </p:cNvPr>
          <p:cNvSpPr txBox="1"/>
          <p:nvPr/>
        </p:nvSpPr>
        <p:spPr>
          <a:xfrm>
            <a:off x="2625843" y="1805307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Round Top</a:t>
            </a:r>
          </a:p>
        </p:txBody>
      </p:sp>
      <p:sp>
        <p:nvSpPr>
          <p:cNvPr id="103" name="Speech Bubble: Rectangle 102">
            <a:extLst>
              <a:ext uri="{FF2B5EF4-FFF2-40B4-BE49-F238E27FC236}">
                <a16:creationId xmlns:a16="http://schemas.microsoft.com/office/drawing/2014/main" id="{E6F61CA9-99AD-BE1E-3EDF-4A11B091FECE}"/>
              </a:ext>
            </a:extLst>
          </p:cNvPr>
          <p:cNvSpPr/>
          <p:nvPr/>
        </p:nvSpPr>
        <p:spPr>
          <a:xfrm>
            <a:off x="2388835" y="2443097"/>
            <a:ext cx="1093036" cy="201544"/>
          </a:xfrm>
          <a:prstGeom prst="wedgeRectCallout">
            <a:avLst>
              <a:gd name="adj1" fmla="val -83901"/>
              <a:gd name="adj2" fmla="val 4486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EC5F403-310A-4FFE-9F1D-DB9FBA023DAD}"/>
              </a:ext>
            </a:extLst>
          </p:cNvPr>
          <p:cNvSpPr txBox="1"/>
          <p:nvPr/>
        </p:nvSpPr>
        <p:spPr>
          <a:xfrm>
            <a:off x="2352490" y="2417476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Claytonville</a:t>
            </a:r>
            <a:endParaRPr lang="en-US" sz="1600" dirty="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3256E746-167D-52DF-350B-4D53CF45B43C}"/>
              </a:ext>
            </a:extLst>
          </p:cNvPr>
          <p:cNvSpPr/>
          <p:nvPr/>
        </p:nvSpPr>
        <p:spPr>
          <a:xfrm>
            <a:off x="1591547" y="2127120"/>
            <a:ext cx="71439" cy="155282"/>
          </a:xfrm>
          <a:custGeom>
            <a:avLst/>
            <a:gdLst>
              <a:gd name="connsiteX0" fmla="*/ 14575 w 71439"/>
              <a:gd name="connsiteY0" fmla="*/ 163 h 155282"/>
              <a:gd name="connsiteX1" fmla="*/ 362 w 71439"/>
              <a:gd name="connsiteY1" fmla="*/ 57017 h 155282"/>
              <a:gd name="connsiteX2" fmla="*/ 5100 w 71439"/>
              <a:gd name="connsiteY2" fmla="*/ 99657 h 155282"/>
              <a:gd name="connsiteX3" fmla="*/ 14575 w 71439"/>
              <a:gd name="connsiteY3" fmla="*/ 151773 h 155282"/>
              <a:gd name="connsiteX4" fmla="*/ 52478 w 71439"/>
              <a:gd name="connsiteY4" fmla="*/ 142298 h 155282"/>
              <a:gd name="connsiteX5" fmla="*/ 71429 w 71439"/>
              <a:gd name="connsiteY5" fmla="*/ 75968 h 155282"/>
              <a:gd name="connsiteX6" fmla="*/ 14575 w 71439"/>
              <a:gd name="connsiteY6" fmla="*/ 163 h 15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439" h="155282">
                <a:moveTo>
                  <a:pt x="14575" y="163"/>
                </a:moveTo>
                <a:cubicBezTo>
                  <a:pt x="2730" y="-2996"/>
                  <a:pt x="1941" y="40435"/>
                  <a:pt x="362" y="57017"/>
                </a:cubicBezTo>
                <a:cubicBezTo>
                  <a:pt x="-1217" y="73599"/>
                  <a:pt x="2731" y="83864"/>
                  <a:pt x="5100" y="99657"/>
                </a:cubicBezTo>
                <a:cubicBezTo>
                  <a:pt x="7469" y="115450"/>
                  <a:pt x="6679" y="144666"/>
                  <a:pt x="14575" y="151773"/>
                </a:cubicBezTo>
                <a:cubicBezTo>
                  <a:pt x="22471" y="158880"/>
                  <a:pt x="43002" y="154932"/>
                  <a:pt x="52478" y="142298"/>
                </a:cubicBezTo>
                <a:cubicBezTo>
                  <a:pt x="61954" y="129664"/>
                  <a:pt x="70639" y="98867"/>
                  <a:pt x="71429" y="75968"/>
                </a:cubicBezTo>
                <a:cubicBezTo>
                  <a:pt x="72219" y="53069"/>
                  <a:pt x="26420" y="3322"/>
                  <a:pt x="14575" y="16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peech Bubble: Rectangle 105">
            <a:extLst>
              <a:ext uri="{FF2B5EF4-FFF2-40B4-BE49-F238E27FC236}">
                <a16:creationId xmlns:a16="http://schemas.microsoft.com/office/drawing/2014/main" id="{18D4295E-9ACC-BCA5-7825-5D9535103BA5}"/>
              </a:ext>
            </a:extLst>
          </p:cNvPr>
          <p:cNvSpPr/>
          <p:nvPr/>
        </p:nvSpPr>
        <p:spPr>
          <a:xfrm>
            <a:off x="1619351" y="1551567"/>
            <a:ext cx="512701" cy="411386"/>
          </a:xfrm>
          <a:prstGeom prst="wedgeRectCallout">
            <a:avLst>
              <a:gd name="adj1" fmla="val -41371"/>
              <a:gd name="adj2" fmla="val 8905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014B24F-0FEF-4740-A501-6BA2917C5663}"/>
              </a:ext>
            </a:extLst>
          </p:cNvPr>
          <p:cNvSpPr txBox="1"/>
          <p:nvPr/>
        </p:nvSpPr>
        <p:spPr>
          <a:xfrm>
            <a:off x="1560246" y="1549681"/>
            <a:ext cx="1172529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Ocho</a:t>
            </a:r>
            <a:endParaRPr lang="en-US" sz="1600" dirty="0"/>
          </a:p>
          <a:p>
            <a:pPr>
              <a:lnSpc>
                <a:spcPts val="1400"/>
              </a:lnSpc>
            </a:pPr>
            <a:r>
              <a:rPr lang="en-US" sz="1600" dirty="0"/>
              <a:t>Juan</a:t>
            </a: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81DB4D3F-515B-6A92-1CE1-B2C05798FC4D}"/>
              </a:ext>
            </a:extLst>
          </p:cNvPr>
          <p:cNvSpPr/>
          <p:nvPr/>
        </p:nvSpPr>
        <p:spPr>
          <a:xfrm>
            <a:off x="2662188" y="2747635"/>
            <a:ext cx="92563" cy="94471"/>
          </a:xfrm>
          <a:custGeom>
            <a:avLst/>
            <a:gdLst>
              <a:gd name="connsiteX0" fmla="*/ 118456 w 125269"/>
              <a:gd name="connsiteY0" fmla="*/ 38205 h 104037"/>
              <a:gd name="connsiteX1" fmla="*/ 61602 w 125269"/>
              <a:gd name="connsiteY1" fmla="*/ 303 h 104037"/>
              <a:gd name="connsiteX2" fmla="*/ 10 w 125269"/>
              <a:gd name="connsiteY2" fmla="*/ 23992 h 104037"/>
              <a:gd name="connsiteX3" fmla="*/ 66340 w 125269"/>
              <a:gd name="connsiteY3" fmla="*/ 85584 h 104037"/>
              <a:gd name="connsiteX4" fmla="*/ 118456 w 125269"/>
              <a:gd name="connsiteY4" fmla="*/ 99797 h 104037"/>
              <a:gd name="connsiteX5" fmla="*/ 118456 w 125269"/>
              <a:gd name="connsiteY5" fmla="*/ 38205 h 1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69" h="104037">
                <a:moveTo>
                  <a:pt x="118456" y="38205"/>
                </a:moveTo>
                <a:cubicBezTo>
                  <a:pt x="108980" y="21623"/>
                  <a:pt x="81343" y="2672"/>
                  <a:pt x="61602" y="303"/>
                </a:cubicBezTo>
                <a:cubicBezTo>
                  <a:pt x="41861" y="-2066"/>
                  <a:pt x="-780" y="9779"/>
                  <a:pt x="10" y="23992"/>
                </a:cubicBezTo>
                <a:cubicBezTo>
                  <a:pt x="800" y="38205"/>
                  <a:pt x="46599" y="72950"/>
                  <a:pt x="66340" y="85584"/>
                </a:cubicBezTo>
                <a:cubicBezTo>
                  <a:pt x="86081" y="98218"/>
                  <a:pt x="109770" y="110852"/>
                  <a:pt x="118456" y="99797"/>
                </a:cubicBezTo>
                <a:cubicBezTo>
                  <a:pt x="127142" y="88742"/>
                  <a:pt x="127932" y="54787"/>
                  <a:pt x="118456" y="3820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Speech Bubble: Rectangle 108">
            <a:extLst>
              <a:ext uri="{FF2B5EF4-FFF2-40B4-BE49-F238E27FC236}">
                <a16:creationId xmlns:a16="http://schemas.microsoft.com/office/drawing/2014/main" id="{4AC81355-7A4A-4C60-FBB3-2A0180F2F244}"/>
              </a:ext>
            </a:extLst>
          </p:cNvPr>
          <p:cNvSpPr/>
          <p:nvPr/>
        </p:nvSpPr>
        <p:spPr>
          <a:xfrm>
            <a:off x="2662188" y="2933649"/>
            <a:ext cx="626422" cy="201544"/>
          </a:xfrm>
          <a:prstGeom prst="wedgeRectCallout">
            <a:avLst>
              <a:gd name="adj1" fmla="val -34031"/>
              <a:gd name="adj2" fmla="val -91481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9BD7CA5-E2D8-5C04-A9A0-51A07E134CBF}"/>
              </a:ext>
            </a:extLst>
          </p:cNvPr>
          <p:cNvSpPr txBox="1"/>
          <p:nvPr/>
        </p:nvSpPr>
        <p:spPr>
          <a:xfrm>
            <a:off x="2623719" y="2902169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Eskota</a:t>
            </a:r>
            <a:endParaRPr lang="en-US" sz="16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C63A2B2-AC08-4EDE-54B7-63E375F50E1E}"/>
              </a:ext>
            </a:extLst>
          </p:cNvPr>
          <p:cNvSpPr txBox="1"/>
          <p:nvPr/>
        </p:nvSpPr>
        <p:spPr>
          <a:xfrm>
            <a:off x="809527" y="3182779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Mitchell</a:t>
            </a: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9322D396-6E8A-C502-4070-5628DD743A48}"/>
              </a:ext>
            </a:extLst>
          </p:cNvPr>
          <p:cNvSpPr/>
          <p:nvPr/>
        </p:nvSpPr>
        <p:spPr>
          <a:xfrm>
            <a:off x="1918433" y="2948470"/>
            <a:ext cx="71436" cy="62012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41CEB318-BEAD-AE10-7458-4B26250F5169}"/>
              </a:ext>
            </a:extLst>
          </p:cNvPr>
          <p:cNvSpPr/>
          <p:nvPr/>
        </p:nvSpPr>
        <p:spPr>
          <a:xfrm>
            <a:off x="2000374" y="2978846"/>
            <a:ext cx="71436" cy="74569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B2C05EBF-9293-1758-C4B3-864CAC48E411}"/>
              </a:ext>
            </a:extLst>
          </p:cNvPr>
          <p:cNvSpPr/>
          <p:nvPr/>
        </p:nvSpPr>
        <p:spPr>
          <a:xfrm>
            <a:off x="1992663" y="3158635"/>
            <a:ext cx="93095" cy="84970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8423E66-49DA-E834-16B6-45CE0D742639}"/>
              </a:ext>
            </a:extLst>
          </p:cNvPr>
          <p:cNvSpPr txBox="1"/>
          <p:nvPr/>
        </p:nvSpPr>
        <p:spPr>
          <a:xfrm>
            <a:off x="1846092" y="3224604"/>
            <a:ext cx="494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Nolan</a:t>
            </a: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44F5EB3E-232D-F4C1-456A-E6A5FF8A1098}"/>
              </a:ext>
            </a:extLst>
          </p:cNvPr>
          <p:cNvSpPr/>
          <p:nvPr/>
        </p:nvSpPr>
        <p:spPr>
          <a:xfrm>
            <a:off x="1673617" y="3466194"/>
            <a:ext cx="249534" cy="221424"/>
          </a:xfrm>
          <a:custGeom>
            <a:avLst/>
            <a:gdLst>
              <a:gd name="connsiteX0" fmla="*/ 243318 w 249534"/>
              <a:gd name="connsiteY0" fmla="*/ 1365 h 221424"/>
              <a:gd name="connsiteX1" fmla="*/ 199250 w 249534"/>
              <a:gd name="connsiteY1" fmla="*/ 26153 h 221424"/>
              <a:gd name="connsiteX2" fmla="*/ 152429 w 249534"/>
              <a:gd name="connsiteY2" fmla="*/ 28907 h 221424"/>
              <a:gd name="connsiteX3" fmla="*/ 113870 w 249534"/>
              <a:gd name="connsiteY3" fmla="*/ 56449 h 221424"/>
              <a:gd name="connsiteX4" fmla="*/ 97344 w 249534"/>
              <a:gd name="connsiteY4" fmla="*/ 81237 h 221424"/>
              <a:gd name="connsiteX5" fmla="*/ 56031 w 249534"/>
              <a:gd name="connsiteY5" fmla="*/ 97763 h 221424"/>
              <a:gd name="connsiteX6" fmla="*/ 20226 w 249534"/>
              <a:gd name="connsiteY6" fmla="*/ 128059 h 221424"/>
              <a:gd name="connsiteX7" fmla="*/ 11964 w 249534"/>
              <a:gd name="connsiteY7" fmla="*/ 152847 h 221424"/>
              <a:gd name="connsiteX8" fmla="*/ 947 w 249534"/>
              <a:gd name="connsiteY8" fmla="*/ 188652 h 221424"/>
              <a:gd name="connsiteX9" fmla="*/ 3701 w 249534"/>
              <a:gd name="connsiteY9" fmla="*/ 216194 h 221424"/>
              <a:gd name="connsiteX10" fmla="*/ 28489 w 249534"/>
              <a:gd name="connsiteY10" fmla="*/ 218948 h 221424"/>
              <a:gd name="connsiteX11" fmla="*/ 50523 w 249534"/>
              <a:gd name="connsiteY11" fmla="*/ 188652 h 221424"/>
              <a:gd name="connsiteX12" fmla="*/ 80819 w 249534"/>
              <a:gd name="connsiteY12" fmla="*/ 161110 h 221424"/>
              <a:gd name="connsiteX13" fmla="*/ 108361 w 249534"/>
              <a:gd name="connsiteY13" fmla="*/ 152847 h 221424"/>
              <a:gd name="connsiteX14" fmla="*/ 135903 w 249534"/>
              <a:gd name="connsiteY14" fmla="*/ 130813 h 221424"/>
              <a:gd name="connsiteX15" fmla="*/ 152429 w 249534"/>
              <a:gd name="connsiteY15" fmla="*/ 108779 h 221424"/>
              <a:gd name="connsiteX16" fmla="*/ 204759 w 249534"/>
              <a:gd name="connsiteY16" fmla="*/ 97763 h 221424"/>
              <a:gd name="connsiteX17" fmla="*/ 243318 w 249534"/>
              <a:gd name="connsiteY17" fmla="*/ 72975 h 221424"/>
              <a:gd name="connsiteX18" fmla="*/ 243318 w 249534"/>
              <a:gd name="connsiteY18" fmla="*/ 1365 h 22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534" h="221424">
                <a:moveTo>
                  <a:pt x="243318" y="1365"/>
                </a:moveTo>
                <a:cubicBezTo>
                  <a:pt x="235973" y="-6439"/>
                  <a:pt x="214398" y="21563"/>
                  <a:pt x="199250" y="26153"/>
                </a:cubicBezTo>
                <a:cubicBezTo>
                  <a:pt x="184102" y="30743"/>
                  <a:pt x="166659" y="23858"/>
                  <a:pt x="152429" y="28907"/>
                </a:cubicBezTo>
                <a:cubicBezTo>
                  <a:pt x="138199" y="33956"/>
                  <a:pt x="123051" y="47727"/>
                  <a:pt x="113870" y="56449"/>
                </a:cubicBezTo>
                <a:cubicBezTo>
                  <a:pt x="104689" y="65171"/>
                  <a:pt x="106984" y="74351"/>
                  <a:pt x="97344" y="81237"/>
                </a:cubicBezTo>
                <a:cubicBezTo>
                  <a:pt x="87704" y="88123"/>
                  <a:pt x="68884" y="89959"/>
                  <a:pt x="56031" y="97763"/>
                </a:cubicBezTo>
                <a:cubicBezTo>
                  <a:pt x="43178" y="105567"/>
                  <a:pt x="27570" y="118878"/>
                  <a:pt x="20226" y="128059"/>
                </a:cubicBezTo>
                <a:cubicBezTo>
                  <a:pt x="12882" y="137240"/>
                  <a:pt x="11964" y="152847"/>
                  <a:pt x="11964" y="152847"/>
                </a:cubicBezTo>
                <a:cubicBezTo>
                  <a:pt x="8751" y="162946"/>
                  <a:pt x="2324" y="178094"/>
                  <a:pt x="947" y="188652"/>
                </a:cubicBezTo>
                <a:cubicBezTo>
                  <a:pt x="-430" y="199210"/>
                  <a:pt x="-889" y="211145"/>
                  <a:pt x="3701" y="216194"/>
                </a:cubicBezTo>
                <a:cubicBezTo>
                  <a:pt x="8291" y="221243"/>
                  <a:pt x="20685" y="223538"/>
                  <a:pt x="28489" y="218948"/>
                </a:cubicBezTo>
                <a:cubicBezTo>
                  <a:pt x="36293" y="214358"/>
                  <a:pt x="41801" y="198292"/>
                  <a:pt x="50523" y="188652"/>
                </a:cubicBezTo>
                <a:cubicBezTo>
                  <a:pt x="59245" y="179012"/>
                  <a:pt x="71179" y="167078"/>
                  <a:pt x="80819" y="161110"/>
                </a:cubicBezTo>
                <a:cubicBezTo>
                  <a:pt x="90459" y="155143"/>
                  <a:pt x="99180" y="157897"/>
                  <a:pt x="108361" y="152847"/>
                </a:cubicBezTo>
                <a:cubicBezTo>
                  <a:pt x="117542" y="147798"/>
                  <a:pt x="128558" y="138158"/>
                  <a:pt x="135903" y="130813"/>
                </a:cubicBezTo>
                <a:cubicBezTo>
                  <a:pt x="143248" y="123468"/>
                  <a:pt x="140953" y="114287"/>
                  <a:pt x="152429" y="108779"/>
                </a:cubicBezTo>
                <a:cubicBezTo>
                  <a:pt x="163905" y="103271"/>
                  <a:pt x="189611" y="103730"/>
                  <a:pt x="204759" y="97763"/>
                </a:cubicBezTo>
                <a:cubicBezTo>
                  <a:pt x="219907" y="91796"/>
                  <a:pt x="234137" y="81238"/>
                  <a:pt x="243318" y="72975"/>
                </a:cubicBezTo>
                <a:cubicBezTo>
                  <a:pt x="252499" y="64712"/>
                  <a:pt x="250663" y="9169"/>
                  <a:pt x="243318" y="136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Speech Bubble: Rectangle 116">
            <a:extLst>
              <a:ext uri="{FF2B5EF4-FFF2-40B4-BE49-F238E27FC236}">
                <a16:creationId xmlns:a16="http://schemas.microsoft.com/office/drawing/2014/main" id="{7EF3C179-0692-EA4C-6C6E-974A5D2E415C}"/>
              </a:ext>
            </a:extLst>
          </p:cNvPr>
          <p:cNvSpPr/>
          <p:nvPr/>
        </p:nvSpPr>
        <p:spPr>
          <a:xfrm>
            <a:off x="655633" y="3234109"/>
            <a:ext cx="857542" cy="421966"/>
          </a:xfrm>
          <a:prstGeom prst="wedgeRectCallout">
            <a:avLst>
              <a:gd name="adj1" fmla="val 103987"/>
              <a:gd name="adj2" fmla="val -9677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4EECD25-3A7A-B5AD-FCB9-E3D01A67EEDA}"/>
              </a:ext>
            </a:extLst>
          </p:cNvPr>
          <p:cNvSpPr txBox="1"/>
          <p:nvPr/>
        </p:nvSpPr>
        <p:spPr>
          <a:xfrm>
            <a:off x="625454" y="3234033"/>
            <a:ext cx="944044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Rowan &amp; Hope</a:t>
            </a:r>
          </a:p>
        </p:txBody>
      </p:sp>
      <p:sp>
        <p:nvSpPr>
          <p:cNvPr id="119" name="Speech Bubble: Rectangle 118">
            <a:extLst>
              <a:ext uri="{FF2B5EF4-FFF2-40B4-BE49-F238E27FC236}">
                <a16:creationId xmlns:a16="http://schemas.microsoft.com/office/drawing/2014/main" id="{99167A82-BC68-2073-DC76-52E9D9F06E4A}"/>
              </a:ext>
            </a:extLst>
          </p:cNvPr>
          <p:cNvSpPr/>
          <p:nvPr/>
        </p:nvSpPr>
        <p:spPr>
          <a:xfrm>
            <a:off x="2286820" y="3205298"/>
            <a:ext cx="775590" cy="222178"/>
          </a:xfrm>
          <a:prstGeom prst="wedgeRectCallout">
            <a:avLst>
              <a:gd name="adj1" fmla="val -73214"/>
              <a:gd name="adj2" fmla="val -48429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09363AB-13C2-4100-64D9-01773BBEE761}"/>
              </a:ext>
            </a:extLst>
          </p:cNvPr>
          <p:cNvSpPr txBox="1"/>
          <p:nvPr/>
        </p:nvSpPr>
        <p:spPr>
          <a:xfrm>
            <a:off x="2256641" y="3205222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Esteban</a:t>
            </a:r>
          </a:p>
        </p:txBody>
      </p:sp>
      <p:sp>
        <p:nvSpPr>
          <p:cNvPr id="121" name="Speech Bubble: Rectangle 120">
            <a:extLst>
              <a:ext uri="{FF2B5EF4-FFF2-40B4-BE49-F238E27FC236}">
                <a16:creationId xmlns:a16="http://schemas.microsoft.com/office/drawing/2014/main" id="{39B5FE5B-0828-B9C2-8957-1130B7143CFC}"/>
              </a:ext>
            </a:extLst>
          </p:cNvPr>
          <p:cNvSpPr/>
          <p:nvPr/>
        </p:nvSpPr>
        <p:spPr>
          <a:xfrm>
            <a:off x="2141352" y="3560726"/>
            <a:ext cx="1001957" cy="222178"/>
          </a:xfrm>
          <a:prstGeom prst="wedgeRectCallout">
            <a:avLst>
              <a:gd name="adj1" fmla="val -72664"/>
              <a:gd name="adj2" fmla="val -4719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C120D9A-0614-7F57-BF41-63CAF79E5297}"/>
              </a:ext>
            </a:extLst>
          </p:cNvPr>
          <p:cNvSpPr txBox="1"/>
          <p:nvPr/>
        </p:nvSpPr>
        <p:spPr>
          <a:xfrm>
            <a:off x="2111173" y="3560650"/>
            <a:ext cx="1141735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Nena Lucia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54090F0-3644-9B9E-0BC7-E20A6A3AB1C3}"/>
              </a:ext>
            </a:extLst>
          </p:cNvPr>
          <p:cNvCxnSpPr>
            <a:cxnSpLocks/>
          </p:cNvCxnSpPr>
          <p:nvPr/>
        </p:nvCxnSpPr>
        <p:spPr>
          <a:xfrm flipV="1">
            <a:off x="366859" y="3810384"/>
            <a:ext cx="2369280" cy="1121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D9126959-A87A-ABF7-98C1-3FDB83A9E75C}"/>
              </a:ext>
            </a:extLst>
          </p:cNvPr>
          <p:cNvCxnSpPr>
            <a:cxnSpLocks/>
          </p:cNvCxnSpPr>
          <p:nvPr/>
        </p:nvCxnSpPr>
        <p:spPr>
          <a:xfrm flipH="1">
            <a:off x="327314" y="3810273"/>
            <a:ext cx="39545" cy="21956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5FDDFAD2-F9CC-3A74-E139-C9585FDA3254}"/>
              </a:ext>
            </a:extLst>
          </p:cNvPr>
          <p:cNvCxnSpPr>
            <a:cxnSpLocks/>
          </p:cNvCxnSpPr>
          <p:nvPr/>
        </p:nvCxnSpPr>
        <p:spPr>
          <a:xfrm flipH="1">
            <a:off x="1289513" y="3817403"/>
            <a:ext cx="19153" cy="81171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D185096-DDC9-AE43-C0C8-FB33BB0B342F}"/>
              </a:ext>
            </a:extLst>
          </p:cNvPr>
          <p:cNvCxnSpPr>
            <a:cxnSpLocks/>
          </p:cNvCxnSpPr>
          <p:nvPr/>
        </p:nvCxnSpPr>
        <p:spPr>
          <a:xfrm>
            <a:off x="2543905" y="3806661"/>
            <a:ext cx="11013" cy="110144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C6661ECF-1871-91B8-2EAA-D387D860FF57}"/>
              </a:ext>
            </a:extLst>
          </p:cNvPr>
          <p:cNvSpPr txBox="1"/>
          <p:nvPr/>
        </p:nvSpPr>
        <p:spPr>
          <a:xfrm>
            <a:off x="529220" y="4344296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Sterling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7420968-3492-32FE-FAD6-48C1E80341D5}"/>
              </a:ext>
            </a:extLst>
          </p:cNvPr>
          <p:cNvSpPr txBox="1"/>
          <p:nvPr/>
        </p:nvSpPr>
        <p:spPr>
          <a:xfrm>
            <a:off x="1699072" y="4144807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Coke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95F4640-8A2A-84A9-F148-53AB8810D270}"/>
              </a:ext>
            </a:extLst>
          </p:cNvPr>
          <p:cNvSpPr/>
          <p:nvPr/>
        </p:nvSpPr>
        <p:spPr>
          <a:xfrm>
            <a:off x="1508981" y="3833065"/>
            <a:ext cx="107488" cy="194390"/>
          </a:xfrm>
          <a:custGeom>
            <a:avLst/>
            <a:gdLst>
              <a:gd name="connsiteX0" fmla="*/ 106805 w 107488"/>
              <a:gd name="connsiteY0" fmla="*/ 1180 h 194390"/>
              <a:gd name="connsiteX1" fmla="*/ 49655 w 107488"/>
              <a:gd name="connsiteY1" fmla="*/ 37549 h 194390"/>
              <a:gd name="connsiteX2" fmla="*/ 8092 w 107488"/>
              <a:gd name="connsiteY2" fmla="*/ 68721 h 194390"/>
              <a:gd name="connsiteX3" fmla="*/ 2896 w 107488"/>
              <a:gd name="connsiteY3" fmla="*/ 136262 h 194390"/>
              <a:gd name="connsiteX4" fmla="*/ 2896 w 107488"/>
              <a:gd name="connsiteY4" fmla="*/ 188217 h 194390"/>
              <a:gd name="connsiteX5" fmla="*/ 39264 w 107488"/>
              <a:gd name="connsiteY5" fmla="*/ 188217 h 194390"/>
              <a:gd name="connsiteX6" fmla="*/ 60046 w 107488"/>
              <a:gd name="connsiteY6" fmla="*/ 141458 h 194390"/>
              <a:gd name="connsiteX7" fmla="*/ 80828 w 107488"/>
              <a:gd name="connsiteY7" fmla="*/ 84308 h 194390"/>
              <a:gd name="connsiteX8" fmla="*/ 106805 w 107488"/>
              <a:gd name="connsiteY8" fmla="*/ 1180 h 19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488" h="194390">
                <a:moveTo>
                  <a:pt x="106805" y="1180"/>
                </a:moveTo>
                <a:cubicBezTo>
                  <a:pt x="101609" y="-6613"/>
                  <a:pt x="66107" y="26292"/>
                  <a:pt x="49655" y="37549"/>
                </a:cubicBezTo>
                <a:cubicBezTo>
                  <a:pt x="33203" y="48806"/>
                  <a:pt x="15885" y="52269"/>
                  <a:pt x="8092" y="68721"/>
                </a:cubicBezTo>
                <a:cubicBezTo>
                  <a:pt x="299" y="85173"/>
                  <a:pt x="3762" y="116346"/>
                  <a:pt x="2896" y="136262"/>
                </a:cubicBezTo>
                <a:cubicBezTo>
                  <a:pt x="2030" y="156178"/>
                  <a:pt x="-3165" y="179558"/>
                  <a:pt x="2896" y="188217"/>
                </a:cubicBezTo>
                <a:cubicBezTo>
                  <a:pt x="8957" y="196876"/>
                  <a:pt x="29739" y="196010"/>
                  <a:pt x="39264" y="188217"/>
                </a:cubicBezTo>
                <a:cubicBezTo>
                  <a:pt x="48789" y="180424"/>
                  <a:pt x="53119" y="158776"/>
                  <a:pt x="60046" y="141458"/>
                </a:cubicBezTo>
                <a:cubicBezTo>
                  <a:pt x="66973" y="124140"/>
                  <a:pt x="75633" y="103358"/>
                  <a:pt x="80828" y="84308"/>
                </a:cubicBezTo>
                <a:cubicBezTo>
                  <a:pt x="86023" y="65258"/>
                  <a:pt x="112001" y="8973"/>
                  <a:pt x="106805" y="118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64584F34-2A41-3CAC-22BF-CB340DB877E2}"/>
              </a:ext>
            </a:extLst>
          </p:cNvPr>
          <p:cNvSpPr/>
          <p:nvPr/>
        </p:nvSpPr>
        <p:spPr>
          <a:xfrm rot="1199030">
            <a:off x="1778053" y="3972988"/>
            <a:ext cx="81431" cy="170470"/>
          </a:xfrm>
          <a:custGeom>
            <a:avLst/>
            <a:gdLst>
              <a:gd name="connsiteX0" fmla="*/ 106805 w 107488"/>
              <a:gd name="connsiteY0" fmla="*/ 1180 h 194390"/>
              <a:gd name="connsiteX1" fmla="*/ 49655 w 107488"/>
              <a:gd name="connsiteY1" fmla="*/ 37549 h 194390"/>
              <a:gd name="connsiteX2" fmla="*/ 8092 w 107488"/>
              <a:gd name="connsiteY2" fmla="*/ 68721 h 194390"/>
              <a:gd name="connsiteX3" fmla="*/ 2896 w 107488"/>
              <a:gd name="connsiteY3" fmla="*/ 136262 h 194390"/>
              <a:gd name="connsiteX4" fmla="*/ 2896 w 107488"/>
              <a:gd name="connsiteY4" fmla="*/ 188217 h 194390"/>
              <a:gd name="connsiteX5" fmla="*/ 39264 w 107488"/>
              <a:gd name="connsiteY5" fmla="*/ 188217 h 194390"/>
              <a:gd name="connsiteX6" fmla="*/ 60046 w 107488"/>
              <a:gd name="connsiteY6" fmla="*/ 141458 h 194390"/>
              <a:gd name="connsiteX7" fmla="*/ 80828 w 107488"/>
              <a:gd name="connsiteY7" fmla="*/ 84308 h 194390"/>
              <a:gd name="connsiteX8" fmla="*/ 106805 w 107488"/>
              <a:gd name="connsiteY8" fmla="*/ 1180 h 194390"/>
              <a:gd name="connsiteX0" fmla="*/ 81850 w 84781"/>
              <a:gd name="connsiteY0" fmla="*/ 2562 h 170470"/>
              <a:gd name="connsiteX1" fmla="*/ 49655 w 84781"/>
              <a:gd name="connsiteY1" fmla="*/ 13629 h 170470"/>
              <a:gd name="connsiteX2" fmla="*/ 8092 w 84781"/>
              <a:gd name="connsiteY2" fmla="*/ 44801 h 170470"/>
              <a:gd name="connsiteX3" fmla="*/ 2896 w 84781"/>
              <a:gd name="connsiteY3" fmla="*/ 112342 h 170470"/>
              <a:gd name="connsiteX4" fmla="*/ 2896 w 84781"/>
              <a:gd name="connsiteY4" fmla="*/ 164297 h 170470"/>
              <a:gd name="connsiteX5" fmla="*/ 39264 w 84781"/>
              <a:gd name="connsiteY5" fmla="*/ 164297 h 170470"/>
              <a:gd name="connsiteX6" fmla="*/ 60046 w 84781"/>
              <a:gd name="connsiteY6" fmla="*/ 117538 h 170470"/>
              <a:gd name="connsiteX7" fmla="*/ 80828 w 84781"/>
              <a:gd name="connsiteY7" fmla="*/ 60388 h 170470"/>
              <a:gd name="connsiteX8" fmla="*/ 81850 w 84781"/>
              <a:gd name="connsiteY8" fmla="*/ 2562 h 17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781" h="170470">
                <a:moveTo>
                  <a:pt x="81850" y="2562"/>
                </a:moveTo>
                <a:cubicBezTo>
                  <a:pt x="76654" y="-5231"/>
                  <a:pt x="61948" y="6589"/>
                  <a:pt x="49655" y="13629"/>
                </a:cubicBezTo>
                <a:cubicBezTo>
                  <a:pt x="37362" y="20669"/>
                  <a:pt x="15885" y="28349"/>
                  <a:pt x="8092" y="44801"/>
                </a:cubicBezTo>
                <a:cubicBezTo>
                  <a:pt x="299" y="61253"/>
                  <a:pt x="3762" y="92426"/>
                  <a:pt x="2896" y="112342"/>
                </a:cubicBezTo>
                <a:cubicBezTo>
                  <a:pt x="2030" y="132258"/>
                  <a:pt x="-3165" y="155638"/>
                  <a:pt x="2896" y="164297"/>
                </a:cubicBezTo>
                <a:cubicBezTo>
                  <a:pt x="8957" y="172956"/>
                  <a:pt x="29739" y="172090"/>
                  <a:pt x="39264" y="164297"/>
                </a:cubicBezTo>
                <a:cubicBezTo>
                  <a:pt x="48789" y="156504"/>
                  <a:pt x="53119" y="134856"/>
                  <a:pt x="60046" y="117538"/>
                </a:cubicBezTo>
                <a:cubicBezTo>
                  <a:pt x="66973" y="100220"/>
                  <a:pt x="77194" y="79551"/>
                  <a:pt x="80828" y="60388"/>
                </a:cubicBezTo>
                <a:cubicBezTo>
                  <a:pt x="84462" y="41225"/>
                  <a:pt x="87046" y="10355"/>
                  <a:pt x="81850" y="25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5AC5BD8D-4607-9D9C-236F-607B8A88224D}"/>
              </a:ext>
            </a:extLst>
          </p:cNvPr>
          <p:cNvSpPr/>
          <p:nvPr/>
        </p:nvSpPr>
        <p:spPr>
          <a:xfrm>
            <a:off x="1567859" y="4099047"/>
            <a:ext cx="58393" cy="161803"/>
          </a:xfrm>
          <a:custGeom>
            <a:avLst/>
            <a:gdLst>
              <a:gd name="connsiteX0" fmla="*/ 21950 w 58393"/>
              <a:gd name="connsiteY0" fmla="*/ 167 h 161803"/>
              <a:gd name="connsiteX1" fmla="*/ 1168 w 58393"/>
              <a:gd name="connsiteY1" fmla="*/ 67708 h 161803"/>
              <a:gd name="connsiteX2" fmla="*/ 6364 w 58393"/>
              <a:gd name="connsiteY2" fmla="*/ 119662 h 161803"/>
              <a:gd name="connsiteX3" fmla="*/ 37536 w 58393"/>
              <a:gd name="connsiteY3" fmla="*/ 161226 h 161803"/>
              <a:gd name="connsiteX4" fmla="*/ 58318 w 58393"/>
              <a:gd name="connsiteY4" fmla="*/ 88489 h 161803"/>
              <a:gd name="connsiteX5" fmla="*/ 21950 w 58393"/>
              <a:gd name="connsiteY5" fmla="*/ 167 h 1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93" h="161803">
                <a:moveTo>
                  <a:pt x="21950" y="167"/>
                </a:moveTo>
                <a:cubicBezTo>
                  <a:pt x="12425" y="-3297"/>
                  <a:pt x="3766" y="47792"/>
                  <a:pt x="1168" y="67708"/>
                </a:cubicBezTo>
                <a:cubicBezTo>
                  <a:pt x="-1430" y="87624"/>
                  <a:pt x="303" y="104076"/>
                  <a:pt x="6364" y="119662"/>
                </a:cubicBezTo>
                <a:cubicBezTo>
                  <a:pt x="12425" y="135248"/>
                  <a:pt x="28877" y="166421"/>
                  <a:pt x="37536" y="161226"/>
                </a:cubicBezTo>
                <a:cubicBezTo>
                  <a:pt x="46195" y="156031"/>
                  <a:pt x="56586" y="109271"/>
                  <a:pt x="58318" y="88489"/>
                </a:cubicBezTo>
                <a:cubicBezTo>
                  <a:pt x="60050" y="67707"/>
                  <a:pt x="31475" y="3631"/>
                  <a:pt x="21950" y="16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8989FFDE-9AFD-BFC2-A5E5-7449A8CA4E43}"/>
              </a:ext>
            </a:extLst>
          </p:cNvPr>
          <p:cNvSpPr/>
          <p:nvPr/>
        </p:nvSpPr>
        <p:spPr>
          <a:xfrm>
            <a:off x="1663349" y="4534908"/>
            <a:ext cx="71436" cy="62012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Speech Bubble: Rectangle 138">
            <a:extLst>
              <a:ext uri="{FF2B5EF4-FFF2-40B4-BE49-F238E27FC236}">
                <a16:creationId xmlns:a16="http://schemas.microsoft.com/office/drawing/2014/main" id="{3BA2C7D5-F689-32A5-E226-BFD06B36C186}"/>
              </a:ext>
            </a:extLst>
          </p:cNvPr>
          <p:cNvSpPr/>
          <p:nvPr/>
        </p:nvSpPr>
        <p:spPr>
          <a:xfrm>
            <a:off x="528871" y="3857149"/>
            <a:ext cx="775590" cy="222178"/>
          </a:xfrm>
          <a:prstGeom prst="wedgeRectCallout">
            <a:avLst>
              <a:gd name="adj1" fmla="val 70138"/>
              <a:gd name="adj2" fmla="val -11014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E4497EA-2ED3-A2C0-0DD4-BC7062E787FE}"/>
              </a:ext>
            </a:extLst>
          </p:cNvPr>
          <p:cNvSpPr txBox="1"/>
          <p:nvPr/>
        </p:nvSpPr>
        <p:spPr>
          <a:xfrm>
            <a:off x="472717" y="3857073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Jameson</a:t>
            </a:r>
          </a:p>
        </p:txBody>
      </p:sp>
      <p:sp>
        <p:nvSpPr>
          <p:cNvPr id="141" name="Speech Bubble: Rectangle 140">
            <a:extLst>
              <a:ext uri="{FF2B5EF4-FFF2-40B4-BE49-F238E27FC236}">
                <a16:creationId xmlns:a16="http://schemas.microsoft.com/office/drawing/2014/main" id="{7FDEEA7C-9069-EF03-1467-4740AEFCF1E3}"/>
              </a:ext>
            </a:extLst>
          </p:cNvPr>
          <p:cNvSpPr/>
          <p:nvPr/>
        </p:nvSpPr>
        <p:spPr>
          <a:xfrm>
            <a:off x="494543" y="4161198"/>
            <a:ext cx="775590" cy="222178"/>
          </a:xfrm>
          <a:prstGeom prst="wedgeRectCallout">
            <a:avLst>
              <a:gd name="adj1" fmla="val 83535"/>
              <a:gd name="adj2" fmla="val -3907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DDF890E-B0F2-DB33-CCFE-A9F058C0CB7C}"/>
              </a:ext>
            </a:extLst>
          </p:cNvPr>
          <p:cNvSpPr txBox="1"/>
          <p:nvPr/>
        </p:nvSpPr>
        <p:spPr>
          <a:xfrm>
            <a:off x="438389" y="4161122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Millican</a:t>
            </a:r>
            <a:endParaRPr lang="en-US" sz="1600" dirty="0"/>
          </a:p>
        </p:txBody>
      </p:sp>
      <p:sp>
        <p:nvSpPr>
          <p:cNvPr id="143" name="Speech Bubble: Rectangle 142">
            <a:extLst>
              <a:ext uri="{FF2B5EF4-FFF2-40B4-BE49-F238E27FC236}">
                <a16:creationId xmlns:a16="http://schemas.microsoft.com/office/drawing/2014/main" id="{B2F56687-F2F5-32A7-C995-86102561BF21}"/>
              </a:ext>
            </a:extLst>
          </p:cNvPr>
          <p:cNvSpPr/>
          <p:nvPr/>
        </p:nvSpPr>
        <p:spPr>
          <a:xfrm>
            <a:off x="2078843" y="4006260"/>
            <a:ext cx="565260" cy="222178"/>
          </a:xfrm>
          <a:prstGeom prst="wedgeRectCallout">
            <a:avLst>
              <a:gd name="adj1" fmla="val -76964"/>
              <a:gd name="adj2" fmla="val -29721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D88FB50-3D82-83BE-6764-7CE646A18E9E}"/>
              </a:ext>
            </a:extLst>
          </p:cNvPr>
          <p:cNvSpPr txBox="1"/>
          <p:nvPr/>
        </p:nvSpPr>
        <p:spPr>
          <a:xfrm>
            <a:off x="2076016" y="4000787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I.A.B.</a:t>
            </a: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5424EE53-9663-BD2E-0AAC-590D1F27711B}"/>
              </a:ext>
            </a:extLst>
          </p:cNvPr>
          <p:cNvSpPr/>
          <p:nvPr/>
        </p:nvSpPr>
        <p:spPr>
          <a:xfrm>
            <a:off x="342900" y="4613564"/>
            <a:ext cx="2488623" cy="1387186"/>
          </a:xfrm>
          <a:custGeom>
            <a:avLst/>
            <a:gdLst>
              <a:gd name="connsiteX0" fmla="*/ 0 w 2488623"/>
              <a:gd name="connsiteY0" fmla="*/ 353291 h 1387186"/>
              <a:gd name="connsiteX1" fmla="*/ 841664 w 2488623"/>
              <a:gd name="connsiteY1" fmla="*/ 332509 h 1387186"/>
              <a:gd name="connsiteX2" fmla="*/ 862445 w 2488623"/>
              <a:gd name="connsiteY2" fmla="*/ 0 h 1387186"/>
              <a:gd name="connsiteX3" fmla="*/ 950768 w 2488623"/>
              <a:gd name="connsiteY3" fmla="*/ 41563 h 1387186"/>
              <a:gd name="connsiteX4" fmla="*/ 2228850 w 2488623"/>
              <a:gd name="connsiteY4" fmla="*/ 62345 h 1387186"/>
              <a:gd name="connsiteX5" fmla="*/ 2228850 w 2488623"/>
              <a:gd name="connsiteY5" fmla="*/ 285750 h 1387186"/>
              <a:gd name="connsiteX6" fmla="*/ 2483427 w 2488623"/>
              <a:gd name="connsiteY6" fmla="*/ 301336 h 1387186"/>
              <a:gd name="connsiteX7" fmla="*/ 2488623 w 2488623"/>
              <a:gd name="connsiteY7" fmla="*/ 1387186 h 138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8623" h="1387186">
                <a:moveTo>
                  <a:pt x="0" y="353291"/>
                </a:moveTo>
                <a:lnTo>
                  <a:pt x="841664" y="332509"/>
                </a:lnTo>
                <a:lnTo>
                  <a:pt x="862445" y="0"/>
                </a:lnTo>
                <a:lnTo>
                  <a:pt x="950768" y="41563"/>
                </a:lnTo>
                <a:lnTo>
                  <a:pt x="2228850" y="62345"/>
                </a:lnTo>
                <a:lnTo>
                  <a:pt x="2228850" y="285750"/>
                </a:lnTo>
                <a:lnTo>
                  <a:pt x="2483427" y="301336"/>
                </a:lnTo>
                <a:lnTo>
                  <a:pt x="2488623" y="1387186"/>
                </a:ln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Speech Bubble: Rectangle 144">
            <a:extLst>
              <a:ext uri="{FF2B5EF4-FFF2-40B4-BE49-F238E27FC236}">
                <a16:creationId xmlns:a16="http://schemas.microsoft.com/office/drawing/2014/main" id="{22DE1B40-BD57-15DE-68CE-8498B4674156}"/>
              </a:ext>
            </a:extLst>
          </p:cNvPr>
          <p:cNvSpPr/>
          <p:nvPr/>
        </p:nvSpPr>
        <p:spPr>
          <a:xfrm>
            <a:off x="2096888" y="4438789"/>
            <a:ext cx="752795" cy="426710"/>
          </a:xfrm>
          <a:prstGeom prst="wedgeRectCallout">
            <a:avLst>
              <a:gd name="adj1" fmla="val -94218"/>
              <a:gd name="adj2" fmla="val -1876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37BDFBC-E3AD-73BA-9081-08E33982D631}"/>
              </a:ext>
            </a:extLst>
          </p:cNvPr>
          <p:cNvSpPr txBox="1"/>
          <p:nvPr/>
        </p:nvSpPr>
        <p:spPr>
          <a:xfrm>
            <a:off x="2082896" y="4425362"/>
            <a:ext cx="944044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Higgins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Ranch</a:t>
            </a: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AE01C45-AB2D-C1E3-39F8-0F8DB0AAF682}"/>
              </a:ext>
            </a:extLst>
          </p:cNvPr>
          <p:cNvSpPr/>
          <p:nvPr/>
        </p:nvSpPr>
        <p:spPr>
          <a:xfrm>
            <a:off x="337705" y="5034395"/>
            <a:ext cx="1226127" cy="961160"/>
          </a:xfrm>
          <a:custGeom>
            <a:avLst/>
            <a:gdLst>
              <a:gd name="connsiteX0" fmla="*/ 0 w 1226127"/>
              <a:gd name="connsiteY0" fmla="*/ 0 h 961160"/>
              <a:gd name="connsiteX1" fmla="*/ 1226127 w 1226127"/>
              <a:gd name="connsiteY1" fmla="*/ 0 h 961160"/>
              <a:gd name="connsiteX2" fmla="*/ 1226127 w 1226127"/>
              <a:gd name="connsiteY2" fmla="*/ 961160 h 96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127" h="961160">
                <a:moveTo>
                  <a:pt x="0" y="0"/>
                </a:moveTo>
                <a:lnTo>
                  <a:pt x="1226127" y="0"/>
                </a:lnTo>
                <a:lnTo>
                  <a:pt x="1226127" y="961160"/>
                </a:ln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8454A9C-7CDB-E8AA-8C98-AE5C7C2A8292}"/>
              </a:ext>
            </a:extLst>
          </p:cNvPr>
          <p:cNvSpPr txBox="1"/>
          <p:nvPr/>
        </p:nvSpPr>
        <p:spPr>
          <a:xfrm>
            <a:off x="1803060" y="5137276"/>
            <a:ext cx="753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Tom Green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EF4F8BE-0851-B845-3B02-A84E897FF480}"/>
              </a:ext>
            </a:extLst>
          </p:cNvPr>
          <p:cNvSpPr txBox="1"/>
          <p:nvPr/>
        </p:nvSpPr>
        <p:spPr>
          <a:xfrm>
            <a:off x="676827" y="5240889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Irion</a:t>
            </a: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6C2E9494-484D-4DE3-E500-5B11F399E31A}"/>
              </a:ext>
            </a:extLst>
          </p:cNvPr>
          <p:cNvSpPr/>
          <p:nvPr/>
        </p:nvSpPr>
        <p:spPr>
          <a:xfrm>
            <a:off x="1982998" y="5849931"/>
            <a:ext cx="39989" cy="90927"/>
          </a:xfrm>
          <a:custGeom>
            <a:avLst/>
            <a:gdLst>
              <a:gd name="connsiteX0" fmla="*/ 30335 w 39989"/>
              <a:gd name="connsiteY0" fmla="*/ 26 h 90927"/>
              <a:gd name="connsiteX1" fmla="*/ 8301 w 39989"/>
              <a:gd name="connsiteY1" fmla="*/ 63373 h 90927"/>
              <a:gd name="connsiteX2" fmla="*/ 38 w 39989"/>
              <a:gd name="connsiteY2" fmla="*/ 74389 h 90927"/>
              <a:gd name="connsiteX3" fmla="*/ 11055 w 39989"/>
              <a:gd name="connsiteY3" fmla="*/ 90915 h 90927"/>
              <a:gd name="connsiteX4" fmla="*/ 38597 w 39989"/>
              <a:gd name="connsiteY4" fmla="*/ 71635 h 90927"/>
              <a:gd name="connsiteX5" fmla="*/ 30335 w 39989"/>
              <a:gd name="connsiteY5" fmla="*/ 26 h 9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9" h="90927">
                <a:moveTo>
                  <a:pt x="30335" y="26"/>
                </a:moveTo>
                <a:cubicBezTo>
                  <a:pt x="25286" y="-1351"/>
                  <a:pt x="13351" y="50979"/>
                  <a:pt x="8301" y="63373"/>
                </a:cubicBezTo>
                <a:cubicBezTo>
                  <a:pt x="3251" y="75767"/>
                  <a:pt x="-421" y="69799"/>
                  <a:pt x="38" y="74389"/>
                </a:cubicBezTo>
                <a:cubicBezTo>
                  <a:pt x="497" y="78979"/>
                  <a:pt x="4629" y="91374"/>
                  <a:pt x="11055" y="90915"/>
                </a:cubicBezTo>
                <a:cubicBezTo>
                  <a:pt x="17481" y="90456"/>
                  <a:pt x="34007" y="79898"/>
                  <a:pt x="38597" y="71635"/>
                </a:cubicBezTo>
                <a:cubicBezTo>
                  <a:pt x="43187" y="63372"/>
                  <a:pt x="35384" y="1403"/>
                  <a:pt x="30335" y="2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4B1EB74-E484-2AD2-F807-CCB8D6115E67}"/>
              </a:ext>
            </a:extLst>
          </p:cNvPr>
          <p:cNvCxnSpPr>
            <a:cxnSpLocks/>
          </p:cNvCxnSpPr>
          <p:nvPr/>
        </p:nvCxnSpPr>
        <p:spPr>
          <a:xfrm flipV="1">
            <a:off x="327314" y="5991232"/>
            <a:ext cx="2529221" cy="432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8E3D2F2-BA5B-1E68-C779-EBAD808E6ADF}"/>
              </a:ext>
            </a:extLst>
          </p:cNvPr>
          <p:cNvCxnSpPr>
            <a:cxnSpLocks/>
          </p:cNvCxnSpPr>
          <p:nvPr/>
        </p:nvCxnSpPr>
        <p:spPr>
          <a:xfrm>
            <a:off x="992427" y="6000750"/>
            <a:ext cx="0" cy="81580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E089B01-42B7-F417-975B-B5BF7D95D951}"/>
              </a:ext>
            </a:extLst>
          </p:cNvPr>
          <p:cNvCxnSpPr>
            <a:cxnSpLocks/>
          </p:cNvCxnSpPr>
          <p:nvPr/>
        </p:nvCxnSpPr>
        <p:spPr>
          <a:xfrm flipH="1">
            <a:off x="2847109" y="6000750"/>
            <a:ext cx="1408" cy="81580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CDF90EA-5A79-8BD6-BF82-404EC596F65C}"/>
              </a:ext>
            </a:extLst>
          </p:cNvPr>
          <p:cNvCxnSpPr>
            <a:cxnSpLocks/>
          </p:cNvCxnSpPr>
          <p:nvPr/>
        </p:nvCxnSpPr>
        <p:spPr>
          <a:xfrm>
            <a:off x="983339" y="6816554"/>
            <a:ext cx="186377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C3C39DAF-9F94-DA26-9A98-C7DF46BCB2FB}"/>
              </a:ext>
            </a:extLst>
          </p:cNvPr>
          <p:cNvSpPr txBox="1"/>
          <p:nvPr/>
        </p:nvSpPr>
        <p:spPr>
          <a:xfrm>
            <a:off x="1584384" y="628977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Schleicher</a:t>
            </a: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12C1A2E0-45F7-7AA2-1A03-20226D39D576}"/>
              </a:ext>
            </a:extLst>
          </p:cNvPr>
          <p:cNvSpPr/>
          <p:nvPr/>
        </p:nvSpPr>
        <p:spPr>
          <a:xfrm>
            <a:off x="1928364" y="6130562"/>
            <a:ext cx="48146" cy="114538"/>
          </a:xfrm>
          <a:custGeom>
            <a:avLst/>
            <a:gdLst>
              <a:gd name="connsiteX0" fmla="*/ 32411 w 48146"/>
              <a:gd name="connsiteY0" fmla="*/ 3 h 114538"/>
              <a:gd name="connsiteX1" fmla="*/ 989 w 48146"/>
              <a:gd name="connsiteY1" fmla="*/ 69133 h 114538"/>
              <a:gd name="connsiteX2" fmla="*/ 7273 w 48146"/>
              <a:gd name="connsiteY2" fmla="*/ 106840 h 114538"/>
              <a:gd name="connsiteX3" fmla="*/ 26127 w 48146"/>
              <a:gd name="connsiteY3" fmla="*/ 113125 h 114538"/>
              <a:gd name="connsiteX4" fmla="*/ 44980 w 48146"/>
              <a:gd name="connsiteY4" fmla="*/ 87986 h 114538"/>
              <a:gd name="connsiteX5" fmla="*/ 48123 w 48146"/>
              <a:gd name="connsiteY5" fmla="*/ 65991 h 114538"/>
              <a:gd name="connsiteX6" fmla="*/ 32411 w 48146"/>
              <a:gd name="connsiteY6" fmla="*/ 3 h 1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46" h="114538">
                <a:moveTo>
                  <a:pt x="32411" y="3"/>
                </a:moveTo>
                <a:cubicBezTo>
                  <a:pt x="24555" y="527"/>
                  <a:pt x="5179" y="51327"/>
                  <a:pt x="989" y="69133"/>
                </a:cubicBezTo>
                <a:cubicBezTo>
                  <a:pt x="-3201" y="86939"/>
                  <a:pt x="7273" y="106840"/>
                  <a:pt x="7273" y="106840"/>
                </a:cubicBezTo>
                <a:cubicBezTo>
                  <a:pt x="11463" y="114172"/>
                  <a:pt x="19843" y="116267"/>
                  <a:pt x="26127" y="113125"/>
                </a:cubicBezTo>
                <a:cubicBezTo>
                  <a:pt x="32411" y="109983"/>
                  <a:pt x="41314" y="95842"/>
                  <a:pt x="44980" y="87986"/>
                </a:cubicBezTo>
                <a:cubicBezTo>
                  <a:pt x="48646" y="80130"/>
                  <a:pt x="47599" y="75941"/>
                  <a:pt x="48123" y="65991"/>
                </a:cubicBezTo>
                <a:cubicBezTo>
                  <a:pt x="48647" y="56041"/>
                  <a:pt x="40267" y="-521"/>
                  <a:pt x="32411" y="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750B47A5-E6D5-D476-853C-34E2DAE2C122}"/>
              </a:ext>
            </a:extLst>
          </p:cNvPr>
          <p:cNvSpPr/>
          <p:nvPr/>
        </p:nvSpPr>
        <p:spPr>
          <a:xfrm>
            <a:off x="2076876" y="6508366"/>
            <a:ext cx="74030" cy="122040"/>
          </a:xfrm>
          <a:custGeom>
            <a:avLst/>
            <a:gdLst>
              <a:gd name="connsiteX0" fmla="*/ 12732 w 74030"/>
              <a:gd name="connsiteY0" fmla="*/ 21267 h 122040"/>
              <a:gd name="connsiteX1" fmla="*/ 163 w 74030"/>
              <a:gd name="connsiteY1" fmla="*/ 74686 h 122040"/>
              <a:gd name="connsiteX2" fmla="*/ 6448 w 74030"/>
              <a:gd name="connsiteY2" fmla="*/ 106108 h 122040"/>
              <a:gd name="connsiteX3" fmla="*/ 19017 w 74030"/>
              <a:gd name="connsiteY3" fmla="*/ 121820 h 122040"/>
              <a:gd name="connsiteX4" fmla="*/ 56724 w 74030"/>
              <a:gd name="connsiteY4" fmla="*/ 112393 h 122040"/>
              <a:gd name="connsiteX5" fmla="*/ 72435 w 74030"/>
              <a:gd name="connsiteY5" fmla="*/ 74686 h 122040"/>
              <a:gd name="connsiteX6" fmla="*/ 72435 w 74030"/>
              <a:gd name="connsiteY6" fmla="*/ 36978 h 122040"/>
              <a:gd name="connsiteX7" fmla="*/ 63009 w 74030"/>
              <a:gd name="connsiteY7" fmla="*/ 2413 h 122040"/>
              <a:gd name="connsiteX8" fmla="*/ 12732 w 74030"/>
              <a:gd name="connsiteY8" fmla="*/ 21267 h 1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30" h="122040">
                <a:moveTo>
                  <a:pt x="12732" y="21267"/>
                </a:moveTo>
                <a:cubicBezTo>
                  <a:pt x="2258" y="33313"/>
                  <a:pt x="1210" y="60546"/>
                  <a:pt x="163" y="74686"/>
                </a:cubicBezTo>
                <a:cubicBezTo>
                  <a:pt x="-884" y="88826"/>
                  <a:pt x="3306" y="98252"/>
                  <a:pt x="6448" y="106108"/>
                </a:cubicBezTo>
                <a:cubicBezTo>
                  <a:pt x="9590" y="113964"/>
                  <a:pt x="10638" y="120772"/>
                  <a:pt x="19017" y="121820"/>
                </a:cubicBezTo>
                <a:cubicBezTo>
                  <a:pt x="27396" y="122868"/>
                  <a:pt x="47821" y="120249"/>
                  <a:pt x="56724" y="112393"/>
                </a:cubicBezTo>
                <a:cubicBezTo>
                  <a:pt x="65627" y="104537"/>
                  <a:pt x="69816" y="87255"/>
                  <a:pt x="72435" y="74686"/>
                </a:cubicBezTo>
                <a:cubicBezTo>
                  <a:pt x="75054" y="62117"/>
                  <a:pt x="74006" y="49023"/>
                  <a:pt x="72435" y="36978"/>
                </a:cubicBezTo>
                <a:cubicBezTo>
                  <a:pt x="70864" y="24933"/>
                  <a:pt x="68770" y="10792"/>
                  <a:pt x="63009" y="2413"/>
                </a:cubicBezTo>
                <a:cubicBezTo>
                  <a:pt x="57248" y="-5966"/>
                  <a:pt x="23206" y="9221"/>
                  <a:pt x="12732" y="2126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Speech Bubble: Rectangle 164">
            <a:extLst>
              <a:ext uri="{FF2B5EF4-FFF2-40B4-BE49-F238E27FC236}">
                <a16:creationId xmlns:a16="http://schemas.microsoft.com/office/drawing/2014/main" id="{1AA1EEAE-68B1-9AD0-6872-FB425ED5FE50}"/>
              </a:ext>
            </a:extLst>
          </p:cNvPr>
          <p:cNvSpPr/>
          <p:nvPr/>
        </p:nvSpPr>
        <p:spPr>
          <a:xfrm>
            <a:off x="2447634" y="5585925"/>
            <a:ext cx="470807" cy="274547"/>
          </a:xfrm>
          <a:prstGeom prst="wedgeRectCallout">
            <a:avLst>
              <a:gd name="adj1" fmla="val -130259"/>
              <a:gd name="adj2" fmla="val 6021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5F697ED-5274-F62E-03E2-014D56273E37}"/>
              </a:ext>
            </a:extLst>
          </p:cNvPr>
          <p:cNvSpPr txBox="1"/>
          <p:nvPr/>
        </p:nvSpPr>
        <p:spPr>
          <a:xfrm>
            <a:off x="2457210" y="5598241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H.J.</a:t>
            </a:r>
          </a:p>
        </p:txBody>
      </p:sp>
      <p:sp>
        <p:nvSpPr>
          <p:cNvPr id="167" name="Speech Bubble: Rectangle 166">
            <a:extLst>
              <a:ext uri="{FF2B5EF4-FFF2-40B4-BE49-F238E27FC236}">
                <a16:creationId xmlns:a16="http://schemas.microsoft.com/office/drawing/2014/main" id="{D6BF87D7-CD37-606A-4D49-199153E14301}"/>
              </a:ext>
            </a:extLst>
          </p:cNvPr>
          <p:cNvSpPr/>
          <p:nvPr/>
        </p:nvSpPr>
        <p:spPr>
          <a:xfrm>
            <a:off x="871158" y="6046648"/>
            <a:ext cx="702436" cy="274547"/>
          </a:xfrm>
          <a:prstGeom prst="wedgeRectCallout">
            <a:avLst>
              <a:gd name="adj1" fmla="val 96542"/>
              <a:gd name="adj2" fmla="val -3884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87659D0-9D99-5505-4D7A-B56ACB1156EF}"/>
              </a:ext>
            </a:extLst>
          </p:cNvPr>
          <p:cNvSpPr txBox="1"/>
          <p:nvPr/>
        </p:nvSpPr>
        <p:spPr>
          <a:xfrm>
            <a:off x="802933" y="6063195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Hulldale</a:t>
            </a:r>
            <a:endParaRPr lang="en-US" sz="1600" dirty="0"/>
          </a:p>
        </p:txBody>
      </p:sp>
      <p:sp>
        <p:nvSpPr>
          <p:cNvPr id="169" name="Speech Bubble: Rectangle 168">
            <a:extLst>
              <a:ext uri="{FF2B5EF4-FFF2-40B4-BE49-F238E27FC236}">
                <a16:creationId xmlns:a16="http://schemas.microsoft.com/office/drawing/2014/main" id="{DCCF3389-E55E-AF97-8F51-0B5836105674}"/>
              </a:ext>
            </a:extLst>
          </p:cNvPr>
          <p:cNvSpPr/>
          <p:nvPr/>
        </p:nvSpPr>
        <p:spPr>
          <a:xfrm>
            <a:off x="2591603" y="6108329"/>
            <a:ext cx="470807" cy="274547"/>
          </a:xfrm>
          <a:prstGeom prst="wedgeRectCallout">
            <a:avLst>
              <a:gd name="adj1" fmla="val -135598"/>
              <a:gd name="adj2" fmla="val 9683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2501543-DB8E-106C-8E6D-813275751AB3}"/>
              </a:ext>
            </a:extLst>
          </p:cNvPr>
          <p:cNvSpPr txBox="1"/>
          <p:nvPr/>
        </p:nvSpPr>
        <p:spPr>
          <a:xfrm>
            <a:off x="2543905" y="6124509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Page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FBC9239-EEC3-90E3-C846-EB6A4C9EECF6}"/>
              </a:ext>
            </a:extLst>
          </p:cNvPr>
          <p:cNvSpPr txBox="1"/>
          <p:nvPr/>
        </p:nvSpPr>
        <p:spPr>
          <a:xfrm>
            <a:off x="2623719" y="135286"/>
            <a:ext cx="263443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Pennsylvanian Reef Trend</a:t>
            </a:r>
          </a:p>
          <a:p>
            <a:pPr algn="ctr"/>
            <a:r>
              <a:rPr lang="en-US" sz="1400" dirty="0"/>
              <a:t>(from Counselman, 1960)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632F6D8-5E6E-4793-E1C3-ECE1B2C3BDDB}"/>
              </a:ext>
            </a:extLst>
          </p:cNvPr>
          <p:cNvGrpSpPr/>
          <p:nvPr/>
        </p:nvGrpSpPr>
        <p:grpSpPr>
          <a:xfrm>
            <a:off x="550996" y="5542600"/>
            <a:ext cx="787486" cy="360827"/>
            <a:chOff x="415784" y="5545740"/>
            <a:chExt cx="787486" cy="360827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94BCD73-3217-C2F0-EEFF-77F026233393}"/>
                </a:ext>
              </a:extLst>
            </p:cNvPr>
            <p:cNvCxnSpPr/>
            <p:nvPr/>
          </p:nvCxnSpPr>
          <p:spPr>
            <a:xfrm>
              <a:off x="511186" y="5849931"/>
              <a:ext cx="5663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CCCBE68B-AAF9-36D1-E5F6-BC0029237ADD}"/>
                </a:ext>
              </a:extLst>
            </p:cNvPr>
            <p:cNvSpPr txBox="1"/>
            <p:nvPr/>
          </p:nvSpPr>
          <p:spPr>
            <a:xfrm>
              <a:off x="475569" y="5545740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15 mi.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BD53AE8-6DDB-F284-3CF4-EBA713A22B34}"/>
                </a:ext>
              </a:extLst>
            </p:cNvPr>
            <p:cNvSpPr/>
            <p:nvPr/>
          </p:nvSpPr>
          <p:spPr>
            <a:xfrm>
              <a:off x="415784" y="5572336"/>
              <a:ext cx="787486" cy="334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5B811C-502D-A1D7-E3CB-9BD2E4E82E7A}"/>
              </a:ext>
            </a:extLst>
          </p:cNvPr>
          <p:cNvSpPr txBox="1"/>
          <p:nvPr/>
        </p:nvSpPr>
        <p:spPr>
          <a:xfrm rot="18625084">
            <a:off x="-60326" y="2273285"/>
            <a:ext cx="97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Horseshoe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E9244-F247-23A0-C154-EA24745A6132}"/>
              </a:ext>
            </a:extLst>
          </p:cNvPr>
          <p:cNvSpPr txBox="1"/>
          <p:nvPr/>
        </p:nvSpPr>
        <p:spPr>
          <a:xfrm rot="17550726">
            <a:off x="540202" y="1749211"/>
            <a:ext cx="534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Atoll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98BB23-3917-7EF6-47BC-B4007AB65775}"/>
              </a:ext>
            </a:extLst>
          </p:cNvPr>
          <p:cNvGrpSpPr/>
          <p:nvPr/>
        </p:nvGrpSpPr>
        <p:grpSpPr>
          <a:xfrm>
            <a:off x="3420521" y="294333"/>
            <a:ext cx="8707471" cy="6255740"/>
            <a:chOff x="3420521" y="294333"/>
            <a:chExt cx="8707471" cy="62557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8DF9D3-C182-43E8-E933-528CBBD85B65}"/>
                </a:ext>
              </a:extLst>
            </p:cNvPr>
            <p:cNvGrpSpPr/>
            <p:nvPr/>
          </p:nvGrpSpPr>
          <p:grpSpPr>
            <a:xfrm>
              <a:off x="3420521" y="294333"/>
              <a:ext cx="8707471" cy="6255740"/>
              <a:chOff x="3420521" y="294333"/>
              <a:chExt cx="8707471" cy="6255740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F05F97BD-7B48-E55D-7D69-23F6B1130A9C}"/>
                  </a:ext>
                </a:extLst>
              </p:cNvPr>
              <p:cNvGrpSpPr/>
              <p:nvPr/>
            </p:nvGrpSpPr>
            <p:grpSpPr>
              <a:xfrm>
                <a:off x="3744239" y="294333"/>
                <a:ext cx="8383753" cy="6255740"/>
                <a:chOff x="3744239" y="294333"/>
                <a:chExt cx="8383753" cy="625574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6663C47-F17A-00B3-82C5-36EAAB1C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44239" y="755998"/>
                  <a:ext cx="8091814" cy="516881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D0E2D1C2-C339-8BA0-8A64-E0FA9B24D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2136"/>
                <a:stretch/>
              </p:blipFill>
              <p:spPr>
                <a:xfrm>
                  <a:off x="11250535" y="2149626"/>
                  <a:ext cx="877457" cy="2710474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6247601-9B35-D9AF-54A6-80C9F769206B}"/>
                    </a:ext>
                  </a:extLst>
                </p:cNvPr>
                <p:cNvSpPr txBox="1"/>
                <p:nvPr/>
              </p:nvSpPr>
              <p:spPr>
                <a:xfrm rot="16200000">
                  <a:off x="10520823" y="3610360"/>
                  <a:ext cx="17420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Empire State Bldg.</a:t>
                  </a: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478D8EF-265C-AA60-D21B-3DAC9045E2D4}"/>
                    </a:ext>
                  </a:extLst>
                </p:cNvPr>
                <p:cNvGrpSpPr/>
                <p:nvPr/>
              </p:nvGrpSpPr>
              <p:grpSpPr>
                <a:xfrm>
                  <a:off x="5303116" y="951978"/>
                  <a:ext cx="4164228" cy="369332"/>
                  <a:chOff x="5195539" y="647502"/>
                  <a:chExt cx="4164228" cy="369332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0E3B79F0-6854-944A-BDF0-199154E822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6000" y="719558"/>
                    <a:ext cx="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896D41CF-90BE-811D-5EB5-CDB89B39B6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51169" y="876822"/>
                    <a:ext cx="40615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EE505B1-6E7A-2444-9B70-80331C867E37}"/>
                      </a:ext>
                    </a:extLst>
                  </p:cNvPr>
                  <p:cNvSpPr txBox="1"/>
                  <p:nvPr/>
                </p:nvSpPr>
                <p:spPr>
                  <a:xfrm>
                    <a:off x="6888157" y="647502"/>
                    <a:ext cx="1002197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one mile</a:t>
                    </a:r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B7737D48-290B-90CB-8A2C-9560BBD37203}"/>
                      </a:ext>
                    </a:extLst>
                  </p:cNvPr>
                  <p:cNvCxnSpPr/>
                  <p:nvPr/>
                </p:nvCxnSpPr>
                <p:spPr>
                  <a:xfrm>
                    <a:off x="5195539" y="742551"/>
                    <a:ext cx="0" cy="26083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E63661AD-601B-2EA9-6B86-AE68BFA4B8B4}"/>
                      </a:ext>
                    </a:extLst>
                  </p:cNvPr>
                  <p:cNvCxnSpPr/>
                  <p:nvPr/>
                </p:nvCxnSpPr>
                <p:spPr>
                  <a:xfrm>
                    <a:off x="9359767" y="755998"/>
                    <a:ext cx="0" cy="26083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CB1D158-80EA-AD53-38F4-827FAFC8F548}"/>
                    </a:ext>
                  </a:extLst>
                </p:cNvPr>
                <p:cNvSpPr txBox="1"/>
                <p:nvPr/>
              </p:nvSpPr>
              <p:spPr>
                <a:xfrm>
                  <a:off x="6271082" y="294333"/>
                  <a:ext cx="4093813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/>
                    <a:t>Claytonville</a:t>
                  </a:r>
                  <a:r>
                    <a:rPr lang="en-US" sz="2400" dirty="0"/>
                    <a:t> Reef, Fisher County</a:t>
                  </a:r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BC90DF95-3F7D-F21D-5F39-4DBD1103EFF9}"/>
                    </a:ext>
                  </a:extLst>
                </p:cNvPr>
                <p:cNvSpPr txBox="1"/>
                <p:nvPr/>
              </p:nvSpPr>
              <p:spPr>
                <a:xfrm>
                  <a:off x="5155202" y="5362725"/>
                  <a:ext cx="4260982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174625" indent="-174625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Some buildups terminate in Strawn; others, like </a:t>
                  </a:r>
                  <a:r>
                    <a:rPr lang="en-US" sz="1600" dirty="0" err="1"/>
                    <a:t>Claytonville</a:t>
                  </a:r>
                  <a:r>
                    <a:rPr lang="en-US" sz="1600" dirty="0"/>
                    <a:t>, continue into Canyon - Cisco</a:t>
                  </a:r>
                </a:p>
              </p:txBody>
            </p: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736641BB-754A-ACC6-E9EE-CD700997FCFD}"/>
                    </a:ext>
                  </a:extLst>
                </p:cNvPr>
                <p:cNvSpPr txBox="1"/>
                <p:nvPr/>
              </p:nvSpPr>
              <p:spPr>
                <a:xfrm>
                  <a:off x="5155202" y="5965298"/>
                  <a:ext cx="6404530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174625" indent="-174625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Important conventional oil reservoirs   </a:t>
                  </a:r>
                  <a:r>
                    <a:rPr lang="en-US" sz="1600" dirty="0" err="1"/>
                    <a:t>Claytonville</a:t>
                  </a:r>
                  <a:r>
                    <a:rPr lang="en-US" sz="1600" dirty="0"/>
                    <a:t>:     ~ 67 MMBO</a:t>
                  </a:r>
                </a:p>
                <a:p>
                  <a:r>
                    <a:rPr lang="en-US" sz="1600" dirty="0"/>
                    <a:t>    			              Kelly Snyder:  1300 MMBO</a:t>
                  </a: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EB173111-BE50-C3E5-AB7D-DA64311D8DF5}"/>
                    </a:ext>
                  </a:extLst>
                </p:cNvPr>
                <p:cNvSpPr txBox="1"/>
                <p:nvPr/>
              </p:nvSpPr>
              <p:spPr>
                <a:xfrm>
                  <a:off x="5155201" y="4988789"/>
                  <a:ext cx="458040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174625" indent="-174625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Massive carbonate buildups (algal reef complexes)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8CF5DFD-C9E8-5157-4B9E-BFB8C7C0EF14}"/>
                  </a:ext>
                </a:extLst>
              </p:cNvPr>
              <p:cNvGrpSpPr/>
              <p:nvPr/>
            </p:nvGrpSpPr>
            <p:grpSpPr>
              <a:xfrm>
                <a:off x="3420521" y="4194981"/>
                <a:ext cx="373769" cy="800200"/>
                <a:chOff x="3420521" y="4194981"/>
                <a:chExt cx="373769" cy="80020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B40B11C-679E-7E8F-74CD-EBD943E9ABFA}"/>
                    </a:ext>
                  </a:extLst>
                </p:cNvPr>
                <p:cNvGrpSpPr/>
                <p:nvPr/>
              </p:nvGrpSpPr>
              <p:grpSpPr>
                <a:xfrm>
                  <a:off x="3733405" y="4205293"/>
                  <a:ext cx="60885" cy="789888"/>
                  <a:chOff x="3733405" y="4205293"/>
                  <a:chExt cx="60885" cy="789888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371F850-9B86-389D-7B84-9B05726FD31D}"/>
                      </a:ext>
                    </a:extLst>
                  </p:cNvPr>
                  <p:cNvSpPr/>
                  <p:nvPr/>
                </p:nvSpPr>
                <p:spPr>
                  <a:xfrm>
                    <a:off x="3733405" y="4205294"/>
                    <a:ext cx="60885" cy="78349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C7388C34-253F-8C59-932B-D935FD704EDF}"/>
                      </a:ext>
                    </a:extLst>
                  </p:cNvPr>
                  <p:cNvSpPr/>
                  <p:nvPr/>
                </p:nvSpPr>
                <p:spPr>
                  <a:xfrm>
                    <a:off x="3733405" y="4205293"/>
                    <a:ext cx="60885" cy="15220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F8DA6C53-8259-F857-6D9A-C9FE983FC0EE}"/>
                      </a:ext>
                    </a:extLst>
                  </p:cNvPr>
                  <p:cNvSpPr/>
                  <p:nvPr/>
                </p:nvSpPr>
                <p:spPr>
                  <a:xfrm>
                    <a:off x="3733405" y="4512960"/>
                    <a:ext cx="60885" cy="15574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22FDFE5C-E16B-5EEE-AE76-1AAAFD4DDB06}"/>
                      </a:ext>
                    </a:extLst>
                  </p:cNvPr>
                  <p:cNvSpPr/>
                  <p:nvPr/>
                </p:nvSpPr>
                <p:spPr>
                  <a:xfrm>
                    <a:off x="3733405" y="4820626"/>
                    <a:ext cx="60885" cy="17455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0C7BA78-C4E8-6528-A864-830B1C08D675}"/>
                    </a:ext>
                  </a:extLst>
                </p:cNvPr>
                <p:cNvSpPr txBox="1"/>
                <p:nvPr/>
              </p:nvSpPr>
              <p:spPr>
                <a:xfrm rot="16200000">
                  <a:off x="3208283" y="4407219"/>
                  <a:ext cx="7938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500 ft.</a:t>
                  </a: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B9C93C-3B4F-DF10-A239-FF22EE5A8D38}"/>
                </a:ext>
              </a:extLst>
            </p:cNvPr>
            <p:cNvSpPr/>
            <p:nvPr/>
          </p:nvSpPr>
          <p:spPr>
            <a:xfrm flipH="1">
              <a:off x="7779303" y="2309327"/>
              <a:ext cx="45719" cy="28041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A9618E-94AC-D111-3333-B1C2BE8C09E7}"/>
                </a:ext>
              </a:extLst>
            </p:cNvPr>
            <p:cNvSpPr txBox="1"/>
            <p:nvPr/>
          </p:nvSpPr>
          <p:spPr>
            <a:xfrm>
              <a:off x="7833495" y="2276115"/>
              <a:ext cx="845424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dirty="0"/>
                <a:t>Perforated</a:t>
              </a:r>
            </a:p>
            <a:p>
              <a:pPr>
                <a:lnSpc>
                  <a:spcPts val="1200"/>
                </a:lnSpc>
              </a:pPr>
              <a:r>
                <a:rPr lang="en-US" sz="1200" dirty="0"/>
                <a:t>interval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DCF505-9B6E-3A55-06DD-843E8FB0B2D1}"/>
                </a:ext>
              </a:extLst>
            </p:cNvPr>
            <p:cNvSpPr/>
            <p:nvPr/>
          </p:nvSpPr>
          <p:spPr>
            <a:xfrm>
              <a:off x="7701125" y="2209085"/>
              <a:ext cx="1002197" cy="489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4863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C253B62E-2414-41CF-E29B-1083AA95C0CD}"/>
              </a:ext>
            </a:extLst>
          </p:cNvPr>
          <p:cNvGrpSpPr/>
          <p:nvPr/>
        </p:nvGrpSpPr>
        <p:grpSpPr>
          <a:xfrm>
            <a:off x="5428559" y="622570"/>
            <a:ext cx="1332164" cy="4714798"/>
            <a:chOff x="5428559" y="622570"/>
            <a:chExt cx="1332164" cy="471479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81964E-8895-6AF1-7EDB-987F35057EA1}"/>
                </a:ext>
              </a:extLst>
            </p:cNvPr>
            <p:cNvSpPr/>
            <p:nvPr/>
          </p:nvSpPr>
          <p:spPr>
            <a:xfrm>
              <a:off x="5504541" y="3883083"/>
              <a:ext cx="277238" cy="1454285"/>
            </a:xfrm>
            <a:custGeom>
              <a:avLst/>
              <a:gdLst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36187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11868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238" h="1454285">
                  <a:moveTo>
                    <a:pt x="0" y="1454285"/>
                  </a:moveTo>
                  <a:cubicBezTo>
                    <a:pt x="11349" y="1336742"/>
                    <a:pt x="22698" y="1219200"/>
                    <a:pt x="29183" y="1113817"/>
                  </a:cubicBezTo>
                  <a:cubicBezTo>
                    <a:pt x="35668" y="1008434"/>
                    <a:pt x="34858" y="898998"/>
                    <a:pt x="38911" y="821987"/>
                  </a:cubicBezTo>
                  <a:cubicBezTo>
                    <a:pt x="42964" y="744976"/>
                    <a:pt x="41343" y="723089"/>
                    <a:pt x="53502" y="651753"/>
                  </a:cubicBezTo>
                  <a:cubicBezTo>
                    <a:pt x="65662" y="580417"/>
                    <a:pt x="85928" y="476655"/>
                    <a:pt x="111868" y="393970"/>
                  </a:cubicBezTo>
                  <a:cubicBezTo>
                    <a:pt x="137808" y="311285"/>
                    <a:pt x="185637" y="221304"/>
                    <a:pt x="209145" y="155642"/>
                  </a:cubicBezTo>
                  <a:cubicBezTo>
                    <a:pt x="232654" y="89980"/>
                    <a:pt x="254946" y="44990"/>
                    <a:pt x="27723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DA7B023-C410-DBBC-A142-37F8AB6A7B24}"/>
                </a:ext>
              </a:extLst>
            </p:cNvPr>
            <p:cNvSpPr/>
            <p:nvPr/>
          </p:nvSpPr>
          <p:spPr>
            <a:xfrm>
              <a:off x="5428559" y="2529191"/>
              <a:ext cx="62705" cy="1318098"/>
            </a:xfrm>
            <a:custGeom>
              <a:avLst/>
              <a:gdLst>
                <a:gd name="connsiteX0" fmla="*/ 62705 w 62705"/>
                <a:gd name="connsiteY0" fmla="*/ 1318098 h 1318098"/>
                <a:gd name="connsiteX1" fmla="*/ 48113 w 62705"/>
                <a:gd name="connsiteY1" fmla="*/ 856035 h 1318098"/>
                <a:gd name="connsiteX2" fmla="*/ 4339 w 62705"/>
                <a:gd name="connsiteY2" fmla="*/ 457200 h 1318098"/>
                <a:gd name="connsiteX3" fmla="*/ 4339 w 62705"/>
                <a:gd name="connsiteY3" fmla="*/ 223737 h 1318098"/>
                <a:gd name="connsiteX4" fmla="*/ 28658 w 62705"/>
                <a:gd name="connsiteY4" fmla="*/ 0 h 13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5" h="1318098">
                  <a:moveTo>
                    <a:pt x="62705" y="1318098"/>
                  </a:moveTo>
                  <a:cubicBezTo>
                    <a:pt x="60273" y="1158808"/>
                    <a:pt x="57841" y="999518"/>
                    <a:pt x="48113" y="856035"/>
                  </a:cubicBezTo>
                  <a:cubicBezTo>
                    <a:pt x="38385" y="712552"/>
                    <a:pt x="11635" y="562583"/>
                    <a:pt x="4339" y="457200"/>
                  </a:cubicBezTo>
                  <a:cubicBezTo>
                    <a:pt x="-2957" y="351817"/>
                    <a:pt x="286" y="299937"/>
                    <a:pt x="4339" y="223737"/>
                  </a:cubicBezTo>
                  <a:cubicBezTo>
                    <a:pt x="8392" y="147537"/>
                    <a:pt x="18525" y="73768"/>
                    <a:pt x="2865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23E676-6A1B-23A5-5A82-705EDFD35FF0}"/>
                </a:ext>
              </a:extLst>
            </p:cNvPr>
            <p:cNvSpPr/>
            <p:nvPr/>
          </p:nvSpPr>
          <p:spPr>
            <a:xfrm>
              <a:off x="5734455" y="622570"/>
              <a:ext cx="1026268" cy="1916349"/>
            </a:xfrm>
            <a:custGeom>
              <a:avLst/>
              <a:gdLst>
                <a:gd name="connsiteX0" fmla="*/ 0 w 1026268"/>
                <a:gd name="connsiteY0" fmla="*/ 1916349 h 1916349"/>
                <a:gd name="connsiteX1" fmla="*/ 175098 w 1026268"/>
                <a:gd name="connsiteY1" fmla="*/ 1395919 h 1916349"/>
                <a:gd name="connsiteX2" fmla="*/ 559341 w 1026268"/>
                <a:gd name="connsiteY2" fmla="*/ 880353 h 1916349"/>
                <a:gd name="connsiteX3" fmla="*/ 792805 w 1026268"/>
                <a:gd name="connsiteY3" fmla="*/ 500975 h 1916349"/>
                <a:gd name="connsiteX4" fmla="*/ 1026268 w 1026268"/>
                <a:gd name="connsiteY4" fmla="*/ 0 h 1916349"/>
                <a:gd name="connsiteX5" fmla="*/ 1026268 w 1026268"/>
                <a:gd name="connsiteY5" fmla="*/ 0 h 191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268" h="1916349">
                  <a:moveTo>
                    <a:pt x="0" y="1916349"/>
                  </a:moveTo>
                  <a:cubicBezTo>
                    <a:pt x="40937" y="1742467"/>
                    <a:pt x="81875" y="1568585"/>
                    <a:pt x="175098" y="1395919"/>
                  </a:cubicBezTo>
                  <a:cubicBezTo>
                    <a:pt x="268322" y="1223253"/>
                    <a:pt x="456390" y="1029510"/>
                    <a:pt x="559341" y="880353"/>
                  </a:cubicBezTo>
                  <a:cubicBezTo>
                    <a:pt x="662292" y="731196"/>
                    <a:pt x="714984" y="647701"/>
                    <a:pt x="792805" y="500975"/>
                  </a:cubicBezTo>
                  <a:cubicBezTo>
                    <a:pt x="870626" y="354249"/>
                    <a:pt x="1026268" y="0"/>
                    <a:pt x="1026268" y="0"/>
                  </a:cubicBezTo>
                  <a:lnTo>
                    <a:pt x="1026268" y="0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B883D9-50CB-10DF-2A8E-F16A6387A3B4}"/>
              </a:ext>
            </a:extLst>
          </p:cNvPr>
          <p:cNvSpPr/>
          <p:nvPr/>
        </p:nvSpPr>
        <p:spPr>
          <a:xfrm>
            <a:off x="7401667" y="5139585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DD075C-E3E8-9DD4-9FDC-F4C212A97CBF}"/>
              </a:ext>
            </a:extLst>
          </p:cNvPr>
          <p:cNvSpPr txBox="1"/>
          <p:nvPr/>
        </p:nvSpPr>
        <p:spPr>
          <a:xfrm>
            <a:off x="7411382" y="50910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distal slope system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E43412-1034-1E96-9848-9E96B90B3646}"/>
              </a:ext>
            </a:extLst>
          </p:cNvPr>
          <p:cNvSpPr/>
          <p:nvPr/>
        </p:nvSpPr>
        <p:spPr>
          <a:xfrm>
            <a:off x="7405563" y="5622114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26CA90-D618-F8F0-B3BC-F72ACBE7E6FB}"/>
              </a:ext>
            </a:extLst>
          </p:cNvPr>
          <p:cNvSpPr txBox="1"/>
          <p:nvPr/>
        </p:nvSpPr>
        <p:spPr>
          <a:xfrm>
            <a:off x="7407464" y="558049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6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6AFE071-5B6F-6D08-1A3A-0C911C897A9B}"/>
              </a:ext>
            </a:extLst>
          </p:cNvPr>
          <p:cNvGrpSpPr/>
          <p:nvPr/>
        </p:nvGrpSpPr>
        <p:grpSpPr>
          <a:xfrm>
            <a:off x="7405642" y="6259616"/>
            <a:ext cx="308103" cy="369332"/>
            <a:chOff x="7405642" y="6353745"/>
            <a:chExt cx="308103" cy="36933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7335D32-73AF-EB61-E706-06F3C9F0C548}"/>
                </a:ext>
              </a:extLst>
            </p:cNvPr>
            <p:cNvSpPr/>
            <p:nvPr/>
          </p:nvSpPr>
          <p:spPr>
            <a:xfrm>
              <a:off x="7405642" y="6388407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646C45B-9EBE-33AD-8FFA-F4FD9D1C399D}"/>
                </a:ext>
              </a:extLst>
            </p:cNvPr>
            <p:cNvSpPr txBox="1"/>
            <p:nvPr/>
          </p:nvSpPr>
          <p:spPr>
            <a:xfrm>
              <a:off x="7412059" y="6353745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7523C92-B602-542B-F3B4-20B4D3C93127}"/>
              </a:ext>
            </a:extLst>
          </p:cNvPr>
          <p:cNvSpPr txBox="1"/>
          <p:nvPr/>
        </p:nvSpPr>
        <p:spPr>
          <a:xfrm>
            <a:off x="7737848" y="6241190"/>
            <a:ext cx="43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Recent horizontal wells along far eastern edge of starved Midland Basin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2BAE57E-DCC7-92FA-6DA2-17BEF7E19C61}"/>
              </a:ext>
            </a:extLst>
          </p:cNvPr>
          <p:cNvGrpSpPr/>
          <p:nvPr/>
        </p:nvGrpSpPr>
        <p:grpSpPr>
          <a:xfrm>
            <a:off x="2376067" y="2432190"/>
            <a:ext cx="387221" cy="461665"/>
            <a:chOff x="2376067" y="2432190"/>
            <a:chExt cx="387221" cy="461665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55B911D-3D2B-2ABE-B422-FCB67D0C3CB3}"/>
                </a:ext>
              </a:extLst>
            </p:cNvPr>
            <p:cNvSpPr/>
            <p:nvPr/>
          </p:nvSpPr>
          <p:spPr>
            <a:xfrm>
              <a:off x="2376067" y="2469729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65C81E6-75EF-5BC1-6DC1-842CA3245059}"/>
                </a:ext>
              </a:extLst>
            </p:cNvPr>
            <p:cNvSpPr txBox="1"/>
            <p:nvPr/>
          </p:nvSpPr>
          <p:spPr>
            <a:xfrm>
              <a:off x="2405447" y="243219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7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741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L. Strawn </a:t>
            </a:r>
          </a:p>
          <a:p>
            <a:r>
              <a:rPr lang="en-US" sz="1400" b="1" dirty="0"/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(Waite, 1991)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6C3C6A9-CC9E-8A49-B52C-0FB733931A91}"/>
              </a:ext>
            </a:extLst>
          </p:cNvPr>
          <p:cNvSpPr/>
          <p:nvPr/>
        </p:nvSpPr>
        <p:spPr>
          <a:xfrm>
            <a:off x="7407062" y="4557107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2FCBA3-3C24-49AE-0EB3-2D8AA14062FB}"/>
              </a:ext>
            </a:extLst>
          </p:cNvPr>
          <p:cNvSpPr txBox="1"/>
          <p:nvPr/>
        </p:nvSpPr>
        <p:spPr>
          <a:xfrm>
            <a:off x="7401667" y="45133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B9C5E3-6FD2-30CD-699B-A02661B894A4}"/>
              </a:ext>
            </a:extLst>
          </p:cNvPr>
          <p:cNvSpPr txBox="1"/>
          <p:nvPr/>
        </p:nvSpPr>
        <p:spPr>
          <a:xfrm>
            <a:off x="7761421" y="4506675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channel, delta, and proximal slope systems (Crystal Falls shelf margin)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D85156C-9265-7D90-378A-D5BEBD5C98FE}"/>
              </a:ext>
            </a:extLst>
          </p:cNvPr>
          <p:cNvCxnSpPr>
            <a:cxnSpLocks/>
          </p:cNvCxnSpPr>
          <p:nvPr/>
        </p:nvCxnSpPr>
        <p:spPr>
          <a:xfrm>
            <a:off x="4120978" y="1678735"/>
            <a:ext cx="2080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40166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Ellenburger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trend (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karsted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cave systems?); also, large Cisco (Cook) Ss delta system inboard of Saddle Creek shelf margin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A911ECA-BAF9-13F1-7C78-8DE343B2C12F}"/>
              </a:ext>
            </a:extLst>
          </p:cNvPr>
          <p:cNvSpPr txBox="1"/>
          <p:nvPr/>
        </p:nvSpPr>
        <p:spPr>
          <a:xfrm rot="19530624">
            <a:off x="1100259" y="2319414"/>
            <a:ext cx="871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/>
              <a:t>Drowned</a:t>
            </a:r>
          </a:p>
          <a:p>
            <a:pPr algn="ctr"/>
            <a:r>
              <a:rPr lang="en-US" sz="1400" b="1" i="1" dirty="0"/>
              <a:t>Midland</a:t>
            </a:r>
          </a:p>
          <a:p>
            <a:pPr algn="ctr"/>
            <a:r>
              <a:rPr lang="en-US" sz="1400" b="1" i="1" dirty="0"/>
              <a:t>Basin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2AAAC-1C2B-4B72-D59F-6ACC47341785}"/>
              </a:ext>
            </a:extLst>
          </p:cNvPr>
          <p:cNvSpPr txBox="1"/>
          <p:nvPr/>
        </p:nvSpPr>
        <p:spPr>
          <a:xfrm>
            <a:off x="7759921" y="5505580"/>
            <a:ext cx="443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Small pinnacle reefs on L. Canyon drowned platform; large isolated reefs on L. Strawn drowned platform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(bank margins from Waite, 1991)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50BEE-D3CF-7EDF-6B4A-9C1EB343529F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37063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466EF5F7-D2B7-DBE5-7607-84C3BFEEDDF9}"/>
              </a:ext>
            </a:extLst>
          </p:cNvPr>
          <p:cNvGrpSpPr/>
          <p:nvPr/>
        </p:nvGrpSpPr>
        <p:grpSpPr>
          <a:xfrm>
            <a:off x="5428559" y="622570"/>
            <a:ext cx="6417554" cy="4714798"/>
            <a:chOff x="5428559" y="622570"/>
            <a:chExt cx="6417554" cy="471479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253B62E-2414-41CF-E29B-1083AA95C0CD}"/>
                </a:ext>
              </a:extLst>
            </p:cNvPr>
            <p:cNvGrpSpPr/>
            <p:nvPr/>
          </p:nvGrpSpPr>
          <p:grpSpPr>
            <a:xfrm>
              <a:off x="5428559" y="622570"/>
              <a:ext cx="1332164" cy="4714798"/>
              <a:chOff x="5428559" y="622570"/>
              <a:chExt cx="1332164" cy="4714798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A81964E-8895-6AF1-7EDB-987F35057EA1}"/>
                  </a:ext>
                </a:extLst>
              </p:cNvPr>
              <p:cNvSpPr/>
              <p:nvPr/>
            </p:nvSpPr>
            <p:spPr>
              <a:xfrm>
                <a:off x="5504541" y="3883083"/>
                <a:ext cx="277238" cy="1454285"/>
              </a:xfrm>
              <a:custGeom>
                <a:avLst/>
                <a:gdLst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36187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11868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238" h="1454285">
                    <a:moveTo>
                      <a:pt x="0" y="1454285"/>
                    </a:moveTo>
                    <a:cubicBezTo>
                      <a:pt x="11349" y="1336742"/>
                      <a:pt x="22698" y="1219200"/>
                      <a:pt x="29183" y="1113817"/>
                    </a:cubicBezTo>
                    <a:cubicBezTo>
                      <a:pt x="35668" y="1008434"/>
                      <a:pt x="34858" y="898998"/>
                      <a:pt x="38911" y="821987"/>
                    </a:cubicBezTo>
                    <a:cubicBezTo>
                      <a:pt x="42964" y="744976"/>
                      <a:pt x="41343" y="723089"/>
                      <a:pt x="53502" y="651753"/>
                    </a:cubicBezTo>
                    <a:cubicBezTo>
                      <a:pt x="65662" y="580417"/>
                      <a:pt x="85928" y="476655"/>
                      <a:pt x="111868" y="393970"/>
                    </a:cubicBezTo>
                    <a:cubicBezTo>
                      <a:pt x="137808" y="311285"/>
                      <a:pt x="185637" y="221304"/>
                      <a:pt x="209145" y="155642"/>
                    </a:cubicBezTo>
                    <a:cubicBezTo>
                      <a:pt x="232654" y="89980"/>
                      <a:pt x="254946" y="44990"/>
                      <a:pt x="27723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A7B023-C410-DBBC-A142-37F8AB6A7B24}"/>
                  </a:ext>
                </a:extLst>
              </p:cNvPr>
              <p:cNvSpPr/>
              <p:nvPr/>
            </p:nvSpPr>
            <p:spPr>
              <a:xfrm>
                <a:off x="5428559" y="2529191"/>
                <a:ext cx="62705" cy="1318098"/>
              </a:xfrm>
              <a:custGeom>
                <a:avLst/>
                <a:gdLst>
                  <a:gd name="connsiteX0" fmla="*/ 62705 w 62705"/>
                  <a:gd name="connsiteY0" fmla="*/ 1318098 h 1318098"/>
                  <a:gd name="connsiteX1" fmla="*/ 48113 w 62705"/>
                  <a:gd name="connsiteY1" fmla="*/ 856035 h 1318098"/>
                  <a:gd name="connsiteX2" fmla="*/ 4339 w 62705"/>
                  <a:gd name="connsiteY2" fmla="*/ 457200 h 1318098"/>
                  <a:gd name="connsiteX3" fmla="*/ 4339 w 62705"/>
                  <a:gd name="connsiteY3" fmla="*/ 223737 h 1318098"/>
                  <a:gd name="connsiteX4" fmla="*/ 28658 w 62705"/>
                  <a:gd name="connsiteY4" fmla="*/ 0 h 13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05" h="1318098">
                    <a:moveTo>
                      <a:pt x="62705" y="1318098"/>
                    </a:moveTo>
                    <a:cubicBezTo>
                      <a:pt x="60273" y="1158808"/>
                      <a:pt x="57841" y="999518"/>
                      <a:pt x="48113" y="856035"/>
                    </a:cubicBezTo>
                    <a:cubicBezTo>
                      <a:pt x="38385" y="712552"/>
                      <a:pt x="11635" y="562583"/>
                      <a:pt x="4339" y="457200"/>
                    </a:cubicBezTo>
                    <a:cubicBezTo>
                      <a:pt x="-2957" y="351817"/>
                      <a:pt x="286" y="299937"/>
                      <a:pt x="4339" y="223737"/>
                    </a:cubicBezTo>
                    <a:cubicBezTo>
                      <a:pt x="8392" y="147537"/>
                      <a:pt x="18525" y="73768"/>
                      <a:pt x="2865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C23E676-6A1B-23A5-5A82-705EDFD35FF0}"/>
                  </a:ext>
                </a:extLst>
              </p:cNvPr>
              <p:cNvSpPr/>
              <p:nvPr/>
            </p:nvSpPr>
            <p:spPr>
              <a:xfrm>
                <a:off x="5734455" y="622570"/>
                <a:ext cx="1026268" cy="1916349"/>
              </a:xfrm>
              <a:custGeom>
                <a:avLst/>
                <a:gdLst>
                  <a:gd name="connsiteX0" fmla="*/ 0 w 1026268"/>
                  <a:gd name="connsiteY0" fmla="*/ 1916349 h 1916349"/>
                  <a:gd name="connsiteX1" fmla="*/ 175098 w 1026268"/>
                  <a:gd name="connsiteY1" fmla="*/ 1395919 h 1916349"/>
                  <a:gd name="connsiteX2" fmla="*/ 559341 w 1026268"/>
                  <a:gd name="connsiteY2" fmla="*/ 880353 h 1916349"/>
                  <a:gd name="connsiteX3" fmla="*/ 792805 w 1026268"/>
                  <a:gd name="connsiteY3" fmla="*/ 500975 h 1916349"/>
                  <a:gd name="connsiteX4" fmla="*/ 1026268 w 1026268"/>
                  <a:gd name="connsiteY4" fmla="*/ 0 h 1916349"/>
                  <a:gd name="connsiteX5" fmla="*/ 1026268 w 1026268"/>
                  <a:gd name="connsiteY5" fmla="*/ 0 h 191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6268" h="1916349">
                    <a:moveTo>
                      <a:pt x="0" y="1916349"/>
                    </a:moveTo>
                    <a:cubicBezTo>
                      <a:pt x="40937" y="1742467"/>
                      <a:pt x="81875" y="1568585"/>
                      <a:pt x="175098" y="1395919"/>
                    </a:cubicBezTo>
                    <a:cubicBezTo>
                      <a:pt x="268322" y="1223253"/>
                      <a:pt x="456390" y="1029510"/>
                      <a:pt x="559341" y="880353"/>
                    </a:cubicBezTo>
                    <a:cubicBezTo>
                      <a:pt x="662292" y="731196"/>
                      <a:pt x="714984" y="647701"/>
                      <a:pt x="792805" y="500975"/>
                    </a:cubicBezTo>
                    <a:cubicBezTo>
                      <a:pt x="870626" y="354249"/>
                      <a:pt x="1026268" y="0"/>
                      <a:pt x="1026268" y="0"/>
                    </a:cubicBezTo>
                    <a:lnTo>
                      <a:pt x="1026268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7014A3-4560-1714-CDAA-84057970318F}"/>
                </a:ext>
              </a:extLst>
            </p:cNvPr>
            <p:cNvGrpSpPr/>
            <p:nvPr/>
          </p:nvGrpSpPr>
          <p:grpSpPr>
            <a:xfrm>
              <a:off x="5754031" y="1552794"/>
              <a:ext cx="1144814" cy="3077481"/>
              <a:chOff x="5754031" y="1552794"/>
              <a:chExt cx="1144814" cy="307748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7E71DDE-D5CF-3DAE-A52B-4864A29488B1}"/>
                  </a:ext>
                </a:extLst>
              </p:cNvPr>
              <p:cNvSpPr/>
              <p:nvPr/>
            </p:nvSpPr>
            <p:spPr>
              <a:xfrm>
                <a:off x="5754031" y="4220974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2FBBB6-C6ED-4204-2000-3B27BB352E1E}"/>
                  </a:ext>
                </a:extLst>
              </p:cNvPr>
              <p:cNvSpPr txBox="1"/>
              <p:nvPr/>
            </p:nvSpPr>
            <p:spPr>
              <a:xfrm>
                <a:off x="5781779" y="416861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5ADB33F-76FD-0F6E-6664-8874AC75667C}"/>
                  </a:ext>
                </a:extLst>
              </p:cNvPr>
              <p:cNvSpPr/>
              <p:nvPr/>
            </p:nvSpPr>
            <p:spPr>
              <a:xfrm>
                <a:off x="6511624" y="1604702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5F4D6C3-E883-C0FC-2C5B-D97255E602D1}"/>
                  </a:ext>
                </a:extLst>
              </p:cNvPr>
              <p:cNvSpPr txBox="1"/>
              <p:nvPr/>
            </p:nvSpPr>
            <p:spPr>
              <a:xfrm>
                <a:off x="6539123" y="1552794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34B0A85-9334-40EF-3023-953FE41078D7}"/>
                  </a:ext>
                </a:extLst>
              </p:cNvPr>
              <p:cNvSpPr/>
              <p:nvPr/>
            </p:nvSpPr>
            <p:spPr>
              <a:xfrm>
                <a:off x="5834351" y="2998930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17BDAC-2F78-22A2-86BF-A3FB7FA5F2B6}"/>
                  </a:ext>
                </a:extLst>
              </p:cNvPr>
              <p:cNvSpPr txBox="1"/>
              <p:nvPr/>
            </p:nvSpPr>
            <p:spPr>
              <a:xfrm>
                <a:off x="5850578" y="292833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424857B-6A33-EBD2-DD16-BB397F9AE722}"/>
                </a:ext>
              </a:extLst>
            </p:cNvPr>
            <p:cNvGrpSpPr/>
            <p:nvPr/>
          </p:nvGrpSpPr>
          <p:grpSpPr>
            <a:xfrm>
              <a:off x="7401667" y="2033175"/>
              <a:ext cx="301687" cy="369332"/>
              <a:chOff x="7409024" y="2221433"/>
              <a:chExt cx="301687" cy="36933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4C7732A-B169-733D-9F11-3945A0996006}"/>
                  </a:ext>
                </a:extLst>
              </p:cNvPr>
              <p:cNvSpPr/>
              <p:nvPr/>
            </p:nvSpPr>
            <p:spPr>
              <a:xfrm>
                <a:off x="7409024" y="2273798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DE371F-03FB-DE46-A139-3396B550543E}"/>
                  </a:ext>
                </a:extLst>
              </p:cNvPr>
              <p:cNvSpPr txBox="1"/>
              <p:nvPr/>
            </p:nvSpPr>
            <p:spPr>
              <a:xfrm>
                <a:off x="7409025" y="22214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E8EDAD-A34A-A114-B106-9438D79DBA0C}"/>
                </a:ext>
              </a:extLst>
            </p:cNvPr>
            <p:cNvSpPr txBox="1"/>
            <p:nvPr/>
          </p:nvSpPr>
          <p:spPr>
            <a:xfrm>
              <a:off x="7756026" y="1923893"/>
              <a:ext cx="40900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Ft. Chadbourne structural and combination traps; multiple zones (Cambrian Ss, </a:t>
              </a:r>
              <a:r>
                <a:rPr lang="en-US" sz="1600" dirty="0" err="1"/>
                <a:t>Elbg</a:t>
              </a:r>
              <a:r>
                <a:rPr lang="en-US" sz="1600" dirty="0"/>
                <a:t>., Caddo Ls, Strawn Ss., U. Strawn Ls, Penn Reef. Canyon Ss)   (</a:t>
              </a:r>
              <a:r>
                <a:rPr lang="en-US" sz="1400" dirty="0"/>
                <a:t>faults from Ewing, Tectonic Map of TX)</a:t>
              </a:r>
              <a:endParaRPr lang="en-US" sz="16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BB1C6A-1B1C-9B95-08BA-7CF7AB624A95}"/>
              </a:ext>
            </a:extLst>
          </p:cNvPr>
          <p:cNvGrpSpPr/>
          <p:nvPr/>
        </p:nvGrpSpPr>
        <p:grpSpPr>
          <a:xfrm>
            <a:off x="7401667" y="5091022"/>
            <a:ext cx="311401" cy="369332"/>
            <a:chOff x="7409024" y="5279280"/>
            <a:chExt cx="311401" cy="3693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B883D9-50CB-10DF-2A8E-F16A6387A3B4}"/>
                </a:ext>
              </a:extLst>
            </p:cNvPr>
            <p:cNvSpPr/>
            <p:nvPr/>
          </p:nvSpPr>
          <p:spPr>
            <a:xfrm>
              <a:off x="7409024" y="5327843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DD075C-E3E8-9DD4-9FDC-F4C212A97CBF}"/>
                </a:ext>
              </a:extLst>
            </p:cNvPr>
            <p:cNvSpPr txBox="1"/>
            <p:nvPr/>
          </p:nvSpPr>
          <p:spPr>
            <a:xfrm>
              <a:off x="7418739" y="52792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Canyon Ss (L. Wolfcamp) distal slope system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038C715-5680-CA55-9694-5E7CB1787BF4}"/>
              </a:ext>
            </a:extLst>
          </p:cNvPr>
          <p:cNvGrpSpPr/>
          <p:nvPr/>
        </p:nvGrpSpPr>
        <p:grpSpPr>
          <a:xfrm>
            <a:off x="2386846" y="5337368"/>
            <a:ext cx="387221" cy="461665"/>
            <a:chOff x="2386846" y="5337368"/>
            <a:chExt cx="387221" cy="46166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6C5DB88-7373-4394-EC70-F76DE19202D0}"/>
                </a:ext>
              </a:extLst>
            </p:cNvPr>
            <p:cNvSpPr/>
            <p:nvPr/>
          </p:nvSpPr>
          <p:spPr>
            <a:xfrm>
              <a:off x="2386846" y="5389732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B6F355-4D96-60C9-B5F9-58E722840418}"/>
                </a:ext>
              </a:extLst>
            </p:cNvPr>
            <p:cNvSpPr txBox="1"/>
            <p:nvPr/>
          </p:nvSpPr>
          <p:spPr>
            <a:xfrm>
              <a:off x="2414594" y="533736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ADF2DCA-98AC-96C7-CA97-8BE7BF99F907}"/>
              </a:ext>
            </a:extLst>
          </p:cNvPr>
          <p:cNvGrpSpPr/>
          <p:nvPr/>
        </p:nvGrpSpPr>
        <p:grpSpPr>
          <a:xfrm>
            <a:off x="2376067" y="2432190"/>
            <a:ext cx="9717073" cy="4393775"/>
            <a:chOff x="2376067" y="2432190"/>
            <a:chExt cx="9717073" cy="439377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6AFE071-5B6F-6D08-1A3A-0C911C897A9B}"/>
                </a:ext>
              </a:extLst>
            </p:cNvPr>
            <p:cNvGrpSpPr/>
            <p:nvPr/>
          </p:nvGrpSpPr>
          <p:grpSpPr>
            <a:xfrm>
              <a:off x="7405642" y="6259616"/>
              <a:ext cx="308103" cy="369332"/>
              <a:chOff x="7405642" y="6353745"/>
              <a:chExt cx="308103" cy="369332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7335D32-73AF-EB61-E706-06F3C9F0C548}"/>
                  </a:ext>
                </a:extLst>
              </p:cNvPr>
              <p:cNvSpPr/>
              <p:nvPr/>
            </p:nvSpPr>
            <p:spPr>
              <a:xfrm>
                <a:off x="7405642" y="6388407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646C45B-9EBE-33AD-8FFA-F4FD9D1C399D}"/>
                  </a:ext>
                </a:extLst>
              </p:cNvPr>
              <p:cNvSpPr txBox="1"/>
              <p:nvPr/>
            </p:nvSpPr>
            <p:spPr>
              <a:xfrm>
                <a:off x="7412059" y="6353745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7523C92-B602-542B-F3B4-20B4D3C93127}"/>
                </a:ext>
              </a:extLst>
            </p:cNvPr>
            <p:cNvSpPr txBox="1"/>
            <p:nvPr/>
          </p:nvSpPr>
          <p:spPr>
            <a:xfrm>
              <a:off x="7737848" y="6241190"/>
              <a:ext cx="4355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Recent horizontal wells along far eastern edge of starved Midland Basin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2BAE57E-DCC7-92FA-6DA2-17BEF7E19C61}"/>
                </a:ext>
              </a:extLst>
            </p:cNvPr>
            <p:cNvGrpSpPr/>
            <p:nvPr/>
          </p:nvGrpSpPr>
          <p:grpSpPr>
            <a:xfrm>
              <a:off x="2376067" y="2432190"/>
              <a:ext cx="387221" cy="461665"/>
              <a:chOff x="2376067" y="2432190"/>
              <a:chExt cx="387221" cy="461665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55B911D-3D2B-2ABE-B422-FCB67D0C3CB3}"/>
                  </a:ext>
                </a:extLst>
              </p:cNvPr>
              <p:cNvSpPr/>
              <p:nvPr/>
            </p:nvSpPr>
            <p:spPr>
              <a:xfrm>
                <a:off x="2376067" y="2469729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65C81E6-75EF-5BC1-6DC1-842CA3245059}"/>
                  </a:ext>
                </a:extLst>
              </p:cNvPr>
              <p:cNvSpPr txBox="1"/>
              <p:nvPr/>
            </p:nvSpPr>
            <p:spPr>
              <a:xfrm>
                <a:off x="2405447" y="243219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7</a:t>
                </a: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1665318-47F1-1918-77F1-EBE5D5E7BAB4}"/>
              </a:ext>
            </a:extLst>
          </p:cNvPr>
          <p:cNvGrpSpPr/>
          <p:nvPr/>
        </p:nvGrpSpPr>
        <p:grpSpPr>
          <a:xfrm>
            <a:off x="2610442" y="1600123"/>
            <a:ext cx="387221" cy="461665"/>
            <a:chOff x="2610442" y="1600123"/>
            <a:chExt cx="387221" cy="4616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18947B-86F0-AE78-2A78-6F7154DBCB3C}"/>
                </a:ext>
              </a:extLst>
            </p:cNvPr>
            <p:cNvSpPr/>
            <p:nvPr/>
          </p:nvSpPr>
          <p:spPr>
            <a:xfrm>
              <a:off x="2610442" y="1652487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727F70-4871-424B-1396-2D056BF8823B}"/>
                </a:ext>
              </a:extLst>
            </p:cNvPr>
            <p:cNvSpPr txBox="1"/>
            <p:nvPr/>
          </p:nvSpPr>
          <p:spPr>
            <a:xfrm>
              <a:off x="2638190" y="160012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F9AFBCB-7256-863A-0D86-C3E504C72D61}"/>
              </a:ext>
            </a:extLst>
          </p:cNvPr>
          <p:cNvGrpSpPr/>
          <p:nvPr/>
        </p:nvGrpSpPr>
        <p:grpSpPr>
          <a:xfrm>
            <a:off x="7405563" y="5580491"/>
            <a:ext cx="303587" cy="369332"/>
            <a:chOff x="7416830" y="5768749"/>
            <a:chExt cx="303587" cy="3693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AE43412-1034-1E96-9848-9E96B90B3646}"/>
                </a:ext>
              </a:extLst>
            </p:cNvPr>
            <p:cNvSpPr/>
            <p:nvPr/>
          </p:nvSpPr>
          <p:spPr>
            <a:xfrm>
              <a:off x="7416830" y="5810372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26CA90-D618-F8F0-B3BC-F72ACBE7E6FB}"/>
                </a:ext>
              </a:extLst>
            </p:cNvPr>
            <p:cNvSpPr txBox="1"/>
            <p:nvPr/>
          </p:nvSpPr>
          <p:spPr>
            <a:xfrm>
              <a:off x="7418731" y="5768749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AD946F8-578D-B151-AC7D-50A57ABBA948}"/>
              </a:ext>
            </a:extLst>
          </p:cNvPr>
          <p:cNvGrpSpPr/>
          <p:nvPr/>
        </p:nvGrpSpPr>
        <p:grpSpPr>
          <a:xfrm>
            <a:off x="2657261" y="3900446"/>
            <a:ext cx="2853976" cy="693623"/>
            <a:chOff x="2657261" y="3900446"/>
            <a:chExt cx="2853976" cy="69362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F9C0F6-6390-BB4E-5B6E-E2A25F0C1FA9}"/>
                </a:ext>
              </a:extLst>
            </p:cNvPr>
            <p:cNvSpPr/>
            <p:nvPr/>
          </p:nvSpPr>
          <p:spPr>
            <a:xfrm>
              <a:off x="2657261" y="4180521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43300E0-5135-3A83-AB79-2B23DB355146}"/>
                </a:ext>
              </a:extLst>
            </p:cNvPr>
            <p:cNvSpPr txBox="1"/>
            <p:nvPr/>
          </p:nvSpPr>
          <p:spPr>
            <a:xfrm>
              <a:off x="2680284" y="41324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3D5BBD3-56FE-3BE1-60B2-3424FA077E6F}"/>
                </a:ext>
              </a:extLst>
            </p:cNvPr>
            <p:cNvSpPr/>
            <p:nvPr/>
          </p:nvSpPr>
          <p:spPr>
            <a:xfrm>
              <a:off x="5124016" y="3952796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BFDBDBC-07CB-A109-7E15-ADC462DB6A07}"/>
                </a:ext>
              </a:extLst>
            </p:cNvPr>
            <p:cNvSpPr txBox="1"/>
            <p:nvPr/>
          </p:nvSpPr>
          <p:spPr>
            <a:xfrm>
              <a:off x="5142658" y="390044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9FEB460-56B7-79B4-DDD7-8B5FB8B9BCD5}"/>
              </a:ext>
            </a:extLst>
          </p:cNvPr>
          <p:cNvSpPr/>
          <p:nvPr/>
        </p:nvSpPr>
        <p:spPr>
          <a:xfrm>
            <a:off x="4104449" y="2164976"/>
            <a:ext cx="3143516" cy="4525138"/>
          </a:xfrm>
          <a:custGeom>
            <a:avLst/>
            <a:gdLst>
              <a:gd name="connsiteX0" fmla="*/ 10351 w 3143516"/>
              <a:gd name="connsiteY0" fmla="*/ 4370295 h 4525138"/>
              <a:gd name="connsiteX1" fmla="*/ 10351 w 3143516"/>
              <a:gd name="connsiteY1" fmla="*/ 4491318 h 4525138"/>
              <a:gd name="connsiteX2" fmla="*/ 117927 w 3143516"/>
              <a:gd name="connsiteY2" fmla="*/ 3832412 h 4525138"/>
              <a:gd name="connsiteX3" fmla="*/ 655810 w 3143516"/>
              <a:gd name="connsiteY3" fmla="*/ 3213848 h 4525138"/>
              <a:gd name="connsiteX4" fmla="*/ 1449186 w 3143516"/>
              <a:gd name="connsiteY4" fmla="*/ 2487706 h 4525138"/>
              <a:gd name="connsiteX5" fmla="*/ 2148433 w 3143516"/>
              <a:gd name="connsiteY5" fmla="*/ 1748118 h 4525138"/>
              <a:gd name="connsiteX6" fmla="*/ 2605633 w 3143516"/>
              <a:gd name="connsiteY6" fmla="*/ 995083 h 4525138"/>
              <a:gd name="connsiteX7" fmla="*/ 2914916 w 3143516"/>
              <a:gd name="connsiteY7" fmla="*/ 430306 h 4525138"/>
              <a:gd name="connsiteX8" fmla="*/ 3143516 w 3143516"/>
              <a:gd name="connsiteY8" fmla="*/ 0 h 452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516" h="4525138">
                <a:moveTo>
                  <a:pt x="10351" y="4370295"/>
                </a:moveTo>
                <a:cubicBezTo>
                  <a:pt x="1386" y="4475630"/>
                  <a:pt x="-7578" y="4580965"/>
                  <a:pt x="10351" y="4491318"/>
                </a:cubicBezTo>
                <a:cubicBezTo>
                  <a:pt x="28280" y="4401671"/>
                  <a:pt x="10351" y="4045324"/>
                  <a:pt x="117927" y="3832412"/>
                </a:cubicBezTo>
                <a:cubicBezTo>
                  <a:pt x="225503" y="3619500"/>
                  <a:pt x="433934" y="3437966"/>
                  <a:pt x="655810" y="3213848"/>
                </a:cubicBezTo>
                <a:cubicBezTo>
                  <a:pt x="877686" y="2989730"/>
                  <a:pt x="1200416" y="2731994"/>
                  <a:pt x="1449186" y="2487706"/>
                </a:cubicBezTo>
                <a:cubicBezTo>
                  <a:pt x="1697956" y="2243418"/>
                  <a:pt x="1955692" y="1996888"/>
                  <a:pt x="2148433" y="1748118"/>
                </a:cubicBezTo>
                <a:cubicBezTo>
                  <a:pt x="2341174" y="1499348"/>
                  <a:pt x="2477886" y="1214718"/>
                  <a:pt x="2605633" y="995083"/>
                </a:cubicBezTo>
                <a:cubicBezTo>
                  <a:pt x="2733380" y="775448"/>
                  <a:pt x="2825269" y="596153"/>
                  <a:pt x="2914916" y="430306"/>
                </a:cubicBezTo>
                <a:cubicBezTo>
                  <a:pt x="3004563" y="264459"/>
                  <a:pt x="3074039" y="132229"/>
                  <a:pt x="3143516" y="0"/>
                </a:cubicBez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837EB81-E32B-44A7-FEB6-2F1A84D792AA}"/>
              </a:ext>
            </a:extLst>
          </p:cNvPr>
          <p:cNvSpPr/>
          <p:nvPr/>
        </p:nvSpPr>
        <p:spPr>
          <a:xfrm>
            <a:off x="3287254" y="1882588"/>
            <a:ext cx="3678322" cy="4614516"/>
          </a:xfrm>
          <a:custGeom>
            <a:avLst/>
            <a:gdLst>
              <a:gd name="connsiteX0" fmla="*/ 208981 w 3678322"/>
              <a:gd name="connsiteY0" fmla="*/ 4585447 h 4614516"/>
              <a:gd name="connsiteX1" fmla="*/ 276217 w 3678322"/>
              <a:gd name="connsiteY1" fmla="*/ 4545106 h 4614516"/>
              <a:gd name="connsiteX2" fmla="*/ 464475 w 3678322"/>
              <a:gd name="connsiteY2" fmla="*/ 3980330 h 4614516"/>
              <a:gd name="connsiteX3" fmla="*/ 491370 w 3678322"/>
              <a:gd name="connsiteY3" fmla="*/ 3334871 h 4614516"/>
              <a:gd name="connsiteX4" fmla="*/ 558605 w 3678322"/>
              <a:gd name="connsiteY4" fmla="*/ 2998694 h 4614516"/>
              <a:gd name="connsiteX5" fmla="*/ 693075 w 3678322"/>
              <a:gd name="connsiteY5" fmla="*/ 2662518 h 4614516"/>
              <a:gd name="connsiteX6" fmla="*/ 706522 w 3678322"/>
              <a:gd name="connsiteY6" fmla="*/ 2420471 h 4614516"/>
              <a:gd name="connsiteX7" fmla="*/ 491370 w 3678322"/>
              <a:gd name="connsiteY7" fmla="*/ 2232212 h 4614516"/>
              <a:gd name="connsiteX8" fmla="*/ 87958 w 3678322"/>
              <a:gd name="connsiteY8" fmla="*/ 2178424 h 4614516"/>
              <a:gd name="connsiteX9" fmla="*/ 7275 w 3678322"/>
              <a:gd name="connsiteY9" fmla="*/ 1976718 h 4614516"/>
              <a:gd name="connsiteX10" fmla="*/ 208981 w 3678322"/>
              <a:gd name="connsiteY10" fmla="*/ 1385047 h 4614516"/>
              <a:gd name="connsiteX11" fmla="*/ 491370 w 3678322"/>
              <a:gd name="connsiteY11" fmla="*/ 995083 h 4614516"/>
              <a:gd name="connsiteX12" fmla="*/ 881334 w 3678322"/>
              <a:gd name="connsiteY12" fmla="*/ 900953 h 4614516"/>
              <a:gd name="connsiteX13" fmla="*/ 1298193 w 3678322"/>
              <a:gd name="connsiteY13" fmla="*/ 995083 h 4614516"/>
              <a:gd name="connsiteX14" fmla="*/ 1567134 w 3678322"/>
              <a:gd name="connsiteY14" fmla="*/ 1290918 h 4614516"/>
              <a:gd name="connsiteX15" fmla="*/ 1634370 w 3678322"/>
              <a:gd name="connsiteY15" fmla="*/ 1694330 h 4614516"/>
              <a:gd name="connsiteX16" fmla="*/ 1715052 w 3678322"/>
              <a:gd name="connsiteY16" fmla="*/ 1882588 h 4614516"/>
              <a:gd name="connsiteX17" fmla="*/ 1970546 w 3678322"/>
              <a:gd name="connsiteY17" fmla="*/ 1842247 h 4614516"/>
              <a:gd name="connsiteX18" fmla="*/ 2441193 w 3678322"/>
              <a:gd name="connsiteY18" fmla="*/ 1290918 h 4614516"/>
              <a:gd name="connsiteX19" fmla="*/ 2831158 w 3678322"/>
              <a:gd name="connsiteY19" fmla="*/ 900953 h 4614516"/>
              <a:gd name="connsiteX20" fmla="*/ 3194228 w 3678322"/>
              <a:gd name="connsiteY20" fmla="*/ 605118 h 4614516"/>
              <a:gd name="connsiteX21" fmla="*/ 3543852 w 3678322"/>
              <a:gd name="connsiteY21" fmla="*/ 147918 h 4614516"/>
              <a:gd name="connsiteX22" fmla="*/ 3678322 w 3678322"/>
              <a:gd name="connsiteY22" fmla="*/ 0 h 461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8322" h="4614516">
                <a:moveTo>
                  <a:pt x="208981" y="4585447"/>
                </a:moveTo>
                <a:cubicBezTo>
                  <a:pt x="221308" y="4615703"/>
                  <a:pt x="233635" y="4645959"/>
                  <a:pt x="276217" y="4545106"/>
                </a:cubicBezTo>
                <a:cubicBezTo>
                  <a:pt x="318799" y="4444253"/>
                  <a:pt x="428616" y="4182036"/>
                  <a:pt x="464475" y="3980330"/>
                </a:cubicBezTo>
                <a:cubicBezTo>
                  <a:pt x="500334" y="3778624"/>
                  <a:pt x="475682" y="3498477"/>
                  <a:pt x="491370" y="3334871"/>
                </a:cubicBezTo>
                <a:cubicBezTo>
                  <a:pt x="507058" y="3171265"/>
                  <a:pt x="524987" y="3110753"/>
                  <a:pt x="558605" y="2998694"/>
                </a:cubicBezTo>
                <a:cubicBezTo>
                  <a:pt x="592223" y="2886635"/>
                  <a:pt x="668422" y="2758888"/>
                  <a:pt x="693075" y="2662518"/>
                </a:cubicBezTo>
                <a:cubicBezTo>
                  <a:pt x="717728" y="2566148"/>
                  <a:pt x="740140" y="2492189"/>
                  <a:pt x="706522" y="2420471"/>
                </a:cubicBezTo>
                <a:cubicBezTo>
                  <a:pt x="672905" y="2348753"/>
                  <a:pt x="594464" y="2272553"/>
                  <a:pt x="491370" y="2232212"/>
                </a:cubicBezTo>
                <a:cubicBezTo>
                  <a:pt x="388276" y="2191871"/>
                  <a:pt x="168641" y="2221006"/>
                  <a:pt x="87958" y="2178424"/>
                </a:cubicBezTo>
                <a:cubicBezTo>
                  <a:pt x="7275" y="2135842"/>
                  <a:pt x="-12896" y="2108948"/>
                  <a:pt x="7275" y="1976718"/>
                </a:cubicBezTo>
                <a:cubicBezTo>
                  <a:pt x="27446" y="1844488"/>
                  <a:pt x="128299" y="1548653"/>
                  <a:pt x="208981" y="1385047"/>
                </a:cubicBezTo>
                <a:cubicBezTo>
                  <a:pt x="289663" y="1221441"/>
                  <a:pt x="379311" y="1075765"/>
                  <a:pt x="491370" y="995083"/>
                </a:cubicBezTo>
                <a:cubicBezTo>
                  <a:pt x="603429" y="914401"/>
                  <a:pt x="746864" y="900953"/>
                  <a:pt x="881334" y="900953"/>
                </a:cubicBezTo>
                <a:cubicBezTo>
                  <a:pt x="1015804" y="900953"/>
                  <a:pt x="1183893" y="930089"/>
                  <a:pt x="1298193" y="995083"/>
                </a:cubicBezTo>
                <a:cubicBezTo>
                  <a:pt x="1412493" y="1060077"/>
                  <a:pt x="1511105" y="1174377"/>
                  <a:pt x="1567134" y="1290918"/>
                </a:cubicBezTo>
                <a:cubicBezTo>
                  <a:pt x="1623164" y="1407459"/>
                  <a:pt x="1609717" y="1595718"/>
                  <a:pt x="1634370" y="1694330"/>
                </a:cubicBezTo>
                <a:cubicBezTo>
                  <a:pt x="1659023" y="1792942"/>
                  <a:pt x="1659023" y="1857935"/>
                  <a:pt x="1715052" y="1882588"/>
                </a:cubicBezTo>
                <a:cubicBezTo>
                  <a:pt x="1771081" y="1907241"/>
                  <a:pt x="1849523" y="1940859"/>
                  <a:pt x="1970546" y="1842247"/>
                </a:cubicBezTo>
                <a:cubicBezTo>
                  <a:pt x="2091570" y="1743635"/>
                  <a:pt x="2297758" y="1447800"/>
                  <a:pt x="2441193" y="1290918"/>
                </a:cubicBezTo>
                <a:cubicBezTo>
                  <a:pt x="2584628" y="1134036"/>
                  <a:pt x="2705652" y="1015253"/>
                  <a:pt x="2831158" y="900953"/>
                </a:cubicBezTo>
                <a:cubicBezTo>
                  <a:pt x="2956664" y="786653"/>
                  <a:pt x="3075446" y="730624"/>
                  <a:pt x="3194228" y="605118"/>
                </a:cubicBezTo>
                <a:cubicBezTo>
                  <a:pt x="3313010" y="479612"/>
                  <a:pt x="3463170" y="248771"/>
                  <a:pt x="3543852" y="147918"/>
                </a:cubicBezTo>
                <a:cubicBezTo>
                  <a:pt x="3624534" y="47065"/>
                  <a:pt x="3651428" y="23532"/>
                  <a:pt x="3678322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235C0A-10A8-D31D-C03B-AFB09203D845}"/>
              </a:ext>
            </a:extLst>
          </p:cNvPr>
          <p:cNvSpPr txBox="1"/>
          <p:nvPr/>
        </p:nvSpPr>
        <p:spPr>
          <a:xfrm rot="18882101">
            <a:off x="4342499" y="5196213"/>
            <a:ext cx="278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ANSON (U. CANYON) BANK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9D5F7A-F7BD-5BBE-C3E0-5786537A01D0}"/>
              </a:ext>
            </a:extLst>
          </p:cNvPr>
          <p:cNvSpPr txBox="1"/>
          <p:nvPr/>
        </p:nvSpPr>
        <p:spPr>
          <a:xfrm>
            <a:off x="2618090" y="4732596"/>
            <a:ext cx="1105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L. Canyon –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U. Strawn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shelf margin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0DBECE0-D9C6-970B-E80C-0A9E400D7DE2}"/>
              </a:ext>
            </a:extLst>
          </p:cNvPr>
          <p:cNvCxnSpPr>
            <a:cxnSpLocks/>
          </p:cNvCxnSpPr>
          <p:nvPr/>
        </p:nvCxnSpPr>
        <p:spPr>
          <a:xfrm>
            <a:off x="3482993" y="5121193"/>
            <a:ext cx="258626" cy="0"/>
          </a:xfrm>
          <a:prstGeom prst="line">
            <a:avLst/>
          </a:prstGeom>
          <a:ln w="952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B1E8AC-DF50-1888-7850-CA22B4178F77}"/>
              </a:ext>
            </a:extLst>
          </p:cNvPr>
          <p:cNvGrpSpPr/>
          <p:nvPr/>
        </p:nvGrpSpPr>
        <p:grpSpPr>
          <a:xfrm>
            <a:off x="618565" y="134471"/>
            <a:ext cx="7090540" cy="4840941"/>
            <a:chOff x="618565" y="134471"/>
            <a:chExt cx="7090540" cy="484094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96536B-BFC3-C594-BDF0-317E222DDA33}"/>
                </a:ext>
              </a:extLst>
            </p:cNvPr>
            <p:cNvGrpSpPr/>
            <p:nvPr/>
          </p:nvGrpSpPr>
          <p:grpSpPr>
            <a:xfrm>
              <a:off x="618565" y="134471"/>
              <a:ext cx="7090540" cy="4840941"/>
              <a:chOff x="618565" y="134471"/>
              <a:chExt cx="7090540" cy="484094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93FA4BB-DBF9-83CD-3C52-17107CD8F5AA}"/>
                  </a:ext>
                </a:extLst>
              </p:cNvPr>
              <p:cNvGrpSpPr/>
              <p:nvPr/>
            </p:nvGrpSpPr>
            <p:grpSpPr>
              <a:xfrm>
                <a:off x="5051343" y="446432"/>
                <a:ext cx="2657762" cy="2978469"/>
                <a:chOff x="5051343" y="446432"/>
                <a:chExt cx="2657762" cy="297846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AE0AC99-9702-43BC-A576-B2966658D303}"/>
                    </a:ext>
                  </a:extLst>
                </p:cNvPr>
                <p:cNvSpPr/>
                <p:nvPr/>
              </p:nvSpPr>
              <p:spPr>
                <a:xfrm>
                  <a:off x="5051343" y="498796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AA7778E9-F343-43F0-B4C1-8574ADD85306}"/>
                    </a:ext>
                  </a:extLst>
                </p:cNvPr>
                <p:cNvGrpSpPr/>
                <p:nvPr/>
              </p:nvGrpSpPr>
              <p:grpSpPr>
                <a:xfrm>
                  <a:off x="5079091" y="446432"/>
                  <a:ext cx="2630014" cy="2978469"/>
                  <a:chOff x="5079091" y="446432"/>
                  <a:chExt cx="2630014" cy="2978469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6C1A4C7-C0C3-50E7-4C93-8E7666349F6C}"/>
                      </a:ext>
                    </a:extLst>
                  </p:cNvPr>
                  <p:cNvSpPr txBox="1"/>
                  <p:nvPr/>
                </p:nvSpPr>
                <p:spPr>
                  <a:xfrm>
                    <a:off x="5079091" y="446432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2</a:t>
                    </a:r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5B149450-8720-609B-84A6-D7D346A47928}"/>
                      </a:ext>
                    </a:extLst>
                  </p:cNvPr>
                  <p:cNvGrpSpPr/>
                  <p:nvPr/>
                </p:nvGrpSpPr>
                <p:grpSpPr>
                  <a:xfrm>
                    <a:off x="7401667" y="3055569"/>
                    <a:ext cx="307438" cy="369332"/>
                    <a:chOff x="7409024" y="3243827"/>
                    <a:chExt cx="307438" cy="369332"/>
                  </a:xfrm>
                </p:grpSpPr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C65C4455-7E47-7DAA-6D53-F3780C351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9024" y="3284091"/>
                      <a:ext cx="301687" cy="288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8C183A-432A-91F9-4BAA-66D47E3277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4776" y="3243827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2</a:t>
                      </a:r>
                    </a:p>
                  </p:txBody>
                </p:sp>
              </p:grpSp>
            </p:grp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ECD541E-BE79-B3B7-4479-3A1394D4BF2C}"/>
                  </a:ext>
                </a:extLst>
              </p:cNvPr>
              <p:cNvSpPr/>
              <p:nvPr/>
            </p:nvSpPr>
            <p:spPr>
              <a:xfrm>
                <a:off x="618565" y="134471"/>
                <a:ext cx="1993932" cy="4840941"/>
              </a:xfrm>
              <a:custGeom>
                <a:avLst/>
                <a:gdLst>
                  <a:gd name="connsiteX0" fmla="*/ 0 w 1993932"/>
                  <a:gd name="connsiteY0" fmla="*/ 4840941 h 4840941"/>
                  <a:gd name="connsiteX1" fmla="*/ 295835 w 1993932"/>
                  <a:gd name="connsiteY1" fmla="*/ 4733364 h 4840941"/>
                  <a:gd name="connsiteX2" fmla="*/ 618564 w 1993932"/>
                  <a:gd name="connsiteY2" fmla="*/ 4208929 h 4840941"/>
                  <a:gd name="connsiteX3" fmla="*/ 1143000 w 1993932"/>
                  <a:gd name="connsiteY3" fmla="*/ 3913094 h 4840941"/>
                  <a:gd name="connsiteX4" fmla="*/ 1694329 w 1993932"/>
                  <a:gd name="connsiteY4" fmla="*/ 3751729 h 4840941"/>
                  <a:gd name="connsiteX5" fmla="*/ 1922929 w 1993932"/>
                  <a:gd name="connsiteY5" fmla="*/ 3617258 h 4840941"/>
                  <a:gd name="connsiteX6" fmla="*/ 1976717 w 1993932"/>
                  <a:gd name="connsiteY6" fmla="*/ 3402105 h 4840941"/>
                  <a:gd name="connsiteX7" fmla="*/ 1653988 w 1993932"/>
                  <a:gd name="connsiteY7" fmla="*/ 3160058 h 4840941"/>
                  <a:gd name="connsiteX8" fmla="*/ 1573306 w 1993932"/>
                  <a:gd name="connsiteY8" fmla="*/ 2716305 h 4840941"/>
                  <a:gd name="connsiteX9" fmla="*/ 1573306 w 1993932"/>
                  <a:gd name="connsiteY9" fmla="*/ 2326341 h 4840941"/>
                  <a:gd name="connsiteX10" fmla="*/ 1586753 w 1993932"/>
                  <a:gd name="connsiteY10" fmla="*/ 2030505 h 4840941"/>
                  <a:gd name="connsiteX11" fmla="*/ 1546411 w 1993932"/>
                  <a:gd name="connsiteY11" fmla="*/ 1734670 h 4840941"/>
                  <a:gd name="connsiteX12" fmla="*/ 1411941 w 1993932"/>
                  <a:gd name="connsiteY12" fmla="*/ 1627094 h 4840941"/>
                  <a:gd name="connsiteX13" fmla="*/ 1075764 w 1993932"/>
                  <a:gd name="connsiteY13" fmla="*/ 1748117 h 4840941"/>
                  <a:gd name="connsiteX14" fmla="*/ 874059 w 1993932"/>
                  <a:gd name="connsiteY14" fmla="*/ 1721223 h 4840941"/>
                  <a:gd name="connsiteX15" fmla="*/ 632011 w 1993932"/>
                  <a:gd name="connsiteY15" fmla="*/ 1546411 h 4840941"/>
                  <a:gd name="connsiteX16" fmla="*/ 605117 w 1993932"/>
                  <a:gd name="connsiteY16" fmla="*/ 1035423 h 4840941"/>
                  <a:gd name="connsiteX17" fmla="*/ 753035 w 1993932"/>
                  <a:gd name="connsiteY17" fmla="*/ 510988 h 4840941"/>
                  <a:gd name="connsiteX18" fmla="*/ 806823 w 1993932"/>
                  <a:gd name="connsiteY18" fmla="*/ 134470 h 4840941"/>
                  <a:gd name="connsiteX19" fmla="*/ 847164 w 1993932"/>
                  <a:gd name="connsiteY19" fmla="*/ 0 h 484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93932" h="4840941">
                    <a:moveTo>
                      <a:pt x="0" y="4840941"/>
                    </a:moveTo>
                    <a:cubicBezTo>
                      <a:pt x="96370" y="4839820"/>
                      <a:pt x="192741" y="4838699"/>
                      <a:pt x="295835" y="4733364"/>
                    </a:cubicBezTo>
                    <a:cubicBezTo>
                      <a:pt x="398929" y="4628029"/>
                      <a:pt x="477370" y="4345641"/>
                      <a:pt x="618564" y="4208929"/>
                    </a:cubicBezTo>
                    <a:cubicBezTo>
                      <a:pt x="759758" y="4072217"/>
                      <a:pt x="963706" y="3989294"/>
                      <a:pt x="1143000" y="3913094"/>
                    </a:cubicBezTo>
                    <a:cubicBezTo>
                      <a:pt x="1322294" y="3836894"/>
                      <a:pt x="1564341" y="3801035"/>
                      <a:pt x="1694329" y="3751729"/>
                    </a:cubicBezTo>
                    <a:cubicBezTo>
                      <a:pt x="1824317" y="3702423"/>
                      <a:pt x="1875864" y="3675529"/>
                      <a:pt x="1922929" y="3617258"/>
                    </a:cubicBezTo>
                    <a:cubicBezTo>
                      <a:pt x="1969994" y="3558987"/>
                      <a:pt x="2021540" y="3478305"/>
                      <a:pt x="1976717" y="3402105"/>
                    </a:cubicBezTo>
                    <a:cubicBezTo>
                      <a:pt x="1931894" y="3325905"/>
                      <a:pt x="1721223" y="3274358"/>
                      <a:pt x="1653988" y="3160058"/>
                    </a:cubicBezTo>
                    <a:cubicBezTo>
                      <a:pt x="1586753" y="3045758"/>
                      <a:pt x="1586753" y="2855258"/>
                      <a:pt x="1573306" y="2716305"/>
                    </a:cubicBezTo>
                    <a:cubicBezTo>
                      <a:pt x="1559859" y="2577352"/>
                      <a:pt x="1571065" y="2440641"/>
                      <a:pt x="1573306" y="2326341"/>
                    </a:cubicBezTo>
                    <a:cubicBezTo>
                      <a:pt x="1575547" y="2212041"/>
                      <a:pt x="1591235" y="2129117"/>
                      <a:pt x="1586753" y="2030505"/>
                    </a:cubicBezTo>
                    <a:cubicBezTo>
                      <a:pt x="1582271" y="1931893"/>
                      <a:pt x="1575546" y="1801905"/>
                      <a:pt x="1546411" y="1734670"/>
                    </a:cubicBezTo>
                    <a:cubicBezTo>
                      <a:pt x="1517276" y="1667435"/>
                      <a:pt x="1490382" y="1624853"/>
                      <a:pt x="1411941" y="1627094"/>
                    </a:cubicBezTo>
                    <a:cubicBezTo>
                      <a:pt x="1333500" y="1629335"/>
                      <a:pt x="1165411" y="1732429"/>
                      <a:pt x="1075764" y="1748117"/>
                    </a:cubicBezTo>
                    <a:cubicBezTo>
                      <a:pt x="986117" y="1763805"/>
                      <a:pt x="948018" y="1754841"/>
                      <a:pt x="874059" y="1721223"/>
                    </a:cubicBezTo>
                    <a:cubicBezTo>
                      <a:pt x="800100" y="1687605"/>
                      <a:pt x="676835" y="1660711"/>
                      <a:pt x="632011" y="1546411"/>
                    </a:cubicBezTo>
                    <a:cubicBezTo>
                      <a:pt x="587187" y="1432111"/>
                      <a:pt x="584946" y="1207993"/>
                      <a:pt x="605117" y="1035423"/>
                    </a:cubicBezTo>
                    <a:cubicBezTo>
                      <a:pt x="625288" y="862853"/>
                      <a:pt x="719417" y="661147"/>
                      <a:pt x="753035" y="510988"/>
                    </a:cubicBezTo>
                    <a:cubicBezTo>
                      <a:pt x="786653" y="360829"/>
                      <a:pt x="791135" y="219635"/>
                      <a:pt x="806823" y="134470"/>
                    </a:cubicBezTo>
                    <a:cubicBezTo>
                      <a:pt x="822511" y="49305"/>
                      <a:pt x="834837" y="24652"/>
                      <a:pt x="847164" y="0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3C33072-3EF4-D03A-B4FB-48F2976D8931}"/>
                </a:ext>
              </a:extLst>
            </p:cNvPr>
            <p:cNvSpPr txBox="1"/>
            <p:nvPr/>
          </p:nvSpPr>
          <p:spPr>
            <a:xfrm>
              <a:off x="1237816" y="3178729"/>
              <a:ext cx="110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L. Strawn </a:t>
              </a:r>
            </a:p>
            <a:p>
              <a:r>
                <a:rPr lang="en-US" sz="1400" b="1" dirty="0">
                  <a:solidFill>
                    <a:srgbClr val="0000FF"/>
                  </a:solidFill>
                </a:rPr>
                <a:t>shelf margin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18CBFF0-CE38-9752-63B0-F20E1CD4B05F}"/>
                </a:ext>
              </a:extLst>
            </p:cNvPr>
            <p:cNvCxnSpPr>
              <a:cxnSpLocks/>
            </p:cNvCxnSpPr>
            <p:nvPr/>
          </p:nvCxnSpPr>
          <p:spPr>
            <a:xfrm>
              <a:off x="2257533" y="3572387"/>
              <a:ext cx="242680" cy="129562"/>
            </a:xfrm>
            <a:prstGeom prst="line">
              <a:avLst/>
            </a:prstGeom>
            <a:ln w="127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E447DC-4A1E-E2AD-AC6E-470CE73CE9F8}"/>
                </a:ext>
              </a:extLst>
            </p:cNvPr>
            <p:cNvSpPr txBox="1"/>
            <p:nvPr/>
          </p:nvSpPr>
          <p:spPr>
            <a:xfrm>
              <a:off x="1222169" y="3576542"/>
              <a:ext cx="8963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FF"/>
                  </a:solidFill>
                </a:rPr>
                <a:t>(Waite, 1991)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DF8FD13-E56F-F2DF-5DCB-748E17E42BF9}"/>
              </a:ext>
            </a:extLst>
          </p:cNvPr>
          <p:cNvGrpSpPr/>
          <p:nvPr/>
        </p:nvGrpSpPr>
        <p:grpSpPr>
          <a:xfrm>
            <a:off x="3077884" y="270933"/>
            <a:ext cx="9020651" cy="6231467"/>
            <a:chOff x="3077884" y="270933"/>
            <a:chExt cx="9020651" cy="62314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72822CF-599F-057D-8FBE-B7FFC7D74BCE}"/>
                </a:ext>
              </a:extLst>
            </p:cNvPr>
            <p:cNvGrpSpPr/>
            <p:nvPr/>
          </p:nvGrpSpPr>
          <p:grpSpPr>
            <a:xfrm>
              <a:off x="3455245" y="270933"/>
              <a:ext cx="8643290" cy="6231467"/>
              <a:chOff x="3455245" y="270933"/>
              <a:chExt cx="8643290" cy="623146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5563B51-0E37-57EA-4E84-7EA99C8E0AA3}"/>
                  </a:ext>
                </a:extLst>
              </p:cNvPr>
              <p:cNvGrpSpPr/>
              <p:nvPr/>
            </p:nvGrpSpPr>
            <p:grpSpPr>
              <a:xfrm>
                <a:off x="3455245" y="498796"/>
                <a:ext cx="8643290" cy="4592654"/>
                <a:chOff x="3455245" y="498796"/>
                <a:chExt cx="8643290" cy="45926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D37DE970-896A-00C8-36A8-DA4126C63AA4}"/>
                    </a:ext>
                  </a:extLst>
                </p:cNvPr>
                <p:cNvGrpSpPr/>
                <p:nvPr/>
              </p:nvGrpSpPr>
              <p:grpSpPr>
                <a:xfrm>
                  <a:off x="7401667" y="4513369"/>
                  <a:ext cx="307082" cy="369332"/>
                  <a:chOff x="7401667" y="4701627"/>
                  <a:chExt cx="307082" cy="369332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46C3C6A9-CC9E-8A49-B52C-0FB733931A91}"/>
                      </a:ext>
                    </a:extLst>
                  </p:cNvPr>
                  <p:cNvSpPr/>
                  <p:nvPr/>
                </p:nvSpPr>
                <p:spPr>
                  <a:xfrm>
                    <a:off x="7407062" y="4745365"/>
                    <a:ext cx="301687" cy="28812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A2FCBA3-3C24-49AE-0EB3-2D8AA14062FB}"/>
                      </a:ext>
                    </a:extLst>
                  </p:cNvPr>
                  <p:cNvSpPr txBox="1"/>
                  <p:nvPr/>
                </p:nvSpPr>
                <p:spPr>
                  <a:xfrm>
                    <a:off x="7401667" y="470162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4</a:t>
                    </a:r>
                  </a:p>
                </p:txBody>
              </p:sp>
            </p:grp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0B9C5E3-6FD2-30CD-699B-A02661B894A4}"/>
                    </a:ext>
                  </a:extLst>
                </p:cNvPr>
                <p:cNvSpPr txBox="1"/>
                <p:nvPr/>
              </p:nvSpPr>
              <p:spPr>
                <a:xfrm>
                  <a:off x="7761421" y="4506675"/>
                  <a:ext cx="433711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Canyon Ss (L. Wolfcamp) channel, delta, and proximal slope systems (Crystal Falls shelf margin)</a:t>
                  </a: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AECA095F-0F7A-5EEE-C98D-05C97ED391D9}"/>
                    </a:ext>
                  </a:extLst>
                </p:cNvPr>
                <p:cNvGrpSpPr/>
                <p:nvPr/>
              </p:nvGrpSpPr>
              <p:grpSpPr>
                <a:xfrm>
                  <a:off x="3455245" y="498796"/>
                  <a:ext cx="755127" cy="2611949"/>
                  <a:chOff x="3455245" y="498796"/>
                  <a:chExt cx="755127" cy="2611949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DB6C0F7-F2EF-2206-C99E-CDA09FCEF579}"/>
                      </a:ext>
                    </a:extLst>
                  </p:cNvPr>
                  <p:cNvSpPr/>
                  <p:nvPr/>
                </p:nvSpPr>
                <p:spPr>
                  <a:xfrm>
                    <a:off x="3823151" y="2701444"/>
                    <a:ext cx="387221" cy="37297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D0B0AF6-567F-C4C1-BC95-5DDD6A3B8B9A}"/>
                      </a:ext>
                    </a:extLst>
                  </p:cNvPr>
                  <p:cNvSpPr txBox="1"/>
                  <p:nvPr/>
                </p:nvSpPr>
                <p:spPr>
                  <a:xfrm>
                    <a:off x="3850899" y="2649080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4</a:t>
                    </a: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A0673A99-EC3C-B6D6-9A60-771FD438A125}"/>
                      </a:ext>
                    </a:extLst>
                  </p:cNvPr>
                  <p:cNvSpPr/>
                  <p:nvPr/>
                </p:nvSpPr>
                <p:spPr>
                  <a:xfrm>
                    <a:off x="3455245" y="551160"/>
                    <a:ext cx="387221" cy="37297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0E30220-F4BB-F08C-6E43-11CB4C706C5D}"/>
                      </a:ext>
                    </a:extLst>
                  </p:cNvPr>
                  <p:cNvSpPr txBox="1"/>
                  <p:nvPr/>
                </p:nvSpPr>
                <p:spPr>
                  <a:xfrm>
                    <a:off x="3482993" y="498796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4</a:t>
                    </a:r>
                  </a:p>
                </p:txBody>
              </p:sp>
            </p:grpSp>
          </p:grp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B10FF80-6C04-8901-A271-D3CA76AB0FBD}"/>
                  </a:ext>
                </a:extLst>
              </p:cNvPr>
              <p:cNvSpPr/>
              <p:nvPr/>
            </p:nvSpPr>
            <p:spPr>
              <a:xfrm>
                <a:off x="3674533" y="270933"/>
                <a:ext cx="795931" cy="6231467"/>
              </a:xfrm>
              <a:custGeom>
                <a:avLst/>
                <a:gdLst>
                  <a:gd name="connsiteX0" fmla="*/ 50800 w 795931"/>
                  <a:gd name="connsiteY0" fmla="*/ 6231467 h 6231467"/>
                  <a:gd name="connsiteX1" fmla="*/ 457200 w 795931"/>
                  <a:gd name="connsiteY1" fmla="*/ 5181600 h 6231467"/>
                  <a:gd name="connsiteX2" fmla="*/ 491067 w 795931"/>
                  <a:gd name="connsiteY2" fmla="*/ 4267200 h 6231467"/>
                  <a:gd name="connsiteX3" fmla="*/ 508000 w 795931"/>
                  <a:gd name="connsiteY3" fmla="*/ 3488267 h 6231467"/>
                  <a:gd name="connsiteX4" fmla="*/ 660400 w 795931"/>
                  <a:gd name="connsiteY4" fmla="*/ 2523067 h 6231467"/>
                  <a:gd name="connsiteX5" fmla="*/ 795867 w 795931"/>
                  <a:gd name="connsiteY5" fmla="*/ 1676400 h 6231467"/>
                  <a:gd name="connsiteX6" fmla="*/ 643467 w 795931"/>
                  <a:gd name="connsiteY6" fmla="*/ 1117600 h 6231467"/>
                  <a:gd name="connsiteX7" fmla="*/ 338667 w 795931"/>
                  <a:gd name="connsiteY7" fmla="*/ 508000 h 6231467"/>
                  <a:gd name="connsiteX8" fmla="*/ 0 w 795931"/>
                  <a:gd name="connsiteY8" fmla="*/ 0 h 623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931" h="6231467">
                    <a:moveTo>
                      <a:pt x="50800" y="6231467"/>
                    </a:moveTo>
                    <a:cubicBezTo>
                      <a:pt x="217311" y="5870222"/>
                      <a:pt x="383822" y="5508978"/>
                      <a:pt x="457200" y="5181600"/>
                    </a:cubicBezTo>
                    <a:cubicBezTo>
                      <a:pt x="530578" y="4854222"/>
                      <a:pt x="482600" y="4549422"/>
                      <a:pt x="491067" y="4267200"/>
                    </a:cubicBezTo>
                    <a:cubicBezTo>
                      <a:pt x="499534" y="3984978"/>
                      <a:pt x="479778" y="3778956"/>
                      <a:pt x="508000" y="3488267"/>
                    </a:cubicBezTo>
                    <a:cubicBezTo>
                      <a:pt x="536222" y="3197578"/>
                      <a:pt x="612422" y="2825045"/>
                      <a:pt x="660400" y="2523067"/>
                    </a:cubicBezTo>
                    <a:cubicBezTo>
                      <a:pt x="708378" y="2221089"/>
                      <a:pt x="798689" y="1910644"/>
                      <a:pt x="795867" y="1676400"/>
                    </a:cubicBezTo>
                    <a:cubicBezTo>
                      <a:pt x="793045" y="1442156"/>
                      <a:pt x="719667" y="1312333"/>
                      <a:pt x="643467" y="1117600"/>
                    </a:cubicBezTo>
                    <a:cubicBezTo>
                      <a:pt x="567267" y="922867"/>
                      <a:pt x="445912" y="694267"/>
                      <a:pt x="338667" y="508000"/>
                    </a:cubicBezTo>
                    <a:cubicBezTo>
                      <a:pt x="231422" y="321733"/>
                      <a:pt x="115711" y="160866"/>
                      <a:pt x="0" y="0"/>
                    </a:cubicBezTo>
                  </a:path>
                </a:pathLst>
              </a:custGeom>
              <a:noFill/>
              <a:ln w="762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7DE1D62-FF48-CE91-0AE1-9EBB16410EEA}"/>
                </a:ext>
              </a:extLst>
            </p:cNvPr>
            <p:cNvSpPr txBox="1"/>
            <p:nvPr/>
          </p:nvSpPr>
          <p:spPr>
            <a:xfrm>
              <a:off x="3085177" y="1401940"/>
              <a:ext cx="1105880" cy="409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400" b="1" dirty="0"/>
                <a:t>Crystal Falls</a:t>
              </a:r>
            </a:p>
            <a:p>
              <a:pPr>
                <a:lnSpc>
                  <a:spcPts val="1200"/>
                </a:lnSpc>
              </a:pPr>
              <a:r>
                <a:rPr lang="en-US" sz="1400" b="1" dirty="0"/>
                <a:t>shelf margin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D85156C-9265-7D90-378A-D5BEBD5C98FE}"/>
                </a:ext>
              </a:extLst>
            </p:cNvPr>
            <p:cNvCxnSpPr>
              <a:cxnSpLocks/>
            </p:cNvCxnSpPr>
            <p:nvPr/>
          </p:nvCxnSpPr>
          <p:spPr>
            <a:xfrm>
              <a:off x="4120978" y="1678735"/>
              <a:ext cx="20805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CE41557-153C-589D-85A1-FAB774D66D7D}"/>
                </a:ext>
              </a:extLst>
            </p:cNvPr>
            <p:cNvSpPr txBox="1"/>
            <p:nvPr/>
          </p:nvSpPr>
          <p:spPr>
            <a:xfrm>
              <a:off x="3077884" y="1671612"/>
              <a:ext cx="1207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(</a:t>
              </a:r>
              <a:r>
                <a:rPr lang="en-US" sz="1000" dirty="0" err="1"/>
                <a:t>Heintz</a:t>
              </a:r>
              <a:r>
                <a:rPr lang="en-US" sz="1000" dirty="0"/>
                <a:t> et al., 2017)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A8C94B3-CD05-A65C-55BF-290D3E130496}"/>
              </a:ext>
            </a:extLst>
          </p:cNvPr>
          <p:cNvGrpSpPr/>
          <p:nvPr/>
        </p:nvGrpSpPr>
        <p:grpSpPr>
          <a:xfrm>
            <a:off x="373110" y="1317811"/>
            <a:ext cx="11473003" cy="5242488"/>
            <a:chOff x="373110" y="1317811"/>
            <a:chExt cx="11473003" cy="524248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5EF1596-7222-EF87-7825-43512B35F5C9}"/>
                </a:ext>
              </a:extLst>
            </p:cNvPr>
            <p:cNvGrpSpPr/>
            <p:nvPr/>
          </p:nvGrpSpPr>
          <p:grpSpPr>
            <a:xfrm>
              <a:off x="4550685" y="1695964"/>
              <a:ext cx="7295428" cy="3871028"/>
              <a:chOff x="4550685" y="1695964"/>
              <a:chExt cx="7295428" cy="3871028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2898691-C6A7-DF6F-ED29-8EB19B56AC5D}"/>
                  </a:ext>
                </a:extLst>
              </p:cNvPr>
              <p:cNvGrpSpPr/>
              <p:nvPr/>
            </p:nvGrpSpPr>
            <p:grpSpPr>
              <a:xfrm>
                <a:off x="4622338" y="5105327"/>
                <a:ext cx="387221" cy="461665"/>
                <a:chOff x="4622338" y="5105327"/>
                <a:chExt cx="387221" cy="461665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285A501-AEE6-8D82-A9CC-F94B981AB741}"/>
                    </a:ext>
                  </a:extLst>
                </p:cNvPr>
                <p:cNvSpPr/>
                <p:nvPr/>
              </p:nvSpPr>
              <p:spPr>
                <a:xfrm>
                  <a:off x="4622338" y="5157691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FF8D388-F960-6A4B-C878-70F019589511}"/>
                    </a:ext>
                  </a:extLst>
                </p:cNvPr>
                <p:cNvSpPr txBox="1"/>
                <p:nvPr/>
              </p:nvSpPr>
              <p:spPr>
                <a:xfrm>
                  <a:off x="4650086" y="5105327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3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D0B6FE2-986C-F6A8-264D-4806FDD85FF7}"/>
                  </a:ext>
                </a:extLst>
              </p:cNvPr>
              <p:cNvGrpSpPr/>
              <p:nvPr/>
            </p:nvGrpSpPr>
            <p:grpSpPr>
              <a:xfrm>
                <a:off x="7401667" y="3689036"/>
                <a:ext cx="301687" cy="369332"/>
                <a:chOff x="7409906" y="3877294"/>
                <a:chExt cx="301687" cy="36933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71737E2-8155-6825-7859-C64ABCCFFE57}"/>
                    </a:ext>
                  </a:extLst>
                </p:cNvPr>
                <p:cNvSpPr/>
                <p:nvPr/>
              </p:nvSpPr>
              <p:spPr>
                <a:xfrm>
                  <a:off x="7409906" y="3921748"/>
                  <a:ext cx="301687" cy="288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5BB14DF-B706-61CD-4217-8D7CFE7A21DF}"/>
                    </a:ext>
                  </a:extLst>
                </p:cNvPr>
                <p:cNvSpPr txBox="1"/>
                <p:nvPr/>
              </p:nvSpPr>
              <p:spPr>
                <a:xfrm>
                  <a:off x="7409906" y="387729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029A901-1B22-04B0-ED63-42BAABD13105}"/>
                  </a:ext>
                </a:extLst>
              </p:cNvPr>
              <p:cNvSpPr txBox="1"/>
              <p:nvPr/>
            </p:nvSpPr>
            <p:spPr>
              <a:xfrm>
                <a:off x="7756026" y="3683058"/>
                <a:ext cx="4090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Ellenburger</a:t>
                </a:r>
                <a:r>
                  <a:rPr lang="en-US" sz="1600" dirty="0"/>
                  <a:t> trend (</a:t>
                </a:r>
                <a:r>
                  <a:rPr lang="en-US" sz="1600" dirty="0" err="1"/>
                  <a:t>karsted</a:t>
                </a:r>
                <a:r>
                  <a:rPr lang="en-US" sz="1600" dirty="0"/>
                  <a:t> cave systems?); also, large Cisco (Cook) Ss delta system inboard of Saddle Creek shelf margin</a:t>
                </a: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4782A1D-AD73-3FF2-62A3-83B4C860A8A6}"/>
                  </a:ext>
                </a:extLst>
              </p:cNvPr>
              <p:cNvGrpSpPr/>
              <p:nvPr/>
            </p:nvGrpSpPr>
            <p:grpSpPr>
              <a:xfrm>
                <a:off x="4550685" y="1695964"/>
                <a:ext cx="387221" cy="461665"/>
                <a:chOff x="4550685" y="1695964"/>
                <a:chExt cx="387221" cy="461665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9DEACDD-6E91-7C36-CC5F-80BEE0CEFB9C}"/>
                    </a:ext>
                  </a:extLst>
                </p:cNvPr>
                <p:cNvSpPr/>
                <p:nvPr/>
              </p:nvSpPr>
              <p:spPr>
                <a:xfrm>
                  <a:off x="4550685" y="1748328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6599393-69B4-91D8-4018-CAB20EEE80B2}"/>
                    </a:ext>
                  </a:extLst>
                </p:cNvPr>
                <p:cNvSpPr txBox="1"/>
                <p:nvPr/>
              </p:nvSpPr>
              <p:spPr>
                <a:xfrm>
                  <a:off x="4578433" y="1695964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3</a:t>
                  </a:r>
                </a:p>
              </p:txBody>
            </p:sp>
          </p:grp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349D4B1-AD65-8FEC-23CB-18FBAF76B587}"/>
                </a:ext>
              </a:extLst>
            </p:cNvPr>
            <p:cNvSpPr/>
            <p:nvPr/>
          </p:nvSpPr>
          <p:spPr>
            <a:xfrm>
              <a:off x="1129553" y="1317811"/>
              <a:ext cx="995082" cy="5242488"/>
            </a:xfrm>
            <a:custGeom>
              <a:avLst/>
              <a:gdLst>
                <a:gd name="connsiteX0" fmla="*/ 995082 w 1000257"/>
                <a:gd name="connsiteY0" fmla="*/ 5163670 h 5469282"/>
                <a:gd name="connsiteX1" fmla="*/ 995082 w 1000257"/>
                <a:gd name="connsiteY1" fmla="*/ 5446059 h 5469282"/>
                <a:gd name="connsiteX2" fmla="*/ 941294 w 1000257"/>
                <a:gd name="connsiteY2" fmla="*/ 4625788 h 5469282"/>
                <a:gd name="connsiteX3" fmla="*/ 887506 w 1000257"/>
                <a:gd name="connsiteY3" fmla="*/ 3697941 h 5469282"/>
                <a:gd name="connsiteX4" fmla="*/ 860612 w 1000257"/>
                <a:gd name="connsiteY4" fmla="*/ 2756647 h 5469282"/>
                <a:gd name="connsiteX5" fmla="*/ 739588 w 1000257"/>
                <a:gd name="connsiteY5" fmla="*/ 2111188 h 5469282"/>
                <a:gd name="connsiteX6" fmla="*/ 806823 w 1000257"/>
                <a:gd name="connsiteY6" fmla="*/ 1586753 h 5469282"/>
                <a:gd name="connsiteX7" fmla="*/ 632012 w 1000257"/>
                <a:gd name="connsiteY7" fmla="*/ 1143000 h 5469282"/>
                <a:gd name="connsiteX8" fmla="*/ 282388 w 1000257"/>
                <a:gd name="connsiteY8" fmla="*/ 860612 h 5469282"/>
                <a:gd name="connsiteX9" fmla="*/ 121023 w 1000257"/>
                <a:gd name="connsiteY9" fmla="*/ 537882 h 5469282"/>
                <a:gd name="connsiteX10" fmla="*/ 0 w 1000257"/>
                <a:gd name="connsiteY10" fmla="*/ 0 h 5469282"/>
                <a:gd name="connsiteX0" fmla="*/ 995082 w 1000257"/>
                <a:gd name="connsiteY0" fmla="*/ 5163670 h 5469282"/>
                <a:gd name="connsiteX1" fmla="*/ 995082 w 1000257"/>
                <a:gd name="connsiteY1" fmla="*/ 5446059 h 5469282"/>
                <a:gd name="connsiteX2" fmla="*/ 941294 w 1000257"/>
                <a:gd name="connsiteY2" fmla="*/ 4625788 h 5469282"/>
                <a:gd name="connsiteX3" fmla="*/ 887506 w 1000257"/>
                <a:gd name="connsiteY3" fmla="*/ 3697941 h 5469282"/>
                <a:gd name="connsiteX4" fmla="*/ 860612 w 1000257"/>
                <a:gd name="connsiteY4" fmla="*/ 2756647 h 5469282"/>
                <a:gd name="connsiteX5" fmla="*/ 739588 w 1000257"/>
                <a:gd name="connsiteY5" fmla="*/ 2111188 h 5469282"/>
                <a:gd name="connsiteX6" fmla="*/ 806823 w 1000257"/>
                <a:gd name="connsiteY6" fmla="*/ 1586753 h 5469282"/>
                <a:gd name="connsiteX7" fmla="*/ 632012 w 1000257"/>
                <a:gd name="connsiteY7" fmla="*/ 1143000 h 5469282"/>
                <a:gd name="connsiteX8" fmla="*/ 282388 w 1000257"/>
                <a:gd name="connsiteY8" fmla="*/ 860612 h 5469282"/>
                <a:gd name="connsiteX9" fmla="*/ 121023 w 1000257"/>
                <a:gd name="connsiteY9" fmla="*/ 537882 h 5469282"/>
                <a:gd name="connsiteX10" fmla="*/ 0 w 1000257"/>
                <a:gd name="connsiteY10" fmla="*/ 0 h 5469282"/>
                <a:gd name="connsiteX0" fmla="*/ 995082 w 995082"/>
                <a:gd name="connsiteY0" fmla="*/ 5446059 h 5446059"/>
                <a:gd name="connsiteX1" fmla="*/ 941294 w 995082"/>
                <a:gd name="connsiteY1" fmla="*/ 4625788 h 5446059"/>
                <a:gd name="connsiteX2" fmla="*/ 887506 w 995082"/>
                <a:gd name="connsiteY2" fmla="*/ 3697941 h 5446059"/>
                <a:gd name="connsiteX3" fmla="*/ 860612 w 995082"/>
                <a:gd name="connsiteY3" fmla="*/ 2756647 h 5446059"/>
                <a:gd name="connsiteX4" fmla="*/ 739588 w 995082"/>
                <a:gd name="connsiteY4" fmla="*/ 2111188 h 5446059"/>
                <a:gd name="connsiteX5" fmla="*/ 806823 w 995082"/>
                <a:gd name="connsiteY5" fmla="*/ 1586753 h 5446059"/>
                <a:gd name="connsiteX6" fmla="*/ 632012 w 995082"/>
                <a:gd name="connsiteY6" fmla="*/ 1143000 h 5446059"/>
                <a:gd name="connsiteX7" fmla="*/ 282388 w 995082"/>
                <a:gd name="connsiteY7" fmla="*/ 860612 h 5446059"/>
                <a:gd name="connsiteX8" fmla="*/ 121023 w 995082"/>
                <a:gd name="connsiteY8" fmla="*/ 537882 h 5446059"/>
                <a:gd name="connsiteX9" fmla="*/ 0 w 995082"/>
                <a:gd name="connsiteY9" fmla="*/ 0 h 5446059"/>
                <a:gd name="connsiteX0" fmla="*/ 995082 w 995082"/>
                <a:gd name="connsiteY0" fmla="*/ 5242488 h 5242488"/>
                <a:gd name="connsiteX1" fmla="*/ 941294 w 995082"/>
                <a:gd name="connsiteY1" fmla="*/ 4625788 h 5242488"/>
                <a:gd name="connsiteX2" fmla="*/ 887506 w 995082"/>
                <a:gd name="connsiteY2" fmla="*/ 3697941 h 5242488"/>
                <a:gd name="connsiteX3" fmla="*/ 860612 w 995082"/>
                <a:gd name="connsiteY3" fmla="*/ 2756647 h 5242488"/>
                <a:gd name="connsiteX4" fmla="*/ 739588 w 995082"/>
                <a:gd name="connsiteY4" fmla="*/ 2111188 h 5242488"/>
                <a:gd name="connsiteX5" fmla="*/ 806823 w 995082"/>
                <a:gd name="connsiteY5" fmla="*/ 1586753 h 5242488"/>
                <a:gd name="connsiteX6" fmla="*/ 632012 w 995082"/>
                <a:gd name="connsiteY6" fmla="*/ 1143000 h 5242488"/>
                <a:gd name="connsiteX7" fmla="*/ 282388 w 995082"/>
                <a:gd name="connsiteY7" fmla="*/ 860612 h 5242488"/>
                <a:gd name="connsiteX8" fmla="*/ 121023 w 995082"/>
                <a:gd name="connsiteY8" fmla="*/ 537882 h 5242488"/>
                <a:gd name="connsiteX9" fmla="*/ 0 w 995082"/>
                <a:gd name="connsiteY9" fmla="*/ 0 h 52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5082" h="5242488">
                  <a:moveTo>
                    <a:pt x="995082" y="5242488"/>
                  </a:moveTo>
                  <a:cubicBezTo>
                    <a:pt x="986117" y="5152841"/>
                    <a:pt x="959223" y="4883212"/>
                    <a:pt x="941294" y="4625788"/>
                  </a:cubicBezTo>
                  <a:cubicBezTo>
                    <a:pt x="923365" y="4368364"/>
                    <a:pt x="900953" y="4009464"/>
                    <a:pt x="887506" y="3697941"/>
                  </a:cubicBezTo>
                  <a:cubicBezTo>
                    <a:pt x="874059" y="3386418"/>
                    <a:pt x="885265" y="3021106"/>
                    <a:pt x="860612" y="2756647"/>
                  </a:cubicBezTo>
                  <a:cubicBezTo>
                    <a:pt x="835959" y="2492188"/>
                    <a:pt x="748553" y="2306170"/>
                    <a:pt x="739588" y="2111188"/>
                  </a:cubicBezTo>
                  <a:cubicBezTo>
                    <a:pt x="730623" y="1916206"/>
                    <a:pt x="824752" y="1748118"/>
                    <a:pt x="806823" y="1586753"/>
                  </a:cubicBezTo>
                  <a:cubicBezTo>
                    <a:pt x="788894" y="1425388"/>
                    <a:pt x="719418" y="1264023"/>
                    <a:pt x="632012" y="1143000"/>
                  </a:cubicBezTo>
                  <a:cubicBezTo>
                    <a:pt x="544606" y="1021977"/>
                    <a:pt x="367553" y="961465"/>
                    <a:pt x="282388" y="860612"/>
                  </a:cubicBezTo>
                  <a:cubicBezTo>
                    <a:pt x="197223" y="759759"/>
                    <a:pt x="168088" y="681317"/>
                    <a:pt x="121023" y="537882"/>
                  </a:cubicBezTo>
                  <a:cubicBezTo>
                    <a:pt x="73958" y="394447"/>
                    <a:pt x="36979" y="197223"/>
                    <a:pt x="0" y="0"/>
                  </a:cubicBezTo>
                </a:path>
              </a:pathLst>
            </a:cu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65063B1-93F9-C0CC-BE09-59CDE07802AE}"/>
                </a:ext>
              </a:extLst>
            </p:cNvPr>
            <p:cNvSpPr txBox="1"/>
            <p:nvPr/>
          </p:nvSpPr>
          <p:spPr>
            <a:xfrm>
              <a:off x="373110" y="2447624"/>
              <a:ext cx="1147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Saddle Creek</a:t>
              </a:r>
            </a:p>
            <a:p>
              <a:r>
                <a:rPr lang="en-US" sz="1400" b="1" dirty="0"/>
                <a:t>shelf margin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231C21B-9627-3880-042B-DCD80934F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112" y="2474155"/>
              <a:ext cx="238260" cy="1318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FC8171F-83C5-8D23-2F46-DCF285F5790A}"/>
                </a:ext>
              </a:extLst>
            </p:cNvPr>
            <p:cNvSpPr txBox="1"/>
            <p:nvPr/>
          </p:nvSpPr>
          <p:spPr>
            <a:xfrm>
              <a:off x="403417" y="2845437"/>
              <a:ext cx="1207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(</a:t>
              </a:r>
              <a:r>
                <a:rPr lang="en-US" sz="1000" dirty="0" err="1"/>
                <a:t>Heintz</a:t>
              </a:r>
              <a:r>
                <a:rPr lang="en-US" sz="1000" dirty="0"/>
                <a:t> et al., 2017)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E18C5-0A34-46DF-B6AB-5A26F8A50AB4}"/>
              </a:ext>
            </a:extLst>
          </p:cNvPr>
          <p:cNvSpPr txBox="1"/>
          <p:nvPr/>
        </p:nvSpPr>
        <p:spPr>
          <a:xfrm>
            <a:off x="7759921" y="5505580"/>
            <a:ext cx="443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Small pinnacle reefs on L. Canyon drowned platform; large isolated reefs on L. Strawn drowned platform </a:t>
            </a:r>
            <a:r>
              <a:rPr lang="en-US" sz="1400" dirty="0"/>
              <a:t>(bank margins from Waite, 1991)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2E30E0-57CA-8142-2E8F-3D37391B0D9E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Odom low-relief, mid-shelf carbonate buildups, inboard of shelf margin; also, Caddo </a:t>
            </a:r>
            <a:r>
              <a:rPr lang="en-US" sz="1600" dirty="0" err="1"/>
              <a:t>grainstones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0941230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C93511-CDD4-AC09-0A6C-6E189C09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806" y="1482846"/>
            <a:ext cx="4960047" cy="4831152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BB3F4F2-C537-0B28-C66A-BC930C11C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 rot="5520000">
            <a:off x="-475356" y="1200802"/>
            <a:ext cx="6203092" cy="44563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7DA48C0-F472-F325-6FE6-58BBC08EB3FB}"/>
              </a:ext>
            </a:extLst>
          </p:cNvPr>
          <p:cNvSpPr/>
          <p:nvPr/>
        </p:nvSpPr>
        <p:spPr>
          <a:xfrm>
            <a:off x="291106" y="251580"/>
            <a:ext cx="4825424" cy="621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740AE0-55AC-00E0-CF0B-82AC02B95D0E}"/>
              </a:ext>
            </a:extLst>
          </p:cNvPr>
          <p:cNvSpPr/>
          <p:nvPr/>
        </p:nvSpPr>
        <p:spPr>
          <a:xfrm rot="5400000">
            <a:off x="2916669" y="2556822"/>
            <a:ext cx="3944518" cy="16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0D25EE-C504-F784-47FD-20510C2B394E}"/>
              </a:ext>
            </a:extLst>
          </p:cNvPr>
          <p:cNvSpPr/>
          <p:nvPr/>
        </p:nvSpPr>
        <p:spPr>
          <a:xfrm rot="5400000">
            <a:off x="-2499937" y="3539868"/>
            <a:ext cx="5813772" cy="275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7DBE5D-90DE-5BB4-B5FD-5025F3017D90}"/>
              </a:ext>
            </a:extLst>
          </p:cNvPr>
          <p:cNvSpPr/>
          <p:nvPr/>
        </p:nvSpPr>
        <p:spPr>
          <a:xfrm>
            <a:off x="28964" y="6369210"/>
            <a:ext cx="4825424" cy="22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9AA198-B32E-3D2A-F415-D14F8B836C73}"/>
              </a:ext>
            </a:extLst>
          </p:cNvPr>
          <p:cNvCxnSpPr>
            <a:cxnSpLocks/>
          </p:cNvCxnSpPr>
          <p:nvPr/>
        </p:nvCxnSpPr>
        <p:spPr>
          <a:xfrm>
            <a:off x="875271" y="6596924"/>
            <a:ext cx="1659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3240836-2520-9192-6FDA-F783DF77D2B8}"/>
              </a:ext>
            </a:extLst>
          </p:cNvPr>
          <p:cNvSpPr txBox="1"/>
          <p:nvPr/>
        </p:nvSpPr>
        <p:spPr>
          <a:xfrm>
            <a:off x="1264839" y="6313998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30 miles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E6CC3-E8D2-D018-6D53-6038903723E6}"/>
              </a:ext>
            </a:extLst>
          </p:cNvPr>
          <p:cNvSpPr txBox="1"/>
          <p:nvPr/>
        </p:nvSpPr>
        <p:spPr>
          <a:xfrm>
            <a:off x="5395726" y="614600"/>
            <a:ext cx="511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1" dirty="0"/>
              <a:t>Goal of study: better understanding of producing trends along western margin of Eastern Shelf (Nolan County)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1A090-5042-B81A-3196-3BFAC337B5EA}"/>
              </a:ext>
            </a:extLst>
          </p:cNvPr>
          <p:cNvSpPr txBox="1"/>
          <p:nvPr/>
        </p:nvSpPr>
        <p:spPr>
          <a:xfrm>
            <a:off x="3473570" y="6376361"/>
            <a:ext cx="10631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(Midland Map Co.)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41C90A-0025-D0EB-4177-4941183D3EE3}"/>
              </a:ext>
            </a:extLst>
          </p:cNvPr>
          <p:cNvSpPr/>
          <p:nvPr/>
        </p:nvSpPr>
        <p:spPr>
          <a:xfrm>
            <a:off x="3124200" y="3309937"/>
            <a:ext cx="1659731" cy="15049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93AFCB-E677-69B5-F6AB-56CDB6361F32}"/>
              </a:ext>
            </a:extLst>
          </p:cNvPr>
          <p:cNvCxnSpPr>
            <a:cxnSpLocks/>
          </p:cNvCxnSpPr>
          <p:nvPr/>
        </p:nvCxnSpPr>
        <p:spPr>
          <a:xfrm flipV="1">
            <a:off x="3124200" y="1657386"/>
            <a:ext cx="2471615" cy="16525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0085DF-17F3-D646-9402-91DC58548A30}"/>
              </a:ext>
            </a:extLst>
          </p:cNvPr>
          <p:cNvCxnSpPr>
            <a:cxnSpLocks/>
          </p:cNvCxnSpPr>
          <p:nvPr/>
        </p:nvCxnSpPr>
        <p:spPr>
          <a:xfrm>
            <a:off x="3124200" y="4814888"/>
            <a:ext cx="2471615" cy="11585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2181553-E1C3-6D6E-08EC-C1505A0D6E27}"/>
              </a:ext>
            </a:extLst>
          </p:cNvPr>
          <p:cNvSpPr/>
          <p:nvPr/>
        </p:nvSpPr>
        <p:spPr>
          <a:xfrm>
            <a:off x="5631442" y="1614531"/>
            <a:ext cx="4179823" cy="4358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B0C00E-C9B3-0F23-5BB9-9B02DC6A9C16}"/>
              </a:ext>
            </a:extLst>
          </p:cNvPr>
          <p:cNvSpPr/>
          <p:nvPr/>
        </p:nvSpPr>
        <p:spPr>
          <a:xfrm>
            <a:off x="5031732" y="1321037"/>
            <a:ext cx="5309418" cy="28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A3AF80A-2528-7D9A-2645-315E58786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853" y="4168850"/>
            <a:ext cx="2097206" cy="180457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DED5B35-3E13-CE33-5F96-6E23E45CA0DC}"/>
              </a:ext>
            </a:extLst>
          </p:cNvPr>
          <p:cNvSpPr/>
          <p:nvPr/>
        </p:nvSpPr>
        <p:spPr>
          <a:xfrm>
            <a:off x="247574" y="4418489"/>
            <a:ext cx="940568" cy="1652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0246D53-8BE6-170E-E8FC-94FD5ADD1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74" y="4418489"/>
            <a:ext cx="940568" cy="1652551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9079914-798D-6A91-6DE0-A9C3EEE3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56" y="508443"/>
            <a:ext cx="536956" cy="6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79670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1B33258-6238-7C9B-55E0-5FF52CC8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 rot="5520000">
            <a:off x="1192078" y="1200802"/>
            <a:ext cx="6203092" cy="44563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D5533C-8A78-769C-EB0F-F9B4CF8409A9}"/>
              </a:ext>
            </a:extLst>
          </p:cNvPr>
          <p:cNvSpPr/>
          <p:nvPr/>
        </p:nvSpPr>
        <p:spPr>
          <a:xfrm>
            <a:off x="1915008" y="4418489"/>
            <a:ext cx="940568" cy="1652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F5620-FE59-667F-6FE9-D5DC963B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008" y="4418489"/>
            <a:ext cx="940568" cy="16525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0BE6A0-FDED-24C8-F5E1-E5DA209042E2}"/>
              </a:ext>
            </a:extLst>
          </p:cNvPr>
          <p:cNvSpPr/>
          <p:nvPr/>
        </p:nvSpPr>
        <p:spPr>
          <a:xfrm>
            <a:off x="4195073" y="356110"/>
            <a:ext cx="2477168" cy="29816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73C20-6EF5-1BBE-4DCD-133B1810FCE3}"/>
              </a:ext>
            </a:extLst>
          </p:cNvPr>
          <p:cNvSpPr txBox="1"/>
          <p:nvPr/>
        </p:nvSpPr>
        <p:spPr>
          <a:xfrm>
            <a:off x="7154549" y="685889"/>
            <a:ext cx="183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FC17E-E9A0-885A-AAA1-EE13495DC9C9}"/>
              </a:ext>
            </a:extLst>
          </p:cNvPr>
          <p:cNvSpPr txBox="1"/>
          <p:nvPr/>
        </p:nvSpPr>
        <p:spPr>
          <a:xfrm>
            <a:off x="7679917" y="2170248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Fisher Co.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A4F23-323D-39EE-D5E9-0798348AC9A0}"/>
              </a:ext>
            </a:extLst>
          </p:cNvPr>
          <p:cNvSpPr txBox="1"/>
          <p:nvPr/>
        </p:nvSpPr>
        <p:spPr>
          <a:xfrm>
            <a:off x="7679917" y="2715398"/>
            <a:ext cx="2982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Scurry Co. (eastern half)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18D48-4A4C-DDC7-7836-D1049BBC2E28}"/>
              </a:ext>
            </a:extLst>
          </p:cNvPr>
          <p:cNvSpPr txBox="1"/>
          <p:nvPr/>
        </p:nvSpPr>
        <p:spPr>
          <a:xfrm>
            <a:off x="7679917" y="3260548"/>
            <a:ext cx="279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Kent Co. (eastern half)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A51FC-7BC1-602A-3590-6B5B06A647BC}"/>
              </a:ext>
            </a:extLst>
          </p:cNvPr>
          <p:cNvSpPr txBox="1"/>
          <p:nvPr/>
        </p:nvSpPr>
        <p:spPr>
          <a:xfrm>
            <a:off x="7679917" y="3805698"/>
            <a:ext cx="1944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Stonewall Co.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A7F230-370E-2478-6127-5FF747C7AA50}"/>
              </a:ext>
            </a:extLst>
          </p:cNvPr>
          <p:cNvSpPr/>
          <p:nvPr/>
        </p:nvSpPr>
        <p:spPr>
          <a:xfrm>
            <a:off x="4293624" y="4905906"/>
            <a:ext cx="2276648" cy="15959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0650E-736F-5E75-E574-1B56C528F1FB}"/>
              </a:ext>
            </a:extLst>
          </p:cNvPr>
          <p:cNvSpPr txBox="1"/>
          <p:nvPr/>
        </p:nvSpPr>
        <p:spPr>
          <a:xfrm>
            <a:off x="7679917" y="4350848"/>
            <a:ext cx="143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Coke Co.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AB98B5-36B3-442C-D845-ACFEE1EE181B}"/>
              </a:ext>
            </a:extLst>
          </p:cNvPr>
          <p:cNvSpPr/>
          <p:nvPr/>
        </p:nvSpPr>
        <p:spPr>
          <a:xfrm>
            <a:off x="4792126" y="3373967"/>
            <a:ext cx="1710274" cy="1498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27D43-DF19-204C-0E76-9D5E994494EF}"/>
              </a:ext>
            </a:extLst>
          </p:cNvPr>
          <p:cNvSpPr txBox="1"/>
          <p:nvPr/>
        </p:nvSpPr>
        <p:spPr>
          <a:xfrm>
            <a:off x="5023855" y="3991399"/>
            <a:ext cx="12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NOLAN CO.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29342-EB5F-622D-2193-181624EC2BB0}"/>
              </a:ext>
            </a:extLst>
          </p:cNvPr>
          <p:cNvSpPr txBox="1"/>
          <p:nvPr/>
        </p:nvSpPr>
        <p:spPr>
          <a:xfrm>
            <a:off x="7181583" y="1406378"/>
            <a:ext cx="336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Producing zones identification for:</a:t>
            </a:r>
          </a:p>
        </p:txBody>
      </p:sp>
    </p:spTree>
    <p:extLst>
      <p:ext uri="{BB962C8B-B14F-4D97-AF65-F5344CB8AC3E}">
        <p14:creationId xmlns:p14="http://schemas.microsoft.com/office/powerpoint/2010/main" val="1057884564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815E538-466D-AA7A-FE1F-83B319118F8C}"/>
              </a:ext>
            </a:extLst>
          </p:cNvPr>
          <p:cNvGrpSpPr/>
          <p:nvPr/>
        </p:nvGrpSpPr>
        <p:grpSpPr>
          <a:xfrm>
            <a:off x="2113430" y="60147"/>
            <a:ext cx="6653685" cy="6737706"/>
            <a:chOff x="1992406" y="403412"/>
            <a:chExt cx="6653685" cy="67377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0145CF-8571-F193-605F-18E2954AE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571"/>
            <a:stretch/>
          </p:blipFill>
          <p:spPr>
            <a:xfrm>
              <a:off x="1992406" y="403412"/>
              <a:ext cx="6559924" cy="378114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8E0F8A-4B9C-B108-C534-211F1E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6167" y="3176397"/>
              <a:ext cx="6559924" cy="396472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2A8F358-90E6-9F75-5A0C-8B1A610D5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6" y="4560409"/>
            <a:ext cx="2121983" cy="18219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39FBCD-5AF3-E213-521C-88F279DD2FE6}"/>
              </a:ext>
            </a:extLst>
          </p:cNvPr>
          <p:cNvSpPr txBox="1"/>
          <p:nvPr/>
        </p:nvSpPr>
        <p:spPr>
          <a:xfrm>
            <a:off x="292002" y="475612"/>
            <a:ext cx="15615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Fisher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444A6-6B22-BA6A-5EA7-A0621CDB6A72}"/>
              </a:ext>
            </a:extLst>
          </p:cNvPr>
          <p:cNvSpPr txBox="1"/>
          <p:nvPr/>
        </p:nvSpPr>
        <p:spPr>
          <a:xfrm>
            <a:off x="8933264" y="652103"/>
            <a:ext cx="2143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impressions: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B1E541-C345-7F34-5216-04B43593275A}"/>
              </a:ext>
            </a:extLst>
          </p:cNvPr>
          <p:cNvSpPr txBox="1"/>
          <p:nvPr/>
        </p:nvSpPr>
        <p:spPr>
          <a:xfrm>
            <a:off x="8994127" y="1074592"/>
            <a:ext cx="240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Fewer producing wells compared to Nolan Co.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219AAF-343D-26B9-7A0F-26D35AE4B2B0}"/>
              </a:ext>
            </a:extLst>
          </p:cNvPr>
          <p:cNvSpPr txBox="1"/>
          <p:nvPr/>
        </p:nvSpPr>
        <p:spPr>
          <a:xfrm>
            <a:off x="8994127" y="4135658"/>
            <a:ext cx="2837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dry holes in-between existing fields; but less deep well control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10CFB-1398-FD5A-E11B-DBDFF6671395}"/>
              </a:ext>
            </a:extLst>
          </p:cNvPr>
          <p:cNvSpPr txBox="1"/>
          <p:nvPr/>
        </p:nvSpPr>
        <p:spPr>
          <a:xfrm>
            <a:off x="9195833" y="1700662"/>
            <a:ext cx="292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Ft. Chadbourne faulting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4B1BD-DD47-4E9C-A7CB-6937F1C78D25}"/>
              </a:ext>
            </a:extLst>
          </p:cNvPr>
          <p:cNvSpPr txBox="1"/>
          <p:nvPr/>
        </p:nvSpPr>
        <p:spPr>
          <a:xfrm>
            <a:off x="9195833" y="1972898"/>
            <a:ext cx="263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Fewer Penn reefs (but larger complexes)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A124F-5004-EE4D-E2C5-CA92B4F67298}"/>
              </a:ext>
            </a:extLst>
          </p:cNvPr>
          <p:cNvSpPr txBox="1"/>
          <p:nvPr/>
        </p:nvSpPr>
        <p:spPr>
          <a:xfrm>
            <a:off x="9195833" y="2477947"/>
            <a:ext cx="263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Canyon Ss fields; more Strawn sandstone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7BC6C-12FF-5D0E-29D2-136B9AF9966D}"/>
              </a:ext>
            </a:extLst>
          </p:cNvPr>
          <p:cNvSpPr txBox="1"/>
          <p:nvPr/>
        </p:nvSpPr>
        <p:spPr>
          <a:xfrm>
            <a:off x="9195833" y="3017442"/>
            <a:ext cx="263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Areally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-large Canyon Ss, Wolfcamp Ss &amp; Ls 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97A64-2BDA-3682-D7AB-F2D3F77B9A72}"/>
              </a:ext>
            </a:extLst>
          </p:cNvPr>
          <p:cNvSpPr txBox="1"/>
          <p:nvPr/>
        </p:nvSpPr>
        <p:spPr>
          <a:xfrm>
            <a:off x="9195833" y="3577498"/>
            <a:ext cx="2999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Fewer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Ellenburger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fields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64994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D41BDDF-2302-4887-9A6E-0838DFD2D93E}"/>
              </a:ext>
            </a:extLst>
          </p:cNvPr>
          <p:cNvSpPr txBox="1"/>
          <p:nvPr/>
        </p:nvSpPr>
        <p:spPr>
          <a:xfrm>
            <a:off x="835927" y="157608"/>
            <a:ext cx="103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Greater Permian Basin of west TX and SE New Mexico: Paleogeographic elements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BF40E7A-3653-638E-6F6A-243A8008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35" y="943475"/>
            <a:ext cx="5136377" cy="20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7081AA9-DF7B-AD85-5B9B-5AFED8F2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4" y="943475"/>
            <a:ext cx="6311384" cy="4971049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E1E431-DDE3-E51D-B2A3-23DEC76C40BE}"/>
              </a:ext>
            </a:extLst>
          </p:cNvPr>
          <p:cNvCxnSpPr>
            <a:cxnSpLocks/>
          </p:cNvCxnSpPr>
          <p:nvPr/>
        </p:nvCxnSpPr>
        <p:spPr>
          <a:xfrm>
            <a:off x="5024928" y="6221339"/>
            <a:ext cx="11622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7D4EBB3-E452-9643-7031-68EC1C07201D}"/>
              </a:ext>
            </a:extLst>
          </p:cNvPr>
          <p:cNvSpPr txBox="1"/>
          <p:nvPr/>
        </p:nvSpPr>
        <p:spPr>
          <a:xfrm>
            <a:off x="5195333" y="589181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mi.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7A92D4-1BFD-08F1-464A-3DC1DF756367}"/>
              </a:ext>
            </a:extLst>
          </p:cNvPr>
          <p:cNvSpPr txBox="1"/>
          <p:nvPr/>
        </p:nvSpPr>
        <p:spPr>
          <a:xfrm>
            <a:off x="10235928" y="2973982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(Engle et al., 2016)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63EEB7-EBED-78E3-8547-E071064BF2D4}"/>
              </a:ext>
            </a:extLst>
          </p:cNvPr>
          <p:cNvSpPr txBox="1"/>
          <p:nvPr/>
        </p:nvSpPr>
        <p:spPr>
          <a:xfrm>
            <a:off x="6998292" y="604041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4E0141-ED4C-9943-84F8-46E355536CE9}"/>
              </a:ext>
            </a:extLst>
          </p:cNvPr>
          <p:cNvSpPr txBox="1"/>
          <p:nvPr/>
        </p:nvSpPr>
        <p:spPr>
          <a:xfrm>
            <a:off x="11526982" y="604041"/>
            <a:ext cx="35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A’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9552EA-C25E-2E6E-10BA-45B48B7E613C}"/>
              </a:ext>
            </a:extLst>
          </p:cNvPr>
          <p:cNvSpPr/>
          <p:nvPr/>
        </p:nvSpPr>
        <p:spPr>
          <a:xfrm>
            <a:off x="10235928" y="880882"/>
            <a:ext cx="1317987" cy="12470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4A4B3-62DB-B14F-CFF0-A2AA4C523B59}"/>
              </a:ext>
            </a:extLst>
          </p:cNvPr>
          <p:cNvSpPr txBox="1"/>
          <p:nvPr/>
        </p:nvSpPr>
        <p:spPr>
          <a:xfrm>
            <a:off x="6915480" y="3315911"/>
            <a:ext cx="463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Eastern Shelf one of several high-standing </a:t>
            </a:r>
            <a:r>
              <a:rPr lang="en-US" sz="1600" dirty="0" err="1"/>
              <a:t>Permo</a:t>
            </a:r>
            <a:r>
              <a:rPr lang="en-US" sz="1600" dirty="0"/>
              <a:t>-Pennsylvanian shelves surrounding deeper Delaware and Midland basins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17157F-8021-C488-7238-01DF7C8AE801}"/>
              </a:ext>
            </a:extLst>
          </p:cNvPr>
          <p:cNvSpPr txBox="1"/>
          <p:nvPr/>
        </p:nvSpPr>
        <p:spPr>
          <a:xfrm>
            <a:off x="6915480" y="4208577"/>
            <a:ext cx="4638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Eastern Shelf dips westward ~ 1.3 degrees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93B4B05-3048-8D16-E7ED-EC37D92BE13F}"/>
              </a:ext>
            </a:extLst>
          </p:cNvPr>
          <p:cNvSpPr txBox="1"/>
          <p:nvPr/>
        </p:nvSpPr>
        <p:spPr>
          <a:xfrm>
            <a:off x="6915480" y="4592168"/>
            <a:ext cx="491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General stratigraphy: thin Pre-Penn (mostly L. Ord. </a:t>
            </a:r>
            <a:r>
              <a:rPr lang="en-US" sz="1600" dirty="0" err="1"/>
              <a:t>Ellenburger</a:t>
            </a:r>
            <a:r>
              <a:rPr lang="en-US" sz="1600" dirty="0"/>
              <a:t> dolomite and U. </a:t>
            </a:r>
            <a:r>
              <a:rPr lang="en-US" sz="1600" dirty="0" err="1"/>
              <a:t>Camb</a:t>
            </a:r>
            <a:r>
              <a:rPr lang="en-US" sz="1600" dirty="0"/>
              <a:t>. Ss) unconformably overlain by thick Pennsylvanian to lower Permian carbonate and clastic units (~ 4000 – 8000 ft. MD)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9D5E81-2F0E-43C9-8EBC-DF84BECC6078}"/>
              </a:ext>
            </a:extLst>
          </p:cNvPr>
          <p:cNvSpPr txBox="1"/>
          <p:nvPr/>
        </p:nvSpPr>
        <p:spPr>
          <a:xfrm>
            <a:off x="6915480" y="5712059"/>
            <a:ext cx="496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Note location of Ft. Chadbourne fault system: chain of small basement-involved structural blocks;</a:t>
            </a:r>
          </a:p>
          <a:p>
            <a:r>
              <a:rPr lang="en-US" sz="1600" dirty="0"/>
              <a:t>    upthrown to east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914B910-BA9E-FBB1-852B-A461BE175610}"/>
              </a:ext>
            </a:extLst>
          </p:cNvPr>
          <p:cNvSpPr/>
          <p:nvPr/>
        </p:nvSpPr>
        <p:spPr>
          <a:xfrm>
            <a:off x="5897748" y="1928362"/>
            <a:ext cx="149343" cy="201744"/>
          </a:xfrm>
          <a:custGeom>
            <a:avLst/>
            <a:gdLst>
              <a:gd name="connsiteX0" fmla="*/ 0 w 99562"/>
              <a:gd name="connsiteY0" fmla="*/ 0 h 201744"/>
              <a:gd name="connsiteX1" fmla="*/ 47161 w 99562"/>
              <a:gd name="connsiteY1" fmla="*/ 47161 h 201744"/>
              <a:gd name="connsiteX2" fmla="*/ 99562 w 99562"/>
              <a:gd name="connsiteY2" fmla="*/ 133623 h 201744"/>
              <a:gd name="connsiteX3" fmla="*/ 60261 w 99562"/>
              <a:gd name="connsiteY3" fmla="*/ 201744 h 201744"/>
              <a:gd name="connsiteX4" fmla="*/ 5240 w 99562"/>
              <a:gd name="connsiteY4" fmla="*/ 104802 h 201744"/>
              <a:gd name="connsiteX5" fmla="*/ 0 w 99562"/>
              <a:gd name="connsiteY5" fmla="*/ 0 h 201744"/>
              <a:gd name="connsiteX0" fmla="*/ 49781 w 149343"/>
              <a:gd name="connsiteY0" fmla="*/ 0 h 201744"/>
              <a:gd name="connsiteX1" fmla="*/ 96942 w 149343"/>
              <a:gd name="connsiteY1" fmla="*/ 47161 h 201744"/>
              <a:gd name="connsiteX2" fmla="*/ 149343 w 149343"/>
              <a:gd name="connsiteY2" fmla="*/ 133623 h 201744"/>
              <a:gd name="connsiteX3" fmla="*/ 110042 w 149343"/>
              <a:gd name="connsiteY3" fmla="*/ 201744 h 201744"/>
              <a:gd name="connsiteX4" fmla="*/ 0 w 149343"/>
              <a:gd name="connsiteY4" fmla="*/ 31441 h 201744"/>
              <a:gd name="connsiteX5" fmla="*/ 49781 w 149343"/>
              <a:gd name="connsiteY5" fmla="*/ 0 h 201744"/>
              <a:gd name="connsiteX0" fmla="*/ 49781 w 149343"/>
              <a:gd name="connsiteY0" fmla="*/ 0 h 201744"/>
              <a:gd name="connsiteX1" fmla="*/ 68122 w 149343"/>
              <a:gd name="connsiteY1" fmla="*/ 20960 h 201744"/>
              <a:gd name="connsiteX2" fmla="*/ 96942 w 149343"/>
              <a:gd name="connsiteY2" fmla="*/ 47161 h 201744"/>
              <a:gd name="connsiteX3" fmla="*/ 149343 w 149343"/>
              <a:gd name="connsiteY3" fmla="*/ 133623 h 201744"/>
              <a:gd name="connsiteX4" fmla="*/ 110042 w 149343"/>
              <a:gd name="connsiteY4" fmla="*/ 201744 h 201744"/>
              <a:gd name="connsiteX5" fmla="*/ 0 w 149343"/>
              <a:gd name="connsiteY5" fmla="*/ 31441 h 201744"/>
              <a:gd name="connsiteX6" fmla="*/ 49781 w 149343"/>
              <a:gd name="connsiteY6" fmla="*/ 0 h 201744"/>
              <a:gd name="connsiteX0" fmla="*/ 49781 w 149343"/>
              <a:gd name="connsiteY0" fmla="*/ 0 h 201744"/>
              <a:gd name="connsiteX1" fmla="*/ 86463 w 149343"/>
              <a:gd name="connsiteY1" fmla="*/ 15720 h 201744"/>
              <a:gd name="connsiteX2" fmla="*/ 96942 w 149343"/>
              <a:gd name="connsiteY2" fmla="*/ 47161 h 201744"/>
              <a:gd name="connsiteX3" fmla="*/ 149343 w 149343"/>
              <a:gd name="connsiteY3" fmla="*/ 133623 h 201744"/>
              <a:gd name="connsiteX4" fmla="*/ 110042 w 149343"/>
              <a:gd name="connsiteY4" fmla="*/ 201744 h 201744"/>
              <a:gd name="connsiteX5" fmla="*/ 0 w 149343"/>
              <a:gd name="connsiteY5" fmla="*/ 31441 h 201744"/>
              <a:gd name="connsiteX6" fmla="*/ 49781 w 149343"/>
              <a:gd name="connsiteY6" fmla="*/ 0 h 20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343" h="201744">
                <a:moveTo>
                  <a:pt x="49781" y="0"/>
                </a:moveTo>
                <a:lnTo>
                  <a:pt x="86463" y="15720"/>
                </a:lnTo>
                <a:lnTo>
                  <a:pt x="96942" y="47161"/>
                </a:lnTo>
                <a:lnTo>
                  <a:pt x="149343" y="133623"/>
                </a:lnTo>
                <a:lnTo>
                  <a:pt x="110042" y="201744"/>
                </a:lnTo>
                <a:lnTo>
                  <a:pt x="0" y="31441"/>
                </a:lnTo>
                <a:lnTo>
                  <a:pt x="49781" y="0"/>
                </a:lnTo>
                <a:close/>
              </a:path>
            </a:pathLst>
          </a:custGeom>
          <a:solidFill>
            <a:srgbClr val="FF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0CA301-8583-4BAC-C4BD-4988DEAE6977}"/>
              </a:ext>
            </a:extLst>
          </p:cNvPr>
          <p:cNvSpPr txBox="1"/>
          <p:nvPr/>
        </p:nvSpPr>
        <p:spPr>
          <a:xfrm rot="3624502">
            <a:off x="5799226" y="1929040"/>
            <a:ext cx="3658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Uplift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BD47046-6A6C-F06A-F4FF-E7D9E10C8910}"/>
              </a:ext>
            </a:extLst>
          </p:cNvPr>
          <p:cNvSpPr/>
          <p:nvPr/>
        </p:nvSpPr>
        <p:spPr>
          <a:xfrm>
            <a:off x="370702" y="2990335"/>
            <a:ext cx="3941806" cy="494270"/>
          </a:xfrm>
          <a:custGeom>
            <a:avLst/>
            <a:gdLst>
              <a:gd name="connsiteX0" fmla="*/ 0 w 3855308"/>
              <a:gd name="connsiteY0" fmla="*/ 716692 h 716692"/>
              <a:gd name="connsiteX1" fmla="*/ 3855308 w 3855308"/>
              <a:gd name="connsiteY1" fmla="*/ 0 h 716692"/>
              <a:gd name="connsiteX2" fmla="*/ 3855308 w 3855308"/>
              <a:gd name="connsiteY2" fmla="*/ 0 h 716692"/>
              <a:gd name="connsiteX0" fmla="*/ 0 w 3682314"/>
              <a:gd name="connsiteY0" fmla="*/ 469556 h 469556"/>
              <a:gd name="connsiteX1" fmla="*/ 3682314 w 3682314"/>
              <a:gd name="connsiteY1" fmla="*/ 0 h 469556"/>
              <a:gd name="connsiteX2" fmla="*/ 3682314 w 3682314"/>
              <a:gd name="connsiteY2" fmla="*/ 0 h 469556"/>
              <a:gd name="connsiteX0" fmla="*/ 0 w 3941806"/>
              <a:gd name="connsiteY0" fmla="*/ 494270 h 494270"/>
              <a:gd name="connsiteX1" fmla="*/ 3682314 w 3941806"/>
              <a:gd name="connsiteY1" fmla="*/ 24714 h 494270"/>
              <a:gd name="connsiteX2" fmla="*/ 3941806 w 3941806"/>
              <a:gd name="connsiteY2" fmla="*/ 0 h 49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1806" h="494270">
                <a:moveTo>
                  <a:pt x="0" y="494270"/>
                </a:moveTo>
                <a:lnTo>
                  <a:pt x="3682314" y="24714"/>
                </a:lnTo>
                <a:lnTo>
                  <a:pt x="3941806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E22FB-03ED-2E86-ECE0-B412B6E459BE}"/>
              </a:ext>
            </a:extLst>
          </p:cNvPr>
          <p:cNvSpPr txBox="1"/>
          <p:nvPr/>
        </p:nvSpPr>
        <p:spPr>
          <a:xfrm>
            <a:off x="84826" y="3298104"/>
            <a:ext cx="26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17E41-12BC-5EA7-480A-6322B73F1F8F}"/>
              </a:ext>
            </a:extLst>
          </p:cNvPr>
          <p:cNvSpPr txBox="1"/>
          <p:nvPr/>
        </p:nvSpPr>
        <p:spPr>
          <a:xfrm>
            <a:off x="4331964" y="2773927"/>
            <a:ext cx="40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8E3155-8369-AB93-2C62-83193E7B19FA}"/>
              </a:ext>
            </a:extLst>
          </p:cNvPr>
          <p:cNvSpPr/>
          <p:nvPr/>
        </p:nvSpPr>
        <p:spPr>
          <a:xfrm rot="20526531">
            <a:off x="3509656" y="2258968"/>
            <a:ext cx="1382051" cy="2355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C4E8D-0D92-725F-AC9E-E85B92159673}"/>
              </a:ext>
            </a:extLst>
          </p:cNvPr>
          <p:cNvSpPr txBox="1"/>
          <p:nvPr/>
        </p:nvSpPr>
        <p:spPr>
          <a:xfrm>
            <a:off x="4180140" y="3498311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58791-AB38-5F51-76F4-43FEB691B677}"/>
              </a:ext>
            </a:extLst>
          </p:cNvPr>
          <p:cNvSpPr/>
          <p:nvPr/>
        </p:nvSpPr>
        <p:spPr>
          <a:xfrm>
            <a:off x="4142970" y="3562845"/>
            <a:ext cx="1020046" cy="131637"/>
          </a:xfrm>
          <a:prstGeom prst="rect">
            <a:avLst/>
          </a:prstGeom>
          <a:solidFill>
            <a:srgbClr val="E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6280B-28A4-260D-0DF6-BF8E50E0CABB}"/>
              </a:ext>
            </a:extLst>
          </p:cNvPr>
          <p:cNvSpPr txBox="1"/>
          <p:nvPr/>
        </p:nvSpPr>
        <p:spPr>
          <a:xfrm>
            <a:off x="4087808" y="3498159"/>
            <a:ext cx="1176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Ft. Chadbourne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CD4B79-8365-5F9A-9D08-F6794B5C620F}"/>
              </a:ext>
            </a:extLst>
          </p:cNvPr>
          <p:cNvSpPr/>
          <p:nvPr/>
        </p:nvSpPr>
        <p:spPr>
          <a:xfrm>
            <a:off x="400049" y="5662176"/>
            <a:ext cx="230982" cy="121880"/>
          </a:xfrm>
          <a:prstGeom prst="rect">
            <a:avLst/>
          </a:prstGeom>
          <a:solidFill>
            <a:srgbClr val="AAAA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10355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8277CC4-9B7A-9DFA-BCAA-BB2E488898C3}"/>
              </a:ext>
            </a:extLst>
          </p:cNvPr>
          <p:cNvSpPr/>
          <p:nvPr/>
        </p:nvSpPr>
        <p:spPr>
          <a:xfrm>
            <a:off x="-165100" y="-1"/>
            <a:ext cx="12357100" cy="69051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76A7B-ADE6-E2CB-7B1A-418161ABE9CD}"/>
              </a:ext>
            </a:extLst>
          </p:cNvPr>
          <p:cNvSpPr txBox="1"/>
          <p:nvPr/>
        </p:nvSpPr>
        <p:spPr>
          <a:xfrm>
            <a:off x="757364" y="1019628"/>
            <a:ext cx="190334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Wells that</a:t>
            </a:r>
          </a:p>
          <a:p>
            <a:r>
              <a:rPr lang="en-US" sz="2400" dirty="0"/>
              <a:t>penetrate the</a:t>
            </a:r>
          </a:p>
          <a:p>
            <a:r>
              <a:rPr lang="en-US" sz="2400" dirty="0" err="1"/>
              <a:t>Ellenburger</a:t>
            </a:r>
            <a:endParaRPr lang="en-US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071F84-9C2F-0BA1-78E0-01980EF1A21B}"/>
              </a:ext>
            </a:extLst>
          </p:cNvPr>
          <p:cNvGrpSpPr/>
          <p:nvPr/>
        </p:nvGrpSpPr>
        <p:grpSpPr>
          <a:xfrm>
            <a:off x="3017310" y="-119270"/>
            <a:ext cx="6987879" cy="6780926"/>
            <a:chOff x="3534145" y="-2"/>
            <a:chExt cx="6987879" cy="6780926"/>
          </a:xfrm>
        </p:grpSpPr>
        <p:pic>
          <p:nvPicPr>
            <p:cNvPr id="14" name="Picture 13" descr="A picture containing text, diagram, plan, map">
              <a:extLst>
                <a:ext uri="{FF2B5EF4-FFF2-40B4-BE49-F238E27FC236}">
                  <a16:creationId xmlns:a16="http://schemas.microsoft.com/office/drawing/2014/main" id="{F85BAC29-6C86-75F1-B6F0-147CD1569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7" t="4074" r="18933" b="2159"/>
            <a:stretch/>
          </p:blipFill>
          <p:spPr>
            <a:xfrm rot="-120000">
              <a:off x="3644348" y="237350"/>
              <a:ext cx="6592490" cy="64304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BCF057-62C0-0CBC-7774-05A87B66161D}"/>
                </a:ext>
              </a:extLst>
            </p:cNvPr>
            <p:cNvSpPr/>
            <p:nvPr/>
          </p:nvSpPr>
          <p:spPr>
            <a:xfrm>
              <a:off x="3534145" y="124271"/>
              <a:ext cx="282481" cy="6656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062532-9F2F-20D5-C194-C865DCE5DB55}"/>
                </a:ext>
              </a:extLst>
            </p:cNvPr>
            <p:cNvSpPr/>
            <p:nvPr/>
          </p:nvSpPr>
          <p:spPr>
            <a:xfrm>
              <a:off x="10040078" y="-2"/>
              <a:ext cx="306963" cy="6656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944A7C-B158-F836-E264-414857D1393E}"/>
                </a:ext>
              </a:extLst>
            </p:cNvPr>
            <p:cNvSpPr/>
            <p:nvPr/>
          </p:nvSpPr>
          <p:spPr>
            <a:xfrm>
              <a:off x="3534145" y="53007"/>
              <a:ext cx="6987879" cy="450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4507524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188120-DBD2-E268-B7ED-6755766BDE35}"/>
              </a:ext>
            </a:extLst>
          </p:cNvPr>
          <p:cNvSpPr txBox="1"/>
          <p:nvPr/>
        </p:nvSpPr>
        <p:spPr>
          <a:xfrm>
            <a:off x="697927" y="282787"/>
            <a:ext cx="725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Re-exploring the Eastern Shelf of the Midland Basin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1FF81-B7A6-94AD-DD53-C8F4CC923D46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55726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E8FB60-308D-F01F-7435-3EB0C4A30FF6}"/>
              </a:ext>
            </a:extLst>
          </p:cNvPr>
          <p:cNvSpPr txBox="1"/>
          <p:nvPr/>
        </p:nvSpPr>
        <p:spPr>
          <a:xfrm>
            <a:off x="1001485" y="986974"/>
            <a:ext cx="137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F90F8-4730-EF53-08EC-3B2B1515AB89}"/>
              </a:ext>
            </a:extLst>
          </p:cNvPr>
          <p:cNvSpPr txBox="1"/>
          <p:nvPr/>
        </p:nvSpPr>
        <p:spPr>
          <a:xfrm>
            <a:off x="1200664" y="1549965"/>
            <a:ext cx="787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/>
              <a:t>The Eastern Shelf is a complex geologic region with multiple producing horizons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38BA2-5F90-B17C-4884-0C4B730AC44A}"/>
              </a:ext>
            </a:extLst>
          </p:cNvPr>
          <p:cNvSpPr txBox="1"/>
          <p:nvPr/>
        </p:nvSpPr>
        <p:spPr>
          <a:xfrm>
            <a:off x="2158607" y="2803768"/>
            <a:ext cx="5751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/>
              <a:t>Vertical infill drilling of existing conventional zones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A6BCB-01E9-6945-07C4-746A43EAE85B}"/>
              </a:ext>
            </a:extLst>
          </p:cNvPr>
          <p:cNvSpPr txBox="1"/>
          <p:nvPr/>
        </p:nvSpPr>
        <p:spPr>
          <a:xfrm>
            <a:off x="1200664" y="3643890"/>
            <a:ext cx="954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/>
              <a:t>Relatively low cost of drilling and completing should continue to provide favorable economics for smaller independents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06C79-6401-3370-9F6A-1B8B01766D8E}"/>
              </a:ext>
            </a:extLst>
          </p:cNvPr>
          <p:cNvSpPr txBox="1"/>
          <p:nvPr/>
        </p:nvSpPr>
        <p:spPr>
          <a:xfrm>
            <a:off x="1200664" y="2105702"/>
            <a:ext cx="954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dirty="0"/>
              <a:t>Stratigraphic complexity, coupled with poorly-constrained data reporting, provide opportunity for further exploration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A4622-1A7B-EC3F-1C74-FB7F471CB407}"/>
              </a:ext>
            </a:extLst>
          </p:cNvPr>
          <p:cNvSpPr txBox="1"/>
          <p:nvPr/>
        </p:nvSpPr>
        <p:spPr>
          <a:xfrm>
            <a:off x="2158607" y="3169040"/>
            <a:ext cx="8585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/>
              <a:t>Application of horizontal drilling &amp; completion technologies to tight sands and limestones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5ADF1C-F223-8DF0-6663-FCF343086400}"/>
              </a:ext>
            </a:extLst>
          </p:cNvPr>
          <p:cNvGrpSpPr/>
          <p:nvPr/>
        </p:nvGrpSpPr>
        <p:grpSpPr>
          <a:xfrm>
            <a:off x="1001485" y="4566574"/>
            <a:ext cx="9743010" cy="1764932"/>
            <a:chOff x="1001485" y="4566574"/>
            <a:chExt cx="9743010" cy="17649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D99AC4-046F-5FE6-EC45-6640787BB56D}"/>
                </a:ext>
              </a:extLst>
            </p:cNvPr>
            <p:cNvSpPr txBox="1"/>
            <p:nvPr/>
          </p:nvSpPr>
          <p:spPr>
            <a:xfrm>
              <a:off x="1001485" y="4566574"/>
              <a:ext cx="1703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/>
                <a:t>Future work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6D9112-32ED-79C3-549A-074FF136D714}"/>
                </a:ext>
              </a:extLst>
            </p:cNvPr>
            <p:cNvSpPr txBox="1"/>
            <p:nvPr/>
          </p:nvSpPr>
          <p:spPr>
            <a:xfrm>
              <a:off x="1200664" y="5119926"/>
              <a:ext cx="9543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1775" indent="-231775">
                <a:buFont typeface="Arial" panose="020B0604020202020204" pitchFamily="34" charset="0"/>
                <a:buChar char="•"/>
              </a:pPr>
              <a:r>
                <a:rPr lang="en-US" dirty="0"/>
                <a:t>“Next-level” analysis of producing fields and trends (e.g., recent BEG report)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9F8132-36DE-08BA-7453-07104CC9C866}"/>
                </a:ext>
              </a:extLst>
            </p:cNvPr>
            <p:cNvSpPr txBox="1"/>
            <p:nvPr/>
          </p:nvSpPr>
          <p:spPr>
            <a:xfrm>
              <a:off x="1200664" y="5541050"/>
              <a:ext cx="9543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1775" indent="-231775">
                <a:buFont typeface="Arial" panose="020B0604020202020204" pitchFamily="34" charset="0"/>
                <a:buChar char="•"/>
              </a:pPr>
              <a:r>
                <a:rPr lang="en-US" dirty="0"/>
                <a:t>Application of machine learning / data mining techniques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976C5D-E4A3-8177-BC91-47521ED0A0D0}"/>
                </a:ext>
              </a:extLst>
            </p:cNvPr>
            <p:cNvSpPr txBox="1"/>
            <p:nvPr/>
          </p:nvSpPr>
          <p:spPr>
            <a:xfrm>
              <a:off x="1200664" y="5962174"/>
              <a:ext cx="9543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1775" indent="-231775">
                <a:buFont typeface="Arial" panose="020B0604020202020204" pitchFamily="34" charset="0"/>
                <a:buChar char="•"/>
              </a:pPr>
              <a:r>
                <a:rPr lang="en-US" dirty="0"/>
                <a:t>Documentation of source rocks and migration pathways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262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394E0F-EE67-4C6D-B7BA-26096AF5333E}"/>
              </a:ext>
            </a:extLst>
          </p:cNvPr>
          <p:cNvSpPr txBox="1"/>
          <p:nvPr/>
        </p:nvSpPr>
        <p:spPr>
          <a:xfrm>
            <a:off x="101696" y="336523"/>
            <a:ext cx="66190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 Basin Research Lab at UT Dallas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988C8-9D59-401F-AB40-67872C1B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069" y="118593"/>
            <a:ext cx="4603172" cy="2351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E45C2-7242-4980-8ABC-B12275F13C56}"/>
              </a:ext>
            </a:extLst>
          </p:cNvPr>
          <p:cNvSpPr txBox="1"/>
          <p:nvPr/>
        </p:nvSpPr>
        <p:spPr>
          <a:xfrm>
            <a:off x="219044" y="894015"/>
            <a:ext cx="517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Robert J. Stern and Mr. Lowell Waite, Co-Directors</a:t>
            </a:r>
          </a:p>
        </p:txBody>
      </p:sp>
      <p:pic>
        <p:nvPicPr>
          <p:cNvPr id="1026" name="Picture 2" descr="e32a310a-2581-4aa6-a94f-4db2386eb0bc@exchange">
            <a:extLst>
              <a:ext uri="{FF2B5EF4-FFF2-40B4-BE49-F238E27FC236}">
                <a16:creationId xmlns:a16="http://schemas.microsoft.com/office/drawing/2014/main" id="{F20687FA-7826-4969-9688-C26898B8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96" y="2731167"/>
            <a:ext cx="5091315" cy="382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4B13A-8F1F-4ACD-BE2E-040CA5D6CC4C}"/>
              </a:ext>
            </a:extLst>
          </p:cNvPr>
          <p:cNvSpPr txBox="1"/>
          <p:nvPr/>
        </p:nvSpPr>
        <p:spPr>
          <a:xfrm>
            <a:off x="219044" y="1950464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F6D43-A56B-4BBE-A684-D7DB3DD6DE52}"/>
              </a:ext>
            </a:extLst>
          </p:cNvPr>
          <p:cNvSpPr txBox="1"/>
          <p:nvPr/>
        </p:nvSpPr>
        <p:spPr>
          <a:xfrm>
            <a:off x="568036" y="2421446"/>
            <a:ext cx="604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 understanding of all geologic aspects of the Permian Basin through open applied research,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linking academia and local industry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(sharing info benefits all)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7FD42-8772-466F-BD16-03C0B79A4279}"/>
              </a:ext>
            </a:extLst>
          </p:cNvPr>
          <p:cNvSpPr txBox="1"/>
          <p:nvPr/>
        </p:nvSpPr>
        <p:spPr>
          <a:xfrm>
            <a:off x="568036" y="3463903"/>
            <a:ext cx="564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Educate and provide skills to students interested in careers in industry (experience w/ subsurface data sets)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D22CA-3E8A-4BAE-868C-E229C1C69332}"/>
              </a:ext>
            </a:extLst>
          </p:cNvPr>
          <p:cNvSpPr txBox="1"/>
          <p:nvPr/>
        </p:nvSpPr>
        <p:spPr>
          <a:xfrm>
            <a:off x="1411378" y="1203492"/>
            <a:ext cx="297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established January 2019 --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DC0B0-2253-4983-9F3A-46B4B3C2BCEB}"/>
              </a:ext>
            </a:extLst>
          </p:cNvPr>
          <p:cNvSpPr/>
          <p:nvPr/>
        </p:nvSpPr>
        <p:spPr>
          <a:xfrm>
            <a:off x="975499" y="4593412"/>
            <a:ext cx="4758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https://labs.utdallas.edu/permianbasinresearch/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DBBE4-1459-42F5-801E-9635F2EF5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3" y="1252916"/>
            <a:ext cx="1092211" cy="9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B591EF-F10A-442B-A6EE-5A4DEAEF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94" y="1252915"/>
            <a:ext cx="1054605" cy="9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A1881A-C332-77AA-40DA-F59377CADF0C}"/>
              </a:ext>
            </a:extLst>
          </p:cNvPr>
          <p:cNvSpPr txBox="1"/>
          <p:nvPr/>
        </p:nvSpPr>
        <p:spPr>
          <a:xfrm flipH="1">
            <a:off x="671856" y="4224080"/>
            <a:ext cx="137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1F4AD-0E40-783C-7463-44CD0DD27C5D}"/>
              </a:ext>
            </a:extLst>
          </p:cNvPr>
          <p:cNvSpPr txBox="1"/>
          <p:nvPr/>
        </p:nvSpPr>
        <p:spPr>
          <a:xfrm flipH="1">
            <a:off x="975499" y="4962744"/>
            <a:ext cx="387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“Permian Basin Research Lab”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FC9052-6D41-F357-7788-B36BECB8B9E3}"/>
              </a:ext>
            </a:extLst>
          </p:cNvPr>
          <p:cNvSpPr txBox="1"/>
          <p:nvPr/>
        </p:nvSpPr>
        <p:spPr>
          <a:xfrm flipH="1">
            <a:off x="975499" y="5279148"/>
            <a:ext cx="4709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(access to publications, presentations, key illustrations)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B6972-949B-6D36-637D-E447A064C1F2}"/>
              </a:ext>
            </a:extLst>
          </p:cNvPr>
          <p:cNvSpPr txBox="1"/>
          <p:nvPr/>
        </p:nvSpPr>
        <p:spPr>
          <a:xfrm flipH="1">
            <a:off x="1025214" y="5797548"/>
            <a:ext cx="4709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Lowell.waite@utdallas.edu</a:t>
            </a:r>
          </a:p>
        </p:txBody>
      </p:sp>
    </p:spTree>
    <p:extLst>
      <p:ext uri="{BB962C8B-B14F-4D97-AF65-F5344CB8AC3E}">
        <p14:creationId xmlns:p14="http://schemas.microsoft.com/office/powerpoint/2010/main" val="2289604866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B6446584-555C-490A-B573-324FD7E0BD8A}"/>
              </a:ext>
            </a:extLst>
          </p:cNvPr>
          <p:cNvSpPr/>
          <p:nvPr/>
        </p:nvSpPr>
        <p:spPr>
          <a:xfrm>
            <a:off x="3529341" y="2477083"/>
            <a:ext cx="3853640" cy="4000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118B339-B70C-464F-87D3-0C2EF10CA96B}"/>
              </a:ext>
            </a:extLst>
          </p:cNvPr>
          <p:cNvSpPr/>
          <p:nvPr/>
        </p:nvSpPr>
        <p:spPr>
          <a:xfrm>
            <a:off x="8076655" y="2477083"/>
            <a:ext cx="3708322" cy="4090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C0C07BB-00E5-4941-9809-F34CB116BE7E}"/>
              </a:ext>
            </a:extLst>
          </p:cNvPr>
          <p:cNvSpPr txBox="1"/>
          <p:nvPr/>
        </p:nvSpPr>
        <p:spPr>
          <a:xfrm>
            <a:off x="8819116" y="2194932"/>
            <a:ext cx="273935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10" dirty="0">
                <a:latin typeface="Calibri"/>
                <a:cs typeface="Calibri"/>
              </a:rPr>
              <a:t>Lat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30" dirty="0">
                <a:latin typeface="Calibri"/>
                <a:cs typeface="Calibri"/>
              </a:rPr>
              <a:t> P</a:t>
            </a:r>
            <a:r>
              <a:rPr b="1" spc="-5" dirty="0">
                <a:latin typeface="Calibri"/>
                <a:cs typeface="Calibri"/>
              </a:rPr>
              <a:t>en</a:t>
            </a:r>
            <a:r>
              <a:rPr b="1" spc="5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.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(</a:t>
            </a:r>
            <a:r>
              <a:rPr b="1" dirty="0">
                <a:latin typeface="Calibri"/>
                <a:cs typeface="Calibri"/>
              </a:rPr>
              <a:t>Mis</a:t>
            </a:r>
            <a:r>
              <a:rPr b="1" spc="5" dirty="0">
                <a:latin typeface="Calibri"/>
                <a:cs typeface="Calibri"/>
              </a:rPr>
              <a:t>s</a:t>
            </a:r>
            <a:r>
              <a:rPr b="1" dirty="0">
                <a:latin typeface="Calibri"/>
                <a:cs typeface="Calibri"/>
              </a:rPr>
              <a:t>ou</a:t>
            </a:r>
            <a:r>
              <a:rPr b="1" spc="5" dirty="0">
                <a:latin typeface="Calibri"/>
                <a:cs typeface="Calibri"/>
              </a:rPr>
              <a:t>r</a:t>
            </a:r>
            <a:r>
              <a:rPr b="1" dirty="0">
                <a:latin typeface="Calibri"/>
                <a:cs typeface="Calibri"/>
              </a:rPr>
              <a:t>ian)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4ECE480-5236-4D84-A365-E49FABF4B72D}"/>
              </a:ext>
            </a:extLst>
          </p:cNvPr>
          <p:cNvSpPr txBox="1"/>
          <p:nvPr/>
        </p:nvSpPr>
        <p:spPr>
          <a:xfrm>
            <a:off x="701574" y="222226"/>
            <a:ext cx="11333543" cy="1923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u="heavy" dirty="0">
                <a:latin typeface="Arial"/>
                <a:cs typeface="Arial"/>
              </a:rPr>
              <a:t>Pennsylvanian – Early Permian </a:t>
            </a:r>
            <a:r>
              <a:rPr sz="2400" u="heavy" spc="10" dirty="0">
                <a:latin typeface="Arial"/>
                <a:cs typeface="Arial"/>
              </a:rPr>
              <a:t>T</a:t>
            </a:r>
            <a:r>
              <a:rPr sz="2400" u="heavy" dirty="0">
                <a:latin typeface="Arial"/>
                <a:cs typeface="Arial"/>
              </a:rPr>
              <a:t>hemes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221615" marR="5080" indent="-91440">
              <a:lnSpc>
                <a:spcPts val="1500"/>
              </a:lnSpc>
              <a:buFont typeface="Arial"/>
              <a:buChar char="•"/>
              <a:tabLst>
                <a:tab pos="233045" algn="l"/>
              </a:tabLst>
            </a:pPr>
            <a:r>
              <a:rPr lang="en-US" sz="1400" spc="-30" dirty="0">
                <a:latin typeface="Calibri"/>
                <a:cs typeface="Calibri"/>
              </a:rPr>
              <a:t>SW Laurentian region during assembly of Pangea; a</a:t>
            </a:r>
            <a:r>
              <a:rPr sz="1400" dirty="0">
                <a:latin typeface="Calibri"/>
                <a:cs typeface="Calibri"/>
              </a:rPr>
              <a:t>c</a:t>
            </a:r>
            <a:r>
              <a:rPr sz="1400" spc="-1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 m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gin </a:t>
            </a:r>
            <a:r>
              <a:rPr sz="1400" spc="-10" dirty="0">
                <a:latin typeface="Calibri"/>
                <a:cs typeface="Calibri"/>
              </a:rPr>
              <a:t>ph</a:t>
            </a:r>
            <a:r>
              <a:rPr sz="1400" dirty="0">
                <a:latin typeface="Calibri"/>
                <a:cs typeface="Calibri"/>
              </a:rPr>
              <a:t>ase</a:t>
            </a:r>
            <a:r>
              <a:rPr lang="en-US" sz="1400" dirty="0">
                <a:latin typeface="Calibri"/>
                <a:cs typeface="Calibri"/>
              </a:rPr>
              <a:t>:</a:t>
            </a:r>
            <a:r>
              <a:rPr sz="1400" dirty="0">
                <a:latin typeface="Calibri"/>
                <a:cs typeface="Calibri"/>
              </a:rPr>
              <a:t> He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ian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3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rise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5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ock</a:t>
            </a:r>
            <a:r>
              <a:rPr sz="1400" dirty="0">
                <a:latin typeface="Calibri"/>
                <a:cs typeface="Calibri"/>
              </a:rPr>
              <a:t>ies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(</a:t>
            </a:r>
            <a:r>
              <a:rPr lang="en-US" sz="1400" spc="-120" dirty="0">
                <a:latin typeface="Calibri"/>
                <a:cs typeface="Calibri"/>
              </a:rPr>
              <a:t>T</a:t>
            </a:r>
            <a:r>
              <a:rPr lang="en-US" sz="1400" spc="-5" dirty="0">
                <a:latin typeface="Calibri"/>
                <a:cs typeface="Calibri"/>
              </a:rPr>
              <a:t>obo</a:t>
            </a:r>
            <a:r>
              <a:rPr lang="en-US" sz="1400" dirty="0">
                <a:latin typeface="Calibri"/>
                <a:cs typeface="Calibri"/>
              </a:rPr>
              <a:t>sa</a:t>
            </a:r>
            <a:r>
              <a:rPr lang="en-US" sz="1400" spc="-2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Basin</a:t>
            </a:r>
            <a:r>
              <a:rPr lang="en-US" sz="1400" spc="5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b</a:t>
            </a:r>
            <a:r>
              <a:rPr lang="en-US" sz="1400" dirty="0">
                <a:latin typeface="Calibri"/>
                <a:cs typeface="Calibri"/>
              </a:rPr>
              <a:t>e</a:t>
            </a:r>
            <a:r>
              <a:rPr lang="en-US" sz="1400" spc="-25" dirty="0">
                <a:latin typeface="Calibri"/>
                <a:cs typeface="Calibri"/>
              </a:rPr>
              <a:t>c</a:t>
            </a:r>
            <a:r>
              <a:rPr lang="en-US" sz="1400" spc="-5" dirty="0">
                <a:latin typeface="Calibri"/>
                <a:cs typeface="Calibri"/>
              </a:rPr>
              <a:t>ome</a:t>
            </a:r>
            <a:r>
              <a:rPr lang="en-US" sz="1400" dirty="0">
                <a:latin typeface="Calibri"/>
                <a:cs typeface="Calibri"/>
              </a:rPr>
              <a:t>s </a:t>
            </a:r>
            <a:r>
              <a:rPr lang="en-US" sz="1400" spc="-35" dirty="0">
                <a:latin typeface="Calibri"/>
                <a:cs typeface="Calibri"/>
              </a:rPr>
              <a:t>P</a:t>
            </a:r>
            <a:r>
              <a:rPr lang="en-US" sz="1400" dirty="0">
                <a:latin typeface="Calibri"/>
                <a:cs typeface="Calibri"/>
              </a:rPr>
              <a:t>er</a:t>
            </a:r>
            <a:r>
              <a:rPr lang="en-US" sz="1400" spc="-10" dirty="0">
                <a:latin typeface="Calibri"/>
                <a:cs typeface="Calibri"/>
              </a:rPr>
              <a:t>m</a:t>
            </a:r>
            <a:r>
              <a:rPr lang="en-US" sz="1400" dirty="0">
                <a:latin typeface="Calibri"/>
                <a:cs typeface="Calibri"/>
              </a:rPr>
              <a:t>ian</a:t>
            </a:r>
            <a:r>
              <a:rPr lang="en-US" sz="1400" spc="-1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Basin)</a:t>
            </a:r>
            <a:endParaRPr sz="1400" dirty="0">
              <a:latin typeface="Calibri"/>
              <a:cs typeface="Calibri"/>
            </a:endParaRPr>
          </a:p>
          <a:p>
            <a:pPr marL="248920" marR="480059" lvl="1" indent="-118745">
              <a:lnSpc>
                <a:spcPts val="1500"/>
              </a:lnSpc>
              <a:spcBef>
                <a:spcPts val="680"/>
              </a:spcBef>
              <a:buFont typeface="Arial"/>
              <a:buChar char="•"/>
              <a:tabLst>
                <a:tab pos="233045" algn="l"/>
              </a:tabLst>
            </a:pPr>
            <a:r>
              <a:rPr sz="1400" spc="-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lim</a:t>
            </a:r>
            <a:r>
              <a:rPr sz="1400" spc="-2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e: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5" dirty="0">
                <a:latin typeface="Calibri"/>
                <a:cs typeface="Calibri"/>
              </a:rPr>
              <a:t>ous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</a:t>
            </a:r>
            <a:r>
              <a:rPr sz="1400" dirty="0">
                <a:latin typeface="Calibri"/>
                <a:cs typeface="Calibri"/>
              </a:rPr>
              <a:t>ase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oug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5" dirty="0">
                <a:latin typeface="Calibri"/>
                <a:cs typeface="Calibri"/>
              </a:rPr>
              <a:t>ou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nn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 </a:t>
            </a:r>
            <a:r>
              <a:rPr sz="1400" spc="-3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arly </a:t>
            </a:r>
            <a:r>
              <a:rPr sz="1400" spc="-3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er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ia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, t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siti</a:t>
            </a:r>
            <a:r>
              <a:rPr sz="1400" spc="5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o g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enh</a:t>
            </a:r>
            <a:r>
              <a:rPr sz="1400" spc="-5" dirty="0">
                <a:latin typeface="Calibri"/>
                <a:cs typeface="Calibri"/>
              </a:rPr>
              <a:t>ouse</a:t>
            </a:r>
            <a:r>
              <a:rPr sz="1400" dirty="0">
                <a:latin typeface="Calibri"/>
                <a:cs typeface="Calibri"/>
              </a:rPr>
              <a:t>;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Permian Basin in low-latitudes (tropics); humid w/ monsoonal precipitation</a:t>
            </a:r>
          </a:p>
          <a:p>
            <a:pPr marL="248920" lvl="1" indent="-89535">
              <a:lnSpc>
                <a:spcPts val="1590"/>
              </a:lnSpc>
              <a:spcBef>
                <a:spcPts val="484"/>
              </a:spcBef>
              <a:buFont typeface="Arial"/>
              <a:buChar char="•"/>
              <a:tabLst>
                <a:tab pos="262255" algn="l"/>
              </a:tabLst>
            </a:pPr>
            <a:r>
              <a:rPr lang="en-US" sz="1400" spc="-5" dirty="0">
                <a:cs typeface="Calibri"/>
              </a:rPr>
              <a:t>Se</a:t>
            </a:r>
            <a:r>
              <a:rPr lang="en-US" sz="1400" dirty="0">
                <a:cs typeface="Calibri"/>
              </a:rPr>
              <a:t>a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l</a:t>
            </a:r>
            <a:r>
              <a:rPr lang="en-US" sz="1400" spc="-15" dirty="0">
                <a:cs typeface="Calibri"/>
              </a:rPr>
              <a:t>ev</a:t>
            </a:r>
            <a:r>
              <a:rPr lang="en-US" sz="1400" dirty="0">
                <a:cs typeface="Calibri"/>
              </a:rPr>
              <a:t>el: long-term rise and expansion of Penn. seaway; short-term: </a:t>
            </a:r>
            <a:r>
              <a:rPr lang="en-US" sz="1400" b="1" spc="-30" dirty="0">
                <a:cs typeface="Calibri"/>
              </a:rPr>
              <a:t>P</a:t>
            </a:r>
            <a:r>
              <a:rPr lang="en-US" sz="1400" b="1" spc="-5" dirty="0">
                <a:cs typeface="Calibri"/>
              </a:rPr>
              <a:t>en</a:t>
            </a:r>
            <a:r>
              <a:rPr lang="en-US" sz="1400" b="1" dirty="0">
                <a:cs typeface="Calibri"/>
              </a:rPr>
              <a:t>n</a:t>
            </a:r>
            <a:r>
              <a:rPr lang="en-US" sz="1400" b="1" spc="-10" dirty="0">
                <a:cs typeface="Calibri"/>
              </a:rPr>
              <a:t> </a:t>
            </a:r>
            <a:r>
              <a:rPr lang="en-US" sz="1400" b="1" spc="-5" dirty="0" err="1">
                <a:cs typeface="Calibri"/>
              </a:rPr>
              <a:t>c</a:t>
            </a:r>
            <a:r>
              <a:rPr lang="en-US" sz="1400" b="1" spc="-20" dirty="0" err="1">
                <a:cs typeface="Calibri"/>
              </a:rPr>
              <a:t>y</a:t>
            </a:r>
            <a:r>
              <a:rPr lang="en-US" sz="1400" b="1" spc="-5" dirty="0" err="1">
                <a:cs typeface="Calibri"/>
              </a:rPr>
              <a:t>cl</a:t>
            </a:r>
            <a:r>
              <a:rPr lang="en-US" sz="1400" b="1" dirty="0" err="1">
                <a:cs typeface="Calibri"/>
              </a:rPr>
              <a:t>othem</a:t>
            </a:r>
            <a:r>
              <a:rPr lang="en-US" sz="1400" b="1" spc="10" dirty="0" err="1">
                <a:cs typeface="Calibri"/>
              </a:rPr>
              <a:t>s</a:t>
            </a:r>
            <a:r>
              <a:rPr lang="en-US" sz="1400" b="1" spc="10" dirty="0">
                <a:cs typeface="Calibri"/>
              </a:rPr>
              <a:t> </a:t>
            </a:r>
            <a:r>
              <a:rPr lang="en-US" sz="1400" spc="10" dirty="0">
                <a:cs typeface="Calibri"/>
              </a:rPr>
              <a:t>(</a:t>
            </a:r>
            <a:r>
              <a:rPr lang="en-US" sz="1400" dirty="0">
                <a:cs typeface="Calibri"/>
              </a:rPr>
              <a:t>hi</a:t>
            </a:r>
            <a:r>
              <a:rPr lang="en-US" sz="1400" spc="-10" dirty="0">
                <a:cs typeface="Calibri"/>
              </a:rPr>
              <a:t>g</a:t>
            </a:r>
            <a:r>
              <a:rPr lang="en-US" sz="1400" dirty="0">
                <a:cs typeface="Calibri"/>
              </a:rPr>
              <a:t>h</a:t>
            </a:r>
            <a:r>
              <a:rPr lang="en-US" sz="1400" spc="-15" dirty="0">
                <a:cs typeface="Calibri"/>
              </a:rPr>
              <a:t> </a:t>
            </a:r>
            <a:r>
              <a:rPr lang="en-US" sz="1400" spc="-5" dirty="0">
                <a:cs typeface="Calibri"/>
              </a:rPr>
              <a:t>f</a:t>
            </a:r>
            <a:r>
              <a:rPr lang="en-US" sz="1400" spc="-10" dirty="0">
                <a:cs typeface="Calibri"/>
              </a:rPr>
              <a:t>r</a:t>
            </a:r>
            <a:r>
              <a:rPr lang="en-US" sz="1400" spc="-5" dirty="0">
                <a:cs typeface="Calibri"/>
              </a:rPr>
              <a:t>e</a:t>
            </a:r>
            <a:r>
              <a:rPr lang="en-US" sz="1400" dirty="0">
                <a:cs typeface="Calibri"/>
              </a:rPr>
              <a:t>quency,</a:t>
            </a:r>
            <a:r>
              <a:rPr lang="en-US" sz="1400" spc="-30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hi</a:t>
            </a:r>
            <a:r>
              <a:rPr lang="en-US" sz="1400" spc="-10" dirty="0">
                <a:cs typeface="Calibri"/>
              </a:rPr>
              <a:t>g</a:t>
            </a:r>
            <a:r>
              <a:rPr lang="en-US" sz="1400" dirty="0">
                <a:cs typeface="Calibri"/>
              </a:rPr>
              <a:t>h amplitude</a:t>
            </a:r>
            <a:r>
              <a:rPr lang="en-US" sz="1400" spc="-40" dirty="0">
                <a:cs typeface="Calibri"/>
              </a:rPr>
              <a:t> </a:t>
            </a:r>
            <a:r>
              <a:rPr lang="en-US" sz="1400" spc="-40" dirty="0" err="1">
                <a:cs typeface="Calibri"/>
              </a:rPr>
              <a:t>glacioeustatic</a:t>
            </a:r>
            <a:r>
              <a:rPr lang="en-US" sz="1400" spc="-40" dirty="0">
                <a:cs typeface="Calibri"/>
              </a:rPr>
              <a:t> </a:t>
            </a:r>
            <a:r>
              <a:rPr lang="en-US" sz="1400" spc="-5" dirty="0">
                <a:cs typeface="Calibri"/>
              </a:rPr>
              <a:t>c</a:t>
            </a:r>
            <a:r>
              <a:rPr lang="en-US" sz="1400" spc="-20" dirty="0">
                <a:cs typeface="Calibri"/>
              </a:rPr>
              <a:t>y</a:t>
            </a:r>
            <a:r>
              <a:rPr lang="en-US" sz="1400" spc="-5" dirty="0">
                <a:cs typeface="Calibri"/>
              </a:rPr>
              <a:t>cl</a:t>
            </a:r>
            <a:r>
              <a:rPr lang="en-US" sz="1400" dirty="0">
                <a:cs typeface="Calibri"/>
              </a:rPr>
              <a:t>es)</a:t>
            </a:r>
            <a:endParaRPr sz="1400" dirty="0">
              <a:latin typeface="Calibri"/>
              <a:cs typeface="Calibri"/>
            </a:endParaRPr>
          </a:p>
          <a:p>
            <a:pPr marL="209550" marR="730250" lvl="1" indent="-79375">
              <a:lnSpc>
                <a:spcPts val="1500"/>
              </a:lnSpc>
              <a:spcBef>
                <a:spcPts val="1080"/>
              </a:spcBef>
              <a:buFont typeface="Arial"/>
              <a:buChar char="•"/>
              <a:tabLst>
                <a:tab pos="233045" algn="l"/>
              </a:tabLst>
            </a:pPr>
            <a:r>
              <a:rPr lang="en-US" sz="1400" spc="-10" dirty="0">
                <a:latin typeface="Calibri"/>
                <a:cs typeface="Calibri"/>
              </a:rPr>
              <a:t> D</a:t>
            </a:r>
            <a:r>
              <a:rPr sz="1400" spc="-5" dirty="0">
                <a:latin typeface="Calibri"/>
                <a:cs typeface="Calibri"/>
              </a:rPr>
              <a:t>omin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nc</a:t>
            </a:r>
            <a:r>
              <a:rPr sz="1400" dirty="0">
                <a:latin typeface="Calibri"/>
                <a:cs typeface="Calibri"/>
              </a:rPr>
              <a:t>e </a:t>
            </a:r>
            <a:r>
              <a:rPr sz="1400" spc="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10" dirty="0">
                <a:latin typeface="Calibri"/>
                <a:cs typeface="Calibri"/>
              </a:rPr>
              <a:t> p</a:t>
            </a:r>
            <a:r>
              <a:rPr sz="1400" spc="-30" dirty="0">
                <a:latin typeface="Calibri"/>
                <a:cs typeface="Calibri"/>
              </a:rPr>
              <a:t>h</a:t>
            </a:r>
            <a:r>
              <a:rPr sz="1400" dirty="0">
                <a:latin typeface="Calibri"/>
                <a:cs typeface="Calibri"/>
              </a:rPr>
              <a:t>ylloid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-25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ae 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ain 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2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f </a:t>
            </a:r>
            <a:r>
              <a:rPr sz="1400" spc="-10" dirty="0">
                <a:latin typeface="Calibri"/>
                <a:cs typeface="Calibri"/>
              </a:rPr>
              <a:t>bu</a:t>
            </a:r>
            <a:r>
              <a:rPr sz="1400" dirty="0">
                <a:latin typeface="Calibri"/>
                <a:cs typeface="Calibri"/>
              </a:rPr>
              <a:t>ild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lang="en-US" sz="1400" dirty="0">
                <a:latin typeface="Calibri"/>
                <a:cs typeface="Calibri"/>
              </a:rPr>
              <a:t> (aragonite skeletons; limestones susceptible to early leaching 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289E0CD-6DB5-45D1-8F96-DBFAFFA8330E}"/>
              </a:ext>
            </a:extLst>
          </p:cNvPr>
          <p:cNvSpPr txBox="1"/>
          <p:nvPr/>
        </p:nvSpPr>
        <p:spPr>
          <a:xfrm>
            <a:off x="4548638" y="2177477"/>
            <a:ext cx="236205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30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arly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30" dirty="0">
                <a:latin typeface="Calibri"/>
                <a:cs typeface="Calibri"/>
              </a:rPr>
              <a:t>P</a:t>
            </a:r>
            <a:r>
              <a:rPr b="1" spc="-5" dirty="0">
                <a:latin typeface="Calibri"/>
                <a:cs typeface="Calibri"/>
              </a:rPr>
              <a:t>enn</a:t>
            </a:r>
            <a:r>
              <a:rPr b="1" dirty="0">
                <a:latin typeface="Calibri"/>
                <a:cs typeface="Calibri"/>
              </a:rPr>
              <a:t>.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(</a:t>
            </a:r>
            <a:r>
              <a:rPr b="1" spc="-50" dirty="0">
                <a:latin typeface="Calibri"/>
                <a:cs typeface="Calibri"/>
              </a:rPr>
              <a:t>A</a:t>
            </a:r>
            <a:r>
              <a:rPr b="1" spc="-10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o</a:t>
            </a:r>
            <a:r>
              <a:rPr b="1" spc="-20" dirty="0">
                <a:latin typeface="Calibri"/>
                <a:cs typeface="Calibri"/>
              </a:rPr>
              <a:t>k</a:t>
            </a:r>
            <a:r>
              <a:rPr b="1" dirty="0">
                <a:latin typeface="Calibri"/>
                <a:cs typeface="Calibri"/>
              </a:rPr>
              <a:t>an)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7250D3-CD6A-2084-B3A4-868A9FD51721}"/>
              </a:ext>
            </a:extLst>
          </p:cNvPr>
          <p:cNvSpPr/>
          <p:nvPr/>
        </p:nvSpPr>
        <p:spPr>
          <a:xfrm>
            <a:off x="5266307" y="3359413"/>
            <a:ext cx="1236048" cy="23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19E90C-653C-F230-1AD3-E00FC95B3B5C}"/>
              </a:ext>
            </a:extLst>
          </p:cNvPr>
          <p:cNvSpPr txBox="1"/>
          <p:nvPr/>
        </p:nvSpPr>
        <p:spPr>
          <a:xfrm>
            <a:off x="5210481" y="3314199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LAURENTIA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7CB481-38DA-F684-46C8-D4DDE4A3AD7B}"/>
              </a:ext>
            </a:extLst>
          </p:cNvPr>
          <p:cNvSpPr/>
          <p:nvPr/>
        </p:nvSpPr>
        <p:spPr>
          <a:xfrm>
            <a:off x="10188792" y="3528690"/>
            <a:ext cx="1236048" cy="23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F64B27-85CB-4575-F766-AC1FBEAF04C9}"/>
              </a:ext>
            </a:extLst>
          </p:cNvPr>
          <p:cNvSpPr txBox="1"/>
          <p:nvPr/>
        </p:nvSpPr>
        <p:spPr>
          <a:xfrm>
            <a:off x="10132966" y="3483476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LAURENTIA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FADB0-7915-CA90-59F4-6289DFF45435}"/>
              </a:ext>
            </a:extLst>
          </p:cNvPr>
          <p:cNvGrpSpPr/>
          <p:nvPr/>
        </p:nvGrpSpPr>
        <p:grpSpPr>
          <a:xfrm>
            <a:off x="199317" y="2763905"/>
            <a:ext cx="3189324" cy="3427137"/>
            <a:chOff x="8915400" y="3091069"/>
            <a:chExt cx="3189324" cy="34271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487BB4-F5DE-614A-B649-7A8E99684BEB}"/>
                </a:ext>
              </a:extLst>
            </p:cNvPr>
            <p:cNvGrpSpPr/>
            <p:nvPr/>
          </p:nvGrpSpPr>
          <p:grpSpPr>
            <a:xfrm>
              <a:off x="8915400" y="3237469"/>
              <a:ext cx="3189324" cy="3053792"/>
              <a:chOff x="8915400" y="3237469"/>
              <a:chExt cx="3189324" cy="305379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CA609AA-E7A8-4531-813E-DA3BC7A4B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08602" y="3237469"/>
                <a:ext cx="3096122" cy="3053792"/>
              </a:xfrm>
              <a:prstGeom prst="rect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36A661-06C0-52FF-6689-80994A0E15D6}"/>
                  </a:ext>
                </a:extLst>
              </p:cNvPr>
              <p:cNvSpPr/>
              <p:nvPr/>
            </p:nvSpPr>
            <p:spPr>
              <a:xfrm>
                <a:off x="8915400" y="3590059"/>
                <a:ext cx="379268" cy="1278082"/>
              </a:xfrm>
              <a:custGeom>
                <a:avLst/>
                <a:gdLst>
                  <a:gd name="connsiteX0" fmla="*/ 103909 w 379268"/>
                  <a:gd name="connsiteY0" fmla="*/ 1153391 h 1278082"/>
                  <a:gd name="connsiteX1" fmla="*/ 124691 w 379268"/>
                  <a:gd name="connsiteY1" fmla="*/ 935182 h 1278082"/>
                  <a:gd name="connsiteX2" fmla="*/ 192232 w 379268"/>
                  <a:gd name="connsiteY2" fmla="*/ 639041 h 1278082"/>
                  <a:gd name="connsiteX3" fmla="*/ 290945 w 379268"/>
                  <a:gd name="connsiteY3" fmla="*/ 410441 h 1278082"/>
                  <a:gd name="connsiteX4" fmla="*/ 379268 w 379268"/>
                  <a:gd name="connsiteY4" fmla="*/ 270164 h 1278082"/>
                  <a:gd name="connsiteX5" fmla="*/ 51955 w 379268"/>
                  <a:gd name="connsiteY5" fmla="*/ 0 h 1278082"/>
                  <a:gd name="connsiteX6" fmla="*/ 0 w 379268"/>
                  <a:gd name="connsiteY6" fmla="*/ 166255 h 1278082"/>
                  <a:gd name="connsiteX7" fmla="*/ 51955 w 379268"/>
                  <a:gd name="connsiteY7" fmla="*/ 1278082 h 1278082"/>
                  <a:gd name="connsiteX8" fmla="*/ 103909 w 379268"/>
                  <a:gd name="connsiteY8" fmla="*/ 1153391 h 127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9268" h="1278082">
                    <a:moveTo>
                      <a:pt x="103909" y="1153391"/>
                    </a:moveTo>
                    <a:lnTo>
                      <a:pt x="124691" y="935182"/>
                    </a:lnTo>
                    <a:lnTo>
                      <a:pt x="192232" y="639041"/>
                    </a:lnTo>
                    <a:lnTo>
                      <a:pt x="290945" y="410441"/>
                    </a:lnTo>
                    <a:lnTo>
                      <a:pt x="379268" y="270164"/>
                    </a:lnTo>
                    <a:lnTo>
                      <a:pt x="51955" y="0"/>
                    </a:lnTo>
                    <a:lnTo>
                      <a:pt x="0" y="166255"/>
                    </a:lnTo>
                    <a:lnTo>
                      <a:pt x="51955" y="1278082"/>
                    </a:lnTo>
                    <a:lnTo>
                      <a:pt x="103909" y="115339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FE1BFFC-E819-DB23-F00A-2C5634F96EAD}"/>
                  </a:ext>
                </a:extLst>
              </p:cNvPr>
              <p:cNvSpPr/>
              <p:nvPr/>
            </p:nvSpPr>
            <p:spPr>
              <a:xfrm>
                <a:off x="8946573" y="4904509"/>
                <a:ext cx="337704" cy="997527"/>
              </a:xfrm>
              <a:custGeom>
                <a:avLst/>
                <a:gdLst>
                  <a:gd name="connsiteX0" fmla="*/ 62345 w 337704"/>
                  <a:gd name="connsiteY0" fmla="*/ 0 h 997527"/>
                  <a:gd name="connsiteX1" fmla="*/ 166254 w 337704"/>
                  <a:gd name="connsiteY1" fmla="*/ 332509 h 997527"/>
                  <a:gd name="connsiteX2" fmla="*/ 337704 w 337704"/>
                  <a:gd name="connsiteY2" fmla="*/ 706582 h 997527"/>
                  <a:gd name="connsiteX3" fmla="*/ 20782 w 337704"/>
                  <a:gd name="connsiteY3" fmla="*/ 997527 h 997527"/>
                  <a:gd name="connsiteX4" fmla="*/ 0 w 337704"/>
                  <a:gd name="connsiteY4" fmla="*/ 415636 h 997527"/>
                  <a:gd name="connsiteX5" fmla="*/ 62345 w 337704"/>
                  <a:gd name="connsiteY5" fmla="*/ 0 h 99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704" h="997527">
                    <a:moveTo>
                      <a:pt x="62345" y="0"/>
                    </a:moveTo>
                    <a:lnTo>
                      <a:pt x="166254" y="332509"/>
                    </a:lnTo>
                    <a:lnTo>
                      <a:pt x="337704" y="706582"/>
                    </a:lnTo>
                    <a:lnTo>
                      <a:pt x="20782" y="997527"/>
                    </a:lnTo>
                    <a:lnTo>
                      <a:pt x="0" y="415636"/>
                    </a:lnTo>
                    <a:lnTo>
                      <a:pt x="6234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CEC207-B740-9490-CD47-DE628B6A9904}"/>
                </a:ext>
              </a:extLst>
            </p:cNvPr>
            <p:cNvSpPr/>
            <p:nvPr/>
          </p:nvSpPr>
          <p:spPr>
            <a:xfrm>
              <a:off x="8946573" y="3091069"/>
              <a:ext cx="3158151" cy="3427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2783E8-E1AE-2CE6-5A81-0ADFED8A35A6}"/>
                </a:ext>
              </a:extLst>
            </p:cNvPr>
            <p:cNvSpPr txBox="1"/>
            <p:nvPr/>
          </p:nvSpPr>
          <p:spPr>
            <a:xfrm>
              <a:off x="9740449" y="4816118"/>
              <a:ext cx="1098378" cy="307777"/>
            </a:xfrm>
            <a:prstGeom prst="rect">
              <a:avLst/>
            </a:prstGeom>
            <a:solidFill>
              <a:srgbClr val="D2D2D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Gondwana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2BA8DD-1294-7988-F55C-4A9362ED61E2}"/>
                </a:ext>
              </a:extLst>
            </p:cNvPr>
            <p:cNvSpPr txBox="1"/>
            <p:nvPr/>
          </p:nvSpPr>
          <p:spPr>
            <a:xfrm>
              <a:off x="10734717" y="6222365"/>
              <a:ext cx="13404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(Murphy et al., 2009)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AE43DD-B489-70D2-987C-EC46C4BF3172}"/>
                </a:ext>
              </a:extLst>
            </p:cNvPr>
            <p:cNvSpPr/>
            <p:nvPr/>
          </p:nvSpPr>
          <p:spPr>
            <a:xfrm>
              <a:off x="9284277" y="4226876"/>
              <a:ext cx="139508" cy="1597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2FCC52-2F8C-08C9-EA68-7172C6757F8D}"/>
                </a:ext>
              </a:extLst>
            </p:cNvPr>
            <p:cNvSpPr txBox="1"/>
            <p:nvPr/>
          </p:nvSpPr>
          <p:spPr>
            <a:xfrm>
              <a:off x="8968216" y="3159888"/>
              <a:ext cx="1033640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rgbClr val="FF0000"/>
                  </a:solidFill>
                </a:rPr>
                <a:t>Permian Basin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24FB00-ACE4-76EA-1DAB-9B3BA182C09E}"/>
                </a:ext>
              </a:extLst>
            </p:cNvPr>
            <p:cNvCxnSpPr>
              <a:cxnSpLocks/>
            </p:cNvCxnSpPr>
            <p:nvPr/>
          </p:nvCxnSpPr>
          <p:spPr>
            <a:xfrm>
              <a:off x="9247181" y="3590059"/>
              <a:ext cx="106850" cy="60479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92A4F4-DE8C-2A44-6F66-D29772663915}"/>
                </a:ext>
              </a:extLst>
            </p:cNvPr>
            <p:cNvSpPr txBox="1"/>
            <p:nvPr/>
          </p:nvSpPr>
          <p:spPr>
            <a:xfrm>
              <a:off x="10734717" y="3892456"/>
              <a:ext cx="873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Hercynian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orogen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3EA084-A70B-3A17-BF03-EDF1710F58DC}"/>
                </a:ext>
              </a:extLst>
            </p:cNvPr>
            <p:cNvSpPr txBox="1"/>
            <p:nvPr/>
          </p:nvSpPr>
          <p:spPr>
            <a:xfrm rot="20713207">
              <a:off x="9702260" y="3639582"/>
              <a:ext cx="989373" cy="307777"/>
            </a:xfrm>
            <a:prstGeom prst="rect">
              <a:avLst/>
            </a:prstGeom>
            <a:solidFill>
              <a:srgbClr val="D2D2D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Laurentia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7F76021-1B80-E817-D510-C7487A201C35}"/>
              </a:ext>
            </a:extLst>
          </p:cNvPr>
          <p:cNvSpPr/>
          <p:nvPr/>
        </p:nvSpPr>
        <p:spPr>
          <a:xfrm>
            <a:off x="10538250" y="4828423"/>
            <a:ext cx="758113" cy="872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858E5A-2191-6F41-E356-7C3A43480E7D}"/>
              </a:ext>
            </a:extLst>
          </p:cNvPr>
          <p:cNvSpPr/>
          <p:nvPr/>
        </p:nvSpPr>
        <p:spPr>
          <a:xfrm>
            <a:off x="6310370" y="4834985"/>
            <a:ext cx="758113" cy="872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21857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9791E2-B1C6-1EC0-8A5D-9BE34015F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6"/>
          <a:stretch/>
        </p:blipFill>
        <p:spPr>
          <a:xfrm>
            <a:off x="814251" y="739635"/>
            <a:ext cx="6867525" cy="5648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E5477-EDE8-179C-649D-2C54962235A9}"/>
              </a:ext>
            </a:extLst>
          </p:cNvPr>
          <p:cNvSpPr txBox="1"/>
          <p:nvPr/>
        </p:nvSpPr>
        <p:spPr>
          <a:xfrm>
            <a:off x="7979113" y="692405"/>
            <a:ext cx="373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Prior to middle Strawn time (pre-Odom; thick dashed line), the Eastern Shelf was a shallow-water carbonate platform (Concho Platform) constituting the eastward dipping, western margin of the actively subsiding Ft. Worth Basin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F6EFB-5A43-B2EF-2EC5-2C6DFA0654DA}"/>
              </a:ext>
            </a:extLst>
          </p:cNvPr>
          <p:cNvSpPr txBox="1"/>
          <p:nvPr/>
        </p:nvSpPr>
        <p:spPr>
          <a:xfrm>
            <a:off x="1511170" y="109472"/>
            <a:ext cx="4527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Eastern Shelf Depositional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5BA44-35E2-3B3C-9B3E-2007195E6E19}"/>
              </a:ext>
            </a:extLst>
          </p:cNvPr>
          <p:cNvSpPr txBox="1"/>
          <p:nvPr/>
        </p:nvSpPr>
        <p:spPr>
          <a:xfrm>
            <a:off x="3482337" y="6419862"/>
            <a:ext cx="3958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(modified from Alton Brown, 2021, after Frank Brown, BEG, 1973)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1CD5C-2053-6973-5190-6EA260CCE331}"/>
              </a:ext>
            </a:extLst>
          </p:cNvPr>
          <p:cNvSpPr txBox="1"/>
          <p:nvPr/>
        </p:nvSpPr>
        <p:spPr>
          <a:xfrm>
            <a:off x="7979113" y="2521059"/>
            <a:ext cx="319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Following the rapid filling of the Ft. Worth Basin by Early Penn. Atoka and early Strawn </a:t>
            </a:r>
            <a:r>
              <a:rPr lang="en-US" sz="1600" dirty="0" err="1"/>
              <a:t>clastics</a:t>
            </a:r>
            <a:r>
              <a:rPr lang="en-US" sz="1600" dirty="0"/>
              <a:t>, deposition shifted to westward-dipping sedimentary systems defining the Eastern Shelf of the subsiding Midland Basin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33A74-192F-149A-15D1-565A53FB05C5}"/>
              </a:ext>
            </a:extLst>
          </p:cNvPr>
          <p:cNvSpPr txBox="1"/>
          <p:nvPr/>
        </p:nvSpPr>
        <p:spPr>
          <a:xfrm>
            <a:off x="7986365" y="4684095"/>
            <a:ext cx="3735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Penn – L. Perm sediments represent a thick assemblage of numerous alternating </a:t>
            </a:r>
            <a:r>
              <a:rPr lang="en-US" sz="1600" dirty="0" err="1"/>
              <a:t>cyclothem</a:t>
            </a:r>
            <a:r>
              <a:rPr lang="en-US" sz="1600" dirty="0"/>
              <a:t> deposits (</a:t>
            </a:r>
            <a:r>
              <a:rPr lang="en-US" sz="1600" dirty="0" err="1"/>
              <a:t>lowstand</a:t>
            </a:r>
            <a:r>
              <a:rPr lang="en-US" sz="1600" dirty="0"/>
              <a:t> </a:t>
            </a:r>
            <a:r>
              <a:rPr lang="en-US" sz="1600" dirty="0" err="1"/>
              <a:t>clastics</a:t>
            </a:r>
            <a:r>
              <a:rPr lang="en-US" sz="1600" dirty="0"/>
              <a:t>, </a:t>
            </a:r>
            <a:r>
              <a:rPr lang="en-US" sz="1600" dirty="0" err="1"/>
              <a:t>highstand</a:t>
            </a:r>
            <a:r>
              <a:rPr lang="en-US" sz="1600" dirty="0"/>
              <a:t> carbonates)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CDE35-2500-A2A9-8204-DE6844B4D164}"/>
              </a:ext>
            </a:extLst>
          </p:cNvPr>
          <p:cNvSpPr/>
          <p:nvPr/>
        </p:nvSpPr>
        <p:spPr>
          <a:xfrm>
            <a:off x="489473" y="734744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9DA95-D632-A00B-255C-77E3E6140561}"/>
              </a:ext>
            </a:extLst>
          </p:cNvPr>
          <p:cNvSpPr/>
          <p:nvPr/>
        </p:nvSpPr>
        <p:spPr>
          <a:xfrm>
            <a:off x="7040120" y="730240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DAED4-B7A9-A91F-13CD-863674F6A3B2}"/>
              </a:ext>
            </a:extLst>
          </p:cNvPr>
          <p:cNvSpPr txBox="1"/>
          <p:nvPr/>
        </p:nvSpPr>
        <p:spPr>
          <a:xfrm>
            <a:off x="931990" y="840609"/>
            <a:ext cx="12279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NOLAN CO.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CE4E2-F24E-6B40-A1B1-6BB723ED9C8D}"/>
              </a:ext>
            </a:extLst>
          </p:cNvPr>
          <p:cNvSpPr/>
          <p:nvPr/>
        </p:nvSpPr>
        <p:spPr>
          <a:xfrm>
            <a:off x="4453269" y="763330"/>
            <a:ext cx="1108435" cy="23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5D574-6A2F-B03D-C24D-3F1320B2F212}"/>
              </a:ext>
            </a:extLst>
          </p:cNvPr>
          <p:cNvSpPr txBox="1"/>
          <p:nvPr/>
        </p:nvSpPr>
        <p:spPr>
          <a:xfrm>
            <a:off x="4159354" y="840609"/>
            <a:ext cx="1411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STEPHENS CO.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B5DB0-CED4-9B75-84BD-534FB5A25D7D}"/>
              </a:ext>
            </a:extLst>
          </p:cNvPr>
          <p:cNvSpPr txBox="1"/>
          <p:nvPr/>
        </p:nvSpPr>
        <p:spPr>
          <a:xfrm>
            <a:off x="6495397" y="840609"/>
            <a:ext cx="11863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DALLAS CO.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E882C9-21F7-0E2E-7DCC-DC21BC797618}"/>
              </a:ext>
            </a:extLst>
          </p:cNvPr>
          <p:cNvSpPr/>
          <p:nvPr/>
        </p:nvSpPr>
        <p:spPr>
          <a:xfrm>
            <a:off x="489473" y="585419"/>
            <a:ext cx="7192303" cy="6148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66F3A8-F255-B8E3-23F9-07643FEE7006}"/>
              </a:ext>
            </a:extLst>
          </p:cNvPr>
          <p:cNvSpPr/>
          <p:nvPr/>
        </p:nvSpPr>
        <p:spPr>
          <a:xfrm>
            <a:off x="986319" y="2537717"/>
            <a:ext cx="5681609" cy="753102"/>
          </a:xfrm>
          <a:custGeom>
            <a:avLst/>
            <a:gdLst>
              <a:gd name="connsiteX0" fmla="*/ 0 w 5681609"/>
              <a:gd name="connsiteY0" fmla="*/ 0 h 753102"/>
              <a:gd name="connsiteX1" fmla="*/ 1736333 w 5681609"/>
              <a:gd name="connsiteY1" fmla="*/ 82193 h 753102"/>
              <a:gd name="connsiteX2" fmla="*/ 3585681 w 5681609"/>
              <a:gd name="connsiteY2" fmla="*/ 174661 h 753102"/>
              <a:gd name="connsiteX3" fmla="*/ 4140485 w 5681609"/>
              <a:gd name="connsiteY3" fmla="*/ 297950 h 753102"/>
              <a:gd name="connsiteX4" fmla="*/ 4613097 w 5681609"/>
              <a:gd name="connsiteY4" fmla="*/ 482885 h 753102"/>
              <a:gd name="connsiteX5" fmla="*/ 5065160 w 5681609"/>
              <a:gd name="connsiteY5" fmla="*/ 729465 h 753102"/>
              <a:gd name="connsiteX6" fmla="*/ 5393933 w 5681609"/>
              <a:gd name="connsiteY6" fmla="*/ 739739 h 753102"/>
              <a:gd name="connsiteX7" fmla="*/ 5681609 w 5681609"/>
              <a:gd name="connsiteY7" fmla="*/ 698643 h 75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609" h="753102">
                <a:moveTo>
                  <a:pt x="0" y="0"/>
                </a:moveTo>
                <a:lnTo>
                  <a:pt x="1736333" y="82193"/>
                </a:lnTo>
                <a:cubicBezTo>
                  <a:pt x="2333946" y="111303"/>
                  <a:pt x="3184989" y="138702"/>
                  <a:pt x="3585681" y="174661"/>
                </a:cubicBezTo>
                <a:cubicBezTo>
                  <a:pt x="3986373" y="210620"/>
                  <a:pt x="3969249" y="246579"/>
                  <a:pt x="4140485" y="297950"/>
                </a:cubicBezTo>
                <a:cubicBezTo>
                  <a:pt x="4311721" y="349321"/>
                  <a:pt x="4458984" y="410966"/>
                  <a:pt x="4613097" y="482885"/>
                </a:cubicBezTo>
                <a:cubicBezTo>
                  <a:pt x="4767210" y="554804"/>
                  <a:pt x="4935021" y="686656"/>
                  <a:pt x="5065160" y="729465"/>
                </a:cubicBezTo>
                <a:cubicBezTo>
                  <a:pt x="5195299" y="772274"/>
                  <a:pt x="5291192" y="744876"/>
                  <a:pt x="5393933" y="739739"/>
                </a:cubicBezTo>
                <a:cubicBezTo>
                  <a:pt x="5496674" y="734602"/>
                  <a:pt x="5589141" y="716622"/>
                  <a:pt x="5681609" y="698643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347437-C8E8-D539-41FE-2F0CD9CF6ABB}"/>
              </a:ext>
            </a:extLst>
          </p:cNvPr>
          <p:cNvCxnSpPr>
            <a:cxnSpLocks/>
          </p:cNvCxnSpPr>
          <p:nvPr/>
        </p:nvCxnSpPr>
        <p:spPr>
          <a:xfrm flipH="1">
            <a:off x="549223" y="2537717"/>
            <a:ext cx="4125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6276A3B-C410-5AB4-DF85-FFDE8C3B24BE}"/>
              </a:ext>
            </a:extLst>
          </p:cNvPr>
          <p:cNvSpPr txBox="1"/>
          <p:nvPr/>
        </p:nvSpPr>
        <p:spPr>
          <a:xfrm rot="16200000">
            <a:off x="-190137" y="3075376"/>
            <a:ext cx="1909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Pre-Penn. – early Strawn</a:t>
            </a:r>
          </a:p>
          <a:p>
            <a:pPr algn="ctr"/>
            <a:r>
              <a:rPr lang="en-US" sz="1050" b="1" dirty="0"/>
              <a:t>Concho Platform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70027-66C7-8FCE-268A-66741EDB33F1}"/>
              </a:ext>
            </a:extLst>
          </p:cNvPr>
          <p:cNvSpPr txBox="1"/>
          <p:nvPr/>
        </p:nvSpPr>
        <p:spPr>
          <a:xfrm rot="16200000">
            <a:off x="-193753" y="1544970"/>
            <a:ext cx="193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Mid Strawn – L. Permian</a:t>
            </a:r>
          </a:p>
          <a:p>
            <a:pPr algn="ctr"/>
            <a:r>
              <a:rPr lang="en-US" sz="1050" b="1" dirty="0"/>
              <a:t>Eastern Shelf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7C0EB6-5E6B-D2AD-6C61-E367523A4369}"/>
              </a:ext>
            </a:extLst>
          </p:cNvPr>
          <p:cNvCxnSpPr/>
          <p:nvPr/>
        </p:nvCxnSpPr>
        <p:spPr>
          <a:xfrm>
            <a:off x="5148287" y="1427131"/>
            <a:ext cx="121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3B317D-72F7-C8C3-87F6-ED7DACA87280}"/>
              </a:ext>
            </a:extLst>
          </p:cNvPr>
          <p:cNvSpPr txBox="1"/>
          <p:nvPr/>
        </p:nvSpPr>
        <p:spPr>
          <a:xfrm>
            <a:off x="5347099" y="1154957"/>
            <a:ext cx="82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 miles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91DA6E3-AEBC-F436-D97D-B7FC1C64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79" y="3839323"/>
            <a:ext cx="2718930" cy="175070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9205E3-E55C-E550-F168-CC67FEE9F2A5}"/>
              </a:ext>
            </a:extLst>
          </p:cNvPr>
          <p:cNvSpPr txBox="1"/>
          <p:nvPr/>
        </p:nvSpPr>
        <p:spPr>
          <a:xfrm>
            <a:off x="873640" y="583300"/>
            <a:ext cx="52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west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EA61A5-40E0-C801-4EED-A03354AD6800}"/>
              </a:ext>
            </a:extLst>
          </p:cNvPr>
          <p:cNvSpPr txBox="1"/>
          <p:nvPr/>
        </p:nvSpPr>
        <p:spPr>
          <a:xfrm>
            <a:off x="6921964" y="583300"/>
            <a:ext cx="492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east</a:t>
            </a:r>
          </a:p>
        </p:txBody>
      </p:sp>
    </p:spTree>
    <p:extLst>
      <p:ext uri="{BB962C8B-B14F-4D97-AF65-F5344CB8AC3E}">
        <p14:creationId xmlns:p14="http://schemas.microsoft.com/office/powerpoint/2010/main" val="1286711113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9791E2-B1C6-1EC0-8A5D-9BE34015F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6"/>
          <a:stretch/>
        </p:blipFill>
        <p:spPr>
          <a:xfrm>
            <a:off x="814251" y="739635"/>
            <a:ext cx="6867525" cy="5648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5BA44-35E2-3B3C-9B3E-2007195E6E19}"/>
              </a:ext>
            </a:extLst>
          </p:cNvPr>
          <p:cNvSpPr txBox="1"/>
          <p:nvPr/>
        </p:nvSpPr>
        <p:spPr>
          <a:xfrm>
            <a:off x="3482337" y="6419862"/>
            <a:ext cx="3958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(modified from Alton Brown, 2021, after Frank Brown, BEG, 1973)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CDE35-2500-A2A9-8204-DE6844B4D164}"/>
              </a:ext>
            </a:extLst>
          </p:cNvPr>
          <p:cNvSpPr/>
          <p:nvPr/>
        </p:nvSpPr>
        <p:spPr>
          <a:xfrm>
            <a:off x="489473" y="734744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9DA95-D632-A00B-255C-77E3E6140561}"/>
              </a:ext>
            </a:extLst>
          </p:cNvPr>
          <p:cNvSpPr/>
          <p:nvPr/>
        </p:nvSpPr>
        <p:spPr>
          <a:xfrm>
            <a:off x="7040120" y="730240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DAED4-B7A9-A91F-13CD-863674F6A3B2}"/>
              </a:ext>
            </a:extLst>
          </p:cNvPr>
          <p:cNvSpPr txBox="1"/>
          <p:nvPr/>
        </p:nvSpPr>
        <p:spPr>
          <a:xfrm>
            <a:off x="931990" y="840609"/>
            <a:ext cx="12279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NOLAN CO.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CE4E2-F24E-6B40-A1B1-6BB723ED9C8D}"/>
              </a:ext>
            </a:extLst>
          </p:cNvPr>
          <p:cNvSpPr/>
          <p:nvPr/>
        </p:nvSpPr>
        <p:spPr>
          <a:xfrm>
            <a:off x="4453269" y="763330"/>
            <a:ext cx="1108435" cy="23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5D574-6A2F-B03D-C24D-3F1320B2F212}"/>
              </a:ext>
            </a:extLst>
          </p:cNvPr>
          <p:cNvSpPr txBox="1"/>
          <p:nvPr/>
        </p:nvSpPr>
        <p:spPr>
          <a:xfrm>
            <a:off x="4159354" y="840609"/>
            <a:ext cx="1411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STEPHENS CO.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B5DB0-CED4-9B75-84BD-534FB5A25D7D}"/>
              </a:ext>
            </a:extLst>
          </p:cNvPr>
          <p:cNvSpPr txBox="1"/>
          <p:nvPr/>
        </p:nvSpPr>
        <p:spPr>
          <a:xfrm>
            <a:off x="6495397" y="840609"/>
            <a:ext cx="11863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DALLAS CO.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E882C9-21F7-0E2E-7DCC-DC21BC797618}"/>
              </a:ext>
            </a:extLst>
          </p:cNvPr>
          <p:cNvSpPr/>
          <p:nvPr/>
        </p:nvSpPr>
        <p:spPr>
          <a:xfrm>
            <a:off x="489473" y="585419"/>
            <a:ext cx="7192303" cy="6148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66F3A8-F255-B8E3-23F9-07643FEE7006}"/>
              </a:ext>
            </a:extLst>
          </p:cNvPr>
          <p:cNvSpPr/>
          <p:nvPr/>
        </p:nvSpPr>
        <p:spPr>
          <a:xfrm>
            <a:off x="986319" y="2537717"/>
            <a:ext cx="5681609" cy="753102"/>
          </a:xfrm>
          <a:custGeom>
            <a:avLst/>
            <a:gdLst>
              <a:gd name="connsiteX0" fmla="*/ 0 w 5681609"/>
              <a:gd name="connsiteY0" fmla="*/ 0 h 753102"/>
              <a:gd name="connsiteX1" fmla="*/ 1736333 w 5681609"/>
              <a:gd name="connsiteY1" fmla="*/ 82193 h 753102"/>
              <a:gd name="connsiteX2" fmla="*/ 3585681 w 5681609"/>
              <a:gd name="connsiteY2" fmla="*/ 174661 h 753102"/>
              <a:gd name="connsiteX3" fmla="*/ 4140485 w 5681609"/>
              <a:gd name="connsiteY3" fmla="*/ 297950 h 753102"/>
              <a:gd name="connsiteX4" fmla="*/ 4613097 w 5681609"/>
              <a:gd name="connsiteY4" fmla="*/ 482885 h 753102"/>
              <a:gd name="connsiteX5" fmla="*/ 5065160 w 5681609"/>
              <a:gd name="connsiteY5" fmla="*/ 729465 h 753102"/>
              <a:gd name="connsiteX6" fmla="*/ 5393933 w 5681609"/>
              <a:gd name="connsiteY6" fmla="*/ 739739 h 753102"/>
              <a:gd name="connsiteX7" fmla="*/ 5681609 w 5681609"/>
              <a:gd name="connsiteY7" fmla="*/ 698643 h 75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609" h="753102">
                <a:moveTo>
                  <a:pt x="0" y="0"/>
                </a:moveTo>
                <a:lnTo>
                  <a:pt x="1736333" y="82193"/>
                </a:lnTo>
                <a:cubicBezTo>
                  <a:pt x="2333946" y="111303"/>
                  <a:pt x="3184989" y="138702"/>
                  <a:pt x="3585681" y="174661"/>
                </a:cubicBezTo>
                <a:cubicBezTo>
                  <a:pt x="3986373" y="210620"/>
                  <a:pt x="3969249" y="246579"/>
                  <a:pt x="4140485" y="297950"/>
                </a:cubicBezTo>
                <a:cubicBezTo>
                  <a:pt x="4311721" y="349321"/>
                  <a:pt x="4458984" y="410966"/>
                  <a:pt x="4613097" y="482885"/>
                </a:cubicBezTo>
                <a:cubicBezTo>
                  <a:pt x="4767210" y="554804"/>
                  <a:pt x="4935021" y="686656"/>
                  <a:pt x="5065160" y="729465"/>
                </a:cubicBezTo>
                <a:cubicBezTo>
                  <a:pt x="5195299" y="772274"/>
                  <a:pt x="5291192" y="744876"/>
                  <a:pt x="5393933" y="739739"/>
                </a:cubicBezTo>
                <a:cubicBezTo>
                  <a:pt x="5496674" y="734602"/>
                  <a:pt x="5589141" y="716622"/>
                  <a:pt x="5681609" y="698643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347437-C8E8-D539-41FE-2F0CD9CF6ABB}"/>
              </a:ext>
            </a:extLst>
          </p:cNvPr>
          <p:cNvCxnSpPr>
            <a:cxnSpLocks/>
          </p:cNvCxnSpPr>
          <p:nvPr/>
        </p:nvCxnSpPr>
        <p:spPr>
          <a:xfrm flipH="1">
            <a:off x="549223" y="2537717"/>
            <a:ext cx="4125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6276A3B-C410-5AB4-DF85-FFDE8C3B24BE}"/>
              </a:ext>
            </a:extLst>
          </p:cNvPr>
          <p:cNvSpPr txBox="1"/>
          <p:nvPr/>
        </p:nvSpPr>
        <p:spPr>
          <a:xfrm rot="16200000">
            <a:off x="-190137" y="3075376"/>
            <a:ext cx="1909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Pre-Penn. – early Strawn</a:t>
            </a:r>
          </a:p>
          <a:p>
            <a:pPr algn="ctr"/>
            <a:r>
              <a:rPr lang="en-US" sz="1050" b="1" dirty="0"/>
              <a:t>Concho Platform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70027-66C7-8FCE-268A-66741EDB33F1}"/>
              </a:ext>
            </a:extLst>
          </p:cNvPr>
          <p:cNvSpPr txBox="1"/>
          <p:nvPr/>
        </p:nvSpPr>
        <p:spPr>
          <a:xfrm rot="16200000">
            <a:off x="-193753" y="1544970"/>
            <a:ext cx="193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Mid Strawn – L. Permian</a:t>
            </a:r>
          </a:p>
          <a:p>
            <a:pPr algn="ctr"/>
            <a:r>
              <a:rPr lang="en-US" sz="1050" b="1" dirty="0"/>
              <a:t>Eastern Shelf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7C0EB6-5E6B-D2AD-6C61-E367523A4369}"/>
              </a:ext>
            </a:extLst>
          </p:cNvPr>
          <p:cNvCxnSpPr/>
          <p:nvPr/>
        </p:nvCxnSpPr>
        <p:spPr>
          <a:xfrm>
            <a:off x="5148287" y="1427131"/>
            <a:ext cx="121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3B317D-72F7-C8C3-87F6-ED7DACA87280}"/>
              </a:ext>
            </a:extLst>
          </p:cNvPr>
          <p:cNvSpPr txBox="1"/>
          <p:nvPr/>
        </p:nvSpPr>
        <p:spPr>
          <a:xfrm>
            <a:off x="5347099" y="1154957"/>
            <a:ext cx="82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 miles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E1BFA1-1081-26B7-32C7-E39FD8C8401A}"/>
              </a:ext>
            </a:extLst>
          </p:cNvPr>
          <p:cNvGrpSpPr/>
          <p:nvPr/>
        </p:nvGrpSpPr>
        <p:grpSpPr>
          <a:xfrm>
            <a:off x="1030629" y="2041965"/>
            <a:ext cx="1417883" cy="464163"/>
            <a:chOff x="1030629" y="2041965"/>
            <a:chExt cx="1417883" cy="4641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12624E-BE31-86F3-3E1B-AE7CF1BA1263}"/>
                </a:ext>
              </a:extLst>
            </p:cNvPr>
            <p:cNvSpPr/>
            <p:nvPr/>
          </p:nvSpPr>
          <p:spPr>
            <a:xfrm>
              <a:off x="1100746" y="2041965"/>
              <a:ext cx="1347766" cy="464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32FC379B-9F03-44FE-F68F-C479CCC1778E}"/>
                </a:ext>
              </a:extLst>
            </p:cNvPr>
            <p:cNvSpPr/>
            <p:nvPr/>
          </p:nvSpPr>
          <p:spPr>
            <a:xfrm>
              <a:off x="2236792" y="2102335"/>
              <a:ext cx="175245" cy="17881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E4E5C-6DA9-9F98-9B3C-D95CB3636B55}"/>
                </a:ext>
              </a:extLst>
            </p:cNvPr>
            <p:cNvSpPr txBox="1"/>
            <p:nvPr/>
          </p:nvSpPr>
          <p:spPr>
            <a:xfrm>
              <a:off x="1030629" y="2041966"/>
              <a:ext cx="1271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Paleogeography/</a:t>
              </a:r>
            </a:p>
            <a:p>
              <a:r>
                <a:rPr lang="en-US" sz="1200" b="1" dirty="0"/>
                <a:t>Eustasy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A45FB93-3355-4C2D-802E-B686572CD1D9}"/>
              </a:ext>
            </a:extLst>
          </p:cNvPr>
          <p:cNvSpPr txBox="1"/>
          <p:nvPr/>
        </p:nvSpPr>
        <p:spPr>
          <a:xfrm>
            <a:off x="1221486" y="85114"/>
            <a:ext cx="5254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General Stratigraphy of the Eastern Shelf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38B506-A6F4-50F9-1680-0E8ECC72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79" y="3839323"/>
            <a:ext cx="2718930" cy="17507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8F04C6-7BF0-88CB-49C4-AD77878E1200}"/>
              </a:ext>
            </a:extLst>
          </p:cNvPr>
          <p:cNvSpPr txBox="1"/>
          <p:nvPr/>
        </p:nvSpPr>
        <p:spPr>
          <a:xfrm>
            <a:off x="873640" y="583300"/>
            <a:ext cx="52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664E0-AAC9-31B6-3D8A-8F3CC1F792E0}"/>
              </a:ext>
            </a:extLst>
          </p:cNvPr>
          <p:cNvSpPr txBox="1"/>
          <p:nvPr/>
        </p:nvSpPr>
        <p:spPr>
          <a:xfrm>
            <a:off x="6921964" y="583300"/>
            <a:ext cx="492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C39B-74E4-0CC7-753E-184E64714A65}"/>
              </a:ext>
            </a:extLst>
          </p:cNvPr>
          <p:cNvSpPr txBox="1"/>
          <p:nvPr/>
        </p:nvSpPr>
        <p:spPr>
          <a:xfrm>
            <a:off x="7979113" y="692405"/>
            <a:ext cx="373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Prior to middle Strawn time (pre-Odom; thick dashed line), the Eastern Shelf was a shallow-water carbonate platform (Concho Platform) constituting the eastward dipping, western margin of the actively subsiding Ft. Worth Basin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4EB1E-2DD2-F152-3F3D-3F0C02B33C12}"/>
              </a:ext>
            </a:extLst>
          </p:cNvPr>
          <p:cNvSpPr txBox="1"/>
          <p:nvPr/>
        </p:nvSpPr>
        <p:spPr>
          <a:xfrm>
            <a:off x="7979113" y="2521059"/>
            <a:ext cx="319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Following the rapid filling of the Ft. Worth Basin by Early Penn. Atoka and early Strawn </a:t>
            </a:r>
            <a:r>
              <a:rPr lang="en-US" sz="1600" dirty="0" err="1"/>
              <a:t>clastics</a:t>
            </a:r>
            <a:r>
              <a:rPr lang="en-US" sz="1600" dirty="0"/>
              <a:t>, deposition shifted to westward-dipping sedimentary systems defining the Eastern Shelf of the subsiding Midland Basin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8BCBA5-1D8F-4420-BECF-28CE3ABEDBBD}"/>
              </a:ext>
            </a:extLst>
          </p:cNvPr>
          <p:cNvSpPr txBox="1"/>
          <p:nvPr/>
        </p:nvSpPr>
        <p:spPr>
          <a:xfrm>
            <a:off x="7986365" y="4684095"/>
            <a:ext cx="3735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Penn – L. Perm sediments represent a thick assemblage of numerous alternating </a:t>
            </a:r>
            <a:r>
              <a:rPr lang="en-US" sz="1600" dirty="0" err="1"/>
              <a:t>cyclothem</a:t>
            </a:r>
            <a:r>
              <a:rPr lang="en-US" sz="1600" dirty="0"/>
              <a:t> deposits (</a:t>
            </a:r>
            <a:r>
              <a:rPr lang="en-US" sz="1600" dirty="0" err="1"/>
              <a:t>lowstand</a:t>
            </a:r>
            <a:r>
              <a:rPr lang="en-US" sz="1600" dirty="0"/>
              <a:t> </a:t>
            </a:r>
            <a:r>
              <a:rPr lang="en-US" sz="1600" dirty="0" err="1"/>
              <a:t>clastics</a:t>
            </a:r>
            <a:r>
              <a:rPr lang="en-US" sz="1600" dirty="0"/>
              <a:t>, </a:t>
            </a:r>
            <a:r>
              <a:rPr lang="en-US" sz="1600" dirty="0" err="1"/>
              <a:t>highstand</a:t>
            </a:r>
            <a:r>
              <a:rPr lang="en-US" sz="1600" dirty="0"/>
              <a:t> carbonates)</a:t>
            </a:r>
          </a:p>
        </p:txBody>
      </p:sp>
    </p:spTree>
    <p:extLst>
      <p:ext uri="{BB962C8B-B14F-4D97-AF65-F5344CB8AC3E}">
        <p14:creationId xmlns:p14="http://schemas.microsoft.com/office/powerpoint/2010/main" val="271076417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ED4B8-3C83-4E7D-82C8-29A758ABF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2" y="1042542"/>
            <a:ext cx="6653274" cy="5123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892304-2AC0-9D1E-093C-F629CE81F997}"/>
              </a:ext>
            </a:extLst>
          </p:cNvPr>
          <p:cNvSpPr txBox="1"/>
          <p:nvPr/>
        </p:nvSpPr>
        <p:spPr>
          <a:xfrm>
            <a:off x="369599" y="248841"/>
            <a:ext cx="64019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Late </a:t>
            </a:r>
            <a:r>
              <a:rPr lang="en-US" b="1" dirty="0" err="1"/>
              <a:t>Desmoinesian</a:t>
            </a:r>
            <a:r>
              <a:rPr lang="en-US" b="1" dirty="0"/>
              <a:t> - Missourian (Upper Strawn - Canyon) Paleogeography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0EC428-1975-A1ED-678C-C88CBA400EFD}"/>
              </a:ext>
            </a:extLst>
          </p:cNvPr>
          <p:cNvGrpSpPr/>
          <p:nvPr/>
        </p:nvGrpSpPr>
        <p:grpSpPr>
          <a:xfrm>
            <a:off x="3540591" y="3666427"/>
            <a:ext cx="1651059" cy="851370"/>
            <a:chOff x="3540591" y="3666427"/>
            <a:chExt cx="1651059" cy="8513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A88A78-97E8-F88D-8767-FBDDAE266342}"/>
                </a:ext>
              </a:extLst>
            </p:cNvPr>
            <p:cNvSpPr/>
            <p:nvPr/>
          </p:nvSpPr>
          <p:spPr>
            <a:xfrm>
              <a:off x="4236097" y="4246762"/>
              <a:ext cx="919733" cy="2132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9D401E-953D-097A-9643-86CAC5365475}"/>
                </a:ext>
              </a:extLst>
            </p:cNvPr>
            <p:cNvSpPr/>
            <p:nvPr/>
          </p:nvSpPr>
          <p:spPr>
            <a:xfrm>
              <a:off x="3540591" y="3666427"/>
              <a:ext cx="312023" cy="32264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F81597-7E02-50A9-454D-65D75FE673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6203" y="3989071"/>
              <a:ext cx="359894" cy="25769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4A68CA-7EA8-9429-73BB-D7CE7C28F721}"/>
                </a:ext>
              </a:extLst>
            </p:cNvPr>
            <p:cNvSpPr txBox="1"/>
            <p:nvPr/>
          </p:nvSpPr>
          <p:spPr>
            <a:xfrm>
              <a:off x="4179835" y="4179243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Nolan Co.</a:t>
              </a: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953765-ACA8-012B-FE32-EE83F0967D69}"/>
              </a:ext>
            </a:extLst>
          </p:cNvPr>
          <p:cNvSpPr/>
          <p:nvPr/>
        </p:nvSpPr>
        <p:spPr>
          <a:xfrm>
            <a:off x="3687227" y="3702531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4747DB-8692-67DB-5F2A-18713449FE7A}"/>
              </a:ext>
            </a:extLst>
          </p:cNvPr>
          <p:cNvSpPr/>
          <p:nvPr/>
        </p:nvSpPr>
        <p:spPr>
          <a:xfrm>
            <a:off x="3652306" y="3790612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F985E7C-711C-EA1A-6D52-4D96C2D39E2A}"/>
              </a:ext>
            </a:extLst>
          </p:cNvPr>
          <p:cNvSpPr/>
          <p:nvPr/>
        </p:nvSpPr>
        <p:spPr>
          <a:xfrm>
            <a:off x="3570552" y="3890599"/>
            <a:ext cx="62653" cy="81685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1D4BC7C-0AA9-A3E2-6AA4-DFF14000D7D7}"/>
              </a:ext>
            </a:extLst>
          </p:cNvPr>
          <p:cNvSpPr/>
          <p:nvPr/>
        </p:nvSpPr>
        <p:spPr>
          <a:xfrm rot="3628971">
            <a:off x="3717972" y="3774756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CA7666-BF69-4A38-CE00-8345FB358E55}"/>
              </a:ext>
            </a:extLst>
          </p:cNvPr>
          <p:cNvSpPr/>
          <p:nvPr/>
        </p:nvSpPr>
        <p:spPr>
          <a:xfrm>
            <a:off x="3664680" y="3505405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7454C-587B-7676-D0D2-C54B064B5FA7}"/>
              </a:ext>
            </a:extLst>
          </p:cNvPr>
          <p:cNvSpPr txBox="1"/>
          <p:nvPr/>
        </p:nvSpPr>
        <p:spPr>
          <a:xfrm rot="3116136">
            <a:off x="5134928" y="2818682"/>
            <a:ext cx="78579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MUENSTER UPLIFT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C2B20D-F4E1-938D-EA6E-E6FB8AD42738}"/>
              </a:ext>
            </a:extLst>
          </p:cNvPr>
          <p:cNvGrpSpPr/>
          <p:nvPr/>
        </p:nvGrpSpPr>
        <p:grpSpPr>
          <a:xfrm>
            <a:off x="7124131" y="23799"/>
            <a:ext cx="5193339" cy="6541127"/>
            <a:chOff x="7124131" y="23799"/>
            <a:chExt cx="5193339" cy="6541127"/>
          </a:xfrm>
        </p:grpSpPr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50D6A726-69E2-6B2E-B92C-1A9B0C6A6B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1949954"/>
                </p:ext>
              </p:extLst>
            </p:nvPr>
          </p:nvGraphicFramePr>
          <p:xfrm>
            <a:off x="7241940" y="736300"/>
            <a:ext cx="4489274" cy="26804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rawing" r:id="rId4" imgW="6524475" imgH="3895680" progId="Canvas.Drawing.X">
                    <p:embed/>
                  </p:oleObj>
                </mc:Choice>
                <mc:Fallback>
                  <p:oleObj name="Drawing" r:id="rId4" imgW="6524475" imgH="3895680" progId="Canvas.Drawing.X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241940" y="736300"/>
                          <a:ext cx="4489274" cy="26804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BD5C3-7FDD-6397-0B89-B33D4001121A}"/>
                </a:ext>
              </a:extLst>
            </p:cNvPr>
            <p:cNvSpPr txBox="1"/>
            <p:nvPr/>
          </p:nvSpPr>
          <p:spPr>
            <a:xfrm>
              <a:off x="8304821" y="23799"/>
              <a:ext cx="2267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Pennsylvanian Eustasy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48F86-7E08-ED14-3245-D8DCE153E48F}"/>
                </a:ext>
              </a:extLst>
            </p:cNvPr>
            <p:cNvCxnSpPr>
              <a:cxnSpLocks/>
            </p:cNvCxnSpPr>
            <p:nvPr/>
          </p:nvCxnSpPr>
          <p:spPr>
            <a:xfrm>
              <a:off x="10614243" y="509801"/>
              <a:ext cx="0" cy="29109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D50DB9-02FC-F05C-3E0D-3F1297302C85}"/>
                </a:ext>
              </a:extLst>
            </p:cNvPr>
            <p:cNvCxnSpPr>
              <a:cxnSpLocks/>
            </p:cNvCxnSpPr>
            <p:nvPr/>
          </p:nvCxnSpPr>
          <p:spPr>
            <a:xfrm>
              <a:off x="7246535" y="2718766"/>
              <a:ext cx="33723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8C26F1-4C00-F624-E8DF-CE3A236FD31D}"/>
                </a:ext>
              </a:extLst>
            </p:cNvPr>
            <p:cNvSpPr txBox="1"/>
            <p:nvPr/>
          </p:nvSpPr>
          <p:spPr>
            <a:xfrm>
              <a:off x="8077966" y="297678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D166A1-0ABF-BDA9-6BEF-84A04A83486A}"/>
                </a:ext>
              </a:extLst>
            </p:cNvPr>
            <p:cNvSpPr txBox="1"/>
            <p:nvPr/>
          </p:nvSpPr>
          <p:spPr>
            <a:xfrm>
              <a:off x="7691988" y="297678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D7F164-2ADD-F293-D7A9-F4D96203B7EE}"/>
                </a:ext>
              </a:extLst>
            </p:cNvPr>
            <p:cNvSpPr txBox="1"/>
            <p:nvPr/>
          </p:nvSpPr>
          <p:spPr>
            <a:xfrm>
              <a:off x="9312964" y="2847795"/>
              <a:ext cx="946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Morrow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D078B6-C373-3977-64F7-DAF752C7EFA5}"/>
                </a:ext>
              </a:extLst>
            </p:cNvPr>
            <p:cNvCxnSpPr>
              <a:cxnSpLocks/>
            </p:cNvCxnSpPr>
            <p:nvPr/>
          </p:nvCxnSpPr>
          <p:spPr>
            <a:xfrm>
              <a:off x="7246534" y="2218680"/>
              <a:ext cx="33723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539503C-C8C5-BBCA-14DF-5727BFB3E20B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38" y="509801"/>
              <a:ext cx="0" cy="28658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FCC7C1D-3DCB-49FF-ABB1-B3A673298689}"/>
                </a:ext>
              </a:extLst>
            </p:cNvPr>
            <p:cNvSpPr txBox="1"/>
            <p:nvPr/>
          </p:nvSpPr>
          <p:spPr>
            <a:xfrm>
              <a:off x="7572162" y="2850349"/>
              <a:ext cx="1176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Morrowan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122C1E-89E7-7B40-39BF-F6C49969770A}"/>
                </a:ext>
              </a:extLst>
            </p:cNvPr>
            <p:cNvSpPr txBox="1"/>
            <p:nvPr/>
          </p:nvSpPr>
          <p:spPr>
            <a:xfrm>
              <a:off x="9416641" y="2274796"/>
              <a:ext cx="71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Atoka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27F94B-C2D8-4B09-B068-86911E204A62}"/>
                </a:ext>
              </a:extLst>
            </p:cNvPr>
            <p:cNvSpPr txBox="1"/>
            <p:nvPr/>
          </p:nvSpPr>
          <p:spPr>
            <a:xfrm>
              <a:off x="7714909" y="2265580"/>
              <a:ext cx="841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Atokan</a:t>
              </a:r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F13FA3B-1D29-5850-44A0-DBCD24D4AC1B}"/>
                </a:ext>
              </a:extLst>
            </p:cNvPr>
            <p:cNvCxnSpPr>
              <a:cxnSpLocks/>
            </p:cNvCxnSpPr>
            <p:nvPr/>
          </p:nvCxnSpPr>
          <p:spPr>
            <a:xfrm>
              <a:off x="7241940" y="1635884"/>
              <a:ext cx="33723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1C9BE8-06E0-4BCE-DC63-2B642D24A44E}"/>
                </a:ext>
              </a:extLst>
            </p:cNvPr>
            <p:cNvSpPr txBox="1"/>
            <p:nvPr/>
          </p:nvSpPr>
          <p:spPr>
            <a:xfrm>
              <a:off x="7451729" y="1729778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Demoinesian</a:t>
              </a:r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144E643-923C-FDDD-030C-3BA25F97A980}"/>
                </a:ext>
              </a:extLst>
            </p:cNvPr>
            <p:cNvSpPr txBox="1"/>
            <p:nvPr/>
          </p:nvSpPr>
          <p:spPr>
            <a:xfrm>
              <a:off x="9384587" y="1727424"/>
              <a:ext cx="838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Strawn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1D1F00B-FFAA-DA39-2D9B-3D79090A0C63}"/>
                </a:ext>
              </a:extLst>
            </p:cNvPr>
            <p:cNvCxnSpPr>
              <a:cxnSpLocks/>
            </p:cNvCxnSpPr>
            <p:nvPr/>
          </p:nvCxnSpPr>
          <p:spPr>
            <a:xfrm>
              <a:off x="7246535" y="1365547"/>
              <a:ext cx="33723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C3D7810-DE86-B93A-2273-EEB4BF68E677}"/>
                </a:ext>
              </a:extLst>
            </p:cNvPr>
            <p:cNvCxnSpPr>
              <a:cxnSpLocks/>
            </p:cNvCxnSpPr>
            <p:nvPr/>
          </p:nvCxnSpPr>
          <p:spPr>
            <a:xfrm>
              <a:off x="9652240" y="1012500"/>
              <a:ext cx="96727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992B730-82B7-49EF-DA6F-3F80D6D5627E}"/>
                </a:ext>
              </a:extLst>
            </p:cNvPr>
            <p:cNvSpPr txBox="1"/>
            <p:nvPr/>
          </p:nvSpPr>
          <p:spPr>
            <a:xfrm>
              <a:off x="7532301" y="1304331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Missourian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FC93053-7E43-CA98-A19C-A0351FB85EA9}"/>
                </a:ext>
              </a:extLst>
            </p:cNvPr>
            <p:cNvSpPr txBox="1"/>
            <p:nvPr/>
          </p:nvSpPr>
          <p:spPr>
            <a:xfrm>
              <a:off x="9377854" y="1308881"/>
              <a:ext cx="88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Canyon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360188A-98CA-A6BD-E8D8-88E866E8FDEE}"/>
                </a:ext>
              </a:extLst>
            </p:cNvPr>
            <p:cNvSpPr txBox="1"/>
            <p:nvPr/>
          </p:nvSpPr>
          <p:spPr>
            <a:xfrm>
              <a:off x="9468237" y="1002291"/>
              <a:ext cx="668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Cisco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988F99-D469-9269-6655-4256B5152021}"/>
                </a:ext>
              </a:extLst>
            </p:cNvPr>
            <p:cNvSpPr txBox="1"/>
            <p:nvPr/>
          </p:nvSpPr>
          <p:spPr>
            <a:xfrm>
              <a:off x="9751905" y="753239"/>
              <a:ext cx="736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Bursam</a:t>
              </a:r>
              <a:endParaRPr lang="en-US" sz="14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16EE5E-07E1-33F3-1FAC-4622CC8B1BBC}"/>
                </a:ext>
              </a:extLst>
            </p:cNvPr>
            <p:cNvSpPr txBox="1"/>
            <p:nvPr/>
          </p:nvSpPr>
          <p:spPr>
            <a:xfrm>
              <a:off x="7654284" y="899237"/>
              <a:ext cx="946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Virgilian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2130F3-5492-3D6B-589D-48190ED71C60}"/>
                </a:ext>
              </a:extLst>
            </p:cNvPr>
            <p:cNvSpPr/>
            <p:nvPr/>
          </p:nvSpPr>
          <p:spPr>
            <a:xfrm>
              <a:off x="7241940" y="509802"/>
              <a:ext cx="4479440" cy="3303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D9CE683-8FA4-1D76-ADA9-2B6E333688B1}"/>
                </a:ext>
              </a:extLst>
            </p:cNvPr>
            <p:cNvSpPr txBox="1"/>
            <p:nvPr/>
          </p:nvSpPr>
          <p:spPr>
            <a:xfrm>
              <a:off x="7563904" y="512415"/>
              <a:ext cx="1253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Regional Stage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4BF7BC5-5F9A-6450-A8F4-4C29E470867C}"/>
                </a:ext>
              </a:extLst>
            </p:cNvPr>
            <p:cNvSpPr txBox="1"/>
            <p:nvPr/>
          </p:nvSpPr>
          <p:spPr>
            <a:xfrm>
              <a:off x="9486577" y="518999"/>
              <a:ext cx="6418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Group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BD56F70-405F-4BFF-DA31-07004F0945B7}"/>
                </a:ext>
              </a:extLst>
            </p:cNvPr>
            <p:cNvCxnSpPr/>
            <p:nvPr/>
          </p:nvCxnSpPr>
          <p:spPr>
            <a:xfrm>
              <a:off x="11517086" y="780027"/>
              <a:ext cx="0" cy="60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B921EF8-C834-C49C-35D2-EF3B827D45DF}"/>
                </a:ext>
              </a:extLst>
            </p:cNvPr>
            <p:cNvSpPr/>
            <p:nvPr/>
          </p:nvSpPr>
          <p:spPr>
            <a:xfrm>
              <a:off x="7244889" y="839181"/>
              <a:ext cx="4476491" cy="25775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70BE900-4D76-26BF-56DB-C7413986A31F}"/>
                </a:ext>
              </a:extLst>
            </p:cNvPr>
            <p:cNvSpPr txBox="1"/>
            <p:nvPr/>
          </p:nvSpPr>
          <p:spPr>
            <a:xfrm>
              <a:off x="11208840" y="517445"/>
              <a:ext cx="386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0m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9252B30-F054-9A9B-8EA8-CB7A06C9E696}"/>
                </a:ext>
              </a:extLst>
            </p:cNvPr>
            <p:cNvCxnSpPr/>
            <p:nvPr/>
          </p:nvCxnSpPr>
          <p:spPr>
            <a:xfrm>
              <a:off x="11686094" y="743424"/>
              <a:ext cx="0" cy="9676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081DCDF-967C-1331-4A22-A8197F4CF87C}"/>
                </a:ext>
              </a:extLst>
            </p:cNvPr>
            <p:cNvSpPr txBox="1"/>
            <p:nvPr/>
          </p:nvSpPr>
          <p:spPr>
            <a:xfrm>
              <a:off x="10725903" y="510542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+100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A88A8C8-98BC-FE69-70E4-6ABB3E2A9FBA}"/>
                </a:ext>
              </a:extLst>
            </p:cNvPr>
            <p:cNvSpPr txBox="1"/>
            <p:nvPr/>
          </p:nvSpPr>
          <p:spPr>
            <a:xfrm>
              <a:off x="10754704" y="142972"/>
              <a:ext cx="858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Sea Level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82455EB-3148-6350-BFBD-41C21A81B2F7}"/>
                </a:ext>
              </a:extLst>
            </p:cNvPr>
            <p:cNvSpPr txBox="1"/>
            <p:nvPr/>
          </p:nvSpPr>
          <p:spPr>
            <a:xfrm>
              <a:off x="10978667" y="303676"/>
              <a:ext cx="3914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rise</a:t>
              </a:r>
            </a:p>
          </p:txBody>
        </p:sp>
        <p:sp>
          <p:nvSpPr>
            <p:cNvPr id="81" name="Arrow: Left 80">
              <a:extLst>
                <a:ext uri="{FF2B5EF4-FFF2-40B4-BE49-F238E27FC236}">
                  <a16:creationId xmlns:a16="http://schemas.microsoft.com/office/drawing/2014/main" id="{A62517A1-6496-954B-7FF2-E4B14EF47E47}"/>
                </a:ext>
              </a:extLst>
            </p:cNvPr>
            <p:cNvSpPr/>
            <p:nvPr/>
          </p:nvSpPr>
          <p:spPr>
            <a:xfrm>
              <a:off x="10906105" y="427888"/>
              <a:ext cx="136847" cy="45722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B01EF9-7499-E0A2-C2FB-0DA29845B665}"/>
                </a:ext>
              </a:extLst>
            </p:cNvPr>
            <p:cNvGrpSpPr/>
            <p:nvPr/>
          </p:nvGrpSpPr>
          <p:grpSpPr>
            <a:xfrm>
              <a:off x="7124131" y="4610631"/>
              <a:ext cx="5193339" cy="1954295"/>
              <a:chOff x="7124131" y="4610631"/>
              <a:chExt cx="5193339" cy="195429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50411-4FDE-425C-96CA-18853A4CB022}"/>
                  </a:ext>
                </a:extLst>
              </p:cNvPr>
              <p:cNvSpPr txBox="1"/>
              <p:nvPr/>
            </p:nvSpPr>
            <p:spPr>
              <a:xfrm>
                <a:off x="7143194" y="5826262"/>
                <a:ext cx="51742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9863" indent="-169863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During glacial minima (</a:t>
                </a:r>
                <a:r>
                  <a:rPr lang="en-US" sz="1400" dirty="0" err="1"/>
                  <a:t>highstands</a:t>
                </a:r>
                <a:r>
                  <a:rPr lang="en-US" sz="1400" dirty="0"/>
                  <a:t>), massive shallow-water carbonate deposition occurs along outboard shelf margins, including a series of large, isolated carbonate mounds/reefs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B8633B-3CA1-414A-8D43-10988E3B42CA}"/>
                  </a:ext>
                </a:extLst>
              </p:cNvPr>
              <p:cNvSpPr txBox="1"/>
              <p:nvPr/>
            </p:nvSpPr>
            <p:spPr>
              <a:xfrm>
                <a:off x="7143194" y="4858362"/>
                <a:ext cx="493770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9863" indent="-169863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During glacial maxima (S.L. </a:t>
                </a:r>
                <a:r>
                  <a:rPr lang="en-US" sz="1400" dirty="0" err="1"/>
                  <a:t>lowstands</a:t>
                </a:r>
                <a:r>
                  <a:rPr lang="en-US" sz="1400" dirty="0"/>
                  <a:t>), tectonically-active Ancestral Rockies uplifts and Ouachita Fold Belt shed voluminous amounts of </a:t>
                </a:r>
                <a:r>
                  <a:rPr lang="en-US" sz="1400" dirty="0" err="1"/>
                  <a:t>clastics</a:t>
                </a:r>
                <a:r>
                  <a:rPr lang="en-US" sz="1400" dirty="0"/>
                  <a:t> (channel/delta/slope systems) across Eastern Shelf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BC139C7-4728-79B8-72E5-E8D315EA7218}"/>
                  </a:ext>
                </a:extLst>
              </p:cNvPr>
              <p:cNvSpPr txBox="1"/>
              <p:nvPr/>
            </p:nvSpPr>
            <p:spPr>
              <a:xfrm>
                <a:off x="7124131" y="4610631"/>
                <a:ext cx="29205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u="sng" dirty="0"/>
                  <a:t>Short-term sea-level (</a:t>
                </a:r>
                <a:r>
                  <a:rPr lang="en-US" sz="1400" u="sng" dirty="0" err="1"/>
                  <a:t>glacioeustacy</a:t>
                </a:r>
                <a:r>
                  <a:rPr lang="en-US" sz="1400" u="sng" dirty="0"/>
                  <a:t>)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2F1DDB-ECC3-6FE7-D0F5-8A6FC73FC1C9}"/>
                </a:ext>
              </a:extLst>
            </p:cNvPr>
            <p:cNvGrpSpPr/>
            <p:nvPr/>
          </p:nvGrpSpPr>
          <p:grpSpPr>
            <a:xfrm>
              <a:off x="7124131" y="3536625"/>
              <a:ext cx="4774464" cy="989553"/>
              <a:chOff x="7035767" y="5500171"/>
              <a:chExt cx="4774464" cy="98955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119A17-58EF-4C1E-86EE-2CF852FFACAD}"/>
                  </a:ext>
                </a:extLst>
              </p:cNvPr>
              <p:cNvSpPr txBox="1"/>
              <p:nvPr/>
            </p:nvSpPr>
            <p:spPr>
              <a:xfrm>
                <a:off x="7040248" y="5751060"/>
                <a:ext cx="476998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9863" indent="-169863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Prolonged transgression drowns the underlying L. Strawn Concho Platform; organic-rich black shales (Wolfcamp D / Cline) deposited in rapidly subsiding “starved” basins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4DC1B67-A4A5-E288-AA65-5233DC60F354}"/>
                  </a:ext>
                </a:extLst>
              </p:cNvPr>
              <p:cNvSpPr txBox="1"/>
              <p:nvPr/>
            </p:nvSpPr>
            <p:spPr>
              <a:xfrm>
                <a:off x="7035767" y="5500171"/>
                <a:ext cx="3690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u="sng" dirty="0"/>
                  <a:t>Long-term sea-level (tectonic control)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566E3BA-383E-C9EC-CAEA-AFA3EF3D64D6}"/>
                </a:ext>
              </a:extLst>
            </p:cNvPr>
            <p:cNvSpPr txBox="1"/>
            <p:nvPr/>
          </p:nvSpPr>
          <p:spPr>
            <a:xfrm>
              <a:off x="10617193" y="2821648"/>
              <a:ext cx="622286" cy="409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400" dirty="0">
                  <a:solidFill>
                    <a:srgbClr val="C00000"/>
                  </a:solidFill>
                </a:rPr>
                <a:t>short-</a:t>
              </a:r>
            </a:p>
            <a:p>
              <a:pPr>
                <a:lnSpc>
                  <a:spcPts val="1200"/>
                </a:lnSpc>
              </a:pPr>
              <a:r>
                <a:rPr lang="en-US" sz="1400" dirty="0">
                  <a:solidFill>
                    <a:srgbClr val="C00000"/>
                  </a:solidFill>
                </a:rPr>
                <a:t>term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667A058-F125-565E-C1F8-DF67777E4E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52736" y="2606774"/>
              <a:ext cx="414103" cy="22380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127B05E-152E-CD39-9535-91B2A01CDCCC}"/>
                </a:ext>
              </a:extLst>
            </p:cNvPr>
            <p:cNvSpPr txBox="1"/>
            <p:nvPr/>
          </p:nvSpPr>
          <p:spPr>
            <a:xfrm>
              <a:off x="10600869" y="2341838"/>
              <a:ext cx="554960" cy="409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400" dirty="0">
                  <a:solidFill>
                    <a:srgbClr val="0110E0"/>
                  </a:solidFill>
                </a:rPr>
                <a:t>long-</a:t>
              </a:r>
            </a:p>
            <a:p>
              <a:pPr>
                <a:lnSpc>
                  <a:spcPts val="1200"/>
                </a:lnSpc>
              </a:pPr>
              <a:r>
                <a:rPr lang="en-US" sz="1400" dirty="0">
                  <a:solidFill>
                    <a:srgbClr val="0110E0"/>
                  </a:solidFill>
                </a:rPr>
                <a:t>term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6A2A79D-7B16-CCD9-B270-8E5602D8C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67056" y="2296271"/>
              <a:ext cx="73475" cy="83059"/>
            </a:xfrm>
            <a:prstGeom prst="line">
              <a:avLst/>
            </a:prstGeom>
            <a:ln w="12700">
              <a:solidFill>
                <a:srgbClr val="2E3A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CE1B4E9-DB59-4D4B-2D85-4750EF26D23D}"/>
                </a:ext>
              </a:extLst>
            </p:cNvPr>
            <p:cNvSpPr txBox="1"/>
            <p:nvPr/>
          </p:nvSpPr>
          <p:spPr>
            <a:xfrm>
              <a:off x="8715512" y="277617"/>
              <a:ext cx="13292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(after Wright, 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2886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9791E2-B1C6-1EC0-8A5D-9BE34015F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6"/>
          <a:stretch/>
        </p:blipFill>
        <p:spPr>
          <a:xfrm>
            <a:off x="814251" y="739635"/>
            <a:ext cx="6867525" cy="5648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5BA44-35E2-3B3C-9B3E-2007195E6E19}"/>
              </a:ext>
            </a:extLst>
          </p:cNvPr>
          <p:cNvSpPr txBox="1"/>
          <p:nvPr/>
        </p:nvSpPr>
        <p:spPr>
          <a:xfrm>
            <a:off x="3482337" y="6419862"/>
            <a:ext cx="3958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(modified from Alton Brown, 2021, after Frank Brown, BEG, 1973)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CDE35-2500-A2A9-8204-DE6844B4D164}"/>
              </a:ext>
            </a:extLst>
          </p:cNvPr>
          <p:cNvSpPr/>
          <p:nvPr/>
        </p:nvSpPr>
        <p:spPr>
          <a:xfrm>
            <a:off x="489473" y="734744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9DA95-D632-A00B-255C-77E3E6140561}"/>
              </a:ext>
            </a:extLst>
          </p:cNvPr>
          <p:cNvSpPr/>
          <p:nvPr/>
        </p:nvSpPr>
        <p:spPr>
          <a:xfrm>
            <a:off x="7040120" y="730240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DAED4-B7A9-A91F-13CD-863674F6A3B2}"/>
              </a:ext>
            </a:extLst>
          </p:cNvPr>
          <p:cNvSpPr txBox="1"/>
          <p:nvPr/>
        </p:nvSpPr>
        <p:spPr>
          <a:xfrm>
            <a:off x="931990" y="840609"/>
            <a:ext cx="12279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NOLAN CO.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CE4E2-F24E-6B40-A1B1-6BB723ED9C8D}"/>
              </a:ext>
            </a:extLst>
          </p:cNvPr>
          <p:cNvSpPr/>
          <p:nvPr/>
        </p:nvSpPr>
        <p:spPr>
          <a:xfrm>
            <a:off x="4453269" y="763330"/>
            <a:ext cx="1108435" cy="23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5D574-6A2F-B03D-C24D-3F1320B2F212}"/>
              </a:ext>
            </a:extLst>
          </p:cNvPr>
          <p:cNvSpPr txBox="1"/>
          <p:nvPr/>
        </p:nvSpPr>
        <p:spPr>
          <a:xfrm>
            <a:off x="4159354" y="840609"/>
            <a:ext cx="1411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STEPHENS CO.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B5DB0-CED4-9B75-84BD-534FB5A25D7D}"/>
              </a:ext>
            </a:extLst>
          </p:cNvPr>
          <p:cNvSpPr txBox="1"/>
          <p:nvPr/>
        </p:nvSpPr>
        <p:spPr>
          <a:xfrm>
            <a:off x="6495397" y="840609"/>
            <a:ext cx="11863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DALLAS CO.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E882C9-21F7-0E2E-7DCC-DC21BC797618}"/>
              </a:ext>
            </a:extLst>
          </p:cNvPr>
          <p:cNvSpPr/>
          <p:nvPr/>
        </p:nvSpPr>
        <p:spPr>
          <a:xfrm>
            <a:off x="489473" y="585419"/>
            <a:ext cx="7192303" cy="6148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66F3A8-F255-B8E3-23F9-07643FEE7006}"/>
              </a:ext>
            </a:extLst>
          </p:cNvPr>
          <p:cNvSpPr/>
          <p:nvPr/>
        </p:nvSpPr>
        <p:spPr>
          <a:xfrm>
            <a:off x="986319" y="2537717"/>
            <a:ext cx="5681609" cy="753102"/>
          </a:xfrm>
          <a:custGeom>
            <a:avLst/>
            <a:gdLst>
              <a:gd name="connsiteX0" fmla="*/ 0 w 5681609"/>
              <a:gd name="connsiteY0" fmla="*/ 0 h 753102"/>
              <a:gd name="connsiteX1" fmla="*/ 1736333 w 5681609"/>
              <a:gd name="connsiteY1" fmla="*/ 82193 h 753102"/>
              <a:gd name="connsiteX2" fmla="*/ 3585681 w 5681609"/>
              <a:gd name="connsiteY2" fmla="*/ 174661 h 753102"/>
              <a:gd name="connsiteX3" fmla="*/ 4140485 w 5681609"/>
              <a:gd name="connsiteY3" fmla="*/ 297950 h 753102"/>
              <a:gd name="connsiteX4" fmla="*/ 4613097 w 5681609"/>
              <a:gd name="connsiteY4" fmla="*/ 482885 h 753102"/>
              <a:gd name="connsiteX5" fmla="*/ 5065160 w 5681609"/>
              <a:gd name="connsiteY5" fmla="*/ 729465 h 753102"/>
              <a:gd name="connsiteX6" fmla="*/ 5393933 w 5681609"/>
              <a:gd name="connsiteY6" fmla="*/ 739739 h 753102"/>
              <a:gd name="connsiteX7" fmla="*/ 5681609 w 5681609"/>
              <a:gd name="connsiteY7" fmla="*/ 698643 h 75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609" h="753102">
                <a:moveTo>
                  <a:pt x="0" y="0"/>
                </a:moveTo>
                <a:lnTo>
                  <a:pt x="1736333" y="82193"/>
                </a:lnTo>
                <a:cubicBezTo>
                  <a:pt x="2333946" y="111303"/>
                  <a:pt x="3184989" y="138702"/>
                  <a:pt x="3585681" y="174661"/>
                </a:cubicBezTo>
                <a:cubicBezTo>
                  <a:pt x="3986373" y="210620"/>
                  <a:pt x="3969249" y="246579"/>
                  <a:pt x="4140485" y="297950"/>
                </a:cubicBezTo>
                <a:cubicBezTo>
                  <a:pt x="4311721" y="349321"/>
                  <a:pt x="4458984" y="410966"/>
                  <a:pt x="4613097" y="482885"/>
                </a:cubicBezTo>
                <a:cubicBezTo>
                  <a:pt x="4767210" y="554804"/>
                  <a:pt x="4935021" y="686656"/>
                  <a:pt x="5065160" y="729465"/>
                </a:cubicBezTo>
                <a:cubicBezTo>
                  <a:pt x="5195299" y="772274"/>
                  <a:pt x="5291192" y="744876"/>
                  <a:pt x="5393933" y="739739"/>
                </a:cubicBezTo>
                <a:cubicBezTo>
                  <a:pt x="5496674" y="734602"/>
                  <a:pt x="5589141" y="716622"/>
                  <a:pt x="5681609" y="698643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347437-C8E8-D539-41FE-2F0CD9CF6ABB}"/>
              </a:ext>
            </a:extLst>
          </p:cNvPr>
          <p:cNvCxnSpPr>
            <a:cxnSpLocks/>
          </p:cNvCxnSpPr>
          <p:nvPr/>
        </p:nvCxnSpPr>
        <p:spPr>
          <a:xfrm flipH="1">
            <a:off x="549223" y="2537717"/>
            <a:ext cx="4125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6276A3B-C410-5AB4-DF85-FFDE8C3B24BE}"/>
              </a:ext>
            </a:extLst>
          </p:cNvPr>
          <p:cNvSpPr txBox="1"/>
          <p:nvPr/>
        </p:nvSpPr>
        <p:spPr>
          <a:xfrm rot="16200000">
            <a:off x="-190137" y="3075376"/>
            <a:ext cx="1909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Pre-Penn. – early Strawn</a:t>
            </a:r>
          </a:p>
          <a:p>
            <a:pPr algn="ctr"/>
            <a:r>
              <a:rPr lang="en-US" sz="1050" b="1" dirty="0"/>
              <a:t>Concho Platform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70027-66C7-8FCE-268A-66741EDB33F1}"/>
              </a:ext>
            </a:extLst>
          </p:cNvPr>
          <p:cNvSpPr txBox="1"/>
          <p:nvPr/>
        </p:nvSpPr>
        <p:spPr>
          <a:xfrm rot="16200000">
            <a:off x="-193753" y="1544970"/>
            <a:ext cx="193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Mid Strawn – L. Permian</a:t>
            </a:r>
          </a:p>
          <a:p>
            <a:pPr algn="ctr"/>
            <a:r>
              <a:rPr lang="en-US" sz="1050" b="1" dirty="0"/>
              <a:t>Eastern Shelf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7C0EB6-5E6B-D2AD-6C61-E367523A4369}"/>
              </a:ext>
            </a:extLst>
          </p:cNvPr>
          <p:cNvCxnSpPr/>
          <p:nvPr/>
        </p:nvCxnSpPr>
        <p:spPr>
          <a:xfrm>
            <a:off x="5148287" y="1427131"/>
            <a:ext cx="121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3B317D-72F7-C8C3-87F6-ED7DACA87280}"/>
              </a:ext>
            </a:extLst>
          </p:cNvPr>
          <p:cNvSpPr txBox="1"/>
          <p:nvPr/>
        </p:nvSpPr>
        <p:spPr>
          <a:xfrm>
            <a:off x="5347099" y="1154957"/>
            <a:ext cx="82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 miles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23F693-0D65-13FD-617C-CA776A347582}"/>
              </a:ext>
            </a:extLst>
          </p:cNvPr>
          <p:cNvGrpSpPr/>
          <p:nvPr/>
        </p:nvGrpSpPr>
        <p:grpSpPr>
          <a:xfrm>
            <a:off x="1030629" y="667477"/>
            <a:ext cx="3302622" cy="2278989"/>
            <a:chOff x="1030629" y="667477"/>
            <a:chExt cx="3302622" cy="22789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594480-4DD0-CD1F-AE25-F82581803197}"/>
                </a:ext>
              </a:extLst>
            </p:cNvPr>
            <p:cNvSpPr/>
            <p:nvPr/>
          </p:nvSpPr>
          <p:spPr>
            <a:xfrm>
              <a:off x="1030629" y="1249359"/>
              <a:ext cx="3302622" cy="169710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6069D43C-50C3-BD49-CC96-295FFF0F5F94}"/>
                </a:ext>
              </a:extLst>
            </p:cNvPr>
            <p:cNvSpPr/>
            <p:nvPr/>
          </p:nvSpPr>
          <p:spPr>
            <a:xfrm>
              <a:off x="1889608" y="667477"/>
              <a:ext cx="2295908" cy="326694"/>
            </a:xfrm>
            <a:prstGeom prst="wedgeRectCallout">
              <a:avLst>
                <a:gd name="adj1" fmla="val -18598"/>
                <a:gd name="adj2" fmla="val 10830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A81208-3C64-4F95-63DF-6936DA18B0B9}"/>
                </a:ext>
              </a:extLst>
            </p:cNvPr>
            <p:cNvSpPr txBox="1"/>
            <p:nvPr/>
          </p:nvSpPr>
          <p:spPr>
            <a:xfrm>
              <a:off x="1857636" y="677415"/>
              <a:ext cx="2365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Large-scale Sequence Architecture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A38B506-A6F4-50F9-1680-0E8ECC72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79" y="3839323"/>
            <a:ext cx="2718930" cy="17507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8F04C6-7BF0-88CB-49C4-AD77878E1200}"/>
              </a:ext>
            </a:extLst>
          </p:cNvPr>
          <p:cNvSpPr txBox="1"/>
          <p:nvPr/>
        </p:nvSpPr>
        <p:spPr>
          <a:xfrm>
            <a:off x="873640" y="583300"/>
            <a:ext cx="52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664E0-AAC9-31B6-3D8A-8F3CC1F792E0}"/>
              </a:ext>
            </a:extLst>
          </p:cNvPr>
          <p:cNvSpPr txBox="1"/>
          <p:nvPr/>
        </p:nvSpPr>
        <p:spPr>
          <a:xfrm>
            <a:off x="6921964" y="583300"/>
            <a:ext cx="492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C39B-74E4-0CC7-753E-184E64714A65}"/>
              </a:ext>
            </a:extLst>
          </p:cNvPr>
          <p:cNvSpPr txBox="1"/>
          <p:nvPr/>
        </p:nvSpPr>
        <p:spPr>
          <a:xfrm>
            <a:off x="7979113" y="692405"/>
            <a:ext cx="373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Prior to middle Strawn time (pre-Odom; thick dashed line), the Eastern Shelf was a shallow-water carbonate platform (Concho Platform) constituting the eastward dipping, western margin of the actively subsiding Ft. Worth Basin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4EB1E-2DD2-F152-3F3D-3F0C02B33C12}"/>
              </a:ext>
            </a:extLst>
          </p:cNvPr>
          <p:cNvSpPr txBox="1"/>
          <p:nvPr/>
        </p:nvSpPr>
        <p:spPr>
          <a:xfrm>
            <a:off x="7979113" y="2521059"/>
            <a:ext cx="319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Following the rapid filling of the Ft. Worth Basin by Early Penn. Atoka and early Strawn </a:t>
            </a:r>
            <a:r>
              <a:rPr lang="en-US" sz="1600" dirty="0" err="1"/>
              <a:t>clastics</a:t>
            </a:r>
            <a:r>
              <a:rPr lang="en-US" sz="1600" dirty="0"/>
              <a:t>, deposition shifted to westward-dipping sedimentary systems defining the Eastern Shelf of the subsiding Midland Basin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8BCBA5-1D8F-4420-BECF-28CE3ABEDBBD}"/>
              </a:ext>
            </a:extLst>
          </p:cNvPr>
          <p:cNvSpPr txBox="1"/>
          <p:nvPr/>
        </p:nvSpPr>
        <p:spPr>
          <a:xfrm>
            <a:off x="7986365" y="4684095"/>
            <a:ext cx="3735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Penn – L. Perm sediments represent a thick assemblage of numerous alternating </a:t>
            </a:r>
            <a:r>
              <a:rPr lang="en-US" sz="1600" dirty="0" err="1"/>
              <a:t>cyclothem</a:t>
            </a:r>
            <a:r>
              <a:rPr lang="en-US" sz="1600" dirty="0"/>
              <a:t> deposits (</a:t>
            </a:r>
            <a:r>
              <a:rPr lang="en-US" sz="1600" dirty="0" err="1"/>
              <a:t>lowstand</a:t>
            </a:r>
            <a:r>
              <a:rPr lang="en-US" sz="1600" dirty="0"/>
              <a:t> </a:t>
            </a:r>
            <a:r>
              <a:rPr lang="en-US" sz="1600" dirty="0" err="1"/>
              <a:t>clastics</a:t>
            </a:r>
            <a:r>
              <a:rPr lang="en-US" sz="1600" dirty="0"/>
              <a:t>, </a:t>
            </a:r>
            <a:r>
              <a:rPr lang="en-US" sz="1600" dirty="0" err="1"/>
              <a:t>highstand</a:t>
            </a:r>
            <a:r>
              <a:rPr lang="en-US" sz="1600" dirty="0"/>
              <a:t> carbonates)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D2147-05B0-93AE-2D8F-6CF34E61112A}"/>
              </a:ext>
            </a:extLst>
          </p:cNvPr>
          <p:cNvSpPr txBox="1"/>
          <p:nvPr/>
        </p:nvSpPr>
        <p:spPr>
          <a:xfrm>
            <a:off x="1511170" y="109472"/>
            <a:ext cx="4527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Eastern Shelf Depositional Systems</a:t>
            </a:r>
          </a:p>
        </p:txBody>
      </p:sp>
    </p:spTree>
    <p:extLst>
      <p:ext uri="{BB962C8B-B14F-4D97-AF65-F5344CB8AC3E}">
        <p14:creationId xmlns:p14="http://schemas.microsoft.com/office/powerpoint/2010/main" val="3732669603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0DC09A9-CFD1-CA1C-AF5D-7FA01FA59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496" y="4880464"/>
            <a:ext cx="2324385" cy="1323486"/>
          </a:xfrm>
          <a:prstGeom prst="rect">
            <a:avLst/>
          </a:prstGeom>
          <a:solidFill>
            <a:schemeClr val="bg1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A8A2033-B706-F483-3CBA-C14747E6B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139" y="4789976"/>
            <a:ext cx="4556645" cy="1776413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463B6DE-A596-7A03-E528-71557F6568F4}"/>
              </a:ext>
            </a:extLst>
          </p:cNvPr>
          <p:cNvSpPr>
            <a:spLocks/>
          </p:cNvSpPr>
          <p:nvPr/>
        </p:nvSpPr>
        <p:spPr bwMode="auto">
          <a:xfrm>
            <a:off x="1714396" y="1314939"/>
            <a:ext cx="6245225" cy="3175000"/>
          </a:xfrm>
          <a:custGeom>
            <a:avLst/>
            <a:gdLst>
              <a:gd name="T0" fmla="*/ 2147483647 w 3934"/>
              <a:gd name="T1" fmla="*/ 2147483647 h 2000"/>
              <a:gd name="T2" fmla="*/ 0 w 3934"/>
              <a:gd name="T3" fmla="*/ 2147483647 h 2000"/>
              <a:gd name="T4" fmla="*/ 2147483647 w 3934"/>
              <a:gd name="T5" fmla="*/ 2147483647 h 2000"/>
              <a:gd name="T6" fmla="*/ 2147483647 w 3934"/>
              <a:gd name="T7" fmla="*/ 0 h 2000"/>
              <a:gd name="T8" fmla="*/ 2147483647 w 3934"/>
              <a:gd name="T9" fmla="*/ 2147483647 h 2000"/>
              <a:gd name="T10" fmla="*/ 2147483647 w 3934"/>
              <a:gd name="T11" fmla="*/ 2147483647 h 2000"/>
              <a:gd name="T12" fmla="*/ 2147483647 w 3934"/>
              <a:gd name="T13" fmla="*/ 2147483647 h 2000"/>
              <a:gd name="T14" fmla="*/ 2147483647 w 3934"/>
              <a:gd name="T15" fmla="*/ 2147483647 h 2000"/>
              <a:gd name="T16" fmla="*/ 2147483647 w 3934"/>
              <a:gd name="T17" fmla="*/ 2147483647 h 2000"/>
              <a:gd name="T18" fmla="*/ 2147483647 w 3934"/>
              <a:gd name="T19" fmla="*/ 2147483647 h 2000"/>
              <a:gd name="T20" fmla="*/ 2147483647 w 3934"/>
              <a:gd name="T21" fmla="*/ 2147483647 h 2000"/>
              <a:gd name="T22" fmla="*/ 2147483647 w 3934"/>
              <a:gd name="T23" fmla="*/ 2147483647 h 2000"/>
              <a:gd name="T24" fmla="*/ 2147483647 w 3934"/>
              <a:gd name="T25" fmla="*/ 2147483647 h 2000"/>
              <a:gd name="T26" fmla="*/ 2147483647 w 3934"/>
              <a:gd name="T27" fmla="*/ 2147483647 h 2000"/>
              <a:gd name="T28" fmla="*/ 2147483647 w 3934"/>
              <a:gd name="T29" fmla="*/ 2147483647 h 2000"/>
              <a:gd name="T30" fmla="*/ 2147483647 w 3934"/>
              <a:gd name="T31" fmla="*/ 2147483647 h 2000"/>
              <a:gd name="T32" fmla="*/ 2147483647 w 3934"/>
              <a:gd name="T33" fmla="*/ 2147483647 h 2000"/>
              <a:gd name="T34" fmla="*/ 2147483647 w 3934"/>
              <a:gd name="T35" fmla="*/ 2147483647 h 2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934"/>
              <a:gd name="T55" fmla="*/ 0 h 2000"/>
              <a:gd name="T56" fmla="*/ 3934 w 3934"/>
              <a:gd name="T57" fmla="*/ 2000 h 2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934" h="2000">
                <a:moveTo>
                  <a:pt x="2" y="2000"/>
                </a:moveTo>
                <a:lnTo>
                  <a:pt x="0" y="1301"/>
                </a:lnTo>
                <a:lnTo>
                  <a:pt x="2" y="8"/>
                </a:lnTo>
                <a:lnTo>
                  <a:pt x="1466" y="0"/>
                </a:lnTo>
                <a:lnTo>
                  <a:pt x="3078" y="861"/>
                </a:lnTo>
                <a:lnTo>
                  <a:pt x="3613" y="835"/>
                </a:lnTo>
                <a:lnTo>
                  <a:pt x="3934" y="1129"/>
                </a:lnTo>
                <a:lnTo>
                  <a:pt x="3640" y="1180"/>
                </a:lnTo>
                <a:lnTo>
                  <a:pt x="3508" y="1253"/>
                </a:lnTo>
                <a:lnTo>
                  <a:pt x="3414" y="1359"/>
                </a:lnTo>
                <a:lnTo>
                  <a:pt x="3155" y="1653"/>
                </a:lnTo>
                <a:lnTo>
                  <a:pt x="2577" y="1899"/>
                </a:lnTo>
                <a:lnTo>
                  <a:pt x="2210" y="1925"/>
                </a:lnTo>
                <a:lnTo>
                  <a:pt x="1478" y="1737"/>
                </a:lnTo>
                <a:lnTo>
                  <a:pt x="957" y="1868"/>
                </a:lnTo>
                <a:lnTo>
                  <a:pt x="514" y="1984"/>
                </a:lnTo>
                <a:lnTo>
                  <a:pt x="322" y="2000"/>
                </a:lnTo>
                <a:lnTo>
                  <a:pt x="2" y="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8EBCDA8-2806-BC94-8878-D7C75A3E0ECC}"/>
              </a:ext>
            </a:extLst>
          </p:cNvPr>
          <p:cNvSpPr>
            <a:spLocks/>
          </p:cNvSpPr>
          <p:nvPr/>
        </p:nvSpPr>
        <p:spPr bwMode="auto">
          <a:xfrm>
            <a:off x="4221059" y="3045314"/>
            <a:ext cx="3657600" cy="1357313"/>
          </a:xfrm>
          <a:custGeom>
            <a:avLst/>
            <a:gdLst>
              <a:gd name="T0" fmla="*/ 2147483647 w 2304"/>
              <a:gd name="T1" fmla="*/ 2147483647 h 855"/>
              <a:gd name="T2" fmla="*/ 2147483647 w 2304"/>
              <a:gd name="T3" fmla="*/ 2147483647 h 855"/>
              <a:gd name="T4" fmla="*/ 2147483647 w 2304"/>
              <a:gd name="T5" fmla="*/ 2147483647 h 855"/>
              <a:gd name="T6" fmla="*/ 2147483647 w 2304"/>
              <a:gd name="T7" fmla="*/ 2147483647 h 855"/>
              <a:gd name="T8" fmla="*/ 2147483647 w 2304"/>
              <a:gd name="T9" fmla="*/ 2147483647 h 855"/>
              <a:gd name="T10" fmla="*/ 2147483647 w 2304"/>
              <a:gd name="T11" fmla="*/ 2147483647 h 855"/>
              <a:gd name="T12" fmla="*/ 2147483647 w 2304"/>
              <a:gd name="T13" fmla="*/ 2147483647 h 855"/>
              <a:gd name="T14" fmla="*/ 2147483647 w 2304"/>
              <a:gd name="T15" fmla="*/ 2147483647 h 855"/>
              <a:gd name="T16" fmla="*/ 2147483647 w 2304"/>
              <a:gd name="T17" fmla="*/ 2147483647 h 855"/>
              <a:gd name="T18" fmla="*/ 2147483647 w 2304"/>
              <a:gd name="T19" fmla="*/ 2147483647 h 855"/>
              <a:gd name="T20" fmla="*/ 2147483647 w 2304"/>
              <a:gd name="T21" fmla="*/ 2147483647 h 855"/>
              <a:gd name="T22" fmla="*/ 2147483647 w 2304"/>
              <a:gd name="T23" fmla="*/ 2147483647 h 855"/>
              <a:gd name="T24" fmla="*/ 2147483647 w 2304"/>
              <a:gd name="T25" fmla="*/ 0 h 855"/>
              <a:gd name="T26" fmla="*/ 2147483647 w 2304"/>
              <a:gd name="T27" fmla="*/ 2147483647 h 855"/>
              <a:gd name="T28" fmla="*/ 2147483647 w 2304"/>
              <a:gd name="T29" fmla="*/ 2147483647 h 855"/>
              <a:gd name="T30" fmla="*/ 2147483647 w 2304"/>
              <a:gd name="T31" fmla="*/ 2147483647 h 855"/>
              <a:gd name="T32" fmla="*/ 2147483647 w 2304"/>
              <a:gd name="T33" fmla="*/ 2147483647 h 855"/>
              <a:gd name="T34" fmla="*/ 2147483647 w 2304"/>
              <a:gd name="T35" fmla="*/ 2147483647 h 855"/>
              <a:gd name="T36" fmla="*/ 2147483647 w 2304"/>
              <a:gd name="T37" fmla="*/ 2147483647 h 855"/>
              <a:gd name="T38" fmla="*/ 0 w 2304"/>
              <a:gd name="T39" fmla="*/ 2147483647 h 855"/>
              <a:gd name="T40" fmla="*/ 2147483647 w 2304"/>
              <a:gd name="T41" fmla="*/ 2147483647 h 85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04"/>
              <a:gd name="T64" fmla="*/ 0 h 855"/>
              <a:gd name="T65" fmla="*/ 2304 w 2304"/>
              <a:gd name="T66" fmla="*/ 855 h 85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04" h="855">
                <a:moveTo>
                  <a:pt x="27" y="480"/>
                </a:moveTo>
                <a:lnTo>
                  <a:pt x="207" y="591"/>
                </a:lnTo>
                <a:lnTo>
                  <a:pt x="378" y="666"/>
                </a:lnTo>
                <a:lnTo>
                  <a:pt x="558" y="726"/>
                </a:lnTo>
                <a:lnTo>
                  <a:pt x="672" y="744"/>
                </a:lnTo>
                <a:lnTo>
                  <a:pt x="870" y="726"/>
                </a:lnTo>
                <a:lnTo>
                  <a:pt x="1104" y="663"/>
                </a:lnTo>
                <a:lnTo>
                  <a:pt x="1359" y="546"/>
                </a:lnTo>
                <a:lnTo>
                  <a:pt x="1671" y="321"/>
                </a:lnTo>
                <a:lnTo>
                  <a:pt x="1863" y="132"/>
                </a:lnTo>
                <a:lnTo>
                  <a:pt x="1914" y="99"/>
                </a:lnTo>
                <a:lnTo>
                  <a:pt x="2061" y="45"/>
                </a:lnTo>
                <a:lnTo>
                  <a:pt x="2301" y="0"/>
                </a:lnTo>
                <a:lnTo>
                  <a:pt x="2304" y="39"/>
                </a:lnTo>
                <a:lnTo>
                  <a:pt x="1932" y="243"/>
                </a:lnTo>
                <a:lnTo>
                  <a:pt x="1623" y="573"/>
                </a:lnTo>
                <a:lnTo>
                  <a:pt x="1164" y="789"/>
                </a:lnTo>
                <a:lnTo>
                  <a:pt x="609" y="855"/>
                </a:lnTo>
                <a:lnTo>
                  <a:pt x="144" y="738"/>
                </a:lnTo>
                <a:lnTo>
                  <a:pt x="0" y="534"/>
                </a:lnTo>
                <a:lnTo>
                  <a:pt x="27" y="48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B643F44-0B19-223A-BD4C-A3B361A7FE9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881434" y="5468553"/>
            <a:ext cx="5706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100 m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C128583-4FC5-5050-3F33-B149683A9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238" y="5896993"/>
            <a:ext cx="559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50 km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1F673B44-981A-07C6-3169-67D14E0A3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6846" y="5326552"/>
            <a:ext cx="1587" cy="53022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9F011681-235C-2217-2FAE-8038E1632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4199" y="5848310"/>
            <a:ext cx="148431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39DD54FE-0C60-0CB6-FAEA-6B65F560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776" y="4918563"/>
            <a:ext cx="527050" cy="247650"/>
          </a:xfrm>
          <a:prstGeom prst="rect">
            <a:avLst/>
          </a:prstGeom>
          <a:solidFill>
            <a:srgbClr val="00CCFF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D32777-ADFA-BB33-8D2D-F5DDF93F0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189" y="5750413"/>
            <a:ext cx="527050" cy="247650"/>
          </a:xfrm>
          <a:prstGeom prst="rect">
            <a:avLst/>
          </a:prstGeom>
          <a:solidFill>
            <a:srgbClr val="0000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AFF6F-136F-673C-F735-B4ECEDDE9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467" y="4904276"/>
            <a:ext cx="525463" cy="247650"/>
          </a:xfrm>
          <a:prstGeom prst="rect">
            <a:avLst/>
          </a:prstGeom>
          <a:solidFill>
            <a:schemeClr val="bg1">
              <a:lumMod val="85000"/>
            </a:schemeClr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F9E3D-926D-1533-E825-9CAD647C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539" y="5307501"/>
            <a:ext cx="527050" cy="247650"/>
          </a:xfrm>
          <a:prstGeom prst="rect">
            <a:avLst/>
          </a:prstGeom>
          <a:solidFill>
            <a:srgbClr val="CCFFFF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1DE2F1-291F-CBF9-1412-B6D2418445D5}"/>
              </a:ext>
            </a:extLst>
          </p:cNvPr>
          <p:cNvSpPr>
            <a:spLocks/>
          </p:cNvSpPr>
          <p:nvPr/>
        </p:nvSpPr>
        <p:spPr bwMode="auto">
          <a:xfrm>
            <a:off x="1994864" y="5344013"/>
            <a:ext cx="98425" cy="34925"/>
          </a:xfrm>
          <a:custGeom>
            <a:avLst/>
            <a:gdLst>
              <a:gd name="T0" fmla="*/ 0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2147483647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0" y="40"/>
                </a:moveTo>
                <a:lnTo>
                  <a:pt x="6" y="25"/>
                </a:lnTo>
                <a:lnTo>
                  <a:pt x="25" y="13"/>
                </a:lnTo>
                <a:lnTo>
                  <a:pt x="46" y="6"/>
                </a:lnTo>
                <a:lnTo>
                  <a:pt x="64" y="0"/>
                </a:lnTo>
                <a:lnTo>
                  <a:pt x="91" y="6"/>
                </a:lnTo>
                <a:lnTo>
                  <a:pt x="111" y="13"/>
                </a:lnTo>
                <a:lnTo>
                  <a:pt x="118" y="33"/>
                </a:lnTo>
                <a:lnTo>
                  <a:pt x="124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38B13DF-1348-5534-4089-5FAB1FADA3B7}"/>
              </a:ext>
            </a:extLst>
          </p:cNvPr>
          <p:cNvSpPr>
            <a:spLocks/>
          </p:cNvSpPr>
          <p:nvPr/>
        </p:nvSpPr>
        <p:spPr bwMode="auto">
          <a:xfrm>
            <a:off x="2277439" y="5334488"/>
            <a:ext cx="95250" cy="36513"/>
          </a:xfrm>
          <a:custGeom>
            <a:avLst/>
            <a:gdLst>
              <a:gd name="T0" fmla="*/ 0 w 121"/>
              <a:gd name="T1" fmla="*/ 2147483647 h 46"/>
              <a:gd name="T2" fmla="*/ 2147483647 w 121"/>
              <a:gd name="T3" fmla="*/ 2147483647 h 46"/>
              <a:gd name="T4" fmla="*/ 2147483647 w 121"/>
              <a:gd name="T5" fmla="*/ 2147483647 h 46"/>
              <a:gd name="T6" fmla="*/ 2147483647 w 121"/>
              <a:gd name="T7" fmla="*/ 2147483647 h 46"/>
              <a:gd name="T8" fmla="*/ 2147483647 w 121"/>
              <a:gd name="T9" fmla="*/ 0 h 46"/>
              <a:gd name="T10" fmla="*/ 2147483647 w 121"/>
              <a:gd name="T11" fmla="*/ 2147483647 h 46"/>
              <a:gd name="T12" fmla="*/ 2147483647 w 121"/>
              <a:gd name="T13" fmla="*/ 2147483647 h 46"/>
              <a:gd name="T14" fmla="*/ 2147483647 w 121"/>
              <a:gd name="T15" fmla="*/ 2147483647 h 46"/>
              <a:gd name="T16" fmla="*/ 2147483647 w 121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1"/>
              <a:gd name="T28" fmla="*/ 0 h 46"/>
              <a:gd name="T29" fmla="*/ 121 w 121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1" h="46">
                <a:moveTo>
                  <a:pt x="0" y="39"/>
                </a:moveTo>
                <a:lnTo>
                  <a:pt x="4" y="25"/>
                </a:lnTo>
                <a:lnTo>
                  <a:pt x="25" y="14"/>
                </a:lnTo>
                <a:lnTo>
                  <a:pt x="43" y="7"/>
                </a:lnTo>
                <a:lnTo>
                  <a:pt x="63" y="0"/>
                </a:lnTo>
                <a:lnTo>
                  <a:pt x="88" y="7"/>
                </a:lnTo>
                <a:lnTo>
                  <a:pt x="108" y="14"/>
                </a:lnTo>
                <a:lnTo>
                  <a:pt x="115" y="33"/>
                </a:lnTo>
                <a:lnTo>
                  <a:pt x="121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8F68768-B489-A2F4-D68C-2FA51DEF8DDB}"/>
              </a:ext>
            </a:extLst>
          </p:cNvPr>
          <p:cNvSpPr>
            <a:spLocks/>
          </p:cNvSpPr>
          <p:nvPr/>
        </p:nvSpPr>
        <p:spPr bwMode="auto">
          <a:xfrm>
            <a:off x="2156789" y="5429738"/>
            <a:ext cx="96837" cy="34925"/>
          </a:xfrm>
          <a:custGeom>
            <a:avLst/>
            <a:gdLst>
              <a:gd name="T0" fmla="*/ 0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2147483647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0" y="39"/>
                </a:moveTo>
                <a:lnTo>
                  <a:pt x="6" y="25"/>
                </a:lnTo>
                <a:lnTo>
                  <a:pt x="26" y="11"/>
                </a:lnTo>
                <a:lnTo>
                  <a:pt x="45" y="6"/>
                </a:lnTo>
                <a:lnTo>
                  <a:pt x="64" y="0"/>
                </a:lnTo>
                <a:lnTo>
                  <a:pt x="90" y="6"/>
                </a:lnTo>
                <a:lnTo>
                  <a:pt x="111" y="11"/>
                </a:lnTo>
                <a:lnTo>
                  <a:pt x="117" y="33"/>
                </a:lnTo>
                <a:lnTo>
                  <a:pt x="122" y="44"/>
                </a:lnTo>
              </a:path>
            </a:pathLst>
          </a:custGeom>
          <a:noFill/>
          <a:ln w="11176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57AF335-6847-A870-D514-8D674CCD4B6C}"/>
              </a:ext>
            </a:extLst>
          </p:cNvPr>
          <p:cNvSpPr>
            <a:spLocks/>
          </p:cNvSpPr>
          <p:nvPr/>
        </p:nvSpPr>
        <p:spPr bwMode="auto">
          <a:xfrm>
            <a:off x="2012326" y="5475776"/>
            <a:ext cx="96838" cy="36512"/>
          </a:xfrm>
          <a:custGeom>
            <a:avLst/>
            <a:gdLst>
              <a:gd name="T0" fmla="*/ 0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2147483647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0" y="40"/>
                </a:moveTo>
                <a:lnTo>
                  <a:pt x="6" y="26"/>
                </a:lnTo>
                <a:lnTo>
                  <a:pt x="27" y="14"/>
                </a:lnTo>
                <a:lnTo>
                  <a:pt x="45" y="7"/>
                </a:lnTo>
                <a:lnTo>
                  <a:pt x="65" y="0"/>
                </a:lnTo>
                <a:lnTo>
                  <a:pt x="91" y="7"/>
                </a:lnTo>
                <a:lnTo>
                  <a:pt x="110" y="14"/>
                </a:lnTo>
                <a:lnTo>
                  <a:pt x="117" y="33"/>
                </a:lnTo>
                <a:lnTo>
                  <a:pt x="122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6D82F4B-84B3-0683-4DC5-4C3DA1B59016}"/>
              </a:ext>
            </a:extLst>
          </p:cNvPr>
          <p:cNvSpPr>
            <a:spLocks/>
          </p:cNvSpPr>
          <p:nvPr/>
        </p:nvSpPr>
        <p:spPr bwMode="auto">
          <a:xfrm>
            <a:off x="2315539" y="5459901"/>
            <a:ext cx="98425" cy="34925"/>
          </a:xfrm>
          <a:custGeom>
            <a:avLst/>
            <a:gdLst>
              <a:gd name="T0" fmla="*/ 0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2147483647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0" y="37"/>
                </a:moveTo>
                <a:lnTo>
                  <a:pt x="7" y="24"/>
                </a:lnTo>
                <a:lnTo>
                  <a:pt x="27" y="10"/>
                </a:lnTo>
                <a:lnTo>
                  <a:pt x="45" y="6"/>
                </a:lnTo>
                <a:lnTo>
                  <a:pt x="64" y="0"/>
                </a:lnTo>
                <a:lnTo>
                  <a:pt x="90" y="6"/>
                </a:lnTo>
                <a:lnTo>
                  <a:pt x="110" y="10"/>
                </a:lnTo>
                <a:lnTo>
                  <a:pt x="117" y="32"/>
                </a:lnTo>
                <a:lnTo>
                  <a:pt x="122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DF7630-8AFF-0C52-EB80-36EE8BFE8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4880463"/>
            <a:ext cx="1055688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Shelf Limestone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B3FFA7-CA22-F454-5870-9195203E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5307500"/>
            <a:ext cx="3783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Reef</a:t>
            </a: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034B9153-3958-33CD-4741-CE4280309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114" y="4889988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Shale</a:t>
            </a:r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3DAC9815-7BCA-326E-0829-09FE586C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296" y="4902689"/>
            <a:ext cx="16716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>
                <a:solidFill>
                  <a:srgbClr val="000000"/>
                </a:solidFill>
              </a:rPr>
              <a:t>Approximate scale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16AC4CF2-6220-26F2-D9AF-610631035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2496" y="2842114"/>
            <a:ext cx="1588" cy="857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A3FC6274-BC66-FA2B-3C72-ACFF6215F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2946" y="2734164"/>
            <a:ext cx="1588" cy="936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33">
            <a:extLst>
              <a:ext uri="{FF2B5EF4-FFF2-40B4-BE49-F238E27FC236}">
                <a16:creationId xmlns:a16="http://schemas.microsoft.com/office/drawing/2014/main" id="{3BE826B4-1E05-3210-4329-80362313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7021" y="3061189"/>
            <a:ext cx="1588" cy="587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Line 34">
            <a:extLst>
              <a:ext uri="{FF2B5EF4-FFF2-40B4-BE49-F238E27FC236}">
                <a16:creationId xmlns:a16="http://schemas.microsoft.com/office/drawing/2014/main" id="{BE52A4FC-1B09-A80B-2739-6C09EED46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4659" y="3013564"/>
            <a:ext cx="1587" cy="587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Line 35">
            <a:extLst>
              <a:ext uri="{FF2B5EF4-FFF2-40B4-BE49-F238E27FC236}">
                <a16:creationId xmlns:a16="http://schemas.microsoft.com/office/drawing/2014/main" id="{3E8BF98E-3CF8-1FFE-DED8-980D9C375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809" y="2534139"/>
            <a:ext cx="1587" cy="1254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997BA3FE-B788-B90E-6D73-6B1C61FFE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8084" y="2535727"/>
            <a:ext cx="1587" cy="968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DC420FC2-5B89-C39A-63AA-28D4DAD3D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5259" y="2430952"/>
            <a:ext cx="1587" cy="1031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BFE57217-41CF-6F9B-F94C-B4D25405681F}"/>
              </a:ext>
            </a:extLst>
          </p:cNvPr>
          <p:cNvSpPr>
            <a:spLocks/>
          </p:cNvSpPr>
          <p:nvPr/>
        </p:nvSpPr>
        <p:spPr bwMode="auto">
          <a:xfrm>
            <a:off x="5291034" y="2645264"/>
            <a:ext cx="98425" cy="36513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6"/>
                </a:lnTo>
                <a:lnTo>
                  <a:pt x="98" y="12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4" y="12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A8BA212C-254B-D5A5-1BC4-47454E94C5B9}"/>
              </a:ext>
            </a:extLst>
          </p:cNvPr>
          <p:cNvSpPr>
            <a:spLocks/>
          </p:cNvSpPr>
          <p:nvPr/>
        </p:nvSpPr>
        <p:spPr bwMode="auto">
          <a:xfrm>
            <a:off x="5335484" y="2521439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7" y="27"/>
                </a:lnTo>
                <a:lnTo>
                  <a:pt x="98" y="13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3"/>
                </a:lnTo>
                <a:lnTo>
                  <a:pt x="7" y="35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9F99D290-E28B-6C65-A439-3502D985ACBB}"/>
              </a:ext>
            </a:extLst>
          </p:cNvPr>
          <p:cNvSpPr>
            <a:spLocks/>
          </p:cNvSpPr>
          <p:nvPr/>
        </p:nvSpPr>
        <p:spPr bwMode="auto">
          <a:xfrm>
            <a:off x="5381521" y="2400789"/>
            <a:ext cx="96838" cy="34925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4"/>
                </a:lnTo>
                <a:lnTo>
                  <a:pt x="96" y="12"/>
                </a:lnTo>
                <a:lnTo>
                  <a:pt x="78" y="5"/>
                </a:lnTo>
                <a:lnTo>
                  <a:pt x="58" y="0"/>
                </a:lnTo>
                <a:lnTo>
                  <a:pt x="32" y="5"/>
                </a:lnTo>
                <a:lnTo>
                  <a:pt x="13" y="12"/>
                </a:lnTo>
                <a:lnTo>
                  <a:pt x="6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42A929D7-6BF7-F642-5EC1-F25F13B0E694}"/>
              </a:ext>
            </a:extLst>
          </p:cNvPr>
          <p:cNvSpPr>
            <a:spLocks/>
          </p:cNvSpPr>
          <p:nvPr/>
        </p:nvSpPr>
        <p:spPr bwMode="auto">
          <a:xfrm>
            <a:off x="5533921" y="2421427"/>
            <a:ext cx="100013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8" y="26"/>
                </a:lnTo>
                <a:lnTo>
                  <a:pt x="96" y="13"/>
                </a:lnTo>
                <a:lnTo>
                  <a:pt x="78" y="7"/>
                </a:lnTo>
                <a:lnTo>
                  <a:pt x="59" y="0"/>
                </a:lnTo>
                <a:lnTo>
                  <a:pt x="32" y="7"/>
                </a:lnTo>
                <a:lnTo>
                  <a:pt x="13" y="13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7FBA8E47-1866-DB39-750E-BC6DA384B96B}"/>
              </a:ext>
            </a:extLst>
          </p:cNvPr>
          <p:cNvSpPr>
            <a:spLocks/>
          </p:cNvSpPr>
          <p:nvPr/>
        </p:nvSpPr>
        <p:spPr bwMode="auto">
          <a:xfrm>
            <a:off x="5689496" y="2442064"/>
            <a:ext cx="96838" cy="34925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7"/>
                </a:moveTo>
                <a:lnTo>
                  <a:pt x="116" y="24"/>
                </a:lnTo>
                <a:lnTo>
                  <a:pt x="95" y="13"/>
                </a:lnTo>
                <a:lnTo>
                  <a:pt x="76" y="6"/>
                </a:lnTo>
                <a:lnTo>
                  <a:pt x="57" y="0"/>
                </a:lnTo>
                <a:lnTo>
                  <a:pt x="31" y="6"/>
                </a:lnTo>
                <a:lnTo>
                  <a:pt x="10" y="13"/>
                </a:lnTo>
                <a:lnTo>
                  <a:pt x="6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EE48E587-21FF-B49C-2194-F58E9AE87C01}"/>
              </a:ext>
            </a:extLst>
          </p:cNvPr>
          <p:cNvSpPr>
            <a:spLocks/>
          </p:cNvSpPr>
          <p:nvPr/>
        </p:nvSpPr>
        <p:spPr bwMode="auto">
          <a:xfrm>
            <a:off x="5514871" y="2502389"/>
            <a:ext cx="96838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40"/>
                </a:moveTo>
                <a:lnTo>
                  <a:pt x="117" y="25"/>
                </a:lnTo>
                <a:lnTo>
                  <a:pt x="97" y="14"/>
                </a:lnTo>
                <a:lnTo>
                  <a:pt x="77" y="7"/>
                </a:lnTo>
                <a:lnTo>
                  <a:pt x="58" y="0"/>
                </a:lnTo>
                <a:lnTo>
                  <a:pt x="33" y="7"/>
                </a:lnTo>
                <a:lnTo>
                  <a:pt x="12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9CEA057B-36B5-A6A2-ACE5-4763E43F35D5}"/>
              </a:ext>
            </a:extLst>
          </p:cNvPr>
          <p:cNvSpPr>
            <a:spLocks/>
          </p:cNvSpPr>
          <p:nvPr/>
        </p:nvSpPr>
        <p:spPr bwMode="auto">
          <a:xfrm>
            <a:off x="5152921" y="2553189"/>
            <a:ext cx="95250" cy="36513"/>
          </a:xfrm>
          <a:custGeom>
            <a:avLst/>
            <a:gdLst>
              <a:gd name="T0" fmla="*/ 2147483647 w 121"/>
              <a:gd name="T1" fmla="*/ 2147483647 h 46"/>
              <a:gd name="T2" fmla="*/ 2147483647 w 121"/>
              <a:gd name="T3" fmla="*/ 2147483647 h 46"/>
              <a:gd name="T4" fmla="*/ 2147483647 w 121"/>
              <a:gd name="T5" fmla="*/ 2147483647 h 46"/>
              <a:gd name="T6" fmla="*/ 2147483647 w 121"/>
              <a:gd name="T7" fmla="*/ 2147483647 h 46"/>
              <a:gd name="T8" fmla="*/ 2147483647 w 121"/>
              <a:gd name="T9" fmla="*/ 0 h 46"/>
              <a:gd name="T10" fmla="*/ 2147483647 w 121"/>
              <a:gd name="T11" fmla="*/ 2147483647 h 46"/>
              <a:gd name="T12" fmla="*/ 2147483647 w 121"/>
              <a:gd name="T13" fmla="*/ 2147483647 h 46"/>
              <a:gd name="T14" fmla="*/ 2147483647 w 121"/>
              <a:gd name="T15" fmla="*/ 2147483647 h 46"/>
              <a:gd name="T16" fmla="*/ 0 w 121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1"/>
              <a:gd name="T28" fmla="*/ 0 h 46"/>
              <a:gd name="T29" fmla="*/ 121 w 121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1" h="46">
                <a:moveTo>
                  <a:pt x="121" y="39"/>
                </a:moveTo>
                <a:lnTo>
                  <a:pt x="116" y="27"/>
                </a:lnTo>
                <a:lnTo>
                  <a:pt x="97" y="14"/>
                </a:lnTo>
                <a:lnTo>
                  <a:pt x="78" y="7"/>
                </a:lnTo>
                <a:lnTo>
                  <a:pt x="58" y="0"/>
                </a:lnTo>
                <a:lnTo>
                  <a:pt x="33" y="7"/>
                </a:lnTo>
                <a:lnTo>
                  <a:pt x="11" y="14"/>
                </a:lnTo>
                <a:lnTo>
                  <a:pt x="5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45">
            <a:extLst>
              <a:ext uri="{FF2B5EF4-FFF2-40B4-BE49-F238E27FC236}">
                <a16:creationId xmlns:a16="http://schemas.microsoft.com/office/drawing/2014/main" id="{CE3FE24D-47F6-8474-CDB3-A9AFDFFC3D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3296" y="2708764"/>
            <a:ext cx="42863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6" name="Line 46">
            <a:extLst>
              <a:ext uri="{FF2B5EF4-FFF2-40B4-BE49-F238E27FC236}">
                <a16:creationId xmlns:a16="http://schemas.microsoft.com/office/drawing/2014/main" id="{04491D1B-1373-A1EA-A7CD-61A1F76661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14909" y="2653202"/>
            <a:ext cx="30162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Line 47">
            <a:extLst>
              <a:ext uri="{FF2B5EF4-FFF2-40B4-BE49-F238E27FC236}">
                <a16:creationId xmlns:a16="http://schemas.microsoft.com/office/drawing/2014/main" id="{8C1960E6-705B-D4E7-E8AD-7E2436DBFA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08584" y="2602402"/>
            <a:ext cx="47625" cy="1063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" name="Line 48">
            <a:extLst>
              <a:ext uri="{FF2B5EF4-FFF2-40B4-BE49-F238E27FC236}">
                <a16:creationId xmlns:a16="http://schemas.microsoft.com/office/drawing/2014/main" id="{7DD4EFB2-34F3-2032-633C-14CC72E1B3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9871" y="2581764"/>
            <a:ext cx="30163" cy="66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" name="Line 49">
            <a:extLst>
              <a:ext uri="{FF2B5EF4-FFF2-40B4-BE49-F238E27FC236}">
                <a16:creationId xmlns:a16="http://schemas.microsoft.com/office/drawing/2014/main" id="{A0D40D18-9F5B-1F67-51AE-C71157C0B0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2884" y="2483339"/>
            <a:ext cx="36512" cy="619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Line 50">
            <a:extLst>
              <a:ext uri="{FF2B5EF4-FFF2-40B4-BE49-F238E27FC236}">
                <a16:creationId xmlns:a16="http://schemas.microsoft.com/office/drawing/2014/main" id="{F2A91810-FBBB-2B3B-54DF-13BA003B1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9309" y="2199177"/>
            <a:ext cx="1587" cy="149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" name="Line 51">
            <a:extLst>
              <a:ext uri="{FF2B5EF4-FFF2-40B4-BE49-F238E27FC236}">
                <a16:creationId xmlns:a16="http://schemas.microsoft.com/office/drawing/2014/main" id="{EF71EECB-98D2-D5D8-6C07-18FE14DAF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3846" y="2202352"/>
            <a:ext cx="1588" cy="1365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" name="Line 52">
            <a:extLst>
              <a:ext uri="{FF2B5EF4-FFF2-40B4-BE49-F238E27FC236}">
                <a16:creationId xmlns:a16="http://schemas.microsoft.com/office/drawing/2014/main" id="{B995E059-9649-091C-0847-951D070F6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146" y="2194414"/>
            <a:ext cx="1588" cy="134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Line 53">
            <a:extLst>
              <a:ext uri="{FF2B5EF4-FFF2-40B4-BE49-F238E27FC236}">
                <a16:creationId xmlns:a16="http://schemas.microsoft.com/office/drawing/2014/main" id="{C3257865-6770-B40C-AF03-C5D2DAF93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084" y="2199177"/>
            <a:ext cx="1587" cy="1016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Line 54">
            <a:extLst>
              <a:ext uri="{FF2B5EF4-FFF2-40B4-BE49-F238E27FC236}">
                <a16:creationId xmlns:a16="http://schemas.microsoft.com/office/drawing/2014/main" id="{B51DB7CC-1452-7E6E-7C43-F4B5F7842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8734" y="2194414"/>
            <a:ext cx="1587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Line 55">
            <a:extLst>
              <a:ext uri="{FF2B5EF4-FFF2-40B4-BE49-F238E27FC236}">
                <a16:creationId xmlns:a16="http://schemas.microsoft.com/office/drawing/2014/main" id="{EF97B607-A964-260B-CFB9-7870ED96B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0321" y="2034077"/>
            <a:ext cx="1588" cy="1508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" name="Line 56">
            <a:extLst>
              <a:ext uri="{FF2B5EF4-FFF2-40B4-BE49-F238E27FC236}">
                <a16:creationId xmlns:a16="http://schemas.microsoft.com/office/drawing/2014/main" id="{AFE3297A-38DC-E2AE-294F-325194157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509" y="2030902"/>
            <a:ext cx="1587" cy="1651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Line 57">
            <a:extLst>
              <a:ext uri="{FF2B5EF4-FFF2-40B4-BE49-F238E27FC236}">
                <a16:creationId xmlns:a16="http://schemas.microsoft.com/office/drawing/2014/main" id="{FB62029D-6146-43A2-6C76-D48C2A398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196" y="2030902"/>
            <a:ext cx="1588" cy="155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Line 58">
            <a:extLst>
              <a:ext uri="{FF2B5EF4-FFF2-40B4-BE49-F238E27FC236}">
                <a16:creationId xmlns:a16="http://schemas.microsoft.com/office/drawing/2014/main" id="{7A58BEA9-109E-FEA0-6392-0A6AF2270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7209" y="1908664"/>
            <a:ext cx="1587" cy="1063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Line 59">
            <a:extLst>
              <a:ext uri="{FF2B5EF4-FFF2-40B4-BE49-F238E27FC236}">
                <a16:creationId xmlns:a16="http://schemas.microsoft.com/office/drawing/2014/main" id="{E22304C6-62A6-4C23-263B-96350EFFE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8896" y="1908664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" name="Line 60">
            <a:extLst>
              <a:ext uri="{FF2B5EF4-FFF2-40B4-BE49-F238E27FC236}">
                <a16:creationId xmlns:a16="http://schemas.microsoft.com/office/drawing/2014/main" id="{985B3048-F9EA-B1D9-1F73-82DB7E6E5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5971" y="1765789"/>
            <a:ext cx="1588" cy="134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" name="Line 61">
            <a:extLst>
              <a:ext uri="{FF2B5EF4-FFF2-40B4-BE49-F238E27FC236}">
                <a16:creationId xmlns:a16="http://schemas.microsoft.com/office/drawing/2014/main" id="{485C96A7-FCB9-8935-A081-2AACB44D8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1784" y="1754677"/>
            <a:ext cx="1587" cy="1365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6C2D9E0A-F519-001B-5427-9FCDABBED4BB}"/>
              </a:ext>
            </a:extLst>
          </p:cNvPr>
          <p:cNvSpPr>
            <a:spLocks/>
          </p:cNvSpPr>
          <p:nvPr/>
        </p:nvSpPr>
        <p:spPr bwMode="auto">
          <a:xfrm>
            <a:off x="5851421" y="2421427"/>
            <a:ext cx="98425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3"/>
                </a:lnTo>
                <a:lnTo>
                  <a:pt x="79" y="7"/>
                </a:lnTo>
                <a:lnTo>
                  <a:pt x="61" y="0"/>
                </a:lnTo>
                <a:lnTo>
                  <a:pt x="34" y="7"/>
                </a:lnTo>
                <a:lnTo>
                  <a:pt x="14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E4B6BA21-724B-6BE8-66B1-9917E29F4AE7}"/>
              </a:ext>
            </a:extLst>
          </p:cNvPr>
          <p:cNvSpPr>
            <a:spLocks/>
          </p:cNvSpPr>
          <p:nvPr/>
        </p:nvSpPr>
        <p:spPr bwMode="auto">
          <a:xfrm>
            <a:off x="6021284" y="2299189"/>
            <a:ext cx="98425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8" y="24"/>
                </a:lnTo>
                <a:lnTo>
                  <a:pt x="96" y="13"/>
                </a:lnTo>
                <a:lnTo>
                  <a:pt x="78" y="6"/>
                </a:lnTo>
                <a:lnTo>
                  <a:pt x="58" y="0"/>
                </a:lnTo>
                <a:lnTo>
                  <a:pt x="32" y="6"/>
                </a:lnTo>
                <a:lnTo>
                  <a:pt x="12" y="13"/>
                </a:lnTo>
                <a:lnTo>
                  <a:pt x="6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DB3F9FA2-5348-C68D-7C2A-1B12ADE49EB2}"/>
              </a:ext>
            </a:extLst>
          </p:cNvPr>
          <p:cNvSpPr>
            <a:spLocks/>
          </p:cNvSpPr>
          <p:nvPr/>
        </p:nvSpPr>
        <p:spPr bwMode="auto">
          <a:xfrm>
            <a:off x="6230834" y="2283314"/>
            <a:ext cx="100012" cy="36513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6"/>
                </a:lnTo>
                <a:lnTo>
                  <a:pt x="97" y="13"/>
                </a:lnTo>
                <a:lnTo>
                  <a:pt x="79" y="6"/>
                </a:lnTo>
                <a:lnTo>
                  <a:pt x="59" y="0"/>
                </a:lnTo>
                <a:lnTo>
                  <a:pt x="33" y="6"/>
                </a:lnTo>
                <a:lnTo>
                  <a:pt x="14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231616F5-698A-7D28-B760-F877FE46CE74}"/>
              </a:ext>
            </a:extLst>
          </p:cNvPr>
          <p:cNvSpPr>
            <a:spLocks/>
          </p:cNvSpPr>
          <p:nvPr/>
        </p:nvSpPr>
        <p:spPr bwMode="auto">
          <a:xfrm>
            <a:off x="6440384" y="2269027"/>
            <a:ext cx="98425" cy="36512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4"/>
                </a:lnTo>
                <a:lnTo>
                  <a:pt x="98" y="13"/>
                </a:lnTo>
                <a:lnTo>
                  <a:pt x="79" y="6"/>
                </a:lnTo>
                <a:lnTo>
                  <a:pt x="60" y="0"/>
                </a:lnTo>
                <a:lnTo>
                  <a:pt x="33" y="6"/>
                </a:lnTo>
                <a:lnTo>
                  <a:pt x="14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2FB0094F-F516-65CE-D78F-0A4B502E5229}"/>
              </a:ext>
            </a:extLst>
          </p:cNvPr>
          <p:cNvSpPr>
            <a:spLocks/>
          </p:cNvSpPr>
          <p:nvPr/>
        </p:nvSpPr>
        <p:spPr bwMode="auto">
          <a:xfrm>
            <a:off x="6686446" y="2313477"/>
            <a:ext cx="98425" cy="36512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7"/>
                </a:lnTo>
                <a:lnTo>
                  <a:pt x="97" y="13"/>
                </a:lnTo>
                <a:lnTo>
                  <a:pt x="79" y="7"/>
                </a:lnTo>
                <a:lnTo>
                  <a:pt x="58" y="0"/>
                </a:lnTo>
                <a:lnTo>
                  <a:pt x="33" y="7"/>
                </a:lnTo>
                <a:lnTo>
                  <a:pt x="12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A6D74DA0-1919-319A-18CD-D514033233FA}"/>
              </a:ext>
            </a:extLst>
          </p:cNvPr>
          <p:cNvSpPr>
            <a:spLocks/>
          </p:cNvSpPr>
          <p:nvPr/>
        </p:nvSpPr>
        <p:spPr bwMode="auto">
          <a:xfrm>
            <a:off x="6859484" y="2238864"/>
            <a:ext cx="98425" cy="36513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4"/>
                </a:lnTo>
                <a:lnTo>
                  <a:pt x="98" y="13"/>
                </a:lnTo>
                <a:lnTo>
                  <a:pt x="77" y="6"/>
                </a:lnTo>
                <a:lnTo>
                  <a:pt x="59" y="0"/>
                </a:lnTo>
                <a:lnTo>
                  <a:pt x="33" y="6"/>
                </a:lnTo>
                <a:lnTo>
                  <a:pt x="12" y="13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3E5888FA-B68B-EE01-A629-ACC4260FFD08}"/>
              </a:ext>
            </a:extLst>
          </p:cNvPr>
          <p:cNvSpPr>
            <a:spLocks/>
          </p:cNvSpPr>
          <p:nvPr/>
        </p:nvSpPr>
        <p:spPr bwMode="auto">
          <a:xfrm>
            <a:off x="7070621" y="2222989"/>
            <a:ext cx="96838" cy="36513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40"/>
                </a:moveTo>
                <a:lnTo>
                  <a:pt x="115" y="26"/>
                </a:lnTo>
                <a:lnTo>
                  <a:pt x="96" y="13"/>
                </a:lnTo>
                <a:lnTo>
                  <a:pt x="77" y="7"/>
                </a:lnTo>
                <a:lnTo>
                  <a:pt x="58" y="0"/>
                </a:lnTo>
                <a:lnTo>
                  <a:pt x="31" y="7"/>
                </a:lnTo>
                <a:lnTo>
                  <a:pt x="13" y="13"/>
                </a:lnTo>
                <a:lnTo>
                  <a:pt x="7" y="34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EB9D3CE1-5EED-4293-4EC1-A2260E77DFF6}"/>
              </a:ext>
            </a:extLst>
          </p:cNvPr>
          <p:cNvSpPr>
            <a:spLocks/>
          </p:cNvSpPr>
          <p:nvPr/>
        </p:nvSpPr>
        <p:spPr bwMode="auto">
          <a:xfrm>
            <a:off x="7280171" y="2208702"/>
            <a:ext cx="96838" cy="36512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4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2" y="6"/>
                </a:lnTo>
                <a:lnTo>
                  <a:pt x="13" y="13"/>
                </a:lnTo>
                <a:lnTo>
                  <a:pt x="6" y="31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01B8B677-82F5-25C0-DCF8-A8DBA183122D}"/>
              </a:ext>
            </a:extLst>
          </p:cNvPr>
          <p:cNvSpPr>
            <a:spLocks/>
          </p:cNvSpPr>
          <p:nvPr/>
        </p:nvSpPr>
        <p:spPr bwMode="auto">
          <a:xfrm>
            <a:off x="7489721" y="2194414"/>
            <a:ext cx="96838" cy="34925"/>
          </a:xfrm>
          <a:custGeom>
            <a:avLst/>
            <a:gdLst>
              <a:gd name="T0" fmla="*/ 2147483647 w 124"/>
              <a:gd name="T1" fmla="*/ 2147483647 h 44"/>
              <a:gd name="T2" fmla="*/ 2147483647 w 124"/>
              <a:gd name="T3" fmla="*/ 2147483647 h 44"/>
              <a:gd name="T4" fmla="*/ 2147483647 w 124"/>
              <a:gd name="T5" fmla="*/ 2147483647 h 44"/>
              <a:gd name="T6" fmla="*/ 2147483647 w 124"/>
              <a:gd name="T7" fmla="*/ 2147483647 h 44"/>
              <a:gd name="T8" fmla="*/ 2147483647 w 124"/>
              <a:gd name="T9" fmla="*/ 0 h 44"/>
              <a:gd name="T10" fmla="*/ 2147483647 w 124"/>
              <a:gd name="T11" fmla="*/ 2147483647 h 44"/>
              <a:gd name="T12" fmla="*/ 2147483647 w 124"/>
              <a:gd name="T13" fmla="*/ 2147483647 h 44"/>
              <a:gd name="T14" fmla="*/ 2147483647 w 124"/>
              <a:gd name="T15" fmla="*/ 2147483647 h 44"/>
              <a:gd name="T16" fmla="*/ 0 w 124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4"/>
              <a:gd name="T29" fmla="*/ 124 w 124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4">
                <a:moveTo>
                  <a:pt x="124" y="39"/>
                </a:moveTo>
                <a:lnTo>
                  <a:pt x="117" y="26"/>
                </a:lnTo>
                <a:lnTo>
                  <a:pt x="97" y="13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4" y="13"/>
                </a:lnTo>
                <a:lnTo>
                  <a:pt x="7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8406C3BC-0295-38C0-B1B0-2D1626B856A5}"/>
              </a:ext>
            </a:extLst>
          </p:cNvPr>
          <p:cNvSpPr>
            <a:spLocks/>
          </p:cNvSpPr>
          <p:nvPr/>
        </p:nvSpPr>
        <p:spPr bwMode="auto">
          <a:xfrm>
            <a:off x="6783284" y="2121389"/>
            <a:ext cx="96837" cy="36513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4"/>
                </a:lnTo>
                <a:lnTo>
                  <a:pt x="96" y="11"/>
                </a:lnTo>
                <a:lnTo>
                  <a:pt x="78" y="5"/>
                </a:lnTo>
                <a:lnTo>
                  <a:pt x="59" y="0"/>
                </a:lnTo>
                <a:lnTo>
                  <a:pt x="33" y="5"/>
                </a:lnTo>
                <a:lnTo>
                  <a:pt x="12" y="11"/>
                </a:lnTo>
                <a:lnTo>
                  <a:pt x="5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B969030F-B274-BF6D-2F3A-D989A6CB149F}"/>
              </a:ext>
            </a:extLst>
          </p:cNvPr>
          <p:cNvSpPr>
            <a:spLocks/>
          </p:cNvSpPr>
          <p:nvPr/>
        </p:nvSpPr>
        <p:spPr bwMode="auto">
          <a:xfrm>
            <a:off x="6961084" y="2015027"/>
            <a:ext cx="98425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7" y="26"/>
                </a:lnTo>
                <a:lnTo>
                  <a:pt x="96" y="12"/>
                </a:lnTo>
                <a:lnTo>
                  <a:pt x="79" y="6"/>
                </a:lnTo>
                <a:lnTo>
                  <a:pt x="58" y="0"/>
                </a:lnTo>
                <a:lnTo>
                  <a:pt x="32" y="6"/>
                </a:lnTo>
                <a:lnTo>
                  <a:pt x="12" y="12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9615F476-8D23-CB47-CA08-28042776D9D3}"/>
              </a:ext>
            </a:extLst>
          </p:cNvPr>
          <p:cNvSpPr>
            <a:spLocks/>
          </p:cNvSpPr>
          <p:nvPr/>
        </p:nvSpPr>
        <p:spPr bwMode="auto">
          <a:xfrm>
            <a:off x="7170634" y="1984864"/>
            <a:ext cx="98425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8" y="26"/>
                </a:lnTo>
                <a:lnTo>
                  <a:pt x="96" y="12"/>
                </a:lnTo>
                <a:lnTo>
                  <a:pt x="78" y="6"/>
                </a:lnTo>
                <a:lnTo>
                  <a:pt x="58" y="0"/>
                </a:lnTo>
                <a:lnTo>
                  <a:pt x="32" y="6"/>
                </a:lnTo>
                <a:lnTo>
                  <a:pt x="12" y="12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Freeform 74">
            <a:extLst>
              <a:ext uri="{FF2B5EF4-FFF2-40B4-BE49-F238E27FC236}">
                <a16:creationId xmlns:a16="http://schemas.microsoft.com/office/drawing/2014/main" id="{3066DCB4-94B6-7C3A-114F-7132C7FEEC53}"/>
              </a:ext>
            </a:extLst>
          </p:cNvPr>
          <p:cNvSpPr>
            <a:spLocks/>
          </p:cNvSpPr>
          <p:nvPr/>
        </p:nvSpPr>
        <p:spPr bwMode="auto">
          <a:xfrm>
            <a:off x="7315096" y="2095989"/>
            <a:ext cx="96838" cy="33338"/>
          </a:xfrm>
          <a:custGeom>
            <a:avLst/>
            <a:gdLst>
              <a:gd name="T0" fmla="*/ 2147483647 w 123"/>
              <a:gd name="T1" fmla="*/ 2147483647 h 44"/>
              <a:gd name="T2" fmla="*/ 2147483647 w 123"/>
              <a:gd name="T3" fmla="*/ 2147483647 h 44"/>
              <a:gd name="T4" fmla="*/ 2147483647 w 123"/>
              <a:gd name="T5" fmla="*/ 2147483647 h 44"/>
              <a:gd name="T6" fmla="*/ 2147483647 w 123"/>
              <a:gd name="T7" fmla="*/ 2147483647 h 44"/>
              <a:gd name="T8" fmla="*/ 2147483647 w 123"/>
              <a:gd name="T9" fmla="*/ 0 h 44"/>
              <a:gd name="T10" fmla="*/ 2147483647 w 123"/>
              <a:gd name="T11" fmla="*/ 2147483647 h 44"/>
              <a:gd name="T12" fmla="*/ 2147483647 w 123"/>
              <a:gd name="T13" fmla="*/ 2147483647 h 44"/>
              <a:gd name="T14" fmla="*/ 2147483647 w 123"/>
              <a:gd name="T15" fmla="*/ 2147483647 h 44"/>
              <a:gd name="T16" fmla="*/ 0 w 123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4"/>
              <a:gd name="T29" fmla="*/ 123 w 123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4">
                <a:moveTo>
                  <a:pt x="123" y="38"/>
                </a:moveTo>
                <a:lnTo>
                  <a:pt x="116" y="25"/>
                </a:lnTo>
                <a:lnTo>
                  <a:pt x="97" y="11"/>
                </a:lnTo>
                <a:lnTo>
                  <a:pt x="77" y="6"/>
                </a:lnTo>
                <a:lnTo>
                  <a:pt x="59" y="0"/>
                </a:lnTo>
                <a:lnTo>
                  <a:pt x="32" y="6"/>
                </a:lnTo>
                <a:lnTo>
                  <a:pt x="12" y="11"/>
                </a:lnTo>
                <a:lnTo>
                  <a:pt x="7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Freeform 75">
            <a:extLst>
              <a:ext uri="{FF2B5EF4-FFF2-40B4-BE49-F238E27FC236}">
                <a16:creationId xmlns:a16="http://schemas.microsoft.com/office/drawing/2014/main" id="{9049181B-53A4-4B7D-3779-0F19C8798AD0}"/>
              </a:ext>
            </a:extLst>
          </p:cNvPr>
          <p:cNvSpPr>
            <a:spLocks/>
          </p:cNvSpPr>
          <p:nvPr/>
        </p:nvSpPr>
        <p:spPr bwMode="auto">
          <a:xfrm>
            <a:off x="6953146" y="2316652"/>
            <a:ext cx="98425" cy="34925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8" y="26"/>
                </a:lnTo>
                <a:lnTo>
                  <a:pt x="96" y="13"/>
                </a:lnTo>
                <a:lnTo>
                  <a:pt x="78" y="7"/>
                </a:lnTo>
                <a:lnTo>
                  <a:pt x="59" y="0"/>
                </a:lnTo>
                <a:lnTo>
                  <a:pt x="32" y="7"/>
                </a:lnTo>
                <a:lnTo>
                  <a:pt x="13" y="13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DCE744EE-7F5F-59C4-5B4D-E4F9C0678A3A}"/>
              </a:ext>
            </a:extLst>
          </p:cNvPr>
          <p:cNvSpPr>
            <a:spLocks/>
          </p:cNvSpPr>
          <p:nvPr/>
        </p:nvSpPr>
        <p:spPr bwMode="auto">
          <a:xfrm>
            <a:off x="7076971" y="2091227"/>
            <a:ext cx="96838" cy="36512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9"/>
                </a:moveTo>
                <a:lnTo>
                  <a:pt x="115" y="24"/>
                </a:lnTo>
                <a:lnTo>
                  <a:pt x="95" y="11"/>
                </a:lnTo>
                <a:lnTo>
                  <a:pt x="76" y="5"/>
                </a:lnTo>
                <a:lnTo>
                  <a:pt x="57" y="0"/>
                </a:lnTo>
                <a:lnTo>
                  <a:pt x="31" y="5"/>
                </a:lnTo>
                <a:lnTo>
                  <a:pt x="12" y="11"/>
                </a:lnTo>
                <a:lnTo>
                  <a:pt x="5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" name="Freeform 77">
            <a:extLst>
              <a:ext uri="{FF2B5EF4-FFF2-40B4-BE49-F238E27FC236}">
                <a16:creationId xmlns:a16="http://schemas.microsoft.com/office/drawing/2014/main" id="{263BBEBC-4173-C0E2-76FF-2569EE4BBD99}"/>
              </a:ext>
            </a:extLst>
          </p:cNvPr>
          <p:cNvSpPr>
            <a:spLocks/>
          </p:cNvSpPr>
          <p:nvPr/>
        </p:nvSpPr>
        <p:spPr bwMode="auto">
          <a:xfrm>
            <a:off x="7548459" y="2067414"/>
            <a:ext cx="98425" cy="33338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5"/>
                </a:lnTo>
                <a:lnTo>
                  <a:pt x="96" y="11"/>
                </a:lnTo>
                <a:lnTo>
                  <a:pt x="77" y="5"/>
                </a:lnTo>
                <a:lnTo>
                  <a:pt x="58" y="0"/>
                </a:lnTo>
                <a:lnTo>
                  <a:pt x="31" y="5"/>
                </a:lnTo>
                <a:lnTo>
                  <a:pt x="12" y="11"/>
                </a:lnTo>
                <a:lnTo>
                  <a:pt x="6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8" name="Freeform 78">
            <a:extLst>
              <a:ext uri="{FF2B5EF4-FFF2-40B4-BE49-F238E27FC236}">
                <a16:creationId xmlns:a16="http://schemas.microsoft.com/office/drawing/2014/main" id="{6D64E966-12E3-92F8-2F05-45D0EB1FB552}"/>
              </a:ext>
            </a:extLst>
          </p:cNvPr>
          <p:cNvSpPr>
            <a:spLocks/>
          </p:cNvSpPr>
          <p:nvPr/>
        </p:nvSpPr>
        <p:spPr bwMode="auto">
          <a:xfrm>
            <a:off x="7357959" y="1970577"/>
            <a:ext cx="96837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8"/>
                </a:moveTo>
                <a:lnTo>
                  <a:pt x="118" y="25"/>
                </a:lnTo>
                <a:lnTo>
                  <a:pt x="97" y="12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3" y="12"/>
                </a:lnTo>
                <a:lnTo>
                  <a:pt x="6" y="31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" name="Freeform 79">
            <a:extLst>
              <a:ext uri="{FF2B5EF4-FFF2-40B4-BE49-F238E27FC236}">
                <a16:creationId xmlns:a16="http://schemas.microsoft.com/office/drawing/2014/main" id="{AC749525-E22A-C70C-1447-E06CB49CA957}"/>
              </a:ext>
            </a:extLst>
          </p:cNvPr>
          <p:cNvSpPr>
            <a:spLocks/>
          </p:cNvSpPr>
          <p:nvPr/>
        </p:nvSpPr>
        <p:spPr bwMode="auto">
          <a:xfrm>
            <a:off x="6637234" y="2194414"/>
            <a:ext cx="98425" cy="34925"/>
          </a:xfrm>
          <a:custGeom>
            <a:avLst/>
            <a:gdLst>
              <a:gd name="T0" fmla="*/ 2147483647 w 124"/>
              <a:gd name="T1" fmla="*/ 2147483647 h 44"/>
              <a:gd name="T2" fmla="*/ 2147483647 w 124"/>
              <a:gd name="T3" fmla="*/ 2147483647 h 44"/>
              <a:gd name="T4" fmla="*/ 2147483647 w 124"/>
              <a:gd name="T5" fmla="*/ 2147483647 h 44"/>
              <a:gd name="T6" fmla="*/ 2147483647 w 124"/>
              <a:gd name="T7" fmla="*/ 2147483647 h 44"/>
              <a:gd name="T8" fmla="*/ 2147483647 w 124"/>
              <a:gd name="T9" fmla="*/ 0 h 44"/>
              <a:gd name="T10" fmla="*/ 2147483647 w 124"/>
              <a:gd name="T11" fmla="*/ 2147483647 h 44"/>
              <a:gd name="T12" fmla="*/ 2147483647 w 124"/>
              <a:gd name="T13" fmla="*/ 2147483647 h 44"/>
              <a:gd name="T14" fmla="*/ 2147483647 w 124"/>
              <a:gd name="T15" fmla="*/ 2147483647 h 44"/>
              <a:gd name="T16" fmla="*/ 0 w 124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4"/>
              <a:gd name="T29" fmla="*/ 124 w 124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4">
                <a:moveTo>
                  <a:pt x="124" y="39"/>
                </a:moveTo>
                <a:lnTo>
                  <a:pt x="118" y="26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4" y="13"/>
                </a:lnTo>
                <a:lnTo>
                  <a:pt x="7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14D1AA5B-0401-C399-0A57-D8D06E3C8AA9}"/>
              </a:ext>
            </a:extLst>
          </p:cNvPr>
          <p:cNvSpPr>
            <a:spLocks/>
          </p:cNvSpPr>
          <p:nvPr/>
        </p:nvSpPr>
        <p:spPr bwMode="auto">
          <a:xfrm>
            <a:off x="6524521" y="2081702"/>
            <a:ext cx="98425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8" y="25"/>
                </a:lnTo>
                <a:lnTo>
                  <a:pt x="97" y="14"/>
                </a:lnTo>
                <a:lnTo>
                  <a:pt x="78" y="7"/>
                </a:lnTo>
                <a:lnTo>
                  <a:pt x="60" y="0"/>
                </a:lnTo>
                <a:lnTo>
                  <a:pt x="32" y="7"/>
                </a:lnTo>
                <a:lnTo>
                  <a:pt x="13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" name="Freeform 81">
            <a:extLst>
              <a:ext uri="{FF2B5EF4-FFF2-40B4-BE49-F238E27FC236}">
                <a16:creationId xmlns:a16="http://schemas.microsoft.com/office/drawing/2014/main" id="{A21E84AE-9EAC-3CDA-00C6-B8C64440F649}"/>
              </a:ext>
            </a:extLst>
          </p:cNvPr>
          <p:cNvSpPr>
            <a:spLocks/>
          </p:cNvSpPr>
          <p:nvPr/>
        </p:nvSpPr>
        <p:spPr bwMode="auto">
          <a:xfrm>
            <a:off x="6745184" y="1994389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8" y="26"/>
                </a:lnTo>
                <a:lnTo>
                  <a:pt x="97" y="14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4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A1D0F9DA-D6B3-F9BD-7125-2B2902BAE19B}"/>
              </a:ext>
            </a:extLst>
          </p:cNvPr>
          <p:cNvSpPr>
            <a:spLocks/>
          </p:cNvSpPr>
          <p:nvPr/>
        </p:nvSpPr>
        <p:spPr bwMode="auto">
          <a:xfrm>
            <a:off x="6892821" y="1913427"/>
            <a:ext cx="100013" cy="36512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40"/>
                </a:moveTo>
                <a:lnTo>
                  <a:pt x="118" y="26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4" y="13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" name="Freeform 83">
            <a:extLst>
              <a:ext uri="{FF2B5EF4-FFF2-40B4-BE49-F238E27FC236}">
                <a16:creationId xmlns:a16="http://schemas.microsoft.com/office/drawing/2014/main" id="{C7A21045-5DC7-29DA-14A6-D34D61C1FDCD}"/>
              </a:ext>
            </a:extLst>
          </p:cNvPr>
          <p:cNvSpPr>
            <a:spLocks/>
          </p:cNvSpPr>
          <p:nvPr/>
        </p:nvSpPr>
        <p:spPr bwMode="auto">
          <a:xfrm>
            <a:off x="6381646" y="2178539"/>
            <a:ext cx="96838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40"/>
                </a:moveTo>
                <a:lnTo>
                  <a:pt x="116" y="26"/>
                </a:lnTo>
                <a:lnTo>
                  <a:pt x="95" y="14"/>
                </a:lnTo>
                <a:lnTo>
                  <a:pt x="76" y="7"/>
                </a:lnTo>
                <a:lnTo>
                  <a:pt x="57" y="0"/>
                </a:lnTo>
                <a:lnTo>
                  <a:pt x="31" y="7"/>
                </a:lnTo>
                <a:lnTo>
                  <a:pt x="12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122AEAC2-3A84-222B-1883-93728EDDBF16}"/>
              </a:ext>
            </a:extLst>
          </p:cNvPr>
          <p:cNvSpPr>
            <a:spLocks/>
          </p:cNvSpPr>
          <p:nvPr/>
        </p:nvSpPr>
        <p:spPr bwMode="auto">
          <a:xfrm>
            <a:off x="7073796" y="2430952"/>
            <a:ext cx="1774825" cy="727075"/>
          </a:xfrm>
          <a:custGeom>
            <a:avLst/>
            <a:gdLst>
              <a:gd name="T0" fmla="*/ 2147483647 w 2235"/>
              <a:gd name="T1" fmla="*/ 2147483647 h 917"/>
              <a:gd name="T2" fmla="*/ 2147483647 w 2235"/>
              <a:gd name="T3" fmla="*/ 2147483647 h 917"/>
              <a:gd name="T4" fmla="*/ 2147483647 w 2235"/>
              <a:gd name="T5" fmla="*/ 2147483647 h 917"/>
              <a:gd name="T6" fmla="*/ 2147483647 w 2235"/>
              <a:gd name="T7" fmla="*/ 2147483647 h 917"/>
              <a:gd name="T8" fmla="*/ 2147483647 w 2235"/>
              <a:gd name="T9" fmla="*/ 2147483647 h 917"/>
              <a:gd name="T10" fmla="*/ 2147483647 w 2235"/>
              <a:gd name="T11" fmla="*/ 2147483647 h 917"/>
              <a:gd name="T12" fmla="*/ 2147483647 w 2235"/>
              <a:gd name="T13" fmla="*/ 2147483647 h 917"/>
              <a:gd name="T14" fmla="*/ 2147483647 w 2235"/>
              <a:gd name="T15" fmla="*/ 2147483647 h 917"/>
              <a:gd name="T16" fmla="*/ 2147483647 w 2235"/>
              <a:gd name="T17" fmla="*/ 2147483647 h 917"/>
              <a:gd name="T18" fmla="*/ 2147483647 w 2235"/>
              <a:gd name="T19" fmla="*/ 2147483647 h 917"/>
              <a:gd name="T20" fmla="*/ 0 w 2235"/>
              <a:gd name="T21" fmla="*/ 0 h 9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35"/>
              <a:gd name="T34" fmla="*/ 0 h 917"/>
              <a:gd name="T35" fmla="*/ 2235 w 2235"/>
              <a:gd name="T36" fmla="*/ 917 h 91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35" h="917">
                <a:moveTo>
                  <a:pt x="2235" y="917"/>
                </a:moveTo>
                <a:lnTo>
                  <a:pt x="1937" y="832"/>
                </a:lnTo>
                <a:lnTo>
                  <a:pt x="1742" y="742"/>
                </a:lnTo>
                <a:lnTo>
                  <a:pt x="1502" y="633"/>
                </a:lnTo>
                <a:lnTo>
                  <a:pt x="1270" y="484"/>
                </a:lnTo>
                <a:lnTo>
                  <a:pt x="1043" y="342"/>
                </a:lnTo>
                <a:lnTo>
                  <a:pt x="843" y="237"/>
                </a:lnTo>
                <a:lnTo>
                  <a:pt x="635" y="159"/>
                </a:lnTo>
                <a:lnTo>
                  <a:pt x="349" y="69"/>
                </a:lnTo>
                <a:lnTo>
                  <a:pt x="116" y="18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389EF36B-B9CA-DD84-521F-516CF4DFF110}"/>
              </a:ext>
            </a:extLst>
          </p:cNvPr>
          <p:cNvSpPr>
            <a:spLocks/>
          </p:cNvSpPr>
          <p:nvPr/>
        </p:nvSpPr>
        <p:spPr bwMode="auto">
          <a:xfrm>
            <a:off x="7264296" y="2369039"/>
            <a:ext cx="1204913" cy="558800"/>
          </a:xfrm>
          <a:custGeom>
            <a:avLst/>
            <a:gdLst>
              <a:gd name="T0" fmla="*/ 2147483647 w 1516"/>
              <a:gd name="T1" fmla="*/ 2147483647 h 704"/>
              <a:gd name="T2" fmla="*/ 2147483647 w 1516"/>
              <a:gd name="T3" fmla="*/ 2147483647 h 704"/>
              <a:gd name="T4" fmla="*/ 2147483647 w 1516"/>
              <a:gd name="T5" fmla="*/ 2147483647 h 704"/>
              <a:gd name="T6" fmla="*/ 2147483647 w 1516"/>
              <a:gd name="T7" fmla="*/ 2147483647 h 704"/>
              <a:gd name="T8" fmla="*/ 2147483647 w 1516"/>
              <a:gd name="T9" fmla="*/ 2147483647 h 704"/>
              <a:gd name="T10" fmla="*/ 2147483647 w 1516"/>
              <a:gd name="T11" fmla="*/ 2147483647 h 704"/>
              <a:gd name="T12" fmla="*/ 2147483647 w 1516"/>
              <a:gd name="T13" fmla="*/ 2147483647 h 704"/>
              <a:gd name="T14" fmla="*/ 0 w 1516"/>
              <a:gd name="T15" fmla="*/ 0 h 7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16"/>
              <a:gd name="T25" fmla="*/ 0 h 704"/>
              <a:gd name="T26" fmla="*/ 1516 w 1516"/>
              <a:gd name="T27" fmla="*/ 704 h 7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16" h="704">
                <a:moveTo>
                  <a:pt x="1516" y="704"/>
                </a:moveTo>
                <a:lnTo>
                  <a:pt x="1333" y="608"/>
                </a:lnTo>
                <a:lnTo>
                  <a:pt x="1113" y="471"/>
                </a:lnTo>
                <a:lnTo>
                  <a:pt x="946" y="356"/>
                </a:lnTo>
                <a:lnTo>
                  <a:pt x="711" y="227"/>
                </a:lnTo>
                <a:lnTo>
                  <a:pt x="491" y="155"/>
                </a:lnTo>
                <a:lnTo>
                  <a:pt x="233" y="71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id="{7D666E84-3663-C961-C0CE-D8F7FB183F07}"/>
              </a:ext>
            </a:extLst>
          </p:cNvPr>
          <p:cNvSpPr>
            <a:spLocks/>
          </p:cNvSpPr>
          <p:nvPr/>
        </p:nvSpPr>
        <p:spPr bwMode="auto">
          <a:xfrm>
            <a:off x="7438921" y="2327764"/>
            <a:ext cx="847725" cy="393700"/>
          </a:xfrm>
          <a:custGeom>
            <a:avLst/>
            <a:gdLst>
              <a:gd name="T0" fmla="*/ 2147483647 w 1069"/>
              <a:gd name="T1" fmla="*/ 2147483647 h 496"/>
              <a:gd name="T2" fmla="*/ 2147483647 w 1069"/>
              <a:gd name="T3" fmla="*/ 2147483647 h 496"/>
              <a:gd name="T4" fmla="*/ 2147483647 w 1069"/>
              <a:gd name="T5" fmla="*/ 2147483647 h 496"/>
              <a:gd name="T6" fmla="*/ 2147483647 w 1069"/>
              <a:gd name="T7" fmla="*/ 2147483647 h 496"/>
              <a:gd name="T8" fmla="*/ 2147483647 w 1069"/>
              <a:gd name="T9" fmla="*/ 2147483647 h 496"/>
              <a:gd name="T10" fmla="*/ 2147483647 w 1069"/>
              <a:gd name="T11" fmla="*/ 2147483647 h 496"/>
              <a:gd name="T12" fmla="*/ 2147483647 w 1069"/>
              <a:gd name="T13" fmla="*/ 2147483647 h 496"/>
              <a:gd name="T14" fmla="*/ 0 w 1069"/>
              <a:gd name="T15" fmla="*/ 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9"/>
              <a:gd name="T25" fmla="*/ 0 h 496"/>
              <a:gd name="T26" fmla="*/ 1069 w 1069"/>
              <a:gd name="T27" fmla="*/ 496 h 4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9" h="496">
                <a:moveTo>
                  <a:pt x="1069" y="496"/>
                </a:moveTo>
                <a:lnTo>
                  <a:pt x="1057" y="496"/>
                </a:lnTo>
                <a:lnTo>
                  <a:pt x="883" y="367"/>
                </a:lnTo>
                <a:lnTo>
                  <a:pt x="695" y="264"/>
                </a:lnTo>
                <a:lnTo>
                  <a:pt x="507" y="161"/>
                </a:lnTo>
                <a:lnTo>
                  <a:pt x="313" y="84"/>
                </a:lnTo>
                <a:lnTo>
                  <a:pt x="150" y="39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id="{50366B5F-B140-7A4D-67C5-422D122B3F49}"/>
              </a:ext>
            </a:extLst>
          </p:cNvPr>
          <p:cNvSpPr>
            <a:spLocks/>
          </p:cNvSpPr>
          <p:nvPr/>
        </p:nvSpPr>
        <p:spPr bwMode="auto">
          <a:xfrm>
            <a:off x="7634184" y="2280139"/>
            <a:ext cx="544512" cy="276225"/>
          </a:xfrm>
          <a:custGeom>
            <a:avLst/>
            <a:gdLst>
              <a:gd name="T0" fmla="*/ 2147483647 w 687"/>
              <a:gd name="T1" fmla="*/ 2147483647 h 349"/>
              <a:gd name="T2" fmla="*/ 2147483647 w 687"/>
              <a:gd name="T3" fmla="*/ 2147483647 h 349"/>
              <a:gd name="T4" fmla="*/ 2147483647 w 687"/>
              <a:gd name="T5" fmla="*/ 2147483647 h 349"/>
              <a:gd name="T6" fmla="*/ 2147483647 w 687"/>
              <a:gd name="T7" fmla="*/ 2147483647 h 349"/>
              <a:gd name="T8" fmla="*/ 2147483647 w 687"/>
              <a:gd name="T9" fmla="*/ 2147483647 h 349"/>
              <a:gd name="T10" fmla="*/ 0 w 687"/>
              <a:gd name="T11" fmla="*/ 0 h 3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87"/>
              <a:gd name="T19" fmla="*/ 0 h 349"/>
              <a:gd name="T20" fmla="*/ 687 w 687"/>
              <a:gd name="T21" fmla="*/ 349 h 3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87" h="349">
                <a:moveTo>
                  <a:pt x="687" y="349"/>
                </a:moveTo>
                <a:lnTo>
                  <a:pt x="676" y="349"/>
                </a:lnTo>
                <a:lnTo>
                  <a:pt x="449" y="190"/>
                </a:lnTo>
                <a:lnTo>
                  <a:pt x="214" y="78"/>
                </a:lnTo>
                <a:lnTo>
                  <a:pt x="67" y="2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id="{3471658F-8DF8-EFFF-09D4-6E43B77582D5}"/>
              </a:ext>
            </a:extLst>
          </p:cNvPr>
          <p:cNvSpPr>
            <a:spLocks/>
          </p:cNvSpPr>
          <p:nvPr/>
        </p:nvSpPr>
        <p:spPr bwMode="auto">
          <a:xfrm>
            <a:off x="7748484" y="2215052"/>
            <a:ext cx="317500" cy="157162"/>
          </a:xfrm>
          <a:custGeom>
            <a:avLst/>
            <a:gdLst>
              <a:gd name="T0" fmla="*/ 0 w 400"/>
              <a:gd name="T1" fmla="*/ 0 h 200"/>
              <a:gd name="T2" fmla="*/ 2147483647 w 400"/>
              <a:gd name="T3" fmla="*/ 0 h 200"/>
              <a:gd name="T4" fmla="*/ 2147483647 w 400"/>
              <a:gd name="T5" fmla="*/ 2147483647 h 200"/>
              <a:gd name="T6" fmla="*/ 2147483647 w 400"/>
              <a:gd name="T7" fmla="*/ 2147483647 h 200"/>
              <a:gd name="T8" fmla="*/ 2147483647 w 400"/>
              <a:gd name="T9" fmla="*/ 2147483647 h 200"/>
              <a:gd name="T10" fmla="*/ 2147483647 w 400"/>
              <a:gd name="T11" fmla="*/ 2147483647 h 200"/>
              <a:gd name="T12" fmla="*/ 2147483647 w 400"/>
              <a:gd name="T13" fmla="*/ 2147483647 h 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0"/>
              <a:gd name="T22" fmla="*/ 0 h 200"/>
              <a:gd name="T23" fmla="*/ 400 w 400"/>
              <a:gd name="T24" fmla="*/ 200 h 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0" h="200">
                <a:moveTo>
                  <a:pt x="0" y="0"/>
                </a:moveTo>
                <a:lnTo>
                  <a:pt x="11" y="0"/>
                </a:lnTo>
                <a:lnTo>
                  <a:pt x="147" y="57"/>
                </a:lnTo>
                <a:lnTo>
                  <a:pt x="226" y="97"/>
                </a:lnTo>
                <a:lnTo>
                  <a:pt x="310" y="143"/>
                </a:lnTo>
                <a:lnTo>
                  <a:pt x="374" y="182"/>
                </a:lnTo>
                <a:lnTo>
                  <a:pt x="400" y="20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9" name="Line 89">
            <a:extLst>
              <a:ext uri="{FF2B5EF4-FFF2-40B4-BE49-F238E27FC236}">
                <a16:creationId xmlns:a16="http://schemas.microsoft.com/office/drawing/2014/main" id="{D378D9E5-3162-C2C5-D449-3C95777CA1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66096" y="3213589"/>
            <a:ext cx="25400" cy="730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0" name="Line 90">
            <a:extLst>
              <a:ext uri="{FF2B5EF4-FFF2-40B4-BE49-F238E27FC236}">
                <a16:creationId xmlns:a16="http://schemas.microsoft.com/office/drawing/2014/main" id="{BFD00B03-EC65-596D-1FCB-039BC1360A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5096" y="3096114"/>
            <a:ext cx="36513" cy="66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" name="Line 91">
            <a:extLst>
              <a:ext uri="{FF2B5EF4-FFF2-40B4-BE49-F238E27FC236}">
                <a16:creationId xmlns:a16="http://schemas.microsoft.com/office/drawing/2014/main" id="{EC9CAB2D-364F-E52A-A5AF-8211CD243A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7434" y="2937364"/>
            <a:ext cx="49212" cy="873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" name="Line 92">
            <a:extLst>
              <a:ext uri="{FF2B5EF4-FFF2-40B4-BE49-F238E27FC236}">
                <a16:creationId xmlns:a16="http://schemas.microsoft.com/office/drawing/2014/main" id="{65800208-3128-764D-61B2-C4E311EE9E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73909" y="2773852"/>
            <a:ext cx="41275" cy="71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" name="Line 93">
            <a:extLst>
              <a:ext uri="{FF2B5EF4-FFF2-40B4-BE49-F238E27FC236}">
                <a16:creationId xmlns:a16="http://schemas.microsoft.com/office/drawing/2014/main" id="{045CDCDB-C540-F883-192B-F418998CAA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6734" y="2629389"/>
            <a:ext cx="50800" cy="809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4" name="Line 94">
            <a:extLst>
              <a:ext uri="{FF2B5EF4-FFF2-40B4-BE49-F238E27FC236}">
                <a16:creationId xmlns:a16="http://schemas.microsoft.com/office/drawing/2014/main" id="{F3DA3254-9A07-F12F-E800-3424F80E7C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2571" y="2521439"/>
            <a:ext cx="36513" cy="66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5" name="Line 95">
            <a:extLst>
              <a:ext uri="{FF2B5EF4-FFF2-40B4-BE49-F238E27FC236}">
                <a16:creationId xmlns:a16="http://schemas.microsoft.com/office/drawing/2014/main" id="{3EE0CA37-F000-C24D-3C2D-F39700BB53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6509" y="2450002"/>
            <a:ext cx="26987" cy="619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6" name="Line 96">
            <a:extLst>
              <a:ext uri="{FF2B5EF4-FFF2-40B4-BE49-F238E27FC236}">
                <a16:creationId xmlns:a16="http://schemas.microsoft.com/office/drawing/2014/main" id="{50C0063F-2F92-BDC3-C8F0-50FDA8FAAA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5709" y="2911964"/>
            <a:ext cx="31750" cy="762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7" name="Line 97">
            <a:extLst>
              <a:ext uri="{FF2B5EF4-FFF2-40B4-BE49-F238E27FC236}">
                <a16:creationId xmlns:a16="http://schemas.microsoft.com/office/drawing/2014/main" id="{9274BD80-BA2A-4899-ACE7-50B25A25F0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9009" y="2762739"/>
            <a:ext cx="50800" cy="873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" name="Line 98">
            <a:extLst>
              <a:ext uri="{FF2B5EF4-FFF2-40B4-BE49-F238E27FC236}">
                <a16:creationId xmlns:a16="http://schemas.microsoft.com/office/drawing/2014/main" id="{CF323EB8-B8D9-7C91-A2BF-B5315EC576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121" y="2608752"/>
            <a:ext cx="52388" cy="936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" name="Line 99">
            <a:extLst>
              <a:ext uri="{FF2B5EF4-FFF2-40B4-BE49-F238E27FC236}">
                <a16:creationId xmlns:a16="http://schemas.microsoft.com/office/drawing/2014/main" id="{14AEE577-779F-ACAA-8C93-5936B69719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784" y="2486514"/>
            <a:ext cx="41275" cy="762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" name="Line 100">
            <a:extLst>
              <a:ext uri="{FF2B5EF4-FFF2-40B4-BE49-F238E27FC236}">
                <a16:creationId xmlns:a16="http://schemas.microsoft.com/office/drawing/2014/main" id="{7C27F82B-58D3-B4EC-E147-7C24E4E57D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6846" y="2403964"/>
            <a:ext cx="41275" cy="762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1" name="Line 101">
            <a:extLst>
              <a:ext uri="{FF2B5EF4-FFF2-40B4-BE49-F238E27FC236}">
                <a16:creationId xmlns:a16="http://schemas.microsoft.com/office/drawing/2014/main" id="{0349BC0D-6049-6F29-729A-17589379EE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484" y="2732577"/>
            <a:ext cx="46037" cy="71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" name="Line 102">
            <a:extLst>
              <a:ext uri="{FF2B5EF4-FFF2-40B4-BE49-F238E27FC236}">
                <a16:creationId xmlns:a16="http://schemas.microsoft.com/office/drawing/2014/main" id="{F2AB48A6-6DD2-EDDC-E649-52CFDA9623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59634" y="2599227"/>
            <a:ext cx="47625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" name="Line 103">
            <a:extLst>
              <a:ext uri="{FF2B5EF4-FFF2-40B4-BE49-F238E27FC236}">
                <a16:creationId xmlns:a16="http://schemas.microsoft.com/office/drawing/2014/main" id="{330E919E-18D6-8689-A73A-841E93372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2459" y="2456352"/>
            <a:ext cx="42862" cy="809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" name="Line 104">
            <a:extLst>
              <a:ext uri="{FF2B5EF4-FFF2-40B4-BE49-F238E27FC236}">
                <a16:creationId xmlns:a16="http://schemas.microsoft.com/office/drawing/2014/main" id="{5C028FB0-374D-4FB2-9D6E-92345B1DC4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1471" y="2357927"/>
            <a:ext cx="41275" cy="873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5" name="Line 105">
            <a:extLst>
              <a:ext uri="{FF2B5EF4-FFF2-40B4-BE49-F238E27FC236}">
                <a16:creationId xmlns:a16="http://schemas.microsoft.com/office/drawing/2014/main" id="{93E16EA9-98D2-3387-79BB-3DD0636206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19946" y="2480164"/>
            <a:ext cx="39688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6" name="Line 106">
            <a:extLst>
              <a:ext uri="{FF2B5EF4-FFF2-40B4-BE49-F238E27FC236}">
                <a16:creationId xmlns:a16="http://schemas.microsoft.com/office/drawing/2014/main" id="{A0E7E26C-B85D-DEA7-1113-C9BF6E2C4C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31021" y="2337289"/>
            <a:ext cx="42863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7" name="Line 107">
            <a:extLst>
              <a:ext uri="{FF2B5EF4-FFF2-40B4-BE49-F238E27FC236}">
                <a16:creationId xmlns:a16="http://schemas.microsoft.com/office/drawing/2014/main" id="{9385BD1F-57AC-A847-03FB-CF9C188A14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7234" y="2302364"/>
            <a:ext cx="34925" cy="809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8" name="Line 108">
            <a:extLst>
              <a:ext uri="{FF2B5EF4-FFF2-40B4-BE49-F238E27FC236}">
                <a16:creationId xmlns:a16="http://schemas.microsoft.com/office/drawing/2014/main" id="{75842CEF-B4E6-5AB5-116F-B5685DBF4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7946" y="1664189"/>
            <a:ext cx="1588" cy="160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9" name="Line 109">
            <a:extLst>
              <a:ext uri="{FF2B5EF4-FFF2-40B4-BE49-F238E27FC236}">
                <a16:creationId xmlns:a16="http://schemas.microsoft.com/office/drawing/2014/main" id="{B0C49DC3-532E-4080-85A1-5026C9FC89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22809" y="1662602"/>
            <a:ext cx="1587" cy="1444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0" name="Line 110">
            <a:extLst>
              <a:ext uri="{FF2B5EF4-FFF2-40B4-BE49-F238E27FC236}">
                <a16:creationId xmlns:a16="http://schemas.microsoft.com/office/drawing/2014/main" id="{032B74E3-99F1-E1C9-32F4-F234F4927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621" y="1657839"/>
            <a:ext cx="1588" cy="1222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1" name="Line 111">
            <a:extLst>
              <a:ext uri="{FF2B5EF4-FFF2-40B4-BE49-F238E27FC236}">
                <a16:creationId xmlns:a16="http://schemas.microsoft.com/office/drawing/2014/main" id="{3227FD18-5295-AEBA-7E45-479791282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271" y="1665777"/>
            <a:ext cx="1588" cy="1016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" name="Line 112">
            <a:extLst>
              <a:ext uri="{FF2B5EF4-FFF2-40B4-BE49-F238E27FC236}">
                <a16:creationId xmlns:a16="http://schemas.microsoft.com/office/drawing/2014/main" id="{9FC569A7-6D54-25E0-B86E-A7CEE08FE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1346" y="1665777"/>
            <a:ext cx="1588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" name="Line 113">
            <a:extLst>
              <a:ext uri="{FF2B5EF4-FFF2-40B4-BE49-F238E27FC236}">
                <a16:creationId xmlns:a16="http://schemas.microsoft.com/office/drawing/2014/main" id="{E94A3C33-4A29-96B3-90BD-FE85AE9BD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1121" y="1659427"/>
            <a:ext cx="1588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" name="Line 114">
            <a:extLst>
              <a:ext uri="{FF2B5EF4-FFF2-40B4-BE49-F238E27FC236}">
                <a16:creationId xmlns:a16="http://schemas.microsoft.com/office/drawing/2014/main" id="{3AC923BA-1CC2-E63D-3B5E-74DE70904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6234" y="1510202"/>
            <a:ext cx="1587" cy="1397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" name="Line 115">
            <a:extLst>
              <a:ext uri="{FF2B5EF4-FFF2-40B4-BE49-F238E27FC236}">
                <a16:creationId xmlns:a16="http://schemas.microsoft.com/office/drawing/2014/main" id="{A7C9AC74-F261-0EBA-28CB-4081C28FD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034" y="1516552"/>
            <a:ext cx="1587" cy="1397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6" name="Line 116">
            <a:extLst>
              <a:ext uri="{FF2B5EF4-FFF2-40B4-BE49-F238E27FC236}">
                <a16:creationId xmlns:a16="http://schemas.microsoft.com/office/drawing/2014/main" id="{B0ED920B-B82F-3D1A-9BE8-441F36658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2559" y="1514964"/>
            <a:ext cx="1587" cy="1397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7" name="Line 117">
            <a:extLst>
              <a:ext uri="{FF2B5EF4-FFF2-40B4-BE49-F238E27FC236}">
                <a16:creationId xmlns:a16="http://schemas.microsoft.com/office/drawing/2014/main" id="{E7B6ACDC-9678-CC9E-7358-F45E31F98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696" y="1511789"/>
            <a:ext cx="1588" cy="1412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8" name="Line 118">
            <a:extLst>
              <a:ext uri="{FF2B5EF4-FFF2-40B4-BE49-F238E27FC236}">
                <a16:creationId xmlns:a16="http://schemas.microsoft.com/office/drawing/2014/main" id="{6706CD9F-08D7-68F7-EC00-0DCFE825B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621" y="1380027"/>
            <a:ext cx="1588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" name="Line 119">
            <a:extLst>
              <a:ext uri="{FF2B5EF4-FFF2-40B4-BE49-F238E27FC236}">
                <a16:creationId xmlns:a16="http://schemas.microsoft.com/office/drawing/2014/main" id="{F7EF5CD7-EA27-0DCC-563A-59429704E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7921" y="1389552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0" name="Line 120">
            <a:extLst>
              <a:ext uri="{FF2B5EF4-FFF2-40B4-BE49-F238E27FC236}">
                <a16:creationId xmlns:a16="http://schemas.microsoft.com/office/drawing/2014/main" id="{E8E818F5-BEA0-6569-C129-17E478C44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9921" y="1383202"/>
            <a:ext cx="1588" cy="1174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3EF5EC07-B590-C0CF-C0B5-20F7C24A3185}"/>
              </a:ext>
            </a:extLst>
          </p:cNvPr>
          <p:cNvSpPr>
            <a:spLocks/>
          </p:cNvSpPr>
          <p:nvPr/>
        </p:nvSpPr>
        <p:spPr bwMode="auto">
          <a:xfrm>
            <a:off x="7646884" y="1826114"/>
            <a:ext cx="98425" cy="34925"/>
          </a:xfrm>
          <a:custGeom>
            <a:avLst/>
            <a:gdLst>
              <a:gd name="T0" fmla="*/ 2147483647 w 125"/>
              <a:gd name="T1" fmla="*/ 2147483647 h 43"/>
              <a:gd name="T2" fmla="*/ 2147483647 w 125"/>
              <a:gd name="T3" fmla="*/ 2147483647 h 43"/>
              <a:gd name="T4" fmla="*/ 2147483647 w 125"/>
              <a:gd name="T5" fmla="*/ 2147483647 h 43"/>
              <a:gd name="T6" fmla="*/ 2147483647 w 125"/>
              <a:gd name="T7" fmla="*/ 2147483647 h 43"/>
              <a:gd name="T8" fmla="*/ 2147483647 w 125"/>
              <a:gd name="T9" fmla="*/ 0 h 43"/>
              <a:gd name="T10" fmla="*/ 2147483647 w 125"/>
              <a:gd name="T11" fmla="*/ 2147483647 h 43"/>
              <a:gd name="T12" fmla="*/ 2147483647 w 125"/>
              <a:gd name="T13" fmla="*/ 2147483647 h 43"/>
              <a:gd name="T14" fmla="*/ 2147483647 w 125"/>
              <a:gd name="T15" fmla="*/ 2147483647 h 43"/>
              <a:gd name="T16" fmla="*/ 0 w 125"/>
              <a:gd name="T17" fmla="*/ 2147483647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3"/>
              <a:gd name="T29" fmla="*/ 125 w 125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3">
                <a:moveTo>
                  <a:pt x="125" y="38"/>
                </a:moveTo>
                <a:lnTo>
                  <a:pt x="118" y="24"/>
                </a:lnTo>
                <a:lnTo>
                  <a:pt x="98" y="11"/>
                </a:lnTo>
                <a:lnTo>
                  <a:pt x="79" y="4"/>
                </a:lnTo>
                <a:lnTo>
                  <a:pt x="60" y="0"/>
                </a:lnTo>
                <a:lnTo>
                  <a:pt x="33" y="4"/>
                </a:lnTo>
                <a:lnTo>
                  <a:pt x="14" y="11"/>
                </a:lnTo>
                <a:lnTo>
                  <a:pt x="7" y="32"/>
                </a:lnTo>
                <a:lnTo>
                  <a:pt x="0" y="4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57406CEC-3910-80A1-F61D-8744087DE716}"/>
              </a:ext>
            </a:extLst>
          </p:cNvPr>
          <p:cNvSpPr>
            <a:spLocks/>
          </p:cNvSpPr>
          <p:nvPr/>
        </p:nvSpPr>
        <p:spPr bwMode="auto">
          <a:xfrm>
            <a:off x="7599259" y="1630852"/>
            <a:ext cx="96837" cy="36512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39"/>
                </a:moveTo>
                <a:lnTo>
                  <a:pt x="118" y="25"/>
                </a:lnTo>
                <a:lnTo>
                  <a:pt x="96" y="13"/>
                </a:lnTo>
                <a:lnTo>
                  <a:pt x="78" y="7"/>
                </a:lnTo>
                <a:lnTo>
                  <a:pt x="58" y="0"/>
                </a:lnTo>
                <a:lnTo>
                  <a:pt x="32" y="7"/>
                </a:lnTo>
                <a:lnTo>
                  <a:pt x="12" y="13"/>
                </a:lnTo>
                <a:lnTo>
                  <a:pt x="5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B4ECA975-544F-472F-DE31-6072842D06C3}"/>
              </a:ext>
            </a:extLst>
          </p:cNvPr>
          <p:cNvSpPr>
            <a:spLocks/>
          </p:cNvSpPr>
          <p:nvPr/>
        </p:nvSpPr>
        <p:spPr bwMode="auto">
          <a:xfrm>
            <a:off x="7418284" y="172768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4"/>
                </a:lnTo>
                <a:lnTo>
                  <a:pt x="78" y="7"/>
                </a:lnTo>
                <a:lnTo>
                  <a:pt x="58" y="0"/>
                </a:lnTo>
                <a:lnTo>
                  <a:pt x="32" y="7"/>
                </a:lnTo>
                <a:lnTo>
                  <a:pt x="12" y="14"/>
                </a:lnTo>
                <a:lnTo>
                  <a:pt x="5" y="31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55ECC287-0484-7B2C-51EE-D2D6C8B58230}"/>
              </a:ext>
            </a:extLst>
          </p:cNvPr>
          <p:cNvSpPr>
            <a:spLocks/>
          </p:cNvSpPr>
          <p:nvPr/>
        </p:nvSpPr>
        <p:spPr bwMode="auto">
          <a:xfrm>
            <a:off x="7149996" y="1762614"/>
            <a:ext cx="98425" cy="36513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5"/>
                </a:lnTo>
                <a:lnTo>
                  <a:pt x="97" y="12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3" y="12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F642AED8-1724-3A08-884D-0C1EF1D45133}"/>
              </a:ext>
            </a:extLst>
          </p:cNvPr>
          <p:cNvSpPr>
            <a:spLocks/>
          </p:cNvSpPr>
          <p:nvPr/>
        </p:nvSpPr>
        <p:spPr bwMode="auto">
          <a:xfrm>
            <a:off x="7418284" y="1472102"/>
            <a:ext cx="96837" cy="36512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6"/>
                </a:lnTo>
                <a:lnTo>
                  <a:pt x="96" y="14"/>
                </a:lnTo>
                <a:lnTo>
                  <a:pt x="78" y="7"/>
                </a:lnTo>
                <a:lnTo>
                  <a:pt x="58" y="0"/>
                </a:lnTo>
                <a:lnTo>
                  <a:pt x="32" y="7"/>
                </a:lnTo>
                <a:lnTo>
                  <a:pt x="12" y="14"/>
                </a:lnTo>
                <a:lnTo>
                  <a:pt x="5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E01FB627-EA6E-7D3F-E69B-D3555CE4F551}"/>
              </a:ext>
            </a:extLst>
          </p:cNvPr>
          <p:cNvSpPr>
            <a:spLocks/>
          </p:cNvSpPr>
          <p:nvPr/>
        </p:nvSpPr>
        <p:spPr bwMode="auto">
          <a:xfrm>
            <a:off x="7211909" y="1568939"/>
            <a:ext cx="96837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4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0B9199FB-6991-787F-CBD3-15339689E2DF}"/>
              </a:ext>
            </a:extLst>
          </p:cNvPr>
          <p:cNvSpPr>
            <a:spLocks/>
          </p:cNvSpPr>
          <p:nvPr/>
        </p:nvSpPr>
        <p:spPr bwMode="auto">
          <a:xfrm>
            <a:off x="6994421" y="1605452"/>
            <a:ext cx="96838" cy="36512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40"/>
                </a:moveTo>
                <a:lnTo>
                  <a:pt x="117" y="25"/>
                </a:lnTo>
                <a:lnTo>
                  <a:pt x="97" y="14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2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4CADD934-C179-8EF0-A299-658E223C7802}"/>
              </a:ext>
            </a:extLst>
          </p:cNvPr>
          <p:cNvSpPr>
            <a:spLocks/>
          </p:cNvSpPr>
          <p:nvPr/>
        </p:nvSpPr>
        <p:spPr bwMode="auto">
          <a:xfrm>
            <a:off x="7392884" y="1835639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7" y="26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3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90063E74-20ED-E39C-E93D-631FEFFF3177}"/>
              </a:ext>
            </a:extLst>
          </p:cNvPr>
          <p:cNvSpPr>
            <a:spLocks/>
          </p:cNvSpPr>
          <p:nvPr/>
        </p:nvSpPr>
        <p:spPr bwMode="auto">
          <a:xfrm>
            <a:off x="7211909" y="1678477"/>
            <a:ext cx="96837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4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4"/>
                </a:lnTo>
                <a:lnTo>
                  <a:pt x="6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4AEEC4E3-DEA5-D878-BDA6-B361DA474C07}"/>
              </a:ext>
            </a:extLst>
          </p:cNvPr>
          <p:cNvSpPr>
            <a:spLocks/>
          </p:cNvSpPr>
          <p:nvPr/>
        </p:nvSpPr>
        <p:spPr bwMode="auto">
          <a:xfrm>
            <a:off x="7211909" y="1678477"/>
            <a:ext cx="96837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4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4"/>
                </a:lnTo>
                <a:lnTo>
                  <a:pt x="6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FC5E656E-0D2F-E028-9836-C4C99DFD9AA6}"/>
              </a:ext>
            </a:extLst>
          </p:cNvPr>
          <p:cNvSpPr>
            <a:spLocks/>
          </p:cNvSpPr>
          <p:nvPr/>
        </p:nvSpPr>
        <p:spPr bwMode="auto">
          <a:xfrm>
            <a:off x="7657996" y="146733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4"/>
                </a:lnTo>
                <a:lnTo>
                  <a:pt x="96" y="12"/>
                </a:lnTo>
                <a:lnTo>
                  <a:pt x="78" y="5"/>
                </a:lnTo>
                <a:lnTo>
                  <a:pt x="58" y="0"/>
                </a:lnTo>
                <a:lnTo>
                  <a:pt x="32" y="5"/>
                </a:lnTo>
                <a:lnTo>
                  <a:pt x="12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46F86B88-E92F-0C27-8E07-5208D7EDD6EF}"/>
              </a:ext>
            </a:extLst>
          </p:cNvPr>
          <p:cNvSpPr>
            <a:spLocks/>
          </p:cNvSpPr>
          <p:nvPr/>
        </p:nvSpPr>
        <p:spPr bwMode="auto">
          <a:xfrm>
            <a:off x="7759596" y="1597514"/>
            <a:ext cx="96838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40"/>
                </a:moveTo>
                <a:lnTo>
                  <a:pt x="116" y="26"/>
                </a:lnTo>
                <a:lnTo>
                  <a:pt x="96" y="14"/>
                </a:lnTo>
                <a:lnTo>
                  <a:pt x="77" y="7"/>
                </a:lnTo>
                <a:lnTo>
                  <a:pt x="58" y="0"/>
                </a:lnTo>
                <a:lnTo>
                  <a:pt x="32" y="7"/>
                </a:lnTo>
                <a:lnTo>
                  <a:pt x="13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D8BF3045-1D1B-0166-DAC5-EF3019FFB5BC}"/>
              </a:ext>
            </a:extLst>
          </p:cNvPr>
          <p:cNvSpPr>
            <a:spLocks/>
          </p:cNvSpPr>
          <p:nvPr/>
        </p:nvSpPr>
        <p:spPr bwMode="auto">
          <a:xfrm>
            <a:off x="7127771" y="1413364"/>
            <a:ext cx="98425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40"/>
                </a:moveTo>
                <a:lnTo>
                  <a:pt x="116" y="26"/>
                </a:lnTo>
                <a:lnTo>
                  <a:pt x="97" y="14"/>
                </a:lnTo>
                <a:lnTo>
                  <a:pt x="77" y="7"/>
                </a:lnTo>
                <a:lnTo>
                  <a:pt x="59" y="0"/>
                </a:lnTo>
                <a:lnTo>
                  <a:pt x="32" y="7"/>
                </a:lnTo>
                <a:lnTo>
                  <a:pt x="12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5B128132-DB0C-430A-FEC1-0F86AC1F6DF2}"/>
              </a:ext>
            </a:extLst>
          </p:cNvPr>
          <p:cNvSpPr>
            <a:spLocks/>
          </p:cNvSpPr>
          <p:nvPr/>
        </p:nvSpPr>
        <p:spPr bwMode="auto">
          <a:xfrm>
            <a:off x="6892821" y="1741977"/>
            <a:ext cx="100013" cy="34925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39"/>
                </a:moveTo>
                <a:lnTo>
                  <a:pt x="118" y="26"/>
                </a:lnTo>
                <a:lnTo>
                  <a:pt x="98" y="12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4" y="12"/>
                </a:lnTo>
                <a:lnTo>
                  <a:pt x="7" y="34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946BBE51-EE5F-D977-049D-480884105DCA}"/>
              </a:ext>
            </a:extLst>
          </p:cNvPr>
          <p:cNvSpPr>
            <a:spLocks/>
          </p:cNvSpPr>
          <p:nvPr/>
        </p:nvSpPr>
        <p:spPr bwMode="auto">
          <a:xfrm>
            <a:off x="6948384" y="1489564"/>
            <a:ext cx="98425" cy="36513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38"/>
                </a:moveTo>
                <a:lnTo>
                  <a:pt x="118" y="24"/>
                </a:lnTo>
                <a:lnTo>
                  <a:pt x="99" y="12"/>
                </a:lnTo>
                <a:lnTo>
                  <a:pt x="79" y="7"/>
                </a:lnTo>
                <a:lnTo>
                  <a:pt x="61" y="0"/>
                </a:lnTo>
                <a:lnTo>
                  <a:pt x="33" y="7"/>
                </a:lnTo>
                <a:lnTo>
                  <a:pt x="14" y="12"/>
                </a:lnTo>
                <a:lnTo>
                  <a:pt x="7" y="31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C781C866-A078-556F-44D0-CD9D7642C1B9}"/>
              </a:ext>
            </a:extLst>
          </p:cNvPr>
          <p:cNvSpPr>
            <a:spLocks/>
          </p:cNvSpPr>
          <p:nvPr/>
        </p:nvSpPr>
        <p:spPr bwMode="auto">
          <a:xfrm>
            <a:off x="7908821" y="1942002"/>
            <a:ext cx="1593850" cy="1409700"/>
          </a:xfrm>
          <a:custGeom>
            <a:avLst/>
            <a:gdLst>
              <a:gd name="T0" fmla="*/ 2147483647 w 2008"/>
              <a:gd name="T1" fmla="*/ 2147483647 h 1778"/>
              <a:gd name="T2" fmla="*/ 2147483647 w 2008"/>
              <a:gd name="T3" fmla="*/ 2147483647 h 1778"/>
              <a:gd name="T4" fmla="*/ 2147483647 w 2008"/>
              <a:gd name="T5" fmla="*/ 2147483647 h 1778"/>
              <a:gd name="T6" fmla="*/ 2147483647 w 2008"/>
              <a:gd name="T7" fmla="*/ 2147483647 h 1778"/>
              <a:gd name="T8" fmla="*/ 2147483647 w 2008"/>
              <a:gd name="T9" fmla="*/ 2147483647 h 1778"/>
              <a:gd name="T10" fmla="*/ 2147483647 w 2008"/>
              <a:gd name="T11" fmla="*/ 2147483647 h 1778"/>
              <a:gd name="T12" fmla="*/ 2147483647 w 2008"/>
              <a:gd name="T13" fmla="*/ 2147483647 h 1778"/>
              <a:gd name="T14" fmla="*/ 2147483647 w 2008"/>
              <a:gd name="T15" fmla="*/ 2147483647 h 1778"/>
              <a:gd name="T16" fmla="*/ 2147483647 w 2008"/>
              <a:gd name="T17" fmla="*/ 2147483647 h 1778"/>
              <a:gd name="T18" fmla="*/ 0 w 2008"/>
              <a:gd name="T19" fmla="*/ 0 h 17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8"/>
              <a:gd name="T31" fmla="*/ 0 h 1778"/>
              <a:gd name="T32" fmla="*/ 2008 w 2008"/>
              <a:gd name="T33" fmla="*/ 1778 h 17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8" h="1778">
                <a:moveTo>
                  <a:pt x="2008" y="1778"/>
                </a:moveTo>
                <a:lnTo>
                  <a:pt x="1632" y="1615"/>
                </a:lnTo>
                <a:lnTo>
                  <a:pt x="1256" y="1469"/>
                </a:lnTo>
                <a:lnTo>
                  <a:pt x="1023" y="1333"/>
                </a:lnTo>
                <a:lnTo>
                  <a:pt x="770" y="1119"/>
                </a:lnTo>
                <a:lnTo>
                  <a:pt x="557" y="846"/>
                </a:lnTo>
                <a:lnTo>
                  <a:pt x="342" y="563"/>
                </a:lnTo>
                <a:lnTo>
                  <a:pt x="187" y="292"/>
                </a:lnTo>
                <a:lnTo>
                  <a:pt x="71" y="117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7" name="Line 137">
            <a:extLst>
              <a:ext uri="{FF2B5EF4-FFF2-40B4-BE49-F238E27FC236}">
                <a16:creationId xmlns:a16="http://schemas.microsoft.com/office/drawing/2014/main" id="{B1568CE6-A06C-684B-C1E1-000BE77DA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8509" y="3183427"/>
            <a:ext cx="36512" cy="396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8" name="Line 138">
            <a:extLst>
              <a:ext uri="{FF2B5EF4-FFF2-40B4-BE49-F238E27FC236}">
                <a16:creationId xmlns:a16="http://schemas.microsoft.com/office/drawing/2014/main" id="{4A2313BD-1543-71F0-4F0A-D04DE6A871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3384" y="2988164"/>
            <a:ext cx="74612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9" name="Line 139">
            <a:extLst>
              <a:ext uri="{FF2B5EF4-FFF2-40B4-BE49-F238E27FC236}">
                <a16:creationId xmlns:a16="http://schemas.microsoft.com/office/drawing/2014/main" id="{75E80192-8E15-C2BA-BB3C-DAECFA68E3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75571" y="2788139"/>
            <a:ext cx="77788" cy="777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0" name="Line 140">
            <a:extLst>
              <a:ext uri="{FF2B5EF4-FFF2-40B4-BE49-F238E27FC236}">
                <a16:creationId xmlns:a16="http://schemas.microsoft.com/office/drawing/2014/main" id="{C0A349B3-B13D-8F0E-877E-9EA849FF45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9509" y="2530964"/>
            <a:ext cx="77787" cy="508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1" name="Line 141">
            <a:extLst>
              <a:ext uri="{FF2B5EF4-FFF2-40B4-BE49-F238E27FC236}">
                <a16:creationId xmlns:a16="http://schemas.microsoft.com/office/drawing/2014/main" id="{62013454-A03A-4FAF-E951-5BC714C58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83446" y="2172189"/>
            <a:ext cx="87313" cy="301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2" name="Line 142">
            <a:extLst>
              <a:ext uri="{FF2B5EF4-FFF2-40B4-BE49-F238E27FC236}">
                <a16:creationId xmlns:a16="http://schemas.microsoft.com/office/drawing/2014/main" id="{E30C5C62-0E6E-A287-AA38-0760F662F7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7209" y="3142152"/>
            <a:ext cx="25400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" name="Line 143">
            <a:extLst>
              <a:ext uri="{FF2B5EF4-FFF2-40B4-BE49-F238E27FC236}">
                <a16:creationId xmlns:a16="http://schemas.microsoft.com/office/drawing/2014/main" id="{FA9D562D-84F1-B293-D694-970E4594E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6846" y="2961177"/>
            <a:ext cx="68263" cy="523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4" name="Line 144">
            <a:extLst>
              <a:ext uri="{FF2B5EF4-FFF2-40B4-BE49-F238E27FC236}">
                <a16:creationId xmlns:a16="http://schemas.microsoft.com/office/drawing/2014/main" id="{8E9C2794-179E-030D-8B61-FAEED3C4B7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5384" y="2730989"/>
            <a:ext cx="98425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5" name="Line 145">
            <a:extLst>
              <a:ext uri="{FF2B5EF4-FFF2-40B4-BE49-F238E27FC236}">
                <a16:creationId xmlns:a16="http://schemas.microsoft.com/office/drawing/2014/main" id="{E7591B81-3165-2820-31FB-0E396CC43A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8846" y="2413489"/>
            <a:ext cx="93663" cy="301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6" name="Line 146">
            <a:extLst>
              <a:ext uri="{FF2B5EF4-FFF2-40B4-BE49-F238E27FC236}">
                <a16:creationId xmlns:a16="http://schemas.microsoft.com/office/drawing/2014/main" id="{E827DAE0-CB29-1E38-6DF7-E36B959F05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5321" y="2048364"/>
            <a:ext cx="123825" cy="777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57675EAB-7CC9-B4FB-372C-6307301D69AC}"/>
              </a:ext>
            </a:extLst>
          </p:cNvPr>
          <p:cNvSpPr>
            <a:spLocks/>
          </p:cNvSpPr>
          <p:nvPr/>
        </p:nvSpPr>
        <p:spPr bwMode="auto">
          <a:xfrm>
            <a:off x="3120921" y="2972289"/>
            <a:ext cx="52388" cy="52388"/>
          </a:xfrm>
          <a:custGeom>
            <a:avLst/>
            <a:gdLst>
              <a:gd name="T0" fmla="*/ 2147483647 w 65"/>
              <a:gd name="T1" fmla="*/ 2147483647 h 66"/>
              <a:gd name="T2" fmla="*/ 2147483647 w 65"/>
              <a:gd name="T3" fmla="*/ 2147483647 h 66"/>
              <a:gd name="T4" fmla="*/ 2147483647 w 65"/>
              <a:gd name="T5" fmla="*/ 0 h 66"/>
              <a:gd name="T6" fmla="*/ 0 w 65"/>
              <a:gd name="T7" fmla="*/ 2147483647 h 66"/>
              <a:gd name="T8" fmla="*/ 2147483647 w 65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66"/>
              <a:gd name="T17" fmla="*/ 65 w 65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66">
                <a:moveTo>
                  <a:pt x="33" y="66"/>
                </a:moveTo>
                <a:lnTo>
                  <a:pt x="65" y="35"/>
                </a:lnTo>
                <a:lnTo>
                  <a:pt x="33" y="0"/>
                </a:lnTo>
                <a:lnTo>
                  <a:pt x="0" y="34"/>
                </a:lnTo>
                <a:lnTo>
                  <a:pt x="33" y="66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A42BF02E-F5B0-94CD-D704-C07E33A53D35}"/>
              </a:ext>
            </a:extLst>
          </p:cNvPr>
          <p:cNvSpPr>
            <a:spLocks/>
          </p:cNvSpPr>
          <p:nvPr/>
        </p:nvSpPr>
        <p:spPr bwMode="auto">
          <a:xfrm>
            <a:off x="2830409" y="2962764"/>
            <a:ext cx="52387" cy="50800"/>
          </a:xfrm>
          <a:custGeom>
            <a:avLst/>
            <a:gdLst>
              <a:gd name="T0" fmla="*/ 2147483647 w 66"/>
              <a:gd name="T1" fmla="*/ 2147483647 h 65"/>
              <a:gd name="T2" fmla="*/ 2147483647 w 66"/>
              <a:gd name="T3" fmla="*/ 2147483647 h 65"/>
              <a:gd name="T4" fmla="*/ 2147483647 w 66"/>
              <a:gd name="T5" fmla="*/ 0 h 65"/>
              <a:gd name="T6" fmla="*/ 0 w 66"/>
              <a:gd name="T7" fmla="*/ 2147483647 h 65"/>
              <a:gd name="T8" fmla="*/ 2147483647 w 66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65"/>
              <a:gd name="T17" fmla="*/ 66 w 66"/>
              <a:gd name="T18" fmla="*/ 65 h 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65">
                <a:moveTo>
                  <a:pt x="34" y="65"/>
                </a:moveTo>
                <a:lnTo>
                  <a:pt x="66" y="34"/>
                </a:lnTo>
                <a:lnTo>
                  <a:pt x="34" y="0"/>
                </a:lnTo>
                <a:lnTo>
                  <a:pt x="0" y="32"/>
                </a:lnTo>
                <a:lnTo>
                  <a:pt x="34" y="65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0F6EC1A3-1980-D195-915B-71973E5BB9E5}"/>
              </a:ext>
            </a:extLst>
          </p:cNvPr>
          <p:cNvSpPr>
            <a:spLocks/>
          </p:cNvSpPr>
          <p:nvPr/>
        </p:nvSpPr>
        <p:spPr bwMode="auto">
          <a:xfrm>
            <a:off x="2571646" y="2951652"/>
            <a:ext cx="50800" cy="52387"/>
          </a:xfrm>
          <a:custGeom>
            <a:avLst/>
            <a:gdLst>
              <a:gd name="T0" fmla="*/ 2147483647 w 65"/>
              <a:gd name="T1" fmla="*/ 2147483647 h 66"/>
              <a:gd name="T2" fmla="*/ 2147483647 w 65"/>
              <a:gd name="T3" fmla="*/ 2147483647 h 66"/>
              <a:gd name="T4" fmla="*/ 2147483647 w 65"/>
              <a:gd name="T5" fmla="*/ 0 h 66"/>
              <a:gd name="T6" fmla="*/ 0 w 65"/>
              <a:gd name="T7" fmla="*/ 2147483647 h 66"/>
              <a:gd name="T8" fmla="*/ 2147483647 w 65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66"/>
              <a:gd name="T17" fmla="*/ 65 w 65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66">
                <a:moveTo>
                  <a:pt x="34" y="66"/>
                </a:moveTo>
                <a:lnTo>
                  <a:pt x="65" y="34"/>
                </a:lnTo>
                <a:lnTo>
                  <a:pt x="34" y="0"/>
                </a:lnTo>
                <a:lnTo>
                  <a:pt x="0" y="33"/>
                </a:lnTo>
                <a:lnTo>
                  <a:pt x="34" y="66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0" name="Line 150">
            <a:extLst>
              <a:ext uri="{FF2B5EF4-FFF2-40B4-BE49-F238E27FC236}">
                <a16:creationId xmlns:a16="http://schemas.microsoft.com/office/drawing/2014/main" id="{9A377545-E8EE-ACF5-4A14-C40D61E745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4671" y="2986577"/>
            <a:ext cx="16033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1" name="Line 151">
            <a:extLst>
              <a:ext uri="{FF2B5EF4-FFF2-40B4-BE49-F238E27FC236}">
                <a16:creationId xmlns:a16="http://schemas.microsoft.com/office/drawing/2014/main" id="{636A9769-036A-8724-B35D-8FF6814F8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2959" y="2997689"/>
            <a:ext cx="176212" cy="47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2" name="Rectangle 157">
            <a:extLst>
              <a:ext uri="{FF2B5EF4-FFF2-40B4-BE49-F238E27FC236}">
                <a16:creationId xmlns:a16="http://schemas.microsoft.com/office/drawing/2014/main" id="{BD2FCE6C-BA75-1C86-900F-8A23F21F7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941" y="6439633"/>
            <a:ext cx="19490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</a:rPr>
              <a:t>(L Waite, 1988, unpublished)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sp>
        <p:nvSpPr>
          <p:cNvPr id="153" name="Freeform 159">
            <a:extLst>
              <a:ext uri="{FF2B5EF4-FFF2-40B4-BE49-F238E27FC236}">
                <a16:creationId xmlns:a16="http://schemas.microsoft.com/office/drawing/2014/main" id="{FB22CA74-F95D-DA42-512E-3F4EC2065255}"/>
              </a:ext>
            </a:extLst>
          </p:cNvPr>
          <p:cNvSpPr>
            <a:spLocks/>
          </p:cNvSpPr>
          <p:nvPr/>
        </p:nvSpPr>
        <p:spPr bwMode="auto">
          <a:xfrm flipH="1">
            <a:off x="4452834" y="1140314"/>
            <a:ext cx="4381500" cy="1622425"/>
          </a:xfrm>
          <a:custGeom>
            <a:avLst/>
            <a:gdLst>
              <a:gd name="T0" fmla="*/ 0 w 5520"/>
              <a:gd name="T1" fmla="*/ 2147483647 h 2045"/>
              <a:gd name="T2" fmla="*/ 2147483647 w 5520"/>
              <a:gd name="T3" fmla="*/ 2147483647 h 2045"/>
              <a:gd name="T4" fmla="*/ 2147483647 w 5520"/>
              <a:gd name="T5" fmla="*/ 2147483647 h 2045"/>
              <a:gd name="T6" fmla="*/ 2147483647 w 5520"/>
              <a:gd name="T7" fmla="*/ 2147483647 h 2045"/>
              <a:gd name="T8" fmla="*/ 2147483647 w 5520"/>
              <a:gd name="T9" fmla="*/ 0 h 2045"/>
              <a:gd name="T10" fmla="*/ 2147483647 w 5520"/>
              <a:gd name="T11" fmla="*/ 2147483647 h 2045"/>
              <a:gd name="T12" fmla="*/ 2147483647 w 5520"/>
              <a:gd name="T13" fmla="*/ 2147483647 h 2045"/>
              <a:gd name="T14" fmla="*/ 2147483647 w 5520"/>
              <a:gd name="T15" fmla="*/ 2147483647 h 2045"/>
              <a:gd name="T16" fmla="*/ 2147483647 w 5520"/>
              <a:gd name="T17" fmla="*/ 2147483647 h 2045"/>
              <a:gd name="T18" fmla="*/ 2147483647 w 5520"/>
              <a:gd name="T19" fmla="*/ 2147483647 h 2045"/>
              <a:gd name="T20" fmla="*/ 2147483647 w 5520"/>
              <a:gd name="T21" fmla="*/ 2147483647 h 2045"/>
              <a:gd name="T22" fmla="*/ 2147483647 w 5520"/>
              <a:gd name="T23" fmla="*/ 2147483647 h 2045"/>
              <a:gd name="T24" fmla="*/ 2147483647 w 5520"/>
              <a:gd name="T25" fmla="*/ 2147483647 h 2045"/>
              <a:gd name="T26" fmla="*/ 2147483647 w 5520"/>
              <a:gd name="T27" fmla="*/ 2147483647 h 2045"/>
              <a:gd name="T28" fmla="*/ 2147483647 w 5520"/>
              <a:gd name="T29" fmla="*/ 2147483647 h 2045"/>
              <a:gd name="T30" fmla="*/ 2147483647 w 5520"/>
              <a:gd name="T31" fmla="*/ 2147483647 h 2045"/>
              <a:gd name="T32" fmla="*/ 2147483647 w 5520"/>
              <a:gd name="T33" fmla="*/ 2147483647 h 2045"/>
              <a:gd name="T34" fmla="*/ 2147483647 w 5520"/>
              <a:gd name="T35" fmla="*/ 2147483647 h 2045"/>
              <a:gd name="T36" fmla="*/ 2147483647 w 5520"/>
              <a:gd name="T37" fmla="*/ 2147483647 h 2045"/>
              <a:gd name="T38" fmla="*/ 2147483647 w 5520"/>
              <a:gd name="T39" fmla="*/ 2147483647 h 2045"/>
              <a:gd name="T40" fmla="*/ 2147483647 w 5520"/>
              <a:gd name="T41" fmla="*/ 2147483647 h 2045"/>
              <a:gd name="T42" fmla="*/ 2147483647 w 5520"/>
              <a:gd name="T43" fmla="*/ 2147483647 h 2045"/>
              <a:gd name="T44" fmla="*/ 2147483647 w 5520"/>
              <a:gd name="T45" fmla="*/ 2147483647 h 2045"/>
              <a:gd name="T46" fmla="*/ 2147483647 w 5520"/>
              <a:gd name="T47" fmla="*/ 2147483647 h 2045"/>
              <a:gd name="T48" fmla="*/ 2147483647 w 5520"/>
              <a:gd name="T49" fmla="*/ 2147483647 h 2045"/>
              <a:gd name="T50" fmla="*/ 2147483647 w 5520"/>
              <a:gd name="T51" fmla="*/ 2147483647 h 2045"/>
              <a:gd name="T52" fmla="*/ 2147483647 w 5520"/>
              <a:gd name="T53" fmla="*/ 2147483647 h 2045"/>
              <a:gd name="T54" fmla="*/ 2147483647 w 5520"/>
              <a:gd name="T55" fmla="*/ 2147483647 h 2045"/>
              <a:gd name="T56" fmla="*/ 2147483647 w 5520"/>
              <a:gd name="T57" fmla="*/ 2147483647 h 2045"/>
              <a:gd name="T58" fmla="*/ 2147483647 w 5520"/>
              <a:gd name="T59" fmla="*/ 2147483647 h 2045"/>
              <a:gd name="T60" fmla="*/ 2147483647 w 5520"/>
              <a:gd name="T61" fmla="*/ 2147483647 h 2045"/>
              <a:gd name="T62" fmla="*/ 0 w 5520"/>
              <a:gd name="T63" fmla="*/ 2147483647 h 204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520"/>
              <a:gd name="T97" fmla="*/ 0 h 2045"/>
              <a:gd name="T98" fmla="*/ 5520 w 5520"/>
              <a:gd name="T99" fmla="*/ 2045 h 204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520" h="2045">
                <a:moveTo>
                  <a:pt x="0" y="1874"/>
                </a:moveTo>
                <a:lnTo>
                  <a:pt x="17" y="50"/>
                </a:lnTo>
                <a:lnTo>
                  <a:pt x="255" y="34"/>
                </a:lnTo>
                <a:lnTo>
                  <a:pt x="509" y="34"/>
                </a:lnTo>
                <a:lnTo>
                  <a:pt x="665" y="0"/>
                </a:lnTo>
                <a:lnTo>
                  <a:pt x="1042" y="91"/>
                </a:lnTo>
                <a:lnTo>
                  <a:pt x="1352" y="34"/>
                </a:lnTo>
                <a:lnTo>
                  <a:pt x="1640" y="99"/>
                </a:lnTo>
                <a:lnTo>
                  <a:pt x="1878" y="58"/>
                </a:lnTo>
                <a:lnTo>
                  <a:pt x="2034" y="82"/>
                </a:lnTo>
                <a:lnTo>
                  <a:pt x="2198" y="108"/>
                </a:lnTo>
                <a:lnTo>
                  <a:pt x="2437" y="108"/>
                </a:lnTo>
                <a:lnTo>
                  <a:pt x="2625" y="58"/>
                </a:lnTo>
                <a:lnTo>
                  <a:pt x="2995" y="82"/>
                </a:lnTo>
                <a:lnTo>
                  <a:pt x="3224" y="58"/>
                </a:lnTo>
                <a:lnTo>
                  <a:pt x="3298" y="58"/>
                </a:lnTo>
                <a:lnTo>
                  <a:pt x="3560" y="116"/>
                </a:lnTo>
                <a:lnTo>
                  <a:pt x="3683" y="108"/>
                </a:lnTo>
                <a:lnTo>
                  <a:pt x="3840" y="66"/>
                </a:lnTo>
                <a:lnTo>
                  <a:pt x="4185" y="140"/>
                </a:lnTo>
                <a:lnTo>
                  <a:pt x="4561" y="108"/>
                </a:lnTo>
                <a:lnTo>
                  <a:pt x="4805" y="156"/>
                </a:lnTo>
                <a:lnTo>
                  <a:pt x="4995" y="172"/>
                </a:lnTo>
                <a:lnTo>
                  <a:pt x="5184" y="148"/>
                </a:lnTo>
                <a:lnTo>
                  <a:pt x="5381" y="230"/>
                </a:lnTo>
                <a:lnTo>
                  <a:pt x="5520" y="237"/>
                </a:lnTo>
                <a:lnTo>
                  <a:pt x="4823" y="1604"/>
                </a:lnTo>
                <a:lnTo>
                  <a:pt x="3494" y="1676"/>
                </a:lnTo>
                <a:lnTo>
                  <a:pt x="3100" y="1972"/>
                </a:lnTo>
                <a:lnTo>
                  <a:pt x="2650" y="2045"/>
                </a:lnTo>
                <a:lnTo>
                  <a:pt x="1681" y="1947"/>
                </a:lnTo>
                <a:lnTo>
                  <a:pt x="0" y="1874"/>
                </a:lnTo>
                <a:close/>
              </a:path>
            </a:pathLst>
          </a:custGeom>
          <a:solidFill>
            <a:srgbClr val="38B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4" name="Freeform 160">
            <a:extLst>
              <a:ext uri="{FF2B5EF4-FFF2-40B4-BE49-F238E27FC236}">
                <a16:creationId xmlns:a16="http://schemas.microsoft.com/office/drawing/2014/main" id="{74AE0EA4-F80F-9871-367F-0EFB415D4BE7}"/>
              </a:ext>
            </a:extLst>
          </p:cNvPr>
          <p:cNvSpPr>
            <a:spLocks/>
          </p:cNvSpPr>
          <p:nvPr/>
        </p:nvSpPr>
        <p:spPr bwMode="auto">
          <a:xfrm flipH="1">
            <a:off x="2724046" y="4188314"/>
            <a:ext cx="2481263" cy="303213"/>
          </a:xfrm>
          <a:custGeom>
            <a:avLst/>
            <a:gdLst>
              <a:gd name="T0" fmla="*/ 2147483647 w 3125"/>
              <a:gd name="T1" fmla="*/ 2147483647 h 381"/>
              <a:gd name="T2" fmla="*/ 2147483647 w 3125"/>
              <a:gd name="T3" fmla="*/ 2147483647 h 381"/>
              <a:gd name="T4" fmla="*/ 2147483647 w 3125"/>
              <a:gd name="T5" fmla="*/ 2147483647 h 381"/>
              <a:gd name="T6" fmla="*/ 2147483647 w 3125"/>
              <a:gd name="T7" fmla="*/ 0 h 381"/>
              <a:gd name="T8" fmla="*/ 2147483647 w 3125"/>
              <a:gd name="T9" fmla="*/ 2147483647 h 381"/>
              <a:gd name="T10" fmla="*/ 2147483647 w 3125"/>
              <a:gd name="T11" fmla="*/ 2147483647 h 381"/>
              <a:gd name="T12" fmla="*/ 2147483647 w 3125"/>
              <a:gd name="T13" fmla="*/ 2147483647 h 381"/>
              <a:gd name="T14" fmla="*/ 2147483647 w 3125"/>
              <a:gd name="T15" fmla="*/ 2147483647 h 381"/>
              <a:gd name="T16" fmla="*/ 2147483647 w 3125"/>
              <a:gd name="T17" fmla="*/ 2147483647 h 381"/>
              <a:gd name="T18" fmla="*/ 2147483647 w 3125"/>
              <a:gd name="T19" fmla="*/ 2147483647 h 381"/>
              <a:gd name="T20" fmla="*/ 2147483647 w 3125"/>
              <a:gd name="T21" fmla="*/ 2147483647 h 381"/>
              <a:gd name="T22" fmla="*/ 0 w 3125"/>
              <a:gd name="T23" fmla="*/ 2147483647 h 381"/>
              <a:gd name="T24" fmla="*/ 2147483647 w 3125"/>
              <a:gd name="T25" fmla="*/ 2147483647 h 381"/>
              <a:gd name="T26" fmla="*/ 2147483647 w 3125"/>
              <a:gd name="T27" fmla="*/ 2147483647 h 381"/>
              <a:gd name="T28" fmla="*/ 2147483647 w 3125"/>
              <a:gd name="T29" fmla="*/ 2147483647 h 381"/>
              <a:gd name="T30" fmla="*/ 2147483647 w 3125"/>
              <a:gd name="T31" fmla="*/ 2147483647 h 381"/>
              <a:gd name="T32" fmla="*/ 2147483647 w 3125"/>
              <a:gd name="T33" fmla="*/ 2147483647 h 381"/>
              <a:gd name="T34" fmla="*/ 2147483647 w 3125"/>
              <a:gd name="T35" fmla="*/ 2147483647 h 381"/>
              <a:gd name="T36" fmla="*/ 2147483647 w 3125"/>
              <a:gd name="T37" fmla="*/ 2147483647 h 381"/>
              <a:gd name="T38" fmla="*/ 2147483647 w 3125"/>
              <a:gd name="T39" fmla="*/ 2147483647 h 381"/>
              <a:gd name="T40" fmla="*/ 2147483647 w 3125"/>
              <a:gd name="T41" fmla="*/ 2147483647 h 381"/>
              <a:gd name="T42" fmla="*/ 2147483647 w 3125"/>
              <a:gd name="T43" fmla="*/ 2147483647 h 381"/>
              <a:gd name="T44" fmla="*/ 2147483647 w 3125"/>
              <a:gd name="T45" fmla="*/ 2147483647 h 381"/>
              <a:gd name="T46" fmla="*/ 2147483647 w 3125"/>
              <a:gd name="T47" fmla="*/ 2147483647 h 381"/>
              <a:gd name="T48" fmla="*/ 2147483647 w 3125"/>
              <a:gd name="T49" fmla="*/ 2147483647 h 381"/>
              <a:gd name="T50" fmla="*/ 2147483647 w 3125"/>
              <a:gd name="T51" fmla="*/ 2147483647 h 381"/>
              <a:gd name="T52" fmla="*/ 2147483647 w 3125"/>
              <a:gd name="T53" fmla="*/ 2147483647 h 381"/>
              <a:gd name="T54" fmla="*/ 2147483647 w 3125"/>
              <a:gd name="T55" fmla="*/ 2147483647 h 381"/>
              <a:gd name="T56" fmla="*/ 2147483647 w 3125"/>
              <a:gd name="T57" fmla="*/ 2147483647 h 381"/>
              <a:gd name="T58" fmla="*/ 2147483647 w 3125"/>
              <a:gd name="T59" fmla="*/ 2147483647 h 381"/>
              <a:gd name="T60" fmla="*/ 2147483647 w 3125"/>
              <a:gd name="T61" fmla="*/ 2147483647 h 381"/>
              <a:gd name="T62" fmla="*/ 2147483647 w 3125"/>
              <a:gd name="T63" fmla="*/ 2147483647 h 381"/>
              <a:gd name="T64" fmla="*/ 2147483647 w 3125"/>
              <a:gd name="T65" fmla="*/ 2147483647 h 381"/>
              <a:gd name="T66" fmla="*/ 2147483647 w 3125"/>
              <a:gd name="T67" fmla="*/ 2147483647 h 381"/>
              <a:gd name="T68" fmla="*/ 2147483647 w 3125"/>
              <a:gd name="T69" fmla="*/ 2147483647 h 381"/>
              <a:gd name="T70" fmla="*/ 2147483647 w 3125"/>
              <a:gd name="T71" fmla="*/ 2147483647 h 381"/>
              <a:gd name="T72" fmla="*/ 2147483647 w 3125"/>
              <a:gd name="T73" fmla="*/ 2147483647 h 381"/>
              <a:gd name="T74" fmla="*/ 2147483647 w 3125"/>
              <a:gd name="T75" fmla="*/ 2147483647 h 381"/>
              <a:gd name="T76" fmla="*/ 2147483647 w 3125"/>
              <a:gd name="T77" fmla="*/ 2147483647 h 381"/>
              <a:gd name="T78" fmla="*/ 2147483647 w 3125"/>
              <a:gd name="T79" fmla="*/ 2147483647 h 381"/>
              <a:gd name="T80" fmla="*/ 2147483647 w 3125"/>
              <a:gd name="T81" fmla="*/ 2147483647 h 381"/>
              <a:gd name="T82" fmla="*/ 2147483647 w 3125"/>
              <a:gd name="T83" fmla="*/ 2147483647 h 381"/>
              <a:gd name="T84" fmla="*/ 2147483647 w 3125"/>
              <a:gd name="T85" fmla="*/ 2147483647 h 3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125"/>
              <a:gd name="T130" fmla="*/ 0 h 381"/>
              <a:gd name="T131" fmla="*/ 3125 w 3125"/>
              <a:gd name="T132" fmla="*/ 381 h 38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125" h="381">
                <a:moveTo>
                  <a:pt x="2577" y="123"/>
                </a:moveTo>
                <a:lnTo>
                  <a:pt x="2566" y="123"/>
                </a:lnTo>
                <a:lnTo>
                  <a:pt x="2098" y="37"/>
                </a:lnTo>
                <a:lnTo>
                  <a:pt x="1348" y="0"/>
                </a:lnTo>
                <a:lnTo>
                  <a:pt x="523" y="60"/>
                </a:lnTo>
                <a:lnTo>
                  <a:pt x="258" y="183"/>
                </a:lnTo>
                <a:lnTo>
                  <a:pt x="295" y="214"/>
                </a:lnTo>
                <a:lnTo>
                  <a:pt x="197" y="251"/>
                </a:lnTo>
                <a:lnTo>
                  <a:pt x="222" y="275"/>
                </a:lnTo>
                <a:lnTo>
                  <a:pt x="105" y="275"/>
                </a:lnTo>
                <a:lnTo>
                  <a:pt x="149" y="325"/>
                </a:lnTo>
                <a:lnTo>
                  <a:pt x="0" y="355"/>
                </a:lnTo>
                <a:lnTo>
                  <a:pt x="93" y="381"/>
                </a:lnTo>
                <a:lnTo>
                  <a:pt x="174" y="362"/>
                </a:lnTo>
                <a:lnTo>
                  <a:pt x="240" y="337"/>
                </a:lnTo>
                <a:lnTo>
                  <a:pt x="314" y="348"/>
                </a:lnTo>
                <a:lnTo>
                  <a:pt x="376" y="337"/>
                </a:lnTo>
                <a:lnTo>
                  <a:pt x="468" y="325"/>
                </a:lnTo>
                <a:lnTo>
                  <a:pt x="541" y="337"/>
                </a:lnTo>
                <a:lnTo>
                  <a:pt x="745" y="362"/>
                </a:lnTo>
                <a:lnTo>
                  <a:pt x="861" y="362"/>
                </a:lnTo>
                <a:lnTo>
                  <a:pt x="1034" y="318"/>
                </a:lnTo>
                <a:lnTo>
                  <a:pt x="1318" y="344"/>
                </a:lnTo>
                <a:lnTo>
                  <a:pt x="1465" y="344"/>
                </a:lnTo>
                <a:lnTo>
                  <a:pt x="1582" y="312"/>
                </a:lnTo>
                <a:lnTo>
                  <a:pt x="1715" y="307"/>
                </a:lnTo>
                <a:lnTo>
                  <a:pt x="1828" y="293"/>
                </a:lnTo>
                <a:lnTo>
                  <a:pt x="1933" y="288"/>
                </a:lnTo>
                <a:lnTo>
                  <a:pt x="2024" y="307"/>
                </a:lnTo>
                <a:lnTo>
                  <a:pt x="2135" y="348"/>
                </a:lnTo>
                <a:lnTo>
                  <a:pt x="2258" y="325"/>
                </a:lnTo>
                <a:lnTo>
                  <a:pt x="2430" y="312"/>
                </a:lnTo>
                <a:lnTo>
                  <a:pt x="2511" y="307"/>
                </a:lnTo>
                <a:lnTo>
                  <a:pt x="2651" y="355"/>
                </a:lnTo>
                <a:lnTo>
                  <a:pt x="2780" y="362"/>
                </a:lnTo>
                <a:lnTo>
                  <a:pt x="3125" y="330"/>
                </a:lnTo>
                <a:lnTo>
                  <a:pt x="2934" y="312"/>
                </a:lnTo>
                <a:lnTo>
                  <a:pt x="2946" y="275"/>
                </a:lnTo>
                <a:lnTo>
                  <a:pt x="2856" y="256"/>
                </a:lnTo>
                <a:lnTo>
                  <a:pt x="2879" y="214"/>
                </a:lnTo>
                <a:lnTo>
                  <a:pt x="2602" y="146"/>
                </a:lnTo>
                <a:lnTo>
                  <a:pt x="2515" y="116"/>
                </a:lnTo>
                <a:lnTo>
                  <a:pt x="2577" y="123"/>
                </a:lnTo>
                <a:close/>
              </a:path>
            </a:pathLst>
          </a:custGeom>
          <a:solidFill>
            <a:srgbClr val="38B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5" name="Freeform 161">
            <a:extLst>
              <a:ext uri="{FF2B5EF4-FFF2-40B4-BE49-F238E27FC236}">
                <a16:creationId xmlns:a16="http://schemas.microsoft.com/office/drawing/2014/main" id="{C1CF8EAB-5467-EEA2-17A9-E0186468910B}"/>
              </a:ext>
            </a:extLst>
          </p:cNvPr>
          <p:cNvSpPr>
            <a:spLocks/>
          </p:cNvSpPr>
          <p:nvPr/>
        </p:nvSpPr>
        <p:spPr bwMode="auto">
          <a:xfrm flipH="1">
            <a:off x="7500834" y="2613514"/>
            <a:ext cx="1338262" cy="373063"/>
          </a:xfrm>
          <a:custGeom>
            <a:avLst/>
            <a:gdLst>
              <a:gd name="T0" fmla="*/ 2147483647 w 1687"/>
              <a:gd name="T1" fmla="*/ 2147483647 h 468"/>
              <a:gd name="T2" fmla="*/ 2147483647 w 1687"/>
              <a:gd name="T3" fmla="*/ 2147483647 h 468"/>
              <a:gd name="T4" fmla="*/ 0 w 1687"/>
              <a:gd name="T5" fmla="*/ 0 h 468"/>
              <a:gd name="T6" fmla="*/ 2147483647 w 1687"/>
              <a:gd name="T7" fmla="*/ 2147483647 h 468"/>
              <a:gd name="T8" fmla="*/ 2147483647 w 1687"/>
              <a:gd name="T9" fmla="*/ 2147483647 h 468"/>
              <a:gd name="T10" fmla="*/ 2147483647 w 1687"/>
              <a:gd name="T11" fmla="*/ 2147483647 h 468"/>
              <a:gd name="T12" fmla="*/ 2147483647 w 1687"/>
              <a:gd name="T13" fmla="*/ 2147483647 h 468"/>
              <a:gd name="T14" fmla="*/ 2147483647 w 1687"/>
              <a:gd name="T15" fmla="*/ 2147483647 h 468"/>
              <a:gd name="T16" fmla="*/ 2147483647 w 1687"/>
              <a:gd name="T17" fmla="*/ 2147483647 h 468"/>
              <a:gd name="T18" fmla="*/ 2147483647 w 1687"/>
              <a:gd name="T19" fmla="*/ 2147483647 h 4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7"/>
              <a:gd name="T31" fmla="*/ 0 h 468"/>
              <a:gd name="T32" fmla="*/ 1687 w 1687"/>
              <a:gd name="T33" fmla="*/ 468 h 4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7" h="468">
                <a:moveTo>
                  <a:pt x="7" y="359"/>
                </a:moveTo>
                <a:lnTo>
                  <a:pt x="15" y="359"/>
                </a:lnTo>
                <a:lnTo>
                  <a:pt x="0" y="0"/>
                </a:lnTo>
                <a:lnTo>
                  <a:pt x="1147" y="39"/>
                </a:lnTo>
                <a:lnTo>
                  <a:pt x="1687" y="76"/>
                </a:lnTo>
                <a:lnTo>
                  <a:pt x="1657" y="198"/>
                </a:lnTo>
                <a:lnTo>
                  <a:pt x="1435" y="371"/>
                </a:lnTo>
                <a:lnTo>
                  <a:pt x="1258" y="468"/>
                </a:lnTo>
                <a:lnTo>
                  <a:pt x="94" y="371"/>
                </a:lnTo>
                <a:lnTo>
                  <a:pt x="7" y="359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6" name="Freeform 162">
            <a:extLst>
              <a:ext uri="{FF2B5EF4-FFF2-40B4-BE49-F238E27FC236}">
                <a16:creationId xmlns:a16="http://schemas.microsoft.com/office/drawing/2014/main" id="{E846A77A-4E9B-C653-70B1-A63EB54AD608}"/>
              </a:ext>
            </a:extLst>
          </p:cNvPr>
          <p:cNvSpPr>
            <a:spLocks/>
          </p:cNvSpPr>
          <p:nvPr/>
        </p:nvSpPr>
        <p:spPr bwMode="auto">
          <a:xfrm>
            <a:off x="6418159" y="2996102"/>
            <a:ext cx="2455862" cy="1109662"/>
          </a:xfrm>
          <a:custGeom>
            <a:avLst/>
            <a:gdLst>
              <a:gd name="T0" fmla="*/ 2147483647 w 1547"/>
              <a:gd name="T1" fmla="*/ 2147483647 h 699"/>
              <a:gd name="T2" fmla="*/ 2147483647 w 1547"/>
              <a:gd name="T3" fmla="*/ 2147483647 h 699"/>
              <a:gd name="T4" fmla="*/ 2147483647 w 1547"/>
              <a:gd name="T5" fmla="*/ 2147483647 h 699"/>
              <a:gd name="T6" fmla="*/ 2147483647 w 1547"/>
              <a:gd name="T7" fmla="*/ 2147483647 h 699"/>
              <a:gd name="T8" fmla="*/ 2147483647 w 1547"/>
              <a:gd name="T9" fmla="*/ 2147483647 h 699"/>
              <a:gd name="T10" fmla="*/ 0 w 1547"/>
              <a:gd name="T11" fmla="*/ 2147483647 h 699"/>
              <a:gd name="T12" fmla="*/ 2147483647 w 1547"/>
              <a:gd name="T13" fmla="*/ 2147483647 h 699"/>
              <a:gd name="T14" fmla="*/ 2147483647 w 1547"/>
              <a:gd name="T15" fmla="*/ 2147483647 h 699"/>
              <a:gd name="T16" fmla="*/ 2147483647 w 1547"/>
              <a:gd name="T17" fmla="*/ 2147483647 h 699"/>
              <a:gd name="T18" fmla="*/ 2147483647 w 1547"/>
              <a:gd name="T19" fmla="*/ 2147483647 h 699"/>
              <a:gd name="T20" fmla="*/ 2147483647 w 1547"/>
              <a:gd name="T21" fmla="*/ 2147483647 h 699"/>
              <a:gd name="T22" fmla="*/ 2147483647 w 1547"/>
              <a:gd name="T23" fmla="*/ 2147483647 h 699"/>
              <a:gd name="T24" fmla="*/ 2147483647 w 1547"/>
              <a:gd name="T25" fmla="*/ 0 h 699"/>
              <a:gd name="T26" fmla="*/ 2147483647 w 1547"/>
              <a:gd name="T27" fmla="*/ 2147483647 h 699"/>
              <a:gd name="T28" fmla="*/ 2147483647 w 1547"/>
              <a:gd name="T29" fmla="*/ 2147483647 h 699"/>
              <a:gd name="T30" fmla="*/ 2147483647 w 1547"/>
              <a:gd name="T31" fmla="*/ 2147483647 h 6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47"/>
              <a:gd name="T49" fmla="*/ 0 h 699"/>
              <a:gd name="T50" fmla="*/ 1547 w 1547"/>
              <a:gd name="T51" fmla="*/ 699 h 69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47" h="699">
                <a:moveTo>
                  <a:pt x="1307" y="573"/>
                </a:moveTo>
                <a:lnTo>
                  <a:pt x="1298" y="573"/>
                </a:lnTo>
                <a:lnTo>
                  <a:pt x="791" y="592"/>
                </a:lnTo>
                <a:lnTo>
                  <a:pt x="569" y="592"/>
                </a:lnTo>
                <a:lnTo>
                  <a:pt x="350" y="619"/>
                </a:lnTo>
                <a:lnTo>
                  <a:pt x="0" y="699"/>
                </a:lnTo>
                <a:lnTo>
                  <a:pt x="365" y="463"/>
                </a:lnTo>
                <a:lnTo>
                  <a:pt x="521" y="274"/>
                </a:lnTo>
                <a:lnTo>
                  <a:pt x="563" y="238"/>
                </a:lnTo>
                <a:lnTo>
                  <a:pt x="662" y="157"/>
                </a:lnTo>
                <a:lnTo>
                  <a:pt x="773" y="94"/>
                </a:lnTo>
                <a:lnTo>
                  <a:pt x="1476" y="9"/>
                </a:lnTo>
                <a:lnTo>
                  <a:pt x="1547" y="0"/>
                </a:lnTo>
                <a:lnTo>
                  <a:pt x="1547" y="37"/>
                </a:lnTo>
                <a:lnTo>
                  <a:pt x="1491" y="564"/>
                </a:lnTo>
                <a:lnTo>
                  <a:pt x="1307" y="573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7" name="Freeform 163">
            <a:extLst>
              <a:ext uri="{FF2B5EF4-FFF2-40B4-BE49-F238E27FC236}">
                <a16:creationId xmlns:a16="http://schemas.microsoft.com/office/drawing/2014/main" id="{AC319A3F-129C-AAB9-E7C3-73476FA29807}"/>
              </a:ext>
            </a:extLst>
          </p:cNvPr>
          <p:cNvSpPr>
            <a:spLocks/>
          </p:cNvSpPr>
          <p:nvPr/>
        </p:nvSpPr>
        <p:spPr bwMode="auto">
          <a:xfrm flipH="1">
            <a:off x="5614884" y="3894627"/>
            <a:ext cx="2868612" cy="596900"/>
          </a:xfrm>
          <a:custGeom>
            <a:avLst/>
            <a:gdLst>
              <a:gd name="T0" fmla="*/ 2147483647 w 3615"/>
              <a:gd name="T1" fmla="*/ 2147483647 h 752"/>
              <a:gd name="T2" fmla="*/ 2147483647 w 3615"/>
              <a:gd name="T3" fmla="*/ 2147483647 h 752"/>
              <a:gd name="T4" fmla="*/ 2147483647 w 3615"/>
              <a:gd name="T5" fmla="*/ 2147483647 h 752"/>
              <a:gd name="T6" fmla="*/ 2147483647 w 3615"/>
              <a:gd name="T7" fmla="*/ 2147483647 h 752"/>
              <a:gd name="T8" fmla="*/ 2147483647 w 3615"/>
              <a:gd name="T9" fmla="*/ 2147483647 h 752"/>
              <a:gd name="T10" fmla="*/ 2147483647 w 3615"/>
              <a:gd name="T11" fmla="*/ 2147483647 h 752"/>
              <a:gd name="T12" fmla="*/ 2147483647 w 3615"/>
              <a:gd name="T13" fmla="*/ 2147483647 h 752"/>
              <a:gd name="T14" fmla="*/ 2147483647 w 3615"/>
              <a:gd name="T15" fmla="*/ 2147483647 h 752"/>
              <a:gd name="T16" fmla="*/ 2147483647 w 3615"/>
              <a:gd name="T17" fmla="*/ 2147483647 h 752"/>
              <a:gd name="T18" fmla="*/ 2147483647 w 3615"/>
              <a:gd name="T19" fmla="*/ 2147483647 h 752"/>
              <a:gd name="T20" fmla="*/ 2147483647 w 3615"/>
              <a:gd name="T21" fmla="*/ 2147483647 h 752"/>
              <a:gd name="T22" fmla="*/ 2147483647 w 3615"/>
              <a:gd name="T23" fmla="*/ 2147483647 h 752"/>
              <a:gd name="T24" fmla="*/ 2147483647 w 3615"/>
              <a:gd name="T25" fmla="*/ 2147483647 h 752"/>
              <a:gd name="T26" fmla="*/ 2147483647 w 3615"/>
              <a:gd name="T27" fmla="*/ 2147483647 h 752"/>
              <a:gd name="T28" fmla="*/ 2147483647 w 3615"/>
              <a:gd name="T29" fmla="*/ 2147483647 h 752"/>
              <a:gd name="T30" fmla="*/ 2147483647 w 3615"/>
              <a:gd name="T31" fmla="*/ 2147483647 h 752"/>
              <a:gd name="T32" fmla="*/ 2147483647 w 3615"/>
              <a:gd name="T33" fmla="*/ 2147483647 h 752"/>
              <a:gd name="T34" fmla="*/ 2147483647 w 3615"/>
              <a:gd name="T35" fmla="*/ 2147483647 h 752"/>
              <a:gd name="T36" fmla="*/ 2147483647 w 3615"/>
              <a:gd name="T37" fmla="*/ 2147483647 h 752"/>
              <a:gd name="T38" fmla="*/ 0 w 3615"/>
              <a:gd name="T39" fmla="*/ 0 h 752"/>
              <a:gd name="T40" fmla="*/ 2147483647 w 3615"/>
              <a:gd name="T41" fmla="*/ 2147483647 h 752"/>
              <a:gd name="T42" fmla="*/ 2147483647 w 3615"/>
              <a:gd name="T43" fmla="*/ 2147483647 h 752"/>
              <a:gd name="T44" fmla="*/ 2147483647 w 3615"/>
              <a:gd name="T45" fmla="*/ 2147483647 h 752"/>
              <a:gd name="T46" fmla="*/ 2147483647 w 3615"/>
              <a:gd name="T47" fmla="*/ 2147483647 h 752"/>
              <a:gd name="T48" fmla="*/ 2147483647 w 3615"/>
              <a:gd name="T49" fmla="*/ 2147483647 h 752"/>
              <a:gd name="T50" fmla="*/ 2147483647 w 3615"/>
              <a:gd name="T51" fmla="*/ 2147483647 h 752"/>
              <a:gd name="T52" fmla="*/ 2147483647 w 3615"/>
              <a:gd name="T53" fmla="*/ 2147483647 h 752"/>
              <a:gd name="T54" fmla="*/ 2147483647 w 3615"/>
              <a:gd name="T55" fmla="*/ 2147483647 h 752"/>
              <a:gd name="T56" fmla="*/ 2147483647 w 3615"/>
              <a:gd name="T57" fmla="*/ 2147483647 h 752"/>
              <a:gd name="T58" fmla="*/ 2147483647 w 3615"/>
              <a:gd name="T59" fmla="*/ 2147483647 h 752"/>
              <a:gd name="T60" fmla="*/ 2147483647 w 3615"/>
              <a:gd name="T61" fmla="*/ 2147483647 h 752"/>
              <a:gd name="T62" fmla="*/ 2147483647 w 3615"/>
              <a:gd name="T63" fmla="*/ 2147483647 h 752"/>
              <a:gd name="T64" fmla="*/ 2147483647 w 3615"/>
              <a:gd name="T65" fmla="*/ 2147483647 h 752"/>
              <a:gd name="T66" fmla="*/ 2147483647 w 3615"/>
              <a:gd name="T67" fmla="*/ 2147483647 h 752"/>
              <a:gd name="T68" fmla="*/ 2147483647 w 3615"/>
              <a:gd name="T69" fmla="*/ 2147483647 h 752"/>
              <a:gd name="T70" fmla="*/ 2147483647 w 3615"/>
              <a:gd name="T71" fmla="*/ 2147483647 h 752"/>
              <a:gd name="T72" fmla="*/ 2147483647 w 3615"/>
              <a:gd name="T73" fmla="*/ 2147483647 h 752"/>
              <a:gd name="T74" fmla="*/ 2147483647 w 3615"/>
              <a:gd name="T75" fmla="*/ 2147483647 h 752"/>
              <a:gd name="T76" fmla="*/ 2147483647 w 3615"/>
              <a:gd name="T77" fmla="*/ 2147483647 h 752"/>
              <a:gd name="T78" fmla="*/ 2147483647 w 3615"/>
              <a:gd name="T79" fmla="*/ 2147483647 h 752"/>
              <a:gd name="T80" fmla="*/ 2147483647 w 3615"/>
              <a:gd name="T81" fmla="*/ 2147483647 h 752"/>
              <a:gd name="T82" fmla="*/ 2147483647 w 3615"/>
              <a:gd name="T83" fmla="*/ 2147483647 h 752"/>
              <a:gd name="T84" fmla="*/ 2147483647 w 3615"/>
              <a:gd name="T85" fmla="*/ 2147483647 h 752"/>
              <a:gd name="T86" fmla="*/ 2147483647 w 3615"/>
              <a:gd name="T87" fmla="*/ 2147483647 h 752"/>
              <a:gd name="T88" fmla="*/ 2147483647 w 3615"/>
              <a:gd name="T89" fmla="*/ 2147483647 h 752"/>
              <a:gd name="T90" fmla="*/ 2147483647 w 3615"/>
              <a:gd name="T91" fmla="*/ 2147483647 h 752"/>
              <a:gd name="T92" fmla="*/ 2147483647 w 3615"/>
              <a:gd name="T93" fmla="*/ 2147483647 h 752"/>
              <a:gd name="T94" fmla="*/ 2147483647 w 3615"/>
              <a:gd name="T95" fmla="*/ 2147483647 h 752"/>
              <a:gd name="T96" fmla="*/ 2147483647 w 3615"/>
              <a:gd name="T97" fmla="*/ 2147483647 h 752"/>
              <a:gd name="T98" fmla="*/ 2147483647 w 3615"/>
              <a:gd name="T99" fmla="*/ 2147483647 h 7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15"/>
              <a:gd name="T151" fmla="*/ 0 h 752"/>
              <a:gd name="T152" fmla="*/ 3615 w 3615"/>
              <a:gd name="T153" fmla="*/ 752 h 75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15" h="752">
                <a:moveTo>
                  <a:pt x="3554" y="719"/>
                </a:moveTo>
                <a:lnTo>
                  <a:pt x="3609" y="687"/>
                </a:lnTo>
                <a:lnTo>
                  <a:pt x="3315" y="599"/>
                </a:lnTo>
                <a:lnTo>
                  <a:pt x="3315" y="579"/>
                </a:lnTo>
                <a:lnTo>
                  <a:pt x="3216" y="523"/>
                </a:lnTo>
                <a:lnTo>
                  <a:pt x="3260" y="502"/>
                </a:lnTo>
                <a:lnTo>
                  <a:pt x="3123" y="450"/>
                </a:lnTo>
                <a:lnTo>
                  <a:pt x="2669" y="436"/>
                </a:lnTo>
                <a:lnTo>
                  <a:pt x="2637" y="371"/>
                </a:lnTo>
                <a:lnTo>
                  <a:pt x="2277" y="371"/>
                </a:lnTo>
                <a:lnTo>
                  <a:pt x="2298" y="337"/>
                </a:lnTo>
                <a:lnTo>
                  <a:pt x="1904" y="282"/>
                </a:lnTo>
                <a:lnTo>
                  <a:pt x="1949" y="207"/>
                </a:lnTo>
                <a:lnTo>
                  <a:pt x="1675" y="207"/>
                </a:lnTo>
                <a:lnTo>
                  <a:pt x="1696" y="142"/>
                </a:lnTo>
                <a:lnTo>
                  <a:pt x="1542" y="119"/>
                </a:lnTo>
                <a:lnTo>
                  <a:pt x="1554" y="76"/>
                </a:lnTo>
                <a:lnTo>
                  <a:pt x="1347" y="32"/>
                </a:lnTo>
                <a:lnTo>
                  <a:pt x="690" y="11"/>
                </a:lnTo>
                <a:lnTo>
                  <a:pt x="0" y="0"/>
                </a:lnTo>
                <a:lnTo>
                  <a:pt x="449" y="403"/>
                </a:lnTo>
                <a:lnTo>
                  <a:pt x="548" y="730"/>
                </a:lnTo>
                <a:lnTo>
                  <a:pt x="658" y="719"/>
                </a:lnTo>
                <a:lnTo>
                  <a:pt x="723" y="730"/>
                </a:lnTo>
                <a:lnTo>
                  <a:pt x="853" y="740"/>
                </a:lnTo>
                <a:lnTo>
                  <a:pt x="942" y="719"/>
                </a:lnTo>
                <a:lnTo>
                  <a:pt x="1018" y="719"/>
                </a:lnTo>
                <a:lnTo>
                  <a:pt x="1148" y="730"/>
                </a:lnTo>
                <a:lnTo>
                  <a:pt x="1203" y="740"/>
                </a:lnTo>
                <a:lnTo>
                  <a:pt x="1336" y="752"/>
                </a:lnTo>
                <a:lnTo>
                  <a:pt x="1466" y="752"/>
                </a:lnTo>
                <a:lnTo>
                  <a:pt x="1595" y="738"/>
                </a:lnTo>
                <a:lnTo>
                  <a:pt x="1713" y="714"/>
                </a:lnTo>
                <a:lnTo>
                  <a:pt x="1794" y="719"/>
                </a:lnTo>
                <a:lnTo>
                  <a:pt x="1893" y="752"/>
                </a:lnTo>
                <a:lnTo>
                  <a:pt x="1991" y="740"/>
                </a:lnTo>
                <a:lnTo>
                  <a:pt x="2167" y="740"/>
                </a:lnTo>
                <a:lnTo>
                  <a:pt x="2298" y="719"/>
                </a:lnTo>
                <a:lnTo>
                  <a:pt x="2451" y="726"/>
                </a:lnTo>
                <a:lnTo>
                  <a:pt x="2594" y="740"/>
                </a:lnTo>
                <a:lnTo>
                  <a:pt x="2724" y="740"/>
                </a:lnTo>
                <a:lnTo>
                  <a:pt x="2779" y="719"/>
                </a:lnTo>
                <a:lnTo>
                  <a:pt x="2867" y="708"/>
                </a:lnTo>
                <a:lnTo>
                  <a:pt x="3020" y="719"/>
                </a:lnTo>
                <a:lnTo>
                  <a:pt x="3151" y="730"/>
                </a:lnTo>
                <a:lnTo>
                  <a:pt x="3292" y="730"/>
                </a:lnTo>
                <a:lnTo>
                  <a:pt x="3413" y="708"/>
                </a:lnTo>
                <a:lnTo>
                  <a:pt x="3615" y="696"/>
                </a:lnTo>
                <a:lnTo>
                  <a:pt x="3609" y="687"/>
                </a:lnTo>
                <a:lnTo>
                  <a:pt x="3554" y="719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8" name="Freeform 164">
            <a:extLst>
              <a:ext uri="{FF2B5EF4-FFF2-40B4-BE49-F238E27FC236}">
                <a16:creationId xmlns:a16="http://schemas.microsoft.com/office/drawing/2014/main" id="{779CB7DD-7657-BDAA-B2B8-E89D5E18F097}"/>
              </a:ext>
            </a:extLst>
          </p:cNvPr>
          <p:cNvSpPr>
            <a:spLocks/>
          </p:cNvSpPr>
          <p:nvPr/>
        </p:nvSpPr>
        <p:spPr bwMode="auto">
          <a:xfrm flipH="1">
            <a:off x="6878534" y="3510452"/>
            <a:ext cx="381000" cy="265112"/>
          </a:xfrm>
          <a:custGeom>
            <a:avLst/>
            <a:gdLst>
              <a:gd name="T0" fmla="*/ 2147483647 w 482"/>
              <a:gd name="T1" fmla="*/ 2147483647 h 334"/>
              <a:gd name="T2" fmla="*/ 2147483647 w 482"/>
              <a:gd name="T3" fmla="*/ 2147483647 h 334"/>
              <a:gd name="T4" fmla="*/ 2147483647 w 482"/>
              <a:gd name="T5" fmla="*/ 2147483647 h 334"/>
              <a:gd name="T6" fmla="*/ 2147483647 w 482"/>
              <a:gd name="T7" fmla="*/ 2147483647 h 334"/>
              <a:gd name="T8" fmla="*/ 2147483647 w 482"/>
              <a:gd name="T9" fmla="*/ 2147483647 h 334"/>
              <a:gd name="T10" fmla="*/ 0 w 482"/>
              <a:gd name="T11" fmla="*/ 2147483647 h 334"/>
              <a:gd name="T12" fmla="*/ 2147483647 w 482"/>
              <a:gd name="T13" fmla="*/ 2147483647 h 334"/>
              <a:gd name="T14" fmla="*/ 2147483647 w 482"/>
              <a:gd name="T15" fmla="*/ 0 h 334"/>
              <a:gd name="T16" fmla="*/ 2147483647 w 482"/>
              <a:gd name="T17" fmla="*/ 2147483647 h 334"/>
              <a:gd name="T18" fmla="*/ 2147483647 w 482"/>
              <a:gd name="T19" fmla="*/ 2147483647 h 3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2"/>
              <a:gd name="T31" fmla="*/ 0 h 334"/>
              <a:gd name="T32" fmla="*/ 482 w 482"/>
              <a:gd name="T33" fmla="*/ 334 h 3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2" h="334">
                <a:moveTo>
                  <a:pt x="229" y="60"/>
                </a:moveTo>
                <a:lnTo>
                  <a:pt x="353" y="176"/>
                </a:lnTo>
                <a:lnTo>
                  <a:pt x="482" y="334"/>
                </a:lnTo>
                <a:lnTo>
                  <a:pt x="342" y="253"/>
                </a:lnTo>
                <a:lnTo>
                  <a:pt x="143" y="135"/>
                </a:lnTo>
                <a:lnTo>
                  <a:pt x="0" y="6"/>
                </a:lnTo>
                <a:lnTo>
                  <a:pt x="118" y="42"/>
                </a:lnTo>
                <a:lnTo>
                  <a:pt x="113" y="0"/>
                </a:lnTo>
                <a:lnTo>
                  <a:pt x="235" y="46"/>
                </a:lnTo>
                <a:lnTo>
                  <a:pt x="229" y="6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" name="Freeform 165">
            <a:extLst>
              <a:ext uri="{FF2B5EF4-FFF2-40B4-BE49-F238E27FC236}">
                <a16:creationId xmlns:a16="http://schemas.microsoft.com/office/drawing/2014/main" id="{E7816795-BD00-B8F8-98CA-0A61F686DEAA}"/>
              </a:ext>
            </a:extLst>
          </p:cNvPr>
          <p:cNvSpPr>
            <a:spLocks/>
          </p:cNvSpPr>
          <p:nvPr/>
        </p:nvSpPr>
        <p:spPr bwMode="auto">
          <a:xfrm flipH="1">
            <a:off x="7064271" y="3169139"/>
            <a:ext cx="633413" cy="401638"/>
          </a:xfrm>
          <a:custGeom>
            <a:avLst/>
            <a:gdLst>
              <a:gd name="T0" fmla="*/ 2147483647 w 799"/>
              <a:gd name="T1" fmla="*/ 2147483647 h 506"/>
              <a:gd name="T2" fmla="*/ 2147483647 w 799"/>
              <a:gd name="T3" fmla="*/ 2147483647 h 506"/>
              <a:gd name="T4" fmla="*/ 2147483647 w 799"/>
              <a:gd name="T5" fmla="*/ 2147483647 h 506"/>
              <a:gd name="T6" fmla="*/ 2147483647 w 799"/>
              <a:gd name="T7" fmla="*/ 2147483647 h 506"/>
              <a:gd name="T8" fmla="*/ 2147483647 w 799"/>
              <a:gd name="T9" fmla="*/ 2147483647 h 506"/>
              <a:gd name="T10" fmla="*/ 2147483647 w 799"/>
              <a:gd name="T11" fmla="*/ 2147483647 h 506"/>
              <a:gd name="T12" fmla="*/ 2147483647 w 799"/>
              <a:gd name="T13" fmla="*/ 2147483647 h 506"/>
              <a:gd name="T14" fmla="*/ 2147483647 w 799"/>
              <a:gd name="T15" fmla="*/ 2147483647 h 506"/>
              <a:gd name="T16" fmla="*/ 2147483647 w 799"/>
              <a:gd name="T17" fmla="*/ 2147483647 h 506"/>
              <a:gd name="T18" fmla="*/ 2147483647 w 799"/>
              <a:gd name="T19" fmla="*/ 2147483647 h 506"/>
              <a:gd name="T20" fmla="*/ 0 w 799"/>
              <a:gd name="T21" fmla="*/ 2147483647 h 506"/>
              <a:gd name="T22" fmla="*/ 2147483647 w 799"/>
              <a:gd name="T23" fmla="*/ 2147483647 h 506"/>
              <a:gd name="T24" fmla="*/ 0 w 799"/>
              <a:gd name="T25" fmla="*/ 2147483647 h 506"/>
              <a:gd name="T26" fmla="*/ 2147483647 w 799"/>
              <a:gd name="T27" fmla="*/ 2147483647 h 506"/>
              <a:gd name="T28" fmla="*/ 2147483647 w 799"/>
              <a:gd name="T29" fmla="*/ 0 h 506"/>
              <a:gd name="T30" fmla="*/ 2147483647 w 799"/>
              <a:gd name="T31" fmla="*/ 2147483647 h 506"/>
              <a:gd name="T32" fmla="*/ 2147483647 w 799"/>
              <a:gd name="T33" fmla="*/ 2147483647 h 50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99"/>
              <a:gd name="T52" fmla="*/ 0 h 506"/>
              <a:gd name="T53" fmla="*/ 799 w 799"/>
              <a:gd name="T54" fmla="*/ 506 h 50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99" h="506">
                <a:moveTo>
                  <a:pt x="229" y="22"/>
                </a:moveTo>
                <a:lnTo>
                  <a:pt x="359" y="57"/>
                </a:lnTo>
                <a:lnTo>
                  <a:pt x="547" y="194"/>
                </a:lnTo>
                <a:lnTo>
                  <a:pt x="683" y="341"/>
                </a:lnTo>
                <a:lnTo>
                  <a:pt x="799" y="506"/>
                </a:lnTo>
                <a:lnTo>
                  <a:pt x="665" y="435"/>
                </a:lnTo>
                <a:lnTo>
                  <a:pt x="659" y="475"/>
                </a:lnTo>
                <a:lnTo>
                  <a:pt x="512" y="417"/>
                </a:lnTo>
                <a:lnTo>
                  <a:pt x="293" y="229"/>
                </a:lnTo>
                <a:lnTo>
                  <a:pt x="112" y="112"/>
                </a:lnTo>
                <a:lnTo>
                  <a:pt x="0" y="64"/>
                </a:lnTo>
                <a:lnTo>
                  <a:pt x="58" y="69"/>
                </a:lnTo>
                <a:lnTo>
                  <a:pt x="0" y="28"/>
                </a:lnTo>
                <a:lnTo>
                  <a:pt x="182" y="47"/>
                </a:lnTo>
                <a:lnTo>
                  <a:pt x="158" y="0"/>
                </a:lnTo>
                <a:lnTo>
                  <a:pt x="229" y="18"/>
                </a:lnTo>
                <a:lnTo>
                  <a:pt x="229" y="22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0" name="Freeform 166">
            <a:extLst>
              <a:ext uri="{FF2B5EF4-FFF2-40B4-BE49-F238E27FC236}">
                <a16:creationId xmlns:a16="http://schemas.microsoft.com/office/drawing/2014/main" id="{1AD22AE9-263F-D65D-8BD2-6B7720187400}"/>
              </a:ext>
            </a:extLst>
          </p:cNvPr>
          <p:cNvSpPr>
            <a:spLocks/>
          </p:cNvSpPr>
          <p:nvPr/>
        </p:nvSpPr>
        <p:spPr bwMode="auto">
          <a:xfrm flipH="1">
            <a:off x="7708796" y="2910377"/>
            <a:ext cx="1158875" cy="184150"/>
          </a:xfrm>
          <a:custGeom>
            <a:avLst/>
            <a:gdLst>
              <a:gd name="T0" fmla="*/ 2147483647 w 1461"/>
              <a:gd name="T1" fmla="*/ 2147483647 h 231"/>
              <a:gd name="T2" fmla="*/ 2147483647 w 1461"/>
              <a:gd name="T3" fmla="*/ 2147483647 h 231"/>
              <a:gd name="T4" fmla="*/ 2147483647 w 1461"/>
              <a:gd name="T5" fmla="*/ 2147483647 h 231"/>
              <a:gd name="T6" fmla="*/ 2147483647 w 1461"/>
              <a:gd name="T7" fmla="*/ 2147483647 h 231"/>
              <a:gd name="T8" fmla="*/ 0 w 1461"/>
              <a:gd name="T9" fmla="*/ 0 h 231"/>
              <a:gd name="T10" fmla="*/ 2147483647 w 1461"/>
              <a:gd name="T11" fmla="*/ 2147483647 h 231"/>
              <a:gd name="T12" fmla="*/ 2147483647 w 1461"/>
              <a:gd name="T13" fmla="*/ 2147483647 h 231"/>
              <a:gd name="T14" fmla="*/ 2147483647 w 1461"/>
              <a:gd name="T15" fmla="*/ 2147483647 h 231"/>
              <a:gd name="T16" fmla="*/ 2147483647 w 1461"/>
              <a:gd name="T17" fmla="*/ 2147483647 h 231"/>
              <a:gd name="T18" fmla="*/ 2147483647 w 1461"/>
              <a:gd name="T19" fmla="*/ 2147483647 h 231"/>
              <a:gd name="T20" fmla="*/ 2147483647 w 1461"/>
              <a:gd name="T21" fmla="*/ 2147483647 h 231"/>
              <a:gd name="T22" fmla="*/ 2147483647 w 1461"/>
              <a:gd name="T23" fmla="*/ 2147483647 h 231"/>
              <a:gd name="T24" fmla="*/ 2147483647 w 1461"/>
              <a:gd name="T25" fmla="*/ 2147483647 h 2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61"/>
              <a:gd name="T40" fmla="*/ 0 h 231"/>
              <a:gd name="T41" fmla="*/ 1461 w 1461"/>
              <a:gd name="T42" fmla="*/ 231 h 2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61" h="231">
                <a:moveTo>
                  <a:pt x="1396" y="95"/>
                </a:moveTo>
                <a:lnTo>
                  <a:pt x="1461" y="95"/>
                </a:lnTo>
                <a:lnTo>
                  <a:pt x="1250" y="231"/>
                </a:lnTo>
                <a:lnTo>
                  <a:pt x="8" y="178"/>
                </a:lnTo>
                <a:lnTo>
                  <a:pt x="0" y="0"/>
                </a:lnTo>
                <a:lnTo>
                  <a:pt x="243" y="8"/>
                </a:lnTo>
                <a:lnTo>
                  <a:pt x="362" y="8"/>
                </a:lnTo>
                <a:lnTo>
                  <a:pt x="490" y="16"/>
                </a:lnTo>
                <a:lnTo>
                  <a:pt x="618" y="20"/>
                </a:lnTo>
                <a:lnTo>
                  <a:pt x="725" y="29"/>
                </a:lnTo>
                <a:lnTo>
                  <a:pt x="819" y="32"/>
                </a:lnTo>
                <a:lnTo>
                  <a:pt x="883" y="45"/>
                </a:lnTo>
                <a:lnTo>
                  <a:pt x="1396" y="95"/>
                </a:lnTo>
                <a:close/>
              </a:path>
            </a:pathLst>
          </a:custGeom>
          <a:solidFill>
            <a:srgbClr val="B4B4B4"/>
          </a:solidFill>
          <a:ln w="11113">
            <a:solidFill>
              <a:srgbClr val="B4B4B4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1" name="Freeform 167">
            <a:extLst>
              <a:ext uri="{FF2B5EF4-FFF2-40B4-BE49-F238E27FC236}">
                <a16:creationId xmlns:a16="http://schemas.microsoft.com/office/drawing/2014/main" id="{52F40F8B-65F7-2A82-E1E8-ECE15929FA44}"/>
              </a:ext>
            </a:extLst>
          </p:cNvPr>
          <p:cNvSpPr>
            <a:spLocks/>
          </p:cNvSpPr>
          <p:nvPr/>
        </p:nvSpPr>
        <p:spPr bwMode="auto">
          <a:xfrm flipH="1">
            <a:off x="1725509" y="1767377"/>
            <a:ext cx="1968500" cy="1616075"/>
          </a:xfrm>
          <a:custGeom>
            <a:avLst/>
            <a:gdLst>
              <a:gd name="T0" fmla="*/ 2147483647 w 2479"/>
              <a:gd name="T1" fmla="*/ 0 h 2037"/>
              <a:gd name="T2" fmla="*/ 2147483647 w 2479"/>
              <a:gd name="T3" fmla="*/ 2147483647 h 2037"/>
              <a:gd name="T4" fmla="*/ 2147483647 w 2479"/>
              <a:gd name="T5" fmla="*/ 2147483647 h 2037"/>
              <a:gd name="T6" fmla="*/ 2147483647 w 2479"/>
              <a:gd name="T7" fmla="*/ 2147483647 h 2037"/>
              <a:gd name="T8" fmla="*/ 2147483647 w 2479"/>
              <a:gd name="T9" fmla="*/ 2147483647 h 2037"/>
              <a:gd name="T10" fmla="*/ 2147483647 w 2479"/>
              <a:gd name="T11" fmla="*/ 2147483647 h 2037"/>
              <a:gd name="T12" fmla="*/ 2147483647 w 2479"/>
              <a:gd name="T13" fmla="*/ 2147483647 h 2037"/>
              <a:gd name="T14" fmla="*/ 0 w 2479"/>
              <a:gd name="T15" fmla="*/ 2147483647 h 2037"/>
              <a:gd name="T16" fmla="*/ 2147483647 w 2479"/>
              <a:gd name="T17" fmla="*/ 2147483647 h 2037"/>
              <a:gd name="T18" fmla="*/ 2147483647 w 2479"/>
              <a:gd name="T19" fmla="*/ 2147483647 h 2037"/>
              <a:gd name="T20" fmla="*/ 2147483647 w 2479"/>
              <a:gd name="T21" fmla="*/ 2147483647 h 2037"/>
              <a:gd name="T22" fmla="*/ 2147483647 w 2479"/>
              <a:gd name="T23" fmla="*/ 2147483647 h 2037"/>
              <a:gd name="T24" fmla="*/ 2147483647 w 2479"/>
              <a:gd name="T25" fmla="*/ 2147483647 h 2037"/>
              <a:gd name="T26" fmla="*/ 2147483647 w 2479"/>
              <a:gd name="T27" fmla="*/ 2147483647 h 2037"/>
              <a:gd name="T28" fmla="*/ 2147483647 w 2479"/>
              <a:gd name="T29" fmla="*/ 2147483647 h 2037"/>
              <a:gd name="T30" fmla="*/ 2147483647 w 2479"/>
              <a:gd name="T31" fmla="*/ 2147483647 h 2037"/>
              <a:gd name="T32" fmla="*/ 2147483647 w 2479"/>
              <a:gd name="T33" fmla="*/ 2147483647 h 2037"/>
              <a:gd name="T34" fmla="*/ 2147483647 w 2479"/>
              <a:gd name="T35" fmla="*/ 2147483647 h 2037"/>
              <a:gd name="T36" fmla="*/ 2147483647 w 2479"/>
              <a:gd name="T37" fmla="*/ 2147483647 h 2037"/>
              <a:gd name="T38" fmla="*/ 2147483647 w 2479"/>
              <a:gd name="T39" fmla="*/ 2147483647 h 2037"/>
              <a:gd name="T40" fmla="*/ 2147483647 w 2479"/>
              <a:gd name="T41" fmla="*/ 2147483647 h 2037"/>
              <a:gd name="T42" fmla="*/ 2147483647 w 2479"/>
              <a:gd name="T43" fmla="*/ 0 h 20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79"/>
              <a:gd name="T67" fmla="*/ 0 h 2037"/>
              <a:gd name="T68" fmla="*/ 2479 w 2479"/>
              <a:gd name="T69" fmla="*/ 2037 h 203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79" h="2037">
                <a:moveTo>
                  <a:pt x="369" y="0"/>
                </a:moveTo>
                <a:lnTo>
                  <a:pt x="362" y="58"/>
                </a:lnTo>
                <a:lnTo>
                  <a:pt x="244" y="40"/>
                </a:lnTo>
                <a:lnTo>
                  <a:pt x="330" y="201"/>
                </a:lnTo>
                <a:lnTo>
                  <a:pt x="128" y="232"/>
                </a:lnTo>
                <a:lnTo>
                  <a:pt x="199" y="297"/>
                </a:lnTo>
                <a:lnTo>
                  <a:pt x="43" y="348"/>
                </a:lnTo>
                <a:lnTo>
                  <a:pt x="0" y="453"/>
                </a:lnTo>
                <a:lnTo>
                  <a:pt x="342" y="892"/>
                </a:lnTo>
                <a:lnTo>
                  <a:pt x="574" y="1139"/>
                </a:lnTo>
                <a:lnTo>
                  <a:pt x="945" y="1545"/>
                </a:lnTo>
                <a:lnTo>
                  <a:pt x="1644" y="1861"/>
                </a:lnTo>
                <a:lnTo>
                  <a:pt x="2213" y="2030"/>
                </a:lnTo>
                <a:lnTo>
                  <a:pt x="2479" y="2037"/>
                </a:lnTo>
                <a:lnTo>
                  <a:pt x="2253" y="1940"/>
                </a:lnTo>
                <a:lnTo>
                  <a:pt x="1870" y="1758"/>
                </a:lnTo>
                <a:lnTo>
                  <a:pt x="1392" y="1461"/>
                </a:lnTo>
                <a:lnTo>
                  <a:pt x="1172" y="1306"/>
                </a:lnTo>
                <a:lnTo>
                  <a:pt x="678" y="723"/>
                </a:lnTo>
                <a:lnTo>
                  <a:pt x="531" y="420"/>
                </a:lnTo>
                <a:lnTo>
                  <a:pt x="471" y="315"/>
                </a:lnTo>
                <a:lnTo>
                  <a:pt x="369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2" name="Freeform 168">
            <a:extLst>
              <a:ext uri="{FF2B5EF4-FFF2-40B4-BE49-F238E27FC236}">
                <a16:creationId xmlns:a16="http://schemas.microsoft.com/office/drawing/2014/main" id="{5D93CBD5-39FF-EC53-A5B8-9D44B97784D5}"/>
              </a:ext>
            </a:extLst>
          </p:cNvPr>
          <p:cNvSpPr>
            <a:spLocks/>
          </p:cNvSpPr>
          <p:nvPr/>
        </p:nvSpPr>
        <p:spPr bwMode="auto">
          <a:xfrm flipH="1">
            <a:off x="3400321" y="1299064"/>
            <a:ext cx="1455738" cy="785813"/>
          </a:xfrm>
          <a:custGeom>
            <a:avLst/>
            <a:gdLst>
              <a:gd name="T0" fmla="*/ 2147483647 w 1834"/>
              <a:gd name="T1" fmla="*/ 2147483647 h 990"/>
              <a:gd name="T2" fmla="*/ 2147483647 w 1834"/>
              <a:gd name="T3" fmla="*/ 0 h 990"/>
              <a:gd name="T4" fmla="*/ 2147483647 w 1834"/>
              <a:gd name="T5" fmla="*/ 0 h 990"/>
              <a:gd name="T6" fmla="*/ 2147483647 w 1834"/>
              <a:gd name="T7" fmla="*/ 2147483647 h 990"/>
              <a:gd name="T8" fmla="*/ 2147483647 w 1834"/>
              <a:gd name="T9" fmla="*/ 2147483647 h 990"/>
              <a:gd name="T10" fmla="*/ 2147483647 w 1834"/>
              <a:gd name="T11" fmla="*/ 2147483647 h 990"/>
              <a:gd name="T12" fmla="*/ 2147483647 w 1834"/>
              <a:gd name="T13" fmla="*/ 2147483647 h 990"/>
              <a:gd name="T14" fmla="*/ 2147483647 w 1834"/>
              <a:gd name="T15" fmla="*/ 2147483647 h 990"/>
              <a:gd name="T16" fmla="*/ 2147483647 w 1834"/>
              <a:gd name="T17" fmla="*/ 2147483647 h 990"/>
              <a:gd name="T18" fmla="*/ 2147483647 w 1834"/>
              <a:gd name="T19" fmla="*/ 2147483647 h 990"/>
              <a:gd name="T20" fmla="*/ 2147483647 w 1834"/>
              <a:gd name="T21" fmla="*/ 2147483647 h 990"/>
              <a:gd name="T22" fmla="*/ 2147483647 w 1834"/>
              <a:gd name="T23" fmla="*/ 2147483647 h 990"/>
              <a:gd name="T24" fmla="*/ 2147483647 w 1834"/>
              <a:gd name="T25" fmla="*/ 2147483647 h 990"/>
              <a:gd name="T26" fmla="*/ 2147483647 w 1834"/>
              <a:gd name="T27" fmla="*/ 2147483647 h 990"/>
              <a:gd name="T28" fmla="*/ 2147483647 w 1834"/>
              <a:gd name="T29" fmla="*/ 2147483647 h 990"/>
              <a:gd name="T30" fmla="*/ 2147483647 w 1834"/>
              <a:gd name="T31" fmla="*/ 2147483647 h 990"/>
              <a:gd name="T32" fmla="*/ 2147483647 w 1834"/>
              <a:gd name="T33" fmla="*/ 2147483647 h 990"/>
              <a:gd name="T34" fmla="*/ 2147483647 w 1834"/>
              <a:gd name="T35" fmla="*/ 2147483647 h 990"/>
              <a:gd name="T36" fmla="*/ 2147483647 w 1834"/>
              <a:gd name="T37" fmla="*/ 2147483647 h 990"/>
              <a:gd name="T38" fmla="*/ 2147483647 w 1834"/>
              <a:gd name="T39" fmla="*/ 2147483647 h 990"/>
              <a:gd name="T40" fmla="*/ 2147483647 w 1834"/>
              <a:gd name="T41" fmla="*/ 2147483647 h 990"/>
              <a:gd name="T42" fmla="*/ 2147483647 w 1834"/>
              <a:gd name="T43" fmla="*/ 2147483647 h 990"/>
              <a:gd name="T44" fmla="*/ 2147483647 w 1834"/>
              <a:gd name="T45" fmla="*/ 2147483647 h 990"/>
              <a:gd name="T46" fmla="*/ 2147483647 w 1834"/>
              <a:gd name="T47" fmla="*/ 2147483647 h 990"/>
              <a:gd name="T48" fmla="*/ 2147483647 w 1834"/>
              <a:gd name="T49" fmla="*/ 2147483647 h 990"/>
              <a:gd name="T50" fmla="*/ 2147483647 w 1834"/>
              <a:gd name="T51" fmla="*/ 2147483647 h 990"/>
              <a:gd name="T52" fmla="*/ 2147483647 w 1834"/>
              <a:gd name="T53" fmla="*/ 2147483647 h 990"/>
              <a:gd name="T54" fmla="*/ 2147483647 w 1834"/>
              <a:gd name="T55" fmla="*/ 2147483647 h 990"/>
              <a:gd name="T56" fmla="*/ 0 w 1834"/>
              <a:gd name="T57" fmla="*/ 2147483647 h 990"/>
              <a:gd name="T58" fmla="*/ 2147483647 w 1834"/>
              <a:gd name="T59" fmla="*/ 2147483647 h 990"/>
              <a:gd name="T60" fmla="*/ 2147483647 w 1834"/>
              <a:gd name="T61" fmla="*/ 2147483647 h 990"/>
              <a:gd name="T62" fmla="*/ 2147483647 w 1834"/>
              <a:gd name="T63" fmla="*/ 2147483647 h 990"/>
              <a:gd name="T64" fmla="*/ 2147483647 w 1834"/>
              <a:gd name="T65" fmla="*/ 2147483647 h 990"/>
              <a:gd name="T66" fmla="*/ 2147483647 w 1834"/>
              <a:gd name="T67" fmla="*/ 2147483647 h 990"/>
              <a:gd name="T68" fmla="*/ 2147483647 w 1834"/>
              <a:gd name="T69" fmla="*/ 2147483647 h 990"/>
              <a:gd name="T70" fmla="*/ 2147483647 w 1834"/>
              <a:gd name="T71" fmla="*/ 2147483647 h 990"/>
              <a:gd name="T72" fmla="*/ 2147483647 w 1834"/>
              <a:gd name="T73" fmla="*/ 2147483647 h 990"/>
              <a:gd name="T74" fmla="*/ 2147483647 w 1834"/>
              <a:gd name="T75" fmla="*/ 2147483647 h 9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34"/>
              <a:gd name="T115" fmla="*/ 0 h 990"/>
              <a:gd name="T116" fmla="*/ 1834 w 1834"/>
              <a:gd name="T117" fmla="*/ 990 h 99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34" h="990">
                <a:moveTo>
                  <a:pt x="375" y="7"/>
                </a:moveTo>
                <a:lnTo>
                  <a:pt x="686" y="0"/>
                </a:lnTo>
                <a:lnTo>
                  <a:pt x="823" y="0"/>
                </a:lnTo>
                <a:lnTo>
                  <a:pt x="964" y="21"/>
                </a:lnTo>
                <a:lnTo>
                  <a:pt x="1093" y="21"/>
                </a:lnTo>
                <a:lnTo>
                  <a:pt x="1295" y="27"/>
                </a:lnTo>
                <a:lnTo>
                  <a:pt x="1430" y="46"/>
                </a:lnTo>
                <a:lnTo>
                  <a:pt x="1553" y="59"/>
                </a:lnTo>
                <a:lnTo>
                  <a:pt x="1605" y="72"/>
                </a:lnTo>
                <a:lnTo>
                  <a:pt x="1644" y="118"/>
                </a:lnTo>
                <a:lnTo>
                  <a:pt x="1684" y="175"/>
                </a:lnTo>
                <a:lnTo>
                  <a:pt x="1723" y="196"/>
                </a:lnTo>
                <a:lnTo>
                  <a:pt x="1781" y="389"/>
                </a:lnTo>
                <a:lnTo>
                  <a:pt x="1834" y="563"/>
                </a:lnTo>
                <a:lnTo>
                  <a:pt x="1834" y="647"/>
                </a:lnTo>
                <a:lnTo>
                  <a:pt x="1723" y="622"/>
                </a:lnTo>
                <a:lnTo>
                  <a:pt x="1795" y="777"/>
                </a:lnTo>
                <a:lnTo>
                  <a:pt x="1613" y="821"/>
                </a:lnTo>
                <a:lnTo>
                  <a:pt x="1670" y="880"/>
                </a:lnTo>
                <a:lnTo>
                  <a:pt x="1522" y="937"/>
                </a:lnTo>
                <a:lnTo>
                  <a:pt x="1560" y="990"/>
                </a:lnTo>
                <a:lnTo>
                  <a:pt x="1218" y="804"/>
                </a:lnTo>
                <a:lnTo>
                  <a:pt x="1022" y="764"/>
                </a:lnTo>
                <a:lnTo>
                  <a:pt x="705" y="732"/>
                </a:lnTo>
                <a:lnTo>
                  <a:pt x="64" y="686"/>
                </a:lnTo>
                <a:lnTo>
                  <a:pt x="181" y="629"/>
                </a:lnTo>
                <a:lnTo>
                  <a:pt x="7" y="583"/>
                </a:lnTo>
                <a:lnTo>
                  <a:pt x="213" y="538"/>
                </a:lnTo>
                <a:lnTo>
                  <a:pt x="0" y="454"/>
                </a:lnTo>
                <a:lnTo>
                  <a:pt x="219" y="369"/>
                </a:lnTo>
                <a:lnTo>
                  <a:pt x="148" y="350"/>
                </a:lnTo>
                <a:lnTo>
                  <a:pt x="291" y="291"/>
                </a:lnTo>
                <a:lnTo>
                  <a:pt x="213" y="234"/>
                </a:lnTo>
                <a:lnTo>
                  <a:pt x="394" y="189"/>
                </a:lnTo>
                <a:lnTo>
                  <a:pt x="265" y="118"/>
                </a:lnTo>
                <a:lnTo>
                  <a:pt x="420" y="72"/>
                </a:lnTo>
                <a:lnTo>
                  <a:pt x="356" y="21"/>
                </a:lnTo>
                <a:lnTo>
                  <a:pt x="375" y="7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" name="Freeform 169">
            <a:extLst>
              <a:ext uri="{FF2B5EF4-FFF2-40B4-BE49-F238E27FC236}">
                <a16:creationId xmlns:a16="http://schemas.microsoft.com/office/drawing/2014/main" id="{F98C73EF-674E-250B-C2C2-7E6C04C2FD19}"/>
              </a:ext>
            </a:extLst>
          </p:cNvPr>
          <p:cNvSpPr>
            <a:spLocks/>
          </p:cNvSpPr>
          <p:nvPr/>
        </p:nvSpPr>
        <p:spPr bwMode="auto">
          <a:xfrm>
            <a:off x="1957284" y="2111864"/>
            <a:ext cx="2557462" cy="1293813"/>
          </a:xfrm>
          <a:custGeom>
            <a:avLst/>
            <a:gdLst>
              <a:gd name="T0" fmla="*/ 2147483647 w 1611"/>
              <a:gd name="T1" fmla="*/ 0 h 815"/>
              <a:gd name="T2" fmla="*/ 2147483647 w 1611"/>
              <a:gd name="T3" fmla="*/ 0 h 815"/>
              <a:gd name="T4" fmla="*/ 2147483647 w 1611"/>
              <a:gd name="T5" fmla="*/ 2147483647 h 815"/>
              <a:gd name="T6" fmla="*/ 2147483647 w 1611"/>
              <a:gd name="T7" fmla="*/ 2147483647 h 815"/>
              <a:gd name="T8" fmla="*/ 2147483647 w 1611"/>
              <a:gd name="T9" fmla="*/ 2147483647 h 815"/>
              <a:gd name="T10" fmla="*/ 2147483647 w 1611"/>
              <a:gd name="T11" fmla="*/ 2147483647 h 815"/>
              <a:gd name="T12" fmla="*/ 2147483647 w 1611"/>
              <a:gd name="T13" fmla="*/ 2147483647 h 815"/>
              <a:gd name="T14" fmla="*/ 2147483647 w 1611"/>
              <a:gd name="T15" fmla="*/ 2147483647 h 815"/>
              <a:gd name="T16" fmla="*/ 2147483647 w 1611"/>
              <a:gd name="T17" fmla="*/ 2147483647 h 815"/>
              <a:gd name="T18" fmla="*/ 2147483647 w 1611"/>
              <a:gd name="T19" fmla="*/ 2147483647 h 815"/>
              <a:gd name="T20" fmla="*/ 2147483647 w 1611"/>
              <a:gd name="T21" fmla="*/ 2147483647 h 815"/>
              <a:gd name="T22" fmla="*/ 2147483647 w 1611"/>
              <a:gd name="T23" fmla="*/ 2147483647 h 815"/>
              <a:gd name="T24" fmla="*/ 2147483647 w 1611"/>
              <a:gd name="T25" fmla="*/ 2147483647 h 815"/>
              <a:gd name="T26" fmla="*/ 2147483647 w 1611"/>
              <a:gd name="T27" fmla="*/ 2147483647 h 815"/>
              <a:gd name="T28" fmla="*/ 2147483647 w 1611"/>
              <a:gd name="T29" fmla="*/ 2147483647 h 815"/>
              <a:gd name="T30" fmla="*/ 2147483647 w 1611"/>
              <a:gd name="T31" fmla="*/ 2147483647 h 815"/>
              <a:gd name="T32" fmla="*/ 2147483647 w 1611"/>
              <a:gd name="T33" fmla="*/ 2147483647 h 815"/>
              <a:gd name="T34" fmla="*/ 2147483647 w 1611"/>
              <a:gd name="T35" fmla="*/ 2147483647 h 815"/>
              <a:gd name="T36" fmla="*/ 2147483647 w 1611"/>
              <a:gd name="T37" fmla="*/ 2147483647 h 815"/>
              <a:gd name="T38" fmla="*/ 2147483647 w 1611"/>
              <a:gd name="T39" fmla="*/ 2147483647 h 815"/>
              <a:gd name="T40" fmla="*/ 2147483647 w 1611"/>
              <a:gd name="T41" fmla="*/ 2147483647 h 815"/>
              <a:gd name="T42" fmla="*/ 2147483647 w 1611"/>
              <a:gd name="T43" fmla="*/ 2147483647 h 815"/>
              <a:gd name="T44" fmla="*/ 2147483647 w 1611"/>
              <a:gd name="T45" fmla="*/ 2147483647 h 815"/>
              <a:gd name="T46" fmla="*/ 2147483647 w 1611"/>
              <a:gd name="T47" fmla="*/ 2147483647 h 815"/>
              <a:gd name="T48" fmla="*/ 2147483647 w 1611"/>
              <a:gd name="T49" fmla="*/ 2147483647 h 815"/>
              <a:gd name="T50" fmla="*/ 2147483647 w 1611"/>
              <a:gd name="T51" fmla="*/ 2147483647 h 815"/>
              <a:gd name="T52" fmla="*/ 2147483647 w 1611"/>
              <a:gd name="T53" fmla="*/ 2147483647 h 815"/>
              <a:gd name="T54" fmla="*/ 2147483647 w 1611"/>
              <a:gd name="T55" fmla="*/ 2147483647 h 815"/>
              <a:gd name="T56" fmla="*/ 2147483647 w 1611"/>
              <a:gd name="T57" fmla="*/ 2147483647 h 815"/>
              <a:gd name="T58" fmla="*/ 2147483647 w 1611"/>
              <a:gd name="T59" fmla="*/ 2147483647 h 815"/>
              <a:gd name="T60" fmla="*/ 0 w 1611"/>
              <a:gd name="T61" fmla="*/ 2147483647 h 815"/>
              <a:gd name="T62" fmla="*/ 2147483647 w 1611"/>
              <a:gd name="T63" fmla="*/ 2147483647 h 815"/>
              <a:gd name="T64" fmla="*/ 2147483647 w 1611"/>
              <a:gd name="T65" fmla="*/ 2147483647 h 815"/>
              <a:gd name="T66" fmla="*/ 2147483647 w 1611"/>
              <a:gd name="T67" fmla="*/ 2147483647 h 815"/>
              <a:gd name="T68" fmla="*/ 2147483647 w 1611"/>
              <a:gd name="T69" fmla="*/ 2147483647 h 815"/>
              <a:gd name="T70" fmla="*/ 2147483647 w 1611"/>
              <a:gd name="T71" fmla="*/ 2147483647 h 815"/>
              <a:gd name="T72" fmla="*/ 2147483647 w 1611"/>
              <a:gd name="T73" fmla="*/ 2147483647 h 815"/>
              <a:gd name="T74" fmla="*/ 2147483647 w 1611"/>
              <a:gd name="T75" fmla="*/ 2147483647 h 815"/>
              <a:gd name="T76" fmla="*/ 2147483647 w 1611"/>
              <a:gd name="T77" fmla="*/ 2147483647 h 815"/>
              <a:gd name="T78" fmla="*/ 2147483647 w 1611"/>
              <a:gd name="T79" fmla="*/ 2147483647 h 815"/>
              <a:gd name="T80" fmla="*/ 2147483647 w 1611"/>
              <a:gd name="T81" fmla="*/ 2147483647 h 815"/>
              <a:gd name="T82" fmla="*/ 2147483647 w 1611"/>
              <a:gd name="T83" fmla="*/ 0 h 8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611"/>
              <a:gd name="T127" fmla="*/ 0 h 815"/>
              <a:gd name="T128" fmla="*/ 1611 w 1611"/>
              <a:gd name="T129" fmla="*/ 815 h 8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611" h="815">
                <a:moveTo>
                  <a:pt x="1025" y="0"/>
                </a:moveTo>
                <a:lnTo>
                  <a:pt x="1028" y="0"/>
                </a:lnTo>
                <a:lnTo>
                  <a:pt x="1070" y="10"/>
                </a:lnTo>
                <a:lnTo>
                  <a:pt x="1025" y="55"/>
                </a:lnTo>
                <a:lnTo>
                  <a:pt x="1112" y="68"/>
                </a:lnTo>
                <a:lnTo>
                  <a:pt x="1082" y="104"/>
                </a:lnTo>
                <a:lnTo>
                  <a:pt x="1235" y="109"/>
                </a:lnTo>
                <a:lnTo>
                  <a:pt x="1222" y="129"/>
                </a:lnTo>
                <a:lnTo>
                  <a:pt x="1358" y="132"/>
                </a:lnTo>
                <a:lnTo>
                  <a:pt x="1339" y="156"/>
                </a:lnTo>
                <a:lnTo>
                  <a:pt x="1507" y="175"/>
                </a:lnTo>
                <a:lnTo>
                  <a:pt x="1468" y="191"/>
                </a:lnTo>
                <a:lnTo>
                  <a:pt x="1611" y="219"/>
                </a:lnTo>
                <a:lnTo>
                  <a:pt x="1476" y="246"/>
                </a:lnTo>
                <a:lnTo>
                  <a:pt x="1383" y="268"/>
                </a:lnTo>
                <a:lnTo>
                  <a:pt x="1284" y="302"/>
                </a:lnTo>
                <a:lnTo>
                  <a:pt x="1194" y="333"/>
                </a:lnTo>
                <a:lnTo>
                  <a:pt x="1141" y="356"/>
                </a:lnTo>
                <a:lnTo>
                  <a:pt x="1081" y="387"/>
                </a:lnTo>
                <a:lnTo>
                  <a:pt x="1002" y="424"/>
                </a:lnTo>
                <a:lnTo>
                  <a:pt x="967" y="452"/>
                </a:lnTo>
                <a:lnTo>
                  <a:pt x="910" y="482"/>
                </a:lnTo>
                <a:lnTo>
                  <a:pt x="856" y="518"/>
                </a:lnTo>
                <a:lnTo>
                  <a:pt x="813" y="540"/>
                </a:lnTo>
                <a:lnTo>
                  <a:pt x="756" y="575"/>
                </a:lnTo>
                <a:lnTo>
                  <a:pt x="669" y="626"/>
                </a:lnTo>
                <a:lnTo>
                  <a:pt x="570" y="660"/>
                </a:lnTo>
                <a:lnTo>
                  <a:pt x="470" y="694"/>
                </a:lnTo>
                <a:lnTo>
                  <a:pt x="328" y="737"/>
                </a:lnTo>
                <a:lnTo>
                  <a:pt x="225" y="762"/>
                </a:lnTo>
                <a:lnTo>
                  <a:pt x="0" y="815"/>
                </a:lnTo>
                <a:lnTo>
                  <a:pt x="7" y="798"/>
                </a:lnTo>
                <a:lnTo>
                  <a:pt x="181" y="729"/>
                </a:lnTo>
                <a:lnTo>
                  <a:pt x="433" y="638"/>
                </a:lnTo>
                <a:lnTo>
                  <a:pt x="529" y="578"/>
                </a:lnTo>
                <a:lnTo>
                  <a:pt x="633" y="498"/>
                </a:lnTo>
                <a:lnTo>
                  <a:pt x="688" y="443"/>
                </a:lnTo>
                <a:lnTo>
                  <a:pt x="756" y="353"/>
                </a:lnTo>
                <a:lnTo>
                  <a:pt x="817" y="263"/>
                </a:lnTo>
                <a:lnTo>
                  <a:pt x="902" y="142"/>
                </a:lnTo>
                <a:lnTo>
                  <a:pt x="973" y="49"/>
                </a:lnTo>
                <a:lnTo>
                  <a:pt x="1025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" name="Freeform 170">
            <a:extLst>
              <a:ext uri="{FF2B5EF4-FFF2-40B4-BE49-F238E27FC236}">
                <a16:creationId xmlns:a16="http://schemas.microsoft.com/office/drawing/2014/main" id="{8C44D9F3-3B1F-DD40-914A-44A6B09F2591}"/>
              </a:ext>
            </a:extLst>
          </p:cNvPr>
          <p:cNvSpPr>
            <a:spLocks/>
          </p:cNvSpPr>
          <p:nvPr/>
        </p:nvSpPr>
        <p:spPr bwMode="auto">
          <a:xfrm flipH="1">
            <a:off x="3592409" y="1856277"/>
            <a:ext cx="2390775" cy="593725"/>
          </a:xfrm>
          <a:custGeom>
            <a:avLst/>
            <a:gdLst>
              <a:gd name="T0" fmla="*/ 2147483647 w 3012"/>
              <a:gd name="T1" fmla="*/ 0 h 748"/>
              <a:gd name="T2" fmla="*/ 2147483647 w 3012"/>
              <a:gd name="T3" fmla="*/ 2147483647 h 748"/>
              <a:gd name="T4" fmla="*/ 2147483647 w 3012"/>
              <a:gd name="T5" fmla="*/ 2147483647 h 748"/>
              <a:gd name="T6" fmla="*/ 2147483647 w 3012"/>
              <a:gd name="T7" fmla="*/ 2147483647 h 748"/>
              <a:gd name="T8" fmla="*/ 2147483647 w 3012"/>
              <a:gd name="T9" fmla="*/ 2147483647 h 748"/>
              <a:gd name="T10" fmla="*/ 2147483647 w 3012"/>
              <a:gd name="T11" fmla="*/ 2147483647 h 748"/>
              <a:gd name="T12" fmla="*/ 2147483647 w 3012"/>
              <a:gd name="T13" fmla="*/ 2147483647 h 748"/>
              <a:gd name="T14" fmla="*/ 2147483647 w 3012"/>
              <a:gd name="T15" fmla="*/ 2147483647 h 748"/>
              <a:gd name="T16" fmla="*/ 2147483647 w 3012"/>
              <a:gd name="T17" fmla="*/ 2147483647 h 748"/>
              <a:gd name="T18" fmla="*/ 2147483647 w 3012"/>
              <a:gd name="T19" fmla="*/ 2147483647 h 748"/>
              <a:gd name="T20" fmla="*/ 2147483647 w 3012"/>
              <a:gd name="T21" fmla="*/ 2147483647 h 748"/>
              <a:gd name="T22" fmla="*/ 2147483647 w 3012"/>
              <a:gd name="T23" fmla="*/ 2147483647 h 748"/>
              <a:gd name="T24" fmla="*/ 2147483647 w 3012"/>
              <a:gd name="T25" fmla="*/ 2147483647 h 748"/>
              <a:gd name="T26" fmla="*/ 2147483647 w 3012"/>
              <a:gd name="T27" fmla="*/ 2147483647 h 748"/>
              <a:gd name="T28" fmla="*/ 0 w 3012"/>
              <a:gd name="T29" fmla="*/ 2147483647 h 748"/>
              <a:gd name="T30" fmla="*/ 2147483647 w 3012"/>
              <a:gd name="T31" fmla="*/ 2147483647 h 748"/>
              <a:gd name="T32" fmla="*/ 2147483647 w 3012"/>
              <a:gd name="T33" fmla="*/ 2147483647 h 748"/>
              <a:gd name="T34" fmla="*/ 2147483647 w 3012"/>
              <a:gd name="T35" fmla="*/ 2147483647 h 748"/>
              <a:gd name="T36" fmla="*/ 2147483647 w 3012"/>
              <a:gd name="T37" fmla="*/ 2147483647 h 748"/>
              <a:gd name="T38" fmla="*/ 2147483647 w 3012"/>
              <a:gd name="T39" fmla="*/ 2147483647 h 748"/>
              <a:gd name="T40" fmla="*/ 2147483647 w 3012"/>
              <a:gd name="T41" fmla="*/ 2147483647 h 748"/>
              <a:gd name="T42" fmla="*/ 2147483647 w 3012"/>
              <a:gd name="T43" fmla="*/ 2147483647 h 748"/>
              <a:gd name="T44" fmla="*/ 2147483647 w 3012"/>
              <a:gd name="T45" fmla="*/ 2147483647 h 748"/>
              <a:gd name="T46" fmla="*/ 2147483647 w 3012"/>
              <a:gd name="T47" fmla="*/ 2147483647 h 748"/>
              <a:gd name="T48" fmla="*/ 2147483647 w 3012"/>
              <a:gd name="T49" fmla="*/ 2147483647 h 748"/>
              <a:gd name="T50" fmla="*/ 2147483647 w 3012"/>
              <a:gd name="T51" fmla="*/ 2147483647 h 748"/>
              <a:gd name="T52" fmla="*/ 2147483647 w 3012"/>
              <a:gd name="T53" fmla="*/ 2147483647 h 748"/>
              <a:gd name="T54" fmla="*/ 2147483647 w 3012"/>
              <a:gd name="T55" fmla="*/ 2147483647 h 748"/>
              <a:gd name="T56" fmla="*/ 2147483647 w 3012"/>
              <a:gd name="T57" fmla="*/ 2147483647 h 748"/>
              <a:gd name="T58" fmla="*/ 2147483647 w 3012"/>
              <a:gd name="T59" fmla="*/ 2147483647 h 748"/>
              <a:gd name="T60" fmla="*/ 2147483647 w 3012"/>
              <a:gd name="T61" fmla="*/ 2147483647 h 748"/>
              <a:gd name="T62" fmla="*/ 2147483647 w 3012"/>
              <a:gd name="T63" fmla="*/ 2147483647 h 748"/>
              <a:gd name="T64" fmla="*/ 2147483647 w 3012"/>
              <a:gd name="T65" fmla="*/ 2147483647 h 748"/>
              <a:gd name="T66" fmla="*/ 2147483647 w 3012"/>
              <a:gd name="T67" fmla="*/ 2147483647 h 748"/>
              <a:gd name="T68" fmla="*/ 2147483647 w 3012"/>
              <a:gd name="T69" fmla="*/ 2147483647 h 748"/>
              <a:gd name="T70" fmla="*/ 2147483647 w 3012"/>
              <a:gd name="T71" fmla="*/ 2147483647 h 748"/>
              <a:gd name="T72" fmla="*/ 2147483647 w 3012"/>
              <a:gd name="T73" fmla="*/ 2147483647 h 748"/>
              <a:gd name="T74" fmla="*/ 2147483647 w 3012"/>
              <a:gd name="T75" fmla="*/ 2147483647 h 748"/>
              <a:gd name="T76" fmla="*/ 2147483647 w 3012"/>
              <a:gd name="T77" fmla="*/ 2147483647 h 748"/>
              <a:gd name="T78" fmla="*/ 2147483647 w 3012"/>
              <a:gd name="T79" fmla="*/ 2147483647 h 748"/>
              <a:gd name="T80" fmla="*/ 2147483647 w 3012"/>
              <a:gd name="T81" fmla="*/ 0 h 74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012"/>
              <a:gd name="T124" fmla="*/ 0 h 748"/>
              <a:gd name="T125" fmla="*/ 3012 w 3012"/>
              <a:gd name="T126" fmla="*/ 748 h 74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012" h="748">
                <a:moveTo>
                  <a:pt x="1514" y="0"/>
                </a:moveTo>
                <a:lnTo>
                  <a:pt x="1587" y="50"/>
                </a:lnTo>
                <a:lnTo>
                  <a:pt x="1419" y="76"/>
                </a:lnTo>
                <a:lnTo>
                  <a:pt x="1489" y="121"/>
                </a:lnTo>
                <a:lnTo>
                  <a:pt x="1366" y="135"/>
                </a:lnTo>
                <a:lnTo>
                  <a:pt x="1419" y="192"/>
                </a:lnTo>
                <a:lnTo>
                  <a:pt x="1132" y="218"/>
                </a:lnTo>
                <a:lnTo>
                  <a:pt x="1256" y="315"/>
                </a:lnTo>
                <a:lnTo>
                  <a:pt x="990" y="347"/>
                </a:lnTo>
                <a:lnTo>
                  <a:pt x="1049" y="386"/>
                </a:lnTo>
                <a:lnTo>
                  <a:pt x="758" y="445"/>
                </a:lnTo>
                <a:lnTo>
                  <a:pt x="835" y="469"/>
                </a:lnTo>
                <a:lnTo>
                  <a:pt x="401" y="548"/>
                </a:lnTo>
                <a:lnTo>
                  <a:pt x="479" y="594"/>
                </a:lnTo>
                <a:lnTo>
                  <a:pt x="0" y="618"/>
                </a:lnTo>
                <a:lnTo>
                  <a:pt x="271" y="638"/>
                </a:lnTo>
                <a:lnTo>
                  <a:pt x="640" y="671"/>
                </a:lnTo>
                <a:lnTo>
                  <a:pt x="725" y="697"/>
                </a:lnTo>
                <a:lnTo>
                  <a:pt x="1010" y="690"/>
                </a:lnTo>
                <a:lnTo>
                  <a:pt x="1288" y="697"/>
                </a:lnTo>
                <a:lnTo>
                  <a:pt x="1489" y="709"/>
                </a:lnTo>
                <a:lnTo>
                  <a:pt x="1658" y="729"/>
                </a:lnTo>
                <a:lnTo>
                  <a:pt x="1864" y="748"/>
                </a:lnTo>
                <a:lnTo>
                  <a:pt x="2149" y="703"/>
                </a:lnTo>
                <a:lnTo>
                  <a:pt x="2073" y="678"/>
                </a:lnTo>
                <a:lnTo>
                  <a:pt x="2402" y="633"/>
                </a:lnTo>
                <a:lnTo>
                  <a:pt x="2364" y="594"/>
                </a:lnTo>
                <a:lnTo>
                  <a:pt x="2637" y="586"/>
                </a:lnTo>
                <a:lnTo>
                  <a:pt x="2618" y="534"/>
                </a:lnTo>
                <a:lnTo>
                  <a:pt x="2909" y="522"/>
                </a:lnTo>
                <a:lnTo>
                  <a:pt x="2844" y="458"/>
                </a:lnTo>
                <a:lnTo>
                  <a:pt x="3012" y="438"/>
                </a:lnTo>
                <a:lnTo>
                  <a:pt x="2941" y="336"/>
                </a:lnTo>
                <a:lnTo>
                  <a:pt x="3012" y="321"/>
                </a:lnTo>
                <a:lnTo>
                  <a:pt x="2798" y="186"/>
                </a:lnTo>
                <a:lnTo>
                  <a:pt x="2584" y="96"/>
                </a:lnTo>
                <a:lnTo>
                  <a:pt x="2415" y="50"/>
                </a:lnTo>
                <a:lnTo>
                  <a:pt x="2118" y="24"/>
                </a:lnTo>
                <a:lnTo>
                  <a:pt x="1742" y="11"/>
                </a:lnTo>
                <a:lnTo>
                  <a:pt x="1521" y="4"/>
                </a:lnTo>
                <a:lnTo>
                  <a:pt x="1514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5" name="Freeform 171">
            <a:extLst>
              <a:ext uri="{FF2B5EF4-FFF2-40B4-BE49-F238E27FC236}">
                <a16:creationId xmlns:a16="http://schemas.microsoft.com/office/drawing/2014/main" id="{F13C6BC8-C40D-9334-4703-F4E1682525AB}"/>
              </a:ext>
            </a:extLst>
          </p:cNvPr>
          <p:cNvSpPr>
            <a:spLocks/>
          </p:cNvSpPr>
          <p:nvPr/>
        </p:nvSpPr>
        <p:spPr bwMode="auto">
          <a:xfrm>
            <a:off x="3776559" y="2432539"/>
            <a:ext cx="2314575" cy="912813"/>
          </a:xfrm>
          <a:custGeom>
            <a:avLst/>
            <a:gdLst>
              <a:gd name="T0" fmla="*/ 2147483647 w 1458"/>
              <a:gd name="T1" fmla="*/ 0 h 575"/>
              <a:gd name="T2" fmla="*/ 2147483647 w 1458"/>
              <a:gd name="T3" fmla="*/ 2147483647 h 575"/>
              <a:gd name="T4" fmla="*/ 2147483647 w 1458"/>
              <a:gd name="T5" fmla="*/ 2147483647 h 575"/>
              <a:gd name="T6" fmla="*/ 2147483647 w 1458"/>
              <a:gd name="T7" fmla="*/ 2147483647 h 575"/>
              <a:gd name="T8" fmla="*/ 2147483647 w 1458"/>
              <a:gd name="T9" fmla="*/ 2147483647 h 575"/>
              <a:gd name="T10" fmla="*/ 2147483647 w 1458"/>
              <a:gd name="T11" fmla="*/ 2147483647 h 575"/>
              <a:gd name="T12" fmla="*/ 2147483647 w 1458"/>
              <a:gd name="T13" fmla="*/ 2147483647 h 575"/>
              <a:gd name="T14" fmla="*/ 2147483647 w 1458"/>
              <a:gd name="T15" fmla="*/ 2147483647 h 575"/>
              <a:gd name="T16" fmla="*/ 2147483647 w 1458"/>
              <a:gd name="T17" fmla="*/ 2147483647 h 575"/>
              <a:gd name="T18" fmla="*/ 2147483647 w 1458"/>
              <a:gd name="T19" fmla="*/ 2147483647 h 575"/>
              <a:gd name="T20" fmla="*/ 2147483647 w 1458"/>
              <a:gd name="T21" fmla="*/ 2147483647 h 575"/>
              <a:gd name="T22" fmla="*/ 2147483647 w 1458"/>
              <a:gd name="T23" fmla="*/ 2147483647 h 575"/>
              <a:gd name="T24" fmla="*/ 2147483647 w 1458"/>
              <a:gd name="T25" fmla="*/ 2147483647 h 575"/>
              <a:gd name="T26" fmla="*/ 2147483647 w 1458"/>
              <a:gd name="T27" fmla="*/ 2147483647 h 575"/>
              <a:gd name="T28" fmla="*/ 2147483647 w 1458"/>
              <a:gd name="T29" fmla="*/ 2147483647 h 575"/>
              <a:gd name="T30" fmla="*/ 2147483647 w 1458"/>
              <a:gd name="T31" fmla="*/ 2147483647 h 575"/>
              <a:gd name="T32" fmla="*/ 2147483647 w 1458"/>
              <a:gd name="T33" fmla="*/ 2147483647 h 575"/>
              <a:gd name="T34" fmla="*/ 2147483647 w 1458"/>
              <a:gd name="T35" fmla="*/ 2147483647 h 575"/>
              <a:gd name="T36" fmla="*/ 2147483647 w 1458"/>
              <a:gd name="T37" fmla="*/ 2147483647 h 575"/>
              <a:gd name="T38" fmla="*/ 2147483647 w 1458"/>
              <a:gd name="T39" fmla="*/ 2147483647 h 575"/>
              <a:gd name="T40" fmla="*/ 2147483647 w 1458"/>
              <a:gd name="T41" fmla="*/ 2147483647 h 575"/>
              <a:gd name="T42" fmla="*/ 2147483647 w 1458"/>
              <a:gd name="T43" fmla="*/ 2147483647 h 575"/>
              <a:gd name="T44" fmla="*/ 2147483647 w 1458"/>
              <a:gd name="T45" fmla="*/ 2147483647 h 575"/>
              <a:gd name="T46" fmla="*/ 2147483647 w 1458"/>
              <a:gd name="T47" fmla="*/ 2147483647 h 575"/>
              <a:gd name="T48" fmla="*/ 2147483647 w 1458"/>
              <a:gd name="T49" fmla="*/ 2147483647 h 575"/>
              <a:gd name="T50" fmla="*/ 2147483647 w 1458"/>
              <a:gd name="T51" fmla="*/ 2147483647 h 575"/>
              <a:gd name="T52" fmla="*/ 2147483647 w 1458"/>
              <a:gd name="T53" fmla="*/ 2147483647 h 575"/>
              <a:gd name="T54" fmla="*/ 2147483647 w 1458"/>
              <a:gd name="T55" fmla="*/ 2147483647 h 575"/>
              <a:gd name="T56" fmla="*/ 2147483647 w 1458"/>
              <a:gd name="T57" fmla="*/ 2147483647 h 575"/>
              <a:gd name="T58" fmla="*/ 2147483647 w 1458"/>
              <a:gd name="T59" fmla="*/ 2147483647 h 575"/>
              <a:gd name="T60" fmla="*/ 0 w 1458"/>
              <a:gd name="T61" fmla="*/ 2147483647 h 575"/>
              <a:gd name="T62" fmla="*/ 2147483647 w 1458"/>
              <a:gd name="T63" fmla="*/ 2147483647 h 575"/>
              <a:gd name="T64" fmla="*/ 2147483647 w 1458"/>
              <a:gd name="T65" fmla="*/ 2147483647 h 575"/>
              <a:gd name="T66" fmla="*/ 2147483647 w 1458"/>
              <a:gd name="T67" fmla="*/ 2147483647 h 575"/>
              <a:gd name="T68" fmla="*/ 2147483647 w 1458"/>
              <a:gd name="T69" fmla="*/ 2147483647 h 575"/>
              <a:gd name="T70" fmla="*/ 2147483647 w 1458"/>
              <a:gd name="T71" fmla="*/ 2147483647 h 575"/>
              <a:gd name="T72" fmla="*/ 2147483647 w 1458"/>
              <a:gd name="T73" fmla="*/ 2147483647 h 575"/>
              <a:gd name="T74" fmla="*/ 2147483647 w 1458"/>
              <a:gd name="T75" fmla="*/ 2147483647 h 575"/>
              <a:gd name="T76" fmla="*/ 2147483647 w 1458"/>
              <a:gd name="T77" fmla="*/ 2147483647 h 575"/>
              <a:gd name="T78" fmla="*/ 2147483647 w 1458"/>
              <a:gd name="T79" fmla="*/ 2147483647 h 575"/>
              <a:gd name="T80" fmla="*/ 2147483647 w 1458"/>
              <a:gd name="T81" fmla="*/ 2147483647 h 575"/>
              <a:gd name="T82" fmla="*/ 2147483647 w 1458"/>
              <a:gd name="T83" fmla="*/ 0 h 5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458"/>
              <a:gd name="T127" fmla="*/ 0 h 575"/>
              <a:gd name="T128" fmla="*/ 1458 w 1458"/>
              <a:gd name="T129" fmla="*/ 575 h 57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458" h="575">
                <a:moveTo>
                  <a:pt x="969" y="0"/>
                </a:moveTo>
                <a:lnTo>
                  <a:pt x="1017" y="16"/>
                </a:lnTo>
                <a:lnTo>
                  <a:pt x="985" y="29"/>
                </a:lnTo>
                <a:lnTo>
                  <a:pt x="1121" y="42"/>
                </a:lnTo>
                <a:lnTo>
                  <a:pt x="1095" y="48"/>
                </a:lnTo>
                <a:lnTo>
                  <a:pt x="1219" y="71"/>
                </a:lnTo>
                <a:lnTo>
                  <a:pt x="1186" y="81"/>
                </a:lnTo>
                <a:lnTo>
                  <a:pt x="1327" y="101"/>
                </a:lnTo>
                <a:lnTo>
                  <a:pt x="1273" y="126"/>
                </a:lnTo>
                <a:lnTo>
                  <a:pt x="1279" y="128"/>
                </a:lnTo>
                <a:lnTo>
                  <a:pt x="1367" y="152"/>
                </a:lnTo>
                <a:lnTo>
                  <a:pt x="1338" y="174"/>
                </a:lnTo>
                <a:lnTo>
                  <a:pt x="1458" y="190"/>
                </a:lnTo>
                <a:lnTo>
                  <a:pt x="1422" y="197"/>
                </a:lnTo>
                <a:lnTo>
                  <a:pt x="1317" y="224"/>
                </a:lnTo>
                <a:lnTo>
                  <a:pt x="1212" y="250"/>
                </a:lnTo>
                <a:lnTo>
                  <a:pt x="1150" y="268"/>
                </a:lnTo>
                <a:lnTo>
                  <a:pt x="1073" y="301"/>
                </a:lnTo>
                <a:lnTo>
                  <a:pt x="1015" y="331"/>
                </a:lnTo>
                <a:lnTo>
                  <a:pt x="952" y="368"/>
                </a:lnTo>
                <a:lnTo>
                  <a:pt x="885" y="398"/>
                </a:lnTo>
                <a:lnTo>
                  <a:pt x="820" y="428"/>
                </a:lnTo>
                <a:lnTo>
                  <a:pt x="768" y="446"/>
                </a:lnTo>
                <a:lnTo>
                  <a:pt x="696" y="464"/>
                </a:lnTo>
                <a:lnTo>
                  <a:pt x="587" y="488"/>
                </a:lnTo>
                <a:lnTo>
                  <a:pt x="548" y="497"/>
                </a:lnTo>
                <a:lnTo>
                  <a:pt x="441" y="524"/>
                </a:lnTo>
                <a:lnTo>
                  <a:pt x="336" y="542"/>
                </a:lnTo>
                <a:lnTo>
                  <a:pt x="295" y="549"/>
                </a:lnTo>
                <a:lnTo>
                  <a:pt x="85" y="575"/>
                </a:lnTo>
                <a:lnTo>
                  <a:pt x="0" y="572"/>
                </a:lnTo>
                <a:lnTo>
                  <a:pt x="81" y="553"/>
                </a:lnTo>
                <a:lnTo>
                  <a:pt x="279" y="524"/>
                </a:lnTo>
                <a:lnTo>
                  <a:pt x="418" y="492"/>
                </a:lnTo>
                <a:lnTo>
                  <a:pt x="528" y="469"/>
                </a:lnTo>
                <a:lnTo>
                  <a:pt x="671" y="408"/>
                </a:lnTo>
                <a:lnTo>
                  <a:pt x="752" y="326"/>
                </a:lnTo>
                <a:lnTo>
                  <a:pt x="817" y="209"/>
                </a:lnTo>
                <a:lnTo>
                  <a:pt x="864" y="112"/>
                </a:lnTo>
                <a:lnTo>
                  <a:pt x="894" y="68"/>
                </a:lnTo>
                <a:lnTo>
                  <a:pt x="961" y="10"/>
                </a:lnTo>
                <a:lnTo>
                  <a:pt x="969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6" name="Freeform 172">
            <a:extLst>
              <a:ext uri="{FF2B5EF4-FFF2-40B4-BE49-F238E27FC236}">
                <a16:creationId xmlns:a16="http://schemas.microsoft.com/office/drawing/2014/main" id="{D4712C70-FD13-2CE5-EB59-94EE26F22344}"/>
              </a:ext>
            </a:extLst>
          </p:cNvPr>
          <p:cNvSpPr>
            <a:spLocks/>
          </p:cNvSpPr>
          <p:nvPr/>
        </p:nvSpPr>
        <p:spPr bwMode="auto">
          <a:xfrm flipH="1">
            <a:off x="5329134" y="2343639"/>
            <a:ext cx="1512887" cy="390525"/>
          </a:xfrm>
          <a:custGeom>
            <a:avLst/>
            <a:gdLst>
              <a:gd name="T0" fmla="*/ 2147483647 w 1906"/>
              <a:gd name="T1" fmla="*/ 0 h 491"/>
              <a:gd name="T2" fmla="*/ 2147483647 w 1906"/>
              <a:gd name="T3" fmla="*/ 2147483647 h 491"/>
              <a:gd name="T4" fmla="*/ 2147483647 w 1906"/>
              <a:gd name="T5" fmla="*/ 2147483647 h 491"/>
              <a:gd name="T6" fmla="*/ 2147483647 w 1906"/>
              <a:gd name="T7" fmla="*/ 2147483647 h 491"/>
              <a:gd name="T8" fmla="*/ 2147483647 w 1906"/>
              <a:gd name="T9" fmla="*/ 2147483647 h 491"/>
              <a:gd name="T10" fmla="*/ 2147483647 w 1906"/>
              <a:gd name="T11" fmla="*/ 2147483647 h 491"/>
              <a:gd name="T12" fmla="*/ 2147483647 w 1906"/>
              <a:gd name="T13" fmla="*/ 2147483647 h 491"/>
              <a:gd name="T14" fmla="*/ 2147483647 w 1906"/>
              <a:gd name="T15" fmla="*/ 2147483647 h 491"/>
              <a:gd name="T16" fmla="*/ 2147483647 w 1906"/>
              <a:gd name="T17" fmla="*/ 2147483647 h 491"/>
              <a:gd name="T18" fmla="*/ 2147483647 w 1906"/>
              <a:gd name="T19" fmla="*/ 2147483647 h 491"/>
              <a:gd name="T20" fmla="*/ 2147483647 w 1906"/>
              <a:gd name="T21" fmla="*/ 2147483647 h 491"/>
              <a:gd name="T22" fmla="*/ 2147483647 w 1906"/>
              <a:gd name="T23" fmla="*/ 2147483647 h 491"/>
              <a:gd name="T24" fmla="*/ 2147483647 w 1906"/>
              <a:gd name="T25" fmla="*/ 2147483647 h 491"/>
              <a:gd name="T26" fmla="*/ 2147483647 w 1906"/>
              <a:gd name="T27" fmla="*/ 2147483647 h 491"/>
              <a:gd name="T28" fmla="*/ 2147483647 w 1906"/>
              <a:gd name="T29" fmla="*/ 2147483647 h 491"/>
              <a:gd name="T30" fmla="*/ 2147483647 w 1906"/>
              <a:gd name="T31" fmla="*/ 2147483647 h 491"/>
              <a:gd name="T32" fmla="*/ 2147483647 w 1906"/>
              <a:gd name="T33" fmla="*/ 2147483647 h 491"/>
              <a:gd name="T34" fmla="*/ 2147483647 w 1906"/>
              <a:gd name="T35" fmla="*/ 2147483647 h 491"/>
              <a:gd name="T36" fmla="*/ 2147483647 w 1906"/>
              <a:gd name="T37" fmla="*/ 2147483647 h 491"/>
              <a:gd name="T38" fmla="*/ 2147483647 w 1906"/>
              <a:gd name="T39" fmla="*/ 2147483647 h 491"/>
              <a:gd name="T40" fmla="*/ 2147483647 w 1906"/>
              <a:gd name="T41" fmla="*/ 2147483647 h 491"/>
              <a:gd name="T42" fmla="*/ 2147483647 w 1906"/>
              <a:gd name="T43" fmla="*/ 2147483647 h 491"/>
              <a:gd name="T44" fmla="*/ 0 w 1906"/>
              <a:gd name="T45" fmla="*/ 2147483647 h 491"/>
              <a:gd name="T46" fmla="*/ 2147483647 w 1906"/>
              <a:gd name="T47" fmla="*/ 2147483647 h 491"/>
              <a:gd name="T48" fmla="*/ 2147483647 w 1906"/>
              <a:gd name="T49" fmla="*/ 2147483647 h 491"/>
              <a:gd name="T50" fmla="*/ 2147483647 w 1906"/>
              <a:gd name="T51" fmla="*/ 2147483647 h 491"/>
              <a:gd name="T52" fmla="*/ 2147483647 w 1906"/>
              <a:gd name="T53" fmla="*/ 2147483647 h 491"/>
              <a:gd name="T54" fmla="*/ 2147483647 w 1906"/>
              <a:gd name="T55" fmla="*/ 2147483647 h 491"/>
              <a:gd name="T56" fmla="*/ 2147483647 w 1906"/>
              <a:gd name="T57" fmla="*/ 2147483647 h 491"/>
              <a:gd name="T58" fmla="*/ 2147483647 w 1906"/>
              <a:gd name="T59" fmla="*/ 2147483647 h 491"/>
              <a:gd name="T60" fmla="*/ 2147483647 w 1906"/>
              <a:gd name="T61" fmla="*/ 2147483647 h 491"/>
              <a:gd name="T62" fmla="*/ 2147483647 w 1906"/>
              <a:gd name="T63" fmla="*/ 2147483647 h 491"/>
              <a:gd name="T64" fmla="*/ 2147483647 w 1906"/>
              <a:gd name="T65" fmla="*/ 2147483647 h 491"/>
              <a:gd name="T66" fmla="*/ 2147483647 w 1906"/>
              <a:gd name="T67" fmla="*/ 0 h 49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906"/>
              <a:gd name="T103" fmla="*/ 0 h 491"/>
              <a:gd name="T104" fmla="*/ 1906 w 1906"/>
              <a:gd name="T105" fmla="*/ 491 h 49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906" h="491">
                <a:moveTo>
                  <a:pt x="874" y="0"/>
                </a:moveTo>
                <a:lnTo>
                  <a:pt x="881" y="7"/>
                </a:lnTo>
                <a:lnTo>
                  <a:pt x="1353" y="27"/>
                </a:lnTo>
                <a:lnTo>
                  <a:pt x="1541" y="39"/>
                </a:lnTo>
                <a:lnTo>
                  <a:pt x="1691" y="54"/>
                </a:lnTo>
                <a:lnTo>
                  <a:pt x="1755" y="72"/>
                </a:lnTo>
                <a:lnTo>
                  <a:pt x="1906" y="118"/>
                </a:lnTo>
                <a:lnTo>
                  <a:pt x="1820" y="137"/>
                </a:lnTo>
                <a:lnTo>
                  <a:pt x="1878" y="161"/>
                </a:lnTo>
                <a:lnTo>
                  <a:pt x="1620" y="194"/>
                </a:lnTo>
                <a:lnTo>
                  <a:pt x="1666" y="207"/>
                </a:lnTo>
                <a:lnTo>
                  <a:pt x="1424" y="253"/>
                </a:lnTo>
                <a:lnTo>
                  <a:pt x="1496" y="259"/>
                </a:lnTo>
                <a:lnTo>
                  <a:pt x="1211" y="304"/>
                </a:lnTo>
                <a:lnTo>
                  <a:pt x="1307" y="357"/>
                </a:lnTo>
                <a:lnTo>
                  <a:pt x="1133" y="415"/>
                </a:lnTo>
                <a:lnTo>
                  <a:pt x="1192" y="458"/>
                </a:lnTo>
                <a:lnTo>
                  <a:pt x="1025" y="480"/>
                </a:lnTo>
                <a:lnTo>
                  <a:pt x="919" y="491"/>
                </a:lnTo>
                <a:lnTo>
                  <a:pt x="706" y="465"/>
                </a:lnTo>
                <a:lnTo>
                  <a:pt x="505" y="453"/>
                </a:lnTo>
                <a:lnTo>
                  <a:pt x="271" y="442"/>
                </a:lnTo>
                <a:lnTo>
                  <a:pt x="0" y="427"/>
                </a:lnTo>
                <a:lnTo>
                  <a:pt x="369" y="375"/>
                </a:lnTo>
                <a:lnTo>
                  <a:pt x="292" y="312"/>
                </a:lnTo>
                <a:lnTo>
                  <a:pt x="525" y="286"/>
                </a:lnTo>
                <a:lnTo>
                  <a:pt x="422" y="226"/>
                </a:lnTo>
                <a:lnTo>
                  <a:pt x="576" y="168"/>
                </a:lnTo>
                <a:lnTo>
                  <a:pt x="479" y="118"/>
                </a:lnTo>
                <a:lnTo>
                  <a:pt x="673" y="99"/>
                </a:lnTo>
                <a:lnTo>
                  <a:pt x="582" y="46"/>
                </a:lnTo>
                <a:lnTo>
                  <a:pt x="759" y="21"/>
                </a:lnTo>
                <a:lnTo>
                  <a:pt x="881" y="7"/>
                </a:lnTo>
                <a:lnTo>
                  <a:pt x="874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C4E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7" name="Freeform 173">
            <a:extLst>
              <a:ext uri="{FF2B5EF4-FFF2-40B4-BE49-F238E27FC236}">
                <a16:creationId xmlns:a16="http://schemas.microsoft.com/office/drawing/2014/main" id="{12F7093E-B077-DCA7-1A86-1BDCB139BD83}"/>
              </a:ext>
            </a:extLst>
          </p:cNvPr>
          <p:cNvSpPr>
            <a:spLocks/>
          </p:cNvSpPr>
          <p:nvPr/>
        </p:nvSpPr>
        <p:spPr bwMode="auto">
          <a:xfrm>
            <a:off x="5581546" y="2745277"/>
            <a:ext cx="1841500" cy="433387"/>
          </a:xfrm>
          <a:custGeom>
            <a:avLst/>
            <a:gdLst>
              <a:gd name="T0" fmla="*/ 2147483647 w 1160"/>
              <a:gd name="T1" fmla="*/ 2147483647 h 273"/>
              <a:gd name="T2" fmla="*/ 2147483647 w 1160"/>
              <a:gd name="T3" fmla="*/ 2147483647 h 273"/>
              <a:gd name="T4" fmla="*/ 2147483647 w 1160"/>
              <a:gd name="T5" fmla="*/ 2147483647 h 273"/>
              <a:gd name="T6" fmla="*/ 2147483647 w 1160"/>
              <a:gd name="T7" fmla="*/ 2147483647 h 273"/>
              <a:gd name="T8" fmla="*/ 2147483647 w 1160"/>
              <a:gd name="T9" fmla="*/ 2147483647 h 273"/>
              <a:gd name="T10" fmla="*/ 2147483647 w 1160"/>
              <a:gd name="T11" fmla="*/ 2147483647 h 273"/>
              <a:gd name="T12" fmla="*/ 2147483647 w 1160"/>
              <a:gd name="T13" fmla="*/ 2147483647 h 273"/>
              <a:gd name="T14" fmla="*/ 2147483647 w 1160"/>
              <a:gd name="T15" fmla="*/ 2147483647 h 273"/>
              <a:gd name="T16" fmla="*/ 2147483647 w 1160"/>
              <a:gd name="T17" fmla="*/ 2147483647 h 273"/>
              <a:gd name="T18" fmla="*/ 2147483647 w 1160"/>
              <a:gd name="T19" fmla="*/ 2147483647 h 273"/>
              <a:gd name="T20" fmla="*/ 2147483647 w 1160"/>
              <a:gd name="T21" fmla="*/ 2147483647 h 273"/>
              <a:gd name="T22" fmla="*/ 2147483647 w 1160"/>
              <a:gd name="T23" fmla="*/ 2147483647 h 273"/>
              <a:gd name="T24" fmla="*/ 2147483647 w 1160"/>
              <a:gd name="T25" fmla="*/ 2147483647 h 273"/>
              <a:gd name="T26" fmla="*/ 2147483647 w 1160"/>
              <a:gd name="T27" fmla="*/ 2147483647 h 273"/>
              <a:gd name="T28" fmla="*/ 2147483647 w 1160"/>
              <a:gd name="T29" fmla="*/ 2147483647 h 273"/>
              <a:gd name="T30" fmla="*/ 2147483647 w 1160"/>
              <a:gd name="T31" fmla="*/ 2147483647 h 273"/>
              <a:gd name="T32" fmla="*/ 2147483647 w 1160"/>
              <a:gd name="T33" fmla="*/ 2147483647 h 273"/>
              <a:gd name="T34" fmla="*/ 2147483647 w 1160"/>
              <a:gd name="T35" fmla="*/ 2147483647 h 273"/>
              <a:gd name="T36" fmla="*/ 2147483647 w 1160"/>
              <a:gd name="T37" fmla="*/ 2147483647 h 273"/>
              <a:gd name="T38" fmla="*/ 2147483647 w 1160"/>
              <a:gd name="T39" fmla="*/ 2147483647 h 273"/>
              <a:gd name="T40" fmla="*/ 2147483647 w 1160"/>
              <a:gd name="T41" fmla="*/ 2147483647 h 273"/>
              <a:gd name="T42" fmla="*/ 2147483647 w 1160"/>
              <a:gd name="T43" fmla="*/ 2147483647 h 273"/>
              <a:gd name="T44" fmla="*/ 2147483647 w 1160"/>
              <a:gd name="T45" fmla="*/ 2147483647 h 273"/>
              <a:gd name="T46" fmla="*/ 0 w 1160"/>
              <a:gd name="T47" fmla="*/ 2147483647 h 273"/>
              <a:gd name="T48" fmla="*/ 2147483647 w 1160"/>
              <a:gd name="T49" fmla="*/ 2147483647 h 273"/>
              <a:gd name="T50" fmla="*/ 2147483647 w 1160"/>
              <a:gd name="T51" fmla="*/ 2147483647 h 273"/>
              <a:gd name="T52" fmla="*/ 2147483647 w 1160"/>
              <a:gd name="T53" fmla="*/ 2147483647 h 273"/>
              <a:gd name="T54" fmla="*/ 2147483647 w 1160"/>
              <a:gd name="T55" fmla="*/ 2147483647 h 273"/>
              <a:gd name="T56" fmla="*/ 2147483647 w 1160"/>
              <a:gd name="T57" fmla="*/ 2147483647 h 273"/>
              <a:gd name="T58" fmla="*/ 2147483647 w 1160"/>
              <a:gd name="T59" fmla="*/ 2147483647 h 273"/>
              <a:gd name="T60" fmla="*/ 2147483647 w 1160"/>
              <a:gd name="T61" fmla="*/ 2147483647 h 273"/>
              <a:gd name="T62" fmla="*/ 2147483647 w 1160"/>
              <a:gd name="T63" fmla="*/ 2147483647 h 273"/>
              <a:gd name="T64" fmla="*/ 2147483647 w 1160"/>
              <a:gd name="T65" fmla="*/ 0 h 273"/>
              <a:gd name="T66" fmla="*/ 2147483647 w 1160"/>
              <a:gd name="T67" fmla="*/ 2147483647 h 2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160"/>
              <a:gd name="T103" fmla="*/ 0 h 273"/>
              <a:gd name="T104" fmla="*/ 1160 w 1160"/>
              <a:gd name="T105" fmla="*/ 273 h 27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160" h="273">
                <a:moveTo>
                  <a:pt x="912" y="2"/>
                </a:moveTo>
                <a:lnTo>
                  <a:pt x="966" y="18"/>
                </a:lnTo>
                <a:lnTo>
                  <a:pt x="952" y="26"/>
                </a:lnTo>
                <a:lnTo>
                  <a:pt x="1005" y="35"/>
                </a:lnTo>
                <a:lnTo>
                  <a:pt x="978" y="51"/>
                </a:lnTo>
                <a:lnTo>
                  <a:pt x="1060" y="69"/>
                </a:lnTo>
                <a:lnTo>
                  <a:pt x="1036" y="91"/>
                </a:lnTo>
                <a:lnTo>
                  <a:pt x="1100" y="105"/>
                </a:lnTo>
                <a:lnTo>
                  <a:pt x="1073" y="122"/>
                </a:lnTo>
                <a:lnTo>
                  <a:pt x="1133" y="141"/>
                </a:lnTo>
                <a:lnTo>
                  <a:pt x="1109" y="159"/>
                </a:lnTo>
                <a:lnTo>
                  <a:pt x="1160" y="173"/>
                </a:lnTo>
                <a:lnTo>
                  <a:pt x="992" y="188"/>
                </a:lnTo>
                <a:lnTo>
                  <a:pt x="854" y="202"/>
                </a:lnTo>
                <a:lnTo>
                  <a:pt x="716" y="217"/>
                </a:lnTo>
                <a:lnTo>
                  <a:pt x="679" y="222"/>
                </a:lnTo>
                <a:lnTo>
                  <a:pt x="601" y="231"/>
                </a:lnTo>
                <a:lnTo>
                  <a:pt x="515" y="237"/>
                </a:lnTo>
                <a:lnTo>
                  <a:pt x="408" y="245"/>
                </a:lnTo>
                <a:lnTo>
                  <a:pt x="297" y="257"/>
                </a:lnTo>
                <a:lnTo>
                  <a:pt x="237" y="262"/>
                </a:lnTo>
                <a:lnTo>
                  <a:pt x="193" y="266"/>
                </a:lnTo>
                <a:lnTo>
                  <a:pt x="72" y="273"/>
                </a:lnTo>
                <a:lnTo>
                  <a:pt x="0" y="269"/>
                </a:lnTo>
                <a:lnTo>
                  <a:pt x="83" y="253"/>
                </a:lnTo>
                <a:lnTo>
                  <a:pt x="234" y="226"/>
                </a:lnTo>
                <a:lnTo>
                  <a:pt x="384" y="193"/>
                </a:lnTo>
                <a:lnTo>
                  <a:pt x="415" y="181"/>
                </a:lnTo>
                <a:lnTo>
                  <a:pt x="584" y="122"/>
                </a:lnTo>
                <a:lnTo>
                  <a:pt x="673" y="82"/>
                </a:lnTo>
                <a:lnTo>
                  <a:pt x="743" y="53"/>
                </a:lnTo>
                <a:lnTo>
                  <a:pt x="820" y="27"/>
                </a:lnTo>
                <a:lnTo>
                  <a:pt x="907" y="0"/>
                </a:lnTo>
                <a:lnTo>
                  <a:pt x="912" y="2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8" name="Freeform 174">
            <a:extLst>
              <a:ext uri="{FF2B5EF4-FFF2-40B4-BE49-F238E27FC236}">
                <a16:creationId xmlns:a16="http://schemas.microsoft.com/office/drawing/2014/main" id="{D24A0B9D-77B3-4A80-5543-877E0F255580}"/>
              </a:ext>
            </a:extLst>
          </p:cNvPr>
          <p:cNvSpPr>
            <a:spLocks/>
          </p:cNvSpPr>
          <p:nvPr/>
        </p:nvSpPr>
        <p:spPr bwMode="auto">
          <a:xfrm flipH="1">
            <a:off x="6287984" y="3516802"/>
            <a:ext cx="1063625" cy="612775"/>
          </a:xfrm>
          <a:custGeom>
            <a:avLst/>
            <a:gdLst>
              <a:gd name="T0" fmla="*/ 2147483647 w 1340"/>
              <a:gd name="T1" fmla="*/ 0 h 771"/>
              <a:gd name="T2" fmla="*/ 2147483647 w 1340"/>
              <a:gd name="T3" fmla="*/ 0 h 771"/>
              <a:gd name="T4" fmla="*/ 0 w 1340"/>
              <a:gd name="T5" fmla="*/ 2147483647 h 771"/>
              <a:gd name="T6" fmla="*/ 2147483647 w 1340"/>
              <a:gd name="T7" fmla="*/ 2147483647 h 771"/>
              <a:gd name="T8" fmla="*/ 2147483647 w 1340"/>
              <a:gd name="T9" fmla="*/ 2147483647 h 771"/>
              <a:gd name="T10" fmla="*/ 2147483647 w 1340"/>
              <a:gd name="T11" fmla="*/ 2147483647 h 771"/>
              <a:gd name="T12" fmla="*/ 2147483647 w 1340"/>
              <a:gd name="T13" fmla="*/ 2147483647 h 771"/>
              <a:gd name="T14" fmla="*/ 2147483647 w 1340"/>
              <a:gd name="T15" fmla="*/ 2147483647 h 771"/>
              <a:gd name="T16" fmla="*/ 2147483647 w 1340"/>
              <a:gd name="T17" fmla="*/ 2147483647 h 771"/>
              <a:gd name="T18" fmla="*/ 2147483647 w 1340"/>
              <a:gd name="T19" fmla="*/ 2147483647 h 771"/>
              <a:gd name="T20" fmla="*/ 2147483647 w 1340"/>
              <a:gd name="T21" fmla="*/ 2147483647 h 771"/>
              <a:gd name="T22" fmla="*/ 2147483647 w 1340"/>
              <a:gd name="T23" fmla="*/ 2147483647 h 771"/>
              <a:gd name="T24" fmla="*/ 2147483647 w 1340"/>
              <a:gd name="T25" fmla="*/ 2147483647 h 771"/>
              <a:gd name="T26" fmla="*/ 2147483647 w 1340"/>
              <a:gd name="T27" fmla="*/ 2147483647 h 771"/>
              <a:gd name="T28" fmla="*/ 2147483647 w 1340"/>
              <a:gd name="T29" fmla="*/ 2147483647 h 771"/>
              <a:gd name="T30" fmla="*/ 2147483647 w 1340"/>
              <a:gd name="T31" fmla="*/ 2147483647 h 771"/>
              <a:gd name="T32" fmla="*/ 2147483647 w 1340"/>
              <a:gd name="T33" fmla="*/ 2147483647 h 771"/>
              <a:gd name="T34" fmla="*/ 2147483647 w 1340"/>
              <a:gd name="T35" fmla="*/ 2147483647 h 771"/>
              <a:gd name="T36" fmla="*/ 2147483647 w 1340"/>
              <a:gd name="T37" fmla="*/ 2147483647 h 771"/>
              <a:gd name="T38" fmla="*/ 2147483647 w 1340"/>
              <a:gd name="T39" fmla="*/ 2147483647 h 771"/>
              <a:gd name="T40" fmla="*/ 2147483647 w 1340"/>
              <a:gd name="T41" fmla="*/ 2147483647 h 771"/>
              <a:gd name="T42" fmla="*/ 2147483647 w 1340"/>
              <a:gd name="T43" fmla="*/ 2147483647 h 771"/>
              <a:gd name="T44" fmla="*/ 2147483647 w 1340"/>
              <a:gd name="T45" fmla="*/ 0 h 77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40"/>
              <a:gd name="T70" fmla="*/ 0 h 771"/>
              <a:gd name="T71" fmla="*/ 1340 w 1340"/>
              <a:gd name="T72" fmla="*/ 771 h 77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40" h="771">
                <a:moveTo>
                  <a:pt x="92" y="0"/>
                </a:moveTo>
                <a:lnTo>
                  <a:pt x="96" y="0"/>
                </a:lnTo>
                <a:lnTo>
                  <a:pt x="0" y="35"/>
                </a:lnTo>
                <a:lnTo>
                  <a:pt x="96" y="88"/>
                </a:lnTo>
                <a:lnTo>
                  <a:pt x="214" y="171"/>
                </a:lnTo>
                <a:lnTo>
                  <a:pt x="413" y="283"/>
                </a:lnTo>
                <a:lnTo>
                  <a:pt x="564" y="379"/>
                </a:lnTo>
                <a:lnTo>
                  <a:pt x="695" y="467"/>
                </a:lnTo>
                <a:lnTo>
                  <a:pt x="806" y="534"/>
                </a:lnTo>
                <a:lnTo>
                  <a:pt x="913" y="588"/>
                </a:lnTo>
                <a:lnTo>
                  <a:pt x="1078" y="665"/>
                </a:lnTo>
                <a:lnTo>
                  <a:pt x="1238" y="724"/>
                </a:lnTo>
                <a:lnTo>
                  <a:pt x="1340" y="771"/>
                </a:lnTo>
                <a:lnTo>
                  <a:pt x="1078" y="622"/>
                </a:lnTo>
                <a:lnTo>
                  <a:pt x="918" y="558"/>
                </a:lnTo>
                <a:lnTo>
                  <a:pt x="840" y="515"/>
                </a:lnTo>
                <a:lnTo>
                  <a:pt x="729" y="427"/>
                </a:lnTo>
                <a:lnTo>
                  <a:pt x="569" y="311"/>
                </a:lnTo>
                <a:lnTo>
                  <a:pt x="448" y="228"/>
                </a:lnTo>
                <a:lnTo>
                  <a:pt x="287" y="148"/>
                </a:lnTo>
                <a:lnTo>
                  <a:pt x="189" y="73"/>
                </a:lnTo>
                <a:lnTo>
                  <a:pt x="112" y="10"/>
                </a:lnTo>
                <a:lnTo>
                  <a:pt x="92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9" name="Freeform 175">
            <a:extLst>
              <a:ext uri="{FF2B5EF4-FFF2-40B4-BE49-F238E27FC236}">
                <a16:creationId xmlns:a16="http://schemas.microsoft.com/office/drawing/2014/main" id="{C4FB8711-AA2B-5CAE-A468-7BC18ED25791}"/>
              </a:ext>
            </a:extLst>
          </p:cNvPr>
          <p:cNvSpPr>
            <a:spLocks/>
          </p:cNvSpPr>
          <p:nvPr/>
        </p:nvSpPr>
        <p:spPr bwMode="auto">
          <a:xfrm flipH="1">
            <a:off x="7032521" y="2665902"/>
            <a:ext cx="917575" cy="357187"/>
          </a:xfrm>
          <a:custGeom>
            <a:avLst/>
            <a:gdLst>
              <a:gd name="T0" fmla="*/ 2147483647 w 1156"/>
              <a:gd name="T1" fmla="*/ 0 h 450"/>
              <a:gd name="T2" fmla="*/ 2147483647 w 1156"/>
              <a:gd name="T3" fmla="*/ 2147483647 h 450"/>
              <a:gd name="T4" fmla="*/ 2147483647 w 1156"/>
              <a:gd name="T5" fmla="*/ 2147483647 h 450"/>
              <a:gd name="T6" fmla="*/ 2147483647 w 1156"/>
              <a:gd name="T7" fmla="*/ 2147483647 h 450"/>
              <a:gd name="T8" fmla="*/ 2147483647 w 1156"/>
              <a:gd name="T9" fmla="*/ 2147483647 h 450"/>
              <a:gd name="T10" fmla="*/ 2147483647 w 1156"/>
              <a:gd name="T11" fmla="*/ 2147483647 h 450"/>
              <a:gd name="T12" fmla="*/ 2147483647 w 1156"/>
              <a:gd name="T13" fmla="*/ 2147483647 h 450"/>
              <a:gd name="T14" fmla="*/ 2147483647 w 1156"/>
              <a:gd name="T15" fmla="*/ 2147483647 h 450"/>
              <a:gd name="T16" fmla="*/ 2147483647 w 1156"/>
              <a:gd name="T17" fmla="*/ 2147483647 h 450"/>
              <a:gd name="T18" fmla="*/ 2147483647 w 1156"/>
              <a:gd name="T19" fmla="*/ 2147483647 h 450"/>
              <a:gd name="T20" fmla="*/ 2147483647 w 1156"/>
              <a:gd name="T21" fmla="*/ 2147483647 h 450"/>
              <a:gd name="T22" fmla="*/ 2147483647 w 1156"/>
              <a:gd name="T23" fmla="*/ 2147483647 h 450"/>
              <a:gd name="T24" fmla="*/ 2147483647 w 1156"/>
              <a:gd name="T25" fmla="*/ 2147483647 h 450"/>
              <a:gd name="T26" fmla="*/ 2147483647 w 1156"/>
              <a:gd name="T27" fmla="*/ 2147483647 h 450"/>
              <a:gd name="T28" fmla="*/ 2147483647 w 1156"/>
              <a:gd name="T29" fmla="*/ 2147483647 h 450"/>
              <a:gd name="T30" fmla="*/ 2147483647 w 1156"/>
              <a:gd name="T31" fmla="*/ 2147483647 h 450"/>
              <a:gd name="T32" fmla="*/ 2147483647 w 1156"/>
              <a:gd name="T33" fmla="*/ 2147483647 h 450"/>
              <a:gd name="T34" fmla="*/ 2147483647 w 1156"/>
              <a:gd name="T35" fmla="*/ 2147483647 h 450"/>
              <a:gd name="T36" fmla="*/ 0 w 1156"/>
              <a:gd name="T37" fmla="*/ 2147483647 h 450"/>
              <a:gd name="T38" fmla="*/ 2147483647 w 1156"/>
              <a:gd name="T39" fmla="*/ 2147483647 h 450"/>
              <a:gd name="T40" fmla="*/ 2147483647 w 1156"/>
              <a:gd name="T41" fmla="*/ 2147483647 h 450"/>
              <a:gd name="T42" fmla="*/ 2147483647 w 1156"/>
              <a:gd name="T43" fmla="*/ 2147483647 h 450"/>
              <a:gd name="T44" fmla="*/ 2147483647 w 1156"/>
              <a:gd name="T45" fmla="*/ 2147483647 h 450"/>
              <a:gd name="T46" fmla="*/ 2147483647 w 1156"/>
              <a:gd name="T47" fmla="*/ 2147483647 h 450"/>
              <a:gd name="T48" fmla="*/ 2147483647 w 1156"/>
              <a:gd name="T49" fmla="*/ 2147483647 h 450"/>
              <a:gd name="T50" fmla="*/ 2147483647 w 1156"/>
              <a:gd name="T51" fmla="*/ 2147483647 h 450"/>
              <a:gd name="T52" fmla="*/ 2147483647 w 1156"/>
              <a:gd name="T53" fmla="*/ 2147483647 h 450"/>
              <a:gd name="T54" fmla="*/ 2147483647 w 1156"/>
              <a:gd name="T55" fmla="*/ 2147483647 h 450"/>
              <a:gd name="T56" fmla="*/ 2147483647 w 1156"/>
              <a:gd name="T57" fmla="*/ 2147483647 h 450"/>
              <a:gd name="T58" fmla="*/ 2147483647 w 1156"/>
              <a:gd name="T59" fmla="*/ 2147483647 h 450"/>
              <a:gd name="T60" fmla="*/ 2147483647 w 1156"/>
              <a:gd name="T61" fmla="*/ 2147483647 h 450"/>
              <a:gd name="T62" fmla="*/ 2147483647 w 1156"/>
              <a:gd name="T63" fmla="*/ 0 h 45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56"/>
              <a:gd name="T97" fmla="*/ 0 h 450"/>
              <a:gd name="T98" fmla="*/ 1156 w 1156"/>
              <a:gd name="T99" fmla="*/ 450 h 45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56" h="450">
                <a:moveTo>
                  <a:pt x="539" y="0"/>
                </a:moveTo>
                <a:lnTo>
                  <a:pt x="701" y="10"/>
                </a:lnTo>
                <a:lnTo>
                  <a:pt x="860" y="39"/>
                </a:lnTo>
                <a:lnTo>
                  <a:pt x="1006" y="67"/>
                </a:lnTo>
                <a:lnTo>
                  <a:pt x="1156" y="100"/>
                </a:lnTo>
                <a:lnTo>
                  <a:pt x="1049" y="140"/>
                </a:lnTo>
                <a:lnTo>
                  <a:pt x="1113" y="145"/>
                </a:lnTo>
                <a:lnTo>
                  <a:pt x="982" y="173"/>
                </a:lnTo>
                <a:lnTo>
                  <a:pt x="1035" y="198"/>
                </a:lnTo>
                <a:lnTo>
                  <a:pt x="869" y="236"/>
                </a:lnTo>
                <a:lnTo>
                  <a:pt x="923" y="275"/>
                </a:lnTo>
                <a:lnTo>
                  <a:pt x="787" y="320"/>
                </a:lnTo>
                <a:lnTo>
                  <a:pt x="830" y="344"/>
                </a:lnTo>
                <a:lnTo>
                  <a:pt x="719" y="386"/>
                </a:lnTo>
                <a:lnTo>
                  <a:pt x="757" y="422"/>
                </a:lnTo>
                <a:lnTo>
                  <a:pt x="666" y="450"/>
                </a:lnTo>
                <a:lnTo>
                  <a:pt x="506" y="424"/>
                </a:lnTo>
                <a:lnTo>
                  <a:pt x="137" y="391"/>
                </a:lnTo>
                <a:lnTo>
                  <a:pt x="0" y="373"/>
                </a:lnTo>
                <a:lnTo>
                  <a:pt x="132" y="348"/>
                </a:lnTo>
                <a:lnTo>
                  <a:pt x="78" y="300"/>
                </a:lnTo>
                <a:lnTo>
                  <a:pt x="287" y="287"/>
                </a:lnTo>
                <a:lnTo>
                  <a:pt x="199" y="236"/>
                </a:lnTo>
                <a:lnTo>
                  <a:pt x="389" y="208"/>
                </a:lnTo>
                <a:lnTo>
                  <a:pt x="271" y="169"/>
                </a:lnTo>
                <a:lnTo>
                  <a:pt x="418" y="135"/>
                </a:lnTo>
                <a:lnTo>
                  <a:pt x="339" y="96"/>
                </a:lnTo>
                <a:lnTo>
                  <a:pt x="481" y="77"/>
                </a:lnTo>
                <a:lnTo>
                  <a:pt x="428" y="57"/>
                </a:lnTo>
                <a:lnTo>
                  <a:pt x="554" y="43"/>
                </a:lnTo>
                <a:lnTo>
                  <a:pt x="509" y="23"/>
                </a:lnTo>
                <a:lnTo>
                  <a:pt x="539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0" name="Freeform 176">
            <a:extLst>
              <a:ext uri="{FF2B5EF4-FFF2-40B4-BE49-F238E27FC236}">
                <a16:creationId xmlns:a16="http://schemas.microsoft.com/office/drawing/2014/main" id="{83ABBE19-EBF5-B358-FCCA-704EC6597133}"/>
              </a:ext>
            </a:extLst>
          </p:cNvPr>
          <p:cNvSpPr>
            <a:spLocks/>
          </p:cNvSpPr>
          <p:nvPr/>
        </p:nvSpPr>
        <p:spPr bwMode="auto">
          <a:xfrm flipH="1">
            <a:off x="6002234" y="3939077"/>
            <a:ext cx="1266825" cy="303212"/>
          </a:xfrm>
          <a:custGeom>
            <a:avLst/>
            <a:gdLst>
              <a:gd name="T0" fmla="*/ 2147483647 w 1595"/>
              <a:gd name="T1" fmla="*/ 2147483647 h 382"/>
              <a:gd name="T2" fmla="*/ 2147483647 w 1595"/>
              <a:gd name="T3" fmla="*/ 2147483647 h 382"/>
              <a:gd name="T4" fmla="*/ 2147483647 w 1595"/>
              <a:gd name="T5" fmla="*/ 2147483647 h 382"/>
              <a:gd name="T6" fmla="*/ 2147483647 w 1595"/>
              <a:gd name="T7" fmla="*/ 2147483647 h 382"/>
              <a:gd name="T8" fmla="*/ 2147483647 w 1595"/>
              <a:gd name="T9" fmla="*/ 2147483647 h 382"/>
              <a:gd name="T10" fmla="*/ 2147483647 w 1595"/>
              <a:gd name="T11" fmla="*/ 0 h 382"/>
              <a:gd name="T12" fmla="*/ 0 w 1595"/>
              <a:gd name="T13" fmla="*/ 2147483647 h 382"/>
              <a:gd name="T14" fmla="*/ 2147483647 w 1595"/>
              <a:gd name="T15" fmla="*/ 2147483647 h 382"/>
              <a:gd name="T16" fmla="*/ 2147483647 w 1595"/>
              <a:gd name="T17" fmla="*/ 2147483647 h 382"/>
              <a:gd name="T18" fmla="*/ 2147483647 w 1595"/>
              <a:gd name="T19" fmla="*/ 2147483647 h 382"/>
              <a:gd name="T20" fmla="*/ 2147483647 w 1595"/>
              <a:gd name="T21" fmla="*/ 2147483647 h 382"/>
              <a:gd name="T22" fmla="*/ 2147483647 w 1595"/>
              <a:gd name="T23" fmla="*/ 2147483647 h 382"/>
              <a:gd name="T24" fmla="*/ 2147483647 w 1595"/>
              <a:gd name="T25" fmla="*/ 2147483647 h 382"/>
              <a:gd name="T26" fmla="*/ 2147483647 w 1595"/>
              <a:gd name="T27" fmla="*/ 2147483647 h 382"/>
              <a:gd name="T28" fmla="*/ 2147483647 w 1595"/>
              <a:gd name="T29" fmla="*/ 2147483647 h 382"/>
              <a:gd name="T30" fmla="*/ 2147483647 w 1595"/>
              <a:gd name="T31" fmla="*/ 2147483647 h 382"/>
              <a:gd name="T32" fmla="*/ 2147483647 w 1595"/>
              <a:gd name="T33" fmla="*/ 2147483647 h 382"/>
              <a:gd name="T34" fmla="*/ 2147483647 w 1595"/>
              <a:gd name="T35" fmla="*/ 2147483647 h 3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95"/>
              <a:gd name="T55" fmla="*/ 0 h 382"/>
              <a:gd name="T56" fmla="*/ 1595 w 1595"/>
              <a:gd name="T57" fmla="*/ 382 h 3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95" h="382">
                <a:moveTo>
                  <a:pt x="1595" y="382"/>
                </a:moveTo>
                <a:lnTo>
                  <a:pt x="1147" y="208"/>
                </a:lnTo>
                <a:lnTo>
                  <a:pt x="868" y="124"/>
                </a:lnTo>
                <a:lnTo>
                  <a:pt x="570" y="58"/>
                </a:lnTo>
                <a:lnTo>
                  <a:pt x="357" y="20"/>
                </a:lnTo>
                <a:lnTo>
                  <a:pt x="79" y="0"/>
                </a:lnTo>
                <a:lnTo>
                  <a:pt x="0" y="58"/>
                </a:lnTo>
                <a:lnTo>
                  <a:pt x="156" y="97"/>
                </a:lnTo>
                <a:lnTo>
                  <a:pt x="150" y="162"/>
                </a:lnTo>
                <a:lnTo>
                  <a:pt x="409" y="176"/>
                </a:lnTo>
                <a:lnTo>
                  <a:pt x="384" y="233"/>
                </a:lnTo>
                <a:lnTo>
                  <a:pt x="629" y="259"/>
                </a:lnTo>
                <a:lnTo>
                  <a:pt x="784" y="278"/>
                </a:lnTo>
                <a:lnTo>
                  <a:pt x="739" y="317"/>
                </a:lnTo>
                <a:lnTo>
                  <a:pt x="1114" y="330"/>
                </a:lnTo>
                <a:lnTo>
                  <a:pt x="1147" y="382"/>
                </a:lnTo>
                <a:lnTo>
                  <a:pt x="1582" y="382"/>
                </a:lnTo>
                <a:lnTo>
                  <a:pt x="1595" y="382"/>
                </a:lnTo>
                <a:close/>
              </a:path>
            </a:pathLst>
          </a:custGeom>
          <a:solidFill>
            <a:srgbClr val="CCFFFF"/>
          </a:solidFill>
          <a:ln w="11176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1" name="Freeform 177">
            <a:extLst>
              <a:ext uri="{FF2B5EF4-FFF2-40B4-BE49-F238E27FC236}">
                <a16:creationId xmlns:a16="http://schemas.microsoft.com/office/drawing/2014/main" id="{AC971F77-99A2-5A17-B934-DD95646EA8E4}"/>
              </a:ext>
            </a:extLst>
          </p:cNvPr>
          <p:cNvSpPr>
            <a:spLocks/>
          </p:cNvSpPr>
          <p:nvPr/>
        </p:nvSpPr>
        <p:spPr bwMode="auto">
          <a:xfrm flipH="1">
            <a:off x="5205309" y="3896214"/>
            <a:ext cx="3846512" cy="455613"/>
          </a:xfrm>
          <a:custGeom>
            <a:avLst/>
            <a:gdLst>
              <a:gd name="T0" fmla="*/ 2147483647 w 4847"/>
              <a:gd name="T1" fmla="*/ 2147483647 h 574"/>
              <a:gd name="T2" fmla="*/ 0 w 4847"/>
              <a:gd name="T3" fmla="*/ 2147483647 h 574"/>
              <a:gd name="T4" fmla="*/ 2147483647 w 4847"/>
              <a:gd name="T5" fmla="*/ 0 h 574"/>
              <a:gd name="T6" fmla="*/ 2147483647 w 4847"/>
              <a:gd name="T7" fmla="*/ 2147483647 h 574"/>
              <a:gd name="T8" fmla="*/ 2147483647 w 4847"/>
              <a:gd name="T9" fmla="*/ 2147483647 h 574"/>
              <a:gd name="T10" fmla="*/ 2147483647 w 4847"/>
              <a:gd name="T11" fmla="*/ 2147483647 h 574"/>
              <a:gd name="T12" fmla="*/ 2147483647 w 4847"/>
              <a:gd name="T13" fmla="*/ 2147483647 h 574"/>
              <a:gd name="T14" fmla="*/ 2147483647 w 4847"/>
              <a:gd name="T15" fmla="*/ 2147483647 h 574"/>
              <a:gd name="T16" fmla="*/ 2147483647 w 4847"/>
              <a:gd name="T17" fmla="*/ 2147483647 h 574"/>
              <a:gd name="T18" fmla="*/ 2147483647 w 4847"/>
              <a:gd name="T19" fmla="*/ 2147483647 h 574"/>
              <a:gd name="T20" fmla="*/ 2147483647 w 4847"/>
              <a:gd name="T21" fmla="*/ 2147483647 h 574"/>
              <a:gd name="T22" fmla="*/ 2147483647 w 4847"/>
              <a:gd name="T23" fmla="*/ 2147483647 h 574"/>
              <a:gd name="T24" fmla="*/ 2147483647 w 4847"/>
              <a:gd name="T25" fmla="*/ 2147483647 h 574"/>
              <a:gd name="T26" fmla="*/ 2147483647 w 4847"/>
              <a:gd name="T27" fmla="*/ 2147483647 h 574"/>
              <a:gd name="T28" fmla="*/ 2147483647 w 4847"/>
              <a:gd name="T29" fmla="*/ 2147483647 h 574"/>
              <a:gd name="T30" fmla="*/ 2147483647 w 4847"/>
              <a:gd name="T31" fmla="*/ 2147483647 h 574"/>
              <a:gd name="T32" fmla="*/ 2147483647 w 4847"/>
              <a:gd name="T33" fmla="*/ 2147483647 h 5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47"/>
              <a:gd name="T52" fmla="*/ 0 h 574"/>
              <a:gd name="T53" fmla="*/ 4847 w 4847"/>
              <a:gd name="T54" fmla="*/ 574 h 5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47" h="574">
                <a:moveTo>
                  <a:pt x="6" y="11"/>
                </a:moveTo>
                <a:lnTo>
                  <a:pt x="0" y="11"/>
                </a:lnTo>
                <a:lnTo>
                  <a:pt x="622" y="0"/>
                </a:lnTo>
                <a:lnTo>
                  <a:pt x="1384" y="11"/>
                </a:lnTo>
                <a:lnTo>
                  <a:pt x="2066" y="28"/>
                </a:lnTo>
                <a:lnTo>
                  <a:pt x="2539" y="67"/>
                </a:lnTo>
                <a:lnTo>
                  <a:pt x="2829" y="108"/>
                </a:lnTo>
                <a:lnTo>
                  <a:pt x="3034" y="152"/>
                </a:lnTo>
                <a:lnTo>
                  <a:pt x="3208" y="193"/>
                </a:lnTo>
                <a:lnTo>
                  <a:pt x="3379" y="254"/>
                </a:lnTo>
                <a:lnTo>
                  <a:pt x="3563" y="334"/>
                </a:lnTo>
                <a:lnTo>
                  <a:pt x="3784" y="419"/>
                </a:lnTo>
                <a:lnTo>
                  <a:pt x="3907" y="453"/>
                </a:lnTo>
                <a:lnTo>
                  <a:pt x="4162" y="500"/>
                </a:lnTo>
                <a:lnTo>
                  <a:pt x="4402" y="539"/>
                </a:lnTo>
                <a:lnTo>
                  <a:pt x="4693" y="567"/>
                </a:lnTo>
                <a:lnTo>
                  <a:pt x="4847" y="574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2" name="Freeform 178">
            <a:extLst>
              <a:ext uri="{FF2B5EF4-FFF2-40B4-BE49-F238E27FC236}">
                <a16:creationId xmlns:a16="http://schemas.microsoft.com/office/drawing/2014/main" id="{0BD7610F-B6B6-1CD3-8646-5D5574C572CA}"/>
              </a:ext>
            </a:extLst>
          </p:cNvPr>
          <p:cNvSpPr>
            <a:spLocks/>
          </p:cNvSpPr>
          <p:nvPr/>
        </p:nvSpPr>
        <p:spPr bwMode="auto">
          <a:xfrm flipH="1">
            <a:off x="7345259" y="3135802"/>
            <a:ext cx="1392237" cy="331787"/>
          </a:xfrm>
          <a:custGeom>
            <a:avLst/>
            <a:gdLst>
              <a:gd name="T0" fmla="*/ 2147483647 w 1754"/>
              <a:gd name="T1" fmla="*/ 2147483647 h 416"/>
              <a:gd name="T2" fmla="*/ 2147483647 w 1754"/>
              <a:gd name="T3" fmla="*/ 2147483647 h 416"/>
              <a:gd name="T4" fmla="*/ 2147483647 w 1754"/>
              <a:gd name="T5" fmla="*/ 2147483647 h 416"/>
              <a:gd name="T6" fmla="*/ 2147483647 w 1754"/>
              <a:gd name="T7" fmla="*/ 2147483647 h 416"/>
              <a:gd name="T8" fmla="*/ 2147483647 w 1754"/>
              <a:gd name="T9" fmla="*/ 2147483647 h 416"/>
              <a:gd name="T10" fmla="*/ 2147483647 w 1754"/>
              <a:gd name="T11" fmla="*/ 2147483647 h 416"/>
              <a:gd name="T12" fmla="*/ 2147483647 w 1754"/>
              <a:gd name="T13" fmla="*/ 2147483647 h 416"/>
              <a:gd name="T14" fmla="*/ 2147483647 w 1754"/>
              <a:gd name="T15" fmla="*/ 2147483647 h 416"/>
              <a:gd name="T16" fmla="*/ 2147483647 w 1754"/>
              <a:gd name="T17" fmla="*/ 2147483647 h 416"/>
              <a:gd name="T18" fmla="*/ 2147483647 w 1754"/>
              <a:gd name="T19" fmla="*/ 2147483647 h 416"/>
              <a:gd name="T20" fmla="*/ 2147483647 w 1754"/>
              <a:gd name="T21" fmla="*/ 2147483647 h 416"/>
              <a:gd name="T22" fmla="*/ 2147483647 w 1754"/>
              <a:gd name="T23" fmla="*/ 2147483647 h 416"/>
              <a:gd name="T24" fmla="*/ 2147483647 w 1754"/>
              <a:gd name="T25" fmla="*/ 2147483647 h 416"/>
              <a:gd name="T26" fmla="*/ 2147483647 w 1754"/>
              <a:gd name="T27" fmla="*/ 2147483647 h 416"/>
              <a:gd name="T28" fmla="*/ 2147483647 w 1754"/>
              <a:gd name="T29" fmla="*/ 2147483647 h 416"/>
              <a:gd name="T30" fmla="*/ 2147483647 w 1754"/>
              <a:gd name="T31" fmla="*/ 2147483647 h 416"/>
              <a:gd name="T32" fmla="*/ 2147483647 w 1754"/>
              <a:gd name="T33" fmla="*/ 2147483647 h 416"/>
              <a:gd name="T34" fmla="*/ 2147483647 w 1754"/>
              <a:gd name="T35" fmla="*/ 2147483647 h 416"/>
              <a:gd name="T36" fmla="*/ 2147483647 w 1754"/>
              <a:gd name="T37" fmla="*/ 2147483647 h 416"/>
              <a:gd name="T38" fmla="*/ 2147483647 w 1754"/>
              <a:gd name="T39" fmla="*/ 2147483647 h 416"/>
              <a:gd name="T40" fmla="*/ 2147483647 w 1754"/>
              <a:gd name="T41" fmla="*/ 2147483647 h 416"/>
              <a:gd name="T42" fmla="*/ 2147483647 w 1754"/>
              <a:gd name="T43" fmla="*/ 2147483647 h 416"/>
              <a:gd name="T44" fmla="*/ 0 w 1754"/>
              <a:gd name="T45" fmla="*/ 0 h 416"/>
              <a:gd name="T46" fmla="*/ 2147483647 w 1754"/>
              <a:gd name="T47" fmla="*/ 2147483647 h 416"/>
              <a:gd name="T48" fmla="*/ 2147483647 w 1754"/>
              <a:gd name="T49" fmla="*/ 2147483647 h 4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54"/>
              <a:gd name="T76" fmla="*/ 0 h 416"/>
              <a:gd name="T77" fmla="*/ 1754 w 1754"/>
              <a:gd name="T78" fmla="*/ 416 h 4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54" h="416">
                <a:moveTo>
                  <a:pt x="16" y="15"/>
                </a:moveTo>
                <a:lnTo>
                  <a:pt x="335" y="39"/>
                </a:lnTo>
                <a:lnTo>
                  <a:pt x="254" y="88"/>
                </a:lnTo>
                <a:lnTo>
                  <a:pt x="584" y="131"/>
                </a:lnTo>
                <a:lnTo>
                  <a:pt x="530" y="161"/>
                </a:lnTo>
                <a:lnTo>
                  <a:pt x="784" y="204"/>
                </a:lnTo>
                <a:lnTo>
                  <a:pt x="750" y="248"/>
                </a:lnTo>
                <a:lnTo>
                  <a:pt x="1080" y="272"/>
                </a:lnTo>
                <a:lnTo>
                  <a:pt x="1035" y="326"/>
                </a:lnTo>
                <a:lnTo>
                  <a:pt x="1297" y="330"/>
                </a:lnTo>
                <a:lnTo>
                  <a:pt x="1245" y="367"/>
                </a:lnTo>
                <a:lnTo>
                  <a:pt x="1531" y="377"/>
                </a:lnTo>
                <a:lnTo>
                  <a:pt x="1507" y="406"/>
                </a:lnTo>
                <a:lnTo>
                  <a:pt x="1754" y="416"/>
                </a:lnTo>
                <a:lnTo>
                  <a:pt x="1697" y="363"/>
                </a:lnTo>
                <a:lnTo>
                  <a:pt x="1594" y="291"/>
                </a:lnTo>
                <a:lnTo>
                  <a:pt x="1454" y="204"/>
                </a:lnTo>
                <a:lnTo>
                  <a:pt x="1318" y="122"/>
                </a:lnTo>
                <a:lnTo>
                  <a:pt x="1196" y="82"/>
                </a:lnTo>
                <a:lnTo>
                  <a:pt x="996" y="53"/>
                </a:lnTo>
                <a:lnTo>
                  <a:pt x="632" y="25"/>
                </a:lnTo>
                <a:lnTo>
                  <a:pt x="258" y="11"/>
                </a:lnTo>
                <a:lnTo>
                  <a:pt x="0" y="0"/>
                </a:lnTo>
                <a:lnTo>
                  <a:pt x="25" y="15"/>
                </a:lnTo>
                <a:lnTo>
                  <a:pt x="16" y="15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3" name="Freeform 179">
            <a:extLst>
              <a:ext uri="{FF2B5EF4-FFF2-40B4-BE49-F238E27FC236}">
                <a16:creationId xmlns:a16="http://schemas.microsoft.com/office/drawing/2014/main" id="{F6A6C24A-7AA6-53D3-8527-70205EE26973}"/>
              </a:ext>
            </a:extLst>
          </p:cNvPr>
          <p:cNvSpPr>
            <a:spLocks/>
          </p:cNvSpPr>
          <p:nvPr/>
        </p:nvSpPr>
        <p:spPr bwMode="auto">
          <a:xfrm flipH="1">
            <a:off x="6970609" y="3454889"/>
            <a:ext cx="1395412" cy="328613"/>
          </a:xfrm>
          <a:custGeom>
            <a:avLst/>
            <a:gdLst>
              <a:gd name="T0" fmla="*/ 0 w 1759"/>
              <a:gd name="T1" fmla="*/ 0 h 413"/>
              <a:gd name="T2" fmla="*/ 2147483647 w 1759"/>
              <a:gd name="T3" fmla="*/ 2147483647 h 413"/>
              <a:gd name="T4" fmla="*/ 2147483647 w 1759"/>
              <a:gd name="T5" fmla="*/ 2147483647 h 413"/>
              <a:gd name="T6" fmla="*/ 2147483647 w 1759"/>
              <a:gd name="T7" fmla="*/ 2147483647 h 413"/>
              <a:gd name="T8" fmla="*/ 2147483647 w 1759"/>
              <a:gd name="T9" fmla="*/ 2147483647 h 413"/>
              <a:gd name="T10" fmla="*/ 2147483647 w 1759"/>
              <a:gd name="T11" fmla="*/ 2147483647 h 413"/>
              <a:gd name="T12" fmla="*/ 2147483647 w 1759"/>
              <a:gd name="T13" fmla="*/ 2147483647 h 413"/>
              <a:gd name="T14" fmla="*/ 2147483647 w 1759"/>
              <a:gd name="T15" fmla="*/ 2147483647 h 413"/>
              <a:gd name="T16" fmla="*/ 2147483647 w 1759"/>
              <a:gd name="T17" fmla="*/ 2147483647 h 413"/>
              <a:gd name="T18" fmla="*/ 2147483647 w 1759"/>
              <a:gd name="T19" fmla="*/ 2147483647 h 413"/>
              <a:gd name="T20" fmla="*/ 2147483647 w 1759"/>
              <a:gd name="T21" fmla="*/ 2147483647 h 413"/>
              <a:gd name="T22" fmla="*/ 2147483647 w 1759"/>
              <a:gd name="T23" fmla="*/ 2147483647 h 413"/>
              <a:gd name="T24" fmla="*/ 2147483647 w 1759"/>
              <a:gd name="T25" fmla="*/ 2147483647 h 413"/>
              <a:gd name="T26" fmla="*/ 2147483647 w 1759"/>
              <a:gd name="T27" fmla="*/ 2147483647 h 413"/>
              <a:gd name="T28" fmla="*/ 2147483647 w 1759"/>
              <a:gd name="T29" fmla="*/ 2147483647 h 413"/>
              <a:gd name="T30" fmla="*/ 2147483647 w 1759"/>
              <a:gd name="T31" fmla="*/ 2147483647 h 413"/>
              <a:gd name="T32" fmla="*/ 2147483647 w 1759"/>
              <a:gd name="T33" fmla="*/ 2147483647 h 413"/>
              <a:gd name="T34" fmla="*/ 2147483647 w 1759"/>
              <a:gd name="T35" fmla="*/ 2147483647 h 413"/>
              <a:gd name="T36" fmla="*/ 2147483647 w 1759"/>
              <a:gd name="T37" fmla="*/ 2147483647 h 413"/>
              <a:gd name="T38" fmla="*/ 2147483647 w 1759"/>
              <a:gd name="T39" fmla="*/ 2147483647 h 413"/>
              <a:gd name="T40" fmla="*/ 2147483647 w 1759"/>
              <a:gd name="T41" fmla="*/ 2147483647 h 413"/>
              <a:gd name="T42" fmla="*/ 2147483647 w 1759"/>
              <a:gd name="T43" fmla="*/ 2147483647 h 413"/>
              <a:gd name="T44" fmla="*/ 2147483647 w 1759"/>
              <a:gd name="T45" fmla="*/ 2147483647 h 413"/>
              <a:gd name="T46" fmla="*/ 0 w 1759"/>
              <a:gd name="T47" fmla="*/ 2147483647 h 413"/>
              <a:gd name="T48" fmla="*/ 0 w 1759"/>
              <a:gd name="T49" fmla="*/ 0 h 4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59"/>
              <a:gd name="T76" fmla="*/ 0 h 413"/>
              <a:gd name="T77" fmla="*/ 1759 w 1759"/>
              <a:gd name="T78" fmla="*/ 413 h 4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59" h="413">
                <a:moveTo>
                  <a:pt x="0" y="0"/>
                </a:moveTo>
                <a:lnTo>
                  <a:pt x="283" y="5"/>
                </a:lnTo>
                <a:lnTo>
                  <a:pt x="466" y="11"/>
                </a:lnTo>
                <a:lnTo>
                  <a:pt x="647" y="26"/>
                </a:lnTo>
                <a:lnTo>
                  <a:pt x="835" y="49"/>
                </a:lnTo>
                <a:lnTo>
                  <a:pt x="1010" y="69"/>
                </a:lnTo>
                <a:lnTo>
                  <a:pt x="1064" y="84"/>
                </a:lnTo>
                <a:lnTo>
                  <a:pt x="1273" y="132"/>
                </a:lnTo>
                <a:lnTo>
                  <a:pt x="1351" y="162"/>
                </a:lnTo>
                <a:lnTo>
                  <a:pt x="1437" y="215"/>
                </a:lnTo>
                <a:lnTo>
                  <a:pt x="1492" y="253"/>
                </a:lnTo>
                <a:lnTo>
                  <a:pt x="1691" y="370"/>
                </a:lnTo>
                <a:lnTo>
                  <a:pt x="1759" y="409"/>
                </a:lnTo>
                <a:lnTo>
                  <a:pt x="1264" y="413"/>
                </a:lnTo>
                <a:lnTo>
                  <a:pt x="1235" y="361"/>
                </a:lnTo>
                <a:lnTo>
                  <a:pt x="841" y="345"/>
                </a:lnTo>
                <a:lnTo>
                  <a:pt x="904" y="298"/>
                </a:lnTo>
                <a:lnTo>
                  <a:pt x="495" y="259"/>
                </a:lnTo>
                <a:lnTo>
                  <a:pt x="511" y="196"/>
                </a:lnTo>
                <a:lnTo>
                  <a:pt x="248" y="176"/>
                </a:lnTo>
                <a:lnTo>
                  <a:pt x="262" y="109"/>
                </a:lnTo>
                <a:lnTo>
                  <a:pt x="117" y="88"/>
                </a:lnTo>
                <a:lnTo>
                  <a:pt x="180" y="36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" name="Freeform 180">
            <a:extLst>
              <a:ext uri="{FF2B5EF4-FFF2-40B4-BE49-F238E27FC236}">
                <a16:creationId xmlns:a16="http://schemas.microsoft.com/office/drawing/2014/main" id="{A6D1F669-C4D5-2F10-AE55-73740A6B5B42}"/>
              </a:ext>
            </a:extLst>
          </p:cNvPr>
          <p:cNvSpPr>
            <a:spLocks/>
          </p:cNvSpPr>
          <p:nvPr/>
        </p:nvSpPr>
        <p:spPr bwMode="auto">
          <a:xfrm flipH="1">
            <a:off x="3066946" y="3658089"/>
            <a:ext cx="1630363" cy="668338"/>
          </a:xfrm>
          <a:custGeom>
            <a:avLst/>
            <a:gdLst>
              <a:gd name="T0" fmla="*/ 2147483647 w 2054"/>
              <a:gd name="T1" fmla="*/ 2147483647 h 842"/>
              <a:gd name="T2" fmla="*/ 2147483647 w 2054"/>
              <a:gd name="T3" fmla="*/ 2147483647 h 842"/>
              <a:gd name="T4" fmla="*/ 2147483647 w 2054"/>
              <a:gd name="T5" fmla="*/ 2147483647 h 842"/>
              <a:gd name="T6" fmla="*/ 2147483647 w 2054"/>
              <a:gd name="T7" fmla="*/ 2147483647 h 842"/>
              <a:gd name="T8" fmla="*/ 2147483647 w 2054"/>
              <a:gd name="T9" fmla="*/ 2147483647 h 842"/>
              <a:gd name="T10" fmla="*/ 2147483647 w 2054"/>
              <a:gd name="T11" fmla="*/ 2147483647 h 842"/>
              <a:gd name="T12" fmla="*/ 2147483647 w 2054"/>
              <a:gd name="T13" fmla="*/ 2147483647 h 842"/>
              <a:gd name="T14" fmla="*/ 2147483647 w 2054"/>
              <a:gd name="T15" fmla="*/ 2147483647 h 842"/>
              <a:gd name="T16" fmla="*/ 2147483647 w 2054"/>
              <a:gd name="T17" fmla="*/ 2147483647 h 842"/>
              <a:gd name="T18" fmla="*/ 2147483647 w 2054"/>
              <a:gd name="T19" fmla="*/ 2147483647 h 842"/>
              <a:gd name="T20" fmla="*/ 2147483647 w 2054"/>
              <a:gd name="T21" fmla="*/ 2147483647 h 842"/>
              <a:gd name="T22" fmla="*/ 2147483647 w 2054"/>
              <a:gd name="T23" fmla="*/ 2147483647 h 842"/>
              <a:gd name="T24" fmla="*/ 2147483647 w 2054"/>
              <a:gd name="T25" fmla="*/ 2147483647 h 842"/>
              <a:gd name="T26" fmla="*/ 2147483647 w 2054"/>
              <a:gd name="T27" fmla="*/ 2147483647 h 842"/>
              <a:gd name="T28" fmla="*/ 2147483647 w 2054"/>
              <a:gd name="T29" fmla="*/ 2147483647 h 842"/>
              <a:gd name="T30" fmla="*/ 2147483647 w 2054"/>
              <a:gd name="T31" fmla="*/ 2147483647 h 842"/>
              <a:gd name="T32" fmla="*/ 2147483647 w 2054"/>
              <a:gd name="T33" fmla="*/ 2147483647 h 842"/>
              <a:gd name="T34" fmla="*/ 2147483647 w 2054"/>
              <a:gd name="T35" fmla="*/ 2147483647 h 842"/>
              <a:gd name="T36" fmla="*/ 2147483647 w 2054"/>
              <a:gd name="T37" fmla="*/ 0 h 842"/>
              <a:gd name="T38" fmla="*/ 2147483647 w 2054"/>
              <a:gd name="T39" fmla="*/ 2147483647 h 842"/>
              <a:gd name="T40" fmla="*/ 2147483647 w 2054"/>
              <a:gd name="T41" fmla="*/ 2147483647 h 842"/>
              <a:gd name="T42" fmla="*/ 2147483647 w 2054"/>
              <a:gd name="T43" fmla="*/ 2147483647 h 842"/>
              <a:gd name="T44" fmla="*/ 2147483647 w 2054"/>
              <a:gd name="T45" fmla="*/ 2147483647 h 842"/>
              <a:gd name="T46" fmla="*/ 2147483647 w 2054"/>
              <a:gd name="T47" fmla="*/ 2147483647 h 842"/>
              <a:gd name="T48" fmla="*/ 2147483647 w 2054"/>
              <a:gd name="T49" fmla="*/ 2147483647 h 842"/>
              <a:gd name="T50" fmla="*/ 2147483647 w 2054"/>
              <a:gd name="T51" fmla="*/ 2147483647 h 842"/>
              <a:gd name="T52" fmla="*/ 2147483647 w 2054"/>
              <a:gd name="T53" fmla="*/ 2147483647 h 842"/>
              <a:gd name="T54" fmla="*/ 2147483647 w 2054"/>
              <a:gd name="T55" fmla="*/ 2147483647 h 842"/>
              <a:gd name="T56" fmla="*/ 2147483647 w 2054"/>
              <a:gd name="T57" fmla="*/ 2147483647 h 842"/>
              <a:gd name="T58" fmla="*/ 2147483647 w 2054"/>
              <a:gd name="T59" fmla="*/ 2147483647 h 842"/>
              <a:gd name="T60" fmla="*/ 2147483647 w 2054"/>
              <a:gd name="T61" fmla="*/ 2147483647 h 842"/>
              <a:gd name="T62" fmla="*/ 2147483647 w 2054"/>
              <a:gd name="T63" fmla="*/ 2147483647 h 842"/>
              <a:gd name="T64" fmla="*/ 2147483647 w 2054"/>
              <a:gd name="T65" fmla="*/ 2147483647 h 842"/>
              <a:gd name="T66" fmla="*/ 2147483647 w 2054"/>
              <a:gd name="T67" fmla="*/ 2147483647 h 842"/>
              <a:gd name="T68" fmla="*/ 0 w 2054"/>
              <a:gd name="T69" fmla="*/ 2147483647 h 842"/>
              <a:gd name="T70" fmla="*/ 2147483647 w 2054"/>
              <a:gd name="T71" fmla="*/ 2147483647 h 842"/>
              <a:gd name="T72" fmla="*/ 2147483647 w 2054"/>
              <a:gd name="T73" fmla="*/ 2147483647 h 842"/>
              <a:gd name="T74" fmla="*/ 2147483647 w 2054"/>
              <a:gd name="T75" fmla="*/ 2147483647 h 842"/>
              <a:gd name="T76" fmla="*/ 2147483647 w 2054"/>
              <a:gd name="T77" fmla="*/ 2147483647 h 842"/>
              <a:gd name="T78" fmla="*/ 2147483647 w 2054"/>
              <a:gd name="T79" fmla="*/ 2147483647 h 842"/>
              <a:gd name="T80" fmla="*/ 2147483647 w 2054"/>
              <a:gd name="T81" fmla="*/ 2147483647 h 842"/>
              <a:gd name="T82" fmla="*/ 2147483647 w 2054"/>
              <a:gd name="T83" fmla="*/ 2147483647 h 842"/>
              <a:gd name="T84" fmla="*/ 2147483647 w 2054"/>
              <a:gd name="T85" fmla="*/ 2147483647 h 84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54"/>
              <a:gd name="T130" fmla="*/ 0 h 842"/>
              <a:gd name="T131" fmla="*/ 2054 w 2054"/>
              <a:gd name="T132" fmla="*/ 842 h 84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54" h="842">
                <a:moveTo>
                  <a:pt x="2054" y="842"/>
                </a:moveTo>
                <a:lnTo>
                  <a:pt x="1820" y="750"/>
                </a:lnTo>
                <a:lnTo>
                  <a:pt x="1671" y="699"/>
                </a:lnTo>
                <a:lnTo>
                  <a:pt x="1562" y="602"/>
                </a:lnTo>
                <a:lnTo>
                  <a:pt x="1523" y="578"/>
                </a:lnTo>
                <a:lnTo>
                  <a:pt x="1470" y="544"/>
                </a:lnTo>
                <a:lnTo>
                  <a:pt x="1405" y="505"/>
                </a:lnTo>
                <a:lnTo>
                  <a:pt x="1464" y="486"/>
                </a:lnTo>
                <a:lnTo>
                  <a:pt x="1360" y="402"/>
                </a:lnTo>
                <a:lnTo>
                  <a:pt x="1380" y="389"/>
                </a:lnTo>
                <a:lnTo>
                  <a:pt x="1276" y="323"/>
                </a:lnTo>
                <a:lnTo>
                  <a:pt x="1308" y="292"/>
                </a:lnTo>
                <a:lnTo>
                  <a:pt x="1205" y="201"/>
                </a:lnTo>
                <a:lnTo>
                  <a:pt x="1225" y="189"/>
                </a:lnTo>
                <a:lnTo>
                  <a:pt x="1152" y="124"/>
                </a:lnTo>
                <a:lnTo>
                  <a:pt x="1179" y="111"/>
                </a:lnTo>
                <a:lnTo>
                  <a:pt x="1101" y="46"/>
                </a:lnTo>
                <a:lnTo>
                  <a:pt x="1024" y="13"/>
                </a:lnTo>
                <a:lnTo>
                  <a:pt x="921" y="0"/>
                </a:lnTo>
                <a:lnTo>
                  <a:pt x="791" y="8"/>
                </a:lnTo>
                <a:lnTo>
                  <a:pt x="745" y="26"/>
                </a:lnTo>
                <a:lnTo>
                  <a:pt x="635" y="117"/>
                </a:lnTo>
                <a:lnTo>
                  <a:pt x="648" y="137"/>
                </a:lnTo>
                <a:lnTo>
                  <a:pt x="531" y="228"/>
                </a:lnTo>
                <a:lnTo>
                  <a:pt x="544" y="240"/>
                </a:lnTo>
                <a:lnTo>
                  <a:pt x="461" y="316"/>
                </a:lnTo>
                <a:lnTo>
                  <a:pt x="472" y="330"/>
                </a:lnTo>
                <a:lnTo>
                  <a:pt x="401" y="395"/>
                </a:lnTo>
                <a:lnTo>
                  <a:pt x="427" y="408"/>
                </a:lnTo>
                <a:lnTo>
                  <a:pt x="351" y="466"/>
                </a:lnTo>
                <a:lnTo>
                  <a:pt x="395" y="486"/>
                </a:lnTo>
                <a:lnTo>
                  <a:pt x="312" y="544"/>
                </a:lnTo>
                <a:lnTo>
                  <a:pt x="175" y="609"/>
                </a:lnTo>
                <a:lnTo>
                  <a:pt x="58" y="693"/>
                </a:lnTo>
                <a:lnTo>
                  <a:pt x="0" y="731"/>
                </a:lnTo>
                <a:lnTo>
                  <a:pt x="518" y="712"/>
                </a:lnTo>
                <a:lnTo>
                  <a:pt x="900" y="705"/>
                </a:lnTo>
                <a:lnTo>
                  <a:pt x="1173" y="712"/>
                </a:lnTo>
                <a:lnTo>
                  <a:pt x="1418" y="726"/>
                </a:lnTo>
                <a:lnTo>
                  <a:pt x="1645" y="745"/>
                </a:lnTo>
                <a:lnTo>
                  <a:pt x="1827" y="783"/>
                </a:lnTo>
                <a:lnTo>
                  <a:pt x="2002" y="810"/>
                </a:lnTo>
                <a:lnTo>
                  <a:pt x="2054" y="842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5" name="Freeform 181">
            <a:extLst>
              <a:ext uri="{FF2B5EF4-FFF2-40B4-BE49-F238E27FC236}">
                <a16:creationId xmlns:a16="http://schemas.microsoft.com/office/drawing/2014/main" id="{B72F3995-7629-28DA-0654-BD759ED04F09}"/>
              </a:ext>
            </a:extLst>
          </p:cNvPr>
          <p:cNvSpPr>
            <a:spLocks/>
          </p:cNvSpPr>
          <p:nvPr/>
        </p:nvSpPr>
        <p:spPr bwMode="auto">
          <a:xfrm flipH="1">
            <a:off x="4949721" y="4259752"/>
            <a:ext cx="1012825" cy="206375"/>
          </a:xfrm>
          <a:custGeom>
            <a:avLst/>
            <a:gdLst>
              <a:gd name="T0" fmla="*/ 2147483647 w 1276"/>
              <a:gd name="T1" fmla="*/ 2147483647 h 261"/>
              <a:gd name="T2" fmla="*/ 2147483647 w 1276"/>
              <a:gd name="T3" fmla="*/ 2147483647 h 261"/>
              <a:gd name="T4" fmla="*/ 2147483647 w 1276"/>
              <a:gd name="T5" fmla="*/ 2147483647 h 261"/>
              <a:gd name="T6" fmla="*/ 2147483647 w 1276"/>
              <a:gd name="T7" fmla="*/ 2147483647 h 261"/>
              <a:gd name="T8" fmla="*/ 2147483647 w 1276"/>
              <a:gd name="T9" fmla="*/ 2147483647 h 261"/>
              <a:gd name="T10" fmla="*/ 0 w 1276"/>
              <a:gd name="T11" fmla="*/ 0 h 261"/>
              <a:gd name="T12" fmla="*/ 2147483647 w 1276"/>
              <a:gd name="T13" fmla="*/ 2147483647 h 261"/>
              <a:gd name="T14" fmla="*/ 2147483647 w 1276"/>
              <a:gd name="T15" fmla="*/ 2147483647 h 261"/>
              <a:gd name="T16" fmla="*/ 2147483647 w 1276"/>
              <a:gd name="T17" fmla="*/ 2147483647 h 261"/>
              <a:gd name="T18" fmla="*/ 2147483647 w 1276"/>
              <a:gd name="T19" fmla="*/ 2147483647 h 261"/>
              <a:gd name="T20" fmla="*/ 2147483647 w 1276"/>
              <a:gd name="T21" fmla="*/ 2147483647 h 261"/>
              <a:gd name="T22" fmla="*/ 2147483647 w 1276"/>
              <a:gd name="T23" fmla="*/ 2147483647 h 261"/>
              <a:gd name="T24" fmla="*/ 2147483647 w 1276"/>
              <a:gd name="T25" fmla="*/ 2147483647 h 261"/>
              <a:gd name="T26" fmla="*/ 2147483647 w 1276"/>
              <a:gd name="T27" fmla="*/ 2147483647 h 261"/>
              <a:gd name="T28" fmla="*/ 2147483647 w 1276"/>
              <a:gd name="T29" fmla="*/ 2147483647 h 261"/>
              <a:gd name="T30" fmla="*/ 2147483647 w 1276"/>
              <a:gd name="T31" fmla="*/ 2147483647 h 261"/>
              <a:gd name="T32" fmla="*/ 2147483647 w 1276"/>
              <a:gd name="T33" fmla="*/ 2147483647 h 261"/>
              <a:gd name="T34" fmla="*/ 2147483647 w 1276"/>
              <a:gd name="T35" fmla="*/ 2147483647 h 261"/>
              <a:gd name="T36" fmla="*/ 2147483647 w 1276"/>
              <a:gd name="T37" fmla="*/ 2147483647 h 261"/>
              <a:gd name="T38" fmla="*/ 2147483647 w 1276"/>
              <a:gd name="T39" fmla="*/ 2147483647 h 261"/>
              <a:gd name="T40" fmla="*/ 2147483647 w 1276"/>
              <a:gd name="T41" fmla="*/ 2147483647 h 261"/>
              <a:gd name="T42" fmla="*/ 2147483647 w 1276"/>
              <a:gd name="T43" fmla="*/ 2147483647 h 261"/>
              <a:gd name="T44" fmla="*/ 2147483647 w 1276"/>
              <a:gd name="T45" fmla="*/ 2147483647 h 261"/>
              <a:gd name="T46" fmla="*/ 2147483647 w 1276"/>
              <a:gd name="T47" fmla="*/ 2147483647 h 261"/>
              <a:gd name="T48" fmla="*/ 2147483647 w 1276"/>
              <a:gd name="T49" fmla="*/ 2147483647 h 261"/>
              <a:gd name="T50" fmla="*/ 2147483647 w 1276"/>
              <a:gd name="T51" fmla="*/ 2147483647 h 261"/>
              <a:gd name="T52" fmla="*/ 2147483647 w 1276"/>
              <a:gd name="T53" fmla="*/ 2147483647 h 261"/>
              <a:gd name="T54" fmla="*/ 2147483647 w 1276"/>
              <a:gd name="T55" fmla="*/ 2147483647 h 261"/>
              <a:gd name="T56" fmla="*/ 2147483647 w 1276"/>
              <a:gd name="T57" fmla="*/ 2147483647 h 261"/>
              <a:gd name="T58" fmla="*/ 2147483647 w 1276"/>
              <a:gd name="T59" fmla="*/ 2147483647 h 26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76"/>
              <a:gd name="T91" fmla="*/ 0 h 261"/>
              <a:gd name="T92" fmla="*/ 1276 w 1276"/>
              <a:gd name="T93" fmla="*/ 261 h 26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76" h="261">
                <a:moveTo>
                  <a:pt x="1276" y="79"/>
                </a:moveTo>
                <a:lnTo>
                  <a:pt x="966" y="118"/>
                </a:lnTo>
                <a:lnTo>
                  <a:pt x="776" y="112"/>
                </a:lnTo>
                <a:lnTo>
                  <a:pt x="490" y="88"/>
                </a:lnTo>
                <a:lnTo>
                  <a:pt x="258" y="48"/>
                </a:lnTo>
                <a:lnTo>
                  <a:pt x="0" y="0"/>
                </a:lnTo>
                <a:lnTo>
                  <a:pt x="86" y="45"/>
                </a:lnTo>
                <a:lnTo>
                  <a:pt x="38" y="63"/>
                </a:lnTo>
                <a:lnTo>
                  <a:pt x="146" y="126"/>
                </a:lnTo>
                <a:lnTo>
                  <a:pt x="116" y="140"/>
                </a:lnTo>
                <a:lnTo>
                  <a:pt x="320" y="184"/>
                </a:lnTo>
                <a:lnTo>
                  <a:pt x="300" y="194"/>
                </a:lnTo>
                <a:lnTo>
                  <a:pt x="441" y="238"/>
                </a:lnTo>
                <a:lnTo>
                  <a:pt x="388" y="261"/>
                </a:lnTo>
                <a:lnTo>
                  <a:pt x="568" y="261"/>
                </a:lnTo>
                <a:lnTo>
                  <a:pt x="626" y="252"/>
                </a:lnTo>
                <a:lnTo>
                  <a:pt x="693" y="242"/>
                </a:lnTo>
                <a:lnTo>
                  <a:pt x="737" y="242"/>
                </a:lnTo>
                <a:lnTo>
                  <a:pt x="810" y="232"/>
                </a:lnTo>
                <a:lnTo>
                  <a:pt x="855" y="247"/>
                </a:lnTo>
                <a:lnTo>
                  <a:pt x="912" y="261"/>
                </a:lnTo>
                <a:lnTo>
                  <a:pt x="961" y="261"/>
                </a:lnTo>
                <a:lnTo>
                  <a:pt x="1156" y="232"/>
                </a:lnTo>
                <a:lnTo>
                  <a:pt x="1059" y="194"/>
                </a:lnTo>
                <a:lnTo>
                  <a:pt x="1194" y="174"/>
                </a:lnTo>
                <a:lnTo>
                  <a:pt x="1111" y="159"/>
                </a:lnTo>
                <a:lnTo>
                  <a:pt x="1267" y="122"/>
                </a:lnTo>
                <a:lnTo>
                  <a:pt x="1198" y="108"/>
                </a:lnTo>
                <a:lnTo>
                  <a:pt x="1273" y="79"/>
                </a:lnTo>
                <a:lnTo>
                  <a:pt x="1276" y="79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6" name="Freeform 182">
            <a:extLst>
              <a:ext uri="{FF2B5EF4-FFF2-40B4-BE49-F238E27FC236}">
                <a16:creationId xmlns:a16="http://schemas.microsoft.com/office/drawing/2014/main" id="{869830BD-6560-4CC7-2D27-486C10A3F404}"/>
              </a:ext>
            </a:extLst>
          </p:cNvPr>
          <p:cNvSpPr>
            <a:spLocks/>
          </p:cNvSpPr>
          <p:nvPr/>
        </p:nvSpPr>
        <p:spPr bwMode="auto">
          <a:xfrm flipH="1">
            <a:off x="2257321" y="4362939"/>
            <a:ext cx="693738" cy="127000"/>
          </a:xfrm>
          <a:custGeom>
            <a:avLst/>
            <a:gdLst>
              <a:gd name="T0" fmla="*/ 2147483647 w 874"/>
              <a:gd name="T1" fmla="*/ 0 h 161"/>
              <a:gd name="T2" fmla="*/ 0 w 874"/>
              <a:gd name="T3" fmla="*/ 2147483647 h 161"/>
              <a:gd name="T4" fmla="*/ 2147483647 w 874"/>
              <a:gd name="T5" fmla="*/ 2147483647 h 161"/>
              <a:gd name="T6" fmla="*/ 2147483647 w 874"/>
              <a:gd name="T7" fmla="*/ 2147483647 h 161"/>
              <a:gd name="T8" fmla="*/ 2147483647 w 874"/>
              <a:gd name="T9" fmla="*/ 2147483647 h 161"/>
              <a:gd name="T10" fmla="*/ 2147483647 w 874"/>
              <a:gd name="T11" fmla="*/ 2147483647 h 161"/>
              <a:gd name="T12" fmla="*/ 2147483647 w 874"/>
              <a:gd name="T13" fmla="*/ 2147483647 h 161"/>
              <a:gd name="T14" fmla="*/ 2147483647 w 874"/>
              <a:gd name="T15" fmla="*/ 2147483647 h 161"/>
              <a:gd name="T16" fmla="*/ 2147483647 w 874"/>
              <a:gd name="T17" fmla="*/ 2147483647 h 161"/>
              <a:gd name="T18" fmla="*/ 2147483647 w 874"/>
              <a:gd name="T19" fmla="*/ 2147483647 h 161"/>
              <a:gd name="T20" fmla="*/ 2147483647 w 874"/>
              <a:gd name="T21" fmla="*/ 2147483647 h 161"/>
              <a:gd name="T22" fmla="*/ 2147483647 w 874"/>
              <a:gd name="T23" fmla="*/ 2147483647 h 161"/>
              <a:gd name="T24" fmla="*/ 2147483647 w 874"/>
              <a:gd name="T25" fmla="*/ 2147483647 h 161"/>
              <a:gd name="T26" fmla="*/ 2147483647 w 874"/>
              <a:gd name="T27" fmla="*/ 2147483647 h 161"/>
              <a:gd name="T28" fmla="*/ 2147483647 w 874"/>
              <a:gd name="T29" fmla="*/ 0 h 1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74"/>
              <a:gd name="T46" fmla="*/ 0 h 161"/>
              <a:gd name="T47" fmla="*/ 874 w 874"/>
              <a:gd name="T48" fmla="*/ 161 h 1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74" h="161">
                <a:moveTo>
                  <a:pt x="92" y="0"/>
                </a:moveTo>
                <a:lnTo>
                  <a:pt x="0" y="38"/>
                </a:lnTo>
                <a:lnTo>
                  <a:pt x="111" y="63"/>
                </a:lnTo>
                <a:lnTo>
                  <a:pt x="82" y="92"/>
                </a:lnTo>
                <a:lnTo>
                  <a:pt x="200" y="107"/>
                </a:lnTo>
                <a:lnTo>
                  <a:pt x="340" y="116"/>
                </a:lnTo>
                <a:lnTo>
                  <a:pt x="427" y="136"/>
                </a:lnTo>
                <a:lnTo>
                  <a:pt x="485" y="155"/>
                </a:lnTo>
                <a:lnTo>
                  <a:pt x="874" y="161"/>
                </a:lnTo>
                <a:lnTo>
                  <a:pt x="874" y="101"/>
                </a:lnTo>
                <a:lnTo>
                  <a:pt x="573" y="59"/>
                </a:lnTo>
                <a:lnTo>
                  <a:pt x="403" y="43"/>
                </a:lnTo>
                <a:lnTo>
                  <a:pt x="257" y="38"/>
                </a:lnTo>
                <a:lnTo>
                  <a:pt x="92" y="5"/>
                </a:lnTo>
                <a:lnTo>
                  <a:pt x="92" y="0"/>
                </a:lnTo>
                <a:close/>
              </a:path>
            </a:pathLst>
          </a:custGeom>
          <a:solidFill>
            <a:srgbClr val="B4B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7" name="Freeform 183">
            <a:extLst>
              <a:ext uri="{FF2B5EF4-FFF2-40B4-BE49-F238E27FC236}">
                <a16:creationId xmlns:a16="http://schemas.microsoft.com/office/drawing/2014/main" id="{727BD227-8525-64DA-D032-3A6DC6CCA1E7}"/>
              </a:ext>
            </a:extLst>
          </p:cNvPr>
          <p:cNvSpPr>
            <a:spLocks/>
          </p:cNvSpPr>
          <p:nvPr/>
        </p:nvSpPr>
        <p:spPr bwMode="auto">
          <a:xfrm flipH="1">
            <a:off x="2692296" y="4040677"/>
            <a:ext cx="2522538" cy="414337"/>
          </a:xfrm>
          <a:custGeom>
            <a:avLst/>
            <a:gdLst>
              <a:gd name="T0" fmla="*/ 0 w 3176"/>
              <a:gd name="T1" fmla="*/ 2147483647 h 523"/>
              <a:gd name="T2" fmla="*/ 2147483647 w 3176"/>
              <a:gd name="T3" fmla="*/ 2147483647 h 523"/>
              <a:gd name="T4" fmla="*/ 2147483647 w 3176"/>
              <a:gd name="T5" fmla="*/ 2147483647 h 523"/>
              <a:gd name="T6" fmla="*/ 2147483647 w 3176"/>
              <a:gd name="T7" fmla="*/ 2147483647 h 523"/>
              <a:gd name="T8" fmla="*/ 2147483647 w 3176"/>
              <a:gd name="T9" fmla="*/ 2147483647 h 523"/>
              <a:gd name="T10" fmla="*/ 2147483647 w 3176"/>
              <a:gd name="T11" fmla="*/ 2147483647 h 523"/>
              <a:gd name="T12" fmla="*/ 2147483647 w 3176"/>
              <a:gd name="T13" fmla="*/ 2147483647 h 523"/>
              <a:gd name="T14" fmla="*/ 2147483647 w 3176"/>
              <a:gd name="T15" fmla="*/ 2147483647 h 523"/>
              <a:gd name="T16" fmla="*/ 2147483647 w 3176"/>
              <a:gd name="T17" fmla="*/ 0 h 523"/>
              <a:gd name="T18" fmla="*/ 2147483647 w 3176"/>
              <a:gd name="T19" fmla="*/ 2147483647 h 523"/>
              <a:gd name="T20" fmla="*/ 2147483647 w 3176"/>
              <a:gd name="T21" fmla="*/ 2147483647 h 523"/>
              <a:gd name="T22" fmla="*/ 2147483647 w 3176"/>
              <a:gd name="T23" fmla="*/ 2147483647 h 523"/>
              <a:gd name="T24" fmla="*/ 2147483647 w 3176"/>
              <a:gd name="T25" fmla="*/ 2147483647 h 523"/>
              <a:gd name="T26" fmla="*/ 2147483647 w 3176"/>
              <a:gd name="T27" fmla="*/ 2147483647 h 523"/>
              <a:gd name="T28" fmla="*/ 2147483647 w 3176"/>
              <a:gd name="T29" fmla="*/ 2147483647 h 523"/>
              <a:gd name="T30" fmla="*/ 2147483647 w 3176"/>
              <a:gd name="T31" fmla="*/ 2147483647 h 523"/>
              <a:gd name="T32" fmla="*/ 2147483647 w 3176"/>
              <a:gd name="T33" fmla="*/ 2147483647 h 523"/>
              <a:gd name="T34" fmla="*/ 2147483647 w 3176"/>
              <a:gd name="T35" fmla="*/ 2147483647 h 523"/>
              <a:gd name="T36" fmla="*/ 2147483647 w 3176"/>
              <a:gd name="T37" fmla="*/ 2147483647 h 523"/>
              <a:gd name="T38" fmla="*/ 2147483647 w 3176"/>
              <a:gd name="T39" fmla="*/ 2147483647 h 523"/>
              <a:gd name="T40" fmla="*/ 2147483647 w 3176"/>
              <a:gd name="T41" fmla="*/ 2147483647 h 5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176"/>
              <a:gd name="T64" fmla="*/ 0 h 523"/>
              <a:gd name="T65" fmla="*/ 3176 w 3176"/>
              <a:gd name="T66" fmla="*/ 523 h 52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176" h="523">
                <a:moveTo>
                  <a:pt x="0" y="399"/>
                </a:moveTo>
                <a:lnTo>
                  <a:pt x="250" y="369"/>
                </a:lnTo>
                <a:lnTo>
                  <a:pt x="483" y="301"/>
                </a:lnTo>
                <a:lnTo>
                  <a:pt x="665" y="245"/>
                </a:lnTo>
                <a:lnTo>
                  <a:pt x="803" y="166"/>
                </a:lnTo>
                <a:lnTo>
                  <a:pt x="937" y="74"/>
                </a:lnTo>
                <a:lnTo>
                  <a:pt x="995" y="35"/>
                </a:lnTo>
                <a:lnTo>
                  <a:pt x="1182" y="13"/>
                </a:lnTo>
                <a:lnTo>
                  <a:pt x="1500" y="0"/>
                </a:lnTo>
                <a:lnTo>
                  <a:pt x="1797" y="24"/>
                </a:lnTo>
                <a:lnTo>
                  <a:pt x="2023" y="41"/>
                </a:lnTo>
                <a:lnTo>
                  <a:pt x="2144" y="74"/>
                </a:lnTo>
                <a:lnTo>
                  <a:pt x="2212" y="126"/>
                </a:lnTo>
                <a:lnTo>
                  <a:pt x="2320" y="216"/>
                </a:lnTo>
                <a:lnTo>
                  <a:pt x="2530" y="307"/>
                </a:lnTo>
                <a:lnTo>
                  <a:pt x="2780" y="381"/>
                </a:lnTo>
                <a:lnTo>
                  <a:pt x="2938" y="414"/>
                </a:lnTo>
                <a:lnTo>
                  <a:pt x="2832" y="442"/>
                </a:lnTo>
                <a:lnTo>
                  <a:pt x="2966" y="467"/>
                </a:lnTo>
                <a:lnTo>
                  <a:pt x="2933" y="500"/>
                </a:lnTo>
                <a:lnTo>
                  <a:pt x="3176" y="52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8" name="Freeform 184">
            <a:extLst>
              <a:ext uri="{FF2B5EF4-FFF2-40B4-BE49-F238E27FC236}">
                <a16:creationId xmlns:a16="http://schemas.microsoft.com/office/drawing/2014/main" id="{9400B07A-BC9D-EDE6-23D3-2F4F099758A8}"/>
              </a:ext>
            </a:extLst>
          </p:cNvPr>
          <p:cNvSpPr>
            <a:spLocks/>
          </p:cNvSpPr>
          <p:nvPr/>
        </p:nvSpPr>
        <p:spPr bwMode="auto">
          <a:xfrm flipH="1">
            <a:off x="4933846" y="4320077"/>
            <a:ext cx="276225" cy="147637"/>
          </a:xfrm>
          <a:custGeom>
            <a:avLst/>
            <a:gdLst>
              <a:gd name="T0" fmla="*/ 2147483647 w 348"/>
              <a:gd name="T1" fmla="*/ 0 h 187"/>
              <a:gd name="T2" fmla="*/ 2147483647 w 348"/>
              <a:gd name="T3" fmla="*/ 2147483647 h 187"/>
              <a:gd name="T4" fmla="*/ 2147483647 w 348"/>
              <a:gd name="T5" fmla="*/ 2147483647 h 187"/>
              <a:gd name="T6" fmla="*/ 2147483647 w 348"/>
              <a:gd name="T7" fmla="*/ 2147483647 h 187"/>
              <a:gd name="T8" fmla="*/ 2147483647 w 348"/>
              <a:gd name="T9" fmla="*/ 2147483647 h 187"/>
              <a:gd name="T10" fmla="*/ 2147483647 w 348"/>
              <a:gd name="T11" fmla="*/ 2147483647 h 187"/>
              <a:gd name="T12" fmla="*/ 2147483647 w 348"/>
              <a:gd name="T13" fmla="*/ 2147483647 h 187"/>
              <a:gd name="T14" fmla="*/ 0 w 348"/>
              <a:gd name="T15" fmla="*/ 2147483647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8"/>
              <a:gd name="T25" fmla="*/ 0 h 187"/>
              <a:gd name="T26" fmla="*/ 348 w 348"/>
              <a:gd name="T27" fmla="*/ 187 h 18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8" h="187">
                <a:moveTo>
                  <a:pt x="348" y="0"/>
                </a:moveTo>
                <a:lnTo>
                  <a:pt x="245" y="34"/>
                </a:lnTo>
                <a:lnTo>
                  <a:pt x="330" y="50"/>
                </a:lnTo>
                <a:lnTo>
                  <a:pt x="165" y="79"/>
                </a:lnTo>
                <a:lnTo>
                  <a:pt x="250" y="96"/>
                </a:lnTo>
                <a:lnTo>
                  <a:pt x="103" y="118"/>
                </a:lnTo>
                <a:lnTo>
                  <a:pt x="206" y="153"/>
                </a:lnTo>
                <a:lnTo>
                  <a:pt x="0" y="187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9" name="Freeform 185">
            <a:extLst>
              <a:ext uri="{FF2B5EF4-FFF2-40B4-BE49-F238E27FC236}">
                <a16:creationId xmlns:a16="http://schemas.microsoft.com/office/drawing/2014/main" id="{68F0ECFC-2F4B-C589-3952-16CF1321754A}"/>
              </a:ext>
            </a:extLst>
          </p:cNvPr>
          <p:cNvSpPr>
            <a:spLocks/>
          </p:cNvSpPr>
          <p:nvPr/>
        </p:nvSpPr>
        <p:spPr bwMode="auto">
          <a:xfrm flipH="1">
            <a:off x="5484709" y="4261339"/>
            <a:ext cx="477837" cy="206375"/>
          </a:xfrm>
          <a:custGeom>
            <a:avLst/>
            <a:gdLst>
              <a:gd name="T0" fmla="*/ 0 w 601"/>
              <a:gd name="T1" fmla="*/ 0 h 261"/>
              <a:gd name="T2" fmla="*/ 2147483647 w 601"/>
              <a:gd name="T3" fmla="*/ 2147483647 h 261"/>
              <a:gd name="T4" fmla="*/ 2147483647 w 601"/>
              <a:gd name="T5" fmla="*/ 2147483647 h 261"/>
              <a:gd name="T6" fmla="*/ 2147483647 w 601"/>
              <a:gd name="T7" fmla="*/ 2147483647 h 261"/>
              <a:gd name="T8" fmla="*/ 2147483647 w 601"/>
              <a:gd name="T9" fmla="*/ 2147483647 h 261"/>
              <a:gd name="T10" fmla="*/ 2147483647 w 601"/>
              <a:gd name="T11" fmla="*/ 2147483647 h 261"/>
              <a:gd name="T12" fmla="*/ 2147483647 w 601"/>
              <a:gd name="T13" fmla="*/ 2147483647 h 261"/>
              <a:gd name="T14" fmla="*/ 2147483647 w 601"/>
              <a:gd name="T15" fmla="*/ 2147483647 h 261"/>
              <a:gd name="T16" fmla="*/ 2147483647 w 601"/>
              <a:gd name="T17" fmla="*/ 2147483647 h 261"/>
              <a:gd name="T18" fmla="*/ 2147483647 w 601"/>
              <a:gd name="T19" fmla="*/ 2147483647 h 2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1"/>
              <a:gd name="T31" fmla="*/ 0 h 261"/>
              <a:gd name="T32" fmla="*/ 601 w 601"/>
              <a:gd name="T33" fmla="*/ 261 h 2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1" h="261">
                <a:moveTo>
                  <a:pt x="0" y="0"/>
                </a:moveTo>
                <a:lnTo>
                  <a:pt x="102" y="51"/>
                </a:lnTo>
                <a:lnTo>
                  <a:pt x="27" y="62"/>
                </a:lnTo>
                <a:lnTo>
                  <a:pt x="153" y="115"/>
                </a:lnTo>
                <a:lnTo>
                  <a:pt x="113" y="135"/>
                </a:lnTo>
                <a:lnTo>
                  <a:pt x="323" y="175"/>
                </a:lnTo>
                <a:lnTo>
                  <a:pt x="290" y="192"/>
                </a:lnTo>
                <a:lnTo>
                  <a:pt x="455" y="227"/>
                </a:lnTo>
                <a:lnTo>
                  <a:pt x="397" y="249"/>
                </a:lnTo>
                <a:lnTo>
                  <a:pt x="601" y="261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0" name="Freeform 186">
            <a:extLst>
              <a:ext uri="{FF2B5EF4-FFF2-40B4-BE49-F238E27FC236}">
                <a16:creationId xmlns:a16="http://schemas.microsoft.com/office/drawing/2014/main" id="{F715B917-6AEC-8CE1-F521-1F62CE6FDDD9}"/>
              </a:ext>
            </a:extLst>
          </p:cNvPr>
          <p:cNvSpPr>
            <a:spLocks/>
          </p:cNvSpPr>
          <p:nvPr/>
        </p:nvSpPr>
        <p:spPr bwMode="auto">
          <a:xfrm flipH="1">
            <a:off x="5789509" y="3427902"/>
            <a:ext cx="3338512" cy="852487"/>
          </a:xfrm>
          <a:custGeom>
            <a:avLst/>
            <a:gdLst>
              <a:gd name="T0" fmla="*/ 0 w 4208"/>
              <a:gd name="T1" fmla="*/ 0 h 1075"/>
              <a:gd name="T2" fmla="*/ 2147483647 w 4208"/>
              <a:gd name="T3" fmla="*/ 2147483647 h 1075"/>
              <a:gd name="T4" fmla="*/ 2147483647 w 4208"/>
              <a:gd name="T5" fmla="*/ 2147483647 h 1075"/>
              <a:gd name="T6" fmla="*/ 2147483647 w 4208"/>
              <a:gd name="T7" fmla="*/ 2147483647 h 1075"/>
              <a:gd name="T8" fmla="*/ 2147483647 w 4208"/>
              <a:gd name="T9" fmla="*/ 2147483647 h 1075"/>
              <a:gd name="T10" fmla="*/ 2147483647 w 4208"/>
              <a:gd name="T11" fmla="*/ 2147483647 h 1075"/>
              <a:gd name="T12" fmla="*/ 2147483647 w 4208"/>
              <a:gd name="T13" fmla="*/ 2147483647 h 1075"/>
              <a:gd name="T14" fmla="*/ 2147483647 w 4208"/>
              <a:gd name="T15" fmla="*/ 2147483647 h 1075"/>
              <a:gd name="T16" fmla="*/ 2147483647 w 4208"/>
              <a:gd name="T17" fmla="*/ 2147483647 h 1075"/>
              <a:gd name="T18" fmla="*/ 2147483647 w 4208"/>
              <a:gd name="T19" fmla="*/ 2147483647 h 1075"/>
              <a:gd name="T20" fmla="*/ 2147483647 w 4208"/>
              <a:gd name="T21" fmla="*/ 2147483647 h 1075"/>
              <a:gd name="T22" fmla="*/ 2147483647 w 4208"/>
              <a:gd name="T23" fmla="*/ 2147483647 h 1075"/>
              <a:gd name="T24" fmla="*/ 2147483647 w 4208"/>
              <a:gd name="T25" fmla="*/ 2147483647 h 1075"/>
              <a:gd name="T26" fmla="*/ 2147483647 w 4208"/>
              <a:gd name="T27" fmla="*/ 2147483647 h 1075"/>
              <a:gd name="T28" fmla="*/ 2147483647 w 4208"/>
              <a:gd name="T29" fmla="*/ 2147483647 h 1075"/>
              <a:gd name="T30" fmla="*/ 2147483647 w 4208"/>
              <a:gd name="T31" fmla="*/ 2147483647 h 1075"/>
              <a:gd name="T32" fmla="*/ 2147483647 w 4208"/>
              <a:gd name="T33" fmla="*/ 2147483647 h 10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208"/>
              <a:gd name="T52" fmla="*/ 0 h 1075"/>
              <a:gd name="T53" fmla="*/ 4208 w 4208"/>
              <a:gd name="T54" fmla="*/ 1075 h 10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208" h="1075">
                <a:moveTo>
                  <a:pt x="0" y="0"/>
                </a:moveTo>
                <a:lnTo>
                  <a:pt x="637" y="24"/>
                </a:lnTo>
                <a:lnTo>
                  <a:pt x="1395" y="46"/>
                </a:lnTo>
                <a:lnTo>
                  <a:pt x="1835" y="84"/>
                </a:lnTo>
                <a:lnTo>
                  <a:pt x="2009" y="108"/>
                </a:lnTo>
                <a:lnTo>
                  <a:pt x="2176" y="153"/>
                </a:lnTo>
                <a:lnTo>
                  <a:pt x="2327" y="198"/>
                </a:lnTo>
                <a:lnTo>
                  <a:pt x="2458" y="288"/>
                </a:lnTo>
                <a:lnTo>
                  <a:pt x="2646" y="401"/>
                </a:lnTo>
                <a:lnTo>
                  <a:pt x="2866" y="531"/>
                </a:lnTo>
                <a:lnTo>
                  <a:pt x="3056" y="659"/>
                </a:lnTo>
                <a:lnTo>
                  <a:pt x="3290" y="766"/>
                </a:lnTo>
                <a:lnTo>
                  <a:pt x="3464" y="818"/>
                </a:lnTo>
                <a:lnTo>
                  <a:pt x="3670" y="915"/>
                </a:lnTo>
                <a:lnTo>
                  <a:pt x="3851" y="983"/>
                </a:lnTo>
                <a:lnTo>
                  <a:pt x="4002" y="1038"/>
                </a:lnTo>
                <a:lnTo>
                  <a:pt x="4208" y="1075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1" name="Freeform 187">
            <a:extLst>
              <a:ext uri="{FF2B5EF4-FFF2-40B4-BE49-F238E27FC236}">
                <a16:creationId xmlns:a16="http://schemas.microsoft.com/office/drawing/2014/main" id="{D4107AF6-DBD5-BFF0-51FA-7C798CCDCCB5}"/>
              </a:ext>
            </a:extLst>
          </p:cNvPr>
          <p:cNvSpPr>
            <a:spLocks/>
          </p:cNvSpPr>
          <p:nvPr/>
        </p:nvSpPr>
        <p:spPr bwMode="auto">
          <a:xfrm flipH="1">
            <a:off x="6353071" y="3134214"/>
            <a:ext cx="2787650" cy="955675"/>
          </a:xfrm>
          <a:custGeom>
            <a:avLst/>
            <a:gdLst>
              <a:gd name="T0" fmla="*/ 0 w 3511"/>
              <a:gd name="T1" fmla="*/ 0 h 1204"/>
              <a:gd name="T2" fmla="*/ 2147483647 w 3511"/>
              <a:gd name="T3" fmla="*/ 2147483647 h 1204"/>
              <a:gd name="T4" fmla="*/ 2147483647 w 3511"/>
              <a:gd name="T5" fmla="*/ 2147483647 h 1204"/>
              <a:gd name="T6" fmla="*/ 2147483647 w 3511"/>
              <a:gd name="T7" fmla="*/ 2147483647 h 1204"/>
              <a:gd name="T8" fmla="*/ 2147483647 w 3511"/>
              <a:gd name="T9" fmla="*/ 2147483647 h 1204"/>
              <a:gd name="T10" fmla="*/ 2147483647 w 3511"/>
              <a:gd name="T11" fmla="*/ 2147483647 h 1204"/>
              <a:gd name="T12" fmla="*/ 2147483647 w 3511"/>
              <a:gd name="T13" fmla="*/ 2147483647 h 1204"/>
              <a:gd name="T14" fmla="*/ 2147483647 w 3511"/>
              <a:gd name="T15" fmla="*/ 2147483647 h 1204"/>
              <a:gd name="T16" fmla="*/ 2147483647 w 3511"/>
              <a:gd name="T17" fmla="*/ 2147483647 h 1204"/>
              <a:gd name="T18" fmla="*/ 2147483647 w 3511"/>
              <a:gd name="T19" fmla="*/ 2147483647 h 1204"/>
              <a:gd name="T20" fmla="*/ 2147483647 w 3511"/>
              <a:gd name="T21" fmla="*/ 2147483647 h 1204"/>
              <a:gd name="T22" fmla="*/ 2147483647 w 3511"/>
              <a:gd name="T23" fmla="*/ 2147483647 h 1204"/>
              <a:gd name="T24" fmla="*/ 2147483647 w 3511"/>
              <a:gd name="T25" fmla="*/ 2147483647 h 1204"/>
              <a:gd name="T26" fmla="*/ 2147483647 w 3511"/>
              <a:gd name="T27" fmla="*/ 2147483647 h 1204"/>
              <a:gd name="T28" fmla="*/ 2147483647 w 3511"/>
              <a:gd name="T29" fmla="*/ 2147483647 h 1204"/>
              <a:gd name="T30" fmla="*/ 2147483647 w 3511"/>
              <a:gd name="T31" fmla="*/ 2147483647 h 1204"/>
              <a:gd name="T32" fmla="*/ 2147483647 w 3511"/>
              <a:gd name="T33" fmla="*/ 2147483647 h 1204"/>
              <a:gd name="T34" fmla="*/ 2147483647 w 3511"/>
              <a:gd name="T35" fmla="*/ 2147483647 h 12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511"/>
              <a:gd name="T55" fmla="*/ 0 h 1204"/>
              <a:gd name="T56" fmla="*/ 3511 w 3511"/>
              <a:gd name="T57" fmla="*/ 1204 h 120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511" h="1204">
                <a:moveTo>
                  <a:pt x="0" y="0"/>
                </a:moveTo>
                <a:lnTo>
                  <a:pt x="742" y="8"/>
                </a:lnTo>
                <a:lnTo>
                  <a:pt x="1288" y="37"/>
                </a:lnTo>
                <a:lnTo>
                  <a:pt x="1576" y="61"/>
                </a:lnTo>
                <a:lnTo>
                  <a:pt x="1788" y="105"/>
                </a:lnTo>
                <a:lnTo>
                  <a:pt x="1909" y="158"/>
                </a:lnTo>
                <a:lnTo>
                  <a:pt x="2091" y="272"/>
                </a:lnTo>
                <a:lnTo>
                  <a:pt x="2220" y="393"/>
                </a:lnTo>
                <a:lnTo>
                  <a:pt x="2348" y="483"/>
                </a:lnTo>
                <a:lnTo>
                  <a:pt x="2463" y="570"/>
                </a:lnTo>
                <a:lnTo>
                  <a:pt x="2597" y="659"/>
                </a:lnTo>
                <a:lnTo>
                  <a:pt x="2751" y="749"/>
                </a:lnTo>
                <a:lnTo>
                  <a:pt x="2910" y="859"/>
                </a:lnTo>
                <a:lnTo>
                  <a:pt x="3018" y="937"/>
                </a:lnTo>
                <a:lnTo>
                  <a:pt x="3129" y="1006"/>
                </a:lnTo>
                <a:lnTo>
                  <a:pt x="3257" y="1073"/>
                </a:lnTo>
                <a:lnTo>
                  <a:pt x="3356" y="1113"/>
                </a:lnTo>
                <a:lnTo>
                  <a:pt x="3511" y="1204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2" name="Freeform 188">
            <a:extLst>
              <a:ext uri="{FF2B5EF4-FFF2-40B4-BE49-F238E27FC236}">
                <a16:creationId xmlns:a16="http://schemas.microsoft.com/office/drawing/2014/main" id="{22B48EC9-E9B9-3D90-4DC9-4826CB80EDAA}"/>
              </a:ext>
            </a:extLst>
          </p:cNvPr>
          <p:cNvSpPr>
            <a:spLocks/>
          </p:cNvSpPr>
          <p:nvPr/>
        </p:nvSpPr>
        <p:spPr bwMode="auto">
          <a:xfrm flipH="1">
            <a:off x="5994296" y="3926377"/>
            <a:ext cx="1389063" cy="325437"/>
          </a:xfrm>
          <a:custGeom>
            <a:avLst/>
            <a:gdLst>
              <a:gd name="T0" fmla="*/ 0 w 1750"/>
              <a:gd name="T1" fmla="*/ 0 h 409"/>
              <a:gd name="T2" fmla="*/ 2147483647 w 1750"/>
              <a:gd name="T3" fmla="*/ 2147483647 h 409"/>
              <a:gd name="T4" fmla="*/ 2147483647 w 1750"/>
              <a:gd name="T5" fmla="*/ 2147483647 h 409"/>
              <a:gd name="T6" fmla="*/ 2147483647 w 1750"/>
              <a:gd name="T7" fmla="*/ 2147483647 h 409"/>
              <a:gd name="T8" fmla="*/ 2147483647 w 1750"/>
              <a:gd name="T9" fmla="*/ 2147483647 h 409"/>
              <a:gd name="T10" fmla="*/ 2147483647 w 1750"/>
              <a:gd name="T11" fmla="*/ 2147483647 h 409"/>
              <a:gd name="T12" fmla="*/ 2147483647 w 1750"/>
              <a:gd name="T13" fmla="*/ 2147483647 h 409"/>
              <a:gd name="T14" fmla="*/ 2147483647 w 1750"/>
              <a:gd name="T15" fmla="*/ 2147483647 h 409"/>
              <a:gd name="T16" fmla="*/ 2147483647 w 1750"/>
              <a:gd name="T17" fmla="*/ 2147483647 h 409"/>
              <a:gd name="T18" fmla="*/ 2147483647 w 1750"/>
              <a:gd name="T19" fmla="*/ 2147483647 h 409"/>
              <a:gd name="T20" fmla="*/ 2147483647 w 1750"/>
              <a:gd name="T21" fmla="*/ 2147483647 h 409"/>
              <a:gd name="T22" fmla="*/ 2147483647 w 1750"/>
              <a:gd name="T23" fmla="*/ 2147483647 h 4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50"/>
              <a:gd name="T37" fmla="*/ 0 h 409"/>
              <a:gd name="T38" fmla="*/ 1750 w 1750"/>
              <a:gd name="T39" fmla="*/ 409 h 40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50" h="409">
                <a:moveTo>
                  <a:pt x="0" y="0"/>
                </a:moveTo>
                <a:lnTo>
                  <a:pt x="204" y="30"/>
                </a:lnTo>
                <a:lnTo>
                  <a:pt x="135" y="83"/>
                </a:lnTo>
                <a:lnTo>
                  <a:pt x="303" y="106"/>
                </a:lnTo>
                <a:lnTo>
                  <a:pt x="280" y="175"/>
                </a:lnTo>
                <a:lnTo>
                  <a:pt x="562" y="189"/>
                </a:lnTo>
                <a:lnTo>
                  <a:pt x="523" y="257"/>
                </a:lnTo>
                <a:lnTo>
                  <a:pt x="932" y="295"/>
                </a:lnTo>
                <a:lnTo>
                  <a:pt x="878" y="341"/>
                </a:lnTo>
                <a:lnTo>
                  <a:pt x="1265" y="354"/>
                </a:lnTo>
                <a:lnTo>
                  <a:pt x="1296" y="409"/>
                </a:lnTo>
                <a:lnTo>
                  <a:pt x="1750" y="400"/>
                </a:lnTo>
              </a:path>
            </a:pathLst>
          </a:custGeom>
          <a:solidFill>
            <a:srgbClr val="CCFFFF"/>
          </a:solidFill>
          <a:ln w="206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" name="Freeform 189">
            <a:extLst>
              <a:ext uri="{FF2B5EF4-FFF2-40B4-BE49-F238E27FC236}">
                <a16:creationId xmlns:a16="http://schemas.microsoft.com/office/drawing/2014/main" id="{4237CF9A-EF5C-7A0C-7816-33F77B8BB6EA}"/>
              </a:ext>
            </a:extLst>
          </p:cNvPr>
          <p:cNvSpPr>
            <a:spLocks/>
          </p:cNvSpPr>
          <p:nvPr/>
        </p:nvSpPr>
        <p:spPr bwMode="auto">
          <a:xfrm flipH="1">
            <a:off x="6975371" y="3459652"/>
            <a:ext cx="1411288" cy="325437"/>
          </a:xfrm>
          <a:custGeom>
            <a:avLst/>
            <a:gdLst>
              <a:gd name="T0" fmla="*/ 0 w 1778"/>
              <a:gd name="T1" fmla="*/ 0 h 411"/>
              <a:gd name="T2" fmla="*/ 2147483647 w 1778"/>
              <a:gd name="T3" fmla="*/ 2147483647 h 411"/>
              <a:gd name="T4" fmla="*/ 2147483647 w 1778"/>
              <a:gd name="T5" fmla="*/ 2147483647 h 411"/>
              <a:gd name="T6" fmla="*/ 2147483647 w 1778"/>
              <a:gd name="T7" fmla="*/ 2147483647 h 411"/>
              <a:gd name="T8" fmla="*/ 2147483647 w 1778"/>
              <a:gd name="T9" fmla="*/ 2147483647 h 411"/>
              <a:gd name="T10" fmla="*/ 2147483647 w 1778"/>
              <a:gd name="T11" fmla="*/ 2147483647 h 411"/>
              <a:gd name="T12" fmla="*/ 2147483647 w 1778"/>
              <a:gd name="T13" fmla="*/ 2147483647 h 411"/>
              <a:gd name="T14" fmla="*/ 2147483647 w 1778"/>
              <a:gd name="T15" fmla="*/ 2147483647 h 411"/>
              <a:gd name="T16" fmla="*/ 2147483647 w 1778"/>
              <a:gd name="T17" fmla="*/ 2147483647 h 411"/>
              <a:gd name="T18" fmla="*/ 2147483647 w 1778"/>
              <a:gd name="T19" fmla="*/ 2147483647 h 411"/>
              <a:gd name="T20" fmla="*/ 2147483647 w 1778"/>
              <a:gd name="T21" fmla="*/ 2147483647 h 411"/>
              <a:gd name="T22" fmla="*/ 2147483647 w 1778"/>
              <a:gd name="T23" fmla="*/ 2147483647 h 4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78"/>
              <a:gd name="T37" fmla="*/ 0 h 411"/>
              <a:gd name="T38" fmla="*/ 1778 w 1778"/>
              <a:gd name="T39" fmla="*/ 411 h 41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78" h="411">
                <a:moveTo>
                  <a:pt x="0" y="0"/>
                </a:moveTo>
                <a:lnTo>
                  <a:pt x="204" y="32"/>
                </a:lnTo>
                <a:lnTo>
                  <a:pt x="135" y="84"/>
                </a:lnTo>
                <a:lnTo>
                  <a:pt x="304" y="108"/>
                </a:lnTo>
                <a:lnTo>
                  <a:pt x="280" y="176"/>
                </a:lnTo>
                <a:lnTo>
                  <a:pt x="561" y="191"/>
                </a:lnTo>
                <a:lnTo>
                  <a:pt x="522" y="259"/>
                </a:lnTo>
                <a:lnTo>
                  <a:pt x="932" y="296"/>
                </a:lnTo>
                <a:lnTo>
                  <a:pt x="879" y="341"/>
                </a:lnTo>
                <a:lnTo>
                  <a:pt x="1266" y="357"/>
                </a:lnTo>
                <a:lnTo>
                  <a:pt x="1296" y="411"/>
                </a:lnTo>
                <a:lnTo>
                  <a:pt x="1778" y="404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" name="Freeform 190">
            <a:extLst>
              <a:ext uri="{FF2B5EF4-FFF2-40B4-BE49-F238E27FC236}">
                <a16:creationId xmlns:a16="http://schemas.microsoft.com/office/drawing/2014/main" id="{39BEEBFF-E4E7-F1F2-E5E7-74FE9B58C22A}"/>
              </a:ext>
            </a:extLst>
          </p:cNvPr>
          <p:cNvSpPr>
            <a:spLocks/>
          </p:cNvSpPr>
          <p:nvPr/>
        </p:nvSpPr>
        <p:spPr bwMode="auto">
          <a:xfrm flipH="1">
            <a:off x="7359546" y="3146914"/>
            <a:ext cx="1373188" cy="328613"/>
          </a:xfrm>
          <a:custGeom>
            <a:avLst/>
            <a:gdLst>
              <a:gd name="T0" fmla="*/ 0 w 1730"/>
              <a:gd name="T1" fmla="*/ 0 h 415"/>
              <a:gd name="T2" fmla="*/ 2147483647 w 1730"/>
              <a:gd name="T3" fmla="*/ 2147483647 h 415"/>
              <a:gd name="T4" fmla="*/ 2147483647 w 1730"/>
              <a:gd name="T5" fmla="*/ 2147483647 h 415"/>
              <a:gd name="T6" fmla="*/ 2147483647 w 1730"/>
              <a:gd name="T7" fmla="*/ 2147483647 h 415"/>
              <a:gd name="T8" fmla="*/ 2147483647 w 1730"/>
              <a:gd name="T9" fmla="*/ 2147483647 h 415"/>
              <a:gd name="T10" fmla="*/ 2147483647 w 1730"/>
              <a:gd name="T11" fmla="*/ 2147483647 h 415"/>
              <a:gd name="T12" fmla="*/ 2147483647 w 1730"/>
              <a:gd name="T13" fmla="*/ 2147483647 h 415"/>
              <a:gd name="T14" fmla="*/ 2147483647 w 1730"/>
              <a:gd name="T15" fmla="*/ 2147483647 h 415"/>
              <a:gd name="T16" fmla="*/ 2147483647 w 1730"/>
              <a:gd name="T17" fmla="*/ 2147483647 h 415"/>
              <a:gd name="T18" fmla="*/ 2147483647 w 1730"/>
              <a:gd name="T19" fmla="*/ 2147483647 h 415"/>
              <a:gd name="T20" fmla="*/ 2147483647 w 1730"/>
              <a:gd name="T21" fmla="*/ 2147483647 h 415"/>
              <a:gd name="T22" fmla="*/ 2147483647 w 1730"/>
              <a:gd name="T23" fmla="*/ 2147483647 h 415"/>
              <a:gd name="T24" fmla="*/ 2147483647 w 1730"/>
              <a:gd name="T25" fmla="*/ 2147483647 h 415"/>
              <a:gd name="T26" fmla="*/ 2147483647 w 1730"/>
              <a:gd name="T27" fmla="*/ 2147483647 h 4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30"/>
              <a:gd name="T43" fmla="*/ 0 h 415"/>
              <a:gd name="T44" fmla="*/ 1730 w 1730"/>
              <a:gd name="T45" fmla="*/ 415 h 41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30" h="415">
                <a:moveTo>
                  <a:pt x="0" y="0"/>
                </a:moveTo>
                <a:lnTo>
                  <a:pt x="333" y="30"/>
                </a:lnTo>
                <a:lnTo>
                  <a:pt x="237" y="75"/>
                </a:lnTo>
                <a:lnTo>
                  <a:pt x="569" y="113"/>
                </a:lnTo>
                <a:lnTo>
                  <a:pt x="516" y="151"/>
                </a:lnTo>
                <a:lnTo>
                  <a:pt x="782" y="188"/>
                </a:lnTo>
                <a:lnTo>
                  <a:pt x="744" y="241"/>
                </a:lnTo>
                <a:lnTo>
                  <a:pt x="1070" y="265"/>
                </a:lnTo>
                <a:lnTo>
                  <a:pt x="1017" y="310"/>
                </a:lnTo>
                <a:lnTo>
                  <a:pt x="1290" y="317"/>
                </a:lnTo>
                <a:lnTo>
                  <a:pt x="1236" y="369"/>
                </a:lnTo>
                <a:lnTo>
                  <a:pt x="1524" y="369"/>
                </a:lnTo>
                <a:lnTo>
                  <a:pt x="1501" y="399"/>
                </a:lnTo>
                <a:lnTo>
                  <a:pt x="1730" y="415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5" name="Freeform 191">
            <a:extLst>
              <a:ext uri="{FF2B5EF4-FFF2-40B4-BE49-F238E27FC236}">
                <a16:creationId xmlns:a16="http://schemas.microsoft.com/office/drawing/2014/main" id="{4231E35E-1282-B31F-405D-940D01815C78}"/>
              </a:ext>
            </a:extLst>
          </p:cNvPr>
          <p:cNvSpPr>
            <a:spLocks/>
          </p:cNvSpPr>
          <p:nvPr/>
        </p:nvSpPr>
        <p:spPr bwMode="auto">
          <a:xfrm flipH="1">
            <a:off x="2254146" y="4364527"/>
            <a:ext cx="635000" cy="73025"/>
          </a:xfrm>
          <a:custGeom>
            <a:avLst/>
            <a:gdLst>
              <a:gd name="T0" fmla="*/ 0 w 801"/>
              <a:gd name="T1" fmla="*/ 0 h 93"/>
              <a:gd name="T2" fmla="*/ 2147483647 w 801"/>
              <a:gd name="T3" fmla="*/ 2147483647 h 93"/>
              <a:gd name="T4" fmla="*/ 2147483647 w 801"/>
              <a:gd name="T5" fmla="*/ 2147483647 h 93"/>
              <a:gd name="T6" fmla="*/ 2147483647 w 801"/>
              <a:gd name="T7" fmla="*/ 2147483647 h 93"/>
              <a:gd name="T8" fmla="*/ 0 60000 65536"/>
              <a:gd name="T9" fmla="*/ 0 60000 65536"/>
              <a:gd name="T10" fmla="*/ 0 60000 65536"/>
              <a:gd name="T11" fmla="*/ 0 60000 65536"/>
              <a:gd name="T12" fmla="*/ 0 w 801"/>
              <a:gd name="T13" fmla="*/ 0 h 93"/>
              <a:gd name="T14" fmla="*/ 801 w 801"/>
              <a:gd name="T15" fmla="*/ 93 h 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1" h="93">
                <a:moveTo>
                  <a:pt x="0" y="0"/>
                </a:moveTo>
                <a:lnTo>
                  <a:pt x="191" y="31"/>
                </a:lnTo>
                <a:lnTo>
                  <a:pt x="440" y="45"/>
                </a:lnTo>
                <a:lnTo>
                  <a:pt x="801" y="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" name="Freeform 192">
            <a:extLst>
              <a:ext uri="{FF2B5EF4-FFF2-40B4-BE49-F238E27FC236}">
                <a16:creationId xmlns:a16="http://schemas.microsoft.com/office/drawing/2014/main" id="{1CD9E5C8-9859-D4A8-1908-708A95DDF967}"/>
              </a:ext>
            </a:extLst>
          </p:cNvPr>
          <p:cNvSpPr>
            <a:spLocks/>
          </p:cNvSpPr>
          <p:nvPr/>
        </p:nvSpPr>
        <p:spPr bwMode="auto">
          <a:xfrm flipH="1">
            <a:off x="3503509" y="3661264"/>
            <a:ext cx="919162" cy="446088"/>
          </a:xfrm>
          <a:custGeom>
            <a:avLst/>
            <a:gdLst>
              <a:gd name="T0" fmla="*/ 0 w 1159"/>
              <a:gd name="T1" fmla="*/ 2147483647 h 560"/>
              <a:gd name="T2" fmla="*/ 2147483647 w 1159"/>
              <a:gd name="T3" fmla="*/ 2147483647 h 560"/>
              <a:gd name="T4" fmla="*/ 2147483647 w 1159"/>
              <a:gd name="T5" fmla="*/ 2147483647 h 560"/>
              <a:gd name="T6" fmla="*/ 2147483647 w 1159"/>
              <a:gd name="T7" fmla="*/ 2147483647 h 560"/>
              <a:gd name="T8" fmla="*/ 2147483647 w 1159"/>
              <a:gd name="T9" fmla="*/ 2147483647 h 560"/>
              <a:gd name="T10" fmla="*/ 2147483647 w 1159"/>
              <a:gd name="T11" fmla="*/ 2147483647 h 560"/>
              <a:gd name="T12" fmla="*/ 2147483647 w 1159"/>
              <a:gd name="T13" fmla="*/ 2147483647 h 560"/>
              <a:gd name="T14" fmla="*/ 2147483647 w 1159"/>
              <a:gd name="T15" fmla="*/ 2147483647 h 560"/>
              <a:gd name="T16" fmla="*/ 2147483647 w 1159"/>
              <a:gd name="T17" fmla="*/ 2147483647 h 560"/>
              <a:gd name="T18" fmla="*/ 2147483647 w 1159"/>
              <a:gd name="T19" fmla="*/ 2147483647 h 560"/>
              <a:gd name="T20" fmla="*/ 2147483647 w 1159"/>
              <a:gd name="T21" fmla="*/ 2147483647 h 560"/>
              <a:gd name="T22" fmla="*/ 2147483647 w 1159"/>
              <a:gd name="T23" fmla="*/ 2147483647 h 560"/>
              <a:gd name="T24" fmla="*/ 2147483647 w 1159"/>
              <a:gd name="T25" fmla="*/ 2147483647 h 560"/>
              <a:gd name="T26" fmla="*/ 2147483647 w 1159"/>
              <a:gd name="T27" fmla="*/ 0 h 560"/>
              <a:gd name="T28" fmla="*/ 2147483647 w 1159"/>
              <a:gd name="T29" fmla="*/ 0 h 560"/>
              <a:gd name="T30" fmla="*/ 2147483647 w 1159"/>
              <a:gd name="T31" fmla="*/ 2147483647 h 560"/>
              <a:gd name="T32" fmla="*/ 2147483647 w 1159"/>
              <a:gd name="T33" fmla="*/ 2147483647 h 560"/>
              <a:gd name="T34" fmla="*/ 2147483647 w 1159"/>
              <a:gd name="T35" fmla="*/ 2147483647 h 560"/>
              <a:gd name="T36" fmla="*/ 2147483647 w 1159"/>
              <a:gd name="T37" fmla="*/ 2147483647 h 560"/>
              <a:gd name="T38" fmla="*/ 2147483647 w 1159"/>
              <a:gd name="T39" fmla="*/ 2147483647 h 560"/>
              <a:gd name="T40" fmla="*/ 2147483647 w 1159"/>
              <a:gd name="T41" fmla="*/ 2147483647 h 560"/>
              <a:gd name="T42" fmla="*/ 2147483647 w 1159"/>
              <a:gd name="T43" fmla="*/ 2147483647 h 560"/>
              <a:gd name="T44" fmla="*/ 2147483647 w 1159"/>
              <a:gd name="T45" fmla="*/ 2147483647 h 560"/>
              <a:gd name="T46" fmla="*/ 2147483647 w 1159"/>
              <a:gd name="T47" fmla="*/ 2147483647 h 560"/>
              <a:gd name="T48" fmla="*/ 2147483647 w 1159"/>
              <a:gd name="T49" fmla="*/ 2147483647 h 560"/>
              <a:gd name="T50" fmla="*/ 2147483647 w 1159"/>
              <a:gd name="T51" fmla="*/ 2147483647 h 560"/>
              <a:gd name="T52" fmla="*/ 2147483647 w 1159"/>
              <a:gd name="T53" fmla="*/ 2147483647 h 560"/>
              <a:gd name="T54" fmla="*/ 2147483647 w 1159"/>
              <a:gd name="T55" fmla="*/ 2147483647 h 5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59"/>
              <a:gd name="T85" fmla="*/ 0 h 560"/>
              <a:gd name="T86" fmla="*/ 1159 w 1159"/>
              <a:gd name="T87" fmla="*/ 560 h 56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59" h="560">
                <a:moveTo>
                  <a:pt x="0" y="514"/>
                </a:moveTo>
                <a:lnTo>
                  <a:pt x="61" y="476"/>
                </a:lnTo>
                <a:lnTo>
                  <a:pt x="7" y="461"/>
                </a:lnTo>
                <a:lnTo>
                  <a:pt x="77" y="393"/>
                </a:lnTo>
                <a:lnTo>
                  <a:pt x="53" y="393"/>
                </a:lnTo>
                <a:lnTo>
                  <a:pt x="136" y="308"/>
                </a:lnTo>
                <a:lnTo>
                  <a:pt x="99" y="325"/>
                </a:lnTo>
                <a:lnTo>
                  <a:pt x="211" y="228"/>
                </a:lnTo>
                <a:lnTo>
                  <a:pt x="181" y="220"/>
                </a:lnTo>
                <a:lnTo>
                  <a:pt x="318" y="121"/>
                </a:lnTo>
                <a:lnTo>
                  <a:pt x="288" y="113"/>
                </a:lnTo>
                <a:lnTo>
                  <a:pt x="372" y="53"/>
                </a:lnTo>
                <a:lnTo>
                  <a:pt x="402" y="22"/>
                </a:lnTo>
                <a:lnTo>
                  <a:pt x="492" y="0"/>
                </a:lnTo>
                <a:lnTo>
                  <a:pt x="577" y="0"/>
                </a:lnTo>
                <a:lnTo>
                  <a:pt x="659" y="7"/>
                </a:lnTo>
                <a:lnTo>
                  <a:pt x="766" y="53"/>
                </a:lnTo>
                <a:lnTo>
                  <a:pt x="849" y="121"/>
                </a:lnTo>
                <a:lnTo>
                  <a:pt x="811" y="105"/>
                </a:lnTo>
                <a:lnTo>
                  <a:pt x="886" y="189"/>
                </a:lnTo>
                <a:lnTo>
                  <a:pt x="856" y="197"/>
                </a:lnTo>
                <a:lnTo>
                  <a:pt x="970" y="295"/>
                </a:lnTo>
                <a:lnTo>
                  <a:pt x="932" y="303"/>
                </a:lnTo>
                <a:lnTo>
                  <a:pt x="1045" y="393"/>
                </a:lnTo>
                <a:lnTo>
                  <a:pt x="1007" y="393"/>
                </a:lnTo>
                <a:lnTo>
                  <a:pt x="1121" y="492"/>
                </a:lnTo>
                <a:lnTo>
                  <a:pt x="1045" y="492"/>
                </a:lnTo>
                <a:lnTo>
                  <a:pt x="1159" y="56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7" name="Freeform 193">
            <a:extLst>
              <a:ext uri="{FF2B5EF4-FFF2-40B4-BE49-F238E27FC236}">
                <a16:creationId xmlns:a16="http://schemas.microsoft.com/office/drawing/2014/main" id="{62C5A7E7-7D7F-DE80-14CB-B43B8D8851EA}"/>
              </a:ext>
            </a:extLst>
          </p:cNvPr>
          <p:cNvSpPr>
            <a:spLocks/>
          </p:cNvSpPr>
          <p:nvPr/>
        </p:nvSpPr>
        <p:spPr bwMode="auto">
          <a:xfrm flipH="1">
            <a:off x="3670196" y="3848589"/>
            <a:ext cx="603250" cy="47625"/>
          </a:xfrm>
          <a:custGeom>
            <a:avLst/>
            <a:gdLst>
              <a:gd name="T0" fmla="*/ 0 w 760"/>
              <a:gd name="T1" fmla="*/ 2147483647 h 60"/>
              <a:gd name="T2" fmla="*/ 2147483647 w 760"/>
              <a:gd name="T3" fmla="*/ 0 h 60"/>
              <a:gd name="T4" fmla="*/ 2147483647 w 760"/>
              <a:gd name="T5" fmla="*/ 0 h 60"/>
              <a:gd name="T6" fmla="*/ 2147483647 w 760"/>
              <a:gd name="T7" fmla="*/ 0 h 60"/>
              <a:gd name="T8" fmla="*/ 2147483647 w 760"/>
              <a:gd name="T9" fmla="*/ 0 h 60"/>
              <a:gd name="T10" fmla="*/ 2147483647 w 760"/>
              <a:gd name="T11" fmla="*/ 2147483647 h 60"/>
              <a:gd name="T12" fmla="*/ 2147483647 w 760"/>
              <a:gd name="T13" fmla="*/ 2147483647 h 60"/>
              <a:gd name="T14" fmla="*/ 2147483647 w 760"/>
              <a:gd name="T15" fmla="*/ 2147483647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0"/>
              <a:gd name="T25" fmla="*/ 0 h 60"/>
              <a:gd name="T26" fmla="*/ 760 w 760"/>
              <a:gd name="T27" fmla="*/ 60 h 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0" h="60">
                <a:moveTo>
                  <a:pt x="0" y="15"/>
                </a:moveTo>
                <a:lnTo>
                  <a:pt x="122" y="0"/>
                </a:lnTo>
                <a:lnTo>
                  <a:pt x="281" y="0"/>
                </a:lnTo>
                <a:lnTo>
                  <a:pt x="417" y="0"/>
                </a:lnTo>
                <a:lnTo>
                  <a:pt x="539" y="0"/>
                </a:lnTo>
                <a:lnTo>
                  <a:pt x="629" y="15"/>
                </a:lnTo>
                <a:lnTo>
                  <a:pt x="691" y="31"/>
                </a:lnTo>
                <a:lnTo>
                  <a:pt x="760" y="6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8" name="Freeform 194">
            <a:extLst>
              <a:ext uri="{FF2B5EF4-FFF2-40B4-BE49-F238E27FC236}">
                <a16:creationId xmlns:a16="http://schemas.microsoft.com/office/drawing/2014/main" id="{24EA55C4-523B-767E-EBD0-D9F4DC824323}"/>
              </a:ext>
            </a:extLst>
          </p:cNvPr>
          <p:cNvSpPr>
            <a:spLocks/>
          </p:cNvSpPr>
          <p:nvPr/>
        </p:nvSpPr>
        <p:spPr bwMode="auto">
          <a:xfrm flipH="1">
            <a:off x="5438671" y="2611927"/>
            <a:ext cx="3716338" cy="577850"/>
          </a:xfrm>
          <a:custGeom>
            <a:avLst/>
            <a:gdLst>
              <a:gd name="T0" fmla="*/ 2147483647 w 4682"/>
              <a:gd name="T1" fmla="*/ 2147483647 h 729"/>
              <a:gd name="T2" fmla="*/ 2147483647 w 4682"/>
              <a:gd name="T3" fmla="*/ 2147483647 h 729"/>
              <a:gd name="T4" fmla="*/ 2147483647 w 4682"/>
              <a:gd name="T5" fmla="*/ 2147483647 h 729"/>
              <a:gd name="T6" fmla="*/ 2147483647 w 4682"/>
              <a:gd name="T7" fmla="*/ 2147483647 h 729"/>
              <a:gd name="T8" fmla="*/ 2147483647 w 4682"/>
              <a:gd name="T9" fmla="*/ 2147483647 h 729"/>
              <a:gd name="T10" fmla="*/ 2147483647 w 4682"/>
              <a:gd name="T11" fmla="*/ 2147483647 h 729"/>
              <a:gd name="T12" fmla="*/ 2147483647 w 4682"/>
              <a:gd name="T13" fmla="*/ 2147483647 h 729"/>
              <a:gd name="T14" fmla="*/ 2147483647 w 4682"/>
              <a:gd name="T15" fmla="*/ 2147483647 h 729"/>
              <a:gd name="T16" fmla="*/ 2147483647 w 4682"/>
              <a:gd name="T17" fmla="*/ 2147483647 h 729"/>
              <a:gd name="T18" fmla="*/ 2147483647 w 4682"/>
              <a:gd name="T19" fmla="*/ 2147483647 h 729"/>
              <a:gd name="T20" fmla="*/ 2147483647 w 4682"/>
              <a:gd name="T21" fmla="*/ 2147483647 h 729"/>
              <a:gd name="T22" fmla="*/ 2147483647 w 4682"/>
              <a:gd name="T23" fmla="*/ 2147483647 h 729"/>
              <a:gd name="T24" fmla="*/ 2147483647 w 4682"/>
              <a:gd name="T25" fmla="*/ 2147483647 h 729"/>
              <a:gd name="T26" fmla="*/ 2147483647 w 4682"/>
              <a:gd name="T27" fmla="*/ 2147483647 h 729"/>
              <a:gd name="T28" fmla="*/ 2147483647 w 4682"/>
              <a:gd name="T29" fmla="*/ 2147483647 h 729"/>
              <a:gd name="T30" fmla="*/ 2147483647 w 4682"/>
              <a:gd name="T31" fmla="*/ 2147483647 h 729"/>
              <a:gd name="T32" fmla="*/ 2147483647 w 4682"/>
              <a:gd name="T33" fmla="*/ 2147483647 h 729"/>
              <a:gd name="T34" fmla="*/ 2147483647 w 4682"/>
              <a:gd name="T35" fmla="*/ 2147483647 h 729"/>
              <a:gd name="T36" fmla="*/ 2147483647 w 4682"/>
              <a:gd name="T37" fmla="*/ 2147483647 h 729"/>
              <a:gd name="T38" fmla="*/ 0 w 4682"/>
              <a:gd name="T39" fmla="*/ 0 h 7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682"/>
              <a:gd name="T61" fmla="*/ 0 h 729"/>
              <a:gd name="T62" fmla="*/ 4682 w 4682"/>
              <a:gd name="T63" fmla="*/ 729 h 72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682" h="729">
                <a:moveTo>
                  <a:pt x="19" y="375"/>
                </a:moveTo>
                <a:lnTo>
                  <a:pt x="647" y="380"/>
                </a:lnTo>
                <a:lnTo>
                  <a:pt x="1288" y="416"/>
                </a:lnTo>
                <a:lnTo>
                  <a:pt x="1926" y="491"/>
                </a:lnTo>
                <a:lnTo>
                  <a:pt x="2564" y="552"/>
                </a:lnTo>
                <a:lnTo>
                  <a:pt x="3252" y="627"/>
                </a:lnTo>
                <a:lnTo>
                  <a:pt x="4123" y="703"/>
                </a:lnTo>
                <a:lnTo>
                  <a:pt x="4682" y="729"/>
                </a:lnTo>
                <a:lnTo>
                  <a:pt x="4473" y="718"/>
                </a:lnTo>
                <a:lnTo>
                  <a:pt x="4669" y="724"/>
                </a:lnTo>
                <a:lnTo>
                  <a:pt x="4381" y="688"/>
                </a:lnTo>
                <a:lnTo>
                  <a:pt x="4025" y="620"/>
                </a:lnTo>
                <a:lnTo>
                  <a:pt x="3707" y="552"/>
                </a:lnTo>
                <a:lnTo>
                  <a:pt x="3336" y="416"/>
                </a:lnTo>
                <a:lnTo>
                  <a:pt x="3017" y="279"/>
                </a:lnTo>
                <a:lnTo>
                  <a:pt x="2760" y="195"/>
                </a:lnTo>
                <a:lnTo>
                  <a:pt x="2402" y="113"/>
                </a:lnTo>
                <a:lnTo>
                  <a:pt x="2108" y="69"/>
                </a:lnTo>
                <a:lnTo>
                  <a:pt x="1380" y="30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9" name="Freeform 195">
            <a:extLst>
              <a:ext uri="{FF2B5EF4-FFF2-40B4-BE49-F238E27FC236}">
                <a16:creationId xmlns:a16="http://schemas.microsoft.com/office/drawing/2014/main" id="{1CD146D2-3ACD-53AD-CAEC-286624E9CCF8}"/>
              </a:ext>
            </a:extLst>
          </p:cNvPr>
          <p:cNvSpPr>
            <a:spLocks/>
          </p:cNvSpPr>
          <p:nvPr/>
        </p:nvSpPr>
        <p:spPr bwMode="auto">
          <a:xfrm flipH="1">
            <a:off x="7427809" y="2672252"/>
            <a:ext cx="536575" cy="285750"/>
          </a:xfrm>
          <a:custGeom>
            <a:avLst/>
            <a:gdLst>
              <a:gd name="T0" fmla="*/ 0 w 674"/>
              <a:gd name="T1" fmla="*/ 2147483647 h 361"/>
              <a:gd name="T2" fmla="*/ 2147483647 w 674"/>
              <a:gd name="T3" fmla="*/ 2147483647 h 361"/>
              <a:gd name="T4" fmla="*/ 2147483647 w 674"/>
              <a:gd name="T5" fmla="*/ 2147483647 h 361"/>
              <a:gd name="T6" fmla="*/ 2147483647 w 674"/>
              <a:gd name="T7" fmla="*/ 2147483647 h 361"/>
              <a:gd name="T8" fmla="*/ 2147483647 w 674"/>
              <a:gd name="T9" fmla="*/ 2147483647 h 361"/>
              <a:gd name="T10" fmla="*/ 2147483647 w 674"/>
              <a:gd name="T11" fmla="*/ 2147483647 h 361"/>
              <a:gd name="T12" fmla="*/ 2147483647 w 674"/>
              <a:gd name="T13" fmla="*/ 2147483647 h 361"/>
              <a:gd name="T14" fmla="*/ 2147483647 w 674"/>
              <a:gd name="T15" fmla="*/ 2147483647 h 361"/>
              <a:gd name="T16" fmla="*/ 2147483647 w 674"/>
              <a:gd name="T17" fmla="*/ 2147483647 h 361"/>
              <a:gd name="T18" fmla="*/ 2147483647 w 674"/>
              <a:gd name="T19" fmla="*/ 2147483647 h 361"/>
              <a:gd name="T20" fmla="*/ 2147483647 w 674"/>
              <a:gd name="T21" fmla="*/ 2147483647 h 361"/>
              <a:gd name="T22" fmla="*/ 2147483647 w 674"/>
              <a:gd name="T23" fmla="*/ 2147483647 h 361"/>
              <a:gd name="T24" fmla="*/ 2147483647 w 674"/>
              <a:gd name="T25" fmla="*/ 2147483647 h 361"/>
              <a:gd name="T26" fmla="*/ 2147483647 w 674"/>
              <a:gd name="T27" fmla="*/ 0 h 36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4"/>
              <a:gd name="T43" fmla="*/ 0 h 361"/>
              <a:gd name="T44" fmla="*/ 674 w 674"/>
              <a:gd name="T45" fmla="*/ 361 h 36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4" h="361">
                <a:moveTo>
                  <a:pt x="0" y="361"/>
                </a:moveTo>
                <a:lnTo>
                  <a:pt x="152" y="347"/>
                </a:lnTo>
                <a:lnTo>
                  <a:pt x="84" y="294"/>
                </a:lnTo>
                <a:lnTo>
                  <a:pt x="303" y="272"/>
                </a:lnTo>
                <a:lnTo>
                  <a:pt x="204" y="227"/>
                </a:lnTo>
                <a:lnTo>
                  <a:pt x="401" y="203"/>
                </a:lnTo>
                <a:lnTo>
                  <a:pt x="273" y="157"/>
                </a:lnTo>
                <a:lnTo>
                  <a:pt x="432" y="135"/>
                </a:lnTo>
                <a:lnTo>
                  <a:pt x="341" y="89"/>
                </a:lnTo>
                <a:lnTo>
                  <a:pt x="500" y="76"/>
                </a:lnTo>
                <a:lnTo>
                  <a:pt x="440" y="44"/>
                </a:lnTo>
                <a:lnTo>
                  <a:pt x="569" y="31"/>
                </a:lnTo>
                <a:lnTo>
                  <a:pt x="523" y="14"/>
                </a:lnTo>
                <a:lnTo>
                  <a:pt x="674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" name="Freeform 196">
            <a:extLst>
              <a:ext uri="{FF2B5EF4-FFF2-40B4-BE49-F238E27FC236}">
                <a16:creationId xmlns:a16="http://schemas.microsoft.com/office/drawing/2014/main" id="{83239AE9-5BDB-F05E-7D4F-E02CE41B3C49}"/>
              </a:ext>
            </a:extLst>
          </p:cNvPr>
          <p:cNvSpPr>
            <a:spLocks/>
          </p:cNvSpPr>
          <p:nvPr/>
        </p:nvSpPr>
        <p:spPr bwMode="auto">
          <a:xfrm flipH="1">
            <a:off x="7024584" y="2754802"/>
            <a:ext cx="396875" cy="257175"/>
          </a:xfrm>
          <a:custGeom>
            <a:avLst/>
            <a:gdLst>
              <a:gd name="T0" fmla="*/ 0 w 500"/>
              <a:gd name="T1" fmla="*/ 2147483647 h 324"/>
              <a:gd name="T2" fmla="*/ 2147483647 w 500"/>
              <a:gd name="T3" fmla="*/ 2147483647 h 324"/>
              <a:gd name="T4" fmla="*/ 2147483647 w 500"/>
              <a:gd name="T5" fmla="*/ 2147483647 h 324"/>
              <a:gd name="T6" fmla="*/ 2147483647 w 500"/>
              <a:gd name="T7" fmla="*/ 2147483647 h 324"/>
              <a:gd name="T8" fmla="*/ 2147483647 w 500"/>
              <a:gd name="T9" fmla="*/ 2147483647 h 324"/>
              <a:gd name="T10" fmla="*/ 2147483647 w 500"/>
              <a:gd name="T11" fmla="*/ 2147483647 h 324"/>
              <a:gd name="T12" fmla="*/ 2147483647 w 500"/>
              <a:gd name="T13" fmla="*/ 2147483647 h 324"/>
              <a:gd name="T14" fmla="*/ 2147483647 w 500"/>
              <a:gd name="T15" fmla="*/ 2147483647 h 324"/>
              <a:gd name="T16" fmla="*/ 2147483647 w 500"/>
              <a:gd name="T17" fmla="*/ 2147483647 h 324"/>
              <a:gd name="T18" fmla="*/ 2147483647 w 500"/>
              <a:gd name="T19" fmla="*/ 2147483647 h 324"/>
              <a:gd name="T20" fmla="*/ 2147483647 w 500"/>
              <a:gd name="T21" fmla="*/ 2147483647 h 324"/>
              <a:gd name="T22" fmla="*/ 2147483647 w 500"/>
              <a:gd name="T23" fmla="*/ 0 h 3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0"/>
              <a:gd name="T37" fmla="*/ 0 h 324"/>
              <a:gd name="T38" fmla="*/ 500 w 500"/>
              <a:gd name="T39" fmla="*/ 324 h 32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0" h="324">
                <a:moveTo>
                  <a:pt x="0" y="324"/>
                </a:moveTo>
                <a:lnTo>
                  <a:pt x="112" y="301"/>
                </a:lnTo>
                <a:lnTo>
                  <a:pt x="45" y="272"/>
                </a:lnTo>
                <a:lnTo>
                  <a:pt x="180" y="226"/>
                </a:lnTo>
                <a:lnTo>
                  <a:pt x="112" y="197"/>
                </a:lnTo>
                <a:lnTo>
                  <a:pt x="273" y="166"/>
                </a:lnTo>
                <a:lnTo>
                  <a:pt x="197" y="128"/>
                </a:lnTo>
                <a:lnTo>
                  <a:pt x="380" y="89"/>
                </a:lnTo>
                <a:lnTo>
                  <a:pt x="311" y="67"/>
                </a:lnTo>
                <a:lnTo>
                  <a:pt x="454" y="37"/>
                </a:lnTo>
                <a:lnTo>
                  <a:pt x="380" y="29"/>
                </a:lnTo>
                <a:lnTo>
                  <a:pt x="50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1" name="Freeform 197">
            <a:extLst>
              <a:ext uri="{FF2B5EF4-FFF2-40B4-BE49-F238E27FC236}">
                <a16:creationId xmlns:a16="http://schemas.microsoft.com/office/drawing/2014/main" id="{E71678C9-18DE-C966-7DB2-C7CECC7BADEC}"/>
              </a:ext>
            </a:extLst>
          </p:cNvPr>
          <p:cNvSpPr>
            <a:spLocks/>
          </p:cNvSpPr>
          <p:nvPr/>
        </p:nvSpPr>
        <p:spPr bwMode="auto">
          <a:xfrm flipH="1">
            <a:off x="3757509" y="2281727"/>
            <a:ext cx="5421312" cy="1062037"/>
          </a:xfrm>
          <a:custGeom>
            <a:avLst/>
            <a:gdLst>
              <a:gd name="T0" fmla="*/ 2147483647 w 6829"/>
              <a:gd name="T1" fmla="*/ 2147483647 h 1339"/>
              <a:gd name="T2" fmla="*/ 2147483647 w 6829"/>
              <a:gd name="T3" fmla="*/ 2147483647 h 1339"/>
              <a:gd name="T4" fmla="*/ 2147483647 w 6829"/>
              <a:gd name="T5" fmla="*/ 2147483647 h 1339"/>
              <a:gd name="T6" fmla="*/ 2147483647 w 6829"/>
              <a:gd name="T7" fmla="*/ 2147483647 h 1339"/>
              <a:gd name="T8" fmla="*/ 2147483647 w 6829"/>
              <a:gd name="T9" fmla="*/ 2147483647 h 1339"/>
              <a:gd name="T10" fmla="*/ 2147483647 w 6829"/>
              <a:gd name="T11" fmla="*/ 2147483647 h 1339"/>
              <a:gd name="T12" fmla="*/ 2147483647 w 6829"/>
              <a:gd name="T13" fmla="*/ 2147483647 h 1339"/>
              <a:gd name="T14" fmla="*/ 2147483647 w 6829"/>
              <a:gd name="T15" fmla="*/ 2147483647 h 1339"/>
              <a:gd name="T16" fmla="*/ 2147483647 w 6829"/>
              <a:gd name="T17" fmla="*/ 2147483647 h 1339"/>
              <a:gd name="T18" fmla="*/ 2147483647 w 6829"/>
              <a:gd name="T19" fmla="*/ 2147483647 h 1339"/>
              <a:gd name="T20" fmla="*/ 2147483647 w 6829"/>
              <a:gd name="T21" fmla="*/ 2147483647 h 1339"/>
              <a:gd name="T22" fmla="*/ 2147483647 w 6829"/>
              <a:gd name="T23" fmla="*/ 2147483647 h 1339"/>
              <a:gd name="T24" fmla="*/ 2147483647 w 6829"/>
              <a:gd name="T25" fmla="*/ 2147483647 h 1339"/>
              <a:gd name="T26" fmla="*/ 2147483647 w 6829"/>
              <a:gd name="T27" fmla="*/ 2147483647 h 1339"/>
              <a:gd name="T28" fmla="*/ 2147483647 w 6829"/>
              <a:gd name="T29" fmla="*/ 2147483647 h 1339"/>
              <a:gd name="T30" fmla="*/ 2147483647 w 6829"/>
              <a:gd name="T31" fmla="*/ 2147483647 h 1339"/>
              <a:gd name="T32" fmla="*/ 2147483647 w 6829"/>
              <a:gd name="T33" fmla="*/ 2147483647 h 1339"/>
              <a:gd name="T34" fmla="*/ 2147483647 w 6829"/>
              <a:gd name="T35" fmla="*/ 2147483647 h 1339"/>
              <a:gd name="T36" fmla="*/ 2147483647 w 6829"/>
              <a:gd name="T37" fmla="*/ 2147483647 h 1339"/>
              <a:gd name="T38" fmla="*/ 2147483647 w 6829"/>
              <a:gd name="T39" fmla="*/ 2147483647 h 1339"/>
              <a:gd name="T40" fmla="*/ 2147483647 w 6829"/>
              <a:gd name="T41" fmla="*/ 2147483647 h 1339"/>
              <a:gd name="T42" fmla="*/ 2147483647 w 6829"/>
              <a:gd name="T43" fmla="*/ 2147483647 h 1339"/>
              <a:gd name="T44" fmla="*/ 2147483647 w 6829"/>
              <a:gd name="T45" fmla="*/ 2147483647 h 1339"/>
              <a:gd name="T46" fmla="*/ 2147483647 w 6829"/>
              <a:gd name="T47" fmla="*/ 2147483647 h 1339"/>
              <a:gd name="T48" fmla="*/ 2147483647 w 6829"/>
              <a:gd name="T49" fmla="*/ 2147483647 h 1339"/>
              <a:gd name="T50" fmla="*/ 2147483647 w 6829"/>
              <a:gd name="T51" fmla="*/ 2147483647 h 1339"/>
              <a:gd name="T52" fmla="*/ 2147483647 w 6829"/>
              <a:gd name="T53" fmla="*/ 2147483647 h 1339"/>
              <a:gd name="T54" fmla="*/ 2147483647 w 6829"/>
              <a:gd name="T55" fmla="*/ 2147483647 h 1339"/>
              <a:gd name="T56" fmla="*/ 0 w 6829"/>
              <a:gd name="T57" fmla="*/ 0 h 133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829"/>
              <a:gd name="T88" fmla="*/ 0 h 1339"/>
              <a:gd name="T89" fmla="*/ 6829 w 6829"/>
              <a:gd name="T90" fmla="*/ 1339 h 133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829" h="1339">
                <a:moveTo>
                  <a:pt x="2128" y="476"/>
                </a:moveTo>
                <a:lnTo>
                  <a:pt x="2954" y="506"/>
                </a:lnTo>
                <a:lnTo>
                  <a:pt x="3644" y="543"/>
                </a:lnTo>
                <a:lnTo>
                  <a:pt x="4054" y="606"/>
                </a:lnTo>
                <a:lnTo>
                  <a:pt x="4237" y="649"/>
                </a:lnTo>
                <a:lnTo>
                  <a:pt x="4502" y="726"/>
                </a:lnTo>
                <a:lnTo>
                  <a:pt x="4767" y="845"/>
                </a:lnTo>
                <a:lnTo>
                  <a:pt x="5016" y="982"/>
                </a:lnTo>
                <a:lnTo>
                  <a:pt x="5191" y="1058"/>
                </a:lnTo>
                <a:lnTo>
                  <a:pt x="5668" y="1178"/>
                </a:lnTo>
                <a:lnTo>
                  <a:pt x="6214" y="1292"/>
                </a:lnTo>
                <a:lnTo>
                  <a:pt x="6662" y="1339"/>
                </a:lnTo>
                <a:lnTo>
                  <a:pt x="6829" y="1339"/>
                </a:lnTo>
                <a:lnTo>
                  <a:pt x="6677" y="1323"/>
                </a:lnTo>
                <a:lnTo>
                  <a:pt x="6729" y="1315"/>
                </a:lnTo>
                <a:lnTo>
                  <a:pt x="6199" y="1232"/>
                </a:lnTo>
                <a:lnTo>
                  <a:pt x="5745" y="1134"/>
                </a:lnTo>
                <a:lnTo>
                  <a:pt x="5457" y="1006"/>
                </a:lnTo>
                <a:lnTo>
                  <a:pt x="5304" y="853"/>
                </a:lnTo>
                <a:lnTo>
                  <a:pt x="5154" y="581"/>
                </a:lnTo>
                <a:lnTo>
                  <a:pt x="5040" y="347"/>
                </a:lnTo>
                <a:lnTo>
                  <a:pt x="4873" y="203"/>
                </a:lnTo>
                <a:lnTo>
                  <a:pt x="4684" y="144"/>
                </a:lnTo>
                <a:lnTo>
                  <a:pt x="4250" y="106"/>
                </a:lnTo>
                <a:lnTo>
                  <a:pt x="3553" y="82"/>
                </a:lnTo>
                <a:lnTo>
                  <a:pt x="2819" y="61"/>
                </a:lnTo>
                <a:lnTo>
                  <a:pt x="2158" y="31"/>
                </a:lnTo>
                <a:lnTo>
                  <a:pt x="1257" y="13"/>
                </a:lnTo>
                <a:lnTo>
                  <a:pt x="0" y="0"/>
                </a:lnTo>
              </a:path>
            </a:pathLst>
          </a:custGeom>
          <a:noFill/>
          <a:ln w="2070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2" name="Freeform 198">
            <a:extLst>
              <a:ext uri="{FF2B5EF4-FFF2-40B4-BE49-F238E27FC236}">
                <a16:creationId xmlns:a16="http://schemas.microsoft.com/office/drawing/2014/main" id="{4155A826-B53B-7E32-D54A-173A4114AA01}"/>
              </a:ext>
            </a:extLst>
          </p:cNvPr>
          <p:cNvSpPr>
            <a:spLocks/>
          </p:cNvSpPr>
          <p:nvPr/>
        </p:nvSpPr>
        <p:spPr bwMode="auto">
          <a:xfrm flipH="1">
            <a:off x="6140346" y="2351577"/>
            <a:ext cx="674688" cy="330200"/>
          </a:xfrm>
          <a:custGeom>
            <a:avLst/>
            <a:gdLst>
              <a:gd name="T0" fmla="*/ 0 w 848"/>
              <a:gd name="T1" fmla="*/ 2147483647 h 416"/>
              <a:gd name="T2" fmla="*/ 2147483647 w 848"/>
              <a:gd name="T3" fmla="*/ 2147483647 h 416"/>
              <a:gd name="T4" fmla="*/ 2147483647 w 848"/>
              <a:gd name="T5" fmla="*/ 2147483647 h 416"/>
              <a:gd name="T6" fmla="*/ 2147483647 w 848"/>
              <a:gd name="T7" fmla="*/ 2147483647 h 416"/>
              <a:gd name="T8" fmla="*/ 2147483647 w 848"/>
              <a:gd name="T9" fmla="*/ 2147483647 h 416"/>
              <a:gd name="T10" fmla="*/ 2147483647 w 848"/>
              <a:gd name="T11" fmla="*/ 2147483647 h 416"/>
              <a:gd name="T12" fmla="*/ 2147483647 w 848"/>
              <a:gd name="T13" fmla="*/ 2147483647 h 416"/>
              <a:gd name="T14" fmla="*/ 2147483647 w 848"/>
              <a:gd name="T15" fmla="*/ 2147483647 h 416"/>
              <a:gd name="T16" fmla="*/ 2147483647 w 848"/>
              <a:gd name="T17" fmla="*/ 2147483647 h 416"/>
              <a:gd name="T18" fmla="*/ 2147483647 w 848"/>
              <a:gd name="T19" fmla="*/ 0 h 4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8"/>
              <a:gd name="T31" fmla="*/ 0 h 416"/>
              <a:gd name="T32" fmla="*/ 848 w 848"/>
              <a:gd name="T33" fmla="*/ 416 h 4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8" h="416">
                <a:moveTo>
                  <a:pt x="0" y="416"/>
                </a:moveTo>
                <a:lnTo>
                  <a:pt x="333" y="371"/>
                </a:lnTo>
                <a:lnTo>
                  <a:pt x="250" y="295"/>
                </a:lnTo>
                <a:lnTo>
                  <a:pt x="493" y="272"/>
                </a:lnTo>
                <a:lnTo>
                  <a:pt x="371" y="219"/>
                </a:lnTo>
                <a:lnTo>
                  <a:pt x="545" y="175"/>
                </a:lnTo>
                <a:lnTo>
                  <a:pt x="447" y="113"/>
                </a:lnTo>
                <a:lnTo>
                  <a:pt x="636" y="92"/>
                </a:lnTo>
                <a:lnTo>
                  <a:pt x="537" y="46"/>
                </a:lnTo>
                <a:lnTo>
                  <a:pt x="848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3" name="Freeform 199">
            <a:extLst>
              <a:ext uri="{FF2B5EF4-FFF2-40B4-BE49-F238E27FC236}">
                <a16:creationId xmlns:a16="http://schemas.microsoft.com/office/drawing/2014/main" id="{EA21A02F-1285-3631-4406-340D51BF8702}"/>
              </a:ext>
            </a:extLst>
          </p:cNvPr>
          <p:cNvSpPr>
            <a:spLocks/>
          </p:cNvSpPr>
          <p:nvPr/>
        </p:nvSpPr>
        <p:spPr bwMode="auto">
          <a:xfrm flipH="1">
            <a:off x="5303734" y="2442064"/>
            <a:ext cx="788987" cy="293688"/>
          </a:xfrm>
          <a:custGeom>
            <a:avLst/>
            <a:gdLst>
              <a:gd name="T0" fmla="*/ 0 w 994"/>
              <a:gd name="T1" fmla="*/ 2147483647 h 370"/>
              <a:gd name="T2" fmla="*/ 2147483647 w 994"/>
              <a:gd name="T3" fmla="*/ 2147483647 h 370"/>
              <a:gd name="T4" fmla="*/ 2147483647 w 994"/>
              <a:gd name="T5" fmla="*/ 2147483647 h 370"/>
              <a:gd name="T6" fmla="*/ 2147483647 w 994"/>
              <a:gd name="T7" fmla="*/ 2147483647 h 370"/>
              <a:gd name="T8" fmla="*/ 2147483647 w 994"/>
              <a:gd name="T9" fmla="*/ 2147483647 h 370"/>
              <a:gd name="T10" fmla="*/ 2147483647 w 994"/>
              <a:gd name="T11" fmla="*/ 2147483647 h 370"/>
              <a:gd name="T12" fmla="*/ 2147483647 w 994"/>
              <a:gd name="T13" fmla="*/ 2147483647 h 370"/>
              <a:gd name="T14" fmla="*/ 2147483647 w 994"/>
              <a:gd name="T15" fmla="*/ 2147483647 h 370"/>
              <a:gd name="T16" fmla="*/ 2147483647 w 994"/>
              <a:gd name="T17" fmla="*/ 2147483647 h 370"/>
              <a:gd name="T18" fmla="*/ 2147483647 w 994"/>
              <a:gd name="T19" fmla="*/ 2147483647 h 370"/>
              <a:gd name="T20" fmla="*/ 2147483647 w 994"/>
              <a:gd name="T21" fmla="*/ 2147483647 h 370"/>
              <a:gd name="T22" fmla="*/ 2147483647 w 994"/>
              <a:gd name="T23" fmla="*/ 0 h 3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94"/>
              <a:gd name="T37" fmla="*/ 0 h 370"/>
              <a:gd name="T38" fmla="*/ 994 w 994"/>
              <a:gd name="T39" fmla="*/ 370 h 3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94" h="370">
                <a:moveTo>
                  <a:pt x="0" y="370"/>
                </a:moveTo>
                <a:lnTo>
                  <a:pt x="258" y="340"/>
                </a:lnTo>
                <a:lnTo>
                  <a:pt x="167" y="296"/>
                </a:lnTo>
                <a:lnTo>
                  <a:pt x="371" y="243"/>
                </a:lnTo>
                <a:lnTo>
                  <a:pt x="265" y="197"/>
                </a:lnTo>
                <a:lnTo>
                  <a:pt x="561" y="152"/>
                </a:lnTo>
                <a:lnTo>
                  <a:pt x="470" y="130"/>
                </a:lnTo>
                <a:lnTo>
                  <a:pt x="729" y="92"/>
                </a:lnTo>
                <a:lnTo>
                  <a:pt x="667" y="67"/>
                </a:lnTo>
                <a:lnTo>
                  <a:pt x="939" y="46"/>
                </a:lnTo>
                <a:lnTo>
                  <a:pt x="872" y="17"/>
                </a:lnTo>
                <a:lnTo>
                  <a:pt x="994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" name="Freeform 200">
            <a:extLst>
              <a:ext uri="{FF2B5EF4-FFF2-40B4-BE49-F238E27FC236}">
                <a16:creationId xmlns:a16="http://schemas.microsoft.com/office/drawing/2014/main" id="{9CB3576C-04A4-5A4F-025E-B308AB222E99}"/>
              </a:ext>
            </a:extLst>
          </p:cNvPr>
          <p:cNvSpPr>
            <a:spLocks/>
          </p:cNvSpPr>
          <p:nvPr/>
        </p:nvSpPr>
        <p:spPr bwMode="auto">
          <a:xfrm flipH="1">
            <a:off x="7904059" y="2707177"/>
            <a:ext cx="787400" cy="114300"/>
          </a:xfrm>
          <a:custGeom>
            <a:avLst/>
            <a:gdLst>
              <a:gd name="T0" fmla="*/ 0 w 994"/>
              <a:gd name="T1" fmla="*/ 0 h 145"/>
              <a:gd name="T2" fmla="*/ 2147483647 w 994"/>
              <a:gd name="T3" fmla="*/ 2147483647 h 145"/>
              <a:gd name="T4" fmla="*/ 2147483647 w 994"/>
              <a:gd name="T5" fmla="*/ 2147483647 h 145"/>
              <a:gd name="T6" fmla="*/ 2147483647 w 994"/>
              <a:gd name="T7" fmla="*/ 2147483647 h 145"/>
              <a:gd name="T8" fmla="*/ 2147483647 w 994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4"/>
              <a:gd name="T16" fmla="*/ 0 h 145"/>
              <a:gd name="T17" fmla="*/ 994 w 994"/>
              <a:gd name="T18" fmla="*/ 145 h 1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4" h="145">
                <a:moveTo>
                  <a:pt x="0" y="0"/>
                </a:moveTo>
                <a:lnTo>
                  <a:pt x="289" y="32"/>
                </a:lnTo>
                <a:lnTo>
                  <a:pt x="524" y="70"/>
                </a:lnTo>
                <a:lnTo>
                  <a:pt x="790" y="107"/>
                </a:lnTo>
                <a:lnTo>
                  <a:pt x="994" y="1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5" name="Freeform 201">
            <a:extLst>
              <a:ext uri="{FF2B5EF4-FFF2-40B4-BE49-F238E27FC236}">
                <a16:creationId xmlns:a16="http://schemas.microsoft.com/office/drawing/2014/main" id="{29E380BD-0400-0A18-55E7-932E5739AAEB}"/>
              </a:ext>
            </a:extLst>
          </p:cNvPr>
          <p:cNvSpPr>
            <a:spLocks/>
          </p:cNvSpPr>
          <p:nvPr/>
        </p:nvSpPr>
        <p:spPr bwMode="auto">
          <a:xfrm flipH="1">
            <a:off x="7842146" y="2653202"/>
            <a:ext cx="693738" cy="119062"/>
          </a:xfrm>
          <a:custGeom>
            <a:avLst/>
            <a:gdLst>
              <a:gd name="T0" fmla="*/ 0 w 872"/>
              <a:gd name="T1" fmla="*/ 0 h 150"/>
              <a:gd name="T2" fmla="*/ 2147483647 w 872"/>
              <a:gd name="T3" fmla="*/ 2147483647 h 150"/>
              <a:gd name="T4" fmla="*/ 2147483647 w 872"/>
              <a:gd name="T5" fmla="*/ 2147483647 h 150"/>
              <a:gd name="T6" fmla="*/ 2147483647 w 872"/>
              <a:gd name="T7" fmla="*/ 2147483647 h 150"/>
              <a:gd name="T8" fmla="*/ 0 60000 65536"/>
              <a:gd name="T9" fmla="*/ 0 60000 65536"/>
              <a:gd name="T10" fmla="*/ 0 60000 65536"/>
              <a:gd name="T11" fmla="*/ 0 60000 65536"/>
              <a:gd name="T12" fmla="*/ 0 w 872"/>
              <a:gd name="T13" fmla="*/ 0 h 150"/>
              <a:gd name="T14" fmla="*/ 872 w 872"/>
              <a:gd name="T15" fmla="*/ 150 h 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2" h="150">
                <a:moveTo>
                  <a:pt x="0" y="0"/>
                </a:moveTo>
                <a:lnTo>
                  <a:pt x="416" y="60"/>
                </a:lnTo>
                <a:lnTo>
                  <a:pt x="606" y="93"/>
                </a:lnTo>
                <a:lnTo>
                  <a:pt x="872" y="15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6" name="Freeform 202">
            <a:extLst>
              <a:ext uri="{FF2B5EF4-FFF2-40B4-BE49-F238E27FC236}">
                <a16:creationId xmlns:a16="http://schemas.microsoft.com/office/drawing/2014/main" id="{E745F56C-ECED-79B7-316F-1124145DAFCA}"/>
              </a:ext>
            </a:extLst>
          </p:cNvPr>
          <p:cNvSpPr>
            <a:spLocks/>
          </p:cNvSpPr>
          <p:nvPr/>
        </p:nvSpPr>
        <p:spPr bwMode="auto">
          <a:xfrm flipH="1">
            <a:off x="7783409" y="2665902"/>
            <a:ext cx="288925" cy="58737"/>
          </a:xfrm>
          <a:custGeom>
            <a:avLst/>
            <a:gdLst>
              <a:gd name="T0" fmla="*/ 0 w 362"/>
              <a:gd name="T1" fmla="*/ 0 h 75"/>
              <a:gd name="T2" fmla="*/ 2147483647 w 362"/>
              <a:gd name="T3" fmla="*/ 2147483647 h 75"/>
              <a:gd name="T4" fmla="*/ 2147483647 w 362"/>
              <a:gd name="T5" fmla="*/ 2147483647 h 75"/>
              <a:gd name="T6" fmla="*/ 0 60000 65536"/>
              <a:gd name="T7" fmla="*/ 0 60000 65536"/>
              <a:gd name="T8" fmla="*/ 0 60000 65536"/>
              <a:gd name="T9" fmla="*/ 0 w 362"/>
              <a:gd name="T10" fmla="*/ 0 h 75"/>
              <a:gd name="T11" fmla="*/ 362 w 362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" h="75">
                <a:moveTo>
                  <a:pt x="0" y="0"/>
                </a:moveTo>
                <a:lnTo>
                  <a:pt x="250" y="51"/>
                </a:lnTo>
                <a:lnTo>
                  <a:pt x="362" y="7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7" name="Freeform 203">
            <a:extLst>
              <a:ext uri="{FF2B5EF4-FFF2-40B4-BE49-F238E27FC236}">
                <a16:creationId xmlns:a16="http://schemas.microsoft.com/office/drawing/2014/main" id="{EC05F8FF-4F51-77C0-CFD9-7E98FDF136E8}"/>
              </a:ext>
            </a:extLst>
          </p:cNvPr>
          <p:cNvSpPr>
            <a:spLocks/>
          </p:cNvSpPr>
          <p:nvPr/>
        </p:nvSpPr>
        <p:spPr bwMode="auto">
          <a:xfrm flipH="1">
            <a:off x="6821384" y="2376977"/>
            <a:ext cx="1490662" cy="168275"/>
          </a:xfrm>
          <a:custGeom>
            <a:avLst/>
            <a:gdLst>
              <a:gd name="T0" fmla="*/ 0 w 1879"/>
              <a:gd name="T1" fmla="*/ 0 h 213"/>
              <a:gd name="T2" fmla="*/ 0 w 1879"/>
              <a:gd name="T3" fmla="*/ 2147483647 h 213"/>
              <a:gd name="T4" fmla="*/ 2147483647 w 1879"/>
              <a:gd name="T5" fmla="*/ 2147483647 h 213"/>
              <a:gd name="T6" fmla="*/ 2147483647 w 1879"/>
              <a:gd name="T7" fmla="*/ 2147483647 h 213"/>
              <a:gd name="T8" fmla="*/ 2147483647 w 1879"/>
              <a:gd name="T9" fmla="*/ 2147483647 h 213"/>
              <a:gd name="T10" fmla="*/ 2147483647 w 1879"/>
              <a:gd name="T11" fmla="*/ 2147483647 h 213"/>
              <a:gd name="T12" fmla="*/ 2147483647 w 1879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9"/>
              <a:gd name="T22" fmla="*/ 0 h 213"/>
              <a:gd name="T23" fmla="*/ 1879 w 1879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9" h="213">
                <a:moveTo>
                  <a:pt x="0" y="0"/>
                </a:moveTo>
                <a:lnTo>
                  <a:pt x="0" y="8"/>
                </a:lnTo>
                <a:lnTo>
                  <a:pt x="614" y="38"/>
                </a:lnTo>
                <a:lnTo>
                  <a:pt x="995" y="79"/>
                </a:lnTo>
                <a:lnTo>
                  <a:pt x="1311" y="131"/>
                </a:lnTo>
                <a:lnTo>
                  <a:pt x="1636" y="183"/>
                </a:lnTo>
                <a:lnTo>
                  <a:pt x="1879" y="21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8" name="Freeform 204">
            <a:extLst>
              <a:ext uri="{FF2B5EF4-FFF2-40B4-BE49-F238E27FC236}">
                <a16:creationId xmlns:a16="http://schemas.microsoft.com/office/drawing/2014/main" id="{6703E28F-E3B6-FC67-6C78-E6D669A93F48}"/>
              </a:ext>
            </a:extLst>
          </p:cNvPr>
          <p:cNvSpPr>
            <a:spLocks/>
          </p:cNvSpPr>
          <p:nvPr/>
        </p:nvSpPr>
        <p:spPr bwMode="auto">
          <a:xfrm flipH="1">
            <a:off x="6692796" y="2340464"/>
            <a:ext cx="1084263" cy="138113"/>
          </a:xfrm>
          <a:custGeom>
            <a:avLst/>
            <a:gdLst>
              <a:gd name="T0" fmla="*/ 0 w 1365"/>
              <a:gd name="T1" fmla="*/ 0 h 174"/>
              <a:gd name="T2" fmla="*/ 2147483647 w 1365"/>
              <a:gd name="T3" fmla="*/ 2147483647 h 174"/>
              <a:gd name="T4" fmla="*/ 2147483647 w 1365"/>
              <a:gd name="T5" fmla="*/ 2147483647 h 174"/>
              <a:gd name="T6" fmla="*/ 2147483647 w 1365"/>
              <a:gd name="T7" fmla="*/ 2147483647 h 174"/>
              <a:gd name="T8" fmla="*/ 2147483647 w 1365"/>
              <a:gd name="T9" fmla="*/ 2147483647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5"/>
              <a:gd name="T16" fmla="*/ 0 h 174"/>
              <a:gd name="T17" fmla="*/ 1365 w 1365"/>
              <a:gd name="T18" fmla="*/ 174 h 1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5" h="174">
                <a:moveTo>
                  <a:pt x="0" y="0"/>
                </a:moveTo>
                <a:lnTo>
                  <a:pt x="508" y="53"/>
                </a:lnTo>
                <a:lnTo>
                  <a:pt x="857" y="99"/>
                </a:lnTo>
                <a:lnTo>
                  <a:pt x="1129" y="137"/>
                </a:lnTo>
                <a:lnTo>
                  <a:pt x="1365" y="17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9" name="Freeform 205">
            <a:extLst>
              <a:ext uri="{FF2B5EF4-FFF2-40B4-BE49-F238E27FC236}">
                <a16:creationId xmlns:a16="http://schemas.microsoft.com/office/drawing/2014/main" id="{3AA86EC2-E5B2-2BED-8FC6-42FF4EAE021C}"/>
              </a:ext>
            </a:extLst>
          </p:cNvPr>
          <p:cNvSpPr>
            <a:spLocks/>
          </p:cNvSpPr>
          <p:nvPr/>
        </p:nvSpPr>
        <p:spPr bwMode="auto">
          <a:xfrm flipH="1">
            <a:off x="6537221" y="2351577"/>
            <a:ext cx="588963" cy="68262"/>
          </a:xfrm>
          <a:custGeom>
            <a:avLst/>
            <a:gdLst>
              <a:gd name="T0" fmla="*/ 0 w 742"/>
              <a:gd name="T1" fmla="*/ 0 h 84"/>
              <a:gd name="T2" fmla="*/ 2147483647 w 742"/>
              <a:gd name="T3" fmla="*/ 2147483647 h 84"/>
              <a:gd name="T4" fmla="*/ 2147483647 w 742"/>
              <a:gd name="T5" fmla="*/ 2147483647 h 84"/>
              <a:gd name="T6" fmla="*/ 2147483647 w 742"/>
              <a:gd name="T7" fmla="*/ 2147483647 h 84"/>
              <a:gd name="T8" fmla="*/ 0 60000 65536"/>
              <a:gd name="T9" fmla="*/ 0 60000 65536"/>
              <a:gd name="T10" fmla="*/ 0 60000 65536"/>
              <a:gd name="T11" fmla="*/ 0 60000 65536"/>
              <a:gd name="T12" fmla="*/ 0 w 742"/>
              <a:gd name="T13" fmla="*/ 0 h 84"/>
              <a:gd name="T14" fmla="*/ 742 w 742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2" h="84">
                <a:moveTo>
                  <a:pt x="0" y="0"/>
                </a:moveTo>
                <a:lnTo>
                  <a:pt x="347" y="38"/>
                </a:lnTo>
                <a:lnTo>
                  <a:pt x="613" y="61"/>
                </a:lnTo>
                <a:lnTo>
                  <a:pt x="742" y="8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0" name="Freeform 206">
            <a:extLst>
              <a:ext uri="{FF2B5EF4-FFF2-40B4-BE49-F238E27FC236}">
                <a16:creationId xmlns:a16="http://schemas.microsoft.com/office/drawing/2014/main" id="{82156B35-BEE1-3ECE-007E-3C693F26434F}"/>
              </a:ext>
            </a:extLst>
          </p:cNvPr>
          <p:cNvSpPr>
            <a:spLocks/>
          </p:cNvSpPr>
          <p:nvPr/>
        </p:nvSpPr>
        <p:spPr bwMode="auto">
          <a:xfrm flipH="1">
            <a:off x="1935059" y="1748327"/>
            <a:ext cx="7280275" cy="1646237"/>
          </a:xfrm>
          <a:custGeom>
            <a:avLst/>
            <a:gdLst>
              <a:gd name="T0" fmla="*/ 0 w 9173"/>
              <a:gd name="T1" fmla="*/ 2147483647 h 2074"/>
              <a:gd name="T2" fmla="*/ 2147483647 w 9173"/>
              <a:gd name="T3" fmla="*/ 0 h 2074"/>
              <a:gd name="T4" fmla="*/ 2147483647 w 9173"/>
              <a:gd name="T5" fmla="*/ 2147483647 h 2074"/>
              <a:gd name="T6" fmla="*/ 2147483647 w 9173"/>
              <a:gd name="T7" fmla="*/ 2147483647 h 2074"/>
              <a:gd name="T8" fmla="*/ 2147483647 w 9173"/>
              <a:gd name="T9" fmla="*/ 2147483647 h 2074"/>
              <a:gd name="T10" fmla="*/ 2147483647 w 9173"/>
              <a:gd name="T11" fmla="*/ 2147483647 h 2074"/>
              <a:gd name="T12" fmla="*/ 2147483647 w 9173"/>
              <a:gd name="T13" fmla="*/ 2147483647 h 2074"/>
              <a:gd name="T14" fmla="*/ 2147483647 w 9173"/>
              <a:gd name="T15" fmla="*/ 2147483647 h 2074"/>
              <a:gd name="T16" fmla="*/ 2147483647 w 9173"/>
              <a:gd name="T17" fmla="*/ 2147483647 h 2074"/>
              <a:gd name="T18" fmla="*/ 2147483647 w 9173"/>
              <a:gd name="T19" fmla="*/ 2147483647 h 2074"/>
              <a:gd name="T20" fmla="*/ 2147483647 w 9173"/>
              <a:gd name="T21" fmla="*/ 2147483647 h 2074"/>
              <a:gd name="T22" fmla="*/ 2147483647 w 9173"/>
              <a:gd name="T23" fmla="*/ 2147483647 h 2074"/>
              <a:gd name="T24" fmla="*/ 2147483647 w 9173"/>
              <a:gd name="T25" fmla="*/ 2147483647 h 2074"/>
              <a:gd name="T26" fmla="*/ 2147483647 w 9173"/>
              <a:gd name="T27" fmla="*/ 2147483647 h 2074"/>
              <a:gd name="T28" fmla="*/ 2147483647 w 9173"/>
              <a:gd name="T29" fmla="*/ 2147483647 h 2074"/>
              <a:gd name="T30" fmla="*/ 2147483647 w 9173"/>
              <a:gd name="T31" fmla="*/ 2147483647 h 2074"/>
              <a:gd name="T32" fmla="*/ 2147483647 w 9173"/>
              <a:gd name="T33" fmla="*/ 2147483647 h 2074"/>
              <a:gd name="T34" fmla="*/ 2147483647 w 9173"/>
              <a:gd name="T35" fmla="*/ 2147483647 h 2074"/>
              <a:gd name="T36" fmla="*/ 2147483647 w 9173"/>
              <a:gd name="T37" fmla="*/ 2147483647 h 2074"/>
              <a:gd name="T38" fmla="*/ 2147483647 w 9173"/>
              <a:gd name="T39" fmla="*/ 2147483647 h 2074"/>
              <a:gd name="T40" fmla="*/ 2147483647 w 9173"/>
              <a:gd name="T41" fmla="*/ 2147483647 h 2074"/>
              <a:gd name="T42" fmla="*/ 2147483647 w 9173"/>
              <a:gd name="T43" fmla="*/ 2147483647 h 2074"/>
              <a:gd name="T44" fmla="*/ 2147483647 w 9173"/>
              <a:gd name="T45" fmla="*/ 2147483647 h 20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173"/>
              <a:gd name="T70" fmla="*/ 0 h 2074"/>
              <a:gd name="T71" fmla="*/ 9173 w 9173"/>
              <a:gd name="T72" fmla="*/ 2074 h 207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173" h="2074">
                <a:moveTo>
                  <a:pt x="0" y="11"/>
                </a:moveTo>
                <a:lnTo>
                  <a:pt x="1694" y="0"/>
                </a:lnTo>
                <a:lnTo>
                  <a:pt x="3005" y="34"/>
                </a:lnTo>
                <a:lnTo>
                  <a:pt x="4405" y="73"/>
                </a:lnTo>
                <a:lnTo>
                  <a:pt x="5558" y="127"/>
                </a:lnTo>
                <a:lnTo>
                  <a:pt x="6360" y="178"/>
                </a:lnTo>
                <a:lnTo>
                  <a:pt x="6482" y="187"/>
                </a:lnTo>
                <a:lnTo>
                  <a:pt x="6671" y="225"/>
                </a:lnTo>
                <a:lnTo>
                  <a:pt x="6845" y="300"/>
                </a:lnTo>
                <a:lnTo>
                  <a:pt x="7035" y="412"/>
                </a:lnTo>
                <a:lnTo>
                  <a:pt x="7188" y="550"/>
                </a:lnTo>
                <a:lnTo>
                  <a:pt x="7338" y="740"/>
                </a:lnTo>
                <a:lnTo>
                  <a:pt x="7496" y="958"/>
                </a:lnTo>
                <a:lnTo>
                  <a:pt x="7627" y="1163"/>
                </a:lnTo>
                <a:lnTo>
                  <a:pt x="7786" y="1366"/>
                </a:lnTo>
                <a:lnTo>
                  <a:pt x="7960" y="1516"/>
                </a:lnTo>
                <a:lnTo>
                  <a:pt x="8104" y="1631"/>
                </a:lnTo>
                <a:lnTo>
                  <a:pt x="8286" y="1737"/>
                </a:lnTo>
                <a:lnTo>
                  <a:pt x="8543" y="1835"/>
                </a:lnTo>
                <a:lnTo>
                  <a:pt x="8764" y="1911"/>
                </a:lnTo>
                <a:lnTo>
                  <a:pt x="8756" y="1903"/>
                </a:lnTo>
                <a:lnTo>
                  <a:pt x="9173" y="2074"/>
                </a:lnTo>
                <a:lnTo>
                  <a:pt x="8873" y="195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1" name="Freeform 207">
            <a:extLst>
              <a:ext uri="{FF2B5EF4-FFF2-40B4-BE49-F238E27FC236}">
                <a16:creationId xmlns:a16="http://schemas.microsoft.com/office/drawing/2014/main" id="{03F03B27-BF3D-6E8D-A94A-23732C592347}"/>
              </a:ext>
            </a:extLst>
          </p:cNvPr>
          <p:cNvSpPr>
            <a:spLocks/>
          </p:cNvSpPr>
          <p:nvPr/>
        </p:nvSpPr>
        <p:spPr bwMode="auto">
          <a:xfrm>
            <a:off x="1928709" y="2407139"/>
            <a:ext cx="3503612" cy="1003300"/>
          </a:xfrm>
          <a:custGeom>
            <a:avLst/>
            <a:gdLst>
              <a:gd name="T0" fmla="*/ 2147483647 w 2207"/>
              <a:gd name="T1" fmla="*/ 0 h 632"/>
              <a:gd name="T2" fmla="*/ 2147483647 w 2207"/>
              <a:gd name="T3" fmla="*/ 0 h 632"/>
              <a:gd name="T4" fmla="*/ 2147483647 w 2207"/>
              <a:gd name="T5" fmla="*/ 2147483647 h 632"/>
              <a:gd name="T6" fmla="*/ 2147483647 w 2207"/>
              <a:gd name="T7" fmla="*/ 2147483647 h 632"/>
              <a:gd name="T8" fmla="*/ 2147483647 w 2207"/>
              <a:gd name="T9" fmla="*/ 2147483647 h 632"/>
              <a:gd name="T10" fmla="*/ 2147483647 w 2207"/>
              <a:gd name="T11" fmla="*/ 2147483647 h 632"/>
              <a:gd name="T12" fmla="*/ 2147483647 w 2207"/>
              <a:gd name="T13" fmla="*/ 2147483647 h 632"/>
              <a:gd name="T14" fmla="*/ 2147483647 w 2207"/>
              <a:gd name="T15" fmla="*/ 2147483647 h 632"/>
              <a:gd name="T16" fmla="*/ 2147483647 w 2207"/>
              <a:gd name="T17" fmla="*/ 2147483647 h 632"/>
              <a:gd name="T18" fmla="*/ 2147483647 w 2207"/>
              <a:gd name="T19" fmla="*/ 2147483647 h 632"/>
              <a:gd name="T20" fmla="*/ 0 w 2207"/>
              <a:gd name="T21" fmla="*/ 2147483647 h 6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07"/>
              <a:gd name="T34" fmla="*/ 0 h 632"/>
              <a:gd name="T35" fmla="*/ 2207 w 2207"/>
              <a:gd name="T36" fmla="*/ 632 h 6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07" h="632">
                <a:moveTo>
                  <a:pt x="2207" y="0"/>
                </a:moveTo>
                <a:lnTo>
                  <a:pt x="1983" y="0"/>
                </a:lnTo>
                <a:lnTo>
                  <a:pt x="1695" y="23"/>
                </a:lnTo>
                <a:lnTo>
                  <a:pt x="1453" y="69"/>
                </a:lnTo>
                <a:lnTo>
                  <a:pt x="1203" y="148"/>
                </a:lnTo>
                <a:lnTo>
                  <a:pt x="1017" y="243"/>
                </a:lnTo>
                <a:lnTo>
                  <a:pt x="858" y="344"/>
                </a:lnTo>
                <a:lnTo>
                  <a:pt x="687" y="439"/>
                </a:lnTo>
                <a:lnTo>
                  <a:pt x="498" y="507"/>
                </a:lnTo>
                <a:lnTo>
                  <a:pt x="309" y="560"/>
                </a:lnTo>
                <a:lnTo>
                  <a:pt x="0" y="63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2" name="Freeform 208">
            <a:extLst>
              <a:ext uri="{FF2B5EF4-FFF2-40B4-BE49-F238E27FC236}">
                <a16:creationId xmlns:a16="http://schemas.microsoft.com/office/drawing/2014/main" id="{412E029B-ABAD-4B9B-F4C2-9E0786B51022}"/>
              </a:ext>
            </a:extLst>
          </p:cNvPr>
          <p:cNvSpPr>
            <a:spLocks/>
          </p:cNvSpPr>
          <p:nvPr/>
        </p:nvSpPr>
        <p:spPr bwMode="auto">
          <a:xfrm flipH="1">
            <a:off x="5622821" y="1957877"/>
            <a:ext cx="1517650" cy="207962"/>
          </a:xfrm>
          <a:custGeom>
            <a:avLst/>
            <a:gdLst>
              <a:gd name="T0" fmla="*/ 0 w 1910"/>
              <a:gd name="T1" fmla="*/ 0 h 264"/>
              <a:gd name="T2" fmla="*/ 2147483647 w 1910"/>
              <a:gd name="T3" fmla="*/ 2147483647 h 264"/>
              <a:gd name="T4" fmla="*/ 2147483647 w 1910"/>
              <a:gd name="T5" fmla="*/ 2147483647 h 264"/>
              <a:gd name="T6" fmla="*/ 2147483647 w 1910"/>
              <a:gd name="T7" fmla="*/ 2147483647 h 264"/>
              <a:gd name="T8" fmla="*/ 2147483647 w 1910"/>
              <a:gd name="T9" fmla="*/ 2147483647 h 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0"/>
              <a:gd name="T16" fmla="*/ 0 h 264"/>
              <a:gd name="T17" fmla="*/ 1910 w 1910"/>
              <a:gd name="T18" fmla="*/ 264 h 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0" h="264">
                <a:moveTo>
                  <a:pt x="0" y="0"/>
                </a:moveTo>
                <a:lnTo>
                  <a:pt x="456" y="60"/>
                </a:lnTo>
                <a:lnTo>
                  <a:pt x="932" y="105"/>
                </a:lnTo>
                <a:lnTo>
                  <a:pt x="1479" y="188"/>
                </a:lnTo>
                <a:lnTo>
                  <a:pt x="1910" y="26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3" name="Freeform 209">
            <a:extLst>
              <a:ext uri="{FF2B5EF4-FFF2-40B4-BE49-F238E27FC236}">
                <a16:creationId xmlns:a16="http://schemas.microsoft.com/office/drawing/2014/main" id="{3A5468B8-250F-B359-41E7-97F96E413FCE}"/>
              </a:ext>
            </a:extLst>
          </p:cNvPr>
          <p:cNvSpPr>
            <a:spLocks/>
          </p:cNvSpPr>
          <p:nvPr/>
        </p:nvSpPr>
        <p:spPr bwMode="auto">
          <a:xfrm flipH="1">
            <a:off x="5497409" y="1865802"/>
            <a:ext cx="1516062" cy="223837"/>
          </a:xfrm>
          <a:custGeom>
            <a:avLst/>
            <a:gdLst>
              <a:gd name="T0" fmla="*/ 0 w 1911"/>
              <a:gd name="T1" fmla="*/ 0 h 280"/>
              <a:gd name="T2" fmla="*/ 2147483647 w 1911"/>
              <a:gd name="T3" fmla="*/ 2147483647 h 280"/>
              <a:gd name="T4" fmla="*/ 2147483647 w 1911"/>
              <a:gd name="T5" fmla="*/ 2147483647 h 280"/>
              <a:gd name="T6" fmla="*/ 2147483647 w 1911"/>
              <a:gd name="T7" fmla="*/ 2147483647 h 280"/>
              <a:gd name="T8" fmla="*/ 2147483647 w 1911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1"/>
              <a:gd name="T16" fmla="*/ 0 h 280"/>
              <a:gd name="T17" fmla="*/ 1911 w 191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1" h="280">
                <a:moveTo>
                  <a:pt x="0" y="0"/>
                </a:moveTo>
                <a:lnTo>
                  <a:pt x="766" y="54"/>
                </a:lnTo>
                <a:lnTo>
                  <a:pt x="1228" y="137"/>
                </a:lnTo>
                <a:lnTo>
                  <a:pt x="1660" y="226"/>
                </a:lnTo>
                <a:lnTo>
                  <a:pt x="1911" y="28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" name="Freeform 210">
            <a:extLst>
              <a:ext uri="{FF2B5EF4-FFF2-40B4-BE49-F238E27FC236}">
                <a16:creationId xmlns:a16="http://schemas.microsoft.com/office/drawing/2014/main" id="{97131662-70DB-23DE-8011-9E63AE96B980}"/>
              </a:ext>
            </a:extLst>
          </p:cNvPr>
          <p:cNvSpPr>
            <a:spLocks/>
          </p:cNvSpPr>
          <p:nvPr/>
        </p:nvSpPr>
        <p:spPr bwMode="auto">
          <a:xfrm flipH="1">
            <a:off x="5257696" y="1835639"/>
            <a:ext cx="942975" cy="128588"/>
          </a:xfrm>
          <a:custGeom>
            <a:avLst/>
            <a:gdLst>
              <a:gd name="T0" fmla="*/ 0 w 1189"/>
              <a:gd name="T1" fmla="*/ 0 h 160"/>
              <a:gd name="T2" fmla="*/ 0 w 1189"/>
              <a:gd name="T3" fmla="*/ 2147483647 h 160"/>
              <a:gd name="T4" fmla="*/ 2147483647 w 1189"/>
              <a:gd name="T5" fmla="*/ 2147483647 h 160"/>
              <a:gd name="T6" fmla="*/ 2147483647 w 1189"/>
              <a:gd name="T7" fmla="*/ 2147483647 h 160"/>
              <a:gd name="T8" fmla="*/ 2147483647 w 1189"/>
              <a:gd name="T9" fmla="*/ 2147483647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89"/>
              <a:gd name="T16" fmla="*/ 0 h 160"/>
              <a:gd name="T17" fmla="*/ 1189 w 1189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89" h="160">
                <a:moveTo>
                  <a:pt x="0" y="0"/>
                </a:moveTo>
                <a:lnTo>
                  <a:pt x="0" y="8"/>
                </a:lnTo>
                <a:lnTo>
                  <a:pt x="644" y="60"/>
                </a:lnTo>
                <a:lnTo>
                  <a:pt x="939" y="114"/>
                </a:lnTo>
                <a:lnTo>
                  <a:pt x="1189" y="16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" name="Freeform 211">
            <a:extLst>
              <a:ext uri="{FF2B5EF4-FFF2-40B4-BE49-F238E27FC236}">
                <a16:creationId xmlns:a16="http://schemas.microsoft.com/office/drawing/2014/main" id="{12CE6426-67F3-258C-21E9-39B4C45E7716}"/>
              </a:ext>
            </a:extLst>
          </p:cNvPr>
          <p:cNvSpPr>
            <a:spLocks/>
          </p:cNvSpPr>
          <p:nvPr/>
        </p:nvSpPr>
        <p:spPr bwMode="auto">
          <a:xfrm flipH="1">
            <a:off x="4522684" y="1319702"/>
            <a:ext cx="1455737" cy="1027112"/>
          </a:xfrm>
          <a:custGeom>
            <a:avLst/>
            <a:gdLst>
              <a:gd name="T0" fmla="*/ 0 w 1833"/>
              <a:gd name="T1" fmla="*/ 2147483647 h 1292"/>
              <a:gd name="T2" fmla="*/ 2147483647 w 1833"/>
              <a:gd name="T3" fmla="*/ 2147483647 h 1292"/>
              <a:gd name="T4" fmla="*/ 2147483647 w 1833"/>
              <a:gd name="T5" fmla="*/ 2147483647 h 1292"/>
              <a:gd name="T6" fmla="*/ 2147483647 w 1833"/>
              <a:gd name="T7" fmla="*/ 2147483647 h 1292"/>
              <a:gd name="T8" fmla="*/ 2147483647 w 1833"/>
              <a:gd name="T9" fmla="*/ 2147483647 h 1292"/>
              <a:gd name="T10" fmla="*/ 2147483647 w 1833"/>
              <a:gd name="T11" fmla="*/ 2147483647 h 1292"/>
              <a:gd name="T12" fmla="*/ 2147483647 w 1833"/>
              <a:gd name="T13" fmla="*/ 2147483647 h 1292"/>
              <a:gd name="T14" fmla="*/ 2147483647 w 1833"/>
              <a:gd name="T15" fmla="*/ 2147483647 h 1292"/>
              <a:gd name="T16" fmla="*/ 2147483647 w 1833"/>
              <a:gd name="T17" fmla="*/ 2147483647 h 1292"/>
              <a:gd name="T18" fmla="*/ 2147483647 w 1833"/>
              <a:gd name="T19" fmla="*/ 2147483647 h 1292"/>
              <a:gd name="T20" fmla="*/ 2147483647 w 1833"/>
              <a:gd name="T21" fmla="*/ 2147483647 h 1292"/>
              <a:gd name="T22" fmla="*/ 2147483647 w 1833"/>
              <a:gd name="T23" fmla="*/ 2147483647 h 1292"/>
              <a:gd name="T24" fmla="*/ 2147483647 w 1833"/>
              <a:gd name="T25" fmla="*/ 2147483647 h 1292"/>
              <a:gd name="T26" fmla="*/ 2147483647 w 1833"/>
              <a:gd name="T27" fmla="*/ 2147483647 h 1292"/>
              <a:gd name="T28" fmla="*/ 2147483647 w 1833"/>
              <a:gd name="T29" fmla="*/ 2147483647 h 1292"/>
              <a:gd name="T30" fmla="*/ 2147483647 w 1833"/>
              <a:gd name="T31" fmla="*/ 2147483647 h 1292"/>
              <a:gd name="T32" fmla="*/ 2147483647 w 1833"/>
              <a:gd name="T33" fmla="*/ 2147483647 h 1292"/>
              <a:gd name="T34" fmla="*/ 2147483647 w 1833"/>
              <a:gd name="T35" fmla="*/ 2147483647 h 1292"/>
              <a:gd name="T36" fmla="*/ 2147483647 w 1833"/>
              <a:gd name="T37" fmla="*/ 2147483647 h 1292"/>
              <a:gd name="T38" fmla="*/ 2147483647 w 1833"/>
              <a:gd name="T39" fmla="*/ 2147483647 h 1292"/>
              <a:gd name="T40" fmla="*/ 2147483647 w 1833"/>
              <a:gd name="T41" fmla="*/ 2147483647 h 1292"/>
              <a:gd name="T42" fmla="*/ 2147483647 w 1833"/>
              <a:gd name="T43" fmla="*/ 2147483647 h 1292"/>
              <a:gd name="T44" fmla="*/ 2147483647 w 1833"/>
              <a:gd name="T45" fmla="*/ 2147483647 h 1292"/>
              <a:gd name="T46" fmla="*/ 2147483647 w 1833"/>
              <a:gd name="T47" fmla="*/ 2147483647 h 1292"/>
              <a:gd name="T48" fmla="*/ 2147483647 w 1833"/>
              <a:gd name="T49" fmla="*/ 2147483647 h 1292"/>
              <a:gd name="T50" fmla="*/ 2147483647 w 1833"/>
              <a:gd name="T51" fmla="*/ 2147483647 h 1292"/>
              <a:gd name="T52" fmla="*/ 2147483647 w 1833"/>
              <a:gd name="T53" fmla="*/ 2147483647 h 1292"/>
              <a:gd name="T54" fmla="*/ 2147483647 w 1833"/>
              <a:gd name="T55" fmla="*/ 0 h 129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33"/>
              <a:gd name="T85" fmla="*/ 0 h 1292"/>
              <a:gd name="T86" fmla="*/ 1833 w 1833"/>
              <a:gd name="T87" fmla="*/ 1292 h 129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33" h="1292">
                <a:moveTo>
                  <a:pt x="0" y="1292"/>
                </a:moveTo>
                <a:lnTo>
                  <a:pt x="483" y="1279"/>
                </a:lnTo>
                <a:lnTo>
                  <a:pt x="378" y="1216"/>
                </a:lnTo>
                <a:lnTo>
                  <a:pt x="849" y="1149"/>
                </a:lnTo>
                <a:lnTo>
                  <a:pt x="749" y="1120"/>
                </a:lnTo>
                <a:lnTo>
                  <a:pt x="1060" y="1066"/>
                </a:lnTo>
                <a:lnTo>
                  <a:pt x="976" y="1020"/>
                </a:lnTo>
                <a:lnTo>
                  <a:pt x="1250" y="990"/>
                </a:lnTo>
                <a:lnTo>
                  <a:pt x="1122" y="892"/>
                </a:lnTo>
                <a:lnTo>
                  <a:pt x="1417" y="868"/>
                </a:lnTo>
                <a:lnTo>
                  <a:pt x="1349" y="817"/>
                </a:lnTo>
                <a:lnTo>
                  <a:pt x="1486" y="802"/>
                </a:lnTo>
                <a:lnTo>
                  <a:pt x="1402" y="749"/>
                </a:lnTo>
                <a:lnTo>
                  <a:pt x="1576" y="734"/>
                </a:lnTo>
                <a:lnTo>
                  <a:pt x="1515" y="688"/>
                </a:lnTo>
                <a:lnTo>
                  <a:pt x="1469" y="650"/>
                </a:lnTo>
                <a:lnTo>
                  <a:pt x="1606" y="605"/>
                </a:lnTo>
                <a:lnTo>
                  <a:pt x="1402" y="551"/>
                </a:lnTo>
                <a:lnTo>
                  <a:pt x="1629" y="514"/>
                </a:lnTo>
                <a:lnTo>
                  <a:pt x="1402" y="439"/>
                </a:lnTo>
                <a:lnTo>
                  <a:pt x="1636" y="347"/>
                </a:lnTo>
                <a:lnTo>
                  <a:pt x="1545" y="325"/>
                </a:lnTo>
                <a:lnTo>
                  <a:pt x="1713" y="272"/>
                </a:lnTo>
                <a:lnTo>
                  <a:pt x="1606" y="205"/>
                </a:lnTo>
                <a:lnTo>
                  <a:pt x="1811" y="167"/>
                </a:lnTo>
                <a:lnTo>
                  <a:pt x="1666" y="98"/>
                </a:lnTo>
                <a:lnTo>
                  <a:pt x="1833" y="60"/>
                </a:lnTo>
                <a:lnTo>
                  <a:pt x="1759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" name="Freeform 212">
            <a:extLst>
              <a:ext uri="{FF2B5EF4-FFF2-40B4-BE49-F238E27FC236}">
                <a16:creationId xmlns:a16="http://schemas.microsoft.com/office/drawing/2014/main" id="{1A229893-B783-B072-CDD0-4AE13AAFEDF1}"/>
              </a:ext>
            </a:extLst>
          </p:cNvPr>
          <p:cNvSpPr>
            <a:spLocks/>
          </p:cNvSpPr>
          <p:nvPr/>
        </p:nvSpPr>
        <p:spPr bwMode="auto">
          <a:xfrm flipH="1">
            <a:off x="3408259" y="1641964"/>
            <a:ext cx="1101725" cy="814388"/>
          </a:xfrm>
          <a:custGeom>
            <a:avLst/>
            <a:gdLst>
              <a:gd name="T0" fmla="*/ 0 w 1388"/>
              <a:gd name="T1" fmla="*/ 2147483647 h 1024"/>
              <a:gd name="T2" fmla="*/ 2147483647 w 1388"/>
              <a:gd name="T3" fmla="*/ 2147483647 h 1024"/>
              <a:gd name="T4" fmla="*/ 2147483647 w 1388"/>
              <a:gd name="T5" fmla="*/ 2147483647 h 1024"/>
              <a:gd name="T6" fmla="*/ 2147483647 w 1388"/>
              <a:gd name="T7" fmla="*/ 2147483647 h 1024"/>
              <a:gd name="T8" fmla="*/ 2147483647 w 1388"/>
              <a:gd name="T9" fmla="*/ 2147483647 h 1024"/>
              <a:gd name="T10" fmla="*/ 2147483647 w 1388"/>
              <a:gd name="T11" fmla="*/ 2147483647 h 1024"/>
              <a:gd name="T12" fmla="*/ 2147483647 w 1388"/>
              <a:gd name="T13" fmla="*/ 2147483647 h 1024"/>
              <a:gd name="T14" fmla="*/ 2147483647 w 1388"/>
              <a:gd name="T15" fmla="*/ 2147483647 h 1024"/>
              <a:gd name="T16" fmla="*/ 2147483647 w 1388"/>
              <a:gd name="T17" fmla="*/ 2147483647 h 1024"/>
              <a:gd name="T18" fmla="*/ 2147483647 w 1388"/>
              <a:gd name="T19" fmla="*/ 2147483647 h 1024"/>
              <a:gd name="T20" fmla="*/ 2147483647 w 1388"/>
              <a:gd name="T21" fmla="*/ 2147483647 h 1024"/>
              <a:gd name="T22" fmla="*/ 2147483647 w 1388"/>
              <a:gd name="T23" fmla="*/ 2147483647 h 1024"/>
              <a:gd name="T24" fmla="*/ 2147483647 w 1388"/>
              <a:gd name="T25" fmla="*/ 2147483647 h 1024"/>
              <a:gd name="T26" fmla="*/ 2147483647 w 1388"/>
              <a:gd name="T27" fmla="*/ 2147483647 h 1024"/>
              <a:gd name="T28" fmla="*/ 2147483647 w 1388"/>
              <a:gd name="T29" fmla="*/ 2147483647 h 1024"/>
              <a:gd name="T30" fmla="*/ 2147483647 w 1388"/>
              <a:gd name="T31" fmla="*/ 2147483647 h 1024"/>
              <a:gd name="T32" fmla="*/ 2147483647 w 1388"/>
              <a:gd name="T33" fmla="*/ 2147483647 h 1024"/>
              <a:gd name="T34" fmla="*/ 2147483647 w 1388"/>
              <a:gd name="T35" fmla="*/ 2147483647 h 1024"/>
              <a:gd name="T36" fmla="*/ 2147483647 w 1388"/>
              <a:gd name="T37" fmla="*/ 2147483647 h 1024"/>
              <a:gd name="T38" fmla="*/ 2147483647 w 1388"/>
              <a:gd name="T39" fmla="*/ 0 h 10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388"/>
              <a:gd name="T61" fmla="*/ 0 h 1024"/>
              <a:gd name="T62" fmla="*/ 1388 w 1388"/>
              <a:gd name="T63" fmla="*/ 1024 h 10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388" h="1024">
                <a:moveTo>
                  <a:pt x="0" y="1024"/>
                </a:moveTo>
                <a:lnTo>
                  <a:pt x="287" y="978"/>
                </a:lnTo>
                <a:lnTo>
                  <a:pt x="205" y="948"/>
                </a:lnTo>
                <a:lnTo>
                  <a:pt x="545" y="910"/>
                </a:lnTo>
                <a:lnTo>
                  <a:pt x="500" y="865"/>
                </a:lnTo>
                <a:lnTo>
                  <a:pt x="790" y="865"/>
                </a:lnTo>
                <a:lnTo>
                  <a:pt x="751" y="810"/>
                </a:lnTo>
                <a:lnTo>
                  <a:pt x="1054" y="796"/>
                </a:lnTo>
                <a:lnTo>
                  <a:pt x="986" y="727"/>
                </a:lnTo>
                <a:lnTo>
                  <a:pt x="1162" y="706"/>
                </a:lnTo>
                <a:lnTo>
                  <a:pt x="1076" y="607"/>
                </a:lnTo>
                <a:lnTo>
                  <a:pt x="1175" y="600"/>
                </a:lnTo>
                <a:lnTo>
                  <a:pt x="1093" y="508"/>
                </a:lnTo>
                <a:lnTo>
                  <a:pt x="1227" y="462"/>
                </a:lnTo>
                <a:lnTo>
                  <a:pt x="1167" y="387"/>
                </a:lnTo>
                <a:lnTo>
                  <a:pt x="1365" y="358"/>
                </a:lnTo>
                <a:lnTo>
                  <a:pt x="1283" y="197"/>
                </a:lnTo>
                <a:lnTo>
                  <a:pt x="1388" y="224"/>
                </a:lnTo>
                <a:lnTo>
                  <a:pt x="1388" y="127"/>
                </a:lnTo>
                <a:lnTo>
                  <a:pt x="1362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7" name="Freeform 213">
            <a:extLst>
              <a:ext uri="{FF2B5EF4-FFF2-40B4-BE49-F238E27FC236}">
                <a16:creationId xmlns:a16="http://schemas.microsoft.com/office/drawing/2014/main" id="{38175120-CE49-7FD4-4BEA-FED79D4D08CE}"/>
              </a:ext>
            </a:extLst>
          </p:cNvPr>
          <p:cNvSpPr>
            <a:spLocks/>
          </p:cNvSpPr>
          <p:nvPr/>
        </p:nvSpPr>
        <p:spPr bwMode="auto">
          <a:xfrm flipH="1">
            <a:off x="4979884" y="1530839"/>
            <a:ext cx="1095375" cy="173038"/>
          </a:xfrm>
          <a:custGeom>
            <a:avLst/>
            <a:gdLst>
              <a:gd name="T0" fmla="*/ 0 w 1381"/>
              <a:gd name="T1" fmla="*/ 0 h 220"/>
              <a:gd name="T2" fmla="*/ 2147483647 w 1381"/>
              <a:gd name="T3" fmla="*/ 2147483647 h 220"/>
              <a:gd name="T4" fmla="*/ 2147483647 w 1381"/>
              <a:gd name="T5" fmla="*/ 2147483647 h 220"/>
              <a:gd name="T6" fmla="*/ 2147483647 w 1381"/>
              <a:gd name="T7" fmla="*/ 2147483647 h 220"/>
              <a:gd name="T8" fmla="*/ 2147483647 w 1381"/>
              <a:gd name="T9" fmla="*/ 2147483647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81"/>
              <a:gd name="T16" fmla="*/ 0 h 220"/>
              <a:gd name="T17" fmla="*/ 1381 w 1381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81" h="220">
                <a:moveTo>
                  <a:pt x="0" y="0"/>
                </a:moveTo>
                <a:lnTo>
                  <a:pt x="426" y="32"/>
                </a:lnTo>
                <a:lnTo>
                  <a:pt x="834" y="113"/>
                </a:lnTo>
                <a:lnTo>
                  <a:pt x="1107" y="167"/>
                </a:lnTo>
                <a:lnTo>
                  <a:pt x="1381" y="22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8" name="Freeform 214">
            <a:extLst>
              <a:ext uri="{FF2B5EF4-FFF2-40B4-BE49-F238E27FC236}">
                <a16:creationId xmlns:a16="http://schemas.microsoft.com/office/drawing/2014/main" id="{A66297A6-E5B8-E41F-C9BD-9E4A54FDE794}"/>
              </a:ext>
            </a:extLst>
          </p:cNvPr>
          <p:cNvSpPr>
            <a:spLocks/>
          </p:cNvSpPr>
          <p:nvPr/>
        </p:nvSpPr>
        <p:spPr bwMode="auto">
          <a:xfrm flipH="1">
            <a:off x="4865584" y="1410189"/>
            <a:ext cx="1119187" cy="198438"/>
          </a:xfrm>
          <a:custGeom>
            <a:avLst/>
            <a:gdLst>
              <a:gd name="T0" fmla="*/ 0 w 1410"/>
              <a:gd name="T1" fmla="*/ 0 h 250"/>
              <a:gd name="T2" fmla="*/ 2147483647 w 1410"/>
              <a:gd name="T3" fmla="*/ 2147483647 h 250"/>
              <a:gd name="T4" fmla="*/ 2147483647 w 1410"/>
              <a:gd name="T5" fmla="*/ 2147483647 h 250"/>
              <a:gd name="T6" fmla="*/ 2147483647 w 1410"/>
              <a:gd name="T7" fmla="*/ 2147483647 h 250"/>
              <a:gd name="T8" fmla="*/ 2147483647 w 1410"/>
              <a:gd name="T9" fmla="*/ 2147483647 h 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0"/>
              <a:gd name="T16" fmla="*/ 0 h 250"/>
              <a:gd name="T17" fmla="*/ 1410 w 1410"/>
              <a:gd name="T18" fmla="*/ 250 h 2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0" h="250">
                <a:moveTo>
                  <a:pt x="0" y="0"/>
                </a:moveTo>
                <a:lnTo>
                  <a:pt x="623" y="76"/>
                </a:lnTo>
                <a:lnTo>
                  <a:pt x="970" y="145"/>
                </a:lnTo>
                <a:lnTo>
                  <a:pt x="1249" y="212"/>
                </a:lnTo>
                <a:lnTo>
                  <a:pt x="1410" y="25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9" name="Freeform 215">
            <a:extLst>
              <a:ext uri="{FF2B5EF4-FFF2-40B4-BE49-F238E27FC236}">
                <a16:creationId xmlns:a16="http://schemas.microsoft.com/office/drawing/2014/main" id="{72BF98D4-B8D5-212D-82C4-1F5392368AFE}"/>
              </a:ext>
            </a:extLst>
          </p:cNvPr>
          <p:cNvSpPr>
            <a:spLocks/>
          </p:cNvSpPr>
          <p:nvPr/>
        </p:nvSpPr>
        <p:spPr bwMode="auto">
          <a:xfrm flipH="1">
            <a:off x="4805259" y="1314939"/>
            <a:ext cx="866775" cy="180975"/>
          </a:xfrm>
          <a:custGeom>
            <a:avLst/>
            <a:gdLst>
              <a:gd name="T0" fmla="*/ 0 w 1093"/>
              <a:gd name="T1" fmla="*/ 0 h 228"/>
              <a:gd name="T2" fmla="*/ 2147483647 w 1093"/>
              <a:gd name="T3" fmla="*/ 0 h 228"/>
              <a:gd name="T4" fmla="*/ 2147483647 w 1093"/>
              <a:gd name="T5" fmla="*/ 2147483647 h 228"/>
              <a:gd name="T6" fmla="*/ 2147483647 w 1093"/>
              <a:gd name="T7" fmla="*/ 2147483647 h 228"/>
              <a:gd name="T8" fmla="*/ 2147483647 w 1093"/>
              <a:gd name="T9" fmla="*/ 2147483647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3"/>
              <a:gd name="T16" fmla="*/ 0 h 228"/>
              <a:gd name="T17" fmla="*/ 1093 w 1093"/>
              <a:gd name="T18" fmla="*/ 228 h 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3" h="228">
                <a:moveTo>
                  <a:pt x="0" y="0"/>
                </a:moveTo>
                <a:lnTo>
                  <a:pt x="9" y="0"/>
                </a:lnTo>
                <a:lnTo>
                  <a:pt x="486" y="67"/>
                </a:lnTo>
                <a:lnTo>
                  <a:pt x="918" y="180"/>
                </a:lnTo>
                <a:lnTo>
                  <a:pt x="1093" y="228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0" name="Freeform 216">
            <a:extLst>
              <a:ext uri="{FF2B5EF4-FFF2-40B4-BE49-F238E27FC236}">
                <a16:creationId xmlns:a16="http://schemas.microsoft.com/office/drawing/2014/main" id="{F291A666-F6C4-D308-1702-947CC8B666B1}"/>
              </a:ext>
            </a:extLst>
          </p:cNvPr>
          <p:cNvSpPr>
            <a:spLocks/>
          </p:cNvSpPr>
          <p:nvPr/>
        </p:nvSpPr>
        <p:spPr bwMode="auto">
          <a:xfrm flipH="1">
            <a:off x="4708421" y="1314939"/>
            <a:ext cx="323850" cy="101600"/>
          </a:xfrm>
          <a:custGeom>
            <a:avLst/>
            <a:gdLst>
              <a:gd name="T0" fmla="*/ 0 w 407"/>
              <a:gd name="T1" fmla="*/ 0 h 128"/>
              <a:gd name="T2" fmla="*/ 2147483647 w 407"/>
              <a:gd name="T3" fmla="*/ 2147483647 h 128"/>
              <a:gd name="T4" fmla="*/ 2147483647 w 407"/>
              <a:gd name="T5" fmla="*/ 2147483647 h 128"/>
              <a:gd name="T6" fmla="*/ 0 60000 65536"/>
              <a:gd name="T7" fmla="*/ 0 60000 65536"/>
              <a:gd name="T8" fmla="*/ 0 60000 65536"/>
              <a:gd name="T9" fmla="*/ 0 w 407"/>
              <a:gd name="T10" fmla="*/ 0 h 128"/>
              <a:gd name="T11" fmla="*/ 407 w 407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7" h="128">
                <a:moveTo>
                  <a:pt x="0" y="0"/>
                </a:moveTo>
                <a:lnTo>
                  <a:pt x="287" y="76"/>
                </a:lnTo>
                <a:lnTo>
                  <a:pt x="407" y="128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" name="Freeform 217">
            <a:extLst>
              <a:ext uri="{FF2B5EF4-FFF2-40B4-BE49-F238E27FC236}">
                <a16:creationId xmlns:a16="http://schemas.microsoft.com/office/drawing/2014/main" id="{021D6CE3-AED1-5F14-A1C2-B7B8001F58E6}"/>
              </a:ext>
            </a:extLst>
          </p:cNvPr>
          <p:cNvSpPr>
            <a:spLocks/>
          </p:cNvSpPr>
          <p:nvPr/>
        </p:nvSpPr>
        <p:spPr bwMode="auto">
          <a:xfrm flipH="1">
            <a:off x="7270646" y="3519977"/>
            <a:ext cx="82550" cy="58737"/>
          </a:xfrm>
          <a:custGeom>
            <a:avLst/>
            <a:gdLst>
              <a:gd name="T0" fmla="*/ 2147483647 w 105"/>
              <a:gd name="T1" fmla="*/ 2147483647 h 75"/>
              <a:gd name="T2" fmla="*/ 0 w 105"/>
              <a:gd name="T3" fmla="*/ 2147483647 h 75"/>
              <a:gd name="T4" fmla="*/ 2147483647 w 105"/>
              <a:gd name="T5" fmla="*/ 0 h 75"/>
              <a:gd name="T6" fmla="*/ 0 60000 65536"/>
              <a:gd name="T7" fmla="*/ 0 60000 65536"/>
              <a:gd name="T8" fmla="*/ 0 60000 65536"/>
              <a:gd name="T9" fmla="*/ 0 w 105"/>
              <a:gd name="T10" fmla="*/ 0 h 75"/>
              <a:gd name="T11" fmla="*/ 105 w 105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" h="75">
                <a:moveTo>
                  <a:pt x="82" y="75"/>
                </a:moveTo>
                <a:lnTo>
                  <a:pt x="0" y="30"/>
                </a:lnTo>
                <a:lnTo>
                  <a:pt x="105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2" name="Freeform 218">
            <a:extLst>
              <a:ext uri="{FF2B5EF4-FFF2-40B4-BE49-F238E27FC236}">
                <a16:creationId xmlns:a16="http://schemas.microsoft.com/office/drawing/2014/main" id="{BF3B7019-21D4-C06B-FBAE-1EB30F8768E2}"/>
              </a:ext>
            </a:extLst>
          </p:cNvPr>
          <p:cNvSpPr>
            <a:spLocks/>
          </p:cNvSpPr>
          <p:nvPr/>
        </p:nvSpPr>
        <p:spPr bwMode="auto">
          <a:xfrm flipH="1">
            <a:off x="3103459" y="4221652"/>
            <a:ext cx="1636712" cy="96837"/>
          </a:xfrm>
          <a:custGeom>
            <a:avLst/>
            <a:gdLst>
              <a:gd name="T0" fmla="*/ 0 w 2063"/>
              <a:gd name="T1" fmla="*/ 2147483647 h 122"/>
              <a:gd name="T2" fmla="*/ 2147483647 w 2063"/>
              <a:gd name="T3" fmla="*/ 0 h 122"/>
              <a:gd name="T4" fmla="*/ 2147483647 w 2063"/>
              <a:gd name="T5" fmla="*/ 0 h 122"/>
              <a:gd name="T6" fmla="*/ 2147483647 w 2063"/>
              <a:gd name="T7" fmla="*/ 2147483647 h 122"/>
              <a:gd name="T8" fmla="*/ 2147483647 w 2063"/>
              <a:gd name="T9" fmla="*/ 2147483647 h 122"/>
              <a:gd name="T10" fmla="*/ 2147483647 w 2063"/>
              <a:gd name="T11" fmla="*/ 2147483647 h 1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63"/>
              <a:gd name="T19" fmla="*/ 0 h 122"/>
              <a:gd name="T20" fmla="*/ 2063 w 2063"/>
              <a:gd name="T21" fmla="*/ 122 h 1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63" h="122">
                <a:moveTo>
                  <a:pt x="0" y="33"/>
                </a:moveTo>
                <a:lnTo>
                  <a:pt x="532" y="0"/>
                </a:lnTo>
                <a:lnTo>
                  <a:pt x="1101" y="0"/>
                </a:lnTo>
                <a:lnTo>
                  <a:pt x="1517" y="22"/>
                </a:lnTo>
                <a:lnTo>
                  <a:pt x="1806" y="61"/>
                </a:lnTo>
                <a:lnTo>
                  <a:pt x="2063" y="12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3" name="Freeform 219">
            <a:extLst>
              <a:ext uri="{FF2B5EF4-FFF2-40B4-BE49-F238E27FC236}">
                <a16:creationId xmlns:a16="http://schemas.microsoft.com/office/drawing/2014/main" id="{090BB354-64F0-F0AC-CB36-6AB492633A08}"/>
              </a:ext>
            </a:extLst>
          </p:cNvPr>
          <p:cNvSpPr>
            <a:spLocks/>
          </p:cNvSpPr>
          <p:nvPr/>
        </p:nvSpPr>
        <p:spPr bwMode="auto">
          <a:xfrm flipH="1">
            <a:off x="7605609" y="3305664"/>
            <a:ext cx="98425" cy="36513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5"/>
                </a:lnTo>
                <a:lnTo>
                  <a:pt x="99" y="13"/>
                </a:lnTo>
                <a:lnTo>
                  <a:pt x="79" y="6"/>
                </a:lnTo>
                <a:lnTo>
                  <a:pt x="61" y="0"/>
                </a:lnTo>
                <a:lnTo>
                  <a:pt x="33" y="6"/>
                </a:lnTo>
                <a:lnTo>
                  <a:pt x="14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4" name="Freeform 220">
            <a:extLst>
              <a:ext uri="{FF2B5EF4-FFF2-40B4-BE49-F238E27FC236}">
                <a16:creationId xmlns:a16="http://schemas.microsoft.com/office/drawing/2014/main" id="{DD1917AC-B353-E3B4-B2D4-9FD55FFF2A49}"/>
              </a:ext>
            </a:extLst>
          </p:cNvPr>
          <p:cNvSpPr>
            <a:spLocks/>
          </p:cNvSpPr>
          <p:nvPr/>
        </p:nvSpPr>
        <p:spPr bwMode="auto">
          <a:xfrm flipH="1">
            <a:off x="7777059" y="32358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5"/>
                </a:lnTo>
                <a:lnTo>
                  <a:pt x="95" y="11"/>
                </a:lnTo>
                <a:lnTo>
                  <a:pt x="76" y="6"/>
                </a:lnTo>
                <a:lnTo>
                  <a:pt x="58" y="0"/>
                </a:lnTo>
                <a:lnTo>
                  <a:pt x="32" y="6"/>
                </a:lnTo>
                <a:lnTo>
                  <a:pt x="11" y="11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" name="Freeform 221">
            <a:extLst>
              <a:ext uri="{FF2B5EF4-FFF2-40B4-BE49-F238E27FC236}">
                <a16:creationId xmlns:a16="http://schemas.microsoft.com/office/drawing/2014/main" id="{EA578107-5A1E-B002-35A8-FAF5A4C52B63}"/>
              </a:ext>
            </a:extLst>
          </p:cNvPr>
          <p:cNvSpPr>
            <a:spLocks/>
          </p:cNvSpPr>
          <p:nvPr/>
        </p:nvSpPr>
        <p:spPr bwMode="auto">
          <a:xfrm flipH="1">
            <a:off x="7767534" y="3313602"/>
            <a:ext cx="98425" cy="34925"/>
          </a:xfrm>
          <a:custGeom>
            <a:avLst/>
            <a:gdLst>
              <a:gd name="T0" fmla="*/ 2147483647 w 123"/>
              <a:gd name="T1" fmla="*/ 2147483647 h 44"/>
              <a:gd name="T2" fmla="*/ 2147483647 w 123"/>
              <a:gd name="T3" fmla="*/ 2147483647 h 44"/>
              <a:gd name="T4" fmla="*/ 2147483647 w 123"/>
              <a:gd name="T5" fmla="*/ 2147483647 h 44"/>
              <a:gd name="T6" fmla="*/ 2147483647 w 123"/>
              <a:gd name="T7" fmla="*/ 2147483647 h 44"/>
              <a:gd name="T8" fmla="*/ 2147483647 w 123"/>
              <a:gd name="T9" fmla="*/ 0 h 44"/>
              <a:gd name="T10" fmla="*/ 2147483647 w 123"/>
              <a:gd name="T11" fmla="*/ 2147483647 h 44"/>
              <a:gd name="T12" fmla="*/ 2147483647 w 123"/>
              <a:gd name="T13" fmla="*/ 2147483647 h 44"/>
              <a:gd name="T14" fmla="*/ 2147483647 w 123"/>
              <a:gd name="T15" fmla="*/ 2147483647 h 44"/>
              <a:gd name="T16" fmla="*/ 0 w 123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4"/>
              <a:gd name="T29" fmla="*/ 123 w 123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4">
                <a:moveTo>
                  <a:pt x="123" y="39"/>
                </a:moveTo>
                <a:lnTo>
                  <a:pt x="117" y="25"/>
                </a:lnTo>
                <a:lnTo>
                  <a:pt x="98" y="12"/>
                </a:lnTo>
                <a:lnTo>
                  <a:pt x="77" y="6"/>
                </a:lnTo>
                <a:lnTo>
                  <a:pt x="61" y="0"/>
                </a:lnTo>
                <a:lnTo>
                  <a:pt x="34" y="6"/>
                </a:lnTo>
                <a:lnTo>
                  <a:pt x="13" y="12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6" name="Freeform 222">
            <a:extLst>
              <a:ext uri="{FF2B5EF4-FFF2-40B4-BE49-F238E27FC236}">
                <a16:creationId xmlns:a16="http://schemas.microsoft.com/office/drawing/2014/main" id="{100865E8-5F5C-A002-A004-A334CAC70422}"/>
              </a:ext>
            </a:extLst>
          </p:cNvPr>
          <p:cNvSpPr>
            <a:spLocks/>
          </p:cNvSpPr>
          <p:nvPr/>
        </p:nvSpPr>
        <p:spPr bwMode="auto">
          <a:xfrm flipH="1">
            <a:off x="7962796" y="3258039"/>
            <a:ext cx="96838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6" y="25"/>
                </a:lnTo>
                <a:lnTo>
                  <a:pt x="96" y="12"/>
                </a:lnTo>
                <a:lnTo>
                  <a:pt x="77" y="7"/>
                </a:lnTo>
                <a:lnTo>
                  <a:pt x="58" y="0"/>
                </a:lnTo>
                <a:lnTo>
                  <a:pt x="32" y="7"/>
                </a:lnTo>
                <a:lnTo>
                  <a:pt x="13" y="12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7" name="Freeform 223">
            <a:extLst>
              <a:ext uri="{FF2B5EF4-FFF2-40B4-BE49-F238E27FC236}">
                <a16:creationId xmlns:a16="http://schemas.microsoft.com/office/drawing/2014/main" id="{C712C1B1-8619-7CA7-F138-3206F1CACA55}"/>
              </a:ext>
            </a:extLst>
          </p:cNvPr>
          <p:cNvSpPr>
            <a:spLocks/>
          </p:cNvSpPr>
          <p:nvPr/>
        </p:nvSpPr>
        <p:spPr bwMode="auto">
          <a:xfrm flipH="1">
            <a:off x="8086621" y="3202477"/>
            <a:ext cx="98425" cy="36512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4"/>
                </a:lnTo>
                <a:lnTo>
                  <a:pt x="97" y="13"/>
                </a:lnTo>
                <a:lnTo>
                  <a:pt x="79" y="6"/>
                </a:lnTo>
                <a:lnTo>
                  <a:pt x="60" y="0"/>
                </a:lnTo>
                <a:lnTo>
                  <a:pt x="33" y="6"/>
                </a:lnTo>
                <a:lnTo>
                  <a:pt x="14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" name="Freeform 224">
            <a:extLst>
              <a:ext uri="{FF2B5EF4-FFF2-40B4-BE49-F238E27FC236}">
                <a16:creationId xmlns:a16="http://schemas.microsoft.com/office/drawing/2014/main" id="{8BDDB5D7-DEEE-06FE-7012-7F9D78928ECD}"/>
              </a:ext>
            </a:extLst>
          </p:cNvPr>
          <p:cNvSpPr>
            <a:spLocks/>
          </p:cNvSpPr>
          <p:nvPr/>
        </p:nvSpPr>
        <p:spPr bwMode="auto">
          <a:xfrm flipH="1">
            <a:off x="7510359" y="3373927"/>
            <a:ext cx="96837" cy="36512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39"/>
                </a:moveTo>
                <a:lnTo>
                  <a:pt x="115" y="26"/>
                </a:lnTo>
                <a:lnTo>
                  <a:pt x="95" y="13"/>
                </a:lnTo>
                <a:lnTo>
                  <a:pt x="76" y="7"/>
                </a:lnTo>
                <a:lnTo>
                  <a:pt x="57" y="0"/>
                </a:lnTo>
                <a:lnTo>
                  <a:pt x="31" y="7"/>
                </a:lnTo>
                <a:lnTo>
                  <a:pt x="12" y="13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" name="Freeform 225">
            <a:extLst>
              <a:ext uri="{FF2B5EF4-FFF2-40B4-BE49-F238E27FC236}">
                <a16:creationId xmlns:a16="http://schemas.microsoft.com/office/drawing/2014/main" id="{7253C562-7984-A7B0-94CF-6A9076552776}"/>
              </a:ext>
            </a:extLst>
          </p:cNvPr>
          <p:cNvSpPr>
            <a:spLocks/>
          </p:cNvSpPr>
          <p:nvPr/>
        </p:nvSpPr>
        <p:spPr bwMode="auto">
          <a:xfrm flipH="1">
            <a:off x="7257946" y="3681902"/>
            <a:ext cx="96838" cy="36512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4"/>
                </a:lnTo>
                <a:lnTo>
                  <a:pt x="96" y="13"/>
                </a:lnTo>
                <a:lnTo>
                  <a:pt x="78" y="6"/>
                </a:lnTo>
                <a:lnTo>
                  <a:pt x="59" y="0"/>
                </a:lnTo>
                <a:lnTo>
                  <a:pt x="32" y="6"/>
                </a:lnTo>
                <a:lnTo>
                  <a:pt x="11" y="13"/>
                </a:lnTo>
                <a:lnTo>
                  <a:pt x="6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0" name="Freeform 226">
            <a:extLst>
              <a:ext uri="{FF2B5EF4-FFF2-40B4-BE49-F238E27FC236}">
                <a16:creationId xmlns:a16="http://schemas.microsoft.com/office/drawing/2014/main" id="{F1F75746-76EE-8143-02EF-42E6ACCB1B49}"/>
              </a:ext>
            </a:extLst>
          </p:cNvPr>
          <p:cNvSpPr>
            <a:spLocks/>
          </p:cNvSpPr>
          <p:nvPr/>
        </p:nvSpPr>
        <p:spPr bwMode="auto">
          <a:xfrm flipH="1">
            <a:off x="7423046" y="3612052"/>
            <a:ext cx="98425" cy="36512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8"/>
                </a:moveTo>
                <a:lnTo>
                  <a:pt x="117" y="26"/>
                </a:lnTo>
                <a:lnTo>
                  <a:pt x="98" y="13"/>
                </a:lnTo>
                <a:lnTo>
                  <a:pt x="78" y="6"/>
                </a:lnTo>
                <a:lnTo>
                  <a:pt x="60" y="0"/>
                </a:lnTo>
                <a:lnTo>
                  <a:pt x="33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1" name="Freeform 227">
            <a:extLst>
              <a:ext uri="{FF2B5EF4-FFF2-40B4-BE49-F238E27FC236}">
                <a16:creationId xmlns:a16="http://schemas.microsoft.com/office/drawing/2014/main" id="{E9E26DF4-11A2-A6E8-CCE9-62BEA5A21187}"/>
              </a:ext>
            </a:extLst>
          </p:cNvPr>
          <p:cNvSpPr>
            <a:spLocks/>
          </p:cNvSpPr>
          <p:nvPr/>
        </p:nvSpPr>
        <p:spPr bwMode="auto">
          <a:xfrm flipH="1">
            <a:off x="7588146" y="3540614"/>
            <a:ext cx="98425" cy="36513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9"/>
                </a:moveTo>
                <a:lnTo>
                  <a:pt x="115" y="24"/>
                </a:lnTo>
                <a:lnTo>
                  <a:pt x="96" y="12"/>
                </a:lnTo>
                <a:lnTo>
                  <a:pt x="76" y="5"/>
                </a:lnTo>
                <a:lnTo>
                  <a:pt x="58" y="0"/>
                </a:lnTo>
                <a:lnTo>
                  <a:pt x="32" y="5"/>
                </a:lnTo>
                <a:lnTo>
                  <a:pt x="11" y="12"/>
                </a:lnTo>
                <a:lnTo>
                  <a:pt x="5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2" name="Freeform 228">
            <a:extLst>
              <a:ext uri="{FF2B5EF4-FFF2-40B4-BE49-F238E27FC236}">
                <a16:creationId xmlns:a16="http://schemas.microsoft.com/office/drawing/2014/main" id="{BC9400EF-18E9-4CC3-F54C-E709C9F90EF1}"/>
              </a:ext>
            </a:extLst>
          </p:cNvPr>
          <p:cNvSpPr>
            <a:spLocks/>
          </p:cNvSpPr>
          <p:nvPr/>
        </p:nvSpPr>
        <p:spPr bwMode="auto">
          <a:xfrm flipH="1">
            <a:off x="7745309" y="3588239"/>
            <a:ext cx="95250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39"/>
                </a:moveTo>
                <a:lnTo>
                  <a:pt x="116" y="26"/>
                </a:lnTo>
                <a:lnTo>
                  <a:pt x="96" y="13"/>
                </a:lnTo>
                <a:lnTo>
                  <a:pt x="77" y="7"/>
                </a:lnTo>
                <a:lnTo>
                  <a:pt x="58" y="0"/>
                </a:lnTo>
                <a:lnTo>
                  <a:pt x="33" y="7"/>
                </a:lnTo>
                <a:lnTo>
                  <a:pt x="12" y="13"/>
                </a:lnTo>
                <a:lnTo>
                  <a:pt x="6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" name="Freeform 229">
            <a:extLst>
              <a:ext uri="{FF2B5EF4-FFF2-40B4-BE49-F238E27FC236}">
                <a16:creationId xmlns:a16="http://schemas.microsoft.com/office/drawing/2014/main" id="{68E53A66-6F3C-6949-81A0-B291CAA2F40E}"/>
              </a:ext>
            </a:extLst>
          </p:cNvPr>
          <p:cNvSpPr>
            <a:spLocks/>
          </p:cNvSpPr>
          <p:nvPr/>
        </p:nvSpPr>
        <p:spPr bwMode="auto">
          <a:xfrm flipH="1">
            <a:off x="7929459" y="3523152"/>
            <a:ext cx="98425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8" y="26"/>
                </a:lnTo>
                <a:lnTo>
                  <a:pt x="97" y="12"/>
                </a:lnTo>
                <a:lnTo>
                  <a:pt x="78" y="7"/>
                </a:lnTo>
                <a:lnTo>
                  <a:pt x="59" y="0"/>
                </a:lnTo>
                <a:lnTo>
                  <a:pt x="32" y="7"/>
                </a:lnTo>
                <a:lnTo>
                  <a:pt x="12" y="12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" name="Freeform 230">
            <a:extLst>
              <a:ext uri="{FF2B5EF4-FFF2-40B4-BE49-F238E27FC236}">
                <a16:creationId xmlns:a16="http://schemas.microsoft.com/office/drawing/2014/main" id="{64FF636A-64CD-1E63-5736-71F6CFD00477}"/>
              </a:ext>
            </a:extLst>
          </p:cNvPr>
          <p:cNvSpPr>
            <a:spLocks/>
          </p:cNvSpPr>
          <p:nvPr/>
        </p:nvSpPr>
        <p:spPr bwMode="auto">
          <a:xfrm flipH="1">
            <a:off x="6338784" y="414068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5"/>
                </a:lnTo>
                <a:lnTo>
                  <a:pt x="96" y="11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1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" name="Freeform 231">
            <a:extLst>
              <a:ext uri="{FF2B5EF4-FFF2-40B4-BE49-F238E27FC236}">
                <a16:creationId xmlns:a16="http://schemas.microsoft.com/office/drawing/2014/main" id="{88614AB8-00C6-5535-15C7-2C79D32E3838}"/>
              </a:ext>
            </a:extLst>
          </p:cNvPr>
          <p:cNvSpPr>
            <a:spLocks/>
          </p:cNvSpPr>
          <p:nvPr/>
        </p:nvSpPr>
        <p:spPr bwMode="auto">
          <a:xfrm flipH="1">
            <a:off x="6549921" y="4094652"/>
            <a:ext cx="98425" cy="34925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9"/>
                </a:moveTo>
                <a:lnTo>
                  <a:pt x="117" y="27"/>
                </a:lnTo>
                <a:lnTo>
                  <a:pt x="98" y="13"/>
                </a:lnTo>
                <a:lnTo>
                  <a:pt x="79" y="6"/>
                </a:lnTo>
                <a:lnTo>
                  <a:pt x="60" y="0"/>
                </a:lnTo>
                <a:lnTo>
                  <a:pt x="33" y="6"/>
                </a:lnTo>
                <a:lnTo>
                  <a:pt x="14" y="13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6" name="Freeform 232">
            <a:extLst>
              <a:ext uri="{FF2B5EF4-FFF2-40B4-BE49-F238E27FC236}">
                <a16:creationId xmlns:a16="http://schemas.microsoft.com/office/drawing/2014/main" id="{C486E3F0-ADDC-088B-E636-BE950C71F00B}"/>
              </a:ext>
            </a:extLst>
          </p:cNvPr>
          <p:cNvSpPr>
            <a:spLocks/>
          </p:cNvSpPr>
          <p:nvPr/>
        </p:nvSpPr>
        <p:spPr bwMode="auto">
          <a:xfrm flipH="1">
            <a:off x="6735659" y="4043852"/>
            <a:ext cx="98425" cy="36512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6"/>
                </a:lnTo>
                <a:lnTo>
                  <a:pt x="98" y="13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2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7" name="Freeform 233">
            <a:extLst>
              <a:ext uri="{FF2B5EF4-FFF2-40B4-BE49-F238E27FC236}">
                <a16:creationId xmlns:a16="http://schemas.microsoft.com/office/drawing/2014/main" id="{37FF0A4B-A9AB-2B7C-15CA-F825E3397A3B}"/>
              </a:ext>
            </a:extLst>
          </p:cNvPr>
          <p:cNvSpPr>
            <a:spLocks/>
          </p:cNvSpPr>
          <p:nvPr/>
        </p:nvSpPr>
        <p:spPr bwMode="auto">
          <a:xfrm flipH="1">
            <a:off x="6921396" y="3994639"/>
            <a:ext cx="96838" cy="36513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9"/>
                </a:moveTo>
                <a:lnTo>
                  <a:pt x="117" y="25"/>
                </a:lnTo>
                <a:lnTo>
                  <a:pt x="98" y="13"/>
                </a:lnTo>
                <a:lnTo>
                  <a:pt x="78" y="6"/>
                </a:lnTo>
                <a:lnTo>
                  <a:pt x="60" y="0"/>
                </a:lnTo>
                <a:lnTo>
                  <a:pt x="34" y="6"/>
                </a:lnTo>
                <a:lnTo>
                  <a:pt x="13" y="13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8" name="Freeform 234">
            <a:extLst>
              <a:ext uri="{FF2B5EF4-FFF2-40B4-BE49-F238E27FC236}">
                <a16:creationId xmlns:a16="http://schemas.microsoft.com/office/drawing/2014/main" id="{7A823C50-DC1D-069C-9F3E-D30E2433F182}"/>
              </a:ext>
            </a:extLst>
          </p:cNvPr>
          <p:cNvSpPr>
            <a:spLocks/>
          </p:cNvSpPr>
          <p:nvPr/>
        </p:nvSpPr>
        <p:spPr bwMode="auto">
          <a:xfrm flipH="1">
            <a:off x="7261121" y="2754802"/>
            <a:ext cx="96838" cy="34925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9"/>
                </a:moveTo>
                <a:lnTo>
                  <a:pt x="117" y="24"/>
                </a:lnTo>
                <a:lnTo>
                  <a:pt x="96" y="11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1" y="11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9" name="Freeform 235">
            <a:extLst>
              <a:ext uri="{FF2B5EF4-FFF2-40B4-BE49-F238E27FC236}">
                <a16:creationId xmlns:a16="http://schemas.microsoft.com/office/drawing/2014/main" id="{62D6212C-9DD7-6F4C-726D-F8536D89033D}"/>
              </a:ext>
            </a:extLst>
          </p:cNvPr>
          <p:cNvSpPr>
            <a:spLocks/>
          </p:cNvSpPr>
          <p:nvPr/>
        </p:nvSpPr>
        <p:spPr bwMode="auto">
          <a:xfrm flipH="1">
            <a:off x="3582884" y="4145452"/>
            <a:ext cx="96837" cy="36512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6"/>
                </a:lnTo>
                <a:lnTo>
                  <a:pt x="96" y="12"/>
                </a:lnTo>
                <a:lnTo>
                  <a:pt x="77" y="5"/>
                </a:lnTo>
                <a:lnTo>
                  <a:pt x="59" y="0"/>
                </a:lnTo>
                <a:lnTo>
                  <a:pt x="32" y="5"/>
                </a:lnTo>
                <a:lnTo>
                  <a:pt x="13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0" name="Freeform 236">
            <a:extLst>
              <a:ext uri="{FF2B5EF4-FFF2-40B4-BE49-F238E27FC236}">
                <a16:creationId xmlns:a16="http://schemas.microsoft.com/office/drawing/2014/main" id="{9D3C9F27-3D57-62C2-C777-ABEF12BECFE1}"/>
              </a:ext>
            </a:extLst>
          </p:cNvPr>
          <p:cNvSpPr>
            <a:spLocks/>
          </p:cNvSpPr>
          <p:nvPr/>
        </p:nvSpPr>
        <p:spPr bwMode="auto">
          <a:xfrm flipH="1">
            <a:off x="3798784" y="4121639"/>
            <a:ext cx="98425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6"/>
                </a:lnTo>
                <a:lnTo>
                  <a:pt x="96" y="13"/>
                </a:lnTo>
                <a:lnTo>
                  <a:pt x="77" y="7"/>
                </a:lnTo>
                <a:lnTo>
                  <a:pt x="58" y="0"/>
                </a:lnTo>
                <a:lnTo>
                  <a:pt x="32" y="7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1" name="Freeform 237">
            <a:extLst>
              <a:ext uri="{FF2B5EF4-FFF2-40B4-BE49-F238E27FC236}">
                <a16:creationId xmlns:a16="http://schemas.microsoft.com/office/drawing/2014/main" id="{FCF77FC8-1B99-37F4-BD1F-55069B95FBC2}"/>
              </a:ext>
            </a:extLst>
          </p:cNvPr>
          <p:cNvSpPr>
            <a:spLocks/>
          </p:cNvSpPr>
          <p:nvPr/>
        </p:nvSpPr>
        <p:spPr bwMode="auto">
          <a:xfrm flipH="1">
            <a:off x="3998809" y="4137514"/>
            <a:ext cx="96837" cy="36513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6" y="24"/>
                </a:lnTo>
                <a:lnTo>
                  <a:pt x="96" y="11"/>
                </a:lnTo>
                <a:lnTo>
                  <a:pt x="77" y="6"/>
                </a:lnTo>
                <a:lnTo>
                  <a:pt x="58" y="0"/>
                </a:lnTo>
                <a:lnTo>
                  <a:pt x="32" y="6"/>
                </a:lnTo>
                <a:lnTo>
                  <a:pt x="12" y="11"/>
                </a:lnTo>
                <a:lnTo>
                  <a:pt x="5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2" name="Freeform 238">
            <a:extLst>
              <a:ext uri="{FF2B5EF4-FFF2-40B4-BE49-F238E27FC236}">
                <a16:creationId xmlns:a16="http://schemas.microsoft.com/office/drawing/2014/main" id="{BC5260F2-44A3-C57D-E181-83BD84A79EFA}"/>
              </a:ext>
            </a:extLst>
          </p:cNvPr>
          <p:cNvSpPr>
            <a:spLocks/>
          </p:cNvSpPr>
          <p:nvPr/>
        </p:nvSpPr>
        <p:spPr bwMode="auto">
          <a:xfrm flipH="1">
            <a:off x="4202009" y="4127989"/>
            <a:ext cx="96837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5"/>
                </a:lnTo>
                <a:lnTo>
                  <a:pt x="97" y="14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3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3" name="Freeform 239">
            <a:extLst>
              <a:ext uri="{FF2B5EF4-FFF2-40B4-BE49-F238E27FC236}">
                <a16:creationId xmlns:a16="http://schemas.microsoft.com/office/drawing/2014/main" id="{06EB6689-80E4-AB0A-1029-D2333212B10D}"/>
              </a:ext>
            </a:extLst>
          </p:cNvPr>
          <p:cNvSpPr>
            <a:spLocks/>
          </p:cNvSpPr>
          <p:nvPr/>
        </p:nvSpPr>
        <p:spPr bwMode="auto">
          <a:xfrm flipH="1">
            <a:off x="4359171" y="4118464"/>
            <a:ext cx="98425" cy="34925"/>
          </a:xfrm>
          <a:custGeom>
            <a:avLst/>
            <a:gdLst>
              <a:gd name="T0" fmla="*/ 2147483647 w 123"/>
              <a:gd name="T1" fmla="*/ 2147483647 h 44"/>
              <a:gd name="T2" fmla="*/ 2147483647 w 123"/>
              <a:gd name="T3" fmla="*/ 2147483647 h 44"/>
              <a:gd name="T4" fmla="*/ 2147483647 w 123"/>
              <a:gd name="T5" fmla="*/ 2147483647 h 44"/>
              <a:gd name="T6" fmla="*/ 2147483647 w 123"/>
              <a:gd name="T7" fmla="*/ 2147483647 h 44"/>
              <a:gd name="T8" fmla="*/ 2147483647 w 123"/>
              <a:gd name="T9" fmla="*/ 0 h 44"/>
              <a:gd name="T10" fmla="*/ 2147483647 w 123"/>
              <a:gd name="T11" fmla="*/ 2147483647 h 44"/>
              <a:gd name="T12" fmla="*/ 2147483647 w 123"/>
              <a:gd name="T13" fmla="*/ 2147483647 h 44"/>
              <a:gd name="T14" fmla="*/ 2147483647 w 123"/>
              <a:gd name="T15" fmla="*/ 2147483647 h 44"/>
              <a:gd name="T16" fmla="*/ 0 w 123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4"/>
              <a:gd name="T29" fmla="*/ 123 w 123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4">
                <a:moveTo>
                  <a:pt x="123" y="37"/>
                </a:moveTo>
                <a:lnTo>
                  <a:pt x="117" y="25"/>
                </a:lnTo>
                <a:lnTo>
                  <a:pt x="96" y="11"/>
                </a:lnTo>
                <a:lnTo>
                  <a:pt x="78" y="6"/>
                </a:lnTo>
                <a:lnTo>
                  <a:pt x="58" y="0"/>
                </a:lnTo>
                <a:lnTo>
                  <a:pt x="32" y="6"/>
                </a:lnTo>
                <a:lnTo>
                  <a:pt x="12" y="11"/>
                </a:lnTo>
                <a:lnTo>
                  <a:pt x="6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4" name="Freeform 240">
            <a:extLst>
              <a:ext uri="{FF2B5EF4-FFF2-40B4-BE49-F238E27FC236}">
                <a16:creationId xmlns:a16="http://schemas.microsoft.com/office/drawing/2014/main" id="{3A79DC9E-2EB8-E2F0-884E-8283B5B6FF1E}"/>
              </a:ext>
            </a:extLst>
          </p:cNvPr>
          <p:cNvSpPr>
            <a:spLocks/>
          </p:cNvSpPr>
          <p:nvPr/>
        </p:nvSpPr>
        <p:spPr bwMode="auto">
          <a:xfrm flipH="1">
            <a:off x="3757509" y="3959714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7" y="13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3" y="13"/>
                </a:lnTo>
                <a:lnTo>
                  <a:pt x="6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" name="Freeform 241">
            <a:extLst>
              <a:ext uri="{FF2B5EF4-FFF2-40B4-BE49-F238E27FC236}">
                <a16:creationId xmlns:a16="http://schemas.microsoft.com/office/drawing/2014/main" id="{3A99B8E6-F563-6801-E45F-6AC76790EAB5}"/>
              </a:ext>
            </a:extLst>
          </p:cNvPr>
          <p:cNvSpPr>
            <a:spLocks/>
          </p:cNvSpPr>
          <p:nvPr/>
        </p:nvSpPr>
        <p:spPr bwMode="auto">
          <a:xfrm flipH="1">
            <a:off x="3928959" y="396606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6"/>
                </a:lnTo>
                <a:lnTo>
                  <a:pt x="97" y="13"/>
                </a:lnTo>
                <a:lnTo>
                  <a:pt x="77" y="6"/>
                </a:lnTo>
                <a:lnTo>
                  <a:pt x="58" y="0"/>
                </a:lnTo>
                <a:lnTo>
                  <a:pt x="33" y="6"/>
                </a:lnTo>
                <a:lnTo>
                  <a:pt x="12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" name="Freeform 242">
            <a:extLst>
              <a:ext uri="{FF2B5EF4-FFF2-40B4-BE49-F238E27FC236}">
                <a16:creationId xmlns:a16="http://schemas.microsoft.com/office/drawing/2014/main" id="{F7423FEC-C27B-2A15-76E5-35F9640B2132}"/>
              </a:ext>
            </a:extLst>
          </p:cNvPr>
          <p:cNvSpPr>
            <a:spLocks/>
          </p:cNvSpPr>
          <p:nvPr/>
        </p:nvSpPr>
        <p:spPr bwMode="auto">
          <a:xfrm flipH="1">
            <a:off x="4048021" y="3899389"/>
            <a:ext cx="98425" cy="36513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9"/>
                </a:moveTo>
                <a:lnTo>
                  <a:pt x="117" y="25"/>
                </a:lnTo>
                <a:lnTo>
                  <a:pt x="98" y="11"/>
                </a:lnTo>
                <a:lnTo>
                  <a:pt x="78" y="7"/>
                </a:lnTo>
                <a:lnTo>
                  <a:pt x="61" y="0"/>
                </a:lnTo>
                <a:lnTo>
                  <a:pt x="34" y="7"/>
                </a:lnTo>
                <a:lnTo>
                  <a:pt x="14" y="11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7" name="Freeform 243">
            <a:extLst>
              <a:ext uri="{FF2B5EF4-FFF2-40B4-BE49-F238E27FC236}">
                <a16:creationId xmlns:a16="http://schemas.microsoft.com/office/drawing/2014/main" id="{30FFB64C-5A6E-7B6E-730B-E4CA0CF97A49}"/>
              </a:ext>
            </a:extLst>
          </p:cNvPr>
          <p:cNvSpPr>
            <a:spLocks/>
          </p:cNvSpPr>
          <p:nvPr/>
        </p:nvSpPr>
        <p:spPr bwMode="auto">
          <a:xfrm flipH="1">
            <a:off x="4198834" y="3961302"/>
            <a:ext cx="98425" cy="36512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8" y="26"/>
                </a:lnTo>
                <a:lnTo>
                  <a:pt x="97" y="12"/>
                </a:lnTo>
                <a:lnTo>
                  <a:pt x="78" y="5"/>
                </a:lnTo>
                <a:lnTo>
                  <a:pt x="59" y="0"/>
                </a:lnTo>
                <a:lnTo>
                  <a:pt x="33" y="5"/>
                </a:lnTo>
                <a:lnTo>
                  <a:pt x="13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8" name="Freeform 244">
            <a:extLst>
              <a:ext uri="{FF2B5EF4-FFF2-40B4-BE49-F238E27FC236}">
                <a16:creationId xmlns:a16="http://schemas.microsoft.com/office/drawing/2014/main" id="{0A435700-6637-8EA5-A30B-A391E2276439}"/>
              </a:ext>
            </a:extLst>
          </p:cNvPr>
          <p:cNvSpPr>
            <a:spLocks/>
          </p:cNvSpPr>
          <p:nvPr/>
        </p:nvSpPr>
        <p:spPr bwMode="auto">
          <a:xfrm flipH="1">
            <a:off x="3874984" y="3885102"/>
            <a:ext cx="96837" cy="36512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8"/>
                </a:moveTo>
                <a:lnTo>
                  <a:pt x="117" y="26"/>
                </a:lnTo>
                <a:lnTo>
                  <a:pt x="97" y="13"/>
                </a:lnTo>
                <a:lnTo>
                  <a:pt x="79" y="6"/>
                </a:lnTo>
                <a:lnTo>
                  <a:pt x="59" y="0"/>
                </a:lnTo>
                <a:lnTo>
                  <a:pt x="33" y="6"/>
                </a:lnTo>
                <a:lnTo>
                  <a:pt x="13" y="13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9" name="Freeform 245">
            <a:extLst>
              <a:ext uri="{FF2B5EF4-FFF2-40B4-BE49-F238E27FC236}">
                <a16:creationId xmlns:a16="http://schemas.microsoft.com/office/drawing/2014/main" id="{3A8275C5-1362-0219-2230-A13BA7069B73}"/>
              </a:ext>
            </a:extLst>
          </p:cNvPr>
          <p:cNvSpPr>
            <a:spLocks/>
          </p:cNvSpPr>
          <p:nvPr/>
        </p:nvSpPr>
        <p:spPr bwMode="auto">
          <a:xfrm flipH="1">
            <a:off x="3854346" y="3778739"/>
            <a:ext cx="98425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6"/>
                </a:lnTo>
                <a:lnTo>
                  <a:pt x="98" y="12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3" y="12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" name="Freeform 246">
            <a:extLst>
              <a:ext uri="{FF2B5EF4-FFF2-40B4-BE49-F238E27FC236}">
                <a16:creationId xmlns:a16="http://schemas.microsoft.com/office/drawing/2014/main" id="{6A04A260-E9B8-81C0-4734-D900BE69DDCD}"/>
              </a:ext>
            </a:extLst>
          </p:cNvPr>
          <p:cNvSpPr>
            <a:spLocks/>
          </p:cNvSpPr>
          <p:nvPr/>
        </p:nvSpPr>
        <p:spPr bwMode="auto">
          <a:xfrm flipH="1">
            <a:off x="4030559" y="3769214"/>
            <a:ext cx="96837" cy="36513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4"/>
                </a:lnTo>
                <a:lnTo>
                  <a:pt x="95" y="12"/>
                </a:lnTo>
                <a:lnTo>
                  <a:pt x="76" y="5"/>
                </a:lnTo>
                <a:lnTo>
                  <a:pt x="57" y="0"/>
                </a:lnTo>
                <a:lnTo>
                  <a:pt x="33" y="5"/>
                </a:lnTo>
                <a:lnTo>
                  <a:pt x="12" y="12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1" name="Freeform 247">
            <a:extLst>
              <a:ext uri="{FF2B5EF4-FFF2-40B4-BE49-F238E27FC236}">
                <a16:creationId xmlns:a16="http://schemas.microsoft.com/office/drawing/2014/main" id="{F57DA901-CA61-3E67-BA30-D66F0C36F710}"/>
              </a:ext>
            </a:extLst>
          </p:cNvPr>
          <p:cNvSpPr>
            <a:spLocks/>
          </p:cNvSpPr>
          <p:nvPr/>
        </p:nvSpPr>
        <p:spPr bwMode="auto">
          <a:xfrm flipH="1">
            <a:off x="3933721" y="3708889"/>
            <a:ext cx="96838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8" y="25"/>
                </a:lnTo>
                <a:lnTo>
                  <a:pt x="97" y="14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3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" name="Line 256">
            <a:extLst>
              <a:ext uri="{FF2B5EF4-FFF2-40B4-BE49-F238E27FC236}">
                <a16:creationId xmlns:a16="http://schemas.microsoft.com/office/drawing/2014/main" id="{1B6F508F-A97A-5167-D19C-730ECFEEE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9359" y="4345477"/>
            <a:ext cx="31527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3" name="Line 259">
            <a:extLst>
              <a:ext uri="{FF2B5EF4-FFF2-40B4-BE49-F238E27FC236}">
                <a16:creationId xmlns:a16="http://schemas.microsoft.com/office/drawing/2014/main" id="{D97B7B84-9557-6D92-8AB0-6CD6DAA78A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7021" y="4345477"/>
            <a:ext cx="1588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4" name="Line 260">
            <a:extLst>
              <a:ext uri="{FF2B5EF4-FFF2-40B4-BE49-F238E27FC236}">
                <a16:creationId xmlns:a16="http://schemas.microsoft.com/office/drawing/2014/main" id="{336B8E87-88D3-0FB5-18CD-E6FD5CC3F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3271" y="4350239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5" name="Line 261">
            <a:extLst>
              <a:ext uri="{FF2B5EF4-FFF2-40B4-BE49-F238E27FC236}">
                <a16:creationId xmlns:a16="http://schemas.microsoft.com/office/drawing/2014/main" id="{AA86CECB-A20F-83CE-3A93-1F3D3AE77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9996" y="4345477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" name="Line 262">
            <a:extLst>
              <a:ext uri="{FF2B5EF4-FFF2-40B4-BE49-F238E27FC236}">
                <a16:creationId xmlns:a16="http://schemas.microsoft.com/office/drawing/2014/main" id="{681011F1-54C0-048A-4D9F-75A70463A8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9734" y="4345477"/>
            <a:ext cx="1587" cy="1428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7" name="Line 263">
            <a:extLst>
              <a:ext uri="{FF2B5EF4-FFF2-40B4-BE49-F238E27FC236}">
                <a16:creationId xmlns:a16="http://schemas.microsoft.com/office/drawing/2014/main" id="{96DD8990-9F26-7B3D-43CF-0ABEF207A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62809" y="4358177"/>
            <a:ext cx="1587" cy="1270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8" name="Line 264">
            <a:extLst>
              <a:ext uri="{FF2B5EF4-FFF2-40B4-BE49-F238E27FC236}">
                <a16:creationId xmlns:a16="http://schemas.microsoft.com/office/drawing/2014/main" id="{CF75C486-45AD-5753-C7FA-151E0C0FCB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5409" y="4348652"/>
            <a:ext cx="1587" cy="1031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3" name="Line 269">
            <a:extLst>
              <a:ext uri="{FF2B5EF4-FFF2-40B4-BE49-F238E27FC236}">
                <a16:creationId xmlns:a16="http://schemas.microsoft.com/office/drawing/2014/main" id="{B8135F9C-05E3-E1BC-560D-F1E8749922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16809" y="4215302"/>
            <a:ext cx="1587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4" name="Line 270">
            <a:extLst>
              <a:ext uri="{FF2B5EF4-FFF2-40B4-BE49-F238E27FC236}">
                <a16:creationId xmlns:a16="http://schemas.microsoft.com/office/drawing/2014/main" id="{E9857F21-1428-CC46-7D62-59AFB41BEF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78771" y="4204189"/>
            <a:ext cx="1588" cy="1333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8" name="Line 274">
            <a:extLst>
              <a:ext uri="{FF2B5EF4-FFF2-40B4-BE49-F238E27FC236}">
                <a16:creationId xmlns:a16="http://schemas.microsoft.com/office/drawing/2014/main" id="{4E0173EF-7F62-A819-B686-F565313061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58109" y="4078777"/>
            <a:ext cx="1587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2" name="Line 278">
            <a:extLst>
              <a:ext uri="{FF2B5EF4-FFF2-40B4-BE49-F238E27FC236}">
                <a16:creationId xmlns:a16="http://schemas.microsoft.com/office/drawing/2014/main" id="{5B3DBB9F-5705-19B0-0E9D-9BEB4E77AC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78771" y="3908914"/>
            <a:ext cx="1588" cy="1619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1" name="Line 287">
            <a:extLst>
              <a:ext uri="{FF2B5EF4-FFF2-40B4-BE49-F238E27FC236}">
                <a16:creationId xmlns:a16="http://schemas.microsoft.com/office/drawing/2014/main" id="{6ACA9AD4-B6A6-9AE8-6146-DB3D56FFCB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8921" y="3789852"/>
            <a:ext cx="1588" cy="1111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4" name="Line 290">
            <a:extLst>
              <a:ext uri="{FF2B5EF4-FFF2-40B4-BE49-F238E27FC236}">
                <a16:creationId xmlns:a16="http://schemas.microsoft.com/office/drawing/2014/main" id="{3B959969-25F6-9F5E-0060-EF53B64A9D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6996" y="3607289"/>
            <a:ext cx="1588" cy="1793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" name="Line 292">
            <a:extLst>
              <a:ext uri="{FF2B5EF4-FFF2-40B4-BE49-F238E27FC236}">
                <a16:creationId xmlns:a16="http://schemas.microsoft.com/office/drawing/2014/main" id="{0E3B65B0-F9AC-E9B9-FE6B-9BBD349069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7821" y="3443777"/>
            <a:ext cx="1588" cy="1476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4" name="Line 300">
            <a:extLst>
              <a:ext uri="{FF2B5EF4-FFF2-40B4-BE49-F238E27FC236}">
                <a16:creationId xmlns:a16="http://schemas.microsoft.com/office/drawing/2014/main" id="{6B735971-0C5E-D707-7AE7-5530B71441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7821" y="3221527"/>
            <a:ext cx="1588" cy="1254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5" name="Line 301">
            <a:extLst>
              <a:ext uri="{FF2B5EF4-FFF2-40B4-BE49-F238E27FC236}">
                <a16:creationId xmlns:a16="http://schemas.microsoft.com/office/drawing/2014/main" id="{B9C0AF2E-5651-6441-D216-28166C428B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21621" y="3143739"/>
            <a:ext cx="1588" cy="698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6" name="Freeform 302">
            <a:extLst>
              <a:ext uri="{FF2B5EF4-FFF2-40B4-BE49-F238E27FC236}">
                <a16:creationId xmlns:a16="http://schemas.microsoft.com/office/drawing/2014/main" id="{DA00A7E8-3E91-ABC8-23E4-8CF4ACC8A9F5}"/>
              </a:ext>
            </a:extLst>
          </p:cNvPr>
          <p:cNvSpPr>
            <a:spLocks/>
          </p:cNvSpPr>
          <p:nvPr/>
        </p:nvSpPr>
        <p:spPr bwMode="auto">
          <a:xfrm flipH="1">
            <a:off x="7445271" y="2781789"/>
            <a:ext cx="98425" cy="34925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40"/>
                </a:moveTo>
                <a:lnTo>
                  <a:pt x="118" y="25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3" y="13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" name="Freeform 303">
            <a:extLst>
              <a:ext uri="{FF2B5EF4-FFF2-40B4-BE49-F238E27FC236}">
                <a16:creationId xmlns:a16="http://schemas.microsoft.com/office/drawing/2014/main" id="{93EB2337-2F5A-E253-B7F4-3337B6EEC9D7}"/>
              </a:ext>
            </a:extLst>
          </p:cNvPr>
          <p:cNvSpPr>
            <a:spLocks/>
          </p:cNvSpPr>
          <p:nvPr/>
        </p:nvSpPr>
        <p:spPr bwMode="auto">
          <a:xfrm flipH="1">
            <a:off x="7380184" y="2859577"/>
            <a:ext cx="96837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6"/>
                </a:lnTo>
                <a:lnTo>
                  <a:pt x="97" y="12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3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8" name="Freeform 304">
            <a:extLst>
              <a:ext uri="{FF2B5EF4-FFF2-40B4-BE49-F238E27FC236}">
                <a16:creationId xmlns:a16="http://schemas.microsoft.com/office/drawing/2014/main" id="{42A4BE51-D432-2F78-6713-3FCF602AFC21}"/>
              </a:ext>
            </a:extLst>
          </p:cNvPr>
          <p:cNvSpPr>
            <a:spLocks/>
          </p:cNvSpPr>
          <p:nvPr/>
        </p:nvSpPr>
        <p:spPr bwMode="auto">
          <a:xfrm flipH="1">
            <a:off x="7556396" y="2886564"/>
            <a:ext cx="96838" cy="34925"/>
          </a:xfrm>
          <a:custGeom>
            <a:avLst/>
            <a:gdLst>
              <a:gd name="T0" fmla="*/ 2147483647 w 124"/>
              <a:gd name="T1" fmla="*/ 2147483647 h 44"/>
              <a:gd name="T2" fmla="*/ 2147483647 w 124"/>
              <a:gd name="T3" fmla="*/ 2147483647 h 44"/>
              <a:gd name="T4" fmla="*/ 2147483647 w 124"/>
              <a:gd name="T5" fmla="*/ 2147483647 h 44"/>
              <a:gd name="T6" fmla="*/ 2147483647 w 124"/>
              <a:gd name="T7" fmla="*/ 2147483647 h 44"/>
              <a:gd name="T8" fmla="*/ 2147483647 w 124"/>
              <a:gd name="T9" fmla="*/ 0 h 44"/>
              <a:gd name="T10" fmla="*/ 2147483647 w 124"/>
              <a:gd name="T11" fmla="*/ 2147483647 h 44"/>
              <a:gd name="T12" fmla="*/ 2147483647 w 124"/>
              <a:gd name="T13" fmla="*/ 2147483647 h 44"/>
              <a:gd name="T14" fmla="*/ 2147483647 w 124"/>
              <a:gd name="T15" fmla="*/ 2147483647 h 44"/>
              <a:gd name="T16" fmla="*/ 0 w 124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4"/>
              <a:gd name="T29" fmla="*/ 124 w 124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4">
                <a:moveTo>
                  <a:pt x="124" y="39"/>
                </a:moveTo>
                <a:lnTo>
                  <a:pt x="117" y="25"/>
                </a:lnTo>
                <a:lnTo>
                  <a:pt x="98" y="12"/>
                </a:lnTo>
                <a:lnTo>
                  <a:pt x="79" y="6"/>
                </a:lnTo>
                <a:lnTo>
                  <a:pt x="61" y="0"/>
                </a:lnTo>
                <a:lnTo>
                  <a:pt x="35" y="6"/>
                </a:lnTo>
                <a:lnTo>
                  <a:pt x="14" y="12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2" name="Rectangle 308">
            <a:extLst>
              <a:ext uri="{FF2B5EF4-FFF2-40B4-BE49-F238E27FC236}">
                <a16:creationId xmlns:a16="http://schemas.microsoft.com/office/drawing/2014/main" id="{20236F92-4571-17CD-D89B-AA8C0B2BDE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93884" y="3524739"/>
            <a:ext cx="428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reef 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303" name="Rectangle 309">
            <a:extLst>
              <a:ext uri="{FF2B5EF4-FFF2-40B4-BE49-F238E27FC236}">
                <a16:creationId xmlns:a16="http://schemas.microsoft.com/office/drawing/2014/main" id="{A73337F7-F982-624F-443E-D6547E44E38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87509" y="3696189"/>
            <a:ext cx="8239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complex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304" name="Rectangle 310">
            <a:extLst>
              <a:ext uri="{FF2B5EF4-FFF2-40B4-BE49-F238E27FC236}">
                <a16:creationId xmlns:a16="http://schemas.microsoft.com/office/drawing/2014/main" id="{F0A230D4-493E-56AC-CAE9-FDD8AAFB2D5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92315" y="3350061"/>
            <a:ext cx="14491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Large, isolated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05" name="Line 311">
            <a:extLst>
              <a:ext uri="{FF2B5EF4-FFF2-40B4-BE49-F238E27FC236}">
                <a16:creationId xmlns:a16="http://schemas.microsoft.com/office/drawing/2014/main" id="{7F363EC5-C698-C137-C472-99C042DE2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846" y="3712064"/>
            <a:ext cx="400050" cy="1111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6" name="Freeform 312">
            <a:extLst>
              <a:ext uri="{FF2B5EF4-FFF2-40B4-BE49-F238E27FC236}">
                <a16:creationId xmlns:a16="http://schemas.microsoft.com/office/drawing/2014/main" id="{57D4A3C6-3DA8-118D-93DF-1B8EA7709C4A}"/>
              </a:ext>
            </a:extLst>
          </p:cNvPr>
          <p:cNvSpPr>
            <a:spLocks/>
          </p:cNvSpPr>
          <p:nvPr/>
        </p:nvSpPr>
        <p:spPr bwMode="auto">
          <a:xfrm>
            <a:off x="6872184" y="3053252"/>
            <a:ext cx="1993900" cy="717550"/>
          </a:xfrm>
          <a:custGeom>
            <a:avLst/>
            <a:gdLst>
              <a:gd name="T0" fmla="*/ 2147483647 w 1256"/>
              <a:gd name="T1" fmla="*/ 0 h 452"/>
              <a:gd name="T2" fmla="*/ 2147483647 w 1256"/>
              <a:gd name="T3" fmla="*/ 2147483647 h 452"/>
              <a:gd name="T4" fmla="*/ 2147483647 w 1256"/>
              <a:gd name="T5" fmla="*/ 2147483647 h 452"/>
              <a:gd name="T6" fmla="*/ 2147483647 w 1256"/>
              <a:gd name="T7" fmla="*/ 2147483647 h 452"/>
              <a:gd name="T8" fmla="*/ 2147483647 w 1256"/>
              <a:gd name="T9" fmla="*/ 2147483647 h 452"/>
              <a:gd name="T10" fmla="*/ 2147483647 w 1256"/>
              <a:gd name="T11" fmla="*/ 2147483647 h 452"/>
              <a:gd name="T12" fmla="*/ 2147483647 w 1256"/>
              <a:gd name="T13" fmla="*/ 2147483647 h 452"/>
              <a:gd name="T14" fmla="*/ 2147483647 w 1256"/>
              <a:gd name="T15" fmla="*/ 2147483647 h 452"/>
              <a:gd name="T16" fmla="*/ 2147483647 w 1256"/>
              <a:gd name="T17" fmla="*/ 2147483647 h 452"/>
              <a:gd name="T18" fmla="*/ 0 w 1256"/>
              <a:gd name="T19" fmla="*/ 2147483647 h 4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56"/>
              <a:gd name="T31" fmla="*/ 0 h 452"/>
              <a:gd name="T32" fmla="*/ 1256 w 1256"/>
              <a:gd name="T33" fmla="*/ 452 h 4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56" h="452">
                <a:moveTo>
                  <a:pt x="1256" y="0"/>
                </a:moveTo>
                <a:lnTo>
                  <a:pt x="706" y="26"/>
                </a:lnTo>
                <a:lnTo>
                  <a:pt x="550" y="47"/>
                </a:lnTo>
                <a:lnTo>
                  <a:pt x="358" y="91"/>
                </a:lnTo>
                <a:lnTo>
                  <a:pt x="254" y="170"/>
                </a:lnTo>
                <a:lnTo>
                  <a:pt x="188" y="234"/>
                </a:lnTo>
                <a:lnTo>
                  <a:pt x="155" y="285"/>
                </a:lnTo>
                <a:lnTo>
                  <a:pt x="92" y="355"/>
                </a:lnTo>
                <a:lnTo>
                  <a:pt x="44" y="404"/>
                </a:lnTo>
                <a:lnTo>
                  <a:pt x="0" y="45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" name="Line 313">
            <a:extLst>
              <a:ext uri="{FF2B5EF4-FFF2-40B4-BE49-F238E27FC236}">
                <a16:creationId xmlns:a16="http://schemas.microsoft.com/office/drawing/2014/main" id="{F744DAB1-06C4-F0CA-44D3-7C4BAE588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9164534" y="2915139"/>
            <a:ext cx="357187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" name="Freeform 314">
            <a:extLst>
              <a:ext uri="{FF2B5EF4-FFF2-40B4-BE49-F238E27FC236}">
                <a16:creationId xmlns:a16="http://schemas.microsoft.com/office/drawing/2014/main" id="{9B9529A5-4FA5-7FE6-88A5-1044A6C72EE9}"/>
              </a:ext>
            </a:extLst>
          </p:cNvPr>
          <p:cNvSpPr>
            <a:spLocks/>
          </p:cNvSpPr>
          <p:nvPr/>
        </p:nvSpPr>
        <p:spPr bwMode="auto">
          <a:xfrm flipH="1">
            <a:off x="7053159" y="3510452"/>
            <a:ext cx="211137" cy="60325"/>
          </a:xfrm>
          <a:custGeom>
            <a:avLst/>
            <a:gdLst>
              <a:gd name="T0" fmla="*/ 2147483647 w 266"/>
              <a:gd name="T1" fmla="*/ 2147483647 h 77"/>
              <a:gd name="T2" fmla="*/ 2147483647 w 266"/>
              <a:gd name="T3" fmla="*/ 0 h 77"/>
              <a:gd name="T4" fmla="*/ 2147483647 w 266"/>
              <a:gd name="T5" fmla="*/ 2147483647 h 77"/>
              <a:gd name="T6" fmla="*/ 0 w 266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266"/>
              <a:gd name="T13" fmla="*/ 0 h 77"/>
              <a:gd name="T14" fmla="*/ 266 w 266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" h="77">
                <a:moveTo>
                  <a:pt x="266" y="77"/>
                </a:moveTo>
                <a:lnTo>
                  <a:pt x="100" y="0"/>
                </a:lnTo>
                <a:lnTo>
                  <a:pt x="129" y="53"/>
                </a:lnTo>
                <a:lnTo>
                  <a:pt x="0" y="6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9" name="Freeform 315">
            <a:extLst>
              <a:ext uri="{FF2B5EF4-FFF2-40B4-BE49-F238E27FC236}">
                <a16:creationId xmlns:a16="http://schemas.microsoft.com/office/drawing/2014/main" id="{EAAB81FC-A9F0-7CD3-1087-022708059816}"/>
              </a:ext>
            </a:extLst>
          </p:cNvPr>
          <p:cNvSpPr>
            <a:spLocks/>
          </p:cNvSpPr>
          <p:nvPr/>
        </p:nvSpPr>
        <p:spPr bwMode="auto">
          <a:xfrm flipH="1">
            <a:off x="7442096" y="3178664"/>
            <a:ext cx="269875" cy="50800"/>
          </a:xfrm>
          <a:custGeom>
            <a:avLst/>
            <a:gdLst>
              <a:gd name="T0" fmla="*/ 2147483647 w 341"/>
              <a:gd name="T1" fmla="*/ 2147483647 h 65"/>
              <a:gd name="T2" fmla="*/ 2147483647 w 341"/>
              <a:gd name="T3" fmla="*/ 0 h 65"/>
              <a:gd name="T4" fmla="*/ 2147483647 w 341"/>
              <a:gd name="T5" fmla="*/ 2147483647 h 65"/>
              <a:gd name="T6" fmla="*/ 0 w 341"/>
              <a:gd name="T7" fmla="*/ 2147483647 h 65"/>
              <a:gd name="T8" fmla="*/ 2147483647 w 341"/>
              <a:gd name="T9" fmla="*/ 2147483647 h 65"/>
              <a:gd name="T10" fmla="*/ 0 w 341"/>
              <a:gd name="T11" fmla="*/ 2147483647 h 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1"/>
              <a:gd name="T19" fmla="*/ 0 h 65"/>
              <a:gd name="T20" fmla="*/ 341 w 341"/>
              <a:gd name="T21" fmla="*/ 65 h 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1" h="65">
                <a:moveTo>
                  <a:pt x="341" y="43"/>
                </a:moveTo>
                <a:lnTo>
                  <a:pt x="153" y="0"/>
                </a:lnTo>
                <a:lnTo>
                  <a:pt x="200" y="53"/>
                </a:lnTo>
                <a:lnTo>
                  <a:pt x="0" y="17"/>
                </a:lnTo>
                <a:lnTo>
                  <a:pt x="76" y="65"/>
                </a:lnTo>
                <a:lnTo>
                  <a:pt x="0" y="4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0" name="Freeform 316">
            <a:extLst>
              <a:ext uri="{FF2B5EF4-FFF2-40B4-BE49-F238E27FC236}">
                <a16:creationId xmlns:a16="http://schemas.microsoft.com/office/drawing/2014/main" id="{12F4763A-A7E8-7419-2A13-40014744730D}"/>
              </a:ext>
            </a:extLst>
          </p:cNvPr>
          <p:cNvSpPr>
            <a:spLocks/>
          </p:cNvSpPr>
          <p:nvPr/>
        </p:nvSpPr>
        <p:spPr bwMode="auto">
          <a:xfrm flipH="1">
            <a:off x="7234134" y="3394564"/>
            <a:ext cx="98425" cy="34925"/>
          </a:xfrm>
          <a:custGeom>
            <a:avLst/>
            <a:gdLst>
              <a:gd name="T0" fmla="*/ 2147483647 w 125"/>
              <a:gd name="T1" fmla="*/ 2147483647 h 43"/>
              <a:gd name="T2" fmla="*/ 2147483647 w 125"/>
              <a:gd name="T3" fmla="*/ 2147483647 h 43"/>
              <a:gd name="T4" fmla="*/ 2147483647 w 125"/>
              <a:gd name="T5" fmla="*/ 2147483647 h 43"/>
              <a:gd name="T6" fmla="*/ 2147483647 w 125"/>
              <a:gd name="T7" fmla="*/ 2147483647 h 43"/>
              <a:gd name="T8" fmla="*/ 2147483647 w 125"/>
              <a:gd name="T9" fmla="*/ 0 h 43"/>
              <a:gd name="T10" fmla="*/ 2147483647 w 125"/>
              <a:gd name="T11" fmla="*/ 2147483647 h 43"/>
              <a:gd name="T12" fmla="*/ 2147483647 w 125"/>
              <a:gd name="T13" fmla="*/ 2147483647 h 43"/>
              <a:gd name="T14" fmla="*/ 2147483647 w 125"/>
              <a:gd name="T15" fmla="*/ 2147483647 h 43"/>
              <a:gd name="T16" fmla="*/ 0 w 125"/>
              <a:gd name="T17" fmla="*/ 2147483647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3"/>
              <a:gd name="T29" fmla="*/ 125 w 125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3">
                <a:moveTo>
                  <a:pt x="125" y="38"/>
                </a:moveTo>
                <a:lnTo>
                  <a:pt x="118" y="24"/>
                </a:lnTo>
                <a:lnTo>
                  <a:pt x="98" y="12"/>
                </a:lnTo>
                <a:lnTo>
                  <a:pt x="79" y="6"/>
                </a:lnTo>
                <a:lnTo>
                  <a:pt x="60" y="0"/>
                </a:lnTo>
                <a:lnTo>
                  <a:pt x="34" y="6"/>
                </a:lnTo>
                <a:lnTo>
                  <a:pt x="14" y="12"/>
                </a:lnTo>
                <a:lnTo>
                  <a:pt x="7" y="32"/>
                </a:lnTo>
                <a:lnTo>
                  <a:pt x="0" y="4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1" name="Freeform 317">
            <a:extLst>
              <a:ext uri="{FF2B5EF4-FFF2-40B4-BE49-F238E27FC236}">
                <a16:creationId xmlns:a16="http://schemas.microsoft.com/office/drawing/2014/main" id="{565FB2BE-C0C5-38EA-0A3C-593BCD24AAD8}"/>
              </a:ext>
            </a:extLst>
          </p:cNvPr>
          <p:cNvSpPr>
            <a:spLocks/>
          </p:cNvSpPr>
          <p:nvPr/>
        </p:nvSpPr>
        <p:spPr bwMode="auto">
          <a:xfrm flipH="1">
            <a:off x="7346846" y="3310427"/>
            <a:ext cx="96838" cy="36512"/>
          </a:xfrm>
          <a:custGeom>
            <a:avLst/>
            <a:gdLst>
              <a:gd name="T0" fmla="*/ 2147483647 w 121"/>
              <a:gd name="T1" fmla="*/ 2147483647 h 46"/>
              <a:gd name="T2" fmla="*/ 2147483647 w 121"/>
              <a:gd name="T3" fmla="*/ 2147483647 h 46"/>
              <a:gd name="T4" fmla="*/ 2147483647 w 121"/>
              <a:gd name="T5" fmla="*/ 2147483647 h 46"/>
              <a:gd name="T6" fmla="*/ 2147483647 w 121"/>
              <a:gd name="T7" fmla="*/ 2147483647 h 46"/>
              <a:gd name="T8" fmla="*/ 2147483647 w 121"/>
              <a:gd name="T9" fmla="*/ 0 h 46"/>
              <a:gd name="T10" fmla="*/ 2147483647 w 121"/>
              <a:gd name="T11" fmla="*/ 2147483647 h 46"/>
              <a:gd name="T12" fmla="*/ 2147483647 w 121"/>
              <a:gd name="T13" fmla="*/ 2147483647 h 46"/>
              <a:gd name="T14" fmla="*/ 2147483647 w 121"/>
              <a:gd name="T15" fmla="*/ 2147483647 h 46"/>
              <a:gd name="T16" fmla="*/ 0 w 121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1"/>
              <a:gd name="T28" fmla="*/ 0 h 46"/>
              <a:gd name="T29" fmla="*/ 121 w 121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1" h="46">
                <a:moveTo>
                  <a:pt x="121" y="39"/>
                </a:moveTo>
                <a:lnTo>
                  <a:pt x="116" y="26"/>
                </a:lnTo>
                <a:lnTo>
                  <a:pt x="97" y="13"/>
                </a:lnTo>
                <a:lnTo>
                  <a:pt x="76" y="7"/>
                </a:lnTo>
                <a:lnTo>
                  <a:pt x="58" y="0"/>
                </a:lnTo>
                <a:lnTo>
                  <a:pt x="33" y="7"/>
                </a:lnTo>
                <a:lnTo>
                  <a:pt x="11" y="13"/>
                </a:lnTo>
                <a:lnTo>
                  <a:pt x="5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2" name="Freeform 318">
            <a:extLst>
              <a:ext uri="{FF2B5EF4-FFF2-40B4-BE49-F238E27FC236}">
                <a16:creationId xmlns:a16="http://schemas.microsoft.com/office/drawing/2014/main" id="{E7A41DB8-3E15-B845-D36E-3A5BD2EC36A1}"/>
              </a:ext>
            </a:extLst>
          </p:cNvPr>
          <p:cNvSpPr>
            <a:spLocks/>
          </p:cNvSpPr>
          <p:nvPr/>
        </p:nvSpPr>
        <p:spPr bwMode="auto">
          <a:xfrm flipH="1">
            <a:off x="7438921" y="3240577"/>
            <a:ext cx="96838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5"/>
                </a:lnTo>
                <a:lnTo>
                  <a:pt x="97" y="12"/>
                </a:lnTo>
                <a:lnTo>
                  <a:pt x="78" y="5"/>
                </a:lnTo>
                <a:lnTo>
                  <a:pt x="59" y="0"/>
                </a:lnTo>
                <a:lnTo>
                  <a:pt x="33" y="5"/>
                </a:lnTo>
                <a:lnTo>
                  <a:pt x="13" y="12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6" name="Line 322">
            <a:extLst>
              <a:ext uri="{FF2B5EF4-FFF2-40B4-BE49-F238E27FC236}">
                <a16:creationId xmlns:a16="http://schemas.microsoft.com/office/drawing/2014/main" id="{25558EC8-35E3-E8EB-8592-E7ED749E16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6234" y="3062777"/>
            <a:ext cx="1587" cy="71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" name="Freeform 323">
            <a:extLst>
              <a:ext uri="{FF2B5EF4-FFF2-40B4-BE49-F238E27FC236}">
                <a16:creationId xmlns:a16="http://schemas.microsoft.com/office/drawing/2014/main" id="{9E45DA9D-171D-E384-53BE-C99E8B274AFC}"/>
              </a:ext>
            </a:extLst>
          </p:cNvPr>
          <p:cNvSpPr>
            <a:spLocks/>
          </p:cNvSpPr>
          <p:nvPr/>
        </p:nvSpPr>
        <p:spPr bwMode="auto">
          <a:xfrm flipH="1">
            <a:off x="6889646" y="3546964"/>
            <a:ext cx="268288" cy="207963"/>
          </a:xfrm>
          <a:custGeom>
            <a:avLst/>
            <a:gdLst>
              <a:gd name="T0" fmla="*/ 2147483647 w 338"/>
              <a:gd name="T1" fmla="*/ 2147483647 h 264"/>
              <a:gd name="T2" fmla="*/ 2147483647 w 338"/>
              <a:gd name="T3" fmla="*/ 2147483647 h 264"/>
              <a:gd name="T4" fmla="*/ 2147483647 w 338"/>
              <a:gd name="T5" fmla="*/ 2147483647 h 264"/>
              <a:gd name="T6" fmla="*/ 0 w 338"/>
              <a:gd name="T7" fmla="*/ 0 h 264"/>
              <a:gd name="T8" fmla="*/ 0 60000 65536"/>
              <a:gd name="T9" fmla="*/ 0 60000 65536"/>
              <a:gd name="T10" fmla="*/ 0 60000 65536"/>
              <a:gd name="T11" fmla="*/ 0 60000 65536"/>
              <a:gd name="T12" fmla="*/ 0 w 338"/>
              <a:gd name="T13" fmla="*/ 0 h 264"/>
              <a:gd name="T14" fmla="*/ 338 w 338"/>
              <a:gd name="T15" fmla="*/ 264 h 2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8" h="264">
                <a:moveTo>
                  <a:pt x="338" y="264"/>
                </a:moveTo>
                <a:lnTo>
                  <a:pt x="173" y="133"/>
                </a:lnTo>
                <a:lnTo>
                  <a:pt x="56" y="47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8" name="Line 324">
            <a:extLst>
              <a:ext uri="{FF2B5EF4-FFF2-40B4-BE49-F238E27FC236}">
                <a16:creationId xmlns:a16="http://schemas.microsoft.com/office/drawing/2014/main" id="{9273BE2F-FE99-B1FE-9AE2-5C387CA45F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809" y="3588239"/>
            <a:ext cx="25400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9" name="Line 325">
            <a:extLst>
              <a:ext uri="{FF2B5EF4-FFF2-40B4-BE49-F238E27FC236}">
                <a16:creationId xmlns:a16="http://schemas.microsoft.com/office/drawing/2014/main" id="{B08F084B-31C4-3C36-7718-F451F755E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9346" y="3642214"/>
            <a:ext cx="25400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0" name="Line 326">
            <a:extLst>
              <a:ext uri="{FF2B5EF4-FFF2-40B4-BE49-F238E27FC236}">
                <a16:creationId xmlns:a16="http://schemas.microsoft.com/office/drawing/2014/main" id="{BFDC5F7E-D34A-ED59-52BF-EA422B6F7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6184" y="3570777"/>
            <a:ext cx="25400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1" name="Line 327">
            <a:extLst>
              <a:ext uri="{FF2B5EF4-FFF2-40B4-BE49-F238E27FC236}">
                <a16:creationId xmlns:a16="http://schemas.microsoft.com/office/drawing/2014/main" id="{618C5948-D612-8EDF-59D4-EB2591277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1434" y="3564427"/>
            <a:ext cx="26987" cy="381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2" name="Line 328">
            <a:extLst>
              <a:ext uri="{FF2B5EF4-FFF2-40B4-BE49-F238E27FC236}">
                <a16:creationId xmlns:a16="http://schemas.microsoft.com/office/drawing/2014/main" id="{3CAFAB58-A390-3B23-635B-BF828F887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1896" y="3639039"/>
            <a:ext cx="25400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3" name="Line 329">
            <a:extLst>
              <a:ext uri="{FF2B5EF4-FFF2-40B4-BE49-F238E27FC236}">
                <a16:creationId xmlns:a16="http://schemas.microsoft.com/office/drawing/2014/main" id="{4F47A648-71EC-B888-148D-AC83D2217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2196" y="3724764"/>
            <a:ext cx="20638" cy="396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4" name="Line 330">
            <a:extLst>
              <a:ext uri="{FF2B5EF4-FFF2-40B4-BE49-F238E27FC236}">
                <a16:creationId xmlns:a16="http://schemas.microsoft.com/office/drawing/2014/main" id="{14215B36-1B05-4854-57DC-F37A3B330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909" y="3815252"/>
            <a:ext cx="20637" cy="317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5" name="Line 331">
            <a:extLst>
              <a:ext uri="{FF2B5EF4-FFF2-40B4-BE49-F238E27FC236}">
                <a16:creationId xmlns:a16="http://schemas.microsoft.com/office/drawing/2014/main" id="{44E19030-5BE5-AD73-DF40-240474584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684" y="3918439"/>
            <a:ext cx="19050" cy="317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6" name="Line 332">
            <a:extLst>
              <a:ext uri="{FF2B5EF4-FFF2-40B4-BE49-F238E27FC236}">
                <a16:creationId xmlns:a16="http://schemas.microsoft.com/office/drawing/2014/main" id="{2C91F3AA-358D-96F5-3978-BF22AA378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2471" y="3072302"/>
            <a:ext cx="3571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" name="Freeform 333">
            <a:extLst>
              <a:ext uri="{FF2B5EF4-FFF2-40B4-BE49-F238E27FC236}">
                <a16:creationId xmlns:a16="http://schemas.microsoft.com/office/drawing/2014/main" id="{92BAA81A-F108-C867-47A0-11E8B1A79ADA}"/>
              </a:ext>
            </a:extLst>
          </p:cNvPr>
          <p:cNvSpPr>
            <a:spLocks/>
          </p:cNvSpPr>
          <p:nvPr/>
        </p:nvSpPr>
        <p:spPr bwMode="auto">
          <a:xfrm flipH="1">
            <a:off x="7900884" y="3070714"/>
            <a:ext cx="955675" cy="1428750"/>
          </a:xfrm>
          <a:custGeom>
            <a:avLst/>
            <a:gdLst>
              <a:gd name="T0" fmla="*/ 2147483647 w 1204"/>
              <a:gd name="T1" fmla="*/ 2147483647 h 1800"/>
              <a:gd name="T2" fmla="*/ 2147483647 w 1204"/>
              <a:gd name="T3" fmla="*/ 2147483647 h 1800"/>
              <a:gd name="T4" fmla="*/ 2147483647 w 1204"/>
              <a:gd name="T5" fmla="*/ 2147483647 h 1800"/>
              <a:gd name="T6" fmla="*/ 2147483647 w 1204"/>
              <a:gd name="T7" fmla="*/ 2147483647 h 1800"/>
              <a:gd name="T8" fmla="*/ 2147483647 w 1204"/>
              <a:gd name="T9" fmla="*/ 2147483647 h 1800"/>
              <a:gd name="T10" fmla="*/ 2147483647 w 1204"/>
              <a:gd name="T11" fmla="*/ 2147483647 h 1800"/>
              <a:gd name="T12" fmla="*/ 2147483647 w 1204"/>
              <a:gd name="T13" fmla="*/ 2147483647 h 1800"/>
              <a:gd name="T14" fmla="*/ 2147483647 w 1204"/>
              <a:gd name="T15" fmla="*/ 2147483647 h 1800"/>
              <a:gd name="T16" fmla="*/ 2147483647 w 1204"/>
              <a:gd name="T17" fmla="*/ 2147483647 h 1800"/>
              <a:gd name="T18" fmla="*/ 2147483647 w 1204"/>
              <a:gd name="T19" fmla="*/ 2147483647 h 1800"/>
              <a:gd name="T20" fmla="*/ 2147483647 w 1204"/>
              <a:gd name="T21" fmla="*/ 2147483647 h 1800"/>
              <a:gd name="T22" fmla="*/ 2147483647 w 1204"/>
              <a:gd name="T23" fmla="*/ 2147483647 h 1800"/>
              <a:gd name="T24" fmla="*/ 2147483647 w 1204"/>
              <a:gd name="T25" fmla="*/ 2147483647 h 1800"/>
              <a:gd name="T26" fmla="*/ 2147483647 w 1204"/>
              <a:gd name="T27" fmla="*/ 2147483647 h 1800"/>
              <a:gd name="T28" fmla="*/ 2147483647 w 1204"/>
              <a:gd name="T29" fmla="*/ 2147483647 h 1800"/>
              <a:gd name="T30" fmla="*/ 2147483647 w 1204"/>
              <a:gd name="T31" fmla="*/ 2147483647 h 1800"/>
              <a:gd name="T32" fmla="*/ 2147483647 w 1204"/>
              <a:gd name="T33" fmla="*/ 2147483647 h 1800"/>
              <a:gd name="T34" fmla="*/ 0 w 1204"/>
              <a:gd name="T35" fmla="*/ 0 h 1800"/>
              <a:gd name="T36" fmla="*/ 2147483647 w 1204"/>
              <a:gd name="T37" fmla="*/ 2147483647 h 1800"/>
              <a:gd name="T38" fmla="*/ 2147483647 w 1204"/>
              <a:gd name="T39" fmla="*/ 2147483647 h 1800"/>
              <a:gd name="T40" fmla="*/ 2147483647 w 1204"/>
              <a:gd name="T41" fmla="*/ 2147483647 h 1800"/>
              <a:gd name="T42" fmla="*/ 2147483647 w 1204"/>
              <a:gd name="T43" fmla="*/ 2147483647 h 1800"/>
              <a:gd name="T44" fmla="*/ 2147483647 w 1204"/>
              <a:gd name="T45" fmla="*/ 2147483647 h 1800"/>
              <a:gd name="T46" fmla="*/ 2147483647 w 1204"/>
              <a:gd name="T47" fmla="*/ 2147483647 h 1800"/>
              <a:gd name="T48" fmla="*/ 2147483647 w 1204"/>
              <a:gd name="T49" fmla="*/ 2147483647 h 1800"/>
              <a:gd name="T50" fmla="*/ 2147483647 w 1204"/>
              <a:gd name="T51" fmla="*/ 2147483647 h 1800"/>
              <a:gd name="T52" fmla="*/ 2147483647 w 1204"/>
              <a:gd name="T53" fmla="*/ 2147483647 h 1800"/>
              <a:gd name="T54" fmla="*/ 2147483647 w 1204"/>
              <a:gd name="T55" fmla="*/ 2147483647 h 1800"/>
              <a:gd name="T56" fmla="*/ 2147483647 w 1204"/>
              <a:gd name="T57" fmla="*/ 2147483647 h 1800"/>
              <a:gd name="T58" fmla="*/ 2147483647 w 1204"/>
              <a:gd name="T59" fmla="*/ 2147483647 h 1800"/>
              <a:gd name="T60" fmla="*/ 2147483647 w 1204"/>
              <a:gd name="T61" fmla="*/ 2147483647 h 18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04"/>
              <a:gd name="T94" fmla="*/ 0 h 1800"/>
              <a:gd name="T95" fmla="*/ 1204 w 1204"/>
              <a:gd name="T96" fmla="*/ 1800 h 18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04" h="1800">
                <a:moveTo>
                  <a:pt x="1182" y="1777"/>
                </a:moveTo>
                <a:lnTo>
                  <a:pt x="1050" y="1658"/>
                </a:lnTo>
                <a:lnTo>
                  <a:pt x="1204" y="1516"/>
                </a:lnTo>
                <a:lnTo>
                  <a:pt x="875" y="1319"/>
                </a:lnTo>
                <a:lnTo>
                  <a:pt x="975" y="1221"/>
                </a:lnTo>
                <a:lnTo>
                  <a:pt x="580" y="1037"/>
                </a:lnTo>
                <a:lnTo>
                  <a:pt x="339" y="983"/>
                </a:lnTo>
                <a:lnTo>
                  <a:pt x="614" y="874"/>
                </a:lnTo>
                <a:lnTo>
                  <a:pt x="552" y="855"/>
                </a:lnTo>
                <a:lnTo>
                  <a:pt x="636" y="785"/>
                </a:lnTo>
                <a:lnTo>
                  <a:pt x="330" y="667"/>
                </a:lnTo>
                <a:lnTo>
                  <a:pt x="356" y="585"/>
                </a:lnTo>
                <a:lnTo>
                  <a:pt x="122" y="469"/>
                </a:lnTo>
                <a:lnTo>
                  <a:pt x="241" y="361"/>
                </a:lnTo>
                <a:lnTo>
                  <a:pt x="88" y="241"/>
                </a:lnTo>
                <a:lnTo>
                  <a:pt x="141" y="152"/>
                </a:lnTo>
                <a:lnTo>
                  <a:pt x="56" y="55"/>
                </a:lnTo>
                <a:lnTo>
                  <a:pt x="0" y="0"/>
                </a:lnTo>
                <a:lnTo>
                  <a:pt x="32" y="1734"/>
                </a:lnTo>
                <a:lnTo>
                  <a:pt x="154" y="1789"/>
                </a:lnTo>
                <a:lnTo>
                  <a:pt x="241" y="1789"/>
                </a:lnTo>
                <a:lnTo>
                  <a:pt x="406" y="1767"/>
                </a:lnTo>
                <a:lnTo>
                  <a:pt x="470" y="1767"/>
                </a:lnTo>
                <a:lnTo>
                  <a:pt x="580" y="1800"/>
                </a:lnTo>
                <a:lnTo>
                  <a:pt x="669" y="1800"/>
                </a:lnTo>
                <a:lnTo>
                  <a:pt x="788" y="1767"/>
                </a:lnTo>
                <a:lnTo>
                  <a:pt x="875" y="1745"/>
                </a:lnTo>
                <a:lnTo>
                  <a:pt x="964" y="1777"/>
                </a:lnTo>
                <a:lnTo>
                  <a:pt x="1083" y="1789"/>
                </a:lnTo>
                <a:lnTo>
                  <a:pt x="1193" y="1767"/>
                </a:lnTo>
                <a:lnTo>
                  <a:pt x="1182" y="177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8" name="Oval 334">
            <a:extLst>
              <a:ext uri="{FF2B5EF4-FFF2-40B4-BE49-F238E27FC236}">
                <a16:creationId xmlns:a16="http://schemas.microsoft.com/office/drawing/2014/main" id="{2219EDDB-71C5-BFB8-0C94-B22292447F6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3634" y="4132752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9" name="Oval 335">
            <a:extLst>
              <a:ext uri="{FF2B5EF4-FFF2-40B4-BE49-F238E27FC236}">
                <a16:creationId xmlns:a16="http://schemas.microsoft.com/office/drawing/2014/main" id="{6CF18428-E6B6-6B43-4CAD-E79609F11E3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78734" y="4142277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0" name="Oval 336">
            <a:extLst>
              <a:ext uri="{FF2B5EF4-FFF2-40B4-BE49-F238E27FC236}">
                <a16:creationId xmlns:a16="http://schemas.microsoft.com/office/drawing/2014/main" id="{6DD03A22-745E-CAAD-4B4C-8965346055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88284" y="4350239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1" name="Oval 337">
            <a:extLst>
              <a:ext uri="{FF2B5EF4-FFF2-40B4-BE49-F238E27FC236}">
                <a16:creationId xmlns:a16="http://schemas.microsoft.com/office/drawing/2014/main" id="{6822E07F-D7D8-3035-31B6-7A9B0492D8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67634" y="3970827"/>
            <a:ext cx="33337" cy="4286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2" name="Oval 338">
            <a:extLst>
              <a:ext uri="{FF2B5EF4-FFF2-40B4-BE49-F238E27FC236}">
                <a16:creationId xmlns:a16="http://schemas.microsoft.com/office/drawing/2014/main" id="{31D392E0-772F-FFE7-5AB4-9D4395D0C1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88284" y="4110527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3" name="Oval 339">
            <a:extLst>
              <a:ext uri="{FF2B5EF4-FFF2-40B4-BE49-F238E27FC236}">
                <a16:creationId xmlns:a16="http://schemas.microsoft.com/office/drawing/2014/main" id="{6B88FCB3-8B94-96F5-8A7B-2CFBA0B392F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51784" y="3642214"/>
            <a:ext cx="31750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4" name="Oval 340">
            <a:extLst>
              <a:ext uri="{FF2B5EF4-FFF2-40B4-BE49-F238E27FC236}">
                <a16:creationId xmlns:a16="http://schemas.microsoft.com/office/drawing/2014/main" id="{779E9352-663C-AA94-7FCC-46267946B1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23134" y="4359764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5" name="Oval 341">
            <a:extLst>
              <a:ext uri="{FF2B5EF4-FFF2-40B4-BE49-F238E27FC236}">
                <a16:creationId xmlns:a16="http://schemas.microsoft.com/office/drawing/2014/main" id="{68A80B49-E7A1-EA11-52B2-27E4FD885BB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83484" y="4359764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6" name="Freeform 342">
            <a:extLst>
              <a:ext uri="{FF2B5EF4-FFF2-40B4-BE49-F238E27FC236}">
                <a16:creationId xmlns:a16="http://schemas.microsoft.com/office/drawing/2014/main" id="{73346B22-930B-E257-240C-7C418568791F}"/>
              </a:ext>
            </a:extLst>
          </p:cNvPr>
          <p:cNvSpPr>
            <a:spLocks/>
          </p:cNvSpPr>
          <p:nvPr/>
        </p:nvSpPr>
        <p:spPr bwMode="auto">
          <a:xfrm flipH="1">
            <a:off x="8370784" y="3885102"/>
            <a:ext cx="460375" cy="17462"/>
          </a:xfrm>
          <a:custGeom>
            <a:avLst/>
            <a:gdLst>
              <a:gd name="T0" fmla="*/ 2147483647 w 581"/>
              <a:gd name="T1" fmla="*/ 2147483647 h 23"/>
              <a:gd name="T2" fmla="*/ 0 w 581"/>
              <a:gd name="T3" fmla="*/ 0 h 23"/>
              <a:gd name="T4" fmla="*/ 2147483647 w 581"/>
              <a:gd name="T5" fmla="*/ 2147483647 h 23"/>
              <a:gd name="T6" fmla="*/ 0 60000 65536"/>
              <a:gd name="T7" fmla="*/ 0 60000 65536"/>
              <a:gd name="T8" fmla="*/ 0 60000 65536"/>
              <a:gd name="T9" fmla="*/ 0 w 581"/>
              <a:gd name="T10" fmla="*/ 0 h 23"/>
              <a:gd name="T11" fmla="*/ 581 w 581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1" h="23">
                <a:moveTo>
                  <a:pt x="581" y="23"/>
                </a:moveTo>
                <a:lnTo>
                  <a:pt x="0" y="0"/>
                </a:lnTo>
                <a:lnTo>
                  <a:pt x="581" y="23"/>
                </a:lnTo>
                <a:close/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" name="Oval 343">
            <a:extLst>
              <a:ext uri="{FF2B5EF4-FFF2-40B4-BE49-F238E27FC236}">
                <a16:creationId xmlns:a16="http://schemas.microsoft.com/office/drawing/2014/main" id="{F7ABE4EE-269E-B81D-1B33-6729F3CB5F3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86684" y="3686664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8" name="Oval 344">
            <a:extLst>
              <a:ext uri="{FF2B5EF4-FFF2-40B4-BE49-F238E27FC236}">
                <a16:creationId xmlns:a16="http://schemas.microsoft.com/office/drawing/2014/main" id="{4682C129-2C31-FDFE-C10B-CBA0F28D344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39084" y="3342177"/>
            <a:ext cx="33337" cy="44450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9" name="Freeform 345">
            <a:extLst>
              <a:ext uri="{FF2B5EF4-FFF2-40B4-BE49-F238E27FC236}">
                <a16:creationId xmlns:a16="http://schemas.microsoft.com/office/drawing/2014/main" id="{BA89B0D1-262E-4BAE-ECBC-1B4A3141D642}"/>
              </a:ext>
            </a:extLst>
          </p:cNvPr>
          <p:cNvSpPr>
            <a:spLocks/>
          </p:cNvSpPr>
          <p:nvPr/>
        </p:nvSpPr>
        <p:spPr bwMode="auto">
          <a:xfrm flipH="1">
            <a:off x="7899296" y="3062777"/>
            <a:ext cx="966788" cy="1398587"/>
          </a:xfrm>
          <a:custGeom>
            <a:avLst/>
            <a:gdLst>
              <a:gd name="T0" fmla="*/ 2147483647 w 1218"/>
              <a:gd name="T1" fmla="*/ 2147483647 h 1761"/>
              <a:gd name="T2" fmla="*/ 2147483647 w 1218"/>
              <a:gd name="T3" fmla="*/ 2147483647 h 1761"/>
              <a:gd name="T4" fmla="*/ 2147483647 w 1218"/>
              <a:gd name="T5" fmla="*/ 2147483647 h 1761"/>
              <a:gd name="T6" fmla="*/ 2147483647 w 1218"/>
              <a:gd name="T7" fmla="*/ 2147483647 h 1761"/>
              <a:gd name="T8" fmla="*/ 2147483647 w 1218"/>
              <a:gd name="T9" fmla="*/ 2147483647 h 1761"/>
              <a:gd name="T10" fmla="*/ 2147483647 w 1218"/>
              <a:gd name="T11" fmla="*/ 2147483647 h 1761"/>
              <a:gd name="T12" fmla="*/ 2147483647 w 1218"/>
              <a:gd name="T13" fmla="*/ 2147483647 h 1761"/>
              <a:gd name="T14" fmla="*/ 2147483647 w 1218"/>
              <a:gd name="T15" fmla="*/ 2147483647 h 1761"/>
              <a:gd name="T16" fmla="*/ 2147483647 w 1218"/>
              <a:gd name="T17" fmla="*/ 2147483647 h 1761"/>
              <a:gd name="T18" fmla="*/ 2147483647 w 1218"/>
              <a:gd name="T19" fmla="*/ 2147483647 h 1761"/>
              <a:gd name="T20" fmla="*/ 2147483647 w 1218"/>
              <a:gd name="T21" fmla="*/ 2147483647 h 1761"/>
              <a:gd name="T22" fmla="*/ 2147483647 w 1218"/>
              <a:gd name="T23" fmla="*/ 2147483647 h 1761"/>
              <a:gd name="T24" fmla="*/ 2147483647 w 1218"/>
              <a:gd name="T25" fmla="*/ 2147483647 h 1761"/>
              <a:gd name="T26" fmla="*/ 2147483647 w 1218"/>
              <a:gd name="T27" fmla="*/ 2147483647 h 1761"/>
              <a:gd name="T28" fmla="*/ 2147483647 w 1218"/>
              <a:gd name="T29" fmla="*/ 2147483647 h 1761"/>
              <a:gd name="T30" fmla="*/ 2147483647 w 1218"/>
              <a:gd name="T31" fmla="*/ 2147483647 h 1761"/>
              <a:gd name="T32" fmla="*/ 0 w 1218"/>
              <a:gd name="T33" fmla="*/ 0 h 17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18"/>
              <a:gd name="T52" fmla="*/ 0 h 1761"/>
              <a:gd name="T53" fmla="*/ 1218 w 1218"/>
              <a:gd name="T54" fmla="*/ 1761 h 176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18" h="1761">
                <a:moveTo>
                  <a:pt x="1155" y="1761"/>
                </a:moveTo>
                <a:lnTo>
                  <a:pt x="1069" y="1669"/>
                </a:lnTo>
                <a:lnTo>
                  <a:pt x="1218" y="1522"/>
                </a:lnTo>
                <a:lnTo>
                  <a:pt x="897" y="1331"/>
                </a:lnTo>
                <a:lnTo>
                  <a:pt x="985" y="1239"/>
                </a:lnTo>
                <a:lnTo>
                  <a:pt x="614" y="1061"/>
                </a:lnTo>
                <a:lnTo>
                  <a:pt x="345" y="1006"/>
                </a:lnTo>
                <a:lnTo>
                  <a:pt x="627" y="884"/>
                </a:lnTo>
                <a:lnTo>
                  <a:pt x="565" y="859"/>
                </a:lnTo>
                <a:lnTo>
                  <a:pt x="632" y="797"/>
                </a:lnTo>
                <a:lnTo>
                  <a:pt x="325" y="669"/>
                </a:lnTo>
                <a:lnTo>
                  <a:pt x="375" y="595"/>
                </a:lnTo>
                <a:lnTo>
                  <a:pt x="147" y="478"/>
                </a:lnTo>
                <a:lnTo>
                  <a:pt x="257" y="350"/>
                </a:lnTo>
                <a:lnTo>
                  <a:pt x="85" y="245"/>
                </a:lnTo>
                <a:lnTo>
                  <a:pt x="171" y="166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0" name="Freeform 346">
            <a:extLst>
              <a:ext uri="{FF2B5EF4-FFF2-40B4-BE49-F238E27FC236}">
                <a16:creationId xmlns:a16="http://schemas.microsoft.com/office/drawing/2014/main" id="{181B9B31-0056-2C6F-90E1-1F3C5CB6B822}"/>
              </a:ext>
            </a:extLst>
          </p:cNvPr>
          <p:cNvSpPr>
            <a:spLocks/>
          </p:cNvSpPr>
          <p:nvPr/>
        </p:nvSpPr>
        <p:spPr bwMode="auto">
          <a:xfrm flipH="1">
            <a:off x="8735909" y="3054839"/>
            <a:ext cx="127000" cy="125413"/>
          </a:xfrm>
          <a:custGeom>
            <a:avLst/>
            <a:gdLst>
              <a:gd name="T0" fmla="*/ 2147483647 w 159"/>
              <a:gd name="T1" fmla="*/ 0 h 158"/>
              <a:gd name="T2" fmla="*/ 2147483647 w 159"/>
              <a:gd name="T3" fmla="*/ 2147483647 h 158"/>
              <a:gd name="T4" fmla="*/ 2147483647 w 159"/>
              <a:gd name="T5" fmla="*/ 2147483647 h 158"/>
              <a:gd name="T6" fmla="*/ 2147483647 w 159"/>
              <a:gd name="T7" fmla="*/ 2147483647 h 158"/>
              <a:gd name="T8" fmla="*/ 0 w 159"/>
              <a:gd name="T9" fmla="*/ 2147483647 h 158"/>
              <a:gd name="T10" fmla="*/ 2147483647 w 159"/>
              <a:gd name="T11" fmla="*/ 0 h 1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58"/>
              <a:gd name="T20" fmla="*/ 159 w 159"/>
              <a:gd name="T21" fmla="*/ 158 h 1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58">
                <a:moveTo>
                  <a:pt x="26" y="0"/>
                </a:moveTo>
                <a:lnTo>
                  <a:pt x="74" y="12"/>
                </a:lnTo>
                <a:lnTo>
                  <a:pt x="159" y="25"/>
                </a:lnTo>
                <a:lnTo>
                  <a:pt x="159" y="158"/>
                </a:lnTo>
                <a:lnTo>
                  <a:pt x="0" y="12"/>
                </a:lnTo>
                <a:lnTo>
                  <a:pt x="26" y="0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1" name="Freeform 347">
            <a:extLst>
              <a:ext uri="{FF2B5EF4-FFF2-40B4-BE49-F238E27FC236}">
                <a16:creationId xmlns:a16="http://schemas.microsoft.com/office/drawing/2014/main" id="{7B1FF19C-1C4D-E357-5616-D04B1DC2FBD5}"/>
              </a:ext>
            </a:extLst>
          </p:cNvPr>
          <p:cNvSpPr>
            <a:spLocks/>
          </p:cNvSpPr>
          <p:nvPr/>
        </p:nvSpPr>
        <p:spPr bwMode="auto">
          <a:xfrm flipH="1">
            <a:off x="3081234" y="3939077"/>
            <a:ext cx="546100" cy="390525"/>
          </a:xfrm>
          <a:custGeom>
            <a:avLst/>
            <a:gdLst>
              <a:gd name="T0" fmla="*/ 0 w 689"/>
              <a:gd name="T1" fmla="*/ 2147483647 h 492"/>
              <a:gd name="T2" fmla="*/ 2147483647 w 689"/>
              <a:gd name="T3" fmla="*/ 2147483647 h 492"/>
              <a:gd name="T4" fmla="*/ 2147483647 w 689"/>
              <a:gd name="T5" fmla="*/ 2147483647 h 492"/>
              <a:gd name="T6" fmla="*/ 2147483647 w 689"/>
              <a:gd name="T7" fmla="*/ 2147483647 h 492"/>
              <a:gd name="T8" fmla="*/ 2147483647 w 689"/>
              <a:gd name="T9" fmla="*/ 2147483647 h 492"/>
              <a:gd name="T10" fmla="*/ 2147483647 w 689"/>
              <a:gd name="T11" fmla="*/ 2147483647 h 492"/>
              <a:gd name="T12" fmla="*/ 2147483647 w 689"/>
              <a:gd name="T13" fmla="*/ 2147483647 h 492"/>
              <a:gd name="T14" fmla="*/ 2147483647 w 689"/>
              <a:gd name="T15" fmla="*/ 2147483647 h 492"/>
              <a:gd name="T16" fmla="*/ 2147483647 w 689"/>
              <a:gd name="T17" fmla="*/ 2147483647 h 492"/>
              <a:gd name="T18" fmla="*/ 2147483647 w 689"/>
              <a:gd name="T19" fmla="*/ 2147483647 h 492"/>
              <a:gd name="T20" fmla="*/ 2147483647 w 689"/>
              <a:gd name="T21" fmla="*/ 2147483647 h 492"/>
              <a:gd name="T22" fmla="*/ 2147483647 w 689"/>
              <a:gd name="T23" fmla="*/ 2147483647 h 492"/>
              <a:gd name="T24" fmla="*/ 2147483647 w 689"/>
              <a:gd name="T25" fmla="*/ 2147483647 h 492"/>
              <a:gd name="T26" fmla="*/ 2147483647 w 689"/>
              <a:gd name="T27" fmla="*/ 2147483647 h 492"/>
              <a:gd name="T28" fmla="*/ 2147483647 w 689"/>
              <a:gd name="T29" fmla="*/ 2147483647 h 492"/>
              <a:gd name="T30" fmla="*/ 2147483647 w 689"/>
              <a:gd name="T31" fmla="*/ 0 h 492"/>
              <a:gd name="T32" fmla="*/ 0 w 689"/>
              <a:gd name="T33" fmla="*/ 2147483647 h 4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89"/>
              <a:gd name="T52" fmla="*/ 0 h 492"/>
              <a:gd name="T53" fmla="*/ 689 w 689"/>
              <a:gd name="T54" fmla="*/ 492 h 4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89" h="492">
                <a:moveTo>
                  <a:pt x="0" y="6"/>
                </a:moveTo>
                <a:lnTo>
                  <a:pt x="18" y="6"/>
                </a:lnTo>
                <a:lnTo>
                  <a:pt x="222" y="130"/>
                </a:lnTo>
                <a:lnTo>
                  <a:pt x="362" y="227"/>
                </a:lnTo>
                <a:lnTo>
                  <a:pt x="517" y="314"/>
                </a:lnTo>
                <a:lnTo>
                  <a:pt x="627" y="405"/>
                </a:lnTo>
                <a:lnTo>
                  <a:pt x="689" y="492"/>
                </a:lnTo>
                <a:lnTo>
                  <a:pt x="438" y="405"/>
                </a:lnTo>
                <a:lnTo>
                  <a:pt x="325" y="351"/>
                </a:lnTo>
                <a:lnTo>
                  <a:pt x="191" y="240"/>
                </a:lnTo>
                <a:lnTo>
                  <a:pt x="105" y="179"/>
                </a:lnTo>
                <a:lnTo>
                  <a:pt x="49" y="148"/>
                </a:lnTo>
                <a:lnTo>
                  <a:pt x="111" y="148"/>
                </a:lnTo>
                <a:lnTo>
                  <a:pt x="5" y="43"/>
                </a:lnTo>
                <a:lnTo>
                  <a:pt x="42" y="37"/>
                </a:lnTo>
                <a:lnTo>
                  <a:pt x="5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2" name="Freeform 348">
            <a:extLst>
              <a:ext uri="{FF2B5EF4-FFF2-40B4-BE49-F238E27FC236}">
                <a16:creationId xmlns:a16="http://schemas.microsoft.com/office/drawing/2014/main" id="{08FBEDEC-A59E-552A-4443-D0C0D38389D3}"/>
              </a:ext>
            </a:extLst>
          </p:cNvPr>
          <p:cNvSpPr>
            <a:spLocks/>
          </p:cNvSpPr>
          <p:nvPr/>
        </p:nvSpPr>
        <p:spPr bwMode="auto">
          <a:xfrm flipH="1">
            <a:off x="4335359" y="3935902"/>
            <a:ext cx="663575" cy="379412"/>
          </a:xfrm>
          <a:custGeom>
            <a:avLst/>
            <a:gdLst>
              <a:gd name="T0" fmla="*/ 2147483647 w 837"/>
              <a:gd name="T1" fmla="*/ 0 h 480"/>
              <a:gd name="T2" fmla="*/ 2147483647 w 837"/>
              <a:gd name="T3" fmla="*/ 2147483647 h 480"/>
              <a:gd name="T4" fmla="*/ 2147483647 w 837"/>
              <a:gd name="T5" fmla="*/ 2147483647 h 480"/>
              <a:gd name="T6" fmla="*/ 2147483647 w 837"/>
              <a:gd name="T7" fmla="*/ 2147483647 h 480"/>
              <a:gd name="T8" fmla="*/ 2147483647 w 837"/>
              <a:gd name="T9" fmla="*/ 2147483647 h 480"/>
              <a:gd name="T10" fmla="*/ 0 w 837"/>
              <a:gd name="T11" fmla="*/ 2147483647 h 480"/>
              <a:gd name="T12" fmla="*/ 2147483647 w 837"/>
              <a:gd name="T13" fmla="*/ 2147483647 h 480"/>
              <a:gd name="T14" fmla="*/ 2147483647 w 837"/>
              <a:gd name="T15" fmla="*/ 2147483647 h 480"/>
              <a:gd name="T16" fmla="*/ 2147483647 w 837"/>
              <a:gd name="T17" fmla="*/ 2147483647 h 480"/>
              <a:gd name="T18" fmla="*/ 2147483647 w 837"/>
              <a:gd name="T19" fmla="*/ 2147483647 h 480"/>
              <a:gd name="T20" fmla="*/ 2147483647 w 837"/>
              <a:gd name="T21" fmla="*/ 2147483647 h 480"/>
              <a:gd name="T22" fmla="*/ 2147483647 w 837"/>
              <a:gd name="T23" fmla="*/ 2147483647 h 480"/>
              <a:gd name="T24" fmla="*/ 2147483647 w 837"/>
              <a:gd name="T25" fmla="*/ 2147483647 h 480"/>
              <a:gd name="T26" fmla="*/ 2147483647 w 837"/>
              <a:gd name="T27" fmla="*/ 2147483647 h 480"/>
              <a:gd name="T28" fmla="*/ 2147483647 w 837"/>
              <a:gd name="T29" fmla="*/ 2147483647 h 480"/>
              <a:gd name="T30" fmla="*/ 2147483647 w 837"/>
              <a:gd name="T31" fmla="*/ 2147483647 h 480"/>
              <a:gd name="T32" fmla="*/ 2147483647 w 837"/>
              <a:gd name="T33" fmla="*/ 2147483647 h 480"/>
              <a:gd name="T34" fmla="*/ 2147483647 w 837"/>
              <a:gd name="T35" fmla="*/ 2147483647 h 480"/>
              <a:gd name="T36" fmla="*/ 2147483647 w 837"/>
              <a:gd name="T37" fmla="*/ 0 h 4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37"/>
              <a:gd name="T58" fmla="*/ 0 h 480"/>
              <a:gd name="T59" fmla="*/ 837 w 837"/>
              <a:gd name="T60" fmla="*/ 480 h 48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37" h="480">
                <a:moveTo>
                  <a:pt x="820" y="0"/>
                </a:moveTo>
                <a:lnTo>
                  <a:pt x="633" y="86"/>
                </a:lnTo>
                <a:lnTo>
                  <a:pt x="450" y="203"/>
                </a:lnTo>
                <a:lnTo>
                  <a:pt x="210" y="283"/>
                </a:lnTo>
                <a:lnTo>
                  <a:pt x="56" y="343"/>
                </a:lnTo>
                <a:lnTo>
                  <a:pt x="0" y="387"/>
                </a:lnTo>
                <a:lnTo>
                  <a:pt x="106" y="387"/>
                </a:lnTo>
                <a:lnTo>
                  <a:pt x="7" y="443"/>
                </a:lnTo>
                <a:lnTo>
                  <a:pt x="106" y="436"/>
                </a:lnTo>
                <a:lnTo>
                  <a:pt x="99" y="480"/>
                </a:lnTo>
                <a:lnTo>
                  <a:pt x="296" y="411"/>
                </a:lnTo>
                <a:lnTo>
                  <a:pt x="457" y="343"/>
                </a:lnTo>
                <a:lnTo>
                  <a:pt x="597" y="252"/>
                </a:lnTo>
                <a:lnTo>
                  <a:pt x="782" y="141"/>
                </a:lnTo>
                <a:lnTo>
                  <a:pt x="745" y="111"/>
                </a:lnTo>
                <a:lnTo>
                  <a:pt x="807" y="56"/>
                </a:lnTo>
                <a:lnTo>
                  <a:pt x="795" y="30"/>
                </a:lnTo>
                <a:lnTo>
                  <a:pt x="837" y="6"/>
                </a:lnTo>
                <a:lnTo>
                  <a:pt x="820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3" name="Freeform 349">
            <a:extLst>
              <a:ext uri="{FF2B5EF4-FFF2-40B4-BE49-F238E27FC236}">
                <a16:creationId xmlns:a16="http://schemas.microsoft.com/office/drawing/2014/main" id="{ED66C752-1535-2D2E-1BCA-43F30CE16946}"/>
              </a:ext>
            </a:extLst>
          </p:cNvPr>
          <p:cNvSpPr>
            <a:spLocks/>
          </p:cNvSpPr>
          <p:nvPr/>
        </p:nvSpPr>
        <p:spPr bwMode="auto">
          <a:xfrm>
            <a:off x="1806471" y="4362939"/>
            <a:ext cx="1135063" cy="128588"/>
          </a:xfrm>
          <a:custGeom>
            <a:avLst/>
            <a:gdLst>
              <a:gd name="T0" fmla="*/ 2147483647 w 715"/>
              <a:gd name="T1" fmla="*/ 2147483647 h 81"/>
              <a:gd name="T2" fmla="*/ 2147483647 w 715"/>
              <a:gd name="T3" fmla="*/ 2147483647 h 81"/>
              <a:gd name="T4" fmla="*/ 2147483647 w 715"/>
              <a:gd name="T5" fmla="*/ 2147483647 h 81"/>
              <a:gd name="T6" fmla="*/ 0 w 715"/>
              <a:gd name="T7" fmla="*/ 2147483647 h 81"/>
              <a:gd name="T8" fmla="*/ 2147483647 w 715"/>
              <a:gd name="T9" fmla="*/ 2147483647 h 81"/>
              <a:gd name="T10" fmla="*/ 2147483647 w 715"/>
              <a:gd name="T11" fmla="*/ 2147483647 h 81"/>
              <a:gd name="T12" fmla="*/ 2147483647 w 715"/>
              <a:gd name="T13" fmla="*/ 2147483647 h 81"/>
              <a:gd name="T14" fmla="*/ 2147483647 w 715"/>
              <a:gd name="T15" fmla="*/ 2147483647 h 81"/>
              <a:gd name="T16" fmla="*/ 2147483647 w 715"/>
              <a:gd name="T17" fmla="*/ 2147483647 h 81"/>
              <a:gd name="T18" fmla="*/ 2147483647 w 715"/>
              <a:gd name="T19" fmla="*/ 2147483647 h 81"/>
              <a:gd name="T20" fmla="*/ 2147483647 w 715"/>
              <a:gd name="T21" fmla="*/ 2147483647 h 81"/>
              <a:gd name="T22" fmla="*/ 2147483647 w 715"/>
              <a:gd name="T23" fmla="*/ 0 h 81"/>
              <a:gd name="T24" fmla="*/ 2147483647 w 715"/>
              <a:gd name="T25" fmla="*/ 2147483647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15"/>
              <a:gd name="T40" fmla="*/ 0 h 81"/>
              <a:gd name="T41" fmla="*/ 715 w 715"/>
              <a:gd name="T42" fmla="*/ 81 h 8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15" h="81">
                <a:moveTo>
                  <a:pt x="694" y="4"/>
                </a:moveTo>
                <a:lnTo>
                  <a:pt x="689" y="4"/>
                </a:lnTo>
                <a:lnTo>
                  <a:pt x="482" y="21"/>
                </a:lnTo>
                <a:lnTo>
                  <a:pt x="0" y="73"/>
                </a:lnTo>
                <a:lnTo>
                  <a:pt x="285" y="76"/>
                </a:lnTo>
                <a:lnTo>
                  <a:pt x="461" y="81"/>
                </a:lnTo>
                <a:lnTo>
                  <a:pt x="542" y="64"/>
                </a:lnTo>
                <a:lnTo>
                  <a:pt x="680" y="51"/>
                </a:lnTo>
                <a:lnTo>
                  <a:pt x="669" y="28"/>
                </a:lnTo>
                <a:lnTo>
                  <a:pt x="715" y="18"/>
                </a:lnTo>
                <a:lnTo>
                  <a:pt x="689" y="7"/>
                </a:lnTo>
                <a:lnTo>
                  <a:pt x="703" y="0"/>
                </a:lnTo>
                <a:lnTo>
                  <a:pt x="694" y="4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4" name="Rectangle 350">
            <a:extLst>
              <a:ext uri="{FF2B5EF4-FFF2-40B4-BE49-F238E27FC236}">
                <a16:creationId xmlns:a16="http://schemas.microsoft.com/office/drawing/2014/main" id="{31F71E3A-A886-9C5A-3A54-FF6BC08E125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37509" y="1102214"/>
            <a:ext cx="923925" cy="3519488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48" name="Line 354">
            <a:extLst>
              <a:ext uri="{FF2B5EF4-FFF2-40B4-BE49-F238E27FC236}">
                <a16:creationId xmlns:a16="http://schemas.microsoft.com/office/drawing/2014/main" id="{74F5A5F5-92E5-0539-7364-F6F99FF125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7196" y="2883389"/>
            <a:ext cx="8001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9" name="Freeform 355">
            <a:extLst>
              <a:ext uri="{FF2B5EF4-FFF2-40B4-BE49-F238E27FC236}">
                <a16:creationId xmlns:a16="http://schemas.microsoft.com/office/drawing/2014/main" id="{C9C1763B-45A9-A510-5E54-68FCEE8758D2}"/>
              </a:ext>
            </a:extLst>
          </p:cNvPr>
          <p:cNvSpPr>
            <a:spLocks/>
          </p:cNvSpPr>
          <p:nvPr/>
        </p:nvSpPr>
        <p:spPr bwMode="auto">
          <a:xfrm flipH="1">
            <a:off x="2263671" y="4416914"/>
            <a:ext cx="3375025" cy="73025"/>
          </a:xfrm>
          <a:custGeom>
            <a:avLst/>
            <a:gdLst>
              <a:gd name="T0" fmla="*/ 0 w 4252"/>
              <a:gd name="T1" fmla="*/ 2147483647 h 92"/>
              <a:gd name="T2" fmla="*/ 2147483647 w 4252"/>
              <a:gd name="T3" fmla="*/ 2147483647 h 92"/>
              <a:gd name="T4" fmla="*/ 2147483647 w 4252"/>
              <a:gd name="T5" fmla="*/ 2147483647 h 92"/>
              <a:gd name="T6" fmla="*/ 2147483647 w 4252"/>
              <a:gd name="T7" fmla="*/ 2147483647 h 92"/>
              <a:gd name="T8" fmla="*/ 2147483647 w 4252"/>
              <a:gd name="T9" fmla="*/ 2147483647 h 92"/>
              <a:gd name="T10" fmla="*/ 2147483647 w 4252"/>
              <a:gd name="T11" fmla="*/ 2147483647 h 92"/>
              <a:gd name="T12" fmla="*/ 2147483647 w 4252"/>
              <a:gd name="T13" fmla="*/ 2147483647 h 92"/>
              <a:gd name="T14" fmla="*/ 2147483647 w 4252"/>
              <a:gd name="T15" fmla="*/ 2147483647 h 92"/>
              <a:gd name="T16" fmla="*/ 2147483647 w 4252"/>
              <a:gd name="T17" fmla="*/ 2147483647 h 92"/>
              <a:gd name="T18" fmla="*/ 2147483647 w 4252"/>
              <a:gd name="T19" fmla="*/ 2147483647 h 92"/>
              <a:gd name="T20" fmla="*/ 2147483647 w 4252"/>
              <a:gd name="T21" fmla="*/ 2147483647 h 92"/>
              <a:gd name="T22" fmla="*/ 2147483647 w 4252"/>
              <a:gd name="T23" fmla="*/ 2147483647 h 92"/>
              <a:gd name="T24" fmla="*/ 2147483647 w 4252"/>
              <a:gd name="T25" fmla="*/ 2147483647 h 92"/>
              <a:gd name="T26" fmla="*/ 2147483647 w 4252"/>
              <a:gd name="T27" fmla="*/ 2147483647 h 92"/>
              <a:gd name="T28" fmla="*/ 2147483647 w 4252"/>
              <a:gd name="T29" fmla="*/ 2147483647 h 92"/>
              <a:gd name="T30" fmla="*/ 2147483647 w 4252"/>
              <a:gd name="T31" fmla="*/ 2147483647 h 92"/>
              <a:gd name="T32" fmla="*/ 2147483647 w 4252"/>
              <a:gd name="T33" fmla="*/ 2147483647 h 92"/>
              <a:gd name="T34" fmla="*/ 2147483647 w 4252"/>
              <a:gd name="T35" fmla="*/ 2147483647 h 92"/>
              <a:gd name="T36" fmla="*/ 2147483647 w 4252"/>
              <a:gd name="T37" fmla="*/ 2147483647 h 92"/>
              <a:gd name="T38" fmla="*/ 2147483647 w 4252"/>
              <a:gd name="T39" fmla="*/ 2147483647 h 92"/>
              <a:gd name="T40" fmla="*/ 2147483647 w 4252"/>
              <a:gd name="T41" fmla="*/ 2147483647 h 92"/>
              <a:gd name="T42" fmla="*/ 2147483647 w 4252"/>
              <a:gd name="T43" fmla="*/ 2147483647 h 92"/>
              <a:gd name="T44" fmla="*/ 2147483647 w 4252"/>
              <a:gd name="T45" fmla="*/ 2147483647 h 92"/>
              <a:gd name="T46" fmla="*/ 2147483647 w 4252"/>
              <a:gd name="T47" fmla="*/ 2147483647 h 92"/>
              <a:gd name="T48" fmla="*/ 2147483647 w 4252"/>
              <a:gd name="T49" fmla="*/ 2147483647 h 92"/>
              <a:gd name="T50" fmla="*/ 2147483647 w 4252"/>
              <a:gd name="T51" fmla="*/ 0 h 92"/>
              <a:gd name="T52" fmla="*/ 2147483647 w 4252"/>
              <a:gd name="T53" fmla="*/ 2147483647 h 92"/>
              <a:gd name="T54" fmla="*/ 2147483647 w 4252"/>
              <a:gd name="T55" fmla="*/ 2147483647 h 92"/>
              <a:gd name="T56" fmla="*/ 2147483647 w 4252"/>
              <a:gd name="T57" fmla="*/ 2147483647 h 92"/>
              <a:gd name="T58" fmla="*/ 2147483647 w 4252"/>
              <a:gd name="T59" fmla="*/ 2147483647 h 92"/>
              <a:gd name="T60" fmla="*/ 2147483647 w 4252"/>
              <a:gd name="T61" fmla="*/ 2147483647 h 92"/>
              <a:gd name="T62" fmla="*/ 2147483647 w 4252"/>
              <a:gd name="T63" fmla="*/ 2147483647 h 92"/>
              <a:gd name="T64" fmla="*/ 2147483647 w 4252"/>
              <a:gd name="T65" fmla="*/ 2147483647 h 92"/>
              <a:gd name="T66" fmla="*/ 2147483647 w 4252"/>
              <a:gd name="T67" fmla="*/ 2147483647 h 92"/>
              <a:gd name="T68" fmla="*/ 2147483647 w 4252"/>
              <a:gd name="T69" fmla="*/ 2147483647 h 92"/>
              <a:gd name="T70" fmla="*/ 2147483647 w 4252"/>
              <a:gd name="T71" fmla="*/ 2147483647 h 92"/>
              <a:gd name="T72" fmla="*/ 2147483647 w 4252"/>
              <a:gd name="T73" fmla="*/ 2147483647 h 92"/>
              <a:gd name="T74" fmla="*/ 2147483647 w 4252"/>
              <a:gd name="T75" fmla="*/ 2147483647 h 92"/>
              <a:gd name="T76" fmla="*/ 2147483647 w 4252"/>
              <a:gd name="T77" fmla="*/ 2147483647 h 92"/>
              <a:gd name="T78" fmla="*/ 2147483647 w 4252"/>
              <a:gd name="T79" fmla="*/ 2147483647 h 92"/>
              <a:gd name="T80" fmla="*/ 2147483647 w 4252"/>
              <a:gd name="T81" fmla="*/ 2147483647 h 92"/>
              <a:gd name="T82" fmla="*/ 2147483647 w 4252"/>
              <a:gd name="T83" fmla="*/ 2147483647 h 92"/>
              <a:gd name="T84" fmla="*/ 2147483647 w 4252"/>
              <a:gd name="T85" fmla="*/ 2147483647 h 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252"/>
              <a:gd name="T130" fmla="*/ 0 h 92"/>
              <a:gd name="T131" fmla="*/ 4252 w 4252"/>
              <a:gd name="T132" fmla="*/ 92 h 9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252" h="92">
                <a:moveTo>
                  <a:pt x="0" y="76"/>
                </a:moveTo>
                <a:lnTo>
                  <a:pt x="53" y="84"/>
                </a:lnTo>
                <a:lnTo>
                  <a:pt x="128" y="84"/>
                </a:lnTo>
                <a:lnTo>
                  <a:pt x="227" y="53"/>
                </a:lnTo>
                <a:lnTo>
                  <a:pt x="334" y="38"/>
                </a:lnTo>
                <a:lnTo>
                  <a:pt x="418" y="38"/>
                </a:lnTo>
                <a:lnTo>
                  <a:pt x="507" y="53"/>
                </a:lnTo>
                <a:lnTo>
                  <a:pt x="592" y="84"/>
                </a:lnTo>
                <a:lnTo>
                  <a:pt x="675" y="84"/>
                </a:lnTo>
                <a:lnTo>
                  <a:pt x="780" y="53"/>
                </a:lnTo>
                <a:lnTo>
                  <a:pt x="871" y="53"/>
                </a:lnTo>
                <a:lnTo>
                  <a:pt x="964" y="38"/>
                </a:lnTo>
                <a:lnTo>
                  <a:pt x="1062" y="38"/>
                </a:lnTo>
                <a:lnTo>
                  <a:pt x="1168" y="53"/>
                </a:lnTo>
                <a:lnTo>
                  <a:pt x="1258" y="69"/>
                </a:lnTo>
                <a:lnTo>
                  <a:pt x="1364" y="76"/>
                </a:lnTo>
                <a:lnTo>
                  <a:pt x="1448" y="69"/>
                </a:lnTo>
                <a:lnTo>
                  <a:pt x="1546" y="38"/>
                </a:lnTo>
                <a:lnTo>
                  <a:pt x="1667" y="38"/>
                </a:lnTo>
                <a:lnTo>
                  <a:pt x="1805" y="46"/>
                </a:lnTo>
                <a:lnTo>
                  <a:pt x="1895" y="60"/>
                </a:lnTo>
                <a:lnTo>
                  <a:pt x="1994" y="60"/>
                </a:lnTo>
                <a:lnTo>
                  <a:pt x="2100" y="38"/>
                </a:lnTo>
                <a:lnTo>
                  <a:pt x="2177" y="23"/>
                </a:lnTo>
                <a:lnTo>
                  <a:pt x="2282" y="15"/>
                </a:lnTo>
                <a:lnTo>
                  <a:pt x="2417" y="0"/>
                </a:lnTo>
                <a:lnTo>
                  <a:pt x="2531" y="7"/>
                </a:lnTo>
                <a:lnTo>
                  <a:pt x="2608" y="38"/>
                </a:lnTo>
                <a:lnTo>
                  <a:pt x="2714" y="60"/>
                </a:lnTo>
                <a:lnTo>
                  <a:pt x="2805" y="38"/>
                </a:lnTo>
                <a:lnTo>
                  <a:pt x="2941" y="23"/>
                </a:lnTo>
                <a:lnTo>
                  <a:pt x="3048" y="15"/>
                </a:lnTo>
                <a:lnTo>
                  <a:pt x="3130" y="46"/>
                </a:lnTo>
                <a:lnTo>
                  <a:pt x="3228" y="76"/>
                </a:lnTo>
                <a:lnTo>
                  <a:pt x="3305" y="76"/>
                </a:lnTo>
                <a:lnTo>
                  <a:pt x="3426" y="60"/>
                </a:lnTo>
                <a:lnTo>
                  <a:pt x="3616" y="46"/>
                </a:lnTo>
                <a:lnTo>
                  <a:pt x="3737" y="53"/>
                </a:lnTo>
                <a:lnTo>
                  <a:pt x="3873" y="84"/>
                </a:lnTo>
                <a:lnTo>
                  <a:pt x="4002" y="92"/>
                </a:lnTo>
                <a:lnTo>
                  <a:pt x="4116" y="92"/>
                </a:lnTo>
                <a:lnTo>
                  <a:pt x="4193" y="84"/>
                </a:lnTo>
                <a:lnTo>
                  <a:pt x="4252" y="84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0" name="Freeform 356">
            <a:extLst>
              <a:ext uri="{FF2B5EF4-FFF2-40B4-BE49-F238E27FC236}">
                <a16:creationId xmlns:a16="http://schemas.microsoft.com/office/drawing/2014/main" id="{83AC0731-EE60-8CFC-67E1-A7E14A63FD94}"/>
              </a:ext>
            </a:extLst>
          </p:cNvPr>
          <p:cNvSpPr>
            <a:spLocks/>
          </p:cNvSpPr>
          <p:nvPr/>
        </p:nvSpPr>
        <p:spPr bwMode="auto">
          <a:xfrm flipH="1">
            <a:off x="5619646" y="4451839"/>
            <a:ext cx="3225800" cy="38100"/>
          </a:xfrm>
          <a:custGeom>
            <a:avLst/>
            <a:gdLst>
              <a:gd name="T0" fmla="*/ 0 w 4064"/>
              <a:gd name="T1" fmla="*/ 2147483647 h 47"/>
              <a:gd name="T2" fmla="*/ 2147483647 w 4064"/>
              <a:gd name="T3" fmla="*/ 2147483647 h 47"/>
              <a:gd name="T4" fmla="*/ 2147483647 w 4064"/>
              <a:gd name="T5" fmla="*/ 2147483647 h 47"/>
              <a:gd name="T6" fmla="*/ 2147483647 w 4064"/>
              <a:gd name="T7" fmla="*/ 2147483647 h 47"/>
              <a:gd name="T8" fmla="*/ 2147483647 w 4064"/>
              <a:gd name="T9" fmla="*/ 2147483647 h 47"/>
              <a:gd name="T10" fmla="*/ 2147483647 w 4064"/>
              <a:gd name="T11" fmla="*/ 2147483647 h 47"/>
              <a:gd name="T12" fmla="*/ 2147483647 w 4064"/>
              <a:gd name="T13" fmla="*/ 2147483647 h 47"/>
              <a:gd name="T14" fmla="*/ 2147483647 w 4064"/>
              <a:gd name="T15" fmla="*/ 2147483647 h 47"/>
              <a:gd name="T16" fmla="*/ 2147483647 w 4064"/>
              <a:gd name="T17" fmla="*/ 2147483647 h 47"/>
              <a:gd name="T18" fmla="*/ 2147483647 w 4064"/>
              <a:gd name="T19" fmla="*/ 2147483647 h 47"/>
              <a:gd name="T20" fmla="*/ 2147483647 w 4064"/>
              <a:gd name="T21" fmla="*/ 2147483647 h 47"/>
              <a:gd name="T22" fmla="*/ 2147483647 w 4064"/>
              <a:gd name="T23" fmla="*/ 2147483647 h 47"/>
              <a:gd name="T24" fmla="*/ 2147483647 w 4064"/>
              <a:gd name="T25" fmla="*/ 2147483647 h 47"/>
              <a:gd name="T26" fmla="*/ 2147483647 w 4064"/>
              <a:gd name="T27" fmla="*/ 2147483647 h 47"/>
              <a:gd name="T28" fmla="*/ 2147483647 w 4064"/>
              <a:gd name="T29" fmla="*/ 2147483647 h 47"/>
              <a:gd name="T30" fmla="*/ 2147483647 w 4064"/>
              <a:gd name="T31" fmla="*/ 2147483647 h 47"/>
              <a:gd name="T32" fmla="*/ 2147483647 w 4064"/>
              <a:gd name="T33" fmla="*/ 2147483647 h 47"/>
              <a:gd name="T34" fmla="*/ 2147483647 w 4064"/>
              <a:gd name="T35" fmla="*/ 2147483647 h 47"/>
              <a:gd name="T36" fmla="*/ 2147483647 w 4064"/>
              <a:gd name="T37" fmla="*/ 2147483647 h 47"/>
              <a:gd name="T38" fmla="*/ 2147483647 w 4064"/>
              <a:gd name="T39" fmla="*/ 2147483647 h 47"/>
              <a:gd name="T40" fmla="*/ 2147483647 w 4064"/>
              <a:gd name="T41" fmla="*/ 2147483647 h 47"/>
              <a:gd name="T42" fmla="*/ 2147483647 w 4064"/>
              <a:gd name="T43" fmla="*/ 2147483647 h 47"/>
              <a:gd name="T44" fmla="*/ 2147483647 w 4064"/>
              <a:gd name="T45" fmla="*/ 2147483647 h 47"/>
              <a:gd name="T46" fmla="*/ 2147483647 w 4064"/>
              <a:gd name="T47" fmla="*/ 2147483647 h 47"/>
              <a:gd name="T48" fmla="*/ 2147483647 w 4064"/>
              <a:gd name="T49" fmla="*/ 2147483647 h 47"/>
              <a:gd name="T50" fmla="*/ 2147483647 w 4064"/>
              <a:gd name="T51" fmla="*/ 2147483647 h 47"/>
              <a:gd name="T52" fmla="*/ 2147483647 w 4064"/>
              <a:gd name="T53" fmla="*/ 2147483647 h 47"/>
              <a:gd name="T54" fmla="*/ 2147483647 w 4064"/>
              <a:gd name="T55" fmla="*/ 2147483647 h 47"/>
              <a:gd name="T56" fmla="*/ 2147483647 w 4064"/>
              <a:gd name="T57" fmla="*/ 2147483647 h 47"/>
              <a:gd name="T58" fmla="*/ 2147483647 w 4064"/>
              <a:gd name="T59" fmla="*/ 2147483647 h 47"/>
              <a:gd name="T60" fmla="*/ 2147483647 w 4064"/>
              <a:gd name="T61" fmla="*/ 2147483647 h 47"/>
              <a:gd name="T62" fmla="*/ 2147483647 w 4064"/>
              <a:gd name="T63" fmla="*/ 2147483647 h 47"/>
              <a:gd name="T64" fmla="*/ 2147483647 w 4064"/>
              <a:gd name="T65" fmla="*/ 0 h 47"/>
              <a:gd name="T66" fmla="*/ 2147483647 w 4064"/>
              <a:gd name="T67" fmla="*/ 2147483647 h 47"/>
              <a:gd name="T68" fmla="*/ 2147483647 w 4064"/>
              <a:gd name="T69" fmla="*/ 2147483647 h 47"/>
              <a:gd name="T70" fmla="*/ 2147483647 w 4064"/>
              <a:gd name="T71" fmla="*/ 2147483647 h 47"/>
              <a:gd name="T72" fmla="*/ 2147483647 w 4064"/>
              <a:gd name="T73" fmla="*/ 2147483647 h 47"/>
              <a:gd name="T74" fmla="*/ 2147483647 w 4064"/>
              <a:gd name="T75" fmla="*/ 2147483647 h 47"/>
              <a:gd name="T76" fmla="*/ 2147483647 w 4064"/>
              <a:gd name="T77" fmla="*/ 2147483647 h 47"/>
              <a:gd name="T78" fmla="*/ 2147483647 w 4064"/>
              <a:gd name="T79" fmla="*/ 2147483647 h 47"/>
              <a:gd name="T80" fmla="*/ 2147483647 w 4064"/>
              <a:gd name="T81" fmla="*/ 2147483647 h 47"/>
              <a:gd name="T82" fmla="*/ 2147483647 w 4064"/>
              <a:gd name="T83" fmla="*/ 2147483647 h 47"/>
              <a:gd name="T84" fmla="*/ 2147483647 w 4064"/>
              <a:gd name="T85" fmla="*/ 2147483647 h 47"/>
              <a:gd name="T86" fmla="*/ 2147483647 w 4064"/>
              <a:gd name="T87" fmla="*/ 2147483647 h 47"/>
              <a:gd name="T88" fmla="*/ 2147483647 w 4064"/>
              <a:gd name="T89" fmla="*/ 2147483647 h 47"/>
              <a:gd name="T90" fmla="*/ 2147483647 w 4064"/>
              <a:gd name="T91" fmla="*/ 2147483647 h 47"/>
              <a:gd name="T92" fmla="*/ 2147483647 w 4064"/>
              <a:gd name="T93" fmla="*/ 2147483647 h 47"/>
              <a:gd name="T94" fmla="*/ 2147483647 w 4064"/>
              <a:gd name="T95" fmla="*/ 2147483647 h 47"/>
              <a:gd name="T96" fmla="*/ 2147483647 w 4064"/>
              <a:gd name="T97" fmla="*/ 2147483647 h 47"/>
              <a:gd name="T98" fmla="*/ 2147483647 w 4064"/>
              <a:gd name="T99" fmla="*/ 2147483647 h 47"/>
              <a:gd name="T100" fmla="*/ 2147483647 w 4064"/>
              <a:gd name="T101" fmla="*/ 2147483647 h 47"/>
              <a:gd name="T102" fmla="*/ 2147483647 w 4064"/>
              <a:gd name="T103" fmla="*/ 2147483647 h 47"/>
              <a:gd name="T104" fmla="*/ 2147483647 w 4064"/>
              <a:gd name="T105" fmla="*/ 2147483647 h 47"/>
              <a:gd name="T106" fmla="*/ 2147483647 w 4064"/>
              <a:gd name="T107" fmla="*/ 2147483647 h 4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64"/>
              <a:gd name="T163" fmla="*/ 0 h 47"/>
              <a:gd name="T164" fmla="*/ 4064 w 4064"/>
              <a:gd name="T165" fmla="*/ 47 h 4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64" h="47">
                <a:moveTo>
                  <a:pt x="0" y="27"/>
                </a:moveTo>
                <a:lnTo>
                  <a:pt x="19" y="10"/>
                </a:lnTo>
                <a:lnTo>
                  <a:pt x="55" y="5"/>
                </a:lnTo>
                <a:lnTo>
                  <a:pt x="99" y="28"/>
                </a:lnTo>
                <a:lnTo>
                  <a:pt x="162" y="33"/>
                </a:lnTo>
                <a:lnTo>
                  <a:pt x="225" y="28"/>
                </a:lnTo>
                <a:lnTo>
                  <a:pt x="268" y="6"/>
                </a:lnTo>
                <a:lnTo>
                  <a:pt x="323" y="6"/>
                </a:lnTo>
                <a:lnTo>
                  <a:pt x="382" y="23"/>
                </a:lnTo>
                <a:lnTo>
                  <a:pt x="417" y="38"/>
                </a:lnTo>
                <a:lnTo>
                  <a:pt x="472" y="44"/>
                </a:lnTo>
                <a:lnTo>
                  <a:pt x="529" y="38"/>
                </a:lnTo>
                <a:lnTo>
                  <a:pt x="578" y="23"/>
                </a:lnTo>
                <a:lnTo>
                  <a:pt x="650" y="13"/>
                </a:lnTo>
                <a:lnTo>
                  <a:pt x="741" y="18"/>
                </a:lnTo>
                <a:lnTo>
                  <a:pt x="820" y="41"/>
                </a:lnTo>
                <a:lnTo>
                  <a:pt x="895" y="41"/>
                </a:lnTo>
                <a:lnTo>
                  <a:pt x="962" y="29"/>
                </a:lnTo>
                <a:lnTo>
                  <a:pt x="1031" y="14"/>
                </a:lnTo>
                <a:lnTo>
                  <a:pt x="1124" y="8"/>
                </a:lnTo>
                <a:lnTo>
                  <a:pt x="1195" y="35"/>
                </a:lnTo>
                <a:lnTo>
                  <a:pt x="1260" y="36"/>
                </a:lnTo>
                <a:lnTo>
                  <a:pt x="1335" y="36"/>
                </a:lnTo>
                <a:lnTo>
                  <a:pt x="1406" y="16"/>
                </a:lnTo>
                <a:lnTo>
                  <a:pt x="1492" y="15"/>
                </a:lnTo>
                <a:lnTo>
                  <a:pt x="1563" y="16"/>
                </a:lnTo>
                <a:lnTo>
                  <a:pt x="1646" y="28"/>
                </a:lnTo>
                <a:lnTo>
                  <a:pt x="1726" y="44"/>
                </a:lnTo>
                <a:lnTo>
                  <a:pt x="1839" y="44"/>
                </a:lnTo>
                <a:lnTo>
                  <a:pt x="1907" y="44"/>
                </a:lnTo>
                <a:lnTo>
                  <a:pt x="2022" y="28"/>
                </a:lnTo>
                <a:lnTo>
                  <a:pt x="2112" y="16"/>
                </a:lnTo>
                <a:lnTo>
                  <a:pt x="2218" y="0"/>
                </a:lnTo>
                <a:lnTo>
                  <a:pt x="2288" y="17"/>
                </a:lnTo>
                <a:lnTo>
                  <a:pt x="2376" y="40"/>
                </a:lnTo>
                <a:lnTo>
                  <a:pt x="2492" y="41"/>
                </a:lnTo>
                <a:lnTo>
                  <a:pt x="2607" y="35"/>
                </a:lnTo>
                <a:lnTo>
                  <a:pt x="2700" y="25"/>
                </a:lnTo>
                <a:lnTo>
                  <a:pt x="2812" y="18"/>
                </a:lnTo>
                <a:lnTo>
                  <a:pt x="2918" y="25"/>
                </a:lnTo>
                <a:lnTo>
                  <a:pt x="3004" y="32"/>
                </a:lnTo>
                <a:lnTo>
                  <a:pt x="3102" y="47"/>
                </a:lnTo>
                <a:lnTo>
                  <a:pt x="3193" y="43"/>
                </a:lnTo>
                <a:lnTo>
                  <a:pt x="3293" y="21"/>
                </a:lnTo>
                <a:lnTo>
                  <a:pt x="3357" y="16"/>
                </a:lnTo>
                <a:lnTo>
                  <a:pt x="3442" y="16"/>
                </a:lnTo>
                <a:lnTo>
                  <a:pt x="3541" y="27"/>
                </a:lnTo>
                <a:lnTo>
                  <a:pt x="3605" y="33"/>
                </a:lnTo>
                <a:lnTo>
                  <a:pt x="3697" y="33"/>
                </a:lnTo>
                <a:lnTo>
                  <a:pt x="3753" y="34"/>
                </a:lnTo>
                <a:lnTo>
                  <a:pt x="3829" y="13"/>
                </a:lnTo>
                <a:lnTo>
                  <a:pt x="3909" y="13"/>
                </a:lnTo>
                <a:lnTo>
                  <a:pt x="4007" y="18"/>
                </a:lnTo>
                <a:lnTo>
                  <a:pt x="4064" y="34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1" name="Freeform 357">
            <a:extLst>
              <a:ext uri="{FF2B5EF4-FFF2-40B4-BE49-F238E27FC236}">
                <a16:creationId xmlns:a16="http://schemas.microsoft.com/office/drawing/2014/main" id="{7BE2E0F1-F8A4-AED0-9A03-8C33E0CD2F5E}"/>
              </a:ext>
            </a:extLst>
          </p:cNvPr>
          <p:cNvSpPr>
            <a:spLocks/>
          </p:cNvSpPr>
          <p:nvPr/>
        </p:nvSpPr>
        <p:spPr bwMode="auto">
          <a:xfrm>
            <a:off x="7226196" y="1153014"/>
            <a:ext cx="1612900" cy="1766888"/>
          </a:xfrm>
          <a:custGeom>
            <a:avLst/>
            <a:gdLst>
              <a:gd name="T0" fmla="*/ 2147483647 w 1016"/>
              <a:gd name="T1" fmla="*/ 2147483647 h 1113"/>
              <a:gd name="T2" fmla="*/ 2147483647 w 1016"/>
              <a:gd name="T3" fmla="*/ 2147483647 h 1113"/>
              <a:gd name="T4" fmla="*/ 2147483647 w 1016"/>
              <a:gd name="T5" fmla="*/ 2147483647 h 1113"/>
              <a:gd name="T6" fmla="*/ 2147483647 w 1016"/>
              <a:gd name="T7" fmla="*/ 2147483647 h 1113"/>
              <a:gd name="T8" fmla="*/ 2147483647 w 1016"/>
              <a:gd name="T9" fmla="*/ 2147483647 h 1113"/>
              <a:gd name="T10" fmla="*/ 2147483647 w 1016"/>
              <a:gd name="T11" fmla="*/ 2147483647 h 1113"/>
              <a:gd name="T12" fmla="*/ 2147483647 w 1016"/>
              <a:gd name="T13" fmla="*/ 2147483647 h 1113"/>
              <a:gd name="T14" fmla="*/ 2147483647 w 1016"/>
              <a:gd name="T15" fmla="*/ 2147483647 h 1113"/>
              <a:gd name="T16" fmla="*/ 2147483647 w 1016"/>
              <a:gd name="T17" fmla="*/ 2147483647 h 1113"/>
              <a:gd name="T18" fmla="*/ 2147483647 w 1016"/>
              <a:gd name="T19" fmla="*/ 2147483647 h 1113"/>
              <a:gd name="T20" fmla="*/ 2147483647 w 1016"/>
              <a:gd name="T21" fmla="*/ 2147483647 h 1113"/>
              <a:gd name="T22" fmla="*/ 2147483647 w 1016"/>
              <a:gd name="T23" fmla="*/ 2147483647 h 1113"/>
              <a:gd name="T24" fmla="*/ 2147483647 w 1016"/>
              <a:gd name="T25" fmla="*/ 2147483647 h 1113"/>
              <a:gd name="T26" fmla="*/ 2147483647 w 1016"/>
              <a:gd name="T27" fmla="*/ 2147483647 h 1113"/>
              <a:gd name="T28" fmla="*/ 0 w 1016"/>
              <a:gd name="T29" fmla="*/ 2147483647 h 1113"/>
              <a:gd name="T30" fmla="*/ 2147483647 w 1016"/>
              <a:gd name="T31" fmla="*/ 2147483647 h 1113"/>
              <a:gd name="T32" fmla="*/ 2147483647 w 1016"/>
              <a:gd name="T33" fmla="*/ 2147483647 h 1113"/>
              <a:gd name="T34" fmla="*/ 2147483647 w 1016"/>
              <a:gd name="T35" fmla="*/ 2147483647 h 1113"/>
              <a:gd name="T36" fmla="*/ 2147483647 w 1016"/>
              <a:gd name="T37" fmla="*/ 2147483647 h 1113"/>
              <a:gd name="T38" fmla="*/ 2147483647 w 1016"/>
              <a:gd name="T39" fmla="*/ 2147483647 h 1113"/>
              <a:gd name="T40" fmla="*/ 2147483647 w 1016"/>
              <a:gd name="T41" fmla="*/ 0 h 1113"/>
              <a:gd name="T42" fmla="*/ 2147483647 w 1016"/>
              <a:gd name="T43" fmla="*/ 2147483647 h 1113"/>
              <a:gd name="T44" fmla="*/ 2147483647 w 1016"/>
              <a:gd name="T45" fmla="*/ 2147483647 h 1113"/>
              <a:gd name="T46" fmla="*/ 2147483647 w 1016"/>
              <a:gd name="T47" fmla="*/ 2147483647 h 1113"/>
              <a:gd name="T48" fmla="*/ 2147483647 w 1016"/>
              <a:gd name="T49" fmla="*/ 2147483647 h 11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16"/>
              <a:gd name="T76" fmla="*/ 0 h 1113"/>
              <a:gd name="T77" fmla="*/ 1016 w 1016"/>
              <a:gd name="T78" fmla="*/ 1113 h 11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16" h="1113">
                <a:moveTo>
                  <a:pt x="952" y="1113"/>
                </a:moveTo>
                <a:lnTo>
                  <a:pt x="947" y="1109"/>
                </a:lnTo>
                <a:lnTo>
                  <a:pt x="848" y="1056"/>
                </a:lnTo>
                <a:lnTo>
                  <a:pt x="906" y="1011"/>
                </a:lnTo>
                <a:lnTo>
                  <a:pt x="750" y="904"/>
                </a:lnTo>
                <a:lnTo>
                  <a:pt x="844" y="811"/>
                </a:lnTo>
                <a:lnTo>
                  <a:pt x="627" y="691"/>
                </a:lnTo>
                <a:lnTo>
                  <a:pt x="701" y="659"/>
                </a:lnTo>
                <a:lnTo>
                  <a:pt x="508" y="581"/>
                </a:lnTo>
                <a:lnTo>
                  <a:pt x="652" y="516"/>
                </a:lnTo>
                <a:lnTo>
                  <a:pt x="405" y="430"/>
                </a:lnTo>
                <a:lnTo>
                  <a:pt x="520" y="335"/>
                </a:lnTo>
                <a:lnTo>
                  <a:pt x="147" y="225"/>
                </a:lnTo>
                <a:lnTo>
                  <a:pt x="225" y="160"/>
                </a:lnTo>
                <a:lnTo>
                  <a:pt x="0" y="29"/>
                </a:lnTo>
                <a:lnTo>
                  <a:pt x="164" y="33"/>
                </a:lnTo>
                <a:lnTo>
                  <a:pt x="320" y="17"/>
                </a:lnTo>
                <a:lnTo>
                  <a:pt x="361" y="5"/>
                </a:lnTo>
                <a:lnTo>
                  <a:pt x="508" y="37"/>
                </a:lnTo>
                <a:lnTo>
                  <a:pt x="640" y="5"/>
                </a:lnTo>
                <a:lnTo>
                  <a:pt x="692" y="0"/>
                </a:lnTo>
                <a:lnTo>
                  <a:pt x="824" y="12"/>
                </a:lnTo>
                <a:lnTo>
                  <a:pt x="1016" y="18"/>
                </a:lnTo>
                <a:lnTo>
                  <a:pt x="1016" y="1105"/>
                </a:lnTo>
                <a:lnTo>
                  <a:pt x="952" y="111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2" name="Oval 358">
            <a:extLst>
              <a:ext uri="{FF2B5EF4-FFF2-40B4-BE49-F238E27FC236}">
                <a16:creationId xmlns:a16="http://schemas.microsoft.com/office/drawing/2014/main" id="{F7AB414C-2E10-C5F7-41FB-45E39316102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27959" y="1440352"/>
            <a:ext cx="34925" cy="4286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3" name="Oval 359">
            <a:extLst>
              <a:ext uri="{FF2B5EF4-FFF2-40B4-BE49-F238E27FC236}">
                <a16:creationId xmlns:a16="http://schemas.microsoft.com/office/drawing/2014/main" id="{073B0951-D238-D1C2-DF06-14B34B817F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18409" y="1648314"/>
            <a:ext cx="34925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4" name="Oval 360">
            <a:extLst>
              <a:ext uri="{FF2B5EF4-FFF2-40B4-BE49-F238E27FC236}">
                <a16:creationId xmlns:a16="http://schemas.microsoft.com/office/drawing/2014/main" id="{158B1153-7740-786B-BD72-1AB40D10FB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73984" y="1862627"/>
            <a:ext cx="34925" cy="44450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5" name="Oval 361">
            <a:extLst>
              <a:ext uri="{FF2B5EF4-FFF2-40B4-BE49-F238E27FC236}">
                <a16:creationId xmlns:a16="http://schemas.microsoft.com/office/drawing/2014/main" id="{24B86D8A-8699-6472-1ADF-412B35F63A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27959" y="2176952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6" name="Oval 362">
            <a:extLst>
              <a:ext uri="{FF2B5EF4-FFF2-40B4-BE49-F238E27FC236}">
                <a16:creationId xmlns:a16="http://schemas.microsoft.com/office/drawing/2014/main" id="{81770CA8-C3BB-C11D-3C6A-944FC2B3C5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78759" y="2489689"/>
            <a:ext cx="34925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7" name="Oval 363">
            <a:extLst>
              <a:ext uri="{FF2B5EF4-FFF2-40B4-BE49-F238E27FC236}">
                <a16:creationId xmlns:a16="http://schemas.microsoft.com/office/drawing/2014/main" id="{A38E56B3-FF5A-99F0-8209-286B96F1DC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31146" y="2802427"/>
            <a:ext cx="33338" cy="4286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8" name="Oval 364">
            <a:extLst>
              <a:ext uri="{FF2B5EF4-FFF2-40B4-BE49-F238E27FC236}">
                <a16:creationId xmlns:a16="http://schemas.microsoft.com/office/drawing/2014/main" id="{AD1223A5-EE4D-4256-D912-7B1B81A525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66021" y="2073764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9" name="Oval 365">
            <a:extLst>
              <a:ext uri="{FF2B5EF4-FFF2-40B4-BE49-F238E27FC236}">
                <a16:creationId xmlns:a16="http://schemas.microsoft.com/office/drawing/2014/main" id="{DFF507B3-EB81-15A7-2DD9-2E31272FB5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10446" y="1857864"/>
            <a:ext cx="33338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0" name="Oval 366">
            <a:extLst>
              <a:ext uri="{FF2B5EF4-FFF2-40B4-BE49-F238E27FC236}">
                <a16:creationId xmlns:a16="http://schemas.microsoft.com/office/drawing/2014/main" id="{B662A7D5-1A72-F7D1-199C-8CD9B6CF43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10446" y="1362564"/>
            <a:ext cx="34925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1" name="Oval 367">
            <a:extLst>
              <a:ext uri="{FF2B5EF4-FFF2-40B4-BE49-F238E27FC236}">
                <a16:creationId xmlns:a16="http://schemas.microsoft.com/office/drawing/2014/main" id="{31F71AE4-EC24-6DA9-C6E4-2E4335EBB5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56446" y="1456227"/>
            <a:ext cx="33338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2" name="Oval 368">
            <a:extLst>
              <a:ext uri="{FF2B5EF4-FFF2-40B4-BE49-F238E27FC236}">
                <a16:creationId xmlns:a16="http://schemas.microsoft.com/office/drawing/2014/main" id="{108F4D30-DBB7-6BAA-62EF-AD5C7234A9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77146" y="1318114"/>
            <a:ext cx="33338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" name="Oval 369">
            <a:extLst>
              <a:ext uri="{FF2B5EF4-FFF2-40B4-BE49-F238E27FC236}">
                <a16:creationId xmlns:a16="http://schemas.microsoft.com/office/drawing/2014/main" id="{DA840A11-5B5B-E781-5D68-ECBA4D3A7F7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67596" y="1527664"/>
            <a:ext cx="33338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4" name="Oval 370">
            <a:extLst>
              <a:ext uri="{FF2B5EF4-FFF2-40B4-BE49-F238E27FC236}">
                <a16:creationId xmlns:a16="http://schemas.microsoft.com/office/drawing/2014/main" id="{AEBDA227-340E-838D-7C31-99081F9DB74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58046" y="1735627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5" name="Oval 371">
            <a:extLst>
              <a:ext uri="{FF2B5EF4-FFF2-40B4-BE49-F238E27FC236}">
                <a16:creationId xmlns:a16="http://schemas.microsoft.com/office/drawing/2014/main" id="{6DBCE007-A052-A8D7-3910-3B5AB61600A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94509" y="1300652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6" name="Freeform 372">
            <a:extLst>
              <a:ext uri="{FF2B5EF4-FFF2-40B4-BE49-F238E27FC236}">
                <a16:creationId xmlns:a16="http://schemas.microsoft.com/office/drawing/2014/main" id="{136BCECB-C638-116C-07FD-33FD43B82ACC}"/>
              </a:ext>
            </a:extLst>
          </p:cNvPr>
          <p:cNvSpPr>
            <a:spLocks/>
          </p:cNvSpPr>
          <p:nvPr/>
        </p:nvSpPr>
        <p:spPr bwMode="auto">
          <a:xfrm flipH="1">
            <a:off x="8843859" y="4456602"/>
            <a:ext cx="638175" cy="52387"/>
          </a:xfrm>
          <a:custGeom>
            <a:avLst/>
            <a:gdLst>
              <a:gd name="T0" fmla="*/ 2147483647 w 802"/>
              <a:gd name="T1" fmla="*/ 2147483647 h 66"/>
              <a:gd name="T2" fmla="*/ 2147483647 w 802"/>
              <a:gd name="T3" fmla="*/ 2147483647 h 66"/>
              <a:gd name="T4" fmla="*/ 2147483647 w 802"/>
              <a:gd name="T5" fmla="*/ 2147483647 h 66"/>
              <a:gd name="T6" fmla="*/ 2147483647 w 802"/>
              <a:gd name="T7" fmla="*/ 2147483647 h 66"/>
              <a:gd name="T8" fmla="*/ 2147483647 w 802"/>
              <a:gd name="T9" fmla="*/ 0 h 66"/>
              <a:gd name="T10" fmla="*/ 2147483647 w 802"/>
              <a:gd name="T11" fmla="*/ 0 h 66"/>
              <a:gd name="T12" fmla="*/ 2147483647 w 802"/>
              <a:gd name="T13" fmla="*/ 2147483647 h 66"/>
              <a:gd name="T14" fmla="*/ 2147483647 w 802"/>
              <a:gd name="T15" fmla="*/ 2147483647 h 66"/>
              <a:gd name="T16" fmla="*/ 2147483647 w 802"/>
              <a:gd name="T17" fmla="*/ 2147483647 h 66"/>
              <a:gd name="T18" fmla="*/ 2147483647 w 802"/>
              <a:gd name="T19" fmla="*/ 2147483647 h 66"/>
              <a:gd name="T20" fmla="*/ 2147483647 w 802"/>
              <a:gd name="T21" fmla="*/ 0 h 66"/>
              <a:gd name="T22" fmla="*/ 2147483647 w 802"/>
              <a:gd name="T23" fmla="*/ 0 h 66"/>
              <a:gd name="T24" fmla="*/ 2147483647 w 802"/>
              <a:gd name="T25" fmla="*/ 2147483647 h 66"/>
              <a:gd name="T26" fmla="*/ 2147483647 w 802"/>
              <a:gd name="T27" fmla="*/ 2147483647 h 66"/>
              <a:gd name="T28" fmla="*/ 0 w 802"/>
              <a:gd name="T29" fmla="*/ 2147483647 h 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02"/>
              <a:gd name="T46" fmla="*/ 0 h 66"/>
              <a:gd name="T47" fmla="*/ 802 w 802"/>
              <a:gd name="T48" fmla="*/ 66 h 6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02" h="66">
                <a:moveTo>
                  <a:pt x="802" y="17"/>
                </a:moveTo>
                <a:lnTo>
                  <a:pt x="737" y="17"/>
                </a:lnTo>
                <a:lnTo>
                  <a:pt x="654" y="32"/>
                </a:lnTo>
                <a:lnTo>
                  <a:pt x="631" y="26"/>
                </a:lnTo>
                <a:lnTo>
                  <a:pt x="573" y="0"/>
                </a:lnTo>
                <a:lnTo>
                  <a:pt x="523" y="0"/>
                </a:lnTo>
                <a:lnTo>
                  <a:pt x="467" y="17"/>
                </a:lnTo>
                <a:lnTo>
                  <a:pt x="336" y="41"/>
                </a:lnTo>
                <a:lnTo>
                  <a:pt x="327" y="41"/>
                </a:lnTo>
                <a:lnTo>
                  <a:pt x="279" y="17"/>
                </a:lnTo>
                <a:lnTo>
                  <a:pt x="220" y="0"/>
                </a:lnTo>
                <a:lnTo>
                  <a:pt x="187" y="0"/>
                </a:lnTo>
                <a:lnTo>
                  <a:pt x="105" y="32"/>
                </a:lnTo>
                <a:lnTo>
                  <a:pt x="41" y="49"/>
                </a:lnTo>
                <a:lnTo>
                  <a:pt x="0" y="66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7" name="Freeform 373">
            <a:extLst>
              <a:ext uri="{FF2B5EF4-FFF2-40B4-BE49-F238E27FC236}">
                <a16:creationId xmlns:a16="http://schemas.microsoft.com/office/drawing/2014/main" id="{FC18B7B0-029F-B7A3-57A7-C7ABE580B787}"/>
              </a:ext>
            </a:extLst>
          </p:cNvPr>
          <p:cNvSpPr>
            <a:spLocks/>
          </p:cNvSpPr>
          <p:nvPr/>
        </p:nvSpPr>
        <p:spPr bwMode="auto">
          <a:xfrm flipH="1">
            <a:off x="1736621" y="1299064"/>
            <a:ext cx="2852738" cy="2070100"/>
          </a:xfrm>
          <a:custGeom>
            <a:avLst/>
            <a:gdLst>
              <a:gd name="T0" fmla="*/ 0 w 3596"/>
              <a:gd name="T1" fmla="*/ 2147483647 h 2606"/>
              <a:gd name="T2" fmla="*/ 2147483647 w 3596"/>
              <a:gd name="T3" fmla="*/ 2147483647 h 2606"/>
              <a:gd name="T4" fmla="*/ 2147483647 w 3596"/>
              <a:gd name="T5" fmla="*/ 2147483647 h 2606"/>
              <a:gd name="T6" fmla="*/ 2147483647 w 3596"/>
              <a:gd name="T7" fmla="*/ 2147483647 h 2606"/>
              <a:gd name="T8" fmla="*/ 2147483647 w 3596"/>
              <a:gd name="T9" fmla="*/ 0 h 2606"/>
              <a:gd name="T10" fmla="*/ 2147483647 w 3596"/>
              <a:gd name="T11" fmla="*/ 2147483647 h 2606"/>
              <a:gd name="T12" fmla="*/ 2147483647 w 3596"/>
              <a:gd name="T13" fmla="*/ 2147483647 h 2606"/>
              <a:gd name="T14" fmla="*/ 2147483647 w 3596"/>
              <a:gd name="T15" fmla="*/ 2147483647 h 2606"/>
              <a:gd name="T16" fmla="*/ 2147483647 w 3596"/>
              <a:gd name="T17" fmla="*/ 2147483647 h 2606"/>
              <a:gd name="T18" fmla="*/ 2147483647 w 3596"/>
              <a:gd name="T19" fmla="*/ 2147483647 h 2606"/>
              <a:gd name="T20" fmla="*/ 2147483647 w 3596"/>
              <a:gd name="T21" fmla="*/ 2147483647 h 2606"/>
              <a:gd name="T22" fmla="*/ 2147483647 w 3596"/>
              <a:gd name="T23" fmla="*/ 2147483647 h 2606"/>
              <a:gd name="T24" fmla="*/ 2147483647 w 3596"/>
              <a:gd name="T25" fmla="*/ 2147483647 h 2606"/>
              <a:gd name="T26" fmla="*/ 2147483647 w 3596"/>
              <a:gd name="T27" fmla="*/ 2147483647 h 2606"/>
              <a:gd name="T28" fmla="*/ 2147483647 w 3596"/>
              <a:gd name="T29" fmla="*/ 2147483647 h 2606"/>
              <a:gd name="T30" fmla="*/ 2147483647 w 3596"/>
              <a:gd name="T31" fmla="*/ 2147483647 h 2606"/>
              <a:gd name="T32" fmla="*/ 2147483647 w 3596"/>
              <a:gd name="T33" fmla="*/ 2147483647 h 2606"/>
              <a:gd name="T34" fmla="*/ 2147483647 w 3596"/>
              <a:gd name="T35" fmla="*/ 2147483647 h 2606"/>
              <a:gd name="T36" fmla="*/ 2147483647 w 3596"/>
              <a:gd name="T37" fmla="*/ 2147483647 h 2606"/>
              <a:gd name="T38" fmla="*/ 2147483647 w 3596"/>
              <a:gd name="T39" fmla="*/ 2147483647 h 2606"/>
              <a:gd name="T40" fmla="*/ 2147483647 w 3596"/>
              <a:gd name="T41" fmla="*/ 2147483647 h 2606"/>
              <a:gd name="T42" fmla="*/ 2147483647 w 3596"/>
              <a:gd name="T43" fmla="*/ 2147483647 h 2606"/>
              <a:gd name="T44" fmla="*/ 2147483647 w 3596"/>
              <a:gd name="T45" fmla="*/ 2147483647 h 2606"/>
              <a:gd name="T46" fmla="*/ 2147483647 w 3596"/>
              <a:gd name="T47" fmla="*/ 2147483647 h 2606"/>
              <a:gd name="T48" fmla="*/ 2147483647 w 3596"/>
              <a:gd name="T49" fmla="*/ 2147483647 h 2606"/>
              <a:gd name="T50" fmla="*/ 2147483647 w 3596"/>
              <a:gd name="T51" fmla="*/ 2147483647 h 260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596"/>
              <a:gd name="T79" fmla="*/ 0 h 2606"/>
              <a:gd name="T80" fmla="*/ 3596 w 3596"/>
              <a:gd name="T81" fmla="*/ 2606 h 260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596" h="2606">
                <a:moveTo>
                  <a:pt x="0" y="30"/>
                </a:moveTo>
                <a:lnTo>
                  <a:pt x="101" y="11"/>
                </a:lnTo>
                <a:lnTo>
                  <a:pt x="204" y="11"/>
                </a:lnTo>
                <a:lnTo>
                  <a:pt x="289" y="8"/>
                </a:lnTo>
                <a:lnTo>
                  <a:pt x="402" y="0"/>
                </a:lnTo>
                <a:lnTo>
                  <a:pt x="539" y="4"/>
                </a:lnTo>
                <a:lnTo>
                  <a:pt x="657" y="28"/>
                </a:lnTo>
                <a:lnTo>
                  <a:pt x="806" y="22"/>
                </a:lnTo>
                <a:lnTo>
                  <a:pt x="941" y="28"/>
                </a:lnTo>
                <a:lnTo>
                  <a:pt x="1045" y="39"/>
                </a:lnTo>
                <a:lnTo>
                  <a:pt x="1169" y="52"/>
                </a:lnTo>
                <a:lnTo>
                  <a:pt x="1272" y="78"/>
                </a:lnTo>
                <a:lnTo>
                  <a:pt x="1380" y="193"/>
                </a:lnTo>
                <a:lnTo>
                  <a:pt x="1448" y="363"/>
                </a:lnTo>
                <a:lnTo>
                  <a:pt x="1501" y="560"/>
                </a:lnTo>
                <a:lnTo>
                  <a:pt x="1538" y="681"/>
                </a:lnTo>
                <a:lnTo>
                  <a:pt x="1600" y="900"/>
                </a:lnTo>
                <a:lnTo>
                  <a:pt x="1675" y="1051"/>
                </a:lnTo>
                <a:lnTo>
                  <a:pt x="1782" y="1286"/>
                </a:lnTo>
                <a:lnTo>
                  <a:pt x="1948" y="1505"/>
                </a:lnTo>
                <a:lnTo>
                  <a:pt x="2122" y="1688"/>
                </a:lnTo>
                <a:lnTo>
                  <a:pt x="2327" y="1907"/>
                </a:lnTo>
                <a:lnTo>
                  <a:pt x="2546" y="2073"/>
                </a:lnTo>
                <a:lnTo>
                  <a:pt x="2798" y="2223"/>
                </a:lnTo>
                <a:lnTo>
                  <a:pt x="3010" y="2345"/>
                </a:lnTo>
                <a:lnTo>
                  <a:pt x="3596" y="2606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" name="Text Box 374">
            <a:extLst>
              <a:ext uri="{FF2B5EF4-FFF2-40B4-BE49-F238E27FC236}">
                <a16:creationId xmlns:a16="http://schemas.microsoft.com/office/drawing/2014/main" id="{A365CE63-1583-515C-4F08-D1DA54694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367" y="721838"/>
            <a:ext cx="5901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</a:rPr>
              <a:t>West</a:t>
            </a:r>
          </a:p>
        </p:txBody>
      </p:sp>
      <p:sp>
        <p:nvSpPr>
          <p:cNvPr id="369" name="AutoShape 375">
            <a:extLst>
              <a:ext uri="{FF2B5EF4-FFF2-40B4-BE49-F238E27FC236}">
                <a16:creationId xmlns:a16="http://schemas.microsoft.com/office/drawing/2014/main" id="{95729719-1AD8-7217-FCA8-4CA0719C2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34" y="1078562"/>
            <a:ext cx="327025" cy="95250"/>
          </a:xfrm>
          <a:prstGeom prst="rightArrow">
            <a:avLst>
              <a:gd name="adj1" fmla="val 50000"/>
              <a:gd name="adj2" fmla="val 7772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1" name="Line 377">
            <a:extLst>
              <a:ext uri="{FF2B5EF4-FFF2-40B4-BE49-F238E27FC236}">
                <a16:creationId xmlns:a16="http://schemas.microsoft.com/office/drawing/2014/main" id="{FBFD051F-51C1-B590-B30B-8CCB73C43D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7196" y="3070714"/>
            <a:ext cx="803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2" name="Freeform 378">
            <a:extLst>
              <a:ext uri="{FF2B5EF4-FFF2-40B4-BE49-F238E27FC236}">
                <a16:creationId xmlns:a16="http://schemas.microsoft.com/office/drawing/2014/main" id="{0103941A-CA8B-9629-03D8-344BAA7C4BD1}"/>
              </a:ext>
            </a:extLst>
          </p:cNvPr>
          <p:cNvSpPr>
            <a:spLocks/>
          </p:cNvSpPr>
          <p:nvPr/>
        </p:nvSpPr>
        <p:spPr bwMode="auto">
          <a:xfrm>
            <a:off x="3919434" y="205153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3" name="Freeform 379">
            <a:extLst>
              <a:ext uri="{FF2B5EF4-FFF2-40B4-BE49-F238E27FC236}">
                <a16:creationId xmlns:a16="http://schemas.microsoft.com/office/drawing/2014/main" id="{BA164FEE-7E87-BCEC-CEFE-7E085C37A2F1}"/>
              </a:ext>
            </a:extLst>
          </p:cNvPr>
          <p:cNvSpPr>
            <a:spLocks/>
          </p:cNvSpPr>
          <p:nvPr/>
        </p:nvSpPr>
        <p:spPr bwMode="auto">
          <a:xfrm>
            <a:off x="5705371" y="245158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4" name="Freeform 380">
            <a:extLst>
              <a:ext uri="{FF2B5EF4-FFF2-40B4-BE49-F238E27FC236}">
                <a16:creationId xmlns:a16="http://schemas.microsoft.com/office/drawing/2014/main" id="{CE47871F-CECA-076A-2BDE-255BD68C88BC}"/>
              </a:ext>
            </a:extLst>
          </p:cNvPr>
          <p:cNvSpPr>
            <a:spLocks/>
          </p:cNvSpPr>
          <p:nvPr/>
        </p:nvSpPr>
        <p:spPr bwMode="auto">
          <a:xfrm>
            <a:off x="5919684" y="2427777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5" name="Freeform 381">
            <a:extLst>
              <a:ext uri="{FF2B5EF4-FFF2-40B4-BE49-F238E27FC236}">
                <a16:creationId xmlns:a16="http://schemas.microsoft.com/office/drawing/2014/main" id="{D20F19CC-403D-7570-1E68-5D46783A8613}"/>
              </a:ext>
            </a:extLst>
          </p:cNvPr>
          <p:cNvSpPr>
            <a:spLocks/>
          </p:cNvSpPr>
          <p:nvPr/>
        </p:nvSpPr>
        <p:spPr bwMode="auto">
          <a:xfrm>
            <a:off x="6005409" y="251826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6" name="Freeform 382">
            <a:extLst>
              <a:ext uri="{FF2B5EF4-FFF2-40B4-BE49-F238E27FC236}">
                <a16:creationId xmlns:a16="http://schemas.microsoft.com/office/drawing/2014/main" id="{8B408D6F-08AE-96AC-A266-3C675442D353}"/>
              </a:ext>
            </a:extLst>
          </p:cNvPr>
          <p:cNvSpPr>
            <a:spLocks/>
          </p:cNvSpPr>
          <p:nvPr/>
        </p:nvSpPr>
        <p:spPr bwMode="auto">
          <a:xfrm>
            <a:off x="6091134" y="2608752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7" name="Freeform 383">
            <a:extLst>
              <a:ext uri="{FF2B5EF4-FFF2-40B4-BE49-F238E27FC236}">
                <a16:creationId xmlns:a16="http://schemas.microsoft.com/office/drawing/2014/main" id="{9F97BF04-4EB3-E9B8-8E4A-39B37D3D8B27}"/>
              </a:ext>
            </a:extLst>
          </p:cNvPr>
          <p:cNvSpPr>
            <a:spLocks/>
          </p:cNvSpPr>
          <p:nvPr/>
        </p:nvSpPr>
        <p:spPr bwMode="auto">
          <a:xfrm>
            <a:off x="6167334" y="2437302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" name="Freeform 384">
            <a:extLst>
              <a:ext uri="{FF2B5EF4-FFF2-40B4-BE49-F238E27FC236}">
                <a16:creationId xmlns:a16="http://schemas.microsoft.com/office/drawing/2014/main" id="{879F07CD-4DF1-9904-3C39-BF0AFC39C0E0}"/>
              </a:ext>
            </a:extLst>
          </p:cNvPr>
          <p:cNvSpPr>
            <a:spLocks/>
          </p:cNvSpPr>
          <p:nvPr/>
        </p:nvSpPr>
        <p:spPr bwMode="auto">
          <a:xfrm>
            <a:off x="6257821" y="256588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9" name="Freeform 385">
            <a:extLst>
              <a:ext uri="{FF2B5EF4-FFF2-40B4-BE49-F238E27FC236}">
                <a16:creationId xmlns:a16="http://schemas.microsoft.com/office/drawing/2014/main" id="{ED4130D0-805C-D03C-29E7-0270D7DFE870}"/>
              </a:ext>
            </a:extLst>
          </p:cNvPr>
          <p:cNvSpPr>
            <a:spLocks/>
          </p:cNvSpPr>
          <p:nvPr/>
        </p:nvSpPr>
        <p:spPr bwMode="auto">
          <a:xfrm>
            <a:off x="4071834" y="21563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0" name="Freeform 386">
            <a:extLst>
              <a:ext uri="{FF2B5EF4-FFF2-40B4-BE49-F238E27FC236}">
                <a16:creationId xmlns:a16="http://schemas.microsoft.com/office/drawing/2014/main" id="{973480BB-1032-5A47-9EE6-D1346D52B594}"/>
              </a:ext>
            </a:extLst>
          </p:cNvPr>
          <p:cNvSpPr>
            <a:spLocks/>
          </p:cNvSpPr>
          <p:nvPr/>
        </p:nvSpPr>
        <p:spPr bwMode="auto">
          <a:xfrm>
            <a:off x="4224234" y="226108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1" name="Freeform 387">
            <a:extLst>
              <a:ext uri="{FF2B5EF4-FFF2-40B4-BE49-F238E27FC236}">
                <a16:creationId xmlns:a16="http://schemas.microsoft.com/office/drawing/2014/main" id="{9E7FE48A-B37A-A569-A8F4-A68B72FB5A27}"/>
              </a:ext>
            </a:extLst>
          </p:cNvPr>
          <p:cNvSpPr>
            <a:spLocks/>
          </p:cNvSpPr>
          <p:nvPr/>
        </p:nvSpPr>
        <p:spPr bwMode="auto">
          <a:xfrm>
            <a:off x="4319484" y="19658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2" name="Freeform 388">
            <a:extLst>
              <a:ext uri="{FF2B5EF4-FFF2-40B4-BE49-F238E27FC236}">
                <a16:creationId xmlns:a16="http://schemas.microsoft.com/office/drawing/2014/main" id="{A4776967-6ECD-EEBA-6F63-361CC2345CD8}"/>
              </a:ext>
            </a:extLst>
          </p:cNvPr>
          <p:cNvSpPr>
            <a:spLocks/>
          </p:cNvSpPr>
          <p:nvPr/>
        </p:nvSpPr>
        <p:spPr bwMode="auto">
          <a:xfrm>
            <a:off x="4414734" y="167053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3" name="Freeform 389">
            <a:extLst>
              <a:ext uri="{FF2B5EF4-FFF2-40B4-BE49-F238E27FC236}">
                <a16:creationId xmlns:a16="http://schemas.microsoft.com/office/drawing/2014/main" id="{704A314B-BB1C-04AF-DBC9-03D2059F75C4}"/>
              </a:ext>
            </a:extLst>
          </p:cNvPr>
          <p:cNvSpPr>
            <a:spLocks/>
          </p:cNvSpPr>
          <p:nvPr/>
        </p:nvSpPr>
        <p:spPr bwMode="auto">
          <a:xfrm>
            <a:off x="4271859" y="2084877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4" name="Freeform 390">
            <a:extLst>
              <a:ext uri="{FF2B5EF4-FFF2-40B4-BE49-F238E27FC236}">
                <a16:creationId xmlns:a16="http://schemas.microsoft.com/office/drawing/2014/main" id="{B815AECA-43A1-B317-F363-781673A6AE06}"/>
              </a:ext>
            </a:extLst>
          </p:cNvPr>
          <p:cNvSpPr>
            <a:spLocks/>
          </p:cNvSpPr>
          <p:nvPr/>
        </p:nvSpPr>
        <p:spPr bwMode="auto">
          <a:xfrm>
            <a:off x="4448071" y="219441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5" name="Freeform 391">
            <a:extLst>
              <a:ext uri="{FF2B5EF4-FFF2-40B4-BE49-F238E27FC236}">
                <a16:creationId xmlns:a16="http://schemas.microsoft.com/office/drawing/2014/main" id="{4646249F-E8FC-2120-5B82-07BE89A3A9EF}"/>
              </a:ext>
            </a:extLst>
          </p:cNvPr>
          <p:cNvSpPr>
            <a:spLocks/>
          </p:cNvSpPr>
          <p:nvPr/>
        </p:nvSpPr>
        <p:spPr bwMode="auto">
          <a:xfrm>
            <a:off x="4571896" y="2294427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6" name="Freeform 392">
            <a:extLst>
              <a:ext uri="{FF2B5EF4-FFF2-40B4-BE49-F238E27FC236}">
                <a16:creationId xmlns:a16="http://schemas.microsoft.com/office/drawing/2014/main" id="{DD9F592B-2C41-6E20-EE6B-1B37036CB452}"/>
              </a:ext>
            </a:extLst>
          </p:cNvPr>
          <p:cNvSpPr>
            <a:spLocks/>
          </p:cNvSpPr>
          <p:nvPr/>
        </p:nvSpPr>
        <p:spPr bwMode="auto">
          <a:xfrm>
            <a:off x="4648096" y="208011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7" name="Freeform 393">
            <a:extLst>
              <a:ext uri="{FF2B5EF4-FFF2-40B4-BE49-F238E27FC236}">
                <a16:creationId xmlns:a16="http://schemas.microsoft.com/office/drawing/2014/main" id="{3B226757-803E-7904-E35C-292B2D89D54D}"/>
              </a:ext>
            </a:extLst>
          </p:cNvPr>
          <p:cNvSpPr>
            <a:spLocks/>
          </p:cNvSpPr>
          <p:nvPr/>
        </p:nvSpPr>
        <p:spPr bwMode="auto">
          <a:xfrm>
            <a:off x="4819546" y="221346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8" name="Freeform 394">
            <a:extLst>
              <a:ext uri="{FF2B5EF4-FFF2-40B4-BE49-F238E27FC236}">
                <a16:creationId xmlns:a16="http://schemas.microsoft.com/office/drawing/2014/main" id="{C27DA052-4E83-7600-7B2E-E7BBFFD334AE}"/>
              </a:ext>
            </a:extLst>
          </p:cNvPr>
          <p:cNvSpPr>
            <a:spLocks/>
          </p:cNvSpPr>
          <p:nvPr/>
        </p:nvSpPr>
        <p:spPr bwMode="auto">
          <a:xfrm>
            <a:off x="5067196" y="228013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1" name="Freeform 397">
            <a:extLst>
              <a:ext uri="{FF2B5EF4-FFF2-40B4-BE49-F238E27FC236}">
                <a16:creationId xmlns:a16="http://schemas.microsoft.com/office/drawing/2014/main" id="{AC1F4324-22C6-5749-548E-87BA4B80F465}"/>
              </a:ext>
            </a:extLst>
          </p:cNvPr>
          <p:cNvSpPr>
            <a:spLocks/>
          </p:cNvSpPr>
          <p:nvPr/>
        </p:nvSpPr>
        <p:spPr bwMode="auto">
          <a:xfrm>
            <a:off x="4209946" y="1722927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2" name="Freeform 398">
            <a:extLst>
              <a:ext uri="{FF2B5EF4-FFF2-40B4-BE49-F238E27FC236}">
                <a16:creationId xmlns:a16="http://schemas.microsoft.com/office/drawing/2014/main" id="{7E6F182D-2AD8-E188-C764-0286A0D2AF06}"/>
              </a:ext>
            </a:extLst>
          </p:cNvPr>
          <p:cNvSpPr>
            <a:spLocks/>
          </p:cNvSpPr>
          <p:nvPr/>
        </p:nvSpPr>
        <p:spPr bwMode="auto">
          <a:xfrm>
            <a:off x="4005159" y="17753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3" name="Freeform 399">
            <a:extLst>
              <a:ext uri="{FF2B5EF4-FFF2-40B4-BE49-F238E27FC236}">
                <a16:creationId xmlns:a16="http://schemas.microsoft.com/office/drawing/2014/main" id="{3050EAA1-80BE-6A26-C399-BAC45638AA80}"/>
              </a:ext>
            </a:extLst>
          </p:cNvPr>
          <p:cNvSpPr>
            <a:spLocks/>
          </p:cNvSpPr>
          <p:nvPr/>
        </p:nvSpPr>
        <p:spPr bwMode="auto">
          <a:xfrm>
            <a:off x="3800371" y="1827702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4" name="Freeform 400">
            <a:extLst>
              <a:ext uri="{FF2B5EF4-FFF2-40B4-BE49-F238E27FC236}">
                <a16:creationId xmlns:a16="http://schemas.microsoft.com/office/drawing/2014/main" id="{CC22230A-A86A-D009-9F55-270A94C4989B}"/>
              </a:ext>
            </a:extLst>
          </p:cNvPr>
          <p:cNvSpPr>
            <a:spLocks/>
          </p:cNvSpPr>
          <p:nvPr/>
        </p:nvSpPr>
        <p:spPr bwMode="auto">
          <a:xfrm>
            <a:off x="4224234" y="1570527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5" name="Freeform 401">
            <a:extLst>
              <a:ext uri="{FF2B5EF4-FFF2-40B4-BE49-F238E27FC236}">
                <a16:creationId xmlns:a16="http://schemas.microsoft.com/office/drawing/2014/main" id="{996E27B8-518A-D343-BB7C-56C0CEFAA930}"/>
              </a:ext>
            </a:extLst>
          </p:cNvPr>
          <p:cNvSpPr>
            <a:spLocks/>
          </p:cNvSpPr>
          <p:nvPr/>
        </p:nvSpPr>
        <p:spPr bwMode="auto">
          <a:xfrm>
            <a:off x="4238521" y="1418127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6" name="Freeform 402">
            <a:extLst>
              <a:ext uri="{FF2B5EF4-FFF2-40B4-BE49-F238E27FC236}">
                <a16:creationId xmlns:a16="http://schemas.microsoft.com/office/drawing/2014/main" id="{0A09672E-E0BB-DE90-6911-C4EA233E7A24}"/>
              </a:ext>
            </a:extLst>
          </p:cNvPr>
          <p:cNvSpPr>
            <a:spLocks/>
          </p:cNvSpPr>
          <p:nvPr/>
        </p:nvSpPr>
        <p:spPr bwMode="auto">
          <a:xfrm>
            <a:off x="3948009" y="16229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7" name="Freeform 403">
            <a:extLst>
              <a:ext uri="{FF2B5EF4-FFF2-40B4-BE49-F238E27FC236}">
                <a16:creationId xmlns:a16="http://schemas.microsoft.com/office/drawing/2014/main" id="{23110E08-E768-12BB-1E7C-7C8BFF834389}"/>
              </a:ext>
            </a:extLst>
          </p:cNvPr>
          <p:cNvSpPr>
            <a:spLocks/>
          </p:cNvSpPr>
          <p:nvPr/>
        </p:nvSpPr>
        <p:spPr bwMode="auto">
          <a:xfrm>
            <a:off x="3890859" y="14705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8" name="Freeform 404">
            <a:extLst>
              <a:ext uri="{FF2B5EF4-FFF2-40B4-BE49-F238E27FC236}">
                <a16:creationId xmlns:a16="http://schemas.microsoft.com/office/drawing/2014/main" id="{3FA5F6BB-42C9-6525-FEAB-985985E44215}"/>
              </a:ext>
            </a:extLst>
          </p:cNvPr>
          <p:cNvSpPr>
            <a:spLocks/>
          </p:cNvSpPr>
          <p:nvPr/>
        </p:nvSpPr>
        <p:spPr bwMode="auto">
          <a:xfrm>
            <a:off x="3624159" y="148956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" name="Freeform 405">
            <a:extLst>
              <a:ext uri="{FF2B5EF4-FFF2-40B4-BE49-F238E27FC236}">
                <a16:creationId xmlns:a16="http://schemas.microsoft.com/office/drawing/2014/main" id="{BED0B548-A394-D50B-89F0-38B76CC7D295}"/>
              </a:ext>
            </a:extLst>
          </p:cNvPr>
          <p:cNvSpPr>
            <a:spLocks/>
          </p:cNvSpPr>
          <p:nvPr/>
        </p:nvSpPr>
        <p:spPr bwMode="auto">
          <a:xfrm>
            <a:off x="3667021" y="166101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0" name="Freeform 406">
            <a:extLst>
              <a:ext uri="{FF2B5EF4-FFF2-40B4-BE49-F238E27FC236}">
                <a16:creationId xmlns:a16="http://schemas.microsoft.com/office/drawing/2014/main" id="{080F57C0-F445-6E82-603E-FA7F25551C6E}"/>
              </a:ext>
            </a:extLst>
          </p:cNvPr>
          <p:cNvSpPr>
            <a:spLocks/>
          </p:cNvSpPr>
          <p:nvPr/>
        </p:nvSpPr>
        <p:spPr bwMode="auto">
          <a:xfrm>
            <a:off x="3571771" y="1827702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1" name="Freeform 407">
            <a:extLst>
              <a:ext uri="{FF2B5EF4-FFF2-40B4-BE49-F238E27FC236}">
                <a16:creationId xmlns:a16="http://schemas.microsoft.com/office/drawing/2014/main" id="{29BFEAD5-65E1-5FA1-B3D1-3145E24A7472}"/>
              </a:ext>
            </a:extLst>
          </p:cNvPr>
          <p:cNvSpPr>
            <a:spLocks/>
          </p:cNvSpPr>
          <p:nvPr/>
        </p:nvSpPr>
        <p:spPr bwMode="auto">
          <a:xfrm>
            <a:off x="7792934" y="2997689"/>
            <a:ext cx="1038225" cy="61913"/>
          </a:xfrm>
          <a:custGeom>
            <a:avLst/>
            <a:gdLst>
              <a:gd name="T0" fmla="*/ 0 w 654"/>
              <a:gd name="T1" fmla="*/ 2147483647 h 39"/>
              <a:gd name="T2" fmla="*/ 2147483647 w 654"/>
              <a:gd name="T3" fmla="*/ 2147483647 h 39"/>
              <a:gd name="T4" fmla="*/ 2147483647 w 654"/>
              <a:gd name="T5" fmla="*/ 0 h 39"/>
              <a:gd name="T6" fmla="*/ 2147483647 w 654"/>
              <a:gd name="T7" fmla="*/ 2147483647 h 39"/>
              <a:gd name="T8" fmla="*/ 0 60000 65536"/>
              <a:gd name="T9" fmla="*/ 0 60000 65536"/>
              <a:gd name="T10" fmla="*/ 0 60000 65536"/>
              <a:gd name="T11" fmla="*/ 0 60000 65536"/>
              <a:gd name="T12" fmla="*/ 0 w 654"/>
              <a:gd name="T13" fmla="*/ 0 h 39"/>
              <a:gd name="T14" fmla="*/ 654 w 654"/>
              <a:gd name="T15" fmla="*/ 39 h 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4" h="39">
                <a:moveTo>
                  <a:pt x="0" y="39"/>
                </a:moveTo>
                <a:lnTo>
                  <a:pt x="216" y="15"/>
                </a:lnTo>
                <a:lnTo>
                  <a:pt x="474" y="0"/>
                </a:lnTo>
                <a:lnTo>
                  <a:pt x="654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2" name="Freeform 408">
            <a:extLst>
              <a:ext uri="{FF2B5EF4-FFF2-40B4-BE49-F238E27FC236}">
                <a16:creationId xmlns:a16="http://schemas.microsoft.com/office/drawing/2014/main" id="{B472625C-F624-118B-3917-E5914EB7F321}"/>
              </a:ext>
            </a:extLst>
          </p:cNvPr>
          <p:cNvSpPr>
            <a:spLocks/>
          </p:cNvSpPr>
          <p:nvPr/>
        </p:nvSpPr>
        <p:spPr bwMode="auto">
          <a:xfrm>
            <a:off x="7792934" y="3005627"/>
            <a:ext cx="1038225" cy="101600"/>
          </a:xfrm>
          <a:custGeom>
            <a:avLst/>
            <a:gdLst>
              <a:gd name="T0" fmla="*/ 0 w 654"/>
              <a:gd name="T1" fmla="*/ 2147483647 h 64"/>
              <a:gd name="T2" fmla="*/ 2147483647 w 654"/>
              <a:gd name="T3" fmla="*/ 2147483647 h 64"/>
              <a:gd name="T4" fmla="*/ 2147483647 w 654"/>
              <a:gd name="T5" fmla="*/ 2147483647 h 64"/>
              <a:gd name="T6" fmla="*/ 2147483647 w 654"/>
              <a:gd name="T7" fmla="*/ 2147483647 h 64"/>
              <a:gd name="T8" fmla="*/ 2147483647 w 654"/>
              <a:gd name="T9" fmla="*/ 0 h 64"/>
              <a:gd name="T10" fmla="*/ 2147483647 w 654"/>
              <a:gd name="T11" fmla="*/ 0 h 64"/>
              <a:gd name="T12" fmla="*/ 2147483647 w 654"/>
              <a:gd name="T13" fmla="*/ 2147483647 h 64"/>
              <a:gd name="T14" fmla="*/ 2147483647 w 654"/>
              <a:gd name="T15" fmla="*/ 2147483647 h 64"/>
              <a:gd name="T16" fmla="*/ 2147483647 w 654"/>
              <a:gd name="T17" fmla="*/ 2147483647 h 64"/>
              <a:gd name="T18" fmla="*/ 2147483647 w 654"/>
              <a:gd name="T19" fmla="*/ 2147483647 h 64"/>
              <a:gd name="T20" fmla="*/ 2147483647 w 654"/>
              <a:gd name="T21" fmla="*/ 2147483647 h 64"/>
              <a:gd name="T22" fmla="*/ 2147483647 w 654"/>
              <a:gd name="T23" fmla="*/ 2147483647 h 64"/>
              <a:gd name="T24" fmla="*/ 2147483647 w 654"/>
              <a:gd name="T25" fmla="*/ 2147483647 h 64"/>
              <a:gd name="T26" fmla="*/ 0 w 654"/>
              <a:gd name="T27" fmla="*/ 2147483647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"/>
              <a:gd name="T43" fmla="*/ 0 h 64"/>
              <a:gd name="T44" fmla="*/ 654 w 654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" h="64">
                <a:moveTo>
                  <a:pt x="0" y="37"/>
                </a:moveTo>
                <a:lnTo>
                  <a:pt x="153" y="21"/>
                </a:lnTo>
                <a:lnTo>
                  <a:pt x="258" y="10"/>
                </a:lnTo>
                <a:lnTo>
                  <a:pt x="381" y="4"/>
                </a:lnTo>
                <a:lnTo>
                  <a:pt x="471" y="0"/>
                </a:lnTo>
                <a:lnTo>
                  <a:pt x="569" y="0"/>
                </a:lnTo>
                <a:lnTo>
                  <a:pt x="654" y="1"/>
                </a:lnTo>
                <a:lnTo>
                  <a:pt x="654" y="27"/>
                </a:lnTo>
                <a:lnTo>
                  <a:pt x="501" y="31"/>
                </a:lnTo>
                <a:lnTo>
                  <a:pt x="345" y="40"/>
                </a:lnTo>
                <a:lnTo>
                  <a:pt x="192" y="46"/>
                </a:lnTo>
                <a:lnTo>
                  <a:pt x="48" y="61"/>
                </a:lnTo>
                <a:lnTo>
                  <a:pt x="21" y="64"/>
                </a:lnTo>
                <a:lnTo>
                  <a:pt x="0" y="37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3" name="Freeform 409">
            <a:extLst>
              <a:ext uri="{FF2B5EF4-FFF2-40B4-BE49-F238E27FC236}">
                <a16:creationId xmlns:a16="http://schemas.microsoft.com/office/drawing/2014/main" id="{90B73D00-8F77-EAA5-1F59-0A8CAEA63649}"/>
              </a:ext>
            </a:extLst>
          </p:cNvPr>
          <p:cNvSpPr>
            <a:spLocks/>
          </p:cNvSpPr>
          <p:nvPr/>
        </p:nvSpPr>
        <p:spPr bwMode="auto">
          <a:xfrm>
            <a:off x="1715984" y="4045439"/>
            <a:ext cx="1719262" cy="438150"/>
          </a:xfrm>
          <a:custGeom>
            <a:avLst/>
            <a:gdLst>
              <a:gd name="T0" fmla="*/ 2147483647 w 1083"/>
              <a:gd name="T1" fmla="*/ 0 h 276"/>
              <a:gd name="T2" fmla="*/ 2147483647 w 1083"/>
              <a:gd name="T3" fmla="*/ 2147483647 h 276"/>
              <a:gd name="T4" fmla="*/ 2147483647 w 1083"/>
              <a:gd name="T5" fmla="*/ 2147483647 h 276"/>
              <a:gd name="T6" fmla="*/ 0 w 1083"/>
              <a:gd name="T7" fmla="*/ 2147483647 h 276"/>
              <a:gd name="T8" fmla="*/ 0 w 1083"/>
              <a:gd name="T9" fmla="*/ 2147483647 h 276"/>
              <a:gd name="T10" fmla="*/ 2147483647 w 1083"/>
              <a:gd name="T11" fmla="*/ 2147483647 h 276"/>
              <a:gd name="T12" fmla="*/ 2147483647 w 1083"/>
              <a:gd name="T13" fmla="*/ 2147483647 h 276"/>
              <a:gd name="T14" fmla="*/ 2147483647 w 1083"/>
              <a:gd name="T15" fmla="*/ 2147483647 h 276"/>
              <a:gd name="T16" fmla="*/ 2147483647 w 1083"/>
              <a:gd name="T17" fmla="*/ 2147483647 h 276"/>
              <a:gd name="T18" fmla="*/ 2147483647 w 1083"/>
              <a:gd name="T19" fmla="*/ 0 h 2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83"/>
              <a:gd name="T31" fmla="*/ 0 h 276"/>
              <a:gd name="T32" fmla="*/ 1083 w 1083"/>
              <a:gd name="T33" fmla="*/ 276 h 2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83" h="276">
                <a:moveTo>
                  <a:pt x="1083" y="0"/>
                </a:moveTo>
                <a:lnTo>
                  <a:pt x="731" y="89"/>
                </a:lnTo>
                <a:lnTo>
                  <a:pt x="285" y="123"/>
                </a:lnTo>
                <a:lnTo>
                  <a:pt x="0" y="123"/>
                </a:lnTo>
                <a:lnTo>
                  <a:pt x="0" y="276"/>
                </a:lnTo>
                <a:lnTo>
                  <a:pt x="354" y="243"/>
                </a:lnTo>
                <a:lnTo>
                  <a:pt x="758" y="200"/>
                </a:lnTo>
                <a:lnTo>
                  <a:pt x="870" y="165"/>
                </a:lnTo>
                <a:lnTo>
                  <a:pt x="1011" y="96"/>
                </a:lnTo>
                <a:lnTo>
                  <a:pt x="1083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4" name="Freeform 410">
            <a:extLst>
              <a:ext uri="{FF2B5EF4-FFF2-40B4-BE49-F238E27FC236}">
                <a16:creationId xmlns:a16="http://schemas.microsoft.com/office/drawing/2014/main" id="{5F223259-B82B-6636-E7FE-4B99F131357C}"/>
              </a:ext>
            </a:extLst>
          </p:cNvPr>
          <p:cNvSpPr>
            <a:spLocks/>
          </p:cNvSpPr>
          <p:nvPr/>
        </p:nvSpPr>
        <p:spPr bwMode="auto">
          <a:xfrm>
            <a:off x="1711221" y="4040677"/>
            <a:ext cx="1724025" cy="204787"/>
          </a:xfrm>
          <a:custGeom>
            <a:avLst/>
            <a:gdLst>
              <a:gd name="T0" fmla="*/ 0 w 1086"/>
              <a:gd name="T1" fmla="*/ 2147483647 h 129"/>
              <a:gd name="T2" fmla="*/ 2147483647 w 1086"/>
              <a:gd name="T3" fmla="*/ 2147483647 h 129"/>
              <a:gd name="T4" fmla="*/ 2147483647 w 1086"/>
              <a:gd name="T5" fmla="*/ 2147483647 h 129"/>
              <a:gd name="T6" fmla="*/ 2147483647 w 1086"/>
              <a:gd name="T7" fmla="*/ 2147483647 h 129"/>
              <a:gd name="T8" fmla="*/ 2147483647 w 1086"/>
              <a:gd name="T9" fmla="*/ 0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6"/>
              <a:gd name="T16" fmla="*/ 0 h 129"/>
              <a:gd name="T17" fmla="*/ 1086 w 1086"/>
              <a:gd name="T18" fmla="*/ 129 h 1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6" h="129">
                <a:moveTo>
                  <a:pt x="0" y="129"/>
                </a:moveTo>
                <a:lnTo>
                  <a:pt x="312" y="129"/>
                </a:lnTo>
                <a:lnTo>
                  <a:pt x="585" y="105"/>
                </a:lnTo>
                <a:lnTo>
                  <a:pt x="738" y="90"/>
                </a:lnTo>
                <a:lnTo>
                  <a:pt x="10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5" name="Rectangle 411">
            <a:extLst>
              <a:ext uri="{FF2B5EF4-FFF2-40B4-BE49-F238E27FC236}">
                <a16:creationId xmlns:a16="http://schemas.microsoft.com/office/drawing/2014/main" id="{55641497-E913-DD6F-B6DD-7A565FE19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817" y="5336076"/>
            <a:ext cx="525463" cy="247650"/>
          </a:xfrm>
          <a:prstGeom prst="rect">
            <a:avLst/>
          </a:prstGeom>
          <a:solidFill>
            <a:srgbClr val="808080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" name="Rectangle 412">
            <a:extLst>
              <a:ext uri="{FF2B5EF4-FFF2-40B4-BE49-F238E27FC236}">
                <a16:creationId xmlns:a16="http://schemas.microsoft.com/office/drawing/2014/main" id="{FDB1AB40-E3CA-91AB-F92A-D9EA96803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306" y="5355073"/>
            <a:ext cx="1576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Organic-rich shale</a:t>
            </a:r>
          </a:p>
        </p:txBody>
      </p:sp>
      <p:sp>
        <p:nvSpPr>
          <p:cNvPr id="407" name="Rectangle 413">
            <a:extLst>
              <a:ext uri="{FF2B5EF4-FFF2-40B4-BE49-F238E27FC236}">
                <a16:creationId xmlns:a16="http://schemas.microsoft.com/office/drawing/2014/main" id="{1959B863-D4BC-649D-686F-06C45BB3E80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49684" y="3257077"/>
            <a:ext cx="18478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Regional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organic-rich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source (Cline)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408" name="Line 414">
            <a:extLst>
              <a:ext uri="{FF2B5EF4-FFF2-40B4-BE49-F238E27FC236}">
                <a16:creationId xmlns:a16="http://schemas.microsoft.com/office/drawing/2014/main" id="{F115CE3E-5D1A-0D6D-7BBE-0CF73C4B44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321" y="3643802"/>
            <a:ext cx="590550" cy="257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7" name="Freeform 425">
            <a:extLst>
              <a:ext uri="{FF2B5EF4-FFF2-40B4-BE49-F238E27FC236}">
                <a16:creationId xmlns:a16="http://schemas.microsoft.com/office/drawing/2014/main" id="{5CEEEDD7-0DD2-5EA3-D4F5-0AA63E048682}"/>
              </a:ext>
            </a:extLst>
          </p:cNvPr>
          <p:cNvSpPr>
            <a:spLocks/>
          </p:cNvSpPr>
          <p:nvPr/>
        </p:nvSpPr>
        <p:spPr bwMode="auto">
          <a:xfrm>
            <a:off x="6826146" y="1534014"/>
            <a:ext cx="1746250" cy="1047750"/>
          </a:xfrm>
          <a:custGeom>
            <a:avLst/>
            <a:gdLst>
              <a:gd name="T0" fmla="*/ 2147483647 w 1100"/>
              <a:gd name="T1" fmla="*/ 0 h 660"/>
              <a:gd name="T2" fmla="*/ 2147483647 w 1100"/>
              <a:gd name="T3" fmla="*/ 2147483647 h 660"/>
              <a:gd name="T4" fmla="*/ 0 w 1100"/>
              <a:gd name="T5" fmla="*/ 2147483647 h 660"/>
              <a:gd name="T6" fmla="*/ 2147483647 w 1100"/>
              <a:gd name="T7" fmla="*/ 2147483647 h 660"/>
              <a:gd name="T8" fmla="*/ 2147483647 w 1100"/>
              <a:gd name="T9" fmla="*/ 2147483647 h 660"/>
              <a:gd name="T10" fmla="*/ 2147483647 w 1100"/>
              <a:gd name="T11" fmla="*/ 2147483647 h 660"/>
              <a:gd name="T12" fmla="*/ 2147483647 w 1100"/>
              <a:gd name="T13" fmla="*/ 2147483647 h 660"/>
              <a:gd name="T14" fmla="*/ 2147483647 w 1100"/>
              <a:gd name="T15" fmla="*/ 2147483647 h 660"/>
              <a:gd name="T16" fmla="*/ 2147483647 w 1100"/>
              <a:gd name="T17" fmla="*/ 2147483647 h 660"/>
              <a:gd name="T18" fmla="*/ 2147483647 w 1100"/>
              <a:gd name="T19" fmla="*/ 2147483647 h 660"/>
              <a:gd name="T20" fmla="*/ 2147483647 w 1100"/>
              <a:gd name="T21" fmla="*/ 2147483647 h 660"/>
              <a:gd name="T22" fmla="*/ 2147483647 w 1100"/>
              <a:gd name="T23" fmla="*/ 2147483647 h 660"/>
              <a:gd name="T24" fmla="*/ 2147483647 w 1100"/>
              <a:gd name="T25" fmla="*/ 2147483647 h 660"/>
              <a:gd name="T26" fmla="*/ 2147483647 w 1100"/>
              <a:gd name="T27" fmla="*/ 2147483647 h 660"/>
              <a:gd name="T28" fmla="*/ 2147483647 w 1100"/>
              <a:gd name="T29" fmla="*/ 2147483647 h 660"/>
              <a:gd name="T30" fmla="*/ 2147483647 w 1100"/>
              <a:gd name="T31" fmla="*/ 2147483647 h 660"/>
              <a:gd name="T32" fmla="*/ 2147483647 w 1100"/>
              <a:gd name="T33" fmla="*/ 2147483647 h 660"/>
              <a:gd name="T34" fmla="*/ 2147483647 w 1100"/>
              <a:gd name="T35" fmla="*/ 2147483647 h 660"/>
              <a:gd name="T36" fmla="*/ 2147483647 w 1100"/>
              <a:gd name="T37" fmla="*/ 2147483647 h 660"/>
              <a:gd name="T38" fmla="*/ 2147483647 w 1100"/>
              <a:gd name="T39" fmla="*/ 0 h 6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00"/>
              <a:gd name="T61" fmla="*/ 0 h 660"/>
              <a:gd name="T62" fmla="*/ 1100 w 1100"/>
              <a:gd name="T63" fmla="*/ 660 h 6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00" h="660">
                <a:moveTo>
                  <a:pt x="436" y="0"/>
                </a:moveTo>
                <a:lnTo>
                  <a:pt x="98" y="2"/>
                </a:lnTo>
                <a:lnTo>
                  <a:pt x="0" y="38"/>
                </a:lnTo>
                <a:lnTo>
                  <a:pt x="280" y="146"/>
                </a:lnTo>
                <a:lnTo>
                  <a:pt x="194" y="194"/>
                </a:lnTo>
                <a:lnTo>
                  <a:pt x="488" y="314"/>
                </a:lnTo>
                <a:lnTo>
                  <a:pt x="378" y="348"/>
                </a:lnTo>
                <a:lnTo>
                  <a:pt x="658" y="454"/>
                </a:lnTo>
                <a:lnTo>
                  <a:pt x="586" y="480"/>
                </a:lnTo>
                <a:lnTo>
                  <a:pt x="796" y="550"/>
                </a:lnTo>
                <a:lnTo>
                  <a:pt x="698" y="578"/>
                </a:lnTo>
                <a:lnTo>
                  <a:pt x="1010" y="660"/>
                </a:lnTo>
                <a:lnTo>
                  <a:pt x="1100" y="564"/>
                </a:lnTo>
                <a:lnTo>
                  <a:pt x="886" y="452"/>
                </a:lnTo>
                <a:lnTo>
                  <a:pt x="948" y="418"/>
                </a:lnTo>
                <a:lnTo>
                  <a:pt x="756" y="342"/>
                </a:lnTo>
                <a:lnTo>
                  <a:pt x="904" y="276"/>
                </a:lnTo>
                <a:lnTo>
                  <a:pt x="670" y="190"/>
                </a:lnTo>
                <a:lnTo>
                  <a:pt x="770" y="86"/>
                </a:lnTo>
                <a:lnTo>
                  <a:pt x="436" y="0"/>
                </a:lnTo>
                <a:close/>
              </a:path>
            </a:pathLst>
          </a:custGeom>
          <a:solidFill>
            <a:srgbClr val="CC66FF"/>
          </a:solidFill>
          <a:ln>
            <a:noFill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8" name="Freeform 426">
            <a:extLst>
              <a:ext uri="{FF2B5EF4-FFF2-40B4-BE49-F238E27FC236}">
                <a16:creationId xmlns:a16="http://schemas.microsoft.com/office/drawing/2014/main" id="{6BB6AD7D-BEE8-5A31-996F-0EF8FCBCEB4A}"/>
              </a:ext>
            </a:extLst>
          </p:cNvPr>
          <p:cNvSpPr>
            <a:spLocks/>
          </p:cNvSpPr>
          <p:nvPr/>
        </p:nvSpPr>
        <p:spPr bwMode="auto">
          <a:xfrm>
            <a:off x="6438796" y="1365739"/>
            <a:ext cx="1990725" cy="1219200"/>
          </a:xfrm>
          <a:custGeom>
            <a:avLst/>
            <a:gdLst>
              <a:gd name="T0" fmla="*/ 0 w 1254"/>
              <a:gd name="T1" fmla="*/ 0 h 768"/>
              <a:gd name="T2" fmla="*/ 2147483647 w 1254"/>
              <a:gd name="T3" fmla="*/ 2147483647 h 768"/>
              <a:gd name="T4" fmla="*/ 2147483647 w 1254"/>
              <a:gd name="T5" fmla="*/ 2147483647 h 768"/>
              <a:gd name="T6" fmla="*/ 2147483647 w 1254"/>
              <a:gd name="T7" fmla="*/ 2147483647 h 768"/>
              <a:gd name="T8" fmla="*/ 2147483647 w 1254"/>
              <a:gd name="T9" fmla="*/ 2147483647 h 768"/>
              <a:gd name="T10" fmla="*/ 2147483647 w 1254"/>
              <a:gd name="T11" fmla="*/ 2147483647 h 768"/>
              <a:gd name="T12" fmla="*/ 2147483647 w 1254"/>
              <a:gd name="T13" fmla="*/ 2147483647 h 768"/>
              <a:gd name="T14" fmla="*/ 2147483647 w 1254"/>
              <a:gd name="T15" fmla="*/ 2147483647 h 768"/>
              <a:gd name="T16" fmla="*/ 2147483647 w 1254"/>
              <a:gd name="T17" fmla="*/ 2147483647 h 768"/>
              <a:gd name="T18" fmla="*/ 2147483647 w 1254"/>
              <a:gd name="T19" fmla="*/ 2147483647 h 768"/>
              <a:gd name="T20" fmla="*/ 2147483647 w 1254"/>
              <a:gd name="T21" fmla="*/ 2147483647 h 768"/>
              <a:gd name="T22" fmla="*/ 2147483647 w 1254"/>
              <a:gd name="T23" fmla="*/ 2147483647 h 768"/>
              <a:gd name="T24" fmla="*/ 2147483647 w 1254"/>
              <a:gd name="T25" fmla="*/ 2147483647 h 7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54"/>
              <a:gd name="T40" fmla="*/ 0 h 768"/>
              <a:gd name="T41" fmla="*/ 1254 w 1254"/>
              <a:gd name="T42" fmla="*/ 768 h 7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54" h="768">
                <a:moveTo>
                  <a:pt x="0" y="0"/>
                </a:moveTo>
                <a:cubicBezTo>
                  <a:pt x="10" y="5"/>
                  <a:pt x="14" y="6"/>
                  <a:pt x="26" y="6"/>
                </a:cubicBezTo>
                <a:lnTo>
                  <a:pt x="344" y="108"/>
                </a:lnTo>
                <a:lnTo>
                  <a:pt x="236" y="144"/>
                </a:lnTo>
                <a:lnTo>
                  <a:pt x="522" y="252"/>
                </a:lnTo>
                <a:lnTo>
                  <a:pt x="428" y="302"/>
                </a:lnTo>
                <a:lnTo>
                  <a:pt x="732" y="420"/>
                </a:lnTo>
                <a:lnTo>
                  <a:pt x="606" y="456"/>
                </a:lnTo>
                <a:lnTo>
                  <a:pt x="902" y="560"/>
                </a:lnTo>
                <a:lnTo>
                  <a:pt x="814" y="588"/>
                </a:lnTo>
                <a:lnTo>
                  <a:pt x="1038" y="654"/>
                </a:lnTo>
                <a:lnTo>
                  <a:pt x="930" y="684"/>
                </a:lnTo>
                <a:lnTo>
                  <a:pt x="1254" y="76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4" name="Line 432">
            <a:extLst>
              <a:ext uri="{FF2B5EF4-FFF2-40B4-BE49-F238E27FC236}">
                <a16:creationId xmlns:a16="http://schemas.microsoft.com/office/drawing/2014/main" id="{08569B36-80A2-A245-6869-0DA620C9D4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67359" y="2380152"/>
            <a:ext cx="1651000" cy="428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5" name="Freeform 433">
            <a:extLst>
              <a:ext uri="{FF2B5EF4-FFF2-40B4-BE49-F238E27FC236}">
                <a16:creationId xmlns:a16="http://schemas.microsoft.com/office/drawing/2014/main" id="{61B5F631-D0DF-810D-3C93-C43FF2B4B02F}"/>
              </a:ext>
            </a:extLst>
          </p:cNvPr>
          <p:cNvSpPr>
            <a:spLocks/>
          </p:cNvSpPr>
          <p:nvPr/>
        </p:nvSpPr>
        <p:spPr bwMode="auto">
          <a:xfrm>
            <a:off x="7718321" y="2280139"/>
            <a:ext cx="568325" cy="15875"/>
          </a:xfrm>
          <a:custGeom>
            <a:avLst/>
            <a:gdLst>
              <a:gd name="T0" fmla="*/ 0 w 358"/>
              <a:gd name="T1" fmla="*/ 2147483647 h 10"/>
              <a:gd name="T2" fmla="*/ 2147483647 w 358"/>
              <a:gd name="T3" fmla="*/ 2147483647 h 10"/>
              <a:gd name="T4" fmla="*/ 2147483647 w 358"/>
              <a:gd name="T5" fmla="*/ 0 h 10"/>
              <a:gd name="T6" fmla="*/ 0 60000 65536"/>
              <a:gd name="T7" fmla="*/ 0 60000 65536"/>
              <a:gd name="T8" fmla="*/ 0 60000 65536"/>
              <a:gd name="T9" fmla="*/ 0 w 358"/>
              <a:gd name="T10" fmla="*/ 0 h 10"/>
              <a:gd name="T11" fmla="*/ 358 w 358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8" h="10">
                <a:moveTo>
                  <a:pt x="0" y="10"/>
                </a:moveTo>
                <a:cubicBezTo>
                  <a:pt x="81" y="8"/>
                  <a:pt x="164" y="6"/>
                  <a:pt x="224" y="4"/>
                </a:cubicBezTo>
                <a:cubicBezTo>
                  <a:pt x="284" y="2"/>
                  <a:pt x="330" y="1"/>
                  <a:pt x="358" y="0"/>
                </a:cubicBezTo>
              </a:path>
            </a:pathLst>
          </a:custGeom>
          <a:noFill/>
          <a:ln w="20701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6" name="Line 434">
            <a:extLst>
              <a:ext uri="{FF2B5EF4-FFF2-40B4-BE49-F238E27FC236}">
                <a16:creationId xmlns:a16="http://schemas.microsoft.com/office/drawing/2014/main" id="{48740CED-7F1E-CEA0-F4CD-2F8F389500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0271" y="2378564"/>
            <a:ext cx="374650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7" name="Line 435">
            <a:extLst>
              <a:ext uri="{FF2B5EF4-FFF2-40B4-BE49-F238E27FC236}">
                <a16:creationId xmlns:a16="http://schemas.microsoft.com/office/drawing/2014/main" id="{F937376D-946F-C221-5B8F-965B9A1B53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6621" y="2467464"/>
            <a:ext cx="454025" cy="22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8" name="Line 436">
            <a:extLst>
              <a:ext uri="{FF2B5EF4-FFF2-40B4-BE49-F238E27FC236}">
                <a16:creationId xmlns:a16="http://schemas.microsoft.com/office/drawing/2014/main" id="{72877B41-1DF1-C133-EFD6-C32E24C8D6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31096" y="2473814"/>
            <a:ext cx="28575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9" name="Line 437">
            <a:extLst>
              <a:ext uri="{FF2B5EF4-FFF2-40B4-BE49-F238E27FC236}">
                <a16:creationId xmlns:a16="http://schemas.microsoft.com/office/drawing/2014/main" id="{1361EA4B-9ADE-54F9-A495-3BB7317B35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5521" y="2397614"/>
            <a:ext cx="31750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" name="Line 438">
            <a:extLst>
              <a:ext uri="{FF2B5EF4-FFF2-40B4-BE49-F238E27FC236}">
                <a16:creationId xmlns:a16="http://schemas.microsoft.com/office/drawing/2014/main" id="{3E01DB6C-0FBC-CE99-8F95-3BAB5447CE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19996" y="2381739"/>
            <a:ext cx="31750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1" name="Line 439">
            <a:extLst>
              <a:ext uri="{FF2B5EF4-FFF2-40B4-BE49-F238E27FC236}">
                <a16:creationId xmlns:a16="http://schemas.microsoft.com/office/drawing/2014/main" id="{C0A2F9DA-162E-CD74-A8FB-21BC92C4D9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62809" y="2286489"/>
            <a:ext cx="39687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2" name="Line 440">
            <a:extLst>
              <a:ext uri="{FF2B5EF4-FFF2-40B4-BE49-F238E27FC236}">
                <a16:creationId xmlns:a16="http://schemas.microsoft.com/office/drawing/2014/main" id="{1F27514E-9D9A-4BC6-C95A-2F2FF0C12A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2996" y="2300777"/>
            <a:ext cx="34925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3" name="Freeform 441">
            <a:extLst>
              <a:ext uri="{FF2B5EF4-FFF2-40B4-BE49-F238E27FC236}">
                <a16:creationId xmlns:a16="http://schemas.microsoft.com/office/drawing/2014/main" id="{00246D4A-4FF6-C18A-0043-190DD87CD2AB}"/>
              </a:ext>
            </a:extLst>
          </p:cNvPr>
          <p:cNvSpPr>
            <a:spLocks/>
          </p:cNvSpPr>
          <p:nvPr/>
        </p:nvSpPr>
        <p:spPr bwMode="auto">
          <a:xfrm>
            <a:off x="7238896" y="1743564"/>
            <a:ext cx="746125" cy="15875"/>
          </a:xfrm>
          <a:custGeom>
            <a:avLst/>
            <a:gdLst>
              <a:gd name="T0" fmla="*/ 0 w 470"/>
              <a:gd name="T1" fmla="*/ 2147483647 h 10"/>
              <a:gd name="T2" fmla="*/ 2147483647 w 470"/>
              <a:gd name="T3" fmla="*/ 2147483647 h 10"/>
              <a:gd name="T4" fmla="*/ 2147483647 w 470"/>
              <a:gd name="T5" fmla="*/ 0 h 10"/>
              <a:gd name="T6" fmla="*/ 0 60000 65536"/>
              <a:gd name="T7" fmla="*/ 0 60000 65536"/>
              <a:gd name="T8" fmla="*/ 0 60000 65536"/>
              <a:gd name="T9" fmla="*/ 0 w 470"/>
              <a:gd name="T10" fmla="*/ 0 h 10"/>
              <a:gd name="T11" fmla="*/ 470 w 470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0" h="10">
                <a:moveTo>
                  <a:pt x="0" y="10"/>
                </a:moveTo>
                <a:cubicBezTo>
                  <a:pt x="118" y="8"/>
                  <a:pt x="236" y="6"/>
                  <a:pt x="314" y="4"/>
                </a:cubicBezTo>
                <a:cubicBezTo>
                  <a:pt x="392" y="2"/>
                  <a:pt x="431" y="1"/>
                  <a:pt x="470" y="0"/>
                </a:cubicBezTo>
              </a:path>
            </a:pathLst>
          </a:custGeom>
          <a:noFill/>
          <a:ln w="20701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4" name="Line 442">
            <a:extLst>
              <a:ext uri="{FF2B5EF4-FFF2-40B4-BE49-F238E27FC236}">
                <a16:creationId xmlns:a16="http://schemas.microsoft.com/office/drawing/2014/main" id="{556774B9-E97F-C2F7-130D-98ACF8CC7B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3071" y="2140439"/>
            <a:ext cx="555625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5" name="Line 443">
            <a:extLst>
              <a:ext uri="{FF2B5EF4-FFF2-40B4-BE49-F238E27FC236}">
                <a16:creationId xmlns:a16="http://schemas.microsoft.com/office/drawing/2014/main" id="{4DB8185D-A5B4-2F52-D7FC-501034142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69096" y="1999152"/>
            <a:ext cx="644525" cy="30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6" name="Line 444">
            <a:extLst>
              <a:ext uri="{FF2B5EF4-FFF2-40B4-BE49-F238E27FC236}">
                <a16:creationId xmlns:a16="http://schemas.microsoft.com/office/drawing/2014/main" id="{7401CE05-2E54-95CC-9008-A3E44919F6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0171" y="1880089"/>
            <a:ext cx="714375" cy="19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7" name="Line 445">
            <a:extLst>
              <a:ext uri="{FF2B5EF4-FFF2-40B4-BE49-F238E27FC236}">
                <a16:creationId xmlns:a16="http://schemas.microsoft.com/office/drawing/2014/main" id="{FC24744F-461E-4836-09C3-2681FD7A57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2471" y="2156314"/>
            <a:ext cx="50800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8" name="Line 446">
            <a:extLst>
              <a:ext uri="{FF2B5EF4-FFF2-40B4-BE49-F238E27FC236}">
                <a16:creationId xmlns:a16="http://schemas.microsoft.com/office/drawing/2014/main" id="{817BD336-6508-62BE-88BB-5179B1896C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3771" y="2146789"/>
            <a:ext cx="50800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9" name="Line 447">
            <a:extLst>
              <a:ext uri="{FF2B5EF4-FFF2-40B4-BE49-F238E27FC236}">
                <a16:creationId xmlns:a16="http://schemas.microsoft.com/office/drawing/2014/main" id="{B22A629D-F87F-5D5F-24ED-8B40F71C1C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5146" y="2019789"/>
            <a:ext cx="60325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" name="Line 448">
            <a:extLst>
              <a:ext uri="{FF2B5EF4-FFF2-40B4-BE49-F238E27FC236}">
                <a16:creationId xmlns:a16="http://schemas.microsoft.com/office/drawing/2014/main" id="{9C7FA1E4-30DD-EF1D-90B2-A773A64959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75496" y="2000739"/>
            <a:ext cx="60325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1" name="Line 449">
            <a:extLst>
              <a:ext uri="{FF2B5EF4-FFF2-40B4-BE49-F238E27FC236}">
                <a16:creationId xmlns:a16="http://schemas.microsoft.com/office/drawing/2014/main" id="{5D933D3A-679F-C4A5-9069-3B729AC215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1671" y="1883264"/>
            <a:ext cx="57150" cy="13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2" name="Line 450">
            <a:extLst>
              <a:ext uri="{FF2B5EF4-FFF2-40B4-BE49-F238E27FC236}">
                <a16:creationId xmlns:a16="http://schemas.microsoft.com/office/drawing/2014/main" id="{B858B61B-024A-D051-4FA0-2EFABF7602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97671" y="1886439"/>
            <a:ext cx="60325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3" name="Line 451">
            <a:extLst>
              <a:ext uri="{FF2B5EF4-FFF2-40B4-BE49-F238E27FC236}">
                <a16:creationId xmlns:a16="http://schemas.microsoft.com/office/drawing/2014/main" id="{4135125B-BDE3-94B9-CE66-D75FC4099C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2721" y="1749914"/>
            <a:ext cx="60325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4" name="Line 452">
            <a:extLst>
              <a:ext uri="{FF2B5EF4-FFF2-40B4-BE49-F238E27FC236}">
                <a16:creationId xmlns:a16="http://schemas.microsoft.com/office/drawing/2014/main" id="{D4EF2F2E-492A-2B0C-1C49-4233159977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0546" y="1740389"/>
            <a:ext cx="60325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5" name="Freeform 453">
            <a:extLst>
              <a:ext uri="{FF2B5EF4-FFF2-40B4-BE49-F238E27FC236}">
                <a16:creationId xmlns:a16="http://schemas.microsoft.com/office/drawing/2014/main" id="{82406EF4-A6F8-7A90-8D56-1035AB058E6E}"/>
              </a:ext>
            </a:extLst>
          </p:cNvPr>
          <p:cNvSpPr>
            <a:spLocks/>
          </p:cNvSpPr>
          <p:nvPr/>
        </p:nvSpPr>
        <p:spPr bwMode="auto">
          <a:xfrm>
            <a:off x="6457846" y="1194289"/>
            <a:ext cx="1171575" cy="365125"/>
          </a:xfrm>
          <a:custGeom>
            <a:avLst/>
            <a:gdLst>
              <a:gd name="T0" fmla="*/ 2147483647 w 738"/>
              <a:gd name="T1" fmla="*/ 2147483647 h 230"/>
              <a:gd name="T2" fmla="*/ 2147483647 w 738"/>
              <a:gd name="T3" fmla="*/ 2147483647 h 230"/>
              <a:gd name="T4" fmla="*/ 2147483647 w 738"/>
              <a:gd name="T5" fmla="*/ 2147483647 h 230"/>
              <a:gd name="T6" fmla="*/ 2147483647 w 738"/>
              <a:gd name="T7" fmla="*/ 0 h 230"/>
              <a:gd name="T8" fmla="*/ 2147483647 w 738"/>
              <a:gd name="T9" fmla="*/ 2147483647 h 230"/>
              <a:gd name="T10" fmla="*/ 0 w 738"/>
              <a:gd name="T11" fmla="*/ 2147483647 h 230"/>
              <a:gd name="T12" fmla="*/ 2147483647 w 738"/>
              <a:gd name="T13" fmla="*/ 2147483647 h 230"/>
              <a:gd name="T14" fmla="*/ 2147483647 w 738"/>
              <a:gd name="T15" fmla="*/ 2147483647 h 230"/>
              <a:gd name="T16" fmla="*/ 2147483647 w 738"/>
              <a:gd name="T17" fmla="*/ 2147483647 h 230"/>
              <a:gd name="T18" fmla="*/ 2147483647 w 738"/>
              <a:gd name="T19" fmla="*/ 2147483647 h 230"/>
              <a:gd name="T20" fmla="*/ 2147483647 w 738"/>
              <a:gd name="T21" fmla="*/ 2147483647 h 230"/>
              <a:gd name="T22" fmla="*/ 2147483647 w 738"/>
              <a:gd name="T23" fmla="*/ 2147483647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38"/>
              <a:gd name="T37" fmla="*/ 0 h 230"/>
              <a:gd name="T38" fmla="*/ 738 w 738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38" h="230">
                <a:moveTo>
                  <a:pt x="498" y="6"/>
                </a:moveTo>
                <a:lnTo>
                  <a:pt x="426" y="20"/>
                </a:lnTo>
                <a:lnTo>
                  <a:pt x="288" y="18"/>
                </a:lnTo>
                <a:lnTo>
                  <a:pt x="188" y="0"/>
                </a:lnTo>
                <a:lnTo>
                  <a:pt x="188" y="110"/>
                </a:lnTo>
                <a:lnTo>
                  <a:pt x="0" y="106"/>
                </a:lnTo>
                <a:lnTo>
                  <a:pt x="322" y="210"/>
                </a:lnTo>
                <a:lnTo>
                  <a:pt x="350" y="230"/>
                </a:lnTo>
                <a:lnTo>
                  <a:pt x="738" y="230"/>
                </a:lnTo>
                <a:lnTo>
                  <a:pt x="638" y="202"/>
                </a:lnTo>
                <a:lnTo>
                  <a:pt x="706" y="138"/>
                </a:lnTo>
                <a:lnTo>
                  <a:pt x="484" y="6"/>
                </a:lnTo>
              </a:path>
            </a:pathLst>
          </a:custGeom>
          <a:solidFill>
            <a:srgbClr val="CC66FF"/>
          </a:solidFill>
          <a:ln>
            <a:noFill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6" name="Freeform 454">
            <a:extLst>
              <a:ext uri="{FF2B5EF4-FFF2-40B4-BE49-F238E27FC236}">
                <a16:creationId xmlns:a16="http://schemas.microsoft.com/office/drawing/2014/main" id="{EBDBD591-0969-7166-8063-5A58D3C23460}"/>
              </a:ext>
            </a:extLst>
          </p:cNvPr>
          <p:cNvSpPr>
            <a:spLocks/>
          </p:cNvSpPr>
          <p:nvPr/>
        </p:nvSpPr>
        <p:spPr bwMode="auto">
          <a:xfrm flipH="1">
            <a:off x="7259534" y="1218102"/>
            <a:ext cx="1477962" cy="1701800"/>
          </a:xfrm>
          <a:custGeom>
            <a:avLst/>
            <a:gdLst>
              <a:gd name="T0" fmla="*/ 0 w 1862"/>
              <a:gd name="T1" fmla="*/ 2147483647 h 2144"/>
              <a:gd name="T2" fmla="*/ 2147483647 w 1862"/>
              <a:gd name="T3" fmla="*/ 2147483647 h 2144"/>
              <a:gd name="T4" fmla="*/ 2147483647 w 1862"/>
              <a:gd name="T5" fmla="*/ 2147483647 h 2144"/>
              <a:gd name="T6" fmla="*/ 2147483647 w 1862"/>
              <a:gd name="T7" fmla="*/ 2147483647 h 2144"/>
              <a:gd name="T8" fmla="*/ 2147483647 w 1862"/>
              <a:gd name="T9" fmla="*/ 2147483647 h 2144"/>
              <a:gd name="T10" fmla="*/ 2147483647 w 1862"/>
              <a:gd name="T11" fmla="*/ 2147483647 h 2144"/>
              <a:gd name="T12" fmla="*/ 2147483647 w 1862"/>
              <a:gd name="T13" fmla="*/ 2147483647 h 2144"/>
              <a:gd name="T14" fmla="*/ 2147483647 w 1862"/>
              <a:gd name="T15" fmla="*/ 2147483647 h 2144"/>
              <a:gd name="T16" fmla="*/ 2147483647 w 1862"/>
              <a:gd name="T17" fmla="*/ 2147483647 h 2144"/>
              <a:gd name="T18" fmla="*/ 2147483647 w 1862"/>
              <a:gd name="T19" fmla="*/ 2147483647 h 2144"/>
              <a:gd name="T20" fmla="*/ 2147483647 w 1862"/>
              <a:gd name="T21" fmla="*/ 2147483647 h 2144"/>
              <a:gd name="T22" fmla="*/ 2147483647 w 1862"/>
              <a:gd name="T23" fmla="*/ 2147483647 h 2144"/>
              <a:gd name="T24" fmla="*/ 2147483647 w 1862"/>
              <a:gd name="T25" fmla="*/ 2147483647 h 2144"/>
              <a:gd name="T26" fmla="*/ 2147483647 w 1862"/>
              <a:gd name="T27" fmla="*/ 0 h 21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62"/>
              <a:gd name="T43" fmla="*/ 0 h 2144"/>
              <a:gd name="T44" fmla="*/ 1862 w 1862"/>
              <a:gd name="T45" fmla="*/ 2144 h 21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62" h="2144">
                <a:moveTo>
                  <a:pt x="0" y="2144"/>
                </a:moveTo>
                <a:lnTo>
                  <a:pt x="216" y="2029"/>
                </a:lnTo>
                <a:lnTo>
                  <a:pt x="91" y="1930"/>
                </a:lnTo>
                <a:lnTo>
                  <a:pt x="394" y="1726"/>
                </a:lnTo>
                <a:lnTo>
                  <a:pt x="207" y="1530"/>
                </a:lnTo>
                <a:lnTo>
                  <a:pt x="640" y="1300"/>
                </a:lnTo>
                <a:lnTo>
                  <a:pt x="502" y="1235"/>
                </a:lnTo>
                <a:lnTo>
                  <a:pt x="887" y="1087"/>
                </a:lnTo>
                <a:lnTo>
                  <a:pt x="600" y="949"/>
                </a:lnTo>
                <a:lnTo>
                  <a:pt x="1085" y="777"/>
                </a:lnTo>
                <a:lnTo>
                  <a:pt x="863" y="580"/>
                </a:lnTo>
                <a:lnTo>
                  <a:pt x="1601" y="375"/>
                </a:lnTo>
                <a:lnTo>
                  <a:pt x="1454" y="245"/>
                </a:lnTo>
                <a:lnTo>
                  <a:pt x="1862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7" name="Freeform 455">
            <a:extLst>
              <a:ext uri="{FF2B5EF4-FFF2-40B4-BE49-F238E27FC236}">
                <a16:creationId xmlns:a16="http://schemas.microsoft.com/office/drawing/2014/main" id="{8091608D-195B-7FD7-1C20-F0BEAA7DF31E}"/>
              </a:ext>
            </a:extLst>
          </p:cNvPr>
          <p:cNvSpPr>
            <a:spLocks/>
          </p:cNvSpPr>
          <p:nvPr/>
        </p:nvSpPr>
        <p:spPr bwMode="auto">
          <a:xfrm flipH="1">
            <a:off x="4578246" y="1148252"/>
            <a:ext cx="4632325" cy="160337"/>
          </a:xfrm>
          <a:custGeom>
            <a:avLst/>
            <a:gdLst>
              <a:gd name="T0" fmla="*/ 0 w 5836"/>
              <a:gd name="T1" fmla="*/ 2147483647 h 202"/>
              <a:gd name="T2" fmla="*/ 2147483647 w 5836"/>
              <a:gd name="T3" fmla="*/ 2147483647 h 202"/>
              <a:gd name="T4" fmla="*/ 2147483647 w 5836"/>
              <a:gd name="T5" fmla="*/ 2147483647 h 202"/>
              <a:gd name="T6" fmla="*/ 2147483647 w 5836"/>
              <a:gd name="T7" fmla="*/ 2147483647 h 202"/>
              <a:gd name="T8" fmla="*/ 2147483647 w 5836"/>
              <a:gd name="T9" fmla="*/ 2147483647 h 202"/>
              <a:gd name="T10" fmla="*/ 2147483647 w 5836"/>
              <a:gd name="T11" fmla="*/ 2147483647 h 202"/>
              <a:gd name="T12" fmla="*/ 2147483647 w 5836"/>
              <a:gd name="T13" fmla="*/ 2147483647 h 202"/>
              <a:gd name="T14" fmla="*/ 2147483647 w 5836"/>
              <a:gd name="T15" fmla="*/ 2147483647 h 202"/>
              <a:gd name="T16" fmla="*/ 2147483647 w 5836"/>
              <a:gd name="T17" fmla="*/ 0 h 202"/>
              <a:gd name="T18" fmla="*/ 2147483647 w 5836"/>
              <a:gd name="T19" fmla="*/ 2147483647 h 202"/>
              <a:gd name="T20" fmla="*/ 2147483647 w 5836"/>
              <a:gd name="T21" fmla="*/ 2147483647 h 202"/>
              <a:gd name="T22" fmla="*/ 2147483647 w 5836"/>
              <a:gd name="T23" fmla="*/ 2147483647 h 202"/>
              <a:gd name="T24" fmla="*/ 2147483647 w 5836"/>
              <a:gd name="T25" fmla="*/ 2147483647 h 202"/>
              <a:gd name="T26" fmla="*/ 2147483647 w 5836"/>
              <a:gd name="T27" fmla="*/ 2147483647 h 202"/>
              <a:gd name="T28" fmla="*/ 2147483647 w 5836"/>
              <a:gd name="T29" fmla="*/ 2147483647 h 202"/>
              <a:gd name="T30" fmla="*/ 2147483647 w 5836"/>
              <a:gd name="T31" fmla="*/ 2147483647 h 202"/>
              <a:gd name="T32" fmla="*/ 2147483647 w 5836"/>
              <a:gd name="T33" fmla="*/ 2147483647 h 202"/>
              <a:gd name="T34" fmla="*/ 2147483647 w 5836"/>
              <a:gd name="T35" fmla="*/ 2147483647 h 202"/>
              <a:gd name="T36" fmla="*/ 2147483647 w 5836"/>
              <a:gd name="T37" fmla="*/ 2147483647 h 202"/>
              <a:gd name="T38" fmla="*/ 2147483647 w 5836"/>
              <a:gd name="T39" fmla="*/ 2147483647 h 202"/>
              <a:gd name="T40" fmla="*/ 2147483647 w 5836"/>
              <a:gd name="T41" fmla="*/ 2147483647 h 202"/>
              <a:gd name="T42" fmla="*/ 2147483647 w 5836"/>
              <a:gd name="T43" fmla="*/ 2147483647 h 202"/>
              <a:gd name="T44" fmla="*/ 2147483647 w 5836"/>
              <a:gd name="T45" fmla="*/ 2147483647 h 202"/>
              <a:gd name="T46" fmla="*/ 2147483647 w 5836"/>
              <a:gd name="T47" fmla="*/ 2147483647 h 202"/>
              <a:gd name="T48" fmla="*/ 2147483647 w 5836"/>
              <a:gd name="T49" fmla="*/ 2147483647 h 202"/>
              <a:gd name="T50" fmla="*/ 2147483647 w 5836"/>
              <a:gd name="T51" fmla="*/ 2147483647 h 202"/>
              <a:gd name="T52" fmla="*/ 2147483647 w 5836"/>
              <a:gd name="T53" fmla="*/ 2147483647 h 202"/>
              <a:gd name="T54" fmla="*/ 2147483647 w 5836"/>
              <a:gd name="T55" fmla="*/ 2147483647 h 202"/>
              <a:gd name="T56" fmla="*/ 2147483647 w 5836"/>
              <a:gd name="T57" fmla="*/ 2147483647 h 202"/>
              <a:gd name="T58" fmla="*/ 2147483647 w 5836"/>
              <a:gd name="T59" fmla="*/ 2147483647 h 202"/>
              <a:gd name="T60" fmla="*/ 2147483647 w 5836"/>
              <a:gd name="T61" fmla="*/ 2147483647 h 202"/>
              <a:gd name="T62" fmla="*/ 2147483647 w 5836"/>
              <a:gd name="T63" fmla="*/ 2147483647 h 202"/>
              <a:gd name="T64" fmla="*/ 2147483647 w 5836"/>
              <a:gd name="T65" fmla="*/ 2147483647 h 202"/>
              <a:gd name="T66" fmla="*/ 2147483647 w 5836"/>
              <a:gd name="T67" fmla="*/ 2147483647 h 202"/>
              <a:gd name="T68" fmla="*/ 2147483647 w 5836"/>
              <a:gd name="T69" fmla="*/ 2147483647 h 202"/>
              <a:gd name="T70" fmla="*/ 2147483647 w 5836"/>
              <a:gd name="T71" fmla="*/ 2147483647 h 202"/>
              <a:gd name="T72" fmla="*/ 2147483647 w 5836"/>
              <a:gd name="T73" fmla="*/ 2147483647 h 202"/>
              <a:gd name="T74" fmla="*/ 2147483647 w 5836"/>
              <a:gd name="T75" fmla="*/ 2147483647 h 202"/>
              <a:gd name="T76" fmla="*/ 2147483647 w 5836"/>
              <a:gd name="T77" fmla="*/ 2147483647 h 2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836"/>
              <a:gd name="T118" fmla="*/ 0 h 202"/>
              <a:gd name="T119" fmla="*/ 5836 w 5836"/>
              <a:gd name="T120" fmla="*/ 202 h 20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836" h="202">
                <a:moveTo>
                  <a:pt x="0" y="82"/>
                </a:moveTo>
                <a:lnTo>
                  <a:pt x="121" y="41"/>
                </a:lnTo>
                <a:lnTo>
                  <a:pt x="230" y="41"/>
                </a:lnTo>
                <a:lnTo>
                  <a:pt x="432" y="55"/>
                </a:lnTo>
                <a:lnTo>
                  <a:pt x="540" y="27"/>
                </a:lnTo>
                <a:lnTo>
                  <a:pt x="687" y="27"/>
                </a:lnTo>
                <a:lnTo>
                  <a:pt x="809" y="27"/>
                </a:lnTo>
                <a:lnTo>
                  <a:pt x="970" y="27"/>
                </a:lnTo>
                <a:lnTo>
                  <a:pt x="1146" y="0"/>
                </a:lnTo>
                <a:lnTo>
                  <a:pt x="1335" y="41"/>
                </a:lnTo>
                <a:lnTo>
                  <a:pt x="1509" y="82"/>
                </a:lnTo>
                <a:lnTo>
                  <a:pt x="1657" y="41"/>
                </a:lnTo>
                <a:lnTo>
                  <a:pt x="1846" y="15"/>
                </a:lnTo>
                <a:lnTo>
                  <a:pt x="2008" y="68"/>
                </a:lnTo>
                <a:lnTo>
                  <a:pt x="2169" y="82"/>
                </a:lnTo>
                <a:lnTo>
                  <a:pt x="2333" y="55"/>
                </a:lnTo>
                <a:lnTo>
                  <a:pt x="2520" y="68"/>
                </a:lnTo>
                <a:lnTo>
                  <a:pt x="2654" y="108"/>
                </a:lnTo>
                <a:lnTo>
                  <a:pt x="2816" y="108"/>
                </a:lnTo>
                <a:lnTo>
                  <a:pt x="3045" y="68"/>
                </a:lnTo>
                <a:lnTo>
                  <a:pt x="3288" y="55"/>
                </a:lnTo>
                <a:lnTo>
                  <a:pt x="3397" y="68"/>
                </a:lnTo>
                <a:lnTo>
                  <a:pt x="3557" y="68"/>
                </a:lnTo>
                <a:lnTo>
                  <a:pt x="3748" y="41"/>
                </a:lnTo>
                <a:lnTo>
                  <a:pt x="3894" y="82"/>
                </a:lnTo>
                <a:lnTo>
                  <a:pt x="4003" y="108"/>
                </a:lnTo>
                <a:lnTo>
                  <a:pt x="4165" y="96"/>
                </a:lnTo>
                <a:lnTo>
                  <a:pt x="4325" y="55"/>
                </a:lnTo>
                <a:lnTo>
                  <a:pt x="4460" y="96"/>
                </a:lnTo>
                <a:lnTo>
                  <a:pt x="4609" y="122"/>
                </a:lnTo>
                <a:lnTo>
                  <a:pt x="4784" y="122"/>
                </a:lnTo>
                <a:lnTo>
                  <a:pt x="4946" y="108"/>
                </a:lnTo>
                <a:lnTo>
                  <a:pt x="5081" y="108"/>
                </a:lnTo>
                <a:lnTo>
                  <a:pt x="5202" y="122"/>
                </a:lnTo>
                <a:lnTo>
                  <a:pt x="5337" y="162"/>
                </a:lnTo>
                <a:lnTo>
                  <a:pt x="5499" y="162"/>
                </a:lnTo>
                <a:lnTo>
                  <a:pt x="5660" y="136"/>
                </a:lnTo>
                <a:lnTo>
                  <a:pt x="5781" y="189"/>
                </a:lnTo>
                <a:lnTo>
                  <a:pt x="5836" y="202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8" name="Rectangle 456">
            <a:extLst>
              <a:ext uri="{FF2B5EF4-FFF2-40B4-BE49-F238E27FC236}">
                <a16:creationId xmlns:a16="http://schemas.microsoft.com/office/drawing/2014/main" id="{89042CFF-83FE-40AF-F57D-A58A4D4317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24271" y="1095864"/>
            <a:ext cx="2233613" cy="27146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9" name="Rectangle 457">
            <a:extLst>
              <a:ext uri="{FF2B5EF4-FFF2-40B4-BE49-F238E27FC236}">
                <a16:creationId xmlns:a16="http://schemas.microsoft.com/office/drawing/2014/main" id="{86BF908F-7648-B8A5-5084-9B8F28AF9E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83009" y="1138727"/>
            <a:ext cx="21002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i="1">
                <a:solidFill>
                  <a:srgbClr val="000000"/>
                </a:solidFill>
              </a:rPr>
              <a:t>Interregional</a:t>
            </a:r>
            <a:r>
              <a:rPr lang="en-US" altLang="en-US" sz="1300" i="1">
                <a:solidFill>
                  <a:srgbClr val="000000"/>
                </a:solidFill>
              </a:rPr>
              <a:t> </a:t>
            </a:r>
            <a:r>
              <a:rPr lang="en-US" altLang="en-US" sz="1300" b="1" i="1">
                <a:solidFill>
                  <a:srgbClr val="000000"/>
                </a:solidFill>
              </a:rPr>
              <a:t>unconformity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" name="Line 458">
            <a:extLst>
              <a:ext uri="{FF2B5EF4-FFF2-40B4-BE49-F238E27FC236}">
                <a16:creationId xmlns:a16="http://schemas.microsoft.com/office/drawing/2014/main" id="{86C07B1A-0A3C-D412-BB0F-C6851762E5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32496" y="1568939"/>
            <a:ext cx="854075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1" name="Line 459">
            <a:extLst>
              <a:ext uri="{FF2B5EF4-FFF2-40B4-BE49-F238E27FC236}">
                <a16:creationId xmlns:a16="http://schemas.microsoft.com/office/drawing/2014/main" id="{3A8CF5A1-4D03-AEB0-A19C-88724CAA05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8971" y="1365739"/>
            <a:ext cx="923925" cy="3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2" name="Line 460">
            <a:extLst>
              <a:ext uri="{FF2B5EF4-FFF2-40B4-BE49-F238E27FC236}">
                <a16:creationId xmlns:a16="http://schemas.microsoft.com/office/drawing/2014/main" id="{2D4C19B4-87C6-E959-77BC-3158EC076D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8421" y="1578464"/>
            <a:ext cx="66675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3" name="Line 461">
            <a:extLst>
              <a:ext uri="{FF2B5EF4-FFF2-40B4-BE49-F238E27FC236}">
                <a16:creationId xmlns:a16="http://schemas.microsoft.com/office/drawing/2014/main" id="{D07A7D71-6328-B1E8-911F-7F95B73915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7196" y="1581639"/>
            <a:ext cx="66675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4" name="Line 462">
            <a:extLst>
              <a:ext uri="{FF2B5EF4-FFF2-40B4-BE49-F238E27FC236}">
                <a16:creationId xmlns:a16="http://schemas.microsoft.com/office/drawing/2014/main" id="{CAE95554-B1E3-3F05-153D-4918936C9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9346" y="1378439"/>
            <a:ext cx="76200" cy="206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5" name="Line 463">
            <a:extLst>
              <a:ext uri="{FF2B5EF4-FFF2-40B4-BE49-F238E27FC236}">
                <a16:creationId xmlns:a16="http://schemas.microsoft.com/office/drawing/2014/main" id="{331DB228-E0FA-9D6F-8188-F11E56FCBE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296" y="1368914"/>
            <a:ext cx="82550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6" name="Line 464">
            <a:extLst>
              <a:ext uri="{FF2B5EF4-FFF2-40B4-BE49-F238E27FC236}">
                <a16:creationId xmlns:a16="http://schemas.microsoft.com/office/drawing/2014/main" id="{CCA161F7-1100-F29A-5F2C-A4367EE201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6471" y="1245089"/>
            <a:ext cx="55563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" name="Freeform 478">
            <a:extLst>
              <a:ext uri="{FF2B5EF4-FFF2-40B4-BE49-F238E27FC236}">
                <a16:creationId xmlns:a16="http://schemas.microsoft.com/office/drawing/2014/main" id="{4EF8C650-0223-3E7E-E8F3-ADF95C7DDD7B}"/>
              </a:ext>
            </a:extLst>
          </p:cNvPr>
          <p:cNvSpPr>
            <a:spLocks/>
          </p:cNvSpPr>
          <p:nvPr/>
        </p:nvSpPr>
        <p:spPr bwMode="auto">
          <a:xfrm flipH="1">
            <a:off x="5787921" y="2075352"/>
            <a:ext cx="1517650" cy="207962"/>
          </a:xfrm>
          <a:custGeom>
            <a:avLst/>
            <a:gdLst>
              <a:gd name="T0" fmla="*/ 0 w 1910"/>
              <a:gd name="T1" fmla="*/ 0 h 264"/>
              <a:gd name="T2" fmla="*/ 2147483647 w 1910"/>
              <a:gd name="T3" fmla="*/ 2147483647 h 264"/>
              <a:gd name="T4" fmla="*/ 2147483647 w 1910"/>
              <a:gd name="T5" fmla="*/ 2147483647 h 264"/>
              <a:gd name="T6" fmla="*/ 2147483647 w 1910"/>
              <a:gd name="T7" fmla="*/ 2147483647 h 264"/>
              <a:gd name="T8" fmla="*/ 2147483647 w 1910"/>
              <a:gd name="T9" fmla="*/ 2147483647 h 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0"/>
              <a:gd name="T16" fmla="*/ 0 h 264"/>
              <a:gd name="T17" fmla="*/ 1910 w 1910"/>
              <a:gd name="T18" fmla="*/ 264 h 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0" h="264">
                <a:moveTo>
                  <a:pt x="0" y="0"/>
                </a:moveTo>
                <a:lnTo>
                  <a:pt x="456" y="60"/>
                </a:lnTo>
                <a:lnTo>
                  <a:pt x="932" y="105"/>
                </a:lnTo>
                <a:lnTo>
                  <a:pt x="1479" y="188"/>
                </a:lnTo>
                <a:lnTo>
                  <a:pt x="1910" y="26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8" name="AutoShape 480">
            <a:extLst>
              <a:ext uri="{FF2B5EF4-FFF2-40B4-BE49-F238E27FC236}">
                <a16:creationId xmlns:a16="http://schemas.microsoft.com/office/drawing/2014/main" id="{5F48013B-7907-9465-9D61-39D6A21341FC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143646" y="4177202"/>
            <a:ext cx="287338" cy="73025"/>
          </a:xfrm>
          <a:prstGeom prst="rightArrow">
            <a:avLst>
              <a:gd name="adj1" fmla="val 50000"/>
              <a:gd name="adj2" fmla="val 983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9" name="AutoShape 481">
            <a:extLst>
              <a:ext uri="{FF2B5EF4-FFF2-40B4-BE49-F238E27FC236}">
                <a16:creationId xmlns:a16="http://schemas.microsoft.com/office/drawing/2014/main" id="{8FD3C818-BEC6-F5D0-F26D-7C1513A855F6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169046" y="3989877"/>
            <a:ext cx="222250" cy="73025"/>
          </a:xfrm>
          <a:prstGeom prst="rightArrow">
            <a:avLst>
              <a:gd name="adj1" fmla="val 50000"/>
              <a:gd name="adj2" fmla="val 76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" name="AutoShape 482">
            <a:extLst>
              <a:ext uri="{FF2B5EF4-FFF2-40B4-BE49-F238E27FC236}">
                <a16:creationId xmlns:a16="http://schemas.microsoft.com/office/drawing/2014/main" id="{E34F0D86-AF33-CBDE-4FCD-AC7D2E1E9899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559571" y="3748577"/>
            <a:ext cx="287338" cy="73025"/>
          </a:xfrm>
          <a:prstGeom prst="rightArrow">
            <a:avLst>
              <a:gd name="adj1" fmla="val 50000"/>
              <a:gd name="adj2" fmla="val 983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1" name="AutoShape 483">
            <a:extLst>
              <a:ext uri="{FF2B5EF4-FFF2-40B4-BE49-F238E27FC236}">
                <a16:creationId xmlns:a16="http://schemas.microsoft.com/office/drawing/2014/main" id="{6A783147-5330-8744-69FA-D6A7099EAA44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584971" y="3561252"/>
            <a:ext cx="222250" cy="73025"/>
          </a:xfrm>
          <a:prstGeom prst="rightArrow">
            <a:avLst>
              <a:gd name="adj1" fmla="val 50000"/>
              <a:gd name="adj2" fmla="val 76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2" name="AutoShape 484">
            <a:extLst>
              <a:ext uri="{FF2B5EF4-FFF2-40B4-BE49-F238E27FC236}">
                <a16:creationId xmlns:a16="http://schemas.microsoft.com/office/drawing/2014/main" id="{6C744460-D348-7720-F744-D05076AC9DB8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989784" y="3340589"/>
            <a:ext cx="177800" cy="73025"/>
          </a:xfrm>
          <a:prstGeom prst="rightArrow">
            <a:avLst>
              <a:gd name="adj1" fmla="val 50000"/>
              <a:gd name="adj2" fmla="val 608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3" name="AutoShape 485">
            <a:extLst>
              <a:ext uri="{FF2B5EF4-FFF2-40B4-BE49-F238E27FC236}">
                <a16:creationId xmlns:a16="http://schemas.microsoft.com/office/drawing/2014/main" id="{AC46F714-99FE-94CE-4E3F-07AEF6A82EB2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999309" y="3202477"/>
            <a:ext cx="169862" cy="73025"/>
          </a:xfrm>
          <a:prstGeom prst="rightArrow">
            <a:avLst>
              <a:gd name="adj1" fmla="val 50000"/>
              <a:gd name="adj2" fmla="val 58152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" name="AutoShape 486">
            <a:extLst>
              <a:ext uri="{FF2B5EF4-FFF2-40B4-BE49-F238E27FC236}">
                <a16:creationId xmlns:a16="http://schemas.microsoft.com/office/drawing/2014/main" id="{E7279ADF-5866-3926-FF40-889A544DB4AE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624659" y="3023089"/>
            <a:ext cx="177800" cy="73025"/>
          </a:xfrm>
          <a:prstGeom prst="rightArrow">
            <a:avLst>
              <a:gd name="adj1" fmla="val 50000"/>
              <a:gd name="adj2" fmla="val 608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5" name="AutoShape 487">
            <a:extLst>
              <a:ext uri="{FF2B5EF4-FFF2-40B4-BE49-F238E27FC236}">
                <a16:creationId xmlns:a16="http://schemas.microsoft.com/office/drawing/2014/main" id="{31DC17B7-7B3A-F2D3-6E14-C9483BB1196A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427809" y="2816714"/>
            <a:ext cx="396875" cy="73025"/>
          </a:xfrm>
          <a:prstGeom prst="rightArrow">
            <a:avLst>
              <a:gd name="adj1" fmla="val 50000"/>
              <a:gd name="adj2" fmla="val 1358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6" name="AutoShape 488">
            <a:extLst>
              <a:ext uri="{FF2B5EF4-FFF2-40B4-BE49-F238E27FC236}">
                <a16:creationId xmlns:a16="http://schemas.microsoft.com/office/drawing/2014/main" id="{CD83ABC1-3A86-5345-1AC8-B399166FD934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6138759" y="2621452"/>
            <a:ext cx="123825" cy="73025"/>
          </a:xfrm>
          <a:prstGeom prst="rightArrow">
            <a:avLst>
              <a:gd name="adj1" fmla="val 50000"/>
              <a:gd name="adj2" fmla="val 42391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7" name="AutoShape 489">
            <a:extLst>
              <a:ext uri="{FF2B5EF4-FFF2-40B4-BE49-F238E27FC236}">
                <a16:creationId xmlns:a16="http://schemas.microsoft.com/office/drawing/2014/main" id="{4449597F-C4CD-60B4-0B12-35CBB9D2CB64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5946671" y="2450002"/>
            <a:ext cx="338138" cy="73025"/>
          </a:xfrm>
          <a:prstGeom prst="rightArrow">
            <a:avLst>
              <a:gd name="adj1" fmla="val 50000"/>
              <a:gd name="adj2" fmla="val 115761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8" name="AutoShape 490">
            <a:extLst>
              <a:ext uri="{FF2B5EF4-FFF2-40B4-BE49-F238E27FC236}">
                <a16:creationId xmlns:a16="http://schemas.microsoft.com/office/drawing/2014/main" id="{BEE6D1B5-59D8-23ED-C426-91053FC3DC0A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4903684" y="2237277"/>
            <a:ext cx="322262" cy="73025"/>
          </a:xfrm>
          <a:prstGeom prst="rightArrow">
            <a:avLst>
              <a:gd name="adj1" fmla="val 50000"/>
              <a:gd name="adj2" fmla="val 110326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9" name="AutoShape 491">
            <a:extLst>
              <a:ext uri="{FF2B5EF4-FFF2-40B4-BE49-F238E27FC236}">
                <a16:creationId xmlns:a16="http://schemas.microsoft.com/office/drawing/2014/main" id="{DB1A108D-A392-3F9C-EAB8-8BC9753F53A0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4817959" y="1961052"/>
            <a:ext cx="441325" cy="73025"/>
          </a:xfrm>
          <a:prstGeom prst="rightArrow">
            <a:avLst>
              <a:gd name="adj1" fmla="val 50000"/>
              <a:gd name="adj2" fmla="val 151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0" name="AutoShape 492">
            <a:extLst>
              <a:ext uri="{FF2B5EF4-FFF2-40B4-BE49-F238E27FC236}">
                <a16:creationId xmlns:a16="http://schemas.microsoft.com/office/drawing/2014/main" id="{045DB51C-FF82-13BE-34C5-2C7D23A50A3B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4290909" y="1714989"/>
            <a:ext cx="300037" cy="79375"/>
          </a:xfrm>
          <a:prstGeom prst="rightArrow">
            <a:avLst>
              <a:gd name="adj1" fmla="val 50000"/>
              <a:gd name="adj2" fmla="val 9450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" name="AutoShape 493">
            <a:extLst>
              <a:ext uri="{FF2B5EF4-FFF2-40B4-BE49-F238E27FC236}">
                <a16:creationId xmlns:a16="http://schemas.microsoft.com/office/drawing/2014/main" id="{4BFB84C8-1353-3197-63C9-61D55D312D93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4119459" y="1440352"/>
            <a:ext cx="441325" cy="73025"/>
          </a:xfrm>
          <a:prstGeom prst="rightArrow">
            <a:avLst>
              <a:gd name="adj1" fmla="val 50000"/>
              <a:gd name="adj2" fmla="val 151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2" name="AutoShape 494">
            <a:extLst>
              <a:ext uri="{FF2B5EF4-FFF2-40B4-BE49-F238E27FC236}">
                <a16:creationId xmlns:a16="http://schemas.microsoft.com/office/drawing/2014/main" id="{839EEFAC-36FC-D24F-2C51-DD82086421B6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423046" y="3283439"/>
            <a:ext cx="95250" cy="73025"/>
          </a:xfrm>
          <a:prstGeom prst="rightArrow">
            <a:avLst>
              <a:gd name="adj1" fmla="val 50000"/>
              <a:gd name="adj2" fmla="val 32609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3" name="AutoShape 495">
            <a:extLst>
              <a:ext uri="{FF2B5EF4-FFF2-40B4-BE49-F238E27FC236}">
                <a16:creationId xmlns:a16="http://schemas.microsoft.com/office/drawing/2014/main" id="{1DB832CD-A1D0-41B7-9A66-4D5EBD3F4613}"/>
              </a:ext>
            </a:extLst>
          </p:cNvPr>
          <p:cNvSpPr>
            <a:spLocks noChangeArrowheads="1"/>
          </p:cNvSpPr>
          <p:nvPr/>
        </p:nvSpPr>
        <p:spPr bwMode="auto">
          <a:xfrm rot="11422896">
            <a:off x="7397646" y="3202477"/>
            <a:ext cx="96838" cy="73025"/>
          </a:xfrm>
          <a:prstGeom prst="rightArrow">
            <a:avLst>
              <a:gd name="adj1" fmla="val 50000"/>
              <a:gd name="adj2" fmla="val 33152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5" name="Rectangle 497">
            <a:extLst>
              <a:ext uri="{FF2B5EF4-FFF2-40B4-BE49-F238E27FC236}">
                <a16:creationId xmlns:a16="http://schemas.microsoft.com/office/drawing/2014/main" id="{9E52DA18-7F3B-C2A0-21F0-C565834A3F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30796" y="4334364"/>
            <a:ext cx="2233613" cy="271463"/>
          </a:xfrm>
          <a:prstGeom prst="rect">
            <a:avLst/>
          </a:prstGeom>
          <a:solidFill>
            <a:schemeClr val="bg1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6" name="Rectangle 498">
            <a:extLst>
              <a:ext uri="{FF2B5EF4-FFF2-40B4-BE49-F238E27FC236}">
                <a16:creationId xmlns:a16="http://schemas.microsoft.com/office/drawing/2014/main" id="{78D3E243-44B3-E869-5425-062021D3E4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89534" y="4377227"/>
            <a:ext cx="21002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i="1">
                <a:solidFill>
                  <a:srgbClr val="000000"/>
                </a:solidFill>
              </a:rPr>
              <a:t>Interregional</a:t>
            </a:r>
            <a:r>
              <a:rPr lang="en-US" altLang="en-US" sz="1300" i="1">
                <a:solidFill>
                  <a:srgbClr val="000000"/>
                </a:solidFill>
              </a:rPr>
              <a:t> </a:t>
            </a:r>
            <a:r>
              <a:rPr lang="en-US" altLang="en-US" sz="1300" b="1" i="1">
                <a:solidFill>
                  <a:srgbClr val="000000"/>
                </a:solidFill>
              </a:rPr>
              <a:t>unconformity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6" name="Rectangle 502">
            <a:extLst>
              <a:ext uri="{FF2B5EF4-FFF2-40B4-BE49-F238E27FC236}">
                <a16:creationId xmlns:a16="http://schemas.microsoft.com/office/drawing/2014/main" id="{555F973A-C0CE-BB6A-4019-BC5B2F1A7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189" y="4915388"/>
            <a:ext cx="530225" cy="247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7" name="Rectangle 2">
            <a:extLst>
              <a:ext uri="{FF2B5EF4-FFF2-40B4-BE49-F238E27FC236}">
                <a16:creationId xmlns:a16="http://schemas.microsoft.com/office/drawing/2014/main" id="{10E79CF2-EC69-4D2B-FD25-9F583310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159" y="1048239"/>
            <a:ext cx="8240712" cy="35941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488" name="Straight Connector 511">
            <a:extLst>
              <a:ext uri="{FF2B5EF4-FFF2-40B4-BE49-F238E27FC236}">
                <a16:creationId xmlns:a16="http://schemas.microsoft.com/office/drawing/2014/main" id="{FB90BDC5-E438-FCD5-5852-69CAC0BE122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255609" y="4466127"/>
            <a:ext cx="469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9" name="Straight Connector 512">
            <a:extLst>
              <a:ext uri="{FF2B5EF4-FFF2-40B4-BE49-F238E27FC236}">
                <a16:creationId xmlns:a16="http://schemas.microsoft.com/office/drawing/2014/main" id="{E6B02C68-F8D3-AC10-CF82-A869A4FD1D7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249259" y="3342177"/>
            <a:ext cx="469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0" name="Straight Connector 513">
            <a:extLst>
              <a:ext uri="{FF2B5EF4-FFF2-40B4-BE49-F238E27FC236}">
                <a16:creationId xmlns:a16="http://schemas.microsoft.com/office/drawing/2014/main" id="{42D40ABB-B98D-2F70-B5D7-B8FFB1CB276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257286" y="1357062"/>
            <a:ext cx="469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" name="Rectangle 416">
            <a:extLst>
              <a:ext uri="{FF2B5EF4-FFF2-40B4-BE49-F238E27FC236}">
                <a16:creationId xmlns:a16="http://schemas.microsoft.com/office/drawing/2014/main" id="{81F3F7D6-4AF2-EF9C-C86A-988AB16945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8645" y="3743123"/>
            <a:ext cx="1110454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Canyon –</a:t>
            </a:r>
          </a:p>
        </p:txBody>
      </p:sp>
      <p:sp>
        <p:nvSpPr>
          <p:cNvPr id="492" name="Rectangle 416">
            <a:extLst>
              <a:ext uri="{FF2B5EF4-FFF2-40B4-BE49-F238E27FC236}">
                <a16:creationId xmlns:a16="http://schemas.microsoft.com/office/drawing/2014/main" id="{F3986453-6665-FC53-57C0-943454AFD9A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0990" y="3775874"/>
            <a:ext cx="823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Strawn</a:t>
            </a:r>
          </a:p>
        </p:txBody>
      </p:sp>
      <p:sp>
        <p:nvSpPr>
          <p:cNvPr id="493" name="Rectangle 416">
            <a:extLst>
              <a:ext uri="{FF2B5EF4-FFF2-40B4-BE49-F238E27FC236}">
                <a16:creationId xmlns:a16="http://schemas.microsoft.com/office/drawing/2014/main" id="{049CABB7-2C8F-2AD9-4FBF-D25AD461D8B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07370" y="1995899"/>
            <a:ext cx="2380457" cy="7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Cisco Group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(Lower Wolfcamp)</a:t>
            </a:r>
          </a:p>
        </p:txBody>
      </p:sp>
      <p:sp>
        <p:nvSpPr>
          <p:cNvPr id="494" name="Freeform: Shape 493">
            <a:extLst>
              <a:ext uri="{FF2B5EF4-FFF2-40B4-BE49-F238E27FC236}">
                <a16:creationId xmlns:a16="http://schemas.microsoft.com/office/drawing/2014/main" id="{E4F7E47F-0B2E-D46C-88B7-8644A3071125}"/>
              </a:ext>
            </a:extLst>
          </p:cNvPr>
          <p:cNvSpPr/>
          <p:nvPr/>
        </p:nvSpPr>
        <p:spPr>
          <a:xfrm>
            <a:off x="1737868" y="1318114"/>
            <a:ext cx="2013291" cy="53377"/>
          </a:xfrm>
          <a:custGeom>
            <a:avLst/>
            <a:gdLst>
              <a:gd name="connsiteX0" fmla="*/ 0 w 1944710"/>
              <a:gd name="connsiteY0" fmla="*/ 46937 h 53377"/>
              <a:gd name="connsiteX1" fmla="*/ 109470 w 1944710"/>
              <a:gd name="connsiteY1" fmla="*/ 8301 h 53377"/>
              <a:gd name="connsiteX2" fmla="*/ 193183 w 1944710"/>
              <a:gd name="connsiteY2" fmla="*/ 27619 h 53377"/>
              <a:gd name="connsiteX3" fmla="*/ 283335 w 1944710"/>
              <a:gd name="connsiteY3" fmla="*/ 46937 h 53377"/>
              <a:gd name="connsiteX4" fmla="*/ 379927 w 1944710"/>
              <a:gd name="connsiteY4" fmla="*/ 27619 h 53377"/>
              <a:gd name="connsiteX5" fmla="*/ 450760 w 1944710"/>
              <a:gd name="connsiteY5" fmla="*/ 8301 h 53377"/>
              <a:gd name="connsiteX6" fmla="*/ 592428 w 1944710"/>
              <a:gd name="connsiteY6" fmla="*/ 1861 h 53377"/>
              <a:gd name="connsiteX7" fmla="*/ 676141 w 1944710"/>
              <a:gd name="connsiteY7" fmla="*/ 40498 h 53377"/>
              <a:gd name="connsiteX8" fmla="*/ 772732 w 1944710"/>
              <a:gd name="connsiteY8" fmla="*/ 46937 h 53377"/>
              <a:gd name="connsiteX9" fmla="*/ 856445 w 1944710"/>
              <a:gd name="connsiteY9" fmla="*/ 27619 h 53377"/>
              <a:gd name="connsiteX10" fmla="*/ 978794 w 1944710"/>
              <a:gd name="connsiteY10" fmla="*/ 14740 h 53377"/>
              <a:gd name="connsiteX11" fmla="*/ 1094704 w 1944710"/>
              <a:gd name="connsiteY11" fmla="*/ 40498 h 53377"/>
              <a:gd name="connsiteX12" fmla="*/ 1171977 w 1944710"/>
              <a:gd name="connsiteY12" fmla="*/ 53377 h 53377"/>
              <a:gd name="connsiteX13" fmla="*/ 1255690 w 1944710"/>
              <a:gd name="connsiteY13" fmla="*/ 40498 h 53377"/>
              <a:gd name="connsiteX14" fmla="*/ 1365160 w 1944710"/>
              <a:gd name="connsiteY14" fmla="*/ 8301 h 53377"/>
              <a:gd name="connsiteX15" fmla="*/ 1461752 w 1944710"/>
              <a:gd name="connsiteY15" fmla="*/ 21179 h 53377"/>
              <a:gd name="connsiteX16" fmla="*/ 1481070 w 1944710"/>
              <a:gd name="connsiteY16" fmla="*/ 34058 h 53377"/>
              <a:gd name="connsiteX17" fmla="*/ 1603420 w 1944710"/>
              <a:gd name="connsiteY17" fmla="*/ 14740 h 53377"/>
              <a:gd name="connsiteX18" fmla="*/ 1674253 w 1944710"/>
              <a:gd name="connsiteY18" fmla="*/ 1861 h 53377"/>
              <a:gd name="connsiteX19" fmla="*/ 1725769 w 1944710"/>
              <a:gd name="connsiteY19" fmla="*/ 40498 h 53377"/>
              <a:gd name="connsiteX20" fmla="*/ 1809482 w 1944710"/>
              <a:gd name="connsiteY20" fmla="*/ 46937 h 53377"/>
              <a:gd name="connsiteX21" fmla="*/ 1944710 w 1944710"/>
              <a:gd name="connsiteY21" fmla="*/ 14740 h 53377"/>
              <a:gd name="connsiteX0" fmla="*/ 0 w 1993696"/>
              <a:gd name="connsiteY0" fmla="*/ 50203 h 53377"/>
              <a:gd name="connsiteX1" fmla="*/ 158456 w 1993696"/>
              <a:gd name="connsiteY1" fmla="*/ 8301 h 53377"/>
              <a:gd name="connsiteX2" fmla="*/ 242169 w 1993696"/>
              <a:gd name="connsiteY2" fmla="*/ 27619 h 53377"/>
              <a:gd name="connsiteX3" fmla="*/ 332321 w 1993696"/>
              <a:gd name="connsiteY3" fmla="*/ 46937 h 53377"/>
              <a:gd name="connsiteX4" fmla="*/ 428913 w 1993696"/>
              <a:gd name="connsiteY4" fmla="*/ 27619 h 53377"/>
              <a:gd name="connsiteX5" fmla="*/ 499746 w 1993696"/>
              <a:gd name="connsiteY5" fmla="*/ 8301 h 53377"/>
              <a:gd name="connsiteX6" fmla="*/ 641414 w 1993696"/>
              <a:gd name="connsiteY6" fmla="*/ 1861 h 53377"/>
              <a:gd name="connsiteX7" fmla="*/ 725127 w 1993696"/>
              <a:gd name="connsiteY7" fmla="*/ 40498 h 53377"/>
              <a:gd name="connsiteX8" fmla="*/ 821718 w 1993696"/>
              <a:gd name="connsiteY8" fmla="*/ 46937 h 53377"/>
              <a:gd name="connsiteX9" fmla="*/ 905431 w 1993696"/>
              <a:gd name="connsiteY9" fmla="*/ 27619 h 53377"/>
              <a:gd name="connsiteX10" fmla="*/ 1027780 w 1993696"/>
              <a:gd name="connsiteY10" fmla="*/ 14740 h 53377"/>
              <a:gd name="connsiteX11" fmla="*/ 1143690 w 1993696"/>
              <a:gd name="connsiteY11" fmla="*/ 40498 h 53377"/>
              <a:gd name="connsiteX12" fmla="*/ 1220963 w 1993696"/>
              <a:gd name="connsiteY12" fmla="*/ 53377 h 53377"/>
              <a:gd name="connsiteX13" fmla="*/ 1304676 w 1993696"/>
              <a:gd name="connsiteY13" fmla="*/ 40498 h 53377"/>
              <a:gd name="connsiteX14" fmla="*/ 1414146 w 1993696"/>
              <a:gd name="connsiteY14" fmla="*/ 8301 h 53377"/>
              <a:gd name="connsiteX15" fmla="*/ 1510738 w 1993696"/>
              <a:gd name="connsiteY15" fmla="*/ 21179 h 53377"/>
              <a:gd name="connsiteX16" fmla="*/ 1530056 w 1993696"/>
              <a:gd name="connsiteY16" fmla="*/ 34058 h 53377"/>
              <a:gd name="connsiteX17" fmla="*/ 1652406 w 1993696"/>
              <a:gd name="connsiteY17" fmla="*/ 14740 h 53377"/>
              <a:gd name="connsiteX18" fmla="*/ 1723239 w 1993696"/>
              <a:gd name="connsiteY18" fmla="*/ 1861 h 53377"/>
              <a:gd name="connsiteX19" fmla="*/ 1774755 w 1993696"/>
              <a:gd name="connsiteY19" fmla="*/ 40498 h 53377"/>
              <a:gd name="connsiteX20" fmla="*/ 1858468 w 1993696"/>
              <a:gd name="connsiteY20" fmla="*/ 46937 h 53377"/>
              <a:gd name="connsiteX21" fmla="*/ 1993696 w 1993696"/>
              <a:gd name="connsiteY21" fmla="*/ 14740 h 53377"/>
              <a:gd name="connsiteX0" fmla="*/ 0 w 2039416"/>
              <a:gd name="connsiteY0" fmla="*/ 63265 h 63265"/>
              <a:gd name="connsiteX1" fmla="*/ 204176 w 2039416"/>
              <a:gd name="connsiteY1" fmla="*/ 8301 h 63265"/>
              <a:gd name="connsiteX2" fmla="*/ 287889 w 2039416"/>
              <a:gd name="connsiteY2" fmla="*/ 27619 h 63265"/>
              <a:gd name="connsiteX3" fmla="*/ 378041 w 2039416"/>
              <a:gd name="connsiteY3" fmla="*/ 46937 h 63265"/>
              <a:gd name="connsiteX4" fmla="*/ 474633 w 2039416"/>
              <a:gd name="connsiteY4" fmla="*/ 27619 h 63265"/>
              <a:gd name="connsiteX5" fmla="*/ 545466 w 2039416"/>
              <a:gd name="connsiteY5" fmla="*/ 8301 h 63265"/>
              <a:gd name="connsiteX6" fmla="*/ 687134 w 2039416"/>
              <a:gd name="connsiteY6" fmla="*/ 1861 h 63265"/>
              <a:gd name="connsiteX7" fmla="*/ 770847 w 2039416"/>
              <a:gd name="connsiteY7" fmla="*/ 40498 h 63265"/>
              <a:gd name="connsiteX8" fmla="*/ 867438 w 2039416"/>
              <a:gd name="connsiteY8" fmla="*/ 46937 h 63265"/>
              <a:gd name="connsiteX9" fmla="*/ 951151 w 2039416"/>
              <a:gd name="connsiteY9" fmla="*/ 27619 h 63265"/>
              <a:gd name="connsiteX10" fmla="*/ 1073500 w 2039416"/>
              <a:gd name="connsiteY10" fmla="*/ 14740 h 63265"/>
              <a:gd name="connsiteX11" fmla="*/ 1189410 w 2039416"/>
              <a:gd name="connsiteY11" fmla="*/ 40498 h 63265"/>
              <a:gd name="connsiteX12" fmla="*/ 1266683 w 2039416"/>
              <a:gd name="connsiteY12" fmla="*/ 53377 h 63265"/>
              <a:gd name="connsiteX13" fmla="*/ 1350396 w 2039416"/>
              <a:gd name="connsiteY13" fmla="*/ 40498 h 63265"/>
              <a:gd name="connsiteX14" fmla="*/ 1459866 w 2039416"/>
              <a:gd name="connsiteY14" fmla="*/ 8301 h 63265"/>
              <a:gd name="connsiteX15" fmla="*/ 1556458 w 2039416"/>
              <a:gd name="connsiteY15" fmla="*/ 21179 h 63265"/>
              <a:gd name="connsiteX16" fmla="*/ 1575776 w 2039416"/>
              <a:gd name="connsiteY16" fmla="*/ 34058 h 63265"/>
              <a:gd name="connsiteX17" fmla="*/ 1698126 w 2039416"/>
              <a:gd name="connsiteY17" fmla="*/ 14740 h 63265"/>
              <a:gd name="connsiteX18" fmla="*/ 1768959 w 2039416"/>
              <a:gd name="connsiteY18" fmla="*/ 1861 h 63265"/>
              <a:gd name="connsiteX19" fmla="*/ 1820475 w 2039416"/>
              <a:gd name="connsiteY19" fmla="*/ 40498 h 63265"/>
              <a:gd name="connsiteX20" fmla="*/ 1904188 w 2039416"/>
              <a:gd name="connsiteY20" fmla="*/ 46937 h 63265"/>
              <a:gd name="connsiteX21" fmla="*/ 2039416 w 2039416"/>
              <a:gd name="connsiteY21" fmla="*/ 14740 h 63265"/>
              <a:gd name="connsiteX0" fmla="*/ 0 w 2013291"/>
              <a:gd name="connsiteY0" fmla="*/ 30608 h 53377"/>
              <a:gd name="connsiteX1" fmla="*/ 178051 w 2013291"/>
              <a:gd name="connsiteY1" fmla="*/ 8301 h 53377"/>
              <a:gd name="connsiteX2" fmla="*/ 261764 w 2013291"/>
              <a:gd name="connsiteY2" fmla="*/ 27619 h 53377"/>
              <a:gd name="connsiteX3" fmla="*/ 351916 w 2013291"/>
              <a:gd name="connsiteY3" fmla="*/ 46937 h 53377"/>
              <a:gd name="connsiteX4" fmla="*/ 448508 w 2013291"/>
              <a:gd name="connsiteY4" fmla="*/ 27619 h 53377"/>
              <a:gd name="connsiteX5" fmla="*/ 519341 w 2013291"/>
              <a:gd name="connsiteY5" fmla="*/ 8301 h 53377"/>
              <a:gd name="connsiteX6" fmla="*/ 661009 w 2013291"/>
              <a:gd name="connsiteY6" fmla="*/ 1861 h 53377"/>
              <a:gd name="connsiteX7" fmla="*/ 744722 w 2013291"/>
              <a:gd name="connsiteY7" fmla="*/ 40498 h 53377"/>
              <a:gd name="connsiteX8" fmla="*/ 841313 w 2013291"/>
              <a:gd name="connsiteY8" fmla="*/ 46937 h 53377"/>
              <a:gd name="connsiteX9" fmla="*/ 925026 w 2013291"/>
              <a:gd name="connsiteY9" fmla="*/ 27619 h 53377"/>
              <a:gd name="connsiteX10" fmla="*/ 1047375 w 2013291"/>
              <a:gd name="connsiteY10" fmla="*/ 14740 h 53377"/>
              <a:gd name="connsiteX11" fmla="*/ 1163285 w 2013291"/>
              <a:gd name="connsiteY11" fmla="*/ 40498 h 53377"/>
              <a:gd name="connsiteX12" fmla="*/ 1240558 w 2013291"/>
              <a:gd name="connsiteY12" fmla="*/ 53377 h 53377"/>
              <a:gd name="connsiteX13" fmla="*/ 1324271 w 2013291"/>
              <a:gd name="connsiteY13" fmla="*/ 40498 h 53377"/>
              <a:gd name="connsiteX14" fmla="*/ 1433741 w 2013291"/>
              <a:gd name="connsiteY14" fmla="*/ 8301 h 53377"/>
              <a:gd name="connsiteX15" fmla="*/ 1530333 w 2013291"/>
              <a:gd name="connsiteY15" fmla="*/ 21179 h 53377"/>
              <a:gd name="connsiteX16" fmla="*/ 1549651 w 2013291"/>
              <a:gd name="connsiteY16" fmla="*/ 34058 h 53377"/>
              <a:gd name="connsiteX17" fmla="*/ 1672001 w 2013291"/>
              <a:gd name="connsiteY17" fmla="*/ 14740 h 53377"/>
              <a:gd name="connsiteX18" fmla="*/ 1742834 w 2013291"/>
              <a:gd name="connsiteY18" fmla="*/ 1861 h 53377"/>
              <a:gd name="connsiteX19" fmla="*/ 1794350 w 2013291"/>
              <a:gd name="connsiteY19" fmla="*/ 40498 h 53377"/>
              <a:gd name="connsiteX20" fmla="*/ 1878063 w 2013291"/>
              <a:gd name="connsiteY20" fmla="*/ 46937 h 53377"/>
              <a:gd name="connsiteX21" fmla="*/ 2013291 w 2013291"/>
              <a:gd name="connsiteY21" fmla="*/ 14740 h 5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13291" h="53377">
                <a:moveTo>
                  <a:pt x="0" y="30608"/>
                </a:moveTo>
                <a:cubicBezTo>
                  <a:pt x="38636" y="12900"/>
                  <a:pt x="134424" y="8799"/>
                  <a:pt x="178051" y="8301"/>
                </a:cubicBezTo>
                <a:cubicBezTo>
                  <a:pt x="221678" y="7803"/>
                  <a:pt x="232787" y="21180"/>
                  <a:pt x="261764" y="27619"/>
                </a:cubicBezTo>
                <a:cubicBezTo>
                  <a:pt x="290741" y="34058"/>
                  <a:pt x="320792" y="46937"/>
                  <a:pt x="351916" y="46937"/>
                </a:cubicBezTo>
                <a:cubicBezTo>
                  <a:pt x="383040" y="46937"/>
                  <a:pt x="448508" y="27619"/>
                  <a:pt x="448508" y="27619"/>
                </a:cubicBezTo>
                <a:cubicBezTo>
                  <a:pt x="476412" y="21180"/>
                  <a:pt x="483924" y="12594"/>
                  <a:pt x="519341" y="8301"/>
                </a:cubicBezTo>
                <a:cubicBezTo>
                  <a:pt x="554758" y="4008"/>
                  <a:pt x="623446" y="-3505"/>
                  <a:pt x="661009" y="1861"/>
                </a:cubicBezTo>
                <a:cubicBezTo>
                  <a:pt x="698572" y="7227"/>
                  <a:pt x="714671" y="32985"/>
                  <a:pt x="744722" y="40498"/>
                </a:cubicBezTo>
                <a:cubicBezTo>
                  <a:pt x="774773" y="48011"/>
                  <a:pt x="811262" y="49084"/>
                  <a:pt x="841313" y="46937"/>
                </a:cubicBezTo>
                <a:cubicBezTo>
                  <a:pt x="871364" y="44790"/>
                  <a:pt x="890682" y="32985"/>
                  <a:pt x="925026" y="27619"/>
                </a:cubicBezTo>
                <a:cubicBezTo>
                  <a:pt x="959370" y="22253"/>
                  <a:pt x="1007665" y="12594"/>
                  <a:pt x="1047375" y="14740"/>
                </a:cubicBezTo>
                <a:cubicBezTo>
                  <a:pt x="1087085" y="16886"/>
                  <a:pt x="1131088" y="34059"/>
                  <a:pt x="1163285" y="40498"/>
                </a:cubicBezTo>
                <a:cubicBezTo>
                  <a:pt x="1195482" y="46937"/>
                  <a:pt x="1213727" y="53377"/>
                  <a:pt x="1240558" y="53377"/>
                </a:cubicBezTo>
                <a:cubicBezTo>
                  <a:pt x="1267389" y="53377"/>
                  <a:pt x="1292074" y="48011"/>
                  <a:pt x="1324271" y="40498"/>
                </a:cubicBezTo>
                <a:cubicBezTo>
                  <a:pt x="1356468" y="32985"/>
                  <a:pt x="1399397" y="11521"/>
                  <a:pt x="1433741" y="8301"/>
                </a:cubicBezTo>
                <a:cubicBezTo>
                  <a:pt x="1468085" y="5081"/>
                  <a:pt x="1530333" y="21179"/>
                  <a:pt x="1530333" y="21179"/>
                </a:cubicBezTo>
                <a:cubicBezTo>
                  <a:pt x="1549651" y="25472"/>
                  <a:pt x="1526040" y="35131"/>
                  <a:pt x="1549651" y="34058"/>
                </a:cubicBezTo>
                <a:cubicBezTo>
                  <a:pt x="1573262" y="32985"/>
                  <a:pt x="1639804" y="20106"/>
                  <a:pt x="1672001" y="14740"/>
                </a:cubicBezTo>
                <a:cubicBezTo>
                  <a:pt x="1704198" y="9374"/>
                  <a:pt x="1722443" y="-2432"/>
                  <a:pt x="1742834" y="1861"/>
                </a:cubicBezTo>
                <a:cubicBezTo>
                  <a:pt x="1763225" y="6154"/>
                  <a:pt x="1771812" y="32985"/>
                  <a:pt x="1794350" y="40498"/>
                </a:cubicBezTo>
                <a:cubicBezTo>
                  <a:pt x="1816888" y="48011"/>
                  <a:pt x="1841573" y="51230"/>
                  <a:pt x="1878063" y="46937"/>
                </a:cubicBezTo>
                <a:cubicBezTo>
                  <a:pt x="1914553" y="42644"/>
                  <a:pt x="1963922" y="28692"/>
                  <a:pt x="2013291" y="1474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Arrow: Left 495">
            <a:extLst>
              <a:ext uri="{FF2B5EF4-FFF2-40B4-BE49-F238E27FC236}">
                <a16:creationId xmlns:a16="http://schemas.microsoft.com/office/drawing/2014/main" id="{6143A96B-FC61-57E7-0D67-8DD1B4C3C47D}"/>
              </a:ext>
            </a:extLst>
          </p:cNvPr>
          <p:cNvSpPr/>
          <p:nvPr/>
        </p:nvSpPr>
        <p:spPr>
          <a:xfrm rot="4500010">
            <a:off x="8588384" y="1853143"/>
            <a:ext cx="1391737" cy="36199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Rectangle 396">
            <a:extLst>
              <a:ext uri="{FF2B5EF4-FFF2-40B4-BE49-F238E27FC236}">
                <a16:creationId xmlns:a16="http://schemas.microsoft.com/office/drawing/2014/main" id="{D094946E-F45E-B7EE-0EA3-243D390A6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4759" y="1562351"/>
            <a:ext cx="16795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Regressive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phase</a:t>
            </a:r>
          </a:p>
        </p:txBody>
      </p:sp>
      <p:sp>
        <p:nvSpPr>
          <p:cNvPr id="389" name="Rectangle 395">
            <a:extLst>
              <a:ext uri="{FF2B5EF4-FFF2-40B4-BE49-F238E27FC236}">
                <a16:creationId xmlns:a16="http://schemas.microsoft.com/office/drawing/2014/main" id="{37A552E1-6DD6-D19F-0E60-BB277D0FB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1910" y="3450282"/>
            <a:ext cx="24518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Transgressive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phase</a:t>
            </a:r>
          </a:p>
        </p:txBody>
      </p:sp>
      <p:sp>
        <p:nvSpPr>
          <p:cNvPr id="497" name="Arrow: Left 496">
            <a:extLst>
              <a:ext uri="{FF2B5EF4-FFF2-40B4-BE49-F238E27FC236}">
                <a16:creationId xmlns:a16="http://schemas.microsoft.com/office/drawing/2014/main" id="{04BA60C9-0341-05AA-9D52-3F84EA3FB7D5}"/>
              </a:ext>
            </a:extLst>
          </p:cNvPr>
          <p:cNvSpPr/>
          <p:nvPr/>
        </p:nvSpPr>
        <p:spPr>
          <a:xfrm rot="6659643">
            <a:off x="8670588" y="3603653"/>
            <a:ext cx="1130978" cy="36199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E247341D-707F-9229-9620-55074C1F5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299" y="5781099"/>
            <a:ext cx="525463" cy="247650"/>
          </a:xfrm>
          <a:prstGeom prst="rect">
            <a:avLst/>
          </a:prstGeom>
          <a:solidFill>
            <a:srgbClr val="FFFF00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9" name="Rectangle 412">
            <a:extLst>
              <a:ext uri="{FF2B5EF4-FFF2-40B4-BE49-F238E27FC236}">
                <a16:creationId xmlns:a16="http://schemas.microsoft.com/office/drawing/2014/main" id="{AFE899DF-BAA3-A351-2328-4B8AD484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315" y="5783001"/>
            <a:ext cx="11178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Sandstone</a:t>
            </a:r>
          </a:p>
        </p:txBody>
      </p:sp>
      <p:sp>
        <p:nvSpPr>
          <p:cNvPr id="500" name="Freeform: Shape 499">
            <a:extLst>
              <a:ext uri="{FF2B5EF4-FFF2-40B4-BE49-F238E27FC236}">
                <a16:creationId xmlns:a16="http://schemas.microsoft.com/office/drawing/2014/main" id="{19750671-ECDE-61CC-BCE5-76FCCB20C5D6}"/>
              </a:ext>
            </a:extLst>
          </p:cNvPr>
          <p:cNvSpPr/>
          <p:nvPr/>
        </p:nvSpPr>
        <p:spPr>
          <a:xfrm>
            <a:off x="5793896" y="2778097"/>
            <a:ext cx="561261" cy="202741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1" name="Freeform: Shape 500">
            <a:extLst>
              <a:ext uri="{FF2B5EF4-FFF2-40B4-BE49-F238E27FC236}">
                <a16:creationId xmlns:a16="http://schemas.microsoft.com/office/drawing/2014/main" id="{6C6A6684-CCBC-0988-2A5B-2556A27C462E}"/>
              </a:ext>
            </a:extLst>
          </p:cNvPr>
          <p:cNvSpPr/>
          <p:nvPr/>
        </p:nvSpPr>
        <p:spPr>
          <a:xfrm>
            <a:off x="4304268" y="2603989"/>
            <a:ext cx="652378" cy="302983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2" name="Freeform: Shape 501">
            <a:extLst>
              <a:ext uri="{FF2B5EF4-FFF2-40B4-BE49-F238E27FC236}">
                <a16:creationId xmlns:a16="http://schemas.microsoft.com/office/drawing/2014/main" id="{D44A365E-E203-A74C-E4DA-77FE90FE8035}"/>
              </a:ext>
            </a:extLst>
          </p:cNvPr>
          <p:cNvSpPr/>
          <p:nvPr/>
        </p:nvSpPr>
        <p:spPr>
          <a:xfrm>
            <a:off x="3770209" y="2671966"/>
            <a:ext cx="652378" cy="302983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3" name="Freeform: Shape 502">
            <a:extLst>
              <a:ext uri="{FF2B5EF4-FFF2-40B4-BE49-F238E27FC236}">
                <a16:creationId xmlns:a16="http://schemas.microsoft.com/office/drawing/2014/main" id="{7751919F-4EF5-3E98-813A-09D85DB06C9B}"/>
              </a:ext>
            </a:extLst>
          </p:cNvPr>
          <p:cNvSpPr/>
          <p:nvPr/>
        </p:nvSpPr>
        <p:spPr>
          <a:xfrm>
            <a:off x="2086128" y="1730241"/>
            <a:ext cx="1069288" cy="668490"/>
          </a:xfrm>
          <a:custGeom>
            <a:avLst/>
            <a:gdLst>
              <a:gd name="connsiteX0" fmla="*/ 853336 w 1069288"/>
              <a:gd name="connsiteY0" fmla="*/ 55326 h 668490"/>
              <a:gd name="connsiteX1" fmla="*/ 672466 w 1069288"/>
              <a:gd name="connsiteY1" fmla="*/ 140737 h 668490"/>
              <a:gd name="connsiteX2" fmla="*/ 506668 w 1069288"/>
              <a:gd name="connsiteY2" fmla="*/ 236196 h 668490"/>
              <a:gd name="connsiteX3" fmla="*/ 386088 w 1069288"/>
              <a:gd name="connsiteY3" fmla="*/ 341704 h 668490"/>
              <a:gd name="connsiteX4" fmla="*/ 265508 w 1069288"/>
              <a:gd name="connsiteY4" fmla="*/ 457260 h 668490"/>
              <a:gd name="connsiteX5" fmla="*/ 144928 w 1069288"/>
              <a:gd name="connsiteY5" fmla="*/ 552719 h 668490"/>
              <a:gd name="connsiteX6" fmla="*/ 59517 w 1069288"/>
              <a:gd name="connsiteY6" fmla="*/ 618033 h 668490"/>
              <a:gd name="connsiteX7" fmla="*/ 4251 w 1069288"/>
              <a:gd name="connsiteY7" fmla="*/ 653203 h 668490"/>
              <a:gd name="connsiteX8" fmla="*/ 175073 w 1069288"/>
              <a:gd name="connsiteY8" fmla="*/ 668275 h 668490"/>
              <a:gd name="connsiteX9" fmla="*/ 360967 w 1069288"/>
              <a:gd name="connsiteY9" fmla="*/ 643154 h 668490"/>
              <a:gd name="connsiteX10" fmla="*/ 506668 w 1069288"/>
              <a:gd name="connsiteY10" fmla="*/ 582864 h 668490"/>
              <a:gd name="connsiteX11" fmla="*/ 647345 w 1069288"/>
              <a:gd name="connsiteY11" fmla="*/ 477356 h 668490"/>
              <a:gd name="connsiteX12" fmla="*/ 767925 w 1069288"/>
              <a:gd name="connsiteY12" fmla="*/ 376873 h 668490"/>
              <a:gd name="connsiteX13" fmla="*/ 843288 w 1069288"/>
              <a:gd name="connsiteY13" fmla="*/ 286438 h 668490"/>
              <a:gd name="connsiteX14" fmla="*/ 928699 w 1069288"/>
              <a:gd name="connsiteY14" fmla="*/ 170882 h 668490"/>
              <a:gd name="connsiteX15" fmla="*/ 994013 w 1069288"/>
              <a:gd name="connsiteY15" fmla="*/ 85471 h 668490"/>
              <a:gd name="connsiteX16" fmla="*/ 1064352 w 1069288"/>
              <a:gd name="connsiteY16" fmla="*/ 60 h 668490"/>
              <a:gd name="connsiteX17" fmla="*/ 853336 w 1069288"/>
              <a:gd name="connsiteY17" fmla="*/ 55326 h 66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9288" h="668490">
                <a:moveTo>
                  <a:pt x="853336" y="55326"/>
                </a:moveTo>
                <a:cubicBezTo>
                  <a:pt x="788022" y="78772"/>
                  <a:pt x="730244" y="110592"/>
                  <a:pt x="672466" y="140737"/>
                </a:cubicBezTo>
                <a:cubicBezTo>
                  <a:pt x="614688" y="170882"/>
                  <a:pt x="554398" y="202702"/>
                  <a:pt x="506668" y="236196"/>
                </a:cubicBezTo>
                <a:cubicBezTo>
                  <a:pt x="458938" y="269691"/>
                  <a:pt x="426281" y="304860"/>
                  <a:pt x="386088" y="341704"/>
                </a:cubicBezTo>
                <a:cubicBezTo>
                  <a:pt x="345895" y="378548"/>
                  <a:pt x="305701" y="422091"/>
                  <a:pt x="265508" y="457260"/>
                </a:cubicBezTo>
                <a:cubicBezTo>
                  <a:pt x="225315" y="492429"/>
                  <a:pt x="179260" y="525924"/>
                  <a:pt x="144928" y="552719"/>
                </a:cubicBezTo>
                <a:cubicBezTo>
                  <a:pt x="110596" y="579515"/>
                  <a:pt x="82963" y="601286"/>
                  <a:pt x="59517" y="618033"/>
                </a:cubicBezTo>
                <a:cubicBezTo>
                  <a:pt x="36071" y="634780"/>
                  <a:pt x="-15008" y="644829"/>
                  <a:pt x="4251" y="653203"/>
                </a:cubicBezTo>
                <a:cubicBezTo>
                  <a:pt x="23510" y="661577"/>
                  <a:pt x="115620" y="669950"/>
                  <a:pt x="175073" y="668275"/>
                </a:cubicBezTo>
                <a:cubicBezTo>
                  <a:pt x="234526" y="666600"/>
                  <a:pt x="305701" y="657389"/>
                  <a:pt x="360967" y="643154"/>
                </a:cubicBezTo>
                <a:cubicBezTo>
                  <a:pt x="416233" y="628919"/>
                  <a:pt x="458938" y="610497"/>
                  <a:pt x="506668" y="582864"/>
                </a:cubicBezTo>
                <a:cubicBezTo>
                  <a:pt x="554398" y="555231"/>
                  <a:pt x="603802" y="511688"/>
                  <a:pt x="647345" y="477356"/>
                </a:cubicBezTo>
                <a:cubicBezTo>
                  <a:pt x="690888" y="443024"/>
                  <a:pt x="735268" y="408693"/>
                  <a:pt x="767925" y="376873"/>
                </a:cubicBezTo>
                <a:cubicBezTo>
                  <a:pt x="800582" y="345053"/>
                  <a:pt x="816492" y="320770"/>
                  <a:pt x="843288" y="286438"/>
                </a:cubicBezTo>
                <a:cubicBezTo>
                  <a:pt x="870084" y="252106"/>
                  <a:pt x="903578" y="204376"/>
                  <a:pt x="928699" y="170882"/>
                </a:cubicBezTo>
                <a:cubicBezTo>
                  <a:pt x="953820" y="137388"/>
                  <a:pt x="971404" y="113941"/>
                  <a:pt x="994013" y="85471"/>
                </a:cubicBezTo>
                <a:cubicBezTo>
                  <a:pt x="1016622" y="57001"/>
                  <a:pt x="1088635" y="1735"/>
                  <a:pt x="1064352" y="60"/>
                </a:cubicBezTo>
                <a:cubicBezTo>
                  <a:pt x="1040069" y="-1615"/>
                  <a:pt x="918650" y="31880"/>
                  <a:pt x="853336" y="55326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5" name="Freeform: Shape 504">
            <a:extLst>
              <a:ext uri="{FF2B5EF4-FFF2-40B4-BE49-F238E27FC236}">
                <a16:creationId xmlns:a16="http://schemas.microsoft.com/office/drawing/2014/main" id="{246F5E4D-955D-4118-9DF7-F6DF8BA4A8EF}"/>
              </a:ext>
            </a:extLst>
          </p:cNvPr>
          <p:cNvSpPr/>
          <p:nvPr/>
        </p:nvSpPr>
        <p:spPr>
          <a:xfrm rot="20723301">
            <a:off x="1840745" y="1920886"/>
            <a:ext cx="652378" cy="302983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6" name="Freeform 203">
            <a:extLst>
              <a:ext uri="{FF2B5EF4-FFF2-40B4-BE49-F238E27FC236}">
                <a16:creationId xmlns:a16="http://schemas.microsoft.com/office/drawing/2014/main" id="{60EFBD4D-3F06-9EED-4914-E52B9A2950FE}"/>
              </a:ext>
            </a:extLst>
          </p:cNvPr>
          <p:cNvSpPr>
            <a:spLocks/>
          </p:cNvSpPr>
          <p:nvPr/>
        </p:nvSpPr>
        <p:spPr bwMode="auto">
          <a:xfrm flipH="1">
            <a:off x="7140606" y="2459527"/>
            <a:ext cx="1490662" cy="168275"/>
          </a:xfrm>
          <a:custGeom>
            <a:avLst/>
            <a:gdLst>
              <a:gd name="T0" fmla="*/ 0 w 1879"/>
              <a:gd name="T1" fmla="*/ 0 h 213"/>
              <a:gd name="T2" fmla="*/ 0 w 1879"/>
              <a:gd name="T3" fmla="*/ 2147483647 h 213"/>
              <a:gd name="T4" fmla="*/ 2147483647 w 1879"/>
              <a:gd name="T5" fmla="*/ 2147483647 h 213"/>
              <a:gd name="T6" fmla="*/ 2147483647 w 1879"/>
              <a:gd name="T7" fmla="*/ 2147483647 h 213"/>
              <a:gd name="T8" fmla="*/ 2147483647 w 1879"/>
              <a:gd name="T9" fmla="*/ 2147483647 h 213"/>
              <a:gd name="T10" fmla="*/ 2147483647 w 1879"/>
              <a:gd name="T11" fmla="*/ 2147483647 h 213"/>
              <a:gd name="T12" fmla="*/ 2147483647 w 1879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9"/>
              <a:gd name="T22" fmla="*/ 0 h 213"/>
              <a:gd name="T23" fmla="*/ 1879 w 1879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9" h="213">
                <a:moveTo>
                  <a:pt x="0" y="0"/>
                </a:moveTo>
                <a:lnTo>
                  <a:pt x="0" y="8"/>
                </a:lnTo>
                <a:lnTo>
                  <a:pt x="614" y="38"/>
                </a:lnTo>
                <a:lnTo>
                  <a:pt x="995" y="79"/>
                </a:lnTo>
                <a:lnTo>
                  <a:pt x="1311" y="131"/>
                </a:lnTo>
                <a:lnTo>
                  <a:pt x="1636" y="183"/>
                </a:lnTo>
                <a:lnTo>
                  <a:pt x="1879" y="21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58E43888-393C-6B46-4836-A2305AC8F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189" y="6164751"/>
            <a:ext cx="527050" cy="247650"/>
          </a:xfrm>
          <a:prstGeom prst="rect">
            <a:avLst/>
          </a:prstGeom>
          <a:solidFill>
            <a:srgbClr val="CC66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8" name="Rectangle 26">
            <a:extLst>
              <a:ext uri="{FF2B5EF4-FFF2-40B4-BE49-F238E27FC236}">
                <a16:creationId xmlns:a16="http://schemas.microsoft.com/office/drawing/2014/main" id="{93FE9112-FB71-4E6B-9A3F-539D4159B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6171557"/>
            <a:ext cx="9334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Dolomite</a:t>
            </a:r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D77AF1ED-FA63-3184-5C66-1044EB449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109" y="2852096"/>
            <a:ext cx="23083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i="1" dirty="0">
                <a:solidFill>
                  <a:srgbClr val="FF0000"/>
                </a:solidFill>
              </a:rPr>
              <a:t>max. transgressive interval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D194604C-821E-F63E-9984-C93BC1CD7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5699956"/>
            <a:ext cx="1275231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Slope &amp; </a:t>
            </a:r>
            <a:r>
              <a:rPr lang="en-US" altLang="en-US" sz="1400" dirty="0" err="1">
                <a:solidFill>
                  <a:srgbClr val="000000"/>
                </a:solidFill>
              </a:rPr>
              <a:t>basinal</a:t>
            </a:r>
            <a:r>
              <a:rPr lang="en-US" altLang="en-US" sz="1400" dirty="0">
                <a:solidFill>
                  <a:srgbClr val="000000"/>
                </a:solidFill>
              </a:rPr>
              <a:t> Limestone</a:t>
            </a:r>
          </a:p>
        </p:txBody>
      </p: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854D0F34-954D-DBF7-58CF-61462259054A}"/>
              </a:ext>
            </a:extLst>
          </p:cNvPr>
          <p:cNvCxnSpPr>
            <a:cxnSpLocks/>
          </p:cNvCxnSpPr>
          <p:nvPr/>
        </p:nvCxnSpPr>
        <p:spPr>
          <a:xfrm>
            <a:off x="1923607" y="6337224"/>
            <a:ext cx="5278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>
            <a:extLst>
              <a:ext uri="{FF2B5EF4-FFF2-40B4-BE49-F238E27FC236}">
                <a16:creationId xmlns:a16="http://schemas.microsoft.com/office/drawing/2014/main" id="{213A0434-D748-66C8-C91B-E73B4DCA45DF}"/>
              </a:ext>
            </a:extLst>
          </p:cNvPr>
          <p:cNvCxnSpPr>
            <a:cxnSpLocks/>
          </p:cNvCxnSpPr>
          <p:nvPr/>
        </p:nvCxnSpPr>
        <p:spPr>
          <a:xfrm>
            <a:off x="1930570" y="6239987"/>
            <a:ext cx="5278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FC4332AD-578A-D1D1-BFB4-26CEAE3605F1}"/>
              </a:ext>
            </a:extLst>
          </p:cNvPr>
          <p:cNvCxnSpPr>
            <a:cxnSpLocks/>
          </p:cNvCxnSpPr>
          <p:nvPr/>
        </p:nvCxnSpPr>
        <p:spPr>
          <a:xfrm flipH="1">
            <a:off x="2069199" y="6238280"/>
            <a:ext cx="72940" cy="100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4" name="Straight Connector 543">
            <a:extLst>
              <a:ext uri="{FF2B5EF4-FFF2-40B4-BE49-F238E27FC236}">
                <a16:creationId xmlns:a16="http://schemas.microsoft.com/office/drawing/2014/main" id="{0E8622EB-ED14-A992-27A0-B765BA8AF678}"/>
              </a:ext>
            </a:extLst>
          </p:cNvPr>
          <p:cNvCxnSpPr>
            <a:cxnSpLocks/>
          </p:cNvCxnSpPr>
          <p:nvPr/>
        </p:nvCxnSpPr>
        <p:spPr>
          <a:xfrm flipH="1">
            <a:off x="2296332" y="6238280"/>
            <a:ext cx="72940" cy="100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C709BFFE-DA59-C2F9-ED6F-3E28043530F2}"/>
              </a:ext>
            </a:extLst>
          </p:cNvPr>
          <p:cNvCxnSpPr>
            <a:cxnSpLocks/>
          </p:cNvCxnSpPr>
          <p:nvPr/>
        </p:nvCxnSpPr>
        <p:spPr>
          <a:xfrm flipH="1">
            <a:off x="2191714" y="6337913"/>
            <a:ext cx="42820" cy="66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271815AF-A6F8-8DEB-D08B-1324F798B965}"/>
              </a:ext>
            </a:extLst>
          </p:cNvPr>
          <p:cNvCxnSpPr>
            <a:cxnSpLocks/>
          </p:cNvCxnSpPr>
          <p:nvPr/>
        </p:nvCxnSpPr>
        <p:spPr>
          <a:xfrm flipH="1">
            <a:off x="2218830" y="6170536"/>
            <a:ext cx="42820" cy="66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9" name="Oval 336">
            <a:extLst>
              <a:ext uri="{FF2B5EF4-FFF2-40B4-BE49-F238E27FC236}">
                <a16:creationId xmlns:a16="http://schemas.microsoft.com/office/drawing/2014/main" id="{7C880F8A-1564-DA1D-F5B0-7E6FF964257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63464" y="5836298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0" name="Oval 336">
            <a:extLst>
              <a:ext uri="{FF2B5EF4-FFF2-40B4-BE49-F238E27FC236}">
                <a16:creationId xmlns:a16="http://schemas.microsoft.com/office/drawing/2014/main" id="{880CAFA9-1BD2-71E3-FC38-55D9D53D5F9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21272" y="5826592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1" name="Oval 336">
            <a:extLst>
              <a:ext uri="{FF2B5EF4-FFF2-40B4-BE49-F238E27FC236}">
                <a16:creationId xmlns:a16="http://schemas.microsoft.com/office/drawing/2014/main" id="{7698870D-6BF6-669E-8D77-9E76ED3DDA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74331" y="5922882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" name="Oval 336">
            <a:extLst>
              <a:ext uri="{FF2B5EF4-FFF2-40B4-BE49-F238E27FC236}">
                <a16:creationId xmlns:a16="http://schemas.microsoft.com/office/drawing/2014/main" id="{B4233927-B353-579B-8108-B46D0AE5A0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31546" y="5927670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F2E21147-FE40-7D7C-1032-C48050AB3463}"/>
              </a:ext>
            </a:extLst>
          </p:cNvPr>
          <p:cNvSpPr txBox="1"/>
          <p:nvPr/>
        </p:nvSpPr>
        <p:spPr>
          <a:xfrm>
            <a:off x="690274" y="183198"/>
            <a:ext cx="10947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Schematic stratigraphic architecture, Penn. – lower Permian, Eastern Shelf</a:t>
            </a:r>
          </a:p>
        </p:txBody>
      </p:sp>
      <p:sp>
        <p:nvSpPr>
          <p:cNvPr id="554" name="Text Box 374">
            <a:extLst>
              <a:ext uri="{FF2B5EF4-FFF2-40B4-BE49-F238E27FC236}">
                <a16:creationId xmlns:a16="http://schemas.microsoft.com/office/drawing/2014/main" id="{140F9F3A-6B51-3D7A-91DC-3E68A5385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159" y="992677"/>
            <a:ext cx="96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Landward</a:t>
            </a:r>
          </a:p>
        </p:txBody>
      </p:sp>
      <p:sp>
        <p:nvSpPr>
          <p:cNvPr id="555" name="Text Box 374">
            <a:extLst>
              <a:ext uri="{FF2B5EF4-FFF2-40B4-BE49-F238E27FC236}">
                <a16:creationId xmlns:a16="http://schemas.microsoft.com/office/drawing/2014/main" id="{A403CEE3-F41C-0461-8DDB-EFAF91B2D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364" y="717808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</a:rPr>
              <a:t>East</a:t>
            </a:r>
          </a:p>
        </p:txBody>
      </p:sp>
      <p:sp>
        <p:nvSpPr>
          <p:cNvPr id="556" name="TextBox 555">
            <a:extLst>
              <a:ext uri="{FF2B5EF4-FFF2-40B4-BE49-F238E27FC236}">
                <a16:creationId xmlns:a16="http://schemas.microsoft.com/office/drawing/2014/main" id="{35E3C81E-66A6-AD76-63BF-0B386830478B}"/>
              </a:ext>
            </a:extLst>
          </p:cNvPr>
          <p:cNvSpPr txBox="1"/>
          <p:nvPr/>
        </p:nvSpPr>
        <p:spPr>
          <a:xfrm>
            <a:off x="2795012" y="1520195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31F0B674-0B1B-C5BD-B859-32EAF08ED5ED}"/>
              </a:ext>
            </a:extLst>
          </p:cNvPr>
          <p:cNvSpPr txBox="1"/>
          <p:nvPr/>
        </p:nvSpPr>
        <p:spPr>
          <a:xfrm>
            <a:off x="2597538" y="1611642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E98E5887-B1C6-840C-8622-16B51062F098}"/>
              </a:ext>
            </a:extLst>
          </p:cNvPr>
          <p:cNvSpPr txBox="1"/>
          <p:nvPr/>
        </p:nvSpPr>
        <p:spPr>
          <a:xfrm>
            <a:off x="2543202" y="1764090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id="{7C45E224-2CCD-4558-C47F-C88C5FDC7904}"/>
              </a:ext>
            </a:extLst>
          </p:cNvPr>
          <p:cNvSpPr txBox="1"/>
          <p:nvPr/>
        </p:nvSpPr>
        <p:spPr>
          <a:xfrm>
            <a:off x="2373129" y="182041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0" name="TextBox 559">
            <a:extLst>
              <a:ext uri="{FF2B5EF4-FFF2-40B4-BE49-F238E27FC236}">
                <a16:creationId xmlns:a16="http://schemas.microsoft.com/office/drawing/2014/main" id="{DED8CC64-4C00-EE0B-31B1-AE2C1AF6727E}"/>
              </a:ext>
            </a:extLst>
          </p:cNvPr>
          <p:cNvSpPr txBox="1"/>
          <p:nvPr/>
        </p:nvSpPr>
        <p:spPr>
          <a:xfrm>
            <a:off x="2224662" y="194993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1" name="TextBox 560">
            <a:extLst>
              <a:ext uri="{FF2B5EF4-FFF2-40B4-BE49-F238E27FC236}">
                <a16:creationId xmlns:a16="http://schemas.microsoft.com/office/drawing/2014/main" id="{9F85A512-82FB-5E4C-8019-0E886BBCE1C8}"/>
              </a:ext>
            </a:extLst>
          </p:cNvPr>
          <p:cNvSpPr txBox="1"/>
          <p:nvPr/>
        </p:nvSpPr>
        <p:spPr>
          <a:xfrm>
            <a:off x="2142206" y="1652707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DE5C7129-B05D-8459-3726-CA259B7CAC5A}"/>
              </a:ext>
            </a:extLst>
          </p:cNvPr>
          <p:cNvSpPr txBox="1"/>
          <p:nvPr/>
        </p:nvSpPr>
        <p:spPr>
          <a:xfrm>
            <a:off x="1966916" y="176578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EFD5469E-3A45-2F93-65BB-7D978FF250F8}"/>
              </a:ext>
            </a:extLst>
          </p:cNvPr>
          <p:cNvSpPr txBox="1"/>
          <p:nvPr/>
        </p:nvSpPr>
        <p:spPr>
          <a:xfrm>
            <a:off x="4122976" y="241983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89A5CA3D-CD3C-8195-150E-F82779FD1D5E}"/>
              </a:ext>
            </a:extLst>
          </p:cNvPr>
          <p:cNvSpPr txBox="1"/>
          <p:nvPr/>
        </p:nvSpPr>
        <p:spPr>
          <a:xfrm>
            <a:off x="3976490" y="2466532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0052F499-3A8E-F5A9-C498-E8F397AAA4A1}"/>
              </a:ext>
            </a:extLst>
          </p:cNvPr>
          <p:cNvSpPr txBox="1"/>
          <p:nvPr/>
        </p:nvSpPr>
        <p:spPr>
          <a:xfrm>
            <a:off x="3830680" y="2528827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F1E7E7FC-1945-CD03-B493-4C8088ED246B}"/>
              </a:ext>
            </a:extLst>
          </p:cNvPr>
          <p:cNvSpPr txBox="1"/>
          <p:nvPr/>
        </p:nvSpPr>
        <p:spPr>
          <a:xfrm>
            <a:off x="4366828" y="2463107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1E1F18BA-2459-AF2C-98E2-5162CCDD150D}"/>
              </a:ext>
            </a:extLst>
          </p:cNvPr>
          <p:cNvSpPr txBox="1"/>
          <p:nvPr/>
        </p:nvSpPr>
        <p:spPr>
          <a:xfrm>
            <a:off x="4603740" y="237538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id="{EBFB32C3-EB61-1E9D-FD2D-A16BFD80A501}"/>
              </a:ext>
            </a:extLst>
          </p:cNvPr>
          <p:cNvSpPr txBox="1"/>
          <p:nvPr/>
        </p:nvSpPr>
        <p:spPr>
          <a:xfrm>
            <a:off x="5860946" y="2553670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9" name="TextBox 568">
            <a:extLst>
              <a:ext uri="{FF2B5EF4-FFF2-40B4-BE49-F238E27FC236}">
                <a16:creationId xmlns:a16="http://schemas.microsoft.com/office/drawing/2014/main" id="{1E4C2920-ED5A-3076-CFD1-362FA596C86F}"/>
              </a:ext>
            </a:extLst>
          </p:cNvPr>
          <p:cNvSpPr txBox="1"/>
          <p:nvPr/>
        </p:nvSpPr>
        <p:spPr>
          <a:xfrm>
            <a:off x="6015031" y="2504305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cxnSp>
        <p:nvCxnSpPr>
          <p:cNvPr id="3" name="Straight Connector 513">
            <a:extLst>
              <a:ext uri="{FF2B5EF4-FFF2-40B4-BE49-F238E27FC236}">
                <a16:creationId xmlns:a16="http://schemas.microsoft.com/office/drawing/2014/main" id="{215B82BC-2716-6F83-1329-DF8B86C01A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0068" y="1365488"/>
            <a:ext cx="22581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513">
            <a:extLst>
              <a:ext uri="{FF2B5EF4-FFF2-40B4-BE49-F238E27FC236}">
                <a16:creationId xmlns:a16="http://schemas.microsoft.com/office/drawing/2014/main" id="{934F6EA6-543B-EA1C-17D5-48E8DB6A488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9307" y="4478760"/>
            <a:ext cx="22581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52C29A-65FE-A253-293B-2DC515FCE8FB}"/>
              </a:ext>
            </a:extLst>
          </p:cNvPr>
          <p:cNvCxnSpPr>
            <a:cxnSpLocks/>
          </p:cNvCxnSpPr>
          <p:nvPr/>
        </p:nvCxnSpPr>
        <p:spPr>
          <a:xfrm flipV="1">
            <a:off x="662975" y="1470730"/>
            <a:ext cx="0" cy="292078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370C9B-542F-84E0-EFE0-A0EFEAA80CF4}"/>
              </a:ext>
            </a:extLst>
          </p:cNvPr>
          <p:cNvSpPr txBox="1"/>
          <p:nvPr/>
        </p:nvSpPr>
        <p:spPr>
          <a:xfrm rot="16200000">
            <a:off x="-467188" y="2621732"/>
            <a:ext cx="22591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- order sequence</a:t>
            </a:r>
          </a:p>
          <a:p>
            <a:pPr algn="ctr"/>
            <a:r>
              <a:rPr lang="en-US" sz="1600" b="1" dirty="0"/>
              <a:t>~ 12 million yr. duration</a:t>
            </a:r>
          </a:p>
        </p:txBody>
      </p:sp>
    </p:spTree>
    <p:extLst>
      <p:ext uri="{BB962C8B-B14F-4D97-AF65-F5344CB8AC3E}">
        <p14:creationId xmlns:p14="http://schemas.microsoft.com/office/powerpoint/2010/main" val="1714038660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2996</Words>
  <Application>Microsoft Office PowerPoint</Application>
  <PresentationFormat>Widescreen</PresentationFormat>
  <Paragraphs>533</Paragraphs>
  <Slides>32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104</cp:revision>
  <dcterms:created xsi:type="dcterms:W3CDTF">2022-09-13T23:35:30Z</dcterms:created>
  <dcterms:modified xsi:type="dcterms:W3CDTF">2023-05-17T01:17:31Z</dcterms:modified>
</cp:coreProperties>
</file>