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media/image24.jpg" ContentType="image/jpg"/>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7"/>
  </p:notesMasterIdLst>
  <p:sldIdLst>
    <p:sldId id="878" r:id="rId2"/>
    <p:sldId id="803" r:id="rId3"/>
    <p:sldId id="261" r:id="rId4"/>
    <p:sldId id="868" r:id="rId5"/>
    <p:sldId id="794" r:id="rId6"/>
    <p:sldId id="907" r:id="rId7"/>
    <p:sldId id="909" r:id="rId8"/>
    <p:sldId id="910" r:id="rId9"/>
    <p:sldId id="666" r:id="rId10"/>
    <p:sldId id="888" r:id="rId11"/>
    <p:sldId id="895" r:id="rId12"/>
    <p:sldId id="894" r:id="rId13"/>
    <p:sldId id="899" r:id="rId14"/>
    <p:sldId id="881" r:id="rId15"/>
    <p:sldId id="665" r:id="rId16"/>
    <p:sldId id="257" r:id="rId17"/>
    <p:sldId id="911" r:id="rId18"/>
    <p:sldId id="892" r:id="rId19"/>
    <p:sldId id="893" r:id="rId20"/>
    <p:sldId id="347" r:id="rId21"/>
    <p:sldId id="828" r:id="rId22"/>
    <p:sldId id="913" r:id="rId23"/>
    <p:sldId id="760" r:id="rId24"/>
    <p:sldId id="831" r:id="rId25"/>
    <p:sldId id="880" r:id="rId26"/>
    <p:sldId id="916" r:id="rId27"/>
    <p:sldId id="920" r:id="rId28"/>
    <p:sldId id="807" r:id="rId29"/>
    <p:sldId id="827" r:id="rId30"/>
    <p:sldId id="811" r:id="rId31"/>
    <p:sldId id="836" r:id="rId32"/>
    <p:sldId id="281" r:id="rId33"/>
    <p:sldId id="905" r:id="rId34"/>
    <p:sldId id="799" r:id="rId35"/>
    <p:sldId id="330" r:id="rId36"/>
    <p:sldId id="770" r:id="rId37"/>
    <p:sldId id="918" r:id="rId38"/>
    <p:sldId id="869" r:id="rId39"/>
    <p:sldId id="908" r:id="rId40"/>
    <p:sldId id="819" r:id="rId41"/>
    <p:sldId id="917" r:id="rId42"/>
    <p:sldId id="833" r:id="rId43"/>
    <p:sldId id="801" r:id="rId44"/>
    <p:sldId id="307" r:id="rId45"/>
    <p:sldId id="763"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0AC7A"/>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74" autoAdjust="0"/>
    <p:restoredTop sz="94660"/>
  </p:normalViewPr>
  <p:slideViewPr>
    <p:cSldViewPr snapToGrid="0">
      <p:cViewPr varScale="1">
        <p:scale>
          <a:sx n="79" d="100"/>
          <a:sy n="79" d="100"/>
        </p:scale>
        <p:origin x="126" y="1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0530B2A-9412-4D29-9492-263D291EC869}" type="datetimeFigureOut">
              <a:rPr lang="en-US" smtClean="0"/>
              <a:t>1/24/2022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A0C040-FF32-4A01-AD63-8EA1F6D841E6}" type="slidenum">
              <a:rPr lang="en-US" smtClean="0"/>
              <a:t>‹#›</a:t>
            </a:fld>
            <a:endParaRPr lang="en-US"/>
          </a:p>
        </p:txBody>
      </p:sp>
    </p:spTree>
    <p:extLst>
      <p:ext uri="{BB962C8B-B14F-4D97-AF65-F5344CB8AC3E}">
        <p14:creationId xmlns:p14="http://schemas.microsoft.com/office/powerpoint/2010/main" val="33682177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8D03AC1-6403-423F-B238-656A7C5BED7C}" type="slidenum">
              <a:rPr lang="en-US" smtClean="0"/>
              <a:pPr>
                <a:defRPr/>
              </a:pPr>
              <a:t>30</a:t>
            </a:fld>
            <a:endParaRPr lang="en-US"/>
          </a:p>
        </p:txBody>
      </p:sp>
    </p:spTree>
    <p:extLst>
      <p:ext uri="{BB962C8B-B14F-4D97-AF65-F5344CB8AC3E}">
        <p14:creationId xmlns:p14="http://schemas.microsoft.com/office/powerpoint/2010/main" val="978840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E4F8FA-B1FC-404B-B10E-FF5013F57FF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92678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E4F8FA-B1FC-404B-B10E-FF5013F57FF4}" type="slidenum">
              <a:rPr lang="en-US" smtClean="0"/>
              <a:t>40</a:t>
            </a:fld>
            <a:endParaRPr lang="en-US"/>
          </a:p>
        </p:txBody>
      </p:sp>
    </p:spTree>
    <p:extLst>
      <p:ext uri="{BB962C8B-B14F-4D97-AF65-F5344CB8AC3E}">
        <p14:creationId xmlns:p14="http://schemas.microsoft.com/office/powerpoint/2010/main" val="3534183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E4F8FA-B1FC-404B-B10E-FF5013F57FF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13966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EAD123-BE18-474C-83C1-A3E951D865E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3412CBB-1F10-4434-AFBB-30B5327E2CF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C470704-7C9A-4412-AF16-D3EBDE37D6E6}"/>
              </a:ext>
            </a:extLst>
          </p:cNvPr>
          <p:cNvSpPr>
            <a:spLocks noGrp="1"/>
          </p:cNvSpPr>
          <p:nvPr>
            <p:ph type="dt" sz="half" idx="10"/>
          </p:nvPr>
        </p:nvSpPr>
        <p:spPr/>
        <p:txBody>
          <a:bodyPr/>
          <a:lstStyle/>
          <a:p>
            <a:fld id="{58A2C35E-833F-447F-AD2C-C4C410D4AB43}" type="datetimeFigureOut">
              <a:rPr lang="en-US" smtClean="0"/>
              <a:t>1/24/2022</a:t>
            </a:fld>
            <a:endParaRPr lang="en-US"/>
          </a:p>
        </p:txBody>
      </p:sp>
      <p:sp>
        <p:nvSpPr>
          <p:cNvPr id="5" name="Footer Placeholder 4">
            <a:extLst>
              <a:ext uri="{FF2B5EF4-FFF2-40B4-BE49-F238E27FC236}">
                <a16:creationId xmlns:a16="http://schemas.microsoft.com/office/drawing/2014/main" id="{9B953F9D-C661-4AAD-A2FB-8482B2746A9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8B74EC-34E6-413A-8280-D178547159A4}"/>
              </a:ext>
            </a:extLst>
          </p:cNvPr>
          <p:cNvSpPr>
            <a:spLocks noGrp="1"/>
          </p:cNvSpPr>
          <p:nvPr>
            <p:ph type="sldNum" sz="quarter" idx="12"/>
          </p:nvPr>
        </p:nvSpPr>
        <p:spPr/>
        <p:txBody>
          <a:bodyPr/>
          <a:lstStyle/>
          <a:p>
            <a:fld id="{3A5B858C-AF93-49B8-AC06-54285FF57AFE}" type="slidenum">
              <a:rPr lang="en-US" smtClean="0"/>
              <a:t>‹#›</a:t>
            </a:fld>
            <a:endParaRPr lang="en-US"/>
          </a:p>
        </p:txBody>
      </p:sp>
    </p:spTree>
    <p:extLst>
      <p:ext uri="{BB962C8B-B14F-4D97-AF65-F5344CB8AC3E}">
        <p14:creationId xmlns:p14="http://schemas.microsoft.com/office/powerpoint/2010/main" val="2843916510"/>
      </p:ext>
    </p:extLst>
  </p:cSld>
  <p:clrMapOvr>
    <a:masterClrMapping/>
  </p:clrMapOvr>
  <p:transition>
    <p:wipe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3A943A-E49A-43F5-8120-E20DD0A534F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92B4B89-CA86-4687-99DB-C81AF1F8CDB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EF6890-F2CC-4810-B9F4-2D96F1BFED77}"/>
              </a:ext>
            </a:extLst>
          </p:cNvPr>
          <p:cNvSpPr>
            <a:spLocks noGrp="1"/>
          </p:cNvSpPr>
          <p:nvPr>
            <p:ph type="dt" sz="half" idx="10"/>
          </p:nvPr>
        </p:nvSpPr>
        <p:spPr/>
        <p:txBody>
          <a:bodyPr/>
          <a:lstStyle/>
          <a:p>
            <a:fld id="{58A2C35E-833F-447F-AD2C-C4C410D4AB43}" type="datetimeFigureOut">
              <a:rPr lang="en-US" smtClean="0"/>
              <a:t>1/24/2022</a:t>
            </a:fld>
            <a:endParaRPr lang="en-US"/>
          </a:p>
        </p:txBody>
      </p:sp>
      <p:sp>
        <p:nvSpPr>
          <p:cNvPr id="5" name="Footer Placeholder 4">
            <a:extLst>
              <a:ext uri="{FF2B5EF4-FFF2-40B4-BE49-F238E27FC236}">
                <a16:creationId xmlns:a16="http://schemas.microsoft.com/office/drawing/2014/main" id="{E5E782AB-4F5D-424E-94DC-81B08AB744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72F726-950A-4091-934A-FC5D8009113F}"/>
              </a:ext>
            </a:extLst>
          </p:cNvPr>
          <p:cNvSpPr>
            <a:spLocks noGrp="1"/>
          </p:cNvSpPr>
          <p:nvPr>
            <p:ph type="sldNum" sz="quarter" idx="12"/>
          </p:nvPr>
        </p:nvSpPr>
        <p:spPr/>
        <p:txBody>
          <a:bodyPr/>
          <a:lstStyle/>
          <a:p>
            <a:fld id="{3A5B858C-AF93-49B8-AC06-54285FF57AFE}" type="slidenum">
              <a:rPr lang="en-US" smtClean="0"/>
              <a:t>‹#›</a:t>
            </a:fld>
            <a:endParaRPr lang="en-US"/>
          </a:p>
        </p:txBody>
      </p:sp>
    </p:spTree>
    <p:extLst>
      <p:ext uri="{BB962C8B-B14F-4D97-AF65-F5344CB8AC3E}">
        <p14:creationId xmlns:p14="http://schemas.microsoft.com/office/powerpoint/2010/main" val="2985493250"/>
      </p:ext>
    </p:extLst>
  </p:cSld>
  <p:clrMapOvr>
    <a:masterClrMapping/>
  </p:clrMapOvr>
  <p:transition>
    <p:wipe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F89EF93-2E47-4B7B-94AE-2DE79755034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429D259-2462-4E4A-B4E9-4FD131F6232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A9ABC8-0E06-440C-8EE4-A38CB3EEBF4F}"/>
              </a:ext>
            </a:extLst>
          </p:cNvPr>
          <p:cNvSpPr>
            <a:spLocks noGrp="1"/>
          </p:cNvSpPr>
          <p:nvPr>
            <p:ph type="dt" sz="half" idx="10"/>
          </p:nvPr>
        </p:nvSpPr>
        <p:spPr/>
        <p:txBody>
          <a:bodyPr/>
          <a:lstStyle/>
          <a:p>
            <a:fld id="{58A2C35E-833F-447F-AD2C-C4C410D4AB43}" type="datetimeFigureOut">
              <a:rPr lang="en-US" smtClean="0"/>
              <a:t>1/24/2022</a:t>
            </a:fld>
            <a:endParaRPr lang="en-US"/>
          </a:p>
        </p:txBody>
      </p:sp>
      <p:sp>
        <p:nvSpPr>
          <p:cNvPr id="5" name="Footer Placeholder 4">
            <a:extLst>
              <a:ext uri="{FF2B5EF4-FFF2-40B4-BE49-F238E27FC236}">
                <a16:creationId xmlns:a16="http://schemas.microsoft.com/office/drawing/2014/main" id="{56EE9D67-5EC7-4BE2-A014-0108B65CED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FDE69D-FE12-4ED1-B87C-D1586937749A}"/>
              </a:ext>
            </a:extLst>
          </p:cNvPr>
          <p:cNvSpPr>
            <a:spLocks noGrp="1"/>
          </p:cNvSpPr>
          <p:nvPr>
            <p:ph type="sldNum" sz="quarter" idx="12"/>
          </p:nvPr>
        </p:nvSpPr>
        <p:spPr/>
        <p:txBody>
          <a:bodyPr/>
          <a:lstStyle/>
          <a:p>
            <a:fld id="{3A5B858C-AF93-49B8-AC06-54285FF57AFE}" type="slidenum">
              <a:rPr lang="en-US" smtClean="0"/>
              <a:t>‹#›</a:t>
            </a:fld>
            <a:endParaRPr lang="en-US"/>
          </a:p>
        </p:txBody>
      </p:sp>
    </p:spTree>
    <p:extLst>
      <p:ext uri="{BB962C8B-B14F-4D97-AF65-F5344CB8AC3E}">
        <p14:creationId xmlns:p14="http://schemas.microsoft.com/office/powerpoint/2010/main" val="3777212087"/>
      </p:ext>
    </p:extLst>
  </p:cSld>
  <p:clrMapOvr>
    <a:masterClrMapping/>
  </p:clrMapOvr>
  <p:transition>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B4CEC3-F7BE-4D87-9B94-7C2948689A1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2C2FF6F-3F2B-48A7-960A-DF2308E2C3B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7FFEE0-D579-4461-8592-D9A80701C032}"/>
              </a:ext>
            </a:extLst>
          </p:cNvPr>
          <p:cNvSpPr>
            <a:spLocks noGrp="1"/>
          </p:cNvSpPr>
          <p:nvPr>
            <p:ph type="dt" sz="half" idx="10"/>
          </p:nvPr>
        </p:nvSpPr>
        <p:spPr/>
        <p:txBody>
          <a:bodyPr/>
          <a:lstStyle/>
          <a:p>
            <a:fld id="{58A2C35E-833F-447F-AD2C-C4C410D4AB43}" type="datetimeFigureOut">
              <a:rPr lang="en-US" smtClean="0"/>
              <a:t>1/24/2022</a:t>
            </a:fld>
            <a:endParaRPr lang="en-US"/>
          </a:p>
        </p:txBody>
      </p:sp>
      <p:sp>
        <p:nvSpPr>
          <p:cNvPr id="5" name="Footer Placeholder 4">
            <a:extLst>
              <a:ext uri="{FF2B5EF4-FFF2-40B4-BE49-F238E27FC236}">
                <a16:creationId xmlns:a16="http://schemas.microsoft.com/office/drawing/2014/main" id="{C2A4A837-83F5-4AA7-B536-8F5B8C8EEA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78F1B1-630D-4CFB-9AD9-853B3959C0B7}"/>
              </a:ext>
            </a:extLst>
          </p:cNvPr>
          <p:cNvSpPr>
            <a:spLocks noGrp="1"/>
          </p:cNvSpPr>
          <p:nvPr>
            <p:ph type="sldNum" sz="quarter" idx="12"/>
          </p:nvPr>
        </p:nvSpPr>
        <p:spPr/>
        <p:txBody>
          <a:bodyPr/>
          <a:lstStyle/>
          <a:p>
            <a:fld id="{3A5B858C-AF93-49B8-AC06-54285FF57AFE}" type="slidenum">
              <a:rPr lang="en-US" smtClean="0"/>
              <a:t>‹#›</a:t>
            </a:fld>
            <a:endParaRPr lang="en-US"/>
          </a:p>
        </p:txBody>
      </p:sp>
    </p:spTree>
    <p:extLst>
      <p:ext uri="{BB962C8B-B14F-4D97-AF65-F5344CB8AC3E}">
        <p14:creationId xmlns:p14="http://schemas.microsoft.com/office/powerpoint/2010/main" val="3835305041"/>
      </p:ext>
    </p:extLst>
  </p:cSld>
  <p:clrMapOvr>
    <a:masterClrMapping/>
  </p:clrMapOvr>
  <p:transition>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0809EA-2D6A-49A8-BEAE-A4AD0567726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B35683C-69FA-4BF1-B1EE-C84EBBB86D8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DFD548B-9428-436D-8588-849958849926}"/>
              </a:ext>
            </a:extLst>
          </p:cNvPr>
          <p:cNvSpPr>
            <a:spLocks noGrp="1"/>
          </p:cNvSpPr>
          <p:nvPr>
            <p:ph type="dt" sz="half" idx="10"/>
          </p:nvPr>
        </p:nvSpPr>
        <p:spPr/>
        <p:txBody>
          <a:bodyPr/>
          <a:lstStyle/>
          <a:p>
            <a:fld id="{58A2C35E-833F-447F-AD2C-C4C410D4AB43}" type="datetimeFigureOut">
              <a:rPr lang="en-US" smtClean="0"/>
              <a:t>1/24/2022</a:t>
            </a:fld>
            <a:endParaRPr lang="en-US"/>
          </a:p>
        </p:txBody>
      </p:sp>
      <p:sp>
        <p:nvSpPr>
          <p:cNvPr id="5" name="Footer Placeholder 4">
            <a:extLst>
              <a:ext uri="{FF2B5EF4-FFF2-40B4-BE49-F238E27FC236}">
                <a16:creationId xmlns:a16="http://schemas.microsoft.com/office/drawing/2014/main" id="{FE8EA348-AD4F-485F-97AA-2B0D1D97BD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E796BF-5F8B-408A-948C-898D89463470}"/>
              </a:ext>
            </a:extLst>
          </p:cNvPr>
          <p:cNvSpPr>
            <a:spLocks noGrp="1"/>
          </p:cNvSpPr>
          <p:nvPr>
            <p:ph type="sldNum" sz="quarter" idx="12"/>
          </p:nvPr>
        </p:nvSpPr>
        <p:spPr/>
        <p:txBody>
          <a:bodyPr/>
          <a:lstStyle/>
          <a:p>
            <a:fld id="{3A5B858C-AF93-49B8-AC06-54285FF57AFE}" type="slidenum">
              <a:rPr lang="en-US" smtClean="0"/>
              <a:t>‹#›</a:t>
            </a:fld>
            <a:endParaRPr lang="en-US"/>
          </a:p>
        </p:txBody>
      </p:sp>
    </p:spTree>
    <p:extLst>
      <p:ext uri="{BB962C8B-B14F-4D97-AF65-F5344CB8AC3E}">
        <p14:creationId xmlns:p14="http://schemas.microsoft.com/office/powerpoint/2010/main" val="3786731535"/>
      </p:ext>
    </p:extLst>
  </p:cSld>
  <p:clrMapOvr>
    <a:masterClrMapping/>
  </p:clrMapOvr>
  <p:transition>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300C5F-1D9D-4C41-B780-2BB6F197842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D5732C1-68CA-4A51-B363-B2CFD2C68EB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5C6E837-F6B0-4C36-9B3A-2E162C64BBF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E38C3B5-2B9E-4BD5-9A8F-0FA34C7FFAB1}"/>
              </a:ext>
            </a:extLst>
          </p:cNvPr>
          <p:cNvSpPr>
            <a:spLocks noGrp="1"/>
          </p:cNvSpPr>
          <p:nvPr>
            <p:ph type="dt" sz="half" idx="10"/>
          </p:nvPr>
        </p:nvSpPr>
        <p:spPr/>
        <p:txBody>
          <a:bodyPr/>
          <a:lstStyle/>
          <a:p>
            <a:fld id="{58A2C35E-833F-447F-AD2C-C4C410D4AB43}" type="datetimeFigureOut">
              <a:rPr lang="en-US" smtClean="0"/>
              <a:t>1/24/2022</a:t>
            </a:fld>
            <a:endParaRPr lang="en-US"/>
          </a:p>
        </p:txBody>
      </p:sp>
      <p:sp>
        <p:nvSpPr>
          <p:cNvPr id="6" name="Footer Placeholder 5">
            <a:extLst>
              <a:ext uri="{FF2B5EF4-FFF2-40B4-BE49-F238E27FC236}">
                <a16:creationId xmlns:a16="http://schemas.microsoft.com/office/drawing/2014/main" id="{117D96AD-498D-4CB8-95E9-0C059EB5A13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A55DAE-47E8-4742-BBF7-89EF416CE448}"/>
              </a:ext>
            </a:extLst>
          </p:cNvPr>
          <p:cNvSpPr>
            <a:spLocks noGrp="1"/>
          </p:cNvSpPr>
          <p:nvPr>
            <p:ph type="sldNum" sz="quarter" idx="12"/>
          </p:nvPr>
        </p:nvSpPr>
        <p:spPr/>
        <p:txBody>
          <a:bodyPr/>
          <a:lstStyle/>
          <a:p>
            <a:fld id="{3A5B858C-AF93-49B8-AC06-54285FF57AFE}" type="slidenum">
              <a:rPr lang="en-US" smtClean="0"/>
              <a:t>‹#›</a:t>
            </a:fld>
            <a:endParaRPr lang="en-US"/>
          </a:p>
        </p:txBody>
      </p:sp>
    </p:spTree>
    <p:extLst>
      <p:ext uri="{BB962C8B-B14F-4D97-AF65-F5344CB8AC3E}">
        <p14:creationId xmlns:p14="http://schemas.microsoft.com/office/powerpoint/2010/main" val="3121296265"/>
      </p:ext>
    </p:extLst>
  </p:cSld>
  <p:clrMapOvr>
    <a:masterClrMapping/>
  </p:clrMapOvr>
  <p:transition>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024D9-C710-4F21-8A16-04696D8F01E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EB76EF8-2D48-4CA6-9662-C6CFFB26E27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656AE58-CD68-45C7-803F-AD7DB044F27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42ABAC3-A1B9-41D8-AD13-385B69C0E12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220B7EF-4D32-40E1-B420-FBB0894245C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69FBB23-34B2-455C-9109-A27BEA89D58E}"/>
              </a:ext>
            </a:extLst>
          </p:cNvPr>
          <p:cNvSpPr>
            <a:spLocks noGrp="1"/>
          </p:cNvSpPr>
          <p:nvPr>
            <p:ph type="dt" sz="half" idx="10"/>
          </p:nvPr>
        </p:nvSpPr>
        <p:spPr/>
        <p:txBody>
          <a:bodyPr/>
          <a:lstStyle/>
          <a:p>
            <a:fld id="{58A2C35E-833F-447F-AD2C-C4C410D4AB43}" type="datetimeFigureOut">
              <a:rPr lang="en-US" smtClean="0"/>
              <a:t>1/24/2022</a:t>
            </a:fld>
            <a:endParaRPr lang="en-US"/>
          </a:p>
        </p:txBody>
      </p:sp>
      <p:sp>
        <p:nvSpPr>
          <p:cNvPr id="8" name="Footer Placeholder 7">
            <a:extLst>
              <a:ext uri="{FF2B5EF4-FFF2-40B4-BE49-F238E27FC236}">
                <a16:creationId xmlns:a16="http://schemas.microsoft.com/office/drawing/2014/main" id="{C9F4A70E-A787-4C39-9B6E-60124A56F2B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4229347-C4A2-4202-9526-2B3D9EDE1730}"/>
              </a:ext>
            </a:extLst>
          </p:cNvPr>
          <p:cNvSpPr>
            <a:spLocks noGrp="1"/>
          </p:cNvSpPr>
          <p:nvPr>
            <p:ph type="sldNum" sz="quarter" idx="12"/>
          </p:nvPr>
        </p:nvSpPr>
        <p:spPr/>
        <p:txBody>
          <a:bodyPr/>
          <a:lstStyle/>
          <a:p>
            <a:fld id="{3A5B858C-AF93-49B8-AC06-54285FF57AFE}" type="slidenum">
              <a:rPr lang="en-US" smtClean="0"/>
              <a:t>‹#›</a:t>
            </a:fld>
            <a:endParaRPr lang="en-US"/>
          </a:p>
        </p:txBody>
      </p:sp>
    </p:spTree>
    <p:extLst>
      <p:ext uri="{BB962C8B-B14F-4D97-AF65-F5344CB8AC3E}">
        <p14:creationId xmlns:p14="http://schemas.microsoft.com/office/powerpoint/2010/main" val="3850106875"/>
      </p:ext>
    </p:extLst>
  </p:cSld>
  <p:clrMapOvr>
    <a:masterClrMapping/>
  </p:clrMapOvr>
  <p:transition>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403105-2486-4414-90ED-BB6E0399692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71ED1F6-7925-45C6-AC3D-AA55B5C03455}"/>
              </a:ext>
            </a:extLst>
          </p:cNvPr>
          <p:cNvSpPr>
            <a:spLocks noGrp="1"/>
          </p:cNvSpPr>
          <p:nvPr>
            <p:ph type="dt" sz="half" idx="10"/>
          </p:nvPr>
        </p:nvSpPr>
        <p:spPr/>
        <p:txBody>
          <a:bodyPr/>
          <a:lstStyle/>
          <a:p>
            <a:fld id="{58A2C35E-833F-447F-AD2C-C4C410D4AB43}" type="datetimeFigureOut">
              <a:rPr lang="en-US" smtClean="0"/>
              <a:t>1/24/2022</a:t>
            </a:fld>
            <a:endParaRPr lang="en-US"/>
          </a:p>
        </p:txBody>
      </p:sp>
      <p:sp>
        <p:nvSpPr>
          <p:cNvPr id="4" name="Footer Placeholder 3">
            <a:extLst>
              <a:ext uri="{FF2B5EF4-FFF2-40B4-BE49-F238E27FC236}">
                <a16:creationId xmlns:a16="http://schemas.microsoft.com/office/drawing/2014/main" id="{2D5D83BC-E42C-4A50-96DC-F3B856A302B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7B6B87D-F805-4DCE-A3CF-5B17D01417A6}"/>
              </a:ext>
            </a:extLst>
          </p:cNvPr>
          <p:cNvSpPr>
            <a:spLocks noGrp="1"/>
          </p:cNvSpPr>
          <p:nvPr>
            <p:ph type="sldNum" sz="quarter" idx="12"/>
          </p:nvPr>
        </p:nvSpPr>
        <p:spPr/>
        <p:txBody>
          <a:bodyPr/>
          <a:lstStyle/>
          <a:p>
            <a:fld id="{3A5B858C-AF93-49B8-AC06-54285FF57AFE}" type="slidenum">
              <a:rPr lang="en-US" smtClean="0"/>
              <a:t>‹#›</a:t>
            </a:fld>
            <a:endParaRPr lang="en-US"/>
          </a:p>
        </p:txBody>
      </p:sp>
    </p:spTree>
    <p:extLst>
      <p:ext uri="{BB962C8B-B14F-4D97-AF65-F5344CB8AC3E}">
        <p14:creationId xmlns:p14="http://schemas.microsoft.com/office/powerpoint/2010/main" val="4019264398"/>
      </p:ext>
    </p:extLst>
  </p:cSld>
  <p:clrMapOvr>
    <a:masterClrMapping/>
  </p:clrMapOvr>
  <p:transition>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B48AEA7-75A2-4A17-AE4D-707BC5640C7F}"/>
              </a:ext>
            </a:extLst>
          </p:cNvPr>
          <p:cNvSpPr>
            <a:spLocks noGrp="1"/>
          </p:cNvSpPr>
          <p:nvPr>
            <p:ph type="dt" sz="half" idx="10"/>
          </p:nvPr>
        </p:nvSpPr>
        <p:spPr/>
        <p:txBody>
          <a:bodyPr/>
          <a:lstStyle/>
          <a:p>
            <a:fld id="{58A2C35E-833F-447F-AD2C-C4C410D4AB43}" type="datetimeFigureOut">
              <a:rPr lang="en-US" smtClean="0"/>
              <a:t>1/24/2022</a:t>
            </a:fld>
            <a:endParaRPr lang="en-US"/>
          </a:p>
        </p:txBody>
      </p:sp>
      <p:sp>
        <p:nvSpPr>
          <p:cNvPr id="3" name="Footer Placeholder 2">
            <a:extLst>
              <a:ext uri="{FF2B5EF4-FFF2-40B4-BE49-F238E27FC236}">
                <a16:creationId xmlns:a16="http://schemas.microsoft.com/office/drawing/2014/main" id="{B0D59F48-974B-4203-A016-4EC7AF7689F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4BAE5B2-E932-4F6C-98B5-C9F520230AE2}"/>
              </a:ext>
            </a:extLst>
          </p:cNvPr>
          <p:cNvSpPr>
            <a:spLocks noGrp="1"/>
          </p:cNvSpPr>
          <p:nvPr>
            <p:ph type="sldNum" sz="quarter" idx="12"/>
          </p:nvPr>
        </p:nvSpPr>
        <p:spPr/>
        <p:txBody>
          <a:bodyPr/>
          <a:lstStyle/>
          <a:p>
            <a:fld id="{3A5B858C-AF93-49B8-AC06-54285FF57AFE}" type="slidenum">
              <a:rPr lang="en-US" smtClean="0"/>
              <a:t>‹#›</a:t>
            </a:fld>
            <a:endParaRPr lang="en-US"/>
          </a:p>
        </p:txBody>
      </p:sp>
    </p:spTree>
    <p:extLst>
      <p:ext uri="{BB962C8B-B14F-4D97-AF65-F5344CB8AC3E}">
        <p14:creationId xmlns:p14="http://schemas.microsoft.com/office/powerpoint/2010/main" val="519803828"/>
      </p:ext>
    </p:extLst>
  </p:cSld>
  <p:clrMapOvr>
    <a:masterClrMapping/>
  </p:clrMapOvr>
  <p:transition>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5C3BF9-E066-482F-8024-FAB40FBA1DA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4D9355D-0AE8-4FEC-ACE6-7FFBA8DDC38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CB50CE3-638D-4435-BDF7-A03F7FABEC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8EF7226-88AC-43E5-ABDB-00312F16EA53}"/>
              </a:ext>
            </a:extLst>
          </p:cNvPr>
          <p:cNvSpPr>
            <a:spLocks noGrp="1"/>
          </p:cNvSpPr>
          <p:nvPr>
            <p:ph type="dt" sz="half" idx="10"/>
          </p:nvPr>
        </p:nvSpPr>
        <p:spPr/>
        <p:txBody>
          <a:bodyPr/>
          <a:lstStyle/>
          <a:p>
            <a:fld id="{58A2C35E-833F-447F-AD2C-C4C410D4AB43}" type="datetimeFigureOut">
              <a:rPr lang="en-US" smtClean="0"/>
              <a:t>1/24/2022</a:t>
            </a:fld>
            <a:endParaRPr lang="en-US"/>
          </a:p>
        </p:txBody>
      </p:sp>
      <p:sp>
        <p:nvSpPr>
          <p:cNvPr id="6" name="Footer Placeholder 5">
            <a:extLst>
              <a:ext uri="{FF2B5EF4-FFF2-40B4-BE49-F238E27FC236}">
                <a16:creationId xmlns:a16="http://schemas.microsoft.com/office/drawing/2014/main" id="{9BA43F23-FC93-4758-ACFB-D03F48876C9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443460-A28C-491D-A9E0-5CA2A0E86A71}"/>
              </a:ext>
            </a:extLst>
          </p:cNvPr>
          <p:cNvSpPr>
            <a:spLocks noGrp="1"/>
          </p:cNvSpPr>
          <p:nvPr>
            <p:ph type="sldNum" sz="quarter" idx="12"/>
          </p:nvPr>
        </p:nvSpPr>
        <p:spPr/>
        <p:txBody>
          <a:bodyPr/>
          <a:lstStyle/>
          <a:p>
            <a:fld id="{3A5B858C-AF93-49B8-AC06-54285FF57AFE}" type="slidenum">
              <a:rPr lang="en-US" smtClean="0"/>
              <a:t>‹#›</a:t>
            </a:fld>
            <a:endParaRPr lang="en-US"/>
          </a:p>
        </p:txBody>
      </p:sp>
    </p:spTree>
    <p:extLst>
      <p:ext uri="{BB962C8B-B14F-4D97-AF65-F5344CB8AC3E}">
        <p14:creationId xmlns:p14="http://schemas.microsoft.com/office/powerpoint/2010/main" val="52617560"/>
      </p:ext>
    </p:extLst>
  </p:cSld>
  <p:clrMapOvr>
    <a:masterClrMapping/>
  </p:clrMapOvr>
  <p:transition>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4837A1-551D-4C5B-8260-EC1D09BC944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CF8B0A7-3764-427D-B5F2-46EB95E728F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6123C7C-665A-436F-9E91-722BE4256A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CFBE488-0FC1-40C1-A48B-EA983316E534}"/>
              </a:ext>
            </a:extLst>
          </p:cNvPr>
          <p:cNvSpPr>
            <a:spLocks noGrp="1"/>
          </p:cNvSpPr>
          <p:nvPr>
            <p:ph type="dt" sz="half" idx="10"/>
          </p:nvPr>
        </p:nvSpPr>
        <p:spPr/>
        <p:txBody>
          <a:bodyPr/>
          <a:lstStyle/>
          <a:p>
            <a:fld id="{58A2C35E-833F-447F-AD2C-C4C410D4AB43}" type="datetimeFigureOut">
              <a:rPr lang="en-US" smtClean="0"/>
              <a:t>1/24/2022</a:t>
            </a:fld>
            <a:endParaRPr lang="en-US"/>
          </a:p>
        </p:txBody>
      </p:sp>
      <p:sp>
        <p:nvSpPr>
          <p:cNvPr id="6" name="Footer Placeholder 5">
            <a:extLst>
              <a:ext uri="{FF2B5EF4-FFF2-40B4-BE49-F238E27FC236}">
                <a16:creationId xmlns:a16="http://schemas.microsoft.com/office/drawing/2014/main" id="{B53425A9-C90B-46CF-93C6-02C7AF28493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2CCD79F-8B90-44E2-89E6-6BFFF5F0CCA4}"/>
              </a:ext>
            </a:extLst>
          </p:cNvPr>
          <p:cNvSpPr>
            <a:spLocks noGrp="1"/>
          </p:cNvSpPr>
          <p:nvPr>
            <p:ph type="sldNum" sz="quarter" idx="12"/>
          </p:nvPr>
        </p:nvSpPr>
        <p:spPr/>
        <p:txBody>
          <a:bodyPr/>
          <a:lstStyle/>
          <a:p>
            <a:fld id="{3A5B858C-AF93-49B8-AC06-54285FF57AFE}" type="slidenum">
              <a:rPr lang="en-US" smtClean="0"/>
              <a:t>‹#›</a:t>
            </a:fld>
            <a:endParaRPr lang="en-US"/>
          </a:p>
        </p:txBody>
      </p:sp>
    </p:spTree>
    <p:extLst>
      <p:ext uri="{BB962C8B-B14F-4D97-AF65-F5344CB8AC3E}">
        <p14:creationId xmlns:p14="http://schemas.microsoft.com/office/powerpoint/2010/main" val="2366345334"/>
      </p:ext>
    </p:extLst>
  </p:cSld>
  <p:clrMapOvr>
    <a:masterClrMapping/>
  </p:clrMapOvr>
  <p:transition>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9062D67-C5ED-4430-AB99-FE18CD5BB7B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39C881A-44EE-4BCC-B7BA-3DFBAA3AE86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260D59-25A4-43A4-9A3F-4E82BACDC7F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A2C35E-833F-447F-AD2C-C4C410D4AB43}" type="datetimeFigureOut">
              <a:rPr lang="en-US" smtClean="0"/>
              <a:t>1/24/2022</a:t>
            </a:fld>
            <a:endParaRPr lang="en-US"/>
          </a:p>
        </p:txBody>
      </p:sp>
      <p:sp>
        <p:nvSpPr>
          <p:cNvPr id="5" name="Footer Placeholder 4">
            <a:extLst>
              <a:ext uri="{FF2B5EF4-FFF2-40B4-BE49-F238E27FC236}">
                <a16:creationId xmlns:a16="http://schemas.microsoft.com/office/drawing/2014/main" id="{9309DF12-E80F-496A-B53F-AF24DA077AE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181BBB8-37E4-4B89-BC3C-C333793F4A8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5B858C-AF93-49B8-AC06-54285FF57AFE}" type="slidenum">
              <a:rPr lang="en-US" smtClean="0"/>
              <a:t>‹#›</a:t>
            </a:fld>
            <a:endParaRPr lang="en-US"/>
          </a:p>
        </p:txBody>
      </p:sp>
    </p:spTree>
    <p:extLst>
      <p:ext uri="{BB962C8B-B14F-4D97-AF65-F5344CB8AC3E}">
        <p14:creationId xmlns:p14="http://schemas.microsoft.com/office/powerpoint/2010/main" val="22114274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wipe dir="r"/>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emf"/></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g"/><Relationship Id="rId1" Type="http://schemas.openxmlformats.org/officeDocument/2006/relationships/slideLayout" Target="../slideLayouts/slideLayout1.xml"/><Relationship Id="rId4" Type="http://schemas.openxmlformats.org/officeDocument/2006/relationships/image" Target="../media/image26.jpeg"/></Relationships>
</file>

<file path=ppt/slides/_rels/slide1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2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2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3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61.tiff"/><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69.png"/></Relationships>
</file>

<file path=ppt/slides/_rels/slide41.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61.tiff"/><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png"/><Relationship Id="rId1" Type="http://schemas.openxmlformats.org/officeDocument/2006/relationships/slideLayout" Target="../slideLayouts/slideLayout1.xml"/><Relationship Id="rId6" Type="http://schemas.openxmlformats.org/officeDocument/2006/relationships/image" Target="../media/image76.jpeg"/><Relationship Id="rId5" Type="http://schemas.openxmlformats.org/officeDocument/2006/relationships/image" Target="../media/image75.jpeg"/><Relationship Id="rId4" Type="http://schemas.openxmlformats.org/officeDocument/2006/relationships/hyperlink" Target="https://labs.utdallas.edu/permianbasinresearch/"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2FD6D09-4C76-4D9B-B2C7-A21982E7D16A}"/>
              </a:ext>
            </a:extLst>
          </p:cNvPr>
          <p:cNvSpPr txBox="1"/>
          <p:nvPr/>
        </p:nvSpPr>
        <p:spPr>
          <a:xfrm>
            <a:off x="601577" y="409271"/>
            <a:ext cx="584384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Geology of the Permian Basin</a:t>
            </a:r>
          </a:p>
        </p:txBody>
      </p:sp>
      <p:sp>
        <p:nvSpPr>
          <p:cNvPr id="10" name="TextBox 9">
            <a:extLst>
              <a:ext uri="{FF2B5EF4-FFF2-40B4-BE49-F238E27FC236}">
                <a16:creationId xmlns:a16="http://schemas.microsoft.com/office/drawing/2014/main" id="{71259B45-9EF9-4BAE-8861-F710419ECBB2}"/>
              </a:ext>
            </a:extLst>
          </p:cNvPr>
          <p:cNvSpPr txBox="1"/>
          <p:nvPr/>
        </p:nvSpPr>
        <p:spPr>
          <a:xfrm>
            <a:off x="601577" y="5152339"/>
            <a:ext cx="2801536" cy="1200329"/>
          </a:xfrm>
          <a:prstGeom prst="rect">
            <a:avLst/>
          </a:prstGeom>
          <a:noFill/>
        </p:spPr>
        <p:txBody>
          <a:bodyPr wrap="none" rtlCol="0">
            <a:spAutoFit/>
          </a:bodyPr>
          <a:lstStyle/>
          <a:p>
            <a:r>
              <a:rPr lang="en-US" dirty="0"/>
              <a:t>Lowell Waite</a:t>
            </a:r>
          </a:p>
          <a:p>
            <a:r>
              <a:rPr lang="en-US" dirty="0"/>
              <a:t>UT Dallas Geoscience</a:t>
            </a:r>
          </a:p>
          <a:p>
            <a:r>
              <a:rPr lang="en-US" dirty="0"/>
              <a:t>Permian Basin Research Lab</a:t>
            </a:r>
          </a:p>
          <a:p>
            <a:r>
              <a:rPr lang="en-US" dirty="0"/>
              <a:t>1/24/2022</a:t>
            </a:r>
          </a:p>
        </p:txBody>
      </p:sp>
      <p:sp>
        <p:nvSpPr>
          <p:cNvPr id="13" name="TextBox 12">
            <a:extLst>
              <a:ext uri="{FF2B5EF4-FFF2-40B4-BE49-F238E27FC236}">
                <a16:creationId xmlns:a16="http://schemas.microsoft.com/office/drawing/2014/main" id="{3F2B0FEC-F68B-43E8-871B-F8F71FA07F80}"/>
              </a:ext>
            </a:extLst>
          </p:cNvPr>
          <p:cNvSpPr txBox="1"/>
          <p:nvPr/>
        </p:nvSpPr>
        <p:spPr>
          <a:xfrm>
            <a:off x="601577" y="1418894"/>
            <a:ext cx="4537581" cy="30469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Middle &amp; Upper Permian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3200" b="1" dirty="0">
              <a:solidFill>
                <a:prstClr val="black"/>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Post-Permian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Permian Basin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Petroleum System</a:t>
            </a:r>
          </a:p>
        </p:txBody>
      </p:sp>
      <p:pic>
        <p:nvPicPr>
          <p:cNvPr id="2" name="Picture 1">
            <a:extLst>
              <a:ext uri="{FF2B5EF4-FFF2-40B4-BE49-F238E27FC236}">
                <a16:creationId xmlns:a16="http://schemas.microsoft.com/office/drawing/2014/main" id="{FCE5650B-5B0A-4FCD-9740-EE71E7DC1BB0}"/>
              </a:ext>
            </a:extLst>
          </p:cNvPr>
          <p:cNvPicPr>
            <a:picLocks noChangeAspect="1"/>
          </p:cNvPicPr>
          <p:nvPr/>
        </p:nvPicPr>
        <p:blipFill>
          <a:blip r:embed="rId2"/>
          <a:stretch>
            <a:fillRect/>
          </a:stretch>
        </p:blipFill>
        <p:spPr>
          <a:xfrm>
            <a:off x="6813746" y="216864"/>
            <a:ext cx="4356236" cy="2725524"/>
          </a:xfrm>
          <a:prstGeom prst="rect">
            <a:avLst/>
          </a:prstGeom>
          <a:ln>
            <a:solidFill>
              <a:schemeClr val="tx1"/>
            </a:solidFill>
          </a:ln>
        </p:spPr>
      </p:pic>
      <p:pic>
        <p:nvPicPr>
          <p:cNvPr id="3" name="Picture 2">
            <a:extLst>
              <a:ext uri="{FF2B5EF4-FFF2-40B4-BE49-F238E27FC236}">
                <a16:creationId xmlns:a16="http://schemas.microsoft.com/office/drawing/2014/main" id="{42E42ED6-5E81-4B30-8D1A-24B76FB6DFAD}"/>
              </a:ext>
            </a:extLst>
          </p:cNvPr>
          <p:cNvPicPr>
            <a:picLocks noChangeAspect="1"/>
          </p:cNvPicPr>
          <p:nvPr/>
        </p:nvPicPr>
        <p:blipFill>
          <a:blip r:embed="rId3"/>
          <a:stretch>
            <a:fillRect/>
          </a:stretch>
        </p:blipFill>
        <p:spPr>
          <a:xfrm>
            <a:off x="6393306" y="3230990"/>
            <a:ext cx="5197117" cy="3121678"/>
          </a:xfrm>
          <a:prstGeom prst="rect">
            <a:avLst/>
          </a:prstGeom>
          <a:ln>
            <a:solidFill>
              <a:schemeClr val="tx1"/>
            </a:solidFill>
          </a:ln>
        </p:spPr>
      </p:pic>
    </p:spTree>
    <p:extLst>
      <p:ext uri="{BB962C8B-B14F-4D97-AF65-F5344CB8AC3E}">
        <p14:creationId xmlns:p14="http://schemas.microsoft.com/office/powerpoint/2010/main" val="2565829827"/>
      </p:ext>
    </p:extLst>
  </p:cSld>
  <p:clrMapOvr>
    <a:masterClrMapping/>
  </p:clrMapOvr>
  <p:transition>
    <p:wipe dir="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 name="Picture 55">
            <a:extLst>
              <a:ext uri="{FF2B5EF4-FFF2-40B4-BE49-F238E27FC236}">
                <a16:creationId xmlns:a16="http://schemas.microsoft.com/office/drawing/2014/main" id="{1EBD7243-95C9-4FD6-8D91-BD28ECCC335A}"/>
              </a:ext>
            </a:extLst>
          </p:cNvPr>
          <p:cNvPicPr>
            <a:picLocks noChangeAspect="1"/>
          </p:cNvPicPr>
          <p:nvPr/>
        </p:nvPicPr>
        <p:blipFill>
          <a:blip r:embed="rId2"/>
          <a:stretch>
            <a:fillRect/>
          </a:stretch>
        </p:blipFill>
        <p:spPr>
          <a:xfrm>
            <a:off x="994800" y="927119"/>
            <a:ext cx="10202399" cy="5422310"/>
          </a:xfrm>
          <a:prstGeom prst="rect">
            <a:avLst/>
          </a:prstGeom>
        </p:spPr>
      </p:pic>
      <p:sp>
        <p:nvSpPr>
          <p:cNvPr id="319" name="TextBox 318">
            <a:extLst>
              <a:ext uri="{FF2B5EF4-FFF2-40B4-BE49-F238E27FC236}">
                <a16:creationId xmlns:a16="http://schemas.microsoft.com/office/drawing/2014/main" id="{919B7B43-373C-4C79-A28B-8100714E3BA9}"/>
              </a:ext>
            </a:extLst>
          </p:cNvPr>
          <p:cNvSpPr txBox="1"/>
          <p:nvPr/>
        </p:nvSpPr>
        <p:spPr>
          <a:xfrm>
            <a:off x="9287838" y="6472719"/>
            <a:ext cx="1803699" cy="261610"/>
          </a:xfrm>
          <a:prstGeom prst="rect">
            <a:avLst/>
          </a:prstGeom>
          <a:noFill/>
        </p:spPr>
        <p:txBody>
          <a:bodyPr wrap="none" rtlCol="0">
            <a:spAutoFit/>
          </a:bodyPr>
          <a:lstStyle/>
          <a:p>
            <a:r>
              <a:rPr lang="en-US" sz="1100" dirty="0"/>
              <a:t>(courtesy of Greg </a:t>
            </a:r>
            <a:r>
              <a:rPr lang="en-US" sz="1100" dirty="0" err="1"/>
              <a:t>Wahlman</a:t>
            </a:r>
            <a:r>
              <a:rPr lang="en-US" sz="1100" dirty="0"/>
              <a:t>)</a:t>
            </a:r>
          </a:p>
        </p:txBody>
      </p:sp>
      <p:sp>
        <p:nvSpPr>
          <p:cNvPr id="320" name="TextBox 319">
            <a:extLst>
              <a:ext uri="{FF2B5EF4-FFF2-40B4-BE49-F238E27FC236}">
                <a16:creationId xmlns:a16="http://schemas.microsoft.com/office/drawing/2014/main" id="{E2FD6A06-3B48-492E-BDFF-1FCDFDA98F5C}"/>
              </a:ext>
            </a:extLst>
          </p:cNvPr>
          <p:cNvSpPr txBox="1"/>
          <p:nvPr/>
        </p:nvSpPr>
        <p:spPr>
          <a:xfrm>
            <a:off x="3287237" y="118422"/>
            <a:ext cx="5421099" cy="584775"/>
          </a:xfrm>
          <a:prstGeom prst="rect">
            <a:avLst/>
          </a:prstGeom>
          <a:noFill/>
        </p:spPr>
        <p:txBody>
          <a:bodyPr wrap="none" rtlCol="0">
            <a:spAutoFit/>
          </a:bodyPr>
          <a:lstStyle/>
          <a:p>
            <a:r>
              <a:rPr lang="en-US" sz="3200" dirty="0"/>
              <a:t>San Andres Depositional Model</a:t>
            </a:r>
          </a:p>
        </p:txBody>
      </p:sp>
    </p:spTree>
    <p:extLst>
      <p:ext uri="{BB962C8B-B14F-4D97-AF65-F5344CB8AC3E}">
        <p14:creationId xmlns:p14="http://schemas.microsoft.com/office/powerpoint/2010/main" val="1636848420"/>
      </p:ext>
    </p:extLst>
  </p:cSld>
  <p:clrMapOvr>
    <a:masterClrMapping/>
  </p:clrMapOvr>
  <p:transition>
    <p:wipe dir="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a:extLst>
              <a:ext uri="{FF2B5EF4-FFF2-40B4-BE49-F238E27FC236}">
                <a16:creationId xmlns:a16="http://schemas.microsoft.com/office/drawing/2014/main" id="{855B390F-A74F-4396-AC49-EC22B46A7B00}"/>
              </a:ext>
            </a:extLst>
          </p:cNvPr>
          <p:cNvGraphicFramePr>
            <a:graphicFrameLocks noChangeAspect="1"/>
          </p:cNvGraphicFramePr>
          <p:nvPr/>
        </p:nvGraphicFramePr>
        <p:xfrm>
          <a:off x="440433" y="253553"/>
          <a:ext cx="5085155" cy="6390597"/>
        </p:xfrm>
        <a:graphic>
          <a:graphicData uri="http://schemas.openxmlformats.org/presentationml/2006/ole">
            <mc:AlternateContent xmlns:mc="http://schemas.openxmlformats.org/markup-compatibility/2006">
              <mc:Choice xmlns:v="urn:schemas-microsoft-com:vml" Requires="v">
                <p:oleObj spid="_x0000_s1045" name="Acrobat Document" r:id="rId3" imgW="5318406" imgH="6682606" progId="AcroExch.Document.DC">
                  <p:embed/>
                </p:oleObj>
              </mc:Choice>
              <mc:Fallback>
                <p:oleObj name="Acrobat Document" r:id="rId3" imgW="5318406" imgH="6682606" progId="AcroExch.Document.DC">
                  <p:embed/>
                  <p:pic>
                    <p:nvPicPr>
                      <p:cNvPr id="3" name="Object 2">
                        <a:extLst>
                          <a:ext uri="{FF2B5EF4-FFF2-40B4-BE49-F238E27FC236}">
                            <a16:creationId xmlns:a16="http://schemas.microsoft.com/office/drawing/2014/main" id="{855B390F-A74F-4396-AC49-EC22B46A7B00}"/>
                          </a:ext>
                        </a:extLst>
                      </p:cNvPr>
                      <p:cNvPicPr/>
                      <p:nvPr/>
                    </p:nvPicPr>
                    <p:blipFill>
                      <a:blip r:embed="rId4"/>
                      <a:stretch>
                        <a:fillRect/>
                      </a:stretch>
                    </p:blipFill>
                    <p:spPr>
                      <a:xfrm>
                        <a:off x="440433" y="253553"/>
                        <a:ext cx="5085155" cy="6390597"/>
                      </a:xfrm>
                      <a:prstGeom prst="rect">
                        <a:avLst/>
                      </a:prstGeom>
                    </p:spPr>
                  </p:pic>
                </p:oleObj>
              </mc:Fallback>
            </mc:AlternateContent>
          </a:graphicData>
        </a:graphic>
      </p:graphicFrame>
      <p:sp>
        <p:nvSpPr>
          <p:cNvPr id="4" name="TextBox 3">
            <a:extLst>
              <a:ext uri="{FF2B5EF4-FFF2-40B4-BE49-F238E27FC236}">
                <a16:creationId xmlns:a16="http://schemas.microsoft.com/office/drawing/2014/main" id="{EDD1F0D9-8C06-4E7F-864D-5150220B9A0C}"/>
              </a:ext>
            </a:extLst>
          </p:cNvPr>
          <p:cNvSpPr txBox="1"/>
          <p:nvPr/>
        </p:nvSpPr>
        <p:spPr>
          <a:xfrm>
            <a:off x="6096000" y="397588"/>
            <a:ext cx="5404650" cy="1815882"/>
          </a:xfrm>
          <a:prstGeom prst="rect">
            <a:avLst/>
          </a:prstGeom>
          <a:noFill/>
        </p:spPr>
        <p:txBody>
          <a:bodyPr wrap="square" rtlCol="0">
            <a:spAutoFit/>
          </a:bodyPr>
          <a:lstStyle/>
          <a:p>
            <a:r>
              <a:rPr lang="en-US" sz="2800" dirty="0"/>
              <a:t>Middle Permian dolomitic limestone facies of the San Andres Formation, Midland Basin, as seen in core</a:t>
            </a:r>
          </a:p>
        </p:txBody>
      </p:sp>
      <p:sp>
        <p:nvSpPr>
          <p:cNvPr id="5" name="TextBox 4">
            <a:extLst>
              <a:ext uri="{FF2B5EF4-FFF2-40B4-BE49-F238E27FC236}">
                <a16:creationId xmlns:a16="http://schemas.microsoft.com/office/drawing/2014/main" id="{DAE33438-6FBB-4556-82E1-59AAD1016E4E}"/>
              </a:ext>
            </a:extLst>
          </p:cNvPr>
          <p:cNvSpPr txBox="1"/>
          <p:nvPr/>
        </p:nvSpPr>
        <p:spPr>
          <a:xfrm>
            <a:off x="6426926" y="2403566"/>
            <a:ext cx="3367781" cy="369332"/>
          </a:xfrm>
          <a:prstGeom prst="rect">
            <a:avLst/>
          </a:prstGeom>
          <a:noFill/>
        </p:spPr>
        <p:txBody>
          <a:bodyPr wrap="none" rtlCol="0">
            <a:spAutoFit/>
          </a:bodyPr>
          <a:lstStyle/>
          <a:p>
            <a:pPr marL="285750" indent="-285750">
              <a:buFont typeface="Arial" panose="020B0604020202020204" pitchFamily="34" charset="0"/>
              <a:buChar char="•"/>
            </a:pPr>
            <a:r>
              <a:rPr lang="en-US" dirty="0"/>
              <a:t>Cross-bedded ooid </a:t>
            </a:r>
            <a:r>
              <a:rPr lang="en-US" dirty="0" err="1"/>
              <a:t>grainstones</a:t>
            </a:r>
            <a:endParaRPr lang="en-US" dirty="0"/>
          </a:p>
        </p:txBody>
      </p:sp>
      <p:sp>
        <p:nvSpPr>
          <p:cNvPr id="6" name="TextBox 5">
            <a:extLst>
              <a:ext uri="{FF2B5EF4-FFF2-40B4-BE49-F238E27FC236}">
                <a16:creationId xmlns:a16="http://schemas.microsoft.com/office/drawing/2014/main" id="{49ACBF7C-F06A-49DC-A021-658EDE2908B3}"/>
              </a:ext>
            </a:extLst>
          </p:cNvPr>
          <p:cNvSpPr txBox="1"/>
          <p:nvPr/>
        </p:nvSpPr>
        <p:spPr>
          <a:xfrm>
            <a:off x="6426926" y="2882538"/>
            <a:ext cx="2410725" cy="369332"/>
          </a:xfrm>
          <a:prstGeom prst="rect">
            <a:avLst/>
          </a:prstGeom>
          <a:noFill/>
        </p:spPr>
        <p:txBody>
          <a:bodyPr wrap="none" rtlCol="0">
            <a:spAutoFit/>
          </a:bodyPr>
          <a:lstStyle/>
          <a:p>
            <a:pPr marL="285750" indent="-285750">
              <a:buFont typeface="Arial" panose="020B0604020202020204" pitchFamily="34" charset="0"/>
              <a:buChar char="•"/>
            </a:pPr>
            <a:r>
              <a:rPr lang="en-US" dirty="0" err="1"/>
              <a:t>Fusulinid</a:t>
            </a:r>
            <a:r>
              <a:rPr lang="en-US" dirty="0"/>
              <a:t> </a:t>
            </a:r>
            <a:r>
              <a:rPr lang="en-US" dirty="0" err="1"/>
              <a:t>packstones</a:t>
            </a:r>
            <a:endParaRPr lang="en-US" dirty="0"/>
          </a:p>
        </p:txBody>
      </p:sp>
      <p:sp>
        <p:nvSpPr>
          <p:cNvPr id="7" name="TextBox 6">
            <a:extLst>
              <a:ext uri="{FF2B5EF4-FFF2-40B4-BE49-F238E27FC236}">
                <a16:creationId xmlns:a16="http://schemas.microsoft.com/office/drawing/2014/main" id="{3CE4379E-77D6-482B-91FD-EB66ECE86E77}"/>
              </a:ext>
            </a:extLst>
          </p:cNvPr>
          <p:cNvSpPr txBox="1"/>
          <p:nvPr/>
        </p:nvSpPr>
        <p:spPr>
          <a:xfrm>
            <a:off x="6426926" y="3361510"/>
            <a:ext cx="2190151" cy="369332"/>
          </a:xfrm>
          <a:prstGeom prst="rect">
            <a:avLst/>
          </a:prstGeom>
          <a:noFill/>
        </p:spPr>
        <p:txBody>
          <a:bodyPr wrap="none" rtlCol="0">
            <a:spAutoFit/>
          </a:bodyPr>
          <a:lstStyle/>
          <a:p>
            <a:pPr marL="285750" indent="-285750">
              <a:buFont typeface="Arial" panose="020B0604020202020204" pitchFamily="34" charset="0"/>
              <a:buChar char="•"/>
            </a:pPr>
            <a:r>
              <a:rPr lang="en-US" dirty="0"/>
              <a:t>Anhydrite nodules</a:t>
            </a:r>
          </a:p>
        </p:txBody>
      </p:sp>
      <p:sp>
        <p:nvSpPr>
          <p:cNvPr id="8" name="TextBox 7">
            <a:extLst>
              <a:ext uri="{FF2B5EF4-FFF2-40B4-BE49-F238E27FC236}">
                <a16:creationId xmlns:a16="http://schemas.microsoft.com/office/drawing/2014/main" id="{A95502E6-4D0E-4893-8E54-DCD3EB21962E}"/>
              </a:ext>
            </a:extLst>
          </p:cNvPr>
          <p:cNvSpPr txBox="1"/>
          <p:nvPr/>
        </p:nvSpPr>
        <p:spPr>
          <a:xfrm>
            <a:off x="6426925" y="3840482"/>
            <a:ext cx="3500382" cy="369332"/>
          </a:xfrm>
          <a:prstGeom prst="rect">
            <a:avLst/>
          </a:prstGeom>
          <a:noFill/>
        </p:spPr>
        <p:txBody>
          <a:bodyPr wrap="none" rtlCol="0">
            <a:spAutoFit/>
          </a:bodyPr>
          <a:lstStyle/>
          <a:p>
            <a:pPr marL="285750" indent="-285750">
              <a:buFont typeface="Arial" panose="020B0604020202020204" pitchFamily="34" charset="0"/>
              <a:buChar char="•"/>
            </a:pPr>
            <a:r>
              <a:rPr lang="en-US" dirty="0"/>
              <a:t>Dolomitic siltstones (not shown)</a:t>
            </a:r>
          </a:p>
        </p:txBody>
      </p:sp>
      <p:pic>
        <p:nvPicPr>
          <p:cNvPr id="9" name="Picture 8">
            <a:extLst>
              <a:ext uri="{FF2B5EF4-FFF2-40B4-BE49-F238E27FC236}">
                <a16:creationId xmlns:a16="http://schemas.microsoft.com/office/drawing/2014/main" id="{B3F96CF7-2C9C-475D-B384-B3F8980890E6}"/>
              </a:ext>
            </a:extLst>
          </p:cNvPr>
          <p:cNvPicPr>
            <a:picLocks noChangeAspect="1"/>
          </p:cNvPicPr>
          <p:nvPr/>
        </p:nvPicPr>
        <p:blipFill rotWithShape="1">
          <a:blip r:embed="rId5"/>
          <a:srcRect l="65206" t="1234" r="4141" b="63849"/>
          <a:stretch/>
        </p:blipFill>
        <p:spPr>
          <a:xfrm rot="60000">
            <a:off x="6116729" y="4333253"/>
            <a:ext cx="1602145" cy="2389561"/>
          </a:xfrm>
          <a:prstGeom prst="rect">
            <a:avLst/>
          </a:prstGeom>
        </p:spPr>
      </p:pic>
      <p:pic>
        <p:nvPicPr>
          <p:cNvPr id="10" name="Picture 9">
            <a:extLst>
              <a:ext uri="{FF2B5EF4-FFF2-40B4-BE49-F238E27FC236}">
                <a16:creationId xmlns:a16="http://schemas.microsoft.com/office/drawing/2014/main" id="{8CB8275A-8D42-4566-9B91-55BAAA1AAF4C}"/>
              </a:ext>
            </a:extLst>
          </p:cNvPr>
          <p:cNvPicPr>
            <a:picLocks noChangeAspect="1"/>
          </p:cNvPicPr>
          <p:nvPr/>
        </p:nvPicPr>
        <p:blipFill rotWithShape="1">
          <a:blip r:embed="rId6"/>
          <a:srcRect l="67004" t="1194" b="40670"/>
          <a:stretch/>
        </p:blipFill>
        <p:spPr>
          <a:xfrm rot="-60000">
            <a:off x="8157232" y="4332785"/>
            <a:ext cx="1548143" cy="2330920"/>
          </a:xfrm>
          <a:prstGeom prst="rect">
            <a:avLst/>
          </a:prstGeom>
        </p:spPr>
      </p:pic>
    </p:spTree>
    <p:extLst>
      <p:ext uri="{BB962C8B-B14F-4D97-AF65-F5344CB8AC3E}">
        <p14:creationId xmlns:p14="http://schemas.microsoft.com/office/powerpoint/2010/main" val="2996341862"/>
      </p:ext>
    </p:extLst>
  </p:cSld>
  <p:clrMapOvr>
    <a:masterClrMapping/>
  </p:clrMapOvr>
  <p:transition>
    <p:wipe dir="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3CA06DB-7921-45A4-8697-6F18EFDD22DB}"/>
              </a:ext>
            </a:extLst>
          </p:cNvPr>
          <p:cNvSpPr txBox="1"/>
          <p:nvPr/>
        </p:nvSpPr>
        <p:spPr>
          <a:xfrm>
            <a:off x="450668" y="535233"/>
            <a:ext cx="3808511" cy="830997"/>
          </a:xfrm>
          <a:prstGeom prst="rect">
            <a:avLst/>
          </a:prstGeom>
          <a:noFill/>
          <a:ln>
            <a:solidFill>
              <a:schemeClr val="tx1"/>
            </a:solidFill>
          </a:ln>
        </p:spPr>
        <p:txBody>
          <a:bodyPr wrap="square" rtlCol="0">
            <a:spAutoFit/>
          </a:bodyPr>
          <a:lstStyle/>
          <a:p>
            <a:r>
              <a:rPr lang="en-US" sz="2400" dirty="0"/>
              <a:t>Middle Permian evaporites,</a:t>
            </a:r>
          </a:p>
          <a:p>
            <a:r>
              <a:rPr lang="en-US" sz="2400" dirty="0"/>
              <a:t>Artesia Group, Permian Basin</a:t>
            </a:r>
          </a:p>
        </p:txBody>
      </p:sp>
      <p:pic>
        <p:nvPicPr>
          <p:cNvPr id="2" name="Picture 1">
            <a:extLst>
              <a:ext uri="{FF2B5EF4-FFF2-40B4-BE49-F238E27FC236}">
                <a16:creationId xmlns:a16="http://schemas.microsoft.com/office/drawing/2014/main" id="{2D78301C-F347-43B5-B83E-7939851A569F}"/>
              </a:ext>
            </a:extLst>
          </p:cNvPr>
          <p:cNvPicPr>
            <a:picLocks noChangeAspect="1"/>
          </p:cNvPicPr>
          <p:nvPr/>
        </p:nvPicPr>
        <p:blipFill>
          <a:blip r:embed="rId2"/>
          <a:stretch>
            <a:fillRect/>
          </a:stretch>
        </p:blipFill>
        <p:spPr>
          <a:xfrm rot="60000">
            <a:off x="5075245" y="0"/>
            <a:ext cx="4122194" cy="6858000"/>
          </a:xfrm>
          <a:prstGeom prst="rect">
            <a:avLst/>
          </a:prstGeom>
        </p:spPr>
      </p:pic>
      <p:pic>
        <p:nvPicPr>
          <p:cNvPr id="3" name="Picture 2">
            <a:extLst>
              <a:ext uri="{FF2B5EF4-FFF2-40B4-BE49-F238E27FC236}">
                <a16:creationId xmlns:a16="http://schemas.microsoft.com/office/drawing/2014/main" id="{7A9DCACC-D93C-4127-B490-85EE065CA396}"/>
              </a:ext>
            </a:extLst>
          </p:cNvPr>
          <p:cNvPicPr>
            <a:picLocks noChangeAspect="1"/>
          </p:cNvPicPr>
          <p:nvPr/>
        </p:nvPicPr>
        <p:blipFill>
          <a:blip r:embed="rId3"/>
          <a:stretch>
            <a:fillRect/>
          </a:stretch>
        </p:blipFill>
        <p:spPr>
          <a:xfrm rot="60000">
            <a:off x="230697" y="2156587"/>
            <a:ext cx="4976484" cy="2114550"/>
          </a:xfrm>
          <a:prstGeom prst="rect">
            <a:avLst/>
          </a:prstGeom>
        </p:spPr>
      </p:pic>
      <p:pic>
        <p:nvPicPr>
          <p:cNvPr id="6" name="Picture 5">
            <a:extLst>
              <a:ext uri="{FF2B5EF4-FFF2-40B4-BE49-F238E27FC236}">
                <a16:creationId xmlns:a16="http://schemas.microsoft.com/office/drawing/2014/main" id="{53FCCADC-7C05-4EAD-B140-37A9EAF36F23}"/>
              </a:ext>
            </a:extLst>
          </p:cNvPr>
          <p:cNvPicPr>
            <a:picLocks noChangeAspect="1"/>
          </p:cNvPicPr>
          <p:nvPr/>
        </p:nvPicPr>
        <p:blipFill rotWithShape="1">
          <a:blip r:embed="rId4"/>
          <a:srcRect b="10689"/>
          <a:stretch/>
        </p:blipFill>
        <p:spPr>
          <a:xfrm>
            <a:off x="9346764" y="378823"/>
            <a:ext cx="3215639" cy="6145294"/>
          </a:xfrm>
          <a:prstGeom prst="rect">
            <a:avLst/>
          </a:prstGeom>
        </p:spPr>
      </p:pic>
      <p:sp>
        <p:nvSpPr>
          <p:cNvPr id="7" name="TextBox 6">
            <a:extLst>
              <a:ext uri="{FF2B5EF4-FFF2-40B4-BE49-F238E27FC236}">
                <a16:creationId xmlns:a16="http://schemas.microsoft.com/office/drawing/2014/main" id="{6CB01422-92EC-4B2E-A7C6-3FC6B3B9F481}"/>
              </a:ext>
            </a:extLst>
          </p:cNvPr>
          <p:cNvSpPr txBox="1"/>
          <p:nvPr/>
        </p:nvSpPr>
        <p:spPr>
          <a:xfrm>
            <a:off x="10205019" y="6455575"/>
            <a:ext cx="1205779" cy="307777"/>
          </a:xfrm>
          <a:prstGeom prst="rect">
            <a:avLst/>
          </a:prstGeom>
          <a:noFill/>
        </p:spPr>
        <p:txBody>
          <a:bodyPr wrap="none" rtlCol="0">
            <a:spAutoFit/>
          </a:bodyPr>
          <a:lstStyle/>
          <a:p>
            <a:r>
              <a:rPr lang="en-US" sz="1400" dirty="0"/>
              <a:t>(Nance, 2020)</a:t>
            </a:r>
          </a:p>
        </p:txBody>
      </p:sp>
    </p:spTree>
    <p:extLst>
      <p:ext uri="{BB962C8B-B14F-4D97-AF65-F5344CB8AC3E}">
        <p14:creationId xmlns:p14="http://schemas.microsoft.com/office/powerpoint/2010/main" val="2326436178"/>
      </p:ext>
    </p:extLst>
  </p:cSld>
  <p:clrMapOvr>
    <a:masterClrMapping/>
  </p:clrMapOvr>
  <p:transition>
    <p:wipe dir="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3CA06DB-7921-45A4-8697-6F18EFDD22DB}"/>
              </a:ext>
            </a:extLst>
          </p:cNvPr>
          <p:cNvSpPr txBox="1"/>
          <p:nvPr/>
        </p:nvSpPr>
        <p:spPr>
          <a:xfrm>
            <a:off x="534890" y="274410"/>
            <a:ext cx="3922420" cy="646331"/>
          </a:xfrm>
          <a:prstGeom prst="rect">
            <a:avLst/>
          </a:prstGeom>
          <a:noFill/>
          <a:ln>
            <a:solidFill>
              <a:schemeClr val="tx1"/>
            </a:solidFill>
          </a:ln>
        </p:spPr>
        <p:txBody>
          <a:bodyPr wrap="none" rtlCol="0">
            <a:spAutoFit/>
          </a:bodyPr>
          <a:lstStyle/>
          <a:p>
            <a:r>
              <a:rPr lang="en-US" dirty="0"/>
              <a:t>Middle Permian shallow-water platform</a:t>
            </a:r>
          </a:p>
          <a:p>
            <a:r>
              <a:rPr lang="en-US" dirty="0"/>
              <a:t>sandstones of the Permian Basin</a:t>
            </a:r>
          </a:p>
        </p:txBody>
      </p:sp>
      <p:pic>
        <p:nvPicPr>
          <p:cNvPr id="2" name="Picture 1">
            <a:extLst>
              <a:ext uri="{FF2B5EF4-FFF2-40B4-BE49-F238E27FC236}">
                <a16:creationId xmlns:a16="http://schemas.microsoft.com/office/drawing/2014/main" id="{E35B4751-7EA2-4379-8E2C-81D86B3C15A4}"/>
              </a:ext>
            </a:extLst>
          </p:cNvPr>
          <p:cNvPicPr>
            <a:picLocks noChangeAspect="1"/>
          </p:cNvPicPr>
          <p:nvPr/>
        </p:nvPicPr>
        <p:blipFill>
          <a:blip r:embed="rId2"/>
          <a:stretch>
            <a:fillRect/>
          </a:stretch>
        </p:blipFill>
        <p:spPr>
          <a:xfrm>
            <a:off x="6096000" y="274410"/>
            <a:ext cx="5412001" cy="6109845"/>
          </a:xfrm>
          <a:prstGeom prst="rect">
            <a:avLst/>
          </a:prstGeom>
        </p:spPr>
      </p:pic>
      <p:sp>
        <p:nvSpPr>
          <p:cNvPr id="3" name="TextBox 2">
            <a:extLst>
              <a:ext uri="{FF2B5EF4-FFF2-40B4-BE49-F238E27FC236}">
                <a16:creationId xmlns:a16="http://schemas.microsoft.com/office/drawing/2014/main" id="{93DBFF19-5780-4C9F-8F75-94B6D1B3F830}"/>
              </a:ext>
            </a:extLst>
          </p:cNvPr>
          <p:cNvSpPr txBox="1"/>
          <p:nvPr/>
        </p:nvSpPr>
        <p:spPr>
          <a:xfrm>
            <a:off x="10590030" y="6479177"/>
            <a:ext cx="1205779" cy="307777"/>
          </a:xfrm>
          <a:prstGeom prst="rect">
            <a:avLst/>
          </a:prstGeom>
          <a:noFill/>
        </p:spPr>
        <p:txBody>
          <a:bodyPr wrap="none" rtlCol="0">
            <a:spAutoFit/>
          </a:bodyPr>
          <a:lstStyle/>
          <a:p>
            <a:r>
              <a:rPr lang="en-US" sz="1400" dirty="0"/>
              <a:t>(Nance, 2020)</a:t>
            </a:r>
          </a:p>
        </p:txBody>
      </p:sp>
      <p:pic>
        <p:nvPicPr>
          <p:cNvPr id="6" name="Picture 5">
            <a:extLst>
              <a:ext uri="{FF2B5EF4-FFF2-40B4-BE49-F238E27FC236}">
                <a16:creationId xmlns:a16="http://schemas.microsoft.com/office/drawing/2014/main" id="{BE7E6BBD-B848-47F3-9DCB-A0E2F407659D}"/>
              </a:ext>
            </a:extLst>
          </p:cNvPr>
          <p:cNvPicPr>
            <a:picLocks noChangeAspect="1"/>
          </p:cNvPicPr>
          <p:nvPr/>
        </p:nvPicPr>
        <p:blipFill>
          <a:blip r:embed="rId3"/>
          <a:stretch>
            <a:fillRect/>
          </a:stretch>
        </p:blipFill>
        <p:spPr>
          <a:xfrm>
            <a:off x="113266" y="1512116"/>
            <a:ext cx="5982734" cy="4967061"/>
          </a:xfrm>
          <a:prstGeom prst="rect">
            <a:avLst/>
          </a:prstGeom>
        </p:spPr>
      </p:pic>
    </p:spTree>
    <p:extLst>
      <p:ext uri="{BB962C8B-B14F-4D97-AF65-F5344CB8AC3E}">
        <p14:creationId xmlns:p14="http://schemas.microsoft.com/office/powerpoint/2010/main" val="2215647488"/>
      </p:ext>
    </p:extLst>
  </p:cSld>
  <p:clrMapOvr>
    <a:masterClrMapping/>
  </p:clrMapOvr>
  <p:transition>
    <p:wipe dir="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E20F91B-C6BD-4FAF-A159-6E5B083979AD}"/>
              </a:ext>
            </a:extLst>
          </p:cNvPr>
          <p:cNvSpPr txBox="1"/>
          <p:nvPr/>
        </p:nvSpPr>
        <p:spPr>
          <a:xfrm>
            <a:off x="701180" y="373734"/>
            <a:ext cx="5163686" cy="1384995"/>
          </a:xfrm>
          <a:prstGeom prst="rect">
            <a:avLst/>
          </a:prstGeom>
          <a:noFill/>
          <a:ln>
            <a:solidFill>
              <a:schemeClr val="tx1"/>
            </a:solidFill>
          </a:ln>
        </p:spPr>
        <p:txBody>
          <a:bodyPr wrap="square" rtlCol="0">
            <a:spAutoFit/>
          </a:bodyPr>
          <a:lstStyle/>
          <a:p>
            <a:r>
              <a:rPr lang="en-US" sz="2800" dirty="0"/>
              <a:t>Middle Permian (Guadalupian) reef trend of the Permian Basin:</a:t>
            </a:r>
          </a:p>
          <a:p>
            <a:r>
              <a:rPr lang="en-US" sz="2800" dirty="0"/>
              <a:t>Capitan Limestone</a:t>
            </a:r>
          </a:p>
        </p:txBody>
      </p:sp>
      <p:sp>
        <p:nvSpPr>
          <p:cNvPr id="4" name="object 3">
            <a:extLst>
              <a:ext uri="{FF2B5EF4-FFF2-40B4-BE49-F238E27FC236}">
                <a16:creationId xmlns:a16="http://schemas.microsoft.com/office/drawing/2014/main" id="{CCD4BCAC-2FD7-4EE1-AD29-4295B51FC827}"/>
              </a:ext>
            </a:extLst>
          </p:cNvPr>
          <p:cNvSpPr txBox="1"/>
          <p:nvPr/>
        </p:nvSpPr>
        <p:spPr>
          <a:xfrm>
            <a:off x="6774699" y="96735"/>
            <a:ext cx="5417301" cy="276999"/>
          </a:xfrm>
          <a:prstGeom prst="rect">
            <a:avLst/>
          </a:prstGeom>
          <a:ln w="9144">
            <a:noFill/>
          </a:ln>
        </p:spPr>
        <p:txBody>
          <a:bodyPr vert="horz" wrap="square" lIns="0" tIns="0" rIns="0" bIns="0" rtlCol="0">
            <a:spAutoFit/>
          </a:bodyPr>
          <a:lstStyle/>
          <a:p>
            <a:pPr marL="87630" marR="119380">
              <a:lnSpc>
                <a:spcPct val="100000"/>
              </a:lnSpc>
            </a:pPr>
            <a:r>
              <a:rPr spc="-10" dirty="0">
                <a:latin typeface="Calibri"/>
                <a:cs typeface="Calibri"/>
              </a:rPr>
              <a:t>Th</a:t>
            </a:r>
            <a:r>
              <a:rPr spc="-5" dirty="0">
                <a:latin typeface="Calibri"/>
                <a:cs typeface="Calibri"/>
              </a:rPr>
              <a:t>e</a:t>
            </a:r>
            <a:r>
              <a:rPr dirty="0">
                <a:latin typeface="Calibri"/>
                <a:cs typeface="Calibri"/>
              </a:rPr>
              <a:t> </a:t>
            </a:r>
            <a:r>
              <a:rPr spc="-20" dirty="0">
                <a:latin typeface="Calibri"/>
                <a:cs typeface="Calibri"/>
              </a:rPr>
              <a:t>w</a:t>
            </a:r>
            <a:r>
              <a:rPr spc="-10" dirty="0">
                <a:latin typeface="Calibri"/>
                <a:cs typeface="Calibri"/>
              </a:rPr>
              <a:t>orl</a:t>
            </a:r>
            <a:r>
              <a:rPr spc="-15" dirty="0">
                <a:latin typeface="Calibri"/>
                <a:cs typeface="Calibri"/>
              </a:rPr>
              <a:t>d</a:t>
            </a:r>
            <a:r>
              <a:rPr spc="-10" dirty="0">
                <a:latin typeface="Calibri"/>
                <a:cs typeface="Calibri"/>
              </a:rPr>
              <a:t>-</a:t>
            </a:r>
            <a:r>
              <a:rPr spc="-70" dirty="0">
                <a:latin typeface="Calibri"/>
                <a:cs typeface="Calibri"/>
              </a:rPr>
              <a:t>f</a:t>
            </a:r>
            <a:r>
              <a:rPr spc="-5" dirty="0">
                <a:latin typeface="Calibri"/>
                <a:cs typeface="Calibri"/>
              </a:rPr>
              <a:t>amous </a:t>
            </a:r>
            <a:r>
              <a:rPr spc="-10" dirty="0">
                <a:latin typeface="Calibri"/>
                <a:cs typeface="Calibri"/>
              </a:rPr>
              <a:t>Cap</a:t>
            </a:r>
            <a:r>
              <a:rPr spc="-15" dirty="0">
                <a:latin typeface="Calibri"/>
                <a:cs typeface="Calibri"/>
              </a:rPr>
              <a:t>i</a:t>
            </a:r>
            <a:r>
              <a:rPr spc="-45" dirty="0">
                <a:latin typeface="Calibri"/>
                <a:cs typeface="Calibri"/>
              </a:rPr>
              <a:t>t</a:t>
            </a:r>
            <a:r>
              <a:rPr spc="-5" dirty="0">
                <a:latin typeface="Calibri"/>
                <a:cs typeface="Calibri"/>
              </a:rPr>
              <a:t>an</a:t>
            </a:r>
            <a:r>
              <a:rPr spc="10" dirty="0">
                <a:latin typeface="Calibri"/>
                <a:cs typeface="Calibri"/>
              </a:rPr>
              <a:t> </a:t>
            </a:r>
            <a:r>
              <a:rPr spc="-45" dirty="0">
                <a:latin typeface="Calibri"/>
                <a:cs typeface="Calibri"/>
              </a:rPr>
              <a:t>r</a:t>
            </a:r>
            <a:r>
              <a:rPr spc="-5" dirty="0">
                <a:latin typeface="Calibri"/>
                <a:cs typeface="Calibri"/>
              </a:rPr>
              <a:t>e</a:t>
            </a:r>
            <a:r>
              <a:rPr spc="-30" dirty="0">
                <a:latin typeface="Calibri"/>
                <a:cs typeface="Calibri"/>
              </a:rPr>
              <a:t>e</a:t>
            </a:r>
            <a:r>
              <a:rPr spc="-5" dirty="0">
                <a:latin typeface="Calibri"/>
                <a:cs typeface="Calibri"/>
              </a:rPr>
              <a:t>f,</a:t>
            </a:r>
            <a:r>
              <a:rPr lang="en-US" spc="-5" dirty="0">
                <a:latin typeface="Calibri"/>
                <a:cs typeface="Calibri"/>
              </a:rPr>
              <a:t> </a:t>
            </a:r>
            <a:r>
              <a:rPr spc="-5" dirty="0">
                <a:latin typeface="Calibri"/>
                <a:cs typeface="Calibri"/>
              </a:rPr>
              <a:t>Guadal</a:t>
            </a:r>
            <a:r>
              <a:rPr spc="-20" dirty="0">
                <a:latin typeface="Calibri"/>
                <a:cs typeface="Calibri"/>
              </a:rPr>
              <a:t>u</a:t>
            </a:r>
            <a:r>
              <a:rPr spc="-10" dirty="0">
                <a:latin typeface="Calibri"/>
                <a:cs typeface="Calibri"/>
              </a:rPr>
              <a:t>p</a:t>
            </a:r>
            <a:r>
              <a:rPr spc="-5" dirty="0">
                <a:latin typeface="Calibri"/>
                <a:cs typeface="Calibri"/>
              </a:rPr>
              <a:t>e</a:t>
            </a:r>
            <a:r>
              <a:rPr spc="20" dirty="0">
                <a:latin typeface="Calibri"/>
                <a:cs typeface="Calibri"/>
              </a:rPr>
              <a:t> </a:t>
            </a:r>
            <a:r>
              <a:rPr spc="-5" dirty="0">
                <a:latin typeface="Calibri"/>
                <a:cs typeface="Calibri"/>
              </a:rPr>
              <a:t>Mou</a:t>
            </a:r>
            <a:r>
              <a:rPr spc="-40" dirty="0">
                <a:latin typeface="Calibri"/>
                <a:cs typeface="Calibri"/>
              </a:rPr>
              <a:t>n</a:t>
            </a:r>
            <a:r>
              <a:rPr spc="-45" dirty="0">
                <a:latin typeface="Calibri"/>
                <a:cs typeface="Calibri"/>
              </a:rPr>
              <a:t>t</a:t>
            </a:r>
            <a:r>
              <a:rPr spc="-5" dirty="0">
                <a:latin typeface="Calibri"/>
                <a:cs typeface="Calibri"/>
              </a:rPr>
              <a:t>ains</a:t>
            </a:r>
            <a:endParaRPr dirty="0">
              <a:latin typeface="Calibri"/>
              <a:cs typeface="Calibri"/>
            </a:endParaRPr>
          </a:p>
        </p:txBody>
      </p:sp>
      <p:grpSp>
        <p:nvGrpSpPr>
          <p:cNvPr id="5" name="Group 4">
            <a:extLst>
              <a:ext uri="{FF2B5EF4-FFF2-40B4-BE49-F238E27FC236}">
                <a16:creationId xmlns:a16="http://schemas.microsoft.com/office/drawing/2014/main" id="{6C874756-2669-438B-80ED-521C2FD5EB6C}"/>
              </a:ext>
            </a:extLst>
          </p:cNvPr>
          <p:cNvGrpSpPr/>
          <p:nvPr/>
        </p:nvGrpSpPr>
        <p:grpSpPr>
          <a:xfrm>
            <a:off x="7193100" y="386003"/>
            <a:ext cx="4709160" cy="2926080"/>
            <a:chOff x="7080366" y="260743"/>
            <a:chExt cx="4709160" cy="2926080"/>
          </a:xfrm>
        </p:grpSpPr>
        <p:sp>
          <p:nvSpPr>
            <p:cNvPr id="10" name="object 4">
              <a:extLst>
                <a:ext uri="{FF2B5EF4-FFF2-40B4-BE49-F238E27FC236}">
                  <a16:creationId xmlns:a16="http://schemas.microsoft.com/office/drawing/2014/main" id="{E3E0CC43-00ED-46F7-9B34-B475D3D2100A}"/>
                </a:ext>
              </a:extLst>
            </p:cNvPr>
            <p:cNvSpPr/>
            <p:nvPr/>
          </p:nvSpPr>
          <p:spPr>
            <a:xfrm>
              <a:off x="7080366" y="260743"/>
              <a:ext cx="4709160" cy="2926080"/>
            </a:xfrm>
            <a:prstGeom prst="rect">
              <a:avLst/>
            </a:prstGeom>
            <a:blipFill>
              <a:blip r:embed="rId2" cstate="print"/>
              <a:stretch>
                <a:fillRect/>
              </a:stretch>
            </a:blipFill>
          </p:spPr>
          <p:txBody>
            <a:bodyPr wrap="square" lIns="0" tIns="0" rIns="0" bIns="0" rtlCol="0"/>
            <a:lstStyle/>
            <a:p>
              <a:endParaRPr/>
            </a:p>
          </p:txBody>
        </p:sp>
        <p:sp>
          <p:nvSpPr>
            <p:cNvPr id="11" name="object 5">
              <a:extLst>
                <a:ext uri="{FF2B5EF4-FFF2-40B4-BE49-F238E27FC236}">
                  <a16:creationId xmlns:a16="http://schemas.microsoft.com/office/drawing/2014/main" id="{4F112286-984B-4DC8-A3C2-337133CB4BA0}"/>
                </a:ext>
              </a:extLst>
            </p:cNvPr>
            <p:cNvSpPr txBox="1"/>
            <p:nvPr/>
          </p:nvSpPr>
          <p:spPr>
            <a:xfrm>
              <a:off x="10043402" y="433716"/>
              <a:ext cx="927735" cy="417195"/>
            </a:xfrm>
            <a:prstGeom prst="rect">
              <a:avLst/>
            </a:prstGeom>
          </p:spPr>
          <p:txBody>
            <a:bodyPr vert="horz" wrap="square" lIns="0" tIns="0" rIns="0" bIns="0" rtlCol="0">
              <a:spAutoFit/>
            </a:bodyPr>
            <a:lstStyle/>
            <a:p>
              <a:pPr marL="12700" marR="5080">
                <a:lnSpc>
                  <a:spcPct val="100000"/>
                </a:lnSpc>
              </a:pPr>
              <a:r>
                <a:rPr sz="1400" b="1" dirty="0">
                  <a:latin typeface="Calibri"/>
                  <a:cs typeface="Calibri"/>
                </a:rPr>
                <a:t>El </a:t>
              </a:r>
              <a:r>
                <a:rPr sz="1400" b="1" spc="-5" dirty="0">
                  <a:latin typeface="Calibri"/>
                  <a:cs typeface="Calibri"/>
                </a:rPr>
                <a:t>Cap</a:t>
              </a:r>
              <a:r>
                <a:rPr sz="1400" b="1" spc="5" dirty="0">
                  <a:latin typeface="Calibri"/>
                  <a:cs typeface="Calibri"/>
                </a:rPr>
                <a:t>i</a:t>
              </a:r>
              <a:r>
                <a:rPr sz="1400" b="1" spc="-10" dirty="0">
                  <a:latin typeface="Calibri"/>
                  <a:cs typeface="Calibri"/>
                </a:rPr>
                <a:t>t</a:t>
              </a:r>
              <a:r>
                <a:rPr sz="1400" b="1" dirty="0">
                  <a:latin typeface="Calibri"/>
                  <a:cs typeface="Calibri"/>
                </a:rPr>
                <a:t>an </a:t>
              </a:r>
              <a:r>
                <a:rPr sz="1400" b="1" spc="-5" dirty="0">
                  <a:latin typeface="Calibri"/>
                  <a:cs typeface="Calibri"/>
                </a:rPr>
                <a:t>(</a:t>
              </a:r>
              <a:r>
                <a:rPr sz="1400" b="1" spc="-25" dirty="0">
                  <a:latin typeface="Calibri"/>
                  <a:cs typeface="Calibri"/>
                </a:rPr>
                <a:t>f</a:t>
              </a:r>
              <a:r>
                <a:rPr sz="1400" b="1" dirty="0">
                  <a:latin typeface="Calibri"/>
                  <a:cs typeface="Calibri"/>
                </a:rPr>
                <a:t>o</a:t>
              </a:r>
              <a:r>
                <a:rPr sz="1400" b="1" spc="-10" dirty="0">
                  <a:latin typeface="Calibri"/>
                  <a:cs typeface="Calibri"/>
                </a:rPr>
                <a:t>r</a:t>
              </a:r>
              <a:r>
                <a:rPr sz="1400" b="1" spc="-5" dirty="0">
                  <a:latin typeface="Calibri"/>
                  <a:cs typeface="Calibri"/>
                </a:rPr>
                <a:t>ere</a:t>
              </a:r>
              <a:r>
                <a:rPr sz="1400" b="1" spc="-10" dirty="0">
                  <a:latin typeface="Calibri"/>
                  <a:cs typeface="Calibri"/>
                </a:rPr>
                <a:t>e</a:t>
              </a:r>
              <a:r>
                <a:rPr sz="1400" b="1" dirty="0">
                  <a:latin typeface="Calibri"/>
                  <a:cs typeface="Calibri"/>
                </a:rPr>
                <a:t>f</a:t>
              </a:r>
              <a:r>
                <a:rPr sz="1400" b="1" spc="-55" dirty="0">
                  <a:latin typeface="Calibri"/>
                  <a:cs typeface="Calibri"/>
                </a:rPr>
                <a:t> </a:t>
              </a:r>
              <a:r>
                <a:rPr sz="1400" b="1" spc="-10" dirty="0">
                  <a:latin typeface="Calibri"/>
                  <a:cs typeface="Calibri"/>
                </a:rPr>
                <a:t>L</a:t>
              </a:r>
              <a:r>
                <a:rPr sz="1400" b="1" dirty="0">
                  <a:latin typeface="Calibri"/>
                  <a:cs typeface="Calibri"/>
                </a:rPr>
                <a:t>S)</a:t>
              </a:r>
              <a:endParaRPr sz="1400">
                <a:latin typeface="Calibri"/>
                <a:cs typeface="Calibri"/>
              </a:endParaRPr>
            </a:p>
          </p:txBody>
        </p:sp>
        <p:sp>
          <p:nvSpPr>
            <p:cNvPr id="12" name="object 6">
              <a:extLst>
                <a:ext uri="{FF2B5EF4-FFF2-40B4-BE49-F238E27FC236}">
                  <a16:creationId xmlns:a16="http://schemas.microsoft.com/office/drawing/2014/main" id="{E60DBF02-04EB-425A-9031-1CF9E10FFA64}"/>
                </a:ext>
              </a:extLst>
            </p:cNvPr>
            <p:cNvSpPr/>
            <p:nvPr/>
          </p:nvSpPr>
          <p:spPr>
            <a:xfrm>
              <a:off x="10373729" y="892441"/>
              <a:ext cx="114300" cy="323850"/>
            </a:xfrm>
            <a:custGeom>
              <a:avLst/>
              <a:gdLst/>
              <a:ahLst/>
              <a:cxnLst/>
              <a:rect l="l" t="t" r="r" b="b"/>
              <a:pathLst>
                <a:path w="114300" h="323850">
                  <a:moveTo>
                    <a:pt x="38100" y="209296"/>
                  </a:moveTo>
                  <a:lnTo>
                    <a:pt x="0" y="209296"/>
                  </a:lnTo>
                  <a:lnTo>
                    <a:pt x="57150" y="323596"/>
                  </a:lnTo>
                  <a:lnTo>
                    <a:pt x="104775" y="228346"/>
                  </a:lnTo>
                  <a:lnTo>
                    <a:pt x="38100" y="228346"/>
                  </a:lnTo>
                  <a:lnTo>
                    <a:pt x="38100" y="209296"/>
                  </a:lnTo>
                  <a:close/>
                </a:path>
                <a:path w="114300" h="323850">
                  <a:moveTo>
                    <a:pt x="76200" y="0"/>
                  </a:moveTo>
                  <a:lnTo>
                    <a:pt x="38100" y="0"/>
                  </a:lnTo>
                  <a:lnTo>
                    <a:pt x="38100" y="228346"/>
                  </a:lnTo>
                  <a:lnTo>
                    <a:pt x="76200" y="228346"/>
                  </a:lnTo>
                  <a:lnTo>
                    <a:pt x="76200" y="0"/>
                  </a:lnTo>
                  <a:close/>
                </a:path>
                <a:path w="114300" h="323850">
                  <a:moveTo>
                    <a:pt x="114300" y="209296"/>
                  </a:moveTo>
                  <a:lnTo>
                    <a:pt x="76200" y="209296"/>
                  </a:lnTo>
                  <a:lnTo>
                    <a:pt x="76200" y="228346"/>
                  </a:lnTo>
                  <a:lnTo>
                    <a:pt x="104775" y="228346"/>
                  </a:lnTo>
                  <a:lnTo>
                    <a:pt x="114300" y="209296"/>
                  </a:lnTo>
                  <a:close/>
                </a:path>
              </a:pathLst>
            </a:custGeom>
            <a:solidFill>
              <a:srgbClr val="000000"/>
            </a:solidFill>
          </p:spPr>
          <p:txBody>
            <a:bodyPr wrap="square" lIns="0" tIns="0" rIns="0" bIns="0" rtlCol="0"/>
            <a:lstStyle/>
            <a:p>
              <a:endParaRPr/>
            </a:p>
          </p:txBody>
        </p:sp>
        <p:sp>
          <p:nvSpPr>
            <p:cNvPr id="13" name="object 7">
              <a:extLst>
                <a:ext uri="{FF2B5EF4-FFF2-40B4-BE49-F238E27FC236}">
                  <a16:creationId xmlns:a16="http://schemas.microsoft.com/office/drawing/2014/main" id="{4F17E5AF-E2E0-41C2-BCFB-D73C23AF5896}"/>
                </a:ext>
              </a:extLst>
            </p:cNvPr>
            <p:cNvSpPr txBox="1"/>
            <p:nvPr/>
          </p:nvSpPr>
          <p:spPr>
            <a:xfrm>
              <a:off x="8684884" y="452639"/>
              <a:ext cx="1237615" cy="417195"/>
            </a:xfrm>
            <a:prstGeom prst="rect">
              <a:avLst/>
            </a:prstGeom>
          </p:spPr>
          <p:txBody>
            <a:bodyPr vert="horz" wrap="square" lIns="0" tIns="0" rIns="0" bIns="0" rtlCol="0">
              <a:spAutoFit/>
            </a:bodyPr>
            <a:lstStyle/>
            <a:p>
              <a:pPr marL="12700">
                <a:lnSpc>
                  <a:spcPct val="100000"/>
                </a:lnSpc>
              </a:pPr>
              <a:r>
                <a:rPr sz="1400" b="1" dirty="0">
                  <a:latin typeface="Calibri"/>
                  <a:cs typeface="Calibri"/>
                </a:rPr>
                <a:t>Guadal</a:t>
              </a:r>
              <a:r>
                <a:rPr sz="1400" b="1" spc="-10" dirty="0">
                  <a:latin typeface="Calibri"/>
                  <a:cs typeface="Calibri"/>
                </a:rPr>
                <a:t>u</a:t>
              </a:r>
              <a:r>
                <a:rPr sz="1400" b="1" dirty="0">
                  <a:latin typeface="Calibri"/>
                  <a:cs typeface="Calibri"/>
                </a:rPr>
                <a:t>pe</a:t>
              </a:r>
              <a:r>
                <a:rPr sz="1400" b="1" spc="-50" dirty="0">
                  <a:latin typeface="Calibri"/>
                  <a:cs typeface="Calibri"/>
                </a:rPr>
                <a:t> </a:t>
              </a:r>
              <a:r>
                <a:rPr sz="1400" b="1" spc="-30" dirty="0">
                  <a:latin typeface="Calibri"/>
                  <a:cs typeface="Calibri"/>
                </a:rPr>
                <a:t>P</a:t>
              </a:r>
              <a:r>
                <a:rPr sz="1400" b="1" spc="-5" dirty="0">
                  <a:latin typeface="Calibri"/>
                  <a:cs typeface="Calibri"/>
                </a:rPr>
                <a:t>e</a:t>
              </a:r>
              <a:r>
                <a:rPr sz="1400" b="1" dirty="0">
                  <a:latin typeface="Calibri"/>
                  <a:cs typeface="Calibri"/>
                </a:rPr>
                <a:t>ak</a:t>
              </a:r>
              <a:endParaRPr sz="1400">
                <a:latin typeface="Calibri"/>
                <a:cs typeface="Calibri"/>
              </a:endParaRPr>
            </a:p>
            <a:p>
              <a:pPr marL="12700">
                <a:lnSpc>
                  <a:spcPct val="100000"/>
                </a:lnSpc>
              </a:pPr>
              <a:r>
                <a:rPr sz="1400" b="1" spc="-5" dirty="0">
                  <a:latin typeface="Calibri"/>
                  <a:cs typeface="Calibri"/>
                </a:rPr>
                <a:t>Capita</a:t>
              </a:r>
              <a:r>
                <a:rPr sz="1400" b="1" dirty="0">
                  <a:latin typeface="Calibri"/>
                  <a:cs typeface="Calibri"/>
                </a:rPr>
                <a:t>n</a:t>
              </a:r>
              <a:r>
                <a:rPr sz="1400" b="1" spc="-35" dirty="0">
                  <a:latin typeface="Calibri"/>
                  <a:cs typeface="Calibri"/>
                </a:rPr>
                <a:t> </a:t>
              </a:r>
              <a:r>
                <a:rPr sz="1400" b="1" spc="-10" dirty="0">
                  <a:latin typeface="Calibri"/>
                  <a:cs typeface="Calibri"/>
                </a:rPr>
                <a:t>L</a:t>
              </a:r>
              <a:r>
                <a:rPr sz="1400" b="1" dirty="0">
                  <a:latin typeface="Calibri"/>
                  <a:cs typeface="Calibri"/>
                </a:rPr>
                <a:t>S</a:t>
              </a:r>
              <a:r>
                <a:rPr sz="1400" b="1" spc="-10" dirty="0">
                  <a:latin typeface="Calibri"/>
                  <a:cs typeface="Calibri"/>
                </a:rPr>
                <a:t> (r</a:t>
              </a:r>
              <a:r>
                <a:rPr sz="1400" b="1" spc="-5" dirty="0">
                  <a:latin typeface="Calibri"/>
                  <a:cs typeface="Calibri"/>
                </a:rPr>
                <a:t>e</a:t>
              </a:r>
              <a:r>
                <a:rPr sz="1400" b="1" spc="-15" dirty="0">
                  <a:latin typeface="Calibri"/>
                  <a:cs typeface="Calibri"/>
                </a:rPr>
                <a:t>e</a:t>
              </a:r>
              <a:r>
                <a:rPr sz="1400" b="1" spc="20" dirty="0">
                  <a:latin typeface="Calibri"/>
                  <a:cs typeface="Calibri"/>
                </a:rPr>
                <a:t>f</a:t>
              </a:r>
              <a:r>
                <a:rPr sz="1400" b="1" dirty="0">
                  <a:latin typeface="Calibri"/>
                  <a:cs typeface="Calibri"/>
                </a:rPr>
                <a:t>)</a:t>
              </a:r>
              <a:endParaRPr sz="1400">
                <a:latin typeface="Calibri"/>
                <a:cs typeface="Calibri"/>
              </a:endParaRPr>
            </a:p>
          </p:txBody>
        </p:sp>
        <p:sp>
          <p:nvSpPr>
            <p:cNvPr id="14" name="object 8">
              <a:extLst>
                <a:ext uri="{FF2B5EF4-FFF2-40B4-BE49-F238E27FC236}">
                  <a16:creationId xmlns:a16="http://schemas.microsoft.com/office/drawing/2014/main" id="{5E38C365-2C59-4938-AF68-57D9C4CE17F9}"/>
                </a:ext>
              </a:extLst>
            </p:cNvPr>
            <p:cNvSpPr/>
            <p:nvPr/>
          </p:nvSpPr>
          <p:spPr>
            <a:xfrm>
              <a:off x="9165198" y="892441"/>
              <a:ext cx="114300" cy="267335"/>
            </a:xfrm>
            <a:custGeom>
              <a:avLst/>
              <a:gdLst/>
              <a:ahLst/>
              <a:cxnLst/>
              <a:rect l="l" t="t" r="r" b="b"/>
              <a:pathLst>
                <a:path w="114300" h="267334">
                  <a:moveTo>
                    <a:pt x="38100" y="152526"/>
                  </a:moveTo>
                  <a:lnTo>
                    <a:pt x="0" y="152526"/>
                  </a:lnTo>
                  <a:lnTo>
                    <a:pt x="57150" y="266826"/>
                  </a:lnTo>
                  <a:lnTo>
                    <a:pt x="104775" y="171576"/>
                  </a:lnTo>
                  <a:lnTo>
                    <a:pt x="38100" y="171576"/>
                  </a:lnTo>
                  <a:lnTo>
                    <a:pt x="38100" y="152526"/>
                  </a:lnTo>
                  <a:close/>
                </a:path>
                <a:path w="114300" h="267334">
                  <a:moveTo>
                    <a:pt x="76200" y="0"/>
                  </a:moveTo>
                  <a:lnTo>
                    <a:pt x="38100" y="0"/>
                  </a:lnTo>
                  <a:lnTo>
                    <a:pt x="38100" y="171576"/>
                  </a:lnTo>
                  <a:lnTo>
                    <a:pt x="76200" y="171576"/>
                  </a:lnTo>
                  <a:lnTo>
                    <a:pt x="76200" y="0"/>
                  </a:lnTo>
                  <a:close/>
                </a:path>
                <a:path w="114300" h="267334">
                  <a:moveTo>
                    <a:pt x="114300" y="152526"/>
                  </a:moveTo>
                  <a:lnTo>
                    <a:pt x="76200" y="152526"/>
                  </a:lnTo>
                  <a:lnTo>
                    <a:pt x="76200" y="171576"/>
                  </a:lnTo>
                  <a:lnTo>
                    <a:pt x="104775" y="171576"/>
                  </a:lnTo>
                  <a:lnTo>
                    <a:pt x="114300" y="152526"/>
                  </a:lnTo>
                  <a:close/>
                </a:path>
              </a:pathLst>
            </a:custGeom>
            <a:solidFill>
              <a:srgbClr val="000000"/>
            </a:solidFill>
          </p:spPr>
          <p:txBody>
            <a:bodyPr wrap="square" lIns="0" tIns="0" rIns="0" bIns="0" rtlCol="0"/>
            <a:lstStyle/>
            <a:p>
              <a:endParaRPr/>
            </a:p>
          </p:txBody>
        </p:sp>
        <p:sp>
          <p:nvSpPr>
            <p:cNvPr id="15" name="object 9">
              <a:extLst>
                <a:ext uri="{FF2B5EF4-FFF2-40B4-BE49-F238E27FC236}">
                  <a16:creationId xmlns:a16="http://schemas.microsoft.com/office/drawing/2014/main" id="{9D6CC43F-BC62-4E09-AFEF-2B77F32CFFF3}"/>
                </a:ext>
              </a:extLst>
            </p:cNvPr>
            <p:cNvSpPr txBox="1"/>
            <p:nvPr/>
          </p:nvSpPr>
          <p:spPr>
            <a:xfrm>
              <a:off x="7326492" y="576718"/>
              <a:ext cx="1029969" cy="417195"/>
            </a:xfrm>
            <a:prstGeom prst="rect">
              <a:avLst/>
            </a:prstGeom>
          </p:spPr>
          <p:txBody>
            <a:bodyPr vert="horz" wrap="square" lIns="0" tIns="0" rIns="0" bIns="0" rtlCol="0">
              <a:spAutoFit/>
            </a:bodyPr>
            <a:lstStyle/>
            <a:p>
              <a:pPr marL="12700" marR="5080">
                <a:lnSpc>
                  <a:spcPct val="100000"/>
                </a:lnSpc>
              </a:pPr>
              <a:r>
                <a:rPr sz="1400" b="1" dirty="0">
                  <a:latin typeface="Calibri"/>
                  <a:cs typeface="Calibri"/>
                </a:rPr>
                <a:t>A</a:t>
              </a:r>
              <a:r>
                <a:rPr sz="1400" b="1" spc="5" dirty="0">
                  <a:latin typeface="Calibri"/>
                  <a:cs typeface="Calibri"/>
                </a:rPr>
                <a:t>r</a:t>
              </a:r>
              <a:r>
                <a:rPr sz="1400" b="1" spc="-10" dirty="0">
                  <a:latin typeface="Calibri"/>
                  <a:cs typeface="Calibri"/>
                </a:rPr>
                <a:t>t</a:t>
              </a:r>
              <a:r>
                <a:rPr sz="1400" b="1" spc="-5" dirty="0">
                  <a:latin typeface="Calibri"/>
                  <a:cs typeface="Calibri"/>
                </a:rPr>
                <a:t>e</a:t>
              </a:r>
              <a:r>
                <a:rPr sz="1400" b="1" dirty="0">
                  <a:latin typeface="Calibri"/>
                  <a:cs typeface="Calibri"/>
                </a:rPr>
                <a:t>sia</a:t>
              </a:r>
              <a:r>
                <a:rPr sz="1400" b="1" spc="-35" dirty="0">
                  <a:latin typeface="Calibri"/>
                  <a:cs typeface="Calibri"/>
                </a:rPr>
                <a:t> </a:t>
              </a:r>
              <a:r>
                <a:rPr sz="1400" b="1" spc="5" dirty="0">
                  <a:latin typeface="Calibri"/>
                  <a:cs typeface="Calibri"/>
                </a:rPr>
                <a:t>G</a:t>
              </a:r>
              <a:r>
                <a:rPr sz="1400" b="1" dirty="0">
                  <a:latin typeface="Calibri"/>
                  <a:cs typeface="Calibri"/>
                </a:rPr>
                <a:t>p. </a:t>
              </a:r>
              <a:r>
                <a:rPr sz="1400" b="1" spc="-5" dirty="0">
                  <a:latin typeface="Calibri"/>
                  <a:cs typeface="Calibri"/>
                </a:rPr>
                <a:t>(</a:t>
              </a:r>
              <a:r>
                <a:rPr sz="1400" b="1" dirty="0">
                  <a:latin typeface="Calibri"/>
                  <a:cs typeface="Calibri"/>
                </a:rPr>
                <a:t>ba</a:t>
              </a:r>
              <a:r>
                <a:rPr sz="1400" b="1" spc="-5" dirty="0">
                  <a:latin typeface="Calibri"/>
                  <a:cs typeface="Calibri"/>
                </a:rPr>
                <a:t>c</a:t>
              </a:r>
              <a:r>
                <a:rPr sz="1400" b="1" dirty="0">
                  <a:latin typeface="Calibri"/>
                  <a:cs typeface="Calibri"/>
                </a:rPr>
                <a:t>k-</a:t>
              </a:r>
              <a:r>
                <a:rPr sz="1400" b="1" spc="-10" dirty="0">
                  <a:latin typeface="Calibri"/>
                  <a:cs typeface="Calibri"/>
                </a:rPr>
                <a:t>r</a:t>
              </a:r>
              <a:r>
                <a:rPr sz="1400" b="1" spc="-5" dirty="0">
                  <a:latin typeface="Calibri"/>
                  <a:cs typeface="Calibri"/>
                </a:rPr>
                <a:t>e</a:t>
              </a:r>
              <a:r>
                <a:rPr sz="1400" b="1" spc="-10" dirty="0">
                  <a:latin typeface="Calibri"/>
                  <a:cs typeface="Calibri"/>
                </a:rPr>
                <a:t>e</a:t>
              </a:r>
              <a:r>
                <a:rPr sz="1400" b="1" dirty="0">
                  <a:latin typeface="Calibri"/>
                  <a:cs typeface="Calibri"/>
                </a:rPr>
                <a:t>f</a:t>
              </a:r>
              <a:r>
                <a:rPr sz="1400" b="1" spc="-20" dirty="0">
                  <a:latin typeface="Calibri"/>
                  <a:cs typeface="Calibri"/>
                </a:rPr>
                <a:t> </a:t>
              </a:r>
              <a:r>
                <a:rPr sz="1400" b="1" spc="-10" dirty="0">
                  <a:latin typeface="Calibri"/>
                  <a:cs typeface="Calibri"/>
                </a:rPr>
                <a:t>L</a:t>
              </a:r>
              <a:r>
                <a:rPr sz="1400" b="1" dirty="0">
                  <a:latin typeface="Calibri"/>
                  <a:cs typeface="Calibri"/>
                </a:rPr>
                <a:t>S)</a:t>
              </a:r>
              <a:endParaRPr sz="1400">
                <a:latin typeface="Calibri"/>
                <a:cs typeface="Calibri"/>
              </a:endParaRPr>
            </a:p>
          </p:txBody>
        </p:sp>
        <p:sp>
          <p:nvSpPr>
            <p:cNvPr id="16" name="object 10">
              <a:extLst>
                <a:ext uri="{FF2B5EF4-FFF2-40B4-BE49-F238E27FC236}">
                  <a16:creationId xmlns:a16="http://schemas.microsoft.com/office/drawing/2014/main" id="{E42C9105-EF66-4B44-B493-062C9798ED9A}"/>
                </a:ext>
              </a:extLst>
            </p:cNvPr>
            <p:cNvSpPr/>
            <p:nvPr/>
          </p:nvSpPr>
          <p:spPr>
            <a:xfrm>
              <a:off x="8025246" y="1040268"/>
              <a:ext cx="114300" cy="267335"/>
            </a:xfrm>
            <a:custGeom>
              <a:avLst/>
              <a:gdLst/>
              <a:ahLst/>
              <a:cxnLst/>
              <a:rect l="l" t="t" r="r" b="b"/>
              <a:pathLst>
                <a:path w="114300" h="267334">
                  <a:moveTo>
                    <a:pt x="38100" y="152526"/>
                  </a:moveTo>
                  <a:lnTo>
                    <a:pt x="0" y="152526"/>
                  </a:lnTo>
                  <a:lnTo>
                    <a:pt x="57150" y="266826"/>
                  </a:lnTo>
                  <a:lnTo>
                    <a:pt x="104775" y="171576"/>
                  </a:lnTo>
                  <a:lnTo>
                    <a:pt x="38100" y="171576"/>
                  </a:lnTo>
                  <a:lnTo>
                    <a:pt x="38100" y="152526"/>
                  </a:lnTo>
                  <a:close/>
                </a:path>
                <a:path w="114300" h="267334">
                  <a:moveTo>
                    <a:pt x="76200" y="0"/>
                  </a:moveTo>
                  <a:lnTo>
                    <a:pt x="38100" y="0"/>
                  </a:lnTo>
                  <a:lnTo>
                    <a:pt x="38100" y="171576"/>
                  </a:lnTo>
                  <a:lnTo>
                    <a:pt x="76200" y="171576"/>
                  </a:lnTo>
                  <a:lnTo>
                    <a:pt x="76200" y="0"/>
                  </a:lnTo>
                  <a:close/>
                </a:path>
                <a:path w="114300" h="267334">
                  <a:moveTo>
                    <a:pt x="114300" y="152526"/>
                  </a:moveTo>
                  <a:lnTo>
                    <a:pt x="76200" y="152526"/>
                  </a:lnTo>
                  <a:lnTo>
                    <a:pt x="76200" y="171576"/>
                  </a:lnTo>
                  <a:lnTo>
                    <a:pt x="104775" y="171576"/>
                  </a:lnTo>
                  <a:lnTo>
                    <a:pt x="114300" y="152526"/>
                  </a:lnTo>
                  <a:close/>
                </a:path>
              </a:pathLst>
            </a:custGeom>
            <a:solidFill>
              <a:srgbClr val="000000"/>
            </a:solidFill>
          </p:spPr>
          <p:txBody>
            <a:bodyPr wrap="square" lIns="0" tIns="0" rIns="0" bIns="0" rtlCol="0"/>
            <a:lstStyle/>
            <a:p>
              <a:endParaRPr/>
            </a:p>
          </p:txBody>
        </p:sp>
        <p:sp>
          <p:nvSpPr>
            <p:cNvPr id="17" name="object 11">
              <a:extLst>
                <a:ext uri="{FF2B5EF4-FFF2-40B4-BE49-F238E27FC236}">
                  <a16:creationId xmlns:a16="http://schemas.microsoft.com/office/drawing/2014/main" id="{8E8D4D03-83D9-4201-BECB-34D5D6A5AE7A}"/>
                </a:ext>
              </a:extLst>
            </p:cNvPr>
            <p:cNvSpPr txBox="1"/>
            <p:nvPr/>
          </p:nvSpPr>
          <p:spPr>
            <a:xfrm>
              <a:off x="9768448" y="2032393"/>
              <a:ext cx="1319530" cy="361315"/>
            </a:xfrm>
            <a:prstGeom prst="rect">
              <a:avLst/>
            </a:prstGeom>
          </p:spPr>
          <p:txBody>
            <a:bodyPr vert="horz" wrap="square" lIns="0" tIns="0" rIns="0" bIns="0" rtlCol="0">
              <a:spAutoFit/>
            </a:bodyPr>
            <a:lstStyle/>
            <a:p>
              <a:pPr marL="12700" marR="5080">
                <a:lnSpc>
                  <a:spcPct val="100000"/>
                </a:lnSpc>
              </a:pPr>
              <a:r>
                <a:rPr sz="1200" b="1" spc="-5" dirty="0">
                  <a:solidFill>
                    <a:srgbClr val="FFFFFF"/>
                  </a:solidFill>
                  <a:latin typeface="Calibri"/>
                  <a:cs typeface="Calibri"/>
                </a:rPr>
                <a:t>Del</a:t>
              </a:r>
              <a:r>
                <a:rPr sz="1200" b="1" spc="-25" dirty="0">
                  <a:solidFill>
                    <a:srgbClr val="FFFFFF"/>
                  </a:solidFill>
                  <a:latin typeface="Calibri"/>
                  <a:cs typeface="Calibri"/>
                </a:rPr>
                <a:t>a</a:t>
              </a:r>
              <a:r>
                <a:rPr sz="1200" b="1" spc="-10" dirty="0">
                  <a:solidFill>
                    <a:srgbClr val="FFFFFF"/>
                  </a:solidFill>
                  <a:latin typeface="Calibri"/>
                  <a:cs typeface="Calibri"/>
                </a:rPr>
                <a:t>war</a:t>
              </a:r>
              <a:r>
                <a:rPr sz="1200" b="1" dirty="0">
                  <a:solidFill>
                    <a:srgbClr val="FFFFFF"/>
                  </a:solidFill>
                  <a:latin typeface="Calibri"/>
                  <a:cs typeface="Calibri"/>
                </a:rPr>
                <a:t>e</a:t>
              </a:r>
              <a:r>
                <a:rPr sz="1200" b="1" spc="-5" dirty="0">
                  <a:solidFill>
                    <a:srgbClr val="FFFFFF"/>
                  </a:solidFill>
                  <a:latin typeface="Calibri"/>
                  <a:cs typeface="Calibri"/>
                </a:rPr>
                <a:t> Mt</a:t>
              </a:r>
              <a:r>
                <a:rPr sz="1200" b="1" dirty="0">
                  <a:solidFill>
                    <a:srgbClr val="FFFFFF"/>
                  </a:solidFill>
                  <a:latin typeface="Calibri"/>
                  <a:cs typeface="Calibri"/>
                </a:rPr>
                <a:t>n.</a:t>
              </a:r>
              <a:r>
                <a:rPr sz="1200" b="1" spc="10" dirty="0">
                  <a:solidFill>
                    <a:srgbClr val="FFFFFF"/>
                  </a:solidFill>
                  <a:latin typeface="Calibri"/>
                  <a:cs typeface="Calibri"/>
                </a:rPr>
                <a:t> </a:t>
              </a:r>
              <a:r>
                <a:rPr sz="1200" b="1" spc="-5" dirty="0">
                  <a:solidFill>
                    <a:srgbClr val="FFFFFF"/>
                  </a:solidFill>
                  <a:latin typeface="Calibri"/>
                  <a:cs typeface="Calibri"/>
                </a:rPr>
                <a:t>Gp</a:t>
              </a:r>
              <a:r>
                <a:rPr sz="1200" b="1" dirty="0">
                  <a:solidFill>
                    <a:srgbClr val="FFFFFF"/>
                  </a:solidFill>
                  <a:latin typeface="Calibri"/>
                  <a:cs typeface="Calibri"/>
                </a:rPr>
                <a:t>. </a:t>
              </a:r>
              <a:r>
                <a:rPr sz="1200" b="1" spc="-10" dirty="0">
                  <a:solidFill>
                    <a:srgbClr val="FFFFFF"/>
                  </a:solidFill>
                  <a:latin typeface="Calibri"/>
                  <a:cs typeface="Calibri"/>
                </a:rPr>
                <a:t>(</a:t>
              </a:r>
              <a:r>
                <a:rPr sz="1200" b="1" spc="-5" dirty="0">
                  <a:solidFill>
                    <a:srgbClr val="FFFFFF"/>
                  </a:solidFill>
                  <a:latin typeface="Calibri"/>
                  <a:cs typeface="Calibri"/>
                </a:rPr>
                <a:t>b</a:t>
              </a:r>
              <a:r>
                <a:rPr sz="1200" b="1" spc="-10" dirty="0">
                  <a:solidFill>
                    <a:srgbClr val="FFFFFF"/>
                  </a:solidFill>
                  <a:latin typeface="Calibri"/>
                  <a:cs typeface="Calibri"/>
                </a:rPr>
                <a:t>a</a:t>
              </a:r>
              <a:r>
                <a:rPr sz="1200" b="1" spc="-5" dirty="0">
                  <a:solidFill>
                    <a:srgbClr val="FFFFFF"/>
                  </a:solidFill>
                  <a:latin typeface="Calibri"/>
                  <a:cs typeface="Calibri"/>
                </a:rPr>
                <a:t>s</a:t>
              </a:r>
              <a:r>
                <a:rPr sz="1200" b="1" dirty="0">
                  <a:solidFill>
                    <a:srgbClr val="FFFFFF"/>
                  </a:solidFill>
                  <a:latin typeface="Calibri"/>
                  <a:cs typeface="Calibri"/>
                </a:rPr>
                <a:t>i</a:t>
              </a:r>
              <a:r>
                <a:rPr sz="1200" b="1" spc="-5" dirty="0">
                  <a:solidFill>
                    <a:srgbClr val="FFFFFF"/>
                  </a:solidFill>
                  <a:latin typeface="Calibri"/>
                  <a:cs typeface="Calibri"/>
                </a:rPr>
                <a:t>n</a:t>
              </a:r>
              <a:r>
                <a:rPr sz="1200" b="1" spc="-10" dirty="0">
                  <a:solidFill>
                    <a:srgbClr val="FFFFFF"/>
                  </a:solidFill>
                  <a:latin typeface="Calibri"/>
                  <a:cs typeface="Calibri"/>
                </a:rPr>
                <a:t>a</a:t>
              </a:r>
              <a:r>
                <a:rPr sz="1200" b="1" spc="-5" dirty="0">
                  <a:solidFill>
                    <a:srgbClr val="FFFFFF"/>
                  </a:solidFill>
                  <a:latin typeface="Calibri"/>
                  <a:cs typeface="Calibri"/>
                </a:rPr>
                <a:t>l</a:t>
              </a:r>
              <a:r>
                <a:rPr sz="1200" b="1" spc="10" dirty="0">
                  <a:solidFill>
                    <a:srgbClr val="FFFFFF"/>
                  </a:solidFill>
                  <a:latin typeface="Calibri"/>
                  <a:cs typeface="Calibri"/>
                </a:rPr>
                <a:t> </a:t>
              </a:r>
              <a:r>
                <a:rPr sz="1200" b="1" spc="-5" dirty="0">
                  <a:solidFill>
                    <a:srgbClr val="FFFFFF"/>
                  </a:solidFill>
                  <a:latin typeface="Calibri"/>
                  <a:cs typeface="Calibri"/>
                </a:rPr>
                <a:t>s</a:t>
              </a:r>
              <a:r>
                <a:rPr sz="1200" b="1" spc="-10" dirty="0">
                  <a:solidFill>
                    <a:srgbClr val="FFFFFF"/>
                  </a:solidFill>
                  <a:latin typeface="Calibri"/>
                  <a:cs typeface="Calibri"/>
                </a:rPr>
                <a:t>a</a:t>
              </a:r>
              <a:r>
                <a:rPr sz="1200" b="1" spc="-5" dirty="0">
                  <a:solidFill>
                    <a:srgbClr val="FFFFFF"/>
                  </a:solidFill>
                  <a:latin typeface="Calibri"/>
                  <a:cs typeface="Calibri"/>
                </a:rPr>
                <a:t>nd</a:t>
              </a:r>
              <a:r>
                <a:rPr sz="1200" b="1" spc="-15" dirty="0">
                  <a:solidFill>
                    <a:srgbClr val="FFFFFF"/>
                  </a:solidFill>
                  <a:latin typeface="Calibri"/>
                  <a:cs typeface="Calibri"/>
                </a:rPr>
                <a:t>st</a:t>
              </a:r>
              <a:r>
                <a:rPr sz="1200" b="1" spc="-5" dirty="0">
                  <a:solidFill>
                    <a:srgbClr val="FFFFFF"/>
                  </a:solidFill>
                  <a:latin typeface="Calibri"/>
                  <a:cs typeface="Calibri"/>
                </a:rPr>
                <a:t>o</a:t>
              </a:r>
              <a:r>
                <a:rPr sz="1200" b="1" dirty="0">
                  <a:solidFill>
                    <a:srgbClr val="FFFFFF"/>
                  </a:solidFill>
                  <a:latin typeface="Calibri"/>
                  <a:cs typeface="Calibri"/>
                </a:rPr>
                <a:t>n</a:t>
              </a:r>
              <a:r>
                <a:rPr sz="1200" b="1" spc="-5" dirty="0">
                  <a:solidFill>
                    <a:srgbClr val="FFFFFF"/>
                  </a:solidFill>
                  <a:latin typeface="Calibri"/>
                  <a:cs typeface="Calibri"/>
                </a:rPr>
                <a:t>es)</a:t>
              </a:r>
              <a:endParaRPr sz="1200">
                <a:latin typeface="Calibri"/>
                <a:cs typeface="Calibri"/>
              </a:endParaRPr>
            </a:p>
          </p:txBody>
        </p:sp>
      </p:grpSp>
      <p:pic>
        <p:nvPicPr>
          <p:cNvPr id="6" name="Picture 5">
            <a:extLst>
              <a:ext uri="{FF2B5EF4-FFF2-40B4-BE49-F238E27FC236}">
                <a16:creationId xmlns:a16="http://schemas.microsoft.com/office/drawing/2014/main" id="{6B9E0D06-A054-4C8A-AD97-CD404DDFC3B9}"/>
              </a:ext>
            </a:extLst>
          </p:cNvPr>
          <p:cNvPicPr>
            <a:picLocks noChangeAspect="1"/>
          </p:cNvPicPr>
          <p:nvPr/>
        </p:nvPicPr>
        <p:blipFill>
          <a:blip r:embed="rId3"/>
          <a:stretch>
            <a:fillRect/>
          </a:stretch>
        </p:blipFill>
        <p:spPr>
          <a:xfrm>
            <a:off x="7160139" y="3414932"/>
            <a:ext cx="4768099" cy="3168257"/>
          </a:xfrm>
          <a:prstGeom prst="rect">
            <a:avLst/>
          </a:prstGeom>
          <a:ln w="12700">
            <a:solidFill>
              <a:schemeClr val="tx1"/>
            </a:solidFill>
          </a:ln>
        </p:spPr>
      </p:pic>
      <p:sp>
        <p:nvSpPr>
          <p:cNvPr id="7" name="Star: 5 Points 6">
            <a:extLst>
              <a:ext uri="{FF2B5EF4-FFF2-40B4-BE49-F238E27FC236}">
                <a16:creationId xmlns:a16="http://schemas.microsoft.com/office/drawing/2014/main" id="{BE3A0E2F-E548-43DB-A3A5-4A16861E193A}"/>
              </a:ext>
            </a:extLst>
          </p:cNvPr>
          <p:cNvSpPr/>
          <p:nvPr/>
        </p:nvSpPr>
        <p:spPr>
          <a:xfrm>
            <a:off x="8871044" y="5066731"/>
            <a:ext cx="133066" cy="112594"/>
          </a:xfrm>
          <a:prstGeom prst="star5">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Shape 7">
            <a:extLst>
              <a:ext uri="{FF2B5EF4-FFF2-40B4-BE49-F238E27FC236}">
                <a16:creationId xmlns:a16="http://schemas.microsoft.com/office/drawing/2014/main" id="{A263E97E-6D3D-4DCC-B9B8-7EDE75A1B970}"/>
              </a:ext>
            </a:extLst>
          </p:cNvPr>
          <p:cNvSpPr/>
          <p:nvPr/>
        </p:nvSpPr>
        <p:spPr>
          <a:xfrm>
            <a:off x="7326923" y="3419229"/>
            <a:ext cx="3317631" cy="1543539"/>
          </a:xfrm>
          <a:custGeom>
            <a:avLst/>
            <a:gdLst>
              <a:gd name="connsiteX0" fmla="*/ 0 w 3317631"/>
              <a:gd name="connsiteY0" fmla="*/ 1246554 h 1270000"/>
              <a:gd name="connsiteX1" fmla="*/ 3317631 w 3317631"/>
              <a:gd name="connsiteY1" fmla="*/ 1270000 h 1270000"/>
              <a:gd name="connsiteX2" fmla="*/ 3309815 w 3317631"/>
              <a:gd name="connsiteY2" fmla="*/ 0 h 1270000"/>
              <a:gd name="connsiteX0" fmla="*/ 0 w 3317631"/>
              <a:gd name="connsiteY0" fmla="*/ 1520093 h 1543539"/>
              <a:gd name="connsiteX1" fmla="*/ 3317631 w 3317631"/>
              <a:gd name="connsiteY1" fmla="*/ 1543539 h 1543539"/>
              <a:gd name="connsiteX2" fmla="*/ 3305907 w 3317631"/>
              <a:gd name="connsiteY2" fmla="*/ 0 h 1543539"/>
            </a:gdLst>
            <a:ahLst/>
            <a:cxnLst>
              <a:cxn ang="0">
                <a:pos x="connsiteX0" y="connsiteY0"/>
              </a:cxn>
              <a:cxn ang="0">
                <a:pos x="connsiteX1" y="connsiteY1"/>
              </a:cxn>
              <a:cxn ang="0">
                <a:pos x="connsiteX2" y="connsiteY2"/>
              </a:cxn>
            </a:cxnLst>
            <a:rect l="l" t="t" r="r" b="b"/>
            <a:pathLst>
              <a:path w="3317631" h="1543539">
                <a:moveTo>
                  <a:pt x="0" y="1520093"/>
                </a:moveTo>
                <a:lnTo>
                  <a:pt x="3317631" y="1543539"/>
                </a:lnTo>
                <a:cubicBezTo>
                  <a:pt x="3315026" y="1120206"/>
                  <a:pt x="3308512" y="423333"/>
                  <a:pt x="3305907" y="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3EF3FA99-F741-44CF-A096-0D05AE1A5CAF}"/>
              </a:ext>
            </a:extLst>
          </p:cNvPr>
          <p:cNvSpPr txBox="1"/>
          <p:nvPr/>
        </p:nvSpPr>
        <p:spPr>
          <a:xfrm>
            <a:off x="8961502" y="4967065"/>
            <a:ext cx="1368901" cy="738664"/>
          </a:xfrm>
          <a:prstGeom prst="rect">
            <a:avLst/>
          </a:prstGeom>
          <a:noFill/>
        </p:spPr>
        <p:txBody>
          <a:bodyPr wrap="none" rtlCol="0">
            <a:spAutoFit/>
          </a:bodyPr>
          <a:lstStyle/>
          <a:p>
            <a:r>
              <a:rPr lang="en-US" sz="1400" dirty="0"/>
              <a:t>Guadalupe Peak</a:t>
            </a:r>
          </a:p>
          <a:p>
            <a:r>
              <a:rPr lang="en-US" sz="1400" dirty="0"/>
              <a:t>elev. 8,751 ft</a:t>
            </a:r>
          </a:p>
          <a:p>
            <a:r>
              <a:rPr lang="en-US" sz="1400" dirty="0"/>
              <a:t>         (2,667 m)</a:t>
            </a:r>
          </a:p>
        </p:txBody>
      </p:sp>
      <p:pic>
        <p:nvPicPr>
          <p:cNvPr id="1026" name="Picture 2" descr="See the source image">
            <a:extLst>
              <a:ext uri="{FF2B5EF4-FFF2-40B4-BE49-F238E27FC236}">
                <a16:creationId xmlns:a16="http://schemas.microsoft.com/office/drawing/2014/main" id="{B15EAC43-CD03-439A-8BAE-8F5EA0B15F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00889" y="2055412"/>
            <a:ext cx="4105621" cy="4287516"/>
          </a:xfrm>
          <a:prstGeom prst="rect">
            <a:avLst/>
          </a:prstGeom>
          <a:noFill/>
          <a:extLst>
            <a:ext uri="{909E8E84-426E-40DD-AFC4-6F175D3DCCD1}">
              <a14:hiddenFill xmlns:a14="http://schemas.microsoft.com/office/drawing/2010/main">
                <a:solidFill>
                  <a:srgbClr val="FFFFFF"/>
                </a:solidFill>
              </a14:hiddenFill>
            </a:ext>
          </a:extLst>
        </p:spPr>
      </p:pic>
      <p:sp>
        <p:nvSpPr>
          <p:cNvPr id="3" name="Freeform: Shape 2">
            <a:extLst>
              <a:ext uri="{FF2B5EF4-FFF2-40B4-BE49-F238E27FC236}">
                <a16:creationId xmlns:a16="http://schemas.microsoft.com/office/drawing/2014/main" id="{0158D034-6835-4CDD-8189-BB85835AF658}"/>
              </a:ext>
            </a:extLst>
          </p:cNvPr>
          <p:cNvSpPr/>
          <p:nvPr/>
        </p:nvSpPr>
        <p:spPr>
          <a:xfrm>
            <a:off x="3868615" y="4175090"/>
            <a:ext cx="195054" cy="1517301"/>
          </a:xfrm>
          <a:custGeom>
            <a:avLst/>
            <a:gdLst>
              <a:gd name="connsiteX0" fmla="*/ 85411 w 195054"/>
              <a:gd name="connsiteY0" fmla="*/ 1517301 h 1517301"/>
              <a:gd name="connsiteX1" fmla="*/ 115556 w 195054"/>
              <a:gd name="connsiteY1" fmla="*/ 1366576 h 1517301"/>
              <a:gd name="connsiteX2" fmla="*/ 115556 w 195054"/>
              <a:gd name="connsiteY2" fmla="*/ 1220875 h 1517301"/>
              <a:gd name="connsiteX3" fmla="*/ 75363 w 195054"/>
              <a:gd name="connsiteY3" fmla="*/ 1095270 h 1517301"/>
              <a:gd name="connsiteX4" fmla="*/ 95460 w 195054"/>
              <a:gd name="connsiteY4" fmla="*/ 994787 h 1517301"/>
              <a:gd name="connsiteX5" fmla="*/ 165798 w 195054"/>
              <a:gd name="connsiteY5" fmla="*/ 808892 h 1517301"/>
              <a:gd name="connsiteX6" fmla="*/ 190919 w 195054"/>
              <a:gd name="connsiteY6" fmla="*/ 668215 h 1517301"/>
              <a:gd name="connsiteX7" fmla="*/ 190919 w 195054"/>
              <a:gd name="connsiteY7" fmla="*/ 572756 h 1517301"/>
              <a:gd name="connsiteX8" fmla="*/ 150726 w 195054"/>
              <a:gd name="connsiteY8" fmla="*/ 452176 h 1517301"/>
              <a:gd name="connsiteX9" fmla="*/ 85411 w 195054"/>
              <a:gd name="connsiteY9" fmla="*/ 336620 h 1517301"/>
              <a:gd name="connsiteX10" fmla="*/ 45218 w 195054"/>
              <a:gd name="connsiteY10" fmla="*/ 216040 h 1517301"/>
              <a:gd name="connsiteX11" fmla="*/ 30145 w 195054"/>
              <a:gd name="connsiteY11" fmla="*/ 90435 h 1517301"/>
              <a:gd name="connsiteX12" fmla="*/ 0 w 195054"/>
              <a:gd name="connsiteY12" fmla="*/ 0 h 1517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5054" h="1517301">
                <a:moveTo>
                  <a:pt x="85411" y="1517301"/>
                </a:moveTo>
                <a:cubicBezTo>
                  <a:pt x="97971" y="1466640"/>
                  <a:pt x="110532" y="1415980"/>
                  <a:pt x="115556" y="1366576"/>
                </a:cubicBezTo>
                <a:cubicBezTo>
                  <a:pt x="120580" y="1317172"/>
                  <a:pt x="122255" y="1266093"/>
                  <a:pt x="115556" y="1220875"/>
                </a:cubicBezTo>
                <a:cubicBezTo>
                  <a:pt x="108857" y="1175657"/>
                  <a:pt x="78712" y="1132951"/>
                  <a:pt x="75363" y="1095270"/>
                </a:cubicBezTo>
                <a:cubicBezTo>
                  <a:pt x="72014" y="1057589"/>
                  <a:pt x="80388" y="1042517"/>
                  <a:pt x="95460" y="994787"/>
                </a:cubicBezTo>
                <a:cubicBezTo>
                  <a:pt x="110532" y="947057"/>
                  <a:pt x="149888" y="863321"/>
                  <a:pt x="165798" y="808892"/>
                </a:cubicBezTo>
                <a:cubicBezTo>
                  <a:pt x="181708" y="754463"/>
                  <a:pt x="186732" y="707571"/>
                  <a:pt x="190919" y="668215"/>
                </a:cubicBezTo>
                <a:cubicBezTo>
                  <a:pt x="195106" y="628859"/>
                  <a:pt x="197618" y="608762"/>
                  <a:pt x="190919" y="572756"/>
                </a:cubicBezTo>
                <a:cubicBezTo>
                  <a:pt x="184220" y="536750"/>
                  <a:pt x="168311" y="491532"/>
                  <a:pt x="150726" y="452176"/>
                </a:cubicBezTo>
                <a:cubicBezTo>
                  <a:pt x="133141" y="412820"/>
                  <a:pt x="102996" y="375976"/>
                  <a:pt x="85411" y="336620"/>
                </a:cubicBezTo>
                <a:cubicBezTo>
                  <a:pt x="67826" y="297264"/>
                  <a:pt x="54429" y="257071"/>
                  <a:pt x="45218" y="216040"/>
                </a:cubicBezTo>
                <a:cubicBezTo>
                  <a:pt x="36007" y="175009"/>
                  <a:pt x="37681" y="126442"/>
                  <a:pt x="30145" y="90435"/>
                </a:cubicBezTo>
                <a:cubicBezTo>
                  <a:pt x="22609" y="54428"/>
                  <a:pt x="11304" y="27214"/>
                  <a:pt x="0" y="0"/>
                </a:cubicBezTo>
              </a:path>
            </a:pathLst>
          </a:cu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reeform: Shape 19">
            <a:extLst>
              <a:ext uri="{FF2B5EF4-FFF2-40B4-BE49-F238E27FC236}">
                <a16:creationId xmlns:a16="http://schemas.microsoft.com/office/drawing/2014/main" id="{BF3F1038-EE4B-418A-AFE8-303C7263DB5C}"/>
              </a:ext>
            </a:extLst>
          </p:cNvPr>
          <p:cNvSpPr/>
          <p:nvPr/>
        </p:nvSpPr>
        <p:spPr>
          <a:xfrm>
            <a:off x="1531711" y="2834314"/>
            <a:ext cx="2351977" cy="2682231"/>
          </a:xfrm>
          <a:custGeom>
            <a:avLst/>
            <a:gdLst>
              <a:gd name="connsiteX0" fmla="*/ 2351977 w 2351977"/>
              <a:gd name="connsiteY0" fmla="*/ 1370921 h 2682231"/>
              <a:gd name="connsiteX1" fmla="*/ 2291687 w 2351977"/>
              <a:gd name="connsiteY1" fmla="*/ 1235268 h 2682231"/>
              <a:gd name="connsiteX2" fmla="*/ 2211300 w 2351977"/>
              <a:gd name="connsiteY2" fmla="*/ 1064446 h 2682231"/>
              <a:gd name="connsiteX3" fmla="*/ 2176131 w 2351977"/>
              <a:gd name="connsiteY3" fmla="*/ 908697 h 2682231"/>
              <a:gd name="connsiteX4" fmla="*/ 2125889 w 2351977"/>
              <a:gd name="connsiteY4" fmla="*/ 768020 h 2682231"/>
              <a:gd name="connsiteX5" fmla="*/ 2095744 w 2351977"/>
              <a:gd name="connsiteY5" fmla="*/ 632367 h 2682231"/>
              <a:gd name="connsiteX6" fmla="*/ 2055551 w 2351977"/>
              <a:gd name="connsiteY6" fmla="*/ 521835 h 2682231"/>
              <a:gd name="connsiteX7" fmla="*/ 2020381 w 2351977"/>
              <a:gd name="connsiteY7" fmla="*/ 381159 h 2682231"/>
              <a:gd name="connsiteX8" fmla="*/ 1909849 w 2351977"/>
              <a:gd name="connsiteY8" fmla="*/ 250530 h 2682231"/>
              <a:gd name="connsiteX9" fmla="*/ 1784245 w 2351977"/>
              <a:gd name="connsiteY9" fmla="*/ 139998 h 2682231"/>
              <a:gd name="connsiteX10" fmla="*/ 1603375 w 2351977"/>
              <a:gd name="connsiteY10" fmla="*/ 54587 h 2682231"/>
              <a:gd name="connsiteX11" fmla="*/ 1482794 w 2351977"/>
              <a:gd name="connsiteY11" fmla="*/ 4345 h 2682231"/>
              <a:gd name="connsiteX12" fmla="*/ 1372263 w 2351977"/>
              <a:gd name="connsiteY12" fmla="*/ 4345 h 2682231"/>
              <a:gd name="connsiteX13" fmla="*/ 1276803 w 2351977"/>
              <a:gd name="connsiteY13" fmla="*/ 19418 h 2682231"/>
              <a:gd name="connsiteX14" fmla="*/ 1105981 w 2351977"/>
              <a:gd name="connsiteY14" fmla="*/ 59611 h 2682231"/>
              <a:gd name="connsiteX15" fmla="*/ 990425 w 2351977"/>
              <a:gd name="connsiteY15" fmla="*/ 139998 h 2682231"/>
              <a:gd name="connsiteX16" fmla="*/ 905014 w 2351977"/>
              <a:gd name="connsiteY16" fmla="*/ 220385 h 2682231"/>
              <a:gd name="connsiteX17" fmla="*/ 859797 w 2351977"/>
              <a:gd name="connsiteY17" fmla="*/ 295748 h 2682231"/>
              <a:gd name="connsiteX18" fmla="*/ 794482 w 2351977"/>
              <a:gd name="connsiteY18" fmla="*/ 391207 h 2682231"/>
              <a:gd name="connsiteX19" fmla="*/ 628685 w 2351977"/>
              <a:gd name="connsiteY19" fmla="*/ 531884 h 2682231"/>
              <a:gd name="connsiteX20" fmla="*/ 457863 w 2351977"/>
              <a:gd name="connsiteY20" fmla="*/ 632367 h 2682231"/>
              <a:gd name="connsiteX21" fmla="*/ 362403 w 2351977"/>
              <a:gd name="connsiteY21" fmla="*/ 712754 h 2682231"/>
              <a:gd name="connsiteX22" fmla="*/ 307137 w 2351977"/>
              <a:gd name="connsiteY22" fmla="*/ 773044 h 2682231"/>
              <a:gd name="connsiteX23" fmla="*/ 282016 w 2351977"/>
              <a:gd name="connsiteY23" fmla="*/ 843383 h 2682231"/>
              <a:gd name="connsiteX24" fmla="*/ 141340 w 2351977"/>
              <a:gd name="connsiteY24" fmla="*/ 953915 h 2682231"/>
              <a:gd name="connsiteX25" fmla="*/ 50904 w 2351977"/>
              <a:gd name="connsiteY25" fmla="*/ 1064446 h 2682231"/>
              <a:gd name="connsiteX26" fmla="*/ 663 w 2351977"/>
              <a:gd name="connsiteY26" fmla="*/ 1240293 h 2682231"/>
              <a:gd name="connsiteX27" fmla="*/ 30808 w 2351977"/>
              <a:gd name="connsiteY27" fmla="*/ 1486477 h 2682231"/>
              <a:gd name="connsiteX28" fmla="*/ 146364 w 2351977"/>
              <a:gd name="connsiteY28" fmla="*/ 1677396 h 2682231"/>
              <a:gd name="connsiteX29" fmla="*/ 307137 w 2351977"/>
              <a:gd name="connsiteY29" fmla="*/ 1808024 h 2682231"/>
              <a:gd name="connsiteX30" fmla="*/ 548298 w 2351977"/>
              <a:gd name="connsiteY30" fmla="*/ 1913532 h 2682231"/>
              <a:gd name="connsiteX31" fmla="*/ 769362 w 2351977"/>
              <a:gd name="connsiteY31" fmla="*/ 1953726 h 2682231"/>
              <a:gd name="connsiteX32" fmla="*/ 1045691 w 2351977"/>
              <a:gd name="connsiteY32" fmla="*/ 2044161 h 2682231"/>
              <a:gd name="connsiteX33" fmla="*/ 1196416 w 2351977"/>
              <a:gd name="connsiteY33" fmla="*/ 2134596 h 2682231"/>
              <a:gd name="connsiteX34" fmla="*/ 1347142 w 2351977"/>
              <a:gd name="connsiteY34" fmla="*/ 2330539 h 2682231"/>
              <a:gd name="connsiteX35" fmla="*/ 1512940 w 2351977"/>
              <a:gd name="connsiteY35" fmla="*/ 2501361 h 2682231"/>
              <a:gd name="connsiteX36" fmla="*/ 1789269 w 2351977"/>
              <a:gd name="connsiteY36" fmla="*/ 2682231 h 2682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351977" h="2682231">
                <a:moveTo>
                  <a:pt x="2351977" y="1370921"/>
                </a:moveTo>
                <a:cubicBezTo>
                  <a:pt x="2333555" y="1328634"/>
                  <a:pt x="2315133" y="1286347"/>
                  <a:pt x="2291687" y="1235268"/>
                </a:cubicBezTo>
                <a:cubicBezTo>
                  <a:pt x="2268241" y="1184189"/>
                  <a:pt x="2230559" y="1118874"/>
                  <a:pt x="2211300" y="1064446"/>
                </a:cubicBezTo>
                <a:cubicBezTo>
                  <a:pt x="2192041" y="1010017"/>
                  <a:pt x="2190366" y="958101"/>
                  <a:pt x="2176131" y="908697"/>
                </a:cubicBezTo>
                <a:cubicBezTo>
                  <a:pt x="2161896" y="859293"/>
                  <a:pt x="2139287" y="814075"/>
                  <a:pt x="2125889" y="768020"/>
                </a:cubicBezTo>
                <a:cubicBezTo>
                  <a:pt x="2112491" y="721965"/>
                  <a:pt x="2107467" y="673398"/>
                  <a:pt x="2095744" y="632367"/>
                </a:cubicBezTo>
                <a:cubicBezTo>
                  <a:pt x="2084021" y="591336"/>
                  <a:pt x="2068112" y="563703"/>
                  <a:pt x="2055551" y="521835"/>
                </a:cubicBezTo>
                <a:cubicBezTo>
                  <a:pt x="2042990" y="479967"/>
                  <a:pt x="2044665" y="426376"/>
                  <a:pt x="2020381" y="381159"/>
                </a:cubicBezTo>
                <a:cubicBezTo>
                  <a:pt x="1996097" y="335942"/>
                  <a:pt x="1949205" y="290723"/>
                  <a:pt x="1909849" y="250530"/>
                </a:cubicBezTo>
                <a:cubicBezTo>
                  <a:pt x="1870493" y="210337"/>
                  <a:pt x="1835324" y="172655"/>
                  <a:pt x="1784245" y="139998"/>
                </a:cubicBezTo>
                <a:cubicBezTo>
                  <a:pt x="1733166" y="107341"/>
                  <a:pt x="1653617" y="77196"/>
                  <a:pt x="1603375" y="54587"/>
                </a:cubicBezTo>
                <a:cubicBezTo>
                  <a:pt x="1553133" y="31978"/>
                  <a:pt x="1521313" y="12719"/>
                  <a:pt x="1482794" y="4345"/>
                </a:cubicBezTo>
                <a:cubicBezTo>
                  <a:pt x="1444275" y="-4029"/>
                  <a:pt x="1406595" y="1833"/>
                  <a:pt x="1372263" y="4345"/>
                </a:cubicBezTo>
                <a:cubicBezTo>
                  <a:pt x="1337931" y="6857"/>
                  <a:pt x="1321183" y="10207"/>
                  <a:pt x="1276803" y="19418"/>
                </a:cubicBezTo>
                <a:cubicBezTo>
                  <a:pt x="1232423" y="28629"/>
                  <a:pt x="1153711" y="39514"/>
                  <a:pt x="1105981" y="59611"/>
                </a:cubicBezTo>
                <a:cubicBezTo>
                  <a:pt x="1058251" y="79708"/>
                  <a:pt x="1023919" y="113202"/>
                  <a:pt x="990425" y="139998"/>
                </a:cubicBezTo>
                <a:cubicBezTo>
                  <a:pt x="956930" y="166794"/>
                  <a:pt x="926785" y="194427"/>
                  <a:pt x="905014" y="220385"/>
                </a:cubicBezTo>
                <a:cubicBezTo>
                  <a:pt x="883243" y="246343"/>
                  <a:pt x="878219" y="267278"/>
                  <a:pt x="859797" y="295748"/>
                </a:cubicBezTo>
                <a:cubicBezTo>
                  <a:pt x="841375" y="324218"/>
                  <a:pt x="833001" y="351851"/>
                  <a:pt x="794482" y="391207"/>
                </a:cubicBezTo>
                <a:cubicBezTo>
                  <a:pt x="755963" y="430563"/>
                  <a:pt x="684788" y="491691"/>
                  <a:pt x="628685" y="531884"/>
                </a:cubicBezTo>
                <a:cubicBezTo>
                  <a:pt x="572582" y="572077"/>
                  <a:pt x="502243" y="602222"/>
                  <a:pt x="457863" y="632367"/>
                </a:cubicBezTo>
                <a:cubicBezTo>
                  <a:pt x="413483" y="662512"/>
                  <a:pt x="387524" y="689308"/>
                  <a:pt x="362403" y="712754"/>
                </a:cubicBezTo>
                <a:cubicBezTo>
                  <a:pt x="337282" y="736200"/>
                  <a:pt x="320535" y="751272"/>
                  <a:pt x="307137" y="773044"/>
                </a:cubicBezTo>
                <a:cubicBezTo>
                  <a:pt x="293739" y="794815"/>
                  <a:pt x="309649" y="813238"/>
                  <a:pt x="282016" y="843383"/>
                </a:cubicBezTo>
                <a:cubicBezTo>
                  <a:pt x="254383" y="873528"/>
                  <a:pt x="179859" y="917071"/>
                  <a:pt x="141340" y="953915"/>
                </a:cubicBezTo>
                <a:cubicBezTo>
                  <a:pt x="102821" y="990759"/>
                  <a:pt x="74350" y="1016716"/>
                  <a:pt x="50904" y="1064446"/>
                </a:cubicBezTo>
                <a:cubicBezTo>
                  <a:pt x="27458" y="1112176"/>
                  <a:pt x="4012" y="1169954"/>
                  <a:pt x="663" y="1240293"/>
                </a:cubicBezTo>
                <a:cubicBezTo>
                  <a:pt x="-2686" y="1310631"/>
                  <a:pt x="6525" y="1413627"/>
                  <a:pt x="30808" y="1486477"/>
                </a:cubicBezTo>
                <a:cubicBezTo>
                  <a:pt x="55091" y="1559327"/>
                  <a:pt x="100309" y="1623805"/>
                  <a:pt x="146364" y="1677396"/>
                </a:cubicBezTo>
                <a:cubicBezTo>
                  <a:pt x="192419" y="1730987"/>
                  <a:pt x="240148" y="1768668"/>
                  <a:pt x="307137" y="1808024"/>
                </a:cubicBezTo>
                <a:cubicBezTo>
                  <a:pt x="374126" y="1847380"/>
                  <a:pt x="471261" y="1889248"/>
                  <a:pt x="548298" y="1913532"/>
                </a:cubicBezTo>
                <a:cubicBezTo>
                  <a:pt x="625335" y="1937816"/>
                  <a:pt x="686463" y="1931955"/>
                  <a:pt x="769362" y="1953726"/>
                </a:cubicBezTo>
                <a:cubicBezTo>
                  <a:pt x="852261" y="1975497"/>
                  <a:pt x="974515" y="2014016"/>
                  <a:pt x="1045691" y="2044161"/>
                </a:cubicBezTo>
                <a:cubicBezTo>
                  <a:pt x="1116867" y="2074306"/>
                  <a:pt x="1146174" y="2086866"/>
                  <a:pt x="1196416" y="2134596"/>
                </a:cubicBezTo>
                <a:cubicBezTo>
                  <a:pt x="1246658" y="2182326"/>
                  <a:pt x="1294388" y="2269412"/>
                  <a:pt x="1347142" y="2330539"/>
                </a:cubicBezTo>
                <a:cubicBezTo>
                  <a:pt x="1399896" y="2391666"/>
                  <a:pt x="1439252" y="2442746"/>
                  <a:pt x="1512940" y="2501361"/>
                </a:cubicBezTo>
                <a:cubicBezTo>
                  <a:pt x="1586628" y="2559976"/>
                  <a:pt x="1687948" y="2621103"/>
                  <a:pt x="1789269" y="2682231"/>
                </a:cubicBezTo>
              </a:path>
            </a:pathLst>
          </a:cu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Freeform: Shape 23">
            <a:extLst>
              <a:ext uri="{FF2B5EF4-FFF2-40B4-BE49-F238E27FC236}">
                <a16:creationId xmlns:a16="http://schemas.microsoft.com/office/drawing/2014/main" id="{D036B68E-1627-4D8B-BD33-591BE50016A2}"/>
              </a:ext>
            </a:extLst>
          </p:cNvPr>
          <p:cNvSpPr/>
          <p:nvPr/>
        </p:nvSpPr>
        <p:spPr>
          <a:xfrm>
            <a:off x="3280786" y="5491424"/>
            <a:ext cx="161823" cy="482321"/>
          </a:xfrm>
          <a:custGeom>
            <a:avLst/>
            <a:gdLst>
              <a:gd name="connsiteX0" fmla="*/ 0 w 161823"/>
              <a:gd name="connsiteY0" fmla="*/ 0 h 482321"/>
              <a:gd name="connsiteX1" fmla="*/ 130629 w 161823"/>
              <a:gd name="connsiteY1" fmla="*/ 135653 h 482321"/>
              <a:gd name="connsiteX2" fmla="*/ 160774 w 161823"/>
              <a:gd name="connsiteY2" fmla="*/ 266281 h 482321"/>
              <a:gd name="connsiteX3" fmla="*/ 150726 w 161823"/>
              <a:gd name="connsiteY3" fmla="*/ 371789 h 482321"/>
              <a:gd name="connsiteX4" fmla="*/ 110532 w 161823"/>
              <a:gd name="connsiteY4" fmla="*/ 482321 h 4823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823" h="482321">
                <a:moveTo>
                  <a:pt x="0" y="0"/>
                </a:moveTo>
                <a:cubicBezTo>
                  <a:pt x="51916" y="45636"/>
                  <a:pt x="103833" y="91273"/>
                  <a:pt x="130629" y="135653"/>
                </a:cubicBezTo>
                <a:cubicBezTo>
                  <a:pt x="157425" y="180033"/>
                  <a:pt x="157425" y="226925"/>
                  <a:pt x="160774" y="266281"/>
                </a:cubicBezTo>
                <a:cubicBezTo>
                  <a:pt x="164123" y="305637"/>
                  <a:pt x="159100" y="335782"/>
                  <a:pt x="150726" y="371789"/>
                </a:cubicBezTo>
                <a:cubicBezTo>
                  <a:pt x="142352" y="407796"/>
                  <a:pt x="126442" y="445058"/>
                  <a:pt x="110532" y="482321"/>
                </a:cubicBezTo>
              </a:path>
            </a:pathLst>
          </a:cu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Shape 24">
            <a:extLst>
              <a:ext uri="{FF2B5EF4-FFF2-40B4-BE49-F238E27FC236}">
                <a16:creationId xmlns:a16="http://schemas.microsoft.com/office/drawing/2014/main" id="{8DC89890-8CC7-4E7A-BACC-AFE92BCAD298}"/>
              </a:ext>
            </a:extLst>
          </p:cNvPr>
          <p:cNvSpPr/>
          <p:nvPr/>
        </p:nvSpPr>
        <p:spPr>
          <a:xfrm>
            <a:off x="1577591" y="4014316"/>
            <a:ext cx="904352" cy="442128"/>
          </a:xfrm>
          <a:custGeom>
            <a:avLst/>
            <a:gdLst>
              <a:gd name="connsiteX0" fmla="*/ 0 w 904352"/>
              <a:gd name="connsiteY0" fmla="*/ 211016 h 442128"/>
              <a:gd name="connsiteX1" fmla="*/ 25121 w 904352"/>
              <a:gd name="connsiteY1" fmla="*/ 321548 h 442128"/>
              <a:gd name="connsiteX2" fmla="*/ 100484 w 904352"/>
              <a:gd name="connsiteY2" fmla="*/ 422031 h 442128"/>
              <a:gd name="connsiteX3" fmla="*/ 904352 w 904352"/>
              <a:gd name="connsiteY3" fmla="*/ 442128 h 442128"/>
              <a:gd name="connsiteX4" fmla="*/ 904352 w 904352"/>
              <a:gd name="connsiteY4" fmla="*/ 195943 h 442128"/>
              <a:gd name="connsiteX5" fmla="*/ 758651 w 904352"/>
              <a:gd name="connsiteY5" fmla="*/ 35170 h 442128"/>
              <a:gd name="connsiteX6" fmla="*/ 261257 w 904352"/>
              <a:gd name="connsiteY6" fmla="*/ 0 h 442128"/>
              <a:gd name="connsiteX7" fmla="*/ 185895 w 904352"/>
              <a:gd name="connsiteY7" fmla="*/ 60291 h 442128"/>
              <a:gd name="connsiteX8" fmla="*/ 115556 w 904352"/>
              <a:gd name="connsiteY8" fmla="*/ 165798 h 442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4352" h="442128">
                <a:moveTo>
                  <a:pt x="0" y="211016"/>
                </a:moveTo>
                <a:lnTo>
                  <a:pt x="25121" y="321548"/>
                </a:lnTo>
                <a:lnTo>
                  <a:pt x="100484" y="422031"/>
                </a:lnTo>
                <a:lnTo>
                  <a:pt x="904352" y="442128"/>
                </a:lnTo>
                <a:lnTo>
                  <a:pt x="904352" y="195943"/>
                </a:lnTo>
                <a:lnTo>
                  <a:pt x="758651" y="35170"/>
                </a:lnTo>
                <a:lnTo>
                  <a:pt x="261257" y="0"/>
                </a:lnTo>
                <a:lnTo>
                  <a:pt x="185895" y="60291"/>
                </a:lnTo>
                <a:lnTo>
                  <a:pt x="115556" y="165798"/>
                </a:lnTo>
              </a:path>
            </a:pathLst>
          </a:custGeom>
          <a:solidFill>
            <a:srgbClr val="E0AC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834D74C1-7260-442C-88AB-9D3170A31F2C}"/>
              </a:ext>
            </a:extLst>
          </p:cNvPr>
          <p:cNvGrpSpPr/>
          <p:nvPr/>
        </p:nvGrpSpPr>
        <p:grpSpPr>
          <a:xfrm>
            <a:off x="89317" y="2338310"/>
            <a:ext cx="2503412" cy="891027"/>
            <a:chOff x="89317" y="2338310"/>
            <a:chExt cx="2503412" cy="891027"/>
          </a:xfrm>
        </p:grpSpPr>
        <p:cxnSp>
          <p:nvCxnSpPr>
            <p:cNvPr id="18" name="Straight Connector 17">
              <a:extLst>
                <a:ext uri="{FF2B5EF4-FFF2-40B4-BE49-F238E27FC236}">
                  <a16:creationId xmlns:a16="http://schemas.microsoft.com/office/drawing/2014/main" id="{F63339BC-4BA0-41D0-80D7-BFDB9EF71D7E}"/>
                </a:ext>
              </a:extLst>
            </p:cNvPr>
            <p:cNvCxnSpPr/>
            <p:nvPr/>
          </p:nvCxnSpPr>
          <p:spPr>
            <a:xfrm>
              <a:off x="2338086" y="2882096"/>
              <a:ext cx="254643" cy="34724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8B06CDF0-0B41-41CC-8968-48326B819339}"/>
                </a:ext>
              </a:extLst>
            </p:cNvPr>
            <p:cNvSpPr txBox="1"/>
            <p:nvPr/>
          </p:nvSpPr>
          <p:spPr>
            <a:xfrm>
              <a:off x="89317" y="2338310"/>
              <a:ext cx="1153906" cy="523220"/>
            </a:xfrm>
            <a:prstGeom prst="rect">
              <a:avLst/>
            </a:prstGeom>
            <a:noFill/>
          </p:spPr>
          <p:txBody>
            <a:bodyPr wrap="none" rtlCol="0">
              <a:spAutoFit/>
            </a:bodyPr>
            <a:lstStyle/>
            <a:p>
              <a:r>
                <a:rPr lang="en-US" sz="1400" b="1" dirty="0">
                  <a:solidFill>
                    <a:srgbClr val="FF0000"/>
                  </a:solidFill>
                </a:rPr>
                <a:t>cross-section</a:t>
              </a:r>
            </a:p>
            <a:p>
              <a:r>
                <a:rPr lang="en-US" sz="1400" b="1" dirty="0">
                  <a:solidFill>
                    <a:srgbClr val="FF0000"/>
                  </a:solidFill>
                </a:rPr>
                <a:t>(next slide)</a:t>
              </a:r>
            </a:p>
          </p:txBody>
        </p:sp>
        <p:cxnSp>
          <p:nvCxnSpPr>
            <p:cNvPr id="21" name="Straight Arrow Connector 20">
              <a:extLst>
                <a:ext uri="{FF2B5EF4-FFF2-40B4-BE49-F238E27FC236}">
                  <a16:creationId xmlns:a16="http://schemas.microsoft.com/office/drawing/2014/main" id="{104D9B29-62F7-4D9B-9522-85925731C0E6}"/>
                </a:ext>
              </a:extLst>
            </p:cNvPr>
            <p:cNvCxnSpPr>
              <a:cxnSpLocks/>
            </p:cNvCxnSpPr>
            <p:nvPr/>
          </p:nvCxnSpPr>
          <p:spPr>
            <a:xfrm>
              <a:off x="1146265" y="2599920"/>
              <a:ext cx="1094863" cy="28217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26" name="TextBox 25">
            <a:extLst>
              <a:ext uri="{FF2B5EF4-FFF2-40B4-BE49-F238E27FC236}">
                <a16:creationId xmlns:a16="http://schemas.microsoft.com/office/drawing/2014/main" id="{CA8B592E-7307-4172-AF2D-5CE881D215DC}"/>
              </a:ext>
            </a:extLst>
          </p:cNvPr>
          <p:cNvSpPr txBox="1"/>
          <p:nvPr/>
        </p:nvSpPr>
        <p:spPr>
          <a:xfrm>
            <a:off x="251433" y="3876004"/>
            <a:ext cx="899990" cy="646331"/>
          </a:xfrm>
          <a:prstGeom prst="rect">
            <a:avLst/>
          </a:prstGeom>
          <a:noFill/>
        </p:spPr>
        <p:txBody>
          <a:bodyPr wrap="none" rtlCol="0">
            <a:spAutoFit/>
          </a:bodyPr>
          <a:lstStyle/>
          <a:p>
            <a:r>
              <a:rPr lang="en-US" dirty="0"/>
              <a:t>Capitan</a:t>
            </a:r>
          </a:p>
          <a:p>
            <a:r>
              <a:rPr lang="en-US" dirty="0"/>
              <a:t>reef</a:t>
            </a:r>
          </a:p>
        </p:txBody>
      </p:sp>
      <p:cxnSp>
        <p:nvCxnSpPr>
          <p:cNvPr id="28" name="Straight Arrow Connector 27">
            <a:extLst>
              <a:ext uri="{FF2B5EF4-FFF2-40B4-BE49-F238E27FC236}">
                <a16:creationId xmlns:a16="http://schemas.microsoft.com/office/drawing/2014/main" id="{150027AA-0D1A-4CAC-8ABD-599F917B17E9}"/>
              </a:ext>
            </a:extLst>
          </p:cNvPr>
          <p:cNvCxnSpPr/>
          <p:nvPr/>
        </p:nvCxnSpPr>
        <p:spPr>
          <a:xfrm>
            <a:off x="1068560" y="4014316"/>
            <a:ext cx="427055"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29414590"/>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24000" y="1009292"/>
            <a:ext cx="9144000" cy="58487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1143293"/>
            <a:ext cx="8079956" cy="5057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8032429" y="6193955"/>
            <a:ext cx="3275757" cy="276999"/>
          </a:xfrm>
          <a:prstGeom prst="rect">
            <a:avLst/>
          </a:prstGeom>
        </p:spPr>
        <p:txBody>
          <a:bodyPr wrap="square">
            <a:spAutoFit/>
          </a:bodyPr>
          <a:lstStyle/>
          <a:p>
            <a:pPr algn="ctr" fontAlgn="base">
              <a:spcBef>
                <a:spcPct val="10000"/>
              </a:spcBef>
              <a:spcAft>
                <a:spcPct val="0"/>
              </a:spcAft>
            </a:pPr>
            <a:r>
              <a:rPr lang="en-US" sz="1200" dirty="0">
                <a:latin typeface="Arial" pitchFamily="34" charset="0"/>
                <a:cs typeface="Arial" pitchFamily="34" charset="0"/>
              </a:rPr>
              <a:t> (From </a:t>
            </a:r>
            <a:r>
              <a:rPr lang="en-US" sz="1200" dirty="0" err="1">
                <a:latin typeface="Arial" pitchFamily="34" charset="0"/>
                <a:cs typeface="Arial" pitchFamily="34" charset="0"/>
              </a:rPr>
              <a:t>Scholle</a:t>
            </a:r>
            <a:r>
              <a:rPr lang="en-US" sz="1200" dirty="0">
                <a:latin typeface="Arial" pitchFamily="34" charset="0"/>
                <a:cs typeface="Arial" pitchFamily="34" charset="0"/>
              </a:rPr>
              <a:t> and Ulmer-</a:t>
            </a:r>
            <a:r>
              <a:rPr lang="en-US" sz="1200" dirty="0" err="1">
                <a:latin typeface="Arial" pitchFamily="34" charset="0"/>
                <a:cs typeface="Arial" pitchFamily="34" charset="0"/>
              </a:rPr>
              <a:t>Scholle</a:t>
            </a:r>
            <a:r>
              <a:rPr lang="en-US" sz="1200" dirty="0">
                <a:latin typeface="Arial" pitchFamily="34" charset="0"/>
                <a:cs typeface="Arial" pitchFamily="34" charset="0"/>
              </a:rPr>
              <a:t>, 2007) </a:t>
            </a:r>
          </a:p>
        </p:txBody>
      </p:sp>
      <p:sp>
        <p:nvSpPr>
          <p:cNvPr id="4" name="Rectangle 3"/>
          <p:cNvSpPr/>
          <p:nvPr/>
        </p:nvSpPr>
        <p:spPr>
          <a:xfrm>
            <a:off x="2371544" y="114292"/>
            <a:ext cx="7076296" cy="738664"/>
          </a:xfrm>
          <a:prstGeom prst="rect">
            <a:avLst/>
          </a:prstGeom>
        </p:spPr>
        <p:txBody>
          <a:bodyPr wrap="none">
            <a:spAutoFit/>
          </a:bodyPr>
          <a:lstStyle/>
          <a:p>
            <a:pPr fontAlgn="base">
              <a:spcBef>
                <a:spcPct val="10000"/>
              </a:spcBef>
              <a:spcAft>
                <a:spcPct val="0"/>
              </a:spcAft>
            </a:pPr>
            <a:r>
              <a:rPr lang="en-US" sz="2000" dirty="0">
                <a:latin typeface="Arial" pitchFamily="34" charset="0"/>
                <a:cs typeface="Arial" pitchFamily="34" charset="0"/>
              </a:rPr>
              <a:t>Depositional Units of Middle to Late Permian exposed in the</a:t>
            </a:r>
          </a:p>
          <a:p>
            <a:pPr algn="ctr" fontAlgn="base">
              <a:spcBef>
                <a:spcPct val="10000"/>
              </a:spcBef>
              <a:spcAft>
                <a:spcPct val="0"/>
              </a:spcAft>
            </a:pPr>
            <a:r>
              <a:rPr lang="en-US" sz="2000" dirty="0">
                <a:latin typeface="Arial" pitchFamily="34" charset="0"/>
                <a:cs typeface="Arial" pitchFamily="34" charset="0"/>
              </a:rPr>
              <a:t>Guadalupe Mountains of west Texas and SE New Mexico</a:t>
            </a:r>
          </a:p>
        </p:txBody>
      </p:sp>
      <p:sp>
        <p:nvSpPr>
          <p:cNvPr id="2" name="TextBox 1"/>
          <p:cNvSpPr txBox="1"/>
          <p:nvPr/>
        </p:nvSpPr>
        <p:spPr>
          <a:xfrm>
            <a:off x="6060128" y="982457"/>
            <a:ext cx="1224246" cy="276999"/>
          </a:xfrm>
          <a:prstGeom prst="rect">
            <a:avLst/>
          </a:prstGeom>
          <a:noFill/>
        </p:spPr>
        <p:txBody>
          <a:bodyPr wrap="none" rtlCol="0">
            <a:spAutoFit/>
          </a:bodyPr>
          <a:lstStyle/>
          <a:p>
            <a:r>
              <a:rPr lang="en-US" sz="1200" b="1" dirty="0">
                <a:solidFill>
                  <a:srgbClr val="C00000"/>
                </a:solidFill>
              </a:rPr>
              <a:t>Shelf Edge Reefs</a:t>
            </a:r>
          </a:p>
        </p:txBody>
      </p:sp>
      <p:sp>
        <p:nvSpPr>
          <p:cNvPr id="7" name="TextBox 6"/>
          <p:cNvSpPr txBox="1"/>
          <p:nvPr/>
        </p:nvSpPr>
        <p:spPr>
          <a:xfrm>
            <a:off x="8206509" y="834967"/>
            <a:ext cx="1463799" cy="461665"/>
          </a:xfrm>
          <a:prstGeom prst="rect">
            <a:avLst/>
          </a:prstGeom>
          <a:noFill/>
        </p:spPr>
        <p:txBody>
          <a:bodyPr wrap="none" rtlCol="0">
            <a:spAutoFit/>
          </a:bodyPr>
          <a:lstStyle/>
          <a:p>
            <a:pPr algn="ctr"/>
            <a:r>
              <a:rPr lang="en-US" sz="1200" b="1" dirty="0">
                <a:solidFill>
                  <a:srgbClr val="C00000"/>
                </a:solidFill>
              </a:rPr>
              <a:t>Basin Gravity Flow</a:t>
            </a:r>
          </a:p>
          <a:p>
            <a:pPr algn="ctr"/>
            <a:r>
              <a:rPr lang="en-US" sz="1200" b="1" dirty="0">
                <a:solidFill>
                  <a:srgbClr val="C00000"/>
                </a:solidFill>
              </a:rPr>
              <a:t>Sands &amp; Carbonates</a:t>
            </a:r>
          </a:p>
        </p:txBody>
      </p:sp>
      <p:sp>
        <p:nvSpPr>
          <p:cNvPr id="8" name="TextBox 7"/>
          <p:cNvSpPr txBox="1"/>
          <p:nvPr/>
        </p:nvSpPr>
        <p:spPr>
          <a:xfrm>
            <a:off x="2449307" y="966292"/>
            <a:ext cx="3185487" cy="261610"/>
          </a:xfrm>
          <a:prstGeom prst="rect">
            <a:avLst/>
          </a:prstGeom>
          <a:noFill/>
        </p:spPr>
        <p:txBody>
          <a:bodyPr wrap="none" rtlCol="0">
            <a:spAutoFit/>
          </a:bodyPr>
          <a:lstStyle/>
          <a:p>
            <a:r>
              <a:rPr lang="en-US" sz="1100" b="1" dirty="0">
                <a:solidFill>
                  <a:srgbClr val="C00000"/>
                </a:solidFill>
              </a:rPr>
              <a:t>Shelf </a:t>
            </a:r>
            <a:r>
              <a:rPr lang="en-US" sz="1100" b="1" dirty="0" err="1">
                <a:solidFill>
                  <a:srgbClr val="C00000"/>
                </a:solidFill>
              </a:rPr>
              <a:t>Evaporitic</a:t>
            </a:r>
            <a:r>
              <a:rPr lang="en-US" sz="1100" b="1" dirty="0">
                <a:solidFill>
                  <a:srgbClr val="C00000"/>
                </a:solidFill>
              </a:rPr>
              <a:t> Lagoon, Tidal, and </a:t>
            </a:r>
            <a:r>
              <a:rPr lang="en-US" sz="1100" b="1" dirty="0" err="1">
                <a:solidFill>
                  <a:srgbClr val="C00000"/>
                </a:solidFill>
              </a:rPr>
              <a:t>Sabkha</a:t>
            </a:r>
            <a:r>
              <a:rPr lang="en-US" sz="1100" b="1" dirty="0">
                <a:solidFill>
                  <a:srgbClr val="C00000"/>
                </a:solidFill>
              </a:rPr>
              <a:t> Deposits</a:t>
            </a:r>
          </a:p>
        </p:txBody>
      </p:sp>
      <p:sp>
        <p:nvSpPr>
          <p:cNvPr id="18" name="TextBox 17"/>
          <p:cNvSpPr txBox="1"/>
          <p:nvPr/>
        </p:nvSpPr>
        <p:spPr>
          <a:xfrm>
            <a:off x="4258854" y="3378287"/>
            <a:ext cx="955711" cy="400110"/>
          </a:xfrm>
          <a:prstGeom prst="rect">
            <a:avLst/>
          </a:prstGeom>
          <a:noFill/>
        </p:spPr>
        <p:txBody>
          <a:bodyPr wrap="none" rtlCol="0">
            <a:spAutoFit/>
          </a:bodyPr>
          <a:lstStyle/>
          <a:p>
            <a:pPr algn="ctr"/>
            <a:r>
              <a:rPr lang="en-US" sz="1000" b="1" i="1" dirty="0"/>
              <a:t>Cherry Canyon</a:t>
            </a:r>
          </a:p>
          <a:p>
            <a:pPr algn="ctr"/>
            <a:r>
              <a:rPr lang="en-US" sz="1000" b="1" i="1" dirty="0"/>
              <a:t>Tongue</a:t>
            </a:r>
          </a:p>
        </p:txBody>
      </p:sp>
    </p:spTree>
    <p:extLst>
      <p:ext uri="{BB962C8B-B14F-4D97-AF65-F5344CB8AC3E}">
        <p14:creationId xmlns:p14="http://schemas.microsoft.com/office/powerpoint/2010/main" val="868520640"/>
      </p:ext>
    </p:extLst>
  </p:cSld>
  <p:clrMapOvr>
    <a:masterClrMapping/>
  </p:clrMapOvr>
  <p:transition>
    <p:wipe dir="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051" y="474562"/>
            <a:ext cx="6091949" cy="5839427"/>
          </a:xfrm>
          <a:prstGeom prst="rect">
            <a:avLst/>
          </a:prstGeom>
        </p:spPr>
      </p:pic>
      <p:sp>
        <p:nvSpPr>
          <p:cNvPr id="4" name="TextBox 3">
            <a:extLst>
              <a:ext uri="{FF2B5EF4-FFF2-40B4-BE49-F238E27FC236}">
                <a16:creationId xmlns:a16="http://schemas.microsoft.com/office/drawing/2014/main" id="{75FE8B41-86CB-4CB7-AEEB-5819C972B4CB}"/>
              </a:ext>
            </a:extLst>
          </p:cNvPr>
          <p:cNvSpPr txBox="1"/>
          <p:nvPr/>
        </p:nvSpPr>
        <p:spPr>
          <a:xfrm>
            <a:off x="4688402" y="6313989"/>
            <a:ext cx="968535" cy="261610"/>
          </a:xfrm>
          <a:prstGeom prst="rect">
            <a:avLst/>
          </a:prstGeom>
          <a:noFill/>
        </p:spPr>
        <p:txBody>
          <a:bodyPr wrap="none" rtlCol="0">
            <a:spAutoFit/>
          </a:bodyPr>
          <a:lstStyle/>
          <a:p>
            <a:r>
              <a:rPr lang="en-US" sz="1100" dirty="0"/>
              <a:t>(Harris, 2009)</a:t>
            </a:r>
          </a:p>
        </p:txBody>
      </p:sp>
      <p:pic>
        <p:nvPicPr>
          <p:cNvPr id="6" name="Picture 5">
            <a:extLst>
              <a:ext uri="{FF2B5EF4-FFF2-40B4-BE49-F238E27FC236}">
                <a16:creationId xmlns:a16="http://schemas.microsoft.com/office/drawing/2014/main" id="{BBA9492B-6E87-47F4-B2F9-EE4018674A97}"/>
              </a:ext>
            </a:extLst>
          </p:cNvPr>
          <p:cNvPicPr>
            <a:picLocks noChangeAspect="1"/>
          </p:cNvPicPr>
          <p:nvPr/>
        </p:nvPicPr>
        <p:blipFill>
          <a:blip r:embed="rId3"/>
          <a:stretch>
            <a:fillRect/>
          </a:stretch>
        </p:blipFill>
        <p:spPr>
          <a:xfrm>
            <a:off x="5656937" y="381964"/>
            <a:ext cx="6429068" cy="4577787"/>
          </a:xfrm>
          <a:prstGeom prst="rect">
            <a:avLst/>
          </a:prstGeom>
        </p:spPr>
      </p:pic>
      <p:sp>
        <p:nvSpPr>
          <p:cNvPr id="7" name="TextBox 6">
            <a:extLst>
              <a:ext uri="{FF2B5EF4-FFF2-40B4-BE49-F238E27FC236}">
                <a16:creationId xmlns:a16="http://schemas.microsoft.com/office/drawing/2014/main" id="{BD8540EA-B80E-43F0-B6FD-E65E860FCD5B}"/>
              </a:ext>
            </a:extLst>
          </p:cNvPr>
          <p:cNvSpPr txBox="1"/>
          <p:nvPr/>
        </p:nvSpPr>
        <p:spPr>
          <a:xfrm>
            <a:off x="636608" y="167182"/>
            <a:ext cx="3381118" cy="369332"/>
          </a:xfrm>
          <a:prstGeom prst="rect">
            <a:avLst/>
          </a:prstGeom>
          <a:noFill/>
        </p:spPr>
        <p:txBody>
          <a:bodyPr wrap="none" rtlCol="0">
            <a:spAutoFit/>
          </a:bodyPr>
          <a:lstStyle/>
          <a:p>
            <a:r>
              <a:rPr lang="en-US" dirty="0"/>
              <a:t>Seismic expression of Capitan reef</a:t>
            </a:r>
          </a:p>
        </p:txBody>
      </p:sp>
      <p:sp>
        <p:nvSpPr>
          <p:cNvPr id="8" name="TextBox 7">
            <a:extLst>
              <a:ext uri="{FF2B5EF4-FFF2-40B4-BE49-F238E27FC236}">
                <a16:creationId xmlns:a16="http://schemas.microsoft.com/office/drawing/2014/main" id="{E74A8A1C-B5CC-47B1-B961-A2F3D8286FA3}"/>
              </a:ext>
            </a:extLst>
          </p:cNvPr>
          <p:cNvSpPr txBox="1"/>
          <p:nvPr/>
        </p:nvSpPr>
        <p:spPr>
          <a:xfrm>
            <a:off x="6096000" y="28286"/>
            <a:ext cx="5909054" cy="369332"/>
          </a:xfrm>
          <a:prstGeom prst="rect">
            <a:avLst/>
          </a:prstGeom>
          <a:noFill/>
        </p:spPr>
        <p:txBody>
          <a:bodyPr wrap="none" rtlCol="0">
            <a:spAutoFit/>
          </a:bodyPr>
          <a:lstStyle/>
          <a:p>
            <a:r>
              <a:rPr lang="en-US" dirty="0"/>
              <a:t>Capitan reef outcrop, Western Escarpment, Guadalupe Mtns.</a:t>
            </a:r>
          </a:p>
        </p:txBody>
      </p:sp>
    </p:spTree>
    <p:extLst>
      <p:ext uri="{BB962C8B-B14F-4D97-AF65-F5344CB8AC3E}">
        <p14:creationId xmlns:p14="http://schemas.microsoft.com/office/powerpoint/2010/main" val="651226770"/>
      </p:ext>
    </p:extLst>
  </p:cSld>
  <p:clrMapOvr>
    <a:masterClrMapping/>
  </p:clrMapOvr>
  <p:transition>
    <p:wipe dir="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F8A8190-38D8-4AEF-8E86-45D2E2925E79}"/>
              </a:ext>
            </a:extLst>
          </p:cNvPr>
          <p:cNvPicPr>
            <a:picLocks noChangeAspect="1"/>
          </p:cNvPicPr>
          <p:nvPr/>
        </p:nvPicPr>
        <p:blipFill>
          <a:blip r:embed="rId2"/>
          <a:stretch>
            <a:fillRect/>
          </a:stretch>
        </p:blipFill>
        <p:spPr>
          <a:xfrm>
            <a:off x="-23150" y="231493"/>
            <a:ext cx="6909815" cy="4490977"/>
          </a:xfrm>
          <a:prstGeom prst="rect">
            <a:avLst/>
          </a:prstGeom>
        </p:spPr>
      </p:pic>
      <p:pic>
        <p:nvPicPr>
          <p:cNvPr id="5" name="Picture 4">
            <a:extLst>
              <a:ext uri="{FF2B5EF4-FFF2-40B4-BE49-F238E27FC236}">
                <a16:creationId xmlns:a16="http://schemas.microsoft.com/office/drawing/2014/main" id="{026A34E3-C8A7-4A98-82DE-CFFA889865EC}"/>
              </a:ext>
            </a:extLst>
          </p:cNvPr>
          <p:cNvPicPr>
            <a:picLocks noChangeAspect="1"/>
          </p:cNvPicPr>
          <p:nvPr/>
        </p:nvPicPr>
        <p:blipFill>
          <a:blip r:embed="rId3"/>
          <a:stretch>
            <a:fillRect/>
          </a:stretch>
        </p:blipFill>
        <p:spPr>
          <a:xfrm>
            <a:off x="7017161" y="995423"/>
            <a:ext cx="4716287" cy="2524122"/>
          </a:xfrm>
          <a:prstGeom prst="rect">
            <a:avLst/>
          </a:prstGeom>
          <a:ln>
            <a:solidFill>
              <a:schemeClr val="tx1"/>
            </a:solidFill>
          </a:ln>
        </p:spPr>
      </p:pic>
      <p:sp>
        <p:nvSpPr>
          <p:cNvPr id="6" name="TextBox 5">
            <a:extLst>
              <a:ext uri="{FF2B5EF4-FFF2-40B4-BE49-F238E27FC236}">
                <a16:creationId xmlns:a16="http://schemas.microsoft.com/office/drawing/2014/main" id="{512EFE87-23D6-4FB1-B1F9-64901119899A}"/>
              </a:ext>
            </a:extLst>
          </p:cNvPr>
          <p:cNvSpPr txBox="1"/>
          <p:nvPr/>
        </p:nvSpPr>
        <p:spPr>
          <a:xfrm>
            <a:off x="6746933" y="231493"/>
            <a:ext cx="4827751" cy="523220"/>
          </a:xfrm>
          <a:prstGeom prst="rect">
            <a:avLst/>
          </a:prstGeom>
          <a:noFill/>
        </p:spPr>
        <p:txBody>
          <a:bodyPr wrap="square" rtlCol="0">
            <a:spAutoFit/>
          </a:bodyPr>
          <a:lstStyle/>
          <a:p>
            <a:r>
              <a:rPr lang="en-US" sz="1400" i="1" dirty="0" err="1"/>
              <a:t>Tubiphytes</a:t>
            </a:r>
            <a:r>
              <a:rPr lang="en-US" sz="1400" dirty="0"/>
              <a:t>: A problematical fossil (early Carboniferous – mid Cretaceous) common in middle – late Permian and Triassic reefs</a:t>
            </a:r>
          </a:p>
        </p:txBody>
      </p:sp>
      <p:pic>
        <p:nvPicPr>
          <p:cNvPr id="7" name="Picture 6">
            <a:extLst>
              <a:ext uri="{FF2B5EF4-FFF2-40B4-BE49-F238E27FC236}">
                <a16:creationId xmlns:a16="http://schemas.microsoft.com/office/drawing/2014/main" id="{0295265F-E311-4A68-92FE-3A85BA2F6CA4}"/>
              </a:ext>
            </a:extLst>
          </p:cNvPr>
          <p:cNvPicPr>
            <a:picLocks noChangeAspect="1"/>
          </p:cNvPicPr>
          <p:nvPr/>
        </p:nvPicPr>
        <p:blipFill>
          <a:blip r:embed="rId4"/>
          <a:stretch>
            <a:fillRect/>
          </a:stretch>
        </p:blipFill>
        <p:spPr>
          <a:xfrm>
            <a:off x="7047151" y="3862437"/>
            <a:ext cx="5037503" cy="2524122"/>
          </a:xfrm>
          <a:prstGeom prst="rect">
            <a:avLst/>
          </a:prstGeom>
        </p:spPr>
      </p:pic>
    </p:spTree>
    <p:extLst>
      <p:ext uri="{BB962C8B-B14F-4D97-AF65-F5344CB8AC3E}">
        <p14:creationId xmlns:p14="http://schemas.microsoft.com/office/powerpoint/2010/main" val="1895971400"/>
      </p:ext>
    </p:extLst>
  </p:cSld>
  <p:clrMapOvr>
    <a:masterClrMapping/>
  </p:clrMapOvr>
  <p:transition>
    <p:wipe dir="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24000" y="1009292"/>
            <a:ext cx="9144000" cy="58487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1143293"/>
            <a:ext cx="8079956" cy="5057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8032429" y="6193955"/>
            <a:ext cx="3275757" cy="276999"/>
          </a:xfrm>
          <a:prstGeom prst="rect">
            <a:avLst/>
          </a:prstGeom>
        </p:spPr>
        <p:txBody>
          <a:bodyPr wrap="square">
            <a:spAutoFit/>
          </a:bodyPr>
          <a:lstStyle/>
          <a:p>
            <a:pPr algn="ctr" fontAlgn="base">
              <a:spcBef>
                <a:spcPct val="10000"/>
              </a:spcBef>
              <a:spcAft>
                <a:spcPct val="0"/>
              </a:spcAft>
            </a:pPr>
            <a:r>
              <a:rPr lang="en-US" sz="1200" dirty="0">
                <a:latin typeface="Arial" pitchFamily="34" charset="0"/>
                <a:cs typeface="Arial" pitchFamily="34" charset="0"/>
              </a:rPr>
              <a:t> (From </a:t>
            </a:r>
            <a:r>
              <a:rPr lang="en-US" sz="1200" dirty="0" err="1">
                <a:latin typeface="Arial" pitchFamily="34" charset="0"/>
                <a:cs typeface="Arial" pitchFamily="34" charset="0"/>
              </a:rPr>
              <a:t>Scholle</a:t>
            </a:r>
            <a:r>
              <a:rPr lang="en-US" sz="1200" dirty="0">
                <a:latin typeface="Arial" pitchFamily="34" charset="0"/>
                <a:cs typeface="Arial" pitchFamily="34" charset="0"/>
              </a:rPr>
              <a:t> and Ulmer-</a:t>
            </a:r>
            <a:r>
              <a:rPr lang="en-US" sz="1200" dirty="0" err="1">
                <a:latin typeface="Arial" pitchFamily="34" charset="0"/>
                <a:cs typeface="Arial" pitchFamily="34" charset="0"/>
              </a:rPr>
              <a:t>Scholle</a:t>
            </a:r>
            <a:r>
              <a:rPr lang="en-US" sz="1200" dirty="0">
                <a:latin typeface="Arial" pitchFamily="34" charset="0"/>
                <a:cs typeface="Arial" pitchFamily="34" charset="0"/>
              </a:rPr>
              <a:t>, 2007) </a:t>
            </a:r>
          </a:p>
        </p:txBody>
      </p:sp>
      <p:sp>
        <p:nvSpPr>
          <p:cNvPr id="4" name="Rectangle 3"/>
          <p:cNvSpPr/>
          <p:nvPr/>
        </p:nvSpPr>
        <p:spPr>
          <a:xfrm>
            <a:off x="2371544" y="114292"/>
            <a:ext cx="7076296" cy="738664"/>
          </a:xfrm>
          <a:prstGeom prst="rect">
            <a:avLst/>
          </a:prstGeom>
        </p:spPr>
        <p:txBody>
          <a:bodyPr wrap="none">
            <a:spAutoFit/>
          </a:bodyPr>
          <a:lstStyle/>
          <a:p>
            <a:pPr fontAlgn="base">
              <a:spcBef>
                <a:spcPct val="10000"/>
              </a:spcBef>
              <a:spcAft>
                <a:spcPct val="0"/>
              </a:spcAft>
            </a:pPr>
            <a:r>
              <a:rPr lang="en-US" sz="2000" dirty="0">
                <a:latin typeface="Arial" pitchFamily="34" charset="0"/>
                <a:cs typeface="Arial" pitchFamily="34" charset="0"/>
              </a:rPr>
              <a:t>Depositional Units of Middle to Late Permian exposed in the</a:t>
            </a:r>
          </a:p>
          <a:p>
            <a:pPr algn="ctr" fontAlgn="base">
              <a:spcBef>
                <a:spcPct val="10000"/>
              </a:spcBef>
              <a:spcAft>
                <a:spcPct val="0"/>
              </a:spcAft>
            </a:pPr>
            <a:r>
              <a:rPr lang="en-US" sz="2000" dirty="0">
                <a:latin typeface="Arial" pitchFamily="34" charset="0"/>
                <a:cs typeface="Arial" pitchFamily="34" charset="0"/>
              </a:rPr>
              <a:t>Guadalupe Mountains of west Texas and SE New Mexico</a:t>
            </a:r>
          </a:p>
        </p:txBody>
      </p:sp>
      <p:sp>
        <p:nvSpPr>
          <p:cNvPr id="2" name="TextBox 1"/>
          <p:cNvSpPr txBox="1"/>
          <p:nvPr/>
        </p:nvSpPr>
        <p:spPr>
          <a:xfrm>
            <a:off x="6060128" y="982457"/>
            <a:ext cx="1224246" cy="276999"/>
          </a:xfrm>
          <a:prstGeom prst="rect">
            <a:avLst/>
          </a:prstGeom>
          <a:noFill/>
        </p:spPr>
        <p:txBody>
          <a:bodyPr wrap="none" rtlCol="0">
            <a:spAutoFit/>
          </a:bodyPr>
          <a:lstStyle/>
          <a:p>
            <a:r>
              <a:rPr lang="en-US" sz="1200" b="1" dirty="0">
                <a:solidFill>
                  <a:srgbClr val="C00000"/>
                </a:solidFill>
              </a:rPr>
              <a:t>Shelf Edge Reefs</a:t>
            </a:r>
          </a:p>
        </p:txBody>
      </p:sp>
      <p:sp>
        <p:nvSpPr>
          <p:cNvPr id="7" name="TextBox 6"/>
          <p:cNvSpPr txBox="1"/>
          <p:nvPr/>
        </p:nvSpPr>
        <p:spPr>
          <a:xfrm>
            <a:off x="8206509" y="834967"/>
            <a:ext cx="1463799" cy="461665"/>
          </a:xfrm>
          <a:prstGeom prst="rect">
            <a:avLst/>
          </a:prstGeom>
          <a:noFill/>
        </p:spPr>
        <p:txBody>
          <a:bodyPr wrap="none" rtlCol="0">
            <a:spAutoFit/>
          </a:bodyPr>
          <a:lstStyle/>
          <a:p>
            <a:pPr algn="ctr"/>
            <a:r>
              <a:rPr lang="en-US" sz="1200" b="1" dirty="0">
                <a:solidFill>
                  <a:srgbClr val="C00000"/>
                </a:solidFill>
              </a:rPr>
              <a:t>Basin Gravity Flow</a:t>
            </a:r>
          </a:p>
          <a:p>
            <a:pPr algn="ctr"/>
            <a:r>
              <a:rPr lang="en-US" sz="1200" b="1" dirty="0">
                <a:solidFill>
                  <a:srgbClr val="C00000"/>
                </a:solidFill>
              </a:rPr>
              <a:t>Sands &amp; Carbonates</a:t>
            </a:r>
          </a:p>
        </p:txBody>
      </p:sp>
      <p:sp>
        <p:nvSpPr>
          <p:cNvPr id="8" name="TextBox 7"/>
          <p:cNvSpPr txBox="1"/>
          <p:nvPr/>
        </p:nvSpPr>
        <p:spPr>
          <a:xfrm>
            <a:off x="2449307" y="966292"/>
            <a:ext cx="3185487" cy="261610"/>
          </a:xfrm>
          <a:prstGeom prst="rect">
            <a:avLst/>
          </a:prstGeom>
          <a:noFill/>
        </p:spPr>
        <p:txBody>
          <a:bodyPr wrap="none" rtlCol="0">
            <a:spAutoFit/>
          </a:bodyPr>
          <a:lstStyle/>
          <a:p>
            <a:r>
              <a:rPr lang="en-US" sz="1100" b="1" dirty="0">
                <a:solidFill>
                  <a:srgbClr val="C00000"/>
                </a:solidFill>
              </a:rPr>
              <a:t>Shelf </a:t>
            </a:r>
            <a:r>
              <a:rPr lang="en-US" sz="1100" b="1" dirty="0" err="1">
                <a:solidFill>
                  <a:srgbClr val="C00000"/>
                </a:solidFill>
              </a:rPr>
              <a:t>Evaporitic</a:t>
            </a:r>
            <a:r>
              <a:rPr lang="en-US" sz="1100" b="1" dirty="0">
                <a:solidFill>
                  <a:srgbClr val="C00000"/>
                </a:solidFill>
              </a:rPr>
              <a:t> Lagoon, Tidal, and </a:t>
            </a:r>
            <a:r>
              <a:rPr lang="en-US" sz="1100" b="1" dirty="0" err="1">
                <a:solidFill>
                  <a:srgbClr val="C00000"/>
                </a:solidFill>
              </a:rPr>
              <a:t>Sabkha</a:t>
            </a:r>
            <a:r>
              <a:rPr lang="en-US" sz="1100" b="1" dirty="0">
                <a:solidFill>
                  <a:srgbClr val="C00000"/>
                </a:solidFill>
              </a:rPr>
              <a:t> Deposits</a:t>
            </a:r>
          </a:p>
        </p:txBody>
      </p:sp>
      <p:sp>
        <p:nvSpPr>
          <p:cNvPr id="18" name="TextBox 17"/>
          <p:cNvSpPr txBox="1"/>
          <p:nvPr/>
        </p:nvSpPr>
        <p:spPr>
          <a:xfrm>
            <a:off x="4258854" y="3378287"/>
            <a:ext cx="955711" cy="400110"/>
          </a:xfrm>
          <a:prstGeom prst="rect">
            <a:avLst/>
          </a:prstGeom>
          <a:noFill/>
        </p:spPr>
        <p:txBody>
          <a:bodyPr wrap="none" rtlCol="0">
            <a:spAutoFit/>
          </a:bodyPr>
          <a:lstStyle/>
          <a:p>
            <a:pPr algn="ctr"/>
            <a:r>
              <a:rPr lang="en-US" sz="1000" b="1" i="1" dirty="0"/>
              <a:t>Cherry Canyon</a:t>
            </a:r>
          </a:p>
          <a:p>
            <a:pPr algn="ctr"/>
            <a:r>
              <a:rPr lang="en-US" sz="1000" b="1" i="1" dirty="0"/>
              <a:t>Tongue</a:t>
            </a:r>
          </a:p>
        </p:txBody>
      </p:sp>
      <p:sp>
        <p:nvSpPr>
          <p:cNvPr id="6" name="Freeform: Shape 5">
            <a:extLst>
              <a:ext uri="{FF2B5EF4-FFF2-40B4-BE49-F238E27FC236}">
                <a16:creationId xmlns:a16="http://schemas.microsoft.com/office/drawing/2014/main" id="{A289F6A2-27FA-4B3E-B0EE-D29BEEDAF2AF}"/>
              </a:ext>
            </a:extLst>
          </p:cNvPr>
          <p:cNvSpPr/>
          <p:nvPr/>
        </p:nvSpPr>
        <p:spPr>
          <a:xfrm>
            <a:off x="5856790" y="2731625"/>
            <a:ext cx="3773347" cy="1967697"/>
          </a:xfrm>
          <a:custGeom>
            <a:avLst/>
            <a:gdLst>
              <a:gd name="connsiteX0" fmla="*/ 2048719 w 3773347"/>
              <a:gd name="connsiteY0" fmla="*/ 312516 h 2280213"/>
              <a:gd name="connsiteX1" fmla="*/ 0 w 3773347"/>
              <a:gd name="connsiteY1" fmla="*/ 1250066 h 2280213"/>
              <a:gd name="connsiteX2" fmla="*/ 69448 w 3773347"/>
              <a:gd name="connsiteY2" fmla="*/ 1562582 h 2280213"/>
              <a:gd name="connsiteX3" fmla="*/ 1099595 w 3773347"/>
              <a:gd name="connsiteY3" fmla="*/ 2118167 h 2280213"/>
              <a:gd name="connsiteX4" fmla="*/ 3067291 w 3773347"/>
              <a:gd name="connsiteY4" fmla="*/ 2280213 h 2280213"/>
              <a:gd name="connsiteX5" fmla="*/ 3773347 w 3773347"/>
              <a:gd name="connsiteY5" fmla="*/ 2257063 h 2280213"/>
              <a:gd name="connsiteX6" fmla="*/ 3761772 w 3773347"/>
              <a:gd name="connsiteY6" fmla="*/ 578734 h 2280213"/>
              <a:gd name="connsiteX7" fmla="*/ 2523281 w 3773347"/>
              <a:gd name="connsiteY7" fmla="*/ 578734 h 2280213"/>
              <a:gd name="connsiteX8" fmla="*/ 2199190 w 3773347"/>
              <a:gd name="connsiteY8" fmla="*/ 509286 h 2280213"/>
              <a:gd name="connsiteX9" fmla="*/ 1817225 w 3773347"/>
              <a:gd name="connsiteY9" fmla="*/ 0 h 2280213"/>
              <a:gd name="connsiteX10" fmla="*/ 2002420 w 3773347"/>
              <a:gd name="connsiteY10" fmla="*/ 370390 h 2280213"/>
              <a:gd name="connsiteX0" fmla="*/ 2048719 w 3773347"/>
              <a:gd name="connsiteY0" fmla="*/ 0 h 1967697"/>
              <a:gd name="connsiteX1" fmla="*/ 0 w 3773347"/>
              <a:gd name="connsiteY1" fmla="*/ 937550 h 1967697"/>
              <a:gd name="connsiteX2" fmla="*/ 69448 w 3773347"/>
              <a:gd name="connsiteY2" fmla="*/ 1250066 h 1967697"/>
              <a:gd name="connsiteX3" fmla="*/ 1099595 w 3773347"/>
              <a:gd name="connsiteY3" fmla="*/ 1805651 h 1967697"/>
              <a:gd name="connsiteX4" fmla="*/ 3067291 w 3773347"/>
              <a:gd name="connsiteY4" fmla="*/ 1967697 h 1967697"/>
              <a:gd name="connsiteX5" fmla="*/ 3773347 w 3773347"/>
              <a:gd name="connsiteY5" fmla="*/ 1944547 h 1967697"/>
              <a:gd name="connsiteX6" fmla="*/ 3761772 w 3773347"/>
              <a:gd name="connsiteY6" fmla="*/ 266218 h 1967697"/>
              <a:gd name="connsiteX7" fmla="*/ 2523281 w 3773347"/>
              <a:gd name="connsiteY7" fmla="*/ 266218 h 1967697"/>
              <a:gd name="connsiteX8" fmla="*/ 2199190 w 3773347"/>
              <a:gd name="connsiteY8" fmla="*/ 196770 h 1967697"/>
              <a:gd name="connsiteX9" fmla="*/ 2002420 w 3773347"/>
              <a:gd name="connsiteY9" fmla="*/ 57874 h 1967697"/>
              <a:gd name="connsiteX0" fmla="*/ 2048719 w 3773347"/>
              <a:gd name="connsiteY0" fmla="*/ 0 h 1967697"/>
              <a:gd name="connsiteX1" fmla="*/ 0 w 3773347"/>
              <a:gd name="connsiteY1" fmla="*/ 937550 h 1967697"/>
              <a:gd name="connsiteX2" fmla="*/ 69448 w 3773347"/>
              <a:gd name="connsiteY2" fmla="*/ 1250066 h 1967697"/>
              <a:gd name="connsiteX3" fmla="*/ 1099595 w 3773347"/>
              <a:gd name="connsiteY3" fmla="*/ 1805651 h 1967697"/>
              <a:gd name="connsiteX4" fmla="*/ 3067291 w 3773347"/>
              <a:gd name="connsiteY4" fmla="*/ 1967697 h 1967697"/>
              <a:gd name="connsiteX5" fmla="*/ 3773347 w 3773347"/>
              <a:gd name="connsiteY5" fmla="*/ 1944547 h 1967697"/>
              <a:gd name="connsiteX6" fmla="*/ 3761772 w 3773347"/>
              <a:gd name="connsiteY6" fmla="*/ 266218 h 1967697"/>
              <a:gd name="connsiteX7" fmla="*/ 2523281 w 3773347"/>
              <a:gd name="connsiteY7" fmla="*/ 266218 h 1967697"/>
              <a:gd name="connsiteX8" fmla="*/ 2199190 w 3773347"/>
              <a:gd name="connsiteY8" fmla="*/ 196770 h 1967697"/>
              <a:gd name="connsiteX9" fmla="*/ 2002420 w 3773347"/>
              <a:gd name="connsiteY9" fmla="*/ 92598 h 1967697"/>
              <a:gd name="connsiteX0" fmla="*/ 2048719 w 3773347"/>
              <a:gd name="connsiteY0" fmla="*/ 0 h 1967697"/>
              <a:gd name="connsiteX1" fmla="*/ 0 w 3773347"/>
              <a:gd name="connsiteY1" fmla="*/ 937550 h 1967697"/>
              <a:gd name="connsiteX2" fmla="*/ 69448 w 3773347"/>
              <a:gd name="connsiteY2" fmla="*/ 1250066 h 1967697"/>
              <a:gd name="connsiteX3" fmla="*/ 1099595 w 3773347"/>
              <a:gd name="connsiteY3" fmla="*/ 1805651 h 1967697"/>
              <a:gd name="connsiteX4" fmla="*/ 3067291 w 3773347"/>
              <a:gd name="connsiteY4" fmla="*/ 1967697 h 1967697"/>
              <a:gd name="connsiteX5" fmla="*/ 3773347 w 3773347"/>
              <a:gd name="connsiteY5" fmla="*/ 1944547 h 1967697"/>
              <a:gd name="connsiteX6" fmla="*/ 3761772 w 3773347"/>
              <a:gd name="connsiteY6" fmla="*/ 266218 h 1967697"/>
              <a:gd name="connsiteX7" fmla="*/ 2523281 w 3773347"/>
              <a:gd name="connsiteY7" fmla="*/ 266218 h 1967697"/>
              <a:gd name="connsiteX8" fmla="*/ 2199190 w 3773347"/>
              <a:gd name="connsiteY8" fmla="*/ 196770 h 1967697"/>
              <a:gd name="connsiteX9" fmla="*/ 2047664 w 3773347"/>
              <a:gd name="connsiteY9" fmla="*/ 4492 h 1967697"/>
              <a:gd name="connsiteX0" fmla="*/ 2048719 w 3773347"/>
              <a:gd name="connsiteY0" fmla="*/ 0 h 1967697"/>
              <a:gd name="connsiteX1" fmla="*/ 0 w 3773347"/>
              <a:gd name="connsiteY1" fmla="*/ 937550 h 1967697"/>
              <a:gd name="connsiteX2" fmla="*/ 69448 w 3773347"/>
              <a:gd name="connsiteY2" fmla="*/ 1250066 h 1967697"/>
              <a:gd name="connsiteX3" fmla="*/ 1099595 w 3773347"/>
              <a:gd name="connsiteY3" fmla="*/ 1805651 h 1967697"/>
              <a:gd name="connsiteX4" fmla="*/ 3067291 w 3773347"/>
              <a:gd name="connsiteY4" fmla="*/ 1967697 h 1967697"/>
              <a:gd name="connsiteX5" fmla="*/ 3773347 w 3773347"/>
              <a:gd name="connsiteY5" fmla="*/ 1944547 h 1967697"/>
              <a:gd name="connsiteX6" fmla="*/ 3761772 w 3773347"/>
              <a:gd name="connsiteY6" fmla="*/ 266218 h 1967697"/>
              <a:gd name="connsiteX7" fmla="*/ 2523281 w 3773347"/>
              <a:gd name="connsiteY7" fmla="*/ 266218 h 1967697"/>
              <a:gd name="connsiteX8" fmla="*/ 2256340 w 3773347"/>
              <a:gd name="connsiteY8" fmla="*/ 199151 h 1967697"/>
              <a:gd name="connsiteX9" fmla="*/ 2047664 w 3773347"/>
              <a:gd name="connsiteY9" fmla="*/ 4492 h 1967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73347" h="1967697">
                <a:moveTo>
                  <a:pt x="2048719" y="0"/>
                </a:moveTo>
                <a:lnTo>
                  <a:pt x="0" y="937550"/>
                </a:lnTo>
                <a:lnTo>
                  <a:pt x="69448" y="1250066"/>
                </a:lnTo>
                <a:lnTo>
                  <a:pt x="1099595" y="1805651"/>
                </a:lnTo>
                <a:lnTo>
                  <a:pt x="3067291" y="1967697"/>
                </a:lnTo>
                <a:lnTo>
                  <a:pt x="3773347" y="1944547"/>
                </a:lnTo>
                <a:cubicBezTo>
                  <a:pt x="3769489" y="1385104"/>
                  <a:pt x="3765630" y="825661"/>
                  <a:pt x="3761772" y="266218"/>
                </a:cubicBezTo>
                <a:lnTo>
                  <a:pt x="2523281" y="266218"/>
                </a:lnTo>
                <a:lnTo>
                  <a:pt x="2256340" y="199151"/>
                </a:lnTo>
                <a:lnTo>
                  <a:pt x="2047664" y="4492"/>
                </a:lnTo>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A7E22642-E460-481C-A801-38DCE7F059FB}"/>
              </a:ext>
            </a:extLst>
          </p:cNvPr>
          <p:cNvSpPr txBox="1"/>
          <p:nvPr/>
        </p:nvSpPr>
        <p:spPr>
          <a:xfrm>
            <a:off x="10279226" y="3378287"/>
            <a:ext cx="1265090" cy="830997"/>
          </a:xfrm>
          <a:prstGeom prst="rect">
            <a:avLst/>
          </a:prstGeom>
          <a:noFill/>
        </p:spPr>
        <p:txBody>
          <a:bodyPr wrap="none" rtlCol="0">
            <a:spAutoFit/>
          </a:bodyPr>
          <a:lstStyle/>
          <a:p>
            <a:r>
              <a:rPr lang="en-US" sz="2400" b="1" dirty="0" err="1"/>
              <a:t>Basinal</a:t>
            </a:r>
            <a:endParaRPr lang="en-US" sz="2400" b="1" dirty="0"/>
          </a:p>
          <a:p>
            <a:r>
              <a:rPr lang="en-US" sz="2400" b="1" dirty="0"/>
              <a:t>deposits</a:t>
            </a:r>
          </a:p>
        </p:txBody>
      </p:sp>
    </p:spTree>
    <p:extLst>
      <p:ext uri="{BB962C8B-B14F-4D97-AF65-F5344CB8AC3E}">
        <p14:creationId xmlns:p14="http://schemas.microsoft.com/office/powerpoint/2010/main" val="4163538305"/>
      </p:ext>
    </p:extLst>
  </p:cSld>
  <p:clrMapOvr>
    <a:masterClrMapping/>
  </p:clrMapOvr>
  <p:transition>
    <p:wipe dir="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1063983-590D-438C-8C67-C1B6E44BB7D4}"/>
              </a:ext>
            </a:extLst>
          </p:cNvPr>
          <p:cNvPicPr>
            <a:picLocks noChangeAspect="1"/>
          </p:cNvPicPr>
          <p:nvPr/>
        </p:nvPicPr>
        <p:blipFill>
          <a:blip r:embed="rId2"/>
          <a:stretch>
            <a:fillRect/>
          </a:stretch>
        </p:blipFill>
        <p:spPr>
          <a:xfrm>
            <a:off x="267049" y="163027"/>
            <a:ext cx="2809875" cy="6610350"/>
          </a:xfrm>
          <a:prstGeom prst="rect">
            <a:avLst/>
          </a:prstGeom>
        </p:spPr>
      </p:pic>
      <p:pic>
        <p:nvPicPr>
          <p:cNvPr id="3" name="Picture 2">
            <a:extLst>
              <a:ext uri="{FF2B5EF4-FFF2-40B4-BE49-F238E27FC236}">
                <a16:creationId xmlns:a16="http://schemas.microsoft.com/office/drawing/2014/main" id="{F984DC9C-4124-4E64-BBB3-7DDD6BD4376E}"/>
              </a:ext>
            </a:extLst>
          </p:cNvPr>
          <p:cNvPicPr>
            <a:picLocks noChangeAspect="1"/>
          </p:cNvPicPr>
          <p:nvPr/>
        </p:nvPicPr>
        <p:blipFill>
          <a:blip r:embed="rId3"/>
          <a:stretch>
            <a:fillRect/>
          </a:stretch>
        </p:blipFill>
        <p:spPr>
          <a:xfrm rot="-60000">
            <a:off x="3276309" y="89990"/>
            <a:ext cx="5964752" cy="6585656"/>
          </a:xfrm>
          <a:prstGeom prst="rect">
            <a:avLst/>
          </a:prstGeom>
        </p:spPr>
      </p:pic>
      <p:sp>
        <p:nvSpPr>
          <p:cNvPr id="4" name="TextBox 3">
            <a:extLst>
              <a:ext uri="{FF2B5EF4-FFF2-40B4-BE49-F238E27FC236}">
                <a16:creationId xmlns:a16="http://schemas.microsoft.com/office/drawing/2014/main" id="{2096C82F-6216-4CA4-91BF-3B97D16D1E17}"/>
              </a:ext>
            </a:extLst>
          </p:cNvPr>
          <p:cNvSpPr txBox="1"/>
          <p:nvPr/>
        </p:nvSpPr>
        <p:spPr>
          <a:xfrm>
            <a:off x="10935578" y="6596390"/>
            <a:ext cx="989373" cy="261610"/>
          </a:xfrm>
          <a:prstGeom prst="rect">
            <a:avLst/>
          </a:prstGeom>
          <a:noFill/>
        </p:spPr>
        <p:txBody>
          <a:bodyPr wrap="none" rtlCol="0">
            <a:spAutoFit/>
          </a:bodyPr>
          <a:lstStyle/>
          <a:p>
            <a:r>
              <a:rPr lang="en-US" sz="1100" dirty="0"/>
              <a:t>(Nance, 2020)</a:t>
            </a:r>
          </a:p>
        </p:txBody>
      </p:sp>
      <p:sp>
        <p:nvSpPr>
          <p:cNvPr id="5" name="TextBox 4">
            <a:extLst>
              <a:ext uri="{FF2B5EF4-FFF2-40B4-BE49-F238E27FC236}">
                <a16:creationId xmlns:a16="http://schemas.microsoft.com/office/drawing/2014/main" id="{60913380-62C9-49A1-9CE1-ED5FE95A98DE}"/>
              </a:ext>
            </a:extLst>
          </p:cNvPr>
          <p:cNvSpPr txBox="1"/>
          <p:nvPr/>
        </p:nvSpPr>
        <p:spPr>
          <a:xfrm>
            <a:off x="9298075" y="856527"/>
            <a:ext cx="2217595" cy="369332"/>
          </a:xfrm>
          <a:prstGeom prst="rect">
            <a:avLst/>
          </a:prstGeom>
          <a:noFill/>
        </p:spPr>
        <p:txBody>
          <a:bodyPr wrap="none" rtlCol="0">
            <a:spAutoFit/>
          </a:bodyPr>
          <a:lstStyle/>
          <a:p>
            <a:r>
              <a:rPr lang="en-US" u="sng" dirty="0"/>
              <a:t>Delaware Mtn. Group</a:t>
            </a:r>
          </a:p>
        </p:txBody>
      </p:sp>
      <p:sp>
        <p:nvSpPr>
          <p:cNvPr id="6" name="TextBox 5">
            <a:extLst>
              <a:ext uri="{FF2B5EF4-FFF2-40B4-BE49-F238E27FC236}">
                <a16:creationId xmlns:a16="http://schemas.microsoft.com/office/drawing/2014/main" id="{2BCCE243-7A0D-4D0F-B9EC-3C53463F03D6}"/>
              </a:ext>
            </a:extLst>
          </p:cNvPr>
          <p:cNvSpPr txBox="1"/>
          <p:nvPr/>
        </p:nvSpPr>
        <p:spPr>
          <a:xfrm>
            <a:off x="9440446" y="1400537"/>
            <a:ext cx="2306389" cy="830997"/>
          </a:xfrm>
          <a:prstGeom prst="rect">
            <a:avLst/>
          </a:prstGeom>
          <a:noFill/>
        </p:spPr>
        <p:txBody>
          <a:bodyPr wrap="square" rtlCol="0">
            <a:spAutoFit/>
          </a:bodyPr>
          <a:lstStyle/>
          <a:p>
            <a:pPr marL="173038" indent="-173038">
              <a:buFont typeface="Arial" panose="020B0604020202020204" pitchFamily="34" charset="0"/>
              <a:buChar char="•"/>
            </a:pPr>
            <a:r>
              <a:rPr lang="en-US" sz="1600" dirty="0"/>
              <a:t>Highly channelized, deep-water submarine fan complexes</a:t>
            </a:r>
          </a:p>
        </p:txBody>
      </p:sp>
      <p:sp>
        <p:nvSpPr>
          <p:cNvPr id="7" name="TextBox 6">
            <a:extLst>
              <a:ext uri="{FF2B5EF4-FFF2-40B4-BE49-F238E27FC236}">
                <a16:creationId xmlns:a16="http://schemas.microsoft.com/office/drawing/2014/main" id="{26A5602F-8F8E-4DB6-9F3F-11A6DE5CF4A1}"/>
              </a:ext>
            </a:extLst>
          </p:cNvPr>
          <p:cNvSpPr txBox="1"/>
          <p:nvPr/>
        </p:nvSpPr>
        <p:spPr>
          <a:xfrm>
            <a:off x="9440446" y="2406212"/>
            <a:ext cx="2306389" cy="1323439"/>
          </a:xfrm>
          <a:prstGeom prst="rect">
            <a:avLst/>
          </a:prstGeom>
          <a:noFill/>
        </p:spPr>
        <p:txBody>
          <a:bodyPr wrap="square" rtlCol="0">
            <a:spAutoFit/>
          </a:bodyPr>
          <a:lstStyle/>
          <a:p>
            <a:pPr marL="173038" indent="-173038">
              <a:buFont typeface="Arial" panose="020B0604020202020204" pitchFamily="34" charset="0"/>
              <a:buChar char="•"/>
            </a:pPr>
            <a:r>
              <a:rPr lang="en-US" sz="1600" dirty="0"/>
              <a:t>Sands were derived from the shelf and delivered via submarine canyons (gaps in the reef?)</a:t>
            </a:r>
          </a:p>
        </p:txBody>
      </p:sp>
    </p:spTree>
    <p:extLst>
      <p:ext uri="{BB962C8B-B14F-4D97-AF65-F5344CB8AC3E}">
        <p14:creationId xmlns:p14="http://schemas.microsoft.com/office/powerpoint/2010/main" val="191227418"/>
      </p:ext>
    </p:extLst>
  </p:cSld>
  <p:clrMapOvr>
    <a:masterClrMapping/>
  </p:clrMapOvr>
  <p:transition>
    <p:wipe dir="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B1ADB2A-B3D6-4EEA-B552-EAAA6BEE482C}"/>
              </a:ext>
            </a:extLst>
          </p:cNvPr>
          <p:cNvSpPr txBox="1"/>
          <p:nvPr/>
        </p:nvSpPr>
        <p:spPr>
          <a:xfrm>
            <a:off x="685444" y="352417"/>
            <a:ext cx="869180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Geology of the Permian Basin: ELS (Endeavor Lecture Series)</a:t>
            </a:r>
          </a:p>
        </p:txBody>
      </p:sp>
      <p:cxnSp>
        <p:nvCxnSpPr>
          <p:cNvPr id="4" name="Straight Connector 3">
            <a:extLst>
              <a:ext uri="{FF2B5EF4-FFF2-40B4-BE49-F238E27FC236}">
                <a16:creationId xmlns:a16="http://schemas.microsoft.com/office/drawing/2014/main" id="{14561FBE-14BA-4BDE-8791-E1467466E16A}"/>
              </a:ext>
            </a:extLst>
          </p:cNvPr>
          <p:cNvCxnSpPr>
            <a:cxnSpLocks/>
          </p:cNvCxnSpPr>
          <p:nvPr/>
        </p:nvCxnSpPr>
        <p:spPr>
          <a:xfrm>
            <a:off x="697927" y="817092"/>
            <a:ext cx="10160573" cy="0"/>
          </a:xfrm>
          <a:prstGeom prst="line">
            <a:avLst/>
          </a:prstGeom>
          <a:ln w="19050">
            <a:solidFill>
              <a:srgbClr val="CC6600"/>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2343982B-7117-44A4-8564-88EACC6738DE}"/>
              </a:ext>
            </a:extLst>
          </p:cNvPr>
          <p:cNvSpPr txBox="1"/>
          <p:nvPr/>
        </p:nvSpPr>
        <p:spPr>
          <a:xfrm>
            <a:off x="1609222" y="1598951"/>
            <a:ext cx="4008020"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Tectonic history – Part 1 (Big Picture)</a:t>
            </a:r>
          </a:p>
        </p:txBody>
      </p:sp>
      <p:sp>
        <p:nvSpPr>
          <p:cNvPr id="16" name="TextBox 15">
            <a:extLst>
              <a:ext uri="{FF2B5EF4-FFF2-40B4-BE49-F238E27FC236}">
                <a16:creationId xmlns:a16="http://schemas.microsoft.com/office/drawing/2014/main" id="{4F993522-2B0B-4859-93C7-2351B35A7915}"/>
              </a:ext>
            </a:extLst>
          </p:cNvPr>
          <p:cNvSpPr txBox="1"/>
          <p:nvPr/>
        </p:nvSpPr>
        <p:spPr>
          <a:xfrm>
            <a:off x="1609222" y="2243237"/>
            <a:ext cx="660911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Tectonic history – Part 2 (Regional elements: ARM, CBU, MFB)</a:t>
            </a:r>
          </a:p>
        </p:txBody>
      </p:sp>
      <p:sp>
        <p:nvSpPr>
          <p:cNvPr id="17" name="TextBox 16">
            <a:extLst>
              <a:ext uri="{FF2B5EF4-FFF2-40B4-BE49-F238E27FC236}">
                <a16:creationId xmlns:a16="http://schemas.microsoft.com/office/drawing/2014/main" id="{F6E648A9-A1E8-4A50-A512-DEA53557703F}"/>
              </a:ext>
            </a:extLst>
          </p:cNvPr>
          <p:cNvSpPr txBox="1"/>
          <p:nvPr/>
        </p:nvSpPr>
        <p:spPr>
          <a:xfrm>
            <a:off x="1609222" y="2874980"/>
            <a:ext cx="122905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Basement</a:t>
            </a:r>
          </a:p>
        </p:txBody>
      </p:sp>
      <p:sp>
        <p:nvSpPr>
          <p:cNvPr id="19" name="TextBox 18">
            <a:extLst>
              <a:ext uri="{FF2B5EF4-FFF2-40B4-BE49-F238E27FC236}">
                <a16:creationId xmlns:a16="http://schemas.microsoft.com/office/drawing/2014/main" id="{5E9D8658-35CB-4178-B986-03104B9047E3}"/>
              </a:ext>
            </a:extLst>
          </p:cNvPr>
          <p:cNvSpPr txBox="1"/>
          <p:nvPr/>
        </p:nvSpPr>
        <p:spPr>
          <a:xfrm>
            <a:off x="1609222" y="3493794"/>
            <a:ext cx="6480678"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Cambrian – Lower Ord (</a:t>
            </a:r>
            <a:r>
              <a:rPr kumimoji="0" lang="en-US" sz="2000" b="0" i="0" u="none" strike="noStrike" kern="1200" cap="none" spc="0" normalizeH="0" baseline="0" noProof="0" dirty="0" err="1">
                <a:ln>
                  <a:noFill/>
                </a:ln>
                <a:solidFill>
                  <a:prstClr val="black"/>
                </a:solidFill>
                <a:effectLst/>
                <a:uLnTx/>
                <a:uFillTx/>
                <a:latin typeface="Calibri"/>
                <a:ea typeface="+mn-ea"/>
                <a:cs typeface="+mn-cs"/>
              </a:rPr>
              <a:t>Wilberns</a:t>
            </a:r>
            <a:r>
              <a:rPr kumimoji="0" lang="en-US" sz="2000" b="0" i="0" u="none" strike="noStrike" kern="1200" cap="none" spc="0" normalizeH="0" baseline="0" noProof="0" dirty="0">
                <a:ln>
                  <a:noFill/>
                </a:ln>
                <a:solidFill>
                  <a:prstClr val="black"/>
                </a:solidFill>
                <a:effectLst/>
                <a:uLnTx/>
                <a:uFillTx/>
                <a:latin typeface="Calibri"/>
                <a:ea typeface="+mn-ea"/>
                <a:cs typeface="+mn-cs"/>
              </a:rPr>
              <a:t>/Bliss Ss., </a:t>
            </a:r>
            <a:r>
              <a:rPr kumimoji="0" lang="en-US" sz="2000" b="0" i="0" u="none" strike="noStrike" kern="1200" cap="none" spc="0" normalizeH="0" baseline="0" noProof="0" dirty="0" err="1">
                <a:ln>
                  <a:noFill/>
                </a:ln>
                <a:solidFill>
                  <a:prstClr val="black"/>
                </a:solidFill>
                <a:effectLst/>
                <a:uLnTx/>
                <a:uFillTx/>
                <a:latin typeface="Calibri"/>
                <a:ea typeface="+mn-ea"/>
                <a:cs typeface="+mn-cs"/>
              </a:rPr>
              <a:t>Ellenburger</a:t>
            </a:r>
            <a:r>
              <a:rPr kumimoji="0" lang="en-US" sz="2000" b="0" i="0" u="none" strike="noStrike" kern="1200" cap="none" spc="0" normalizeH="0" baseline="0" noProof="0" dirty="0">
                <a:ln>
                  <a:noFill/>
                </a:ln>
                <a:solidFill>
                  <a:prstClr val="black"/>
                </a:solidFill>
                <a:effectLst/>
                <a:uLnTx/>
                <a:uFillTx/>
                <a:latin typeface="Calibri"/>
                <a:ea typeface="+mn-ea"/>
                <a:cs typeface="+mn-cs"/>
              </a:rPr>
              <a:t> </a:t>
            </a:r>
            <a:r>
              <a:rPr kumimoji="0" lang="en-US" sz="2000" b="0" i="0" u="none" strike="noStrike" kern="1200" cap="none" spc="0" normalizeH="0" baseline="0" noProof="0" dirty="0" err="1">
                <a:ln>
                  <a:noFill/>
                </a:ln>
                <a:solidFill>
                  <a:prstClr val="black"/>
                </a:solidFill>
                <a:effectLst/>
                <a:uLnTx/>
                <a:uFillTx/>
                <a:latin typeface="Calibri"/>
                <a:ea typeface="+mn-ea"/>
                <a:cs typeface="+mn-cs"/>
              </a:rPr>
              <a:t>Gp</a:t>
            </a:r>
            <a:r>
              <a:rPr kumimoji="0" lang="en-US" sz="2000" b="0" i="0" u="none" strike="noStrike" kern="1200" cap="none" spc="0" normalizeH="0" baseline="0" noProof="0" dirty="0">
                <a:ln>
                  <a:noFill/>
                </a:ln>
                <a:solidFill>
                  <a:prstClr val="black"/>
                </a:solidFill>
                <a:effectLst/>
                <a:uLnTx/>
                <a:uFillTx/>
                <a:latin typeface="Calibri"/>
                <a:ea typeface="+mn-ea"/>
                <a:cs typeface="+mn-cs"/>
              </a:rPr>
              <a:t>)</a:t>
            </a:r>
          </a:p>
        </p:txBody>
      </p:sp>
      <p:sp>
        <p:nvSpPr>
          <p:cNvPr id="20" name="TextBox 19">
            <a:extLst>
              <a:ext uri="{FF2B5EF4-FFF2-40B4-BE49-F238E27FC236}">
                <a16:creationId xmlns:a16="http://schemas.microsoft.com/office/drawing/2014/main" id="{2D05A83F-3B74-4086-A4FF-EAB2161E1F54}"/>
              </a:ext>
            </a:extLst>
          </p:cNvPr>
          <p:cNvSpPr txBox="1"/>
          <p:nvPr/>
        </p:nvSpPr>
        <p:spPr>
          <a:xfrm>
            <a:off x="1609222" y="4152215"/>
            <a:ext cx="7039478"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Tobosa Basin stratigraphy (Mid Ord. – Mississippian)</a:t>
            </a:r>
          </a:p>
        </p:txBody>
      </p:sp>
      <p:sp>
        <p:nvSpPr>
          <p:cNvPr id="21" name="TextBox 20">
            <a:extLst>
              <a:ext uri="{FF2B5EF4-FFF2-40B4-BE49-F238E27FC236}">
                <a16:creationId xmlns:a16="http://schemas.microsoft.com/office/drawing/2014/main" id="{9374C053-6BA2-49C9-AF37-D4ECA0D128CF}"/>
              </a:ext>
            </a:extLst>
          </p:cNvPr>
          <p:cNvSpPr txBox="1"/>
          <p:nvPr/>
        </p:nvSpPr>
        <p:spPr>
          <a:xfrm>
            <a:off x="1609222" y="4785269"/>
            <a:ext cx="5778788"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Pennsylvanian (Morrow-Atoka-Strawn-Canyon-Cisco)</a:t>
            </a:r>
          </a:p>
        </p:txBody>
      </p:sp>
      <p:sp>
        <p:nvSpPr>
          <p:cNvPr id="22" name="TextBox 21">
            <a:extLst>
              <a:ext uri="{FF2B5EF4-FFF2-40B4-BE49-F238E27FC236}">
                <a16:creationId xmlns:a16="http://schemas.microsoft.com/office/drawing/2014/main" id="{3136AF99-9F46-4903-A9F9-CC8BAE20338B}"/>
              </a:ext>
            </a:extLst>
          </p:cNvPr>
          <p:cNvSpPr txBox="1"/>
          <p:nvPr/>
        </p:nvSpPr>
        <p:spPr>
          <a:xfrm>
            <a:off x="1609222" y="5421536"/>
            <a:ext cx="5197978"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Lower Permian (Wolfcamp – </a:t>
            </a:r>
            <a:r>
              <a:rPr kumimoji="0" lang="en-US" sz="2000" b="0" i="0" u="none" strike="noStrike" kern="1200" cap="none" spc="0" normalizeH="0" baseline="0" noProof="0" dirty="0" err="1">
                <a:ln>
                  <a:noFill/>
                </a:ln>
                <a:solidFill>
                  <a:prstClr val="black"/>
                </a:solidFill>
                <a:effectLst/>
                <a:uLnTx/>
                <a:uFillTx/>
                <a:latin typeface="Calibri"/>
                <a:ea typeface="+mn-ea"/>
                <a:cs typeface="+mn-cs"/>
              </a:rPr>
              <a:t>Spraberry</a:t>
            </a:r>
            <a:r>
              <a:rPr kumimoji="0" lang="en-US" sz="2000" b="0" i="0" u="none" strike="noStrike" kern="1200" cap="none" spc="0" normalizeH="0" baseline="0" noProof="0" dirty="0">
                <a:ln>
                  <a:noFill/>
                </a:ln>
                <a:solidFill>
                  <a:prstClr val="black"/>
                </a:solidFill>
                <a:effectLst/>
                <a:uLnTx/>
                <a:uFillTx/>
                <a:latin typeface="Calibri"/>
                <a:ea typeface="+mn-ea"/>
                <a:cs typeface="+mn-cs"/>
              </a:rPr>
              <a:t>)</a:t>
            </a:r>
          </a:p>
        </p:txBody>
      </p:sp>
      <p:sp>
        <p:nvSpPr>
          <p:cNvPr id="23" name="TextBox 22">
            <a:extLst>
              <a:ext uri="{FF2B5EF4-FFF2-40B4-BE49-F238E27FC236}">
                <a16:creationId xmlns:a16="http://schemas.microsoft.com/office/drawing/2014/main" id="{66F1D675-AF73-48DD-959D-1786723A0EB9}"/>
              </a:ext>
            </a:extLst>
          </p:cNvPr>
          <p:cNvSpPr txBox="1"/>
          <p:nvPr/>
        </p:nvSpPr>
        <p:spPr>
          <a:xfrm>
            <a:off x="1609221" y="6041890"/>
            <a:ext cx="8787381"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Middle and Upper Permian / Permian Basin petroleum system</a:t>
            </a:r>
          </a:p>
        </p:txBody>
      </p:sp>
      <p:sp>
        <p:nvSpPr>
          <p:cNvPr id="12" name="TextBox 11">
            <a:extLst>
              <a:ext uri="{FF2B5EF4-FFF2-40B4-BE49-F238E27FC236}">
                <a16:creationId xmlns:a16="http://schemas.microsoft.com/office/drawing/2014/main" id="{91AE7520-ED75-43E1-BD5B-D56749286842}"/>
              </a:ext>
            </a:extLst>
          </p:cNvPr>
          <p:cNvSpPr txBox="1"/>
          <p:nvPr/>
        </p:nvSpPr>
        <p:spPr>
          <a:xfrm>
            <a:off x="1609222" y="1039250"/>
            <a:ext cx="183037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Horseshoe Atoll</a:t>
            </a:r>
          </a:p>
        </p:txBody>
      </p:sp>
      <p:sp>
        <p:nvSpPr>
          <p:cNvPr id="5" name="Rectangle 4">
            <a:extLst>
              <a:ext uri="{FF2B5EF4-FFF2-40B4-BE49-F238E27FC236}">
                <a16:creationId xmlns:a16="http://schemas.microsoft.com/office/drawing/2014/main" id="{2C92BA76-78FF-4F9C-BEE0-64F36C66AC81}"/>
              </a:ext>
            </a:extLst>
          </p:cNvPr>
          <p:cNvSpPr/>
          <p:nvPr/>
        </p:nvSpPr>
        <p:spPr>
          <a:xfrm>
            <a:off x="1528465" y="5914248"/>
            <a:ext cx="6763026" cy="71161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1783577382"/>
      </p:ext>
    </p:extLst>
  </p:cSld>
  <p:clrMapOvr>
    <a:masterClrMapping/>
  </p:clrMapOvr>
  <p:transition>
    <p:wipe dir="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3D57BC9-A6C6-4866-8665-A96326672588}"/>
              </a:ext>
            </a:extLst>
          </p:cNvPr>
          <p:cNvGrpSpPr/>
          <p:nvPr/>
        </p:nvGrpSpPr>
        <p:grpSpPr>
          <a:xfrm>
            <a:off x="4110230" y="1281113"/>
            <a:ext cx="7683451" cy="5360728"/>
            <a:chOff x="3497166" y="1414733"/>
            <a:chExt cx="6852621" cy="5139466"/>
          </a:xfrm>
        </p:grpSpPr>
        <p:pic>
          <p:nvPicPr>
            <p:cNvPr id="7" name="Picture 2" descr="K:\Temp_Bo\Delaware Basin Field Trip Aug_08\Bo's airphotos and ground shots1-2sept80\DSCN3700.JPG">
              <a:extLst>
                <a:ext uri="{FF2B5EF4-FFF2-40B4-BE49-F238E27FC236}">
                  <a16:creationId xmlns:a16="http://schemas.microsoft.com/office/drawing/2014/main" id="{49682216-9536-4FE8-9CE6-E875EF000A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7166" y="1414733"/>
              <a:ext cx="6852621" cy="513946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909C3A2B-E335-41BD-A95E-4A6C102FAC5D}"/>
                </a:ext>
              </a:extLst>
            </p:cNvPr>
            <p:cNvSpPr txBox="1"/>
            <p:nvPr/>
          </p:nvSpPr>
          <p:spPr>
            <a:xfrm>
              <a:off x="8341761" y="4819529"/>
              <a:ext cx="109517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00"/>
                  </a:solidFill>
                  <a:effectLst/>
                  <a:uLnTx/>
                  <a:uFillTx/>
                  <a:latin typeface="Calibri" panose="020F0502020204030204"/>
                  <a:ea typeface="+mn-ea"/>
                  <a:cs typeface="+mn-cs"/>
                </a:rPr>
                <a:t>Channels </a:t>
              </a:r>
            </a:p>
          </p:txBody>
        </p:sp>
        <p:cxnSp>
          <p:nvCxnSpPr>
            <p:cNvPr id="9" name="Straight Arrow Connector 8">
              <a:extLst>
                <a:ext uri="{FF2B5EF4-FFF2-40B4-BE49-F238E27FC236}">
                  <a16:creationId xmlns:a16="http://schemas.microsoft.com/office/drawing/2014/main" id="{BA6D933D-17B4-4325-B824-F50DD04A51FD}"/>
                </a:ext>
              </a:extLst>
            </p:cNvPr>
            <p:cNvCxnSpPr>
              <a:stCxn id="8" idx="3"/>
            </p:cNvCxnSpPr>
            <p:nvPr/>
          </p:nvCxnSpPr>
          <p:spPr>
            <a:xfrm flipV="1">
              <a:off x="9436934" y="4383845"/>
              <a:ext cx="609915" cy="620351"/>
            </a:xfrm>
            <a:prstGeom prst="straightConnector1">
              <a:avLst/>
            </a:prstGeom>
            <a:ln w="127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6567B127-9D84-4713-AB0D-C8A363A72665}"/>
                </a:ext>
              </a:extLst>
            </p:cNvPr>
            <p:cNvCxnSpPr/>
            <p:nvPr/>
          </p:nvCxnSpPr>
          <p:spPr>
            <a:xfrm flipV="1">
              <a:off x="8827018" y="4346193"/>
              <a:ext cx="262400" cy="541463"/>
            </a:xfrm>
            <a:prstGeom prst="straightConnector1">
              <a:avLst/>
            </a:prstGeom>
            <a:ln w="127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45420692-608E-46FC-A616-74B919EF3E56}"/>
                </a:ext>
              </a:extLst>
            </p:cNvPr>
            <p:cNvCxnSpPr/>
            <p:nvPr/>
          </p:nvCxnSpPr>
          <p:spPr>
            <a:xfrm flipH="1" flipV="1">
              <a:off x="7615620" y="4841045"/>
              <a:ext cx="663812" cy="209769"/>
            </a:xfrm>
            <a:prstGeom prst="straightConnector1">
              <a:avLst/>
            </a:prstGeom>
            <a:ln w="127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387DAC12-E31D-422D-96E6-B82C9F1C9599}"/>
                </a:ext>
              </a:extLst>
            </p:cNvPr>
            <p:cNvCxnSpPr/>
            <p:nvPr/>
          </p:nvCxnSpPr>
          <p:spPr>
            <a:xfrm flipH="1" flipV="1">
              <a:off x="6991677" y="4292405"/>
              <a:ext cx="1225426" cy="548641"/>
            </a:xfrm>
            <a:prstGeom prst="straightConnector1">
              <a:avLst/>
            </a:prstGeom>
            <a:ln w="1270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27B11676-C2AD-4DBC-9446-F3A2B23ADD44}"/>
                </a:ext>
              </a:extLst>
            </p:cNvPr>
            <p:cNvSpPr txBox="1"/>
            <p:nvPr/>
          </p:nvSpPr>
          <p:spPr>
            <a:xfrm>
              <a:off x="7079423" y="3084859"/>
              <a:ext cx="213302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Delaware Mountains</a:t>
              </a:r>
            </a:p>
          </p:txBody>
        </p:sp>
      </p:grpSp>
      <p:pic>
        <p:nvPicPr>
          <p:cNvPr id="6" name="Picture 2" descr="U:\user_data\Rucker_K\West Texas photos\Large Images\DSC_7059.jpg">
            <a:extLst>
              <a:ext uri="{FF2B5EF4-FFF2-40B4-BE49-F238E27FC236}">
                <a16:creationId xmlns:a16="http://schemas.microsoft.com/office/drawing/2014/main" id="{34BBB12F-B2F6-4D29-A1D4-EC028A341AD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529" y="176057"/>
            <a:ext cx="5792055" cy="3836296"/>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753B2D39-B535-47F1-B8EE-A2101103848D}"/>
              </a:ext>
            </a:extLst>
          </p:cNvPr>
          <p:cNvSpPr txBox="1"/>
          <p:nvPr/>
        </p:nvSpPr>
        <p:spPr>
          <a:xfrm>
            <a:off x="7096109" y="203718"/>
            <a:ext cx="3477047" cy="923330"/>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Deep-water channel sands in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Permian Brushy Canyon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Fm</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Guadalupe Mountains, west Texas</a:t>
            </a:r>
          </a:p>
        </p:txBody>
      </p:sp>
    </p:spTree>
    <p:extLst>
      <p:ext uri="{BB962C8B-B14F-4D97-AF65-F5344CB8AC3E}">
        <p14:creationId xmlns:p14="http://schemas.microsoft.com/office/powerpoint/2010/main" val="2890467648"/>
      </p:ext>
    </p:extLst>
  </p:cSld>
  <p:clrMapOvr>
    <a:masterClrMapping/>
  </p:clrMapOvr>
  <p:transition>
    <p:wipe dir="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845D2CF-10C8-42C0-841D-8AF25B5680E2}"/>
              </a:ext>
            </a:extLst>
          </p:cNvPr>
          <p:cNvPicPr>
            <a:picLocks noChangeAspect="1"/>
          </p:cNvPicPr>
          <p:nvPr/>
        </p:nvPicPr>
        <p:blipFill>
          <a:blip r:embed="rId2"/>
          <a:stretch>
            <a:fillRect/>
          </a:stretch>
        </p:blipFill>
        <p:spPr>
          <a:xfrm rot="60000">
            <a:off x="324442" y="132693"/>
            <a:ext cx="8527437" cy="6651401"/>
          </a:xfrm>
          <a:prstGeom prst="rect">
            <a:avLst/>
          </a:prstGeom>
        </p:spPr>
      </p:pic>
      <p:sp>
        <p:nvSpPr>
          <p:cNvPr id="13" name="TextBox 12">
            <a:extLst>
              <a:ext uri="{FF2B5EF4-FFF2-40B4-BE49-F238E27FC236}">
                <a16:creationId xmlns:a16="http://schemas.microsoft.com/office/drawing/2014/main" id="{03088616-471D-4241-8628-94B34CF1BC27}"/>
              </a:ext>
            </a:extLst>
          </p:cNvPr>
          <p:cNvSpPr txBox="1"/>
          <p:nvPr/>
        </p:nvSpPr>
        <p:spPr>
          <a:xfrm>
            <a:off x="10935578" y="6596390"/>
            <a:ext cx="989373" cy="261610"/>
          </a:xfrm>
          <a:prstGeom prst="rect">
            <a:avLst/>
          </a:prstGeom>
          <a:noFill/>
        </p:spPr>
        <p:txBody>
          <a:bodyPr wrap="none" rtlCol="0">
            <a:spAutoFit/>
          </a:bodyPr>
          <a:lstStyle/>
          <a:p>
            <a:r>
              <a:rPr lang="en-US" sz="1100" dirty="0"/>
              <a:t>(Nance, 2020)</a:t>
            </a:r>
          </a:p>
        </p:txBody>
      </p:sp>
      <p:pic>
        <p:nvPicPr>
          <p:cNvPr id="4" name="Picture 3">
            <a:extLst>
              <a:ext uri="{FF2B5EF4-FFF2-40B4-BE49-F238E27FC236}">
                <a16:creationId xmlns:a16="http://schemas.microsoft.com/office/drawing/2014/main" id="{365A80C2-17FF-4CD3-BB7A-4AF3A1D68457}"/>
              </a:ext>
            </a:extLst>
          </p:cNvPr>
          <p:cNvPicPr>
            <a:picLocks noChangeAspect="1"/>
          </p:cNvPicPr>
          <p:nvPr/>
        </p:nvPicPr>
        <p:blipFill>
          <a:blip r:embed="rId3"/>
          <a:stretch>
            <a:fillRect/>
          </a:stretch>
        </p:blipFill>
        <p:spPr>
          <a:xfrm rot="-60000">
            <a:off x="6950728" y="1627352"/>
            <a:ext cx="4933018" cy="4765059"/>
          </a:xfrm>
          <a:prstGeom prst="rect">
            <a:avLst/>
          </a:prstGeom>
        </p:spPr>
      </p:pic>
    </p:spTree>
    <p:extLst>
      <p:ext uri="{BB962C8B-B14F-4D97-AF65-F5344CB8AC3E}">
        <p14:creationId xmlns:p14="http://schemas.microsoft.com/office/powerpoint/2010/main" val="486062565"/>
      </p:ext>
    </p:extLst>
  </p:cSld>
  <p:clrMapOvr>
    <a:masterClrMapping/>
  </p:clrMapOvr>
  <p:transition>
    <p:wipe dir="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A1818348-87C9-45BD-9D90-AD6DBEECB608}"/>
              </a:ext>
            </a:extLst>
          </p:cNvPr>
          <p:cNvGrpSpPr/>
          <p:nvPr/>
        </p:nvGrpSpPr>
        <p:grpSpPr>
          <a:xfrm>
            <a:off x="6876210" y="694145"/>
            <a:ext cx="3241571" cy="5781927"/>
            <a:chOff x="6876210" y="694145"/>
            <a:chExt cx="3241571" cy="5781927"/>
          </a:xfrm>
        </p:grpSpPr>
        <p:pic>
          <p:nvPicPr>
            <p:cNvPr id="5" name="Picture 4">
              <a:extLst>
                <a:ext uri="{FF2B5EF4-FFF2-40B4-BE49-F238E27FC236}">
                  <a16:creationId xmlns:a16="http://schemas.microsoft.com/office/drawing/2014/main" id="{D2E8ADB2-FDB7-497E-9945-0F431C235738}"/>
                </a:ext>
              </a:extLst>
            </p:cNvPr>
            <p:cNvPicPr>
              <a:picLocks noChangeAspect="1"/>
            </p:cNvPicPr>
            <p:nvPr/>
          </p:nvPicPr>
          <p:blipFill rotWithShape="1">
            <a:blip r:embed="rId2"/>
            <a:srcRect r="16015"/>
            <a:stretch/>
          </p:blipFill>
          <p:spPr>
            <a:xfrm>
              <a:off x="6876210" y="694145"/>
              <a:ext cx="3051561" cy="5781927"/>
            </a:xfrm>
            <a:prstGeom prst="rect">
              <a:avLst/>
            </a:prstGeom>
          </p:spPr>
        </p:pic>
        <p:sp>
          <p:nvSpPr>
            <p:cNvPr id="9" name="Rectangle 8">
              <a:extLst>
                <a:ext uri="{FF2B5EF4-FFF2-40B4-BE49-F238E27FC236}">
                  <a16:creationId xmlns:a16="http://schemas.microsoft.com/office/drawing/2014/main" id="{628E250A-77F0-4C98-9128-BF505341C855}"/>
                </a:ext>
              </a:extLst>
            </p:cNvPr>
            <p:cNvSpPr/>
            <p:nvPr/>
          </p:nvSpPr>
          <p:spPr>
            <a:xfrm>
              <a:off x="9892150" y="694145"/>
              <a:ext cx="225631" cy="57819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Box 3">
            <a:extLst>
              <a:ext uri="{FF2B5EF4-FFF2-40B4-BE49-F238E27FC236}">
                <a16:creationId xmlns:a16="http://schemas.microsoft.com/office/drawing/2014/main" id="{3FBE1A8C-A85E-44A6-813D-9FF9889E1B6B}"/>
              </a:ext>
            </a:extLst>
          </p:cNvPr>
          <p:cNvSpPr txBox="1"/>
          <p:nvPr/>
        </p:nvSpPr>
        <p:spPr>
          <a:xfrm flipH="1">
            <a:off x="1484015" y="1828800"/>
            <a:ext cx="3919257" cy="1843582"/>
          </a:xfrm>
          <a:prstGeom prst="rect">
            <a:avLst/>
          </a:prstGeom>
          <a:noFill/>
        </p:spPr>
        <p:txBody>
          <a:bodyPr wrap="square" rtlCol="0">
            <a:spAutoFit/>
          </a:bodyPr>
          <a:lstStyle/>
          <a:p>
            <a:pPr>
              <a:lnSpc>
                <a:spcPct val="150000"/>
              </a:lnSpc>
            </a:pPr>
            <a:r>
              <a:rPr lang="en-US" sz="4000" dirty="0"/>
              <a:t>Upper Permian:</a:t>
            </a:r>
          </a:p>
          <a:p>
            <a:pPr>
              <a:lnSpc>
                <a:spcPct val="150000"/>
              </a:lnSpc>
            </a:pPr>
            <a:r>
              <a:rPr lang="en-US" sz="4000" dirty="0" err="1"/>
              <a:t>Ochoan</a:t>
            </a:r>
            <a:endParaRPr lang="en-US" sz="4000" dirty="0"/>
          </a:p>
        </p:txBody>
      </p:sp>
      <p:sp>
        <p:nvSpPr>
          <p:cNvPr id="6" name="Rectangle 5">
            <a:extLst>
              <a:ext uri="{FF2B5EF4-FFF2-40B4-BE49-F238E27FC236}">
                <a16:creationId xmlns:a16="http://schemas.microsoft.com/office/drawing/2014/main" id="{5E960A1A-0232-473E-BA81-519EA149AB15}"/>
              </a:ext>
            </a:extLst>
          </p:cNvPr>
          <p:cNvSpPr/>
          <p:nvPr/>
        </p:nvSpPr>
        <p:spPr>
          <a:xfrm>
            <a:off x="8811491" y="1539433"/>
            <a:ext cx="1045028" cy="53243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32420873"/>
      </p:ext>
    </p:extLst>
  </p:cSld>
  <p:clrMapOvr>
    <a:masterClrMapping/>
  </p:clrMapOvr>
  <p:transition>
    <p:wipe dir="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52A6F67-59C0-4587-A09B-2CD873060971}"/>
              </a:ext>
            </a:extLst>
          </p:cNvPr>
          <p:cNvSpPr txBox="1"/>
          <p:nvPr/>
        </p:nvSpPr>
        <p:spPr>
          <a:xfrm>
            <a:off x="298395" y="37889"/>
            <a:ext cx="3687420" cy="523220"/>
          </a:xfrm>
          <a:prstGeom prst="rect">
            <a:avLst/>
          </a:prstGeom>
          <a:noFill/>
        </p:spPr>
        <p:txBody>
          <a:bodyPr wrap="none" rtlCol="0">
            <a:spAutoFit/>
          </a:bodyPr>
          <a:lstStyle/>
          <a:p>
            <a:r>
              <a:rPr lang="en-US" sz="2800" u="sng" dirty="0"/>
              <a:t>Late Permian Evaporites</a:t>
            </a:r>
          </a:p>
        </p:txBody>
      </p:sp>
      <p:sp>
        <p:nvSpPr>
          <p:cNvPr id="13" name="TextBox 12">
            <a:extLst>
              <a:ext uri="{FF2B5EF4-FFF2-40B4-BE49-F238E27FC236}">
                <a16:creationId xmlns:a16="http://schemas.microsoft.com/office/drawing/2014/main" id="{2B8D967F-5B6D-442B-8C55-BF24806B344D}"/>
              </a:ext>
            </a:extLst>
          </p:cNvPr>
          <p:cNvSpPr txBox="1"/>
          <p:nvPr/>
        </p:nvSpPr>
        <p:spPr>
          <a:xfrm>
            <a:off x="469262" y="834487"/>
            <a:ext cx="3014415" cy="400110"/>
          </a:xfrm>
          <a:prstGeom prst="rect">
            <a:avLst/>
          </a:prstGeom>
          <a:noFill/>
        </p:spPr>
        <p:txBody>
          <a:bodyPr wrap="none" rtlCol="0">
            <a:spAutoFit/>
          </a:bodyPr>
          <a:lstStyle/>
          <a:p>
            <a:pPr marL="342900" indent="-342900">
              <a:buFont typeface="Arial" panose="020B0604020202020204" pitchFamily="34" charset="0"/>
              <a:buChar char="•"/>
            </a:pPr>
            <a:r>
              <a:rPr lang="en-US" sz="2000" dirty="0"/>
              <a:t>Last phase of basin infill</a:t>
            </a:r>
          </a:p>
        </p:txBody>
      </p:sp>
      <p:pic>
        <p:nvPicPr>
          <p:cNvPr id="15" name="Picture 14">
            <a:extLst>
              <a:ext uri="{FF2B5EF4-FFF2-40B4-BE49-F238E27FC236}">
                <a16:creationId xmlns:a16="http://schemas.microsoft.com/office/drawing/2014/main" id="{A7A608F5-5451-45D3-92D1-B15028BCE9C8}"/>
              </a:ext>
            </a:extLst>
          </p:cNvPr>
          <p:cNvPicPr>
            <a:picLocks noChangeAspect="1"/>
          </p:cNvPicPr>
          <p:nvPr/>
        </p:nvPicPr>
        <p:blipFill>
          <a:blip r:embed="rId2"/>
          <a:stretch>
            <a:fillRect/>
          </a:stretch>
        </p:blipFill>
        <p:spPr>
          <a:xfrm>
            <a:off x="5771316" y="107095"/>
            <a:ext cx="5951422" cy="6643810"/>
          </a:xfrm>
          <a:prstGeom prst="rect">
            <a:avLst/>
          </a:prstGeom>
        </p:spPr>
      </p:pic>
      <p:sp>
        <p:nvSpPr>
          <p:cNvPr id="5" name="TextBox 4">
            <a:extLst>
              <a:ext uri="{FF2B5EF4-FFF2-40B4-BE49-F238E27FC236}">
                <a16:creationId xmlns:a16="http://schemas.microsoft.com/office/drawing/2014/main" id="{320A559F-AA16-4620-A9F0-6A9CD6435EBD}"/>
              </a:ext>
            </a:extLst>
          </p:cNvPr>
          <p:cNvSpPr txBox="1"/>
          <p:nvPr/>
        </p:nvSpPr>
        <p:spPr>
          <a:xfrm>
            <a:off x="469262" y="1307920"/>
            <a:ext cx="3408257" cy="1015663"/>
          </a:xfrm>
          <a:prstGeom prst="rect">
            <a:avLst/>
          </a:prstGeom>
          <a:noFill/>
        </p:spPr>
        <p:txBody>
          <a:bodyPr wrap="square" rtlCol="0">
            <a:spAutoFit/>
          </a:bodyPr>
          <a:lstStyle/>
          <a:p>
            <a:pPr marL="342900" indent="-342900">
              <a:buFont typeface="Arial" panose="020B0604020202020204" pitchFamily="34" charset="0"/>
              <a:buChar char="•"/>
            </a:pPr>
            <a:r>
              <a:rPr lang="en-US" sz="2000" dirty="0"/>
              <a:t>Represents a regional seal for the Permian Basin petroleum system</a:t>
            </a:r>
          </a:p>
        </p:txBody>
      </p:sp>
      <p:pic>
        <p:nvPicPr>
          <p:cNvPr id="3" name="Picture 2">
            <a:extLst>
              <a:ext uri="{FF2B5EF4-FFF2-40B4-BE49-F238E27FC236}">
                <a16:creationId xmlns:a16="http://schemas.microsoft.com/office/drawing/2014/main" id="{4DAE36F8-DB01-4206-ACCF-91D37F9DE45C}"/>
              </a:ext>
            </a:extLst>
          </p:cNvPr>
          <p:cNvPicPr>
            <a:picLocks noChangeAspect="1"/>
          </p:cNvPicPr>
          <p:nvPr/>
        </p:nvPicPr>
        <p:blipFill>
          <a:blip r:embed="rId3"/>
          <a:stretch>
            <a:fillRect/>
          </a:stretch>
        </p:blipFill>
        <p:spPr>
          <a:xfrm>
            <a:off x="388239" y="2714473"/>
            <a:ext cx="5186097" cy="2737203"/>
          </a:xfrm>
          <a:prstGeom prst="rect">
            <a:avLst/>
          </a:prstGeom>
        </p:spPr>
      </p:pic>
      <p:sp>
        <p:nvSpPr>
          <p:cNvPr id="7" name="TextBox 6">
            <a:extLst>
              <a:ext uri="{FF2B5EF4-FFF2-40B4-BE49-F238E27FC236}">
                <a16:creationId xmlns:a16="http://schemas.microsoft.com/office/drawing/2014/main" id="{F28CB54A-74A6-4DCF-842A-0294A2F1C16D}"/>
              </a:ext>
            </a:extLst>
          </p:cNvPr>
          <p:cNvSpPr txBox="1"/>
          <p:nvPr/>
        </p:nvSpPr>
        <p:spPr>
          <a:xfrm>
            <a:off x="469262" y="5929277"/>
            <a:ext cx="4662751" cy="400110"/>
          </a:xfrm>
          <a:prstGeom prst="rect">
            <a:avLst/>
          </a:prstGeom>
          <a:noFill/>
        </p:spPr>
        <p:txBody>
          <a:bodyPr wrap="none" rtlCol="0">
            <a:spAutoFit/>
          </a:bodyPr>
          <a:lstStyle/>
          <a:p>
            <a:pPr marL="342900" indent="-342900">
              <a:buFont typeface="Arial" panose="020B0604020202020204" pitchFamily="34" charset="0"/>
              <a:buChar char="•"/>
            </a:pPr>
            <a:r>
              <a:rPr lang="en-US" sz="2000" dirty="0"/>
              <a:t>Latest Permian: onset of oil generation</a:t>
            </a:r>
          </a:p>
        </p:txBody>
      </p:sp>
    </p:spTree>
    <p:extLst>
      <p:ext uri="{BB962C8B-B14F-4D97-AF65-F5344CB8AC3E}">
        <p14:creationId xmlns:p14="http://schemas.microsoft.com/office/powerpoint/2010/main" val="3505672846"/>
      </p:ext>
    </p:extLst>
  </p:cSld>
  <p:clrMapOvr>
    <a:masterClrMapping/>
  </p:clrMapOvr>
  <p:transition>
    <p:wipe dir="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TextBox 102"/>
          <p:cNvSpPr txBox="1"/>
          <p:nvPr/>
        </p:nvSpPr>
        <p:spPr>
          <a:xfrm>
            <a:off x="2390417" y="156246"/>
            <a:ext cx="5980483" cy="400110"/>
          </a:xfrm>
          <a:prstGeom prst="rect">
            <a:avLst/>
          </a:prstGeom>
          <a:noFill/>
        </p:spPr>
        <p:txBody>
          <a:bodyPr wrap="none" rtlCol="0">
            <a:spAutoFit/>
          </a:bodyPr>
          <a:lstStyle/>
          <a:p>
            <a:r>
              <a:rPr lang="en-US" sz="2000" dirty="0"/>
              <a:t>Lithologies of upper Permian units of the Permian Basin</a:t>
            </a:r>
          </a:p>
        </p:txBody>
      </p:sp>
      <p:grpSp>
        <p:nvGrpSpPr>
          <p:cNvPr id="12" name="Group 11">
            <a:extLst>
              <a:ext uri="{FF2B5EF4-FFF2-40B4-BE49-F238E27FC236}">
                <a16:creationId xmlns:a16="http://schemas.microsoft.com/office/drawing/2014/main" id="{4E3EAA66-0CD7-432E-84E2-4B93A98FA225}"/>
              </a:ext>
            </a:extLst>
          </p:cNvPr>
          <p:cNvGrpSpPr/>
          <p:nvPr/>
        </p:nvGrpSpPr>
        <p:grpSpPr>
          <a:xfrm>
            <a:off x="2468489" y="535473"/>
            <a:ext cx="6812538" cy="6176438"/>
            <a:chOff x="271716" y="439221"/>
            <a:chExt cx="6812538" cy="6176438"/>
          </a:xfrm>
        </p:grpSpPr>
        <p:pic>
          <p:nvPicPr>
            <p:cNvPr id="1024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9574"/>
            <a:stretch/>
          </p:blipFill>
          <p:spPr bwMode="auto">
            <a:xfrm>
              <a:off x="2509557" y="439221"/>
              <a:ext cx="1447800" cy="6116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4" name="TextBox 53"/>
            <p:cNvSpPr txBox="1"/>
            <p:nvPr/>
          </p:nvSpPr>
          <p:spPr>
            <a:xfrm>
              <a:off x="1994979" y="1474070"/>
              <a:ext cx="527709" cy="230832"/>
            </a:xfrm>
            <a:prstGeom prst="rect">
              <a:avLst/>
            </a:prstGeom>
            <a:noFill/>
          </p:spPr>
          <p:txBody>
            <a:bodyPr wrap="none" rtlCol="0">
              <a:spAutoFit/>
            </a:bodyPr>
            <a:lstStyle/>
            <a:p>
              <a:r>
                <a:rPr lang="en-US" sz="900" b="1" dirty="0"/>
                <a:t>Rustler</a:t>
              </a:r>
            </a:p>
          </p:txBody>
        </p:sp>
        <p:sp>
          <p:nvSpPr>
            <p:cNvPr id="55" name="TextBox 54"/>
            <p:cNvSpPr txBox="1"/>
            <p:nvPr/>
          </p:nvSpPr>
          <p:spPr>
            <a:xfrm>
              <a:off x="1991104" y="1678212"/>
              <a:ext cx="508473" cy="230832"/>
            </a:xfrm>
            <a:prstGeom prst="rect">
              <a:avLst/>
            </a:prstGeom>
            <a:noFill/>
          </p:spPr>
          <p:txBody>
            <a:bodyPr wrap="none" rtlCol="0">
              <a:spAutoFit/>
            </a:bodyPr>
            <a:lstStyle/>
            <a:p>
              <a:r>
                <a:rPr lang="en-US" sz="900" b="1" dirty="0"/>
                <a:t>Salado</a:t>
              </a:r>
            </a:p>
          </p:txBody>
        </p:sp>
        <p:sp>
          <p:nvSpPr>
            <p:cNvPr id="56" name="TextBox 55"/>
            <p:cNvSpPr txBox="1"/>
            <p:nvPr/>
          </p:nvSpPr>
          <p:spPr>
            <a:xfrm>
              <a:off x="1831213" y="1954035"/>
              <a:ext cx="495649" cy="230832"/>
            </a:xfrm>
            <a:prstGeom prst="rect">
              <a:avLst/>
            </a:prstGeom>
            <a:noFill/>
          </p:spPr>
          <p:txBody>
            <a:bodyPr wrap="none" rtlCol="0">
              <a:spAutoFit/>
            </a:bodyPr>
            <a:lstStyle/>
            <a:p>
              <a:r>
                <a:rPr lang="en-US" sz="900" b="1" dirty="0" err="1"/>
                <a:t>Tansill</a:t>
              </a:r>
              <a:endParaRPr lang="en-US" sz="900" b="1" dirty="0"/>
            </a:p>
          </p:txBody>
        </p:sp>
        <p:sp>
          <p:nvSpPr>
            <p:cNvPr id="57" name="TextBox 56"/>
            <p:cNvSpPr txBox="1"/>
            <p:nvPr/>
          </p:nvSpPr>
          <p:spPr>
            <a:xfrm>
              <a:off x="1848983" y="2079909"/>
              <a:ext cx="445956" cy="230832"/>
            </a:xfrm>
            <a:prstGeom prst="rect">
              <a:avLst/>
            </a:prstGeom>
            <a:noFill/>
          </p:spPr>
          <p:txBody>
            <a:bodyPr wrap="none" rtlCol="0">
              <a:spAutoFit/>
            </a:bodyPr>
            <a:lstStyle/>
            <a:p>
              <a:r>
                <a:rPr lang="en-US" sz="900" b="1" dirty="0"/>
                <a:t>Yates</a:t>
              </a:r>
            </a:p>
          </p:txBody>
        </p:sp>
        <p:sp>
          <p:nvSpPr>
            <p:cNvPr id="58" name="TextBox 57"/>
            <p:cNvSpPr txBox="1"/>
            <p:nvPr/>
          </p:nvSpPr>
          <p:spPr>
            <a:xfrm>
              <a:off x="1795850" y="2311187"/>
              <a:ext cx="637675" cy="409023"/>
            </a:xfrm>
            <a:prstGeom prst="rect">
              <a:avLst/>
            </a:prstGeom>
            <a:noFill/>
          </p:spPr>
          <p:txBody>
            <a:bodyPr wrap="none" rtlCol="0">
              <a:spAutoFit/>
            </a:bodyPr>
            <a:lstStyle/>
            <a:p>
              <a:pPr>
                <a:lnSpc>
                  <a:spcPts val="1200"/>
                </a:lnSpc>
              </a:pPr>
              <a:r>
                <a:rPr lang="en-US" sz="1400" b="1" dirty="0"/>
                <a:t>Seven</a:t>
              </a:r>
            </a:p>
            <a:p>
              <a:pPr>
                <a:lnSpc>
                  <a:spcPts val="1200"/>
                </a:lnSpc>
              </a:pPr>
              <a:r>
                <a:rPr lang="en-US" sz="1400" b="1" dirty="0"/>
                <a:t>Rivers</a:t>
              </a:r>
            </a:p>
          </p:txBody>
        </p:sp>
        <p:sp>
          <p:nvSpPr>
            <p:cNvPr id="59" name="TextBox 58"/>
            <p:cNvSpPr txBox="1"/>
            <p:nvPr/>
          </p:nvSpPr>
          <p:spPr>
            <a:xfrm>
              <a:off x="1716360" y="2740430"/>
              <a:ext cx="752129" cy="338554"/>
            </a:xfrm>
            <a:prstGeom prst="rect">
              <a:avLst/>
            </a:prstGeom>
            <a:noFill/>
          </p:spPr>
          <p:txBody>
            <a:bodyPr wrap="none" rtlCol="0">
              <a:spAutoFit/>
            </a:bodyPr>
            <a:lstStyle/>
            <a:p>
              <a:r>
                <a:rPr lang="en-US" sz="1600" b="1" dirty="0"/>
                <a:t>Queen</a:t>
              </a:r>
            </a:p>
          </p:txBody>
        </p:sp>
        <p:sp>
          <p:nvSpPr>
            <p:cNvPr id="60" name="TextBox 59"/>
            <p:cNvSpPr txBox="1"/>
            <p:nvPr/>
          </p:nvSpPr>
          <p:spPr>
            <a:xfrm>
              <a:off x="1578188" y="3108252"/>
              <a:ext cx="970715" cy="338554"/>
            </a:xfrm>
            <a:prstGeom prst="rect">
              <a:avLst/>
            </a:prstGeom>
            <a:noFill/>
          </p:spPr>
          <p:txBody>
            <a:bodyPr wrap="none" rtlCol="0">
              <a:spAutoFit/>
            </a:bodyPr>
            <a:lstStyle/>
            <a:p>
              <a:r>
                <a:rPr lang="en-US" sz="1600" b="1" dirty="0" err="1"/>
                <a:t>Grayburg</a:t>
              </a:r>
              <a:endParaRPr lang="en-US" sz="1600" b="1" dirty="0"/>
            </a:p>
          </p:txBody>
        </p:sp>
        <p:sp>
          <p:nvSpPr>
            <p:cNvPr id="61" name="TextBox 60"/>
            <p:cNvSpPr txBox="1"/>
            <p:nvPr/>
          </p:nvSpPr>
          <p:spPr>
            <a:xfrm>
              <a:off x="1590750" y="3648843"/>
              <a:ext cx="786690" cy="584775"/>
            </a:xfrm>
            <a:prstGeom prst="rect">
              <a:avLst/>
            </a:prstGeom>
            <a:noFill/>
          </p:spPr>
          <p:txBody>
            <a:bodyPr wrap="none" rtlCol="0">
              <a:spAutoFit/>
            </a:bodyPr>
            <a:lstStyle/>
            <a:p>
              <a:pPr algn="ctr"/>
              <a:r>
                <a:rPr lang="en-US" sz="1600" b="1" dirty="0"/>
                <a:t>San</a:t>
              </a:r>
            </a:p>
            <a:p>
              <a:pPr algn="ctr"/>
              <a:r>
                <a:rPr lang="en-US" sz="1600" b="1" dirty="0"/>
                <a:t>Andres</a:t>
              </a:r>
            </a:p>
          </p:txBody>
        </p:sp>
        <p:sp>
          <p:nvSpPr>
            <p:cNvPr id="62" name="TextBox 61"/>
            <p:cNvSpPr txBox="1"/>
            <p:nvPr/>
          </p:nvSpPr>
          <p:spPr>
            <a:xfrm>
              <a:off x="1741220" y="5048880"/>
              <a:ext cx="692305" cy="461665"/>
            </a:xfrm>
            <a:prstGeom prst="rect">
              <a:avLst/>
            </a:prstGeom>
            <a:noFill/>
          </p:spPr>
          <p:txBody>
            <a:bodyPr wrap="none" rtlCol="0">
              <a:spAutoFit/>
            </a:bodyPr>
            <a:lstStyle/>
            <a:p>
              <a:pPr algn="ctr"/>
              <a:r>
                <a:rPr lang="en-US" sz="1200" dirty="0"/>
                <a:t>Upper</a:t>
              </a:r>
            </a:p>
            <a:p>
              <a:pPr algn="ctr"/>
              <a:r>
                <a:rPr lang="en-US" sz="1200" dirty="0"/>
                <a:t>Leonard</a:t>
              </a:r>
            </a:p>
          </p:txBody>
        </p:sp>
        <p:sp>
          <p:nvSpPr>
            <p:cNvPr id="87" name="TextBox 86"/>
            <p:cNvSpPr txBox="1"/>
            <p:nvPr/>
          </p:nvSpPr>
          <p:spPr>
            <a:xfrm>
              <a:off x="1724860" y="5904271"/>
              <a:ext cx="747320" cy="430887"/>
            </a:xfrm>
            <a:prstGeom prst="rect">
              <a:avLst/>
            </a:prstGeom>
            <a:noFill/>
          </p:spPr>
          <p:txBody>
            <a:bodyPr wrap="none" rtlCol="0">
              <a:spAutoFit/>
            </a:bodyPr>
            <a:lstStyle/>
            <a:p>
              <a:pPr algn="ctr"/>
              <a:r>
                <a:rPr lang="en-US" sz="1100" dirty="0"/>
                <a:t>Upper</a:t>
              </a:r>
            </a:p>
            <a:p>
              <a:pPr algn="ctr"/>
              <a:r>
                <a:rPr lang="en-US" sz="1100" dirty="0" err="1"/>
                <a:t>Spraberry</a:t>
              </a:r>
              <a:endParaRPr lang="en-US" sz="1100" dirty="0"/>
            </a:p>
          </p:txBody>
        </p:sp>
        <p:sp>
          <p:nvSpPr>
            <p:cNvPr id="74" name="TextBox 73"/>
            <p:cNvSpPr txBox="1"/>
            <p:nvPr/>
          </p:nvSpPr>
          <p:spPr>
            <a:xfrm>
              <a:off x="3807933" y="1484591"/>
              <a:ext cx="2803973" cy="215444"/>
            </a:xfrm>
            <a:prstGeom prst="rect">
              <a:avLst/>
            </a:prstGeom>
            <a:noFill/>
          </p:spPr>
          <p:txBody>
            <a:bodyPr wrap="none" rtlCol="0">
              <a:spAutoFit/>
            </a:bodyPr>
            <a:lstStyle/>
            <a:p>
              <a:r>
                <a:rPr lang="en-US" sz="800" dirty="0"/>
                <a:t>Rustler – Anhydrite, halite, red beds; </a:t>
              </a:r>
              <a:r>
                <a:rPr lang="en-US" sz="800" dirty="0" err="1"/>
                <a:t>evaporitic</a:t>
              </a:r>
              <a:r>
                <a:rPr lang="en-US" sz="800" dirty="0"/>
                <a:t> lagoon, </a:t>
              </a:r>
              <a:r>
                <a:rPr lang="en-US" sz="800" dirty="0" err="1"/>
                <a:t>sabkha</a:t>
              </a:r>
              <a:endParaRPr lang="en-US" sz="800" dirty="0"/>
            </a:p>
          </p:txBody>
        </p:sp>
        <p:sp>
          <p:nvSpPr>
            <p:cNvPr id="75" name="TextBox 74"/>
            <p:cNvSpPr txBox="1"/>
            <p:nvPr/>
          </p:nvSpPr>
          <p:spPr>
            <a:xfrm>
              <a:off x="3829579" y="1645217"/>
              <a:ext cx="2332690" cy="369332"/>
            </a:xfrm>
            <a:prstGeom prst="rect">
              <a:avLst/>
            </a:prstGeom>
            <a:noFill/>
          </p:spPr>
          <p:txBody>
            <a:bodyPr wrap="none" rtlCol="0">
              <a:spAutoFit/>
            </a:bodyPr>
            <a:lstStyle/>
            <a:p>
              <a:r>
                <a:rPr lang="en-US" sz="900" dirty="0"/>
                <a:t>Dominantly halite, minor anhydrite, red beds;</a:t>
              </a:r>
            </a:p>
            <a:p>
              <a:r>
                <a:rPr lang="en-US" sz="900" dirty="0"/>
                <a:t>                </a:t>
              </a:r>
              <a:r>
                <a:rPr lang="en-US" sz="900" dirty="0" err="1"/>
                <a:t>evaporitic</a:t>
              </a:r>
              <a:r>
                <a:rPr lang="en-US" sz="900" dirty="0"/>
                <a:t> lagoon, </a:t>
              </a:r>
              <a:r>
                <a:rPr lang="en-US" sz="900" dirty="0" err="1"/>
                <a:t>sabkha</a:t>
              </a:r>
              <a:r>
                <a:rPr lang="en-US" sz="900" dirty="0"/>
                <a:t> </a:t>
              </a:r>
            </a:p>
          </p:txBody>
        </p:sp>
        <p:sp>
          <p:nvSpPr>
            <p:cNvPr id="76" name="TextBox 75"/>
            <p:cNvSpPr txBox="1"/>
            <p:nvPr/>
          </p:nvSpPr>
          <p:spPr>
            <a:xfrm>
              <a:off x="3788450" y="1948878"/>
              <a:ext cx="2775119" cy="230832"/>
            </a:xfrm>
            <a:prstGeom prst="rect">
              <a:avLst/>
            </a:prstGeom>
            <a:noFill/>
          </p:spPr>
          <p:txBody>
            <a:bodyPr wrap="none" rtlCol="0">
              <a:spAutoFit/>
            </a:bodyPr>
            <a:lstStyle/>
            <a:p>
              <a:r>
                <a:rPr lang="en-US" sz="900" dirty="0"/>
                <a:t>Red beds, anhydrite, halite; sabkha, evaporitic lagoon</a:t>
              </a:r>
            </a:p>
          </p:txBody>
        </p:sp>
        <p:sp>
          <p:nvSpPr>
            <p:cNvPr id="79" name="TextBox 78"/>
            <p:cNvSpPr txBox="1"/>
            <p:nvPr/>
          </p:nvSpPr>
          <p:spPr>
            <a:xfrm>
              <a:off x="3772201" y="2067555"/>
              <a:ext cx="2369559" cy="230832"/>
            </a:xfrm>
            <a:prstGeom prst="rect">
              <a:avLst/>
            </a:prstGeom>
            <a:noFill/>
          </p:spPr>
          <p:txBody>
            <a:bodyPr wrap="none" rtlCol="0">
              <a:spAutoFit/>
            </a:bodyPr>
            <a:lstStyle/>
            <a:p>
              <a:r>
                <a:rPr lang="en-US" sz="900" dirty="0"/>
                <a:t>Ss, </a:t>
              </a:r>
              <a:r>
                <a:rPr lang="en-US" sz="900" dirty="0" err="1"/>
                <a:t>Sltstn</a:t>
              </a:r>
              <a:r>
                <a:rPr lang="en-US" sz="900" dirty="0"/>
                <a:t>, </a:t>
              </a:r>
              <a:r>
                <a:rPr lang="en-US" sz="900" dirty="0" err="1"/>
                <a:t>anhy</a:t>
              </a:r>
              <a:r>
                <a:rPr lang="en-US" sz="900" dirty="0"/>
                <a:t>, </a:t>
              </a:r>
              <a:r>
                <a:rPr lang="en-US" sz="900" dirty="0" err="1"/>
                <a:t>dol</a:t>
              </a:r>
              <a:r>
                <a:rPr lang="en-US" sz="900" dirty="0"/>
                <a:t>;  eolian, </a:t>
              </a:r>
              <a:r>
                <a:rPr lang="en-US" sz="900" dirty="0" err="1"/>
                <a:t>lagoonal</a:t>
              </a:r>
              <a:r>
                <a:rPr lang="en-US" sz="900" dirty="0"/>
                <a:t>, sabkha</a:t>
              </a:r>
            </a:p>
          </p:txBody>
        </p:sp>
        <p:sp>
          <p:nvSpPr>
            <p:cNvPr id="80" name="TextBox 79"/>
            <p:cNvSpPr txBox="1"/>
            <p:nvPr/>
          </p:nvSpPr>
          <p:spPr>
            <a:xfrm>
              <a:off x="3907831" y="2302486"/>
              <a:ext cx="2234907" cy="415498"/>
            </a:xfrm>
            <a:prstGeom prst="rect">
              <a:avLst/>
            </a:prstGeom>
            <a:noFill/>
          </p:spPr>
          <p:txBody>
            <a:bodyPr wrap="none" rtlCol="0">
              <a:spAutoFit/>
            </a:bodyPr>
            <a:lstStyle/>
            <a:p>
              <a:r>
                <a:rPr lang="en-US" sz="1050" dirty="0"/>
                <a:t>red beds, mudstone, </a:t>
              </a:r>
              <a:r>
                <a:rPr lang="en-US" sz="1050" dirty="0" err="1"/>
                <a:t>anhy</a:t>
              </a:r>
              <a:r>
                <a:rPr lang="en-US" sz="1050" dirty="0"/>
                <a:t>, halite;  </a:t>
              </a:r>
            </a:p>
            <a:p>
              <a:r>
                <a:rPr lang="en-US" sz="1050" dirty="0"/>
                <a:t>sabkha, evaporitic </a:t>
              </a:r>
              <a:r>
                <a:rPr lang="en-US" sz="1050" dirty="0" err="1"/>
                <a:t>lagoonal</a:t>
              </a:r>
              <a:r>
                <a:rPr lang="en-US" sz="1050" dirty="0"/>
                <a:t>, intertidal</a:t>
              </a:r>
            </a:p>
          </p:txBody>
        </p:sp>
        <p:sp>
          <p:nvSpPr>
            <p:cNvPr id="82" name="TextBox 81"/>
            <p:cNvSpPr txBox="1"/>
            <p:nvPr/>
          </p:nvSpPr>
          <p:spPr>
            <a:xfrm>
              <a:off x="3844570" y="2723171"/>
              <a:ext cx="2531462" cy="415498"/>
            </a:xfrm>
            <a:prstGeom prst="rect">
              <a:avLst/>
            </a:prstGeom>
            <a:noFill/>
          </p:spPr>
          <p:txBody>
            <a:bodyPr wrap="none" rtlCol="0">
              <a:spAutoFit/>
            </a:bodyPr>
            <a:lstStyle/>
            <a:p>
              <a:r>
                <a:rPr lang="en-US" sz="1050" dirty="0"/>
                <a:t>ss, </a:t>
              </a:r>
              <a:r>
                <a:rPr lang="en-US" sz="1050" dirty="0" err="1"/>
                <a:t>sltstn</a:t>
              </a:r>
              <a:r>
                <a:rPr lang="en-US" sz="1050" dirty="0"/>
                <a:t>, carbonate mudstone, evaporites;</a:t>
              </a:r>
            </a:p>
            <a:p>
              <a:r>
                <a:rPr lang="en-US" sz="1050" dirty="0"/>
                <a:t>                </a:t>
              </a:r>
              <a:r>
                <a:rPr lang="en-US" sz="1050" dirty="0" err="1"/>
                <a:t>eolian</a:t>
              </a:r>
              <a:r>
                <a:rPr lang="en-US" sz="1050" dirty="0"/>
                <a:t>, </a:t>
              </a:r>
              <a:r>
                <a:rPr lang="en-US" sz="1050" dirty="0" err="1"/>
                <a:t>sabkha</a:t>
              </a:r>
              <a:endParaRPr lang="en-US" sz="1050" dirty="0"/>
            </a:p>
          </p:txBody>
        </p:sp>
        <p:sp>
          <p:nvSpPr>
            <p:cNvPr id="104" name="TextBox 103"/>
            <p:cNvSpPr txBox="1"/>
            <p:nvPr/>
          </p:nvSpPr>
          <p:spPr>
            <a:xfrm>
              <a:off x="3868309" y="3140678"/>
              <a:ext cx="3215945" cy="253916"/>
            </a:xfrm>
            <a:prstGeom prst="rect">
              <a:avLst/>
            </a:prstGeom>
            <a:noFill/>
          </p:spPr>
          <p:txBody>
            <a:bodyPr wrap="none" rtlCol="0">
              <a:spAutoFit/>
            </a:bodyPr>
            <a:lstStyle/>
            <a:p>
              <a:r>
                <a:rPr lang="en-US" sz="1050" dirty="0"/>
                <a:t>Shelf to </a:t>
              </a:r>
              <a:r>
                <a:rPr lang="en-US" sz="1050" dirty="0" err="1"/>
                <a:t>basinal</a:t>
              </a:r>
              <a:r>
                <a:rPr lang="en-US" sz="1050" dirty="0"/>
                <a:t> carbonates (</a:t>
              </a:r>
              <a:r>
                <a:rPr lang="en-US" sz="1050" dirty="0" err="1"/>
                <a:t>dol</a:t>
              </a:r>
              <a:r>
                <a:rPr lang="en-US" sz="1050" dirty="0"/>
                <a:t> &amp; ls), ss; normal marine</a:t>
              </a:r>
            </a:p>
          </p:txBody>
        </p:sp>
        <p:sp>
          <p:nvSpPr>
            <p:cNvPr id="105" name="TextBox 104"/>
            <p:cNvSpPr txBox="1"/>
            <p:nvPr/>
          </p:nvSpPr>
          <p:spPr>
            <a:xfrm>
              <a:off x="3913495" y="3696178"/>
              <a:ext cx="2008195" cy="430887"/>
            </a:xfrm>
            <a:prstGeom prst="rect">
              <a:avLst/>
            </a:prstGeom>
            <a:noFill/>
          </p:spPr>
          <p:txBody>
            <a:bodyPr wrap="square" rtlCol="0">
              <a:spAutoFit/>
            </a:bodyPr>
            <a:lstStyle/>
            <a:p>
              <a:r>
                <a:rPr lang="en-US" sz="1100" dirty="0"/>
                <a:t>Shelf to </a:t>
              </a:r>
              <a:r>
                <a:rPr lang="en-US" sz="1100" dirty="0" err="1"/>
                <a:t>basinal</a:t>
              </a:r>
              <a:r>
                <a:rPr lang="en-US" sz="1100" dirty="0"/>
                <a:t> carbonates (</a:t>
              </a:r>
              <a:r>
                <a:rPr lang="en-US" sz="1100" dirty="0" err="1"/>
                <a:t>dol</a:t>
              </a:r>
              <a:r>
                <a:rPr lang="en-US" sz="1100" dirty="0"/>
                <a:t> &amp; ls), ss, shale; normal marine</a:t>
              </a:r>
            </a:p>
          </p:txBody>
        </p:sp>
        <p:sp>
          <p:nvSpPr>
            <p:cNvPr id="106" name="TextBox 105"/>
            <p:cNvSpPr txBox="1"/>
            <p:nvPr/>
          </p:nvSpPr>
          <p:spPr>
            <a:xfrm>
              <a:off x="3829579" y="4805290"/>
              <a:ext cx="1447800" cy="738664"/>
            </a:xfrm>
            <a:prstGeom prst="rect">
              <a:avLst/>
            </a:prstGeom>
            <a:noFill/>
          </p:spPr>
          <p:txBody>
            <a:bodyPr wrap="square" rtlCol="0">
              <a:spAutoFit/>
            </a:bodyPr>
            <a:lstStyle/>
            <a:p>
              <a:r>
                <a:rPr lang="en-US" sz="1050" dirty="0"/>
                <a:t>Shelf to </a:t>
              </a:r>
              <a:r>
                <a:rPr lang="en-US" sz="1050" dirty="0" err="1"/>
                <a:t>basinal</a:t>
              </a:r>
              <a:r>
                <a:rPr lang="en-US" sz="1050" dirty="0"/>
                <a:t> carbonates (</a:t>
              </a:r>
              <a:r>
                <a:rPr lang="en-US" sz="1050" dirty="0" err="1"/>
                <a:t>dol</a:t>
              </a:r>
              <a:r>
                <a:rPr lang="en-US" sz="1050" dirty="0"/>
                <a:t> &amp; ls),                                          organic-rich shale; normal marine </a:t>
              </a:r>
            </a:p>
          </p:txBody>
        </p:sp>
        <p:cxnSp>
          <p:nvCxnSpPr>
            <p:cNvPr id="111" name="Straight Connector 110"/>
            <p:cNvCxnSpPr/>
            <p:nvPr/>
          </p:nvCxnSpPr>
          <p:spPr>
            <a:xfrm>
              <a:off x="2529357" y="1443680"/>
              <a:ext cx="1309058" cy="28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14" name="TextBox 113"/>
            <p:cNvSpPr txBox="1"/>
            <p:nvPr/>
          </p:nvSpPr>
          <p:spPr>
            <a:xfrm>
              <a:off x="1814277" y="1393771"/>
              <a:ext cx="758541" cy="230832"/>
            </a:xfrm>
            <a:prstGeom prst="rect">
              <a:avLst/>
            </a:prstGeom>
            <a:noFill/>
          </p:spPr>
          <p:txBody>
            <a:bodyPr wrap="none" rtlCol="0">
              <a:spAutoFit/>
            </a:bodyPr>
            <a:lstStyle/>
            <a:p>
              <a:pPr algn="ctr"/>
              <a:r>
                <a:rPr lang="en-US" sz="900" b="1" dirty="0"/>
                <a:t>Dewey Lake</a:t>
              </a:r>
            </a:p>
          </p:txBody>
        </p:sp>
        <p:sp>
          <p:nvSpPr>
            <p:cNvPr id="116" name="TextBox 115"/>
            <p:cNvSpPr txBox="1"/>
            <p:nvPr/>
          </p:nvSpPr>
          <p:spPr>
            <a:xfrm>
              <a:off x="3799533" y="1391579"/>
              <a:ext cx="2581156" cy="215444"/>
            </a:xfrm>
            <a:prstGeom prst="rect">
              <a:avLst/>
            </a:prstGeom>
            <a:noFill/>
          </p:spPr>
          <p:txBody>
            <a:bodyPr wrap="none" rtlCol="0">
              <a:spAutoFit/>
            </a:bodyPr>
            <a:lstStyle/>
            <a:p>
              <a:r>
                <a:rPr lang="en-US" sz="800" dirty="0"/>
                <a:t>Dewey Lake – Red beds (</a:t>
              </a:r>
              <a:r>
                <a:rPr lang="en-US" sz="800" dirty="0" err="1"/>
                <a:t>ss</a:t>
              </a:r>
              <a:r>
                <a:rPr lang="en-US" sz="800" dirty="0"/>
                <a:t> &amp; </a:t>
              </a:r>
              <a:r>
                <a:rPr lang="en-US" sz="800" dirty="0" err="1"/>
                <a:t>sltstn</a:t>
              </a:r>
              <a:r>
                <a:rPr lang="en-US" sz="800" dirty="0"/>
                <a:t>); </a:t>
              </a:r>
              <a:r>
                <a:rPr lang="en-US" sz="800" dirty="0" err="1"/>
                <a:t>wadi</a:t>
              </a:r>
              <a:r>
                <a:rPr lang="en-US" sz="800" dirty="0"/>
                <a:t> channel, </a:t>
              </a:r>
              <a:r>
                <a:rPr lang="en-US" sz="800" dirty="0" err="1"/>
                <a:t>eolian</a:t>
              </a:r>
              <a:endParaRPr lang="en-US" sz="800" dirty="0"/>
            </a:p>
          </p:txBody>
        </p:sp>
        <p:sp>
          <p:nvSpPr>
            <p:cNvPr id="117" name="TextBox 116"/>
            <p:cNvSpPr txBox="1"/>
            <p:nvPr/>
          </p:nvSpPr>
          <p:spPr>
            <a:xfrm>
              <a:off x="1938566" y="1032186"/>
              <a:ext cx="570990" cy="369332"/>
            </a:xfrm>
            <a:prstGeom prst="rect">
              <a:avLst/>
            </a:prstGeom>
            <a:noFill/>
          </p:spPr>
          <p:txBody>
            <a:bodyPr wrap="none" rtlCol="0">
              <a:spAutoFit/>
            </a:bodyPr>
            <a:lstStyle/>
            <a:p>
              <a:pPr algn="ctr"/>
              <a:r>
                <a:rPr lang="en-US" sz="900" dirty="0" err="1"/>
                <a:t>Dockum</a:t>
              </a:r>
              <a:endParaRPr lang="en-US" sz="900" dirty="0"/>
            </a:p>
            <a:p>
              <a:pPr algn="ctr"/>
              <a:r>
                <a:rPr lang="en-US" sz="900" dirty="0"/>
                <a:t>Group</a:t>
              </a:r>
            </a:p>
          </p:txBody>
        </p:sp>
        <p:cxnSp>
          <p:nvCxnSpPr>
            <p:cNvPr id="6" name="Straight Connector 5">
              <a:extLst>
                <a:ext uri="{FF2B5EF4-FFF2-40B4-BE49-F238E27FC236}">
                  <a16:creationId xmlns:a16="http://schemas.microsoft.com/office/drawing/2014/main" id="{F2FCBD63-7BF5-45F4-9895-777F020E117D}"/>
                </a:ext>
              </a:extLst>
            </p:cNvPr>
            <p:cNvCxnSpPr>
              <a:cxnSpLocks/>
            </p:cNvCxnSpPr>
            <p:nvPr/>
          </p:nvCxnSpPr>
          <p:spPr>
            <a:xfrm flipH="1">
              <a:off x="1665187" y="5830544"/>
              <a:ext cx="355810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85A760E9-8A90-4C51-9436-2D83533BDB77}"/>
                </a:ext>
              </a:extLst>
            </p:cNvPr>
            <p:cNvSpPr txBox="1"/>
            <p:nvPr/>
          </p:nvSpPr>
          <p:spPr>
            <a:xfrm>
              <a:off x="3913495" y="5876995"/>
              <a:ext cx="1447800" cy="738664"/>
            </a:xfrm>
            <a:prstGeom prst="rect">
              <a:avLst/>
            </a:prstGeom>
            <a:noFill/>
          </p:spPr>
          <p:txBody>
            <a:bodyPr wrap="square" rtlCol="0">
              <a:spAutoFit/>
            </a:bodyPr>
            <a:lstStyle/>
            <a:p>
              <a:r>
                <a:rPr lang="en-US" sz="1050" dirty="0" err="1"/>
                <a:t>basinal</a:t>
              </a:r>
              <a:r>
                <a:rPr lang="en-US" sz="1050" dirty="0"/>
                <a:t> silt- and sandstones interbedded with organic-rich shale</a:t>
              </a:r>
            </a:p>
          </p:txBody>
        </p:sp>
        <p:cxnSp>
          <p:nvCxnSpPr>
            <p:cNvPr id="44" name="Straight Connector 43">
              <a:extLst>
                <a:ext uri="{FF2B5EF4-FFF2-40B4-BE49-F238E27FC236}">
                  <a16:creationId xmlns:a16="http://schemas.microsoft.com/office/drawing/2014/main" id="{A57F02F8-7229-4A95-8DFF-C90EF3472958}"/>
                </a:ext>
              </a:extLst>
            </p:cNvPr>
            <p:cNvCxnSpPr>
              <a:cxnSpLocks/>
            </p:cNvCxnSpPr>
            <p:nvPr/>
          </p:nvCxnSpPr>
          <p:spPr>
            <a:xfrm flipH="1">
              <a:off x="349321" y="4575384"/>
              <a:ext cx="484315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30F49274-07A8-4D9B-A491-17665BE52EE4}"/>
                </a:ext>
              </a:extLst>
            </p:cNvPr>
            <p:cNvCxnSpPr>
              <a:cxnSpLocks/>
            </p:cNvCxnSpPr>
            <p:nvPr/>
          </p:nvCxnSpPr>
          <p:spPr>
            <a:xfrm flipH="1">
              <a:off x="1412851" y="3412746"/>
              <a:ext cx="377962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736B009E-2925-4F0B-A762-213F262B3882}"/>
                </a:ext>
              </a:extLst>
            </p:cNvPr>
            <p:cNvCxnSpPr>
              <a:cxnSpLocks/>
            </p:cNvCxnSpPr>
            <p:nvPr/>
          </p:nvCxnSpPr>
          <p:spPr>
            <a:xfrm flipH="1">
              <a:off x="1634365" y="3161226"/>
              <a:ext cx="355810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F06C798F-01BD-4561-9250-3A3C809ED210}"/>
                </a:ext>
              </a:extLst>
            </p:cNvPr>
            <p:cNvCxnSpPr>
              <a:cxnSpLocks/>
            </p:cNvCxnSpPr>
            <p:nvPr/>
          </p:nvCxnSpPr>
          <p:spPr>
            <a:xfrm flipH="1">
              <a:off x="1634364" y="2697696"/>
              <a:ext cx="355810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B4E0A8D3-A615-4C75-AF03-31523EF7EBAE}"/>
                </a:ext>
              </a:extLst>
            </p:cNvPr>
            <p:cNvCxnSpPr>
              <a:cxnSpLocks/>
            </p:cNvCxnSpPr>
            <p:nvPr/>
          </p:nvCxnSpPr>
          <p:spPr>
            <a:xfrm flipH="1">
              <a:off x="1634364" y="2270992"/>
              <a:ext cx="361693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CC07862F-B46A-45F5-BE5B-4D3146E3F3DD}"/>
                </a:ext>
              </a:extLst>
            </p:cNvPr>
            <p:cNvCxnSpPr>
              <a:cxnSpLocks/>
            </p:cNvCxnSpPr>
            <p:nvPr/>
          </p:nvCxnSpPr>
          <p:spPr>
            <a:xfrm flipH="1">
              <a:off x="1618113" y="2131423"/>
              <a:ext cx="3633189"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915C6477-5ACF-4BC9-B9D7-A05437643DCB}"/>
                </a:ext>
              </a:extLst>
            </p:cNvPr>
            <p:cNvCxnSpPr>
              <a:cxnSpLocks/>
            </p:cNvCxnSpPr>
            <p:nvPr/>
          </p:nvCxnSpPr>
          <p:spPr>
            <a:xfrm flipH="1">
              <a:off x="349321" y="2015754"/>
              <a:ext cx="484315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197F2441-BCDD-4DDC-889C-3904F2006F54}"/>
                </a:ext>
              </a:extLst>
            </p:cNvPr>
            <p:cNvCxnSpPr>
              <a:cxnSpLocks/>
            </p:cNvCxnSpPr>
            <p:nvPr/>
          </p:nvCxnSpPr>
          <p:spPr>
            <a:xfrm flipH="1">
              <a:off x="1669603" y="1652838"/>
              <a:ext cx="355810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569531C5-CF5B-4FDF-AB92-2DD59FA2011D}"/>
                </a:ext>
              </a:extLst>
            </p:cNvPr>
            <p:cNvCxnSpPr>
              <a:cxnSpLocks/>
            </p:cNvCxnSpPr>
            <p:nvPr/>
          </p:nvCxnSpPr>
          <p:spPr>
            <a:xfrm flipH="1">
              <a:off x="2509558" y="1595081"/>
              <a:ext cx="132885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Freeform: Shape 18">
              <a:extLst>
                <a:ext uri="{FF2B5EF4-FFF2-40B4-BE49-F238E27FC236}">
                  <a16:creationId xmlns:a16="http://schemas.microsoft.com/office/drawing/2014/main" id="{3C88D773-58BB-4957-8003-3F4180DED874}"/>
                </a:ext>
              </a:extLst>
            </p:cNvPr>
            <p:cNvSpPr/>
            <p:nvPr/>
          </p:nvSpPr>
          <p:spPr>
            <a:xfrm>
              <a:off x="276045" y="1404426"/>
              <a:ext cx="339306" cy="85068"/>
            </a:xfrm>
            <a:custGeom>
              <a:avLst/>
              <a:gdLst>
                <a:gd name="connsiteX0" fmla="*/ 0 w 304800"/>
                <a:gd name="connsiteY0" fmla="*/ 37826 h 83833"/>
                <a:gd name="connsiteX1" fmla="*/ 46007 w 304800"/>
                <a:gd name="connsiteY1" fmla="*/ 3320 h 83833"/>
                <a:gd name="connsiteX2" fmla="*/ 63260 w 304800"/>
                <a:gd name="connsiteY2" fmla="*/ 3320 h 83833"/>
                <a:gd name="connsiteX3" fmla="*/ 115019 w 304800"/>
                <a:gd name="connsiteY3" fmla="*/ 20573 h 83833"/>
                <a:gd name="connsiteX4" fmla="*/ 138023 w 304800"/>
                <a:gd name="connsiteY4" fmla="*/ 60830 h 83833"/>
                <a:gd name="connsiteX5" fmla="*/ 155275 w 304800"/>
                <a:gd name="connsiteY5" fmla="*/ 78082 h 83833"/>
                <a:gd name="connsiteX6" fmla="*/ 195532 w 304800"/>
                <a:gd name="connsiteY6" fmla="*/ 83833 h 83833"/>
                <a:gd name="connsiteX7" fmla="*/ 247291 w 304800"/>
                <a:gd name="connsiteY7" fmla="*/ 78082 h 83833"/>
                <a:gd name="connsiteX8" fmla="*/ 264543 w 304800"/>
                <a:gd name="connsiteY8" fmla="*/ 60830 h 83833"/>
                <a:gd name="connsiteX9" fmla="*/ 304800 w 304800"/>
                <a:gd name="connsiteY9" fmla="*/ 43577 h 83833"/>
                <a:gd name="connsiteX0" fmla="*/ 0 w 339306"/>
                <a:gd name="connsiteY0" fmla="*/ 56314 h 85068"/>
                <a:gd name="connsiteX1" fmla="*/ 80513 w 339306"/>
                <a:gd name="connsiteY1" fmla="*/ 4555 h 85068"/>
                <a:gd name="connsiteX2" fmla="*/ 97766 w 339306"/>
                <a:gd name="connsiteY2" fmla="*/ 4555 h 85068"/>
                <a:gd name="connsiteX3" fmla="*/ 149525 w 339306"/>
                <a:gd name="connsiteY3" fmla="*/ 21808 h 85068"/>
                <a:gd name="connsiteX4" fmla="*/ 172529 w 339306"/>
                <a:gd name="connsiteY4" fmla="*/ 62065 h 85068"/>
                <a:gd name="connsiteX5" fmla="*/ 189781 w 339306"/>
                <a:gd name="connsiteY5" fmla="*/ 79317 h 85068"/>
                <a:gd name="connsiteX6" fmla="*/ 230038 w 339306"/>
                <a:gd name="connsiteY6" fmla="*/ 85068 h 85068"/>
                <a:gd name="connsiteX7" fmla="*/ 281797 w 339306"/>
                <a:gd name="connsiteY7" fmla="*/ 79317 h 85068"/>
                <a:gd name="connsiteX8" fmla="*/ 299049 w 339306"/>
                <a:gd name="connsiteY8" fmla="*/ 62065 h 85068"/>
                <a:gd name="connsiteX9" fmla="*/ 339306 w 339306"/>
                <a:gd name="connsiteY9" fmla="*/ 44812 h 85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9306" h="85068">
                  <a:moveTo>
                    <a:pt x="0" y="56314"/>
                  </a:moveTo>
                  <a:cubicBezTo>
                    <a:pt x="26838" y="39061"/>
                    <a:pt x="64219" y="13181"/>
                    <a:pt x="80513" y="4555"/>
                  </a:cubicBezTo>
                  <a:cubicBezTo>
                    <a:pt x="96807" y="-4071"/>
                    <a:pt x="86264" y="1680"/>
                    <a:pt x="97766" y="4555"/>
                  </a:cubicBezTo>
                  <a:cubicBezTo>
                    <a:pt x="109268" y="7430"/>
                    <a:pt x="137065" y="12223"/>
                    <a:pt x="149525" y="21808"/>
                  </a:cubicBezTo>
                  <a:cubicBezTo>
                    <a:pt x="161985" y="31393"/>
                    <a:pt x="165820" y="52480"/>
                    <a:pt x="172529" y="62065"/>
                  </a:cubicBezTo>
                  <a:cubicBezTo>
                    <a:pt x="179238" y="71650"/>
                    <a:pt x="189781" y="79317"/>
                    <a:pt x="189781" y="79317"/>
                  </a:cubicBezTo>
                  <a:cubicBezTo>
                    <a:pt x="199366" y="83151"/>
                    <a:pt x="214702" y="85068"/>
                    <a:pt x="230038" y="85068"/>
                  </a:cubicBezTo>
                  <a:cubicBezTo>
                    <a:pt x="245374" y="85068"/>
                    <a:pt x="270295" y="83151"/>
                    <a:pt x="281797" y="79317"/>
                  </a:cubicBezTo>
                  <a:cubicBezTo>
                    <a:pt x="293299" y="75483"/>
                    <a:pt x="289464" y="67816"/>
                    <a:pt x="299049" y="62065"/>
                  </a:cubicBezTo>
                  <a:cubicBezTo>
                    <a:pt x="308634" y="56314"/>
                    <a:pt x="323970" y="50563"/>
                    <a:pt x="339306" y="44812"/>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Freeform: Shape 63">
              <a:extLst>
                <a:ext uri="{FF2B5EF4-FFF2-40B4-BE49-F238E27FC236}">
                  <a16:creationId xmlns:a16="http://schemas.microsoft.com/office/drawing/2014/main" id="{5722500F-8530-4542-B270-1603442220D6}"/>
                </a:ext>
              </a:extLst>
            </p:cNvPr>
            <p:cNvSpPr/>
            <p:nvPr/>
          </p:nvSpPr>
          <p:spPr>
            <a:xfrm>
              <a:off x="611562" y="1401518"/>
              <a:ext cx="339306" cy="85068"/>
            </a:xfrm>
            <a:custGeom>
              <a:avLst/>
              <a:gdLst>
                <a:gd name="connsiteX0" fmla="*/ 0 w 304800"/>
                <a:gd name="connsiteY0" fmla="*/ 37826 h 83833"/>
                <a:gd name="connsiteX1" fmla="*/ 46007 w 304800"/>
                <a:gd name="connsiteY1" fmla="*/ 3320 h 83833"/>
                <a:gd name="connsiteX2" fmla="*/ 63260 w 304800"/>
                <a:gd name="connsiteY2" fmla="*/ 3320 h 83833"/>
                <a:gd name="connsiteX3" fmla="*/ 115019 w 304800"/>
                <a:gd name="connsiteY3" fmla="*/ 20573 h 83833"/>
                <a:gd name="connsiteX4" fmla="*/ 138023 w 304800"/>
                <a:gd name="connsiteY4" fmla="*/ 60830 h 83833"/>
                <a:gd name="connsiteX5" fmla="*/ 155275 w 304800"/>
                <a:gd name="connsiteY5" fmla="*/ 78082 h 83833"/>
                <a:gd name="connsiteX6" fmla="*/ 195532 w 304800"/>
                <a:gd name="connsiteY6" fmla="*/ 83833 h 83833"/>
                <a:gd name="connsiteX7" fmla="*/ 247291 w 304800"/>
                <a:gd name="connsiteY7" fmla="*/ 78082 h 83833"/>
                <a:gd name="connsiteX8" fmla="*/ 264543 w 304800"/>
                <a:gd name="connsiteY8" fmla="*/ 60830 h 83833"/>
                <a:gd name="connsiteX9" fmla="*/ 304800 w 304800"/>
                <a:gd name="connsiteY9" fmla="*/ 43577 h 83833"/>
                <a:gd name="connsiteX0" fmla="*/ 0 w 339306"/>
                <a:gd name="connsiteY0" fmla="*/ 56314 h 85068"/>
                <a:gd name="connsiteX1" fmla="*/ 80513 w 339306"/>
                <a:gd name="connsiteY1" fmla="*/ 4555 h 85068"/>
                <a:gd name="connsiteX2" fmla="*/ 97766 w 339306"/>
                <a:gd name="connsiteY2" fmla="*/ 4555 h 85068"/>
                <a:gd name="connsiteX3" fmla="*/ 149525 w 339306"/>
                <a:gd name="connsiteY3" fmla="*/ 21808 h 85068"/>
                <a:gd name="connsiteX4" fmla="*/ 172529 w 339306"/>
                <a:gd name="connsiteY4" fmla="*/ 62065 h 85068"/>
                <a:gd name="connsiteX5" fmla="*/ 189781 w 339306"/>
                <a:gd name="connsiteY5" fmla="*/ 79317 h 85068"/>
                <a:gd name="connsiteX6" fmla="*/ 230038 w 339306"/>
                <a:gd name="connsiteY6" fmla="*/ 85068 h 85068"/>
                <a:gd name="connsiteX7" fmla="*/ 281797 w 339306"/>
                <a:gd name="connsiteY7" fmla="*/ 79317 h 85068"/>
                <a:gd name="connsiteX8" fmla="*/ 299049 w 339306"/>
                <a:gd name="connsiteY8" fmla="*/ 62065 h 85068"/>
                <a:gd name="connsiteX9" fmla="*/ 339306 w 339306"/>
                <a:gd name="connsiteY9" fmla="*/ 44812 h 85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9306" h="85068">
                  <a:moveTo>
                    <a:pt x="0" y="56314"/>
                  </a:moveTo>
                  <a:cubicBezTo>
                    <a:pt x="26838" y="39061"/>
                    <a:pt x="64219" y="13181"/>
                    <a:pt x="80513" y="4555"/>
                  </a:cubicBezTo>
                  <a:cubicBezTo>
                    <a:pt x="96807" y="-4071"/>
                    <a:pt x="86264" y="1680"/>
                    <a:pt x="97766" y="4555"/>
                  </a:cubicBezTo>
                  <a:cubicBezTo>
                    <a:pt x="109268" y="7430"/>
                    <a:pt x="137065" y="12223"/>
                    <a:pt x="149525" y="21808"/>
                  </a:cubicBezTo>
                  <a:cubicBezTo>
                    <a:pt x="161985" y="31393"/>
                    <a:pt x="165820" y="52480"/>
                    <a:pt x="172529" y="62065"/>
                  </a:cubicBezTo>
                  <a:cubicBezTo>
                    <a:pt x="179238" y="71650"/>
                    <a:pt x="189781" y="79317"/>
                    <a:pt x="189781" y="79317"/>
                  </a:cubicBezTo>
                  <a:cubicBezTo>
                    <a:pt x="199366" y="83151"/>
                    <a:pt x="214702" y="85068"/>
                    <a:pt x="230038" y="85068"/>
                  </a:cubicBezTo>
                  <a:cubicBezTo>
                    <a:pt x="245374" y="85068"/>
                    <a:pt x="270295" y="83151"/>
                    <a:pt x="281797" y="79317"/>
                  </a:cubicBezTo>
                  <a:cubicBezTo>
                    <a:pt x="293299" y="75483"/>
                    <a:pt x="289464" y="67816"/>
                    <a:pt x="299049" y="62065"/>
                  </a:cubicBezTo>
                  <a:cubicBezTo>
                    <a:pt x="308634" y="56314"/>
                    <a:pt x="323970" y="50563"/>
                    <a:pt x="339306" y="44812"/>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Freeform: Shape 64">
              <a:extLst>
                <a:ext uri="{FF2B5EF4-FFF2-40B4-BE49-F238E27FC236}">
                  <a16:creationId xmlns:a16="http://schemas.microsoft.com/office/drawing/2014/main" id="{C6F7091E-A112-4853-A060-9592EA63ED56}"/>
                </a:ext>
              </a:extLst>
            </p:cNvPr>
            <p:cNvSpPr/>
            <p:nvPr/>
          </p:nvSpPr>
          <p:spPr>
            <a:xfrm>
              <a:off x="947079" y="1398610"/>
              <a:ext cx="339306" cy="85068"/>
            </a:xfrm>
            <a:custGeom>
              <a:avLst/>
              <a:gdLst>
                <a:gd name="connsiteX0" fmla="*/ 0 w 304800"/>
                <a:gd name="connsiteY0" fmla="*/ 37826 h 83833"/>
                <a:gd name="connsiteX1" fmla="*/ 46007 w 304800"/>
                <a:gd name="connsiteY1" fmla="*/ 3320 h 83833"/>
                <a:gd name="connsiteX2" fmla="*/ 63260 w 304800"/>
                <a:gd name="connsiteY2" fmla="*/ 3320 h 83833"/>
                <a:gd name="connsiteX3" fmla="*/ 115019 w 304800"/>
                <a:gd name="connsiteY3" fmla="*/ 20573 h 83833"/>
                <a:gd name="connsiteX4" fmla="*/ 138023 w 304800"/>
                <a:gd name="connsiteY4" fmla="*/ 60830 h 83833"/>
                <a:gd name="connsiteX5" fmla="*/ 155275 w 304800"/>
                <a:gd name="connsiteY5" fmla="*/ 78082 h 83833"/>
                <a:gd name="connsiteX6" fmla="*/ 195532 w 304800"/>
                <a:gd name="connsiteY6" fmla="*/ 83833 h 83833"/>
                <a:gd name="connsiteX7" fmla="*/ 247291 w 304800"/>
                <a:gd name="connsiteY7" fmla="*/ 78082 h 83833"/>
                <a:gd name="connsiteX8" fmla="*/ 264543 w 304800"/>
                <a:gd name="connsiteY8" fmla="*/ 60830 h 83833"/>
                <a:gd name="connsiteX9" fmla="*/ 304800 w 304800"/>
                <a:gd name="connsiteY9" fmla="*/ 43577 h 83833"/>
                <a:gd name="connsiteX0" fmla="*/ 0 w 339306"/>
                <a:gd name="connsiteY0" fmla="*/ 56314 h 85068"/>
                <a:gd name="connsiteX1" fmla="*/ 80513 w 339306"/>
                <a:gd name="connsiteY1" fmla="*/ 4555 h 85068"/>
                <a:gd name="connsiteX2" fmla="*/ 97766 w 339306"/>
                <a:gd name="connsiteY2" fmla="*/ 4555 h 85068"/>
                <a:gd name="connsiteX3" fmla="*/ 149525 w 339306"/>
                <a:gd name="connsiteY3" fmla="*/ 21808 h 85068"/>
                <a:gd name="connsiteX4" fmla="*/ 172529 w 339306"/>
                <a:gd name="connsiteY4" fmla="*/ 62065 h 85068"/>
                <a:gd name="connsiteX5" fmla="*/ 189781 w 339306"/>
                <a:gd name="connsiteY5" fmla="*/ 79317 h 85068"/>
                <a:gd name="connsiteX6" fmla="*/ 230038 w 339306"/>
                <a:gd name="connsiteY6" fmla="*/ 85068 h 85068"/>
                <a:gd name="connsiteX7" fmla="*/ 281797 w 339306"/>
                <a:gd name="connsiteY7" fmla="*/ 79317 h 85068"/>
                <a:gd name="connsiteX8" fmla="*/ 299049 w 339306"/>
                <a:gd name="connsiteY8" fmla="*/ 62065 h 85068"/>
                <a:gd name="connsiteX9" fmla="*/ 339306 w 339306"/>
                <a:gd name="connsiteY9" fmla="*/ 44812 h 85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9306" h="85068">
                  <a:moveTo>
                    <a:pt x="0" y="56314"/>
                  </a:moveTo>
                  <a:cubicBezTo>
                    <a:pt x="26838" y="39061"/>
                    <a:pt x="64219" y="13181"/>
                    <a:pt x="80513" y="4555"/>
                  </a:cubicBezTo>
                  <a:cubicBezTo>
                    <a:pt x="96807" y="-4071"/>
                    <a:pt x="86264" y="1680"/>
                    <a:pt x="97766" y="4555"/>
                  </a:cubicBezTo>
                  <a:cubicBezTo>
                    <a:pt x="109268" y="7430"/>
                    <a:pt x="137065" y="12223"/>
                    <a:pt x="149525" y="21808"/>
                  </a:cubicBezTo>
                  <a:cubicBezTo>
                    <a:pt x="161985" y="31393"/>
                    <a:pt x="165820" y="52480"/>
                    <a:pt x="172529" y="62065"/>
                  </a:cubicBezTo>
                  <a:cubicBezTo>
                    <a:pt x="179238" y="71650"/>
                    <a:pt x="189781" y="79317"/>
                    <a:pt x="189781" y="79317"/>
                  </a:cubicBezTo>
                  <a:cubicBezTo>
                    <a:pt x="199366" y="83151"/>
                    <a:pt x="214702" y="85068"/>
                    <a:pt x="230038" y="85068"/>
                  </a:cubicBezTo>
                  <a:cubicBezTo>
                    <a:pt x="245374" y="85068"/>
                    <a:pt x="270295" y="83151"/>
                    <a:pt x="281797" y="79317"/>
                  </a:cubicBezTo>
                  <a:cubicBezTo>
                    <a:pt x="293299" y="75483"/>
                    <a:pt x="289464" y="67816"/>
                    <a:pt x="299049" y="62065"/>
                  </a:cubicBezTo>
                  <a:cubicBezTo>
                    <a:pt x="308634" y="56314"/>
                    <a:pt x="323970" y="50563"/>
                    <a:pt x="339306" y="44812"/>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Freeform: Shape 65">
              <a:extLst>
                <a:ext uri="{FF2B5EF4-FFF2-40B4-BE49-F238E27FC236}">
                  <a16:creationId xmlns:a16="http://schemas.microsoft.com/office/drawing/2014/main" id="{D9170B58-888E-4E47-BE44-E2A3DBD86864}"/>
                </a:ext>
              </a:extLst>
            </p:cNvPr>
            <p:cNvSpPr/>
            <p:nvPr/>
          </p:nvSpPr>
          <p:spPr>
            <a:xfrm>
              <a:off x="1282596" y="1395702"/>
              <a:ext cx="339306" cy="85068"/>
            </a:xfrm>
            <a:custGeom>
              <a:avLst/>
              <a:gdLst>
                <a:gd name="connsiteX0" fmla="*/ 0 w 304800"/>
                <a:gd name="connsiteY0" fmla="*/ 37826 h 83833"/>
                <a:gd name="connsiteX1" fmla="*/ 46007 w 304800"/>
                <a:gd name="connsiteY1" fmla="*/ 3320 h 83833"/>
                <a:gd name="connsiteX2" fmla="*/ 63260 w 304800"/>
                <a:gd name="connsiteY2" fmla="*/ 3320 h 83833"/>
                <a:gd name="connsiteX3" fmla="*/ 115019 w 304800"/>
                <a:gd name="connsiteY3" fmla="*/ 20573 h 83833"/>
                <a:gd name="connsiteX4" fmla="*/ 138023 w 304800"/>
                <a:gd name="connsiteY4" fmla="*/ 60830 h 83833"/>
                <a:gd name="connsiteX5" fmla="*/ 155275 w 304800"/>
                <a:gd name="connsiteY5" fmla="*/ 78082 h 83833"/>
                <a:gd name="connsiteX6" fmla="*/ 195532 w 304800"/>
                <a:gd name="connsiteY6" fmla="*/ 83833 h 83833"/>
                <a:gd name="connsiteX7" fmla="*/ 247291 w 304800"/>
                <a:gd name="connsiteY7" fmla="*/ 78082 h 83833"/>
                <a:gd name="connsiteX8" fmla="*/ 264543 w 304800"/>
                <a:gd name="connsiteY8" fmla="*/ 60830 h 83833"/>
                <a:gd name="connsiteX9" fmla="*/ 304800 w 304800"/>
                <a:gd name="connsiteY9" fmla="*/ 43577 h 83833"/>
                <a:gd name="connsiteX0" fmla="*/ 0 w 339306"/>
                <a:gd name="connsiteY0" fmla="*/ 56314 h 85068"/>
                <a:gd name="connsiteX1" fmla="*/ 80513 w 339306"/>
                <a:gd name="connsiteY1" fmla="*/ 4555 h 85068"/>
                <a:gd name="connsiteX2" fmla="*/ 97766 w 339306"/>
                <a:gd name="connsiteY2" fmla="*/ 4555 h 85068"/>
                <a:gd name="connsiteX3" fmla="*/ 149525 w 339306"/>
                <a:gd name="connsiteY3" fmla="*/ 21808 h 85068"/>
                <a:gd name="connsiteX4" fmla="*/ 172529 w 339306"/>
                <a:gd name="connsiteY4" fmla="*/ 62065 h 85068"/>
                <a:gd name="connsiteX5" fmla="*/ 189781 w 339306"/>
                <a:gd name="connsiteY5" fmla="*/ 79317 h 85068"/>
                <a:gd name="connsiteX6" fmla="*/ 230038 w 339306"/>
                <a:gd name="connsiteY6" fmla="*/ 85068 h 85068"/>
                <a:gd name="connsiteX7" fmla="*/ 281797 w 339306"/>
                <a:gd name="connsiteY7" fmla="*/ 79317 h 85068"/>
                <a:gd name="connsiteX8" fmla="*/ 299049 w 339306"/>
                <a:gd name="connsiteY8" fmla="*/ 62065 h 85068"/>
                <a:gd name="connsiteX9" fmla="*/ 339306 w 339306"/>
                <a:gd name="connsiteY9" fmla="*/ 44812 h 85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9306" h="85068">
                  <a:moveTo>
                    <a:pt x="0" y="56314"/>
                  </a:moveTo>
                  <a:cubicBezTo>
                    <a:pt x="26838" y="39061"/>
                    <a:pt x="64219" y="13181"/>
                    <a:pt x="80513" y="4555"/>
                  </a:cubicBezTo>
                  <a:cubicBezTo>
                    <a:pt x="96807" y="-4071"/>
                    <a:pt x="86264" y="1680"/>
                    <a:pt x="97766" y="4555"/>
                  </a:cubicBezTo>
                  <a:cubicBezTo>
                    <a:pt x="109268" y="7430"/>
                    <a:pt x="137065" y="12223"/>
                    <a:pt x="149525" y="21808"/>
                  </a:cubicBezTo>
                  <a:cubicBezTo>
                    <a:pt x="161985" y="31393"/>
                    <a:pt x="165820" y="52480"/>
                    <a:pt x="172529" y="62065"/>
                  </a:cubicBezTo>
                  <a:cubicBezTo>
                    <a:pt x="179238" y="71650"/>
                    <a:pt x="189781" y="79317"/>
                    <a:pt x="189781" y="79317"/>
                  </a:cubicBezTo>
                  <a:cubicBezTo>
                    <a:pt x="199366" y="83151"/>
                    <a:pt x="214702" y="85068"/>
                    <a:pt x="230038" y="85068"/>
                  </a:cubicBezTo>
                  <a:cubicBezTo>
                    <a:pt x="245374" y="85068"/>
                    <a:pt x="270295" y="83151"/>
                    <a:pt x="281797" y="79317"/>
                  </a:cubicBezTo>
                  <a:cubicBezTo>
                    <a:pt x="293299" y="75483"/>
                    <a:pt x="289464" y="67816"/>
                    <a:pt x="299049" y="62065"/>
                  </a:cubicBezTo>
                  <a:cubicBezTo>
                    <a:pt x="308634" y="56314"/>
                    <a:pt x="323970" y="50563"/>
                    <a:pt x="339306" y="44812"/>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Freeform: Shape 66">
              <a:extLst>
                <a:ext uri="{FF2B5EF4-FFF2-40B4-BE49-F238E27FC236}">
                  <a16:creationId xmlns:a16="http://schemas.microsoft.com/office/drawing/2014/main" id="{281AB372-F0D2-43DC-9F8B-A3DE0BFEF953}"/>
                </a:ext>
              </a:extLst>
            </p:cNvPr>
            <p:cNvSpPr/>
            <p:nvPr/>
          </p:nvSpPr>
          <p:spPr>
            <a:xfrm>
              <a:off x="1618113" y="1392794"/>
              <a:ext cx="339306" cy="85068"/>
            </a:xfrm>
            <a:custGeom>
              <a:avLst/>
              <a:gdLst>
                <a:gd name="connsiteX0" fmla="*/ 0 w 304800"/>
                <a:gd name="connsiteY0" fmla="*/ 37826 h 83833"/>
                <a:gd name="connsiteX1" fmla="*/ 46007 w 304800"/>
                <a:gd name="connsiteY1" fmla="*/ 3320 h 83833"/>
                <a:gd name="connsiteX2" fmla="*/ 63260 w 304800"/>
                <a:gd name="connsiteY2" fmla="*/ 3320 h 83833"/>
                <a:gd name="connsiteX3" fmla="*/ 115019 w 304800"/>
                <a:gd name="connsiteY3" fmla="*/ 20573 h 83833"/>
                <a:gd name="connsiteX4" fmla="*/ 138023 w 304800"/>
                <a:gd name="connsiteY4" fmla="*/ 60830 h 83833"/>
                <a:gd name="connsiteX5" fmla="*/ 155275 w 304800"/>
                <a:gd name="connsiteY5" fmla="*/ 78082 h 83833"/>
                <a:gd name="connsiteX6" fmla="*/ 195532 w 304800"/>
                <a:gd name="connsiteY6" fmla="*/ 83833 h 83833"/>
                <a:gd name="connsiteX7" fmla="*/ 247291 w 304800"/>
                <a:gd name="connsiteY7" fmla="*/ 78082 h 83833"/>
                <a:gd name="connsiteX8" fmla="*/ 264543 w 304800"/>
                <a:gd name="connsiteY8" fmla="*/ 60830 h 83833"/>
                <a:gd name="connsiteX9" fmla="*/ 304800 w 304800"/>
                <a:gd name="connsiteY9" fmla="*/ 43577 h 83833"/>
                <a:gd name="connsiteX0" fmla="*/ 0 w 339306"/>
                <a:gd name="connsiteY0" fmla="*/ 56314 h 85068"/>
                <a:gd name="connsiteX1" fmla="*/ 80513 w 339306"/>
                <a:gd name="connsiteY1" fmla="*/ 4555 h 85068"/>
                <a:gd name="connsiteX2" fmla="*/ 97766 w 339306"/>
                <a:gd name="connsiteY2" fmla="*/ 4555 h 85068"/>
                <a:gd name="connsiteX3" fmla="*/ 149525 w 339306"/>
                <a:gd name="connsiteY3" fmla="*/ 21808 h 85068"/>
                <a:gd name="connsiteX4" fmla="*/ 172529 w 339306"/>
                <a:gd name="connsiteY4" fmla="*/ 62065 h 85068"/>
                <a:gd name="connsiteX5" fmla="*/ 189781 w 339306"/>
                <a:gd name="connsiteY5" fmla="*/ 79317 h 85068"/>
                <a:gd name="connsiteX6" fmla="*/ 230038 w 339306"/>
                <a:gd name="connsiteY6" fmla="*/ 85068 h 85068"/>
                <a:gd name="connsiteX7" fmla="*/ 281797 w 339306"/>
                <a:gd name="connsiteY7" fmla="*/ 79317 h 85068"/>
                <a:gd name="connsiteX8" fmla="*/ 299049 w 339306"/>
                <a:gd name="connsiteY8" fmla="*/ 62065 h 85068"/>
                <a:gd name="connsiteX9" fmla="*/ 339306 w 339306"/>
                <a:gd name="connsiteY9" fmla="*/ 44812 h 85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9306" h="85068">
                  <a:moveTo>
                    <a:pt x="0" y="56314"/>
                  </a:moveTo>
                  <a:cubicBezTo>
                    <a:pt x="26838" y="39061"/>
                    <a:pt x="64219" y="13181"/>
                    <a:pt x="80513" y="4555"/>
                  </a:cubicBezTo>
                  <a:cubicBezTo>
                    <a:pt x="96807" y="-4071"/>
                    <a:pt x="86264" y="1680"/>
                    <a:pt x="97766" y="4555"/>
                  </a:cubicBezTo>
                  <a:cubicBezTo>
                    <a:pt x="109268" y="7430"/>
                    <a:pt x="137065" y="12223"/>
                    <a:pt x="149525" y="21808"/>
                  </a:cubicBezTo>
                  <a:cubicBezTo>
                    <a:pt x="161985" y="31393"/>
                    <a:pt x="165820" y="52480"/>
                    <a:pt x="172529" y="62065"/>
                  </a:cubicBezTo>
                  <a:cubicBezTo>
                    <a:pt x="179238" y="71650"/>
                    <a:pt x="189781" y="79317"/>
                    <a:pt x="189781" y="79317"/>
                  </a:cubicBezTo>
                  <a:cubicBezTo>
                    <a:pt x="199366" y="83151"/>
                    <a:pt x="214702" y="85068"/>
                    <a:pt x="230038" y="85068"/>
                  </a:cubicBezTo>
                  <a:cubicBezTo>
                    <a:pt x="245374" y="85068"/>
                    <a:pt x="270295" y="83151"/>
                    <a:pt x="281797" y="79317"/>
                  </a:cubicBezTo>
                  <a:cubicBezTo>
                    <a:pt x="293299" y="75483"/>
                    <a:pt x="289464" y="67816"/>
                    <a:pt x="299049" y="62065"/>
                  </a:cubicBezTo>
                  <a:cubicBezTo>
                    <a:pt x="308634" y="56314"/>
                    <a:pt x="323970" y="50563"/>
                    <a:pt x="339306" y="44812"/>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reeform: Shape 67">
              <a:extLst>
                <a:ext uri="{FF2B5EF4-FFF2-40B4-BE49-F238E27FC236}">
                  <a16:creationId xmlns:a16="http://schemas.microsoft.com/office/drawing/2014/main" id="{EFC3A909-8224-4001-B5C2-4833362AE913}"/>
                </a:ext>
              </a:extLst>
            </p:cNvPr>
            <p:cNvSpPr/>
            <p:nvPr/>
          </p:nvSpPr>
          <p:spPr>
            <a:xfrm>
              <a:off x="1942607" y="1394673"/>
              <a:ext cx="339306" cy="85068"/>
            </a:xfrm>
            <a:custGeom>
              <a:avLst/>
              <a:gdLst>
                <a:gd name="connsiteX0" fmla="*/ 0 w 304800"/>
                <a:gd name="connsiteY0" fmla="*/ 37826 h 83833"/>
                <a:gd name="connsiteX1" fmla="*/ 46007 w 304800"/>
                <a:gd name="connsiteY1" fmla="*/ 3320 h 83833"/>
                <a:gd name="connsiteX2" fmla="*/ 63260 w 304800"/>
                <a:gd name="connsiteY2" fmla="*/ 3320 h 83833"/>
                <a:gd name="connsiteX3" fmla="*/ 115019 w 304800"/>
                <a:gd name="connsiteY3" fmla="*/ 20573 h 83833"/>
                <a:gd name="connsiteX4" fmla="*/ 138023 w 304800"/>
                <a:gd name="connsiteY4" fmla="*/ 60830 h 83833"/>
                <a:gd name="connsiteX5" fmla="*/ 155275 w 304800"/>
                <a:gd name="connsiteY5" fmla="*/ 78082 h 83833"/>
                <a:gd name="connsiteX6" fmla="*/ 195532 w 304800"/>
                <a:gd name="connsiteY6" fmla="*/ 83833 h 83833"/>
                <a:gd name="connsiteX7" fmla="*/ 247291 w 304800"/>
                <a:gd name="connsiteY7" fmla="*/ 78082 h 83833"/>
                <a:gd name="connsiteX8" fmla="*/ 264543 w 304800"/>
                <a:gd name="connsiteY8" fmla="*/ 60830 h 83833"/>
                <a:gd name="connsiteX9" fmla="*/ 304800 w 304800"/>
                <a:gd name="connsiteY9" fmla="*/ 43577 h 83833"/>
                <a:gd name="connsiteX0" fmla="*/ 0 w 339306"/>
                <a:gd name="connsiteY0" fmla="*/ 56314 h 85068"/>
                <a:gd name="connsiteX1" fmla="*/ 80513 w 339306"/>
                <a:gd name="connsiteY1" fmla="*/ 4555 h 85068"/>
                <a:gd name="connsiteX2" fmla="*/ 97766 w 339306"/>
                <a:gd name="connsiteY2" fmla="*/ 4555 h 85068"/>
                <a:gd name="connsiteX3" fmla="*/ 149525 w 339306"/>
                <a:gd name="connsiteY3" fmla="*/ 21808 h 85068"/>
                <a:gd name="connsiteX4" fmla="*/ 172529 w 339306"/>
                <a:gd name="connsiteY4" fmla="*/ 62065 h 85068"/>
                <a:gd name="connsiteX5" fmla="*/ 189781 w 339306"/>
                <a:gd name="connsiteY5" fmla="*/ 79317 h 85068"/>
                <a:gd name="connsiteX6" fmla="*/ 230038 w 339306"/>
                <a:gd name="connsiteY6" fmla="*/ 85068 h 85068"/>
                <a:gd name="connsiteX7" fmla="*/ 281797 w 339306"/>
                <a:gd name="connsiteY7" fmla="*/ 79317 h 85068"/>
                <a:gd name="connsiteX8" fmla="*/ 299049 w 339306"/>
                <a:gd name="connsiteY8" fmla="*/ 62065 h 85068"/>
                <a:gd name="connsiteX9" fmla="*/ 339306 w 339306"/>
                <a:gd name="connsiteY9" fmla="*/ 44812 h 85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9306" h="85068">
                  <a:moveTo>
                    <a:pt x="0" y="56314"/>
                  </a:moveTo>
                  <a:cubicBezTo>
                    <a:pt x="26838" y="39061"/>
                    <a:pt x="64219" y="13181"/>
                    <a:pt x="80513" y="4555"/>
                  </a:cubicBezTo>
                  <a:cubicBezTo>
                    <a:pt x="96807" y="-4071"/>
                    <a:pt x="86264" y="1680"/>
                    <a:pt x="97766" y="4555"/>
                  </a:cubicBezTo>
                  <a:cubicBezTo>
                    <a:pt x="109268" y="7430"/>
                    <a:pt x="137065" y="12223"/>
                    <a:pt x="149525" y="21808"/>
                  </a:cubicBezTo>
                  <a:cubicBezTo>
                    <a:pt x="161985" y="31393"/>
                    <a:pt x="165820" y="52480"/>
                    <a:pt x="172529" y="62065"/>
                  </a:cubicBezTo>
                  <a:cubicBezTo>
                    <a:pt x="179238" y="71650"/>
                    <a:pt x="189781" y="79317"/>
                    <a:pt x="189781" y="79317"/>
                  </a:cubicBezTo>
                  <a:cubicBezTo>
                    <a:pt x="199366" y="83151"/>
                    <a:pt x="214702" y="85068"/>
                    <a:pt x="230038" y="85068"/>
                  </a:cubicBezTo>
                  <a:cubicBezTo>
                    <a:pt x="245374" y="85068"/>
                    <a:pt x="270295" y="83151"/>
                    <a:pt x="281797" y="79317"/>
                  </a:cubicBezTo>
                  <a:cubicBezTo>
                    <a:pt x="293299" y="75483"/>
                    <a:pt x="289464" y="67816"/>
                    <a:pt x="299049" y="62065"/>
                  </a:cubicBezTo>
                  <a:cubicBezTo>
                    <a:pt x="308634" y="56314"/>
                    <a:pt x="323970" y="50563"/>
                    <a:pt x="339306" y="44812"/>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Freeform: Shape 68">
              <a:extLst>
                <a:ext uri="{FF2B5EF4-FFF2-40B4-BE49-F238E27FC236}">
                  <a16:creationId xmlns:a16="http://schemas.microsoft.com/office/drawing/2014/main" id="{5CA0C4FF-7429-4F30-A8C7-9A4A0D69AAB6}"/>
                </a:ext>
              </a:extLst>
            </p:cNvPr>
            <p:cNvSpPr/>
            <p:nvPr/>
          </p:nvSpPr>
          <p:spPr>
            <a:xfrm>
              <a:off x="2267983" y="1391678"/>
              <a:ext cx="339306" cy="85068"/>
            </a:xfrm>
            <a:custGeom>
              <a:avLst/>
              <a:gdLst>
                <a:gd name="connsiteX0" fmla="*/ 0 w 304800"/>
                <a:gd name="connsiteY0" fmla="*/ 37826 h 83833"/>
                <a:gd name="connsiteX1" fmla="*/ 46007 w 304800"/>
                <a:gd name="connsiteY1" fmla="*/ 3320 h 83833"/>
                <a:gd name="connsiteX2" fmla="*/ 63260 w 304800"/>
                <a:gd name="connsiteY2" fmla="*/ 3320 h 83833"/>
                <a:gd name="connsiteX3" fmla="*/ 115019 w 304800"/>
                <a:gd name="connsiteY3" fmla="*/ 20573 h 83833"/>
                <a:gd name="connsiteX4" fmla="*/ 138023 w 304800"/>
                <a:gd name="connsiteY4" fmla="*/ 60830 h 83833"/>
                <a:gd name="connsiteX5" fmla="*/ 155275 w 304800"/>
                <a:gd name="connsiteY5" fmla="*/ 78082 h 83833"/>
                <a:gd name="connsiteX6" fmla="*/ 195532 w 304800"/>
                <a:gd name="connsiteY6" fmla="*/ 83833 h 83833"/>
                <a:gd name="connsiteX7" fmla="*/ 247291 w 304800"/>
                <a:gd name="connsiteY7" fmla="*/ 78082 h 83833"/>
                <a:gd name="connsiteX8" fmla="*/ 264543 w 304800"/>
                <a:gd name="connsiteY8" fmla="*/ 60830 h 83833"/>
                <a:gd name="connsiteX9" fmla="*/ 304800 w 304800"/>
                <a:gd name="connsiteY9" fmla="*/ 43577 h 83833"/>
                <a:gd name="connsiteX0" fmla="*/ 0 w 339306"/>
                <a:gd name="connsiteY0" fmla="*/ 56314 h 85068"/>
                <a:gd name="connsiteX1" fmla="*/ 80513 w 339306"/>
                <a:gd name="connsiteY1" fmla="*/ 4555 h 85068"/>
                <a:gd name="connsiteX2" fmla="*/ 97766 w 339306"/>
                <a:gd name="connsiteY2" fmla="*/ 4555 h 85068"/>
                <a:gd name="connsiteX3" fmla="*/ 149525 w 339306"/>
                <a:gd name="connsiteY3" fmla="*/ 21808 h 85068"/>
                <a:gd name="connsiteX4" fmla="*/ 172529 w 339306"/>
                <a:gd name="connsiteY4" fmla="*/ 62065 h 85068"/>
                <a:gd name="connsiteX5" fmla="*/ 189781 w 339306"/>
                <a:gd name="connsiteY5" fmla="*/ 79317 h 85068"/>
                <a:gd name="connsiteX6" fmla="*/ 230038 w 339306"/>
                <a:gd name="connsiteY6" fmla="*/ 85068 h 85068"/>
                <a:gd name="connsiteX7" fmla="*/ 281797 w 339306"/>
                <a:gd name="connsiteY7" fmla="*/ 79317 h 85068"/>
                <a:gd name="connsiteX8" fmla="*/ 299049 w 339306"/>
                <a:gd name="connsiteY8" fmla="*/ 62065 h 85068"/>
                <a:gd name="connsiteX9" fmla="*/ 339306 w 339306"/>
                <a:gd name="connsiteY9" fmla="*/ 44812 h 85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9306" h="85068">
                  <a:moveTo>
                    <a:pt x="0" y="56314"/>
                  </a:moveTo>
                  <a:cubicBezTo>
                    <a:pt x="26838" y="39061"/>
                    <a:pt x="64219" y="13181"/>
                    <a:pt x="80513" y="4555"/>
                  </a:cubicBezTo>
                  <a:cubicBezTo>
                    <a:pt x="96807" y="-4071"/>
                    <a:pt x="86264" y="1680"/>
                    <a:pt x="97766" y="4555"/>
                  </a:cubicBezTo>
                  <a:cubicBezTo>
                    <a:pt x="109268" y="7430"/>
                    <a:pt x="137065" y="12223"/>
                    <a:pt x="149525" y="21808"/>
                  </a:cubicBezTo>
                  <a:cubicBezTo>
                    <a:pt x="161985" y="31393"/>
                    <a:pt x="165820" y="52480"/>
                    <a:pt x="172529" y="62065"/>
                  </a:cubicBezTo>
                  <a:cubicBezTo>
                    <a:pt x="179238" y="71650"/>
                    <a:pt x="189781" y="79317"/>
                    <a:pt x="189781" y="79317"/>
                  </a:cubicBezTo>
                  <a:cubicBezTo>
                    <a:pt x="199366" y="83151"/>
                    <a:pt x="214702" y="85068"/>
                    <a:pt x="230038" y="85068"/>
                  </a:cubicBezTo>
                  <a:cubicBezTo>
                    <a:pt x="245374" y="85068"/>
                    <a:pt x="270295" y="83151"/>
                    <a:pt x="281797" y="79317"/>
                  </a:cubicBezTo>
                  <a:cubicBezTo>
                    <a:pt x="293299" y="75483"/>
                    <a:pt x="289464" y="67816"/>
                    <a:pt x="299049" y="62065"/>
                  </a:cubicBezTo>
                  <a:cubicBezTo>
                    <a:pt x="308634" y="56314"/>
                    <a:pt x="323970" y="50563"/>
                    <a:pt x="339306" y="44812"/>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Freeform: Shape 69">
              <a:extLst>
                <a:ext uri="{FF2B5EF4-FFF2-40B4-BE49-F238E27FC236}">
                  <a16:creationId xmlns:a16="http://schemas.microsoft.com/office/drawing/2014/main" id="{ACAF88BA-7F1C-45FC-9732-683E684C6781}"/>
                </a:ext>
              </a:extLst>
            </p:cNvPr>
            <p:cNvSpPr/>
            <p:nvPr/>
          </p:nvSpPr>
          <p:spPr>
            <a:xfrm>
              <a:off x="2593359" y="1388683"/>
              <a:ext cx="339306" cy="85068"/>
            </a:xfrm>
            <a:custGeom>
              <a:avLst/>
              <a:gdLst>
                <a:gd name="connsiteX0" fmla="*/ 0 w 304800"/>
                <a:gd name="connsiteY0" fmla="*/ 37826 h 83833"/>
                <a:gd name="connsiteX1" fmla="*/ 46007 w 304800"/>
                <a:gd name="connsiteY1" fmla="*/ 3320 h 83833"/>
                <a:gd name="connsiteX2" fmla="*/ 63260 w 304800"/>
                <a:gd name="connsiteY2" fmla="*/ 3320 h 83833"/>
                <a:gd name="connsiteX3" fmla="*/ 115019 w 304800"/>
                <a:gd name="connsiteY3" fmla="*/ 20573 h 83833"/>
                <a:gd name="connsiteX4" fmla="*/ 138023 w 304800"/>
                <a:gd name="connsiteY4" fmla="*/ 60830 h 83833"/>
                <a:gd name="connsiteX5" fmla="*/ 155275 w 304800"/>
                <a:gd name="connsiteY5" fmla="*/ 78082 h 83833"/>
                <a:gd name="connsiteX6" fmla="*/ 195532 w 304800"/>
                <a:gd name="connsiteY6" fmla="*/ 83833 h 83833"/>
                <a:gd name="connsiteX7" fmla="*/ 247291 w 304800"/>
                <a:gd name="connsiteY7" fmla="*/ 78082 h 83833"/>
                <a:gd name="connsiteX8" fmla="*/ 264543 w 304800"/>
                <a:gd name="connsiteY8" fmla="*/ 60830 h 83833"/>
                <a:gd name="connsiteX9" fmla="*/ 304800 w 304800"/>
                <a:gd name="connsiteY9" fmla="*/ 43577 h 83833"/>
                <a:gd name="connsiteX0" fmla="*/ 0 w 339306"/>
                <a:gd name="connsiteY0" fmla="*/ 56314 h 85068"/>
                <a:gd name="connsiteX1" fmla="*/ 80513 w 339306"/>
                <a:gd name="connsiteY1" fmla="*/ 4555 h 85068"/>
                <a:gd name="connsiteX2" fmla="*/ 97766 w 339306"/>
                <a:gd name="connsiteY2" fmla="*/ 4555 h 85068"/>
                <a:gd name="connsiteX3" fmla="*/ 149525 w 339306"/>
                <a:gd name="connsiteY3" fmla="*/ 21808 h 85068"/>
                <a:gd name="connsiteX4" fmla="*/ 172529 w 339306"/>
                <a:gd name="connsiteY4" fmla="*/ 62065 h 85068"/>
                <a:gd name="connsiteX5" fmla="*/ 189781 w 339306"/>
                <a:gd name="connsiteY5" fmla="*/ 79317 h 85068"/>
                <a:gd name="connsiteX6" fmla="*/ 230038 w 339306"/>
                <a:gd name="connsiteY6" fmla="*/ 85068 h 85068"/>
                <a:gd name="connsiteX7" fmla="*/ 281797 w 339306"/>
                <a:gd name="connsiteY7" fmla="*/ 79317 h 85068"/>
                <a:gd name="connsiteX8" fmla="*/ 299049 w 339306"/>
                <a:gd name="connsiteY8" fmla="*/ 62065 h 85068"/>
                <a:gd name="connsiteX9" fmla="*/ 339306 w 339306"/>
                <a:gd name="connsiteY9" fmla="*/ 44812 h 85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9306" h="85068">
                  <a:moveTo>
                    <a:pt x="0" y="56314"/>
                  </a:moveTo>
                  <a:cubicBezTo>
                    <a:pt x="26838" y="39061"/>
                    <a:pt x="64219" y="13181"/>
                    <a:pt x="80513" y="4555"/>
                  </a:cubicBezTo>
                  <a:cubicBezTo>
                    <a:pt x="96807" y="-4071"/>
                    <a:pt x="86264" y="1680"/>
                    <a:pt x="97766" y="4555"/>
                  </a:cubicBezTo>
                  <a:cubicBezTo>
                    <a:pt x="109268" y="7430"/>
                    <a:pt x="137065" y="12223"/>
                    <a:pt x="149525" y="21808"/>
                  </a:cubicBezTo>
                  <a:cubicBezTo>
                    <a:pt x="161985" y="31393"/>
                    <a:pt x="165820" y="52480"/>
                    <a:pt x="172529" y="62065"/>
                  </a:cubicBezTo>
                  <a:cubicBezTo>
                    <a:pt x="179238" y="71650"/>
                    <a:pt x="189781" y="79317"/>
                    <a:pt x="189781" y="79317"/>
                  </a:cubicBezTo>
                  <a:cubicBezTo>
                    <a:pt x="199366" y="83151"/>
                    <a:pt x="214702" y="85068"/>
                    <a:pt x="230038" y="85068"/>
                  </a:cubicBezTo>
                  <a:cubicBezTo>
                    <a:pt x="245374" y="85068"/>
                    <a:pt x="270295" y="83151"/>
                    <a:pt x="281797" y="79317"/>
                  </a:cubicBezTo>
                  <a:cubicBezTo>
                    <a:pt x="293299" y="75483"/>
                    <a:pt x="289464" y="67816"/>
                    <a:pt x="299049" y="62065"/>
                  </a:cubicBezTo>
                  <a:cubicBezTo>
                    <a:pt x="308634" y="56314"/>
                    <a:pt x="323970" y="50563"/>
                    <a:pt x="339306" y="44812"/>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Freeform: Shape 70">
              <a:extLst>
                <a:ext uri="{FF2B5EF4-FFF2-40B4-BE49-F238E27FC236}">
                  <a16:creationId xmlns:a16="http://schemas.microsoft.com/office/drawing/2014/main" id="{225D96B6-2CAE-4950-AFD6-2F65089A2DEF}"/>
                </a:ext>
              </a:extLst>
            </p:cNvPr>
            <p:cNvSpPr/>
            <p:nvPr/>
          </p:nvSpPr>
          <p:spPr>
            <a:xfrm>
              <a:off x="2918735" y="1385688"/>
              <a:ext cx="339306" cy="85068"/>
            </a:xfrm>
            <a:custGeom>
              <a:avLst/>
              <a:gdLst>
                <a:gd name="connsiteX0" fmla="*/ 0 w 304800"/>
                <a:gd name="connsiteY0" fmla="*/ 37826 h 83833"/>
                <a:gd name="connsiteX1" fmla="*/ 46007 w 304800"/>
                <a:gd name="connsiteY1" fmla="*/ 3320 h 83833"/>
                <a:gd name="connsiteX2" fmla="*/ 63260 w 304800"/>
                <a:gd name="connsiteY2" fmla="*/ 3320 h 83833"/>
                <a:gd name="connsiteX3" fmla="*/ 115019 w 304800"/>
                <a:gd name="connsiteY3" fmla="*/ 20573 h 83833"/>
                <a:gd name="connsiteX4" fmla="*/ 138023 w 304800"/>
                <a:gd name="connsiteY4" fmla="*/ 60830 h 83833"/>
                <a:gd name="connsiteX5" fmla="*/ 155275 w 304800"/>
                <a:gd name="connsiteY5" fmla="*/ 78082 h 83833"/>
                <a:gd name="connsiteX6" fmla="*/ 195532 w 304800"/>
                <a:gd name="connsiteY6" fmla="*/ 83833 h 83833"/>
                <a:gd name="connsiteX7" fmla="*/ 247291 w 304800"/>
                <a:gd name="connsiteY7" fmla="*/ 78082 h 83833"/>
                <a:gd name="connsiteX8" fmla="*/ 264543 w 304800"/>
                <a:gd name="connsiteY8" fmla="*/ 60830 h 83833"/>
                <a:gd name="connsiteX9" fmla="*/ 304800 w 304800"/>
                <a:gd name="connsiteY9" fmla="*/ 43577 h 83833"/>
                <a:gd name="connsiteX0" fmla="*/ 0 w 339306"/>
                <a:gd name="connsiteY0" fmla="*/ 56314 h 85068"/>
                <a:gd name="connsiteX1" fmla="*/ 80513 w 339306"/>
                <a:gd name="connsiteY1" fmla="*/ 4555 h 85068"/>
                <a:gd name="connsiteX2" fmla="*/ 97766 w 339306"/>
                <a:gd name="connsiteY2" fmla="*/ 4555 h 85068"/>
                <a:gd name="connsiteX3" fmla="*/ 149525 w 339306"/>
                <a:gd name="connsiteY3" fmla="*/ 21808 h 85068"/>
                <a:gd name="connsiteX4" fmla="*/ 172529 w 339306"/>
                <a:gd name="connsiteY4" fmla="*/ 62065 h 85068"/>
                <a:gd name="connsiteX5" fmla="*/ 189781 w 339306"/>
                <a:gd name="connsiteY5" fmla="*/ 79317 h 85068"/>
                <a:gd name="connsiteX6" fmla="*/ 230038 w 339306"/>
                <a:gd name="connsiteY6" fmla="*/ 85068 h 85068"/>
                <a:gd name="connsiteX7" fmla="*/ 281797 w 339306"/>
                <a:gd name="connsiteY7" fmla="*/ 79317 h 85068"/>
                <a:gd name="connsiteX8" fmla="*/ 299049 w 339306"/>
                <a:gd name="connsiteY8" fmla="*/ 62065 h 85068"/>
                <a:gd name="connsiteX9" fmla="*/ 339306 w 339306"/>
                <a:gd name="connsiteY9" fmla="*/ 44812 h 85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9306" h="85068">
                  <a:moveTo>
                    <a:pt x="0" y="56314"/>
                  </a:moveTo>
                  <a:cubicBezTo>
                    <a:pt x="26838" y="39061"/>
                    <a:pt x="64219" y="13181"/>
                    <a:pt x="80513" y="4555"/>
                  </a:cubicBezTo>
                  <a:cubicBezTo>
                    <a:pt x="96807" y="-4071"/>
                    <a:pt x="86264" y="1680"/>
                    <a:pt x="97766" y="4555"/>
                  </a:cubicBezTo>
                  <a:cubicBezTo>
                    <a:pt x="109268" y="7430"/>
                    <a:pt x="137065" y="12223"/>
                    <a:pt x="149525" y="21808"/>
                  </a:cubicBezTo>
                  <a:cubicBezTo>
                    <a:pt x="161985" y="31393"/>
                    <a:pt x="165820" y="52480"/>
                    <a:pt x="172529" y="62065"/>
                  </a:cubicBezTo>
                  <a:cubicBezTo>
                    <a:pt x="179238" y="71650"/>
                    <a:pt x="189781" y="79317"/>
                    <a:pt x="189781" y="79317"/>
                  </a:cubicBezTo>
                  <a:cubicBezTo>
                    <a:pt x="199366" y="83151"/>
                    <a:pt x="214702" y="85068"/>
                    <a:pt x="230038" y="85068"/>
                  </a:cubicBezTo>
                  <a:cubicBezTo>
                    <a:pt x="245374" y="85068"/>
                    <a:pt x="270295" y="83151"/>
                    <a:pt x="281797" y="79317"/>
                  </a:cubicBezTo>
                  <a:cubicBezTo>
                    <a:pt x="293299" y="75483"/>
                    <a:pt x="289464" y="67816"/>
                    <a:pt x="299049" y="62065"/>
                  </a:cubicBezTo>
                  <a:cubicBezTo>
                    <a:pt x="308634" y="56314"/>
                    <a:pt x="323970" y="50563"/>
                    <a:pt x="339306" y="44812"/>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Freeform: Shape 71">
              <a:extLst>
                <a:ext uri="{FF2B5EF4-FFF2-40B4-BE49-F238E27FC236}">
                  <a16:creationId xmlns:a16="http://schemas.microsoft.com/office/drawing/2014/main" id="{5E56A49E-D7CE-4C1E-81CA-F551996E5C0D}"/>
                </a:ext>
              </a:extLst>
            </p:cNvPr>
            <p:cNvSpPr/>
            <p:nvPr/>
          </p:nvSpPr>
          <p:spPr>
            <a:xfrm>
              <a:off x="3244111" y="1382693"/>
              <a:ext cx="339306" cy="85068"/>
            </a:xfrm>
            <a:custGeom>
              <a:avLst/>
              <a:gdLst>
                <a:gd name="connsiteX0" fmla="*/ 0 w 304800"/>
                <a:gd name="connsiteY0" fmla="*/ 37826 h 83833"/>
                <a:gd name="connsiteX1" fmla="*/ 46007 w 304800"/>
                <a:gd name="connsiteY1" fmla="*/ 3320 h 83833"/>
                <a:gd name="connsiteX2" fmla="*/ 63260 w 304800"/>
                <a:gd name="connsiteY2" fmla="*/ 3320 h 83833"/>
                <a:gd name="connsiteX3" fmla="*/ 115019 w 304800"/>
                <a:gd name="connsiteY3" fmla="*/ 20573 h 83833"/>
                <a:gd name="connsiteX4" fmla="*/ 138023 w 304800"/>
                <a:gd name="connsiteY4" fmla="*/ 60830 h 83833"/>
                <a:gd name="connsiteX5" fmla="*/ 155275 w 304800"/>
                <a:gd name="connsiteY5" fmla="*/ 78082 h 83833"/>
                <a:gd name="connsiteX6" fmla="*/ 195532 w 304800"/>
                <a:gd name="connsiteY6" fmla="*/ 83833 h 83833"/>
                <a:gd name="connsiteX7" fmla="*/ 247291 w 304800"/>
                <a:gd name="connsiteY7" fmla="*/ 78082 h 83833"/>
                <a:gd name="connsiteX8" fmla="*/ 264543 w 304800"/>
                <a:gd name="connsiteY8" fmla="*/ 60830 h 83833"/>
                <a:gd name="connsiteX9" fmla="*/ 304800 w 304800"/>
                <a:gd name="connsiteY9" fmla="*/ 43577 h 83833"/>
                <a:gd name="connsiteX0" fmla="*/ 0 w 339306"/>
                <a:gd name="connsiteY0" fmla="*/ 56314 h 85068"/>
                <a:gd name="connsiteX1" fmla="*/ 80513 w 339306"/>
                <a:gd name="connsiteY1" fmla="*/ 4555 h 85068"/>
                <a:gd name="connsiteX2" fmla="*/ 97766 w 339306"/>
                <a:gd name="connsiteY2" fmla="*/ 4555 h 85068"/>
                <a:gd name="connsiteX3" fmla="*/ 149525 w 339306"/>
                <a:gd name="connsiteY3" fmla="*/ 21808 h 85068"/>
                <a:gd name="connsiteX4" fmla="*/ 172529 w 339306"/>
                <a:gd name="connsiteY4" fmla="*/ 62065 h 85068"/>
                <a:gd name="connsiteX5" fmla="*/ 189781 w 339306"/>
                <a:gd name="connsiteY5" fmla="*/ 79317 h 85068"/>
                <a:gd name="connsiteX6" fmla="*/ 230038 w 339306"/>
                <a:gd name="connsiteY6" fmla="*/ 85068 h 85068"/>
                <a:gd name="connsiteX7" fmla="*/ 281797 w 339306"/>
                <a:gd name="connsiteY7" fmla="*/ 79317 h 85068"/>
                <a:gd name="connsiteX8" fmla="*/ 299049 w 339306"/>
                <a:gd name="connsiteY8" fmla="*/ 62065 h 85068"/>
                <a:gd name="connsiteX9" fmla="*/ 339306 w 339306"/>
                <a:gd name="connsiteY9" fmla="*/ 44812 h 85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9306" h="85068">
                  <a:moveTo>
                    <a:pt x="0" y="56314"/>
                  </a:moveTo>
                  <a:cubicBezTo>
                    <a:pt x="26838" y="39061"/>
                    <a:pt x="64219" y="13181"/>
                    <a:pt x="80513" y="4555"/>
                  </a:cubicBezTo>
                  <a:cubicBezTo>
                    <a:pt x="96807" y="-4071"/>
                    <a:pt x="86264" y="1680"/>
                    <a:pt x="97766" y="4555"/>
                  </a:cubicBezTo>
                  <a:cubicBezTo>
                    <a:pt x="109268" y="7430"/>
                    <a:pt x="137065" y="12223"/>
                    <a:pt x="149525" y="21808"/>
                  </a:cubicBezTo>
                  <a:cubicBezTo>
                    <a:pt x="161985" y="31393"/>
                    <a:pt x="165820" y="52480"/>
                    <a:pt x="172529" y="62065"/>
                  </a:cubicBezTo>
                  <a:cubicBezTo>
                    <a:pt x="179238" y="71650"/>
                    <a:pt x="189781" y="79317"/>
                    <a:pt x="189781" y="79317"/>
                  </a:cubicBezTo>
                  <a:cubicBezTo>
                    <a:pt x="199366" y="83151"/>
                    <a:pt x="214702" y="85068"/>
                    <a:pt x="230038" y="85068"/>
                  </a:cubicBezTo>
                  <a:cubicBezTo>
                    <a:pt x="245374" y="85068"/>
                    <a:pt x="270295" y="83151"/>
                    <a:pt x="281797" y="79317"/>
                  </a:cubicBezTo>
                  <a:cubicBezTo>
                    <a:pt x="293299" y="75483"/>
                    <a:pt x="289464" y="67816"/>
                    <a:pt x="299049" y="62065"/>
                  </a:cubicBezTo>
                  <a:cubicBezTo>
                    <a:pt x="308634" y="56314"/>
                    <a:pt x="323970" y="50563"/>
                    <a:pt x="339306" y="44812"/>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Shape 72">
              <a:extLst>
                <a:ext uri="{FF2B5EF4-FFF2-40B4-BE49-F238E27FC236}">
                  <a16:creationId xmlns:a16="http://schemas.microsoft.com/office/drawing/2014/main" id="{93E503B5-44C7-4329-B6A4-FFF144F4FB8D}"/>
                </a:ext>
              </a:extLst>
            </p:cNvPr>
            <p:cNvSpPr/>
            <p:nvPr/>
          </p:nvSpPr>
          <p:spPr>
            <a:xfrm>
              <a:off x="3516889" y="1384462"/>
              <a:ext cx="339306" cy="85068"/>
            </a:xfrm>
            <a:custGeom>
              <a:avLst/>
              <a:gdLst>
                <a:gd name="connsiteX0" fmla="*/ 0 w 304800"/>
                <a:gd name="connsiteY0" fmla="*/ 37826 h 83833"/>
                <a:gd name="connsiteX1" fmla="*/ 46007 w 304800"/>
                <a:gd name="connsiteY1" fmla="*/ 3320 h 83833"/>
                <a:gd name="connsiteX2" fmla="*/ 63260 w 304800"/>
                <a:gd name="connsiteY2" fmla="*/ 3320 h 83833"/>
                <a:gd name="connsiteX3" fmla="*/ 115019 w 304800"/>
                <a:gd name="connsiteY3" fmla="*/ 20573 h 83833"/>
                <a:gd name="connsiteX4" fmla="*/ 138023 w 304800"/>
                <a:gd name="connsiteY4" fmla="*/ 60830 h 83833"/>
                <a:gd name="connsiteX5" fmla="*/ 155275 w 304800"/>
                <a:gd name="connsiteY5" fmla="*/ 78082 h 83833"/>
                <a:gd name="connsiteX6" fmla="*/ 195532 w 304800"/>
                <a:gd name="connsiteY6" fmla="*/ 83833 h 83833"/>
                <a:gd name="connsiteX7" fmla="*/ 247291 w 304800"/>
                <a:gd name="connsiteY7" fmla="*/ 78082 h 83833"/>
                <a:gd name="connsiteX8" fmla="*/ 264543 w 304800"/>
                <a:gd name="connsiteY8" fmla="*/ 60830 h 83833"/>
                <a:gd name="connsiteX9" fmla="*/ 304800 w 304800"/>
                <a:gd name="connsiteY9" fmla="*/ 43577 h 83833"/>
                <a:gd name="connsiteX0" fmla="*/ 0 w 339306"/>
                <a:gd name="connsiteY0" fmla="*/ 56314 h 85068"/>
                <a:gd name="connsiteX1" fmla="*/ 80513 w 339306"/>
                <a:gd name="connsiteY1" fmla="*/ 4555 h 85068"/>
                <a:gd name="connsiteX2" fmla="*/ 97766 w 339306"/>
                <a:gd name="connsiteY2" fmla="*/ 4555 h 85068"/>
                <a:gd name="connsiteX3" fmla="*/ 149525 w 339306"/>
                <a:gd name="connsiteY3" fmla="*/ 21808 h 85068"/>
                <a:gd name="connsiteX4" fmla="*/ 172529 w 339306"/>
                <a:gd name="connsiteY4" fmla="*/ 62065 h 85068"/>
                <a:gd name="connsiteX5" fmla="*/ 189781 w 339306"/>
                <a:gd name="connsiteY5" fmla="*/ 79317 h 85068"/>
                <a:gd name="connsiteX6" fmla="*/ 230038 w 339306"/>
                <a:gd name="connsiteY6" fmla="*/ 85068 h 85068"/>
                <a:gd name="connsiteX7" fmla="*/ 281797 w 339306"/>
                <a:gd name="connsiteY7" fmla="*/ 79317 h 85068"/>
                <a:gd name="connsiteX8" fmla="*/ 299049 w 339306"/>
                <a:gd name="connsiteY8" fmla="*/ 62065 h 85068"/>
                <a:gd name="connsiteX9" fmla="*/ 339306 w 339306"/>
                <a:gd name="connsiteY9" fmla="*/ 44812 h 85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9306" h="85068">
                  <a:moveTo>
                    <a:pt x="0" y="56314"/>
                  </a:moveTo>
                  <a:cubicBezTo>
                    <a:pt x="26838" y="39061"/>
                    <a:pt x="64219" y="13181"/>
                    <a:pt x="80513" y="4555"/>
                  </a:cubicBezTo>
                  <a:cubicBezTo>
                    <a:pt x="96807" y="-4071"/>
                    <a:pt x="86264" y="1680"/>
                    <a:pt x="97766" y="4555"/>
                  </a:cubicBezTo>
                  <a:cubicBezTo>
                    <a:pt x="109268" y="7430"/>
                    <a:pt x="137065" y="12223"/>
                    <a:pt x="149525" y="21808"/>
                  </a:cubicBezTo>
                  <a:cubicBezTo>
                    <a:pt x="161985" y="31393"/>
                    <a:pt x="165820" y="52480"/>
                    <a:pt x="172529" y="62065"/>
                  </a:cubicBezTo>
                  <a:cubicBezTo>
                    <a:pt x="179238" y="71650"/>
                    <a:pt x="189781" y="79317"/>
                    <a:pt x="189781" y="79317"/>
                  </a:cubicBezTo>
                  <a:cubicBezTo>
                    <a:pt x="199366" y="83151"/>
                    <a:pt x="214702" y="85068"/>
                    <a:pt x="230038" y="85068"/>
                  </a:cubicBezTo>
                  <a:cubicBezTo>
                    <a:pt x="245374" y="85068"/>
                    <a:pt x="270295" y="83151"/>
                    <a:pt x="281797" y="79317"/>
                  </a:cubicBezTo>
                  <a:cubicBezTo>
                    <a:pt x="293299" y="75483"/>
                    <a:pt x="289464" y="67816"/>
                    <a:pt x="299049" y="62065"/>
                  </a:cubicBezTo>
                  <a:cubicBezTo>
                    <a:pt x="308634" y="56314"/>
                    <a:pt x="323970" y="50563"/>
                    <a:pt x="339306" y="44812"/>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Freeform: Shape 76">
              <a:extLst>
                <a:ext uri="{FF2B5EF4-FFF2-40B4-BE49-F238E27FC236}">
                  <a16:creationId xmlns:a16="http://schemas.microsoft.com/office/drawing/2014/main" id="{B7FED622-A349-4867-8D8D-B80B1B42CDEE}"/>
                </a:ext>
              </a:extLst>
            </p:cNvPr>
            <p:cNvSpPr/>
            <p:nvPr/>
          </p:nvSpPr>
          <p:spPr>
            <a:xfrm>
              <a:off x="3824173" y="1380480"/>
              <a:ext cx="339306" cy="85068"/>
            </a:xfrm>
            <a:custGeom>
              <a:avLst/>
              <a:gdLst>
                <a:gd name="connsiteX0" fmla="*/ 0 w 304800"/>
                <a:gd name="connsiteY0" fmla="*/ 37826 h 83833"/>
                <a:gd name="connsiteX1" fmla="*/ 46007 w 304800"/>
                <a:gd name="connsiteY1" fmla="*/ 3320 h 83833"/>
                <a:gd name="connsiteX2" fmla="*/ 63260 w 304800"/>
                <a:gd name="connsiteY2" fmla="*/ 3320 h 83833"/>
                <a:gd name="connsiteX3" fmla="*/ 115019 w 304800"/>
                <a:gd name="connsiteY3" fmla="*/ 20573 h 83833"/>
                <a:gd name="connsiteX4" fmla="*/ 138023 w 304800"/>
                <a:gd name="connsiteY4" fmla="*/ 60830 h 83833"/>
                <a:gd name="connsiteX5" fmla="*/ 155275 w 304800"/>
                <a:gd name="connsiteY5" fmla="*/ 78082 h 83833"/>
                <a:gd name="connsiteX6" fmla="*/ 195532 w 304800"/>
                <a:gd name="connsiteY6" fmla="*/ 83833 h 83833"/>
                <a:gd name="connsiteX7" fmla="*/ 247291 w 304800"/>
                <a:gd name="connsiteY7" fmla="*/ 78082 h 83833"/>
                <a:gd name="connsiteX8" fmla="*/ 264543 w 304800"/>
                <a:gd name="connsiteY8" fmla="*/ 60830 h 83833"/>
                <a:gd name="connsiteX9" fmla="*/ 304800 w 304800"/>
                <a:gd name="connsiteY9" fmla="*/ 43577 h 83833"/>
                <a:gd name="connsiteX0" fmla="*/ 0 w 339306"/>
                <a:gd name="connsiteY0" fmla="*/ 56314 h 85068"/>
                <a:gd name="connsiteX1" fmla="*/ 80513 w 339306"/>
                <a:gd name="connsiteY1" fmla="*/ 4555 h 85068"/>
                <a:gd name="connsiteX2" fmla="*/ 97766 w 339306"/>
                <a:gd name="connsiteY2" fmla="*/ 4555 h 85068"/>
                <a:gd name="connsiteX3" fmla="*/ 149525 w 339306"/>
                <a:gd name="connsiteY3" fmla="*/ 21808 h 85068"/>
                <a:gd name="connsiteX4" fmla="*/ 172529 w 339306"/>
                <a:gd name="connsiteY4" fmla="*/ 62065 h 85068"/>
                <a:gd name="connsiteX5" fmla="*/ 189781 w 339306"/>
                <a:gd name="connsiteY5" fmla="*/ 79317 h 85068"/>
                <a:gd name="connsiteX6" fmla="*/ 230038 w 339306"/>
                <a:gd name="connsiteY6" fmla="*/ 85068 h 85068"/>
                <a:gd name="connsiteX7" fmla="*/ 281797 w 339306"/>
                <a:gd name="connsiteY7" fmla="*/ 79317 h 85068"/>
                <a:gd name="connsiteX8" fmla="*/ 299049 w 339306"/>
                <a:gd name="connsiteY8" fmla="*/ 62065 h 85068"/>
                <a:gd name="connsiteX9" fmla="*/ 339306 w 339306"/>
                <a:gd name="connsiteY9" fmla="*/ 44812 h 85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9306" h="85068">
                  <a:moveTo>
                    <a:pt x="0" y="56314"/>
                  </a:moveTo>
                  <a:cubicBezTo>
                    <a:pt x="26838" y="39061"/>
                    <a:pt x="64219" y="13181"/>
                    <a:pt x="80513" y="4555"/>
                  </a:cubicBezTo>
                  <a:cubicBezTo>
                    <a:pt x="96807" y="-4071"/>
                    <a:pt x="86264" y="1680"/>
                    <a:pt x="97766" y="4555"/>
                  </a:cubicBezTo>
                  <a:cubicBezTo>
                    <a:pt x="109268" y="7430"/>
                    <a:pt x="137065" y="12223"/>
                    <a:pt x="149525" y="21808"/>
                  </a:cubicBezTo>
                  <a:cubicBezTo>
                    <a:pt x="161985" y="31393"/>
                    <a:pt x="165820" y="52480"/>
                    <a:pt x="172529" y="62065"/>
                  </a:cubicBezTo>
                  <a:cubicBezTo>
                    <a:pt x="179238" y="71650"/>
                    <a:pt x="189781" y="79317"/>
                    <a:pt x="189781" y="79317"/>
                  </a:cubicBezTo>
                  <a:cubicBezTo>
                    <a:pt x="199366" y="83151"/>
                    <a:pt x="214702" y="85068"/>
                    <a:pt x="230038" y="85068"/>
                  </a:cubicBezTo>
                  <a:cubicBezTo>
                    <a:pt x="245374" y="85068"/>
                    <a:pt x="270295" y="83151"/>
                    <a:pt x="281797" y="79317"/>
                  </a:cubicBezTo>
                  <a:cubicBezTo>
                    <a:pt x="293299" y="75483"/>
                    <a:pt x="289464" y="67816"/>
                    <a:pt x="299049" y="62065"/>
                  </a:cubicBezTo>
                  <a:cubicBezTo>
                    <a:pt x="308634" y="56314"/>
                    <a:pt x="323970" y="50563"/>
                    <a:pt x="339306" y="44812"/>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Freeform: Shape 77">
              <a:extLst>
                <a:ext uri="{FF2B5EF4-FFF2-40B4-BE49-F238E27FC236}">
                  <a16:creationId xmlns:a16="http://schemas.microsoft.com/office/drawing/2014/main" id="{4F822BF5-E63F-47AF-B044-1F1EC0CA4234}"/>
                </a:ext>
              </a:extLst>
            </p:cNvPr>
            <p:cNvSpPr/>
            <p:nvPr/>
          </p:nvSpPr>
          <p:spPr>
            <a:xfrm>
              <a:off x="4131457" y="1376498"/>
              <a:ext cx="339306" cy="85068"/>
            </a:xfrm>
            <a:custGeom>
              <a:avLst/>
              <a:gdLst>
                <a:gd name="connsiteX0" fmla="*/ 0 w 304800"/>
                <a:gd name="connsiteY0" fmla="*/ 37826 h 83833"/>
                <a:gd name="connsiteX1" fmla="*/ 46007 w 304800"/>
                <a:gd name="connsiteY1" fmla="*/ 3320 h 83833"/>
                <a:gd name="connsiteX2" fmla="*/ 63260 w 304800"/>
                <a:gd name="connsiteY2" fmla="*/ 3320 h 83833"/>
                <a:gd name="connsiteX3" fmla="*/ 115019 w 304800"/>
                <a:gd name="connsiteY3" fmla="*/ 20573 h 83833"/>
                <a:gd name="connsiteX4" fmla="*/ 138023 w 304800"/>
                <a:gd name="connsiteY4" fmla="*/ 60830 h 83833"/>
                <a:gd name="connsiteX5" fmla="*/ 155275 w 304800"/>
                <a:gd name="connsiteY5" fmla="*/ 78082 h 83833"/>
                <a:gd name="connsiteX6" fmla="*/ 195532 w 304800"/>
                <a:gd name="connsiteY6" fmla="*/ 83833 h 83833"/>
                <a:gd name="connsiteX7" fmla="*/ 247291 w 304800"/>
                <a:gd name="connsiteY7" fmla="*/ 78082 h 83833"/>
                <a:gd name="connsiteX8" fmla="*/ 264543 w 304800"/>
                <a:gd name="connsiteY8" fmla="*/ 60830 h 83833"/>
                <a:gd name="connsiteX9" fmla="*/ 304800 w 304800"/>
                <a:gd name="connsiteY9" fmla="*/ 43577 h 83833"/>
                <a:gd name="connsiteX0" fmla="*/ 0 w 339306"/>
                <a:gd name="connsiteY0" fmla="*/ 56314 h 85068"/>
                <a:gd name="connsiteX1" fmla="*/ 80513 w 339306"/>
                <a:gd name="connsiteY1" fmla="*/ 4555 h 85068"/>
                <a:gd name="connsiteX2" fmla="*/ 97766 w 339306"/>
                <a:gd name="connsiteY2" fmla="*/ 4555 h 85068"/>
                <a:gd name="connsiteX3" fmla="*/ 149525 w 339306"/>
                <a:gd name="connsiteY3" fmla="*/ 21808 h 85068"/>
                <a:gd name="connsiteX4" fmla="*/ 172529 w 339306"/>
                <a:gd name="connsiteY4" fmla="*/ 62065 h 85068"/>
                <a:gd name="connsiteX5" fmla="*/ 189781 w 339306"/>
                <a:gd name="connsiteY5" fmla="*/ 79317 h 85068"/>
                <a:gd name="connsiteX6" fmla="*/ 230038 w 339306"/>
                <a:gd name="connsiteY6" fmla="*/ 85068 h 85068"/>
                <a:gd name="connsiteX7" fmla="*/ 281797 w 339306"/>
                <a:gd name="connsiteY7" fmla="*/ 79317 h 85068"/>
                <a:gd name="connsiteX8" fmla="*/ 299049 w 339306"/>
                <a:gd name="connsiteY8" fmla="*/ 62065 h 85068"/>
                <a:gd name="connsiteX9" fmla="*/ 339306 w 339306"/>
                <a:gd name="connsiteY9" fmla="*/ 44812 h 85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9306" h="85068">
                  <a:moveTo>
                    <a:pt x="0" y="56314"/>
                  </a:moveTo>
                  <a:cubicBezTo>
                    <a:pt x="26838" y="39061"/>
                    <a:pt x="64219" y="13181"/>
                    <a:pt x="80513" y="4555"/>
                  </a:cubicBezTo>
                  <a:cubicBezTo>
                    <a:pt x="96807" y="-4071"/>
                    <a:pt x="86264" y="1680"/>
                    <a:pt x="97766" y="4555"/>
                  </a:cubicBezTo>
                  <a:cubicBezTo>
                    <a:pt x="109268" y="7430"/>
                    <a:pt x="137065" y="12223"/>
                    <a:pt x="149525" y="21808"/>
                  </a:cubicBezTo>
                  <a:cubicBezTo>
                    <a:pt x="161985" y="31393"/>
                    <a:pt x="165820" y="52480"/>
                    <a:pt x="172529" y="62065"/>
                  </a:cubicBezTo>
                  <a:cubicBezTo>
                    <a:pt x="179238" y="71650"/>
                    <a:pt x="189781" y="79317"/>
                    <a:pt x="189781" y="79317"/>
                  </a:cubicBezTo>
                  <a:cubicBezTo>
                    <a:pt x="199366" y="83151"/>
                    <a:pt x="214702" y="85068"/>
                    <a:pt x="230038" y="85068"/>
                  </a:cubicBezTo>
                  <a:cubicBezTo>
                    <a:pt x="245374" y="85068"/>
                    <a:pt x="270295" y="83151"/>
                    <a:pt x="281797" y="79317"/>
                  </a:cubicBezTo>
                  <a:cubicBezTo>
                    <a:pt x="293299" y="75483"/>
                    <a:pt x="289464" y="67816"/>
                    <a:pt x="299049" y="62065"/>
                  </a:cubicBezTo>
                  <a:cubicBezTo>
                    <a:pt x="308634" y="56314"/>
                    <a:pt x="323970" y="50563"/>
                    <a:pt x="339306" y="44812"/>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Freeform: Shape 80">
              <a:extLst>
                <a:ext uri="{FF2B5EF4-FFF2-40B4-BE49-F238E27FC236}">
                  <a16:creationId xmlns:a16="http://schemas.microsoft.com/office/drawing/2014/main" id="{F7F4A151-CF15-43F6-8F49-D995AB979095}"/>
                </a:ext>
              </a:extLst>
            </p:cNvPr>
            <p:cNvSpPr/>
            <p:nvPr/>
          </p:nvSpPr>
          <p:spPr>
            <a:xfrm>
              <a:off x="4438741" y="1372516"/>
              <a:ext cx="339306" cy="85068"/>
            </a:xfrm>
            <a:custGeom>
              <a:avLst/>
              <a:gdLst>
                <a:gd name="connsiteX0" fmla="*/ 0 w 304800"/>
                <a:gd name="connsiteY0" fmla="*/ 37826 h 83833"/>
                <a:gd name="connsiteX1" fmla="*/ 46007 w 304800"/>
                <a:gd name="connsiteY1" fmla="*/ 3320 h 83833"/>
                <a:gd name="connsiteX2" fmla="*/ 63260 w 304800"/>
                <a:gd name="connsiteY2" fmla="*/ 3320 h 83833"/>
                <a:gd name="connsiteX3" fmla="*/ 115019 w 304800"/>
                <a:gd name="connsiteY3" fmla="*/ 20573 h 83833"/>
                <a:gd name="connsiteX4" fmla="*/ 138023 w 304800"/>
                <a:gd name="connsiteY4" fmla="*/ 60830 h 83833"/>
                <a:gd name="connsiteX5" fmla="*/ 155275 w 304800"/>
                <a:gd name="connsiteY5" fmla="*/ 78082 h 83833"/>
                <a:gd name="connsiteX6" fmla="*/ 195532 w 304800"/>
                <a:gd name="connsiteY6" fmla="*/ 83833 h 83833"/>
                <a:gd name="connsiteX7" fmla="*/ 247291 w 304800"/>
                <a:gd name="connsiteY7" fmla="*/ 78082 h 83833"/>
                <a:gd name="connsiteX8" fmla="*/ 264543 w 304800"/>
                <a:gd name="connsiteY8" fmla="*/ 60830 h 83833"/>
                <a:gd name="connsiteX9" fmla="*/ 304800 w 304800"/>
                <a:gd name="connsiteY9" fmla="*/ 43577 h 83833"/>
                <a:gd name="connsiteX0" fmla="*/ 0 w 339306"/>
                <a:gd name="connsiteY0" fmla="*/ 56314 h 85068"/>
                <a:gd name="connsiteX1" fmla="*/ 80513 w 339306"/>
                <a:gd name="connsiteY1" fmla="*/ 4555 h 85068"/>
                <a:gd name="connsiteX2" fmla="*/ 97766 w 339306"/>
                <a:gd name="connsiteY2" fmla="*/ 4555 h 85068"/>
                <a:gd name="connsiteX3" fmla="*/ 149525 w 339306"/>
                <a:gd name="connsiteY3" fmla="*/ 21808 h 85068"/>
                <a:gd name="connsiteX4" fmla="*/ 172529 w 339306"/>
                <a:gd name="connsiteY4" fmla="*/ 62065 h 85068"/>
                <a:gd name="connsiteX5" fmla="*/ 189781 w 339306"/>
                <a:gd name="connsiteY5" fmla="*/ 79317 h 85068"/>
                <a:gd name="connsiteX6" fmla="*/ 230038 w 339306"/>
                <a:gd name="connsiteY6" fmla="*/ 85068 h 85068"/>
                <a:gd name="connsiteX7" fmla="*/ 281797 w 339306"/>
                <a:gd name="connsiteY7" fmla="*/ 79317 h 85068"/>
                <a:gd name="connsiteX8" fmla="*/ 299049 w 339306"/>
                <a:gd name="connsiteY8" fmla="*/ 62065 h 85068"/>
                <a:gd name="connsiteX9" fmla="*/ 339306 w 339306"/>
                <a:gd name="connsiteY9" fmla="*/ 44812 h 85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9306" h="85068">
                  <a:moveTo>
                    <a:pt x="0" y="56314"/>
                  </a:moveTo>
                  <a:cubicBezTo>
                    <a:pt x="26838" y="39061"/>
                    <a:pt x="64219" y="13181"/>
                    <a:pt x="80513" y="4555"/>
                  </a:cubicBezTo>
                  <a:cubicBezTo>
                    <a:pt x="96807" y="-4071"/>
                    <a:pt x="86264" y="1680"/>
                    <a:pt x="97766" y="4555"/>
                  </a:cubicBezTo>
                  <a:cubicBezTo>
                    <a:pt x="109268" y="7430"/>
                    <a:pt x="137065" y="12223"/>
                    <a:pt x="149525" y="21808"/>
                  </a:cubicBezTo>
                  <a:cubicBezTo>
                    <a:pt x="161985" y="31393"/>
                    <a:pt x="165820" y="52480"/>
                    <a:pt x="172529" y="62065"/>
                  </a:cubicBezTo>
                  <a:cubicBezTo>
                    <a:pt x="179238" y="71650"/>
                    <a:pt x="189781" y="79317"/>
                    <a:pt x="189781" y="79317"/>
                  </a:cubicBezTo>
                  <a:cubicBezTo>
                    <a:pt x="199366" y="83151"/>
                    <a:pt x="214702" y="85068"/>
                    <a:pt x="230038" y="85068"/>
                  </a:cubicBezTo>
                  <a:cubicBezTo>
                    <a:pt x="245374" y="85068"/>
                    <a:pt x="270295" y="83151"/>
                    <a:pt x="281797" y="79317"/>
                  </a:cubicBezTo>
                  <a:cubicBezTo>
                    <a:pt x="293299" y="75483"/>
                    <a:pt x="289464" y="67816"/>
                    <a:pt x="299049" y="62065"/>
                  </a:cubicBezTo>
                  <a:cubicBezTo>
                    <a:pt x="308634" y="56314"/>
                    <a:pt x="323970" y="50563"/>
                    <a:pt x="339306" y="44812"/>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Freeform: Shape 82">
              <a:extLst>
                <a:ext uri="{FF2B5EF4-FFF2-40B4-BE49-F238E27FC236}">
                  <a16:creationId xmlns:a16="http://schemas.microsoft.com/office/drawing/2014/main" id="{D8CC19F5-4AFF-4F4B-B5F6-313DDEDCC6C9}"/>
                </a:ext>
              </a:extLst>
            </p:cNvPr>
            <p:cNvSpPr/>
            <p:nvPr/>
          </p:nvSpPr>
          <p:spPr>
            <a:xfrm>
              <a:off x="4746025" y="1368534"/>
              <a:ext cx="339306" cy="85068"/>
            </a:xfrm>
            <a:custGeom>
              <a:avLst/>
              <a:gdLst>
                <a:gd name="connsiteX0" fmla="*/ 0 w 304800"/>
                <a:gd name="connsiteY0" fmla="*/ 37826 h 83833"/>
                <a:gd name="connsiteX1" fmla="*/ 46007 w 304800"/>
                <a:gd name="connsiteY1" fmla="*/ 3320 h 83833"/>
                <a:gd name="connsiteX2" fmla="*/ 63260 w 304800"/>
                <a:gd name="connsiteY2" fmla="*/ 3320 h 83833"/>
                <a:gd name="connsiteX3" fmla="*/ 115019 w 304800"/>
                <a:gd name="connsiteY3" fmla="*/ 20573 h 83833"/>
                <a:gd name="connsiteX4" fmla="*/ 138023 w 304800"/>
                <a:gd name="connsiteY4" fmla="*/ 60830 h 83833"/>
                <a:gd name="connsiteX5" fmla="*/ 155275 w 304800"/>
                <a:gd name="connsiteY5" fmla="*/ 78082 h 83833"/>
                <a:gd name="connsiteX6" fmla="*/ 195532 w 304800"/>
                <a:gd name="connsiteY6" fmla="*/ 83833 h 83833"/>
                <a:gd name="connsiteX7" fmla="*/ 247291 w 304800"/>
                <a:gd name="connsiteY7" fmla="*/ 78082 h 83833"/>
                <a:gd name="connsiteX8" fmla="*/ 264543 w 304800"/>
                <a:gd name="connsiteY8" fmla="*/ 60830 h 83833"/>
                <a:gd name="connsiteX9" fmla="*/ 304800 w 304800"/>
                <a:gd name="connsiteY9" fmla="*/ 43577 h 83833"/>
                <a:gd name="connsiteX0" fmla="*/ 0 w 339306"/>
                <a:gd name="connsiteY0" fmla="*/ 56314 h 85068"/>
                <a:gd name="connsiteX1" fmla="*/ 80513 w 339306"/>
                <a:gd name="connsiteY1" fmla="*/ 4555 h 85068"/>
                <a:gd name="connsiteX2" fmla="*/ 97766 w 339306"/>
                <a:gd name="connsiteY2" fmla="*/ 4555 h 85068"/>
                <a:gd name="connsiteX3" fmla="*/ 149525 w 339306"/>
                <a:gd name="connsiteY3" fmla="*/ 21808 h 85068"/>
                <a:gd name="connsiteX4" fmla="*/ 172529 w 339306"/>
                <a:gd name="connsiteY4" fmla="*/ 62065 h 85068"/>
                <a:gd name="connsiteX5" fmla="*/ 189781 w 339306"/>
                <a:gd name="connsiteY5" fmla="*/ 79317 h 85068"/>
                <a:gd name="connsiteX6" fmla="*/ 230038 w 339306"/>
                <a:gd name="connsiteY6" fmla="*/ 85068 h 85068"/>
                <a:gd name="connsiteX7" fmla="*/ 281797 w 339306"/>
                <a:gd name="connsiteY7" fmla="*/ 79317 h 85068"/>
                <a:gd name="connsiteX8" fmla="*/ 299049 w 339306"/>
                <a:gd name="connsiteY8" fmla="*/ 62065 h 85068"/>
                <a:gd name="connsiteX9" fmla="*/ 339306 w 339306"/>
                <a:gd name="connsiteY9" fmla="*/ 44812 h 85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9306" h="85068">
                  <a:moveTo>
                    <a:pt x="0" y="56314"/>
                  </a:moveTo>
                  <a:cubicBezTo>
                    <a:pt x="26838" y="39061"/>
                    <a:pt x="64219" y="13181"/>
                    <a:pt x="80513" y="4555"/>
                  </a:cubicBezTo>
                  <a:cubicBezTo>
                    <a:pt x="96807" y="-4071"/>
                    <a:pt x="86264" y="1680"/>
                    <a:pt x="97766" y="4555"/>
                  </a:cubicBezTo>
                  <a:cubicBezTo>
                    <a:pt x="109268" y="7430"/>
                    <a:pt x="137065" y="12223"/>
                    <a:pt x="149525" y="21808"/>
                  </a:cubicBezTo>
                  <a:cubicBezTo>
                    <a:pt x="161985" y="31393"/>
                    <a:pt x="165820" y="52480"/>
                    <a:pt x="172529" y="62065"/>
                  </a:cubicBezTo>
                  <a:cubicBezTo>
                    <a:pt x="179238" y="71650"/>
                    <a:pt x="189781" y="79317"/>
                    <a:pt x="189781" y="79317"/>
                  </a:cubicBezTo>
                  <a:cubicBezTo>
                    <a:pt x="199366" y="83151"/>
                    <a:pt x="214702" y="85068"/>
                    <a:pt x="230038" y="85068"/>
                  </a:cubicBezTo>
                  <a:cubicBezTo>
                    <a:pt x="245374" y="85068"/>
                    <a:pt x="270295" y="83151"/>
                    <a:pt x="281797" y="79317"/>
                  </a:cubicBezTo>
                  <a:cubicBezTo>
                    <a:pt x="293299" y="75483"/>
                    <a:pt x="289464" y="67816"/>
                    <a:pt x="299049" y="62065"/>
                  </a:cubicBezTo>
                  <a:cubicBezTo>
                    <a:pt x="308634" y="56314"/>
                    <a:pt x="323970" y="50563"/>
                    <a:pt x="339306" y="44812"/>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Freeform: Shape 83">
              <a:extLst>
                <a:ext uri="{FF2B5EF4-FFF2-40B4-BE49-F238E27FC236}">
                  <a16:creationId xmlns:a16="http://schemas.microsoft.com/office/drawing/2014/main" id="{26951185-466B-4CF6-8400-C458B8DC6168}"/>
                </a:ext>
              </a:extLst>
            </p:cNvPr>
            <p:cNvSpPr/>
            <p:nvPr/>
          </p:nvSpPr>
          <p:spPr>
            <a:xfrm>
              <a:off x="5053309" y="1364552"/>
              <a:ext cx="339306" cy="85068"/>
            </a:xfrm>
            <a:custGeom>
              <a:avLst/>
              <a:gdLst>
                <a:gd name="connsiteX0" fmla="*/ 0 w 304800"/>
                <a:gd name="connsiteY0" fmla="*/ 37826 h 83833"/>
                <a:gd name="connsiteX1" fmla="*/ 46007 w 304800"/>
                <a:gd name="connsiteY1" fmla="*/ 3320 h 83833"/>
                <a:gd name="connsiteX2" fmla="*/ 63260 w 304800"/>
                <a:gd name="connsiteY2" fmla="*/ 3320 h 83833"/>
                <a:gd name="connsiteX3" fmla="*/ 115019 w 304800"/>
                <a:gd name="connsiteY3" fmla="*/ 20573 h 83833"/>
                <a:gd name="connsiteX4" fmla="*/ 138023 w 304800"/>
                <a:gd name="connsiteY4" fmla="*/ 60830 h 83833"/>
                <a:gd name="connsiteX5" fmla="*/ 155275 w 304800"/>
                <a:gd name="connsiteY5" fmla="*/ 78082 h 83833"/>
                <a:gd name="connsiteX6" fmla="*/ 195532 w 304800"/>
                <a:gd name="connsiteY6" fmla="*/ 83833 h 83833"/>
                <a:gd name="connsiteX7" fmla="*/ 247291 w 304800"/>
                <a:gd name="connsiteY7" fmla="*/ 78082 h 83833"/>
                <a:gd name="connsiteX8" fmla="*/ 264543 w 304800"/>
                <a:gd name="connsiteY8" fmla="*/ 60830 h 83833"/>
                <a:gd name="connsiteX9" fmla="*/ 304800 w 304800"/>
                <a:gd name="connsiteY9" fmla="*/ 43577 h 83833"/>
                <a:gd name="connsiteX0" fmla="*/ 0 w 339306"/>
                <a:gd name="connsiteY0" fmla="*/ 56314 h 85068"/>
                <a:gd name="connsiteX1" fmla="*/ 80513 w 339306"/>
                <a:gd name="connsiteY1" fmla="*/ 4555 h 85068"/>
                <a:gd name="connsiteX2" fmla="*/ 97766 w 339306"/>
                <a:gd name="connsiteY2" fmla="*/ 4555 h 85068"/>
                <a:gd name="connsiteX3" fmla="*/ 149525 w 339306"/>
                <a:gd name="connsiteY3" fmla="*/ 21808 h 85068"/>
                <a:gd name="connsiteX4" fmla="*/ 172529 w 339306"/>
                <a:gd name="connsiteY4" fmla="*/ 62065 h 85068"/>
                <a:gd name="connsiteX5" fmla="*/ 189781 w 339306"/>
                <a:gd name="connsiteY5" fmla="*/ 79317 h 85068"/>
                <a:gd name="connsiteX6" fmla="*/ 230038 w 339306"/>
                <a:gd name="connsiteY6" fmla="*/ 85068 h 85068"/>
                <a:gd name="connsiteX7" fmla="*/ 281797 w 339306"/>
                <a:gd name="connsiteY7" fmla="*/ 79317 h 85068"/>
                <a:gd name="connsiteX8" fmla="*/ 299049 w 339306"/>
                <a:gd name="connsiteY8" fmla="*/ 62065 h 85068"/>
                <a:gd name="connsiteX9" fmla="*/ 339306 w 339306"/>
                <a:gd name="connsiteY9" fmla="*/ 44812 h 85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9306" h="85068">
                  <a:moveTo>
                    <a:pt x="0" y="56314"/>
                  </a:moveTo>
                  <a:cubicBezTo>
                    <a:pt x="26838" y="39061"/>
                    <a:pt x="64219" y="13181"/>
                    <a:pt x="80513" y="4555"/>
                  </a:cubicBezTo>
                  <a:cubicBezTo>
                    <a:pt x="96807" y="-4071"/>
                    <a:pt x="86264" y="1680"/>
                    <a:pt x="97766" y="4555"/>
                  </a:cubicBezTo>
                  <a:cubicBezTo>
                    <a:pt x="109268" y="7430"/>
                    <a:pt x="137065" y="12223"/>
                    <a:pt x="149525" y="21808"/>
                  </a:cubicBezTo>
                  <a:cubicBezTo>
                    <a:pt x="161985" y="31393"/>
                    <a:pt x="165820" y="52480"/>
                    <a:pt x="172529" y="62065"/>
                  </a:cubicBezTo>
                  <a:cubicBezTo>
                    <a:pt x="179238" y="71650"/>
                    <a:pt x="189781" y="79317"/>
                    <a:pt x="189781" y="79317"/>
                  </a:cubicBezTo>
                  <a:cubicBezTo>
                    <a:pt x="199366" y="83151"/>
                    <a:pt x="214702" y="85068"/>
                    <a:pt x="230038" y="85068"/>
                  </a:cubicBezTo>
                  <a:cubicBezTo>
                    <a:pt x="245374" y="85068"/>
                    <a:pt x="270295" y="83151"/>
                    <a:pt x="281797" y="79317"/>
                  </a:cubicBezTo>
                  <a:cubicBezTo>
                    <a:pt x="293299" y="75483"/>
                    <a:pt x="289464" y="67816"/>
                    <a:pt x="299049" y="62065"/>
                  </a:cubicBezTo>
                  <a:cubicBezTo>
                    <a:pt x="308634" y="56314"/>
                    <a:pt x="323970" y="50563"/>
                    <a:pt x="339306" y="44812"/>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Freeform: Shape 84">
              <a:extLst>
                <a:ext uri="{FF2B5EF4-FFF2-40B4-BE49-F238E27FC236}">
                  <a16:creationId xmlns:a16="http://schemas.microsoft.com/office/drawing/2014/main" id="{4A920EF7-9E72-472E-B3EC-CA7859354328}"/>
                </a:ext>
              </a:extLst>
            </p:cNvPr>
            <p:cNvSpPr/>
            <p:nvPr/>
          </p:nvSpPr>
          <p:spPr>
            <a:xfrm>
              <a:off x="5360593" y="1360570"/>
              <a:ext cx="339306" cy="85068"/>
            </a:xfrm>
            <a:custGeom>
              <a:avLst/>
              <a:gdLst>
                <a:gd name="connsiteX0" fmla="*/ 0 w 304800"/>
                <a:gd name="connsiteY0" fmla="*/ 37826 h 83833"/>
                <a:gd name="connsiteX1" fmla="*/ 46007 w 304800"/>
                <a:gd name="connsiteY1" fmla="*/ 3320 h 83833"/>
                <a:gd name="connsiteX2" fmla="*/ 63260 w 304800"/>
                <a:gd name="connsiteY2" fmla="*/ 3320 h 83833"/>
                <a:gd name="connsiteX3" fmla="*/ 115019 w 304800"/>
                <a:gd name="connsiteY3" fmla="*/ 20573 h 83833"/>
                <a:gd name="connsiteX4" fmla="*/ 138023 w 304800"/>
                <a:gd name="connsiteY4" fmla="*/ 60830 h 83833"/>
                <a:gd name="connsiteX5" fmla="*/ 155275 w 304800"/>
                <a:gd name="connsiteY5" fmla="*/ 78082 h 83833"/>
                <a:gd name="connsiteX6" fmla="*/ 195532 w 304800"/>
                <a:gd name="connsiteY6" fmla="*/ 83833 h 83833"/>
                <a:gd name="connsiteX7" fmla="*/ 247291 w 304800"/>
                <a:gd name="connsiteY7" fmla="*/ 78082 h 83833"/>
                <a:gd name="connsiteX8" fmla="*/ 264543 w 304800"/>
                <a:gd name="connsiteY8" fmla="*/ 60830 h 83833"/>
                <a:gd name="connsiteX9" fmla="*/ 304800 w 304800"/>
                <a:gd name="connsiteY9" fmla="*/ 43577 h 83833"/>
                <a:gd name="connsiteX0" fmla="*/ 0 w 339306"/>
                <a:gd name="connsiteY0" fmla="*/ 56314 h 85068"/>
                <a:gd name="connsiteX1" fmla="*/ 80513 w 339306"/>
                <a:gd name="connsiteY1" fmla="*/ 4555 h 85068"/>
                <a:gd name="connsiteX2" fmla="*/ 97766 w 339306"/>
                <a:gd name="connsiteY2" fmla="*/ 4555 h 85068"/>
                <a:gd name="connsiteX3" fmla="*/ 149525 w 339306"/>
                <a:gd name="connsiteY3" fmla="*/ 21808 h 85068"/>
                <a:gd name="connsiteX4" fmla="*/ 172529 w 339306"/>
                <a:gd name="connsiteY4" fmla="*/ 62065 h 85068"/>
                <a:gd name="connsiteX5" fmla="*/ 189781 w 339306"/>
                <a:gd name="connsiteY5" fmla="*/ 79317 h 85068"/>
                <a:gd name="connsiteX6" fmla="*/ 230038 w 339306"/>
                <a:gd name="connsiteY6" fmla="*/ 85068 h 85068"/>
                <a:gd name="connsiteX7" fmla="*/ 281797 w 339306"/>
                <a:gd name="connsiteY7" fmla="*/ 79317 h 85068"/>
                <a:gd name="connsiteX8" fmla="*/ 299049 w 339306"/>
                <a:gd name="connsiteY8" fmla="*/ 62065 h 85068"/>
                <a:gd name="connsiteX9" fmla="*/ 339306 w 339306"/>
                <a:gd name="connsiteY9" fmla="*/ 44812 h 85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9306" h="85068">
                  <a:moveTo>
                    <a:pt x="0" y="56314"/>
                  </a:moveTo>
                  <a:cubicBezTo>
                    <a:pt x="26838" y="39061"/>
                    <a:pt x="64219" y="13181"/>
                    <a:pt x="80513" y="4555"/>
                  </a:cubicBezTo>
                  <a:cubicBezTo>
                    <a:pt x="96807" y="-4071"/>
                    <a:pt x="86264" y="1680"/>
                    <a:pt x="97766" y="4555"/>
                  </a:cubicBezTo>
                  <a:cubicBezTo>
                    <a:pt x="109268" y="7430"/>
                    <a:pt x="137065" y="12223"/>
                    <a:pt x="149525" y="21808"/>
                  </a:cubicBezTo>
                  <a:cubicBezTo>
                    <a:pt x="161985" y="31393"/>
                    <a:pt x="165820" y="52480"/>
                    <a:pt x="172529" y="62065"/>
                  </a:cubicBezTo>
                  <a:cubicBezTo>
                    <a:pt x="179238" y="71650"/>
                    <a:pt x="189781" y="79317"/>
                    <a:pt x="189781" y="79317"/>
                  </a:cubicBezTo>
                  <a:cubicBezTo>
                    <a:pt x="199366" y="83151"/>
                    <a:pt x="214702" y="85068"/>
                    <a:pt x="230038" y="85068"/>
                  </a:cubicBezTo>
                  <a:cubicBezTo>
                    <a:pt x="245374" y="85068"/>
                    <a:pt x="270295" y="83151"/>
                    <a:pt x="281797" y="79317"/>
                  </a:cubicBezTo>
                  <a:cubicBezTo>
                    <a:pt x="293299" y="75483"/>
                    <a:pt x="289464" y="67816"/>
                    <a:pt x="299049" y="62065"/>
                  </a:cubicBezTo>
                  <a:cubicBezTo>
                    <a:pt x="308634" y="56314"/>
                    <a:pt x="323970" y="50563"/>
                    <a:pt x="339306" y="44812"/>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Freeform: Shape 85">
              <a:extLst>
                <a:ext uri="{FF2B5EF4-FFF2-40B4-BE49-F238E27FC236}">
                  <a16:creationId xmlns:a16="http://schemas.microsoft.com/office/drawing/2014/main" id="{54E3CA8C-7347-436A-8E3C-27657935080C}"/>
                </a:ext>
              </a:extLst>
            </p:cNvPr>
            <p:cNvSpPr/>
            <p:nvPr/>
          </p:nvSpPr>
          <p:spPr>
            <a:xfrm>
              <a:off x="5667877" y="1356588"/>
              <a:ext cx="339306" cy="85068"/>
            </a:xfrm>
            <a:custGeom>
              <a:avLst/>
              <a:gdLst>
                <a:gd name="connsiteX0" fmla="*/ 0 w 304800"/>
                <a:gd name="connsiteY0" fmla="*/ 37826 h 83833"/>
                <a:gd name="connsiteX1" fmla="*/ 46007 w 304800"/>
                <a:gd name="connsiteY1" fmla="*/ 3320 h 83833"/>
                <a:gd name="connsiteX2" fmla="*/ 63260 w 304800"/>
                <a:gd name="connsiteY2" fmla="*/ 3320 h 83833"/>
                <a:gd name="connsiteX3" fmla="*/ 115019 w 304800"/>
                <a:gd name="connsiteY3" fmla="*/ 20573 h 83833"/>
                <a:gd name="connsiteX4" fmla="*/ 138023 w 304800"/>
                <a:gd name="connsiteY4" fmla="*/ 60830 h 83833"/>
                <a:gd name="connsiteX5" fmla="*/ 155275 w 304800"/>
                <a:gd name="connsiteY5" fmla="*/ 78082 h 83833"/>
                <a:gd name="connsiteX6" fmla="*/ 195532 w 304800"/>
                <a:gd name="connsiteY6" fmla="*/ 83833 h 83833"/>
                <a:gd name="connsiteX7" fmla="*/ 247291 w 304800"/>
                <a:gd name="connsiteY7" fmla="*/ 78082 h 83833"/>
                <a:gd name="connsiteX8" fmla="*/ 264543 w 304800"/>
                <a:gd name="connsiteY8" fmla="*/ 60830 h 83833"/>
                <a:gd name="connsiteX9" fmla="*/ 304800 w 304800"/>
                <a:gd name="connsiteY9" fmla="*/ 43577 h 83833"/>
                <a:gd name="connsiteX0" fmla="*/ 0 w 339306"/>
                <a:gd name="connsiteY0" fmla="*/ 56314 h 85068"/>
                <a:gd name="connsiteX1" fmla="*/ 80513 w 339306"/>
                <a:gd name="connsiteY1" fmla="*/ 4555 h 85068"/>
                <a:gd name="connsiteX2" fmla="*/ 97766 w 339306"/>
                <a:gd name="connsiteY2" fmla="*/ 4555 h 85068"/>
                <a:gd name="connsiteX3" fmla="*/ 149525 w 339306"/>
                <a:gd name="connsiteY3" fmla="*/ 21808 h 85068"/>
                <a:gd name="connsiteX4" fmla="*/ 172529 w 339306"/>
                <a:gd name="connsiteY4" fmla="*/ 62065 h 85068"/>
                <a:gd name="connsiteX5" fmla="*/ 189781 w 339306"/>
                <a:gd name="connsiteY5" fmla="*/ 79317 h 85068"/>
                <a:gd name="connsiteX6" fmla="*/ 230038 w 339306"/>
                <a:gd name="connsiteY6" fmla="*/ 85068 h 85068"/>
                <a:gd name="connsiteX7" fmla="*/ 281797 w 339306"/>
                <a:gd name="connsiteY7" fmla="*/ 79317 h 85068"/>
                <a:gd name="connsiteX8" fmla="*/ 299049 w 339306"/>
                <a:gd name="connsiteY8" fmla="*/ 62065 h 85068"/>
                <a:gd name="connsiteX9" fmla="*/ 339306 w 339306"/>
                <a:gd name="connsiteY9" fmla="*/ 44812 h 85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9306" h="85068">
                  <a:moveTo>
                    <a:pt x="0" y="56314"/>
                  </a:moveTo>
                  <a:cubicBezTo>
                    <a:pt x="26838" y="39061"/>
                    <a:pt x="64219" y="13181"/>
                    <a:pt x="80513" y="4555"/>
                  </a:cubicBezTo>
                  <a:cubicBezTo>
                    <a:pt x="96807" y="-4071"/>
                    <a:pt x="86264" y="1680"/>
                    <a:pt x="97766" y="4555"/>
                  </a:cubicBezTo>
                  <a:cubicBezTo>
                    <a:pt x="109268" y="7430"/>
                    <a:pt x="137065" y="12223"/>
                    <a:pt x="149525" y="21808"/>
                  </a:cubicBezTo>
                  <a:cubicBezTo>
                    <a:pt x="161985" y="31393"/>
                    <a:pt x="165820" y="52480"/>
                    <a:pt x="172529" y="62065"/>
                  </a:cubicBezTo>
                  <a:cubicBezTo>
                    <a:pt x="179238" y="71650"/>
                    <a:pt x="189781" y="79317"/>
                    <a:pt x="189781" y="79317"/>
                  </a:cubicBezTo>
                  <a:cubicBezTo>
                    <a:pt x="199366" y="83151"/>
                    <a:pt x="214702" y="85068"/>
                    <a:pt x="230038" y="85068"/>
                  </a:cubicBezTo>
                  <a:cubicBezTo>
                    <a:pt x="245374" y="85068"/>
                    <a:pt x="270295" y="83151"/>
                    <a:pt x="281797" y="79317"/>
                  </a:cubicBezTo>
                  <a:cubicBezTo>
                    <a:pt x="293299" y="75483"/>
                    <a:pt x="289464" y="67816"/>
                    <a:pt x="299049" y="62065"/>
                  </a:cubicBezTo>
                  <a:cubicBezTo>
                    <a:pt x="308634" y="56314"/>
                    <a:pt x="323970" y="50563"/>
                    <a:pt x="339306" y="44812"/>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Freeform: Shape 87">
              <a:extLst>
                <a:ext uri="{FF2B5EF4-FFF2-40B4-BE49-F238E27FC236}">
                  <a16:creationId xmlns:a16="http://schemas.microsoft.com/office/drawing/2014/main" id="{AA5EC0A6-99D0-4C77-9A41-2FAB25B41868}"/>
                </a:ext>
              </a:extLst>
            </p:cNvPr>
            <p:cNvSpPr/>
            <p:nvPr/>
          </p:nvSpPr>
          <p:spPr>
            <a:xfrm>
              <a:off x="5975161" y="1352606"/>
              <a:ext cx="339306" cy="85068"/>
            </a:xfrm>
            <a:custGeom>
              <a:avLst/>
              <a:gdLst>
                <a:gd name="connsiteX0" fmla="*/ 0 w 304800"/>
                <a:gd name="connsiteY0" fmla="*/ 37826 h 83833"/>
                <a:gd name="connsiteX1" fmla="*/ 46007 w 304800"/>
                <a:gd name="connsiteY1" fmla="*/ 3320 h 83833"/>
                <a:gd name="connsiteX2" fmla="*/ 63260 w 304800"/>
                <a:gd name="connsiteY2" fmla="*/ 3320 h 83833"/>
                <a:gd name="connsiteX3" fmla="*/ 115019 w 304800"/>
                <a:gd name="connsiteY3" fmla="*/ 20573 h 83833"/>
                <a:gd name="connsiteX4" fmla="*/ 138023 w 304800"/>
                <a:gd name="connsiteY4" fmla="*/ 60830 h 83833"/>
                <a:gd name="connsiteX5" fmla="*/ 155275 w 304800"/>
                <a:gd name="connsiteY5" fmla="*/ 78082 h 83833"/>
                <a:gd name="connsiteX6" fmla="*/ 195532 w 304800"/>
                <a:gd name="connsiteY6" fmla="*/ 83833 h 83833"/>
                <a:gd name="connsiteX7" fmla="*/ 247291 w 304800"/>
                <a:gd name="connsiteY7" fmla="*/ 78082 h 83833"/>
                <a:gd name="connsiteX8" fmla="*/ 264543 w 304800"/>
                <a:gd name="connsiteY8" fmla="*/ 60830 h 83833"/>
                <a:gd name="connsiteX9" fmla="*/ 304800 w 304800"/>
                <a:gd name="connsiteY9" fmla="*/ 43577 h 83833"/>
                <a:gd name="connsiteX0" fmla="*/ 0 w 339306"/>
                <a:gd name="connsiteY0" fmla="*/ 56314 h 85068"/>
                <a:gd name="connsiteX1" fmla="*/ 80513 w 339306"/>
                <a:gd name="connsiteY1" fmla="*/ 4555 h 85068"/>
                <a:gd name="connsiteX2" fmla="*/ 97766 w 339306"/>
                <a:gd name="connsiteY2" fmla="*/ 4555 h 85068"/>
                <a:gd name="connsiteX3" fmla="*/ 149525 w 339306"/>
                <a:gd name="connsiteY3" fmla="*/ 21808 h 85068"/>
                <a:gd name="connsiteX4" fmla="*/ 172529 w 339306"/>
                <a:gd name="connsiteY4" fmla="*/ 62065 h 85068"/>
                <a:gd name="connsiteX5" fmla="*/ 189781 w 339306"/>
                <a:gd name="connsiteY5" fmla="*/ 79317 h 85068"/>
                <a:gd name="connsiteX6" fmla="*/ 230038 w 339306"/>
                <a:gd name="connsiteY6" fmla="*/ 85068 h 85068"/>
                <a:gd name="connsiteX7" fmla="*/ 281797 w 339306"/>
                <a:gd name="connsiteY7" fmla="*/ 79317 h 85068"/>
                <a:gd name="connsiteX8" fmla="*/ 299049 w 339306"/>
                <a:gd name="connsiteY8" fmla="*/ 62065 h 85068"/>
                <a:gd name="connsiteX9" fmla="*/ 339306 w 339306"/>
                <a:gd name="connsiteY9" fmla="*/ 44812 h 85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9306" h="85068">
                  <a:moveTo>
                    <a:pt x="0" y="56314"/>
                  </a:moveTo>
                  <a:cubicBezTo>
                    <a:pt x="26838" y="39061"/>
                    <a:pt x="64219" y="13181"/>
                    <a:pt x="80513" y="4555"/>
                  </a:cubicBezTo>
                  <a:cubicBezTo>
                    <a:pt x="96807" y="-4071"/>
                    <a:pt x="86264" y="1680"/>
                    <a:pt x="97766" y="4555"/>
                  </a:cubicBezTo>
                  <a:cubicBezTo>
                    <a:pt x="109268" y="7430"/>
                    <a:pt x="137065" y="12223"/>
                    <a:pt x="149525" y="21808"/>
                  </a:cubicBezTo>
                  <a:cubicBezTo>
                    <a:pt x="161985" y="31393"/>
                    <a:pt x="165820" y="52480"/>
                    <a:pt x="172529" y="62065"/>
                  </a:cubicBezTo>
                  <a:cubicBezTo>
                    <a:pt x="179238" y="71650"/>
                    <a:pt x="189781" y="79317"/>
                    <a:pt x="189781" y="79317"/>
                  </a:cubicBezTo>
                  <a:cubicBezTo>
                    <a:pt x="199366" y="83151"/>
                    <a:pt x="214702" y="85068"/>
                    <a:pt x="230038" y="85068"/>
                  </a:cubicBezTo>
                  <a:cubicBezTo>
                    <a:pt x="245374" y="85068"/>
                    <a:pt x="270295" y="83151"/>
                    <a:pt x="281797" y="79317"/>
                  </a:cubicBezTo>
                  <a:cubicBezTo>
                    <a:pt x="293299" y="75483"/>
                    <a:pt x="289464" y="67816"/>
                    <a:pt x="299049" y="62065"/>
                  </a:cubicBezTo>
                  <a:cubicBezTo>
                    <a:pt x="308634" y="56314"/>
                    <a:pt x="323970" y="50563"/>
                    <a:pt x="339306" y="44812"/>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Freeform: Shape 88">
              <a:extLst>
                <a:ext uri="{FF2B5EF4-FFF2-40B4-BE49-F238E27FC236}">
                  <a16:creationId xmlns:a16="http://schemas.microsoft.com/office/drawing/2014/main" id="{3FDBDFE7-68A1-4874-AECC-C30E289A9655}"/>
                </a:ext>
              </a:extLst>
            </p:cNvPr>
            <p:cNvSpPr/>
            <p:nvPr/>
          </p:nvSpPr>
          <p:spPr>
            <a:xfrm>
              <a:off x="6282445" y="1348624"/>
              <a:ext cx="339306" cy="85068"/>
            </a:xfrm>
            <a:custGeom>
              <a:avLst/>
              <a:gdLst>
                <a:gd name="connsiteX0" fmla="*/ 0 w 304800"/>
                <a:gd name="connsiteY0" fmla="*/ 37826 h 83833"/>
                <a:gd name="connsiteX1" fmla="*/ 46007 w 304800"/>
                <a:gd name="connsiteY1" fmla="*/ 3320 h 83833"/>
                <a:gd name="connsiteX2" fmla="*/ 63260 w 304800"/>
                <a:gd name="connsiteY2" fmla="*/ 3320 h 83833"/>
                <a:gd name="connsiteX3" fmla="*/ 115019 w 304800"/>
                <a:gd name="connsiteY3" fmla="*/ 20573 h 83833"/>
                <a:gd name="connsiteX4" fmla="*/ 138023 w 304800"/>
                <a:gd name="connsiteY4" fmla="*/ 60830 h 83833"/>
                <a:gd name="connsiteX5" fmla="*/ 155275 w 304800"/>
                <a:gd name="connsiteY5" fmla="*/ 78082 h 83833"/>
                <a:gd name="connsiteX6" fmla="*/ 195532 w 304800"/>
                <a:gd name="connsiteY6" fmla="*/ 83833 h 83833"/>
                <a:gd name="connsiteX7" fmla="*/ 247291 w 304800"/>
                <a:gd name="connsiteY7" fmla="*/ 78082 h 83833"/>
                <a:gd name="connsiteX8" fmla="*/ 264543 w 304800"/>
                <a:gd name="connsiteY8" fmla="*/ 60830 h 83833"/>
                <a:gd name="connsiteX9" fmla="*/ 304800 w 304800"/>
                <a:gd name="connsiteY9" fmla="*/ 43577 h 83833"/>
                <a:gd name="connsiteX0" fmla="*/ 0 w 339306"/>
                <a:gd name="connsiteY0" fmla="*/ 56314 h 85068"/>
                <a:gd name="connsiteX1" fmla="*/ 80513 w 339306"/>
                <a:gd name="connsiteY1" fmla="*/ 4555 h 85068"/>
                <a:gd name="connsiteX2" fmla="*/ 97766 w 339306"/>
                <a:gd name="connsiteY2" fmla="*/ 4555 h 85068"/>
                <a:gd name="connsiteX3" fmla="*/ 149525 w 339306"/>
                <a:gd name="connsiteY3" fmla="*/ 21808 h 85068"/>
                <a:gd name="connsiteX4" fmla="*/ 172529 w 339306"/>
                <a:gd name="connsiteY4" fmla="*/ 62065 h 85068"/>
                <a:gd name="connsiteX5" fmla="*/ 189781 w 339306"/>
                <a:gd name="connsiteY5" fmla="*/ 79317 h 85068"/>
                <a:gd name="connsiteX6" fmla="*/ 230038 w 339306"/>
                <a:gd name="connsiteY6" fmla="*/ 85068 h 85068"/>
                <a:gd name="connsiteX7" fmla="*/ 281797 w 339306"/>
                <a:gd name="connsiteY7" fmla="*/ 79317 h 85068"/>
                <a:gd name="connsiteX8" fmla="*/ 299049 w 339306"/>
                <a:gd name="connsiteY8" fmla="*/ 62065 h 85068"/>
                <a:gd name="connsiteX9" fmla="*/ 339306 w 339306"/>
                <a:gd name="connsiteY9" fmla="*/ 44812 h 85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9306" h="85068">
                  <a:moveTo>
                    <a:pt x="0" y="56314"/>
                  </a:moveTo>
                  <a:cubicBezTo>
                    <a:pt x="26838" y="39061"/>
                    <a:pt x="64219" y="13181"/>
                    <a:pt x="80513" y="4555"/>
                  </a:cubicBezTo>
                  <a:cubicBezTo>
                    <a:pt x="96807" y="-4071"/>
                    <a:pt x="86264" y="1680"/>
                    <a:pt x="97766" y="4555"/>
                  </a:cubicBezTo>
                  <a:cubicBezTo>
                    <a:pt x="109268" y="7430"/>
                    <a:pt x="137065" y="12223"/>
                    <a:pt x="149525" y="21808"/>
                  </a:cubicBezTo>
                  <a:cubicBezTo>
                    <a:pt x="161985" y="31393"/>
                    <a:pt x="165820" y="52480"/>
                    <a:pt x="172529" y="62065"/>
                  </a:cubicBezTo>
                  <a:cubicBezTo>
                    <a:pt x="179238" y="71650"/>
                    <a:pt x="189781" y="79317"/>
                    <a:pt x="189781" y="79317"/>
                  </a:cubicBezTo>
                  <a:cubicBezTo>
                    <a:pt x="199366" y="83151"/>
                    <a:pt x="214702" y="85068"/>
                    <a:pt x="230038" y="85068"/>
                  </a:cubicBezTo>
                  <a:cubicBezTo>
                    <a:pt x="245374" y="85068"/>
                    <a:pt x="270295" y="83151"/>
                    <a:pt x="281797" y="79317"/>
                  </a:cubicBezTo>
                  <a:cubicBezTo>
                    <a:pt x="293299" y="75483"/>
                    <a:pt x="289464" y="67816"/>
                    <a:pt x="299049" y="62065"/>
                  </a:cubicBezTo>
                  <a:cubicBezTo>
                    <a:pt x="308634" y="56314"/>
                    <a:pt x="323970" y="50563"/>
                    <a:pt x="339306" y="44812"/>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Freeform: Shape 89">
              <a:extLst>
                <a:ext uri="{FF2B5EF4-FFF2-40B4-BE49-F238E27FC236}">
                  <a16:creationId xmlns:a16="http://schemas.microsoft.com/office/drawing/2014/main" id="{8649A075-9FE0-4579-BBFB-3FFFDE3C4374}"/>
                </a:ext>
              </a:extLst>
            </p:cNvPr>
            <p:cNvSpPr/>
            <p:nvPr/>
          </p:nvSpPr>
          <p:spPr>
            <a:xfrm>
              <a:off x="6589729" y="1344642"/>
              <a:ext cx="339306" cy="85068"/>
            </a:xfrm>
            <a:custGeom>
              <a:avLst/>
              <a:gdLst>
                <a:gd name="connsiteX0" fmla="*/ 0 w 304800"/>
                <a:gd name="connsiteY0" fmla="*/ 37826 h 83833"/>
                <a:gd name="connsiteX1" fmla="*/ 46007 w 304800"/>
                <a:gd name="connsiteY1" fmla="*/ 3320 h 83833"/>
                <a:gd name="connsiteX2" fmla="*/ 63260 w 304800"/>
                <a:gd name="connsiteY2" fmla="*/ 3320 h 83833"/>
                <a:gd name="connsiteX3" fmla="*/ 115019 w 304800"/>
                <a:gd name="connsiteY3" fmla="*/ 20573 h 83833"/>
                <a:gd name="connsiteX4" fmla="*/ 138023 w 304800"/>
                <a:gd name="connsiteY4" fmla="*/ 60830 h 83833"/>
                <a:gd name="connsiteX5" fmla="*/ 155275 w 304800"/>
                <a:gd name="connsiteY5" fmla="*/ 78082 h 83833"/>
                <a:gd name="connsiteX6" fmla="*/ 195532 w 304800"/>
                <a:gd name="connsiteY6" fmla="*/ 83833 h 83833"/>
                <a:gd name="connsiteX7" fmla="*/ 247291 w 304800"/>
                <a:gd name="connsiteY7" fmla="*/ 78082 h 83833"/>
                <a:gd name="connsiteX8" fmla="*/ 264543 w 304800"/>
                <a:gd name="connsiteY8" fmla="*/ 60830 h 83833"/>
                <a:gd name="connsiteX9" fmla="*/ 304800 w 304800"/>
                <a:gd name="connsiteY9" fmla="*/ 43577 h 83833"/>
                <a:gd name="connsiteX0" fmla="*/ 0 w 339306"/>
                <a:gd name="connsiteY0" fmla="*/ 56314 h 85068"/>
                <a:gd name="connsiteX1" fmla="*/ 80513 w 339306"/>
                <a:gd name="connsiteY1" fmla="*/ 4555 h 85068"/>
                <a:gd name="connsiteX2" fmla="*/ 97766 w 339306"/>
                <a:gd name="connsiteY2" fmla="*/ 4555 h 85068"/>
                <a:gd name="connsiteX3" fmla="*/ 149525 w 339306"/>
                <a:gd name="connsiteY3" fmla="*/ 21808 h 85068"/>
                <a:gd name="connsiteX4" fmla="*/ 172529 w 339306"/>
                <a:gd name="connsiteY4" fmla="*/ 62065 h 85068"/>
                <a:gd name="connsiteX5" fmla="*/ 189781 w 339306"/>
                <a:gd name="connsiteY5" fmla="*/ 79317 h 85068"/>
                <a:gd name="connsiteX6" fmla="*/ 230038 w 339306"/>
                <a:gd name="connsiteY6" fmla="*/ 85068 h 85068"/>
                <a:gd name="connsiteX7" fmla="*/ 281797 w 339306"/>
                <a:gd name="connsiteY7" fmla="*/ 79317 h 85068"/>
                <a:gd name="connsiteX8" fmla="*/ 299049 w 339306"/>
                <a:gd name="connsiteY8" fmla="*/ 62065 h 85068"/>
                <a:gd name="connsiteX9" fmla="*/ 339306 w 339306"/>
                <a:gd name="connsiteY9" fmla="*/ 44812 h 85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9306" h="85068">
                  <a:moveTo>
                    <a:pt x="0" y="56314"/>
                  </a:moveTo>
                  <a:cubicBezTo>
                    <a:pt x="26838" y="39061"/>
                    <a:pt x="64219" y="13181"/>
                    <a:pt x="80513" y="4555"/>
                  </a:cubicBezTo>
                  <a:cubicBezTo>
                    <a:pt x="96807" y="-4071"/>
                    <a:pt x="86264" y="1680"/>
                    <a:pt x="97766" y="4555"/>
                  </a:cubicBezTo>
                  <a:cubicBezTo>
                    <a:pt x="109268" y="7430"/>
                    <a:pt x="137065" y="12223"/>
                    <a:pt x="149525" y="21808"/>
                  </a:cubicBezTo>
                  <a:cubicBezTo>
                    <a:pt x="161985" y="31393"/>
                    <a:pt x="165820" y="52480"/>
                    <a:pt x="172529" y="62065"/>
                  </a:cubicBezTo>
                  <a:cubicBezTo>
                    <a:pt x="179238" y="71650"/>
                    <a:pt x="189781" y="79317"/>
                    <a:pt x="189781" y="79317"/>
                  </a:cubicBezTo>
                  <a:cubicBezTo>
                    <a:pt x="199366" y="83151"/>
                    <a:pt x="214702" y="85068"/>
                    <a:pt x="230038" y="85068"/>
                  </a:cubicBezTo>
                  <a:cubicBezTo>
                    <a:pt x="245374" y="85068"/>
                    <a:pt x="270295" y="83151"/>
                    <a:pt x="281797" y="79317"/>
                  </a:cubicBezTo>
                  <a:cubicBezTo>
                    <a:pt x="293299" y="75483"/>
                    <a:pt x="289464" y="67816"/>
                    <a:pt x="299049" y="62065"/>
                  </a:cubicBezTo>
                  <a:cubicBezTo>
                    <a:pt x="308634" y="56314"/>
                    <a:pt x="323970" y="50563"/>
                    <a:pt x="339306" y="44812"/>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TextBox 90">
              <a:extLst>
                <a:ext uri="{FF2B5EF4-FFF2-40B4-BE49-F238E27FC236}">
                  <a16:creationId xmlns:a16="http://schemas.microsoft.com/office/drawing/2014/main" id="{5EF49384-26FE-4698-9DA1-90ADA33E57D5}"/>
                </a:ext>
              </a:extLst>
            </p:cNvPr>
            <p:cNvSpPr txBox="1"/>
            <p:nvPr/>
          </p:nvSpPr>
          <p:spPr>
            <a:xfrm rot="16200000">
              <a:off x="-20108" y="2922816"/>
              <a:ext cx="1711815" cy="646331"/>
            </a:xfrm>
            <a:prstGeom prst="rect">
              <a:avLst/>
            </a:prstGeom>
            <a:noFill/>
          </p:spPr>
          <p:txBody>
            <a:bodyPr wrap="none" rtlCol="0">
              <a:spAutoFit/>
            </a:bodyPr>
            <a:lstStyle/>
            <a:p>
              <a:pPr algn="ctr"/>
              <a:r>
                <a:rPr lang="en-US" b="1" dirty="0"/>
                <a:t>Middle Permian</a:t>
              </a:r>
            </a:p>
            <a:p>
              <a:pPr algn="ctr"/>
              <a:r>
                <a:rPr lang="en-US" b="1" dirty="0"/>
                <a:t>(Guadalupian)</a:t>
              </a:r>
            </a:p>
          </p:txBody>
        </p:sp>
        <p:sp>
          <p:nvSpPr>
            <p:cNvPr id="92" name="TextBox 91">
              <a:extLst>
                <a:ext uri="{FF2B5EF4-FFF2-40B4-BE49-F238E27FC236}">
                  <a16:creationId xmlns:a16="http://schemas.microsoft.com/office/drawing/2014/main" id="{094C6548-E4B3-4614-AFA1-070BB8429518}"/>
                </a:ext>
              </a:extLst>
            </p:cNvPr>
            <p:cNvSpPr txBox="1"/>
            <p:nvPr/>
          </p:nvSpPr>
          <p:spPr>
            <a:xfrm rot="16200000">
              <a:off x="61702" y="5060749"/>
              <a:ext cx="1594154" cy="646331"/>
            </a:xfrm>
            <a:prstGeom prst="rect">
              <a:avLst/>
            </a:prstGeom>
            <a:noFill/>
          </p:spPr>
          <p:txBody>
            <a:bodyPr wrap="none" rtlCol="0">
              <a:spAutoFit/>
            </a:bodyPr>
            <a:lstStyle/>
            <a:p>
              <a:pPr algn="ctr"/>
              <a:r>
                <a:rPr lang="en-US" dirty="0"/>
                <a:t>Lower Permian</a:t>
              </a:r>
            </a:p>
            <a:p>
              <a:pPr algn="ctr"/>
              <a:r>
                <a:rPr lang="en-US" dirty="0"/>
                <a:t>(</a:t>
              </a:r>
              <a:r>
                <a:rPr lang="en-US" dirty="0" err="1"/>
                <a:t>Leonardian</a:t>
              </a:r>
              <a:r>
                <a:rPr lang="en-US" dirty="0"/>
                <a:t>)</a:t>
              </a:r>
            </a:p>
          </p:txBody>
        </p:sp>
        <p:sp>
          <p:nvSpPr>
            <p:cNvPr id="93" name="TextBox 92">
              <a:extLst>
                <a:ext uri="{FF2B5EF4-FFF2-40B4-BE49-F238E27FC236}">
                  <a16:creationId xmlns:a16="http://schemas.microsoft.com/office/drawing/2014/main" id="{86386207-EC06-4DE1-A2AD-3C3DC12EE100}"/>
                </a:ext>
              </a:extLst>
            </p:cNvPr>
            <p:cNvSpPr txBox="1"/>
            <p:nvPr/>
          </p:nvSpPr>
          <p:spPr>
            <a:xfrm>
              <a:off x="271716" y="1498886"/>
              <a:ext cx="1288751" cy="523220"/>
            </a:xfrm>
            <a:prstGeom prst="rect">
              <a:avLst/>
            </a:prstGeom>
            <a:noFill/>
          </p:spPr>
          <p:txBody>
            <a:bodyPr wrap="none" rtlCol="0">
              <a:spAutoFit/>
            </a:bodyPr>
            <a:lstStyle/>
            <a:p>
              <a:pPr algn="ctr"/>
              <a:r>
                <a:rPr lang="en-US" sz="1400" dirty="0"/>
                <a:t>Upper Permian</a:t>
              </a:r>
            </a:p>
            <a:p>
              <a:pPr algn="ctr"/>
              <a:r>
                <a:rPr lang="en-US" sz="1400" dirty="0"/>
                <a:t>(</a:t>
              </a:r>
              <a:r>
                <a:rPr lang="en-US" sz="1400" dirty="0" err="1"/>
                <a:t>Ochoan</a:t>
              </a:r>
              <a:r>
                <a:rPr lang="en-US" sz="1400" dirty="0"/>
                <a:t>)</a:t>
              </a:r>
            </a:p>
          </p:txBody>
        </p:sp>
        <p:sp>
          <p:nvSpPr>
            <p:cNvPr id="94" name="TextBox 93">
              <a:extLst>
                <a:ext uri="{FF2B5EF4-FFF2-40B4-BE49-F238E27FC236}">
                  <a16:creationId xmlns:a16="http://schemas.microsoft.com/office/drawing/2014/main" id="{5AAC378E-E094-4EF2-8C6B-3D35051B906E}"/>
                </a:ext>
              </a:extLst>
            </p:cNvPr>
            <p:cNvSpPr txBox="1"/>
            <p:nvPr/>
          </p:nvSpPr>
          <p:spPr>
            <a:xfrm>
              <a:off x="560833" y="1033763"/>
              <a:ext cx="710516" cy="307777"/>
            </a:xfrm>
            <a:prstGeom prst="rect">
              <a:avLst/>
            </a:prstGeom>
            <a:noFill/>
          </p:spPr>
          <p:txBody>
            <a:bodyPr wrap="none" rtlCol="0">
              <a:spAutoFit/>
            </a:bodyPr>
            <a:lstStyle/>
            <a:p>
              <a:pPr algn="ctr"/>
              <a:r>
                <a:rPr lang="en-US" sz="1400" dirty="0"/>
                <a:t>Triassic</a:t>
              </a:r>
            </a:p>
          </p:txBody>
        </p:sp>
        <p:sp>
          <p:nvSpPr>
            <p:cNvPr id="2" name="TextBox 1">
              <a:extLst>
                <a:ext uri="{FF2B5EF4-FFF2-40B4-BE49-F238E27FC236}">
                  <a16:creationId xmlns:a16="http://schemas.microsoft.com/office/drawing/2014/main" id="{67CA3451-5953-46B1-B7FA-6C000B208AA0}"/>
                </a:ext>
              </a:extLst>
            </p:cNvPr>
            <p:cNvSpPr txBox="1"/>
            <p:nvPr/>
          </p:nvSpPr>
          <p:spPr>
            <a:xfrm rot="16200000">
              <a:off x="840006" y="2538603"/>
              <a:ext cx="1338123" cy="338554"/>
            </a:xfrm>
            <a:prstGeom prst="rect">
              <a:avLst/>
            </a:prstGeom>
            <a:noFill/>
          </p:spPr>
          <p:txBody>
            <a:bodyPr wrap="none" rtlCol="0">
              <a:spAutoFit/>
            </a:bodyPr>
            <a:lstStyle/>
            <a:p>
              <a:r>
                <a:rPr lang="en-US" sz="1600" dirty="0"/>
                <a:t>Artesia Group</a:t>
              </a:r>
            </a:p>
          </p:txBody>
        </p:sp>
        <p:cxnSp>
          <p:nvCxnSpPr>
            <p:cNvPr id="5" name="Straight Connector 4">
              <a:extLst>
                <a:ext uri="{FF2B5EF4-FFF2-40B4-BE49-F238E27FC236}">
                  <a16:creationId xmlns:a16="http://schemas.microsoft.com/office/drawing/2014/main" id="{4CF2CC7F-4EA6-4063-A2DE-2C211A69FF44}"/>
                </a:ext>
              </a:extLst>
            </p:cNvPr>
            <p:cNvCxnSpPr>
              <a:cxnSpLocks/>
            </p:cNvCxnSpPr>
            <p:nvPr/>
          </p:nvCxnSpPr>
          <p:spPr>
            <a:xfrm>
              <a:off x="1634364" y="2001705"/>
              <a:ext cx="0" cy="141104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52D0E10D-B041-4DF8-979F-BA9F53FF53EB}"/>
                </a:ext>
              </a:extLst>
            </p:cNvPr>
            <p:cNvCxnSpPr>
              <a:cxnSpLocks/>
            </p:cNvCxnSpPr>
            <p:nvPr/>
          </p:nvCxnSpPr>
          <p:spPr>
            <a:xfrm>
              <a:off x="1412851" y="2014521"/>
              <a:ext cx="0" cy="256086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 name="Arrow: Right 2">
            <a:extLst>
              <a:ext uri="{FF2B5EF4-FFF2-40B4-BE49-F238E27FC236}">
                <a16:creationId xmlns:a16="http://schemas.microsoft.com/office/drawing/2014/main" id="{6A7223C4-649B-4007-979E-48C8656DA58B}"/>
              </a:ext>
            </a:extLst>
          </p:cNvPr>
          <p:cNvSpPr/>
          <p:nvPr/>
        </p:nvSpPr>
        <p:spPr>
          <a:xfrm>
            <a:off x="1781436" y="1572879"/>
            <a:ext cx="498915" cy="500008"/>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1200210"/>
      </p:ext>
    </p:extLst>
  </p:cSld>
  <p:clrMapOvr>
    <a:masterClrMapping/>
  </p:clrMapOvr>
  <p:transition>
    <p:wipe dir="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ee the source image">
            <a:extLst>
              <a:ext uri="{FF2B5EF4-FFF2-40B4-BE49-F238E27FC236}">
                <a16:creationId xmlns:a16="http://schemas.microsoft.com/office/drawing/2014/main" id="{E328B58F-8F41-4E6C-9FD2-DD1888C1B3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453149"/>
            <a:ext cx="7379368" cy="318907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See the source image">
            <a:extLst>
              <a:ext uri="{FF2B5EF4-FFF2-40B4-BE49-F238E27FC236}">
                <a16:creationId xmlns:a16="http://schemas.microsoft.com/office/drawing/2014/main" id="{38D85303-0A58-493A-8904-01ED8F11A7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60721" y="84221"/>
            <a:ext cx="4056647" cy="332063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B5C811E-9E3A-45A2-8460-7054F098EE59}"/>
              </a:ext>
            </a:extLst>
          </p:cNvPr>
          <p:cNvSpPr txBox="1"/>
          <p:nvPr/>
        </p:nvSpPr>
        <p:spPr>
          <a:xfrm>
            <a:off x="439153" y="215777"/>
            <a:ext cx="1582152" cy="1200329"/>
          </a:xfrm>
          <a:prstGeom prst="rect">
            <a:avLst/>
          </a:prstGeom>
          <a:noFill/>
          <a:ln>
            <a:solidFill>
              <a:schemeClr val="tx1"/>
            </a:solidFill>
          </a:ln>
        </p:spPr>
        <p:txBody>
          <a:bodyPr wrap="square" rtlCol="0">
            <a:spAutoFit/>
          </a:bodyPr>
          <a:lstStyle/>
          <a:p>
            <a:pPr algn="ctr"/>
            <a:r>
              <a:rPr lang="en-US" sz="3600" dirty="0"/>
              <a:t>Castile </a:t>
            </a:r>
            <a:r>
              <a:rPr lang="en-US" sz="3600" dirty="0" err="1"/>
              <a:t>varves</a:t>
            </a:r>
            <a:endParaRPr lang="en-US" sz="3600" dirty="0"/>
          </a:p>
        </p:txBody>
      </p:sp>
      <p:pic>
        <p:nvPicPr>
          <p:cNvPr id="3" name="Picture 2">
            <a:extLst>
              <a:ext uri="{FF2B5EF4-FFF2-40B4-BE49-F238E27FC236}">
                <a16:creationId xmlns:a16="http://schemas.microsoft.com/office/drawing/2014/main" id="{3218263E-5D38-4320-ADF4-13BEDF9AB25A}"/>
              </a:ext>
            </a:extLst>
          </p:cNvPr>
          <p:cNvPicPr>
            <a:picLocks noChangeAspect="1"/>
          </p:cNvPicPr>
          <p:nvPr/>
        </p:nvPicPr>
        <p:blipFill>
          <a:blip r:embed="rId4"/>
          <a:stretch>
            <a:fillRect/>
          </a:stretch>
        </p:blipFill>
        <p:spPr>
          <a:xfrm>
            <a:off x="7010400" y="0"/>
            <a:ext cx="5181600" cy="5505450"/>
          </a:xfrm>
          <a:prstGeom prst="rect">
            <a:avLst/>
          </a:prstGeom>
        </p:spPr>
      </p:pic>
    </p:spTree>
    <p:extLst>
      <p:ext uri="{BB962C8B-B14F-4D97-AF65-F5344CB8AC3E}">
        <p14:creationId xmlns:p14="http://schemas.microsoft.com/office/powerpoint/2010/main" val="780059616"/>
      </p:ext>
    </p:extLst>
  </p:cSld>
  <p:clrMapOvr>
    <a:masterClrMapping/>
  </p:clrMapOvr>
  <p:transition>
    <p:wipe dir="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69B68A5-55AB-4E25-97FA-D010D0E39FF8}"/>
              </a:ext>
            </a:extLst>
          </p:cNvPr>
          <p:cNvPicPr>
            <a:picLocks noChangeAspect="1"/>
          </p:cNvPicPr>
          <p:nvPr/>
        </p:nvPicPr>
        <p:blipFill rotWithShape="1">
          <a:blip r:embed="rId2"/>
          <a:srcRect l="12500" b="28248"/>
          <a:stretch/>
        </p:blipFill>
        <p:spPr>
          <a:xfrm>
            <a:off x="240631" y="187242"/>
            <a:ext cx="8061158" cy="6491646"/>
          </a:xfrm>
          <a:prstGeom prst="rect">
            <a:avLst/>
          </a:prstGeom>
        </p:spPr>
      </p:pic>
      <p:pic>
        <p:nvPicPr>
          <p:cNvPr id="5" name="Picture 4">
            <a:extLst>
              <a:ext uri="{FF2B5EF4-FFF2-40B4-BE49-F238E27FC236}">
                <a16:creationId xmlns:a16="http://schemas.microsoft.com/office/drawing/2014/main" id="{C737FBF4-8073-434B-8029-485B46AFADE5}"/>
              </a:ext>
            </a:extLst>
          </p:cNvPr>
          <p:cNvPicPr>
            <a:picLocks noChangeAspect="1"/>
          </p:cNvPicPr>
          <p:nvPr/>
        </p:nvPicPr>
        <p:blipFill rotWithShape="1">
          <a:blip r:embed="rId2"/>
          <a:srcRect t="71752"/>
          <a:stretch/>
        </p:blipFill>
        <p:spPr>
          <a:xfrm>
            <a:off x="6504199" y="2640084"/>
            <a:ext cx="5687801" cy="1577832"/>
          </a:xfrm>
          <a:prstGeom prst="rect">
            <a:avLst/>
          </a:prstGeom>
        </p:spPr>
      </p:pic>
      <p:sp>
        <p:nvSpPr>
          <p:cNvPr id="7" name="TextBox 6">
            <a:extLst>
              <a:ext uri="{FF2B5EF4-FFF2-40B4-BE49-F238E27FC236}">
                <a16:creationId xmlns:a16="http://schemas.microsoft.com/office/drawing/2014/main" id="{71AE2E24-F1CE-433E-A72C-4F840A849977}"/>
              </a:ext>
            </a:extLst>
          </p:cNvPr>
          <p:cNvSpPr txBox="1"/>
          <p:nvPr/>
        </p:nvSpPr>
        <p:spPr>
          <a:xfrm>
            <a:off x="10427299" y="6141920"/>
            <a:ext cx="1173719" cy="276999"/>
          </a:xfrm>
          <a:prstGeom prst="rect">
            <a:avLst/>
          </a:prstGeom>
          <a:noFill/>
        </p:spPr>
        <p:txBody>
          <a:bodyPr wrap="none" rtlCol="0">
            <a:spAutoFit/>
          </a:bodyPr>
          <a:lstStyle/>
          <a:p>
            <a:r>
              <a:rPr lang="en-US" sz="1200" dirty="0"/>
              <a:t>(Kirkland, 2003)</a:t>
            </a:r>
          </a:p>
        </p:txBody>
      </p:sp>
      <p:sp>
        <p:nvSpPr>
          <p:cNvPr id="2" name="TextBox 1">
            <a:extLst>
              <a:ext uri="{FF2B5EF4-FFF2-40B4-BE49-F238E27FC236}">
                <a16:creationId xmlns:a16="http://schemas.microsoft.com/office/drawing/2014/main" id="{45265E60-B614-40F7-A65F-DF336A39BE88}"/>
              </a:ext>
            </a:extLst>
          </p:cNvPr>
          <p:cNvSpPr txBox="1"/>
          <p:nvPr/>
        </p:nvSpPr>
        <p:spPr>
          <a:xfrm>
            <a:off x="5096256" y="6095753"/>
            <a:ext cx="1172116"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carbonate</a:t>
            </a:r>
          </a:p>
        </p:txBody>
      </p:sp>
      <p:cxnSp>
        <p:nvCxnSpPr>
          <p:cNvPr id="6" name="Straight Arrow Connector 5">
            <a:extLst>
              <a:ext uri="{FF2B5EF4-FFF2-40B4-BE49-F238E27FC236}">
                <a16:creationId xmlns:a16="http://schemas.microsoft.com/office/drawing/2014/main" id="{FA41375F-83F6-4BC1-9FB6-4D7B7FF08008}"/>
              </a:ext>
            </a:extLst>
          </p:cNvPr>
          <p:cNvCxnSpPr/>
          <p:nvPr/>
        </p:nvCxnSpPr>
        <p:spPr>
          <a:xfrm flipH="1" flipV="1">
            <a:off x="4706112" y="6050480"/>
            <a:ext cx="390144" cy="18288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06080470"/>
      </p:ext>
    </p:extLst>
  </p:cSld>
  <p:clrMapOvr>
    <a:masterClrMapping/>
  </p:clrMapOvr>
  <p:transition>
    <p:wipe dir="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2E784B2-0208-44CE-A343-3E8FD81F811F}"/>
              </a:ext>
            </a:extLst>
          </p:cNvPr>
          <p:cNvSpPr txBox="1"/>
          <p:nvPr/>
        </p:nvSpPr>
        <p:spPr>
          <a:xfrm>
            <a:off x="4138863" y="2659559"/>
            <a:ext cx="3744295" cy="769441"/>
          </a:xfrm>
          <a:prstGeom prst="rect">
            <a:avLst/>
          </a:prstGeom>
          <a:noFill/>
        </p:spPr>
        <p:txBody>
          <a:bodyPr wrap="none" rtlCol="0">
            <a:spAutoFit/>
          </a:bodyPr>
          <a:lstStyle/>
          <a:p>
            <a:r>
              <a:rPr lang="en-US" sz="4400" dirty="0"/>
              <a:t>POST-PERMIAN</a:t>
            </a:r>
          </a:p>
        </p:txBody>
      </p:sp>
    </p:spTree>
    <p:extLst>
      <p:ext uri="{BB962C8B-B14F-4D97-AF65-F5344CB8AC3E}">
        <p14:creationId xmlns:p14="http://schemas.microsoft.com/office/powerpoint/2010/main" val="2644224752"/>
      </p:ext>
    </p:extLst>
  </p:cSld>
  <p:clrMapOvr>
    <a:masterClrMapping/>
  </p:clrMapOvr>
  <p:transition>
    <p:wipe dir="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7" name="Text Box 526"/>
          <p:cNvSpPr txBox="1">
            <a:spLocks noChangeArrowheads="1"/>
          </p:cNvSpPr>
          <p:nvPr/>
        </p:nvSpPr>
        <p:spPr bwMode="auto">
          <a:xfrm>
            <a:off x="1839969" y="15398"/>
            <a:ext cx="8167688" cy="307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1400">
                <a:cs typeface="Arial" charset="0"/>
              </a:rPr>
              <a:t>Permian Basin Foreland Cenozoic &amp; Mesozoic Stratigraphic Columns &amp; Tectonic Events</a:t>
            </a:r>
          </a:p>
        </p:txBody>
      </p:sp>
      <p:sp>
        <p:nvSpPr>
          <p:cNvPr id="3" name="Freeform 2"/>
          <p:cNvSpPr/>
          <p:nvPr/>
        </p:nvSpPr>
        <p:spPr bwMode="auto">
          <a:xfrm>
            <a:off x="6713128" y="673944"/>
            <a:ext cx="1152525" cy="180975"/>
          </a:xfrm>
          <a:custGeom>
            <a:avLst/>
            <a:gdLst>
              <a:gd name="connsiteX0" fmla="*/ 0 w 1152525"/>
              <a:gd name="connsiteY0" fmla="*/ 16669 h 180975"/>
              <a:gd name="connsiteX1" fmla="*/ 1152525 w 1152525"/>
              <a:gd name="connsiteY1" fmla="*/ 0 h 180975"/>
              <a:gd name="connsiteX2" fmla="*/ 1152525 w 1152525"/>
              <a:gd name="connsiteY2" fmla="*/ 50006 h 180975"/>
              <a:gd name="connsiteX3" fmla="*/ 4763 w 1152525"/>
              <a:gd name="connsiteY3" fmla="*/ 180975 h 180975"/>
              <a:gd name="connsiteX4" fmla="*/ 0 w 1152525"/>
              <a:gd name="connsiteY4" fmla="*/ 16669 h 180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2525" h="180975">
                <a:moveTo>
                  <a:pt x="0" y="16669"/>
                </a:moveTo>
                <a:lnTo>
                  <a:pt x="1152525" y="0"/>
                </a:lnTo>
                <a:lnTo>
                  <a:pt x="1152525" y="50006"/>
                </a:lnTo>
                <a:lnTo>
                  <a:pt x="4763" y="180975"/>
                </a:lnTo>
                <a:cubicBezTo>
                  <a:pt x="5557" y="129381"/>
                  <a:pt x="6350" y="77788"/>
                  <a:pt x="0" y="16669"/>
                </a:cubicBezTo>
                <a:close/>
              </a:path>
            </a:pathLst>
          </a:cu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a:p>
        </p:txBody>
      </p:sp>
      <p:sp>
        <p:nvSpPr>
          <p:cNvPr id="4" name="Rectangle 3"/>
          <p:cNvSpPr/>
          <p:nvPr/>
        </p:nvSpPr>
        <p:spPr bwMode="auto">
          <a:xfrm>
            <a:off x="6717891" y="1008906"/>
            <a:ext cx="1147762" cy="1004888"/>
          </a:xfrm>
          <a:prstGeom prst="rect">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a:p>
        </p:txBody>
      </p:sp>
      <p:sp>
        <p:nvSpPr>
          <p:cNvPr id="74" name="Rectangle 73"/>
          <p:cNvSpPr/>
          <p:nvPr/>
        </p:nvSpPr>
        <p:spPr bwMode="auto">
          <a:xfrm>
            <a:off x="6719478" y="3040906"/>
            <a:ext cx="1146175" cy="260350"/>
          </a:xfrm>
          <a:prstGeom prst="rect">
            <a:avLst/>
          </a:prstGeom>
          <a:solidFill>
            <a:srgbClr val="99FF33">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a:p>
        </p:txBody>
      </p:sp>
      <p:sp>
        <p:nvSpPr>
          <p:cNvPr id="73" name="Freeform 72"/>
          <p:cNvSpPr/>
          <p:nvPr/>
        </p:nvSpPr>
        <p:spPr bwMode="auto">
          <a:xfrm>
            <a:off x="6711541" y="5752356"/>
            <a:ext cx="1168171" cy="446088"/>
          </a:xfrm>
          <a:custGeom>
            <a:avLst/>
            <a:gdLst>
              <a:gd name="connsiteX0" fmla="*/ 0 w 1158744"/>
              <a:gd name="connsiteY0" fmla="*/ 0 h 445865"/>
              <a:gd name="connsiteX1" fmla="*/ 1158744 w 1158744"/>
              <a:gd name="connsiteY1" fmla="*/ 168774 h 445865"/>
              <a:gd name="connsiteX2" fmla="*/ 1151187 w 1158744"/>
              <a:gd name="connsiteY2" fmla="*/ 438308 h 445865"/>
              <a:gd name="connsiteX3" fmla="*/ 5038 w 1158744"/>
              <a:gd name="connsiteY3" fmla="*/ 445865 h 445865"/>
              <a:gd name="connsiteX4" fmla="*/ 0 w 1158744"/>
              <a:gd name="connsiteY4" fmla="*/ 0 h 445865"/>
              <a:gd name="connsiteX0" fmla="*/ 0 w 1168039"/>
              <a:gd name="connsiteY0" fmla="*/ 0 h 445865"/>
              <a:gd name="connsiteX1" fmla="*/ 1168039 w 1168039"/>
              <a:gd name="connsiteY1" fmla="*/ 8515 h 445865"/>
              <a:gd name="connsiteX2" fmla="*/ 1151187 w 1168039"/>
              <a:gd name="connsiteY2" fmla="*/ 438308 h 445865"/>
              <a:gd name="connsiteX3" fmla="*/ 5038 w 1168039"/>
              <a:gd name="connsiteY3" fmla="*/ 445865 h 445865"/>
              <a:gd name="connsiteX4" fmla="*/ 0 w 1168039"/>
              <a:gd name="connsiteY4" fmla="*/ 0 h 4458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039" h="445865">
                <a:moveTo>
                  <a:pt x="0" y="0"/>
                </a:moveTo>
                <a:lnTo>
                  <a:pt x="1168039" y="8515"/>
                </a:lnTo>
                <a:lnTo>
                  <a:pt x="1151187" y="438308"/>
                </a:lnTo>
                <a:lnTo>
                  <a:pt x="5038" y="445865"/>
                </a:lnTo>
                <a:cubicBezTo>
                  <a:pt x="3359" y="297243"/>
                  <a:pt x="1679" y="148622"/>
                  <a:pt x="0" y="0"/>
                </a:cubicBezTo>
                <a:close/>
              </a:path>
            </a:pathLst>
          </a:custGeom>
          <a:solidFill>
            <a:srgbClr val="99FF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a:p>
        </p:txBody>
      </p:sp>
      <p:sp>
        <p:nvSpPr>
          <p:cNvPr id="55" name="Rectangle 54"/>
          <p:cNvSpPr/>
          <p:nvPr/>
        </p:nvSpPr>
        <p:spPr bwMode="auto">
          <a:xfrm>
            <a:off x="4284253" y="2182069"/>
            <a:ext cx="490538" cy="4521200"/>
          </a:xfrm>
          <a:prstGeom prst="rect">
            <a:avLst/>
          </a:prstGeom>
          <a:solidFill>
            <a:srgbClr val="99CC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a:p>
        </p:txBody>
      </p:sp>
      <p:sp>
        <p:nvSpPr>
          <p:cNvPr id="54" name="Rectangle 53"/>
          <p:cNvSpPr/>
          <p:nvPr/>
        </p:nvSpPr>
        <p:spPr bwMode="auto">
          <a:xfrm>
            <a:off x="4774791" y="5453906"/>
            <a:ext cx="1936750" cy="1252538"/>
          </a:xfrm>
          <a:prstGeom prst="rect">
            <a:avLst/>
          </a:prstGeom>
          <a:solidFill>
            <a:srgbClr val="99FF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a:p>
        </p:txBody>
      </p:sp>
      <p:sp>
        <p:nvSpPr>
          <p:cNvPr id="53" name="Rectangle 52"/>
          <p:cNvSpPr/>
          <p:nvPr/>
        </p:nvSpPr>
        <p:spPr bwMode="auto">
          <a:xfrm>
            <a:off x="4774791" y="4133106"/>
            <a:ext cx="1936750" cy="1316038"/>
          </a:xfrm>
          <a:prstGeom prst="rect">
            <a:avLst/>
          </a:prstGeom>
          <a:solidFill>
            <a:srgbClr val="99FF66">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a:p>
        </p:txBody>
      </p:sp>
      <p:sp>
        <p:nvSpPr>
          <p:cNvPr id="52" name="Rectangle 51"/>
          <p:cNvSpPr/>
          <p:nvPr/>
        </p:nvSpPr>
        <p:spPr bwMode="auto">
          <a:xfrm>
            <a:off x="4284253" y="581869"/>
            <a:ext cx="487363" cy="1595437"/>
          </a:xfrm>
          <a:prstGeom prst="rect">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a:p>
        </p:txBody>
      </p:sp>
      <p:sp>
        <p:nvSpPr>
          <p:cNvPr id="177" name="Rectangle 176"/>
          <p:cNvSpPr/>
          <p:nvPr/>
        </p:nvSpPr>
        <p:spPr bwMode="auto">
          <a:xfrm>
            <a:off x="4774791" y="1143844"/>
            <a:ext cx="1944687" cy="1033462"/>
          </a:xfrm>
          <a:prstGeom prst="rect">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a:p>
        </p:txBody>
      </p:sp>
      <p:sp>
        <p:nvSpPr>
          <p:cNvPr id="50" name="Rectangle 49"/>
          <p:cNvSpPr/>
          <p:nvPr/>
        </p:nvSpPr>
        <p:spPr bwMode="auto">
          <a:xfrm>
            <a:off x="4774791" y="2182069"/>
            <a:ext cx="1941512" cy="1951037"/>
          </a:xfrm>
          <a:prstGeom prst="rect">
            <a:avLst/>
          </a:prstGeom>
          <a:solidFill>
            <a:srgbClr val="99FF33">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a:p>
        </p:txBody>
      </p:sp>
      <p:sp>
        <p:nvSpPr>
          <p:cNvPr id="49" name="Rectangle 48"/>
          <p:cNvSpPr/>
          <p:nvPr/>
        </p:nvSpPr>
        <p:spPr bwMode="auto">
          <a:xfrm>
            <a:off x="4774791" y="581869"/>
            <a:ext cx="1944687" cy="561975"/>
          </a:xfrm>
          <a:prstGeom prst="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a:p>
        </p:txBody>
      </p:sp>
      <p:sp>
        <p:nvSpPr>
          <p:cNvPr id="107537" name="Freeform 38"/>
          <p:cNvSpPr>
            <a:spLocks/>
          </p:cNvSpPr>
          <p:nvPr/>
        </p:nvSpPr>
        <p:spPr bwMode="auto">
          <a:xfrm>
            <a:off x="4284253" y="332245"/>
            <a:ext cx="6638248" cy="249651"/>
          </a:xfrm>
          <a:custGeom>
            <a:avLst/>
            <a:gdLst>
              <a:gd name="T0" fmla="*/ 2147483647 w 3109"/>
              <a:gd name="T1" fmla="*/ 2147483647 h 203"/>
              <a:gd name="T2" fmla="*/ 2147483647 w 3109"/>
              <a:gd name="T3" fmla="*/ 2147483647 h 203"/>
              <a:gd name="T4" fmla="*/ 2147483647 w 3109"/>
              <a:gd name="T5" fmla="*/ 2147483647 h 203"/>
              <a:gd name="T6" fmla="*/ 2147483647 w 3109"/>
              <a:gd name="T7" fmla="*/ 2147483647 h 203"/>
              <a:gd name="T8" fmla="*/ 2147483647 w 3109"/>
              <a:gd name="T9" fmla="*/ 2147483647 h 203"/>
              <a:gd name="T10" fmla="*/ 2147483647 w 3109"/>
              <a:gd name="T11" fmla="*/ 2147483647 h 203"/>
              <a:gd name="T12" fmla="*/ 2147483647 w 3109"/>
              <a:gd name="T13" fmla="*/ 2147483647 h 203"/>
              <a:gd name="T14" fmla="*/ 0 w 3109"/>
              <a:gd name="T15" fmla="*/ 2147483647 h 203"/>
              <a:gd name="T16" fmla="*/ 0 w 3109"/>
              <a:gd name="T17" fmla="*/ 0 h 203"/>
              <a:gd name="T18" fmla="*/ 2147483647 w 3109"/>
              <a:gd name="T19" fmla="*/ 0 h 203"/>
              <a:gd name="T20" fmla="*/ 2147483647 w 3109"/>
              <a:gd name="T21" fmla="*/ 0 h 203"/>
              <a:gd name="T22" fmla="*/ 2147483647 w 3109"/>
              <a:gd name="T23" fmla="*/ 0 h 203"/>
              <a:gd name="T24" fmla="*/ 2147483647 w 3109"/>
              <a:gd name="T25" fmla="*/ 0 h 203"/>
              <a:gd name="T26" fmla="*/ 2147483647 w 3109"/>
              <a:gd name="T27" fmla="*/ 0 h 203"/>
              <a:gd name="T28" fmla="*/ 2147483647 w 3109"/>
              <a:gd name="T29" fmla="*/ 0 h 203"/>
              <a:gd name="T30" fmla="*/ 2147483647 w 3109"/>
              <a:gd name="T31" fmla="*/ 0 h 203"/>
              <a:gd name="T32" fmla="*/ 2147483647 w 3109"/>
              <a:gd name="T33" fmla="*/ 2147483647 h 20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109"/>
              <a:gd name="T52" fmla="*/ 0 h 203"/>
              <a:gd name="T53" fmla="*/ 3109 w 3109"/>
              <a:gd name="T54" fmla="*/ 203 h 20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109" h="203">
                <a:moveTo>
                  <a:pt x="3109" y="203"/>
                </a:moveTo>
                <a:lnTo>
                  <a:pt x="2561" y="203"/>
                </a:lnTo>
                <a:lnTo>
                  <a:pt x="2014" y="203"/>
                </a:lnTo>
                <a:lnTo>
                  <a:pt x="1467" y="203"/>
                </a:lnTo>
                <a:lnTo>
                  <a:pt x="917" y="203"/>
                </a:lnTo>
                <a:lnTo>
                  <a:pt x="921" y="203"/>
                </a:lnTo>
                <a:lnTo>
                  <a:pt x="489" y="203"/>
                </a:lnTo>
                <a:lnTo>
                  <a:pt x="0" y="203"/>
                </a:lnTo>
                <a:lnTo>
                  <a:pt x="0" y="0"/>
                </a:lnTo>
                <a:lnTo>
                  <a:pt x="489" y="0"/>
                </a:lnTo>
                <a:lnTo>
                  <a:pt x="921" y="0"/>
                </a:lnTo>
                <a:lnTo>
                  <a:pt x="917" y="0"/>
                </a:lnTo>
                <a:lnTo>
                  <a:pt x="1467" y="0"/>
                </a:lnTo>
                <a:lnTo>
                  <a:pt x="2014" y="0"/>
                </a:lnTo>
                <a:lnTo>
                  <a:pt x="2561" y="0"/>
                </a:lnTo>
                <a:lnTo>
                  <a:pt x="3109" y="0"/>
                </a:lnTo>
                <a:lnTo>
                  <a:pt x="3109" y="203"/>
                </a:ln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a:p>
        </p:txBody>
      </p:sp>
      <p:sp>
        <p:nvSpPr>
          <p:cNvPr id="107538" name="Rectangle 251"/>
          <p:cNvSpPr>
            <a:spLocks noChangeArrowheads="1"/>
          </p:cNvSpPr>
          <p:nvPr/>
        </p:nvSpPr>
        <p:spPr bwMode="auto">
          <a:xfrm>
            <a:off x="5116019" y="392168"/>
            <a:ext cx="410369"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900" b="1">
                <a:solidFill>
                  <a:srgbClr val="000000"/>
                </a:solidFill>
              </a:rPr>
              <a:t>System</a:t>
            </a:r>
            <a:endParaRPr lang="en-US" altLang="en-US" b="1"/>
          </a:p>
        </p:txBody>
      </p:sp>
      <p:sp>
        <p:nvSpPr>
          <p:cNvPr id="107539" name="Rectangle 261"/>
          <p:cNvSpPr>
            <a:spLocks noChangeArrowheads="1"/>
          </p:cNvSpPr>
          <p:nvPr/>
        </p:nvSpPr>
        <p:spPr bwMode="auto">
          <a:xfrm>
            <a:off x="5836671" y="389787"/>
            <a:ext cx="872034"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900" b="1">
                <a:solidFill>
                  <a:srgbClr val="000000"/>
                </a:solidFill>
              </a:rPr>
              <a:t>Series &amp; Stages</a:t>
            </a:r>
            <a:endParaRPr lang="en-US" altLang="en-US" b="1"/>
          </a:p>
        </p:txBody>
      </p:sp>
      <p:sp>
        <p:nvSpPr>
          <p:cNvPr id="107540" name="Freeform 250"/>
          <p:cNvSpPr>
            <a:spLocks/>
          </p:cNvSpPr>
          <p:nvPr/>
        </p:nvSpPr>
        <p:spPr bwMode="auto">
          <a:xfrm>
            <a:off x="4284253" y="329456"/>
            <a:ext cx="6672263" cy="6392019"/>
          </a:xfrm>
          <a:custGeom>
            <a:avLst/>
            <a:gdLst>
              <a:gd name="T0" fmla="*/ 2147483647 w 3132"/>
              <a:gd name="T1" fmla="*/ 2147483647 h 5347"/>
              <a:gd name="T2" fmla="*/ 2147483647 w 3132"/>
              <a:gd name="T3" fmla="*/ 2147483647 h 5347"/>
              <a:gd name="T4" fmla="*/ 2147483647 w 3132"/>
              <a:gd name="T5" fmla="*/ 2147483647 h 5347"/>
              <a:gd name="T6" fmla="*/ 2147483647 w 3132"/>
              <a:gd name="T7" fmla="*/ 0 h 5347"/>
              <a:gd name="T8" fmla="*/ 2147483647 w 3132"/>
              <a:gd name="T9" fmla="*/ 0 h 5347"/>
              <a:gd name="T10" fmla="*/ 2147483647 w 3132"/>
              <a:gd name="T11" fmla="*/ 2147483647 h 5347"/>
              <a:gd name="T12" fmla="*/ 2147483647 w 3132"/>
              <a:gd name="T13" fmla="*/ 2147483647 h 5347"/>
              <a:gd name="T14" fmla="*/ 2147483647 w 3132"/>
              <a:gd name="T15" fmla="*/ 0 h 5347"/>
              <a:gd name="T16" fmla="*/ 0 w 3132"/>
              <a:gd name="T17" fmla="*/ 0 h 5347"/>
              <a:gd name="T18" fmla="*/ 0 w 3132"/>
              <a:gd name="T19" fmla="*/ 2147483647 h 5347"/>
              <a:gd name="T20" fmla="*/ 2147483647 w 3132"/>
              <a:gd name="T21" fmla="*/ 2147483647 h 5347"/>
              <a:gd name="T22" fmla="*/ 2147483647 w 3132"/>
              <a:gd name="T23" fmla="*/ 2147483647 h 5347"/>
              <a:gd name="T24" fmla="*/ 2147483647 w 3132"/>
              <a:gd name="T25" fmla="*/ 2147483647 h 5347"/>
              <a:gd name="T26" fmla="*/ 2147483647 w 3132"/>
              <a:gd name="T27" fmla="*/ 2147483647 h 5347"/>
              <a:gd name="T28" fmla="*/ 2147483647 w 3132"/>
              <a:gd name="T29" fmla="*/ 2147483647 h 5347"/>
              <a:gd name="T30" fmla="*/ 2147483647 w 3132"/>
              <a:gd name="T31" fmla="*/ 2147483647 h 5347"/>
              <a:gd name="T32" fmla="*/ 2147483647 w 3132"/>
              <a:gd name="T33" fmla="*/ 2147483647 h 5347"/>
              <a:gd name="T34" fmla="*/ 2147483647 w 3132"/>
              <a:gd name="T35" fmla="*/ 2147483647 h 5347"/>
              <a:gd name="T36" fmla="*/ 2147483647 w 3132"/>
              <a:gd name="T37" fmla="*/ 2147483647 h 5347"/>
              <a:gd name="T38" fmla="*/ 2147483647 w 3132"/>
              <a:gd name="T39" fmla="*/ 2147483647 h 5347"/>
              <a:gd name="T40" fmla="*/ 2147483647 w 3132"/>
              <a:gd name="T41" fmla="*/ 2147483647 h 5347"/>
              <a:gd name="T42" fmla="*/ 2147483647 w 3132"/>
              <a:gd name="T43" fmla="*/ 0 h 5347"/>
              <a:gd name="T44" fmla="*/ 2147483647 w 3132"/>
              <a:gd name="T45" fmla="*/ 0 h 5347"/>
              <a:gd name="T46" fmla="*/ 2147483647 w 3132"/>
              <a:gd name="T47" fmla="*/ 2147483647 h 5347"/>
              <a:gd name="T48" fmla="*/ 2147483647 w 3132"/>
              <a:gd name="T49" fmla="*/ 2147483647 h 5347"/>
              <a:gd name="T50" fmla="*/ 2147483647 w 3132"/>
              <a:gd name="T51" fmla="*/ 2147483647 h 5347"/>
              <a:gd name="T52" fmla="*/ 2147483647 w 3132"/>
              <a:gd name="T53" fmla="*/ 2147483647 h 5347"/>
              <a:gd name="T54" fmla="*/ 2147483647 w 3132"/>
              <a:gd name="T55" fmla="*/ 2147483647 h 5347"/>
              <a:gd name="T56" fmla="*/ 2147483647 w 3132"/>
              <a:gd name="T57" fmla="*/ 2147483647 h 5347"/>
              <a:gd name="T58" fmla="*/ 2147483647 w 3132"/>
              <a:gd name="T59" fmla="*/ 2147483647 h 5347"/>
              <a:gd name="T60" fmla="*/ 2147483647 w 3132"/>
              <a:gd name="T61" fmla="*/ 2147483647 h 5347"/>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3132"/>
              <a:gd name="T94" fmla="*/ 0 h 5347"/>
              <a:gd name="T95" fmla="*/ 3132 w 3132"/>
              <a:gd name="T96" fmla="*/ 5347 h 5347"/>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3132" h="5347">
                <a:moveTo>
                  <a:pt x="929" y="5324"/>
                </a:moveTo>
                <a:lnTo>
                  <a:pt x="929" y="5347"/>
                </a:lnTo>
                <a:lnTo>
                  <a:pt x="3132" y="5347"/>
                </a:lnTo>
                <a:lnTo>
                  <a:pt x="3132" y="0"/>
                </a:lnTo>
                <a:lnTo>
                  <a:pt x="929" y="0"/>
                </a:lnTo>
                <a:lnTo>
                  <a:pt x="929" y="23"/>
                </a:lnTo>
                <a:lnTo>
                  <a:pt x="933" y="23"/>
                </a:lnTo>
                <a:lnTo>
                  <a:pt x="933" y="0"/>
                </a:lnTo>
                <a:lnTo>
                  <a:pt x="0" y="0"/>
                </a:lnTo>
                <a:lnTo>
                  <a:pt x="0" y="5347"/>
                </a:lnTo>
                <a:lnTo>
                  <a:pt x="933" y="5347"/>
                </a:lnTo>
                <a:lnTo>
                  <a:pt x="933" y="5324"/>
                </a:lnTo>
                <a:lnTo>
                  <a:pt x="929" y="5324"/>
                </a:lnTo>
                <a:lnTo>
                  <a:pt x="929" y="5347"/>
                </a:lnTo>
                <a:lnTo>
                  <a:pt x="933" y="5347"/>
                </a:lnTo>
                <a:lnTo>
                  <a:pt x="933" y="5324"/>
                </a:lnTo>
                <a:lnTo>
                  <a:pt x="12" y="5324"/>
                </a:lnTo>
                <a:lnTo>
                  <a:pt x="23" y="5336"/>
                </a:lnTo>
                <a:lnTo>
                  <a:pt x="23" y="12"/>
                </a:lnTo>
                <a:lnTo>
                  <a:pt x="12" y="23"/>
                </a:lnTo>
                <a:lnTo>
                  <a:pt x="933" y="23"/>
                </a:lnTo>
                <a:lnTo>
                  <a:pt x="933" y="0"/>
                </a:lnTo>
                <a:lnTo>
                  <a:pt x="929" y="0"/>
                </a:lnTo>
                <a:lnTo>
                  <a:pt x="929" y="23"/>
                </a:lnTo>
                <a:lnTo>
                  <a:pt x="3121" y="23"/>
                </a:lnTo>
                <a:lnTo>
                  <a:pt x="3109" y="12"/>
                </a:lnTo>
                <a:lnTo>
                  <a:pt x="3109" y="5336"/>
                </a:lnTo>
                <a:lnTo>
                  <a:pt x="3121" y="5324"/>
                </a:lnTo>
                <a:lnTo>
                  <a:pt x="929" y="5324"/>
                </a:lnTo>
                <a:lnTo>
                  <a:pt x="929" y="5347"/>
                </a:lnTo>
                <a:lnTo>
                  <a:pt x="929" y="532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a:p>
        </p:txBody>
      </p:sp>
      <p:cxnSp>
        <p:nvCxnSpPr>
          <p:cNvPr id="5" name="Straight Connector 4"/>
          <p:cNvCxnSpPr/>
          <p:nvPr/>
        </p:nvCxnSpPr>
        <p:spPr bwMode="auto">
          <a:xfrm flipV="1">
            <a:off x="4774791" y="637431"/>
            <a:ext cx="1943100" cy="158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bwMode="auto">
          <a:xfrm flipV="1">
            <a:off x="5805078" y="704106"/>
            <a:ext cx="912813" cy="158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bwMode="auto">
          <a:xfrm>
            <a:off x="4771616" y="1143844"/>
            <a:ext cx="1946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bwMode="auto">
          <a:xfrm flipV="1">
            <a:off x="5809841" y="1407369"/>
            <a:ext cx="911225" cy="158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bwMode="auto">
          <a:xfrm>
            <a:off x="5801903" y="1947119"/>
            <a:ext cx="92392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bwMode="auto">
          <a:xfrm flipV="1">
            <a:off x="4284253" y="2177306"/>
            <a:ext cx="2432050" cy="476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bwMode="auto">
          <a:xfrm>
            <a:off x="5808253" y="337394"/>
            <a:ext cx="0" cy="636905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bwMode="auto">
          <a:xfrm>
            <a:off x="5965416" y="2305894"/>
            <a:ext cx="75406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bwMode="auto">
          <a:xfrm>
            <a:off x="5965416" y="2620219"/>
            <a:ext cx="7508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bwMode="auto">
          <a:xfrm>
            <a:off x="5965416" y="2680544"/>
            <a:ext cx="75406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bwMode="auto">
          <a:xfrm>
            <a:off x="5967003" y="2747219"/>
            <a:ext cx="75882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bwMode="auto">
          <a:xfrm>
            <a:off x="5808253" y="3018681"/>
            <a:ext cx="90805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bwMode="auto">
          <a:xfrm>
            <a:off x="5965416" y="3315544"/>
            <a:ext cx="7508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bwMode="auto">
          <a:xfrm>
            <a:off x="5967003" y="3753694"/>
            <a:ext cx="7524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bwMode="auto">
          <a:xfrm>
            <a:off x="5967003" y="3844181"/>
            <a:ext cx="7524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bwMode="auto">
          <a:xfrm>
            <a:off x="5967003" y="4004519"/>
            <a:ext cx="75723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bwMode="auto">
          <a:xfrm flipV="1">
            <a:off x="4771616" y="4129931"/>
            <a:ext cx="1939925" cy="317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bwMode="auto">
          <a:xfrm>
            <a:off x="5970178" y="4256931"/>
            <a:ext cx="74612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bwMode="auto">
          <a:xfrm>
            <a:off x="5809841" y="4509344"/>
            <a:ext cx="9144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bwMode="auto">
          <a:xfrm>
            <a:off x="5965416" y="4590306"/>
            <a:ext cx="75406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bwMode="auto">
          <a:xfrm>
            <a:off x="5965416" y="4668094"/>
            <a:ext cx="75406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bwMode="auto">
          <a:xfrm>
            <a:off x="5965416" y="4761756"/>
            <a:ext cx="75882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bwMode="auto">
          <a:xfrm>
            <a:off x="5808253" y="4863356"/>
            <a:ext cx="91281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bwMode="auto">
          <a:xfrm>
            <a:off x="5965416" y="2182069"/>
            <a:ext cx="0" cy="452437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p:cNvCxnSpPr/>
          <p:nvPr/>
        </p:nvCxnSpPr>
        <p:spPr bwMode="auto">
          <a:xfrm>
            <a:off x="5970178" y="3633044"/>
            <a:ext cx="75088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p:cNvCxnSpPr/>
          <p:nvPr/>
        </p:nvCxnSpPr>
        <p:spPr bwMode="auto">
          <a:xfrm flipV="1">
            <a:off x="4771616" y="5449144"/>
            <a:ext cx="1939925" cy="476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p:cNvCxnSpPr/>
          <p:nvPr/>
        </p:nvCxnSpPr>
        <p:spPr bwMode="auto">
          <a:xfrm>
            <a:off x="5960653" y="5044331"/>
            <a:ext cx="75882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p:cNvCxnSpPr/>
          <p:nvPr/>
        </p:nvCxnSpPr>
        <p:spPr bwMode="auto">
          <a:xfrm>
            <a:off x="5962241" y="5204669"/>
            <a:ext cx="75882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p:cNvCxnSpPr/>
          <p:nvPr/>
        </p:nvCxnSpPr>
        <p:spPr bwMode="auto">
          <a:xfrm>
            <a:off x="5965416" y="5371356"/>
            <a:ext cx="75882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p:cNvCxnSpPr/>
          <p:nvPr/>
        </p:nvCxnSpPr>
        <p:spPr bwMode="auto">
          <a:xfrm>
            <a:off x="5814603" y="6161931"/>
            <a:ext cx="91281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p:cNvCxnSpPr/>
          <p:nvPr/>
        </p:nvCxnSpPr>
        <p:spPr bwMode="auto">
          <a:xfrm>
            <a:off x="5811428" y="6577856"/>
            <a:ext cx="9144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p:cNvCxnSpPr/>
          <p:nvPr/>
        </p:nvCxnSpPr>
        <p:spPr bwMode="auto">
          <a:xfrm>
            <a:off x="5957478" y="5549156"/>
            <a:ext cx="75882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p:cNvCxnSpPr/>
          <p:nvPr/>
        </p:nvCxnSpPr>
        <p:spPr bwMode="auto">
          <a:xfrm>
            <a:off x="5965416" y="5863481"/>
            <a:ext cx="75882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p:cNvCxnSpPr/>
          <p:nvPr/>
        </p:nvCxnSpPr>
        <p:spPr bwMode="auto">
          <a:xfrm>
            <a:off x="5967003" y="6361956"/>
            <a:ext cx="75882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3" name="Straight Connector 162"/>
          <p:cNvCxnSpPr/>
          <p:nvPr/>
        </p:nvCxnSpPr>
        <p:spPr bwMode="auto">
          <a:xfrm>
            <a:off x="4771616" y="332631"/>
            <a:ext cx="0" cy="637063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p:cNvCxnSpPr/>
          <p:nvPr/>
        </p:nvCxnSpPr>
        <p:spPr bwMode="auto">
          <a:xfrm>
            <a:off x="4284253" y="580281"/>
            <a:ext cx="663892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07577" name="Rectangle 251"/>
          <p:cNvSpPr>
            <a:spLocks noChangeArrowheads="1"/>
          </p:cNvSpPr>
          <p:nvPr/>
        </p:nvSpPr>
        <p:spPr bwMode="auto">
          <a:xfrm>
            <a:off x="4313987" y="395886"/>
            <a:ext cx="461665"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900" b="1">
                <a:solidFill>
                  <a:srgbClr val="000000"/>
                </a:solidFill>
              </a:rPr>
              <a:t>Erathem</a:t>
            </a:r>
            <a:endParaRPr lang="en-US" altLang="en-US" b="1"/>
          </a:p>
        </p:txBody>
      </p:sp>
      <p:sp>
        <p:nvSpPr>
          <p:cNvPr id="107578" name="Rectangle 253"/>
          <p:cNvSpPr>
            <a:spLocks noChangeArrowheads="1"/>
          </p:cNvSpPr>
          <p:nvPr/>
        </p:nvSpPr>
        <p:spPr bwMode="auto">
          <a:xfrm rot="16200000">
            <a:off x="4131144" y="1241093"/>
            <a:ext cx="795181" cy="215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b="1">
                <a:solidFill>
                  <a:srgbClr val="000000"/>
                </a:solidFill>
              </a:rPr>
              <a:t>Cenozoic</a:t>
            </a:r>
            <a:endParaRPr lang="en-US" altLang="en-US" sz="1400" b="1"/>
          </a:p>
        </p:txBody>
      </p:sp>
      <p:sp>
        <p:nvSpPr>
          <p:cNvPr id="107579" name="Rectangle 253"/>
          <p:cNvSpPr>
            <a:spLocks noChangeArrowheads="1"/>
          </p:cNvSpPr>
          <p:nvPr/>
        </p:nvSpPr>
        <p:spPr bwMode="auto">
          <a:xfrm rot="16200000">
            <a:off x="4130458" y="4125799"/>
            <a:ext cx="804801" cy="215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b="1">
                <a:solidFill>
                  <a:srgbClr val="000000"/>
                </a:solidFill>
              </a:rPr>
              <a:t>Mesozoic</a:t>
            </a:r>
            <a:endParaRPr lang="en-US" altLang="en-US" sz="1400" b="1"/>
          </a:p>
        </p:txBody>
      </p:sp>
      <p:sp>
        <p:nvSpPr>
          <p:cNvPr id="107580" name="Rectangle 253"/>
          <p:cNvSpPr>
            <a:spLocks noChangeArrowheads="1"/>
          </p:cNvSpPr>
          <p:nvPr/>
        </p:nvSpPr>
        <p:spPr bwMode="auto">
          <a:xfrm>
            <a:off x="5030690" y="781311"/>
            <a:ext cx="540157" cy="153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000" b="1">
                <a:solidFill>
                  <a:srgbClr val="000000"/>
                </a:solidFill>
              </a:rPr>
              <a:t>Neogene</a:t>
            </a:r>
            <a:endParaRPr lang="en-US" altLang="en-US" sz="1000" b="1"/>
          </a:p>
        </p:txBody>
      </p:sp>
      <p:sp>
        <p:nvSpPr>
          <p:cNvPr id="107581" name="Rectangle 253"/>
          <p:cNvSpPr>
            <a:spLocks noChangeArrowheads="1"/>
          </p:cNvSpPr>
          <p:nvPr/>
        </p:nvSpPr>
        <p:spPr bwMode="auto">
          <a:xfrm>
            <a:off x="5092867" y="572534"/>
            <a:ext cx="411930" cy="92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600" b="1">
                <a:solidFill>
                  <a:srgbClr val="000000"/>
                </a:solidFill>
              </a:rPr>
              <a:t>Quaternary</a:t>
            </a:r>
            <a:endParaRPr lang="en-US" altLang="en-US" sz="600" b="1"/>
          </a:p>
        </p:txBody>
      </p:sp>
      <p:sp>
        <p:nvSpPr>
          <p:cNvPr id="107582" name="Rectangle 253"/>
          <p:cNvSpPr>
            <a:spLocks noChangeArrowheads="1"/>
          </p:cNvSpPr>
          <p:nvPr/>
        </p:nvSpPr>
        <p:spPr bwMode="auto">
          <a:xfrm>
            <a:off x="5833473" y="566999"/>
            <a:ext cx="872034"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600" b="1">
                <a:solidFill>
                  <a:srgbClr val="000000"/>
                </a:solidFill>
              </a:rPr>
              <a:t>Pleistocene &amp; Holocene</a:t>
            </a:r>
            <a:endParaRPr lang="en-US" altLang="en-US" sz="600" b="1"/>
          </a:p>
        </p:txBody>
      </p:sp>
      <p:sp>
        <p:nvSpPr>
          <p:cNvPr id="107583" name="Rectangle 253"/>
          <p:cNvSpPr>
            <a:spLocks noChangeArrowheads="1"/>
          </p:cNvSpPr>
          <p:nvPr/>
        </p:nvSpPr>
        <p:spPr bwMode="auto">
          <a:xfrm>
            <a:off x="4981927" y="1528157"/>
            <a:ext cx="637930" cy="153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000" b="1">
                <a:solidFill>
                  <a:srgbClr val="000000"/>
                </a:solidFill>
              </a:rPr>
              <a:t>Paleogene</a:t>
            </a:r>
            <a:endParaRPr lang="en-US" altLang="en-US" sz="1000" b="1"/>
          </a:p>
        </p:txBody>
      </p:sp>
      <p:sp>
        <p:nvSpPr>
          <p:cNvPr id="107584" name="Rectangle 253"/>
          <p:cNvSpPr>
            <a:spLocks noChangeArrowheads="1"/>
          </p:cNvSpPr>
          <p:nvPr/>
        </p:nvSpPr>
        <p:spPr bwMode="auto">
          <a:xfrm>
            <a:off x="4956022" y="3077737"/>
            <a:ext cx="695632" cy="153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000" b="1">
                <a:solidFill>
                  <a:srgbClr val="000000"/>
                </a:solidFill>
              </a:rPr>
              <a:t>Cretaceous</a:t>
            </a:r>
            <a:endParaRPr lang="en-US" altLang="en-US" sz="1000" b="1"/>
          </a:p>
        </p:txBody>
      </p:sp>
      <p:sp>
        <p:nvSpPr>
          <p:cNvPr id="107585" name="Rectangle 253"/>
          <p:cNvSpPr>
            <a:spLocks noChangeArrowheads="1"/>
          </p:cNvSpPr>
          <p:nvPr/>
        </p:nvSpPr>
        <p:spPr bwMode="auto">
          <a:xfrm>
            <a:off x="5017223" y="4678123"/>
            <a:ext cx="516114" cy="153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000" b="1">
                <a:solidFill>
                  <a:srgbClr val="000000"/>
                </a:solidFill>
              </a:rPr>
              <a:t>Jurassic</a:t>
            </a:r>
            <a:endParaRPr lang="en-US" altLang="en-US" sz="1000" b="1"/>
          </a:p>
        </p:txBody>
      </p:sp>
      <p:sp>
        <p:nvSpPr>
          <p:cNvPr id="107586" name="Rectangle 253"/>
          <p:cNvSpPr>
            <a:spLocks noChangeArrowheads="1"/>
          </p:cNvSpPr>
          <p:nvPr/>
        </p:nvSpPr>
        <p:spPr bwMode="auto">
          <a:xfrm>
            <a:off x="5064462" y="5973674"/>
            <a:ext cx="480852" cy="153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000" b="1">
                <a:solidFill>
                  <a:srgbClr val="000000"/>
                </a:solidFill>
              </a:rPr>
              <a:t>Triassic</a:t>
            </a:r>
            <a:endParaRPr lang="en-US" altLang="en-US" sz="1000" b="1"/>
          </a:p>
        </p:txBody>
      </p:sp>
      <p:sp>
        <p:nvSpPr>
          <p:cNvPr id="107587" name="Rectangle 253"/>
          <p:cNvSpPr>
            <a:spLocks noChangeArrowheads="1"/>
          </p:cNvSpPr>
          <p:nvPr/>
        </p:nvSpPr>
        <p:spPr bwMode="auto">
          <a:xfrm>
            <a:off x="6087280" y="629295"/>
            <a:ext cx="315760" cy="92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600" b="1">
                <a:solidFill>
                  <a:srgbClr val="000000"/>
                </a:solidFill>
              </a:rPr>
              <a:t>Pliocene</a:t>
            </a:r>
            <a:endParaRPr lang="en-US" altLang="en-US" sz="600" b="1"/>
          </a:p>
        </p:txBody>
      </p:sp>
      <p:sp>
        <p:nvSpPr>
          <p:cNvPr id="107588" name="Rectangle 253"/>
          <p:cNvSpPr>
            <a:spLocks noChangeArrowheads="1"/>
          </p:cNvSpPr>
          <p:nvPr/>
        </p:nvSpPr>
        <p:spPr bwMode="auto">
          <a:xfrm>
            <a:off x="6092324" y="864792"/>
            <a:ext cx="307746" cy="92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600" b="1">
                <a:solidFill>
                  <a:srgbClr val="000000"/>
                </a:solidFill>
              </a:rPr>
              <a:t>Miocene</a:t>
            </a:r>
            <a:endParaRPr lang="en-US" altLang="en-US" sz="600" b="1"/>
          </a:p>
        </p:txBody>
      </p:sp>
      <p:sp>
        <p:nvSpPr>
          <p:cNvPr id="107589" name="Rectangle 253"/>
          <p:cNvSpPr>
            <a:spLocks noChangeArrowheads="1"/>
          </p:cNvSpPr>
          <p:nvPr/>
        </p:nvSpPr>
        <p:spPr bwMode="auto">
          <a:xfrm>
            <a:off x="6059513" y="1227243"/>
            <a:ext cx="370256" cy="92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600" b="1" dirty="0">
                <a:solidFill>
                  <a:srgbClr val="000000"/>
                </a:solidFill>
              </a:rPr>
              <a:t>Oligocene</a:t>
            </a:r>
            <a:endParaRPr lang="en-US" altLang="en-US" sz="600" b="1" dirty="0"/>
          </a:p>
        </p:txBody>
      </p:sp>
      <p:sp>
        <p:nvSpPr>
          <p:cNvPr id="107590" name="Rectangle 253"/>
          <p:cNvSpPr>
            <a:spLocks noChangeArrowheads="1"/>
          </p:cNvSpPr>
          <p:nvPr/>
        </p:nvSpPr>
        <p:spPr bwMode="auto">
          <a:xfrm>
            <a:off x="6122922" y="1612891"/>
            <a:ext cx="274086" cy="92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600" b="1" dirty="0">
                <a:solidFill>
                  <a:srgbClr val="000000"/>
                </a:solidFill>
              </a:rPr>
              <a:t>Eocene</a:t>
            </a:r>
            <a:endParaRPr lang="en-US" altLang="en-US" sz="600" b="1" dirty="0"/>
          </a:p>
        </p:txBody>
      </p:sp>
      <p:sp>
        <p:nvSpPr>
          <p:cNvPr id="107591" name="Rectangle 253"/>
          <p:cNvSpPr>
            <a:spLocks noChangeArrowheads="1"/>
          </p:cNvSpPr>
          <p:nvPr/>
        </p:nvSpPr>
        <p:spPr bwMode="auto">
          <a:xfrm>
            <a:off x="6075876" y="2013883"/>
            <a:ext cx="381476" cy="92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600" b="1">
                <a:solidFill>
                  <a:srgbClr val="000000"/>
                </a:solidFill>
              </a:rPr>
              <a:t>Paleocene</a:t>
            </a:r>
            <a:endParaRPr lang="en-US" altLang="en-US" sz="600" b="1"/>
          </a:p>
        </p:txBody>
      </p:sp>
      <p:sp>
        <p:nvSpPr>
          <p:cNvPr id="107592" name="Rectangle 253"/>
          <p:cNvSpPr>
            <a:spLocks noChangeArrowheads="1"/>
          </p:cNvSpPr>
          <p:nvPr/>
        </p:nvSpPr>
        <p:spPr bwMode="auto">
          <a:xfrm rot="16200000">
            <a:off x="5801181" y="2535314"/>
            <a:ext cx="158716" cy="92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600" b="1">
                <a:solidFill>
                  <a:srgbClr val="000000"/>
                </a:solidFill>
              </a:rPr>
              <a:t>Late</a:t>
            </a:r>
            <a:endParaRPr lang="en-US" altLang="en-US" sz="600" b="1"/>
          </a:p>
        </p:txBody>
      </p:sp>
      <p:sp>
        <p:nvSpPr>
          <p:cNvPr id="107593" name="Rectangle 253"/>
          <p:cNvSpPr>
            <a:spLocks noChangeArrowheads="1"/>
          </p:cNvSpPr>
          <p:nvPr/>
        </p:nvSpPr>
        <p:spPr bwMode="auto">
          <a:xfrm rot="16200000">
            <a:off x="5786675" y="3480882"/>
            <a:ext cx="189176" cy="92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600" b="1">
                <a:solidFill>
                  <a:srgbClr val="000000"/>
                </a:solidFill>
              </a:rPr>
              <a:t>Early</a:t>
            </a:r>
            <a:endParaRPr lang="en-US" altLang="en-US" sz="600" b="1"/>
          </a:p>
        </p:txBody>
      </p:sp>
      <p:sp>
        <p:nvSpPr>
          <p:cNvPr id="107594" name="Rectangle 253"/>
          <p:cNvSpPr>
            <a:spLocks noChangeArrowheads="1"/>
          </p:cNvSpPr>
          <p:nvPr/>
        </p:nvSpPr>
        <p:spPr bwMode="auto">
          <a:xfrm rot="16200000">
            <a:off x="5801903" y="4269698"/>
            <a:ext cx="158716" cy="92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600" b="1">
                <a:solidFill>
                  <a:srgbClr val="000000"/>
                </a:solidFill>
              </a:rPr>
              <a:t>Late</a:t>
            </a:r>
            <a:endParaRPr lang="en-US" altLang="en-US" sz="600" b="1"/>
          </a:p>
        </p:txBody>
      </p:sp>
      <p:sp>
        <p:nvSpPr>
          <p:cNvPr id="107595" name="Rectangle 253"/>
          <p:cNvSpPr>
            <a:spLocks noChangeArrowheads="1"/>
          </p:cNvSpPr>
          <p:nvPr/>
        </p:nvSpPr>
        <p:spPr bwMode="auto">
          <a:xfrm rot="16200000">
            <a:off x="5783063" y="5076574"/>
            <a:ext cx="189176" cy="92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600" b="1">
                <a:solidFill>
                  <a:srgbClr val="000000"/>
                </a:solidFill>
              </a:rPr>
              <a:t>Early</a:t>
            </a:r>
            <a:endParaRPr lang="en-US" altLang="en-US" sz="600" b="1"/>
          </a:p>
        </p:txBody>
      </p:sp>
      <p:sp>
        <p:nvSpPr>
          <p:cNvPr id="107596" name="Rectangle 253"/>
          <p:cNvSpPr>
            <a:spLocks noChangeArrowheads="1"/>
          </p:cNvSpPr>
          <p:nvPr/>
        </p:nvSpPr>
        <p:spPr bwMode="auto">
          <a:xfrm rot="16200000">
            <a:off x="5760944" y="4638824"/>
            <a:ext cx="242082" cy="92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600" b="1">
                <a:solidFill>
                  <a:srgbClr val="000000"/>
                </a:solidFill>
              </a:rPr>
              <a:t>MIddle</a:t>
            </a:r>
            <a:endParaRPr lang="en-US" altLang="en-US" sz="600" b="1"/>
          </a:p>
        </p:txBody>
      </p:sp>
      <p:sp>
        <p:nvSpPr>
          <p:cNvPr id="107597" name="Rectangle 253"/>
          <p:cNvSpPr>
            <a:spLocks noChangeArrowheads="1"/>
          </p:cNvSpPr>
          <p:nvPr/>
        </p:nvSpPr>
        <p:spPr bwMode="auto">
          <a:xfrm rot="16200000">
            <a:off x="5804484" y="5769266"/>
            <a:ext cx="158716" cy="92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600" b="1">
                <a:solidFill>
                  <a:srgbClr val="000000"/>
                </a:solidFill>
              </a:rPr>
              <a:t>Late</a:t>
            </a:r>
            <a:endParaRPr lang="en-US" altLang="en-US" sz="600" b="1"/>
          </a:p>
        </p:txBody>
      </p:sp>
      <p:sp>
        <p:nvSpPr>
          <p:cNvPr id="107598" name="Rectangle 253"/>
          <p:cNvSpPr>
            <a:spLocks noChangeArrowheads="1"/>
          </p:cNvSpPr>
          <p:nvPr/>
        </p:nvSpPr>
        <p:spPr bwMode="auto">
          <a:xfrm rot="16200000">
            <a:off x="5846403" y="6584417"/>
            <a:ext cx="72144" cy="92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600" b="1">
                <a:solidFill>
                  <a:srgbClr val="000000"/>
                </a:solidFill>
              </a:rPr>
              <a:t>E.</a:t>
            </a:r>
            <a:endParaRPr lang="en-US" altLang="en-US" sz="600" b="1"/>
          </a:p>
        </p:txBody>
      </p:sp>
      <p:sp>
        <p:nvSpPr>
          <p:cNvPr id="107599" name="Rectangle 253"/>
          <p:cNvSpPr>
            <a:spLocks noChangeArrowheads="1"/>
          </p:cNvSpPr>
          <p:nvPr/>
        </p:nvSpPr>
        <p:spPr bwMode="auto">
          <a:xfrm rot="16200000">
            <a:off x="5763525" y="6327804"/>
            <a:ext cx="242082" cy="92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600" b="1">
                <a:solidFill>
                  <a:srgbClr val="000000"/>
                </a:solidFill>
              </a:rPr>
              <a:t>Middle</a:t>
            </a:r>
            <a:endParaRPr lang="en-US" altLang="en-US" sz="600" b="1"/>
          </a:p>
        </p:txBody>
      </p:sp>
      <p:sp>
        <p:nvSpPr>
          <p:cNvPr id="107600" name="Rectangle 253"/>
          <p:cNvSpPr>
            <a:spLocks noChangeArrowheads="1"/>
          </p:cNvSpPr>
          <p:nvPr/>
        </p:nvSpPr>
        <p:spPr bwMode="auto">
          <a:xfrm>
            <a:off x="6162869" y="6590685"/>
            <a:ext cx="320568" cy="92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600" b="1">
                <a:solidFill>
                  <a:srgbClr val="000000"/>
                </a:solidFill>
              </a:rPr>
              <a:t>Scythian</a:t>
            </a:r>
            <a:endParaRPr lang="en-US" altLang="en-US" sz="600" b="1"/>
          </a:p>
        </p:txBody>
      </p:sp>
      <p:sp>
        <p:nvSpPr>
          <p:cNvPr id="107601" name="Rectangle 253"/>
          <p:cNvSpPr>
            <a:spLocks noChangeArrowheads="1"/>
          </p:cNvSpPr>
          <p:nvPr/>
        </p:nvSpPr>
        <p:spPr bwMode="auto">
          <a:xfrm>
            <a:off x="6196203" y="6415870"/>
            <a:ext cx="277292" cy="92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600" b="1">
                <a:solidFill>
                  <a:srgbClr val="000000"/>
                </a:solidFill>
              </a:rPr>
              <a:t>Anisian</a:t>
            </a:r>
            <a:endParaRPr lang="en-US" altLang="en-US" sz="600" b="1"/>
          </a:p>
        </p:txBody>
      </p:sp>
      <p:sp>
        <p:nvSpPr>
          <p:cNvPr id="107602" name="Rectangle 253"/>
          <p:cNvSpPr>
            <a:spLocks noChangeArrowheads="1"/>
          </p:cNvSpPr>
          <p:nvPr/>
        </p:nvSpPr>
        <p:spPr bwMode="auto">
          <a:xfrm>
            <a:off x="6182126" y="6209213"/>
            <a:ext cx="314157" cy="92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600" b="1">
                <a:solidFill>
                  <a:srgbClr val="000000"/>
                </a:solidFill>
              </a:rPr>
              <a:t>Ladinian</a:t>
            </a:r>
            <a:endParaRPr lang="en-US" altLang="en-US" sz="600" b="1"/>
          </a:p>
        </p:txBody>
      </p:sp>
      <p:sp>
        <p:nvSpPr>
          <p:cNvPr id="107603" name="Rectangle 253"/>
          <p:cNvSpPr>
            <a:spLocks noChangeArrowheads="1"/>
          </p:cNvSpPr>
          <p:nvPr/>
        </p:nvSpPr>
        <p:spPr bwMode="auto">
          <a:xfrm>
            <a:off x="6194030" y="5966724"/>
            <a:ext cx="286909" cy="92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600" b="1">
                <a:solidFill>
                  <a:srgbClr val="000000"/>
                </a:solidFill>
              </a:rPr>
              <a:t>Carnian</a:t>
            </a:r>
            <a:endParaRPr lang="en-US" altLang="en-US" sz="600" b="1"/>
          </a:p>
        </p:txBody>
      </p:sp>
      <p:sp>
        <p:nvSpPr>
          <p:cNvPr id="107604" name="Rectangle 253"/>
          <p:cNvSpPr>
            <a:spLocks noChangeArrowheads="1"/>
          </p:cNvSpPr>
          <p:nvPr/>
        </p:nvSpPr>
        <p:spPr bwMode="auto">
          <a:xfrm>
            <a:off x="6217887" y="5638609"/>
            <a:ext cx="243631" cy="92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600" b="1">
                <a:solidFill>
                  <a:srgbClr val="000000"/>
                </a:solidFill>
              </a:rPr>
              <a:t>Norian</a:t>
            </a:r>
            <a:endParaRPr lang="en-US" altLang="en-US" sz="600" b="1"/>
          </a:p>
        </p:txBody>
      </p:sp>
      <p:sp>
        <p:nvSpPr>
          <p:cNvPr id="107605" name="Rectangle 253"/>
          <p:cNvSpPr>
            <a:spLocks noChangeArrowheads="1"/>
          </p:cNvSpPr>
          <p:nvPr/>
        </p:nvSpPr>
        <p:spPr bwMode="auto">
          <a:xfrm>
            <a:off x="6182756" y="5451004"/>
            <a:ext cx="325377" cy="92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600" b="1">
                <a:solidFill>
                  <a:srgbClr val="000000"/>
                </a:solidFill>
              </a:rPr>
              <a:t>Rhaetian</a:t>
            </a:r>
            <a:endParaRPr lang="en-US" altLang="en-US" sz="600" b="1"/>
          </a:p>
        </p:txBody>
      </p:sp>
      <p:sp>
        <p:nvSpPr>
          <p:cNvPr id="107606" name="Rectangle 253"/>
          <p:cNvSpPr>
            <a:spLocks noChangeArrowheads="1"/>
          </p:cNvSpPr>
          <p:nvPr/>
        </p:nvSpPr>
        <p:spPr bwMode="auto">
          <a:xfrm>
            <a:off x="6151092" y="5364843"/>
            <a:ext cx="397504" cy="92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600" b="1">
                <a:solidFill>
                  <a:srgbClr val="000000"/>
                </a:solidFill>
              </a:rPr>
              <a:t>Hettangian</a:t>
            </a:r>
            <a:endParaRPr lang="en-US" altLang="en-US" sz="600" b="1"/>
          </a:p>
        </p:txBody>
      </p:sp>
      <p:sp>
        <p:nvSpPr>
          <p:cNvPr id="107607" name="Rectangle 253"/>
          <p:cNvSpPr>
            <a:spLocks noChangeArrowheads="1"/>
          </p:cNvSpPr>
          <p:nvPr/>
        </p:nvSpPr>
        <p:spPr bwMode="auto">
          <a:xfrm>
            <a:off x="6125517" y="5240993"/>
            <a:ext cx="418341" cy="92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600" b="1">
                <a:solidFill>
                  <a:srgbClr val="000000"/>
                </a:solidFill>
              </a:rPr>
              <a:t>Sinemurian</a:t>
            </a:r>
            <a:endParaRPr lang="en-US" altLang="en-US" sz="600" b="1"/>
          </a:p>
        </p:txBody>
      </p:sp>
      <p:sp>
        <p:nvSpPr>
          <p:cNvPr id="107608" name="Rectangle 253"/>
          <p:cNvSpPr>
            <a:spLocks noChangeArrowheads="1"/>
          </p:cNvSpPr>
          <p:nvPr/>
        </p:nvSpPr>
        <p:spPr bwMode="auto">
          <a:xfrm>
            <a:off x="6087348" y="5081600"/>
            <a:ext cx="516114" cy="92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600" b="1">
                <a:solidFill>
                  <a:srgbClr val="000000"/>
                </a:solidFill>
              </a:rPr>
              <a:t>Pliensbachian</a:t>
            </a:r>
            <a:endParaRPr lang="en-US" altLang="en-US" sz="600" b="1"/>
          </a:p>
        </p:txBody>
      </p:sp>
      <p:sp>
        <p:nvSpPr>
          <p:cNvPr id="107609" name="Rectangle 253"/>
          <p:cNvSpPr>
            <a:spLocks noChangeArrowheads="1"/>
          </p:cNvSpPr>
          <p:nvPr/>
        </p:nvSpPr>
        <p:spPr bwMode="auto">
          <a:xfrm>
            <a:off x="6165083" y="4907857"/>
            <a:ext cx="320568" cy="92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600" b="1">
                <a:solidFill>
                  <a:srgbClr val="000000"/>
                </a:solidFill>
              </a:rPr>
              <a:t>Toarcian</a:t>
            </a:r>
            <a:endParaRPr lang="en-US" altLang="en-US" sz="600" b="1"/>
          </a:p>
        </p:txBody>
      </p:sp>
      <p:sp>
        <p:nvSpPr>
          <p:cNvPr id="107610" name="Rectangle 253"/>
          <p:cNvSpPr>
            <a:spLocks noChangeArrowheads="1"/>
          </p:cNvSpPr>
          <p:nvPr/>
        </p:nvSpPr>
        <p:spPr bwMode="auto">
          <a:xfrm>
            <a:off x="6173933" y="4768230"/>
            <a:ext cx="320568" cy="92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600" b="1">
                <a:solidFill>
                  <a:srgbClr val="000000"/>
                </a:solidFill>
              </a:rPr>
              <a:t>Aalenian</a:t>
            </a:r>
            <a:endParaRPr lang="en-US" altLang="en-US" sz="600" b="1"/>
          </a:p>
        </p:txBody>
      </p:sp>
      <p:sp>
        <p:nvSpPr>
          <p:cNvPr id="107611" name="Rectangle 253"/>
          <p:cNvSpPr>
            <a:spLocks noChangeArrowheads="1"/>
          </p:cNvSpPr>
          <p:nvPr/>
        </p:nvSpPr>
        <p:spPr bwMode="auto">
          <a:xfrm>
            <a:off x="6179229" y="4669243"/>
            <a:ext cx="320568" cy="92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600" b="1">
                <a:solidFill>
                  <a:srgbClr val="000000"/>
                </a:solidFill>
              </a:rPr>
              <a:t>Bajocian</a:t>
            </a:r>
            <a:endParaRPr lang="en-US" altLang="en-US" sz="600" b="1"/>
          </a:p>
        </p:txBody>
      </p:sp>
      <p:sp>
        <p:nvSpPr>
          <p:cNvPr id="107612" name="Rectangle 253"/>
          <p:cNvSpPr>
            <a:spLocks noChangeArrowheads="1"/>
          </p:cNvSpPr>
          <p:nvPr/>
        </p:nvSpPr>
        <p:spPr bwMode="auto">
          <a:xfrm>
            <a:off x="6149098" y="4584369"/>
            <a:ext cx="375065" cy="92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600" b="1">
                <a:solidFill>
                  <a:srgbClr val="000000"/>
                </a:solidFill>
              </a:rPr>
              <a:t>Bathonian</a:t>
            </a:r>
            <a:endParaRPr lang="en-US" altLang="en-US" sz="600" b="1"/>
          </a:p>
        </p:txBody>
      </p:sp>
      <p:sp>
        <p:nvSpPr>
          <p:cNvPr id="107613" name="Rectangle 253"/>
          <p:cNvSpPr>
            <a:spLocks noChangeArrowheads="1"/>
          </p:cNvSpPr>
          <p:nvPr/>
        </p:nvSpPr>
        <p:spPr bwMode="auto">
          <a:xfrm>
            <a:off x="6166683" y="4504816"/>
            <a:ext cx="341405" cy="92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600" b="1">
                <a:solidFill>
                  <a:srgbClr val="000000"/>
                </a:solidFill>
              </a:rPr>
              <a:t>Callovian</a:t>
            </a:r>
            <a:endParaRPr lang="en-US" altLang="en-US" sz="600" b="1"/>
          </a:p>
        </p:txBody>
      </p:sp>
      <p:sp>
        <p:nvSpPr>
          <p:cNvPr id="107614" name="Rectangle 253"/>
          <p:cNvSpPr>
            <a:spLocks noChangeArrowheads="1"/>
          </p:cNvSpPr>
          <p:nvPr/>
        </p:nvSpPr>
        <p:spPr bwMode="auto">
          <a:xfrm>
            <a:off x="6164073" y="4380496"/>
            <a:ext cx="362242" cy="92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600" b="1">
                <a:solidFill>
                  <a:srgbClr val="000000"/>
                </a:solidFill>
              </a:rPr>
              <a:t>Oxfordian</a:t>
            </a:r>
            <a:endParaRPr lang="en-US" altLang="en-US" sz="600" b="1"/>
          </a:p>
        </p:txBody>
      </p:sp>
      <p:sp>
        <p:nvSpPr>
          <p:cNvPr id="107615" name="Rectangle 253"/>
          <p:cNvSpPr>
            <a:spLocks noChangeArrowheads="1"/>
          </p:cNvSpPr>
          <p:nvPr/>
        </p:nvSpPr>
        <p:spPr bwMode="auto">
          <a:xfrm>
            <a:off x="6090815" y="4262572"/>
            <a:ext cx="512909" cy="92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600" b="1">
                <a:solidFill>
                  <a:srgbClr val="000000"/>
                </a:solidFill>
              </a:rPr>
              <a:t>Kimmeridgian</a:t>
            </a:r>
            <a:endParaRPr lang="en-US" altLang="en-US" sz="600" b="1"/>
          </a:p>
        </p:txBody>
      </p:sp>
      <p:sp>
        <p:nvSpPr>
          <p:cNvPr id="107616" name="Rectangle 253"/>
          <p:cNvSpPr>
            <a:spLocks noChangeArrowheads="1"/>
          </p:cNvSpPr>
          <p:nvPr/>
        </p:nvSpPr>
        <p:spPr bwMode="auto">
          <a:xfrm>
            <a:off x="6174578" y="4144729"/>
            <a:ext cx="343008" cy="92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600" b="1">
                <a:solidFill>
                  <a:srgbClr val="000000"/>
                </a:solidFill>
              </a:rPr>
              <a:t>Tithonian</a:t>
            </a:r>
            <a:endParaRPr lang="en-US" altLang="en-US" sz="600" b="1"/>
          </a:p>
        </p:txBody>
      </p:sp>
      <p:cxnSp>
        <p:nvCxnSpPr>
          <p:cNvPr id="223" name="Straight Connector 222"/>
          <p:cNvCxnSpPr/>
          <p:nvPr/>
        </p:nvCxnSpPr>
        <p:spPr bwMode="auto">
          <a:xfrm>
            <a:off x="5965416" y="4361706"/>
            <a:ext cx="74612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07618" name="Rectangle 253"/>
          <p:cNvSpPr>
            <a:spLocks noChangeArrowheads="1"/>
          </p:cNvSpPr>
          <p:nvPr/>
        </p:nvSpPr>
        <p:spPr bwMode="auto">
          <a:xfrm>
            <a:off x="6154385" y="4019945"/>
            <a:ext cx="378270" cy="92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600" b="1">
                <a:solidFill>
                  <a:srgbClr val="000000"/>
                </a:solidFill>
              </a:rPr>
              <a:t>Berriasian</a:t>
            </a:r>
            <a:endParaRPr lang="en-US" altLang="en-US" sz="600" b="1"/>
          </a:p>
        </p:txBody>
      </p:sp>
      <p:sp>
        <p:nvSpPr>
          <p:cNvPr id="107619" name="Rectangle 253"/>
          <p:cNvSpPr>
            <a:spLocks noChangeArrowheads="1"/>
          </p:cNvSpPr>
          <p:nvPr/>
        </p:nvSpPr>
        <p:spPr bwMode="auto">
          <a:xfrm>
            <a:off x="6139874" y="3881141"/>
            <a:ext cx="429561" cy="92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600" b="1">
                <a:solidFill>
                  <a:srgbClr val="000000"/>
                </a:solidFill>
              </a:rPr>
              <a:t>Valanginian</a:t>
            </a:r>
            <a:endParaRPr lang="en-US" altLang="en-US" sz="600" b="1"/>
          </a:p>
        </p:txBody>
      </p:sp>
      <p:sp>
        <p:nvSpPr>
          <p:cNvPr id="107620" name="Rectangle 253"/>
          <p:cNvSpPr>
            <a:spLocks noChangeArrowheads="1"/>
          </p:cNvSpPr>
          <p:nvPr/>
        </p:nvSpPr>
        <p:spPr bwMode="auto">
          <a:xfrm>
            <a:off x="6136187" y="3751399"/>
            <a:ext cx="419944" cy="92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600" b="1">
                <a:solidFill>
                  <a:srgbClr val="000000"/>
                </a:solidFill>
              </a:rPr>
              <a:t>Hauterivian</a:t>
            </a:r>
            <a:endParaRPr lang="en-US" altLang="en-US" sz="600" b="1"/>
          </a:p>
        </p:txBody>
      </p:sp>
      <p:sp>
        <p:nvSpPr>
          <p:cNvPr id="107621" name="Rectangle 253"/>
          <p:cNvSpPr>
            <a:spLocks noChangeArrowheads="1"/>
          </p:cNvSpPr>
          <p:nvPr/>
        </p:nvSpPr>
        <p:spPr bwMode="auto">
          <a:xfrm>
            <a:off x="6154080" y="3646158"/>
            <a:ext cx="383079" cy="92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600" b="1">
                <a:solidFill>
                  <a:srgbClr val="000000"/>
                </a:solidFill>
              </a:rPr>
              <a:t>Barremian</a:t>
            </a:r>
            <a:endParaRPr lang="en-US" altLang="en-US" sz="600" b="1"/>
          </a:p>
        </p:txBody>
      </p:sp>
      <p:sp>
        <p:nvSpPr>
          <p:cNvPr id="107622" name="Rectangle 253"/>
          <p:cNvSpPr>
            <a:spLocks noChangeArrowheads="1"/>
          </p:cNvSpPr>
          <p:nvPr/>
        </p:nvSpPr>
        <p:spPr bwMode="auto">
          <a:xfrm>
            <a:off x="6216007" y="3421161"/>
            <a:ext cx="238824" cy="92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600" b="1">
                <a:solidFill>
                  <a:srgbClr val="000000"/>
                </a:solidFill>
              </a:rPr>
              <a:t>Aptian</a:t>
            </a:r>
            <a:endParaRPr lang="en-US" altLang="en-US" sz="600" b="1"/>
          </a:p>
        </p:txBody>
      </p:sp>
      <p:sp>
        <p:nvSpPr>
          <p:cNvPr id="107623" name="Rectangle 253"/>
          <p:cNvSpPr>
            <a:spLocks noChangeArrowheads="1"/>
          </p:cNvSpPr>
          <p:nvPr/>
        </p:nvSpPr>
        <p:spPr bwMode="auto">
          <a:xfrm>
            <a:off x="6215629" y="3109067"/>
            <a:ext cx="234014" cy="92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600" b="1">
                <a:solidFill>
                  <a:srgbClr val="000000"/>
                </a:solidFill>
              </a:rPr>
              <a:t>Albian</a:t>
            </a:r>
            <a:endParaRPr lang="en-US" altLang="en-US" sz="600" b="1"/>
          </a:p>
        </p:txBody>
      </p:sp>
      <p:sp>
        <p:nvSpPr>
          <p:cNvPr id="107624" name="Rectangle 253"/>
          <p:cNvSpPr>
            <a:spLocks noChangeArrowheads="1"/>
          </p:cNvSpPr>
          <p:nvPr/>
        </p:nvSpPr>
        <p:spPr bwMode="auto">
          <a:xfrm>
            <a:off x="6110425" y="2889158"/>
            <a:ext cx="461618" cy="92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600" b="1">
                <a:solidFill>
                  <a:srgbClr val="000000"/>
                </a:solidFill>
              </a:rPr>
              <a:t>Cenomanian</a:t>
            </a:r>
            <a:endParaRPr lang="en-US" altLang="en-US" sz="600" b="1"/>
          </a:p>
        </p:txBody>
      </p:sp>
      <p:sp>
        <p:nvSpPr>
          <p:cNvPr id="107625" name="Rectangle 253"/>
          <p:cNvSpPr>
            <a:spLocks noChangeArrowheads="1"/>
          </p:cNvSpPr>
          <p:nvPr/>
        </p:nvSpPr>
        <p:spPr bwMode="auto">
          <a:xfrm>
            <a:off x="6167849" y="2759095"/>
            <a:ext cx="326980" cy="92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600" b="1">
                <a:solidFill>
                  <a:srgbClr val="000000"/>
                </a:solidFill>
              </a:rPr>
              <a:t>Turonian</a:t>
            </a:r>
            <a:endParaRPr lang="en-US" altLang="en-US" sz="600" b="1"/>
          </a:p>
        </p:txBody>
      </p:sp>
      <p:sp>
        <p:nvSpPr>
          <p:cNvPr id="107626" name="Rectangle 253"/>
          <p:cNvSpPr>
            <a:spLocks noChangeArrowheads="1"/>
          </p:cNvSpPr>
          <p:nvPr/>
        </p:nvSpPr>
        <p:spPr bwMode="auto">
          <a:xfrm>
            <a:off x="6165832" y="2662938"/>
            <a:ext cx="367051" cy="92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600" b="1">
                <a:solidFill>
                  <a:srgbClr val="000000"/>
                </a:solidFill>
              </a:rPr>
              <a:t>Coniacian</a:t>
            </a:r>
            <a:endParaRPr lang="en-US" altLang="en-US" sz="600" b="1"/>
          </a:p>
        </p:txBody>
      </p:sp>
      <p:sp>
        <p:nvSpPr>
          <p:cNvPr id="107627" name="Rectangle 253"/>
          <p:cNvSpPr>
            <a:spLocks noChangeArrowheads="1"/>
          </p:cNvSpPr>
          <p:nvPr/>
        </p:nvSpPr>
        <p:spPr bwMode="auto">
          <a:xfrm>
            <a:off x="6159875" y="2606166"/>
            <a:ext cx="370256" cy="92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600" b="1">
                <a:solidFill>
                  <a:srgbClr val="000000"/>
                </a:solidFill>
              </a:rPr>
              <a:t>Santonian</a:t>
            </a:r>
            <a:endParaRPr lang="en-US" altLang="en-US" sz="600" b="1"/>
          </a:p>
        </p:txBody>
      </p:sp>
      <p:sp>
        <p:nvSpPr>
          <p:cNvPr id="107628" name="Rectangle 253"/>
          <p:cNvSpPr>
            <a:spLocks noChangeArrowheads="1"/>
          </p:cNvSpPr>
          <p:nvPr/>
        </p:nvSpPr>
        <p:spPr bwMode="auto">
          <a:xfrm>
            <a:off x="6128062" y="2416922"/>
            <a:ext cx="415136" cy="92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600" b="1">
                <a:solidFill>
                  <a:srgbClr val="000000"/>
                </a:solidFill>
              </a:rPr>
              <a:t>Campanian</a:t>
            </a:r>
            <a:endParaRPr lang="en-US" altLang="en-US" sz="600" b="1"/>
          </a:p>
        </p:txBody>
      </p:sp>
      <p:sp>
        <p:nvSpPr>
          <p:cNvPr id="107629" name="Rectangle 253"/>
          <p:cNvSpPr>
            <a:spLocks noChangeArrowheads="1"/>
          </p:cNvSpPr>
          <p:nvPr/>
        </p:nvSpPr>
        <p:spPr bwMode="auto">
          <a:xfrm>
            <a:off x="6096393" y="2193865"/>
            <a:ext cx="496880" cy="92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600" b="1">
                <a:solidFill>
                  <a:srgbClr val="000000"/>
                </a:solidFill>
              </a:rPr>
              <a:t>Maastrichtian</a:t>
            </a:r>
            <a:endParaRPr lang="en-US" altLang="en-US" sz="600" b="1"/>
          </a:p>
        </p:txBody>
      </p:sp>
      <p:cxnSp>
        <p:nvCxnSpPr>
          <p:cNvPr id="236" name="Straight Connector 235"/>
          <p:cNvCxnSpPr/>
          <p:nvPr/>
        </p:nvCxnSpPr>
        <p:spPr bwMode="auto">
          <a:xfrm>
            <a:off x="5967003" y="2864694"/>
            <a:ext cx="75882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9" name="Straight Connector 238"/>
          <p:cNvCxnSpPr/>
          <p:nvPr/>
        </p:nvCxnSpPr>
        <p:spPr bwMode="auto">
          <a:xfrm>
            <a:off x="6717891" y="337394"/>
            <a:ext cx="1587" cy="637063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0" name="Straight Connector 239"/>
          <p:cNvCxnSpPr>
            <a:cxnSpLocks/>
          </p:cNvCxnSpPr>
          <p:nvPr/>
        </p:nvCxnSpPr>
        <p:spPr bwMode="auto">
          <a:xfrm>
            <a:off x="7873591" y="353269"/>
            <a:ext cx="0" cy="636820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7633" name="Rectangle 380"/>
          <p:cNvSpPr>
            <a:spLocks noChangeArrowheads="1"/>
          </p:cNvSpPr>
          <p:nvPr/>
        </p:nvSpPr>
        <p:spPr bwMode="auto">
          <a:xfrm>
            <a:off x="6927175" y="334219"/>
            <a:ext cx="809541" cy="139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900" b="1">
                <a:solidFill>
                  <a:srgbClr val="000000"/>
                </a:solidFill>
              </a:rPr>
              <a:t>Permian Basin</a:t>
            </a:r>
            <a:endParaRPr lang="en-US" altLang="en-US" b="1"/>
          </a:p>
        </p:txBody>
      </p:sp>
      <p:sp>
        <p:nvSpPr>
          <p:cNvPr id="107634" name="Rectangle 381"/>
          <p:cNvSpPr>
            <a:spLocks noChangeArrowheads="1"/>
          </p:cNvSpPr>
          <p:nvPr/>
        </p:nvSpPr>
        <p:spPr bwMode="auto">
          <a:xfrm>
            <a:off x="7027175" y="448913"/>
            <a:ext cx="628377"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900" b="1">
                <a:solidFill>
                  <a:srgbClr val="000000"/>
                </a:solidFill>
              </a:rPr>
              <a:t>Formations</a:t>
            </a:r>
            <a:endParaRPr lang="en-US" altLang="en-US" b="1"/>
          </a:p>
        </p:txBody>
      </p:sp>
      <p:sp>
        <p:nvSpPr>
          <p:cNvPr id="107635" name="Rectangle 380"/>
          <p:cNvSpPr>
            <a:spLocks noChangeArrowheads="1"/>
          </p:cNvSpPr>
          <p:nvPr/>
        </p:nvSpPr>
        <p:spPr bwMode="auto">
          <a:xfrm>
            <a:off x="8157029" y="386832"/>
            <a:ext cx="2472707" cy="153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000" b="1">
                <a:solidFill>
                  <a:srgbClr val="000000"/>
                </a:solidFill>
              </a:rPr>
              <a:t>Cenozoic and Mesozoic Tectonic Events</a:t>
            </a:r>
            <a:endParaRPr lang="en-US" altLang="en-US" sz="2000" b="1"/>
          </a:p>
        </p:txBody>
      </p:sp>
      <p:sp>
        <p:nvSpPr>
          <p:cNvPr id="107636" name="Rectangle 397"/>
          <p:cNvSpPr>
            <a:spLocks noChangeArrowheads="1"/>
          </p:cNvSpPr>
          <p:nvPr/>
        </p:nvSpPr>
        <p:spPr bwMode="auto">
          <a:xfrm>
            <a:off x="6778670" y="694502"/>
            <a:ext cx="351058"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700" b="1">
                <a:solidFill>
                  <a:srgbClr val="000000"/>
                </a:solidFill>
              </a:rPr>
              <a:t>Ogallala</a:t>
            </a:r>
            <a:endParaRPr lang="en-US" altLang="en-US" b="1"/>
          </a:p>
        </p:txBody>
      </p:sp>
      <p:grpSp>
        <p:nvGrpSpPr>
          <p:cNvPr id="107637" name="Group 253"/>
          <p:cNvGrpSpPr>
            <a:grpSpLocks/>
          </p:cNvGrpSpPr>
          <p:nvPr/>
        </p:nvGrpSpPr>
        <p:grpSpPr bwMode="auto">
          <a:xfrm>
            <a:off x="6726199" y="2000365"/>
            <a:ext cx="1146058" cy="39692"/>
            <a:chOff x="3479800" y="4202113"/>
            <a:chExt cx="1146175" cy="39687"/>
          </a:xfrm>
        </p:grpSpPr>
        <p:sp>
          <p:nvSpPr>
            <p:cNvPr id="107686" name="Freeform 589"/>
            <p:cNvSpPr>
              <a:spLocks/>
            </p:cNvSpPr>
            <p:nvPr/>
          </p:nvSpPr>
          <p:spPr bwMode="auto">
            <a:xfrm>
              <a:off x="3479800" y="4205288"/>
              <a:ext cx="592138" cy="36512"/>
            </a:xfrm>
            <a:custGeom>
              <a:avLst/>
              <a:gdLst>
                <a:gd name="T0" fmla="*/ 0 w 564"/>
                <a:gd name="T1" fmla="*/ 2147483647 h 30"/>
                <a:gd name="T2" fmla="*/ 0 w 564"/>
                <a:gd name="T3" fmla="*/ 0 h 30"/>
                <a:gd name="T4" fmla="*/ 0 w 564"/>
                <a:gd name="T5" fmla="*/ 2147483647 h 30"/>
                <a:gd name="T6" fmla="*/ 0 w 564"/>
                <a:gd name="T7" fmla="*/ 0 h 30"/>
                <a:gd name="T8" fmla="*/ 0 w 564"/>
                <a:gd name="T9" fmla="*/ 2147483647 h 30"/>
                <a:gd name="T10" fmla="*/ 0 w 564"/>
                <a:gd name="T11" fmla="*/ 0 h 30"/>
                <a:gd name="T12" fmla="*/ 0 w 564"/>
                <a:gd name="T13" fmla="*/ 2147483647 h 30"/>
                <a:gd name="T14" fmla="*/ 0 w 564"/>
                <a:gd name="T15" fmla="*/ 0 h 30"/>
                <a:gd name="T16" fmla="*/ 0 w 564"/>
                <a:gd name="T17" fmla="*/ 2147483647 h 30"/>
                <a:gd name="T18" fmla="*/ 0 w 564"/>
                <a:gd name="T19" fmla="*/ 0 h 30"/>
                <a:gd name="T20" fmla="*/ 0 w 564"/>
                <a:gd name="T21" fmla="*/ 2147483647 h 30"/>
                <a:gd name="T22" fmla="*/ 0 w 564"/>
                <a:gd name="T23" fmla="*/ 0 h 3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64"/>
                <a:gd name="T37" fmla="*/ 0 h 30"/>
                <a:gd name="T38" fmla="*/ 564 w 564"/>
                <a:gd name="T39" fmla="*/ 30 h 3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64" h="30">
                  <a:moveTo>
                    <a:pt x="0" y="29"/>
                  </a:moveTo>
                  <a:cubicBezTo>
                    <a:pt x="18" y="14"/>
                    <a:pt x="36" y="0"/>
                    <a:pt x="53" y="0"/>
                  </a:cubicBezTo>
                  <a:cubicBezTo>
                    <a:pt x="70" y="0"/>
                    <a:pt x="87" y="30"/>
                    <a:pt x="104" y="30"/>
                  </a:cubicBezTo>
                  <a:cubicBezTo>
                    <a:pt x="121" y="30"/>
                    <a:pt x="138" y="0"/>
                    <a:pt x="155" y="0"/>
                  </a:cubicBezTo>
                  <a:cubicBezTo>
                    <a:pt x="172" y="0"/>
                    <a:pt x="189" y="30"/>
                    <a:pt x="206" y="30"/>
                  </a:cubicBezTo>
                  <a:cubicBezTo>
                    <a:pt x="223" y="30"/>
                    <a:pt x="238" y="0"/>
                    <a:pt x="255" y="0"/>
                  </a:cubicBezTo>
                  <a:cubicBezTo>
                    <a:pt x="272" y="0"/>
                    <a:pt x="291" y="29"/>
                    <a:pt x="308" y="29"/>
                  </a:cubicBezTo>
                  <a:cubicBezTo>
                    <a:pt x="325" y="29"/>
                    <a:pt x="343" y="0"/>
                    <a:pt x="360" y="0"/>
                  </a:cubicBezTo>
                  <a:cubicBezTo>
                    <a:pt x="377" y="0"/>
                    <a:pt x="394" y="29"/>
                    <a:pt x="411" y="29"/>
                  </a:cubicBezTo>
                  <a:cubicBezTo>
                    <a:pt x="428" y="29"/>
                    <a:pt x="448" y="0"/>
                    <a:pt x="465" y="0"/>
                  </a:cubicBezTo>
                  <a:cubicBezTo>
                    <a:pt x="482" y="0"/>
                    <a:pt x="500" y="30"/>
                    <a:pt x="516" y="30"/>
                  </a:cubicBezTo>
                  <a:cubicBezTo>
                    <a:pt x="532" y="30"/>
                    <a:pt x="548" y="15"/>
                    <a:pt x="564" y="0"/>
                  </a:cubicBezTo>
                </a:path>
              </a:pathLst>
            </a:custGeom>
            <a:noFill/>
            <a:ln w="1270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b="1"/>
            </a:p>
          </p:txBody>
        </p:sp>
        <p:sp>
          <p:nvSpPr>
            <p:cNvPr id="107687" name="Freeform 590"/>
            <p:cNvSpPr>
              <a:spLocks/>
            </p:cNvSpPr>
            <p:nvPr/>
          </p:nvSpPr>
          <p:spPr bwMode="auto">
            <a:xfrm>
              <a:off x="4033838" y="4202113"/>
              <a:ext cx="592137" cy="36512"/>
            </a:xfrm>
            <a:custGeom>
              <a:avLst/>
              <a:gdLst>
                <a:gd name="T0" fmla="*/ 0 w 564"/>
                <a:gd name="T1" fmla="*/ 2147483647 h 30"/>
                <a:gd name="T2" fmla="*/ 0 w 564"/>
                <a:gd name="T3" fmla="*/ 0 h 30"/>
                <a:gd name="T4" fmla="*/ 0 w 564"/>
                <a:gd name="T5" fmla="*/ 2147483647 h 30"/>
                <a:gd name="T6" fmla="*/ 0 w 564"/>
                <a:gd name="T7" fmla="*/ 0 h 30"/>
                <a:gd name="T8" fmla="*/ 0 w 564"/>
                <a:gd name="T9" fmla="*/ 2147483647 h 30"/>
                <a:gd name="T10" fmla="*/ 0 w 564"/>
                <a:gd name="T11" fmla="*/ 0 h 30"/>
                <a:gd name="T12" fmla="*/ 0 w 564"/>
                <a:gd name="T13" fmla="*/ 2147483647 h 30"/>
                <a:gd name="T14" fmla="*/ 0 w 564"/>
                <a:gd name="T15" fmla="*/ 0 h 30"/>
                <a:gd name="T16" fmla="*/ 0 w 564"/>
                <a:gd name="T17" fmla="*/ 2147483647 h 30"/>
                <a:gd name="T18" fmla="*/ 0 w 564"/>
                <a:gd name="T19" fmla="*/ 0 h 30"/>
                <a:gd name="T20" fmla="*/ 0 w 564"/>
                <a:gd name="T21" fmla="*/ 2147483647 h 30"/>
                <a:gd name="T22" fmla="*/ 0 w 564"/>
                <a:gd name="T23" fmla="*/ 0 h 3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64"/>
                <a:gd name="T37" fmla="*/ 0 h 30"/>
                <a:gd name="T38" fmla="*/ 564 w 564"/>
                <a:gd name="T39" fmla="*/ 30 h 3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64" h="30">
                  <a:moveTo>
                    <a:pt x="0" y="29"/>
                  </a:moveTo>
                  <a:cubicBezTo>
                    <a:pt x="18" y="14"/>
                    <a:pt x="36" y="0"/>
                    <a:pt x="53" y="0"/>
                  </a:cubicBezTo>
                  <a:cubicBezTo>
                    <a:pt x="70" y="0"/>
                    <a:pt x="87" y="30"/>
                    <a:pt x="104" y="30"/>
                  </a:cubicBezTo>
                  <a:cubicBezTo>
                    <a:pt x="121" y="30"/>
                    <a:pt x="138" y="0"/>
                    <a:pt x="155" y="0"/>
                  </a:cubicBezTo>
                  <a:cubicBezTo>
                    <a:pt x="172" y="0"/>
                    <a:pt x="189" y="30"/>
                    <a:pt x="206" y="30"/>
                  </a:cubicBezTo>
                  <a:cubicBezTo>
                    <a:pt x="223" y="30"/>
                    <a:pt x="238" y="0"/>
                    <a:pt x="255" y="0"/>
                  </a:cubicBezTo>
                  <a:cubicBezTo>
                    <a:pt x="272" y="0"/>
                    <a:pt x="291" y="29"/>
                    <a:pt x="308" y="29"/>
                  </a:cubicBezTo>
                  <a:cubicBezTo>
                    <a:pt x="325" y="29"/>
                    <a:pt x="343" y="0"/>
                    <a:pt x="360" y="0"/>
                  </a:cubicBezTo>
                  <a:cubicBezTo>
                    <a:pt x="377" y="0"/>
                    <a:pt x="394" y="29"/>
                    <a:pt x="411" y="29"/>
                  </a:cubicBezTo>
                  <a:cubicBezTo>
                    <a:pt x="428" y="29"/>
                    <a:pt x="448" y="0"/>
                    <a:pt x="465" y="0"/>
                  </a:cubicBezTo>
                  <a:cubicBezTo>
                    <a:pt x="482" y="0"/>
                    <a:pt x="500" y="30"/>
                    <a:pt x="516" y="30"/>
                  </a:cubicBezTo>
                  <a:cubicBezTo>
                    <a:pt x="532" y="30"/>
                    <a:pt x="548" y="15"/>
                    <a:pt x="564" y="0"/>
                  </a:cubicBezTo>
                </a:path>
              </a:pathLst>
            </a:custGeom>
            <a:noFill/>
            <a:ln w="1270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b="1"/>
            </a:p>
          </p:txBody>
        </p:sp>
      </p:grpSp>
      <p:grpSp>
        <p:nvGrpSpPr>
          <p:cNvPr id="107638" name="Group 256"/>
          <p:cNvGrpSpPr>
            <a:grpSpLocks/>
          </p:cNvGrpSpPr>
          <p:nvPr/>
        </p:nvGrpSpPr>
        <p:grpSpPr bwMode="auto">
          <a:xfrm>
            <a:off x="6724219" y="972405"/>
            <a:ext cx="1146058" cy="36525"/>
            <a:chOff x="3479800" y="4167796"/>
            <a:chExt cx="1146175" cy="36520"/>
          </a:xfrm>
        </p:grpSpPr>
        <p:sp>
          <p:nvSpPr>
            <p:cNvPr id="107684" name="Freeform 589"/>
            <p:cNvSpPr>
              <a:spLocks/>
            </p:cNvSpPr>
            <p:nvPr/>
          </p:nvSpPr>
          <p:spPr bwMode="auto">
            <a:xfrm>
              <a:off x="3479800" y="4167796"/>
              <a:ext cx="592138" cy="36512"/>
            </a:xfrm>
            <a:custGeom>
              <a:avLst/>
              <a:gdLst>
                <a:gd name="T0" fmla="*/ 0 w 564"/>
                <a:gd name="T1" fmla="*/ 2147483647 h 30"/>
                <a:gd name="T2" fmla="*/ 0 w 564"/>
                <a:gd name="T3" fmla="*/ 0 h 30"/>
                <a:gd name="T4" fmla="*/ 0 w 564"/>
                <a:gd name="T5" fmla="*/ 2147483647 h 30"/>
                <a:gd name="T6" fmla="*/ 0 w 564"/>
                <a:gd name="T7" fmla="*/ 0 h 30"/>
                <a:gd name="T8" fmla="*/ 0 w 564"/>
                <a:gd name="T9" fmla="*/ 2147483647 h 30"/>
                <a:gd name="T10" fmla="*/ 0 w 564"/>
                <a:gd name="T11" fmla="*/ 0 h 30"/>
                <a:gd name="T12" fmla="*/ 0 w 564"/>
                <a:gd name="T13" fmla="*/ 2147483647 h 30"/>
                <a:gd name="T14" fmla="*/ 0 w 564"/>
                <a:gd name="T15" fmla="*/ 0 h 30"/>
                <a:gd name="T16" fmla="*/ 0 w 564"/>
                <a:gd name="T17" fmla="*/ 2147483647 h 30"/>
                <a:gd name="T18" fmla="*/ 0 w 564"/>
                <a:gd name="T19" fmla="*/ 0 h 30"/>
                <a:gd name="T20" fmla="*/ 0 w 564"/>
                <a:gd name="T21" fmla="*/ 2147483647 h 30"/>
                <a:gd name="T22" fmla="*/ 0 w 564"/>
                <a:gd name="T23" fmla="*/ 0 h 3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64"/>
                <a:gd name="T37" fmla="*/ 0 h 30"/>
                <a:gd name="T38" fmla="*/ 564 w 564"/>
                <a:gd name="T39" fmla="*/ 30 h 3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64" h="30">
                  <a:moveTo>
                    <a:pt x="0" y="29"/>
                  </a:moveTo>
                  <a:cubicBezTo>
                    <a:pt x="18" y="14"/>
                    <a:pt x="36" y="0"/>
                    <a:pt x="53" y="0"/>
                  </a:cubicBezTo>
                  <a:cubicBezTo>
                    <a:pt x="70" y="0"/>
                    <a:pt x="87" y="30"/>
                    <a:pt x="104" y="30"/>
                  </a:cubicBezTo>
                  <a:cubicBezTo>
                    <a:pt x="121" y="30"/>
                    <a:pt x="138" y="0"/>
                    <a:pt x="155" y="0"/>
                  </a:cubicBezTo>
                  <a:cubicBezTo>
                    <a:pt x="172" y="0"/>
                    <a:pt x="189" y="30"/>
                    <a:pt x="206" y="30"/>
                  </a:cubicBezTo>
                  <a:cubicBezTo>
                    <a:pt x="223" y="30"/>
                    <a:pt x="238" y="0"/>
                    <a:pt x="255" y="0"/>
                  </a:cubicBezTo>
                  <a:cubicBezTo>
                    <a:pt x="272" y="0"/>
                    <a:pt x="291" y="29"/>
                    <a:pt x="308" y="29"/>
                  </a:cubicBezTo>
                  <a:cubicBezTo>
                    <a:pt x="325" y="29"/>
                    <a:pt x="343" y="0"/>
                    <a:pt x="360" y="0"/>
                  </a:cubicBezTo>
                  <a:cubicBezTo>
                    <a:pt x="377" y="0"/>
                    <a:pt x="394" y="29"/>
                    <a:pt x="411" y="29"/>
                  </a:cubicBezTo>
                  <a:cubicBezTo>
                    <a:pt x="428" y="29"/>
                    <a:pt x="448" y="0"/>
                    <a:pt x="465" y="0"/>
                  </a:cubicBezTo>
                  <a:cubicBezTo>
                    <a:pt x="482" y="0"/>
                    <a:pt x="500" y="30"/>
                    <a:pt x="516" y="30"/>
                  </a:cubicBezTo>
                  <a:cubicBezTo>
                    <a:pt x="532" y="30"/>
                    <a:pt x="548" y="15"/>
                    <a:pt x="564" y="0"/>
                  </a:cubicBezTo>
                </a:path>
              </a:pathLst>
            </a:custGeom>
            <a:noFill/>
            <a:ln w="1270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b="1"/>
            </a:p>
          </p:txBody>
        </p:sp>
        <p:sp>
          <p:nvSpPr>
            <p:cNvPr id="107685" name="Freeform 590"/>
            <p:cNvSpPr>
              <a:spLocks/>
            </p:cNvSpPr>
            <p:nvPr/>
          </p:nvSpPr>
          <p:spPr bwMode="auto">
            <a:xfrm>
              <a:off x="4033838" y="4167804"/>
              <a:ext cx="592137" cy="36512"/>
            </a:xfrm>
            <a:custGeom>
              <a:avLst/>
              <a:gdLst>
                <a:gd name="T0" fmla="*/ 0 w 564"/>
                <a:gd name="T1" fmla="*/ 2147483647 h 30"/>
                <a:gd name="T2" fmla="*/ 0 w 564"/>
                <a:gd name="T3" fmla="*/ 0 h 30"/>
                <a:gd name="T4" fmla="*/ 0 w 564"/>
                <a:gd name="T5" fmla="*/ 2147483647 h 30"/>
                <a:gd name="T6" fmla="*/ 0 w 564"/>
                <a:gd name="T7" fmla="*/ 0 h 30"/>
                <a:gd name="T8" fmla="*/ 0 w 564"/>
                <a:gd name="T9" fmla="*/ 2147483647 h 30"/>
                <a:gd name="T10" fmla="*/ 0 w 564"/>
                <a:gd name="T11" fmla="*/ 0 h 30"/>
                <a:gd name="T12" fmla="*/ 0 w 564"/>
                <a:gd name="T13" fmla="*/ 2147483647 h 30"/>
                <a:gd name="T14" fmla="*/ 0 w 564"/>
                <a:gd name="T15" fmla="*/ 0 h 30"/>
                <a:gd name="T16" fmla="*/ 0 w 564"/>
                <a:gd name="T17" fmla="*/ 2147483647 h 30"/>
                <a:gd name="T18" fmla="*/ 0 w 564"/>
                <a:gd name="T19" fmla="*/ 0 h 30"/>
                <a:gd name="T20" fmla="*/ 0 w 564"/>
                <a:gd name="T21" fmla="*/ 2147483647 h 30"/>
                <a:gd name="T22" fmla="*/ 0 w 564"/>
                <a:gd name="T23" fmla="*/ 0 h 3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64"/>
                <a:gd name="T37" fmla="*/ 0 h 30"/>
                <a:gd name="T38" fmla="*/ 564 w 564"/>
                <a:gd name="T39" fmla="*/ 30 h 3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64" h="30">
                  <a:moveTo>
                    <a:pt x="0" y="29"/>
                  </a:moveTo>
                  <a:cubicBezTo>
                    <a:pt x="18" y="14"/>
                    <a:pt x="36" y="0"/>
                    <a:pt x="53" y="0"/>
                  </a:cubicBezTo>
                  <a:cubicBezTo>
                    <a:pt x="70" y="0"/>
                    <a:pt x="87" y="30"/>
                    <a:pt x="104" y="30"/>
                  </a:cubicBezTo>
                  <a:cubicBezTo>
                    <a:pt x="121" y="30"/>
                    <a:pt x="138" y="0"/>
                    <a:pt x="155" y="0"/>
                  </a:cubicBezTo>
                  <a:cubicBezTo>
                    <a:pt x="172" y="0"/>
                    <a:pt x="189" y="30"/>
                    <a:pt x="206" y="30"/>
                  </a:cubicBezTo>
                  <a:cubicBezTo>
                    <a:pt x="223" y="30"/>
                    <a:pt x="238" y="0"/>
                    <a:pt x="255" y="0"/>
                  </a:cubicBezTo>
                  <a:cubicBezTo>
                    <a:pt x="272" y="0"/>
                    <a:pt x="291" y="29"/>
                    <a:pt x="308" y="29"/>
                  </a:cubicBezTo>
                  <a:cubicBezTo>
                    <a:pt x="325" y="29"/>
                    <a:pt x="343" y="0"/>
                    <a:pt x="360" y="0"/>
                  </a:cubicBezTo>
                  <a:cubicBezTo>
                    <a:pt x="377" y="0"/>
                    <a:pt x="394" y="29"/>
                    <a:pt x="411" y="29"/>
                  </a:cubicBezTo>
                  <a:cubicBezTo>
                    <a:pt x="428" y="29"/>
                    <a:pt x="448" y="0"/>
                    <a:pt x="465" y="0"/>
                  </a:cubicBezTo>
                  <a:cubicBezTo>
                    <a:pt x="482" y="0"/>
                    <a:pt x="500" y="30"/>
                    <a:pt x="516" y="30"/>
                  </a:cubicBezTo>
                  <a:cubicBezTo>
                    <a:pt x="532" y="30"/>
                    <a:pt x="548" y="15"/>
                    <a:pt x="564" y="0"/>
                  </a:cubicBezTo>
                </a:path>
              </a:pathLst>
            </a:custGeom>
            <a:noFill/>
            <a:ln w="1270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b="1"/>
            </a:p>
          </p:txBody>
        </p:sp>
      </p:grpSp>
      <p:sp>
        <p:nvSpPr>
          <p:cNvPr id="107639" name="Rectangle 466"/>
          <p:cNvSpPr>
            <a:spLocks noChangeArrowheads="1"/>
          </p:cNvSpPr>
          <p:nvPr/>
        </p:nvSpPr>
        <p:spPr bwMode="auto">
          <a:xfrm>
            <a:off x="6789913" y="1312452"/>
            <a:ext cx="1043555"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1200" b="1" dirty="0">
                <a:solidFill>
                  <a:srgbClr val="000000"/>
                </a:solidFill>
              </a:rPr>
              <a:t>Various Local</a:t>
            </a:r>
          </a:p>
          <a:p>
            <a:pPr algn="ctr" eaLnBrk="1" hangingPunct="1"/>
            <a:r>
              <a:rPr lang="en-US" altLang="en-US" sz="1200" b="1" dirty="0" err="1">
                <a:solidFill>
                  <a:srgbClr val="000000"/>
                </a:solidFill>
              </a:rPr>
              <a:t>Intrusives</a:t>
            </a:r>
            <a:r>
              <a:rPr lang="en-US" altLang="en-US" sz="1200" b="1" dirty="0">
                <a:solidFill>
                  <a:srgbClr val="000000"/>
                </a:solidFill>
              </a:rPr>
              <a:t> and</a:t>
            </a:r>
          </a:p>
          <a:p>
            <a:pPr algn="ctr" eaLnBrk="1" hangingPunct="1"/>
            <a:r>
              <a:rPr lang="en-US" altLang="en-US" sz="1200" b="1" dirty="0" err="1">
                <a:solidFill>
                  <a:srgbClr val="000000"/>
                </a:solidFill>
              </a:rPr>
              <a:t>Volcanics</a:t>
            </a:r>
            <a:endParaRPr lang="en-US" altLang="en-US" sz="4000" b="1" dirty="0"/>
          </a:p>
        </p:txBody>
      </p:sp>
      <p:grpSp>
        <p:nvGrpSpPr>
          <p:cNvPr id="107640" name="Group 260"/>
          <p:cNvGrpSpPr>
            <a:grpSpLocks/>
          </p:cNvGrpSpPr>
          <p:nvPr/>
        </p:nvGrpSpPr>
        <p:grpSpPr bwMode="auto">
          <a:xfrm>
            <a:off x="6730157" y="3019783"/>
            <a:ext cx="1146058" cy="39692"/>
            <a:chOff x="3479800" y="4202113"/>
            <a:chExt cx="1146175" cy="39687"/>
          </a:xfrm>
        </p:grpSpPr>
        <p:sp>
          <p:nvSpPr>
            <p:cNvPr id="107682" name="Freeform 589"/>
            <p:cNvSpPr>
              <a:spLocks/>
            </p:cNvSpPr>
            <p:nvPr/>
          </p:nvSpPr>
          <p:spPr bwMode="auto">
            <a:xfrm>
              <a:off x="3479800" y="4205288"/>
              <a:ext cx="592138" cy="36512"/>
            </a:xfrm>
            <a:custGeom>
              <a:avLst/>
              <a:gdLst>
                <a:gd name="T0" fmla="*/ 0 w 564"/>
                <a:gd name="T1" fmla="*/ 2147483647 h 30"/>
                <a:gd name="T2" fmla="*/ 0 w 564"/>
                <a:gd name="T3" fmla="*/ 0 h 30"/>
                <a:gd name="T4" fmla="*/ 0 w 564"/>
                <a:gd name="T5" fmla="*/ 2147483647 h 30"/>
                <a:gd name="T6" fmla="*/ 0 w 564"/>
                <a:gd name="T7" fmla="*/ 0 h 30"/>
                <a:gd name="T8" fmla="*/ 0 w 564"/>
                <a:gd name="T9" fmla="*/ 2147483647 h 30"/>
                <a:gd name="T10" fmla="*/ 0 w 564"/>
                <a:gd name="T11" fmla="*/ 0 h 30"/>
                <a:gd name="T12" fmla="*/ 0 w 564"/>
                <a:gd name="T13" fmla="*/ 2147483647 h 30"/>
                <a:gd name="T14" fmla="*/ 0 w 564"/>
                <a:gd name="T15" fmla="*/ 0 h 30"/>
                <a:gd name="T16" fmla="*/ 0 w 564"/>
                <a:gd name="T17" fmla="*/ 2147483647 h 30"/>
                <a:gd name="T18" fmla="*/ 0 w 564"/>
                <a:gd name="T19" fmla="*/ 0 h 30"/>
                <a:gd name="T20" fmla="*/ 0 w 564"/>
                <a:gd name="T21" fmla="*/ 2147483647 h 30"/>
                <a:gd name="T22" fmla="*/ 0 w 564"/>
                <a:gd name="T23" fmla="*/ 0 h 3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64"/>
                <a:gd name="T37" fmla="*/ 0 h 30"/>
                <a:gd name="T38" fmla="*/ 564 w 564"/>
                <a:gd name="T39" fmla="*/ 30 h 3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64" h="30">
                  <a:moveTo>
                    <a:pt x="0" y="29"/>
                  </a:moveTo>
                  <a:cubicBezTo>
                    <a:pt x="18" y="14"/>
                    <a:pt x="36" y="0"/>
                    <a:pt x="53" y="0"/>
                  </a:cubicBezTo>
                  <a:cubicBezTo>
                    <a:pt x="70" y="0"/>
                    <a:pt x="87" y="30"/>
                    <a:pt x="104" y="30"/>
                  </a:cubicBezTo>
                  <a:cubicBezTo>
                    <a:pt x="121" y="30"/>
                    <a:pt x="138" y="0"/>
                    <a:pt x="155" y="0"/>
                  </a:cubicBezTo>
                  <a:cubicBezTo>
                    <a:pt x="172" y="0"/>
                    <a:pt x="189" y="30"/>
                    <a:pt x="206" y="30"/>
                  </a:cubicBezTo>
                  <a:cubicBezTo>
                    <a:pt x="223" y="30"/>
                    <a:pt x="238" y="0"/>
                    <a:pt x="255" y="0"/>
                  </a:cubicBezTo>
                  <a:cubicBezTo>
                    <a:pt x="272" y="0"/>
                    <a:pt x="291" y="29"/>
                    <a:pt x="308" y="29"/>
                  </a:cubicBezTo>
                  <a:cubicBezTo>
                    <a:pt x="325" y="29"/>
                    <a:pt x="343" y="0"/>
                    <a:pt x="360" y="0"/>
                  </a:cubicBezTo>
                  <a:cubicBezTo>
                    <a:pt x="377" y="0"/>
                    <a:pt x="394" y="29"/>
                    <a:pt x="411" y="29"/>
                  </a:cubicBezTo>
                  <a:cubicBezTo>
                    <a:pt x="428" y="29"/>
                    <a:pt x="448" y="0"/>
                    <a:pt x="465" y="0"/>
                  </a:cubicBezTo>
                  <a:cubicBezTo>
                    <a:pt x="482" y="0"/>
                    <a:pt x="500" y="30"/>
                    <a:pt x="516" y="30"/>
                  </a:cubicBezTo>
                  <a:cubicBezTo>
                    <a:pt x="532" y="30"/>
                    <a:pt x="548" y="15"/>
                    <a:pt x="564" y="0"/>
                  </a:cubicBezTo>
                </a:path>
              </a:pathLst>
            </a:custGeom>
            <a:noFill/>
            <a:ln w="1270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b="1"/>
            </a:p>
          </p:txBody>
        </p:sp>
        <p:sp>
          <p:nvSpPr>
            <p:cNvPr id="107683" name="Freeform 590"/>
            <p:cNvSpPr>
              <a:spLocks/>
            </p:cNvSpPr>
            <p:nvPr/>
          </p:nvSpPr>
          <p:spPr bwMode="auto">
            <a:xfrm>
              <a:off x="4033838" y="4202113"/>
              <a:ext cx="592137" cy="36512"/>
            </a:xfrm>
            <a:custGeom>
              <a:avLst/>
              <a:gdLst>
                <a:gd name="T0" fmla="*/ 0 w 564"/>
                <a:gd name="T1" fmla="*/ 2147483647 h 30"/>
                <a:gd name="T2" fmla="*/ 0 w 564"/>
                <a:gd name="T3" fmla="*/ 0 h 30"/>
                <a:gd name="T4" fmla="*/ 0 w 564"/>
                <a:gd name="T5" fmla="*/ 2147483647 h 30"/>
                <a:gd name="T6" fmla="*/ 0 w 564"/>
                <a:gd name="T7" fmla="*/ 0 h 30"/>
                <a:gd name="T8" fmla="*/ 0 w 564"/>
                <a:gd name="T9" fmla="*/ 2147483647 h 30"/>
                <a:gd name="T10" fmla="*/ 0 w 564"/>
                <a:gd name="T11" fmla="*/ 0 h 30"/>
                <a:gd name="T12" fmla="*/ 0 w 564"/>
                <a:gd name="T13" fmla="*/ 2147483647 h 30"/>
                <a:gd name="T14" fmla="*/ 0 w 564"/>
                <a:gd name="T15" fmla="*/ 0 h 30"/>
                <a:gd name="T16" fmla="*/ 0 w 564"/>
                <a:gd name="T17" fmla="*/ 2147483647 h 30"/>
                <a:gd name="T18" fmla="*/ 0 w 564"/>
                <a:gd name="T19" fmla="*/ 0 h 30"/>
                <a:gd name="T20" fmla="*/ 0 w 564"/>
                <a:gd name="T21" fmla="*/ 2147483647 h 30"/>
                <a:gd name="T22" fmla="*/ 0 w 564"/>
                <a:gd name="T23" fmla="*/ 0 h 3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64"/>
                <a:gd name="T37" fmla="*/ 0 h 30"/>
                <a:gd name="T38" fmla="*/ 564 w 564"/>
                <a:gd name="T39" fmla="*/ 30 h 3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64" h="30">
                  <a:moveTo>
                    <a:pt x="0" y="29"/>
                  </a:moveTo>
                  <a:cubicBezTo>
                    <a:pt x="18" y="14"/>
                    <a:pt x="36" y="0"/>
                    <a:pt x="53" y="0"/>
                  </a:cubicBezTo>
                  <a:cubicBezTo>
                    <a:pt x="70" y="0"/>
                    <a:pt x="87" y="30"/>
                    <a:pt x="104" y="30"/>
                  </a:cubicBezTo>
                  <a:cubicBezTo>
                    <a:pt x="121" y="30"/>
                    <a:pt x="138" y="0"/>
                    <a:pt x="155" y="0"/>
                  </a:cubicBezTo>
                  <a:cubicBezTo>
                    <a:pt x="172" y="0"/>
                    <a:pt x="189" y="30"/>
                    <a:pt x="206" y="30"/>
                  </a:cubicBezTo>
                  <a:cubicBezTo>
                    <a:pt x="223" y="30"/>
                    <a:pt x="238" y="0"/>
                    <a:pt x="255" y="0"/>
                  </a:cubicBezTo>
                  <a:cubicBezTo>
                    <a:pt x="272" y="0"/>
                    <a:pt x="291" y="29"/>
                    <a:pt x="308" y="29"/>
                  </a:cubicBezTo>
                  <a:cubicBezTo>
                    <a:pt x="325" y="29"/>
                    <a:pt x="343" y="0"/>
                    <a:pt x="360" y="0"/>
                  </a:cubicBezTo>
                  <a:cubicBezTo>
                    <a:pt x="377" y="0"/>
                    <a:pt x="394" y="29"/>
                    <a:pt x="411" y="29"/>
                  </a:cubicBezTo>
                  <a:cubicBezTo>
                    <a:pt x="428" y="29"/>
                    <a:pt x="448" y="0"/>
                    <a:pt x="465" y="0"/>
                  </a:cubicBezTo>
                  <a:cubicBezTo>
                    <a:pt x="482" y="0"/>
                    <a:pt x="500" y="30"/>
                    <a:pt x="516" y="30"/>
                  </a:cubicBezTo>
                  <a:cubicBezTo>
                    <a:pt x="532" y="30"/>
                    <a:pt x="548" y="15"/>
                    <a:pt x="564" y="0"/>
                  </a:cubicBezTo>
                </a:path>
              </a:pathLst>
            </a:custGeom>
            <a:noFill/>
            <a:ln w="1270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b="1"/>
            </a:p>
          </p:txBody>
        </p:sp>
      </p:grpSp>
      <p:grpSp>
        <p:nvGrpSpPr>
          <p:cNvPr id="107641" name="Group 263"/>
          <p:cNvGrpSpPr>
            <a:grpSpLocks/>
          </p:cNvGrpSpPr>
          <p:nvPr/>
        </p:nvGrpSpPr>
        <p:grpSpPr bwMode="auto">
          <a:xfrm>
            <a:off x="6730157" y="3275131"/>
            <a:ext cx="1146058" cy="39692"/>
            <a:chOff x="3479800" y="4202113"/>
            <a:chExt cx="1146175" cy="39687"/>
          </a:xfrm>
        </p:grpSpPr>
        <p:sp>
          <p:nvSpPr>
            <p:cNvPr id="107680" name="Freeform 589"/>
            <p:cNvSpPr>
              <a:spLocks/>
            </p:cNvSpPr>
            <p:nvPr/>
          </p:nvSpPr>
          <p:spPr bwMode="auto">
            <a:xfrm>
              <a:off x="3479800" y="4205288"/>
              <a:ext cx="592138" cy="36512"/>
            </a:xfrm>
            <a:custGeom>
              <a:avLst/>
              <a:gdLst>
                <a:gd name="T0" fmla="*/ 0 w 564"/>
                <a:gd name="T1" fmla="*/ 2147483647 h 30"/>
                <a:gd name="T2" fmla="*/ 0 w 564"/>
                <a:gd name="T3" fmla="*/ 0 h 30"/>
                <a:gd name="T4" fmla="*/ 0 w 564"/>
                <a:gd name="T5" fmla="*/ 2147483647 h 30"/>
                <a:gd name="T6" fmla="*/ 0 w 564"/>
                <a:gd name="T7" fmla="*/ 0 h 30"/>
                <a:gd name="T8" fmla="*/ 0 w 564"/>
                <a:gd name="T9" fmla="*/ 2147483647 h 30"/>
                <a:gd name="T10" fmla="*/ 0 w 564"/>
                <a:gd name="T11" fmla="*/ 0 h 30"/>
                <a:gd name="T12" fmla="*/ 0 w 564"/>
                <a:gd name="T13" fmla="*/ 2147483647 h 30"/>
                <a:gd name="T14" fmla="*/ 0 w 564"/>
                <a:gd name="T15" fmla="*/ 0 h 30"/>
                <a:gd name="T16" fmla="*/ 0 w 564"/>
                <a:gd name="T17" fmla="*/ 2147483647 h 30"/>
                <a:gd name="T18" fmla="*/ 0 w 564"/>
                <a:gd name="T19" fmla="*/ 0 h 30"/>
                <a:gd name="T20" fmla="*/ 0 w 564"/>
                <a:gd name="T21" fmla="*/ 2147483647 h 30"/>
                <a:gd name="T22" fmla="*/ 0 w 564"/>
                <a:gd name="T23" fmla="*/ 0 h 3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64"/>
                <a:gd name="T37" fmla="*/ 0 h 30"/>
                <a:gd name="T38" fmla="*/ 564 w 564"/>
                <a:gd name="T39" fmla="*/ 30 h 3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64" h="30">
                  <a:moveTo>
                    <a:pt x="0" y="29"/>
                  </a:moveTo>
                  <a:cubicBezTo>
                    <a:pt x="18" y="14"/>
                    <a:pt x="36" y="0"/>
                    <a:pt x="53" y="0"/>
                  </a:cubicBezTo>
                  <a:cubicBezTo>
                    <a:pt x="70" y="0"/>
                    <a:pt x="87" y="30"/>
                    <a:pt x="104" y="30"/>
                  </a:cubicBezTo>
                  <a:cubicBezTo>
                    <a:pt x="121" y="30"/>
                    <a:pt x="138" y="0"/>
                    <a:pt x="155" y="0"/>
                  </a:cubicBezTo>
                  <a:cubicBezTo>
                    <a:pt x="172" y="0"/>
                    <a:pt x="189" y="30"/>
                    <a:pt x="206" y="30"/>
                  </a:cubicBezTo>
                  <a:cubicBezTo>
                    <a:pt x="223" y="30"/>
                    <a:pt x="238" y="0"/>
                    <a:pt x="255" y="0"/>
                  </a:cubicBezTo>
                  <a:cubicBezTo>
                    <a:pt x="272" y="0"/>
                    <a:pt x="291" y="29"/>
                    <a:pt x="308" y="29"/>
                  </a:cubicBezTo>
                  <a:cubicBezTo>
                    <a:pt x="325" y="29"/>
                    <a:pt x="343" y="0"/>
                    <a:pt x="360" y="0"/>
                  </a:cubicBezTo>
                  <a:cubicBezTo>
                    <a:pt x="377" y="0"/>
                    <a:pt x="394" y="29"/>
                    <a:pt x="411" y="29"/>
                  </a:cubicBezTo>
                  <a:cubicBezTo>
                    <a:pt x="428" y="29"/>
                    <a:pt x="448" y="0"/>
                    <a:pt x="465" y="0"/>
                  </a:cubicBezTo>
                  <a:cubicBezTo>
                    <a:pt x="482" y="0"/>
                    <a:pt x="500" y="30"/>
                    <a:pt x="516" y="30"/>
                  </a:cubicBezTo>
                  <a:cubicBezTo>
                    <a:pt x="532" y="30"/>
                    <a:pt x="548" y="15"/>
                    <a:pt x="564" y="0"/>
                  </a:cubicBezTo>
                </a:path>
              </a:pathLst>
            </a:custGeom>
            <a:noFill/>
            <a:ln w="1270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b="1"/>
            </a:p>
          </p:txBody>
        </p:sp>
        <p:sp>
          <p:nvSpPr>
            <p:cNvPr id="107681" name="Freeform 590"/>
            <p:cNvSpPr>
              <a:spLocks/>
            </p:cNvSpPr>
            <p:nvPr/>
          </p:nvSpPr>
          <p:spPr bwMode="auto">
            <a:xfrm>
              <a:off x="4033838" y="4202113"/>
              <a:ext cx="592137" cy="36512"/>
            </a:xfrm>
            <a:custGeom>
              <a:avLst/>
              <a:gdLst>
                <a:gd name="T0" fmla="*/ 0 w 564"/>
                <a:gd name="T1" fmla="*/ 2147483647 h 30"/>
                <a:gd name="T2" fmla="*/ 0 w 564"/>
                <a:gd name="T3" fmla="*/ 0 h 30"/>
                <a:gd name="T4" fmla="*/ 0 w 564"/>
                <a:gd name="T5" fmla="*/ 2147483647 h 30"/>
                <a:gd name="T6" fmla="*/ 0 w 564"/>
                <a:gd name="T7" fmla="*/ 0 h 30"/>
                <a:gd name="T8" fmla="*/ 0 w 564"/>
                <a:gd name="T9" fmla="*/ 2147483647 h 30"/>
                <a:gd name="T10" fmla="*/ 0 w 564"/>
                <a:gd name="T11" fmla="*/ 0 h 30"/>
                <a:gd name="T12" fmla="*/ 0 w 564"/>
                <a:gd name="T13" fmla="*/ 2147483647 h 30"/>
                <a:gd name="T14" fmla="*/ 0 w 564"/>
                <a:gd name="T15" fmla="*/ 0 h 30"/>
                <a:gd name="T16" fmla="*/ 0 w 564"/>
                <a:gd name="T17" fmla="*/ 2147483647 h 30"/>
                <a:gd name="T18" fmla="*/ 0 w 564"/>
                <a:gd name="T19" fmla="*/ 0 h 30"/>
                <a:gd name="T20" fmla="*/ 0 w 564"/>
                <a:gd name="T21" fmla="*/ 2147483647 h 30"/>
                <a:gd name="T22" fmla="*/ 0 w 564"/>
                <a:gd name="T23" fmla="*/ 0 h 3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64"/>
                <a:gd name="T37" fmla="*/ 0 h 30"/>
                <a:gd name="T38" fmla="*/ 564 w 564"/>
                <a:gd name="T39" fmla="*/ 30 h 3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64" h="30">
                  <a:moveTo>
                    <a:pt x="0" y="29"/>
                  </a:moveTo>
                  <a:cubicBezTo>
                    <a:pt x="18" y="14"/>
                    <a:pt x="36" y="0"/>
                    <a:pt x="53" y="0"/>
                  </a:cubicBezTo>
                  <a:cubicBezTo>
                    <a:pt x="70" y="0"/>
                    <a:pt x="87" y="30"/>
                    <a:pt x="104" y="30"/>
                  </a:cubicBezTo>
                  <a:cubicBezTo>
                    <a:pt x="121" y="30"/>
                    <a:pt x="138" y="0"/>
                    <a:pt x="155" y="0"/>
                  </a:cubicBezTo>
                  <a:cubicBezTo>
                    <a:pt x="172" y="0"/>
                    <a:pt x="189" y="30"/>
                    <a:pt x="206" y="30"/>
                  </a:cubicBezTo>
                  <a:cubicBezTo>
                    <a:pt x="223" y="30"/>
                    <a:pt x="238" y="0"/>
                    <a:pt x="255" y="0"/>
                  </a:cubicBezTo>
                  <a:cubicBezTo>
                    <a:pt x="272" y="0"/>
                    <a:pt x="291" y="29"/>
                    <a:pt x="308" y="29"/>
                  </a:cubicBezTo>
                  <a:cubicBezTo>
                    <a:pt x="325" y="29"/>
                    <a:pt x="343" y="0"/>
                    <a:pt x="360" y="0"/>
                  </a:cubicBezTo>
                  <a:cubicBezTo>
                    <a:pt x="377" y="0"/>
                    <a:pt x="394" y="29"/>
                    <a:pt x="411" y="29"/>
                  </a:cubicBezTo>
                  <a:cubicBezTo>
                    <a:pt x="428" y="29"/>
                    <a:pt x="448" y="0"/>
                    <a:pt x="465" y="0"/>
                  </a:cubicBezTo>
                  <a:cubicBezTo>
                    <a:pt x="482" y="0"/>
                    <a:pt x="500" y="30"/>
                    <a:pt x="516" y="30"/>
                  </a:cubicBezTo>
                  <a:cubicBezTo>
                    <a:pt x="532" y="30"/>
                    <a:pt x="548" y="15"/>
                    <a:pt x="564" y="0"/>
                  </a:cubicBezTo>
                </a:path>
              </a:pathLst>
            </a:custGeom>
            <a:noFill/>
            <a:ln w="1270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b="1"/>
            </a:p>
          </p:txBody>
        </p:sp>
      </p:grpSp>
      <p:cxnSp>
        <p:nvCxnSpPr>
          <p:cNvPr id="267" name="Straight Connector 266"/>
          <p:cNvCxnSpPr/>
          <p:nvPr/>
        </p:nvCxnSpPr>
        <p:spPr bwMode="auto">
          <a:xfrm>
            <a:off x="6714716" y="3199656"/>
            <a:ext cx="115252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07643" name="Rectangle 466"/>
          <p:cNvSpPr>
            <a:spLocks noChangeArrowheads="1"/>
          </p:cNvSpPr>
          <p:nvPr/>
        </p:nvSpPr>
        <p:spPr bwMode="auto">
          <a:xfrm>
            <a:off x="6718662" y="3081660"/>
            <a:ext cx="561051"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600" b="1">
                <a:solidFill>
                  <a:srgbClr val="000000"/>
                </a:solidFill>
              </a:rPr>
              <a:t>Fredericksburg</a:t>
            </a:r>
            <a:endParaRPr lang="en-US" altLang="en-US" b="1"/>
          </a:p>
        </p:txBody>
      </p:sp>
      <p:sp>
        <p:nvSpPr>
          <p:cNvPr id="107644" name="Rectangle 466"/>
          <p:cNvSpPr>
            <a:spLocks noChangeArrowheads="1"/>
          </p:cNvSpPr>
          <p:nvPr/>
        </p:nvSpPr>
        <p:spPr bwMode="auto">
          <a:xfrm>
            <a:off x="7420646" y="3041162"/>
            <a:ext cx="266099"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500" b="1">
                <a:solidFill>
                  <a:srgbClr val="000000"/>
                </a:solidFill>
              </a:rPr>
              <a:t>Edwards</a:t>
            </a:r>
            <a:endParaRPr lang="en-US" altLang="en-US" sz="1400" b="1"/>
          </a:p>
        </p:txBody>
      </p:sp>
      <p:sp>
        <p:nvSpPr>
          <p:cNvPr id="107645" name="Rectangle 466"/>
          <p:cNvSpPr>
            <a:spLocks noChangeArrowheads="1"/>
          </p:cNvSpPr>
          <p:nvPr/>
        </p:nvSpPr>
        <p:spPr bwMode="auto">
          <a:xfrm>
            <a:off x="7327140" y="3127300"/>
            <a:ext cx="492122"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500" b="1">
                <a:solidFill>
                  <a:srgbClr val="000000"/>
                </a:solidFill>
              </a:rPr>
              <a:t>Comanche Peak</a:t>
            </a:r>
            <a:endParaRPr lang="en-US" altLang="en-US" sz="1400" b="1"/>
          </a:p>
        </p:txBody>
      </p:sp>
      <p:cxnSp>
        <p:nvCxnSpPr>
          <p:cNvPr id="274" name="Straight Connector 273"/>
          <p:cNvCxnSpPr/>
          <p:nvPr/>
        </p:nvCxnSpPr>
        <p:spPr bwMode="auto">
          <a:xfrm>
            <a:off x="7279866" y="3056781"/>
            <a:ext cx="1587" cy="142875"/>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7" name="Straight Connector 276"/>
          <p:cNvCxnSpPr/>
          <p:nvPr/>
        </p:nvCxnSpPr>
        <p:spPr bwMode="auto">
          <a:xfrm flipV="1">
            <a:off x="7278278" y="3125044"/>
            <a:ext cx="588963" cy="1587"/>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07648" name="Rectangle 466"/>
          <p:cNvSpPr>
            <a:spLocks noChangeArrowheads="1"/>
          </p:cNvSpPr>
          <p:nvPr/>
        </p:nvSpPr>
        <p:spPr bwMode="auto">
          <a:xfrm>
            <a:off x="7155663" y="3196641"/>
            <a:ext cx="248466"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600" b="1">
                <a:solidFill>
                  <a:srgbClr val="000000"/>
                </a:solidFill>
              </a:rPr>
              <a:t>Paluxy</a:t>
            </a:r>
            <a:endParaRPr lang="en-US" altLang="en-US" b="1"/>
          </a:p>
        </p:txBody>
      </p:sp>
      <p:grpSp>
        <p:nvGrpSpPr>
          <p:cNvPr id="107649" name="Group 279"/>
          <p:cNvGrpSpPr>
            <a:grpSpLocks/>
          </p:cNvGrpSpPr>
          <p:nvPr/>
        </p:nvGrpSpPr>
        <p:grpSpPr bwMode="auto">
          <a:xfrm>
            <a:off x="6717910" y="6170752"/>
            <a:ext cx="1146059" cy="39692"/>
            <a:chOff x="3479800" y="4202113"/>
            <a:chExt cx="1146175" cy="39687"/>
          </a:xfrm>
        </p:grpSpPr>
        <p:sp>
          <p:nvSpPr>
            <p:cNvPr id="107678" name="Freeform 589"/>
            <p:cNvSpPr>
              <a:spLocks/>
            </p:cNvSpPr>
            <p:nvPr/>
          </p:nvSpPr>
          <p:spPr bwMode="auto">
            <a:xfrm>
              <a:off x="3479800" y="4205288"/>
              <a:ext cx="592138" cy="36512"/>
            </a:xfrm>
            <a:custGeom>
              <a:avLst/>
              <a:gdLst>
                <a:gd name="T0" fmla="*/ 0 w 564"/>
                <a:gd name="T1" fmla="*/ 2147483647 h 30"/>
                <a:gd name="T2" fmla="*/ 0 w 564"/>
                <a:gd name="T3" fmla="*/ 0 h 30"/>
                <a:gd name="T4" fmla="*/ 0 w 564"/>
                <a:gd name="T5" fmla="*/ 2147483647 h 30"/>
                <a:gd name="T6" fmla="*/ 0 w 564"/>
                <a:gd name="T7" fmla="*/ 0 h 30"/>
                <a:gd name="T8" fmla="*/ 0 w 564"/>
                <a:gd name="T9" fmla="*/ 2147483647 h 30"/>
                <a:gd name="T10" fmla="*/ 0 w 564"/>
                <a:gd name="T11" fmla="*/ 0 h 30"/>
                <a:gd name="T12" fmla="*/ 0 w 564"/>
                <a:gd name="T13" fmla="*/ 2147483647 h 30"/>
                <a:gd name="T14" fmla="*/ 0 w 564"/>
                <a:gd name="T15" fmla="*/ 0 h 30"/>
                <a:gd name="T16" fmla="*/ 0 w 564"/>
                <a:gd name="T17" fmla="*/ 2147483647 h 30"/>
                <a:gd name="T18" fmla="*/ 0 w 564"/>
                <a:gd name="T19" fmla="*/ 0 h 30"/>
                <a:gd name="T20" fmla="*/ 0 w 564"/>
                <a:gd name="T21" fmla="*/ 2147483647 h 30"/>
                <a:gd name="T22" fmla="*/ 0 w 564"/>
                <a:gd name="T23" fmla="*/ 0 h 3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64"/>
                <a:gd name="T37" fmla="*/ 0 h 30"/>
                <a:gd name="T38" fmla="*/ 564 w 564"/>
                <a:gd name="T39" fmla="*/ 30 h 3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64" h="30">
                  <a:moveTo>
                    <a:pt x="0" y="29"/>
                  </a:moveTo>
                  <a:cubicBezTo>
                    <a:pt x="18" y="14"/>
                    <a:pt x="36" y="0"/>
                    <a:pt x="53" y="0"/>
                  </a:cubicBezTo>
                  <a:cubicBezTo>
                    <a:pt x="70" y="0"/>
                    <a:pt x="87" y="30"/>
                    <a:pt x="104" y="30"/>
                  </a:cubicBezTo>
                  <a:cubicBezTo>
                    <a:pt x="121" y="30"/>
                    <a:pt x="138" y="0"/>
                    <a:pt x="155" y="0"/>
                  </a:cubicBezTo>
                  <a:cubicBezTo>
                    <a:pt x="172" y="0"/>
                    <a:pt x="189" y="30"/>
                    <a:pt x="206" y="30"/>
                  </a:cubicBezTo>
                  <a:cubicBezTo>
                    <a:pt x="223" y="30"/>
                    <a:pt x="238" y="0"/>
                    <a:pt x="255" y="0"/>
                  </a:cubicBezTo>
                  <a:cubicBezTo>
                    <a:pt x="272" y="0"/>
                    <a:pt x="291" y="29"/>
                    <a:pt x="308" y="29"/>
                  </a:cubicBezTo>
                  <a:cubicBezTo>
                    <a:pt x="325" y="29"/>
                    <a:pt x="343" y="0"/>
                    <a:pt x="360" y="0"/>
                  </a:cubicBezTo>
                  <a:cubicBezTo>
                    <a:pt x="377" y="0"/>
                    <a:pt x="394" y="29"/>
                    <a:pt x="411" y="29"/>
                  </a:cubicBezTo>
                  <a:cubicBezTo>
                    <a:pt x="428" y="29"/>
                    <a:pt x="448" y="0"/>
                    <a:pt x="465" y="0"/>
                  </a:cubicBezTo>
                  <a:cubicBezTo>
                    <a:pt x="482" y="0"/>
                    <a:pt x="500" y="30"/>
                    <a:pt x="516" y="30"/>
                  </a:cubicBezTo>
                  <a:cubicBezTo>
                    <a:pt x="532" y="30"/>
                    <a:pt x="548" y="15"/>
                    <a:pt x="564" y="0"/>
                  </a:cubicBezTo>
                </a:path>
              </a:pathLst>
            </a:custGeom>
            <a:noFill/>
            <a:ln w="1270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b="1"/>
            </a:p>
          </p:txBody>
        </p:sp>
        <p:sp>
          <p:nvSpPr>
            <p:cNvPr id="107679" name="Freeform 590"/>
            <p:cNvSpPr>
              <a:spLocks/>
            </p:cNvSpPr>
            <p:nvPr/>
          </p:nvSpPr>
          <p:spPr bwMode="auto">
            <a:xfrm>
              <a:off x="4033838" y="4202113"/>
              <a:ext cx="592137" cy="36512"/>
            </a:xfrm>
            <a:custGeom>
              <a:avLst/>
              <a:gdLst>
                <a:gd name="T0" fmla="*/ 0 w 564"/>
                <a:gd name="T1" fmla="*/ 2147483647 h 30"/>
                <a:gd name="T2" fmla="*/ 0 w 564"/>
                <a:gd name="T3" fmla="*/ 0 h 30"/>
                <a:gd name="T4" fmla="*/ 0 w 564"/>
                <a:gd name="T5" fmla="*/ 2147483647 h 30"/>
                <a:gd name="T6" fmla="*/ 0 w 564"/>
                <a:gd name="T7" fmla="*/ 0 h 30"/>
                <a:gd name="T8" fmla="*/ 0 w 564"/>
                <a:gd name="T9" fmla="*/ 2147483647 h 30"/>
                <a:gd name="T10" fmla="*/ 0 w 564"/>
                <a:gd name="T11" fmla="*/ 0 h 30"/>
                <a:gd name="T12" fmla="*/ 0 w 564"/>
                <a:gd name="T13" fmla="*/ 2147483647 h 30"/>
                <a:gd name="T14" fmla="*/ 0 w 564"/>
                <a:gd name="T15" fmla="*/ 0 h 30"/>
                <a:gd name="T16" fmla="*/ 0 w 564"/>
                <a:gd name="T17" fmla="*/ 2147483647 h 30"/>
                <a:gd name="T18" fmla="*/ 0 w 564"/>
                <a:gd name="T19" fmla="*/ 0 h 30"/>
                <a:gd name="T20" fmla="*/ 0 w 564"/>
                <a:gd name="T21" fmla="*/ 2147483647 h 30"/>
                <a:gd name="T22" fmla="*/ 0 w 564"/>
                <a:gd name="T23" fmla="*/ 0 h 3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64"/>
                <a:gd name="T37" fmla="*/ 0 h 30"/>
                <a:gd name="T38" fmla="*/ 564 w 564"/>
                <a:gd name="T39" fmla="*/ 30 h 3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64" h="30">
                  <a:moveTo>
                    <a:pt x="0" y="29"/>
                  </a:moveTo>
                  <a:cubicBezTo>
                    <a:pt x="18" y="14"/>
                    <a:pt x="36" y="0"/>
                    <a:pt x="53" y="0"/>
                  </a:cubicBezTo>
                  <a:cubicBezTo>
                    <a:pt x="70" y="0"/>
                    <a:pt x="87" y="30"/>
                    <a:pt x="104" y="30"/>
                  </a:cubicBezTo>
                  <a:cubicBezTo>
                    <a:pt x="121" y="30"/>
                    <a:pt x="138" y="0"/>
                    <a:pt x="155" y="0"/>
                  </a:cubicBezTo>
                  <a:cubicBezTo>
                    <a:pt x="172" y="0"/>
                    <a:pt x="189" y="30"/>
                    <a:pt x="206" y="30"/>
                  </a:cubicBezTo>
                  <a:cubicBezTo>
                    <a:pt x="223" y="30"/>
                    <a:pt x="238" y="0"/>
                    <a:pt x="255" y="0"/>
                  </a:cubicBezTo>
                  <a:cubicBezTo>
                    <a:pt x="272" y="0"/>
                    <a:pt x="291" y="29"/>
                    <a:pt x="308" y="29"/>
                  </a:cubicBezTo>
                  <a:cubicBezTo>
                    <a:pt x="325" y="29"/>
                    <a:pt x="343" y="0"/>
                    <a:pt x="360" y="0"/>
                  </a:cubicBezTo>
                  <a:cubicBezTo>
                    <a:pt x="377" y="0"/>
                    <a:pt x="394" y="29"/>
                    <a:pt x="411" y="29"/>
                  </a:cubicBezTo>
                  <a:cubicBezTo>
                    <a:pt x="428" y="29"/>
                    <a:pt x="448" y="0"/>
                    <a:pt x="465" y="0"/>
                  </a:cubicBezTo>
                  <a:cubicBezTo>
                    <a:pt x="482" y="0"/>
                    <a:pt x="500" y="30"/>
                    <a:pt x="516" y="30"/>
                  </a:cubicBezTo>
                  <a:cubicBezTo>
                    <a:pt x="532" y="30"/>
                    <a:pt x="548" y="15"/>
                    <a:pt x="564" y="0"/>
                  </a:cubicBezTo>
                </a:path>
              </a:pathLst>
            </a:custGeom>
            <a:noFill/>
            <a:ln w="1270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b="1"/>
            </a:p>
          </p:txBody>
        </p:sp>
      </p:grpSp>
      <p:sp>
        <p:nvSpPr>
          <p:cNvPr id="107651" name="Rectangle 466"/>
          <p:cNvSpPr>
            <a:spLocks noChangeArrowheads="1"/>
          </p:cNvSpPr>
          <p:nvPr/>
        </p:nvSpPr>
        <p:spPr bwMode="auto">
          <a:xfrm>
            <a:off x="6854051" y="5832597"/>
            <a:ext cx="34624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600" b="1" dirty="0" err="1">
                <a:solidFill>
                  <a:srgbClr val="000000"/>
                </a:solidFill>
              </a:rPr>
              <a:t>Dockum</a:t>
            </a:r>
            <a:r>
              <a:rPr lang="en-US" altLang="en-US" sz="600" b="1" dirty="0">
                <a:solidFill>
                  <a:srgbClr val="000000"/>
                </a:solidFill>
              </a:rPr>
              <a:t> /</a:t>
            </a:r>
          </a:p>
          <a:p>
            <a:pPr algn="ctr" eaLnBrk="1" hangingPunct="1"/>
            <a:r>
              <a:rPr lang="en-US" altLang="en-US" sz="600" b="1" dirty="0" err="1">
                <a:solidFill>
                  <a:srgbClr val="000000"/>
                </a:solidFill>
              </a:rPr>
              <a:t>Chinle</a:t>
            </a:r>
            <a:endParaRPr lang="en-US" altLang="en-US" sz="600" b="1" dirty="0">
              <a:solidFill>
                <a:srgbClr val="000000"/>
              </a:solidFill>
            </a:endParaRPr>
          </a:p>
          <a:p>
            <a:pPr algn="ctr" eaLnBrk="1" hangingPunct="1"/>
            <a:r>
              <a:rPr lang="en-US" altLang="en-US" sz="600" b="1" dirty="0">
                <a:solidFill>
                  <a:srgbClr val="000000"/>
                </a:solidFill>
              </a:rPr>
              <a:t>Group</a:t>
            </a:r>
            <a:endParaRPr lang="en-US" altLang="en-US" b="1" dirty="0"/>
          </a:p>
        </p:txBody>
      </p:sp>
      <p:cxnSp>
        <p:nvCxnSpPr>
          <p:cNvPr id="291" name="Straight Connector 290"/>
          <p:cNvCxnSpPr/>
          <p:nvPr/>
        </p:nvCxnSpPr>
        <p:spPr bwMode="auto">
          <a:xfrm>
            <a:off x="7273593" y="5778382"/>
            <a:ext cx="3098" cy="432762"/>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07654" name="Rectangle 466"/>
          <p:cNvSpPr>
            <a:spLocks noChangeArrowheads="1"/>
          </p:cNvSpPr>
          <p:nvPr/>
        </p:nvSpPr>
        <p:spPr bwMode="auto">
          <a:xfrm>
            <a:off x="7359045" y="6088318"/>
            <a:ext cx="419987"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600" b="1" dirty="0">
                <a:solidFill>
                  <a:srgbClr val="000000"/>
                </a:solidFill>
              </a:rPr>
              <a:t>Santa Rosa</a:t>
            </a:r>
            <a:endParaRPr lang="en-US" altLang="en-US" b="1" dirty="0"/>
          </a:p>
        </p:txBody>
      </p:sp>
      <p:cxnSp>
        <p:nvCxnSpPr>
          <p:cNvPr id="297" name="Straight Connector 296"/>
          <p:cNvCxnSpPr/>
          <p:nvPr/>
        </p:nvCxnSpPr>
        <p:spPr bwMode="auto">
          <a:xfrm flipV="1">
            <a:off x="7275103" y="6085731"/>
            <a:ext cx="59055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07656" name="Rectangle 466"/>
          <p:cNvSpPr>
            <a:spLocks noChangeArrowheads="1"/>
          </p:cNvSpPr>
          <p:nvPr/>
        </p:nvSpPr>
        <p:spPr bwMode="auto">
          <a:xfrm>
            <a:off x="7425486" y="5978958"/>
            <a:ext cx="30938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600" b="1" dirty="0" err="1">
                <a:solidFill>
                  <a:srgbClr val="000000"/>
                </a:solidFill>
              </a:rPr>
              <a:t>Tecovas</a:t>
            </a:r>
            <a:endParaRPr lang="en-US" altLang="en-US" b="1" dirty="0"/>
          </a:p>
        </p:txBody>
      </p:sp>
      <p:sp>
        <p:nvSpPr>
          <p:cNvPr id="107658" name="Rectangle 397"/>
          <p:cNvSpPr>
            <a:spLocks noChangeArrowheads="1"/>
          </p:cNvSpPr>
          <p:nvPr/>
        </p:nvSpPr>
        <p:spPr bwMode="auto">
          <a:xfrm>
            <a:off x="8145052" y="4170272"/>
            <a:ext cx="1646573"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000" i="1" dirty="0">
                <a:solidFill>
                  <a:srgbClr val="990033"/>
                </a:solidFill>
              </a:rPr>
              <a:t>Regional Uplift Of Permian Basin Due To Thermal Uplift Associated With Late</a:t>
            </a:r>
          </a:p>
          <a:p>
            <a:pPr eaLnBrk="1" hangingPunct="1"/>
            <a:r>
              <a:rPr lang="en-US" altLang="en-US" sz="1000" i="1" dirty="0">
                <a:solidFill>
                  <a:srgbClr val="990033"/>
                </a:solidFill>
              </a:rPr>
              <a:t>Stage GOM Rifting And Initiation Of  GOM Spreading</a:t>
            </a:r>
            <a:endParaRPr lang="en-US" altLang="en-US" sz="2800" i="1" dirty="0">
              <a:solidFill>
                <a:srgbClr val="990033"/>
              </a:solidFill>
            </a:endParaRPr>
          </a:p>
        </p:txBody>
      </p:sp>
      <p:sp>
        <p:nvSpPr>
          <p:cNvPr id="307" name="Up-Down Arrow 306"/>
          <p:cNvSpPr/>
          <p:nvPr/>
        </p:nvSpPr>
        <p:spPr bwMode="auto">
          <a:xfrm>
            <a:off x="7933916" y="4426794"/>
            <a:ext cx="150812" cy="169862"/>
          </a:xfrm>
          <a:prstGeom prst="upDownArrow">
            <a:avLst/>
          </a:prstGeom>
          <a:solidFill>
            <a:srgbClr val="9900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a:p>
        </p:txBody>
      </p:sp>
      <p:sp>
        <p:nvSpPr>
          <p:cNvPr id="308" name="Up-Down Arrow 307"/>
          <p:cNvSpPr/>
          <p:nvPr/>
        </p:nvSpPr>
        <p:spPr bwMode="auto">
          <a:xfrm>
            <a:off x="10330225" y="4426794"/>
            <a:ext cx="222250" cy="1787525"/>
          </a:xfrm>
          <a:prstGeom prst="upDownArrow">
            <a:avLst/>
          </a:prstGeom>
          <a:solidFill>
            <a:srgbClr val="660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a:p>
        </p:txBody>
      </p:sp>
      <p:sp>
        <p:nvSpPr>
          <p:cNvPr id="107661" name="Rectangle 397"/>
          <p:cNvSpPr>
            <a:spLocks noChangeArrowheads="1"/>
          </p:cNvSpPr>
          <p:nvPr/>
        </p:nvSpPr>
        <p:spPr bwMode="auto">
          <a:xfrm rot="16200000">
            <a:off x="9692526" y="5039176"/>
            <a:ext cx="2016717"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1400" i="1" dirty="0">
                <a:solidFill>
                  <a:srgbClr val="660066"/>
                </a:solidFill>
              </a:rPr>
              <a:t>Rifting In Gulf of Mexico (GOM)</a:t>
            </a:r>
            <a:endParaRPr lang="en-US" altLang="en-US" sz="4400" i="1" dirty="0">
              <a:solidFill>
                <a:srgbClr val="660066"/>
              </a:solidFill>
            </a:endParaRPr>
          </a:p>
        </p:txBody>
      </p:sp>
      <p:sp>
        <p:nvSpPr>
          <p:cNvPr id="310" name="Up-Down Arrow 309"/>
          <p:cNvSpPr/>
          <p:nvPr/>
        </p:nvSpPr>
        <p:spPr bwMode="auto">
          <a:xfrm>
            <a:off x="7924391" y="1553419"/>
            <a:ext cx="150812" cy="854075"/>
          </a:xfrm>
          <a:prstGeom prst="upDown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a:solidFill>
                <a:srgbClr val="C00000"/>
              </a:solidFill>
            </a:endParaRPr>
          </a:p>
        </p:txBody>
      </p:sp>
      <p:sp>
        <p:nvSpPr>
          <p:cNvPr id="107663" name="Rectangle 397"/>
          <p:cNvSpPr>
            <a:spLocks noChangeArrowheads="1"/>
          </p:cNvSpPr>
          <p:nvPr/>
        </p:nvSpPr>
        <p:spPr bwMode="auto">
          <a:xfrm>
            <a:off x="8127092" y="1705235"/>
            <a:ext cx="216149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200" i="1" dirty="0">
                <a:solidFill>
                  <a:srgbClr val="C00000"/>
                </a:solidFill>
              </a:rPr>
              <a:t>Laramide Compression – Reactivation Of</a:t>
            </a:r>
          </a:p>
          <a:p>
            <a:pPr eaLnBrk="1" hangingPunct="1"/>
            <a:r>
              <a:rPr lang="en-US" altLang="en-US" sz="1200" i="1" dirty="0">
                <a:solidFill>
                  <a:srgbClr val="C00000"/>
                </a:solidFill>
              </a:rPr>
              <a:t>Some Late Paleozoic Faults</a:t>
            </a:r>
            <a:endParaRPr lang="en-US" altLang="en-US" sz="4000" i="1" dirty="0">
              <a:solidFill>
                <a:srgbClr val="C00000"/>
              </a:solidFill>
            </a:endParaRPr>
          </a:p>
        </p:txBody>
      </p:sp>
      <p:sp>
        <p:nvSpPr>
          <p:cNvPr id="312" name="Up-Down Arrow 311"/>
          <p:cNvSpPr/>
          <p:nvPr/>
        </p:nvSpPr>
        <p:spPr bwMode="auto">
          <a:xfrm>
            <a:off x="7881888" y="586631"/>
            <a:ext cx="150812" cy="671513"/>
          </a:xfrm>
          <a:prstGeom prst="upDownArrow">
            <a:avLst/>
          </a:prstGeom>
          <a:solidFill>
            <a:srgbClr val="660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a:p>
        </p:txBody>
      </p:sp>
      <p:sp>
        <p:nvSpPr>
          <p:cNvPr id="107665" name="Rectangle 397"/>
          <p:cNvSpPr>
            <a:spLocks noChangeArrowheads="1"/>
          </p:cNvSpPr>
          <p:nvPr/>
        </p:nvSpPr>
        <p:spPr bwMode="auto">
          <a:xfrm>
            <a:off x="8037618" y="685267"/>
            <a:ext cx="1066672" cy="55399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900" b="1" i="1" dirty="0">
                <a:solidFill>
                  <a:srgbClr val="660066"/>
                </a:solidFill>
              </a:rPr>
              <a:t>Basin &amp; Range</a:t>
            </a:r>
          </a:p>
          <a:p>
            <a:pPr eaLnBrk="1" hangingPunct="1"/>
            <a:r>
              <a:rPr lang="en-US" altLang="en-US" sz="900" b="1" i="1" dirty="0">
                <a:solidFill>
                  <a:srgbClr val="660066"/>
                </a:solidFill>
              </a:rPr>
              <a:t>Extension</a:t>
            </a:r>
          </a:p>
          <a:p>
            <a:pPr eaLnBrk="1" hangingPunct="1"/>
            <a:r>
              <a:rPr lang="en-US" altLang="en-US" sz="900" b="1" i="1" dirty="0">
                <a:solidFill>
                  <a:srgbClr val="660066"/>
                </a:solidFill>
              </a:rPr>
              <a:t>In Westernmost</a:t>
            </a:r>
          </a:p>
          <a:p>
            <a:pPr eaLnBrk="1" hangingPunct="1"/>
            <a:r>
              <a:rPr lang="en-US" altLang="en-US" sz="900" b="1" i="1" dirty="0">
                <a:solidFill>
                  <a:srgbClr val="660066"/>
                </a:solidFill>
              </a:rPr>
              <a:t>Permian Basin</a:t>
            </a:r>
            <a:endParaRPr lang="en-US" altLang="en-US" sz="2400" b="1" i="1" dirty="0">
              <a:solidFill>
                <a:srgbClr val="660066"/>
              </a:solidFill>
            </a:endParaRPr>
          </a:p>
        </p:txBody>
      </p:sp>
      <p:sp>
        <p:nvSpPr>
          <p:cNvPr id="107666" name="Rectangle 397"/>
          <p:cNvSpPr>
            <a:spLocks noChangeArrowheads="1"/>
          </p:cNvSpPr>
          <p:nvPr/>
        </p:nvSpPr>
        <p:spPr bwMode="auto">
          <a:xfrm>
            <a:off x="8001368" y="2729735"/>
            <a:ext cx="1843088"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1400" i="1" dirty="0">
                <a:solidFill>
                  <a:srgbClr val="0066FF"/>
                </a:solidFill>
              </a:rPr>
              <a:t>Inundation By Cretaceous Seaway</a:t>
            </a:r>
            <a:endParaRPr lang="en-US" altLang="en-US" sz="4400" i="1" dirty="0">
              <a:solidFill>
                <a:srgbClr val="0066FF"/>
              </a:solidFill>
            </a:endParaRPr>
          </a:p>
        </p:txBody>
      </p:sp>
      <p:sp>
        <p:nvSpPr>
          <p:cNvPr id="107667" name="Rectangle 397"/>
          <p:cNvSpPr>
            <a:spLocks noChangeArrowheads="1"/>
          </p:cNvSpPr>
          <p:nvPr/>
        </p:nvSpPr>
        <p:spPr bwMode="auto">
          <a:xfrm>
            <a:off x="9107735" y="595964"/>
            <a:ext cx="1839985"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000" b="1" i="1" dirty="0">
                <a:solidFill>
                  <a:srgbClr val="990033"/>
                </a:solidFill>
              </a:rPr>
              <a:t>Regional Uplift Of Permian Basin Due To Thermal Uplift Associated With Basin And Range Extension West Of</a:t>
            </a:r>
          </a:p>
          <a:p>
            <a:pPr eaLnBrk="1" hangingPunct="1"/>
            <a:r>
              <a:rPr lang="en-US" altLang="en-US" sz="1000" b="1" i="1" dirty="0">
                <a:solidFill>
                  <a:srgbClr val="990033"/>
                </a:solidFill>
              </a:rPr>
              <a:t>Permian Basin</a:t>
            </a:r>
          </a:p>
        </p:txBody>
      </p:sp>
      <p:sp>
        <p:nvSpPr>
          <p:cNvPr id="167" name="Up-Down Arrow 166"/>
          <p:cNvSpPr/>
          <p:nvPr/>
        </p:nvSpPr>
        <p:spPr bwMode="auto">
          <a:xfrm>
            <a:off x="8910228" y="613619"/>
            <a:ext cx="150813" cy="384175"/>
          </a:xfrm>
          <a:prstGeom prst="upDownArrow">
            <a:avLst/>
          </a:prstGeom>
          <a:solidFill>
            <a:srgbClr val="9900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a:p>
        </p:txBody>
      </p:sp>
      <p:sp>
        <p:nvSpPr>
          <p:cNvPr id="168" name="Up-Down Arrow 167"/>
          <p:cNvSpPr/>
          <p:nvPr/>
        </p:nvSpPr>
        <p:spPr bwMode="auto">
          <a:xfrm>
            <a:off x="7922803" y="2412256"/>
            <a:ext cx="150813" cy="903288"/>
          </a:xfrm>
          <a:prstGeom prst="upDownArrow">
            <a:avLst/>
          </a:prstGeom>
          <a:solidFill>
            <a:srgbClr val="0066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a:solidFill>
                <a:srgbClr val="C00000"/>
              </a:solidFill>
            </a:endParaRPr>
          </a:p>
        </p:txBody>
      </p:sp>
      <p:grpSp>
        <p:nvGrpSpPr>
          <p:cNvPr id="107670" name="Group 249"/>
          <p:cNvGrpSpPr>
            <a:grpSpLocks/>
          </p:cNvGrpSpPr>
          <p:nvPr/>
        </p:nvGrpSpPr>
        <p:grpSpPr bwMode="auto">
          <a:xfrm>
            <a:off x="6719612" y="654772"/>
            <a:ext cx="1146058" cy="39692"/>
            <a:chOff x="3479800" y="4202113"/>
            <a:chExt cx="1146175" cy="39687"/>
          </a:xfrm>
        </p:grpSpPr>
        <p:sp>
          <p:nvSpPr>
            <p:cNvPr id="107674" name="Freeform 589"/>
            <p:cNvSpPr>
              <a:spLocks/>
            </p:cNvSpPr>
            <p:nvPr/>
          </p:nvSpPr>
          <p:spPr bwMode="auto">
            <a:xfrm>
              <a:off x="3479800" y="4205288"/>
              <a:ext cx="592138" cy="36512"/>
            </a:xfrm>
            <a:custGeom>
              <a:avLst/>
              <a:gdLst>
                <a:gd name="T0" fmla="*/ 0 w 564"/>
                <a:gd name="T1" fmla="*/ 2147483647 h 30"/>
                <a:gd name="T2" fmla="*/ 0 w 564"/>
                <a:gd name="T3" fmla="*/ 0 h 30"/>
                <a:gd name="T4" fmla="*/ 0 w 564"/>
                <a:gd name="T5" fmla="*/ 2147483647 h 30"/>
                <a:gd name="T6" fmla="*/ 0 w 564"/>
                <a:gd name="T7" fmla="*/ 0 h 30"/>
                <a:gd name="T8" fmla="*/ 0 w 564"/>
                <a:gd name="T9" fmla="*/ 2147483647 h 30"/>
                <a:gd name="T10" fmla="*/ 0 w 564"/>
                <a:gd name="T11" fmla="*/ 0 h 30"/>
                <a:gd name="T12" fmla="*/ 0 w 564"/>
                <a:gd name="T13" fmla="*/ 2147483647 h 30"/>
                <a:gd name="T14" fmla="*/ 0 w 564"/>
                <a:gd name="T15" fmla="*/ 0 h 30"/>
                <a:gd name="T16" fmla="*/ 0 w 564"/>
                <a:gd name="T17" fmla="*/ 2147483647 h 30"/>
                <a:gd name="T18" fmla="*/ 0 w 564"/>
                <a:gd name="T19" fmla="*/ 0 h 30"/>
                <a:gd name="T20" fmla="*/ 0 w 564"/>
                <a:gd name="T21" fmla="*/ 2147483647 h 30"/>
                <a:gd name="T22" fmla="*/ 0 w 564"/>
                <a:gd name="T23" fmla="*/ 0 h 3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64"/>
                <a:gd name="T37" fmla="*/ 0 h 30"/>
                <a:gd name="T38" fmla="*/ 564 w 564"/>
                <a:gd name="T39" fmla="*/ 30 h 3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64" h="30">
                  <a:moveTo>
                    <a:pt x="0" y="29"/>
                  </a:moveTo>
                  <a:cubicBezTo>
                    <a:pt x="18" y="14"/>
                    <a:pt x="36" y="0"/>
                    <a:pt x="53" y="0"/>
                  </a:cubicBezTo>
                  <a:cubicBezTo>
                    <a:pt x="70" y="0"/>
                    <a:pt x="87" y="30"/>
                    <a:pt x="104" y="30"/>
                  </a:cubicBezTo>
                  <a:cubicBezTo>
                    <a:pt x="121" y="30"/>
                    <a:pt x="138" y="0"/>
                    <a:pt x="155" y="0"/>
                  </a:cubicBezTo>
                  <a:cubicBezTo>
                    <a:pt x="172" y="0"/>
                    <a:pt x="189" y="30"/>
                    <a:pt x="206" y="30"/>
                  </a:cubicBezTo>
                  <a:cubicBezTo>
                    <a:pt x="223" y="30"/>
                    <a:pt x="238" y="0"/>
                    <a:pt x="255" y="0"/>
                  </a:cubicBezTo>
                  <a:cubicBezTo>
                    <a:pt x="272" y="0"/>
                    <a:pt x="291" y="29"/>
                    <a:pt x="308" y="29"/>
                  </a:cubicBezTo>
                  <a:cubicBezTo>
                    <a:pt x="325" y="29"/>
                    <a:pt x="343" y="0"/>
                    <a:pt x="360" y="0"/>
                  </a:cubicBezTo>
                  <a:cubicBezTo>
                    <a:pt x="377" y="0"/>
                    <a:pt x="394" y="29"/>
                    <a:pt x="411" y="29"/>
                  </a:cubicBezTo>
                  <a:cubicBezTo>
                    <a:pt x="428" y="29"/>
                    <a:pt x="448" y="0"/>
                    <a:pt x="465" y="0"/>
                  </a:cubicBezTo>
                  <a:cubicBezTo>
                    <a:pt x="482" y="0"/>
                    <a:pt x="500" y="30"/>
                    <a:pt x="516" y="30"/>
                  </a:cubicBezTo>
                  <a:cubicBezTo>
                    <a:pt x="532" y="30"/>
                    <a:pt x="548" y="15"/>
                    <a:pt x="564" y="0"/>
                  </a:cubicBezTo>
                </a:path>
              </a:pathLst>
            </a:custGeom>
            <a:noFill/>
            <a:ln w="1270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b="1"/>
            </a:p>
          </p:txBody>
        </p:sp>
        <p:sp>
          <p:nvSpPr>
            <p:cNvPr id="107675" name="Freeform 590"/>
            <p:cNvSpPr>
              <a:spLocks/>
            </p:cNvSpPr>
            <p:nvPr/>
          </p:nvSpPr>
          <p:spPr bwMode="auto">
            <a:xfrm>
              <a:off x="4033838" y="4202113"/>
              <a:ext cx="592137" cy="36512"/>
            </a:xfrm>
            <a:custGeom>
              <a:avLst/>
              <a:gdLst>
                <a:gd name="T0" fmla="*/ 0 w 564"/>
                <a:gd name="T1" fmla="*/ 2147483647 h 30"/>
                <a:gd name="T2" fmla="*/ 0 w 564"/>
                <a:gd name="T3" fmla="*/ 0 h 30"/>
                <a:gd name="T4" fmla="*/ 0 w 564"/>
                <a:gd name="T5" fmla="*/ 2147483647 h 30"/>
                <a:gd name="T6" fmla="*/ 0 w 564"/>
                <a:gd name="T7" fmla="*/ 0 h 30"/>
                <a:gd name="T8" fmla="*/ 0 w 564"/>
                <a:gd name="T9" fmla="*/ 2147483647 h 30"/>
                <a:gd name="T10" fmla="*/ 0 w 564"/>
                <a:gd name="T11" fmla="*/ 0 h 30"/>
                <a:gd name="T12" fmla="*/ 0 w 564"/>
                <a:gd name="T13" fmla="*/ 2147483647 h 30"/>
                <a:gd name="T14" fmla="*/ 0 w 564"/>
                <a:gd name="T15" fmla="*/ 0 h 30"/>
                <a:gd name="T16" fmla="*/ 0 w 564"/>
                <a:gd name="T17" fmla="*/ 2147483647 h 30"/>
                <a:gd name="T18" fmla="*/ 0 w 564"/>
                <a:gd name="T19" fmla="*/ 0 h 30"/>
                <a:gd name="T20" fmla="*/ 0 w 564"/>
                <a:gd name="T21" fmla="*/ 2147483647 h 30"/>
                <a:gd name="T22" fmla="*/ 0 w 564"/>
                <a:gd name="T23" fmla="*/ 0 h 3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64"/>
                <a:gd name="T37" fmla="*/ 0 h 30"/>
                <a:gd name="T38" fmla="*/ 564 w 564"/>
                <a:gd name="T39" fmla="*/ 30 h 3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64" h="30">
                  <a:moveTo>
                    <a:pt x="0" y="29"/>
                  </a:moveTo>
                  <a:cubicBezTo>
                    <a:pt x="18" y="14"/>
                    <a:pt x="36" y="0"/>
                    <a:pt x="53" y="0"/>
                  </a:cubicBezTo>
                  <a:cubicBezTo>
                    <a:pt x="70" y="0"/>
                    <a:pt x="87" y="30"/>
                    <a:pt x="104" y="30"/>
                  </a:cubicBezTo>
                  <a:cubicBezTo>
                    <a:pt x="121" y="30"/>
                    <a:pt x="138" y="0"/>
                    <a:pt x="155" y="0"/>
                  </a:cubicBezTo>
                  <a:cubicBezTo>
                    <a:pt x="172" y="0"/>
                    <a:pt x="189" y="30"/>
                    <a:pt x="206" y="30"/>
                  </a:cubicBezTo>
                  <a:cubicBezTo>
                    <a:pt x="223" y="30"/>
                    <a:pt x="238" y="0"/>
                    <a:pt x="255" y="0"/>
                  </a:cubicBezTo>
                  <a:cubicBezTo>
                    <a:pt x="272" y="0"/>
                    <a:pt x="291" y="29"/>
                    <a:pt x="308" y="29"/>
                  </a:cubicBezTo>
                  <a:cubicBezTo>
                    <a:pt x="325" y="29"/>
                    <a:pt x="343" y="0"/>
                    <a:pt x="360" y="0"/>
                  </a:cubicBezTo>
                  <a:cubicBezTo>
                    <a:pt x="377" y="0"/>
                    <a:pt x="394" y="29"/>
                    <a:pt x="411" y="29"/>
                  </a:cubicBezTo>
                  <a:cubicBezTo>
                    <a:pt x="428" y="29"/>
                    <a:pt x="448" y="0"/>
                    <a:pt x="465" y="0"/>
                  </a:cubicBezTo>
                  <a:cubicBezTo>
                    <a:pt x="482" y="0"/>
                    <a:pt x="500" y="30"/>
                    <a:pt x="516" y="30"/>
                  </a:cubicBezTo>
                  <a:cubicBezTo>
                    <a:pt x="532" y="30"/>
                    <a:pt x="548" y="15"/>
                    <a:pt x="564" y="0"/>
                  </a:cubicBezTo>
                </a:path>
              </a:pathLst>
            </a:custGeom>
            <a:noFill/>
            <a:ln w="1270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b="1"/>
            </a:p>
          </p:txBody>
        </p:sp>
      </p:grpSp>
      <p:grpSp>
        <p:nvGrpSpPr>
          <p:cNvPr id="107671" name="Group 246"/>
          <p:cNvGrpSpPr>
            <a:grpSpLocks/>
          </p:cNvGrpSpPr>
          <p:nvPr/>
        </p:nvGrpSpPr>
        <p:grpSpPr bwMode="auto">
          <a:xfrm rot="21240000">
            <a:off x="6724160" y="761691"/>
            <a:ext cx="1146058" cy="39692"/>
            <a:chOff x="3479800" y="4202113"/>
            <a:chExt cx="1146175" cy="39687"/>
          </a:xfrm>
        </p:grpSpPr>
        <p:sp>
          <p:nvSpPr>
            <p:cNvPr id="107672" name="Freeform 589"/>
            <p:cNvSpPr>
              <a:spLocks/>
            </p:cNvSpPr>
            <p:nvPr/>
          </p:nvSpPr>
          <p:spPr bwMode="auto">
            <a:xfrm>
              <a:off x="3479800" y="4205288"/>
              <a:ext cx="592138" cy="36512"/>
            </a:xfrm>
            <a:custGeom>
              <a:avLst/>
              <a:gdLst>
                <a:gd name="T0" fmla="*/ 0 w 564"/>
                <a:gd name="T1" fmla="*/ 2147483647 h 30"/>
                <a:gd name="T2" fmla="*/ 0 w 564"/>
                <a:gd name="T3" fmla="*/ 0 h 30"/>
                <a:gd name="T4" fmla="*/ 0 w 564"/>
                <a:gd name="T5" fmla="*/ 2147483647 h 30"/>
                <a:gd name="T6" fmla="*/ 0 w 564"/>
                <a:gd name="T7" fmla="*/ 0 h 30"/>
                <a:gd name="T8" fmla="*/ 0 w 564"/>
                <a:gd name="T9" fmla="*/ 2147483647 h 30"/>
                <a:gd name="T10" fmla="*/ 0 w 564"/>
                <a:gd name="T11" fmla="*/ 0 h 30"/>
                <a:gd name="T12" fmla="*/ 0 w 564"/>
                <a:gd name="T13" fmla="*/ 2147483647 h 30"/>
                <a:gd name="T14" fmla="*/ 0 w 564"/>
                <a:gd name="T15" fmla="*/ 0 h 30"/>
                <a:gd name="T16" fmla="*/ 0 w 564"/>
                <a:gd name="T17" fmla="*/ 2147483647 h 30"/>
                <a:gd name="T18" fmla="*/ 0 w 564"/>
                <a:gd name="T19" fmla="*/ 0 h 30"/>
                <a:gd name="T20" fmla="*/ 0 w 564"/>
                <a:gd name="T21" fmla="*/ 2147483647 h 30"/>
                <a:gd name="T22" fmla="*/ 0 w 564"/>
                <a:gd name="T23" fmla="*/ 0 h 3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64"/>
                <a:gd name="T37" fmla="*/ 0 h 30"/>
                <a:gd name="T38" fmla="*/ 564 w 564"/>
                <a:gd name="T39" fmla="*/ 30 h 3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64" h="30">
                  <a:moveTo>
                    <a:pt x="0" y="29"/>
                  </a:moveTo>
                  <a:cubicBezTo>
                    <a:pt x="18" y="14"/>
                    <a:pt x="36" y="0"/>
                    <a:pt x="53" y="0"/>
                  </a:cubicBezTo>
                  <a:cubicBezTo>
                    <a:pt x="70" y="0"/>
                    <a:pt x="87" y="30"/>
                    <a:pt x="104" y="30"/>
                  </a:cubicBezTo>
                  <a:cubicBezTo>
                    <a:pt x="121" y="30"/>
                    <a:pt x="138" y="0"/>
                    <a:pt x="155" y="0"/>
                  </a:cubicBezTo>
                  <a:cubicBezTo>
                    <a:pt x="172" y="0"/>
                    <a:pt x="189" y="30"/>
                    <a:pt x="206" y="30"/>
                  </a:cubicBezTo>
                  <a:cubicBezTo>
                    <a:pt x="223" y="30"/>
                    <a:pt x="238" y="0"/>
                    <a:pt x="255" y="0"/>
                  </a:cubicBezTo>
                  <a:cubicBezTo>
                    <a:pt x="272" y="0"/>
                    <a:pt x="291" y="29"/>
                    <a:pt x="308" y="29"/>
                  </a:cubicBezTo>
                  <a:cubicBezTo>
                    <a:pt x="325" y="29"/>
                    <a:pt x="343" y="0"/>
                    <a:pt x="360" y="0"/>
                  </a:cubicBezTo>
                  <a:cubicBezTo>
                    <a:pt x="377" y="0"/>
                    <a:pt x="394" y="29"/>
                    <a:pt x="411" y="29"/>
                  </a:cubicBezTo>
                  <a:cubicBezTo>
                    <a:pt x="428" y="29"/>
                    <a:pt x="448" y="0"/>
                    <a:pt x="465" y="0"/>
                  </a:cubicBezTo>
                  <a:cubicBezTo>
                    <a:pt x="482" y="0"/>
                    <a:pt x="500" y="30"/>
                    <a:pt x="516" y="30"/>
                  </a:cubicBezTo>
                  <a:cubicBezTo>
                    <a:pt x="532" y="30"/>
                    <a:pt x="548" y="15"/>
                    <a:pt x="564" y="0"/>
                  </a:cubicBezTo>
                </a:path>
              </a:pathLst>
            </a:custGeom>
            <a:noFill/>
            <a:ln w="1270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b="1"/>
            </a:p>
          </p:txBody>
        </p:sp>
        <p:sp>
          <p:nvSpPr>
            <p:cNvPr id="107673" name="Freeform 590"/>
            <p:cNvSpPr>
              <a:spLocks/>
            </p:cNvSpPr>
            <p:nvPr/>
          </p:nvSpPr>
          <p:spPr bwMode="auto">
            <a:xfrm>
              <a:off x="4033838" y="4202113"/>
              <a:ext cx="592137" cy="36512"/>
            </a:xfrm>
            <a:custGeom>
              <a:avLst/>
              <a:gdLst>
                <a:gd name="T0" fmla="*/ 0 w 564"/>
                <a:gd name="T1" fmla="*/ 2147483647 h 30"/>
                <a:gd name="T2" fmla="*/ 0 w 564"/>
                <a:gd name="T3" fmla="*/ 0 h 30"/>
                <a:gd name="T4" fmla="*/ 0 w 564"/>
                <a:gd name="T5" fmla="*/ 2147483647 h 30"/>
                <a:gd name="T6" fmla="*/ 0 w 564"/>
                <a:gd name="T7" fmla="*/ 0 h 30"/>
                <a:gd name="T8" fmla="*/ 0 w 564"/>
                <a:gd name="T9" fmla="*/ 2147483647 h 30"/>
                <a:gd name="T10" fmla="*/ 0 w 564"/>
                <a:gd name="T11" fmla="*/ 0 h 30"/>
                <a:gd name="T12" fmla="*/ 0 w 564"/>
                <a:gd name="T13" fmla="*/ 2147483647 h 30"/>
                <a:gd name="T14" fmla="*/ 0 w 564"/>
                <a:gd name="T15" fmla="*/ 0 h 30"/>
                <a:gd name="T16" fmla="*/ 0 w 564"/>
                <a:gd name="T17" fmla="*/ 2147483647 h 30"/>
                <a:gd name="T18" fmla="*/ 0 w 564"/>
                <a:gd name="T19" fmla="*/ 0 h 30"/>
                <a:gd name="T20" fmla="*/ 0 w 564"/>
                <a:gd name="T21" fmla="*/ 2147483647 h 30"/>
                <a:gd name="T22" fmla="*/ 0 w 564"/>
                <a:gd name="T23" fmla="*/ 0 h 3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64"/>
                <a:gd name="T37" fmla="*/ 0 h 30"/>
                <a:gd name="T38" fmla="*/ 564 w 564"/>
                <a:gd name="T39" fmla="*/ 30 h 3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64" h="30">
                  <a:moveTo>
                    <a:pt x="0" y="29"/>
                  </a:moveTo>
                  <a:cubicBezTo>
                    <a:pt x="18" y="14"/>
                    <a:pt x="36" y="0"/>
                    <a:pt x="53" y="0"/>
                  </a:cubicBezTo>
                  <a:cubicBezTo>
                    <a:pt x="70" y="0"/>
                    <a:pt x="87" y="30"/>
                    <a:pt x="104" y="30"/>
                  </a:cubicBezTo>
                  <a:cubicBezTo>
                    <a:pt x="121" y="30"/>
                    <a:pt x="138" y="0"/>
                    <a:pt x="155" y="0"/>
                  </a:cubicBezTo>
                  <a:cubicBezTo>
                    <a:pt x="172" y="0"/>
                    <a:pt x="189" y="30"/>
                    <a:pt x="206" y="30"/>
                  </a:cubicBezTo>
                  <a:cubicBezTo>
                    <a:pt x="223" y="30"/>
                    <a:pt x="238" y="0"/>
                    <a:pt x="255" y="0"/>
                  </a:cubicBezTo>
                  <a:cubicBezTo>
                    <a:pt x="272" y="0"/>
                    <a:pt x="291" y="29"/>
                    <a:pt x="308" y="29"/>
                  </a:cubicBezTo>
                  <a:cubicBezTo>
                    <a:pt x="325" y="29"/>
                    <a:pt x="343" y="0"/>
                    <a:pt x="360" y="0"/>
                  </a:cubicBezTo>
                  <a:cubicBezTo>
                    <a:pt x="377" y="0"/>
                    <a:pt x="394" y="29"/>
                    <a:pt x="411" y="29"/>
                  </a:cubicBezTo>
                  <a:cubicBezTo>
                    <a:pt x="428" y="29"/>
                    <a:pt x="448" y="0"/>
                    <a:pt x="465" y="0"/>
                  </a:cubicBezTo>
                  <a:cubicBezTo>
                    <a:pt x="482" y="0"/>
                    <a:pt x="500" y="30"/>
                    <a:pt x="516" y="30"/>
                  </a:cubicBezTo>
                  <a:cubicBezTo>
                    <a:pt x="532" y="30"/>
                    <a:pt x="548" y="15"/>
                    <a:pt x="564" y="0"/>
                  </a:cubicBezTo>
                </a:path>
              </a:pathLst>
            </a:custGeom>
            <a:noFill/>
            <a:ln w="1270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b="1"/>
            </a:p>
          </p:txBody>
        </p:sp>
      </p:grpSp>
      <p:sp>
        <p:nvSpPr>
          <p:cNvPr id="169" name="Freeform 589"/>
          <p:cNvSpPr>
            <a:spLocks/>
          </p:cNvSpPr>
          <p:nvPr/>
        </p:nvSpPr>
        <p:spPr bwMode="auto">
          <a:xfrm>
            <a:off x="6727174" y="6658380"/>
            <a:ext cx="592078" cy="36517"/>
          </a:xfrm>
          <a:custGeom>
            <a:avLst/>
            <a:gdLst>
              <a:gd name="T0" fmla="*/ 0 w 564"/>
              <a:gd name="T1" fmla="*/ 2147483647 h 30"/>
              <a:gd name="T2" fmla="*/ 0 w 564"/>
              <a:gd name="T3" fmla="*/ 0 h 30"/>
              <a:gd name="T4" fmla="*/ 0 w 564"/>
              <a:gd name="T5" fmla="*/ 2147483647 h 30"/>
              <a:gd name="T6" fmla="*/ 0 w 564"/>
              <a:gd name="T7" fmla="*/ 0 h 30"/>
              <a:gd name="T8" fmla="*/ 0 w 564"/>
              <a:gd name="T9" fmla="*/ 2147483647 h 30"/>
              <a:gd name="T10" fmla="*/ 0 w 564"/>
              <a:gd name="T11" fmla="*/ 0 h 30"/>
              <a:gd name="T12" fmla="*/ 0 w 564"/>
              <a:gd name="T13" fmla="*/ 2147483647 h 30"/>
              <a:gd name="T14" fmla="*/ 0 w 564"/>
              <a:gd name="T15" fmla="*/ 0 h 30"/>
              <a:gd name="T16" fmla="*/ 0 w 564"/>
              <a:gd name="T17" fmla="*/ 2147483647 h 30"/>
              <a:gd name="T18" fmla="*/ 0 w 564"/>
              <a:gd name="T19" fmla="*/ 0 h 30"/>
              <a:gd name="T20" fmla="*/ 0 w 564"/>
              <a:gd name="T21" fmla="*/ 2147483647 h 30"/>
              <a:gd name="T22" fmla="*/ 0 w 564"/>
              <a:gd name="T23" fmla="*/ 0 h 3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64"/>
              <a:gd name="T37" fmla="*/ 0 h 30"/>
              <a:gd name="T38" fmla="*/ 564 w 564"/>
              <a:gd name="T39" fmla="*/ 30 h 3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64" h="30">
                <a:moveTo>
                  <a:pt x="0" y="29"/>
                </a:moveTo>
                <a:cubicBezTo>
                  <a:pt x="18" y="14"/>
                  <a:pt x="36" y="0"/>
                  <a:pt x="53" y="0"/>
                </a:cubicBezTo>
                <a:cubicBezTo>
                  <a:pt x="70" y="0"/>
                  <a:pt x="87" y="30"/>
                  <a:pt x="104" y="30"/>
                </a:cubicBezTo>
                <a:cubicBezTo>
                  <a:pt x="121" y="30"/>
                  <a:pt x="138" y="0"/>
                  <a:pt x="155" y="0"/>
                </a:cubicBezTo>
                <a:cubicBezTo>
                  <a:pt x="172" y="0"/>
                  <a:pt x="189" y="30"/>
                  <a:pt x="206" y="30"/>
                </a:cubicBezTo>
                <a:cubicBezTo>
                  <a:pt x="223" y="30"/>
                  <a:pt x="238" y="0"/>
                  <a:pt x="255" y="0"/>
                </a:cubicBezTo>
                <a:cubicBezTo>
                  <a:pt x="272" y="0"/>
                  <a:pt x="291" y="29"/>
                  <a:pt x="308" y="29"/>
                </a:cubicBezTo>
                <a:cubicBezTo>
                  <a:pt x="325" y="29"/>
                  <a:pt x="343" y="0"/>
                  <a:pt x="360" y="0"/>
                </a:cubicBezTo>
                <a:cubicBezTo>
                  <a:pt x="377" y="0"/>
                  <a:pt x="394" y="29"/>
                  <a:pt x="411" y="29"/>
                </a:cubicBezTo>
                <a:cubicBezTo>
                  <a:pt x="428" y="29"/>
                  <a:pt x="448" y="0"/>
                  <a:pt x="465" y="0"/>
                </a:cubicBezTo>
                <a:cubicBezTo>
                  <a:pt x="482" y="0"/>
                  <a:pt x="500" y="30"/>
                  <a:pt x="516" y="30"/>
                </a:cubicBezTo>
                <a:cubicBezTo>
                  <a:pt x="532" y="30"/>
                  <a:pt x="548" y="15"/>
                  <a:pt x="564" y="0"/>
                </a:cubicBezTo>
              </a:path>
            </a:pathLst>
          </a:custGeom>
          <a:noFill/>
          <a:ln w="1270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b="1"/>
          </a:p>
        </p:txBody>
      </p:sp>
      <p:sp>
        <p:nvSpPr>
          <p:cNvPr id="170" name="Freeform 590"/>
          <p:cNvSpPr>
            <a:spLocks/>
          </p:cNvSpPr>
          <p:nvPr/>
        </p:nvSpPr>
        <p:spPr bwMode="auto">
          <a:xfrm>
            <a:off x="7281156" y="6655205"/>
            <a:ext cx="592077" cy="36517"/>
          </a:xfrm>
          <a:custGeom>
            <a:avLst/>
            <a:gdLst>
              <a:gd name="T0" fmla="*/ 0 w 564"/>
              <a:gd name="T1" fmla="*/ 2147483647 h 30"/>
              <a:gd name="T2" fmla="*/ 0 w 564"/>
              <a:gd name="T3" fmla="*/ 0 h 30"/>
              <a:gd name="T4" fmla="*/ 0 w 564"/>
              <a:gd name="T5" fmla="*/ 2147483647 h 30"/>
              <a:gd name="T6" fmla="*/ 0 w 564"/>
              <a:gd name="T7" fmla="*/ 0 h 30"/>
              <a:gd name="T8" fmla="*/ 0 w 564"/>
              <a:gd name="T9" fmla="*/ 2147483647 h 30"/>
              <a:gd name="T10" fmla="*/ 0 w 564"/>
              <a:gd name="T11" fmla="*/ 0 h 30"/>
              <a:gd name="T12" fmla="*/ 0 w 564"/>
              <a:gd name="T13" fmla="*/ 2147483647 h 30"/>
              <a:gd name="T14" fmla="*/ 0 w 564"/>
              <a:gd name="T15" fmla="*/ 0 h 30"/>
              <a:gd name="T16" fmla="*/ 0 w 564"/>
              <a:gd name="T17" fmla="*/ 2147483647 h 30"/>
              <a:gd name="T18" fmla="*/ 0 w 564"/>
              <a:gd name="T19" fmla="*/ 0 h 30"/>
              <a:gd name="T20" fmla="*/ 0 w 564"/>
              <a:gd name="T21" fmla="*/ 2147483647 h 30"/>
              <a:gd name="T22" fmla="*/ 0 w 564"/>
              <a:gd name="T23" fmla="*/ 0 h 3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64"/>
              <a:gd name="T37" fmla="*/ 0 h 30"/>
              <a:gd name="T38" fmla="*/ 564 w 564"/>
              <a:gd name="T39" fmla="*/ 30 h 3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64" h="30">
                <a:moveTo>
                  <a:pt x="0" y="29"/>
                </a:moveTo>
                <a:cubicBezTo>
                  <a:pt x="18" y="14"/>
                  <a:pt x="36" y="0"/>
                  <a:pt x="53" y="0"/>
                </a:cubicBezTo>
                <a:cubicBezTo>
                  <a:pt x="70" y="0"/>
                  <a:pt x="87" y="30"/>
                  <a:pt x="104" y="30"/>
                </a:cubicBezTo>
                <a:cubicBezTo>
                  <a:pt x="121" y="30"/>
                  <a:pt x="138" y="0"/>
                  <a:pt x="155" y="0"/>
                </a:cubicBezTo>
                <a:cubicBezTo>
                  <a:pt x="172" y="0"/>
                  <a:pt x="189" y="30"/>
                  <a:pt x="206" y="30"/>
                </a:cubicBezTo>
                <a:cubicBezTo>
                  <a:pt x="223" y="30"/>
                  <a:pt x="238" y="0"/>
                  <a:pt x="255" y="0"/>
                </a:cubicBezTo>
                <a:cubicBezTo>
                  <a:pt x="272" y="0"/>
                  <a:pt x="291" y="29"/>
                  <a:pt x="308" y="29"/>
                </a:cubicBezTo>
                <a:cubicBezTo>
                  <a:pt x="325" y="29"/>
                  <a:pt x="343" y="0"/>
                  <a:pt x="360" y="0"/>
                </a:cubicBezTo>
                <a:cubicBezTo>
                  <a:pt x="377" y="0"/>
                  <a:pt x="394" y="29"/>
                  <a:pt x="411" y="29"/>
                </a:cubicBezTo>
                <a:cubicBezTo>
                  <a:pt x="428" y="29"/>
                  <a:pt x="448" y="0"/>
                  <a:pt x="465" y="0"/>
                </a:cubicBezTo>
                <a:cubicBezTo>
                  <a:pt x="482" y="0"/>
                  <a:pt x="500" y="30"/>
                  <a:pt x="516" y="30"/>
                </a:cubicBezTo>
                <a:cubicBezTo>
                  <a:pt x="532" y="30"/>
                  <a:pt x="548" y="15"/>
                  <a:pt x="564" y="0"/>
                </a:cubicBezTo>
              </a:path>
            </a:pathLst>
          </a:custGeom>
          <a:noFill/>
          <a:ln w="1270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b="1"/>
          </a:p>
        </p:txBody>
      </p:sp>
      <p:sp>
        <p:nvSpPr>
          <p:cNvPr id="172" name="Rectangle 466"/>
          <p:cNvSpPr>
            <a:spLocks noChangeArrowheads="1"/>
          </p:cNvSpPr>
          <p:nvPr/>
        </p:nvSpPr>
        <p:spPr bwMode="auto">
          <a:xfrm>
            <a:off x="7421775" y="5867328"/>
            <a:ext cx="253274"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600" b="1" dirty="0">
                <a:solidFill>
                  <a:srgbClr val="000000"/>
                </a:solidFill>
              </a:rPr>
              <a:t>Trujillo</a:t>
            </a:r>
            <a:endParaRPr lang="en-US" altLang="en-US" b="1" dirty="0"/>
          </a:p>
        </p:txBody>
      </p:sp>
      <p:cxnSp>
        <p:nvCxnSpPr>
          <p:cNvPr id="173" name="Straight Connector 172"/>
          <p:cNvCxnSpPr/>
          <p:nvPr/>
        </p:nvCxnSpPr>
        <p:spPr bwMode="auto">
          <a:xfrm flipV="1">
            <a:off x="7274572" y="5978420"/>
            <a:ext cx="59055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74" name="Freeform 589"/>
          <p:cNvSpPr>
            <a:spLocks/>
          </p:cNvSpPr>
          <p:nvPr/>
        </p:nvSpPr>
        <p:spPr bwMode="auto">
          <a:xfrm>
            <a:off x="6722092" y="5746612"/>
            <a:ext cx="592078" cy="36517"/>
          </a:xfrm>
          <a:custGeom>
            <a:avLst/>
            <a:gdLst>
              <a:gd name="T0" fmla="*/ 0 w 564"/>
              <a:gd name="T1" fmla="*/ 2147483647 h 30"/>
              <a:gd name="T2" fmla="*/ 0 w 564"/>
              <a:gd name="T3" fmla="*/ 0 h 30"/>
              <a:gd name="T4" fmla="*/ 0 w 564"/>
              <a:gd name="T5" fmla="*/ 2147483647 h 30"/>
              <a:gd name="T6" fmla="*/ 0 w 564"/>
              <a:gd name="T7" fmla="*/ 0 h 30"/>
              <a:gd name="T8" fmla="*/ 0 w 564"/>
              <a:gd name="T9" fmla="*/ 2147483647 h 30"/>
              <a:gd name="T10" fmla="*/ 0 w 564"/>
              <a:gd name="T11" fmla="*/ 0 h 30"/>
              <a:gd name="T12" fmla="*/ 0 w 564"/>
              <a:gd name="T13" fmla="*/ 2147483647 h 30"/>
              <a:gd name="T14" fmla="*/ 0 w 564"/>
              <a:gd name="T15" fmla="*/ 0 h 30"/>
              <a:gd name="T16" fmla="*/ 0 w 564"/>
              <a:gd name="T17" fmla="*/ 2147483647 h 30"/>
              <a:gd name="T18" fmla="*/ 0 w 564"/>
              <a:gd name="T19" fmla="*/ 0 h 30"/>
              <a:gd name="T20" fmla="*/ 0 w 564"/>
              <a:gd name="T21" fmla="*/ 2147483647 h 30"/>
              <a:gd name="T22" fmla="*/ 0 w 564"/>
              <a:gd name="T23" fmla="*/ 0 h 3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64"/>
              <a:gd name="T37" fmla="*/ 0 h 30"/>
              <a:gd name="T38" fmla="*/ 564 w 564"/>
              <a:gd name="T39" fmla="*/ 30 h 3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64" h="30">
                <a:moveTo>
                  <a:pt x="0" y="29"/>
                </a:moveTo>
                <a:cubicBezTo>
                  <a:pt x="18" y="14"/>
                  <a:pt x="36" y="0"/>
                  <a:pt x="53" y="0"/>
                </a:cubicBezTo>
                <a:cubicBezTo>
                  <a:pt x="70" y="0"/>
                  <a:pt x="87" y="30"/>
                  <a:pt x="104" y="30"/>
                </a:cubicBezTo>
                <a:cubicBezTo>
                  <a:pt x="121" y="30"/>
                  <a:pt x="138" y="0"/>
                  <a:pt x="155" y="0"/>
                </a:cubicBezTo>
                <a:cubicBezTo>
                  <a:pt x="172" y="0"/>
                  <a:pt x="189" y="30"/>
                  <a:pt x="206" y="30"/>
                </a:cubicBezTo>
                <a:cubicBezTo>
                  <a:pt x="223" y="30"/>
                  <a:pt x="238" y="0"/>
                  <a:pt x="255" y="0"/>
                </a:cubicBezTo>
                <a:cubicBezTo>
                  <a:pt x="272" y="0"/>
                  <a:pt x="291" y="29"/>
                  <a:pt x="308" y="29"/>
                </a:cubicBezTo>
                <a:cubicBezTo>
                  <a:pt x="325" y="29"/>
                  <a:pt x="343" y="0"/>
                  <a:pt x="360" y="0"/>
                </a:cubicBezTo>
                <a:cubicBezTo>
                  <a:pt x="377" y="0"/>
                  <a:pt x="394" y="29"/>
                  <a:pt x="411" y="29"/>
                </a:cubicBezTo>
                <a:cubicBezTo>
                  <a:pt x="428" y="29"/>
                  <a:pt x="448" y="0"/>
                  <a:pt x="465" y="0"/>
                </a:cubicBezTo>
                <a:cubicBezTo>
                  <a:pt x="482" y="0"/>
                  <a:pt x="500" y="30"/>
                  <a:pt x="516" y="30"/>
                </a:cubicBezTo>
                <a:cubicBezTo>
                  <a:pt x="532" y="30"/>
                  <a:pt x="548" y="15"/>
                  <a:pt x="564" y="0"/>
                </a:cubicBezTo>
              </a:path>
            </a:pathLst>
          </a:custGeom>
          <a:noFill/>
          <a:ln w="1270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b="1"/>
          </a:p>
        </p:txBody>
      </p:sp>
      <p:sp>
        <p:nvSpPr>
          <p:cNvPr id="175" name="Freeform 590"/>
          <p:cNvSpPr>
            <a:spLocks/>
          </p:cNvSpPr>
          <p:nvPr/>
        </p:nvSpPr>
        <p:spPr bwMode="auto">
          <a:xfrm>
            <a:off x="7276075" y="5743437"/>
            <a:ext cx="592077" cy="36517"/>
          </a:xfrm>
          <a:custGeom>
            <a:avLst/>
            <a:gdLst>
              <a:gd name="T0" fmla="*/ 0 w 564"/>
              <a:gd name="T1" fmla="*/ 2147483647 h 30"/>
              <a:gd name="T2" fmla="*/ 0 w 564"/>
              <a:gd name="T3" fmla="*/ 0 h 30"/>
              <a:gd name="T4" fmla="*/ 0 w 564"/>
              <a:gd name="T5" fmla="*/ 2147483647 h 30"/>
              <a:gd name="T6" fmla="*/ 0 w 564"/>
              <a:gd name="T7" fmla="*/ 0 h 30"/>
              <a:gd name="T8" fmla="*/ 0 w 564"/>
              <a:gd name="T9" fmla="*/ 2147483647 h 30"/>
              <a:gd name="T10" fmla="*/ 0 w 564"/>
              <a:gd name="T11" fmla="*/ 0 h 30"/>
              <a:gd name="T12" fmla="*/ 0 w 564"/>
              <a:gd name="T13" fmla="*/ 2147483647 h 30"/>
              <a:gd name="T14" fmla="*/ 0 w 564"/>
              <a:gd name="T15" fmla="*/ 0 h 30"/>
              <a:gd name="T16" fmla="*/ 0 w 564"/>
              <a:gd name="T17" fmla="*/ 2147483647 h 30"/>
              <a:gd name="T18" fmla="*/ 0 w 564"/>
              <a:gd name="T19" fmla="*/ 0 h 30"/>
              <a:gd name="T20" fmla="*/ 0 w 564"/>
              <a:gd name="T21" fmla="*/ 2147483647 h 30"/>
              <a:gd name="T22" fmla="*/ 0 w 564"/>
              <a:gd name="T23" fmla="*/ 0 h 3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64"/>
              <a:gd name="T37" fmla="*/ 0 h 30"/>
              <a:gd name="T38" fmla="*/ 564 w 564"/>
              <a:gd name="T39" fmla="*/ 30 h 3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64" h="30">
                <a:moveTo>
                  <a:pt x="0" y="29"/>
                </a:moveTo>
                <a:cubicBezTo>
                  <a:pt x="18" y="14"/>
                  <a:pt x="36" y="0"/>
                  <a:pt x="53" y="0"/>
                </a:cubicBezTo>
                <a:cubicBezTo>
                  <a:pt x="70" y="0"/>
                  <a:pt x="87" y="30"/>
                  <a:pt x="104" y="30"/>
                </a:cubicBezTo>
                <a:cubicBezTo>
                  <a:pt x="121" y="30"/>
                  <a:pt x="138" y="0"/>
                  <a:pt x="155" y="0"/>
                </a:cubicBezTo>
                <a:cubicBezTo>
                  <a:pt x="172" y="0"/>
                  <a:pt x="189" y="30"/>
                  <a:pt x="206" y="30"/>
                </a:cubicBezTo>
                <a:cubicBezTo>
                  <a:pt x="223" y="30"/>
                  <a:pt x="238" y="0"/>
                  <a:pt x="255" y="0"/>
                </a:cubicBezTo>
                <a:cubicBezTo>
                  <a:pt x="272" y="0"/>
                  <a:pt x="291" y="29"/>
                  <a:pt x="308" y="29"/>
                </a:cubicBezTo>
                <a:cubicBezTo>
                  <a:pt x="325" y="29"/>
                  <a:pt x="343" y="0"/>
                  <a:pt x="360" y="0"/>
                </a:cubicBezTo>
                <a:cubicBezTo>
                  <a:pt x="377" y="0"/>
                  <a:pt x="394" y="29"/>
                  <a:pt x="411" y="29"/>
                </a:cubicBezTo>
                <a:cubicBezTo>
                  <a:pt x="428" y="29"/>
                  <a:pt x="448" y="0"/>
                  <a:pt x="465" y="0"/>
                </a:cubicBezTo>
                <a:cubicBezTo>
                  <a:pt x="482" y="0"/>
                  <a:pt x="500" y="30"/>
                  <a:pt x="516" y="30"/>
                </a:cubicBezTo>
                <a:cubicBezTo>
                  <a:pt x="532" y="30"/>
                  <a:pt x="548" y="15"/>
                  <a:pt x="564" y="0"/>
                </a:cubicBezTo>
              </a:path>
            </a:pathLst>
          </a:custGeom>
          <a:noFill/>
          <a:ln w="1270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b="1"/>
          </a:p>
        </p:txBody>
      </p:sp>
      <p:cxnSp>
        <p:nvCxnSpPr>
          <p:cNvPr id="176" name="Straight Connector 175"/>
          <p:cNvCxnSpPr/>
          <p:nvPr/>
        </p:nvCxnSpPr>
        <p:spPr bwMode="auto">
          <a:xfrm flipV="1">
            <a:off x="7277714" y="5867327"/>
            <a:ext cx="59055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78" name="Rectangle 466"/>
          <p:cNvSpPr>
            <a:spLocks noChangeArrowheads="1"/>
          </p:cNvSpPr>
          <p:nvPr/>
        </p:nvSpPr>
        <p:spPr bwMode="auto">
          <a:xfrm>
            <a:off x="7292129" y="5779345"/>
            <a:ext cx="572273"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600" b="1" dirty="0">
                <a:solidFill>
                  <a:srgbClr val="000000"/>
                </a:solidFill>
              </a:rPr>
              <a:t>Cooper Canyon</a:t>
            </a:r>
            <a:endParaRPr lang="en-US" altLang="en-US" b="1" dirty="0"/>
          </a:p>
        </p:txBody>
      </p:sp>
      <p:sp>
        <p:nvSpPr>
          <p:cNvPr id="179" name="Rectangle 397"/>
          <p:cNvSpPr>
            <a:spLocks noChangeArrowheads="1"/>
          </p:cNvSpPr>
          <p:nvPr/>
        </p:nvSpPr>
        <p:spPr bwMode="auto">
          <a:xfrm>
            <a:off x="7975775" y="5681795"/>
            <a:ext cx="220604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050" i="1" dirty="0"/>
              <a:t>Triassic sedimentation derived from uplift south of Permian Basin associated  with initial stages of Gulf of Mexico rifting</a:t>
            </a:r>
          </a:p>
        </p:txBody>
      </p:sp>
      <p:pic>
        <p:nvPicPr>
          <p:cNvPr id="15" name="Picture 14">
            <a:extLst>
              <a:ext uri="{FF2B5EF4-FFF2-40B4-BE49-F238E27FC236}">
                <a16:creationId xmlns:a16="http://schemas.microsoft.com/office/drawing/2014/main" id="{8F4354AB-F3DD-4DF2-93B4-D4138C61C26C}"/>
              </a:ext>
            </a:extLst>
          </p:cNvPr>
          <p:cNvPicPr>
            <a:picLocks noChangeAspect="1"/>
          </p:cNvPicPr>
          <p:nvPr/>
        </p:nvPicPr>
        <p:blipFill>
          <a:blip r:embed="rId2"/>
          <a:stretch>
            <a:fillRect/>
          </a:stretch>
        </p:blipFill>
        <p:spPr>
          <a:xfrm>
            <a:off x="558512" y="5320955"/>
            <a:ext cx="3443939" cy="1401805"/>
          </a:xfrm>
          <a:prstGeom prst="rect">
            <a:avLst/>
          </a:prstGeom>
        </p:spPr>
      </p:pic>
      <p:pic>
        <p:nvPicPr>
          <p:cNvPr id="17" name="Picture 16">
            <a:extLst>
              <a:ext uri="{FF2B5EF4-FFF2-40B4-BE49-F238E27FC236}">
                <a16:creationId xmlns:a16="http://schemas.microsoft.com/office/drawing/2014/main" id="{017330B7-2F77-443D-A5D9-064189638982}"/>
              </a:ext>
            </a:extLst>
          </p:cNvPr>
          <p:cNvPicPr>
            <a:picLocks noChangeAspect="1"/>
          </p:cNvPicPr>
          <p:nvPr/>
        </p:nvPicPr>
        <p:blipFill>
          <a:blip r:embed="rId3"/>
          <a:stretch>
            <a:fillRect/>
          </a:stretch>
        </p:blipFill>
        <p:spPr>
          <a:xfrm>
            <a:off x="251028" y="2734828"/>
            <a:ext cx="3698502" cy="993629"/>
          </a:xfrm>
          <a:prstGeom prst="rect">
            <a:avLst/>
          </a:prstGeom>
        </p:spPr>
      </p:pic>
      <p:pic>
        <p:nvPicPr>
          <p:cNvPr id="19" name="Picture 18">
            <a:extLst>
              <a:ext uri="{FF2B5EF4-FFF2-40B4-BE49-F238E27FC236}">
                <a16:creationId xmlns:a16="http://schemas.microsoft.com/office/drawing/2014/main" id="{46F22952-409F-47F9-91A0-50A6D413F384}"/>
              </a:ext>
            </a:extLst>
          </p:cNvPr>
          <p:cNvPicPr>
            <a:picLocks noChangeAspect="1"/>
          </p:cNvPicPr>
          <p:nvPr/>
        </p:nvPicPr>
        <p:blipFill>
          <a:blip r:embed="rId4"/>
          <a:stretch>
            <a:fillRect/>
          </a:stretch>
        </p:blipFill>
        <p:spPr>
          <a:xfrm>
            <a:off x="351939" y="540251"/>
            <a:ext cx="3754241" cy="711330"/>
          </a:xfrm>
          <a:prstGeom prst="rect">
            <a:avLst/>
          </a:prstGeom>
        </p:spPr>
      </p:pic>
      <p:sp>
        <p:nvSpPr>
          <p:cNvPr id="20" name="Arrow: Left 19">
            <a:extLst>
              <a:ext uri="{FF2B5EF4-FFF2-40B4-BE49-F238E27FC236}">
                <a16:creationId xmlns:a16="http://schemas.microsoft.com/office/drawing/2014/main" id="{2CECFF7D-D475-4137-9B3F-C52360496017}"/>
              </a:ext>
            </a:extLst>
          </p:cNvPr>
          <p:cNvSpPr/>
          <p:nvPr/>
        </p:nvSpPr>
        <p:spPr>
          <a:xfrm>
            <a:off x="7934415" y="6618491"/>
            <a:ext cx="385353" cy="146462"/>
          </a:xfrm>
          <a:prstGeom prst="leftArrow">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34D6F967-9674-4D1D-ADD6-EFA91D0A9CCB}"/>
              </a:ext>
            </a:extLst>
          </p:cNvPr>
          <p:cNvSpPr txBox="1"/>
          <p:nvPr/>
        </p:nvSpPr>
        <p:spPr>
          <a:xfrm>
            <a:off x="8269167" y="6483565"/>
            <a:ext cx="2903702" cy="261610"/>
          </a:xfrm>
          <a:prstGeom prst="rect">
            <a:avLst/>
          </a:prstGeom>
          <a:noFill/>
        </p:spPr>
        <p:txBody>
          <a:bodyPr wrap="square" rtlCol="0">
            <a:spAutoFit/>
          </a:bodyPr>
          <a:lstStyle/>
          <a:p>
            <a:r>
              <a:rPr lang="en-US" sz="1100" dirty="0"/>
              <a:t>onset of major oil generation (Late Permian)</a:t>
            </a:r>
          </a:p>
        </p:txBody>
      </p:sp>
      <p:sp>
        <p:nvSpPr>
          <p:cNvPr id="231" name="Arrow: Left 230">
            <a:extLst>
              <a:ext uri="{FF2B5EF4-FFF2-40B4-BE49-F238E27FC236}">
                <a16:creationId xmlns:a16="http://schemas.microsoft.com/office/drawing/2014/main" id="{90A8A3FD-3B57-4E9A-B3A9-86CD4F319379}"/>
              </a:ext>
            </a:extLst>
          </p:cNvPr>
          <p:cNvSpPr/>
          <p:nvPr/>
        </p:nvSpPr>
        <p:spPr>
          <a:xfrm>
            <a:off x="8343580" y="2323862"/>
            <a:ext cx="385353" cy="146462"/>
          </a:xfrm>
          <a:prstGeom prst="leftArrow">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2" name="TextBox 231">
            <a:extLst>
              <a:ext uri="{FF2B5EF4-FFF2-40B4-BE49-F238E27FC236}">
                <a16:creationId xmlns:a16="http://schemas.microsoft.com/office/drawing/2014/main" id="{42D2FB21-A13B-4069-8219-A8372620648C}"/>
              </a:ext>
            </a:extLst>
          </p:cNvPr>
          <p:cNvSpPr txBox="1"/>
          <p:nvPr/>
        </p:nvSpPr>
        <p:spPr>
          <a:xfrm>
            <a:off x="8689749" y="2261798"/>
            <a:ext cx="2062538" cy="430887"/>
          </a:xfrm>
          <a:prstGeom prst="rect">
            <a:avLst/>
          </a:prstGeom>
          <a:noFill/>
        </p:spPr>
        <p:txBody>
          <a:bodyPr wrap="square" rtlCol="0">
            <a:spAutoFit/>
          </a:bodyPr>
          <a:lstStyle/>
          <a:p>
            <a:r>
              <a:rPr lang="en-US" sz="1100" dirty="0"/>
              <a:t>Late </a:t>
            </a:r>
            <a:r>
              <a:rPr lang="en-US" sz="1100" dirty="0" err="1"/>
              <a:t>Cret</a:t>
            </a:r>
            <a:r>
              <a:rPr lang="en-US" sz="1100" dirty="0"/>
              <a:t>. burial and 2</a:t>
            </a:r>
            <a:r>
              <a:rPr lang="en-US" sz="1100" baseline="30000" dirty="0"/>
              <a:t>nd</a:t>
            </a:r>
            <a:r>
              <a:rPr lang="en-US" sz="1100" dirty="0"/>
              <a:t> period of major oil generation</a:t>
            </a:r>
          </a:p>
        </p:txBody>
      </p:sp>
      <p:sp>
        <p:nvSpPr>
          <p:cNvPr id="22" name="TextBox 21">
            <a:extLst>
              <a:ext uri="{FF2B5EF4-FFF2-40B4-BE49-F238E27FC236}">
                <a16:creationId xmlns:a16="http://schemas.microsoft.com/office/drawing/2014/main" id="{CD0E83F0-210A-46F8-B5FC-AB3305E2926F}"/>
              </a:ext>
            </a:extLst>
          </p:cNvPr>
          <p:cNvSpPr txBox="1"/>
          <p:nvPr/>
        </p:nvSpPr>
        <p:spPr>
          <a:xfrm rot="16200000">
            <a:off x="6374488" y="4373524"/>
            <a:ext cx="1887440" cy="369332"/>
          </a:xfrm>
          <a:prstGeom prst="rect">
            <a:avLst/>
          </a:prstGeom>
          <a:noFill/>
        </p:spPr>
        <p:txBody>
          <a:bodyPr wrap="none" rtlCol="0">
            <a:spAutoFit/>
          </a:bodyPr>
          <a:lstStyle/>
          <a:p>
            <a:r>
              <a:rPr lang="en-US" dirty="0"/>
              <a:t>Wichita peneplain</a:t>
            </a:r>
          </a:p>
        </p:txBody>
      </p:sp>
    </p:spTree>
    <p:extLst>
      <p:ext uri="{BB962C8B-B14F-4D97-AF65-F5344CB8AC3E}">
        <p14:creationId xmlns:p14="http://schemas.microsoft.com/office/powerpoint/2010/main" val="91796403"/>
      </p:ext>
    </p:extLst>
  </p:cSld>
  <p:clrMapOvr>
    <a:masterClrMapping/>
  </p:clrMapOvr>
  <p:transition>
    <p:wipe dir="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Rectangle 82"/>
          <p:cNvSpPr/>
          <p:nvPr/>
        </p:nvSpPr>
        <p:spPr>
          <a:xfrm>
            <a:off x="1524001" y="762000"/>
            <a:ext cx="9123085" cy="609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nvGrpSpPr>
          <p:cNvPr id="16" name="Group 15"/>
          <p:cNvGrpSpPr/>
          <p:nvPr/>
        </p:nvGrpSpPr>
        <p:grpSpPr>
          <a:xfrm>
            <a:off x="1700560" y="1046103"/>
            <a:ext cx="5692607" cy="4548016"/>
            <a:chOff x="176559" y="1338203"/>
            <a:chExt cx="5692607" cy="4548016"/>
          </a:xfrm>
        </p:grpSpPr>
        <p:pic>
          <p:nvPicPr>
            <p:cNvPr id="3075"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5797"/>
            <a:stretch/>
          </p:blipFill>
          <p:spPr bwMode="auto">
            <a:xfrm>
              <a:off x="190257" y="2979000"/>
              <a:ext cx="5678909" cy="2907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b="1125"/>
            <a:stretch/>
          </p:blipFill>
          <p:spPr bwMode="auto">
            <a:xfrm>
              <a:off x="176559" y="1338203"/>
              <a:ext cx="5690841" cy="16335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 name="Freeform 1"/>
          <p:cNvSpPr/>
          <p:nvPr/>
        </p:nvSpPr>
        <p:spPr>
          <a:xfrm>
            <a:off x="7364820" y="2394394"/>
            <a:ext cx="1559441" cy="2310809"/>
          </a:xfrm>
          <a:custGeom>
            <a:avLst/>
            <a:gdLst>
              <a:gd name="connsiteX0" fmla="*/ 0 w 1559441"/>
              <a:gd name="connsiteY0" fmla="*/ 0 h 2310809"/>
              <a:gd name="connsiteX1" fmla="*/ 7088 w 1559441"/>
              <a:gd name="connsiteY1" fmla="*/ 262270 h 2310809"/>
              <a:gd name="connsiteX2" fmla="*/ 1559441 w 1559441"/>
              <a:gd name="connsiteY2" fmla="*/ 2310809 h 2310809"/>
              <a:gd name="connsiteX3" fmla="*/ 1559441 w 1559441"/>
              <a:gd name="connsiteY3" fmla="*/ 404037 h 2310809"/>
              <a:gd name="connsiteX4" fmla="*/ 0 w 1559441"/>
              <a:gd name="connsiteY4" fmla="*/ 0 h 2310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9441" h="2310809">
                <a:moveTo>
                  <a:pt x="0" y="0"/>
                </a:moveTo>
                <a:lnTo>
                  <a:pt x="7088" y="262270"/>
                </a:lnTo>
                <a:lnTo>
                  <a:pt x="1559441" y="2310809"/>
                </a:lnTo>
                <a:lnTo>
                  <a:pt x="1559441" y="404037"/>
                </a:lnTo>
                <a:lnTo>
                  <a:pt x="0" y="0"/>
                </a:lnTo>
                <a:close/>
              </a:path>
            </a:pathLst>
          </a:custGeom>
          <a:solidFill>
            <a:srgbClr val="75D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b="1">
              <a:solidFill>
                <a:srgbClr val="FFFFFF"/>
              </a:solidFill>
            </a:endParaRPr>
          </a:p>
        </p:txBody>
      </p:sp>
      <p:sp>
        <p:nvSpPr>
          <p:cNvPr id="249" name="Freeform 248"/>
          <p:cNvSpPr/>
          <p:nvPr/>
        </p:nvSpPr>
        <p:spPr>
          <a:xfrm>
            <a:off x="7360377" y="2679701"/>
            <a:ext cx="1555025" cy="3035031"/>
          </a:xfrm>
          <a:custGeom>
            <a:avLst/>
            <a:gdLst>
              <a:gd name="connsiteX0" fmla="*/ 0 w 1555955"/>
              <a:gd name="connsiteY0" fmla="*/ 0 h 2787445"/>
              <a:gd name="connsiteX1" fmla="*/ 22123 w 1555955"/>
              <a:gd name="connsiteY1" fmla="*/ 405580 h 2787445"/>
              <a:gd name="connsiteX2" fmla="*/ 1555955 w 1555955"/>
              <a:gd name="connsiteY2" fmla="*/ 2787445 h 2787445"/>
              <a:gd name="connsiteX3" fmla="*/ 1555955 w 1555955"/>
              <a:gd name="connsiteY3" fmla="*/ 1629697 h 2787445"/>
              <a:gd name="connsiteX4" fmla="*/ 0 w 1555955"/>
              <a:gd name="connsiteY4" fmla="*/ 0 h 2787445"/>
              <a:gd name="connsiteX0" fmla="*/ 0 w 1600200"/>
              <a:gd name="connsiteY0" fmla="*/ 0 h 3276600"/>
              <a:gd name="connsiteX1" fmla="*/ 22123 w 1600200"/>
              <a:gd name="connsiteY1" fmla="*/ 405580 h 3276600"/>
              <a:gd name="connsiteX2" fmla="*/ 1600200 w 1600200"/>
              <a:gd name="connsiteY2" fmla="*/ 3276600 h 3276600"/>
              <a:gd name="connsiteX3" fmla="*/ 1555955 w 1600200"/>
              <a:gd name="connsiteY3" fmla="*/ 1629697 h 3276600"/>
              <a:gd name="connsiteX4" fmla="*/ 0 w 1600200"/>
              <a:gd name="connsiteY4" fmla="*/ 0 h 3276600"/>
              <a:gd name="connsiteX0" fmla="*/ 0 w 1600200"/>
              <a:gd name="connsiteY0" fmla="*/ 0 h 3276600"/>
              <a:gd name="connsiteX1" fmla="*/ 22123 w 1600200"/>
              <a:gd name="connsiteY1" fmla="*/ 405580 h 3276600"/>
              <a:gd name="connsiteX2" fmla="*/ 1600200 w 1600200"/>
              <a:gd name="connsiteY2" fmla="*/ 3276600 h 3276600"/>
              <a:gd name="connsiteX3" fmla="*/ 1600199 w 1600200"/>
              <a:gd name="connsiteY3" fmla="*/ 2285999 h 3276600"/>
              <a:gd name="connsiteX4" fmla="*/ 0 w 1600200"/>
              <a:gd name="connsiteY4" fmla="*/ 0 h 3276600"/>
              <a:gd name="connsiteX0" fmla="*/ 54076 w 1578077"/>
              <a:gd name="connsiteY0" fmla="*/ 0 h 3200401"/>
              <a:gd name="connsiteX1" fmla="*/ 0 w 1578077"/>
              <a:gd name="connsiteY1" fmla="*/ 329381 h 3200401"/>
              <a:gd name="connsiteX2" fmla="*/ 1578077 w 1578077"/>
              <a:gd name="connsiteY2" fmla="*/ 3200401 h 3200401"/>
              <a:gd name="connsiteX3" fmla="*/ 1578076 w 1578077"/>
              <a:gd name="connsiteY3" fmla="*/ 2209800 h 3200401"/>
              <a:gd name="connsiteX4" fmla="*/ 54076 w 1578077"/>
              <a:gd name="connsiteY4" fmla="*/ 0 h 3200401"/>
              <a:gd name="connsiteX0" fmla="*/ 54076 w 1578077"/>
              <a:gd name="connsiteY0" fmla="*/ 0 h 3200401"/>
              <a:gd name="connsiteX1" fmla="*/ 0 w 1578077"/>
              <a:gd name="connsiteY1" fmla="*/ 329381 h 3200401"/>
              <a:gd name="connsiteX2" fmla="*/ 1578077 w 1578077"/>
              <a:gd name="connsiteY2" fmla="*/ 3200401 h 3200401"/>
              <a:gd name="connsiteX3" fmla="*/ 1578076 w 1578077"/>
              <a:gd name="connsiteY3" fmla="*/ 1976336 h 3200401"/>
              <a:gd name="connsiteX4" fmla="*/ 54076 w 1578077"/>
              <a:gd name="connsiteY4" fmla="*/ 0 h 3200401"/>
              <a:gd name="connsiteX0" fmla="*/ 54076 w 1578077"/>
              <a:gd name="connsiteY0" fmla="*/ 0 h 3035031"/>
              <a:gd name="connsiteX1" fmla="*/ 0 w 1578077"/>
              <a:gd name="connsiteY1" fmla="*/ 329381 h 3035031"/>
              <a:gd name="connsiteX2" fmla="*/ 1578077 w 1578077"/>
              <a:gd name="connsiteY2" fmla="*/ 3035031 h 3035031"/>
              <a:gd name="connsiteX3" fmla="*/ 1578076 w 1578077"/>
              <a:gd name="connsiteY3" fmla="*/ 1976336 h 3035031"/>
              <a:gd name="connsiteX4" fmla="*/ 54076 w 1578077"/>
              <a:gd name="connsiteY4" fmla="*/ 0 h 3035031"/>
              <a:gd name="connsiteX0" fmla="*/ 54076 w 1578077"/>
              <a:gd name="connsiteY0" fmla="*/ 0 h 3035031"/>
              <a:gd name="connsiteX1" fmla="*/ 0 w 1578077"/>
              <a:gd name="connsiteY1" fmla="*/ 426658 h 3035031"/>
              <a:gd name="connsiteX2" fmla="*/ 1578077 w 1578077"/>
              <a:gd name="connsiteY2" fmla="*/ 3035031 h 3035031"/>
              <a:gd name="connsiteX3" fmla="*/ 1578076 w 1578077"/>
              <a:gd name="connsiteY3" fmla="*/ 1976336 h 3035031"/>
              <a:gd name="connsiteX4" fmla="*/ 54076 w 1578077"/>
              <a:gd name="connsiteY4" fmla="*/ 0 h 3035031"/>
              <a:gd name="connsiteX0" fmla="*/ 31024 w 1555025"/>
              <a:gd name="connsiteY0" fmla="*/ 0 h 3035031"/>
              <a:gd name="connsiteX1" fmla="*/ 0 w 1555025"/>
              <a:gd name="connsiteY1" fmla="*/ 249925 h 3035031"/>
              <a:gd name="connsiteX2" fmla="*/ 1555025 w 1555025"/>
              <a:gd name="connsiteY2" fmla="*/ 3035031 h 3035031"/>
              <a:gd name="connsiteX3" fmla="*/ 1555024 w 1555025"/>
              <a:gd name="connsiteY3" fmla="*/ 1976336 h 3035031"/>
              <a:gd name="connsiteX4" fmla="*/ 31024 w 1555025"/>
              <a:gd name="connsiteY4" fmla="*/ 0 h 3035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5025" h="3035031">
                <a:moveTo>
                  <a:pt x="31024" y="0"/>
                </a:moveTo>
                <a:lnTo>
                  <a:pt x="0" y="249925"/>
                </a:lnTo>
                <a:cubicBezTo>
                  <a:pt x="526026" y="1119383"/>
                  <a:pt x="1028999" y="2165573"/>
                  <a:pt x="1555025" y="3035031"/>
                </a:cubicBezTo>
                <a:cubicBezTo>
                  <a:pt x="1555025" y="2704831"/>
                  <a:pt x="1555024" y="2306536"/>
                  <a:pt x="1555024" y="1976336"/>
                </a:cubicBezTo>
                <a:lnTo>
                  <a:pt x="31024" y="0"/>
                </a:lnTo>
                <a:close/>
              </a:path>
            </a:pathLst>
          </a:custGeom>
          <a:solidFill>
            <a:srgbClr val="92D050">
              <a:alpha val="5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b="1">
              <a:solidFill>
                <a:srgbClr val="FFFFFF"/>
              </a:solidFill>
            </a:endParaRPr>
          </a:p>
        </p:txBody>
      </p:sp>
      <p:sp>
        <p:nvSpPr>
          <p:cNvPr id="248" name="Freeform 247"/>
          <p:cNvSpPr/>
          <p:nvPr/>
        </p:nvSpPr>
        <p:spPr>
          <a:xfrm>
            <a:off x="7364593" y="1301569"/>
            <a:ext cx="1567847" cy="1490226"/>
          </a:xfrm>
          <a:custGeom>
            <a:avLst/>
            <a:gdLst>
              <a:gd name="connsiteX0" fmla="*/ 0 w 1541207"/>
              <a:gd name="connsiteY0" fmla="*/ 471948 h 3045542"/>
              <a:gd name="connsiteX1" fmla="*/ 7375 w 1541207"/>
              <a:gd name="connsiteY1" fmla="*/ 1415845 h 3045542"/>
              <a:gd name="connsiteX2" fmla="*/ 1541207 w 1541207"/>
              <a:gd name="connsiteY2" fmla="*/ 3045542 h 3045542"/>
              <a:gd name="connsiteX3" fmla="*/ 1541207 w 1541207"/>
              <a:gd name="connsiteY3" fmla="*/ 0 h 3045542"/>
              <a:gd name="connsiteX4" fmla="*/ 0 w 1541207"/>
              <a:gd name="connsiteY4" fmla="*/ 471948 h 3045542"/>
              <a:gd name="connsiteX0" fmla="*/ 0 w 1543665"/>
              <a:gd name="connsiteY0" fmla="*/ 471948 h 3655142"/>
              <a:gd name="connsiteX1" fmla="*/ 7375 w 1543665"/>
              <a:gd name="connsiteY1" fmla="*/ 1415845 h 3655142"/>
              <a:gd name="connsiteX2" fmla="*/ 1543665 w 1543665"/>
              <a:gd name="connsiteY2" fmla="*/ 3655142 h 3655142"/>
              <a:gd name="connsiteX3" fmla="*/ 1541207 w 1543665"/>
              <a:gd name="connsiteY3" fmla="*/ 0 h 3655142"/>
              <a:gd name="connsiteX4" fmla="*/ 0 w 1543665"/>
              <a:gd name="connsiteY4" fmla="*/ 471948 h 3655142"/>
              <a:gd name="connsiteX0" fmla="*/ 0 w 1543665"/>
              <a:gd name="connsiteY0" fmla="*/ 471948 h 3421678"/>
              <a:gd name="connsiteX1" fmla="*/ 7375 w 1543665"/>
              <a:gd name="connsiteY1" fmla="*/ 1415845 h 3421678"/>
              <a:gd name="connsiteX2" fmla="*/ 1543665 w 1543665"/>
              <a:gd name="connsiteY2" fmla="*/ 3421678 h 3421678"/>
              <a:gd name="connsiteX3" fmla="*/ 1541207 w 1543665"/>
              <a:gd name="connsiteY3" fmla="*/ 0 h 3421678"/>
              <a:gd name="connsiteX4" fmla="*/ 0 w 1543665"/>
              <a:gd name="connsiteY4" fmla="*/ 471948 h 3421678"/>
              <a:gd name="connsiteX0" fmla="*/ 0 w 1543665"/>
              <a:gd name="connsiteY0" fmla="*/ 394127 h 3343857"/>
              <a:gd name="connsiteX1" fmla="*/ 7375 w 1543665"/>
              <a:gd name="connsiteY1" fmla="*/ 1338024 h 3343857"/>
              <a:gd name="connsiteX2" fmla="*/ 1543665 w 1543665"/>
              <a:gd name="connsiteY2" fmla="*/ 3343857 h 3343857"/>
              <a:gd name="connsiteX3" fmla="*/ 1531480 w 1543665"/>
              <a:gd name="connsiteY3" fmla="*/ 0 h 3343857"/>
              <a:gd name="connsiteX4" fmla="*/ 0 w 1543665"/>
              <a:gd name="connsiteY4" fmla="*/ 394127 h 3343857"/>
              <a:gd name="connsiteX0" fmla="*/ 0 w 1560689"/>
              <a:gd name="connsiteY0" fmla="*/ 394127 h 3343857"/>
              <a:gd name="connsiteX1" fmla="*/ 7375 w 1560689"/>
              <a:gd name="connsiteY1" fmla="*/ 1338024 h 3343857"/>
              <a:gd name="connsiteX2" fmla="*/ 1543665 w 1560689"/>
              <a:gd name="connsiteY2" fmla="*/ 3343857 h 3343857"/>
              <a:gd name="connsiteX3" fmla="*/ 1560663 w 1560689"/>
              <a:gd name="connsiteY3" fmla="*/ 0 h 3343857"/>
              <a:gd name="connsiteX4" fmla="*/ 0 w 1560689"/>
              <a:gd name="connsiteY4" fmla="*/ 394127 h 3343857"/>
              <a:gd name="connsiteX0" fmla="*/ 0 w 1560689"/>
              <a:gd name="connsiteY0" fmla="*/ 394127 h 3343857"/>
              <a:gd name="connsiteX1" fmla="*/ 7375 w 1560689"/>
              <a:gd name="connsiteY1" fmla="*/ 1338024 h 3343857"/>
              <a:gd name="connsiteX2" fmla="*/ 1543665 w 1560689"/>
              <a:gd name="connsiteY2" fmla="*/ 3343857 h 3343857"/>
              <a:gd name="connsiteX3" fmla="*/ 1560663 w 1560689"/>
              <a:gd name="connsiteY3" fmla="*/ 0 h 3343857"/>
              <a:gd name="connsiteX4" fmla="*/ 0 w 1560689"/>
              <a:gd name="connsiteY4" fmla="*/ 394127 h 3343857"/>
              <a:gd name="connsiteX0" fmla="*/ 0 w 1560689"/>
              <a:gd name="connsiteY0" fmla="*/ 394127 h 3343857"/>
              <a:gd name="connsiteX1" fmla="*/ 7375 w 1560689"/>
              <a:gd name="connsiteY1" fmla="*/ 1338024 h 3343857"/>
              <a:gd name="connsiteX2" fmla="*/ 1543665 w 1560689"/>
              <a:gd name="connsiteY2" fmla="*/ 3343857 h 3343857"/>
              <a:gd name="connsiteX3" fmla="*/ 1560663 w 1560689"/>
              <a:gd name="connsiteY3" fmla="*/ 0 h 3343857"/>
              <a:gd name="connsiteX4" fmla="*/ 196014 w 1560689"/>
              <a:gd name="connsiteY4" fmla="*/ 346441 h 3343857"/>
              <a:gd name="connsiteX5" fmla="*/ 0 w 1560689"/>
              <a:gd name="connsiteY5" fmla="*/ 394127 h 3343857"/>
              <a:gd name="connsiteX0" fmla="*/ 0 w 1560689"/>
              <a:gd name="connsiteY0" fmla="*/ 394127 h 3343857"/>
              <a:gd name="connsiteX1" fmla="*/ 7375 w 1560689"/>
              <a:gd name="connsiteY1" fmla="*/ 1338024 h 3343857"/>
              <a:gd name="connsiteX2" fmla="*/ 1543665 w 1560689"/>
              <a:gd name="connsiteY2" fmla="*/ 3343857 h 3343857"/>
              <a:gd name="connsiteX3" fmla="*/ 1560663 w 1560689"/>
              <a:gd name="connsiteY3" fmla="*/ 0 h 3343857"/>
              <a:gd name="connsiteX4" fmla="*/ 204723 w 1560689"/>
              <a:gd name="connsiteY4" fmla="*/ 311607 h 3343857"/>
              <a:gd name="connsiteX5" fmla="*/ 0 w 1560689"/>
              <a:gd name="connsiteY5" fmla="*/ 394127 h 3343857"/>
              <a:gd name="connsiteX0" fmla="*/ 0 w 1560689"/>
              <a:gd name="connsiteY0" fmla="*/ 394127 h 3343857"/>
              <a:gd name="connsiteX1" fmla="*/ 7375 w 1560689"/>
              <a:gd name="connsiteY1" fmla="*/ 1338024 h 3343857"/>
              <a:gd name="connsiteX2" fmla="*/ 1543665 w 1560689"/>
              <a:gd name="connsiteY2" fmla="*/ 3343857 h 3343857"/>
              <a:gd name="connsiteX3" fmla="*/ 1560663 w 1560689"/>
              <a:gd name="connsiteY3" fmla="*/ 0 h 3343857"/>
              <a:gd name="connsiteX4" fmla="*/ 422436 w 1560689"/>
              <a:gd name="connsiteY4" fmla="*/ 241938 h 3343857"/>
              <a:gd name="connsiteX5" fmla="*/ 204723 w 1560689"/>
              <a:gd name="connsiteY5" fmla="*/ 311607 h 3343857"/>
              <a:gd name="connsiteX6" fmla="*/ 0 w 1560689"/>
              <a:gd name="connsiteY6" fmla="*/ 394127 h 3343857"/>
              <a:gd name="connsiteX0" fmla="*/ 0 w 1560689"/>
              <a:gd name="connsiteY0" fmla="*/ 394127 h 3343857"/>
              <a:gd name="connsiteX1" fmla="*/ 7375 w 1560689"/>
              <a:gd name="connsiteY1" fmla="*/ 1338024 h 3343857"/>
              <a:gd name="connsiteX2" fmla="*/ 1543665 w 1560689"/>
              <a:gd name="connsiteY2" fmla="*/ 3343857 h 3343857"/>
              <a:gd name="connsiteX3" fmla="*/ 1560663 w 1560689"/>
              <a:gd name="connsiteY3" fmla="*/ 0 h 3343857"/>
              <a:gd name="connsiteX4" fmla="*/ 431145 w 1560689"/>
              <a:gd name="connsiteY4" fmla="*/ 346440 h 3343857"/>
              <a:gd name="connsiteX5" fmla="*/ 204723 w 1560689"/>
              <a:gd name="connsiteY5" fmla="*/ 311607 h 3343857"/>
              <a:gd name="connsiteX6" fmla="*/ 0 w 1560689"/>
              <a:gd name="connsiteY6" fmla="*/ 394127 h 3343857"/>
              <a:gd name="connsiteX0" fmla="*/ 0 w 1560689"/>
              <a:gd name="connsiteY0" fmla="*/ 394127 h 3343857"/>
              <a:gd name="connsiteX1" fmla="*/ 7375 w 1560689"/>
              <a:gd name="connsiteY1" fmla="*/ 1338024 h 3343857"/>
              <a:gd name="connsiteX2" fmla="*/ 1543665 w 1560689"/>
              <a:gd name="connsiteY2" fmla="*/ 3343857 h 3343857"/>
              <a:gd name="connsiteX3" fmla="*/ 1560663 w 1560689"/>
              <a:gd name="connsiteY3" fmla="*/ 0 h 3343857"/>
              <a:gd name="connsiteX4" fmla="*/ 631442 w 1560689"/>
              <a:gd name="connsiteY4" fmla="*/ 285481 h 3343857"/>
              <a:gd name="connsiteX5" fmla="*/ 431145 w 1560689"/>
              <a:gd name="connsiteY5" fmla="*/ 346440 h 3343857"/>
              <a:gd name="connsiteX6" fmla="*/ 204723 w 1560689"/>
              <a:gd name="connsiteY6" fmla="*/ 311607 h 3343857"/>
              <a:gd name="connsiteX7" fmla="*/ 0 w 1560689"/>
              <a:gd name="connsiteY7" fmla="*/ 394127 h 3343857"/>
              <a:gd name="connsiteX0" fmla="*/ 0 w 1560689"/>
              <a:gd name="connsiteY0" fmla="*/ 394127 h 3343857"/>
              <a:gd name="connsiteX1" fmla="*/ 7375 w 1560689"/>
              <a:gd name="connsiteY1" fmla="*/ 1338024 h 3343857"/>
              <a:gd name="connsiteX2" fmla="*/ 1543665 w 1560689"/>
              <a:gd name="connsiteY2" fmla="*/ 3343857 h 3343857"/>
              <a:gd name="connsiteX3" fmla="*/ 1560663 w 1560689"/>
              <a:gd name="connsiteY3" fmla="*/ 0 h 3343857"/>
              <a:gd name="connsiteX4" fmla="*/ 605316 w 1560689"/>
              <a:gd name="connsiteY4" fmla="*/ 198396 h 3343857"/>
              <a:gd name="connsiteX5" fmla="*/ 431145 w 1560689"/>
              <a:gd name="connsiteY5" fmla="*/ 346440 h 3343857"/>
              <a:gd name="connsiteX6" fmla="*/ 204723 w 1560689"/>
              <a:gd name="connsiteY6" fmla="*/ 311607 h 3343857"/>
              <a:gd name="connsiteX7" fmla="*/ 0 w 1560689"/>
              <a:gd name="connsiteY7" fmla="*/ 394127 h 3343857"/>
              <a:gd name="connsiteX0" fmla="*/ 0 w 1560689"/>
              <a:gd name="connsiteY0" fmla="*/ 394127 h 3343857"/>
              <a:gd name="connsiteX1" fmla="*/ 7375 w 1560689"/>
              <a:gd name="connsiteY1" fmla="*/ 1338024 h 3343857"/>
              <a:gd name="connsiteX2" fmla="*/ 1543665 w 1560689"/>
              <a:gd name="connsiteY2" fmla="*/ 3343857 h 3343857"/>
              <a:gd name="connsiteX3" fmla="*/ 1560663 w 1560689"/>
              <a:gd name="connsiteY3" fmla="*/ 0 h 3343857"/>
              <a:gd name="connsiteX4" fmla="*/ 823031 w 1560689"/>
              <a:gd name="connsiteY4" fmla="*/ 154852 h 3343857"/>
              <a:gd name="connsiteX5" fmla="*/ 605316 w 1560689"/>
              <a:gd name="connsiteY5" fmla="*/ 198396 h 3343857"/>
              <a:gd name="connsiteX6" fmla="*/ 431145 w 1560689"/>
              <a:gd name="connsiteY6" fmla="*/ 346440 h 3343857"/>
              <a:gd name="connsiteX7" fmla="*/ 204723 w 1560689"/>
              <a:gd name="connsiteY7" fmla="*/ 311607 h 3343857"/>
              <a:gd name="connsiteX8" fmla="*/ 0 w 1560689"/>
              <a:gd name="connsiteY8" fmla="*/ 394127 h 3343857"/>
              <a:gd name="connsiteX0" fmla="*/ 0 w 1560689"/>
              <a:gd name="connsiteY0" fmla="*/ 394127 h 3343857"/>
              <a:gd name="connsiteX1" fmla="*/ 7375 w 1560689"/>
              <a:gd name="connsiteY1" fmla="*/ 1338024 h 3343857"/>
              <a:gd name="connsiteX2" fmla="*/ 1543665 w 1560689"/>
              <a:gd name="connsiteY2" fmla="*/ 3343857 h 3343857"/>
              <a:gd name="connsiteX3" fmla="*/ 1560663 w 1560689"/>
              <a:gd name="connsiteY3" fmla="*/ 0 h 3343857"/>
              <a:gd name="connsiteX4" fmla="*/ 892700 w 1560689"/>
              <a:gd name="connsiteY4" fmla="*/ 215812 h 3343857"/>
              <a:gd name="connsiteX5" fmla="*/ 605316 w 1560689"/>
              <a:gd name="connsiteY5" fmla="*/ 198396 h 3343857"/>
              <a:gd name="connsiteX6" fmla="*/ 431145 w 1560689"/>
              <a:gd name="connsiteY6" fmla="*/ 346440 h 3343857"/>
              <a:gd name="connsiteX7" fmla="*/ 204723 w 1560689"/>
              <a:gd name="connsiteY7" fmla="*/ 311607 h 3343857"/>
              <a:gd name="connsiteX8" fmla="*/ 0 w 1560689"/>
              <a:gd name="connsiteY8" fmla="*/ 394127 h 3343857"/>
              <a:gd name="connsiteX0" fmla="*/ 0 w 1560689"/>
              <a:gd name="connsiteY0" fmla="*/ 394127 h 3343857"/>
              <a:gd name="connsiteX1" fmla="*/ 7375 w 1560689"/>
              <a:gd name="connsiteY1" fmla="*/ 1338024 h 3343857"/>
              <a:gd name="connsiteX2" fmla="*/ 1543665 w 1560689"/>
              <a:gd name="connsiteY2" fmla="*/ 3343857 h 3343857"/>
              <a:gd name="connsiteX3" fmla="*/ 1560663 w 1560689"/>
              <a:gd name="connsiteY3" fmla="*/ 0 h 3343857"/>
              <a:gd name="connsiteX4" fmla="*/ 1040745 w 1560689"/>
              <a:gd name="connsiteY4" fmla="*/ 154852 h 3343857"/>
              <a:gd name="connsiteX5" fmla="*/ 892700 w 1560689"/>
              <a:gd name="connsiteY5" fmla="*/ 215812 h 3343857"/>
              <a:gd name="connsiteX6" fmla="*/ 605316 w 1560689"/>
              <a:gd name="connsiteY6" fmla="*/ 198396 h 3343857"/>
              <a:gd name="connsiteX7" fmla="*/ 431145 w 1560689"/>
              <a:gd name="connsiteY7" fmla="*/ 346440 h 3343857"/>
              <a:gd name="connsiteX8" fmla="*/ 204723 w 1560689"/>
              <a:gd name="connsiteY8" fmla="*/ 311607 h 3343857"/>
              <a:gd name="connsiteX9" fmla="*/ 0 w 1560689"/>
              <a:gd name="connsiteY9" fmla="*/ 394127 h 3343857"/>
              <a:gd name="connsiteX0" fmla="*/ 0 w 1560689"/>
              <a:gd name="connsiteY0" fmla="*/ 394127 h 3343857"/>
              <a:gd name="connsiteX1" fmla="*/ 7375 w 1560689"/>
              <a:gd name="connsiteY1" fmla="*/ 1338024 h 3343857"/>
              <a:gd name="connsiteX2" fmla="*/ 1543665 w 1560689"/>
              <a:gd name="connsiteY2" fmla="*/ 3343857 h 3343857"/>
              <a:gd name="connsiteX3" fmla="*/ 1560663 w 1560689"/>
              <a:gd name="connsiteY3" fmla="*/ 0 h 3343857"/>
              <a:gd name="connsiteX4" fmla="*/ 1032037 w 1560689"/>
              <a:gd name="connsiteY4" fmla="*/ 93892 h 3343857"/>
              <a:gd name="connsiteX5" fmla="*/ 892700 w 1560689"/>
              <a:gd name="connsiteY5" fmla="*/ 215812 h 3343857"/>
              <a:gd name="connsiteX6" fmla="*/ 605316 w 1560689"/>
              <a:gd name="connsiteY6" fmla="*/ 198396 h 3343857"/>
              <a:gd name="connsiteX7" fmla="*/ 431145 w 1560689"/>
              <a:gd name="connsiteY7" fmla="*/ 346440 h 3343857"/>
              <a:gd name="connsiteX8" fmla="*/ 204723 w 1560689"/>
              <a:gd name="connsiteY8" fmla="*/ 311607 h 3343857"/>
              <a:gd name="connsiteX9" fmla="*/ 0 w 1560689"/>
              <a:gd name="connsiteY9" fmla="*/ 394127 h 3343857"/>
              <a:gd name="connsiteX0" fmla="*/ 0 w 1560689"/>
              <a:gd name="connsiteY0" fmla="*/ 394127 h 3343857"/>
              <a:gd name="connsiteX1" fmla="*/ 7375 w 1560689"/>
              <a:gd name="connsiteY1" fmla="*/ 1338024 h 3343857"/>
              <a:gd name="connsiteX2" fmla="*/ 1543665 w 1560689"/>
              <a:gd name="connsiteY2" fmla="*/ 3343857 h 3343857"/>
              <a:gd name="connsiteX3" fmla="*/ 1560663 w 1560689"/>
              <a:gd name="connsiteY3" fmla="*/ 0 h 3343857"/>
              <a:gd name="connsiteX4" fmla="*/ 1032037 w 1560689"/>
              <a:gd name="connsiteY4" fmla="*/ 93892 h 3343857"/>
              <a:gd name="connsiteX5" fmla="*/ 1232334 w 1560689"/>
              <a:gd name="connsiteY5" fmla="*/ 41641 h 3343857"/>
              <a:gd name="connsiteX6" fmla="*/ 892700 w 1560689"/>
              <a:gd name="connsiteY6" fmla="*/ 215812 h 3343857"/>
              <a:gd name="connsiteX7" fmla="*/ 605316 w 1560689"/>
              <a:gd name="connsiteY7" fmla="*/ 198396 h 3343857"/>
              <a:gd name="connsiteX8" fmla="*/ 431145 w 1560689"/>
              <a:gd name="connsiteY8" fmla="*/ 346440 h 3343857"/>
              <a:gd name="connsiteX9" fmla="*/ 204723 w 1560689"/>
              <a:gd name="connsiteY9" fmla="*/ 311607 h 3343857"/>
              <a:gd name="connsiteX10" fmla="*/ 0 w 1560689"/>
              <a:gd name="connsiteY10" fmla="*/ 394127 h 3343857"/>
              <a:gd name="connsiteX0" fmla="*/ 0 w 1560689"/>
              <a:gd name="connsiteY0" fmla="*/ 394127 h 3343857"/>
              <a:gd name="connsiteX1" fmla="*/ 7375 w 1560689"/>
              <a:gd name="connsiteY1" fmla="*/ 1338024 h 3343857"/>
              <a:gd name="connsiteX2" fmla="*/ 1543665 w 1560689"/>
              <a:gd name="connsiteY2" fmla="*/ 3343857 h 3343857"/>
              <a:gd name="connsiteX3" fmla="*/ 1560663 w 1560689"/>
              <a:gd name="connsiteY3" fmla="*/ 0 h 3343857"/>
              <a:gd name="connsiteX4" fmla="*/ 1032037 w 1560689"/>
              <a:gd name="connsiteY4" fmla="*/ 93892 h 3343857"/>
              <a:gd name="connsiteX5" fmla="*/ 1232334 w 1560689"/>
              <a:gd name="connsiteY5" fmla="*/ 41641 h 3343857"/>
              <a:gd name="connsiteX6" fmla="*/ 892700 w 1560689"/>
              <a:gd name="connsiteY6" fmla="*/ 215812 h 3343857"/>
              <a:gd name="connsiteX7" fmla="*/ 605316 w 1560689"/>
              <a:gd name="connsiteY7" fmla="*/ 198396 h 3343857"/>
              <a:gd name="connsiteX8" fmla="*/ 431145 w 1560689"/>
              <a:gd name="connsiteY8" fmla="*/ 346440 h 3343857"/>
              <a:gd name="connsiteX9" fmla="*/ 204723 w 1560689"/>
              <a:gd name="connsiteY9" fmla="*/ 311607 h 3343857"/>
              <a:gd name="connsiteX10" fmla="*/ 0 w 1560689"/>
              <a:gd name="connsiteY10" fmla="*/ 394127 h 3343857"/>
              <a:gd name="connsiteX0" fmla="*/ 0 w 1560689"/>
              <a:gd name="connsiteY0" fmla="*/ 394127 h 3343857"/>
              <a:gd name="connsiteX1" fmla="*/ 7375 w 1560689"/>
              <a:gd name="connsiteY1" fmla="*/ 1338024 h 3343857"/>
              <a:gd name="connsiteX2" fmla="*/ 1543665 w 1560689"/>
              <a:gd name="connsiteY2" fmla="*/ 3343857 h 3343857"/>
              <a:gd name="connsiteX3" fmla="*/ 1560663 w 1560689"/>
              <a:gd name="connsiteY3" fmla="*/ 0 h 3343857"/>
              <a:gd name="connsiteX4" fmla="*/ 1032037 w 1560689"/>
              <a:gd name="connsiteY4" fmla="*/ 93892 h 3343857"/>
              <a:gd name="connsiteX5" fmla="*/ 1232334 w 1560689"/>
              <a:gd name="connsiteY5" fmla="*/ 41641 h 3343857"/>
              <a:gd name="connsiteX6" fmla="*/ 892700 w 1560689"/>
              <a:gd name="connsiteY6" fmla="*/ 215812 h 3343857"/>
              <a:gd name="connsiteX7" fmla="*/ 605316 w 1560689"/>
              <a:gd name="connsiteY7" fmla="*/ 198396 h 3343857"/>
              <a:gd name="connsiteX8" fmla="*/ 431145 w 1560689"/>
              <a:gd name="connsiteY8" fmla="*/ 346440 h 3343857"/>
              <a:gd name="connsiteX9" fmla="*/ 204723 w 1560689"/>
              <a:gd name="connsiteY9" fmla="*/ 311607 h 3343857"/>
              <a:gd name="connsiteX10" fmla="*/ 0 w 1560689"/>
              <a:gd name="connsiteY10" fmla="*/ 394127 h 3343857"/>
              <a:gd name="connsiteX0" fmla="*/ 0 w 1560689"/>
              <a:gd name="connsiteY0" fmla="*/ 394127 h 3343857"/>
              <a:gd name="connsiteX1" fmla="*/ 7375 w 1560689"/>
              <a:gd name="connsiteY1" fmla="*/ 1338024 h 3343857"/>
              <a:gd name="connsiteX2" fmla="*/ 1543665 w 1560689"/>
              <a:gd name="connsiteY2" fmla="*/ 3343857 h 3343857"/>
              <a:gd name="connsiteX3" fmla="*/ 1560663 w 1560689"/>
              <a:gd name="connsiteY3" fmla="*/ 0 h 3343857"/>
              <a:gd name="connsiteX4" fmla="*/ 1032037 w 1560689"/>
              <a:gd name="connsiteY4" fmla="*/ 93892 h 3343857"/>
              <a:gd name="connsiteX5" fmla="*/ 1267168 w 1560689"/>
              <a:gd name="connsiteY5" fmla="*/ 276773 h 3343857"/>
              <a:gd name="connsiteX6" fmla="*/ 892700 w 1560689"/>
              <a:gd name="connsiteY6" fmla="*/ 215812 h 3343857"/>
              <a:gd name="connsiteX7" fmla="*/ 605316 w 1560689"/>
              <a:gd name="connsiteY7" fmla="*/ 198396 h 3343857"/>
              <a:gd name="connsiteX8" fmla="*/ 431145 w 1560689"/>
              <a:gd name="connsiteY8" fmla="*/ 346440 h 3343857"/>
              <a:gd name="connsiteX9" fmla="*/ 204723 w 1560689"/>
              <a:gd name="connsiteY9" fmla="*/ 311607 h 3343857"/>
              <a:gd name="connsiteX10" fmla="*/ 0 w 1560689"/>
              <a:gd name="connsiteY10" fmla="*/ 394127 h 3343857"/>
              <a:gd name="connsiteX0" fmla="*/ 0 w 1560689"/>
              <a:gd name="connsiteY0" fmla="*/ 394127 h 3343857"/>
              <a:gd name="connsiteX1" fmla="*/ 7375 w 1560689"/>
              <a:gd name="connsiteY1" fmla="*/ 1338024 h 3343857"/>
              <a:gd name="connsiteX2" fmla="*/ 1543665 w 1560689"/>
              <a:gd name="connsiteY2" fmla="*/ 3343857 h 3343857"/>
              <a:gd name="connsiteX3" fmla="*/ 1560663 w 1560689"/>
              <a:gd name="connsiteY3" fmla="*/ 0 h 3343857"/>
              <a:gd name="connsiteX4" fmla="*/ 1415214 w 1560689"/>
              <a:gd name="connsiteY4" fmla="*/ 198395 h 3343857"/>
              <a:gd name="connsiteX5" fmla="*/ 1267168 w 1560689"/>
              <a:gd name="connsiteY5" fmla="*/ 276773 h 3343857"/>
              <a:gd name="connsiteX6" fmla="*/ 892700 w 1560689"/>
              <a:gd name="connsiteY6" fmla="*/ 215812 h 3343857"/>
              <a:gd name="connsiteX7" fmla="*/ 605316 w 1560689"/>
              <a:gd name="connsiteY7" fmla="*/ 198396 h 3343857"/>
              <a:gd name="connsiteX8" fmla="*/ 431145 w 1560689"/>
              <a:gd name="connsiteY8" fmla="*/ 346440 h 3343857"/>
              <a:gd name="connsiteX9" fmla="*/ 204723 w 1560689"/>
              <a:gd name="connsiteY9" fmla="*/ 311607 h 3343857"/>
              <a:gd name="connsiteX10" fmla="*/ 0 w 1560689"/>
              <a:gd name="connsiteY10" fmla="*/ 394127 h 3343857"/>
              <a:gd name="connsiteX0" fmla="*/ 0 w 1560689"/>
              <a:gd name="connsiteY0" fmla="*/ 394127 h 3343857"/>
              <a:gd name="connsiteX1" fmla="*/ 7375 w 1560689"/>
              <a:gd name="connsiteY1" fmla="*/ 1338024 h 3343857"/>
              <a:gd name="connsiteX2" fmla="*/ 1543665 w 1560689"/>
              <a:gd name="connsiteY2" fmla="*/ 3343857 h 3343857"/>
              <a:gd name="connsiteX3" fmla="*/ 1560663 w 1560689"/>
              <a:gd name="connsiteY3" fmla="*/ 0 h 3343857"/>
              <a:gd name="connsiteX4" fmla="*/ 1415214 w 1560689"/>
              <a:gd name="connsiteY4" fmla="*/ 198395 h 3343857"/>
              <a:gd name="connsiteX5" fmla="*/ 1084288 w 1560689"/>
              <a:gd name="connsiteY5" fmla="*/ 85184 h 3343857"/>
              <a:gd name="connsiteX6" fmla="*/ 892700 w 1560689"/>
              <a:gd name="connsiteY6" fmla="*/ 215812 h 3343857"/>
              <a:gd name="connsiteX7" fmla="*/ 605316 w 1560689"/>
              <a:gd name="connsiteY7" fmla="*/ 198396 h 3343857"/>
              <a:gd name="connsiteX8" fmla="*/ 431145 w 1560689"/>
              <a:gd name="connsiteY8" fmla="*/ 346440 h 3343857"/>
              <a:gd name="connsiteX9" fmla="*/ 204723 w 1560689"/>
              <a:gd name="connsiteY9" fmla="*/ 311607 h 3343857"/>
              <a:gd name="connsiteX10" fmla="*/ 0 w 1560689"/>
              <a:gd name="connsiteY10" fmla="*/ 394127 h 3343857"/>
              <a:gd name="connsiteX0" fmla="*/ 0 w 1560689"/>
              <a:gd name="connsiteY0" fmla="*/ 394127 h 3343857"/>
              <a:gd name="connsiteX1" fmla="*/ 7375 w 1560689"/>
              <a:gd name="connsiteY1" fmla="*/ 1338024 h 3343857"/>
              <a:gd name="connsiteX2" fmla="*/ 1543665 w 1560689"/>
              <a:gd name="connsiteY2" fmla="*/ 3343857 h 3343857"/>
              <a:gd name="connsiteX3" fmla="*/ 1560663 w 1560689"/>
              <a:gd name="connsiteY3" fmla="*/ 0 h 3343857"/>
              <a:gd name="connsiteX4" fmla="*/ 1197499 w 1560689"/>
              <a:gd name="connsiteY4" fmla="*/ 137435 h 3343857"/>
              <a:gd name="connsiteX5" fmla="*/ 1084288 w 1560689"/>
              <a:gd name="connsiteY5" fmla="*/ 85184 h 3343857"/>
              <a:gd name="connsiteX6" fmla="*/ 892700 w 1560689"/>
              <a:gd name="connsiteY6" fmla="*/ 215812 h 3343857"/>
              <a:gd name="connsiteX7" fmla="*/ 605316 w 1560689"/>
              <a:gd name="connsiteY7" fmla="*/ 198396 h 3343857"/>
              <a:gd name="connsiteX8" fmla="*/ 431145 w 1560689"/>
              <a:gd name="connsiteY8" fmla="*/ 346440 h 3343857"/>
              <a:gd name="connsiteX9" fmla="*/ 204723 w 1560689"/>
              <a:gd name="connsiteY9" fmla="*/ 311607 h 3343857"/>
              <a:gd name="connsiteX10" fmla="*/ 0 w 1560689"/>
              <a:gd name="connsiteY10" fmla="*/ 394127 h 3343857"/>
              <a:gd name="connsiteX0" fmla="*/ 0 w 1560689"/>
              <a:gd name="connsiteY0" fmla="*/ 394127 h 3343857"/>
              <a:gd name="connsiteX1" fmla="*/ 7375 w 1560689"/>
              <a:gd name="connsiteY1" fmla="*/ 1338024 h 3343857"/>
              <a:gd name="connsiteX2" fmla="*/ 1543665 w 1560689"/>
              <a:gd name="connsiteY2" fmla="*/ 3343857 h 3343857"/>
              <a:gd name="connsiteX3" fmla="*/ 1560663 w 1560689"/>
              <a:gd name="connsiteY3" fmla="*/ 0 h 3343857"/>
              <a:gd name="connsiteX4" fmla="*/ 1441339 w 1560689"/>
              <a:gd name="connsiteY4" fmla="*/ 41641 h 3343857"/>
              <a:gd name="connsiteX5" fmla="*/ 1197499 w 1560689"/>
              <a:gd name="connsiteY5" fmla="*/ 137435 h 3343857"/>
              <a:gd name="connsiteX6" fmla="*/ 1084288 w 1560689"/>
              <a:gd name="connsiteY6" fmla="*/ 85184 h 3343857"/>
              <a:gd name="connsiteX7" fmla="*/ 892700 w 1560689"/>
              <a:gd name="connsiteY7" fmla="*/ 215812 h 3343857"/>
              <a:gd name="connsiteX8" fmla="*/ 605316 w 1560689"/>
              <a:gd name="connsiteY8" fmla="*/ 198396 h 3343857"/>
              <a:gd name="connsiteX9" fmla="*/ 431145 w 1560689"/>
              <a:gd name="connsiteY9" fmla="*/ 346440 h 3343857"/>
              <a:gd name="connsiteX10" fmla="*/ 204723 w 1560689"/>
              <a:gd name="connsiteY10" fmla="*/ 311607 h 3343857"/>
              <a:gd name="connsiteX11" fmla="*/ 0 w 1560689"/>
              <a:gd name="connsiteY11" fmla="*/ 394127 h 3343857"/>
              <a:gd name="connsiteX0" fmla="*/ 0 w 1560689"/>
              <a:gd name="connsiteY0" fmla="*/ 404737 h 3354467"/>
              <a:gd name="connsiteX1" fmla="*/ 7375 w 1560689"/>
              <a:gd name="connsiteY1" fmla="*/ 1348634 h 3354467"/>
              <a:gd name="connsiteX2" fmla="*/ 1543665 w 1560689"/>
              <a:gd name="connsiteY2" fmla="*/ 3354467 h 3354467"/>
              <a:gd name="connsiteX3" fmla="*/ 1560663 w 1560689"/>
              <a:gd name="connsiteY3" fmla="*/ 10610 h 3354467"/>
              <a:gd name="connsiteX4" fmla="*/ 1389088 w 1560689"/>
              <a:gd name="connsiteY4" fmla="*/ 0 h 3354467"/>
              <a:gd name="connsiteX5" fmla="*/ 1197499 w 1560689"/>
              <a:gd name="connsiteY5" fmla="*/ 148045 h 3354467"/>
              <a:gd name="connsiteX6" fmla="*/ 1084288 w 1560689"/>
              <a:gd name="connsiteY6" fmla="*/ 95794 h 3354467"/>
              <a:gd name="connsiteX7" fmla="*/ 892700 w 1560689"/>
              <a:gd name="connsiteY7" fmla="*/ 226422 h 3354467"/>
              <a:gd name="connsiteX8" fmla="*/ 605316 w 1560689"/>
              <a:gd name="connsiteY8" fmla="*/ 209006 h 3354467"/>
              <a:gd name="connsiteX9" fmla="*/ 431145 w 1560689"/>
              <a:gd name="connsiteY9" fmla="*/ 357050 h 3354467"/>
              <a:gd name="connsiteX10" fmla="*/ 204723 w 1560689"/>
              <a:gd name="connsiteY10" fmla="*/ 322217 h 3354467"/>
              <a:gd name="connsiteX11" fmla="*/ 0 w 1560689"/>
              <a:gd name="connsiteY11" fmla="*/ 404737 h 3354467"/>
              <a:gd name="connsiteX0" fmla="*/ 0 w 1560704"/>
              <a:gd name="connsiteY0" fmla="*/ 404737 h 1583027"/>
              <a:gd name="connsiteX1" fmla="*/ 7375 w 1560704"/>
              <a:gd name="connsiteY1" fmla="*/ 1348634 h 1583027"/>
              <a:gd name="connsiteX2" fmla="*/ 1550753 w 1560704"/>
              <a:gd name="connsiteY2" fmla="*/ 1490226 h 1583027"/>
              <a:gd name="connsiteX3" fmla="*/ 1560663 w 1560704"/>
              <a:gd name="connsiteY3" fmla="*/ 10610 h 1583027"/>
              <a:gd name="connsiteX4" fmla="*/ 1389088 w 1560704"/>
              <a:gd name="connsiteY4" fmla="*/ 0 h 1583027"/>
              <a:gd name="connsiteX5" fmla="*/ 1197499 w 1560704"/>
              <a:gd name="connsiteY5" fmla="*/ 148045 h 1583027"/>
              <a:gd name="connsiteX6" fmla="*/ 1084288 w 1560704"/>
              <a:gd name="connsiteY6" fmla="*/ 95794 h 1583027"/>
              <a:gd name="connsiteX7" fmla="*/ 892700 w 1560704"/>
              <a:gd name="connsiteY7" fmla="*/ 226422 h 1583027"/>
              <a:gd name="connsiteX8" fmla="*/ 605316 w 1560704"/>
              <a:gd name="connsiteY8" fmla="*/ 209006 h 1583027"/>
              <a:gd name="connsiteX9" fmla="*/ 431145 w 1560704"/>
              <a:gd name="connsiteY9" fmla="*/ 357050 h 1583027"/>
              <a:gd name="connsiteX10" fmla="*/ 204723 w 1560704"/>
              <a:gd name="connsiteY10" fmla="*/ 322217 h 1583027"/>
              <a:gd name="connsiteX11" fmla="*/ 0 w 1560704"/>
              <a:gd name="connsiteY11" fmla="*/ 404737 h 1583027"/>
              <a:gd name="connsiteX0" fmla="*/ 0 w 1560704"/>
              <a:gd name="connsiteY0" fmla="*/ 404737 h 1685967"/>
              <a:gd name="connsiteX1" fmla="*/ 7375 w 1560704"/>
              <a:gd name="connsiteY1" fmla="*/ 1348634 h 1685967"/>
              <a:gd name="connsiteX2" fmla="*/ 1550753 w 1560704"/>
              <a:gd name="connsiteY2" fmla="*/ 1490226 h 1685967"/>
              <a:gd name="connsiteX3" fmla="*/ 1560663 w 1560704"/>
              <a:gd name="connsiteY3" fmla="*/ 10610 h 1685967"/>
              <a:gd name="connsiteX4" fmla="*/ 1389088 w 1560704"/>
              <a:gd name="connsiteY4" fmla="*/ 0 h 1685967"/>
              <a:gd name="connsiteX5" fmla="*/ 1197499 w 1560704"/>
              <a:gd name="connsiteY5" fmla="*/ 148045 h 1685967"/>
              <a:gd name="connsiteX6" fmla="*/ 1084288 w 1560704"/>
              <a:gd name="connsiteY6" fmla="*/ 95794 h 1685967"/>
              <a:gd name="connsiteX7" fmla="*/ 892700 w 1560704"/>
              <a:gd name="connsiteY7" fmla="*/ 226422 h 1685967"/>
              <a:gd name="connsiteX8" fmla="*/ 605316 w 1560704"/>
              <a:gd name="connsiteY8" fmla="*/ 209006 h 1685967"/>
              <a:gd name="connsiteX9" fmla="*/ 431145 w 1560704"/>
              <a:gd name="connsiteY9" fmla="*/ 357050 h 1685967"/>
              <a:gd name="connsiteX10" fmla="*/ 204723 w 1560704"/>
              <a:gd name="connsiteY10" fmla="*/ 322217 h 1685967"/>
              <a:gd name="connsiteX11" fmla="*/ 0 w 1560704"/>
              <a:gd name="connsiteY11" fmla="*/ 404737 h 1685967"/>
              <a:gd name="connsiteX0" fmla="*/ 7143 w 1567847"/>
              <a:gd name="connsiteY0" fmla="*/ 404737 h 1532022"/>
              <a:gd name="connsiteX1" fmla="*/ 341 w 1567847"/>
              <a:gd name="connsiteY1" fmla="*/ 1114718 h 1532022"/>
              <a:gd name="connsiteX2" fmla="*/ 1557896 w 1567847"/>
              <a:gd name="connsiteY2" fmla="*/ 1490226 h 1532022"/>
              <a:gd name="connsiteX3" fmla="*/ 1567806 w 1567847"/>
              <a:gd name="connsiteY3" fmla="*/ 10610 h 1532022"/>
              <a:gd name="connsiteX4" fmla="*/ 1396231 w 1567847"/>
              <a:gd name="connsiteY4" fmla="*/ 0 h 1532022"/>
              <a:gd name="connsiteX5" fmla="*/ 1204642 w 1567847"/>
              <a:gd name="connsiteY5" fmla="*/ 148045 h 1532022"/>
              <a:gd name="connsiteX6" fmla="*/ 1091431 w 1567847"/>
              <a:gd name="connsiteY6" fmla="*/ 95794 h 1532022"/>
              <a:gd name="connsiteX7" fmla="*/ 899843 w 1567847"/>
              <a:gd name="connsiteY7" fmla="*/ 226422 h 1532022"/>
              <a:gd name="connsiteX8" fmla="*/ 612459 w 1567847"/>
              <a:gd name="connsiteY8" fmla="*/ 209006 h 1532022"/>
              <a:gd name="connsiteX9" fmla="*/ 438288 w 1567847"/>
              <a:gd name="connsiteY9" fmla="*/ 357050 h 1532022"/>
              <a:gd name="connsiteX10" fmla="*/ 211866 w 1567847"/>
              <a:gd name="connsiteY10" fmla="*/ 322217 h 1532022"/>
              <a:gd name="connsiteX11" fmla="*/ 7143 w 1567847"/>
              <a:gd name="connsiteY11" fmla="*/ 404737 h 1532022"/>
              <a:gd name="connsiteX0" fmla="*/ 7143 w 1567847"/>
              <a:gd name="connsiteY0" fmla="*/ 404737 h 1490226"/>
              <a:gd name="connsiteX1" fmla="*/ 341 w 1567847"/>
              <a:gd name="connsiteY1" fmla="*/ 1114718 h 1490226"/>
              <a:gd name="connsiteX2" fmla="*/ 1557896 w 1567847"/>
              <a:gd name="connsiteY2" fmla="*/ 1490226 h 1490226"/>
              <a:gd name="connsiteX3" fmla="*/ 1567806 w 1567847"/>
              <a:gd name="connsiteY3" fmla="*/ 10610 h 1490226"/>
              <a:gd name="connsiteX4" fmla="*/ 1396231 w 1567847"/>
              <a:gd name="connsiteY4" fmla="*/ 0 h 1490226"/>
              <a:gd name="connsiteX5" fmla="*/ 1204642 w 1567847"/>
              <a:gd name="connsiteY5" fmla="*/ 148045 h 1490226"/>
              <a:gd name="connsiteX6" fmla="*/ 1091431 w 1567847"/>
              <a:gd name="connsiteY6" fmla="*/ 95794 h 1490226"/>
              <a:gd name="connsiteX7" fmla="*/ 899843 w 1567847"/>
              <a:gd name="connsiteY7" fmla="*/ 226422 h 1490226"/>
              <a:gd name="connsiteX8" fmla="*/ 612459 w 1567847"/>
              <a:gd name="connsiteY8" fmla="*/ 209006 h 1490226"/>
              <a:gd name="connsiteX9" fmla="*/ 438288 w 1567847"/>
              <a:gd name="connsiteY9" fmla="*/ 357050 h 1490226"/>
              <a:gd name="connsiteX10" fmla="*/ 211866 w 1567847"/>
              <a:gd name="connsiteY10" fmla="*/ 322217 h 1490226"/>
              <a:gd name="connsiteX11" fmla="*/ 7143 w 1567847"/>
              <a:gd name="connsiteY11" fmla="*/ 404737 h 1490226"/>
              <a:gd name="connsiteX0" fmla="*/ 7143 w 1567847"/>
              <a:gd name="connsiteY0" fmla="*/ 404737 h 1490226"/>
              <a:gd name="connsiteX1" fmla="*/ 341 w 1567847"/>
              <a:gd name="connsiteY1" fmla="*/ 1114718 h 1490226"/>
              <a:gd name="connsiteX2" fmla="*/ 1557896 w 1567847"/>
              <a:gd name="connsiteY2" fmla="*/ 1490226 h 1490226"/>
              <a:gd name="connsiteX3" fmla="*/ 1567806 w 1567847"/>
              <a:gd name="connsiteY3" fmla="*/ 10610 h 1490226"/>
              <a:gd name="connsiteX4" fmla="*/ 1396231 w 1567847"/>
              <a:gd name="connsiteY4" fmla="*/ 0 h 1490226"/>
              <a:gd name="connsiteX5" fmla="*/ 1204642 w 1567847"/>
              <a:gd name="connsiteY5" fmla="*/ 148045 h 1490226"/>
              <a:gd name="connsiteX6" fmla="*/ 1091431 w 1567847"/>
              <a:gd name="connsiteY6" fmla="*/ 95794 h 1490226"/>
              <a:gd name="connsiteX7" fmla="*/ 899843 w 1567847"/>
              <a:gd name="connsiteY7" fmla="*/ 226422 h 1490226"/>
              <a:gd name="connsiteX8" fmla="*/ 612459 w 1567847"/>
              <a:gd name="connsiteY8" fmla="*/ 209006 h 1490226"/>
              <a:gd name="connsiteX9" fmla="*/ 438288 w 1567847"/>
              <a:gd name="connsiteY9" fmla="*/ 357050 h 1490226"/>
              <a:gd name="connsiteX10" fmla="*/ 211866 w 1567847"/>
              <a:gd name="connsiteY10" fmla="*/ 322217 h 1490226"/>
              <a:gd name="connsiteX11" fmla="*/ 7143 w 1567847"/>
              <a:gd name="connsiteY11" fmla="*/ 404737 h 1490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67847" h="1490226">
                <a:moveTo>
                  <a:pt x="7143" y="404737"/>
                </a:moveTo>
                <a:cubicBezTo>
                  <a:pt x="9601" y="719369"/>
                  <a:pt x="-2117" y="800086"/>
                  <a:pt x="341" y="1114718"/>
                </a:cubicBezTo>
                <a:cubicBezTo>
                  <a:pt x="1086596" y="1364964"/>
                  <a:pt x="772971" y="1320592"/>
                  <a:pt x="1557896" y="1490226"/>
                </a:cubicBezTo>
                <a:cubicBezTo>
                  <a:pt x="1557077" y="271845"/>
                  <a:pt x="1568625" y="1228991"/>
                  <a:pt x="1567806" y="10610"/>
                </a:cubicBezTo>
                <a:lnTo>
                  <a:pt x="1396231" y="0"/>
                </a:lnTo>
                <a:lnTo>
                  <a:pt x="1204642" y="148045"/>
                </a:lnTo>
                <a:cubicBezTo>
                  <a:pt x="1271408" y="130628"/>
                  <a:pt x="1103042" y="95794"/>
                  <a:pt x="1091431" y="95794"/>
                </a:cubicBezTo>
                <a:cubicBezTo>
                  <a:pt x="865008" y="145143"/>
                  <a:pt x="1013054" y="168365"/>
                  <a:pt x="899843" y="226422"/>
                </a:cubicBezTo>
                <a:lnTo>
                  <a:pt x="612459" y="209006"/>
                </a:lnTo>
                <a:lnTo>
                  <a:pt x="438288" y="357050"/>
                </a:lnTo>
                <a:lnTo>
                  <a:pt x="211866" y="322217"/>
                </a:lnTo>
                <a:lnTo>
                  <a:pt x="7143" y="404737"/>
                </a:lnTo>
                <a:close/>
              </a:path>
            </a:pathLst>
          </a:custGeom>
          <a:solidFill>
            <a:srgbClr val="FFC000">
              <a:alpha val="5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b="1">
              <a:solidFill>
                <a:srgbClr val="FFFFFF"/>
              </a:solidFill>
            </a:endParaRPr>
          </a:p>
        </p:txBody>
      </p:sp>
      <p:sp>
        <p:nvSpPr>
          <p:cNvPr id="5" name="Title 4"/>
          <p:cNvSpPr>
            <a:spLocks noGrp="1"/>
          </p:cNvSpPr>
          <p:nvPr>
            <p:ph type="title"/>
          </p:nvPr>
        </p:nvSpPr>
        <p:spPr>
          <a:xfrm>
            <a:off x="2625986" y="253652"/>
            <a:ext cx="6581725" cy="508593"/>
          </a:xfrm>
        </p:spPr>
        <p:txBody>
          <a:bodyPr>
            <a:normAutofit/>
          </a:bodyPr>
          <a:lstStyle/>
          <a:p>
            <a:r>
              <a:rPr lang="en-US" sz="2400" dirty="0" err="1"/>
              <a:t>Dockum</a:t>
            </a:r>
            <a:r>
              <a:rPr lang="en-US" sz="2400" dirty="0"/>
              <a:t> Group subsurface waters, Midland Basin</a:t>
            </a:r>
          </a:p>
        </p:txBody>
      </p:sp>
      <p:cxnSp>
        <p:nvCxnSpPr>
          <p:cNvPr id="357" name="Straight Connector 356"/>
          <p:cNvCxnSpPr>
            <a:endCxn id="63" idx="3"/>
          </p:cNvCxnSpPr>
          <p:nvPr/>
        </p:nvCxnSpPr>
        <p:spPr>
          <a:xfrm>
            <a:off x="7391401" y="2412189"/>
            <a:ext cx="1533657" cy="39211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9" name="Straight Connector 358"/>
          <p:cNvCxnSpPr/>
          <p:nvPr/>
        </p:nvCxnSpPr>
        <p:spPr>
          <a:xfrm>
            <a:off x="7391400" y="2679700"/>
            <a:ext cx="1541024" cy="203050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3" name="Straight Connector 362"/>
          <p:cNvCxnSpPr/>
          <p:nvPr/>
        </p:nvCxnSpPr>
        <p:spPr>
          <a:xfrm>
            <a:off x="7391401" y="2982268"/>
            <a:ext cx="1533657" cy="275778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6" name="Straight Connector 365"/>
          <p:cNvCxnSpPr/>
          <p:nvPr/>
        </p:nvCxnSpPr>
        <p:spPr>
          <a:xfrm rot="16200000" flipH="1">
            <a:off x="6858000" y="3365500"/>
            <a:ext cx="2590800" cy="1524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9" name="Straight Connector 368"/>
          <p:cNvCxnSpPr/>
          <p:nvPr/>
        </p:nvCxnSpPr>
        <p:spPr>
          <a:xfrm flipV="1">
            <a:off x="7379468" y="1512800"/>
            <a:ext cx="758420" cy="44540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1" name="Straight Connector 370"/>
          <p:cNvCxnSpPr>
            <a:endCxn id="9" idx="8"/>
          </p:cNvCxnSpPr>
          <p:nvPr/>
        </p:nvCxnSpPr>
        <p:spPr>
          <a:xfrm flipV="1">
            <a:off x="7379469" y="1337637"/>
            <a:ext cx="1554811" cy="89076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5" name="Rectangle 54"/>
          <p:cNvSpPr/>
          <p:nvPr/>
        </p:nvSpPr>
        <p:spPr>
          <a:xfrm>
            <a:off x="9153657" y="2804300"/>
            <a:ext cx="838200" cy="1900903"/>
          </a:xfrm>
          <a:prstGeom prst="rect">
            <a:avLst/>
          </a:prstGeom>
          <a:solidFill>
            <a:srgbClr val="00B0F0">
              <a:alpha val="3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b="1">
              <a:solidFill>
                <a:srgbClr val="FFFFFF"/>
              </a:solidFill>
            </a:endParaRPr>
          </a:p>
        </p:txBody>
      </p:sp>
      <p:pic>
        <p:nvPicPr>
          <p:cNvPr id="54" name="Picture 2"/>
          <p:cNvPicPr>
            <a:picLocks noChangeAspect="1" noChangeArrowheads="1"/>
          </p:cNvPicPr>
          <p:nvPr/>
        </p:nvPicPr>
        <p:blipFill>
          <a:blip r:embed="rId4" cstate="print"/>
          <a:srcRect l="40000" t="986" r="20000" b="95070"/>
          <a:stretch>
            <a:fillRect/>
          </a:stretch>
        </p:blipFill>
        <p:spPr bwMode="auto">
          <a:xfrm>
            <a:off x="9153657" y="696268"/>
            <a:ext cx="762000" cy="304800"/>
          </a:xfrm>
          <a:prstGeom prst="rect">
            <a:avLst/>
          </a:prstGeom>
          <a:noFill/>
          <a:ln w="9525">
            <a:noFill/>
            <a:miter lim="800000"/>
            <a:headEnd/>
            <a:tailEnd/>
          </a:ln>
          <a:effectLst/>
        </p:spPr>
      </p:pic>
      <p:sp>
        <p:nvSpPr>
          <p:cNvPr id="56" name="Rectangle 55"/>
          <p:cNvSpPr/>
          <p:nvPr/>
        </p:nvSpPr>
        <p:spPr>
          <a:xfrm>
            <a:off x="9153657" y="1686869"/>
            <a:ext cx="838200" cy="1104927"/>
          </a:xfrm>
          <a:prstGeom prst="rect">
            <a:avLst/>
          </a:prstGeom>
          <a:solidFill>
            <a:srgbClr val="FFC000">
              <a:alpha val="3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b="1">
              <a:solidFill>
                <a:srgbClr val="FFFFFF"/>
              </a:solidFill>
            </a:endParaRPr>
          </a:p>
        </p:txBody>
      </p:sp>
      <p:sp>
        <p:nvSpPr>
          <p:cNvPr id="57" name="Rectangle 56"/>
          <p:cNvSpPr/>
          <p:nvPr/>
        </p:nvSpPr>
        <p:spPr>
          <a:xfrm>
            <a:off x="9153657" y="1305868"/>
            <a:ext cx="914400" cy="381000"/>
          </a:xfrm>
          <a:prstGeom prst="rect">
            <a:avLst/>
          </a:prstGeom>
          <a:solidFill>
            <a:schemeClr val="accent3">
              <a:lumMod val="95000"/>
              <a:alpha val="3607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b="1">
              <a:solidFill>
                <a:srgbClr val="FFFFFF"/>
              </a:solidFill>
            </a:endParaRPr>
          </a:p>
        </p:txBody>
      </p:sp>
      <p:sp>
        <p:nvSpPr>
          <p:cNvPr id="58" name="Rectangle 57"/>
          <p:cNvSpPr/>
          <p:nvPr/>
        </p:nvSpPr>
        <p:spPr>
          <a:xfrm>
            <a:off x="9153657" y="4710206"/>
            <a:ext cx="838200" cy="786662"/>
          </a:xfrm>
          <a:prstGeom prst="rect">
            <a:avLst/>
          </a:prstGeom>
          <a:solidFill>
            <a:srgbClr val="00B050">
              <a:alpha val="3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b="1">
              <a:solidFill>
                <a:srgbClr val="FFFFFF"/>
              </a:solidFill>
            </a:endParaRPr>
          </a:p>
        </p:txBody>
      </p:sp>
      <p:sp>
        <p:nvSpPr>
          <p:cNvPr id="59" name="Rectangle 58"/>
          <p:cNvSpPr/>
          <p:nvPr/>
        </p:nvSpPr>
        <p:spPr>
          <a:xfrm>
            <a:off x="9153657" y="5496868"/>
            <a:ext cx="838200" cy="457200"/>
          </a:xfrm>
          <a:prstGeom prst="rect">
            <a:avLst/>
          </a:prstGeom>
          <a:solidFill>
            <a:srgbClr val="00B050">
              <a:alpha val="3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b="1">
              <a:solidFill>
                <a:srgbClr val="FFFFFF"/>
              </a:solidFill>
            </a:endParaRPr>
          </a:p>
        </p:txBody>
      </p:sp>
      <p:sp>
        <p:nvSpPr>
          <p:cNvPr id="60" name="Rectangle 59"/>
          <p:cNvSpPr/>
          <p:nvPr/>
        </p:nvSpPr>
        <p:spPr>
          <a:xfrm>
            <a:off x="9153657" y="5954068"/>
            <a:ext cx="838200" cy="216104"/>
          </a:xfrm>
          <a:prstGeom prst="rect">
            <a:avLst/>
          </a:prstGeom>
          <a:solidFill>
            <a:srgbClr val="00B050">
              <a:alpha val="3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b="1">
              <a:solidFill>
                <a:srgbClr val="FFFFFF"/>
              </a:solidFill>
            </a:endParaRPr>
          </a:p>
        </p:txBody>
      </p:sp>
      <p:pic>
        <p:nvPicPr>
          <p:cNvPr id="61" name="Picture 2"/>
          <p:cNvPicPr>
            <a:picLocks noChangeAspect="1" noChangeArrowheads="1"/>
          </p:cNvPicPr>
          <p:nvPr/>
        </p:nvPicPr>
        <p:blipFill>
          <a:blip r:embed="rId5" cstate="print"/>
          <a:srcRect t="4930" r="84451" b="8196"/>
          <a:stretch>
            <a:fillRect/>
          </a:stretch>
        </p:blipFill>
        <p:spPr bwMode="auto">
          <a:xfrm>
            <a:off x="8925057" y="1001068"/>
            <a:ext cx="228600" cy="5181600"/>
          </a:xfrm>
          <a:prstGeom prst="rect">
            <a:avLst/>
          </a:prstGeom>
          <a:noFill/>
          <a:ln w="9525">
            <a:noFill/>
            <a:miter lim="800000"/>
            <a:headEnd/>
            <a:tailEnd/>
          </a:ln>
          <a:effectLst/>
        </p:spPr>
      </p:pic>
      <p:sp>
        <p:nvSpPr>
          <p:cNvPr id="62" name="Rectangle 61"/>
          <p:cNvSpPr/>
          <p:nvPr/>
        </p:nvSpPr>
        <p:spPr>
          <a:xfrm>
            <a:off x="9153657" y="1281518"/>
            <a:ext cx="838200" cy="405350"/>
          </a:xfrm>
          <a:custGeom>
            <a:avLst/>
            <a:gdLst>
              <a:gd name="connsiteX0" fmla="*/ 0 w 838200"/>
              <a:gd name="connsiteY0" fmla="*/ 0 h 381000"/>
              <a:gd name="connsiteX1" fmla="*/ 838200 w 838200"/>
              <a:gd name="connsiteY1" fmla="*/ 0 h 381000"/>
              <a:gd name="connsiteX2" fmla="*/ 838200 w 838200"/>
              <a:gd name="connsiteY2" fmla="*/ 381000 h 381000"/>
              <a:gd name="connsiteX3" fmla="*/ 0 w 838200"/>
              <a:gd name="connsiteY3" fmla="*/ 381000 h 381000"/>
              <a:gd name="connsiteX4" fmla="*/ 0 w 838200"/>
              <a:gd name="connsiteY4" fmla="*/ 0 h 381000"/>
              <a:gd name="connsiteX0" fmla="*/ 0 w 838200"/>
              <a:gd name="connsiteY0" fmla="*/ 10173 h 391173"/>
              <a:gd name="connsiteX1" fmla="*/ 89580 w 838200"/>
              <a:gd name="connsiteY1" fmla="*/ 0 h 391173"/>
              <a:gd name="connsiteX2" fmla="*/ 838200 w 838200"/>
              <a:gd name="connsiteY2" fmla="*/ 10173 h 391173"/>
              <a:gd name="connsiteX3" fmla="*/ 838200 w 838200"/>
              <a:gd name="connsiteY3" fmla="*/ 391173 h 391173"/>
              <a:gd name="connsiteX4" fmla="*/ 0 w 838200"/>
              <a:gd name="connsiteY4" fmla="*/ 391173 h 391173"/>
              <a:gd name="connsiteX5" fmla="*/ 0 w 838200"/>
              <a:gd name="connsiteY5" fmla="*/ 10173 h 391173"/>
              <a:gd name="connsiteX0" fmla="*/ 0 w 838200"/>
              <a:gd name="connsiteY0" fmla="*/ 0 h 381000"/>
              <a:gd name="connsiteX1" fmla="*/ 117933 w 838200"/>
              <a:gd name="connsiteY1" fmla="*/ 60711 h 381000"/>
              <a:gd name="connsiteX2" fmla="*/ 838200 w 838200"/>
              <a:gd name="connsiteY2" fmla="*/ 0 h 381000"/>
              <a:gd name="connsiteX3" fmla="*/ 838200 w 838200"/>
              <a:gd name="connsiteY3" fmla="*/ 381000 h 381000"/>
              <a:gd name="connsiteX4" fmla="*/ 0 w 838200"/>
              <a:gd name="connsiteY4" fmla="*/ 381000 h 381000"/>
              <a:gd name="connsiteX5" fmla="*/ 0 w 838200"/>
              <a:gd name="connsiteY5" fmla="*/ 0 h 381000"/>
              <a:gd name="connsiteX0" fmla="*/ 0 w 838200"/>
              <a:gd name="connsiteY0" fmla="*/ 0 h 381000"/>
              <a:gd name="connsiteX1" fmla="*/ 117933 w 838200"/>
              <a:gd name="connsiteY1" fmla="*/ 60711 h 381000"/>
              <a:gd name="connsiteX2" fmla="*/ 259701 w 838200"/>
              <a:gd name="connsiteY2" fmla="*/ 39446 h 381000"/>
              <a:gd name="connsiteX3" fmla="*/ 838200 w 838200"/>
              <a:gd name="connsiteY3" fmla="*/ 0 h 381000"/>
              <a:gd name="connsiteX4" fmla="*/ 838200 w 838200"/>
              <a:gd name="connsiteY4" fmla="*/ 381000 h 381000"/>
              <a:gd name="connsiteX5" fmla="*/ 0 w 838200"/>
              <a:gd name="connsiteY5" fmla="*/ 381000 h 381000"/>
              <a:gd name="connsiteX6" fmla="*/ 0 w 838200"/>
              <a:gd name="connsiteY6" fmla="*/ 0 h 381000"/>
              <a:gd name="connsiteX0" fmla="*/ 0 w 838200"/>
              <a:gd name="connsiteY0" fmla="*/ 24350 h 405350"/>
              <a:gd name="connsiteX1" fmla="*/ 117933 w 838200"/>
              <a:gd name="connsiteY1" fmla="*/ 85061 h 405350"/>
              <a:gd name="connsiteX2" fmla="*/ 280967 w 838200"/>
              <a:gd name="connsiteY2" fmla="*/ 0 h 405350"/>
              <a:gd name="connsiteX3" fmla="*/ 838200 w 838200"/>
              <a:gd name="connsiteY3" fmla="*/ 24350 h 405350"/>
              <a:gd name="connsiteX4" fmla="*/ 838200 w 838200"/>
              <a:gd name="connsiteY4" fmla="*/ 405350 h 405350"/>
              <a:gd name="connsiteX5" fmla="*/ 0 w 838200"/>
              <a:gd name="connsiteY5" fmla="*/ 405350 h 405350"/>
              <a:gd name="connsiteX6" fmla="*/ 0 w 838200"/>
              <a:gd name="connsiteY6" fmla="*/ 24350 h 405350"/>
              <a:gd name="connsiteX0" fmla="*/ 0 w 838200"/>
              <a:gd name="connsiteY0" fmla="*/ 24350 h 405350"/>
              <a:gd name="connsiteX1" fmla="*/ 117933 w 838200"/>
              <a:gd name="connsiteY1" fmla="*/ 85061 h 405350"/>
              <a:gd name="connsiteX2" fmla="*/ 280967 w 838200"/>
              <a:gd name="connsiteY2" fmla="*/ 0 h 405350"/>
              <a:gd name="connsiteX3" fmla="*/ 408557 w 838200"/>
              <a:gd name="connsiteY3" fmla="*/ 7089 h 405350"/>
              <a:gd name="connsiteX4" fmla="*/ 838200 w 838200"/>
              <a:gd name="connsiteY4" fmla="*/ 24350 h 405350"/>
              <a:gd name="connsiteX5" fmla="*/ 838200 w 838200"/>
              <a:gd name="connsiteY5" fmla="*/ 405350 h 405350"/>
              <a:gd name="connsiteX6" fmla="*/ 0 w 838200"/>
              <a:gd name="connsiteY6" fmla="*/ 405350 h 405350"/>
              <a:gd name="connsiteX7" fmla="*/ 0 w 838200"/>
              <a:gd name="connsiteY7" fmla="*/ 24350 h 405350"/>
              <a:gd name="connsiteX0" fmla="*/ 0 w 838200"/>
              <a:gd name="connsiteY0" fmla="*/ 24350 h 405350"/>
              <a:gd name="connsiteX1" fmla="*/ 117933 w 838200"/>
              <a:gd name="connsiteY1" fmla="*/ 85061 h 405350"/>
              <a:gd name="connsiteX2" fmla="*/ 280967 w 838200"/>
              <a:gd name="connsiteY2" fmla="*/ 0 h 405350"/>
              <a:gd name="connsiteX3" fmla="*/ 408557 w 838200"/>
              <a:gd name="connsiteY3" fmla="*/ 77972 h 405350"/>
              <a:gd name="connsiteX4" fmla="*/ 838200 w 838200"/>
              <a:gd name="connsiteY4" fmla="*/ 24350 h 405350"/>
              <a:gd name="connsiteX5" fmla="*/ 838200 w 838200"/>
              <a:gd name="connsiteY5" fmla="*/ 405350 h 405350"/>
              <a:gd name="connsiteX6" fmla="*/ 0 w 838200"/>
              <a:gd name="connsiteY6" fmla="*/ 405350 h 405350"/>
              <a:gd name="connsiteX7" fmla="*/ 0 w 838200"/>
              <a:gd name="connsiteY7" fmla="*/ 24350 h 405350"/>
              <a:gd name="connsiteX0" fmla="*/ 0 w 838200"/>
              <a:gd name="connsiteY0" fmla="*/ 24350 h 405350"/>
              <a:gd name="connsiteX1" fmla="*/ 117933 w 838200"/>
              <a:gd name="connsiteY1" fmla="*/ 85061 h 405350"/>
              <a:gd name="connsiteX2" fmla="*/ 280967 w 838200"/>
              <a:gd name="connsiteY2" fmla="*/ 0 h 405350"/>
              <a:gd name="connsiteX3" fmla="*/ 408557 w 838200"/>
              <a:gd name="connsiteY3" fmla="*/ 77972 h 405350"/>
              <a:gd name="connsiteX4" fmla="*/ 614120 w 838200"/>
              <a:gd name="connsiteY4" fmla="*/ 63796 h 405350"/>
              <a:gd name="connsiteX5" fmla="*/ 838200 w 838200"/>
              <a:gd name="connsiteY5" fmla="*/ 24350 h 405350"/>
              <a:gd name="connsiteX6" fmla="*/ 838200 w 838200"/>
              <a:gd name="connsiteY6" fmla="*/ 405350 h 405350"/>
              <a:gd name="connsiteX7" fmla="*/ 0 w 838200"/>
              <a:gd name="connsiteY7" fmla="*/ 405350 h 405350"/>
              <a:gd name="connsiteX8" fmla="*/ 0 w 838200"/>
              <a:gd name="connsiteY8" fmla="*/ 24350 h 405350"/>
              <a:gd name="connsiteX0" fmla="*/ 0 w 838200"/>
              <a:gd name="connsiteY0" fmla="*/ 24350 h 405350"/>
              <a:gd name="connsiteX1" fmla="*/ 117933 w 838200"/>
              <a:gd name="connsiteY1" fmla="*/ 85061 h 405350"/>
              <a:gd name="connsiteX2" fmla="*/ 280967 w 838200"/>
              <a:gd name="connsiteY2" fmla="*/ 0 h 405350"/>
              <a:gd name="connsiteX3" fmla="*/ 408557 w 838200"/>
              <a:gd name="connsiteY3" fmla="*/ 77972 h 405350"/>
              <a:gd name="connsiteX4" fmla="*/ 585767 w 838200"/>
              <a:gd name="connsiteY4" fmla="*/ 1 h 405350"/>
              <a:gd name="connsiteX5" fmla="*/ 838200 w 838200"/>
              <a:gd name="connsiteY5" fmla="*/ 24350 h 405350"/>
              <a:gd name="connsiteX6" fmla="*/ 838200 w 838200"/>
              <a:gd name="connsiteY6" fmla="*/ 405350 h 405350"/>
              <a:gd name="connsiteX7" fmla="*/ 0 w 838200"/>
              <a:gd name="connsiteY7" fmla="*/ 405350 h 405350"/>
              <a:gd name="connsiteX8" fmla="*/ 0 w 838200"/>
              <a:gd name="connsiteY8" fmla="*/ 24350 h 405350"/>
              <a:gd name="connsiteX0" fmla="*/ 0 w 838200"/>
              <a:gd name="connsiteY0" fmla="*/ 24350 h 405350"/>
              <a:gd name="connsiteX1" fmla="*/ 117933 w 838200"/>
              <a:gd name="connsiteY1" fmla="*/ 85061 h 405350"/>
              <a:gd name="connsiteX2" fmla="*/ 280967 w 838200"/>
              <a:gd name="connsiteY2" fmla="*/ 0 h 405350"/>
              <a:gd name="connsiteX3" fmla="*/ 408557 w 838200"/>
              <a:gd name="connsiteY3" fmla="*/ 77972 h 405350"/>
              <a:gd name="connsiteX4" fmla="*/ 585767 w 838200"/>
              <a:gd name="connsiteY4" fmla="*/ 1 h 405350"/>
              <a:gd name="connsiteX5" fmla="*/ 720445 w 838200"/>
              <a:gd name="connsiteY5" fmla="*/ 7089 h 405350"/>
              <a:gd name="connsiteX6" fmla="*/ 838200 w 838200"/>
              <a:gd name="connsiteY6" fmla="*/ 24350 h 405350"/>
              <a:gd name="connsiteX7" fmla="*/ 838200 w 838200"/>
              <a:gd name="connsiteY7" fmla="*/ 405350 h 405350"/>
              <a:gd name="connsiteX8" fmla="*/ 0 w 838200"/>
              <a:gd name="connsiteY8" fmla="*/ 405350 h 405350"/>
              <a:gd name="connsiteX9" fmla="*/ 0 w 838200"/>
              <a:gd name="connsiteY9" fmla="*/ 24350 h 405350"/>
              <a:gd name="connsiteX0" fmla="*/ 0 w 838200"/>
              <a:gd name="connsiteY0" fmla="*/ 24350 h 405350"/>
              <a:gd name="connsiteX1" fmla="*/ 117933 w 838200"/>
              <a:gd name="connsiteY1" fmla="*/ 85061 h 405350"/>
              <a:gd name="connsiteX2" fmla="*/ 280967 w 838200"/>
              <a:gd name="connsiteY2" fmla="*/ 0 h 405350"/>
              <a:gd name="connsiteX3" fmla="*/ 408557 w 838200"/>
              <a:gd name="connsiteY3" fmla="*/ 77972 h 405350"/>
              <a:gd name="connsiteX4" fmla="*/ 585767 w 838200"/>
              <a:gd name="connsiteY4" fmla="*/ 1 h 405350"/>
              <a:gd name="connsiteX5" fmla="*/ 798417 w 838200"/>
              <a:gd name="connsiteY5" fmla="*/ 63796 h 405350"/>
              <a:gd name="connsiteX6" fmla="*/ 838200 w 838200"/>
              <a:gd name="connsiteY6" fmla="*/ 24350 h 405350"/>
              <a:gd name="connsiteX7" fmla="*/ 838200 w 838200"/>
              <a:gd name="connsiteY7" fmla="*/ 405350 h 405350"/>
              <a:gd name="connsiteX8" fmla="*/ 0 w 838200"/>
              <a:gd name="connsiteY8" fmla="*/ 405350 h 405350"/>
              <a:gd name="connsiteX9" fmla="*/ 0 w 838200"/>
              <a:gd name="connsiteY9" fmla="*/ 24350 h 405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38200" h="405350">
                <a:moveTo>
                  <a:pt x="0" y="24350"/>
                </a:moveTo>
                <a:lnTo>
                  <a:pt x="117933" y="85061"/>
                </a:lnTo>
                <a:lnTo>
                  <a:pt x="280967" y="0"/>
                </a:lnTo>
                <a:lnTo>
                  <a:pt x="408557" y="77972"/>
                </a:lnTo>
                <a:lnTo>
                  <a:pt x="585767" y="1"/>
                </a:lnTo>
                <a:lnTo>
                  <a:pt x="798417" y="63796"/>
                </a:lnTo>
                <a:lnTo>
                  <a:pt x="838200" y="24350"/>
                </a:lnTo>
                <a:lnTo>
                  <a:pt x="838200" y="405350"/>
                </a:lnTo>
                <a:lnTo>
                  <a:pt x="0" y="405350"/>
                </a:lnTo>
                <a:lnTo>
                  <a:pt x="0" y="24350"/>
                </a:lnTo>
                <a:close/>
              </a:path>
            </a:pathLst>
          </a:custGeom>
          <a:solidFill>
            <a:srgbClr val="FFC000">
              <a:alpha val="3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b="1">
              <a:solidFill>
                <a:srgbClr val="FFFFFF"/>
              </a:solidFill>
            </a:endParaRPr>
          </a:p>
        </p:txBody>
      </p:sp>
      <p:sp>
        <p:nvSpPr>
          <p:cNvPr id="63" name="Freeform 62"/>
          <p:cNvSpPr/>
          <p:nvPr/>
        </p:nvSpPr>
        <p:spPr>
          <a:xfrm>
            <a:off x="8925057" y="1001069"/>
            <a:ext cx="1066800" cy="1803231"/>
          </a:xfrm>
          <a:custGeom>
            <a:avLst/>
            <a:gdLst>
              <a:gd name="connsiteX0" fmla="*/ 0 w 1066800"/>
              <a:gd name="connsiteY0" fmla="*/ 0 h 381000"/>
              <a:gd name="connsiteX1" fmla="*/ 1066800 w 1066800"/>
              <a:gd name="connsiteY1" fmla="*/ 0 h 381000"/>
              <a:gd name="connsiteX2" fmla="*/ 1066800 w 1066800"/>
              <a:gd name="connsiteY2" fmla="*/ 381000 h 381000"/>
              <a:gd name="connsiteX3" fmla="*/ 0 w 1066800"/>
              <a:gd name="connsiteY3" fmla="*/ 381000 h 381000"/>
              <a:gd name="connsiteX4" fmla="*/ 0 w 1066800"/>
              <a:gd name="connsiteY4" fmla="*/ 0 h 381000"/>
              <a:gd name="connsiteX0" fmla="*/ 0 w 1066800"/>
              <a:gd name="connsiteY0" fmla="*/ 69954 h 450954"/>
              <a:gd name="connsiteX1" fmla="*/ 1066800 w 1066800"/>
              <a:gd name="connsiteY1" fmla="*/ 69954 h 450954"/>
              <a:gd name="connsiteX2" fmla="*/ 1066800 w 1066800"/>
              <a:gd name="connsiteY2" fmla="*/ 450954 h 450954"/>
              <a:gd name="connsiteX3" fmla="*/ 0 w 1066800"/>
              <a:gd name="connsiteY3" fmla="*/ 450954 h 450954"/>
              <a:gd name="connsiteX4" fmla="*/ 0 w 1066800"/>
              <a:gd name="connsiteY4" fmla="*/ 69954 h 450954"/>
              <a:gd name="connsiteX0" fmla="*/ 0 w 1066800"/>
              <a:gd name="connsiteY0" fmla="*/ 69954 h 450954"/>
              <a:gd name="connsiteX1" fmla="*/ 1066800 w 1066800"/>
              <a:gd name="connsiteY1" fmla="*/ 69954 h 450954"/>
              <a:gd name="connsiteX2" fmla="*/ 1066800 w 1066800"/>
              <a:gd name="connsiteY2" fmla="*/ 450954 h 450954"/>
              <a:gd name="connsiteX3" fmla="*/ 0 w 1066800"/>
              <a:gd name="connsiteY3" fmla="*/ 450954 h 450954"/>
              <a:gd name="connsiteX4" fmla="*/ 0 w 1066800"/>
              <a:gd name="connsiteY4" fmla="*/ 69954 h 450954"/>
              <a:gd name="connsiteX0" fmla="*/ 0 w 1066800"/>
              <a:gd name="connsiteY0" fmla="*/ 69954 h 450954"/>
              <a:gd name="connsiteX1" fmla="*/ 1066800 w 1066800"/>
              <a:gd name="connsiteY1" fmla="*/ 69954 h 450954"/>
              <a:gd name="connsiteX2" fmla="*/ 1066800 w 1066800"/>
              <a:gd name="connsiteY2" fmla="*/ 450954 h 450954"/>
              <a:gd name="connsiteX3" fmla="*/ 0 w 1066800"/>
              <a:gd name="connsiteY3" fmla="*/ 450954 h 450954"/>
              <a:gd name="connsiteX4" fmla="*/ 0 w 1066800"/>
              <a:gd name="connsiteY4" fmla="*/ 69954 h 4509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6800" h="450954">
                <a:moveTo>
                  <a:pt x="0" y="69954"/>
                </a:moveTo>
                <a:cubicBezTo>
                  <a:pt x="33311" y="0"/>
                  <a:pt x="445124" y="64958"/>
                  <a:pt x="1066800" y="69954"/>
                </a:cubicBezTo>
                <a:lnTo>
                  <a:pt x="1066800" y="450954"/>
                </a:lnTo>
                <a:lnTo>
                  <a:pt x="0" y="450954"/>
                </a:lnTo>
                <a:lnTo>
                  <a:pt x="0" y="69954"/>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b="1">
              <a:solidFill>
                <a:srgbClr val="FFFFFF"/>
              </a:solidFill>
            </a:endParaRPr>
          </a:p>
        </p:txBody>
      </p:sp>
      <p:sp>
        <p:nvSpPr>
          <p:cNvPr id="65" name="Rectangle 64"/>
          <p:cNvSpPr/>
          <p:nvPr/>
        </p:nvSpPr>
        <p:spPr>
          <a:xfrm>
            <a:off x="8925057" y="4710206"/>
            <a:ext cx="1066800" cy="70971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b="1">
              <a:solidFill>
                <a:srgbClr val="FFFFFF"/>
              </a:solidFill>
            </a:endParaRPr>
          </a:p>
        </p:txBody>
      </p:sp>
      <p:sp>
        <p:nvSpPr>
          <p:cNvPr id="67" name="TextBox 66"/>
          <p:cNvSpPr txBox="1"/>
          <p:nvPr/>
        </p:nvSpPr>
        <p:spPr>
          <a:xfrm>
            <a:off x="10045639" y="1001068"/>
            <a:ext cx="537327" cy="230832"/>
          </a:xfrm>
          <a:prstGeom prst="rect">
            <a:avLst/>
          </a:prstGeom>
          <a:noFill/>
        </p:spPr>
        <p:txBody>
          <a:bodyPr wrap="none" rtlCol="0">
            <a:spAutoFit/>
          </a:bodyPr>
          <a:lstStyle/>
          <a:p>
            <a:pPr fontAlgn="base">
              <a:spcBef>
                <a:spcPct val="0"/>
              </a:spcBef>
              <a:spcAft>
                <a:spcPct val="0"/>
              </a:spcAft>
            </a:pPr>
            <a:r>
              <a:rPr lang="en-US" sz="900" b="1" dirty="0">
                <a:solidFill>
                  <a:srgbClr val="000000"/>
                </a:solidFill>
                <a:latin typeface="Arial" charset="0"/>
              </a:rPr>
              <a:t>Trinity</a:t>
            </a:r>
          </a:p>
        </p:txBody>
      </p:sp>
      <p:sp>
        <p:nvSpPr>
          <p:cNvPr id="68" name="TextBox 67"/>
          <p:cNvSpPr txBox="1"/>
          <p:nvPr/>
        </p:nvSpPr>
        <p:spPr>
          <a:xfrm>
            <a:off x="10026403" y="1392796"/>
            <a:ext cx="646331" cy="230832"/>
          </a:xfrm>
          <a:prstGeom prst="rect">
            <a:avLst/>
          </a:prstGeom>
          <a:noFill/>
        </p:spPr>
        <p:txBody>
          <a:bodyPr wrap="none" rtlCol="0">
            <a:spAutoFit/>
          </a:bodyPr>
          <a:lstStyle/>
          <a:p>
            <a:pPr fontAlgn="base">
              <a:spcBef>
                <a:spcPct val="0"/>
              </a:spcBef>
              <a:spcAft>
                <a:spcPct val="0"/>
              </a:spcAft>
            </a:pPr>
            <a:r>
              <a:rPr lang="en-US" sz="900" b="1" dirty="0" err="1">
                <a:solidFill>
                  <a:srgbClr val="000000"/>
                </a:solidFill>
                <a:latin typeface="Arial" charset="0"/>
              </a:rPr>
              <a:t>Tecovas</a:t>
            </a:r>
            <a:endParaRPr lang="en-US" sz="900" b="1" dirty="0">
              <a:solidFill>
                <a:srgbClr val="000000"/>
              </a:solidFill>
              <a:latin typeface="Arial" charset="0"/>
            </a:endParaRPr>
          </a:p>
        </p:txBody>
      </p:sp>
      <p:sp>
        <p:nvSpPr>
          <p:cNvPr id="69" name="TextBox 68"/>
          <p:cNvSpPr txBox="1"/>
          <p:nvPr/>
        </p:nvSpPr>
        <p:spPr>
          <a:xfrm>
            <a:off x="10000755" y="2804932"/>
            <a:ext cx="530915" cy="369332"/>
          </a:xfrm>
          <a:prstGeom prst="rect">
            <a:avLst/>
          </a:prstGeom>
          <a:noFill/>
        </p:spPr>
        <p:txBody>
          <a:bodyPr wrap="none" rtlCol="0">
            <a:spAutoFit/>
          </a:bodyPr>
          <a:lstStyle/>
          <a:p>
            <a:pPr fontAlgn="base">
              <a:spcBef>
                <a:spcPct val="0"/>
              </a:spcBef>
              <a:spcAft>
                <a:spcPct val="0"/>
              </a:spcAft>
            </a:pPr>
            <a:r>
              <a:rPr lang="en-US" sz="900" b="1" dirty="0">
                <a:solidFill>
                  <a:srgbClr val="000000"/>
                </a:solidFill>
                <a:latin typeface="Arial" charset="0"/>
              </a:rPr>
              <a:t>Santa </a:t>
            </a:r>
          </a:p>
          <a:p>
            <a:pPr fontAlgn="base">
              <a:spcBef>
                <a:spcPct val="0"/>
              </a:spcBef>
              <a:spcAft>
                <a:spcPct val="0"/>
              </a:spcAft>
            </a:pPr>
            <a:r>
              <a:rPr lang="en-US" sz="900" b="1" dirty="0">
                <a:solidFill>
                  <a:srgbClr val="000000"/>
                </a:solidFill>
                <a:latin typeface="Arial" charset="0"/>
              </a:rPr>
              <a:t>Rosa</a:t>
            </a:r>
          </a:p>
        </p:txBody>
      </p:sp>
      <p:sp>
        <p:nvSpPr>
          <p:cNvPr id="70" name="TextBox 69"/>
          <p:cNvSpPr txBox="1"/>
          <p:nvPr/>
        </p:nvSpPr>
        <p:spPr>
          <a:xfrm>
            <a:off x="10007167" y="4655736"/>
            <a:ext cx="550151" cy="369332"/>
          </a:xfrm>
          <a:prstGeom prst="rect">
            <a:avLst/>
          </a:prstGeom>
          <a:noFill/>
        </p:spPr>
        <p:txBody>
          <a:bodyPr wrap="none" rtlCol="0">
            <a:spAutoFit/>
          </a:bodyPr>
          <a:lstStyle/>
          <a:p>
            <a:pPr fontAlgn="base">
              <a:spcBef>
                <a:spcPct val="0"/>
              </a:spcBef>
              <a:spcAft>
                <a:spcPct val="0"/>
              </a:spcAft>
            </a:pPr>
            <a:r>
              <a:rPr lang="en-US" sz="900" b="1" dirty="0">
                <a:solidFill>
                  <a:srgbClr val="000000"/>
                </a:solidFill>
                <a:latin typeface="Arial" charset="0"/>
              </a:rPr>
              <a:t>Dewey</a:t>
            </a:r>
          </a:p>
          <a:p>
            <a:pPr fontAlgn="base">
              <a:spcBef>
                <a:spcPct val="0"/>
              </a:spcBef>
              <a:spcAft>
                <a:spcPct val="0"/>
              </a:spcAft>
            </a:pPr>
            <a:r>
              <a:rPr lang="en-US" sz="900" b="1" dirty="0">
                <a:solidFill>
                  <a:srgbClr val="000000"/>
                </a:solidFill>
                <a:latin typeface="Arial" charset="0"/>
              </a:rPr>
              <a:t>Lake</a:t>
            </a:r>
          </a:p>
        </p:txBody>
      </p:sp>
      <p:sp>
        <p:nvSpPr>
          <p:cNvPr id="71" name="TextBox 70"/>
          <p:cNvSpPr txBox="1"/>
          <p:nvPr/>
        </p:nvSpPr>
        <p:spPr>
          <a:xfrm>
            <a:off x="9991858" y="5389860"/>
            <a:ext cx="582211" cy="230832"/>
          </a:xfrm>
          <a:prstGeom prst="rect">
            <a:avLst/>
          </a:prstGeom>
          <a:noFill/>
        </p:spPr>
        <p:txBody>
          <a:bodyPr wrap="none" rtlCol="0">
            <a:spAutoFit/>
          </a:bodyPr>
          <a:lstStyle/>
          <a:p>
            <a:pPr fontAlgn="base">
              <a:spcBef>
                <a:spcPct val="0"/>
              </a:spcBef>
              <a:spcAft>
                <a:spcPct val="0"/>
              </a:spcAft>
            </a:pPr>
            <a:r>
              <a:rPr lang="en-US" sz="900" b="1" dirty="0">
                <a:solidFill>
                  <a:srgbClr val="000000"/>
                </a:solidFill>
                <a:latin typeface="Arial" charset="0"/>
              </a:rPr>
              <a:t>Rustler</a:t>
            </a:r>
          </a:p>
        </p:txBody>
      </p:sp>
      <p:sp>
        <p:nvSpPr>
          <p:cNvPr id="72" name="Rectangle 71"/>
          <p:cNvSpPr/>
          <p:nvPr/>
        </p:nvSpPr>
        <p:spPr>
          <a:xfrm>
            <a:off x="8915401" y="1077269"/>
            <a:ext cx="1152657" cy="2229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b="1">
              <a:solidFill>
                <a:srgbClr val="FFFFFF"/>
              </a:solidFill>
            </a:endParaRPr>
          </a:p>
        </p:txBody>
      </p:sp>
      <p:sp>
        <p:nvSpPr>
          <p:cNvPr id="73" name="Freeform 72"/>
          <p:cNvSpPr/>
          <p:nvPr/>
        </p:nvSpPr>
        <p:spPr>
          <a:xfrm>
            <a:off x="9736219" y="4811068"/>
            <a:ext cx="103239" cy="125361"/>
          </a:xfrm>
          <a:custGeom>
            <a:avLst/>
            <a:gdLst>
              <a:gd name="connsiteX0" fmla="*/ 0 w 103239"/>
              <a:gd name="connsiteY0" fmla="*/ 0 h 169606"/>
              <a:gd name="connsiteX1" fmla="*/ 88491 w 103239"/>
              <a:gd name="connsiteY1" fmla="*/ 0 h 169606"/>
              <a:gd name="connsiteX2" fmla="*/ 103239 w 103239"/>
              <a:gd name="connsiteY2" fmla="*/ 169606 h 169606"/>
              <a:gd name="connsiteX3" fmla="*/ 0 w 103239"/>
              <a:gd name="connsiteY3" fmla="*/ 169606 h 169606"/>
              <a:gd name="connsiteX4" fmla="*/ 0 w 103239"/>
              <a:gd name="connsiteY4" fmla="*/ 0 h 1696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239" h="169606">
                <a:moveTo>
                  <a:pt x="0" y="0"/>
                </a:moveTo>
                <a:lnTo>
                  <a:pt x="88491" y="0"/>
                </a:lnTo>
                <a:lnTo>
                  <a:pt x="103239" y="169606"/>
                </a:lnTo>
                <a:lnTo>
                  <a:pt x="0" y="169606"/>
                </a:lnTo>
                <a:lnTo>
                  <a:pt x="0" y="0"/>
                </a:lnTo>
                <a:close/>
              </a:path>
            </a:pathLst>
          </a:custGeom>
          <a:solidFill>
            <a:srgbClr val="ADDB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b="1">
              <a:solidFill>
                <a:srgbClr val="FFFFFF"/>
              </a:solidFill>
            </a:endParaRPr>
          </a:p>
        </p:txBody>
      </p:sp>
      <p:sp>
        <p:nvSpPr>
          <p:cNvPr id="74" name="Freeform 73"/>
          <p:cNvSpPr/>
          <p:nvPr/>
        </p:nvSpPr>
        <p:spPr>
          <a:xfrm>
            <a:off x="10021355" y="755263"/>
            <a:ext cx="280219" cy="272845"/>
          </a:xfrm>
          <a:custGeom>
            <a:avLst/>
            <a:gdLst>
              <a:gd name="connsiteX0" fmla="*/ 0 w 280219"/>
              <a:gd name="connsiteY0" fmla="*/ 272845 h 272845"/>
              <a:gd name="connsiteX1" fmla="*/ 0 w 280219"/>
              <a:gd name="connsiteY1" fmla="*/ 0 h 272845"/>
              <a:gd name="connsiteX2" fmla="*/ 221226 w 280219"/>
              <a:gd name="connsiteY2" fmla="*/ 44245 h 272845"/>
              <a:gd name="connsiteX3" fmla="*/ 280219 w 280219"/>
              <a:gd name="connsiteY3" fmla="*/ 221225 h 272845"/>
              <a:gd name="connsiteX4" fmla="*/ 0 w 280219"/>
              <a:gd name="connsiteY4" fmla="*/ 272845 h 272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0219" h="272845">
                <a:moveTo>
                  <a:pt x="0" y="272845"/>
                </a:moveTo>
                <a:lnTo>
                  <a:pt x="0" y="0"/>
                </a:lnTo>
                <a:lnTo>
                  <a:pt x="221226" y="44245"/>
                </a:lnTo>
                <a:lnTo>
                  <a:pt x="280219" y="221225"/>
                </a:lnTo>
                <a:lnTo>
                  <a:pt x="0" y="27284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b="1">
              <a:solidFill>
                <a:srgbClr val="FFFFFF"/>
              </a:solidFill>
            </a:endParaRPr>
          </a:p>
        </p:txBody>
      </p:sp>
      <p:sp>
        <p:nvSpPr>
          <p:cNvPr id="77" name="Rectangle 76"/>
          <p:cNvSpPr/>
          <p:nvPr/>
        </p:nvSpPr>
        <p:spPr>
          <a:xfrm>
            <a:off x="10035903" y="5829840"/>
            <a:ext cx="531341" cy="188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b="1">
              <a:solidFill>
                <a:srgbClr val="FFFFFF"/>
              </a:solidFill>
            </a:endParaRPr>
          </a:p>
        </p:txBody>
      </p:sp>
      <p:sp>
        <p:nvSpPr>
          <p:cNvPr id="78" name="TextBox 77"/>
          <p:cNvSpPr txBox="1"/>
          <p:nvPr/>
        </p:nvSpPr>
        <p:spPr>
          <a:xfrm>
            <a:off x="9991858" y="5740052"/>
            <a:ext cx="562975" cy="230832"/>
          </a:xfrm>
          <a:prstGeom prst="rect">
            <a:avLst/>
          </a:prstGeom>
          <a:noFill/>
        </p:spPr>
        <p:txBody>
          <a:bodyPr wrap="none" rtlCol="0">
            <a:spAutoFit/>
          </a:bodyPr>
          <a:lstStyle/>
          <a:p>
            <a:pPr fontAlgn="base">
              <a:spcBef>
                <a:spcPct val="0"/>
              </a:spcBef>
              <a:spcAft>
                <a:spcPct val="0"/>
              </a:spcAft>
            </a:pPr>
            <a:r>
              <a:rPr lang="en-US" sz="900" b="1" dirty="0">
                <a:solidFill>
                  <a:srgbClr val="000000"/>
                </a:solidFill>
                <a:latin typeface="Arial" charset="0"/>
              </a:rPr>
              <a:t>Salado</a:t>
            </a:r>
          </a:p>
        </p:txBody>
      </p:sp>
      <p:cxnSp>
        <p:nvCxnSpPr>
          <p:cNvPr id="14" name="Straight Connector 13"/>
          <p:cNvCxnSpPr/>
          <p:nvPr/>
        </p:nvCxnSpPr>
        <p:spPr>
          <a:xfrm flipH="1">
            <a:off x="6429600" y="2448188"/>
            <a:ext cx="93652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flipH="1">
            <a:off x="6436464" y="2228396"/>
            <a:ext cx="93652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flipH="1">
            <a:off x="6442944" y="1979804"/>
            <a:ext cx="93652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6417009" y="2822372"/>
            <a:ext cx="95472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6413761" y="3003956"/>
            <a:ext cx="95472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Freeform 8"/>
          <p:cNvSpPr/>
          <p:nvPr/>
        </p:nvSpPr>
        <p:spPr>
          <a:xfrm rot="20677996">
            <a:off x="7345403" y="1461796"/>
            <a:ext cx="1607220" cy="102009"/>
          </a:xfrm>
          <a:custGeom>
            <a:avLst/>
            <a:gdLst>
              <a:gd name="connsiteX0" fmla="*/ 0 w 1567543"/>
              <a:gd name="connsiteY0" fmla="*/ 96248 h 148619"/>
              <a:gd name="connsiteX1" fmla="*/ 209006 w 1567543"/>
              <a:gd name="connsiteY1" fmla="*/ 454 h 148619"/>
              <a:gd name="connsiteX2" fmla="*/ 391886 w 1567543"/>
              <a:gd name="connsiteY2" fmla="*/ 131082 h 148619"/>
              <a:gd name="connsiteX3" fmla="*/ 627017 w 1567543"/>
              <a:gd name="connsiteY3" fmla="*/ 454 h 148619"/>
              <a:gd name="connsiteX4" fmla="*/ 853440 w 1567543"/>
              <a:gd name="connsiteY4" fmla="*/ 139791 h 148619"/>
              <a:gd name="connsiteX5" fmla="*/ 1053737 w 1567543"/>
              <a:gd name="connsiteY5" fmla="*/ 9162 h 148619"/>
              <a:gd name="connsiteX6" fmla="*/ 1236617 w 1567543"/>
              <a:gd name="connsiteY6" fmla="*/ 148499 h 148619"/>
              <a:gd name="connsiteX7" fmla="*/ 1454332 w 1567543"/>
              <a:gd name="connsiteY7" fmla="*/ 35288 h 148619"/>
              <a:gd name="connsiteX8" fmla="*/ 1567543 w 1567543"/>
              <a:gd name="connsiteY8" fmla="*/ 131082 h 148619"/>
              <a:gd name="connsiteX0" fmla="*/ 0 w 1567543"/>
              <a:gd name="connsiteY0" fmla="*/ 96248 h 148499"/>
              <a:gd name="connsiteX1" fmla="*/ 209006 w 1567543"/>
              <a:gd name="connsiteY1" fmla="*/ 454 h 148499"/>
              <a:gd name="connsiteX2" fmla="*/ 391886 w 1567543"/>
              <a:gd name="connsiteY2" fmla="*/ 131082 h 148499"/>
              <a:gd name="connsiteX3" fmla="*/ 627017 w 1567543"/>
              <a:gd name="connsiteY3" fmla="*/ 454 h 148499"/>
              <a:gd name="connsiteX4" fmla="*/ 853440 w 1567543"/>
              <a:gd name="connsiteY4" fmla="*/ 139791 h 148499"/>
              <a:gd name="connsiteX5" fmla="*/ 1053737 w 1567543"/>
              <a:gd name="connsiteY5" fmla="*/ 9162 h 148499"/>
              <a:gd name="connsiteX6" fmla="*/ 1236617 w 1567543"/>
              <a:gd name="connsiteY6" fmla="*/ 148499 h 148499"/>
              <a:gd name="connsiteX7" fmla="*/ 1410789 w 1567543"/>
              <a:gd name="connsiteY7" fmla="*/ 9162 h 148499"/>
              <a:gd name="connsiteX8" fmla="*/ 1567543 w 1567543"/>
              <a:gd name="connsiteY8" fmla="*/ 131082 h 148499"/>
              <a:gd name="connsiteX0" fmla="*/ 0 w 1607220"/>
              <a:gd name="connsiteY0" fmla="*/ 68760 h 150405"/>
              <a:gd name="connsiteX1" fmla="*/ 248683 w 1607220"/>
              <a:gd name="connsiteY1" fmla="*/ 2360 h 150405"/>
              <a:gd name="connsiteX2" fmla="*/ 431563 w 1607220"/>
              <a:gd name="connsiteY2" fmla="*/ 132988 h 150405"/>
              <a:gd name="connsiteX3" fmla="*/ 666694 w 1607220"/>
              <a:gd name="connsiteY3" fmla="*/ 2360 h 150405"/>
              <a:gd name="connsiteX4" fmla="*/ 893117 w 1607220"/>
              <a:gd name="connsiteY4" fmla="*/ 141697 h 150405"/>
              <a:gd name="connsiteX5" fmla="*/ 1093414 w 1607220"/>
              <a:gd name="connsiteY5" fmla="*/ 11068 h 150405"/>
              <a:gd name="connsiteX6" fmla="*/ 1276294 w 1607220"/>
              <a:gd name="connsiteY6" fmla="*/ 150405 h 150405"/>
              <a:gd name="connsiteX7" fmla="*/ 1450466 w 1607220"/>
              <a:gd name="connsiteY7" fmla="*/ 11068 h 150405"/>
              <a:gd name="connsiteX8" fmla="*/ 1607220 w 1607220"/>
              <a:gd name="connsiteY8" fmla="*/ 132988 h 150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7220" h="150405">
                <a:moveTo>
                  <a:pt x="0" y="68760"/>
                </a:moveTo>
                <a:cubicBezTo>
                  <a:pt x="71846" y="17960"/>
                  <a:pt x="176756" y="-8345"/>
                  <a:pt x="248683" y="2360"/>
                </a:cubicBezTo>
                <a:cubicBezTo>
                  <a:pt x="320610" y="13065"/>
                  <a:pt x="361895" y="132988"/>
                  <a:pt x="431563" y="132988"/>
                </a:cubicBezTo>
                <a:cubicBezTo>
                  <a:pt x="501231" y="132988"/>
                  <a:pt x="589768" y="908"/>
                  <a:pt x="666694" y="2360"/>
                </a:cubicBezTo>
                <a:cubicBezTo>
                  <a:pt x="743620" y="3811"/>
                  <a:pt x="821997" y="140246"/>
                  <a:pt x="893117" y="141697"/>
                </a:cubicBezTo>
                <a:cubicBezTo>
                  <a:pt x="964237" y="143148"/>
                  <a:pt x="1029551" y="9617"/>
                  <a:pt x="1093414" y="11068"/>
                </a:cubicBezTo>
                <a:cubicBezTo>
                  <a:pt x="1157277" y="12519"/>
                  <a:pt x="1216785" y="150405"/>
                  <a:pt x="1276294" y="150405"/>
                </a:cubicBezTo>
                <a:cubicBezTo>
                  <a:pt x="1335803" y="150405"/>
                  <a:pt x="1395312" y="13971"/>
                  <a:pt x="1450466" y="11068"/>
                </a:cubicBezTo>
                <a:cubicBezTo>
                  <a:pt x="1505620" y="8165"/>
                  <a:pt x="1578191" y="83639"/>
                  <a:pt x="1607220" y="132988"/>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b="1">
              <a:solidFill>
                <a:srgbClr val="FFFFFF"/>
              </a:solidFill>
            </a:endParaRPr>
          </a:p>
        </p:txBody>
      </p:sp>
      <p:cxnSp>
        <p:nvCxnSpPr>
          <p:cNvPr id="87" name="Straight Connector 86"/>
          <p:cNvCxnSpPr/>
          <p:nvPr/>
        </p:nvCxnSpPr>
        <p:spPr>
          <a:xfrm flipH="1">
            <a:off x="1734313" y="2686900"/>
            <a:ext cx="5637423" cy="51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53"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t="12674" r="37578" b="1734"/>
          <a:stretch/>
        </p:blipFill>
        <p:spPr bwMode="auto">
          <a:xfrm>
            <a:off x="9143683" y="943354"/>
            <a:ext cx="448552" cy="52268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0"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77571" t="12674" r="5320"/>
          <a:stretch/>
        </p:blipFill>
        <p:spPr bwMode="auto">
          <a:xfrm>
            <a:off x="9699812" y="942073"/>
            <a:ext cx="122944" cy="5332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5" name="Freeform 74"/>
          <p:cNvSpPr/>
          <p:nvPr/>
        </p:nvSpPr>
        <p:spPr>
          <a:xfrm>
            <a:off x="8923808" y="1263197"/>
            <a:ext cx="1079292" cy="86193"/>
          </a:xfrm>
          <a:custGeom>
            <a:avLst/>
            <a:gdLst>
              <a:gd name="connsiteX0" fmla="*/ 0 w 1079292"/>
              <a:gd name="connsiteY0" fmla="*/ 76200 h 177383"/>
              <a:gd name="connsiteX1" fmla="*/ 112426 w 1079292"/>
              <a:gd name="connsiteY1" fmla="*/ 16239 h 177383"/>
              <a:gd name="connsiteX2" fmla="*/ 314793 w 1079292"/>
              <a:gd name="connsiteY2" fmla="*/ 173636 h 177383"/>
              <a:gd name="connsiteX3" fmla="*/ 502170 w 1079292"/>
              <a:gd name="connsiteY3" fmla="*/ 38724 h 177383"/>
              <a:gd name="connsiteX4" fmla="*/ 637082 w 1079292"/>
              <a:gd name="connsiteY4" fmla="*/ 173636 h 177383"/>
              <a:gd name="connsiteX5" fmla="*/ 831954 w 1079292"/>
              <a:gd name="connsiteY5" fmla="*/ 38724 h 177383"/>
              <a:gd name="connsiteX6" fmla="*/ 1011836 w 1079292"/>
              <a:gd name="connsiteY6" fmla="*/ 158645 h 177383"/>
              <a:gd name="connsiteX7" fmla="*/ 1079292 w 1079292"/>
              <a:gd name="connsiteY7" fmla="*/ 113675 h 177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9292" h="177383">
                <a:moveTo>
                  <a:pt x="0" y="76200"/>
                </a:moveTo>
                <a:cubicBezTo>
                  <a:pt x="29980" y="38100"/>
                  <a:pt x="59961" y="0"/>
                  <a:pt x="112426" y="16239"/>
                </a:cubicBezTo>
                <a:cubicBezTo>
                  <a:pt x="164891" y="32478"/>
                  <a:pt x="249836" y="169889"/>
                  <a:pt x="314793" y="173636"/>
                </a:cubicBezTo>
                <a:cubicBezTo>
                  <a:pt x="379750" y="177383"/>
                  <a:pt x="448455" y="38724"/>
                  <a:pt x="502170" y="38724"/>
                </a:cubicBezTo>
                <a:cubicBezTo>
                  <a:pt x="555885" y="38724"/>
                  <a:pt x="582118" y="173636"/>
                  <a:pt x="637082" y="173636"/>
                </a:cubicBezTo>
                <a:cubicBezTo>
                  <a:pt x="692046" y="173636"/>
                  <a:pt x="769495" y="41223"/>
                  <a:pt x="831954" y="38724"/>
                </a:cubicBezTo>
                <a:cubicBezTo>
                  <a:pt x="894413" y="36226"/>
                  <a:pt x="970613" y="146153"/>
                  <a:pt x="1011836" y="158645"/>
                </a:cubicBezTo>
                <a:cubicBezTo>
                  <a:pt x="1053059" y="171137"/>
                  <a:pt x="1066175" y="142406"/>
                  <a:pt x="1079292" y="113675"/>
                </a:cubicBezTo>
              </a:path>
            </a:pathLst>
          </a:cu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fontAlgn="base">
              <a:spcBef>
                <a:spcPct val="0"/>
              </a:spcBef>
              <a:spcAft>
                <a:spcPct val="0"/>
              </a:spcAft>
            </a:pPr>
            <a:endParaRPr lang="en-US" b="1">
              <a:solidFill>
                <a:srgbClr val="000000"/>
              </a:solidFill>
            </a:endParaRPr>
          </a:p>
        </p:txBody>
      </p:sp>
      <p:sp>
        <p:nvSpPr>
          <p:cNvPr id="64" name="Rectangle 63"/>
          <p:cNvSpPr/>
          <p:nvPr/>
        </p:nvSpPr>
        <p:spPr>
          <a:xfrm>
            <a:off x="8925057" y="2804300"/>
            <a:ext cx="1066800" cy="190590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b="1">
              <a:solidFill>
                <a:srgbClr val="FFFFFF"/>
              </a:solidFill>
            </a:endParaRPr>
          </a:p>
        </p:txBody>
      </p:sp>
      <p:sp>
        <p:nvSpPr>
          <p:cNvPr id="66" name="Rectangle 65"/>
          <p:cNvSpPr/>
          <p:nvPr/>
        </p:nvSpPr>
        <p:spPr>
          <a:xfrm>
            <a:off x="8925057" y="5422901"/>
            <a:ext cx="1066800" cy="30777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b="1">
              <a:solidFill>
                <a:srgbClr val="FFFFFF"/>
              </a:solidFill>
            </a:endParaRPr>
          </a:p>
        </p:txBody>
      </p:sp>
      <p:sp>
        <p:nvSpPr>
          <p:cNvPr id="7" name="TextBox 6"/>
          <p:cNvSpPr txBox="1"/>
          <p:nvPr/>
        </p:nvSpPr>
        <p:spPr>
          <a:xfrm rot="20667563">
            <a:off x="7380774" y="1122842"/>
            <a:ext cx="1768265" cy="369332"/>
          </a:xfrm>
          <a:prstGeom prst="rect">
            <a:avLst/>
          </a:prstGeom>
          <a:noFill/>
        </p:spPr>
        <p:txBody>
          <a:bodyPr wrap="square" rtlCol="0">
            <a:spAutoFit/>
          </a:bodyPr>
          <a:lstStyle/>
          <a:p>
            <a:pPr fontAlgn="base">
              <a:spcBef>
                <a:spcPct val="0"/>
              </a:spcBef>
              <a:spcAft>
                <a:spcPct val="0"/>
              </a:spcAft>
            </a:pPr>
            <a:r>
              <a:rPr lang="en-US" b="1" dirty="0">
                <a:solidFill>
                  <a:srgbClr val="000000"/>
                </a:solidFill>
                <a:latin typeface="Arial" charset="0"/>
              </a:rPr>
              <a:t>Fresh Water</a:t>
            </a:r>
          </a:p>
        </p:txBody>
      </p:sp>
      <p:sp>
        <p:nvSpPr>
          <p:cNvPr id="76" name="TextBox 75"/>
          <p:cNvSpPr txBox="1"/>
          <p:nvPr/>
        </p:nvSpPr>
        <p:spPr>
          <a:xfrm rot="942208">
            <a:off x="7333150" y="2614607"/>
            <a:ext cx="1768265" cy="338554"/>
          </a:xfrm>
          <a:prstGeom prst="rect">
            <a:avLst/>
          </a:prstGeom>
          <a:noFill/>
        </p:spPr>
        <p:txBody>
          <a:bodyPr wrap="square" rtlCol="0">
            <a:spAutoFit/>
          </a:bodyPr>
          <a:lstStyle/>
          <a:p>
            <a:pPr fontAlgn="base">
              <a:spcBef>
                <a:spcPct val="0"/>
              </a:spcBef>
              <a:spcAft>
                <a:spcPct val="0"/>
              </a:spcAft>
            </a:pPr>
            <a:r>
              <a:rPr lang="en-US" sz="1600" b="1" dirty="0">
                <a:solidFill>
                  <a:srgbClr val="000000"/>
                </a:solidFill>
                <a:latin typeface="Arial" charset="0"/>
              </a:rPr>
              <a:t>Brackish Water</a:t>
            </a:r>
          </a:p>
        </p:txBody>
      </p:sp>
      <p:sp>
        <p:nvSpPr>
          <p:cNvPr id="79" name="TextBox 78"/>
          <p:cNvSpPr txBox="1"/>
          <p:nvPr/>
        </p:nvSpPr>
        <p:spPr>
          <a:xfrm rot="3266361">
            <a:off x="7676049" y="4224332"/>
            <a:ext cx="1768265" cy="338554"/>
          </a:xfrm>
          <a:prstGeom prst="rect">
            <a:avLst/>
          </a:prstGeom>
          <a:noFill/>
        </p:spPr>
        <p:txBody>
          <a:bodyPr wrap="square" rtlCol="0">
            <a:spAutoFit/>
          </a:bodyPr>
          <a:lstStyle/>
          <a:p>
            <a:pPr fontAlgn="base">
              <a:spcBef>
                <a:spcPct val="0"/>
              </a:spcBef>
              <a:spcAft>
                <a:spcPct val="0"/>
              </a:spcAft>
            </a:pPr>
            <a:r>
              <a:rPr lang="en-US" sz="1600" b="1" dirty="0">
                <a:solidFill>
                  <a:srgbClr val="000000"/>
                </a:solidFill>
                <a:latin typeface="Arial" charset="0"/>
              </a:rPr>
              <a:t>Saline Water</a:t>
            </a:r>
          </a:p>
        </p:txBody>
      </p:sp>
      <p:sp>
        <p:nvSpPr>
          <p:cNvPr id="8" name="Rectangle 7"/>
          <p:cNvSpPr/>
          <p:nvPr/>
        </p:nvSpPr>
        <p:spPr>
          <a:xfrm>
            <a:off x="5334000" y="2046682"/>
            <a:ext cx="501152" cy="143570"/>
          </a:xfrm>
          <a:prstGeom prst="rect">
            <a:avLst/>
          </a:prstGeom>
          <a:solidFill>
            <a:srgbClr val="FFCD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Box 49"/>
          <p:cNvSpPr txBox="1"/>
          <p:nvPr/>
        </p:nvSpPr>
        <p:spPr>
          <a:xfrm>
            <a:off x="5307248" y="1981998"/>
            <a:ext cx="609601" cy="246221"/>
          </a:xfrm>
          <a:prstGeom prst="rect">
            <a:avLst/>
          </a:prstGeom>
          <a:noFill/>
        </p:spPr>
        <p:txBody>
          <a:bodyPr wrap="square" rtlCol="0">
            <a:spAutoFit/>
          </a:bodyPr>
          <a:lstStyle/>
          <a:p>
            <a:pPr fontAlgn="base">
              <a:spcBef>
                <a:spcPct val="0"/>
              </a:spcBef>
              <a:spcAft>
                <a:spcPct val="0"/>
              </a:spcAft>
            </a:pPr>
            <a:r>
              <a:rPr lang="en-US" sz="1000" b="1" dirty="0">
                <a:solidFill>
                  <a:srgbClr val="000000"/>
                </a:solidFill>
                <a:latin typeface="Arial" charset="0"/>
              </a:rPr>
              <a:t>Trujillo</a:t>
            </a:r>
          </a:p>
        </p:txBody>
      </p:sp>
      <p:sp>
        <p:nvSpPr>
          <p:cNvPr id="10" name="Rectangle 9"/>
          <p:cNvSpPr/>
          <p:nvPr/>
        </p:nvSpPr>
        <p:spPr>
          <a:xfrm>
            <a:off x="5334001" y="2261914"/>
            <a:ext cx="504019" cy="174854"/>
          </a:xfrm>
          <a:prstGeom prst="rect">
            <a:avLst/>
          </a:prstGeom>
          <a:solidFill>
            <a:srgbClr val="FFCD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5248924" y="2212100"/>
            <a:ext cx="704470" cy="246221"/>
          </a:xfrm>
          <a:prstGeom prst="rect">
            <a:avLst/>
          </a:prstGeom>
          <a:noFill/>
        </p:spPr>
        <p:txBody>
          <a:bodyPr wrap="square" rtlCol="0">
            <a:spAutoFit/>
          </a:bodyPr>
          <a:lstStyle/>
          <a:p>
            <a:pPr fontAlgn="base">
              <a:spcBef>
                <a:spcPct val="0"/>
              </a:spcBef>
              <a:spcAft>
                <a:spcPct val="0"/>
              </a:spcAft>
            </a:pPr>
            <a:r>
              <a:rPr lang="en-US" sz="1000" b="1" dirty="0" err="1">
                <a:solidFill>
                  <a:srgbClr val="000000"/>
                </a:solidFill>
                <a:latin typeface="Arial" charset="0"/>
              </a:rPr>
              <a:t>Tecovas</a:t>
            </a:r>
            <a:endParaRPr lang="en-US" sz="1000" b="1" dirty="0">
              <a:solidFill>
                <a:srgbClr val="000000"/>
              </a:solidFill>
              <a:latin typeface="Arial" charset="0"/>
            </a:endParaRPr>
          </a:p>
        </p:txBody>
      </p:sp>
      <p:sp>
        <p:nvSpPr>
          <p:cNvPr id="85" name="TextBox 84"/>
          <p:cNvSpPr txBox="1"/>
          <p:nvPr/>
        </p:nvSpPr>
        <p:spPr>
          <a:xfrm>
            <a:off x="9094224" y="6415041"/>
            <a:ext cx="2440155" cy="307777"/>
          </a:xfrm>
          <a:prstGeom prst="rect">
            <a:avLst/>
          </a:prstGeom>
          <a:noFill/>
        </p:spPr>
        <p:txBody>
          <a:bodyPr wrap="none" rtlCol="0">
            <a:spAutoFit/>
          </a:bodyPr>
          <a:lstStyle/>
          <a:p>
            <a:r>
              <a:rPr lang="en-US" sz="1400" dirty="0"/>
              <a:t>(Display by Evan Kelly, Pioneer)</a:t>
            </a:r>
          </a:p>
        </p:txBody>
      </p:sp>
    </p:spTree>
    <p:extLst>
      <p:ext uri="{BB962C8B-B14F-4D97-AF65-F5344CB8AC3E}">
        <p14:creationId xmlns:p14="http://schemas.microsoft.com/office/powerpoint/2010/main" val="3433205455"/>
      </p:ext>
    </p:extLst>
  </p:cSld>
  <p:clrMapOvr>
    <a:masterClrMapping/>
  </p:clrMapOvr>
  <p:transition>
    <p:wipe dir="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5705275" y="229809"/>
            <a:ext cx="5918061" cy="523220"/>
          </a:xfrm>
          <a:prstGeom prst="rect">
            <a:avLst/>
          </a:prstGeom>
          <a:noFill/>
        </p:spPr>
        <p:txBody>
          <a:bodyPr wrap="square" rtlCol="0">
            <a:spAutoFit/>
          </a:bodyPr>
          <a:lstStyle/>
          <a:p>
            <a:r>
              <a:rPr lang="en-US" sz="2800" b="1" dirty="0"/>
              <a:t>Permian </a:t>
            </a:r>
            <a:r>
              <a:rPr lang="en-US" sz="2800" b="1" dirty="0" err="1"/>
              <a:t>Chronostratigraphy</a:t>
            </a:r>
            <a:endParaRPr lang="en-US" sz="2800" b="1" dirty="0"/>
          </a:p>
        </p:txBody>
      </p:sp>
      <p:sp>
        <p:nvSpPr>
          <p:cNvPr id="22" name="TextBox 21"/>
          <p:cNvSpPr txBox="1"/>
          <p:nvPr/>
        </p:nvSpPr>
        <p:spPr>
          <a:xfrm>
            <a:off x="6237535" y="925228"/>
            <a:ext cx="3789564" cy="369332"/>
          </a:xfrm>
          <a:prstGeom prst="rect">
            <a:avLst/>
          </a:prstGeom>
          <a:noFill/>
        </p:spPr>
        <p:txBody>
          <a:bodyPr wrap="none" rtlCol="0">
            <a:spAutoFit/>
          </a:bodyPr>
          <a:lstStyle/>
          <a:p>
            <a:pPr marL="171450" indent="-171450">
              <a:buFont typeface="Arial" panose="020B0604020202020204" pitchFamily="34" charset="0"/>
              <a:buChar char="•"/>
            </a:pPr>
            <a:r>
              <a:rPr lang="en-US" dirty="0"/>
              <a:t>Duration: 47 </a:t>
            </a:r>
            <a:r>
              <a:rPr lang="en-US" dirty="0" err="1"/>
              <a:t>m.y</a:t>
            </a:r>
            <a:r>
              <a:rPr lang="en-US" dirty="0"/>
              <a:t>. (298.9 – 251.9 Ma)</a:t>
            </a:r>
          </a:p>
        </p:txBody>
      </p:sp>
      <p:sp>
        <p:nvSpPr>
          <p:cNvPr id="23" name="Rectangle 22"/>
          <p:cNvSpPr/>
          <p:nvPr/>
        </p:nvSpPr>
        <p:spPr>
          <a:xfrm>
            <a:off x="6713957" y="1717721"/>
            <a:ext cx="2712859" cy="338554"/>
          </a:xfrm>
          <a:prstGeom prst="rect">
            <a:avLst/>
          </a:prstGeom>
        </p:spPr>
        <p:txBody>
          <a:bodyPr wrap="none">
            <a:spAutoFit/>
          </a:bodyPr>
          <a:lstStyle/>
          <a:p>
            <a:pPr marL="171450" indent="-171450">
              <a:buFont typeface="Arial" panose="020B0604020202020204" pitchFamily="34" charset="0"/>
              <a:buChar char="•"/>
            </a:pPr>
            <a:r>
              <a:rPr lang="en-US" sz="1600" dirty="0"/>
              <a:t>lower Permian   =  </a:t>
            </a:r>
            <a:r>
              <a:rPr lang="en-US" sz="1600" dirty="0" err="1"/>
              <a:t>Cisuralian</a:t>
            </a:r>
            <a:endParaRPr lang="en-US" sz="1600" dirty="0"/>
          </a:p>
        </p:txBody>
      </p:sp>
      <p:sp>
        <p:nvSpPr>
          <p:cNvPr id="31" name="Rectangle 30"/>
          <p:cNvSpPr/>
          <p:nvPr/>
        </p:nvSpPr>
        <p:spPr>
          <a:xfrm>
            <a:off x="6713957" y="2003994"/>
            <a:ext cx="2964979" cy="338554"/>
          </a:xfrm>
          <a:prstGeom prst="rect">
            <a:avLst/>
          </a:prstGeom>
        </p:spPr>
        <p:txBody>
          <a:bodyPr wrap="none">
            <a:spAutoFit/>
          </a:bodyPr>
          <a:lstStyle/>
          <a:p>
            <a:pPr marL="171450" indent="-171450">
              <a:buFont typeface="Arial" panose="020B0604020202020204" pitchFamily="34" charset="0"/>
              <a:buChar char="•"/>
            </a:pPr>
            <a:r>
              <a:rPr lang="en-US" sz="1600" dirty="0"/>
              <a:t>middle Permian =  Guadalupian</a:t>
            </a:r>
          </a:p>
        </p:txBody>
      </p:sp>
      <p:sp>
        <p:nvSpPr>
          <p:cNvPr id="227" name="Rectangle 226"/>
          <p:cNvSpPr/>
          <p:nvPr/>
        </p:nvSpPr>
        <p:spPr>
          <a:xfrm>
            <a:off x="6713957" y="2322619"/>
            <a:ext cx="2779031" cy="338554"/>
          </a:xfrm>
          <a:prstGeom prst="rect">
            <a:avLst/>
          </a:prstGeom>
        </p:spPr>
        <p:txBody>
          <a:bodyPr wrap="none">
            <a:spAutoFit/>
          </a:bodyPr>
          <a:lstStyle/>
          <a:p>
            <a:pPr marL="171450" indent="-171450">
              <a:buFont typeface="Arial" panose="020B0604020202020204" pitchFamily="34" charset="0"/>
              <a:buChar char="•"/>
            </a:pPr>
            <a:r>
              <a:rPr lang="en-US" sz="1600" dirty="0"/>
              <a:t>upper Permian   =  Lopingian</a:t>
            </a:r>
          </a:p>
        </p:txBody>
      </p:sp>
      <p:sp>
        <p:nvSpPr>
          <p:cNvPr id="200" name="TextBox 199"/>
          <p:cNvSpPr txBox="1"/>
          <p:nvPr/>
        </p:nvSpPr>
        <p:spPr>
          <a:xfrm>
            <a:off x="6237535" y="1384633"/>
            <a:ext cx="4419942" cy="369332"/>
          </a:xfrm>
          <a:prstGeom prst="rect">
            <a:avLst/>
          </a:prstGeom>
          <a:noFill/>
        </p:spPr>
        <p:txBody>
          <a:bodyPr wrap="square" rtlCol="0">
            <a:spAutoFit/>
          </a:bodyPr>
          <a:lstStyle/>
          <a:p>
            <a:pPr marL="171450" indent="-171450">
              <a:buFont typeface="Arial" panose="020B0604020202020204" pitchFamily="34" charset="0"/>
              <a:buChar char="•"/>
            </a:pPr>
            <a:r>
              <a:rPr lang="en-US" dirty="0"/>
              <a:t>Three Global Series</a:t>
            </a:r>
          </a:p>
        </p:txBody>
      </p:sp>
      <p:sp>
        <p:nvSpPr>
          <p:cNvPr id="229" name="TextBox 228">
            <a:extLst>
              <a:ext uri="{FF2B5EF4-FFF2-40B4-BE49-F238E27FC236}">
                <a16:creationId xmlns:a16="http://schemas.microsoft.com/office/drawing/2014/main" id="{60292268-EF83-4AF5-935C-2EF9F75C3FB0}"/>
              </a:ext>
            </a:extLst>
          </p:cNvPr>
          <p:cNvSpPr txBox="1"/>
          <p:nvPr/>
        </p:nvSpPr>
        <p:spPr>
          <a:xfrm>
            <a:off x="6193032" y="3323333"/>
            <a:ext cx="5385801" cy="646331"/>
          </a:xfrm>
          <a:prstGeom prst="rect">
            <a:avLst/>
          </a:prstGeom>
          <a:noFill/>
        </p:spPr>
        <p:txBody>
          <a:bodyPr wrap="square" rtlCol="0">
            <a:spAutoFit/>
          </a:bodyPr>
          <a:lstStyle/>
          <a:p>
            <a:pPr marL="171450" indent="-171450">
              <a:buFont typeface="Arial" panose="020B0604020202020204" pitchFamily="34" charset="0"/>
              <a:buChar char="•"/>
            </a:pPr>
            <a:r>
              <a:rPr lang="en-US" dirty="0"/>
              <a:t>GSSPs currently undefined for three lower Permian global stage bases (Kungurian, </a:t>
            </a:r>
            <a:r>
              <a:rPr lang="en-US" dirty="0" err="1"/>
              <a:t>Artinskian</a:t>
            </a:r>
            <a:r>
              <a:rPr lang="en-US" dirty="0"/>
              <a:t>, </a:t>
            </a:r>
            <a:r>
              <a:rPr lang="en-US" dirty="0" err="1"/>
              <a:t>Sakmarian</a:t>
            </a:r>
            <a:r>
              <a:rPr lang="en-US" dirty="0"/>
              <a:t>)</a:t>
            </a:r>
          </a:p>
        </p:txBody>
      </p:sp>
      <p:grpSp>
        <p:nvGrpSpPr>
          <p:cNvPr id="85" name="Group 84">
            <a:extLst>
              <a:ext uri="{FF2B5EF4-FFF2-40B4-BE49-F238E27FC236}">
                <a16:creationId xmlns:a16="http://schemas.microsoft.com/office/drawing/2014/main" id="{D8068FA9-7023-4ACF-93DC-BC775E87E5D1}"/>
              </a:ext>
            </a:extLst>
          </p:cNvPr>
          <p:cNvGrpSpPr/>
          <p:nvPr/>
        </p:nvGrpSpPr>
        <p:grpSpPr>
          <a:xfrm>
            <a:off x="6193032" y="5474974"/>
            <a:ext cx="4806464" cy="400110"/>
            <a:chOff x="7154250" y="6025717"/>
            <a:chExt cx="4806464" cy="400110"/>
          </a:xfrm>
        </p:grpSpPr>
        <p:sp>
          <p:nvSpPr>
            <p:cNvPr id="260" name="Isosceles Triangle 259">
              <a:extLst>
                <a:ext uri="{FF2B5EF4-FFF2-40B4-BE49-F238E27FC236}">
                  <a16:creationId xmlns:a16="http://schemas.microsoft.com/office/drawing/2014/main" id="{F7D1FC54-0C7F-4EA6-B37D-29D212413A80}"/>
                </a:ext>
              </a:extLst>
            </p:cNvPr>
            <p:cNvSpPr/>
            <p:nvPr/>
          </p:nvSpPr>
          <p:spPr>
            <a:xfrm rot="16200000">
              <a:off x="7427005" y="6051906"/>
              <a:ext cx="140010" cy="344174"/>
            </a:xfrm>
            <a:prstGeom prst="triangl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1" name="TextBox 260">
              <a:extLst>
                <a:ext uri="{FF2B5EF4-FFF2-40B4-BE49-F238E27FC236}">
                  <a16:creationId xmlns:a16="http://schemas.microsoft.com/office/drawing/2014/main" id="{8AC67D6F-CB57-4373-9E41-B85EA65A76A4}"/>
                </a:ext>
              </a:extLst>
            </p:cNvPr>
            <p:cNvSpPr txBox="1"/>
            <p:nvPr/>
          </p:nvSpPr>
          <p:spPr>
            <a:xfrm>
              <a:off x="7670670" y="6072847"/>
              <a:ext cx="4290044" cy="307777"/>
            </a:xfrm>
            <a:prstGeom prst="rect">
              <a:avLst/>
            </a:prstGeom>
            <a:noFill/>
          </p:spPr>
          <p:txBody>
            <a:bodyPr wrap="square" rtlCol="0">
              <a:spAutoFit/>
            </a:bodyPr>
            <a:lstStyle/>
            <a:p>
              <a:r>
                <a:rPr lang="en-US" sz="1400" dirty="0"/>
                <a:t>Global Boundary </a:t>
              </a:r>
              <a:r>
                <a:rPr lang="en-US" sz="1400" dirty="0" err="1"/>
                <a:t>Stratotype</a:t>
              </a:r>
              <a:r>
                <a:rPr lang="en-US" sz="1400" dirty="0"/>
                <a:t> Section and Point (GSSP)</a:t>
              </a:r>
            </a:p>
          </p:txBody>
        </p:sp>
        <p:sp>
          <p:nvSpPr>
            <p:cNvPr id="34" name="Rectangle 33">
              <a:extLst>
                <a:ext uri="{FF2B5EF4-FFF2-40B4-BE49-F238E27FC236}">
                  <a16:creationId xmlns:a16="http://schemas.microsoft.com/office/drawing/2014/main" id="{80DFACB3-1420-4020-8BCA-E9F2C9125748}"/>
                </a:ext>
              </a:extLst>
            </p:cNvPr>
            <p:cNvSpPr/>
            <p:nvPr/>
          </p:nvSpPr>
          <p:spPr>
            <a:xfrm>
              <a:off x="7154250" y="6025717"/>
              <a:ext cx="4545280" cy="40011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2" name="TextBox 261">
            <a:extLst>
              <a:ext uri="{FF2B5EF4-FFF2-40B4-BE49-F238E27FC236}">
                <a16:creationId xmlns:a16="http://schemas.microsoft.com/office/drawing/2014/main" id="{C1387783-6CAB-416E-8031-2DD13E6EBE6D}"/>
              </a:ext>
            </a:extLst>
          </p:cNvPr>
          <p:cNvSpPr txBox="1"/>
          <p:nvPr/>
        </p:nvSpPr>
        <p:spPr>
          <a:xfrm>
            <a:off x="6237535" y="2775719"/>
            <a:ext cx="4419942" cy="369332"/>
          </a:xfrm>
          <a:prstGeom prst="rect">
            <a:avLst/>
          </a:prstGeom>
          <a:noFill/>
        </p:spPr>
        <p:txBody>
          <a:bodyPr wrap="square" rtlCol="0">
            <a:spAutoFit/>
          </a:bodyPr>
          <a:lstStyle/>
          <a:p>
            <a:pPr marL="171450" indent="-171450">
              <a:buFont typeface="Arial" panose="020B0604020202020204" pitchFamily="34" charset="0"/>
              <a:buChar char="•"/>
            </a:pPr>
            <a:r>
              <a:rPr lang="en-US" dirty="0"/>
              <a:t>9 Global Stages; </a:t>
            </a:r>
            <a:r>
              <a:rPr lang="en-US" b="1" dirty="0">
                <a:solidFill>
                  <a:srgbClr val="FF0000"/>
                </a:solidFill>
              </a:rPr>
              <a:t>4 North American Stages</a:t>
            </a:r>
          </a:p>
        </p:txBody>
      </p:sp>
      <p:sp>
        <p:nvSpPr>
          <p:cNvPr id="33" name="TextBox 32">
            <a:extLst>
              <a:ext uri="{FF2B5EF4-FFF2-40B4-BE49-F238E27FC236}">
                <a16:creationId xmlns:a16="http://schemas.microsoft.com/office/drawing/2014/main" id="{6F1EBDB4-5B9B-4EFE-A251-807DF2AC6175}"/>
              </a:ext>
            </a:extLst>
          </p:cNvPr>
          <p:cNvSpPr txBox="1"/>
          <p:nvPr/>
        </p:nvSpPr>
        <p:spPr>
          <a:xfrm>
            <a:off x="5432825" y="6541841"/>
            <a:ext cx="1481816" cy="276999"/>
          </a:xfrm>
          <a:prstGeom prst="rect">
            <a:avLst/>
          </a:prstGeom>
          <a:noFill/>
        </p:spPr>
        <p:txBody>
          <a:bodyPr wrap="none" rtlCol="0">
            <a:spAutoFit/>
          </a:bodyPr>
          <a:lstStyle/>
          <a:p>
            <a:r>
              <a:rPr lang="en-US" sz="1200" dirty="0"/>
              <a:t>(Chen and Xu, 2019) </a:t>
            </a:r>
          </a:p>
        </p:txBody>
      </p:sp>
      <p:sp>
        <p:nvSpPr>
          <p:cNvPr id="333" name="Rectangle 332">
            <a:extLst>
              <a:ext uri="{FF2B5EF4-FFF2-40B4-BE49-F238E27FC236}">
                <a16:creationId xmlns:a16="http://schemas.microsoft.com/office/drawing/2014/main" id="{E45B0A61-2F4D-4532-AD41-098364F5E2B6}"/>
              </a:ext>
            </a:extLst>
          </p:cNvPr>
          <p:cNvSpPr/>
          <p:nvPr/>
        </p:nvSpPr>
        <p:spPr>
          <a:xfrm>
            <a:off x="4569642" y="2581000"/>
            <a:ext cx="381074" cy="4043733"/>
          </a:xfrm>
          <a:prstGeom prst="rect">
            <a:avLst/>
          </a:prstGeom>
          <a:solidFill>
            <a:srgbClr val="ACCE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2" name="Rectangle 331">
            <a:extLst>
              <a:ext uri="{FF2B5EF4-FFF2-40B4-BE49-F238E27FC236}">
                <a16:creationId xmlns:a16="http://schemas.microsoft.com/office/drawing/2014/main" id="{1DBCB2D9-185F-47AC-B8B7-D703C06B4B55}"/>
              </a:ext>
            </a:extLst>
          </p:cNvPr>
          <p:cNvSpPr/>
          <p:nvPr/>
        </p:nvSpPr>
        <p:spPr>
          <a:xfrm>
            <a:off x="4579509" y="720424"/>
            <a:ext cx="381074" cy="1860505"/>
          </a:xfrm>
          <a:prstGeom prst="rect">
            <a:avLst/>
          </a:prstGeom>
          <a:solidFill>
            <a:srgbClr val="B04B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9" name="Rectangle 268">
            <a:extLst>
              <a:ext uri="{FF2B5EF4-FFF2-40B4-BE49-F238E27FC236}">
                <a16:creationId xmlns:a16="http://schemas.microsoft.com/office/drawing/2014/main" id="{E0407855-FF5A-420B-8BA9-B7B733F8E147}"/>
              </a:ext>
            </a:extLst>
          </p:cNvPr>
          <p:cNvSpPr/>
          <p:nvPr/>
        </p:nvSpPr>
        <p:spPr>
          <a:xfrm>
            <a:off x="3344796" y="3251676"/>
            <a:ext cx="1225318" cy="1419732"/>
          </a:xfrm>
          <a:prstGeom prst="rect">
            <a:avLst/>
          </a:prstGeom>
          <a:solidFill>
            <a:srgbClr val="94E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 name="Rectangle 265">
            <a:extLst>
              <a:ext uri="{FF2B5EF4-FFF2-40B4-BE49-F238E27FC236}">
                <a16:creationId xmlns:a16="http://schemas.microsoft.com/office/drawing/2014/main" id="{D6B6BC23-6EB9-499F-8C13-3D6E75C6FDC7}"/>
              </a:ext>
            </a:extLst>
          </p:cNvPr>
          <p:cNvSpPr/>
          <p:nvPr/>
        </p:nvSpPr>
        <p:spPr>
          <a:xfrm>
            <a:off x="3349775" y="1588239"/>
            <a:ext cx="1225318" cy="1649849"/>
          </a:xfrm>
          <a:prstGeom prst="rect">
            <a:avLst/>
          </a:prstGeom>
          <a:solidFill>
            <a:srgbClr val="69FF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3" name="Rectangle 262">
            <a:extLst>
              <a:ext uri="{FF2B5EF4-FFF2-40B4-BE49-F238E27FC236}">
                <a16:creationId xmlns:a16="http://schemas.microsoft.com/office/drawing/2014/main" id="{D93819EF-D290-4FDE-9DF0-4BA0F1A29CCC}"/>
              </a:ext>
            </a:extLst>
          </p:cNvPr>
          <p:cNvSpPr/>
          <p:nvPr/>
        </p:nvSpPr>
        <p:spPr>
          <a:xfrm>
            <a:off x="3345903" y="1023680"/>
            <a:ext cx="1225318" cy="579649"/>
          </a:xfrm>
          <a:prstGeom prst="rect">
            <a:avLst/>
          </a:prstGeom>
          <a:solidFill>
            <a:srgbClr val="B3FF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9" name="Rectangle 258">
            <a:extLst>
              <a:ext uri="{FF2B5EF4-FFF2-40B4-BE49-F238E27FC236}">
                <a16:creationId xmlns:a16="http://schemas.microsoft.com/office/drawing/2014/main" id="{27B1F4D1-A0DA-4A24-97C3-F3D6B7F51DA1}"/>
              </a:ext>
            </a:extLst>
          </p:cNvPr>
          <p:cNvSpPr/>
          <p:nvPr/>
        </p:nvSpPr>
        <p:spPr>
          <a:xfrm>
            <a:off x="3354191" y="4674573"/>
            <a:ext cx="1225318" cy="1704022"/>
          </a:xfrm>
          <a:prstGeom prst="rect">
            <a:avLst/>
          </a:prstGeom>
          <a:solidFill>
            <a:srgbClr val="E9F0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Rectangle 210">
            <a:extLst>
              <a:ext uri="{FF2B5EF4-FFF2-40B4-BE49-F238E27FC236}">
                <a16:creationId xmlns:a16="http://schemas.microsoft.com/office/drawing/2014/main" id="{DC9250D1-8609-4991-BB1B-49C405820A95}"/>
              </a:ext>
            </a:extLst>
          </p:cNvPr>
          <p:cNvSpPr/>
          <p:nvPr/>
        </p:nvSpPr>
        <p:spPr>
          <a:xfrm>
            <a:off x="1560234" y="6374940"/>
            <a:ext cx="3026408" cy="247944"/>
          </a:xfrm>
          <a:prstGeom prst="rect">
            <a:avLst/>
          </a:prstGeom>
          <a:solidFill>
            <a:srgbClr val="DCDE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Rectangle 209">
            <a:extLst>
              <a:ext uri="{FF2B5EF4-FFF2-40B4-BE49-F238E27FC236}">
                <a16:creationId xmlns:a16="http://schemas.microsoft.com/office/drawing/2014/main" id="{00236EC8-6C32-41D4-A5E7-A62C05B4DD39}"/>
              </a:ext>
            </a:extLst>
          </p:cNvPr>
          <p:cNvSpPr/>
          <p:nvPr/>
        </p:nvSpPr>
        <p:spPr>
          <a:xfrm>
            <a:off x="1564852" y="733196"/>
            <a:ext cx="1773947" cy="885665"/>
          </a:xfrm>
          <a:prstGeom prst="rect">
            <a:avLst/>
          </a:prstGeom>
          <a:solidFill>
            <a:srgbClr val="A6D4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Rectangle 208">
            <a:extLst>
              <a:ext uri="{FF2B5EF4-FFF2-40B4-BE49-F238E27FC236}">
                <a16:creationId xmlns:a16="http://schemas.microsoft.com/office/drawing/2014/main" id="{5B305798-A3C2-4A57-96E9-5786EABF4765}"/>
              </a:ext>
            </a:extLst>
          </p:cNvPr>
          <p:cNvSpPr/>
          <p:nvPr/>
        </p:nvSpPr>
        <p:spPr>
          <a:xfrm>
            <a:off x="1566346" y="1604032"/>
            <a:ext cx="1773947" cy="1683017"/>
          </a:xfrm>
          <a:prstGeom prst="rect">
            <a:avLst/>
          </a:prstGeom>
          <a:solidFill>
            <a:srgbClr val="D5EA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Rectangle 186">
            <a:extLst>
              <a:ext uri="{FF2B5EF4-FFF2-40B4-BE49-F238E27FC236}">
                <a16:creationId xmlns:a16="http://schemas.microsoft.com/office/drawing/2014/main" id="{C0FE4B0E-0D51-4F9D-AA2B-1C8FA65F6F5F}"/>
              </a:ext>
            </a:extLst>
          </p:cNvPr>
          <p:cNvSpPr/>
          <p:nvPr/>
        </p:nvSpPr>
        <p:spPr>
          <a:xfrm>
            <a:off x="1571044" y="3260915"/>
            <a:ext cx="1773947" cy="3114025"/>
          </a:xfrm>
          <a:prstGeom prst="rect">
            <a:avLst/>
          </a:prstGeom>
          <a:solidFill>
            <a:srgbClr val="D9E5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079FC97D-88E8-407B-8980-054F901EFFF1}"/>
              </a:ext>
            </a:extLst>
          </p:cNvPr>
          <p:cNvCxnSpPr>
            <a:cxnSpLocks/>
          </p:cNvCxnSpPr>
          <p:nvPr/>
        </p:nvCxnSpPr>
        <p:spPr>
          <a:xfrm flipV="1">
            <a:off x="1558605" y="6376859"/>
            <a:ext cx="902007" cy="7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3106CF28-80C3-4364-BEC7-BC9D7FFBE1CE}"/>
              </a:ext>
            </a:extLst>
          </p:cNvPr>
          <p:cNvCxnSpPr/>
          <p:nvPr/>
        </p:nvCxnSpPr>
        <p:spPr>
          <a:xfrm>
            <a:off x="1474571" y="6274557"/>
            <a:ext cx="8742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FBACC58-B487-4410-B63A-27E35CCB7C4B}"/>
              </a:ext>
            </a:extLst>
          </p:cNvPr>
          <p:cNvCxnSpPr>
            <a:cxnSpLocks/>
          </p:cNvCxnSpPr>
          <p:nvPr/>
        </p:nvCxnSpPr>
        <p:spPr>
          <a:xfrm>
            <a:off x="1561657" y="216726"/>
            <a:ext cx="0" cy="64148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76F36465-231D-4DFC-B2DD-A99DCD12A895}"/>
              </a:ext>
            </a:extLst>
          </p:cNvPr>
          <p:cNvSpPr txBox="1"/>
          <p:nvPr/>
        </p:nvSpPr>
        <p:spPr>
          <a:xfrm>
            <a:off x="1159648" y="6148582"/>
            <a:ext cx="396262" cy="246221"/>
          </a:xfrm>
          <a:prstGeom prst="rect">
            <a:avLst/>
          </a:prstGeom>
          <a:noFill/>
        </p:spPr>
        <p:txBody>
          <a:bodyPr wrap="none" rtlCol="0">
            <a:spAutoFit/>
          </a:bodyPr>
          <a:lstStyle/>
          <a:p>
            <a:r>
              <a:rPr lang="en-US" sz="1000" b="1" dirty="0">
                <a:latin typeface="Arial" panose="020B0604020202020204" pitchFamily="34" charset="0"/>
                <a:cs typeface="Arial" panose="020B0604020202020204" pitchFamily="34" charset="0"/>
              </a:rPr>
              <a:t>298</a:t>
            </a:r>
          </a:p>
        </p:txBody>
      </p:sp>
      <p:cxnSp>
        <p:nvCxnSpPr>
          <p:cNvPr id="17" name="Straight Connector 16">
            <a:extLst>
              <a:ext uri="{FF2B5EF4-FFF2-40B4-BE49-F238E27FC236}">
                <a16:creationId xmlns:a16="http://schemas.microsoft.com/office/drawing/2014/main" id="{35B13317-86E9-49E9-A3DE-2C951E27183B}"/>
              </a:ext>
            </a:extLst>
          </p:cNvPr>
          <p:cNvCxnSpPr/>
          <p:nvPr/>
        </p:nvCxnSpPr>
        <p:spPr>
          <a:xfrm>
            <a:off x="1468668" y="6030425"/>
            <a:ext cx="8742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B9FE2C3-EFFE-4416-A710-880AA9C2522D}"/>
              </a:ext>
            </a:extLst>
          </p:cNvPr>
          <p:cNvCxnSpPr/>
          <p:nvPr/>
        </p:nvCxnSpPr>
        <p:spPr>
          <a:xfrm>
            <a:off x="1475310" y="5792373"/>
            <a:ext cx="8742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B9A3813-D9F5-4F09-842A-EDD6F3419728}"/>
              </a:ext>
            </a:extLst>
          </p:cNvPr>
          <p:cNvCxnSpPr/>
          <p:nvPr/>
        </p:nvCxnSpPr>
        <p:spPr>
          <a:xfrm>
            <a:off x="1475600" y="5551236"/>
            <a:ext cx="8742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D512F8A-9AD1-4814-817F-71FB366B1A77}"/>
              </a:ext>
            </a:extLst>
          </p:cNvPr>
          <p:cNvCxnSpPr/>
          <p:nvPr/>
        </p:nvCxnSpPr>
        <p:spPr>
          <a:xfrm>
            <a:off x="1473685" y="5315858"/>
            <a:ext cx="8742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C6D79E7-1B13-4527-AE98-7D6C77B1CF0B}"/>
              </a:ext>
            </a:extLst>
          </p:cNvPr>
          <p:cNvCxnSpPr>
            <a:cxnSpLocks/>
          </p:cNvCxnSpPr>
          <p:nvPr/>
        </p:nvCxnSpPr>
        <p:spPr>
          <a:xfrm>
            <a:off x="1510303" y="5429563"/>
            <a:ext cx="5079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95A372F5-B204-454B-8CDD-05861741F654}"/>
              </a:ext>
            </a:extLst>
          </p:cNvPr>
          <p:cNvCxnSpPr>
            <a:cxnSpLocks/>
          </p:cNvCxnSpPr>
          <p:nvPr/>
        </p:nvCxnSpPr>
        <p:spPr>
          <a:xfrm>
            <a:off x="1509122" y="5675981"/>
            <a:ext cx="5079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C2056A21-C4BA-47E5-A8E3-CA9C4F3A40DB}"/>
              </a:ext>
            </a:extLst>
          </p:cNvPr>
          <p:cNvCxnSpPr>
            <a:cxnSpLocks/>
          </p:cNvCxnSpPr>
          <p:nvPr/>
        </p:nvCxnSpPr>
        <p:spPr>
          <a:xfrm>
            <a:off x="1510302" y="5915580"/>
            <a:ext cx="5079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C1A9D0E9-0885-4AB0-8206-25E0B1736135}"/>
              </a:ext>
            </a:extLst>
          </p:cNvPr>
          <p:cNvCxnSpPr>
            <a:cxnSpLocks/>
          </p:cNvCxnSpPr>
          <p:nvPr/>
        </p:nvCxnSpPr>
        <p:spPr>
          <a:xfrm>
            <a:off x="1509856" y="6146735"/>
            <a:ext cx="5079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DA503969-31AF-455C-B9A0-F7898853835E}"/>
              </a:ext>
            </a:extLst>
          </p:cNvPr>
          <p:cNvSpPr txBox="1"/>
          <p:nvPr/>
        </p:nvSpPr>
        <p:spPr>
          <a:xfrm>
            <a:off x="1159124" y="5903785"/>
            <a:ext cx="396262" cy="246221"/>
          </a:xfrm>
          <a:prstGeom prst="rect">
            <a:avLst/>
          </a:prstGeom>
          <a:noFill/>
        </p:spPr>
        <p:txBody>
          <a:bodyPr wrap="none" rtlCol="0">
            <a:spAutoFit/>
          </a:bodyPr>
          <a:lstStyle/>
          <a:p>
            <a:r>
              <a:rPr lang="en-US" sz="1000" b="1" dirty="0">
                <a:latin typeface="Arial" panose="020B0604020202020204" pitchFamily="34" charset="0"/>
                <a:cs typeface="Arial" panose="020B0604020202020204" pitchFamily="34" charset="0"/>
              </a:rPr>
              <a:t>296</a:t>
            </a:r>
          </a:p>
        </p:txBody>
      </p:sp>
      <p:sp>
        <p:nvSpPr>
          <p:cNvPr id="28" name="TextBox 27">
            <a:extLst>
              <a:ext uri="{FF2B5EF4-FFF2-40B4-BE49-F238E27FC236}">
                <a16:creationId xmlns:a16="http://schemas.microsoft.com/office/drawing/2014/main" id="{3B8FB7A5-F6A0-413A-B737-89CAF89E7FAE}"/>
              </a:ext>
            </a:extLst>
          </p:cNvPr>
          <p:cNvSpPr txBox="1"/>
          <p:nvPr/>
        </p:nvSpPr>
        <p:spPr>
          <a:xfrm>
            <a:off x="1156453" y="5667978"/>
            <a:ext cx="396262" cy="246221"/>
          </a:xfrm>
          <a:prstGeom prst="rect">
            <a:avLst/>
          </a:prstGeom>
          <a:noFill/>
        </p:spPr>
        <p:txBody>
          <a:bodyPr wrap="none" rtlCol="0">
            <a:spAutoFit/>
          </a:bodyPr>
          <a:lstStyle/>
          <a:p>
            <a:r>
              <a:rPr lang="en-US" sz="1000" b="1" dirty="0">
                <a:latin typeface="Arial" panose="020B0604020202020204" pitchFamily="34" charset="0"/>
                <a:cs typeface="Arial" panose="020B0604020202020204" pitchFamily="34" charset="0"/>
              </a:rPr>
              <a:t>294</a:t>
            </a:r>
          </a:p>
        </p:txBody>
      </p:sp>
      <p:sp>
        <p:nvSpPr>
          <p:cNvPr id="29" name="TextBox 28">
            <a:extLst>
              <a:ext uri="{FF2B5EF4-FFF2-40B4-BE49-F238E27FC236}">
                <a16:creationId xmlns:a16="http://schemas.microsoft.com/office/drawing/2014/main" id="{FAB72D9E-418B-4A61-AF1D-FBEA2F47E143}"/>
              </a:ext>
            </a:extLst>
          </p:cNvPr>
          <p:cNvSpPr txBox="1"/>
          <p:nvPr/>
        </p:nvSpPr>
        <p:spPr>
          <a:xfrm>
            <a:off x="1157593" y="5428808"/>
            <a:ext cx="396262" cy="246221"/>
          </a:xfrm>
          <a:prstGeom prst="rect">
            <a:avLst/>
          </a:prstGeom>
          <a:noFill/>
        </p:spPr>
        <p:txBody>
          <a:bodyPr wrap="none" rtlCol="0">
            <a:spAutoFit/>
          </a:bodyPr>
          <a:lstStyle/>
          <a:p>
            <a:r>
              <a:rPr lang="en-US" sz="1000" b="1" dirty="0">
                <a:latin typeface="Arial" panose="020B0604020202020204" pitchFamily="34" charset="0"/>
                <a:cs typeface="Arial" panose="020B0604020202020204" pitchFamily="34" charset="0"/>
              </a:rPr>
              <a:t>292</a:t>
            </a:r>
          </a:p>
        </p:txBody>
      </p:sp>
      <p:sp>
        <p:nvSpPr>
          <p:cNvPr id="30" name="TextBox 29">
            <a:extLst>
              <a:ext uri="{FF2B5EF4-FFF2-40B4-BE49-F238E27FC236}">
                <a16:creationId xmlns:a16="http://schemas.microsoft.com/office/drawing/2014/main" id="{3E61249A-FE5C-42B3-8712-89A0B43217C6}"/>
              </a:ext>
            </a:extLst>
          </p:cNvPr>
          <p:cNvSpPr txBox="1"/>
          <p:nvPr/>
        </p:nvSpPr>
        <p:spPr>
          <a:xfrm>
            <a:off x="1159530" y="5196101"/>
            <a:ext cx="396262" cy="246221"/>
          </a:xfrm>
          <a:prstGeom prst="rect">
            <a:avLst/>
          </a:prstGeom>
          <a:noFill/>
        </p:spPr>
        <p:txBody>
          <a:bodyPr wrap="none" rtlCol="0">
            <a:spAutoFit/>
          </a:bodyPr>
          <a:lstStyle/>
          <a:p>
            <a:r>
              <a:rPr lang="en-US" sz="1000" b="1" dirty="0">
                <a:latin typeface="Arial" panose="020B0604020202020204" pitchFamily="34" charset="0"/>
                <a:cs typeface="Arial" panose="020B0604020202020204" pitchFamily="34" charset="0"/>
              </a:rPr>
              <a:t>290</a:t>
            </a:r>
          </a:p>
        </p:txBody>
      </p:sp>
      <p:cxnSp>
        <p:nvCxnSpPr>
          <p:cNvPr id="35" name="Straight Connector 34">
            <a:extLst>
              <a:ext uri="{FF2B5EF4-FFF2-40B4-BE49-F238E27FC236}">
                <a16:creationId xmlns:a16="http://schemas.microsoft.com/office/drawing/2014/main" id="{E6DEE51B-4F27-47A2-B2A1-640884ECD74E}"/>
              </a:ext>
            </a:extLst>
          </p:cNvPr>
          <p:cNvCxnSpPr>
            <a:cxnSpLocks/>
          </p:cNvCxnSpPr>
          <p:nvPr/>
        </p:nvCxnSpPr>
        <p:spPr>
          <a:xfrm>
            <a:off x="2143380" y="216726"/>
            <a:ext cx="0" cy="6168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0D57EB75-6D3D-4AD0-B0BB-ED3576C99B0E}"/>
              </a:ext>
            </a:extLst>
          </p:cNvPr>
          <p:cNvSpPr txBox="1"/>
          <p:nvPr/>
        </p:nvSpPr>
        <p:spPr>
          <a:xfrm>
            <a:off x="2448144" y="6249901"/>
            <a:ext cx="522900" cy="253916"/>
          </a:xfrm>
          <a:prstGeom prst="rect">
            <a:avLst/>
          </a:prstGeom>
          <a:noFill/>
        </p:spPr>
        <p:txBody>
          <a:bodyPr wrap="none" rtlCol="0">
            <a:spAutoFit/>
          </a:bodyPr>
          <a:lstStyle/>
          <a:p>
            <a:r>
              <a:rPr lang="en-US" sz="1050" dirty="0">
                <a:latin typeface="Arial" panose="020B0604020202020204" pitchFamily="34" charset="0"/>
                <a:cs typeface="Arial" panose="020B0604020202020204" pitchFamily="34" charset="0"/>
              </a:rPr>
              <a:t>298.9</a:t>
            </a:r>
          </a:p>
        </p:txBody>
      </p:sp>
      <p:sp>
        <p:nvSpPr>
          <p:cNvPr id="39" name="TextBox 38">
            <a:extLst>
              <a:ext uri="{FF2B5EF4-FFF2-40B4-BE49-F238E27FC236}">
                <a16:creationId xmlns:a16="http://schemas.microsoft.com/office/drawing/2014/main" id="{C593AB14-F95C-4BCB-B863-33805F35D87E}"/>
              </a:ext>
            </a:extLst>
          </p:cNvPr>
          <p:cNvSpPr txBox="1"/>
          <p:nvPr/>
        </p:nvSpPr>
        <p:spPr>
          <a:xfrm>
            <a:off x="2231873" y="5860958"/>
            <a:ext cx="862737" cy="307777"/>
          </a:xfrm>
          <a:prstGeom prst="rect">
            <a:avLst/>
          </a:prstGeom>
          <a:noFill/>
        </p:spPr>
        <p:txBody>
          <a:bodyPr wrap="none" rtlCol="0">
            <a:spAutoFit/>
          </a:bodyPr>
          <a:lstStyle/>
          <a:p>
            <a:r>
              <a:rPr lang="en-US" sz="1400" dirty="0" err="1">
                <a:latin typeface="Arial" panose="020B0604020202020204" pitchFamily="34" charset="0"/>
                <a:cs typeface="Arial" panose="020B0604020202020204" pitchFamily="34" charset="0"/>
              </a:rPr>
              <a:t>Asselian</a:t>
            </a:r>
            <a:endParaRPr lang="en-US" sz="1400" dirty="0">
              <a:latin typeface="Arial" panose="020B0604020202020204" pitchFamily="34" charset="0"/>
              <a:cs typeface="Arial" panose="020B0604020202020204" pitchFamily="34" charset="0"/>
            </a:endParaRPr>
          </a:p>
        </p:txBody>
      </p:sp>
      <p:cxnSp>
        <p:nvCxnSpPr>
          <p:cNvPr id="40" name="Straight Connector 39">
            <a:extLst>
              <a:ext uri="{FF2B5EF4-FFF2-40B4-BE49-F238E27FC236}">
                <a16:creationId xmlns:a16="http://schemas.microsoft.com/office/drawing/2014/main" id="{33EABA8B-9027-4107-9003-09ACAD58388D}"/>
              </a:ext>
            </a:extLst>
          </p:cNvPr>
          <p:cNvCxnSpPr>
            <a:cxnSpLocks/>
          </p:cNvCxnSpPr>
          <p:nvPr/>
        </p:nvCxnSpPr>
        <p:spPr>
          <a:xfrm>
            <a:off x="3342115" y="229854"/>
            <a:ext cx="0" cy="614508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B1C70F2F-C075-4872-BEA1-0C977711C476}"/>
              </a:ext>
            </a:extLst>
          </p:cNvPr>
          <p:cNvCxnSpPr>
            <a:cxnSpLocks/>
          </p:cNvCxnSpPr>
          <p:nvPr/>
        </p:nvCxnSpPr>
        <p:spPr>
          <a:xfrm>
            <a:off x="2143380" y="5329348"/>
            <a:ext cx="30133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220818A7-534C-4CB5-9007-BCB4A069DDD7}"/>
              </a:ext>
            </a:extLst>
          </p:cNvPr>
          <p:cNvSpPr txBox="1"/>
          <p:nvPr/>
        </p:nvSpPr>
        <p:spPr>
          <a:xfrm>
            <a:off x="2177693" y="5370779"/>
            <a:ext cx="1040670" cy="307777"/>
          </a:xfrm>
          <a:prstGeom prst="rect">
            <a:avLst/>
          </a:prstGeom>
          <a:noFill/>
        </p:spPr>
        <p:txBody>
          <a:bodyPr wrap="none" rtlCol="0">
            <a:spAutoFit/>
          </a:bodyPr>
          <a:lstStyle/>
          <a:p>
            <a:r>
              <a:rPr lang="en-US" sz="1400" dirty="0" err="1">
                <a:latin typeface="Arial" panose="020B0604020202020204" pitchFamily="34" charset="0"/>
                <a:cs typeface="Arial" panose="020B0604020202020204" pitchFamily="34" charset="0"/>
              </a:rPr>
              <a:t>Sakmarian</a:t>
            </a:r>
            <a:endParaRPr lang="en-US" sz="1400" dirty="0">
              <a:latin typeface="Arial" panose="020B0604020202020204" pitchFamily="34" charset="0"/>
              <a:cs typeface="Arial" panose="020B0604020202020204" pitchFamily="34" charset="0"/>
            </a:endParaRPr>
          </a:p>
        </p:txBody>
      </p:sp>
      <p:sp>
        <p:nvSpPr>
          <p:cNvPr id="44" name="TextBox 43">
            <a:extLst>
              <a:ext uri="{FF2B5EF4-FFF2-40B4-BE49-F238E27FC236}">
                <a16:creationId xmlns:a16="http://schemas.microsoft.com/office/drawing/2014/main" id="{C2745DA1-2714-4A02-A36D-5FA13E3A0FFF}"/>
              </a:ext>
            </a:extLst>
          </p:cNvPr>
          <p:cNvSpPr txBox="1"/>
          <p:nvPr/>
        </p:nvSpPr>
        <p:spPr>
          <a:xfrm>
            <a:off x="2404189" y="5604905"/>
            <a:ext cx="598241" cy="253916"/>
          </a:xfrm>
          <a:prstGeom prst="rect">
            <a:avLst/>
          </a:prstGeom>
          <a:noFill/>
        </p:spPr>
        <p:txBody>
          <a:bodyPr wrap="none" rtlCol="0">
            <a:spAutoFit/>
          </a:bodyPr>
          <a:lstStyle/>
          <a:p>
            <a:r>
              <a:rPr lang="en-US" sz="1050" dirty="0">
                <a:latin typeface="Arial" panose="020B0604020202020204" pitchFamily="34" charset="0"/>
                <a:cs typeface="Arial" panose="020B0604020202020204" pitchFamily="34" charset="0"/>
              </a:rPr>
              <a:t>293.52</a:t>
            </a:r>
          </a:p>
        </p:txBody>
      </p:sp>
      <p:sp>
        <p:nvSpPr>
          <p:cNvPr id="45" name="TextBox 44">
            <a:extLst>
              <a:ext uri="{FF2B5EF4-FFF2-40B4-BE49-F238E27FC236}">
                <a16:creationId xmlns:a16="http://schemas.microsoft.com/office/drawing/2014/main" id="{33989E92-A2C2-4A06-AAB5-23AC76583061}"/>
              </a:ext>
            </a:extLst>
          </p:cNvPr>
          <p:cNvSpPr txBox="1"/>
          <p:nvPr/>
        </p:nvSpPr>
        <p:spPr>
          <a:xfrm>
            <a:off x="2442698" y="5196101"/>
            <a:ext cx="522900" cy="253916"/>
          </a:xfrm>
          <a:prstGeom prst="rect">
            <a:avLst/>
          </a:prstGeom>
          <a:noFill/>
        </p:spPr>
        <p:txBody>
          <a:bodyPr wrap="none" rtlCol="0">
            <a:spAutoFit/>
          </a:bodyPr>
          <a:lstStyle/>
          <a:p>
            <a:r>
              <a:rPr lang="en-US" sz="1050" dirty="0">
                <a:latin typeface="Arial" panose="020B0604020202020204" pitchFamily="34" charset="0"/>
                <a:cs typeface="Arial" panose="020B0604020202020204" pitchFamily="34" charset="0"/>
              </a:rPr>
              <a:t>290.1</a:t>
            </a:r>
          </a:p>
        </p:txBody>
      </p:sp>
      <p:cxnSp>
        <p:nvCxnSpPr>
          <p:cNvPr id="46" name="Straight Connector 45">
            <a:extLst>
              <a:ext uri="{FF2B5EF4-FFF2-40B4-BE49-F238E27FC236}">
                <a16:creationId xmlns:a16="http://schemas.microsoft.com/office/drawing/2014/main" id="{E9C49598-5198-40E3-81CA-75BEA80E7F9F}"/>
              </a:ext>
            </a:extLst>
          </p:cNvPr>
          <p:cNvCxnSpPr>
            <a:cxnSpLocks/>
          </p:cNvCxnSpPr>
          <p:nvPr/>
        </p:nvCxnSpPr>
        <p:spPr>
          <a:xfrm>
            <a:off x="2143380" y="4545650"/>
            <a:ext cx="29212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AD3689CE-06C1-4DAC-8D86-35EDFFB285D8}"/>
              </a:ext>
            </a:extLst>
          </p:cNvPr>
          <p:cNvCxnSpPr/>
          <p:nvPr/>
        </p:nvCxnSpPr>
        <p:spPr>
          <a:xfrm>
            <a:off x="1474197" y="5077700"/>
            <a:ext cx="8742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FAB996FD-1308-402C-B6BC-1546B6047C43}"/>
              </a:ext>
            </a:extLst>
          </p:cNvPr>
          <p:cNvCxnSpPr>
            <a:cxnSpLocks/>
          </p:cNvCxnSpPr>
          <p:nvPr/>
        </p:nvCxnSpPr>
        <p:spPr>
          <a:xfrm>
            <a:off x="1510815" y="5197605"/>
            <a:ext cx="5079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E916878E-D46D-4AD9-A6EB-4A15B4610A9A}"/>
              </a:ext>
            </a:extLst>
          </p:cNvPr>
          <p:cNvCxnSpPr/>
          <p:nvPr/>
        </p:nvCxnSpPr>
        <p:spPr>
          <a:xfrm>
            <a:off x="1471614" y="4842642"/>
            <a:ext cx="8742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286153AF-8FD8-45FE-8C6E-E22378BC73F5}"/>
              </a:ext>
            </a:extLst>
          </p:cNvPr>
          <p:cNvCxnSpPr>
            <a:cxnSpLocks/>
          </p:cNvCxnSpPr>
          <p:nvPr/>
        </p:nvCxnSpPr>
        <p:spPr>
          <a:xfrm>
            <a:off x="1508232" y="4962547"/>
            <a:ext cx="5079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61529F10-4EAB-4046-B799-2B114531CDFB}"/>
              </a:ext>
            </a:extLst>
          </p:cNvPr>
          <p:cNvCxnSpPr/>
          <p:nvPr/>
        </p:nvCxnSpPr>
        <p:spPr>
          <a:xfrm>
            <a:off x="1469031" y="4607584"/>
            <a:ext cx="8742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020A4CFF-5CC6-4B14-80B1-C08997FDCB83}"/>
              </a:ext>
            </a:extLst>
          </p:cNvPr>
          <p:cNvCxnSpPr>
            <a:cxnSpLocks/>
          </p:cNvCxnSpPr>
          <p:nvPr/>
        </p:nvCxnSpPr>
        <p:spPr>
          <a:xfrm>
            <a:off x="1505649" y="4727489"/>
            <a:ext cx="5079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F45679DF-C059-4394-AF0C-983F2AD2D15A}"/>
              </a:ext>
            </a:extLst>
          </p:cNvPr>
          <p:cNvCxnSpPr/>
          <p:nvPr/>
        </p:nvCxnSpPr>
        <p:spPr>
          <a:xfrm>
            <a:off x="1472647" y="4360126"/>
            <a:ext cx="8742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1D350442-ED8C-46FA-BB35-D7BA467CFE4D}"/>
              </a:ext>
            </a:extLst>
          </p:cNvPr>
          <p:cNvCxnSpPr>
            <a:cxnSpLocks/>
          </p:cNvCxnSpPr>
          <p:nvPr/>
        </p:nvCxnSpPr>
        <p:spPr>
          <a:xfrm>
            <a:off x="1509265" y="4480031"/>
            <a:ext cx="5079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5C613CCA-7F00-45B9-AE24-A5A1C8BD1505}"/>
              </a:ext>
            </a:extLst>
          </p:cNvPr>
          <p:cNvCxnSpPr/>
          <p:nvPr/>
        </p:nvCxnSpPr>
        <p:spPr>
          <a:xfrm>
            <a:off x="1473163" y="4118868"/>
            <a:ext cx="8742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BE605B22-04B8-4788-A7E7-3CF79F0CAD2F}"/>
              </a:ext>
            </a:extLst>
          </p:cNvPr>
          <p:cNvCxnSpPr>
            <a:cxnSpLocks/>
          </p:cNvCxnSpPr>
          <p:nvPr/>
        </p:nvCxnSpPr>
        <p:spPr>
          <a:xfrm>
            <a:off x="1509781" y="4238773"/>
            <a:ext cx="5079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05A88BEB-AB56-40B6-9D44-F5D25E60184E}"/>
              </a:ext>
            </a:extLst>
          </p:cNvPr>
          <p:cNvSpPr txBox="1"/>
          <p:nvPr/>
        </p:nvSpPr>
        <p:spPr>
          <a:xfrm rot="16200000">
            <a:off x="1307573" y="4570704"/>
            <a:ext cx="1093569" cy="338554"/>
          </a:xfrm>
          <a:prstGeom prst="rect">
            <a:avLst/>
          </a:prstGeom>
          <a:noFill/>
        </p:spPr>
        <p:txBody>
          <a:bodyPr wrap="none" rtlCol="0">
            <a:spAutoFit/>
          </a:bodyPr>
          <a:lstStyle/>
          <a:p>
            <a:r>
              <a:rPr lang="en-US" sz="1600" dirty="0" err="1">
                <a:latin typeface="Arial" panose="020B0604020202020204" pitchFamily="34" charset="0"/>
                <a:cs typeface="Arial" panose="020B0604020202020204" pitchFamily="34" charset="0"/>
              </a:rPr>
              <a:t>Cisuralian</a:t>
            </a:r>
            <a:endParaRPr lang="en-US" sz="1600" dirty="0">
              <a:latin typeface="Arial" panose="020B0604020202020204" pitchFamily="34" charset="0"/>
              <a:cs typeface="Arial" panose="020B0604020202020204" pitchFamily="34" charset="0"/>
            </a:endParaRPr>
          </a:p>
        </p:txBody>
      </p:sp>
      <p:sp>
        <p:nvSpPr>
          <p:cNvPr id="58" name="TextBox 57">
            <a:extLst>
              <a:ext uri="{FF2B5EF4-FFF2-40B4-BE49-F238E27FC236}">
                <a16:creationId xmlns:a16="http://schemas.microsoft.com/office/drawing/2014/main" id="{725CBB20-6B25-49DF-875F-3E5A7CA533C1}"/>
              </a:ext>
            </a:extLst>
          </p:cNvPr>
          <p:cNvSpPr txBox="1"/>
          <p:nvPr/>
        </p:nvSpPr>
        <p:spPr>
          <a:xfrm>
            <a:off x="2239185" y="4790239"/>
            <a:ext cx="971741" cy="307777"/>
          </a:xfrm>
          <a:prstGeom prst="rect">
            <a:avLst/>
          </a:prstGeom>
          <a:noFill/>
        </p:spPr>
        <p:txBody>
          <a:bodyPr wrap="none" rtlCol="0">
            <a:spAutoFit/>
          </a:bodyPr>
          <a:lstStyle/>
          <a:p>
            <a:r>
              <a:rPr lang="en-US" sz="1400" dirty="0" err="1">
                <a:latin typeface="Arial" panose="020B0604020202020204" pitchFamily="34" charset="0"/>
                <a:cs typeface="Arial" panose="020B0604020202020204" pitchFamily="34" charset="0"/>
              </a:rPr>
              <a:t>Artinskian</a:t>
            </a:r>
            <a:endParaRPr lang="en-US" sz="1400" dirty="0">
              <a:latin typeface="Arial" panose="020B0604020202020204" pitchFamily="34" charset="0"/>
              <a:cs typeface="Arial" panose="020B0604020202020204" pitchFamily="34" charset="0"/>
            </a:endParaRPr>
          </a:p>
        </p:txBody>
      </p:sp>
      <p:sp>
        <p:nvSpPr>
          <p:cNvPr id="59" name="TextBox 58">
            <a:extLst>
              <a:ext uri="{FF2B5EF4-FFF2-40B4-BE49-F238E27FC236}">
                <a16:creationId xmlns:a16="http://schemas.microsoft.com/office/drawing/2014/main" id="{EEACC3B6-707B-41DF-BB00-20228C74FC3E}"/>
              </a:ext>
            </a:extLst>
          </p:cNvPr>
          <p:cNvSpPr txBox="1"/>
          <p:nvPr/>
        </p:nvSpPr>
        <p:spPr>
          <a:xfrm>
            <a:off x="2444383" y="4414029"/>
            <a:ext cx="522900" cy="253916"/>
          </a:xfrm>
          <a:prstGeom prst="rect">
            <a:avLst/>
          </a:prstGeom>
          <a:noFill/>
        </p:spPr>
        <p:txBody>
          <a:bodyPr wrap="none" rtlCol="0">
            <a:spAutoFit/>
          </a:bodyPr>
          <a:lstStyle/>
          <a:p>
            <a:r>
              <a:rPr lang="en-US" sz="1050" dirty="0">
                <a:latin typeface="Arial" panose="020B0604020202020204" pitchFamily="34" charset="0"/>
                <a:cs typeface="Arial" panose="020B0604020202020204" pitchFamily="34" charset="0"/>
              </a:rPr>
              <a:t>283.5</a:t>
            </a:r>
          </a:p>
        </p:txBody>
      </p:sp>
      <p:sp>
        <p:nvSpPr>
          <p:cNvPr id="65" name="TextBox 64">
            <a:extLst>
              <a:ext uri="{FF2B5EF4-FFF2-40B4-BE49-F238E27FC236}">
                <a16:creationId xmlns:a16="http://schemas.microsoft.com/office/drawing/2014/main" id="{881D5735-464E-4636-B7BC-D397A4863E83}"/>
              </a:ext>
            </a:extLst>
          </p:cNvPr>
          <p:cNvSpPr txBox="1"/>
          <p:nvPr/>
        </p:nvSpPr>
        <p:spPr>
          <a:xfrm>
            <a:off x="2209296" y="3781885"/>
            <a:ext cx="1000595" cy="307777"/>
          </a:xfrm>
          <a:prstGeom prst="rect">
            <a:avLst/>
          </a:prstGeom>
          <a:noFill/>
        </p:spPr>
        <p:txBody>
          <a:bodyPr wrap="none" rtlCol="0">
            <a:spAutoFit/>
          </a:bodyPr>
          <a:lstStyle/>
          <a:p>
            <a:r>
              <a:rPr lang="en-US" sz="1400" dirty="0">
                <a:latin typeface="Arial" panose="020B0604020202020204" pitchFamily="34" charset="0"/>
                <a:cs typeface="Arial" panose="020B0604020202020204" pitchFamily="34" charset="0"/>
              </a:rPr>
              <a:t>Kungurian</a:t>
            </a:r>
          </a:p>
        </p:txBody>
      </p:sp>
      <p:cxnSp>
        <p:nvCxnSpPr>
          <p:cNvPr id="67" name="Straight Connector 66">
            <a:extLst>
              <a:ext uri="{FF2B5EF4-FFF2-40B4-BE49-F238E27FC236}">
                <a16:creationId xmlns:a16="http://schemas.microsoft.com/office/drawing/2014/main" id="{3059196E-3690-4882-AAE0-2B20BF6D2DF2}"/>
              </a:ext>
            </a:extLst>
          </p:cNvPr>
          <p:cNvCxnSpPr>
            <a:cxnSpLocks/>
          </p:cNvCxnSpPr>
          <p:nvPr/>
        </p:nvCxnSpPr>
        <p:spPr>
          <a:xfrm>
            <a:off x="1552715" y="3256710"/>
            <a:ext cx="59066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8" name="TextBox 67">
            <a:extLst>
              <a:ext uri="{FF2B5EF4-FFF2-40B4-BE49-F238E27FC236}">
                <a16:creationId xmlns:a16="http://schemas.microsoft.com/office/drawing/2014/main" id="{7C8099E1-DC9E-417C-87EC-ED13FDBF019A}"/>
              </a:ext>
            </a:extLst>
          </p:cNvPr>
          <p:cNvSpPr txBox="1"/>
          <p:nvPr/>
        </p:nvSpPr>
        <p:spPr>
          <a:xfrm>
            <a:off x="2404818" y="3133912"/>
            <a:ext cx="598241" cy="253916"/>
          </a:xfrm>
          <a:prstGeom prst="rect">
            <a:avLst/>
          </a:prstGeom>
          <a:noFill/>
        </p:spPr>
        <p:txBody>
          <a:bodyPr wrap="none" rtlCol="0">
            <a:spAutoFit/>
          </a:bodyPr>
          <a:lstStyle/>
          <a:p>
            <a:pPr algn="ctr"/>
            <a:r>
              <a:rPr lang="en-US" sz="1050" dirty="0">
                <a:latin typeface="Arial" panose="020B0604020202020204" pitchFamily="34" charset="0"/>
                <a:cs typeface="Arial" panose="020B0604020202020204" pitchFamily="34" charset="0"/>
              </a:rPr>
              <a:t>272.95</a:t>
            </a:r>
          </a:p>
        </p:txBody>
      </p:sp>
      <p:sp>
        <p:nvSpPr>
          <p:cNvPr id="69" name="TextBox 68">
            <a:extLst>
              <a:ext uri="{FF2B5EF4-FFF2-40B4-BE49-F238E27FC236}">
                <a16:creationId xmlns:a16="http://schemas.microsoft.com/office/drawing/2014/main" id="{74DAA871-BFFA-4368-B253-D8C1188368A6}"/>
              </a:ext>
            </a:extLst>
          </p:cNvPr>
          <p:cNvSpPr txBox="1"/>
          <p:nvPr/>
        </p:nvSpPr>
        <p:spPr>
          <a:xfrm>
            <a:off x="1163262" y="4955717"/>
            <a:ext cx="396262" cy="246221"/>
          </a:xfrm>
          <a:prstGeom prst="rect">
            <a:avLst/>
          </a:prstGeom>
          <a:noFill/>
        </p:spPr>
        <p:txBody>
          <a:bodyPr wrap="none" rtlCol="0">
            <a:spAutoFit/>
          </a:bodyPr>
          <a:lstStyle/>
          <a:p>
            <a:r>
              <a:rPr lang="en-US" sz="1000" b="1" dirty="0">
                <a:latin typeface="Arial" panose="020B0604020202020204" pitchFamily="34" charset="0"/>
                <a:cs typeface="Arial" panose="020B0604020202020204" pitchFamily="34" charset="0"/>
              </a:rPr>
              <a:t>288</a:t>
            </a:r>
          </a:p>
        </p:txBody>
      </p:sp>
      <p:sp>
        <p:nvSpPr>
          <p:cNvPr id="70" name="TextBox 69">
            <a:extLst>
              <a:ext uri="{FF2B5EF4-FFF2-40B4-BE49-F238E27FC236}">
                <a16:creationId xmlns:a16="http://schemas.microsoft.com/office/drawing/2014/main" id="{E0D1BCEA-F13E-40A2-89C0-E956C3E57D1E}"/>
              </a:ext>
            </a:extLst>
          </p:cNvPr>
          <p:cNvSpPr txBox="1"/>
          <p:nvPr/>
        </p:nvSpPr>
        <p:spPr>
          <a:xfrm>
            <a:off x="1162738" y="4710920"/>
            <a:ext cx="396262" cy="246221"/>
          </a:xfrm>
          <a:prstGeom prst="rect">
            <a:avLst/>
          </a:prstGeom>
          <a:noFill/>
        </p:spPr>
        <p:txBody>
          <a:bodyPr wrap="none" rtlCol="0">
            <a:spAutoFit/>
          </a:bodyPr>
          <a:lstStyle/>
          <a:p>
            <a:r>
              <a:rPr lang="en-US" sz="1000" b="1" dirty="0">
                <a:latin typeface="Arial" panose="020B0604020202020204" pitchFamily="34" charset="0"/>
                <a:cs typeface="Arial" panose="020B0604020202020204" pitchFamily="34" charset="0"/>
              </a:rPr>
              <a:t>286</a:t>
            </a:r>
          </a:p>
        </p:txBody>
      </p:sp>
      <p:sp>
        <p:nvSpPr>
          <p:cNvPr id="71" name="TextBox 70">
            <a:extLst>
              <a:ext uri="{FF2B5EF4-FFF2-40B4-BE49-F238E27FC236}">
                <a16:creationId xmlns:a16="http://schemas.microsoft.com/office/drawing/2014/main" id="{777E27D4-00FA-41C6-BFF9-DC5DB9A0611C}"/>
              </a:ext>
            </a:extLst>
          </p:cNvPr>
          <p:cNvSpPr txBox="1"/>
          <p:nvPr/>
        </p:nvSpPr>
        <p:spPr>
          <a:xfrm>
            <a:off x="1160067" y="4475113"/>
            <a:ext cx="396262" cy="246221"/>
          </a:xfrm>
          <a:prstGeom prst="rect">
            <a:avLst/>
          </a:prstGeom>
          <a:noFill/>
        </p:spPr>
        <p:txBody>
          <a:bodyPr wrap="none" rtlCol="0">
            <a:spAutoFit/>
          </a:bodyPr>
          <a:lstStyle/>
          <a:p>
            <a:r>
              <a:rPr lang="en-US" sz="1000" b="1" dirty="0">
                <a:latin typeface="Arial" panose="020B0604020202020204" pitchFamily="34" charset="0"/>
                <a:cs typeface="Arial" panose="020B0604020202020204" pitchFamily="34" charset="0"/>
              </a:rPr>
              <a:t>284</a:t>
            </a:r>
          </a:p>
        </p:txBody>
      </p:sp>
      <p:sp>
        <p:nvSpPr>
          <p:cNvPr id="72" name="TextBox 71">
            <a:extLst>
              <a:ext uri="{FF2B5EF4-FFF2-40B4-BE49-F238E27FC236}">
                <a16:creationId xmlns:a16="http://schemas.microsoft.com/office/drawing/2014/main" id="{8AE48970-16DD-4373-81BD-BAD148C35A2D}"/>
              </a:ext>
            </a:extLst>
          </p:cNvPr>
          <p:cNvSpPr txBox="1"/>
          <p:nvPr/>
        </p:nvSpPr>
        <p:spPr>
          <a:xfrm>
            <a:off x="1161207" y="4235943"/>
            <a:ext cx="396262" cy="246221"/>
          </a:xfrm>
          <a:prstGeom prst="rect">
            <a:avLst/>
          </a:prstGeom>
          <a:noFill/>
        </p:spPr>
        <p:txBody>
          <a:bodyPr wrap="none" rtlCol="0">
            <a:spAutoFit/>
          </a:bodyPr>
          <a:lstStyle/>
          <a:p>
            <a:r>
              <a:rPr lang="en-US" sz="1000" b="1" dirty="0">
                <a:latin typeface="Arial" panose="020B0604020202020204" pitchFamily="34" charset="0"/>
                <a:cs typeface="Arial" panose="020B0604020202020204" pitchFamily="34" charset="0"/>
              </a:rPr>
              <a:t>282</a:t>
            </a:r>
          </a:p>
        </p:txBody>
      </p:sp>
      <p:sp>
        <p:nvSpPr>
          <p:cNvPr id="73" name="TextBox 72">
            <a:extLst>
              <a:ext uri="{FF2B5EF4-FFF2-40B4-BE49-F238E27FC236}">
                <a16:creationId xmlns:a16="http://schemas.microsoft.com/office/drawing/2014/main" id="{B04BD485-A20B-4F62-96F9-60C53D9E16F7}"/>
              </a:ext>
            </a:extLst>
          </p:cNvPr>
          <p:cNvSpPr txBox="1"/>
          <p:nvPr/>
        </p:nvSpPr>
        <p:spPr>
          <a:xfrm>
            <a:off x="1163144" y="4003236"/>
            <a:ext cx="396262" cy="246221"/>
          </a:xfrm>
          <a:prstGeom prst="rect">
            <a:avLst/>
          </a:prstGeom>
          <a:noFill/>
        </p:spPr>
        <p:txBody>
          <a:bodyPr wrap="none" rtlCol="0">
            <a:spAutoFit/>
          </a:bodyPr>
          <a:lstStyle/>
          <a:p>
            <a:r>
              <a:rPr lang="en-US" sz="1000" b="1" dirty="0">
                <a:latin typeface="Arial" panose="020B0604020202020204" pitchFamily="34" charset="0"/>
                <a:cs typeface="Arial" panose="020B0604020202020204" pitchFamily="34" charset="0"/>
              </a:rPr>
              <a:t>280</a:t>
            </a:r>
          </a:p>
        </p:txBody>
      </p:sp>
      <p:sp>
        <p:nvSpPr>
          <p:cNvPr id="74" name="TextBox 73">
            <a:extLst>
              <a:ext uri="{FF2B5EF4-FFF2-40B4-BE49-F238E27FC236}">
                <a16:creationId xmlns:a16="http://schemas.microsoft.com/office/drawing/2014/main" id="{6504DE5F-32F4-4269-B776-A84677D517DD}"/>
              </a:ext>
            </a:extLst>
          </p:cNvPr>
          <p:cNvSpPr txBox="1"/>
          <p:nvPr/>
        </p:nvSpPr>
        <p:spPr>
          <a:xfrm>
            <a:off x="2462182" y="2191561"/>
            <a:ext cx="522900" cy="253916"/>
          </a:xfrm>
          <a:prstGeom prst="rect">
            <a:avLst/>
          </a:prstGeom>
          <a:noFill/>
        </p:spPr>
        <p:txBody>
          <a:bodyPr wrap="none" rtlCol="0">
            <a:spAutoFit/>
          </a:bodyPr>
          <a:lstStyle/>
          <a:p>
            <a:r>
              <a:rPr lang="en-US" sz="1050" dirty="0">
                <a:latin typeface="Arial" panose="020B0604020202020204" pitchFamily="34" charset="0"/>
                <a:cs typeface="Arial" panose="020B0604020202020204" pitchFamily="34" charset="0"/>
              </a:rPr>
              <a:t>265.1</a:t>
            </a:r>
          </a:p>
        </p:txBody>
      </p:sp>
      <p:cxnSp>
        <p:nvCxnSpPr>
          <p:cNvPr id="75" name="Straight Connector 74">
            <a:extLst>
              <a:ext uri="{FF2B5EF4-FFF2-40B4-BE49-F238E27FC236}">
                <a16:creationId xmlns:a16="http://schemas.microsoft.com/office/drawing/2014/main" id="{2B370156-8508-4B8A-A46F-EE28957978D2}"/>
              </a:ext>
            </a:extLst>
          </p:cNvPr>
          <p:cNvCxnSpPr/>
          <p:nvPr/>
        </p:nvCxnSpPr>
        <p:spPr>
          <a:xfrm>
            <a:off x="1476778" y="3886910"/>
            <a:ext cx="8742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03EA0247-842A-4215-8A4D-02720833A6DC}"/>
              </a:ext>
            </a:extLst>
          </p:cNvPr>
          <p:cNvCxnSpPr>
            <a:cxnSpLocks/>
          </p:cNvCxnSpPr>
          <p:nvPr/>
        </p:nvCxnSpPr>
        <p:spPr>
          <a:xfrm>
            <a:off x="1513396" y="4006815"/>
            <a:ext cx="5079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A48B5357-9414-4859-B69B-D7BF7703282F}"/>
              </a:ext>
            </a:extLst>
          </p:cNvPr>
          <p:cNvCxnSpPr/>
          <p:nvPr/>
        </p:nvCxnSpPr>
        <p:spPr>
          <a:xfrm>
            <a:off x="1474189" y="3645652"/>
            <a:ext cx="8742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3010D1F4-68F7-4DA1-A53D-7FA07AB076B1}"/>
              </a:ext>
            </a:extLst>
          </p:cNvPr>
          <p:cNvCxnSpPr>
            <a:cxnSpLocks/>
          </p:cNvCxnSpPr>
          <p:nvPr/>
        </p:nvCxnSpPr>
        <p:spPr>
          <a:xfrm>
            <a:off x="1510807" y="3765557"/>
            <a:ext cx="5079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62B55612-AD7F-49F3-9E67-B49BC85C1ED2}"/>
              </a:ext>
            </a:extLst>
          </p:cNvPr>
          <p:cNvCxnSpPr/>
          <p:nvPr/>
        </p:nvCxnSpPr>
        <p:spPr>
          <a:xfrm>
            <a:off x="1471600" y="3391994"/>
            <a:ext cx="8742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6528AAC3-8FD3-4C58-9D70-818E934F5E7B}"/>
              </a:ext>
            </a:extLst>
          </p:cNvPr>
          <p:cNvCxnSpPr>
            <a:cxnSpLocks/>
          </p:cNvCxnSpPr>
          <p:nvPr/>
        </p:nvCxnSpPr>
        <p:spPr>
          <a:xfrm>
            <a:off x="1508218" y="3511899"/>
            <a:ext cx="5079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33B4E1F2-F85B-4477-975A-F5FEA8A7E3EA}"/>
              </a:ext>
            </a:extLst>
          </p:cNvPr>
          <p:cNvCxnSpPr/>
          <p:nvPr/>
        </p:nvCxnSpPr>
        <p:spPr>
          <a:xfrm>
            <a:off x="1475208" y="3144536"/>
            <a:ext cx="8742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1BE69092-256A-40B4-A06E-B9415D889E14}"/>
              </a:ext>
            </a:extLst>
          </p:cNvPr>
          <p:cNvCxnSpPr>
            <a:cxnSpLocks/>
          </p:cNvCxnSpPr>
          <p:nvPr/>
        </p:nvCxnSpPr>
        <p:spPr>
          <a:xfrm>
            <a:off x="1511826" y="3264441"/>
            <a:ext cx="5079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27778BC8-8246-47C5-869F-03FAAA47FDCB}"/>
              </a:ext>
            </a:extLst>
          </p:cNvPr>
          <p:cNvCxnSpPr/>
          <p:nvPr/>
        </p:nvCxnSpPr>
        <p:spPr>
          <a:xfrm>
            <a:off x="1469516" y="2906378"/>
            <a:ext cx="8742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522AF39F-3097-40BA-B4D4-1F6A02CE34D4}"/>
              </a:ext>
            </a:extLst>
          </p:cNvPr>
          <p:cNvCxnSpPr>
            <a:cxnSpLocks/>
          </p:cNvCxnSpPr>
          <p:nvPr/>
        </p:nvCxnSpPr>
        <p:spPr>
          <a:xfrm>
            <a:off x="1506134" y="3026283"/>
            <a:ext cx="5079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3BE64606-7401-4D2B-8746-2B0027E1ADD5}"/>
              </a:ext>
            </a:extLst>
          </p:cNvPr>
          <p:cNvCxnSpPr>
            <a:cxnSpLocks/>
          </p:cNvCxnSpPr>
          <p:nvPr/>
        </p:nvCxnSpPr>
        <p:spPr>
          <a:xfrm>
            <a:off x="2086407" y="3258393"/>
            <a:ext cx="35406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8E20E429-D2EB-497C-B204-5E12DF9FC23A}"/>
              </a:ext>
            </a:extLst>
          </p:cNvPr>
          <p:cNvCxnSpPr>
            <a:cxnSpLocks/>
          </p:cNvCxnSpPr>
          <p:nvPr/>
        </p:nvCxnSpPr>
        <p:spPr>
          <a:xfrm>
            <a:off x="1553206" y="1602008"/>
            <a:ext cx="59017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92" name="TextBox 91">
            <a:extLst>
              <a:ext uri="{FF2B5EF4-FFF2-40B4-BE49-F238E27FC236}">
                <a16:creationId xmlns:a16="http://schemas.microsoft.com/office/drawing/2014/main" id="{20EBD63A-FAC0-4192-8F6E-41B4D9BD20B5}"/>
              </a:ext>
            </a:extLst>
          </p:cNvPr>
          <p:cNvSpPr txBox="1"/>
          <p:nvPr/>
        </p:nvSpPr>
        <p:spPr>
          <a:xfrm>
            <a:off x="2284861" y="2836500"/>
            <a:ext cx="851515" cy="307777"/>
          </a:xfrm>
          <a:prstGeom prst="rect">
            <a:avLst/>
          </a:prstGeom>
          <a:noFill/>
        </p:spPr>
        <p:txBody>
          <a:bodyPr wrap="none" rtlCol="0">
            <a:spAutoFit/>
          </a:bodyPr>
          <a:lstStyle/>
          <a:p>
            <a:r>
              <a:rPr lang="en-US" sz="1400" dirty="0">
                <a:latin typeface="Arial" panose="020B0604020202020204" pitchFamily="34" charset="0"/>
                <a:cs typeface="Arial" panose="020B0604020202020204" pitchFamily="34" charset="0"/>
              </a:rPr>
              <a:t>Roadian</a:t>
            </a:r>
          </a:p>
        </p:txBody>
      </p:sp>
      <p:cxnSp>
        <p:nvCxnSpPr>
          <p:cNvPr id="93" name="Straight Connector 92">
            <a:extLst>
              <a:ext uri="{FF2B5EF4-FFF2-40B4-BE49-F238E27FC236}">
                <a16:creationId xmlns:a16="http://schemas.microsoft.com/office/drawing/2014/main" id="{0F59AB1D-1815-4ED5-85B2-4A9ED54BBCAB}"/>
              </a:ext>
            </a:extLst>
          </p:cNvPr>
          <p:cNvCxnSpPr>
            <a:cxnSpLocks/>
          </p:cNvCxnSpPr>
          <p:nvPr/>
        </p:nvCxnSpPr>
        <p:spPr>
          <a:xfrm>
            <a:off x="2143380" y="2755979"/>
            <a:ext cx="30056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4" name="TextBox 93">
            <a:extLst>
              <a:ext uri="{FF2B5EF4-FFF2-40B4-BE49-F238E27FC236}">
                <a16:creationId xmlns:a16="http://schemas.microsoft.com/office/drawing/2014/main" id="{8BEC93ED-9829-4A3F-AE78-43F16668BB49}"/>
              </a:ext>
            </a:extLst>
          </p:cNvPr>
          <p:cNvSpPr txBox="1"/>
          <p:nvPr/>
        </p:nvSpPr>
        <p:spPr>
          <a:xfrm>
            <a:off x="2451887" y="2626313"/>
            <a:ext cx="522900" cy="253916"/>
          </a:xfrm>
          <a:prstGeom prst="rect">
            <a:avLst/>
          </a:prstGeom>
          <a:noFill/>
        </p:spPr>
        <p:txBody>
          <a:bodyPr wrap="none" rtlCol="0">
            <a:spAutoFit/>
          </a:bodyPr>
          <a:lstStyle/>
          <a:p>
            <a:r>
              <a:rPr lang="en-US" sz="1050" dirty="0">
                <a:latin typeface="Arial" panose="020B0604020202020204" pitchFamily="34" charset="0"/>
                <a:cs typeface="Arial" panose="020B0604020202020204" pitchFamily="34" charset="0"/>
              </a:rPr>
              <a:t>268.8</a:t>
            </a:r>
          </a:p>
        </p:txBody>
      </p:sp>
      <p:cxnSp>
        <p:nvCxnSpPr>
          <p:cNvPr id="98" name="Straight Connector 97">
            <a:extLst>
              <a:ext uri="{FF2B5EF4-FFF2-40B4-BE49-F238E27FC236}">
                <a16:creationId xmlns:a16="http://schemas.microsoft.com/office/drawing/2014/main" id="{229C007D-83A6-4B23-A94A-7F76A94AA339}"/>
              </a:ext>
            </a:extLst>
          </p:cNvPr>
          <p:cNvCxnSpPr>
            <a:cxnSpLocks/>
          </p:cNvCxnSpPr>
          <p:nvPr/>
        </p:nvCxnSpPr>
        <p:spPr>
          <a:xfrm>
            <a:off x="2143380" y="2325644"/>
            <a:ext cx="30142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9" name="TextBox 98">
            <a:extLst>
              <a:ext uri="{FF2B5EF4-FFF2-40B4-BE49-F238E27FC236}">
                <a16:creationId xmlns:a16="http://schemas.microsoft.com/office/drawing/2014/main" id="{29CFA0D4-BE4F-4E22-AAFA-06DF4C8ACB6E}"/>
              </a:ext>
            </a:extLst>
          </p:cNvPr>
          <p:cNvSpPr txBox="1"/>
          <p:nvPr/>
        </p:nvSpPr>
        <p:spPr>
          <a:xfrm>
            <a:off x="1166875" y="3762856"/>
            <a:ext cx="396262" cy="246221"/>
          </a:xfrm>
          <a:prstGeom prst="rect">
            <a:avLst/>
          </a:prstGeom>
          <a:noFill/>
        </p:spPr>
        <p:txBody>
          <a:bodyPr wrap="none" rtlCol="0">
            <a:spAutoFit/>
          </a:bodyPr>
          <a:lstStyle/>
          <a:p>
            <a:r>
              <a:rPr lang="en-US" sz="1000" b="1" dirty="0">
                <a:latin typeface="Arial" panose="020B0604020202020204" pitchFamily="34" charset="0"/>
                <a:cs typeface="Arial" panose="020B0604020202020204" pitchFamily="34" charset="0"/>
              </a:rPr>
              <a:t>278</a:t>
            </a:r>
          </a:p>
        </p:txBody>
      </p:sp>
      <p:sp>
        <p:nvSpPr>
          <p:cNvPr id="100" name="TextBox 99">
            <a:extLst>
              <a:ext uri="{FF2B5EF4-FFF2-40B4-BE49-F238E27FC236}">
                <a16:creationId xmlns:a16="http://schemas.microsoft.com/office/drawing/2014/main" id="{3DE003F0-5FAD-4D76-B18F-31EC49F2BCB6}"/>
              </a:ext>
            </a:extLst>
          </p:cNvPr>
          <p:cNvSpPr txBox="1"/>
          <p:nvPr/>
        </p:nvSpPr>
        <p:spPr>
          <a:xfrm>
            <a:off x="1166351" y="3518059"/>
            <a:ext cx="396262" cy="246221"/>
          </a:xfrm>
          <a:prstGeom prst="rect">
            <a:avLst/>
          </a:prstGeom>
          <a:noFill/>
        </p:spPr>
        <p:txBody>
          <a:bodyPr wrap="none" rtlCol="0">
            <a:spAutoFit/>
          </a:bodyPr>
          <a:lstStyle/>
          <a:p>
            <a:r>
              <a:rPr lang="en-US" sz="1000" b="1" dirty="0">
                <a:latin typeface="Arial" panose="020B0604020202020204" pitchFamily="34" charset="0"/>
                <a:cs typeface="Arial" panose="020B0604020202020204" pitchFamily="34" charset="0"/>
              </a:rPr>
              <a:t>276</a:t>
            </a:r>
          </a:p>
        </p:txBody>
      </p:sp>
      <p:sp>
        <p:nvSpPr>
          <p:cNvPr id="101" name="TextBox 100">
            <a:extLst>
              <a:ext uri="{FF2B5EF4-FFF2-40B4-BE49-F238E27FC236}">
                <a16:creationId xmlns:a16="http://schemas.microsoft.com/office/drawing/2014/main" id="{0CBEBCC4-22C1-494B-B41E-E5DEF6DE4D3E}"/>
              </a:ext>
            </a:extLst>
          </p:cNvPr>
          <p:cNvSpPr txBox="1"/>
          <p:nvPr/>
        </p:nvSpPr>
        <p:spPr>
          <a:xfrm>
            <a:off x="1163680" y="3269852"/>
            <a:ext cx="396262" cy="246221"/>
          </a:xfrm>
          <a:prstGeom prst="rect">
            <a:avLst/>
          </a:prstGeom>
          <a:noFill/>
        </p:spPr>
        <p:txBody>
          <a:bodyPr wrap="none" rtlCol="0">
            <a:spAutoFit/>
          </a:bodyPr>
          <a:lstStyle/>
          <a:p>
            <a:r>
              <a:rPr lang="en-US" sz="1000" b="1" dirty="0">
                <a:latin typeface="Arial" panose="020B0604020202020204" pitchFamily="34" charset="0"/>
                <a:cs typeface="Arial" panose="020B0604020202020204" pitchFamily="34" charset="0"/>
              </a:rPr>
              <a:t>274</a:t>
            </a:r>
          </a:p>
        </p:txBody>
      </p:sp>
      <p:sp>
        <p:nvSpPr>
          <p:cNvPr id="102" name="TextBox 101">
            <a:extLst>
              <a:ext uri="{FF2B5EF4-FFF2-40B4-BE49-F238E27FC236}">
                <a16:creationId xmlns:a16="http://schemas.microsoft.com/office/drawing/2014/main" id="{436EFDDE-875B-4A6F-BA00-539CBB65F4AB}"/>
              </a:ext>
            </a:extLst>
          </p:cNvPr>
          <p:cNvSpPr txBox="1"/>
          <p:nvPr/>
        </p:nvSpPr>
        <p:spPr>
          <a:xfrm>
            <a:off x="1164820" y="3021382"/>
            <a:ext cx="396262" cy="246221"/>
          </a:xfrm>
          <a:prstGeom prst="rect">
            <a:avLst/>
          </a:prstGeom>
          <a:noFill/>
        </p:spPr>
        <p:txBody>
          <a:bodyPr wrap="none" rtlCol="0">
            <a:spAutoFit/>
          </a:bodyPr>
          <a:lstStyle/>
          <a:p>
            <a:r>
              <a:rPr lang="en-US" sz="1000" b="1" dirty="0">
                <a:latin typeface="Arial" panose="020B0604020202020204" pitchFamily="34" charset="0"/>
                <a:cs typeface="Arial" panose="020B0604020202020204" pitchFamily="34" charset="0"/>
              </a:rPr>
              <a:t>272</a:t>
            </a:r>
          </a:p>
        </p:txBody>
      </p:sp>
      <p:sp>
        <p:nvSpPr>
          <p:cNvPr id="103" name="TextBox 102">
            <a:extLst>
              <a:ext uri="{FF2B5EF4-FFF2-40B4-BE49-F238E27FC236}">
                <a16:creationId xmlns:a16="http://schemas.microsoft.com/office/drawing/2014/main" id="{8538DF6E-17B7-43B5-A6A4-F15380BB6B52}"/>
              </a:ext>
            </a:extLst>
          </p:cNvPr>
          <p:cNvSpPr txBox="1"/>
          <p:nvPr/>
        </p:nvSpPr>
        <p:spPr>
          <a:xfrm>
            <a:off x="1166757" y="2782475"/>
            <a:ext cx="396262" cy="246221"/>
          </a:xfrm>
          <a:prstGeom prst="rect">
            <a:avLst/>
          </a:prstGeom>
          <a:noFill/>
        </p:spPr>
        <p:txBody>
          <a:bodyPr wrap="none" rtlCol="0">
            <a:spAutoFit/>
          </a:bodyPr>
          <a:lstStyle/>
          <a:p>
            <a:r>
              <a:rPr lang="en-US" sz="1000" b="1" dirty="0">
                <a:latin typeface="Arial" panose="020B0604020202020204" pitchFamily="34" charset="0"/>
                <a:cs typeface="Arial" panose="020B0604020202020204" pitchFamily="34" charset="0"/>
              </a:rPr>
              <a:t>270</a:t>
            </a:r>
          </a:p>
        </p:txBody>
      </p:sp>
      <p:cxnSp>
        <p:nvCxnSpPr>
          <p:cNvPr id="104" name="Straight Connector 103">
            <a:extLst>
              <a:ext uri="{FF2B5EF4-FFF2-40B4-BE49-F238E27FC236}">
                <a16:creationId xmlns:a16="http://schemas.microsoft.com/office/drawing/2014/main" id="{ADA31EAC-123A-4A53-A27E-A2E1246146C2}"/>
              </a:ext>
            </a:extLst>
          </p:cNvPr>
          <p:cNvCxnSpPr/>
          <p:nvPr/>
        </p:nvCxnSpPr>
        <p:spPr>
          <a:xfrm>
            <a:off x="1474303" y="2665120"/>
            <a:ext cx="8742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9B799DF4-A048-44E0-BECA-1AA601144360}"/>
              </a:ext>
            </a:extLst>
          </p:cNvPr>
          <p:cNvCxnSpPr>
            <a:cxnSpLocks/>
          </p:cNvCxnSpPr>
          <p:nvPr/>
        </p:nvCxnSpPr>
        <p:spPr>
          <a:xfrm>
            <a:off x="1510921" y="2785025"/>
            <a:ext cx="5079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78F8D3C9-1E11-4110-885D-7B5F1E282060}"/>
              </a:ext>
            </a:extLst>
          </p:cNvPr>
          <p:cNvCxnSpPr/>
          <p:nvPr/>
        </p:nvCxnSpPr>
        <p:spPr>
          <a:xfrm>
            <a:off x="1472890" y="2426962"/>
            <a:ext cx="8742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90CA0751-36DD-453C-A967-F895486579BD}"/>
              </a:ext>
            </a:extLst>
          </p:cNvPr>
          <p:cNvCxnSpPr>
            <a:cxnSpLocks/>
          </p:cNvCxnSpPr>
          <p:nvPr/>
        </p:nvCxnSpPr>
        <p:spPr>
          <a:xfrm>
            <a:off x="1509508" y="2546867"/>
            <a:ext cx="5079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209CB710-5954-4A0C-A1DD-B0A76844D1FC}"/>
              </a:ext>
            </a:extLst>
          </p:cNvPr>
          <p:cNvCxnSpPr/>
          <p:nvPr/>
        </p:nvCxnSpPr>
        <p:spPr>
          <a:xfrm>
            <a:off x="1474579" y="2188804"/>
            <a:ext cx="8742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35AD42CA-306F-4982-85FE-7332EC114455}"/>
              </a:ext>
            </a:extLst>
          </p:cNvPr>
          <p:cNvCxnSpPr>
            <a:cxnSpLocks/>
          </p:cNvCxnSpPr>
          <p:nvPr/>
        </p:nvCxnSpPr>
        <p:spPr>
          <a:xfrm>
            <a:off x="1511197" y="2308709"/>
            <a:ext cx="5079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4FDD3D67-D38A-4CF8-A051-2D0B47D07761}"/>
              </a:ext>
            </a:extLst>
          </p:cNvPr>
          <p:cNvCxnSpPr/>
          <p:nvPr/>
        </p:nvCxnSpPr>
        <p:spPr>
          <a:xfrm>
            <a:off x="1476268" y="1950646"/>
            <a:ext cx="8742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4980D950-D32D-411C-8FBC-A76EBEBEC57B}"/>
              </a:ext>
            </a:extLst>
          </p:cNvPr>
          <p:cNvCxnSpPr>
            <a:cxnSpLocks/>
          </p:cNvCxnSpPr>
          <p:nvPr/>
        </p:nvCxnSpPr>
        <p:spPr>
          <a:xfrm>
            <a:off x="1512886" y="2070551"/>
            <a:ext cx="5079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62F8EF53-2779-4ECA-B9F0-7234303D39D5}"/>
              </a:ext>
            </a:extLst>
          </p:cNvPr>
          <p:cNvCxnSpPr/>
          <p:nvPr/>
        </p:nvCxnSpPr>
        <p:spPr>
          <a:xfrm>
            <a:off x="1471757" y="1706288"/>
            <a:ext cx="8742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7ADFE46A-1426-40C8-9515-8DAB06E71A4B}"/>
              </a:ext>
            </a:extLst>
          </p:cNvPr>
          <p:cNvCxnSpPr>
            <a:cxnSpLocks/>
          </p:cNvCxnSpPr>
          <p:nvPr/>
        </p:nvCxnSpPr>
        <p:spPr>
          <a:xfrm>
            <a:off x="1508375" y="1826193"/>
            <a:ext cx="5079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14" name="TextBox 113">
            <a:extLst>
              <a:ext uri="{FF2B5EF4-FFF2-40B4-BE49-F238E27FC236}">
                <a16:creationId xmlns:a16="http://schemas.microsoft.com/office/drawing/2014/main" id="{D5A5B76F-3084-43E6-9FBE-12F3E22D5F34}"/>
              </a:ext>
            </a:extLst>
          </p:cNvPr>
          <p:cNvSpPr txBox="1"/>
          <p:nvPr/>
        </p:nvSpPr>
        <p:spPr>
          <a:xfrm>
            <a:off x="2308973" y="2391785"/>
            <a:ext cx="848246" cy="307777"/>
          </a:xfrm>
          <a:prstGeom prst="rect">
            <a:avLst/>
          </a:prstGeom>
          <a:noFill/>
        </p:spPr>
        <p:txBody>
          <a:bodyPr wrap="none" rtlCol="0">
            <a:spAutoFit/>
          </a:bodyPr>
          <a:lstStyle/>
          <a:p>
            <a:r>
              <a:rPr lang="en-US" sz="1400" dirty="0" err="1">
                <a:latin typeface="Arial" panose="020B0604020202020204" pitchFamily="34" charset="0"/>
                <a:cs typeface="Arial" panose="020B0604020202020204" pitchFamily="34" charset="0"/>
              </a:rPr>
              <a:t>Wordian</a:t>
            </a:r>
            <a:endParaRPr lang="en-US" sz="1400" dirty="0">
              <a:latin typeface="Arial" panose="020B0604020202020204" pitchFamily="34" charset="0"/>
              <a:cs typeface="Arial" panose="020B0604020202020204" pitchFamily="34" charset="0"/>
            </a:endParaRPr>
          </a:p>
        </p:txBody>
      </p:sp>
      <p:sp>
        <p:nvSpPr>
          <p:cNvPr id="115" name="TextBox 114">
            <a:extLst>
              <a:ext uri="{FF2B5EF4-FFF2-40B4-BE49-F238E27FC236}">
                <a16:creationId xmlns:a16="http://schemas.microsoft.com/office/drawing/2014/main" id="{0A70A1BF-4A75-483B-84A4-DE577320A807}"/>
              </a:ext>
            </a:extLst>
          </p:cNvPr>
          <p:cNvSpPr txBox="1"/>
          <p:nvPr/>
        </p:nvSpPr>
        <p:spPr>
          <a:xfrm>
            <a:off x="2279643" y="1743701"/>
            <a:ext cx="861133" cy="451406"/>
          </a:xfrm>
          <a:prstGeom prst="rect">
            <a:avLst/>
          </a:prstGeom>
          <a:noFill/>
        </p:spPr>
        <p:txBody>
          <a:bodyPr wrap="none" rtlCol="0">
            <a:spAutoFit/>
          </a:bodyPr>
          <a:lstStyle/>
          <a:p>
            <a:pPr algn="ctr">
              <a:lnSpc>
                <a:spcPts val="1400"/>
              </a:lnSpc>
            </a:pPr>
            <a:r>
              <a:rPr lang="en-US" sz="1400" dirty="0">
                <a:latin typeface="Arial" panose="020B0604020202020204" pitchFamily="34" charset="0"/>
                <a:cs typeface="Arial" panose="020B0604020202020204" pitchFamily="34" charset="0"/>
              </a:rPr>
              <a:t>Capitan-</a:t>
            </a:r>
          </a:p>
          <a:p>
            <a:pPr algn="ctr">
              <a:lnSpc>
                <a:spcPts val="1400"/>
              </a:lnSpc>
            </a:pPr>
            <a:r>
              <a:rPr lang="en-US" sz="1400" dirty="0" err="1">
                <a:latin typeface="Arial" panose="020B0604020202020204" pitchFamily="34" charset="0"/>
                <a:cs typeface="Arial" panose="020B0604020202020204" pitchFamily="34" charset="0"/>
              </a:rPr>
              <a:t>ian</a:t>
            </a:r>
            <a:endParaRPr lang="en-US" sz="1400" dirty="0">
              <a:latin typeface="Arial" panose="020B0604020202020204" pitchFamily="34" charset="0"/>
              <a:cs typeface="Arial" panose="020B0604020202020204" pitchFamily="34" charset="0"/>
            </a:endParaRPr>
          </a:p>
        </p:txBody>
      </p:sp>
      <p:cxnSp>
        <p:nvCxnSpPr>
          <p:cNvPr id="121" name="Straight Connector 120">
            <a:extLst>
              <a:ext uri="{FF2B5EF4-FFF2-40B4-BE49-F238E27FC236}">
                <a16:creationId xmlns:a16="http://schemas.microsoft.com/office/drawing/2014/main" id="{AC94815F-7ED9-4DD2-A700-09E539D1DFFD}"/>
              </a:ext>
            </a:extLst>
          </p:cNvPr>
          <p:cNvCxnSpPr>
            <a:cxnSpLocks/>
          </p:cNvCxnSpPr>
          <p:nvPr/>
        </p:nvCxnSpPr>
        <p:spPr>
          <a:xfrm>
            <a:off x="1507614" y="6396630"/>
            <a:ext cx="5079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B310E7F0-B743-4D2C-B5F2-492CA24A6D95}"/>
              </a:ext>
            </a:extLst>
          </p:cNvPr>
          <p:cNvCxnSpPr/>
          <p:nvPr/>
        </p:nvCxnSpPr>
        <p:spPr>
          <a:xfrm>
            <a:off x="1482411" y="6504279"/>
            <a:ext cx="8742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23" name="TextBox 122">
            <a:extLst>
              <a:ext uri="{FF2B5EF4-FFF2-40B4-BE49-F238E27FC236}">
                <a16:creationId xmlns:a16="http://schemas.microsoft.com/office/drawing/2014/main" id="{64961D37-5D96-4FB6-B5DE-437C30A53115}"/>
              </a:ext>
            </a:extLst>
          </p:cNvPr>
          <p:cNvSpPr txBox="1"/>
          <p:nvPr/>
        </p:nvSpPr>
        <p:spPr>
          <a:xfrm>
            <a:off x="1167490" y="6374943"/>
            <a:ext cx="396262" cy="246221"/>
          </a:xfrm>
          <a:prstGeom prst="rect">
            <a:avLst/>
          </a:prstGeom>
          <a:noFill/>
        </p:spPr>
        <p:txBody>
          <a:bodyPr wrap="none" rtlCol="0">
            <a:spAutoFit/>
          </a:bodyPr>
          <a:lstStyle/>
          <a:p>
            <a:r>
              <a:rPr lang="en-US" sz="1000" b="1" dirty="0">
                <a:latin typeface="Arial" panose="020B0604020202020204" pitchFamily="34" charset="0"/>
                <a:cs typeface="Arial" panose="020B0604020202020204" pitchFamily="34" charset="0"/>
              </a:rPr>
              <a:t>300</a:t>
            </a:r>
          </a:p>
        </p:txBody>
      </p:sp>
      <p:sp>
        <p:nvSpPr>
          <p:cNvPr id="124" name="TextBox 123">
            <a:extLst>
              <a:ext uri="{FF2B5EF4-FFF2-40B4-BE49-F238E27FC236}">
                <a16:creationId xmlns:a16="http://schemas.microsoft.com/office/drawing/2014/main" id="{DE2E3443-E8EB-46EE-B688-3F2F17F17F9D}"/>
              </a:ext>
            </a:extLst>
          </p:cNvPr>
          <p:cNvSpPr txBox="1"/>
          <p:nvPr/>
        </p:nvSpPr>
        <p:spPr>
          <a:xfrm>
            <a:off x="1167993" y="2536921"/>
            <a:ext cx="396262" cy="246221"/>
          </a:xfrm>
          <a:prstGeom prst="rect">
            <a:avLst/>
          </a:prstGeom>
          <a:noFill/>
        </p:spPr>
        <p:txBody>
          <a:bodyPr wrap="none" rtlCol="0">
            <a:spAutoFit/>
          </a:bodyPr>
          <a:lstStyle/>
          <a:p>
            <a:r>
              <a:rPr lang="en-US" sz="1000" b="1" dirty="0">
                <a:latin typeface="Arial" panose="020B0604020202020204" pitchFamily="34" charset="0"/>
                <a:cs typeface="Arial" panose="020B0604020202020204" pitchFamily="34" charset="0"/>
              </a:rPr>
              <a:t>268</a:t>
            </a:r>
          </a:p>
        </p:txBody>
      </p:sp>
      <p:sp>
        <p:nvSpPr>
          <p:cNvPr id="125" name="TextBox 124">
            <a:extLst>
              <a:ext uri="{FF2B5EF4-FFF2-40B4-BE49-F238E27FC236}">
                <a16:creationId xmlns:a16="http://schemas.microsoft.com/office/drawing/2014/main" id="{08B7C444-930C-4FF3-8D8D-4F2C6E3736BE}"/>
              </a:ext>
            </a:extLst>
          </p:cNvPr>
          <p:cNvSpPr txBox="1"/>
          <p:nvPr/>
        </p:nvSpPr>
        <p:spPr>
          <a:xfrm>
            <a:off x="1167469" y="2298848"/>
            <a:ext cx="396262" cy="246221"/>
          </a:xfrm>
          <a:prstGeom prst="rect">
            <a:avLst/>
          </a:prstGeom>
          <a:noFill/>
        </p:spPr>
        <p:txBody>
          <a:bodyPr wrap="none" rtlCol="0">
            <a:spAutoFit/>
          </a:bodyPr>
          <a:lstStyle/>
          <a:p>
            <a:r>
              <a:rPr lang="en-US" sz="1000" b="1" dirty="0">
                <a:latin typeface="Arial" panose="020B0604020202020204" pitchFamily="34" charset="0"/>
                <a:cs typeface="Arial" panose="020B0604020202020204" pitchFamily="34" charset="0"/>
              </a:rPr>
              <a:t>266</a:t>
            </a:r>
          </a:p>
        </p:txBody>
      </p:sp>
      <p:sp>
        <p:nvSpPr>
          <p:cNvPr id="126" name="TextBox 125">
            <a:extLst>
              <a:ext uri="{FF2B5EF4-FFF2-40B4-BE49-F238E27FC236}">
                <a16:creationId xmlns:a16="http://schemas.microsoft.com/office/drawing/2014/main" id="{228CC081-DFA8-4D2D-B757-6CF33CF3D742}"/>
              </a:ext>
            </a:extLst>
          </p:cNvPr>
          <p:cNvSpPr txBox="1"/>
          <p:nvPr/>
        </p:nvSpPr>
        <p:spPr>
          <a:xfrm>
            <a:off x="1164798" y="2060727"/>
            <a:ext cx="396262" cy="246221"/>
          </a:xfrm>
          <a:prstGeom prst="rect">
            <a:avLst/>
          </a:prstGeom>
          <a:noFill/>
        </p:spPr>
        <p:txBody>
          <a:bodyPr wrap="none" rtlCol="0">
            <a:spAutoFit/>
          </a:bodyPr>
          <a:lstStyle/>
          <a:p>
            <a:r>
              <a:rPr lang="en-US" sz="1000" b="1" dirty="0">
                <a:latin typeface="Arial" panose="020B0604020202020204" pitchFamily="34" charset="0"/>
                <a:cs typeface="Arial" panose="020B0604020202020204" pitchFamily="34" charset="0"/>
              </a:rPr>
              <a:t>264</a:t>
            </a:r>
          </a:p>
        </p:txBody>
      </p:sp>
      <p:sp>
        <p:nvSpPr>
          <p:cNvPr id="127" name="TextBox 126">
            <a:extLst>
              <a:ext uri="{FF2B5EF4-FFF2-40B4-BE49-F238E27FC236}">
                <a16:creationId xmlns:a16="http://schemas.microsoft.com/office/drawing/2014/main" id="{5DDFB69D-F347-4D65-BD5B-13F4ABBA1229}"/>
              </a:ext>
            </a:extLst>
          </p:cNvPr>
          <p:cNvSpPr txBox="1"/>
          <p:nvPr/>
        </p:nvSpPr>
        <p:spPr>
          <a:xfrm>
            <a:off x="1159214" y="1822343"/>
            <a:ext cx="396262" cy="246221"/>
          </a:xfrm>
          <a:prstGeom prst="rect">
            <a:avLst/>
          </a:prstGeom>
          <a:noFill/>
        </p:spPr>
        <p:txBody>
          <a:bodyPr wrap="none" rtlCol="0">
            <a:spAutoFit/>
          </a:bodyPr>
          <a:lstStyle/>
          <a:p>
            <a:r>
              <a:rPr lang="en-US" sz="1000" b="1" dirty="0">
                <a:latin typeface="Arial" panose="020B0604020202020204" pitchFamily="34" charset="0"/>
                <a:cs typeface="Arial" panose="020B0604020202020204" pitchFamily="34" charset="0"/>
              </a:rPr>
              <a:t>262</a:t>
            </a:r>
          </a:p>
        </p:txBody>
      </p:sp>
      <p:sp>
        <p:nvSpPr>
          <p:cNvPr id="128" name="TextBox 127">
            <a:extLst>
              <a:ext uri="{FF2B5EF4-FFF2-40B4-BE49-F238E27FC236}">
                <a16:creationId xmlns:a16="http://schemas.microsoft.com/office/drawing/2014/main" id="{4A46B8CB-A1BD-4087-8737-1B6CAE190D58}"/>
              </a:ext>
            </a:extLst>
          </p:cNvPr>
          <p:cNvSpPr txBox="1"/>
          <p:nvPr/>
        </p:nvSpPr>
        <p:spPr>
          <a:xfrm>
            <a:off x="1164513" y="1576712"/>
            <a:ext cx="396262" cy="246221"/>
          </a:xfrm>
          <a:prstGeom prst="rect">
            <a:avLst/>
          </a:prstGeom>
          <a:noFill/>
        </p:spPr>
        <p:txBody>
          <a:bodyPr wrap="none" rtlCol="0">
            <a:spAutoFit/>
          </a:bodyPr>
          <a:lstStyle/>
          <a:p>
            <a:r>
              <a:rPr lang="en-US" sz="1000" b="1" dirty="0">
                <a:latin typeface="Arial" panose="020B0604020202020204" pitchFamily="34" charset="0"/>
                <a:cs typeface="Arial" panose="020B0604020202020204" pitchFamily="34" charset="0"/>
              </a:rPr>
              <a:t>260</a:t>
            </a:r>
          </a:p>
        </p:txBody>
      </p:sp>
      <p:cxnSp>
        <p:nvCxnSpPr>
          <p:cNvPr id="131" name="Straight Connector 130">
            <a:extLst>
              <a:ext uri="{FF2B5EF4-FFF2-40B4-BE49-F238E27FC236}">
                <a16:creationId xmlns:a16="http://schemas.microsoft.com/office/drawing/2014/main" id="{593912E4-E1FF-4FB0-BA17-1D6BE5E446BE}"/>
              </a:ext>
            </a:extLst>
          </p:cNvPr>
          <p:cNvCxnSpPr>
            <a:cxnSpLocks/>
          </p:cNvCxnSpPr>
          <p:nvPr/>
        </p:nvCxnSpPr>
        <p:spPr>
          <a:xfrm>
            <a:off x="2093467" y="1602008"/>
            <a:ext cx="34943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32" name="TextBox 131">
            <a:extLst>
              <a:ext uri="{FF2B5EF4-FFF2-40B4-BE49-F238E27FC236}">
                <a16:creationId xmlns:a16="http://schemas.microsoft.com/office/drawing/2014/main" id="{E5C0A976-843C-44DD-A4EB-3C528497BC0E}"/>
              </a:ext>
            </a:extLst>
          </p:cNvPr>
          <p:cNvSpPr txBox="1"/>
          <p:nvPr/>
        </p:nvSpPr>
        <p:spPr>
          <a:xfrm>
            <a:off x="2460724" y="1469262"/>
            <a:ext cx="522900" cy="253916"/>
          </a:xfrm>
          <a:prstGeom prst="rect">
            <a:avLst/>
          </a:prstGeom>
          <a:noFill/>
        </p:spPr>
        <p:txBody>
          <a:bodyPr wrap="none" rtlCol="0">
            <a:spAutoFit/>
          </a:bodyPr>
          <a:lstStyle/>
          <a:p>
            <a:r>
              <a:rPr lang="en-US" sz="1050" dirty="0">
                <a:latin typeface="Arial" panose="020B0604020202020204" pitchFamily="34" charset="0"/>
                <a:cs typeface="Arial" panose="020B0604020202020204" pitchFamily="34" charset="0"/>
              </a:rPr>
              <a:t>259.1</a:t>
            </a:r>
          </a:p>
        </p:txBody>
      </p:sp>
      <p:sp>
        <p:nvSpPr>
          <p:cNvPr id="133" name="TextBox 132">
            <a:extLst>
              <a:ext uri="{FF2B5EF4-FFF2-40B4-BE49-F238E27FC236}">
                <a16:creationId xmlns:a16="http://schemas.microsoft.com/office/drawing/2014/main" id="{92B50B0A-0DC6-4583-986F-C4B0F8DF024D}"/>
              </a:ext>
            </a:extLst>
          </p:cNvPr>
          <p:cNvSpPr txBox="1"/>
          <p:nvPr/>
        </p:nvSpPr>
        <p:spPr>
          <a:xfrm rot="16200000">
            <a:off x="1178953" y="2273081"/>
            <a:ext cx="1345240" cy="338554"/>
          </a:xfrm>
          <a:prstGeom prst="rect">
            <a:avLst/>
          </a:prstGeom>
          <a:noFill/>
        </p:spPr>
        <p:txBody>
          <a:bodyPr wrap="none" rtlCol="0">
            <a:spAutoFit/>
          </a:bodyPr>
          <a:lstStyle/>
          <a:p>
            <a:r>
              <a:rPr lang="en-US" sz="1600" dirty="0">
                <a:latin typeface="Arial" panose="020B0604020202020204" pitchFamily="34" charset="0"/>
                <a:cs typeface="Arial" panose="020B0604020202020204" pitchFamily="34" charset="0"/>
              </a:rPr>
              <a:t>Guadalupian</a:t>
            </a:r>
          </a:p>
        </p:txBody>
      </p:sp>
      <p:cxnSp>
        <p:nvCxnSpPr>
          <p:cNvPr id="134" name="Straight Connector 133">
            <a:extLst>
              <a:ext uri="{FF2B5EF4-FFF2-40B4-BE49-F238E27FC236}">
                <a16:creationId xmlns:a16="http://schemas.microsoft.com/office/drawing/2014/main" id="{02A37437-0F8E-45E8-A383-F33FA9AAE1BD}"/>
              </a:ext>
            </a:extLst>
          </p:cNvPr>
          <p:cNvCxnSpPr>
            <a:cxnSpLocks/>
          </p:cNvCxnSpPr>
          <p:nvPr/>
        </p:nvCxnSpPr>
        <p:spPr>
          <a:xfrm flipV="1">
            <a:off x="1565192" y="732409"/>
            <a:ext cx="854902" cy="8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D6390813-3336-4F29-AB45-FC1487AB0A0F}"/>
              </a:ext>
            </a:extLst>
          </p:cNvPr>
          <p:cNvCxnSpPr>
            <a:cxnSpLocks/>
          </p:cNvCxnSpPr>
          <p:nvPr/>
        </p:nvCxnSpPr>
        <p:spPr>
          <a:xfrm>
            <a:off x="2143380" y="1021543"/>
            <a:ext cx="30269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39" name="TextBox 138">
            <a:extLst>
              <a:ext uri="{FF2B5EF4-FFF2-40B4-BE49-F238E27FC236}">
                <a16:creationId xmlns:a16="http://schemas.microsoft.com/office/drawing/2014/main" id="{E821B512-9A3F-4E85-85D7-8CD6CB95469E}"/>
              </a:ext>
            </a:extLst>
          </p:cNvPr>
          <p:cNvSpPr txBox="1"/>
          <p:nvPr/>
        </p:nvSpPr>
        <p:spPr>
          <a:xfrm>
            <a:off x="2118700" y="1168455"/>
            <a:ext cx="1185389" cy="271869"/>
          </a:xfrm>
          <a:prstGeom prst="rect">
            <a:avLst/>
          </a:prstGeom>
          <a:noFill/>
        </p:spPr>
        <p:txBody>
          <a:bodyPr wrap="none" rtlCol="0">
            <a:spAutoFit/>
          </a:bodyPr>
          <a:lstStyle/>
          <a:p>
            <a:pPr algn="ctr">
              <a:lnSpc>
                <a:spcPts val="1400"/>
              </a:lnSpc>
            </a:pPr>
            <a:r>
              <a:rPr lang="en-US" sz="1200" dirty="0">
                <a:latin typeface="Arial" panose="020B0604020202020204" pitchFamily="34" charset="0"/>
                <a:cs typeface="Arial" panose="020B0604020202020204" pitchFamily="34" charset="0"/>
              </a:rPr>
              <a:t>Wuchiapingian</a:t>
            </a:r>
          </a:p>
        </p:txBody>
      </p:sp>
      <p:sp>
        <p:nvSpPr>
          <p:cNvPr id="140" name="TextBox 139">
            <a:extLst>
              <a:ext uri="{FF2B5EF4-FFF2-40B4-BE49-F238E27FC236}">
                <a16:creationId xmlns:a16="http://schemas.microsoft.com/office/drawing/2014/main" id="{60FD2205-D7AE-4E94-BCB7-C1783D2936C3}"/>
              </a:ext>
            </a:extLst>
          </p:cNvPr>
          <p:cNvSpPr txBox="1"/>
          <p:nvPr/>
        </p:nvSpPr>
        <p:spPr>
          <a:xfrm>
            <a:off x="2397719" y="900985"/>
            <a:ext cx="598241" cy="253916"/>
          </a:xfrm>
          <a:prstGeom prst="rect">
            <a:avLst/>
          </a:prstGeom>
          <a:noFill/>
        </p:spPr>
        <p:txBody>
          <a:bodyPr wrap="none" rtlCol="0">
            <a:spAutoFit/>
          </a:bodyPr>
          <a:lstStyle/>
          <a:p>
            <a:r>
              <a:rPr lang="en-US" sz="1050" dirty="0">
                <a:latin typeface="Arial" panose="020B0604020202020204" pitchFamily="34" charset="0"/>
                <a:cs typeface="Arial" panose="020B0604020202020204" pitchFamily="34" charset="0"/>
              </a:rPr>
              <a:t>254.14</a:t>
            </a:r>
          </a:p>
        </p:txBody>
      </p:sp>
      <p:sp>
        <p:nvSpPr>
          <p:cNvPr id="141" name="TextBox 140">
            <a:extLst>
              <a:ext uri="{FF2B5EF4-FFF2-40B4-BE49-F238E27FC236}">
                <a16:creationId xmlns:a16="http://schemas.microsoft.com/office/drawing/2014/main" id="{E102E609-2975-4A36-9ED4-A587455C16E4}"/>
              </a:ext>
            </a:extLst>
          </p:cNvPr>
          <p:cNvSpPr txBox="1"/>
          <p:nvPr/>
        </p:nvSpPr>
        <p:spPr>
          <a:xfrm>
            <a:off x="2395158" y="605451"/>
            <a:ext cx="598241" cy="253916"/>
          </a:xfrm>
          <a:prstGeom prst="rect">
            <a:avLst/>
          </a:prstGeom>
          <a:noFill/>
        </p:spPr>
        <p:txBody>
          <a:bodyPr wrap="none" rtlCol="0">
            <a:spAutoFit/>
          </a:bodyPr>
          <a:lstStyle/>
          <a:p>
            <a:r>
              <a:rPr lang="en-US" sz="1050" dirty="0">
                <a:latin typeface="Arial" panose="020B0604020202020204" pitchFamily="34" charset="0"/>
                <a:cs typeface="Arial" panose="020B0604020202020204" pitchFamily="34" charset="0"/>
              </a:rPr>
              <a:t>251.90</a:t>
            </a:r>
          </a:p>
        </p:txBody>
      </p:sp>
      <p:sp>
        <p:nvSpPr>
          <p:cNvPr id="142" name="TextBox 141">
            <a:extLst>
              <a:ext uri="{FF2B5EF4-FFF2-40B4-BE49-F238E27FC236}">
                <a16:creationId xmlns:a16="http://schemas.microsoft.com/office/drawing/2014/main" id="{C590FDA9-4012-46EB-861F-8212F128C00D}"/>
              </a:ext>
            </a:extLst>
          </p:cNvPr>
          <p:cNvSpPr txBox="1"/>
          <p:nvPr/>
        </p:nvSpPr>
        <p:spPr>
          <a:xfrm>
            <a:off x="1109464" y="43399"/>
            <a:ext cx="476412" cy="348813"/>
          </a:xfrm>
          <a:prstGeom prst="rect">
            <a:avLst/>
          </a:prstGeom>
          <a:noFill/>
        </p:spPr>
        <p:txBody>
          <a:bodyPr wrap="none" rtlCol="0">
            <a:spAutoFit/>
          </a:bodyPr>
          <a:lstStyle/>
          <a:p>
            <a:pPr algn="ctr">
              <a:lnSpc>
                <a:spcPts val="1000"/>
              </a:lnSpc>
            </a:pPr>
            <a:r>
              <a:rPr lang="en-US" sz="1050" b="1" dirty="0">
                <a:latin typeface="Arial" panose="020B0604020202020204" pitchFamily="34" charset="0"/>
                <a:cs typeface="Arial" panose="020B0604020202020204" pitchFamily="34" charset="0"/>
              </a:rPr>
              <a:t>AGE</a:t>
            </a:r>
          </a:p>
          <a:p>
            <a:pPr algn="ctr">
              <a:lnSpc>
                <a:spcPts val="1000"/>
              </a:lnSpc>
            </a:pPr>
            <a:r>
              <a:rPr lang="en-US" sz="1050" b="1" dirty="0">
                <a:latin typeface="Arial" panose="020B0604020202020204" pitchFamily="34" charset="0"/>
                <a:cs typeface="Arial" panose="020B0604020202020204" pitchFamily="34" charset="0"/>
              </a:rPr>
              <a:t>(Ma)</a:t>
            </a:r>
          </a:p>
        </p:txBody>
      </p:sp>
      <p:cxnSp>
        <p:nvCxnSpPr>
          <p:cNvPr id="143" name="Straight Connector 142">
            <a:extLst>
              <a:ext uri="{FF2B5EF4-FFF2-40B4-BE49-F238E27FC236}">
                <a16:creationId xmlns:a16="http://schemas.microsoft.com/office/drawing/2014/main" id="{69D74B58-1A50-443B-9FC6-F8879DBDC809}"/>
              </a:ext>
            </a:extLst>
          </p:cNvPr>
          <p:cNvCxnSpPr/>
          <p:nvPr/>
        </p:nvCxnSpPr>
        <p:spPr>
          <a:xfrm>
            <a:off x="1469514" y="1472080"/>
            <a:ext cx="8742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29F18A47-98BE-4489-99AA-627F693C4201}"/>
              </a:ext>
            </a:extLst>
          </p:cNvPr>
          <p:cNvCxnSpPr>
            <a:cxnSpLocks/>
          </p:cNvCxnSpPr>
          <p:nvPr/>
        </p:nvCxnSpPr>
        <p:spPr>
          <a:xfrm>
            <a:off x="1506132" y="1591985"/>
            <a:ext cx="5079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CEAC0625-3E08-403F-A8FC-6E684DACCE70}"/>
              </a:ext>
            </a:extLst>
          </p:cNvPr>
          <p:cNvCxnSpPr/>
          <p:nvPr/>
        </p:nvCxnSpPr>
        <p:spPr>
          <a:xfrm>
            <a:off x="1477357" y="1231148"/>
            <a:ext cx="8742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6B21AE21-D65F-4AE8-B59A-F4CCBE1166CA}"/>
              </a:ext>
            </a:extLst>
          </p:cNvPr>
          <p:cNvCxnSpPr>
            <a:cxnSpLocks/>
          </p:cNvCxnSpPr>
          <p:nvPr/>
        </p:nvCxnSpPr>
        <p:spPr>
          <a:xfrm>
            <a:off x="1513975" y="1351053"/>
            <a:ext cx="5079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526771DC-6783-410A-A954-A51FE1C59558}"/>
              </a:ext>
            </a:extLst>
          </p:cNvPr>
          <p:cNvCxnSpPr/>
          <p:nvPr/>
        </p:nvCxnSpPr>
        <p:spPr>
          <a:xfrm>
            <a:off x="1478476" y="990216"/>
            <a:ext cx="8742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AF895106-E63F-4861-ADFC-E781E1F9041A}"/>
              </a:ext>
            </a:extLst>
          </p:cNvPr>
          <p:cNvCxnSpPr>
            <a:cxnSpLocks/>
          </p:cNvCxnSpPr>
          <p:nvPr/>
        </p:nvCxnSpPr>
        <p:spPr>
          <a:xfrm>
            <a:off x="1515094" y="1110121"/>
            <a:ext cx="5079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382E5831-3279-4092-B2AF-DEFC87FE6A4C}"/>
              </a:ext>
            </a:extLst>
          </p:cNvPr>
          <p:cNvCxnSpPr/>
          <p:nvPr/>
        </p:nvCxnSpPr>
        <p:spPr>
          <a:xfrm>
            <a:off x="1472872" y="749284"/>
            <a:ext cx="8742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47511ECF-6FB5-457C-AC48-818C6599F731}"/>
              </a:ext>
            </a:extLst>
          </p:cNvPr>
          <p:cNvCxnSpPr>
            <a:cxnSpLocks/>
          </p:cNvCxnSpPr>
          <p:nvPr/>
        </p:nvCxnSpPr>
        <p:spPr>
          <a:xfrm>
            <a:off x="1509490" y="869189"/>
            <a:ext cx="5079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2BCACC3C-A594-433F-9108-6E0F0E440613}"/>
              </a:ext>
            </a:extLst>
          </p:cNvPr>
          <p:cNvCxnSpPr/>
          <p:nvPr/>
        </p:nvCxnSpPr>
        <p:spPr>
          <a:xfrm>
            <a:off x="1467269" y="511714"/>
            <a:ext cx="8742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BABB2679-8CBD-4D11-B9F0-684150FC50C5}"/>
              </a:ext>
            </a:extLst>
          </p:cNvPr>
          <p:cNvCxnSpPr>
            <a:cxnSpLocks/>
          </p:cNvCxnSpPr>
          <p:nvPr/>
        </p:nvCxnSpPr>
        <p:spPr>
          <a:xfrm>
            <a:off x="1503887" y="631619"/>
            <a:ext cx="5079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53" name="TextBox 152">
            <a:extLst>
              <a:ext uri="{FF2B5EF4-FFF2-40B4-BE49-F238E27FC236}">
                <a16:creationId xmlns:a16="http://schemas.microsoft.com/office/drawing/2014/main" id="{A535A19C-CFE6-4572-A265-AE4C214D2059}"/>
              </a:ext>
            </a:extLst>
          </p:cNvPr>
          <p:cNvSpPr txBox="1"/>
          <p:nvPr/>
        </p:nvSpPr>
        <p:spPr>
          <a:xfrm>
            <a:off x="1162391" y="1351329"/>
            <a:ext cx="396262" cy="246221"/>
          </a:xfrm>
          <a:prstGeom prst="rect">
            <a:avLst/>
          </a:prstGeom>
          <a:noFill/>
        </p:spPr>
        <p:txBody>
          <a:bodyPr wrap="none" rtlCol="0">
            <a:spAutoFit/>
          </a:bodyPr>
          <a:lstStyle/>
          <a:p>
            <a:r>
              <a:rPr lang="en-US" sz="1000" b="1" dirty="0">
                <a:latin typeface="Arial" panose="020B0604020202020204" pitchFamily="34" charset="0"/>
                <a:cs typeface="Arial" panose="020B0604020202020204" pitchFamily="34" charset="0"/>
              </a:rPr>
              <a:t>258</a:t>
            </a:r>
          </a:p>
        </p:txBody>
      </p:sp>
      <p:sp>
        <p:nvSpPr>
          <p:cNvPr id="154" name="TextBox 153">
            <a:extLst>
              <a:ext uri="{FF2B5EF4-FFF2-40B4-BE49-F238E27FC236}">
                <a16:creationId xmlns:a16="http://schemas.microsoft.com/office/drawing/2014/main" id="{B8480CC8-E1BC-4E9A-9EA3-745F71D63865}"/>
              </a:ext>
            </a:extLst>
          </p:cNvPr>
          <p:cNvSpPr txBox="1"/>
          <p:nvPr/>
        </p:nvSpPr>
        <p:spPr>
          <a:xfrm>
            <a:off x="1161867" y="1109894"/>
            <a:ext cx="396262" cy="246221"/>
          </a:xfrm>
          <a:prstGeom prst="rect">
            <a:avLst/>
          </a:prstGeom>
          <a:noFill/>
        </p:spPr>
        <p:txBody>
          <a:bodyPr wrap="none" rtlCol="0">
            <a:spAutoFit/>
          </a:bodyPr>
          <a:lstStyle/>
          <a:p>
            <a:r>
              <a:rPr lang="en-US" sz="1000" b="1" dirty="0">
                <a:latin typeface="Arial" panose="020B0604020202020204" pitchFamily="34" charset="0"/>
                <a:cs typeface="Arial" panose="020B0604020202020204" pitchFamily="34" charset="0"/>
              </a:rPr>
              <a:t>256</a:t>
            </a:r>
          </a:p>
        </p:txBody>
      </p:sp>
      <p:sp>
        <p:nvSpPr>
          <p:cNvPr id="155" name="TextBox 154">
            <a:extLst>
              <a:ext uri="{FF2B5EF4-FFF2-40B4-BE49-F238E27FC236}">
                <a16:creationId xmlns:a16="http://schemas.microsoft.com/office/drawing/2014/main" id="{CB817F07-D867-4AB9-9B3A-FA981106B9EA}"/>
              </a:ext>
            </a:extLst>
          </p:cNvPr>
          <p:cNvSpPr txBox="1"/>
          <p:nvPr/>
        </p:nvSpPr>
        <p:spPr>
          <a:xfrm>
            <a:off x="1159196" y="868411"/>
            <a:ext cx="396262" cy="246221"/>
          </a:xfrm>
          <a:prstGeom prst="rect">
            <a:avLst/>
          </a:prstGeom>
          <a:noFill/>
        </p:spPr>
        <p:txBody>
          <a:bodyPr wrap="none" rtlCol="0">
            <a:spAutoFit/>
          </a:bodyPr>
          <a:lstStyle/>
          <a:p>
            <a:r>
              <a:rPr lang="en-US" sz="1000" b="1" dirty="0">
                <a:latin typeface="Arial" panose="020B0604020202020204" pitchFamily="34" charset="0"/>
                <a:cs typeface="Arial" panose="020B0604020202020204" pitchFamily="34" charset="0"/>
              </a:rPr>
              <a:t>254</a:t>
            </a:r>
          </a:p>
        </p:txBody>
      </p:sp>
      <p:sp>
        <p:nvSpPr>
          <p:cNvPr id="156" name="TextBox 155">
            <a:extLst>
              <a:ext uri="{FF2B5EF4-FFF2-40B4-BE49-F238E27FC236}">
                <a16:creationId xmlns:a16="http://schemas.microsoft.com/office/drawing/2014/main" id="{E3C521AA-5B3B-46BE-AB50-DFCCC46F85EC}"/>
              </a:ext>
            </a:extLst>
          </p:cNvPr>
          <p:cNvSpPr txBox="1"/>
          <p:nvPr/>
        </p:nvSpPr>
        <p:spPr>
          <a:xfrm>
            <a:off x="1160336" y="623303"/>
            <a:ext cx="396262" cy="246221"/>
          </a:xfrm>
          <a:prstGeom prst="rect">
            <a:avLst/>
          </a:prstGeom>
          <a:noFill/>
        </p:spPr>
        <p:txBody>
          <a:bodyPr wrap="none" rtlCol="0">
            <a:spAutoFit/>
          </a:bodyPr>
          <a:lstStyle/>
          <a:p>
            <a:r>
              <a:rPr lang="en-US" sz="1000" b="1" dirty="0">
                <a:latin typeface="Arial" panose="020B0604020202020204" pitchFamily="34" charset="0"/>
                <a:cs typeface="Arial" panose="020B0604020202020204" pitchFamily="34" charset="0"/>
              </a:rPr>
              <a:t>252</a:t>
            </a:r>
          </a:p>
        </p:txBody>
      </p:sp>
      <p:sp>
        <p:nvSpPr>
          <p:cNvPr id="157" name="TextBox 156">
            <a:extLst>
              <a:ext uri="{FF2B5EF4-FFF2-40B4-BE49-F238E27FC236}">
                <a16:creationId xmlns:a16="http://schemas.microsoft.com/office/drawing/2014/main" id="{95F1AB36-EE6D-46CE-A2C7-B8890BCFB733}"/>
              </a:ext>
            </a:extLst>
          </p:cNvPr>
          <p:cNvSpPr txBox="1"/>
          <p:nvPr/>
        </p:nvSpPr>
        <p:spPr>
          <a:xfrm>
            <a:off x="1165635" y="384396"/>
            <a:ext cx="396262" cy="246221"/>
          </a:xfrm>
          <a:prstGeom prst="rect">
            <a:avLst/>
          </a:prstGeom>
          <a:noFill/>
        </p:spPr>
        <p:txBody>
          <a:bodyPr wrap="none" rtlCol="0">
            <a:spAutoFit/>
          </a:bodyPr>
          <a:lstStyle/>
          <a:p>
            <a:r>
              <a:rPr lang="en-US" sz="1000" b="1" dirty="0">
                <a:latin typeface="Arial" panose="020B0604020202020204" pitchFamily="34" charset="0"/>
                <a:cs typeface="Arial" panose="020B0604020202020204" pitchFamily="34" charset="0"/>
              </a:rPr>
              <a:t>250</a:t>
            </a:r>
          </a:p>
        </p:txBody>
      </p:sp>
      <p:sp>
        <p:nvSpPr>
          <p:cNvPr id="158" name="TextBox 157">
            <a:extLst>
              <a:ext uri="{FF2B5EF4-FFF2-40B4-BE49-F238E27FC236}">
                <a16:creationId xmlns:a16="http://schemas.microsoft.com/office/drawing/2014/main" id="{D4AA6E67-343E-44B6-A03C-A9F819CFA338}"/>
              </a:ext>
            </a:extLst>
          </p:cNvPr>
          <p:cNvSpPr txBox="1"/>
          <p:nvPr/>
        </p:nvSpPr>
        <p:spPr>
          <a:xfrm rot="16200000">
            <a:off x="1513139" y="931082"/>
            <a:ext cx="681597" cy="451406"/>
          </a:xfrm>
          <a:prstGeom prst="rect">
            <a:avLst/>
          </a:prstGeom>
          <a:noFill/>
        </p:spPr>
        <p:txBody>
          <a:bodyPr wrap="none" rtlCol="0">
            <a:spAutoFit/>
          </a:bodyPr>
          <a:lstStyle/>
          <a:p>
            <a:pPr algn="ctr">
              <a:lnSpc>
                <a:spcPts val="1400"/>
              </a:lnSpc>
            </a:pPr>
            <a:r>
              <a:rPr lang="en-US" sz="1400" dirty="0" err="1">
                <a:latin typeface="Arial" panose="020B0604020202020204" pitchFamily="34" charset="0"/>
                <a:cs typeface="Arial" panose="020B0604020202020204" pitchFamily="34" charset="0"/>
              </a:rPr>
              <a:t>Lopin</a:t>
            </a:r>
            <a:r>
              <a:rPr lang="en-US" sz="1400" dirty="0">
                <a:latin typeface="Arial" panose="020B0604020202020204" pitchFamily="34" charset="0"/>
                <a:cs typeface="Arial" panose="020B0604020202020204" pitchFamily="34" charset="0"/>
              </a:rPr>
              <a:t>-</a:t>
            </a:r>
          </a:p>
          <a:p>
            <a:pPr algn="ctr">
              <a:lnSpc>
                <a:spcPts val="1400"/>
              </a:lnSpc>
            </a:pPr>
            <a:r>
              <a:rPr lang="en-US" sz="1400" dirty="0" err="1">
                <a:latin typeface="Arial" panose="020B0604020202020204" pitchFamily="34" charset="0"/>
                <a:cs typeface="Arial" panose="020B0604020202020204" pitchFamily="34" charset="0"/>
              </a:rPr>
              <a:t>gian</a:t>
            </a:r>
            <a:endParaRPr lang="en-US" sz="1400" dirty="0">
              <a:latin typeface="Arial" panose="020B0604020202020204" pitchFamily="34" charset="0"/>
              <a:cs typeface="Arial" panose="020B0604020202020204" pitchFamily="34" charset="0"/>
            </a:endParaRPr>
          </a:p>
        </p:txBody>
      </p:sp>
      <p:cxnSp>
        <p:nvCxnSpPr>
          <p:cNvPr id="163" name="Straight Connector 162">
            <a:extLst>
              <a:ext uri="{FF2B5EF4-FFF2-40B4-BE49-F238E27FC236}">
                <a16:creationId xmlns:a16="http://schemas.microsoft.com/office/drawing/2014/main" id="{81B91160-9F7F-4DB8-8F8A-D97566CC09CE}"/>
              </a:ext>
            </a:extLst>
          </p:cNvPr>
          <p:cNvCxnSpPr>
            <a:cxnSpLocks/>
          </p:cNvCxnSpPr>
          <p:nvPr/>
        </p:nvCxnSpPr>
        <p:spPr>
          <a:xfrm>
            <a:off x="2938887" y="6375643"/>
            <a:ext cx="40186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a:extLst>
              <a:ext uri="{FF2B5EF4-FFF2-40B4-BE49-F238E27FC236}">
                <a16:creationId xmlns:a16="http://schemas.microsoft.com/office/drawing/2014/main" id="{8881B04B-B430-425E-B4CC-20311CF5A4ED}"/>
              </a:ext>
            </a:extLst>
          </p:cNvPr>
          <p:cNvCxnSpPr>
            <a:cxnSpLocks/>
          </p:cNvCxnSpPr>
          <p:nvPr/>
        </p:nvCxnSpPr>
        <p:spPr>
          <a:xfrm>
            <a:off x="2965598" y="5726002"/>
            <a:ext cx="38134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8" name="Straight Connector 177">
            <a:extLst>
              <a:ext uri="{FF2B5EF4-FFF2-40B4-BE49-F238E27FC236}">
                <a16:creationId xmlns:a16="http://schemas.microsoft.com/office/drawing/2014/main" id="{9A685178-2367-440E-A075-F1558C10ECC9}"/>
              </a:ext>
            </a:extLst>
          </p:cNvPr>
          <p:cNvCxnSpPr>
            <a:cxnSpLocks/>
          </p:cNvCxnSpPr>
          <p:nvPr/>
        </p:nvCxnSpPr>
        <p:spPr>
          <a:xfrm>
            <a:off x="2143380" y="5726002"/>
            <a:ext cx="30337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a:extLst>
              <a:ext uri="{FF2B5EF4-FFF2-40B4-BE49-F238E27FC236}">
                <a16:creationId xmlns:a16="http://schemas.microsoft.com/office/drawing/2014/main" id="{0A0E4EF5-D564-42D6-9BD1-65920DC25A2D}"/>
              </a:ext>
            </a:extLst>
          </p:cNvPr>
          <p:cNvCxnSpPr>
            <a:cxnSpLocks/>
          </p:cNvCxnSpPr>
          <p:nvPr/>
        </p:nvCxnSpPr>
        <p:spPr>
          <a:xfrm>
            <a:off x="2959083" y="5328326"/>
            <a:ext cx="38134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0" name="Straight Connector 179">
            <a:extLst>
              <a:ext uri="{FF2B5EF4-FFF2-40B4-BE49-F238E27FC236}">
                <a16:creationId xmlns:a16="http://schemas.microsoft.com/office/drawing/2014/main" id="{62FF850E-E979-47EE-B16C-FAB6DCDB3552}"/>
              </a:ext>
            </a:extLst>
          </p:cNvPr>
          <p:cNvCxnSpPr>
            <a:cxnSpLocks/>
          </p:cNvCxnSpPr>
          <p:nvPr/>
        </p:nvCxnSpPr>
        <p:spPr>
          <a:xfrm>
            <a:off x="2960962" y="4548426"/>
            <a:ext cx="37946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6" name="Straight Connector 185">
            <a:extLst>
              <a:ext uri="{FF2B5EF4-FFF2-40B4-BE49-F238E27FC236}">
                <a16:creationId xmlns:a16="http://schemas.microsoft.com/office/drawing/2014/main" id="{FD3EC7CA-40C9-4D43-8469-D569003F7A47}"/>
              </a:ext>
            </a:extLst>
          </p:cNvPr>
          <p:cNvCxnSpPr>
            <a:cxnSpLocks/>
          </p:cNvCxnSpPr>
          <p:nvPr/>
        </p:nvCxnSpPr>
        <p:spPr>
          <a:xfrm>
            <a:off x="2967158" y="3260916"/>
            <a:ext cx="37946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3" name="Straight Connector 192">
            <a:extLst>
              <a:ext uri="{FF2B5EF4-FFF2-40B4-BE49-F238E27FC236}">
                <a16:creationId xmlns:a16="http://schemas.microsoft.com/office/drawing/2014/main" id="{45764A59-019B-4CF8-89C8-81193AD15F07}"/>
              </a:ext>
            </a:extLst>
          </p:cNvPr>
          <p:cNvCxnSpPr>
            <a:cxnSpLocks/>
          </p:cNvCxnSpPr>
          <p:nvPr/>
        </p:nvCxnSpPr>
        <p:spPr>
          <a:xfrm>
            <a:off x="2957295" y="2754389"/>
            <a:ext cx="37946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5" name="Straight Connector 194">
            <a:extLst>
              <a:ext uri="{FF2B5EF4-FFF2-40B4-BE49-F238E27FC236}">
                <a16:creationId xmlns:a16="http://schemas.microsoft.com/office/drawing/2014/main" id="{4E451EC7-8EA0-40FF-8F56-9189AFDAFE42}"/>
              </a:ext>
            </a:extLst>
          </p:cNvPr>
          <p:cNvCxnSpPr>
            <a:cxnSpLocks/>
          </p:cNvCxnSpPr>
          <p:nvPr/>
        </p:nvCxnSpPr>
        <p:spPr>
          <a:xfrm>
            <a:off x="2959952" y="2325644"/>
            <a:ext cx="37946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6" name="Straight Connector 195">
            <a:extLst>
              <a:ext uri="{FF2B5EF4-FFF2-40B4-BE49-F238E27FC236}">
                <a16:creationId xmlns:a16="http://schemas.microsoft.com/office/drawing/2014/main" id="{140D8F54-B6DE-41AB-AD59-A6773D9005E5}"/>
              </a:ext>
            </a:extLst>
          </p:cNvPr>
          <p:cNvCxnSpPr>
            <a:cxnSpLocks/>
          </p:cNvCxnSpPr>
          <p:nvPr/>
        </p:nvCxnSpPr>
        <p:spPr>
          <a:xfrm>
            <a:off x="2961812" y="1602008"/>
            <a:ext cx="37946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98" name="TextBox 197">
            <a:extLst>
              <a:ext uri="{FF2B5EF4-FFF2-40B4-BE49-F238E27FC236}">
                <a16:creationId xmlns:a16="http://schemas.microsoft.com/office/drawing/2014/main" id="{95A020E3-37A3-42BA-A48D-3828CCE9A269}"/>
              </a:ext>
            </a:extLst>
          </p:cNvPr>
          <p:cNvSpPr txBox="1"/>
          <p:nvPr/>
        </p:nvSpPr>
        <p:spPr>
          <a:xfrm>
            <a:off x="2120085" y="741698"/>
            <a:ext cx="1204177" cy="271869"/>
          </a:xfrm>
          <a:prstGeom prst="rect">
            <a:avLst/>
          </a:prstGeom>
          <a:noFill/>
        </p:spPr>
        <p:txBody>
          <a:bodyPr wrap="none" rtlCol="0">
            <a:spAutoFit/>
          </a:bodyPr>
          <a:lstStyle/>
          <a:p>
            <a:pPr algn="ctr">
              <a:lnSpc>
                <a:spcPts val="1400"/>
              </a:lnSpc>
            </a:pPr>
            <a:r>
              <a:rPr lang="en-US" sz="1200" dirty="0" err="1">
                <a:latin typeface="Arial" panose="020B0604020202020204" pitchFamily="34" charset="0"/>
                <a:cs typeface="Arial" panose="020B0604020202020204" pitchFamily="34" charset="0"/>
              </a:rPr>
              <a:t>Changhsingian</a:t>
            </a:r>
            <a:endParaRPr lang="en-US" sz="1200" dirty="0">
              <a:latin typeface="Arial" panose="020B0604020202020204" pitchFamily="34" charset="0"/>
              <a:cs typeface="Arial" panose="020B0604020202020204" pitchFamily="34" charset="0"/>
            </a:endParaRPr>
          </a:p>
        </p:txBody>
      </p:sp>
      <p:cxnSp>
        <p:nvCxnSpPr>
          <p:cNvPr id="204" name="Straight Connector 203">
            <a:extLst>
              <a:ext uri="{FF2B5EF4-FFF2-40B4-BE49-F238E27FC236}">
                <a16:creationId xmlns:a16="http://schemas.microsoft.com/office/drawing/2014/main" id="{753A7A02-6C6B-4602-86FB-E26CAC0D2F72}"/>
              </a:ext>
            </a:extLst>
          </p:cNvPr>
          <p:cNvCxnSpPr>
            <a:cxnSpLocks/>
          </p:cNvCxnSpPr>
          <p:nvPr/>
        </p:nvCxnSpPr>
        <p:spPr>
          <a:xfrm>
            <a:off x="2960826" y="1024276"/>
            <a:ext cx="37946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7" name="Straight Connector 206">
            <a:extLst>
              <a:ext uri="{FF2B5EF4-FFF2-40B4-BE49-F238E27FC236}">
                <a16:creationId xmlns:a16="http://schemas.microsoft.com/office/drawing/2014/main" id="{BD1FF767-40E8-468D-A2AD-2A39ED459A9D}"/>
              </a:ext>
            </a:extLst>
          </p:cNvPr>
          <p:cNvCxnSpPr>
            <a:cxnSpLocks/>
          </p:cNvCxnSpPr>
          <p:nvPr/>
        </p:nvCxnSpPr>
        <p:spPr>
          <a:xfrm>
            <a:off x="3333346" y="730468"/>
            <a:ext cx="1928569"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12" name="TextBox 211">
            <a:extLst>
              <a:ext uri="{FF2B5EF4-FFF2-40B4-BE49-F238E27FC236}">
                <a16:creationId xmlns:a16="http://schemas.microsoft.com/office/drawing/2014/main" id="{026711AB-C2EC-411D-8A7A-CD1AC5FE3DA5}"/>
              </a:ext>
            </a:extLst>
          </p:cNvPr>
          <p:cNvSpPr txBox="1"/>
          <p:nvPr/>
        </p:nvSpPr>
        <p:spPr>
          <a:xfrm>
            <a:off x="2285294" y="6395067"/>
            <a:ext cx="1526380" cy="276999"/>
          </a:xfrm>
          <a:prstGeom prst="rect">
            <a:avLst/>
          </a:prstGeom>
          <a:noFill/>
        </p:spPr>
        <p:txBody>
          <a:bodyPr wrap="none" rtlCol="0">
            <a:spAutoFit/>
          </a:bodyPr>
          <a:lstStyle/>
          <a:p>
            <a:r>
              <a:rPr lang="en-US" sz="1200" dirty="0">
                <a:latin typeface="Arial" panose="020B0604020202020204" pitchFamily="34" charset="0"/>
                <a:cs typeface="Arial" panose="020B0604020202020204" pitchFamily="34" charset="0"/>
              </a:rPr>
              <a:t>CARBONIFEROUS</a:t>
            </a:r>
          </a:p>
        </p:txBody>
      </p:sp>
      <p:sp>
        <p:nvSpPr>
          <p:cNvPr id="220" name="Isosceles Triangle 219">
            <a:extLst>
              <a:ext uri="{FF2B5EF4-FFF2-40B4-BE49-F238E27FC236}">
                <a16:creationId xmlns:a16="http://schemas.microsoft.com/office/drawing/2014/main" id="{4BE68C95-7A3F-4963-A1D8-91F4384D70CD}"/>
              </a:ext>
            </a:extLst>
          </p:cNvPr>
          <p:cNvSpPr/>
          <p:nvPr/>
        </p:nvSpPr>
        <p:spPr>
          <a:xfrm rot="16200000">
            <a:off x="3151836" y="615954"/>
            <a:ext cx="120404" cy="235320"/>
          </a:xfrm>
          <a:prstGeom prst="triangl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1" name="Isosceles Triangle 220">
            <a:extLst>
              <a:ext uri="{FF2B5EF4-FFF2-40B4-BE49-F238E27FC236}">
                <a16:creationId xmlns:a16="http://schemas.microsoft.com/office/drawing/2014/main" id="{EDF0893E-B46F-47C9-8B2F-9E074E539921}"/>
              </a:ext>
            </a:extLst>
          </p:cNvPr>
          <p:cNvSpPr/>
          <p:nvPr/>
        </p:nvSpPr>
        <p:spPr>
          <a:xfrm rot="16200000">
            <a:off x="3149464" y="901571"/>
            <a:ext cx="120404" cy="235320"/>
          </a:xfrm>
          <a:prstGeom prst="triangl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2" name="Isosceles Triangle 221">
            <a:extLst>
              <a:ext uri="{FF2B5EF4-FFF2-40B4-BE49-F238E27FC236}">
                <a16:creationId xmlns:a16="http://schemas.microsoft.com/office/drawing/2014/main" id="{3C9B0E48-F223-4E9B-812E-366793A8669E}"/>
              </a:ext>
            </a:extLst>
          </p:cNvPr>
          <p:cNvSpPr/>
          <p:nvPr/>
        </p:nvSpPr>
        <p:spPr>
          <a:xfrm rot="16200000">
            <a:off x="3149464" y="1482298"/>
            <a:ext cx="120404" cy="235320"/>
          </a:xfrm>
          <a:prstGeom prst="triangl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Isosceles Triangle 222">
            <a:extLst>
              <a:ext uri="{FF2B5EF4-FFF2-40B4-BE49-F238E27FC236}">
                <a16:creationId xmlns:a16="http://schemas.microsoft.com/office/drawing/2014/main" id="{4229FFD7-F110-4224-A929-F79452E426DD}"/>
              </a:ext>
            </a:extLst>
          </p:cNvPr>
          <p:cNvSpPr/>
          <p:nvPr/>
        </p:nvSpPr>
        <p:spPr>
          <a:xfrm rot="16200000">
            <a:off x="3149464" y="2196335"/>
            <a:ext cx="120404" cy="235320"/>
          </a:xfrm>
          <a:prstGeom prst="triangl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Isosceles Triangle 223">
            <a:extLst>
              <a:ext uri="{FF2B5EF4-FFF2-40B4-BE49-F238E27FC236}">
                <a16:creationId xmlns:a16="http://schemas.microsoft.com/office/drawing/2014/main" id="{01598DA1-87D9-4261-8DB4-E79E9EBCE704}"/>
              </a:ext>
            </a:extLst>
          </p:cNvPr>
          <p:cNvSpPr/>
          <p:nvPr/>
        </p:nvSpPr>
        <p:spPr>
          <a:xfrm rot="16200000">
            <a:off x="3149464" y="2627950"/>
            <a:ext cx="120404" cy="235320"/>
          </a:xfrm>
          <a:prstGeom prst="triangl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 name="Isosceles Triangle 224">
            <a:extLst>
              <a:ext uri="{FF2B5EF4-FFF2-40B4-BE49-F238E27FC236}">
                <a16:creationId xmlns:a16="http://schemas.microsoft.com/office/drawing/2014/main" id="{A9DC3639-FD0E-49D2-A6ED-6940751F3A1A}"/>
              </a:ext>
            </a:extLst>
          </p:cNvPr>
          <p:cNvSpPr/>
          <p:nvPr/>
        </p:nvSpPr>
        <p:spPr>
          <a:xfrm rot="16200000">
            <a:off x="3149464" y="3133363"/>
            <a:ext cx="120404" cy="235320"/>
          </a:xfrm>
          <a:prstGeom prst="triangl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8" name="Straight Connector 227">
            <a:extLst>
              <a:ext uri="{FF2B5EF4-FFF2-40B4-BE49-F238E27FC236}">
                <a16:creationId xmlns:a16="http://schemas.microsoft.com/office/drawing/2014/main" id="{DE8570FB-760B-4836-96B4-56AB75FB0E7C}"/>
              </a:ext>
            </a:extLst>
          </p:cNvPr>
          <p:cNvCxnSpPr>
            <a:cxnSpLocks/>
          </p:cNvCxnSpPr>
          <p:nvPr/>
        </p:nvCxnSpPr>
        <p:spPr>
          <a:xfrm>
            <a:off x="4575173" y="216726"/>
            <a:ext cx="0" cy="64148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48" name="TextBox 247">
            <a:extLst>
              <a:ext uri="{FF2B5EF4-FFF2-40B4-BE49-F238E27FC236}">
                <a16:creationId xmlns:a16="http://schemas.microsoft.com/office/drawing/2014/main" id="{C8D7B610-9063-4DE5-9A08-0FA0739A5A8C}"/>
              </a:ext>
            </a:extLst>
          </p:cNvPr>
          <p:cNvSpPr txBox="1"/>
          <p:nvPr/>
        </p:nvSpPr>
        <p:spPr>
          <a:xfrm>
            <a:off x="2264302" y="229854"/>
            <a:ext cx="941283" cy="451406"/>
          </a:xfrm>
          <a:prstGeom prst="rect">
            <a:avLst/>
          </a:prstGeom>
          <a:noFill/>
        </p:spPr>
        <p:txBody>
          <a:bodyPr wrap="none" rtlCol="0">
            <a:spAutoFit/>
          </a:bodyPr>
          <a:lstStyle/>
          <a:p>
            <a:pPr algn="ctr">
              <a:lnSpc>
                <a:spcPts val="1400"/>
              </a:lnSpc>
            </a:pPr>
            <a:r>
              <a:rPr lang="en-US" sz="1400" b="1" dirty="0">
                <a:latin typeface="Arial" panose="020B0604020202020204" pitchFamily="34" charset="0"/>
                <a:cs typeface="Arial" panose="020B0604020202020204" pitchFamily="34" charset="0"/>
              </a:rPr>
              <a:t>GLOBAL</a:t>
            </a:r>
          </a:p>
          <a:p>
            <a:pPr algn="ctr">
              <a:lnSpc>
                <a:spcPts val="1400"/>
              </a:lnSpc>
            </a:pPr>
            <a:r>
              <a:rPr lang="en-US" sz="1400" b="1" dirty="0">
                <a:latin typeface="Arial" panose="020B0604020202020204" pitchFamily="34" charset="0"/>
                <a:cs typeface="Arial" panose="020B0604020202020204" pitchFamily="34" charset="0"/>
              </a:rPr>
              <a:t>STAGE</a:t>
            </a:r>
          </a:p>
        </p:txBody>
      </p:sp>
      <p:sp>
        <p:nvSpPr>
          <p:cNvPr id="250" name="TextBox 249">
            <a:extLst>
              <a:ext uri="{FF2B5EF4-FFF2-40B4-BE49-F238E27FC236}">
                <a16:creationId xmlns:a16="http://schemas.microsoft.com/office/drawing/2014/main" id="{23034AF3-83B9-462B-9A37-A77C77545A5F}"/>
              </a:ext>
            </a:extLst>
          </p:cNvPr>
          <p:cNvSpPr txBox="1"/>
          <p:nvPr/>
        </p:nvSpPr>
        <p:spPr>
          <a:xfrm>
            <a:off x="1512485" y="340663"/>
            <a:ext cx="704039" cy="259110"/>
          </a:xfrm>
          <a:prstGeom prst="rect">
            <a:avLst/>
          </a:prstGeom>
          <a:noFill/>
        </p:spPr>
        <p:txBody>
          <a:bodyPr wrap="none" rtlCol="0">
            <a:spAutoFit/>
          </a:bodyPr>
          <a:lstStyle/>
          <a:p>
            <a:pPr algn="ctr">
              <a:lnSpc>
                <a:spcPts val="1400"/>
              </a:lnSpc>
            </a:pPr>
            <a:r>
              <a:rPr lang="en-US" sz="1100" b="1" dirty="0">
                <a:latin typeface="Arial" panose="020B0604020202020204" pitchFamily="34" charset="0"/>
                <a:cs typeface="Arial" panose="020B0604020202020204" pitchFamily="34" charset="0"/>
              </a:rPr>
              <a:t>SERIES</a:t>
            </a:r>
          </a:p>
        </p:txBody>
      </p:sp>
      <p:sp>
        <p:nvSpPr>
          <p:cNvPr id="265" name="TextBox 264">
            <a:extLst>
              <a:ext uri="{FF2B5EF4-FFF2-40B4-BE49-F238E27FC236}">
                <a16:creationId xmlns:a16="http://schemas.microsoft.com/office/drawing/2014/main" id="{01AAD011-A951-4465-85D9-4064C08D9AF0}"/>
              </a:ext>
            </a:extLst>
          </p:cNvPr>
          <p:cNvSpPr txBox="1"/>
          <p:nvPr/>
        </p:nvSpPr>
        <p:spPr>
          <a:xfrm>
            <a:off x="3487877" y="253918"/>
            <a:ext cx="985912" cy="451406"/>
          </a:xfrm>
          <a:prstGeom prst="rect">
            <a:avLst/>
          </a:prstGeom>
          <a:noFill/>
        </p:spPr>
        <p:txBody>
          <a:bodyPr wrap="none" rtlCol="0">
            <a:spAutoFit/>
          </a:bodyPr>
          <a:lstStyle/>
          <a:p>
            <a:pPr algn="ctr">
              <a:lnSpc>
                <a:spcPts val="1400"/>
              </a:lnSpc>
            </a:pPr>
            <a:r>
              <a:rPr lang="en-US" sz="1400" b="1" dirty="0">
                <a:latin typeface="Arial" panose="020B0604020202020204" pitchFamily="34" charset="0"/>
                <a:cs typeface="Arial" panose="020B0604020202020204" pitchFamily="34" charset="0"/>
              </a:rPr>
              <a:t>N. AMER.</a:t>
            </a:r>
          </a:p>
          <a:p>
            <a:pPr algn="ctr">
              <a:lnSpc>
                <a:spcPts val="1400"/>
              </a:lnSpc>
            </a:pPr>
            <a:r>
              <a:rPr lang="en-US" sz="1400" b="1" dirty="0">
                <a:latin typeface="Arial" panose="020B0604020202020204" pitchFamily="34" charset="0"/>
                <a:cs typeface="Arial" panose="020B0604020202020204" pitchFamily="34" charset="0"/>
              </a:rPr>
              <a:t>STAGE</a:t>
            </a:r>
          </a:p>
        </p:txBody>
      </p:sp>
      <p:sp>
        <p:nvSpPr>
          <p:cNvPr id="267" name="TextBox 266">
            <a:extLst>
              <a:ext uri="{FF2B5EF4-FFF2-40B4-BE49-F238E27FC236}">
                <a16:creationId xmlns:a16="http://schemas.microsoft.com/office/drawing/2014/main" id="{80569850-9BD2-47AD-970E-BE50FD4617D5}"/>
              </a:ext>
            </a:extLst>
          </p:cNvPr>
          <p:cNvSpPr txBox="1"/>
          <p:nvPr/>
        </p:nvSpPr>
        <p:spPr>
          <a:xfrm>
            <a:off x="4521434" y="245152"/>
            <a:ext cx="795411" cy="220638"/>
          </a:xfrm>
          <a:prstGeom prst="rect">
            <a:avLst/>
          </a:prstGeom>
          <a:noFill/>
        </p:spPr>
        <p:txBody>
          <a:bodyPr wrap="none" rtlCol="0">
            <a:spAutoFit/>
          </a:bodyPr>
          <a:lstStyle/>
          <a:p>
            <a:pPr algn="ctr">
              <a:lnSpc>
                <a:spcPts val="1000"/>
              </a:lnSpc>
            </a:pPr>
            <a:r>
              <a:rPr lang="en-US" sz="1100" b="1" dirty="0">
                <a:latin typeface="Arial" panose="020B0604020202020204" pitchFamily="34" charset="0"/>
                <a:cs typeface="Arial" panose="020B0604020202020204" pitchFamily="34" charset="0"/>
              </a:rPr>
              <a:t>Magnetic</a:t>
            </a:r>
          </a:p>
        </p:txBody>
      </p:sp>
      <p:cxnSp>
        <p:nvCxnSpPr>
          <p:cNvPr id="268" name="Straight Connector 267">
            <a:extLst>
              <a:ext uri="{FF2B5EF4-FFF2-40B4-BE49-F238E27FC236}">
                <a16:creationId xmlns:a16="http://schemas.microsoft.com/office/drawing/2014/main" id="{83A6EBE1-D47A-4174-9EBE-8CE7AA3EFC95}"/>
              </a:ext>
            </a:extLst>
          </p:cNvPr>
          <p:cNvCxnSpPr>
            <a:cxnSpLocks/>
          </p:cNvCxnSpPr>
          <p:nvPr/>
        </p:nvCxnSpPr>
        <p:spPr>
          <a:xfrm>
            <a:off x="5256228" y="216726"/>
            <a:ext cx="0" cy="640443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0" name="Straight Connector 299">
            <a:extLst>
              <a:ext uri="{FF2B5EF4-FFF2-40B4-BE49-F238E27FC236}">
                <a16:creationId xmlns:a16="http://schemas.microsoft.com/office/drawing/2014/main" id="{D32895C4-7960-49DB-9394-A68B22991AA8}"/>
              </a:ext>
            </a:extLst>
          </p:cNvPr>
          <p:cNvCxnSpPr>
            <a:cxnSpLocks/>
          </p:cNvCxnSpPr>
          <p:nvPr/>
        </p:nvCxnSpPr>
        <p:spPr>
          <a:xfrm>
            <a:off x="3336921" y="4665897"/>
            <a:ext cx="124972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5" name="Straight Connector 304">
            <a:extLst>
              <a:ext uri="{FF2B5EF4-FFF2-40B4-BE49-F238E27FC236}">
                <a16:creationId xmlns:a16="http://schemas.microsoft.com/office/drawing/2014/main" id="{2A68CC44-8B69-40F5-AC3F-70AC49D98FB2}"/>
              </a:ext>
            </a:extLst>
          </p:cNvPr>
          <p:cNvCxnSpPr>
            <a:cxnSpLocks/>
          </p:cNvCxnSpPr>
          <p:nvPr/>
        </p:nvCxnSpPr>
        <p:spPr>
          <a:xfrm>
            <a:off x="3346625" y="3246763"/>
            <a:ext cx="122401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3" name="Straight Connector 312">
            <a:extLst>
              <a:ext uri="{FF2B5EF4-FFF2-40B4-BE49-F238E27FC236}">
                <a16:creationId xmlns:a16="http://schemas.microsoft.com/office/drawing/2014/main" id="{6B792DFA-FD92-4907-BBEE-7DA8EB165BC2}"/>
              </a:ext>
            </a:extLst>
          </p:cNvPr>
          <p:cNvCxnSpPr>
            <a:cxnSpLocks/>
          </p:cNvCxnSpPr>
          <p:nvPr/>
        </p:nvCxnSpPr>
        <p:spPr>
          <a:xfrm>
            <a:off x="3341545" y="1591985"/>
            <a:ext cx="123269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4" name="Straight Connector 313">
            <a:extLst>
              <a:ext uri="{FF2B5EF4-FFF2-40B4-BE49-F238E27FC236}">
                <a16:creationId xmlns:a16="http://schemas.microsoft.com/office/drawing/2014/main" id="{63C1E43F-4DFD-4127-896C-F40B7C707AE6}"/>
              </a:ext>
            </a:extLst>
          </p:cNvPr>
          <p:cNvCxnSpPr>
            <a:cxnSpLocks/>
          </p:cNvCxnSpPr>
          <p:nvPr/>
        </p:nvCxnSpPr>
        <p:spPr>
          <a:xfrm>
            <a:off x="3346625" y="1013567"/>
            <a:ext cx="122348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15" name="TextBox 314">
            <a:extLst>
              <a:ext uri="{FF2B5EF4-FFF2-40B4-BE49-F238E27FC236}">
                <a16:creationId xmlns:a16="http://schemas.microsoft.com/office/drawing/2014/main" id="{B89846CB-549E-42C7-B11E-BD1CC0BF28EA}"/>
              </a:ext>
            </a:extLst>
          </p:cNvPr>
          <p:cNvSpPr txBox="1"/>
          <p:nvPr/>
        </p:nvSpPr>
        <p:spPr>
          <a:xfrm>
            <a:off x="3582886" y="5121124"/>
            <a:ext cx="755336" cy="830997"/>
          </a:xfrm>
          <a:prstGeom prst="rect">
            <a:avLst/>
          </a:prstGeom>
          <a:noFill/>
        </p:spPr>
        <p:txBody>
          <a:bodyPr wrap="none" rtlCol="0">
            <a:spAutoFit/>
          </a:bodyPr>
          <a:lstStyle/>
          <a:p>
            <a:pPr algn="ctr"/>
            <a:r>
              <a:rPr lang="en-US" sz="1600" dirty="0">
                <a:latin typeface="Arial" panose="020B0604020202020204" pitchFamily="34" charset="0"/>
                <a:cs typeface="Arial" panose="020B0604020202020204" pitchFamily="34" charset="0"/>
              </a:rPr>
              <a:t>Wolf-</a:t>
            </a:r>
          </a:p>
          <a:p>
            <a:pPr algn="ctr"/>
            <a:r>
              <a:rPr lang="en-US" sz="1600" dirty="0">
                <a:latin typeface="Arial" panose="020B0604020202020204" pitchFamily="34" charset="0"/>
                <a:cs typeface="Arial" panose="020B0604020202020204" pitchFamily="34" charset="0"/>
              </a:rPr>
              <a:t>camp-</a:t>
            </a:r>
          </a:p>
          <a:p>
            <a:pPr algn="ctr"/>
            <a:r>
              <a:rPr lang="en-US" sz="1600" dirty="0" err="1">
                <a:latin typeface="Arial" panose="020B0604020202020204" pitchFamily="34" charset="0"/>
                <a:cs typeface="Arial" panose="020B0604020202020204" pitchFamily="34" charset="0"/>
              </a:rPr>
              <a:t>ian</a:t>
            </a:r>
            <a:endParaRPr lang="en-US" sz="1600" dirty="0">
              <a:latin typeface="Arial" panose="020B0604020202020204" pitchFamily="34" charset="0"/>
              <a:cs typeface="Arial" panose="020B0604020202020204" pitchFamily="34" charset="0"/>
            </a:endParaRPr>
          </a:p>
        </p:txBody>
      </p:sp>
      <p:sp>
        <p:nvSpPr>
          <p:cNvPr id="316" name="TextBox 315">
            <a:extLst>
              <a:ext uri="{FF2B5EF4-FFF2-40B4-BE49-F238E27FC236}">
                <a16:creationId xmlns:a16="http://schemas.microsoft.com/office/drawing/2014/main" id="{D91DF996-66BF-4786-877A-015AD7A9C07C}"/>
              </a:ext>
            </a:extLst>
          </p:cNvPr>
          <p:cNvSpPr txBox="1"/>
          <p:nvPr/>
        </p:nvSpPr>
        <p:spPr>
          <a:xfrm>
            <a:off x="3468680" y="3673679"/>
            <a:ext cx="1005403" cy="584775"/>
          </a:xfrm>
          <a:prstGeom prst="rect">
            <a:avLst/>
          </a:prstGeom>
          <a:noFill/>
        </p:spPr>
        <p:txBody>
          <a:bodyPr wrap="none" rtlCol="0">
            <a:spAutoFit/>
          </a:bodyPr>
          <a:lstStyle/>
          <a:p>
            <a:pPr algn="ctr"/>
            <a:r>
              <a:rPr lang="en-US" sz="1600" dirty="0">
                <a:latin typeface="Arial" panose="020B0604020202020204" pitchFamily="34" charset="0"/>
                <a:cs typeface="Arial" panose="020B0604020202020204" pitchFamily="34" charset="0"/>
              </a:rPr>
              <a:t>Leonard-</a:t>
            </a:r>
          </a:p>
          <a:p>
            <a:pPr algn="ctr"/>
            <a:r>
              <a:rPr lang="en-US" sz="1600" dirty="0" err="1">
                <a:latin typeface="Arial" panose="020B0604020202020204" pitchFamily="34" charset="0"/>
                <a:cs typeface="Arial" panose="020B0604020202020204" pitchFamily="34" charset="0"/>
              </a:rPr>
              <a:t>ian</a:t>
            </a:r>
            <a:endParaRPr lang="en-US" sz="1600" dirty="0">
              <a:latin typeface="Arial" panose="020B0604020202020204" pitchFamily="34" charset="0"/>
              <a:cs typeface="Arial" panose="020B0604020202020204" pitchFamily="34" charset="0"/>
            </a:endParaRPr>
          </a:p>
        </p:txBody>
      </p:sp>
      <p:sp>
        <p:nvSpPr>
          <p:cNvPr id="317" name="TextBox 316">
            <a:extLst>
              <a:ext uri="{FF2B5EF4-FFF2-40B4-BE49-F238E27FC236}">
                <a16:creationId xmlns:a16="http://schemas.microsoft.com/office/drawing/2014/main" id="{C1A61D90-2F05-4C55-8237-822EFC2710D0}"/>
              </a:ext>
            </a:extLst>
          </p:cNvPr>
          <p:cNvSpPr txBox="1"/>
          <p:nvPr/>
        </p:nvSpPr>
        <p:spPr>
          <a:xfrm>
            <a:off x="3623117" y="2040777"/>
            <a:ext cx="755336" cy="830997"/>
          </a:xfrm>
          <a:prstGeom prst="rect">
            <a:avLst/>
          </a:prstGeom>
          <a:noFill/>
        </p:spPr>
        <p:txBody>
          <a:bodyPr wrap="none" rtlCol="0">
            <a:spAutoFit/>
          </a:bodyPr>
          <a:lstStyle/>
          <a:p>
            <a:pPr algn="ctr"/>
            <a:r>
              <a:rPr lang="en-US" sz="1600" dirty="0" err="1">
                <a:latin typeface="Arial" panose="020B0604020202020204" pitchFamily="34" charset="0"/>
                <a:cs typeface="Arial" panose="020B0604020202020204" pitchFamily="34" charset="0"/>
              </a:rPr>
              <a:t>Guad</a:t>
            </a:r>
            <a:r>
              <a:rPr lang="en-US" sz="1600" dirty="0">
                <a:latin typeface="Arial" panose="020B0604020202020204" pitchFamily="34" charset="0"/>
                <a:cs typeface="Arial" panose="020B0604020202020204" pitchFamily="34" charset="0"/>
              </a:rPr>
              <a:t>-</a:t>
            </a:r>
          </a:p>
          <a:p>
            <a:pPr algn="ctr"/>
            <a:r>
              <a:rPr lang="en-US" sz="1600" dirty="0" err="1">
                <a:latin typeface="Arial" panose="020B0604020202020204" pitchFamily="34" charset="0"/>
                <a:cs typeface="Arial" panose="020B0604020202020204" pitchFamily="34" charset="0"/>
              </a:rPr>
              <a:t>alup</a:t>
            </a:r>
            <a:r>
              <a:rPr lang="en-US" sz="1600" dirty="0">
                <a:latin typeface="Arial" panose="020B0604020202020204" pitchFamily="34" charset="0"/>
                <a:cs typeface="Arial" panose="020B0604020202020204" pitchFamily="34" charset="0"/>
              </a:rPr>
              <a:t>-</a:t>
            </a:r>
          </a:p>
          <a:p>
            <a:pPr algn="ctr"/>
            <a:r>
              <a:rPr lang="en-US" sz="1600" dirty="0" err="1">
                <a:latin typeface="Arial" panose="020B0604020202020204" pitchFamily="34" charset="0"/>
                <a:cs typeface="Arial" panose="020B0604020202020204" pitchFamily="34" charset="0"/>
              </a:rPr>
              <a:t>ian</a:t>
            </a:r>
            <a:endParaRPr lang="en-US" sz="1600" dirty="0">
              <a:latin typeface="Arial" panose="020B0604020202020204" pitchFamily="34" charset="0"/>
              <a:cs typeface="Arial" panose="020B0604020202020204" pitchFamily="34" charset="0"/>
            </a:endParaRPr>
          </a:p>
        </p:txBody>
      </p:sp>
      <p:sp>
        <p:nvSpPr>
          <p:cNvPr id="318" name="TextBox 317">
            <a:extLst>
              <a:ext uri="{FF2B5EF4-FFF2-40B4-BE49-F238E27FC236}">
                <a16:creationId xmlns:a16="http://schemas.microsoft.com/office/drawing/2014/main" id="{548C60D5-1ACF-40D5-8060-01CE3F9BE384}"/>
              </a:ext>
            </a:extLst>
          </p:cNvPr>
          <p:cNvSpPr txBox="1"/>
          <p:nvPr/>
        </p:nvSpPr>
        <p:spPr>
          <a:xfrm>
            <a:off x="3525307" y="1126652"/>
            <a:ext cx="902811" cy="338554"/>
          </a:xfrm>
          <a:prstGeom prst="rect">
            <a:avLst/>
          </a:prstGeom>
          <a:noFill/>
        </p:spPr>
        <p:txBody>
          <a:bodyPr wrap="none" rtlCol="0">
            <a:spAutoFit/>
          </a:bodyPr>
          <a:lstStyle/>
          <a:p>
            <a:pPr algn="ctr"/>
            <a:r>
              <a:rPr lang="en-US" sz="1600" dirty="0" err="1">
                <a:latin typeface="Arial" panose="020B0604020202020204" pitchFamily="34" charset="0"/>
                <a:cs typeface="Arial" panose="020B0604020202020204" pitchFamily="34" charset="0"/>
              </a:rPr>
              <a:t>Ochoan</a:t>
            </a:r>
            <a:endParaRPr lang="en-US" sz="1600" dirty="0">
              <a:latin typeface="Arial" panose="020B0604020202020204" pitchFamily="34" charset="0"/>
              <a:cs typeface="Arial" panose="020B0604020202020204" pitchFamily="34" charset="0"/>
            </a:endParaRPr>
          </a:p>
        </p:txBody>
      </p:sp>
      <p:cxnSp>
        <p:nvCxnSpPr>
          <p:cNvPr id="320" name="Straight Connector 319">
            <a:extLst>
              <a:ext uri="{FF2B5EF4-FFF2-40B4-BE49-F238E27FC236}">
                <a16:creationId xmlns:a16="http://schemas.microsoft.com/office/drawing/2014/main" id="{539DFBF1-26C3-4789-9012-6AD626F1E0C3}"/>
              </a:ext>
            </a:extLst>
          </p:cNvPr>
          <p:cNvCxnSpPr>
            <a:cxnSpLocks/>
          </p:cNvCxnSpPr>
          <p:nvPr/>
        </p:nvCxnSpPr>
        <p:spPr>
          <a:xfrm>
            <a:off x="3340632" y="6379009"/>
            <a:ext cx="123000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26" name="Isosceles Triangle 225">
            <a:extLst>
              <a:ext uri="{FF2B5EF4-FFF2-40B4-BE49-F238E27FC236}">
                <a16:creationId xmlns:a16="http://schemas.microsoft.com/office/drawing/2014/main" id="{0A366823-40FB-40B0-9422-A9041A2338DF}"/>
              </a:ext>
            </a:extLst>
          </p:cNvPr>
          <p:cNvSpPr/>
          <p:nvPr/>
        </p:nvSpPr>
        <p:spPr>
          <a:xfrm rot="16200000">
            <a:off x="3149464" y="6256522"/>
            <a:ext cx="120404" cy="235320"/>
          </a:xfrm>
          <a:prstGeom prst="triangl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1" name="Straight Connector 230"/>
          <p:cNvCxnSpPr/>
          <p:nvPr/>
        </p:nvCxnSpPr>
        <p:spPr>
          <a:xfrm>
            <a:off x="4491542" y="736082"/>
            <a:ext cx="0" cy="28309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3" name="Straight Connector 202"/>
          <p:cNvCxnSpPr/>
          <p:nvPr/>
        </p:nvCxnSpPr>
        <p:spPr>
          <a:xfrm>
            <a:off x="4415342" y="738444"/>
            <a:ext cx="0" cy="28309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5" name="Straight Connector 204"/>
          <p:cNvCxnSpPr/>
          <p:nvPr/>
        </p:nvCxnSpPr>
        <p:spPr>
          <a:xfrm>
            <a:off x="4339142" y="739477"/>
            <a:ext cx="0" cy="28309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6" name="Straight Connector 205"/>
          <p:cNvCxnSpPr/>
          <p:nvPr/>
        </p:nvCxnSpPr>
        <p:spPr>
          <a:xfrm>
            <a:off x="4262942" y="740510"/>
            <a:ext cx="0" cy="28309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8" name="Straight Connector 207"/>
          <p:cNvCxnSpPr/>
          <p:nvPr/>
        </p:nvCxnSpPr>
        <p:spPr>
          <a:xfrm>
            <a:off x="4186742" y="734898"/>
            <a:ext cx="0" cy="28309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3" name="Straight Connector 212"/>
          <p:cNvCxnSpPr/>
          <p:nvPr/>
        </p:nvCxnSpPr>
        <p:spPr>
          <a:xfrm>
            <a:off x="4110542" y="729286"/>
            <a:ext cx="0" cy="28309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4" name="Straight Connector 213"/>
          <p:cNvCxnSpPr/>
          <p:nvPr/>
        </p:nvCxnSpPr>
        <p:spPr>
          <a:xfrm>
            <a:off x="4034342" y="726332"/>
            <a:ext cx="0" cy="28309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5" name="Straight Connector 214"/>
          <p:cNvCxnSpPr/>
          <p:nvPr/>
        </p:nvCxnSpPr>
        <p:spPr>
          <a:xfrm>
            <a:off x="3958142" y="723378"/>
            <a:ext cx="0" cy="28309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6" name="Straight Connector 215"/>
          <p:cNvCxnSpPr/>
          <p:nvPr/>
        </p:nvCxnSpPr>
        <p:spPr>
          <a:xfrm>
            <a:off x="3881942" y="720424"/>
            <a:ext cx="0" cy="28309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7" name="Straight Connector 216"/>
          <p:cNvCxnSpPr/>
          <p:nvPr/>
        </p:nvCxnSpPr>
        <p:spPr>
          <a:xfrm>
            <a:off x="3805742" y="726773"/>
            <a:ext cx="0" cy="28309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8" name="Straight Connector 217"/>
          <p:cNvCxnSpPr/>
          <p:nvPr/>
        </p:nvCxnSpPr>
        <p:spPr>
          <a:xfrm>
            <a:off x="3729542" y="733122"/>
            <a:ext cx="0" cy="28309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9" name="Straight Connector 218"/>
          <p:cNvCxnSpPr/>
          <p:nvPr/>
        </p:nvCxnSpPr>
        <p:spPr>
          <a:xfrm>
            <a:off x="3653342" y="739471"/>
            <a:ext cx="0" cy="28309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2" name="Straight Connector 231"/>
          <p:cNvCxnSpPr/>
          <p:nvPr/>
        </p:nvCxnSpPr>
        <p:spPr>
          <a:xfrm>
            <a:off x="3577142" y="736517"/>
            <a:ext cx="0" cy="28309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3" name="Straight Connector 232"/>
          <p:cNvCxnSpPr/>
          <p:nvPr/>
        </p:nvCxnSpPr>
        <p:spPr>
          <a:xfrm>
            <a:off x="3500942" y="740208"/>
            <a:ext cx="0" cy="28309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4" name="Straight Connector 233"/>
          <p:cNvCxnSpPr/>
          <p:nvPr/>
        </p:nvCxnSpPr>
        <p:spPr>
          <a:xfrm>
            <a:off x="3424742" y="735925"/>
            <a:ext cx="0" cy="28309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3" name="Straight Connector 282">
            <a:extLst>
              <a:ext uri="{FF2B5EF4-FFF2-40B4-BE49-F238E27FC236}">
                <a16:creationId xmlns:a16="http://schemas.microsoft.com/office/drawing/2014/main" id="{A99DB434-6F0B-43F2-8ED6-AA15A9BE5FB1}"/>
              </a:ext>
            </a:extLst>
          </p:cNvPr>
          <p:cNvCxnSpPr>
            <a:cxnSpLocks/>
          </p:cNvCxnSpPr>
          <p:nvPr/>
        </p:nvCxnSpPr>
        <p:spPr>
          <a:xfrm>
            <a:off x="4963832" y="6401003"/>
            <a:ext cx="29157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6" name="Straight Connector 285">
            <a:extLst>
              <a:ext uri="{FF2B5EF4-FFF2-40B4-BE49-F238E27FC236}">
                <a16:creationId xmlns:a16="http://schemas.microsoft.com/office/drawing/2014/main" id="{39FF7B4B-E3DB-41E7-984D-47751D738DD1}"/>
              </a:ext>
            </a:extLst>
          </p:cNvPr>
          <p:cNvCxnSpPr>
            <a:cxnSpLocks/>
          </p:cNvCxnSpPr>
          <p:nvPr/>
        </p:nvCxnSpPr>
        <p:spPr>
          <a:xfrm>
            <a:off x="4956506" y="6248292"/>
            <a:ext cx="29889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9" name="Straight Connector 288">
            <a:extLst>
              <a:ext uri="{FF2B5EF4-FFF2-40B4-BE49-F238E27FC236}">
                <a16:creationId xmlns:a16="http://schemas.microsoft.com/office/drawing/2014/main" id="{AA470DD3-082C-4881-8D70-EDC641EB6219}"/>
              </a:ext>
            </a:extLst>
          </p:cNvPr>
          <p:cNvCxnSpPr>
            <a:cxnSpLocks/>
          </p:cNvCxnSpPr>
          <p:nvPr/>
        </p:nvCxnSpPr>
        <p:spPr>
          <a:xfrm>
            <a:off x="4947304" y="3599528"/>
            <a:ext cx="3081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0" name="Straight Connector 289">
            <a:extLst>
              <a:ext uri="{FF2B5EF4-FFF2-40B4-BE49-F238E27FC236}">
                <a16:creationId xmlns:a16="http://schemas.microsoft.com/office/drawing/2014/main" id="{C1949882-F012-492C-B30E-D0E7A2A53179}"/>
              </a:ext>
            </a:extLst>
          </p:cNvPr>
          <p:cNvCxnSpPr>
            <a:cxnSpLocks/>
          </p:cNvCxnSpPr>
          <p:nvPr/>
        </p:nvCxnSpPr>
        <p:spPr>
          <a:xfrm>
            <a:off x="4947304" y="4239043"/>
            <a:ext cx="3081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246" name="Rectangle 245">
            <a:extLst>
              <a:ext uri="{FF2B5EF4-FFF2-40B4-BE49-F238E27FC236}">
                <a16:creationId xmlns:a16="http://schemas.microsoft.com/office/drawing/2014/main" id="{3BB65466-ABAA-406B-BB74-B0665CD25341}"/>
              </a:ext>
            </a:extLst>
          </p:cNvPr>
          <p:cNvSpPr/>
          <p:nvPr/>
        </p:nvSpPr>
        <p:spPr>
          <a:xfrm>
            <a:off x="4947304" y="2324649"/>
            <a:ext cx="314611" cy="10321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1" name="Straight Connector 290">
            <a:extLst>
              <a:ext uri="{FF2B5EF4-FFF2-40B4-BE49-F238E27FC236}">
                <a16:creationId xmlns:a16="http://schemas.microsoft.com/office/drawing/2014/main" id="{9F3C4F21-5FF6-4EEE-BEFC-B5171311516C}"/>
              </a:ext>
            </a:extLst>
          </p:cNvPr>
          <p:cNvCxnSpPr>
            <a:cxnSpLocks/>
          </p:cNvCxnSpPr>
          <p:nvPr/>
        </p:nvCxnSpPr>
        <p:spPr>
          <a:xfrm>
            <a:off x="4947304" y="2801542"/>
            <a:ext cx="31461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2" name="Straight Connector 291">
            <a:extLst>
              <a:ext uri="{FF2B5EF4-FFF2-40B4-BE49-F238E27FC236}">
                <a16:creationId xmlns:a16="http://schemas.microsoft.com/office/drawing/2014/main" id="{DCB28617-9957-4C16-8C47-0AADD3ED78AF}"/>
              </a:ext>
            </a:extLst>
          </p:cNvPr>
          <p:cNvCxnSpPr>
            <a:cxnSpLocks/>
          </p:cNvCxnSpPr>
          <p:nvPr/>
        </p:nvCxnSpPr>
        <p:spPr>
          <a:xfrm>
            <a:off x="4947304" y="2572683"/>
            <a:ext cx="31461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3" name="Straight Connector 292">
            <a:extLst>
              <a:ext uri="{FF2B5EF4-FFF2-40B4-BE49-F238E27FC236}">
                <a16:creationId xmlns:a16="http://schemas.microsoft.com/office/drawing/2014/main" id="{FEAFFE45-7F07-4580-882A-0E9999AADFDE}"/>
              </a:ext>
            </a:extLst>
          </p:cNvPr>
          <p:cNvCxnSpPr>
            <a:cxnSpLocks/>
          </p:cNvCxnSpPr>
          <p:nvPr/>
        </p:nvCxnSpPr>
        <p:spPr>
          <a:xfrm>
            <a:off x="4956506" y="2530721"/>
            <a:ext cx="29889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4" name="Straight Connector 293">
            <a:extLst>
              <a:ext uri="{FF2B5EF4-FFF2-40B4-BE49-F238E27FC236}">
                <a16:creationId xmlns:a16="http://schemas.microsoft.com/office/drawing/2014/main" id="{6F4B931E-FEE9-45FD-BED5-87C48368530C}"/>
              </a:ext>
            </a:extLst>
          </p:cNvPr>
          <p:cNvCxnSpPr>
            <a:cxnSpLocks/>
          </p:cNvCxnSpPr>
          <p:nvPr/>
        </p:nvCxnSpPr>
        <p:spPr>
          <a:xfrm>
            <a:off x="4951836" y="2488759"/>
            <a:ext cx="30356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8" name="Straight Connector 297">
            <a:extLst>
              <a:ext uri="{FF2B5EF4-FFF2-40B4-BE49-F238E27FC236}">
                <a16:creationId xmlns:a16="http://schemas.microsoft.com/office/drawing/2014/main" id="{3E30DA90-8EC0-4639-968E-B3E70328E006}"/>
              </a:ext>
            </a:extLst>
          </p:cNvPr>
          <p:cNvCxnSpPr>
            <a:cxnSpLocks/>
          </p:cNvCxnSpPr>
          <p:nvPr/>
        </p:nvCxnSpPr>
        <p:spPr>
          <a:xfrm>
            <a:off x="4947304" y="2281589"/>
            <a:ext cx="31461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38" name="Rectangle 237">
            <a:extLst>
              <a:ext uri="{FF2B5EF4-FFF2-40B4-BE49-F238E27FC236}">
                <a16:creationId xmlns:a16="http://schemas.microsoft.com/office/drawing/2014/main" id="{11D5B72F-2221-4553-959C-D17518E32F74}"/>
              </a:ext>
            </a:extLst>
          </p:cNvPr>
          <p:cNvSpPr/>
          <p:nvPr/>
        </p:nvSpPr>
        <p:spPr>
          <a:xfrm>
            <a:off x="4958852" y="1675321"/>
            <a:ext cx="303064" cy="5134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0" name="Straight Connector 239">
            <a:extLst>
              <a:ext uri="{FF2B5EF4-FFF2-40B4-BE49-F238E27FC236}">
                <a16:creationId xmlns:a16="http://schemas.microsoft.com/office/drawing/2014/main" id="{9C0CE068-ACAF-4C68-9040-C6C4A6841AF6}"/>
              </a:ext>
            </a:extLst>
          </p:cNvPr>
          <p:cNvCxnSpPr>
            <a:cxnSpLocks/>
          </p:cNvCxnSpPr>
          <p:nvPr/>
        </p:nvCxnSpPr>
        <p:spPr>
          <a:xfrm>
            <a:off x="4947304" y="1541775"/>
            <a:ext cx="314611"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8" name="Straight Connector 307">
            <a:extLst>
              <a:ext uri="{FF2B5EF4-FFF2-40B4-BE49-F238E27FC236}">
                <a16:creationId xmlns:a16="http://schemas.microsoft.com/office/drawing/2014/main" id="{9E85C9B2-8513-4129-A6D4-FA6698710761}"/>
              </a:ext>
            </a:extLst>
          </p:cNvPr>
          <p:cNvCxnSpPr>
            <a:cxnSpLocks/>
          </p:cNvCxnSpPr>
          <p:nvPr/>
        </p:nvCxnSpPr>
        <p:spPr>
          <a:xfrm>
            <a:off x="4956506" y="1421724"/>
            <a:ext cx="29889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11" name="Rectangle 310">
            <a:extLst>
              <a:ext uri="{FF2B5EF4-FFF2-40B4-BE49-F238E27FC236}">
                <a16:creationId xmlns:a16="http://schemas.microsoft.com/office/drawing/2014/main" id="{7EAD2BC0-EA2A-4AC7-84D5-8BFE7B3E4A99}"/>
              </a:ext>
            </a:extLst>
          </p:cNvPr>
          <p:cNvSpPr/>
          <p:nvPr/>
        </p:nvSpPr>
        <p:spPr>
          <a:xfrm>
            <a:off x="4958120" y="1240147"/>
            <a:ext cx="303064" cy="11090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7" name="Straight Connector 236">
            <a:extLst>
              <a:ext uri="{FF2B5EF4-FFF2-40B4-BE49-F238E27FC236}">
                <a16:creationId xmlns:a16="http://schemas.microsoft.com/office/drawing/2014/main" id="{117B8F08-71BC-40F6-8641-322617851D1D}"/>
              </a:ext>
            </a:extLst>
          </p:cNvPr>
          <p:cNvCxnSpPr>
            <a:cxnSpLocks/>
          </p:cNvCxnSpPr>
          <p:nvPr/>
        </p:nvCxnSpPr>
        <p:spPr>
          <a:xfrm>
            <a:off x="4963832" y="964269"/>
            <a:ext cx="29808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21" name="Rectangle 320">
            <a:extLst>
              <a:ext uri="{FF2B5EF4-FFF2-40B4-BE49-F238E27FC236}">
                <a16:creationId xmlns:a16="http://schemas.microsoft.com/office/drawing/2014/main" id="{92308534-2DE6-43A2-A1F5-A06393E143BA}"/>
              </a:ext>
            </a:extLst>
          </p:cNvPr>
          <p:cNvSpPr/>
          <p:nvPr/>
        </p:nvSpPr>
        <p:spPr>
          <a:xfrm>
            <a:off x="4956902" y="990944"/>
            <a:ext cx="303740" cy="14288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2" name="Straight Connector 321">
            <a:extLst>
              <a:ext uri="{FF2B5EF4-FFF2-40B4-BE49-F238E27FC236}">
                <a16:creationId xmlns:a16="http://schemas.microsoft.com/office/drawing/2014/main" id="{D42FF16C-84F4-4DFA-B9D4-D3C0469C4EAB}"/>
              </a:ext>
            </a:extLst>
          </p:cNvPr>
          <p:cNvCxnSpPr>
            <a:cxnSpLocks/>
          </p:cNvCxnSpPr>
          <p:nvPr/>
        </p:nvCxnSpPr>
        <p:spPr>
          <a:xfrm>
            <a:off x="4956506" y="904085"/>
            <a:ext cx="30540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3" name="Straight Connector 322">
            <a:extLst>
              <a:ext uri="{FF2B5EF4-FFF2-40B4-BE49-F238E27FC236}">
                <a16:creationId xmlns:a16="http://schemas.microsoft.com/office/drawing/2014/main" id="{0BE91C91-F8EF-4D72-AC66-8C843300F4AE}"/>
              </a:ext>
            </a:extLst>
          </p:cNvPr>
          <p:cNvCxnSpPr>
            <a:cxnSpLocks/>
          </p:cNvCxnSpPr>
          <p:nvPr/>
        </p:nvCxnSpPr>
        <p:spPr>
          <a:xfrm>
            <a:off x="4963832" y="822657"/>
            <a:ext cx="29808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4" name="Straight Connector 323">
            <a:extLst>
              <a:ext uri="{FF2B5EF4-FFF2-40B4-BE49-F238E27FC236}">
                <a16:creationId xmlns:a16="http://schemas.microsoft.com/office/drawing/2014/main" id="{A4625BE7-625F-440F-A74D-E62C59A4BDF4}"/>
              </a:ext>
            </a:extLst>
          </p:cNvPr>
          <p:cNvCxnSpPr>
            <a:cxnSpLocks/>
          </p:cNvCxnSpPr>
          <p:nvPr/>
        </p:nvCxnSpPr>
        <p:spPr>
          <a:xfrm>
            <a:off x="4955053" y="720424"/>
            <a:ext cx="0" cy="589744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25" name="TextBox 324">
            <a:extLst>
              <a:ext uri="{FF2B5EF4-FFF2-40B4-BE49-F238E27FC236}">
                <a16:creationId xmlns:a16="http://schemas.microsoft.com/office/drawing/2014/main" id="{54815199-BA42-4A6A-AC6C-575895DD1FC1}"/>
              </a:ext>
            </a:extLst>
          </p:cNvPr>
          <p:cNvSpPr txBox="1"/>
          <p:nvPr/>
        </p:nvSpPr>
        <p:spPr>
          <a:xfrm>
            <a:off x="4562634" y="397499"/>
            <a:ext cx="692818" cy="220638"/>
          </a:xfrm>
          <a:prstGeom prst="rect">
            <a:avLst/>
          </a:prstGeom>
          <a:noFill/>
        </p:spPr>
        <p:txBody>
          <a:bodyPr wrap="none" rtlCol="0">
            <a:spAutoFit/>
          </a:bodyPr>
          <a:lstStyle/>
          <a:p>
            <a:pPr algn="ctr">
              <a:lnSpc>
                <a:spcPts val="1000"/>
              </a:lnSpc>
            </a:pPr>
            <a:r>
              <a:rPr lang="en-US" sz="1100" b="1" dirty="0">
                <a:latin typeface="Arial" panose="020B0604020202020204" pitchFamily="34" charset="0"/>
                <a:cs typeface="Arial" panose="020B0604020202020204" pitchFamily="34" charset="0"/>
              </a:rPr>
              <a:t>polarity</a:t>
            </a:r>
          </a:p>
        </p:txBody>
      </p:sp>
      <p:sp>
        <p:nvSpPr>
          <p:cNvPr id="326" name="TextBox 325">
            <a:extLst>
              <a:ext uri="{FF2B5EF4-FFF2-40B4-BE49-F238E27FC236}">
                <a16:creationId xmlns:a16="http://schemas.microsoft.com/office/drawing/2014/main" id="{F8EE56C8-6AEA-4727-818B-F315DBF68DCA}"/>
              </a:ext>
            </a:extLst>
          </p:cNvPr>
          <p:cNvSpPr txBox="1"/>
          <p:nvPr/>
        </p:nvSpPr>
        <p:spPr>
          <a:xfrm>
            <a:off x="4659773" y="532925"/>
            <a:ext cx="521298" cy="220638"/>
          </a:xfrm>
          <a:prstGeom prst="rect">
            <a:avLst/>
          </a:prstGeom>
          <a:noFill/>
        </p:spPr>
        <p:txBody>
          <a:bodyPr wrap="none" rtlCol="0">
            <a:spAutoFit/>
          </a:bodyPr>
          <a:lstStyle/>
          <a:p>
            <a:pPr algn="ctr">
              <a:lnSpc>
                <a:spcPts val="1000"/>
              </a:lnSpc>
            </a:pPr>
            <a:r>
              <a:rPr lang="en-US" sz="1100" b="1" dirty="0">
                <a:latin typeface="Arial" panose="020B0604020202020204" pitchFamily="34" charset="0"/>
                <a:cs typeface="Arial" panose="020B0604020202020204" pitchFamily="34" charset="0"/>
              </a:rPr>
              <a:t>units</a:t>
            </a:r>
          </a:p>
        </p:txBody>
      </p:sp>
      <p:cxnSp>
        <p:nvCxnSpPr>
          <p:cNvPr id="327" name="Straight Connector 326">
            <a:extLst>
              <a:ext uri="{FF2B5EF4-FFF2-40B4-BE49-F238E27FC236}">
                <a16:creationId xmlns:a16="http://schemas.microsoft.com/office/drawing/2014/main" id="{D1C489B5-00BA-46F3-A3FF-E49F191BB69E}"/>
              </a:ext>
            </a:extLst>
          </p:cNvPr>
          <p:cNvCxnSpPr>
            <a:cxnSpLocks/>
          </p:cNvCxnSpPr>
          <p:nvPr/>
        </p:nvCxnSpPr>
        <p:spPr>
          <a:xfrm>
            <a:off x="4579509" y="2577763"/>
            <a:ext cx="37554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30" name="TextBox 329">
            <a:extLst>
              <a:ext uri="{FF2B5EF4-FFF2-40B4-BE49-F238E27FC236}">
                <a16:creationId xmlns:a16="http://schemas.microsoft.com/office/drawing/2014/main" id="{E2E23DDB-DC11-4424-8367-33F0F55EA4A5}"/>
              </a:ext>
            </a:extLst>
          </p:cNvPr>
          <p:cNvSpPr txBox="1"/>
          <p:nvPr/>
        </p:nvSpPr>
        <p:spPr>
          <a:xfrm rot="16200000">
            <a:off x="4081286" y="1570173"/>
            <a:ext cx="1211294" cy="276999"/>
          </a:xfrm>
          <a:prstGeom prst="rect">
            <a:avLst/>
          </a:prstGeom>
          <a:noFill/>
        </p:spPr>
        <p:txBody>
          <a:bodyPr wrap="none" rtlCol="0">
            <a:spAutoFit/>
          </a:bodyPr>
          <a:lstStyle/>
          <a:p>
            <a:r>
              <a:rPr lang="en-US" sz="1200" dirty="0" err="1">
                <a:solidFill>
                  <a:schemeClr val="bg1"/>
                </a:solidFill>
                <a:latin typeface="Arial" panose="020B0604020202020204" pitchFamily="34" charset="0"/>
                <a:cs typeface="Arial" panose="020B0604020202020204" pitchFamily="34" charset="0"/>
              </a:rPr>
              <a:t>Permo</a:t>
            </a:r>
            <a:r>
              <a:rPr lang="en-US" sz="1200" dirty="0">
                <a:solidFill>
                  <a:schemeClr val="bg1"/>
                </a:solidFill>
                <a:latin typeface="Arial" panose="020B0604020202020204" pitchFamily="34" charset="0"/>
                <a:cs typeface="Arial" panose="020B0604020202020204" pitchFamily="34" charset="0"/>
              </a:rPr>
              <a:t>-Triassic</a:t>
            </a:r>
          </a:p>
        </p:txBody>
      </p:sp>
      <p:sp>
        <p:nvSpPr>
          <p:cNvPr id="331" name="TextBox 330">
            <a:extLst>
              <a:ext uri="{FF2B5EF4-FFF2-40B4-BE49-F238E27FC236}">
                <a16:creationId xmlns:a16="http://schemas.microsoft.com/office/drawing/2014/main" id="{3EDABAA4-EB0B-47E9-852D-9FFB168BAFB1}"/>
              </a:ext>
            </a:extLst>
          </p:cNvPr>
          <p:cNvSpPr txBox="1"/>
          <p:nvPr/>
        </p:nvSpPr>
        <p:spPr>
          <a:xfrm rot="16200000">
            <a:off x="4119957" y="1580333"/>
            <a:ext cx="1428596" cy="276999"/>
          </a:xfrm>
          <a:prstGeom prst="rect">
            <a:avLst/>
          </a:prstGeom>
          <a:noFill/>
        </p:spPr>
        <p:txBody>
          <a:bodyPr wrap="none" rtlCol="0">
            <a:spAutoFit/>
          </a:bodyPr>
          <a:lstStyle/>
          <a:p>
            <a:r>
              <a:rPr lang="en-US" sz="1200" dirty="0">
                <a:solidFill>
                  <a:schemeClr val="bg1"/>
                </a:solidFill>
                <a:latin typeface="Arial" panose="020B0604020202020204" pitchFamily="34" charset="0"/>
                <a:cs typeface="Arial" panose="020B0604020202020204" pitchFamily="34" charset="0"/>
              </a:rPr>
              <a:t>Mixed </a:t>
            </a:r>
            <a:r>
              <a:rPr lang="en-US" sz="1200" dirty="0" err="1">
                <a:solidFill>
                  <a:schemeClr val="bg1"/>
                </a:solidFill>
                <a:latin typeface="Arial" panose="020B0604020202020204" pitchFamily="34" charset="0"/>
                <a:cs typeface="Arial" panose="020B0604020202020204" pitchFamily="34" charset="0"/>
              </a:rPr>
              <a:t>Superchron</a:t>
            </a:r>
            <a:endParaRPr lang="en-US" sz="1200" dirty="0">
              <a:solidFill>
                <a:schemeClr val="bg1"/>
              </a:solidFill>
              <a:latin typeface="Arial" panose="020B0604020202020204" pitchFamily="34" charset="0"/>
              <a:cs typeface="Arial" panose="020B0604020202020204" pitchFamily="34" charset="0"/>
            </a:endParaRPr>
          </a:p>
        </p:txBody>
      </p:sp>
      <p:sp>
        <p:nvSpPr>
          <p:cNvPr id="334" name="TextBox 333">
            <a:extLst>
              <a:ext uri="{FF2B5EF4-FFF2-40B4-BE49-F238E27FC236}">
                <a16:creationId xmlns:a16="http://schemas.microsoft.com/office/drawing/2014/main" id="{CABDA2D2-F702-4A2D-A717-AC90786932A3}"/>
              </a:ext>
            </a:extLst>
          </p:cNvPr>
          <p:cNvSpPr txBox="1"/>
          <p:nvPr/>
        </p:nvSpPr>
        <p:spPr>
          <a:xfrm rot="16200000">
            <a:off x="3652898" y="4279214"/>
            <a:ext cx="2238113" cy="276999"/>
          </a:xfrm>
          <a:prstGeom prst="rect">
            <a:avLst/>
          </a:prstGeom>
          <a:noFill/>
        </p:spPr>
        <p:txBody>
          <a:bodyPr wrap="none" rtlCol="0">
            <a:spAutoFit/>
          </a:bodyPr>
          <a:lstStyle/>
          <a:p>
            <a:r>
              <a:rPr lang="en-US" sz="1200" dirty="0" err="1">
                <a:latin typeface="Arial" panose="020B0604020202020204" pitchFamily="34" charset="0"/>
                <a:cs typeface="Arial" panose="020B0604020202020204" pitchFamily="34" charset="0"/>
              </a:rPr>
              <a:t>Klaman</a:t>
            </a:r>
            <a:r>
              <a:rPr lang="en-US" sz="1200" dirty="0">
                <a:latin typeface="Arial" panose="020B0604020202020204" pitchFamily="34" charset="0"/>
                <a:cs typeface="Arial" panose="020B0604020202020204" pitchFamily="34" charset="0"/>
              </a:rPr>
              <a:t> Reversed </a:t>
            </a:r>
            <a:r>
              <a:rPr lang="en-US" sz="1200" dirty="0" err="1">
                <a:latin typeface="Arial" panose="020B0604020202020204" pitchFamily="34" charset="0"/>
                <a:cs typeface="Arial" panose="020B0604020202020204" pitchFamily="34" charset="0"/>
              </a:rPr>
              <a:t>Superchron</a:t>
            </a:r>
            <a:endParaRPr lang="en-US" sz="1200" dirty="0">
              <a:latin typeface="Arial" panose="020B0604020202020204" pitchFamily="34" charset="0"/>
              <a:cs typeface="Arial" panose="020B0604020202020204" pitchFamily="34" charset="0"/>
            </a:endParaRPr>
          </a:p>
        </p:txBody>
      </p:sp>
      <p:sp>
        <p:nvSpPr>
          <p:cNvPr id="66" name="Rectangle 65">
            <a:extLst>
              <a:ext uri="{FF2B5EF4-FFF2-40B4-BE49-F238E27FC236}">
                <a16:creationId xmlns:a16="http://schemas.microsoft.com/office/drawing/2014/main" id="{3F68C00C-5540-41CA-9816-414C4791C4C7}"/>
              </a:ext>
            </a:extLst>
          </p:cNvPr>
          <p:cNvSpPr/>
          <p:nvPr/>
        </p:nvSpPr>
        <p:spPr>
          <a:xfrm>
            <a:off x="1559173" y="216726"/>
            <a:ext cx="3704194" cy="642529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4" name="TextBox 263">
            <a:extLst>
              <a:ext uri="{FF2B5EF4-FFF2-40B4-BE49-F238E27FC236}">
                <a16:creationId xmlns:a16="http://schemas.microsoft.com/office/drawing/2014/main" id="{91D00D6F-C2AF-4F34-91C8-A04514880535}"/>
              </a:ext>
            </a:extLst>
          </p:cNvPr>
          <p:cNvSpPr txBox="1"/>
          <p:nvPr/>
        </p:nvSpPr>
        <p:spPr>
          <a:xfrm>
            <a:off x="6193033" y="4284418"/>
            <a:ext cx="5026348" cy="646331"/>
          </a:xfrm>
          <a:prstGeom prst="rect">
            <a:avLst/>
          </a:prstGeom>
          <a:noFill/>
        </p:spPr>
        <p:txBody>
          <a:bodyPr wrap="square" rtlCol="0">
            <a:spAutoFit/>
          </a:bodyPr>
          <a:lstStyle/>
          <a:p>
            <a:pPr marL="171450" indent="-171450">
              <a:buFont typeface="Arial" panose="020B0604020202020204" pitchFamily="34" charset="0"/>
              <a:buChar char="•"/>
            </a:pPr>
            <a:r>
              <a:rPr lang="en-US" dirty="0"/>
              <a:t>Lower Permian reversed magnetic </a:t>
            </a:r>
            <a:r>
              <a:rPr lang="en-US" dirty="0" err="1"/>
              <a:t>superchron</a:t>
            </a:r>
            <a:r>
              <a:rPr lang="en-US" dirty="0"/>
              <a:t>; middle – late Permian mixed </a:t>
            </a:r>
            <a:r>
              <a:rPr lang="en-US" dirty="0" err="1"/>
              <a:t>superchron</a:t>
            </a:r>
            <a:r>
              <a:rPr lang="en-US" dirty="0"/>
              <a:t> </a:t>
            </a:r>
          </a:p>
        </p:txBody>
      </p:sp>
      <p:sp>
        <p:nvSpPr>
          <p:cNvPr id="2" name="Rectangle 1">
            <a:extLst>
              <a:ext uri="{FF2B5EF4-FFF2-40B4-BE49-F238E27FC236}">
                <a16:creationId xmlns:a16="http://schemas.microsoft.com/office/drawing/2014/main" id="{663E8DA5-DC98-4C23-809F-5224CC7EC4B4}"/>
              </a:ext>
            </a:extLst>
          </p:cNvPr>
          <p:cNvSpPr/>
          <p:nvPr/>
        </p:nvSpPr>
        <p:spPr>
          <a:xfrm>
            <a:off x="3345230" y="1003523"/>
            <a:ext cx="1211499" cy="2277317"/>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81698689"/>
      </p:ext>
    </p:extLst>
  </p:cSld>
  <p:clrMapOvr>
    <a:masterClrMapping/>
  </p:clrMapOvr>
  <p:transition>
    <p:wipe dir="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Rectangle 103"/>
          <p:cNvSpPr/>
          <p:nvPr/>
        </p:nvSpPr>
        <p:spPr>
          <a:xfrm>
            <a:off x="1524001" y="760022"/>
            <a:ext cx="9123085" cy="60979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95337"/>
          <a:stretch/>
        </p:blipFill>
        <p:spPr bwMode="auto">
          <a:xfrm>
            <a:off x="2289296" y="1207533"/>
            <a:ext cx="8205350" cy="178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2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9297" y="1377838"/>
            <a:ext cx="8245354" cy="3700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itle 10"/>
          <p:cNvSpPr>
            <a:spLocks noGrp="1"/>
          </p:cNvSpPr>
          <p:nvPr>
            <p:ph type="title"/>
          </p:nvPr>
        </p:nvSpPr>
        <p:spPr>
          <a:xfrm>
            <a:off x="977900" y="-9801"/>
            <a:ext cx="11214100" cy="685800"/>
          </a:xfrm>
        </p:spPr>
        <p:txBody>
          <a:bodyPr>
            <a:noAutofit/>
          </a:bodyPr>
          <a:lstStyle/>
          <a:p>
            <a:r>
              <a:rPr lang="en-US" sz="2000" dirty="0"/>
              <a:t>NW – SE cross section across Midland Basin showing increasing truncation of </a:t>
            </a:r>
            <a:r>
              <a:rPr lang="en-US" sz="2000" dirty="0" err="1"/>
              <a:t>Dockum</a:t>
            </a:r>
            <a:r>
              <a:rPr lang="en-US" sz="2000" dirty="0"/>
              <a:t> Group to south</a:t>
            </a:r>
          </a:p>
        </p:txBody>
      </p:sp>
      <p:pic>
        <p:nvPicPr>
          <p:cNvPr id="39" name="Picture 2"/>
          <p:cNvPicPr>
            <a:picLocks noChangeAspect="1" noChangeArrowheads="1"/>
          </p:cNvPicPr>
          <p:nvPr/>
        </p:nvPicPr>
        <p:blipFill>
          <a:blip r:embed="rId5" cstate="print"/>
          <a:srcRect/>
          <a:stretch>
            <a:fillRect/>
          </a:stretch>
        </p:blipFill>
        <p:spPr bwMode="auto">
          <a:xfrm>
            <a:off x="2057400" y="5334001"/>
            <a:ext cx="1676400" cy="1330429"/>
          </a:xfrm>
          <a:prstGeom prst="rect">
            <a:avLst/>
          </a:prstGeom>
          <a:noFill/>
          <a:ln w="9525">
            <a:noFill/>
            <a:miter lim="800000"/>
            <a:headEnd/>
            <a:tailEnd/>
          </a:ln>
          <a:effectLst/>
        </p:spPr>
      </p:pic>
      <p:sp>
        <p:nvSpPr>
          <p:cNvPr id="40" name="TextBox 39"/>
          <p:cNvSpPr txBox="1"/>
          <p:nvPr/>
        </p:nvSpPr>
        <p:spPr>
          <a:xfrm>
            <a:off x="2218697" y="6215391"/>
            <a:ext cx="519694" cy="246221"/>
          </a:xfrm>
          <a:prstGeom prst="rect">
            <a:avLst/>
          </a:prstGeom>
          <a:noFill/>
        </p:spPr>
        <p:txBody>
          <a:bodyPr wrap="none" rtlCol="0">
            <a:spAutoFit/>
          </a:bodyPr>
          <a:lstStyle/>
          <a:p>
            <a:r>
              <a:rPr lang="en-US" sz="1000" b="1" dirty="0"/>
              <a:t>Upton</a:t>
            </a:r>
          </a:p>
        </p:txBody>
      </p:sp>
      <p:sp>
        <p:nvSpPr>
          <p:cNvPr id="41" name="Rectangle 40"/>
          <p:cNvSpPr/>
          <p:nvPr/>
        </p:nvSpPr>
        <p:spPr>
          <a:xfrm>
            <a:off x="2286000" y="6215391"/>
            <a:ext cx="228600"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42" name="Rectangle 41"/>
          <p:cNvSpPr/>
          <p:nvPr/>
        </p:nvSpPr>
        <p:spPr>
          <a:xfrm>
            <a:off x="2819400" y="6291591"/>
            <a:ext cx="228600"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45" name="Rectangle 44"/>
          <p:cNvSpPr/>
          <p:nvPr/>
        </p:nvSpPr>
        <p:spPr>
          <a:xfrm>
            <a:off x="2362200" y="5597629"/>
            <a:ext cx="228600"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46" name="Rectangle 45"/>
          <p:cNvSpPr/>
          <p:nvPr/>
        </p:nvSpPr>
        <p:spPr>
          <a:xfrm>
            <a:off x="2819400" y="5597629"/>
            <a:ext cx="228600"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47" name="Rectangle 46"/>
          <p:cNvSpPr/>
          <p:nvPr/>
        </p:nvSpPr>
        <p:spPr>
          <a:xfrm>
            <a:off x="3276600" y="5673829"/>
            <a:ext cx="228600"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48" name="Rectangle 47"/>
          <p:cNvSpPr/>
          <p:nvPr/>
        </p:nvSpPr>
        <p:spPr>
          <a:xfrm>
            <a:off x="3657600" y="5597629"/>
            <a:ext cx="228600"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49" name="Rectangle 48"/>
          <p:cNvSpPr/>
          <p:nvPr/>
        </p:nvSpPr>
        <p:spPr>
          <a:xfrm>
            <a:off x="2819400" y="6207229"/>
            <a:ext cx="228600"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50" name="Rectangle 49"/>
          <p:cNvSpPr/>
          <p:nvPr/>
        </p:nvSpPr>
        <p:spPr>
          <a:xfrm>
            <a:off x="2362200" y="6131029"/>
            <a:ext cx="228600"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51" name="Rectangle 50"/>
          <p:cNvSpPr/>
          <p:nvPr/>
        </p:nvSpPr>
        <p:spPr>
          <a:xfrm>
            <a:off x="1981200" y="6131029"/>
            <a:ext cx="228600"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52" name="Rectangle 51"/>
          <p:cNvSpPr/>
          <p:nvPr/>
        </p:nvSpPr>
        <p:spPr>
          <a:xfrm>
            <a:off x="1981200" y="5597629"/>
            <a:ext cx="228600"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53" name="Rectangle 52"/>
          <p:cNvSpPr/>
          <p:nvPr/>
        </p:nvSpPr>
        <p:spPr>
          <a:xfrm>
            <a:off x="2057400" y="5292829"/>
            <a:ext cx="228600"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54" name="Rectangle 53"/>
          <p:cNvSpPr/>
          <p:nvPr/>
        </p:nvSpPr>
        <p:spPr>
          <a:xfrm>
            <a:off x="2438400" y="5292829"/>
            <a:ext cx="228600"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55" name="Rectangle 54"/>
          <p:cNvSpPr/>
          <p:nvPr/>
        </p:nvSpPr>
        <p:spPr>
          <a:xfrm>
            <a:off x="2895600" y="5292829"/>
            <a:ext cx="228600"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56" name="Rectangle 55"/>
          <p:cNvSpPr/>
          <p:nvPr/>
        </p:nvSpPr>
        <p:spPr>
          <a:xfrm>
            <a:off x="3429000" y="5292829"/>
            <a:ext cx="228600"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57" name="TextBox 56"/>
          <p:cNvSpPr txBox="1"/>
          <p:nvPr/>
        </p:nvSpPr>
        <p:spPr>
          <a:xfrm>
            <a:off x="2617446" y="5686985"/>
            <a:ext cx="601447" cy="215444"/>
          </a:xfrm>
          <a:prstGeom prst="rect">
            <a:avLst/>
          </a:prstGeom>
          <a:noFill/>
        </p:spPr>
        <p:txBody>
          <a:bodyPr wrap="none" rtlCol="0">
            <a:spAutoFit/>
          </a:bodyPr>
          <a:lstStyle/>
          <a:p>
            <a:r>
              <a:rPr lang="en-US" sz="800" b="1" dirty="0"/>
              <a:t>Glasscock</a:t>
            </a:r>
          </a:p>
        </p:txBody>
      </p:sp>
      <p:sp>
        <p:nvSpPr>
          <p:cNvPr id="59" name="TextBox 58"/>
          <p:cNvSpPr txBox="1"/>
          <p:nvPr/>
        </p:nvSpPr>
        <p:spPr>
          <a:xfrm>
            <a:off x="3112258" y="5597629"/>
            <a:ext cx="510076" cy="215444"/>
          </a:xfrm>
          <a:prstGeom prst="rect">
            <a:avLst/>
          </a:prstGeom>
          <a:noFill/>
        </p:spPr>
        <p:txBody>
          <a:bodyPr wrap="none" rtlCol="0">
            <a:spAutoFit/>
          </a:bodyPr>
          <a:lstStyle/>
          <a:p>
            <a:r>
              <a:rPr lang="en-US" sz="800" b="1" dirty="0"/>
              <a:t>Sterling</a:t>
            </a:r>
          </a:p>
        </p:txBody>
      </p:sp>
      <p:sp>
        <p:nvSpPr>
          <p:cNvPr id="43" name="Rectangle 42"/>
          <p:cNvSpPr/>
          <p:nvPr/>
        </p:nvSpPr>
        <p:spPr>
          <a:xfrm>
            <a:off x="3352800" y="6291591"/>
            <a:ext cx="228600" cy="1219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44" name="TextBox 43"/>
          <p:cNvSpPr txBox="1"/>
          <p:nvPr/>
        </p:nvSpPr>
        <p:spPr>
          <a:xfrm>
            <a:off x="3200400" y="6215391"/>
            <a:ext cx="433132" cy="246221"/>
          </a:xfrm>
          <a:prstGeom prst="rect">
            <a:avLst/>
          </a:prstGeom>
          <a:noFill/>
        </p:spPr>
        <p:txBody>
          <a:bodyPr wrap="none" rtlCol="0">
            <a:spAutoFit/>
          </a:bodyPr>
          <a:lstStyle/>
          <a:p>
            <a:r>
              <a:rPr lang="en-US" sz="1000" b="1" dirty="0"/>
              <a:t>Irion</a:t>
            </a:r>
          </a:p>
        </p:txBody>
      </p:sp>
      <p:sp>
        <p:nvSpPr>
          <p:cNvPr id="63" name="Freeform 62"/>
          <p:cNvSpPr/>
          <p:nvPr/>
        </p:nvSpPr>
        <p:spPr>
          <a:xfrm>
            <a:off x="2286000" y="5521429"/>
            <a:ext cx="1097136" cy="1066800"/>
          </a:xfrm>
          <a:custGeom>
            <a:avLst/>
            <a:gdLst>
              <a:gd name="connsiteX0" fmla="*/ 0 w 3100387"/>
              <a:gd name="connsiteY0" fmla="*/ 0 h 3014662"/>
              <a:gd name="connsiteX1" fmla="*/ 142875 w 3100387"/>
              <a:gd name="connsiteY1" fmla="*/ 200025 h 3014662"/>
              <a:gd name="connsiteX2" fmla="*/ 242887 w 3100387"/>
              <a:gd name="connsiteY2" fmla="*/ 476250 h 3014662"/>
              <a:gd name="connsiteX3" fmla="*/ 481012 w 3100387"/>
              <a:gd name="connsiteY3" fmla="*/ 642937 h 3014662"/>
              <a:gd name="connsiteX4" fmla="*/ 519112 w 3100387"/>
              <a:gd name="connsiteY4" fmla="*/ 828675 h 3014662"/>
              <a:gd name="connsiteX5" fmla="*/ 671512 w 3100387"/>
              <a:gd name="connsiteY5" fmla="*/ 1090612 h 3014662"/>
              <a:gd name="connsiteX6" fmla="*/ 814387 w 3100387"/>
              <a:gd name="connsiteY6" fmla="*/ 1400175 h 3014662"/>
              <a:gd name="connsiteX7" fmla="*/ 838200 w 3100387"/>
              <a:gd name="connsiteY7" fmla="*/ 1776412 h 3014662"/>
              <a:gd name="connsiteX8" fmla="*/ 914400 w 3100387"/>
              <a:gd name="connsiteY8" fmla="*/ 1976437 h 3014662"/>
              <a:gd name="connsiteX9" fmla="*/ 1085850 w 3100387"/>
              <a:gd name="connsiteY9" fmla="*/ 2038350 h 3014662"/>
              <a:gd name="connsiteX10" fmla="*/ 1262062 w 3100387"/>
              <a:gd name="connsiteY10" fmla="*/ 2309812 h 3014662"/>
              <a:gd name="connsiteX11" fmla="*/ 1533525 w 3100387"/>
              <a:gd name="connsiteY11" fmla="*/ 2424112 h 3014662"/>
              <a:gd name="connsiteX12" fmla="*/ 1676400 w 3100387"/>
              <a:gd name="connsiteY12" fmla="*/ 2495550 h 3014662"/>
              <a:gd name="connsiteX13" fmla="*/ 1824037 w 3100387"/>
              <a:gd name="connsiteY13" fmla="*/ 2600325 h 3014662"/>
              <a:gd name="connsiteX14" fmla="*/ 2476500 w 3100387"/>
              <a:gd name="connsiteY14" fmla="*/ 2595562 h 3014662"/>
              <a:gd name="connsiteX15" fmla="*/ 3100387 w 3100387"/>
              <a:gd name="connsiteY15" fmla="*/ 3014662 h 3014662"/>
              <a:gd name="connsiteX16" fmla="*/ 3100387 w 3100387"/>
              <a:gd name="connsiteY16" fmla="*/ 3014662 h 3014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100387" h="3014662">
                <a:moveTo>
                  <a:pt x="0" y="0"/>
                </a:moveTo>
                <a:cubicBezTo>
                  <a:pt x="51197" y="60325"/>
                  <a:pt x="102394" y="120650"/>
                  <a:pt x="142875" y="200025"/>
                </a:cubicBezTo>
                <a:cubicBezTo>
                  <a:pt x="183356" y="279400"/>
                  <a:pt x="186531" y="402431"/>
                  <a:pt x="242887" y="476250"/>
                </a:cubicBezTo>
                <a:cubicBezTo>
                  <a:pt x="299243" y="550069"/>
                  <a:pt x="434975" y="584200"/>
                  <a:pt x="481012" y="642937"/>
                </a:cubicBezTo>
                <a:cubicBezTo>
                  <a:pt x="527049" y="701674"/>
                  <a:pt x="487362" y="754063"/>
                  <a:pt x="519112" y="828675"/>
                </a:cubicBezTo>
                <a:cubicBezTo>
                  <a:pt x="550862" y="903288"/>
                  <a:pt x="622300" y="995362"/>
                  <a:pt x="671512" y="1090612"/>
                </a:cubicBezTo>
                <a:cubicBezTo>
                  <a:pt x="720724" y="1185862"/>
                  <a:pt x="786606" y="1285875"/>
                  <a:pt x="814387" y="1400175"/>
                </a:cubicBezTo>
                <a:cubicBezTo>
                  <a:pt x="842168" y="1514475"/>
                  <a:pt x="821531" y="1680368"/>
                  <a:pt x="838200" y="1776412"/>
                </a:cubicBezTo>
                <a:cubicBezTo>
                  <a:pt x="854869" y="1872456"/>
                  <a:pt x="873125" y="1932781"/>
                  <a:pt x="914400" y="1976437"/>
                </a:cubicBezTo>
                <a:cubicBezTo>
                  <a:pt x="955675" y="2020093"/>
                  <a:pt x="1027906" y="1982788"/>
                  <a:pt x="1085850" y="2038350"/>
                </a:cubicBezTo>
                <a:cubicBezTo>
                  <a:pt x="1143794" y="2093912"/>
                  <a:pt x="1187450" y="2245518"/>
                  <a:pt x="1262062" y="2309812"/>
                </a:cubicBezTo>
                <a:cubicBezTo>
                  <a:pt x="1336674" y="2374106"/>
                  <a:pt x="1464469" y="2393156"/>
                  <a:pt x="1533525" y="2424112"/>
                </a:cubicBezTo>
                <a:cubicBezTo>
                  <a:pt x="1602581" y="2455068"/>
                  <a:pt x="1627981" y="2466181"/>
                  <a:pt x="1676400" y="2495550"/>
                </a:cubicBezTo>
                <a:cubicBezTo>
                  <a:pt x="1724819" y="2524919"/>
                  <a:pt x="1690687" y="2583656"/>
                  <a:pt x="1824037" y="2600325"/>
                </a:cubicBezTo>
                <a:cubicBezTo>
                  <a:pt x="1957387" y="2616994"/>
                  <a:pt x="2263775" y="2526506"/>
                  <a:pt x="2476500" y="2595562"/>
                </a:cubicBezTo>
                <a:cubicBezTo>
                  <a:pt x="2689225" y="2664618"/>
                  <a:pt x="3100387" y="3014662"/>
                  <a:pt x="3100387" y="3014662"/>
                </a:cubicBezTo>
                <a:lnTo>
                  <a:pt x="3100387" y="3014662"/>
                </a:lnTo>
              </a:path>
            </a:pathLst>
          </a:custGeom>
          <a:ln w="127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1"/>
          </a:p>
        </p:txBody>
      </p:sp>
      <p:sp>
        <p:nvSpPr>
          <p:cNvPr id="61" name="TextBox 60"/>
          <p:cNvSpPr txBox="1"/>
          <p:nvPr/>
        </p:nvSpPr>
        <p:spPr>
          <a:xfrm>
            <a:off x="2209801" y="5597629"/>
            <a:ext cx="540533" cy="215444"/>
          </a:xfrm>
          <a:prstGeom prst="rect">
            <a:avLst/>
          </a:prstGeom>
          <a:noFill/>
        </p:spPr>
        <p:txBody>
          <a:bodyPr wrap="none" rtlCol="0">
            <a:spAutoFit/>
          </a:bodyPr>
          <a:lstStyle/>
          <a:p>
            <a:r>
              <a:rPr lang="en-US" sz="800" b="1" dirty="0"/>
              <a:t>Midland</a:t>
            </a:r>
          </a:p>
        </p:txBody>
      </p:sp>
      <p:sp>
        <p:nvSpPr>
          <p:cNvPr id="60" name="TextBox 59"/>
          <p:cNvSpPr txBox="1"/>
          <p:nvPr/>
        </p:nvSpPr>
        <p:spPr>
          <a:xfrm>
            <a:off x="2621281" y="6215391"/>
            <a:ext cx="575799" cy="246221"/>
          </a:xfrm>
          <a:prstGeom prst="rect">
            <a:avLst/>
          </a:prstGeom>
          <a:noFill/>
        </p:spPr>
        <p:txBody>
          <a:bodyPr wrap="none" rtlCol="0">
            <a:spAutoFit/>
          </a:bodyPr>
          <a:lstStyle/>
          <a:p>
            <a:r>
              <a:rPr lang="en-US" sz="1000" b="1" dirty="0"/>
              <a:t>Reagan</a:t>
            </a:r>
          </a:p>
        </p:txBody>
      </p:sp>
      <p:sp>
        <p:nvSpPr>
          <p:cNvPr id="32" name="TextBox 31"/>
          <p:cNvSpPr txBox="1"/>
          <p:nvPr/>
        </p:nvSpPr>
        <p:spPr>
          <a:xfrm>
            <a:off x="2171700" y="1078468"/>
            <a:ext cx="190500" cy="369332"/>
          </a:xfrm>
          <a:prstGeom prst="rect">
            <a:avLst/>
          </a:prstGeom>
          <a:noFill/>
        </p:spPr>
        <p:txBody>
          <a:bodyPr wrap="square" rtlCol="0">
            <a:spAutoFit/>
          </a:bodyPr>
          <a:lstStyle/>
          <a:p>
            <a:r>
              <a:rPr lang="en-US" b="1" dirty="0"/>
              <a:t>B</a:t>
            </a:r>
          </a:p>
        </p:txBody>
      </p:sp>
      <p:sp>
        <p:nvSpPr>
          <p:cNvPr id="33" name="TextBox 32"/>
          <p:cNvSpPr txBox="1"/>
          <p:nvPr/>
        </p:nvSpPr>
        <p:spPr>
          <a:xfrm>
            <a:off x="10325100" y="1078469"/>
            <a:ext cx="419100" cy="307777"/>
          </a:xfrm>
          <a:prstGeom prst="rect">
            <a:avLst/>
          </a:prstGeom>
          <a:noFill/>
        </p:spPr>
        <p:txBody>
          <a:bodyPr wrap="square" rtlCol="0">
            <a:spAutoFit/>
          </a:bodyPr>
          <a:lstStyle/>
          <a:p>
            <a:r>
              <a:rPr lang="en-US" sz="1400" b="1" dirty="0"/>
              <a:t>B’</a:t>
            </a:r>
          </a:p>
        </p:txBody>
      </p:sp>
      <p:sp>
        <p:nvSpPr>
          <p:cNvPr id="4122" name="TextBox 4121"/>
          <p:cNvSpPr txBox="1"/>
          <p:nvPr/>
        </p:nvSpPr>
        <p:spPr>
          <a:xfrm>
            <a:off x="2552700" y="1365162"/>
            <a:ext cx="3453061" cy="338554"/>
          </a:xfrm>
          <a:prstGeom prst="rect">
            <a:avLst/>
          </a:prstGeom>
          <a:noFill/>
        </p:spPr>
        <p:txBody>
          <a:bodyPr wrap="none" rtlCol="0">
            <a:spAutoFit/>
          </a:bodyPr>
          <a:lstStyle/>
          <a:p>
            <a:r>
              <a:rPr lang="en-US" sz="1600" b="1" dirty="0"/>
              <a:t>Flattened on Cretaceous unconformity</a:t>
            </a:r>
          </a:p>
        </p:txBody>
      </p:sp>
      <p:sp>
        <p:nvSpPr>
          <p:cNvPr id="36" name="Freeform 35"/>
          <p:cNvSpPr/>
          <p:nvPr/>
        </p:nvSpPr>
        <p:spPr>
          <a:xfrm>
            <a:off x="2396149" y="2223389"/>
            <a:ext cx="2171642" cy="54653"/>
          </a:xfrm>
          <a:custGeom>
            <a:avLst/>
            <a:gdLst>
              <a:gd name="connsiteX0" fmla="*/ 0 w 1897957"/>
              <a:gd name="connsiteY0" fmla="*/ 107589 h 107589"/>
              <a:gd name="connsiteX1" fmla="*/ 115261 w 1897957"/>
              <a:gd name="connsiteY1" fmla="*/ 12 h 107589"/>
              <a:gd name="connsiteX2" fmla="*/ 222837 w 1897957"/>
              <a:gd name="connsiteY2" fmla="*/ 99905 h 107589"/>
              <a:gd name="connsiteX3" fmla="*/ 322730 w 1897957"/>
              <a:gd name="connsiteY3" fmla="*/ 12 h 107589"/>
              <a:gd name="connsiteX4" fmla="*/ 430306 w 1897957"/>
              <a:gd name="connsiteY4" fmla="*/ 99905 h 107589"/>
              <a:gd name="connsiteX5" fmla="*/ 530199 w 1897957"/>
              <a:gd name="connsiteY5" fmla="*/ 12 h 107589"/>
              <a:gd name="connsiteX6" fmla="*/ 637775 w 1897957"/>
              <a:gd name="connsiteY6" fmla="*/ 99905 h 107589"/>
              <a:gd name="connsiteX7" fmla="*/ 745352 w 1897957"/>
              <a:gd name="connsiteY7" fmla="*/ 7696 h 107589"/>
              <a:gd name="connsiteX8" fmla="*/ 837560 w 1897957"/>
              <a:gd name="connsiteY8" fmla="*/ 99905 h 107589"/>
              <a:gd name="connsiteX9" fmla="*/ 937452 w 1897957"/>
              <a:gd name="connsiteY9" fmla="*/ 7696 h 107589"/>
              <a:gd name="connsiteX10" fmla="*/ 1045029 w 1897957"/>
              <a:gd name="connsiteY10" fmla="*/ 99905 h 107589"/>
              <a:gd name="connsiteX11" fmla="*/ 1152605 w 1897957"/>
              <a:gd name="connsiteY11" fmla="*/ 7696 h 107589"/>
              <a:gd name="connsiteX12" fmla="*/ 1252498 w 1897957"/>
              <a:gd name="connsiteY12" fmla="*/ 99905 h 107589"/>
              <a:gd name="connsiteX13" fmla="*/ 1352390 w 1897957"/>
              <a:gd name="connsiteY13" fmla="*/ 7696 h 107589"/>
              <a:gd name="connsiteX14" fmla="*/ 1467651 w 1897957"/>
              <a:gd name="connsiteY14" fmla="*/ 99905 h 107589"/>
              <a:gd name="connsiteX15" fmla="*/ 1567543 w 1897957"/>
              <a:gd name="connsiteY15" fmla="*/ 7696 h 107589"/>
              <a:gd name="connsiteX16" fmla="*/ 1675120 w 1897957"/>
              <a:gd name="connsiteY16" fmla="*/ 99905 h 107589"/>
              <a:gd name="connsiteX17" fmla="*/ 1775012 w 1897957"/>
              <a:gd name="connsiteY17" fmla="*/ 7696 h 107589"/>
              <a:gd name="connsiteX18" fmla="*/ 1897957 w 1897957"/>
              <a:gd name="connsiteY18" fmla="*/ 99905 h 107589"/>
              <a:gd name="connsiteX19" fmla="*/ 1897957 w 1897957"/>
              <a:gd name="connsiteY19" fmla="*/ 99905 h 107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897957" h="107589">
                <a:moveTo>
                  <a:pt x="0" y="107589"/>
                </a:moveTo>
                <a:cubicBezTo>
                  <a:pt x="39061" y="54441"/>
                  <a:pt x="78122" y="1293"/>
                  <a:pt x="115261" y="12"/>
                </a:cubicBezTo>
                <a:cubicBezTo>
                  <a:pt x="152400" y="-1269"/>
                  <a:pt x="188259" y="99905"/>
                  <a:pt x="222837" y="99905"/>
                </a:cubicBezTo>
                <a:cubicBezTo>
                  <a:pt x="257415" y="99905"/>
                  <a:pt x="288152" y="12"/>
                  <a:pt x="322730" y="12"/>
                </a:cubicBezTo>
                <a:cubicBezTo>
                  <a:pt x="357308" y="12"/>
                  <a:pt x="395728" y="99905"/>
                  <a:pt x="430306" y="99905"/>
                </a:cubicBezTo>
                <a:cubicBezTo>
                  <a:pt x="464884" y="99905"/>
                  <a:pt x="495621" y="12"/>
                  <a:pt x="530199" y="12"/>
                </a:cubicBezTo>
                <a:cubicBezTo>
                  <a:pt x="564777" y="12"/>
                  <a:pt x="601916" y="98624"/>
                  <a:pt x="637775" y="99905"/>
                </a:cubicBezTo>
                <a:cubicBezTo>
                  <a:pt x="673634" y="101186"/>
                  <a:pt x="712055" y="7696"/>
                  <a:pt x="745352" y="7696"/>
                </a:cubicBezTo>
                <a:cubicBezTo>
                  <a:pt x="778649" y="7696"/>
                  <a:pt x="805543" y="99905"/>
                  <a:pt x="837560" y="99905"/>
                </a:cubicBezTo>
                <a:cubicBezTo>
                  <a:pt x="869577" y="99905"/>
                  <a:pt x="902874" y="7696"/>
                  <a:pt x="937452" y="7696"/>
                </a:cubicBezTo>
                <a:cubicBezTo>
                  <a:pt x="972030" y="7696"/>
                  <a:pt x="1009170" y="99905"/>
                  <a:pt x="1045029" y="99905"/>
                </a:cubicBezTo>
                <a:cubicBezTo>
                  <a:pt x="1080888" y="99905"/>
                  <a:pt x="1118027" y="7696"/>
                  <a:pt x="1152605" y="7696"/>
                </a:cubicBezTo>
                <a:cubicBezTo>
                  <a:pt x="1187183" y="7696"/>
                  <a:pt x="1219201" y="99905"/>
                  <a:pt x="1252498" y="99905"/>
                </a:cubicBezTo>
                <a:cubicBezTo>
                  <a:pt x="1285795" y="99905"/>
                  <a:pt x="1316531" y="7696"/>
                  <a:pt x="1352390" y="7696"/>
                </a:cubicBezTo>
                <a:cubicBezTo>
                  <a:pt x="1388249" y="7696"/>
                  <a:pt x="1431792" y="99905"/>
                  <a:pt x="1467651" y="99905"/>
                </a:cubicBezTo>
                <a:cubicBezTo>
                  <a:pt x="1503510" y="99905"/>
                  <a:pt x="1532965" y="7696"/>
                  <a:pt x="1567543" y="7696"/>
                </a:cubicBezTo>
                <a:cubicBezTo>
                  <a:pt x="1602121" y="7696"/>
                  <a:pt x="1640542" y="99905"/>
                  <a:pt x="1675120" y="99905"/>
                </a:cubicBezTo>
                <a:cubicBezTo>
                  <a:pt x="1709698" y="99905"/>
                  <a:pt x="1737873" y="7696"/>
                  <a:pt x="1775012" y="7696"/>
                </a:cubicBezTo>
                <a:cubicBezTo>
                  <a:pt x="1812151" y="7696"/>
                  <a:pt x="1897957" y="99905"/>
                  <a:pt x="1897957" y="99905"/>
                </a:cubicBezTo>
                <a:lnTo>
                  <a:pt x="1897957" y="99905"/>
                </a:lnTo>
              </a:path>
            </a:pathLst>
          </a:cu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37" name="Freeform 36"/>
          <p:cNvSpPr/>
          <p:nvPr/>
        </p:nvSpPr>
        <p:spPr>
          <a:xfrm>
            <a:off x="5806566" y="2229793"/>
            <a:ext cx="2204981" cy="56128"/>
          </a:xfrm>
          <a:custGeom>
            <a:avLst/>
            <a:gdLst>
              <a:gd name="connsiteX0" fmla="*/ 0 w 1897957"/>
              <a:gd name="connsiteY0" fmla="*/ 107589 h 107589"/>
              <a:gd name="connsiteX1" fmla="*/ 115261 w 1897957"/>
              <a:gd name="connsiteY1" fmla="*/ 12 h 107589"/>
              <a:gd name="connsiteX2" fmla="*/ 222837 w 1897957"/>
              <a:gd name="connsiteY2" fmla="*/ 99905 h 107589"/>
              <a:gd name="connsiteX3" fmla="*/ 322730 w 1897957"/>
              <a:gd name="connsiteY3" fmla="*/ 12 h 107589"/>
              <a:gd name="connsiteX4" fmla="*/ 430306 w 1897957"/>
              <a:gd name="connsiteY4" fmla="*/ 99905 h 107589"/>
              <a:gd name="connsiteX5" fmla="*/ 530199 w 1897957"/>
              <a:gd name="connsiteY5" fmla="*/ 12 h 107589"/>
              <a:gd name="connsiteX6" fmla="*/ 637775 w 1897957"/>
              <a:gd name="connsiteY6" fmla="*/ 99905 h 107589"/>
              <a:gd name="connsiteX7" fmla="*/ 745352 w 1897957"/>
              <a:gd name="connsiteY7" fmla="*/ 7696 h 107589"/>
              <a:gd name="connsiteX8" fmla="*/ 837560 w 1897957"/>
              <a:gd name="connsiteY8" fmla="*/ 99905 h 107589"/>
              <a:gd name="connsiteX9" fmla="*/ 937452 w 1897957"/>
              <a:gd name="connsiteY9" fmla="*/ 7696 h 107589"/>
              <a:gd name="connsiteX10" fmla="*/ 1045029 w 1897957"/>
              <a:gd name="connsiteY10" fmla="*/ 99905 h 107589"/>
              <a:gd name="connsiteX11" fmla="*/ 1152605 w 1897957"/>
              <a:gd name="connsiteY11" fmla="*/ 7696 h 107589"/>
              <a:gd name="connsiteX12" fmla="*/ 1252498 w 1897957"/>
              <a:gd name="connsiteY12" fmla="*/ 99905 h 107589"/>
              <a:gd name="connsiteX13" fmla="*/ 1352390 w 1897957"/>
              <a:gd name="connsiteY13" fmla="*/ 7696 h 107589"/>
              <a:gd name="connsiteX14" fmla="*/ 1467651 w 1897957"/>
              <a:gd name="connsiteY14" fmla="*/ 99905 h 107589"/>
              <a:gd name="connsiteX15" fmla="*/ 1567543 w 1897957"/>
              <a:gd name="connsiteY15" fmla="*/ 7696 h 107589"/>
              <a:gd name="connsiteX16" fmla="*/ 1675120 w 1897957"/>
              <a:gd name="connsiteY16" fmla="*/ 99905 h 107589"/>
              <a:gd name="connsiteX17" fmla="*/ 1775012 w 1897957"/>
              <a:gd name="connsiteY17" fmla="*/ 7696 h 107589"/>
              <a:gd name="connsiteX18" fmla="*/ 1897957 w 1897957"/>
              <a:gd name="connsiteY18" fmla="*/ 99905 h 107589"/>
              <a:gd name="connsiteX19" fmla="*/ 1897957 w 1897957"/>
              <a:gd name="connsiteY19" fmla="*/ 99905 h 107589"/>
              <a:gd name="connsiteX0" fmla="*/ 0 w 1927094"/>
              <a:gd name="connsiteY0" fmla="*/ 107589 h 146783"/>
              <a:gd name="connsiteX1" fmla="*/ 115261 w 1927094"/>
              <a:gd name="connsiteY1" fmla="*/ 12 h 146783"/>
              <a:gd name="connsiteX2" fmla="*/ 222837 w 1927094"/>
              <a:gd name="connsiteY2" fmla="*/ 99905 h 146783"/>
              <a:gd name="connsiteX3" fmla="*/ 322730 w 1927094"/>
              <a:gd name="connsiteY3" fmla="*/ 12 h 146783"/>
              <a:gd name="connsiteX4" fmla="*/ 430306 w 1927094"/>
              <a:gd name="connsiteY4" fmla="*/ 99905 h 146783"/>
              <a:gd name="connsiteX5" fmla="*/ 530199 w 1927094"/>
              <a:gd name="connsiteY5" fmla="*/ 12 h 146783"/>
              <a:gd name="connsiteX6" fmla="*/ 637775 w 1927094"/>
              <a:gd name="connsiteY6" fmla="*/ 99905 h 146783"/>
              <a:gd name="connsiteX7" fmla="*/ 745352 w 1927094"/>
              <a:gd name="connsiteY7" fmla="*/ 7696 h 146783"/>
              <a:gd name="connsiteX8" fmla="*/ 837560 w 1927094"/>
              <a:gd name="connsiteY8" fmla="*/ 99905 h 146783"/>
              <a:gd name="connsiteX9" fmla="*/ 937452 w 1927094"/>
              <a:gd name="connsiteY9" fmla="*/ 7696 h 146783"/>
              <a:gd name="connsiteX10" fmla="*/ 1045029 w 1927094"/>
              <a:gd name="connsiteY10" fmla="*/ 99905 h 146783"/>
              <a:gd name="connsiteX11" fmla="*/ 1152605 w 1927094"/>
              <a:gd name="connsiteY11" fmla="*/ 7696 h 146783"/>
              <a:gd name="connsiteX12" fmla="*/ 1252498 w 1927094"/>
              <a:gd name="connsiteY12" fmla="*/ 99905 h 146783"/>
              <a:gd name="connsiteX13" fmla="*/ 1352390 w 1927094"/>
              <a:gd name="connsiteY13" fmla="*/ 7696 h 146783"/>
              <a:gd name="connsiteX14" fmla="*/ 1467651 w 1927094"/>
              <a:gd name="connsiteY14" fmla="*/ 99905 h 146783"/>
              <a:gd name="connsiteX15" fmla="*/ 1567543 w 1927094"/>
              <a:gd name="connsiteY15" fmla="*/ 7696 h 146783"/>
              <a:gd name="connsiteX16" fmla="*/ 1675120 w 1927094"/>
              <a:gd name="connsiteY16" fmla="*/ 99905 h 146783"/>
              <a:gd name="connsiteX17" fmla="*/ 1775012 w 1927094"/>
              <a:gd name="connsiteY17" fmla="*/ 7696 h 146783"/>
              <a:gd name="connsiteX18" fmla="*/ 1897957 w 1927094"/>
              <a:gd name="connsiteY18" fmla="*/ 99905 h 146783"/>
              <a:gd name="connsiteX19" fmla="*/ 1927094 w 1927094"/>
              <a:gd name="connsiteY19" fmla="*/ 146783 h 146783"/>
              <a:gd name="connsiteX0" fmla="*/ 0 w 1927094"/>
              <a:gd name="connsiteY0" fmla="*/ 107589 h 146783"/>
              <a:gd name="connsiteX1" fmla="*/ 115261 w 1927094"/>
              <a:gd name="connsiteY1" fmla="*/ 12 h 146783"/>
              <a:gd name="connsiteX2" fmla="*/ 222837 w 1927094"/>
              <a:gd name="connsiteY2" fmla="*/ 99905 h 146783"/>
              <a:gd name="connsiteX3" fmla="*/ 322730 w 1927094"/>
              <a:gd name="connsiteY3" fmla="*/ 12 h 146783"/>
              <a:gd name="connsiteX4" fmla="*/ 430306 w 1927094"/>
              <a:gd name="connsiteY4" fmla="*/ 99905 h 146783"/>
              <a:gd name="connsiteX5" fmla="*/ 530199 w 1927094"/>
              <a:gd name="connsiteY5" fmla="*/ 12 h 146783"/>
              <a:gd name="connsiteX6" fmla="*/ 637775 w 1927094"/>
              <a:gd name="connsiteY6" fmla="*/ 99905 h 146783"/>
              <a:gd name="connsiteX7" fmla="*/ 745352 w 1927094"/>
              <a:gd name="connsiteY7" fmla="*/ 7696 h 146783"/>
              <a:gd name="connsiteX8" fmla="*/ 837560 w 1927094"/>
              <a:gd name="connsiteY8" fmla="*/ 99905 h 146783"/>
              <a:gd name="connsiteX9" fmla="*/ 937452 w 1927094"/>
              <a:gd name="connsiteY9" fmla="*/ 7696 h 146783"/>
              <a:gd name="connsiteX10" fmla="*/ 1045029 w 1927094"/>
              <a:gd name="connsiteY10" fmla="*/ 99905 h 146783"/>
              <a:gd name="connsiteX11" fmla="*/ 1152605 w 1927094"/>
              <a:gd name="connsiteY11" fmla="*/ 7696 h 146783"/>
              <a:gd name="connsiteX12" fmla="*/ 1252498 w 1927094"/>
              <a:gd name="connsiteY12" fmla="*/ 99905 h 146783"/>
              <a:gd name="connsiteX13" fmla="*/ 1352390 w 1927094"/>
              <a:gd name="connsiteY13" fmla="*/ 7696 h 146783"/>
              <a:gd name="connsiteX14" fmla="*/ 1467651 w 1927094"/>
              <a:gd name="connsiteY14" fmla="*/ 99905 h 146783"/>
              <a:gd name="connsiteX15" fmla="*/ 1567543 w 1927094"/>
              <a:gd name="connsiteY15" fmla="*/ 7696 h 146783"/>
              <a:gd name="connsiteX16" fmla="*/ 1675120 w 1927094"/>
              <a:gd name="connsiteY16" fmla="*/ 99905 h 146783"/>
              <a:gd name="connsiteX17" fmla="*/ 1775012 w 1927094"/>
              <a:gd name="connsiteY17" fmla="*/ 7696 h 146783"/>
              <a:gd name="connsiteX18" fmla="*/ 1843847 w 1927094"/>
              <a:gd name="connsiteY18" fmla="*/ 109282 h 146783"/>
              <a:gd name="connsiteX19" fmla="*/ 1927094 w 1927094"/>
              <a:gd name="connsiteY19" fmla="*/ 146783 h 146783"/>
              <a:gd name="connsiteX0" fmla="*/ 0 w 1943743"/>
              <a:gd name="connsiteY0" fmla="*/ 107589 h 109431"/>
              <a:gd name="connsiteX1" fmla="*/ 115261 w 1943743"/>
              <a:gd name="connsiteY1" fmla="*/ 12 h 109431"/>
              <a:gd name="connsiteX2" fmla="*/ 222837 w 1943743"/>
              <a:gd name="connsiteY2" fmla="*/ 99905 h 109431"/>
              <a:gd name="connsiteX3" fmla="*/ 322730 w 1943743"/>
              <a:gd name="connsiteY3" fmla="*/ 12 h 109431"/>
              <a:gd name="connsiteX4" fmla="*/ 430306 w 1943743"/>
              <a:gd name="connsiteY4" fmla="*/ 99905 h 109431"/>
              <a:gd name="connsiteX5" fmla="*/ 530199 w 1943743"/>
              <a:gd name="connsiteY5" fmla="*/ 12 h 109431"/>
              <a:gd name="connsiteX6" fmla="*/ 637775 w 1943743"/>
              <a:gd name="connsiteY6" fmla="*/ 99905 h 109431"/>
              <a:gd name="connsiteX7" fmla="*/ 745352 w 1943743"/>
              <a:gd name="connsiteY7" fmla="*/ 7696 h 109431"/>
              <a:gd name="connsiteX8" fmla="*/ 837560 w 1943743"/>
              <a:gd name="connsiteY8" fmla="*/ 99905 h 109431"/>
              <a:gd name="connsiteX9" fmla="*/ 937452 w 1943743"/>
              <a:gd name="connsiteY9" fmla="*/ 7696 h 109431"/>
              <a:gd name="connsiteX10" fmla="*/ 1045029 w 1943743"/>
              <a:gd name="connsiteY10" fmla="*/ 99905 h 109431"/>
              <a:gd name="connsiteX11" fmla="*/ 1152605 w 1943743"/>
              <a:gd name="connsiteY11" fmla="*/ 7696 h 109431"/>
              <a:gd name="connsiteX12" fmla="*/ 1252498 w 1943743"/>
              <a:gd name="connsiteY12" fmla="*/ 99905 h 109431"/>
              <a:gd name="connsiteX13" fmla="*/ 1352390 w 1943743"/>
              <a:gd name="connsiteY13" fmla="*/ 7696 h 109431"/>
              <a:gd name="connsiteX14" fmla="*/ 1467651 w 1943743"/>
              <a:gd name="connsiteY14" fmla="*/ 99905 h 109431"/>
              <a:gd name="connsiteX15" fmla="*/ 1567543 w 1943743"/>
              <a:gd name="connsiteY15" fmla="*/ 7696 h 109431"/>
              <a:gd name="connsiteX16" fmla="*/ 1675120 w 1943743"/>
              <a:gd name="connsiteY16" fmla="*/ 99905 h 109431"/>
              <a:gd name="connsiteX17" fmla="*/ 1775012 w 1943743"/>
              <a:gd name="connsiteY17" fmla="*/ 7696 h 109431"/>
              <a:gd name="connsiteX18" fmla="*/ 1843847 w 1943743"/>
              <a:gd name="connsiteY18" fmla="*/ 109282 h 109431"/>
              <a:gd name="connsiteX19" fmla="*/ 1943743 w 1943743"/>
              <a:gd name="connsiteY19" fmla="*/ 34279 h 109431"/>
              <a:gd name="connsiteX0" fmla="*/ 0 w 1943743"/>
              <a:gd name="connsiteY0" fmla="*/ 107589 h 109431"/>
              <a:gd name="connsiteX1" fmla="*/ 115261 w 1943743"/>
              <a:gd name="connsiteY1" fmla="*/ 12 h 109431"/>
              <a:gd name="connsiteX2" fmla="*/ 222837 w 1943743"/>
              <a:gd name="connsiteY2" fmla="*/ 99905 h 109431"/>
              <a:gd name="connsiteX3" fmla="*/ 322730 w 1943743"/>
              <a:gd name="connsiteY3" fmla="*/ 12 h 109431"/>
              <a:gd name="connsiteX4" fmla="*/ 430306 w 1943743"/>
              <a:gd name="connsiteY4" fmla="*/ 99905 h 109431"/>
              <a:gd name="connsiteX5" fmla="*/ 530199 w 1943743"/>
              <a:gd name="connsiteY5" fmla="*/ 12 h 109431"/>
              <a:gd name="connsiteX6" fmla="*/ 637775 w 1943743"/>
              <a:gd name="connsiteY6" fmla="*/ 99905 h 109431"/>
              <a:gd name="connsiteX7" fmla="*/ 745352 w 1943743"/>
              <a:gd name="connsiteY7" fmla="*/ 7696 h 109431"/>
              <a:gd name="connsiteX8" fmla="*/ 837560 w 1943743"/>
              <a:gd name="connsiteY8" fmla="*/ 99905 h 109431"/>
              <a:gd name="connsiteX9" fmla="*/ 937452 w 1943743"/>
              <a:gd name="connsiteY9" fmla="*/ 7696 h 109431"/>
              <a:gd name="connsiteX10" fmla="*/ 1045029 w 1943743"/>
              <a:gd name="connsiteY10" fmla="*/ 99905 h 109431"/>
              <a:gd name="connsiteX11" fmla="*/ 1152605 w 1943743"/>
              <a:gd name="connsiteY11" fmla="*/ 7696 h 109431"/>
              <a:gd name="connsiteX12" fmla="*/ 1252498 w 1943743"/>
              <a:gd name="connsiteY12" fmla="*/ 99905 h 109431"/>
              <a:gd name="connsiteX13" fmla="*/ 1352390 w 1943743"/>
              <a:gd name="connsiteY13" fmla="*/ 7696 h 109431"/>
              <a:gd name="connsiteX14" fmla="*/ 1467651 w 1943743"/>
              <a:gd name="connsiteY14" fmla="*/ 99905 h 109431"/>
              <a:gd name="connsiteX15" fmla="*/ 1567543 w 1943743"/>
              <a:gd name="connsiteY15" fmla="*/ 7696 h 109431"/>
              <a:gd name="connsiteX16" fmla="*/ 1675120 w 1943743"/>
              <a:gd name="connsiteY16" fmla="*/ 99905 h 109431"/>
              <a:gd name="connsiteX17" fmla="*/ 1775012 w 1943743"/>
              <a:gd name="connsiteY17" fmla="*/ 7696 h 109431"/>
              <a:gd name="connsiteX18" fmla="*/ 1864659 w 1943743"/>
              <a:gd name="connsiteY18" fmla="*/ 109281 h 109431"/>
              <a:gd name="connsiteX19" fmla="*/ 1943743 w 1943743"/>
              <a:gd name="connsiteY19" fmla="*/ 34279 h 109431"/>
              <a:gd name="connsiteX0" fmla="*/ 0 w 1927094"/>
              <a:gd name="connsiteY0" fmla="*/ 107589 h 110492"/>
              <a:gd name="connsiteX1" fmla="*/ 115261 w 1927094"/>
              <a:gd name="connsiteY1" fmla="*/ 12 h 110492"/>
              <a:gd name="connsiteX2" fmla="*/ 222837 w 1927094"/>
              <a:gd name="connsiteY2" fmla="*/ 99905 h 110492"/>
              <a:gd name="connsiteX3" fmla="*/ 322730 w 1927094"/>
              <a:gd name="connsiteY3" fmla="*/ 12 h 110492"/>
              <a:gd name="connsiteX4" fmla="*/ 430306 w 1927094"/>
              <a:gd name="connsiteY4" fmla="*/ 99905 h 110492"/>
              <a:gd name="connsiteX5" fmla="*/ 530199 w 1927094"/>
              <a:gd name="connsiteY5" fmla="*/ 12 h 110492"/>
              <a:gd name="connsiteX6" fmla="*/ 637775 w 1927094"/>
              <a:gd name="connsiteY6" fmla="*/ 99905 h 110492"/>
              <a:gd name="connsiteX7" fmla="*/ 745352 w 1927094"/>
              <a:gd name="connsiteY7" fmla="*/ 7696 h 110492"/>
              <a:gd name="connsiteX8" fmla="*/ 837560 w 1927094"/>
              <a:gd name="connsiteY8" fmla="*/ 99905 h 110492"/>
              <a:gd name="connsiteX9" fmla="*/ 937452 w 1927094"/>
              <a:gd name="connsiteY9" fmla="*/ 7696 h 110492"/>
              <a:gd name="connsiteX10" fmla="*/ 1045029 w 1927094"/>
              <a:gd name="connsiteY10" fmla="*/ 99905 h 110492"/>
              <a:gd name="connsiteX11" fmla="*/ 1152605 w 1927094"/>
              <a:gd name="connsiteY11" fmla="*/ 7696 h 110492"/>
              <a:gd name="connsiteX12" fmla="*/ 1252498 w 1927094"/>
              <a:gd name="connsiteY12" fmla="*/ 99905 h 110492"/>
              <a:gd name="connsiteX13" fmla="*/ 1352390 w 1927094"/>
              <a:gd name="connsiteY13" fmla="*/ 7696 h 110492"/>
              <a:gd name="connsiteX14" fmla="*/ 1467651 w 1927094"/>
              <a:gd name="connsiteY14" fmla="*/ 99905 h 110492"/>
              <a:gd name="connsiteX15" fmla="*/ 1567543 w 1927094"/>
              <a:gd name="connsiteY15" fmla="*/ 7696 h 110492"/>
              <a:gd name="connsiteX16" fmla="*/ 1675120 w 1927094"/>
              <a:gd name="connsiteY16" fmla="*/ 99905 h 110492"/>
              <a:gd name="connsiteX17" fmla="*/ 1775012 w 1927094"/>
              <a:gd name="connsiteY17" fmla="*/ 7696 h 110492"/>
              <a:gd name="connsiteX18" fmla="*/ 1864659 w 1927094"/>
              <a:gd name="connsiteY18" fmla="*/ 109281 h 110492"/>
              <a:gd name="connsiteX19" fmla="*/ 1927094 w 1927094"/>
              <a:gd name="connsiteY19" fmla="*/ 71780 h 110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927094" h="110492">
                <a:moveTo>
                  <a:pt x="0" y="107589"/>
                </a:moveTo>
                <a:cubicBezTo>
                  <a:pt x="39061" y="54441"/>
                  <a:pt x="78122" y="1293"/>
                  <a:pt x="115261" y="12"/>
                </a:cubicBezTo>
                <a:cubicBezTo>
                  <a:pt x="152400" y="-1269"/>
                  <a:pt x="188259" y="99905"/>
                  <a:pt x="222837" y="99905"/>
                </a:cubicBezTo>
                <a:cubicBezTo>
                  <a:pt x="257415" y="99905"/>
                  <a:pt x="288152" y="12"/>
                  <a:pt x="322730" y="12"/>
                </a:cubicBezTo>
                <a:cubicBezTo>
                  <a:pt x="357308" y="12"/>
                  <a:pt x="395728" y="99905"/>
                  <a:pt x="430306" y="99905"/>
                </a:cubicBezTo>
                <a:cubicBezTo>
                  <a:pt x="464884" y="99905"/>
                  <a:pt x="495621" y="12"/>
                  <a:pt x="530199" y="12"/>
                </a:cubicBezTo>
                <a:cubicBezTo>
                  <a:pt x="564777" y="12"/>
                  <a:pt x="601916" y="98624"/>
                  <a:pt x="637775" y="99905"/>
                </a:cubicBezTo>
                <a:cubicBezTo>
                  <a:pt x="673634" y="101186"/>
                  <a:pt x="712055" y="7696"/>
                  <a:pt x="745352" y="7696"/>
                </a:cubicBezTo>
                <a:cubicBezTo>
                  <a:pt x="778649" y="7696"/>
                  <a:pt x="805543" y="99905"/>
                  <a:pt x="837560" y="99905"/>
                </a:cubicBezTo>
                <a:cubicBezTo>
                  <a:pt x="869577" y="99905"/>
                  <a:pt x="902874" y="7696"/>
                  <a:pt x="937452" y="7696"/>
                </a:cubicBezTo>
                <a:cubicBezTo>
                  <a:pt x="972030" y="7696"/>
                  <a:pt x="1009170" y="99905"/>
                  <a:pt x="1045029" y="99905"/>
                </a:cubicBezTo>
                <a:cubicBezTo>
                  <a:pt x="1080888" y="99905"/>
                  <a:pt x="1118027" y="7696"/>
                  <a:pt x="1152605" y="7696"/>
                </a:cubicBezTo>
                <a:cubicBezTo>
                  <a:pt x="1187183" y="7696"/>
                  <a:pt x="1219201" y="99905"/>
                  <a:pt x="1252498" y="99905"/>
                </a:cubicBezTo>
                <a:cubicBezTo>
                  <a:pt x="1285795" y="99905"/>
                  <a:pt x="1316531" y="7696"/>
                  <a:pt x="1352390" y="7696"/>
                </a:cubicBezTo>
                <a:cubicBezTo>
                  <a:pt x="1388249" y="7696"/>
                  <a:pt x="1431792" y="99905"/>
                  <a:pt x="1467651" y="99905"/>
                </a:cubicBezTo>
                <a:cubicBezTo>
                  <a:pt x="1503510" y="99905"/>
                  <a:pt x="1532965" y="7696"/>
                  <a:pt x="1567543" y="7696"/>
                </a:cubicBezTo>
                <a:cubicBezTo>
                  <a:pt x="1602121" y="7696"/>
                  <a:pt x="1640542" y="99905"/>
                  <a:pt x="1675120" y="99905"/>
                </a:cubicBezTo>
                <a:cubicBezTo>
                  <a:pt x="1709698" y="99905"/>
                  <a:pt x="1743422" y="6133"/>
                  <a:pt x="1775012" y="7696"/>
                </a:cubicBezTo>
                <a:cubicBezTo>
                  <a:pt x="1806602" y="9259"/>
                  <a:pt x="1839312" y="98600"/>
                  <a:pt x="1864659" y="109281"/>
                </a:cubicBezTo>
                <a:cubicBezTo>
                  <a:pt x="1890006" y="119962"/>
                  <a:pt x="1917382" y="56154"/>
                  <a:pt x="1927094" y="71780"/>
                </a:cubicBezTo>
              </a:path>
            </a:pathLst>
          </a:cu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38" name="Freeform 37"/>
          <p:cNvSpPr/>
          <p:nvPr/>
        </p:nvSpPr>
        <p:spPr>
          <a:xfrm>
            <a:off x="8173479" y="2236203"/>
            <a:ext cx="2124017" cy="50753"/>
          </a:xfrm>
          <a:custGeom>
            <a:avLst/>
            <a:gdLst>
              <a:gd name="connsiteX0" fmla="*/ 0 w 1897957"/>
              <a:gd name="connsiteY0" fmla="*/ 107589 h 107589"/>
              <a:gd name="connsiteX1" fmla="*/ 115261 w 1897957"/>
              <a:gd name="connsiteY1" fmla="*/ 12 h 107589"/>
              <a:gd name="connsiteX2" fmla="*/ 222837 w 1897957"/>
              <a:gd name="connsiteY2" fmla="*/ 99905 h 107589"/>
              <a:gd name="connsiteX3" fmla="*/ 322730 w 1897957"/>
              <a:gd name="connsiteY3" fmla="*/ 12 h 107589"/>
              <a:gd name="connsiteX4" fmla="*/ 430306 w 1897957"/>
              <a:gd name="connsiteY4" fmla="*/ 99905 h 107589"/>
              <a:gd name="connsiteX5" fmla="*/ 530199 w 1897957"/>
              <a:gd name="connsiteY5" fmla="*/ 12 h 107589"/>
              <a:gd name="connsiteX6" fmla="*/ 637775 w 1897957"/>
              <a:gd name="connsiteY6" fmla="*/ 99905 h 107589"/>
              <a:gd name="connsiteX7" fmla="*/ 745352 w 1897957"/>
              <a:gd name="connsiteY7" fmla="*/ 7696 h 107589"/>
              <a:gd name="connsiteX8" fmla="*/ 837560 w 1897957"/>
              <a:gd name="connsiteY8" fmla="*/ 99905 h 107589"/>
              <a:gd name="connsiteX9" fmla="*/ 937452 w 1897957"/>
              <a:gd name="connsiteY9" fmla="*/ 7696 h 107589"/>
              <a:gd name="connsiteX10" fmla="*/ 1045029 w 1897957"/>
              <a:gd name="connsiteY10" fmla="*/ 99905 h 107589"/>
              <a:gd name="connsiteX11" fmla="*/ 1152605 w 1897957"/>
              <a:gd name="connsiteY11" fmla="*/ 7696 h 107589"/>
              <a:gd name="connsiteX12" fmla="*/ 1252498 w 1897957"/>
              <a:gd name="connsiteY12" fmla="*/ 99905 h 107589"/>
              <a:gd name="connsiteX13" fmla="*/ 1352390 w 1897957"/>
              <a:gd name="connsiteY13" fmla="*/ 7696 h 107589"/>
              <a:gd name="connsiteX14" fmla="*/ 1467651 w 1897957"/>
              <a:gd name="connsiteY14" fmla="*/ 99905 h 107589"/>
              <a:gd name="connsiteX15" fmla="*/ 1567543 w 1897957"/>
              <a:gd name="connsiteY15" fmla="*/ 7696 h 107589"/>
              <a:gd name="connsiteX16" fmla="*/ 1675120 w 1897957"/>
              <a:gd name="connsiteY16" fmla="*/ 99905 h 107589"/>
              <a:gd name="connsiteX17" fmla="*/ 1775012 w 1897957"/>
              <a:gd name="connsiteY17" fmla="*/ 7696 h 107589"/>
              <a:gd name="connsiteX18" fmla="*/ 1897957 w 1897957"/>
              <a:gd name="connsiteY18" fmla="*/ 99905 h 107589"/>
              <a:gd name="connsiteX19" fmla="*/ 1897957 w 1897957"/>
              <a:gd name="connsiteY19" fmla="*/ 99905 h 107589"/>
              <a:gd name="connsiteX0" fmla="*/ 0 w 1856334"/>
              <a:gd name="connsiteY0" fmla="*/ 98203 h 99908"/>
              <a:gd name="connsiteX1" fmla="*/ 73638 w 1856334"/>
              <a:gd name="connsiteY1" fmla="*/ 2 h 99908"/>
              <a:gd name="connsiteX2" fmla="*/ 181214 w 1856334"/>
              <a:gd name="connsiteY2" fmla="*/ 99895 h 99908"/>
              <a:gd name="connsiteX3" fmla="*/ 281107 w 1856334"/>
              <a:gd name="connsiteY3" fmla="*/ 2 h 99908"/>
              <a:gd name="connsiteX4" fmla="*/ 388683 w 1856334"/>
              <a:gd name="connsiteY4" fmla="*/ 99895 h 99908"/>
              <a:gd name="connsiteX5" fmla="*/ 488576 w 1856334"/>
              <a:gd name="connsiteY5" fmla="*/ 2 h 99908"/>
              <a:gd name="connsiteX6" fmla="*/ 596152 w 1856334"/>
              <a:gd name="connsiteY6" fmla="*/ 99895 h 99908"/>
              <a:gd name="connsiteX7" fmla="*/ 703729 w 1856334"/>
              <a:gd name="connsiteY7" fmla="*/ 7686 h 99908"/>
              <a:gd name="connsiteX8" fmla="*/ 795937 w 1856334"/>
              <a:gd name="connsiteY8" fmla="*/ 99895 h 99908"/>
              <a:gd name="connsiteX9" fmla="*/ 895829 w 1856334"/>
              <a:gd name="connsiteY9" fmla="*/ 7686 h 99908"/>
              <a:gd name="connsiteX10" fmla="*/ 1003406 w 1856334"/>
              <a:gd name="connsiteY10" fmla="*/ 99895 h 99908"/>
              <a:gd name="connsiteX11" fmla="*/ 1110982 w 1856334"/>
              <a:gd name="connsiteY11" fmla="*/ 7686 h 99908"/>
              <a:gd name="connsiteX12" fmla="*/ 1210875 w 1856334"/>
              <a:gd name="connsiteY12" fmla="*/ 99895 h 99908"/>
              <a:gd name="connsiteX13" fmla="*/ 1310767 w 1856334"/>
              <a:gd name="connsiteY13" fmla="*/ 7686 h 99908"/>
              <a:gd name="connsiteX14" fmla="*/ 1426028 w 1856334"/>
              <a:gd name="connsiteY14" fmla="*/ 99895 h 99908"/>
              <a:gd name="connsiteX15" fmla="*/ 1525920 w 1856334"/>
              <a:gd name="connsiteY15" fmla="*/ 7686 h 99908"/>
              <a:gd name="connsiteX16" fmla="*/ 1633497 w 1856334"/>
              <a:gd name="connsiteY16" fmla="*/ 99895 h 99908"/>
              <a:gd name="connsiteX17" fmla="*/ 1733389 w 1856334"/>
              <a:gd name="connsiteY17" fmla="*/ 7686 h 99908"/>
              <a:gd name="connsiteX18" fmla="*/ 1856334 w 1856334"/>
              <a:gd name="connsiteY18" fmla="*/ 99895 h 99908"/>
              <a:gd name="connsiteX19" fmla="*/ 1856334 w 1856334"/>
              <a:gd name="connsiteY19" fmla="*/ 99895 h 99908"/>
              <a:gd name="connsiteX0" fmla="*/ 20009 w 1784772"/>
              <a:gd name="connsiteY0" fmla="*/ 193361 h 193361"/>
              <a:gd name="connsiteX1" fmla="*/ 2076 w 1784772"/>
              <a:gd name="connsiteY1" fmla="*/ 1406 h 193361"/>
              <a:gd name="connsiteX2" fmla="*/ 109652 w 1784772"/>
              <a:gd name="connsiteY2" fmla="*/ 101299 h 193361"/>
              <a:gd name="connsiteX3" fmla="*/ 209545 w 1784772"/>
              <a:gd name="connsiteY3" fmla="*/ 1406 h 193361"/>
              <a:gd name="connsiteX4" fmla="*/ 317121 w 1784772"/>
              <a:gd name="connsiteY4" fmla="*/ 101299 h 193361"/>
              <a:gd name="connsiteX5" fmla="*/ 417014 w 1784772"/>
              <a:gd name="connsiteY5" fmla="*/ 1406 h 193361"/>
              <a:gd name="connsiteX6" fmla="*/ 524590 w 1784772"/>
              <a:gd name="connsiteY6" fmla="*/ 101299 h 193361"/>
              <a:gd name="connsiteX7" fmla="*/ 632167 w 1784772"/>
              <a:gd name="connsiteY7" fmla="*/ 9090 h 193361"/>
              <a:gd name="connsiteX8" fmla="*/ 724375 w 1784772"/>
              <a:gd name="connsiteY8" fmla="*/ 101299 h 193361"/>
              <a:gd name="connsiteX9" fmla="*/ 824267 w 1784772"/>
              <a:gd name="connsiteY9" fmla="*/ 9090 h 193361"/>
              <a:gd name="connsiteX10" fmla="*/ 931844 w 1784772"/>
              <a:gd name="connsiteY10" fmla="*/ 101299 h 193361"/>
              <a:gd name="connsiteX11" fmla="*/ 1039420 w 1784772"/>
              <a:gd name="connsiteY11" fmla="*/ 9090 h 193361"/>
              <a:gd name="connsiteX12" fmla="*/ 1139313 w 1784772"/>
              <a:gd name="connsiteY12" fmla="*/ 101299 h 193361"/>
              <a:gd name="connsiteX13" fmla="*/ 1239205 w 1784772"/>
              <a:gd name="connsiteY13" fmla="*/ 9090 h 193361"/>
              <a:gd name="connsiteX14" fmla="*/ 1354466 w 1784772"/>
              <a:gd name="connsiteY14" fmla="*/ 101299 h 193361"/>
              <a:gd name="connsiteX15" fmla="*/ 1454358 w 1784772"/>
              <a:gd name="connsiteY15" fmla="*/ 9090 h 193361"/>
              <a:gd name="connsiteX16" fmla="*/ 1561935 w 1784772"/>
              <a:gd name="connsiteY16" fmla="*/ 101299 h 193361"/>
              <a:gd name="connsiteX17" fmla="*/ 1661827 w 1784772"/>
              <a:gd name="connsiteY17" fmla="*/ 9090 h 193361"/>
              <a:gd name="connsiteX18" fmla="*/ 1784772 w 1784772"/>
              <a:gd name="connsiteY18" fmla="*/ 101299 h 193361"/>
              <a:gd name="connsiteX19" fmla="*/ 1784772 w 1784772"/>
              <a:gd name="connsiteY19" fmla="*/ 101299 h 193361"/>
              <a:gd name="connsiteX0" fmla="*/ 0 w 1856334"/>
              <a:gd name="connsiteY0" fmla="*/ 98203 h 99908"/>
              <a:gd name="connsiteX1" fmla="*/ 73638 w 1856334"/>
              <a:gd name="connsiteY1" fmla="*/ 2 h 99908"/>
              <a:gd name="connsiteX2" fmla="*/ 181214 w 1856334"/>
              <a:gd name="connsiteY2" fmla="*/ 99895 h 99908"/>
              <a:gd name="connsiteX3" fmla="*/ 281107 w 1856334"/>
              <a:gd name="connsiteY3" fmla="*/ 2 h 99908"/>
              <a:gd name="connsiteX4" fmla="*/ 388683 w 1856334"/>
              <a:gd name="connsiteY4" fmla="*/ 99895 h 99908"/>
              <a:gd name="connsiteX5" fmla="*/ 488576 w 1856334"/>
              <a:gd name="connsiteY5" fmla="*/ 2 h 99908"/>
              <a:gd name="connsiteX6" fmla="*/ 596152 w 1856334"/>
              <a:gd name="connsiteY6" fmla="*/ 99895 h 99908"/>
              <a:gd name="connsiteX7" fmla="*/ 703729 w 1856334"/>
              <a:gd name="connsiteY7" fmla="*/ 7686 h 99908"/>
              <a:gd name="connsiteX8" fmla="*/ 795937 w 1856334"/>
              <a:gd name="connsiteY8" fmla="*/ 99895 h 99908"/>
              <a:gd name="connsiteX9" fmla="*/ 895829 w 1856334"/>
              <a:gd name="connsiteY9" fmla="*/ 7686 h 99908"/>
              <a:gd name="connsiteX10" fmla="*/ 1003406 w 1856334"/>
              <a:gd name="connsiteY10" fmla="*/ 99895 h 99908"/>
              <a:gd name="connsiteX11" fmla="*/ 1110982 w 1856334"/>
              <a:gd name="connsiteY11" fmla="*/ 7686 h 99908"/>
              <a:gd name="connsiteX12" fmla="*/ 1210875 w 1856334"/>
              <a:gd name="connsiteY12" fmla="*/ 99895 h 99908"/>
              <a:gd name="connsiteX13" fmla="*/ 1310767 w 1856334"/>
              <a:gd name="connsiteY13" fmla="*/ 7686 h 99908"/>
              <a:gd name="connsiteX14" fmla="*/ 1426028 w 1856334"/>
              <a:gd name="connsiteY14" fmla="*/ 99895 h 99908"/>
              <a:gd name="connsiteX15" fmla="*/ 1525920 w 1856334"/>
              <a:gd name="connsiteY15" fmla="*/ 7686 h 99908"/>
              <a:gd name="connsiteX16" fmla="*/ 1633497 w 1856334"/>
              <a:gd name="connsiteY16" fmla="*/ 99895 h 99908"/>
              <a:gd name="connsiteX17" fmla="*/ 1733389 w 1856334"/>
              <a:gd name="connsiteY17" fmla="*/ 7686 h 99908"/>
              <a:gd name="connsiteX18" fmla="*/ 1856334 w 1856334"/>
              <a:gd name="connsiteY18" fmla="*/ 99895 h 99908"/>
              <a:gd name="connsiteX19" fmla="*/ 1856334 w 1856334"/>
              <a:gd name="connsiteY19" fmla="*/ 99895 h 99908"/>
              <a:gd name="connsiteX0" fmla="*/ 0 w 1856334"/>
              <a:gd name="connsiteY0" fmla="*/ 98201 h 99912"/>
              <a:gd name="connsiteX1" fmla="*/ 98612 w 1856334"/>
              <a:gd name="connsiteY1" fmla="*/ 9374 h 99912"/>
              <a:gd name="connsiteX2" fmla="*/ 181214 w 1856334"/>
              <a:gd name="connsiteY2" fmla="*/ 99893 h 99912"/>
              <a:gd name="connsiteX3" fmla="*/ 281107 w 1856334"/>
              <a:gd name="connsiteY3" fmla="*/ 0 h 99912"/>
              <a:gd name="connsiteX4" fmla="*/ 388683 w 1856334"/>
              <a:gd name="connsiteY4" fmla="*/ 99893 h 99912"/>
              <a:gd name="connsiteX5" fmla="*/ 488576 w 1856334"/>
              <a:gd name="connsiteY5" fmla="*/ 0 h 99912"/>
              <a:gd name="connsiteX6" fmla="*/ 596152 w 1856334"/>
              <a:gd name="connsiteY6" fmla="*/ 99893 h 99912"/>
              <a:gd name="connsiteX7" fmla="*/ 703729 w 1856334"/>
              <a:gd name="connsiteY7" fmla="*/ 7684 h 99912"/>
              <a:gd name="connsiteX8" fmla="*/ 795937 w 1856334"/>
              <a:gd name="connsiteY8" fmla="*/ 99893 h 99912"/>
              <a:gd name="connsiteX9" fmla="*/ 895829 w 1856334"/>
              <a:gd name="connsiteY9" fmla="*/ 7684 h 99912"/>
              <a:gd name="connsiteX10" fmla="*/ 1003406 w 1856334"/>
              <a:gd name="connsiteY10" fmla="*/ 99893 h 99912"/>
              <a:gd name="connsiteX11" fmla="*/ 1110982 w 1856334"/>
              <a:gd name="connsiteY11" fmla="*/ 7684 h 99912"/>
              <a:gd name="connsiteX12" fmla="*/ 1210875 w 1856334"/>
              <a:gd name="connsiteY12" fmla="*/ 99893 h 99912"/>
              <a:gd name="connsiteX13" fmla="*/ 1310767 w 1856334"/>
              <a:gd name="connsiteY13" fmla="*/ 7684 h 99912"/>
              <a:gd name="connsiteX14" fmla="*/ 1426028 w 1856334"/>
              <a:gd name="connsiteY14" fmla="*/ 99893 h 99912"/>
              <a:gd name="connsiteX15" fmla="*/ 1525920 w 1856334"/>
              <a:gd name="connsiteY15" fmla="*/ 7684 h 99912"/>
              <a:gd name="connsiteX16" fmla="*/ 1633497 w 1856334"/>
              <a:gd name="connsiteY16" fmla="*/ 99893 h 99912"/>
              <a:gd name="connsiteX17" fmla="*/ 1733389 w 1856334"/>
              <a:gd name="connsiteY17" fmla="*/ 7684 h 99912"/>
              <a:gd name="connsiteX18" fmla="*/ 1856334 w 1856334"/>
              <a:gd name="connsiteY18" fmla="*/ 99893 h 99912"/>
              <a:gd name="connsiteX19" fmla="*/ 1856334 w 1856334"/>
              <a:gd name="connsiteY19" fmla="*/ 99893 h 99912"/>
              <a:gd name="connsiteX0" fmla="*/ 0 w 1777251"/>
              <a:gd name="connsiteY0" fmla="*/ 201330 h 201330"/>
              <a:gd name="connsiteX1" fmla="*/ 19529 w 1777251"/>
              <a:gd name="connsiteY1" fmla="*/ 9374 h 201330"/>
              <a:gd name="connsiteX2" fmla="*/ 102131 w 1777251"/>
              <a:gd name="connsiteY2" fmla="*/ 99893 h 201330"/>
              <a:gd name="connsiteX3" fmla="*/ 202024 w 1777251"/>
              <a:gd name="connsiteY3" fmla="*/ 0 h 201330"/>
              <a:gd name="connsiteX4" fmla="*/ 309600 w 1777251"/>
              <a:gd name="connsiteY4" fmla="*/ 99893 h 201330"/>
              <a:gd name="connsiteX5" fmla="*/ 409493 w 1777251"/>
              <a:gd name="connsiteY5" fmla="*/ 0 h 201330"/>
              <a:gd name="connsiteX6" fmla="*/ 517069 w 1777251"/>
              <a:gd name="connsiteY6" fmla="*/ 99893 h 201330"/>
              <a:gd name="connsiteX7" fmla="*/ 624646 w 1777251"/>
              <a:gd name="connsiteY7" fmla="*/ 7684 h 201330"/>
              <a:gd name="connsiteX8" fmla="*/ 716854 w 1777251"/>
              <a:gd name="connsiteY8" fmla="*/ 99893 h 201330"/>
              <a:gd name="connsiteX9" fmla="*/ 816746 w 1777251"/>
              <a:gd name="connsiteY9" fmla="*/ 7684 h 201330"/>
              <a:gd name="connsiteX10" fmla="*/ 924323 w 1777251"/>
              <a:gd name="connsiteY10" fmla="*/ 99893 h 201330"/>
              <a:gd name="connsiteX11" fmla="*/ 1031899 w 1777251"/>
              <a:gd name="connsiteY11" fmla="*/ 7684 h 201330"/>
              <a:gd name="connsiteX12" fmla="*/ 1131792 w 1777251"/>
              <a:gd name="connsiteY12" fmla="*/ 99893 h 201330"/>
              <a:gd name="connsiteX13" fmla="*/ 1231684 w 1777251"/>
              <a:gd name="connsiteY13" fmla="*/ 7684 h 201330"/>
              <a:gd name="connsiteX14" fmla="*/ 1346945 w 1777251"/>
              <a:gd name="connsiteY14" fmla="*/ 99893 h 201330"/>
              <a:gd name="connsiteX15" fmla="*/ 1446837 w 1777251"/>
              <a:gd name="connsiteY15" fmla="*/ 7684 h 201330"/>
              <a:gd name="connsiteX16" fmla="*/ 1554414 w 1777251"/>
              <a:gd name="connsiteY16" fmla="*/ 99893 h 201330"/>
              <a:gd name="connsiteX17" fmla="*/ 1654306 w 1777251"/>
              <a:gd name="connsiteY17" fmla="*/ 7684 h 201330"/>
              <a:gd name="connsiteX18" fmla="*/ 1777251 w 1777251"/>
              <a:gd name="connsiteY18" fmla="*/ 99893 h 201330"/>
              <a:gd name="connsiteX19" fmla="*/ 1777251 w 1777251"/>
              <a:gd name="connsiteY19" fmla="*/ 99893 h 201330"/>
              <a:gd name="connsiteX0" fmla="*/ 0 w 1856334"/>
              <a:gd name="connsiteY0" fmla="*/ 79450 h 99914"/>
              <a:gd name="connsiteX1" fmla="*/ 98612 w 1856334"/>
              <a:gd name="connsiteY1" fmla="*/ 9374 h 99914"/>
              <a:gd name="connsiteX2" fmla="*/ 181214 w 1856334"/>
              <a:gd name="connsiteY2" fmla="*/ 99893 h 99914"/>
              <a:gd name="connsiteX3" fmla="*/ 281107 w 1856334"/>
              <a:gd name="connsiteY3" fmla="*/ 0 h 99914"/>
              <a:gd name="connsiteX4" fmla="*/ 388683 w 1856334"/>
              <a:gd name="connsiteY4" fmla="*/ 99893 h 99914"/>
              <a:gd name="connsiteX5" fmla="*/ 488576 w 1856334"/>
              <a:gd name="connsiteY5" fmla="*/ 0 h 99914"/>
              <a:gd name="connsiteX6" fmla="*/ 596152 w 1856334"/>
              <a:gd name="connsiteY6" fmla="*/ 99893 h 99914"/>
              <a:gd name="connsiteX7" fmla="*/ 703729 w 1856334"/>
              <a:gd name="connsiteY7" fmla="*/ 7684 h 99914"/>
              <a:gd name="connsiteX8" fmla="*/ 795937 w 1856334"/>
              <a:gd name="connsiteY8" fmla="*/ 99893 h 99914"/>
              <a:gd name="connsiteX9" fmla="*/ 895829 w 1856334"/>
              <a:gd name="connsiteY9" fmla="*/ 7684 h 99914"/>
              <a:gd name="connsiteX10" fmla="*/ 1003406 w 1856334"/>
              <a:gd name="connsiteY10" fmla="*/ 99893 h 99914"/>
              <a:gd name="connsiteX11" fmla="*/ 1110982 w 1856334"/>
              <a:gd name="connsiteY11" fmla="*/ 7684 h 99914"/>
              <a:gd name="connsiteX12" fmla="*/ 1210875 w 1856334"/>
              <a:gd name="connsiteY12" fmla="*/ 99893 h 99914"/>
              <a:gd name="connsiteX13" fmla="*/ 1310767 w 1856334"/>
              <a:gd name="connsiteY13" fmla="*/ 7684 h 99914"/>
              <a:gd name="connsiteX14" fmla="*/ 1426028 w 1856334"/>
              <a:gd name="connsiteY14" fmla="*/ 99893 h 99914"/>
              <a:gd name="connsiteX15" fmla="*/ 1525920 w 1856334"/>
              <a:gd name="connsiteY15" fmla="*/ 7684 h 99914"/>
              <a:gd name="connsiteX16" fmla="*/ 1633497 w 1856334"/>
              <a:gd name="connsiteY16" fmla="*/ 99893 h 99914"/>
              <a:gd name="connsiteX17" fmla="*/ 1733389 w 1856334"/>
              <a:gd name="connsiteY17" fmla="*/ 7684 h 99914"/>
              <a:gd name="connsiteX18" fmla="*/ 1856334 w 1856334"/>
              <a:gd name="connsiteY18" fmla="*/ 99893 h 99914"/>
              <a:gd name="connsiteX19" fmla="*/ 1856334 w 1856334"/>
              <a:gd name="connsiteY19" fmla="*/ 99893 h 99914"/>
              <a:gd name="connsiteX0" fmla="*/ 0 w 1856334"/>
              <a:gd name="connsiteY0" fmla="*/ 79450 h 99912"/>
              <a:gd name="connsiteX1" fmla="*/ 98612 w 1856334"/>
              <a:gd name="connsiteY1" fmla="*/ 9374 h 99912"/>
              <a:gd name="connsiteX2" fmla="*/ 181214 w 1856334"/>
              <a:gd name="connsiteY2" fmla="*/ 99893 h 99912"/>
              <a:gd name="connsiteX3" fmla="*/ 281107 w 1856334"/>
              <a:gd name="connsiteY3" fmla="*/ 0 h 99912"/>
              <a:gd name="connsiteX4" fmla="*/ 388683 w 1856334"/>
              <a:gd name="connsiteY4" fmla="*/ 99893 h 99912"/>
              <a:gd name="connsiteX5" fmla="*/ 488576 w 1856334"/>
              <a:gd name="connsiteY5" fmla="*/ 0 h 99912"/>
              <a:gd name="connsiteX6" fmla="*/ 596152 w 1856334"/>
              <a:gd name="connsiteY6" fmla="*/ 99893 h 99912"/>
              <a:gd name="connsiteX7" fmla="*/ 703729 w 1856334"/>
              <a:gd name="connsiteY7" fmla="*/ 7684 h 99912"/>
              <a:gd name="connsiteX8" fmla="*/ 795937 w 1856334"/>
              <a:gd name="connsiteY8" fmla="*/ 99893 h 99912"/>
              <a:gd name="connsiteX9" fmla="*/ 895829 w 1856334"/>
              <a:gd name="connsiteY9" fmla="*/ 7684 h 99912"/>
              <a:gd name="connsiteX10" fmla="*/ 1003406 w 1856334"/>
              <a:gd name="connsiteY10" fmla="*/ 99893 h 99912"/>
              <a:gd name="connsiteX11" fmla="*/ 1110982 w 1856334"/>
              <a:gd name="connsiteY11" fmla="*/ 7684 h 99912"/>
              <a:gd name="connsiteX12" fmla="*/ 1210875 w 1856334"/>
              <a:gd name="connsiteY12" fmla="*/ 99893 h 99912"/>
              <a:gd name="connsiteX13" fmla="*/ 1310767 w 1856334"/>
              <a:gd name="connsiteY13" fmla="*/ 7684 h 99912"/>
              <a:gd name="connsiteX14" fmla="*/ 1426028 w 1856334"/>
              <a:gd name="connsiteY14" fmla="*/ 99893 h 99912"/>
              <a:gd name="connsiteX15" fmla="*/ 1525920 w 1856334"/>
              <a:gd name="connsiteY15" fmla="*/ 7684 h 99912"/>
              <a:gd name="connsiteX16" fmla="*/ 1633497 w 1856334"/>
              <a:gd name="connsiteY16" fmla="*/ 99893 h 99912"/>
              <a:gd name="connsiteX17" fmla="*/ 1733389 w 1856334"/>
              <a:gd name="connsiteY17" fmla="*/ 7684 h 99912"/>
              <a:gd name="connsiteX18" fmla="*/ 1856334 w 1856334"/>
              <a:gd name="connsiteY18" fmla="*/ 99893 h 99912"/>
              <a:gd name="connsiteX19" fmla="*/ 1856334 w 1856334"/>
              <a:gd name="connsiteY19" fmla="*/ 99893 h 99912"/>
              <a:gd name="connsiteX0" fmla="*/ 0 w 1793900"/>
              <a:gd name="connsiteY0" fmla="*/ 266959 h 266959"/>
              <a:gd name="connsiteX1" fmla="*/ 36178 w 1793900"/>
              <a:gd name="connsiteY1" fmla="*/ 9374 h 266959"/>
              <a:gd name="connsiteX2" fmla="*/ 118780 w 1793900"/>
              <a:gd name="connsiteY2" fmla="*/ 99893 h 266959"/>
              <a:gd name="connsiteX3" fmla="*/ 218673 w 1793900"/>
              <a:gd name="connsiteY3" fmla="*/ 0 h 266959"/>
              <a:gd name="connsiteX4" fmla="*/ 326249 w 1793900"/>
              <a:gd name="connsiteY4" fmla="*/ 99893 h 266959"/>
              <a:gd name="connsiteX5" fmla="*/ 426142 w 1793900"/>
              <a:gd name="connsiteY5" fmla="*/ 0 h 266959"/>
              <a:gd name="connsiteX6" fmla="*/ 533718 w 1793900"/>
              <a:gd name="connsiteY6" fmla="*/ 99893 h 266959"/>
              <a:gd name="connsiteX7" fmla="*/ 641295 w 1793900"/>
              <a:gd name="connsiteY7" fmla="*/ 7684 h 266959"/>
              <a:gd name="connsiteX8" fmla="*/ 733503 w 1793900"/>
              <a:gd name="connsiteY8" fmla="*/ 99893 h 266959"/>
              <a:gd name="connsiteX9" fmla="*/ 833395 w 1793900"/>
              <a:gd name="connsiteY9" fmla="*/ 7684 h 266959"/>
              <a:gd name="connsiteX10" fmla="*/ 940972 w 1793900"/>
              <a:gd name="connsiteY10" fmla="*/ 99893 h 266959"/>
              <a:gd name="connsiteX11" fmla="*/ 1048548 w 1793900"/>
              <a:gd name="connsiteY11" fmla="*/ 7684 h 266959"/>
              <a:gd name="connsiteX12" fmla="*/ 1148441 w 1793900"/>
              <a:gd name="connsiteY12" fmla="*/ 99893 h 266959"/>
              <a:gd name="connsiteX13" fmla="*/ 1248333 w 1793900"/>
              <a:gd name="connsiteY13" fmla="*/ 7684 h 266959"/>
              <a:gd name="connsiteX14" fmla="*/ 1363594 w 1793900"/>
              <a:gd name="connsiteY14" fmla="*/ 99893 h 266959"/>
              <a:gd name="connsiteX15" fmla="*/ 1463486 w 1793900"/>
              <a:gd name="connsiteY15" fmla="*/ 7684 h 266959"/>
              <a:gd name="connsiteX16" fmla="*/ 1571063 w 1793900"/>
              <a:gd name="connsiteY16" fmla="*/ 99893 h 266959"/>
              <a:gd name="connsiteX17" fmla="*/ 1670955 w 1793900"/>
              <a:gd name="connsiteY17" fmla="*/ 7684 h 266959"/>
              <a:gd name="connsiteX18" fmla="*/ 1793900 w 1793900"/>
              <a:gd name="connsiteY18" fmla="*/ 99893 h 266959"/>
              <a:gd name="connsiteX19" fmla="*/ 1793900 w 1793900"/>
              <a:gd name="connsiteY19" fmla="*/ 99893 h 266959"/>
              <a:gd name="connsiteX0" fmla="*/ 0 w 1856334"/>
              <a:gd name="connsiteY0" fmla="*/ 98201 h 99912"/>
              <a:gd name="connsiteX1" fmla="*/ 98612 w 1856334"/>
              <a:gd name="connsiteY1" fmla="*/ 9374 h 99912"/>
              <a:gd name="connsiteX2" fmla="*/ 181214 w 1856334"/>
              <a:gd name="connsiteY2" fmla="*/ 99893 h 99912"/>
              <a:gd name="connsiteX3" fmla="*/ 281107 w 1856334"/>
              <a:gd name="connsiteY3" fmla="*/ 0 h 99912"/>
              <a:gd name="connsiteX4" fmla="*/ 388683 w 1856334"/>
              <a:gd name="connsiteY4" fmla="*/ 99893 h 99912"/>
              <a:gd name="connsiteX5" fmla="*/ 488576 w 1856334"/>
              <a:gd name="connsiteY5" fmla="*/ 0 h 99912"/>
              <a:gd name="connsiteX6" fmla="*/ 596152 w 1856334"/>
              <a:gd name="connsiteY6" fmla="*/ 99893 h 99912"/>
              <a:gd name="connsiteX7" fmla="*/ 703729 w 1856334"/>
              <a:gd name="connsiteY7" fmla="*/ 7684 h 99912"/>
              <a:gd name="connsiteX8" fmla="*/ 795937 w 1856334"/>
              <a:gd name="connsiteY8" fmla="*/ 99893 h 99912"/>
              <a:gd name="connsiteX9" fmla="*/ 895829 w 1856334"/>
              <a:gd name="connsiteY9" fmla="*/ 7684 h 99912"/>
              <a:gd name="connsiteX10" fmla="*/ 1003406 w 1856334"/>
              <a:gd name="connsiteY10" fmla="*/ 99893 h 99912"/>
              <a:gd name="connsiteX11" fmla="*/ 1110982 w 1856334"/>
              <a:gd name="connsiteY11" fmla="*/ 7684 h 99912"/>
              <a:gd name="connsiteX12" fmla="*/ 1210875 w 1856334"/>
              <a:gd name="connsiteY12" fmla="*/ 99893 h 99912"/>
              <a:gd name="connsiteX13" fmla="*/ 1310767 w 1856334"/>
              <a:gd name="connsiteY13" fmla="*/ 7684 h 99912"/>
              <a:gd name="connsiteX14" fmla="*/ 1426028 w 1856334"/>
              <a:gd name="connsiteY14" fmla="*/ 99893 h 99912"/>
              <a:gd name="connsiteX15" fmla="*/ 1525920 w 1856334"/>
              <a:gd name="connsiteY15" fmla="*/ 7684 h 99912"/>
              <a:gd name="connsiteX16" fmla="*/ 1633497 w 1856334"/>
              <a:gd name="connsiteY16" fmla="*/ 99893 h 99912"/>
              <a:gd name="connsiteX17" fmla="*/ 1733389 w 1856334"/>
              <a:gd name="connsiteY17" fmla="*/ 7684 h 99912"/>
              <a:gd name="connsiteX18" fmla="*/ 1856334 w 1856334"/>
              <a:gd name="connsiteY18" fmla="*/ 99893 h 99912"/>
              <a:gd name="connsiteX19" fmla="*/ 1856334 w 1856334"/>
              <a:gd name="connsiteY19" fmla="*/ 99893 h 99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856334" h="99912">
                <a:moveTo>
                  <a:pt x="0" y="98201"/>
                </a:moveTo>
                <a:cubicBezTo>
                  <a:pt x="59873" y="73181"/>
                  <a:pt x="68410" y="9092"/>
                  <a:pt x="98612" y="9374"/>
                </a:cubicBezTo>
                <a:cubicBezTo>
                  <a:pt x="128814" y="9656"/>
                  <a:pt x="150798" y="101455"/>
                  <a:pt x="181214" y="99893"/>
                </a:cubicBezTo>
                <a:cubicBezTo>
                  <a:pt x="211630" y="98331"/>
                  <a:pt x="246529" y="0"/>
                  <a:pt x="281107" y="0"/>
                </a:cubicBezTo>
                <a:cubicBezTo>
                  <a:pt x="315685" y="0"/>
                  <a:pt x="354105" y="99893"/>
                  <a:pt x="388683" y="99893"/>
                </a:cubicBezTo>
                <a:cubicBezTo>
                  <a:pt x="423261" y="99893"/>
                  <a:pt x="453998" y="0"/>
                  <a:pt x="488576" y="0"/>
                </a:cubicBezTo>
                <a:cubicBezTo>
                  <a:pt x="523154" y="0"/>
                  <a:pt x="560293" y="98612"/>
                  <a:pt x="596152" y="99893"/>
                </a:cubicBezTo>
                <a:cubicBezTo>
                  <a:pt x="632011" y="101174"/>
                  <a:pt x="670432" y="7684"/>
                  <a:pt x="703729" y="7684"/>
                </a:cubicBezTo>
                <a:cubicBezTo>
                  <a:pt x="737026" y="7684"/>
                  <a:pt x="763920" y="99893"/>
                  <a:pt x="795937" y="99893"/>
                </a:cubicBezTo>
                <a:cubicBezTo>
                  <a:pt x="827954" y="99893"/>
                  <a:pt x="861251" y="7684"/>
                  <a:pt x="895829" y="7684"/>
                </a:cubicBezTo>
                <a:cubicBezTo>
                  <a:pt x="930407" y="7684"/>
                  <a:pt x="967547" y="99893"/>
                  <a:pt x="1003406" y="99893"/>
                </a:cubicBezTo>
                <a:cubicBezTo>
                  <a:pt x="1039265" y="99893"/>
                  <a:pt x="1076404" y="7684"/>
                  <a:pt x="1110982" y="7684"/>
                </a:cubicBezTo>
                <a:cubicBezTo>
                  <a:pt x="1145560" y="7684"/>
                  <a:pt x="1177578" y="99893"/>
                  <a:pt x="1210875" y="99893"/>
                </a:cubicBezTo>
                <a:cubicBezTo>
                  <a:pt x="1244172" y="99893"/>
                  <a:pt x="1274908" y="7684"/>
                  <a:pt x="1310767" y="7684"/>
                </a:cubicBezTo>
                <a:cubicBezTo>
                  <a:pt x="1346626" y="7684"/>
                  <a:pt x="1390169" y="99893"/>
                  <a:pt x="1426028" y="99893"/>
                </a:cubicBezTo>
                <a:cubicBezTo>
                  <a:pt x="1461887" y="99893"/>
                  <a:pt x="1491342" y="7684"/>
                  <a:pt x="1525920" y="7684"/>
                </a:cubicBezTo>
                <a:cubicBezTo>
                  <a:pt x="1560498" y="7684"/>
                  <a:pt x="1598919" y="99893"/>
                  <a:pt x="1633497" y="99893"/>
                </a:cubicBezTo>
                <a:cubicBezTo>
                  <a:pt x="1668075" y="99893"/>
                  <a:pt x="1696250" y="7684"/>
                  <a:pt x="1733389" y="7684"/>
                </a:cubicBezTo>
                <a:cubicBezTo>
                  <a:pt x="1770528" y="7684"/>
                  <a:pt x="1856334" y="99893"/>
                  <a:pt x="1856334" y="99893"/>
                </a:cubicBezTo>
                <a:lnTo>
                  <a:pt x="1856334" y="99893"/>
                </a:lnTo>
              </a:path>
            </a:pathLst>
          </a:cu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3" name="Freeform 2"/>
          <p:cNvSpPr/>
          <p:nvPr/>
        </p:nvSpPr>
        <p:spPr>
          <a:xfrm>
            <a:off x="4543825" y="2217037"/>
            <a:ext cx="1339304" cy="80668"/>
          </a:xfrm>
          <a:custGeom>
            <a:avLst/>
            <a:gdLst>
              <a:gd name="connsiteX0" fmla="*/ 1267866 w 1267866"/>
              <a:gd name="connsiteY0" fmla="*/ 53857 h 86808"/>
              <a:gd name="connsiteX1" fmla="*/ 1175657 w 1267866"/>
              <a:gd name="connsiteY1" fmla="*/ 84593 h 86808"/>
              <a:gd name="connsiteX2" fmla="*/ 1106501 w 1267866"/>
              <a:gd name="connsiteY2" fmla="*/ 15437 h 86808"/>
              <a:gd name="connsiteX3" fmla="*/ 945136 w 1267866"/>
              <a:gd name="connsiteY3" fmla="*/ 76909 h 86808"/>
              <a:gd name="connsiteX4" fmla="*/ 791456 w 1267866"/>
              <a:gd name="connsiteY4" fmla="*/ 15437 h 86808"/>
              <a:gd name="connsiteX5" fmla="*/ 653143 w 1267866"/>
              <a:gd name="connsiteY5" fmla="*/ 61541 h 86808"/>
              <a:gd name="connsiteX6" fmla="*/ 560935 w 1267866"/>
              <a:gd name="connsiteY6" fmla="*/ 15437 h 86808"/>
              <a:gd name="connsiteX7" fmla="*/ 330414 w 1267866"/>
              <a:gd name="connsiteY7" fmla="*/ 69225 h 86808"/>
              <a:gd name="connsiteX8" fmla="*/ 261257 w 1267866"/>
              <a:gd name="connsiteY8" fmla="*/ 69 h 86808"/>
              <a:gd name="connsiteX9" fmla="*/ 99893 w 1267866"/>
              <a:gd name="connsiteY9" fmla="*/ 84593 h 86808"/>
              <a:gd name="connsiteX10" fmla="*/ 0 w 1267866"/>
              <a:gd name="connsiteY10" fmla="*/ 53857 h 86808"/>
              <a:gd name="connsiteX0" fmla="*/ 1267866 w 1267866"/>
              <a:gd name="connsiteY0" fmla="*/ 48487 h 81126"/>
              <a:gd name="connsiteX1" fmla="*/ 1175657 w 1267866"/>
              <a:gd name="connsiteY1" fmla="*/ 79223 h 81126"/>
              <a:gd name="connsiteX2" fmla="*/ 1106501 w 1267866"/>
              <a:gd name="connsiteY2" fmla="*/ 10067 h 81126"/>
              <a:gd name="connsiteX3" fmla="*/ 945136 w 1267866"/>
              <a:gd name="connsiteY3" fmla="*/ 71539 h 81126"/>
              <a:gd name="connsiteX4" fmla="*/ 791456 w 1267866"/>
              <a:gd name="connsiteY4" fmla="*/ 10067 h 81126"/>
              <a:gd name="connsiteX5" fmla="*/ 653143 w 1267866"/>
              <a:gd name="connsiteY5" fmla="*/ 56171 h 81126"/>
              <a:gd name="connsiteX6" fmla="*/ 560935 w 1267866"/>
              <a:gd name="connsiteY6" fmla="*/ 10067 h 81126"/>
              <a:gd name="connsiteX7" fmla="*/ 330414 w 1267866"/>
              <a:gd name="connsiteY7" fmla="*/ 63855 h 81126"/>
              <a:gd name="connsiteX8" fmla="*/ 208870 w 1267866"/>
              <a:gd name="connsiteY8" fmla="*/ 75 h 81126"/>
              <a:gd name="connsiteX9" fmla="*/ 99893 w 1267866"/>
              <a:gd name="connsiteY9" fmla="*/ 79223 h 81126"/>
              <a:gd name="connsiteX10" fmla="*/ 0 w 1267866"/>
              <a:gd name="connsiteY10" fmla="*/ 48487 h 81126"/>
              <a:gd name="connsiteX0" fmla="*/ 1267866 w 1267866"/>
              <a:gd name="connsiteY0" fmla="*/ 48442 h 81082"/>
              <a:gd name="connsiteX1" fmla="*/ 1175657 w 1267866"/>
              <a:gd name="connsiteY1" fmla="*/ 79178 h 81082"/>
              <a:gd name="connsiteX2" fmla="*/ 1106501 w 1267866"/>
              <a:gd name="connsiteY2" fmla="*/ 10022 h 81082"/>
              <a:gd name="connsiteX3" fmla="*/ 945136 w 1267866"/>
              <a:gd name="connsiteY3" fmla="*/ 71494 h 81082"/>
              <a:gd name="connsiteX4" fmla="*/ 791456 w 1267866"/>
              <a:gd name="connsiteY4" fmla="*/ 10022 h 81082"/>
              <a:gd name="connsiteX5" fmla="*/ 653143 w 1267866"/>
              <a:gd name="connsiteY5" fmla="*/ 56126 h 81082"/>
              <a:gd name="connsiteX6" fmla="*/ 560935 w 1267866"/>
              <a:gd name="connsiteY6" fmla="*/ 10022 h 81082"/>
              <a:gd name="connsiteX7" fmla="*/ 358989 w 1267866"/>
              <a:gd name="connsiteY7" fmla="*/ 69184 h 81082"/>
              <a:gd name="connsiteX8" fmla="*/ 208870 w 1267866"/>
              <a:gd name="connsiteY8" fmla="*/ 30 h 81082"/>
              <a:gd name="connsiteX9" fmla="*/ 99893 w 1267866"/>
              <a:gd name="connsiteY9" fmla="*/ 79178 h 81082"/>
              <a:gd name="connsiteX10" fmla="*/ 0 w 1267866"/>
              <a:gd name="connsiteY10" fmla="*/ 48442 h 81082"/>
              <a:gd name="connsiteX0" fmla="*/ 1267866 w 1267866"/>
              <a:gd name="connsiteY0" fmla="*/ 49231 h 81871"/>
              <a:gd name="connsiteX1" fmla="*/ 1175657 w 1267866"/>
              <a:gd name="connsiteY1" fmla="*/ 79967 h 81871"/>
              <a:gd name="connsiteX2" fmla="*/ 1106501 w 1267866"/>
              <a:gd name="connsiteY2" fmla="*/ 10811 h 81871"/>
              <a:gd name="connsiteX3" fmla="*/ 945136 w 1267866"/>
              <a:gd name="connsiteY3" fmla="*/ 72283 h 81871"/>
              <a:gd name="connsiteX4" fmla="*/ 791456 w 1267866"/>
              <a:gd name="connsiteY4" fmla="*/ 10811 h 81871"/>
              <a:gd name="connsiteX5" fmla="*/ 653143 w 1267866"/>
              <a:gd name="connsiteY5" fmla="*/ 56915 h 81871"/>
              <a:gd name="connsiteX6" fmla="*/ 499022 w 1267866"/>
              <a:gd name="connsiteY6" fmla="*/ 60 h 81871"/>
              <a:gd name="connsiteX7" fmla="*/ 358989 w 1267866"/>
              <a:gd name="connsiteY7" fmla="*/ 69973 h 81871"/>
              <a:gd name="connsiteX8" fmla="*/ 208870 w 1267866"/>
              <a:gd name="connsiteY8" fmla="*/ 819 h 81871"/>
              <a:gd name="connsiteX9" fmla="*/ 99893 w 1267866"/>
              <a:gd name="connsiteY9" fmla="*/ 79967 h 81871"/>
              <a:gd name="connsiteX10" fmla="*/ 0 w 1267866"/>
              <a:gd name="connsiteY10" fmla="*/ 49231 h 81871"/>
              <a:gd name="connsiteX0" fmla="*/ 1267866 w 1267866"/>
              <a:gd name="connsiteY0" fmla="*/ 49226 h 83819"/>
              <a:gd name="connsiteX1" fmla="*/ 1175657 w 1267866"/>
              <a:gd name="connsiteY1" fmla="*/ 79962 h 83819"/>
              <a:gd name="connsiteX2" fmla="*/ 1106501 w 1267866"/>
              <a:gd name="connsiteY2" fmla="*/ 10806 h 83819"/>
              <a:gd name="connsiteX3" fmla="*/ 945136 w 1267866"/>
              <a:gd name="connsiteY3" fmla="*/ 72278 h 83819"/>
              <a:gd name="connsiteX4" fmla="*/ 791456 w 1267866"/>
              <a:gd name="connsiteY4" fmla="*/ 10806 h 83819"/>
              <a:gd name="connsiteX5" fmla="*/ 657906 w 1267866"/>
              <a:gd name="connsiteY5" fmla="*/ 83787 h 83819"/>
              <a:gd name="connsiteX6" fmla="*/ 499022 w 1267866"/>
              <a:gd name="connsiteY6" fmla="*/ 55 h 83819"/>
              <a:gd name="connsiteX7" fmla="*/ 358989 w 1267866"/>
              <a:gd name="connsiteY7" fmla="*/ 69968 h 83819"/>
              <a:gd name="connsiteX8" fmla="*/ 208870 w 1267866"/>
              <a:gd name="connsiteY8" fmla="*/ 814 h 83819"/>
              <a:gd name="connsiteX9" fmla="*/ 99893 w 1267866"/>
              <a:gd name="connsiteY9" fmla="*/ 79962 h 83819"/>
              <a:gd name="connsiteX10" fmla="*/ 0 w 1267866"/>
              <a:gd name="connsiteY10" fmla="*/ 49226 h 83819"/>
              <a:gd name="connsiteX0" fmla="*/ 1267866 w 1267866"/>
              <a:gd name="connsiteY0" fmla="*/ 49226 h 83819"/>
              <a:gd name="connsiteX1" fmla="*/ 1175657 w 1267866"/>
              <a:gd name="connsiteY1" fmla="*/ 79962 h 83819"/>
              <a:gd name="connsiteX2" fmla="*/ 1077926 w 1267866"/>
              <a:gd name="connsiteY2" fmla="*/ 5431 h 83819"/>
              <a:gd name="connsiteX3" fmla="*/ 945136 w 1267866"/>
              <a:gd name="connsiteY3" fmla="*/ 72278 h 83819"/>
              <a:gd name="connsiteX4" fmla="*/ 791456 w 1267866"/>
              <a:gd name="connsiteY4" fmla="*/ 10806 h 83819"/>
              <a:gd name="connsiteX5" fmla="*/ 657906 w 1267866"/>
              <a:gd name="connsiteY5" fmla="*/ 83787 h 83819"/>
              <a:gd name="connsiteX6" fmla="*/ 499022 w 1267866"/>
              <a:gd name="connsiteY6" fmla="*/ 55 h 83819"/>
              <a:gd name="connsiteX7" fmla="*/ 358989 w 1267866"/>
              <a:gd name="connsiteY7" fmla="*/ 69968 h 83819"/>
              <a:gd name="connsiteX8" fmla="*/ 208870 w 1267866"/>
              <a:gd name="connsiteY8" fmla="*/ 814 h 83819"/>
              <a:gd name="connsiteX9" fmla="*/ 99893 w 1267866"/>
              <a:gd name="connsiteY9" fmla="*/ 79962 h 83819"/>
              <a:gd name="connsiteX10" fmla="*/ 0 w 1267866"/>
              <a:gd name="connsiteY10" fmla="*/ 49226 h 83819"/>
              <a:gd name="connsiteX0" fmla="*/ 1339304 w 1339304"/>
              <a:gd name="connsiteY0" fmla="*/ 33100 h 83819"/>
              <a:gd name="connsiteX1" fmla="*/ 1175657 w 1339304"/>
              <a:gd name="connsiteY1" fmla="*/ 79962 h 83819"/>
              <a:gd name="connsiteX2" fmla="*/ 1077926 w 1339304"/>
              <a:gd name="connsiteY2" fmla="*/ 5431 h 83819"/>
              <a:gd name="connsiteX3" fmla="*/ 945136 w 1339304"/>
              <a:gd name="connsiteY3" fmla="*/ 72278 h 83819"/>
              <a:gd name="connsiteX4" fmla="*/ 791456 w 1339304"/>
              <a:gd name="connsiteY4" fmla="*/ 10806 h 83819"/>
              <a:gd name="connsiteX5" fmla="*/ 657906 w 1339304"/>
              <a:gd name="connsiteY5" fmla="*/ 83787 h 83819"/>
              <a:gd name="connsiteX6" fmla="*/ 499022 w 1339304"/>
              <a:gd name="connsiteY6" fmla="*/ 55 h 83819"/>
              <a:gd name="connsiteX7" fmla="*/ 358989 w 1339304"/>
              <a:gd name="connsiteY7" fmla="*/ 69968 h 83819"/>
              <a:gd name="connsiteX8" fmla="*/ 208870 w 1339304"/>
              <a:gd name="connsiteY8" fmla="*/ 814 h 83819"/>
              <a:gd name="connsiteX9" fmla="*/ 99893 w 1339304"/>
              <a:gd name="connsiteY9" fmla="*/ 79962 h 83819"/>
              <a:gd name="connsiteX10" fmla="*/ 0 w 1339304"/>
              <a:gd name="connsiteY10" fmla="*/ 49226 h 83819"/>
              <a:gd name="connsiteX0" fmla="*/ 1339304 w 1339304"/>
              <a:gd name="connsiteY0" fmla="*/ 33100 h 91051"/>
              <a:gd name="connsiteX1" fmla="*/ 1199469 w 1339304"/>
              <a:gd name="connsiteY1" fmla="*/ 90713 h 91051"/>
              <a:gd name="connsiteX2" fmla="*/ 1077926 w 1339304"/>
              <a:gd name="connsiteY2" fmla="*/ 5431 h 91051"/>
              <a:gd name="connsiteX3" fmla="*/ 945136 w 1339304"/>
              <a:gd name="connsiteY3" fmla="*/ 72278 h 91051"/>
              <a:gd name="connsiteX4" fmla="*/ 791456 w 1339304"/>
              <a:gd name="connsiteY4" fmla="*/ 10806 h 91051"/>
              <a:gd name="connsiteX5" fmla="*/ 657906 w 1339304"/>
              <a:gd name="connsiteY5" fmla="*/ 83787 h 91051"/>
              <a:gd name="connsiteX6" fmla="*/ 499022 w 1339304"/>
              <a:gd name="connsiteY6" fmla="*/ 55 h 91051"/>
              <a:gd name="connsiteX7" fmla="*/ 358989 w 1339304"/>
              <a:gd name="connsiteY7" fmla="*/ 69968 h 91051"/>
              <a:gd name="connsiteX8" fmla="*/ 208870 w 1339304"/>
              <a:gd name="connsiteY8" fmla="*/ 814 h 91051"/>
              <a:gd name="connsiteX9" fmla="*/ 99893 w 1339304"/>
              <a:gd name="connsiteY9" fmla="*/ 79962 h 91051"/>
              <a:gd name="connsiteX10" fmla="*/ 0 w 1339304"/>
              <a:gd name="connsiteY10" fmla="*/ 49226 h 91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9304" h="91051">
                <a:moveTo>
                  <a:pt x="1339304" y="33100"/>
                </a:moveTo>
                <a:cubicBezTo>
                  <a:pt x="1306646" y="51669"/>
                  <a:pt x="1243032" y="95325"/>
                  <a:pt x="1199469" y="90713"/>
                </a:cubicBezTo>
                <a:cubicBezTo>
                  <a:pt x="1155906" y="86101"/>
                  <a:pt x="1120315" y="8504"/>
                  <a:pt x="1077926" y="5431"/>
                </a:cubicBezTo>
                <a:cubicBezTo>
                  <a:pt x="1035537" y="2358"/>
                  <a:pt x="992881" y="71382"/>
                  <a:pt x="945136" y="72278"/>
                </a:cubicBezTo>
                <a:cubicBezTo>
                  <a:pt x="897391" y="73174"/>
                  <a:pt x="839328" y="8888"/>
                  <a:pt x="791456" y="10806"/>
                </a:cubicBezTo>
                <a:cubicBezTo>
                  <a:pt x="743584" y="12724"/>
                  <a:pt x="706645" y="85579"/>
                  <a:pt x="657906" y="83787"/>
                </a:cubicBezTo>
                <a:cubicBezTo>
                  <a:pt x="609167" y="81995"/>
                  <a:pt x="548841" y="2358"/>
                  <a:pt x="499022" y="55"/>
                </a:cubicBezTo>
                <a:cubicBezTo>
                  <a:pt x="449203" y="-2248"/>
                  <a:pt x="407348" y="69842"/>
                  <a:pt x="358989" y="69968"/>
                </a:cubicBezTo>
                <a:cubicBezTo>
                  <a:pt x="310630" y="70094"/>
                  <a:pt x="252053" y="-852"/>
                  <a:pt x="208870" y="814"/>
                </a:cubicBezTo>
                <a:cubicBezTo>
                  <a:pt x="165687" y="2480"/>
                  <a:pt x="134705" y="71893"/>
                  <a:pt x="99893" y="79962"/>
                </a:cubicBezTo>
                <a:cubicBezTo>
                  <a:pt x="65081" y="88031"/>
                  <a:pt x="28175" y="69076"/>
                  <a:pt x="0" y="49226"/>
                </a:cubicBezTo>
              </a:path>
            </a:pathLst>
          </a:cu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6" name="Freeform 5"/>
          <p:cNvSpPr/>
          <p:nvPr/>
        </p:nvSpPr>
        <p:spPr>
          <a:xfrm>
            <a:off x="8001001" y="2237983"/>
            <a:ext cx="176213" cy="43281"/>
          </a:xfrm>
          <a:custGeom>
            <a:avLst/>
            <a:gdLst>
              <a:gd name="connsiteX0" fmla="*/ 176213 w 176213"/>
              <a:gd name="connsiteY0" fmla="*/ 57322 h 57322"/>
              <a:gd name="connsiteX1" fmla="*/ 85725 w 176213"/>
              <a:gd name="connsiteY1" fmla="*/ 172 h 57322"/>
              <a:gd name="connsiteX2" fmla="*/ 0 w 176213"/>
              <a:gd name="connsiteY2" fmla="*/ 43034 h 57322"/>
              <a:gd name="connsiteX0" fmla="*/ 176213 w 176213"/>
              <a:gd name="connsiteY0" fmla="*/ 57322 h 57340"/>
              <a:gd name="connsiteX1" fmla="*/ 85725 w 176213"/>
              <a:gd name="connsiteY1" fmla="*/ 172 h 57340"/>
              <a:gd name="connsiteX2" fmla="*/ 0 w 176213"/>
              <a:gd name="connsiteY2" fmla="*/ 43034 h 57340"/>
              <a:gd name="connsiteX0" fmla="*/ 176213 w 176213"/>
              <a:gd name="connsiteY0" fmla="*/ 57322 h 57340"/>
              <a:gd name="connsiteX1" fmla="*/ 76200 w 176213"/>
              <a:gd name="connsiteY1" fmla="*/ 172 h 57340"/>
              <a:gd name="connsiteX2" fmla="*/ 0 w 176213"/>
              <a:gd name="connsiteY2" fmla="*/ 43034 h 57340"/>
              <a:gd name="connsiteX0" fmla="*/ 176213 w 176213"/>
              <a:gd name="connsiteY0" fmla="*/ 43256 h 43281"/>
              <a:gd name="connsiteX1" fmla="*/ 76200 w 176213"/>
              <a:gd name="connsiteY1" fmla="*/ 393 h 43281"/>
              <a:gd name="connsiteX2" fmla="*/ 0 w 176213"/>
              <a:gd name="connsiteY2" fmla="*/ 28968 h 43281"/>
            </a:gdLst>
            <a:ahLst/>
            <a:cxnLst>
              <a:cxn ang="0">
                <a:pos x="connsiteX0" y="connsiteY0"/>
              </a:cxn>
              <a:cxn ang="0">
                <a:pos x="connsiteX1" y="connsiteY1"/>
              </a:cxn>
              <a:cxn ang="0">
                <a:pos x="connsiteX2" y="connsiteY2"/>
              </a:cxn>
            </a:cxnLst>
            <a:rect l="l" t="t" r="r" b="b"/>
            <a:pathLst>
              <a:path w="176213" h="43281">
                <a:moveTo>
                  <a:pt x="176213" y="43256"/>
                </a:moveTo>
                <a:cubicBezTo>
                  <a:pt x="117078" y="44446"/>
                  <a:pt x="105569" y="2774"/>
                  <a:pt x="76200" y="393"/>
                </a:cubicBezTo>
                <a:cubicBezTo>
                  <a:pt x="46831" y="-1988"/>
                  <a:pt x="28178" y="6346"/>
                  <a:pt x="0" y="28968"/>
                </a:cubicBezTo>
              </a:path>
            </a:pathLst>
          </a:cu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58" name="TextBox 57"/>
          <p:cNvSpPr txBox="1"/>
          <p:nvPr/>
        </p:nvSpPr>
        <p:spPr>
          <a:xfrm>
            <a:off x="1676401" y="838200"/>
            <a:ext cx="546945" cy="369332"/>
          </a:xfrm>
          <a:prstGeom prst="rect">
            <a:avLst/>
          </a:prstGeom>
          <a:noFill/>
        </p:spPr>
        <p:txBody>
          <a:bodyPr wrap="none" rtlCol="0">
            <a:spAutoFit/>
          </a:bodyPr>
          <a:lstStyle/>
          <a:p>
            <a:r>
              <a:rPr lang="en-US" b="1" dirty="0"/>
              <a:t>NW</a:t>
            </a:r>
          </a:p>
        </p:txBody>
      </p:sp>
      <p:sp>
        <p:nvSpPr>
          <p:cNvPr id="62" name="TextBox 61"/>
          <p:cNvSpPr txBox="1"/>
          <p:nvPr/>
        </p:nvSpPr>
        <p:spPr>
          <a:xfrm>
            <a:off x="10007172" y="838200"/>
            <a:ext cx="405880" cy="369332"/>
          </a:xfrm>
          <a:prstGeom prst="rect">
            <a:avLst/>
          </a:prstGeom>
          <a:noFill/>
        </p:spPr>
        <p:txBody>
          <a:bodyPr wrap="none" rtlCol="0">
            <a:spAutoFit/>
          </a:bodyPr>
          <a:lstStyle/>
          <a:p>
            <a:r>
              <a:rPr lang="en-US" b="1" dirty="0"/>
              <a:t>SE</a:t>
            </a:r>
          </a:p>
        </p:txBody>
      </p:sp>
      <p:sp>
        <p:nvSpPr>
          <p:cNvPr id="64" name="TextBox 63"/>
          <p:cNvSpPr txBox="1"/>
          <p:nvPr/>
        </p:nvSpPr>
        <p:spPr>
          <a:xfrm>
            <a:off x="2031491" y="5117068"/>
            <a:ext cx="190500" cy="369332"/>
          </a:xfrm>
          <a:prstGeom prst="rect">
            <a:avLst/>
          </a:prstGeom>
          <a:noFill/>
        </p:spPr>
        <p:txBody>
          <a:bodyPr wrap="square" rtlCol="0">
            <a:spAutoFit/>
          </a:bodyPr>
          <a:lstStyle/>
          <a:p>
            <a:r>
              <a:rPr lang="en-US" b="1" dirty="0"/>
              <a:t>B</a:t>
            </a:r>
          </a:p>
        </p:txBody>
      </p:sp>
      <p:sp>
        <p:nvSpPr>
          <p:cNvPr id="65" name="TextBox 64"/>
          <p:cNvSpPr txBox="1"/>
          <p:nvPr/>
        </p:nvSpPr>
        <p:spPr>
          <a:xfrm>
            <a:off x="3473195" y="6375892"/>
            <a:ext cx="510540" cy="369332"/>
          </a:xfrm>
          <a:prstGeom prst="rect">
            <a:avLst/>
          </a:prstGeom>
          <a:noFill/>
        </p:spPr>
        <p:txBody>
          <a:bodyPr wrap="square" rtlCol="0">
            <a:spAutoFit/>
          </a:bodyPr>
          <a:lstStyle/>
          <a:p>
            <a:r>
              <a:rPr lang="en-US" b="1" dirty="0"/>
              <a:t>B’</a:t>
            </a:r>
          </a:p>
        </p:txBody>
      </p:sp>
      <p:sp>
        <p:nvSpPr>
          <p:cNvPr id="66" name="TextBox 65"/>
          <p:cNvSpPr txBox="1"/>
          <p:nvPr/>
        </p:nvSpPr>
        <p:spPr>
          <a:xfrm>
            <a:off x="5921827" y="1863625"/>
            <a:ext cx="2569029" cy="369332"/>
          </a:xfrm>
          <a:prstGeom prst="rect">
            <a:avLst/>
          </a:prstGeom>
          <a:noFill/>
        </p:spPr>
        <p:txBody>
          <a:bodyPr wrap="square" rtlCol="0">
            <a:spAutoFit/>
          </a:bodyPr>
          <a:lstStyle/>
          <a:p>
            <a:r>
              <a:rPr lang="en-US" b="1" dirty="0"/>
              <a:t>Cretaceous</a:t>
            </a:r>
          </a:p>
        </p:txBody>
      </p:sp>
      <p:sp>
        <p:nvSpPr>
          <p:cNvPr id="67" name="TextBox 66"/>
          <p:cNvSpPr txBox="1"/>
          <p:nvPr/>
        </p:nvSpPr>
        <p:spPr>
          <a:xfrm>
            <a:off x="5694523" y="2688822"/>
            <a:ext cx="1591863" cy="338554"/>
          </a:xfrm>
          <a:prstGeom prst="rect">
            <a:avLst/>
          </a:prstGeom>
          <a:noFill/>
        </p:spPr>
        <p:txBody>
          <a:bodyPr vert="horz" wrap="square" rtlCol="0">
            <a:spAutoFit/>
          </a:bodyPr>
          <a:lstStyle/>
          <a:p>
            <a:r>
              <a:rPr lang="en-US" sz="1600" b="1" dirty="0"/>
              <a:t>Triassic</a:t>
            </a:r>
          </a:p>
        </p:txBody>
      </p:sp>
      <p:cxnSp>
        <p:nvCxnSpPr>
          <p:cNvPr id="68" name="Straight Connector 67"/>
          <p:cNvCxnSpPr/>
          <p:nvPr/>
        </p:nvCxnSpPr>
        <p:spPr>
          <a:xfrm flipH="1">
            <a:off x="6078591" y="2299047"/>
            <a:ext cx="1" cy="461570"/>
          </a:xfrm>
          <a:prstGeom prst="line">
            <a:avLst/>
          </a:prstGeom>
          <a:ln w="28575">
            <a:solidFill>
              <a:schemeClr val="tx1"/>
            </a:solidFill>
            <a:headEnd type="triangle"/>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flipH="1">
            <a:off x="6078583" y="3013150"/>
            <a:ext cx="8" cy="487697"/>
          </a:xfrm>
          <a:prstGeom prst="line">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0" name="TextBox 69"/>
          <p:cNvSpPr txBox="1"/>
          <p:nvPr/>
        </p:nvSpPr>
        <p:spPr>
          <a:xfrm rot="20977743">
            <a:off x="5846946" y="3407257"/>
            <a:ext cx="1591863" cy="338554"/>
          </a:xfrm>
          <a:prstGeom prst="rect">
            <a:avLst/>
          </a:prstGeom>
          <a:noFill/>
        </p:spPr>
        <p:txBody>
          <a:bodyPr vert="horz" wrap="square" rtlCol="0">
            <a:spAutoFit/>
          </a:bodyPr>
          <a:lstStyle/>
          <a:p>
            <a:r>
              <a:rPr lang="en-US" sz="1600" b="1" dirty="0"/>
              <a:t>Permian</a:t>
            </a:r>
          </a:p>
        </p:txBody>
      </p:sp>
      <p:sp>
        <p:nvSpPr>
          <p:cNvPr id="71" name="TextBox 70"/>
          <p:cNvSpPr txBox="1"/>
          <p:nvPr/>
        </p:nvSpPr>
        <p:spPr>
          <a:xfrm>
            <a:off x="1474726" y="3592435"/>
            <a:ext cx="816249" cy="230832"/>
          </a:xfrm>
          <a:prstGeom prst="rect">
            <a:avLst/>
          </a:prstGeom>
          <a:noFill/>
        </p:spPr>
        <p:txBody>
          <a:bodyPr wrap="none" rtlCol="0">
            <a:spAutoFit/>
          </a:bodyPr>
          <a:lstStyle/>
          <a:p>
            <a:r>
              <a:rPr lang="en-US" sz="900" b="1" dirty="0"/>
              <a:t>U Santa Rosa</a:t>
            </a:r>
          </a:p>
        </p:txBody>
      </p:sp>
      <p:sp>
        <p:nvSpPr>
          <p:cNvPr id="72" name="TextBox 71"/>
          <p:cNvSpPr txBox="1"/>
          <p:nvPr/>
        </p:nvSpPr>
        <p:spPr>
          <a:xfrm>
            <a:off x="1481119" y="3901582"/>
            <a:ext cx="841897" cy="230832"/>
          </a:xfrm>
          <a:prstGeom prst="rect">
            <a:avLst/>
          </a:prstGeom>
          <a:noFill/>
        </p:spPr>
        <p:txBody>
          <a:bodyPr wrap="none" rtlCol="0">
            <a:spAutoFit/>
          </a:bodyPr>
          <a:lstStyle/>
          <a:p>
            <a:r>
              <a:rPr lang="en-US" sz="900" b="1" dirty="0"/>
              <a:t>M Santa Rosa</a:t>
            </a:r>
          </a:p>
        </p:txBody>
      </p:sp>
      <p:sp>
        <p:nvSpPr>
          <p:cNvPr id="73" name="TextBox 72"/>
          <p:cNvSpPr txBox="1"/>
          <p:nvPr/>
        </p:nvSpPr>
        <p:spPr>
          <a:xfrm>
            <a:off x="1556213" y="4415383"/>
            <a:ext cx="758541" cy="230832"/>
          </a:xfrm>
          <a:prstGeom prst="rect">
            <a:avLst/>
          </a:prstGeom>
          <a:noFill/>
        </p:spPr>
        <p:txBody>
          <a:bodyPr wrap="none" rtlCol="0">
            <a:spAutoFit/>
          </a:bodyPr>
          <a:lstStyle/>
          <a:p>
            <a:r>
              <a:rPr lang="en-US" sz="900" b="1" dirty="0"/>
              <a:t>Dewey Lake</a:t>
            </a:r>
          </a:p>
        </p:txBody>
      </p:sp>
      <p:sp>
        <p:nvSpPr>
          <p:cNvPr id="74" name="TextBox 73"/>
          <p:cNvSpPr txBox="1"/>
          <p:nvPr/>
        </p:nvSpPr>
        <p:spPr>
          <a:xfrm>
            <a:off x="1762268" y="4635274"/>
            <a:ext cx="527709" cy="230832"/>
          </a:xfrm>
          <a:prstGeom prst="rect">
            <a:avLst/>
          </a:prstGeom>
          <a:noFill/>
        </p:spPr>
        <p:txBody>
          <a:bodyPr wrap="none" rtlCol="0">
            <a:spAutoFit/>
          </a:bodyPr>
          <a:lstStyle/>
          <a:p>
            <a:r>
              <a:rPr lang="en-US" sz="900" b="1" dirty="0"/>
              <a:t>Rustler</a:t>
            </a:r>
          </a:p>
        </p:txBody>
      </p:sp>
      <p:sp>
        <p:nvSpPr>
          <p:cNvPr id="75" name="TextBox 74"/>
          <p:cNvSpPr txBox="1"/>
          <p:nvPr/>
        </p:nvSpPr>
        <p:spPr>
          <a:xfrm>
            <a:off x="1773780" y="4768075"/>
            <a:ext cx="508473" cy="230832"/>
          </a:xfrm>
          <a:prstGeom prst="rect">
            <a:avLst/>
          </a:prstGeom>
          <a:noFill/>
        </p:spPr>
        <p:txBody>
          <a:bodyPr wrap="none" rtlCol="0">
            <a:spAutoFit/>
          </a:bodyPr>
          <a:lstStyle/>
          <a:p>
            <a:r>
              <a:rPr lang="en-US" sz="900" b="1" dirty="0"/>
              <a:t>Salado</a:t>
            </a:r>
          </a:p>
        </p:txBody>
      </p:sp>
      <p:sp>
        <p:nvSpPr>
          <p:cNvPr id="76" name="TextBox 75"/>
          <p:cNvSpPr txBox="1"/>
          <p:nvPr/>
        </p:nvSpPr>
        <p:spPr>
          <a:xfrm>
            <a:off x="1843592" y="2033454"/>
            <a:ext cx="498855" cy="230832"/>
          </a:xfrm>
          <a:prstGeom prst="rect">
            <a:avLst/>
          </a:prstGeom>
          <a:noFill/>
        </p:spPr>
        <p:txBody>
          <a:bodyPr wrap="none" rtlCol="0">
            <a:spAutoFit/>
          </a:bodyPr>
          <a:lstStyle/>
          <a:p>
            <a:r>
              <a:rPr lang="en-US" sz="900" b="1" dirty="0"/>
              <a:t>Trinity</a:t>
            </a:r>
          </a:p>
        </p:txBody>
      </p:sp>
      <p:sp>
        <p:nvSpPr>
          <p:cNvPr id="77" name="TextBox 76"/>
          <p:cNvSpPr txBox="1"/>
          <p:nvPr/>
        </p:nvSpPr>
        <p:spPr>
          <a:xfrm>
            <a:off x="1522766" y="4179814"/>
            <a:ext cx="788999" cy="230832"/>
          </a:xfrm>
          <a:prstGeom prst="rect">
            <a:avLst/>
          </a:prstGeom>
          <a:noFill/>
        </p:spPr>
        <p:txBody>
          <a:bodyPr wrap="none" rtlCol="0">
            <a:spAutoFit/>
          </a:bodyPr>
          <a:lstStyle/>
          <a:p>
            <a:r>
              <a:rPr lang="en-US" sz="900" b="1" dirty="0"/>
              <a:t>L Santa Rosa</a:t>
            </a:r>
          </a:p>
        </p:txBody>
      </p:sp>
      <p:sp>
        <p:nvSpPr>
          <p:cNvPr id="78" name="TextBox 77"/>
          <p:cNvSpPr txBox="1"/>
          <p:nvPr/>
        </p:nvSpPr>
        <p:spPr>
          <a:xfrm>
            <a:off x="1708595" y="2612595"/>
            <a:ext cx="569387" cy="230832"/>
          </a:xfrm>
          <a:prstGeom prst="rect">
            <a:avLst/>
          </a:prstGeom>
          <a:noFill/>
        </p:spPr>
        <p:txBody>
          <a:bodyPr wrap="none" rtlCol="0">
            <a:spAutoFit/>
          </a:bodyPr>
          <a:lstStyle/>
          <a:p>
            <a:r>
              <a:rPr lang="en-US" sz="900" b="1" dirty="0" err="1"/>
              <a:t>Tecovas</a:t>
            </a:r>
            <a:endParaRPr lang="en-US" sz="900" b="1" dirty="0"/>
          </a:p>
        </p:txBody>
      </p:sp>
      <p:sp>
        <p:nvSpPr>
          <p:cNvPr id="79" name="TextBox 78"/>
          <p:cNvSpPr txBox="1"/>
          <p:nvPr/>
        </p:nvSpPr>
        <p:spPr>
          <a:xfrm>
            <a:off x="1795685" y="2220690"/>
            <a:ext cx="524503" cy="230832"/>
          </a:xfrm>
          <a:prstGeom prst="rect">
            <a:avLst/>
          </a:prstGeom>
          <a:noFill/>
        </p:spPr>
        <p:txBody>
          <a:bodyPr wrap="none" rtlCol="0">
            <a:spAutoFit/>
          </a:bodyPr>
          <a:lstStyle/>
          <a:p>
            <a:r>
              <a:rPr lang="en-US" sz="900" b="1" dirty="0"/>
              <a:t>Trujillo</a:t>
            </a:r>
          </a:p>
        </p:txBody>
      </p:sp>
      <p:sp>
        <p:nvSpPr>
          <p:cNvPr id="7" name="Freeform 6"/>
          <p:cNvSpPr/>
          <p:nvPr/>
        </p:nvSpPr>
        <p:spPr>
          <a:xfrm>
            <a:off x="2394858" y="2438401"/>
            <a:ext cx="7881257" cy="2002971"/>
          </a:xfrm>
          <a:custGeom>
            <a:avLst/>
            <a:gdLst>
              <a:gd name="connsiteX0" fmla="*/ 0 w 7881257"/>
              <a:gd name="connsiteY0" fmla="*/ 2002971 h 2002971"/>
              <a:gd name="connsiteX1" fmla="*/ 357052 w 7881257"/>
              <a:gd name="connsiteY1" fmla="*/ 1985554 h 2002971"/>
              <a:gd name="connsiteX2" fmla="*/ 844732 w 7881257"/>
              <a:gd name="connsiteY2" fmla="*/ 1942011 h 2002971"/>
              <a:gd name="connsiteX3" fmla="*/ 1349829 w 7881257"/>
              <a:gd name="connsiteY3" fmla="*/ 1637211 h 2002971"/>
              <a:gd name="connsiteX4" fmla="*/ 1854926 w 7881257"/>
              <a:gd name="connsiteY4" fmla="*/ 1654629 h 2002971"/>
              <a:gd name="connsiteX5" fmla="*/ 2360023 w 7881257"/>
              <a:gd name="connsiteY5" fmla="*/ 1497874 h 2002971"/>
              <a:gd name="connsiteX6" fmla="*/ 2865120 w 7881257"/>
              <a:gd name="connsiteY6" fmla="*/ 1445623 h 2002971"/>
              <a:gd name="connsiteX7" fmla="*/ 3361509 w 7881257"/>
              <a:gd name="connsiteY7" fmla="*/ 1184366 h 2002971"/>
              <a:gd name="connsiteX8" fmla="*/ 3849189 w 7881257"/>
              <a:gd name="connsiteY8" fmla="*/ 1036320 h 2002971"/>
              <a:gd name="connsiteX9" fmla="*/ 4354286 w 7881257"/>
              <a:gd name="connsiteY9" fmla="*/ 966651 h 2002971"/>
              <a:gd name="connsiteX10" fmla="*/ 4850674 w 7881257"/>
              <a:gd name="connsiteY10" fmla="*/ 923109 h 2002971"/>
              <a:gd name="connsiteX11" fmla="*/ 5347063 w 7881257"/>
              <a:gd name="connsiteY11" fmla="*/ 801189 h 2002971"/>
              <a:gd name="connsiteX12" fmla="*/ 5860869 w 7881257"/>
              <a:gd name="connsiteY12" fmla="*/ 644434 h 2002971"/>
              <a:gd name="connsiteX13" fmla="*/ 6348549 w 7881257"/>
              <a:gd name="connsiteY13" fmla="*/ 679269 h 2002971"/>
              <a:gd name="connsiteX14" fmla="*/ 6871063 w 7881257"/>
              <a:gd name="connsiteY14" fmla="*/ 269966 h 2002971"/>
              <a:gd name="connsiteX15" fmla="*/ 7367452 w 7881257"/>
              <a:gd name="connsiteY15" fmla="*/ 121920 h 2002971"/>
              <a:gd name="connsiteX16" fmla="*/ 7881257 w 7881257"/>
              <a:gd name="connsiteY16" fmla="*/ 0 h 2002971"/>
              <a:gd name="connsiteX0" fmla="*/ 0 w 7881257"/>
              <a:gd name="connsiteY0" fmla="*/ 2002971 h 2002971"/>
              <a:gd name="connsiteX1" fmla="*/ 357052 w 7881257"/>
              <a:gd name="connsiteY1" fmla="*/ 1985554 h 2002971"/>
              <a:gd name="connsiteX2" fmla="*/ 844732 w 7881257"/>
              <a:gd name="connsiteY2" fmla="*/ 1942011 h 2002971"/>
              <a:gd name="connsiteX3" fmla="*/ 1349829 w 7881257"/>
              <a:gd name="connsiteY3" fmla="*/ 1637211 h 2002971"/>
              <a:gd name="connsiteX4" fmla="*/ 1854926 w 7881257"/>
              <a:gd name="connsiteY4" fmla="*/ 1654629 h 2002971"/>
              <a:gd name="connsiteX5" fmla="*/ 2360023 w 7881257"/>
              <a:gd name="connsiteY5" fmla="*/ 1497874 h 2002971"/>
              <a:gd name="connsiteX6" fmla="*/ 2865120 w 7881257"/>
              <a:gd name="connsiteY6" fmla="*/ 1445623 h 2002971"/>
              <a:gd name="connsiteX7" fmla="*/ 3361509 w 7881257"/>
              <a:gd name="connsiteY7" fmla="*/ 1184366 h 2002971"/>
              <a:gd name="connsiteX8" fmla="*/ 3849189 w 7881257"/>
              <a:gd name="connsiteY8" fmla="*/ 1036320 h 2002971"/>
              <a:gd name="connsiteX9" fmla="*/ 4354286 w 7881257"/>
              <a:gd name="connsiteY9" fmla="*/ 966651 h 2002971"/>
              <a:gd name="connsiteX10" fmla="*/ 4850674 w 7881257"/>
              <a:gd name="connsiteY10" fmla="*/ 923109 h 2002971"/>
              <a:gd name="connsiteX11" fmla="*/ 5347063 w 7881257"/>
              <a:gd name="connsiteY11" fmla="*/ 801189 h 2002971"/>
              <a:gd name="connsiteX12" fmla="*/ 5860869 w 7881257"/>
              <a:gd name="connsiteY12" fmla="*/ 644434 h 2002971"/>
              <a:gd name="connsiteX13" fmla="*/ 6348549 w 7881257"/>
              <a:gd name="connsiteY13" fmla="*/ 679269 h 2002971"/>
              <a:gd name="connsiteX14" fmla="*/ 6871063 w 7881257"/>
              <a:gd name="connsiteY14" fmla="*/ 269966 h 2002971"/>
              <a:gd name="connsiteX15" fmla="*/ 7367452 w 7881257"/>
              <a:gd name="connsiteY15" fmla="*/ 121920 h 2002971"/>
              <a:gd name="connsiteX16" fmla="*/ 7881257 w 7881257"/>
              <a:gd name="connsiteY16" fmla="*/ 0 h 2002971"/>
              <a:gd name="connsiteX0" fmla="*/ 0 w 7881257"/>
              <a:gd name="connsiteY0" fmla="*/ 2002971 h 2002971"/>
              <a:gd name="connsiteX1" fmla="*/ 357052 w 7881257"/>
              <a:gd name="connsiteY1" fmla="*/ 1985554 h 2002971"/>
              <a:gd name="connsiteX2" fmla="*/ 844732 w 7881257"/>
              <a:gd name="connsiteY2" fmla="*/ 1942011 h 2002971"/>
              <a:gd name="connsiteX3" fmla="*/ 1349829 w 7881257"/>
              <a:gd name="connsiteY3" fmla="*/ 1637211 h 2002971"/>
              <a:gd name="connsiteX4" fmla="*/ 1854926 w 7881257"/>
              <a:gd name="connsiteY4" fmla="*/ 1654629 h 2002971"/>
              <a:gd name="connsiteX5" fmla="*/ 2360023 w 7881257"/>
              <a:gd name="connsiteY5" fmla="*/ 1497874 h 2002971"/>
              <a:gd name="connsiteX6" fmla="*/ 2865120 w 7881257"/>
              <a:gd name="connsiteY6" fmla="*/ 1445623 h 2002971"/>
              <a:gd name="connsiteX7" fmla="*/ 3361509 w 7881257"/>
              <a:gd name="connsiteY7" fmla="*/ 1184366 h 2002971"/>
              <a:gd name="connsiteX8" fmla="*/ 3849189 w 7881257"/>
              <a:gd name="connsiteY8" fmla="*/ 1036320 h 2002971"/>
              <a:gd name="connsiteX9" fmla="*/ 4354286 w 7881257"/>
              <a:gd name="connsiteY9" fmla="*/ 966651 h 2002971"/>
              <a:gd name="connsiteX10" fmla="*/ 4850674 w 7881257"/>
              <a:gd name="connsiteY10" fmla="*/ 923109 h 2002971"/>
              <a:gd name="connsiteX11" fmla="*/ 5347063 w 7881257"/>
              <a:gd name="connsiteY11" fmla="*/ 801189 h 2002971"/>
              <a:gd name="connsiteX12" fmla="*/ 5860869 w 7881257"/>
              <a:gd name="connsiteY12" fmla="*/ 644434 h 2002971"/>
              <a:gd name="connsiteX13" fmla="*/ 6348549 w 7881257"/>
              <a:gd name="connsiteY13" fmla="*/ 679269 h 2002971"/>
              <a:gd name="connsiteX14" fmla="*/ 6871063 w 7881257"/>
              <a:gd name="connsiteY14" fmla="*/ 269966 h 2002971"/>
              <a:gd name="connsiteX15" fmla="*/ 7367452 w 7881257"/>
              <a:gd name="connsiteY15" fmla="*/ 121920 h 2002971"/>
              <a:gd name="connsiteX16" fmla="*/ 7881257 w 7881257"/>
              <a:gd name="connsiteY16" fmla="*/ 0 h 2002971"/>
              <a:gd name="connsiteX0" fmla="*/ 0 w 7881257"/>
              <a:gd name="connsiteY0" fmla="*/ 2002971 h 2002971"/>
              <a:gd name="connsiteX1" fmla="*/ 357052 w 7881257"/>
              <a:gd name="connsiteY1" fmla="*/ 1985554 h 2002971"/>
              <a:gd name="connsiteX2" fmla="*/ 844732 w 7881257"/>
              <a:gd name="connsiteY2" fmla="*/ 1942011 h 2002971"/>
              <a:gd name="connsiteX3" fmla="*/ 1349829 w 7881257"/>
              <a:gd name="connsiteY3" fmla="*/ 1637211 h 2002971"/>
              <a:gd name="connsiteX4" fmla="*/ 1854926 w 7881257"/>
              <a:gd name="connsiteY4" fmla="*/ 1654629 h 2002971"/>
              <a:gd name="connsiteX5" fmla="*/ 2360023 w 7881257"/>
              <a:gd name="connsiteY5" fmla="*/ 1497874 h 2002971"/>
              <a:gd name="connsiteX6" fmla="*/ 2865120 w 7881257"/>
              <a:gd name="connsiteY6" fmla="*/ 1445623 h 2002971"/>
              <a:gd name="connsiteX7" fmla="*/ 3361509 w 7881257"/>
              <a:gd name="connsiteY7" fmla="*/ 1184366 h 2002971"/>
              <a:gd name="connsiteX8" fmla="*/ 3849189 w 7881257"/>
              <a:gd name="connsiteY8" fmla="*/ 1036320 h 2002971"/>
              <a:gd name="connsiteX9" fmla="*/ 4354286 w 7881257"/>
              <a:gd name="connsiteY9" fmla="*/ 966651 h 2002971"/>
              <a:gd name="connsiteX10" fmla="*/ 4850674 w 7881257"/>
              <a:gd name="connsiteY10" fmla="*/ 923109 h 2002971"/>
              <a:gd name="connsiteX11" fmla="*/ 5347063 w 7881257"/>
              <a:gd name="connsiteY11" fmla="*/ 801189 h 2002971"/>
              <a:gd name="connsiteX12" fmla="*/ 5860869 w 7881257"/>
              <a:gd name="connsiteY12" fmla="*/ 644434 h 2002971"/>
              <a:gd name="connsiteX13" fmla="*/ 6348549 w 7881257"/>
              <a:gd name="connsiteY13" fmla="*/ 679269 h 2002971"/>
              <a:gd name="connsiteX14" fmla="*/ 6871063 w 7881257"/>
              <a:gd name="connsiteY14" fmla="*/ 269966 h 2002971"/>
              <a:gd name="connsiteX15" fmla="*/ 7367452 w 7881257"/>
              <a:gd name="connsiteY15" fmla="*/ 121920 h 2002971"/>
              <a:gd name="connsiteX16" fmla="*/ 7881257 w 7881257"/>
              <a:gd name="connsiteY16" fmla="*/ 0 h 2002971"/>
              <a:gd name="connsiteX0" fmla="*/ 0 w 7881257"/>
              <a:gd name="connsiteY0" fmla="*/ 2002971 h 2002971"/>
              <a:gd name="connsiteX1" fmla="*/ 357052 w 7881257"/>
              <a:gd name="connsiteY1" fmla="*/ 1985554 h 2002971"/>
              <a:gd name="connsiteX2" fmla="*/ 844732 w 7881257"/>
              <a:gd name="connsiteY2" fmla="*/ 1942011 h 2002971"/>
              <a:gd name="connsiteX3" fmla="*/ 1349829 w 7881257"/>
              <a:gd name="connsiteY3" fmla="*/ 1637211 h 2002971"/>
              <a:gd name="connsiteX4" fmla="*/ 1854926 w 7881257"/>
              <a:gd name="connsiteY4" fmla="*/ 1654629 h 2002971"/>
              <a:gd name="connsiteX5" fmla="*/ 2360023 w 7881257"/>
              <a:gd name="connsiteY5" fmla="*/ 1497874 h 2002971"/>
              <a:gd name="connsiteX6" fmla="*/ 2865120 w 7881257"/>
              <a:gd name="connsiteY6" fmla="*/ 1445623 h 2002971"/>
              <a:gd name="connsiteX7" fmla="*/ 3361509 w 7881257"/>
              <a:gd name="connsiteY7" fmla="*/ 1184366 h 2002971"/>
              <a:gd name="connsiteX8" fmla="*/ 3849189 w 7881257"/>
              <a:gd name="connsiteY8" fmla="*/ 1036320 h 2002971"/>
              <a:gd name="connsiteX9" fmla="*/ 4354286 w 7881257"/>
              <a:gd name="connsiteY9" fmla="*/ 966651 h 2002971"/>
              <a:gd name="connsiteX10" fmla="*/ 4850674 w 7881257"/>
              <a:gd name="connsiteY10" fmla="*/ 923109 h 2002971"/>
              <a:gd name="connsiteX11" fmla="*/ 5347063 w 7881257"/>
              <a:gd name="connsiteY11" fmla="*/ 801189 h 2002971"/>
              <a:gd name="connsiteX12" fmla="*/ 5860869 w 7881257"/>
              <a:gd name="connsiteY12" fmla="*/ 644434 h 2002971"/>
              <a:gd name="connsiteX13" fmla="*/ 6348549 w 7881257"/>
              <a:gd name="connsiteY13" fmla="*/ 679269 h 2002971"/>
              <a:gd name="connsiteX14" fmla="*/ 6871063 w 7881257"/>
              <a:gd name="connsiteY14" fmla="*/ 269966 h 2002971"/>
              <a:gd name="connsiteX15" fmla="*/ 7367452 w 7881257"/>
              <a:gd name="connsiteY15" fmla="*/ 121920 h 2002971"/>
              <a:gd name="connsiteX16" fmla="*/ 7881257 w 7881257"/>
              <a:gd name="connsiteY16" fmla="*/ 0 h 2002971"/>
              <a:gd name="connsiteX0" fmla="*/ 0 w 7881257"/>
              <a:gd name="connsiteY0" fmla="*/ 2002971 h 2002971"/>
              <a:gd name="connsiteX1" fmla="*/ 357052 w 7881257"/>
              <a:gd name="connsiteY1" fmla="*/ 1985554 h 2002971"/>
              <a:gd name="connsiteX2" fmla="*/ 844732 w 7881257"/>
              <a:gd name="connsiteY2" fmla="*/ 1942011 h 2002971"/>
              <a:gd name="connsiteX3" fmla="*/ 1349829 w 7881257"/>
              <a:gd name="connsiteY3" fmla="*/ 1637211 h 2002971"/>
              <a:gd name="connsiteX4" fmla="*/ 1854926 w 7881257"/>
              <a:gd name="connsiteY4" fmla="*/ 1654629 h 2002971"/>
              <a:gd name="connsiteX5" fmla="*/ 2360023 w 7881257"/>
              <a:gd name="connsiteY5" fmla="*/ 1497874 h 2002971"/>
              <a:gd name="connsiteX6" fmla="*/ 2865120 w 7881257"/>
              <a:gd name="connsiteY6" fmla="*/ 1445623 h 2002971"/>
              <a:gd name="connsiteX7" fmla="*/ 3361509 w 7881257"/>
              <a:gd name="connsiteY7" fmla="*/ 1184366 h 2002971"/>
              <a:gd name="connsiteX8" fmla="*/ 3849189 w 7881257"/>
              <a:gd name="connsiteY8" fmla="*/ 1036320 h 2002971"/>
              <a:gd name="connsiteX9" fmla="*/ 4354286 w 7881257"/>
              <a:gd name="connsiteY9" fmla="*/ 966651 h 2002971"/>
              <a:gd name="connsiteX10" fmla="*/ 4850674 w 7881257"/>
              <a:gd name="connsiteY10" fmla="*/ 923109 h 2002971"/>
              <a:gd name="connsiteX11" fmla="*/ 5347063 w 7881257"/>
              <a:gd name="connsiteY11" fmla="*/ 801189 h 2002971"/>
              <a:gd name="connsiteX12" fmla="*/ 5860869 w 7881257"/>
              <a:gd name="connsiteY12" fmla="*/ 644434 h 2002971"/>
              <a:gd name="connsiteX13" fmla="*/ 6348549 w 7881257"/>
              <a:gd name="connsiteY13" fmla="*/ 679269 h 2002971"/>
              <a:gd name="connsiteX14" fmla="*/ 6871063 w 7881257"/>
              <a:gd name="connsiteY14" fmla="*/ 269966 h 2002971"/>
              <a:gd name="connsiteX15" fmla="*/ 7367452 w 7881257"/>
              <a:gd name="connsiteY15" fmla="*/ 121920 h 2002971"/>
              <a:gd name="connsiteX16" fmla="*/ 7881257 w 7881257"/>
              <a:gd name="connsiteY16" fmla="*/ 0 h 2002971"/>
              <a:gd name="connsiteX0" fmla="*/ 0 w 7881257"/>
              <a:gd name="connsiteY0" fmla="*/ 2002971 h 2002971"/>
              <a:gd name="connsiteX1" fmla="*/ 357052 w 7881257"/>
              <a:gd name="connsiteY1" fmla="*/ 1985554 h 2002971"/>
              <a:gd name="connsiteX2" fmla="*/ 844732 w 7881257"/>
              <a:gd name="connsiteY2" fmla="*/ 1942011 h 2002971"/>
              <a:gd name="connsiteX3" fmla="*/ 1349829 w 7881257"/>
              <a:gd name="connsiteY3" fmla="*/ 1637211 h 2002971"/>
              <a:gd name="connsiteX4" fmla="*/ 1854926 w 7881257"/>
              <a:gd name="connsiteY4" fmla="*/ 1654629 h 2002971"/>
              <a:gd name="connsiteX5" fmla="*/ 2360023 w 7881257"/>
              <a:gd name="connsiteY5" fmla="*/ 1497874 h 2002971"/>
              <a:gd name="connsiteX6" fmla="*/ 2865120 w 7881257"/>
              <a:gd name="connsiteY6" fmla="*/ 1445623 h 2002971"/>
              <a:gd name="connsiteX7" fmla="*/ 3361509 w 7881257"/>
              <a:gd name="connsiteY7" fmla="*/ 1184366 h 2002971"/>
              <a:gd name="connsiteX8" fmla="*/ 3849189 w 7881257"/>
              <a:gd name="connsiteY8" fmla="*/ 1036320 h 2002971"/>
              <a:gd name="connsiteX9" fmla="*/ 4354286 w 7881257"/>
              <a:gd name="connsiteY9" fmla="*/ 966651 h 2002971"/>
              <a:gd name="connsiteX10" fmla="*/ 4850674 w 7881257"/>
              <a:gd name="connsiteY10" fmla="*/ 923109 h 2002971"/>
              <a:gd name="connsiteX11" fmla="*/ 5347063 w 7881257"/>
              <a:gd name="connsiteY11" fmla="*/ 801189 h 2002971"/>
              <a:gd name="connsiteX12" fmla="*/ 5860869 w 7881257"/>
              <a:gd name="connsiteY12" fmla="*/ 644434 h 2002971"/>
              <a:gd name="connsiteX13" fmla="*/ 6348549 w 7881257"/>
              <a:gd name="connsiteY13" fmla="*/ 679269 h 2002971"/>
              <a:gd name="connsiteX14" fmla="*/ 6871063 w 7881257"/>
              <a:gd name="connsiteY14" fmla="*/ 269966 h 2002971"/>
              <a:gd name="connsiteX15" fmla="*/ 7367452 w 7881257"/>
              <a:gd name="connsiteY15" fmla="*/ 121920 h 2002971"/>
              <a:gd name="connsiteX16" fmla="*/ 7881257 w 7881257"/>
              <a:gd name="connsiteY16" fmla="*/ 0 h 2002971"/>
              <a:gd name="connsiteX0" fmla="*/ 0 w 7881257"/>
              <a:gd name="connsiteY0" fmla="*/ 2002971 h 2002971"/>
              <a:gd name="connsiteX1" fmla="*/ 357052 w 7881257"/>
              <a:gd name="connsiteY1" fmla="*/ 1985554 h 2002971"/>
              <a:gd name="connsiteX2" fmla="*/ 844732 w 7881257"/>
              <a:gd name="connsiteY2" fmla="*/ 1942011 h 2002971"/>
              <a:gd name="connsiteX3" fmla="*/ 1349829 w 7881257"/>
              <a:gd name="connsiteY3" fmla="*/ 1637211 h 2002971"/>
              <a:gd name="connsiteX4" fmla="*/ 1854926 w 7881257"/>
              <a:gd name="connsiteY4" fmla="*/ 1654629 h 2002971"/>
              <a:gd name="connsiteX5" fmla="*/ 2360023 w 7881257"/>
              <a:gd name="connsiteY5" fmla="*/ 1497874 h 2002971"/>
              <a:gd name="connsiteX6" fmla="*/ 2865120 w 7881257"/>
              <a:gd name="connsiteY6" fmla="*/ 1445623 h 2002971"/>
              <a:gd name="connsiteX7" fmla="*/ 3361509 w 7881257"/>
              <a:gd name="connsiteY7" fmla="*/ 1184366 h 2002971"/>
              <a:gd name="connsiteX8" fmla="*/ 3849189 w 7881257"/>
              <a:gd name="connsiteY8" fmla="*/ 1036320 h 2002971"/>
              <a:gd name="connsiteX9" fmla="*/ 4354286 w 7881257"/>
              <a:gd name="connsiteY9" fmla="*/ 966651 h 2002971"/>
              <a:gd name="connsiteX10" fmla="*/ 4850674 w 7881257"/>
              <a:gd name="connsiteY10" fmla="*/ 923109 h 2002971"/>
              <a:gd name="connsiteX11" fmla="*/ 5347063 w 7881257"/>
              <a:gd name="connsiteY11" fmla="*/ 801189 h 2002971"/>
              <a:gd name="connsiteX12" fmla="*/ 5860869 w 7881257"/>
              <a:gd name="connsiteY12" fmla="*/ 644434 h 2002971"/>
              <a:gd name="connsiteX13" fmla="*/ 6348549 w 7881257"/>
              <a:gd name="connsiteY13" fmla="*/ 679269 h 2002971"/>
              <a:gd name="connsiteX14" fmla="*/ 6871063 w 7881257"/>
              <a:gd name="connsiteY14" fmla="*/ 269966 h 2002971"/>
              <a:gd name="connsiteX15" fmla="*/ 7367452 w 7881257"/>
              <a:gd name="connsiteY15" fmla="*/ 121920 h 2002971"/>
              <a:gd name="connsiteX16" fmla="*/ 7881257 w 7881257"/>
              <a:gd name="connsiteY16" fmla="*/ 0 h 2002971"/>
              <a:gd name="connsiteX0" fmla="*/ 0 w 7881257"/>
              <a:gd name="connsiteY0" fmla="*/ 2002971 h 2002971"/>
              <a:gd name="connsiteX1" fmla="*/ 357052 w 7881257"/>
              <a:gd name="connsiteY1" fmla="*/ 1985554 h 2002971"/>
              <a:gd name="connsiteX2" fmla="*/ 844732 w 7881257"/>
              <a:gd name="connsiteY2" fmla="*/ 1942011 h 2002971"/>
              <a:gd name="connsiteX3" fmla="*/ 1349829 w 7881257"/>
              <a:gd name="connsiteY3" fmla="*/ 1637211 h 2002971"/>
              <a:gd name="connsiteX4" fmla="*/ 1854926 w 7881257"/>
              <a:gd name="connsiteY4" fmla="*/ 1654629 h 2002971"/>
              <a:gd name="connsiteX5" fmla="*/ 2360023 w 7881257"/>
              <a:gd name="connsiteY5" fmla="*/ 1497874 h 2002971"/>
              <a:gd name="connsiteX6" fmla="*/ 2865120 w 7881257"/>
              <a:gd name="connsiteY6" fmla="*/ 1445623 h 2002971"/>
              <a:gd name="connsiteX7" fmla="*/ 3187337 w 7881257"/>
              <a:gd name="connsiteY7" fmla="*/ 1393371 h 2002971"/>
              <a:gd name="connsiteX8" fmla="*/ 3361509 w 7881257"/>
              <a:gd name="connsiteY8" fmla="*/ 1184366 h 2002971"/>
              <a:gd name="connsiteX9" fmla="*/ 3849189 w 7881257"/>
              <a:gd name="connsiteY9" fmla="*/ 1036320 h 2002971"/>
              <a:gd name="connsiteX10" fmla="*/ 4354286 w 7881257"/>
              <a:gd name="connsiteY10" fmla="*/ 966651 h 2002971"/>
              <a:gd name="connsiteX11" fmla="*/ 4850674 w 7881257"/>
              <a:gd name="connsiteY11" fmla="*/ 923109 h 2002971"/>
              <a:gd name="connsiteX12" fmla="*/ 5347063 w 7881257"/>
              <a:gd name="connsiteY12" fmla="*/ 801189 h 2002971"/>
              <a:gd name="connsiteX13" fmla="*/ 5860869 w 7881257"/>
              <a:gd name="connsiteY13" fmla="*/ 644434 h 2002971"/>
              <a:gd name="connsiteX14" fmla="*/ 6348549 w 7881257"/>
              <a:gd name="connsiteY14" fmla="*/ 679269 h 2002971"/>
              <a:gd name="connsiteX15" fmla="*/ 6871063 w 7881257"/>
              <a:gd name="connsiteY15" fmla="*/ 269966 h 2002971"/>
              <a:gd name="connsiteX16" fmla="*/ 7367452 w 7881257"/>
              <a:gd name="connsiteY16" fmla="*/ 121920 h 2002971"/>
              <a:gd name="connsiteX17" fmla="*/ 7881257 w 7881257"/>
              <a:gd name="connsiteY17" fmla="*/ 0 h 2002971"/>
              <a:gd name="connsiteX0" fmla="*/ 0 w 7881257"/>
              <a:gd name="connsiteY0" fmla="*/ 2002971 h 2002971"/>
              <a:gd name="connsiteX1" fmla="*/ 357052 w 7881257"/>
              <a:gd name="connsiteY1" fmla="*/ 1985554 h 2002971"/>
              <a:gd name="connsiteX2" fmla="*/ 844732 w 7881257"/>
              <a:gd name="connsiteY2" fmla="*/ 1942011 h 2002971"/>
              <a:gd name="connsiteX3" fmla="*/ 1349829 w 7881257"/>
              <a:gd name="connsiteY3" fmla="*/ 1637211 h 2002971"/>
              <a:gd name="connsiteX4" fmla="*/ 1854926 w 7881257"/>
              <a:gd name="connsiteY4" fmla="*/ 1654629 h 2002971"/>
              <a:gd name="connsiteX5" fmla="*/ 2360023 w 7881257"/>
              <a:gd name="connsiteY5" fmla="*/ 1497874 h 2002971"/>
              <a:gd name="connsiteX6" fmla="*/ 2865120 w 7881257"/>
              <a:gd name="connsiteY6" fmla="*/ 1445623 h 2002971"/>
              <a:gd name="connsiteX7" fmla="*/ 3361509 w 7881257"/>
              <a:gd name="connsiteY7" fmla="*/ 1184366 h 2002971"/>
              <a:gd name="connsiteX8" fmla="*/ 3849189 w 7881257"/>
              <a:gd name="connsiteY8" fmla="*/ 1036320 h 2002971"/>
              <a:gd name="connsiteX9" fmla="*/ 4354286 w 7881257"/>
              <a:gd name="connsiteY9" fmla="*/ 966651 h 2002971"/>
              <a:gd name="connsiteX10" fmla="*/ 4850674 w 7881257"/>
              <a:gd name="connsiteY10" fmla="*/ 923109 h 2002971"/>
              <a:gd name="connsiteX11" fmla="*/ 5347063 w 7881257"/>
              <a:gd name="connsiteY11" fmla="*/ 801189 h 2002971"/>
              <a:gd name="connsiteX12" fmla="*/ 5860869 w 7881257"/>
              <a:gd name="connsiteY12" fmla="*/ 644434 h 2002971"/>
              <a:gd name="connsiteX13" fmla="*/ 6348549 w 7881257"/>
              <a:gd name="connsiteY13" fmla="*/ 679269 h 2002971"/>
              <a:gd name="connsiteX14" fmla="*/ 6871063 w 7881257"/>
              <a:gd name="connsiteY14" fmla="*/ 269966 h 2002971"/>
              <a:gd name="connsiteX15" fmla="*/ 7367452 w 7881257"/>
              <a:gd name="connsiteY15" fmla="*/ 121920 h 2002971"/>
              <a:gd name="connsiteX16" fmla="*/ 7881257 w 7881257"/>
              <a:gd name="connsiteY16" fmla="*/ 0 h 2002971"/>
              <a:gd name="connsiteX0" fmla="*/ 0 w 7881257"/>
              <a:gd name="connsiteY0" fmla="*/ 2002971 h 2002971"/>
              <a:gd name="connsiteX1" fmla="*/ 357052 w 7881257"/>
              <a:gd name="connsiteY1" fmla="*/ 1985554 h 2002971"/>
              <a:gd name="connsiteX2" fmla="*/ 844732 w 7881257"/>
              <a:gd name="connsiteY2" fmla="*/ 1942011 h 2002971"/>
              <a:gd name="connsiteX3" fmla="*/ 1349829 w 7881257"/>
              <a:gd name="connsiteY3" fmla="*/ 1637211 h 2002971"/>
              <a:gd name="connsiteX4" fmla="*/ 1854926 w 7881257"/>
              <a:gd name="connsiteY4" fmla="*/ 1654629 h 2002971"/>
              <a:gd name="connsiteX5" fmla="*/ 2360023 w 7881257"/>
              <a:gd name="connsiteY5" fmla="*/ 1497874 h 2002971"/>
              <a:gd name="connsiteX6" fmla="*/ 2865120 w 7881257"/>
              <a:gd name="connsiteY6" fmla="*/ 1445623 h 2002971"/>
              <a:gd name="connsiteX7" fmla="*/ 3361509 w 7881257"/>
              <a:gd name="connsiteY7" fmla="*/ 1184366 h 2002971"/>
              <a:gd name="connsiteX8" fmla="*/ 3849189 w 7881257"/>
              <a:gd name="connsiteY8" fmla="*/ 1036320 h 2002971"/>
              <a:gd name="connsiteX9" fmla="*/ 4354286 w 7881257"/>
              <a:gd name="connsiteY9" fmla="*/ 966651 h 2002971"/>
              <a:gd name="connsiteX10" fmla="*/ 4850674 w 7881257"/>
              <a:gd name="connsiteY10" fmla="*/ 923109 h 2002971"/>
              <a:gd name="connsiteX11" fmla="*/ 5347063 w 7881257"/>
              <a:gd name="connsiteY11" fmla="*/ 801189 h 2002971"/>
              <a:gd name="connsiteX12" fmla="*/ 5860869 w 7881257"/>
              <a:gd name="connsiteY12" fmla="*/ 644434 h 2002971"/>
              <a:gd name="connsiteX13" fmla="*/ 6348549 w 7881257"/>
              <a:gd name="connsiteY13" fmla="*/ 679269 h 2002971"/>
              <a:gd name="connsiteX14" fmla="*/ 6871063 w 7881257"/>
              <a:gd name="connsiteY14" fmla="*/ 269966 h 2002971"/>
              <a:gd name="connsiteX15" fmla="*/ 7367452 w 7881257"/>
              <a:gd name="connsiteY15" fmla="*/ 121920 h 2002971"/>
              <a:gd name="connsiteX16" fmla="*/ 7881257 w 7881257"/>
              <a:gd name="connsiteY16" fmla="*/ 0 h 2002971"/>
              <a:gd name="connsiteX0" fmla="*/ 0 w 7881257"/>
              <a:gd name="connsiteY0" fmla="*/ 2002971 h 2002971"/>
              <a:gd name="connsiteX1" fmla="*/ 357052 w 7881257"/>
              <a:gd name="connsiteY1" fmla="*/ 1985554 h 2002971"/>
              <a:gd name="connsiteX2" fmla="*/ 844732 w 7881257"/>
              <a:gd name="connsiteY2" fmla="*/ 1942011 h 2002971"/>
              <a:gd name="connsiteX3" fmla="*/ 1349829 w 7881257"/>
              <a:gd name="connsiteY3" fmla="*/ 1637211 h 2002971"/>
              <a:gd name="connsiteX4" fmla="*/ 1854926 w 7881257"/>
              <a:gd name="connsiteY4" fmla="*/ 1654629 h 2002971"/>
              <a:gd name="connsiteX5" fmla="*/ 2360023 w 7881257"/>
              <a:gd name="connsiteY5" fmla="*/ 1497874 h 2002971"/>
              <a:gd name="connsiteX6" fmla="*/ 2865120 w 7881257"/>
              <a:gd name="connsiteY6" fmla="*/ 1445623 h 2002971"/>
              <a:gd name="connsiteX7" fmla="*/ 3361509 w 7881257"/>
              <a:gd name="connsiteY7" fmla="*/ 1184366 h 2002971"/>
              <a:gd name="connsiteX8" fmla="*/ 3849189 w 7881257"/>
              <a:gd name="connsiteY8" fmla="*/ 1036320 h 2002971"/>
              <a:gd name="connsiteX9" fmla="*/ 4354286 w 7881257"/>
              <a:gd name="connsiteY9" fmla="*/ 966651 h 2002971"/>
              <a:gd name="connsiteX10" fmla="*/ 4850674 w 7881257"/>
              <a:gd name="connsiteY10" fmla="*/ 923109 h 2002971"/>
              <a:gd name="connsiteX11" fmla="*/ 5347063 w 7881257"/>
              <a:gd name="connsiteY11" fmla="*/ 801189 h 2002971"/>
              <a:gd name="connsiteX12" fmla="*/ 5860869 w 7881257"/>
              <a:gd name="connsiteY12" fmla="*/ 644434 h 2002971"/>
              <a:gd name="connsiteX13" fmla="*/ 6348549 w 7881257"/>
              <a:gd name="connsiteY13" fmla="*/ 679269 h 2002971"/>
              <a:gd name="connsiteX14" fmla="*/ 6871063 w 7881257"/>
              <a:gd name="connsiteY14" fmla="*/ 269966 h 2002971"/>
              <a:gd name="connsiteX15" fmla="*/ 7367452 w 7881257"/>
              <a:gd name="connsiteY15" fmla="*/ 121920 h 2002971"/>
              <a:gd name="connsiteX16" fmla="*/ 7881257 w 7881257"/>
              <a:gd name="connsiteY16" fmla="*/ 0 h 2002971"/>
              <a:gd name="connsiteX0" fmla="*/ 0 w 7881257"/>
              <a:gd name="connsiteY0" fmla="*/ 2002971 h 2002971"/>
              <a:gd name="connsiteX1" fmla="*/ 357052 w 7881257"/>
              <a:gd name="connsiteY1" fmla="*/ 1985554 h 2002971"/>
              <a:gd name="connsiteX2" fmla="*/ 844732 w 7881257"/>
              <a:gd name="connsiteY2" fmla="*/ 1942011 h 2002971"/>
              <a:gd name="connsiteX3" fmla="*/ 1349829 w 7881257"/>
              <a:gd name="connsiteY3" fmla="*/ 1637211 h 2002971"/>
              <a:gd name="connsiteX4" fmla="*/ 1854926 w 7881257"/>
              <a:gd name="connsiteY4" fmla="*/ 1654629 h 2002971"/>
              <a:gd name="connsiteX5" fmla="*/ 2360023 w 7881257"/>
              <a:gd name="connsiteY5" fmla="*/ 1497874 h 2002971"/>
              <a:gd name="connsiteX6" fmla="*/ 2865120 w 7881257"/>
              <a:gd name="connsiteY6" fmla="*/ 1445623 h 2002971"/>
              <a:gd name="connsiteX7" fmla="*/ 3361509 w 7881257"/>
              <a:gd name="connsiteY7" fmla="*/ 1184366 h 2002971"/>
              <a:gd name="connsiteX8" fmla="*/ 3849189 w 7881257"/>
              <a:gd name="connsiteY8" fmla="*/ 1036320 h 2002971"/>
              <a:gd name="connsiteX9" fmla="*/ 4354286 w 7881257"/>
              <a:gd name="connsiteY9" fmla="*/ 966651 h 2002971"/>
              <a:gd name="connsiteX10" fmla="*/ 4850674 w 7881257"/>
              <a:gd name="connsiteY10" fmla="*/ 923109 h 2002971"/>
              <a:gd name="connsiteX11" fmla="*/ 5347063 w 7881257"/>
              <a:gd name="connsiteY11" fmla="*/ 801189 h 2002971"/>
              <a:gd name="connsiteX12" fmla="*/ 5860869 w 7881257"/>
              <a:gd name="connsiteY12" fmla="*/ 644434 h 2002971"/>
              <a:gd name="connsiteX13" fmla="*/ 6348549 w 7881257"/>
              <a:gd name="connsiteY13" fmla="*/ 679269 h 2002971"/>
              <a:gd name="connsiteX14" fmla="*/ 6871063 w 7881257"/>
              <a:gd name="connsiteY14" fmla="*/ 269966 h 2002971"/>
              <a:gd name="connsiteX15" fmla="*/ 7367452 w 7881257"/>
              <a:gd name="connsiteY15" fmla="*/ 121920 h 2002971"/>
              <a:gd name="connsiteX16" fmla="*/ 7881257 w 7881257"/>
              <a:gd name="connsiteY16" fmla="*/ 0 h 2002971"/>
              <a:gd name="connsiteX0" fmla="*/ 0 w 7881257"/>
              <a:gd name="connsiteY0" fmla="*/ 2002971 h 2002971"/>
              <a:gd name="connsiteX1" fmla="*/ 357052 w 7881257"/>
              <a:gd name="connsiteY1" fmla="*/ 1985554 h 2002971"/>
              <a:gd name="connsiteX2" fmla="*/ 844732 w 7881257"/>
              <a:gd name="connsiteY2" fmla="*/ 1942011 h 2002971"/>
              <a:gd name="connsiteX3" fmla="*/ 1349829 w 7881257"/>
              <a:gd name="connsiteY3" fmla="*/ 1637211 h 2002971"/>
              <a:gd name="connsiteX4" fmla="*/ 1854926 w 7881257"/>
              <a:gd name="connsiteY4" fmla="*/ 1654629 h 2002971"/>
              <a:gd name="connsiteX5" fmla="*/ 2360023 w 7881257"/>
              <a:gd name="connsiteY5" fmla="*/ 1497874 h 2002971"/>
              <a:gd name="connsiteX6" fmla="*/ 2865120 w 7881257"/>
              <a:gd name="connsiteY6" fmla="*/ 1445623 h 2002971"/>
              <a:gd name="connsiteX7" fmla="*/ 3361509 w 7881257"/>
              <a:gd name="connsiteY7" fmla="*/ 1184366 h 2002971"/>
              <a:gd name="connsiteX8" fmla="*/ 3849189 w 7881257"/>
              <a:gd name="connsiteY8" fmla="*/ 1036320 h 2002971"/>
              <a:gd name="connsiteX9" fmla="*/ 4354286 w 7881257"/>
              <a:gd name="connsiteY9" fmla="*/ 966651 h 2002971"/>
              <a:gd name="connsiteX10" fmla="*/ 4850674 w 7881257"/>
              <a:gd name="connsiteY10" fmla="*/ 923109 h 2002971"/>
              <a:gd name="connsiteX11" fmla="*/ 5347063 w 7881257"/>
              <a:gd name="connsiteY11" fmla="*/ 801189 h 2002971"/>
              <a:gd name="connsiteX12" fmla="*/ 5860869 w 7881257"/>
              <a:gd name="connsiteY12" fmla="*/ 644434 h 2002971"/>
              <a:gd name="connsiteX13" fmla="*/ 6348549 w 7881257"/>
              <a:gd name="connsiteY13" fmla="*/ 679269 h 2002971"/>
              <a:gd name="connsiteX14" fmla="*/ 6871063 w 7881257"/>
              <a:gd name="connsiteY14" fmla="*/ 269966 h 2002971"/>
              <a:gd name="connsiteX15" fmla="*/ 7367452 w 7881257"/>
              <a:gd name="connsiteY15" fmla="*/ 121920 h 2002971"/>
              <a:gd name="connsiteX16" fmla="*/ 7881257 w 7881257"/>
              <a:gd name="connsiteY16" fmla="*/ 0 h 2002971"/>
              <a:gd name="connsiteX0" fmla="*/ 0 w 7881257"/>
              <a:gd name="connsiteY0" fmla="*/ 2002971 h 2002971"/>
              <a:gd name="connsiteX1" fmla="*/ 357052 w 7881257"/>
              <a:gd name="connsiteY1" fmla="*/ 1985554 h 2002971"/>
              <a:gd name="connsiteX2" fmla="*/ 844732 w 7881257"/>
              <a:gd name="connsiteY2" fmla="*/ 1942011 h 2002971"/>
              <a:gd name="connsiteX3" fmla="*/ 1349829 w 7881257"/>
              <a:gd name="connsiteY3" fmla="*/ 1637211 h 2002971"/>
              <a:gd name="connsiteX4" fmla="*/ 1854926 w 7881257"/>
              <a:gd name="connsiteY4" fmla="*/ 1654629 h 2002971"/>
              <a:gd name="connsiteX5" fmla="*/ 2360023 w 7881257"/>
              <a:gd name="connsiteY5" fmla="*/ 1497874 h 2002971"/>
              <a:gd name="connsiteX6" fmla="*/ 2865120 w 7881257"/>
              <a:gd name="connsiteY6" fmla="*/ 1445623 h 2002971"/>
              <a:gd name="connsiteX7" fmla="*/ 3361509 w 7881257"/>
              <a:gd name="connsiteY7" fmla="*/ 1184366 h 2002971"/>
              <a:gd name="connsiteX8" fmla="*/ 3849189 w 7881257"/>
              <a:gd name="connsiteY8" fmla="*/ 1036320 h 2002971"/>
              <a:gd name="connsiteX9" fmla="*/ 4354286 w 7881257"/>
              <a:gd name="connsiteY9" fmla="*/ 966651 h 2002971"/>
              <a:gd name="connsiteX10" fmla="*/ 4850674 w 7881257"/>
              <a:gd name="connsiteY10" fmla="*/ 923109 h 2002971"/>
              <a:gd name="connsiteX11" fmla="*/ 5347063 w 7881257"/>
              <a:gd name="connsiteY11" fmla="*/ 801189 h 2002971"/>
              <a:gd name="connsiteX12" fmla="*/ 5860869 w 7881257"/>
              <a:gd name="connsiteY12" fmla="*/ 644434 h 2002971"/>
              <a:gd name="connsiteX13" fmla="*/ 6348549 w 7881257"/>
              <a:gd name="connsiteY13" fmla="*/ 679269 h 2002971"/>
              <a:gd name="connsiteX14" fmla="*/ 6871063 w 7881257"/>
              <a:gd name="connsiteY14" fmla="*/ 269966 h 2002971"/>
              <a:gd name="connsiteX15" fmla="*/ 7367452 w 7881257"/>
              <a:gd name="connsiteY15" fmla="*/ 121920 h 2002971"/>
              <a:gd name="connsiteX16" fmla="*/ 7881257 w 7881257"/>
              <a:gd name="connsiteY16" fmla="*/ 0 h 2002971"/>
              <a:gd name="connsiteX0" fmla="*/ 0 w 7881257"/>
              <a:gd name="connsiteY0" fmla="*/ 2002971 h 2002971"/>
              <a:gd name="connsiteX1" fmla="*/ 357052 w 7881257"/>
              <a:gd name="connsiteY1" fmla="*/ 1985554 h 2002971"/>
              <a:gd name="connsiteX2" fmla="*/ 844732 w 7881257"/>
              <a:gd name="connsiteY2" fmla="*/ 1942011 h 2002971"/>
              <a:gd name="connsiteX3" fmla="*/ 1349829 w 7881257"/>
              <a:gd name="connsiteY3" fmla="*/ 1637211 h 2002971"/>
              <a:gd name="connsiteX4" fmla="*/ 1854926 w 7881257"/>
              <a:gd name="connsiteY4" fmla="*/ 1654629 h 2002971"/>
              <a:gd name="connsiteX5" fmla="*/ 2360023 w 7881257"/>
              <a:gd name="connsiteY5" fmla="*/ 1497874 h 2002971"/>
              <a:gd name="connsiteX6" fmla="*/ 2865120 w 7881257"/>
              <a:gd name="connsiteY6" fmla="*/ 1445623 h 2002971"/>
              <a:gd name="connsiteX7" fmla="*/ 3361509 w 7881257"/>
              <a:gd name="connsiteY7" fmla="*/ 1184366 h 2002971"/>
              <a:gd name="connsiteX8" fmla="*/ 3849189 w 7881257"/>
              <a:gd name="connsiteY8" fmla="*/ 1036320 h 2002971"/>
              <a:gd name="connsiteX9" fmla="*/ 4354286 w 7881257"/>
              <a:gd name="connsiteY9" fmla="*/ 966651 h 2002971"/>
              <a:gd name="connsiteX10" fmla="*/ 4850674 w 7881257"/>
              <a:gd name="connsiteY10" fmla="*/ 923109 h 2002971"/>
              <a:gd name="connsiteX11" fmla="*/ 5347063 w 7881257"/>
              <a:gd name="connsiteY11" fmla="*/ 801189 h 2002971"/>
              <a:gd name="connsiteX12" fmla="*/ 5860869 w 7881257"/>
              <a:gd name="connsiteY12" fmla="*/ 644434 h 2002971"/>
              <a:gd name="connsiteX13" fmla="*/ 6348549 w 7881257"/>
              <a:gd name="connsiteY13" fmla="*/ 679269 h 2002971"/>
              <a:gd name="connsiteX14" fmla="*/ 6871063 w 7881257"/>
              <a:gd name="connsiteY14" fmla="*/ 269966 h 2002971"/>
              <a:gd name="connsiteX15" fmla="*/ 7367452 w 7881257"/>
              <a:gd name="connsiteY15" fmla="*/ 121920 h 2002971"/>
              <a:gd name="connsiteX16" fmla="*/ 7881257 w 7881257"/>
              <a:gd name="connsiteY16" fmla="*/ 0 h 2002971"/>
              <a:gd name="connsiteX0" fmla="*/ 0 w 7881257"/>
              <a:gd name="connsiteY0" fmla="*/ 2002971 h 2002971"/>
              <a:gd name="connsiteX1" fmla="*/ 357052 w 7881257"/>
              <a:gd name="connsiteY1" fmla="*/ 1985554 h 2002971"/>
              <a:gd name="connsiteX2" fmla="*/ 844732 w 7881257"/>
              <a:gd name="connsiteY2" fmla="*/ 1942011 h 2002971"/>
              <a:gd name="connsiteX3" fmla="*/ 1349829 w 7881257"/>
              <a:gd name="connsiteY3" fmla="*/ 1637211 h 2002971"/>
              <a:gd name="connsiteX4" fmla="*/ 1854926 w 7881257"/>
              <a:gd name="connsiteY4" fmla="*/ 1654629 h 2002971"/>
              <a:gd name="connsiteX5" fmla="*/ 2360023 w 7881257"/>
              <a:gd name="connsiteY5" fmla="*/ 1497874 h 2002971"/>
              <a:gd name="connsiteX6" fmla="*/ 2865120 w 7881257"/>
              <a:gd name="connsiteY6" fmla="*/ 1445623 h 2002971"/>
              <a:gd name="connsiteX7" fmla="*/ 3361509 w 7881257"/>
              <a:gd name="connsiteY7" fmla="*/ 1184366 h 2002971"/>
              <a:gd name="connsiteX8" fmla="*/ 3849189 w 7881257"/>
              <a:gd name="connsiteY8" fmla="*/ 1036320 h 2002971"/>
              <a:gd name="connsiteX9" fmla="*/ 4354286 w 7881257"/>
              <a:gd name="connsiteY9" fmla="*/ 966651 h 2002971"/>
              <a:gd name="connsiteX10" fmla="*/ 4850674 w 7881257"/>
              <a:gd name="connsiteY10" fmla="*/ 923109 h 2002971"/>
              <a:gd name="connsiteX11" fmla="*/ 5347063 w 7881257"/>
              <a:gd name="connsiteY11" fmla="*/ 801189 h 2002971"/>
              <a:gd name="connsiteX12" fmla="*/ 5860869 w 7881257"/>
              <a:gd name="connsiteY12" fmla="*/ 644434 h 2002971"/>
              <a:gd name="connsiteX13" fmla="*/ 6348549 w 7881257"/>
              <a:gd name="connsiteY13" fmla="*/ 679269 h 2002971"/>
              <a:gd name="connsiteX14" fmla="*/ 6871063 w 7881257"/>
              <a:gd name="connsiteY14" fmla="*/ 269966 h 2002971"/>
              <a:gd name="connsiteX15" fmla="*/ 7367452 w 7881257"/>
              <a:gd name="connsiteY15" fmla="*/ 121920 h 2002971"/>
              <a:gd name="connsiteX16" fmla="*/ 7881257 w 7881257"/>
              <a:gd name="connsiteY16" fmla="*/ 0 h 2002971"/>
              <a:gd name="connsiteX0" fmla="*/ 0 w 7881257"/>
              <a:gd name="connsiteY0" fmla="*/ 2002971 h 2002971"/>
              <a:gd name="connsiteX1" fmla="*/ 357052 w 7881257"/>
              <a:gd name="connsiteY1" fmla="*/ 1985554 h 2002971"/>
              <a:gd name="connsiteX2" fmla="*/ 844732 w 7881257"/>
              <a:gd name="connsiteY2" fmla="*/ 1942011 h 2002971"/>
              <a:gd name="connsiteX3" fmla="*/ 1349829 w 7881257"/>
              <a:gd name="connsiteY3" fmla="*/ 1637211 h 2002971"/>
              <a:gd name="connsiteX4" fmla="*/ 1854926 w 7881257"/>
              <a:gd name="connsiteY4" fmla="*/ 1654629 h 2002971"/>
              <a:gd name="connsiteX5" fmla="*/ 2360023 w 7881257"/>
              <a:gd name="connsiteY5" fmla="*/ 1497874 h 2002971"/>
              <a:gd name="connsiteX6" fmla="*/ 2865120 w 7881257"/>
              <a:gd name="connsiteY6" fmla="*/ 1445623 h 2002971"/>
              <a:gd name="connsiteX7" fmla="*/ 3361509 w 7881257"/>
              <a:gd name="connsiteY7" fmla="*/ 1184366 h 2002971"/>
              <a:gd name="connsiteX8" fmla="*/ 3849189 w 7881257"/>
              <a:gd name="connsiteY8" fmla="*/ 1036320 h 2002971"/>
              <a:gd name="connsiteX9" fmla="*/ 4354286 w 7881257"/>
              <a:gd name="connsiteY9" fmla="*/ 966651 h 2002971"/>
              <a:gd name="connsiteX10" fmla="*/ 4850674 w 7881257"/>
              <a:gd name="connsiteY10" fmla="*/ 923109 h 2002971"/>
              <a:gd name="connsiteX11" fmla="*/ 5347063 w 7881257"/>
              <a:gd name="connsiteY11" fmla="*/ 801189 h 2002971"/>
              <a:gd name="connsiteX12" fmla="*/ 5860869 w 7881257"/>
              <a:gd name="connsiteY12" fmla="*/ 644434 h 2002971"/>
              <a:gd name="connsiteX13" fmla="*/ 6348549 w 7881257"/>
              <a:gd name="connsiteY13" fmla="*/ 679269 h 2002971"/>
              <a:gd name="connsiteX14" fmla="*/ 6871063 w 7881257"/>
              <a:gd name="connsiteY14" fmla="*/ 269966 h 2002971"/>
              <a:gd name="connsiteX15" fmla="*/ 7367452 w 7881257"/>
              <a:gd name="connsiteY15" fmla="*/ 121920 h 2002971"/>
              <a:gd name="connsiteX16" fmla="*/ 7881257 w 7881257"/>
              <a:gd name="connsiteY16" fmla="*/ 0 h 2002971"/>
              <a:gd name="connsiteX0" fmla="*/ 0 w 7881257"/>
              <a:gd name="connsiteY0" fmla="*/ 2002971 h 2002971"/>
              <a:gd name="connsiteX1" fmla="*/ 357052 w 7881257"/>
              <a:gd name="connsiteY1" fmla="*/ 1985554 h 2002971"/>
              <a:gd name="connsiteX2" fmla="*/ 844732 w 7881257"/>
              <a:gd name="connsiteY2" fmla="*/ 1942011 h 2002971"/>
              <a:gd name="connsiteX3" fmla="*/ 1349829 w 7881257"/>
              <a:gd name="connsiteY3" fmla="*/ 1637211 h 2002971"/>
              <a:gd name="connsiteX4" fmla="*/ 1854926 w 7881257"/>
              <a:gd name="connsiteY4" fmla="*/ 1654629 h 2002971"/>
              <a:gd name="connsiteX5" fmla="*/ 2360023 w 7881257"/>
              <a:gd name="connsiteY5" fmla="*/ 1497874 h 2002971"/>
              <a:gd name="connsiteX6" fmla="*/ 2865120 w 7881257"/>
              <a:gd name="connsiteY6" fmla="*/ 1445623 h 2002971"/>
              <a:gd name="connsiteX7" fmla="*/ 3361509 w 7881257"/>
              <a:gd name="connsiteY7" fmla="*/ 1184366 h 2002971"/>
              <a:gd name="connsiteX8" fmla="*/ 3849189 w 7881257"/>
              <a:gd name="connsiteY8" fmla="*/ 1036320 h 2002971"/>
              <a:gd name="connsiteX9" fmla="*/ 4354286 w 7881257"/>
              <a:gd name="connsiteY9" fmla="*/ 966651 h 2002971"/>
              <a:gd name="connsiteX10" fmla="*/ 4850674 w 7881257"/>
              <a:gd name="connsiteY10" fmla="*/ 923109 h 2002971"/>
              <a:gd name="connsiteX11" fmla="*/ 5347063 w 7881257"/>
              <a:gd name="connsiteY11" fmla="*/ 801189 h 2002971"/>
              <a:gd name="connsiteX12" fmla="*/ 5860869 w 7881257"/>
              <a:gd name="connsiteY12" fmla="*/ 644434 h 2002971"/>
              <a:gd name="connsiteX13" fmla="*/ 6348549 w 7881257"/>
              <a:gd name="connsiteY13" fmla="*/ 679269 h 2002971"/>
              <a:gd name="connsiteX14" fmla="*/ 6871063 w 7881257"/>
              <a:gd name="connsiteY14" fmla="*/ 269966 h 2002971"/>
              <a:gd name="connsiteX15" fmla="*/ 7367452 w 7881257"/>
              <a:gd name="connsiteY15" fmla="*/ 121920 h 2002971"/>
              <a:gd name="connsiteX16" fmla="*/ 7881257 w 7881257"/>
              <a:gd name="connsiteY16" fmla="*/ 0 h 2002971"/>
              <a:gd name="connsiteX0" fmla="*/ 0 w 7881257"/>
              <a:gd name="connsiteY0" fmla="*/ 2002971 h 2002971"/>
              <a:gd name="connsiteX1" fmla="*/ 357052 w 7881257"/>
              <a:gd name="connsiteY1" fmla="*/ 1985554 h 2002971"/>
              <a:gd name="connsiteX2" fmla="*/ 844732 w 7881257"/>
              <a:gd name="connsiteY2" fmla="*/ 1942011 h 2002971"/>
              <a:gd name="connsiteX3" fmla="*/ 1349829 w 7881257"/>
              <a:gd name="connsiteY3" fmla="*/ 1637211 h 2002971"/>
              <a:gd name="connsiteX4" fmla="*/ 1854926 w 7881257"/>
              <a:gd name="connsiteY4" fmla="*/ 1654629 h 2002971"/>
              <a:gd name="connsiteX5" fmla="*/ 2360023 w 7881257"/>
              <a:gd name="connsiteY5" fmla="*/ 1497874 h 2002971"/>
              <a:gd name="connsiteX6" fmla="*/ 2865120 w 7881257"/>
              <a:gd name="connsiteY6" fmla="*/ 1445623 h 2002971"/>
              <a:gd name="connsiteX7" fmla="*/ 3361509 w 7881257"/>
              <a:gd name="connsiteY7" fmla="*/ 1184366 h 2002971"/>
              <a:gd name="connsiteX8" fmla="*/ 3849189 w 7881257"/>
              <a:gd name="connsiteY8" fmla="*/ 1036320 h 2002971"/>
              <a:gd name="connsiteX9" fmla="*/ 4354286 w 7881257"/>
              <a:gd name="connsiteY9" fmla="*/ 966651 h 2002971"/>
              <a:gd name="connsiteX10" fmla="*/ 4850674 w 7881257"/>
              <a:gd name="connsiteY10" fmla="*/ 923109 h 2002971"/>
              <a:gd name="connsiteX11" fmla="*/ 5347063 w 7881257"/>
              <a:gd name="connsiteY11" fmla="*/ 801189 h 2002971"/>
              <a:gd name="connsiteX12" fmla="*/ 5860869 w 7881257"/>
              <a:gd name="connsiteY12" fmla="*/ 644434 h 2002971"/>
              <a:gd name="connsiteX13" fmla="*/ 6348549 w 7881257"/>
              <a:gd name="connsiteY13" fmla="*/ 679269 h 2002971"/>
              <a:gd name="connsiteX14" fmla="*/ 6871063 w 7881257"/>
              <a:gd name="connsiteY14" fmla="*/ 269966 h 2002971"/>
              <a:gd name="connsiteX15" fmla="*/ 7367452 w 7881257"/>
              <a:gd name="connsiteY15" fmla="*/ 121920 h 2002971"/>
              <a:gd name="connsiteX16" fmla="*/ 7881257 w 7881257"/>
              <a:gd name="connsiteY16" fmla="*/ 0 h 2002971"/>
              <a:gd name="connsiteX0" fmla="*/ 0 w 7881257"/>
              <a:gd name="connsiteY0" fmla="*/ 2002971 h 2002971"/>
              <a:gd name="connsiteX1" fmla="*/ 357052 w 7881257"/>
              <a:gd name="connsiteY1" fmla="*/ 1985554 h 2002971"/>
              <a:gd name="connsiteX2" fmla="*/ 844732 w 7881257"/>
              <a:gd name="connsiteY2" fmla="*/ 1942011 h 2002971"/>
              <a:gd name="connsiteX3" fmla="*/ 1349829 w 7881257"/>
              <a:gd name="connsiteY3" fmla="*/ 1637211 h 2002971"/>
              <a:gd name="connsiteX4" fmla="*/ 1854926 w 7881257"/>
              <a:gd name="connsiteY4" fmla="*/ 1654629 h 2002971"/>
              <a:gd name="connsiteX5" fmla="*/ 2360023 w 7881257"/>
              <a:gd name="connsiteY5" fmla="*/ 1497874 h 2002971"/>
              <a:gd name="connsiteX6" fmla="*/ 2865120 w 7881257"/>
              <a:gd name="connsiteY6" fmla="*/ 1445623 h 2002971"/>
              <a:gd name="connsiteX7" fmla="*/ 3361509 w 7881257"/>
              <a:gd name="connsiteY7" fmla="*/ 1184366 h 2002971"/>
              <a:gd name="connsiteX8" fmla="*/ 3849189 w 7881257"/>
              <a:gd name="connsiteY8" fmla="*/ 1036320 h 2002971"/>
              <a:gd name="connsiteX9" fmla="*/ 4354286 w 7881257"/>
              <a:gd name="connsiteY9" fmla="*/ 966651 h 2002971"/>
              <a:gd name="connsiteX10" fmla="*/ 4850674 w 7881257"/>
              <a:gd name="connsiteY10" fmla="*/ 923109 h 2002971"/>
              <a:gd name="connsiteX11" fmla="*/ 5347063 w 7881257"/>
              <a:gd name="connsiteY11" fmla="*/ 801189 h 2002971"/>
              <a:gd name="connsiteX12" fmla="*/ 5860869 w 7881257"/>
              <a:gd name="connsiteY12" fmla="*/ 644434 h 2002971"/>
              <a:gd name="connsiteX13" fmla="*/ 6348549 w 7881257"/>
              <a:gd name="connsiteY13" fmla="*/ 679269 h 2002971"/>
              <a:gd name="connsiteX14" fmla="*/ 6871063 w 7881257"/>
              <a:gd name="connsiteY14" fmla="*/ 269966 h 2002971"/>
              <a:gd name="connsiteX15" fmla="*/ 7367452 w 7881257"/>
              <a:gd name="connsiteY15" fmla="*/ 121920 h 2002971"/>
              <a:gd name="connsiteX16" fmla="*/ 7881257 w 7881257"/>
              <a:gd name="connsiteY16" fmla="*/ 0 h 2002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81257" h="2002971">
                <a:moveTo>
                  <a:pt x="0" y="2002971"/>
                </a:moveTo>
                <a:cubicBezTo>
                  <a:pt x="108131" y="1999342"/>
                  <a:pt x="294640" y="1995714"/>
                  <a:pt x="357052" y="1985554"/>
                </a:cubicBezTo>
                <a:cubicBezTo>
                  <a:pt x="419464" y="1975394"/>
                  <a:pt x="801189" y="1956525"/>
                  <a:pt x="844732" y="1942011"/>
                </a:cubicBezTo>
                <a:cubicBezTo>
                  <a:pt x="888275" y="1927497"/>
                  <a:pt x="1294675" y="1667691"/>
                  <a:pt x="1349829" y="1637211"/>
                </a:cubicBezTo>
                <a:cubicBezTo>
                  <a:pt x="1404983" y="1606731"/>
                  <a:pt x="1791063" y="1686560"/>
                  <a:pt x="1854926" y="1654629"/>
                </a:cubicBezTo>
                <a:cubicBezTo>
                  <a:pt x="1918789" y="1622698"/>
                  <a:pt x="2287451" y="1515290"/>
                  <a:pt x="2360023" y="1497874"/>
                </a:cubicBezTo>
                <a:cubicBezTo>
                  <a:pt x="2432595" y="1480458"/>
                  <a:pt x="2811417" y="1471749"/>
                  <a:pt x="2865120" y="1445623"/>
                </a:cubicBezTo>
                <a:cubicBezTo>
                  <a:pt x="2918823" y="1419497"/>
                  <a:pt x="3319418" y="1200332"/>
                  <a:pt x="3361509" y="1184366"/>
                </a:cubicBezTo>
                <a:cubicBezTo>
                  <a:pt x="3403600" y="1168400"/>
                  <a:pt x="3805646" y="1055189"/>
                  <a:pt x="3849189" y="1036320"/>
                </a:cubicBezTo>
                <a:cubicBezTo>
                  <a:pt x="3892732" y="1017451"/>
                  <a:pt x="4291875" y="976811"/>
                  <a:pt x="4354286" y="966651"/>
                </a:cubicBezTo>
                <a:cubicBezTo>
                  <a:pt x="4416697" y="956491"/>
                  <a:pt x="4789713" y="933269"/>
                  <a:pt x="4850674" y="923109"/>
                </a:cubicBezTo>
                <a:cubicBezTo>
                  <a:pt x="4911635" y="912949"/>
                  <a:pt x="5300617" y="812801"/>
                  <a:pt x="5347063" y="801189"/>
                </a:cubicBezTo>
                <a:cubicBezTo>
                  <a:pt x="5393509" y="789577"/>
                  <a:pt x="5824583" y="656045"/>
                  <a:pt x="5860869" y="644434"/>
                </a:cubicBezTo>
                <a:cubicBezTo>
                  <a:pt x="5897155" y="632823"/>
                  <a:pt x="6310811" y="698137"/>
                  <a:pt x="6348549" y="679269"/>
                </a:cubicBezTo>
                <a:cubicBezTo>
                  <a:pt x="6386287" y="660401"/>
                  <a:pt x="6814458" y="293188"/>
                  <a:pt x="6871063" y="269966"/>
                </a:cubicBezTo>
                <a:cubicBezTo>
                  <a:pt x="6927668" y="246744"/>
                  <a:pt x="7321006" y="132080"/>
                  <a:pt x="7367452" y="121920"/>
                </a:cubicBezTo>
                <a:cubicBezTo>
                  <a:pt x="7413898" y="111760"/>
                  <a:pt x="7847874" y="3629"/>
                  <a:pt x="7881257" y="0"/>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80" name="TextBox 79"/>
          <p:cNvSpPr txBox="1"/>
          <p:nvPr/>
        </p:nvSpPr>
        <p:spPr>
          <a:xfrm rot="20841004">
            <a:off x="8502943" y="2250165"/>
            <a:ext cx="441146" cy="184666"/>
          </a:xfrm>
          <a:prstGeom prst="rect">
            <a:avLst/>
          </a:prstGeom>
          <a:noFill/>
        </p:spPr>
        <p:txBody>
          <a:bodyPr wrap="none" rtlCol="0">
            <a:spAutoFit/>
          </a:bodyPr>
          <a:lstStyle/>
          <a:p>
            <a:r>
              <a:rPr lang="en-US" sz="600" b="1" dirty="0" err="1"/>
              <a:t>Tecovas</a:t>
            </a:r>
            <a:endParaRPr lang="en-US" sz="600" b="1" dirty="0"/>
          </a:p>
        </p:txBody>
      </p:sp>
      <p:sp>
        <p:nvSpPr>
          <p:cNvPr id="81" name="TextBox 80"/>
          <p:cNvSpPr txBox="1"/>
          <p:nvPr/>
        </p:nvSpPr>
        <p:spPr>
          <a:xfrm rot="20442431">
            <a:off x="8608160" y="2358124"/>
            <a:ext cx="606256" cy="184666"/>
          </a:xfrm>
          <a:prstGeom prst="rect">
            <a:avLst/>
          </a:prstGeom>
          <a:noFill/>
        </p:spPr>
        <p:txBody>
          <a:bodyPr wrap="none" rtlCol="0">
            <a:spAutoFit/>
          </a:bodyPr>
          <a:lstStyle/>
          <a:p>
            <a:r>
              <a:rPr lang="en-US" sz="600" b="1" dirty="0"/>
              <a:t>U Santa Rosa</a:t>
            </a:r>
          </a:p>
        </p:txBody>
      </p:sp>
      <p:sp>
        <p:nvSpPr>
          <p:cNvPr id="82" name="TextBox 81"/>
          <p:cNvSpPr txBox="1"/>
          <p:nvPr/>
        </p:nvSpPr>
        <p:spPr>
          <a:xfrm rot="21110928">
            <a:off x="9394921" y="2274361"/>
            <a:ext cx="764953" cy="215444"/>
          </a:xfrm>
          <a:prstGeom prst="rect">
            <a:avLst/>
          </a:prstGeom>
          <a:noFill/>
        </p:spPr>
        <p:txBody>
          <a:bodyPr wrap="none" rtlCol="0">
            <a:spAutoFit/>
          </a:bodyPr>
          <a:lstStyle/>
          <a:p>
            <a:r>
              <a:rPr lang="en-US" sz="800" b="1" dirty="0"/>
              <a:t>M Santa Rosa</a:t>
            </a:r>
          </a:p>
        </p:txBody>
      </p:sp>
      <p:sp>
        <p:nvSpPr>
          <p:cNvPr id="83" name="TextBox 82"/>
          <p:cNvSpPr txBox="1"/>
          <p:nvPr/>
        </p:nvSpPr>
        <p:spPr>
          <a:xfrm rot="20794950">
            <a:off x="9487491" y="2402521"/>
            <a:ext cx="588623" cy="184666"/>
          </a:xfrm>
          <a:prstGeom prst="rect">
            <a:avLst/>
          </a:prstGeom>
          <a:noFill/>
        </p:spPr>
        <p:txBody>
          <a:bodyPr wrap="none" rtlCol="0">
            <a:spAutoFit/>
          </a:bodyPr>
          <a:lstStyle/>
          <a:p>
            <a:r>
              <a:rPr lang="en-US" sz="600" b="1" dirty="0"/>
              <a:t>L Santa Rosa</a:t>
            </a:r>
          </a:p>
        </p:txBody>
      </p:sp>
      <p:sp>
        <p:nvSpPr>
          <p:cNvPr id="84" name="TextBox 83"/>
          <p:cNvSpPr txBox="1"/>
          <p:nvPr/>
        </p:nvSpPr>
        <p:spPr>
          <a:xfrm rot="20767076">
            <a:off x="9609402" y="2492068"/>
            <a:ext cx="567784" cy="184666"/>
          </a:xfrm>
          <a:prstGeom prst="rect">
            <a:avLst/>
          </a:prstGeom>
          <a:noFill/>
        </p:spPr>
        <p:txBody>
          <a:bodyPr wrap="none" rtlCol="0">
            <a:spAutoFit/>
          </a:bodyPr>
          <a:lstStyle/>
          <a:p>
            <a:r>
              <a:rPr lang="en-US" sz="600" b="1" dirty="0"/>
              <a:t>Dewey Lake</a:t>
            </a:r>
          </a:p>
        </p:txBody>
      </p:sp>
      <p:sp>
        <p:nvSpPr>
          <p:cNvPr id="85" name="TextBox 84"/>
          <p:cNvSpPr txBox="1"/>
          <p:nvPr/>
        </p:nvSpPr>
        <p:spPr>
          <a:xfrm rot="20740481">
            <a:off x="9715549" y="2572624"/>
            <a:ext cx="412292" cy="184666"/>
          </a:xfrm>
          <a:prstGeom prst="rect">
            <a:avLst/>
          </a:prstGeom>
          <a:noFill/>
        </p:spPr>
        <p:txBody>
          <a:bodyPr wrap="none" rtlCol="0">
            <a:spAutoFit/>
          </a:bodyPr>
          <a:lstStyle/>
          <a:p>
            <a:r>
              <a:rPr lang="en-US" sz="600" b="1" dirty="0"/>
              <a:t>Rustler</a:t>
            </a:r>
          </a:p>
        </p:txBody>
      </p:sp>
      <p:sp>
        <p:nvSpPr>
          <p:cNvPr id="86" name="TextBox 85"/>
          <p:cNvSpPr txBox="1"/>
          <p:nvPr/>
        </p:nvSpPr>
        <p:spPr>
          <a:xfrm rot="20849888">
            <a:off x="9754094" y="2679299"/>
            <a:ext cx="470000" cy="215444"/>
          </a:xfrm>
          <a:prstGeom prst="rect">
            <a:avLst/>
          </a:prstGeom>
          <a:noFill/>
        </p:spPr>
        <p:txBody>
          <a:bodyPr wrap="none" rtlCol="0">
            <a:spAutoFit/>
          </a:bodyPr>
          <a:lstStyle/>
          <a:p>
            <a:r>
              <a:rPr lang="en-US" sz="800" b="1" dirty="0"/>
              <a:t>Salado</a:t>
            </a:r>
          </a:p>
        </p:txBody>
      </p:sp>
      <p:cxnSp>
        <p:nvCxnSpPr>
          <p:cNvPr id="87" name="Straight Connector 86"/>
          <p:cNvCxnSpPr/>
          <p:nvPr/>
        </p:nvCxnSpPr>
        <p:spPr>
          <a:xfrm>
            <a:off x="5255173" y="877610"/>
            <a:ext cx="0" cy="33895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88" name="TextBox 87"/>
          <p:cNvSpPr txBox="1"/>
          <p:nvPr/>
        </p:nvSpPr>
        <p:spPr>
          <a:xfrm>
            <a:off x="3710150" y="909145"/>
            <a:ext cx="721672" cy="276999"/>
          </a:xfrm>
          <a:prstGeom prst="rect">
            <a:avLst/>
          </a:prstGeom>
          <a:noFill/>
        </p:spPr>
        <p:txBody>
          <a:bodyPr wrap="none" rtlCol="0">
            <a:spAutoFit/>
          </a:bodyPr>
          <a:lstStyle/>
          <a:p>
            <a:r>
              <a:rPr lang="en-US" sz="1200" b="1" dirty="0"/>
              <a:t>Midland</a:t>
            </a:r>
          </a:p>
        </p:txBody>
      </p:sp>
      <p:cxnSp>
        <p:nvCxnSpPr>
          <p:cNvPr id="89" name="Straight Connector 88"/>
          <p:cNvCxnSpPr/>
          <p:nvPr/>
        </p:nvCxnSpPr>
        <p:spPr>
          <a:xfrm>
            <a:off x="7567450" y="872355"/>
            <a:ext cx="0" cy="33895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0" name="TextBox 89"/>
          <p:cNvSpPr txBox="1"/>
          <p:nvPr/>
        </p:nvSpPr>
        <p:spPr>
          <a:xfrm>
            <a:off x="6096824" y="903334"/>
            <a:ext cx="586571" cy="276999"/>
          </a:xfrm>
          <a:prstGeom prst="rect">
            <a:avLst/>
          </a:prstGeom>
          <a:noFill/>
        </p:spPr>
        <p:txBody>
          <a:bodyPr wrap="none" rtlCol="0">
            <a:spAutoFit/>
          </a:bodyPr>
          <a:lstStyle/>
          <a:p>
            <a:r>
              <a:rPr lang="en-US" sz="1200" b="1" dirty="0"/>
              <a:t>Upton</a:t>
            </a:r>
          </a:p>
        </p:txBody>
      </p:sp>
      <p:sp>
        <p:nvSpPr>
          <p:cNvPr id="91" name="TextBox 90"/>
          <p:cNvSpPr txBox="1"/>
          <p:nvPr/>
        </p:nvSpPr>
        <p:spPr>
          <a:xfrm>
            <a:off x="8240109" y="930165"/>
            <a:ext cx="651076" cy="276999"/>
          </a:xfrm>
          <a:prstGeom prst="rect">
            <a:avLst/>
          </a:prstGeom>
          <a:noFill/>
        </p:spPr>
        <p:txBody>
          <a:bodyPr wrap="none" rtlCol="0">
            <a:spAutoFit/>
          </a:bodyPr>
          <a:lstStyle/>
          <a:p>
            <a:r>
              <a:rPr lang="en-US" sz="1200" b="1" dirty="0"/>
              <a:t>Reagan</a:t>
            </a:r>
          </a:p>
        </p:txBody>
      </p:sp>
      <p:cxnSp>
        <p:nvCxnSpPr>
          <p:cNvPr id="92" name="Straight Connector 91"/>
          <p:cNvCxnSpPr/>
          <p:nvPr/>
        </p:nvCxnSpPr>
        <p:spPr>
          <a:xfrm>
            <a:off x="9509236" y="874982"/>
            <a:ext cx="0" cy="33895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3" name="TextBox 92"/>
          <p:cNvSpPr txBox="1"/>
          <p:nvPr/>
        </p:nvSpPr>
        <p:spPr>
          <a:xfrm>
            <a:off x="9637985" y="932792"/>
            <a:ext cx="486030" cy="276999"/>
          </a:xfrm>
          <a:prstGeom prst="rect">
            <a:avLst/>
          </a:prstGeom>
          <a:noFill/>
        </p:spPr>
        <p:txBody>
          <a:bodyPr wrap="none" rtlCol="0">
            <a:spAutoFit/>
          </a:bodyPr>
          <a:lstStyle/>
          <a:p>
            <a:r>
              <a:rPr lang="en-US" sz="1200" b="1" dirty="0"/>
              <a:t>Irion</a:t>
            </a:r>
          </a:p>
        </p:txBody>
      </p:sp>
      <p:sp>
        <p:nvSpPr>
          <p:cNvPr id="95" name="5-Point Star 94"/>
          <p:cNvSpPr/>
          <p:nvPr/>
        </p:nvSpPr>
        <p:spPr>
          <a:xfrm>
            <a:off x="2540331" y="6068291"/>
            <a:ext cx="99951" cy="107868"/>
          </a:xfrm>
          <a:prstGeom prst="star5">
            <a:avLst/>
          </a:prstGeom>
          <a:solidFill>
            <a:srgbClr val="0070C0"/>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94" name="TextBox 93"/>
          <p:cNvSpPr txBox="1"/>
          <p:nvPr/>
        </p:nvSpPr>
        <p:spPr>
          <a:xfrm>
            <a:off x="4382461" y="1360075"/>
            <a:ext cx="269626" cy="276999"/>
          </a:xfrm>
          <a:prstGeom prst="rect">
            <a:avLst/>
          </a:prstGeom>
          <a:noFill/>
        </p:spPr>
        <p:txBody>
          <a:bodyPr wrap="none" rtlCol="0">
            <a:spAutoFit/>
          </a:bodyPr>
          <a:lstStyle/>
          <a:p>
            <a:r>
              <a:rPr lang="en-US" sz="1200" b="1" dirty="0"/>
              <a:t>5</a:t>
            </a:r>
          </a:p>
        </p:txBody>
      </p:sp>
      <p:sp>
        <p:nvSpPr>
          <p:cNvPr id="96" name="TextBox 95"/>
          <p:cNvSpPr txBox="1"/>
          <p:nvPr/>
        </p:nvSpPr>
        <p:spPr>
          <a:xfrm>
            <a:off x="2398699" y="5654169"/>
            <a:ext cx="269626" cy="276999"/>
          </a:xfrm>
          <a:prstGeom prst="rect">
            <a:avLst/>
          </a:prstGeom>
          <a:noFill/>
        </p:spPr>
        <p:txBody>
          <a:bodyPr wrap="none" rtlCol="0">
            <a:spAutoFit/>
          </a:bodyPr>
          <a:lstStyle/>
          <a:p>
            <a:r>
              <a:rPr lang="en-US" sz="1200" b="1" dirty="0"/>
              <a:t>5</a:t>
            </a:r>
          </a:p>
        </p:txBody>
      </p:sp>
      <p:sp>
        <p:nvSpPr>
          <p:cNvPr id="97" name="TextBox 96"/>
          <p:cNvSpPr txBox="1"/>
          <p:nvPr/>
        </p:nvSpPr>
        <p:spPr>
          <a:xfrm>
            <a:off x="6832387" y="1351110"/>
            <a:ext cx="354584" cy="276999"/>
          </a:xfrm>
          <a:prstGeom prst="rect">
            <a:avLst/>
          </a:prstGeom>
          <a:noFill/>
        </p:spPr>
        <p:txBody>
          <a:bodyPr wrap="none" rtlCol="0">
            <a:spAutoFit/>
          </a:bodyPr>
          <a:lstStyle/>
          <a:p>
            <a:r>
              <a:rPr lang="en-US" sz="1200" b="1" dirty="0"/>
              <a:t>10</a:t>
            </a:r>
          </a:p>
        </p:txBody>
      </p:sp>
      <p:sp>
        <p:nvSpPr>
          <p:cNvPr id="98" name="TextBox 97"/>
          <p:cNvSpPr txBox="1"/>
          <p:nvPr/>
        </p:nvSpPr>
        <p:spPr>
          <a:xfrm>
            <a:off x="2581835" y="6098562"/>
            <a:ext cx="325730" cy="246221"/>
          </a:xfrm>
          <a:prstGeom prst="rect">
            <a:avLst/>
          </a:prstGeom>
          <a:noFill/>
        </p:spPr>
        <p:txBody>
          <a:bodyPr wrap="none" rtlCol="0">
            <a:spAutoFit/>
          </a:bodyPr>
          <a:lstStyle/>
          <a:p>
            <a:r>
              <a:rPr lang="en-US" sz="1000" b="1" dirty="0"/>
              <a:t>10</a:t>
            </a:r>
          </a:p>
        </p:txBody>
      </p:sp>
      <p:sp>
        <p:nvSpPr>
          <p:cNvPr id="99" name="TextBox 98"/>
          <p:cNvSpPr txBox="1"/>
          <p:nvPr/>
        </p:nvSpPr>
        <p:spPr>
          <a:xfrm>
            <a:off x="9366827" y="1257622"/>
            <a:ext cx="354584" cy="276999"/>
          </a:xfrm>
          <a:prstGeom prst="rect">
            <a:avLst/>
          </a:prstGeom>
          <a:noFill/>
        </p:spPr>
        <p:txBody>
          <a:bodyPr wrap="none" rtlCol="0">
            <a:spAutoFit/>
          </a:bodyPr>
          <a:lstStyle/>
          <a:p>
            <a:r>
              <a:rPr lang="en-US" sz="1200" b="1" dirty="0"/>
              <a:t>15</a:t>
            </a:r>
          </a:p>
        </p:txBody>
      </p:sp>
      <p:sp>
        <p:nvSpPr>
          <p:cNvPr id="100" name="TextBox 99"/>
          <p:cNvSpPr txBox="1"/>
          <p:nvPr/>
        </p:nvSpPr>
        <p:spPr>
          <a:xfrm>
            <a:off x="3010851" y="6389275"/>
            <a:ext cx="325730" cy="246221"/>
          </a:xfrm>
          <a:prstGeom prst="rect">
            <a:avLst/>
          </a:prstGeom>
          <a:noFill/>
        </p:spPr>
        <p:txBody>
          <a:bodyPr wrap="none" rtlCol="0">
            <a:spAutoFit/>
          </a:bodyPr>
          <a:lstStyle/>
          <a:p>
            <a:r>
              <a:rPr lang="en-US" sz="1000" b="1" dirty="0"/>
              <a:t>15</a:t>
            </a:r>
          </a:p>
        </p:txBody>
      </p:sp>
      <p:sp>
        <p:nvSpPr>
          <p:cNvPr id="101" name="TextBox 100"/>
          <p:cNvSpPr txBox="1"/>
          <p:nvPr/>
        </p:nvSpPr>
        <p:spPr>
          <a:xfrm rot="20825493">
            <a:off x="6470573" y="3096790"/>
            <a:ext cx="1233889" cy="200055"/>
          </a:xfrm>
          <a:prstGeom prst="rect">
            <a:avLst/>
          </a:prstGeom>
          <a:noFill/>
        </p:spPr>
        <p:txBody>
          <a:bodyPr wrap="square" rtlCol="0">
            <a:spAutoFit/>
          </a:bodyPr>
          <a:lstStyle/>
          <a:p>
            <a:r>
              <a:rPr lang="en-US" sz="700" b="1" dirty="0"/>
              <a:t>Water Zone</a:t>
            </a:r>
          </a:p>
        </p:txBody>
      </p:sp>
      <p:pic>
        <p:nvPicPr>
          <p:cNvPr id="103"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67208" y="6379535"/>
            <a:ext cx="664023" cy="3282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05" name="Straight Arrow Connector 104"/>
          <p:cNvCxnSpPr/>
          <p:nvPr/>
        </p:nvCxnSpPr>
        <p:spPr>
          <a:xfrm flipV="1">
            <a:off x="1807535" y="5621079"/>
            <a:ext cx="0" cy="255182"/>
          </a:xfrm>
          <a:prstGeom prst="straightConnector1">
            <a:avLst/>
          </a:prstGeom>
          <a:ln w="38100">
            <a:tailEnd type="arrow"/>
          </a:ln>
        </p:spPr>
        <p:style>
          <a:lnRef idx="1">
            <a:schemeClr val="dk1"/>
          </a:lnRef>
          <a:fillRef idx="0">
            <a:schemeClr val="dk1"/>
          </a:fillRef>
          <a:effectRef idx="0">
            <a:schemeClr val="dk1"/>
          </a:effectRef>
          <a:fontRef idx="minor">
            <a:schemeClr val="tx1"/>
          </a:fontRef>
        </p:style>
      </p:cxnSp>
      <p:sp>
        <p:nvSpPr>
          <p:cNvPr id="106" name="TextBox 105"/>
          <p:cNvSpPr txBox="1"/>
          <p:nvPr/>
        </p:nvSpPr>
        <p:spPr>
          <a:xfrm>
            <a:off x="1644504" y="5316279"/>
            <a:ext cx="241004" cy="369332"/>
          </a:xfrm>
          <a:prstGeom prst="rect">
            <a:avLst/>
          </a:prstGeom>
          <a:noFill/>
        </p:spPr>
        <p:txBody>
          <a:bodyPr wrap="square" rtlCol="0">
            <a:spAutoFit/>
          </a:bodyPr>
          <a:lstStyle/>
          <a:p>
            <a:r>
              <a:rPr lang="en-US" b="1" dirty="0"/>
              <a:t>N</a:t>
            </a:r>
          </a:p>
        </p:txBody>
      </p:sp>
      <p:sp>
        <p:nvSpPr>
          <p:cNvPr id="107" name="TextBox 106"/>
          <p:cNvSpPr txBox="1"/>
          <p:nvPr/>
        </p:nvSpPr>
        <p:spPr>
          <a:xfrm>
            <a:off x="4422329" y="5176498"/>
            <a:ext cx="6980661" cy="830997"/>
          </a:xfrm>
          <a:prstGeom prst="rect">
            <a:avLst/>
          </a:prstGeom>
          <a:noFill/>
        </p:spPr>
        <p:txBody>
          <a:bodyPr wrap="square" rtlCol="0">
            <a:spAutoFit/>
          </a:bodyPr>
          <a:lstStyle/>
          <a:p>
            <a:pPr marL="177800" indent="-177800">
              <a:buFont typeface="Arial" panose="020B0604020202020204" pitchFamily="34" charset="0"/>
              <a:buChar char="•"/>
            </a:pPr>
            <a:r>
              <a:rPr lang="en-US" sz="1600" dirty="0" err="1"/>
              <a:t>Dockum</a:t>
            </a:r>
            <a:r>
              <a:rPr lang="en-US" sz="1600" dirty="0"/>
              <a:t> Group becomes progressively truncated to the south due to Late Jurassic (Late Callovian to Early Oxfordian) erosion, which was caused by thermal uplift associated with end of rifting breakup in the Gulf of Mexico</a:t>
            </a:r>
          </a:p>
        </p:txBody>
      </p:sp>
      <p:sp>
        <p:nvSpPr>
          <p:cNvPr id="109" name="TextBox 108"/>
          <p:cNvSpPr txBox="1"/>
          <p:nvPr/>
        </p:nvSpPr>
        <p:spPr>
          <a:xfrm>
            <a:off x="8878877" y="6454461"/>
            <a:ext cx="2810385" cy="261610"/>
          </a:xfrm>
          <a:prstGeom prst="rect">
            <a:avLst/>
          </a:prstGeom>
          <a:noFill/>
        </p:spPr>
        <p:txBody>
          <a:bodyPr wrap="none" rtlCol="0">
            <a:spAutoFit/>
          </a:bodyPr>
          <a:lstStyle/>
          <a:p>
            <a:r>
              <a:rPr lang="en-US" sz="1100" dirty="0"/>
              <a:t>(cross-section courtesy of Evan Kelly, Pioneer)</a:t>
            </a:r>
          </a:p>
        </p:txBody>
      </p:sp>
      <p:sp>
        <p:nvSpPr>
          <p:cNvPr id="110" name="TextBox 109"/>
          <p:cNvSpPr txBox="1"/>
          <p:nvPr/>
        </p:nvSpPr>
        <p:spPr>
          <a:xfrm>
            <a:off x="2698225" y="2318820"/>
            <a:ext cx="524503" cy="230832"/>
          </a:xfrm>
          <a:prstGeom prst="rect">
            <a:avLst/>
          </a:prstGeom>
          <a:noFill/>
        </p:spPr>
        <p:txBody>
          <a:bodyPr wrap="none" rtlCol="0">
            <a:spAutoFit/>
          </a:bodyPr>
          <a:lstStyle/>
          <a:p>
            <a:r>
              <a:rPr lang="en-US" sz="900" b="1" dirty="0"/>
              <a:t>Trujillo</a:t>
            </a:r>
          </a:p>
        </p:txBody>
      </p:sp>
      <p:sp>
        <p:nvSpPr>
          <p:cNvPr id="111" name="TextBox 110"/>
          <p:cNvSpPr txBox="1"/>
          <p:nvPr/>
        </p:nvSpPr>
        <p:spPr>
          <a:xfrm>
            <a:off x="4430865" y="2558923"/>
            <a:ext cx="569387" cy="230832"/>
          </a:xfrm>
          <a:prstGeom prst="rect">
            <a:avLst/>
          </a:prstGeom>
          <a:noFill/>
        </p:spPr>
        <p:txBody>
          <a:bodyPr wrap="none" rtlCol="0">
            <a:spAutoFit/>
          </a:bodyPr>
          <a:lstStyle/>
          <a:p>
            <a:r>
              <a:rPr lang="en-US" sz="900" b="1" dirty="0" err="1"/>
              <a:t>Tecovas</a:t>
            </a:r>
            <a:endParaRPr lang="en-US" sz="900" b="1" dirty="0"/>
          </a:p>
        </p:txBody>
      </p:sp>
      <p:sp>
        <p:nvSpPr>
          <p:cNvPr id="112" name="TextBox 111"/>
          <p:cNvSpPr txBox="1"/>
          <p:nvPr/>
        </p:nvSpPr>
        <p:spPr>
          <a:xfrm rot="20316104">
            <a:off x="5098654" y="3256664"/>
            <a:ext cx="764953" cy="215444"/>
          </a:xfrm>
          <a:prstGeom prst="rect">
            <a:avLst/>
          </a:prstGeom>
          <a:noFill/>
        </p:spPr>
        <p:txBody>
          <a:bodyPr wrap="none" rtlCol="0">
            <a:spAutoFit/>
          </a:bodyPr>
          <a:lstStyle/>
          <a:p>
            <a:r>
              <a:rPr lang="en-US" sz="800" b="1" dirty="0"/>
              <a:t>M Santa Rosa</a:t>
            </a:r>
          </a:p>
        </p:txBody>
      </p:sp>
      <p:sp>
        <p:nvSpPr>
          <p:cNvPr id="113" name="TextBox 112"/>
          <p:cNvSpPr txBox="1"/>
          <p:nvPr/>
        </p:nvSpPr>
        <p:spPr>
          <a:xfrm rot="20316104">
            <a:off x="4705940" y="3089093"/>
            <a:ext cx="742511" cy="215444"/>
          </a:xfrm>
          <a:prstGeom prst="rect">
            <a:avLst/>
          </a:prstGeom>
          <a:noFill/>
        </p:spPr>
        <p:txBody>
          <a:bodyPr wrap="none" rtlCol="0">
            <a:spAutoFit/>
          </a:bodyPr>
          <a:lstStyle/>
          <a:p>
            <a:r>
              <a:rPr lang="en-US" sz="800" b="1" dirty="0"/>
              <a:t>U Santa Rosa</a:t>
            </a:r>
          </a:p>
        </p:txBody>
      </p:sp>
      <p:sp>
        <p:nvSpPr>
          <p:cNvPr id="114" name="TextBox 113"/>
          <p:cNvSpPr txBox="1"/>
          <p:nvPr/>
        </p:nvSpPr>
        <p:spPr>
          <a:xfrm rot="20669534">
            <a:off x="4725624" y="3668789"/>
            <a:ext cx="718466" cy="215444"/>
          </a:xfrm>
          <a:prstGeom prst="rect">
            <a:avLst/>
          </a:prstGeom>
          <a:noFill/>
        </p:spPr>
        <p:txBody>
          <a:bodyPr wrap="none" rtlCol="0">
            <a:spAutoFit/>
          </a:bodyPr>
          <a:lstStyle/>
          <a:p>
            <a:r>
              <a:rPr lang="en-US" sz="800" b="1" dirty="0"/>
              <a:t>L Santa Rosa</a:t>
            </a:r>
          </a:p>
        </p:txBody>
      </p:sp>
      <p:sp>
        <p:nvSpPr>
          <p:cNvPr id="115" name="TextBox 114"/>
          <p:cNvSpPr txBox="1"/>
          <p:nvPr/>
        </p:nvSpPr>
        <p:spPr>
          <a:xfrm rot="20811479">
            <a:off x="4523098" y="3982755"/>
            <a:ext cx="694421" cy="215444"/>
          </a:xfrm>
          <a:prstGeom prst="rect">
            <a:avLst/>
          </a:prstGeom>
          <a:noFill/>
        </p:spPr>
        <p:txBody>
          <a:bodyPr wrap="none" rtlCol="0">
            <a:spAutoFit/>
          </a:bodyPr>
          <a:lstStyle/>
          <a:p>
            <a:r>
              <a:rPr lang="en-US" sz="800" b="1" dirty="0"/>
              <a:t>Dewey Lake</a:t>
            </a:r>
          </a:p>
        </p:txBody>
      </p:sp>
      <p:sp>
        <p:nvSpPr>
          <p:cNvPr id="116" name="TextBox 115"/>
          <p:cNvSpPr txBox="1"/>
          <p:nvPr/>
        </p:nvSpPr>
        <p:spPr>
          <a:xfrm rot="20636955">
            <a:off x="4552410" y="4200763"/>
            <a:ext cx="487634" cy="215444"/>
          </a:xfrm>
          <a:prstGeom prst="rect">
            <a:avLst/>
          </a:prstGeom>
          <a:noFill/>
        </p:spPr>
        <p:txBody>
          <a:bodyPr wrap="none" rtlCol="0">
            <a:spAutoFit/>
          </a:bodyPr>
          <a:lstStyle/>
          <a:p>
            <a:r>
              <a:rPr lang="en-US" sz="800" b="1" dirty="0"/>
              <a:t>Rustler</a:t>
            </a:r>
          </a:p>
        </p:txBody>
      </p:sp>
      <p:sp>
        <p:nvSpPr>
          <p:cNvPr id="117" name="TextBox 116"/>
          <p:cNvSpPr txBox="1"/>
          <p:nvPr/>
        </p:nvSpPr>
        <p:spPr>
          <a:xfrm rot="20849888">
            <a:off x="5020172" y="4233857"/>
            <a:ext cx="470000" cy="215444"/>
          </a:xfrm>
          <a:prstGeom prst="rect">
            <a:avLst/>
          </a:prstGeom>
          <a:noFill/>
        </p:spPr>
        <p:txBody>
          <a:bodyPr wrap="none" rtlCol="0">
            <a:spAutoFit/>
          </a:bodyPr>
          <a:lstStyle/>
          <a:p>
            <a:r>
              <a:rPr lang="en-US" sz="800" b="1" dirty="0"/>
              <a:t>Salado</a:t>
            </a:r>
          </a:p>
        </p:txBody>
      </p:sp>
      <p:sp>
        <p:nvSpPr>
          <p:cNvPr id="118" name="TextBox 117">
            <a:extLst>
              <a:ext uri="{FF2B5EF4-FFF2-40B4-BE49-F238E27FC236}">
                <a16:creationId xmlns:a16="http://schemas.microsoft.com/office/drawing/2014/main" id="{BAFA4D82-E185-43D5-B350-3C709C5BA0C2}"/>
              </a:ext>
            </a:extLst>
          </p:cNvPr>
          <p:cNvSpPr txBox="1"/>
          <p:nvPr/>
        </p:nvSpPr>
        <p:spPr>
          <a:xfrm>
            <a:off x="4422330" y="5999215"/>
            <a:ext cx="6681956" cy="584775"/>
          </a:xfrm>
          <a:prstGeom prst="rect">
            <a:avLst/>
          </a:prstGeom>
          <a:noFill/>
        </p:spPr>
        <p:txBody>
          <a:bodyPr wrap="square" rtlCol="0">
            <a:spAutoFit/>
          </a:bodyPr>
          <a:lstStyle/>
          <a:p>
            <a:pPr marL="177800" indent="-177800">
              <a:buFont typeface="Arial" panose="020B0604020202020204" pitchFamily="34" charset="0"/>
              <a:buChar char="•"/>
            </a:pPr>
            <a:r>
              <a:rPr lang="en-US" sz="1600" dirty="0"/>
              <a:t>This eroded surface, the sub-Cretaceous unconformity, is known as the </a:t>
            </a:r>
            <a:r>
              <a:rPr lang="en-US" sz="1600" b="1" dirty="0"/>
              <a:t>Wichita peneplain</a:t>
            </a:r>
          </a:p>
        </p:txBody>
      </p:sp>
    </p:spTree>
    <p:extLst>
      <p:ext uri="{BB962C8B-B14F-4D97-AF65-F5344CB8AC3E}">
        <p14:creationId xmlns:p14="http://schemas.microsoft.com/office/powerpoint/2010/main" val="3951733520"/>
      </p:ext>
    </p:extLst>
  </p:cSld>
  <p:clrMapOvr>
    <a:masterClrMapping/>
  </p:clrMapOvr>
  <p:transition>
    <p:wipe dir="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C3699A1-5E3C-4DE5-86A0-60F43648DA44}" type="slidenum">
              <a:rPr lang="en-US" smtClean="0">
                <a:solidFill>
                  <a:schemeClr val="bg1"/>
                </a:solidFill>
              </a:rPr>
              <a:t>31</a:t>
            </a:fld>
            <a:endParaRPr lang="en-US" dirty="0">
              <a:solidFill>
                <a:schemeClr val="bg1"/>
              </a:solidFill>
            </a:endParaRPr>
          </a:p>
        </p:txBody>
      </p:sp>
      <p:grpSp>
        <p:nvGrpSpPr>
          <p:cNvPr id="38" name="Group 37"/>
          <p:cNvGrpSpPr/>
          <p:nvPr/>
        </p:nvGrpSpPr>
        <p:grpSpPr>
          <a:xfrm>
            <a:off x="1909949" y="685800"/>
            <a:ext cx="8261541" cy="5666358"/>
            <a:chOff x="385948" y="685800"/>
            <a:chExt cx="8261541" cy="5666358"/>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948" y="699654"/>
              <a:ext cx="8236141" cy="5652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6" name="Straight Connector 5"/>
            <p:cNvCxnSpPr/>
            <p:nvPr/>
          </p:nvCxnSpPr>
          <p:spPr>
            <a:xfrm>
              <a:off x="411348" y="2623457"/>
              <a:ext cx="8236141" cy="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7" name="Freeform 6"/>
            <p:cNvSpPr/>
            <p:nvPr/>
          </p:nvSpPr>
          <p:spPr>
            <a:xfrm>
              <a:off x="3429000" y="5309507"/>
              <a:ext cx="349250" cy="1035050"/>
            </a:xfrm>
            <a:custGeom>
              <a:avLst/>
              <a:gdLst>
                <a:gd name="connsiteX0" fmla="*/ 349250 w 349250"/>
                <a:gd name="connsiteY0" fmla="*/ 0 h 1035050"/>
                <a:gd name="connsiteX1" fmla="*/ 349250 w 349250"/>
                <a:gd name="connsiteY1" fmla="*/ 0 h 1035050"/>
                <a:gd name="connsiteX2" fmla="*/ 139700 w 349250"/>
                <a:gd name="connsiteY2" fmla="*/ 628650 h 1035050"/>
                <a:gd name="connsiteX3" fmla="*/ 0 w 349250"/>
                <a:gd name="connsiteY3" fmla="*/ 1035050 h 1035050"/>
                <a:gd name="connsiteX0" fmla="*/ 349250 w 349250"/>
                <a:gd name="connsiteY0" fmla="*/ 0 h 1035050"/>
                <a:gd name="connsiteX1" fmla="*/ 139700 w 349250"/>
                <a:gd name="connsiteY1" fmla="*/ 628650 h 1035050"/>
                <a:gd name="connsiteX2" fmla="*/ 0 w 349250"/>
                <a:gd name="connsiteY2" fmla="*/ 1035050 h 1035050"/>
              </a:gdLst>
              <a:ahLst/>
              <a:cxnLst>
                <a:cxn ang="0">
                  <a:pos x="connsiteX0" y="connsiteY0"/>
                </a:cxn>
                <a:cxn ang="0">
                  <a:pos x="connsiteX1" y="connsiteY1"/>
                </a:cxn>
                <a:cxn ang="0">
                  <a:pos x="connsiteX2" y="connsiteY2"/>
                </a:cxn>
              </a:cxnLst>
              <a:rect l="l" t="t" r="r" b="b"/>
              <a:pathLst>
                <a:path w="349250" h="1035050">
                  <a:moveTo>
                    <a:pt x="349250" y="0"/>
                  </a:moveTo>
                  <a:lnTo>
                    <a:pt x="139700" y="628650"/>
                  </a:lnTo>
                  <a:lnTo>
                    <a:pt x="0" y="1035050"/>
                  </a:lnTo>
                </a:path>
              </a:pathLst>
            </a:cu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3949700" y="5766707"/>
              <a:ext cx="177800" cy="571500"/>
            </a:xfrm>
            <a:custGeom>
              <a:avLst/>
              <a:gdLst>
                <a:gd name="connsiteX0" fmla="*/ 349250 w 349250"/>
                <a:gd name="connsiteY0" fmla="*/ 0 h 1035050"/>
                <a:gd name="connsiteX1" fmla="*/ 349250 w 349250"/>
                <a:gd name="connsiteY1" fmla="*/ 0 h 1035050"/>
                <a:gd name="connsiteX2" fmla="*/ 139700 w 349250"/>
                <a:gd name="connsiteY2" fmla="*/ 628650 h 1035050"/>
                <a:gd name="connsiteX3" fmla="*/ 0 w 349250"/>
                <a:gd name="connsiteY3" fmla="*/ 1035050 h 1035050"/>
                <a:gd name="connsiteX0" fmla="*/ 349250 w 539750"/>
                <a:gd name="connsiteY0" fmla="*/ 222250 h 1257300"/>
                <a:gd name="connsiteX1" fmla="*/ 539750 w 539750"/>
                <a:gd name="connsiteY1" fmla="*/ 0 h 1257300"/>
                <a:gd name="connsiteX2" fmla="*/ 139700 w 539750"/>
                <a:gd name="connsiteY2" fmla="*/ 850900 h 1257300"/>
                <a:gd name="connsiteX3" fmla="*/ 0 w 539750"/>
                <a:gd name="connsiteY3" fmla="*/ 1257300 h 1257300"/>
                <a:gd name="connsiteX0" fmla="*/ 349250 w 349250"/>
                <a:gd name="connsiteY0" fmla="*/ 0 h 1035050"/>
                <a:gd name="connsiteX1" fmla="*/ 139700 w 349250"/>
                <a:gd name="connsiteY1" fmla="*/ 628650 h 1035050"/>
                <a:gd name="connsiteX2" fmla="*/ 0 w 349250"/>
                <a:gd name="connsiteY2" fmla="*/ 1035050 h 1035050"/>
                <a:gd name="connsiteX0" fmla="*/ 171450 w 171450"/>
                <a:gd name="connsiteY0" fmla="*/ 0 h 577850"/>
                <a:gd name="connsiteX1" fmla="*/ 139700 w 171450"/>
                <a:gd name="connsiteY1" fmla="*/ 171450 h 577850"/>
                <a:gd name="connsiteX2" fmla="*/ 0 w 171450"/>
                <a:gd name="connsiteY2" fmla="*/ 577850 h 577850"/>
                <a:gd name="connsiteX0" fmla="*/ 177800 w 177800"/>
                <a:gd name="connsiteY0" fmla="*/ 0 h 571500"/>
                <a:gd name="connsiteX1" fmla="*/ 139700 w 177800"/>
                <a:gd name="connsiteY1" fmla="*/ 165100 h 571500"/>
                <a:gd name="connsiteX2" fmla="*/ 0 w 177800"/>
                <a:gd name="connsiteY2" fmla="*/ 571500 h 571500"/>
                <a:gd name="connsiteX0" fmla="*/ 177800 w 177800"/>
                <a:gd name="connsiteY0" fmla="*/ 0 h 571500"/>
                <a:gd name="connsiteX1" fmla="*/ 0 w 177800"/>
                <a:gd name="connsiteY1" fmla="*/ 571500 h 571500"/>
              </a:gdLst>
              <a:ahLst/>
              <a:cxnLst>
                <a:cxn ang="0">
                  <a:pos x="connsiteX0" y="connsiteY0"/>
                </a:cxn>
                <a:cxn ang="0">
                  <a:pos x="connsiteX1" y="connsiteY1"/>
                </a:cxn>
              </a:cxnLst>
              <a:rect l="l" t="t" r="r" b="b"/>
              <a:pathLst>
                <a:path w="177800" h="571500">
                  <a:moveTo>
                    <a:pt x="177800" y="0"/>
                  </a:moveTo>
                  <a:lnTo>
                    <a:pt x="0" y="571500"/>
                  </a:lnTo>
                </a:path>
              </a:pathLst>
            </a:cu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3455194" y="5804807"/>
              <a:ext cx="81756" cy="220662"/>
            </a:xfrm>
            <a:custGeom>
              <a:avLst/>
              <a:gdLst>
                <a:gd name="connsiteX0" fmla="*/ 25400 w 133350"/>
                <a:gd name="connsiteY0" fmla="*/ 292100 h 292100"/>
                <a:gd name="connsiteX1" fmla="*/ 133350 w 133350"/>
                <a:gd name="connsiteY1" fmla="*/ 0 h 292100"/>
                <a:gd name="connsiteX2" fmla="*/ 0 w 133350"/>
                <a:gd name="connsiteY2" fmla="*/ 63500 h 292100"/>
                <a:gd name="connsiteX0" fmla="*/ 0 w 107950"/>
                <a:gd name="connsiteY0" fmla="*/ 292100 h 292100"/>
                <a:gd name="connsiteX1" fmla="*/ 107950 w 107950"/>
                <a:gd name="connsiteY1" fmla="*/ 0 h 292100"/>
                <a:gd name="connsiteX2" fmla="*/ 31750 w 107950"/>
                <a:gd name="connsiteY2" fmla="*/ 32544 h 292100"/>
                <a:gd name="connsiteX0" fmla="*/ 0 w 81756"/>
                <a:gd name="connsiteY0" fmla="*/ 220662 h 220662"/>
                <a:gd name="connsiteX1" fmla="*/ 81756 w 81756"/>
                <a:gd name="connsiteY1" fmla="*/ 0 h 220662"/>
                <a:gd name="connsiteX2" fmla="*/ 5556 w 81756"/>
                <a:gd name="connsiteY2" fmla="*/ 32544 h 220662"/>
              </a:gdLst>
              <a:ahLst/>
              <a:cxnLst>
                <a:cxn ang="0">
                  <a:pos x="connsiteX0" y="connsiteY0"/>
                </a:cxn>
                <a:cxn ang="0">
                  <a:pos x="connsiteX1" y="connsiteY1"/>
                </a:cxn>
                <a:cxn ang="0">
                  <a:pos x="connsiteX2" y="connsiteY2"/>
                </a:cxn>
              </a:cxnLst>
              <a:rect l="l" t="t" r="r" b="b"/>
              <a:pathLst>
                <a:path w="81756" h="220662">
                  <a:moveTo>
                    <a:pt x="0" y="220662"/>
                  </a:moveTo>
                  <a:lnTo>
                    <a:pt x="81756" y="0"/>
                  </a:lnTo>
                  <a:lnTo>
                    <a:pt x="5556" y="32544"/>
                  </a:lnTo>
                </a:path>
              </a:pathLst>
            </a:cu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3921919" y="5995307"/>
              <a:ext cx="81756" cy="220662"/>
            </a:xfrm>
            <a:custGeom>
              <a:avLst/>
              <a:gdLst>
                <a:gd name="connsiteX0" fmla="*/ 25400 w 133350"/>
                <a:gd name="connsiteY0" fmla="*/ 292100 h 292100"/>
                <a:gd name="connsiteX1" fmla="*/ 133350 w 133350"/>
                <a:gd name="connsiteY1" fmla="*/ 0 h 292100"/>
                <a:gd name="connsiteX2" fmla="*/ 0 w 133350"/>
                <a:gd name="connsiteY2" fmla="*/ 63500 h 292100"/>
                <a:gd name="connsiteX0" fmla="*/ 0 w 107950"/>
                <a:gd name="connsiteY0" fmla="*/ 292100 h 292100"/>
                <a:gd name="connsiteX1" fmla="*/ 107950 w 107950"/>
                <a:gd name="connsiteY1" fmla="*/ 0 h 292100"/>
                <a:gd name="connsiteX2" fmla="*/ 31750 w 107950"/>
                <a:gd name="connsiteY2" fmla="*/ 32544 h 292100"/>
                <a:gd name="connsiteX0" fmla="*/ 0 w 81756"/>
                <a:gd name="connsiteY0" fmla="*/ 220662 h 220662"/>
                <a:gd name="connsiteX1" fmla="*/ 81756 w 81756"/>
                <a:gd name="connsiteY1" fmla="*/ 0 h 220662"/>
                <a:gd name="connsiteX2" fmla="*/ 5556 w 81756"/>
                <a:gd name="connsiteY2" fmla="*/ 32544 h 220662"/>
              </a:gdLst>
              <a:ahLst/>
              <a:cxnLst>
                <a:cxn ang="0">
                  <a:pos x="connsiteX0" y="connsiteY0"/>
                </a:cxn>
                <a:cxn ang="0">
                  <a:pos x="connsiteX1" y="connsiteY1"/>
                </a:cxn>
                <a:cxn ang="0">
                  <a:pos x="connsiteX2" y="connsiteY2"/>
                </a:cxn>
              </a:cxnLst>
              <a:rect l="l" t="t" r="r" b="b"/>
              <a:pathLst>
                <a:path w="81756" h="220662">
                  <a:moveTo>
                    <a:pt x="0" y="220662"/>
                  </a:moveTo>
                  <a:lnTo>
                    <a:pt x="81756" y="0"/>
                  </a:lnTo>
                  <a:lnTo>
                    <a:pt x="5556" y="32544"/>
                  </a:lnTo>
                </a:path>
              </a:pathLst>
            </a:cu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p:cNvSpPr/>
            <p:nvPr/>
          </p:nvSpPr>
          <p:spPr>
            <a:xfrm rot="20314244">
              <a:off x="2595959" y="5081538"/>
              <a:ext cx="81756" cy="220662"/>
            </a:xfrm>
            <a:custGeom>
              <a:avLst/>
              <a:gdLst>
                <a:gd name="connsiteX0" fmla="*/ 25400 w 133350"/>
                <a:gd name="connsiteY0" fmla="*/ 292100 h 292100"/>
                <a:gd name="connsiteX1" fmla="*/ 133350 w 133350"/>
                <a:gd name="connsiteY1" fmla="*/ 0 h 292100"/>
                <a:gd name="connsiteX2" fmla="*/ 0 w 133350"/>
                <a:gd name="connsiteY2" fmla="*/ 63500 h 292100"/>
                <a:gd name="connsiteX0" fmla="*/ 0 w 107950"/>
                <a:gd name="connsiteY0" fmla="*/ 292100 h 292100"/>
                <a:gd name="connsiteX1" fmla="*/ 107950 w 107950"/>
                <a:gd name="connsiteY1" fmla="*/ 0 h 292100"/>
                <a:gd name="connsiteX2" fmla="*/ 31750 w 107950"/>
                <a:gd name="connsiteY2" fmla="*/ 32544 h 292100"/>
                <a:gd name="connsiteX0" fmla="*/ 0 w 81756"/>
                <a:gd name="connsiteY0" fmla="*/ 220662 h 220662"/>
                <a:gd name="connsiteX1" fmla="*/ 81756 w 81756"/>
                <a:gd name="connsiteY1" fmla="*/ 0 h 220662"/>
                <a:gd name="connsiteX2" fmla="*/ 5556 w 81756"/>
                <a:gd name="connsiteY2" fmla="*/ 32544 h 220662"/>
              </a:gdLst>
              <a:ahLst/>
              <a:cxnLst>
                <a:cxn ang="0">
                  <a:pos x="connsiteX0" y="connsiteY0"/>
                </a:cxn>
                <a:cxn ang="0">
                  <a:pos x="connsiteX1" y="connsiteY1"/>
                </a:cxn>
                <a:cxn ang="0">
                  <a:pos x="connsiteX2" y="connsiteY2"/>
                </a:cxn>
              </a:cxnLst>
              <a:rect l="l" t="t" r="r" b="b"/>
              <a:pathLst>
                <a:path w="81756" h="220662">
                  <a:moveTo>
                    <a:pt x="0" y="220662"/>
                  </a:moveTo>
                  <a:lnTo>
                    <a:pt x="81756" y="0"/>
                  </a:lnTo>
                  <a:lnTo>
                    <a:pt x="5556" y="32544"/>
                  </a:lnTo>
                </a:path>
              </a:pathLst>
            </a:cu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1219200" y="1328057"/>
              <a:ext cx="1863202" cy="307777"/>
            </a:xfrm>
            <a:prstGeom prst="rect">
              <a:avLst/>
            </a:prstGeom>
            <a:noFill/>
          </p:spPr>
          <p:txBody>
            <a:bodyPr wrap="none" rtlCol="0">
              <a:spAutoFit/>
            </a:bodyPr>
            <a:lstStyle/>
            <a:p>
              <a:r>
                <a:rPr lang="en-US" sz="1400" b="1" i="1" dirty="0">
                  <a:solidFill>
                    <a:srgbClr val="C00000"/>
                  </a:solidFill>
                </a:rPr>
                <a:t>Central Basin Platform</a:t>
              </a:r>
            </a:p>
          </p:txBody>
        </p:sp>
        <p:sp>
          <p:nvSpPr>
            <p:cNvPr id="14" name="TextBox 13"/>
            <p:cNvSpPr txBox="1"/>
            <p:nvPr/>
          </p:nvSpPr>
          <p:spPr>
            <a:xfrm>
              <a:off x="5791200" y="1328057"/>
              <a:ext cx="1255472" cy="307777"/>
            </a:xfrm>
            <a:prstGeom prst="rect">
              <a:avLst/>
            </a:prstGeom>
            <a:noFill/>
          </p:spPr>
          <p:txBody>
            <a:bodyPr wrap="none" rtlCol="0">
              <a:spAutoFit/>
            </a:bodyPr>
            <a:lstStyle/>
            <a:p>
              <a:r>
                <a:rPr lang="en-US" sz="1400" b="1" i="1" dirty="0">
                  <a:solidFill>
                    <a:srgbClr val="C00000"/>
                  </a:solidFill>
                </a:rPr>
                <a:t>Midland Basin</a:t>
              </a:r>
            </a:p>
          </p:txBody>
        </p:sp>
        <p:sp>
          <p:nvSpPr>
            <p:cNvPr id="15" name="TextBox 14"/>
            <p:cNvSpPr txBox="1"/>
            <p:nvPr/>
          </p:nvSpPr>
          <p:spPr>
            <a:xfrm>
              <a:off x="5739948" y="794657"/>
              <a:ext cx="651140" cy="253916"/>
            </a:xfrm>
            <a:prstGeom prst="rect">
              <a:avLst/>
            </a:prstGeom>
            <a:noFill/>
          </p:spPr>
          <p:txBody>
            <a:bodyPr wrap="none" rtlCol="0">
              <a:spAutoFit/>
            </a:bodyPr>
            <a:lstStyle/>
            <a:p>
              <a:r>
                <a:rPr lang="en-US" sz="1050" b="1" dirty="0"/>
                <a:t>Midland</a:t>
              </a:r>
            </a:p>
          </p:txBody>
        </p:sp>
        <p:sp>
          <p:nvSpPr>
            <p:cNvPr id="16" name="TextBox 15"/>
            <p:cNvSpPr txBox="1"/>
            <p:nvPr/>
          </p:nvSpPr>
          <p:spPr>
            <a:xfrm>
              <a:off x="3418471" y="809854"/>
              <a:ext cx="473206" cy="253916"/>
            </a:xfrm>
            <a:prstGeom prst="rect">
              <a:avLst/>
            </a:prstGeom>
            <a:noFill/>
          </p:spPr>
          <p:txBody>
            <a:bodyPr wrap="none" rtlCol="0">
              <a:spAutoFit/>
            </a:bodyPr>
            <a:lstStyle/>
            <a:p>
              <a:r>
                <a:rPr lang="en-US" sz="1050" b="1" dirty="0"/>
                <a:t>Ector</a:t>
              </a:r>
            </a:p>
          </p:txBody>
        </p:sp>
        <p:sp>
          <p:nvSpPr>
            <p:cNvPr id="17" name="TextBox 16"/>
            <p:cNvSpPr txBox="1"/>
            <p:nvPr/>
          </p:nvSpPr>
          <p:spPr>
            <a:xfrm>
              <a:off x="838200" y="817134"/>
              <a:ext cx="625492" cy="253916"/>
            </a:xfrm>
            <a:prstGeom prst="rect">
              <a:avLst/>
            </a:prstGeom>
            <a:noFill/>
          </p:spPr>
          <p:txBody>
            <a:bodyPr wrap="none" rtlCol="0">
              <a:spAutoFit/>
            </a:bodyPr>
            <a:lstStyle/>
            <a:p>
              <a:r>
                <a:rPr lang="en-US" sz="1050" b="1" dirty="0"/>
                <a:t>Winkler</a:t>
              </a:r>
            </a:p>
          </p:txBody>
        </p:sp>
        <p:sp>
          <p:nvSpPr>
            <p:cNvPr id="18" name="TextBox 17"/>
            <p:cNvSpPr txBox="1"/>
            <p:nvPr/>
          </p:nvSpPr>
          <p:spPr>
            <a:xfrm>
              <a:off x="393534" y="2204853"/>
              <a:ext cx="1819216" cy="276999"/>
            </a:xfrm>
            <a:prstGeom prst="rect">
              <a:avLst/>
            </a:prstGeom>
            <a:noFill/>
          </p:spPr>
          <p:txBody>
            <a:bodyPr wrap="none" rtlCol="0">
              <a:spAutoFit/>
            </a:bodyPr>
            <a:lstStyle/>
            <a:p>
              <a:r>
                <a:rPr lang="en-US" sz="1200" b="1" dirty="0"/>
                <a:t>Horizontal Reference Line</a:t>
              </a:r>
            </a:p>
          </p:txBody>
        </p:sp>
        <p:cxnSp>
          <p:nvCxnSpPr>
            <p:cNvPr id="23" name="Straight Connector 22"/>
            <p:cNvCxnSpPr/>
            <p:nvPr/>
          </p:nvCxnSpPr>
          <p:spPr>
            <a:xfrm>
              <a:off x="5580413" y="699654"/>
              <a:ext cx="0" cy="62840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1932709" y="685800"/>
              <a:ext cx="0" cy="62840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5555673" y="2226534"/>
              <a:ext cx="805029" cy="253916"/>
            </a:xfrm>
            <a:prstGeom prst="rect">
              <a:avLst/>
            </a:prstGeom>
            <a:noFill/>
          </p:spPr>
          <p:txBody>
            <a:bodyPr wrap="none" rtlCol="0">
              <a:spAutoFit/>
            </a:bodyPr>
            <a:lstStyle/>
            <a:p>
              <a:r>
                <a:rPr lang="en-US" sz="1050" b="1" dirty="0"/>
                <a:t>Cretaceous</a:t>
              </a:r>
            </a:p>
          </p:txBody>
        </p:sp>
        <p:sp>
          <p:nvSpPr>
            <p:cNvPr id="27" name="TextBox 26"/>
            <p:cNvSpPr txBox="1"/>
            <p:nvPr/>
          </p:nvSpPr>
          <p:spPr>
            <a:xfrm rot="382403">
              <a:off x="6355801" y="2694295"/>
              <a:ext cx="1423788" cy="253916"/>
            </a:xfrm>
            <a:prstGeom prst="rect">
              <a:avLst/>
            </a:prstGeom>
            <a:noFill/>
          </p:spPr>
          <p:txBody>
            <a:bodyPr wrap="none" rtlCol="0">
              <a:spAutoFit/>
            </a:bodyPr>
            <a:lstStyle/>
            <a:p>
              <a:r>
                <a:rPr lang="en-US" sz="1050" b="1" dirty="0"/>
                <a:t>Dewey Lake &amp; Triassic</a:t>
              </a:r>
            </a:p>
          </p:txBody>
        </p:sp>
        <p:sp>
          <p:nvSpPr>
            <p:cNvPr id="28" name="TextBox 27"/>
            <p:cNvSpPr txBox="1"/>
            <p:nvPr/>
          </p:nvSpPr>
          <p:spPr>
            <a:xfrm>
              <a:off x="1964596" y="2844987"/>
              <a:ext cx="558166" cy="253916"/>
            </a:xfrm>
            <a:prstGeom prst="rect">
              <a:avLst/>
            </a:prstGeom>
            <a:noFill/>
          </p:spPr>
          <p:txBody>
            <a:bodyPr wrap="none" rtlCol="0">
              <a:spAutoFit/>
            </a:bodyPr>
            <a:lstStyle/>
            <a:p>
              <a:r>
                <a:rPr lang="en-US" sz="1050" b="1" dirty="0"/>
                <a:t>Salado</a:t>
              </a:r>
            </a:p>
          </p:txBody>
        </p:sp>
        <p:sp>
          <p:nvSpPr>
            <p:cNvPr id="29" name="TextBox 28"/>
            <p:cNvSpPr txBox="1"/>
            <p:nvPr/>
          </p:nvSpPr>
          <p:spPr>
            <a:xfrm>
              <a:off x="6934200" y="2971945"/>
              <a:ext cx="558166" cy="253916"/>
            </a:xfrm>
            <a:prstGeom prst="rect">
              <a:avLst/>
            </a:prstGeom>
            <a:noFill/>
          </p:spPr>
          <p:txBody>
            <a:bodyPr wrap="none" rtlCol="0">
              <a:spAutoFit/>
            </a:bodyPr>
            <a:lstStyle/>
            <a:p>
              <a:r>
                <a:rPr lang="en-US" sz="1050" b="1" dirty="0"/>
                <a:t>Salado</a:t>
              </a:r>
            </a:p>
          </p:txBody>
        </p:sp>
        <p:sp>
          <p:nvSpPr>
            <p:cNvPr id="30" name="TextBox 29"/>
            <p:cNvSpPr txBox="1"/>
            <p:nvPr/>
          </p:nvSpPr>
          <p:spPr>
            <a:xfrm>
              <a:off x="6324600" y="3129477"/>
              <a:ext cx="489236" cy="253916"/>
            </a:xfrm>
            <a:prstGeom prst="rect">
              <a:avLst/>
            </a:prstGeom>
            <a:noFill/>
          </p:spPr>
          <p:txBody>
            <a:bodyPr wrap="none" rtlCol="0">
              <a:spAutoFit/>
            </a:bodyPr>
            <a:lstStyle/>
            <a:p>
              <a:r>
                <a:rPr lang="en-US" sz="1050" b="1" dirty="0"/>
                <a:t>Yates</a:t>
              </a:r>
            </a:p>
          </p:txBody>
        </p:sp>
        <p:sp>
          <p:nvSpPr>
            <p:cNvPr id="31" name="TextBox 30"/>
            <p:cNvSpPr txBox="1"/>
            <p:nvPr/>
          </p:nvSpPr>
          <p:spPr>
            <a:xfrm>
              <a:off x="1964596" y="3038375"/>
              <a:ext cx="489236" cy="253916"/>
            </a:xfrm>
            <a:prstGeom prst="rect">
              <a:avLst/>
            </a:prstGeom>
            <a:noFill/>
          </p:spPr>
          <p:txBody>
            <a:bodyPr wrap="none" rtlCol="0">
              <a:spAutoFit/>
            </a:bodyPr>
            <a:lstStyle/>
            <a:p>
              <a:r>
                <a:rPr lang="en-US" sz="1050" b="1" dirty="0"/>
                <a:t>Yates</a:t>
              </a:r>
            </a:p>
          </p:txBody>
        </p:sp>
        <p:cxnSp>
          <p:nvCxnSpPr>
            <p:cNvPr id="32" name="Straight Arrow Connector 31"/>
            <p:cNvCxnSpPr/>
            <p:nvPr/>
          </p:nvCxnSpPr>
          <p:spPr>
            <a:xfrm>
              <a:off x="1620982" y="2418608"/>
              <a:ext cx="227611" cy="20188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H="1">
              <a:off x="5297385" y="2377044"/>
              <a:ext cx="319644" cy="170477"/>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a:off x="6381008" y="2363190"/>
              <a:ext cx="423553" cy="209797"/>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40" name="TextBox 39"/>
          <p:cNvSpPr txBox="1"/>
          <p:nvPr/>
        </p:nvSpPr>
        <p:spPr>
          <a:xfrm>
            <a:off x="1924326" y="987624"/>
            <a:ext cx="564193" cy="307777"/>
          </a:xfrm>
          <a:prstGeom prst="rect">
            <a:avLst/>
          </a:prstGeom>
          <a:noFill/>
        </p:spPr>
        <p:txBody>
          <a:bodyPr wrap="none" rtlCol="0">
            <a:spAutoFit/>
          </a:bodyPr>
          <a:lstStyle/>
          <a:p>
            <a:r>
              <a:rPr lang="en-US" sz="1400" b="1" dirty="0"/>
              <a:t>West</a:t>
            </a:r>
          </a:p>
        </p:txBody>
      </p:sp>
      <p:sp>
        <p:nvSpPr>
          <p:cNvPr id="41" name="TextBox 40"/>
          <p:cNvSpPr txBox="1"/>
          <p:nvPr/>
        </p:nvSpPr>
        <p:spPr>
          <a:xfrm>
            <a:off x="9495425" y="987624"/>
            <a:ext cx="491288" cy="307777"/>
          </a:xfrm>
          <a:prstGeom prst="rect">
            <a:avLst/>
          </a:prstGeom>
          <a:noFill/>
        </p:spPr>
        <p:txBody>
          <a:bodyPr wrap="none" rtlCol="0">
            <a:spAutoFit/>
          </a:bodyPr>
          <a:lstStyle/>
          <a:p>
            <a:r>
              <a:rPr lang="en-US" sz="1400" b="1" dirty="0"/>
              <a:t>East</a:t>
            </a:r>
          </a:p>
        </p:txBody>
      </p:sp>
      <p:sp>
        <p:nvSpPr>
          <p:cNvPr id="39" name="TextBox 38"/>
          <p:cNvSpPr txBox="1"/>
          <p:nvPr/>
        </p:nvSpPr>
        <p:spPr>
          <a:xfrm>
            <a:off x="1296903" y="92704"/>
            <a:ext cx="9403728" cy="400110"/>
          </a:xfrm>
          <a:prstGeom prst="rect">
            <a:avLst/>
          </a:prstGeom>
          <a:noFill/>
        </p:spPr>
        <p:txBody>
          <a:bodyPr wrap="none" rtlCol="0">
            <a:spAutoFit/>
          </a:bodyPr>
          <a:lstStyle/>
          <a:p>
            <a:r>
              <a:rPr lang="en-US" sz="2000" dirty="0"/>
              <a:t>Evidence of Subtle Upper </a:t>
            </a:r>
            <a:r>
              <a:rPr lang="en-US" sz="2000" dirty="0" err="1"/>
              <a:t>Cret</a:t>
            </a:r>
            <a:r>
              <a:rPr lang="en-US" sz="2000" dirty="0"/>
              <a:t>. – Paleogene Laramide Reactivation of Central Basin Uplift</a:t>
            </a:r>
          </a:p>
        </p:txBody>
      </p:sp>
      <p:sp>
        <p:nvSpPr>
          <p:cNvPr id="42" name="TextBox 41"/>
          <p:cNvSpPr txBox="1"/>
          <p:nvPr/>
        </p:nvSpPr>
        <p:spPr>
          <a:xfrm>
            <a:off x="9528236" y="1487727"/>
            <a:ext cx="2344790" cy="830997"/>
          </a:xfrm>
          <a:prstGeom prst="rect">
            <a:avLst/>
          </a:prstGeom>
          <a:solidFill>
            <a:schemeClr val="bg1"/>
          </a:solidFill>
          <a:ln>
            <a:solidFill>
              <a:schemeClr val="tx1"/>
            </a:solidFill>
          </a:ln>
        </p:spPr>
        <p:txBody>
          <a:bodyPr wrap="square" rtlCol="0">
            <a:spAutoFit/>
          </a:bodyPr>
          <a:lstStyle/>
          <a:p>
            <a:r>
              <a:rPr lang="en-US" sz="1200" b="1" dirty="0"/>
              <a:t>Cretaceous, Triassic, Upper Permian </a:t>
            </a:r>
            <a:r>
              <a:rPr lang="en-US" sz="1200" b="1" dirty="0" err="1"/>
              <a:t>evaps</a:t>
            </a:r>
            <a:r>
              <a:rPr lang="en-US" sz="1200" b="1" dirty="0"/>
              <a:t>, and Yates are all slightly flexed and uplifted along edge of Central Basin Uplift</a:t>
            </a:r>
          </a:p>
        </p:txBody>
      </p:sp>
      <p:sp>
        <p:nvSpPr>
          <p:cNvPr id="44" name="TextBox 43"/>
          <p:cNvSpPr txBox="1"/>
          <p:nvPr/>
        </p:nvSpPr>
        <p:spPr>
          <a:xfrm>
            <a:off x="5179810" y="2112520"/>
            <a:ext cx="1512408" cy="461665"/>
          </a:xfrm>
          <a:prstGeom prst="rect">
            <a:avLst/>
          </a:prstGeom>
          <a:noFill/>
        </p:spPr>
        <p:txBody>
          <a:bodyPr wrap="square" rtlCol="0">
            <a:spAutoFit/>
          </a:bodyPr>
          <a:lstStyle/>
          <a:p>
            <a:pPr algn="ctr"/>
            <a:r>
              <a:rPr lang="en-US" sz="1200" b="1" dirty="0">
                <a:solidFill>
                  <a:srgbClr val="FF0000"/>
                </a:solidFill>
              </a:rPr>
              <a:t>Flexing and uplift</a:t>
            </a:r>
          </a:p>
          <a:p>
            <a:pPr algn="ctr"/>
            <a:r>
              <a:rPr lang="en-US" sz="1200" b="1" dirty="0">
                <a:solidFill>
                  <a:srgbClr val="FF0000"/>
                </a:solidFill>
              </a:rPr>
              <a:t>of shallow strata</a:t>
            </a:r>
          </a:p>
        </p:txBody>
      </p:sp>
      <p:sp>
        <p:nvSpPr>
          <p:cNvPr id="45" name="TextBox 44"/>
          <p:cNvSpPr txBox="1"/>
          <p:nvPr/>
        </p:nvSpPr>
        <p:spPr>
          <a:xfrm>
            <a:off x="2201359" y="6025469"/>
            <a:ext cx="2342468" cy="284244"/>
          </a:xfrm>
          <a:prstGeom prst="rect">
            <a:avLst/>
          </a:prstGeom>
          <a:solidFill>
            <a:schemeClr val="bg1"/>
          </a:solidFill>
        </p:spPr>
        <p:txBody>
          <a:bodyPr wrap="square" rtlCol="0">
            <a:spAutoFit/>
          </a:bodyPr>
          <a:lstStyle/>
          <a:p>
            <a:r>
              <a:rPr lang="en-US" sz="1200" b="1" dirty="0"/>
              <a:t>(WTGS 1984 Cross Section)</a:t>
            </a:r>
          </a:p>
        </p:txBody>
      </p:sp>
      <p:sp>
        <p:nvSpPr>
          <p:cNvPr id="2" name="TextBox 1">
            <a:extLst>
              <a:ext uri="{FF2B5EF4-FFF2-40B4-BE49-F238E27FC236}">
                <a16:creationId xmlns:a16="http://schemas.microsoft.com/office/drawing/2014/main" id="{EE3717C3-5B92-4A73-97C0-628DA0228C8C}"/>
              </a:ext>
            </a:extLst>
          </p:cNvPr>
          <p:cNvSpPr txBox="1"/>
          <p:nvPr/>
        </p:nvSpPr>
        <p:spPr>
          <a:xfrm>
            <a:off x="9934309" y="6389855"/>
            <a:ext cx="1419491" cy="276999"/>
          </a:xfrm>
          <a:prstGeom prst="rect">
            <a:avLst/>
          </a:prstGeom>
          <a:noFill/>
        </p:spPr>
        <p:txBody>
          <a:bodyPr wrap="none" rtlCol="0">
            <a:spAutoFit/>
          </a:bodyPr>
          <a:lstStyle/>
          <a:p>
            <a:r>
              <a:rPr lang="en-US" sz="1200" dirty="0"/>
              <a:t>(Tim Reed, Pioneer)</a:t>
            </a:r>
          </a:p>
        </p:txBody>
      </p:sp>
      <p:sp>
        <p:nvSpPr>
          <p:cNvPr id="3" name="TextBox 2">
            <a:extLst>
              <a:ext uri="{FF2B5EF4-FFF2-40B4-BE49-F238E27FC236}">
                <a16:creationId xmlns:a16="http://schemas.microsoft.com/office/drawing/2014/main" id="{61CCF05B-EEA9-4345-AA1E-C5D084068767}"/>
              </a:ext>
            </a:extLst>
          </p:cNvPr>
          <p:cNvSpPr txBox="1"/>
          <p:nvPr/>
        </p:nvSpPr>
        <p:spPr>
          <a:xfrm>
            <a:off x="10282051" y="3098903"/>
            <a:ext cx="1696452" cy="1569660"/>
          </a:xfrm>
          <a:prstGeom prst="rect">
            <a:avLst/>
          </a:prstGeom>
          <a:noFill/>
        </p:spPr>
        <p:txBody>
          <a:bodyPr wrap="square" rtlCol="0">
            <a:spAutoFit/>
          </a:bodyPr>
          <a:lstStyle/>
          <a:p>
            <a:pPr marL="120650" indent="-120650">
              <a:buFont typeface="Arial" panose="020B0604020202020204" pitchFamily="34" charset="0"/>
              <a:buChar char="•"/>
            </a:pPr>
            <a:r>
              <a:rPr lang="en-US" sz="1200" dirty="0"/>
              <a:t>More significant uplift occurs in Neogene (Basin and Range) that significantly impacts petroleum system along western margin of Delaware Basin</a:t>
            </a:r>
          </a:p>
        </p:txBody>
      </p:sp>
    </p:spTree>
    <p:extLst>
      <p:ext uri="{BB962C8B-B14F-4D97-AF65-F5344CB8AC3E}">
        <p14:creationId xmlns:p14="http://schemas.microsoft.com/office/powerpoint/2010/main" val="2114799775"/>
      </p:ext>
    </p:extLst>
  </p:cSld>
  <p:clrMapOvr>
    <a:masterClrMapping/>
  </p:clrMapOvr>
  <p:transition>
    <p:wipe dir="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1851E0A-89C3-42CE-BCE7-A07F25608C66}"/>
              </a:ext>
            </a:extLst>
          </p:cNvPr>
          <p:cNvSpPr txBox="1"/>
          <p:nvPr/>
        </p:nvSpPr>
        <p:spPr>
          <a:xfrm>
            <a:off x="601578" y="721813"/>
            <a:ext cx="3426412"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Permian Basin Petroleum System</a:t>
            </a:r>
          </a:p>
        </p:txBody>
      </p:sp>
      <p:pic>
        <p:nvPicPr>
          <p:cNvPr id="3" name="Picture 2">
            <a:extLst>
              <a:ext uri="{FF2B5EF4-FFF2-40B4-BE49-F238E27FC236}">
                <a16:creationId xmlns:a16="http://schemas.microsoft.com/office/drawing/2014/main" id="{F087C581-185C-4D98-A6AA-99A99F5EF33F}"/>
              </a:ext>
            </a:extLst>
          </p:cNvPr>
          <p:cNvPicPr>
            <a:picLocks noChangeAspect="1"/>
          </p:cNvPicPr>
          <p:nvPr/>
        </p:nvPicPr>
        <p:blipFill>
          <a:blip r:embed="rId2"/>
          <a:stretch>
            <a:fillRect/>
          </a:stretch>
        </p:blipFill>
        <p:spPr>
          <a:xfrm>
            <a:off x="6857453" y="436985"/>
            <a:ext cx="4732969" cy="4425439"/>
          </a:xfrm>
          <a:prstGeom prst="rect">
            <a:avLst/>
          </a:prstGeom>
        </p:spPr>
      </p:pic>
      <p:pic>
        <p:nvPicPr>
          <p:cNvPr id="6" name="Picture 5">
            <a:extLst>
              <a:ext uri="{FF2B5EF4-FFF2-40B4-BE49-F238E27FC236}">
                <a16:creationId xmlns:a16="http://schemas.microsoft.com/office/drawing/2014/main" id="{AFA5FF32-FBB9-4875-8E42-88D64E96AB5B}"/>
              </a:ext>
            </a:extLst>
          </p:cNvPr>
          <p:cNvPicPr>
            <a:picLocks noChangeAspect="1"/>
          </p:cNvPicPr>
          <p:nvPr/>
        </p:nvPicPr>
        <p:blipFill>
          <a:blip r:embed="rId3"/>
          <a:stretch>
            <a:fillRect/>
          </a:stretch>
        </p:blipFill>
        <p:spPr>
          <a:xfrm>
            <a:off x="514632" y="2302714"/>
            <a:ext cx="5875669" cy="3833473"/>
          </a:xfrm>
          <a:prstGeom prst="rect">
            <a:avLst/>
          </a:prstGeom>
          <a:ln>
            <a:solidFill>
              <a:schemeClr val="tx1"/>
            </a:solidFill>
          </a:ln>
        </p:spPr>
      </p:pic>
    </p:spTree>
    <p:extLst>
      <p:ext uri="{BB962C8B-B14F-4D97-AF65-F5344CB8AC3E}">
        <p14:creationId xmlns:p14="http://schemas.microsoft.com/office/powerpoint/2010/main" val="798271430"/>
      </p:ext>
    </p:extLst>
  </p:cSld>
  <p:clrMapOvr>
    <a:masterClrMapping/>
  </p:clrMapOvr>
  <p:transition>
    <p:wipe dir="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583828" y="3905"/>
            <a:ext cx="9084173" cy="53654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000" b="1" dirty="0">
                <a:latin typeface="Arial" panose="020B0604020202020204" pitchFamily="34" charset="0"/>
                <a:cs typeface="Arial" panose="020B0604020202020204" pitchFamily="34" charset="0"/>
              </a:rPr>
              <a:t>Permian Basin, West Texas: A World-class Hydrocarbon Province</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03075" y="885030"/>
            <a:ext cx="6301070" cy="5876482"/>
          </a:xfrm>
          <a:prstGeom prst="rect">
            <a:avLst/>
          </a:prstGeom>
        </p:spPr>
      </p:pic>
      <p:sp>
        <p:nvSpPr>
          <p:cNvPr id="8" name="TextBox 3"/>
          <p:cNvSpPr txBox="1">
            <a:spLocks noChangeArrowheads="1"/>
          </p:cNvSpPr>
          <p:nvPr/>
        </p:nvSpPr>
        <p:spPr bwMode="auto">
          <a:xfrm>
            <a:off x="8251487" y="2030340"/>
            <a:ext cx="2580015"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71450" indent="-171450"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buFont typeface="Arial" charset="0"/>
              <a:buChar char="•"/>
              <a:defRPr/>
            </a:pPr>
            <a:r>
              <a:rPr lang="en-US" sz="1600" dirty="0">
                <a:solidFill>
                  <a:srgbClr val="000000"/>
                </a:solidFill>
              </a:rPr>
              <a:t>51 oil fields with “giant” status (&gt;100 million barrels of oil cumulative production), including</a:t>
            </a:r>
          </a:p>
          <a:p>
            <a:pPr marL="0" indent="0" eaLnBrk="1" hangingPunct="1">
              <a:defRPr/>
            </a:pPr>
            <a:r>
              <a:rPr lang="en-US" sz="1600" dirty="0">
                <a:solidFill>
                  <a:srgbClr val="000000"/>
                </a:solidFill>
              </a:rPr>
              <a:t>   5 fields with &gt; 1 BBO</a:t>
            </a:r>
          </a:p>
        </p:txBody>
      </p:sp>
      <p:grpSp>
        <p:nvGrpSpPr>
          <p:cNvPr id="10" name="Group 9"/>
          <p:cNvGrpSpPr/>
          <p:nvPr/>
        </p:nvGrpSpPr>
        <p:grpSpPr>
          <a:xfrm>
            <a:off x="4702627" y="6346960"/>
            <a:ext cx="658829" cy="307777"/>
            <a:chOff x="2520519" y="6387499"/>
            <a:chExt cx="658829" cy="307777"/>
          </a:xfrm>
        </p:grpSpPr>
        <p:sp>
          <p:nvSpPr>
            <p:cNvPr id="11" name="Rectangle 10"/>
            <p:cNvSpPr/>
            <p:nvPr/>
          </p:nvSpPr>
          <p:spPr bwMode="auto">
            <a:xfrm>
              <a:off x="2520519" y="6643323"/>
              <a:ext cx="658829" cy="45719"/>
            </a:xfrm>
            <a:prstGeom prst="rect">
              <a:avLst/>
            </a:prstGeom>
            <a:solidFill>
              <a:schemeClr val="tx1"/>
            </a:solidFill>
            <a:ln w="25400" cap="flat" cmpd="sng" algn="ctr">
              <a:solidFill>
                <a:schemeClr val="tx1"/>
              </a:solidFill>
              <a:prstDash val="solid"/>
              <a:round/>
              <a:headEnd type="none" w="med" len="med"/>
              <a:tailEnd type="none" w="med" len="med"/>
            </a:ln>
            <a:effectLst/>
          </p:spPr>
          <p:txBody>
            <a:bodyPr vert="horz" wrap="square" lIns="54864" tIns="0" rIns="54864" bIns="0" numCol="1" rtlCol="0" anchor="ctr" anchorCtr="1" compatLnSpc="1">
              <a:prstTxWarp prst="textNoShape">
                <a:avLst/>
              </a:prstTxWarp>
            </a:bodyPr>
            <a:lstStyle/>
            <a:p>
              <a:pPr algn="ctr" fontAlgn="base">
                <a:spcBef>
                  <a:spcPct val="10000"/>
                </a:spcBef>
                <a:spcAft>
                  <a:spcPct val="0"/>
                </a:spcAft>
                <a:buClr>
                  <a:srgbClr val="336600"/>
                </a:buClr>
                <a:buFont typeface="Wingdings" pitchFamily="2" charset="2"/>
                <a:buNone/>
              </a:pPr>
              <a:endParaRPr lang="en-US" b="1">
                <a:solidFill>
                  <a:srgbClr val="000000"/>
                </a:solidFill>
              </a:endParaRPr>
            </a:p>
          </p:txBody>
        </p:sp>
        <p:sp>
          <p:nvSpPr>
            <p:cNvPr id="12" name="TextBox 11"/>
            <p:cNvSpPr txBox="1"/>
            <p:nvPr/>
          </p:nvSpPr>
          <p:spPr>
            <a:xfrm>
              <a:off x="2560549" y="6387499"/>
              <a:ext cx="591829" cy="307777"/>
            </a:xfrm>
            <a:prstGeom prst="rect">
              <a:avLst/>
            </a:prstGeom>
            <a:noFill/>
          </p:spPr>
          <p:txBody>
            <a:bodyPr wrap="none" rtlCol="0">
              <a:spAutoFit/>
            </a:bodyPr>
            <a:lstStyle/>
            <a:p>
              <a:r>
                <a:rPr lang="en-US" sz="1400" dirty="0">
                  <a:solidFill>
                    <a:srgbClr val="000000"/>
                  </a:solidFill>
                </a:rPr>
                <a:t>30 mi</a:t>
              </a:r>
            </a:p>
          </p:txBody>
        </p:sp>
      </p:grpSp>
      <p:sp>
        <p:nvSpPr>
          <p:cNvPr id="13" name="TextBox 3"/>
          <p:cNvSpPr txBox="1">
            <a:spLocks noChangeArrowheads="1"/>
          </p:cNvSpPr>
          <p:nvPr/>
        </p:nvSpPr>
        <p:spPr bwMode="auto">
          <a:xfrm>
            <a:off x="8251487" y="994897"/>
            <a:ext cx="272022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71450" indent="-171450"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buFont typeface="Arial" charset="0"/>
              <a:buChar char="•"/>
              <a:defRPr/>
            </a:pPr>
            <a:r>
              <a:rPr lang="en-US" sz="1600" dirty="0">
                <a:solidFill>
                  <a:srgbClr val="000000"/>
                </a:solidFill>
              </a:rPr>
              <a:t>Cumulative oil production ~ 36.5 billion barrels of oil       + 109 trillion cubic ft. gas</a:t>
            </a:r>
          </a:p>
        </p:txBody>
      </p:sp>
      <p:sp>
        <p:nvSpPr>
          <p:cNvPr id="14" name="TextBox 3"/>
          <p:cNvSpPr txBox="1">
            <a:spLocks noChangeArrowheads="1"/>
          </p:cNvSpPr>
          <p:nvPr/>
        </p:nvSpPr>
        <p:spPr bwMode="auto">
          <a:xfrm>
            <a:off x="2709564" y="577254"/>
            <a:ext cx="457426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71450" indent="-171450"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marL="0" indent="0" eaLnBrk="1" hangingPunct="1">
              <a:defRPr/>
            </a:pPr>
            <a:r>
              <a:rPr lang="en-US" sz="1400" dirty="0">
                <a:solidFill>
                  <a:srgbClr val="000000"/>
                </a:solidFill>
              </a:rPr>
              <a:t>Oil and gas fields colored by age of reservoir</a:t>
            </a:r>
          </a:p>
        </p:txBody>
      </p:sp>
      <p:sp>
        <p:nvSpPr>
          <p:cNvPr id="27" name="TextBox 3"/>
          <p:cNvSpPr txBox="1">
            <a:spLocks noChangeArrowheads="1"/>
          </p:cNvSpPr>
          <p:nvPr/>
        </p:nvSpPr>
        <p:spPr bwMode="auto">
          <a:xfrm>
            <a:off x="2040240" y="5441593"/>
            <a:ext cx="199305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71450" indent="-171450"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marL="0" indent="0" eaLnBrk="1" hangingPunct="1">
              <a:defRPr/>
            </a:pPr>
            <a:r>
              <a:rPr lang="en-US" sz="1200" dirty="0">
                <a:solidFill>
                  <a:srgbClr val="000000"/>
                </a:solidFill>
              </a:rPr>
              <a:t>U. Permian – San Andres</a:t>
            </a:r>
          </a:p>
        </p:txBody>
      </p:sp>
      <p:sp>
        <p:nvSpPr>
          <p:cNvPr id="15" name="Rectangle 14"/>
          <p:cNvSpPr/>
          <p:nvPr/>
        </p:nvSpPr>
        <p:spPr bwMode="auto">
          <a:xfrm>
            <a:off x="1662214" y="5042916"/>
            <a:ext cx="2830832" cy="1719072"/>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54864" tIns="0" rIns="54864" bIns="0" numCol="1" rtlCol="0" anchor="ctr" anchorCtr="1" compatLnSpc="1">
            <a:prstTxWarp prst="textNoShape">
              <a:avLst/>
            </a:prstTxWarp>
          </a:bodyPr>
          <a:lstStyle/>
          <a:p>
            <a:pPr algn="ctr" fontAlgn="base">
              <a:spcBef>
                <a:spcPct val="10000"/>
              </a:spcBef>
              <a:spcAft>
                <a:spcPct val="0"/>
              </a:spcAft>
              <a:buClr>
                <a:srgbClr val="336600"/>
              </a:buClr>
              <a:buFont typeface="Wingdings" pitchFamily="2" charset="2"/>
              <a:buNone/>
            </a:pPr>
            <a:endParaRPr lang="en-US" b="1">
              <a:solidFill>
                <a:srgbClr val="000000"/>
              </a:solidFill>
            </a:endParaRPr>
          </a:p>
        </p:txBody>
      </p:sp>
      <p:sp>
        <p:nvSpPr>
          <p:cNvPr id="16" name="Rectangle 15"/>
          <p:cNvSpPr/>
          <p:nvPr/>
        </p:nvSpPr>
        <p:spPr bwMode="auto">
          <a:xfrm>
            <a:off x="1783013" y="6553902"/>
            <a:ext cx="196630" cy="112889"/>
          </a:xfrm>
          <a:prstGeom prst="rect">
            <a:avLst/>
          </a:prstGeom>
          <a:solidFill>
            <a:srgbClr val="CC99FF"/>
          </a:solidFill>
          <a:ln w="9525" cap="flat" cmpd="sng" algn="ctr">
            <a:solidFill>
              <a:schemeClr val="tx1"/>
            </a:solidFill>
            <a:prstDash val="solid"/>
            <a:round/>
            <a:headEnd type="none" w="med" len="med"/>
            <a:tailEnd type="none" w="med" len="med"/>
          </a:ln>
          <a:effectLst/>
        </p:spPr>
        <p:txBody>
          <a:bodyPr vert="horz" wrap="square" lIns="54864" tIns="0" rIns="54864" bIns="0" numCol="1" rtlCol="0" anchor="ctr" anchorCtr="1" compatLnSpc="1">
            <a:prstTxWarp prst="textNoShape">
              <a:avLst/>
            </a:prstTxWarp>
          </a:bodyPr>
          <a:lstStyle/>
          <a:p>
            <a:pPr algn="ctr" fontAlgn="base">
              <a:spcBef>
                <a:spcPct val="10000"/>
              </a:spcBef>
              <a:spcAft>
                <a:spcPct val="0"/>
              </a:spcAft>
              <a:buClr>
                <a:srgbClr val="336600"/>
              </a:buClr>
              <a:buFont typeface="Wingdings" pitchFamily="2" charset="2"/>
              <a:buNone/>
            </a:pPr>
            <a:endParaRPr lang="en-US" b="1">
              <a:solidFill>
                <a:srgbClr val="000000"/>
              </a:solidFill>
            </a:endParaRPr>
          </a:p>
        </p:txBody>
      </p:sp>
      <p:sp>
        <p:nvSpPr>
          <p:cNvPr id="17" name="TextBox 3"/>
          <p:cNvSpPr txBox="1">
            <a:spLocks noChangeArrowheads="1"/>
          </p:cNvSpPr>
          <p:nvPr/>
        </p:nvSpPr>
        <p:spPr bwMode="auto">
          <a:xfrm>
            <a:off x="2040241" y="6470553"/>
            <a:ext cx="1835005"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71450" indent="-171450"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marL="0" indent="0" eaLnBrk="1" hangingPunct="1">
              <a:defRPr/>
            </a:pPr>
            <a:r>
              <a:rPr lang="en-US" sz="1050" dirty="0">
                <a:solidFill>
                  <a:srgbClr val="000000"/>
                </a:solidFill>
              </a:rPr>
              <a:t>L. &amp; U. Ordovician</a:t>
            </a:r>
          </a:p>
        </p:txBody>
      </p:sp>
      <p:sp>
        <p:nvSpPr>
          <p:cNvPr id="18" name="Rectangle 17"/>
          <p:cNvSpPr/>
          <p:nvPr/>
        </p:nvSpPr>
        <p:spPr bwMode="auto">
          <a:xfrm>
            <a:off x="1783013" y="6342332"/>
            <a:ext cx="196630" cy="112889"/>
          </a:xfrm>
          <a:prstGeom prst="rect">
            <a:avLst/>
          </a:prstGeom>
          <a:solidFill>
            <a:srgbClr val="66FF33"/>
          </a:solidFill>
          <a:ln w="9525" cap="flat" cmpd="sng" algn="ctr">
            <a:solidFill>
              <a:schemeClr val="tx1"/>
            </a:solidFill>
            <a:prstDash val="solid"/>
            <a:round/>
            <a:headEnd type="none" w="med" len="med"/>
            <a:tailEnd type="none" w="med" len="med"/>
          </a:ln>
          <a:effectLst/>
        </p:spPr>
        <p:txBody>
          <a:bodyPr vert="horz" wrap="square" lIns="54864" tIns="0" rIns="54864" bIns="0" numCol="1" rtlCol="0" anchor="ctr" anchorCtr="1" compatLnSpc="1">
            <a:prstTxWarp prst="textNoShape">
              <a:avLst/>
            </a:prstTxWarp>
          </a:bodyPr>
          <a:lstStyle/>
          <a:p>
            <a:pPr algn="ctr" fontAlgn="base">
              <a:spcBef>
                <a:spcPct val="10000"/>
              </a:spcBef>
              <a:spcAft>
                <a:spcPct val="0"/>
              </a:spcAft>
              <a:buClr>
                <a:srgbClr val="336600"/>
              </a:buClr>
              <a:buFont typeface="Wingdings" pitchFamily="2" charset="2"/>
              <a:buNone/>
            </a:pPr>
            <a:endParaRPr lang="en-US" b="1">
              <a:solidFill>
                <a:srgbClr val="000000"/>
              </a:solidFill>
            </a:endParaRPr>
          </a:p>
        </p:txBody>
      </p:sp>
      <p:sp>
        <p:nvSpPr>
          <p:cNvPr id="19" name="TextBox 3"/>
          <p:cNvSpPr txBox="1">
            <a:spLocks noChangeArrowheads="1"/>
          </p:cNvSpPr>
          <p:nvPr/>
        </p:nvSpPr>
        <p:spPr bwMode="auto">
          <a:xfrm>
            <a:off x="2040241" y="6260275"/>
            <a:ext cx="1835005"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71450" indent="-171450"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marL="0" indent="0" eaLnBrk="1" hangingPunct="1">
              <a:defRPr/>
            </a:pPr>
            <a:r>
              <a:rPr lang="en-US" sz="1050" dirty="0">
                <a:solidFill>
                  <a:srgbClr val="000000"/>
                </a:solidFill>
              </a:rPr>
              <a:t>Penn - Strawn</a:t>
            </a:r>
          </a:p>
        </p:txBody>
      </p:sp>
      <p:sp>
        <p:nvSpPr>
          <p:cNvPr id="20" name="Rectangle 19"/>
          <p:cNvSpPr/>
          <p:nvPr/>
        </p:nvSpPr>
        <p:spPr bwMode="auto">
          <a:xfrm>
            <a:off x="1783013" y="6154858"/>
            <a:ext cx="196630" cy="112889"/>
          </a:xfrm>
          <a:prstGeom prst="rect">
            <a:avLst/>
          </a:prstGeom>
          <a:solidFill>
            <a:srgbClr val="009900"/>
          </a:solidFill>
          <a:ln w="9525" cap="flat" cmpd="sng" algn="ctr">
            <a:solidFill>
              <a:schemeClr val="tx1"/>
            </a:solidFill>
            <a:prstDash val="solid"/>
            <a:round/>
            <a:headEnd type="none" w="med" len="med"/>
            <a:tailEnd type="none" w="med" len="med"/>
          </a:ln>
          <a:effectLst/>
        </p:spPr>
        <p:txBody>
          <a:bodyPr vert="horz" wrap="square" lIns="54864" tIns="0" rIns="54864" bIns="0" numCol="1" rtlCol="0" anchor="ctr" anchorCtr="1" compatLnSpc="1">
            <a:prstTxWarp prst="textNoShape">
              <a:avLst/>
            </a:prstTxWarp>
          </a:bodyPr>
          <a:lstStyle/>
          <a:p>
            <a:pPr algn="ctr" fontAlgn="base">
              <a:spcBef>
                <a:spcPct val="10000"/>
              </a:spcBef>
              <a:spcAft>
                <a:spcPct val="0"/>
              </a:spcAft>
              <a:buClr>
                <a:srgbClr val="336600"/>
              </a:buClr>
              <a:buFont typeface="Wingdings" pitchFamily="2" charset="2"/>
              <a:buNone/>
            </a:pPr>
            <a:endParaRPr lang="en-US" b="1">
              <a:solidFill>
                <a:srgbClr val="000000"/>
              </a:solidFill>
            </a:endParaRPr>
          </a:p>
        </p:txBody>
      </p:sp>
      <p:sp>
        <p:nvSpPr>
          <p:cNvPr id="21" name="TextBox 3"/>
          <p:cNvSpPr txBox="1">
            <a:spLocks noChangeArrowheads="1"/>
          </p:cNvSpPr>
          <p:nvPr/>
        </p:nvSpPr>
        <p:spPr bwMode="auto">
          <a:xfrm>
            <a:off x="2040241" y="6072802"/>
            <a:ext cx="1835005"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71450" indent="-171450"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marL="0" indent="0" eaLnBrk="1" hangingPunct="1">
              <a:defRPr/>
            </a:pPr>
            <a:r>
              <a:rPr lang="en-US" sz="1050" dirty="0">
                <a:solidFill>
                  <a:srgbClr val="000000"/>
                </a:solidFill>
              </a:rPr>
              <a:t>Penn – Canyon/Cisco</a:t>
            </a:r>
          </a:p>
        </p:txBody>
      </p:sp>
      <p:sp>
        <p:nvSpPr>
          <p:cNvPr id="22" name="Rectangle 21"/>
          <p:cNvSpPr/>
          <p:nvPr/>
        </p:nvSpPr>
        <p:spPr bwMode="auto">
          <a:xfrm>
            <a:off x="1783013" y="5946747"/>
            <a:ext cx="196630" cy="112889"/>
          </a:xfrm>
          <a:prstGeom prst="rect">
            <a:avLst/>
          </a:prstGeom>
          <a:solidFill>
            <a:srgbClr val="3BB0FF"/>
          </a:solidFill>
          <a:ln w="9525" cap="flat" cmpd="sng" algn="ctr">
            <a:solidFill>
              <a:schemeClr val="tx1"/>
            </a:solidFill>
            <a:prstDash val="solid"/>
            <a:round/>
            <a:headEnd type="none" w="med" len="med"/>
            <a:tailEnd type="none" w="med" len="med"/>
          </a:ln>
          <a:effectLst/>
        </p:spPr>
        <p:txBody>
          <a:bodyPr vert="horz" wrap="square" lIns="54864" tIns="0" rIns="54864" bIns="0" numCol="1" rtlCol="0" anchor="ctr" anchorCtr="1" compatLnSpc="1">
            <a:prstTxWarp prst="textNoShape">
              <a:avLst/>
            </a:prstTxWarp>
          </a:bodyPr>
          <a:lstStyle/>
          <a:p>
            <a:pPr algn="ctr" fontAlgn="base">
              <a:spcBef>
                <a:spcPct val="10000"/>
              </a:spcBef>
              <a:spcAft>
                <a:spcPct val="0"/>
              </a:spcAft>
              <a:buClr>
                <a:srgbClr val="336600"/>
              </a:buClr>
              <a:buFont typeface="Wingdings" pitchFamily="2" charset="2"/>
              <a:buNone/>
            </a:pPr>
            <a:endParaRPr lang="en-US" b="1">
              <a:solidFill>
                <a:srgbClr val="000000"/>
              </a:solidFill>
            </a:endParaRPr>
          </a:p>
        </p:txBody>
      </p:sp>
      <p:sp>
        <p:nvSpPr>
          <p:cNvPr id="23" name="TextBox 3"/>
          <p:cNvSpPr txBox="1">
            <a:spLocks noChangeArrowheads="1"/>
          </p:cNvSpPr>
          <p:nvPr/>
        </p:nvSpPr>
        <p:spPr bwMode="auto">
          <a:xfrm>
            <a:off x="2040241" y="5870650"/>
            <a:ext cx="1835005"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71450" indent="-171450"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marL="0" indent="0" eaLnBrk="1" hangingPunct="1">
              <a:defRPr/>
            </a:pPr>
            <a:r>
              <a:rPr lang="en-US" sz="1050" dirty="0">
                <a:solidFill>
                  <a:srgbClr val="000000"/>
                </a:solidFill>
              </a:rPr>
              <a:t>L. Permian - Wolfcamp</a:t>
            </a:r>
          </a:p>
        </p:txBody>
      </p:sp>
      <p:sp>
        <p:nvSpPr>
          <p:cNvPr id="24" name="Rectangle 23"/>
          <p:cNvSpPr/>
          <p:nvPr/>
        </p:nvSpPr>
        <p:spPr bwMode="auto">
          <a:xfrm>
            <a:off x="1783013" y="5725677"/>
            <a:ext cx="196630" cy="112889"/>
          </a:xfrm>
          <a:prstGeom prst="rect">
            <a:avLst/>
          </a:prstGeom>
          <a:solidFill>
            <a:srgbClr val="008BBC"/>
          </a:solidFill>
          <a:ln w="9525" cap="flat" cmpd="sng" algn="ctr">
            <a:solidFill>
              <a:schemeClr val="tx1"/>
            </a:solidFill>
            <a:prstDash val="solid"/>
            <a:round/>
            <a:headEnd type="none" w="med" len="med"/>
            <a:tailEnd type="none" w="med" len="med"/>
          </a:ln>
          <a:effectLst/>
        </p:spPr>
        <p:txBody>
          <a:bodyPr vert="horz" wrap="square" lIns="54864" tIns="0" rIns="54864" bIns="0" numCol="1" rtlCol="0" anchor="ctr" anchorCtr="1" compatLnSpc="1">
            <a:prstTxWarp prst="textNoShape">
              <a:avLst/>
            </a:prstTxWarp>
          </a:bodyPr>
          <a:lstStyle/>
          <a:p>
            <a:pPr algn="ctr" fontAlgn="base">
              <a:spcBef>
                <a:spcPct val="10000"/>
              </a:spcBef>
              <a:spcAft>
                <a:spcPct val="0"/>
              </a:spcAft>
              <a:buClr>
                <a:srgbClr val="336600"/>
              </a:buClr>
              <a:buFont typeface="Wingdings" pitchFamily="2" charset="2"/>
              <a:buNone/>
            </a:pPr>
            <a:endParaRPr lang="en-US" b="1">
              <a:solidFill>
                <a:srgbClr val="000000"/>
              </a:solidFill>
            </a:endParaRPr>
          </a:p>
        </p:txBody>
      </p:sp>
      <p:sp>
        <p:nvSpPr>
          <p:cNvPr id="25" name="TextBox 3"/>
          <p:cNvSpPr txBox="1">
            <a:spLocks noChangeArrowheads="1"/>
          </p:cNvSpPr>
          <p:nvPr/>
        </p:nvSpPr>
        <p:spPr bwMode="auto">
          <a:xfrm>
            <a:off x="2040241" y="5643620"/>
            <a:ext cx="1835005"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71450" indent="-171450"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marL="0" indent="0" eaLnBrk="1" hangingPunct="1">
              <a:defRPr/>
            </a:pPr>
            <a:r>
              <a:rPr lang="en-US" sz="1050" dirty="0">
                <a:solidFill>
                  <a:srgbClr val="000000"/>
                </a:solidFill>
              </a:rPr>
              <a:t>L. Permian - Leonard</a:t>
            </a:r>
          </a:p>
        </p:txBody>
      </p:sp>
      <p:sp>
        <p:nvSpPr>
          <p:cNvPr id="26" name="Rectangle 25"/>
          <p:cNvSpPr/>
          <p:nvPr/>
        </p:nvSpPr>
        <p:spPr bwMode="auto">
          <a:xfrm>
            <a:off x="1783013" y="5530732"/>
            <a:ext cx="196630" cy="112889"/>
          </a:xfrm>
          <a:prstGeom prst="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54864" tIns="0" rIns="54864" bIns="0" numCol="1" rtlCol="0" anchor="ctr" anchorCtr="1" compatLnSpc="1">
            <a:prstTxWarp prst="textNoShape">
              <a:avLst/>
            </a:prstTxWarp>
          </a:bodyPr>
          <a:lstStyle/>
          <a:p>
            <a:pPr algn="ctr" fontAlgn="base">
              <a:spcBef>
                <a:spcPct val="10000"/>
              </a:spcBef>
              <a:spcAft>
                <a:spcPct val="0"/>
              </a:spcAft>
              <a:buClr>
                <a:srgbClr val="336600"/>
              </a:buClr>
              <a:buFont typeface="Wingdings" pitchFamily="2" charset="2"/>
              <a:buNone/>
            </a:pPr>
            <a:endParaRPr lang="en-US" b="1">
              <a:solidFill>
                <a:srgbClr val="000000"/>
              </a:solidFill>
            </a:endParaRPr>
          </a:p>
        </p:txBody>
      </p:sp>
      <p:sp>
        <p:nvSpPr>
          <p:cNvPr id="28" name="Rectangle 27"/>
          <p:cNvSpPr/>
          <p:nvPr/>
        </p:nvSpPr>
        <p:spPr bwMode="auto">
          <a:xfrm>
            <a:off x="1783013" y="5328704"/>
            <a:ext cx="196630" cy="112889"/>
          </a:xfrm>
          <a:prstGeom prst="rect">
            <a:avLst/>
          </a:prstGeom>
          <a:solidFill>
            <a:srgbClr val="EEB500"/>
          </a:solidFill>
          <a:ln w="9525" cap="flat" cmpd="sng" algn="ctr">
            <a:solidFill>
              <a:schemeClr val="tx1"/>
            </a:solidFill>
            <a:prstDash val="solid"/>
            <a:round/>
            <a:headEnd type="none" w="med" len="med"/>
            <a:tailEnd type="none" w="med" len="med"/>
          </a:ln>
          <a:effectLst/>
        </p:spPr>
        <p:txBody>
          <a:bodyPr vert="horz" wrap="square" lIns="54864" tIns="0" rIns="54864" bIns="0" numCol="1" rtlCol="0" anchor="ctr" anchorCtr="1" compatLnSpc="1">
            <a:prstTxWarp prst="textNoShape">
              <a:avLst/>
            </a:prstTxWarp>
          </a:bodyPr>
          <a:lstStyle/>
          <a:p>
            <a:pPr algn="ctr" fontAlgn="base">
              <a:spcBef>
                <a:spcPct val="10000"/>
              </a:spcBef>
              <a:spcAft>
                <a:spcPct val="0"/>
              </a:spcAft>
              <a:buClr>
                <a:srgbClr val="336600"/>
              </a:buClr>
              <a:buFont typeface="Wingdings" pitchFamily="2" charset="2"/>
              <a:buNone/>
            </a:pPr>
            <a:endParaRPr lang="en-US" b="1">
              <a:solidFill>
                <a:srgbClr val="000000"/>
              </a:solidFill>
            </a:endParaRPr>
          </a:p>
        </p:txBody>
      </p:sp>
      <p:sp>
        <p:nvSpPr>
          <p:cNvPr id="29" name="Rectangle 28"/>
          <p:cNvSpPr/>
          <p:nvPr/>
        </p:nvSpPr>
        <p:spPr bwMode="auto">
          <a:xfrm>
            <a:off x="1783013" y="5126676"/>
            <a:ext cx="196630" cy="112889"/>
          </a:xfrm>
          <a:prstGeom prst="rec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54864" tIns="0" rIns="54864" bIns="0" numCol="1" rtlCol="0" anchor="ctr" anchorCtr="1" compatLnSpc="1">
            <a:prstTxWarp prst="textNoShape">
              <a:avLst/>
            </a:prstTxWarp>
          </a:bodyPr>
          <a:lstStyle/>
          <a:p>
            <a:pPr algn="ctr" fontAlgn="base">
              <a:spcBef>
                <a:spcPct val="10000"/>
              </a:spcBef>
              <a:spcAft>
                <a:spcPct val="0"/>
              </a:spcAft>
              <a:buClr>
                <a:srgbClr val="336600"/>
              </a:buClr>
              <a:buFont typeface="Wingdings" pitchFamily="2" charset="2"/>
              <a:buNone/>
            </a:pPr>
            <a:endParaRPr lang="en-US" b="1">
              <a:solidFill>
                <a:srgbClr val="000000"/>
              </a:solidFill>
            </a:endParaRPr>
          </a:p>
        </p:txBody>
      </p:sp>
      <p:sp>
        <p:nvSpPr>
          <p:cNvPr id="30" name="TextBox 3"/>
          <p:cNvSpPr txBox="1">
            <a:spLocks noChangeArrowheads="1"/>
          </p:cNvSpPr>
          <p:nvPr/>
        </p:nvSpPr>
        <p:spPr bwMode="auto">
          <a:xfrm>
            <a:off x="2040241" y="5238232"/>
            <a:ext cx="1835005"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71450" indent="-171450"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marL="0" indent="0" eaLnBrk="1" hangingPunct="1">
              <a:defRPr/>
            </a:pPr>
            <a:r>
              <a:rPr lang="en-US" sz="1050" dirty="0">
                <a:solidFill>
                  <a:srgbClr val="000000"/>
                </a:solidFill>
              </a:rPr>
              <a:t>U. Permian – Queen</a:t>
            </a:r>
          </a:p>
        </p:txBody>
      </p:sp>
      <p:sp>
        <p:nvSpPr>
          <p:cNvPr id="31" name="TextBox 3"/>
          <p:cNvSpPr txBox="1">
            <a:spLocks noChangeArrowheads="1"/>
          </p:cNvSpPr>
          <p:nvPr/>
        </p:nvSpPr>
        <p:spPr bwMode="auto">
          <a:xfrm>
            <a:off x="2040241" y="5033489"/>
            <a:ext cx="1835005"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71450" indent="-171450"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marL="0" indent="0" eaLnBrk="1" hangingPunct="1">
              <a:defRPr/>
            </a:pPr>
            <a:r>
              <a:rPr lang="en-US" sz="1050" dirty="0">
                <a:solidFill>
                  <a:srgbClr val="000000"/>
                </a:solidFill>
              </a:rPr>
              <a:t>U. Permian – Yates</a:t>
            </a:r>
          </a:p>
        </p:txBody>
      </p:sp>
      <p:sp>
        <p:nvSpPr>
          <p:cNvPr id="42" name="TextBox 3"/>
          <p:cNvSpPr txBox="1">
            <a:spLocks noChangeArrowheads="1"/>
          </p:cNvSpPr>
          <p:nvPr/>
        </p:nvSpPr>
        <p:spPr bwMode="auto">
          <a:xfrm>
            <a:off x="2040153" y="5454640"/>
            <a:ext cx="2627772"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71450" indent="-171450"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marL="0" indent="0" eaLnBrk="1" hangingPunct="1">
              <a:defRPr/>
            </a:pPr>
            <a:r>
              <a:rPr lang="en-US" sz="1050" dirty="0">
                <a:solidFill>
                  <a:srgbClr val="000000"/>
                </a:solidFill>
              </a:rPr>
              <a:t>M. Permian – San Andres/</a:t>
            </a:r>
            <a:r>
              <a:rPr lang="en-US" sz="1050" dirty="0" err="1">
                <a:solidFill>
                  <a:srgbClr val="000000"/>
                </a:solidFill>
              </a:rPr>
              <a:t>Grayburg</a:t>
            </a:r>
            <a:endParaRPr lang="en-US" sz="1050" dirty="0">
              <a:solidFill>
                <a:srgbClr val="000000"/>
              </a:solidFill>
            </a:endParaRPr>
          </a:p>
        </p:txBody>
      </p:sp>
      <p:sp>
        <p:nvSpPr>
          <p:cNvPr id="51" name="TextBox 3"/>
          <p:cNvSpPr txBox="1">
            <a:spLocks noChangeArrowheads="1"/>
          </p:cNvSpPr>
          <p:nvPr/>
        </p:nvSpPr>
        <p:spPr bwMode="auto">
          <a:xfrm>
            <a:off x="8238041" y="3537215"/>
            <a:ext cx="2720223"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71450" indent="-171450"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buFont typeface="Arial" charset="0"/>
              <a:buChar char="•"/>
              <a:defRPr/>
            </a:pPr>
            <a:r>
              <a:rPr lang="en-US" sz="1600" dirty="0">
                <a:solidFill>
                  <a:srgbClr val="000000"/>
                </a:solidFill>
              </a:rPr>
              <a:t>Reservoirs at every</a:t>
            </a:r>
          </a:p>
          <a:p>
            <a:pPr marL="0" indent="0" eaLnBrk="1" hangingPunct="1">
              <a:defRPr/>
            </a:pPr>
            <a:r>
              <a:rPr lang="en-US" sz="1600" dirty="0">
                <a:solidFill>
                  <a:srgbClr val="000000"/>
                </a:solidFill>
              </a:rPr>
              <a:t>   stratigraphic interval;</a:t>
            </a:r>
          </a:p>
          <a:p>
            <a:pPr marL="0" indent="0" eaLnBrk="1" hangingPunct="1">
              <a:defRPr/>
            </a:pPr>
            <a:r>
              <a:rPr lang="en-US" sz="1600" dirty="0">
                <a:solidFill>
                  <a:srgbClr val="000000"/>
                </a:solidFill>
              </a:rPr>
              <a:t>   numerous prolific</a:t>
            </a:r>
          </a:p>
          <a:p>
            <a:pPr marL="0" indent="0" eaLnBrk="1" hangingPunct="1">
              <a:defRPr/>
            </a:pPr>
            <a:r>
              <a:rPr lang="en-US" sz="1600" dirty="0">
                <a:solidFill>
                  <a:srgbClr val="000000"/>
                </a:solidFill>
              </a:rPr>
              <a:t>   HC source rocks</a:t>
            </a:r>
          </a:p>
        </p:txBody>
      </p:sp>
      <p:sp>
        <p:nvSpPr>
          <p:cNvPr id="54" name="Rectangle 53"/>
          <p:cNvSpPr/>
          <p:nvPr/>
        </p:nvSpPr>
        <p:spPr>
          <a:xfrm>
            <a:off x="6405005" y="6503993"/>
            <a:ext cx="1349529" cy="2006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3"/>
          <p:cNvSpPr txBox="1">
            <a:spLocks noChangeArrowheads="1"/>
          </p:cNvSpPr>
          <p:nvPr/>
        </p:nvSpPr>
        <p:spPr bwMode="auto">
          <a:xfrm>
            <a:off x="6352937" y="6473508"/>
            <a:ext cx="2164646"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71450" indent="-171450"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marL="0" indent="0" eaLnBrk="1" hangingPunct="1">
              <a:defRPr/>
            </a:pPr>
            <a:r>
              <a:rPr lang="en-US" sz="1050" i="1" dirty="0">
                <a:solidFill>
                  <a:srgbClr val="000000"/>
                </a:solidFill>
              </a:rPr>
              <a:t>map source: </a:t>
            </a:r>
            <a:r>
              <a:rPr lang="en-US" sz="1050" i="1" dirty="0" err="1">
                <a:solidFill>
                  <a:srgbClr val="000000"/>
                </a:solidFill>
              </a:rPr>
              <a:t>Geomap</a:t>
            </a:r>
            <a:endParaRPr lang="en-US" sz="1050" i="1" dirty="0">
              <a:solidFill>
                <a:srgbClr val="000000"/>
              </a:solidFill>
            </a:endParaRPr>
          </a:p>
        </p:txBody>
      </p:sp>
      <p:sp>
        <p:nvSpPr>
          <p:cNvPr id="55" name="Rectangle 54"/>
          <p:cNvSpPr/>
          <p:nvPr/>
        </p:nvSpPr>
        <p:spPr>
          <a:xfrm>
            <a:off x="5124844" y="3525837"/>
            <a:ext cx="182880" cy="16329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p:cNvSpPr/>
          <p:nvPr/>
        </p:nvSpPr>
        <p:spPr>
          <a:xfrm>
            <a:off x="2481178" y="2915247"/>
            <a:ext cx="125755" cy="120892"/>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p:nvSpPr>
        <p:spPr>
          <a:xfrm>
            <a:off x="2230296" y="3051153"/>
            <a:ext cx="647679" cy="1933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p:cNvSpPr/>
          <p:nvPr/>
        </p:nvSpPr>
        <p:spPr>
          <a:xfrm>
            <a:off x="4905890" y="3712706"/>
            <a:ext cx="603639" cy="2006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extBox 3"/>
          <p:cNvSpPr txBox="1">
            <a:spLocks noChangeArrowheads="1"/>
          </p:cNvSpPr>
          <p:nvPr/>
        </p:nvSpPr>
        <p:spPr bwMode="auto">
          <a:xfrm>
            <a:off x="4905889" y="3682221"/>
            <a:ext cx="676382"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71450" indent="-171450"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marL="0" indent="0" eaLnBrk="1" hangingPunct="1">
              <a:defRPr/>
            </a:pPr>
            <a:r>
              <a:rPr lang="en-US" sz="1050" dirty="0">
                <a:solidFill>
                  <a:srgbClr val="000000"/>
                </a:solidFill>
              </a:rPr>
              <a:t>Midland</a:t>
            </a:r>
          </a:p>
        </p:txBody>
      </p:sp>
      <p:sp>
        <p:nvSpPr>
          <p:cNvPr id="60" name="TextBox 3"/>
          <p:cNvSpPr txBox="1">
            <a:spLocks noChangeArrowheads="1"/>
          </p:cNvSpPr>
          <p:nvPr/>
        </p:nvSpPr>
        <p:spPr bwMode="auto">
          <a:xfrm>
            <a:off x="2174333" y="3003241"/>
            <a:ext cx="781177"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71450" indent="-171450"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marL="0" indent="0" eaLnBrk="1" hangingPunct="1">
              <a:defRPr/>
            </a:pPr>
            <a:r>
              <a:rPr lang="en-US" sz="1050" dirty="0">
                <a:solidFill>
                  <a:srgbClr val="000000"/>
                </a:solidFill>
              </a:rPr>
              <a:t>Carlsbad</a:t>
            </a:r>
          </a:p>
        </p:txBody>
      </p:sp>
      <p:sp>
        <p:nvSpPr>
          <p:cNvPr id="63" name="Freeform 62"/>
          <p:cNvSpPr/>
          <p:nvPr/>
        </p:nvSpPr>
        <p:spPr>
          <a:xfrm>
            <a:off x="1725799" y="920706"/>
            <a:ext cx="2339602" cy="2680138"/>
          </a:xfrm>
          <a:custGeom>
            <a:avLst/>
            <a:gdLst>
              <a:gd name="connsiteX0" fmla="*/ 0 w 2339602"/>
              <a:gd name="connsiteY0" fmla="*/ 2598157 h 2680138"/>
              <a:gd name="connsiteX1" fmla="*/ 2251315 w 2339602"/>
              <a:gd name="connsiteY1" fmla="*/ 2680138 h 2680138"/>
              <a:gd name="connsiteX2" fmla="*/ 2339602 w 2339602"/>
              <a:gd name="connsiteY2" fmla="*/ 0 h 2680138"/>
            </a:gdLst>
            <a:ahLst/>
            <a:cxnLst>
              <a:cxn ang="0">
                <a:pos x="connsiteX0" y="connsiteY0"/>
              </a:cxn>
              <a:cxn ang="0">
                <a:pos x="connsiteX1" y="connsiteY1"/>
              </a:cxn>
              <a:cxn ang="0">
                <a:pos x="connsiteX2" y="connsiteY2"/>
              </a:cxn>
            </a:cxnLst>
            <a:rect l="l" t="t" r="r" b="b"/>
            <a:pathLst>
              <a:path w="2339602" h="2680138">
                <a:moveTo>
                  <a:pt x="0" y="2598157"/>
                </a:moveTo>
                <a:lnTo>
                  <a:pt x="2251315" y="2680138"/>
                </a:lnTo>
                <a:lnTo>
                  <a:pt x="2339602" y="0"/>
                </a:ln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TextBox 3"/>
          <p:cNvSpPr txBox="1">
            <a:spLocks noChangeArrowheads="1"/>
          </p:cNvSpPr>
          <p:nvPr/>
        </p:nvSpPr>
        <p:spPr bwMode="auto">
          <a:xfrm>
            <a:off x="1775490" y="3525837"/>
            <a:ext cx="781177"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71450" indent="-171450"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marL="0" indent="0" eaLnBrk="1" hangingPunct="1">
              <a:defRPr/>
            </a:pPr>
            <a:r>
              <a:rPr lang="en-US" sz="1050" dirty="0">
                <a:solidFill>
                  <a:srgbClr val="000000"/>
                </a:solidFill>
              </a:rPr>
              <a:t>TX</a:t>
            </a:r>
          </a:p>
        </p:txBody>
      </p:sp>
      <p:sp>
        <p:nvSpPr>
          <p:cNvPr id="65" name="TextBox 3"/>
          <p:cNvSpPr txBox="1">
            <a:spLocks noChangeArrowheads="1"/>
          </p:cNvSpPr>
          <p:nvPr/>
        </p:nvSpPr>
        <p:spPr bwMode="auto">
          <a:xfrm>
            <a:off x="1771925" y="3300643"/>
            <a:ext cx="781177"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71450" indent="-171450"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marL="0" indent="0" eaLnBrk="1" hangingPunct="1">
              <a:defRPr/>
            </a:pPr>
            <a:r>
              <a:rPr lang="en-US" sz="1050" dirty="0" err="1">
                <a:solidFill>
                  <a:srgbClr val="000000"/>
                </a:solidFill>
              </a:rPr>
              <a:t>NMex</a:t>
            </a:r>
            <a:endParaRPr lang="en-US" sz="1050" dirty="0">
              <a:solidFill>
                <a:srgbClr val="000000"/>
              </a:solidFill>
            </a:endParaRPr>
          </a:p>
        </p:txBody>
      </p:sp>
      <p:sp>
        <p:nvSpPr>
          <p:cNvPr id="41" name="TextBox 3"/>
          <p:cNvSpPr txBox="1">
            <a:spLocks noChangeArrowheads="1"/>
          </p:cNvSpPr>
          <p:nvPr/>
        </p:nvSpPr>
        <p:spPr bwMode="auto">
          <a:xfrm>
            <a:off x="8251487" y="4786724"/>
            <a:ext cx="2720223"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71450" indent="-171450"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buFont typeface="Arial" charset="0"/>
              <a:buChar char="•"/>
              <a:defRPr/>
            </a:pPr>
            <a:r>
              <a:rPr lang="en-US" sz="1600" dirty="0">
                <a:solidFill>
                  <a:srgbClr val="000000"/>
                </a:solidFill>
              </a:rPr>
              <a:t>Vast unconventional</a:t>
            </a:r>
          </a:p>
          <a:p>
            <a:pPr marL="0" indent="0" eaLnBrk="1" hangingPunct="1">
              <a:defRPr/>
            </a:pPr>
            <a:r>
              <a:rPr lang="en-US" sz="1600" dirty="0">
                <a:solidFill>
                  <a:srgbClr val="000000"/>
                </a:solidFill>
              </a:rPr>
              <a:t>    reserves, primarily in</a:t>
            </a:r>
          </a:p>
          <a:p>
            <a:pPr marL="0" indent="0" eaLnBrk="1" hangingPunct="1">
              <a:defRPr/>
            </a:pPr>
            <a:r>
              <a:rPr lang="en-US" sz="1600" dirty="0">
                <a:solidFill>
                  <a:srgbClr val="000000"/>
                </a:solidFill>
              </a:rPr>
              <a:t>    Late Penn, Wolfcampian,</a:t>
            </a:r>
          </a:p>
          <a:p>
            <a:pPr marL="0" indent="0" eaLnBrk="1" hangingPunct="1">
              <a:defRPr/>
            </a:pPr>
            <a:r>
              <a:rPr lang="en-US" sz="1600" dirty="0">
                <a:solidFill>
                  <a:srgbClr val="000000"/>
                </a:solidFill>
              </a:rPr>
              <a:t>    and </a:t>
            </a:r>
            <a:r>
              <a:rPr lang="en-US" sz="1600" dirty="0" err="1">
                <a:solidFill>
                  <a:srgbClr val="000000"/>
                </a:solidFill>
              </a:rPr>
              <a:t>Leonardian</a:t>
            </a:r>
            <a:r>
              <a:rPr lang="en-US" sz="1600" dirty="0">
                <a:solidFill>
                  <a:srgbClr val="000000"/>
                </a:solidFill>
              </a:rPr>
              <a:t> </a:t>
            </a:r>
            <a:r>
              <a:rPr lang="en-US" sz="1600" dirty="0" err="1">
                <a:solidFill>
                  <a:srgbClr val="000000"/>
                </a:solidFill>
              </a:rPr>
              <a:t>shales</a:t>
            </a:r>
            <a:endParaRPr lang="en-US" sz="1600" dirty="0">
              <a:solidFill>
                <a:srgbClr val="000000"/>
              </a:solidFill>
            </a:endParaRPr>
          </a:p>
        </p:txBody>
      </p:sp>
      <p:sp>
        <p:nvSpPr>
          <p:cNvPr id="2" name="Speech Bubble: Rectangle 1">
            <a:extLst>
              <a:ext uri="{FF2B5EF4-FFF2-40B4-BE49-F238E27FC236}">
                <a16:creationId xmlns:a16="http://schemas.microsoft.com/office/drawing/2014/main" id="{31E7F10C-51D0-4A17-A980-79CC40C98AD4}"/>
              </a:ext>
            </a:extLst>
          </p:cNvPr>
          <p:cNvSpPr/>
          <p:nvPr/>
        </p:nvSpPr>
        <p:spPr>
          <a:xfrm>
            <a:off x="4612884" y="5741241"/>
            <a:ext cx="822882" cy="461665"/>
          </a:xfrm>
          <a:prstGeom prst="wedgeRectCallout">
            <a:avLst>
              <a:gd name="adj1" fmla="val 37697"/>
              <a:gd name="adj2" fmla="val -132246"/>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2F83F0C-5AFE-4473-86B8-0177D840AAFE}"/>
              </a:ext>
            </a:extLst>
          </p:cNvPr>
          <p:cNvSpPr txBox="1"/>
          <p:nvPr/>
        </p:nvSpPr>
        <p:spPr>
          <a:xfrm>
            <a:off x="4627531" y="5741241"/>
            <a:ext cx="808235" cy="461665"/>
          </a:xfrm>
          <a:prstGeom prst="rect">
            <a:avLst/>
          </a:prstGeom>
          <a:noFill/>
        </p:spPr>
        <p:txBody>
          <a:bodyPr wrap="none" rtlCol="0">
            <a:spAutoFit/>
          </a:bodyPr>
          <a:lstStyle/>
          <a:p>
            <a:r>
              <a:rPr lang="en-US" sz="1200" b="1" dirty="0"/>
              <a:t>Yates</a:t>
            </a:r>
          </a:p>
          <a:p>
            <a:r>
              <a:rPr lang="en-US" sz="1200" b="1" dirty="0"/>
              <a:t>&gt; 1.4 BBO</a:t>
            </a:r>
          </a:p>
        </p:txBody>
      </p:sp>
      <p:sp>
        <p:nvSpPr>
          <p:cNvPr id="43" name="Speech Bubble: Rectangle 42">
            <a:extLst>
              <a:ext uri="{FF2B5EF4-FFF2-40B4-BE49-F238E27FC236}">
                <a16:creationId xmlns:a16="http://schemas.microsoft.com/office/drawing/2014/main" id="{C362A854-E2F2-411C-81A2-964C0FD62C70}"/>
              </a:ext>
            </a:extLst>
          </p:cNvPr>
          <p:cNvSpPr/>
          <p:nvPr/>
        </p:nvSpPr>
        <p:spPr>
          <a:xfrm>
            <a:off x="5211891" y="1054076"/>
            <a:ext cx="822882" cy="461665"/>
          </a:xfrm>
          <a:prstGeom prst="wedgeRectCallout">
            <a:avLst>
              <a:gd name="adj1" fmla="val -88858"/>
              <a:gd name="adj2" fmla="val 21805"/>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id="{4CFE7474-3B3A-4D80-96DB-4D7048C6A256}"/>
              </a:ext>
            </a:extLst>
          </p:cNvPr>
          <p:cNvSpPr txBox="1"/>
          <p:nvPr/>
        </p:nvSpPr>
        <p:spPr>
          <a:xfrm>
            <a:off x="5226538" y="1054076"/>
            <a:ext cx="808235" cy="461665"/>
          </a:xfrm>
          <a:prstGeom prst="rect">
            <a:avLst/>
          </a:prstGeom>
          <a:noFill/>
        </p:spPr>
        <p:txBody>
          <a:bodyPr wrap="none" rtlCol="0">
            <a:spAutoFit/>
          </a:bodyPr>
          <a:lstStyle/>
          <a:p>
            <a:r>
              <a:rPr lang="en-US" sz="1200" b="1" dirty="0"/>
              <a:t>Slaughter</a:t>
            </a:r>
          </a:p>
          <a:p>
            <a:r>
              <a:rPr lang="en-US" sz="1200" b="1" dirty="0"/>
              <a:t> 1.25 BBO</a:t>
            </a:r>
          </a:p>
        </p:txBody>
      </p:sp>
      <p:sp>
        <p:nvSpPr>
          <p:cNvPr id="45" name="Speech Bubble: Rectangle 44">
            <a:extLst>
              <a:ext uri="{FF2B5EF4-FFF2-40B4-BE49-F238E27FC236}">
                <a16:creationId xmlns:a16="http://schemas.microsoft.com/office/drawing/2014/main" id="{66CB0A56-139C-4EBD-8A4F-411483BD3856}"/>
              </a:ext>
            </a:extLst>
          </p:cNvPr>
          <p:cNvSpPr/>
          <p:nvPr/>
        </p:nvSpPr>
        <p:spPr>
          <a:xfrm>
            <a:off x="4787062" y="1786386"/>
            <a:ext cx="822882" cy="461665"/>
          </a:xfrm>
          <a:prstGeom prst="wedgeRectCallout">
            <a:avLst>
              <a:gd name="adj1" fmla="val -88858"/>
              <a:gd name="adj2" fmla="val 21805"/>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a:extLst>
              <a:ext uri="{FF2B5EF4-FFF2-40B4-BE49-F238E27FC236}">
                <a16:creationId xmlns:a16="http://schemas.microsoft.com/office/drawing/2014/main" id="{C180D4E6-11C8-459E-BDB0-A1262F347923}"/>
              </a:ext>
            </a:extLst>
          </p:cNvPr>
          <p:cNvSpPr txBox="1"/>
          <p:nvPr/>
        </p:nvSpPr>
        <p:spPr>
          <a:xfrm>
            <a:off x="4776309" y="1773686"/>
            <a:ext cx="843501" cy="461665"/>
          </a:xfrm>
          <a:prstGeom prst="rect">
            <a:avLst/>
          </a:prstGeom>
          <a:noFill/>
        </p:spPr>
        <p:txBody>
          <a:bodyPr wrap="none" rtlCol="0">
            <a:spAutoFit/>
          </a:bodyPr>
          <a:lstStyle/>
          <a:p>
            <a:r>
              <a:rPr lang="en-US" sz="1200" b="1" dirty="0"/>
              <a:t>Wasson</a:t>
            </a:r>
          </a:p>
          <a:p>
            <a:r>
              <a:rPr lang="en-US" sz="1200" b="1" dirty="0"/>
              <a:t> &gt; 2.1 BBO</a:t>
            </a:r>
          </a:p>
        </p:txBody>
      </p:sp>
      <p:sp>
        <p:nvSpPr>
          <p:cNvPr id="47" name="Speech Bubble: Rectangle 46">
            <a:extLst>
              <a:ext uri="{FF2B5EF4-FFF2-40B4-BE49-F238E27FC236}">
                <a16:creationId xmlns:a16="http://schemas.microsoft.com/office/drawing/2014/main" id="{76E75D5A-9893-4510-9F25-7B194DB6F3CB}"/>
              </a:ext>
            </a:extLst>
          </p:cNvPr>
          <p:cNvSpPr/>
          <p:nvPr/>
        </p:nvSpPr>
        <p:spPr>
          <a:xfrm>
            <a:off x="7087971" y="2107302"/>
            <a:ext cx="979626" cy="461665"/>
          </a:xfrm>
          <a:prstGeom prst="wedgeRectCallout">
            <a:avLst>
              <a:gd name="adj1" fmla="val -83114"/>
              <a:gd name="adj2" fmla="val 20281"/>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a:extLst>
              <a:ext uri="{FF2B5EF4-FFF2-40B4-BE49-F238E27FC236}">
                <a16:creationId xmlns:a16="http://schemas.microsoft.com/office/drawing/2014/main" id="{9F9B7DFE-528F-4604-93C5-4A66F67F8138}"/>
              </a:ext>
            </a:extLst>
          </p:cNvPr>
          <p:cNvSpPr txBox="1"/>
          <p:nvPr/>
        </p:nvSpPr>
        <p:spPr>
          <a:xfrm>
            <a:off x="7102618" y="2107302"/>
            <a:ext cx="979627" cy="461665"/>
          </a:xfrm>
          <a:prstGeom prst="rect">
            <a:avLst/>
          </a:prstGeom>
          <a:noFill/>
        </p:spPr>
        <p:txBody>
          <a:bodyPr wrap="none" rtlCol="0">
            <a:spAutoFit/>
          </a:bodyPr>
          <a:lstStyle/>
          <a:p>
            <a:r>
              <a:rPr lang="en-US" sz="1200" b="1" dirty="0"/>
              <a:t>Kelly-</a:t>
            </a:r>
            <a:r>
              <a:rPr lang="en-US" sz="1200" b="1" dirty="0" err="1"/>
              <a:t>Synder</a:t>
            </a:r>
            <a:endParaRPr lang="en-US" sz="1200" b="1" dirty="0"/>
          </a:p>
          <a:p>
            <a:r>
              <a:rPr lang="en-US" sz="1200" b="1" dirty="0"/>
              <a:t> 1.3 BBO</a:t>
            </a:r>
          </a:p>
        </p:txBody>
      </p:sp>
      <p:sp>
        <p:nvSpPr>
          <p:cNvPr id="49" name="Speech Bubble: Rectangle 48">
            <a:extLst>
              <a:ext uri="{FF2B5EF4-FFF2-40B4-BE49-F238E27FC236}">
                <a16:creationId xmlns:a16="http://schemas.microsoft.com/office/drawing/2014/main" id="{437F519F-47D5-4554-80C6-7158DD8465B9}"/>
              </a:ext>
            </a:extLst>
          </p:cNvPr>
          <p:cNvSpPr/>
          <p:nvPr/>
        </p:nvSpPr>
        <p:spPr>
          <a:xfrm>
            <a:off x="6151539" y="3484003"/>
            <a:ext cx="1224146" cy="461665"/>
          </a:xfrm>
          <a:prstGeom prst="wedgeRectCallout">
            <a:avLst>
              <a:gd name="adj1" fmla="val -83114"/>
              <a:gd name="adj2" fmla="val 20281"/>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Box 49">
            <a:extLst>
              <a:ext uri="{FF2B5EF4-FFF2-40B4-BE49-F238E27FC236}">
                <a16:creationId xmlns:a16="http://schemas.microsoft.com/office/drawing/2014/main" id="{01398CF6-F6EA-476C-A490-50FC681B47C1}"/>
              </a:ext>
            </a:extLst>
          </p:cNvPr>
          <p:cNvSpPr txBox="1"/>
          <p:nvPr/>
        </p:nvSpPr>
        <p:spPr>
          <a:xfrm>
            <a:off x="6166186" y="3484003"/>
            <a:ext cx="1209498" cy="461665"/>
          </a:xfrm>
          <a:prstGeom prst="rect">
            <a:avLst/>
          </a:prstGeom>
          <a:noFill/>
        </p:spPr>
        <p:txBody>
          <a:bodyPr wrap="none" rtlCol="0">
            <a:spAutoFit/>
          </a:bodyPr>
          <a:lstStyle/>
          <a:p>
            <a:r>
              <a:rPr lang="en-US" sz="1200" b="1" dirty="0" err="1"/>
              <a:t>Spraberry</a:t>
            </a:r>
            <a:r>
              <a:rPr lang="en-US" sz="1200" b="1" dirty="0"/>
              <a:t> Trend</a:t>
            </a:r>
          </a:p>
          <a:p>
            <a:r>
              <a:rPr lang="en-US" sz="1200" b="1" dirty="0"/>
              <a:t> 1.1 BBO</a:t>
            </a:r>
          </a:p>
        </p:txBody>
      </p:sp>
    </p:spTree>
    <p:extLst>
      <p:ext uri="{BB962C8B-B14F-4D97-AF65-F5344CB8AC3E}">
        <p14:creationId xmlns:p14="http://schemas.microsoft.com/office/powerpoint/2010/main" val="3575939104"/>
      </p:ext>
    </p:extLst>
  </p:cSld>
  <p:clrMapOvr>
    <a:masterClrMapping/>
  </p:clrMapOvr>
  <p:transition>
    <p:wipe dir="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5235BBA5-4A6F-4340-9F3C-2650F239D36F}"/>
              </a:ext>
            </a:extLst>
          </p:cNvPr>
          <p:cNvPicPr>
            <a:picLocks noChangeAspect="1"/>
          </p:cNvPicPr>
          <p:nvPr/>
        </p:nvPicPr>
        <p:blipFill rotWithShape="1">
          <a:blip r:embed="rId2"/>
          <a:srcRect l="3005" t="10846" b="3490"/>
          <a:stretch/>
        </p:blipFill>
        <p:spPr>
          <a:xfrm>
            <a:off x="7509372" y="1405065"/>
            <a:ext cx="2727117" cy="2526388"/>
          </a:xfrm>
          <a:prstGeom prst="rect">
            <a:avLst/>
          </a:prstGeom>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3833" y="385544"/>
            <a:ext cx="3515692" cy="63846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6379778" y="5694505"/>
            <a:ext cx="389850" cy="584775"/>
          </a:xfrm>
          <a:prstGeom prst="rect">
            <a:avLst/>
          </a:prstGeom>
          <a:noFill/>
        </p:spPr>
        <p:txBody>
          <a:bodyPr wrap="none" rtlCol="0">
            <a:spAutoFit/>
          </a:bodyPr>
          <a:lstStyle/>
          <a:p>
            <a:pPr>
              <a:defRPr/>
            </a:pPr>
            <a:r>
              <a:rPr lang="en-US" sz="3200" b="1" dirty="0">
                <a:solidFill>
                  <a:prstClr val="black"/>
                </a:solidFill>
                <a:latin typeface="Calibri"/>
              </a:rPr>
              <a:t>*</a:t>
            </a:r>
          </a:p>
        </p:txBody>
      </p:sp>
      <p:sp>
        <p:nvSpPr>
          <p:cNvPr id="6" name="TextBox 5"/>
          <p:cNvSpPr txBox="1"/>
          <p:nvPr/>
        </p:nvSpPr>
        <p:spPr>
          <a:xfrm>
            <a:off x="6379778" y="4888360"/>
            <a:ext cx="389850" cy="584775"/>
          </a:xfrm>
          <a:prstGeom prst="rect">
            <a:avLst/>
          </a:prstGeom>
          <a:noFill/>
        </p:spPr>
        <p:txBody>
          <a:bodyPr wrap="none" rtlCol="0">
            <a:spAutoFit/>
          </a:bodyPr>
          <a:lstStyle/>
          <a:p>
            <a:pPr>
              <a:defRPr/>
            </a:pPr>
            <a:r>
              <a:rPr lang="en-US" sz="3200" b="1" dirty="0">
                <a:solidFill>
                  <a:prstClr val="black"/>
                </a:solidFill>
                <a:latin typeface="Calibri"/>
              </a:rPr>
              <a:t>*</a:t>
            </a:r>
          </a:p>
        </p:txBody>
      </p:sp>
      <p:sp>
        <p:nvSpPr>
          <p:cNvPr id="7" name="TextBox 6"/>
          <p:cNvSpPr txBox="1"/>
          <p:nvPr/>
        </p:nvSpPr>
        <p:spPr>
          <a:xfrm>
            <a:off x="6379778" y="4425144"/>
            <a:ext cx="389850" cy="584775"/>
          </a:xfrm>
          <a:prstGeom prst="rect">
            <a:avLst/>
          </a:prstGeom>
          <a:noFill/>
        </p:spPr>
        <p:txBody>
          <a:bodyPr wrap="none" rtlCol="0">
            <a:spAutoFit/>
          </a:bodyPr>
          <a:lstStyle/>
          <a:p>
            <a:pPr>
              <a:defRPr/>
            </a:pPr>
            <a:r>
              <a:rPr lang="en-US" sz="3200" b="1" dirty="0">
                <a:solidFill>
                  <a:prstClr val="black"/>
                </a:solidFill>
                <a:latin typeface="Calibri"/>
              </a:rPr>
              <a:t>*</a:t>
            </a:r>
          </a:p>
        </p:txBody>
      </p:sp>
      <p:sp>
        <p:nvSpPr>
          <p:cNvPr id="8" name="TextBox 7"/>
          <p:cNvSpPr txBox="1"/>
          <p:nvPr/>
        </p:nvSpPr>
        <p:spPr>
          <a:xfrm>
            <a:off x="6379778" y="3351742"/>
            <a:ext cx="389850" cy="584775"/>
          </a:xfrm>
          <a:prstGeom prst="rect">
            <a:avLst/>
          </a:prstGeom>
          <a:noFill/>
        </p:spPr>
        <p:txBody>
          <a:bodyPr wrap="none" rtlCol="0">
            <a:spAutoFit/>
          </a:bodyPr>
          <a:lstStyle/>
          <a:p>
            <a:pPr>
              <a:defRPr/>
            </a:pPr>
            <a:r>
              <a:rPr lang="en-US" sz="3200" b="1" dirty="0">
                <a:solidFill>
                  <a:prstClr val="black"/>
                </a:solidFill>
                <a:latin typeface="Calibri"/>
              </a:rPr>
              <a:t>*</a:t>
            </a:r>
          </a:p>
        </p:txBody>
      </p:sp>
      <p:sp>
        <p:nvSpPr>
          <p:cNvPr id="9" name="TextBox 8"/>
          <p:cNvSpPr txBox="1"/>
          <p:nvPr/>
        </p:nvSpPr>
        <p:spPr>
          <a:xfrm>
            <a:off x="6379778" y="3113137"/>
            <a:ext cx="389850" cy="584775"/>
          </a:xfrm>
          <a:prstGeom prst="rect">
            <a:avLst/>
          </a:prstGeom>
          <a:noFill/>
        </p:spPr>
        <p:txBody>
          <a:bodyPr wrap="none" rtlCol="0">
            <a:spAutoFit/>
          </a:bodyPr>
          <a:lstStyle/>
          <a:p>
            <a:pPr>
              <a:defRPr/>
            </a:pPr>
            <a:r>
              <a:rPr lang="en-US" sz="3200" b="1" dirty="0">
                <a:solidFill>
                  <a:prstClr val="black"/>
                </a:solidFill>
                <a:latin typeface="Calibri"/>
              </a:rPr>
              <a:t>*</a:t>
            </a:r>
          </a:p>
        </p:txBody>
      </p:sp>
      <p:sp>
        <p:nvSpPr>
          <p:cNvPr id="10" name="TextBox 9"/>
          <p:cNvSpPr txBox="1"/>
          <p:nvPr/>
        </p:nvSpPr>
        <p:spPr>
          <a:xfrm>
            <a:off x="6379778" y="2849308"/>
            <a:ext cx="389850" cy="584775"/>
          </a:xfrm>
          <a:prstGeom prst="rect">
            <a:avLst/>
          </a:prstGeom>
          <a:noFill/>
        </p:spPr>
        <p:txBody>
          <a:bodyPr wrap="none" rtlCol="0">
            <a:spAutoFit/>
          </a:bodyPr>
          <a:lstStyle/>
          <a:p>
            <a:pPr>
              <a:defRPr/>
            </a:pPr>
            <a:r>
              <a:rPr lang="en-US" sz="3200" b="1" dirty="0">
                <a:solidFill>
                  <a:prstClr val="black"/>
                </a:solidFill>
                <a:latin typeface="Calibri"/>
              </a:rPr>
              <a:t>*</a:t>
            </a:r>
          </a:p>
        </p:txBody>
      </p:sp>
      <p:sp>
        <p:nvSpPr>
          <p:cNvPr id="11" name="TextBox 10"/>
          <p:cNvSpPr txBox="1"/>
          <p:nvPr/>
        </p:nvSpPr>
        <p:spPr>
          <a:xfrm>
            <a:off x="6379778" y="2585479"/>
            <a:ext cx="389850" cy="584775"/>
          </a:xfrm>
          <a:prstGeom prst="rect">
            <a:avLst/>
          </a:prstGeom>
          <a:noFill/>
        </p:spPr>
        <p:txBody>
          <a:bodyPr wrap="none" rtlCol="0">
            <a:spAutoFit/>
          </a:bodyPr>
          <a:lstStyle/>
          <a:p>
            <a:pPr>
              <a:defRPr/>
            </a:pPr>
            <a:r>
              <a:rPr lang="en-US" sz="3200" b="1" dirty="0">
                <a:solidFill>
                  <a:prstClr val="black"/>
                </a:solidFill>
                <a:latin typeface="Calibri"/>
              </a:rPr>
              <a:t>*</a:t>
            </a:r>
          </a:p>
        </p:txBody>
      </p:sp>
      <p:sp>
        <p:nvSpPr>
          <p:cNvPr id="5" name="TextBox 4"/>
          <p:cNvSpPr txBox="1"/>
          <p:nvPr/>
        </p:nvSpPr>
        <p:spPr>
          <a:xfrm>
            <a:off x="7974067" y="5978014"/>
            <a:ext cx="1971616" cy="307777"/>
          </a:xfrm>
          <a:prstGeom prst="rect">
            <a:avLst/>
          </a:prstGeom>
          <a:noFill/>
        </p:spPr>
        <p:txBody>
          <a:bodyPr wrap="square" rtlCol="0">
            <a:spAutoFit/>
          </a:bodyPr>
          <a:lstStyle/>
          <a:p>
            <a:pPr>
              <a:defRPr/>
            </a:pPr>
            <a:r>
              <a:rPr lang="en-US" sz="1400" b="1" dirty="0">
                <a:solidFill>
                  <a:prstClr val="black"/>
                </a:solidFill>
                <a:latin typeface="Calibri"/>
              </a:rPr>
              <a:t>HC source rock interval</a:t>
            </a:r>
          </a:p>
        </p:txBody>
      </p:sp>
      <p:sp>
        <p:nvSpPr>
          <p:cNvPr id="13" name="TextBox 12"/>
          <p:cNvSpPr txBox="1"/>
          <p:nvPr/>
        </p:nvSpPr>
        <p:spPr>
          <a:xfrm>
            <a:off x="7673837" y="5903975"/>
            <a:ext cx="389850" cy="584775"/>
          </a:xfrm>
          <a:prstGeom prst="rect">
            <a:avLst/>
          </a:prstGeom>
          <a:noFill/>
        </p:spPr>
        <p:txBody>
          <a:bodyPr wrap="none" rtlCol="0">
            <a:spAutoFit/>
          </a:bodyPr>
          <a:lstStyle/>
          <a:p>
            <a:pPr>
              <a:defRPr/>
            </a:pPr>
            <a:r>
              <a:rPr lang="en-US" sz="3200" b="1" dirty="0">
                <a:solidFill>
                  <a:prstClr val="black"/>
                </a:solidFill>
                <a:latin typeface="Calibri"/>
              </a:rPr>
              <a:t>*</a:t>
            </a:r>
          </a:p>
        </p:txBody>
      </p:sp>
      <p:sp>
        <p:nvSpPr>
          <p:cNvPr id="14" name="Right Arrow 13"/>
          <p:cNvSpPr/>
          <p:nvPr/>
        </p:nvSpPr>
        <p:spPr>
          <a:xfrm rot="10800000">
            <a:off x="6416696" y="1741169"/>
            <a:ext cx="316014" cy="145039"/>
          </a:xfrm>
          <a:prstGeom prst="rightArrow">
            <a:avLst/>
          </a:prstGeom>
          <a:solidFill>
            <a:srgbClr val="FF66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a:endParaRPr>
          </a:p>
        </p:txBody>
      </p:sp>
      <p:sp>
        <p:nvSpPr>
          <p:cNvPr id="15" name="TextBox 14"/>
          <p:cNvSpPr txBox="1"/>
          <p:nvPr/>
        </p:nvSpPr>
        <p:spPr>
          <a:xfrm>
            <a:off x="6732711" y="1664838"/>
            <a:ext cx="1225723" cy="461665"/>
          </a:xfrm>
          <a:prstGeom prst="rect">
            <a:avLst/>
          </a:prstGeom>
          <a:noFill/>
        </p:spPr>
        <p:txBody>
          <a:bodyPr wrap="square" rtlCol="0">
            <a:spAutoFit/>
          </a:bodyPr>
          <a:lstStyle/>
          <a:p>
            <a:pPr>
              <a:defRPr/>
            </a:pPr>
            <a:r>
              <a:rPr lang="en-US" sz="1200" dirty="0">
                <a:solidFill>
                  <a:prstClr val="black"/>
                </a:solidFill>
                <a:latin typeface="Arial" panose="020B0604020202020204" pitchFamily="34" charset="0"/>
                <a:cs typeface="Arial" panose="020B0604020202020204" pitchFamily="34" charset="0"/>
              </a:rPr>
              <a:t>regional</a:t>
            </a:r>
          </a:p>
          <a:p>
            <a:pPr>
              <a:defRPr/>
            </a:pPr>
            <a:r>
              <a:rPr lang="en-US" sz="1200" dirty="0">
                <a:solidFill>
                  <a:prstClr val="black"/>
                </a:solidFill>
                <a:latin typeface="Arial" panose="020B0604020202020204" pitchFamily="34" charset="0"/>
                <a:cs typeface="Arial" panose="020B0604020202020204" pitchFamily="34" charset="0"/>
              </a:rPr>
              <a:t>seal</a:t>
            </a:r>
          </a:p>
        </p:txBody>
      </p:sp>
      <p:sp>
        <p:nvSpPr>
          <p:cNvPr id="17" name="Title 1"/>
          <p:cNvSpPr txBox="1">
            <a:spLocks/>
          </p:cNvSpPr>
          <p:nvPr/>
        </p:nvSpPr>
        <p:spPr>
          <a:xfrm>
            <a:off x="1848033" y="-49246"/>
            <a:ext cx="7881416" cy="53654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defRPr/>
            </a:pPr>
            <a:r>
              <a:rPr lang="en-US" sz="1800" dirty="0">
                <a:solidFill>
                  <a:prstClr val="black"/>
                </a:solidFill>
                <a:latin typeface="Arial" panose="020B0604020202020204" pitchFamily="34" charset="0"/>
                <a:cs typeface="Arial" panose="020B0604020202020204" pitchFamily="34" charset="0"/>
              </a:rPr>
              <a:t>Permian Basin </a:t>
            </a:r>
            <a:r>
              <a:rPr lang="en-US" sz="1800" u="sng" dirty="0">
                <a:solidFill>
                  <a:prstClr val="black"/>
                </a:solidFill>
                <a:latin typeface="Arial" panose="020B0604020202020204" pitchFamily="34" charset="0"/>
                <a:cs typeface="Arial" panose="020B0604020202020204" pitchFamily="34" charset="0"/>
              </a:rPr>
              <a:t>Conventional</a:t>
            </a:r>
            <a:r>
              <a:rPr lang="en-US" sz="1800" dirty="0">
                <a:solidFill>
                  <a:prstClr val="black"/>
                </a:solidFill>
                <a:latin typeface="Arial" panose="020B0604020202020204" pitchFamily="34" charset="0"/>
                <a:cs typeface="Arial" panose="020B0604020202020204" pitchFamily="34" charset="0"/>
              </a:rPr>
              <a:t> Reservoirs and Source Rock Intervals</a:t>
            </a:r>
          </a:p>
        </p:txBody>
      </p:sp>
      <p:sp>
        <p:nvSpPr>
          <p:cNvPr id="16" name="Rectangle 15"/>
          <p:cNvSpPr/>
          <p:nvPr/>
        </p:nvSpPr>
        <p:spPr>
          <a:xfrm>
            <a:off x="7723000" y="4497883"/>
            <a:ext cx="353148" cy="190216"/>
          </a:xfrm>
          <a:prstGeom prst="rect">
            <a:avLst/>
          </a:prstGeom>
          <a:solidFill>
            <a:schemeClr val="accent6">
              <a:lumMod val="7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a:endParaRPr>
          </a:p>
        </p:txBody>
      </p:sp>
      <p:sp>
        <p:nvSpPr>
          <p:cNvPr id="19" name="Rectangle 18"/>
          <p:cNvSpPr/>
          <p:nvPr/>
        </p:nvSpPr>
        <p:spPr>
          <a:xfrm>
            <a:off x="7723000" y="4823346"/>
            <a:ext cx="353148" cy="190216"/>
          </a:xfrm>
          <a:prstGeom prst="rect">
            <a:avLst/>
          </a:prstGeom>
          <a:solidFill>
            <a:schemeClr val="accent4">
              <a:lumMod val="60000"/>
              <a:lumOff val="4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a:endParaRPr>
          </a:p>
        </p:txBody>
      </p:sp>
      <p:sp>
        <p:nvSpPr>
          <p:cNvPr id="20" name="Rectangle 19"/>
          <p:cNvSpPr/>
          <p:nvPr/>
        </p:nvSpPr>
        <p:spPr>
          <a:xfrm>
            <a:off x="7723000" y="5123448"/>
            <a:ext cx="353148" cy="190216"/>
          </a:xfrm>
          <a:prstGeom prst="rect">
            <a:avLst/>
          </a:prstGeom>
          <a:solidFill>
            <a:schemeClr val="accent5">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a:endParaRPr>
          </a:p>
        </p:txBody>
      </p:sp>
      <p:sp>
        <p:nvSpPr>
          <p:cNvPr id="21" name="Rectangle 20"/>
          <p:cNvSpPr/>
          <p:nvPr/>
        </p:nvSpPr>
        <p:spPr>
          <a:xfrm>
            <a:off x="7723000" y="5423550"/>
            <a:ext cx="353148" cy="190216"/>
          </a:xfrm>
          <a:prstGeom prst="rect">
            <a:avLst/>
          </a:prstGeom>
          <a:solidFill>
            <a:srgbClr val="FFFF66"/>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a:endParaRPr>
          </a:p>
        </p:txBody>
      </p:sp>
      <p:sp>
        <p:nvSpPr>
          <p:cNvPr id="22" name="Rectangle 21"/>
          <p:cNvSpPr/>
          <p:nvPr/>
        </p:nvSpPr>
        <p:spPr>
          <a:xfrm>
            <a:off x="7723000" y="5723652"/>
            <a:ext cx="353148" cy="190216"/>
          </a:xfrm>
          <a:prstGeom prst="rect">
            <a:avLst/>
          </a:prstGeom>
          <a:solidFill>
            <a:schemeClr val="bg1">
              <a:lumMod val="7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a:endParaRPr>
          </a:p>
        </p:txBody>
      </p:sp>
      <p:sp>
        <p:nvSpPr>
          <p:cNvPr id="24" name="TextBox 23"/>
          <p:cNvSpPr txBox="1"/>
          <p:nvPr/>
        </p:nvSpPr>
        <p:spPr>
          <a:xfrm>
            <a:off x="8098238" y="4431803"/>
            <a:ext cx="1225723" cy="278507"/>
          </a:xfrm>
          <a:prstGeom prst="rect">
            <a:avLst/>
          </a:prstGeom>
          <a:noFill/>
        </p:spPr>
        <p:txBody>
          <a:bodyPr wrap="square" rtlCol="0">
            <a:spAutoFit/>
          </a:bodyPr>
          <a:lstStyle/>
          <a:p>
            <a:pPr>
              <a:defRPr/>
            </a:pPr>
            <a:r>
              <a:rPr lang="en-US" sz="1200" dirty="0" err="1">
                <a:solidFill>
                  <a:prstClr val="black"/>
                </a:solidFill>
                <a:latin typeface="Arial" panose="020B0604020202020204" pitchFamily="34" charset="0"/>
                <a:cs typeface="Arial" panose="020B0604020202020204" pitchFamily="34" charset="0"/>
              </a:rPr>
              <a:t>Evaporites</a:t>
            </a:r>
            <a:endParaRPr lang="en-US" sz="1200" dirty="0">
              <a:solidFill>
                <a:prstClr val="black"/>
              </a:solidFill>
              <a:latin typeface="Arial" panose="020B0604020202020204" pitchFamily="34" charset="0"/>
              <a:cs typeface="Arial" panose="020B0604020202020204" pitchFamily="34" charset="0"/>
            </a:endParaRPr>
          </a:p>
        </p:txBody>
      </p:sp>
      <p:sp>
        <p:nvSpPr>
          <p:cNvPr id="25" name="TextBox 24"/>
          <p:cNvSpPr txBox="1"/>
          <p:nvPr/>
        </p:nvSpPr>
        <p:spPr>
          <a:xfrm>
            <a:off x="8098238" y="4766520"/>
            <a:ext cx="1225723" cy="278507"/>
          </a:xfrm>
          <a:prstGeom prst="rect">
            <a:avLst/>
          </a:prstGeom>
          <a:noFill/>
        </p:spPr>
        <p:txBody>
          <a:bodyPr wrap="square" rtlCol="0">
            <a:spAutoFit/>
          </a:bodyPr>
          <a:lstStyle/>
          <a:p>
            <a:pPr>
              <a:defRPr/>
            </a:pPr>
            <a:r>
              <a:rPr lang="en-US" sz="1200" dirty="0">
                <a:solidFill>
                  <a:prstClr val="black"/>
                </a:solidFill>
                <a:latin typeface="Arial" panose="020B0604020202020204" pitchFamily="34" charset="0"/>
                <a:cs typeface="Arial" panose="020B0604020202020204" pitchFamily="34" charset="0"/>
              </a:rPr>
              <a:t>Dolomite</a:t>
            </a:r>
          </a:p>
        </p:txBody>
      </p:sp>
      <p:sp>
        <p:nvSpPr>
          <p:cNvPr id="26" name="TextBox 25"/>
          <p:cNvSpPr txBox="1"/>
          <p:nvPr/>
        </p:nvSpPr>
        <p:spPr>
          <a:xfrm>
            <a:off x="8098238" y="5082217"/>
            <a:ext cx="1225723" cy="278507"/>
          </a:xfrm>
          <a:prstGeom prst="rect">
            <a:avLst/>
          </a:prstGeom>
          <a:noFill/>
        </p:spPr>
        <p:txBody>
          <a:bodyPr wrap="square" rtlCol="0">
            <a:spAutoFit/>
          </a:bodyPr>
          <a:lstStyle/>
          <a:p>
            <a:pPr>
              <a:defRPr/>
            </a:pPr>
            <a:r>
              <a:rPr lang="en-US" sz="1200" dirty="0">
                <a:solidFill>
                  <a:prstClr val="black"/>
                </a:solidFill>
                <a:latin typeface="Arial" panose="020B0604020202020204" pitchFamily="34" charset="0"/>
                <a:cs typeface="Arial" panose="020B0604020202020204" pitchFamily="34" charset="0"/>
              </a:rPr>
              <a:t>Limestone</a:t>
            </a:r>
          </a:p>
        </p:txBody>
      </p:sp>
      <p:sp>
        <p:nvSpPr>
          <p:cNvPr id="27" name="TextBox 26"/>
          <p:cNvSpPr txBox="1"/>
          <p:nvPr/>
        </p:nvSpPr>
        <p:spPr>
          <a:xfrm>
            <a:off x="8098237" y="5391573"/>
            <a:ext cx="1631212" cy="278507"/>
          </a:xfrm>
          <a:prstGeom prst="rect">
            <a:avLst/>
          </a:prstGeom>
          <a:noFill/>
        </p:spPr>
        <p:txBody>
          <a:bodyPr wrap="square" rtlCol="0">
            <a:spAutoFit/>
          </a:bodyPr>
          <a:lstStyle/>
          <a:p>
            <a:pPr>
              <a:defRPr/>
            </a:pPr>
            <a:r>
              <a:rPr lang="en-US" sz="1200" dirty="0">
                <a:solidFill>
                  <a:prstClr val="black"/>
                </a:solidFill>
                <a:latin typeface="Arial" panose="020B0604020202020204" pitchFamily="34" charset="0"/>
                <a:cs typeface="Arial" panose="020B0604020202020204" pitchFamily="34" charset="0"/>
              </a:rPr>
              <a:t>Sandstone/siltstone</a:t>
            </a:r>
          </a:p>
        </p:txBody>
      </p:sp>
      <p:sp>
        <p:nvSpPr>
          <p:cNvPr id="28" name="TextBox 27"/>
          <p:cNvSpPr txBox="1"/>
          <p:nvPr/>
        </p:nvSpPr>
        <p:spPr>
          <a:xfrm>
            <a:off x="8098238" y="5700929"/>
            <a:ext cx="1225723" cy="278507"/>
          </a:xfrm>
          <a:prstGeom prst="rect">
            <a:avLst/>
          </a:prstGeom>
          <a:noFill/>
        </p:spPr>
        <p:txBody>
          <a:bodyPr wrap="square" rtlCol="0">
            <a:spAutoFit/>
          </a:bodyPr>
          <a:lstStyle/>
          <a:p>
            <a:pPr>
              <a:defRPr/>
            </a:pPr>
            <a:r>
              <a:rPr lang="en-US" sz="1200" dirty="0">
                <a:solidFill>
                  <a:prstClr val="black"/>
                </a:solidFill>
                <a:latin typeface="Arial" panose="020B0604020202020204" pitchFamily="34" charset="0"/>
                <a:cs typeface="Arial" panose="020B0604020202020204" pitchFamily="34" charset="0"/>
              </a:rPr>
              <a:t>Shale</a:t>
            </a:r>
          </a:p>
        </p:txBody>
      </p:sp>
      <p:sp>
        <p:nvSpPr>
          <p:cNvPr id="29" name="TextBox 28"/>
          <p:cNvSpPr txBox="1"/>
          <p:nvPr/>
        </p:nvSpPr>
        <p:spPr>
          <a:xfrm>
            <a:off x="7665461" y="4064998"/>
            <a:ext cx="1680871" cy="309453"/>
          </a:xfrm>
          <a:prstGeom prst="rect">
            <a:avLst/>
          </a:prstGeom>
          <a:noFill/>
        </p:spPr>
        <p:txBody>
          <a:bodyPr wrap="square" rtlCol="0">
            <a:spAutoFit/>
          </a:bodyPr>
          <a:lstStyle/>
          <a:p>
            <a:pPr>
              <a:defRPr/>
            </a:pPr>
            <a:r>
              <a:rPr lang="en-US" sz="1400" dirty="0">
                <a:solidFill>
                  <a:prstClr val="black"/>
                </a:solidFill>
                <a:latin typeface="Arial" panose="020B0604020202020204" pitchFamily="34" charset="0"/>
                <a:cs typeface="Arial" panose="020B0604020202020204" pitchFamily="34" charset="0"/>
              </a:rPr>
              <a:t>Main </a:t>
            </a:r>
            <a:r>
              <a:rPr lang="en-US" sz="1400" dirty="0" err="1">
                <a:solidFill>
                  <a:prstClr val="black"/>
                </a:solidFill>
                <a:latin typeface="Arial" panose="020B0604020202020204" pitchFamily="34" charset="0"/>
                <a:cs typeface="Arial" panose="020B0604020202020204" pitchFamily="34" charset="0"/>
              </a:rPr>
              <a:t>Lithologies</a:t>
            </a:r>
            <a:endParaRPr lang="en-US" sz="1400" dirty="0">
              <a:solidFill>
                <a:prstClr val="black"/>
              </a:solidFill>
              <a:latin typeface="Arial" panose="020B0604020202020204" pitchFamily="34" charset="0"/>
              <a:cs typeface="Arial" panose="020B0604020202020204" pitchFamily="34" charset="0"/>
            </a:endParaRPr>
          </a:p>
        </p:txBody>
      </p:sp>
      <p:sp>
        <p:nvSpPr>
          <p:cNvPr id="18" name="Rectangle 17"/>
          <p:cNvSpPr/>
          <p:nvPr/>
        </p:nvSpPr>
        <p:spPr>
          <a:xfrm>
            <a:off x="7593868" y="4064997"/>
            <a:ext cx="2351815" cy="232176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a:endParaRPr>
          </a:p>
        </p:txBody>
      </p:sp>
      <p:sp>
        <p:nvSpPr>
          <p:cNvPr id="30" name="TextBox 29"/>
          <p:cNvSpPr txBox="1"/>
          <p:nvPr/>
        </p:nvSpPr>
        <p:spPr>
          <a:xfrm>
            <a:off x="6766432" y="6458746"/>
            <a:ext cx="3770584" cy="430887"/>
          </a:xfrm>
          <a:prstGeom prst="rect">
            <a:avLst/>
          </a:prstGeom>
          <a:noFill/>
        </p:spPr>
        <p:txBody>
          <a:bodyPr wrap="none" rtlCol="0">
            <a:spAutoFit/>
          </a:bodyPr>
          <a:lstStyle/>
          <a:p>
            <a:pPr>
              <a:defRPr/>
            </a:pPr>
            <a:r>
              <a:rPr lang="en-US" sz="1100" i="1" dirty="0">
                <a:solidFill>
                  <a:prstClr val="black"/>
                </a:solidFill>
                <a:latin typeface="Calibri"/>
              </a:rPr>
              <a:t>(modified from BEG, 1983,  Atlas of Major Texas Oil Reservoirs,</a:t>
            </a:r>
          </a:p>
          <a:p>
            <a:pPr>
              <a:defRPr/>
            </a:pPr>
            <a:r>
              <a:rPr lang="en-US" sz="1100" i="1" dirty="0">
                <a:solidFill>
                  <a:prstClr val="black"/>
                </a:solidFill>
                <a:latin typeface="Calibri"/>
              </a:rPr>
              <a:t> and Dutton et al., 2005) </a:t>
            </a:r>
          </a:p>
        </p:txBody>
      </p:sp>
      <p:sp>
        <p:nvSpPr>
          <p:cNvPr id="2" name="Rectangle 1"/>
          <p:cNvSpPr/>
          <p:nvPr/>
        </p:nvSpPr>
        <p:spPr>
          <a:xfrm>
            <a:off x="6653987" y="501212"/>
            <a:ext cx="3703817" cy="923330"/>
          </a:xfrm>
          <a:prstGeom prst="rect">
            <a:avLst/>
          </a:prstGeom>
          <a:ln>
            <a:solidFill>
              <a:schemeClr val="tx1"/>
            </a:solidFill>
          </a:ln>
        </p:spPr>
        <p:txBody>
          <a:bodyPr wrap="square">
            <a:spAutoFit/>
          </a:bodyPr>
          <a:lstStyle/>
          <a:p>
            <a:pPr>
              <a:defRPr/>
            </a:pPr>
            <a:r>
              <a:rPr lang="en-US" b="1" i="1" dirty="0"/>
              <a:t>(size of green bubbles are proportional to total conventional reserves)</a:t>
            </a:r>
          </a:p>
        </p:txBody>
      </p:sp>
      <p:sp>
        <p:nvSpPr>
          <p:cNvPr id="23" name="Rectangle 22">
            <a:extLst>
              <a:ext uri="{FF2B5EF4-FFF2-40B4-BE49-F238E27FC236}">
                <a16:creationId xmlns:a16="http://schemas.microsoft.com/office/drawing/2014/main" id="{4A2C0400-7441-48D8-B4BC-853EB464735D}"/>
              </a:ext>
            </a:extLst>
          </p:cNvPr>
          <p:cNvSpPr/>
          <p:nvPr/>
        </p:nvSpPr>
        <p:spPr>
          <a:xfrm>
            <a:off x="5008085" y="4646382"/>
            <a:ext cx="597665" cy="45719"/>
          </a:xfrm>
          <a:prstGeom prst="rect">
            <a:avLst/>
          </a:prstGeom>
          <a:solidFill>
            <a:srgbClr val="C0C0C0"/>
          </a:solidFill>
          <a:ln>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37DC277D-1EF6-48C2-BA62-E47B7FA02BB7}"/>
              </a:ext>
            </a:extLst>
          </p:cNvPr>
          <p:cNvSpPr txBox="1"/>
          <p:nvPr/>
        </p:nvSpPr>
        <p:spPr>
          <a:xfrm>
            <a:off x="5080364" y="4576907"/>
            <a:ext cx="420308" cy="184666"/>
          </a:xfrm>
          <a:prstGeom prst="rect">
            <a:avLst/>
          </a:prstGeom>
          <a:noFill/>
        </p:spPr>
        <p:txBody>
          <a:bodyPr wrap="none" rtlCol="0">
            <a:spAutoFit/>
          </a:bodyPr>
          <a:lstStyle/>
          <a:p>
            <a:r>
              <a:rPr lang="en-US" sz="600" dirty="0"/>
              <a:t>Barnett</a:t>
            </a:r>
          </a:p>
        </p:txBody>
      </p:sp>
      <p:sp>
        <p:nvSpPr>
          <p:cNvPr id="3" name="TextBox 2">
            <a:extLst>
              <a:ext uri="{FF2B5EF4-FFF2-40B4-BE49-F238E27FC236}">
                <a16:creationId xmlns:a16="http://schemas.microsoft.com/office/drawing/2014/main" id="{E840395E-3AE8-4DC1-B035-6842F3E204E8}"/>
              </a:ext>
            </a:extLst>
          </p:cNvPr>
          <p:cNvSpPr txBox="1"/>
          <p:nvPr/>
        </p:nvSpPr>
        <p:spPr>
          <a:xfrm>
            <a:off x="10357804" y="2178958"/>
            <a:ext cx="1542689" cy="523220"/>
          </a:xfrm>
          <a:prstGeom prst="rect">
            <a:avLst/>
          </a:prstGeom>
          <a:noFill/>
        </p:spPr>
        <p:txBody>
          <a:bodyPr wrap="square" rtlCol="0">
            <a:spAutoFit/>
          </a:bodyPr>
          <a:lstStyle/>
          <a:p>
            <a:pPr marL="185738" indent="-185738">
              <a:buFont typeface="Arial" panose="020B0604020202020204" pitchFamily="34" charset="0"/>
              <a:buChar char="•"/>
            </a:pPr>
            <a:r>
              <a:rPr lang="en-US" sz="1400" dirty="0"/>
              <a:t>Middle Permian: 54%</a:t>
            </a:r>
          </a:p>
        </p:txBody>
      </p:sp>
      <p:sp>
        <p:nvSpPr>
          <p:cNvPr id="33" name="TextBox 32">
            <a:extLst>
              <a:ext uri="{FF2B5EF4-FFF2-40B4-BE49-F238E27FC236}">
                <a16:creationId xmlns:a16="http://schemas.microsoft.com/office/drawing/2014/main" id="{A5DB0C50-B197-48E8-9D78-51503772325F}"/>
              </a:ext>
            </a:extLst>
          </p:cNvPr>
          <p:cNvSpPr txBox="1"/>
          <p:nvPr/>
        </p:nvSpPr>
        <p:spPr>
          <a:xfrm>
            <a:off x="10357804" y="2771991"/>
            <a:ext cx="1433143" cy="523220"/>
          </a:xfrm>
          <a:prstGeom prst="rect">
            <a:avLst/>
          </a:prstGeom>
          <a:noFill/>
        </p:spPr>
        <p:txBody>
          <a:bodyPr wrap="square" rtlCol="0">
            <a:spAutoFit/>
          </a:bodyPr>
          <a:lstStyle/>
          <a:p>
            <a:pPr marL="185738" indent="-185738">
              <a:buFont typeface="Arial" panose="020B0604020202020204" pitchFamily="34" charset="0"/>
              <a:buChar char="•"/>
            </a:pPr>
            <a:r>
              <a:rPr lang="en-US" sz="1400" dirty="0"/>
              <a:t>Lower Permian: 20%</a:t>
            </a:r>
          </a:p>
        </p:txBody>
      </p:sp>
    </p:spTree>
    <p:extLst>
      <p:ext uri="{BB962C8B-B14F-4D97-AF65-F5344CB8AC3E}">
        <p14:creationId xmlns:p14="http://schemas.microsoft.com/office/powerpoint/2010/main" val="3462826131"/>
      </p:ext>
    </p:extLst>
  </p:cSld>
  <p:clrMapOvr>
    <a:masterClrMapping/>
  </p:clrMapOvr>
  <p:transition>
    <p:wipe dir="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67133" y="940278"/>
            <a:ext cx="4707895" cy="57565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15973" y="4918431"/>
            <a:ext cx="4286102" cy="17325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588698" y="116457"/>
            <a:ext cx="6265561" cy="400110"/>
          </a:xfrm>
          <a:prstGeom prst="rect">
            <a:avLst/>
          </a:prstGeom>
          <a:noFill/>
        </p:spPr>
        <p:txBody>
          <a:bodyPr wrap="none" rtlCol="0">
            <a:spAutoFit/>
          </a:bodyPr>
          <a:lstStyle/>
          <a:p>
            <a:r>
              <a:rPr lang="en-US" sz="2000" dirty="0"/>
              <a:t>Conventional hydrocarbon play types of the Permian Basin</a:t>
            </a:r>
          </a:p>
        </p:txBody>
      </p:sp>
      <p:sp>
        <p:nvSpPr>
          <p:cNvPr id="8" name="TextBox 7"/>
          <p:cNvSpPr txBox="1"/>
          <p:nvPr/>
        </p:nvSpPr>
        <p:spPr>
          <a:xfrm>
            <a:off x="1641893" y="454327"/>
            <a:ext cx="4087850" cy="307777"/>
          </a:xfrm>
          <a:prstGeom prst="rect">
            <a:avLst/>
          </a:prstGeom>
          <a:noFill/>
        </p:spPr>
        <p:txBody>
          <a:bodyPr wrap="none" rtlCol="0">
            <a:spAutoFit/>
          </a:bodyPr>
          <a:lstStyle/>
          <a:p>
            <a:r>
              <a:rPr lang="en-US" sz="1400" dirty="0"/>
              <a:t>(Dutton et al., 2005, AAPG Bulletin, v. 80, p. 553-576) </a:t>
            </a:r>
          </a:p>
        </p:txBody>
      </p:sp>
      <p:sp>
        <p:nvSpPr>
          <p:cNvPr id="5" name="TextBox 4"/>
          <p:cNvSpPr txBox="1"/>
          <p:nvPr/>
        </p:nvSpPr>
        <p:spPr>
          <a:xfrm>
            <a:off x="1951007" y="1056736"/>
            <a:ext cx="587020" cy="246221"/>
          </a:xfrm>
          <a:prstGeom prst="rect">
            <a:avLst/>
          </a:prstGeom>
          <a:noFill/>
        </p:spPr>
        <p:txBody>
          <a:bodyPr wrap="none" rtlCol="0">
            <a:spAutoFit/>
          </a:bodyPr>
          <a:lstStyle/>
          <a:p>
            <a:r>
              <a:rPr lang="en-US" sz="1000" b="1" dirty="0">
                <a:solidFill>
                  <a:schemeClr val="bg1"/>
                </a:solidFill>
              </a:rPr>
              <a:t>(n = 13)</a:t>
            </a:r>
          </a:p>
        </p:txBody>
      </p:sp>
      <p:sp>
        <p:nvSpPr>
          <p:cNvPr id="10" name="TextBox 9"/>
          <p:cNvSpPr txBox="1"/>
          <p:nvPr/>
        </p:nvSpPr>
        <p:spPr>
          <a:xfrm>
            <a:off x="2021457" y="3339860"/>
            <a:ext cx="521297" cy="246221"/>
          </a:xfrm>
          <a:prstGeom prst="rect">
            <a:avLst/>
          </a:prstGeom>
          <a:noFill/>
        </p:spPr>
        <p:txBody>
          <a:bodyPr wrap="none" rtlCol="0">
            <a:spAutoFit/>
          </a:bodyPr>
          <a:lstStyle/>
          <a:p>
            <a:r>
              <a:rPr lang="en-US" sz="1000" b="1" dirty="0">
                <a:solidFill>
                  <a:schemeClr val="bg1"/>
                </a:solidFill>
              </a:rPr>
              <a:t>(n = 4)</a:t>
            </a:r>
          </a:p>
        </p:txBody>
      </p:sp>
      <p:sp>
        <p:nvSpPr>
          <p:cNvPr id="11" name="TextBox 10"/>
          <p:cNvSpPr txBox="1"/>
          <p:nvPr/>
        </p:nvSpPr>
        <p:spPr>
          <a:xfrm>
            <a:off x="2087595" y="4048664"/>
            <a:ext cx="521297" cy="246221"/>
          </a:xfrm>
          <a:prstGeom prst="rect">
            <a:avLst/>
          </a:prstGeom>
          <a:noFill/>
        </p:spPr>
        <p:txBody>
          <a:bodyPr wrap="none" rtlCol="0">
            <a:spAutoFit/>
          </a:bodyPr>
          <a:lstStyle/>
          <a:p>
            <a:r>
              <a:rPr lang="en-US" sz="1000" b="1" dirty="0">
                <a:solidFill>
                  <a:schemeClr val="bg1"/>
                </a:solidFill>
              </a:rPr>
              <a:t>(n = 2)</a:t>
            </a:r>
          </a:p>
        </p:txBody>
      </p:sp>
      <p:sp>
        <p:nvSpPr>
          <p:cNvPr id="12" name="TextBox 11"/>
          <p:cNvSpPr txBox="1"/>
          <p:nvPr/>
        </p:nvSpPr>
        <p:spPr>
          <a:xfrm>
            <a:off x="2136480" y="4537494"/>
            <a:ext cx="521297" cy="246221"/>
          </a:xfrm>
          <a:prstGeom prst="rect">
            <a:avLst/>
          </a:prstGeom>
          <a:noFill/>
        </p:spPr>
        <p:txBody>
          <a:bodyPr wrap="none" rtlCol="0">
            <a:spAutoFit/>
          </a:bodyPr>
          <a:lstStyle/>
          <a:p>
            <a:r>
              <a:rPr lang="en-US" sz="1000" b="1" dirty="0">
                <a:solidFill>
                  <a:schemeClr val="bg1"/>
                </a:solidFill>
              </a:rPr>
              <a:t>(n = 7)</a:t>
            </a:r>
          </a:p>
        </p:txBody>
      </p:sp>
      <p:sp>
        <p:nvSpPr>
          <p:cNvPr id="13" name="TextBox 12"/>
          <p:cNvSpPr txBox="1"/>
          <p:nvPr/>
        </p:nvSpPr>
        <p:spPr>
          <a:xfrm>
            <a:off x="2137919" y="5979542"/>
            <a:ext cx="521297" cy="246221"/>
          </a:xfrm>
          <a:prstGeom prst="rect">
            <a:avLst/>
          </a:prstGeom>
          <a:noFill/>
        </p:spPr>
        <p:txBody>
          <a:bodyPr wrap="none" rtlCol="0">
            <a:spAutoFit/>
          </a:bodyPr>
          <a:lstStyle/>
          <a:p>
            <a:r>
              <a:rPr lang="en-US" sz="1000" b="1" dirty="0">
                <a:solidFill>
                  <a:schemeClr val="bg1"/>
                </a:solidFill>
              </a:rPr>
              <a:t>(n = 1)</a:t>
            </a:r>
          </a:p>
        </p:txBody>
      </p:sp>
      <p:sp>
        <p:nvSpPr>
          <p:cNvPr id="14" name="TextBox 13"/>
          <p:cNvSpPr txBox="1"/>
          <p:nvPr/>
        </p:nvSpPr>
        <p:spPr>
          <a:xfrm>
            <a:off x="2031528" y="6326036"/>
            <a:ext cx="521297" cy="246221"/>
          </a:xfrm>
          <a:prstGeom prst="rect">
            <a:avLst/>
          </a:prstGeom>
          <a:noFill/>
        </p:spPr>
        <p:txBody>
          <a:bodyPr wrap="none" rtlCol="0">
            <a:spAutoFit/>
          </a:bodyPr>
          <a:lstStyle/>
          <a:p>
            <a:r>
              <a:rPr lang="en-US" sz="1000" b="1" dirty="0">
                <a:solidFill>
                  <a:schemeClr val="bg1"/>
                </a:solidFill>
              </a:rPr>
              <a:t>(n = 2)</a:t>
            </a:r>
          </a:p>
        </p:txBody>
      </p:sp>
      <p:sp>
        <p:nvSpPr>
          <p:cNvPr id="15" name="TextBox 14"/>
          <p:cNvSpPr txBox="1"/>
          <p:nvPr/>
        </p:nvSpPr>
        <p:spPr>
          <a:xfrm>
            <a:off x="6617906" y="5352689"/>
            <a:ext cx="521297" cy="246221"/>
          </a:xfrm>
          <a:prstGeom prst="rect">
            <a:avLst/>
          </a:prstGeom>
          <a:noFill/>
        </p:spPr>
        <p:txBody>
          <a:bodyPr wrap="none" rtlCol="0">
            <a:spAutoFit/>
          </a:bodyPr>
          <a:lstStyle/>
          <a:p>
            <a:r>
              <a:rPr lang="en-US" sz="1000" b="1" dirty="0">
                <a:solidFill>
                  <a:schemeClr val="bg1"/>
                </a:solidFill>
              </a:rPr>
              <a:t>(n = 2)</a:t>
            </a:r>
          </a:p>
        </p:txBody>
      </p:sp>
      <p:sp>
        <p:nvSpPr>
          <p:cNvPr id="16" name="TextBox 15"/>
          <p:cNvSpPr txBox="1"/>
          <p:nvPr/>
        </p:nvSpPr>
        <p:spPr>
          <a:xfrm>
            <a:off x="6692668" y="5789761"/>
            <a:ext cx="521297" cy="246221"/>
          </a:xfrm>
          <a:prstGeom prst="rect">
            <a:avLst/>
          </a:prstGeom>
          <a:noFill/>
        </p:spPr>
        <p:txBody>
          <a:bodyPr wrap="none" rtlCol="0">
            <a:spAutoFit/>
          </a:bodyPr>
          <a:lstStyle/>
          <a:p>
            <a:r>
              <a:rPr lang="en-US" sz="1000" b="1" dirty="0">
                <a:solidFill>
                  <a:schemeClr val="bg1"/>
                </a:solidFill>
              </a:rPr>
              <a:t>(n = 3)</a:t>
            </a:r>
          </a:p>
        </p:txBody>
      </p:sp>
      <p:sp>
        <p:nvSpPr>
          <p:cNvPr id="6" name="TextBox 5"/>
          <p:cNvSpPr txBox="1"/>
          <p:nvPr/>
        </p:nvSpPr>
        <p:spPr>
          <a:xfrm>
            <a:off x="7213965" y="1302957"/>
            <a:ext cx="3027028" cy="923330"/>
          </a:xfrm>
          <a:prstGeom prst="rect">
            <a:avLst/>
          </a:prstGeom>
          <a:noFill/>
        </p:spPr>
        <p:txBody>
          <a:bodyPr wrap="square" rtlCol="0">
            <a:spAutoFit/>
          </a:bodyPr>
          <a:lstStyle/>
          <a:p>
            <a:pPr marL="285750" indent="-285750">
              <a:buFont typeface="Arial" panose="020B0604020202020204" pitchFamily="34" charset="0"/>
              <a:buChar char="•"/>
            </a:pPr>
            <a:r>
              <a:rPr lang="en-US" dirty="0"/>
              <a:t>34 total conventional play types recognized and mapped by Texas BEG</a:t>
            </a:r>
          </a:p>
        </p:txBody>
      </p:sp>
      <p:sp>
        <p:nvSpPr>
          <p:cNvPr id="17" name="TextBox 16">
            <a:extLst>
              <a:ext uri="{FF2B5EF4-FFF2-40B4-BE49-F238E27FC236}">
                <a16:creationId xmlns:a16="http://schemas.microsoft.com/office/drawing/2014/main" id="{99509F47-389A-4794-BD25-0DDF797A3C4A}"/>
              </a:ext>
            </a:extLst>
          </p:cNvPr>
          <p:cNvSpPr txBox="1"/>
          <p:nvPr/>
        </p:nvSpPr>
        <p:spPr>
          <a:xfrm>
            <a:off x="7213965" y="2505670"/>
            <a:ext cx="3027028" cy="923330"/>
          </a:xfrm>
          <a:prstGeom prst="rect">
            <a:avLst/>
          </a:prstGeom>
          <a:noFill/>
        </p:spPr>
        <p:txBody>
          <a:bodyPr wrap="square" rtlCol="0">
            <a:spAutoFit/>
          </a:bodyPr>
          <a:lstStyle/>
          <a:p>
            <a:pPr marL="285750" indent="-285750">
              <a:buFont typeface="Arial" panose="020B0604020202020204" pitchFamily="34" charset="0"/>
              <a:buChar char="•"/>
            </a:pPr>
            <a:r>
              <a:rPr lang="en-US" dirty="0"/>
              <a:t>These plays are fully documented in 2004 DOE report</a:t>
            </a:r>
          </a:p>
        </p:txBody>
      </p:sp>
    </p:spTree>
    <p:extLst>
      <p:ext uri="{BB962C8B-B14F-4D97-AF65-F5344CB8AC3E}">
        <p14:creationId xmlns:p14="http://schemas.microsoft.com/office/powerpoint/2010/main" val="3145289028"/>
      </p:ext>
    </p:extLst>
  </p:cSld>
  <p:clrMapOvr>
    <a:masterClrMapping/>
  </p:clrMapOvr>
  <p:transition>
    <p:wipe dir="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D6804AF-945A-4D2D-84A6-AE7D9E878332}"/>
              </a:ext>
            </a:extLst>
          </p:cNvPr>
          <p:cNvPicPr>
            <a:picLocks noChangeAspect="1"/>
          </p:cNvPicPr>
          <p:nvPr/>
        </p:nvPicPr>
        <p:blipFill rotWithShape="1">
          <a:blip r:embed="rId2"/>
          <a:srcRect l="2387" t="14733" r="4612" b="1309"/>
          <a:stretch/>
        </p:blipFill>
        <p:spPr>
          <a:xfrm>
            <a:off x="1172470" y="1145894"/>
            <a:ext cx="8742091" cy="5024738"/>
          </a:xfrm>
          <a:prstGeom prst="rect">
            <a:avLst/>
          </a:prstGeom>
        </p:spPr>
      </p:pic>
      <p:sp>
        <p:nvSpPr>
          <p:cNvPr id="3" name="TextBox 2">
            <a:extLst>
              <a:ext uri="{FF2B5EF4-FFF2-40B4-BE49-F238E27FC236}">
                <a16:creationId xmlns:a16="http://schemas.microsoft.com/office/drawing/2014/main" id="{F96BE214-EC51-499A-8E8B-9B0AF3679489}"/>
              </a:ext>
            </a:extLst>
          </p:cNvPr>
          <p:cNvSpPr txBox="1"/>
          <p:nvPr/>
        </p:nvSpPr>
        <p:spPr>
          <a:xfrm>
            <a:off x="8967161" y="6170632"/>
            <a:ext cx="1398396" cy="276999"/>
          </a:xfrm>
          <a:prstGeom prst="rect">
            <a:avLst/>
          </a:prstGeom>
          <a:noFill/>
        </p:spPr>
        <p:txBody>
          <a:bodyPr wrap="none" rtlCol="0">
            <a:spAutoFit/>
          </a:bodyPr>
          <a:lstStyle/>
          <a:p>
            <a:r>
              <a:rPr lang="en-US" sz="1200" dirty="0"/>
              <a:t>(Potter et al., 2020)</a:t>
            </a:r>
          </a:p>
        </p:txBody>
      </p:sp>
      <p:sp>
        <p:nvSpPr>
          <p:cNvPr id="4" name="TextBox 3">
            <a:extLst>
              <a:ext uri="{FF2B5EF4-FFF2-40B4-BE49-F238E27FC236}">
                <a16:creationId xmlns:a16="http://schemas.microsoft.com/office/drawing/2014/main" id="{FC66673E-230B-405C-96B9-2BAB5F137AEA}"/>
              </a:ext>
            </a:extLst>
          </p:cNvPr>
          <p:cNvSpPr txBox="1"/>
          <p:nvPr/>
        </p:nvSpPr>
        <p:spPr>
          <a:xfrm>
            <a:off x="3456616" y="776562"/>
            <a:ext cx="3310715" cy="369332"/>
          </a:xfrm>
          <a:prstGeom prst="rect">
            <a:avLst/>
          </a:prstGeom>
          <a:noFill/>
        </p:spPr>
        <p:txBody>
          <a:bodyPr wrap="none" rtlCol="0">
            <a:spAutoFit/>
          </a:bodyPr>
          <a:lstStyle/>
          <a:p>
            <a:r>
              <a:rPr lang="en-US" b="1" dirty="0">
                <a:solidFill>
                  <a:srgbClr val="FF0000"/>
                </a:solidFill>
              </a:rPr>
              <a:t>Conventional petroleum systems</a:t>
            </a:r>
          </a:p>
        </p:txBody>
      </p:sp>
      <p:sp>
        <p:nvSpPr>
          <p:cNvPr id="5" name="TextBox 4">
            <a:extLst>
              <a:ext uri="{FF2B5EF4-FFF2-40B4-BE49-F238E27FC236}">
                <a16:creationId xmlns:a16="http://schemas.microsoft.com/office/drawing/2014/main" id="{3C944984-BBEC-401D-8AF6-4EE4C3520BFA}"/>
              </a:ext>
            </a:extLst>
          </p:cNvPr>
          <p:cNvSpPr txBox="1"/>
          <p:nvPr/>
        </p:nvSpPr>
        <p:spPr>
          <a:xfrm>
            <a:off x="2432613" y="96195"/>
            <a:ext cx="4633128" cy="461665"/>
          </a:xfrm>
          <a:prstGeom prst="rect">
            <a:avLst/>
          </a:prstGeom>
          <a:noFill/>
        </p:spPr>
        <p:txBody>
          <a:bodyPr wrap="none" rtlCol="0">
            <a:spAutoFit/>
          </a:bodyPr>
          <a:lstStyle/>
          <a:p>
            <a:r>
              <a:rPr lang="en-US" sz="2400" dirty="0"/>
              <a:t>Permian Basin Crude Oil Production</a:t>
            </a:r>
          </a:p>
        </p:txBody>
      </p:sp>
      <p:sp>
        <p:nvSpPr>
          <p:cNvPr id="6" name="TextBox 5">
            <a:extLst>
              <a:ext uri="{FF2B5EF4-FFF2-40B4-BE49-F238E27FC236}">
                <a16:creationId xmlns:a16="http://schemas.microsoft.com/office/drawing/2014/main" id="{0263D9DF-8301-4F7E-AA07-D3BB198C112A}"/>
              </a:ext>
            </a:extLst>
          </p:cNvPr>
          <p:cNvSpPr txBox="1"/>
          <p:nvPr/>
        </p:nvSpPr>
        <p:spPr>
          <a:xfrm rot="16200000">
            <a:off x="-792908" y="3087246"/>
            <a:ext cx="3469091" cy="461665"/>
          </a:xfrm>
          <a:prstGeom prst="rect">
            <a:avLst/>
          </a:prstGeom>
          <a:noFill/>
        </p:spPr>
        <p:txBody>
          <a:bodyPr wrap="none" rtlCol="0">
            <a:spAutoFit/>
          </a:bodyPr>
          <a:lstStyle/>
          <a:p>
            <a:r>
              <a:rPr lang="en-US" sz="2400" dirty="0"/>
              <a:t>Millions of Barrels per Day</a:t>
            </a:r>
          </a:p>
        </p:txBody>
      </p:sp>
      <p:sp>
        <p:nvSpPr>
          <p:cNvPr id="7" name="TextBox 6">
            <a:extLst>
              <a:ext uri="{FF2B5EF4-FFF2-40B4-BE49-F238E27FC236}">
                <a16:creationId xmlns:a16="http://schemas.microsoft.com/office/drawing/2014/main" id="{A700ABA4-42A7-462C-AFCD-0A0D3C77C362}"/>
              </a:ext>
            </a:extLst>
          </p:cNvPr>
          <p:cNvSpPr txBox="1"/>
          <p:nvPr/>
        </p:nvSpPr>
        <p:spPr>
          <a:xfrm>
            <a:off x="8963658" y="446945"/>
            <a:ext cx="1772379" cy="923330"/>
          </a:xfrm>
          <a:prstGeom prst="rect">
            <a:avLst/>
          </a:prstGeom>
          <a:noFill/>
        </p:spPr>
        <p:txBody>
          <a:bodyPr wrap="square" rtlCol="0">
            <a:spAutoFit/>
          </a:bodyPr>
          <a:lstStyle/>
          <a:p>
            <a:pPr algn="ctr"/>
            <a:r>
              <a:rPr lang="en-US" b="1" dirty="0">
                <a:solidFill>
                  <a:srgbClr val="FF0000"/>
                </a:solidFill>
              </a:rPr>
              <a:t>Unconventional petroleum systems</a:t>
            </a:r>
          </a:p>
        </p:txBody>
      </p:sp>
      <p:cxnSp>
        <p:nvCxnSpPr>
          <p:cNvPr id="9" name="Straight Arrow Connector 8">
            <a:extLst>
              <a:ext uri="{FF2B5EF4-FFF2-40B4-BE49-F238E27FC236}">
                <a16:creationId xmlns:a16="http://schemas.microsoft.com/office/drawing/2014/main" id="{27A10F67-5342-49B5-8DE8-2C837D4F17DD}"/>
              </a:ext>
            </a:extLst>
          </p:cNvPr>
          <p:cNvCxnSpPr>
            <a:cxnSpLocks/>
          </p:cNvCxnSpPr>
          <p:nvPr/>
        </p:nvCxnSpPr>
        <p:spPr>
          <a:xfrm>
            <a:off x="6759615" y="961228"/>
            <a:ext cx="1909823"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F4A2F13C-19BE-41EB-B7F0-FC98AB06428F}"/>
              </a:ext>
            </a:extLst>
          </p:cNvPr>
          <p:cNvCxnSpPr>
            <a:cxnSpLocks/>
          </p:cNvCxnSpPr>
          <p:nvPr/>
        </p:nvCxnSpPr>
        <p:spPr>
          <a:xfrm flipH="1">
            <a:off x="8762040" y="961228"/>
            <a:ext cx="418619"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10B06DE5-BC87-4527-B072-F1D416D2CBD9}"/>
              </a:ext>
            </a:extLst>
          </p:cNvPr>
          <p:cNvCxnSpPr>
            <a:cxnSpLocks/>
            <a:stCxn id="4" idx="1"/>
          </p:cNvCxnSpPr>
          <p:nvPr/>
        </p:nvCxnSpPr>
        <p:spPr>
          <a:xfrm flipH="1">
            <a:off x="1736203" y="961228"/>
            <a:ext cx="1720413"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7E9358B7-929F-4B16-9C17-761CC767D91A}"/>
              </a:ext>
            </a:extLst>
          </p:cNvPr>
          <p:cNvCxnSpPr>
            <a:cxnSpLocks/>
          </p:cNvCxnSpPr>
          <p:nvPr/>
        </p:nvCxnSpPr>
        <p:spPr>
          <a:xfrm>
            <a:off x="10486663" y="961228"/>
            <a:ext cx="511215"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71C04AD2-0878-4466-AF58-02671852403E}"/>
              </a:ext>
            </a:extLst>
          </p:cNvPr>
          <p:cNvSpPr txBox="1"/>
          <p:nvPr/>
        </p:nvSpPr>
        <p:spPr>
          <a:xfrm>
            <a:off x="4872790" y="1744579"/>
            <a:ext cx="1106393" cy="369332"/>
          </a:xfrm>
          <a:prstGeom prst="rect">
            <a:avLst/>
          </a:prstGeom>
          <a:noFill/>
        </p:spPr>
        <p:txBody>
          <a:bodyPr wrap="none" rtlCol="0">
            <a:spAutoFit/>
          </a:bodyPr>
          <a:lstStyle/>
          <a:p>
            <a:r>
              <a:rPr lang="en-US" dirty="0"/>
              <a:t>“peak oil”</a:t>
            </a:r>
          </a:p>
        </p:txBody>
      </p:sp>
    </p:spTree>
    <p:extLst>
      <p:ext uri="{BB962C8B-B14F-4D97-AF65-F5344CB8AC3E}">
        <p14:creationId xmlns:p14="http://schemas.microsoft.com/office/powerpoint/2010/main" val="2967874585"/>
      </p:ext>
    </p:extLst>
  </p:cSld>
  <p:clrMapOvr>
    <a:masterClrMapping/>
  </p:clrMapOvr>
  <p:transition>
    <p:wipe dir="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ABAE348-4CE2-41A4-A417-EBBE7A4BC2E0}"/>
              </a:ext>
            </a:extLst>
          </p:cNvPr>
          <p:cNvPicPr>
            <a:picLocks noChangeAspect="1"/>
          </p:cNvPicPr>
          <p:nvPr/>
        </p:nvPicPr>
        <p:blipFill>
          <a:blip r:embed="rId2"/>
          <a:stretch>
            <a:fillRect/>
          </a:stretch>
        </p:blipFill>
        <p:spPr>
          <a:xfrm>
            <a:off x="469754" y="868742"/>
            <a:ext cx="7858285" cy="5708377"/>
          </a:xfrm>
          <a:prstGeom prst="rect">
            <a:avLst/>
          </a:prstGeom>
        </p:spPr>
      </p:pic>
      <p:sp>
        <p:nvSpPr>
          <p:cNvPr id="3" name="TextBox 2">
            <a:extLst>
              <a:ext uri="{FF2B5EF4-FFF2-40B4-BE49-F238E27FC236}">
                <a16:creationId xmlns:a16="http://schemas.microsoft.com/office/drawing/2014/main" id="{36FD16AB-2B36-4465-89DD-1FB52902547F}"/>
              </a:ext>
            </a:extLst>
          </p:cNvPr>
          <p:cNvSpPr txBox="1"/>
          <p:nvPr/>
        </p:nvSpPr>
        <p:spPr>
          <a:xfrm>
            <a:off x="588819" y="280874"/>
            <a:ext cx="6316857" cy="523220"/>
          </a:xfrm>
          <a:prstGeom prst="rect">
            <a:avLst/>
          </a:prstGeom>
          <a:noFill/>
        </p:spPr>
        <p:txBody>
          <a:bodyPr wrap="none" rtlCol="0">
            <a:spAutoFit/>
          </a:bodyPr>
          <a:lstStyle/>
          <a:p>
            <a:pPr defTabSz="457200"/>
            <a:r>
              <a:rPr lang="en-US" sz="2800" dirty="0">
                <a:solidFill>
                  <a:prstClr val="black"/>
                </a:solidFill>
                <a:latin typeface="Calibri"/>
              </a:rPr>
              <a:t>Permian Basin Unconventional Shale Plays</a:t>
            </a:r>
          </a:p>
        </p:txBody>
      </p:sp>
      <p:sp>
        <p:nvSpPr>
          <p:cNvPr id="4" name="TextBox 3">
            <a:extLst>
              <a:ext uri="{FF2B5EF4-FFF2-40B4-BE49-F238E27FC236}">
                <a16:creationId xmlns:a16="http://schemas.microsoft.com/office/drawing/2014/main" id="{B351C01C-E8A0-4E6B-BB24-3490B5CDA737}"/>
              </a:ext>
            </a:extLst>
          </p:cNvPr>
          <p:cNvSpPr txBox="1"/>
          <p:nvPr/>
        </p:nvSpPr>
        <p:spPr>
          <a:xfrm>
            <a:off x="5936249" y="6364768"/>
            <a:ext cx="1376915" cy="276999"/>
          </a:xfrm>
          <a:prstGeom prst="rect">
            <a:avLst/>
          </a:prstGeom>
          <a:noFill/>
        </p:spPr>
        <p:txBody>
          <a:bodyPr wrap="none" rtlCol="0">
            <a:spAutoFit/>
          </a:bodyPr>
          <a:lstStyle/>
          <a:p>
            <a:pPr defTabSz="457200"/>
            <a:r>
              <a:rPr lang="en-US" sz="1200" dirty="0">
                <a:solidFill>
                  <a:prstClr val="black"/>
                </a:solidFill>
                <a:latin typeface="Calibri"/>
              </a:rPr>
              <a:t>(shaleexperts.com)</a:t>
            </a:r>
          </a:p>
        </p:txBody>
      </p:sp>
      <p:cxnSp>
        <p:nvCxnSpPr>
          <p:cNvPr id="5" name="Straight Connector 4">
            <a:extLst>
              <a:ext uri="{FF2B5EF4-FFF2-40B4-BE49-F238E27FC236}">
                <a16:creationId xmlns:a16="http://schemas.microsoft.com/office/drawing/2014/main" id="{5F7665A6-226C-43E3-BB74-0771AC363693}"/>
              </a:ext>
            </a:extLst>
          </p:cNvPr>
          <p:cNvCxnSpPr>
            <a:cxnSpLocks/>
          </p:cNvCxnSpPr>
          <p:nvPr/>
        </p:nvCxnSpPr>
        <p:spPr>
          <a:xfrm>
            <a:off x="588819" y="728851"/>
            <a:ext cx="10694861" cy="0"/>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6E94EFA1-A250-4DA2-8CD4-1348EE25FF1F}"/>
              </a:ext>
            </a:extLst>
          </p:cNvPr>
          <p:cNvSpPr txBox="1"/>
          <p:nvPr/>
        </p:nvSpPr>
        <p:spPr>
          <a:xfrm>
            <a:off x="8328039" y="1808018"/>
            <a:ext cx="3683852" cy="923330"/>
          </a:xfrm>
          <a:prstGeom prst="rect">
            <a:avLst/>
          </a:prstGeom>
          <a:noFill/>
        </p:spPr>
        <p:txBody>
          <a:bodyPr wrap="square" rtlCol="0">
            <a:spAutoFit/>
          </a:bodyPr>
          <a:lstStyle/>
          <a:p>
            <a:pPr marL="176213" indent="-176213">
              <a:buFont typeface="Arial" panose="020B0604020202020204" pitchFamily="34" charset="0"/>
              <a:buChar char="•"/>
            </a:pPr>
            <a:r>
              <a:rPr lang="en-US" dirty="0"/>
              <a:t>Note overlapping areas of multiple shale plays in both Midland and Delaware basins</a:t>
            </a:r>
          </a:p>
        </p:txBody>
      </p:sp>
      <p:sp>
        <p:nvSpPr>
          <p:cNvPr id="8" name="Slide Number Placeholder 7">
            <a:extLst>
              <a:ext uri="{FF2B5EF4-FFF2-40B4-BE49-F238E27FC236}">
                <a16:creationId xmlns:a16="http://schemas.microsoft.com/office/drawing/2014/main" id="{98A476C0-A2AA-402F-BF71-912A1C9E0D39}"/>
              </a:ext>
            </a:extLst>
          </p:cNvPr>
          <p:cNvSpPr>
            <a:spLocks noGrp="1"/>
          </p:cNvSpPr>
          <p:nvPr>
            <p:ph type="sldNum" sz="quarter" idx="12"/>
          </p:nvPr>
        </p:nvSpPr>
        <p:spPr/>
        <p:txBody>
          <a:bodyPr/>
          <a:lstStyle/>
          <a:p>
            <a:fld id="{2150192B-518C-4817-AB6D-D7CF800554C4}" type="slidenum">
              <a:rPr lang="en-US" smtClean="0"/>
              <a:t>37</a:t>
            </a:fld>
            <a:endParaRPr lang="en-US"/>
          </a:p>
        </p:txBody>
      </p:sp>
      <p:sp>
        <p:nvSpPr>
          <p:cNvPr id="9" name="TextBox 8">
            <a:extLst>
              <a:ext uri="{FF2B5EF4-FFF2-40B4-BE49-F238E27FC236}">
                <a16:creationId xmlns:a16="http://schemas.microsoft.com/office/drawing/2014/main" id="{8C56E4AD-8960-4E30-919A-7A92E0DB4558}"/>
              </a:ext>
            </a:extLst>
          </p:cNvPr>
          <p:cNvSpPr txBox="1"/>
          <p:nvPr/>
        </p:nvSpPr>
        <p:spPr>
          <a:xfrm>
            <a:off x="8328039" y="2967335"/>
            <a:ext cx="3683852" cy="923330"/>
          </a:xfrm>
          <a:prstGeom prst="rect">
            <a:avLst/>
          </a:prstGeom>
          <a:noFill/>
        </p:spPr>
        <p:txBody>
          <a:bodyPr wrap="square" rtlCol="0">
            <a:spAutoFit/>
          </a:bodyPr>
          <a:lstStyle/>
          <a:p>
            <a:pPr marL="176213" indent="-176213">
              <a:buFont typeface="Arial" panose="020B0604020202020204" pitchFamily="34" charset="0"/>
              <a:buChar char="•"/>
            </a:pPr>
            <a:r>
              <a:rPr lang="en-US" dirty="0"/>
              <a:t>Thermal maturity, reservoir pressure, small increases in perm matter!</a:t>
            </a:r>
          </a:p>
        </p:txBody>
      </p:sp>
    </p:spTree>
    <p:extLst>
      <p:ext uri="{BB962C8B-B14F-4D97-AF65-F5344CB8AC3E}">
        <p14:creationId xmlns:p14="http://schemas.microsoft.com/office/powerpoint/2010/main" val="4217246478"/>
      </p:ext>
    </p:extLst>
  </p:cSld>
  <p:clrMapOvr>
    <a:masterClrMapping/>
  </p:clrMapOvr>
  <p:transition>
    <p:wipe dir="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33F2C94-1018-47FE-BD02-8A56F771ABED}"/>
              </a:ext>
            </a:extLst>
          </p:cNvPr>
          <p:cNvSpPr txBox="1"/>
          <p:nvPr/>
        </p:nvSpPr>
        <p:spPr>
          <a:xfrm>
            <a:off x="627691" y="144094"/>
            <a:ext cx="8458429" cy="461665"/>
          </a:xfrm>
          <a:prstGeom prst="rect">
            <a:avLst/>
          </a:prstGeom>
          <a:noFill/>
        </p:spPr>
        <p:txBody>
          <a:bodyPr wrap="square" rtlCol="0">
            <a:spAutoFit/>
          </a:bodyPr>
          <a:lstStyle/>
          <a:p>
            <a:r>
              <a:rPr lang="en-US" sz="2400" dirty="0">
                <a:latin typeface="Calibri" panose="020F0502020204030204" pitchFamily="34" charset="0"/>
                <a:cs typeface="Calibri" panose="020F0502020204030204" pitchFamily="34" charset="0"/>
              </a:rPr>
              <a:t>Timing: Burial History (Midland Basin center 1D model)</a:t>
            </a:r>
          </a:p>
        </p:txBody>
      </p:sp>
      <p:cxnSp>
        <p:nvCxnSpPr>
          <p:cNvPr id="3" name="Straight Connector 2">
            <a:extLst>
              <a:ext uri="{FF2B5EF4-FFF2-40B4-BE49-F238E27FC236}">
                <a16:creationId xmlns:a16="http://schemas.microsoft.com/office/drawing/2014/main" id="{5047C64B-290C-441F-A05C-A9F6B73674BC}"/>
              </a:ext>
            </a:extLst>
          </p:cNvPr>
          <p:cNvCxnSpPr>
            <a:cxnSpLocks/>
          </p:cNvCxnSpPr>
          <p:nvPr/>
        </p:nvCxnSpPr>
        <p:spPr>
          <a:xfrm>
            <a:off x="493160" y="605759"/>
            <a:ext cx="9444284" cy="0"/>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44903629-CF1E-4ABA-8D05-4585FC978536}"/>
              </a:ext>
            </a:extLst>
          </p:cNvPr>
          <p:cNvSpPr/>
          <p:nvPr/>
        </p:nvSpPr>
        <p:spPr>
          <a:xfrm>
            <a:off x="1507550" y="703691"/>
            <a:ext cx="9160450" cy="5464047"/>
          </a:xfrm>
          <a:prstGeom prst="rect">
            <a:avLst/>
          </a:prstGeom>
          <a:solidFill>
            <a:sysClr val="window" lastClr="FFFFFF"/>
          </a:solidFill>
          <a:ln w="15875" cap="rnd" cmpd="sng" algn="ctr">
            <a:noFill/>
            <a:prstDash val="solid"/>
          </a:ln>
          <a:effectLst/>
        </p:spPr>
        <p:txBody>
          <a:bodyPr rtlCol="0" anchor="ctr"/>
          <a:lstStyle/>
          <a:p>
            <a:pPr algn="ctr">
              <a:defRPr/>
            </a:pPr>
            <a:endParaRPr lang="en-US" kern="0" dirty="0">
              <a:solidFill>
                <a:prstClr val="white"/>
              </a:solidFill>
              <a:latin typeface="Calisto MT" panose="02040603050505030304"/>
            </a:endParaRPr>
          </a:p>
        </p:txBody>
      </p:sp>
      <p:sp>
        <p:nvSpPr>
          <p:cNvPr id="5" name="Freeform 240">
            <a:extLst>
              <a:ext uri="{FF2B5EF4-FFF2-40B4-BE49-F238E27FC236}">
                <a16:creationId xmlns:a16="http://schemas.microsoft.com/office/drawing/2014/main" id="{32E89864-B872-40CC-8496-7FA9A5D1E2A6}"/>
              </a:ext>
            </a:extLst>
          </p:cNvPr>
          <p:cNvSpPr/>
          <p:nvPr/>
        </p:nvSpPr>
        <p:spPr>
          <a:xfrm>
            <a:off x="6678247" y="1623646"/>
            <a:ext cx="1819031" cy="658446"/>
          </a:xfrm>
          <a:custGeom>
            <a:avLst/>
            <a:gdLst>
              <a:gd name="connsiteX0" fmla="*/ 0 w 1819031"/>
              <a:gd name="connsiteY0" fmla="*/ 0 h 658446"/>
              <a:gd name="connsiteX1" fmla="*/ 76200 w 1819031"/>
              <a:gd name="connsiteY1" fmla="*/ 285262 h 658446"/>
              <a:gd name="connsiteX2" fmla="*/ 593969 w 1819031"/>
              <a:gd name="connsiteY2" fmla="*/ 576385 h 658446"/>
              <a:gd name="connsiteX3" fmla="*/ 654539 w 1819031"/>
              <a:gd name="connsiteY3" fmla="*/ 658446 h 658446"/>
              <a:gd name="connsiteX4" fmla="*/ 1819031 w 1819031"/>
              <a:gd name="connsiteY4" fmla="*/ 590062 h 658446"/>
              <a:gd name="connsiteX5" fmla="*/ 1778000 w 1819031"/>
              <a:gd name="connsiteY5" fmla="*/ 17585 h 658446"/>
              <a:gd name="connsiteX6" fmla="*/ 654539 w 1819031"/>
              <a:gd name="connsiteY6" fmla="*/ 99646 h 658446"/>
              <a:gd name="connsiteX7" fmla="*/ 599831 w 1819031"/>
              <a:gd name="connsiteY7" fmla="*/ 0 h 658446"/>
              <a:gd name="connsiteX8" fmla="*/ 0 w 1819031"/>
              <a:gd name="connsiteY8" fmla="*/ 0 h 658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9031" h="658446">
                <a:moveTo>
                  <a:pt x="0" y="0"/>
                </a:moveTo>
                <a:lnTo>
                  <a:pt x="76200" y="285262"/>
                </a:lnTo>
                <a:lnTo>
                  <a:pt x="593969" y="576385"/>
                </a:lnTo>
                <a:lnTo>
                  <a:pt x="654539" y="658446"/>
                </a:lnTo>
                <a:lnTo>
                  <a:pt x="1819031" y="590062"/>
                </a:lnTo>
                <a:lnTo>
                  <a:pt x="1778000" y="17585"/>
                </a:lnTo>
                <a:lnTo>
                  <a:pt x="654539" y="99646"/>
                </a:lnTo>
                <a:lnTo>
                  <a:pt x="599831" y="0"/>
                </a:lnTo>
                <a:lnTo>
                  <a:pt x="0" y="0"/>
                </a:lnTo>
                <a:close/>
              </a:path>
            </a:pathLst>
          </a:custGeom>
          <a:solidFill>
            <a:srgbClr val="00D661"/>
          </a:solidFill>
          <a:ln w="15875" cap="rnd" cmpd="sng" algn="ctr">
            <a:noFill/>
            <a:prstDash val="solid"/>
          </a:ln>
          <a:effectLst/>
        </p:spPr>
        <p:txBody>
          <a:bodyPr rtlCol="0" anchor="ctr"/>
          <a:lstStyle/>
          <a:p>
            <a:pPr algn="ctr">
              <a:defRPr/>
            </a:pPr>
            <a:endParaRPr lang="en-US" kern="0">
              <a:solidFill>
                <a:prstClr val="white"/>
              </a:solidFill>
              <a:latin typeface="Calisto MT" panose="02040603050505030304"/>
            </a:endParaRPr>
          </a:p>
        </p:txBody>
      </p:sp>
      <p:sp>
        <p:nvSpPr>
          <p:cNvPr id="6" name="Freeform 239">
            <a:extLst>
              <a:ext uri="{FF2B5EF4-FFF2-40B4-BE49-F238E27FC236}">
                <a16:creationId xmlns:a16="http://schemas.microsoft.com/office/drawing/2014/main" id="{57975855-3290-4F3E-A7CB-071304D953E1}"/>
              </a:ext>
            </a:extLst>
          </p:cNvPr>
          <p:cNvSpPr/>
          <p:nvPr/>
        </p:nvSpPr>
        <p:spPr>
          <a:xfrm>
            <a:off x="6549293" y="1627554"/>
            <a:ext cx="2178539" cy="1365738"/>
          </a:xfrm>
          <a:custGeom>
            <a:avLst/>
            <a:gdLst>
              <a:gd name="connsiteX0" fmla="*/ 0 w 2178539"/>
              <a:gd name="connsiteY0" fmla="*/ 0 h 1365738"/>
              <a:gd name="connsiteX1" fmla="*/ 39077 w 2178539"/>
              <a:gd name="connsiteY1" fmla="*/ 545123 h 1365738"/>
              <a:gd name="connsiteX2" fmla="*/ 128954 w 2178539"/>
              <a:gd name="connsiteY2" fmla="*/ 890954 h 1365738"/>
              <a:gd name="connsiteX3" fmla="*/ 216877 w 2178539"/>
              <a:gd name="connsiteY3" fmla="*/ 1084384 h 1365738"/>
              <a:gd name="connsiteX4" fmla="*/ 722923 w 2178539"/>
              <a:gd name="connsiteY4" fmla="*/ 1295400 h 1365738"/>
              <a:gd name="connsiteX5" fmla="*/ 787400 w 2178539"/>
              <a:gd name="connsiteY5" fmla="*/ 1365738 h 1365738"/>
              <a:gd name="connsiteX6" fmla="*/ 2178539 w 2178539"/>
              <a:gd name="connsiteY6" fmla="*/ 1275861 h 1365738"/>
              <a:gd name="connsiteX7" fmla="*/ 2159000 w 2178539"/>
              <a:gd name="connsiteY7" fmla="*/ 900723 h 1365738"/>
              <a:gd name="connsiteX8" fmla="*/ 781539 w 2178539"/>
              <a:gd name="connsiteY8" fmla="*/ 976923 h 1365738"/>
              <a:gd name="connsiteX9" fmla="*/ 722923 w 2178539"/>
              <a:gd name="connsiteY9" fmla="*/ 906584 h 1365738"/>
              <a:gd name="connsiteX10" fmla="*/ 209062 w 2178539"/>
              <a:gd name="connsiteY10" fmla="*/ 662354 h 1365738"/>
              <a:gd name="connsiteX11" fmla="*/ 127000 w 2178539"/>
              <a:gd name="connsiteY11" fmla="*/ 435708 h 1365738"/>
              <a:gd name="connsiteX12" fmla="*/ 0 w 2178539"/>
              <a:gd name="connsiteY12" fmla="*/ 0 h 1365738"/>
              <a:gd name="connsiteX0" fmla="*/ 0 w 2178539"/>
              <a:gd name="connsiteY0" fmla="*/ 0 h 1365738"/>
              <a:gd name="connsiteX1" fmla="*/ 39077 w 2178539"/>
              <a:gd name="connsiteY1" fmla="*/ 545123 h 1365738"/>
              <a:gd name="connsiteX2" fmla="*/ 128954 w 2178539"/>
              <a:gd name="connsiteY2" fmla="*/ 890954 h 1365738"/>
              <a:gd name="connsiteX3" fmla="*/ 216877 w 2178539"/>
              <a:gd name="connsiteY3" fmla="*/ 1084384 h 1365738"/>
              <a:gd name="connsiteX4" fmla="*/ 722923 w 2178539"/>
              <a:gd name="connsiteY4" fmla="*/ 1295400 h 1365738"/>
              <a:gd name="connsiteX5" fmla="*/ 787400 w 2178539"/>
              <a:gd name="connsiteY5" fmla="*/ 1365738 h 1365738"/>
              <a:gd name="connsiteX6" fmla="*/ 2178539 w 2178539"/>
              <a:gd name="connsiteY6" fmla="*/ 1275861 h 1365738"/>
              <a:gd name="connsiteX7" fmla="*/ 2159000 w 2178539"/>
              <a:gd name="connsiteY7" fmla="*/ 900723 h 1365738"/>
              <a:gd name="connsiteX8" fmla="*/ 781539 w 2178539"/>
              <a:gd name="connsiteY8" fmla="*/ 976923 h 1365738"/>
              <a:gd name="connsiteX9" fmla="*/ 722923 w 2178539"/>
              <a:gd name="connsiteY9" fmla="*/ 906584 h 1365738"/>
              <a:gd name="connsiteX10" fmla="*/ 209062 w 2178539"/>
              <a:gd name="connsiteY10" fmla="*/ 662354 h 1365738"/>
              <a:gd name="connsiteX11" fmla="*/ 127000 w 2178539"/>
              <a:gd name="connsiteY11" fmla="*/ 435708 h 1365738"/>
              <a:gd name="connsiteX12" fmla="*/ 52754 w 2178539"/>
              <a:gd name="connsiteY12" fmla="*/ 193431 h 1365738"/>
              <a:gd name="connsiteX13" fmla="*/ 0 w 2178539"/>
              <a:gd name="connsiteY13" fmla="*/ 0 h 1365738"/>
              <a:gd name="connsiteX0" fmla="*/ 0 w 2178539"/>
              <a:gd name="connsiteY0" fmla="*/ 0 h 1365738"/>
              <a:gd name="connsiteX1" fmla="*/ 39077 w 2178539"/>
              <a:gd name="connsiteY1" fmla="*/ 545123 h 1365738"/>
              <a:gd name="connsiteX2" fmla="*/ 128954 w 2178539"/>
              <a:gd name="connsiteY2" fmla="*/ 890954 h 1365738"/>
              <a:gd name="connsiteX3" fmla="*/ 216877 w 2178539"/>
              <a:gd name="connsiteY3" fmla="*/ 1084384 h 1365738"/>
              <a:gd name="connsiteX4" fmla="*/ 722923 w 2178539"/>
              <a:gd name="connsiteY4" fmla="*/ 1295400 h 1365738"/>
              <a:gd name="connsiteX5" fmla="*/ 787400 w 2178539"/>
              <a:gd name="connsiteY5" fmla="*/ 1365738 h 1365738"/>
              <a:gd name="connsiteX6" fmla="*/ 2178539 w 2178539"/>
              <a:gd name="connsiteY6" fmla="*/ 1275861 h 1365738"/>
              <a:gd name="connsiteX7" fmla="*/ 2159000 w 2178539"/>
              <a:gd name="connsiteY7" fmla="*/ 900723 h 1365738"/>
              <a:gd name="connsiteX8" fmla="*/ 781539 w 2178539"/>
              <a:gd name="connsiteY8" fmla="*/ 976923 h 1365738"/>
              <a:gd name="connsiteX9" fmla="*/ 722923 w 2178539"/>
              <a:gd name="connsiteY9" fmla="*/ 906584 h 1365738"/>
              <a:gd name="connsiteX10" fmla="*/ 209062 w 2178539"/>
              <a:gd name="connsiteY10" fmla="*/ 662354 h 1365738"/>
              <a:gd name="connsiteX11" fmla="*/ 127000 w 2178539"/>
              <a:gd name="connsiteY11" fmla="*/ 435708 h 1365738"/>
              <a:gd name="connsiteX12" fmla="*/ 89877 w 2178539"/>
              <a:gd name="connsiteY12" fmla="*/ 246184 h 1365738"/>
              <a:gd name="connsiteX13" fmla="*/ 52754 w 2178539"/>
              <a:gd name="connsiteY13" fmla="*/ 193431 h 1365738"/>
              <a:gd name="connsiteX14" fmla="*/ 0 w 2178539"/>
              <a:gd name="connsiteY14" fmla="*/ 0 h 1365738"/>
              <a:gd name="connsiteX0" fmla="*/ 0 w 2178539"/>
              <a:gd name="connsiteY0" fmla="*/ 0 h 1365738"/>
              <a:gd name="connsiteX1" fmla="*/ 39077 w 2178539"/>
              <a:gd name="connsiteY1" fmla="*/ 545123 h 1365738"/>
              <a:gd name="connsiteX2" fmla="*/ 128954 w 2178539"/>
              <a:gd name="connsiteY2" fmla="*/ 890954 h 1365738"/>
              <a:gd name="connsiteX3" fmla="*/ 216877 w 2178539"/>
              <a:gd name="connsiteY3" fmla="*/ 1084384 h 1365738"/>
              <a:gd name="connsiteX4" fmla="*/ 722923 w 2178539"/>
              <a:gd name="connsiteY4" fmla="*/ 1295400 h 1365738"/>
              <a:gd name="connsiteX5" fmla="*/ 787400 w 2178539"/>
              <a:gd name="connsiteY5" fmla="*/ 1365738 h 1365738"/>
              <a:gd name="connsiteX6" fmla="*/ 2178539 w 2178539"/>
              <a:gd name="connsiteY6" fmla="*/ 1275861 h 1365738"/>
              <a:gd name="connsiteX7" fmla="*/ 2159000 w 2178539"/>
              <a:gd name="connsiteY7" fmla="*/ 900723 h 1365738"/>
              <a:gd name="connsiteX8" fmla="*/ 781539 w 2178539"/>
              <a:gd name="connsiteY8" fmla="*/ 976923 h 1365738"/>
              <a:gd name="connsiteX9" fmla="*/ 722923 w 2178539"/>
              <a:gd name="connsiteY9" fmla="*/ 906584 h 1365738"/>
              <a:gd name="connsiteX10" fmla="*/ 209062 w 2178539"/>
              <a:gd name="connsiteY10" fmla="*/ 662354 h 1365738"/>
              <a:gd name="connsiteX11" fmla="*/ 127000 w 2178539"/>
              <a:gd name="connsiteY11" fmla="*/ 435708 h 1365738"/>
              <a:gd name="connsiteX12" fmla="*/ 89877 w 2178539"/>
              <a:gd name="connsiteY12" fmla="*/ 246184 h 1365738"/>
              <a:gd name="connsiteX13" fmla="*/ 41031 w 2178539"/>
              <a:gd name="connsiteY13" fmla="*/ 0 h 1365738"/>
              <a:gd name="connsiteX14" fmla="*/ 0 w 2178539"/>
              <a:gd name="connsiteY14" fmla="*/ 0 h 1365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78539" h="1365738">
                <a:moveTo>
                  <a:pt x="0" y="0"/>
                </a:moveTo>
                <a:lnTo>
                  <a:pt x="39077" y="545123"/>
                </a:lnTo>
                <a:lnTo>
                  <a:pt x="128954" y="890954"/>
                </a:lnTo>
                <a:lnTo>
                  <a:pt x="216877" y="1084384"/>
                </a:lnTo>
                <a:lnTo>
                  <a:pt x="722923" y="1295400"/>
                </a:lnTo>
                <a:lnTo>
                  <a:pt x="787400" y="1365738"/>
                </a:lnTo>
                <a:lnTo>
                  <a:pt x="2178539" y="1275861"/>
                </a:lnTo>
                <a:lnTo>
                  <a:pt x="2159000" y="900723"/>
                </a:lnTo>
                <a:lnTo>
                  <a:pt x="781539" y="976923"/>
                </a:lnTo>
                <a:lnTo>
                  <a:pt x="722923" y="906584"/>
                </a:lnTo>
                <a:lnTo>
                  <a:pt x="209062" y="662354"/>
                </a:lnTo>
                <a:lnTo>
                  <a:pt x="127000" y="435708"/>
                </a:lnTo>
                <a:cubicBezTo>
                  <a:pt x="102903" y="356903"/>
                  <a:pt x="113974" y="324989"/>
                  <a:pt x="89877" y="246184"/>
                </a:cubicBezTo>
                <a:lnTo>
                  <a:pt x="41031" y="0"/>
                </a:lnTo>
                <a:lnTo>
                  <a:pt x="0" y="0"/>
                </a:lnTo>
                <a:close/>
              </a:path>
            </a:pathLst>
          </a:custGeom>
          <a:solidFill>
            <a:srgbClr val="00B0F0"/>
          </a:solidFill>
          <a:ln w="15875" cap="rnd" cmpd="sng" algn="ctr">
            <a:noFill/>
            <a:prstDash val="solid"/>
          </a:ln>
          <a:effectLst/>
        </p:spPr>
        <p:txBody>
          <a:bodyPr rtlCol="0" anchor="ctr"/>
          <a:lstStyle/>
          <a:p>
            <a:pPr algn="ctr">
              <a:defRPr/>
            </a:pPr>
            <a:endParaRPr lang="en-US" kern="0">
              <a:solidFill>
                <a:prstClr val="white"/>
              </a:solidFill>
              <a:latin typeface="Calisto MT" panose="02040603050505030304"/>
            </a:endParaRPr>
          </a:p>
        </p:txBody>
      </p:sp>
      <p:sp>
        <p:nvSpPr>
          <p:cNvPr id="7" name="Freeform 238">
            <a:extLst>
              <a:ext uri="{FF2B5EF4-FFF2-40B4-BE49-F238E27FC236}">
                <a16:creationId xmlns:a16="http://schemas.microsoft.com/office/drawing/2014/main" id="{637FEC6E-3CA7-4CAA-8189-429974F77B5E}"/>
              </a:ext>
            </a:extLst>
          </p:cNvPr>
          <p:cNvSpPr/>
          <p:nvPr/>
        </p:nvSpPr>
        <p:spPr>
          <a:xfrm>
            <a:off x="6582509" y="2721708"/>
            <a:ext cx="842107" cy="779584"/>
          </a:xfrm>
          <a:custGeom>
            <a:avLst/>
            <a:gdLst>
              <a:gd name="connsiteX0" fmla="*/ 842107 w 842107"/>
              <a:gd name="connsiteY0" fmla="*/ 742461 h 779584"/>
              <a:gd name="connsiteX1" fmla="*/ 750277 w 842107"/>
              <a:gd name="connsiteY1" fmla="*/ 746369 h 779584"/>
              <a:gd name="connsiteX2" fmla="*/ 681892 w 842107"/>
              <a:gd name="connsiteY2" fmla="*/ 683846 h 779584"/>
              <a:gd name="connsiteX3" fmla="*/ 168030 w 842107"/>
              <a:gd name="connsiteY3" fmla="*/ 470877 h 779584"/>
              <a:gd name="connsiteX4" fmla="*/ 99646 w 842107"/>
              <a:gd name="connsiteY4" fmla="*/ 338015 h 779584"/>
              <a:gd name="connsiteX5" fmla="*/ 97692 w 842107"/>
              <a:gd name="connsiteY5" fmla="*/ 320430 h 779584"/>
              <a:gd name="connsiteX6" fmla="*/ 91830 w 842107"/>
              <a:gd name="connsiteY6" fmla="*/ 308707 h 779584"/>
              <a:gd name="connsiteX7" fmla="*/ 0 w 842107"/>
              <a:gd name="connsiteY7" fmla="*/ 0 h 779584"/>
              <a:gd name="connsiteX8" fmla="*/ 93784 w 842107"/>
              <a:gd name="connsiteY8" fmla="*/ 328246 h 779584"/>
              <a:gd name="connsiteX9" fmla="*/ 171938 w 842107"/>
              <a:gd name="connsiteY9" fmla="*/ 509954 h 779584"/>
              <a:gd name="connsiteX10" fmla="*/ 681892 w 842107"/>
              <a:gd name="connsiteY10" fmla="*/ 715107 h 779584"/>
              <a:gd name="connsiteX11" fmla="*/ 754184 w 842107"/>
              <a:gd name="connsiteY11" fmla="*/ 779584 h 779584"/>
              <a:gd name="connsiteX12" fmla="*/ 842107 w 842107"/>
              <a:gd name="connsiteY12" fmla="*/ 742461 h 779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42107" h="779584">
                <a:moveTo>
                  <a:pt x="842107" y="742461"/>
                </a:moveTo>
                <a:lnTo>
                  <a:pt x="750277" y="746369"/>
                </a:lnTo>
                <a:lnTo>
                  <a:pt x="681892" y="683846"/>
                </a:lnTo>
                <a:lnTo>
                  <a:pt x="168030" y="470877"/>
                </a:lnTo>
                <a:lnTo>
                  <a:pt x="99646" y="338015"/>
                </a:lnTo>
                <a:cubicBezTo>
                  <a:pt x="98995" y="332153"/>
                  <a:pt x="99212" y="326129"/>
                  <a:pt x="97692" y="320430"/>
                </a:cubicBezTo>
                <a:cubicBezTo>
                  <a:pt x="96566" y="316209"/>
                  <a:pt x="91830" y="308707"/>
                  <a:pt x="91830" y="308707"/>
                </a:cubicBezTo>
                <a:lnTo>
                  <a:pt x="0" y="0"/>
                </a:lnTo>
                <a:lnTo>
                  <a:pt x="93784" y="328246"/>
                </a:lnTo>
                <a:lnTo>
                  <a:pt x="171938" y="509954"/>
                </a:lnTo>
                <a:lnTo>
                  <a:pt x="681892" y="715107"/>
                </a:lnTo>
                <a:lnTo>
                  <a:pt x="754184" y="779584"/>
                </a:lnTo>
                <a:lnTo>
                  <a:pt x="842107" y="742461"/>
                </a:lnTo>
                <a:close/>
              </a:path>
            </a:pathLst>
          </a:custGeom>
          <a:solidFill>
            <a:srgbClr val="FFFF00"/>
          </a:solidFill>
          <a:ln w="15875" cap="rnd" cmpd="sng" algn="ctr">
            <a:noFill/>
            <a:prstDash val="solid"/>
          </a:ln>
          <a:effectLst/>
        </p:spPr>
        <p:txBody>
          <a:bodyPr rtlCol="0" anchor="ctr"/>
          <a:lstStyle/>
          <a:p>
            <a:pPr algn="ctr">
              <a:defRPr/>
            </a:pPr>
            <a:endParaRPr lang="en-US" kern="0">
              <a:solidFill>
                <a:prstClr val="white"/>
              </a:solidFill>
              <a:latin typeface="Calisto MT" panose="02040603050505030304"/>
            </a:endParaRPr>
          </a:p>
        </p:txBody>
      </p:sp>
      <p:sp>
        <p:nvSpPr>
          <p:cNvPr id="8" name="Freeform 237">
            <a:extLst>
              <a:ext uri="{FF2B5EF4-FFF2-40B4-BE49-F238E27FC236}">
                <a16:creationId xmlns:a16="http://schemas.microsoft.com/office/drawing/2014/main" id="{CC07F47F-2DF9-453F-A560-982F869CBD61}"/>
              </a:ext>
            </a:extLst>
          </p:cNvPr>
          <p:cNvSpPr/>
          <p:nvPr/>
        </p:nvSpPr>
        <p:spPr>
          <a:xfrm>
            <a:off x="5976815" y="1623646"/>
            <a:ext cx="1508370" cy="2129692"/>
          </a:xfrm>
          <a:custGeom>
            <a:avLst/>
            <a:gdLst>
              <a:gd name="connsiteX0" fmla="*/ 0 w 1508370"/>
              <a:gd name="connsiteY0" fmla="*/ 1954 h 2129692"/>
              <a:gd name="connsiteX1" fmla="*/ 488462 w 1508370"/>
              <a:gd name="connsiteY1" fmla="*/ 429846 h 2129692"/>
              <a:gd name="connsiteX2" fmla="*/ 552939 w 1508370"/>
              <a:gd name="connsiteY2" fmla="*/ 810846 h 2129692"/>
              <a:gd name="connsiteX3" fmla="*/ 580293 w 1508370"/>
              <a:gd name="connsiteY3" fmla="*/ 1133231 h 2129692"/>
              <a:gd name="connsiteX4" fmla="*/ 617416 w 1508370"/>
              <a:gd name="connsiteY4" fmla="*/ 1459523 h 2129692"/>
              <a:gd name="connsiteX5" fmla="*/ 711200 w 1508370"/>
              <a:gd name="connsiteY5" fmla="*/ 1715477 h 2129692"/>
              <a:gd name="connsiteX6" fmla="*/ 791308 w 1508370"/>
              <a:gd name="connsiteY6" fmla="*/ 1871785 h 2129692"/>
              <a:gd name="connsiteX7" fmla="*/ 1309077 w 1508370"/>
              <a:gd name="connsiteY7" fmla="*/ 2067169 h 2129692"/>
              <a:gd name="connsiteX8" fmla="*/ 1367693 w 1508370"/>
              <a:gd name="connsiteY8" fmla="*/ 2129692 h 2129692"/>
              <a:gd name="connsiteX9" fmla="*/ 1508370 w 1508370"/>
              <a:gd name="connsiteY9" fmla="*/ 2117969 h 2129692"/>
              <a:gd name="connsiteX10" fmla="*/ 1490785 w 1508370"/>
              <a:gd name="connsiteY10" fmla="*/ 1869831 h 2129692"/>
              <a:gd name="connsiteX11" fmla="*/ 1352062 w 1508370"/>
              <a:gd name="connsiteY11" fmla="*/ 1871785 h 2129692"/>
              <a:gd name="connsiteX12" fmla="*/ 1279770 w 1508370"/>
              <a:gd name="connsiteY12" fmla="*/ 1811216 h 2129692"/>
              <a:gd name="connsiteX13" fmla="*/ 771770 w 1508370"/>
              <a:gd name="connsiteY13" fmla="*/ 1598246 h 2129692"/>
              <a:gd name="connsiteX14" fmla="*/ 693616 w 1508370"/>
              <a:gd name="connsiteY14" fmla="*/ 1422400 h 2129692"/>
              <a:gd name="connsiteX15" fmla="*/ 611554 w 1508370"/>
              <a:gd name="connsiteY15" fmla="*/ 1139092 h 2129692"/>
              <a:gd name="connsiteX16" fmla="*/ 552939 w 1508370"/>
              <a:gd name="connsiteY16" fmla="*/ 423985 h 2129692"/>
              <a:gd name="connsiteX17" fmla="*/ 494323 w 1508370"/>
              <a:gd name="connsiteY17" fmla="*/ 0 h 2129692"/>
              <a:gd name="connsiteX18" fmla="*/ 0 w 1508370"/>
              <a:gd name="connsiteY18" fmla="*/ 1954 h 2129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08370" h="2129692">
                <a:moveTo>
                  <a:pt x="0" y="1954"/>
                </a:moveTo>
                <a:lnTo>
                  <a:pt x="488462" y="429846"/>
                </a:lnTo>
                <a:lnTo>
                  <a:pt x="552939" y="810846"/>
                </a:lnTo>
                <a:lnTo>
                  <a:pt x="580293" y="1133231"/>
                </a:lnTo>
                <a:lnTo>
                  <a:pt x="617416" y="1459523"/>
                </a:lnTo>
                <a:lnTo>
                  <a:pt x="711200" y="1715477"/>
                </a:lnTo>
                <a:lnTo>
                  <a:pt x="791308" y="1871785"/>
                </a:lnTo>
                <a:lnTo>
                  <a:pt x="1309077" y="2067169"/>
                </a:lnTo>
                <a:lnTo>
                  <a:pt x="1367693" y="2129692"/>
                </a:lnTo>
                <a:lnTo>
                  <a:pt x="1508370" y="2117969"/>
                </a:lnTo>
                <a:lnTo>
                  <a:pt x="1490785" y="1869831"/>
                </a:lnTo>
                <a:lnTo>
                  <a:pt x="1352062" y="1871785"/>
                </a:lnTo>
                <a:lnTo>
                  <a:pt x="1279770" y="1811216"/>
                </a:lnTo>
                <a:lnTo>
                  <a:pt x="771770" y="1598246"/>
                </a:lnTo>
                <a:lnTo>
                  <a:pt x="693616" y="1422400"/>
                </a:lnTo>
                <a:lnTo>
                  <a:pt x="611554" y="1139092"/>
                </a:lnTo>
                <a:lnTo>
                  <a:pt x="552939" y="423985"/>
                </a:lnTo>
                <a:lnTo>
                  <a:pt x="494323" y="0"/>
                </a:lnTo>
                <a:lnTo>
                  <a:pt x="0" y="1954"/>
                </a:lnTo>
                <a:close/>
              </a:path>
            </a:pathLst>
          </a:custGeom>
          <a:solidFill>
            <a:sysClr val="window" lastClr="FFFFFF">
              <a:lumMod val="75000"/>
            </a:sysClr>
          </a:solidFill>
          <a:ln w="15875" cap="rnd" cmpd="sng" algn="ctr">
            <a:noFill/>
            <a:prstDash val="solid"/>
          </a:ln>
          <a:effectLst/>
        </p:spPr>
        <p:txBody>
          <a:bodyPr rtlCol="0" anchor="ctr"/>
          <a:lstStyle/>
          <a:p>
            <a:pPr algn="ctr">
              <a:defRPr/>
            </a:pPr>
            <a:endParaRPr lang="en-US" kern="0">
              <a:solidFill>
                <a:prstClr val="white"/>
              </a:solidFill>
              <a:latin typeface="Calisto MT" panose="02040603050505030304"/>
            </a:endParaRPr>
          </a:p>
        </p:txBody>
      </p:sp>
      <p:sp>
        <p:nvSpPr>
          <p:cNvPr id="9" name="Freeform 236">
            <a:extLst>
              <a:ext uri="{FF2B5EF4-FFF2-40B4-BE49-F238E27FC236}">
                <a16:creationId xmlns:a16="http://schemas.microsoft.com/office/drawing/2014/main" id="{94BFCB97-3FDC-462D-830E-2AB3E5149B5D}"/>
              </a:ext>
            </a:extLst>
          </p:cNvPr>
          <p:cNvSpPr/>
          <p:nvPr/>
        </p:nvSpPr>
        <p:spPr>
          <a:xfrm>
            <a:off x="5902570" y="1621693"/>
            <a:ext cx="699477" cy="1490785"/>
          </a:xfrm>
          <a:custGeom>
            <a:avLst/>
            <a:gdLst>
              <a:gd name="connsiteX0" fmla="*/ 0 w 699477"/>
              <a:gd name="connsiteY0" fmla="*/ 0 h 1490785"/>
              <a:gd name="connsiteX1" fmla="*/ 78154 w 699477"/>
              <a:gd name="connsiteY1" fmla="*/ 87923 h 1490785"/>
              <a:gd name="connsiteX2" fmla="*/ 562708 w 699477"/>
              <a:gd name="connsiteY2" fmla="*/ 492370 h 1490785"/>
              <a:gd name="connsiteX3" fmla="*/ 623277 w 699477"/>
              <a:gd name="connsiteY3" fmla="*/ 818662 h 1490785"/>
              <a:gd name="connsiteX4" fmla="*/ 672123 w 699477"/>
              <a:gd name="connsiteY4" fmla="*/ 1436077 h 1490785"/>
              <a:gd name="connsiteX5" fmla="*/ 699477 w 699477"/>
              <a:gd name="connsiteY5" fmla="*/ 1490785 h 1490785"/>
              <a:gd name="connsiteX6" fmla="*/ 633046 w 699477"/>
              <a:gd name="connsiteY6" fmla="*/ 799123 h 1490785"/>
              <a:gd name="connsiteX7" fmla="*/ 564662 w 699477"/>
              <a:gd name="connsiteY7" fmla="*/ 422031 h 1490785"/>
              <a:gd name="connsiteX8" fmla="*/ 72293 w 699477"/>
              <a:gd name="connsiteY8" fmla="*/ 7816 h 1490785"/>
              <a:gd name="connsiteX9" fmla="*/ 0 w 699477"/>
              <a:gd name="connsiteY9" fmla="*/ 0 h 1490785"/>
              <a:gd name="connsiteX0" fmla="*/ 0 w 699477"/>
              <a:gd name="connsiteY0" fmla="*/ 0 h 1490785"/>
              <a:gd name="connsiteX1" fmla="*/ 78154 w 699477"/>
              <a:gd name="connsiteY1" fmla="*/ 87923 h 1490785"/>
              <a:gd name="connsiteX2" fmla="*/ 562708 w 699477"/>
              <a:gd name="connsiteY2" fmla="*/ 492370 h 1490785"/>
              <a:gd name="connsiteX3" fmla="*/ 623277 w 699477"/>
              <a:gd name="connsiteY3" fmla="*/ 818662 h 1490785"/>
              <a:gd name="connsiteX4" fmla="*/ 672123 w 699477"/>
              <a:gd name="connsiteY4" fmla="*/ 1436077 h 1490785"/>
              <a:gd name="connsiteX5" fmla="*/ 699477 w 699477"/>
              <a:gd name="connsiteY5" fmla="*/ 1490785 h 1490785"/>
              <a:gd name="connsiteX6" fmla="*/ 633046 w 699477"/>
              <a:gd name="connsiteY6" fmla="*/ 799123 h 1490785"/>
              <a:gd name="connsiteX7" fmla="*/ 564662 w 699477"/>
              <a:gd name="connsiteY7" fmla="*/ 433754 h 1490785"/>
              <a:gd name="connsiteX8" fmla="*/ 72293 w 699477"/>
              <a:gd name="connsiteY8" fmla="*/ 7816 h 1490785"/>
              <a:gd name="connsiteX9" fmla="*/ 0 w 699477"/>
              <a:gd name="connsiteY9" fmla="*/ 0 h 1490785"/>
              <a:gd name="connsiteX0" fmla="*/ 0 w 699477"/>
              <a:gd name="connsiteY0" fmla="*/ 0 h 1490785"/>
              <a:gd name="connsiteX1" fmla="*/ 78154 w 699477"/>
              <a:gd name="connsiteY1" fmla="*/ 87923 h 1490785"/>
              <a:gd name="connsiteX2" fmla="*/ 562708 w 699477"/>
              <a:gd name="connsiteY2" fmla="*/ 492370 h 1490785"/>
              <a:gd name="connsiteX3" fmla="*/ 623277 w 699477"/>
              <a:gd name="connsiteY3" fmla="*/ 818662 h 1490785"/>
              <a:gd name="connsiteX4" fmla="*/ 672123 w 699477"/>
              <a:gd name="connsiteY4" fmla="*/ 1436077 h 1490785"/>
              <a:gd name="connsiteX5" fmla="*/ 699477 w 699477"/>
              <a:gd name="connsiteY5" fmla="*/ 1490785 h 1490785"/>
              <a:gd name="connsiteX6" fmla="*/ 666262 w 699477"/>
              <a:gd name="connsiteY6" fmla="*/ 1185985 h 1490785"/>
              <a:gd name="connsiteX7" fmla="*/ 633046 w 699477"/>
              <a:gd name="connsiteY7" fmla="*/ 799123 h 1490785"/>
              <a:gd name="connsiteX8" fmla="*/ 564662 w 699477"/>
              <a:gd name="connsiteY8" fmla="*/ 433754 h 1490785"/>
              <a:gd name="connsiteX9" fmla="*/ 72293 w 699477"/>
              <a:gd name="connsiteY9" fmla="*/ 7816 h 1490785"/>
              <a:gd name="connsiteX10" fmla="*/ 0 w 699477"/>
              <a:gd name="connsiteY10" fmla="*/ 0 h 1490785"/>
              <a:gd name="connsiteX0" fmla="*/ 0 w 699477"/>
              <a:gd name="connsiteY0" fmla="*/ 0 h 1490785"/>
              <a:gd name="connsiteX1" fmla="*/ 78154 w 699477"/>
              <a:gd name="connsiteY1" fmla="*/ 87923 h 1490785"/>
              <a:gd name="connsiteX2" fmla="*/ 562708 w 699477"/>
              <a:gd name="connsiteY2" fmla="*/ 492370 h 1490785"/>
              <a:gd name="connsiteX3" fmla="*/ 623277 w 699477"/>
              <a:gd name="connsiteY3" fmla="*/ 818662 h 1490785"/>
              <a:gd name="connsiteX4" fmla="*/ 672123 w 699477"/>
              <a:gd name="connsiteY4" fmla="*/ 1436077 h 1490785"/>
              <a:gd name="connsiteX5" fmla="*/ 699477 w 699477"/>
              <a:gd name="connsiteY5" fmla="*/ 1490785 h 1490785"/>
              <a:gd name="connsiteX6" fmla="*/ 654539 w 699477"/>
              <a:gd name="connsiteY6" fmla="*/ 1178170 h 1490785"/>
              <a:gd name="connsiteX7" fmla="*/ 633046 w 699477"/>
              <a:gd name="connsiteY7" fmla="*/ 799123 h 1490785"/>
              <a:gd name="connsiteX8" fmla="*/ 564662 w 699477"/>
              <a:gd name="connsiteY8" fmla="*/ 433754 h 1490785"/>
              <a:gd name="connsiteX9" fmla="*/ 72293 w 699477"/>
              <a:gd name="connsiteY9" fmla="*/ 7816 h 1490785"/>
              <a:gd name="connsiteX10" fmla="*/ 0 w 699477"/>
              <a:gd name="connsiteY10" fmla="*/ 0 h 1490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9477" h="1490785">
                <a:moveTo>
                  <a:pt x="0" y="0"/>
                </a:moveTo>
                <a:lnTo>
                  <a:pt x="78154" y="87923"/>
                </a:lnTo>
                <a:lnTo>
                  <a:pt x="562708" y="492370"/>
                </a:lnTo>
                <a:lnTo>
                  <a:pt x="623277" y="818662"/>
                </a:lnTo>
                <a:lnTo>
                  <a:pt x="672123" y="1436077"/>
                </a:lnTo>
                <a:lnTo>
                  <a:pt x="699477" y="1490785"/>
                </a:lnTo>
                <a:lnTo>
                  <a:pt x="654539" y="1178170"/>
                </a:lnTo>
                <a:lnTo>
                  <a:pt x="633046" y="799123"/>
                </a:lnTo>
                <a:lnTo>
                  <a:pt x="564662" y="433754"/>
                </a:lnTo>
                <a:lnTo>
                  <a:pt x="72293" y="7816"/>
                </a:lnTo>
                <a:lnTo>
                  <a:pt x="0" y="0"/>
                </a:lnTo>
                <a:close/>
              </a:path>
            </a:pathLst>
          </a:custGeom>
          <a:solidFill>
            <a:srgbClr val="00FFFF"/>
          </a:solidFill>
          <a:ln w="15875" cap="rnd" cmpd="sng" algn="ctr">
            <a:noFill/>
            <a:prstDash val="solid"/>
          </a:ln>
          <a:effectLst/>
        </p:spPr>
        <p:txBody>
          <a:bodyPr rtlCol="0" anchor="ctr"/>
          <a:lstStyle/>
          <a:p>
            <a:pPr algn="ctr">
              <a:defRPr/>
            </a:pPr>
            <a:endParaRPr lang="en-US" kern="0">
              <a:solidFill>
                <a:prstClr val="white"/>
              </a:solidFill>
              <a:latin typeface="Calisto MT" panose="02040603050505030304"/>
            </a:endParaRPr>
          </a:p>
        </p:txBody>
      </p:sp>
      <p:sp>
        <p:nvSpPr>
          <p:cNvPr id="10" name="Freeform 226">
            <a:extLst>
              <a:ext uri="{FF2B5EF4-FFF2-40B4-BE49-F238E27FC236}">
                <a16:creationId xmlns:a16="http://schemas.microsoft.com/office/drawing/2014/main" id="{4F487DA6-77BF-47EE-B4B9-C96552CC8C0A}"/>
              </a:ext>
            </a:extLst>
          </p:cNvPr>
          <p:cNvSpPr/>
          <p:nvPr/>
        </p:nvSpPr>
        <p:spPr>
          <a:xfrm>
            <a:off x="6572739" y="3022601"/>
            <a:ext cx="597877" cy="642815"/>
          </a:xfrm>
          <a:custGeom>
            <a:avLst/>
            <a:gdLst>
              <a:gd name="connsiteX0" fmla="*/ 543170 w 597877"/>
              <a:gd name="connsiteY0" fmla="*/ 642815 h 642815"/>
              <a:gd name="connsiteX1" fmla="*/ 181708 w 597877"/>
              <a:gd name="connsiteY1" fmla="*/ 504092 h 642815"/>
              <a:gd name="connsiteX2" fmla="*/ 93785 w 597877"/>
              <a:gd name="connsiteY2" fmla="*/ 338015 h 642815"/>
              <a:gd name="connsiteX3" fmla="*/ 0 w 597877"/>
              <a:gd name="connsiteY3" fmla="*/ 0 h 642815"/>
              <a:gd name="connsiteX4" fmla="*/ 105508 w 597877"/>
              <a:gd name="connsiteY4" fmla="*/ 300892 h 642815"/>
              <a:gd name="connsiteX5" fmla="*/ 189524 w 597877"/>
              <a:gd name="connsiteY5" fmla="*/ 476738 h 642815"/>
              <a:gd name="connsiteX6" fmla="*/ 597877 w 597877"/>
              <a:gd name="connsiteY6" fmla="*/ 625231 h 642815"/>
              <a:gd name="connsiteX7" fmla="*/ 543170 w 597877"/>
              <a:gd name="connsiteY7" fmla="*/ 642815 h 642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7877" h="642815">
                <a:moveTo>
                  <a:pt x="543170" y="642815"/>
                </a:moveTo>
                <a:lnTo>
                  <a:pt x="181708" y="504092"/>
                </a:lnTo>
                <a:lnTo>
                  <a:pt x="93785" y="338015"/>
                </a:lnTo>
                <a:lnTo>
                  <a:pt x="0" y="0"/>
                </a:lnTo>
                <a:lnTo>
                  <a:pt x="105508" y="300892"/>
                </a:lnTo>
                <a:lnTo>
                  <a:pt x="189524" y="476738"/>
                </a:lnTo>
                <a:lnTo>
                  <a:pt x="597877" y="625231"/>
                </a:lnTo>
                <a:lnTo>
                  <a:pt x="543170" y="642815"/>
                </a:lnTo>
                <a:close/>
              </a:path>
            </a:pathLst>
          </a:custGeom>
          <a:solidFill>
            <a:srgbClr val="00FFFF"/>
          </a:solidFill>
          <a:ln w="15875" cap="rnd" cmpd="sng" algn="ctr">
            <a:noFill/>
            <a:prstDash val="solid"/>
          </a:ln>
          <a:effectLst/>
        </p:spPr>
        <p:txBody>
          <a:bodyPr rtlCol="0" anchor="ctr"/>
          <a:lstStyle/>
          <a:p>
            <a:pPr algn="ctr">
              <a:defRPr/>
            </a:pPr>
            <a:endParaRPr lang="en-US" kern="0">
              <a:solidFill>
                <a:prstClr val="white"/>
              </a:solidFill>
              <a:latin typeface="Calisto MT" panose="02040603050505030304"/>
            </a:endParaRPr>
          </a:p>
        </p:txBody>
      </p:sp>
      <p:sp>
        <p:nvSpPr>
          <p:cNvPr id="11" name="Freeform 225">
            <a:extLst>
              <a:ext uri="{FF2B5EF4-FFF2-40B4-BE49-F238E27FC236}">
                <a16:creationId xmlns:a16="http://schemas.microsoft.com/office/drawing/2014/main" id="{F6B54845-22DB-491C-8FDC-CFF4B6465B2A}"/>
              </a:ext>
            </a:extLst>
          </p:cNvPr>
          <p:cNvSpPr/>
          <p:nvPr/>
        </p:nvSpPr>
        <p:spPr>
          <a:xfrm>
            <a:off x="5744308" y="1621692"/>
            <a:ext cx="1039446" cy="2014416"/>
          </a:xfrm>
          <a:custGeom>
            <a:avLst/>
            <a:gdLst>
              <a:gd name="connsiteX0" fmla="*/ 0 w 1039446"/>
              <a:gd name="connsiteY0" fmla="*/ 0 h 2014416"/>
              <a:gd name="connsiteX1" fmla="*/ 15630 w 1039446"/>
              <a:gd name="connsiteY1" fmla="*/ 199293 h 2014416"/>
              <a:gd name="connsiteX2" fmla="*/ 154354 w 1039446"/>
              <a:gd name="connsiteY2" fmla="*/ 189523 h 2014416"/>
              <a:gd name="connsiteX3" fmla="*/ 738554 w 1039446"/>
              <a:gd name="connsiteY3" fmla="*/ 640862 h 2014416"/>
              <a:gd name="connsiteX4" fmla="*/ 773723 w 1039446"/>
              <a:gd name="connsiteY4" fmla="*/ 806939 h 2014416"/>
              <a:gd name="connsiteX5" fmla="*/ 793261 w 1039446"/>
              <a:gd name="connsiteY5" fmla="*/ 1115646 h 2014416"/>
              <a:gd name="connsiteX6" fmla="*/ 834292 w 1039446"/>
              <a:gd name="connsiteY6" fmla="*/ 1498600 h 2014416"/>
              <a:gd name="connsiteX7" fmla="*/ 935892 w 1039446"/>
              <a:gd name="connsiteY7" fmla="*/ 1846385 h 2014416"/>
              <a:gd name="connsiteX8" fmla="*/ 1027723 w 1039446"/>
              <a:gd name="connsiteY8" fmla="*/ 2014416 h 2014416"/>
              <a:gd name="connsiteX9" fmla="*/ 1039446 w 1039446"/>
              <a:gd name="connsiteY9" fmla="*/ 1916723 h 2014416"/>
              <a:gd name="connsiteX10" fmla="*/ 1014046 w 1039446"/>
              <a:gd name="connsiteY10" fmla="*/ 1908908 h 2014416"/>
              <a:gd name="connsiteX11" fmla="*/ 930030 w 1039446"/>
              <a:gd name="connsiteY11" fmla="*/ 1748693 h 2014416"/>
              <a:gd name="connsiteX12" fmla="*/ 828430 w 1039446"/>
              <a:gd name="connsiteY12" fmla="*/ 1412631 h 2014416"/>
              <a:gd name="connsiteX13" fmla="*/ 795215 w 1039446"/>
              <a:gd name="connsiteY13" fmla="*/ 797170 h 2014416"/>
              <a:gd name="connsiteX14" fmla="*/ 713154 w 1039446"/>
              <a:gd name="connsiteY14" fmla="*/ 486508 h 2014416"/>
              <a:gd name="connsiteX15" fmla="*/ 209061 w 1039446"/>
              <a:gd name="connsiteY15" fmla="*/ 62523 h 2014416"/>
              <a:gd name="connsiteX16" fmla="*/ 158261 w 1039446"/>
              <a:gd name="connsiteY16" fmla="*/ 3908 h 2014416"/>
              <a:gd name="connsiteX17" fmla="*/ 0 w 1039446"/>
              <a:gd name="connsiteY17" fmla="*/ 0 h 2014416"/>
              <a:gd name="connsiteX0" fmla="*/ 0 w 1039446"/>
              <a:gd name="connsiteY0" fmla="*/ 0 h 2014416"/>
              <a:gd name="connsiteX1" fmla="*/ 15630 w 1039446"/>
              <a:gd name="connsiteY1" fmla="*/ 199293 h 2014416"/>
              <a:gd name="connsiteX2" fmla="*/ 154354 w 1039446"/>
              <a:gd name="connsiteY2" fmla="*/ 189523 h 2014416"/>
              <a:gd name="connsiteX3" fmla="*/ 738554 w 1039446"/>
              <a:gd name="connsiteY3" fmla="*/ 640862 h 2014416"/>
              <a:gd name="connsiteX4" fmla="*/ 773723 w 1039446"/>
              <a:gd name="connsiteY4" fmla="*/ 806939 h 2014416"/>
              <a:gd name="connsiteX5" fmla="*/ 793261 w 1039446"/>
              <a:gd name="connsiteY5" fmla="*/ 1115646 h 2014416"/>
              <a:gd name="connsiteX6" fmla="*/ 834292 w 1039446"/>
              <a:gd name="connsiteY6" fmla="*/ 1498600 h 2014416"/>
              <a:gd name="connsiteX7" fmla="*/ 935892 w 1039446"/>
              <a:gd name="connsiteY7" fmla="*/ 1846385 h 2014416"/>
              <a:gd name="connsiteX8" fmla="*/ 1027723 w 1039446"/>
              <a:gd name="connsiteY8" fmla="*/ 2014416 h 2014416"/>
              <a:gd name="connsiteX9" fmla="*/ 1039446 w 1039446"/>
              <a:gd name="connsiteY9" fmla="*/ 1916723 h 2014416"/>
              <a:gd name="connsiteX10" fmla="*/ 1014046 w 1039446"/>
              <a:gd name="connsiteY10" fmla="*/ 1908908 h 2014416"/>
              <a:gd name="connsiteX11" fmla="*/ 930030 w 1039446"/>
              <a:gd name="connsiteY11" fmla="*/ 1748693 h 2014416"/>
              <a:gd name="connsiteX12" fmla="*/ 828430 w 1039446"/>
              <a:gd name="connsiteY12" fmla="*/ 1412631 h 2014416"/>
              <a:gd name="connsiteX13" fmla="*/ 785445 w 1039446"/>
              <a:gd name="connsiteY13" fmla="*/ 830386 h 2014416"/>
              <a:gd name="connsiteX14" fmla="*/ 713154 w 1039446"/>
              <a:gd name="connsiteY14" fmla="*/ 486508 h 2014416"/>
              <a:gd name="connsiteX15" fmla="*/ 209061 w 1039446"/>
              <a:gd name="connsiteY15" fmla="*/ 62523 h 2014416"/>
              <a:gd name="connsiteX16" fmla="*/ 158261 w 1039446"/>
              <a:gd name="connsiteY16" fmla="*/ 3908 h 2014416"/>
              <a:gd name="connsiteX17" fmla="*/ 0 w 1039446"/>
              <a:gd name="connsiteY17" fmla="*/ 0 h 2014416"/>
              <a:gd name="connsiteX0" fmla="*/ 0 w 1039446"/>
              <a:gd name="connsiteY0" fmla="*/ 0 h 2014416"/>
              <a:gd name="connsiteX1" fmla="*/ 15630 w 1039446"/>
              <a:gd name="connsiteY1" fmla="*/ 199293 h 2014416"/>
              <a:gd name="connsiteX2" fmla="*/ 154354 w 1039446"/>
              <a:gd name="connsiteY2" fmla="*/ 189523 h 2014416"/>
              <a:gd name="connsiteX3" fmla="*/ 738554 w 1039446"/>
              <a:gd name="connsiteY3" fmla="*/ 640862 h 2014416"/>
              <a:gd name="connsiteX4" fmla="*/ 773723 w 1039446"/>
              <a:gd name="connsiteY4" fmla="*/ 806939 h 2014416"/>
              <a:gd name="connsiteX5" fmla="*/ 793261 w 1039446"/>
              <a:gd name="connsiteY5" fmla="*/ 1115646 h 2014416"/>
              <a:gd name="connsiteX6" fmla="*/ 834292 w 1039446"/>
              <a:gd name="connsiteY6" fmla="*/ 1498600 h 2014416"/>
              <a:gd name="connsiteX7" fmla="*/ 935892 w 1039446"/>
              <a:gd name="connsiteY7" fmla="*/ 1846385 h 2014416"/>
              <a:gd name="connsiteX8" fmla="*/ 1027723 w 1039446"/>
              <a:gd name="connsiteY8" fmla="*/ 2014416 h 2014416"/>
              <a:gd name="connsiteX9" fmla="*/ 1039446 w 1039446"/>
              <a:gd name="connsiteY9" fmla="*/ 1916723 h 2014416"/>
              <a:gd name="connsiteX10" fmla="*/ 1014046 w 1039446"/>
              <a:gd name="connsiteY10" fmla="*/ 1908908 h 2014416"/>
              <a:gd name="connsiteX11" fmla="*/ 930030 w 1039446"/>
              <a:gd name="connsiteY11" fmla="*/ 1748693 h 2014416"/>
              <a:gd name="connsiteX12" fmla="*/ 828430 w 1039446"/>
              <a:gd name="connsiteY12" fmla="*/ 1412631 h 2014416"/>
              <a:gd name="connsiteX13" fmla="*/ 781537 w 1039446"/>
              <a:gd name="connsiteY13" fmla="*/ 820617 h 2014416"/>
              <a:gd name="connsiteX14" fmla="*/ 713154 w 1039446"/>
              <a:gd name="connsiteY14" fmla="*/ 486508 h 2014416"/>
              <a:gd name="connsiteX15" fmla="*/ 209061 w 1039446"/>
              <a:gd name="connsiteY15" fmla="*/ 62523 h 2014416"/>
              <a:gd name="connsiteX16" fmla="*/ 158261 w 1039446"/>
              <a:gd name="connsiteY16" fmla="*/ 3908 h 2014416"/>
              <a:gd name="connsiteX17" fmla="*/ 0 w 1039446"/>
              <a:gd name="connsiteY17" fmla="*/ 0 h 2014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39446" h="2014416">
                <a:moveTo>
                  <a:pt x="0" y="0"/>
                </a:moveTo>
                <a:lnTo>
                  <a:pt x="15630" y="199293"/>
                </a:lnTo>
                <a:lnTo>
                  <a:pt x="154354" y="189523"/>
                </a:lnTo>
                <a:lnTo>
                  <a:pt x="738554" y="640862"/>
                </a:lnTo>
                <a:lnTo>
                  <a:pt x="773723" y="806939"/>
                </a:lnTo>
                <a:lnTo>
                  <a:pt x="793261" y="1115646"/>
                </a:lnTo>
                <a:lnTo>
                  <a:pt x="834292" y="1498600"/>
                </a:lnTo>
                <a:lnTo>
                  <a:pt x="935892" y="1846385"/>
                </a:lnTo>
                <a:lnTo>
                  <a:pt x="1027723" y="2014416"/>
                </a:lnTo>
                <a:lnTo>
                  <a:pt x="1039446" y="1916723"/>
                </a:lnTo>
                <a:lnTo>
                  <a:pt x="1014046" y="1908908"/>
                </a:lnTo>
                <a:lnTo>
                  <a:pt x="930030" y="1748693"/>
                </a:lnTo>
                <a:lnTo>
                  <a:pt x="828430" y="1412631"/>
                </a:lnTo>
                <a:lnTo>
                  <a:pt x="781537" y="820617"/>
                </a:lnTo>
                <a:lnTo>
                  <a:pt x="713154" y="486508"/>
                </a:lnTo>
                <a:lnTo>
                  <a:pt x="209061" y="62523"/>
                </a:lnTo>
                <a:lnTo>
                  <a:pt x="158261" y="3908"/>
                </a:lnTo>
                <a:lnTo>
                  <a:pt x="0" y="0"/>
                </a:lnTo>
                <a:close/>
              </a:path>
            </a:pathLst>
          </a:custGeom>
          <a:solidFill>
            <a:srgbClr val="0070C0"/>
          </a:solidFill>
          <a:ln w="15875" cap="rnd" cmpd="sng" algn="ctr">
            <a:noFill/>
            <a:prstDash val="solid"/>
          </a:ln>
          <a:effectLst/>
        </p:spPr>
        <p:txBody>
          <a:bodyPr rtlCol="0" anchor="ctr"/>
          <a:lstStyle/>
          <a:p>
            <a:pPr algn="ctr">
              <a:defRPr/>
            </a:pPr>
            <a:endParaRPr lang="en-US" kern="0">
              <a:solidFill>
                <a:prstClr val="white"/>
              </a:solidFill>
              <a:latin typeface="Calisto MT" panose="02040603050505030304"/>
            </a:endParaRPr>
          </a:p>
        </p:txBody>
      </p:sp>
      <p:sp>
        <p:nvSpPr>
          <p:cNvPr id="12" name="Freeform 224">
            <a:extLst>
              <a:ext uri="{FF2B5EF4-FFF2-40B4-BE49-F238E27FC236}">
                <a16:creationId xmlns:a16="http://schemas.microsoft.com/office/drawing/2014/main" id="{8EFE6539-4C36-4E45-B3C6-FEEDAE967E13}"/>
              </a:ext>
            </a:extLst>
          </p:cNvPr>
          <p:cNvSpPr/>
          <p:nvPr/>
        </p:nvSpPr>
        <p:spPr>
          <a:xfrm>
            <a:off x="6754447" y="3530600"/>
            <a:ext cx="722923" cy="355600"/>
          </a:xfrm>
          <a:custGeom>
            <a:avLst/>
            <a:gdLst>
              <a:gd name="connsiteX0" fmla="*/ 0 w 722923"/>
              <a:gd name="connsiteY0" fmla="*/ 0 h 355600"/>
              <a:gd name="connsiteX1" fmla="*/ 5862 w 722923"/>
              <a:gd name="connsiteY1" fmla="*/ 99646 h 355600"/>
              <a:gd name="connsiteX2" fmla="*/ 519723 w 722923"/>
              <a:gd name="connsiteY2" fmla="*/ 298938 h 355600"/>
              <a:gd name="connsiteX3" fmla="*/ 584200 w 722923"/>
              <a:gd name="connsiteY3" fmla="*/ 355600 h 355600"/>
              <a:gd name="connsiteX4" fmla="*/ 722923 w 722923"/>
              <a:gd name="connsiteY4" fmla="*/ 343877 h 355600"/>
              <a:gd name="connsiteX5" fmla="*/ 711200 w 722923"/>
              <a:gd name="connsiteY5" fmla="*/ 252046 h 355600"/>
              <a:gd name="connsiteX6" fmla="*/ 582246 w 722923"/>
              <a:gd name="connsiteY6" fmla="*/ 254000 h 355600"/>
              <a:gd name="connsiteX7" fmla="*/ 517769 w 722923"/>
              <a:gd name="connsiteY7" fmla="*/ 199292 h 355600"/>
              <a:gd name="connsiteX8" fmla="*/ 0 w 722923"/>
              <a:gd name="connsiteY8" fmla="*/ 0 h 35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2923" h="355600">
                <a:moveTo>
                  <a:pt x="0" y="0"/>
                </a:moveTo>
                <a:lnTo>
                  <a:pt x="5862" y="99646"/>
                </a:lnTo>
                <a:lnTo>
                  <a:pt x="519723" y="298938"/>
                </a:lnTo>
                <a:lnTo>
                  <a:pt x="584200" y="355600"/>
                </a:lnTo>
                <a:lnTo>
                  <a:pt x="722923" y="343877"/>
                </a:lnTo>
                <a:lnTo>
                  <a:pt x="711200" y="252046"/>
                </a:lnTo>
                <a:lnTo>
                  <a:pt x="582246" y="254000"/>
                </a:lnTo>
                <a:lnTo>
                  <a:pt x="517769" y="199292"/>
                </a:lnTo>
                <a:lnTo>
                  <a:pt x="0" y="0"/>
                </a:lnTo>
                <a:close/>
              </a:path>
            </a:pathLst>
          </a:custGeom>
          <a:solidFill>
            <a:srgbClr val="0070C0"/>
          </a:solidFill>
          <a:ln w="15875" cap="rnd" cmpd="sng" algn="ctr">
            <a:noFill/>
            <a:prstDash val="solid"/>
          </a:ln>
          <a:effectLst/>
        </p:spPr>
        <p:txBody>
          <a:bodyPr rtlCol="0" anchor="ctr"/>
          <a:lstStyle/>
          <a:p>
            <a:pPr algn="ctr">
              <a:defRPr/>
            </a:pPr>
            <a:endParaRPr lang="en-US" kern="0">
              <a:solidFill>
                <a:prstClr val="white"/>
              </a:solidFill>
              <a:latin typeface="Calisto MT" panose="02040603050505030304"/>
            </a:endParaRPr>
          </a:p>
        </p:txBody>
      </p:sp>
      <p:sp>
        <p:nvSpPr>
          <p:cNvPr id="13" name="Freeform 223">
            <a:extLst>
              <a:ext uri="{FF2B5EF4-FFF2-40B4-BE49-F238E27FC236}">
                <a16:creationId xmlns:a16="http://schemas.microsoft.com/office/drawing/2014/main" id="{62F274C3-9D2D-4D6E-97D3-DF96F45A407E}"/>
              </a:ext>
            </a:extLst>
          </p:cNvPr>
          <p:cNvSpPr/>
          <p:nvPr/>
        </p:nvSpPr>
        <p:spPr>
          <a:xfrm>
            <a:off x="6564924" y="3065586"/>
            <a:ext cx="240323" cy="646723"/>
          </a:xfrm>
          <a:custGeom>
            <a:avLst/>
            <a:gdLst>
              <a:gd name="connsiteX0" fmla="*/ 240323 w 240323"/>
              <a:gd name="connsiteY0" fmla="*/ 646723 h 646723"/>
              <a:gd name="connsiteX1" fmla="*/ 238369 w 240323"/>
              <a:gd name="connsiteY1" fmla="*/ 582246 h 646723"/>
              <a:gd name="connsiteX2" fmla="*/ 203200 w 240323"/>
              <a:gd name="connsiteY2" fmla="*/ 568569 h 646723"/>
              <a:gd name="connsiteX3" fmla="*/ 113323 w 240323"/>
              <a:gd name="connsiteY3" fmla="*/ 404446 h 646723"/>
              <a:gd name="connsiteX4" fmla="*/ 0 w 240323"/>
              <a:gd name="connsiteY4" fmla="*/ 0 h 646723"/>
              <a:gd name="connsiteX5" fmla="*/ 27354 w 240323"/>
              <a:gd name="connsiteY5" fmla="*/ 220784 h 646723"/>
              <a:gd name="connsiteX6" fmla="*/ 109415 w 240323"/>
              <a:gd name="connsiteY6" fmla="*/ 463061 h 646723"/>
              <a:gd name="connsiteX7" fmla="*/ 240323 w 240323"/>
              <a:gd name="connsiteY7" fmla="*/ 646723 h 646723"/>
              <a:gd name="connsiteX0" fmla="*/ 240323 w 240323"/>
              <a:gd name="connsiteY0" fmla="*/ 646723 h 646723"/>
              <a:gd name="connsiteX1" fmla="*/ 238369 w 240323"/>
              <a:gd name="connsiteY1" fmla="*/ 582246 h 646723"/>
              <a:gd name="connsiteX2" fmla="*/ 203200 w 240323"/>
              <a:gd name="connsiteY2" fmla="*/ 568569 h 646723"/>
              <a:gd name="connsiteX3" fmla="*/ 113323 w 240323"/>
              <a:gd name="connsiteY3" fmla="*/ 404446 h 646723"/>
              <a:gd name="connsiteX4" fmla="*/ 0 w 240323"/>
              <a:gd name="connsiteY4" fmla="*/ 0 h 646723"/>
              <a:gd name="connsiteX5" fmla="*/ 27354 w 240323"/>
              <a:gd name="connsiteY5" fmla="*/ 220784 h 646723"/>
              <a:gd name="connsiteX6" fmla="*/ 109415 w 240323"/>
              <a:gd name="connsiteY6" fmla="*/ 463061 h 646723"/>
              <a:gd name="connsiteX7" fmla="*/ 195385 w 240323"/>
              <a:gd name="connsiteY7" fmla="*/ 588107 h 646723"/>
              <a:gd name="connsiteX8" fmla="*/ 240323 w 240323"/>
              <a:gd name="connsiteY8" fmla="*/ 646723 h 646723"/>
              <a:gd name="connsiteX0" fmla="*/ 240323 w 240323"/>
              <a:gd name="connsiteY0" fmla="*/ 646723 h 646723"/>
              <a:gd name="connsiteX1" fmla="*/ 238369 w 240323"/>
              <a:gd name="connsiteY1" fmla="*/ 582246 h 646723"/>
              <a:gd name="connsiteX2" fmla="*/ 203200 w 240323"/>
              <a:gd name="connsiteY2" fmla="*/ 568569 h 646723"/>
              <a:gd name="connsiteX3" fmla="*/ 113323 w 240323"/>
              <a:gd name="connsiteY3" fmla="*/ 404446 h 646723"/>
              <a:gd name="connsiteX4" fmla="*/ 0 w 240323"/>
              <a:gd name="connsiteY4" fmla="*/ 0 h 646723"/>
              <a:gd name="connsiteX5" fmla="*/ 27354 w 240323"/>
              <a:gd name="connsiteY5" fmla="*/ 220784 h 646723"/>
              <a:gd name="connsiteX6" fmla="*/ 109415 w 240323"/>
              <a:gd name="connsiteY6" fmla="*/ 463061 h 646723"/>
              <a:gd name="connsiteX7" fmla="*/ 197339 w 240323"/>
              <a:gd name="connsiteY7" fmla="*/ 631092 h 646723"/>
              <a:gd name="connsiteX8" fmla="*/ 240323 w 240323"/>
              <a:gd name="connsiteY8" fmla="*/ 646723 h 646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0323" h="646723">
                <a:moveTo>
                  <a:pt x="240323" y="646723"/>
                </a:moveTo>
                <a:cubicBezTo>
                  <a:pt x="239672" y="625231"/>
                  <a:pt x="239020" y="603738"/>
                  <a:pt x="238369" y="582246"/>
                </a:cubicBezTo>
                <a:lnTo>
                  <a:pt x="203200" y="568569"/>
                </a:lnTo>
                <a:lnTo>
                  <a:pt x="113323" y="404446"/>
                </a:lnTo>
                <a:lnTo>
                  <a:pt x="0" y="0"/>
                </a:lnTo>
                <a:lnTo>
                  <a:pt x="27354" y="220784"/>
                </a:lnTo>
                <a:lnTo>
                  <a:pt x="109415" y="463061"/>
                </a:lnTo>
                <a:lnTo>
                  <a:pt x="197339" y="631092"/>
                </a:lnTo>
                <a:lnTo>
                  <a:pt x="240323" y="646723"/>
                </a:lnTo>
                <a:close/>
              </a:path>
            </a:pathLst>
          </a:custGeom>
          <a:solidFill>
            <a:srgbClr val="FF99FF"/>
          </a:solidFill>
          <a:ln w="15875" cap="rnd" cmpd="sng" algn="ctr">
            <a:noFill/>
            <a:prstDash val="solid"/>
          </a:ln>
          <a:effectLst/>
        </p:spPr>
        <p:txBody>
          <a:bodyPr rtlCol="0" anchor="ctr"/>
          <a:lstStyle/>
          <a:p>
            <a:pPr algn="ctr">
              <a:defRPr/>
            </a:pPr>
            <a:endParaRPr lang="en-US" kern="0">
              <a:solidFill>
                <a:prstClr val="white"/>
              </a:solidFill>
              <a:latin typeface="Calisto MT" panose="02040603050505030304"/>
            </a:endParaRPr>
          </a:p>
        </p:txBody>
      </p:sp>
      <p:sp>
        <p:nvSpPr>
          <p:cNvPr id="14" name="Freeform 28">
            <a:extLst>
              <a:ext uri="{FF2B5EF4-FFF2-40B4-BE49-F238E27FC236}">
                <a16:creationId xmlns:a16="http://schemas.microsoft.com/office/drawing/2014/main" id="{6F67BF3B-2CF7-41B3-8160-CDED9FFE7227}"/>
              </a:ext>
            </a:extLst>
          </p:cNvPr>
          <p:cNvSpPr/>
          <p:nvPr/>
        </p:nvSpPr>
        <p:spPr>
          <a:xfrm>
            <a:off x="4699000" y="1623647"/>
            <a:ext cx="1830754" cy="1060939"/>
          </a:xfrm>
          <a:custGeom>
            <a:avLst/>
            <a:gdLst>
              <a:gd name="connsiteX0" fmla="*/ 0 w 1830754"/>
              <a:gd name="connsiteY0" fmla="*/ 0 h 1060939"/>
              <a:gd name="connsiteX1" fmla="*/ 638908 w 1830754"/>
              <a:gd name="connsiteY1" fmla="*/ 72292 h 1060939"/>
              <a:gd name="connsiteX2" fmla="*/ 664308 w 1830754"/>
              <a:gd name="connsiteY2" fmla="*/ 150446 h 1060939"/>
              <a:gd name="connsiteX3" fmla="*/ 1043354 w 1830754"/>
              <a:gd name="connsiteY3" fmla="*/ 128954 h 1060939"/>
              <a:gd name="connsiteX4" fmla="*/ 1068754 w 1830754"/>
              <a:gd name="connsiteY4" fmla="*/ 302846 h 1060939"/>
              <a:gd name="connsiteX5" fmla="*/ 1215292 w 1830754"/>
              <a:gd name="connsiteY5" fmla="*/ 300892 h 1060939"/>
              <a:gd name="connsiteX6" fmla="*/ 1297354 w 1830754"/>
              <a:gd name="connsiteY6" fmla="*/ 375139 h 1060939"/>
              <a:gd name="connsiteX7" fmla="*/ 1465385 w 1830754"/>
              <a:gd name="connsiteY7" fmla="*/ 482600 h 1060939"/>
              <a:gd name="connsiteX8" fmla="*/ 1766277 w 1830754"/>
              <a:gd name="connsiteY8" fmla="*/ 707292 h 1060939"/>
              <a:gd name="connsiteX9" fmla="*/ 1830754 w 1830754"/>
              <a:gd name="connsiteY9" fmla="*/ 1060939 h 1060939"/>
              <a:gd name="connsiteX10" fmla="*/ 1822938 w 1830754"/>
              <a:gd name="connsiteY10" fmla="*/ 801077 h 1060939"/>
              <a:gd name="connsiteX11" fmla="*/ 1793631 w 1830754"/>
              <a:gd name="connsiteY11" fmla="*/ 640862 h 1060939"/>
              <a:gd name="connsiteX12" fmla="*/ 1193800 w 1830754"/>
              <a:gd name="connsiteY12" fmla="*/ 181708 h 1060939"/>
              <a:gd name="connsiteX13" fmla="*/ 1058985 w 1830754"/>
              <a:gd name="connsiteY13" fmla="*/ 195385 h 1060939"/>
              <a:gd name="connsiteX14" fmla="*/ 1047262 w 1830754"/>
              <a:gd name="connsiteY14" fmla="*/ 0 h 1060939"/>
              <a:gd name="connsiteX15" fmla="*/ 0 w 1830754"/>
              <a:gd name="connsiteY15" fmla="*/ 0 h 1060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30754" h="1060939">
                <a:moveTo>
                  <a:pt x="0" y="0"/>
                </a:moveTo>
                <a:lnTo>
                  <a:pt x="638908" y="72292"/>
                </a:lnTo>
                <a:lnTo>
                  <a:pt x="664308" y="150446"/>
                </a:lnTo>
                <a:lnTo>
                  <a:pt x="1043354" y="128954"/>
                </a:lnTo>
                <a:lnTo>
                  <a:pt x="1068754" y="302846"/>
                </a:lnTo>
                <a:lnTo>
                  <a:pt x="1215292" y="300892"/>
                </a:lnTo>
                <a:lnTo>
                  <a:pt x="1297354" y="375139"/>
                </a:lnTo>
                <a:lnTo>
                  <a:pt x="1465385" y="482600"/>
                </a:lnTo>
                <a:lnTo>
                  <a:pt x="1766277" y="707292"/>
                </a:lnTo>
                <a:lnTo>
                  <a:pt x="1830754" y="1060939"/>
                </a:lnTo>
                <a:lnTo>
                  <a:pt x="1822938" y="801077"/>
                </a:lnTo>
                <a:lnTo>
                  <a:pt x="1793631" y="640862"/>
                </a:lnTo>
                <a:lnTo>
                  <a:pt x="1193800" y="181708"/>
                </a:lnTo>
                <a:lnTo>
                  <a:pt x="1058985" y="195385"/>
                </a:lnTo>
                <a:lnTo>
                  <a:pt x="1047262" y="0"/>
                </a:lnTo>
                <a:lnTo>
                  <a:pt x="0" y="0"/>
                </a:lnTo>
                <a:close/>
              </a:path>
            </a:pathLst>
          </a:custGeom>
          <a:solidFill>
            <a:srgbClr val="FF99FF"/>
          </a:solidFill>
          <a:ln w="15875" cap="rnd" cmpd="sng" algn="ctr">
            <a:noFill/>
            <a:prstDash val="solid"/>
          </a:ln>
          <a:effectLst/>
        </p:spPr>
        <p:txBody>
          <a:bodyPr rtlCol="0" anchor="ctr"/>
          <a:lstStyle/>
          <a:p>
            <a:pPr algn="ctr">
              <a:defRPr/>
            </a:pPr>
            <a:endParaRPr lang="en-US" kern="0">
              <a:solidFill>
                <a:prstClr val="white"/>
              </a:solidFill>
              <a:latin typeface="Calisto MT" panose="02040603050505030304"/>
            </a:endParaRPr>
          </a:p>
        </p:txBody>
      </p:sp>
      <p:sp>
        <p:nvSpPr>
          <p:cNvPr id="15" name="Freeform 23">
            <a:extLst>
              <a:ext uri="{FF2B5EF4-FFF2-40B4-BE49-F238E27FC236}">
                <a16:creationId xmlns:a16="http://schemas.microsoft.com/office/drawing/2014/main" id="{486239B9-E163-4BE5-9D15-CD865FB82566}"/>
              </a:ext>
            </a:extLst>
          </p:cNvPr>
          <p:cNvSpPr/>
          <p:nvPr/>
        </p:nvSpPr>
        <p:spPr>
          <a:xfrm>
            <a:off x="6758355" y="3628292"/>
            <a:ext cx="345831" cy="181708"/>
          </a:xfrm>
          <a:custGeom>
            <a:avLst/>
            <a:gdLst>
              <a:gd name="connsiteX0" fmla="*/ 0 w 345831"/>
              <a:gd name="connsiteY0" fmla="*/ 0 h 181708"/>
              <a:gd name="connsiteX1" fmla="*/ 15631 w 345831"/>
              <a:gd name="connsiteY1" fmla="*/ 74246 h 181708"/>
              <a:gd name="connsiteX2" fmla="*/ 298938 w 345831"/>
              <a:gd name="connsiteY2" fmla="*/ 181708 h 181708"/>
              <a:gd name="connsiteX3" fmla="*/ 345831 w 345831"/>
              <a:gd name="connsiteY3" fmla="*/ 136770 h 181708"/>
              <a:gd name="connsiteX4" fmla="*/ 0 w 345831"/>
              <a:gd name="connsiteY4" fmla="*/ 0 h 181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831" h="181708">
                <a:moveTo>
                  <a:pt x="0" y="0"/>
                </a:moveTo>
                <a:lnTo>
                  <a:pt x="15631" y="74246"/>
                </a:lnTo>
                <a:lnTo>
                  <a:pt x="298938" y="181708"/>
                </a:lnTo>
                <a:lnTo>
                  <a:pt x="345831" y="136770"/>
                </a:lnTo>
                <a:lnTo>
                  <a:pt x="0" y="0"/>
                </a:lnTo>
                <a:close/>
              </a:path>
            </a:pathLst>
          </a:custGeom>
          <a:solidFill>
            <a:srgbClr val="FF99FF"/>
          </a:solidFill>
          <a:ln w="15875" cap="rnd" cmpd="sng" algn="ctr">
            <a:noFill/>
            <a:prstDash val="solid"/>
          </a:ln>
          <a:effectLst/>
        </p:spPr>
        <p:txBody>
          <a:bodyPr rtlCol="0" anchor="ctr"/>
          <a:lstStyle/>
          <a:p>
            <a:pPr algn="ctr">
              <a:defRPr/>
            </a:pPr>
            <a:endParaRPr lang="en-US" kern="0">
              <a:solidFill>
                <a:prstClr val="white"/>
              </a:solidFill>
              <a:latin typeface="Calisto MT" panose="02040603050505030304"/>
            </a:endParaRPr>
          </a:p>
        </p:txBody>
      </p:sp>
      <p:sp>
        <p:nvSpPr>
          <p:cNvPr id="16" name="Freeform 22">
            <a:extLst>
              <a:ext uri="{FF2B5EF4-FFF2-40B4-BE49-F238E27FC236}">
                <a16:creationId xmlns:a16="http://schemas.microsoft.com/office/drawing/2014/main" id="{DCC51F5A-E5E1-4603-BC29-EDDDED24EDF9}"/>
              </a:ext>
            </a:extLst>
          </p:cNvPr>
          <p:cNvSpPr/>
          <p:nvPr/>
        </p:nvSpPr>
        <p:spPr>
          <a:xfrm>
            <a:off x="4697046" y="1625601"/>
            <a:ext cx="2012462" cy="2018323"/>
          </a:xfrm>
          <a:custGeom>
            <a:avLst/>
            <a:gdLst>
              <a:gd name="connsiteX0" fmla="*/ 0 w 2012462"/>
              <a:gd name="connsiteY0" fmla="*/ 0 h 2018323"/>
              <a:gd name="connsiteX1" fmla="*/ 17585 w 2012462"/>
              <a:gd name="connsiteY1" fmla="*/ 169985 h 2018323"/>
              <a:gd name="connsiteX2" fmla="*/ 44939 w 2012462"/>
              <a:gd name="connsiteY2" fmla="*/ 158262 h 2018323"/>
              <a:gd name="connsiteX3" fmla="*/ 642816 w 2012462"/>
              <a:gd name="connsiteY3" fmla="*/ 218831 h 2018323"/>
              <a:gd name="connsiteX4" fmla="*/ 674077 w 2012462"/>
              <a:gd name="connsiteY4" fmla="*/ 291123 h 2018323"/>
              <a:gd name="connsiteX5" fmla="*/ 1043354 w 2012462"/>
              <a:gd name="connsiteY5" fmla="*/ 261815 h 2018323"/>
              <a:gd name="connsiteX6" fmla="*/ 1068754 w 2012462"/>
              <a:gd name="connsiteY6" fmla="*/ 429846 h 2018323"/>
              <a:gd name="connsiteX7" fmla="*/ 1209431 w 2012462"/>
              <a:gd name="connsiteY7" fmla="*/ 422031 h 2018323"/>
              <a:gd name="connsiteX8" fmla="*/ 1770185 w 2012462"/>
              <a:gd name="connsiteY8" fmla="*/ 814754 h 2018323"/>
              <a:gd name="connsiteX9" fmla="*/ 1828800 w 2012462"/>
              <a:gd name="connsiteY9" fmla="*/ 1100015 h 2018323"/>
              <a:gd name="connsiteX10" fmla="*/ 1889369 w 2012462"/>
              <a:gd name="connsiteY10" fmla="*/ 1731108 h 2018323"/>
              <a:gd name="connsiteX11" fmla="*/ 1992923 w 2012462"/>
              <a:gd name="connsiteY11" fmla="*/ 2018323 h 2018323"/>
              <a:gd name="connsiteX12" fmla="*/ 2012462 w 2012462"/>
              <a:gd name="connsiteY12" fmla="*/ 1961662 h 2018323"/>
              <a:gd name="connsiteX13" fmla="*/ 1981200 w 2012462"/>
              <a:gd name="connsiteY13" fmla="*/ 1906954 h 2018323"/>
              <a:gd name="connsiteX14" fmla="*/ 1862016 w 2012462"/>
              <a:gd name="connsiteY14" fmla="*/ 1549400 h 2018323"/>
              <a:gd name="connsiteX15" fmla="*/ 1832708 w 2012462"/>
              <a:gd name="connsiteY15" fmla="*/ 1033585 h 2018323"/>
              <a:gd name="connsiteX16" fmla="*/ 1760416 w 2012462"/>
              <a:gd name="connsiteY16" fmla="*/ 691662 h 2018323"/>
              <a:gd name="connsiteX17" fmla="*/ 1449754 w 2012462"/>
              <a:gd name="connsiteY17" fmla="*/ 465015 h 2018323"/>
              <a:gd name="connsiteX18" fmla="*/ 1301262 w 2012462"/>
              <a:gd name="connsiteY18" fmla="*/ 371231 h 2018323"/>
              <a:gd name="connsiteX19" fmla="*/ 1225062 w 2012462"/>
              <a:gd name="connsiteY19" fmla="*/ 298938 h 2018323"/>
              <a:gd name="connsiteX20" fmla="*/ 1066800 w 2012462"/>
              <a:gd name="connsiteY20" fmla="*/ 302846 h 2018323"/>
              <a:gd name="connsiteX21" fmla="*/ 1045308 w 2012462"/>
              <a:gd name="connsiteY21" fmla="*/ 121138 h 2018323"/>
              <a:gd name="connsiteX22" fmla="*/ 670169 w 2012462"/>
              <a:gd name="connsiteY22" fmla="*/ 146538 h 2018323"/>
              <a:gd name="connsiteX23" fmla="*/ 638908 w 2012462"/>
              <a:gd name="connsiteY23" fmla="*/ 68385 h 2018323"/>
              <a:gd name="connsiteX24" fmla="*/ 0 w 2012462"/>
              <a:gd name="connsiteY24" fmla="*/ 0 h 2018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012462" h="2018323">
                <a:moveTo>
                  <a:pt x="0" y="0"/>
                </a:moveTo>
                <a:lnTo>
                  <a:pt x="17585" y="169985"/>
                </a:lnTo>
                <a:lnTo>
                  <a:pt x="44939" y="158262"/>
                </a:lnTo>
                <a:lnTo>
                  <a:pt x="642816" y="218831"/>
                </a:lnTo>
                <a:lnTo>
                  <a:pt x="674077" y="291123"/>
                </a:lnTo>
                <a:lnTo>
                  <a:pt x="1043354" y="261815"/>
                </a:lnTo>
                <a:lnTo>
                  <a:pt x="1068754" y="429846"/>
                </a:lnTo>
                <a:lnTo>
                  <a:pt x="1209431" y="422031"/>
                </a:lnTo>
                <a:lnTo>
                  <a:pt x="1770185" y="814754"/>
                </a:lnTo>
                <a:lnTo>
                  <a:pt x="1828800" y="1100015"/>
                </a:lnTo>
                <a:lnTo>
                  <a:pt x="1889369" y="1731108"/>
                </a:lnTo>
                <a:lnTo>
                  <a:pt x="1992923" y="2018323"/>
                </a:lnTo>
                <a:lnTo>
                  <a:pt x="2012462" y="1961662"/>
                </a:lnTo>
                <a:lnTo>
                  <a:pt x="1981200" y="1906954"/>
                </a:lnTo>
                <a:lnTo>
                  <a:pt x="1862016" y="1549400"/>
                </a:lnTo>
                <a:lnTo>
                  <a:pt x="1832708" y="1033585"/>
                </a:lnTo>
                <a:lnTo>
                  <a:pt x="1760416" y="691662"/>
                </a:lnTo>
                <a:lnTo>
                  <a:pt x="1449754" y="465015"/>
                </a:lnTo>
                <a:lnTo>
                  <a:pt x="1301262" y="371231"/>
                </a:lnTo>
                <a:lnTo>
                  <a:pt x="1225062" y="298938"/>
                </a:lnTo>
                <a:lnTo>
                  <a:pt x="1066800" y="302846"/>
                </a:lnTo>
                <a:lnTo>
                  <a:pt x="1045308" y="121138"/>
                </a:lnTo>
                <a:lnTo>
                  <a:pt x="670169" y="146538"/>
                </a:lnTo>
                <a:lnTo>
                  <a:pt x="638908" y="68385"/>
                </a:lnTo>
                <a:lnTo>
                  <a:pt x="0" y="0"/>
                </a:lnTo>
                <a:close/>
              </a:path>
            </a:pathLst>
          </a:custGeom>
          <a:solidFill>
            <a:srgbClr val="BC451B"/>
          </a:solidFill>
          <a:ln w="15875" cap="rnd" cmpd="sng" algn="ctr">
            <a:noFill/>
            <a:prstDash val="solid"/>
          </a:ln>
          <a:effectLst/>
        </p:spPr>
        <p:txBody>
          <a:bodyPr rtlCol="0" anchor="ctr"/>
          <a:lstStyle/>
          <a:p>
            <a:pPr algn="ctr">
              <a:defRPr/>
            </a:pPr>
            <a:endParaRPr lang="en-US" kern="0">
              <a:solidFill>
                <a:prstClr val="white"/>
              </a:solidFill>
              <a:latin typeface="Calisto MT" panose="02040603050505030304"/>
            </a:endParaRPr>
          </a:p>
        </p:txBody>
      </p:sp>
      <p:sp>
        <p:nvSpPr>
          <p:cNvPr id="17" name="Freeform 20">
            <a:extLst>
              <a:ext uri="{FF2B5EF4-FFF2-40B4-BE49-F238E27FC236}">
                <a16:creationId xmlns:a16="http://schemas.microsoft.com/office/drawing/2014/main" id="{C02F5142-4CE6-44E5-BE74-094C1DD1B927}"/>
              </a:ext>
            </a:extLst>
          </p:cNvPr>
          <p:cNvSpPr/>
          <p:nvPr/>
        </p:nvSpPr>
        <p:spPr>
          <a:xfrm>
            <a:off x="6684109" y="3548185"/>
            <a:ext cx="799123" cy="480646"/>
          </a:xfrm>
          <a:custGeom>
            <a:avLst/>
            <a:gdLst>
              <a:gd name="connsiteX0" fmla="*/ 5861 w 799123"/>
              <a:gd name="connsiteY0" fmla="*/ 0 h 480646"/>
              <a:gd name="connsiteX1" fmla="*/ 0 w 799123"/>
              <a:gd name="connsiteY1" fmla="*/ 89877 h 480646"/>
              <a:gd name="connsiteX2" fmla="*/ 74246 w 799123"/>
              <a:gd name="connsiteY2" fmla="*/ 230553 h 480646"/>
              <a:gd name="connsiteX3" fmla="*/ 586154 w 799123"/>
              <a:gd name="connsiteY3" fmla="*/ 425938 h 480646"/>
              <a:gd name="connsiteX4" fmla="*/ 658446 w 799123"/>
              <a:gd name="connsiteY4" fmla="*/ 480646 h 480646"/>
              <a:gd name="connsiteX5" fmla="*/ 799123 w 799123"/>
              <a:gd name="connsiteY5" fmla="*/ 472830 h 480646"/>
              <a:gd name="connsiteX6" fmla="*/ 799123 w 799123"/>
              <a:gd name="connsiteY6" fmla="*/ 386861 h 480646"/>
              <a:gd name="connsiteX7" fmla="*/ 656492 w 799123"/>
              <a:gd name="connsiteY7" fmla="*/ 400538 h 480646"/>
              <a:gd name="connsiteX8" fmla="*/ 593969 w 799123"/>
              <a:gd name="connsiteY8" fmla="*/ 341923 h 480646"/>
              <a:gd name="connsiteX9" fmla="*/ 82061 w 799123"/>
              <a:gd name="connsiteY9" fmla="*/ 144584 h 480646"/>
              <a:gd name="connsiteX10" fmla="*/ 5861 w 799123"/>
              <a:gd name="connsiteY10" fmla="*/ 0 h 480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99123" h="480646">
                <a:moveTo>
                  <a:pt x="5861" y="0"/>
                </a:moveTo>
                <a:lnTo>
                  <a:pt x="0" y="89877"/>
                </a:lnTo>
                <a:lnTo>
                  <a:pt x="74246" y="230553"/>
                </a:lnTo>
                <a:lnTo>
                  <a:pt x="586154" y="425938"/>
                </a:lnTo>
                <a:lnTo>
                  <a:pt x="658446" y="480646"/>
                </a:lnTo>
                <a:lnTo>
                  <a:pt x="799123" y="472830"/>
                </a:lnTo>
                <a:lnTo>
                  <a:pt x="799123" y="386861"/>
                </a:lnTo>
                <a:lnTo>
                  <a:pt x="656492" y="400538"/>
                </a:lnTo>
                <a:lnTo>
                  <a:pt x="593969" y="341923"/>
                </a:lnTo>
                <a:lnTo>
                  <a:pt x="82061" y="144584"/>
                </a:lnTo>
                <a:lnTo>
                  <a:pt x="5861" y="0"/>
                </a:lnTo>
                <a:close/>
              </a:path>
            </a:pathLst>
          </a:custGeom>
          <a:solidFill>
            <a:srgbClr val="BC451B"/>
          </a:solidFill>
          <a:ln w="15875" cap="rnd" cmpd="sng" algn="ctr">
            <a:noFill/>
            <a:prstDash val="solid"/>
          </a:ln>
          <a:effectLst/>
        </p:spPr>
        <p:txBody>
          <a:bodyPr rtlCol="0" anchor="ctr"/>
          <a:lstStyle/>
          <a:p>
            <a:pPr algn="ctr">
              <a:defRPr/>
            </a:pPr>
            <a:endParaRPr lang="en-US" kern="0">
              <a:solidFill>
                <a:prstClr val="white"/>
              </a:solidFill>
              <a:latin typeface="Calisto MT" panose="02040603050505030304"/>
            </a:endParaRPr>
          </a:p>
        </p:txBody>
      </p:sp>
      <p:sp>
        <p:nvSpPr>
          <p:cNvPr id="18" name="Freeform 18">
            <a:extLst>
              <a:ext uri="{FF2B5EF4-FFF2-40B4-BE49-F238E27FC236}">
                <a16:creationId xmlns:a16="http://schemas.microsoft.com/office/drawing/2014/main" id="{2DF952F0-9D09-4A05-A09E-0706CE8BE21B}"/>
              </a:ext>
            </a:extLst>
          </p:cNvPr>
          <p:cNvSpPr/>
          <p:nvPr/>
        </p:nvSpPr>
        <p:spPr>
          <a:xfrm>
            <a:off x="3577493" y="1625600"/>
            <a:ext cx="1484923" cy="328246"/>
          </a:xfrm>
          <a:custGeom>
            <a:avLst/>
            <a:gdLst>
              <a:gd name="connsiteX0" fmla="*/ 0 w 1484923"/>
              <a:gd name="connsiteY0" fmla="*/ 0 h 328246"/>
              <a:gd name="connsiteX1" fmla="*/ 1125416 w 1484923"/>
              <a:gd name="connsiteY1" fmla="*/ 171938 h 328246"/>
              <a:gd name="connsiteX2" fmla="*/ 1135185 w 1484923"/>
              <a:gd name="connsiteY2" fmla="*/ 316523 h 328246"/>
              <a:gd name="connsiteX3" fmla="*/ 1152770 w 1484923"/>
              <a:gd name="connsiteY3" fmla="*/ 304800 h 328246"/>
              <a:gd name="connsiteX4" fmla="*/ 1481016 w 1484923"/>
              <a:gd name="connsiteY4" fmla="*/ 328246 h 328246"/>
              <a:gd name="connsiteX5" fmla="*/ 1484923 w 1484923"/>
              <a:gd name="connsiteY5" fmla="*/ 193431 h 328246"/>
              <a:gd name="connsiteX6" fmla="*/ 1166446 w 1484923"/>
              <a:gd name="connsiteY6" fmla="*/ 162169 h 328246"/>
              <a:gd name="connsiteX7" fmla="*/ 1135185 w 1484923"/>
              <a:gd name="connsiteY7" fmla="*/ 169985 h 328246"/>
              <a:gd name="connsiteX8" fmla="*/ 1119554 w 1484923"/>
              <a:gd name="connsiteY8" fmla="*/ 3908 h 328246"/>
              <a:gd name="connsiteX9" fmla="*/ 0 w 1484923"/>
              <a:gd name="connsiteY9" fmla="*/ 0 h 328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84923" h="328246">
                <a:moveTo>
                  <a:pt x="0" y="0"/>
                </a:moveTo>
                <a:lnTo>
                  <a:pt x="1125416" y="171938"/>
                </a:lnTo>
                <a:lnTo>
                  <a:pt x="1135185" y="316523"/>
                </a:lnTo>
                <a:lnTo>
                  <a:pt x="1152770" y="304800"/>
                </a:lnTo>
                <a:lnTo>
                  <a:pt x="1481016" y="328246"/>
                </a:lnTo>
                <a:lnTo>
                  <a:pt x="1484923" y="193431"/>
                </a:lnTo>
                <a:lnTo>
                  <a:pt x="1166446" y="162169"/>
                </a:lnTo>
                <a:lnTo>
                  <a:pt x="1135185" y="169985"/>
                </a:lnTo>
                <a:lnTo>
                  <a:pt x="1119554" y="3908"/>
                </a:lnTo>
                <a:lnTo>
                  <a:pt x="0" y="0"/>
                </a:lnTo>
                <a:close/>
              </a:path>
            </a:pathLst>
          </a:custGeom>
          <a:solidFill>
            <a:srgbClr val="00FF00"/>
          </a:solidFill>
          <a:ln w="15875" cap="rnd" cmpd="sng" algn="ctr">
            <a:noFill/>
            <a:prstDash val="solid"/>
          </a:ln>
          <a:effectLst/>
        </p:spPr>
        <p:txBody>
          <a:bodyPr rtlCol="0" anchor="ctr"/>
          <a:lstStyle/>
          <a:p>
            <a:pPr algn="ctr">
              <a:defRPr/>
            </a:pPr>
            <a:endParaRPr lang="en-US" kern="0">
              <a:solidFill>
                <a:prstClr val="white"/>
              </a:solidFill>
              <a:latin typeface="Calisto MT" panose="02040603050505030304"/>
            </a:endParaRPr>
          </a:p>
        </p:txBody>
      </p:sp>
      <p:sp>
        <p:nvSpPr>
          <p:cNvPr id="19" name="Freeform 17">
            <a:extLst>
              <a:ext uri="{FF2B5EF4-FFF2-40B4-BE49-F238E27FC236}">
                <a16:creationId xmlns:a16="http://schemas.microsoft.com/office/drawing/2014/main" id="{A31E5D8F-02C1-4FA7-BD66-7BB6FCE78CD7}"/>
              </a:ext>
            </a:extLst>
          </p:cNvPr>
          <p:cNvSpPr/>
          <p:nvPr/>
        </p:nvSpPr>
        <p:spPr>
          <a:xfrm>
            <a:off x="5035062" y="1813170"/>
            <a:ext cx="1795584" cy="2074985"/>
          </a:xfrm>
          <a:custGeom>
            <a:avLst/>
            <a:gdLst>
              <a:gd name="connsiteX0" fmla="*/ 9769 w 1795584"/>
              <a:gd name="connsiteY0" fmla="*/ 0 h 2074985"/>
              <a:gd name="connsiteX1" fmla="*/ 0 w 1795584"/>
              <a:gd name="connsiteY1" fmla="*/ 140677 h 2074985"/>
              <a:gd name="connsiteX2" fmla="*/ 314569 w 1795584"/>
              <a:gd name="connsiteY2" fmla="*/ 173893 h 2074985"/>
              <a:gd name="connsiteX3" fmla="*/ 334107 w 1795584"/>
              <a:gd name="connsiteY3" fmla="*/ 244231 h 2074985"/>
              <a:gd name="connsiteX4" fmla="*/ 707292 w 1795584"/>
              <a:gd name="connsiteY4" fmla="*/ 218831 h 2074985"/>
              <a:gd name="connsiteX5" fmla="*/ 726830 w 1795584"/>
              <a:gd name="connsiteY5" fmla="*/ 369277 h 2074985"/>
              <a:gd name="connsiteX6" fmla="*/ 877276 w 1795584"/>
              <a:gd name="connsiteY6" fmla="*/ 363416 h 2074985"/>
              <a:gd name="connsiteX7" fmla="*/ 947615 w 1795584"/>
              <a:gd name="connsiteY7" fmla="*/ 414216 h 2074985"/>
              <a:gd name="connsiteX8" fmla="*/ 1117600 w 1795584"/>
              <a:gd name="connsiteY8" fmla="*/ 511908 h 2074985"/>
              <a:gd name="connsiteX9" fmla="*/ 1426307 w 1795584"/>
              <a:gd name="connsiteY9" fmla="*/ 734646 h 2074985"/>
              <a:gd name="connsiteX10" fmla="*/ 1492738 w 1795584"/>
              <a:gd name="connsiteY10" fmla="*/ 1025769 h 2074985"/>
              <a:gd name="connsiteX11" fmla="*/ 1553307 w 1795584"/>
              <a:gd name="connsiteY11" fmla="*/ 1623646 h 2074985"/>
              <a:gd name="connsiteX12" fmla="*/ 1719384 w 1795584"/>
              <a:gd name="connsiteY12" fmla="*/ 2051539 h 2074985"/>
              <a:gd name="connsiteX13" fmla="*/ 1795584 w 1795584"/>
              <a:gd name="connsiteY13" fmla="*/ 2074985 h 2074985"/>
              <a:gd name="connsiteX14" fmla="*/ 1783861 w 1795584"/>
              <a:gd name="connsiteY14" fmla="*/ 1989016 h 2074985"/>
              <a:gd name="connsiteX15" fmla="*/ 1719384 w 1795584"/>
              <a:gd name="connsiteY15" fmla="*/ 1961662 h 2074985"/>
              <a:gd name="connsiteX16" fmla="*/ 1637323 w 1795584"/>
              <a:gd name="connsiteY16" fmla="*/ 1789723 h 2074985"/>
              <a:gd name="connsiteX17" fmla="*/ 1555261 w 1795584"/>
              <a:gd name="connsiteY17" fmla="*/ 1545493 h 2074985"/>
              <a:gd name="connsiteX18" fmla="*/ 1496646 w 1795584"/>
              <a:gd name="connsiteY18" fmla="*/ 931985 h 2074985"/>
              <a:gd name="connsiteX19" fmla="*/ 1426307 w 1795584"/>
              <a:gd name="connsiteY19" fmla="*/ 617416 h 2074985"/>
              <a:gd name="connsiteX20" fmla="*/ 867507 w 1795584"/>
              <a:gd name="connsiteY20" fmla="*/ 228600 h 2074985"/>
              <a:gd name="connsiteX21" fmla="*/ 728784 w 1795584"/>
              <a:gd name="connsiteY21" fmla="*/ 238369 h 2074985"/>
              <a:gd name="connsiteX22" fmla="*/ 707292 w 1795584"/>
              <a:gd name="connsiteY22" fmla="*/ 78154 h 2074985"/>
              <a:gd name="connsiteX23" fmla="*/ 334107 w 1795584"/>
              <a:gd name="connsiteY23" fmla="*/ 101600 h 2074985"/>
              <a:gd name="connsiteX24" fmla="*/ 300892 w 1795584"/>
              <a:gd name="connsiteY24" fmla="*/ 27354 h 2074985"/>
              <a:gd name="connsiteX25" fmla="*/ 9769 w 1795584"/>
              <a:gd name="connsiteY25" fmla="*/ 0 h 2074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795584" h="2074985">
                <a:moveTo>
                  <a:pt x="9769" y="0"/>
                </a:moveTo>
                <a:lnTo>
                  <a:pt x="0" y="140677"/>
                </a:lnTo>
                <a:lnTo>
                  <a:pt x="314569" y="173893"/>
                </a:lnTo>
                <a:lnTo>
                  <a:pt x="334107" y="244231"/>
                </a:lnTo>
                <a:lnTo>
                  <a:pt x="707292" y="218831"/>
                </a:lnTo>
                <a:lnTo>
                  <a:pt x="726830" y="369277"/>
                </a:lnTo>
                <a:lnTo>
                  <a:pt x="877276" y="363416"/>
                </a:lnTo>
                <a:lnTo>
                  <a:pt x="947615" y="414216"/>
                </a:lnTo>
                <a:lnTo>
                  <a:pt x="1117600" y="511908"/>
                </a:lnTo>
                <a:lnTo>
                  <a:pt x="1426307" y="734646"/>
                </a:lnTo>
                <a:lnTo>
                  <a:pt x="1492738" y="1025769"/>
                </a:lnTo>
                <a:lnTo>
                  <a:pt x="1553307" y="1623646"/>
                </a:lnTo>
                <a:lnTo>
                  <a:pt x="1719384" y="2051539"/>
                </a:lnTo>
                <a:lnTo>
                  <a:pt x="1795584" y="2074985"/>
                </a:lnTo>
                <a:lnTo>
                  <a:pt x="1783861" y="1989016"/>
                </a:lnTo>
                <a:lnTo>
                  <a:pt x="1719384" y="1961662"/>
                </a:lnTo>
                <a:lnTo>
                  <a:pt x="1637323" y="1789723"/>
                </a:lnTo>
                <a:lnTo>
                  <a:pt x="1555261" y="1545493"/>
                </a:lnTo>
                <a:lnTo>
                  <a:pt x="1496646" y="931985"/>
                </a:lnTo>
                <a:lnTo>
                  <a:pt x="1426307" y="617416"/>
                </a:lnTo>
                <a:lnTo>
                  <a:pt x="867507" y="228600"/>
                </a:lnTo>
                <a:lnTo>
                  <a:pt x="728784" y="238369"/>
                </a:lnTo>
                <a:lnTo>
                  <a:pt x="707292" y="78154"/>
                </a:lnTo>
                <a:lnTo>
                  <a:pt x="334107" y="101600"/>
                </a:lnTo>
                <a:lnTo>
                  <a:pt x="300892" y="27354"/>
                </a:lnTo>
                <a:lnTo>
                  <a:pt x="9769" y="0"/>
                </a:lnTo>
                <a:close/>
              </a:path>
            </a:pathLst>
          </a:custGeom>
          <a:solidFill>
            <a:srgbClr val="00FF00"/>
          </a:solidFill>
          <a:ln w="15875" cap="rnd" cmpd="sng" algn="ctr">
            <a:noFill/>
            <a:prstDash val="solid"/>
          </a:ln>
          <a:effectLst/>
        </p:spPr>
        <p:txBody>
          <a:bodyPr rtlCol="0" anchor="ctr"/>
          <a:lstStyle/>
          <a:p>
            <a:pPr algn="ctr">
              <a:defRPr/>
            </a:pPr>
            <a:endParaRPr lang="en-US" kern="0">
              <a:solidFill>
                <a:prstClr val="white"/>
              </a:solidFill>
              <a:latin typeface="Calisto MT" panose="02040603050505030304"/>
            </a:endParaRPr>
          </a:p>
        </p:txBody>
      </p:sp>
      <p:sp>
        <p:nvSpPr>
          <p:cNvPr id="20" name="Freeform 10">
            <a:extLst>
              <a:ext uri="{FF2B5EF4-FFF2-40B4-BE49-F238E27FC236}">
                <a16:creationId xmlns:a16="http://schemas.microsoft.com/office/drawing/2014/main" id="{9A1D4333-FCFE-41DC-AF5B-379920235F09}"/>
              </a:ext>
            </a:extLst>
          </p:cNvPr>
          <p:cNvSpPr/>
          <p:nvPr/>
        </p:nvSpPr>
        <p:spPr>
          <a:xfrm>
            <a:off x="6766170" y="3780692"/>
            <a:ext cx="1848339" cy="338016"/>
          </a:xfrm>
          <a:custGeom>
            <a:avLst/>
            <a:gdLst>
              <a:gd name="connsiteX0" fmla="*/ 0 w 1848339"/>
              <a:gd name="connsiteY0" fmla="*/ 0 h 338016"/>
              <a:gd name="connsiteX1" fmla="*/ 21493 w 1848339"/>
              <a:gd name="connsiteY1" fmla="*/ 97693 h 338016"/>
              <a:gd name="connsiteX2" fmla="*/ 496277 w 1848339"/>
              <a:gd name="connsiteY2" fmla="*/ 269631 h 338016"/>
              <a:gd name="connsiteX3" fmla="*/ 580293 w 1848339"/>
              <a:gd name="connsiteY3" fmla="*/ 338016 h 338016"/>
              <a:gd name="connsiteX4" fmla="*/ 1848339 w 1848339"/>
              <a:gd name="connsiteY4" fmla="*/ 263770 h 338016"/>
              <a:gd name="connsiteX5" fmla="*/ 1844431 w 1848339"/>
              <a:gd name="connsiteY5" fmla="*/ 173893 h 338016"/>
              <a:gd name="connsiteX6" fmla="*/ 572477 w 1848339"/>
              <a:gd name="connsiteY6" fmla="*/ 252046 h 338016"/>
              <a:gd name="connsiteX7" fmla="*/ 506046 w 1848339"/>
              <a:gd name="connsiteY7" fmla="*/ 189523 h 338016"/>
              <a:gd name="connsiteX8" fmla="*/ 0 w 1848339"/>
              <a:gd name="connsiteY8" fmla="*/ 0 h 338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48339" h="338016">
                <a:moveTo>
                  <a:pt x="0" y="0"/>
                </a:moveTo>
                <a:lnTo>
                  <a:pt x="21493" y="97693"/>
                </a:lnTo>
                <a:lnTo>
                  <a:pt x="496277" y="269631"/>
                </a:lnTo>
                <a:lnTo>
                  <a:pt x="580293" y="338016"/>
                </a:lnTo>
                <a:lnTo>
                  <a:pt x="1848339" y="263770"/>
                </a:lnTo>
                <a:lnTo>
                  <a:pt x="1844431" y="173893"/>
                </a:lnTo>
                <a:lnTo>
                  <a:pt x="572477" y="252046"/>
                </a:lnTo>
                <a:lnTo>
                  <a:pt x="506046" y="189523"/>
                </a:lnTo>
                <a:lnTo>
                  <a:pt x="0" y="0"/>
                </a:lnTo>
                <a:close/>
              </a:path>
            </a:pathLst>
          </a:custGeom>
          <a:solidFill>
            <a:srgbClr val="00FF00"/>
          </a:solidFill>
          <a:ln w="15875" cap="rnd" cmpd="sng" algn="ctr">
            <a:noFill/>
            <a:prstDash val="solid"/>
          </a:ln>
          <a:effectLst/>
        </p:spPr>
        <p:txBody>
          <a:bodyPr rtlCol="0" anchor="ctr"/>
          <a:lstStyle/>
          <a:p>
            <a:pPr algn="ctr">
              <a:defRPr/>
            </a:pPr>
            <a:endParaRPr lang="en-US" kern="0">
              <a:solidFill>
                <a:prstClr val="white"/>
              </a:solidFill>
              <a:latin typeface="Calisto MT" panose="02040603050505030304"/>
            </a:endParaRPr>
          </a:p>
        </p:txBody>
      </p:sp>
      <p:sp>
        <p:nvSpPr>
          <p:cNvPr id="21" name="Freeform 6">
            <a:extLst>
              <a:ext uri="{FF2B5EF4-FFF2-40B4-BE49-F238E27FC236}">
                <a16:creationId xmlns:a16="http://schemas.microsoft.com/office/drawing/2014/main" id="{AFC377A4-55AF-4508-98D5-6A3A972513FF}"/>
              </a:ext>
            </a:extLst>
          </p:cNvPr>
          <p:cNvSpPr/>
          <p:nvPr/>
        </p:nvSpPr>
        <p:spPr>
          <a:xfrm>
            <a:off x="2384989" y="1623701"/>
            <a:ext cx="2476144" cy="478564"/>
          </a:xfrm>
          <a:custGeom>
            <a:avLst/>
            <a:gdLst>
              <a:gd name="connsiteX0" fmla="*/ 0 w 2476144"/>
              <a:gd name="connsiteY0" fmla="*/ 2136 h 478564"/>
              <a:gd name="connsiteX1" fmla="*/ 2307364 w 2476144"/>
              <a:gd name="connsiteY1" fmla="*/ 346105 h 478564"/>
              <a:gd name="connsiteX2" fmla="*/ 2328729 w 2476144"/>
              <a:gd name="connsiteY2" fmla="*/ 478564 h 478564"/>
              <a:gd name="connsiteX3" fmla="*/ 2367185 w 2476144"/>
              <a:gd name="connsiteY3" fmla="*/ 463609 h 478564"/>
              <a:gd name="connsiteX4" fmla="*/ 2463325 w 2476144"/>
              <a:gd name="connsiteY4" fmla="*/ 476428 h 478564"/>
              <a:gd name="connsiteX5" fmla="*/ 2476144 w 2476144"/>
              <a:gd name="connsiteY5" fmla="*/ 314058 h 478564"/>
              <a:gd name="connsiteX6" fmla="*/ 2350093 w 2476144"/>
              <a:gd name="connsiteY6" fmla="*/ 301239 h 478564"/>
              <a:gd name="connsiteX7" fmla="*/ 2326592 w 2476144"/>
              <a:gd name="connsiteY7" fmla="*/ 311921 h 478564"/>
              <a:gd name="connsiteX8" fmla="*/ 2315910 w 2476144"/>
              <a:gd name="connsiteY8" fmla="*/ 175189 h 478564"/>
              <a:gd name="connsiteX9" fmla="*/ 1207093 w 2476144"/>
              <a:gd name="connsiteY9" fmla="*/ 0 h 478564"/>
              <a:gd name="connsiteX10" fmla="*/ 0 w 2476144"/>
              <a:gd name="connsiteY10" fmla="*/ 2136 h 478564"/>
              <a:gd name="connsiteX0" fmla="*/ 0 w 2476144"/>
              <a:gd name="connsiteY0" fmla="*/ 2136 h 478564"/>
              <a:gd name="connsiteX1" fmla="*/ 1232731 w 2476144"/>
              <a:gd name="connsiteY1" fmla="*/ 183735 h 478564"/>
              <a:gd name="connsiteX2" fmla="*/ 2307364 w 2476144"/>
              <a:gd name="connsiteY2" fmla="*/ 346105 h 478564"/>
              <a:gd name="connsiteX3" fmla="*/ 2328729 w 2476144"/>
              <a:gd name="connsiteY3" fmla="*/ 478564 h 478564"/>
              <a:gd name="connsiteX4" fmla="*/ 2367185 w 2476144"/>
              <a:gd name="connsiteY4" fmla="*/ 463609 h 478564"/>
              <a:gd name="connsiteX5" fmla="*/ 2463325 w 2476144"/>
              <a:gd name="connsiteY5" fmla="*/ 476428 h 478564"/>
              <a:gd name="connsiteX6" fmla="*/ 2476144 w 2476144"/>
              <a:gd name="connsiteY6" fmla="*/ 314058 h 478564"/>
              <a:gd name="connsiteX7" fmla="*/ 2350093 w 2476144"/>
              <a:gd name="connsiteY7" fmla="*/ 301239 h 478564"/>
              <a:gd name="connsiteX8" fmla="*/ 2326592 w 2476144"/>
              <a:gd name="connsiteY8" fmla="*/ 311921 h 478564"/>
              <a:gd name="connsiteX9" fmla="*/ 2315910 w 2476144"/>
              <a:gd name="connsiteY9" fmla="*/ 175189 h 478564"/>
              <a:gd name="connsiteX10" fmla="*/ 1207093 w 2476144"/>
              <a:gd name="connsiteY10" fmla="*/ 0 h 478564"/>
              <a:gd name="connsiteX11" fmla="*/ 0 w 2476144"/>
              <a:gd name="connsiteY11" fmla="*/ 2136 h 478564"/>
              <a:gd name="connsiteX0" fmla="*/ 0 w 2476144"/>
              <a:gd name="connsiteY0" fmla="*/ 2136 h 478564"/>
              <a:gd name="connsiteX1" fmla="*/ 1187866 w 2476144"/>
              <a:gd name="connsiteY1" fmla="*/ 205099 h 478564"/>
              <a:gd name="connsiteX2" fmla="*/ 2307364 w 2476144"/>
              <a:gd name="connsiteY2" fmla="*/ 346105 h 478564"/>
              <a:gd name="connsiteX3" fmla="*/ 2328729 w 2476144"/>
              <a:gd name="connsiteY3" fmla="*/ 478564 h 478564"/>
              <a:gd name="connsiteX4" fmla="*/ 2367185 w 2476144"/>
              <a:gd name="connsiteY4" fmla="*/ 463609 h 478564"/>
              <a:gd name="connsiteX5" fmla="*/ 2463325 w 2476144"/>
              <a:gd name="connsiteY5" fmla="*/ 476428 h 478564"/>
              <a:gd name="connsiteX6" fmla="*/ 2476144 w 2476144"/>
              <a:gd name="connsiteY6" fmla="*/ 314058 h 478564"/>
              <a:gd name="connsiteX7" fmla="*/ 2350093 w 2476144"/>
              <a:gd name="connsiteY7" fmla="*/ 301239 h 478564"/>
              <a:gd name="connsiteX8" fmla="*/ 2326592 w 2476144"/>
              <a:gd name="connsiteY8" fmla="*/ 311921 h 478564"/>
              <a:gd name="connsiteX9" fmla="*/ 2315910 w 2476144"/>
              <a:gd name="connsiteY9" fmla="*/ 175189 h 478564"/>
              <a:gd name="connsiteX10" fmla="*/ 1207093 w 2476144"/>
              <a:gd name="connsiteY10" fmla="*/ 0 h 478564"/>
              <a:gd name="connsiteX11" fmla="*/ 0 w 2476144"/>
              <a:gd name="connsiteY11" fmla="*/ 2136 h 478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76144" h="478564">
                <a:moveTo>
                  <a:pt x="0" y="2136"/>
                </a:moveTo>
                <a:lnTo>
                  <a:pt x="1187866" y="205099"/>
                </a:lnTo>
                <a:lnTo>
                  <a:pt x="2307364" y="346105"/>
                </a:lnTo>
                <a:lnTo>
                  <a:pt x="2328729" y="478564"/>
                </a:lnTo>
                <a:lnTo>
                  <a:pt x="2367185" y="463609"/>
                </a:lnTo>
                <a:lnTo>
                  <a:pt x="2463325" y="476428"/>
                </a:lnTo>
                <a:lnTo>
                  <a:pt x="2476144" y="314058"/>
                </a:lnTo>
                <a:lnTo>
                  <a:pt x="2350093" y="301239"/>
                </a:lnTo>
                <a:lnTo>
                  <a:pt x="2326592" y="311921"/>
                </a:lnTo>
                <a:lnTo>
                  <a:pt x="2315910" y="175189"/>
                </a:lnTo>
                <a:lnTo>
                  <a:pt x="1207093" y="0"/>
                </a:lnTo>
                <a:lnTo>
                  <a:pt x="0" y="2136"/>
                </a:lnTo>
                <a:close/>
              </a:path>
            </a:pathLst>
          </a:custGeom>
          <a:solidFill>
            <a:srgbClr val="9900CC"/>
          </a:solidFill>
          <a:ln w="15875" cap="rnd" cmpd="sng" algn="ctr">
            <a:noFill/>
            <a:prstDash val="solid"/>
          </a:ln>
          <a:effectLst/>
        </p:spPr>
        <p:txBody>
          <a:bodyPr rtlCol="0" anchor="ctr"/>
          <a:lstStyle/>
          <a:p>
            <a:pPr algn="ctr">
              <a:defRPr/>
            </a:pPr>
            <a:endParaRPr lang="en-US" kern="0">
              <a:solidFill>
                <a:prstClr val="white"/>
              </a:solidFill>
              <a:latin typeface="Calisto MT" panose="02040603050505030304"/>
            </a:endParaRPr>
          </a:p>
        </p:txBody>
      </p:sp>
      <p:sp>
        <p:nvSpPr>
          <p:cNvPr id="22" name="Freeform 3">
            <a:extLst>
              <a:ext uri="{FF2B5EF4-FFF2-40B4-BE49-F238E27FC236}">
                <a16:creationId xmlns:a16="http://schemas.microsoft.com/office/drawing/2014/main" id="{91412944-ACCD-47DD-A78D-A4A6AC7470B8}"/>
              </a:ext>
            </a:extLst>
          </p:cNvPr>
          <p:cNvSpPr/>
          <p:nvPr/>
        </p:nvSpPr>
        <p:spPr>
          <a:xfrm>
            <a:off x="4831223" y="1937759"/>
            <a:ext cx="2469735" cy="2144994"/>
          </a:xfrm>
          <a:custGeom>
            <a:avLst/>
            <a:gdLst>
              <a:gd name="connsiteX0" fmla="*/ 2137 w 2469735"/>
              <a:gd name="connsiteY0" fmla="*/ 0 h 2144994"/>
              <a:gd name="connsiteX1" fmla="*/ 0 w 2469735"/>
              <a:gd name="connsiteY1" fmla="*/ 162370 h 2144994"/>
              <a:gd name="connsiteX2" fmla="*/ 510612 w 2469735"/>
              <a:gd name="connsiteY2" fmla="*/ 205099 h 2144994"/>
              <a:gd name="connsiteX3" fmla="*/ 540522 w 2469735"/>
              <a:gd name="connsiteY3" fmla="*/ 260647 h 2144994"/>
              <a:gd name="connsiteX4" fmla="*/ 916537 w 2469735"/>
              <a:gd name="connsiteY4" fmla="*/ 235009 h 2144994"/>
              <a:gd name="connsiteX5" fmla="*/ 935765 w 2469735"/>
              <a:gd name="connsiteY5" fmla="*/ 388834 h 2144994"/>
              <a:gd name="connsiteX6" fmla="*/ 1074634 w 2469735"/>
              <a:gd name="connsiteY6" fmla="*/ 380288 h 2144994"/>
              <a:gd name="connsiteX7" fmla="*/ 1204957 w 2469735"/>
              <a:gd name="connsiteY7" fmla="*/ 463609 h 2144994"/>
              <a:gd name="connsiteX8" fmla="*/ 1313916 w 2469735"/>
              <a:gd name="connsiteY8" fmla="*/ 523430 h 2144994"/>
              <a:gd name="connsiteX9" fmla="*/ 1636520 w 2469735"/>
              <a:gd name="connsiteY9" fmla="*/ 737075 h 2144994"/>
              <a:gd name="connsiteX10" fmla="*/ 1694204 w 2469735"/>
              <a:gd name="connsiteY10" fmla="*/ 1014813 h 2144994"/>
              <a:gd name="connsiteX11" fmla="*/ 1756161 w 2469735"/>
              <a:gd name="connsiteY11" fmla="*/ 1615155 h 2144994"/>
              <a:gd name="connsiteX12" fmla="*/ 1860847 w 2469735"/>
              <a:gd name="connsiteY12" fmla="*/ 1888620 h 2144994"/>
              <a:gd name="connsiteX13" fmla="*/ 1929214 w 2469735"/>
              <a:gd name="connsiteY13" fmla="*/ 2029626 h 2144994"/>
              <a:gd name="connsiteX14" fmla="*/ 2191997 w 2469735"/>
              <a:gd name="connsiteY14" fmla="*/ 2119357 h 2144994"/>
              <a:gd name="connsiteX15" fmla="*/ 2469735 w 2469735"/>
              <a:gd name="connsiteY15" fmla="*/ 2144994 h 2144994"/>
              <a:gd name="connsiteX16" fmla="*/ 2429142 w 2469735"/>
              <a:gd name="connsiteY16" fmla="*/ 2110811 h 2144994"/>
              <a:gd name="connsiteX17" fmla="*/ 1924941 w 2469735"/>
              <a:gd name="connsiteY17" fmla="*/ 1922804 h 2144994"/>
              <a:gd name="connsiteX18" fmla="*/ 1756161 w 2469735"/>
              <a:gd name="connsiteY18" fmla="*/ 1506196 h 2144994"/>
              <a:gd name="connsiteX19" fmla="*/ 1698477 w 2469735"/>
              <a:gd name="connsiteY19" fmla="*/ 890899 h 2144994"/>
              <a:gd name="connsiteX20" fmla="*/ 1670703 w 2469735"/>
              <a:gd name="connsiteY20" fmla="*/ 794759 h 2144994"/>
              <a:gd name="connsiteX21" fmla="*/ 1630111 w 2469735"/>
              <a:gd name="connsiteY21" fmla="*/ 604615 h 2144994"/>
              <a:gd name="connsiteX22" fmla="*/ 1286142 w 2469735"/>
              <a:gd name="connsiteY22" fmla="*/ 361060 h 2144994"/>
              <a:gd name="connsiteX23" fmla="*/ 1143000 w 2469735"/>
              <a:gd name="connsiteY23" fmla="*/ 286284 h 2144994"/>
              <a:gd name="connsiteX24" fmla="*/ 1081043 w 2469735"/>
              <a:gd name="connsiteY24" fmla="*/ 232873 h 2144994"/>
              <a:gd name="connsiteX25" fmla="*/ 929356 w 2469735"/>
              <a:gd name="connsiteY25" fmla="*/ 241419 h 2144994"/>
              <a:gd name="connsiteX26" fmla="*/ 907991 w 2469735"/>
              <a:gd name="connsiteY26" fmla="*/ 87594 h 2144994"/>
              <a:gd name="connsiteX27" fmla="*/ 536249 w 2469735"/>
              <a:gd name="connsiteY27" fmla="*/ 121777 h 2144994"/>
              <a:gd name="connsiteX28" fmla="*/ 512748 w 2469735"/>
              <a:gd name="connsiteY28" fmla="*/ 44865 h 2144994"/>
              <a:gd name="connsiteX29" fmla="*/ 2137 w 2469735"/>
              <a:gd name="connsiteY29" fmla="*/ 0 h 2144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469735" h="2144994">
                <a:moveTo>
                  <a:pt x="2137" y="0"/>
                </a:moveTo>
                <a:cubicBezTo>
                  <a:pt x="1425" y="54123"/>
                  <a:pt x="712" y="108247"/>
                  <a:pt x="0" y="162370"/>
                </a:cubicBezTo>
                <a:lnTo>
                  <a:pt x="510612" y="205099"/>
                </a:lnTo>
                <a:lnTo>
                  <a:pt x="540522" y="260647"/>
                </a:lnTo>
                <a:lnTo>
                  <a:pt x="916537" y="235009"/>
                </a:lnTo>
                <a:lnTo>
                  <a:pt x="935765" y="388834"/>
                </a:lnTo>
                <a:lnTo>
                  <a:pt x="1074634" y="380288"/>
                </a:lnTo>
                <a:lnTo>
                  <a:pt x="1204957" y="463609"/>
                </a:lnTo>
                <a:lnTo>
                  <a:pt x="1313916" y="523430"/>
                </a:lnTo>
                <a:lnTo>
                  <a:pt x="1636520" y="737075"/>
                </a:lnTo>
                <a:lnTo>
                  <a:pt x="1694204" y="1014813"/>
                </a:lnTo>
                <a:lnTo>
                  <a:pt x="1756161" y="1615155"/>
                </a:lnTo>
                <a:lnTo>
                  <a:pt x="1860847" y="1888620"/>
                </a:lnTo>
                <a:lnTo>
                  <a:pt x="1929214" y="2029626"/>
                </a:lnTo>
                <a:lnTo>
                  <a:pt x="2191997" y="2119357"/>
                </a:lnTo>
                <a:lnTo>
                  <a:pt x="2469735" y="2144994"/>
                </a:lnTo>
                <a:lnTo>
                  <a:pt x="2429142" y="2110811"/>
                </a:lnTo>
                <a:lnTo>
                  <a:pt x="1924941" y="1922804"/>
                </a:lnTo>
                <a:lnTo>
                  <a:pt x="1756161" y="1506196"/>
                </a:lnTo>
                <a:lnTo>
                  <a:pt x="1698477" y="890899"/>
                </a:lnTo>
                <a:lnTo>
                  <a:pt x="1670703" y="794759"/>
                </a:lnTo>
                <a:lnTo>
                  <a:pt x="1630111" y="604615"/>
                </a:lnTo>
                <a:lnTo>
                  <a:pt x="1286142" y="361060"/>
                </a:lnTo>
                <a:lnTo>
                  <a:pt x="1143000" y="286284"/>
                </a:lnTo>
                <a:lnTo>
                  <a:pt x="1081043" y="232873"/>
                </a:lnTo>
                <a:lnTo>
                  <a:pt x="929356" y="241419"/>
                </a:lnTo>
                <a:lnTo>
                  <a:pt x="907991" y="87594"/>
                </a:lnTo>
                <a:lnTo>
                  <a:pt x="536249" y="121777"/>
                </a:lnTo>
                <a:lnTo>
                  <a:pt x="512748" y="44865"/>
                </a:lnTo>
                <a:lnTo>
                  <a:pt x="2137" y="0"/>
                </a:lnTo>
                <a:close/>
              </a:path>
            </a:pathLst>
          </a:custGeom>
          <a:solidFill>
            <a:srgbClr val="9900CC"/>
          </a:solidFill>
          <a:ln w="15875" cap="rnd" cmpd="sng" algn="ctr">
            <a:noFill/>
            <a:prstDash val="solid"/>
          </a:ln>
          <a:effectLst/>
        </p:spPr>
        <p:txBody>
          <a:bodyPr rtlCol="0" anchor="ctr"/>
          <a:lstStyle/>
          <a:p>
            <a:pPr algn="ctr">
              <a:defRPr/>
            </a:pPr>
            <a:endParaRPr lang="en-US" kern="0">
              <a:solidFill>
                <a:prstClr val="white"/>
              </a:solidFill>
              <a:latin typeface="Calisto MT" panose="02040603050505030304"/>
            </a:endParaRPr>
          </a:p>
        </p:txBody>
      </p:sp>
      <p:sp>
        <p:nvSpPr>
          <p:cNvPr id="23" name="Freeform: Shape 22">
            <a:extLst>
              <a:ext uri="{FF2B5EF4-FFF2-40B4-BE49-F238E27FC236}">
                <a16:creationId xmlns:a16="http://schemas.microsoft.com/office/drawing/2014/main" id="{C6ADB9C4-DB29-472D-AF51-72CC512742AC}"/>
              </a:ext>
            </a:extLst>
          </p:cNvPr>
          <p:cNvSpPr/>
          <p:nvPr/>
        </p:nvSpPr>
        <p:spPr>
          <a:xfrm>
            <a:off x="6760393" y="3867044"/>
            <a:ext cx="3634309" cy="600234"/>
          </a:xfrm>
          <a:custGeom>
            <a:avLst/>
            <a:gdLst>
              <a:gd name="connsiteX0" fmla="*/ 0 w 2975632"/>
              <a:gd name="connsiteY0" fmla="*/ 242648 h 600234"/>
              <a:gd name="connsiteX1" fmla="*/ 7663 w 2975632"/>
              <a:gd name="connsiteY1" fmla="*/ 342261 h 600234"/>
              <a:gd name="connsiteX2" fmla="*/ 1305191 w 2975632"/>
              <a:gd name="connsiteY2" fmla="*/ 275852 h 600234"/>
              <a:gd name="connsiteX3" fmla="*/ 2033136 w 2975632"/>
              <a:gd name="connsiteY3" fmla="*/ 600234 h 600234"/>
              <a:gd name="connsiteX4" fmla="*/ 2899006 w 2975632"/>
              <a:gd name="connsiteY4" fmla="*/ 349924 h 600234"/>
              <a:gd name="connsiteX5" fmla="*/ 2975632 w 2975632"/>
              <a:gd name="connsiteY5" fmla="*/ 109830 h 600234"/>
              <a:gd name="connsiteX6" fmla="*/ 2973077 w 2975632"/>
              <a:gd name="connsiteY6" fmla="*/ 0 h 600234"/>
              <a:gd name="connsiteX7" fmla="*/ 2901560 w 2975632"/>
              <a:gd name="connsiteY7" fmla="*/ 250310 h 600234"/>
              <a:gd name="connsiteX8" fmla="*/ 2022919 w 2975632"/>
              <a:gd name="connsiteY8" fmla="*/ 498067 h 600234"/>
              <a:gd name="connsiteX9" fmla="*/ 1312854 w 2975632"/>
              <a:gd name="connsiteY9" fmla="*/ 166022 h 600234"/>
              <a:gd name="connsiteX10" fmla="*/ 0 w 2975632"/>
              <a:gd name="connsiteY10" fmla="*/ 242648 h 600234"/>
              <a:gd name="connsiteX0" fmla="*/ 0 w 2975632"/>
              <a:gd name="connsiteY0" fmla="*/ 242648 h 600234"/>
              <a:gd name="connsiteX1" fmla="*/ 1528 w 2975632"/>
              <a:gd name="connsiteY1" fmla="*/ 299031 h 600234"/>
              <a:gd name="connsiteX2" fmla="*/ 7663 w 2975632"/>
              <a:gd name="connsiteY2" fmla="*/ 342261 h 600234"/>
              <a:gd name="connsiteX3" fmla="*/ 1305191 w 2975632"/>
              <a:gd name="connsiteY3" fmla="*/ 275852 h 600234"/>
              <a:gd name="connsiteX4" fmla="*/ 2033136 w 2975632"/>
              <a:gd name="connsiteY4" fmla="*/ 600234 h 600234"/>
              <a:gd name="connsiteX5" fmla="*/ 2899006 w 2975632"/>
              <a:gd name="connsiteY5" fmla="*/ 349924 h 600234"/>
              <a:gd name="connsiteX6" fmla="*/ 2975632 w 2975632"/>
              <a:gd name="connsiteY6" fmla="*/ 109830 h 600234"/>
              <a:gd name="connsiteX7" fmla="*/ 2973077 w 2975632"/>
              <a:gd name="connsiteY7" fmla="*/ 0 h 600234"/>
              <a:gd name="connsiteX8" fmla="*/ 2901560 w 2975632"/>
              <a:gd name="connsiteY8" fmla="*/ 250310 h 600234"/>
              <a:gd name="connsiteX9" fmla="*/ 2022919 w 2975632"/>
              <a:gd name="connsiteY9" fmla="*/ 498067 h 600234"/>
              <a:gd name="connsiteX10" fmla="*/ 1312854 w 2975632"/>
              <a:gd name="connsiteY10" fmla="*/ 166022 h 600234"/>
              <a:gd name="connsiteX11" fmla="*/ 0 w 2975632"/>
              <a:gd name="connsiteY11" fmla="*/ 242648 h 600234"/>
              <a:gd name="connsiteX0" fmla="*/ 154434 w 3130066"/>
              <a:gd name="connsiteY0" fmla="*/ 242648 h 600234"/>
              <a:gd name="connsiteX1" fmla="*/ 1 w 3130066"/>
              <a:gd name="connsiteY1" fmla="*/ 290485 h 600234"/>
              <a:gd name="connsiteX2" fmla="*/ 162097 w 3130066"/>
              <a:gd name="connsiteY2" fmla="*/ 342261 h 600234"/>
              <a:gd name="connsiteX3" fmla="*/ 1459625 w 3130066"/>
              <a:gd name="connsiteY3" fmla="*/ 275852 h 600234"/>
              <a:gd name="connsiteX4" fmla="*/ 2187570 w 3130066"/>
              <a:gd name="connsiteY4" fmla="*/ 600234 h 600234"/>
              <a:gd name="connsiteX5" fmla="*/ 3053440 w 3130066"/>
              <a:gd name="connsiteY5" fmla="*/ 349924 h 600234"/>
              <a:gd name="connsiteX6" fmla="*/ 3130066 w 3130066"/>
              <a:gd name="connsiteY6" fmla="*/ 109830 h 600234"/>
              <a:gd name="connsiteX7" fmla="*/ 3127511 w 3130066"/>
              <a:gd name="connsiteY7" fmla="*/ 0 h 600234"/>
              <a:gd name="connsiteX8" fmla="*/ 3055994 w 3130066"/>
              <a:gd name="connsiteY8" fmla="*/ 250310 h 600234"/>
              <a:gd name="connsiteX9" fmla="*/ 2177353 w 3130066"/>
              <a:gd name="connsiteY9" fmla="*/ 498067 h 600234"/>
              <a:gd name="connsiteX10" fmla="*/ 1467288 w 3130066"/>
              <a:gd name="connsiteY10" fmla="*/ 166022 h 600234"/>
              <a:gd name="connsiteX11" fmla="*/ 154434 w 3130066"/>
              <a:gd name="connsiteY11" fmla="*/ 242648 h 600234"/>
              <a:gd name="connsiteX0" fmla="*/ 154434 w 3130066"/>
              <a:gd name="connsiteY0" fmla="*/ 242648 h 600234"/>
              <a:gd name="connsiteX1" fmla="*/ 1 w 3130066"/>
              <a:gd name="connsiteY1" fmla="*/ 290485 h 600234"/>
              <a:gd name="connsiteX2" fmla="*/ 89732 w 3130066"/>
              <a:gd name="connsiteY2" fmla="*/ 348169 h 600234"/>
              <a:gd name="connsiteX3" fmla="*/ 162097 w 3130066"/>
              <a:gd name="connsiteY3" fmla="*/ 342261 h 600234"/>
              <a:gd name="connsiteX4" fmla="*/ 1459625 w 3130066"/>
              <a:gd name="connsiteY4" fmla="*/ 275852 h 600234"/>
              <a:gd name="connsiteX5" fmla="*/ 2187570 w 3130066"/>
              <a:gd name="connsiteY5" fmla="*/ 600234 h 600234"/>
              <a:gd name="connsiteX6" fmla="*/ 3053440 w 3130066"/>
              <a:gd name="connsiteY6" fmla="*/ 349924 h 600234"/>
              <a:gd name="connsiteX7" fmla="*/ 3130066 w 3130066"/>
              <a:gd name="connsiteY7" fmla="*/ 109830 h 600234"/>
              <a:gd name="connsiteX8" fmla="*/ 3127511 w 3130066"/>
              <a:gd name="connsiteY8" fmla="*/ 0 h 600234"/>
              <a:gd name="connsiteX9" fmla="*/ 3055994 w 3130066"/>
              <a:gd name="connsiteY9" fmla="*/ 250310 h 600234"/>
              <a:gd name="connsiteX10" fmla="*/ 2177353 w 3130066"/>
              <a:gd name="connsiteY10" fmla="*/ 498067 h 600234"/>
              <a:gd name="connsiteX11" fmla="*/ 1467288 w 3130066"/>
              <a:gd name="connsiteY11" fmla="*/ 166022 h 600234"/>
              <a:gd name="connsiteX12" fmla="*/ 154434 w 3130066"/>
              <a:gd name="connsiteY12" fmla="*/ 242648 h 600234"/>
              <a:gd name="connsiteX0" fmla="*/ 154675 w 3130307"/>
              <a:gd name="connsiteY0" fmla="*/ 242648 h 600234"/>
              <a:gd name="connsiteX1" fmla="*/ 75018 w 3130307"/>
              <a:gd name="connsiteY1" fmla="*/ 247756 h 600234"/>
              <a:gd name="connsiteX2" fmla="*/ 242 w 3130307"/>
              <a:gd name="connsiteY2" fmla="*/ 290485 h 600234"/>
              <a:gd name="connsiteX3" fmla="*/ 89973 w 3130307"/>
              <a:gd name="connsiteY3" fmla="*/ 348169 h 600234"/>
              <a:gd name="connsiteX4" fmla="*/ 162338 w 3130307"/>
              <a:gd name="connsiteY4" fmla="*/ 342261 h 600234"/>
              <a:gd name="connsiteX5" fmla="*/ 1459866 w 3130307"/>
              <a:gd name="connsiteY5" fmla="*/ 275852 h 600234"/>
              <a:gd name="connsiteX6" fmla="*/ 2187811 w 3130307"/>
              <a:gd name="connsiteY6" fmla="*/ 600234 h 600234"/>
              <a:gd name="connsiteX7" fmla="*/ 3053681 w 3130307"/>
              <a:gd name="connsiteY7" fmla="*/ 349924 h 600234"/>
              <a:gd name="connsiteX8" fmla="*/ 3130307 w 3130307"/>
              <a:gd name="connsiteY8" fmla="*/ 109830 h 600234"/>
              <a:gd name="connsiteX9" fmla="*/ 3127752 w 3130307"/>
              <a:gd name="connsiteY9" fmla="*/ 0 h 600234"/>
              <a:gd name="connsiteX10" fmla="*/ 3056235 w 3130307"/>
              <a:gd name="connsiteY10" fmla="*/ 250310 h 600234"/>
              <a:gd name="connsiteX11" fmla="*/ 2177594 w 3130307"/>
              <a:gd name="connsiteY11" fmla="*/ 498067 h 600234"/>
              <a:gd name="connsiteX12" fmla="*/ 1467529 w 3130307"/>
              <a:gd name="connsiteY12" fmla="*/ 166022 h 600234"/>
              <a:gd name="connsiteX13" fmla="*/ 154675 w 3130307"/>
              <a:gd name="connsiteY13" fmla="*/ 242648 h 600234"/>
              <a:gd name="connsiteX0" fmla="*/ 652453 w 3628085"/>
              <a:gd name="connsiteY0" fmla="*/ 242648 h 600234"/>
              <a:gd name="connsiteX1" fmla="*/ 572796 w 3628085"/>
              <a:gd name="connsiteY1" fmla="*/ 247756 h 600234"/>
              <a:gd name="connsiteX2" fmla="*/ 229 w 3628085"/>
              <a:gd name="connsiteY2" fmla="*/ 96068 h 600234"/>
              <a:gd name="connsiteX3" fmla="*/ 498020 w 3628085"/>
              <a:gd name="connsiteY3" fmla="*/ 290485 h 600234"/>
              <a:gd name="connsiteX4" fmla="*/ 587751 w 3628085"/>
              <a:gd name="connsiteY4" fmla="*/ 348169 h 600234"/>
              <a:gd name="connsiteX5" fmla="*/ 660116 w 3628085"/>
              <a:gd name="connsiteY5" fmla="*/ 342261 h 600234"/>
              <a:gd name="connsiteX6" fmla="*/ 1957644 w 3628085"/>
              <a:gd name="connsiteY6" fmla="*/ 275852 h 600234"/>
              <a:gd name="connsiteX7" fmla="*/ 2685589 w 3628085"/>
              <a:gd name="connsiteY7" fmla="*/ 600234 h 600234"/>
              <a:gd name="connsiteX8" fmla="*/ 3551459 w 3628085"/>
              <a:gd name="connsiteY8" fmla="*/ 349924 h 600234"/>
              <a:gd name="connsiteX9" fmla="*/ 3628085 w 3628085"/>
              <a:gd name="connsiteY9" fmla="*/ 109830 h 600234"/>
              <a:gd name="connsiteX10" fmla="*/ 3625530 w 3628085"/>
              <a:gd name="connsiteY10" fmla="*/ 0 h 600234"/>
              <a:gd name="connsiteX11" fmla="*/ 3554013 w 3628085"/>
              <a:gd name="connsiteY11" fmla="*/ 250310 h 600234"/>
              <a:gd name="connsiteX12" fmla="*/ 2675372 w 3628085"/>
              <a:gd name="connsiteY12" fmla="*/ 498067 h 600234"/>
              <a:gd name="connsiteX13" fmla="*/ 1965307 w 3628085"/>
              <a:gd name="connsiteY13" fmla="*/ 166022 h 600234"/>
              <a:gd name="connsiteX14" fmla="*/ 652453 w 3628085"/>
              <a:gd name="connsiteY14" fmla="*/ 242648 h 600234"/>
              <a:gd name="connsiteX0" fmla="*/ 657307 w 3632939"/>
              <a:gd name="connsiteY0" fmla="*/ 242648 h 600234"/>
              <a:gd name="connsiteX1" fmla="*/ 577650 w 3632939"/>
              <a:gd name="connsiteY1" fmla="*/ 247756 h 600234"/>
              <a:gd name="connsiteX2" fmla="*/ 498602 w 3632939"/>
              <a:gd name="connsiteY2" fmla="*/ 185799 h 600234"/>
              <a:gd name="connsiteX3" fmla="*/ 5083 w 3632939"/>
              <a:gd name="connsiteY3" fmla="*/ 96068 h 600234"/>
              <a:gd name="connsiteX4" fmla="*/ 502874 w 3632939"/>
              <a:gd name="connsiteY4" fmla="*/ 290485 h 600234"/>
              <a:gd name="connsiteX5" fmla="*/ 592605 w 3632939"/>
              <a:gd name="connsiteY5" fmla="*/ 348169 h 600234"/>
              <a:gd name="connsiteX6" fmla="*/ 664970 w 3632939"/>
              <a:gd name="connsiteY6" fmla="*/ 342261 h 600234"/>
              <a:gd name="connsiteX7" fmla="*/ 1962498 w 3632939"/>
              <a:gd name="connsiteY7" fmla="*/ 275852 h 600234"/>
              <a:gd name="connsiteX8" fmla="*/ 2690443 w 3632939"/>
              <a:gd name="connsiteY8" fmla="*/ 600234 h 600234"/>
              <a:gd name="connsiteX9" fmla="*/ 3556313 w 3632939"/>
              <a:gd name="connsiteY9" fmla="*/ 349924 h 600234"/>
              <a:gd name="connsiteX10" fmla="*/ 3632939 w 3632939"/>
              <a:gd name="connsiteY10" fmla="*/ 109830 h 600234"/>
              <a:gd name="connsiteX11" fmla="*/ 3630384 w 3632939"/>
              <a:gd name="connsiteY11" fmla="*/ 0 h 600234"/>
              <a:gd name="connsiteX12" fmla="*/ 3558867 w 3632939"/>
              <a:gd name="connsiteY12" fmla="*/ 250310 h 600234"/>
              <a:gd name="connsiteX13" fmla="*/ 2680226 w 3632939"/>
              <a:gd name="connsiteY13" fmla="*/ 498067 h 600234"/>
              <a:gd name="connsiteX14" fmla="*/ 1970161 w 3632939"/>
              <a:gd name="connsiteY14" fmla="*/ 166022 h 600234"/>
              <a:gd name="connsiteX15" fmla="*/ 657307 w 3632939"/>
              <a:gd name="connsiteY15" fmla="*/ 242648 h 600234"/>
              <a:gd name="connsiteX0" fmla="*/ 657307 w 3632939"/>
              <a:gd name="connsiteY0" fmla="*/ 242648 h 600234"/>
              <a:gd name="connsiteX1" fmla="*/ 577650 w 3632939"/>
              <a:gd name="connsiteY1" fmla="*/ 247756 h 600234"/>
              <a:gd name="connsiteX2" fmla="*/ 498602 w 3632939"/>
              <a:gd name="connsiteY2" fmla="*/ 185799 h 600234"/>
              <a:gd name="connsiteX3" fmla="*/ 5083 w 3632939"/>
              <a:gd name="connsiteY3" fmla="*/ 96068 h 600234"/>
              <a:gd name="connsiteX4" fmla="*/ 502874 w 3632939"/>
              <a:gd name="connsiteY4" fmla="*/ 290485 h 600234"/>
              <a:gd name="connsiteX5" fmla="*/ 592605 w 3632939"/>
              <a:gd name="connsiteY5" fmla="*/ 348169 h 600234"/>
              <a:gd name="connsiteX6" fmla="*/ 664970 w 3632939"/>
              <a:gd name="connsiteY6" fmla="*/ 342261 h 600234"/>
              <a:gd name="connsiteX7" fmla="*/ 1962498 w 3632939"/>
              <a:gd name="connsiteY7" fmla="*/ 275852 h 600234"/>
              <a:gd name="connsiteX8" fmla="*/ 2690443 w 3632939"/>
              <a:gd name="connsiteY8" fmla="*/ 600234 h 600234"/>
              <a:gd name="connsiteX9" fmla="*/ 3556313 w 3632939"/>
              <a:gd name="connsiteY9" fmla="*/ 349924 h 600234"/>
              <a:gd name="connsiteX10" fmla="*/ 3632939 w 3632939"/>
              <a:gd name="connsiteY10" fmla="*/ 109830 h 600234"/>
              <a:gd name="connsiteX11" fmla="*/ 3630384 w 3632939"/>
              <a:gd name="connsiteY11" fmla="*/ 0 h 600234"/>
              <a:gd name="connsiteX12" fmla="*/ 3558867 w 3632939"/>
              <a:gd name="connsiteY12" fmla="*/ 250310 h 600234"/>
              <a:gd name="connsiteX13" fmla="*/ 2680226 w 3632939"/>
              <a:gd name="connsiteY13" fmla="*/ 498067 h 600234"/>
              <a:gd name="connsiteX14" fmla="*/ 1970161 w 3632939"/>
              <a:gd name="connsiteY14" fmla="*/ 166022 h 600234"/>
              <a:gd name="connsiteX15" fmla="*/ 657307 w 3632939"/>
              <a:gd name="connsiteY15" fmla="*/ 242648 h 600234"/>
              <a:gd name="connsiteX0" fmla="*/ 657307 w 3632939"/>
              <a:gd name="connsiteY0" fmla="*/ 242648 h 600234"/>
              <a:gd name="connsiteX1" fmla="*/ 577650 w 3632939"/>
              <a:gd name="connsiteY1" fmla="*/ 247756 h 600234"/>
              <a:gd name="connsiteX2" fmla="*/ 498602 w 3632939"/>
              <a:gd name="connsiteY2" fmla="*/ 185799 h 600234"/>
              <a:gd name="connsiteX3" fmla="*/ 5083 w 3632939"/>
              <a:gd name="connsiteY3" fmla="*/ 96068 h 600234"/>
              <a:gd name="connsiteX4" fmla="*/ 502874 w 3632939"/>
              <a:gd name="connsiteY4" fmla="*/ 290485 h 600234"/>
              <a:gd name="connsiteX5" fmla="*/ 592605 w 3632939"/>
              <a:gd name="connsiteY5" fmla="*/ 348169 h 600234"/>
              <a:gd name="connsiteX6" fmla="*/ 664970 w 3632939"/>
              <a:gd name="connsiteY6" fmla="*/ 342261 h 600234"/>
              <a:gd name="connsiteX7" fmla="*/ 1962498 w 3632939"/>
              <a:gd name="connsiteY7" fmla="*/ 275852 h 600234"/>
              <a:gd name="connsiteX8" fmla="*/ 2690443 w 3632939"/>
              <a:gd name="connsiteY8" fmla="*/ 600234 h 600234"/>
              <a:gd name="connsiteX9" fmla="*/ 3556313 w 3632939"/>
              <a:gd name="connsiteY9" fmla="*/ 349924 h 600234"/>
              <a:gd name="connsiteX10" fmla="*/ 3632939 w 3632939"/>
              <a:gd name="connsiteY10" fmla="*/ 109830 h 600234"/>
              <a:gd name="connsiteX11" fmla="*/ 3630384 w 3632939"/>
              <a:gd name="connsiteY11" fmla="*/ 0 h 600234"/>
              <a:gd name="connsiteX12" fmla="*/ 3558867 w 3632939"/>
              <a:gd name="connsiteY12" fmla="*/ 250310 h 600234"/>
              <a:gd name="connsiteX13" fmla="*/ 2680226 w 3632939"/>
              <a:gd name="connsiteY13" fmla="*/ 498067 h 600234"/>
              <a:gd name="connsiteX14" fmla="*/ 1970161 w 3632939"/>
              <a:gd name="connsiteY14" fmla="*/ 166022 h 600234"/>
              <a:gd name="connsiteX15" fmla="*/ 657307 w 3632939"/>
              <a:gd name="connsiteY15" fmla="*/ 242648 h 600234"/>
              <a:gd name="connsiteX0" fmla="*/ 657307 w 3632939"/>
              <a:gd name="connsiteY0" fmla="*/ 242648 h 600234"/>
              <a:gd name="connsiteX1" fmla="*/ 577650 w 3632939"/>
              <a:gd name="connsiteY1" fmla="*/ 247756 h 600234"/>
              <a:gd name="connsiteX2" fmla="*/ 498602 w 3632939"/>
              <a:gd name="connsiteY2" fmla="*/ 185799 h 600234"/>
              <a:gd name="connsiteX3" fmla="*/ 5083 w 3632939"/>
              <a:gd name="connsiteY3" fmla="*/ 96068 h 600234"/>
              <a:gd name="connsiteX4" fmla="*/ 502874 w 3632939"/>
              <a:gd name="connsiteY4" fmla="*/ 290485 h 600234"/>
              <a:gd name="connsiteX5" fmla="*/ 592605 w 3632939"/>
              <a:gd name="connsiteY5" fmla="*/ 348169 h 600234"/>
              <a:gd name="connsiteX6" fmla="*/ 664970 w 3632939"/>
              <a:gd name="connsiteY6" fmla="*/ 342261 h 600234"/>
              <a:gd name="connsiteX7" fmla="*/ 1962498 w 3632939"/>
              <a:gd name="connsiteY7" fmla="*/ 275852 h 600234"/>
              <a:gd name="connsiteX8" fmla="*/ 2690443 w 3632939"/>
              <a:gd name="connsiteY8" fmla="*/ 600234 h 600234"/>
              <a:gd name="connsiteX9" fmla="*/ 3556313 w 3632939"/>
              <a:gd name="connsiteY9" fmla="*/ 349924 h 600234"/>
              <a:gd name="connsiteX10" fmla="*/ 3632939 w 3632939"/>
              <a:gd name="connsiteY10" fmla="*/ 109830 h 600234"/>
              <a:gd name="connsiteX11" fmla="*/ 3630384 w 3632939"/>
              <a:gd name="connsiteY11" fmla="*/ 0 h 600234"/>
              <a:gd name="connsiteX12" fmla="*/ 3558867 w 3632939"/>
              <a:gd name="connsiteY12" fmla="*/ 250310 h 600234"/>
              <a:gd name="connsiteX13" fmla="*/ 2680226 w 3632939"/>
              <a:gd name="connsiteY13" fmla="*/ 498067 h 600234"/>
              <a:gd name="connsiteX14" fmla="*/ 1970161 w 3632939"/>
              <a:gd name="connsiteY14" fmla="*/ 166022 h 600234"/>
              <a:gd name="connsiteX15" fmla="*/ 657307 w 3632939"/>
              <a:gd name="connsiteY15" fmla="*/ 242648 h 600234"/>
              <a:gd name="connsiteX0" fmla="*/ 657307 w 3632939"/>
              <a:gd name="connsiteY0" fmla="*/ 242648 h 600234"/>
              <a:gd name="connsiteX1" fmla="*/ 577650 w 3632939"/>
              <a:gd name="connsiteY1" fmla="*/ 247756 h 600234"/>
              <a:gd name="connsiteX2" fmla="*/ 498602 w 3632939"/>
              <a:gd name="connsiteY2" fmla="*/ 185799 h 600234"/>
              <a:gd name="connsiteX3" fmla="*/ 5083 w 3632939"/>
              <a:gd name="connsiteY3" fmla="*/ 96068 h 600234"/>
              <a:gd name="connsiteX4" fmla="*/ 502874 w 3632939"/>
              <a:gd name="connsiteY4" fmla="*/ 290485 h 600234"/>
              <a:gd name="connsiteX5" fmla="*/ 592605 w 3632939"/>
              <a:gd name="connsiteY5" fmla="*/ 348169 h 600234"/>
              <a:gd name="connsiteX6" fmla="*/ 664970 w 3632939"/>
              <a:gd name="connsiteY6" fmla="*/ 342261 h 600234"/>
              <a:gd name="connsiteX7" fmla="*/ 1962498 w 3632939"/>
              <a:gd name="connsiteY7" fmla="*/ 275852 h 600234"/>
              <a:gd name="connsiteX8" fmla="*/ 2690443 w 3632939"/>
              <a:gd name="connsiteY8" fmla="*/ 600234 h 600234"/>
              <a:gd name="connsiteX9" fmla="*/ 3556313 w 3632939"/>
              <a:gd name="connsiteY9" fmla="*/ 349924 h 600234"/>
              <a:gd name="connsiteX10" fmla="*/ 3632939 w 3632939"/>
              <a:gd name="connsiteY10" fmla="*/ 109830 h 600234"/>
              <a:gd name="connsiteX11" fmla="*/ 3630384 w 3632939"/>
              <a:gd name="connsiteY11" fmla="*/ 0 h 600234"/>
              <a:gd name="connsiteX12" fmla="*/ 3558867 w 3632939"/>
              <a:gd name="connsiteY12" fmla="*/ 250310 h 600234"/>
              <a:gd name="connsiteX13" fmla="*/ 2680226 w 3632939"/>
              <a:gd name="connsiteY13" fmla="*/ 498067 h 600234"/>
              <a:gd name="connsiteX14" fmla="*/ 1970161 w 3632939"/>
              <a:gd name="connsiteY14" fmla="*/ 166022 h 600234"/>
              <a:gd name="connsiteX15" fmla="*/ 657307 w 3632939"/>
              <a:gd name="connsiteY15" fmla="*/ 242648 h 600234"/>
              <a:gd name="connsiteX0" fmla="*/ 658677 w 3634309"/>
              <a:gd name="connsiteY0" fmla="*/ 242648 h 600234"/>
              <a:gd name="connsiteX1" fmla="*/ 579020 w 3634309"/>
              <a:gd name="connsiteY1" fmla="*/ 247756 h 600234"/>
              <a:gd name="connsiteX2" fmla="*/ 499972 w 3634309"/>
              <a:gd name="connsiteY2" fmla="*/ 185799 h 600234"/>
              <a:gd name="connsiteX3" fmla="*/ 247872 w 3634309"/>
              <a:gd name="connsiteY3" fmla="*/ 136661 h 600234"/>
              <a:gd name="connsiteX4" fmla="*/ 6453 w 3634309"/>
              <a:gd name="connsiteY4" fmla="*/ 96068 h 600234"/>
              <a:gd name="connsiteX5" fmla="*/ 504244 w 3634309"/>
              <a:gd name="connsiteY5" fmla="*/ 290485 h 600234"/>
              <a:gd name="connsiteX6" fmla="*/ 593975 w 3634309"/>
              <a:gd name="connsiteY6" fmla="*/ 348169 h 600234"/>
              <a:gd name="connsiteX7" fmla="*/ 666340 w 3634309"/>
              <a:gd name="connsiteY7" fmla="*/ 342261 h 600234"/>
              <a:gd name="connsiteX8" fmla="*/ 1963868 w 3634309"/>
              <a:gd name="connsiteY8" fmla="*/ 275852 h 600234"/>
              <a:gd name="connsiteX9" fmla="*/ 2691813 w 3634309"/>
              <a:gd name="connsiteY9" fmla="*/ 600234 h 600234"/>
              <a:gd name="connsiteX10" fmla="*/ 3557683 w 3634309"/>
              <a:gd name="connsiteY10" fmla="*/ 349924 h 600234"/>
              <a:gd name="connsiteX11" fmla="*/ 3634309 w 3634309"/>
              <a:gd name="connsiteY11" fmla="*/ 109830 h 600234"/>
              <a:gd name="connsiteX12" fmla="*/ 3631754 w 3634309"/>
              <a:gd name="connsiteY12" fmla="*/ 0 h 600234"/>
              <a:gd name="connsiteX13" fmla="*/ 3560237 w 3634309"/>
              <a:gd name="connsiteY13" fmla="*/ 250310 h 600234"/>
              <a:gd name="connsiteX14" fmla="*/ 2681596 w 3634309"/>
              <a:gd name="connsiteY14" fmla="*/ 498067 h 600234"/>
              <a:gd name="connsiteX15" fmla="*/ 1971531 w 3634309"/>
              <a:gd name="connsiteY15" fmla="*/ 166022 h 600234"/>
              <a:gd name="connsiteX16" fmla="*/ 658677 w 3634309"/>
              <a:gd name="connsiteY16" fmla="*/ 242648 h 600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34309" h="600234">
                <a:moveTo>
                  <a:pt x="658677" y="242648"/>
                </a:moveTo>
                <a:lnTo>
                  <a:pt x="579020" y="247756"/>
                </a:lnTo>
                <a:cubicBezTo>
                  <a:pt x="544379" y="211932"/>
                  <a:pt x="559080" y="226035"/>
                  <a:pt x="499972" y="185799"/>
                </a:cubicBezTo>
                <a:cubicBezTo>
                  <a:pt x="442288" y="165503"/>
                  <a:pt x="330125" y="151616"/>
                  <a:pt x="247872" y="136661"/>
                </a:cubicBezTo>
                <a:cubicBezTo>
                  <a:pt x="165619" y="121706"/>
                  <a:pt x="-38768" y="68650"/>
                  <a:pt x="6453" y="96068"/>
                </a:cubicBezTo>
                <a:cubicBezTo>
                  <a:pt x="51674" y="123486"/>
                  <a:pt x="493206" y="277310"/>
                  <a:pt x="504244" y="290485"/>
                </a:cubicBezTo>
                <a:cubicBezTo>
                  <a:pt x="533442" y="299031"/>
                  <a:pt x="564777" y="339623"/>
                  <a:pt x="593975" y="348169"/>
                </a:cubicBezTo>
                <a:lnTo>
                  <a:pt x="666340" y="342261"/>
                </a:lnTo>
                <a:lnTo>
                  <a:pt x="1963868" y="275852"/>
                </a:lnTo>
                <a:lnTo>
                  <a:pt x="2691813" y="600234"/>
                </a:lnTo>
                <a:lnTo>
                  <a:pt x="3557683" y="349924"/>
                </a:lnTo>
                <a:lnTo>
                  <a:pt x="3634309" y="109830"/>
                </a:lnTo>
                <a:cubicBezTo>
                  <a:pt x="3633457" y="73220"/>
                  <a:pt x="3632606" y="36610"/>
                  <a:pt x="3631754" y="0"/>
                </a:cubicBezTo>
                <a:lnTo>
                  <a:pt x="3560237" y="250310"/>
                </a:lnTo>
                <a:lnTo>
                  <a:pt x="2681596" y="498067"/>
                </a:lnTo>
                <a:lnTo>
                  <a:pt x="1971531" y="166022"/>
                </a:lnTo>
                <a:lnTo>
                  <a:pt x="658677" y="242648"/>
                </a:lnTo>
                <a:close/>
              </a:path>
            </a:pathLst>
          </a:custGeom>
          <a:solidFill>
            <a:srgbClr val="9900CC"/>
          </a:solidFill>
          <a:ln w="15875" cap="rnd" cmpd="sng" algn="ctr">
            <a:noFill/>
            <a:prstDash val="solid"/>
          </a:ln>
          <a:effectLst/>
        </p:spPr>
        <p:txBody>
          <a:bodyPr rtlCol="0" anchor="ctr"/>
          <a:lstStyle/>
          <a:p>
            <a:pPr algn="ctr">
              <a:defRPr/>
            </a:pPr>
            <a:endParaRPr lang="en-US" kern="0" dirty="0">
              <a:solidFill>
                <a:prstClr val="white"/>
              </a:solidFill>
              <a:latin typeface="Calisto MT" panose="02040603050505030304"/>
            </a:endParaRPr>
          </a:p>
        </p:txBody>
      </p:sp>
      <p:sp>
        <p:nvSpPr>
          <p:cNvPr id="24" name="Freeform: Shape 23">
            <a:extLst>
              <a:ext uri="{FF2B5EF4-FFF2-40B4-BE49-F238E27FC236}">
                <a16:creationId xmlns:a16="http://schemas.microsoft.com/office/drawing/2014/main" id="{22569DB1-B3BA-4ABF-874D-44F816F65FA0}"/>
              </a:ext>
            </a:extLst>
          </p:cNvPr>
          <p:cNvSpPr/>
          <p:nvPr/>
        </p:nvSpPr>
        <p:spPr>
          <a:xfrm>
            <a:off x="8565903" y="3803189"/>
            <a:ext cx="1823691" cy="567030"/>
          </a:xfrm>
          <a:custGeom>
            <a:avLst/>
            <a:gdLst>
              <a:gd name="connsiteX0" fmla="*/ 0 w 1823691"/>
              <a:gd name="connsiteY0" fmla="*/ 158360 h 567030"/>
              <a:gd name="connsiteX1" fmla="*/ 7662 w 1823691"/>
              <a:gd name="connsiteY1" fmla="*/ 247756 h 567030"/>
              <a:gd name="connsiteX2" fmla="*/ 166022 w 1823691"/>
              <a:gd name="connsiteY2" fmla="*/ 234985 h 567030"/>
              <a:gd name="connsiteX3" fmla="*/ 883749 w 1823691"/>
              <a:gd name="connsiteY3" fmla="*/ 567030 h 567030"/>
              <a:gd name="connsiteX4" fmla="*/ 1752174 w 1823691"/>
              <a:gd name="connsiteY4" fmla="*/ 306503 h 567030"/>
              <a:gd name="connsiteX5" fmla="*/ 1754728 w 1823691"/>
              <a:gd name="connsiteY5" fmla="*/ 311611 h 567030"/>
              <a:gd name="connsiteX6" fmla="*/ 1823691 w 1823691"/>
              <a:gd name="connsiteY6" fmla="*/ 53638 h 567030"/>
              <a:gd name="connsiteX7" fmla="*/ 1823691 w 1823691"/>
              <a:gd name="connsiteY7" fmla="*/ 0 h 567030"/>
              <a:gd name="connsiteX8" fmla="*/ 1752174 w 1823691"/>
              <a:gd name="connsiteY8" fmla="*/ 224769 h 567030"/>
              <a:gd name="connsiteX9" fmla="*/ 876087 w 1823691"/>
              <a:gd name="connsiteY9" fmla="*/ 477633 h 567030"/>
              <a:gd name="connsiteX10" fmla="*/ 168576 w 1823691"/>
              <a:gd name="connsiteY10" fmla="*/ 145589 h 567030"/>
              <a:gd name="connsiteX11" fmla="*/ 0 w 1823691"/>
              <a:gd name="connsiteY11" fmla="*/ 158360 h 567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23691" h="567030">
                <a:moveTo>
                  <a:pt x="0" y="158360"/>
                </a:moveTo>
                <a:lnTo>
                  <a:pt x="7662" y="247756"/>
                </a:lnTo>
                <a:lnTo>
                  <a:pt x="166022" y="234985"/>
                </a:lnTo>
                <a:lnTo>
                  <a:pt x="883749" y="567030"/>
                </a:lnTo>
                <a:lnTo>
                  <a:pt x="1752174" y="306503"/>
                </a:lnTo>
                <a:lnTo>
                  <a:pt x="1754728" y="311611"/>
                </a:lnTo>
                <a:lnTo>
                  <a:pt x="1823691" y="53638"/>
                </a:lnTo>
                <a:lnTo>
                  <a:pt x="1823691" y="0"/>
                </a:lnTo>
                <a:lnTo>
                  <a:pt x="1752174" y="224769"/>
                </a:lnTo>
                <a:lnTo>
                  <a:pt x="876087" y="477633"/>
                </a:lnTo>
                <a:lnTo>
                  <a:pt x="168576" y="145589"/>
                </a:lnTo>
                <a:lnTo>
                  <a:pt x="0" y="158360"/>
                </a:lnTo>
                <a:close/>
              </a:path>
            </a:pathLst>
          </a:custGeom>
          <a:solidFill>
            <a:srgbClr val="00FF00"/>
          </a:solidFill>
          <a:ln w="15875" cap="rnd" cmpd="sng" algn="ctr">
            <a:noFill/>
            <a:prstDash val="solid"/>
          </a:ln>
          <a:effectLst/>
        </p:spPr>
        <p:txBody>
          <a:bodyPr rtlCol="0" anchor="ctr"/>
          <a:lstStyle/>
          <a:p>
            <a:pPr algn="ctr">
              <a:defRPr/>
            </a:pPr>
            <a:endParaRPr lang="en-US" kern="0">
              <a:solidFill>
                <a:prstClr val="white"/>
              </a:solidFill>
              <a:latin typeface="Calisto MT" panose="02040603050505030304"/>
            </a:endParaRPr>
          </a:p>
        </p:txBody>
      </p:sp>
      <p:sp>
        <p:nvSpPr>
          <p:cNvPr id="25" name="Freeform: Shape 24">
            <a:extLst>
              <a:ext uri="{FF2B5EF4-FFF2-40B4-BE49-F238E27FC236}">
                <a16:creationId xmlns:a16="http://schemas.microsoft.com/office/drawing/2014/main" id="{BE78139C-1E47-4BF0-942D-20935E551CE3}"/>
              </a:ext>
            </a:extLst>
          </p:cNvPr>
          <p:cNvSpPr/>
          <p:nvPr/>
        </p:nvSpPr>
        <p:spPr>
          <a:xfrm>
            <a:off x="7454829" y="3726563"/>
            <a:ext cx="2937318" cy="556814"/>
          </a:xfrm>
          <a:custGeom>
            <a:avLst/>
            <a:gdLst>
              <a:gd name="connsiteX0" fmla="*/ 0 w 2937318"/>
              <a:gd name="connsiteY0" fmla="*/ 211998 h 556814"/>
              <a:gd name="connsiteX1" fmla="*/ 0 w 2937318"/>
              <a:gd name="connsiteY1" fmla="*/ 298840 h 556814"/>
              <a:gd name="connsiteX2" fmla="*/ 1271987 w 2937318"/>
              <a:gd name="connsiteY2" fmla="*/ 222215 h 556814"/>
              <a:gd name="connsiteX3" fmla="*/ 2007593 w 2937318"/>
              <a:gd name="connsiteY3" fmla="*/ 556814 h 556814"/>
              <a:gd name="connsiteX4" fmla="*/ 2878572 w 2937318"/>
              <a:gd name="connsiteY4" fmla="*/ 301395 h 556814"/>
              <a:gd name="connsiteX5" fmla="*/ 2937318 w 2937318"/>
              <a:gd name="connsiteY5" fmla="*/ 94505 h 556814"/>
              <a:gd name="connsiteX6" fmla="*/ 2937318 w 2937318"/>
              <a:gd name="connsiteY6" fmla="*/ 0 h 556814"/>
              <a:gd name="connsiteX7" fmla="*/ 2860693 w 2937318"/>
              <a:gd name="connsiteY7" fmla="*/ 211998 h 556814"/>
              <a:gd name="connsiteX8" fmla="*/ 1992268 w 2937318"/>
              <a:gd name="connsiteY8" fmla="*/ 472525 h 556814"/>
              <a:gd name="connsiteX9" fmla="*/ 1256662 w 2937318"/>
              <a:gd name="connsiteY9" fmla="*/ 132818 h 556814"/>
              <a:gd name="connsiteX10" fmla="*/ 0 w 2937318"/>
              <a:gd name="connsiteY10" fmla="*/ 211998 h 556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37318" h="556814">
                <a:moveTo>
                  <a:pt x="0" y="211998"/>
                </a:moveTo>
                <a:lnTo>
                  <a:pt x="0" y="298840"/>
                </a:lnTo>
                <a:lnTo>
                  <a:pt x="1271987" y="222215"/>
                </a:lnTo>
                <a:lnTo>
                  <a:pt x="2007593" y="556814"/>
                </a:lnTo>
                <a:lnTo>
                  <a:pt x="2878572" y="301395"/>
                </a:lnTo>
                <a:lnTo>
                  <a:pt x="2937318" y="94505"/>
                </a:lnTo>
                <a:lnTo>
                  <a:pt x="2937318" y="0"/>
                </a:lnTo>
                <a:lnTo>
                  <a:pt x="2860693" y="211998"/>
                </a:lnTo>
                <a:lnTo>
                  <a:pt x="1992268" y="472525"/>
                </a:lnTo>
                <a:lnTo>
                  <a:pt x="1256662" y="132818"/>
                </a:lnTo>
                <a:lnTo>
                  <a:pt x="0" y="211998"/>
                </a:lnTo>
                <a:close/>
              </a:path>
            </a:pathLst>
          </a:custGeom>
          <a:solidFill>
            <a:srgbClr val="BC451B"/>
          </a:solidFill>
          <a:ln w="15875" cap="rnd" cmpd="sng" algn="ctr">
            <a:noFill/>
            <a:prstDash val="solid"/>
          </a:ln>
          <a:effectLst/>
        </p:spPr>
        <p:txBody>
          <a:bodyPr rtlCol="0" anchor="ctr"/>
          <a:lstStyle/>
          <a:p>
            <a:pPr algn="ctr">
              <a:defRPr/>
            </a:pPr>
            <a:endParaRPr lang="en-US" kern="0">
              <a:solidFill>
                <a:prstClr val="white"/>
              </a:solidFill>
              <a:latin typeface="Calisto MT" panose="02040603050505030304"/>
            </a:endParaRPr>
          </a:p>
        </p:txBody>
      </p:sp>
      <p:sp>
        <p:nvSpPr>
          <p:cNvPr id="26" name="Freeform: Shape 25">
            <a:extLst>
              <a:ext uri="{FF2B5EF4-FFF2-40B4-BE49-F238E27FC236}">
                <a16:creationId xmlns:a16="http://schemas.microsoft.com/office/drawing/2014/main" id="{C9F35FD2-8838-4A6D-867C-FD7CD541EB01}"/>
              </a:ext>
            </a:extLst>
          </p:cNvPr>
          <p:cNvSpPr/>
          <p:nvPr/>
        </p:nvSpPr>
        <p:spPr>
          <a:xfrm>
            <a:off x="7033389" y="3675480"/>
            <a:ext cx="3353651" cy="518501"/>
          </a:xfrm>
          <a:custGeom>
            <a:avLst/>
            <a:gdLst>
              <a:gd name="connsiteX0" fmla="*/ 38313 w 3353651"/>
              <a:gd name="connsiteY0" fmla="*/ 71518 h 518501"/>
              <a:gd name="connsiteX1" fmla="*/ 0 w 3353651"/>
              <a:gd name="connsiteY1" fmla="*/ 122601 h 518501"/>
              <a:gd name="connsiteX2" fmla="*/ 232431 w 3353651"/>
              <a:gd name="connsiteY2" fmla="*/ 209444 h 518501"/>
              <a:gd name="connsiteX3" fmla="*/ 306503 w 3353651"/>
              <a:gd name="connsiteY3" fmla="*/ 268190 h 518501"/>
              <a:gd name="connsiteX4" fmla="*/ 1701090 w 3353651"/>
              <a:gd name="connsiteY4" fmla="*/ 194119 h 518501"/>
              <a:gd name="connsiteX5" fmla="*/ 2411155 w 3353651"/>
              <a:gd name="connsiteY5" fmla="*/ 518501 h 518501"/>
              <a:gd name="connsiteX6" fmla="*/ 3289796 w 3353651"/>
              <a:gd name="connsiteY6" fmla="*/ 265636 h 518501"/>
              <a:gd name="connsiteX7" fmla="*/ 3353651 w 3353651"/>
              <a:gd name="connsiteY7" fmla="*/ 63855 h 518501"/>
              <a:gd name="connsiteX8" fmla="*/ 3353651 w 3353651"/>
              <a:gd name="connsiteY8" fmla="*/ 0 h 518501"/>
              <a:gd name="connsiteX9" fmla="*/ 3279580 w 3353651"/>
              <a:gd name="connsiteY9" fmla="*/ 219661 h 518501"/>
              <a:gd name="connsiteX10" fmla="*/ 2416263 w 3353651"/>
              <a:gd name="connsiteY10" fmla="*/ 459755 h 518501"/>
              <a:gd name="connsiteX11" fmla="*/ 1698536 w 3353651"/>
              <a:gd name="connsiteY11" fmla="*/ 132818 h 518501"/>
              <a:gd name="connsiteX12" fmla="*/ 309057 w 3353651"/>
              <a:gd name="connsiteY12" fmla="*/ 209444 h 518501"/>
              <a:gd name="connsiteX13" fmla="*/ 229877 w 3353651"/>
              <a:gd name="connsiteY13" fmla="*/ 153252 h 518501"/>
              <a:gd name="connsiteX14" fmla="*/ 38313 w 3353651"/>
              <a:gd name="connsiteY14" fmla="*/ 71518 h 518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53651" h="518501">
                <a:moveTo>
                  <a:pt x="38313" y="71518"/>
                </a:moveTo>
                <a:lnTo>
                  <a:pt x="0" y="122601"/>
                </a:lnTo>
                <a:lnTo>
                  <a:pt x="232431" y="209444"/>
                </a:lnTo>
                <a:lnTo>
                  <a:pt x="306503" y="268190"/>
                </a:lnTo>
                <a:lnTo>
                  <a:pt x="1701090" y="194119"/>
                </a:lnTo>
                <a:lnTo>
                  <a:pt x="2411155" y="518501"/>
                </a:lnTo>
                <a:lnTo>
                  <a:pt x="3289796" y="265636"/>
                </a:lnTo>
                <a:lnTo>
                  <a:pt x="3353651" y="63855"/>
                </a:lnTo>
                <a:lnTo>
                  <a:pt x="3353651" y="0"/>
                </a:lnTo>
                <a:lnTo>
                  <a:pt x="3279580" y="219661"/>
                </a:lnTo>
                <a:lnTo>
                  <a:pt x="2416263" y="459755"/>
                </a:lnTo>
                <a:lnTo>
                  <a:pt x="1698536" y="132818"/>
                </a:lnTo>
                <a:lnTo>
                  <a:pt x="309057" y="209444"/>
                </a:lnTo>
                <a:lnTo>
                  <a:pt x="229877" y="153252"/>
                </a:lnTo>
                <a:lnTo>
                  <a:pt x="38313" y="71518"/>
                </a:lnTo>
                <a:close/>
              </a:path>
            </a:pathLst>
          </a:custGeom>
          <a:solidFill>
            <a:srgbClr val="FF99FF"/>
          </a:solidFill>
          <a:ln w="15875" cap="rnd" cmpd="sng" algn="ctr">
            <a:noFill/>
            <a:prstDash val="solid"/>
          </a:ln>
          <a:effectLst/>
        </p:spPr>
        <p:txBody>
          <a:bodyPr rtlCol="0" anchor="ctr"/>
          <a:lstStyle/>
          <a:p>
            <a:pPr algn="ctr">
              <a:defRPr/>
            </a:pPr>
            <a:endParaRPr lang="en-US" kern="0" dirty="0">
              <a:solidFill>
                <a:prstClr val="white"/>
              </a:solidFill>
              <a:latin typeface="Calisto MT" panose="02040603050505030304"/>
            </a:endParaRPr>
          </a:p>
        </p:txBody>
      </p:sp>
      <p:sp>
        <p:nvSpPr>
          <p:cNvPr id="27" name="Freeform: Shape 26">
            <a:extLst>
              <a:ext uri="{FF2B5EF4-FFF2-40B4-BE49-F238E27FC236}">
                <a16:creationId xmlns:a16="http://schemas.microsoft.com/office/drawing/2014/main" id="{6DD68210-509D-4050-AB3F-29D6219A7761}"/>
              </a:ext>
            </a:extLst>
          </p:cNvPr>
          <p:cNvSpPr/>
          <p:nvPr/>
        </p:nvSpPr>
        <p:spPr>
          <a:xfrm>
            <a:off x="7419071" y="3529891"/>
            <a:ext cx="2973077" cy="602788"/>
          </a:xfrm>
          <a:custGeom>
            <a:avLst/>
            <a:gdLst>
              <a:gd name="connsiteX0" fmla="*/ 0 w 2973077"/>
              <a:gd name="connsiteY0" fmla="*/ 252864 h 602788"/>
              <a:gd name="connsiteX1" fmla="*/ 5109 w 2973077"/>
              <a:gd name="connsiteY1" fmla="*/ 352478 h 602788"/>
              <a:gd name="connsiteX2" fmla="*/ 1323071 w 2973077"/>
              <a:gd name="connsiteY2" fmla="*/ 278406 h 602788"/>
              <a:gd name="connsiteX3" fmla="*/ 2030581 w 2973077"/>
              <a:gd name="connsiteY3" fmla="*/ 602788 h 602788"/>
              <a:gd name="connsiteX4" fmla="*/ 2896452 w 2973077"/>
              <a:gd name="connsiteY4" fmla="*/ 370357 h 602788"/>
              <a:gd name="connsiteX5" fmla="*/ 2970523 w 2973077"/>
              <a:gd name="connsiteY5" fmla="*/ 143034 h 602788"/>
              <a:gd name="connsiteX6" fmla="*/ 2973077 w 2973077"/>
              <a:gd name="connsiteY6" fmla="*/ 0 h 602788"/>
              <a:gd name="connsiteX7" fmla="*/ 2906669 w 2973077"/>
              <a:gd name="connsiteY7" fmla="*/ 255418 h 602788"/>
              <a:gd name="connsiteX8" fmla="*/ 2030581 w 2973077"/>
              <a:gd name="connsiteY8" fmla="*/ 505729 h 602788"/>
              <a:gd name="connsiteX9" fmla="*/ 1323071 w 2973077"/>
              <a:gd name="connsiteY9" fmla="*/ 181347 h 602788"/>
              <a:gd name="connsiteX10" fmla="*/ 0 w 2973077"/>
              <a:gd name="connsiteY10" fmla="*/ 252864 h 602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73077" h="602788">
                <a:moveTo>
                  <a:pt x="0" y="252864"/>
                </a:moveTo>
                <a:lnTo>
                  <a:pt x="5109" y="352478"/>
                </a:lnTo>
                <a:lnTo>
                  <a:pt x="1323071" y="278406"/>
                </a:lnTo>
                <a:lnTo>
                  <a:pt x="2030581" y="602788"/>
                </a:lnTo>
                <a:lnTo>
                  <a:pt x="2896452" y="370357"/>
                </a:lnTo>
                <a:lnTo>
                  <a:pt x="2970523" y="143034"/>
                </a:lnTo>
                <a:cubicBezTo>
                  <a:pt x="2971374" y="95356"/>
                  <a:pt x="2972226" y="47678"/>
                  <a:pt x="2973077" y="0"/>
                </a:cubicBezTo>
                <a:lnTo>
                  <a:pt x="2906669" y="255418"/>
                </a:lnTo>
                <a:lnTo>
                  <a:pt x="2030581" y="505729"/>
                </a:lnTo>
                <a:lnTo>
                  <a:pt x="1323071" y="181347"/>
                </a:lnTo>
                <a:lnTo>
                  <a:pt x="0" y="252864"/>
                </a:lnTo>
                <a:close/>
              </a:path>
            </a:pathLst>
          </a:custGeom>
          <a:solidFill>
            <a:srgbClr val="0070C0"/>
          </a:solidFill>
          <a:ln w="15875" cap="rnd" cmpd="sng" algn="ctr">
            <a:noFill/>
            <a:prstDash val="solid"/>
          </a:ln>
          <a:effectLst/>
        </p:spPr>
        <p:txBody>
          <a:bodyPr rtlCol="0" anchor="ctr"/>
          <a:lstStyle/>
          <a:p>
            <a:pPr algn="ctr">
              <a:defRPr/>
            </a:pPr>
            <a:endParaRPr lang="en-US" kern="0" dirty="0">
              <a:solidFill>
                <a:prstClr val="white"/>
              </a:solidFill>
              <a:latin typeface="Calisto MT" panose="02040603050505030304"/>
            </a:endParaRPr>
          </a:p>
        </p:txBody>
      </p:sp>
      <p:sp>
        <p:nvSpPr>
          <p:cNvPr id="28" name="Freeform: Shape 27">
            <a:extLst>
              <a:ext uri="{FF2B5EF4-FFF2-40B4-BE49-F238E27FC236}">
                <a16:creationId xmlns:a16="http://schemas.microsoft.com/office/drawing/2014/main" id="{4650D9FD-4EAF-4503-ACF7-1A4504BEBFB7}"/>
              </a:ext>
            </a:extLst>
          </p:cNvPr>
          <p:cNvSpPr/>
          <p:nvPr/>
        </p:nvSpPr>
        <p:spPr>
          <a:xfrm>
            <a:off x="7018064" y="3535000"/>
            <a:ext cx="3376639" cy="505729"/>
          </a:xfrm>
          <a:custGeom>
            <a:avLst/>
            <a:gdLst>
              <a:gd name="connsiteX0" fmla="*/ 86842 w 3376639"/>
              <a:gd name="connsiteY0" fmla="*/ 94505 h 505729"/>
              <a:gd name="connsiteX1" fmla="*/ 247756 w 3376639"/>
              <a:gd name="connsiteY1" fmla="*/ 150697 h 505729"/>
              <a:gd name="connsiteX2" fmla="*/ 316719 w 3376639"/>
              <a:gd name="connsiteY2" fmla="*/ 217106 h 505729"/>
              <a:gd name="connsiteX3" fmla="*/ 1731740 w 3376639"/>
              <a:gd name="connsiteY3" fmla="*/ 137926 h 505729"/>
              <a:gd name="connsiteX4" fmla="*/ 2434143 w 3376639"/>
              <a:gd name="connsiteY4" fmla="*/ 467417 h 505729"/>
              <a:gd name="connsiteX5" fmla="*/ 3302567 w 3376639"/>
              <a:gd name="connsiteY5" fmla="*/ 211998 h 505729"/>
              <a:gd name="connsiteX6" fmla="*/ 3376639 w 3376639"/>
              <a:gd name="connsiteY6" fmla="*/ 0 h 505729"/>
              <a:gd name="connsiteX7" fmla="*/ 3307676 w 3376639"/>
              <a:gd name="connsiteY7" fmla="*/ 250310 h 505729"/>
              <a:gd name="connsiteX8" fmla="*/ 2426480 w 3376639"/>
              <a:gd name="connsiteY8" fmla="*/ 505729 h 505729"/>
              <a:gd name="connsiteX9" fmla="*/ 1716415 w 3376639"/>
              <a:gd name="connsiteY9" fmla="*/ 173685 h 505729"/>
              <a:gd name="connsiteX10" fmla="*/ 311611 w 3376639"/>
              <a:gd name="connsiteY10" fmla="*/ 252865 h 505729"/>
              <a:gd name="connsiteX11" fmla="*/ 257973 w 3376639"/>
              <a:gd name="connsiteY11" fmla="*/ 199227 h 505729"/>
              <a:gd name="connsiteX12" fmla="*/ 0 w 3376639"/>
              <a:gd name="connsiteY12" fmla="*/ 97059 h 505729"/>
              <a:gd name="connsiteX13" fmla="*/ 86842 w 3376639"/>
              <a:gd name="connsiteY13" fmla="*/ 94505 h 505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76639" h="505729">
                <a:moveTo>
                  <a:pt x="86842" y="94505"/>
                </a:moveTo>
                <a:lnTo>
                  <a:pt x="247756" y="150697"/>
                </a:lnTo>
                <a:lnTo>
                  <a:pt x="316719" y="217106"/>
                </a:lnTo>
                <a:lnTo>
                  <a:pt x="1731740" y="137926"/>
                </a:lnTo>
                <a:lnTo>
                  <a:pt x="2434143" y="467417"/>
                </a:lnTo>
                <a:lnTo>
                  <a:pt x="3302567" y="211998"/>
                </a:lnTo>
                <a:lnTo>
                  <a:pt x="3376639" y="0"/>
                </a:lnTo>
                <a:lnTo>
                  <a:pt x="3307676" y="250310"/>
                </a:lnTo>
                <a:lnTo>
                  <a:pt x="2426480" y="505729"/>
                </a:lnTo>
                <a:lnTo>
                  <a:pt x="1716415" y="173685"/>
                </a:lnTo>
                <a:lnTo>
                  <a:pt x="311611" y="252865"/>
                </a:lnTo>
                <a:lnTo>
                  <a:pt x="257973" y="199227"/>
                </a:lnTo>
                <a:lnTo>
                  <a:pt x="0" y="97059"/>
                </a:lnTo>
                <a:lnTo>
                  <a:pt x="86842" y="94505"/>
                </a:lnTo>
                <a:close/>
              </a:path>
            </a:pathLst>
          </a:custGeom>
          <a:solidFill>
            <a:srgbClr val="00FFFF"/>
          </a:solidFill>
          <a:ln w="15875" cap="rnd" cmpd="sng" algn="ctr">
            <a:noFill/>
            <a:prstDash val="solid"/>
          </a:ln>
          <a:effectLst/>
        </p:spPr>
        <p:txBody>
          <a:bodyPr rtlCol="0" anchor="ctr"/>
          <a:lstStyle/>
          <a:p>
            <a:pPr algn="ctr">
              <a:defRPr/>
            </a:pPr>
            <a:endParaRPr lang="en-US" kern="0" dirty="0">
              <a:solidFill>
                <a:prstClr val="white"/>
              </a:solidFill>
              <a:latin typeface="Calisto MT" panose="02040603050505030304"/>
            </a:endParaRPr>
          </a:p>
        </p:txBody>
      </p:sp>
      <p:sp>
        <p:nvSpPr>
          <p:cNvPr id="29" name="Freeform: Shape 28">
            <a:extLst>
              <a:ext uri="{FF2B5EF4-FFF2-40B4-BE49-F238E27FC236}">
                <a16:creationId xmlns:a16="http://schemas.microsoft.com/office/drawing/2014/main" id="{FA087B24-D3CA-48F9-BCF0-051558BF1307}"/>
              </a:ext>
            </a:extLst>
          </p:cNvPr>
          <p:cNvSpPr/>
          <p:nvPr/>
        </p:nvSpPr>
        <p:spPr>
          <a:xfrm>
            <a:off x="7444613" y="3248930"/>
            <a:ext cx="2947535" cy="753486"/>
          </a:xfrm>
          <a:custGeom>
            <a:avLst/>
            <a:gdLst>
              <a:gd name="connsiteX0" fmla="*/ 0 w 2947535"/>
              <a:gd name="connsiteY0" fmla="*/ 240093 h 753486"/>
              <a:gd name="connsiteX1" fmla="*/ 15325 w 2947535"/>
              <a:gd name="connsiteY1" fmla="*/ 495512 h 753486"/>
              <a:gd name="connsiteX2" fmla="*/ 1302637 w 2947535"/>
              <a:gd name="connsiteY2" fmla="*/ 423995 h 753486"/>
              <a:gd name="connsiteX3" fmla="*/ 2002485 w 2947535"/>
              <a:gd name="connsiteY3" fmla="*/ 753486 h 753486"/>
              <a:gd name="connsiteX4" fmla="*/ 2873464 w 2947535"/>
              <a:gd name="connsiteY4" fmla="*/ 500621 h 753486"/>
              <a:gd name="connsiteX5" fmla="*/ 2947535 w 2947535"/>
              <a:gd name="connsiteY5" fmla="*/ 255419 h 753486"/>
              <a:gd name="connsiteX6" fmla="*/ 2947535 w 2947535"/>
              <a:gd name="connsiteY6" fmla="*/ 0 h 753486"/>
              <a:gd name="connsiteX7" fmla="*/ 2873464 w 2947535"/>
              <a:gd name="connsiteY7" fmla="*/ 260527 h 753486"/>
              <a:gd name="connsiteX8" fmla="*/ 1999931 w 2947535"/>
              <a:gd name="connsiteY8" fmla="*/ 508283 h 753486"/>
              <a:gd name="connsiteX9" fmla="*/ 1274541 w 2947535"/>
              <a:gd name="connsiteY9" fmla="*/ 176239 h 753486"/>
              <a:gd name="connsiteX10" fmla="*/ 0 w 2947535"/>
              <a:gd name="connsiteY10" fmla="*/ 240093 h 753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47535" h="753486">
                <a:moveTo>
                  <a:pt x="0" y="240093"/>
                </a:moveTo>
                <a:lnTo>
                  <a:pt x="15325" y="495512"/>
                </a:lnTo>
                <a:lnTo>
                  <a:pt x="1302637" y="423995"/>
                </a:lnTo>
                <a:lnTo>
                  <a:pt x="2002485" y="753486"/>
                </a:lnTo>
                <a:lnTo>
                  <a:pt x="2873464" y="500621"/>
                </a:lnTo>
                <a:lnTo>
                  <a:pt x="2947535" y="255419"/>
                </a:lnTo>
                <a:lnTo>
                  <a:pt x="2947535" y="0"/>
                </a:lnTo>
                <a:lnTo>
                  <a:pt x="2873464" y="260527"/>
                </a:lnTo>
                <a:lnTo>
                  <a:pt x="1999931" y="508283"/>
                </a:lnTo>
                <a:lnTo>
                  <a:pt x="1274541" y="176239"/>
                </a:lnTo>
                <a:lnTo>
                  <a:pt x="0" y="240093"/>
                </a:lnTo>
                <a:close/>
              </a:path>
            </a:pathLst>
          </a:custGeom>
          <a:solidFill>
            <a:sysClr val="window" lastClr="FFFFFF">
              <a:lumMod val="75000"/>
            </a:sysClr>
          </a:solidFill>
          <a:ln w="15875" cap="rnd" cmpd="sng" algn="ctr">
            <a:noFill/>
            <a:prstDash val="solid"/>
          </a:ln>
          <a:effectLst/>
        </p:spPr>
        <p:txBody>
          <a:bodyPr rtlCol="0" anchor="ctr"/>
          <a:lstStyle/>
          <a:p>
            <a:pPr algn="ctr">
              <a:defRPr/>
            </a:pPr>
            <a:endParaRPr lang="en-US" kern="0" dirty="0">
              <a:solidFill>
                <a:prstClr val="white"/>
              </a:solidFill>
              <a:latin typeface="Calisto MT" panose="02040603050505030304"/>
            </a:endParaRPr>
          </a:p>
        </p:txBody>
      </p:sp>
      <p:sp>
        <p:nvSpPr>
          <p:cNvPr id="30" name="Freeform: Shape 29">
            <a:extLst>
              <a:ext uri="{FF2B5EF4-FFF2-40B4-BE49-F238E27FC236}">
                <a16:creationId xmlns:a16="http://schemas.microsoft.com/office/drawing/2014/main" id="{A6F03EA7-047A-4750-8B31-4206D1F2EBDA}"/>
              </a:ext>
            </a:extLst>
          </p:cNvPr>
          <p:cNvSpPr/>
          <p:nvPr/>
        </p:nvSpPr>
        <p:spPr>
          <a:xfrm>
            <a:off x="7334782" y="3292352"/>
            <a:ext cx="3049703" cy="472525"/>
          </a:xfrm>
          <a:custGeom>
            <a:avLst/>
            <a:gdLst>
              <a:gd name="connsiteX0" fmla="*/ 0 w 3042040"/>
              <a:gd name="connsiteY0" fmla="*/ 176239 h 472525"/>
              <a:gd name="connsiteX1" fmla="*/ 1381816 w 3042040"/>
              <a:gd name="connsiteY1" fmla="*/ 132818 h 472525"/>
              <a:gd name="connsiteX2" fmla="*/ 2107206 w 3042040"/>
              <a:gd name="connsiteY2" fmla="*/ 472525 h 472525"/>
              <a:gd name="connsiteX3" fmla="*/ 2985848 w 3042040"/>
              <a:gd name="connsiteY3" fmla="*/ 217106 h 472525"/>
              <a:gd name="connsiteX4" fmla="*/ 3042040 w 3042040"/>
              <a:gd name="connsiteY4" fmla="*/ 0 h 472525"/>
              <a:gd name="connsiteX5" fmla="*/ 2975631 w 3042040"/>
              <a:gd name="connsiteY5" fmla="*/ 191564 h 472525"/>
              <a:gd name="connsiteX6" fmla="*/ 2096990 w 3042040"/>
              <a:gd name="connsiteY6" fmla="*/ 436766 h 472525"/>
              <a:gd name="connsiteX7" fmla="*/ 1394587 w 3042040"/>
              <a:gd name="connsiteY7" fmla="*/ 94505 h 472525"/>
              <a:gd name="connsiteX8" fmla="*/ 0 w 3042040"/>
              <a:gd name="connsiteY8" fmla="*/ 176239 h 472525"/>
              <a:gd name="connsiteX0" fmla="*/ 0 w 3039486"/>
              <a:gd name="connsiteY0" fmla="*/ 148143 h 472525"/>
              <a:gd name="connsiteX1" fmla="*/ 1379262 w 3039486"/>
              <a:gd name="connsiteY1" fmla="*/ 132818 h 472525"/>
              <a:gd name="connsiteX2" fmla="*/ 2104652 w 3039486"/>
              <a:gd name="connsiteY2" fmla="*/ 472525 h 472525"/>
              <a:gd name="connsiteX3" fmla="*/ 2983294 w 3039486"/>
              <a:gd name="connsiteY3" fmla="*/ 217106 h 472525"/>
              <a:gd name="connsiteX4" fmla="*/ 3039486 w 3039486"/>
              <a:gd name="connsiteY4" fmla="*/ 0 h 472525"/>
              <a:gd name="connsiteX5" fmla="*/ 2973077 w 3039486"/>
              <a:gd name="connsiteY5" fmla="*/ 191564 h 472525"/>
              <a:gd name="connsiteX6" fmla="*/ 2094436 w 3039486"/>
              <a:gd name="connsiteY6" fmla="*/ 436766 h 472525"/>
              <a:gd name="connsiteX7" fmla="*/ 1392033 w 3039486"/>
              <a:gd name="connsiteY7" fmla="*/ 94505 h 472525"/>
              <a:gd name="connsiteX8" fmla="*/ 0 w 3039486"/>
              <a:gd name="connsiteY8" fmla="*/ 148143 h 472525"/>
              <a:gd name="connsiteX0" fmla="*/ 0 w 3039486"/>
              <a:gd name="connsiteY0" fmla="*/ 183902 h 472525"/>
              <a:gd name="connsiteX1" fmla="*/ 1379262 w 3039486"/>
              <a:gd name="connsiteY1" fmla="*/ 132818 h 472525"/>
              <a:gd name="connsiteX2" fmla="*/ 2104652 w 3039486"/>
              <a:gd name="connsiteY2" fmla="*/ 472525 h 472525"/>
              <a:gd name="connsiteX3" fmla="*/ 2983294 w 3039486"/>
              <a:gd name="connsiteY3" fmla="*/ 217106 h 472525"/>
              <a:gd name="connsiteX4" fmla="*/ 3039486 w 3039486"/>
              <a:gd name="connsiteY4" fmla="*/ 0 h 472525"/>
              <a:gd name="connsiteX5" fmla="*/ 2973077 w 3039486"/>
              <a:gd name="connsiteY5" fmla="*/ 191564 h 472525"/>
              <a:gd name="connsiteX6" fmla="*/ 2094436 w 3039486"/>
              <a:gd name="connsiteY6" fmla="*/ 436766 h 472525"/>
              <a:gd name="connsiteX7" fmla="*/ 1392033 w 3039486"/>
              <a:gd name="connsiteY7" fmla="*/ 94505 h 472525"/>
              <a:gd name="connsiteX8" fmla="*/ 0 w 3039486"/>
              <a:gd name="connsiteY8" fmla="*/ 183902 h 472525"/>
              <a:gd name="connsiteX0" fmla="*/ 0 w 3039486"/>
              <a:gd name="connsiteY0" fmla="*/ 183902 h 472525"/>
              <a:gd name="connsiteX1" fmla="*/ 296286 w 3039486"/>
              <a:gd name="connsiteY1" fmla="*/ 171131 h 472525"/>
              <a:gd name="connsiteX2" fmla="*/ 1379262 w 3039486"/>
              <a:gd name="connsiteY2" fmla="*/ 132818 h 472525"/>
              <a:gd name="connsiteX3" fmla="*/ 2104652 w 3039486"/>
              <a:gd name="connsiteY3" fmla="*/ 472525 h 472525"/>
              <a:gd name="connsiteX4" fmla="*/ 2983294 w 3039486"/>
              <a:gd name="connsiteY4" fmla="*/ 217106 h 472525"/>
              <a:gd name="connsiteX5" fmla="*/ 3039486 w 3039486"/>
              <a:gd name="connsiteY5" fmla="*/ 0 h 472525"/>
              <a:gd name="connsiteX6" fmla="*/ 2973077 w 3039486"/>
              <a:gd name="connsiteY6" fmla="*/ 191564 h 472525"/>
              <a:gd name="connsiteX7" fmla="*/ 2094436 w 3039486"/>
              <a:gd name="connsiteY7" fmla="*/ 436766 h 472525"/>
              <a:gd name="connsiteX8" fmla="*/ 1392033 w 3039486"/>
              <a:gd name="connsiteY8" fmla="*/ 94505 h 472525"/>
              <a:gd name="connsiteX9" fmla="*/ 0 w 3039486"/>
              <a:gd name="connsiteY9" fmla="*/ 183902 h 472525"/>
              <a:gd name="connsiteX0" fmla="*/ 10217 w 3049703"/>
              <a:gd name="connsiteY0" fmla="*/ 183902 h 472525"/>
              <a:gd name="connsiteX1" fmla="*/ 0 w 3049703"/>
              <a:gd name="connsiteY1" fmla="*/ 211998 h 472525"/>
              <a:gd name="connsiteX2" fmla="*/ 1389479 w 3049703"/>
              <a:gd name="connsiteY2" fmla="*/ 132818 h 472525"/>
              <a:gd name="connsiteX3" fmla="*/ 2114869 w 3049703"/>
              <a:gd name="connsiteY3" fmla="*/ 472525 h 472525"/>
              <a:gd name="connsiteX4" fmla="*/ 2993511 w 3049703"/>
              <a:gd name="connsiteY4" fmla="*/ 217106 h 472525"/>
              <a:gd name="connsiteX5" fmla="*/ 3049703 w 3049703"/>
              <a:gd name="connsiteY5" fmla="*/ 0 h 472525"/>
              <a:gd name="connsiteX6" fmla="*/ 2983294 w 3049703"/>
              <a:gd name="connsiteY6" fmla="*/ 191564 h 472525"/>
              <a:gd name="connsiteX7" fmla="*/ 2104653 w 3049703"/>
              <a:gd name="connsiteY7" fmla="*/ 436766 h 472525"/>
              <a:gd name="connsiteX8" fmla="*/ 1402250 w 3049703"/>
              <a:gd name="connsiteY8" fmla="*/ 94505 h 472525"/>
              <a:gd name="connsiteX9" fmla="*/ 10217 w 3049703"/>
              <a:gd name="connsiteY9" fmla="*/ 183902 h 47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49703" h="472525">
                <a:moveTo>
                  <a:pt x="10217" y="183902"/>
                </a:moveTo>
                <a:lnTo>
                  <a:pt x="0" y="211998"/>
                </a:lnTo>
                <a:lnTo>
                  <a:pt x="1389479" y="132818"/>
                </a:lnTo>
                <a:lnTo>
                  <a:pt x="2114869" y="472525"/>
                </a:lnTo>
                <a:lnTo>
                  <a:pt x="2993511" y="217106"/>
                </a:lnTo>
                <a:lnTo>
                  <a:pt x="3049703" y="0"/>
                </a:lnTo>
                <a:lnTo>
                  <a:pt x="2983294" y="191564"/>
                </a:lnTo>
                <a:lnTo>
                  <a:pt x="2104653" y="436766"/>
                </a:lnTo>
                <a:lnTo>
                  <a:pt x="1402250" y="94505"/>
                </a:lnTo>
                <a:lnTo>
                  <a:pt x="10217" y="183902"/>
                </a:lnTo>
                <a:close/>
              </a:path>
            </a:pathLst>
          </a:custGeom>
          <a:solidFill>
            <a:srgbClr val="FFFF00"/>
          </a:solidFill>
          <a:ln w="15875" cap="rnd" cmpd="sng" algn="ctr">
            <a:noFill/>
            <a:prstDash val="solid"/>
          </a:ln>
          <a:effectLst/>
        </p:spPr>
        <p:txBody>
          <a:bodyPr rtlCol="0" anchor="ctr"/>
          <a:lstStyle/>
          <a:p>
            <a:pPr algn="ctr">
              <a:defRPr/>
            </a:pPr>
            <a:endParaRPr lang="en-US" kern="0">
              <a:solidFill>
                <a:prstClr val="white"/>
              </a:solidFill>
              <a:latin typeface="Calisto MT" panose="02040603050505030304"/>
            </a:endParaRPr>
          </a:p>
        </p:txBody>
      </p:sp>
      <p:sp>
        <p:nvSpPr>
          <p:cNvPr id="31" name="Freeform: Shape 30">
            <a:extLst>
              <a:ext uri="{FF2B5EF4-FFF2-40B4-BE49-F238E27FC236}">
                <a16:creationId xmlns:a16="http://schemas.microsoft.com/office/drawing/2014/main" id="{94E17702-FB6F-4D02-A69E-4D9E12FC0B4E}"/>
              </a:ext>
            </a:extLst>
          </p:cNvPr>
          <p:cNvSpPr/>
          <p:nvPr/>
        </p:nvSpPr>
        <p:spPr>
          <a:xfrm>
            <a:off x="8616985" y="2413709"/>
            <a:ext cx="1772608" cy="853100"/>
          </a:xfrm>
          <a:custGeom>
            <a:avLst/>
            <a:gdLst>
              <a:gd name="connsiteX0" fmla="*/ 0 w 1772608"/>
              <a:gd name="connsiteY0" fmla="*/ 125156 h 853100"/>
              <a:gd name="connsiteX1" fmla="*/ 12771 w 1772608"/>
              <a:gd name="connsiteY1" fmla="*/ 498068 h 853100"/>
              <a:gd name="connsiteX2" fmla="*/ 130264 w 1772608"/>
              <a:gd name="connsiteY2" fmla="*/ 492959 h 853100"/>
              <a:gd name="connsiteX3" fmla="*/ 842883 w 1772608"/>
              <a:gd name="connsiteY3" fmla="*/ 853100 h 853100"/>
              <a:gd name="connsiteX4" fmla="*/ 1703645 w 1772608"/>
              <a:gd name="connsiteY4" fmla="*/ 600235 h 853100"/>
              <a:gd name="connsiteX5" fmla="*/ 1772608 w 1772608"/>
              <a:gd name="connsiteY5" fmla="*/ 372912 h 853100"/>
              <a:gd name="connsiteX6" fmla="*/ 1770054 w 1772608"/>
              <a:gd name="connsiteY6" fmla="*/ 0 h 853100"/>
              <a:gd name="connsiteX7" fmla="*/ 1703645 w 1772608"/>
              <a:gd name="connsiteY7" fmla="*/ 237540 h 853100"/>
              <a:gd name="connsiteX8" fmla="*/ 825004 w 1772608"/>
              <a:gd name="connsiteY8" fmla="*/ 487851 h 853100"/>
              <a:gd name="connsiteX9" fmla="*/ 102168 w 1772608"/>
              <a:gd name="connsiteY9" fmla="*/ 109831 h 853100"/>
              <a:gd name="connsiteX10" fmla="*/ 0 w 1772608"/>
              <a:gd name="connsiteY10" fmla="*/ 125156 h 8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72608" h="853100">
                <a:moveTo>
                  <a:pt x="0" y="125156"/>
                </a:moveTo>
                <a:lnTo>
                  <a:pt x="12771" y="498068"/>
                </a:lnTo>
                <a:lnTo>
                  <a:pt x="130264" y="492959"/>
                </a:lnTo>
                <a:lnTo>
                  <a:pt x="842883" y="853100"/>
                </a:lnTo>
                <a:lnTo>
                  <a:pt x="1703645" y="600235"/>
                </a:lnTo>
                <a:lnTo>
                  <a:pt x="1772608" y="372912"/>
                </a:lnTo>
                <a:cubicBezTo>
                  <a:pt x="1771757" y="248608"/>
                  <a:pt x="1770905" y="124304"/>
                  <a:pt x="1770054" y="0"/>
                </a:cubicBezTo>
                <a:lnTo>
                  <a:pt x="1703645" y="237540"/>
                </a:lnTo>
                <a:lnTo>
                  <a:pt x="825004" y="487851"/>
                </a:lnTo>
                <a:lnTo>
                  <a:pt x="102168" y="109831"/>
                </a:lnTo>
                <a:lnTo>
                  <a:pt x="0" y="125156"/>
                </a:lnTo>
                <a:close/>
              </a:path>
            </a:pathLst>
          </a:custGeom>
          <a:solidFill>
            <a:srgbClr val="00B0F0"/>
          </a:solidFill>
          <a:ln w="15875" cap="rnd" cmpd="sng" algn="ctr">
            <a:noFill/>
            <a:prstDash val="solid"/>
          </a:ln>
          <a:effectLst/>
        </p:spPr>
        <p:txBody>
          <a:bodyPr rtlCol="0" anchor="ctr"/>
          <a:lstStyle/>
          <a:p>
            <a:pPr algn="ctr">
              <a:defRPr/>
            </a:pPr>
            <a:endParaRPr lang="en-US" kern="0">
              <a:solidFill>
                <a:prstClr val="white"/>
              </a:solidFill>
              <a:latin typeface="Calisto MT" panose="02040603050505030304"/>
            </a:endParaRPr>
          </a:p>
        </p:txBody>
      </p:sp>
      <p:sp>
        <p:nvSpPr>
          <p:cNvPr id="32" name="Freeform: Shape 31">
            <a:extLst>
              <a:ext uri="{FF2B5EF4-FFF2-40B4-BE49-F238E27FC236}">
                <a16:creationId xmlns:a16="http://schemas.microsoft.com/office/drawing/2014/main" id="{AB4C204C-BA09-4B19-BD9F-EB7C8221AD92}"/>
              </a:ext>
            </a:extLst>
          </p:cNvPr>
          <p:cNvSpPr/>
          <p:nvPr/>
        </p:nvSpPr>
        <p:spPr>
          <a:xfrm>
            <a:off x="6586416" y="1623359"/>
            <a:ext cx="3800621" cy="1278203"/>
          </a:xfrm>
          <a:custGeom>
            <a:avLst/>
            <a:gdLst>
              <a:gd name="connsiteX0" fmla="*/ 0 w 2094436"/>
              <a:gd name="connsiteY0" fmla="*/ 89396 h 766257"/>
              <a:gd name="connsiteX1" fmla="*/ 20434 w 2094436"/>
              <a:gd name="connsiteY1" fmla="*/ 421441 h 766257"/>
              <a:gd name="connsiteX2" fmla="*/ 444429 w 2094436"/>
              <a:gd name="connsiteY2" fmla="*/ 395899 h 766257"/>
              <a:gd name="connsiteX3" fmla="*/ 1154494 w 2094436"/>
              <a:gd name="connsiteY3" fmla="*/ 766257 h 766257"/>
              <a:gd name="connsiteX4" fmla="*/ 2033136 w 2094436"/>
              <a:gd name="connsiteY4" fmla="*/ 518500 h 766257"/>
              <a:gd name="connsiteX5" fmla="*/ 2094436 w 2094436"/>
              <a:gd name="connsiteY5" fmla="*/ 298840 h 766257"/>
              <a:gd name="connsiteX6" fmla="*/ 2091882 w 2094436"/>
              <a:gd name="connsiteY6" fmla="*/ 0 h 766257"/>
              <a:gd name="connsiteX7" fmla="*/ 2025473 w 2094436"/>
              <a:gd name="connsiteY7" fmla="*/ 211998 h 766257"/>
              <a:gd name="connsiteX8" fmla="*/ 1139169 w 2094436"/>
              <a:gd name="connsiteY8" fmla="*/ 467417 h 766257"/>
              <a:gd name="connsiteX9" fmla="*/ 436767 w 2094436"/>
              <a:gd name="connsiteY9" fmla="*/ 63855 h 766257"/>
              <a:gd name="connsiteX10" fmla="*/ 0 w 2094436"/>
              <a:gd name="connsiteY10" fmla="*/ 89396 h 766257"/>
              <a:gd name="connsiteX0" fmla="*/ 0 w 2094436"/>
              <a:gd name="connsiteY0" fmla="*/ 89396 h 766257"/>
              <a:gd name="connsiteX1" fmla="*/ 11243 w 2094436"/>
              <a:gd name="connsiteY1" fmla="*/ 236666 h 766257"/>
              <a:gd name="connsiteX2" fmla="*/ 20434 w 2094436"/>
              <a:gd name="connsiteY2" fmla="*/ 421441 h 766257"/>
              <a:gd name="connsiteX3" fmla="*/ 444429 w 2094436"/>
              <a:gd name="connsiteY3" fmla="*/ 395899 h 766257"/>
              <a:gd name="connsiteX4" fmla="*/ 1154494 w 2094436"/>
              <a:gd name="connsiteY4" fmla="*/ 766257 h 766257"/>
              <a:gd name="connsiteX5" fmla="*/ 2033136 w 2094436"/>
              <a:gd name="connsiteY5" fmla="*/ 518500 h 766257"/>
              <a:gd name="connsiteX6" fmla="*/ 2094436 w 2094436"/>
              <a:gd name="connsiteY6" fmla="*/ 298840 h 766257"/>
              <a:gd name="connsiteX7" fmla="*/ 2091882 w 2094436"/>
              <a:gd name="connsiteY7" fmla="*/ 0 h 766257"/>
              <a:gd name="connsiteX8" fmla="*/ 2025473 w 2094436"/>
              <a:gd name="connsiteY8" fmla="*/ 211998 h 766257"/>
              <a:gd name="connsiteX9" fmla="*/ 1139169 w 2094436"/>
              <a:gd name="connsiteY9" fmla="*/ 467417 h 766257"/>
              <a:gd name="connsiteX10" fmla="*/ 436767 w 2094436"/>
              <a:gd name="connsiteY10" fmla="*/ 63855 h 766257"/>
              <a:gd name="connsiteX11" fmla="*/ 0 w 2094436"/>
              <a:gd name="connsiteY11" fmla="*/ 89396 h 766257"/>
              <a:gd name="connsiteX0" fmla="*/ 961772 w 3056208"/>
              <a:gd name="connsiteY0" fmla="*/ 89396 h 766257"/>
              <a:gd name="connsiteX1" fmla="*/ 0 w 3056208"/>
              <a:gd name="connsiteY1" fmla="*/ 471127 h 766257"/>
              <a:gd name="connsiteX2" fmla="*/ 982206 w 3056208"/>
              <a:gd name="connsiteY2" fmla="*/ 421441 h 766257"/>
              <a:gd name="connsiteX3" fmla="*/ 1406201 w 3056208"/>
              <a:gd name="connsiteY3" fmla="*/ 395899 h 766257"/>
              <a:gd name="connsiteX4" fmla="*/ 2116266 w 3056208"/>
              <a:gd name="connsiteY4" fmla="*/ 766257 h 766257"/>
              <a:gd name="connsiteX5" fmla="*/ 2994908 w 3056208"/>
              <a:gd name="connsiteY5" fmla="*/ 518500 h 766257"/>
              <a:gd name="connsiteX6" fmla="*/ 3056208 w 3056208"/>
              <a:gd name="connsiteY6" fmla="*/ 298840 h 766257"/>
              <a:gd name="connsiteX7" fmla="*/ 3053654 w 3056208"/>
              <a:gd name="connsiteY7" fmla="*/ 0 h 766257"/>
              <a:gd name="connsiteX8" fmla="*/ 2987245 w 3056208"/>
              <a:gd name="connsiteY8" fmla="*/ 211998 h 766257"/>
              <a:gd name="connsiteX9" fmla="*/ 2100941 w 3056208"/>
              <a:gd name="connsiteY9" fmla="*/ 467417 h 766257"/>
              <a:gd name="connsiteX10" fmla="*/ 1398539 w 3056208"/>
              <a:gd name="connsiteY10" fmla="*/ 63855 h 766257"/>
              <a:gd name="connsiteX11" fmla="*/ 961772 w 3056208"/>
              <a:gd name="connsiteY11" fmla="*/ 89396 h 766257"/>
              <a:gd name="connsiteX0" fmla="*/ 961772 w 3056208"/>
              <a:gd name="connsiteY0" fmla="*/ 89396 h 766257"/>
              <a:gd name="connsiteX1" fmla="*/ 543169 w 3056208"/>
              <a:gd name="connsiteY1" fmla="*/ 254251 h 766257"/>
              <a:gd name="connsiteX2" fmla="*/ 0 w 3056208"/>
              <a:gd name="connsiteY2" fmla="*/ 471127 h 766257"/>
              <a:gd name="connsiteX3" fmla="*/ 982206 w 3056208"/>
              <a:gd name="connsiteY3" fmla="*/ 421441 h 766257"/>
              <a:gd name="connsiteX4" fmla="*/ 1406201 w 3056208"/>
              <a:gd name="connsiteY4" fmla="*/ 395899 h 766257"/>
              <a:gd name="connsiteX5" fmla="*/ 2116266 w 3056208"/>
              <a:gd name="connsiteY5" fmla="*/ 766257 h 766257"/>
              <a:gd name="connsiteX6" fmla="*/ 2994908 w 3056208"/>
              <a:gd name="connsiteY6" fmla="*/ 518500 h 766257"/>
              <a:gd name="connsiteX7" fmla="*/ 3056208 w 3056208"/>
              <a:gd name="connsiteY7" fmla="*/ 298840 h 766257"/>
              <a:gd name="connsiteX8" fmla="*/ 3053654 w 3056208"/>
              <a:gd name="connsiteY8" fmla="*/ 0 h 766257"/>
              <a:gd name="connsiteX9" fmla="*/ 2987245 w 3056208"/>
              <a:gd name="connsiteY9" fmla="*/ 211998 h 766257"/>
              <a:gd name="connsiteX10" fmla="*/ 2100941 w 3056208"/>
              <a:gd name="connsiteY10" fmla="*/ 467417 h 766257"/>
              <a:gd name="connsiteX11" fmla="*/ 1398539 w 3056208"/>
              <a:gd name="connsiteY11" fmla="*/ 63855 h 766257"/>
              <a:gd name="connsiteX12" fmla="*/ 961772 w 3056208"/>
              <a:gd name="connsiteY12" fmla="*/ 89396 h 766257"/>
              <a:gd name="connsiteX0" fmla="*/ 961772 w 3056208"/>
              <a:gd name="connsiteY0" fmla="*/ 89396 h 766257"/>
              <a:gd name="connsiteX1" fmla="*/ 3907 w 3056208"/>
              <a:gd name="connsiteY1" fmla="*/ 142882 h 766257"/>
              <a:gd name="connsiteX2" fmla="*/ 0 w 3056208"/>
              <a:gd name="connsiteY2" fmla="*/ 471127 h 766257"/>
              <a:gd name="connsiteX3" fmla="*/ 982206 w 3056208"/>
              <a:gd name="connsiteY3" fmla="*/ 421441 h 766257"/>
              <a:gd name="connsiteX4" fmla="*/ 1406201 w 3056208"/>
              <a:gd name="connsiteY4" fmla="*/ 395899 h 766257"/>
              <a:gd name="connsiteX5" fmla="*/ 2116266 w 3056208"/>
              <a:gd name="connsiteY5" fmla="*/ 766257 h 766257"/>
              <a:gd name="connsiteX6" fmla="*/ 2994908 w 3056208"/>
              <a:gd name="connsiteY6" fmla="*/ 518500 h 766257"/>
              <a:gd name="connsiteX7" fmla="*/ 3056208 w 3056208"/>
              <a:gd name="connsiteY7" fmla="*/ 298840 h 766257"/>
              <a:gd name="connsiteX8" fmla="*/ 3053654 w 3056208"/>
              <a:gd name="connsiteY8" fmla="*/ 0 h 766257"/>
              <a:gd name="connsiteX9" fmla="*/ 2987245 w 3056208"/>
              <a:gd name="connsiteY9" fmla="*/ 211998 h 766257"/>
              <a:gd name="connsiteX10" fmla="*/ 2100941 w 3056208"/>
              <a:gd name="connsiteY10" fmla="*/ 467417 h 766257"/>
              <a:gd name="connsiteX11" fmla="*/ 1398539 w 3056208"/>
              <a:gd name="connsiteY11" fmla="*/ 63855 h 766257"/>
              <a:gd name="connsiteX12" fmla="*/ 961772 w 3056208"/>
              <a:gd name="connsiteY12" fmla="*/ 89396 h 766257"/>
              <a:gd name="connsiteX0" fmla="*/ 1035329 w 3129765"/>
              <a:gd name="connsiteY0" fmla="*/ 89396 h 766257"/>
              <a:gd name="connsiteX1" fmla="*/ 77464 w 3129765"/>
              <a:gd name="connsiteY1" fmla="*/ 142882 h 766257"/>
              <a:gd name="connsiteX2" fmla="*/ 71603 w 3129765"/>
              <a:gd name="connsiteY2" fmla="*/ 203451 h 766257"/>
              <a:gd name="connsiteX3" fmla="*/ 73557 w 3129765"/>
              <a:gd name="connsiteY3" fmla="*/ 471127 h 766257"/>
              <a:gd name="connsiteX4" fmla="*/ 1055763 w 3129765"/>
              <a:gd name="connsiteY4" fmla="*/ 421441 h 766257"/>
              <a:gd name="connsiteX5" fmla="*/ 1479758 w 3129765"/>
              <a:gd name="connsiteY5" fmla="*/ 395899 h 766257"/>
              <a:gd name="connsiteX6" fmla="*/ 2189823 w 3129765"/>
              <a:gd name="connsiteY6" fmla="*/ 766257 h 766257"/>
              <a:gd name="connsiteX7" fmla="*/ 3068465 w 3129765"/>
              <a:gd name="connsiteY7" fmla="*/ 518500 h 766257"/>
              <a:gd name="connsiteX8" fmla="*/ 3129765 w 3129765"/>
              <a:gd name="connsiteY8" fmla="*/ 298840 h 766257"/>
              <a:gd name="connsiteX9" fmla="*/ 3127211 w 3129765"/>
              <a:gd name="connsiteY9" fmla="*/ 0 h 766257"/>
              <a:gd name="connsiteX10" fmla="*/ 3060802 w 3129765"/>
              <a:gd name="connsiteY10" fmla="*/ 211998 h 766257"/>
              <a:gd name="connsiteX11" fmla="*/ 2174498 w 3129765"/>
              <a:gd name="connsiteY11" fmla="*/ 467417 h 766257"/>
              <a:gd name="connsiteX12" fmla="*/ 1472096 w 3129765"/>
              <a:gd name="connsiteY12" fmla="*/ 63855 h 766257"/>
              <a:gd name="connsiteX13" fmla="*/ 1035329 w 3129765"/>
              <a:gd name="connsiteY13" fmla="*/ 89396 h 766257"/>
              <a:gd name="connsiteX0" fmla="*/ 1502988 w 3597424"/>
              <a:gd name="connsiteY0" fmla="*/ 89396 h 766257"/>
              <a:gd name="connsiteX1" fmla="*/ 545123 w 3597424"/>
              <a:gd name="connsiteY1" fmla="*/ 142882 h 766257"/>
              <a:gd name="connsiteX2" fmla="*/ 0 w 3597424"/>
              <a:gd name="connsiteY2" fmla="*/ 43235 h 766257"/>
              <a:gd name="connsiteX3" fmla="*/ 541216 w 3597424"/>
              <a:gd name="connsiteY3" fmla="*/ 471127 h 766257"/>
              <a:gd name="connsiteX4" fmla="*/ 1523422 w 3597424"/>
              <a:gd name="connsiteY4" fmla="*/ 421441 h 766257"/>
              <a:gd name="connsiteX5" fmla="*/ 1947417 w 3597424"/>
              <a:gd name="connsiteY5" fmla="*/ 395899 h 766257"/>
              <a:gd name="connsiteX6" fmla="*/ 2657482 w 3597424"/>
              <a:gd name="connsiteY6" fmla="*/ 766257 h 766257"/>
              <a:gd name="connsiteX7" fmla="*/ 3536124 w 3597424"/>
              <a:gd name="connsiteY7" fmla="*/ 518500 h 766257"/>
              <a:gd name="connsiteX8" fmla="*/ 3597424 w 3597424"/>
              <a:gd name="connsiteY8" fmla="*/ 298840 h 766257"/>
              <a:gd name="connsiteX9" fmla="*/ 3594870 w 3597424"/>
              <a:gd name="connsiteY9" fmla="*/ 0 h 766257"/>
              <a:gd name="connsiteX10" fmla="*/ 3528461 w 3597424"/>
              <a:gd name="connsiteY10" fmla="*/ 211998 h 766257"/>
              <a:gd name="connsiteX11" fmla="*/ 2642157 w 3597424"/>
              <a:gd name="connsiteY11" fmla="*/ 467417 h 766257"/>
              <a:gd name="connsiteX12" fmla="*/ 1939755 w 3597424"/>
              <a:gd name="connsiteY12" fmla="*/ 63855 h 766257"/>
              <a:gd name="connsiteX13" fmla="*/ 1502988 w 3597424"/>
              <a:gd name="connsiteY13" fmla="*/ 89396 h 766257"/>
              <a:gd name="connsiteX0" fmla="*/ 1503069 w 3597505"/>
              <a:gd name="connsiteY0" fmla="*/ 89396 h 766257"/>
              <a:gd name="connsiteX1" fmla="*/ 545204 w 3597505"/>
              <a:gd name="connsiteY1" fmla="*/ 142882 h 766257"/>
              <a:gd name="connsiteX2" fmla="*/ 81 w 3597505"/>
              <a:gd name="connsiteY2" fmla="*/ 43235 h 766257"/>
              <a:gd name="connsiteX3" fmla="*/ 541297 w 3597505"/>
              <a:gd name="connsiteY3" fmla="*/ 471127 h 766257"/>
              <a:gd name="connsiteX4" fmla="*/ 1523503 w 3597505"/>
              <a:gd name="connsiteY4" fmla="*/ 421441 h 766257"/>
              <a:gd name="connsiteX5" fmla="*/ 1947498 w 3597505"/>
              <a:gd name="connsiteY5" fmla="*/ 395899 h 766257"/>
              <a:gd name="connsiteX6" fmla="*/ 2657563 w 3597505"/>
              <a:gd name="connsiteY6" fmla="*/ 766257 h 766257"/>
              <a:gd name="connsiteX7" fmla="*/ 3536205 w 3597505"/>
              <a:gd name="connsiteY7" fmla="*/ 518500 h 766257"/>
              <a:gd name="connsiteX8" fmla="*/ 3597505 w 3597505"/>
              <a:gd name="connsiteY8" fmla="*/ 298840 h 766257"/>
              <a:gd name="connsiteX9" fmla="*/ 3594951 w 3597505"/>
              <a:gd name="connsiteY9" fmla="*/ 0 h 766257"/>
              <a:gd name="connsiteX10" fmla="*/ 3528542 w 3597505"/>
              <a:gd name="connsiteY10" fmla="*/ 211998 h 766257"/>
              <a:gd name="connsiteX11" fmla="*/ 2642238 w 3597505"/>
              <a:gd name="connsiteY11" fmla="*/ 467417 h 766257"/>
              <a:gd name="connsiteX12" fmla="*/ 1939836 w 3597505"/>
              <a:gd name="connsiteY12" fmla="*/ 63855 h 766257"/>
              <a:gd name="connsiteX13" fmla="*/ 1503069 w 3597505"/>
              <a:gd name="connsiteY13" fmla="*/ 89396 h 766257"/>
              <a:gd name="connsiteX0" fmla="*/ 1503069 w 3597505"/>
              <a:gd name="connsiteY0" fmla="*/ 89396 h 766257"/>
              <a:gd name="connsiteX1" fmla="*/ 545204 w 3597505"/>
              <a:gd name="connsiteY1" fmla="*/ 142882 h 766257"/>
              <a:gd name="connsiteX2" fmla="*/ 81 w 3597505"/>
              <a:gd name="connsiteY2" fmla="*/ 43235 h 766257"/>
              <a:gd name="connsiteX3" fmla="*/ 541297 w 3597505"/>
              <a:gd name="connsiteY3" fmla="*/ 471127 h 766257"/>
              <a:gd name="connsiteX4" fmla="*/ 1523503 w 3597505"/>
              <a:gd name="connsiteY4" fmla="*/ 421441 h 766257"/>
              <a:gd name="connsiteX5" fmla="*/ 1947498 w 3597505"/>
              <a:gd name="connsiteY5" fmla="*/ 395899 h 766257"/>
              <a:gd name="connsiteX6" fmla="*/ 2657563 w 3597505"/>
              <a:gd name="connsiteY6" fmla="*/ 766257 h 766257"/>
              <a:gd name="connsiteX7" fmla="*/ 3536205 w 3597505"/>
              <a:gd name="connsiteY7" fmla="*/ 518500 h 766257"/>
              <a:gd name="connsiteX8" fmla="*/ 3597505 w 3597505"/>
              <a:gd name="connsiteY8" fmla="*/ 298840 h 766257"/>
              <a:gd name="connsiteX9" fmla="*/ 3594951 w 3597505"/>
              <a:gd name="connsiteY9" fmla="*/ 0 h 766257"/>
              <a:gd name="connsiteX10" fmla="*/ 3528542 w 3597505"/>
              <a:gd name="connsiteY10" fmla="*/ 211998 h 766257"/>
              <a:gd name="connsiteX11" fmla="*/ 2642238 w 3597505"/>
              <a:gd name="connsiteY11" fmla="*/ 467417 h 766257"/>
              <a:gd name="connsiteX12" fmla="*/ 1939836 w 3597505"/>
              <a:gd name="connsiteY12" fmla="*/ 63855 h 766257"/>
              <a:gd name="connsiteX13" fmla="*/ 1503069 w 3597505"/>
              <a:gd name="connsiteY13" fmla="*/ 89396 h 766257"/>
              <a:gd name="connsiteX0" fmla="*/ 1520651 w 3615087"/>
              <a:gd name="connsiteY0" fmla="*/ 89396 h 766257"/>
              <a:gd name="connsiteX1" fmla="*/ 562786 w 3615087"/>
              <a:gd name="connsiteY1" fmla="*/ 142882 h 766257"/>
              <a:gd name="connsiteX2" fmla="*/ 78 w 3615087"/>
              <a:gd name="connsiteY2" fmla="*/ 144835 h 766257"/>
              <a:gd name="connsiteX3" fmla="*/ 558879 w 3615087"/>
              <a:gd name="connsiteY3" fmla="*/ 471127 h 766257"/>
              <a:gd name="connsiteX4" fmla="*/ 1541085 w 3615087"/>
              <a:gd name="connsiteY4" fmla="*/ 421441 h 766257"/>
              <a:gd name="connsiteX5" fmla="*/ 1965080 w 3615087"/>
              <a:gd name="connsiteY5" fmla="*/ 395899 h 766257"/>
              <a:gd name="connsiteX6" fmla="*/ 2675145 w 3615087"/>
              <a:gd name="connsiteY6" fmla="*/ 766257 h 766257"/>
              <a:gd name="connsiteX7" fmla="*/ 3553787 w 3615087"/>
              <a:gd name="connsiteY7" fmla="*/ 518500 h 766257"/>
              <a:gd name="connsiteX8" fmla="*/ 3615087 w 3615087"/>
              <a:gd name="connsiteY8" fmla="*/ 298840 h 766257"/>
              <a:gd name="connsiteX9" fmla="*/ 3612533 w 3615087"/>
              <a:gd name="connsiteY9" fmla="*/ 0 h 766257"/>
              <a:gd name="connsiteX10" fmla="*/ 3546124 w 3615087"/>
              <a:gd name="connsiteY10" fmla="*/ 211998 h 766257"/>
              <a:gd name="connsiteX11" fmla="*/ 2659820 w 3615087"/>
              <a:gd name="connsiteY11" fmla="*/ 467417 h 766257"/>
              <a:gd name="connsiteX12" fmla="*/ 1957418 w 3615087"/>
              <a:gd name="connsiteY12" fmla="*/ 63855 h 766257"/>
              <a:gd name="connsiteX13" fmla="*/ 1520651 w 3615087"/>
              <a:gd name="connsiteY13" fmla="*/ 89396 h 766257"/>
              <a:gd name="connsiteX0" fmla="*/ 1520635 w 3615071"/>
              <a:gd name="connsiteY0" fmla="*/ 89396 h 766257"/>
              <a:gd name="connsiteX1" fmla="*/ 562770 w 3615071"/>
              <a:gd name="connsiteY1" fmla="*/ 142882 h 766257"/>
              <a:gd name="connsiteX2" fmla="*/ 62 w 3615071"/>
              <a:gd name="connsiteY2" fmla="*/ 144835 h 766257"/>
              <a:gd name="connsiteX3" fmla="*/ 558863 w 3615071"/>
              <a:gd name="connsiteY3" fmla="*/ 471127 h 766257"/>
              <a:gd name="connsiteX4" fmla="*/ 1541069 w 3615071"/>
              <a:gd name="connsiteY4" fmla="*/ 421441 h 766257"/>
              <a:gd name="connsiteX5" fmla="*/ 1965064 w 3615071"/>
              <a:gd name="connsiteY5" fmla="*/ 395899 h 766257"/>
              <a:gd name="connsiteX6" fmla="*/ 2675129 w 3615071"/>
              <a:gd name="connsiteY6" fmla="*/ 766257 h 766257"/>
              <a:gd name="connsiteX7" fmla="*/ 3553771 w 3615071"/>
              <a:gd name="connsiteY7" fmla="*/ 518500 h 766257"/>
              <a:gd name="connsiteX8" fmla="*/ 3615071 w 3615071"/>
              <a:gd name="connsiteY8" fmla="*/ 298840 h 766257"/>
              <a:gd name="connsiteX9" fmla="*/ 3612517 w 3615071"/>
              <a:gd name="connsiteY9" fmla="*/ 0 h 766257"/>
              <a:gd name="connsiteX10" fmla="*/ 3546108 w 3615071"/>
              <a:gd name="connsiteY10" fmla="*/ 211998 h 766257"/>
              <a:gd name="connsiteX11" fmla="*/ 2659804 w 3615071"/>
              <a:gd name="connsiteY11" fmla="*/ 467417 h 766257"/>
              <a:gd name="connsiteX12" fmla="*/ 1957402 w 3615071"/>
              <a:gd name="connsiteY12" fmla="*/ 63855 h 766257"/>
              <a:gd name="connsiteX13" fmla="*/ 1520635 w 3615071"/>
              <a:gd name="connsiteY13" fmla="*/ 89396 h 766257"/>
              <a:gd name="connsiteX0" fmla="*/ 1520629 w 3615065"/>
              <a:gd name="connsiteY0" fmla="*/ 89396 h 766257"/>
              <a:gd name="connsiteX1" fmla="*/ 562764 w 3615065"/>
              <a:gd name="connsiteY1" fmla="*/ 142882 h 766257"/>
              <a:gd name="connsiteX2" fmla="*/ 56 w 3615065"/>
              <a:gd name="connsiteY2" fmla="*/ 144835 h 766257"/>
              <a:gd name="connsiteX3" fmla="*/ 558857 w 3615065"/>
              <a:gd name="connsiteY3" fmla="*/ 471127 h 766257"/>
              <a:gd name="connsiteX4" fmla="*/ 1541063 w 3615065"/>
              <a:gd name="connsiteY4" fmla="*/ 421441 h 766257"/>
              <a:gd name="connsiteX5" fmla="*/ 1965058 w 3615065"/>
              <a:gd name="connsiteY5" fmla="*/ 395899 h 766257"/>
              <a:gd name="connsiteX6" fmla="*/ 2675123 w 3615065"/>
              <a:gd name="connsiteY6" fmla="*/ 766257 h 766257"/>
              <a:gd name="connsiteX7" fmla="*/ 3553765 w 3615065"/>
              <a:gd name="connsiteY7" fmla="*/ 518500 h 766257"/>
              <a:gd name="connsiteX8" fmla="*/ 3615065 w 3615065"/>
              <a:gd name="connsiteY8" fmla="*/ 298840 h 766257"/>
              <a:gd name="connsiteX9" fmla="*/ 3612511 w 3615065"/>
              <a:gd name="connsiteY9" fmla="*/ 0 h 766257"/>
              <a:gd name="connsiteX10" fmla="*/ 3546102 w 3615065"/>
              <a:gd name="connsiteY10" fmla="*/ 211998 h 766257"/>
              <a:gd name="connsiteX11" fmla="*/ 2659798 w 3615065"/>
              <a:gd name="connsiteY11" fmla="*/ 467417 h 766257"/>
              <a:gd name="connsiteX12" fmla="*/ 1957396 w 3615065"/>
              <a:gd name="connsiteY12" fmla="*/ 63855 h 766257"/>
              <a:gd name="connsiteX13" fmla="*/ 1520629 w 3615065"/>
              <a:gd name="connsiteY13" fmla="*/ 89396 h 766257"/>
              <a:gd name="connsiteX0" fmla="*/ 1520880 w 3615316"/>
              <a:gd name="connsiteY0" fmla="*/ 89396 h 766257"/>
              <a:gd name="connsiteX1" fmla="*/ 563015 w 3615316"/>
              <a:gd name="connsiteY1" fmla="*/ 142882 h 766257"/>
              <a:gd name="connsiteX2" fmla="*/ 307 w 3615316"/>
              <a:gd name="connsiteY2" fmla="*/ 144835 h 766257"/>
              <a:gd name="connsiteX3" fmla="*/ 484864 w 3615316"/>
              <a:gd name="connsiteY3" fmla="*/ 424235 h 766257"/>
              <a:gd name="connsiteX4" fmla="*/ 559108 w 3615316"/>
              <a:gd name="connsiteY4" fmla="*/ 471127 h 766257"/>
              <a:gd name="connsiteX5" fmla="*/ 1541314 w 3615316"/>
              <a:gd name="connsiteY5" fmla="*/ 421441 h 766257"/>
              <a:gd name="connsiteX6" fmla="*/ 1965309 w 3615316"/>
              <a:gd name="connsiteY6" fmla="*/ 395899 h 766257"/>
              <a:gd name="connsiteX7" fmla="*/ 2675374 w 3615316"/>
              <a:gd name="connsiteY7" fmla="*/ 766257 h 766257"/>
              <a:gd name="connsiteX8" fmla="*/ 3554016 w 3615316"/>
              <a:gd name="connsiteY8" fmla="*/ 518500 h 766257"/>
              <a:gd name="connsiteX9" fmla="*/ 3615316 w 3615316"/>
              <a:gd name="connsiteY9" fmla="*/ 298840 h 766257"/>
              <a:gd name="connsiteX10" fmla="*/ 3612762 w 3615316"/>
              <a:gd name="connsiteY10" fmla="*/ 0 h 766257"/>
              <a:gd name="connsiteX11" fmla="*/ 3546353 w 3615316"/>
              <a:gd name="connsiteY11" fmla="*/ 211998 h 766257"/>
              <a:gd name="connsiteX12" fmla="*/ 2660049 w 3615316"/>
              <a:gd name="connsiteY12" fmla="*/ 467417 h 766257"/>
              <a:gd name="connsiteX13" fmla="*/ 1957647 w 3615316"/>
              <a:gd name="connsiteY13" fmla="*/ 63855 h 766257"/>
              <a:gd name="connsiteX14" fmla="*/ 1520880 w 3615316"/>
              <a:gd name="connsiteY14" fmla="*/ 89396 h 766257"/>
              <a:gd name="connsiteX0" fmla="*/ 1520867 w 3615303"/>
              <a:gd name="connsiteY0" fmla="*/ 89396 h 766257"/>
              <a:gd name="connsiteX1" fmla="*/ 563002 w 3615303"/>
              <a:gd name="connsiteY1" fmla="*/ 142882 h 766257"/>
              <a:gd name="connsiteX2" fmla="*/ 294 w 3615303"/>
              <a:gd name="connsiteY2" fmla="*/ 144835 h 766257"/>
              <a:gd name="connsiteX3" fmla="*/ 504390 w 3615303"/>
              <a:gd name="connsiteY3" fmla="*/ 402743 h 766257"/>
              <a:gd name="connsiteX4" fmla="*/ 559095 w 3615303"/>
              <a:gd name="connsiteY4" fmla="*/ 471127 h 766257"/>
              <a:gd name="connsiteX5" fmla="*/ 1541301 w 3615303"/>
              <a:gd name="connsiteY5" fmla="*/ 421441 h 766257"/>
              <a:gd name="connsiteX6" fmla="*/ 1965296 w 3615303"/>
              <a:gd name="connsiteY6" fmla="*/ 395899 h 766257"/>
              <a:gd name="connsiteX7" fmla="*/ 2675361 w 3615303"/>
              <a:gd name="connsiteY7" fmla="*/ 766257 h 766257"/>
              <a:gd name="connsiteX8" fmla="*/ 3554003 w 3615303"/>
              <a:gd name="connsiteY8" fmla="*/ 518500 h 766257"/>
              <a:gd name="connsiteX9" fmla="*/ 3615303 w 3615303"/>
              <a:gd name="connsiteY9" fmla="*/ 298840 h 766257"/>
              <a:gd name="connsiteX10" fmla="*/ 3612749 w 3615303"/>
              <a:gd name="connsiteY10" fmla="*/ 0 h 766257"/>
              <a:gd name="connsiteX11" fmla="*/ 3546340 w 3615303"/>
              <a:gd name="connsiteY11" fmla="*/ 211998 h 766257"/>
              <a:gd name="connsiteX12" fmla="*/ 2660036 w 3615303"/>
              <a:gd name="connsiteY12" fmla="*/ 467417 h 766257"/>
              <a:gd name="connsiteX13" fmla="*/ 1957634 w 3615303"/>
              <a:gd name="connsiteY13" fmla="*/ 63855 h 766257"/>
              <a:gd name="connsiteX14" fmla="*/ 1520867 w 3615303"/>
              <a:gd name="connsiteY14" fmla="*/ 89396 h 766257"/>
              <a:gd name="connsiteX0" fmla="*/ 1520867 w 3615303"/>
              <a:gd name="connsiteY0" fmla="*/ 89396 h 766257"/>
              <a:gd name="connsiteX1" fmla="*/ 563002 w 3615303"/>
              <a:gd name="connsiteY1" fmla="*/ 142882 h 766257"/>
              <a:gd name="connsiteX2" fmla="*/ 294 w 3615303"/>
              <a:gd name="connsiteY2" fmla="*/ 144835 h 766257"/>
              <a:gd name="connsiteX3" fmla="*/ 504390 w 3615303"/>
              <a:gd name="connsiteY3" fmla="*/ 402743 h 766257"/>
              <a:gd name="connsiteX4" fmla="*/ 559095 w 3615303"/>
              <a:gd name="connsiteY4" fmla="*/ 471127 h 766257"/>
              <a:gd name="connsiteX5" fmla="*/ 1541301 w 3615303"/>
              <a:gd name="connsiteY5" fmla="*/ 421441 h 766257"/>
              <a:gd name="connsiteX6" fmla="*/ 1965296 w 3615303"/>
              <a:gd name="connsiteY6" fmla="*/ 395899 h 766257"/>
              <a:gd name="connsiteX7" fmla="*/ 2675361 w 3615303"/>
              <a:gd name="connsiteY7" fmla="*/ 766257 h 766257"/>
              <a:gd name="connsiteX8" fmla="*/ 3554003 w 3615303"/>
              <a:gd name="connsiteY8" fmla="*/ 518500 h 766257"/>
              <a:gd name="connsiteX9" fmla="*/ 3615303 w 3615303"/>
              <a:gd name="connsiteY9" fmla="*/ 298840 h 766257"/>
              <a:gd name="connsiteX10" fmla="*/ 3612749 w 3615303"/>
              <a:gd name="connsiteY10" fmla="*/ 0 h 766257"/>
              <a:gd name="connsiteX11" fmla="*/ 3546340 w 3615303"/>
              <a:gd name="connsiteY11" fmla="*/ 211998 h 766257"/>
              <a:gd name="connsiteX12" fmla="*/ 2660036 w 3615303"/>
              <a:gd name="connsiteY12" fmla="*/ 467417 h 766257"/>
              <a:gd name="connsiteX13" fmla="*/ 1957634 w 3615303"/>
              <a:gd name="connsiteY13" fmla="*/ 63855 h 766257"/>
              <a:gd name="connsiteX14" fmla="*/ 1520867 w 3615303"/>
              <a:gd name="connsiteY14" fmla="*/ 89396 h 766257"/>
              <a:gd name="connsiteX0" fmla="*/ 1520867 w 3615303"/>
              <a:gd name="connsiteY0" fmla="*/ 89396 h 766257"/>
              <a:gd name="connsiteX1" fmla="*/ 563002 w 3615303"/>
              <a:gd name="connsiteY1" fmla="*/ 142882 h 766257"/>
              <a:gd name="connsiteX2" fmla="*/ 294 w 3615303"/>
              <a:gd name="connsiteY2" fmla="*/ 144835 h 766257"/>
              <a:gd name="connsiteX3" fmla="*/ 504390 w 3615303"/>
              <a:gd name="connsiteY3" fmla="*/ 402743 h 766257"/>
              <a:gd name="connsiteX4" fmla="*/ 559095 w 3615303"/>
              <a:gd name="connsiteY4" fmla="*/ 471127 h 766257"/>
              <a:gd name="connsiteX5" fmla="*/ 1541301 w 3615303"/>
              <a:gd name="connsiteY5" fmla="*/ 421441 h 766257"/>
              <a:gd name="connsiteX6" fmla="*/ 1965296 w 3615303"/>
              <a:gd name="connsiteY6" fmla="*/ 395899 h 766257"/>
              <a:gd name="connsiteX7" fmla="*/ 2675361 w 3615303"/>
              <a:gd name="connsiteY7" fmla="*/ 766257 h 766257"/>
              <a:gd name="connsiteX8" fmla="*/ 3554003 w 3615303"/>
              <a:gd name="connsiteY8" fmla="*/ 518500 h 766257"/>
              <a:gd name="connsiteX9" fmla="*/ 3615303 w 3615303"/>
              <a:gd name="connsiteY9" fmla="*/ 298840 h 766257"/>
              <a:gd name="connsiteX10" fmla="*/ 3612749 w 3615303"/>
              <a:gd name="connsiteY10" fmla="*/ 0 h 766257"/>
              <a:gd name="connsiteX11" fmla="*/ 3546340 w 3615303"/>
              <a:gd name="connsiteY11" fmla="*/ 211998 h 766257"/>
              <a:gd name="connsiteX12" fmla="*/ 2660036 w 3615303"/>
              <a:gd name="connsiteY12" fmla="*/ 467417 h 766257"/>
              <a:gd name="connsiteX13" fmla="*/ 1957634 w 3615303"/>
              <a:gd name="connsiteY13" fmla="*/ 63855 h 766257"/>
              <a:gd name="connsiteX14" fmla="*/ 1520867 w 3615303"/>
              <a:gd name="connsiteY14" fmla="*/ 89396 h 766257"/>
              <a:gd name="connsiteX0" fmla="*/ 1520867 w 3615303"/>
              <a:gd name="connsiteY0" fmla="*/ 89396 h 766257"/>
              <a:gd name="connsiteX1" fmla="*/ 563002 w 3615303"/>
              <a:gd name="connsiteY1" fmla="*/ 142882 h 766257"/>
              <a:gd name="connsiteX2" fmla="*/ 294 w 3615303"/>
              <a:gd name="connsiteY2" fmla="*/ 152650 h 766257"/>
              <a:gd name="connsiteX3" fmla="*/ 504390 w 3615303"/>
              <a:gd name="connsiteY3" fmla="*/ 402743 h 766257"/>
              <a:gd name="connsiteX4" fmla="*/ 559095 w 3615303"/>
              <a:gd name="connsiteY4" fmla="*/ 471127 h 766257"/>
              <a:gd name="connsiteX5" fmla="*/ 1541301 w 3615303"/>
              <a:gd name="connsiteY5" fmla="*/ 421441 h 766257"/>
              <a:gd name="connsiteX6" fmla="*/ 1965296 w 3615303"/>
              <a:gd name="connsiteY6" fmla="*/ 395899 h 766257"/>
              <a:gd name="connsiteX7" fmla="*/ 2675361 w 3615303"/>
              <a:gd name="connsiteY7" fmla="*/ 766257 h 766257"/>
              <a:gd name="connsiteX8" fmla="*/ 3554003 w 3615303"/>
              <a:gd name="connsiteY8" fmla="*/ 518500 h 766257"/>
              <a:gd name="connsiteX9" fmla="*/ 3615303 w 3615303"/>
              <a:gd name="connsiteY9" fmla="*/ 298840 h 766257"/>
              <a:gd name="connsiteX10" fmla="*/ 3612749 w 3615303"/>
              <a:gd name="connsiteY10" fmla="*/ 0 h 766257"/>
              <a:gd name="connsiteX11" fmla="*/ 3546340 w 3615303"/>
              <a:gd name="connsiteY11" fmla="*/ 211998 h 766257"/>
              <a:gd name="connsiteX12" fmla="*/ 2660036 w 3615303"/>
              <a:gd name="connsiteY12" fmla="*/ 467417 h 766257"/>
              <a:gd name="connsiteX13" fmla="*/ 1957634 w 3615303"/>
              <a:gd name="connsiteY13" fmla="*/ 63855 h 766257"/>
              <a:gd name="connsiteX14" fmla="*/ 1520867 w 3615303"/>
              <a:gd name="connsiteY14" fmla="*/ 89396 h 766257"/>
              <a:gd name="connsiteX0" fmla="*/ 1520577 w 3615013"/>
              <a:gd name="connsiteY0" fmla="*/ 89396 h 766257"/>
              <a:gd name="connsiteX1" fmla="*/ 562712 w 3615013"/>
              <a:gd name="connsiteY1" fmla="*/ 142882 h 766257"/>
              <a:gd name="connsiteX2" fmla="*/ 4 w 3615013"/>
              <a:gd name="connsiteY2" fmla="*/ 152650 h 766257"/>
              <a:gd name="connsiteX3" fmla="*/ 504100 w 3615013"/>
              <a:gd name="connsiteY3" fmla="*/ 402743 h 766257"/>
              <a:gd name="connsiteX4" fmla="*/ 558805 w 3615013"/>
              <a:gd name="connsiteY4" fmla="*/ 471127 h 766257"/>
              <a:gd name="connsiteX5" fmla="*/ 1541011 w 3615013"/>
              <a:gd name="connsiteY5" fmla="*/ 421441 h 766257"/>
              <a:gd name="connsiteX6" fmla="*/ 1965006 w 3615013"/>
              <a:gd name="connsiteY6" fmla="*/ 395899 h 766257"/>
              <a:gd name="connsiteX7" fmla="*/ 2675071 w 3615013"/>
              <a:gd name="connsiteY7" fmla="*/ 766257 h 766257"/>
              <a:gd name="connsiteX8" fmla="*/ 3553713 w 3615013"/>
              <a:gd name="connsiteY8" fmla="*/ 518500 h 766257"/>
              <a:gd name="connsiteX9" fmla="*/ 3615013 w 3615013"/>
              <a:gd name="connsiteY9" fmla="*/ 298840 h 766257"/>
              <a:gd name="connsiteX10" fmla="*/ 3612459 w 3615013"/>
              <a:gd name="connsiteY10" fmla="*/ 0 h 766257"/>
              <a:gd name="connsiteX11" fmla="*/ 3546050 w 3615013"/>
              <a:gd name="connsiteY11" fmla="*/ 211998 h 766257"/>
              <a:gd name="connsiteX12" fmla="*/ 2659746 w 3615013"/>
              <a:gd name="connsiteY12" fmla="*/ 467417 h 766257"/>
              <a:gd name="connsiteX13" fmla="*/ 1957344 w 3615013"/>
              <a:gd name="connsiteY13" fmla="*/ 63855 h 766257"/>
              <a:gd name="connsiteX14" fmla="*/ 1520577 w 3615013"/>
              <a:gd name="connsiteY14" fmla="*/ 89396 h 766257"/>
              <a:gd name="connsiteX0" fmla="*/ 1522225 w 3616661"/>
              <a:gd name="connsiteY0" fmla="*/ 89396 h 766257"/>
              <a:gd name="connsiteX1" fmla="*/ 564360 w 3616661"/>
              <a:gd name="connsiteY1" fmla="*/ 142882 h 766257"/>
              <a:gd name="connsiteX2" fmla="*/ 351393 w 3616661"/>
              <a:gd name="connsiteY2" fmla="*/ 154605 h 766257"/>
              <a:gd name="connsiteX3" fmla="*/ 1652 w 3616661"/>
              <a:gd name="connsiteY3" fmla="*/ 152650 h 766257"/>
              <a:gd name="connsiteX4" fmla="*/ 505748 w 3616661"/>
              <a:gd name="connsiteY4" fmla="*/ 402743 h 766257"/>
              <a:gd name="connsiteX5" fmla="*/ 560453 w 3616661"/>
              <a:gd name="connsiteY5" fmla="*/ 471127 h 766257"/>
              <a:gd name="connsiteX6" fmla="*/ 1542659 w 3616661"/>
              <a:gd name="connsiteY6" fmla="*/ 421441 h 766257"/>
              <a:gd name="connsiteX7" fmla="*/ 1966654 w 3616661"/>
              <a:gd name="connsiteY7" fmla="*/ 395899 h 766257"/>
              <a:gd name="connsiteX8" fmla="*/ 2676719 w 3616661"/>
              <a:gd name="connsiteY8" fmla="*/ 766257 h 766257"/>
              <a:gd name="connsiteX9" fmla="*/ 3555361 w 3616661"/>
              <a:gd name="connsiteY9" fmla="*/ 518500 h 766257"/>
              <a:gd name="connsiteX10" fmla="*/ 3616661 w 3616661"/>
              <a:gd name="connsiteY10" fmla="*/ 298840 h 766257"/>
              <a:gd name="connsiteX11" fmla="*/ 3614107 w 3616661"/>
              <a:gd name="connsiteY11" fmla="*/ 0 h 766257"/>
              <a:gd name="connsiteX12" fmla="*/ 3547698 w 3616661"/>
              <a:gd name="connsiteY12" fmla="*/ 211998 h 766257"/>
              <a:gd name="connsiteX13" fmla="*/ 2661394 w 3616661"/>
              <a:gd name="connsiteY13" fmla="*/ 467417 h 766257"/>
              <a:gd name="connsiteX14" fmla="*/ 1958992 w 3616661"/>
              <a:gd name="connsiteY14" fmla="*/ 63855 h 766257"/>
              <a:gd name="connsiteX15" fmla="*/ 1522225 w 3616661"/>
              <a:gd name="connsiteY15" fmla="*/ 89396 h 766257"/>
              <a:gd name="connsiteX0" fmla="*/ 1521710 w 3616146"/>
              <a:gd name="connsiteY0" fmla="*/ 89396 h 766257"/>
              <a:gd name="connsiteX1" fmla="*/ 563845 w 3616146"/>
              <a:gd name="connsiteY1" fmla="*/ 142882 h 766257"/>
              <a:gd name="connsiteX2" fmla="*/ 487648 w 3616146"/>
              <a:gd name="connsiteY2" fmla="*/ 53005 h 766257"/>
              <a:gd name="connsiteX3" fmla="*/ 1137 w 3616146"/>
              <a:gd name="connsiteY3" fmla="*/ 152650 h 766257"/>
              <a:gd name="connsiteX4" fmla="*/ 505233 w 3616146"/>
              <a:gd name="connsiteY4" fmla="*/ 402743 h 766257"/>
              <a:gd name="connsiteX5" fmla="*/ 559938 w 3616146"/>
              <a:gd name="connsiteY5" fmla="*/ 471127 h 766257"/>
              <a:gd name="connsiteX6" fmla="*/ 1542144 w 3616146"/>
              <a:gd name="connsiteY6" fmla="*/ 421441 h 766257"/>
              <a:gd name="connsiteX7" fmla="*/ 1966139 w 3616146"/>
              <a:gd name="connsiteY7" fmla="*/ 395899 h 766257"/>
              <a:gd name="connsiteX8" fmla="*/ 2676204 w 3616146"/>
              <a:gd name="connsiteY8" fmla="*/ 766257 h 766257"/>
              <a:gd name="connsiteX9" fmla="*/ 3554846 w 3616146"/>
              <a:gd name="connsiteY9" fmla="*/ 518500 h 766257"/>
              <a:gd name="connsiteX10" fmla="*/ 3616146 w 3616146"/>
              <a:gd name="connsiteY10" fmla="*/ 298840 h 766257"/>
              <a:gd name="connsiteX11" fmla="*/ 3613592 w 3616146"/>
              <a:gd name="connsiteY11" fmla="*/ 0 h 766257"/>
              <a:gd name="connsiteX12" fmla="*/ 3547183 w 3616146"/>
              <a:gd name="connsiteY12" fmla="*/ 211998 h 766257"/>
              <a:gd name="connsiteX13" fmla="*/ 2660879 w 3616146"/>
              <a:gd name="connsiteY13" fmla="*/ 467417 h 766257"/>
              <a:gd name="connsiteX14" fmla="*/ 1958477 w 3616146"/>
              <a:gd name="connsiteY14" fmla="*/ 63855 h 766257"/>
              <a:gd name="connsiteX15" fmla="*/ 1521710 w 3616146"/>
              <a:gd name="connsiteY15" fmla="*/ 89396 h 766257"/>
              <a:gd name="connsiteX0" fmla="*/ 1521710 w 3616146"/>
              <a:gd name="connsiteY0" fmla="*/ 89396 h 766257"/>
              <a:gd name="connsiteX1" fmla="*/ 563845 w 3616146"/>
              <a:gd name="connsiteY1" fmla="*/ 142882 h 766257"/>
              <a:gd name="connsiteX2" fmla="*/ 487648 w 3616146"/>
              <a:gd name="connsiteY2" fmla="*/ 53005 h 766257"/>
              <a:gd name="connsiteX3" fmla="*/ 1137 w 3616146"/>
              <a:gd name="connsiteY3" fmla="*/ 152650 h 766257"/>
              <a:gd name="connsiteX4" fmla="*/ 505233 w 3616146"/>
              <a:gd name="connsiteY4" fmla="*/ 402743 h 766257"/>
              <a:gd name="connsiteX5" fmla="*/ 559938 w 3616146"/>
              <a:gd name="connsiteY5" fmla="*/ 471127 h 766257"/>
              <a:gd name="connsiteX6" fmla="*/ 1542144 w 3616146"/>
              <a:gd name="connsiteY6" fmla="*/ 421441 h 766257"/>
              <a:gd name="connsiteX7" fmla="*/ 1966139 w 3616146"/>
              <a:gd name="connsiteY7" fmla="*/ 395899 h 766257"/>
              <a:gd name="connsiteX8" fmla="*/ 2676204 w 3616146"/>
              <a:gd name="connsiteY8" fmla="*/ 766257 h 766257"/>
              <a:gd name="connsiteX9" fmla="*/ 3554846 w 3616146"/>
              <a:gd name="connsiteY9" fmla="*/ 518500 h 766257"/>
              <a:gd name="connsiteX10" fmla="*/ 3616146 w 3616146"/>
              <a:gd name="connsiteY10" fmla="*/ 298840 h 766257"/>
              <a:gd name="connsiteX11" fmla="*/ 3613592 w 3616146"/>
              <a:gd name="connsiteY11" fmla="*/ 0 h 766257"/>
              <a:gd name="connsiteX12" fmla="*/ 3547183 w 3616146"/>
              <a:gd name="connsiteY12" fmla="*/ 211998 h 766257"/>
              <a:gd name="connsiteX13" fmla="*/ 2660879 w 3616146"/>
              <a:gd name="connsiteY13" fmla="*/ 467417 h 766257"/>
              <a:gd name="connsiteX14" fmla="*/ 1958477 w 3616146"/>
              <a:gd name="connsiteY14" fmla="*/ 63855 h 766257"/>
              <a:gd name="connsiteX15" fmla="*/ 1521710 w 3616146"/>
              <a:gd name="connsiteY15" fmla="*/ 89396 h 766257"/>
              <a:gd name="connsiteX0" fmla="*/ 1521710 w 3616146"/>
              <a:gd name="connsiteY0" fmla="*/ 89396 h 766257"/>
              <a:gd name="connsiteX1" fmla="*/ 563845 w 3616146"/>
              <a:gd name="connsiteY1" fmla="*/ 142882 h 766257"/>
              <a:gd name="connsiteX2" fmla="*/ 487648 w 3616146"/>
              <a:gd name="connsiteY2" fmla="*/ 53005 h 766257"/>
              <a:gd name="connsiteX3" fmla="*/ 1137 w 3616146"/>
              <a:gd name="connsiteY3" fmla="*/ 152650 h 766257"/>
              <a:gd name="connsiteX4" fmla="*/ 505233 w 3616146"/>
              <a:gd name="connsiteY4" fmla="*/ 402743 h 766257"/>
              <a:gd name="connsiteX5" fmla="*/ 559938 w 3616146"/>
              <a:gd name="connsiteY5" fmla="*/ 471127 h 766257"/>
              <a:gd name="connsiteX6" fmla="*/ 1542144 w 3616146"/>
              <a:gd name="connsiteY6" fmla="*/ 421441 h 766257"/>
              <a:gd name="connsiteX7" fmla="*/ 1966139 w 3616146"/>
              <a:gd name="connsiteY7" fmla="*/ 395899 h 766257"/>
              <a:gd name="connsiteX8" fmla="*/ 2676204 w 3616146"/>
              <a:gd name="connsiteY8" fmla="*/ 766257 h 766257"/>
              <a:gd name="connsiteX9" fmla="*/ 3554846 w 3616146"/>
              <a:gd name="connsiteY9" fmla="*/ 518500 h 766257"/>
              <a:gd name="connsiteX10" fmla="*/ 3616146 w 3616146"/>
              <a:gd name="connsiteY10" fmla="*/ 298840 h 766257"/>
              <a:gd name="connsiteX11" fmla="*/ 3613592 w 3616146"/>
              <a:gd name="connsiteY11" fmla="*/ 0 h 766257"/>
              <a:gd name="connsiteX12" fmla="*/ 3547183 w 3616146"/>
              <a:gd name="connsiteY12" fmla="*/ 211998 h 766257"/>
              <a:gd name="connsiteX13" fmla="*/ 2660879 w 3616146"/>
              <a:gd name="connsiteY13" fmla="*/ 467417 h 766257"/>
              <a:gd name="connsiteX14" fmla="*/ 1958477 w 3616146"/>
              <a:gd name="connsiteY14" fmla="*/ 63855 h 766257"/>
              <a:gd name="connsiteX15" fmla="*/ 1521710 w 3616146"/>
              <a:gd name="connsiteY15" fmla="*/ 89396 h 766257"/>
              <a:gd name="connsiteX0" fmla="*/ 1521658 w 3616094"/>
              <a:gd name="connsiteY0" fmla="*/ 89396 h 766257"/>
              <a:gd name="connsiteX1" fmla="*/ 563793 w 3616094"/>
              <a:gd name="connsiteY1" fmla="*/ 142882 h 766257"/>
              <a:gd name="connsiteX2" fmla="*/ 487596 w 3616094"/>
              <a:gd name="connsiteY2" fmla="*/ 53005 h 766257"/>
              <a:gd name="connsiteX3" fmla="*/ 1085 w 3616094"/>
              <a:gd name="connsiteY3" fmla="*/ 152650 h 766257"/>
              <a:gd name="connsiteX4" fmla="*/ 505181 w 3616094"/>
              <a:gd name="connsiteY4" fmla="*/ 402743 h 766257"/>
              <a:gd name="connsiteX5" fmla="*/ 559886 w 3616094"/>
              <a:gd name="connsiteY5" fmla="*/ 471127 h 766257"/>
              <a:gd name="connsiteX6" fmla="*/ 1542092 w 3616094"/>
              <a:gd name="connsiteY6" fmla="*/ 421441 h 766257"/>
              <a:gd name="connsiteX7" fmla="*/ 1966087 w 3616094"/>
              <a:gd name="connsiteY7" fmla="*/ 395899 h 766257"/>
              <a:gd name="connsiteX8" fmla="*/ 2676152 w 3616094"/>
              <a:gd name="connsiteY8" fmla="*/ 766257 h 766257"/>
              <a:gd name="connsiteX9" fmla="*/ 3554794 w 3616094"/>
              <a:gd name="connsiteY9" fmla="*/ 518500 h 766257"/>
              <a:gd name="connsiteX10" fmla="*/ 3616094 w 3616094"/>
              <a:gd name="connsiteY10" fmla="*/ 298840 h 766257"/>
              <a:gd name="connsiteX11" fmla="*/ 3613540 w 3616094"/>
              <a:gd name="connsiteY11" fmla="*/ 0 h 766257"/>
              <a:gd name="connsiteX12" fmla="*/ 3547131 w 3616094"/>
              <a:gd name="connsiteY12" fmla="*/ 211998 h 766257"/>
              <a:gd name="connsiteX13" fmla="*/ 2660827 w 3616094"/>
              <a:gd name="connsiteY13" fmla="*/ 467417 h 766257"/>
              <a:gd name="connsiteX14" fmla="*/ 1958425 w 3616094"/>
              <a:gd name="connsiteY14" fmla="*/ 63855 h 766257"/>
              <a:gd name="connsiteX15" fmla="*/ 1521658 w 3616094"/>
              <a:gd name="connsiteY15" fmla="*/ 89396 h 766257"/>
              <a:gd name="connsiteX0" fmla="*/ 1521658 w 3616094"/>
              <a:gd name="connsiteY0" fmla="*/ 89396 h 766257"/>
              <a:gd name="connsiteX1" fmla="*/ 563793 w 3616094"/>
              <a:gd name="connsiteY1" fmla="*/ 142882 h 766257"/>
              <a:gd name="connsiteX2" fmla="*/ 487596 w 3616094"/>
              <a:gd name="connsiteY2" fmla="*/ 53005 h 766257"/>
              <a:gd name="connsiteX3" fmla="*/ 1085 w 3616094"/>
              <a:gd name="connsiteY3" fmla="*/ 152650 h 766257"/>
              <a:gd name="connsiteX4" fmla="*/ 505181 w 3616094"/>
              <a:gd name="connsiteY4" fmla="*/ 402743 h 766257"/>
              <a:gd name="connsiteX5" fmla="*/ 559886 w 3616094"/>
              <a:gd name="connsiteY5" fmla="*/ 471127 h 766257"/>
              <a:gd name="connsiteX6" fmla="*/ 1542092 w 3616094"/>
              <a:gd name="connsiteY6" fmla="*/ 421441 h 766257"/>
              <a:gd name="connsiteX7" fmla="*/ 1966087 w 3616094"/>
              <a:gd name="connsiteY7" fmla="*/ 395899 h 766257"/>
              <a:gd name="connsiteX8" fmla="*/ 2676152 w 3616094"/>
              <a:gd name="connsiteY8" fmla="*/ 766257 h 766257"/>
              <a:gd name="connsiteX9" fmla="*/ 3554794 w 3616094"/>
              <a:gd name="connsiteY9" fmla="*/ 518500 h 766257"/>
              <a:gd name="connsiteX10" fmla="*/ 3616094 w 3616094"/>
              <a:gd name="connsiteY10" fmla="*/ 298840 h 766257"/>
              <a:gd name="connsiteX11" fmla="*/ 3613540 w 3616094"/>
              <a:gd name="connsiteY11" fmla="*/ 0 h 766257"/>
              <a:gd name="connsiteX12" fmla="*/ 3547131 w 3616094"/>
              <a:gd name="connsiteY12" fmla="*/ 211998 h 766257"/>
              <a:gd name="connsiteX13" fmla="*/ 2660827 w 3616094"/>
              <a:gd name="connsiteY13" fmla="*/ 467417 h 766257"/>
              <a:gd name="connsiteX14" fmla="*/ 1958425 w 3616094"/>
              <a:gd name="connsiteY14" fmla="*/ 63855 h 766257"/>
              <a:gd name="connsiteX15" fmla="*/ 1521658 w 3616094"/>
              <a:gd name="connsiteY15" fmla="*/ 89396 h 766257"/>
              <a:gd name="connsiteX0" fmla="*/ 1526601 w 3621037"/>
              <a:gd name="connsiteY0" fmla="*/ 89396 h 766257"/>
              <a:gd name="connsiteX1" fmla="*/ 568736 w 3621037"/>
              <a:gd name="connsiteY1" fmla="*/ 142882 h 766257"/>
              <a:gd name="connsiteX2" fmla="*/ 492539 w 3621037"/>
              <a:gd name="connsiteY2" fmla="*/ 53005 h 766257"/>
              <a:gd name="connsiteX3" fmla="*/ 248307 w 3621037"/>
              <a:gd name="connsiteY3" fmla="*/ 60820 h 766257"/>
              <a:gd name="connsiteX4" fmla="*/ 6028 w 3621037"/>
              <a:gd name="connsiteY4" fmla="*/ 152650 h 766257"/>
              <a:gd name="connsiteX5" fmla="*/ 510124 w 3621037"/>
              <a:gd name="connsiteY5" fmla="*/ 402743 h 766257"/>
              <a:gd name="connsiteX6" fmla="*/ 564829 w 3621037"/>
              <a:gd name="connsiteY6" fmla="*/ 471127 h 766257"/>
              <a:gd name="connsiteX7" fmla="*/ 1547035 w 3621037"/>
              <a:gd name="connsiteY7" fmla="*/ 421441 h 766257"/>
              <a:gd name="connsiteX8" fmla="*/ 1971030 w 3621037"/>
              <a:gd name="connsiteY8" fmla="*/ 395899 h 766257"/>
              <a:gd name="connsiteX9" fmla="*/ 2681095 w 3621037"/>
              <a:gd name="connsiteY9" fmla="*/ 766257 h 766257"/>
              <a:gd name="connsiteX10" fmla="*/ 3559737 w 3621037"/>
              <a:gd name="connsiteY10" fmla="*/ 518500 h 766257"/>
              <a:gd name="connsiteX11" fmla="*/ 3621037 w 3621037"/>
              <a:gd name="connsiteY11" fmla="*/ 298840 h 766257"/>
              <a:gd name="connsiteX12" fmla="*/ 3618483 w 3621037"/>
              <a:gd name="connsiteY12" fmla="*/ 0 h 766257"/>
              <a:gd name="connsiteX13" fmla="*/ 3552074 w 3621037"/>
              <a:gd name="connsiteY13" fmla="*/ 211998 h 766257"/>
              <a:gd name="connsiteX14" fmla="*/ 2665770 w 3621037"/>
              <a:gd name="connsiteY14" fmla="*/ 467417 h 766257"/>
              <a:gd name="connsiteX15" fmla="*/ 1963368 w 3621037"/>
              <a:gd name="connsiteY15" fmla="*/ 63855 h 766257"/>
              <a:gd name="connsiteX16" fmla="*/ 1526601 w 3621037"/>
              <a:gd name="connsiteY16" fmla="*/ 89396 h 766257"/>
              <a:gd name="connsiteX0" fmla="*/ 1633516 w 3727952"/>
              <a:gd name="connsiteY0" fmla="*/ 174529 h 851390"/>
              <a:gd name="connsiteX1" fmla="*/ 675651 w 3727952"/>
              <a:gd name="connsiteY1" fmla="*/ 228015 h 851390"/>
              <a:gd name="connsiteX2" fmla="*/ 599454 w 3727952"/>
              <a:gd name="connsiteY2" fmla="*/ 138138 h 851390"/>
              <a:gd name="connsiteX3" fmla="*/ 26976 w 3727952"/>
              <a:gd name="connsiteY3" fmla="*/ 1369 h 851390"/>
              <a:gd name="connsiteX4" fmla="*/ 112943 w 3727952"/>
              <a:gd name="connsiteY4" fmla="*/ 237783 h 851390"/>
              <a:gd name="connsiteX5" fmla="*/ 617039 w 3727952"/>
              <a:gd name="connsiteY5" fmla="*/ 487876 h 851390"/>
              <a:gd name="connsiteX6" fmla="*/ 671744 w 3727952"/>
              <a:gd name="connsiteY6" fmla="*/ 556260 h 851390"/>
              <a:gd name="connsiteX7" fmla="*/ 1653950 w 3727952"/>
              <a:gd name="connsiteY7" fmla="*/ 506574 h 851390"/>
              <a:gd name="connsiteX8" fmla="*/ 2077945 w 3727952"/>
              <a:gd name="connsiteY8" fmla="*/ 481032 h 851390"/>
              <a:gd name="connsiteX9" fmla="*/ 2788010 w 3727952"/>
              <a:gd name="connsiteY9" fmla="*/ 851390 h 851390"/>
              <a:gd name="connsiteX10" fmla="*/ 3666652 w 3727952"/>
              <a:gd name="connsiteY10" fmla="*/ 603633 h 851390"/>
              <a:gd name="connsiteX11" fmla="*/ 3727952 w 3727952"/>
              <a:gd name="connsiteY11" fmla="*/ 383973 h 851390"/>
              <a:gd name="connsiteX12" fmla="*/ 3725398 w 3727952"/>
              <a:gd name="connsiteY12" fmla="*/ 85133 h 851390"/>
              <a:gd name="connsiteX13" fmla="*/ 3658989 w 3727952"/>
              <a:gd name="connsiteY13" fmla="*/ 297131 h 851390"/>
              <a:gd name="connsiteX14" fmla="*/ 2772685 w 3727952"/>
              <a:gd name="connsiteY14" fmla="*/ 552550 h 851390"/>
              <a:gd name="connsiteX15" fmla="*/ 2070283 w 3727952"/>
              <a:gd name="connsiteY15" fmla="*/ 148988 h 851390"/>
              <a:gd name="connsiteX16" fmla="*/ 1633516 w 3727952"/>
              <a:gd name="connsiteY16" fmla="*/ 174529 h 851390"/>
              <a:gd name="connsiteX0" fmla="*/ 1606540 w 3700976"/>
              <a:gd name="connsiteY0" fmla="*/ 174529 h 851390"/>
              <a:gd name="connsiteX1" fmla="*/ 648675 w 3700976"/>
              <a:gd name="connsiteY1" fmla="*/ 228015 h 851390"/>
              <a:gd name="connsiteX2" fmla="*/ 572478 w 3700976"/>
              <a:gd name="connsiteY2" fmla="*/ 138138 h 851390"/>
              <a:gd name="connsiteX3" fmla="*/ 0 w 3700976"/>
              <a:gd name="connsiteY3" fmla="*/ 1369 h 851390"/>
              <a:gd name="connsiteX4" fmla="*/ 85967 w 3700976"/>
              <a:gd name="connsiteY4" fmla="*/ 237783 h 851390"/>
              <a:gd name="connsiteX5" fmla="*/ 590063 w 3700976"/>
              <a:gd name="connsiteY5" fmla="*/ 487876 h 851390"/>
              <a:gd name="connsiteX6" fmla="*/ 644768 w 3700976"/>
              <a:gd name="connsiteY6" fmla="*/ 556260 h 851390"/>
              <a:gd name="connsiteX7" fmla="*/ 1626974 w 3700976"/>
              <a:gd name="connsiteY7" fmla="*/ 506574 h 851390"/>
              <a:gd name="connsiteX8" fmla="*/ 2050969 w 3700976"/>
              <a:gd name="connsiteY8" fmla="*/ 481032 h 851390"/>
              <a:gd name="connsiteX9" fmla="*/ 2761034 w 3700976"/>
              <a:gd name="connsiteY9" fmla="*/ 851390 h 851390"/>
              <a:gd name="connsiteX10" fmla="*/ 3639676 w 3700976"/>
              <a:gd name="connsiteY10" fmla="*/ 603633 h 851390"/>
              <a:gd name="connsiteX11" fmla="*/ 3700976 w 3700976"/>
              <a:gd name="connsiteY11" fmla="*/ 383973 h 851390"/>
              <a:gd name="connsiteX12" fmla="*/ 3698422 w 3700976"/>
              <a:gd name="connsiteY12" fmla="*/ 85133 h 851390"/>
              <a:gd name="connsiteX13" fmla="*/ 3632013 w 3700976"/>
              <a:gd name="connsiteY13" fmla="*/ 297131 h 851390"/>
              <a:gd name="connsiteX14" fmla="*/ 2745709 w 3700976"/>
              <a:gd name="connsiteY14" fmla="*/ 552550 h 851390"/>
              <a:gd name="connsiteX15" fmla="*/ 2043307 w 3700976"/>
              <a:gd name="connsiteY15" fmla="*/ 148988 h 851390"/>
              <a:gd name="connsiteX16" fmla="*/ 1606540 w 3700976"/>
              <a:gd name="connsiteY16" fmla="*/ 174529 h 851390"/>
              <a:gd name="connsiteX0" fmla="*/ 1620217 w 3714653"/>
              <a:gd name="connsiteY0" fmla="*/ 162922 h 839783"/>
              <a:gd name="connsiteX1" fmla="*/ 662352 w 3714653"/>
              <a:gd name="connsiteY1" fmla="*/ 216408 h 839783"/>
              <a:gd name="connsiteX2" fmla="*/ 586155 w 3714653"/>
              <a:gd name="connsiteY2" fmla="*/ 126531 h 839783"/>
              <a:gd name="connsiteX3" fmla="*/ 0 w 3714653"/>
              <a:gd name="connsiteY3" fmla="*/ 1485 h 839783"/>
              <a:gd name="connsiteX4" fmla="*/ 99644 w 3714653"/>
              <a:gd name="connsiteY4" fmla="*/ 226176 h 839783"/>
              <a:gd name="connsiteX5" fmla="*/ 603740 w 3714653"/>
              <a:gd name="connsiteY5" fmla="*/ 476269 h 839783"/>
              <a:gd name="connsiteX6" fmla="*/ 658445 w 3714653"/>
              <a:gd name="connsiteY6" fmla="*/ 544653 h 839783"/>
              <a:gd name="connsiteX7" fmla="*/ 1640651 w 3714653"/>
              <a:gd name="connsiteY7" fmla="*/ 494967 h 839783"/>
              <a:gd name="connsiteX8" fmla="*/ 2064646 w 3714653"/>
              <a:gd name="connsiteY8" fmla="*/ 469425 h 839783"/>
              <a:gd name="connsiteX9" fmla="*/ 2774711 w 3714653"/>
              <a:gd name="connsiteY9" fmla="*/ 839783 h 839783"/>
              <a:gd name="connsiteX10" fmla="*/ 3653353 w 3714653"/>
              <a:gd name="connsiteY10" fmla="*/ 592026 h 839783"/>
              <a:gd name="connsiteX11" fmla="*/ 3714653 w 3714653"/>
              <a:gd name="connsiteY11" fmla="*/ 372366 h 839783"/>
              <a:gd name="connsiteX12" fmla="*/ 3712099 w 3714653"/>
              <a:gd name="connsiteY12" fmla="*/ 73526 h 839783"/>
              <a:gd name="connsiteX13" fmla="*/ 3645690 w 3714653"/>
              <a:gd name="connsiteY13" fmla="*/ 285524 h 839783"/>
              <a:gd name="connsiteX14" fmla="*/ 2759386 w 3714653"/>
              <a:gd name="connsiteY14" fmla="*/ 540943 h 839783"/>
              <a:gd name="connsiteX15" fmla="*/ 2056984 w 3714653"/>
              <a:gd name="connsiteY15" fmla="*/ 137381 h 839783"/>
              <a:gd name="connsiteX16" fmla="*/ 1620217 w 3714653"/>
              <a:gd name="connsiteY16" fmla="*/ 162922 h 839783"/>
              <a:gd name="connsiteX0" fmla="*/ 1620217 w 3714653"/>
              <a:gd name="connsiteY0" fmla="*/ 162922 h 839783"/>
              <a:gd name="connsiteX1" fmla="*/ 662352 w 3714653"/>
              <a:gd name="connsiteY1" fmla="*/ 216408 h 839783"/>
              <a:gd name="connsiteX2" fmla="*/ 586155 w 3714653"/>
              <a:gd name="connsiteY2" fmla="*/ 126531 h 839783"/>
              <a:gd name="connsiteX3" fmla="*/ 0 w 3714653"/>
              <a:gd name="connsiteY3" fmla="*/ 1485 h 839783"/>
              <a:gd name="connsiteX4" fmla="*/ 99644 w 3714653"/>
              <a:gd name="connsiteY4" fmla="*/ 226176 h 839783"/>
              <a:gd name="connsiteX5" fmla="*/ 603740 w 3714653"/>
              <a:gd name="connsiteY5" fmla="*/ 476269 h 839783"/>
              <a:gd name="connsiteX6" fmla="*/ 658445 w 3714653"/>
              <a:gd name="connsiteY6" fmla="*/ 544653 h 839783"/>
              <a:gd name="connsiteX7" fmla="*/ 1640651 w 3714653"/>
              <a:gd name="connsiteY7" fmla="*/ 494967 h 839783"/>
              <a:gd name="connsiteX8" fmla="*/ 2064646 w 3714653"/>
              <a:gd name="connsiteY8" fmla="*/ 469425 h 839783"/>
              <a:gd name="connsiteX9" fmla="*/ 2774711 w 3714653"/>
              <a:gd name="connsiteY9" fmla="*/ 839783 h 839783"/>
              <a:gd name="connsiteX10" fmla="*/ 3653353 w 3714653"/>
              <a:gd name="connsiteY10" fmla="*/ 592026 h 839783"/>
              <a:gd name="connsiteX11" fmla="*/ 3714653 w 3714653"/>
              <a:gd name="connsiteY11" fmla="*/ 372366 h 839783"/>
              <a:gd name="connsiteX12" fmla="*/ 3712099 w 3714653"/>
              <a:gd name="connsiteY12" fmla="*/ 73526 h 839783"/>
              <a:gd name="connsiteX13" fmla="*/ 3645690 w 3714653"/>
              <a:gd name="connsiteY13" fmla="*/ 285524 h 839783"/>
              <a:gd name="connsiteX14" fmla="*/ 2759386 w 3714653"/>
              <a:gd name="connsiteY14" fmla="*/ 540943 h 839783"/>
              <a:gd name="connsiteX15" fmla="*/ 2056984 w 3714653"/>
              <a:gd name="connsiteY15" fmla="*/ 137381 h 839783"/>
              <a:gd name="connsiteX16" fmla="*/ 1620217 w 3714653"/>
              <a:gd name="connsiteY16" fmla="*/ 162922 h 839783"/>
              <a:gd name="connsiteX0" fmla="*/ 1620217 w 3714653"/>
              <a:gd name="connsiteY0" fmla="*/ 161437 h 838298"/>
              <a:gd name="connsiteX1" fmla="*/ 662352 w 3714653"/>
              <a:gd name="connsiteY1" fmla="*/ 214923 h 838298"/>
              <a:gd name="connsiteX2" fmla="*/ 586155 w 3714653"/>
              <a:gd name="connsiteY2" fmla="*/ 125046 h 838298"/>
              <a:gd name="connsiteX3" fmla="*/ 0 w 3714653"/>
              <a:gd name="connsiteY3" fmla="*/ 0 h 838298"/>
              <a:gd name="connsiteX4" fmla="*/ 99644 w 3714653"/>
              <a:gd name="connsiteY4" fmla="*/ 224691 h 838298"/>
              <a:gd name="connsiteX5" fmla="*/ 603740 w 3714653"/>
              <a:gd name="connsiteY5" fmla="*/ 474784 h 838298"/>
              <a:gd name="connsiteX6" fmla="*/ 658445 w 3714653"/>
              <a:gd name="connsiteY6" fmla="*/ 543168 h 838298"/>
              <a:gd name="connsiteX7" fmla="*/ 1640651 w 3714653"/>
              <a:gd name="connsiteY7" fmla="*/ 493482 h 838298"/>
              <a:gd name="connsiteX8" fmla="*/ 2064646 w 3714653"/>
              <a:gd name="connsiteY8" fmla="*/ 467940 h 838298"/>
              <a:gd name="connsiteX9" fmla="*/ 2774711 w 3714653"/>
              <a:gd name="connsiteY9" fmla="*/ 838298 h 838298"/>
              <a:gd name="connsiteX10" fmla="*/ 3653353 w 3714653"/>
              <a:gd name="connsiteY10" fmla="*/ 590541 h 838298"/>
              <a:gd name="connsiteX11" fmla="*/ 3714653 w 3714653"/>
              <a:gd name="connsiteY11" fmla="*/ 370881 h 838298"/>
              <a:gd name="connsiteX12" fmla="*/ 3712099 w 3714653"/>
              <a:gd name="connsiteY12" fmla="*/ 72041 h 838298"/>
              <a:gd name="connsiteX13" fmla="*/ 3645690 w 3714653"/>
              <a:gd name="connsiteY13" fmla="*/ 284039 h 838298"/>
              <a:gd name="connsiteX14" fmla="*/ 2759386 w 3714653"/>
              <a:gd name="connsiteY14" fmla="*/ 539458 h 838298"/>
              <a:gd name="connsiteX15" fmla="*/ 2056984 w 3714653"/>
              <a:gd name="connsiteY15" fmla="*/ 135896 h 838298"/>
              <a:gd name="connsiteX16" fmla="*/ 1620217 w 3714653"/>
              <a:gd name="connsiteY16" fmla="*/ 161437 h 838298"/>
              <a:gd name="connsiteX0" fmla="*/ 1620217 w 3714653"/>
              <a:gd name="connsiteY0" fmla="*/ 172641 h 849502"/>
              <a:gd name="connsiteX1" fmla="*/ 662352 w 3714653"/>
              <a:gd name="connsiteY1" fmla="*/ 226127 h 849502"/>
              <a:gd name="connsiteX2" fmla="*/ 586155 w 3714653"/>
              <a:gd name="connsiteY2" fmla="*/ 136250 h 849502"/>
              <a:gd name="connsiteX3" fmla="*/ 173894 w 3714653"/>
              <a:gd name="connsiteY3" fmla="*/ 44418 h 849502"/>
              <a:gd name="connsiteX4" fmla="*/ 0 w 3714653"/>
              <a:gd name="connsiteY4" fmla="*/ 11204 h 849502"/>
              <a:gd name="connsiteX5" fmla="*/ 99644 w 3714653"/>
              <a:gd name="connsiteY5" fmla="*/ 235895 h 849502"/>
              <a:gd name="connsiteX6" fmla="*/ 603740 w 3714653"/>
              <a:gd name="connsiteY6" fmla="*/ 485988 h 849502"/>
              <a:gd name="connsiteX7" fmla="*/ 658445 w 3714653"/>
              <a:gd name="connsiteY7" fmla="*/ 554372 h 849502"/>
              <a:gd name="connsiteX8" fmla="*/ 1640651 w 3714653"/>
              <a:gd name="connsiteY8" fmla="*/ 504686 h 849502"/>
              <a:gd name="connsiteX9" fmla="*/ 2064646 w 3714653"/>
              <a:gd name="connsiteY9" fmla="*/ 479144 h 849502"/>
              <a:gd name="connsiteX10" fmla="*/ 2774711 w 3714653"/>
              <a:gd name="connsiteY10" fmla="*/ 849502 h 849502"/>
              <a:gd name="connsiteX11" fmla="*/ 3653353 w 3714653"/>
              <a:gd name="connsiteY11" fmla="*/ 601745 h 849502"/>
              <a:gd name="connsiteX12" fmla="*/ 3714653 w 3714653"/>
              <a:gd name="connsiteY12" fmla="*/ 382085 h 849502"/>
              <a:gd name="connsiteX13" fmla="*/ 3712099 w 3714653"/>
              <a:gd name="connsiteY13" fmla="*/ 83245 h 849502"/>
              <a:gd name="connsiteX14" fmla="*/ 3645690 w 3714653"/>
              <a:gd name="connsiteY14" fmla="*/ 295243 h 849502"/>
              <a:gd name="connsiteX15" fmla="*/ 2759386 w 3714653"/>
              <a:gd name="connsiteY15" fmla="*/ 550662 h 849502"/>
              <a:gd name="connsiteX16" fmla="*/ 2056984 w 3714653"/>
              <a:gd name="connsiteY16" fmla="*/ 147100 h 849502"/>
              <a:gd name="connsiteX17" fmla="*/ 1620217 w 3714653"/>
              <a:gd name="connsiteY17" fmla="*/ 172641 h 849502"/>
              <a:gd name="connsiteX0" fmla="*/ 1620217 w 3714653"/>
              <a:gd name="connsiteY0" fmla="*/ 317853 h 994714"/>
              <a:gd name="connsiteX1" fmla="*/ 662352 w 3714653"/>
              <a:gd name="connsiteY1" fmla="*/ 371339 h 994714"/>
              <a:gd name="connsiteX2" fmla="*/ 586155 w 3714653"/>
              <a:gd name="connsiteY2" fmla="*/ 281462 h 994714"/>
              <a:gd name="connsiteX3" fmla="*/ 91832 w 3714653"/>
              <a:gd name="connsiteY3" fmla="*/ 2061 h 994714"/>
              <a:gd name="connsiteX4" fmla="*/ 0 w 3714653"/>
              <a:gd name="connsiteY4" fmla="*/ 156416 h 994714"/>
              <a:gd name="connsiteX5" fmla="*/ 99644 w 3714653"/>
              <a:gd name="connsiteY5" fmla="*/ 381107 h 994714"/>
              <a:gd name="connsiteX6" fmla="*/ 603740 w 3714653"/>
              <a:gd name="connsiteY6" fmla="*/ 631200 h 994714"/>
              <a:gd name="connsiteX7" fmla="*/ 658445 w 3714653"/>
              <a:gd name="connsiteY7" fmla="*/ 699584 h 994714"/>
              <a:gd name="connsiteX8" fmla="*/ 1640651 w 3714653"/>
              <a:gd name="connsiteY8" fmla="*/ 649898 h 994714"/>
              <a:gd name="connsiteX9" fmla="*/ 2064646 w 3714653"/>
              <a:gd name="connsiteY9" fmla="*/ 624356 h 994714"/>
              <a:gd name="connsiteX10" fmla="*/ 2774711 w 3714653"/>
              <a:gd name="connsiteY10" fmla="*/ 994714 h 994714"/>
              <a:gd name="connsiteX11" fmla="*/ 3653353 w 3714653"/>
              <a:gd name="connsiteY11" fmla="*/ 746957 h 994714"/>
              <a:gd name="connsiteX12" fmla="*/ 3714653 w 3714653"/>
              <a:gd name="connsiteY12" fmla="*/ 527297 h 994714"/>
              <a:gd name="connsiteX13" fmla="*/ 3712099 w 3714653"/>
              <a:gd name="connsiteY13" fmla="*/ 228457 h 994714"/>
              <a:gd name="connsiteX14" fmla="*/ 3645690 w 3714653"/>
              <a:gd name="connsiteY14" fmla="*/ 440455 h 994714"/>
              <a:gd name="connsiteX15" fmla="*/ 2759386 w 3714653"/>
              <a:gd name="connsiteY15" fmla="*/ 695874 h 994714"/>
              <a:gd name="connsiteX16" fmla="*/ 2056984 w 3714653"/>
              <a:gd name="connsiteY16" fmla="*/ 292312 h 994714"/>
              <a:gd name="connsiteX17" fmla="*/ 1620217 w 3714653"/>
              <a:gd name="connsiteY17" fmla="*/ 317853 h 994714"/>
              <a:gd name="connsiteX0" fmla="*/ 1620217 w 3714653"/>
              <a:gd name="connsiteY0" fmla="*/ 317853 h 994714"/>
              <a:gd name="connsiteX1" fmla="*/ 662352 w 3714653"/>
              <a:gd name="connsiteY1" fmla="*/ 371339 h 994714"/>
              <a:gd name="connsiteX2" fmla="*/ 586155 w 3714653"/>
              <a:gd name="connsiteY2" fmla="*/ 281462 h 994714"/>
              <a:gd name="connsiteX3" fmla="*/ 91832 w 3714653"/>
              <a:gd name="connsiteY3" fmla="*/ 2061 h 994714"/>
              <a:gd name="connsiteX4" fmla="*/ 0 w 3714653"/>
              <a:gd name="connsiteY4" fmla="*/ 156416 h 994714"/>
              <a:gd name="connsiteX5" fmla="*/ 99644 w 3714653"/>
              <a:gd name="connsiteY5" fmla="*/ 381107 h 994714"/>
              <a:gd name="connsiteX6" fmla="*/ 603740 w 3714653"/>
              <a:gd name="connsiteY6" fmla="*/ 631200 h 994714"/>
              <a:gd name="connsiteX7" fmla="*/ 658445 w 3714653"/>
              <a:gd name="connsiteY7" fmla="*/ 699584 h 994714"/>
              <a:gd name="connsiteX8" fmla="*/ 1640651 w 3714653"/>
              <a:gd name="connsiteY8" fmla="*/ 649898 h 994714"/>
              <a:gd name="connsiteX9" fmla="*/ 2064646 w 3714653"/>
              <a:gd name="connsiteY9" fmla="*/ 624356 h 994714"/>
              <a:gd name="connsiteX10" fmla="*/ 2774711 w 3714653"/>
              <a:gd name="connsiteY10" fmla="*/ 994714 h 994714"/>
              <a:gd name="connsiteX11" fmla="*/ 3653353 w 3714653"/>
              <a:gd name="connsiteY11" fmla="*/ 746957 h 994714"/>
              <a:gd name="connsiteX12" fmla="*/ 3714653 w 3714653"/>
              <a:gd name="connsiteY12" fmla="*/ 527297 h 994714"/>
              <a:gd name="connsiteX13" fmla="*/ 3712099 w 3714653"/>
              <a:gd name="connsiteY13" fmla="*/ 228457 h 994714"/>
              <a:gd name="connsiteX14" fmla="*/ 3645690 w 3714653"/>
              <a:gd name="connsiteY14" fmla="*/ 440455 h 994714"/>
              <a:gd name="connsiteX15" fmla="*/ 2759386 w 3714653"/>
              <a:gd name="connsiteY15" fmla="*/ 695874 h 994714"/>
              <a:gd name="connsiteX16" fmla="*/ 2056984 w 3714653"/>
              <a:gd name="connsiteY16" fmla="*/ 292312 h 994714"/>
              <a:gd name="connsiteX17" fmla="*/ 1620217 w 3714653"/>
              <a:gd name="connsiteY17" fmla="*/ 317853 h 994714"/>
              <a:gd name="connsiteX0" fmla="*/ 1620217 w 3714653"/>
              <a:gd name="connsiteY0" fmla="*/ 315803 h 992664"/>
              <a:gd name="connsiteX1" fmla="*/ 662352 w 3714653"/>
              <a:gd name="connsiteY1" fmla="*/ 369289 h 992664"/>
              <a:gd name="connsiteX2" fmla="*/ 586155 w 3714653"/>
              <a:gd name="connsiteY2" fmla="*/ 279412 h 992664"/>
              <a:gd name="connsiteX3" fmla="*/ 91832 w 3714653"/>
              <a:gd name="connsiteY3" fmla="*/ 11 h 992664"/>
              <a:gd name="connsiteX4" fmla="*/ 0 w 3714653"/>
              <a:gd name="connsiteY4" fmla="*/ 154366 h 992664"/>
              <a:gd name="connsiteX5" fmla="*/ 99644 w 3714653"/>
              <a:gd name="connsiteY5" fmla="*/ 379057 h 992664"/>
              <a:gd name="connsiteX6" fmla="*/ 603740 w 3714653"/>
              <a:gd name="connsiteY6" fmla="*/ 629150 h 992664"/>
              <a:gd name="connsiteX7" fmla="*/ 658445 w 3714653"/>
              <a:gd name="connsiteY7" fmla="*/ 697534 h 992664"/>
              <a:gd name="connsiteX8" fmla="*/ 1640651 w 3714653"/>
              <a:gd name="connsiteY8" fmla="*/ 647848 h 992664"/>
              <a:gd name="connsiteX9" fmla="*/ 2064646 w 3714653"/>
              <a:gd name="connsiteY9" fmla="*/ 622306 h 992664"/>
              <a:gd name="connsiteX10" fmla="*/ 2774711 w 3714653"/>
              <a:gd name="connsiteY10" fmla="*/ 992664 h 992664"/>
              <a:gd name="connsiteX11" fmla="*/ 3653353 w 3714653"/>
              <a:gd name="connsiteY11" fmla="*/ 744907 h 992664"/>
              <a:gd name="connsiteX12" fmla="*/ 3714653 w 3714653"/>
              <a:gd name="connsiteY12" fmla="*/ 525247 h 992664"/>
              <a:gd name="connsiteX13" fmla="*/ 3712099 w 3714653"/>
              <a:gd name="connsiteY13" fmla="*/ 226407 h 992664"/>
              <a:gd name="connsiteX14" fmla="*/ 3645690 w 3714653"/>
              <a:gd name="connsiteY14" fmla="*/ 438405 h 992664"/>
              <a:gd name="connsiteX15" fmla="*/ 2759386 w 3714653"/>
              <a:gd name="connsiteY15" fmla="*/ 693824 h 992664"/>
              <a:gd name="connsiteX16" fmla="*/ 2056984 w 3714653"/>
              <a:gd name="connsiteY16" fmla="*/ 290262 h 992664"/>
              <a:gd name="connsiteX17" fmla="*/ 1620217 w 3714653"/>
              <a:gd name="connsiteY17" fmla="*/ 315803 h 992664"/>
              <a:gd name="connsiteX0" fmla="*/ 1621021 w 3715457"/>
              <a:gd name="connsiteY0" fmla="*/ 327339 h 1004200"/>
              <a:gd name="connsiteX1" fmla="*/ 663156 w 3715457"/>
              <a:gd name="connsiteY1" fmla="*/ 380825 h 1004200"/>
              <a:gd name="connsiteX2" fmla="*/ 586959 w 3715457"/>
              <a:gd name="connsiteY2" fmla="*/ 290948 h 1004200"/>
              <a:gd name="connsiteX3" fmla="*/ 92636 w 3715457"/>
              <a:gd name="connsiteY3" fmla="*/ 11547 h 1004200"/>
              <a:gd name="connsiteX4" fmla="*/ 55513 w 3715457"/>
              <a:gd name="connsiteY4" fmla="*/ 64301 h 1004200"/>
              <a:gd name="connsiteX5" fmla="*/ 804 w 3715457"/>
              <a:gd name="connsiteY5" fmla="*/ 165902 h 1004200"/>
              <a:gd name="connsiteX6" fmla="*/ 100448 w 3715457"/>
              <a:gd name="connsiteY6" fmla="*/ 390593 h 1004200"/>
              <a:gd name="connsiteX7" fmla="*/ 604544 w 3715457"/>
              <a:gd name="connsiteY7" fmla="*/ 640686 h 1004200"/>
              <a:gd name="connsiteX8" fmla="*/ 659249 w 3715457"/>
              <a:gd name="connsiteY8" fmla="*/ 709070 h 1004200"/>
              <a:gd name="connsiteX9" fmla="*/ 1641455 w 3715457"/>
              <a:gd name="connsiteY9" fmla="*/ 659384 h 1004200"/>
              <a:gd name="connsiteX10" fmla="*/ 2065450 w 3715457"/>
              <a:gd name="connsiteY10" fmla="*/ 633842 h 1004200"/>
              <a:gd name="connsiteX11" fmla="*/ 2775515 w 3715457"/>
              <a:gd name="connsiteY11" fmla="*/ 1004200 h 1004200"/>
              <a:gd name="connsiteX12" fmla="*/ 3654157 w 3715457"/>
              <a:gd name="connsiteY12" fmla="*/ 756443 h 1004200"/>
              <a:gd name="connsiteX13" fmla="*/ 3715457 w 3715457"/>
              <a:gd name="connsiteY13" fmla="*/ 536783 h 1004200"/>
              <a:gd name="connsiteX14" fmla="*/ 3712903 w 3715457"/>
              <a:gd name="connsiteY14" fmla="*/ 237943 h 1004200"/>
              <a:gd name="connsiteX15" fmla="*/ 3646494 w 3715457"/>
              <a:gd name="connsiteY15" fmla="*/ 449941 h 1004200"/>
              <a:gd name="connsiteX16" fmla="*/ 2760190 w 3715457"/>
              <a:gd name="connsiteY16" fmla="*/ 705360 h 1004200"/>
              <a:gd name="connsiteX17" fmla="*/ 2057788 w 3715457"/>
              <a:gd name="connsiteY17" fmla="*/ 301798 h 1004200"/>
              <a:gd name="connsiteX18" fmla="*/ 1621021 w 3715457"/>
              <a:gd name="connsiteY18" fmla="*/ 327339 h 1004200"/>
              <a:gd name="connsiteX0" fmla="*/ 1704027 w 3798463"/>
              <a:gd name="connsiteY0" fmla="*/ 593048 h 1269909"/>
              <a:gd name="connsiteX1" fmla="*/ 746162 w 3798463"/>
              <a:gd name="connsiteY1" fmla="*/ 646534 h 1269909"/>
              <a:gd name="connsiteX2" fmla="*/ 669965 w 3798463"/>
              <a:gd name="connsiteY2" fmla="*/ 556657 h 1269909"/>
              <a:gd name="connsiteX3" fmla="*/ 175642 w 3798463"/>
              <a:gd name="connsiteY3" fmla="*/ 277256 h 1269909"/>
              <a:gd name="connsiteX4" fmla="*/ 1750 w 3798463"/>
              <a:gd name="connsiteY4" fmla="*/ 1764 h 1269909"/>
              <a:gd name="connsiteX5" fmla="*/ 83810 w 3798463"/>
              <a:gd name="connsiteY5" fmla="*/ 431611 h 1269909"/>
              <a:gd name="connsiteX6" fmla="*/ 183454 w 3798463"/>
              <a:gd name="connsiteY6" fmla="*/ 656302 h 1269909"/>
              <a:gd name="connsiteX7" fmla="*/ 687550 w 3798463"/>
              <a:gd name="connsiteY7" fmla="*/ 906395 h 1269909"/>
              <a:gd name="connsiteX8" fmla="*/ 742255 w 3798463"/>
              <a:gd name="connsiteY8" fmla="*/ 974779 h 1269909"/>
              <a:gd name="connsiteX9" fmla="*/ 1724461 w 3798463"/>
              <a:gd name="connsiteY9" fmla="*/ 925093 h 1269909"/>
              <a:gd name="connsiteX10" fmla="*/ 2148456 w 3798463"/>
              <a:gd name="connsiteY10" fmla="*/ 899551 h 1269909"/>
              <a:gd name="connsiteX11" fmla="*/ 2858521 w 3798463"/>
              <a:gd name="connsiteY11" fmla="*/ 1269909 h 1269909"/>
              <a:gd name="connsiteX12" fmla="*/ 3737163 w 3798463"/>
              <a:gd name="connsiteY12" fmla="*/ 1022152 h 1269909"/>
              <a:gd name="connsiteX13" fmla="*/ 3798463 w 3798463"/>
              <a:gd name="connsiteY13" fmla="*/ 802492 h 1269909"/>
              <a:gd name="connsiteX14" fmla="*/ 3795909 w 3798463"/>
              <a:gd name="connsiteY14" fmla="*/ 503652 h 1269909"/>
              <a:gd name="connsiteX15" fmla="*/ 3729500 w 3798463"/>
              <a:gd name="connsiteY15" fmla="*/ 715650 h 1269909"/>
              <a:gd name="connsiteX16" fmla="*/ 2843196 w 3798463"/>
              <a:gd name="connsiteY16" fmla="*/ 971069 h 1269909"/>
              <a:gd name="connsiteX17" fmla="*/ 2140794 w 3798463"/>
              <a:gd name="connsiteY17" fmla="*/ 567507 h 1269909"/>
              <a:gd name="connsiteX18" fmla="*/ 1704027 w 3798463"/>
              <a:gd name="connsiteY18" fmla="*/ 593048 h 1269909"/>
              <a:gd name="connsiteX0" fmla="*/ 1702277 w 3796713"/>
              <a:gd name="connsiteY0" fmla="*/ 593048 h 1269909"/>
              <a:gd name="connsiteX1" fmla="*/ 744412 w 3796713"/>
              <a:gd name="connsiteY1" fmla="*/ 646534 h 1269909"/>
              <a:gd name="connsiteX2" fmla="*/ 668215 w 3796713"/>
              <a:gd name="connsiteY2" fmla="*/ 556657 h 1269909"/>
              <a:gd name="connsiteX3" fmla="*/ 173892 w 3796713"/>
              <a:gd name="connsiteY3" fmla="*/ 277256 h 1269909"/>
              <a:gd name="connsiteX4" fmla="*/ 0 w 3796713"/>
              <a:gd name="connsiteY4" fmla="*/ 1764 h 1269909"/>
              <a:gd name="connsiteX5" fmla="*/ 82060 w 3796713"/>
              <a:gd name="connsiteY5" fmla="*/ 431611 h 1269909"/>
              <a:gd name="connsiteX6" fmla="*/ 181704 w 3796713"/>
              <a:gd name="connsiteY6" fmla="*/ 656302 h 1269909"/>
              <a:gd name="connsiteX7" fmla="*/ 685800 w 3796713"/>
              <a:gd name="connsiteY7" fmla="*/ 906395 h 1269909"/>
              <a:gd name="connsiteX8" fmla="*/ 740505 w 3796713"/>
              <a:gd name="connsiteY8" fmla="*/ 974779 h 1269909"/>
              <a:gd name="connsiteX9" fmla="*/ 1722711 w 3796713"/>
              <a:gd name="connsiteY9" fmla="*/ 925093 h 1269909"/>
              <a:gd name="connsiteX10" fmla="*/ 2146706 w 3796713"/>
              <a:gd name="connsiteY10" fmla="*/ 899551 h 1269909"/>
              <a:gd name="connsiteX11" fmla="*/ 2856771 w 3796713"/>
              <a:gd name="connsiteY11" fmla="*/ 1269909 h 1269909"/>
              <a:gd name="connsiteX12" fmla="*/ 3735413 w 3796713"/>
              <a:gd name="connsiteY12" fmla="*/ 1022152 h 1269909"/>
              <a:gd name="connsiteX13" fmla="*/ 3796713 w 3796713"/>
              <a:gd name="connsiteY13" fmla="*/ 802492 h 1269909"/>
              <a:gd name="connsiteX14" fmla="*/ 3794159 w 3796713"/>
              <a:gd name="connsiteY14" fmla="*/ 503652 h 1269909"/>
              <a:gd name="connsiteX15" fmla="*/ 3727750 w 3796713"/>
              <a:gd name="connsiteY15" fmla="*/ 715650 h 1269909"/>
              <a:gd name="connsiteX16" fmla="*/ 2841446 w 3796713"/>
              <a:gd name="connsiteY16" fmla="*/ 971069 h 1269909"/>
              <a:gd name="connsiteX17" fmla="*/ 2139044 w 3796713"/>
              <a:gd name="connsiteY17" fmla="*/ 567507 h 1269909"/>
              <a:gd name="connsiteX18" fmla="*/ 1702277 w 3796713"/>
              <a:gd name="connsiteY18" fmla="*/ 593048 h 1269909"/>
              <a:gd name="connsiteX0" fmla="*/ 1702277 w 3796713"/>
              <a:gd name="connsiteY0" fmla="*/ 591706 h 1268567"/>
              <a:gd name="connsiteX1" fmla="*/ 744412 w 3796713"/>
              <a:gd name="connsiteY1" fmla="*/ 645192 h 1268567"/>
              <a:gd name="connsiteX2" fmla="*/ 668215 w 3796713"/>
              <a:gd name="connsiteY2" fmla="*/ 555315 h 1268567"/>
              <a:gd name="connsiteX3" fmla="*/ 173892 w 3796713"/>
              <a:gd name="connsiteY3" fmla="*/ 275914 h 1268567"/>
              <a:gd name="connsiteX4" fmla="*/ 0 w 3796713"/>
              <a:gd name="connsiteY4" fmla="*/ 422 h 1268567"/>
              <a:gd name="connsiteX5" fmla="*/ 82060 w 3796713"/>
              <a:gd name="connsiteY5" fmla="*/ 430269 h 1268567"/>
              <a:gd name="connsiteX6" fmla="*/ 181704 w 3796713"/>
              <a:gd name="connsiteY6" fmla="*/ 654960 h 1268567"/>
              <a:gd name="connsiteX7" fmla="*/ 685800 w 3796713"/>
              <a:gd name="connsiteY7" fmla="*/ 905053 h 1268567"/>
              <a:gd name="connsiteX8" fmla="*/ 740505 w 3796713"/>
              <a:gd name="connsiteY8" fmla="*/ 973437 h 1268567"/>
              <a:gd name="connsiteX9" fmla="*/ 1722711 w 3796713"/>
              <a:gd name="connsiteY9" fmla="*/ 923751 h 1268567"/>
              <a:gd name="connsiteX10" fmla="*/ 2146706 w 3796713"/>
              <a:gd name="connsiteY10" fmla="*/ 898209 h 1268567"/>
              <a:gd name="connsiteX11" fmla="*/ 2856771 w 3796713"/>
              <a:gd name="connsiteY11" fmla="*/ 1268567 h 1268567"/>
              <a:gd name="connsiteX12" fmla="*/ 3735413 w 3796713"/>
              <a:gd name="connsiteY12" fmla="*/ 1020810 h 1268567"/>
              <a:gd name="connsiteX13" fmla="*/ 3796713 w 3796713"/>
              <a:gd name="connsiteY13" fmla="*/ 801150 h 1268567"/>
              <a:gd name="connsiteX14" fmla="*/ 3794159 w 3796713"/>
              <a:gd name="connsiteY14" fmla="*/ 502310 h 1268567"/>
              <a:gd name="connsiteX15" fmla="*/ 3727750 w 3796713"/>
              <a:gd name="connsiteY15" fmla="*/ 714308 h 1268567"/>
              <a:gd name="connsiteX16" fmla="*/ 2841446 w 3796713"/>
              <a:gd name="connsiteY16" fmla="*/ 969727 h 1268567"/>
              <a:gd name="connsiteX17" fmla="*/ 2139044 w 3796713"/>
              <a:gd name="connsiteY17" fmla="*/ 566165 h 1268567"/>
              <a:gd name="connsiteX18" fmla="*/ 1702277 w 3796713"/>
              <a:gd name="connsiteY18" fmla="*/ 591706 h 1268567"/>
              <a:gd name="connsiteX0" fmla="*/ 1702735 w 3797171"/>
              <a:gd name="connsiteY0" fmla="*/ 606162 h 1283023"/>
              <a:gd name="connsiteX1" fmla="*/ 744870 w 3797171"/>
              <a:gd name="connsiteY1" fmla="*/ 659648 h 1283023"/>
              <a:gd name="connsiteX2" fmla="*/ 668673 w 3797171"/>
              <a:gd name="connsiteY2" fmla="*/ 569771 h 1283023"/>
              <a:gd name="connsiteX3" fmla="*/ 174350 w 3797171"/>
              <a:gd name="connsiteY3" fmla="*/ 290370 h 1283023"/>
              <a:gd name="connsiteX4" fmla="*/ 55166 w 3797171"/>
              <a:gd name="connsiteY4" fmla="*/ 116478 h 1283023"/>
              <a:gd name="connsiteX5" fmla="*/ 458 w 3797171"/>
              <a:gd name="connsiteY5" fmla="*/ 14878 h 1283023"/>
              <a:gd name="connsiteX6" fmla="*/ 82518 w 3797171"/>
              <a:gd name="connsiteY6" fmla="*/ 444725 h 1283023"/>
              <a:gd name="connsiteX7" fmla="*/ 182162 w 3797171"/>
              <a:gd name="connsiteY7" fmla="*/ 669416 h 1283023"/>
              <a:gd name="connsiteX8" fmla="*/ 686258 w 3797171"/>
              <a:gd name="connsiteY8" fmla="*/ 919509 h 1283023"/>
              <a:gd name="connsiteX9" fmla="*/ 740963 w 3797171"/>
              <a:gd name="connsiteY9" fmla="*/ 987893 h 1283023"/>
              <a:gd name="connsiteX10" fmla="*/ 1723169 w 3797171"/>
              <a:gd name="connsiteY10" fmla="*/ 938207 h 1283023"/>
              <a:gd name="connsiteX11" fmla="*/ 2147164 w 3797171"/>
              <a:gd name="connsiteY11" fmla="*/ 912665 h 1283023"/>
              <a:gd name="connsiteX12" fmla="*/ 2857229 w 3797171"/>
              <a:gd name="connsiteY12" fmla="*/ 1283023 h 1283023"/>
              <a:gd name="connsiteX13" fmla="*/ 3735871 w 3797171"/>
              <a:gd name="connsiteY13" fmla="*/ 1035266 h 1283023"/>
              <a:gd name="connsiteX14" fmla="*/ 3797171 w 3797171"/>
              <a:gd name="connsiteY14" fmla="*/ 815606 h 1283023"/>
              <a:gd name="connsiteX15" fmla="*/ 3794617 w 3797171"/>
              <a:gd name="connsiteY15" fmla="*/ 516766 h 1283023"/>
              <a:gd name="connsiteX16" fmla="*/ 3728208 w 3797171"/>
              <a:gd name="connsiteY16" fmla="*/ 728764 h 1283023"/>
              <a:gd name="connsiteX17" fmla="*/ 2841904 w 3797171"/>
              <a:gd name="connsiteY17" fmla="*/ 984183 h 1283023"/>
              <a:gd name="connsiteX18" fmla="*/ 2139502 w 3797171"/>
              <a:gd name="connsiteY18" fmla="*/ 580621 h 1283023"/>
              <a:gd name="connsiteX19" fmla="*/ 1702735 w 3797171"/>
              <a:gd name="connsiteY19" fmla="*/ 606162 h 1283023"/>
              <a:gd name="connsiteX0" fmla="*/ 1702511 w 3796947"/>
              <a:gd name="connsiteY0" fmla="*/ 627318 h 1304179"/>
              <a:gd name="connsiteX1" fmla="*/ 744646 w 3796947"/>
              <a:gd name="connsiteY1" fmla="*/ 680804 h 1304179"/>
              <a:gd name="connsiteX2" fmla="*/ 668449 w 3796947"/>
              <a:gd name="connsiteY2" fmla="*/ 590927 h 1304179"/>
              <a:gd name="connsiteX3" fmla="*/ 174126 w 3796947"/>
              <a:gd name="connsiteY3" fmla="*/ 311526 h 1304179"/>
              <a:gd name="connsiteX4" fmla="*/ 88157 w 3796947"/>
              <a:gd name="connsiteY4" fmla="*/ 39941 h 1304179"/>
              <a:gd name="connsiteX5" fmla="*/ 234 w 3796947"/>
              <a:gd name="connsiteY5" fmla="*/ 36034 h 1304179"/>
              <a:gd name="connsiteX6" fmla="*/ 82294 w 3796947"/>
              <a:gd name="connsiteY6" fmla="*/ 465881 h 1304179"/>
              <a:gd name="connsiteX7" fmla="*/ 181938 w 3796947"/>
              <a:gd name="connsiteY7" fmla="*/ 690572 h 1304179"/>
              <a:gd name="connsiteX8" fmla="*/ 686034 w 3796947"/>
              <a:gd name="connsiteY8" fmla="*/ 940665 h 1304179"/>
              <a:gd name="connsiteX9" fmla="*/ 740739 w 3796947"/>
              <a:gd name="connsiteY9" fmla="*/ 1009049 h 1304179"/>
              <a:gd name="connsiteX10" fmla="*/ 1722945 w 3796947"/>
              <a:gd name="connsiteY10" fmla="*/ 959363 h 1304179"/>
              <a:gd name="connsiteX11" fmla="*/ 2146940 w 3796947"/>
              <a:gd name="connsiteY11" fmla="*/ 933821 h 1304179"/>
              <a:gd name="connsiteX12" fmla="*/ 2857005 w 3796947"/>
              <a:gd name="connsiteY12" fmla="*/ 1304179 h 1304179"/>
              <a:gd name="connsiteX13" fmla="*/ 3735647 w 3796947"/>
              <a:gd name="connsiteY13" fmla="*/ 1056422 h 1304179"/>
              <a:gd name="connsiteX14" fmla="*/ 3796947 w 3796947"/>
              <a:gd name="connsiteY14" fmla="*/ 836762 h 1304179"/>
              <a:gd name="connsiteX15" fmla="*/ 3794393 w 3796947"/>
              <a:gd name="connsiteY15" fmla="*/ 537922 h 1304179"/>
              <a:gd name="connsiteX16" fmla="*/ 3727984 w 3796947"/>
              <a:gd name="connsiteY16" fmla="*/ 749920 h 1304179"/>
              <a:gd name="connsiteX17" fmla="*/ 2841680 w 3796947"/>
              <a:gd name="connsiteY17" fmla="*/ 1005339 h 1304179"/>
              <a:gd name="connsiteX18" fmla="*/ 2139278 w 3796947"/>
              <a:gd name="connsiteY18" fmla="*/ 601777 h 1304179"/>
              <a:gd name="connsiteX19" fmla="*/ 1702511 w 3796947"/>
              <a:gd name="connsiteY19" fmla="*/ 627318 h 1304179"/>
              <a:gd name="connsiteX0" fmla="*/ 1702511 w 3796947"/>
              <a:gd name="connsiteY0" fmla="*/ 627318 h 1304179"/>
              <a:gd name="connsiteX1" fmla="*/ 744646 w 3796947"/>
              <a:gd name="connsiteY1" fmla="*/ 680804 h 1304179"/>
              <a:gd name="connsiteX2" fmla="*/ 668449 w 3796947"/>
              <a:gd name="connsiteY2" fmla="*/ 590927 h 1304179"/>
              <a:gd name="connsiteX3" fmla="*/ 174126 w 3796947"/>
              <a:gd name="connsiteY3" fmla="*/ 311526 h 1304179"/>
              <a:gd name="connsiteX4" fmla="*/ 88157 w 3796947"/>
              <a:gd name="connsiteY4" fmla="*/ 39941 h 1304179"/>
              <a:gd name="connsiteX5" fmla="*/ 234 w 3796947"/>
              <a:gd name="connsiteY5" fmla="*/ 36034 h 1304179"/>
              <a:gd name="connsiteX6" fmla="*/ 82294 w 3796947"/>
              <a:gd name="connsiteY6" fmla="*/ 465881 h 1304179"/>
              <a:gd name="connsiteX7" fmla="*/ 181938 w 3796947"/>
              <a:gd name="connsiteY7" fmla="*/ 690572 h 1304179"/>
              <a:gd name="connsiteX8" fmla="*/ 686034 w 3796947"/>
              <a:gd name="connsiteY8" fmla="*/ 940665 h 1304179"/>
              <a:gd name="connsiteX9" fmla="*/ 740739 w 3796947"/>
              <a:gd name="connsiteY9" fmla="*/ 1009049 h 1304179"/>
              <a:gd name="connsiteX10" fmla="*/ 1722945 w 3796947"/>
              <a:gd name="connsiteY10" fmla="*/ 959363 h 1304179"/>
              <a:gd name="connsiteX11" fmla="*/ 2146940 w 3796947"/>
              <a:gd name="connsiteY11" fmla="*/ 933821 h 1304179"/>
              <a:gd name="connsiteX12" fmla="*/ 2857005 w 3796947"/>
              <a:gd name="connsiteY12" fmla="*/ 1304179 h 1304179"/>
              <a:gd name="connsiteX13" fmla="*/ 3735647 w 3796947"/>
              <a:gd name="connsiteY13" fmla="*/ 1056422 h 1304179"/>
              <a:gd name="connsiteX14" fmla="*/ 3796947 w 3796947"/>
              <a:gd name="connsiteY14" fmla="*/ 836762 h 1304179"/>
              <a:gd name="connsiteX15" fmla="*/ 3794393 w 3796947"/>
              <a:gd name="connsiteY15" fmla="*/ 537922 h 1304179"/>
              <a:gd name="connsiteX16" fmla="*/ 3727984 w 3796947"/>
              <a:gd name="connsiteY16" fmla="*/ 749920 h 1304179"/>
              <a:gd name="connsiteX17" fmla="*/ 2841680 w 3796947"/>
              <a:gd name="connsiteY17" fmla="*/ 1005339 h 1304179"/>
              <a:gd name="connsiteX18" fmla="*/ 2139278 w 3796947"/>
              <a:gd name="connsiteY18" fmla="*/ 601777 h 1304179"/>
              <a:gd name="connsiteX19" fmla="*/ 1702511 w 3796947"/>
              <a:gd name="connsiteY19" fmla="*/ 627318 h 1304179"/>
              <a:gd name="connsiteX0" fmla="*/ 1702558 w 3796994"/>
              <a:gd name="connsiteY0" fmla="*/ 617493 h 1294354"/>
              <a:gd name="connsiteX1" fmla="*/ 744693 w 3796994"/>
              <a:gd name="connsiteY1" fmla="*/ 670979 h 1294354"/>
              <a:gd name="connsiteX2" fmla="*/ 668496 w 3796994"/>
              <a:gd name="connsiteY2" fmla="*/ 581102 h 1294354"/>
              <a:gd name="connsiteX3" fmla="*/ 174173 w 3796994"/>
              <a:gd name="connsiteY3" fmla="*/ 301701 h 1294354"/>
              <a:gd name="connsiteX4" fmla="*/ 88204 w 3796994"/>
              <a:gd name="connsiteY4" fmla="*/ 30116 h 1294354"/>
              <a:gd name="connsiteX5" fmla="*/ 281 w 3796994"/>
              <a:gd name="connsiteY5" fmla="*/ 26209 h 1294354"/>
              <a:gd name="connsiteX6" fmla="*/ 82341 w 3796994"/>
              <a:gd name="connsiteY6" fmla="*/ 456056 h 1294354"/>
              <a:gd name="connsiteX7" fmla="*/ 181985 w 3796994"/>
              <a:gd name="connsiteY7" fmla="*/ 680747 h 1294354"/>
              <a:gd name="connsiteX8" fmla="*/ 686081 w 3796994"/>
              <a:gd name="connsiteY8" fmla="*/ 930840 h 1294354"/>
              <a:gd name="connsiteX9" fmla="*/ 740786 w 3796994"/>
              <a:gd name="connsiteY9" fmla="*/ 999224 h 1294354"/>
              <a:gd name="connsiteX10" fmla="*/ 1722992 w 3796994"/>
              <a:gd name="connsiteY10" fmla="*/ 949538 h 1294354"/>
              <a:gd name="connsiteX11" fmla="*/ 2146987 w 3796994"/>
              <a:gd name="connsiteY11" fmla="*/ 923996 h 1294354"/>
              <a:gd name="connsiteX12" fmla="*/ 2857052 w 3796994"/>
              <a:gd name="connsiteY12" fmla="*/ 1294354 h 1294354"/>
              <a:gd name="connsiteX13" fmla="*/ 3735694 w 3796994"/>
              <a:gd name="connsiteY13" fmla="*/ 1046597 h 1294354"/>
              <a:gd name="connsiteX14" fmla="*/ 3796994 w 3796994"/>
              <a:gd name="connsiteY14" fmla="*/ 826937 h 1294354"/>
              <a:gd name="connsiteX15" fmla="*/ 3794440 w 3796994"/>
              <a:gd name="connsiteY15" fmla="*/ 528097 h 1294354"/>
              <a:gd name="connsiteX16" fmla="*/ 3728031 w 3796994"/>
              <a:gd name="connsiteY16" fmla="*/ 740095 h 1294354"/>
              <a:gd name="connsiteX17" fmla="*/ 2841727 w 3796994"/>
              <a:gd name="connsiteY17" fmla="*/ 995514 h 1294354"/>
              <a:gd name="connsiteX18" fmla="*/ 2139325 w 3796994"/>
              <a:gd name="connsiteY18" fmla="*/ 591952 h 1294354"/>
              <a:gd name="connsiteX19" fmla="*/ 1702558 w 3796994"/>
              <a:gd name="connsiteY19" fmla="*/ 617493 h 1294354"/>
              <a:gd name="connsiteX0" fmla="*/ 1702558 w 3796994"/>
              <a:gd name="connsiteY0" fmla="*/ 621353 h 1298214"/>
              <a:gd name="connsiteX1" fmla="*/ 744693 w 3796994"/>
              <a:gd name="connsiteY1" fmla="*/ 674839 h 1298214"/>
              <a:gd name="connsiteX2" fmla="*/ 668496 w 3796994"/>
              <a:gd name="connsiteY2" fmla="*/ 584962 h 1298214"/>
              <a:gd name="connsiteX3" fmla="*/ 174173 w 3796994"/>
              <a:gd name="connsiteY3" fmla="*/ 305561 h 1298214"/>
              <a:gd name="connsiteX4" fmla="*/ 88204 w 3796994"/>
              <a:gd name="connsiteY4" fmla="*/ 22253 h 1298214"/>
              <a:gd name="connsiteX5" fmla="*/ 281 w 3796994"/>
              <a:gd name="connsiteY5" fmla="*/ 30069 h 1298214"/>
              <a:gd name="connsiteX6" fmla="*/ 82341 w 3796994"/>
              <a:gd name="connsiteY6" fmla="*/ 459916 h 1298214"/>
              <a:gd name="connsiteX7" fmla="*/ 181985 w 3796994"/>
              <a:gd name="connsiteY7" fmla="*/ 684607 h 1298214"/>
              <a:gd name="connsiteX8" fmla="*/ 686081 w 3796994"/>
              <a:gd name="connsiteY8" fmla="*/ 934700 h 1298214"/>
              <a:gd name="connsiteX9" fmla="*/ 740786 w 3796994"/>
              <a:gd name="connsiteY9" fmla="*/ 1003084 h 1298214"/>
              <a:gd name="connsiteX10" fmla="*/ 1722992 w 3796994"/>
              <a:gd name="connsiteY10" fmla="*/ 953398 h 1298214"/>
              <a:gd name="connsiteX11" fmla="*/ 2146987 w 3796994"/>
              <a:gd name="connsiteY11" fmla="*/ 927856 h 1298214"/>
              <a:gd name="connsiteX12" fmla="*/ 2857052 w 3796994"/>
              <a:gd name="connsiteY12" fmla="*/ 1298214 h 1298214"/>
              <a:gd name="connsiteX13" fmla="*/ 3735694 w 3796994"/>
              <a:gd name="connsiteY13" fmla="*/ 1050457 h 1298214"/>
              <a:gd name="connsiteX14" fmla="*/ 3796994 w 3796994"/>
              <a:gd name="connsiteY14" fmla="*/ 830797 h 1298214"/>
              <a:gd name="connsiteX15" fmla="*/ 3794440 w 3796994"/>
              <a:gd name="connsiteY15" fmla="*/ 531957 h 1298214"/>
              <a:gd name="connsiteX16" fmla="*/ 3728031 w 3796994"/>
              <a:gd name="connsiteY16" fmla="*/ 743955 h 1298214"/>
              <a:gd name="connsiteX17" fmla="*/ 2841727 w 3796994"/>
              <a:gd name="connsiteY17" fmla="*/ 999374 h 1298214"/>
              <a:gd name="connsiteX18" fmla="*/ 2139325 w 3796994"/>
              <a:gd name="connsiteY18" fmla="*/ 595812 h 1298214"/>
              <a:gd name="connsiteX19" fmla="*/ 1702558 w 3796994"/>
              <a:gd name="connsiteY19" fmla="*/ 621353 h 1298214"/>
              <a:gd name="connsiteX0" fmla="*/ 1702568 w 3797004"/>
              <a:gd name="connsiteY0" fmla="*/ 616590 h 1293451"/>
              <a:gd name="connsiteX1" fmla="*/ 744703 w 3797004"/>
              <a:gd name="connsiteY1" fmla="*/ 670076 h 1293451"/>
              <a:gd name="connsiteX2" fmla="*/ 668506 w 3797004"/>
              <a:gd name="connsiteY2" fmla="*/ 580199 h 1293451"/>
              <a:gd name="connsiteX3" fmla="*/ 174183 w 3797004"/>
              <a:gd name="connsiteY3" fmla="*/ 300798 h 1293451"/>
              <a:gd name="connsiteX4" fmla="*/ 88214 w 3797004"/>
              <a:gd name="connsiteY4" fmla="*/ 17490 h 1293451"/>
              <a:gd name="connsiteX5" fmla="*/ 291 w 3797004"/>
              <a:gd name="connsiteY5" fmla="*/ 25306 h 1293451"/>
              <a:gd name="connsiteX6" fmla="*/ 82351 w 3797004"/>
              <a:gd name="connsiteY6" fmla="*/ 455153 h 1293451"/>
              <a:gd name="connsiteX7" fmla="*/ 181995 w 3797004"/>
              <a:gd name="connsiteY7" fmla="*/ 679844 h 1293451"/>
              <a:gd name="connsiteX8" fmla="*/ 686091 w 3797004"/>
              <a:gd name="connsiteY8" fmla="*/ 929937 h 1293451"/>
              <a:gd name="connsiteX9" fmla="*/ 740796 w 3797004"/>
              <a:gd name="connsiteY9" fmla="*/ 998321 h 1293451"/>
              <a:gd name="connsiteX10" fmla="*/ 1723002 w 3797004"/>
              <a:gd name="connsiteY10" fmla="*/ 948635 h 1293451"/>
              <a:gd name="connsiteX11" fmla="*/ 2146997 w 3797004"/>
              <a:gd name="connsiteY11" fmla="*/ 923093 h 1293451"/>
              <a:gd name="connsiteX12" fmla="*/ 2857062 w 3797004"/>
              <a:gd name="connsiteY12" fmla="*/ 1293451 h 1293451"/>
              <a:gd name="connsiteX13" fmla="*/ 3735704 w 3797004"/>
              <a:gd name="connsiteY13" fmla="*/ 1045694 h 1293451"/>
              <a:gd name="connsiteX14" fmla="*/ 3797004 w 3797004"/>
              <a:gd name="connsiteY14" fmla="*/ 826034 h 1293451"/>
              <a:gd name="connsiteX15" fmla="*/ 3794450 w 3797004"/>
              <a:gd name="connsiteY15" fmla="*/ 527194 h 1293451"/>
              <a:gd name="connsiteX16" fmla="*/ 3728041 w 3797004"/>
              <a:gd name="connsiteY16" fmla="*/ 739192 h 1293451"/>
              <a:gd name="connsiteX17" fmla="*/ 2841737 w 3797004"/>
              <a:gd name="connsiteY17" fmla="*/ 994611 h 1293451"/>
              <a:gd name="connsiteX18" fmla="*/ 2139335 w 3797004"/>
              <a:gd name="connsiteY18" fmla="*/ 591049 h 1293451"/>
              <a:gd name="connsiteX19" fmla="*/ 1702568 w 3797004"/>
              <a:gd name="connsiteY19" fmla="*/ 616590 h 1293451"/>
              <a:gd name="connsiteX0" fmla="*/ 1702277 w 3796713"/>
              <a:gd name="connsiteY0" fmla="*/ 599100 h 1275961"/>
              <a:gd name="connsiteX1" fmla="*/ 744412 w 3796713"/>
              <a:gd name="connsiteY1" fmla="*/ 652586 h 1275961"/>
              <a:gd name="connsiteX2" fmla="*/ 668215 w 3796713"/>
              <a:gd name="connsiteY2" fmla="*/ 562709 h 1275961"/>
              <a:gd name="connsiteX3" fmla="*/ 173892 w 3796713"/>
              <a:gd name="connsiteY3" fmla="*/ 283308 h 1275961"/>
              <a:gd name="connsiteX4" fmla="*/ 87923 w 3796713"/>
              <a:gd name="connsiteY4" fmla="*/ 0 h 1275961"/>
              <a:gd name="connsiteX5" fmla="*/ 0 w 3796713"/>
              <a:gd name="connsiteY5" fmla="*/ 7816 h 1275961"/>
              <a:gd name="connsiteX6" fmla="*/ 82060 w 3796713"/>
              <a:gd name="connsiteY6" fmla="*/ 437663 h 1275961"/>
              <a:gd name="connsiteX7" fmla="*/ 181704 w 3796713"/>
              <a:gd name="connsiteY7" fmla="*/ 662354 h 1275961"/>
              <a:gd name="connsiteX8" fmla="*/ 685800 w 3796713"/>
              <a:gd name="connsiteY8" fmla="*/ 912447 h 1275961"/>
              <a:gd name="connsiteX9" fmla="*/ 740505 w 3796713"/>
              <a:gd name="connsiteY9" fmla="*/ 980831 h 1275961"/>
              <a:gd name="connsiteX10" fmla="*/ 1722711 w 3796713"/>
              <a:gd name="connsiteY10" fmla="*/ 931145 h 1275961"/>
              <a:gd name="connsiteX11" fmla="*/ 2146706 w 3796713"/>
              <a:gd name="connsiteY11" fmla="*/ 905603 h 1275961"/>
              <a:gd name="connsiteX12" fmla="*/ 2856771 w 3796713"/>
              <a:gd name="connsiteY12" fmla="*/ 1275961 h 1275961"/>
              <a:gd name="connsiteX13" fmla="*/ 3735413 w 3796713"/>
              <a:gd name="connsiteY13" fmla="*/ 1028204 h 1275961"/>
              <a:gd name="connsiteX14" fmla="*/ 3796713 w 3796713"/>
              <a:gd name="connsiteY14" fmla="*/ 808544 h 1275961"/>
              <a:gd name="connsiteX15" fmla="*/ 3794159 w 3796713"/>
              <a:gd name="connsiteY15" fmla="*/ 509704 h 1275961"/>
              <a:gd name="connsiteX16" fmla="*/ 3727750 w 3796713"/>
              <a:gd name="connsiteY16" fmla="*/ 721702 h 1275961"/>
              <a:gd name="connsiteX17" fmla="*/ 2841446 w 3796713"/>
              <a:gd name="connsiteY17" fmla="*/ 977121 h 1275961"/>
              <a:gd name="connsiteX18" fmla="*/ 2139044 w 3796713"/>
              <a:gd name="connsiteY18" fmla="*/ 573559 h 1275961"/>
              <a:gd name="connsiteX19" fmla="*/ 1702277 w 3796713"/>
              <a:gd name="connsiteY19" fmla="*/ 599100 h 1275961"/>
              <a:gd name="connsiteX0" fmla="*/ 1706185 w 3800621"/>
              <a:gd name="connsiteY0" fmla="*/ 603396 h 1280257"/>
              <a:gd name="connsiteX1" fmla="*/ 748320 w 3800621"/>
              <a:gd name="connsiteY1" fmla="*/ 656882 h 1280257"/>
              <a:gd name="connsiteX2" fmla="*/ 672123 w 3800621"/>
              <a:gd name="connsiteY2" fmla="*/ 567005 h 1280257"/>
              <a:gd name="connsiteX3" fmla="*/ 177800 w 3800621"/>
              <a:gd name="connsiteY3" fmla="*/ 287604 h 1280257"/>
              <a:gd name="connsiteX4" fmla="*/ 91831 w 3800621"/>
              <a:gd name="connsiteY4" fmla="*/ 4296 h 1280257"/>
              <a:gd name="connsiteX5" fmla="*/ 0 w 3800621"/>
              <a:gd name="connsiteY5" fmla="*/ 2343 h 1280257"/>
              <a:gd name="connsiteX6" fmla="*/ 85968 w 3800621"/>
              <a:gd name="connsiteY6" fmla="*/ 441959 h 1280257"/>
              <a:gd name="connsiteX7" fmla="*/ 185612 w 3800621"/>
              <a:gd name="connsiteY7" fmla="*/ 666650 h 1280257"/>
              <a:gd name="connsiteX8" fmla="*/ 689708 w 3800621"/>
              <a:gd name="connsiteY8" fmla="*/ 916743 h 1280257"/>
              <a:gd name="connsiteX9" fmla="*/ 744413 w 3800621"/>
              <a:gd name="connsiteY9" fmla="*/ 985127 h 1280257"/>
              <a:gd name="connsiteX10" fmla="*/ 1726619 w 3800621"/>
              <a:gd name="connsiteY10" fmla="*/ 935441 h 1280257"/>
              <a:gd name="connsiteX11" fmla="*/ 2150614 w 3800621"/>
              <a:gd name="connsiteY11" fmla="*/ 909899 h 1280257"/>
              <a:gd name="connsiteX12" fmla="*/ 2860679 w 3800621"/>
              <a:gd name="connsiteY12" fmla="*/ 1280257 h 1280257"/>
              <a:gd name="connsiteX13" fmla="*/ 3739321 w 3800621"/>
              <a:gd name="connsiteY13" fmla="*/ 1032500 h 1280257"/>
              <a:gd name="connsiteX14" fmla="*/ 3800621 w 3800621"/>
              <a:gd name="connsiteY14" fmla="*/ 812840 h 1280257"/>
              <a:gd name="connsiteX15" fmla="*/ 3798067 w 3800621"/>
              <a:gd name="connsiteY15" fmla="*/ 514000 h 1280257"/>
              <a:gd name="connsiteX16" fmla="*/ 3731658 w 3800621"/>
              <a:gd name="connsiteY16" fmla="*/ 725998 h 1280257"/>
              <a:gd name="connsiteX17" fmla="*/ 2845354 w 3800621"/>
              <a:gd name="connsiteY17" fmla="*/ 981417 h 1280257"/>
              <a:gd name="connsiteX18" fmla="*/ 2142952 w 3800621"/>
              <a:gd name="connsiteY18" fmla="*/ 577855 h 1280257"/>
              <a:gd name="connsiteX19" fmla="*/ 1706185 w 3800621"/>
              <a:gd name="connsiteY19" fmla="*/ 603396 h 1280257"/>
              <a:gd name="connsiteX0" fmla="*/ 1706185 w 3800621"/>
              <a:gd name="connsiteY0" fmla="*/ 601342 h 1278203"/>
              <a:gd name="connsiteX1" fmla="*/ 748320 w 3800621"/>
              <a:gd name="connsiteY1" fmla="*/ 654828 h 1278203"/>
              <a:gd name="connsiteX2" fmla="*/ 672123 w 3800621"/>
              <a:gd name="connsiteY2" fmla="*/ 564951 h 1278203"/>
              <a:gd name="connsiteX3" fmla="*/ 177800 w 3800621"/>
              <a:gd name="connsiteY3" fmla="*/ 285550 h 1278203"/>
              <a:gd name="connsiteX4" fmla="*/ 91831 w 3800621"/>
              <a:gd name="connsiteY4" fmla="*/ 2242 h 1278203"/>
              <a:gd name="connsiteX5" fmla="*/ 0 w 3800621"/>
              <a:gd name="connsiteY5" fmla="*/ 289 h 1278203"/>
              <a:gd name="connsiteX6" fmla="*/ 85968 w 3800621"/>
              <a:gd name="connsiteY6" fmla="*/ 439905 h 1278203"/>
              <a:gd name="connsiteX7" fmla="*/ 185612 w 3800621"/>
              <a:gd name="connsiteY7" fmla="*/ 664596 h 1278203"/>
              <a:gd name="connsiteX8" fmla="*/ 689708 w 3800621"/>
              <a:gd name="connsiteY8" fmla="*/ 914689 h 1278203"/>
              <a:gd name="connsiteX9" fmla="*/ 744413 w 3800621"/>
              <a:gd name="connsiteY9" fmla="*/ 983073 h 1278203"/>
              <a:gd name="connsiteX10" fmla="*/ 1726619 w 3800621"/>
              <a:gd name="connsiteY10" fmla="*/ 933387 h 1278203"/>
              <a:gd name="connsiteX11" fmla="*/ 2150614 w 3800621"/>
              <a:gd name="connsiteY11" fmla="*/ 907845 h 1278203"/>
              <a:gd name="connsiteX12" fmla="*/ 2860679 w 3800621"/>
              <a:gd name="connsiteY12" fmla="*/ 1278203 h 1278203"/>
              <a:gd name="connsiteX13" fmla="*/ 3739321 w 3800621"/>
              <a:gd name="connsiteY13" fmla="*/ 1030446 h 1278203"/>
              <a:gd name="connsiteX14" fmla="*/ 3800621 w 3800621"/>
              <a:gd name="connsiteY14" fmla="*/ 810786 h 1278203"/>
              <a:gd name="connsiteX15" fmla="*/ 3798067 w 3800621"/>
              <a:gd name="connsiteY15" fmla="*/ 511946 h 1278203"/>
              <a:gd name="connsiteX16" fmla="*/ 3731658 w 3800621"/>
              <a:gd name="connsiteY16" fmla="*/ 723944 h 1278203"/>
              <a:gd name="connsiteX17" fmla="*/ 2845354 w 3800621"/>
              <a:gd name="connsiteY17" fmla="*/ 979363 h 1278203"/>
              <a:gd name="connsiteX18" fmla="*/ 2142952 w 3800621"/>
              <a:gd name="connsiteY18" fmla="*/ 575801 h 1278203"/>
              <a:gd name="connsiteX19" fmla="*/ 1706185 w 3800621"/>
              <a:gd name="connsiteY19" fmla="*/ 601342 h 1278203"/>
              <a:gd name="connsiteX0" fmla="*/ 1706185 w 3800621"/>
              <a:gd name="connsiteY0" fmla="*/ 601342 h 1278203"/>
              <a:gd name="connsiteX1" fmla="*/ 748320 w 3800621"/>
              <a:gd name="connsiteY1" fmla="*/ 654828 h 1278203"/>
              <a:gd name="connsiteX2" fmla="*/ 672123 w 3800621"/>
              <a:gd name="connsiteY2" fmla="*/ 564951 h 1278203"/>
              <a:gd name="connsiteX3" fmla="*/ 177800 w 3800621"/>
              <a:gd name="connsiteY3" fmla="*/ 285550 h 1278203"/>
              <a:gd name="connsiteX4" fmla="*/ 91831 w 3800621"/>
              <a:gd name="connsiteY4" fmla="*/ 2242 h 1278203"/>
              <a:gd name="connsiteX5" fmla="*/ 0 w 3800621"/>
              <a:gd name="connsiteY5" fmla="*/ 289 h 1278203"/>
              <a:gd name="connsiteX6" fmla="*/ 85968 w 3800621"/>
              <a:gd name="connsiteY6" fmla="*/ 439905 h 1278203"/>
              <a:gd name="connsiteX7" fmla="*/ 185612 w 3800621"/>
              <a:gd name="connsiteY7" fmla="*/ 664596 h 1278203"/>
              <a:gd name="connsiteX8" fmla="*/ 689708 w 3800621"/>
              <a:gd name="connsiteY8" fmla="*/ 914689 h 1278203"/>
              <a:gd name="connsiteX9" fmla="*/ 744413 w 3800621"/>
              <a:gd name="connsiteY9" fmla="*/ 983073 h 1278203"/>
              <a:gd name="connsiteX10" fmla="*/ 1726619 w 3800621"/>
              <a:gd name="connsiteY10" fmla="*/ 933387 h 1278203"/>
              <a:gd name="connsiteX11" fmla="*/ 2150614 w 3800621"/>
              <a:gd name="connsiteY11" fmla="*/ 907845 h 1278203"/>
              <a:gd name="connsiteX12" fmla="*/ 2860679 w 3800621"/>
              <a:gd name="connsiteY12" fmla="*/ 1278203 h 1278203"/>
              <a:gd name="connsiteX13" fmla="*/ 3739321 w 3800621"/>
              <a:gd name="connsiteY13" fmla="*/ 1030446 h 1278203"/>
              <a:gd name="connsiteX14" fmla="*/ 3800621 w 3800621"/>
              <a:gd name="connsiteY14" fmla="*/ 810786 h 1278203"/>
              <a:gd name="connsiteX15" fmla="*/ 3798067 w 3800621"/>
              <a:gd name="connsiteY15" fmla="*/ 511946 h 1278203"/>
              <a:gd name="connsiteX16" fmla="*/ 3731658 w 3800621"/>
              <a:gd name="connsiteY16" fmla="*/ 723944 h 1278203"/>
              <a:gd name="connsiteX17" fmla="*/ 2845354 w 3800621"/>
              <a:gd name="connsiteY17" fmla="*/ 979363 h 1278203"/>
              <a:gd name="connsiteX18" fmla="*/ 2142952 w 3800621"/>
              <a:gd name="connsiteY18" fmla="*/ 575801 h 1278203"/>
              <a:gd name="connsiteX19" fmla="*/ 1706185 w 3800621"/>
              <a:gd name="connsiteY19" fmla="*/ 601342 h 1278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800621" h="1278203">
                <a:moveTo>
                  <a:pt x="1706185" y="601342"/>
                </a:moveTo>
                <a:lnTo>
                  <a:pt x="748320" y="654828"/>
                </a:lnTo>
                <a:cubicBezTo>
                  <a:pt x="693858" y="591450"/>
                  <a:pt x="705339" y="602400"/>
                  <a:pt x="672123" y="564951"/>
                </a:cubicBezTo>
                <a:cubicBezTo>
                  <a:pt x="590713" y="534666"/>
                  <a:pt x="277446" y="347421"/>
                  <a:pt x="177800" y="285550"/>
                </a:cubicBezTo>
                <a:lnTo>
                  <a:pt x="91831" y="2242"/>
                </a:lnTo>
                <a:cubicBezTo>
                  <a:pt x="49172" y="7127"/>
                  <a:pt x="59918" y="-1666"/>
                  <a:pt x="0" y="289"/>
                </a:cubicBezTo>
                <a:cubicBezTo>
                  <a:pt x="10095" y="51415"/>
                  <a:pt x="78479" y="385523"/>
                  <a:pt x="85968" y="439905"/>
                </a:cubicBezTo>
                <a:cubicBezTo>
                  <a:pt x="124069" y="534667"/>
                  <a:pt x="141976" y="607609"/>
                  <a:pt x="185612" y="664596"/>
                </a:cubicBezTo>
                <a:cubicBezTo>
                  <a:pt x="282001" y="715396"/>
                  <a:pt x="596575" y="860307"/>
                  <a:pt x="689708" y="914689"/>
                </a:cubicBezTo>
                <a:cubicBezTo>
                  <a:pt x="689057" y="916317"/>
                  <a:pt x="701199" y="930785"/>
                  <a:pt x="744413" y="983073"/>
                </a:cubicBezTo>
                <a:lnTo>
                  <a:pt x="1726619" y="933387"/>
                </a:lnTo>
                <a:lnTo>
                  <a:pt x="2150614" y="907845"/>
                </a:lnTo>
                <a:lnTo>
                  <a:pt x="2860679" y="1278203"/>
                </a:lnTo>
                <a:lnTo>
                  <a:pt x="3739321" y="1030446"/>
                </a:lnTo>
                <a:lnTo>
                  <a:pt x="3800621" y="810786"/>
                </a:lnTo>
                <a:cubicBezTo>
                  <a:pt x="3799770" y="711173"/>
                  <a:pt x="3798918" y="611559"/>
                  <a:pt x="3798067" y="511946"/>
                </a:cubicBezTo>
                <a:lnTo>
                  <a:pt x="3731658" y="723944"/>
                </a:lnTo>
                <a:lnTo>
                  <a:pt x="2845354" y="979363"/>
                </a:lnTo>
                <a:lnTo>
                  <a:pt x="2142952" y="575801"/>
                </a:lnTo>
                <a:lnTo>
                  <a:pt x="1706185" y="601342"/>
                </a:lnTo>
                <a:close/>
              </a:path>
            </a:pathLst>
          </a:custGeom>
          <a:solidFill>
            <a:srgbClr val="578180">
              <a:alpha val="13000"/>
            </a:srgbClr>
          </a:solidFill>
          <a:ln w="15875" cap="rnd" cmpd="sng" algn="ctr">
            <a:noFill/>
            <a:prstDash val="solid"/>
          </a:ln>
          <a:effectLst/>
        </p:spPr>
        <p:txBody>
          <a:bodyPr rtlCol="0" anchor="ctr"/>
          <a:lstStyle/>
          <a:p>
            <a:pPr algn="ctr">
              <a:defRPr/>
            </a:pPr>
            <a:endParaRPr lang="en-US" kern="0">
              <a:solidFill>
                <a:prstClr val="white"/>
              </a:solidFill>
              <a:latin typeface="Calisto MT" panose="02040603050505030304"/>
            </a:endParaRPr>
          </a:p>
        </p:txBody>
      </p:sp>
      <p:sp>
        <p:nvSpPr>
          <p:cNvPr id="33" name="Freeform: Shape 32">
            <a:extLst>
              <a:ext uri="{FF2B5EF4-FFF2-40B4-BE49-F238E27FC236}">
                <a16:creationId xmlns:a16="http://schemas.microsoft.com/office/drawing/2014/main" id="{39E7AD3D-8FED-495F-B585-C32DB91D5F6C}"/>
              </a:ext>
            </a:extLst>
          </p:cNvPr>
          <p:cNvSpPr/>
          <p:nvPr/>
        </p:nvSpPr>
        <p:spPr>
          <a:xfrm>
            <a:off x="8440747" y="1619357"/>
            <a:ext cx="1948847" cy="975701"/>
          </a:xfrm>
          <a:custGeom>
            <a:avLst/>
            <a:gdLst>
              <a:gd name="connsiteX0" fmla="*/ 0 w 1948847"/>
              <a:gd name="connsiteY0" fmla="*/ 25542 h 975701"/>
              <a:gd name="connsiteX1" fmla="*/ 35759 w 1948847"/>
              <a:gd name="connsiteY1" fmla="*/ 600235 h 975701"/>
              <a:gd name="connsiteX2" fmla="*/ 288624 w 1948847"/>
              <a:gd name="connsiteY2" fmla="*/ 577247 h 975701"/>
              <a:gd name="connsiteX3" fmla="*/ 1001243 w 1948847"/>
              <a:gd name="connsiteY3" fmla="*/ 975701 h 975701"/>
              <a:gd name="connsiteX4" fmla="*/ 1877330 w 1948847"/>
              <a:gd name="connsiteY4" fmla="*/ 727945 h 975701"/>
              <a:gd name="connsiteX5" fmla="*/ 1946293 w 1948847"/>
              <a:gd name="connsiteY5" fmla="*/ 503176 h 975701"/>
              <a:gd name="connsiteX6" fmla="*/ 1948847 w 1948847"/>
              <a:gd name="connsiteY6" fmla="*/ 22988 h 975701"/>
              <a:gd name="connsiteX7" fmla="*/ 1877330 w 1948847"/>
              <a:gd name="connsiteY7" fmla="*/ 257974 h 975701"/>
              <a:gd name="connsiteX8" fmla="*/ 1003797 w 1948847"/>
              <a:gd name="connsiteY8" fmla="*/ 500622 h 975701"/>
              <a:gd name="connsiteX9" fmla="*/ 288624 w 1948847"/>
              <a:gd name="connsiteY9" fmla="*/ 0 h 975701"/>
              <a:gd name="connsiteX10" fmla="*/ 0 w 1948847"/>
              <a:gd name="connsiteY10" fmla="*/ 25542 h 975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48847" h="975701">
                <a:moveTo>
                  <a:pt x="0" y="25542"/>
                </a:moveTo>
                <a:lnTo>
                  <a:pt x="35759" y="600235"/>
                </a:lnTo>
                <a:lnTo>
                  <a:pt x="288624" y="577247"/>
                </a:lnTo>
                <a:lnTo>
                  <a:pt x="1001243" y="975701"/>
                </a:lnTo>
                <a:lnTo>
                  <a:pt x="1877330" y="727945"/>
                </a:lnTo>
                <a:lnTo>
                  <a:pt x="1946293" y="503176"/>
                </a:lnTo>
                <a:cubicBezTo>
                  <a:pt x="1947144" y="343113"/>
                  <a:pt x="1947996" y="183051"/>
                  <a:pt x="1948847" y="22988"/>
                </a:cubicBezTo>
                <a:lnTo>
                  <a:pt x="1877330" y="257974"/>
                </a:lnTo>
                <a:lnTo>
                  <a:pt x="1003797" y="500622"/>
                </a:lnTo>
                <a:lnTo>
                  <a:pt x="288624" y="0"/>
                </a:lnTo>
                <a:lnTo>
                  <a:pt x="0" y="25542"/>
                </a:lnTo>
                <a:close/>
              </a:path>
            </a:pathLst>
          </a:custGeom>
          <a:solidFill>
            <a:srgbClr val="00D661"/>
          </a:solidFill>
          <a:ln w="15875" cap="rnd" cmpd="sng" algn="ctr">
            <a:noFill/>
            <a:prstDash val="solid"/>
          </a:ln>
          <a:effectLst/>
        </p:spPr>
        <p:txBody>
          <a:bodyPr rtlCol="0" anchor="ctr"/>
          <a:lstStyle/>
          <a:p>
            <a:pPr algn="ctr">
              <a:defRPr/>
            </a:pPr>
            <a:endParaRPr lang="en-US" kern="0">
              <a:solidFill>
                <a:prstClr val="white"/>
              </a:solidFill>
              <a:latin typeface="Calisto MT" panose="02040603050505030304"/>
            </a:endParaRPr>
          </a:p>
        </p:txBody>
      </p:sp>
      <p:sp>
        <p:nvSpPr>
          <p:cNvPr id="34" name="Freeform: Shape 33">
            <a:extLst>
              <a:ext uri="{FF2B5EF4-FFF2-40B4-BE49-F238E27FC236}">
                <a16:creationId xmlns:a16="http://schemas.microsoft.com/office/drawing/2014/main" id="{6C2A4DE2-CA40-4DFB-A35C-B42BCE6875F7}"/>
              </a:ext>
            </a:extLst>
          </p:cNvPr>
          <p:cNvSpPr/>
          <p:nvPr/>
        </p:nvSpPr>
        <p:spPr>
          <a:xfrm>
            <a:off x="8737033" y="1624466"/>
            <a:ext cx="1652561" cy="500621"/>
          </a:xfrm>
          <a:custGeom>
            <a:avLst/>
            <a:gdLst>
              <a:gd name="connsiteX0" fmla="*/ 0 w 1652561"/>
              <a:gd name="connsiteY0" fmla="*/ 2554 h 500621"/>
              <a:gd name="connsiteX1" fmla="*/ 707511 w 1652561"/>
              <a:gd name="connsiteY1" fmla="*/ 500621 h 500621"/>
              <a:gd name="connsiteX2" fmla="*/ 1583598 w 1652561"/>
              <a:gd name="connsiteY2" fmla="*/ 252865 h 500621"/>
              <a:gd name="connsiteX3" fmla="*/ 1652561 w 1652561"/>
              <a:gd name="connsiteY3" fmla="*/ 0 h 500621"/>
              <a:gd name="connsiteX4" fmla="*/ 0 w 1652561"/>
              <a:gd name="connsiteY4" fmla="*/ 2554 h 500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2561" h="500621">
                <a:moveTo>
                  <a:pt x="0" y="2554"/>
                </a:moveTo>
                <a:lnTo>
                  <a:pt x="707511" y="500621"/>
                </a:lnTo>
                <a:lnTo>
                  <a:pt x="1583598" y="252865"/>
                </a:lnTo>
                <a:lnTo>
                  <a:pt x="1652561" y="0"/>
                </a:lnTo>
                <a:lnTo>
                  <a:pt x="0" y="2554"/>
                </a:lnTo>
                <a:close/>
              </a:path>
            </a:pathLst>
          </a:custGeom>
          <a:solidFill>
            <a:srgbClr val="0070C0"/>
          </a:solidFill>
          <a:ln w="15875" cap="rnd" cmpd="sng" algn="ctr">
            <a:noFill/>
            <a:prstDash val="solid"/>
          </a:ln>
          <a:effectLst/>
        </p:spPr>
        <p:txBody>
          <a:bodyPr rtlCol="0" anchor="ctr"/>
          <a:lstStyle/>
          <a:p>
            <a:pPr algn="ctr">
              <a:defRPr/>
            </a:pPr>
            <a:endParaRPr lang="en-US" kern="0">
              <a:solidFill>
                <a:prstClr val="white"/>
              </a:solidFill>
              <a:latin typeface="Calisto MT" panose="02040603050505030304"/>
            </a:endParaRPr>
          </a:p>
        </p:txBody>
      </p:sp>
      <p:sp>
        <p:nvSpPr>
          <p:cNvPr id="35" name="Rectangle 34">
            <a:extLst>
              <a:ext uri="{FF2B5EF4-FFF2-40B4-BE49-F238E27FC236}">
                <a16:creationId xmlns:a16="http://schemas.microsoft.com/office/drawing/2014/main" id="{3F741355-7A4E-4D76-B344-6A2897C7A955}"/>
              </a:ext>
            </a:extLst>
          </p:cNvPr>
          <p:cNvSpPr/>
          <p:nvPr/>
        </p:nvSpPr>
        <p:spPr>
          <a:xfrm>
            <a:off x="1651969" y="1449545"/>
            <a:ext cx="8734498" cy="174504"/>
          </a:xfrm>
          <a:prstGeom prst="rect">
            <a:avLst/>
          </a:prstGeom>
          <a:noFill/>
          <a:ln w="15875" cap="rnd" cmpd="sng" algn="ctr">
            <a:solidFill>
              <a:sysClr val="windowText" lastClr="000000"/>
            </a:solidFill>
            <a:prstDash val="solid"/>
          </a:ln>
          <a:effectLst/>
        </p:spPr>
        <p:txBody>
          <a:bodyPr rtlCol="0" anchor="ctr"/>
          <a:lstStyle/>
          <a:p>
            <a:pPr algn="ctr">
              <a:defRPr/>
            </a:pPr>
            <a:endParaRPr lang="en-US" kern="0">
              <a:solidFill>
                <a:prstClr val="white"/>
              </a:solidFill>
              <a:latin typeface="Calisto MT" panose="02040603050505030304"/>
            </a:endParaRPr>
          </a:p>
        </p:txBody>
      </p:sp>
      <p:cxnSp>
        <p:nvCxnSpPr>
          <p:cNvPr id="36" name="Straight Connector 35">
            <a:extLst>
              <a:ext uri="{FF2B5EF4-FFF2-40B4-BE49-F238E27FC236}">
                <a16:creationId xmlns:a16="http://schemas.microsoft.com/office/drawing/2014/main" id="{2EB3DEA1-859F-4D06-9B88-DD14F5C980E8}"/>
              </a:ext>
            </a:extLst>
          </p:cNvPr>
          <p:cNvCxnSpPr/>
          <p:nvPr/>
        </p:nvCxnSpPr>
        <p:spPr>
          <a:xfrm>
            <a:off x="10388794" y="1398358"/>
            <a:ext cx="0" cy="53515"/>
          </a:xfrm>
          <a:prstGeom prst="line">
            <a:avLst/>
          </a:prstGeom>
          <a:noFill/>
          <a:ln w="9525" cap="rnd" cmpd="sng" algn="ctr">
            <a:solidFill>
              <a:sysClr val="windowText" lastClr="000000"/>
            </a:solidFill>
            <a:prstDash val="solid"/>
          </a:ln>
          <a:effectLst/>
        </p:spPr>
      </p:cxnSp>
      <p:cxnSp>
        <p:nvCxnSpPr>
          <p:cNvPr id="37" name="Straight Connector 36">
            <a:extLst>
              <a:ext uri="{FF2B5EF4-FFF2-40B4-BE49-F238E27FC236}">
                <a16:creationId xmlns:a16="http://schemas.microsoft.com/office/drawing/2014/main" id="{43E976D3-3BE2-426B-B14F-0029E00B2737}"/>
              </a:ext>
            </a:extLst>
          </p:cNvPr>
          <p:cNvCxnSpPr/>
          <p:nvPr/>
        </p:nvCxnSpPr>
        <p:spPr>
          <a:xfrm>
            <a:off x="8933432" y="1392505"/>
            <a:ext cx="0" cy="53515"/>
          </a:xfrm>
          <a:prstGeom prst="line">
            <a:avLst/>
          </a:prstGeom>
          <a:noFill/>
          <a:ln w="9525" cap="rnd" cmpd="sng" algn="ctr">
            <a:solidFill>
              <a:sysClr val="windowText" lastClr="000000"/>
            </a:solidFill>
            <a:prstDash val="solid"/>
          </a:ln>
          <a:effectLst/>
        </p:spPr>
      </p:cxnSp>
      <p:cxnSp>
        <p:nvCxnSpPr>
          <p:cNvPr id="38" name="Straight Connector 37">
            <a:extLst>
              <a:ext uri="{FF2B5EF4-FFF2-40B4-BE49-F238E27FC236}">
                <a16:creationId xmlns:a16="http://schemas.microsoft.com/office/drawing/2014/main" id="{EBFE030B-8154-4AFB-96D3-0DAFD0C34A72}"/>
              </a:ext>
            </a:extLst>
          </p:cNvPr>
          <p:cNvCxnSpPr/>
          <p:nvPr/>
        </p:nvCxnSpPr>
        <p:spPr>
          <a:xfrm>
            <a:off x="7478070" y="1395960"/>
            <a:ext cx="0" cy="53515"/>
          </a:xfrm>
          <a:prstGeom prst="line">
            <a:avLst/>
          </a:prstGeom>
          <a:noFill/>
          <a:ln w="9525" cap="rnd" cmpd="sng" algn="ctr">
            <a:solidFill>
              <a:sysClr val="windowText" lastClr="000000"/>
            </a:solidFill>
            <a:prstDash val="solid"/>
          </a:ln>
          <a:effectLst/>
        </p:spPr>
      </p:cxnSp>
      <p:cxnSp>
        <p:nvCxnSpPr>
          <p:cNvPr id="39" name="Straight Connector 38">
            <a:extLst>
              <a:ext uri="{FF2B5EF4-FFF2-40B4-BE49-F238E27FC236}">
                <a16:creationId xmlns:a16="http://schemas.microsoft.com/office/drawing/2014/main" id="{ED543D04-145A-4388-B4AA-AD5FAC57F4FF}"/>
              </a:ext>
            </a:extLst>
          </p:cNvPr>
          <p:cNvCxnSpPr/>
          <p:nvPr/>
        </p:nvCxnSpPr>
        <p:spPr>
          <a:xfrm>
            <a:off x="6022708" y="1391795"/>
            <a:ext cx="0" cy="53515"/>
          </a:xfrm>
          <a:prstGeom prst="line">
            <a:avLst/>
          </a:prstGeom>
          <a:noFill/>
          <a:ln w="9525" cap="rnd" cmpd="sng" algn="ctr">
            <a:solidFill>
              <a:sysClr val="windowText" lastClr="000000"/>
            </a:solidFill>
            <a:prstDash val="solid"/>
          </a:ln>
          <a:effectLst/>
        </p:spPr>
      </p:cxnSp>
      <p:cxnSp>
        <p:nvCxnSpPr>
          <p:cNvPr id="40" name="Straight Connector 39">
            <a:extLst>
              <a:ext uri="{FF2B5EF4-FFF2-40B4-BE49-F238E27FC236}">
                <a16:creationId xmlns:a16="http://schemas.microsoft.com/office/drawing/2014/main" id="{93BA0E20-45C8-4A9B-B0AE-1D074CA461B4}"/>
              </a:ext>
            </a:extLst>
          </p:cNvPr>
          <p:cNvCxnSpPr/>
          <p:nvPr/>
        </p:nvCxnSpPr>
        <p:spPr>
          <a:xfrm>
            <a:off x="4567346" y="1397155"/>
            <a:ext cx="0" cy="53515"/>
          </a:xfrm>
          <a:prstGeom prst="line">
            <a:avLst/>
          </a:prstGeom>
          <a:noFill/>
          <a:ln w="9525" cap="rnd" cmpd="sng" algn="ctr">
            <a:solidFill>
              <a:sysClr val="windowText" lastClr="000000"/>
            </a:solidFill>
            <a:prstDash val="solid"/>
          </a:ln>
          <a:effectLst/>
        </p:spPr>
      </p:cxnSp>
      <p:cxnSp>
        <p:nvCxnSpPr>
          <p:cNvPr id="41" name="Straight Connector 40">
            <a:extLst>
              <a:ext uri="{FF2B5EF4-FFF2-40B4-BE49-F238E27FC236}">
                <a16:creationId xmlns:a16="http://schemas.microsoft.com/office/drawing/2014/main" id="{5A1D36DC-7A38-4030-AA27-C792D0B5DA55}"/>
              </a:ext>
            </a:extLst>
          </p:cNvPr>
          <p:cNvCxnSpPr/>
          <p:nvPr/>
        </p:nvCxnSpPr>
        <p:spPr>
          <a:xfrm>
            <a:off x="3111984" y="1395534"/>
            <a:ext cx="0" cy="53515"/>
          </a:xfrm>
          <a:prstGeom prst="line">
            <a:avLst/>
          </a:prstGeom>
          <a:noFill/>
          <a:ln w="9525" cap="rnd" cmpd="sng" algn="ctr">
            <a:solidFill>
              <a:sysClr val="windowText" lastClr="000000"/>
            </a:solidFill>
            <a:prstDash val="solid"/>
          </a:ln>
          <a:effectLst/>
        </p:spPr>
      </p:cxnSp>
      <p:cxnSp>
        <p:nvCxnSpPr>
          <p:cNvPr id="42" name="Straight Connector 41">
            <a:extLst>
              <a:ext uri="{FF2B5EF4-FFF2-40B4-BE49-F238E27FC236}">
                <a16:creationId xmlns:a16="http://schemas.microsoft.com/office/drawing/2014/main" id="{C7E6264A-0ACD-4F68-99AF-79FD03A97BD6}"/>
              </a:ext>
            </a:extLst>
          </p:cNvPr>
          <p:cNvCxnSpPr/>
          <p:nvPr/>
        </p:nvCxnSpPr>
        <p:spPr>
          <a:xfrm>
            <a:off x="1650907" y="1398350"/>
            <a:ext cx="0" cy="53515"/>
          </a:xfrm>
          <a:prstGeom prst="line">
            <a:avLst/>
          </a:prstGeom>
          <a:noFill/>
          <a:ln w="9525" cap="rnd" cmpd="sng" algn="ctr">
            <a:solidFill>
              <a:sysClr val="windowText" lastClr="000000"/>
            </a:solidFill>
            <a:prstDash val="solid"/>
          </a:ln>
          <a:effectLst/>
        </p:spPr>
      </p:cxnSp>
      <p:cxnSp>
        <p:nvCxnSpPr>
          <p:cNvPr id="43" name="Straight Connector 42">
            <a:extLst>
              <a:ext uri="{FF2B5EF4-FFF2-40B4-BE49-F238E27FC236}">
                <a16:creationId xmlns:a16="http://schemas.microsoft.com/office/drawing/2014/main" id="{D3E45F1A-BB4B-4427-96D7-3B234DC9B7A9}"/>
              </a:ext>
            </a:extLst>
          </p:cNvPr>
          <p:cNvCxnSpPr>
            <a:cxnSpLocks/>
          </p:cNvCxnSpPr>
          <p:nvPr/>
        </p:nvCxnSpPr>
        <p:spPr>
          <a:xfrm>
            <a:off x="1946298" y="1399344"/>
            <a:ext cx="0" cy="52733"/>
          </a:xfrm>
          <a:prstGeom prst="line">
            <a:avLst/>
          </a:prstGeom>
          <a:noFill/>
          <a:ln w="9525" cap="rnd" cmpd="sng" algn="ctr">
            <a:solidFill>
              <a:sysClr val="windowText" lastClr="000000"/>
            </a:solidFill>
            <a:prstDash val="solid"/>
          </a:ln>
          <a:effectLst/>
        </p:spPr>
      </p:cxnSp>
      <p:cxnSp>
        <p:nvCxnSpPr>
          <p:cNvPr id="44" name="Straight Connector 43">
            <a:extLst>
              <a:ext uri="{FF2B5EF4-FFF2-40B4-BE49-F238E27FC236}">
                <a16:creationId xmlns:a16="http://schemas.microsoft.com/office/drawing/2014/main" id="{9383C40C-3C34-44B6-88FD-CD5607B0CB18}"/>
              </a:ext>
            </a:extLst>
          </p:cNvPr>
          <p:cNvCxnSpPr>
            <a:cxnSpLocks/>
          </p:cNvCxnSpPr>
          <p:nvPr/>
        </p:nvCxnSpPr>
        <p:spPr>
          <a:xfrm>
            <a:off x="2235974" y="1394726"/>
            <a:ext cx="0" cy="52733"/>
          </a:xfrm>
          <a:prstGeom prst="line">
            <a:avLst/>
          </a:prstGeom>
          <a:noFill/>
          <a:ln w="9525" cap="rnd" cmpd="sng" algn="ctr">
            <a:solidFill>
              <a:sysClr val="windowText" lastClr="000000"/>
            </a:solidFill>
            <a:prstDash val="solid"/>
          </a:ln>
          <a:effectLst/>
        </p:spPr>
      </p:cxnSp>
      <p:cxnSp>
        <p:nvCxnSpPr>
          <p:cNvPr id="45" name="Straight Connector 44">
            <a:extLst>
              <a:ext uri="{FF2B5EF4-FFF2-40B4-BE49-F238E27FC236}">
                <a16:creationId xmlns:a16="http://schemas.microsoft.com/office/drawing/2014/main" id="{1F2857FE-DD50-46B6-B263-559A7BF6A442}"/>
              </a:ext>
            </a:extLst>
          </p:cNvPr>
          <p:cNvCxnSpPr>
            <a:cxnSpLocks/>
          </p:cNvCxnSpPr>
          <p:nvPr/>
        </p:nvCxnSpPr>
        <p:spPr>
          <a:xfrm>
            <a:off x="2525650" y="1397728"/>
            <a:ext cx="0" cy="52733"/>
          </a:xfrm>
          <a:prstGeom prst="line">
            <a:avLst/>
          </a:prstGeom>
          <a:noFill/>
          <a:ln w="9525" cap="rnd" cmpd="sng" algn="ctr">
            <a:solidFill>
              <a:sysClr val="windowText" lastClr="000000"/>
            </a:solidFill>
            <a:prstDash val="solid"/>
          </a:ln>
          <a:effectLst/>
        </p:spPr>
      </p:cxnSp>
      <p:cxnSp>
        <p:nvCxnSpPr>
          <p:cNvPr id="46" name="Straight Connector 45">
            <a:extLst>
              <a:ext uri="{FF2B5EF4-FFF2-40B4-BE49-F238E27FC236}">
                <a16:creationId xmlns:a16="http://schemas.microsoft.com/office/drawing/2014/main" id="{A14AEEE8-08EC-4644-AD55-ABE8471D6AC2}"/>
              </a:ext>
            </a:extLst>
          </p:cNvPr>
          <p:cNvCxnSpPr>
            <a:cxnSpLocks/>
          </p:cNvCxnSpPr>
          <p:nvPr/>
        </p:nvCxnSpPr>
        <p:spPr>
          <a:xfrm>
            <a:off x="2821041" y="1398825"/>
            <a:ext cx="0" cy="52733"/>
          </a:xfrm>
          <a:prstGeom prst="line">
            <a:avLst/>
          </a:prstGeom>
          <a:noFill/>
          <a:ln w="9525" cap="rnd" cmpd="sng" algn="ctr">
            <a:solidFill>
              <a:sysClr val="windowText" lastClr="000000"/>
            </a:solidFill>
            <a:prstDash val="solid"/>
          </a:ln>
          <a:effectLst/>
        </p:spPr>
      </p:cxnSp>
      <p:sp>
        <p:nvSpPr>
          <p:cNvPr id="47" name="TextBox 46">
            <a:extLst>
              <a:ext uri="{FF2B5EF4-FFF2-40B4-BE49-F238E27FC236}">
                <a16:creationId xmlns:a16="http://schemas.microsoft.com/office/drawing/2014/main" id="{65689631-A4FF-45E7-B424-42D8D887FEC4}"/>
              </a:ext>
            </a:extLst>
          </p:cNvPr>
          <p:cNvSpPr txBox="1"/>
          <p:nvPr/>
        </p:nvSpPr>
        <p:spPr>
          <a:xfrm>
            <a:off x="1456731" y="1148711"/>
            <a:ext cx="439544" cy="276999"/>
          </a:xfrm>
          <a:prstGeom prst="rect">
            <a:avLst/>
          </a:prstGeom>
          <a:noFill/>
        </p:spPr>
        <p:txBody>
          <a:bodyPr wrap="none" rtlCol="0">
            <a:spAutoFit/>
          </a:bodyPr>
          <a:lstStyle/>
          <a:p>
            <a:r>
              <a:rPr lang="en-US" sz="1200" b="1" dirty="0">
                <a:solidFill>
                  <a:prstClr val="black"/>
                </a:solidFill>
                <a:latin typeface="Arial" panose="020B0604020202020204" pitchFamily="34" charset="0"/>
                <a:cs typeface="Arial" panose="020B0604020202020204" pitchFamily="34" charset="0"/>
              </a:rPr>
              <a:t>600</a:t>
            </a:r>
          </a:p>
        </p:txBody>
      </p:sp>
      <p:sp>
        <p:nvSpPr>
          <p:cNvPr id="48" name="TextBox 47">
            <a:extLst>
              <a:ext uri="{FF2B5EF4-FFF2-40B4-BE49-F238E27FC236}">
                <a16:creationId xmlns:a16="http://schemas.microsoft.com/office/drawing/2014/main" id="{6118917D-EF56-4C93-8237-CDB71CFD7133}"/>
              </a:ext>
            </a:extLst>
          </p:cNvPr>
          <p:cNvSpPr txBox="1"/>
          <p:nvPr/>
        </p:nvSpPr>
        <p:spPr>
          <a:xfrm>
            <a:off x="2892213" y="1160543"/>
            <a:ext cx="439544" cy="276999"/>
          </a:xfrm>
          <a:prstGeom prst="rect">
            <a:avLst/>
          </a:prstGeom>
          <a:noFill/>
        </p:spPr>
        <p:txBody>
          <a:bodyPr wrap="none" rtlCol="0">
            <a:spAutoFit/>
          </a:bodyPr>
          <a:lstStyle/>
          <a:p>
            <a:r>
              <a:rPr lang="en-US" sz="1200" b="1" dirty="0">
                <a:solidFill>
                  <a:prstClr val="black"/>
                </a:solidFill>
                <a:latin typeface="Arial" panose="020B0604020202020204" pitchFamily="34" charset="0"/>
                <a:cs typeface="Arial" panose="020B0604020202020204" pitchFamily="34" charset="0"/>
              </a:rPr>
              <a:t>500</a:t>
            </a:r>
          </a:p>
        </p:txBody>
      </p:sp>
      <p:cxnSp>
        <p:nvCxnSpPr>
          <p:cNvPr id="49" name="Straight Connector 48">
            <a:extLst>
              <a:ext uri="{FF2B5EF4-FFF2-40B4-BE49-F238E27FC236}">
                <a16:creationId xmlns:a16="http://schemas.microsoft.com/office/drawing/2014/main" id="{18B23604-FCC7-48E4-903C-EBE5FE4798A2}"/>
              </a:ext>
            </a:extLst>
          </p:cNvPr>
          <p:cNvCxnSpPr>
            <a:cxnSpLocks/>
          </p:cNvCxnSpPr>
          <p:nvPr/>
        </p:nvCxnSpPr>
        <p:spPr>
          <a:xfrm>
            <a:off x="2496959" y="1452929"/>
            <a:ext cx="0" cy="171120"/>
          </a:xfrm>
          <a:prstGeom prst="line">
            <a:avLst/>
          </a:prstGeom>
          <a:noFill/>
          <a:ln w="9525" cap="rnd" cmpd="sng" algn="ctr">
            <a:solidFill>
              <a:sysClr val="windowText" lastClr="000000"/>
            </a:solidFill>
            <a:prstDash val="solid"/>
          </a:ln>
          <a:effectLst/>
        </p:spPr>
      </p:cxnSp>
      <p:sp>
        <p:nvSpPr>
          <p:cNvPr id="50" name="TextBox 49">
            <a:extLst>
              <a:ext uri="{FF2B5EF4-FFF2-40B4-BE49-F238E27FC236}">
                <a16:creationId xmlns:a16="http://schemas.microsoft.com/office/drawing/2014/main" id="{FAFFCCEE-9B61-40D0-BC87-F23C6625BFB3}"/>
              </a:ext>
            </a:extLst>
          </p:cNvPr>
          <p:cNvSpPr txBox="1"/>
          <p:nvPr/>
        </p:nvSpPr>
        <p:spPr>
          <a:xfrm>
            <a:off x="1617142" y="1397457"/>
            <a:ext cx="898003" cy="261610"/>
          </a:xfrm>
          <a:prstGeom prst="rect">
            <a:avLst/>
          </a:prstGeom>
          <a:noFill/>
        </p:spPr>
        <p:txBody>
          <a:bodyPr wrap="none" rtlCol="0">
            <a:spAutoFit/>
          </a:bodyPr>
          <a:lstStyle/>
          <a:p>
            <a:r>
              <a:rPr lang="en-US" sz="1100" dirty="0">
                <a:solidFill>
                  <a:prstClr val="black"/>
                </a:solidFill>
                <a:latin typeface="Arial" panose="020B0604020202020204" pitchFamily="34" charset="0"/>
                <a:cs typeface="Arial" panose="020B0604020202020204" pitchFamily="34" charset="0"/>
              </a:rPr>
              <a:t>Proterozoic</a:t>
            </a:r>
          </a:p>
        </p:txBody>
      </p:sp>
      <p:cxnSp>
        <p:nvCxnSpPr>
          <p:cNvPr id="51" name="Straight Connector 50">
            <a:extLst>
              <a:ext uri="{FF2B5EF4-FFF2-40B4-BE49-F238E27FC236}">
                <a16:creationId xmlns:a16="http://schemas.microsoft.com/office/drawing/2014/main" id="{C0D8EDF0-E34E-4812-9BD6-7ED6D34008BD}"/>
              </a:ext>
            </a:extLst>
          </p:cNvPr>
          <p:cNvCxnSpPr>
            <a:cxnSpLocks/>
          </p:cNvCxnSpPr>
          <p:nvPr/>
        </p:nvCxnSpPr>
        <p:spPr>
          <a:xfrm>
            <a:off x="3400161" y="1399026"/>
            <a:ext cx="0" cy="52733"/>
          </a:xfrm>
          <a:prstGeom prst="line">
            <a:avLst/>
          </a:prstGeom>
          <a:noFill/>
          <a:ln w="9525" cap="rnd" cmpd="sng" algn="ctr">
            <a:solidFill>
              <a:sysClr val="windowText" lastClr="000000"/>
            </a:solidFill>
            <a:prstDash val="solid"/>
          </a:ln>
          <a:effectLst/>
        </p:spPr>
      </p:cxnSp>
      <p:cxnSp>
        <p:nvCxnSpPr>
          <p:cNvPr id="52" name="Straight Connector 51">
            <a:extLst>
              <a:ext uri="{FF2B5EF4-FFF2-40B4-BE49-F238E27FC236}">
                <a16:creationId xmlns:a16="http://schemas.microsoft.com/office/drawing/2014/main" id="{1791F2A1-304C-43FA-B17F-AA0E15BF86A4}"/>
              </a:ext>
            </a:extLst>
          </p:cNvPr>
          <p:cNvCxnSpPr>
            <a:cxnSpLocks/>
          </p:cNvCxnSpPr>
          <p:nvPr/>
        </p:nvCxnSpPr>
        <p:spPr>
          <a:xfrm>
            <a:off x="3691626" y="1397470"/>
            <a:ext cx="0" cy="52733"/>
          </a:xfrm>
          <a:prstGeom prst="line">
            <a:avLst/>
          </a:prstGeom>
          <a:noFill/>
          <a:ln w="9525" cap="rnd" cmpd="sng" algn="ctr">
            <a:solidFill>
              <a:sysClr val="windowText" lastClr="000000"/>
            </a:solidFill>
            <a:prstDash val="solid"/>
          </a:ln>
          <a:effectLst/>
        </p:spPr>
      </p:cxnSp>
      <p:cxnSp>
        <p:nvCxnSpPr>
          <p:cNvPr id="53" name="Straight Connector 52">
            <a:extLst>
              <a:ext uri="{FF2B5EF4-FFF2-40B4-BE49-F238E27FC236}">
                <a16:creationId xmlns:a16="http://schemas.microsoft.com/office/drawing/2014/main" id="{D557C986-C47C-4389-A64E-CF8193F8C93D}"/>
              </a:ext>
            </a:extLst>
          </p:cNvPr>
          <p:cNvCxnSpPr>
            <a:cxnSpLocks/>
          </p:cNvCxnSpPr>
          <p:nvPr/>
        </p:nvCxnSpPr>
        <p:spPr>
          <a:xfrm>
            <a:off x="3983091" y="1397819"/>
            <a:ext cx="0" cy="52733"/>
          </a:xfrm>
          <a:prstGeom prst="line">
            <a:avLst/>
          </a:prstGeom>
          <a:noFill/>
          <a:ln w="9525" cap="rnd" cmpd="sng" algn="ctr">
            <a:solidFill>
              <a:sysClr val="windowText" lastClr="000000"/>
            </a:solidFill>
            <a:prstDash val="solid"/>
          </a:ln>
          <a:effectLst/>
        </p:spPr>
      </p:cxnSp>
      <p:cxnSp>
        <p:nvCxnSpPr>
          <p:cNvPr id="54" name="Straight Connector 53">
            <a:extLst>
              <a:ext uri="{FF2B5EF4-FFF2-40B4-BE49-F238E27FC236}">
                <a16:creationId xmlns:a16="http://schemas.microsoft.com/office/drawing/2014/main" id="{4349F793-8A67-43C7-92A1-E2E03E98FC33}"/>
              </a:ext>
            </a:extLst>
          </p:cNvPr>
          <p:cNvCxnSpPr>
            <a:cxnSpLocks/>
          </p:cNvCxnSpPr>
          <p:nvPr/>
        </p:nvCxnSpPr>
        <p:spPr>
          <a:xfrm>
            <a:off x="4274556" y="1396263"/>
            <a:ext cx="0" cy="52733"/>
          </a:xfrm>
          <a:prstGeom prst="line">
            <a:avLst/>
          </a:prstGeom>
          <a:noFill/>
          <a:ln w="9525" cap="rnd" cmpd="sng" algn="ctr">
            <a:solidFill>
              <a:sysClr val="windowText" lastClr="000000"/>
            </a:solidFill>
            <a:prstDash val="solid"/>
          </a:ln>
          <a:effectLst/>
        </p:spPr>
      </p:cxnSp>
      <p:cxnSp>
        <p:nvCxnSpPr>
          <p:cNvPr id="55" name="Straight Connector 54">
            <a:extLst>
              <a:ext uri="{FF2B5EF4-FFF2-40B4-BE49-F238E27FC236}">
                <a16:creationId xmlns:a16="http://schemas.microsoft.com/office/drawing/2014/main" id="{C72B36AF-F79C-462D-A825-8993093FD1FA}"/>
              </a:ext>
            </a:extLst>
          </p:cNvPr>
          <p:cNvCxnSpPr>
            <a:cxnSpLocks/>
          </p:cNvCxnSpPr>
          <p:nvPr/>
        </p:nvCxnSpPr>
        <p:spPr>
          <a:xfrm>
            <a:off x="3285629" y="1451024"/>
            <a:ext cx="0" cy="171120"/>
          </a:xfrm>
          <a:prstGeom prst="line">
            <a:avLst/>
          </a:prstGeom>
          <a:noFill/>
          <a:ln w="9525" cap="rnd" cmpd="sng" algn="ctr">
            <a:solidFill>
              <a:sysClr val="windowText" lastClr="000000"/>
            </a:solidFill>
            <a:prstDash val="solid"/>
          </a:ln>
          <a:effectLst/>
        </p:spPr>
      </p:cxnSp>
      <p:cxnSp>
        <p:nvCxnSpPr>
          <p:cNvPr id="56" name="Straight Connector 55">
            <a:extLst>
              <a:ext uri="{FF2B5EF4-FFF2-40B4-BE49-F238E27FC236}">
                <a16:creationId xmlns:a16="http://schemas.microsoft.com/office/drawing/2014/main" id="{E334A144-4B69-43B6-93CD-683482501E7D}"/>
              </a:ext>
            </a:extLst>
          </p:cNvPr>
          <p:cNvCxnSpPr>
            <a:cxnSpLocks/>
          </p:cNvCxnSpPr>
          <p:nvPr/>
        </p:nvCxnSpPr>
        <p:spPr>
          <a:xfrm>
            <a:off x="3925709" y="1449119"/>
            <a:ext cx="0" cy="171120"/>
          </a:xfrm>
          <a:prstGeom prst="line">
            <a:avLst/>
          </a:prstGeom>
          <a:noFill/>
          <a:ln w="9525" cap="rnd" cmpd="sng" algn="ctr">
            <a:solidFill>
              <a:sysClr val="windowText" lastClr="000000"/>
            </a:solidFill>
            <a:prstDash val="solid"/>
          </a:ln>
          <a:effectLst/>
        </p:spPr>
      </p:cxnSp>
      <p:cxnSp>
        <p:nvCxnSpPr>
          <p:cNvPr id="57" name="Straight Connector 56">
            <a:extLst>
              <a:ext uri="{FF2B5EF4-FFF2-40B4-BE49-F238E27FC236}">
                <a16:creationId xmlns:a16="http://schemas.microsoft.com/office/drawing/2014/main" id="{54E32BDC-E5F4-4A1E-9D5D-5D8A955A8BB2}"/>
              </a:ext>
            </a:extLst>
          </p:cNvPr>
          <p:cNvCxnSpPr>
            <a:cxnSpLocks/>
          </p:cNvCxnSpPr>
          <p:nvPr/>
        </p:nvCxnSpPr>
        <p:spPr>
          <a:xfrm>
            <a:off x="4333379" y="1447214"/>
            <a:ext cx="0" cy="171120"/>
          </a:xfrm>
          <a:prstGeom prst="line">
            <a:avLst/>
          </a:prstGeom>
          <a:noFill/>
          <a:ln w="9525" cap="rnd" cmpd="sng" algn="ctr">
            <a:solidFill>
              <a:sysClr val="windowText" lastClr="000000"/>
            </a:solidFill>
            <a:prstDash val="solid"/>
          </a:ln>
          <a:effectLst/>
        </p:spPr>
      </p:cxnSp>
      <p:cxnSp>
        <p:nvCxnSpPr>
          <p:cNvPr id="58" name="Straight Connector 57">
            <a:extLst>
              <a:ext uri="{FF2B5EF4-FFF2-40B4-BE49-F238E27FC236}">
                <a16:creationId xmlns:a16="http://schemas.microsoft.com/office/drawing/2014/main" id="{A7D441C3-9013-44CE-A99A-3FF93C8D8598}"/>
              </a:ext>
            </a:extLst>
          </p:cNvPr>
          <p:cNvCxnSpPr>
            <a:cxnSpLocks/>
          </p:cNvCxnSpPr>
          <p:nvPr/>
        </p:nvCxnSpPr>
        <p:spPr>
          <a:xfrm>
            <a:off x="5165864" y="1451024"/>
            <a:ext cx="0" cy="171120"/>
          </a:xfrm>
          <a:prstGeom prst="line">
            <a:avLst/>
          </a:prstGeom>
          <a:noFill/>
          <a:ln w="9525" cap="rnd" cmpd="sng" algn="ctr">
            <a:solidFill>
              <a:sysClr val="windowText" lastClr="000000"/>
            </a:solidFill>
            <a:prstDash val="solid"/>
          </a:ln>
          <a:effectLst/>
        </p:spPr>
      </p:cxnSp>
      <p:sp>
        <p:nvSpPr>
          <p:cNvPr id="59" name="TextBox 58">
            <a:extLst>
              <a:ext uri="{FF2B5EF4-FFF2-40B4-BE49-F238E27FC236}">
                <a16:creationId xmlns:a16="http://schemas.microsoft.com/office/drawing/2014/main" id="{59E41BEA-06E3-4D4F-B16A-4DBB399F1A96}"/>
              </a:ext>
            </a:extLst>
          </p:cNvPr>
          <p:cNvSpPr txBox="1"/>
          <p:nvPr/>
        </p:nvSpPr>
        <p:spPr>
          <a:xfrm>
            <a:off x="2595618" y="1406541"/>
            <a:ext cx="599844" cy="261610"/>
          </a:xfrm>
          <a:prstGeom prst="rect">
            <a:avLst/>
          </a:prstGeom>
          <a:noFill/>
        </p:spPr>
        <p:txBody>
          <a:bodyPr wrap="none" rtlCol="0">
            <a:spAutoFit/>
          </a:bodyPr>
          <a:lstStyle/>
          <a:p>
            <a:r>
              <a:rPr lang="en-US" sz="1100" dirty="0" err="1">
                <a:solidFill>
                  <a:prstClr val="black"/>
                </a:solidFill>
                <a:latin typeface="Arial" panose="020B0604020202020204" pitchFamily="34" charset="0"/>
                <a:cs typeface="Arial" panose="020B0604020202020204" pitchFamily="34" charset="0"/>
              </a:rPr>
              <a:t>Camb</a:t>
            </a:r>
            <a:r>
              <a:rPr lang="en-US" sz="1100" dirty="0">
                <a:solidFill>
                  <a:prstClr val="black"/>
                </a:solidFill>
                <a:latin typeface="Arial" panose="020B0604020202020204" pitchFamily="34" charset="0"/>
                <a:cs typeface="Arial" panose="020B0604020202020204" pitchFamily="34" charset="0"/>
              </a:rPr>
              <a:t>.</a:t>
            </a:r>
          </a:p>
        </p:txBody>
      </p:sp>
      <p:sp>
        <p:nvSpPr>
          <p:cNvPr id="60" name="TextBox 59">
            <a:extLst>
              <a:ext uri="{FF2B5EF4-FFF2-40B4-BE49-F238E27FC236}">
                <a16:creationId xmlns:a16="http://schemas.microsoft.com/office/drawing/2014/main" id="{9F0665C0-B3DC-4BCA-ADCC-CFD2828D51ED}"/>
              </a:ext>
            </a:extLst>
          </p:cNvPr>
          <p:cNvSpPr txBox="1"/>
          <p:nvPr/>
        </p:nvSpPr>
        <p:spPr>
          <a:xfrm>
            <a:off x="3374070" y="1404195"/>
            <a:ext cx="457176" cy="261610"/>
          </a:xfrm>
          <a:prstGeom prst="rect">
            <a:avLst/>
          </a:prstGeom>
          <a:noFill/>
        </p:spPr>
        <p:txBody>
          <a:bodyPr wrap="none" rtlCol="0">
            <a:spAutoFit/>
          </a:bodyPr>
          <a:lstStyle/>
          <a:p>
            <a:r>
              <a:rPr lang="en-US" sz="1100" dirty="0">
                <a:solidFill>
                  <a:prstClr val="black"/>
                </a:solidFill>
                <a:latin typeface="Arial" panose="020B0604020202020204" pitchFamily="34" charset="0"/>
                <a:cs typeface="Arial" panose="020B0604020202020204" pitchFamily="34" charset="0"/>
              </a:rPr>
              <a:t>Ord.</a:t>
            </a:r>
          </a:p>
        </p:txBody>
      </p:sp>
      <p:cxnSp>
        <p:nvCxnSpPr>
          <p:cNvPr id="61" name="Straight Connector 60">
            <a:extLst>
              <a:ext uri="{FF2B5EF4-FFF2-40B4-BE49-F238E27FC236}">
                <a16:creationId xmlns:a16="http://schemas.microsoft.com/office/drawing/2014/main" id="{7D329F37-A532-42F7-AC97-C871115F85D8}"/>
              </a:ext>
            </a:extLst>
          </p:cNvPr>
          <p:cNvCxnSpPr/>
          <p:nvPr/>
        </p:nvCxnSpPr>
        <p:spPr>
          <a:xfrm>
            <a:off x="4856906" y="1396818"/>
            <a:ext cx="0" cy="53515"/>
          </a:xfrm>
          <a:prstGeom prst="line">
            <a:avLst/>
          </a:prstGeom>
          <a:noFill/>
          <a:ln w="9525" cap="rnd" cmpd="sng" algn="ctr">
            <a:solidFill>
              <a:sysClr val="windowText" lastClr="000000"/>
            </a:solidFill>
            <a:prstDash val="solid"/>
          </a:ln>
          <a:effectLst/>
        </p:spPr>
      </p:cxnSp>
      <p:cxnSp>
        <p:nvCxnSpPr>
          <p:cNvPr id="62" name="Straight Connector 61">
            <a:extLst>
              <a:ext uri="{FF2B5EF4-FFF2-40B4-BE49-F238E27FC236}">
                <a16:creationId xmlns:a16="http://schemas.microsoft.com/office/drawing/2014/main" id="{B988A6C3-88A3-4614-A7A4-BCFFB8AC169F}"/>
              </a:ext>
            </a:extLst>
          </p:cNvPr>
          <p:cNvCxnSpPr/>
          <p:nvPr/>
        </p:nvCxnSpPr>
        <p:spPr>
          <a:xfrm>
            <a:off x="5150276" y="1396817"/>
            <a:ext cx="0" cy="53515"/>
          </a:xfrm>
          <a:prstGeom prst="line">
            <a:avLst/>
          </a:prstGeom>
          <a:noFill/>
          <a:ln w="9525" cap="rnd" cmpd="sng" algn="ctr">
            <a:solidFill>
              <a:sysClr val="windowText" lastClr="000000"/>
            </a:solidFill>
            <a:prstDash val="solid"/>
          </a:ln>
          <a:effectLst/>
        </p:spPr>
      </p:cxnSp>
      <p:cxnSp>
        <p:nvCxnSpPr>
          <p:cNvPr id="63" name="Straight Connector 62">
            <a:extLst>
              <a:ext uri="{FF2B5EF4-FFF2-40B4-BE49-F238E27FC236}">
                <a16:creationId xmlns:a16="http://schemas.microsoft.com/office/drawing/2014/main" id="{CD23901B-F4DA-47AE-A632-4F1F47DFEDF1}"/>
              </a:ext>
            </a:extLst>
          </p:cNvPr>
          <p:cNvCxnSpPr/>
          <p:nvPr/>
        </p:nvCxnSpPr>
        <p:spPr>
          <a:xfrm>
            <a:off x="5439836" y="1396816"/>
            <a:ext cx="0" cy="53515"/>
          </a:xfrm>
          <a:prstGeom prst="line">
            <a:avLst/>
          </a:prstGeom>
          <a:noFill/>
          <a:ln w="9525" cap="rnd" cmpd="sng" algn="ctr">
            <a:solidFill>
              <a:sysClr val="windowText" lastClr="000000"/>
            </a:solidFill>
            <a:prstDash val="solid"/>
          </a:ln>
          <a:effectLst/>
        </p:spPr>
      </p:cxnSp>
      <p:cxnSp>
        <p:nvCxnSpPr>
          <p:cNvPr id="64" name="Straight Connector 63">
            <a:extLst>
              <a:ext uri="{FF2B5EF4-FFF2-40B4-BE49-F238E27FC236}">
                <a16:creationId xmlns:a16="http://schemas.microsoft.com/office/drawing/2014/main" id="{5B00E783-3108-4669-AE41-090D53F8CDB0}"/>
              </a:ext>
            </a:extLst>
          </p:cNvPr>
          <p:cNvCxnSpPr/>
          <p:nvPr/>
        </p:nvCxnSpPr>
        <p:spPr>
          <a:xfrm>
            <a:off x="5729396" y="1396815"/>
            <a:ext cx="0" cy="53515"/>
          </a:xfrm>
          <a:prstGeom prst="line">
            <a:avLst/>
          </a:prstGeom>
          <a:noFill/>
          <a:ln w="9525" cap="rnd" cmpd="sng" algn="ctr">
            <a:solidFill>
              <a:sysClr val="windowText" lastClr="000000"/>
            </a:solidFill>
            <a:prstDash val="solid"/>
          </a:ln>
          <a:effectLst/>
        </p:spPr>
      </p:cxnSp>
      <p:sp>
        <p:nvSpPr>
          <p:cNvPr id="65" name="TextBox 64">
            <a:extLst>
              <a:ext uri="{FF2B5EF4-FFF2-40B4-BE49-F238E27FC236}">
                <a16:creationId xmlns:a16="http://schemas.microsoft.com/office/drawing/2014/main" id="{2D7E8702-25D6-4B56-8E15-1F63CA569F10}"/>
              </a:ext>
            </a:extLst>
          </p:cNvPr>
          <p:cNvSpPr txBox="1"/>
          <p:nvPr/>
        </p:nvSpPr>
        <p:spPr>
          <a:xfrm>
            <a:off x="4352070" y="1161314"/>
            <a:ext cx="439544" cy="276999"/>
          </a:xfrm>
          <a:prstGeom prst="rect">
            <a:avLst/>
          </a:prstGeom>
          <a:noFill/>
        </p:spPr>
        <p:txBody>
          <a:bodyPr wrap="none" rtlCol="0">
            <a:spAutoFit/>
          </a:bodyPr>
          <a:lstStyle/>
          <a:p>
            <a:r>
              <a:rPr lang="en-US" sz="1200" b="1" dirty="0">
                <a:solidFill>
                  <a:prstClr val="black"/>
                </a:solidFill>
                <a:latin typeface="Arial" panose="020B0604020202020204" pitchFamily="34" charset="0"/>
                <a:cs typeface="Arial" panose="020B0604020202020204" pitchFamily="34" charset="0"/>
              </a:rPr>
              <a:t>400</a:t>
            </a:r>
          </a:p>
        </p:txBody>
      </p:sp>
      <p:sp>
        <p:nvSpPr>
          <p:cNvPr id="66" name="TextBox 65">
            <a:extLst>
              <a:ext uri="{FF2B5EF4-FFF2-40B4-BE49-F238E27FC236}">
                <a16:creationId xmlns:a16="http://schemas.microsoft.com/office/drawing/2014/main" id="{AE17AC2C-CC1A-48FA-9AFB-62634999C434}"/>
              </a:ext>
            </a:extLst>
          </p:cNvPr>
          <p:cNvSpPr txBox="1"/>
          <p:nvPr/>
        </p:nvSpPr>
        <p:spPr>
          <a:xfrm>
            <a:off x="3937786" y="1399878"/>
            <a:ext cx="381836" cy="261610"/>
          </a:xfrm>
          <a:prstGeom prst="rect">
            <a:avLst/>
          </a:prstGeom>
          <a:noFill/>
        </p:spPr>
        <p:txBody>
          <a:bodyPr wrap="none" rtlCol="0">
            <a:spAutoFit/>
          </a:bodyPr>
          <a:lstStyle/>
          <a:p>
            <a:r>
              <a:rPr lang="en-US" sz="1100" dirty="0">
                <a:solidFill>
                  <a:prstClr val="black"/>
                </a:solidFill>
                <a:latin typeface="Arial" panose="020B0604020202020204" pitchFamily="34" charset="0"/>
                <a:cs typeface="Arial" panose="020B0604020202020204" pitchFamily="34" charset="0"/>
              </a:rPr>
              <a:t>Sil.</a:t>
            </a:r>
          </a:p>
        </p:txBody>
      </p:sp>
      <p:sp>
        <p:nvSpPr>
          <p:cNvPr id="67" name="TextBox 66">
            <a:extLst>
              <a:ext uri="{FF2B5EF4-FFF2-40B4-BE49-F238E27FC236}">
                <a16:creationId xmlns:a16="http://schemas.microsoft.com/office/drawing/2014/main" id="{436687A4-0643-42DF-A0B0-1B73A86805AE}"/>
              </a:ext>
            </a:extLst>
          </p:cNvPr>
          <p:cNvSpPr txBox="1"/>
          <p:nvPr/>
        </p:nvSpPr>
        <p:spPr>
          <a:xfrm>
            <a:off x="4359388" y="1404581"/>
            <a:ext cx="782587" cy="261610"/>
          </a:xfrm>
          <a:prstGeom prst="rect">
            <a:avLst/>
          </a:prstGeom>
          <a:noFill/>
        </p:spPr>
        <p:txBody>
          <a:bodyPr wrap="none" rtlCol="0">
            <a:spAutoFit/>
          </a:bodyPr>
          <a:lstStyle/>
          <a:p>
            <a:r>
              <a:rPr lang="en-US" sz="1100" dirty="0">
                <a:solidFill>
                  <a:prstClr val="black"/>
                </a:solidFill>
                <a:latin typeface="Arial" panose="020B0604020202020204" pitchFamily="34" charset="0"/>
                <a:cs typeface="Arial" panose="020B0604020202020204" pitchFamily="34" charset="0"/>
              </a:rPr>
              <a:t>Devonian</a:t>
            </a:r>
          </a:p>
        </p:txBody>
      </p:sp>
      <p:cxnSp>
        <p:nvCxnSpPr>
          <p:cNvPr id="68" name="Straight Connector 67">
            <a:extLst>
              <a:ext uri="{FF2B5EF4-FFF2-40B4-BE49-F238E27FC236}">
                <a16:creationId xmlns:a16="http://schemas.microsoft.com/office/drawing/2014/main" id="{99765D9D-BB2B-4A0A-9433-E0E7EF8B3159}"/>
              </a:ext>
            </a:extLst>
          </p:cNvPr>
          <p:cNvCxnSpPr>
            <a:cxnSpLocks/>
          </p:cNvCxnSpPr>
          <p:nvPr/>
        </p:nvCxnSpPr>
        <p:spPr>
          <a:xfrm>
            <a:off x="6036449" y="1454584"/>
            <a:ext cx="0" cy="171120"/>
          </a:xfrm>
          <a:prstGeom prst="line">
            <a:avLst/>
          </a:prstGeom>
          <a:noFill/>
          <a:ln w="9525" cap="rnd" cmpd="sng" algn="ctr">
            <a:solidFill>
              <a:sysClr val="windowText" lastClr="000000"/>
            </a:solidFill>
            <a:prstDash val="solid"/>
          </a:ln>
          <a:effectLst/>
        </p:spPr>
      </p:cxnSp>
      <p:cxnSp>
        <p:nvCxnSpPr>
          <p:cNvPr id="69" name="Straight Connector 68">
            <a:extLst>
              <a:ext uri="{FF2B5EF4-FFF2-40B4-BE49-F238E27FC236}">
                <a16:creationId xmlns:a16="http://schemas.microsoft.com/office/drawing/2014/main" id="{E3CCB09F-C7B3-4501-B63F-8082467156F1}"/>
              </a:ext>
            </a:extLst>
          </p:cNvPr>
          <p:cNvCxnSpPr>
            <a:cxnSpLocks/>
          </p:cNvCxnSpPr>
          <p:nvPr/>
        </p:nvCxnSpPr>
        <p:spPr>
          <a:xfrm>
            <a:off x="6729869" y="1445309"/>
            <a:ext cx="0" cy="171120"/>
          </a:xfrm>
          <a:prstGeom prst="line">
            <a:avLst/>
          </a:prstGeom>
          <a:noFill/>
          <a:ln w="9525" cap="rnd" cmpd="sng" algn="ctr">
            <a:solidFill>
              <a:sysClr val="windowText" lastClr="000000"/>
            </a:solidFill>
            <a:prstDash val="solid"/>
          </a:ln>
          <a:effectLst/>
        </p:spPr>
      </p:cxnSp>
      <p:cxnSp>
        <p:nvCxnSpPr>
          <p:cNvPr id="70" name="Straight Connector 69">
            <a:extLst>
              <a:ext uri="{FF2B5EF4-FFF2-40B4-BE49-F238E27FC236}">
                <a16:creationId xmlns:a16="http://schemas.microsoft.com/office/drawing/2014/main" id="{7526BCF0-0249-4ECF-AC56-E917EFB39B9E}"/>
              </a:ext>
            </a:extLst>
          </p:cNvPr>
          <p:cNvCxnSpPr>
            <a:cxnSpLocks/>
          </p:cNvCxnSpPr>
          <p:nvPr/>
        </p:nvCxnSpPr>
        <p:spPr>
          <a:xfrm>
            <a:off x="7481880" y="1449119"/>
            <a:ext cx="0" cy="171120"/>
          </a:xfrm>
          <a:prstGeom prst="line">
            <a:avLst/>
          </a:prstGeom>
          <a:noFill/>
          <a:ln w="9525" cap="rnd" cmpd="sng" algn="ctr">
            <a:solidFill>
              <a:sysClr val="windowText" lastClr="000000"/>
            </a:solidFill>
            <a:prstDash val="solid"/>
          </a:ln>
          <a:effectLst/>
        </p:spPr>
      </p:cxnSp>
      <p:cxnSp>
        <p:nvCxnSpPr>
          <p:cNvPr id="71" name="Straight Connector 70">
            <a:extLst>
              <a:ext uri="{FF2B5EF4-FFF2-40B4-BE49-F238E27FC236}">
                <a16:creationId xmlns:a16="http://schemas.microsoft.com/office/drawing/2014/main" id="{BD8D523F-89E5-4BC2-AFF7-0D3DD7B06375}"/>
              </a:ext>
            </a:extLst>
          </p:cNvPr>
          <p:cNvCxnSpPr/>
          <p:nvPr/>
        </p:nvCxnSpPr>
        <p:spPr>
          <a:xfrm>
            <a:off x="6312326" y="1394914"/>
            <a:ext cx="0" cy="53515"/>
          </a:xfrm>
          <a:prstGeom prst="line">
            <a:avLst/>
          </a:prstGeom>
          <a:noFill/>
          <a:ln w="9525" cap="rnd" cmpd="sng" algn="ctr">
            <a:solidFill>
              <a:sysClr val="windowText" lastClr="000000"/>
            </a:solidFill>
            <a:prstDash val="solid"/>
          </a:ln>
          <a:effectLst/>
        </p:spPr>
      </p:cxnSp>
      <p:cxnSp>
        <p:nvCxnSpPr>
          <p:cNvPr id="72" name="Straight Connector 71">
            <a:extLst>
              <a:ext uri="{FF2B5EF4-FFF2-40B4-BE49-F238E27FC236}">
                <a16:creationId xmlns:a16="http://schemas.microsoft.com/office/drawing/2014/main" id="{3A28DD7D-BF44-4591-A6AC-16D01FB500BE}"/>
              </a:ext>
            </a:extLst>
          </p:cNvPr>
          <p:cNvCxnSpPr/>
          <p:nvPr/>
        </p:nvCxnSpPr>
        <p:spPr>
          <a:xfrm>
            <a:off x="6601886" y="1394913"/>
            <a:ext cx="0" cy="53515"/>
          </a:xfrm>
          <a:prstGeom prst="line">
            <a:avLst/>
          </a:prstGeom>
          <a:noFill/>
          <a:ln w="9525" cap="rnd" cmpd="sng" algn="ctr">
            <a:solidFill>
              <a:sysClr val="windowText" lastClr="000000"/>
            </a:solidFill>
            <a:prstDash val="solid"/>
          </a:ln>
          <a:effectLst/>
        </p:spPr>
      </p:cxnSp>
      <p:cxnSp>
        <p:nvCxnSpPr>
          <p:cNvPr id="73" name="Straight Connector 72">
            <a:extLst>
              <a:ext uri="{FF2B5EF4-FFF2-40B4-BE49-F238E27FC236}">
                <a16:creationId xmlns:a16="http://schemas.microsoft.com/office/drawing/2014/main" id="{93CEAF94-C350-4937-A690-7DA32F5326F4}"/>
              </a:ext>
            </a:extLst>
          </p:cNvPr>
          <p:cNvCxnSpPr>
            <a:cxnSpLocks/>
          </p:cNvCxnSpPr>
          <p:nvPr/>
        </p:nvCxnSpPr>
        <p:spPr>
          <a:xfrm>
            <a:off x="6895256" y="1394914"/>
            <a:ext cx="0" cy="53515"/>
          </a:xfrm>
          <a:prstGeom prst="line">
            <a:avLst/>
          </a:prstGeom>
          <a:noFill/>
          <a:ln w="9525" cap="rnd" cmpd="sng" algn="ctr">
            <a:solidFill>
              <a:sysClr val="windowText" lastClr="000000"/>
            </a:solidFill>
            <a:prstDash val="solid"/>
          </a:ln>
          <a:effectLst/>
        </p:spPr>
      </p:cxnSp>
      <p:cxnSp>
        <p:nvCxnSpPr>
          <p:cNvPr id="74" name="Straight Connector 73">
            <a:extLst>
              <a:ext uri="{FF2B5EF4-FFF2-40B4-BE49-F238E27FC236}">
                <a16:creationId xmlns:a16="http://schemas.microsoft.com/office/drawing/2014/main" id="{E2BBBD9D-C9AC-4FFB-A5A4-2B7AE77268BE}"/>
              </a:ext>
            </a:extLst>
          </p:cNvPr>
          <p:cNvCxnSpPr>
            <a:cxnSpLocks/>
          </p:cNvCxnSpPr>
          <p:nvPr/>
        </p:nvCxnSpPr>
        <p:spPr>
          <a:xfrm>
            <a:off x="7184816" y="1394913"/>
            <a:ext cx="0" cy="53515"/>
          </a:xfrm>
          <a:prstGeom prst="line">
            <a:avLst/>
          </a:prstGeom>
          <a:noFill/>
          <a:ln w="9525" cap="rnd" cmpd="sng" algn="ctr">
            <a:solidFill>
              <a:sysClr val="windowText" lastClr="000000"/>
            </a:solidFill>
            <a:prstDash val="solid"/>
          </a:ln>
          <a:effectLst/>
        </p:spPr>
      </p:cxnSp>
      <p:sp>
        <p:nvSpPr>
          <p:cNvPr id="75" name="TextBox 74">
            <a:extLst>
              <a:ext uri="{FF2B5EF4-FFF2-40B4-BE49-F238E27FC236}">
                <a16:creationId xmlns:a16="http://schemas.microsoft.com/office/drawing/2014/main" id="{9935061D-FC51-47EA-BA62-1B68E765FC51}"/>
              </a:ext>
            </a:extLst>
          </p:cNvPr>
          <p:cNvSpPr txBox="1"/>
          <p:nvPr/>
        </p:nvSpPr>
        <p:spPr>
          <a:xfrm>
            <a:off x="5357250" y="1395604"/>
            <a:ext cx="529312" cy="261610"/>
          </a:xfrm>
          <a:prstGeom prst="rect">
            <a:avLst/>
          </a:prstGeom>
          <a:noFill/>
        </p:spPr>
        <p:txBody>
          <a:bodyPr wrap="none" rtlCol="0">
            <a:spAutoFit/>
          </a:bodyPr>
          <a:lstStyle/>
          <a:p>
            <a:r>
              <a:rPr lang="en-US" sz="1100" dirty="0">
                <a:solidFill>
                  <a:prstClr val="black"/>
                </a:solidFill>
                <a:latin typeface="Arial" panose="020B0604020202020204" pitchFamily="34" charset="0"/>
                <a:cs typeface="Arial" panose="020B0604020202020204" pitchFamily="34" charset="0"/>
              </a:rPr>
              <a:t>Carb.</a:t>
            </a:r>
          </a:p>
        </p:txBody>
      </p:sp>
      <p:sp>
        <p:nvSpPr>
          <p:cNvPr id="76" name="TextBox 75">
            <a:extLst>
              <a:ext uri="{FF2B5EF4-FFF2-40B4-BE49-F238E27FC236}">
                <a16:creationId xmlns:a16="http://schemas.microsoft.com/office/drawing/2014/main" id="{DCBA1842-8078-4C32-97DA-CF69FE88DB60}"/>
              </a:ext>
            </a:extLst>
          </p:cNvPr>
          <p:cNvSpPr txBox="1"/>
          <p:nvPr/>
        </p:nvSpPr>
        <p:spPr>
          <a:xfrm>
            <a:off x="6030994" y="1395604"/>
            <a:ext cx="710451" cy="261610"/>
          </a:xfrm>
          <a:prstGeom prst="rect">
            <a:avLst/>
          </a:prstGeom>
          <a:noFill/>
        </p:spPr>
        <p:txBody>
          <a:bodyPr wrap="none" rtlCol="0">
            <a:spAutoFit/>
          </a:bodyPr>
          <a:lstStyle/>
          <a:p>
            <a:r>
              <a:rPr lang="en-US" sz="1100" dirty="0">
                <a:solidFill>
                  <a:prstClr val="black"/>
                </a:solidFill>
                <a:latin typeface="Arial" panose="020B0604020202020204" pitchFamily="34" charset="0"/>
                <a:cs typeface="Arial" panose="020B0604020202020204" pitchFamily="34" charset="0"/>
              </a:rPr>
              <a:t>Permian</a:t>
            </a:r>
          </a:p>
        </p:txBody>
      </p:sp>
      <p:cxnSp>
        <p:nvCxnSpPr>
          <p:cNvPr id="77" name="Straight Connector 76">
            <a:extLst>
              <a:ext uri="{FF2B5EF4-FFF2-40B4-BE49-F238E27FC236}">
                <a16:creationId xmlns:a16="http://schemas.microsoft.com/office/drawing/2014/main" id="{DD90FBE0-D243-4B64-9AF6-306ED1AECFFF}"/>
              </a:ext>
            </a:extLst>
          </p:cNvPr>
          <p:cNvCxnSpPr>
            <a:cxnSpLocks/>
          </p:cNvCxnSpPr>
          <p:nvPr/>
        </p:nvCxnSpPr>
        <p:spPr>
          <a:xfrm>
            <a:off x="8270550" y="1451758"/>
            <a:ext cx="0" cy="171120"/>
          </a:xfrm>
          <a:prstGeom prst="line">
            <a:avLst/>
          </a:prstGeom>
          <a:noFill/>
          <a:ln w="9525" cap="rnd" cmpd="sng" algn="ctr">
            <a:solidFill>
              <a:sysClr val="windowText" lastClr="000000"/>
            </a:solidFill>
            <a:prstDash val="solid"/>
          </a:ln>
          <a:effectLst/>
        </p:spPr>
      </p:cxnSp>
      <p:cxnSp>
        <p:nvCxnSpPr>
          <p:cNvPr id="78" name="Straight Connector 77">
            <a:extLst>
              <a:ext uri="{FF2B5EF4-FFF2-40B4-BE49-F238E27FC236}">
                <a16:creationId xmlns:a16="http://schemas.microsoft.com/office/drawing/2014/main" id="{BAF660FF-5189-4B38-85FC-B83B431617EB}"/>
              </a:ext>
            </a:extLst>
          </p:cNvPr>
          <p:cNvCxnSpPr>
            <a:cxnSpLocks/>
          </p:cNvCxnSpPr>
          <p:nvPr/>
        </p:nvCxnSpPr>
        <p:spPr>
          <a:xfrm>
            <a:off x="9577380" y="1454584"/>
            <a:ext cx="0" cy="171120"/>
          </a:xfrm>
          <a:prstGeom prst="line">
            <a:avLst/>
          </a:prstGeom>
          <a:noFill/>
          <a:ln w="9525" cap="rnd" cmpd="sng" algn="ctr">
            <a:solidFill>
              <a:sysClr val="windowText" lastClr="000000"/>
            </a:solidFill>
            <a:prstDash val="solid"/>
          </a:ln>
          <a:effectLst/>
        </p:spPr>
      </p:cxnSp>
      <p:cxnSp>
        <p:nvCxnSpPr>
          <p:cNvPr id="79" name="Straight Connector 78">
            <a:extLst>
              <a:ext uri="{FF2B5EF4-FFF2-40B4-BE49-F238E27FC236}">
                <a16:creationId xmlns:a16="http://schemas.microsoft.com/office/drawing/2014/main" id="{9755ACEE-9E28-4C41-887B-19F767BFD425}"/>
              </a:ext>
            </a:extLst>
          </p:cNvPr>
          <p:cNvCxnSpPr>
            <a:cxnSpLocks/>
          </p:cNvCxnSpPr>
          <p:nvPr/>
        </p:nvCxnSpPr>
        <p:spPr>
          <a:xfrm>
            <a:off x="9436410" y="1447214"/>
            <a:ext cx="0" cy="171120"/>
          </a:xfrm>
          <a:prstGeom prst="line">
            <a:avLst/>
          </a:prstGeom>
          <a:noFill/>
          <a:ln w="9525" cap="rnd" cmpd="sng" algn="ctr">
            <a:solidFill>
              <a:sysClr val="windowText" lastClr="000000"/>
            </a:solidFill>
            <a:prstDash val="solid"/>
          </a:ln>
          <a:effectLst/>
        </p:spPr>
      </p:cxnSp>
      <p:cxnSp>
        <p:nvCxnSpPr>
          <p:cNvPr id="80" name="Straight Connector 79">
            <a:extLst>
              <a:ext uri="{FF2B5EF4-FFF2-40B4-BE49-F238E27FC236}">
                <a16:creationId xmlns:a16="http://schemas.microsoft.com/office/drawing/2014/main" id="{D26A4895-B07C-4976-9D8E-AF7C9ADB0546}"/>
              </a:ext>
            </a:extLst>
          </p:cNvPr>
          <p:cNvCxnSpPr>
            <a:cxnSpLocks/>
          </p:cNvCxnSpPr>
          <p:nvPr/>
        </p:nvCxnSpPr>
        <p:spPr>
          <a:xfrm>
            <a:off x="7767746" y="1394966"/>
            <a:ext cx="0" cy="53515"/>
          </a:xfrm>
          <a:prstGeom prst="line">
            <a:avLst/>
          </a:prstGeom>
          <a:noFill/>
          <a:ln w="9525" cap="rnd" cmpd="sng" algn="ctr">
            <a:solidFill>
              <a:sysClr val="windowText" lastClr="000000"/>
            </a:solidFill>
            <a:prstDash val="solid"/>
          </a:ln>
          <a:effectLst/>
        </p:spPr>
      </p:cxnSp>
      <p:cxnSp>
        <p:nvCxnSpPr>
          <p:cNvPr id="81" name="Straight Connector 80">
            <a:extLst>
              <a:ext uri="{FF2B5EF4-FFF2-40B4-BE49-F238E27FC236}">
                <a16:creationId xmlns:a16="http://schemas.microsoft.com/office/drawing/2014/main" id="{20EE9AA4-D655-4C57-930B-DB5C22102594}"/>
              </a:ext>
            </a:extLst>
          </p:cNvPr>
          <p:cNvCxnSpPr>
            <a:cxnSpLocks/>
          </p:cNvCxnSpPr>
          <p:nvPr/>
        </p:nvCxnSpPr>
        <p:spPr>
          <a:xfrm>
            <a:off x="8057306" y="1394965"/>
            <a:ext cx="0" cy="53515"/>
          </a:xfrm>
          <a:prstGeom prst="line">
            <a:avLst/>
          </a:prstGeom>
          <a:noFill/>
          <a:ln w="9525" cap="rnd" cmpd="sng" algn="ctr">
            <a:solidFill>
              <a:sysClr val="windowText" lastClr="000000"/>
            </a:solidFill>
            <a:prstDash val="solid"/>
          </a:ln>
          <a:effectLst/>
        </p:spPr>
      </p:cxnSp>
      <p:cxnSp>
        <p:nvCxnSpPr>
          <p:cNvPr id="82" name="Straight Connector 81">
            <a:extLst>
              <a:ext uri="{FF2B5EF4-FFF2-40B4-BE49-F238E27FC236}">
                <a16:creationId xmlns:a16="http://schemas.microsoft.com/office/drawing/2014/main" id="{FBFD3D95-F72C-4B5E-A218-7D86950A79C7}"/>
              </a:ext>
            </a:extLst>
          </p:cNvPr>
          <p:cNvCxnSpPr>
            <a:cxnSpLocks/>
          </p:cNvCxnSpPr>
          <p:nvPr/>
        </p:nvCxnSpPr>
        <p:spPr>
          <a:xfrm>
            <a:off x="8350676" y="1394964"/>
            <a:ext cx="0" cy="53515"/>
          </a:xfrm>
          <a:prstGeom prst="line">
            <a:avLst/>
          </a:prstGeom>
          <a:noFill/>
          <a:ln w="9525" cap="rnd" cmpd="sng" algn="ctr">
            <a:solidFill>
              <a:sysClr val="windowText" lastClr="000000"/>
            </a:solidFill>
            <a:prstDash val="solid"/>
          </a:ln>
          <a:effectLst/>
        </p:spPr>
      </p:cxnSp>
      <p:cxnSp>
        <p:nvCxnSpPr>
          <p:cNvPr id="83" name="Straight Connector 82">
            <a:extLst>
              <a:ext uri="{FF2B5EF4-FFF2-40B4-BE49-F238E27FC236}">
                <a16:creationId xmlns:a16="http://schemas.microsoft.com/office/drawing/2014/main" id="{5967BDF5-089A-4F9E-936B-7FBDF9337ABF}"/>
              </a:ext>
            </a:extLst>
          </p:cNvPr>
          <p:cNvCxnSpPr>
            <a:cxnSpLocks/>
          </p:cNvCxnSpPr>
          <p:nvPr/>
        </p:nvCxnSpPr>
        <p:spPr>
          <a:xfrm>
            <a:off x="8640236" y="1394963"/>
            <a:ext cx="0" cy="53515"/>
          </a:xfrm>
          <a:prstGeom prst="line">
            <a:avLst/>
          </a:prstGeom>
          <a:noFill/>
          <a:ln w="9525" cap="rnd" cmpd="sng" algn="ctr">
            <a:solidFill>
              <a:sysClr val="windowText" lastClr="000000"/>
            </a:solidFill>
            <a:prstDash val="solid"/>
          </a:ln>
          <a:effectLst/>
        </p:spPr>
      </p:cxnSp>
      <p:sp>
        <p:nvSpPr>
          <p:cNvPr id="84" name="TextBox 83">
            <a:extLst>
              <a:ext uri="{FF2B5EF4-FFF2-40B4-BE49-F238E27FC236}">
                <a16:creationId xmlns:a16="http://schemas.microsoft.com/office/drawing/2014/main" id="{9473C61B-C2CD-411E-9102-2F5B558BC4D3}"/>
              </a:ext>
            </a:extLst>
          </p:cNvPr>
          <p:cNvSpPr txBox="1"/>
          <p:nvPr/>
        </p:nvSpPr>
        <p:spPr>
          <a:xfrm>
            <a:off x="5808335" y="1160543"/>
            <a:ext cx="439544" cy="276999"/>
          </a:xfrm>
          <a:prstGeom prst="rect">
            <a:avLst/>
          </a:prstGeom>
          <a:noFill/>
        </p:spPr>
        <p:txBody>
          <a:bodyPr wrap="none" rtlCol="0">
            <a:spAutoFit/>
          </a:bodyPr>
          <a:lstStyle/>
          <a:p>
            <a:r>
              <a:rPr lang="en-US" sz="1200" b="1" dirty="0">
                <a:solidFill>
                  <a:prstClr val="black"/>
                </a:solidFill>
                <a:latin typeface="Arial" panose="020B0604020202020204" pitchFamily="34" charset="0"/>
                <a:cs typeface="Arial" panose="020B0604020202020204" pitchFamily="34" charset="0"/>
              </a:rPr>
              <a:t>300</a:t>
            </a:r>
          </a:p>
        </p:txBody>
      </p:sp>
      <p:sp>
        <p:nvSpPr>
          <p:cNvPr id="85" name="TextBox 84">
            <a:extLst>
              <a:ext uri="{FF2B5EF4-FFF2-40B4-BE49-F238E27FC236}">
                <a16:creationId xmlns:a16="http://schemas.microsoft.com/office/drawing/2014/main" id="{08137282-72AA-4A4C-AEF3-2AF00F19C2C7}"/>
              </a:ext>
            </a:extLst>
          </p:cNvPr>
          <p:cNvSpPr txBox="1"/>
          <p:nvPr/>
        </p:nvSpPr>
        <p:spPr>
          <a:xfrm>
            <a:off x="7256980" y="1169297"/>
            <a:ext cx="439544" cy="276999"/>
          </a:xfrm>
          <a:prstGeom prst="rect">
            <a:avLst/>
          </a:prstGeom>
          <a:noFill/>
        </p:spPr>
        <p:txBody>
          <a:bodyPr wrap="none" rtlCol="0">
            <a:spAutoFit/>
          </a:bodyPr>
          <a:lstStyle/>
          <a:p>
            <a:r>
              <a:rPr lang="en-US" sz="1200" b="1" dirty="0">
                <a:solidFill>
                  <a:prstClr val="black"/>
                </a:solidFill>
                <a:latin typeface="Arial" panose="020B0604020202020204" pitchFamily="34" charset="0"/>
                <a:cs typeface="Arial" panose="020B0604020202020204" pitchFamily="34" charset="0"/>
              </a:rPr>
              <a:t>200</a:t>
            </a:r>
          </a:p>
        </p:txBody>
      </p:sp>
      <p:sp>
        <p:nvSpPr>
          <p:cNvPr id="86" name="TextBox 85">
            <a:extLst>
              <a:ext uri="{FF2B5EF4-FFF2-40B4-BE49-F238E27FC236}">
                <a16:creationId xmlns:a16="http://schemas.microsoft.com/office/drawing/2014/main" id="{0EF5145C-7761-432F-B324-F54F1B5E4A63}"/>
              </a:ext>
            </a:extLst>
          </p:cNvPr>
          <p:cNvSpPr txBox="1"/>
          <p:nvPr/>
        </p:nvSpPr>
        <p:spPr>
          <a:xfrm>
            <a:off x="6764140" y="1398413"/>
            <a:ext cx="671979" cy="261610"/>
          </a:xfrm>
          <a:prstGeom prst="rect">
            <a:avLst/>
          </a:prstGeom>
          <a:noFill/>
        </p:spPr>
        <p:txBody>
          <a:bodyPr wrap="none" rtlCol="0">
            <a:spAutoFit/>
          </a:bodyPr>
          <a:lstStyle/>
          <a:p>
            <a:r>
              <a:rPr lang="en-US" sz="1100" dirty="0">
                <a:solidFill>
                  <a:prstClr val="black"/>
                </a:solidFill>
                <a:latin typeface="Arial" panose="020B0604020202020204" pitchFamily="34" charset="0"/>
                <a:cs typeface="Arial" panose="020B0604020202020204" pitchFamily="34" charset="0"/>
              </a:rPr>
              <a:t>Triassic</a:t>
            </a:r>
          </a:p>
        </p:txBody>
      </p:sp>
      <p:sp>
        <p:nvSpPr>
          <p:cNvPr id="87" name="TextBox 86">
            <a:extLst>
              <a:ext uri="{FF2B5EF4-FFF2-40B4-BE49-F238E27FC236}">
                <a16:creationId xmlns:a16="http://schemas.microsoft.com/office/drawing/2014/main" id="{F81247AC-D3E1-406D-BE7A-53AF2F35342A}"/>
              </a:ext>
            </a:extLst>
          </p:cNvPr>
          <p:cNvSpPr txBox="1"/>
          <p:nvPr/>
        </p:nvSpPr>
        <p:spPr>
          <a:xfrm>
            <a:off x="7525860" y="1399317"/>
            <a:ext cx="702436" cy="261610"/>
          </a:xfrm>
          <a:prstGeom prst="rect">
            <a:avLst/>
          </a:prstGeom>
          <a:noFill/>
        </p:spPr>
        <p:txBody>
          <a:bodyPr wrap="none" rtlCol="0">
            <a:spAutoFit/>
          </a:bodyPr>
          <a:lstStyle/>
          <a:p>
            <a:r>
              <a:rPr lang="en-US" sz="1100" dirty="0">
                <a:solidFill>
                  <a:prstClr val="black"/>
                </a:solidFill>
                <a:latin typeface="Arial" panose="020B0604020202020204" pitchFamily="34" charset="0"/>
                <a:cs typeface="Arial" panose="020B0604020202020204" pitchFamily="34" charset="0"/>
              </a:rPr>
              <a:t>Jurassic</a:t>
            </a:r>
          </a:p>
        </p:txBody>
      </p:sp>
      <p:sp>
        <p:nvSpPr>
          <p:cNvPr id="88" name="TextBox 87">
            <a:extLst>
              <a:ext uri="{FF2B5EF4-FFF2-40B4-BE49-F238E27FC236}">
                <a16:creationId xmlns:a16="http://schemas.microsoft.com/office/drawing/2014/main" id="{47CD10F4-7474-48B5-BF58-7026E734EF48}"/>
              </a:ext>
            </a:extLst>
          </p:cNvPr>
          <p:cNvSpPr txBox="1"/>
          <p:nvPr/>
        </p:nvSpPr>
        <p:spPr>
          <a:xfrm>
            <a:off x="8713602" y="1162573"/>
            <a:ext cx="439544" cy="276999"/>
          </a:xfrm>
          <a:prstGeom prst="rect">
            <a:avLst/>
          </a:prstGeom>
          <a:noFill/>
        </p:spPr>
        <p:txBody>
          <a:bodyPr wrap="none" rtlCol="0">
            <a:spAutoFit/>
          </a:bodyPr>
          <a:lstStyle/>
          <a:p>
            <a:r>
              <a:rPr lang="en-US" sz="1200" b="1" dirty="0">
                <a:solidFill>
                  <a:prstClr val="black"/>
                </a:solidFill>
                <a:latin typeface="Arial" panose="020B0604020202020204" pitchFamily="34" charset="0"/>
                <a:cs typeface="Arial" panose="020B0604020202020204" pitchFamily="34" charset="0"/>
              </a:rPr>
              <a:t>100</a:t>
            </a:r>
          </a:p>
        </p:txBody>
      </p:sp>
      <p:sp>
        <p:nvSpPr>
          <p:cNvPr id="89" name="TextBox 88">
            <a:extLst>
              <a:ext uri="{FF2B5EF4-FFF2-40B4-BE49-F238E27FC236}">
                <a16:creationId xmlns:a16="http://schemas.microsoft.com/office/drawing/2014/main" id="{0F24469B-E8D3-49E7-A749-8792D47D6B2B}"/>
              </a:ext>
            </a:extLst>
          </p:cNvPr>
          <p:cNvSpPr txBox="1"/>
          <p:nvPr/>
        </p:nvSpPr>
        <p:spPr>
          <a:xfrm>
            <a:off x="8397932" y="1399704"/>
            <a:ext cx="906017" cy="261610"/>
          </a:xfrm>
          <a:prstGeom prst="rect">
            <a:avLst/>
          </a:prstGeom>
          <a:noFill/>
        </p:spPr>
        <p:txBody>
          <a:bodyPr wrap="none" rtlCol="0">
            <a:spAutoFit/>
          </a:bodyPr>
          <a:lstStyle/>
          <a:p>
            <a:r>
              <a:rPr lang="en-US" sz="1100" dirty="0">
                <a:solidFill>
                  <a:prstClr val="black"/>
                </a:solidFill>
                <a:latin typeface="Arial" panose="020B0604020202020204" pitchFamily="34" charset="0"/>
                <a:cs typeface="Arial" panose="020B0604020202020204" pitchFamily="34" charset="0"/>
              </a:rPr>
              <a:t>Cretaceous</a:t>
            </a:r>
          </a:p>
        </p:txBody>
      </p:sp>
      <p:cxnSp>
        <p:nvCxnSpPr>
          <p:cNvPr id="90" name="Straight Connector 89">
            <a:extLst>
              <a:ext uri="{FF2B5EF4-FFF2-40B4-BE49-F238E27FC236}">
                <a16:creationId xmlns:a16="http://schemas.microsoft.com/office/drawing/2014/main" id="{051FEA28-9848-4DDE-ADF3-F69F5E275AED}"/>
              </a:ext>
            </a:extLst>
          </p:cNvPr>
          <p:cNvCxnSpPr>
            <a:cxnSpLocks/>
          </p:cNvCxnSpPr>
          <p:nvPr/>
        </p:nvCxnSpPr>
        <p:spPr>
          <a:xfrm>
            <a:off x="9223166" y="1396871"/>
            <a:ext cx="0" cy="53515"/>
          </a:xfrm>
          <a:prstGeom prst="line">
            <a:avLst/>
          </a:prstGeom>
          <a:noFill/>
          <a:ln w="9525" cap="rnd" cmpd="sng" algn="ctr">
            <a:solidFill>
              <a:sysClr val="windowText" lastClr="000000"/>
            </a:solidFill>
            <a:prstDash val="solid"/>
          </a:ln>
          <a:effectLst/>
        </p:spPr>
      </p:cxnSp>
      <p:cxnSp>
        <p:nvCxnSpPr>
          <p:cNvPr id="91" name="Straight Connector 90">
            <a:extLst>
              <a:ext uri="{FF2B5EF4-FFF2-40B4-BE49-F238E27FC236}">
                <a16:creationId xmlns:a16="http://schemas.microsoft.com/office/drawing/2014/main" id="{7EACB763-99CF-413B-8522-7E5AB779B990}"/>
              </a:ext>
            </a:extLst>
          </p:cNvPr>
          <p:cNvCxnSpPr>
            <a:cxnSpLocks/>
          </p:cNvCxnSpPr>
          <p:nvPr/>
        </p:nvCxnSpPr>
        <p:spPr>
          <a:xfrm>
            <a:off x="9512726" y="1396870"/>
            <a:ext cx="0" cy="53515"/>
          </a:xfrm>
          <a:prstGeom prst="line">
            <a:avLst/>
          </a:prstGeom>
          <a:noFill/>
          <a:ln w="9525" cap="rnd" cmpd="sng" algn="ctr">
            <a:solidFill>
              <a:sysClr val="windowText" lastClr="000000"/>
            </a:solidFill>
            <a:prstDash val="solid"/>
          </a:ln>
          <a:effectLst/>
        </p:spPr>
      </p:cxnSp>
      <p:cxnSp>
        <p:nvCxnSpPr>
          <p:cNvPr id="92" name="Straight Connector 91">
            <a:extLst>
              <a:ext uri="{FF2B5EF4-FFF2-40B4-BE49-F238E27FC236}">
                <a16:creationId xmlns:a16="http://schemas.microsoft.com/office/drawing/2014/main" id="{37E35F85-5C17-4CAE-B8EC-575FBDC8946A}"/>
              </a:ext>
            </a:extLst>
          </p:cNvPr>
          <p:cNvCxnSpPr>
            <a:cxnSpLocks/>
          </p:cNvCxnSpPr>
          <p:nvPr/>
        </p:nvCxnSpPr>
        <p:spPr>
          <a:xfrm>
            <a:off x="9800381" y="1396870"/>
            <a:ext cx="0" cy="53515"/>
          </a:xfrm>
          <a:prstGeom prst="line">
            <a:avLst/>
          </a:prstGeom>
          <a:noFill/>
          <a:ln w="9525" cap="rnd" cmpd="sng" algn="ctr">
            <a:solidFill>
              <a:sysClr val="windowText" lastClr="000000"/>
            </a:solidFill>
            <a:prstDash val="solid"/>
          </a:ln>
          <a:effectLst/>
        </p:spPr>
      </p:cxnSp>
      <p:cxnSp>
        <p:nvCxnSpPr>
          <p:cNvPr id="93" name="Straight Connector 92">
            <a:extLst>
              <a:ext uri="{FF2B5EF4-FFF2-40B4-BE49-F238E27FC236}">
                <a16:creationId xmlns:a16="http://schemas.microsoft.com/office/drawing/2014/main" id="{293D34A2-DB49-4387-B974-E53FA1926E13}"/>
              </a:ext>
            </a:extLst>
          </p:cNvPr>
          <p:cNvCxnSpPr>
            <a:cxnSpLocks/>
          </p:cNvCxnSpPr>
          <p:nvPr/>
        </p:nvCxnSpPr>
        <p:spPr>
          <a:xfrm>
            <a:off x="10089941" y="1396869"/>
            <a:ext cx="0" cy="53515"/>
          </a:xfrm>
          <a:prstGeom prst="line">
            <a:avLst/>
          </a:prstGeom>
          <a:noFill/>
          <a:ln w="9525" cap="rnd" cmpd="sng" algn="ctr">
            <a:solidFill>
              <a:sysClr val="windowText" lastClr="000000"/>
            </a:solidFill>
            <a:prstDash val="solid"/>
          </a:ln>
          <a:effectLst/>
        </p:spPr>
      </p:cxnSp>
      <p:sp>
        <p:nvSpPr>
          <p:cNvPr id="94" name="TextBox 93">
            <a:extLst>
              <a:ext uri="{FF2B5EF4-FFF2-40B4-BE49-F238E27FC236}">
                <a16:creationId xmlns:a16="http://schemas.microsoft.com/office/drawing/2014/main" id="{AFAA8D8E-5BCA-46E7-BBD0-DBA620313917}"/>
              </a:ext>
            </a:extLst>
          </p:cNvPr>
          <p:cNvSpPr txBox="1"/>
          <p:nvPr/>
        </p:nvSpPr>
        <p:spPr>
          <a:xfrm>
            <a:off x="10225545" y="1178962"/>
            <a:ext cx="269626" cy="276999"/>
          </a:xfrm>
          <a:prstGeom prst="rect">
            <a:avLst/>
          </a:prstGeom>
          <a:noFill/>
        </p:spPr>
        <p:txBody>
          <a:bodyPr wrap="none" rtlCol="0">
            <a:spAutoFit/>
          </a:bodyPr>
          <a:lstStyle/>
          <a:p>
            <a:r>
              <a:rPr lang="en-US" sz="1200" b="1" dirty="0">
                <a:solidFill>
                  <a:prstClr val="black"/>
                </a:solidFill>
                <a:latin typeface="Arial" panose="020B0604020202020204" pitchFamily="34" charset="0"/>
                <a:cs typeface="Arial" panose="020B0604020202020204" pitchFamily="34" charset="0"/>
              </a:rPr>
              <a:t>0</a:t>
            </a:r>
          </a:p>
        </p:txBody>
      </p:sp>
      <p:cxnSp>
        <p:nvCxnSpPr>
          <p:cNvPr id="95" name="Straight Connector 94">
            <a:extLst>
              <a:ext uri="{FF2B5EF4-FFF2-40B4-BE49-F238E27FC236}">
                <a16:creationId xmlns:a16="http://schemas.microsoft.com/office/drawing/2014/main" id="{9902A43F-5466-4C66-97AD-8C4ADDF028B8}"/>
              </a:ext>
            </a:extLst>
          </p:cNvPr>
          <p:cNvCxnSpPr>
            <a:cxnSpLocks/>
          </p:cNvCxnSpPr>
          <p:nvPr/>
        </p:nvCxnSpPr>
        <p:spPr>
          <a:xfrm>
            <a:off x="9897420" y="1451758"/>
            <a:ext cx="0" cy="171120"/>
          </a:xfrm>
          <a:prstGeom prst="line">
            <a:avLst/>
          </a:prstGeom>
          <a:noFill/>
          <a:ln w="9525" cap="rnd" cmpd="sng" algn="ctr">
            <a:solidFill>
              <a:sysClr val="windowText" lastClr="000000"/>
            </a:solidFill>
            <a:prstDash val="solid"/>
          </a:ln>
          <a:effectLst/>
        </p:spPr>
      </p:cxnSp>
      <p:cxnSp>
        <p:nvCxnSpPr>
          <p:cNvPr id="96" name="Straight Connector 95">
            <a:extLst>
              <a:ext uri="{FF2B5EF4-FFF2-40B4-BE49-F238E27FC236}">
                <a16:creationId xmlns:a16="http://schemas.microsoft.com/office/drawing/2014/main" id="{4C540D01-A310-4AC8-830A-D8C8DC739607}"/>
              </a:ext>
            </a:extLst>
          </p:cNvPr>
          <p:cNvCxnSpPr>
            <a:cxnSpLocks/>
          </p:cNvCxnSpPr>
          <p:nvPr/>
        </p:nvCxnSpPr>
        <p:spPr>
          <a:xfrm>
            <a:off x="10049820" y="1445309"/>
            <a:ext cx="0" cy="171120"/>
          </a:xfrm>
          <a:prstGeom prst="line">
            <a:avLst/>
          </a:prstGeom>
          <a:noFill/>
          <a:ln w="9525" cap="rnd" cmpd="sng" algn="ctr">
            <a:solidFill>
              <a:sysClr val="windowText" lastClr="000000"/>
            </a:solidFill>
            <a:prstDash val="solid"/>
          </a:ln>
          <a:effectLst/>
        </p:spPr>
      </p:cxnSp>
      <p:cxnSp>
        <p:nvCxnSpPr>
          <p:cNvPr id="97" name="Straight Connector 96">
            <a:extLst>
              <a:ext uri="{FF2B5EF4-FFF2-40B4-BE49-F238E27FC236}">
                <a16:creationId xmlns:a16="http://schemas.microsoft.com/office/drawing/2014/main" id="{01B71B84-40AE-4C9E-B23C-3C79624A7110}"/>
              </a:ext>
            </a:extLst>
          </p:cNvPr>
          <p:cNvCxnSpPr>
            <a:cxnSpLocks/>
          </p:cNvCxnSpPr>
          <p:nvPr/>
        </p:nvCxnSpPr>
        <p:spPr>
          <a:xfrm>
            <a:off x="10312710" y="1451758"/>
            <a:ext cx="0" cy="171120"/>
          </a:xfrm>
          <a:prstGeom prst="line">
            <a:avLst/>
          </a:prstGeom>
          <a:noFill/>
          <a:ln w="9525" cap="rnd" cmpd="sng" algn="ctr">
            <a:solidFill>
              <a:sysClr val="windowText" lastClr="000000"/>
            </a:solidFill>
            <a:prstDash val="solid"/>
          </a:ln>
          <a:effectLst/>
        </p:spPr>
      </p:cxnSp>
      <p:sp>
        <p:nvSpPr>
          <p:cNvPr id="98" name="TextBox 97">
            <a:extLst>
              <a:ext uri="{FF2B5EF4-FFF2-40B4-BE49-F238E27FC236}">
                <a16:creationId xmlns:a16="http://schemas.microsoft.com/office/drawing/2014/main" id="{5A7592F7-8722-48A8-B075-D1C3962C2831}"/>
              </a:ext>
            </a:extLst>
          </p:cNvPr>
          <p:cNvSpPr txBox="1"/>
          <p:nvPr/>
        </p:nvSpPr>
        <p:spPr>
          <a:xfrm>
            <a:off x="9372369" y="1403457"/>
            <a:ext cx="279244" cy="261610"/>
          </a:xfrm>
          <a:prstGeom prst="rect">
            <a:avLst/>
          </a:prstGeom>
          <a:noFill/>
        </p:spPr>
        <p:txBody>
          <a:bodyPr wrap="none" rtlCol="0">
            <a:spAutoFit/>
          </a:bodyPr>
          <a:lstStyle/>
          <a:p>
            <a:r>
              <a:rPr lang="en-US" sz="1100" dirty="0">
                <a:solidFill>
                  <a:prstClr val="black"/>
                </a:solidFill>
                <a:latin typeface="Arial" panose="020B0604020202020204" pitchFamily="34" charset="0"/>
                <a:cs typeface="Arial" panose="020B0604020202020204" pitchFamily="34" charset="0"/>
              </a:rPr>
              <a:t>P</a:t>
            </a:r>
          </a:p>
        </p:txBody>
      </p:sp>
      <p:sp>
        <p:nvSpPr>
          <p:cNvPr id="99" name="TextBox 98">
            <a:extLst>
              <a:ext uri="{FF2B5EF4-FFF2-40B4-BE49-F238E27FC236}">
                <a16:creationId xmlns:a16="http://schemas.microsoft.com/office/drawing/2014/main" id="{72BB3FE6-6EB4-4958-A221-BE936D1F6C66}"/>
              </a:ext>
            </a:extLst>
          </p:cNvPr>
          <p:cNvSpPr txBox="1"/>
          <p:nvPr/>
        </p:nvSpPr>
        <p:spPr>
          <a:xfrm>
            <a:off x="9517074" y="1398349"/>
            <a:ext cx="466794" cy="261610"/>
          </a:xfrm>
          <a:prstGeom prst="rect">
            <a:avLst/>
          </a:prstGeom>
          <a:noFill/>
        </p:spPr>
        <p:txBody>
          <a:bodyPr wrap="none" rtlCol="0">
            <a:spAutoFit/>
          </a:bodyPr>
          <a:lstStyle/>
          <a:p>
            <a:r>
              <a:rPr lang="en-US" sz="1100" dirty="0" err="1">
                <a:solidFill>
                  <a:prstClr val="black"/>
                </a:solidFill>
                <a:latin typeface="Arial" panose="020B0604020202020204" pitchFamily="34" charset="0"/>
                <a:cs typeface="Arial" panose="020B0604020202020204" pitchFamily="34" charset="0"/>
              </a:rPr>
              <a:t>Eoc</a:t>
            </a:r>
            <a:r>
              <a:rPr lang="en-US" sz="1100" dirty="0">
                <a:solidFill>
                  <a:prstClr val="black"/>
                </a:solidFill>
                <a:latin typeface="Arial" panose="020B0604020202020204" pitchFamily="34" charset="0"/>
                <a:cs typeface="Arial" panose="020B0604020202020204" pitchFamily="34" charset="0"/>
              </a:rPr>
              <a:t>.</a:t>
            </a:r>
          </a:p>
        </p:txBody>
      </p:sp>
      <p:sp>
        <p:nvSpPr>
          <p:cNvPr id="100" name="TextBox 99">
            <a:extLst>
              <a:ext uri="{FF2B5EF4-FFF2-40B4-BE49-F238E27FC236}">
                <a16:creationId xmlns:a16="http://schemas.microsoft.com/office/drawing/2014/main" id="{353F8DBB-2503-43FF-A27F-B69974AF56CE}"/>
              </a:ext>
            </a:extLst>
          </p:cNvPr>
          <p:cNvSpPr txBox="1"/>
          <p:nvPr/>
        </p:nvSpPr>
        <p:spPr>
          <a:xfrm>
            <a:off x="9824376" y="1398349"/>
            <a:ext cx="293670" cy="261610"/>
          </a:xfrm>
          <a:prstGeom prst="rect">
            <a:avLst/>
          </a:prstGeom>
          <a:noFill/>
        </p:spPr>
        <p:txBody>
          <a:bodyPr wrap="none" rtlCol="0">
            <a:spAutoFit/>
          </a:bodyPr>
          <a:lstStyle/>
          <a:p>
            <a:r>
              <a:rPr lang="en-US" sz="1100" dirty="0">
                <a:solidFill>
                  <a:prstClr val="black"/>
                </a:solidFill>
                <a:latin typeface="Arial" panose="020B0604020202020204" pitchFamily="34" charset="0"/>
                <a:cs typeface="Arial" panose="020B0604020202020204" pitchFamily="34" charset="0"/>
              </a:rPr>
              <a:t>O</a:t>
            </a:r>
          </a:p>
        </p:txBody>
      </p:sp>
      <p:sp>
        <p:nvSpPr>
          <p:cNvPr id="101" name="TextBox 100">
            <a:extLst>
              <a:ext uri="{FF2B5EF4-FFF2-40B4-BE49-F238E27FC236}">
                <a16:creationId xmlns:a16="http://schemas.microsoft.com/office/drawing/2014/main" id="{FEF70053-69F9-485E-9364-5ABFD80F5F35}"/>
              </a:ext>
            </a:extLst>
          </p:cNvPr>
          <p:cNvSpPr txBox="1"/>
          <p:nvPr/>
        </p:nvSpPr>
        <p:spPr>
          <a:xfrm>
            <a:off x="10015413" y="1398349"/>
            <a:ext cx="372218" cy="261610"/>
          </a:xfrm>
          <a:prstGeom prst="rect">
            <a:avLst/>
          </a:prstGeom>
          <a:noFill/>
        </p:spPr>
        <p:txBody>
          <a:bodyPr wrap="none" rtlCol="0">
            <a:spAutoFit/>
          </a:bodyPr>
          <a:lstStyle/>
          <a:p>
            <a:r>
              <a:rPr lang="en-US" sz="1100" dirty="0">
                <a:solidFill>
                  <a:prstClr val="black"/>
                </a:solidFill>
                <a:latin typeface="Arial" panose="020B0604020202020204" pitchFamily="34" charset="0"/>
                <a:cs typeface="Arial" panose="020B0604020202020204" pitchFamily="34" charset="0"/>
              </a:rPr>
              <a:t>Mi.</a:t>
            </a:r>
          </a:p>
        </p:txBody>
      </p:sp>
      <p:sp>
        <p:nvSpPr>
          <p:cNvPr id="102" name="Freeform: Shape 101">
            <a:extLst>
              <a:ext uri="{FF2B5EF4-FFF2-40B4-BE49-F238E27FC236}">
                <a16:creationId xmlns:a16="http://schemas.microsoft.com/office/drawing/2014/main" id="{A4DADC27-F73C-4EA8-ABEF-B2DEF6DA8C38}"/>
              </a:ext>
            </a:extLst>
          </p:cNvPr>
          <p:cNvSpPr/>
          <p:nvPr/>
        </p:nvSpPr>
        <p:spPr>
          <a:xfrm>
            <a:off x="2356207" y="1621262"/>
            <a:ext cx="2358946" cy="474666"/>
          </a:xfrm>
          <a:custGeom>
            <a:avLst/>
            <a:gdLst>
              <a:gd name="connsiteX0" fmla="*/ 0 w 2358946"/>
              <a:gd name="connsiteY0" fmla="*/ 0 h 474666"/>
              <a:gd name="connsiteX1" fmla="*/ 1183583 w 2358946"/>
              <a:gd name="connsiteY1" fmla="*/ 197264 h 474666"/>
              <a:gd name="connsiteX2" fmla="*/ 2336343 w 2358946"/>
              <a:gd name="connsiteY2" fmla="*/ 349321 h 474666"/>
              <a:gd name="connsiteX3" fmla="*/ 2358946 w 2358946"/>
              <a:gd name="connsiteY3" fmla="*/ 474666 h 474666"/>
            </a:gdLst>
            <a:ahLst/>
            <a:cxnLst>
              <a:cxn ang="0">
                <a:pos x="connsiteX0" y="connsiteY0"/>
              </a:cxn>
              <a:cxn ang="0">
                <a:pos x="connsiteX1" y="connsiteY1"/>
              </a:cxn>
              <a:cxn ang="0">
                <a:pos x="connsiteX2" y="connsiteY2"/>
              </a:cxn>
              <a:cxn ang="0">
                <a:pos x="connsiteX3" y="connsiteY3"/>
              </a:cxn>
            </a:cxnLst>
            <a:rect l="l" t="t" r="r" b="b"/>
            <a:pathLst>
              <a:path w="2358946" h="474666">
                <a:moveTo>
                  <a:pt x="0" y="0"/>
                </a:moveTo>
                <a:lnTo>
                  <a:pt x="1183583" y="197264"/>
                </a:lnTo>
                <a:lnTo>
                  <a:pt x="2336343" y="349321"/>
                </a:lnTo>
                <a:lnTo>
                  <a:pt x="2358946" y="474666"/>
                </a:lnTo>
              </a:path>
            </a:pathLst>
          </a:custGeom>
          <a:noFill/>
          <a:ln w="12700" cap="rnd" cmpd="sng" algn="ctr">
            <a:solidFill>
              <a:sysClr val="windowText" lastClr="000000"/>
            </a:solidFill>
            <a:prstDash val="solid"/>
          </a:ln>
          <a:effectLst/>
        </p:spPr>
        <p:txBody>
          <a:bodyPr rtlCol="0" anchor="ctr"/>
          <a:lstStyle/>
          <a:p>
            <a:pPr algn="ctr">
              <a:defRPr/>
            </a:pPr>
            <a:endParaRPr lang="en-US" kern="0">
              <a:solidFill>
                <a:prstClr val="white"/>
              </a:solidFill>
              <a:latin typeface="Calisto MT" panose="02040603050505030304"/>
            </a:endParaRPr>
          </a:p>
        </p:txBody>
      </p:sp>
      <p:sp>
        <p:nvSpPr>
          <p:cNvPr id="103" name="Freeform: Shape 102">
            <a:extLst>
              <a:ext uri="{FF2B5EF4-FFF2-40B4-BE49-F238E27FC236}">
                <a16:creationId xmlns:a16="http://schemas.microsoft.com/office/drawing/2014/main" id="{6170B0A1-79E7-4C78-8EE6-BF1ABE432C26}"/>
              </a:ext>
            </a:extLst>
          </p:cNvPr>
          <p:cNvSpPr/>
          <p:nvPr/>
        </p:nvSpPr>
        <p:spPr>
          <a:xfrm>
            <a:off x="3578832" y="1623318"/>
            <a:ext cx="2182231" cy="556859"/>
          </a:xfrm>
          <a:custGeom>
            <a:avLst/>
            <a:gdLst>
              <a:gd name="connsiteX0" fmla="*/ 0 w 2182231"/>
              <a:gd name="connsiteY0" fmla="*/ 0 h 556859"/>
              <a:gd name="connsiteX1" fmla="*/ 1119884 w 2182231"/>
              <a:gd name="connsiteY1" fmla="*/ 176715 h 556859"/>
              <a:gd name="connsiteX2" fmla="*/ 1132213 w 2182231"/>
              <a:gd name="connsiteY2" fmla="*/ 312334 h 556859"/>
              <a:gd name="connsiteX3" fmla="*/ 1154816 w 2182231"/>
              <a:gd name="connsiteY3" fmla="*/ 306170 h 556859"/>
              <a:gd name="connsiteX4" fmla="*/ 1763046 w 2182231"/>
              <a:gd name="connsiteY4" fmla="*/ 357541 h 556859"/>
              <a:gd name="connsiteX5" fmla="*/ 1789759 w 2182231"/>
              <a:gd name="connsiteY5" fmla="*/ 433569 h 556859"/>
              <a:gd name="connsiteX6" fmla="*/ 2163738 w 2182231"/>
              <a:gd name="connsiteY6" fmla="*/ 400692 h 556859"/>
              <a:gd name="connsiteX7" fmla="*/ 2182231 w 2182231"/>
              <a:gd name="connsiteY7" fmla="*/ 556859 h 556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82231" h="556859">
                <a:moveTo>
                  <a:pt x="0" y="0"/>
                </a:moveTo>
                <a:lnTo>
                  <a:pt x="1119884" y="176715"/>
                </a:lnTo>
                <a:lnTo>
                  <a:pt x="1132213" y="312334"/>
                </a:lnTo>
                <a:lnTo>
                  <a:pt x="1154816" y="306170"/>
                </a:lnTo>
                <a:lnTo>
                  <a:pt x="1763046" y="357541"/>
                </a:lnTo>
                <a:lnTo>
                  <a:pt x="1789759" y="433569"/>
                </a:lnTo>
                <a:lnTo>
                  <a:pt x="2163738" y="400692"/>
                </a:lnTo>
                <a:lnTo>
                  <a:pt x="2182231" y="556859"/>
                </a:lnTo>
              </a:path>
            </a:pathLst>
          </a:custGeom>
          <a:noFill/>
          <a:ln w="12700" cap="rnd" cmpd="sng" algn="ctr">
            <a:solidFill>
              <a:sysClr val="windowText" lastClr="000000"/>
            </a:solidFill>
            <a:prstDash val="solid"/>
          </a:ln>
          <a:effectLst/>
        </p:spPr>
        <p:txBody>
          <a:bodyPr rtlCol="0" anchor="ctr"/>
          <a:lstStyle/>
          <a:p>
            <a:pPr algn="ctr">
              <a:defRPr/>
            </a:pPr>
            <a:endParaRPr lang="en-US" kern="0">
              <a:solidFill>
                <a:prstClr val="white"/>
              </a:solidFill>
              <a:latin typeface="Calisto MT" panose="02040603050505030304"/>
            </a:endParaRPr>
          </a:p>
        </p:txBody>
      </p:sp>
      <p:sp>
        <p:nvSpPr>
          <p:cNvPr id="104" name="Freeform: Shape 103">
            <a:extLst>
              <a:ext uri="{FF2B5EF4-FFF2-40B4-BE49-F238E27FC236}">
                <a16:creationId xmlns:a16="http://schemas.microsoft.com/office/drawing/2014/main" id="{8BB8977B-95CD-4297-A075-77EEE48E5168}"/>
              </a:ext>
            </a:extLst>
          </p:cNvPr>
          <p:cNvSpPr/>
          <p:nvPr/>
        </p:nvSpPr>
        <p:spPr>
          <a:xfrm>
            <a:off x="4696661" y="1621263"/>
            <a:ext cx="1066457" cy="431515"/>
          </a:xfrm>
          <a:custGeom>
            <a:avLst/>
            <a:gdLst>
              <a:gd name="connsiteX0" fmla="*/ 0 w 1066457"/>
              <a:gd name="connsiteY0" fmla="*/ 0 h 431515"/>
              <a:gd name="connsiteX1" fmla="*/ 14384 w 1066457"/>
              <a:gd name="connsiteY1" fmla="*/ 170551 h 431515"/>
              <a:gd name="connsiteX2" fmla="*/ 39042 w 1066457"/>
              <a:gd name="connsiteY2" fmla="*/ 164387 h 431515"/>
              <a:gd name="connsiteX3" fmla="*/ 639052 w 1066457"/>
              <a:gd name="connsiteY3" fmla="*/ 217812 h 431515"/>
              <a:gd name="connsiteX4" fmla="*/ 673984 w 1066457"/>
              <a:gd name="connsiteY4" fmla="*/ 293841 h 431515"/>
              <a:gd name="connsiteX5" fmla="*/ 1043854 w 1066457"/>
              <a:gd name="connsiteY5" fmla="*/ 267128 h 431515"/>
              <a:gd name="connsiteX6" fmla="*/ 1066457 w 1066457"/>
              <a:gd name="connsiteY6" fmla="*/ 431515 h 43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6457" h="431515">
                <a:moveTo>
                  <a:pt x="0" y="0"/>
                </a:moveTo>
                <a:lnTo>
                  <a:pt x="14384" y="170551"/>
                </a:lnTo>
                <a:lnTo>
                  <a:pt x="39042" y="164387"/>
                </a:lnTo>
                <a:lnTo>
                  <a:pt x="639052" y="217812"/>
                </a:lnTo>
                <a:lnTo>
                  <a:pt x="673984" y="293841"/>
                </a:lnTo>
                <a:lnTo>
                  <a:pt x="1043854" y="267128"/>
                </a:lnTo>
                <a:lnTo>
                  <a:pt x="1066457" y="431515"/>
                </a:lnTo>
              </a:path>
            </a:pathLst>
          </a:custGeom>
          <a:noFill/>
          <a:ln w="12700" cap="rnd" cmpd="sng" algn="ctr">
            <a:solidFill>
              <a:sysClr val="windowText" lastClr="000000"/>
            </a:solidFill>
            <a:prstDash val="solid"/>
          </a:ln>
          <a:effectLst/>
        </p:spPr>
        <p:txBody>
          <a:bodyPr rtlCol="0" anchor="ctr"/>
          <a:lstStyle/>
          <a:p>
            <a:pPr algn="ctr">
              <a:defRPr/>
            </a:pPr>
            <a:endParaRPr lang="en-US" kern="0" dirty="0">
              <a:solidFill>
                <a:prstClr val="white"/>
              </a:solidFill>
              <a:latin typeface="Calisto MT" panose="02040603050505030304"/>
            </a:endParaRPr>
          </a:p>
        </p:txBody>
      </p:sp>
      <p:sp>
        <p:nvSpPr>
          <p:cNvPr id="105" name="Freeform: Shape 104">
            <a:extLst>
              <a:ext uri="{FF2B5EF4-FFF2-40B4-BE49-F238E27FC236}">
                <a16:creationId xmlns:a16="http://schemas.microsoft.com/office/drawing/2014/main" id="{89798C4F-AD17-4B22-A786-6E618B44467E}"/>
              </a:ext>
            </a:extLst>
          </p:cNvPr>
          <p:cNvSpPr/>
          <p:nvPr/>
        </p:nvSpPr>
        <p:spPr>
          <a:xfrm>
            <a:off x="4719447" y="2090763"/>
            <a:ext cx="1045909" cy="234250"/>
          </a:xfrm>
          <a:custGeom>
            <a:avLst/>
            <a:gdLst>
              <a:gd name="connsiteX0" fmla="*/ 0 w 1066457"/>
              <a:gd name="connsiteY0" fmla="*/ 0 h 431515"/>
              <a:gd name="connsiteX1" fmla="*/ 14384 w 1066457"/>
              <a:gd name="connsiteY1" fmla="*/ 170551 h 431515"/>
              <a:gd name="connsiteX2" fmla="*/ 39042 w 1066457"/>
              <a:gd name="connsiteY2" fmla="*/ 164387 h 431515"/>
              <a:gd name="connsiteX3" fmla="*/ 639052 w 1066457"/>
              <a:gd name="connsiteY3" fmla="*/ 217812 h 431515"/>
              <a:gd name="connsiteX4" fmla="*/ 673984 w 1066457"/>
              <a:gd name="connsiteY4" fmla="*/ 293841 h 431515"/>
              <a:gd name="connsiteX5" fmla="*/ 1043854 w 1066457"/>
              <a:gd name="connsiteY5" fmla="*/ 267128 h 431515"/>
              <a:gd name="connsiteX6" fmla="*/ 1066457 w 1066457"/>
              <a:gd name="connsiteY6" fmla="*/ 431515 h 431515"/>
              <a:gd name="connsiteX0" fmla="*/ 0 w 1052073"/>
              <a:gd name="connsiteY0" fmla="*/ 6164 h 267128"/>
              <a:gd name="connsiteX1" fmla="*/ 24658 w 1052073"/>
              <a:gd name="connsiteY1" fmla="*/ 0 h 267128"/>
              <a:gd name="connsiteX2" fmla="*/ 624668 w 1052073"/>
              <a:gd name="connsiteY2" fmla="*/ 53425 h 267128"/>
              <a:gd name="connsiteX3" fmla="*/ 659600 w 1052073"/>
              <a:gd name="connsiteY3" fmla="*/ 129454 h 267128"/>
              <a:gd name="connsiteX4" fmla="*/ 1029470 w 1052073"/>
              <a:gd name="connsiteY4" fmla="*/ 102741 h 267128"/>
              <a:gd name="connsiteX5" fmla="*/ 1052073 w 1052073"/>
              <a:gd name="connsiteY5" fmla="*/ 267128 h 267128"/>
              <a:gd name="connsiteX0" fmla="*/ 0 w 1052073"/>
              <a:gd name="connsiteY0" fmla="*/ 6164 h 267128"/>
              <a:gd name="connsiteX1" fmla="*/ 24658 w 1052073"/>
              <a:gd name="connsiteY1" fmla="*/ 0 h 267128"/>
              <a:gd name="connsiteX2" fmla="*/ 624668 w 1052073"/>
              <a:gd name="connsiteY2" fmla="*/ 53425 h 267128"/>
              <a:gd name="connsiteX3" fmla="*/ 651380 w 1052073"/>
              <a:gd name="connsiteY3" fmla="*/ 108905 h 267128"/>
              <a:gd name="connsiteX4" fmla="*/ 1029470 w 1052073"/>
              <a:gd name="connsiteY4" fmla="*/ 102741 h 267128"/>
              <a:gd name="connsiteX5" fmla="*/ 1052073 w 1052073"/>
              <a:gd name="connsiteY5" fmla="*/ 267128 h 267128"/>
              <a:gd name="connsiteX0" fmla="*/ 0 w 1052073"/>
              <a:gd name="connsiteY0" fmla="*/ 6164 h 267128"/>
              <a:gd name="connsiteX1" fmla="*/ 24658 w 1052073"/>
              <a:gd name="connsiteY1" fmla="*/ 0 h 267128"/>
              <a:gd name="connsiteX2" fmla="*/ 624668 w 1052073"/>
              <a:gd name="connsiteY2" fmla="*/ 53425 h 267128"/>
              <a:gd name="connsiteX3" fmla="*/ 651380 w 1052073"/>
              <a:gd name="connsiteY3" fmla="*/ 108905 h 267128"/>
              <a:gd name="connsiteX4" fmla="*/ 1033580 w 1052073"/>
              <a:gd name="connsiteY4" fmla="*/ 82193 h 267128"/>
              <a:gd name="connsiteX5" fmla="*/ 1052073 w 1052073"/>
              <a:gd name="connsiteY5" fmla="*/ 267128 h 267128"/>
              <a:gd name="connsiteX0" fmla="*/ 0 w 1052073"/>
              <a:gd name="connsiteY0" fmla="*/ 6164 h 267128"/>
              <a:gd name="connsiteX1" fmla="*/ 24658 w 1052073"/>
              <a:gd name="connsiteY1" fmla="*/ 0 h 267128"/>
              <a:gd name="connsiteX2" fmla="*/ 624668 w 1052073"/>
              <a:gd name="connsiteY2" fmla="*/ 53425 h 267128"/>
              <a:gd name="connsiteX3" fmla="*/ 651380 w 1052073"/>
              <a:gd name="connsiteY3" fmla="*/ 108905 h 267128"/>
              <a:gd name="connsiteX4" fmla="*/ 1029471 w 1052073"/>
              <a:gd name="connsiteY4" fmla="*/ 82193 h 267128"/>
              <a:gd name="connsiteX5" fmla="*/ 1052073 w 1052073"/>
              <a:gd name="connsiteY5" fmla="*/ 267128 h 267128"/>
              <a:gd name="connsiteX0" fmla="*/ 0 w 1045909"/>
              <a:gd name="connsiteY0" fmla="*/ 6164 h 234250"/>
              <a:gd name="connsiteX1" fmla="*/ 24658 w 1045909"/>
              <a:gd name="connsiteY1" fmla="*/ 0 h 234250"/>
              <a:gd name="connsiteX2" fmla="*/ 624668 w 1045909"/>
              <a:gd name="connsiteY2" fmla="*/ 53425 h 234250"/>
              <a:gd name="connsiteX3" fmla="*/ 651380 w 1045909"/>
              <a:gd name="connsiteY3" fmla="*/ 108905 h 234250"/>
              <a:gd name="connsiteX4" fmla="*/ 1029471 w 1045909"/>
              <a:gd name="connsiteY4" fmla="*/ 82193 h 234250"/>
              <a:gd name="connsiteX5" fmla="*/ 1045909 w 1045909"/>
              <a:gd name="connsiteY5" fmla="*/ 234250 h 234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5909" h="234250">
                <a:moveTo>
                  <a:pt x="0" y="6164"/>
                </a:moveTo>
                <a:lnTo>
                  <a:pt x="24658" y="0"/>
                </a:lnTo>
                <a:lnTo>
                  <a:pt x="624668" y="53425"/>
                </a:lnTo>
                <a:lnTo>
                  <a:pt x="651380" y="108905"/>
                </a:lnTo>
                <a:lnTo>
                  <a:pt x="1029471" y="82193"/>
                </a:lnTo>
                <a:lnTo>
                  <a:pt x="1045909" y="234250"/>
                </a:lnTo>
              </a:path>
            </a:pathLst>
          </a:custGeom>
          <a:noFill/>
          <a:ln w="12700" cap="rnd" cmpd="sng" algn="ctr">
            <a:solidFill>
              <a:sysClr val="windowText" lastClr="000000"/>
            </a:solidFill>
            <a:prstDash val="solid"/>
          </a:ln>
          <a:effectLst/>
        </p:spPr>
        <p:txBody>
          <a:bodyPr rtlCol="0" anchor="ctr"/>
          <a:lstStyle/>
          <a:p>
            <a:pPr algn="ctr">
              <a:defRPr/>
            </a:pPr>
            <a:endParaRPr lang="en-US" kern="0" dirty="0">
              <a:solidFill>
                <a:prstClr val="white"/>
              </a:solidFill>
              <a:latin typeface="Calisto MT" panose="02040603050505030304"/>
            </a:endParaRPr>
          </a:p>
        </p:txBody>
      </p:sp>
      <p:sp>
        <p:nvSpPr>
          <p:cNvPr id="106" name="Freeform: Shape 105">
            <a:extLst>
              <a:ext uri="{FF2B5EF4-FFF2-40B4-BE49-F238E27FC236}">
                <a16:creationId xmlns:a16="http://schemas.microsoft.com/office/drawing/2014/main" id="{BDEC0453-20DE-47A3-B560-90E2EC6D25A5}"/>
              </a:ext>
            </a:extLst>
          </p:cNvPr>
          <p:cNvSpPr/>
          <p:nvPr/>
        </p:nvSpPr>
        <p:spPr>
          <a:xfrm>
            <a:off x="4701952" y="1625460"/>
            <a:ext cx="1060293" cy="295896"/>
          </a:xfrm>
          <a:custGeom>
            <a:avLst/>
            <a:gdLst>
              <a:gd name="connsiteX0" fmla="*/ 0 w 1066457"/>
              <a:gd name="connsiteY0" fmla="*/ 0 h 431515"/>
              <a:gd name="connsiteX1" fmla="*/ 14384 w 1066457"/>
              <a:gd name="connsiteY1" fmla="*/ 170551 h 431515"/>
              <a:gd name="connsiteX2" fmla="*/ 39042 w 1066457"/>
              <a:gd name="connsiteY2" fmla="*/ 164387 h 431515"/>
              <a:gd name="connsiteX3" fmla="*/ 639052 w 1066457"/>
              <a:gd name="connsiteY3" fmla="*/ 217812 h 431515"/>
              <a:gd name="connsiteX4" fmla="*/ 673984 w 1066457"/>
              <a:gd name="connsiteY4" fmla="*/ 293841 h 431515"/>
              <a:gd name="connsiteX5" fmla="*/ 1043854 w 1066457"/>
              <a:gd name="connsiteY5" fmla="*/ 267128 h 431515"/>
              <a:gd name="connsiteX6" fmla="*/ 1066457 w 1066457"/>
              <a:gd name="connsiteY6" fmla="*/ 431515 h 431515"/>
              <a:gd name="connsiteX0" fmla="*/ 0 w 1052073"/>
              <a:gd name="connsiteY0" fmla="*/ 6164 h 267128"/>
              <a:gd name="connsiteX1" fmla="*/ 24658 w 1052073"/>
              <a:gd name="connsiteY1" fmla="*/ 0 h 267128"/>
              <a:gd name="connsiteX2" fmla="*/ 624668 w 1052073"/>
              <a:gd name="connsiteY2" fmla="*/ 53425 h 267128"/>
              <a:gd name="connsiteX3" fmla="*/ 659600 w 1052073"/>
              <a:gd name="connsiteY3" fmla="*/ 129454 h 267128"/>
              <a:gd name="connsiteX4" fmla="*/ 1029470 w 1052073"/>
              <a:gd name="connsiteY4" fmla="*/ 102741 h 267128"/>
              <a:gd name="connsiteX5" fmla="*/ 1052073 w 1052073"/>
              <a:gd name="connsiteY5" fmla="*/ 267128 h 267128"/>
              <a:gd name="connsiteX0" fmla="*/ 0 w 1027415"/>
              <a:gd name="connsiteY0" fmla="*/ 0 h 267128"/>
              <a:gd name="connsiteX1" fmla="*/ 600010 w 1027415"/>
              <a:gd name="connsiteY1" fmla="*/ 53425 h 267128"/>
              <a:gd name="connsiteX2" fmla="*/ 634942 w 1027415"/>
              <a:gd name="connsiteY2" fmla="*/ 129454 h 267128"/>
              <a:gd name="connsiteX3" fmla="*/ 1004812 w 1027415"/>
              <a:gd name="connsiteY3" fmla="*/ 102741 h 267128"/>
              <a:gd name="connsiteX4" fmla="*/ 1027415 w 1027415"/>
              <a:gd name="connsiteY4" fmla="*/ 267128 h 267128"/>
              <a:gd name="connsiteX0" fmla="*/ 0 w 1027415"/>
              <a:gd name="connsiteY0" fmla="*/ 0 h 279457"/>
              <a:gd name="connsiteX1" fmla="*/ 600010 w 1027415"/>
              <a:gd name="connsiteY1" fmla="*/ 53425 h 279457"/>
              <a:gd name="connsiteX2" fmla="*/ 634942 w 1027415"/>
              <a:gd name="connsiteY2" fmla="*/ 129454 h 279457"/>
              <a:gd name="connsiteX3" fmla="*/ 1004812 w 1027415"/>
              <a:gd name="connsiteY3" fmla="*/ 102741 h 279457"/>
              <a:gd name="connsiteX4" fmla="*/ 1027415 w 1027415"/>
              <a:gd name="connsiteY4" fmla="*/ 279457 h 279457"/>
              <a:gd name="connsiteX0" fmla="*/ 0 w 1043854"/>
              <a:gd name="connsiteY0" fmla="*/ 0 h 289731"/>
              <a:gd name="connsiteX1" fmla="*/ 616449 w 1043854"/>
              <a:gd name="connsiteY1" fmla="*/ 63699 h 289731"/>
              <a:gd name="connsiteX2" fmla="*/ 651381 w 1043854"/>
              <a:gd name="connsiteY2" fmla="*/ 139728 h 289731"/>
              <a:gd name="connsiteX3" fmla="*/ 1021251 w 1043854"/>
              <a:gd name="connsiteY3" fmla="*/ 113015 h 289731"/>
              <a:gd name="connsiteX4" fmla="*/ 1043854 w 1043854"/>
              <a:gd name="connsiteY4" fmla="*/ 289731 h 289731"/>
              <a:gd name="connsiteX0" fmla="*/ 0 w 1060293"/>
              <a:gd name="connsiteY0" fmla="*/ 0 h 295896"/>
              <a:gd name="connsiteX1" fmla="*/ 632888 w 1060293"/>
              <a:gd name="connsiteY1" fmla="*/ 69864 h 295896"/>
              <a:gd name="connsiteX2" fmla="*/ 667820 w 1060293"/>
              <a:gd name="connsiteY2" fmla="*/ 145893 h 295896"/>
              <a:gd name="connsiteX3" fmla="*/ 1037690 w 1060293"/>
              <a:gd name="connsiteY3" fmla="*/ 119180 h 295896"/>
              <a:gd name="connsiteX4" fmla="*/ 1060293 w 1060293"/>
              <a:gd name="connsiteY4" fmla="*/ 295896 h 29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0293" h="295896">
                <a:moveTo>
                  <a:pt x="0" y="0"/>
                </a:moveTo>
                <a:lnTo>
                  <a:pt x="632888" y="69864"/>
                </a:lnTo>
                <a:lnTo>
                  <a:pt x="667820" y="145893"/>
                </a:lnTo>
                <a:lnTo>
                  <a:pt x="1037690" y="119180"/>
                </a:lnTo>
                <a:lnTo>
                  <a:pt x="1060293" y="295896"/>
                </a:lnTo>
              </a:path>
            </a:pathLst>
          </a:custGeom>
          <a:noFill/>
          <a:ln w="12700" cap="rnd" cmpd="sng" algn="ctr">
            <a:solidFill>
              <a:sysClr val="windowText" lastClr="000000"/>
            </a:solidFill>
            <a:prstDash val="solid"/>
          </a:ln>
          <a:effectLst/>
        </p:spPr>
        <p:txBody>
          <a:bodyPr rtlCol="0" anchor="ctr"/>
          <a:lstStyle/>
          <a:p>
            <a:pPr algn="ctr">
              <a:defRPr/>
            </a:pPr>
            <a:endParaRPr lang="en-US" kern="0" dirty="0">
              <a:solidFill>
                <a:prstClr val="white"/>
              </a:solidFill>
              <a:latin typeface="Calisto MT" panose="02040603050505030304"/>
            </a:endParaRPr>
          </a:p>
        </p:txBody>
      </p:sp>
      <p:sp>
        <p:nvSpPr>
          <p:cNvPr id="107" name="Freeform: Shape 106">
            <a:extLst>
              <a:ext uri="{FF2B5EF4-FFF2-40B4-BE49-F238E27FC236}">
                <a16:creationId xmlns:a16="http://schemas.microsoft.com/office/drawing/2014/main" id="{36CD79BD-DE35-440F-98AB-A5C3CFB635C2}"/>
              </a:ext>
            </a:extLst>
          </p:cNvPr>
          <p:cNvSpPr/>
          <p:nvPr/>
        </p:nvSpPr>
        <p:spPr>
          <a:xfrm>
            <a:off x="5743737" y="1627126"/>
            <a:ext cx="747331" cy="641621"/>
          </a:xfrm>
          <a:custGeom>
            <a:avLst/>
            <a:gdLst>
              <a:gd name="connsiteX0" fmla="*/ 0 w 716022"/>
              <a:gd name="connsiteY0" fmla="*/ 0 h 629231"/>
              <a:gd name="connsiteX1" fmla="*/ 12399 w 716022"/>
              <a:gd name="connsiteY1" fmla="*/ 195279 h 629231"/>
              <a:gd name="connsiteX2" fmla="*/ 148784 w 716022"/>
              <a:gd name="connsiteY2" fmla="*/ 185980 h 629231"/>
              <a:gd name="connsiteX3" fmla="*/ 213877 w 716022"/>
              <a:gd name="connsiteY3" fmla="*/ 241774 h 629231"/>
              <a:gd name="connsiteX4" fmla="*/ 716022 w 716022"/>
              <a:gd name="connsiteY4" fmla="*/ 629231 h 629231"/>
              <a:gd name="connsiteX0" fmla="*/ 0 w 716022"/>
              <a:gd name="connsiteY0" fmla="*/ 0 h 626131"/>
              <a:gd name="connsiteX1" fmla="*/ 12399 w 716022"/>
              <a:gd name="connsiteY1" fmla="*/ 192179 h 626131"/>
              <a:gd name="connsiteX2" fmla="*/ 148784 w 716022"/>
              <a:gd name="connsiteY2" fmla="*/ 182880 h 626131"/>
              <a:gd name="connsiteX3" fmla="*/ 213877 w 716022"/>
              <a:gd name="connsiteY3" fmla="*/ 238674 h 626131"/>
              <a:gd name="connsiteX4" fmla="*/ 716022 w 716022"/>
              <a:gd name="connsiteY4" fmla="*/ 626131 h 626131"/>
              <a:gd name="connsiteX0" fmla="*/ 0 w 718023"/>
              <a:gd name="connsiteY0" fmla="*/ 0 h 620129"/>
              <a:gd name="connsiteX1" fmla="*/ 14400 w 718023"/>
              <a:gd name="connsiteY1" fmla="*/ 186177 h 620129"/>
              <a:gd name="connsiteX2" fmla="*/ 150785 w 718023"/>
              <a:gd name="connsiteY2" fmla="*/ 176878 h 620129"/>
              <a:gd name="connsiteX3" fmla="*/ 215878 w 718023"/>
              <a:gd name="connsiteY3" fmla="*/ 232672 h 620129"/>
              <a:gd name="connsiteX4" fmla="*/ 718023 w 718023"/>
              <a:gd name="connsiteY4" fmla="*/ 620129 h 620129"/>
              <a:gd name="connsiteX0" fmla="*/ 0 w 718023"/>
              <a:gd name="connsiteY0" fmla="*/ 0 h 620129"/>
              <a:gd name="connsiteX1" fmla="*/ 14400 w 718023"/>
              <a:gd name="connsiteY1" fmla="*/ 186177 h 620129"/>
              <a:gd name="connsiteX2" fmla="*/ 152785 w 718023"/>
              <a:gd name="connsiteY2" fmla="*/ 178879 h 620129"/>
              <a:gd name="connsiteX3" fmla="*/ 215878 w 718023"/>
              <a:gd name="connsiteY3" fmla="*/ 232672 h 620129"/>
              <a:gd name="connsiteX4" fmla="*/ 718023 w 718023"/>
              <a:gd name="connsiteY4" fmla="*/ 620129 h 620129"/>
              <a:gd name="connsiteX0" fmla="*/ 0 w 718023"/>
              <a:gd name="connsiteY0" fmla="*/ 0 h 620129"/>
              <a:gd name="connsiteX1" fmla="*/ 12399 w 718023"/>
              <a:gd name="connsiteY1" fmla="*/ 192180 h 620129"/>
              <a:gd name="connsiteX2" fmla="*/ 152785 w 718023"/>
              <a:gd name="connsiteY2" fmla="*/ 178879 h 620129"/>
              <a:gd name="connsiteX3" fmla="*/ 215878 w 718023"/>
              <a:gd name="connsiteY3" fmla="*/ 232672 h 620129"/>
              <a:gd name="connsiteX4" fmla="*/ 718023 w 718023"/>
              <a:gd name="connsiteY4" fmla="*/ 620129 h 620129"/>
              <a:gd name="connsiteX0" fmla="*/ 0 w 718023"/>
              <a:gd name="connsiteY0" fmla="*/ 0 h 620129"/>
              <a:gd name="connsiteX1" fmla="*/ 12399 w 718023"/>
              <a:gd name="connsiteY1" fmla="*/ 192180 h 620129"/>
              <a:gd name="connsiteX2" fmla="*/ 150784 w 718023"/>
              <a:gd name="connsiteY2" fmla="*/ 180880 h 620129"/>
              <a:gd name="connsiteX3" fmla="*/ 215878 w 718023"/>
              <a:gd name="connsiteY3" fmla="*/ 232672 h 620129"/>
              <a:gd name="connsiteX4" fmla="*/ 718023 w 718023"/>
              <a:gd name="connsiteY4" fmla="*/ 620129 h 620129"/>
              <a:gd name="connsiteX0" fmla="*/ 0 w 747331"/>
              <a:gd name="connsiteY0" fmla="*/ 0 h 641621"/>
              <a:gd name="connsiteX1" fmla="*/ 12399 w 747331"/>
              <a:gd name="connsiteY1" fmla="*/ 192180 h 641621"/>
              <a:gd name="connsiteX2" fmla="*/ 150784 w 747331"/>
              <a:gd name="connsiteY2" fmla="*/ 180880 h 641621"/>
              <a:gd name="connsiteX3" fmla="*/ 215878 w 747331"/>
              <a:gd name="connsiteY3" fmla="*/ 232672 h 641621"/>
              <a:gd name="connsiteX4" fmla="*/ 747331 w 747331"/>
              <a:gd name="connsiteY4" fmla="*/ 641621 h 641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7331" h="641621">
                <a:moveTo>
                  <a:pt x="0" y="0"/>
                </a:moveTo>
                <a:lnTo>
                  <a:pt x="12399" y="192180"/>
                </a:lnTo>
                <a:lnTo>
                  <a:pt x="150784" y="180880"/>
                </a:lnTo>
                <a:cubicBezTo>
                  <a:pt x="171815" y="198811"/>
                  <a:pt x="121338" y="159464"/>
                  <a:pt x="215878" y="232672"/>
                </a:cubicBezTo>
                <a:lnTo>
                  <a:pt x="747331" y="641621"/>
                </a:lnTo>
              </a:path>
            </a:pathLst>
          </a:custGeom>
          <a:noFill/>
          <a:ln w="12700" cap="rnd" cmpd="sng" algn="ctr">
            <a:solidFill>
              <a:sysClr val="windowText" lastClr="000000"/>
            </a:solidFill>
            <a:prstDash val="solid"/>
          </a:ln>
          <a:effectLst/>
        </p:spPr>
        <p:txBody>
          <a:bodyPr rtlCol="0" anchor="ctr"/>
          <a:lstStyle/>
          <a:p>
            <a:pPr algn="ctr">
              <a:defRPr/>
            </a:pPr>
            <a:endParaRPr lang="en-US" kern="0">
              <a:solidFill>
                <a:prstClr val="white"/>
              </a:solidFill>
              <a:latin typeface="Calisto MT" panose="02040603050505030304"/>
            </a:endParaRPr>
          </a:p>
        </p:txBody>
      </p:sp>
      <p:sp>
        <p:nvSpPr>
          <p:cNvPr id="108" name="Freeform: Shape 107">
            <a:extLst>
              <a:ext uri="{FF2B5EF4-FFF2-40B4-BE49-F238E27FC236}">
                <a16:creationId xmlns:a16="http://schemas.microsoft.com/office/drawing/2014/main" id="{2992C90D-8FC1-4F7C-95E5-0CFE71F728AA}"/>
              </a:ext>
            </a:extLst>
          </p:cNvPr>
          <p:cNvSpPr/>
          <p:nvPr/>
        </p:nvSpPr>
        <p:spPr>
          <a:xfrm>
            <a:off x="5905917" y="1626713"/>
            <a:ext cx="632276" cy="1014443"/>
          </a:xfrm>
          <a:custGeom>
            <a:avLst/>
            <a:gdLst>
              <a:gd name="connsiteX0" fmla="*/ 0 w 618270"/>
              <a:gd name="connsiteY0" fmla="*/ 0 h 826361"/>
              <a:gd name="connsiteX1" fmla="*/ 56024 w 618270"/>
              <a:gd name="connsiteY1" fmla="*/ 68029 h 826361"/>
              <a:gd name="connsiteX2" fmla="*/ 554242 w 618270"/>
              <a:gd name="connsiteY2" fmla="*/ 484211 h 826361"/>
              <a:gd name="connsiteX3" fmla="*/ 596261 w 618270"/>
              <a:gd name="connsiteY3" fmla="*/ 700306 h 826361"/>
              <a:gd name="connsiteX4" fmla="*/ 612268 w 618270"/>
              <a:gd name="connsiteY4" fmla="*/ 788344 h 826361"/>
              <a:gd name="connsiteX5" fmla="*/ 618270 w 618270"/>
              <a:gd name="connsiteY5" fmla="*/ 826361 h 826361"/>
              <a:gd name="connsiteX0" fmla="*/ 0 w 632276"/>
              <a:gd name="connsiteY0" fmla="*/ 0 h 1014443"/>
              <a:gd name="connsiteX1" fmla="*/ 56024 w 632276"/>
              <a:gd name="connsiteY1" fmla="*/ 68029 h 1014443"/>
              <a:gd name="connsiteX2" fmla="*/ 554242 w 632276"/>
              <a:gd name="connsiteY2" fmla="*/ 484211 h 1014443"/>
              <a:gd name="connsiteX3" fmla="*/ 596261 w 632276"/>
              <a:gd name="connsiteY3" fmla="*/ 700306 h 1014443"/>
              <a:gd name="connsiteX4" fmla="*/ 612268 w 632276"/>
              <a:gd name="connsiteY4" fmla="*/ 788344 h 1014443"/>
              <a:gd name="connsiteX5" fmla="*/ 632276 w 632276"/>
              <a:gd name="connsiteY5" fmla="*/ 1014443 h 1014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2276" h="1014443">
                <a:moveTo>
                  <a:pt x="0" y="0"/>
                </a:moveTo>
                <a:lnTo>
                  <a:pt x="56024" y="68029"/>
                </a:lnTo>
                <a:lnTo>
                  <a:pt x="554242" y="484211"/>
                </a:lnTo>
                <a:lnTo>
                  <a:pt x="596261" y="700306"/>
                </a:lnTo>
                <a:lnTo>
                  <a:pt x="612268" y="788344"/>
                </a:lnTo>
                <a:lnTo>
                  <a:pt x="632276" y="1014443"/>
                </a:lnTo>
              </a:path>
            </a:pathLst>
          </a:custGeom>
          <a:noFill/>
          <a:ln w="12700" cap="rnd" cmpd="sng" algn="ctr">
            <a:solidFill>
              <a:sysClr val="windowText" lastClr="000000"/>
            </a:solidFill>
            <a:prstDash val="solid"/>
          </a:ln>
          <a:effectLst/>
        </p:spPr>
        <p:txBody>
          <a:bodyPr rtlCol="0" anchor="ctr"/>
          <a:lstStyle/>
          <a:p>
            <a:pPr algn="ctr">
              <a:defRPr/>
            </a:pPr>
            <a:endParaRPr lang="en-US" kern="0">
              <a:solidFill>
                <a:prstClr val="white"/>
              </a:solidFill>
              <a:latin typeface="Calisto MT" panose="02040603050505030304"/>
            </a:endParaRPr>
          </a:p>
        </p:txBody>
      </p:sp>
      <p:sp>
        <p:nvSpPr>
          <p:cNvPr id="109" name="Freeform: Shape 108">
            <a:extLst>
              <a:ext uri="{FF2B5EF4-FFF2-40B4-BE49-F238E27FC236}">
                <a16:creationId xmlns:a16="http://schemas.microsoft.com/office/drawing/2014/main" id="{27BD73E0-3ECD-4575-82E2-E14039C0F791}"/>
              </a:ext>
            </a:extLst>
          </p:cNvPr>
          <p:cNvSpPr/>
          <p:nvPr/>
        </p:nvSpPr>
        <p:spPr>
          <a:xfrm>
            <a:off x="5767856" y="2317014"/>
            <a:ext cx="762334" cy="650284"/>
          </a:xfrm>
          <a:custGeom>
            <a:avLst/>
            <a:gdLst>
              <a:gd name="connsiteX0" fmla="*/ 0 w 762334"/>
              <a:gd name="connsiteY0" fmla="*/ 8003 h 650284"/>
              <a:gd name="connsiteX1" fmla="*/ 138061 w 762334"/>
              <a:gd name="connsiteY1" fmla="*/ 0 h 650284"/>
              <a:gd name="connsiteX2" fmla="*/ 228100 w 762334"/>
              <a:gd name="connsiteY2" fmla="*/ 60026 h 650284"/>
              <a:gd name="connsiteX3" fmla="*/ 356156 w 762334"/>
              <a:gd name="connsiteY3" fmla="*/ 130056 h 650284"/>
              <a:gd name="connsiteX4" fmla="*/ 694304 w 762334"/>
              <a:gd name="connsiteY4" fmla="*/ 354154 h 650284"/>
              <a:gd name="connsiteX5" fmla="*/ 734322 w 762334"/>
              <a:gd name="connsiteY5" fmla="*/ 546239 h 650284"/>
              <a:gd name="connsiteX6" fmla="*/ 762334 w 762334"/>
              <a:gd name="connsiteY6" fmla="*/ 650284 h 650284"/>
              <a:gd name="connsiteX7" fmla="*/ 762334 w 762334"/>
              <a:gd name="connsiteY7" fmla="*/ 650284 h 650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2334" h="650284">
                <a:moveTo>
                  <a:pt x="0" y="8003"/>
                </a:moveTo>
                <a:lnTo>
                  <a:pt x="138061" y="0"/>
                </a:lnTo>
                <a:lnTo>
                  <a:pt x="228100" y="60026"/>
                </a:lnTo>
                <a:lnTo>
                  <a:pt x="356156" y="130056"/>
                </a:lnTo>
                <a:lnTo>
                  <a:pt x="694304" y="354154"/>
                </a:lnTo>
                <a:lnTo>
                  <a:pt x="734322" y="546239"/>
                </a:lnTo>
                <a:lnTo>
                  <a:pt x="762334" y="650284"/>
                </a:lnTo>
                <a:lnTo>
                  <a:pt x="762334" y="650284"/>
                </a:lnTo>
              </a:path>
            </a:pathLst>
          </a:custGeom>
          <a:noFill/>
          <a:ln w="12700" cap="rnd" cmpd="sng" algn="ctr">
            <a:solidFill>
              <a:sysClr val="windowText" lastClr="000000"/>
            </a:solidFill>
            <a:prstDash val="solid"/>
          </a:ln>
          <a:effectLst/>
        </p:spPr>
        <p:txBody>
          <a:bodyPr rtlCol="0" anchor="ctr"/>
          <a:lstStyle/>
          <a:p>
            <a:pPr algn="ctr">
              <a:defRPr/>
            </a:pPr>
            <a:endParaRPr lang="en-US" kern="0">
              <a:solidFill>
                <a:prstClr val="white"/>
              </a:solidFill>
              <a:latin typeface="Calisto MT" panose="02040603050505030304"/>
            </a:endParaRPr>
          </a:p>
        </p:txBody>
      </p:sp>
      <p:sp>
        <p:nvSpPr>
          <p:cNvPr id="110" name="Freeform: Shape 109">
            <a:extLst>
              <a:ext uri="{FF2B5EF4-FFF2-40B4-BE49-F238E27FC236}">
                <a16:creationId xmlns:a16="http://schemas.microsoft.com/office/drawing/2014/main" id="{348E891E-B428-427F-B16A-5F84C12C9099}"/>
              </a:ext>
            </a:extLst>
          </p:cNvPr>
          <p:cNvSpPr/>
          <p:nvPr/>
        </p:nvSpPr>
        <p:spPr>
          <a:xfrm>
            <a:off x="5761855" y="2170950"/>
            <a:ext cx="774339" cy="796348"/>
          </a:xfrm>
          <a:custGeom>
            <a:avLst/>
            <a:gdLst>
              <a:gd name="connsiteX0" fmla="*/ 0 w 774339"/>
              <a:gd name="connsiteY0" fmla="*/ 10004 h 796348"/>
              <a:gd name="connsiteX1" fmla="*/ 146064 w 774339"/>
              <a:gd name="connsiteY1" fmla="*/ 0 h 796348"/>
              <a:gd name="connsiteX2" fmla="*/ 222097 w 774339"/>
              <a:gd name="connsiteY2" fmla="*/ 58025 h 796348"/>
              <a:gd name="connsiteX3" fmla="*/ 384168 w 774339"/>
              <a:gd name="connsiteY3" fmla="*/ 150065 h 796348"/>
              <a:gd name="connsiteX4" fmla="*/ 542237 w 774339"/>
              <a:gd name="connsiteY4" fmla="*/ 264115 h 796348"/>
              <a:gd name="connsiteX5" fmla="*/ 698305 w 774339"/>
              <a:gd name="connsiteY5" fmla="*/ 370162 h 796348"/>
              <a:gd name="connsiteX6" fmla="*/ 740324 w 774339"/>
              <a:gd name="connsiteY6" fmla="*/ 570249 h 796348"/>
              <a:gd name="connsiteX7" fmla="*/ 772338 w 774339"/>
              <a:gd name="connsiteY7" fmla="*/ 668292 h 796348"/>
              <a:gd name="connsiteX8" fmla="*/ 774339 w 774339"/>
              <a:gd name="connsiteY8" fmla="*/ 796348 h 796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4339" h="796348">
                <a:moveTo>
                  <a:pt x="0" y="10004"/>
                </a:moveTo>
                <a:lnTo>
                  <a:pt x="146064" y="0"/>
                </a:lnTo>
                <a:lnTo>
                  <a:pt x="222097" y="58025"/>
                </a:lnTo>
                <a:lnTo>
                  <a:pt x="384168" y="150065"/>
                </a:lnTo>
                <a:lnTo>
                  <a:pt x="542237" y="264115"/>
                </a:lnTo>
                <a:lnTo>
                  <a:pt x="698305" y="370162"/>
                </a:lnTo>
                <a:lnTo>
                  <a:pt x="740324" y="570249"/>
                </a:lnTo>
                <a:lnTo>
                  <a:pt x="772338" y="668292"/>
                </a:lnTo>
                <a:lnTo>
                  <a:pt x="774339" y="796348"/>
                </a:lnTo>
              </a:path>
            </a:pathLst>
          </a:custGeom>
          <a:noFill/>
          <a:ln w="12700" cap="rnd" cmpd="sng" algn="ctr">
            <a:solidFill>
              <a:sysClr val="windowText" lastClr="000000"/>
            </a:solidFill>
            <a:prstDash val="solid"/>
          </a:ln>
          <a:effectLst/>
        </p:spPr>
        <p:txBody>
          <a:bodyPr rtlCol="0" anchor="ctr"/>
          <a:lstStyle/>
          <a:p>
            <a:pPr algn="ctr">
              <a:defRPr/>
            </a:pPr>
            <a:endParaRPr lang="en-US" kern="0">
              <a:solidFill>
                <a:prstClr val="white"/>
              </a:solidFill>
              <a:latin typeface="Calisto MT" panose="02040603050505030304"/>
            </a:endParaRPr>
          </a:p>
        </p:txBody>
      </p:sp>
      <p:sp>
        <p:nvSpPr>
          <p:cNvPr id="111" name="Freeform: Shape 110">
            <a:extLst>
              <a:ext uri="{FF2B5EF4-FFF2-40B4-BE49-F238E27FC236}">
                <a16:creationId xmlns:a16="http://schemas.microsoft.com/office/drawing/2014/main" id="{E76983A0-CD53-4523-90E1-CE4F4E8BF8A7}"/>
              </a:ext>
            </a:extLst>
          </p:cNvPr>
          <p:cNvSpPr/>
          <p:nvPr/>
        </p:nvSpPr>
        <p:spPr>
          <a:xfrm>
            <a:off x="5761855" y="2044895"/>
            <a:ext cx="774339" cy="800350"/>
          </a:xfrm>
          <a:custGeom>
            <a:avLst/>
            <a:gdLst>
              <a:gd name="connsiteX0" fmla="*/ 0 w 774339"/>
              <a:gd name="connsiteY0" fmla="*/ 6002 h 800350"/>
              <a:gd name="connsiteX1" fmla="*/ 142062 w 774339"/>
              <a:gd name="connsiteY1" fmla="*/ 0 h 800350"/>
              <a:gd name="connsiteX2" fmla="*/ 230100 w 774339"/>
              <a:gd name="connsiteY2" fmla="*/ 62027 h 800350"/>
              <a:gd name="connsiteX3" fmla="*/ 392171 w 774339"/>
              <a:gd name="connsiteY3" fmla="*/ 170074 h 800350"/>
              <a:gd name="connsiteX4" fmla="*/ 624273 w 774339"/>
              <a:gd name="connsiteY4" fmla="*/ 338147 h 800350"/>
              <a:gd name="connsiteX5" fmla="*/ 698305 w 774339"/>
              <a:gd name="connsiteY5" fmla="*/ 386168 h 800350"/>
              <a:gd name="connsiteX6" fmla="*/ 742325 w 774339"/>
              <a:gd name="connsiteY6" fmla="*/ 594259 h 800350"/>
              <a:gd name="connsiteX7" fmla="*/ 770337 w 774339"/>
              <a:gd name="connsiteY7" fmla="*/ 684299 h 800350"/>
              <a:gd name="connsiteX8" fmla="*/ 774339 w 774339"/>
              <a:gd name="connsiteY8" fmla="*/ 800350 h 800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4339" h="800350">
                <a:moveTo>
                  <a:pt x="0" y="6002"/>
                </a:moveTo>
                <a:lnTo>
                  <a:pt x="142062" y="0"/>
                </a:lnTo>
                <a:lnTo>
                  <a:pt x="230100" y="62027"/>
                </a:lnTo>
                <a:lnTo>
                  <a:pt x="392171" y="170074"/>
                </a:lnTo>
                <a:lnTo>
                  <a:pt x="624273" y="338147"/>
                </a:lnTo>
                <a:lnTo>
                  <a:pt x="698305" y="386168"/>
                </a:lnTo>
                <a:lnTo>
                  <a:pt x="742325" y="594259"/>
                </a:lnTo>
                <a:lnTo>
                  <a:pt x="770337" y="684299"/>
                </a:lnTo>
                <a:lnTo>
                  <a:pt x="774339" y="800350"/>
                </a:lnTo>
              </a:path>
            </a:pathLst>
          </a:custGeom>
          <a:noFill/>
          <a:ln w="12700" cap="rnd" cmpd="sng" algn="ctr">
            <a:solidFill>
              <a:sysClr val="windowText" lastClr="000000"/>
            </a:solidFill>
            <a:prstDash val="solid"/>
          </a:ln>
          <a:effectLst/>
        </p:spPr>
        <p:txBody>
          <a:bodyPr rtlCol="0" anchor="ctr"/>
          <a:lstStyle/>
          <a:p>
            <a:pPr algn="ctr">
              <a:defRPr/>
            </a:pPr>
            <a:endParaRPr lang="en-US" kern="0">
              <a:solidFill>
                <a:prstClr val="white"/>
              </a:solidFill>
              <a:latin typeface="Calisto MT" panose="02040603050505030304"/>
            </a:endParaRPr>
          </a:p>
        </p:txBody>
      </p:sp>
      <p:sp>
        <p:nvSpPr>
          <p:cNvPr id="112" name="Freeform: Shape 111">
            <a:extLst>
              <a:ext uri="{FF2B5EF4-FFF2-40B4-BE49-F238E27FC236}">
                <a16:creationId xmlns:a16="http://schemas.microsoft.com/office/drawing/2014/main" id="{51474FC0-3803-4C61-A8A4-8D6D1052924D}"/>
              </a:ext>
            </a:extLst>
          </p:cNvPr>
          <p:cNvSpPr/>
          <p:nvPr/>
        </p:nvSpPr>
        <p:spPr>
          <a:xfrm>
            <a:off x="5763856" y="1922841"/>
            <a:ext cx="770337" cy="814356"/>
          </a:xfrm>
          <a:custGeom>
            <a:avLst/>
            <a:gdLst>
              <a:gd name="connsiteX0" fmla="*/ 0 w 770337"/>
              <a:gd name="connsiteY0" fmla="*/ 2001 h 814356"/>
              <a:gd name="connsiteX1" fmla="*/ 150065 w 770337"/>
              <a:gd name="connsiteY1" fmla="*/ 0 h 814356"/>
              <a:gd name="connsiteX2" fmla="*/ 232101 w 770337"/>
              <a:gd name="connsiteY2" fmla="*/ 72032 h 814356"/>
              <a:gd name="connsiteX3" fmla="*/ 388170 w 770337"/>
              <a:gd name="connsiteY3" fmla="*/ 172075 h 814356"/>
              <a:gd name="connsiteX4" fmla="*/ 696304 w 770337"/>
              <a:gd name="connsiteY4" fmla="*/ 406178 h 814356"/>
              <a:gd name="connsiteX5" fmla="*/ 764334 w 770337"/>
              <a:gd name="connsiteY5" fmla="*/ 714313 h 814356"/>
              <a:gd name="connsiteX6" fmla="*/ 770337 w 770337"/>
              <a:gd name="connsiteY6" fmla="*/ 814356 h 814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0337" h="814356">
                <a:moveTo>
                  <a:pt x="0" y="2001"/>
                </a:moveTo>
                <a:lnTo>
                  <a:pt x="150065" y="0"/>
                </a:lnTo>
                <a:lnTo>
                  <a:pt x="232101" y="72032"/>
                </a:lnTo>
                <a:lnTo>
                  <a:pt x="388170" y="172075"/>
                </a:lnTo>
                <a:lnTo>
                  <a:pt x="696304" y="406178"/>
                </a:lnTo>
                <a:lnTo>
                  <a:pt x="764334" y="714313"/>
                </a:lnTo>
                <a:lnTo>
                  <a:pt x="770337" y="814356"/>
                </a:lnTo>
              </a:path>
            </a:pathLst>
          </a:custGeom>
          <a:noFill/>
          <a:ln w="12700" cap="rnd" cmpd="sng" algn="ctr">
            <a:solidFill>
              <a:sysClr val="windowText" lastClr="000000"/>
            </a:solidFill>
            <a:prstDash val="solid"/>
          </a:ln>
          <a:effectLst/>
        </p:spPr>
        <p:txBody>
          <a:bodyPr rtlCol="0" anchor="ctr"/>
          <a:lstStyle/>
          <a:p>
            <a:pPr algn="ctr">
              <a:defRPr/>
            </a:pPr>
            <a:endParaRPr lang="en-US" kern="0">
              <a:solidFill>
                <a:prstClr val="white"/>
              </a:solidFill>
              <a:latin typeface="Calisto MT" panose="02040603050505030304"/>
            </a:endParaRPr>
          </a:p>
        </p:txBody>
      </p:sp>
      <p:sp>
        <p:nvSpPr>
          <p:cNvPr id="113" name="Freeform: Shape 112">
            <a:extLst>
              <a:ext uri="{FF2B5EF4-FFF2-40B4-BE49-F238E27FC236}">
                <a16:creationId xmlns:a16="http://schemas.microsoft.com/office/drawing/2014/main" id="{A965AEAF-31FD-4DBD-A59F-062A244DFF17}"/>
              </a:ext>
            </a:extLst>
          </p:cNvPr>
          <p:cNvSpPr/>
          <p:nvPr/>
        </p:nvSpPr>
        <p:spPr>
          <a:xfrm>
            <a:off x="5973948" y="1624711"/>
            <a:ext cx="578253" cy="1074470"/>
          </a:xfrm>
          <a:custGeom>
            <a:avLst/>
            <a:gdLst>
              <a:gd name="connsiteX0" fmla="*/ 0 w 578253"/>
              <a:gd name="connsiteY0" fmla="*/ 0 h 1074470"/>
              <a:gd name="connsiteX1" fmla="*/ 384168 w 578253"/>
              <a:gd name="connsiteY1" fmla="*/ 336147 h 1074470"/>
              <a:gd name="connsiteX2" fmla="*/ 492215 w 578253"/>
              <a:gd name="connsiteY2" fmla="*/ 428187 h 1074470"/>
              <a:gd name="connsiteX3" fmla="*/ 564246 w 578253"/>
              <a:gd name="connsiteY3" fmla="*/ 800350 h 1074470"/>
              <a:gd name="connsiteX4" fmla="*/ 578253 w 578253"/>
              <a:gd name="connsiteY4" fmla="*/ 1074470 h 10744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8253" h="1074470">
                <a:moveTo>
                  <a:pt x="0" y="0"/>
                </a:moveTo>
                <a:lnTo>
                  <a:pt x="384168" y="336147"/>
                </a:lnTo>
                <a:lnTo>
                  <a:pt x="492215" y="428187"/>
                </a:lnTo>
                <a:lnTo>
                  <a:pt x="564246" y="800350"/>
                </a:lnTo>
                <a:lnTo>
                  <a:pt x="578253" y="1074470"/>
                </a:lnTo>
              </a:path>
            </a:pathLst>
          </a:custGeom>
          <a:noFill/>
          <a:ln w="12700" cap="rnd" cmpd="sng" algn="ctr">
            <a:solidFill>
              <a:sysClr val="windowText" lastClr="000000"/>
            </a:solidFill>
            <a:prstDash val="solid"/>
          </a:ln>
          <a:effectLst/>
        </p:spPr>
        <p:txBody>
          <a:bodyPr rtlCol="0" anchor="ctr"/>
          <a:lstStyle/>
          <a:p>
            <a:pPr algn="ctr">
              <a:defRPr/>
            </a:pPr>
            <a:endParaRPr lang="en-US" kern="0">
              <a:solidFill>
                <a:prstClr val="white"/>
              </a:solidFill>
              <a:latin typeface="Calisto MT" panose="02040603050505030304"/>
            </a:endParaRPr>
          </a:p>
        </p:txBody>
      </p:sp>
      <p:sp>
        <p:nvSpPr>
          <p:cNvPr id="114" name="Freeform: Shape 113">
            <a:extLst>
              <a:ext uri="{FF2B5EF4-FFF2-40B4-BE49-F238E27FC236}">
                <a16:creationId xmlns:a16="http://schemas.microsoft.com/office/drawing/2014/main" id="{73A24D3A-3152-4442-BF75-D6AAECCD34AF}"/>
              </a:ext>
            </a:extLst>
          </p:cNvPr>
          <p:cNvSpPr/>
          <p:nvPr/>
        </p:nvSpPr>
        <p:spPr>
          <a:xfrm>
            <a:off x="6460160" y="1626713"/>
            <a:ext cx="124055" cy="1146501"/>
          </a:xfrm>
          <a:custGeom>
            <a:avLst/>
            <a:gdLst>
              <a:gd name="connsiteX0" fmla="*/ 0 w 124055"/>
              <a:gd name="connsiteY0" fmla="*/ 0 h 1146501"/>
              <a:gd name="connsiteX1" fmla="*/ 30013 w 124055"/>
              <a:gd name="connsiteY1" fmla="*/ 196085 h 1146501"/>
              <a:gd name="connsiteX2" fmla="*/ 60027 w 124055"/>
              <a:gd name="connsiteY2" fmla="*/ 342149 h 1146501"/>
              <a:gd name="connsiteX3" fmla="*/ 72032 w 124055"/>
              <a:gd name="connsiteY3" fmla="*/ 418183 h 1146501"/>
              <a:gd name="connsiteX4" fmla="*/ 124055 w 124055"/>
              <a:gd name="connsiteY4" fmla="*/ 1146501 h 1146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055" h="1146501">
                <a:moveTo>
                  <a:pt x="0" y="0"/>
                </a:moveTo>
                <a:lnTo>
                  <a:pt x="30013" y="196085"/>
                </a:lnTo>
                <a:lnTo>
                  <a:pt x="60027" y="342149"/>
                </a:lnTo>
                <a:lnTo>
                  <a:pt x="72032" y="418183"/>
                </a:lnTo>
                <a:lnTo>
                  <a:pt x="124055" y="1146501"/>
                </a:lnTo>
              </a:path>
            </a:pathLst>
          </a:custGeom>
          <a:noFill/>
          <a:ln w="12700" cap="rnd" cmpd="sng" algn="ctr">
            <a:solidFill>
              <a:sysClr val="windowText" lastClr="000000"/>
            </a:solidFill>
            <a:prstDash val="solid"/>
          </a:ln>
          <a:effectLst/>
        </p:spPr>
        <p:txBody>
          <a:bodyPr rtlCol="0" anchor="ctr"/>
          <a:lstStyle/>
          <a:p>
            <a:pPr algn="ctr">
              <a:defRPr/>
            </a:pPr>
            <a:endParaRPr lang="en-US" kern="0">
              <a:solidFill>
                <a:prstClr val="white"/>
              </a:solidFill>
              <a:latin typeface="Calisto MT" panose="02040603050505030304"/>
            </a:endParaRPr>
          </a:p>
        </p:txBody>
      </p:sp>
      <p:sp>
        <p:nvSpPr>
          <p:cNvPr id="115" name="Freeform: Shape 114">
            <a:extLst>
              <a:ext uri="{FF2B5EF4-FFF2-40B4-BE49-F238E27FC236}">
                <a16:creationId xmlns:a16="http://schemas.microsoft.com/office/drawing/2014/main" id="{DE25CD15-DF64-415B-A690-A8CF83662964}"/>
              </a:ext>
            </a:extLst>
          </p:cNvPr>
          <p:cNvSpPr/>
          <p:nvPr/>
        </p:nvSpPr>
        <p:spPr>
          <a:xfrm>
            <a:off x="6584215" y="2737197"/>
            <a:ext cx="752329" cy="732320"/>
          </a:xfrm>
          <a:custGeom>
            <a:avLst/>
            <a:gdLst>
              <a:gd name="connsiteX0" fmla="*/ 0 w 752329"/>
              <a:gd name="connsiteY0" fmla="*/ 0 h 732320"/>
              <a:gd name="connsiteX1" fmla="*/ 100044 w 752329"/>
              <a:gd name="connsiteY1" fmla="*/ 312137 h 732320"/>
              <a:gd name="connsiteX2" fmla="*/ 168074 w 752329"/>
              <a:gd name="connsiteY2" fmla="*/ 458201 h 732320"/>
              <a:gd name="connsiteX3" fmla="*/ 674295 w 752329"/>
              <a:gd name="connsiteY3" fmla="*/ 666292 h 732320"/>
              <a:gd name="connsiteX4" fmla="*/ 752329 w 752329"/>
              <a:gd name="connsiteY4" fmla="*/ 732320 h 732320"/>
              <a:gd name="connsiteX5" fmla="*/ 752329 w 752329"/>
              <a:gd name="connsiteY5" fmla="*/ 732320 h 732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2329" h="732320">
                <a:moveTo>
                  <a:pt x="0" y="0"/>
                </a:moveTo>
                <a:lnTo>
                  <a:pt x="100044" y="312137"/>
                </a:lnTo>
                <a:lnTo>
                  <a:pt x="168074" y="458201"/>
                </a:lnTo>
                <a:lnTo>
                  <a:pt x="674295" y="666292"/>
                </a:lnTo>
                <a:lnTo>
                  <a:pt x="752329" y="732320"/>
                </a:lnTo>
                <a:lnTo>
                  <a:pt x="752329" y="732320"/>
                </a:lnTo>
              </a:path>
            </a:pathLst>
          </a:custGeom>
          <a:noFill/>
          <a:ln w="12700" cap="rnd" cmpd="sng" algn="ctr">
            <a:solidFill>
              <a:sysClr val="windowText" lastClr="000000"/>
            </a:solidFill>
            <a:prstDash val="solid"/>
          </a:ln>
          <a:effectLst/>
        </p:spPr>
        <p:txBody>
          <a:bodyPr rtlCol="0" anchor="ctr"/>
          <a:lstStyle/>
          <a:p>
            <a:pPr algn="ctr">
              <a:defRPr/>
            </a:pPr>
            <a:endParaRPr lang="en-US" kern="0">
              <a:solidFill>
                <a:prstClr val="white"/>
              </a:solidFill>
              <a:latin typeface="Calisto MT" panose="02040603050505030304"/>
            </a:endParaRPr>
          </a:p>
        </p:txBody>
      </p:sp>
      <p:sp>
        <p:nvSpPr>
          <p:cNvPr id="116" name="Freeform: Shape 115">
            <a:extLst>
              <a:ext uri="{FF2B5EF4-FFF2-40B4-BE49-F238E27FC236}">
                <a16:creationId xmlns:a16="http://schemas.microsoft.com/office/drawing/2014/main" id="{67F7D8D1-F642-47DB-8265-445785E2F32B}"/>
              </a:ext>
            </a:extLst>
          </p:cNvPr>
          <p:cNvSpPr/>
          <p:nvPr/>
        </p:nvSpPr>
        <p:spPr>
          <a:xfrm>
            <a:off x="6550199" y="2689176"/>
            <a:ext cx="792346" cy="1100482"/>
          </a:xfrm>
          <a:custGeom>
            <a:avLst/>
            <a:gdLst>
              <a:gd name="connsiteX0" fmla="*/ 0 w 792346"/>
              <a:gd name="connsiteY0" fmla="*/ 0 h 1100482"/>
              <a:gd name="connsiteX1" fmla="*/ 38016 w 792346"/>
              <a:gd name="connsiteY1" fmla="*/ 404177 h 1100482"/>
              <a:gd name="connsiteX2" fmla="*/ 128056 w 792346"/>
              <a:gd name="connsiteY2" fmla="*/ 688301 h 1100482"/>
              <a:gd name="connsiteX3" fmla="*/ 208091 w 792346"/>
              <a:gd name="connsiteY3" fmla="*/ 838367 h 1100482"/>
              <a:gd name="connsiteX4" fmla="*/ 722316 w 792346"/>
              <a:gd name="connsiteY4" fmla="*/ 1040456 h 1100482"/>
              <a:gd name="connsiteX5" fmla="*/ 792346 w 792346"/>
              <a:gd name="connsiteY5" fmla="*/ 1100482 h 1100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2346" h="1100482">
                <a:moveTo>
                  <a:pt x="0" y="0"/>
                </a:moveTo>
                <a:lnTo>
                  <a:pt x="38016" y="404177"/>
                </a:lnTo>
                <a:lnTo>
                  <a:pt x="128056" y="688301"/>
                </a:lnTo>
                <a:lnTo>
                  <a:pt x="208091" y="838367"/>
                </a:lnTo>
                <a:lnTo>
                  <a:pt x="722316" y="1040456"/>
                </a:lnTo>
                <a:lnTo>
                  <a:pt x="792346" y="1100482"/>
                </a:lnTo>
              </a:path>
            </a:pathLst>
          </a:custGeom>
          <a:noFill/>
          <a:ln w="12700" cap="rnd" cmpd="sng" algn="ctr">
            <a:solidFill>
              <a:sysClr val="windowText" lastClr="000000"/>
            </a:solidFill>
            <a:prstDash val="solid"/>
          </a:ln>
          <a:effectLst/>
        </p:spPr>
        <p:txBody>
          <a:bodyPr rtlCol="0" anchor="ctr"/>
          <a:lstStyle/>
          <a:p>
            <a:pPr algn="ctr">
              <a:defRPr/>
            </a:pPr>
            <a:endParaRPr lang="en-US" kern="0">
              <a:solidFill>
                <a:prstClr val="white"/>
              </a:solidFill>
              <a:latin typeface="Calisto MT" panose="02040603050505030304"/>
            </a:endParaRPr>
          </a:p>
        </p:txBody>
      </p:sp>
      <p:sp>
        <p:nvSpPr>
          <p:cNvPr id="117" name="Freeform: Shape 116">
            <a:extLst>
              <a:ext uri="{FF2B5EF4-FFF2-40B4-BE49-F238E27FC236}">
                <a16:creationId xmlns:a16="http://schemas.microsoft.com/office/drawing/2014/main" id="{8429FC88-40B4-4550-B341-6F6343E391B9}"/>
              </a:ext>
            </a:extLst>
          </p:cNvPr>
          <p:cNvSpPr/>
          <p:nvPr/>
        </p:nvSpPr>
        <p:spPr>
          <a:xfrm>
            <a:off x="6526189" y="2959296"/>
            <a:ext cx="234103" cy="1004439"/>
          </a:xfrm>
          <a:custGeom>
            <a:avLst/>
            <a:gdLst>
              <a:gd name="connsiteX0" fmla="*/ 0 w 234103"/>
              <a:gd name="connsiteY0" fmla="*/ 0 h 1004439"/>
              <a:gd name="connsiteX1" fmla="*/ 60026 w 234103"/>
              <a:gd name="connsiteY1" fmla="*/ 594259 h 1004439"/>
              <a:gd name="connsiteX2" fmla="*/ 154068 w 234103"/>
              <a:gd name="connsiteY2" fmla="*/ 848371 h 1004439"/>
              <a:gd name="connsiteX3" fmla="*/ 234103 w 234103"/>
              <a:gd name="connsiteY3" fmla="*/ 1004439 h 1004439"/>
            </a:gdLst>
            <a:ahLst/>
            <a:cxnLst>
              <a:cxn ang="0">
                <a:pos x="connsiteX0" y="connsiteY0"/>
              </a:cxn>
              <a:cxn ang="0">
                <a:pos x="connsiteX1" y="connsiteY1"/>
              </a:cxn>
              <a:cxn ang="0">
                <a:pos x="connsiteX2" y="connsiteY2"/>
              </a:cxn>
              <a:cxn ang="0">
                <a:pos x="connsiteX3" y="connsiteY3"/>
              </a:cxn>
            </a:cxnLst>
            <a:rect l="l" t="t" r="r" b="b"/>
            <a:pathLst>
              <a:path w="234103" h="1004439">
                <a:moveTo>
                  <a:pt x="0" y="0"/>
                </a:moveTo>
                <a:lnTo>
                  <a:pt x="60026" y="594259"/>
                </a:lnTo>
                <a:lnTo>
                  <a:pt x="154068" y="848371"/>
                </a:lnTo>
                <a:lnTo>
                  <a:pt x="234103" y="1004439"/>
                </a:lnTo>
              </a:path>
            </a:pathLst>
          </a:custGeom>
          <a:noFill/>
          <a:ln w="12700" cap="rnd" cmpd="sng" algn="ctr">
            <a:solidFill>
              <a:sysClr val="windowText" lastClr="000000"/>
            </a:solidFill>
            <a:prstDash val="solid"/>
          </a:ln>
          <a:effectLst/>
        </p:spPr>
        <p:txBody>
          <a:bodyPr rtlCol="0" anchor="ctr"/>
          <a:lstStyle/>
          <a:p>
            <a:pPr algn="ctr">
              <a:defRPr/>
            </a:pPr>
            <a:endParaRPr lang="en-US" kern="0">
              <a:solidFill>
                <a:prstClr val="white"/>
              </a:solidFill>
              <a:latin typeface="Calisto MT" panose="02040603050505030304"/>
            </a:endParaRPr>
          </a:p>
        </p:txBody>
      </p:sp>
      <p:sp>
        <p:nvSpPr>
          <p:cNvPr id="118" name="Freeform: Shape 117">
            <a:extLst>
              <a:ext uri="{FF2B5EF4-FFF2-40B4-BE49-F238E27FC236}">
                <a16:creationId xmlns:a16="http://schemas.microsoft.com/office/drawing/2014/main" id="{0E88AC7A-DD6F-48F0-A17D-1EF0DDD143C7}"/>
              </a:ext>
            </a:extLst>
          </p:cNvPr>
          <p:cNvSpPr/>
          <p:nvPr/>
        </p:nvSpPr>
        <p:spPr>
          <a:xfrm>
            <a:off x="6536193" y="2949291"/>
            <a:ext cx="216094" cy="912399"/>
          </a:xfrm>
          <a:custGeom>
            <a:avLst/>
            <a:gdLst>
              <a:gd name="connsiteX0" fmla="*/ 0 w 216094"/>
              <a:gd name="connsiteY0" fmla="*/ 0 h 912399"/>
              <a:gd name="connsiteX1" fmla="*/ 54023 w 216094"/>
              <a:gd name="connsiteY1" fmla="*/ 500219 h 912399"/>
              <a:gd name="connsiteX2" fmla="*/ 146063 w 216094"/>
              <a:gd name="connsiteY2" fmla="*/ 758332 h 912399"/>
              <a:gd name="connsiteX3" fmla="*/ 216094 w 216094"/>
              <a:gd name="connsiteY3" fmla="*/ 912399 h 912399"/>
            </a:gdLst>
            <a:ahLst/>
            <a:cxnLst>
              <a:cxn ang="0">
                <a:pos x="connsiteX0" y="connsiteY0"/>
              </a:cxn>
              <a:cxn ang="0">
                <a:pos x="connsiteX1" y="connsiteY1"/>
              </a:cxn>
              <a:cxn ang="0">
                <a:pos x="connsiteX2" y="connsiteY2"/>
              </a:cxn>
              <a:cxn ang="0">
                <a:pos x="connsiteX3" y="connsiteY3"/>
              </a:cxn>
            </a:cxnLst>
            <a:rect l="l" t="t" r="r" b="b"/>
            <a:pathLst>
              <a:path w="216094" h="912399">
                <a:moveTo>
                  <a:pt x="0" y="0"/>
                </a:moveTo>
                <a:lnTo>
                  <a:pt x="54023" y="500219"/>
                </a:lnTo>
                <a:lnTo>
                  <a:pt x="146063" y="758332"/>
                </a:lnTo>
                <a:lnTo>
                  <a:pt x="216094" y="912399"/>
                </a:lnTo>
              </a:path>
            </a:pathLst>
          </a:custGeom>
          <a:noFill/>
          <a:ln w="12700" cap="rnd" cmpd="sng" algn="ctr">
            <a:solidFill>
              <a:sysClr val="windowText" lastClr="000000"/>
            </a:solidFill>
            <a:prstDash val="solid"/>
          </a:ln>
          <a:effectLst/>
        </p:spPr>
        <p:txBody>
          <a:bodyPr rtlCol="0" anchor="ctr"/>
          <a:lstStyle/>
          <a:p>
            <a:pPr algn="ctr">
              <a:defRPr/>
            </a:pPr>
            <a:endParaRPr lang="en-US" kern="0">
              <a:solidFill>
                <a:prstClr val="white"/>
              </a:solidFill>
              <a:latin typeface="Calisto MT" panose="02040603050505030304"/>
            </a:endParaRPr>
          </a:p>
        </p:txBody>
      </p:sp>
      <p:sp>
        <p:nvSpPr>
          <p:cNvPr id="119" name="Freeform: Shape 118">
            <a:extLst>
              <a:ext uri="{FF2B5EF4-FFF2-40B4-BE49-F238E27FC236}">
                <a16:creationId xmlns:a16="http://schemas.microsoft.com/office/drawing/2014/main" id="{A8C3887D-F328-4B93-BFB9-B7A26FA1177F}"/>
              </a:ext>
            </a:extLst>
          </p:cNvPr>
          <p:cNvSpPr/>
          <p:nvPr/>
        </p:nvSpPr>
        <p:spPr>
          <a:xfrm>
            <a:off x="6532192" y="2829239"/>
            <a:ext cx="808353" cy="1200525"/>
          </a:xfrm>
          <a:custGeom>
            <a:avLst/>
            <a:gdLst>
              <a:gd name="connsiteX0" fmla="*/ 0 w 808353"/>
              <a:gd name="connsiteY0" fmla="*/ 0 h 1200525"/>
              <a:gd name="connsiteX1" fmla="*/ 56024 w 808353"/>
              <a:gd name="connsiteY1" fmla="*/ 526230 h 1200525"/>
              <a:gd name="connsiteX2" fmla="*/ 150065 w 808353"/>
              <a:gd name="connsiteY2" fmla="*/ 798349 h 1200525"/>
              <a:gd name="connsiteX3" fmla="*/ 220096 w 808353"/>
              <a:gd name="connsiteY3" fmla="*/ 944413 h 1200525"/>
              <a:gd name="connsiteX4" fmla="*/ 738323 w 808353"/>
              <a:gd name="connsiteY4" fmla="*/ 1144500 h 1200525"/>
              <a:gd name="connsiteX5" fmla="*/ 808353 w 808353"/>
              <a:gd name="connsiteY5" fmla="*/ 1200525 h 120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8353" h="1200525">
                <a:moveTo>
                  <a:pt x="0" y="0"/>
                </a:moveTo>
                <a:lnTo>
                  <a:pt x="56024" y="526230"/>
                </a:lnTo>
                <a:lnTo>
                  <a:pt x="150065" y="798349"/>
                </a:lnTo>
                <a:lnTo>
                  <a:pt x="220096" y="944413"/>
                </a:lnTo>
                <a:lnTo>
                  <a:pt x="738323" y="1144500"/>
                </a:lnTo>
                <a:lnTo>
                  <a:pt x="808353" y="1200525"/>
                </a:lnTo>
              </a:path>
            </a:pathLst>
          </a:custGeom>
          <a:noFill/>
          <a:ln w="12700" cap="rnd" cmpd="sng" algn="ctr">
            <a:solidFill>
              <a:sysClr val="windowText" lastClr="000000"/>
            </a:solidFill>
            <a:prstDash val="solid"/>
          </a:ln>
          <a:effectLst/>
        </p:spPr>
        <p:txBody>
          <a:bodyPr rtlCol="0" anchor="ctr"/>
          <a:lstStyle/>
          <a:p>
            <a:pPr algn="ctr">
              <a:defRPr/>
            </a:pPr>
            <a:endParaRPr lang="en-US" kern="0">
              <a:solidFill>
                <a:prstClr val="white"/>
              </a:solidFill>
              <a:latin typeface="Calisto MT" panose="02040603050505030304"/>
            </a:endParaRPr>
          </a:p>
        </p:txBody>
      </p:sp>
      <p:sp>
        <p:nvSpPr>
          <p:cNvPr id="120" name="Freeform: Shape 119">
            <a:extLst>
              <a:ext uri="{FF2B5EF4-FFF2-40B4-BE49-F238E27FC236}">
                <a16:creationId xmlns:a16="http://schemas.microsoft.com/office/drawing/2014/main" id="{E6C499BD-099D-4D7B-8BE7-B1A550822639}"/>
              </a:ext>
            </a:extLst>
          </p:cNvPr>
          <p:cNvSpPr/>
          <p:nvPr/>
        </p:nvSpPr>
        <p:spPr>
          <a:xfrm>
            <a:off x="6538193" y="2753205"/>
            <a:ext cx="736182" cy="1136451"/>
          </a:xfrm>
          <a:custGeom>
            <a:avLst/>
            <a:gdLst>
              <a:gd name="connsiteX0" fmla="*/ 0 w 730320"/>
              <a:gd name="connsiteY0" fmla="*/ 0 h 1134497"/>
              <a:gd name="connsiteX1" fmla="*/ 54024 w 730320"/>
              <a:gd name="connsiteY1" fmla="*/ 522229 h 1134497"/>
              <a:gd name="connsiteX2" fmla="*/ 138061 w 730320"/>
              <a:gd name="connsiteY2" fmla="*/ 772338 h 1134497"/>
              <a:gd name="connsiteX3" fmla="*/ 228100 w 730320"/>
              <a:gd name="connsiteY3" fmla="*/ 942413 h 1134497"/>
              <a:gd name="connsiteX4" fmla="*/ 730320 w 730320"/>
              <a:gd name="connsiteY4" fmla="*/ 1134497 h 1134497"/>
              <a:gd name="connsiteX0" fmla="*/ 0 w 736182"/>
              <a:gd name="connsiteY0" fmla="*/ 0 h 1136451"/>
              <a:gd name="connsiteX1" fmla="*/ 54024 w 736182"/>
              <a:gd name="connsiteY1" fmla="*/ 522229 h 1136451"/>
              <a:gd name="connsiteX2" fmla="*/ 138061 w 736182"/>
              <a:gd name="connsiteY2" fmla="*/ 772338 h 1136451"/>
              <a:gd name="connsiteX3" fmla="*/ 228100 w 736182"/>
              <a:gd name="connsiteY3" fmla="*/ 942413 h 1136451"/>
              <a:gd name="connsiteX4" fmla="*/ 736182 w 736182"/>
              <a:gd name="connsiteY4" fmla="*/ 1136451 h 11364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6182" h="1136451">
                <a:moveTo>
                  <a:pt x="0" y="0"/>
                </a:moveTo>
                <a:lnTo>
                  <a:pt x="54024" y="522229"/>
                </a:lnTo>
                <a:lnTo>
                  <a:pt x="138061" y="772338"/>
                </a:lnTo>
                <a:lnTo>
                  <a:pt x="228100" y="942413"/>
                </a:lnTo>
                <a:lnTo>
                  <a:pt x="736182" y="1136451"/>
                </a:lnTo>
              </a:path>
            </a:pathLst>
          </a:custGeom>
          <a:noFill/>
          <a:ln w="12700" cap="rnd" cmpd="sng" algn="ctr">
            <a:solidFill>
              <a:sysClr val="windowText" lastClr="000000"/>
            </a:solidFill>
            <a:prstDash val="solid"/>
          </a:ln>
          <a:effectLst/>
        </p:spPr>
        <p:txBody>
          <a:bodyPr rtlCol="0" anchor="ctr"/>
          <a:lstStyle/>
          <a:p>
            <a:pPr algn="ctr">
              <a:defRPr/>
            </a:pPr>
            <a:endParaRPr lang="en-US" kern="0">
              <a:solidFill>
                <a:prstClr val="white"/>
              </a:solidFill>
              <a:latin typeface="Calisto MT" panose="02040603050505030304"/>
            </a:endParaRPr>
          </a:p>
        </p:txBody>
      </p:sp>
      <p:sp>
        <p:nvSpPr>
          <p:cNvPr id="121" name="Freeform: Shape 120">
            <a:extLst>
              <a:ext uri="{FF2B5EF4-FFF2-40B4-BE49-F238E27FC236}">
                <a16:creationId xmlns:a16="http://schemas.microsoft.com/office/drawing/2014/main" id="{A494F12D-190A-4DAC-996D-426BA4C93519}"/>
              </a:ext>
            </a:extLst>
          </p:cNvPr>
          <p:cNvSpPr/>
          <p:nvPr/>
        </p:nvSpPr>
        <p:spPr>
          <a:xfrm>
            <a:off x="6574210" y="3113363"/>
            <a:ext cx="764335" cy="770337"/>
          </a:xfrm>
          <a:custGeom>
            <a:avLst/>
            <a:gdLst>
              <a:gd name="connsiteX0" fmla="*/ 0 w 764335"/>
              <a:gd name="connsiteY0" fmla="*/ 0 h 770337"/>
              <a:gd name="connsiteX1" fmla="*/ 106047 w 764335"/>
              <a:gd name="connsiteY1" fmla="*/ 362158 h 770337"/>
              <a:gd name="connsiteX2" fmla="*/ 184081 w 764335"/>
              <a:gd name="connsiteY2" fmla="*/ 512224 h 770337"/>
              <a:gd name="connsiteX3" fmla="*/ 694304 w 764335"/>
              <a:gd name="connsiteY3" fmla="*/ 712312 h 770337"/>
              <a:gd name="connsiteX4" fmla="*/ 764335 w 764335"/>
              <a:gd name="connsiteY4" fmla="*/ 770337 h 770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4335" h="770337">
                <a:moveTo>
                  <a:pt x="0" y="0"/>
                </a:moveTo>
                <a:lnTo>
                  <a:pt x="106047" y="362158"/>
                </a:lnTo>
                <a:lnTo>
                  <a:pt x="184081" y="512224"/>
                </a:lnTo>
                <a:lnTo>
                  <a:pt x="694304" y="712312"/>
                </a:lnTo>
                <a:lnTo>
                  <a:pt x="764335" y="770337"/>
                </a:lnTo>
              </a:path>
            </a:pathLst>
          </a:custGeom>
          <a:noFill/>
          <a:ln w="12700" cap="rnd" cmpd="sng" algn="ctr">
            <a:solidFill>
              <a:sysClr val="windowText" lastClr="000000"/>
            </a:solidFill>
            <a:prstDash val="solid"/>
          </a:ln>
          <a:effectLst/>
        </p:spPr>
        <p:txBody>
          <a:bodyPr rtlCol="0" anchor="ctr"/>
          <a:lstStyle/>
          <a:p>
            <a:pPr algn="ctr">
              <a:defRPr/>
            </a:pPr>
            <a:endParaRPr lang="en-US" kern="0">
              <a:solidFill>
                <a:prstClr val="white"/>
              </a:solidFill>
              <a:latin typeface="Calisto MT" panose="02040603050505030304"/>
            </a:endParaRPr>
          </a:p>
        </p:txBody>
      </p:sp>
      <p:sp>
        <p:nvSpPr>
          <p:cNvPr id="122" name="Freeform: Shape 121">
            <a:extLst>
              <a:ext uri="{FF2B5EF4-FFF2-40B4-BE49-F238E27FC236}">
                <a16:creationId xmlns:a16="http://schemas.microsoft.com/office/drawing/2014/main" id="{A2C36C6F-50E7-4D70-A480-0721C755B698}"/>
              </a:ext>
            </a:extLst>
          </p:cNvPr>
          <p:cNvSpPr/>
          <p:nvPr/>
        </p:nvSpPr>
        <p:spPr>
          <a:xfrm>
            <a:off x="6762198" y="3965736"/>
            <a:ext cx="1966860" cy="250109"/>
          </a:xfrm>
          <a:custGeom>
            <a:avLst/>
            <a:gdLst>
              <a:gd name="connsiteX0" fmla="*/ 0 w 1966860"/>
              <a:gd name="connsiteY0" fmla="*/ 0 h 250109"/>
              <a:gd name="connsiteX1" fmla="*/ 502219 w 1966860"/>
              <a:gd name="connsiteY1" fmla="*/ 190083 h 250109"/>
              <a:gd name="connsiteX2" fmla="*/ 584255 w 1966860"/>
              <a:gd name="connsiteY2" fmla="*/ 250109 h 250109"/>
              <a:gd name="connsiteX3" fmla="*/ 1966860 w 1966860"/>
              <a:gd name="connsiteY3" fmla="*/ 172075 h 250109"/>
            </a:gdLst>
            <a:ahLst/>
            <a:cxnLst>
              <a:cxn ang="0">
                <a:pos x="connsiteX0" y="connsiteY0"/>
              </a:cxn>
              <a:cxn ang="0">
                <a:pos x="connsiteX1" y="connsiteY1"/>
              </a:cxn>
              <a:cxn ang="0">
                <a:pos x="connsiteX2" y="connsiteY2"/>
              </a:cxn>
              <a:cxn ang="0">
                <a:pos x="connsiteX3" y="connsiteY3"/>
              </a:cxn>
            </a:cxnLst>
            <a:rect l="l" t="t" r="r" b="b"/>
            <a:pathLst>
              <a:path w="1966860" h="250109">
                <a:moveTo>
                  <a:pt x="0" y="0"/>
                </a:moveTo>
                <a:lnTo>
                  <a:pt x="502219" y="190083"/>
                </a:lnTo>
                <a:lnTo>
                  <a:pt x="584255" y="250109"/>
                </a:lnTo>
                <a:lnTo>
                  <a:pt x="1966860" y="172075"/>
                </a:lnTo>
              </a:path>
            </a:pathLst>
          </a:custGeom>
          <a:noFill/>
          <a:ln w="12700" cap="rnd" cmpd="sng" algn="ctr">
            <a:solidFill>
              <a:sysClr val="windowText" lastClr="000000"/>
            </a:solidFill>
            <a:prstDash val="solid"/>
          </a:ln>
          <a:effectLst/>
        </p:spPr>
        <p:txBody>
          <a:bodyPr rtlCol="0" anchor="ctr"/>
          <a:lstStyle/>
          <a:p>
            <a:pPr algn="ctr">
              <a:defRPr/>
            </a:pPr>
            <a:endParaRPr lang="en-US" kern="0">
              <a:solidFill>
                <a:prstClr val="white"/>
              </a:solidFill>
              <a:latin typeface="Calisto MT" panose="02040603050505030304"/>
            </a:endParaRPr>
          </a:p>
        </p:txBody>
      </p:sp>
      <p:sp>
        <p:nvSpPr>
          <p:cNvPr id="123" name="Freeform: Shape 122">
            <a:extLst>
              <a:ext uri="{FF2B5EF4-FFF2-40B4-BE49-F238E27FC236}">
                <a16:creationId xmlns:a16="http://schemas.microsoft.com/office/drawing/2014/main" id="{A6839224-5D29-4858-91C7-8336F2CE768C}"/>
              </a:ext>
            </a:extLst>
          </p:cNvPr>
          <p:cNvSpPr/>
          <p:nvPr/>
        </p:nvSpPr>
        <p:spPr>
          <a:xfrm>
            <a:off x="6750286" y="3863690"/>
            <a:ext cx="1982868" cy="252110"/>
          </a:xfrm>
          <a:custGeom>
            <a:avLst/>
            <a:gdLst>
              <a:gd name="connsiteX0" fmla="*/ 0 w 1982868"/>
              <a:gd name="connsiteY0" fmla="*/ 0 h 252110"/>
              <a:gd name="connsiteX1" fmla="*/ 514225 w 1982868"/>
              <a:gd name="connsiteY1" fmla="*/ 190083 h 252110"/>
              <a:gd name="connsiteX2" fmla="*/ 592259 w 1982868"/>
              <a:gd name="connsiteY2" fmla="*/ 252110 h 252110"/>
              <a:gd name="connsiteX3" fmla="*/ 1982868 w 1982868"/>
              <a:gd name="connsiteY3" fmla="*/ 174076 h 252110"/>
            </a:gdLst>
            <a:ahLst/>
            <a:cxnLst>
              <a:cxn ang="0">
                <a:pos x="connsiteX0" y="connsiteY0"/>
              </a:cxn>
              <a:cxn ang="0">
                <a:pos x="connsiteX1" y="connsiteY1"/>
              </a:cxn>
              <a:cxn ang="0">
                <a:pos x="connsiteX2" y="connsiteY2"/>
              </a:cxn>
              <a:cxn ang="0">
                <a:pos x="connsiteX3" y="connsiteY3"/>
              </a:cxn>
            </a:cxnLst>
            <a:rect l="l" t="t" r="r" b="b"/>
            <a:pathLst>
              <a:path w="1982868" h="252110">
                <a:moveTo>
                  <a:pt x="0" y="0"/>
                </a:moveTo>
                <a:lnTo>
                  <a:pt x="514225" y="190083"/>
                </a:lnTo>
                <a:lnTo>
                  <a:pt x="592259" y="252110"/>
                </a:lnTo>
                <a:lnTo>
                  <a:pt x="1982868" y="174076"/>
                </a:lnTo>
              </a:path>
            </a:pathLst>
          </a:custGeom>
          <a:noFill/>
          <a:ln w="12700" cap="rnd" cmpd="sng" algn="ctr">
            <a:solidFill>
              <a:sysClr val="windowText" lastClr="000000"/>
            </a:solidFill>
            <a:prstDash val="solid"/>
          </a:ln>
          <a:effectLst/>
        </p:spPr>
        <p:txBody>
          <a:bodyPr rtlCol="0" anchor="ctr"/>
          <a:lstStyle/>
          <a:p>
            <a:pPr algn="ctr">
              <a:defRPr/>
            </a:pPr>
            <a:endParaRPr lang="en-US" kern="0">
              <a:solidFill>
                <a:prstClr val="white"/>
              </a:solidFill>
              <a:latin typeface="Calisto MT" panose="02040603050505030304"/>
            </a:endParaRPr>
          </a:p>
        </p:txBody>
      </p:sp>
      <p:sp>
        <p:nvSpPr>
          <p:cNvPr id="124" name="Freeform: Shape 123">
            <a:extLst>
              <a:ext uri="{FF2B5EF4-FFF2-40B4-BE49-F238E27FC236}">
                <a16:creationId xmlns:a16="http://schemas.microsoft.com/office/drawing/2014/main" id="{41934D88-919A-4438-A82A-1EA5617DD634}"/>
              </a:ext>
            </a:extLst>
          </p:cNvPr>
          <p:cNvSpPr/>
          <p:nvPr/>
        </p:nvSpPr>
        <p:spPr>
          <a:xfrm>
            <a:off x="8721148" y="3965736"/>
            <a:ext cx="1668730" cy="502219"/>
          </a:xfrm>
          <a:custGeom>
            <a:avLst/>
            <a:gdLst>
              <a:gd name="connsiteX0" fmla="*/ 0 w 1668730"/>
              <a:gd name="connsiteY0" fmla="*/ 172075 h 502219"/>
              <a:gd name="connsiteX1" fmla="*/ 730320 w 1668730"/>
              <a:gd name="connsiteY1" fmla="*/ 502219 h 502219"/>
              <a:gd name="connsiteX2" fmla="*/ 1598700 w 1668730"/>
              <a:gd name="connsiteY2" fmla="*/ 252110 h 502219"/>
              <a:gd name="connsiteX3" fmla="*/ 1668730 w 1668730"/>
              <a:gd name="connsiteY3" fmla="*/ 0 h 502219"/>
            </a:gdLst>
            <a:ahLst/>
            <a:cxnLst>
              <a:cxn ang="0">
                <a:pos x="connsiteX0" y="connsiteY0"/>
              </a:cxn>
              <a:cxn ang="0">
                <a:pos x="connsiteX1" y="connsiteY1"/>
              </a:cxn>
              <a:cxn ang="0">
                <a:pos x="connsiteX2" y="connsiteY2"/>
              </a:cxn>
              <a:cxn ang="0">
                <a:pos x="connsiteX3" y="connsiteY3"/>
              </a:cxn>
            </a:cxnLst>
            <a:rect l="l" t="t" r="r" b="b"/>
            <a:pathLst>
              <a:path w="1668730" h="502219">
                <a:moveTo>
                  <a:pt x="0" y="172075"/>
                </a:moveTo>
                <a:lnTo>
                  <a:pt x="730320" y="502219"/>
                </a:lnTo>
                <a:lnTo>
                  <a:pt x="1598700" y="252110"/>
                </a:lnTo>
                <a:lnTo>
                  <a:pt x="1668730" y="0"/>
                </a:lnTo>
              </a:path>
            </a:pathLst>
          </a:custGeom>
          <a:noFill/>
          <a:ln w="12700" cap="rnd" cmpd="sng" algn="ctr">
            <a:solidFill>
              <a:sysClr val="windowText" lastClr="000000"/>
            </a:solidFill>
            <a:prstDash val="solid"/>
          </a:ln>
          <a:effectLst/>
        </p:spPr>
        <p:txBody>
          <a:bodyPr rtlCol="0" anchor="ctr"/>
          <a:lstStyle/>
          <a:p>
            <a:pPr algn="ctr">
              <a:defRPr/>
            </a:pPr>
            <a:endParaRPr lang="en-US" kern="0">
              <a:solidFill>
                <a:prstClr val="white"/>
              </a:solidFill>
              <a:latin typeface="Calisto MT" panose="02040603050505030304"/>
            </a:endParaRPr>
          </a:p>
        </p:txBody>
      </p:sp>
      <p:sp>
        <p:nvSpPr>
          <p:cNvPr id="125" name="Freeform: Shape 124">
            <a:extLst>
              <a:ext uri="{FF2B5EF4-FFF2-40B4-BE49-F238E27FC236}">
                <a16:creationId xmlns:a16="http://schemas.microsoft.com/office/drawing/2014/main" id="{DB5530B0-41D2-4175-A23F-A5AB73B7A4F2}"/>
              </a:ext>
            </a:extLst>
          </p:cNvPr>
          <p:cNvSpPr/>
          <p:nvPr/>
        </p:nvSpPr>
        <p:spPr>
          <a:xfrm>
            <a:off x="8725150" y="3871695"/>
            <a:ext cx="1664728" cy="496217"/>
          </a:xfrm>
          <a:custGeom>
            <a:avLst/>
            <a:gdLst>
              <a:gd name="connsiteX0" fmla="*/ 0 w 1664728"/>
              <a:gd name="connsiteY0" fmla="*/ 164071 h 496217"/>
              <a:gd name="connsiteX1" fmla="*/ 718314 w 1664728"/>
              <a:gd name="connsiteY1" fmla="*/ 496217 h 496217"/>
              <a:gd name="connsiteX2" fmla="*/ 1596699 w 1664728"/>
              <a:gd name="connsiteY2" fmla="*/ 244106 h 496217"/>
              <a:gd name="connsiteX3" fmla="*/ 1664728 w 1664728"/>
              <a:gd name="connsiteY3" fmla="*/ 0 h 496217"/>
            </a:gdLst>
            <a:ahLst/>
            <a:cxnLst>
              <a:cxn ang="0">
                <a:pos x="connsiteX0" y="connsiteY0"/>
              </a:cxn>
              <a:cxn ang="0">
                <a:pos x="connsiteX1" y="connsiteY1"/>
              </a:cxn>
              <a:cxn ang="0">
                <a:pos x="connsiteX2" y="connsiteY2"/>
              </a:cxn>
              <a:cxn ang="0">
                <a:pos x="connsiteX3" y="connsiteY3"/>
              </a:cxn>
            </a:cxnLst>
            <a:rect l="l" t="t" r="r" b="b"/>
            <a:pathLst>
              <a:path w="1664728" h="496217">
                <a:moveTo>
                  <a:pt x="0" y="164071"/>
                </a:moveTo>
                <a:lnTo>
                  <a:pt x="718314" y="496217"/>
                </a:lnTo>
                <a:lnTo>
                  <a:pt x="1596699" y="244106"/>
                </a:lnTo>
                <a:lnTo>
                  <a:pt x="1664728" y="0"/>
                </a:lnTo>
              </a:path>
            </a:pathLst>
          </a:custGeom>
          <a:noFill/>
          <a:ln w="12700" cap="rnd" cmpd="sng" algn="ctr">
            <a:solidFill>
              <a:sysClr val="windowText" lastClr="000000"/>
            </a:solidFill>
            <a:prstDash val="solid"/>
          </a:ln>
          <a:effectLst/>
        </p:spPr>
        <p:txBody>
          <a:bodyPr rtlCol="0" anchor="ctr"/>
          <a:lstStyle/>
          <a:p>
            <a:pPr algn="ctr">
              <a:defRPr/>
            </a:pPr>
            <a:endParaRPr lang="en-US" kern="0">
              <a:solidFill>
                <a:prstClr val="white"/>
              </a:solidFill>
              <a:latin typeface="Calisto MT" panose="02040603050505030304"/>
            </a:endParaRPr>
          </a:p>
        </p:txBody>
      </p:sp>
      <p:sp>
        <p:nvSpPr>
          <p:cNvPr id="126" name="Freeform: Shape 125">
            <a:extLst>
              <a:ext uri="{FF2B5EF4-FFF2-40B4-BE49-F238E27FC236}">
                <a16:creationId xmlns:a16="http://schemas.microsoft.com/office/drawing/2014/main" id="{11019758-00E8-4ADA-86B8-813D1B079E0E}"/>
              </a:ext>
            </a:extLst>
          </p:cNvPr>
          <p:cNvSpPr/>
          <p:nvPr/>
        </p:nvSpPr>
        <p:spPr>
          <a:xfrm>
            <a:off x="7336543" y="3947727"/>
            <a:ext cx="2112924" cy="330144"/>
          </a:xfrm>
          <a:custGeom>
            <a:avLst/>
            <a:gdLst>
              <a:gd name="connsiteX0" fmla="*/ 0 w 2112924"/>
              <a:gd name="connsiteY0" fmla="*/ 82036 h 330144"/>
              <a:gd name="connsiteX1" fmla="*/ 1388607 w 2112924"/>
              <a:gd name="connsiteY1" fmla="*/ 0 h 330144"/>
              <a:gd name="connsiteX2" fmla="*/ 2112924 w 2112924"/>
              <a:gd name="connsiteY2" fmla="*/ 330144 h 330144"/>
            </a:gdLst>
            <a:ahLst/>
            <a:cxnLst>
              <a:cxn ang="0">
                <a:pos x="connsiteX0" y="connsiteY0"/>
              </a:cxn>
              <a:cxn ang="0">
                <a:pos x="connsiteX1" y="connsiteY1"/>
              </a:cxn>
              <a:cxn ang="0">
                <a:pos x="connsiteX2" y="connsiteY2"/>
              </a:cxn>
            </a:cxnLst>
            <a:rect l="l" t="t" r="r" b="b"/>
            <a:pathLst>
              <a:path w="2112924" h="330144">
                <a:moveTo>
                  <a:pt x="0" y="82036"/>
                </a:moveTo>
                <a:lnTo>
                  <a:pt x="1388607" y="0"/>
                </a:lnTo>
                <a:lnTo>
                  <a:pt x="2112924" y="330144"/>
                </a:lnTo>
              </a:path>
            </a:pathLst>
          </a:custGeom>
          <a:noFill/>
          <a:ln w="12700" cap="rnd" cmpd="sng" algn="ctr">
            <a:solidFill>
              <a:sysClr val="windowText" lastClr="000000"/>
            </a:solidFill>
            <a:prstDash val="solid"/>
          </a:ln>
          <a:effectLst/>
        </p:spPr>
        <p:txBody>
          <a:bodyPr rtlCol="0" anchor="ctr"/>
          <a:lstStyle/>
          <a:p>
            <a:pPr algn="ctr">
              <a:defRPr/>
            </a:pPr>
            <a:endParaRPr lang="en-US" kern="0">
              <a:solidFill>
                <a:prstClr val="white"/>
              </a:solidFill>
              <a:latin typeface="Calisto MT" panose="02040603050505030304"/>
            </a:endParaRPr>
          </a:p>
        </p:txBody>
      </p:sp>
      <p:sp>
        <p:nvSpPr>
          <p:cNvPr id="127" name="Freeform: Shape 126">
            <a:extLst>
              <a:ext uri="{FF2B5EF4-FFF2-40B4-BE49-F238E27FC236}">
                <a16:creationId xmlns:a16="http://schemas.microsoft.com/office/drawing/2014/main" id="{998FBA8E-1D58-471A-86C1-01F3A3C00A19}"/>
              </a:ext>
            </a:extLst>
          </p:cNvPr>
          <p:cNvSpPr/>
          <p:nvPr/>
        </p:nvSpPr>
        <p:spPr>
          <a:xfrm>
            <a:off x="7268513" y="3865691"/>
            <a:ext cx="2176952" cy="330144"/>
          </a:xfrm>
          <a:custGeom>
            <a:avLst/>
            <a:gdLst>
              <a:gd name="connsiteX0" fmla="*/ 0 w 2176952"/>
              <a:gd name="connsiteY0" fmla="*/ 18008 h 330144"/>
              <a:gd name="connsiteX1" fmla="*/ 72031 w 2176952"/>
              <a:gd name="connsiteY1" fmla="*/ 82036 h 330144"/>
              <a:gd name="connsiteX2" fmla="*/ 1460639 w 2176952"/>
              <a:gd name="connsiteY2" fmla="*/ 0 h 330144"/>
              <a:gd name="connsiteX3" fmla="*/ 2176952 w 2176952"/>
              <a:gd name="connsiteY3" fmla="*/ 330144 h 330144"/>
            </a:gdLst>
            <a:ahLst/>
            <a:cxnLst>
              <a:cxn ang="0">
                <a:pos x="connsiteX0" y="connsiteY0"/>
              </a:cxn>
              <a:cxn ang="0">
                <a:pos x="connsiteX1" y="connsiteY1"/>
              </a:cxn>
              <a:cxn ang="0">
                <a:pos x="connsiteX2" y="connsiteY2"/>
              </a:cxn>
              <a:cxn ang="0">
                <a:pos x="connsiteX3" y="connsiteY3"/>
              </a:cxn>
            </a:cxnLst>
            <a:rect l="l" t="t" r="r" b="b"/>
            <a:pathLst>
              <a:path w="2176952" h="330144">
                <a:moveTo>
                  <a:pt x="0" y="18008"/>
                </a:moveTo>
                <a:lnTo>
                  <a:pt x="72031" y="82036"/>
                </a:lnTo>
                <a:lnTo>
                  <a:pt x="1460639" y="0"/>
                </a:lnTo>
                <a:lnTo>
                  <a:pt x="2176952" y="330144"/>
                </a:lnTo>
              </a:path>
            </a:pathLst>
          </a:custGeom>
          <a:noFill/>
          <a:ln w="12700" cap="rnd" cmpd="sng" algn="ctr">
            <a:solidFill>
              <a:sysClr val="windowText" lastClr="000000"/>
            </a:solidFill>
            <a:prstDash val="solid"/>
          </a:ln>
          <a:effectLst/>
        </p:spPr>
        <p:txBody>
          <a:bodyPr rtlCol="0" anchor="ctr"/>
          <a:lstStyle/>
          <a:p>
            <a:pPr algn="ctr">
              <a:defRPr/>
            </a:pPr>
            <a:endParaRPr lang="en-US" kern="0">
              <a:solidFill>
                <a:prstClr val="white"/>
              </a:solidFill>
              <a:latin typeface="Calisto MT" panose="02040603050505030304"/>
            </a:endParaRPr>
          </a:p>
        </p:txBody>
      </p:sp>
      <p:sp>
        <p:nvSpPr>
          <p:cNvPr id="128" name="Freeform: Shape 127">
            <a:extLst>
              <a:ext uri="{FF2B5EF4-FFF2-40B4-BE49-F238E27FC236}">
                <a16:creationId xmlns:a16="http://schemas.microsoft.com/office/drawing/2014/main" id="{72D49D99-D697-4158-BF34-44B5C3CD97DD}"/>
              </a:ext>
            </a:extLst>
          </p:cNvPr>
          <p:cNvSpPr/>
          <p:nvPr/>
        </p:nvSpPr>
        <p:spPr>
          <a:xfrm>
            <a:off x="7336543" y="3807667"/>
            <a:ext cx="2108922" cy="328143"/>
          </a:xfrm>
          <a:custGeom>
            <a:avLst/>
            <a:gdLst>
              <a:gd name="connsiteX0" fmla="*/ 0 w 2108922"/>
              <a:gd name="connsiteY0" fmla="*/ 76033 h 328143"/>
              <a:gd name="connsiteX1" fmla="*/ 1396611 w 2108922"/>
              <a:gd name="connsiteY1" fmla="*/ 0 h 328143"/>
              <a:gd name="connsiteX2" fmla="*/ 2108922 w 2108922"/>
              <a:gd name="connsiteY2" fmla="*/ 328143 h 328143"/>
            </a:gdLst>
            <a:ahLst/>
            <a:cxnLst>
              <a:cxn ang="0">
                <a:pos x="connsiteX0" y="connsiteY0"/>
              </a:cxn>
              <a:cxn ang="0">
                <a:pos x="connsiteX1" y="connsiteY1"/>
              </a:cxn>
              <a:cxn ang="0">
                <a:pos x="connsiteX2" y="connsiteY2"/>
              </a:cxn>
            </a:cxnLst>
            <a:rect l="l" t="t" r="r" b="b"/>
            <a:pathLst>
              <a:path w="2108922" h="328143">
                <a:moveTo>
                  <a:pt x="0" y="76033"/>
                </a:moveTo>
                <a:lnTo>
                  <a:pt x="1396611" y="0"/>
                </a:lnTo>
                <a:lnTo>
                  <a:pt x="2108922" y="328143"/>
                </a:lnTo>
              </a:path>
            </a:pathLst>
          </a:custGeom>
          <a:noFill/>
          <a:ln w="12700" cap="rnd" cmpd="sng" algn="ctr">
            <a:solidFill>
              <a:sysClr val="windowText" lastClr="000000"/>
            </a:solidFill>
            <a:prstDash val="solid"/>
          </a:ln>
          <a:effectLst/>
        </p:spPr>
        <p:txBody>
          <a:bodyPr rtlCol="0" anchor="ctr"/>
          <a:lstStyle/>
          <a:p>
            <a:pPr algn="ctr">
              <a:defRPr/>
            </a:pPr>
            <a:endParaRPr lang="en-US" kern="0">
              <a:solidFill>
                <a:prstClr val="white"/>
              </a:solidFill>
              <a:latin typeface="Calisto MT" panose="02040603050505030304"/>
            </a:endParaRPr>
          </a:p>
        </p:txBody>
      </p:sp>
      <p:sp>
        <p:nvSpPr>
          <p:cNvPr id="129" name="Freeform: Shape 128">
            <a:extLst>
              <a:ext uri="{FF2B5EF4-FFF2-40B4-BE49-F238E27FC236}">
                <a16:creationId xmlns:a16="http://schemas.microsoft.com/office/drawing/2014/main" id="{798ABBB1-4B8D-40AC-B6B5-B6DA8520FBC9}"/>
              </a:ext>
            </a:extLst>
          </p:cNvPr>
          <p:cNvSpPr/>
          <p:nvPr/>
        </p:nvSpPr>
        <p:spPr>
          <a:xfrm>
            <a:off x="6580212" y="2721190"/>
            <a:ext cx="2140936" cy="776340"/>
          </a:xfrm>
          <a:custGeom>
            <a:avLst/>
            <a:gdLst>
              <a:gd name="connsiteX0" fmla="*/ 0 w 2140936"/>
              <a:gd name="connsiteY0" fmla="*/ 0 h 776340"/>
              <a:gd name="connsiteX1" fmla="*/ 12005 w 2140936"/>
              <a:gd name="connsiteY1" fmla="*/ 72032 h 776340"/>
              <a:gd name="connsiteX2" fmla="*/ 108047 w 2140936"/>
              <a:gd name="connsiteY2" fmla="*/ 372163 h 776340"/>
              <a:gd name="connsiteX3" fmla="*/ 172075 w 2140936"/>
              <a:gd name="connsiteY3" fmla="*/ 506222 h 776340"/>
              <a:gd name="connsiteX4" fmla="*/ 672294 w 2140936"/>
              <a:gd name="connsiteY4" fmla="*/ 710311 h 776340"/>
              <a:gd name="connsiteX5" fmla="*/ 750328 w 2140936"/>
              <a:gd name="connsiteY5" fmla="*/ 776340 h 776340"/>
              <a:gd name="connsiteX6" fmla="*/ 2140936 w 2140936"/>
              <a:gd name="connsiteY6" fmla="*/ 692303 h 776340"/>
              <a:gd name="connsiteX0" fmla="*/ 0 w 2140936"/>
              <a:gd name="connsiteY0" fmla="*/ 0 h 776340"/>
              <a:gd name="connsiteX1" fmla="*/ 12005 w 2140936"/>
              <a:gd name="connsiteY1" fmla="*/ 72032 h 776340"/>
              <a:gd name="connsiteX2" fmla="*/ 108047 w 2140936"/>
              <a:gd name="connsiteY2" fmla="*/ 372163 h 776340"/>
              <a:gd name="connsiteX3" fmla="*/ 172075 w 2140936"/>
              <a:gd name="connsiteY3" fmla="*/ 506222 h 776340"/>
              <a:gd name="connsiteX4" fmla="*/ 672294 w 2140936"/>
              <a:gd name="connsiteY4" fmla="*/ 710311 h 776340"/>
              <a:gd name="connsiteX5" fmla="*/ 750328 w 2140936"/>
              <a:gd name="connsiteY5" fmla="*/ 776340 h 776340"/>
              <a:gd name="connsiteX6" fmla="*/ 2140936 w 2140936"/>
              <a:gd name="connsiteY6" fmla="*/ 702308 h 776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40936" h="776340">
                <a:moveTo>
                  <a:pt x="0" y="0"/>
                </a:moveTo>
                <a:lnTo>
                  <a:pt x="12005" y="72032"/>
                </a:lnTo>
                <a:lnTo>
                  <a:pt x="108047" y="372163"/>
                </a:lnTo>
                <a:lnTo>
                  <a:pt x="172075" y="506222"/>
                </a:lnTo>
                <a:lnTo>
                  <a:pt x="672294" y="710311"/>
                </a:lnTo>
                <a:lnTo>
                  <a:pt x="750328" y="776340"/>
                </a:lnTo>
                <a:lnTo>
                  <a:pt x="2140936" y="702308"/>
                </a:lnTo>
              </a:path>
            </a:pathLst>
          </a:custGeom>
          <a:noFill/>
          <a:ln w="12700" cap="rnd" cmpd="sng" algn="ctr">
            <a:solidFill>
              <a:sysClr val="windowText" lastClr="000000"/>
            </a:solidFill>
            <a:prstDash val="solid"/>
          </a:ln>
          <a:effectLst/>
        </p:spPr>
        <p:txBody>
          <a:bodyPr rtlCol="0" anchor="ctr"/>
          <a:lstStyle/>
          <a:p>
            <a:pPr algn="ctr">
              <a:defRPr/>
            </a:pPr>
            <a:endParaRPr lang="en-US" kern="0">
              <a:solidFill>
                <a:prstClr val="white"/>
              </a:solidFill>
              <a:latin typeface="Calisto MT" panose="02040603050505030304"/>
            </a:endParaRPr>
          </a:p>
        </p:txBody>
      </p:sp>
      <p:sp>
        <p:nvSpPr>
          <p:cNvPr id="130" name="Freeform: Shape 129">
            <a:extLst>
              <a:ext uri="{FF2B5EF4-FFF2-40B4-BE49-F238E27FC236}">
                <a16:creationId xmlns:a16="http://schemas.microsoft.com/office/drawing/2014/main" id="{1387DB92-67DA-475E-B923-967F536CF347}"/>
              </a:ext>
            </a:extLst>
          </p:cNvPr>
          <p:cNvSpPr/>
          <p:nvPr/>
        </p:nvSpPr>
        <p:spPr>
          <a:xfrm>
            <a:off x="6570208" y="2937285"/>
            <a:ext cx="2172951" cy="814356"/>
          </a:xfrm>
          <a:custGeom>
            <a:avLst/>
            <a:gdLst>
              <a:gd name="connsiteX0" fmla="*/ 0 w 2172951"/>
              <a:gd name="connsiteY0" fmla="*/ 0 h 814356"/>
              <a:gd name="connsiteX1" fmla="*/ 26012 w 2172951"/>
              <a:gd name="connsiteY1" fmla="*/ 148065 h 814356"/>
              <a:gd name="connsiteX2" fmla="*/ 112049 w 2172951"/>
              <a:gd name="connsiteY2" fmla="*/ 396173 h 814356"/>
              <a:gd name="connsiteX3" fmla="*/ 192084 w 2172951"/>
              <a:gd name="connsiteY3" fmla="*/ 556243 h 814356"/>
              <a:gd name="connsiteX4" fmla="*/ 700307 w 2172951"/>
              <a:gd name="connsiteY4" fmla="*/ 748327 h 814356"/>
              <a:gd name="connsiteX5" fmla="*/ 770337 w 2172951"/>
              <a:gd name="connsiteY5" fmla="*/ 814356 h 814356"/>
              <a:gd name="connsiteX6" fmla="*/ 2172951 w 2172951"/>
              <a:gd name="connsiteY6" fmla="*/ 730319 h 814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2951" h="814356">
                <a:moveTo>
                  <a:pt x="0" y="0"/>
                </a:moveTo>
                <a:lnTo>
                  <a:pt x="26012" y="148065"/>
                </a:lnTo>
                <a:lnTo>
                  <a:pt x="112049" y="396173"/>
                </a:lnTo>
                <a:lnTo>
                  <a:pt x="192084" y="556243"/>
                </a:lnTo>
                <a:lnTo>
                  <a:pt x="700307" y="748327"/>
                </a:lnTo>
                <a:lnTo>
                  <a:pt x="770337" y="814356"/>
                </a:lnTo>
                <a:lnTo>
                  <a:pt x="2172951" y="730319"/>
                </a:lnTo>
              </a:path>
            </a:pathLst>
          </a:custGeom>
          <a:noFill/>
          <a:ln w="12700" cap="rnd" cmpd="sng" algn="ctr">
            <a:solidFill>
              <a:sysClr val="windowText" lastClr="000000"/>
            </a:solidFill>
            <a:prstDash val="solid"/>
          </a:ln>
          <a:effectLst/>
        </p:spPr>
        <p:txBody>
          <a:bodyPr rtlCol="0" anchor="ctr"/>
          <a:lstStyle/>
          <a:p>
            <a:pPr algn="ctr">
              <a:defRPr/>
            </a:pPr>
            <a:endParaRPr lang="en-US" kern="0">
              <a:solidFill>
                <a:prstClr val="white"/>
              </a:solidFill>
              <a:latin typeface="Calisto MT" panose="02040603050505030304"/>
            </a:endParaRPr>
          </a:p>
        </p:txBody>
      </p:sp>
      <p:sp>
        <p:nvSpPr>
          <p:cNvPr id="131" name="Freeform: Shape 130">
            <a:extLst>
              <a:ext uri="{FF2B5EF4-FFF2-40B4-BE49-F238E27FC236}">
                <a16:creationId xmlns:a16="http://schemas.microsoft.com/office/drawing/2014/main" id="{C3112B8D-FA86-4390-8125-7EF8E8ADF516}"/>
              </a:ext>
            </a:extLst>
          </p:cNvPr>
          <p:cNvSpPr/>
          <p:nvPr/>
        </p:nvSpPr>
        <p:spPr>
          <a:xfrm>
            <a:off x="7340545" y="3707623"/>
            <a:ext cx="2108923" cy="332145"/>
          </a:xfrm>
          <a:custGeom>
            <a:avLst/>
            <a:gdLst>
              <a:gd name="connsiteX0" fmla="*/ 0 w 2108923"/>
              <a:gd name="connsiteY0" fmla="*/ 80035 h 332145"/>
              <a:gd name="connsiteX1" fmla="*/ 1388608 w 2108923"/>
              <a:gd name="connsiteY1" fmla="*/ 0 h 332145"/>
              <a:gd name="connsiteX2" fmla="*/ 2108923 w 2108923"/>
              <a:gd name="connsiteY2" fmla="*/ 332145 h 332145"/>
            </a:gdLst>
            <a:ahLst/>
            <a:cxnLst>
              <a:cxn ang="0">
                <a:pos x="connsiteX0" y="connsiteY0"/>
              </a:cxn>
              <a:cxn ang="0">
                <a:pos x="connsiteX1" y="connsiteY1"/>
              </a:cxn>
              <a:cxn ang="0">
                <a:pos x="connsiteX2" y="connsiteY2"/>
              </a:cxn>
            </a:cxnLst>
            <a:rect l="l" t="t" r="r" b="b"/>
            <a:pathLst>
              <a:path w="2108923" h="332145">
                <a:moveTo>
                  <a:pt x="0" y="80035"/>
                </a:moveTo>
                <a:lnTo>
                  <a:pt x="1388608" y="0"/>
                </a:lnTo>
                <a:lnTo>
                  <a:pt x="2108923" y="332145"/>
                </a:lnTo>
              </a:path>
            </a:pathLst>
          </a:custGeom>
          <a:noFill/>
          <a:ln w="12700" cap="rnd" cmpd="sng" algn="ctr">
            <a:solidFill>
              <a:sysClr val="windowText" lastClr="000000"/>
            </a:solidFill>
            <a:prstDash val="solid"/>
          </a:ln>
          <a:effectLst/>
        </p:spPr>
        <p:txBody>
          <a:bodyPr rtlCol="0" anchor="ctr"/>
          <a:lstStyle/>
          <a:p>
            <a:pPr algn="ctr">
              <a:defRPr/>
            </a:pPr>
            <a:endParaRPr lang="en-US" kern="0">
              <a:solidFill>
                <a:prstClr val="white"/>
              </a:solidFill>
              <a:latin typeface="Calisto MT" panose="02040603050505030304"/>
            </a:endParaRPr>
          </a:p>
        </p:txBody>
      </p:sp>
      <p:sp>
        <p:nvSpPr>
          <p:cNvPr id="132" name="Freeform: Shape 131">
            <a:extLst>
              <a:ext uri="{FF2B5EF4-FFF2-40B4-BE49-F238E27FC236}">
                <a16:creationId xmlns:a16="http://schemas.microsoft.com/office/drawing/2014/main" id="{8ADBF22C-FC27-47D7-8E2B-0B58189FFBB0}"/>
              </a:ext>
            </a:extLst>
          </p:cNvPr>
          <p:cNvSpPr/>
          <p:nvPr/>
        </p:nvSpPr>
        <p:spPr>
          <a:xfrm>
            <a:off x="9441463" y="3719627"/>
            <a:ext cx="950416" cy="474208"/>
          </a:xfrm>
          <a:custGeom>
            <a:avLst/>
            <a:gdLst>
              <a:gd name="connsiteX0" fmla="*/ 0 w 950416"/>
              <a:gd name="connsiteY0" fmla="*/ 474208 h 474208"/>
              <a:gd name="connsiteX1" fmla="*/ 874383 w 950416"/>
              <a:gd name="connsiteY1" fmla="*/ 226099 h 474208"/>
              <a:gd name="connsiteX2" fmla="*/ 950416 w 950416"/>
              <a:gd name="connsiteY2" fmla="*/ 0 h 474208"/>
            </a:gdLst>
            <a:ahLst/>
            <a:cxnLst>
              <a:cxn ang="0">
                <a:pos x="connsiteX0" y="connsiteY0"/>
              </a:cxn>
              <a:cxn ang="0">
                <a:pos x="connsiteX1" y="connsiteY1"/>
              </a:cxn>
              <a:cxn ang="0">
                <a:pos x="connsiteX2" y="connsiteY2"/>
              </a:cxn>
            </a:cxnLst>
            <a:rect l="l" t="t" r="r" b="b"/>
            <a:pathLst>
              <a:path w="950416" h="474208">
                <a:moveTo>
                  <a:pt x="0" y="474208"/>
                </a:moveTo>
                <a:lnTo>
                  <a:pt x="874383" y="226099"/>
                </a:lnTo>
                <a:lnTo>
                  <a:pt x="950416" y="0"/>
                </a:lnTo>
              </a:path>
            </a:pathLst>
          </a:custGeom>
          <a:noFill/>
          <a:ln w="12700" cap="rnd" cmpd="sng" algn="ctr">
            <a:solidFill>
              <a:sysClr val="windowText" lastClr="000000"/>
            </a:solidFill>
            <a:prstDash val="solid"/>
          </a:ln>
          <a:effectLst/>
        </p:spPr>
        <p:txBody>
          <a:bodyPr rtlCol="0" anchor="ctr"/>
          <a:lstStyle/>
          <a:p>
            <a:pPr algn="ctr">
              <a:defRPr/>
            </a:pPr>
            <a:endParaRPr lang="en-US" kern="0">
              <a:solidFill>
                <a:prstClr val="white"/>
              </a:solidFill>
              <a:latin typeface="Calisto MT" panose="02040603050505030304"/>
            </a:endParaRPr>
          </a:p>
        </p:txBody>
      </p:sp>
      <p:sp>
        <p:nvSpPr>
          <p:cNvPr id="133" name="Freeform: Shape 132">
            <a:extLst>
              <a:ext uri="{FF2B5EF4-FFF2-40B4-BE49-F238E27FC236}">
                <a16:creationId xmlns:a16="http://schemas.microsoft.com/office/drawing/2014/main" id="{4BFC3DFD-D954-429E-994C-50092651E636}"/>
              </a:ext>
            </a:extLst>
          </p:cNvPr>
          <p:cNvSpPr/>
          <p:nvPr/>
        </p:nvSpPr>
        <p:spPr>
          <a:xfrm>
            <a:off x="9453468" y="3785654"/>
            <a:ext cx="940411" cy="492216"/>
          </a:xfrm>
          <a:custGeom>
            <a:avLst/>
            <a:gdLst>
              <a:gd name="connsiteX0" fmla="*/ 0 w 950416"/>
              <a:gd name="connsiteY0" fmla="*/ 474208 h 474208"/>
              <a:gd name="connsiteX1" fmla="*/ 874383 w 950416"/>
              <a:gd name="connsiteY1" fmla="*/ 226099 h 474208"/>
              <a:gd name="connsiteX2" fmla="*/ 950416 w 950416"/>
              <a:gd name="connsiteY2" fmla="*/ 0 h 474208"/>
              <a:gd name="connsiteX0" fmla="*/ 0 w 936409"/>
              <a:gd name="connsiteY0" fmla="*/ 490215 h 490215"/>
              <a:gd name="connsiteX1" fmla="*/ 874383 w 936409"/>
              <a:gd name="connsiteY1" fmla="*/ 242106 h 490215"/>
              <a:gd name="connsiteX2" fmla="*/ 936409 w 936409"/>
              <a:gd name="connsiteY2" fmla="*/ 0 h 490215"/>
              <a:gd name="connsiteX0" fmla="*/ 0 w 940411"/>
              <a:gd name="connsiteY0" fmla="*/ 492216 h 492216"/>
              <a:gd name="connsiteX1" fmla="*/ 874383 w 940411"/>
              <a:gd name="connsiteY1" fmla="*/ 244107 h 492216"/>
              <a:gd name="connsiteX2" fmla="*/ 940411 w 940411"/>
              <a:gd name="connsiteY2" fmla="*/ 0 h 492216"/>
            </a:gdLst>
            <a:ahLst/>
            <a:cxnLst>
              <a:cxn ang="0">
                <a:pos x="connsiteX0" y="connsiteY0"/>
              </a:cxn>
              <a:cxn ang="0">
                <a:pos x="connsiteX1" y="connsiteY1"/>
              </a:cxn>
              <a:cxn ang="0">
                <a:pos x="connsiteX2" y="connsiteY2"/>
              </a:cxn>
            </a:cxnLst>
            <a:rect l="l" t="t" r="r" b="b"/>
            <a:pathLst>
              <a:path w="940411" h="492216">
                <a:moveTo>
                  <a:pt x="0" y="492216"/>
                </a:moveTo>
                <a:lnTo>
                  <a:pt x="874383" y="244107"/>
                </a:lnTo>
                <a:lnTo>
                  <a:pt x="940411" y="0"/>
                </a:lnTo>
              </a:path>
            </a:pathLst>
          </a:custGeom>
          <a:noFill/>
          <a:ln w="12700" cap="rnd" cmpd="sng" algn="ctr">
            <a:solidFill>
              <a:sysClr val="windowText" lastClr="000000"/>
            </a:solidFill>
            <a:prstDash val="solid"/>
          </a:ln>
          <a:effectLst/>
        </p:spPr>
        <p:txBody>
          <a:bodyPr rtlCol="0" anchor="ctr"/>
          <a:lstStyle/>
          <a:p>
            <a:pPr algn="ctr">
              <a:defRPr/>
            </a:pPr>
            <a:endParaRPr lang="en-US" kern="0">
              <a:solidFill>
                <a:prstClr val="white"/>
              </a:solidFill>
              <a:latin typeface="Calisto MT" panose="02040603050505030304"/>
            </a:endParaRPr>
          </a:p>
        </p:txBody>
      </p:sp>
      <p:sp>
        <p:nvSpPr>
          <p:cNvPr id="134" name="Freeform: Shape 133">
            <a:extLst>
              <a:ext uri="{FF2B5EF4-FFF2-40B4-BE49-F238E27FC236}">
                <a16:creationId xmlns:a16="http://schemas.microsoft.com/office/drawing/2014/main" id="{AFDA79CA-63A2-409D-95C0-6FFFEB5FFA90}"/>
              </a:ext>
            </a:extLst>
          </p:cNvPr>
          <p:cNvSpPr/>
          <p:nvPr/>
        </p:nvSpPr>
        <p:spPr>
          <a:xfrm>
            <a:off x="9447466" y="3670998"/>
            <a:ext cx="942413" cy="464203"/>
          </a:xfrm>
          <a:custGeom>
            <a:avLst/>
            <a:gdLst>
              <a:gd name="connsiteX0" fmla="*/ 0 w 950416"/>
              <a:gd name="connsiteY0" fmla="*/ 474208 h 474208"/>
              <a:gd name="connsiteX1" fmla="*/ 874383 w 950416"/>
              <a:gd name="connsiteY1" fmla="*/ 226099 h 474208"/>
              <a:gd name="connsiteX2" fmla="*/ 950416 w 950416"/>
              <a:gd name="connsiteY2" fmla="*/ 0 h 474208"/>
              <a:gd name="connsiteX0" fmla="*/ 0 w 942413"/>
              <a:gd name="connsiteY0" fmla="*/ 464203 h 464203"/>
              <a:gd name="connsiteX1" fmla="*/ 866380 w 942413"/>
              <a:gd name="connsiteY1" fmla="*/ 226099 h 464203"/>
              <a:gd name="connsiteX2" fmla="*/ 942413 w 942413"/>
              <a:gd name="connsiteY2" fmla="*/ 0 h 464203"/>
            </a:gdLst>
            <a:ahLst/>
            <a:cxnLst>
              <a:cxn ang="0">
                <a:pos x="connsiteX0" y="connsiteY0"/>
              </a:cxn>
              <a:cxn ang="0">
                <a:pos x="connsiteX1" y="connsiteY1"/>
              </a:cxn>
              <a:cxn ang="0">
                <a:pos x="connsiteX2" y="connsiteY2"/>
              </a:cxn>
            </a:cxnLst>
            <a:rect l="l" t="t" r="r" b="b"/>
            <a:pathLst>
              <a:path w="942413" h="464203">
                <a:moveTo>
                  <a:pt x="0" y="464203"/>
                </a:moveTo>
                <a:lnTo>
                  <a:pt x="866380" y="226099"/>
                </a:lnTo>
                <a:lnTo>
                  <a:pt x="942413" y="0"/>
                </a:lnTo>
              </a:path>
            </a:pathLst>
          </a:custGeom>
          <a:noFill/>
          <a:ln w="12700" cap="rnd" cmpd="sng" algn="ctr">
            <a:solidFill>
              <a:sysClr val="windowText" lastClr="000000"/>
            </a:solidFill>
            <a:prstDash val="solid"/>
          </a:ln>
          <a:effectLst/>
        </p:spPr>
        <p:txBody>
          <a:bodyPr rtlCol="0" anchor="ctr"/>
          <a:lstStyle/>
          <a:p>
            <a:pPr algn="ctr">
              <a:defRPr/>
            </a:pPr>
            <a:endParaRPr lang="en-US" kern="0">
              <a:solidFill>
                <a:prstClr val="white"/>
              </a:solidFill>
              <a:latin typeface="Calisto MT" panose="02040603050505030304"/>
            </a:endParaRPr>
          </a:p>
        </p:txBody>
      </p:sp>
      <p:sp>
        <p:nvSpPr>
          <p:cNvPr id="135" name="Freeform: Shape 134">
            <a:extLst>
              <a:ext uri="{FF2B5EF4-FFF2-40B4-BE49-F238E27FC236}">
                <a16:creationId xmlns:a16="http://schemas.microsoft.com/office/drawing/2014/main" id="{D88AFD99-8006-4EA7-847D-B52B733E91C4}"/>
              </a:ext>
            </a:extLst>
          </p:cNvPr>
          <p:cNvSpPr/>
          <p:nvPr/>
        </p:nvSpPr>
        <p:spPr>
          <a:xfrm>
            <a:off x="9447467" y="3533547"/>
            <a:ext cx="944413" cy="506221"/>
          </a:xfrm>
          <a:custGeom>
            <a:avLst/>
            <a:gdLst>
              <a:gd name="connsiteX0" fmla="*/ 0 w 944413"/>
              <a:gd name="connsiteY0" fmla="*/ 506221 h 506221"/>
              <a:gd name="connsiteX1" fmla="*/ 872382 w 944413"/>
              <a:gd name="connsiteY1" fmla="*/ 252110 h 506221"/>
              <a:gd name="connsiteX2" fmla="*/ 944413 w 944413"/>
              <a:gd name="connsiteY2" fmla="*/ 0 h 506221"/>
            </a:gdLst>
            <a:ahLst/>
            <a:cxnLst>
              <a:cxn ang="0">
                <a:pos x="connsiteX0" y="connsiteY0"/>
              </a:cxn>
              <a:cxn ang="0">
                <a:pos x="connsiteX1" y="connsiteY1"/>
              </a:cxn>
              <a:cxn ang="0">
                <a:pos x="connsiteX2" y="connsiteY2"/>
              </a:cxn>
            </a:cxnLst>
            <a:rect l="l" t="t" r="r" b="b"/>
            <a:pathLst>
              <a:path w="944413" h="506221">
                <a:moveTo>
                  <a:pt x="0" y="506221"/>
                </a:moveTo>
                <a:lnTo>
                  <a:pt x="872382" y="252110"/>
                </a:lnTo>
                <a:lnTo>
                  <a:pt x="944413" y="0"/>
                </a:lnTo>
              </a:path>
            </a:pathLst>
          </a:custGeom>
          <a:noFill/>
          <a:ln w="12700" cap="rnd" cmpd="sng" algn="ctr">
            <a:solidFill>
              <a:sysClr val="windowText" lastClr="000000"/>
            </a:solidFill>
            <a:prstDash val="solid"/>
          </a:ln>
          <a:effectLst/>
        </p:spPr>
        <p:txBody>
          <a:bodyPr rtlCol="0" anchor="ctr"/>
          <a:lstStyle/>
          <a:p>
            <a:pPr algn="ctr">
              <a:defRPr/>
            </a:pPr>
            <a:endParaRPr lang="en-US" kern="0">
              <a:solidFill>
                <a:prstClr val="white"/>
              </a:solidFill>
              <a:latin typeface="Calisto MT" panose="02040603050505030304"/>
            </a:endParaRPr>
          </a:p>
        </p:txBody>
      </p:sp>
      <p:sp>
        <p:nvSpPr>
          <p:cNvPr id="136" name="Freeform: Shape 135">
            <a:extLst>
              <a:ext uri="{FF2B5EF4-FFF2-40B4-BE49-F238E27FC236}">
                <a16:creationId xmlns:a16="http://schemas.microsoft.com/office/drawing/2014/main" id="{3F88BA9E-B9C4-49B0-94A7-C12D420A6B9A}"/>
              </a:ext>
            </a:extLst>
          </p:cNvPr>
          <p:cNvSpPr/>
          <p:nvPr/>
        </p:nvSpPr>
        <p:spPr>
          <a:xfrm>
            <a:off x="8739156" y="3501533"/>
            <a:ext cx="1654724" cy="500219"/>
          </a:xfrm>
          <a:custGeom>
            <a:avLst/>
            <a:gdLst>
              <a:gd name="connsiteX0" fmla="*/ 0 w 1654724"/>
              <a:gd name="connsiteY0" fmla="*/ 164072 h 500219"/>
              <a:gd name="connsiteX1" fmla="*/ 706309 w 1654724"/>
              <a:gd name="connsiteY1" fmla="*/ 500219 h 500219"/>
              <a:gd name="connsiteX2" fmla="*/ 1576690 w 1654724"/>
              <a:gd name="connsiteY2" fmla="*/ 248108 h 500219"/>
              <a:gd name="connsiteX3" fmla="*/ 1654724 w 1654724"/>
              <a:gd name="connsiteY3" fmla="*/ 0 h 500219"/>
            </a:gdLst>
            <a:ahLst/>
            <a:cxnLst>
              <a:cxn ang="0">
                <a:pos x="connsiteX0" y="connsiteY0"/>
              </a:cxn>
              <a:cxn ang="0">
                <a:pos x="connsiteX1" y="connsiteY1"/>
              </a:cxn>
              <a:cxn ang="0">
                <a:pos x="connsiteX2" y="connsiteY2"/>
              </a:cxn>
              <a:cxn ang="0">
                <a:pos x="connsiteX3" y="connsiteY3"/>
              </a:cxn>
            </a:cxnLst>
            <a:rect l="l" t="t" r="r" b="b"/>
            <a:pathLst>
              <a:path w="1654724" h="500219">
                <a:moveTo>
                  <a:pt x="0" y="164072"/>
                </a:moveTo>
                <a:lnTo>
                  <a:pt x="706309" y="500219"/>
                </a:lnTo>
                <a:lnTo>
                  <a:pt x="1576690" y="248108"/>
                </a:lnTo>
                <a:lnTo>
                  <a:pt x="1654724" y="0"/>
                </a:lnTo>
              </a:path>
            </a:pathLst>
          </a:custGeom>
          <a:noFill/>
          <a:ln w="12700" cap="rnd" cmpd="sng" algn="ctr">
            <a:solidFill>
              <a:sysClr val="windowText" lastClr="000000"/>
            </a:solidFill>
            <a:prstDash val="solid"/>
          </a:ln>
          <a:effectLst/>
        </p:spPr>
        <p:txBody>
          <a:bodyPr rtlCol="0" anchor="ctr"/>
          <a:lstStyle/>
          <a:p>
            <a:pPr algn="ctr">
              <a:defRPr/>
            </a:pPr>
            <a:endParaRPr lang="en-US" kern="0">
              <a:solidFill>
                <a:prstClr val="white"/>
              </a:solidFill>
              <a:latin typeface="Calisto MT" panose="02040603050505030304"/>
            </a:endParaRPr>
          </a:p>
        </p:txBody>
      </p:sp>
      <p:sp>
        <p:nvSpPr>
          <p:cNvPr id="137" name="Freeform: Shape 136">
            <a:extLst>
              <a:ext uri="{FF2B5EF4-FFF2-40B4-BE49-F238E27FC236}">
                <a16:creationId xmlns:a16="http://schemas.microsoft.com/office/drawing/2014/main" id="{984E2722-806C-4375-820A-983E95918DCD}"/>
              </a:ext>
            </a:extLst>
          </p:cNvPr>
          <p:cNvSpPr/>
          <p:nvPr/>
        </p:nvSpPr>
        <p:spPr>
          <a:xfrm>
            <a:off x="8721148" y="3267430"/>
            <a:ext cx="1668730" cy="494217"/>
          </a:xfrm>
          <a:custGeom>
            <a:avLst/>
            <a:gdLst>
              <a:gd name="connsiteX0" fmla="*/ 0 w 1666729"/>
              <a:gd name="connsiteY0" fmla="*/ 152067 h 494217"/>
              <a:gd name="connsiteX1" fmla="*/ 722316 w 1666729"/>
              <a:gd name="connsiteY1" fmla="*/ 494217 h 494217"/>
              <a:gd name="connsiteX2" fmla="*/ 1596699 w 1666729"/>
              <a:gd name="connsiteY2" fmla="*/ 242106 h 494217"/>
              <a:gd name="connsiteX3" fmla="*/ 1666729 w 1666729"/>
              <a:gd name="connsiteY3" fmla="*/ 0 h 494217"/>
              <a:gd name="connsiteX0" fmla="*/ 0 w 1668730"/>
              <a:gd name="connsiteY0" fmla="*/ 160071 h 494217"/>
              <a:gd name="connsiteX1" fmla="*/ 724317 w 1668730"/>
              <a:gd name="connsiteY1" fmla="*/ 494217 h 494217"/>
              <a:gd name="connsiteX2" fmla="*/ 1598700 w 1668730"/>
              <a:gd name="connsiteY2" fmla="*/ 242106 h 494217"/>
              <a:gd name="connsiteX3" fmla="*/ 1668730 w 1668730"/>
              <a:gd name="connsiteY3" fmla="*/ 0 h 494217"/>
            </a:gdLst>
            <a:ahLst/>
            <a:cxnLst>
              <a:cxn ang="0">
                <a:pos x="connsiteX0" y="connsiteY0"/>
              </a:cxn>
              <a:cxn ang="0">
                <a:pos x="connsiteX1" y="connsiteY1"/>
              </a:cxn>
              <a:cxn ang="0">
                <a:pos x="connsiteX2" y="connsiteY2"/>
              </a:cxn>
              <a:cxn ang="0">
                <a:pos x="connsiteX3" y="connsiteY3"/>
              </a:cxn>
            </a:cxnLst>
            <a:rect l="l" t="t" r="r" b="b"/>
            <a:pathLst>
              <a:path w="1668730" h="494217">
                <a:moveTo>
                  <a:pt x="0" y="160071"/>
                </a:moveTo>
                <a:lnTo>
                  <a:pt x="724317" y="494217"/>
                </a:lnTo>
                <a:lnTo>
                  <a:pt x="1598700" y="242106"/>
                </a:lnTo>
                <a:lnTo>
                  <a:pt x="1668730" y="0"/>
                </a:lnTo>
              </a:path>
            </a:pathLst>
          </a:custGeom>
          <a:noFill/>
          <a:ln w="12700" cap="rnd" cmpd="sng" algn="ctr">
            <a:solidFill>
              <a:sysClr val="windowText" lastClr="000000"/>
            </a:solidFill>
            <a:prstDash val="solid"/>
          </a:ln>
          <a:effectLst/>
        </p:spPr>
        <p:txBody>
          <a:bodyPr rtlCol="0" anchor="ctr"/>
          <a:lstStyle/>
          <a:p>
            <a:pPr algn="ctr">
              <a:defRPr/>
            </a:pPr>
            <a:endParaRPr lang="en-US" kern="0">
              <a:solidFill>
                <a:prstClr val="white"/>
              </a:solidFill>
              <a:latin typeface="Calisto MT" panose="02040603050505030304"/>
            </a:endParaRPr>
          </a:p>
        </p:txBody>
      </p:sp>
      <p:sp>
        <p:nvSpPr>
          <p:cNvPr id="138" name="Freeform: Shape 137">
            <a:extLst>
              <a:ext uri="{FF2B5EF4-FFF2-40B4-BE49-F238E27FC236}">
                <a16:creationId xmlns:a16="http://schemas.microsoft.com/office/drawing/2014/main" id="{A41E5157-A6E3-42F5-85A3-0379403FE6BB}"/>
              </a:ext>
            </a:extLst>
          </p:cNvPr>
          <p:cNvSpPr/>
          <p:nvPr/>
        </p:nvSpPr>
        <p:spPr>
          <a:xfrm>
            <a:off x="7340545" y="3383481"/>
            <a:ext cx="2104921" cy="340149"/>
          </a:xfrm>
          <a:custGeom>
            <a:avLst/>
            <a:gdLst>
              <a:gd name="connsiteX0" fmla="*/ 0 w 2104921"/>
              <a:gd name="connsiteY0" fmla="*/ 86038 h 340149"/>
              <a:gd name="connsiteX1" fmla="*/ 1390609 w 2104921"/>
              <a:gd name="connsiteY1" fmla="*/ 0 h 340149"/>
              <a:gd name="connsiteX2" fmla="*/ 2104921 w 2104921"/>
              <a:gd name="connsiteY2" fmla="*/ 340149 h 340149"/>
            </a:gdLst>
            <a:ahLst/>
            <a:cxnLst>
              <a:cxn ang="0">
                <a:pos x="connsiteX0" y="connsiteY0"/>
              </a:cxn>
              <a:cxn ang="0">
                <a:pos x="connsiteX1" y="connsiteY1"/>
              </a:cxn>
              <a:cxn ang="0">
                <a:pos x="connsiteX2" y="connsiteY2"/>
              </a:cxn>
            </a:cxnLst>
            <a:rect l="l" t="t" r="r" b="b"/>
            <a:pathLst>
              <a:path w="2104921" h="340149">
                <a:moveTo>
                  <a:pt x="0" y="86038"/>
                </a:moveTo>
                <a:lnTo>
                  <a:pt x="1390609" y="0"/>
                </a:lnTo>
                <a:lnTo>
                  <a:pt x="2104921" y="340149"/>
                </a:lnTo>
              </a:path>
            </a:pathLst>
          </a:custGeom>
          <a:noFill/>
          <a:ln w="12700" cap="rnd" cmpd="sng" algn="ctr">
            <a:solidFill>
              <a:sysClr val="windowText" lastClr="000000"/>
            </a:solidFill>
            <a:prstDash val="solid"/>
          </a:ln>
          <a:effectLst/>
        </p:spPr>
        <p:txBody>
          <a:bodyPr rtlCol="0" anchor="ctr"/>
          <a:lstStyle/>
          <a:p>
            <a:pPr algn="ctr">
              <a:defRPr/>
            </a:pPr>
            <a:endParaRPr lang="en-US" kern="0">
              <a:solidFill>
                <a:prstClr val="white"/>
              </a:solidFill>
              <a:latin typeface="Calisto MT" panose="02040603050505030304"/>
            </a:endParaRPr>
          </a:p>
        </p:txBody>
      </p:sp>
      <p:sp>
        <p:nvSpPr>
          <p:cNvPr id="139" name="Freeform: Shape 138">
            <a:extLst>
              <a:ext uri="{FF2B5EF4-FFF2-40B4-BE49-F238E27FC236}">
                <a16:creationId xmlns:a16="http://schemas.microsoft.com/office/drawing/2014/main" id="{E62D81FA-1F4B-4BD6-B02E-49CDA7D82660}"/>
              </a:ext>
            </a:extLst>
          </p:cNvPr>
          <p:cNvSpPr/>
          <p:nvPr/>
        </p:nvSpPr>
        <p:spPr>
          <a:xfrm>
            <a:off x="9443464" y="3239417"/>
            <a:ext cx="946414" cy="484212"/>
          </a:xfrm>
          <a:custGeom>
            <a:avLst/>
            <a:gdLst>
              <a:gd name="connsiteX0" fmla="*/ 0 w 946414"/>
              <a:gd name="connsiteY0" fmla="*/ 484212 h 484212"/>
              <a:gd name="connsiteX1" fmla="*/ 876384 w 946414"/>
              <a:gd name="connsiteY1" fmla="*/ 242106 h 484212"/>
              <a:gd name="connsiteX2" fmla="*/ 946414 w 946414"/>
              <a:gd name="connsiteY2" fmla="*/ 0 h 484212"/>
            </a:gdLst>
            <a:ahLst/>
            <a:cxnLst>
              <a:cxn ang="0">
                <a:pos x="connsiteX0" y="connsiteY0"/>
              </a:cxn>
              <a:cxn ang="0">
                <a:pos x="connsiteX1" y="connsiteY1"/>
              </a:cxn>
              <a:cxn ang="0">
                <a:pos x="connsiteX2" y="connsiteY2"/>
              </a:cxn>
            </a:cxnLst>
            <a:rect l="l" t="t" r="r" b="b"/>
            <a:pathLst>
              <a:path w="946414" h="484212">
                <a:moveTo>
                  <a:pt x="0" y="484212"/>
                </a:moveTo>
                <a:lnTo>
                  <a:pt x="876384" y="242106"/>
                </a:lnTo>
                <a:lnTo>
                  <a:pt x="946414" y="0"/>
                </a:lnTo>
              </a:path>
            </a:pathLst>
          </a:custGeom>
          <a:noFill/>
          <a:ln w="12700" cap="rnd" cmpd="sng" algn="ctr">
            <a:solidFill>
              <a:sysClr val="windowText" lastClr="000000"/>
            </a:solidFill>
            <a:prstDash val="solid"/>
          </a:ln>
          <a:effectLst/>
        </p:spPr>
        <p:txBody>
          <a:bodyPr rtlCol="0" anchor="ctr"/>
          <a:lstStyle/>
          <a:p>
            <a:pPr algn="ctr">
              <a:defRPr/>
            </a:pPr>
            <a:endParaRPr lang="en-US" kern="0">
              <a:solidFill>
                <a:prstClr val="white"/>
              </a:solidFill>
              <a:latin typeface="Calisto MT" panose="02040603050505030304"/>
            </a:endParaRPr>
          </a:p>
        </p:txBody>
      </p:sp>
      <p:sp>
        <p:nvSpPr>
          <p:cNvPr id="140" name="Freeform: Shape 139">
            <a:extLst>
              <a:ext uri="{FF2B5EF4-FFF2-40B4-BE49-F238E27FC236}">
                <a16:creationId xmlns:a16="http://schemas.microsoft.com/office/drawing/2014/main" id="{5B91F568-F884-4871-B992-60725A308C49}"/>
              </a:ext>
            </a:extLst>
          </p:cNvPr>
          <p:cNvSpPr/>
          <p:nvPr/>
        </p:nvSpPr>
        <p:spPr>
          <a:xfrm>
            <a:off x="6548199" y="1622711"/>
            <a:ext cx="716313" cy="1296567"/>
          </a:xfrm>
          <a:custGeom>
            <a:avLst/>
            <a:gdLst>
              <a:gd name="connsiteX0" fmla="*/ 0 w 716313"/>
              <a:gd name="connsiteY0" fmla="*/ 0 h 1296567"/>
              <a:gd name="connsiteX1" fmla="*/ 40017 w 716313"/>
              <a:gd name="connsiteY1" fmla="*/ 548240 h 1296567"/>
              <a:gd name="connsiteX2" fmla="*/ 132058 w 716313"/>
              <a:gd name="connsiteY2" fmla="*/ 898393 h 1296567"/>
              <a:gd name="connsiteX3" fmla="*/ 210092 w 716313"/>
              <a:gd name="connsiteY3" fmla="*/ 1076471 h 1296567"/>
              <a:gd name="connsiteX4" fmla="*/ 716313 w 716313"/>
              <a:gd name="connsiteY4" fmla="*/ 1296567 h 1296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6313" h="1296567">
                <a:moveTo>
                  <a:pt x="0" y="0"/>
                </a:moveTo>
                <a:lnTo>
                  <a:pt x="40017" y="548240"/>
                </a:lnTo>
                <a:lnTo>
                  <a:pt x="132058" y="898393"/>
                </a:lnTo>
                <a:lnTo>
                  <a:pt x="210092" y="1076471"/>
                </a:lnTo>
                <a:lnTo>
                  <a:pt x="716313" y="1296567"/>
                </a:lnTo>
              </a:path>
            </a:pathLst>
          </a:custGeom>
          <a:noFill/>
          <a:ln w="12700" cap="rnd" cmpd="sng" algn="ctr">
            <a:solidFill>
              <a:sysClr val="windowText" lastClr="000000"/>
            </a:solidFill>
            <a:prstDash val="solid"/>
          </a:ln>
          <a:effectLst/>
        </p:spPr>
        <p:txBody>
          <a:bodyPr rtlCol="0" anchor="ctr"/>
          <a:lstStyle/>
          <a:p>
            <a:pPr algn="ctr">
              <a:defRPr/>
            </a:pPr>
            <a:endParaRPr lang="en-US" kern="0">
              <a:solidFill>
                <a:prstClr val="white"/>
              </a:solidFill>
              <a:latin typeface="Calisto MT" panose="02040603050505030304"/>
            </a:endParaRPr>
          </a:p>
        </p:txBody>
      </p:sp>
      <p:sp>
        <p:nvSpPr>
          <p:cNvPr id="141" name="Freeform: Shape 140">
            <a:extLst>
              <a:ext uri="{FF2B5EF4-FFF2-40B4-BE49-F238E27FC236}">
                <a16:creationId xmlns:a16="http://schemas.microsoft.com/office/drawing/2014/main" id="{183333E7-2B60-4952-859B-3CCF4823C39E}"/>
              </a:ext>
            </a:extLst>
          </p:cNvPr>
          <p:cNvSpPr/>
          <p:nvPr/>
        </p:nvSpPr>
        <p:spPr>
          <a:xfrm>
            <a:off x="7264511" y="2907273"/>
            <a:ext cx="1466642" cy="84037"/>
          </a:xfrm>
          <a:custGeom>
            <a:avLst/>
            <a:gdLst>
              <a:gd name="connsiteX0" fmla="*/ 0 w 1466642"/>
              <a:gd name="connsiteY0" fmla="*/ 12005 h 84037"/>
              <a:gd name="connsiteX1" fmla="*/ 70031 w 1466642"/>
              <a:gd name="connsiteY1" fmla="*/ 84037 h 84037"/>
              <a:gd name="connsiteX2" fmla="*/ 1466642 w 1466642"/>
              <a:gd name="connsiteY2" fmla="*/ 0 h 84037"/>
            </a:gdLst>
            <a:ahLst/>
            <a:cxnLst>
              <a:cxn ang="0">
                <a:pos x="connsiteX0" y="connsiteY0"/>
              </a:cxn>
              <a:cxn ang="0">
                <a:pos x="connsiteX1" y="connsiteY1"/>
              </a:cxn>
              <a:cxn ang="0">
                <a:pos x="connsiteX2" y="connsiteY2"/>
              </a:cxn>
            </a:cxnLst>
            <a:rect l="l" t="t" r="r" b="b"/>
            <a:pathLst>
              <a:path w="1466642" h="84037">
                <a:moveTo>
                  <a:pt x="0" y="12005"/>
                </a:moveTo>
                <a:lnTo>
                  <a:pt x="70031" y="84037"/>
                </a:lnTo>
                <a:lnTo>
                  <a:pt x="1466642" y="0"/>
                </a:lnTo>
              </a:path>
            </a:pathLst>
          </a:custGeom>
          <a:noFill/>
          <a:ln w="12700" cap="rnd" cmpd="sng" algn="ctr">
            <a:solidFill>
              <a:sysClr val="windowText" lastClr="000000"/>
            </a:solidFill>
            <a:prstDash val="solid"/>
          </a:ln>
          <a:effectLst/>
        </p:spPr>
        <p:txBody>
          <a:bodyPr rtlCol="0" anchor="ctr"/>
          <a:lstStyle/>
          <a:p>
            <a:pPr algn="ctr">
              <a:defRPr/>
            </a:pPr>
            <a:endParaRPr lang="en-US" kern="0">
              <a:solidFill>
                <a:prstClr val="white"/>
              </a:solidFill>
              <a:latin typeface="Calisto MT" panose="02040603050505030304"/>
            </a:endParaRPr>
          </a:p>
        </p:txBody>
      </p:sp>
      <p:sp>
        <p:nvSpPr>
          <p:cNvPr id="142" name="Freeform: Shape 141">
            <a:extLst>
              <a:ext uri="{FF2B5EF4-FFF2-40B4-BE49-F238E27FC236}">
                <a16:creationId xmlns:a16="http://schemas.microsoft.com/office/drawing/2014/main" id="{A8C87A79-92FF-443A-B0F9-E8F3003C1A23}"/>
              </a:ext>
            </a:extLst>
          </p:cNvPr>
          <p:cNvSpPr/>
          <p:nvPr/>
        </p:nvSpPr>
        <p:spPr>
          <a:xfrm>
            <a:off x="8727151" y="2773214"/>
            <a:ext cx="1664728" cy="492215"/>
          </a:xfrm>
          <a:custGeom>
            <a:avLst/>
            <a:gdLst>
              <a:gd name="connsiteX0" fmla="*/ 0 w 1664728"/>
              <a:gd name="connsiteY0" fmla="*/ 132058 h 492215"/>
              <a:gd name="connsiteX1" fmla="*/ 726318 w 1664728"/>
              <a:gd name="connsiteY1" fmla="*/ 492215 h 492215"/>
              <a:gd name="connsiteX2" fmla="*/ 1592697 w 1664728"/>
              <a:gd name="connsiteY2" fmla="*/ 244107 h 492215"/>
              <a:gd name="connsiteX3" fmla="*/ 1664728 w 1664728"/>
              <a:gd name="connsiteY3" fmla="*/ 0 h 492215"/>
            </a:gdLst>
            <a:ahLst/>
            <a:cxnLst>
              <a:cxn ang="0">
                <a:pos x="connsiteX0" y="connsiteY0"/>
              </a:cxn>
              <a:cxn ang="0">
                <a:pos x="connsiteX1" y="connsiteY1"/>
              </a:cxn>
              <a:cxn ang="0">
                <a:pos x="connsiteX2" y="connsiteY2"/>
              </a:cxn>
              <a:cxn ang="0">
                <a:pos x="connsiteX3" y="connsiteY3"/>
              </a:cxn>
            </a:cxnLst>
            <a:rect l="l" t="t" r="r" b="b"/>
            <a:pathLst>
              <a:path w="1664728" h="492215">
                <a:moveTo>
                  <a:pt x="0" y="132058"/>
                </a:moveTo>
                <a:lnTo>
                  <a:pt x="726318" y="492215"/>
                </a:lnTo>
                <a:lnTo>
                  <a:pt x="1592697" y="244107"/>
                </a:lnTo>
                <a:lnTo>
                  <a:pt x="1664728" y="0"/>
                </a:lnTo>
              </a:path>
            </a:pathLst>
          </a:custGeom>
          <a:noFill/>
          <a:ln w="12700" cap="rnd" cmpd="sng" algn="ctr">
            <a:solidFill>
              <a:sysClr val="windowText" lastClr="000000"/>
            </a:solidFill>
            <a:prstDash val="solid"/>
          </a:ln>
          <a:effectLst/>
        </p:spPr>
        <p:txBody>
          <a:bodyPr rtlCol="0" anchor="ctr"/>
          <a:lstStyle/>
          <a:p>
            <a:pPr algn="ctr">
              <a:defRPr/>
            </a:pPr>
            <a:endParaRPr lang="en-US" kern="0">
              <a:solidFill>
                <a:prstClr val="white"/>
              </a:solidFill>
              <a:latin typeface="Calisto MT" panose="02040603050505030304"/>
            </a:endParaRPr>
          </a:p>
        </p:txBody>
      </p:sp>
      <p:sp>
        <p:nvSpPr>
          <p:cNvPr id="143" name="Freeform: Shape 142">
            <a:extLst>
              <a:ext uri="{FF2B5EF4-FFF2-40B4-BE49-F238E27FC236}">
                <a16:creationId xmlns:a16="http://schemas.microsoft.com/office/drawing/2014/main" id="{11F4BDF0-3D9A-4624-B0BD-08347C945553}"/>
              </a:ext>
            </a:extLst>
          </p:cNvPr>
          <p:cNvSpPr/>
          <p:nvPr/>
        </p:nvSpPr>
        <p:spPr>
          <a:xfrm>
            <a:off x="6472166" y="1628713"/>
            <a:ext cx="62027" cy="426187"/>
          </a:xfrm>
          <a:custGeom>
            <a:avLst/>
            <a:gdLst>
              <a:gd name="connsiteX0" fmla="*/ 0 w 62027"/>
              <a:gd name="connsiteY0" fmla="*/ 0 h 426187"/>
              <a:gd name="connsiteX1" fmla="*/ 62027 w 62027"/>
              <a:gd name="connsiteY1" fmla="*/ 426187 h 426187"/>
            </a:gdLst>
            <a:ahLst/>
            <a:cxnLst>
              <a:cxn ang="0">
                <a:pos x="connsiteX0" y="connsiteY0"/>
              </a:cxn>
              <a:cxn ang="0">
                <a:pos x="connsiteX1" y="connsiteY1"/>
              </a:cxn>
            </a:cxnLst>
            <a:rect l="l" t="t" r="r" b="b"/>
            <a:pathLst>
              <a:path w="62027" h="426187">
                <a:moveTo>
                  <a:pt x="0" y="0"/>
                </a:moveTo>
                <a:lnTo>
                  <a:pt x="62027" y="426187"/>
                </a:lnTo>
              </a:path>
            </a:pathLst>
          </a:custGeom>
          <a:noFill/>
          <a:ln w="12700" cap="rnd" cmpd="sng" algn="ctr">
            <a:solidFill>
              <a:sysClr val="windowText" lastClr="000000"/>
            </a:solidFill>
            <a:prstDash val="solid"/>
          </a:ln>
          <a:effectLst/>
        </p:spPr>
        <p:txBody>
          <a:bodyPr rtlCol="0" anchor="ctr"/>
          <a:lstStyle/>
          <a:p>
            <a:pPr algn="ctr">
              <a:defRPr/>
            </a:pPr>
            <a:endParaRPr lang="en-US" kern="0">
              <a:solidFill>
                <a:prstClr val="white"/>
              </a:solidFill>
              <a:latin typeface="Calisto MT" panose="02040603050505030304"/>
            </a:endParaRPr>
          </a:p>
        </p:txBody>
      </p:sp>
      <p:sp>
        <p:nvSpPr>
          <p:cNvPr id="144" name="Freeform: Shape 143">
            <a:extLst>
              <a:ext uri="{FF2B5EF4-FFF2-40B4-BE49-F238E27FC236}">
                <a16:creationId xmlns:a16="http://schemas.microsoft.com/office/drawing/2014/main" id="{46C5042B-2A25-4ADF-B8F6-18DAE830AF5D}"/>
              </a:ext>
            </a:extLst>
          </p:cNvPr>
          <p:cNvSpPr/>
          <p:nvPr/>
        </p:nvSpPr>
        <p:spPr>
          <a:xfrm>
            <a:off x="6588215" y="1626712"/>
            <a:ext cx="2148940" cy="980428"/>
          </a:xfrm>
          <a:custGeom>
            <a:avLst/>
            <a:gdLst>
              <a:gd name="connsiteX0" fmla="*/ 0 w 2148940"/>
              <a:gd name="connsiteY0" fmla="*/ 0 h 980428"/>
              <a:gd name="connsiteX1" fmla="*/ 86038 w 2148940"/>
              <a:gd name="connsiteY1" fmla="*/ 438191 h 980428"/>
              <a:gd name="connsiteX2" fmla="*/ 174076 w 2148940"/>
              <a:gd name="connsiteY2" fmla="*/ 660288 h 980428"/>
              <a:gd name="connsiteX3" fmla="*/ 686301 w 2148940"/>
              <a:gd name="connsiteY3" fmla="*/ 910398 h 980428"/>
              <a:gd name="connsiteX4" fmla="*/ 744326 w 2148940"/>
              <a:gd name="connsiteY4" fmla="*/ 980428 h 980428"/>
              <a:gd name="connsiteX5" fmla="*/ 2148940 w 2148940"/>
              <a:gd name="connsiteY5" fmla="*/ 902394 h 980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48940" h="980428">
                <a:moveTo>
                  <a:pt x="0" y="0"/>
                </a:moveTo>
                <a:lnTo>
                  <a:pt x="86038" y="438191"/>
                </a:lnTo>
                <a:lnTo>
                  <a:pt x="174076" y="660288"/>
                </a:lnTo>
                <a:lnTo>
                  <a:pt x="686301" y="910398"/>
                </a:lnTo>
                <a:lnTo>
                  <a:pt x="744326" y="980428"/>
                </a:lnTo>
                <a:lnTo>
                  <a:pt x="2148940" y="902394"/>
                </a:lnTo>
              </a:path>
            </a:pathLst>
          </a:custGeom>
          <a:noFill/>
          <a:ln w="12700" cap="rnd" cmpd="sng" algn="ctr">
            <a:solidFill>
              <a:sysClr val="windowText" lastClr="000000"/>
            </a:solidFill>
            <a:prstDash val="solid"/>
          </a:ln>
          <a:effectLst/>
        </p:spPr>
        <p:txBody>
          <a:bodyPr rtlCol="0" anchor="ctr"/>
          <a:lstStyle/>
          <a:p>
            <a:pPr algn="ctr">
              <a:defRPr/>
            </a:pPr>
            <a:endParaRPr lang="en-US" kern="0">
              <a:solidFill>
                <a:prstClr val="white"/>
              </a:solidFill>
              <a:latin typeface="Calisto MT" panose="02040603050505030304"/>
            </a:endParaRPr>
          </a:p>
        </p:txBody>
      </p:sp>
      <p:sp>
        <p:nvSpPr>
          <p:cNvPr id="145" name="Freeform: Shape 144">
            <a:extLst>
              <a:ext uri="{FF2B5EF4-FFF2-40B4-BE49-F238E27FC236}">
                <a16:creationId xmlns:a16="http://schemas.microsoft.com/office/drawing/2014/main" id="{A08F654B-59F1-4A01-A913-78ED8D866DB0}"/>
              </a:ext>
            </a:extLst>
          </p:cNvPr>
          <p:cNvSpPr/>
          <p:nvPr/>
        </p:nvSpPr>
        <p:spPr>
          <a:xfrm>
            <a:off x="8733154" y="2413057"/>
            <a:ext cx="1656724" cy="488213"/>
          </a:xfrm>
          <a:custGeom>
            <a:avLst/>
            <a:gdLst>
              <a:gd name="connsiteX0" fmla="*/ 0 w 1656724"/>
              <a:gd name="connsiteY0" fmla="*/ 118051 h 488213"/>
              <a:gd name="connsiteX1" fmla="*/ 716313 w 1656724"/>
              <a:gd name="connsiteY1" fmla="*/ 488213 h 488213"/>
              <a:gd name="connsiteX2" fmla="*/ 1588695 w 1656724"/>
              <a:gd name="connsiteY2" fmla="*/ 238104 h 488213"/>
              <a:gd name="connsiteX3" fmla="*/ 1656724 w 1656724"/>
              <a:gd name="connsiteY3" fmla="*/ 0 h 488213"/>
            </a:gdLst>
            <a:ahLst/>
            <a:cxnLst>
              <a:cxn ang="0">
                <a:pos x="connsiteX0" y="connsiteY0"/>
              </a:cxn>
              <a:cxn ang="0">
                <a:pos x="connsiteX1" y="connsiteY1"/>
              </a:cxn>
              <a:cxn ang="0">
                <a:pos x="connsiteX2" y="connsiteY2"/>
              </a:cxn>
              <a:cxn ang="0">
                <a:pos x="connsiteX3" y="connsiteY3"/>
              </a:cxn>
            </a:cxnLst>
            <a:rect l="l" t="t" r="r" b="b"/>
            <a:pathLst>
              <a:path w="1656724" h="488213">
                <a:moveTo>
                  <a:pt x="0" y="118051"/>
                </a:moveTo>
                <a:lnTo>
                  <a:pt x="716313" y="488213"/>
                </a:lnTo>
                <a:lnTo>
                  <a:pt x="1588695" y="238104"/>
                </a:lnTo>
                <a:lnTo>
                  <a:pt x="1656724" y="0"/>
                </a:lnTo>
              </a:path>
            </a:pathLst>
          </a:custGeom>
          <a:noFill/>
          <a:ln w="12700" cap="rnd" cmpd="sng" algn="ctr">
            <a:solidFill>
              <a:sysClr val="windowText" lastClr="000000"/>
            </a:solidFill>
            <a:prstDash val="solid"/>
          </a:ln>
          <a:effectLst/>
        </p:spPr>
        <p:txBody>
          <a:bodyPr rtlCol="0" anchor="ctr"/>
          <a:lstStyle/>
          <a:p>
            <a:pPr algn="ctr">
              <a:defRPr/>
            </a:pPr>
            <a:endParaRPr lang="en-US" kern="0">
              <a:solidFill>
                <a:prstClr val="white"/>
              </a:solidFill>
              <a:latin typeface="Calisto MT" panose="02040603050505030304"/>
            </a:endParaRPr>
          </a:p>
        </p:txBody>
      </p:sp>
      <p:sp>
        <p:nvSpPr>
          <p:cNvPr id="146" name="Freeform: Shape 145">
            <a:extLst>
              <a:ext uri="{FF2B5EF4-FFF2-40B4-BE49-F238E27FC236}">
                <a16:creationId xmlns:a16="http://schemas.microsoft.com/office/drawing/2014/main" id="{4F7570DA-8E0D-4C34-8AA8-3B5CF259A297}"/>
              </a:ext>
            </a:extLst>
          </p:cNvPr>
          <p:cNvSpPr/>
          <p:nvPr/>
        </p:nvSpPr>
        <p:spPr>
          <a:xfrm>
            <a:off x="6676254" y="1622710"/>
            <a:ext cx="2052898" cy="658288"/>
          </a:xfrm>
          <a:custGeom>
            <a:avLst/>
            <a:gdLst>
              <a:gd name="connsiteX0" fmla="*/ 0 w 2052898"/>
              <a:gd name="connsiteY0" fmla="*/ 0 h 658288"/>
              <a:gd name="connsiteX1" fmla="*/ 78034 w 2052898"/>
              <a:gd name="connsiteY1" fmla="*/ 280122 h 658288"/>
              <a:gd name="connsiteX2" fmla="*/ 584255 w 2052898"/>
              <a:gd name="connsiteY2" fmla="*/ 570249 h 658288"/>
              <a:gd name="connsiteX3" fmla="*/ 656287 w 2052898"/>
              <a:gd name="connsiteY3" fmla="*/ 658288 h 658288"/>
              <a:gd name="connsiteX4" fmla="*/ 2052898 w 2052898"/>
              <a:gd name="connsiteY4" fmla="*/ 574251 h 658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2898" h="658288">
                <a:moveTo>
                  <a:pt x="0" y="0"/>
                </a:moveTo>
                <a:lnTo>
                  <a:pt x="78034" y="280122"/>
                </a:lnTo>
                <a:lnTo>
                  <a:pt x="584255" y="570249"/>
                </a:lnTo>
                <a:lnTo>
                  <a:pt x="656287" y="658288"/>
                </a:lnTo>
                <a:lnTo>
                  <a:pt x="2052898" y="574251"/>
                </a:lnTo>
              </a:path>
            </a:pathLst>
          </a:custGeom>
          <a:noFill/>
          <a:ln w="12700" cap="rnd" cmpd="sng" algn="ctr">
            <a:solidFill>
              <a:sysClr val="windowText" lastClr="000000"/>
            </a:solidFill>
            <a:prstDash val="solid"/>
          </a:ln>
          <a:effectLst/>
        </p:spPr>
        <p:txBody>
          <a:bodyPr rtlCol="0" anchor="ctr"/>
          <a:lstStyle/>
          <a:p>
            <a:pPr algn="ctr">
              <a:defRPr/>
            </a:pPr>
            <a:endParaRPr lang="en-US" kern="0">
              <a:solidFill>
                <a:prstClr val="white"/>
              </a:solidFill>
              <a:latin typeface="Calisto MT" panose="02040603050505030304"/>
            </a:endParaRPr>
          </a:p>
        </p:txBody>
      </p:sp>
      <p:sp>
        <p:nvSpPr>
          <p:cNvPr id="147" name="Freeform: Shape 146">
            <a:extLst>
              <a:ext uri="{FF2B5EF4-FFF2-40B4-BE49-F238E27FC236}">
                <a16:creationId xmlns:a16="http://schemas.microsoft.com/office/drawing/2014/main" id="{F766F521-9C1E-41B7-8582-2CD458C16463}"/>
              </a:ext>
            </a:extLst>
          </p:cNvPr>
          <p:cNvSpPr/>
          <p:nvPr/>
        </p:nvSpPr>
        <p:spPr>
          <a:xfrm>
            <a:off x="7276517" y="1622497"/>
            <a:ext cx="1453189" cy="98256"/>
          </a:xfrm>
          <a:custGeom>
            <a:avLst/>
            <a:gdLst>
              <a:gd name="connsiteX0" fmla="*/ 0 w 1450635"/>
              <a:gd name="connsiteY0" fmla="*/ 0 h 96042"/>
              <a:gd name="connsiteX1" fmla="*/ 54024 w 1450635"/>
              <a:gd name="connsiteY1" fmla="*/ 96042 h 96042"/>
              <a:gd name="connsiteX2" fmla="*/ 1450635 w 1450635"/>
              <a:gd name="connsiteY2" fmla="*/ 8003 h 96042"/>
              <a:gd name="connsiteX0" fmla="*/ 0 w 1453189"/>
              <a:gd name="connsiteY0" fmla="*/ 2214 h 98256"/>
              <a:gd name="connsiteX1" fmla="*/ 54024 w 1453189"/>
              <a:gd name="connsiteY1" fmla="*/ 98256 h 98256"/>
              <a:gd name="connsiteX2" fmla="*/ 1453189 w 1453189"/>
              <a:gd name="connsiteY2" fmla="*/ 0 h 98256"/>
            </a:gdLst>
            <a:ahLst/>
            <a:cxnLst>
              <a:cxn ang="0">
                <a:pos x="connsiteX0" y="connsiteY0"/>
              </a:cxn>
              <a:cxn ang="0">
                <a:pos x="connsiteX1" y="connsiteY1"/>
              </a:cxn>
              <a:cxn ang="0">
                <a:pos x="connsiteX2" y="connsiteY2"/>
              </a:cxn>
            </a:cxnLst>
            <a:rect l="l" t="t" r="r" b="b"/>
            <a:pathLst>
              <a:path w="1453189" h="98256">
                <a:moveTo>
                  <a:pt x="0" y="2214"/>
                </a:moveTo>
                <a:lnTo>
                  <a:pt x="54024" y="98256"/>
                </a:lnTo>
                <a:lnTo>
                  <a:pt x="1453189" y="0"/>
                </a:lnTo>
              </a:path>
            </a:pathLst>
          </a:custGeom>
          <a:noFill/>
          <a:ln w="12700" cap="rnd" cmpd="sng" algn="ctr">
            <a:solidFill>
              <a:sysClr val="windowText" lastClr="000000"/>
            </a:solidFill>
            <a:prstDash val="solid"/>
          </a:ln>
          <a:effectLst/>
        </p:spPr>
        <p:txBody>
          <a:bodyPr rtlCol="0" anchor="ctr"/>
          <a:lstStyle/>
          <a:p>
            <a:pPr algn="ctr">
              <a:defRPr/>
            </a:pPr>
            <a:endParaRPr lang="en-US" kern="0">
              <a:solidFill>
                <a:prstClr val="white"/>
              </a:solidFill>
              <a:latin typeface="Calisto MT" panose="02040603050505030304"/>
            </a:endParaRPr>
          </a:p>
        </p:txBody>
      </p:sp>
      <p:sp>
        <p:nvSpPr>
          <p:cNvPr id="148" name="Freeform: Shape 147">
            <a:extLst>
              <a:ext uri="{FF2B5EF4-FFF2-40B4-BE49-F238E27FC236}">
                <a16:creationId xmlns:a16="http://schemas.microsoft.com/office/drawing/2014/main" id="{2873B1D2-9B26-45E1-BED4-69113195F116}"/>
              </a:ext>
            </a:extLst>
          </p:cNvPr>
          <p:cNvSpPr/>
          <p:nvPr/>
        </p:nvSpPr>
        <p:spPr>
          <a:xfrm>
            <a:off x="8727151" y="2110924"/>
            <a:ext cx="1668730" cy="490215"/>
          </a:xfrm>
          <a:custGeom>
            <a:avLst/>
            <a:gdLst>
              <a:gd name="connsiteX0" fmla="*/ 0 w 1668730"/>
              <a:gd name="connsiteY0" fmla="*/ 84037 h 490215"/>
              <a:gd name="connsiteX1" fmla="*/ 716313 w 1668730"/>
              <a:gd name="connsiteY1" fmla="*/ 490215 h 490215"/>
              <a:gd name="connsiteX2" fmla="*/ 1590696 w 1668730"/>
              <a:gd name="connsiteY2" fmla="*/ 240105 h 490215"/>
              <a:gd name="connsiteX3" fmla="*/ 1668730 w 1668730"/>
              <a:gd name="connsiteY3" fmla="*/ 0 h 490215"/>
            </a:gdLst>
            <a:ahLst/>
            <a:cxnLst>
              <a:cxn ang="0">
                <a:pos x="connsiteX0" y="connsiteY0"/>
              </a:cxn>
              <a:cxn ang="0">
                <a:pos x="connsiteX1" y="connsiteY1"/>
              </a:cxn>
              <a:cxn ang="0">
                <a:pos x="connsiteX2" y="connsiteY2"/>
              </a:cxn>
              <a:cxn ang="0">
                <a:pos x="connsiteX3" y="connsiteY3"/>
              </a:cxn>
            </a:cxnLst>
            <a:rect l="l" t="t" r="r" b="b"/>
            <a:pathLst>
              <a:path w="1668730" h="490215">
                <a:moveTo>
                  <a:pt x="0" y="84037"/>
                </a:moveTo>
                <a:lnTo>
                  <a:pt x="716313" y="490215"/>
                </a:lnTo>
                <a:lnTo>
                  <a:pt x="1590696" y="240105"/>
                </a:lnTo>
                <a:lnTo>
                  <a:pt x="1668730" y="0"/>
                </a:lnTo>
              </a:path>
            </a:pathLst>
          </a:custGeom>
          <a:noFill/>
          <a:ln w="12700" cap="rnd" cmpd="sng" algn="ctr">
            <a:solidFill>
              <a:sysClr val="windowText" lastClr="000000"/>
            </a:solidFill>
            <a:prstDash val="solid"/>
          </a:ln>
          <a:effectLst/>
        </p:spPr>
        <p:txBody>
          <a:bodyPr rtlCol="0" anchor="ctr"/>
          <a:lstStyle/>
          <a:p>
            <a:pPr algn="ctr">
              <a:defRPr/>
            </a:pPr>
            <a:endParaRPr lang="en-US" kern="0">
              <a:solidFill>
                <a:prstClr val="white"/>
              </a:solidFill>
              <a:latin typeface="Calisto MT" panose="02040603050505030304"/>
            </a:endParaRPr>
          </a:p>
        </p:txBody>
      </p:sp>
      <p:sp>
        <p:nvSpPr>
          <p:cNvPr id="149" name="Freeform: Shape 148">
            <a:extLst>
              <a:ext uri="{FF2B5EF4-FFF2-40B4-BE49-F238E27FC236}">
                <a16:creationId xmlns:a16="http://schemas.microsoft.com/office/drawing/2014/main" id="{0B18B5E5-5180-44BB-840E-68715B3ACCBD}"/>
              </a:ext>
            </a:extLst>
          </p:cNvPr>
          <p:cNvSpPr/>
          <p:nvPr/>
        </p:nvSpPr>
        <p:spPr>
          <a:xfrm>
            <a:off x="8735154" y="1626712"/>
            <a:ext cx="1653618" cy="498218"/>
          </a:xfrm>
          <a:custGeom>
            <a:avLst/>
            <a:gdLst>
              <a:gd name="connsiteX0" fmla="*/ 0 w 1658726"/>
              <a:gd name="connsiteY0" fmla="*/ 0 h 498218"/>
              <a:gd name="connsiteX1" fmla="*/ 708310 w 1658726"/>
              <a:gd name="connsiteY1" fmla="*/ 498218 h 498218"/>
              <a:gd name="connsiteX2" fmla="*/ 1582693 w 1658726"/>
              <a:gd name="connsiteY2" fmla="*/ 252110 h 498218"/>
              <a:gd name="connsiteX3" fmla="*/ 1658726 w 1658726"/>
              <a:gd name="connsiteY3" fmla="*/ 10004 h 498218"/>
              <a:gd name="connsiteX0" fmla="*/ 0 w 1658726"/>
              <a:gd name="connsiteY0" fmla="*/ 0 h 498218"/>
              <a:gd name="connsiteX1" fmla="*/ 708310 w 1658726"/>
              <a:gd name="connsiteY1" fmla="*/ 498218 h 498218"/>
              <a:gd name="connsiteX2" fmla="*/ 1582693 w 1658726"/>
              <a:gd name="connsiteY2" fmla="*/ 252110 h 498218"/>
              <a:gd name="connsiteX3" fmla="*/ 1658726 w 1658726"/>
              <a:gd name="connsiteY3" fmla="*/ 4001 h 498218"/>
              <a:gd name="connsiteX0" fmla="*/ 0 w 1653618"/>
              <a:gd name="connsiteY0" fmla="*/ 0 h 498218"/>
              <a:gd name="connsiteX1" fmla="*/ 708310 w 1653618"/>
              <a:gd name="connsiteY1" fmla="*/ 498218 h 498218"/>
              <a:gd name="connsiteX2" fmla="*/ 1582693 w 1653618"/>
              <a:gd name="connsiteY2" fmla="*/ 252110 h 498218"/>
              <a:gd name="connsiteX3" fmla="*/ 1653618 w 1653618"/>
              <a:gd name="connsiteY3" fmla="*/ 6555 h 498218"/>
            </a:gdLst>
            <a:ahLst/>
            <a:cxnLst>
              <a:cxn ang="0">
                <a:pos x="connsiteX0" y="connsiteY0"/>
              </a:cxn>
              <a:cxn ang="0">
                <a:pos x="connsiteX1" y="connsiteY1"/>
              </a:cxn>
              <a:cxn ang="0">
                <a:pos x="connsiteX2" y="connsiteY2"/>
              </a:cxn>
              <a:cxn ang="0">
                <a:pos x="connsiteX3" y="connsiteY3"/>
              </a:cxn>
            </a:cxnLst>
            <a:rect l="l" t="t" r="r" b="b"/>
            <a:pathLst>
              <a:path w="1653618" h="498218">
                <a:moveTo>
                  <a:pt x="0" y="0"/>
                </a:moveTo>
                <a:lnTo>
                  <a:pt x="708310" y="498218"/>
                </a:lnTo>
                <a:lnTo>
                  <a:pt x="1582693" y="252110"/>
                </a:lnTo>
                <a:lnTo>
                  <a:pt x="1653618" y="6555"/>
                </a:lnTo>
              </a:path>
            </a:pathLst>
          </a:custGeom>
          <a:noFill/>
          <a:ln w="12700" cap="rnd" cmpd="sng" algn="ctr">
            <a:solidFill>
              <a:sysClr val="windowText" lastClr="000000"/>
            </a:solidFill>
            <a:prstDash val="solid"/>
          </a:ln>
          <a:effectLst/>
        </p:spPr>
        <p:txBody>
          <a:bodyPr rtlCol="0" anchor="ctr"/>
          <a:lstStyle/>
          <a:p>
            <a:pPr algn="ctr">
              <a:defRPr/>
            </a:pPr>
            <a:endParaRPr lang="en-US" kern="0">
              <a:solidFill>
                <a:prstClr val="white"/>
              </a:solidFill>
              <a:latin typeface="Calisto MT" panose="02040603050505030304"/>
            </a:endParaRPr>
          </a:p>
        </p:txBody>
      </p:sp>
      <p:cxnSp>
        <p:nvCxnSpPr>
          <p:cNvPr id="150" name="Straight Connector 149">
            <a:extLst>
              <a:ext uri="{FF2B5EF4-FFF2-40B4-BE49-F238E27FC236}">
                <a16:creationId xmlns:a16="http://schemas.microsoft.com/office/drawing/2014/main" id="{43E5A481-7170-4216-9A74-C6F90F1B444E}"/>
              </a:ext>
            </a:extLst>
          </p:cNvPr>
          <p:cNvCxnSpPr>
            <a:cxnSpLocks/>
          </p:cNvCxnSpPr>
          <p:nvPr/>
        </p:nvCxnSpPr>
        <p:spPr>
          <a:xfrm>
            <a:off x="10388468" y="1444759"/>
            <a:ext cx="0" cy="3075219"/>
          </a:xfrm>
          <a:prstGeom prst="line">
            <a:avLst/>
          </a:prstGeom>
          <a:noFill/>
          <a:ln w="19050" cap="rnd" cmpd="sng" algn="ctr">
            <a:solidFill>
              <a:sysClr val="windowText" lastClr="000000"/>
            </a:solidFill>
            <a:prstDash val="solid"/>
          </a:ln>
          <a:effectLst/>
        </p:spPr>
      </p:cxnSp>
      <p:cxnSp>
        <p:nvCxnSpPr>
          <p:cNvPr id="151" name="Straight Connector 150">
            <a:extLst>
              <a:ext uri="{FF2B5EF4-FFF2-40B4-BE49-F238E27FC236}">
                <a16:creationId xmlns:a16="http://schemas.microsoft.com/office/drawing/2014/main" id="{27E326DA-BEEB-48EF-B564-5B974401836E}"/>
              </a:ext>
            </a:extLst>
          </p:cNvPr>
          <p:cNvCxnSpPr/>
          <p:nvPr/>
        </p:nvCxnSpPr>
        <p:spPr>
          <a:xfrm>
            <a:off x="10395879" y="2112986"/>
            <a:ext cx="39748" cy="0"/>
          </a:xfrm>
          <a:prstGeom prst="line">
            <a:avLst/>
          </a:prstGeom>
          <a:noFill/>
          <a:ln w="9525" cap="rnd" cmpd="sng" algn="ctr">
            <a:solidFill>
              <a:sysClr val="windowText" lastClr="000000"/>
            </a:solidFill>
            <a:prstDash val="solid"/>
          </a:ln>
          <a:effectLst/>
        </p:spPr>
      </p:cxnSp>
      <p:sp>
        <p:nvSpPr>
          <p:cNvPr id="152" name="TextBox 151">
            <a:extLst>
              <a:ext uri="{FF2B5EF4-FFF2-40B4-BE49-F238E27FC236}">
                <a16:creationId xmlns:a16="http://schemas.microsoft.com/office/drawing/2014/main" id="{EB666FED-86A1-475C-B8DB-907D99DD81E3}"/>
              </a:ext>
            </a:extLst>
          </p:cNvPr>
          <p:cNvSpPr txBox="1"/>
          <p:nvPr/>
        </p:nvSpPr>
        <p:spPr>
          <a:xfrm>
            <a:off x="10402475" y="1977370"/>
            <a:ext cx="263214" cy="261610"/>
          </a:xfrm>
          <a:prstGeom prst="rect">
            <a:avLst/>
          </a:prstGeom>
          <a:noFill/>
        </p:spPr>
        <p:txBody>
          <a:bodyPr wrap="none" rtlCol="0">
            <a:spAutoFit/>
          </a:bodyPr>
          <a:lstStyle/>
          <a:p>
            <a:r>
              <a:rPr lang="en-US" sz="1100" dirty="0">
                <a:solidFill>
                  <a:prstClr val="black"/>
                </a:solidFill>
                <a:latin typeface="Arial" panose="020B0604020202020204" pitchFamily="34" charset="0"/>
                <a:cs typeface="Arial" panose="020B0604020202020204" pitchFamily="34" charset="0"/>
              </a:rPr>
              <a:t>0</a:t>
            </a:r>
          </a:p>
        </p:txBody>
      </p:sp>
      <p:cxnSp>
        <p:nvCxnSpPr>
          <p:cNvPr id="153" name="Straight Connector 152">
            <a:extLst>
              <a:ext uri="{FF2B5EF4-FFF2-40B4-BE49-F238E27FC236}">
                <a16:creationId xmlns:a16="http://schemas.microsoft.com/office/drawing/2014/main" id="{2B4BDB55-28E7-405B-BC8E-BAE8936069AE}"/>
              </a:ext>
            </a:extLst>
          </p:cNvPr>
          <p:cNvCxnSpPr/>
          <p:nvPr/>
        </p:nvCxnSpPr>
        <p:spPr>
          <a:xfrm>
            <a:off x="10393878" y="2180176"/>
            <a:ext cx="39748" cy="0"/>
          </a:xfrm>
          <a:prstGeom prst="line">
            <a:avLst/>
          </a:prstGeom>
          <a:noFill/>
          <a:ln w="9525" cap="rnd" cmpd="sng" algn="ctr">
            <a:solidFill>
              <a:sysClr val="windowText" lastClr="000000"/>
            </a:solidFill>
            <a:prstDash val="solid"/>
          </a:ln>
          <a:effectLst/>
        </p:spPr>
      </p:cxnSp>
      <p:cxnSp>
        <p:nvCxnSpPr>
          <p:cNvPr id="154" name="Straight Connector 153">
            <a:extLst>
              <a:ext uri="{FF2B5EF4-FFF2-40B4-BE49-F238E27FC236}">
                <a16:creationId xmlns:a16="http://schemas.microsoft.com/office/drawing/2014/main" id="{6129F84A-F025-4439-ACBA-E175B9C8A4F2}"/>
              </a:ext>
            </a:extLst>
          </p:cNvPr>
          <p:cNvCxnSpPr/>
          <p:nvPr/>
        </p:nvCxnSpPr>
        <p:spPr>
          <a:xfrm>
            <a:off x="10391877" y="2247366"/>
            <a:ext cx="39748" cy="0"/>
          </a:xfrm>
          <a:prstGeom prst="line">
            <a:avLst/>
          </a:prstGeom>
          <a:noFill/>
          <a:ln w="9525" cap="rnd" cmpd="sng" algn="ctr">
            <a:solidFill>
              <a:sysClr val="windowText" lastClr="000000"/>
            </a:solidFill>
            <a:prstDash val="solid"/>
          </a:ln>
          <a:effectLst/>
        </p:spPr>
      </p:cxnSp>
      <p:cxnSp>
        <p:nvCxnSpPr>
          <p:cNvPr id="155" name="Straight Connector 154">
            <a:extLst>
              <a:ext uri="{FF2B5EF4-FFF2-40B4-BE49-F238E27FC236}">
                <a16:creationId xmlns:a16="http://schemas.microsoft.com/office/drawing/2014/main" id="{13672D40-5826-4CCA-9F9A-C1E249061B80}"/>
              </a:ext>
            </a:extLst>
          </p:cNvPr>
          <p:cNvCxnSpPr/>
          <p:nvPr/>
        </p:nvCxnSpPr>
        <p:spPr>
          <a:xfrm>
            <a:off x="10389876" y="2314556"/>
            <a:ext cx="39748" cy="0"/>
          </a:xfrm>
          <a:prstGeom prst="line">
            <a:avLst/>
          </a:prstGeom>
          <a:noFill/>
          <a:ln w="9525" cap="rnd" cmpd="sng" algn="ctr">
            <a:solidFill>
              <a:sysClr val="windowText" lastClr="000000"/>
            </a:solidFill>
            <a:prstDash val="solid"/>
          </a:ln>
          <a:effectLst/>
        </p:spPr>
      </p:cxnSp>
      <p:cxnSp>
        <p:nvCxnSpPr>
          <p:cNvPr id="156" name="Straight Connector 155">
            <a:extLst>
              <a:ext uri="{FF2B5EF4-FFF2-40B4-BE49-F238E27FC236}">
                <a16:creationId xmlns:a16="http://schemas.microsoft.com/office/drawing/2014/main" id="{3C2F76FE-AF1E-44FC-91EF-0D69E93E35DF}"/>
              </a:ext>
            </a:extLst>
          </p:cNvPr>
          <p:cNvCxnSpPr/>
          <p:nvPr/>
        </p:nvCxnSpPr>
        <p:spPr>
          <a:xfrm>
            <a:off x="10387875" y="2383747"/>
            <a:ext cx="39748" cy="0"/>
          </a:xfrm>
          <a:prstGeom prst="line">
            <a:avLst/>
          </a:prstGeom>
          <a:noFill/>
          <a:ln w="9525" cap="rnd" cmpd="sng" algn="ctr">
            <a:solidFill>
              <a:sysClr val="windowText" lastClr="000000"/>
            </a:solidFill>
            <a:prstDash val="solid"/>
          </a:ln>
          <a:effectLst/>
        </p:spPr>
      </p:cxnSp>
      <p:cxnSp>
        <p:nvCxnSpPr>
          <p:cNvPr id="157" name="Straight Connector 156">
            <a:extLst>
              <a:ext uri="{FF2B5EF4-FFF2-40B4-BE49-F238E27FC236}">
                <a16:creationId xmlns:a16="http://schemas.microsoft.com/office/drawing/2014/main" id="{9E9C8122-955D-45D7-A7E4-F2870E5EF53A}"/>
              </a:ext>
            </a:extLst>
          </p:cNvPr>
          <p:cNvCxnSpPr/>
          <p:nvPr/>
        </p:nvCxnSpPr>
        <p:spPr>
          <a:xfrm>
            <a:off x="10391877" y="2454939"/>
            <a:ext cx="39748" cy="0"/>
          </a:xfrm>
          <a:prstGeom prst="line">
            <a:avLst/>
          </a:prstGeom>
          <a:noFill/>
          <a:ln w="9525" cap="rnd" cmpd="sng" algn="ctr">
            <a:solidFill>
              <a:sysClr val="windowText" lastClr="000000"/>
            </a:solidFill>
            <a:prstDash val="solid"/>
          </a:ln>
          <a:effectLst/>
        </p:spPr>
      </p:cxnSp>
      <p:sp>
        <p:nvSpPr>
          <p:cNvPr id="158" name="TextBox 157">
            <a:extLst>
              <a:ext uri="{FF2B5EF4-FFF2-40B4-BE49-F238E27FC236}">
                <a16:creationId xmlns:a16="http://schemas.microsoft.com/office/drawing/2014/main" id="{03A709AC-A1F5-4A16-A4F8-926B3D7D0C35}"/>
              </a:ext>
            </a:extLst>
          </p:cNvPr>
          <p:cNvSpPr txBox="1"/>
          <p:nvPr/>
        </p:nvSpPr>
        <p:spPr>
          <a:xfrm>
            <a:off x="10363013" y="2312020"/>
            <a:ext cx="309700" cy="261610"/>
          </a:xfrm>
          <a:prstGeom prst="rect">
            <a:avLst/>
          </a:prstGeom>
          <a:noFill/>
        </p:spPr>
        <p:txBody>
          <a:bodyPr wrap="none" rtlCol="0">
            <a:spAutoFit/>
          </a:bodyPr>
          <a:lstStyle/>
          <a:p>
            <a:r>
              <a:rPr lang="en-US" sz="1100" dirty="0">
                <a:solidFill>
                  <a:prstClr val="black"/>
                </a:solidFill>
                <a:latin typeface="Arial" panose="020B0604020202020204" pitchFamily="34" charset="0"/>
                <a:cs typeface="Arial" panose="020B0604020202020204" pitchFamily="34" charset="0"/>
              </a:rPr>
              <a:t>-2</a:t>
            </a:r>
          </a:p>
        </p:txBody>
      </p:sp>
      <p:cxnSp>
        <p:nvCxnSpPr>
          <p:cNvPr id="159" name="Straight Connector 158">
            <a:extLst>
              <a:ext uri="{FF2B5EF4-FFF2-40B4-BE49-F238E27FC236}">
                <a16:creationId xmlns:a16="http://schemas.microsoft.com/office/drawing/2014/main" id="{F9EE11B8-A41C-47B4-9319-843A13D02BB5}"/>
              </a:ext>
            </a:extLst>
          </p:cNvPr>
          <p:cNvCxnSpPr/>
          <p:nvPr/>
        </p:nvCxnSpPr>
        <p:spPr>
          <a:xfrm>
            <a:off x="10398473" y="1837019"/>
            <a:ext cx="39748" cy="0"/>
          </a:xfrm>
          <a:prstGeom prst="line">
            <a:avLst/>
          </a:prstGeom>
          <a:noFill/>
          <a:ln w="9525" cap="rnd" cmpd="sng" algn="ctr">
            <a:solidFill>
              <a:sysClr val="windowText" lastClr="000000"/>
            </a:solidFill>
            <a:prstDash val="solid"/>
          </a:ln>
          <a:effectLst/>
        </p:spPr>
      </p:cxnSp>
      <p:cxnSp>
        <p:nvCxnSpPr>
          <p:cNvPr id="160" name="Straight Connector 159">
            <a:extLst>
              <a:ext uri="{FF2B5EF4-FFF2-40B4-BE49-F238E27FC236}">
                <a16:creationId xmlns:a16="http://schemas.microsoft.com/office/drawing/2014/main" id="{5E46CDF8-E062-40B4-B0D5-33248E624C59}"/>
              </a:ext>
            </a:extLst>
          </p:cNvPr>
          <p:cNvCxnSpPr/>
          <p:nvPr/>
        </p:nvCxnSpPr>
        <p:spPr>
          <a:xfrm>
            <a:off x="10396472" y="1904209"/>
            <a:ext cx="39748" cy="0"/>
          </a:xfrm>
          <a:prstGeom prst="line">
            <a:avLst/>
          </a:prstGeom>
          <a:noFill/>
          <a:ln w="9525" cap="rnd" cmpd="sng" algn="ctr">
            <a:solidFill>
              <a:sysClr val="windowText" lastClr="000000"/>
            </a:solidFill>
            <a:prstDash val="solid"/>
          </a:ln>
          <a:effectLst/>
        </p:spPr>
      </p:cxnSp>
      <p:cxnSp>
        <p:nvCxnSpPr>
          <p:cNvPr id="161" name="Straight Connector 160">
            <a:extLst>
              <a:ext uri="{FF2B5EF4-FFF2-40B4-BE49-F238E27FC236}">
                <a16:creationId xmlns:a16="http://schemas.microsoft.com/office/drawing/2014/main" id="{AD5DAA43-14A8-4F6F-8AF6-12F8912707E8}"/>
              </a:ext>
            </a:extLst>
          </p:cNvPr>
          <p:cNvCxnSpPr/>
          <p:nvPr/>
        </p:nvCxnSpPr>
        <p:spPr>
          <a:xfrm>
            <a:off x="10394471" y="1971399"/>
            <a:ext cx="39748" cy="0"/>
          </a:xfrm>
          <a:prstGeom prst="line">
            <a:avLst/>
          </a:prstGeom>
          <a:noFill/>
          <a:ln w="9525" cap="rnd" cmpd="sng" algn="ctr">
            <a:solidFill>
              <a:sysClr val="windowText" lastClr="000000"/>
            </a:solidFill>
            <a:prstDash val="solid"/>
          </a:ln>
          <a:effectLst/>
        </p:spPr>
      </p:cxnSp>
      <p:cxnSp>
        <p:nvCxnSpPr>
          <p:cNvPr id="162" name="Straight Connector 161">
            <a:extLst>
              <a:ext uri="{FF2B5EF4-FFF2-40B4-BE49-F238E27FC236}">
                <a16:creationId xmlns:a16="http://schemas.microsoft.com/office/drawing/2014/main" id="{CC9B2031-1C20-42B3-BC4F-F1B226CD047E}"/>
              </a:ext>
            </a:extLst>
          </p:cNvPr>
          <p:cNvCxnSpPr/>
          <p:nvPr/>
        </p:nvCxnSpPr>
        <p:spPr>
          <a:xfrm>
            <a:off x="10392470" y="2040590"/>
            <a:ext cx="39748" cy="0"/>
          </a:xfrm>
          <a:prstGeom prst="line">
            <a:avLst/>
          </a:prstGeom>
          <a:noFill/>
          <a:ln w="9525" cap="rnd" cmpd="sng" algn="ctr">
            <a:solidFill>
              <a:sysClr val="windowText" lastClr="000000"/>
            </a:solidFill>
            <a:prstDash val="solid"/>
          </a:ln>
          <a:effectLst/>
        </p:spPr>
      </p:cxnSp>
      <p:cxnSp>
        <p:nvCxnSpPr>
          <p:cNvPr id="163" name="Straight Connector 162">
            <a:extLst>
              <a:ext uri="{FF2B5EF4-FFF2-40B4-BE49-F238E27FC236}">
                <a16:creationId xmlns:a16="http://schemas.microsoft.com/office/drawing/2014/main" id="{94AF091C-0B61-48AA-8EF5-DD0B20916E3F}"/>
              </a:ext>
            </a:extLst>
          </p:cNvPr>
          <p:cNvCxnSpPr/>
          <p:nvPr/>
        </p:nvCxnSpPr>
        <p:spPr>
          <a:xfrm>
            <a:off x="10394471" y="1771956"/>
            <a:ext cx="39748" cy="0"/>
          </a:xfrm>
          <a:prstGeom prst="line">
            <a:avLst/>
          </a:prstGeom>
          <a:noFill/>
          <a:ln w="9525" cap="rnd" cmpd="sng" algn="ctr">
            <a:solidFill>
              <a:sysClr val="windowText" lastClr="000000"/>
            </a:solidFill>
            <a:prstDash val="solid"/>
          </a:ln>
          <a:effectLst/>
        </p:spPr>
      </p:cxnSp>
      <p:sp>
        <p:nvSpPr>
          <p:cNvPr id="164" name="TextBox 163">
            <a:extLst>
              <a:ext uri="{FF2B5EF4-FFF2-40B4-BE49-F238E27FC236}">
                <a16:creationId xmlns:a16="http://schemas.microsoft.com/office/drawing/2014/main" id="{DE49BF98-1C0A-4584-B223-B65EF21A2503}"/>
              </a:ext>
            </a:extLst>
          </p:cNvPr>
          <p:cNvSpPr txBox="1"/>
          <p:nvPr/>
        </p:nvSpPr>
        <p:spPr>
          <a:xfrm>
            <a:off x="10357472" y="1644720"/>
            <a:ext cx="344966" cy="261610"/>
          </a:xfrm>
          <a:prstGeom prst="rect">
            <a:avLst/>
          </a:prstGeom>
          <a:noFill/>
        </p:spPr>
        <p:txBody>
          <a:bodyPr wrap="none" rtlCol="0">
            <a:spAutoFit/>
          </a:bodyPr>
          <a:lstStyle/>
          <a:p>
            <a:r>
              <a:rPr lang="en-US" sz="1100" dirty="0">
                <a:solidFill>
                  <a:prstClr val="black"/>
                </a:solidFill>
                <a:latin typeface="Arial" panose="020B0604020202020204" pitchFamily="34" charset="0"/>
                <a:cs typeface="Arial" panose="020B0604020202020204" pitchFamily="34" charset="0"/>
              </a:rPr>
              <a:t>+2</a:t>
            </a:r>
          </a:p>
        </p:txBody>
      </p:sp>
      <p:cxnSp>
        <p:nvCxnSpPr>
          <p:cNvPr id="165" name="Straight Connector 164">
            <a:extLst>
              <a:ext uri="{FF2B5EF4-FFF2-40B4-BE49-F238E27FC236}">
                <a16:creationId xmlns:a16="http://schemas.microsoft.com/office/drawing/2014/main" id="{598DD2DB-B383-4259-BBB4-6AA98AA70811}"/>
              </a:ext>
            </a:extLst>
          </p:cNvPr>
          <p:cNvCxnSpPr/>
          <p:nvPr/>
        </p:nvCxnSpPr>
        <p:spPr>
          <a:xfrm>
            <a:off x="10398473" y="2528661"/>
            <a:ext cx="39748" cy="0"/>
          </a:xfrm>
          <a:prstGeom prst="line">
            <a:avLst/>
          </a:prstGeom>
          <a:noFill/>
          <a:ln w="9525" cap="rnd" cmpd="sng" algn="ctr">
            <a:solidFill>
              <a:sysClr val="windowText" lastClr="000000"/>
            </a:solidFill>
            <a:prstDash val="solid"/>
          </a:ln>
          <a:effectLst/>
        </p:spPr>
      </p:cxnSp>
      <p:cxnSp>
        <p:nvCxnSpPr>
          <p:cNvPr id="166" name="Straight Connector 165">
            <a:extLst>
              <a:ext uri="{FF2B5EF4-FFF2-40B4-BE49-F238E27FC236}">
                <a16:creationId xmlns:a16="http://schemas.microsoft.com/office/drawing/2014/main" id="{00240574-52B9-4350-8CDA-B439C587AE8E}"/>
              </a:ext>
            </a:extLst>
          </p:cNvPr>
          <p:cNvCxnSpPr/>
          <p:nvPr/>
        </p:nvCxnSpPr>
        <p:spPr>
          <a:xfrm>
            <a:off x="10396472" y="2595851"/>
            <a:ext cx="39748" cy="0"/>
          </a:xfrm>
          <a:prstGeom prst="line">
            <a:avLst/>
          </a:prstGeom>
          <a:noFill/>
          <a:ln w="9525" cap="rnd" cmpd="sng" algn="ctr">
            <a:solidFill>
              <a:sysClr val="windowText" lastClr="000000"/>
            </a:solidFill>
            <a:prstDash val="solid"/>
          </a:ln>
          <a:effectLst/>
        </p:spPr>
      </p:cxnSp>
      <p:cxnSp>
        <p:nvCxnSpPr>
          <p:cNvPr id="167" name="Straight Connector 166">
            <a:extLst>
              <a:ext uri="{FF2B5EF4-FFF2-40B4-BE49-F238E27FC236}">
                <a16:creationId xmlns:a16="http://schemas.microsoft.com/office/drawing/2014/main" id="{F16C3078-4F55-4375-95EB-A5A15260E07A}"/>
              </a:ext>
            </a:extLst>
          </p:cNvPr>
          <p:cNvCxnSpPr/>
          <p:nvPr/>
        </p:nvCxnSpPr>
        <p:spPr>
          <a:xfrm>
            <a:off x="10394471" y="2663041"/>
            <a:ext cx="39748" cy="0"/>
          </a:xfrm>
          <a:prstGeom prst="line">
            <a:avLst/>
          </a:prstGeom>
          <a:noFill/>
          <a:ln w="9525" cap="rnd" cmpd="sng" algn="ctr">
            <a:solidFill>
              <a:sysClr val="windowText" lastClr="000000"/>
            </a:solidFill>
            <a:prstDash val="solid"/>
          </a:ln>
          <a:effectLst/>
        </p:spPr>
      </p:cxnSp>
      <p:cxnSp>
        <p:nvCxnSpPr>
          <p:cNvPr id="168" name="Straight Connector 167">
            <a:extLst>
              <a:ext uri="{FF2B5EF4-FFF2-40B4-BE49-F238E27FC236}">
                <a16:creationId xmlns:a16="http://schemas.microsoft.com/office/drawing/2014/main" id="{E5918533-3AE0-4430-B075-66EDAB41D0E8}"/>
              </a:ext>
            </a:extLst>
          </p:cNvPr>
          <p:cNvCxnSpPr/>
          <p:nvPr/>
        </p:nvCxnSpPr>
        <p:spPr>
          <a:xfrm>
            <a:off x="10392470" y="2732232"/>
            <a:ext cx="39748" cy="0"/>
          </a:xfrm>
          <a:prstGeom prst="line">
            <a:avLst/>
          </a:prstGeom>
          <a:noFill/>
          <a:ln w="9525" cap="rnd" cmpd="sng" algn="ctr">
            <a:solidFill>
              <a:sysClr val="windowText" lastClr="000000"/>
            </a:solidFill>
            <a:prstDash val="solid"/>
          </a:ln>
          <a:effectLst/>
        </p:spPr>
      </p:cxnSp>
      <p:cxnSp>
        <p:nvCxnSpPr>
          <p:cNvPr id="169" name="Straight Connector 168">
            <a:extLst>
              <a:ext uri="{FF2B5EF4-FFF2-40B4-BE49-F238E27FC236}">
                <a16:creationId xmlns:a16="http://schemas.microsoft.com/office/drawing/2014/main" id="{B9525BC2-57EA-4C52-8E4A-85C6462DACA8}"/>
              </a:ext>
            </a:extLst>
          </p:cNvPr>
          <p:cNvCxnSpPr/>
          <p:nvPr/>
        </p:nvCxnSpPr>
        <p:spPr>
          <a:xfrm>
            <a:off x="10396472" y="2803424"/>
            <a:ext cx="39748" cy="0"/>
          </a:xfrm>
          <a:prstGeom prst="line">
            <a:avLst/>
          </a:prstGeom>
          <a:noFill/>
          <a:ln w="9525" cap="rnd" cmpd="sng" algn="ctr">
            <a:solidFill>
              <a:sysClr val="windowText" lastClr="000000"/>
            </a:solidFill>
            <a:prstDash val="solid"/>
          </a:ln>
          <a:effectLst/>
        </p:spPr>
      </p:cxnSp>
      <p:cxnSp>
        <p:nvCxnSpPr>
          <p:cNvPr id="170" name="Straight Connector 169">
            <a:extLst>
              <a:ext uri="{FF2B5EF4-FFF2-40B4-BE49-F238E27FC236}">
                <a16:creationId xmlns:a16="http://schemas.microsoft.com/office/drawing/2014/main" id="{5BA8A96F-0B0E-4866-8C83-26B53CE2B9BB}"/>
              </a:ext>
            </a:extLst>
          </p:cNvPr>
          <p:cNvCxnSpPr/>
          <p:nvPr/>
        </p:nvCxnSpPr>
        <p:spPr>
          <a:xfrm>
            <a:off x="10401067" y="2871143"/>
            <a:ext cx="39748" cy="0"/>
          </a:xfrm>
          <a:prstGeom prst="line">
            <a:avLst/>
          </a:prstGeom>
          <a:noFill/>
          <a:ln w="9525" cap="rnd" cmpd="sng" algn="ctr">
            <a:solidFill>
              <a:sysClr val="windowText" lastClr="000000"/>
            </a:solidFill>
            <a:prstDash val="solid"/>
          </a:ln>
          <a:effectLst/>
        </p:spPr>
      </p:cxnSp>
      <p:cxnSp>
        <p:nvCxnSpPr>
          <p:cNvPr id="171" name="Straight Connector 170">
            <a:extLst>
              <a:ext uri="{FF2B5EF4-FFF2-40B4-BE49-F238E27FC236}">
                <a16:creationId xmlns:a16="http://schemas.microsoft.com/office/drawing/2014/main" id="{F4FF3D18-D4C1-4C9A-8932-5DEEF0A94527}"/>
              </a:ext>
            </a:extLst>
          </p:cNvPr>
          <p:cNvCxnSpPr/>
          <p:nvPr/>
        </p:nvCxnSpPr>
        <p:spPr>
          <a:xfrm>
            <a:off x="10399066" y="2938333"/>
            <a:ext cx="39748" cy="0"/>
          </a:xfrm>
          <a:prstGeom prst="line">
            <a:avLst/>
          </a:prstGeom>
          <a:noFill/>
          <a:ln w="9525" cap="rnd" cmpd="sng" algn="ctr">
            <a:solidFill>
              <a:sysClr val="windowText" lastClr="000000"/>
            </a:solidFill>
            <a:prstDash val="solid"/>
          </a:ln>
          <a:effectLst/>
        </p:spPr>
      </p:cxnSp>
      <p:cxnSp>
        <p:nvCxnSpPr>
          <p:cNvPr id="172" name="Straight Connector 171">
            <a:extLst>
              <a:ext uri="{FF2B5EF4-FFF2-40B4-BE49-F238E27FC236}">
                <a16:creationId xmlns:a16="http://schemas.microsoft.com/office/drawing/2014/main" id="{C67501B2-E6C0-48EC-BFF3-70226C30104D}"/>
              </a:ext>
            </a:extLst>
          </p:cNvPr>
          <p:cNvCxnSpPr/>
          <p:nvPr/>
        </p:nvCxnSpPr>
        <p:spPr>
          <a:xfrm>
            <a:off x="10397065" y="3005523"/>
            <a:ext cx="39748" cy="0"/>
          </a:xfrm>
          <a:prstGeom prst="line">
            <a:avLst/>
          </a:prstGeom>
          <a:noFill/>
          <a:ln w="9525" cap="rnd" cmpd="sng" algn="ctr">
            <a:solidFill>
              <a:sysClr val="windowText" lastClr="000000"/>
            </a:solidFill>
            <a:prstDash val="solid"/>
          </a:ln>
          <a:effectLst/>
        </p:spPr>
      </p:cxnSp>
      <p:cxnSp>
        <p:nvCxnSpPr>
          <p:cNvPr id="173" name="Straight Connector 172">
            <a:extLst>
              <a:ext uri="{FF2B5EF4-FFF2-40B4-BE49-F238E27FC236}">
                <a16:creationId xmlns:a16="http://schemas.microsoft.com/office/drawing/2014/main" id="{76A878EF-96D9-464B-830A-C7CC5D178D5B}"/>
              </a:ext>
            </a:extLst>
          </p:cNvPr>
          <p:cNvCxnSpPr/>
          <p:nvPr/>
        </p:nvCxnSpPr>
        <p:spPr>
          <a:xfrm>
            <a:off x="10395064" y="3074714"/>
            <a:ext cx="39748" cy="0"/>
          </a:xfrm>
          <a:prstGeom prst="line">
            <a:avLst/>
          </a:prstGeom>
          <a:noFill/>
          <a:ln w="9525" cap="rnd" cmpd="sng" algn="ctr">
            <a:solidFill>
              <a:sysClr val="windowText" lastClr="000000"/>
            </a:solidFill>
            <a:prstDash val="solid"/>
          </a:ln>
          <a:effectLst/>
        </p:spPr>
      </p:cxnSp>
      <p:cxnSp>
        <p:nvCxnSpPr>
          <p:cNvPr id="174" name="Straight Connector 173">
            <a:extLst>
              <a:ext uri="{FF2B5EF4-FFF2-40B4-BE49-F238E27FC236}">
                <a16:creationId xmlns:a16="http://schemas.microsoft.com/office/drawing/2014/main" id="{55A8BF96-2905-4CF1-BB37-17C4015978F8}"/>
              </a:ext>
            </a:extLst>
          </p:cNvPr>
          <p:cNvCxnSpPr/>
          <p:nvPr/>
        </p:nvCxnSpPr>
        <p:spPr>
          <a:xfrm>
            <a:off x="10399066" y="3145906"/>
            <a:ext cx="39748" cy="0"/>
          </a:xfrm>
          <a:prstGeom prst="line">
            <a:avLst/>
          </a:prstGeom>
          <a:noFill/>
          <a:ln w="9525" cap="rnd" cmpd="sng" algn="ctr">
            <a:solidFill>
              <a:sysClr val="windowText" lastClr="000000"/>
            </a:solidFill>
            <a:prstDash val="solid"/>
          </a:ln>
          <a:effectLst/>
        </p:spPr>
      </p:cxnSp>
      <p:cxnSp>
        <p:nvCxnSpPr>
          <p:cNvPr id="175" name="Straight Connector 174">
            <a:extLst>
              <a:ext uri="{FF2B5EF4-FFF2-40B4-BE49-F238E27FC236}">
                <a16:creationId xmlns:a16="http://schemas.microsoft.com/office/drawing/2014/main" id="{76CFC376-6679-4AC3-9606-9BBF9E253913}"/>
              </a:ext>
            </a:extLst>
          </p:cNvPr>
          <p:cNvCxnSpPr/>
          <p:nvPr/>
        </p:nvCxnSpPr>
        <p:spPr>
          <a:xfrm>
            <a:off x="10403661" y="3209623"/>
            <a:ext cx="39748" cy="0"/>
          </a:xfrm>
          <a:prstGeom prst="line">
            <a:avLst/>
          </a:prstGeom>
          <a:noFill/>
          <a:ln w="9525" cap="rnd" cmpd="sng" algn="ctr">
            <a:solidFill>
              <a:sysClr val="windowText" lastClr="000000"/>
            </a:solidFill>
            <a:prstDash val="solid"/>
          </a:ln>
          <a:effectLst/>
        </p:spPr>
      </p:cxnSp>
      <p:cxnSp>
        <p:nvCxnSpPr>
          <p:cNvPr id="176" name="Straight Connector 175">
            <a:extLst>
              <a:ext uri="{FF2B5EF4-FFF2-40B4-BE49-F238E27FC236}">
                <a16:creationId xmlns:a16="http://schemas.microsoft.com/office/drawing/2014/main" id="{3A9539D8-EF84-49E6-9039-EB22EAAC6E2F}"/>
              </a:ext>
            </a:extLst>
          </p:cNvPr>
          <p:cNvCxnSpPr/>
          <p:nvPr/>
        </p:nvCxnSpPr>
        <p:spPr>
          <a:xfrm>
            <a:off x="10401660" y="3276813"/>
            <a:ext cx="39748" cy="0"/>
          </a:xfrm>
          <a:prstGeom prst="line">
            <a:avLst/>
          </a:prstGeom>
          <a:noFill/>
          <a:ln w="9525" cap="rnd" cmpd="sng" algn="ctr">
            <a:solidFill>
              <a:sysClr val="windowText" lastClr="000000"/>
            </a:solidFill>
            <a:prstDash val="solid"/>
          </a:ln>
          <a:effectLst/>
        </p:spPr>
      </p:cxnSp>
      <p:cxnSp>
        <p:nvCxnSpPr>
          <p:cNvPr id="177" name="Straight Connector 176">
            <a:extLst>
              <a:ext uri="{FF2B5EF4-FFF2-40B4-BE49-F238E27FC236}">
                <a16:creationId xmlns:a16="http://schemas.microsoft.com/office/drawing/2014/main" id="{7AE4492C-46F3-48CD-AB0D-77831B9F7B97}"/>
              </a:ext>
            </a:extLst>
          </p:cNvPr>
          <p:cNvCxnSpPr/>
          <p:nvPr/>
        </p:nvCxnSpPr>
        <p:spPr>
          <a:xfrm>
            <a:off x="10399659" y="3344003"/>
            <a:ext cx="39748" cy="0"/>
          </a:xfrm>
          <a:prstGeom prst="line">
            <a:avLst/>
          </a:prstGeom>
          <a:noFill/>
          <a:ln w="9525" cap="rnd" cmpd="sng" algn="ctr">
            <a:solidFill>
              <a:sysClr val="windowText" lastClr="000000"/>
            </a:solidFill>
            <a:prstDash val="solid"/>
          </a:ln>
          <a:effectLst/>
        </p:spPr>
      </p:cxnSp>
      <p:cxnSp>
        <p:nvCxnSpPr>
          <p:cNvPr id="178" name="Straight Connector 177">
            <a:extLst>
              <a:ext uri="{FF2B5EF4-FFF2-40B4-BE49-F238E27FC236}">
                <a16:creationId xmlns:a16="http://schemas.microsoft.com/office/drawing/2014/main" id="{B3BD98BE-7E79-4AC5-B611-DF48E8261677}"/>
              </a:ext>
            </a:extLst>
          </p:cNvPr>
          <p:cNvCxnSpPr/>
          <p:nvPr/>
        </p:nvCxnSpPr>
        <p:spPr>
          <a:xfrm>
            <a:off x="10397658" y="3413194"/>
            <a:ext cx="39748" cy="0"/>
          </a:xfrm>
          <a:prstGeom prst="line">
            <a:avLst/>
          </a:prstGeom>
          <a:noFill/>
          <a:ln w="9525" cap="rnd" cmpd="sng" algn="ctr">
            <a:solidFill>
              <a:sysClr val="windowText" lastClr="000000"/>
            </a:solidFill>
            <a:prstDash val="solid"/>
          </a:ln>
          <a:effectLst/>
        </p:spPr>
      </p:cxnSp>
      <p:cxnSp>
        <p:nvCxnSpPr>
          <p:cNvPr id="179" name="Straight Connector 178">
            <a:extLst>
              <a:ext uri="{FF2B5EF4-FFF2-40B4-BE49-F238E27FC236}">
                <a16:creationId xmlns:a16="http://schemas.microsoft.com/office/drawing/2014/main" id="{06BF61DB-7ECA-4A83-A0F6-F04E786151BE}"/>
              </a:ext>
            </a:extLst>
          </p:cNvPr>
          <p:cNvCxnSpPr/>
          <p:nvPr/>
        </p:nvCxnSpPr>
        <p:spPr>
          <a:xfrm>
            <a:off x="10401660" y="3484386"/>
            <a:ext cx="39748" cy="0"/>
          </a:xfrm>
          <a:prstGeom prst="line">
            <a:avLst/>
          </a:prstGeom>
          <a:noFill/>
          <a:ln w="9525" cap="rnd" cmpd="sng" algn="ctr">
            <a:solidFill>
              <a:sysClr val="windowText" lastClr="000000"/>
            </a:solidFill>
            <a:prstDash val="solid"/>
          </a:ln>
          <a:effectLst/>
        </p:spPr>
      </p:cxnSp>
      <p:cxnSp>
        <p:nvCxnSpPr>
          <p:cNvPr id="180" name="Straight Connector 179">
            <a:extLst>
              <a:ext uri="{FF2B5EF4-FFF2-40B4-BE49-F238E27FC236}">
                <a16:creationId xmlns:a16="http://schemas.microsoft.com/office/drawing/2014/main" id="{08ECB87D-B946-4A95-A66C-57903BF3CB5C}"/>
              </a:ext>
            </a:extLst>
          </p:cNvPr>
          <p:cNvCxnSpPr/>
          <p:nvPr/>
        </p:nvCxnSpPr>
        <p:spPr>
          <a:xfrm>
            <a:off x="10400252" y="3548103"/>
            <a:ext cx="39748" cy="0"/>
          </a:xfrm>
          <a:prstGeom prst="line">
            <a:avLst/>
          </a:prstGeom>
          <a:noFill/>
          <a:ln w="9525" cap="rnd" cmpd="sng" algn="ctr">
            <a:solidFill>
              <a:sysClr val="windowText" lastClr="000000"/>
            </a:solidFill>
            <a:prstDash val="solid"/>
          </a:ln>
          <a:effectLst/>
        </p:spPr>
      </p:cxnSp>
      <p:cxnSp>
        <p:nvCxnSpPr>
          <p:cNvPr id="181" name="Straight Connector 180">
            <a:extLst>
              <a:ext uri="{FF2B5EF4-FFF2-40B4-BE49-F238E27FC236}">
                <a16:creationId xmlns:a16="http://schemas.microsoft.com/office/drawing/2014/main" id="{6875D2D0-55E6-43E2-BC96-CC8D85DEFA51}"/>
              </a:ext>
            </a:extLst>
          </p:cNvPr>
          <p:cNvCxnSpPr/>
          <p:nvPr/>
        </p:nvCxnSpPr>
        <p:spPr>
          <a:xfrm>
            <a:off x="10398251" y="3615293"/>
            <a:ext cx="39748" cy="0"/>
          </a:xfrm>
          <a:prstGeom prst="line">
            <a:avLst/>
          </a:prstGeom>
          <a:noFill/>
          <a:ln w="9525" cap="rnd" cmpd="sng" algn="ctr">
            <a:solidFill>
              <a:sysClr val="windowText" lastClr="000000"/>
            </a:solidFill>
            <a:prstDash val="solid"/>
          </a:ln>
          <a:effectLst/>
        </p:spPr>
      </p:cxnSp>
      <p:cxnSp>
        <p:nvCxnSpPr>
          <p:cNvPr id="182" name="Straight Connector 181">
            <a:extLst>
              <a:ext uri="{FF2B5EF4-FFF2-40B4-BE49-F238E27FC236}">
                <a16:creationId xmlns:a16="http://schemas.microsoft.com/office/drawing/2014/main" id="{C4CEFF2F-BCD3-406A-B9E4-FF8B6F7DE1D3}"/>
              </a:ext>
            </a:extLst>
          </p:cNvPr>
          <p:cNvCxnSpPr/>
          <p:nvPr/>
        </p:nvCxnSpPr>
        <p:spPr>
          <a:xfrm>
            <a:off x="10396250" y="3682483"/>
            <a:ext cx="39748" cy="0"/>
          </a:xfrm>
          <a:prstGeom prst="line">
            <a:avLst/>
          </a:prstGeom>
          <a:noFill/>
          <a:ln w="9525" cap="rnd" cmpd="sng" algn="ctr">
            <a:solidFill>
              <a:sysClr val="windowText" lastClr="000000"/>
            </a:solidFill>
            <a:prstDash val="solid"/>
          </a:ln>
          <a:effectLst/>
        </p:spPr>
      </p:cxnSp>
      <p:cxnSp>
        <p:nvCxnSpPr>
          <p:cNvPr id="183" name="Straight Connector 182">
            <a:extLst>
              <a:ext uri="{FF2B5EF4-FFF2-40B4-BE49-F238E27FC236}">
                <a16:creationId xmlns:a16="http://schemas.microsoft.com/office/drawing/2014/main" id="{DEA961AF-F51C-4EE3-904A-3199B3C047CA}"/>
              </a:ext>
            </a:extLst>
          </p:cNvPr>
          <p:cNvCxnSpPr/>
          <p:nvPr/>
        </p:nvCxnSpPr>
        <p:spPr>
          <a:xfrm>
            <a:off x="10394249" y="3751674"/>
            <a:ext cx="39748" cy="0"/>
          </a:xfrm>
          <a:prstGeom prst="line">
            <a:avLst/>
          </a:prstGeom>
          <a:noFill/>
          <a:ln w="9525" cap="rnd" cmpd="sng" algn="ctr">
            <a:solidFill>
              <a:sysClr val="windowText" lastClr="000000"/>
            </a:solidFill>
            <a:prstDash val="solid"/>
          </a:ln>
          <a:effectLst/>
        </p:spPr>
      </p:cxnSp>
      <p:cxnSp>
        <p:nvCxnSpPr>
          <p:cNvPr id="184" name="Straight Connector 183">
            <a:extLst>
              <a:ext uri="{FF2B5EF4-FFF2-40B4-BE49-F238E27FC236}">
                <a16:creationId xmlns:a16="http://schemas.microsoft.com/office/drawing/2014/main" id="{4C1351A3-0920-4BFD-8868-0C30C7271A47}"/>
              </a:ext>
            </a:extLst>
          </p:cNvPr>
          <p:cNvCxnSpPr/>
          <p:nvPr/>
        </p:nvCxnSpPr>
        <p:spPr>
          <a:xfrm>
            <a:off x="10398251" y="3822866"/>
            <a:ext cx="39748" cy="0"/>
          </a:xfrm>
          <a:prstGeom prst="line">
            <a:avLst/>
          </a:prstGeom>
          <a:noFill/>
          <a:ln w="9525" cap="rnd" cmpd="sng" algn="ctr">
            <a:solidFill>
              <a:sysClr val="windowText" lastClr="000000"/>
            </a:solidFill>
            <a:prstDash val="solid"/>
          </a:ln>
          <a:effectLst/>
        </p:spPr>
      </p:cxnSp>
      <p:cxnSp>
        <p:nvCxnSpPr>
          <p:cNvPr id="185" name="Straight Connector 184">
            <a:extLst>
              <a:ext uri="{FF2B5EF4-FFF2-40B4-BE49-F238E27FC236}">
                <a16:creationId xmlns:a16="http://schemas.microsoft.com/office/drawing/2014/main" id="{C2697F7B-8257-4256-84E6-13D3EE8256F4}"/>
              </a:ext>
            </a:extLst>
          </p:cNvPr>
          <p:cNvCxnSpPr/>
          <p:nvPr/>
        </p:nvCxnSpPr>
        <p:spPr>
          <a:xfrm>
            <a:off x="10398844" y="3888584"/>
            <a:ext cx="39748" cy="0"/>
          </a:xfrm>
          <a:prstGeom prst="line">
            <a:avLst/>
          </a:prstGeom>
          <a:noFill/>
          <a:ln w="9525" cap="rnd" cmpd="sng" algn="ctr">
            <a:solidFill>
              <a:sysClr val="windowText" lastClr="000000"/>
            </a:solidFill>
            <a:prstDash val="solid"/>
          </a:ln>
          <a:effectLst/>
        </p:spPr>
      </p:cxnSp>
      <p:cxnSp>
        <p:nvCxnSpPr>
          <p:cNvPr id="186" name="Straight Connector 185">
            <a:extLst>
              <a:ext uri="{FF2B5EF4-FFF2-40B4-BE49-F238E27FC236}">
                <a16:creationId xmlns:a16="http://schemas.microsoft.com/office/drawing/2014/main" id="{80AE6E84-0FA3-4217-B4F2-DE3165E7AA6D}"/>
              </a:ext>
            </a:extLst>
          </p:cNvPr>
          <p:cNvCxnSpPr/>
          <p:nvPr/>
        </p:nvCxnSpPr>
        <p:spPr>
          <a:xfrm>
            <a:off x="10396843" y="3955774"/>
            <a:ext cx="39748" cy="0"/>
          </a:xfrm>
          <a:prstGeom prst="line">
            <a:avLst/>
          </a:prstGeom>
          <a:noFill/>
          <a:ln w="9525" cap="rnd" cmpd="sng" algn="ctr">
            <a:solidFill>
              <a:sysClr val="windowText" lastClr="000000"/>
            </a:solidFill>
            <a:prstDash val="solid"/>
          </a:ln>
          <a:effectLst/>
        </p:spPr>
      </p:cxnSp>
      <p:cxnSp>
        <p:nvCxnSpPr>
          <p:cNvPr id="187" name="Straight Connector 186">
            <a:extLst>
              <a:ext uri="{FF2B5EF4-FFF2-40B4-BE49-F238E27FC236}">
                <a16:creationId xmlns:a16="http://schemas.microsoft.com/office/drawing/2014/main" id="{29E06EA1-A5D1-49BF-8F02-C16AB17BC4E9}"/>
              </a:ext>
            </a:extLst>
          </p:cNvPr>
          <p:cNvCxnSpPr/>
          <p:nvPr/>
        </p:nvCxnSpPr>
        <p:spPr>
          <a:xfrm>
            <a:off x="10394842" y="4022964"/>
            <a:ext cx="39748" cy="0"/>
          </a:xfrm>
          <a:prstGeom prst="line">
            <a:avLst/>
          </a:prstGeom>
          <a:noFill/>
          <a:ln w="9525" cap="rnd" cmpd="sng" algn="ctr">
            <a:solidFill>
              <a:sysClr val="windowText" lastClr="000000"/>
            </a:solidFill>
            <a:prstDash val="solid"/>
          </a:ln>
          <a:effectLst/>
        </p:spPr>
      </p:cxnSp>
      <p:cxnSp>
        <p:nvCxnSpPr>
          <p:cNvPr id="188" name="Straight Connector 187">
            <a:extLst>
              <a:ext uri="{FF2B5EF4-FFF2-40B4-BE49-F238E27FC236}">
                <a16:creationId xmlns:a16="http://schemas.microsoft.com/office/drawing/2014/main" id="{3789D575-83BA-4075-B849-BB326F3D10AB}"/>
              </a:ext>
            </a:extLst>
          </p:cNvPr>
          <p:cNvCxnSpPr/>
          <p:nvPr/>
        </p:nvCxnSpPr>
        <p:spPr>
          <a:xfrm>
            <a:off x="10392841" y="4092155"/>
            <a:ext cx="39748" cy="0"/>
          </a:xfrm>
          <a:prstGeom prst="line">
            <a:avLst/>
          </a:prstGeom>
          <a:noFill/>
          <a:ln w="9525" cap="rnd" cmpd="sng" algn="ctr">
            <a:solidFill>
              <a:sysClr val="windowText" lastClr="000000"/>
            </a:solidFill>
            <a:prstDash val="solid"/>
          </a:ln>
          <a:effectLst/>
        </p:spPr>
      </p:cxnSp>
      <p:cxnSp>
        <p:nvCxnSpPr>
          <p:cNvPr id="189" name="Straight Connector 188">
            <a:extLst>
              <a:ext uri="{FF2B5EF4-FFF2-40B4-BE49-F238E27FC236}">
                <a16:creationId xmlns:a16="http://schemas.microsoft.com/office/drawing/2014/main" id="{2AA923B6-03BE-4246-ACCB-E3709327CA51}"/>
              </a:ext>
            </a:extLst>
          </p:cNvPr>
          <p:cNvCxnSpPr/>
          <p:nvPr/>
        </p:nvCxnSpPr>
        <p:spPr>
          <a:xfrm>
            <a:off x="10396843" y="4163347"/>
            <a:ext cx="39748" cy="0"/>
          </a:xfrm>
          <a:prstGeom prst="line">
            <a:avLst/>
          </a:prstGeom>
          <a:noFill/>
          <a:ln w="9525" cap="rnd" cmpd="sng" algn="ctr">
            <a:solidFill>
              <a:sysClr val="windowText" lastClr="000000"/>
            </a:solidFill>
            <a:prstDash val="solid"/>
          </a:ln>
          <a:effectLst/>
        </p:spPr>
      </p:cxnSp>
      <p:cxnSp>
        <p:nvCxnSpPr>
          <p:cNvPr id="190" name="Straight Connector 189">
            <a:extLst>
              <a:ext uri="{FF2B5EF4-FFF2-40B4-BE49-F238E27FC236}">
                <a16:creationId xmlns:a16="http://schemas.microsoft.com/office/drawing/2014/main" id="{AB450109-E09C-4713-999D-16F2232F9D07}"/>
              </a:ext>
            </a:extLst>
          </p:cNvPr>
          <p:cNvCxnSpPr/>
          <p:nvPr/>
        </p:nvCxnSpPr>
        <p:spPr>
          <a:xfrm>
            <a:off x="10397436" y="4229065"/>
            <a:ext cx="39748" cy="0"/>
          </a:xfrm>
          <a:prstGeom prst="line">
            <a:avLst/>
          </a:prstGeom>
          <a:noFill/>
          <a:ln w="9525" cap="rnd" cmpd="sng" algn="ctr">
            <a:solidFill>
              <a:sysClr val="windowText" lastClr="000000"/>
            </a:solidFill>
            <a:prstDash val="solid"/>
          </a:ln>
          <a:effectLst/>
        </p:spPr>
      </p:cxnSp>
      <p:cxnSp>
        <p:nvCxnSpPr>
          <p:cNvPr id="191" name="Straight Connector 190">
            <a:extLst>
              <a:ext uri="{FF2B5EF4-FFF2-40B4-BE49-F238E27FC236}">
                <a16:creationId xmlns:a16="http://schemas.microsoft.com/office/drawing/2014/main" id="{B50D4F49-92E9-4E8F-9908-259031FC090A}"/>
              </a:ext>
            </a:extLst>
          </p:cNvPr>
          <p:cNvCxnSpPr/>
          <p:nvPr/>
        </p:nvCxnSpPr>
        <p:spPr>
          <a:xfrm>
            <a:off x="10395435" y="4296255"/>
            <a:ext cx="39748" cy="0"/>
          </a:xfrm>
          <a:prstGeom prst="line">
            <a:avLst/>
          </a:prstGeom>
          <a:noFill/>
          <a:ln w="9525" cap="rnd" cmpd="sng" algn="ctr">
            <a:solidFill>
              <a:sysClr val="windowText" lastClr="000000"/>
            </a:solidFill>
            <a:prstDash val="solid"/>
          </a:ln>
          <a:effectLst/>
        </p:spPr>
      </p:cxnSp>
      <p:cxnSp>
        <p:nvCxnSpPr>
          <p:cNvPr id="192" name="Straight Connector 191">
            <a:extLst>
              <a:ext uri="{FF2B5EF4-FFF2-40B4-BE49-F238E27FC236}">
                <a16:creationId xmlns:a16="http://schemas.microsoft.com/office/drawing/2014/main" id="{9C95E10E-7D7D-4642-896E-E191894F4BF1}"/>
              </a:ext>
            </a:extLst>
          </p:cNvPr>
          <p:cNvCxnSpPr/>
          <p:nvPr/>
        </p:nvCxnSpPr>
        <p:spPr>
          <a:xfrm>
            <a:off x="10393434" y="4363445"/>
            <a:ext cx="39748" cy="0"/>
          </a:xfrm>
          <a:prstGeom prst="line">
            <a:avLst/>
          </a:prstGeom>
          <a:noFill/>
          <a:ln w="9525" cap="rnd" cmpd="sng" algn="ctr">
            <a:solidFill>
              <a:sysClr val="windowText" lastClr="000000"/>
            </a:solidFill>
            <a:prstDash val="solid"/>
          </a:ln>
          <a:effectLst/>
        </p:spPr>
      </p:cxnSp>
      <p:cxnSp>
        <p:nvCxnSpPr>
          <p:cNvPr id="193" name="Straight Connector 192">
            <a:extLst>
              <a:ext uri="{FF2B5EF4-FFF2-40B4-BE49-F238E27FC236}">
                <a16:creationId xmlns:a16="http://schemas.microsoft.com/office/drawing/2014/main" id="{1AF81818-26DD-4B6E-8E54-D06FA867D3DA}"/>
              </a:ext>
            </a:extLst>
          </p:cNvPr>
          <p:cNvCxnSpPr/>
          <p:nvPr/>
        </p:nvCxnSpPr>
        <p:spPr>
          <a:xfrm>
            <a:off x="10391433" y="4432636"/>
            <a:ext cx="39748" cy="0"/>
          </a:xfrm>
          <a:prstGeom prst="line">
            <a:avLst/>
          </a:prstGeom>
          <a:noFill/>
          <a:ln w="9525" cap="rnd" cmpd="sng" algn="ctr">
            <a:solidFill>
              <a:sysClr val="windowText" lastClr="000000"/>
            </a:solidFill>
            <a:prstDash val="solid"/>
          </a:ln>
          <a:effectLst/>
        </p:spPr>
      </p:cxnSp>
      <p:cxnSp>
        <p:nvCxnSpPr>
          <p:cNvPr id="194" name="Straight Connector 193">
            <a:extLst>
              <a:ext uri="{FF2B5EF4-FFF2-40B4-BE49-F238E27FC236}">
                <a16:creationId xmlns:a16="http://schemas.microsoft.com/office/drawing/2014/main" id="{C442D368-8B8E-492A-B8F6-74F914D1F858}"/>
              </a:ext>
            </a:extLst>
          </p:cNvPr>
          <p:cNvCxnSpPr/>
          <p:nvPr/>
        </p:nvCxnSpPr>
        <p:spPr>
          <a:xfrm>
            <a:off x="10395435" y="4503828"/>
            <a:ext cx="39748" cy="0"/>
          </a:xfrm>
          <a:prstGeom prst="line">
            <a:avLst/>
          </a:prstGeom>
          <a:noFill/>
          <a:ln w="9525" cap="rnd" cmpd="sng" algn="ctr">
            <a:solidFill>
              <a:sysClr val="windowText" lastClr="000000"/>
            </a:solidFill>
            <a:prstDash val="solid"/>
          </a:ln>
          <a:effectLst/>
        </p:spPr>
      </p:cxnSp>
      <p:sp>
        <p:nvSpPr>
          <p:cNvPr id="195" name="TextBox 194">
            <a:extLst>
              <a:ext uri="{FF2B5EF4-FFF2-40B4-BE49-F238E27FC236}">
                <a16:creationId xmlns:a16="http://schemas.microsoft.com/office/drawing/2014/main" id="{292292E2-6FBA-4047-B83C-222F1CDA1CA6}"/>
              </a:ext>
            </a:extLst>
          </p:cNvPr>
          <p:cNvSpPr txBox="1"/>
          <p:nvPr/>
        </p:nvSpPr>
        <p:spPr>
          <a:xfrm>
            <a:off x="10369552" y="2662669"/>
            <a:ext cx="309700" cy="261610"/>
          </a:xfrm>
          <a:prstGeom prst="rect">
            <a:avLst/>
          </a:prstGeom>
          <a:noFill/>
        </p:spPr>
        <p:txBody>
          <a:bodyPr wrap="none" rtlCol="0">
            <a:spAutoFit/>
          </a:bodyPr>
          <a:lstStyle/>
          <a:p>
            <a:r>
              <a:rPr lang="en-US" sz="1100" dirty="0">
                <a:solidFill>
                  <a:prstClr val="black"/>
                </a:solidFill>
                <a:latin typeface="Arial" panose="020B0604020202020204" pitchFamily="34" charset="0"/>
                <a:cs typeface="Arial" panose="020B0604020202020204" pitchFamily="34" charset="0"/>
              </a:rPr>
              <a:t>-4</a:t>
            </a:r>
          </a:p>
        </p:txBody>
      </p:sp>
      <p:sp>
        <p:nvSpPr>
          <p:cNvPr id="196" name="TextBox 195">
            <a:extLst>
              <a:ext uri="{FF2B5EF4-FFF2-40B4-BE49-F238E27FC236}">
                <a16:creationId xmlns:a16="http://schemas.microsoft.com/office/drawing/2014/main" id="{7F17C711-CC7A-4255-B665-56C585130BE6}"/>
              </a:ext>
            </a:extLst>
          </p:cNvPr>
          <p:cNvSpPr txBox="1"/>
          <p:nvPr/>
        </p:nvSpPr>
        <p:spPr>
          <a:xfrm>
            <a:off x="10376091" y="3001312"/>
            <a:ext cx="309700" cy="261610"/>
          </a:xfrm>
          <a:prstGeom prst="rect">
            <a:avLst/>
          </a:prstGeom>
          <a:noFill/>
        </p:spPr>
        <p:txBody>
          <a:bodyPr wrap="none" rtlCol="0">
            <a:spAutoFit/>
          </a:bodyPr>
          <a:lstStyle/>
          <a:p>
            <a:r>
              <a:rPr lang="en-US" sz="1100" dirty="0">
                <a:solidFill>
                  <a:prstClr val="black"/>
                </a:solidFill>
                <a:latin typeface="Arial" panose="020B0604020202020204" pitchFamily="34" charset="0"/>
                <a:cs typeface="Arial" panose="020B0604020202020204" pitchFamily="34" charset="0"/>
              </a:rPr>
              <a:t>-6</a:t>
            </a:r>
          </a:p>
        </p:txBody>
      </p:sp>
      <p:sp>
        <p:nvSpPr>
          <p:cNvPr id="197" name="TextBox 196">
            <a:extLst>
              <a:ext uri="{FF2B5EF4-FFF2-40B4-BE49-F238E27FC236}">
                <a16:creationId xmlns:a16="http://schemas.microsoft.com/office/drawing/2014/main" id="{8A1BF811-E564-4905-94C3-1CAD8EE0DEF6}"/>
              </a:ext>
            </a:extLst>
          </p:cNvPr>
          <p:cNvSpPr txBox="1"/>
          <p:nvPr/>
        </p:nvSpPr>
        <p:spPr>
          <a:xfrm>
            <a:off x="10382630" y="3339955"/>
            <a:ext cx="309700" cy="261610"/>
          </a:xfrm>
          <a:prstGeom prst="rect">
            <a:avLst/>
          </a:prstGeom>
          <a:noFill/>
        </p:spPr>
        <p:txBody>
          <a:bodyPr wrap="none" rtlCol="0">
            <a:spAutoFit/>
          </a:bodyPr>
          <a:lstStyle/>
          <a:p>
            <a:r>
              <a:rPr lang="en-US" sz="1100" dirty="0">
                <a:solidFill>
                  <a:prstClr val="black"/>
                </a:solidFill>
                <a:latin typeface="Arial" panose="020B0604020202020204" pitchFamily="34" charset="0"/>
                <a:cs typeface="Arial" panose="020B0604020202020204" pitchFamily="34" charset="0"/>
              </a:rPr>
              <a:t>-8</a:t>
            </a:r>
          </a:p>
        </p:txBody>
      </p:sp>
      <p:sp>
        <p:nvSpPr>
          <p:cNvPr id="198" name="TextBox 197">
            <a:extLst>
              <a:ext uri="{FF2B5EF4-FFF2-40B4-BE49-F238E27FC236}">
                <a16:creationId xmlns:a16="http://schemas.microsoft.com/office/drawing/2014/main" id="{E5345108-1E93-49CD-9985-23FEECD8FDC5}"/>
              </a:ext>
            </a:extLst>
          </p:cNvPr>
          <p:cNvSpPr txBox="1"/>
          <p:nvPr/>
        </p:nvSpPr>
        <p:spPr>
          <a:xfrm>
            <a:off x="10355152" y="3678598"/>
            <a:ext cx="388248" cy="261610"/>
          </a:xfrm>
          <a:prstGeom prst="rect">
            <a:avLst/>
          </a:prstGeom>
          <a:noFill/>
        </p:spPr>
        <p:txBody>
          <a:bodyPr wrap="none" rtlCol="0">
            <a:spAutoFit/>
          </a:bodyPr>
          <a:lstStyle/>
          <a:p>
            <a:r>
              <a:rPr lang="en-US" sz="1100" dirty="0">
                <a:solidFill>
                  <a:prstClr val="black"/>
                </a:solidFill>
                <a:latin typeface="Arial" panose="020B0604020202020204" pitchFamily="34" charset="0"/>
                <a:cs typeface="Arial" panose="020B0604020202020204" pitchFamily="34" charset="0"/>
              </a:rPr>
              <a:t>-10</a:t>
            </a:r>
          </a:p>
        </p:txBody>
      </p:sp>
      <p:sp>
        <p:nvSpPr>
          <p:cNvPr id="199" name="TextBox 198">
            <a:extLst>
              <a:ext uri="{FF2B5EF4-FFF2-40B4-BE49-F238E27FC236}">
                <a16:creationId xmlns:a16="http://schemas.microsoft.com/office/drawing/2014/main" id="{7AE70D7C-EB72-4746-B63E-FD3FCDA93E31}"/>
              </a:ext>
            </a:extLst>
          </p:cNvPr>
          <p:cNvSpPr txBox="1"/>
          <p:nvPr/>
        </p:nvSpPr>
        <p:spPr>
          <a:xfrm>
            <a:off x="10351686" y="4017241"/>
            <a:ext cx="388248" cy="261610"/>
          </a:xfrm>
          <a:prstGeom prst="rect">
            <a:avLst/>
          </a:prstGeom>
          <a:noFill/>
        </p:spPr>
        <p:txBody>
          <a:bodyPr wrap="none" rtlCol="0">
            <a:spAutoFit/>
          </a:bodyPr>
          <a:lstStyle/>
          <a:p>
            <a:r>
              <a:rPr lang="en-US" sz="1100" dirty="0">
                <a:solidFill>
                  <a:prstClr val="black"/>
                </a:solidFill>
                <a:latin typeface="Arial" panose="020B0604020202020204" pitchFamily="34" charset="0"/>
                <a:cs typeface="Arial" panose="020B0604020202020204" pitchFamily="34" charset="0"/>
              </a:rPr>
              <a:t>-12</a:t>
            </a:r>
          </a:p>
        </p:txBody>
      </p:sp>
      <p:sp>
        <p:nvSpPr>
          <p:cNvPr id="200" name="TextBox 199">
            <a:extLst>
              <a:ext uri="{FF2B5EF4-FFF2-40B4-BE49-F238E27FC236}">
                <a16:creationId xmlns:a16="http://schemas.microsoft.com/office/drawing/2014/main" id="{6283210C-DB51-4DC7-A9B5-35E05B247031}"/>
              </a:ext>
            </a:extLst>
          </p:cNvPr>
          <p:cNvSpPr txBox="1"/>
          <p:nvPr/>
        </p:nvSpPr>
        <p:spPr>
          <a:xfrm>
            <a:off x="10357153" y="4357449"/>
            <a:ext cx="388248" cy="261610"/>
          </a:xfrm>
          <a:prstGeom prst="rect">
            <a:avLst/>
          </a:prstGeom>
          <a:noFill/>
        </p:spPr>
        <p:txBody>
          <a:bodyPr wrap="none" rtlCol="0">
            <a:spAutoFit/>
          </a:bodyPr>
          <a:lstStyle/>
          <a:p>
            <a:r>
              <a:rPr lang="en-US" sz="1100" dirty="0">
                <a:solidFill>
                  <a:prstClr val="black"/>
                </a:solidFill>
                <a:latin typeface="Arial" panose="020B0604020202020204" pitchFamily="34" charset="0"/>
                <a:cs typeface="Arial" panose="020B0604020202020204" pitchFamily="34" charset="0"/>
              </a:rPr>
              <a:t>-14</a:t>
            </a:r>
          </a:p>
        </p:txBody>
      </p:sp>
      <p:sp>
        <p:nvSpPr>
          <p:cNvPr id="201" name="TextBox 200">
            <a:extLst>
              <a:ext uri="{FF2B5EF4-FFF2-40B4-BE49-F238E27FC236}">
                <a16:creationId xmlns:a16="http://schemas.microsoft.com/office/drawing/2014/main" id="{F4B43BDC-30D8-459A-AD73-69791CA1A1E5}"/>
              </a:ext>
            </a:extLst>
          </p:cNvPr>
          <p:cNvSpPr txBox="1"/>
          <p:nvPr/>
        </p:nvSpPr>
        <p:spPr>
          <a:xfrm>
            <a:off x="9168734" y="1633940"/>
            <a:ext cx="906017" cy="261610"/>
          </a:xfrm>
          <a:prstGeom prst="rect">
            <a:avLst/>
          </a:prstGeom>
          <a:noFill/>
        </p:spPr>
        <p:txBody>
          <a:bodyPr wrap="none" rtlCol="0">
            <a:spAutoFit/>
          </a:bodyPr>
          <a:lstStyle/>
          <a:p>
            <a:r>
              <a:rPr lang="en-US" sz="1100" dirty="0">
                <a:solidFill>
                  <a:prstClr val="white"/>
                </a:solidFill>
                <a:latin typeface="Arial" panose="020B0604020202020204" pitchFamily="34" charset="0"/>
                <a:cs typeface="Arial" panose="020B0604020202020204" pitchFamily="34" charset="0"/>
              </a:rPr>
              <a:t>Cretaceous</a:t>
            </a:r>
          </a:p>
        </p:txBody>
      </p:sp>
      <p:sp>
        <p:nvSpPr>
          <p:cNvPr id="202" name="TextBox 201">
            <a:extLst>
              <a:ext uri="{FF2B5EF4-FFF2-40B4-BE49-F238E27FC236}">
                <a16:creationId xmlns:a16="http://schemas.microsoft.com/office/drawing/2014/main" id="{9F59DD59-6EA6-4D73-90D3-A3025A47C252}"/>
              </a:ext>
            </a:extLst>
          </p:cNvPr>
          <p:cNvSpPr txBox="1"/>
          <p:nvPr/>
        </p:nvSpPr>
        <p:spPr>
          <a:xfrm>
            <a:off x="7756574" y="1805145"/>
            <a:ext cx="671979" cy="261610"/>
          </a:xfrm>
          <a:prstGeom prst="rect">
            <a:avLst/>
          </a:prstGeom>
          <a:noFill/>
        </p:spPr>
        <p:txBody>
          <a:bodyPr wrap="none" rtlCol="0">
            <a:spAutoFit/>
          </a:bodyPr>
          <a:lstStyle/>
          <a:p>
            <a:r>
              <a:rPr lang="en-US" sz="1100" dirty="0">
                <a:solidFill>
                  <a:prstClr val="black"/>
                </a:solidFill>
                <a:latin typeface="Arial" panose="020B0604020202020204" pitchFamily="34" charset="0"/>
                <a:cs typeface="Arial" panose="020B0604020202020204" pitchFamily="34" charset="0"/>
              </a:rPr>
              <a:t>Triassic</a:t>
            </a:r>
          </a:p>
        </p:txBody>
      </p:sp>
      <p:sp>
        <p:nvSpPr>
          <p:cNvPr id="203" name="TextBox 202">
            <a:extLst>
              <a:ext uri="{FF2B5EF4-FFF2-40B4-BE49-F238E27FC236}">
                <a16:creationId xmlns:a16="http://schemas.microsoft.com/office/drawing/2014/main" id="{EAE2C711-20A3-4B6F-89FF-96142CF76FC8}"/>
              </a:ext>
            </a:extLst>
          </p:cNvPr>
          <p:cNvSpPr txBox="1"/>
          <p:nvPr/>
        </p:nvSpPr>
        <p:spPr>
          <a:xfrm>
            <a:off x="7271358" y="2279683"/>
            <a:ext cx="1133644" cy="261610"/>
          </a:xfrm>
          <a:prstGeom prst="rect">
            <a:avLst/>
          </a:prstGeom>
          <a:noFill/>
        </p:spPr>
        <p:txBody>
          <a:bodyPr wrap="none" rtlCol="0">
            <a:spAutoFit/>
          </a:bodyPr>
          <a:lstStyle/>
          <a:p>
            <a:r>
              <a:rPr lang="en-US" sz="1100" dirty="0">
                <a:solidFill>
                  <a:prstClr val="black"/>
                </a:solidFill>
                <a:latin typeface="Arial" panose="020B0604020202020204" pitchFamily="34" charset="0"/>
                <a:cs typeface="Arial" panose="020B0604020202020204" pitchFamily="34" charset="0"/>
              </a:rPr>
              <a:t>Upper Permian</a:t>
            </a:r>
          </a:p>
        </p:txBody>
      </p:sp>
      <p:sp>
        <p:nvSpPr>
          <p:cNvPr id="204" name="TextBox 203">
            <a:extLst>
              <a:ext uri="{FF2B5EF4-FFF2-40B4-BE49-F238E27FC236}">
                <a16:creationId xmlns:a16="http://schemas.microsoft.com/office/drawing/2014/main" id="{6801F68B-6C81-4640-B5C1-0612F5325FA0}"/>
              </a:ext>
            </a:extLst>
          </p:cNvPr>
          <p:cNvSpPr txBox="1"/>
          <p:nvPr/>
        </p:nvSpPr>
        <p:spPr>
          <a:xfrm>
            <a:off x="7475373" y="2607645"/>
            <a:ext cx="922047" cy="261610"/>
          </a:xfrm>
          <a:prstGeom prst="rect">
            <a:avLst/>
          </a:prstGeom>
          <a:noFill/>
        </p:spPr>
        <p:txBody>
          <a:bodyPr wrap="none" rtlCol="0">
            <a:spAutoFit/>
          </a:bodyPr>
          <a:lstStyle/>
          <a:p>
            <a:r>
              <a:rPr lang="en-US" sz="1100" dirty="0">
                <a:solidFill>
                  <a:prstClr val="black"/>
                </a:solidFill>
                <a:latin typeface="Arial" panose="020B0604020202020204" pitchFamily="34" charset="0"/>
                <a:cs typeface="Arial" panose="020B0604020202020204" pitchFamily="34" charset="0"/>
              </a:rPr>
              <a:t>San Andres</a:t>
            </a:r>
          </a:p>
        </p:txBody>
      </p:sp>
      <p:sp>
        <p:nvSpPr>
          <p:cNvPr id="205" name="Freeform: Shape 204">
            <a:extLst>
              <a:ext uri="{FF2B5EF4-FFF2-40B4-BE49-F238E27FC236}">
                <a16:creationId xmlns:a16="http://schemas.microsoft.com/office/drawing/2014/main" id="{92ED26D1-08F0-416B-98F6-70FCE2FF57F6}"/>
              </a:ext>
            </a:extLst>
          </p:cNvPr>
          <p:cNvSpPr/>
          <p:nvPr/>
        </p:nvSpPr>
        <p:spPr>
          <a:xfrm>
            <a:off x="6537876" y="1621911"/>
            <a:ext cx="2196603" cy="1614248"/>
          </a:xfrm>
          <a:custGeom>
            <a:avLst/>
            <a:gdLst>
              <a:gd name="connsiteX0" fmla="*/ 0 w 2196603"/>
              <a:gd name="connsiteY0" fmla="*/ 0 h 1614248"/>
              <a:gd name="connsiteX1" fmla="*/ 17879 w 2196603"/>
              <a:gd name="connsiteY1" fmla="*/ 513392 h 1614248"/>
              <a:gd name="connsiteX2" fmla="*/ 58746 w 2196603"/>
              <a:gd name="connsiteY2" fmla="*/ 865870 h 1614248"/>
              <a:gd name="connsiteX3" fmla="*/ 143034 w 2196603"/>
              <a:gd name="connsiteY3" fmla="*/ 1167264 h 1614248"/>
              <a:gd name="connsiteX4" fmla="*/ 217106 w 2196603"/>
              <a:gd name="connsiteY4" fmla="*/ 1335841 h 1614248"/>
              <a:gd name="connsiteX5" fmla="*/ 735607 w 2196603"/>
              <a:gd name="connsiteY5" fmla="*/ 1552947 h 1614248"/>
              <a:gd name="connsiteX6" fmla="*/ 796907 w 2196603"/>
              <a:gd name="connsiteY6" fmla="*/ 1614248 h 1614248"/>
              <a:gd name="connsiteX7" fmla="*/ 2191495 w 2196603"/>
              <a:gd name="connsiteY7" fmla="*/ 1529959 h 1614248"/>
              <a:gd name="connsiteX8" fmla="*/ 2196603 w 2196603"/>
              <a:gd name="connsiteY8" fmla="*/ 1532514 h 1614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6603" h="1614248">
                <a:moveTo>
                  <a:pt x="0" y="0"/>
                </a:moveTo>
                <a:lnTo>
                  <a:pt x="17879" y="513392"/>
                </a:lnTo>
                <a:lnTo>
                  <a:pt x="58746" y="865870"/>
                </a:lnTo>
                <a:lnTo>
                  <a:pt x="143034" y="1167264"/>
                </a:lnTo>
                <a:lnTo>
                  <a:pt x="217106" y="1335841"/>
                </a:lnTo>
                <a:lnTo>
                  <a:pt x="735607" y="1552947"/>
                </a:lnTo>
                <a:lnTo>
                  <a:pt x="796907" y="1614248"/>
                </a:lnTo>
                <a:lnTo>
                  <a:pt x="2191495" y="1529959"/>
                </a:lnTo>
                <a:lnTo>
                  <a:pt x="2196603" y="1532514"/>
                </a:lnTo>
              </a:path>
            </a:pathLst>
          </a:custGeom>
          <a:noFill/>
          <a:ln w="12700" cap="rnd" cmpd="sng" algn="ctr">
            <a:solidFill>
              <a:sysClr val="windowText" lastClr="000000"/>
            </a:solidFill>
            <a:prstDash val="solid"/>
          </a:ln>
          <a:effectLst/>
        </p:spPr>
        <p:txBody>
          <a:bodyPr rtlCol="0" anchor="ctr"/>
          <a:lstStyle/>
          <a:p>
            <a:pPr algn="ctr">
              <a:defRPr/>
            </a:pPr>
            <a:endParaRPr lang="en-US" kern="0">
              <a:solidFill>
                <a:prstClr val="white"/>
              </a:solidFill>
              <a:latin typeface="Calisto MT" panose="02040603050505030304"/>
            </a:endParaRPr>
          </a:p>
        </p:txBody>
      </p:sp>
      <p:sp>
        <p:nvSpPr>
          <p:cNvPr id="206" name="Freeform: Shape 205">
            <a:extLst>
              <a:ext uri="{FF2B5EF4-FFF2-40B4-BE49-F238E27FC236}">
                <a16:creationId xmlns:a16="http://schemas.microsoft.com/office/drawing/2014/main" id="{13E6E878-A6A3-47A1-A8C9-FE5BB40C0949}"/>
              </a:ext>
            </a:extLst>
          </p:cNvPr>
          <p:cNvSpPr/>
          <p:nvPr/>
        </p:nvSpPr>
        <p:spPr>
          <a:xfrm>
            <a:off x="8731924" y="3034378"/>
            <a:ext cx="1662778" cy="462308"/>
          </a:xfrm>
          <a:custGeom>
            <a:avLst/>
            <a:gdLst>
              <a:gd name="connsiteX0" fmla="*/ 0 w 1662778"/>
              <a:gd name="connsiteY0" fmla="*/ 114938 h 462308"/>
              <a:gd name="connsiteX1" fmla="*/ 710065 w 1662778"/>
              <a:gd name="connsiteY1" fmla="*/ 462308 h 462308"/>
              <a:gd name="connsiteX2" fmla="*/ 1581044 w 1662778"/>
              <a:gd name="connsiteY2" fmla="*/ 222214 h 462308"/>
              <a:gd name="connsiteX3" fmla="*/ 1662778 w 1662778"/>
              <a:gd name="connsiteY3" fmla="*/ 0 h 462308"/>
            </a:gdLst>
            <a:ahLst/>
            <a:cxnLst>
              <a:cxn ang="0">
                <a:pos x="connsiteX0" y="connsiteY0"/>
              </a:cxn>
              <a:cxn ang="0">
                <a:pos x="connsiteX1" y="connsiteY1"/>
              </a:cxn>
              <a:cxn ang="0">
                <a:pos x="connsiteX2" y="connsiteY2"/>
              </a:cxn>
              <a:cxn ang="0">
                <a:pos x="connsiteX3" y="connsiteY3"/>
              </a:cxn>
            </a:cxnLst>
            <a:rect l="l" t="t" r="r" b="b"/>
            <a:pathLst>
              <a:path w="1662778" h="462308">
                <a:moveTo>
                  <a:pt x="0" y="114938"/>
                </a:moveTo>
                <a:lnTo>
                  <a:pt x="710065" y="462308"/>
                </a:lnTo>
                <a:lnTo>
                  <a:pt x="1581044" y="222214"/>
                </a:lnTo>
                <a:lnTo>
                  <a:pt x="1662778" y="0"/>
                </a:lnTo>
              </a:path>
            </a:pathLst>
          </a:custGeom>
          <a:noFill/>
          <a:ln w="12700" cap="rnd" cmpd="sng" algn="ctr">
            <a:solidFill>
              <a:sysClr val="windowText" lastClr="000000"/>
            </a:solidFill>
            <a:prstDash val="solid"/>
          </a:ln>
          <a:effectLst/>
        </p:spPr>
        <p:txBody>
          <a:bodyPr rtlCol="0" anchor="ctr"/>
          <a:lstStyle/>
          <a:p>
            <a:pPr algn="ctr">
              <a:defRPr/>
            </a:pPr>
            <a:endParaRPr lang="en-US" kern="0">
              <a:solidFill>
                <a:prstClr val="white"/>
              </a:solidFill>
              <a:latin typeface="Calisto MT" panose="02040603050505030304"/>
            </a:endParaRPr>
          </a:p>
        </p:txBody>
      </p:sp>
      <p:sp>
        <p:nvSpPr>
          <p:cNvPr id="207" name="TextBox 206">
            <a:extLst>
              <a:ext uri="{FF2B5EF4-FFF2-40B4-BE49-F238E27FC236}">
                <a16:creationId xmlns:a16="http://schemas.microsoft.com/office/drawing/2014/main" id="{F9F2E39A-821C-4ABB-A909-199A85D992F9}"/>
              </a:ext>
            </a:extLst>
          </p:cNvPr>
          <p:cNvSpPr txBox="1"/>
          <p:nvPr/>
        </p:nvSpPr>
        <p:spPr>
          <a:xfrm>
            <a:off x="7550998" y="2938786"/>
            <a:ext cx="756938" cy="261610"/>
          </a:xfrm>
          <a:prstGeom prst="rect">
            <a:avLst/>
          </a:prstGeom>
          <a:noFill/>
        </p:spPr>
        <p:txBody>
          <a:bodyPr wrap="none" rtlCol="0">
            <a:spAutoFit/>
          </a:bodyPr>
          <a:lstStyle/>
          <a:p>
            <a:r>
              <a:rPr lang="en-US" sz="1100" dirty="0" err="1">
                <a:solidFill>
                  <a:prstClr val="black"/>
                </a:solidFill>
                <a:latin typeface="Arial" panose="020B0604020202020204" pitchFamily="34" charset="0"/>
                <a:cs typeface="Arial" panose="020B0604020202020204" pitchFamily="34" charset="0"/>
              </a:rPr>
              <a:t>Clearfork</a:t>
            </a:r>
            <a:endParaRPr lang="en-US" sz="1100" dirty="0">
              <a:solidFill>
                <a:prstClr val="black"/>
              </a:solidFill>
              <a:latin typeface="Arial" panose="020B0604020202020204" pitchFamily="34" charset="0"/>
              <a:cs typeface="Arial" panose="020B0604020202020204" pitchFamily="34" charset="0"/>
            </a:endParaRPr>
          </a:p>
        </p:txBody>
      </p:sp>
      <p:sp>
        <p:nvSpPr>
          <p:cNvPr id="208" name="Freeform: Shape 207">
            <a:extLst>
              <a:ext uri="{FF2B5EF4-FFF2-40B4-BE49-F238E27FC236}">
                <a16:creationId xmlns:a16="http://schemas.microsoft.com/office/drawing/2014/main" id="{242A927A-D2BB-4FDD-A4EC-4722C74C3FF1}"/>
              </a:ext>
            </a:extLst>
          </p:cNvPr>
          <p:cNvSpPr/>
          <p:nvPr/>
        </p:nvSpPr>
        <p:spPr>
          <a:xfrm>
            <a:off x="6465259" y="1619739"/>
            <a:ext cx="3924331" cy="2104269"/>
          </a:xfrm>
          <a:custGeom>
            <a:avLst/>
            <a:gdLst>
              <a:gd name="connsiteX0" fmla="*/ 0 w 1805812"/>
              <a:gd name="connsiteY0" fmla="*/ 109830 h 676860"/>
              <a:gd name="connsiteX1" fmla="*/ 15325 w 1805812"/>
              <a:gd name="connsiteY1" fmla="*/ 344815 h 676860"/>
              <a:gd name="connsiteX2" fmla="*/ 153251 w 1805812"/>
              <a:gd name="connsiteY2" fmla="*/ 339707 h 676860"/>
              <a:gd name="connsiteX3" fmla="*/ 858208 w 1805812"/>
              <a:gd name="connsiteY3" fmla="*/ 676860 h 676860"/>
              <a:gd name="connsiteX4" fmla="*/ 1734295 w 1805812"/>
              <a:gd name="connsiteY4" fmla="*/ 441874 h 676860"/>
              <a:gd name="connsiteX5" fmla="*/ 1805812 w 1805812"/>
              <a:gd name="connsiteY5" fmla="*/ 209443 h 676860"/>
              <a:gd name="connsiteX6" fmla="*/ 1805812 w 1805812"/>
              <a:gd name="connsiteY6" fmla="*/ 0 h 676860"/>
              <a:gd name="connsiteX7" fmla="*/ 1729187 w 1805812"/>
              <a:gd name="connsiteY7" fmla="*/ 209443 h 676860"/>
              <a:gd name="connsiteX8" fmla="*/ 863316 w 1805812"/>
              <a:gd name="connsiteY8" fmla="*/ 449537 h 676860"/>
              <a:gd name="connsiteX9" fmla="*/ 143035 w 1805812"/>
              <a:gd name="connsiteY9" fmla="*/ 102167 h 676860"/>
              <a:gd name="connsiteX10" fmla="*/ 0 w 1805812"/>
              <a:gd name="connsiteY10" fmla="*/ 109830 h 676860"/>
              <a:gd name="connsiteX0" fmla="*/ 0 w 1805812"/>
              <a:gd name="connsiteY0" fmla="*/ 109830 h 676860"/>
              <a:gd name="connsiteX1" fmla="*/ 5327 w 1805812"/>
              <a:gd name="connsiteY1" fmla="*/ 215774 h 676860"/>
              <a:gd name="connsiteX2" fmla="*/ 15325 w 1805812"/>
              <a:gd name="connsiteY2" fmla="*/ 344815 h 676860"/>
              <a:gd name="connsiteX3" fmla="*/ 153251 w 1805812"/>
              <a:gd name="connsiteY3" fmla="*/ 339707 h 676860"/>
              <a:gd name="connsiteX4" fmla="*/ 858208 w 1805812"/>
              <a:gd name="connsiteY4" fmla="*/ 676860 h 676860"/>
              <a:gd name="connsiteX5" fmla="*/ 1734295 w 1805812"/>
              <a:gd name="connsiteY5" fmla="*/ 441874 h 676860"/>
              <a:gd name="connsiteX6" fmla="*/ 1805812 w 1805812"/>
              <a:gd name="connsiteY6" fmla="*/ 209443 h 676860"/>
              <a:gd name="connsiteX7" fmla="*/ 1805812 w 1805812"/>
              <a:gd name="connsiteY7" fmla="*/ 0 h 676860"/>
              <a:gd name="connsiteX8" fmla="*/ 1729187 w 1805812"/>
              <a:gd name="connsiteY8" fmla="*/ 209443 h 676860"/>
              <a:gd name="connsiteX9" fmla="*/ 863316 w 1805812"/>
              <a:gd name="connsiteY9" fmla="*/ 449537 h 676860"/>
              <a:gd name="connsiteX10" fmla="*/ 143035 w 1805812"/>
              <a:gd name="connsiteY10" fmla="*/ 102167 h 676860"/>
              <a:gd name="connsiteX11" fmla="*/ 0 w 1805812"/>
              <a:gd name="connsiteY11" fmla="*/ 109830 h 676860"/>
              <a:gd name="connsiteX0" fmla="*/ 1323289 w 3129101"/>
              <a:gd name="connsiteY0" fmla="*/ 109830 h 676860"/>
              <a:gd name="connsiteX1" fmla="*/ 0 w 3129101"/>
              <a:gd name="connsiteY1" fmla="*/ 352543 h 676860"/>
              <a:gd name="connsiteX2" fmla="*/ 1338614 w 3129101"/>
              <a:gd name="connsiteY2" fmla="*/ 344815 h 676860"/>
              <a:gd name="connsiteX3" fmla="*/ 1476540 w 3129101"/>
              <a:gd name="connsiteY3" fmla="*/ 339707 h 676860"/>
              <a:gd name="connsiteX4" fmla="*/ 2181497 w 3129101"/>
              <a:gd name="connsiteY4" fmla="*/ 676860 h 676860"/>
              <a:gd name="connsiteX5" fmla="*/ 3057584 w 3129101"/>
              <a:gd name="connsiteY5" fmla="*/ 441874 h 676860"/>
              <a:gd name="connsiteX6" fmla="*/ 3129101 w 3129101"/>
              <a:gd name="connsiteY6" fmla="*/ 209443 h 676860"/>
              <a:gd name="connsiteX7" fmla="*/ 3129101 w 3129101"/>
              <a:gd name="connsiteY7" fmla="*/ 0 h 676860"/>
              <a:gd name="connsiteX8" fmla="*/ 3052476 w 3129101"/>
              <a:gd name="connsiteY8" fmla="*/ 209443 h 676860"/>
              <a:gd name="connsiteX9" fmla="*/ 2186605 w 3129101"/>
              <a:gd name="connsiteY9" fmla="*/ 449537 h 676860"/>
              <a:gd name="connsiteX10" fmla="*/ 1466324 w 3129101"/>
              <a:gd name="connsiteY10" fmla="*/ 102167 h 676860"/>
              <a:gd name="connsiteX11" fmla="*/ 1323289 w 3129101"/>
              <a:gd name="connsiteY11" fmla="*/ 109830 h 676860"/>
              <a:gd name="connsiteX0" fmla="*/ 1323289 w 3129101"/>
              <a:gd name="connsiteY0" fmla="*/ 109830 h 676860"/>
              <a:gd name="connsiteX1" fmla="*/ 0 w 3129101"/>
              <a:gd name="connsiteY1" fmla="*/ 352543 h 676860"/>
              <a:gd name="connsiteX2" fmla="*/ 592017 w 3129101"/>
              <a:gd name="connsiteY2" fmla="*/ 346682 h 676860"/>
              <a:gd name="connsiteX3" fmla="*/ 1338614 w 3129101"/>
              <a:gd name="connsiteY3" fmla="*/ 344815 h 676860"/>
              <a:gd name="connsiteX4" fmla="*/ 1476540 w 3129101"/>
              <a:gd name="connsiteY4" fmla="*/ 339707 h 676860"/>
              <a:gd name="connsiteX5" fmla="*/ 2181497 w 3129101"/>
              <a:gd name="connsiteY5" fmla="*/ 676860 h 676860"/>
              <a:gd name="connsiteX6" fmla="*/ 3057584 w 3129101"/>
              <a:gd name="connsiteY6" fmla="*/ 441874 h 676860"/>
              <a:gd name="connsiteX7" fmla="*/ 3129101 w 3129101"/>
              <a:gd name="connsiteY7" fmla="*/ 209443 h 676860"/>
              <a:gd name="connsiteX8" fmla="*/ 3129101 w 3129101"/>
              <a:gd name="connsiteY8" fmla="*/ 0 h 676860"/>
              <a:gd name="connsiteX9" fmla="*/ 3052476 w 3129101"/>
              <a:gd name="connsiteY9" fmla="*/ 209443 h 676860"/>
              <a:gd name="connsiteX10" fmla="*/ 2186605 w 3129101"/>
              <a:gd name="connsiteY10" fmla="*/ 449537 h 676860"/>
              <a:gd name="connsiteX11" fmla="*/ 1466324 w 3129101"/>
              <a:gd name="connsiteY11" fmla="*/ 102167 h 676860"/>
              <a:gd name="connsiteX12" fmla="*/ 1323289 w 3129101"/>
              <a:gd name="connsiteY12" fmla="*/ 109830 h 676860"/>
              <a:gd name="connsiteX0" fmla="*/ 1323289 w 3129101"/>
              <a:gd name="connsiteY0" fmla="*/ 109830 h 676860"/>
              <a:gd name="connsiteX1" fmla="*/ 0 w 3129101"/>
              <a:gd name="connsiteY1" fmla="*/ 352543 h 676860"/>
              <a:gd name="connsiteX2" fmla="*/ 74248 w 3129101"/>
              <a:gd name="connsiteY2" fmla="*/ 422882 h 676860"/>
              <a:gd name="connsiteX3" fmla="*/ 1338614 w 3129101"/>
              <a:gd name="connsiteY3" fmla="*/ 344815 h 676860"/>
              <a:gd name="connsiteX4" fmla="*/ 1476540 w 3129101"/>
              <a:gd name="connsiteY4" fmla="*/ 339707 h 676860"/>
              <a:gd name="connsiteX5" fmla="*/ 2181497 w 3129101"/>
              <a:gd name="connsiteY5" fmla="*/ 676860 h 676860"/>
              <a:gd name="connsiteX6" fmla="*/ 3057584 w 3129101"/>
              <a:gd name="connsiteY6" fmla="*/ 441874 h 676860"/>
              <a:gd name="connsiteX7" fmla="*/ 3129101 w 3129101"/>
              <a:gd name="connsiteY7" fmla="*/ 209443 h 676860"/>
              <a:gd name="connsiteX8" fmla="*/ 3129101 w 3129101"/>
              <a:gd name="connsiteY8" fmla="*/ 0 h 676860"/>
              <a:gd name="connsiteX9" fmla="*/ 3052476 w 3129101"/>
              <a:gd name="connsiteY9" fmla="*/ 209443 h 676860"/>
              <a:gd name="connsiteX10" fmla="*/ 2186605 w 3129101"/>
              <a:gd name="connsiteY10" fmla="*/ 449537 h 676860"/>
              <a:gd name="connsiteX11" fmla="*/ 1466324 w 3129101"/>
              <a:gd name="connsiteY11" fmla="*/ 102167 h 676860"/>
              <a:gd name="connsiteX12" fmla="*/ 1323289 w 3129101"/>
              <a:gd name="connsiteY12" fmla="*/ 109830 h 676860"/>
              <a:gd name="connsiteX0" fmla="*/ 1323289 w 3129101"/>
              <a:gd name="connsiteY0" fmla="*/ 109830 h 676860"/>
              <a:gd name="connsiteX1" fmla="*/ 211017 w 3129101"/>
              <a:gd name="connsiteY1" fmla="*/ 313466 h 676860"/>
              <a:gd name="connsiteX2" fmla="*/ 0 w 3129101"/>
              <a:gd name="connsiteY2" fmla="*/ 352543 h 676860"/>
              <a:gd name="connsiteX3" fmla="*/ 74248 w 3129101"/>
              <a:gd name="connsiteY3" fmla="*/ 422882 h 676860"/>
              <a:gd name="connsiteX4" fmla="*/ 1338614 w 3129101"/>
              <a:gd name="connsiteY4" fmla="*/ 344815 h 676860"/>
              <a:gd name="connsiteX5" fmla="*/ 1476540 w 3129101"/>
              <a:gd name="connsiteY5" fmla="*/ 339707 h 676860"/>
              <a:gd name="connsiteX6" fmla="*/ 2181497 w 3129101"/>
              <a:gd name="connsiteY6" fmla="*/ 676860 h 676860"/>
              <a:gd name="connsiteX7" fmla="*/ 3057584 w 3129101"/>
              <a:gd name="connsiteY7" fmla="*/ 441874 h 676860"/>
              <a:gd name="connsiteX8" fmla="*/ 3129101 w 3129101"/>
              <a:gd name="connsiteY8" fmla="*/ 209443 h 676860"/>
              <a:gd name="connsiteX9" fmla="*/ 3129101 w 3129101"/>
              <a:gd name="connsiteY9" fmla="*/ 0 h 676860"/>
              <a:gd name="connsiteX10" fmla="*/ 3052476 w 3129101"/>
              <a:gd name="connsiteY10" fmla="*/ 209443 h 676860"/>
              <a:gd name="connsiteX11" fmla="*/ 2186605 w 3129101"/>
              <a:gd name="connsiteY11" fmla="*/ 449537 h 676860"/>
              <a:gd name="connsiteX12" fmla="*/ 1466324 w 3129101"/>
              <a:gd name="connsiteY12" fmla="*/ 102167 h 676860"/>
              <a:gd name="connsiteX13" fmla="*/ 1323289 w 3129101"/>
              <a:gd name="connsiteY13" fmla="*/ 109830 h 676860"/>
              <a:gd name="connsiteX0" fmla="*/ 1323289 w 3129101"/>
              <a:gd name="connsiteY0" fmla="*/ 109830 h 676860"/>
              <a:gd name="connsiteX1" fmla="*/ 82063 w 3129101"/>
              <a:gd name="connsiteY1" fmla="*/ 192328 h 676860"/>
              <a:gd name="connsiteX2" fmla="*/ 0 w 3129101"/>
              <a:gd name="connsiteY2" fmla="*/ 352543 h 676860"/>
              <a:gd name="connsiteX3" fmla="*/ 74248 w 3129101"/>
              <a:gd name="connsiteY3" fmla="*/ 422882 h 676860"/>
              <a:gd name="connsiteX4" fmla="*/ 1338614 w 3129101"/>
              <a:gd name="connsiteY4" fmla="*/ 344815 h 676860"/>
              <a:gd name="connsiteX5" fmla="*/ 1476540 w 3129101"/>
              <a:gd name="connsiteY5" fmla="*/ 339707 h 676860"/>
              <a:gd name="connsiteX6" fmla="*/ 2181497 w 3129101"/>
              <a:gd name="connsiteY6" fmla="*/ 676860 h 676860"/>
              <a:gd name="connsiteX7" fmla="*/ 3057584 w 3129101"/>
              <a:gd name="connsiteY7" fmla="*/ 441874 h 676860"/>
              <a:gd name="connsiteX8" fmla="*/ 3129101 w 3129101"/>
              <a:gd name="connsiteY8" fmla="*/ 209443 h 676860"/>
              <a:gd name="connsiteX9" fmla="*/ 3129101 w 3129101"/>
              <a:gd name="connsiteY9" fmla="*/ 0 h 676860"/>
              <a:gd name="connsiteX10" fmla="*/ 3052476 w 3129101"/>
              <a:gd name="connsiteY10" fmla="*/ 209443 h 676860"/>
              <a:gd name="connsiteX11" fmla="*/ 2186605 w 3129101"/>
              <a:gd name="connsiteY11" fmla="*/ 449537 h 676860"/>
              <a:gd name="connsiteX12" fmla="*/ 1466324 w 3129101"/>
              <a:gd name="connsiteY12" fmla="*/ 102167 h 676860"/>
              <a:gd name="connsiteX13" fmla="*/ 1323289 w 3129101"/>
              <a:gd name="connsiteY13" fmla="*/ 109830 h 676860"/>
              <a:gd name="connsiteX0" fmla="*/ 1323289 w 3129101"/>
              <a:gd name="connsiteY0" fmla="*/ 109830 h 676860"/>
              <a:gd name="connsiteX1" fmla="*/ 82063 w 3129101"/>
              <a:gd name="connsiteY1" fmla="*/ 192328 h 676860"/>
              <a:gd name="connsiteX2" fmla="*/ 37124 w 3129101"/>
              <a:gd name="connsiteY2" fmla="*/ 278297 h 676860"/>
              <a:gd name="connsiteX3" fmla="*/ 0 w 3129101"/>
              <a:gd name="connsiteY3" fmla="*/ 352543 h 676860"/>
              <a:gd name="connsiteX4" fmla="*/ 74248 w 3129101"/>
              <a:gd name="connsiteY4" fmla="*/ 422882 h 676860"/>
              <a:gd name="connsiteX5" fmla="*/ 1338614 w 3129101"/>
              <a:gd name="connsiteY5" fmla="*/ 344815 h 676860"/>
              <a:gd name="connsiteX6" fmla="*/ 1476540 w 3129101"/>
              <a:gd name="connsiteY6" fmla="*/ 339707 h 676860"/>
              <a:gd name="connsiteX7" fmla="*/ 2181497 w 3129101"/>
              <a:gd name="connsiteY7" fmla="*/ 676860 h 676860"/>
              <a:gd name="connsiteX8" fmla="*/ 3057584 w 3129101"/>
              <a:gd name="connsiteY8" fmla="*/ 441874 h 676860"/>
              <a:gd name="connsiteX9" fmla="*/ 3129101 w 3129101"/>
              <a:gd name="connsiteY9" fmla="*/ 209443 h 676860"/>
              <a:gd name="connsiteX10" fmla="*/ 3129101 w 3129101"/>
              <a:gd name="connsiteY10" fmla="*/ 0 h 676860"/>
              <a:gd name="connsiteX11" fmla="*/ 3052476 w 3129101"/>
              <a:gd name="connsiteY11" fmla="*/ 209443 h 676860"/>
              <a:gd name="connsiteX12" fmla="*/ 2186605 w 3129101"/>
              <a:gd name="connsiteY12" fmla="*/ 449537 h 676860"/>
              <a:gd name="connsiteX13" fmla="*/ 1466324 w 3129101"/>
              <a:gd name="connsiteY13" fmla="*/ 102167 h 676860"/>
              <a:gd name="connsiteX14" fmla="*/ 1323289 w 3129101"/>
              <a:gd name="connsiteY14" fmla="*/ 109830 h 676860"/>
              <a:gd name="connsiteX0" fmla="*/ 1817612 w 3623424"/>
              <a:gd name="connsiteY0" fmla="*/ 109830 h 676860"/>
              <a:gd name="connsiteX1" fmla="*/ 576386 w 3623424"/>
              <a:gd name="connsiteY1" fmla="*/ 192328 h 676860"/>
              <a:gd name="connsiteX2" fmla="*/ 0 w 3623424"/>
              <a:gd name="connsiteY2" fmla="*/ 151297 h 676860"/>
              <a:gd name="connsiteX3" fmla="*/ 494323 w 3623424"/>
              <a:gd name="connsiteY3" fmla="*/ 352543 h 676860"/>
              <a:gd name="connsiteX4" fmla="*/ 568571 w 3623424"/>
              <a:gd name="connsiteY4" fmla="*/ 422882 h 676860"/>
              <a:gd name="connsiteX5" fmla="*/ 1832937 w 3623424"/>
              <a:gd name="connsiteY5" fmla="*/ 344815 h 676860"/>
              <a:gd name="connsiteX6" fmla="*/ 1970863 w 3623424"/>
              <a:gd name="connsiteY6" fmla="*/ 339707 h 676860"/>
              <a:gd name="connsiteX7" fmla="*/ 2675820 w 3623424"/>
              <a:gd name="connsiteY7" fmla="*/ 676860 h 676860"/>
              <a:gd name="connsiteX8" fmla="*/ 3551907 w 3623424"/>
              <a:gd name="connsiteY8" fmla="*/ 441874 h 676860"/>
              <a:gd name="connsiteX9" fmla="*/ 3623424 w 3623424"/>
              <a:gd name="connsiteY9" fmla="*/ 209443 h 676860"/>
              <a:gd name="connsiteX10" fmla="*/ 3623424 w 3623424"/>
              <a:gd name="connsiteY10" fmla="*/ 0 h 676860"/>
              <a:gd name="connsiteX11" fmla="*/ 3546799 w 3623424"/>
              <a:gd name="connsiteY11" fmla="*/ 209443 h 676860"/>
              <a:gd name="connsiteX12" fmla="*/ 2680928 w 3623424"/>
              <a:gd name="connsiteY12" fmla="*/ 449537 h 676860"/>
              <a:gd name="connsiteX13" fmla="*/ 1960647 w 3623424"/>
              <a:gd name="connsiteY13" fmla="*/ 102167 h 676860"/>
              <a:gd name="connsiteX14" fmla="*/ 1817612 w 3623424"/>
              <a:gd name="connsiteY14" fmla="*/ 109830 h 676860"/>
              <a:gd name="connsiteX0" fmla="*/ 1817612 w 3623424"/>
              <a:gd name="connsiteY0" fmla="*/ 109830 h 676860"/>
              <a:gd name="connsiteX1" fmla="*/ 576386 w 3623424"/>
              <a:gd name="connsiteY1" fmla="*/ 192328 h 676860"/>
              <a:gd name="connsiteX2" fmla="*/ 314570 w 3623424"/>
              <a:gd name="connsiteY2" fmla="*/ 176697 h 676860"/>
              <a:gd name="connsiteX3" fmla="*/ 0 w 3623424"/>
              <a:gd name="connsiteY3" fmla="*/ 151297 h 676860"/>
              <a:gd name="connsiteX4" fmla="*/ 494323 w 3623424"/>
              <a:gd name="connsiteY4" fmla="*/ 352543 h 676860"/>
              <a:gd name="connsiteX5" fmla="*/ 568571 w 3623424"/>
              <a:gd name="connsiteY5" fmla="*/ 422882 h 676860"/>
              <a:gd name="connsiteX6" fmla="*/ 1832937 w 3623424"/>
              <a:gd name="connsiteY6" fmla="*/ 344815 h 676860"/>
              <a:gd name="connsiteX7" fmla="*/ 1970863 w 3623424"/>
              <a:gd name="connsiteY7" fmla="*/ 339707 h 676860"/>
              <a:gd name="connsiteX8" fmla="*/ 2675820 w 3623424"/>
              <a:gd name="connsiteY8" fmla="*/ 676860 h 676860"/>
              <a:gd name="connsiteX9" fmla="*/ 3551907 w 3623424"/>
              <a:gd name="connsiteY9" fmla="*/ 441874 h 676860"/>
              <a:gd name="connsiteX10" fmla="*/ 3623424 w 3623424"/>
              <a:gd name="connsiteY10" fmla="*/ 209443 h 676860"/>
              <a:gd name="connsiteX11" fmla="*/ 3623424 w 3623424"/>
              <a:gd name="connsiteY11" fmla="*/ 0 h 676860"/>
              <a:gd name="connsiteX12" fmla="*/ 3546799 w 3623424"/>
              <a:gd name="connsiteY12" fmla="*/ 209443 h 676860"/>
              <a:gd name="connsiteX13" fmla="*/ 2680928 w 3623424"/>
              <a:gd name="connsiteY13" fmla="*/ 449537 h 676860"/>
              <a:gd name="connsiteX14" fmla="*/ 1960647 w 3623424"/>
              <a:gd name="connsiteY14" fmla="*/ 102167 h 676860"/>
              <a:gd name="connsiteX15" fmla="*/ 1817612 w 3623424"/>
              <a:gd name="connsiteY15" fmla="*/ 109830 h 676860"/>
              <a:gd name="connsiteX0" fmla="*/ 1827380 w 3633192"/>
              <a:gd name="connsiteY0" fmla="*/ 198856 h 765886"/>
              <a:gd name="connsiteX1" fmla="*/ 586154 w 3633192"/>
              <a:gd name="connsiteY1" fmla="*/ 281354 h 765886"/>
              <a:gd name="connsiteX2" fmla="*/ 0 w 3633192"/>
              <a:gd name="connsiteY2" fmla="*/ 0 h 765886"/>
              <a:gd name="connsiteX3" fmla="*/ 9768 w 3633192"/>
              <a:gd name="connsiteY3" fmla="*/ 240323 h 765886"/>
              <a:gd name="connsiteX4" fmla="*/ 504091 w 3633192"/>
              <a:gd name="connsiteY4" fmla="*/ 441569 h 765886"/>
              <a:gd name="connsiteX5" fmla="*/ 578339 w 3633192"/>
              <a:gd name="connsiteY5" fmla="*/ 511908 h 765886"/>
              <a:gd name="connsiteX6" fmla="*/ 1842705 w 3633192"/>
              <a:gd name="connsiteY6" fmla="*/ 433841 h 765886"/>
              <a:gd name="connsiteX7" fmla="*/ 1980631 w 3633192"/>
              <a:gd name="connsiteY7" fmla="*/ 428733 h 765886"/>
              <a:gd name="connsiteX8" fmla="*/ 2685588 w 3633192"/>
              <a:gd name="connsiteY8" fmla="*/ 765886 h 765886"/>
              <a:gd name="connsiteX9" fmla="*/ 3561675 w 3633192"/>
              <a:gd name="connsiteY9" fmla="*/ 530900 h 765886"/>
              <a:gd name="connsiteX10" fmla="*/ 3633192 w 3633192"/>
              <a:gd name="connsiteY10" fmla="*/ 298469 h 765886"/>
              <a:gd name="connsiteX11" fmla="*/ 3633192 w 3633192"/>
              <a:gd name="connsiteY11" fmla="*/ 89026 h 765886"/>
              <a:gd name="connsiteX12" fmla="*/ 3556567 w 3633192"/>
              <a:gd name="connsiteY12" fmla="*/ 298469 h 765886"/>
              <a:gd name="connsiteX13" fmla="*/ 2690696 w 3633192"/>
              <a:gd name="connsiteY13" fmla="*/ 538563 h 765886"/>
              <a:gd name="connsiteX14" fmla="*/ 1970415 w 3633192"/>
              <a:gd name="connsiteY14" fmla="*/ 191193 h 765886"/>
              <a:gd name="connsiteX15" fmla="*/ 1827380 w 3633192"/>
              <a:gd name="connsiteY15" fmla="*/ 198856 h 765886"/>
              <a:gd name="connsiteX0" fmla="*/ 1827380 w 3633192"/>
              <a:gd name="connsiteY0" fmla="*/ 198856 h 765886"/>
              <a:gd name="connsiteX1" fmla="*/ 586154 w 3633192"/>
              <a:gd name="connsiteY1" fmla="*/ 281354 h 765886"/>
              <a:gd name="connsiteX2" fmla="*/ 455246 w 3633192"/>
              <a:gd name="connsiteY2" fmla="*/ 218831 h 765886"/>
              <a:gd name="connsiteX3" fmla="*/ 0 w 3633192"/>
              <a:gd name="connsiteY3" fmla="*/ 0 h 765886"/>
              <a:gd name="connsiteX4" fmla="*/ 9768 w 3633192"/>
              <a:gd name="connsiteY4" fmla="*/ 240323 h 765886"/>
              <a:gd name="connsiteX5" fmla="*/ 504091 w 3633192"/>
              <a:gd name="connsiteY5" fmla="*/ 441569 h 765886"/>
              <a:gd name="connsiteX6" fmla="*/ 578339 w 3633192"/>
              <a:gd name="connsiteY6" fmla="*/ 511908 h 765886"/>
              <a:gd name="connsiteX7" fmla="*/ 1842705 w 3633192"/>
              <a:gd name="connsiteY7" fmla="*/ 433841 h 765886"/>
              <a:gd name="connsiteX8" fmla="*/ 1980631 w 3633192"/>
              <a:gd name="connsiteY8" fmla="*/ 428733 h 765886"/>
              <a:gd name="connsiteX9" fmla="*/ 2685588 w 3633192"/>
              <a:gd name="connsiteY9" fmla="*/ 765886 h 765886"/>
              <a:gd name="connsiteX10" fmla="*/ 3561675 w 3633192"/>
              <a:gd name="connsiteY10" fmla="*/ 530900 h 765886"/>
              <a:gd name="connsiteX11" fmla="*/ 3633192 w 3633192"/>
              <a:gd name="connsiteY11" fmla="*/ 298469 h 765886"/>
              <a:gd name="connsiteX12" fmla="*/ 3633192 w 3633192"/>
              <a:gd name="connsiteY12" fmla="*/ 89026 h 765886"/>
              <a:gd name="connsiteX13" fmla="*/ 3556567 w 3633192"/>
              <a:gd name="connsiteY13" fmla="*/ 298469 h 765886"/>
              <a:gd name="connsiteX14" fmla="*/ 2690696 w 3633192"/>
              <a:gd name="connsiteY14" fmla="*/ 538563 h 765886"/>
              <a:gd name="connsiteX15" fmla="*/ 1970415 w 3633192"/>
              <a:gd name="connsiteY15" fmla="*/ 191193 h 765886"/>
              <a:gd name="connsiteX16" fmla="*/ 1827380 w 3633192"/>
              <a:gd name="connsiteY16" fmla="*/ 198856 h 765886"/>
              <a:gd name="connsiteX0" fmla="*/ 1827380 w 3633192"/>
              <a:gd name="connsiteY0" fmla="*/ 198856 h 765886"/>
              <a:gd name="connsiteX1" fmla="*/ 586154 w 3633192"/>
              <a:gd name="connsiteY1" fmla="*/ 281354 h 765886"/>
              <a:gd name="connsiteX2" fmla="*/ 511908 w 3633192"/>
              <a:gd name="connsiteY2" fmla="*/ 216877 h 765886"/>
              <a:gd name="connsiteX3" fmla="*/ 0 w 3633192"/>
              <a:gd name="connsiteY3" fmla="*/ 0 h 765886"/>
              <a:gd name="connsiteX4" fmla="*/ 9768 w 3633192"/>
              <a:gd name="connsiteY4" fmla="*/ 240323 h 765886"/>
              <a:gd name="connsiteX5" fmla="*/ 504091 w 3633192"/>
              <a:gd name="connsiteY5" fmla="*/ 441569 h 765886"/>
              <a:gd name="connsiteX6" fmla="*/ 578339 w 3633192"/>
              <a:gd name="connsiteY6" fmla="*/ 511908 h 765886"/>
              <a:gd name="connsiteX7" fmla="*/ 1842705 w 3633192"/>
              <a:gd name="connsiteY7" fmla="*/ 433841 h 765886"/>
              <a:gd name="connsiteX8" fmla="*/ 1980631 w 3633192"/>
              <a:gd name="connsiteY8" fmla="*/ 428733 h 765886"/>
              <a:gd name="connsiteX9" fmla="*/ 2685588 w 3633192"/>
              <a:gd name="connsiteY9" fmla="*/ 765886 h 765886"/>
              <a:gd name="connsiteX10" fmla="*/ 3561675 w 3633192"/>
              <a:gd name="connsiteY10" fmla="*/ 530900 h 765886"/>
              <a:gd name="connsiteX11" fmla="*/ 3633192 w 3633192"/>
              <a:gd name="connsiteY11" fmla="*/ 298469 h 765886"/>
              <a:gd name="connsiteX12" fmla="*/ 3633192 w 3633192"/>
              <a:gd name="connsiteY12" fmla="*/ 89026 h 765886"/>
              <a:gd name="connsiteX13" fmla="*/ 3556567 w 3633192"/>
              <a:gd name="connsiteY13" fmla="*/ 298469 h 765886"/>
              <a:gd name="connsiteX14" fmla="*/ 2690696 w 3633192"/>
              <a:gd name="connsiteY14" fmla="*/ 538563 h 765886"/>
              <a:gd name="connsiteX15" fmla="*/ 1970415 w 3633192"/>
              <a:gd name="connsiteY15" fmla="*/ 191193 h 765886"/>
              <a:gd name="connsiteX16" fmla="*/ 1827380 w 3633192"/>
              <a:gd name="connsiteY16" fmla="*/ 198856 h 765886"/>
              <a:gd name="connsiteX0" fmla="*/ 1827380 w 3633192"/>
              <a:gd name="connsiteY0" fmla="*/ 198856 h 765886"/>
              <a:gd name="connsiteX1" fmla="*/ 586154 w 3633192"/>
              <a:gd name="connsiteY1" fmla="*/ 281354 h 765886"/>
              <a:gd name="connsiteX2" fmla="*/ 511908 w 3633192"/>
              <a:gd name="connsiteY2" fmla="*/ 216877 h 765886"/>
              <a:gd name="connsiteX3" fmla="*/ 0 w 3633192"/>
              <a:gd name="connsiteY3" fmla="*/ 0 h 765886"/>
              <a:gd name="connsiteX4" fmla="*/ 7815 w 3633192"/>
              <a:gd name="connsiteY4" fmla="*/ 105508 h 765886"/>
              <a:gd name="connsiteX5" fmla="*/ 9768 w 3633192"/>
              <a:gd name="connsiteY5" fmla="*/ 240323 h 765886"/>
              <a:gd name="connsiteX6" fmla="*/ 504091 w 3633192"/>
              <a:gd name="connsiteY6" fmla="*/ 441569 h 765886"/>
              <a:gd name="connsiteX7" fmla="*/ 578339 w 3633192"/>
              <a:gd name="connsiteY7" fmla="*/ 511908 h 765886"/>
              <a:gd name="connsiteX8" fmla="*/ 1842705 w 3633192"/>
              <a:gd name="connsiteY8" fmla="*/ 433841 h 765886"/>
              <a:gd name="connsiteX9" fmla="*/ 1980631 w 3633192"/>
              <a:gd name="connsiteY9" fmla="*/ 428733 h 765886"/>
              <a:gd name="connsiteX10" fmla="*/ 2685588 w 3633192"/>
              <a:gd name="connsiteY10" fmla="*/ 765886 h 765886"/>
              <a:gd name="connsiteX11" fmla="*/ 3561675 w 3633192"/>
              <a:gd name="connsiteY11" fmla="*/ 530900 h 765886"/>
              <a:gd name="connsiteX12" fmla="*/ 3633192 w 3633192"/>
              <a:gd name="connsiteY12" fmla="*/ 298469 h 765886"/>
              <a:gd name="connsiteX13" fmla="*/ 3633192 w 3633192"/>
              <a:gd name="connsiteY13" fmla="*/ 89026 h 765886"/>
              <a:gd name="connsiteX14" fmla="*/ 3556567 w 3633192"/>
              <a:gd name="connsiteY14" fmla="*/ 298469 h 765886"/>
              <a:gd name="connsiteX15" fmla="*/ 2690696 w 3633192"/>
              <a:gd name="connsiteY15" fmla="*/ 538563 h 765886"/>
              <a:gd name="connsiteX16" fmla="*/ 1970415 w 3633192"/>
              <a:gd name="connsiteY16" fmla="*/ 191193 h 765886"/>
              <a:gd name="connsiteX17" fmla="*/ 1827380 w 3633192"/>
              <a:gd name="connsiteY17" fmla="*/ 198856 h 765886"/>
              <a:gd name="connsiteX0" fmla="*/ 1899672 w 3705484"/>
              <a:gd name="connsiteY0" fmla="*/ 198856 h 765886"/>
              <a:gd name="connsiteX1" fmla="*/ 658446 w 3705484"/>
              <a:gd name="connsiteY1" fmla="*/ 281354 h 765886"/>
              <a:gd name="connsiteX2" fmla="*/ 584200 w 3705484"/>
              <a:gd name="connsiteY2" fmla="*/ 216877 h 765886"/>
              <a:gd name="connsiteX3" fmla="*/ 72292 w 3705484"/>
              <a:gd name="connsiteY3" fmla="*/ 0 h 765886"/>
              <a:gd name="connsiteX4" fmla="*/ 0 w 3705484"/>
              <a:gd name="connsiteY4" fmla="*/ 97693 h 765886"/>
              <a:gd name="connsiteX5" fmla="*/ 82060 w 3705484"/>
              <a:gd name="connsiteY5" fmla="*/ 240323 h 765886"/>
              <a:gd name="connsiteX6" fmla="*/ 576383 w 3705484"/>
              <a:gd name="connsiteY6" fmla="*/ 441569 h 765886"/>
              <a:gd name="connsiteX7" fmla="*/ 650631 w 3705484"/>
              <a:gd name="connsiteY7" fmla="*/ 511908 h 765886"/>
              <a:gd name="connsiteX8" fmla="*/ 1914997 w 3705484"/>
              <a:gd name="connsiteY8" fmla="*/ 433841 h 765886"/>
              <a:gd name="connsiteX9" fmla="*/ 2052923 w 3705484"/>
              <a:gd name="connsiteY9" fmla="*/ 428733 h 765886"/>
              <a:gd name="connsiteX10" fmla="*/ 2757880 w 3705484"/>
              <a:gd name="connsiteY10" fmla="*/ 765886 h 765886"/>
              <a:gd name="connsiteX11" fmla="*/ 3633967 w 3705484"/>
              <a:gd name="connsiteY11" fmla="*/ 530900 h 765886"/>
              <a:gd name="connsiteX12" fmla="*/ 3705484 w 3705484"/>
              <a:gd name="connsiteY12" fmla="*/ 298469 h 765886"/>
              <a:gd name="connsiteX13" fmla="*/ 3705484 w 3705484"/>
              <a:gd name="connsiteY13" fmla="*/ 89026 h 765886"/>
              <a:gd name="connsiteX14" fmla="*/ 3628859 w 3705484"/>
              <a:gd name="connsiteY14" fmla="*/ 298469 h 765886"/>
              <a:gd name="connsiteX15" fmla="*/ 2762988 w 3705484"/>
              <a:gd name="connsiteY15" fmla="*/ 538563 h 765886"/>
              <a:gd name="connsiteX16" fmla="*/ 2042707 w 3705484"/>
              <a:gd name="connsiteY16" fmla="*/ 191193 h 765886"/>
              <a:gd name="connsiteX17" fmla="*/ 1899672 w 3705484"/>
              <a:gd name="connsiteY17" fmla="*/ 198856 h 765886"/>
              <a:gd name="connsiteX0" fmla="*/ 1899672 w 3705484"/>
              <a:gd name="connsiteY0" fmla="*/ 198856 h 765886"/>
              <a:gd name="connsiteX1" fmla="*/ 658446 w 3705484"/>
              <a:gd name="connsiteY1" fmla="*/ 281354 h 765886"/>
              <a:gd name="connsiteX2" fmla="*/ 584200 w 3705484"/>
              <a:gd name="connsiteY2" fmla="*/ 216877 h 765886"/>
              <a:gd name="connsiteX3" fmla="*/ 72292 w 3705484"/>
              <a:gd name="connsiteY3" fmla="*/ 0 h 765886"/>
              <a:gd name="connsiteX4" fmla="*/ 44938 w 3705484"/>
              <a:gd name="connsiteY4" fmla="*/ 39077 h 765886"/>
              <a:gd name="connsiteX5" fmla="*/ 0 w 3705484"/>
              <a:gd name="connsiteY5" fmla="*/ 97693 h 765886"/>
              <a:gd name="connsiteX6" fmla="*/ 82060 w 3705484"/>
              <a:gd name="connsiteY6" fmla="*/ 240323 h 765886"/>
              <a:gd name="connsiteX7" fmla="*/ 576383 w 3705484"/>
              <a:gd name="connsiteY7" fmla="*/ 441569 h 765886"/>
              <a:gd name="connsiteX8" fmla="*/ 650631 w 3705484"/>
              <a:gd name="connsiteY8" fmla="*/ 511908 h 765886"/>
              <a:gd name="connsiteX9" fmla="*/ 1914997 w 3705484"/>
              <a:gd name="connsiteY9" fmla="*/ 433841 h 765886"/>
              <a:gd name="connsiteX10" fmla="*/ 2052923 w 3705484"/>
              <a:gd name="connsiteY10" fmla="*/ 428733 h 765886"/>
              <a:gd name="connsiteX11" fmla="*/ 2757880 w 3705484"/>
              <a:gd name="connsiteY11" fmla="*/ 765886 h 765886"/>
              <a:gd name="connsiteX12" fmla="*/ 3633967 w 3705484"/>
              <a:gd name="connsiteY12" fmla="*/ 530900 h 765886"/>
              <a:gd name="connsiteX13" fmla="*/ 3705484 w 3705484"/>
              <a:gd name="connsiteY13" fmla="*/ 298469 h 765886"/>
              <a:gd name="connsiteX14" fmla="*/ 3705484 w 3705484"/>
              <a:gd name="connsiteY14" fmla="*/ 89026 h 765886"/>
              <a:gd name="connsiteX15" fmla="*/ 3628859 w 3705484"/>
              <a:gd name="connsiteY15" fmla="*/ 298469 h 765886"/>
              <a:gd name="connsiteX16" fmla="*/ 2762988 w 3705484"/>
              <a:gd name="connsiteY16" fmla="*/ 538563 h 765886"/>
              <a:gd name="connsiteX17" fmla="*/ 2042707 w 3705484"/>
              <a:gd name="connsiteY17" fmla="*/ 191193 h 765886"/>
              <a:gd name="connsiteX18" fmla="*/ 1899672 w 3705484"/>
              <a:gd name="connsiteY18" fmla="*/ 198856 h 765886"/>
              <a:gd name="connsiteX0" fmla="*/ 1997365 w 3803177"/>
              <a:gd name="connsiteY0" fmla="*/ 417687 h 984717"/>
              <a:gd name="connsiteX1" fmla="*/ 756139 w 3803177"/>
              <a:gd name="connsiteY1" fmla="*/ 500185 h 984717"/>
              <a:gd name="connsiteX2" fmla="*/ 681893 w 3803177"/>
              <a:gd name="connsiteY2" fmla="*/ 435708 h 984717"/>
              <a:gd name="connsiteX3" fmla="*/ 169985 w 3803177"/>
              <a:gd name="connsiteY3" fmla="*/ 218831 h 984717"/>
              <a:gd name="connsiteX4" fmla="*/ 0 w 3803177"/>
              <a:gd name="connsiteY4" fmla="*/ 0 h 984717"/>
              <a:gd name="connsiteX5" fmla="*/ 97693 w 3803177"/>
              <a:gd name="connsiteY5" fmla="*/ 316524 h 984717"/>
              <a:gd name="connsiteX6" fmla="*/ 179753 w 3803177"/>
              <a:gd name="connsiteY6" fmla="*/ 459154 h 984717"/>
              <a:gd name="connsiteX7" fmla="*/ 674076 w 3803177"/>
              <a:gd name="connsiteY7" fmla="*/ 660400 h 984717"/>
              <a:gd name="connsiteX8" fmla="*/ 748324 w 3803177"/>
              <a:gd name="connsiteY8" fmla="*/ 730739 h 984717"/>
              <a:gd name="connsiteX9" fmla="*/ 2012690 w 3803177"/>
              <a:gd name="connsiteY9" fmla="*/ 652672 h 984717"/>
              <a:gd name="connsiteX10" fmla="*/ 2150616 w 3803177"/>
              <a:gd name="connsiteY10" fmla="*/ 647564 h 984717"/>
              <a:gd name="connsiteX11" fmla="*/ 2855573 w 3803177"/>
              <a:gd name="connsiteY11" fmla="*/ 984717 h 984717"/>
              <a:gd name="connsiteX12" fmla="*/ 3731660 w 3803177"/>
              <a:gd name="connsiteY12" fmla="*/ 749731 h 984717"/>
              <a:gd name="connsiteX13" fmla="*/ 3803177 w 3803177"/>
              <a:gd name="connsiteY13" fmla="*/ 517300 h 984717"/>
              <a:gd name="connsiteX14" fmla="*/ 3803177 w 3803177"/>
              <a:gd name="connsiteY14" fmla="*/ 307857 h 984717"/>
              <a:gd name="connsiteX15" fmla="*/ 3726552 w 3803177"/>
              <a:gd name="connsiteY15" fmla="*/ 517300 h 984717"/>
              <a:gd name="connsiteX16" fmla="*/ 2860681 w 3803177"/>
              <a:gd name="connsiteY16" fmla="*/ 757394 h 984717"/>
              <a:gd name="connsiteX17" fmla="*/ 2140400 w 3803177"/>
              <a:gd name="connsiteY17" fmla="*/ 410024 h 984717"/>
              <a:gd name="connsiteX18" fmla="*/ 1997365 w 3803177"/>
              <a:gd name="connsiteY18" fmla="*/ 417687 h 984717"/>
              <a:gd name="connsiteX0" fmla="*/ 1997365 w 3803177"/>
              <a:gd name="connsiteY0" fmla="*/ 417687 h 984717"/>
              <a:gd name="connsiteX1" fmla="*/ 756139 w 3803177"/>
              <a:gd name="connsiteY1" fmla="*/ 500185 h 984717"/>
              <a:gd name="connsiteX2" fmla="*/ 681893 w 3803177"/>
              <a:gd name="connsiteY2" fmla="*/ 435708 h 984717"/>
              <a:gd name="connsiteX3" fmla="*/ 169985 w 3803177"/>
              <a:gd name="connsiteY3" fmla="*/ 218831 h 984717"/>
              <a:gd name="connsiteX4" fmla="*/ 80109 w 3803177"/>
              <a:gd name="connsiteY4" fmla="*/ 105509 h 984717"/>
              <a:gd name="connsiteX5" fmla="*/ 0 w 3803177"/>
              <a:gd name="connsiteY5" fmla="*/ 0 h 984717"/>
              <a:gd name="connsiteX6" fmla="*/ 97693 w 3803177"/>
              <a:gd name="connsiteY6" fmla="*/ 316524 h 984717"/>
              <a:gd name="connsiteX7" fmla="*/ 179753 w 3803177"/>
              <a:gd name="connsiteY7" fmla="*/ 459154 h 984717"/>
              <a:gd name="connsiteX8" fmla="*/ 674076 w 3803177"/>
              <a:gd name="connsiteY8" fmla="*/ 660400 h 984717"/>
              <a:gd name="connsiteX9" fmla="*/ 748324 w 3803177"/>
              <a:gd name="connsiteY9" fmla="*/ 730739 h 984717"/>
              <a:gd name="connsiteX10" fmla="*/ 2012690 w 3803177"/>
              <a:gd name="connsiteY10" fmla="*/ 652672 h 984717"/>
              <a:gd name="connsiteX11" fmla="*/ 2150616 w 3803177"/>
              <a:gd name="connsiteY11" fmla="*/ 647564 h 984717"/>
              <a:gd name="connsiteX12" fmla="*/ 2855573 w 3803177"/>
              <a:gd name="connsiteY12" fmla="*/ 984717 h 984717"/>
              <a:gd name="connsiteX13" fmla="*/ 3731660 w 3803177"/>
              <a:gd name="connsiteY13" fmla="*/ 749731 h 984717"/>
              <a:gd name="connsiteX14" fmla="*/ 3803177 w 3803177"/>
              <a:gd name="connsiteY14" fmla="*/ 517300 h 984717"/>
              <a:gd name="connsiteX15" fmla="*/ 3803177 w 3803177"/>
              <a:gd name="connsiteY15" fmla="*/ 307857 h 984717"/>
              <a:gd name="connsiteX16" fmla="*/ 3726552 w 3803177"/>
              <a:gd name="connsiteY16" fmla="*/ 517300 h 984717"/>
              <a:gd name="connsiteX17" fmla="*/ 2860681 w 3803177"/>
              <a:gd name="connsiteY17" fmla="*/ 757394 h 984717"/>
              <a:gd name="connsiteX18" fmla="*/ 2140400 w 3803177"/>
              <a:gd name="connsiteY18" fmla="*/ 410024 h 984717"/>
              <a:gd name="connsiteX19" fmla="*/ 1997365 w 3803177"/>
              <a:gd name="connsiteY19" fmla="*/ 417687 h 984717"/>
              <a:gd name="connsiteX0" fmla="*/ 1997365 w 3803177"/>
              <a:gd name="connsiteY0" fmla="*/ 417687 h 984717"/>
              <a:gd name="connsiteX1" fmla="*/ 756139 w 3803177"/>
              <a:gd name="connsiteY1" fmla="*/ 500185 h 984717"/>
              <a:gd name="connsiteX2" fmla="*/ 681893 w 3803177"/>
              <a:gd name="connsiteY2" fmla="*/ 435708 h 984717"/>
              <a:gd name="connsiteX3" fmla="*/ 169985 w 3803177"/>
              <a:gd name="connsiteY3" fmla="*/ 218831 h 984717"/>
              <a:gd name="connsiteX4" fmla="*/ 101602 w 3803177"/>
              <a:gd name="connsiteY4" fmla="*/ 60571 h 984717"/>
              <a:gd name="connsiteX5" fmla="*/ 0 w 3803177"/>
              <a:gd name="connsiteY5" fmla="*/ 0 h 984717"/>
              <a:gd name="connsiteX6" fmla="*/ 97693 w 3803177"/>
              <a:gd name="connsiteY6" fmla="*/ 316524 h 984717"/>
              <a:gd name="connsiteX7" fmla="*/ 179753 w 3803177"/>
              <a:gd name="connsiteY7" fmla="*/ 459154 h 984717"/>
              <a:gd name="connsiteX8" fmla="*/ 674076 w 3803177"/>
              <a:gd name="connsiteY8" fmla="*/ 660400 h 984717"/>
              <a:gd name="connsiteX9" fmla="*/ 748324 w 3803177"/>
              <a:gd name="connsiteY9" fmla="*/ 730739 h 984717"/>
              <a:gd name="connsiteX10" fmla="*/ 2012690 w 3803177"/>
              <a:gd name="connsiteY10" fmla="*/ 652672 h 984717"/>
              <a:gd name="connsiteX11" fmla="*/ 2150616 w 3803177"/>
              <a:gd name="connsiteY11" fmla="*/ 647564 h 984717"/>
              <a:gd name="connsiteX12" fmla="*/ 2855573 w 3803177"/>
              <a:gd name="connsiteY12" fmla="*/ 984717 h 984717"/>
              <a:gd name="connsiteX13" fmla="*/ 3731660 w 3803177"/>
              <a:gd name="connsiteY13" fmla="*/ 749731 h 984717"/>
              <a:gd name="connsiteX14" fmla="*/ 3803177 w 3803177"/>
              <a:gd name="connsiteY14" fmla="*/ 517300 h 984717"/>
              <a:gd name="connsiteX15" fmla="*/ 3803177 w 3803177"/>
              <a:gd name="connsiteY15" fmla="*/ 307857 h 984717"/>
              <a:gd name="connsiteX16" fmla="*/ 3726552 w 3803177"/>
              <a:gd name="connsiteY16" fmla="*/ 517300 h 984717"/>
              <a:gd name="connsiteX17" fmla="*/ 2860681 w 3803177"/>
              <a:gd name="connsiteY17" fmla="*/ 757394 h 984717"/>
              <a:gd name="connsiteX18" fmla="*/ 2140400 w 3803177"/>
              <a:gd name="connsiteY18" fmla="*/ 410024 h 984717"/>
              <a:gd name="connsiteX19" fmla="*/ 1997365 w 3803177"/>
              <a:gd name="connsiteY19" fmla="*/ 417687 h 984717"/>
              <a:gd name="connsiteX0" fmla="*/ 1997365 w 3803177"/>
              <a:gd name="connsiteY0" fmla="*/ 417687 h 984717"/>
              <a:gd name="connsiteX1" fmla="*/ 756139 w 3803177"/>
              <a:gd name="connsiteY1" fmla="*/ 500185 h 984717"/>
              <a:gd name="connsiteX2" fmla="*/ 681893 w 3803177"/>
              <a:gd name="connsiteY2" fmla="*/ 435708 h 984717"/>
              <a:gd name="connsiteX3" fmla="*/ 169985 w 3803177"/>
              <a:gd name="connsiteY3" fmla="*/ 218831 h 984717"/>
              <a:gd name="connsiteX4" fmla="*/ 101602 w 3803177"/>
              <a:gd name="connsiteY4" fmla="*/ 60571 h 984717"/>
              <a:gd name="connsiteX5" fmla="*/ 35171 w 3803177"/>
              <a:gd name="connsiteY5" fmla="*/ 23447 h 984717"/>
              <a:gd name="connsiteX6" fmla="*/ 0 w 3803177"/>
              <a:gd name="connsiteY6" fmla="*/ 0 h 984717"/>
              <a:gd name="connsiteX7" fmla="*/ 97693 w 3803177"/>
              <a:gd name="connsiteY7" fmla="*/ 316524 h 984717"/>
              <a:gd name="connsiteX8" fmla="*/ 179753 w 3803177"/>
              <a:gd name="connsiteY8" fmla="*/ 459154 h 984717"/>
              <a:gd name="connsiteX9" fmla="*/ 674076 w 3803177"/>
              <a:gd name="connsiteY9" fmla="*/ 660400 h 984717"/>
              <a:gd name="connsiteX10" fmla="*/ 748324 w 3803177"/>
              <a:gd name="connsiteY10" fmla="*/ 730739 h 984717"/>
              <a:gd name="connsiteX11" fmla="*/ 2012690 w 3803177"/>
              <a:gd name="connsiteY11" fmla="*/ 652672 h 984717"/>
              <a:gd name="connsiteX12" fmla="*/ 2150616 w 3803177"/>
              <a:gd name="connsiteY12" fmla="*/ 647564 h 984717"/>
              <a:gd name="connsiteX13" fmla="*/ 2855573 w 3803177"/>
              <a:gd name="connsiteY13" fmla="*/ 984717 h 984717"/>
              <a:gd name="connsiteX14" fmla="*/ 3731660 w 3803177"/>
              <a:gd name="connsiteY14" fmla="*/ 749731 h 984717"/>
              <a:gd name="connsiteX15" fmla="*/ 3803177 w 3803177"/>
              <a:gd name="connsiteY15" fmla="*/ 517300 h 984717"/>
              <a:gd name="connsiteX16" fmla="*/ 3803177 w 3803177"/>
              <a:gd name="connsiteY16" fmla="*/ 307857 h 984717"/>
              <a:gd name="connsiteX17" fmla="*/ 3726552 w 3803177"/>
              <a:gd name="connsiteY17" fmla="*/ 517300 h 984717"/>
              <a:gd name="connsiteX18" fmla="*/ 2860681 w 3803177"/>
              <a:gd name="connsiteY18" fmla="*/ 757394 h 984717"/>
              <a:gd name="connsiteX19" fmla="*/ 2140400 w 3803177"/>
              <a:gd name="connsiteY19" fmla="*/ 410024 h 984717"/>
              <a:gd name="connsiteX20" fmla="*/ 1997365 w 3803177"/>
              <a:gd name="connsiteY20" fmla="*/ 417687 h 984717"/>
              <a:gd name="connsiteX0" fmla="*/ 1997365 w 3803177"/>
              <a:gd name="connsiteY0" fmla="*/ 673640 h 1240670"/>
              <a:gd name="connsiteX1" fmla="*/ 756139 w 3803177"/>
              <a:gd name="connsiteY1" fmla="*/ 756138 h 1240670"/>
              <a:gd name="connsiteX2" fmla="*/ 681893 w 3803177"/>
              <a:gd name="connsiteY2" fmla="*/ 691661 h 1240670"/>
              <a:gd name="connsiteX3" fmla="*/ 169985 w 3803177"/>
              <a:gd name="connsiteY3" fmla="*/ 474784 h 1240670"/>
              <a:gd name="connsiteX4" fmla="*/ 101602 w 3803177"/>
              <a:gd name="connsiteY4" fmla="*/ 316524 h 1240670"/>
              <a:gd name="connsiteX5" fmla="*/ 5863 w 3803177"/>
              <a:gd name="connsiteY5" fmla="*/ 0 h 1240670"/>
              <a:gd name="connsiteX6" fmla="*/ 0 w 3803177"/>
              <a:gd name="connsiteY6" fmla="*/ 255953 h 1240670"/>
              <a:gd name="connsiteX7" fmla="*/ 97693 w 3803177"/>
              <a:gd name="connsiteY7" fmla="*/ 572477 h 1240670"/>
              <a:gd name="connsiteX8" fmla="*/ 179753 w 3803177"/>
              <a:gd name="connsiteY8" fmla="*/ 715107 h 1240670"/>
              <a:gd name="connsiteX9" fmla="*/ 674076 w 3803177"/>
              <a:gd name="connsiteY9" fmla="*/ 916353 h 1240670"/>
              <a:gd name="connsiteX10" fmla="*/ 748324 w 3803177"/>
              <a:gd name="connsiteY10" fmla="*/ 986692 h 1240670"/>
              <a:gd name="connsiteX11" fmla="*/ 2012690 w 3803177"/>
              <a:gd name="connsiteY11" fmla="*/ 908625 h 1240670"/>
              <a:gd name="connsiteX12" fmla="*/ 2150616 w 3803177"/>
              <a:gd name="connsiteY12" fmla="*/ 903517 h 1240670"/>
              <a:gd name="connsiteX13" fmla="*/ 2855573 w 3803177"/>
              <a:gd name="connsiteY13" fmla="*/ 1240670 h 1240670"/>
              <a:gd name="connsiteX14" fmla="*/ 3731660 w 3803177"/>
              <a:gd name="connsiteY14" fmla="*/ 1005684 h 1240670"/>
              <a:gd name="connsiteX15" fmla="*/ 3803177 w 3803177"/>
              <a:gd name="connsiteY15" fmla="*/ 773253 h 1240670"/>
              <a:gd name="connsiteX16" fmla="*/ 3803177 w 3803177"/>
              <a:gd name="connsiteY16" fmla="*/ 563810 h 1240670"/>
              <a:gd name="connsiteX17" fmla="*/ 3726552 w 3803177"/>
              <a:gd name="connsiteY17" fmla="*/ 773253 h 1240670"/>
              <a:gd name="connsiteX18" fmla="*/ 2860681 w 3803177"/>
              <a:gd name="connsiteY18" fmla="*/ 1013347 h 1240670"/>
              <a:gd name="connsiteX19" fmla="*/ 2140400 w 3803177"/>
              <a:gd name="connsiteY19" fmla="*/ 665977 h 1240670"/>
              <a:gd name="connsiteX20" fmla="*/ 1997365 w 3803177"/>
              <a:gd name="connsiteY20" fmla="*/ 673640 h 1240670"/>
              <a:gd name="connsiteX0" fmla="*/ 1997365 w 3803177"/>
              <a:gd name="connsiteY0" fmla="*/ 673640 h 1240670"/>
              <a:gd name="connsiteX1" fmla="*/ 756139 w 3803177"/>
              <a:gd name="connsiteY1" fmla="*/ 756138 h 1240670"/>
              <a:gd name="connsiteX2" fmla="*/ 681893 w 3803177"/>
              <a:gd name="connsiteY2" fmla="*/ 691661 h 1240670"/>
              <a:gd name="connsiteX3" fmla="*/ 169985 w 3803177"/>
              <a:gd name="connsiteY3" fmla="*/ 474784 h 1240670"/>
              <a:gd name="connsiteX4" fmla="*/ 101602 w 3803177"/>
              <a:gd name="connsiteY4" fmla="*/ 316524 h 1240670"/>
              <a:gd name="connsiteX5" fmla="*/ 5863 w 3803177"/>
              <a:gd name="connsiteY5" fmla="*/ 0 h 1240670"/>
              <a:gd name="connsiteX6" fmla="*/ 3909 w 3803177"/>
              <a:gd name="connsiteY6" fmla="*/ 142631 h 1240670"/>
              <a:gd name="connsiteX7" fmla="*/ 0 w 3803177"/>
              <a:gd name="connsiteY7" fmla="*/ 255953 h 1240670"/>
              <a:gd name="connsiteX8" fmla="*/ 97693 w 3803177"/>
              <a:gd name="connsiteY8" fmla="*/ 572477 h 1240670"/>
              <a:gd name="connsiteX9" fmla="*/ 179753 w 3803177"/>
              <a:gd name="connsiteY9" fmla="*/ 715107 h 1240670"/>
              <a:gd name="connsiteX10" fmla="*/ 674076 w 3803177"/>
              <a:gd name="connsiteY10" fmla="*/ 916353 h 1240670"/>
              <a:gd name="connsiteX11" fmla="*/ 748324 w 3803177"/>
              <a:gd name="connsiteY11" fmla="*/ 986692 h 1240670"/>
              <a:gd name="connsiteX12" fmla="*/ 2012690 w 3803177"/>
              <a:gd name="connsiteY12" fmla="*/ 908625 h 1240670"/>
              <a:gd name="connsiteX13" fmla="*/ 2150616 w 3803177"/>
              <a:gd name="connsiteY13" fmla="*/ 903517 h 1240670"/>
              <a:gd name="connsiteX14" fmla="*/ 2855573 w 3803177"/>
              <a:gd name="connsiteY14" fmla="*/ 1240670 h 1240670"/>
              <a:gd name="connsiteX15" fmla="*/ 3731660 w 3803177"/>
              <a:gd name="connsiteY15" fmla="*/ 1005684 h 1240670"/>
              <a:gd name="connsiteX16" fmla="*/ 3803177 w 3803177"/>
              <a:gd name="connsiteY16" fmla="*/ 773253 h 1240670"/>
              <a:gd name="connsiteX17" fmla="*/ 3803177 w 3803177"/>
              <a:gd name="connsiteY17" fmla="*/ 563810 h 1240670"/>
              <a:gd name="connsiteX18" fmla="*/ 3726552 w 3803177"/>
              <a:gd name="connsiteY18" fmla="*/ 773253 h 1240670"/>
              <a:gd name="connsiteX19" fmla="*/ 2860681 w 3803177"/>
              <a:gd name="connsiteY19" fmla="*/ 1013347 h 1240670"/>
              <a:gd name="connsiteX20" fmla="*/ 2140400 w 3803177"/>
              <a:gd name="connsiteY20" fmla="*/ 665977 h 1240670"/>
              <a:gd name="connsiteX21" fmla="*/ 1997365 w 3803177"/>
              <a:gd name="connsiteY21" fmla="*/ 673640 h 1240670"/>
              <a:gd name="connsiteX0" fmla="*/ 2024718 w 3830530"/>
              <a:gd name="connsiteY0" fmla="*/ 699634 h 1266664"/>
              <a:gd name="connsiteX1" fmla="*/ 783492 w 3830530"/>
              <a:gd name="connsiteY1" fmla="*/ 782132 h 1266664"/>
              <a:gd name="connsiteX2" fmla="*/ 709246 w 3830530"/>
              <a:gd name="connsiteY2" fmla="*/ 717655 h 1266664"/>
              <a:gd name="connsiteX3" fmla="*/ 197338 w 3830530"/>
              <a:gd name="connsiteY3" fmla="*/ 500778 h 1266664"/>
              <a:gd name="connsiteX4" fmla="*/ 128955 w 3830530"/>
              <a:gd name="connsiteY4" fmla="*/ 342518 h 1266664"/>
              <a:gd name="connsiteX5" fmla="*/ 33216 w 3830530"/>
              <a:gd name="connsiteY5" fmla="*/ 25994 h 1266664"/>
              <a:gd name="connsiteX6" fmla="*/ 0 w 3830530"/>
              <a:gd name="connsiteY6" fmla="*/ 12318 h 1266664"/>
              <a:gd name="connsiteX7" fmla="*/ 27353 w 3830530"/>
              <a:gd name="connsiteY7" fmla="*/ 281947 h 1266664"/>
              <a:gd name="connsiteX8" fmla="*/ 125046 w 3830530"/>
              <a:gd name="connsiteY8" fmla="*/ 598471 h 1266664"/>
              <a:gd name="connsiteX9" fmla="*/ 207106 w 3830530"/>
              <a:gd name="connsiteY9" fmla="*/ 741101 h 1266664"/>
              <a:gd name="connsiteX10" fmla="*/ 701429 w 3830530"/>
              <a:gd name="connsiteY10" fmla="*/ 942347 h 1266664"/>
              <a:gd name="connsiteX11" fmla="*/ 775677 w 3830530"/>
              <a:gd name="connsiteY11" fmla="*/ 1012686 h 1266664"/>
              <a:gd name="connsiteX12" fmla="*/ 2040043 w 3830530"/>
              <a:gd name="connsiteY12" fmla="*/ 934619 h 1266664"/>
              <a:gd name="connsiteX13" fmla="*/ 2177969 w 3830530"/>
              <a:gd name="connsiteY13" fmla="*/ 929511 h 1266664"/>
              <a:gd name="connsiteX14" fmla="*/ 2882926 w 3830530"/>
              <a:gd name="connsiteY14" fmla="*/ 1266664 h 1266664"/>
              <a:gd name="connsiteX15" fmla="*/ 3759013 w 3830530"/>
              <a:gd name="connsiteY15" fmla="*/ 1031678 h 1266664"/>
              <a:gd name="connsiteX16" fmla="*/ 3830530 w 3830530"/>
              <a:gd name="connsiteY16" fmla="*/ 799247 h 1266664"/>
              <a:gd name="connsiteX17" fmla="*/ 3830530 w 3830530"/>
              <a:gd name="connsiteY17" fmla="*/ 589804 h 1266664"/>
              <a:gd name="connsiteX18" fmla="*/ 3753905 w 3830530"/>
              <a:gd name="connsiteY18" fmla="*/ 799247 h 1266664"/>
              <a:gd name="connsiteX19" fmla="*/ 2888034 w 3830530"/>
              <a:gd name="connsiteY19" fmla="*/ 1039341 h 1266664"/>
              <a:gd name="connsiteX20" fmla="*/ 2167753 w 3830530"/>
              <a:gd name="connsiteY20" fmla="*/ 691971 h 1266664"/>
              <a:gd name="connsiteX21" fmla="*/ 2024718 w 3830530"/>
              <a:gd name="connsiteY21" fmla="*/ 699634 h 1266664"/>
              <a:gd name="connsiteX0" fmla="*/ 2024851 w 3830663"/>
              <a:gd name="connsiteY0" fmla="*/ 704737 h 1271767"/>
              <a:gd name="connsiteX1" fmla="*/ 783625 w 3830663"/>
              <a:gd name="connsiteY1" fmla="*/ 787235 h 1271767"/>
              <a:gd name="connsiteX2" fmla="*/ 709379 w 3830663"/>
              <a:gd name="connsiteY2" fmla="*/ 722758 h 1271767"/>
              <a:gd name="connsiteX3" fmla="*/ 197471 w 3830663"/>
              <a:gd name="connsiteY3" fmla="*/ 505881 h 1271767"/>
              <a:gd name="connsiteX4" fmla="*/ 129088 w 3830663"/>
              <a:gd name="connsiteY4" fmla="*/ 347621 h 1271767"/>
              <a:gd name="connsiteX5" fmla="*/ 33349 w 3830663"/>
              <a:gd name="connsiteY5" fmla="*/ 31097 h 1271767"/>
              <a:gd name="connsiteX6" fmla="*/ 17718 w 3830663"/>
              <a:gd name="connsiteY6" fmla="*/ 27190 h 1271767"/>
              <a:gd name="connsiteX7" fmla="*/ 133 w 3830663"/>
              <a:gd name="connsiteY7" fmla="*/ 17421 h 1271767"/>
              <a:gd name="connsiteX8" fmla="*/ 27486 w 3830663"/>
              <a:gd name="connsiteY8" fmla="*/ 287050 h 1271767"/>
              <a:gd name="connsiteX9" fmla="*/ 125179 w 3830663"/>
              <a:gd name="connsiteY9" fmla="*/ 603574 h 1271767"/>
              <a:gd name="connsiteX10" fmla="*/ 207239 w 3830663"/>
              <a:gd name="connsiteY10" fmla="*/ 746204 h 1271767"/>
              <a:gd name="connsiteX11" fmla="*/ 701562 w 3830663"/>
              <a:gd name="connsiteY11" fmla="*/ 947450 h 1271767"/>
              <a:gd name="connsiteX12" fmla="*/ 775810 w 3830663"/>
              <a:gd name="connsiteY12" fmla="*/ 1017789 h 1271767"/>
              <a:gd name="connsiteX13" fmla="*/ 2040176 w 3830663"/>
              <a:gd name="connsiteY13" fmla="*/ 939722 h 1271767"/>
              <a:gd name="connsiteX14" fmla="*/ 2178102 w 3830663"/>
              <a:gd name="connsiteY14" fmla="*/ 934614 h 1271767"/>
              <a:gd name="connsiteX15" fmla="*/ 2883059 w 3830663"/>
              <a:gd name="connsiteY15" fmla="*/ 1271767 h 1271767"/>
              <a:gd name="connsiteX16" fmla="*/ 3759146 w 3830663"/>
              <a:gd name="connsiteY16" fmla="*/ 1036781 h 1271767"/>
              <a:gd name="connsiteX17" fmla="*/ 3830663 w 3830663"/>
              <a:gd name="connsiteY17" fmla="*/ 804350 h 1271767"/>
              <a:gd name="connsiteX18" fmla="*/ 3830663 w 3830663"/>
              <a:gd name="connsiteY18" fmla="*/ 594907 h 1271767"/>
              <a:gd name="connsiteX19" fmla="*/ 3754038 w 3830663"/>
              <a:gd name="connsiteY19" fmla="*/ 804350 h 1271767"/>
              <a:gd name="connsiteX20" fmla="*/ 2888167 w 3830663"/>
              <a:gd name="connsiteY20" fmla="*/ 1044444 h 1271767"/>
              <a:gd name="connsiteX21" fmla="*/ 2167886 w 3830663"/>
              <a:gd name="connsiteY21" fmla="*/ 697074 h 1271767"/>
              <a:gd name="connsiteX22" fmla="*/ 2024851 w 3830663"/>
              <a:gd name="connsiteY22" fmla="*/ 704737 h 1271767"/>
              <a:gd name="connsiteX0" fmla="*/ 2041332 w 3847144"/>
              <a:gd name="connsiteY0" fmla="*/ 1529427 h 2096457"/>
              <a:gd name="connsiteX1" fmla="*/ 800106 w 3847144"/>
              <a:gd name="connsiteY1" fmla="*/ 1611925 h 2096457"/>
              <a:gd name="connsiteX2" fmla="*/ 725860 w 3847144"/>
              <a:gd name="connsiteY2" fmla="*/ 1547448 h 2096457"/>
              <a:gd name="connsiteX3" fmla="*/ 213952 w 3847144"/>
              <a:gd name="connsiteY3" fmla="*/ 1330571 h 2096457"/>
              <a:gd name="connsiteX4" fmla="*/ 145569 w 3847144"/>
              <a:gd name="connsiteY4" fmla="*/ 1172311 h 2096457"/>
              <a:gd name="connsiteX5" fmla="*/ 49830 w 3847144"/>
              <a:gd name="connsiteY5" fmla="*/ 855787 h 2096457"/>
              <a:gd name="connsiteX6" fmla="*/ 984 w 3847144"/>
              <a:gd name="connsiteY6" fmla="*/ 4 h 2096457"/>
              <a:gd name="connsiteX7" fmla="*/ 16614 w 3847144"/>
              <a:gd name="connsiteY7" fmla="*/ 842111 h 2096457"/>
              <a:gd name="connsiteX8" fmla="*/ 43967 w 3847144"/>
              <a:gd name="connsiteY8" fmla="*/ 1111740 h 2096457"/>
              <a:gd name="connsiteX9" fmla="*/ 141660 w 3847144"/>
              <a:gd name="connsiteY9" fmla="*/ 1428264 h 2096457"/>
              <a:gd name="connsiteX10" fmla="*/ 223720 w 3847144"/>
              <a:gd name="connsiteY10" fmla="*/ 1570894 h 2096457"/>
              <a:gd name="connsiteX11" fmla="*/ 718043 w 3847144"/>
              <a:gd name="connsiteY11" fmla="*/ 1772140 h 2096457"/>
              <a:gd name="connsiteX12" fmla="*/ 792291 w 3847144"/>
              <a:gd name="connsiteY12" fmla="*/ 1842479 h 2096457"/>
              <a:gd name="connsiteX13" fmla="*/ 2056657 w 3847144"/>
              <a:gd name="connsiteY13" fmla="*/ 1764412 h 2096457"/>
              <a:gd name="connsiteX14" fmla="*/ 2194583 w 3847144"/>
              <a:gd name="connsiteY14" fmla="*/ 1759304 h 2096457"/>
              <a:gd name="connsiteX15" fmla="*/ 2899540 w 3847144"/>
              <a:gd name="connsiteY15" fmla="*/ 2096457 h 2096457"/>
              <a:gd name="connsiteX16" fmla="*/ 3775627 w 3847144"/>
              <a:gd name="connsiteY16" fmla="*/ 1861471 h 2096457"/>
              <a:gd name="connsiteX17" fmla="*/ 3847144 w 3847144"/>
              <a:gd name="connsiteY17" fmla="*/ 1629040 h 2096457"/>
              <a:gd name="connsiteX18" fmla="*/ 3847144 w 3847144"/>
              <a:gd name="connsiteY18" fmla="*/ 1419597 h 2096457"/>
              <a:gd name="connsiteX19" fmla="*/ 3770519 w 3847144"/>
              <a:gd name="connsiteY19" fmla="*/ 1629040 h 2096457"/>
              <a:gd name="connsiteX20" fmla="*/ 2904648 w 3847144"/>
              <a:gd name="connsiteY20" fmla="*/ 1869134 h 2096457"/>
              <a:gd name="connsiteX21" fmla="*/ 2184367 w 3847144"/>
              <a:gd name="connsiteY21" fmla="*/ 1521764 h 2096457"/>
              <a:gd name="connsiteX22" fmla="*/ 2041332 w 3847144"/>
              <a:gd name="connsiteY22" fmla="*/ 1529427 h 2096457"/>
              <a:gd name="connsiteX0" fmla="*/ 2040625 w 3846437"/>
              <a:gd name="connsiteY0" fmla="*/ 1531413 h 2098443"/>
              <a:gd name="connsiteX1" fmla="*/ 799399 w 3846437"/>
              <a:gd name="connsiteY1" fmla="*/ 1613911 h 2098443"/>
              <a:gd name="connsiteX2" fmla="*/ 725153 w 3846437"/>
              <a:gd name="connsiteY2" fmla="*/ 1549434 h 2098443"/>
              <a:gd name="connsiteX3" fmla="*/ 213245 w 3846437"/>
              <a:gd name="connsiteY3" fmla="*/ 1332557 h 2098443"/>
              <a:gd name="connsiteX4" fmla="*/ 144862 w 3846437"/>
              <a:gd name="connsiteY4" fmla="*/ 1174297 h 2098443"/>
              <a:gd name="connsiteX5" fmla="*/ 49123 w 3846437"/>
              <a:gd name="connsiteY5" fmla="*/ 857773 h 2098443"/>
              <a:gd name="connsiteX6" fmla="*/ 31539 w 3846437"/>
              <a:gd name="connsiteY6" fmla="*/ 617451 h 2098443"/>
              <a:gd name="connsiteX7" fmla="*/ 277 w 3846437"/>
              <a:gd name="connsiteY7" fmla="*/ 1990 h 2098443"/>
              <a:gd name="connsiteX8" fmla="*/ 15907 w 3846437"/>
              <a:gd name="connsiteY8" fmla="*/ 844097 h 2098443"/>
              <a:gd name="connsiteX9" fmla="*/ 43260 w 3846437"/>
              <a:gd name="connsiteY9" fmla="*/ 1113726 h 2098443"/>
              <a:gd name="connsiteX10" fmla="*/ 140953 w 3846437"/>
              <a:gd name="connsiteY10" fmla="*/ 1430250 h 2098443"/>
              <a:gd name="connsiteX11" fmla="*/ 223013 w 3846437"/>
              <a:gd name="connsiteY11" fmla="*/ 1572880 h 2098443"/>
              <a:gd name="connsiteX12" fmla="*/ 717336 w 3846437"/>
              <a:gd name="connsiteY12" fmla="*/ 1774126 h 2098443"/>
              <a:gd name="connsiteX13" fmla="*/ 791584 w 3846437"/>
              <a:gd name="connsiteY13" fmla="*/ 1844465 h 2098443"/>
              <a:gd name="connsiteX14" fmla="*/ 2055950 w 3846437"/>
              <a:gd name="connsiteY14" fmla="*/ 1766398 h 2098443"/>
              <a:gd name="connsiteX15" fmla="*/ 2193876 w 3846437"/>
              <a:gd name="connsiteY15" fmla="*/ 1761290 h 2098443"/>
              <a:gd name="connsiteX16" fmla="*/ 2898833 w 3846437"/>
              <a:gd name="connsiteY16" fmla="*/ 2098443 h 2098443"/>
              <a:gd name="connsiteX17" fmla="*/ 3774920 w 3846437"/>
              <a:gd name="connsiteY17" fmla="*/ 1863457 h 2098443"/>
              <a:gd name="connsiteX18" fmla="*/ 3846437 w 3846437"/>
              <a:gd name="connsiteY18" fmla="*/ 1631026 h 2098443"/>
              <a:gd name="connsiteX19" fmla="*/ 3846437 w 3846437"/>
              <a:gd name="connsiteY19" fmla="*/ 1421583 h 2098443"/>
              <a:gd name="connsiteX20" fmla="*/ 3769812 w 3846437"/>
              <a:gd name="connsiteY20" fmla="*/ 1631026 h 2098443"/>
              <a:gd name="connsiteX21" fmla="*/ 2903941 w 3846437"/>
              <a:gd name="connsiteY21" fmla="*/ 1871120 h 2098443"/>
              <a:gd name="connsiteX22" fmla="*/ 2183660 w 3846437"/>
              <a:gd name="connsiteY22" fmla="*/ 1523750 h 2098443"/>
              <a:gd name="connsiteX23" fmla="*/ 2040625 w 3846437"/>
              <a:gd name="connsiteY23" fmla="*/ 1531413 h 2098443"/>
              <a:gd name="connsiteX0" fmla="*/ 2040625 w 3846437"/>
              <a:gd name="connsiteY0" fmla="*/ 1531853 h 2098883"/>
              <a:gd name="connsiteX1" fmla="*/ 799399 w 3846437"/>
              <a:gd name="connsiteY1" fmla="*/ 1614351 h 2098883"/>
              <a:gd name="connsiteX2" fmla="*/ 725153 w 3846437"/>
              <a:gd name="connsiteY2" fmla="*/ 1549874 h 2098883"/>
              <a:gd name="connsiteX3" fmla="*/ 213245 w 3846437"/>
              <a:gd name="connsiteY3" fmla="*/ 1332997 h 2098883"/>
              <a:gd name="connsiteX4" fmla="*/ 144862 w 3846437"/>
              <a:gd name="connsiteY4" fmla="*/ 1174737 h 2098883"/>
              <a:gd name="connsiteX5" fmla="*/ 49123 w 3846437"/>
              <a:gd name="connsiteY5" fmla="*/ 858213 h 2098883"/>
              <a:gd name="connsiteX6" fmla="*/ 15908 w 3846437"/>
              <a:gd name="connsiteY6" fmla="*/ 520198 h 2098883"/>
              <a:gd name="connsiteX7" fmla="*/ 277 w 3846437"/>
              <a:gd name="connsiteY7" fmla="*/ 2430 h 2098883"/>
              <a:gd name="connsiteX8" fmla="*/ 15907 w 3846437"/>
              <a:gd name="connsiteY8" fmla="*/ 844537 h 2098883"/>
              <a:gd name="connsiteX9" fmla="*/ 43260 w 3846437"/>
              <a:gd name="connsiteY9" fmla="*/ 1114166 h 2098883"/>
              <a:gd name="connsiteX10" fmla="*/ 140953 w 3846437"/>
              <a:gd name="connsiteY10" fmla="*/ 1430690 h 2098883"/>
              <a:gd name="connsiteX11" fmla="*/ 223013 w 3846437"/>
              <a:gd name="connsiteY11" fmla="*/ 1573320 h 2098883"/>
              <a:gd name="connsiteX12" fmla="*/ 717336 w 3846437"/>
              <a:gd name="connsiteY12" fmla="*/ 1774566 h 2098883"/>
              <a:gd name="connsiteX13" fmla="*/ 791584 w 3846437"/>
              <a:gd name="connsiteY13" fmla="*/ 1844905 h 2098883"/>
              <a:gd name="connsiteX14" fmla="*/ 2055950 w 3846437"/>
              <a:gd name="connsiteY14" fmla="*/ 1766838 h 2098883"/>
              <a:gd name="connsiteX15" fmla="*/ 2193876 w 3846437"/>
              <a:gd name="connsiteY15" fmla="*/ 1761730 h 2098883"/>
              <a:gd name="connsiteX16" fmla="*/ 2898833 w 3846437"/>
              <a:gd name="connsiteY16" fmla="*/ 2098883 h 2098883"/>
              <a:gd name="connsiteX17" fmla="*/ 3774920 w 3846437"/>
              <a:gd name="connsiteY17" fmla="*/ 1863897 h 2098883"/>
              <a:gd name="connsiteX18" fmla="*/ 3846437 w 3846437"/>
              <a:gd name="connsiteY18" fmla="*/ 1631466 h 2098883"/>
              <a:gd name="connsiteX19" fmla="*/ 3846437 w 3846437"/>
              <a:gd name="connsiteY19" fmla="*/ 1422023 h 2098883"/>
              <a:gd name="connsiteX20" fmla="*/ 3769812 w 3846437"/>
              <a:gd name="connsiteY20" fmla="*/ 1631466 h 2098883"/>
              <a:gd name="connsiteX21" fmla="*/ 2903941 w 3846437"/>
              <a:gd name="connsiteY21" fmla="*/ 1871560 h 2098883"/>
              <a:gd name="connsiteX22" fmla="*/ 2183660 w 3846437"/>
              <a:gd name="connsiteY22" fmla="*/ 1524190 h 2098883"/>
              <a:gd name="connsiteX23" fmla="*/ 2040625 w 3846437"/>
              <a:gd name="connsiteY23" fmla="*/ 1531853 h 2098883"/>
              <a:gd name="connsiteX0" fmla="*/ 2041432 w 3847244"/>
              <a:gd name="connsiteY0" fmla="*/ 1539100 h 2106130"/>
              <a:gd name="connsiteX1" fmla="*/ 800206 w 3847244"/>
              <a:gd name="connsiteY1" fmla="*/ 1621598 h 2106130"/>
              <a:gd name="connsiteX2" fmla="*/ 725960 w 3847244"/>
              <a:gd name="connsiteY2" fmla="*/ 1557121 h 2106130"/>
              <a:gd name="connsiteX3" fmla="*/ 214052 w 3847244"/>
              <a:gd name="connsiteY3" fmla="*/ 1340244 h 2106130"/>
              <a:gd name="connsiteX4" fmla="*/ 145669 w 3847244"/>
              <a:gd name="connsiteY4" fmla="*/ 1181984 h 2106130"/>
              <a:gd name="connsiteX5" fmla="*/ 49930 w 3847244"/>
              <a:gd name="connsiteY5" fmla="*/ 865460 h 2106130"/>
              <a:gd name="connsiteX6" fmla="*/ 16715 w 3847244"/>
              <a:gd name="connsiteY6" fmla="*/ 527445 h 2106130"/>
              <a:gd name="connsiteX7" fmla="*/ 1084 w 3847244"/>
              <a:gd name="connsiteY7" fmla="*/ 9677 h 2106130"/>
              <a:gd name="connsiteX8" fmla="*/ 3039 w 3847244"/>
              <a:gd name="connsiteY8" fmla="*/ 240231 h 2106130"/>
              <a:gd name="connsiteX9" fmla="*/ 16714 w 3847244"/>
              <a:gd name="connsiteY9" fmla="*/ 851784 h 2106130"/>
              <a:gd name="connsiteX10" fmla="*/ 44067 w 3847244"/>
              <a:gd name="connsiteY10" fmla="*/ 1121413 h 2106130"/>
              <a:gd name="connsiteX11" fmla="*/ 141760 w 3847244"/>
              <a:gd name="connsiteY11" fmla="*/ 1437937 h 2106130"/>
              <a:gd name="connsiteX12" fmla="*/ 223820 w 3847244"/>
              <a:gd name="connsiteY12" fmla="*/ 1580567 h 2106130"/>
              <a:gd name="connsiteX13" fmla="*/ 718143 w 3847244"/>
              <a:gd name="connsiteY13" fmla="*/ 1781813 h 2106130"/>
              <a:gd name="connsiteX14" fmla="*/ 792391 w 3847244"/>
              <a:gd name="connsiteY14" fmla="*/ 1852152 h 2106130"/>
              <a:gd name="connsiteX15" fmla="*/ 2056757 w 3847244"/>
              <a:gd name="connsiteY15" fmla="*/ 1774085 h 2106130"/>
              <a:gd name="connsiteX16" fmla="*/ 2194683 w 3847244"/>
              <a:gd name="connsiteY16" fmla="*/ 1768977 h 2106130"/>
              <a:gd name="connsiteX17" fmla="*/ 2899640 w 3847244"/>
              <a:gd name="connsiteY17" fmla="*/ 2106130 h 2106130"/>
              <a:gd name="connsiteX18" fmla="*/ 3775727 w 3847244"/>
              <a:gd name="connsiteY18" fmla="*/ 1871144 h 2106130"/>
              <a:gd name="connsiteX19" fmla="*/ 3847244 w 3847244"/>
              <a:gd name="connsiteY19" fmla="*/ 1638713 h 2106130"/>
              <a:gd name="connsiteX20" fmla="*/ 3847244 w 3847244"/>
              <a:gd name="connsiteY20" fmla="*/ 1429270 h 2106130"/>
              <a:gd name="connsiteX21" fmla="*/ 3770619 w 3847244"/>
              <a:gd name="connsiteY21" fmla="*/ 1638713 h 2106130"/>
              <a:gd name="connsiteX22" fmla="*/ 2904748 w 3847244"/>
              <a:gd name="connsiteY22" fmla="*/ 1878807 h 2106130"/>
              <a:gd name="connsiteX23" fmla="*/ 2184467 w 3847244"/>
              <a:gd name="connsiteY23" fmla="*/ 1531437 h 2106130"/>
              <a:gd name="connsiteX24" fmla="*/ 2041432 w 3847244"/>
              <a:gd name="connsiteY24" fmla="*/ 1539100 h 2106130"/>
              <a:gd name="connsiteX0" fmla="*/ 2048670 w 3854482"/>
              <a:gd name="connsiteY0" fmla="*/ 1534108 h 2101138"/>
              <a:gd name="connsiteX1" fmla="*/ 807444 w 3854482"/>
              <a:gd name="connsiteY1" fmla="*/ 1616606 h 2101138"/>
              <a:gd name="connsiteX2" fmla="*/ 733198 w 3854482"/>
              <a:gd name="connsiteY2" fmla="*/ 1552129 h 2101138"/>
              <a:gd name="connsiteX3" fmla="*/ 221290 w 3854482"/>
              <a:gd name="connsiteY3" fmla="*/ 1335252 h 2101138"/>
              <a:gd name="connsiteX4" fmla="*/ 152907 w 3854482"/>
              <a:gd name="connsiteY4" fmla="*/ 1176992 h 2101138"/>
              <a:gd name="connsiteX5" fmla="*/ 57168 w 3854482"/>
              <a:gd name="connsiteY5" fmla="*/ 860468 h 2101138"/>
              <a:gd name="connsiteX6" fmla="*/ 23953 w 3854482"/>
              <a:gd name="connsiteY6" fmla="*/ 522453 h 2101138"/>
              <a:gd name="connsiteX7" fmla="*/ 8322 w 3854482"/>
              <a:gd name="connsiteY7" fmla="*/ 4685 h 2101138"/>
              <a:gd name="connsiteX8" fmla="*/ 508 w 3854482"/>
              <a:gd name="connsiteY8" fmla="*/ 428669 h 2101138"/>
              <a:gd name="connsiteX9" fmla="*/ 23952 w 3854482"/>
              <a:gd name="connsiteY9" fmla="*/ 846792 h 2101138"/>
              <a:gd name="connsiteX10" fmla="*/ 51305 w 3854482"/>
              <a:gd name="connsiteY10" fmla="*/ 1116421 h 2101138"/>
              <a:gd name="connsiteX11" fmla="*/ 148998 w 3854482"/>
              <a:gd name="connsiteY11" fmla="*/ 1432945 h 2101138"/>
              <a:gd name="connsiteX12" fmla="*/ 231058 w 3854482"/>
              <a:gd name="connsiteY12" fmla="*/ 1575575 h 2101138"/>
              <a:gd name="connsiteX13" fmla="*/ 725381 w 3854482"/>
              <a:gd name="connsiteY13" fmla="*/ 1776821 h 2101138"/>
              <a:gd name="connsiteX14" fmla="*/ 799629 w 3854482"/>
              <a:gd name="connsiteY14" fmla="*/ 1847160 h 2101138"/>
              <a:gd name="connsiteX15" fmla="*/ 2063995 w 3854482"/>
              <a:gd name="connsiteY15" fmla="*/ 1769093 h 2101138"/>
              <a:gd name="connsiteX16" fmla="*/ 2201921 w 3854482"/>
              <a:gd name="connsiteY16" fmla="*/ 1763985 h 2101138"/>
              <a:gd name="connsiteX17" fmla="*/ 2906878 w 3854482"/>
              <a:gd name="connsiteY17" fmla="*/ 2101138 h 2101138"/>
              <a:gd name="connsiteX18" fmla="*/ 3782965 w 3854482"/>
              <a:gd name="connsiteY18" fmla="*/ 1866152 h 2101138"/>
              <a:gd name="connsiteX19" fmla="*/ 3854482 w 3854482"/>
              <a:gd name="connsiteY19" fmla="*/ 1633721 h 2101138"/>
              <a:gd name="connsiteX20" fmla="*/ 3854482 w 3854482"/>
              <a:gd name="connsiteY20" fmla="*/ 1424278 h 2101138"/>
              <a:gd name="connsiteX21" fmla="*/ 3777857 w 3854482"/>
              <a:gd name="connsiteY21" fmla="*/ 1633721 h 2101138"/>
              <a:gd name="connsiteX22" fmla="*/ 2911986 w 3854482"/>
              <a:gd name="connsiteY22" fmla="*/ 1873815 h 2101138"/>
              <a:gd name="connsiteX23" fmla="*/ 2191705 w 3854482"/>
              <a:gd name="connsiteY23" fmla="*/ 1526445 h 2101138"/>
              <a:gd name="connsiteX24" fmla="*/ 2048670 w 3854482"/>
              <a:gd name="connsiteY24" fmla="*/ 1534108 h 2101138"/>
              <a:gd name="connsiteX0" fmla="*/ 2051231 w 3857043"/>
              <a:gd name="connsiteY0" fmla="*/ 1535248 h 2102278"/>
              <a:gd name="connsiteX1" fmla="*/ 810005 w 3857043"/>
              <a:gd name="connsiteY1" fmla="*/ 1617746 h 2102278"/>
              <a:gd name="connsiteX2" fmla="*/ 735759 w 3857043"/>
              <a:gd name="connsiteY2" fmla="*/ 1553269 h 2102278"/>
              <a:gd name="connsiteX3" fmla="*/ 223851 w 3857043"/>
              <a:gd name="connsiteY3" fmla="*/ 1336392 h 2102278"/>
              <a:gd name="connsiteX4" fmla="*/ 155468 w 3857043"/>
              <a:gd name="connsiteY4" fmla="*/ 1178132 h 2102278"/>
              <a:gd name="connsiteX5" fmla="*/ 59729 w 3857043"/>
              <a:gd name="connsiteY5" fmla="*/ 861608 h 2102278"/>
              <a:gd name="connsiteX6" fmla="*/ 26514 w 3857043"/>
              <a:gd name="connsiteY6" fmla="*/ 523593 h 2102278"/>
              <a:gd name="connsiteX7" fmla="*/ 10883 w 3857043"/>
              <a:gd name="connsiteY7" fmla="*/ 5825 h 2102278"/>
              <a:gd name="connsiteX8" fmla="*/ 1115 w 3857043"/>
              <a:gd name="connsiteY8" fmla="*/ 255917 h 2102278"/>
              <a:gd name="connsiteX9" fmla="*/ 3069 w 3857043"/>
              <a:gd name="connsiteY9" fmla="*/ 429809 h 2102278"/>
              <a:gd name="connsiteX10" fmla="*/ 26513 w 3857043"/>
              <a:gd name="connsiteY10" fmla="*/ 847932 h 2102278"/>
              <a:gd name="connsiteX11" fmla="*/ 53866 w 3857043"/>
              <a:gd name="connsiteY11" fmla="*/ 1117561 h 2102278"/>
              <a:gd name="connsiteX12" fmla="*/ 151559 w 3857043"/>
              <a:gd name="connsiteY12" fmla="*/ 1434085 h 2102278"/>
              <a:gd name="connsiteX13" fmla="*/ 233619 w 3857043"/>
              <a:gd name="connsiteY13" fmla="*/ 1576715 h 2102278"/>
              <a:gd name="connsiteX14" fmla="*/ 727942 w 3857043"/>
              <a:gd name="connsiteY14" fmla="*/ 1777961 h 2102278"/>
              <a:gd name="connsiteX15" fmla="*/ 802190 w 3857043"/>
              <a:gd name="connsiteY15" fmla="*/ 1848300 h 2102278"/>
              <a:gd name="connsiteX16" fmla="*/ 2066556 w 3857043"/>
              <a:gd name="connsiteY16" fmla="*/ 1770233 h 2102278"/>
              <a:gd name="connsiteX17" fmla="*/ 2204482 w 3857043"/>
              <a:gd name="connsiteY17" fmla="*/ 1765125 h 2102278"/>
              <a:gd name="connsiteX18" fmla="*/ 2909439 w 3857043"/>
              <a:gd name="connsiteY18" fmla="*/ 2102278 h 2102278"/>
              <a:gd name="connsiteX19" fmla="*/ 3785526 w 3857043"/>
              <a:gd name="connsiteY19" fmla="*/ 1867292 h 2102278"/>
              <a:gd name="connsiteX20" fmla="*/ 3857043 w 3857043"/>
              <a:gd name="connsiteY20" fmla="*/ 1634861 h 2102278"/>
              <a:gd name="connsiteX21" fmla="*/ 3857043 w 3857043"/>
              <a:gd name="connsiteY21" fmla="*/ 1425418 h 2102278"/>
              <a:gd name="connsiteX22" fmla="*/ 3780418 w 3857043"/>
              <a:gd name="connsiteY22" fmla="*/ 1634861 h 2102278"/>
              <a:gd name="connsiteX23" fmla="*/ 2914547 w 3857043"/>
              <a:gd name="connsiteY23" fmla="*/ 1874955 h 2102278"/>
              <a:gd name="connsiteX24" fmla="*/ 2194266 w 3857043"/>
              <a:gd name="connsiteY24" fmla="*/ 1527585 h 2102278"/>
              <a:gd name="connsiteX25" fmla="*/ 2051231 w 3857043"/>
              <a:gd name="connsiteY25" fmla="*/ 1535248 h 2102278"/>
              <a:gd name="connsiteX0" fmla="*/ 2118519 w 3924331"/>
              <a:gd name="connsiteY0" fmla="*/ 1577910 h 2144940"/>
              <a:gd name="connsiteX1" fmla="*/ 877293 w 3924331"/>
              <a:gd name="connsiteY1" fmla="*/ 1660408 h 2144940"/>
              <a:gd name="connsiteX2" fmla="*/ 803047 w 3924331"/>
              <a:gd name="connsiteY2" fmla="*/ 1595931 h 2144940"/>
              <a:gd name="connsiteX3" fmla="*/ 291139 w 3924331"/>
              <a:gd name="connsiteY3" fmla="*/ 1379054 h 2144940"/>
              <a:gd name="connsiteX4" fmla="*/ 222756 w 3924331"/>
              <a:gd name="connsiteY4" fmla="*/ 1220794 h 2144940"/>
              <a:gd name="connsiteX5" fmla="*/ 127017 w 3924331"/>
              <a:gd name="connsiteY5" fmla="*/ 904270 h 2144940"/>
              <a:gd name="connsiteX6" fmla="*/ 93802 w 3924331"/>
              <a:gd name="connsiteY6" fmla="*/ 566255 h 2144940"/>
              <a:gd name="connsiteX7" fmla="*/ 78171 w 3924331"/>
              <a:gd name="connsiteY7" fmla="*/ 48487 h 2144940"/>
              <a:gd name="connsiteX8" fmla="*/ 18 w 3924331"/>
              <a:gd name="connsiteY8" fmla="*/ 40671 h 2144940"/>
              <a:gd name="connsiteX9" fmla="*/ 70357 w 3924331"/>
              <a:gd name="connsiteY9" fmla="*/ 472471 h 2144940"/>
              <a:gd name="connsiteX10" fmla="*/ 93801 w 3924331"/>
              <a:gd name="connsiteY10" fmla="*/ 890594 h 2144940"/>
              <a:gd name="connsiteX11" fmla="*/ 121154 w 3924331"/>
              <a:gd name="connsiteY11" fmla="*/ 1160223 h 2144940"/>
              <a:gd name="connsiteX12" fmla="*/ 218847 w 3924331"/>
              <a:gd name="connsiteY12" fmla="*/ 1476747 h 2144940"/>
              <a:gd name="connsiteX13" fmla="*/ 300907 w 3924331"/>
              <a:gd name="connsiteY13" fmla="*/ 1619377 h 2144940"/>
              <a:gd name="connsiteX14" fmla="*/ 795230 w 3924331"/>
              <a:gd name="connsiteY14" fmla="*/ 1820623 h 2144940"/>
              <a:gd name="connsiteX15" fmla="*/ 869478 w 3924331"/>
              <a:gd name="connsiteY15" fmla="*/ 1890962 h 2144940"/>
              <a:gd name="connsiteX16" fmla="*/ 2133844 w 3924331"/>
              <a:gd name="connsiteY16" fmla="*/ 1812895 h 2144940"/>
              <a:gd name="connsiteX17" fmla="*/ 2271770 w 3924331"/>
              <a:gd name="connsiteY17" fmla="*/ 1807787 h 2144940"/>
              <a:gd name="connsiteX18" fmla="*/ 2976727 w 3924331"/>
              <a:gd name="connsiteY18" fmla="*/ 2144940 h 2144940"/>
              <a:gd name="connsiteX19" fmla="*/ 3852814 w 3924331"/>
              <a:gd name="connsiteY19" fmla="*/ 1909954 h 2144940"/>
              <a:gd name="connsiteX20" fmla="*/ 3924331 w 3924331"/>
              <a:gd name="connsiteY20" fmla="*/ 1677523 h 2144940"/>
              <a:gd name="connsiteX21" fmla="*/ 3924331 w 3924331"/>
              <a:gd name="connsiteY21" fmla="*/ 1468080 h 2144940"/>
              <a:gd name="connsiteX22" fmla="*/ 3847706 w 3924331"/>
              <a:gd name="connsiteY22" fmla="*/ 1677523 h 2144940"/>
              <a:gd name="connsiteX23" fmla="*/ 2981835 w 3924331"/>
              <a:gd name="connsiteY23" fmla="*/ 1917617 h 2144940"/>
              <a:gd name="connsiteX24" fmla="*/ 2261554 w 3924331"/>
              <a:gd name="connsiteY24" fmla="*/ 1570247 h 2144940"/>
              <a:gd name="connsiteX25" fmla="*/ 2118519 w 3924331"/>
              <a:gd name="connsiteY25" fmla="*/ 1577910 h 2144940"/>
              <a:gd name="connsiteX0" fmla="*/ 2118519 w 3924331"/>
              <a:gd name="connsiteY0" fmla="*/ 1577910 h 2144940"/>
              <a:gd name="connsiteX1" fmla="*/ 877293 w 3924331"/>
              <a:gd name="connsiteY1" fmla="*/ 1660408 h 2144940"/>
              <a:gd name="connsiteX2" fmla="*/ 803047 w 3924331"/>
              <a:gd name="connsiteY2" fmla="*/ 1595931 h 2144940"/>
              <a:gd name="connsiteX3" fmla="*/ 291139 w 3924331"/>
              <a:gd name="connsiteY3" fmla="*/ 1379054 h 2144940"/>
              <a:gd name="connsiteX4" fmla="*/ 222756 w 3924331"/>
              <a:gd name="connsiteY4" fmla="*/ 1220794 h 2144940"/>
              <a:gd name="connsiteX5" fmla="*/ 127017 w 3924331"/>
              <a:gd name="connsiteY5" fmla="*/ 904270 h 2144940"/>
              <a:gd name="connsiteX6" fmla="*/ 93802 w 3924331"/>
              <a:gd name="connsiteY6" fmla="*/ 566255 h 2144940"/>
              <a:gd name="connsiteX7" fmla="*/ 78171 w 3924331"/>
              <a:gd name="connsiteY7" fmla="*/ 48487 h 2144940"/>
              <a:gd name="connsiteX8" fmla="*/ 18 w 3924331"/>
              <a:gd name="connsiteY8" fmla="*/ 40671 h 2144940"/>
              <a:gd name="connsiteX9" fmla="*/ 70357 w 3924331"/>
              <a:gd name="connsiteY9" fmla="*/ 472471 h 2144940"/>
              <a:gd name="connsiteX10" fmla="*/ 93801 w 3924331"/>
              <a:gd name="connsiteY10" fmla="*/ 890594 h 2144940"/>
              <a:gd name="connsiteX11" fmla="*/ 121154 w 3924331"/>
              <a:gd name="connsiteY11" fmla="*/ 1160223 h 2144940"/>
              <a:gd name="connsiteX12" fmla="*/ 218847 w 3924331"/>
              <a:gd name="connsiteY12" fmla="*/ 1476747 h 2144940"/>
              <a:gd name="connsiteX13" fmla="*/ 300907 w 3924331"/>
              <a:gd name="connsiteY13" fmla="*/ 1619377 h 2144940"/>
              <a:gd name="connsiteX14" fmla="*/ 795230 w 3924331"/>
              <a:gd name="connsiteY14" fmla="*/ 1820623 h 2144940"/>
              <a:gd name="connsiteX15" fmla="*/ 869478 w 3924331"/>
              <a:gd name="connsiteY15" fmla="*/ 1890962 h 2144940"/>
              <a:gd name="connsiteX16" fmla="*/ 2133844 w 3924331"/>
              <a:gd name="connsiteY16" fmla="*/ 1812895 h 2144940"/>
              <a:gd name="connsiteX17" fmla="*/ 2271770 w 3924331"/>
              <a:gd name="connsiteY17" fmla="*/ 1807787 h 2144940"/>
              <a:gd name="connsiteX18" fmla="*/ 2976727 w 3924331"/>
              <a:gd name="connsiteY18" fmla="*/ 2144940 h 2144940"/>
              <a:gd name="connsiteX19" fmla="*/ 3852814 w 3924331"/>
              <a:gd name="connsiteY19" fmla="*/ 1909954 h 2144940"/>
              <a:gd name="connsiteX20" fmla="*/ 3924331 w 3924331"/>
              <a:gd name="connsiteY20" fmla="*/ 1677523 h 2144940"/>
              <a:gd name="connsiteX21" fmla="*/ 3924331 w 3924331"/>
              <a:gd name="connsiteY21" fmla="*/ 1468080 h 2144940"/>
              <a:gd name="connsiteX22" fmla="*/ 3847706 w 3924331"/>
              <a:gd name="connsiteY22" fmla="*/ 1677523 h 2144940"/>
              <a:gd name="connsiteX23" fmla="*/ 2981835 w 3924331"/>
              <a:gd name="connsiteY23" fmla="*/ 1917617 h 2144940"/>
              <a:gd name="connsiteX24" fmla="*/ 2261554 w 3924331"/>
              <a:gd name="connsiteY24" fmla="*/ 1570247 h 2144940"/>
              <a:gd name="connsiteX25" fmla="*/ 2118519 w 3924331"/>
              <a:gd name="connsiteY25" fmla="*/ 1577910 h 2144940"/>
              <a:gd name="connsiteX0" fmla="*/ 2118519 w 3924331"/>
              <a:gd name="connsiteY0" fmla="*/ 1551075 h 2118105"/>
              <a:gd name="connsiteX1" fmla="*/ 877293 w 3924331"/>
              <a:gd name="connsiteY1" fmla="*/ 1633573 h 2118105"/>
              <a:gd name="connsiteX2" fmla="*/ 803047 w 3924331"/>
              <a:gd name="connsiteY2" fmla="*/ 1569096 h 2118105"/>
              <a:gd name="connsiteX3" fmla="*/ 291139 w 3924331"/>
              <a:gd name="connsiteY3" fmla="*/ 1352219 h 2118105"/>
              <a:gd name="connsiteX4" fmla="*/ 222756 w 3924331"/>
              <a:gd name="connsiteY4" fmla="*/ 1193959 h 2118105"/>
              <a:gd name="connsiteX5" fmla="*/ 127017 w 3924331"/>
              <a:gd name="connsiteY5" fmla="*/ 877435 h 2118105"/>
              <a:gd name="connsiteX6" fmla="*/ 93802 w 3924331"/>
              <a:gd name="connsiteY6" fmla="*/ 539420 h 2118105"/>
              <a:gd name="connsiteX7" fmla="*/ 78171 w 3924331"/>
              <a:gd name="connsiteY7" fmla="*/ 21652 h 2118105"/>
              <a:gd name="connsiteX8" fmla="*/ 18 w 3924331"/>
              <a:gd name="connsiteY8" fmla="*/ 13836 h 2118105"/>
              <a:gd name="connsiteX9" fmla="*/ 70357 w 3924331"/>
              <a:gd name="connsiteY9" fmla="*/ 445636 h 2118105"/>
              <a:gd name="connsiteX10" fmla="*/ 93801 w 3924331"/>
              <a:gd name="connsiteY10" fmla="*/ 863759 h 2118105"/>
              <a:gd name="connsiteX11" fmla="*/ 121154 w 3924331"/>
              <a:gd name="connsiteY11" fmla="*/ 1133388 h 2118105"/>
              <a:gd name="connsiteX12" fmla="*/ 218847 w 3924331"/>
              <a:gd name="connsiteY12" fmla="*/ 1449912 h 2118105"/>
              <a:gd name="connsiteX13" fmla="*/ 300907 w 3924331"/>
              <a:gd name="connsiteY13" fmla="*/ 1592542 h 2118105"/>
              <a:gd name="connsiteX14" fmla="*/ 795230 w 3924331"/>
              <a:gd name="connsiteY14" fmla="*/ 1793788 h 2118105"/>
              <a:gd name="connsiteX15" fmla="*/ 869478 w 3924331"/>
              <a:gd name="connsiteY15" fmla="*/ 1864127 h 2118105"/>
              <a:gd name="connsiteX16" fmla="*/ 2133844 w 3924331"/>
              <a:gd name="connsiteY16" fmla="*/ 1786060 h 2118105"/>
              <a:gd name="connsiteX17" fmla="*/ 2271770 w 3924331"/>
              <a:gd name="connsiteY17" fmla="*/ 1780952 h 2118105"/>
              <a:gd name="connsiteX18" fmla="*/ 2976727 w 3924331"/>
              <a:gd name="connsiteY18" fmla="*/ 2118105 h 2118105"/>
              <a:gd name="connsiteX19" fmla="*/ 3852814 w 3924331"/>
              <a:gd name="connsiteY19" fmla="*/ 1883119 h 2118105"/>
              <a:gd name="connsiteX20" fmla="*/ 3924331 w 3924331"/>
              <a:gd name="connsiteY20" fmla="*/ 1650688 h 2118105"/>
              <a:gd name="connsiteX21" fmla="*/ 3924331 w 3924331"/>
              <a:gd name="connsiteY21" fmla="*/ 1441245 h 2118105"/>
              <a:gd name="connsiteX22" fmla="*/ 3847706 w 3924331"/>
              <a:gd name="connsiteY22" fmla="*/ 1650688 h 2118105"/>
              <a:gd name="connsiteX23" fmla="*/ 2981835 w 3924331"/>
              <a:gd name="connsiteY23" fmla="*/ 1890782 h 2118105"/>
              <a:gd name="connsiteX24" fmla="*/ 2261554 w 3924331"/>
              <a:gd name="connsiteY24" fmla="*/ 1543412 h 2118105"/>
              <a:gd name="connsiteX25" fmla="*/ 2118519 w 3924331"/>
              <a:gd name="connsiteY25" fmla="*/ 1551075 h 2118105"/>
              <a:gd name="connsiteX0" fmla="*/ 2118519 w 3924331"/>
              <a:gd name="connsiteY0" fmla="*/ 1537239 h 2104269"/>
              <a:gd name="connsiteX1" fmla="*/ 877293 w 3924331"/>
              <a:gd name="connsiteY1" fmla="*/ 1619737 h 2104269"/>
              <a:gd name="connsiteX2" fmla="*/ 803047 w 3924331"/>
              <a:gd name="connsiteY2" fmla="*/ 1555260 h 2104269"/>
              <a:gd name="connsiteX3" fmla="*/ 291139 w 3924331"/>
              <a:gd name="connsiteY3" fmla="*/ 1338383 h 2104269"/>
              <a:gd name="connsiteX4" fmla="*/ 222756 w 3924331"/>
              <a:gd name="connsiteY4" fmla="*/ 1180123 h 2104269"/>
              <a:gd name="connsiteX5" fmla="*/ 127017 w 3924331"/>
              <a:gd name="connsiteY5" fmla="*/ 863599 h 2104269"/>
              <a:gd name="connsiteX6" fmla="*/ 93802 w 3924331"/>
              <a:gd name="connsiteY6" fmla="*/ 525584 h 2104269"/>
              <a:gd name="connsiteX7" fmla="*/ 78171 w 3924331"/>
              <a:gd name="connsiteY7" fmla="*/ 7816 h 2104269"/>
              <a:gd name="connsiteX8" fmla="*/ 18 w 3924331"/>
              <a:gd name="connsiteY8" fmla="*/ 0 h 2104269"/>
              <a:gd name="connsiteX9" fmla="*/ 70357 w 3924331"/>
              <a:gd name="connsiteY9" fmla="*/ 431800 h 2104269"/>
              <a:gd name="connsiteX10" fmla="*/ 93801 w 3924331"/>
              <a:gd name="connsiteY10" fmla="*/ 849923 h 2104269"/>
              <a:gd name="connsiteX11" fmla="*/ 121154 w 3924331"/>
              <a:gd name="connsiteY11" fmla="*/ 1119552 h 2104269"/>
              <a:gd name="connsiteX12" fmla="*/ 218847 w 3924331"/>
              <a:gd name="connsiteY12" fmla="*/ 1436076 h 2104269"/>
              <a:gd name="connsiteX13" fmla="*/ 300907 w 3924331"/>
              <a:gd name="connsiteY13" fmla="*/ 1578706 h 2104269"/>
              <a:gd name="connsiteX14" fmla="*/ 795230 w 3924331"/>
              <a:gd name="connsiteY14" fmla="*/ 1779952 h 2104269"/>
              <a:gd name="connsiteX15" fmla="*/ 869478 w 3924331"/>
              <a:gd name="connsiteY15" fmla="*/ 1850291 h 2104269"/>
              <a:gd name="connsiteX16" fmla="*/ 2133844 w 3924331"/>
              <a:gd name="connsiteY16" fmla="*/ 1772224 h 2104269"/>
              <a:gd name="connsiteX17" fmla="*/ 2271770 w 3924331"/>
              <a:gd name="connsiteY17" fmla="*/ 1767116 h 2104269"/>
              <a:gd name="connsiteX18" fmla="*/ 2976727 w 3924331"/>
              <a:gd name="connsiteY18" fmla="*/ 2104269 h 2104269"/>
              <a:gd name="connsiteX19" fmla="*/ 3852814 w 3924331"/>
              <a:gd name="connsiteY19" fmla="*/ 1869283 h 2104269"/>
              <a:gd name="connsiteX20" fmla="*/ 3924331 w 3924331"/>
              <a:gd name="connsiteY20" fmla="*/ 1636852 h 2104269"/>
              <a:gd name="connsiteX21" fmla="*/ 3924331 w 3924331"/>
              <a:gd name="connsiteY21" fmla="*/ 1427409 h 2104269"/>
              <a:gd name="connsiteX22" fmla="*/ 3847706 w 3924331"/>
              <a:gd name="connsiteY22" fmla="*/ 1636852 h 2104269"/>
              <a:gd name="connsiteX23" fmla="*/ 2981835 w 3924331"/>
              <a:gd name="connsiteY23" fmla="*/ 1876946 h 2104269"/>
              <a:gd name="connsiteX24" fmla="*/ 2261554 w 3924331"/>
              <a:gd name="connsiteY24" fmla="*/ 1529576 h 2104269"/>
              <a:gd name="connsiteX25" fmla="*/ 2118519 w 3924331"/>
              <a:gd name="connsiteY25" fmla="*/ 1537239 h 210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924331" h="2104269">
                <a:moveTo>
                  <a:pt x="2118519" y="1537239"/>
                </a:moveTo>
                <a:lnTo>
                  <a:pt x="877293" y="1619737"/>
                </a:lnTo>
                <a:lnTo>
                  <a:pt x="803047" y="1555260"/>
                </a:lnTo>
                <a:lnTo>
                  <a:pt x="291139" y="1338383"/>
                </a:lnTo>
                <a:lnTo>
                  <a:pt x="222756" y="1180123"/>
                </a:lnTo>
                <a:lnTo>
                  <a:pt x="127017" y="863599"/>
                </a:lnTo>
                <a:cubicBezTo>
                  <a:pt x="108130" y="770791"/>
                  <a:pt x="101943" y="668214"/>
                  <a:pt x="93802" y="525584"/>
                </a:cubicBezTo>
                <a:cubicBezTo>
                  <a:pt x="85661" y="382954"/>
                  <a:pt x="82404" y="52429"/>
                  <a:pt x="78171" y="7816"/>
                </a:cubicBezTo>
                <a:cubicBezTo>
                  <a:pt x="40723" y="4234"/>
                  <a:pt x="1320" y="1629"/>
                  <a:pt x="18" y="0"/>
                </a:cubicBezTo>
                <a:cubicBezTo>
                  <a:pt x="-1284" y="70664"/>
                  <a:pt x="66124" y="333131"/>
                  <a:pt x="70357" y="431800"/>
                </a:cubicBezTo>
                <a:cubicBezTo>
                  <a:pt x="74590" y="530469"/>
                  <a:pt x="86963" y="703059"/>
                  <a:pt x="93801" y="849923"/>
                </a:cubicBezTo>
                <a:lnTo>
                  <a:pt x="121154" y="1119552"/>
                </a:lnTo>
                <a:lnTo>
                  <a:pt x="218847" y="1436076"/>
                </a:lnTo>
                <a:lnTo>
                  <a:pt x="300907" y="1578706"/>
                </a:lnTo>
                <a:lnTo>
                  <a:pt x="795230" y="1779952"/>
                </a:lnTo>
                <a:lnTo>
                  <a:pt x="869478" y="1850291"/>
                </a:lnTo>
                <a:lnTo>
                  <a:pt x="2133844" y="1772224"/>
                </a:lnTo>
                <a:lnTo>
                  <a:pt x="2271770" y="1767116"/>
                </a:lnTo>
                <a:lnTo>
                  <a:pt x="2976727" y="2104269"/>
                </a:lnTo>
                <a:lnTo>
                  <a:pt x="3852814" y="1869283"/>
                </a:lnTo>
                <a:lnTo>
                  <a:pt x="3924331" y="1636852"/>
                </a:lnTo>
                <a:lnTo>
                  <a:pt x="3924331" y="1427409"/>
                </a:lnTo>
                <a:lnTo>
                  <a:pt x="3847706" y="1636852"/>
                </a:lnTo>
                <a:lnTo>
                  <a:pt x="2981835" y="1876946"/>
                </a:lnTo>
                <a:lnTo>
                  <a:pt x="2261554" y="1529576"/>
                </a:lnTo>
                <a:lnTo>
                  <a:pt x="2118519" y="1537239"/>
                </a:lnTo>
                <a:close/>
              </a:path>
            </a:pathLst>
          </a:custGeom>
          <a:solidFill>
            <a:srgbClr val="BC451B">
              <a:alpha val="55000"/>
            </a:srgbClr>
          </a:solidFill>
          <a:ln w="15875" cap="rnd" cmpd="sng" algn="ctr">
            <a:noFill/>
            <a:prstDash val="solid"/>
          </a:ln>
          <a:effectLst/>
        </p:spPr>
        <p:txBody>
          <a:bodyPr rtlCol="0" anchor="ctr"/>
          <a:lstStyle/>
          <a:p>
            <a:pPr algn="ctr">
              <a:defRPr/>
            </a:pPr>
            <a:endParaRPr lang="en-US" kern="0">
              <a:solidFill>
                <a:prstClr val="white"/>
              </a:solidFill>
              <a:latin typeface="Calisto MT" panose="02040603050505030304"/>
            </a:endParaRPr>
          </a:p>
        </p:txBody>
      </p:sp>
      <p:sp>
        <p:nvSpPr>
          <p:cNvPr id="209" name="TextBox 208">
            <a:extLst>
              <a:ext uri="{FF2B5EF4-FFF2-40B4-BE49-F238E27FC236}">
                <a16:creationId xmlns:a16="http://schemas.microsoft.com/office/drawing/2014/main" id="{B1B719B6-5E3C-44BA-8192-04BD585A0CCD}"/>
              </a:ext>
            </a:extLst>
          </p:cNvPr>
          <p:cNvSpPr txBox="1"/>
          <p:nvPr/>
        </p:nvSpPr>
        <p:spPr>
          <a:xfrm rot="21446839">
            <a:off x="7599119" y="3171906"/>
            <a:ext cx="803425" cy="261610"/>
          </a:xfrm>
          <a:prstGeom prst="rect">
            <a:avLst/>
          </a:prstGeom>
          <a:noFill/>
        </p:spPr>
        <p:txBody>
          <a:bodyPr wrap="none" rtlCol="0">
            <a:spAutoFit/>
          </a:bodyPr>
          <a:lstStyle/>
          <a:p>
            <a:r>
              <a:rPr lang="en-US" sz="1100" dirty="0" err="1">
                <a:solidFill>
                  <a:prstClr val="black"/>
                </a:solidFill>
                <a:latin typeface="Arial" panose="020B0604020202020204" pitchFamily="34" charset="0"/>
                <a:cs typeface="Arial" panose="020B0604020202020204" pitchFamily="34" charset="0"/>
              </a:rPr>
              <a:t>Spraberry</a:t>
            </a:r>
            <a:endParaRPr lang="en-US" sz="1100" dirty="0">
              <a:solidFill>
                <a:prstClr val="black"/>
              </a:solidFill>
              <a:latin typeface="Arial" panose="020B0604020202020204" pitchFamily="34" charset="0"/>
              <a:cs typeface="Arial" panose="020B0604020202020204" pitchFamily="34" charset="0"/>
            </a:endParaRPr>
          </a:p>
        </p:txBody>
      </p:sp>
      <p:sp>
        <p:nvSpPr>
          <p:cNvPr id="210" name="TextBox 209">
            <a:extLst>
              <a:ext uri="{FF2B5EF4-FFF2-40B4-BE49-F238E27FC236}">
                <a16:creationId xmlns:a16="http://schemas.microsoft.com/office/drawing/2014/main" id="{84EB632B-08A6-4503-98BC-DB4CABF57D06}"/>
              </a:ext>
            </a:extLst>
          </p:cNvPr>
          <p:cNvSpPr txBox="1"/>
          <p:nvPr/>
        </p:nvSpPr>
        <p:spPr>
          <a:xfrm rot="21423544">
            <a:off x="7488051" y="3433310"/>
            <a:ext cx="1212191" cy="261610"/>
          </a:xfrm>
          <a:prstGeom prst="rect">
            <a:avLst/>
          </a:prstGeom>
          <a:noFill/>
        </p:spPr>
        <p:txBody>
          <a:bodyPr wrap="none" rtlCol="0">
            <a:spAutoFit/>
          </a:bodyPr>
          <a:lstStyle/>
          <a:p>
            <a:r>
              <a:rPr lang="en-US" sz="1100" dirty="0" err="1">
                <a:solidFill>
                  <a:prstClr val="black"/>
                </a:solidFill>
                <a:latin typeface="Arial" panose="020B0604020202020204" pitchFamily="34" charset="0"/>
                <a:cs typeface="Arial" panose="020B0604020202020204" pitchFamily="34" charset="0"/>
              </a:rPr>
              <a:t>Wolfcamp</a:t>
            </a:r>
            <a:r>
              <a:rPr lang="en-US" sz="1100" dirty="0">
                <a:solidFill>
                  <a:prstClr val="black"/>
                </a:solidFill>
                <a:latin typeface="Arial" panose="020B0604020202020204" pitchFamily="34" charset="0"/>
                <a:cs typeface="Arial" panose="020B0604020202020204" pitchFamily="34" charset="0"/>
              </a:rPr>
              <a:t> Shale</a:t>
            </a:r>
          </a:p>
        </p:txBody>
      </p:sp>
      <p:sp>
        <p:nvSpPr>
          <p:cNvPr id="211" name="TextBox 210">
            <a:extLst>
              <a:ext uri="{FF2B5EF4-FFF2-40B4-BE49-F238E27FC236}">
                <a16:creationId xmlns:a16="http://schemas.microsoft.com/office/drawing/2014/main" id="{DD2CB576-6D96-42A8-8AB6-9F4B25B35ED1}"/>
              </a:ext>
            </a:extLst>
          </p:cNvPr>
          <p:cNvSpPr txBox="1"/>
          <p:nvPr/>
        </p:nvSpPr>
        <p:spPr>
          <a:xfrm rot="21400735">
            <a:off x="7431467" y="4012226"/>
            <a:ext cx="1204176" cy="230832"/>
          </a:xfrm>
          <a:prstGeom prst="rect">
            <a:avLst/>
          </a:prstGeom>
          <a:noFill/>
        </p:spPr>
        <p:txBody>
          <a:bodyPr wrap="none" rtlCol="0">
            <a:spAutoFit/>
          </a:bodyPr>
          <a:lstStyle/>
          <a:p>
            <a:r>
              <a:rPr lang="en-US" sz="900" dirty="0">
                <a:solidFill>
                  <a:prstClr val="white"/>
                </a:solidFill>
                <a:latin typeface="Arial" panose="020B0604020202020204" pitchFamily="34" charset="0"/>
                <a:cs typeface="Arial" panose="020B0604020202020204" pitchFamily="34" charset="0"/>
              </a:rPr>
              <a:t>L. Ord (</a:t>
            </a:r>
            <a:r>
              <a:rPr lang="en-US" sz="900" dirty="0" err="1">
                <a:solidFill>
                  <a:prstClr val="white"/>
                </a:solidFill>
                <a:latin typeface="Arial" panose="020B0604020202020204" pitchFamily="34" charset="0"/>
                <a:cs typeface="Arial" panose="020B0604020202020204" pitchFamily="34" charset="0"/>
              </a:rPr>
              <a:t>Ellenburger</a:t>
            </a:r>
            <a:r>
              <a:rPr lang="en-US" sz="900" dirty="0">
                <a:solidFill>
                  <a:prstClr val="white"/>
                </a:solidFill>
                <a:latin typeface="Arial" panose="020B0604020202020204" pitchFamily="34" charset="0"/>
                <a:cs typeface="Arial" panose="020B0604020202020204" pitchFamily="34" charset="0"/>
              </a:rPr>
              <a:t>)</a:t>
            </a:r>
          </a:p>
        </p:txBody>
      </p:sp>
      <p:sp>
        <p:nvSpPr>
          <p:cNvPr id="212" name="TextBox 211">
            <a:extLst>
              <a:ext uri="{FF2B5EF4-FFF2-40B4-BE49-F238E27FC236}">
                <a16:creationId xmlns:a16="http://schemas.microsoft.com/office/drawing/2014/main" id="{1B398966-C70F-41C4-88E6-749CCAFEC7F4}"/>
              </a:ext>
            </a:extLst>
          </p:cNvPr>
          <p:cNvSpPr txBox="1"/>
          <p:nvPr/>
        </p:nvSpPr>
        <p:spPr>
          <a:xfrm rot="441173">
            <a:off x="3350180" y="1659768"/>
            <a:ext cx="1428596" cy="261610"/>
          </a:xfrm>
          <a:prstGeom prst="rect">
            <a:avLst/>
          </a:prstGeom>
          <a:noFill/>
        </p:spPr>
        <p:txBody>
          <a:bodyPr wrap="none" rtlCol="0">
            <a:spAutoFit/>
          </a:bodyPr>
          <a:lstStyle/>
          <a:p>
            <a:r>
              <a:rPr lang="en-US" sz="1100" dirty="0">
                <a:solidFill>
                  <a:prstClr val="white"/>
                </a:solidFill>
                <a:latin typeface="Arial" panose="020B0604020202020204" pitchFamily="34" charset="0"/>
                <a:cs typeface="Arial" panose="020B0604020202020204" pitchFamily="34" charset="0"/>
              </a:rPr>
              <a:t>L. Ord (</a:t>
            </a:r>
            <a:r>
              <a:rPr lang="en-US" sz="1100" dirty="0" err="1">
                <a:solidFill>
                  <a:prstClr val="white"/>
                </a:solidFill>
                <a:latin typeface="Arial" panose="020B0604020202020204" pitchFamily="34" charset="0"/>
                <a:cs typeface="Arial" panose="020B0604020202020204" pitchFamily="34" charset="0"/>
              </a:rPr>
              <a:t>Ellenburger</a:t>
            </a:r>
            <a:r>
              <a:rPr lang="en-US" sz="1100" dirty="0">
                <a:solidFill>
                  <a:prstClr val="white"/>
                </a:solidFill>
                <a:latin typeface="Arial" panose="020B0604020202020204" pitchFamily="34" charset="0"/>
                <a:cs typeface="Arial" panose="020B0604020202020204" pitchFamily="34" charset="0"/>
              </a:rPr>
              <a:t>)</a:t>
            </a:r>
          </a:p>
        </p:txBody>
      </p:sp>
      <p:sp>
        <p:nvSpPr>
          <p:cNvPr id="213" name="TextBox 212">
            <a:extLst>
              <a:ext uri="{FF2B5EF4-FFF2-40B4-BE49-F238E27FC236}">
                <a16:creationId xmlns:a16="http://schemas.microsoft.com/office/drawing/2014/main" id="{9573767A-E3C6-47C8-8017-780CC0D66A34}"/>
              </a:ext>
            </a:extLst>
          </p:cNvPr>
          <p:cNvSpPr txBox="1"/>
          <p:nvPr/>
        </p:nvSpPr>
        <p:spPr>
          <a:xfrm rot="302208">
            <a:off x="4661128" y="1615625"/>
            <a:ext cx="795411" cy="261610"/>
          </a:xfrm>
          <a:prstGeom prst="rect">
            <a:avLst/>
          </a:prstGeom>
          <a:noFill/>
        </p:spPr>
        <p:txBody>
          <a:bodyPr wrap="none" rtlCol="0">
            <a:spAutoFit/>
          </a:bodyPr>
          <a:lstStyle/>
          <a:p>
            <a:r>
              <a:rPr lang="en-US" sz="1050" dirty="0">
                <a:solidFill>
                  <a:prstClr val="white"/>
                </a:solidFill>
                <a:latin typeface="Arial" panose="020B0604020202020204" pitchFamily="34" charset="0"/>
                <a:cs typeface="Arial" panose="020B0604020202020204" pitchFamily="34" charset="0"/>
              </a:rPr>
              <a:t>Woodford</a:t>
            </a:r>
          </a:p>
        </p:txBody>
      </p:sp>
      <p:sp>
        <p:nvSpPr>
          <p:cNvPr id="214" name="TextBox 213">
            <a:extLst>
              <a:ext uri="{FF2B5EF4-FFF2-40B4-BE49-F238E27FC236}">
                <a16:creationId xmlns:a16="http://schemas.microsoft.com/office/drawing/2014/main" id="{E32E3403-DC06-4A90-AC4B-FDB0BDB292C7}"/>
              </a:ext>
            </a:extLst>
          </p:cNvPr>
          <p:cNvSpPr txBox="1"/>
          <p:nvPr/>
        </p:nvSpPr>
        <p:spPr>
          <a:xfrm rot="2139400">
            <a:off x="5907405" y="1827126"/>
            <a:ext cx="545342" cy="261610"/>
          </a:xfrm>
          <a:prstGeom prst="rect">
            <a:avLst/>
          </a:prstGeom>
          <a:noFill/>
        </p:spPr>
        <p:txBody>
          <a:bodyPr wrap="none" rtlCol="0">
            <a:spAutoFit/>
          </a:bodyPr>
          <a:lstStyle/>
          <a:p>
            <a:r>
              <a:rPr lang="en-US" sz="1050" dirty="0">
                <a:solidFill>
                  <a:prstClr val="white"/>
                </a:solidFill>
                <a:latin typeface="Arial" panose="020B0604020202020204" pitchFamily="34" charset="0"/>
                <a:cs typeface="Arial" panose="020B0604020202020204" pitchFamily="34" charset="0"/>
              </a:rPr>
              <a:t>Atoka</a:t>
            </a:r>
          </a:p>
        </p:txBody>
      </p:sp>
      <p:sp>
        <p:nvSpPr>
          <p:cNvPr id="215" name="TextBox 214">
            <a:extLst>
              <a:ext uri="{FF2B5EF4-FFF2-40B4-BE49-F238E27FC236}">
                <a16:creationId xmlns:a16="http://schemas.microsoft.com/office/drawing/2014/main" id="{5C08A6AD-4A3C-4F7D-923F-65338017B1B1}"/>
              </a:ext>
            </a:extLst>
          </p:cNvPr>
          <p:cNvSpPr txBox="1"/>
          <p:nvPr/>
        </p:nvSpPr>
        <p:spPr>
          <a:xfrm rot="21390761">
            <a:off x="7897085" y="3667934"/>
            <a:ext cx="510076" cy="246221"/>
          </a:xfrm>
          <a:prstGeom prst="rect">
            <a:avLst/>
          </a:prstGeom>
          <a:noFill/>
        </p:spPr>
        <p:txBody>
          <a:bodyPr wrap="none" rtlCol="0">
            <a:spAutoFit/>
          </a:bodyPr>
          <a:lstStyle/>
          <a:p>
            <a:r>
              <a:rPr lang="en-US" sz="1000" dirty="0">
                <a:solidFill>
                  <a:prstClr val="white"/>
                </a:solidFill>
                <a:latin typeface="Arial" panose="020B0604020202020204" pitchFamily="34" charset="0"/>
                <a:cs typeface="Arial" panose="020B0604020202020204" pitchFamily="34" charset="0"/>
              </a:rPr>
              <a:t>Atoka</a:t>
            </a:r>
          </a:p>
        </p:txBody>
      </p:sp>
      <p:sp>
        <p:nvSpPr>
          <p:cNvPr id="216" name="TextBox 215">
            <a:extLst>
              <a:ext uri="{FF2B5EF4-FFF2-40B4-BE49-F238E27FC236}">
                <a16:creationId xmlns:a16="http://schemas.microsoft.com/office/drawing/2014/main" id="{82B3194A-0060-4572-9A33-A495A38F4975}"/>
              </a:ext>
            </a:extLst>
          </p:cNvPr>
          <p:cNvSpPr txBox="1"/>
          <p:nvPr/>
        </p:nvSpPr>
        <p:spPr>
          <a:xfrm rot="21390761">
            <a:off x="7643988" y="3826634"/>
            <a:ext cx="737702" cy="246221"/>
          </a:xfrm>
          <a:prstGeom prst="rect">
            <a:avLst/>
          </a:prstGeom>
          <a:noFill/>
        </p:spPr>
        <p:txBody>
          <a:bodyPr wrap="none" rtlCol="0">
            <a:spAutoFit/>
          </a:bodyPr>
          <a:lstStyle/>
          <a:p>
            <a:r>
              <a:rPr lang="en-US" sz="1000" dirty="0">
                <a:solidFill>
                  <a:prstClr val="white"/>
                </a:solidFill>
                <a:latin typeface="Arial" panose="020B0604020202020204" pitchFamily="34" charset="0"/>
                <a:cs typeface="Arial" panose="020B0604020202020204" pitchFamily="34" charset="0"/>
              </a:rPr>
              <a:t>Woodford</a:t>
            </a:r>
          </a:p>
        </p:txBody>
      </p:sp>
      <p:sp>
        <p:nvSpPr>
          <p:cNvPr id="217" name="TextBox 216">
            <a:extLst>
              <a:ext uri="{FF2B5EF4-FFF2-40B4-BE49-F238E27FC236}">
                <a16:creationId xmlns:a16="http://schemas.microsoft.com/office/drawing/2014/main" id="{0B349D3B-869F-430C-840B-32BDD3CFC961}"/>
              </a:ext>
            </a:extLst>
          </p:cNvPr>
          <p:cNvSpPr txBox="1"/>
          <p:nvPr/>
        </p:nvSpPr>
        <p:spPr>
          <a:xfrm>
            <a:off x="2134444" y="3808204"/>
            <a:ext cx="3625993" cy="338554"/>
          </a:xfrm>
          <a:prstGeom prst="rect">
            <a:avLst/>
          </a:prstGeom>
          <a:noFill/>
        </p:spPr>
        <p:txBody>
          <a:bodyPr wrap="none" rtlCol="0">
            <a:spAutoFit/>
          </a:bodyPr>
          <a:lstStyle/>
          <a:p>
            <a:r>
              <a:rPr lang="en-US" sz="1600" dirty="0">
                <a:solidFill>
                  <a:prstClr val="black"/>
                </a:solidFill>
                <a:latin typeface="Arial" panose="020B0604020202020204" pitchFamily="34" charset="0"/>
                <a:cs typeface="Arial" panose="020B0604020202020204" pitchFamily="34" charset="0"/>
              </a:rPr>
              <a:t>Tobosa Basin phase (passive margin)</a:t>
            </a:r>
          </a:p>
        </p:txBody>
      </p:sp>
      <p:cxnSp>
        <p:nvCxnSpPr>
          <p:cNvPr id="218" name="Straight Connector 217">
            <a:extLst>
              <a:ext uri="{FF2B5EF4-FFF2-40B4-BE49-F238E27FC236}">
                <a16:creationId xmlns:a16="http://schemas.microsoft.com/office/drawing/2014/main" id="{17F7CD3C-7C62-4B34-9718-BC88F37AC588}"/>
              </a:ext>
            </a:extLst>
          </p:cNvPr>
          <p:cNvCxnSpPr>
            <a:cxnSpLocks/>
          </p:cNvCxnSpPr>
          <p:nvPr/>
        </p:nvCxnSpPr>
        <p:spPr>
          <a:xfrm flipH="1">
            <a:off x="5758071" y="2365513"/>
            <a:ext cx="5843" cy="1125110"/>
          </a:xfrm>
          <a:prstGeom prst="line">
            <a:avLst/>
          </a:prstGeom>
          <a:noFill/>
          <a:ln w="19050" cap="rnd" cmpd="sng" algn="ctr">
            <a:solidFill>
              <a:sysClr val="windowText" lastClr="000000"/>
            </a:solidFill>
            <a:prstDash val="sysDash"/>
          </a:ln>
          <a:effectLst/>
        </p:spPr>
      </p:cxnSp>
      <p:cxnSp>
        <p:nvCxnSpPr>
          <p:cNvPr id="219" name="Straight Connector 218">
            <a:extLst>
              <a:ext uri="{FF2B5EF4-FFF2-40B4-BE49-F238E27FC236}">
                <a16:creationId xmlns:a16="http://schemas.microsoft.com/office/drawing/2014/main" id="{0BF30325-FEC0-45AE-9D2A-C3E0FE5B799B}"/>
              </a:ext>
            </a:extLst>
          </p:cNvPr>
          <p:cNvCxnSpPr>
            <a:cxnSpLocks/>
          </p:cNvCxnSpPr>
          <p:nvPr/>
        </p:nvCxnSpPr>
        <p:spPr>
          <a:xfrm flipH="1">
            <a:off x="6445973" y="2728101"/>
            <a:ext cx="1" cy="2178197"/>
          </a:xfrm>
          <a:prstGeom prst="line">
            <a:avLst/>
          </a:prstGeom>
          <a:noFill/>
          <a:ln w="19050" cap="rnd" cmpd="sng" algn="ctr">
            <a:solidFill>
              <a:sysClr val="windowText" lastClr="000000"/>
            </a:solidFill>
            <a:prstDash val="sysDash"/>
          </a:ln>
          <a:effectLst/>
        </p:spPr>
      </p:cxnSp>
      <p:cxnSp>
        <p:nvCxnSpPr>
          <p:cNvPr id="220" name="Straight Connector 219">
            <a:extLst>
              <a:ext uri="{FF2B5EF4-FFF2-40B4-BE49-F238E27FC236}">
                <a16:creationId xmlns:a16="http://schemas.microsoft.com/office/drawing/2014/main" id="{EA246378-1263-4C55-B9A3-76ADB91B31B5}"/>
              </a:ext>
            </a:extLst>
          </p:cNvPr>
          <p:cNvCxnSpPr>
            <a:cxnSpLocks/>
          </p:cNvCxnSpPr>
          <p:nvPr/>
        </p:nvCxnSpPr>
        <p:spPr>
          <a:xfrm>
            <a:off x="6783969" y="4009293"/>
            <a:ext cx="1" cy="897005"/>
          </a:xfrm>
          <a:prstGeom prst="line">
            <a:avLst/>
          </a:prstGeom>
          <a:noFill/>
          <a:ln w="19050" cap="rnd" cmpd="sng" algn="ctr">
            <a:solidFill>
              <a:sysClr val="windowText" lastClr="000000"/>
            </a:solidFill>
            <a:prstDash val="dash"/>
          </a:ln>
          <a:effectLst/>
        </p:spPr>
      </p:cxnSp>
      <p:sp>
        <p:nvSpPr>
          <p:cNvPr id="221" name="TextBox 220">
            <a:extLst>
              <a:ext uri="{FF2B5EF4-FFF2-40B4-BE49-F238E27FC236}">
                <a16:creationId xmlns:a16="http://schemas.microsoft.com/office/drawing/2014/main" id="{E08888F9-6A7B-42C9-901D-CF84EB0DC2B6}"/>
              </a:ext>
            </a:extLst>
          </p:cNvPr>
          <p:cNvSpPr txBox="1"/>
          <p:nvPr/>
        </p:nvSpPr>
        <p:spPr>
          <a:xfrm>
            <a:off x="2282869" y="4056019"/>
            <a:ext cx="2924455" cy="338554"/>
          </a:xfrm>
          <a:prstGeom prst="rect">
            <a:avLst/>
          </a:prstGeom>
          <a:noFill/>
        </p:spPr>
        <p:txBody>
          <a:bodyPr wrap="none" rtlCol="0">
            <a:spAutoFit/>
          </a:bodyPr>
          <a:lstStyle/>
          <a:p>
            <a:r>
              <a:rPr lang="en-US" sz="1600" dirty="0">
                <a:solidFill>
                  <a:prstClr val="black"/>
                </a:solidFill>
                <a:latin typeface="Arial" panose="020B0604020202020204" pitchFamily="34" charset="0"/>
                <a:cs typeface="Arial" panose="020B0604020202020204" pitchFamily="34" charset="0"/>
              </a:rPr>
              <a:t>Avg. subsidence = </a:t>
            </a:r>
            <a:r>
              <a:rPr lang="en-US" sz="1600" dirty="0">
                <a:solidFill>
                  <a:srgbClr val="C00000"/>
                </a:solidFill>
                <a:latin typeface="Arial" panose="020B0604020202020204" pitchFamily="34" charset="0"/>
                <a:cs typeface="Arial" panose="020B0604020202020204" pitchFamily="34" charset="0"/>
              </a:rPr>
              <a:t>3.2m / </a:t>
            </a:r>
            <a:r>
              <a:rPr lang="en-US" sz="1600" dirty="0" err="1">
                <a:solidFill>
                  <a:srgbClr val="C00000"/>
                </a:solidFill>
                <a:latin typeface="Arial" panose="020B0604020202020204" pitchFamily="34" charset="0"/>
                <a:cs typeface="Arial" panose="020B0604020202020204" pitchFamily="34" charset="0"/>
              </a:rPr>
              <a:t>m.y</a:t>
            </a:r>
            <a:r>
              <a:rPr lang="en-US" sz="1600" dirty="0">
                <a:solidFill>
                  <a:srgbClr val="C00000"/>
                </a:solidFill>
                <a:latin typeface="Arial" panose="020B0604020202020204" pitchFamily="34" charset="0"/>
                <a:cs typeface="Arial" panose="020B0604020202020204" pitchFamily="34" charset="0"/>
              </a:rPr>
              <a:t>.</a:t>
            </a:r>
          </a:p>
        </p:txBody>
      </p:sp>
      <p:grpSp>
        <p:nvGrpSpPr>
          <p:cNvPr id="222" name="Group 221">
            <a:extLst>
              <a:ext uri="{FF2B5EF4-FFF2-40B4-BE49-F238E27FC236}">
                <a16:creationId xmlns:a16="http://schemas.microsoft.com/office/drawing/2014/main" id="{ED572CA5-481B-404F-B8AD-AB7BBCA9A9D4}"/>
              </a:ext>
            </a:extLst>
          </p:cNvPr>
          <p:cNvGrpSpPr/>
          <p:nvPr/>
        </p:nvGrpSpPr>
        <p:grpSpPr>
          <a:xfrm>
            <a:off x="3857708" y="2692840"/>
            <a:ext cx="312906" cy="369332"/>
            <a:chOff x="2333708" y="2516587"/>
            <a:chExt cx="312906" cy="369332"/>
          </a:xfrm>
        </p:grpSpPr>
        <p:sp>
          <p:nvSpPr>
            <p:cNvPr id="223" name="TextBox 222">
              <a:extLst>
                <a:ext uri="{FF2B5EF4-FFF2-40B4-BE49-F238E27FC236}">
                  <a16:creationId xmlns:a16="http://schemas.microsoft.com/office/drawing/2014/main" id="{1E690735-C8C0-4FF1-A5CE-EB6F4994C958}"/>
                </a:ext>
              </a:extLst>
            </p:cNvPr>
            <p:cNvSpPr txBox="1"/>
            <p:nvPr/>
          </p:nvSpPr>
          <p:spPr>
            <a:xfrm>
              <a:off x="2333708" y="2516587"/>
              <a:ext cx="312906" cy="369332"/>
            </a:xfrm>
            <a:prstGeom prst="rect">
              <a:avLst/>
            </a:prstGeom>
            <a:noFill/>
          </p:spPr>
          <p:txBody>
            <a:bodyPr wrap="none" rtlCol="0">
              <a:spAutoFit/>
            </a:bodyPr>
            <a:lstStyle/>
            <a:p>
              <a:pPr>
                <a:defRPr/>
              </a:pPr>
              <a:r>
                <a:rPr lang="en-US" kern="0" dirty="0">
                  <a:solidFill>
                    <a:prstClr val="black"/>
                  </a:solidFill>
                  <a:latin typeface="Arial" panose="020B0604020202020204" pitchFamily="34" charset="0"/>
                  <a:cs typeface="Arial" panose="020B0604020202020204" pitchFamily="34" charset="0"/>
                </a:rPr>
                <a:t>1</a:t>
              </a:r>
            </a:p>
          </p:txBody>
        </p:sp>
        <p:sp>
          <p:nvSpPr>
            <p:cNvPr id="224" name="Oval 223">
              <a:extLst>
                <a:ext uri="{FF2B5EF4-FFF2-40B4-BE49-F238E27FC236}">
                  <a16:creationId xmlns:a16="http://schemas.microsoft.com/office/drawing/2014/main" id="{D057642B-5F3A-4E6C-BEF9-971000E5D87F}"/>
                </a:ext>
              </a:extLst>
            </p:cNvPr>
            <p:cNvSpPr/>
            <p:nvPr/>
          </p:nvSpPr>
          <p:spPr>
            <a:xfrm>
              <a:off x="2353585" y="2568272"/>
              <a:ext cx="286247" cy="282271"/>
            </a:xfrm>
            <a:prstGeom prst="ellipse">
              <a:avLst/>
            </a:prstGeom>
            <a:noFill/>
            <a:ln w="15875" cap="rnd" cmpd="sng" algn="ctr">
              <a:solidFill>
                <a:sysClr val="windowText" lastClr="000000"/>
              </a:solidFill>
              <a:prstDash val="solid"/>
            </a:ln>
            <a:effectLst/>
          </p:spPr>
          <p:txBody>
            <a:bodyPr rtlCol="0" anchor="ctr"/>
            <a:lstStyle/>
            <a:p>
              <a:pPr algn="ctr">
                <a:defRPr/>
              </a:pPr>
              <a:endParaRPr lang="en-US" kern="0">
                <a:solidFill>
                  <a:prstClr val="white"/>
                </a:solidFill>
                <a:latin typeface="Calisto MT" panose="02040603050505030304"/>
              </a:endParaRPr>
            </a:p>
          </p:txBody>
        </p:sp>
      </p:grpSp>
      <p:cxnSp>
        <p:nvCxnSpPr>
          <p:cNvPr id="225" name="Straight Connector 224">
            <a:extLst>
              <a:ext uri="{FF2B5EF4-FFF2-40B4-BE49-F238E27FC236}">
                <a16:creationId xmlns:a16="http://schemas.microsoft.com/office/drawing/2014/main" id="{766401E6-6FBB-459F-9978-F34870491338}"/>
              </a:ext>
            </a:extLst>
          </p:cNvPr>
          <p:cNvCxnSpPr>
            <a:cxnSpLocks/>
          </p:cNvCxnSpPr>
          <p:nvPr/>
        </p:nvCxnSpPr>
        <p:spPr>
          <a:xfrm>
            <a:off x="2346178" y="1667124"/>
            <a:ext cx="782" cy="1835427"/>
          </a:xfrm>
          <a:prstGeom prst="line">
            <a:avLst/>
          </a:prstGeom>
          <a:noFill/>
          <a:ln w="19050" cap="rnd" cmpd="sng" algn="ctr">
            <a:solidFill>
              <a:sysClr val="windowText" lastClr="000000"/>
            </a:solidFill>
            <a:prstDash val="sysDash"/>
          </a:ln>
          <a:effectLst/>
        </p:spPr>
      </p:cxnSp>
      <p:grpSp>
        <p:nvGrpSpPr>
          <p:cNvPr id="226" name="Group 225">
            <a:extLst>
              <a:ext uri="{FF2B5EF4-FFF2-40B4-BE49-F238E27FC236}">
                <a16:creationId xmlns:a16="http://schemas.microsoft.com/office/drawing/2014/main" id="{1BC62DE9-A1F0-4643-A2C3-1EBF1984131D}"/>
              </a:ext>
            </a:extLst>
          </p:cNvPr>
          <p:cNvGrpSpPr/>
          <p:nvPr/>
        </p:nvGrpSpPr>
        <p:grpSpPr>
          <a:xfrm>
            <a:off x="5934324" y="2692840"/>
            <a:ext cx="312906" cy="369332"/>
            <a:chOff x="4410324" y="2692840"/>
            <a:chExt cx="312906" cy="369332"/>
          </a:xfrm>
        </p:grpSpPr>
        <p:sp>
          <p:nvSpPr>
            <p:cNvPr id="227" name="TextBox 226">
              <a:extLst>
                <a:ext uri="{FF2B5EF4-FFF2-40B4-BE49-F238E27FC236}">
                  <a16:creationId xmlns:a16="http://schemas.microsoft.com/office/drawing/2014/main" id="{ABFDC2B7-B9E5-4874-9028-574663FE466D}"/>
                </a:ext>
              </a:extLst>
            </p:cNvPr>
            <p:cNvSpPr txBox="1"/>
            <p:nvPr/>
          </p:nvSpPr>
          <p:spPr>
            <a:xfrm>
              <a:off x="4410324" y="2692840"/>
              <a:ext cx="312906" cy="369332"/>
            </a:xfrm>
            <a:prstGeom prst="rect">
              <a:avLst/>
            </a:prstGeom>
            <a:noFill/>
          </p:spPr>
          <p:txBody>
            <a:bodyPr wrap="none" rtlCol="0">
              <a:spAutoFit/>
            </a:bodyPr>
            <a:lstStyle/>
            <a:p>
              <a:pPr>
                <a:defRPr/>
              </a:pPr>
              <a:r>
                <a:rPr lang="en-US" kern="0" dirty="0">
                  <a:solidFill>
                    <a:prstClr val="black"/>
                  </a:solidFill>
                  <a:latin typeface="Arial" panose="020B0604020202020204" pitchFamily="34" charset="0"/>
                  <a:cs typeface="Arial" panose="020B0604020202020204" pitchFamily="34" charset="0"/>
                </a:rPr>
                <a:t>2</a:t>
              </a:r>
            </a:p>
          </p:txBody>
        </p:sp>
        <p:sp>
          <p:nvSpPr>
            <p:cNvPr id="228" name="Oval 227">
              <a:extLst>
                <a:ext uri="{FF2B5EF4-FFF2-40B4-BE49-F238E27FC236}">
                  <a16:creationId xmlns:a16="http://schemas.microsoft.com/office/drawing/2014/main" id="{2127BEA3-A961-42E6-A836-42FE6F96AC05}"/>
                </a:ext>
              </a:extLst>
            </p:cNvPr>
            <p:cNvSpPr/>
            <p:nvPr/>
          </p:nvSpPr>
          <p:spPr>
            <a:xfrm>
              <a:off x="4422249" y="2744525"/>
              <a:ext cx="286247" cy="282271"/>
            </a:xfrm>
            <a:prstGeom prst="ellipse">
              <a:avLst/>
            </a:prstGeom>
            <a:noFill/>
            <a:ln w="15875" cap="rnd" cmpd="sng" algn="ctr">
              <a:solidFill>
                <a:sysClr val="windowText" lastClr="000000"/>
              </a:solidFill>
              <a:prstDash val="solid"/>
            </a:ln>
            <a:effectLst/>
          </p:spPr>
          <p:txBody>
            <a:bodyPr rtlCol="0" anchor="ctr"/>
            <a:lstStyle/>
            <a:p>
              <a:pPr algn="ctr">
                <a:defRPr/>
              </a:pPr>
              <a:endParaRPr lang="en-US" kern="0">
                <a:solidFill>
                  <a:prstClr val="white"/>
                </a:solidFill>
                <a:latin typeface="Calisto MT" panose="02040603050505030304"/>
              </a:endParaRPr>
            </a:p>
          </p:txBody>
        </p:sp>
      </p:grpSp>
      <p:sp>
        <p:nvSpPr>
          <p:cNvPr id="229" name="TextBox 228">
            <a:extLst>
              <a:ext uri="{FF2B5EF4-FFF2-40B4-BE49-F238E27FC236}">
                <a16:creationId xmlns:a16="http://schemas.microsoft.com/office/drawing/2014/main" id="{EE5CB647-3338-4BC5-8C90-9503435BCA20}"/>
              </a:ext>
            </a:extLst>
          </p:cNvPr>
          <p:cNvSpPr txBox="1"/>
          <p:nvPr/>
        </p:nvSpPr>
        <p:spPr>
          <a:xfrm>
            <a:off x="6465195" y="4171783"/>
            <a:ext cx="312906" cy="369332"/>
          </a:xfrm>
          <a:prstGeom prst="rect">
            <a:avLst/>
          </a:prstGeom>
          <a:noFill/>
        </p:spPr>
        <p:txBody>
          <a:bodyPr wrap="none" rtlCol="0">
            <a:spAutoFit/>
          </a:bodyPr>
          <a:lstStyle/>
          <a:p>
            <a:r>
              <a:rPr lang="en-US" dirty="0">
                <a:solidFill>
                  <a:prstClr val="black"/>
                </a:solidFill>
                <a:latin typeface="Arial" panose="020B0604020202020204" pitchFamily="34" charset="0"/>
                <a:cs typeface="Arial" panose="020B0604020202020204" pitchFamily="34" charset="0"/>
              </a:rPr>
              <a:t>3</a:t>
            </a:r>
          </a:p>
        </p:txBody>
      </p:sp>
      <p:sp>
        <p:nvSpPr>
          <p:cNvPr id="230" name="Oval 229">
            <a:extLst>
              <a:ext uri="{FF2B5EF4-FFF2-40B4-BE49-F238E27FC236}">
                <a16:creationId xmlns:a16="http://schemas.microsoft.com/office/drawing/2014/main" id="{01555B54-4303-4693-814A-8C9AEB6C23AD}"/>
              </a:ext>
            </a:extLst>
          </p:cNvPr>
          <p:cNvSpPr/>
          <p:nvPr/>
        </p:nvSpPr>
        <p:spPr>
          <a:xfrm>
            <a:off x="6491698" y="4234071"/>
            <a:ext cx="246491" cy="254441"/>
          </a:xfrm>
          <a:prstGeom prst="ellipse">
            <a:avLst/>
          </a:prstGeom>
          <a:noFill/>
          <a:ln w="15875" cap="rnd" cmpd="sng" algn="ctr">
            <a:solidFill>
              <a:sysClr val="windowText" lastClr="000000"/>
            </a:solidFill>
            <a:prstDash val="solid"/>
          </a:ln>
          <a:effectLst/>
        </p:spPr>
        <p:txBody>
          <a:bodyPr rtlCol="0" anchor="ctr"/>
          <a:lstStyle/>
          <a:p>
            <a:pPr algn="ctr">
              <a:defRPr/>
            </a:pPr>
            <a:endParaRPr lang="en-US" kern="0">
              <a:solidFill>
                <a:prstClr val="white"/>
              </a:solidFill>
              <a:latin typeface="Calisto MT" panose="02040603050505030304"/>
            </a:endParaRPr>
          </a:p>
        </p:txBody>
      </p:sp>
      <p:cxnSp>
        <p:nvCxnSpPr>
          <p:cNvPr id="231" name="Straight Arrow Connector 230">
            <a:extLst>
              <a:ext uri="{FF2B5EF4-FFF2-40B4-BE49-F238E27FC236}">
                <a16:creationId xmlns:a16="http://schemas.microsoft.com/office/drawing/2014/main" id="{AEA37261-17D1-4B4E-8DED-62BA0C4F3C61}"/>
              </a:ext>
            </a:extLst>
          </p:cNvPr>
          <p:cNvCxnSpPr/>
          <p:nvPr/>
        </p:nvCxnSpPr>
        <p:spPr>
          <a:xfrm>
            <a:off x="4223467" y="2874397"/>
            <a:ext cx="1490870" cy="0"/>
          </a:xfrm>
          <a:prstGeom prst="straightConnector1">
            <a:avLst/>
          </a:prstGeom>
          <a:noFill/>
          <a:ln w="19050" cap="rnd" cmpd="sng" algn="ctr">
            <a:solidFill>
              <a:sysClr val="windowText" lastClr="000000"/>
            </a:solidFill>
            <a:prstDash val="solid"/>
            <a:headEnd type="none" w="med" len="med"/>
            <a:tailEnd type="triangle" w="med" len="med"/>
          </a:ln>
          <a:effectLst/>
        </p:spPr>
      </p:cxnSp>
      <p:cxnSp>
        <p:nvCxnSpPr>
          <p:cNvPr id="232" name="Straight Arrow Connector 231">
            <a:extLst>
              <a:ext uri="{FF2B5EF4-FFF2-40B4-BE49-F238E27FC236}">
                <a16:creationId xmlns:a16="http://schemas.microsoft.com/office/drawing/2014/main" id="{FA0ED76A-7C27-46E7-8ED2-85231A5C94E0}"/>
              </a:ext>
            </a:extLst>
          </p:cNvPr>
          <p:cNvCxnSpPr/>
          <p:nvPr/>
        </p:nvCxnSpPr>
        <p:spPr>
          <a:xfrm flipH="1">
            <a:off x="2390692" y="2875722"/>
            <a:ext cx="1424538" cy="0"/>
          </a:xfrm>
          <a:prstGeom prst="straightConnector1">
            <a:avLst/>
          </a:prstGeom>
          <a:noFill/>
          <a:ln w="19050" cap="rnd" cmpd="sng" algn="ctr">
            <a:solidFill>
              <a:sysClr val="windowText" lastClr="000000"/>
            </a:solidFill>
            <a:prstDash val="solid"/>
            <a:headEnd type="none" w="med" len="med"/>
            <a:tailEnd type="triangle" w="med" len="med"/>
          </a:ln>
          <a:effectLst/>
        </p:spPr>
      </p:cxnSp>
      <p:grpSp>
        <p:nvGrpSpPr>
          <p:cNvPr id="233" name="Group 232">
            <a:extLst>
              <a:ext uri="{FF2B5EF4-FFF2-40B4-BE49-F238E27FC236}">
                <a16:creationId xmlns:a16="http://schemas.microsoft.com/office/drawing/2014/main" id="{036BBCA9-C1BC-4871-8D55-8DBF006EBFA9}"/>
              </a:ext>
            </a:extLst>
          </p:cNvPr>
          <p:cNvGrpSpPr/>
          <p:nvPr/>
        </p:nvGrpSpPr>
        <p:grpSpPr>
          <a:xfrm>
            <a:off x="1785446" y="3787450"/>
            <a:ext cx="312906" cy="369332"/>
            <a:chOff x="2333708" y="2516587"/>
            <a:chExt cx="312906" cy="369332"/>
          </a:xfrm>
        </p:grpSpPr>
        <p:sp>
          <p:nvSpPr>
            <p:cNvPr id="234" name="TextBox 233">
              <a:extLst>
                <a:ext uri="{FF2B5EF4-FFF2-40B4-BE49-F238E27FC236}">
                  <a16:creationId xmlns:a16="http://schemas.microsoft.com/office/drawing/2014/main" id="{F7D884C2-DFAD-4980-9FC5-2AE2BE44D78C}"/>
                </a:ext>
              </a:extLst>
            </p:cNvPr>
            <p:cNvSpPr txBox="1"/>
            <p:nvPr/>
          </p:nvSpPr>
          <p:spPr>
            <a:xfrm>
              <a:off x="2333708" y="2516587"/>
              <a:ext cx="312906" cy="369332"/>
            </a:xfrm>
            <a:prstGeom prst="rect">
              <a:avLst/>
            </a:prstGeom>
            <a:noFill/>
          </p:spPr>
          <p:txBody>
            <a:bodyPr wrap="none" rtlCol="0">
              <a:spAutoFit/>
            </a:bodyPr>
            <a:lstStyle/>
            <a:p>
              <a:pPr>
                <a:defRPr/>
              </a:pPr>
              <a:r>
                <a:rPr lang="en-US" kern="0" dirty="0">
                  <a:solidFill>
                    <a:prstClr val="black"/>
                  </a:solidFill>
                  <a:latin typeface="Arial" panose="020B0604020202020204" pitchFamily="34" charset="0"/>
                  <a:cs typeface="Arial" panose="020B0604020202020204" pitchFamily="34" charset="0"/>
                </a:rPr>
                <a:t>1</a:t>
              </a:r>
            </a:p>
          </p:txBody>
        </p:sp>
        <p:sp>
          <p:nvSpPr>
            <p:cNvPr id="235" name="Oval 234">
              <a:extLst>
                <a:ext uri="{FF2B5EF4-FFF2-40B4-BE49-F238E27FC236}">
                  <a16:creationId xmlns:a16="http://schemas.microsoft.com/office/drawing/2014/main" id="{09572173-D455-4D7D-9072-349B961B2349}"/>
                </a:ext>
              </a:extLst>
            </p:cNvPr>
            <p:cNvSpPr/>
            <p:nvPr/>
          </p:nvSpPr>
          <p:spPr>
            <a:xfrm>
              <a:off x="2353585" y="2568272"/>
              <a:ext cx="286247" cy="282271"/>
            </a:xfrm>
            <a:prstGeom prst="ellipse">
              <a:avLst/>
            </a:prstGeom>
            <a:noFill/>
            <a:ln w="15875" cap="rnd" cmpd="sng" algn="ctr">
              <a:solidFill>
                <a:sysClr val="windowText" lastClr="000000"/>
              </a:solidFill>
              <a:prstDash val="solid"/>
            </a:ln>
            <a:effectLst/>
          </p:spPr>
          <p:txBody>
            <a:bodyPr rtlCol="0" anchor="ctr"/>
            <a:lstStyle/>
            <a:p>
              <a:pPr algn="ctr">
                <a:defRPr/>
              </a:pPr>
              <a:endParaRPr lang="en-US" kern="0">
                <a:solidFill>
                  <a:prstClr val="white"/>
                </a:solidFill>
                <a:latin typeface="Calisto MT" panose="02040603050505030304"/>
              </a:endParaRPr>
            </a:p>
          </p:txBody>
        </p:sp>
      </p:grpSp>
      <p:sp>
        <p:nvSpPr>
          <p:cNvPr id="236" name="TextBox 235">
            <a:extLst>
              <a:ext uri="{FF2B5EF4-FFF2-40B4-BE49-F238E27FC236}">
                <a16:creationId xmlns:a16="http://schemas.microsoft.com/office/drawing/2014/main" id="{EBD2226D-F487-4771-89DF-554C72E12D4E}"/>
              </a:ext>
            </a:extLst>
          </p:cNvPr>
          <p:cNvSpPr txBox="1"/>
          <p:nvPr/>
        </p:nvSpPr>
        <p:spPr>
          <a:xfrm>
            <a:off x="2107938" y="4461536"/>
            <a:ext cx="4223720" cy="338554"/>
          </a:xfrm>
          <a:prstGeom prst="rect">
            <a:avLst/>
          </a:prstGeom>
          <a:noFill/>
        </p:spPr>
        <p:txBody>
          <a:bodyPr wrap="none" rtlCol="0">
            <a:spAutoFit/>
          </a:bodyPr>
          <a:lstStyle/>
          <a:p>
            <a:r>
              <a:rPr lang="en-US" sz="1600" dirty="0">
                <a:solidFill>
                  <a:prstClr val="black"/>
                </a:solidFill>
                <a:latin typeface="Arial" panose="020B0604020202020204" pitchFamily="34" charset="0"/>
                <a:cs typeface="Arial" panose="020B0604020202020204" pitchFamily="34" charset="0"/>
              </a:rPr>
              <a:t>Penn. - E. Perm. (</a:t>
            </a:r>
            <a:r>
              <a:rPr lang="en-US" sz="1600" dirty="0" err="1">
                <a:solidFill>
                  <a:prstClr val="black"/>
                </a:solidFill>
                <a:latin typeface="Arial" panose="020B0604020202020204" pitchFamily="34" charset="0"/>
                <a:cs typeface="Arial" panose="020B0604020202020204" pitchFamily="34" charset="0"/>
              </a:rPr>
              <a:t>Wolfc</a:t>
            </a:r>
            <a:r>
              <a:rPr lang="en-US" sz="1600" dirty="0">
                <a:solidFill>
                  <a:prstClr val="black"/>
                </a:solidFill>
                <a:latin typeface="Arial" panose="020B0604020202020204" pitchFamily="34" charset="0"/>
                <a:cs typeface="Arial" panose="020B0604020202020204" pitchFamily="34" charset="0"/>
              </a:rPr>
              <a:t>.) deformation phase</a:t>
            </a:r>
          </a:p>
        </p:txBody>
      </p:sp>
      <p:sp>
        <p:nvSpPr>
          <p:cNvPr id="237" name="TextBox 236">
            <a:extLst>
              <a:ext uri="{FF2B5EF4-FFF2-40B4-BE49-F238E27FC236}">
                <a16:creationId xmlns:a16="http://schemas.microsoft.com/office/drawing/2014/main" id="{C9B73370-A7EE-4748-8D89-EF64EC16E0B4}"/>
              </a:ext>
            </a:extLst>
          </p:cNvPr>
          <p:cNvSpPr txBox="1"/>
          <p:nvPr/>
        </p:nvSpPr>
        <p:spPr>
          <a:xfrm>
            <a:off x="2256363" y="4709351"/>
            <a:ext cx="3038268" cy="338554"/>
          </a:xfrm>
          <a:prstGeom prst="rect">
            <a:avLst/>
          </a:prstGeom>
          <a:noFill/>
        </p:spPr>
        <p:txBody>
          <a:bodyPr wrap="none" rtlCol="0">
            <a:spAutoFit/>
          </a:bodyPr>
          <a:lstStyle/>
          <a:p>
            <a:r>
              <a:rPr lang="en-US" sz="1600" dirty="0">
                <a:solidFill>
                  <a:prstClr val="black"/>
                </a:solidFill>
                <a:latin typeface="Arial" panose="020B0604020202020204" pitchFamily="34" charset="0"/>
                <a:cs typeface="Arial" panose="020B0604020202020204" pitchFamily="34" charset="0"/>
              </a:rPr>
              <a:t>Avg. subsidence = </a:t>
            </a:r>
            <a:r>
              <a:rPr lang="en-US" sz="1600" dirty="0">
                <a:solidFill>
                  <a:srgbClr val="C00000"/>
                </a:solidFill>
                <a:latin typeface="Arial" panose="020B0604020202020204" pitchFamily="34" charset="0"/>
                <a:cs typeface="Arial" panose="020B0604020202020204" pitchFamily="34" charset="0"/>
              </a:rPr>
              <a:t>17.1m / </a:t>
            </a:r>
            <a:r>
              <a:rPr lang="en-US" sz="1600" dirty="0" err="1">
                <a:solidFill>
                  <a:srgbClr val="C00000"/>
                </a:solidFill>
                <a:latin typeface="Arial" panose="020B0604020202020204" pitchFamily="34" charset="0"/>
                <a:cs typeface="Arial" panose="020B0604020202020204" pitchFamily="34" charset="0"/>
              </a:rPr>
              <a:t>m.y</a:t>
            </a:r>
            <a:r>
              <a:rPr lang="en-US" sz="1600" dirty="0">
                <a:solidFill>
                  <a:srgbClr val="C00000"/>
                </a:solidFill>
                <a:latin typeface="Arial" panose="020B0604020202020204" pitchFamily="34" charset="0"/>
                <a:cs typeface="Arial" panose="020B0604020202020204" pitchFamily="34" charset="0"/>
              </a:rPr>
              <a:t>.</a:t>
            </a:r>
          </a:p>
        </p:txBody>
      </p:sp>
      <p:grpSp>
        <p:nvGrpSpPr>
          <p:cNvPr id="238" name="Group 237">
            <a:extLst>
              <a:ext uri="{FF2B5EF4-FFF2-40B4-BE49-F238E27FC236}">
                <a16:creationId xmlns:a16="http://schemas.microsoft.com/office/drawing/2014/main" id="{3ABD86F7-E860-48F6-BB0C-E3B55E828C82}"/>
              </a:ext>
            </a:extLst>
          </p:cNvPr>
          <p:cNvGrpSpPr/>
          <p:nvPr/>
        </p:nvGrpSpPr>
        <p:grpSpPr>
          <a:xfrm>
            <a:off x="1791288" y="4440782"/>
            <a:ext cx="312906" cy="369332"/>
            <a:chOff x="2339550" y="2516587"/>
            <a:chExt cx="312906" cy="369332"/>
          </a:xfrm>
        </p:grpSpPr>
        <p:sp>
          <p:nvSpPr>
            <p:cNvPr id="239" name="TextBox 238">
              <a:extLst>
                <a:ext uri="{FF2B5EF4-FFF2-40B4-BE49-F238E27FC236}">
                  <a16:creationId xmlns:a16="http://schemas.microsoft.com/office/drawing/2014/main" id="{50DECC68-FCC5-4F6C-9299-21F6A9655046}"/>
                </a:ext>
              </a:extLst>
            </p:cNvPr>
            <p:cNvSpPr txBox="1"/>
            <p:nvPr/>
          </p:nvSpPr>
          <p:spPr>
            <a:xfrm>
              <a:off x="2339550" y="2516587"/>
              <a:ext cx="312906" cy="369332"/>
            </a:xfrm>
            <a:prstGeom prst="rect">
              <a:avLst/>
            </a:prstGeom>
            <a:noFill/>
          </p:spPr>
          <p:txBody>
            <a:bodyPr wrap="none" rtlCol="0">
              <a:spAutoFit/>
            </a:bodyPr>
            <a:lstStyle/>
            <a:p>
              <a:pPr>
                <a:defRPr/>
              </a:pPr>
              <a:r>
                <a:rPr lang="en-US" kern="0" dirty="0">
                  <a:solidFill>
                    <a:prstClr val="black"/>
                  </a:solidFill>
                  <a:latin typeface="Arial" panose="020B0604020202020204" pitchFamily="34" charset="0"/>
                  <a:cs typeface="Arial" panose="020B0604020202020204" pitchFamily="34" charset="0"/>
                </a:rPr>
                <a:t>2</a:t>
              </a:r>
            </a:p>
          </p:txBody>
        </p:sp>
        <p:sp>
          <p:nvSpPr>
            <p:cNvPr id="240" name="Oval 239">
              <a:extLst>
                <a:ext uri="{FF2B5EF4-FFF2-40B4-BE49-F238E27FC236}">
                  <a16:creationId xmlns:a16="http://schemas.microsoft.com/office/drawing/2014/main" id="{C989C934-9166-4932-85B9-CB0E9273A37D}"/>
                </a:ext>
              </a:extLst>
            </p:cNvPr>
            <p:cNvSpPr/>
            <p:nvPr/>
          </p:nvSpPr>
          <p:spPr>
            <a:xfrm>
              <a:off x="2353585" y="2568272"/>
              <a:ext cx="286247" cy="282271"/>
            </a:xfrm>
            <a:prstGeom prst="ellipse">
              <a:avLst/>
            </a:prstGeom>
            <a:noFill/>
            <a:ln w="15875" cap="rnd" cmpd="sng" algn="ctr">
              <a:solidFill>
                <a:sysClr val="windowText" lastClr="000000"/>
              </a:solidFill>
              <a:prstDash val="solid"/>
            </a:ln>
            <a:effectLst/>
          </p:spPr>
          <p:txBody>
            <a:bodyPr rtlCol="0" anchor="ctr"/>
            <a:lstStyle/>
            <a:p>
              <a:pPr algn="ctr">
                <a:defRPr/>
              </a:pPr>
              <a:endParaRPr lang="en-US" kern="0">
                <a:solidFill>
                  <a:prstClr val="white"/>
                </a:solidFill>
                <a:latin typeface="Calisto MT" panose="02040603050505030304"/>
              </a:endParaRPr>
            </a:p>
          </p:txBody>
        </p:sp>
      </p:grpSp>
      <p:sp>
        <p:nvSpPr>
          <p:cNvPr id="241" name="TextBox 240">
            <a:extLst>
              <a:ext uri="{FF2B5EF4-FFF2-40B4-BE49-F238E27FC236}">
                <a16:creationId xmlns:a16="http://schemas.microsoft.com/office/drawing/2014/main" id="{E48A32E6-57F4-4430-8E99-C902C20793B9}"/>
              </a:ext>
            </a:extLst>
          </p:cNvPr>
          <p:cNvSpPr txBox="1"/>
          <p:nvPr/>
        </p:nvSpPr>
        <p:spPr>
          <a:xfrm>
            <a:off x="7265335" y="4343618"/>
            <a:ext cx="1164101" cy="430887"/>
          </a:xfrm>
          <a:prstGeom prst="rect">
            <a:avLst/>
          </a:prstGeom>
          <a:noFill/>
        </p:spPr>
        <p:txBody>
          <a:bodyPr wrap="none" rtlCol="0">
            <a:spAutoFit/>
          </a:bodyPr>
          <a:lstStyle/>
          <a:p>
            <a:pPr algn="ctr"/>
            <a:r>
              <a:rPr lang="en-US" sz="1100" dirty="0" err="1">
                <a:solidFill>
                  <a:prstClr val="black"/>
                </a:solidFill>
                <a:latin typeface="Arial" panose="020B0604020202020204" pitchFamily="34" charset="0"/>
                <a:cs typeface="Arial" panose="020B0604020202020204" pitchFamily="34" charset="0"/>
              </a:rPr>
              <a:t>Pangean</a:t>
            </a:r>
            <a:r>
              <a:rPr lang="en-US" sz="1100" dirty="0">
                <a:solidFill>
                  <a:prstClr val="black"/>
                </a:solidFill>
                <a:latin typeface="Arial" panose="020B0604020202020204" pitchFamily="34" charset="0"/>
                <a:cs typeface="Arial" panose="020B0604020202020204" pitchFamily="34" charset="0"/>
              </a:rPr>
              <a:t> uplift /</a:t>
            </a:r>
          </a:p>
          <a:p>
            <a:pPr algn="ctr"/>
            <a:r>
              <a:rPr lang="en-US" sz="1100" dirty="0">
                <a:solidFill>
                  <a:prstClr val="black"/>
                </a:solidFill>
                <a:latin typeface="Arial" panose="020B0604020202020204" pitchFamily="34" charset="0"/>
                <a:cs typeface="Arial" panose="020B0604020202020204" pitchFamily="34" charset="0"/>
              </a:rPr>
              <a:t>emergence</a:t>
            </a:r>
          </a:p>
        </p:txBody>
      </p:sp>
      <p:cxnSp>
        <p:nvCxnSpPr>
          <p:cNvPr id="242" name="Straight Connector 241">
            <a:extLst>
              <a:ext uri="{FF2B5EF4-FFF2-40B4-BE49-F238E27FC236}">
                <a16:creationId xmlns:a16="http://schemas.microsoft.com/office/drawing/2014/main" id="{7C8E4BDD-3C2E-4CC8-8618-44683DADDD90}"/>
              </a:ext>
            </a:extLst>
          </p:cNvPr>
          <p:cNvCxnSpPr>
            <a:cxnSpLocks/>
          </p:cNvCxnSpPr>
          <p:nvPr/>
        </p:nvCxnSpPr>
        <p:spPr>
          <a:xfrm>
            <a:off x="8721435" y="4161693"/>
            <a:ext cx="0" cy="744263"/>
          </a:xfrm>
          <a:prstGeom prst="line">
            <a:avLst/>
          </a:prstGeom>
          <a:noFill/>
          <a:ln w="19050" cap="rnd" cmpd="sng" algn="ctr">
            <a:solidFill>
              <a:sysClr val="windowText" lastClr="000000"/>
            </a:solidFill>
            <a:prstDash val="dash"/>
          </a:ln>
          <a:effectLst/>
        </p:spPr>
      </p:cxnSp>
      <p:cxnSp>
        <p:nvCxnSpPr>
          <p:cNvPr id="243" name="Straight Connector 242">
            <a:extLst>
              <a:ext uri="{FF2B5EF4-FFF2-40B4-BE49-F238E27FC236}">
                <a16:creationId xmlns:a16="http://schemas.microsoft.com/office/drawing/2014/main" id="{4ED75514-A88B-4ECA-9229-769F1365ADC4}"/>
              </a:ext>
            </a:extLst>
          </p:cNvPr>
          <p:cNvCxnSpPr>
            <a:cxnSpLocks/>
          </p:cNvCxnSpPr>
          <p:nvPr/>
        </p:nvCxnSpPr>
        <p:spPr>
          <a:xfrm>
            <a:off x="9450304" y="4485046"/>
            <a:ext cx="0" cy="432837"/>
          </a:xfrm>
          <a:prstGeom prst="line">
            <a:avLst/>
          </a:prstGeom>
          <a:noFill/>
          <a:ln w="19050" cap="rnd" cmpd="sng" algn="ctr">
            <a:solidFill>
              <a:sysClr val="windowText" lastClr="000000"/>
            </a:solidFill>
            <a:prstDash val="dash"/>
          </a:ln>
          <a:effectLst/>
        </p:spPr>
      </p:cxnSp>
      <p:sp>
        <p:nvSpPr>
          <p:cNvPr id="244" name="Down Arrow 278">
            <a:extLst>
              <a:ext uri="{FF2B5EF4-FFF2-40B4-BE49-F238E27FC236}">
                <a16:creationId xmlns:a16="http://schemas.microsoft.com/office/drawing/2014/main" id="{3FA687F6-ED4E-47A0-AFFF-49671E9F72F1}"/>
              </a:ext>
            </a:extLst>
          </p:cNvPr>
          <p:cNvSpPr/>
          <p:nvPr/>
        </p:nvSpPr>
        <p:spPr>
          <a:xfrm rot="10800000">
            <a:off x="9399766" y="4989443"/>
            <a:ext cx="111318" cy="202758"/>
          </a:xfrm>
          <a:prstGeom prst="downArrow">
            <a:avLst/>
          </a:prstGeom>
          <a:solidFill>
            <a:sysClr val="windowText" lastClr="000000"/>
          </a:solidFill>
          <a:ln w="15875" cap="rnd" cmpd="sng" algn="ctr">
            <a:solidFill>
              <a:sysClr val="windowText" lastClr="000000"/>
            </a:solidFill>
            <a:prstDash val="solid"/>
          </a:ln>
          <a:effectLst/>
        </p:spPr>
        <p:txBody>
          <a:bodyPr rtlCol="0" anchor="ctr"/>
          <a:lstStyle/>
          <a:p>
            <a:pPr algn="ctr">
              <a:defRPr/>
            </a:pPr>
            <a:endParaRPr lang="en-US" kern="0">
              <a:solidFill>
                <a:prstClr val="white"/>
              </a:solidFill>
              <a:latin typeface="Calisto MT" panose="02040603050505030304"/>
            </a:endParaRPr>
          </a:p>
        </p:txBody>
      </p:sp>
      <p:sp>
        <p:nvSpPr>
          <p:cNvPr id="245" name="TextBox 244">
            <a:extLst>
              <a:ext uri="{FF2B5EF4-FFF2-40B4-BE49-F238E27FC236}">
                <a16:creationId xmlns:a16="http://schemas.microsoft.com/office/drawing/2014/main" id="{2E7423CD-7EEA-46CB-8933-C28BD72ABE15}"/>
              </a:ext>
            </a:extLst>
          </p:cNvPr>
          <p:cNvSpPr txBox="1"/>
          <p:nvPr/>
        </p:nvSpPr>
        <p:spPr>
          <a:xfrm>
            <a:off x="2121191" y="5134746"/>
            <a:ext cx="3860289" cy="584775"/>
          </a:xfrm>
          <a:prstGeom prst="rect">
            <a:avLst/>
          </a:prstGeom>
          <a:noFill/>
        </p:spPr>
        <p:txBody>
          <a:bodyPr wrap="square" rtlCol="0">
            <a:spAutoFit/>
          </a:bodyPr>
          <a:lstStyle/>
          <a:p>
            <a:r>
              <a:rPr lang="en-US" sz="1600" dirty="0">
                <a:solidFill>
                  <a:prstClr val="black"/>
                </a:solidFill>
                <a:latin typeface="Arial" panose="020B0604020202020204" pitchFamily="34" charset="0"/>
                <a:cs typeface="Arial" panose="020B0604020202020204" pitchFamily="34" charset="0"/>
              </a:rPr>
              <a:t>E. to M. Perm. (Leon.-</a:t>
            </a:r>
            <a:r>
              <a:rPr lang="en-US" sz="1600" dirty="0" err="1">
                <a:solidFill>
                  <a:prstClr val="black"/>
                </a:solidFill>
                <a:latin typeface="Arial" panose="020B0604020202020204" pitchFamily="34" charset="0"/>
                <a:cs typeface="Arial" panose="020B0604020202020204" pitchFamily="34" charset="0"/>
              </a:rPr>
              <a:t>Guad</a:t>
            </a:r>
            <a:r>
              <a:rPr lang="en-US" sz="1600" dirty="0">
                <a:solidFill>
                  <a:prstClr val="black"/>
                </a:solidFill>
                <a:latin typeface="Arial" panose="020B0604020202020204" pitchFamily="34" charset="0"/>
                <a:cs typeface="Arial" panose="020B0604020202020204" pitchFamily="34" charset="0"/>
              </a:rPr>
              <a:t>.) loading phase</a:t>
            </a:r>
          </a:p>
        </p:txBody>
      </p:sp>
      <p:sp>
        <p:nvSpPr>
          <p:cNvPr id="246" name="TextBox 245">
            <a:extLst>
              <a:ext uri="{FF2B5EF4-FFF2-40B4-BE49-F238E27FC236}">
                <a16:creationId xmlns:a16="http://schemas.microsoft.com/office/drawing/2014/main" id="{AABE9628-1F23-4956-8C9F-822CF41B5BA0}"/>
              </a:ext>
            </a:extLst>
          </p:cNvPr>
          <p:cNvSpPr txBox="1"/>
          <p:nvPr/>
        </p:nvSpPr>
        <p:spPr>
          <a:xfrm>
            <a:off x="2269616" y="5711334"/>
            <a:ext cx="3023007" cy="338554"/>
          </a:xfrm>
          <a:prstGeom prst="rect">
            <a:avLst/>
          </a:prstGeom>
          <a:noFill/>
        </p:spPr>
        <p:txBody>
          <a:bodyPr wrap="none" rtlCol="0">
            <a:spAutoFit/>
          </a:bodyPr>
          <a:lstStyle/>
          <a:p>
            <a:r>
              <a:rPr lang="en-US" sz="1600" dirty="0">
                <a:solidFill>
                  <a:prstClr val="black"/>
                </a:solidFill>
                <a:latin typeface="Arial" panose="020B0604020202020204" pitchFamily="34" charset="0"/>
                <a:cs typeface="Arial" panose="020B0604020202020204" pitchFamily="34" charset="0"/>
              </a:rPr>
              <a:t>Avg. subsidence = </a:t>
            </a:r>
            <a:r>
              <a:rPr lang="en-US" sz="1600" dirty="0">
                <a:solidFill>
                  <a:srgbClr val="C00000"/>
                </a:solidFill>
                <a:latin typeface="Arial" panose="020B0604020202020204" pitchFamily="34" charset="0"/>
                <a:cs typeface="Arial" panose="020B0604020202020204" pitchFamily="34" charset="0"/>
              </a:rPr>
              <a:t>116 m / </a:t>
            </a:r>
            <a:r>
              <a:rPr lang="en-US" sz="1600" dirty="0" err="1">
                <a:solidFill>
                  <a:srgbClr val="C00000"/>
                </a:solidFill>
                <a:latin typeface="Arial" panose="020B0604020202020204" pitchFamily="34" charset="0"/>
                <a:cs typeface="Arial" panose="020B0604020202020204" pitchFamily="34" charset="0"/>
              </a:rPr>
              <a:t>m.y</a:t>
            </a:r>
            <a:r>
              <a:rPr lang="en-US" sz="1600" dirty="0">
                <a:solidFill>
                  <a:srgbClr val="C00000"/>
                </a:solidFill>
                <a:latin typeface="Arial" panose="020B0604020202020204" pitchFamily="34" charset="0"/>
                <a:cs typeface="Arial" panose="020B0604020202020204" pitchFamily="34" charset="0"/>
              </a:rPr>
              <a:t>.</a:t>
            </a:r>
          </a:p>
        </p:txBody>
      </p:sp>
      <p:grpSp>
        <p:nvGrpSpPr>
          <p:cNvPr id="247" name="Group 246">
            <a:extLst>
              <a:ext uri="{FF2B5EF4-FFF2-40B4-BE49-F238E27FC236}">
                <a16:creationId xmlns:a16="http://schemas.microsoft.com/office/drawing/2014/main" id="{31ABA631-8089-42B9-AEAA-248E3B69AE23}"/>
              </a:ext>
            </a:extLst>
          </p:cNvPr>
          <p:cNvGrpSpPr/>
          <p:nvPr/>
        </p:nvGrpSpPr>
        <p:grpSpPr>
          <a:xfrm>
            <a:off x="1797130" y="5116913"/>
            <a:ext cx="312906" cy="369332"/>
            <a:chOff x="2342471" y="2519508"/>
            <a:chExt cx="312906" cy="369332"/>
          </a:xfrm>
        </p:grpSpPr>
        <p:sp>
          <p:nvSpPr>
            <p:cNvPr id="248" name="TextBox 247">
              <a:extLst>
                <a:ext uri="{FF2B5EF4-FFF2-40B4-BE49-F238E27FC236}">
                  <a16:creationId xmlns:a16="http://schemas.microsoft.com/office/drawing/2014/main" id="{ABF68F94-61F3-47BA-BB68-F2BC5BD0243A}"/>
                </a:ext>
              </a:extLst>
            </p:cNvPr>
            <p:cNvSpPr txBox="1"/>
            <p:nvPr/>
          </p:nvSpPr>
          <p:spPr>
            <a:xfrm>
              <a:off x="2342471" y="2519508"/>
              <a:ext cx="312906" cy="369332"/>
            </a:xfrm>
            <a:prstGeom prst="rect">
              <a:avLst/>
            </a:prstGeom>
            <a:noFill/>
          </p:spPr>
          <p:txBody>
            <a:bodyPr wrap="none" rtlCol="0">
              <a:spAutoFit/>
            </a:bodyPr>
            <a:lstStyle/>
            <a:p>
              <a:pPr>
                <a:defRPr/>
              </a:pPr>
              <a:r>
                <a:rPr lang="en-US" kern="0" dirty="0">
                  <a:solidFill>
                    <a:prstClr val="black"/>
                  </a:solidFill>
                  <a:latin typeface="Arial" panose="020B0604020202020204" pitchFamily="34" charset="0"/>
                  <a:cs typeface="Arial" panose="020B0604020202020204" pitchFamily="34" charset="0"/>
                </a:rPr>
                <a:t>3</a:t>
              </a:r>
            </a:p>
          </p:txBody>
        </p:sp>
        <p:sp>
          <p:nvSpPr>
            <p:cNvPr id="249" name="Oval 248">
              <a:extLst>
                <a:ext uri="{FF2B5EF4-FFF2-40B4-BE49-F238E27FC236}">
                  <a16:creationId xmlns:a16="http://schemas.microsoft.com/office/drawing/2014/main" id="{18771019-9BF6-403F-AE08-4771B461F33C}"/>
                </a:ext>
              </a:extLst>
            </p:cNvPr>
            <p:cNvSpPr/>
            <p:nvPr/>
          </p:nvSpPr>
          <p:spPr>
            <a:xfrm>
              <a:off x="2353585" y="2568272"/>
              <a:ext cx="286247" cy="282271"/>
            </a:xfrm>
            <a:prstGeom prst="ellipse">
              <a:avLst/>
            </a:prstGeom>
            <a:noFill/>
            <a:ln w="15875" cap="rnd" cmpd="sng" algn="ctr">
              <a:solidFill>
                <a:sysClr val="windowText" lastClr="000000"/>
              </a:solidFill>
              <a:prstDash val="solid"/>
            </a:ln>
            <a:effectLst/>
          </p:spPr>
          <p:txBody>
            <a:bodyPr rtlCol="0" anchor="ctr"/>
            <a:lstStyle/>
            <a:p>
              <a:pPr algn="ctr">
                <a:defRPr/>
              </a:pPr>
              <a:endParaRPr lang="en-US" kern="0">
                <a:solidFill>
                  <a:prstClr val="white"/>
                </a:solidFill>
                <a:latin typeface="Calisto MT" panose="02040603050505030304"/>
              </a:endParaRPr>
            </a:p>
          </p:txBody>
        </p:sp>
      </p:grpSp>
      <p:sp>
        <p:nvSpPr>
          <p:cNvPr id="250" name="TextBox 249">
            <a:extLst>
              <a:ext uri="{FF2B5EF4-FFF2-40B4-BE49-F238E27FC236}">
                <a16:creationId xmlns:a16="http://schemas.microsoft.com/office/drawing/2014/main" id="{4E28D6F5-DC66-47BC-A8C4-903D0CF7035D}"/>
              </a:ext>
            </a:extLst>
          </p:cNvPr>
          <p:cNvSpPr txBox="1"/>
          <p:nvPr/>
        </p:nvSpPr>
        <p:spPr>
          <a:xfrm>
            <a:off x="8789227" y="4408553"/>
            <a:ext cx="591829" cy="430887"/>
          </a:xfrm>
          <a:prstGeom prst="rect">
            <a:avLst/>
          </a:prstGeom>
          <a:noFill/>
        </p:spPr>
        <p:txBody>
          <a:bodyPr wrap="none" rtlCol="0">
            <a:spAutoFit/>
          </a:bodyPr>
          <a:lstStyle/>
          <a:p>
            <a:pPr algn="ctr"/>
            <a:r>
              <a:rPr lang="en-US" sz="1100" dirty="0">
                <a:solidFill>
                  <a:prstClr val="black"/>
                </a:solidFill>
                <a:latin typeface="Arial" panose="020B0604020202020204" pitchFamily="34" charset="0"/>
                <a:cs typeface="Arial" panose="020B0604020202020204" pitchFamily="34" charset="0"/>
              </a:rPr>
              <a:t>Late K</a:t>
            </a:r>
          </a:p>
          <a:p>
            <a:pPr algn="ctr"/>
            <a:r>
              <a:rPr lang="en-US" sz="1100" dirty="0">
                <a:solidFill>
                  <a:prstClr val="black"/>
                </a:solidFill>
                <a:latin typeface="Arial" panose="020B0604020202020204" pitchFamily="34" charset="0"/>
                <a:cs typeface="Arial" panose="020B0604020202020204" pitchFamily="34" charset="0"/>
              </a:rPr>
              <a:t>burial</a:t>
            </a:r>
          </a:p>
        </p:txBody>
      </p:sp>
      <p:sp>
        <p:nvSpPr>
          <p:cNvPr id="251" name="Down Arrow 288">
            <a:extLst>
              <a:ext uri="{FF2B5EF4-FFF2-40B4-BE49-F238E27FC236}">
                <a16:creationId xmlns:a16="http://schemas.microsoft.com/office/drawing/2014/main" id="{10380F62-DF5B-49E5-A6DE-06BDEA400B0B}"/>
              </a:ext>
            </a:extLst>
          </p:cNvPr>
          <p:cNvSpPr/>
          <p:nvPr/>
        </p:nvSpPr>
        <p:spPr>
          <a:xfrm rot="10800000">
            <a:off x="6689697" y="4989443"/>
            <a:ext cx="111318" cy="202758"/>
          </a:xfrm>
          <a:prstGeom prst="downArrow">
            <a:avLst/>
          </a:prstGeom>
          <a:solidFill>
            <a:sysClr val="windowText" lastClr="000000"/>
          </a:solidFill>
          <a:ln w="15875" cap="rnd" cmpd="sng" algn="ctr">
            <a:solidFill>
              <a:sysClr val="windowText" lastClr="000000"/>
            </a:solidFill>
            <a:prstDash val="solid"/>
          </a:ln>
          <a:effectLst/>
        </p:spPr>
        <p:txBody>
          <a:bodyPr rtlCol="0" anchor="ctr"/>
          <a:lstStyle/>
          <a:p>
            <a:pPr algn="ctr">
              <a:defRPr/>
            </a:pPr>
            <a:endParaRPr lang="en-US" kern="0">
              <a:solidFill>
                <a:prstClr val="white"/>
              </a:solidFill>
              <a:latin typeface="Calisto MT" panose="02040603050505030304"/>
            </a:endParaRPr>
          </a:p>
        </p:txBody>
      </p:sp>
      <p:sp>
        <p:nvSpPr>
          <p:cNvPr id="252" name="TextBox 251">
            <a:extLst>
              <a:ext uri="{FF2B5EF4-FFF2-40B4-BE49-F238E27FC236}">
                <a16:creationId xmlns:a16="http://schemas.microsoft.com/office/drawing/2014/main" id="{A0E7D164-6D0C-497D-8867-2164A6FCA3D6}"/>
              </a:ext>
            </a:extLst>
          </p:cNvPr>
          <p:cNvSpPr txBox="1"/>
          <p:nvPr/>
        </p:nvSpPr>
        <p:spPr>
          <a:xfrm>
            <a:off x="5951093" y="5196059"/>
            <a:ext cx="1630576" cy="600164"/>
          </a:xfrm>
          <a:prstGeom prst="rect">
            <a:avLst/>
          </a:prstGeom>
          <a:solidFill>
            <a:srgbClr val="FF0000"/>
          </a:solidFill>
          <a:ln>
            <a:solidFill>
              <a:sysClr val="windowText" lastClr="000000"/>
            </a:solidFill>
          </a:ln>
        </p:spPr>
        <p:txBody>
          <a:bodyPr wrap="none" rtlCol="0">
            <a:spAutoFit/>
          </a:bodyPr>
          <a:lstStyle/>
          <a:p>
            <a:pPr algn="ctr">
              <a:defRPr/>
            </a:pPr>
            <a:r>
              <a:rPr lang="en-US" sz="1100" kern="0" dirty="0">
                <a:solidFill>
                  <a:schemeClr val="bg1"/>
                </a:solidFill>
                <a:latin typeface="Arial" panose="020B0604020202020204" pitchFamily="34" charset="0"/>
                <a:cs typeface="Arial" panose="020B0604020202020204" pitchFamily="34" charset="0"/>
              </a:rPr>
              <a:t>Late Permian: Onset of</a:t>
            </a:r>
          </a:p>
          <a:p>
            <a:pPr algn="ctr">
              <a:defRPr/>
            </a:pPr>
            <a:r>
              <a:rPr lang="en-US" sz="1100" kern="0" dirty="0">
                <a:solidFill>
                  <a:schemeClr val="bg1"/>
                </a:solidFill>
                <a:latin typeface="Arial" panose="020B0604020202020204" pitchFamily="34" charset="0"/>
                <a:cs typeface="Arial" panose="020B0604020202020204" pitchFamily="34" charset="0"/>
              </a:rPr>
              <a:t>major oil</a:t>
            </a:r>
          </a:p>
          <a:p>
            <a:pPr algn="ctr">
              <a:defRPr/>
            </a:pPr>
            <a:r>
              <a:rPr lang="en-US" sz="1100" kern="0" dirty="0">
                <a:solidFill>
                  <a:schemeClr val="bg1"/>
                </a:solidFill>
                <a:latin typeface="Arial" panose="020B0604020202020204" pitchFamily="34" charset="0"/>
                <a:cs typeface="Arial" panose="020B0604020202020204" pitchFamily="34" charset="0"/>
              </a:rPr>
              <a:t>generation</a:t>
            </a:r>
          </a:p>
        </p:txBody>
      </p:sp>
      <p:sp>
        <p:nvSpPr>
          <p:cNvPr id="253" name="TextBox 252">
            <a:extLst>
              <a:ext uri="{FF2B5EF4-FFF2-40B4-BE49-F238E27FC236}">
                <a16:creationId xmlns:a16="http://schemas.microsoft.com/office/drawing/2014/main" id="{B0B76101-1B64-46ED-9085-3A5CC26A10FE}"/>
              </a:ext>
            </a:extLst>
          </p:cNvPr>
          <p:cNvSpPr txBox="1"/>
          <p:nvPr/>
        </p:nvSpPr>
        <p:spPr>
          <a:xfrm>
            <a:off x="9047354" y="5215521"/>
            <a:ext cx="912430" cy="600164"/>
          </a:xfrm>
          <a:prstGeom prst="rect">
            <a:avLst/>
          </a:prstGeom>
          <a:noFill/>
          <a:ln>
            <a:solidFill>
              <a:sysClr val="windowText" lastClr="000000"/>
            </a:solidFill>
          </a:ln>
        </p:spPr>
        <p:txBody>
          <a:bodyPr wrap="none" rtlCol="0">
            <a:spAutoFit/>
          </a:bodyPr>
          <a:lstStyle/>
          <a:p>
            <a:pPr algn="ctr">
              <a:defRPr/>
            </a:pPr>
            <a:r>
              <a:rPr lang="en-US" sz="1100" kern="0" dirty="0">
                <a:solidFill>
                  <a:prstClr val="black"/>
                </a:solidFill>
                <a:latin typeface="Arial" panose="020B0604020202020204" pitchFamily="34" charset="0"/>
                <a:cs typeface="Arial" panose="020B0604020202020204" pitchFamily="34" charset="0"/>
              </a:rPr>
              <a:t>Max. burial;</a:t>
            </a:r>
          </a:p>
          <a:p>
            <a:pPr algn="ctr">
              <a:defRPr/>
            </a:pPr>
            <a:r>
              <a:rPr lang="en-US" sz="1100" kern="0" dirty="0">
                <a:solidFill>
                  <a:prstClr val="black"/>
                </a:solidFill>
                <a:latin typeface="Arial" panose="020B0604020202020204" pitchFamily="34" charset="0"/>
                <a:cs typeface="Arial" panose="020B0604020202020204" pitchFamily="34" charset="0"/>
              </a:rPr>
              <a:t>2</a:t>
            </a:r>
            <a:r>
              <a:rPr lang="en-US" sz="1100" kern="0" baseline="30000" dirty="0">
                <a:solidFill>
                  <a:prstClr val="black"/>
                </a:solidFill>
                <a:latin typeface="Arial" panose="020B0604020202020204" pitchFamily="34" charset="0"/>
                <a:cs typeface="Arial" panose="020B0604020202020204" pitchFamily="34" charset="0"/>
              </a:rPr>
              <a:t>nd</a:t>
            </a:r>
            <a:r>
              <a:rPr lang="en-US" sz="1100" kern="0" dirty="0">
                <a:solidFill>
                  <a:prstClr val="black"/>
                </a:solidFill>
                <a:latin typeface="Arial" panose="020B0604020202020204" pitchFamily="34" charset="0"/>
                <a:cs typeface="Arial" panose="020B0604020202020204" pitchFamily="34" charset="0"/>
              </a:rPr>
              <a:t> oil gen.</a:t>
            </a:r>
          </a:p>
          <a:p>
            <a:pPr algn="ctr">
              <a:defRPr/>
            </a:pPr>
            <a:r>
              <a:rPr lang="en-US" sz="1100" kern="0" dirty="0">
                <a:solidFill>
                  <a:prstClr val="black"/>
                </a:solidFill>
                <a:latin typeface="Arial" panose="020B0604020202020204" pitchFamily="34" charset="0"/>
                <a:cs typeface="Arial" panose="020B0604020202020204" pitchFamily="34" charset="0"/>
              </a:rPr>
              <a:t>pulse</a:t>
            </a:r>
          </a:p>
        </p:txBody>
      </p:sp>
      <p:sp>
        <p:nvSpPr>
          <p:cNvPr id="254" name="TextBox 253">
            <a:extLst>
              <a:ext uri="{FF2B5EF4-FFF2-40B4-BE49-F238E27FC236}">
                <a16:creationId xmlns:a16="http://schemas.microsoft.com/office/drawing/2014/main" id="{08DA90A8-7F02-4AB4-8C4B-2B4DF1868CFC}"/>
              </a:ext>
            </a:extLst>
          </p:cNvPr>
          <p:cNvSpPr txBox="1"/>
          <p:nvPr/>
        </p:nvSpPr>
        <p:spPr>
          <a:xfrm>
            <a:off x="9448275" y="4441683"/>
            <a:ext cx="954107" cy="507831"/>
          </a:xfrm>
          <a:prstGeom prst="rect">
            <a:avLst/>
          </a:prstGeom>
          <a:noFill/>
        </p:spPr>
        <p:txBody>
          <a:bodyPr wrap="none" rtlCol="0">
            <a:spAutoFit/>
          </a:bodyPr>
          <a:lstStyle/>
          <a:p>
            <a:pPr algn="ctr"/>
            <a:r>
              <a:rPr lang="en-US" sz="900" dirty="0" err="1">
                <a:solidFill>
                  <a:prstClr val="black"/>
                </a:solidFill>
                <a:latin typeface="Arial" panose="020B0604020202020204" pitchFamily="34" charset="0"/>
                <a:cs typeface="Arial" panose="020B0604020202020204" pitchFamily="34" charset="0"/>
              </a:rPr>
              <a:t>Laramide</a:t>
            </a:r>
            <a:r>
              <a:rPr lang="en-US" sz="900" dirty="0">
                <a:solidFill>
                  <a:prstClr val="black"/>
                </a:solidFill>
                <a:latin typeface="Arial" panose="020B0604020202020204" pitchFamily="34" charset="0"/>
                <a:cs typeface="Arial" panose="020B0604020202020204" pitchFamily="34" charset="0"/>
              </a:rPr>
              <a:t>,</a:t>
            </a:r>
          </a:p>
          <a:p>
            <a:pPr algn="ctr"/>
            <a:r>
              <a:rPr lang="en-US" sz="900" dirty="0">
                <a:solidFill>
                  <a:prstClr val="black"/>
                </a:solidFill>
                <a:latin typeface="Arial" panose="020B0604020202020204" pitchFamily="34" charset="0"/>
                <a:cs typeface="Arial" panose="020B0604020202020204" pitchFamily="34" charset="0"/>
              </a:rPr>
              <a:t>Basin &amp; Range</a:t>
            </a:r>
          </a:p>
          <a:p>
            <a:pPr algn="ctr"/>
            <a:r>
              <a:rPr lang="en-US" sz="900" dirty="0">
                <a:solidFill>
                  <a:prstClr val="black"/>
                </a:solidFill>
                <a:latin typeface="Arial" panose="020B0604020202020204" pitchFamily="34" charset="0"/>
                <a:cs typeface="Arial" panose="020B0604020202020204" pitchFamily="34" charset="0"/>
              </a:rPr>
              <a:t>uplift</a:t>
            </a:r>
          </a:p>
        </p:txBody>
      </p:sp>
      <p:sp>
        <p:nvSpPr>
          <p:cNvPr id="255" name="TextBox 254">
            <a:extLst>
              <a:ext uri="{FF2B5EF4-FFF2-40B4-BE49-F238E27FC236}">
                <a16:creationId xmlns:a16="http://schemas.microsoft.com/office/drawing/2014/main" id="{41327FBE-2C40-46FB-8C23-1738DE45226F}"/>
              </a:ext>
            </a:extLst>
          </p:cNvPr>
          <p:cNvSpPr txBox="1"/>
          <p:nvPr/>
        </p:nvSpPr>
        <p:spPr>
          <a:xfrm rot="16200000">
            <a:off x="10167349" y="994198"/>
            <a:ext cx="723275" cy="323165"/>
          </a:xfrm>
          <a:prstGeom prst="rect">
            <a:avLst/>
          </a:prstGeom>
          <a:noFill/>
        </p:spPr>
        <p:txBody>
          <a:bodyPr wrap="none" rtlCol="0">
            <a:spAutoFit/>
          </a:bodyPr>
          <a:lstStyle/>
          <a:p>
            <a:pPr algn="ctr">
              <a:lnSpc>
                <a:spcPts val="900"/>
              </a:lnSpc>
            </a:pPr>
            <a:r>
              <a:rPr lang="en-US" sz="1000" dirty="0">
                <a:solidFill>
                  <a:prstClr val="black"/>
                </a:solidFill>
                <a:latin typeface="Arial" panose="020B0604020202020204" pitchFamily="34" charset="0"/>
                <a:cs typeface="Arial" panose="020B0604020202020204" pitchFamily="34" charset="0"/>
              </a:rPr>
              <a:t>depth</a:t>
            </a:r>
          </a:p>
          <a:p>
            <a:pPr algn="ctr">
              <a:lnSpc>
                <a:spcPts val="900"/>
              </a:lnSpc>
            </a:pPr>
            <a:r>
              <a:rPr lang="en-US" sz="1000" dirty="0">
                <a:solidFill>
                  <a:prstClr val="black"/>
                </a:solidFill>
                <a:latin typeface="Arial" panose="020B0604020202020204" pitchFamily="34" charset="0"/>
                <a:cs typeface="Arial" panose="020B0604020202020204" pitchFamily="34" charset="0"/>
              </a:rPr>
              <a:t>(x1000 </a:t>
            </a:r>
            <a:r>
              <a:rPr lang="en-US" sz="1000" dirty="0" err="1">
                <a:solidFill>
                  <a:prstClr val="black"/>
                </a:solidFill>
                <a:latin typeface="Arial" panose="020B0604020202020204" pitchFamily="34" charset="0"/>
                <a:cs typeface="Arial" panose="020B0604020202020204" pitchFamily="34" charset="0"/>
              </a:rPr>
              <a:t>ft</a:t>
            </a:r>
            <a:r>
              <a:rPr lang="en-US" sz="1000" dirty="0">
                <a:solidFill>
                  <a:prstClr val="black"/>
                </a:solidFill>
                <a:latin typeface="Arial" panose="020B0604020202020204" pitchFamily="34" charset="0"/>
                <a:cs typeface="Arial" panose="020B0604020202020204" pitchFamily="34" charset="0"/>
              </a:rPr>
              <a:t>)</a:t>
            </a:r>
          </a:p>
        </p:txBody>
      </p:sp>
      <p:cxnSp>
        <p:nvCxnSpPr>
          <p:cNvPr id="256" name="Straight Connector 255">
            <a:extLst>
              <a:ext uri="{FF2B5EF4-FFF2-40B4-BE49-F238E27FC236}">
                <a16:creationId xmlns:a16="http://schemas.microsoft.com/office/drawing/2014/main" id="{7BC5871A-1908-4210-AD22-444003DE4EF4}"/>
              </a:ext>
            </a:extLst>
          </p:cNvPr>
          <p:cNvCxnSpPr/>
          <p:nvPr/>
        </p:nvCxnSpPr>
        <p:spPr>
          <a:xfrm>
            <a:off x="10552706" y="1494846"/>
            <a:ext cx="0" cy="190831"/>
          </a:xfrm>
          <a:prstGeom prst="line">
            <a:avLst/>
          </a:prstGeom>
          <a:noFill/>
          <a:ln w="12700" cap="rnd" cmpd="sng" algn="ctr">
            <a:solidFill>
              <a:sysClr val="windowText" lastClr="000000"/>
            </a:solidFill>
            <a:prstDash val="solid"/>
            <a:headEnd type="none" w="med" len="med"/>
            <a:tailEnd type="triangle" w="med" len="med"/>
          </a:ln>
          <a:effectLst/>
        </p:spPr>
      </p:cxnSp>
      <p:sp>
        <p:nvSpPr>
          <p:cNvPr id="257" name="TextBox 256">
            <a:extLst>
              <a:ext uri="{FF2B5EF4-FFF2-40B4-BE49-F238E27FC236}">
                <a16:creationId xmlns:a16="http://schemas.microsoft.com/office/drawing/2014/main" id="{DB01A315-67FD-41B9-9E99-1982135F9998}"/>
              </a:ext>
            </a:extLst>
          </p:cNvPr>
          <p:cNvSpPr txBox="1"/>
          <p:nvPr/>
        </p:nvSpPr>
        <p:spPr>
          <a:xfrm>
            <a:off x="4978690" y="1044577"/>
            <a:ext cx="779381" cy="261610"/>
          </a:xfrm>
          <a:prstGeom prst="rect">
            <a:avLst/>
          </a:prstGeom>
          <a:noFill/>
        </p:spPr>
        <p:txBody>
          <a:bodyPr wrap="none" rtlCol="0">
            <a:spAutoFit/>
          </a:bodyPr>
          <a:lstStyle/>
          <a:p>
            <a:r>
              <a:rPr lang="en-US" sz="1100" b="1" dirty="0">
                <a:solidFill>
                  <a:prstClr val="black"/>
                </a:solidFill>
                <a:latin typeface="Arial" panose="020B0604020202020204" pitchFamily="34" charset="0"/>
                <a:cs typeface="Arial" panose="020B0604020202020204" pitchFamily="34" charset="0"/>
              </a:rPr>
              <a:t>Age (Ma)</a:t>
            </a:r>
          </a:p>
        </p:txBody>
      </p:sp>
      <p:sp>
        <p:nvSpPr>
          <p:cNvPr id="259" name="TextBox 258">
            <a:extLst>
              <a:ext uri="{FF2B5EF4-FFF2-40B4-BE49-F238E27FC236}">
                <a16:creationId xmlns:a16="http://schemas.microsoft.com/office/drawing/2014/main" id="{8354FB34-0ACE-4505-811F-315E0808B19A}"/>
              </a:ext>
            </a:extLst>
          </p:cNvPr>
          <p:cNvSpPr txBox="1"/>
          <p:nvPr/>
        </p:nvSpPr>
        <p:spPr>
          <a:xfrm>
            <a:off x="5308665" y="616992"/>
            <a:ext cx="1680717" cy="369332"/>
          </a:xfrm>
          <a:prstGeom prst="rect">
            <a:avLst/>
          </a:prstGeom>
          <a:noFill/>
        </p:spPr>
        <p:txBody>
          <a:bodyPr wrap="none" rtlCol="0">
            <a:spAutoFit/>
          </a:bodyPr>
          <a:lstStyle/>
          <a:p>
            <a:r>
              <a:rPr lang="en-US" b="1" i="1" dirty="0"/>
              <a:t>Structural traps</a:t>
            </a:r>
          </a:p>
        </p:txBody>
      </p:sp>
      <p:cxnSp>
        <p:nvCxnSpPr>
          <p:cNvPr id="263" name="Straight Connector 262">
            <a:extLst>
              <a:ext uri="{FF2B5EF4-FFF2-40B4-BE49-F238E27FC236}">
                <a16:creationId xmlns:a16="http://schemas.microsoft.com/office/drawing/2014/main" id="{68428D57-3782-402C-9433-A53D2D7147D4}"/>
              </a:ext>
            </a:extLst>
          </p:cNvPr>
          <p:cNvCxnSpPr>
            <a:cxnSpLocks/>
          </p:cNvCxnSpPr>
          <p:nvPr/>
        </p:nvCxnSpPr>
        <p:spPr>
          <a:xfrm>
            <a:off x="5795695" y="1012592"/>
            <a:ext cx="676471" cy="0"/>
          </a:xfrm>
          <a:prstGeom prst="line">
            <a:avLst/>
          </a:prstGeom>
          <a:ln w="285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265" name="Group 264">
            <a:extLst>
              <a:ext uri="{FF2B5EF4-FFF2-40B4-BE49-F238E27FC236}">
                <a16:creationId xmlns:a16="http://schemas.microsoft.com/office/drawing/2014/main" id="{75A5C773-74FA-4207-ADF4-A51CD62DDCD9}"/>
              </a:ext>
            </a:extLst>
          </p:cNvPr>
          <p:cNvGrpSpPr/>
          <p:nvPr/>
        </p:nvGrpSpPr>
        <p:grpSpPr>
          <a:xfrm>
            <a:off x="10118046" y="986324"/>
            <a:ext cx="1646986" cy="5032295"/>
            <a:chOff x="10118046" y="986324"/>
            <a:chExt cx="1646986" cy="5032295"/>
          </a:xfrm>
        </p:grpSpPr>
        <p:sp>
          <p:nvSpPr>
            <p:cNvPr id="258" name="Oval 257">
              <a:extLst>
                <a:ext uri="{FF2B5EF4-FFF2-40B4-BE49-F238E27FC236}">
                  <a16:creationId xmlns:a16="http://schemas.microsoft.com/office/drawing/2014/main" id="{45496EA9-F27D-4BA9-B2F5-192AB5170904}"/>
                </a:ext>
              </a:extLst>
            </p:cNvPr>
            <p:cNvSpPr/>
            <p:nvPr/>
          </p:nvSpPr>
          <p:spPr>
            <a:xfrm>
              <a:off x="10118046" y="986324"/>
              <a:ext cx="561487" cy="412583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TextBox 259">
              <a:extLst>
                <a:ext uri="{FF2B5EF4-FFF2-40B4-BE49-F238E27FC236}">
                  <a16:creationId xmlns:a16="http://schemas.microsoft.com/office/drawing/2014/main" id="{411C9427-A341-4E53-868D-02F8A64D4F0F}"/>
                </a:ext>
              </a:extLst>
            </p:cNvPr>
            <p:cNvSpPr txBox="1"/>
            <p:nvPr/>
          </p:nvSpPr>
          <p:spPr>
            <a:xfrm>
              <a:off x="10418125" y="5372288"/>
              <a:ext cx="1346907" cy="646331"/>
            </a:xfrm>
            <a:prstGeom prst="rect">
              <a:avLst/>
            </a:prstGeom>
            <a:noFill/>
          </p:spPr>
          <p:txBody>
            <a:bodyPr wrap="none" rtlCol="0">
              <a:spAutoFit/>
            </a:bodyPr>
            <a:lstStyle/>
            <a:p>
              <a:r>
                <a:rPr lang="en-US" dirty="0"/>
                <a:t>Late Tertiary</a:t>
              </a:r>
            </a:p>
            <a:p>
              <a:r>
                <a:rPr lang="en-US" dirty="0"/>
                <a:t>uplift</a:t>
              </a:r>
            </a:p>
          </p:txBody>
        </p:sp>
        <p:cxnSp>
          <p:nvCxnSpPr>
            <p:cNvPr id="262" name="Straight Arrow Connector 261">
              <a:extLst>
                <a:ext uri="{FF2B5EF4-FFF2-40B4-BE49-F238E27FC236}">
                  <a16:creationId xmlns:a16="http://schemas.microsoft.com/office/drawing/2014/main" id="{F817CA50-6814-4324-A786-4D5E4EFAA77C}"/>
                </a:ext>
              </a:extLst>
            </p:cNvPr>
            <p:cNvCxnSpPr>
              <a:cxnSpLocks/>
            </p:cNvCxnSpPr>
            <p:nvPr/>
          </p:nvCxnSpPr>
          <p:spPr>
            <a:xfrm flipH="1" flipV="1">
              <a:off x="10665690" y="4917883"/>
              <a:ext cx="188973" cy="454405"/>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713061607"/>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5"/>
                                        </p:tgtEl>
                                        <p:attrNameLst>
                                          <p:attrName>style.visibility</p:attrName>
                                        </p:attrNameLst>
                                      </p:cBhvr>
                                      <p:to>
                                        <p:strVal val="visible"/>
                                      </p:to>
                                    </p:set>
                                    <p:animEffect transition="in" filter="fade">
                                      <p:cBhvr>
                                        <p:cTn id="7" dur="500"/>
                                        <p:tgtEl>
                                          <p:spTgt spid="2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5D4D006D-930E-484D-9F49-DCF9C8C24751}"/>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1619251" y="847765"/>
            <a:ext cx="10388265" cy="923330"/>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Empirical studies of uplifted areas worldwide have shown that uplift of previously trapped oil and gas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accumulations results in dissipation and loss of those hydrocarbons.  With only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1500 m</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(~4900 ft)</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of uplift, most hydrocarbons can be lost from a trap, depending on seal strength.</a:t>
            </a:r>
          </a:p>
        </p:txBody>
      </p:sp>
      <p:sp>
        <p:nvSpPr>
          <p:cNvPr id="4" name="TextBox 3"/>
          <p:cNvSpPr txBox="1"/>
          <p:nvPr/>
        </p:nvSpPr>
        <p:spPr>
          <a:xfrm>
            <a:off x="1619251" y="2163663"/>
            <a:ext cx="8337091" cy="4378378"/>
          </a:xfrm>
          <a:prstGeom prst="rect">
            <a:avLst/>
          </a:prstGeom>
          <a:noFill/>
        </p:spPr>
        <p:txBody>
          <a:bodyPr wrap="none" rtlCol="0">
            <a:spAutoFit/>
          </a:bodyPr>
          <a:lstStyle/>
          <a:p>
            <a:pPr marL="285750" marR="0" lvl="0" indent="-285750" algn="l" defTabSz="457200" rtl="0" eaLnBrk="1" fontAlgn="auto" latinLnBrk="0" hangingPunct="1">
              <a:lnSpc>
                <a:spcPts val="2400"/>
              </a:lnSpc>
              <a:spcBef>
                <a:spcPts val="0"/>
              </a:spcBef>
              <a:spcAft>
                <a:spcPts val="0"/>
              </a:spcAft>
              <a:buClrTx/>
              <a:buSzTx/>
              <a:buFont typeface="Arial"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Impact of uplift:</a:t>
            </a:r>
          </a:p>
          <a:p>
            <a:pPr marL="742950" marR="0" lvl="1" indent="-285750" algn="l" defTabSz="457200" rtl="0" eaLnBrk="1" fontAlgn="auto" latinLnBrk="0" hangingPunct="1">
              <a:lnSpc>
                <a:spcPts val="2400"/>
              </a:lnSpc>
              <a:spcBef>
                <a:spcPts val="0"/>
              </a:spcBef>
              <a:spcAft>
                <a:spcPts val="0"/>
              </a:spcAft>
              <a:buClrTx/>
              <a:buSzTx/>
              <a:buFont typeface="Arial" pitchFamily="34" charset="0"/>
              <a:buChar char="•"/>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Hydrocarbon generation shuts down in kitchens</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742950" marR="0" lvl="1" indent="-285750" algn="l" defTabSz="457200" rtl="0" eaLnBrk="1" fontAlgn="auto" latinLnBrk="0" hangingPunct="1">
              <a:lnSpc>
                <a:spcPts val="2400"/>
              </a:lnSpc>
              <a:spcBef>
                <a:spcPts val="0"/>
              </a:spcBef>
              <a:spcAft>
                <a:spcPts val="0"/>
              </a:spcAft>
              <a:buClrTx/>
              <a:buSzTx/>
              <a:buFont typeface="Arial" pitchFamily="34" charset="0"/>
              <a:buChar char="•"/>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Uplift may distort original trap and induce remigration</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742950" marR="0" lvl="1" indent="-285750" algn="l" defTabSz="457200" rtl="0" eaLnBrk="1" fontAlgn="auto" latinLnBrk="0" hangingPunct="1">
              <a:lnSpc>
                <a:spcPts val="2400"/>
              </a:lnSpc>
              <a:spcBef>
                <a:spcPts val="0"/>
              </a:spcBef>
              <a:spcAft>
                <a:spcPts val="0"/>
              </a:spcAft>
              <a:buClrTx/>
              <a:buSzTx/>
              <a:buFont typeface="Arial" pitchFamily="34" charset="0"/>
              <a:buChar char="•"/>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Uplift results in erosion, diminishing overburden pressure</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With less</a:t>
            </a:r>
          </a:p>
          <a:p>
            <a:pPr marL="457200" marR="0" lvl="1" indent="0" algn="l" defTabSz="457200" rtl="0" eaLnBrk="1" fontAlgn="auto" latinLnBrk="0" hangingPunct="1">
              <a:lnSpc>
                <a:spcPts val="24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overburden pressure, the original reservoir pressure can exceed the strength</a:t>
            </a:r>
          </a:p>
          <a:p>
            <a:pPr marL="457200" marR="0" lvl="1" indent="0" algn="l" defTabSz="457200" rtl="0" eaLnBrk="1" fontAlgn="auto" latinLnBrk="0" hangingPunct="1">
              <a:lnSpc>
                <a:spcPts val="24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of the seal, causing it to fracture and hydrocarbons escape (blown seal)</a:t>
            </a:r>
          </a:p>
          <a:p>
            <a:pPr marL="742950" marR="0" lvl="1" indent="-285750" algn="l" defTabSz="457200" rtl="0" eaLnBrk="1" fontAlgn="auto" latinLnBrk="0" hangingPunct="1">
              <a:lnSpc>
                <a:spcPts val="2400"/>
              </a:lnSpc>
              <a:spcBef>
                <a:spcPts val="0"/>
              </a:spcBef>
              <a:spcAft>
                <a:spcPts val="0"/>
              </a:spcAft>
              <a:buClrTx/>
              <a:buSzTx/>
              <a:buFont typeface="Arial"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If seal integrity is largely maintained, then less overburden pressure can</a:t>
            </a:r>
          </a:p>
          <a:p>
            <a:pPr marL="457200" marR="0" lvl="1" indent="0" algn="l" defTabSz="457200" rtl="0" eaLnBrk="1" fontAlgn="auto" latinLnBrk="0" hangingPunct="1">
              <a:lnSpc>
                <a:spcPts val="24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reduce reservoir pressure below bubble point</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causing gas to come out of</a:t>
            </a:r>
          </a:p>
          <a:p>
            <a:pPr marL="457200" marR="0" lvl="1" indent="0" algn="l" defTabSz="457200" rtl="0" eaLnBrk="1" fontAlgn="auto" latinLnBrk="0" hangingPunct="1">
              <a:lnSpc>
                <a:spcPts val="24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solution and cause gas cap expansion in the reservoir, </a:t>
            </a: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which forces liquid</a:t>
            </a:r>
          </a:p>
          <a:p>
            <a:pPr marL="457200" marR="0" lvl="1" indent="0" algn="l" defTabSz="457200" rtl="0" eaLnBrk="1" fontAlgn="auto" latinLnBrk="0" hangingPunct="1">
              <a:lnSpc>
                <a:spcPts val="24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        hydrocarbons beyond the spill point.  This can result in gas-only</a:t>
            </a:r>
          </a:p>
          <a:p>
            <a:pPr marL="457200" marR="0" lvl="1" indent="0" algn="l" defTabSz="457200" rtl="0" eaLnBrk="1" fontAlgn="auto" latinLnBrk="0" hangingPunct="1">
              <a:lnSpc>
                <a:spcPts val="24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        accumulations or highly variable GOR’s across an area </a:t>
            </a:r>
          </a:p>
          <a:p>
            <a:pPr marL="742950" marR="0" lvl="1" indent="-285750" algn="l" defTabSz="457200" rtl="0" eaLnBrk="1" fontAlgn="auto" latinLnBrk="0" hangingPunct="1">
              <a:lnSpc>
                <a:spcPts val="2400"/>
              </a:lnSpc>
              <a:spcBef>
                <a:spcPts val="0"/>
              </a:spcBef>
              <a:spcAft>
                <a:spcPts val="0"/>
              </a:spcAft>
              <a:buClrTx/>
              <a:buSzTx/>
              <a:buFont typeface="Arial"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For uplifted source rocks, low permeability may allow them to retain</a:t>
            </a:r>
          </a:p>
          <a:p>
            <a:pPr marL="457200" marR="0" lvl="1" indent="0" algn="l" defTabSz="457200" rtl="0" eaLnBrk="1" fontAlgn="auto" latinLnBrk="0" hangingPunct="1">
              <a:lnSpc>
                <a:spcPts val="24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hydrocarbons, but subject to pressure reduction and solution gas expansion, resulting in</a:t>
            </a:r>
          </a:p>
          <a:p>
            <a:pPr marL="457200" marR="0" lvl="1" indent="0" algn="l" defTabSz="457200" rtl="0" eaLnBrk="1" fontAlgn="auto" latinLnBrk="0" hangingPunct="1">
              <a:lnSpc>
                <a:spcPts val="24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low or erratic pressure and variable GOR’s</a:t>
            </a:r>
          </a:p>
        </p:txBody>
      </p:sp>
      <p:sp>
        <p:nvSpPr>
          <p:cNvPr id="5" name="TextBox 4"/>
          <p:cNvSpPr txBox="1"/>
          <p:nvPr/>
        </p:nvSpPr>
        <p:spPr>
          <a:xfrm>
            <a:off x="663156" y="188068"/>
            <a:ext cx="7163051"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Impact of Tectonic Uplift on Hydrocarbon Accumulations</a:t>
            </a:r>
          </a:p>
        </p:txBody>
      </p:sp>
      <p:sp>
        <p:nvSpPr>
          <p:cNvPr id="8" name="TextBox 7">
            <a:extLst>
              <a:ext uri="{FF2B5EF4-FFF2-40B4-BE49-F238E27FC236}">
                <a16:creationId xmlns:a16="http://schemas.microsoft.com/office/drawing/2014/main" id="{61CC8AF2-70AE-440E-9BE0-FEA530AFE62C}"/>
              </a:ext>
            </a:extLst>
          </p:cNvPr>
          <p:cNvSpPr txBox="1"/>
          <p:nvPr/>
        </p:nvSpPr>
        <p:spPr>
          <a:xfrm>
            <a:off x="8281998" y="6459524"/>
            <a:ext cx="1803699" cy="2616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rPr>
              <a:t>(list from Tim Reed, Pioneer)</a:t>
            </a:r>
          </a:p>
        </p:txBody>
      </p:sp>
      <p:cxnSp>
        <p:nvCxnSpPr>
          <p:cNvPr id="10" name="Straight Connector 9">
            <a:extLst>
              <a:ext uri="{FF2B5EF4-FFF2-40B4-BE49-F238E27FC236}">
                <a16:creationId xmlns:a16="http://schemas.microsoft.com/office/drawing/2014/main" id="{2EDBB1CF-691E-485B-85C6-21F31F1D934C}"/>
              </a:ext>
            </a:extLst>
          </p:cNvPr>
          <p:cNvCxnSpPr>
            <a:cxnSpLocks/>
          </p:cNvCxnSpPr>
          <p:nvPr/>
        </p:nvCxnSpPr>
        <p:spPr>
          <a:xfrm>
            <a:off x="663156" y="732196"/>
            <a:ext cx="10727934" cy="0"/>
          </a:xfrm>
          <a:prstGeom prst="line">
            <a:avLst/>
          </a:prstGeom>
          <a:ln w="19050">
            <a:solidFill>
              <a:srgbClr val="CC6600"/>
            </a:solidFill>
          </a:ln>
        </p:spPr>
        <p:style>
          <a:lnRef idx="1">
            <a:schemeClr val="accent1"/>
          </a:lnRef>
          <a:fillRef idx="0">
            <a:schemeClr val="accent1"/>
          </a:fillRef>
          <a:effectRef idx="0">
            <a:schemeClr val="accent1"/>
          </a:effectRef>
          <a:fontRef idx="minor">
            <a:schemeClr val="tx1"/>
          </a:fontRef>
        </p:style>
      </p:cxnSp>
      <p:sp>
        <p:nvSpPr>
          <p:cNvPr id="6" name="Arrow: Right 5">
            <a:extLst>
              <a:ext uri="{FF2B5EF4-FFF2-40B4-BE49-F238E27FC236}">
                <a16:creationId xmlns:a16="http://schemas.microsoft.com/office/drawing/2014/main" id="{C2430842-5564-42B4-A19C-5ED87A818A53}"/>
              </a:ext>
            </a:extLst>
          </p:cNvPr>
          <p:cNvSpPr/>
          <p:nvPr/>
        </p:nvSpPr>
        <p:spPr>
          <a:xfrm>
            <a:off x="1108953" y="1291397"/>
            <a:ext cx="704851" cy="593388"/>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4313257"/>
      </p:ext>
    </p:extLst>
  </p:cSld>
  <p:clrMapOvr>
    <a:masterClrMapping/>
  </p:clrMapOvr>
  <p:transition>
    <p:wipe dir="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2F228C7-A988-42CA-A50B-00FFCDBFA41B}"/>
              </a:ext>
            </a:extLst>
          </p:cNvPr>
          <p:cNvSpPr txBox="1"/>
          <p:nvPr/>
        </p:nvSpPr>
        <p:spPr>
          <a:xfrm>
            <a:off x="3377098" y="189483"/>
            <a:ext cx="5491247" cy="461665"/>
          </a:xfrm>
          <a:prstGeom prst="rect">
            <a:avLst/>
          </a:prstGeom>
          <a:noFill/>
        </p:spPr>
        <p:txBody>
          <a:bodyPr wrap="none" rtlCol="0">
            <a:spAutoFit/>
          </a:bodyPr>
          <a:lstStyle/>
          <a:p>
            <a:r>
              <a:rPr lang="en-US" sz="2400" dirty="0">
                <a:latin typeface="Arial" panose="020B0604020202020204" pitchFamily="34" charset="0"/>
                <a:cs typeface="Arial" panose="020B0604020202020204" pitchFamily="34" charset="0"/>
              </a:rPr>
              <a:t>Select Permian Global Secular Trends </a:t>
            </a:r>
          </a:p>
        </p:txBody>
      </p:sp>
      <p:pic>
        <p:nvPicPr>
          <p:cNvPr id="4" name="Picture 3">
            <a:extLst>
              <a:ext uri="{FF2B5EF4-FFF2-40B4-BE49-F238E27FC236}">
                <a16:creationId xmlns:a16="http://schemas.microsoft.com/office/drawing/2014/main" id="{D0487750-A629-4821-A54D-08B8742CDAE3}"/>
              </a:ext>
            </a:extLst>
          </p:cNvPr>
          <p:cNvPicPr>
            <a:picLocks noChangeAspect="1"/>
          </p:cNvPicPr>
          <p:nvPr/>
        </p:nvPicPr>
        <p:blipFill>
          <a:blip r:embed="rId2"/>
          <a:stretch>
            <a:fillRect/>
          </a:stretch>
        </p:blipFill>
        <p:spPr>
          <a:xfrm>
            <a:off x="554306" y="611831"/>
            <a:ext cx="5569265" cy="5936588"/>
          </a:xfrm>
          <a:prstGeom prst="rect">
            <a:avLst/>
          </a:prstGeom>
        </p:spPr>
      </p:pic>
      <p:cxnSp>
        <p:nvCxnSpPr>
          <p:cNvPr id="7" name="Straight Connector 6">
            <a:extLst>
              <a:ext uri="{FF2B5EF4-FFF2-40B4-BE49-F238E27FC236}">
                <a16:creationId xmlns:a16="http://schemas.microsoft.com/office/drawing/2014/main" id="{7E5664FD-80A4-439E-A771-45969B06A539}"/>
              </a:ext>
            </a:extLst>
          </p:cNvPr>
          <p:cNvCxnSpPr>
            <a:cxnSpLocks/>
          </p:cNvCxnSpPr>
          <p:nvPr/>
        </p:nvCxnSpPr>
        <p:spPr>
          <a:xfrm>
            <a:off x="4254150" y="6248521"/>
            <a:ext cx="552529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7909C42-8A0F-49BF-B9F6-E1495CE14F33}"/>
              </a:ext>
            </a:extLst>
          </p:cNvPr>
          <p:cNvCxnSpPr>
            <a:cxnSpLocks/>
          </p:cNvCxnSpPr>
          <p:nvPr/>
        </p:nvCxnSpPr>
        <p:spPr>
          <a:xfrm>
            <a:off x="4254150" y="3487706"/>
            <a:ext cx="551045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4EE8E57-D3BB-479A-9506-2E0E71A83D41}"/>
              </a:ext>
            </a:extLst>
          </p:cNvPr>
          <p:cNvCxnSpPr>
            <a:cxnSpLocks/>
            <a:endCxn id="144" idx="1"/>
          </p:cNvCxnSpPr>
          <p:nvPr/>
        </p:nvCxnSpPr>
        <p:spPr>
          <a:xfrm>
            <a:off x="6123571" y="1239896"/>
            <a:ext cx="3625754" cy="35539"/>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2541E04E-3991-4D55-8513-8BE562A5E4DB}"/>
              </a:ext>
            </a:extLst>
          </p:cNvPr>
          <p:cNvCxnSpPr>
            <a:cxnSpLocks/>
          </p:cNvCxnSpPr>
          <p:nvPr/>
        </p:nvCxnSpPr>
        <p:spPr>
          <a:xfrm>
            <a:off x="4239078" y="2021362"/>
            <a:ext cx="553267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B51F6A63-2077-4B3A-8FD1-45E1E23F374A}"/>
              </a:ext>
            </a:extLst>
          </p:cNvPr>
          <p:cNvCxnSpPr/>
          <p:nvPr/>
        </p:nvCxnSpPr>
        <p:spPr>
          <a:xfrm>
            <a:off x="7983178" y="6366886"/>
            <a:ext cx="183339"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E57910E7-411C-4555-A7B5-C7D923A36E92}"/>
              </a:ext>
            </a:extLst>
          </p:cNvPr>
          <p:cNvSpPr txBox="1"/>
          <p:nvPr/>
        </p:nvSpPr>
        <p:spPr>
          <a:xfrm>
            <a:off x="8102121" y="6224032"/>
            <a:ext cx="678199" cy="276999"/>
          </a:xfrm>
          <a:prstGeom prst="rect">
            <a:avLst/>
          </a:prstGeom>
          <a:noFill/>
        </p:spPr>
        <p:txBody>
          <a:bodyPr wrap="none" rtlCol="0">
            <a:spAutoFit/>
          </a:bodyPr>
          <a:lstStyle/>
          <a:p>
            <a:r>
              <a:rPr lang="en-US" sz="1200" b="1" dirty="0" err="1">
                <a:latin typeface="Arial" panose="020B0604020202020204" pitchFamily="34" charset="0"/>
                <a:cs typeface="Arial" panose="020B0604020202020204" pitchFamily="34" charset="0"/>
              </a:rPr>
              <a:t>Tarim</a:t>
            </a:r>
            <a:r>
              <a:rPr lang="en-US" sz="1200" b="1" dirty="0">
                <a:latin typeface="Arial" panose="020B0604020202020204" pitchFamily="34" charset="0"/>
                <a:cs typeface="Arial" panose="020B0604020202020204" pitchFamily="34" charset="0"/>
              </a:rPr>
              <a:t> I</a:t>
            </a:r>
          </a:p>
        </p:txBody>
      </p:sp>
      <p:sp>
        <p:nvSpPr>
          <p:cNvPr id="38" name="Freeform: Shape 37">
            <a:extLst>
              <a:ext uri="{FF2B5EF4-FFF2-40B4-BE49-F238E27FC236}">
                <a16:creationId xmlns:a16="http://schemas.microsoft.com/office/drawing/2014/main" id="{E7CB0587-5FD9-40AB-AC97-8C99BC3B50EF}"/>
              </a:ext>
            </a:extLst>
          </p:cNvPr>
          <p:cNvSpPr/>
          <p:nvPr/>
        </p:nvSpPr>
        <p:spPr>
          <a:xfrm>
            <a:off x="8005221" y="5014497"/>
            <a:ext cx="137160" cy="506730"/>
          </a:xfrm>
          <a:custGeom>
            <a:avLst/>
            <a:gdLst>
              <a:gd name="connsiteX0" fmla="*/ 64770 w 137160"/>
              <a:gd name="connsiteY0" fmla="*/ 514350 h 514350"/>
              <a:gd name="connsiteX1" fmla="*/ 19050 w 137160"/>
              <a:gd name="connsiteY1" fmla="*/ 401955 h 514350"/>
              <a:gd name="connsiteX2" fmla="*/ 1905 w 137160"/>
              <a:gd name="connsiteY2" fmla="*/ 346710 h 514350"/>
              <a:gd name="connsiteX3" fmla="*/ 0 w 137160"/>
              <a:gd name="connsiteY3" fmla="*/ 268605 h 514350"/>
              <a:gd name="connsiteX4" fmla="*/ 11430 w 137160"/>
              <a:gd name="connsiteY4" fmla="*/ 201930 h 514350"/>
              <a:gd name="connsiteX5" fmla="*/ 68580 w 137160"/>
              <a:gd name="connsiteY5" fmla="*/ 0 h 514350"/>
              <a:gd name="connsiteX6" fmla="*/ 102870 w 137160"/>
              <a:gd name="connsiteY6" fmla="*/ 100965 h 514350"/>
              <a:gd name="connsiteX7" fmla="*/ 125730 w 137160"/>
              <a:gd name="connsiteY7" fmla="*/ 186690 h 514350"/>
              <a:gd name="connsiteX8" fmla="*/ 137160 w 137160"/>
              <a:gd name="connsiteY8" fmla="*/ 272415 h 514350"/>
              <a:gd name="connsiteX9" fmla="*/ 133350 w 137160"/>
              <a:gd name="connsiteY9" fmla="*/ 339090 h 514350"/>
              <a:gd name="connsiteX10" fmla="*/ 100965 w 137160"/>
              <a:gd name="connsiteY10" fmla="*/ 428625 h 514350"/>
              <a:gd name="connsiteX11" fmla="*/ 64770 w 137160"/>
              <a:gd name="connsiteY11" fmla="*/ 514350 h 514350"/>
              <a:gd name="connsiteX0" fmla="*/ 64770 w 137160"/>
              <a:gd name="connsiteY0" fmla="*/ 497205 h 497205"/>
              <a:gd name="connsiteX1" fmla="*/ 19050 w 137160"/>
              <a:gd name="connsiteY1" fmla="*/ 401955 h 497205"/>
              <a:gd name="connsiteX2" fmla="*/ 1905 w 137160"/>
              <a:gd name="connsiteY2" fmla="*/ 346710 h 497205"/>
              <a:gd name="connsiteX3" fmla="*/ 0 w 137160"/>
              <a:gd name="connsiteY3" fmla="*/ 268605 h 497205"/>
              <a:gd name="connsiteX4" fmla="*/ 11430 w 137160"/>
              <a:gd name="connsiteY4" fmla="*/ 201930 h 497205"/>
              <a:gd name="connsiteX5" fmla="*/ 68580 w 137160"/>
              <a:gd name="connsiteY5" fmla="*/ 0 h 497205"/>
              <a:gd name="connsiteX6" fmla="*/ 102870 w 137160"/>
              <a:gd name="connsiteY6" fmla="*/ 100965 h 497205"/>
              <a:gd name="connsiteX7" fmla="*/ 125730 w 137160"/>
              <a:gd name="connsiteY7" fmla="*/ 186690 h 497205"/>
              <a:gd name="connsiteX8" fmla="*/ 137160 w 137160"/>
              <a:gd name="connsiteY8" fmla="*/ 272415 h 497205"/>
              <a:gd name="connsiteX9" fmla="*/ 133350 w 137160"/>
              <a:gd name="connsiteY9" fmla="*/ 339090 h 497205"/>
              <a:gd name="connsiteX10" fmla="*/ 100965 w 137160"/>
              <a:gd name="connsiteY10" fmla="*/ 428625 h 497205"/>
              <a:gd name="connsiteX11" fmla="*/ 64770 w 137160"/>
              <a:gd name="connsiteY11" fmla="*/ 497205 h 497205"/>
              <a:gd name="connsiteX0" fmla="*/ 66675 w 137160"/>
              <a:gd name="connsiteY0" fmla="*/ 506730 h 506730"/>
              <a:gd name="connsiteX1" fmla="*/ 19050 w 137160"/>
              <a:gd name="connsiteY1" fmla="*/ 401955 h 506730"/>
              <a:gd name="connsiteX2" fmla="*/ 1905 w 137160"/>
              <a:gd name="connsiteY2" fmla="*/ 346710 h 506730"/>
              <a:gd name="connsiteX3" fmla="*/ 0 w 137160"/>
              <a:gd name="connsiteY3" fmla="*/ 268605 h 506730"/>
              <a:gd name="connsiteX4" fmla="*/ 11430 w 137160"/>
              <a:gd name="connsiteY4" fmla="*/ 201930 h 506730"/>
              <a:gd name="connsiteX5" fmla="*/ 68580 w 137160"/>
              <a:gd name="connsiteY5" fmla="*/ 0 h 506730"/>
              <a:gd name="connsiteX6" fmla="*/ 102870 w 137160"/>
              <a:gd name="connsiteY6" fmla="*/ 100965 h 506730"/>
              <a:gd name="connsiteX7" fmla="*/ 125730 w 137160"/>
              <a:gd name="connsiteY7" fmla="*/ 186690 h 506730"/>
              <a:gd name="connsiteX8" fmla="*/ 137160 w 137160"/>
              <a:gd name="connsiteY8" fmla="*/ 272415 h 506730"/>
              <a:gd name="connsiteX9" fmla="*/ 133350 w 137160"/>
              <a:gd name="connsiteY9" fmla="*/ 339090 h 506730"/>
              <a:gd name="connsiteX10" fmla="*/ 100965 w 137160"/>
              <a:gd name="connsiteY10" fmla="*/ 428625 h 506730"/>
              <a:gd name="connsiteX11" fmla="*/ 66675 w 137160"/>
              <a:gd name="connsiteY11" fmla="*/ 506730 h 506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7160" h="506730">
                <a:moveTo>
                  <a:pt x="66675" y="506730"/>
                </a:moveTo>
                <a:lnTo>
                  <a:pt x="19050" y="401955"/>
                </a:lnTo>
                <a:lnTo>
                  <a:pt x="1905" y="346710"/>
                </a:lnTo>
                <a:lnTo>
                  <a:pt x="0" y="268605"/>
                </a:lnTo>
                <a:lnTo>
                  <a:pt x="11430" y="201930"/>
                </a:lnTo>
                <a:lnTo>
                  <a:pt x="68580" y="0"/>
                </a:lnTo>
                <a:lnTo>
                  <a:pt x="102870" y="100965"/>
                </a:lnTo>
                <a:lnTo>
                  <a:pt x="125730" y="186690"/>
                </a:lnTo>
                <a:lnTo>
                  <a:pt x="137160" y="272415"/>
                </a:lnTo>
                <a:lnTo>
                  <a:pt x="133350" y="339090"/>
                </a:lnTo>
                <a:lnTo>
                  <a:pt x="100965" y="428625"/>
                </a:lnTo>
                <a:lnTo>
                  <a:pt x="66675" y="506730"/>
                </a:lnTo>
                <a:close/>
              </a:path>
            </a:pathLst>
          </a:custGeom>
          <a:solidFill>
            <a:srgbClr val="FF7C80"/>
          </a:solidFill>
          <a:ln>
            <a:solidFill>
              <a:srgbClr val="FF7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 name="Straight Connector 33">
            <a:extLst>
              <a:ext uri="{FF2B5EF4-FFF2-40B4-BE49-F238E27FC236}">
                <a16:creationId xmlns:a16="http://schemas.microsoft.com/office/drawing/2014/main" id="{6EE15E29-0466-4D74-88AA-85857317262C}"/>
              </a:ext>
            </a:extLst>
          </p:cNvPr>
          <p:cNvCxnSpPr>
            <a:cxnSpLocks/>
          </p:cNvCxnSpPr>
          <p:nvPr/>
        </p:nvCxnSpPr>
        <p:spPr>
          <a:xfrm>
            <a:off x="8002716" y="5313801"/>
            <a:ext cx="142169"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C40104FE-B17C-4B4F-B233-0E0F214D6E04}"/>
              </a:ext>
            </a:extLst>
          </p:cNvPr>
          <p:cNvCxnSpPr>
            <a:cxnSpLocks/>
          </p:cNvCxnSpPr>
          <p:nvPr/>
        </p:nvCxnSpPr>
        <p:spPr>
          <a:xfrm>
            <a:off x="7979368" y="5528847"/>
            <a:ext cx="212543" cy="0"/>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61FF2D5-A5D8-487F-8644-EADF6E720E8D}"/>
              </a:ext>
            </a:extLst>
          </p:cNvPr>
          <p:cNvCxnSpPr>
            <a:cxnSpLocks/>
          </p:cNvCxnSpPr>
          <p:nvPr/>
        </p:nvCxnSpPr>
        <p:spPr>
          <a:xfrm>
            <a:off x="7979368" y="4997352"/>
            <a:ext cx="212543" cy="0"/>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D9E5061B-AAED-4A61-BD69-0A6684EE7BF3}"/>
              </a:ext>
            </a:extLst>
          </p:cNvPr>
          <p:cNvSpPr txBox="1"/>
          <p:nvPr/>
        </p:nvSpPr>
        <p:spPr>
          <a:xfrm>
            <a:off x="8095755" y="5202092"/>
            <a:ext cx="683200" cy="261610"/>
          </a:xfrm>
          <a:prstGeom prst="rect">
            <a:avLst/>
          </a:prstGeom>
          <a:noFill/>
        </p:spPr>
        <p:txBody>
          <a:bodyPr wrap="none" rtlCol="0">
            <a:spAutoFit/>
          </a:bodyPr>
          <a:lstStyle/>
          <a:p>
            <a:r>
              <a:rPr lang="en-US" sz="1100" b="1" dirty="0" err="1">
                <a:latin typeface="Arial" panose="020B0604020202020204" pitchFamily="34" charset="0"/>
                <a:cs typeface="Arial" panose="020B0604020202020204" pitchFamily="34" charset="0"/>
              </a:rPr>
              <a:t>Tarim</a:t>
            </a:r>
            <a:r>
              <a:rPr lang="en-US" sz="1100" b="1" dirty="0">
                <a:latin typeface="Arial" panose="020B0604020202020204" pitchFamily="34" charset="0"/>
                <a:cs typeface="Arial" panose="020B0604020202020204" pitchFamily="34" charset="0"/>
              </a:rPr>
              <a:t> II</a:t>
            </a:r>
          </a:p>
        </p:txBody>
      </p:sp>
      <p:cxnSp>
        <p:nvCxnSpPr>
          <p:cNvPr id="44" name="Straight Connector 43">
            <a:extLst>
              <a:ext uri="{FF2B5EF4-FFF2-40B4-BE49-F238E27FC236}">
                <a16:creationId xmlns:a16="http://schemas.microsoft.com/office/drawing/2014/main" id="{F63BB2E8-B6FD-41D3-84F6-3BDACD622B14}"/>
              </a:ext>
            </a:extLst>
          </p:cNvPr>
          <p:cNvCxnSpPr>
            <a:cxnSpLocks/>
          </p:cNvCxnSpPr>
          <p:nvPr/>
        </p:nvCxnSpPr>
        <p:spPr>
          <a:xfrm>
            <a:off x="8169238" y="5210258"/>
            <a:ext cx="181937" cy="0"/>
          </a:xfrm>
          <a:prstGeom prst="line">
            <a:avLst/>
          </a:prstGeom>
          <a:ln w="38100">
            <a:solidFill>
              <a:srgbClr val="EE8718"/>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10E6A32A-B4EA-409A-BF80-776DCDF3BE51}"/>
              </a:ext>
            </a:extLst>
          </p:cNvPr>
          <p:cNvCxnSpPr>
            <a:cxnSpLocks/>
          </p:cNvCxnSpPr>
          <p:nvPr/>
        </p:nvCxnSpPr>
        <p:spPr>
          <a:xfrm>
            <a:off x="8392910" y="5000073"/>
            <a:ext cx="181937" cy="0"/>
          </a:xfrm>
          <a:prstGeom prst="line">
            <a:avLst/>
          </a:prstGeom>
          <a:ln w="38100">
            <a:solidFill>
              <a:srgbClr val="EE8718"/>
            </a:solidFill>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E117D43E-8A93-4479-9F6F-9AF2CCCF9D5F}"/>
              </a:ext>
            </a:extLst>
          </p:cNvPr>
          <p:cNvSpPr txBox="1"/>
          <p:nvPr/>
        </p:nvSpPr>
        <p:spPr>
          <a:xfrm rot="16200000">
            <a:off x="7826391" y="4709977"/>
            <a:ext cx="870751" cy="230832"/>
          </a:xfrm>
          <a:prstGeom prst="rect">
            <a:avLst/>
          </a:prstGeom>
          <a:noFill/>
        </p:spPr>
        <p:txBody>
          <a:bodyPr wrap="none" rtlCol="0">
            <a:spAutoFit/>
          </a:bodyPr>
          <a:lstStyle/>
          <a:p>
            <a:r>
              <a:rPr lang="en-US" sz="900" b="1" dirty="0" err="1">
                <a:latin typeface="Arial" panose="020B0604020202020204" pitchFamily="34" charset="0"/>
                <a:cs typeface="Arial" panose="020B0604020202020204" pitchFamily="34" charset="0"/>
              </a:rPr>
              <a:t>Panjal</a:t>
            </a:r>
            <a:r>
              <a:rPr lang="en-US" sz="900" b="1" dirty="0">
                <a:latin typeface="Arial" panose="020B0604020202020204" pitchFamily="34" charset="0"/>
                <a:cs typeface="Arial" panose="020B0604020202020204" pitchFamily="34" charset="0"/>
              </a:rPr>
              <a:t> Traps</a:t>
            </a:r>
          </a:p>
        </p:txBody>
      </p:sp>
      <p:sp>
        <p:nvSpPr>
          <p:cNvPr id="51" name="TextBox 50">
            <a:extLst>
              <a:ext uri="{FF2B5EF4-FFF2-40B4-BE49-F238E27FC236}">
                <a16:creationId xmlns:a16="http://schemas.microsoft.com/office/drawing/2014/main" id="{0D0671E3-2EC4-423D-943D-D5CBC788F3D6}"/>
              </a:ext>
            </a:extLst>
          </p:cNvPr>
          <p:cNvSpPr txBox="1"/>
          <p:nvPr/>
        </p:nvSpPr>
        <p:spPr>
          <a:xfrm rot="16200000">
            <a:off x="8075140" y="4554004"/>
            <a:ext cx="755335" cy="230832"/>
          </a:xfrm>
          <a:prstGeom prst="rect">
            <a:avLst/>
          </a:prstGeom>
          <a:noFill/>
        </p:spPr>
        <p:txBody>
          <a:bodyPr wrap="none" rtlCol="0">
            <a:spAutoFit/>
          </a:bodyPr>
          <a:lstStyle/>
          <a:p>
            <a:r>
              <a:rPr lang="en-US" sz="900" b="1" dirty="0" err="1">
                <a:latin typeface="Arial" panose="020B0604020202020204" pitchFamily="34" charset="0"/>
                <a:cs typeface="Arial" panose="020B0604020202020204" pitchFamily="34" charset="0"/>
              </a:rPr>
              <a:t>Qiangtang</a:t>
            </a:r>
            <a:endParaRPr lang="en-US" sz="900" b="1" dirty="0">
              <a:latin typeface="Arial" panose="020B0604020202020204" pitchFamily="34" charset="0"/>
              <a:cs typeface="Arial" panose="020B0604020202020204" pitchFamily="34" charset="0"/>
            </a:endParaRPr>
          </a:p>
        </p:txBody>
      </p:sp>
      <p:sp>
        <p:nvSpPr>
          <p:cNvPr id="52" name="TextBox 51">
            <a:extLst>
              <a:ext uri="{FF2B5EF4-FFF2-40B4-BE49-F238E27FC236}">
                <a16:creationId xmlns:a16="http://schemas.microsoft.com/office/drawing/2014/main" id="{6097276B-1040-49BE-BA41-8C1400D26615}"/>
              </a:ext>
            </a:extLst>
          </p:cNvPr>
          <p:cNvSpPr txBox="1"/>
          <p:nvPr/>
        </p:nvSpPr>
        <p:spPr>
          <a:xfrm rot="16200000">
            <a:off x="8299323" y="4594812"/>
            <a:ext cx="518091" cy="230832"/>
          </a:xfrm>
          <a:prstGeom prst="rect">
            <a:avLst/>
          </a:prstGeom>
          <a:noFill/>
        </p:spPr>
        <p:txBody>
          <a:bodyPr wrap="none" rtlCol="0">
            <a:spAutoFit/>
          </a:bodyPr>
          <a:lstStyle/>
          <a:p>
            <a:r>
              <a:rPr lang="en-US" sz="900" b="1" dirty="0">
                <a:latin typeface="Arial" panose="020B0604020202020204" pitchFamily="34" charset="0"/>
                <a:cs typeface="Arial" panose="020B0604020202020204" pitchFamily="34" charset="0"/>
              </a:rPr>
              <a:t>basalt</a:t>
            </a:r>
          </a:p>
        </p:txBody>
      </p:sp>
      <p:cxnSp>
        <p:nvCxnSpPr>
          <p:cNvPr id="55" name="Straight Connector 54">
            <a:extLst>
              <a:ext uri="{FF2B5EF4-FFF2-40B4-BE49-F238E27FC236}">
                <a16:creationId xmlns:a16="http://schemas.microsoft.com/office/drawing/2014/main" id="{9BA916F4-D7DD-4BB8-83B9-49D5248DDD90}"/>
              </a:ext>
            </a:extLst>
          </p:cNvPr>
          <p:cNvCxnSpPr>
            <a:cxnSpLocks/>
          </p:cNvCxnSpPr>
          <p:nvPr/>
        </p:nvCxnSpPr>
        <p:spPr>
          <a:xfrm>
            <a:off x="7967528" y="4685550"/>
            <a:ext cx="212543" cy="0"/>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49129F0A-985A-4A77-8326-4C5CC5899CD5}"/>
              </a:ext>
            </a:extLst>
          </p:cNvPr>
          <p:cNvCxnSpPr>
            <a:cxnSpLocks/>
          </p:cNvCxnSpPr>
          <p:nvPr/>
        </p:nvCxnSpPr>
        <p:spPr>
          <a:xfrm>
            <a:off x="7966485" y="3395592"/>
            <a:ext cx="212543" cy="0"/>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57" name="Freeform: Shape 56">
            <a:extLst>
              <a:ext uri="{FF2B5EF4-FFF2-40B4-BE49-F238E27FC236}">
                <a16:creationId xmlns:a16="http://schemas.microsoft.com/office/drawing/2014/main" id="{3D42B1DF-F53B-41C7-8E05-A30D02502672}"/>
              </a:ext>
            </a:extLst>
          </p:cNvPr>
          <p:cNvSpPr/>
          <p:nvPr/>
        </p:nvSpPr>
        <p:spPr>
          <a:xfrm>
            <a:off x="8029986" y="3460017"/>
            <a:ext cx="83820" cy="1186815"/>
          </a:xfrm>
          <a:custGeom>
            <a:avLst/>
            <a:gdLst>
              <a:gd name="connsiteX0" fmla="*/ 40005 w 83820"/>
              <a:gd name="connsiteY0" fmla="*/ 1243965 h 1243965"/>
              <a:gd name="connsiteX1" fmla="*/ 5715 w 83820"/>
              <a:gd name="connsiteY1" fmla="*/ 1015365 h 1243965"/>
              <a:gd name="connsiteX2" fmla="*/ 0 w 83820"/>
              <a:gd name="connsiteY2" fmla="*/ 773430 h 1243965"/>
              <a:gd name="connsiteX3" fmla="*/ 5715 w 83820"/>
              <a:gd name="connsiteY3" fmla="*/ 501015 h 1243965"/>
              <a:gd name="connsiteX4" fmla="*/ 40005 w 83820"/>
              <a:gd name="connsiteY4" fmla="*/ 0 h 1243965"/>
              <a:gd name="connsiteX5" fmla="*/ 70485 w 83820"/>
              <a:gd name="connsiteY5" fmla="*/ 403860 h 1243965"/>
              <a:gd name="connsiteX6" fmla="*/ 83820 w 83820"/>
              <a:gd name="connsiteY6" fmla="*/ 760095 h 1243965"/>
              <a:gd name="connsiteX7" fmla="*/ 80010 w 83820"/>
              <a:gd name="connsiteY7" fmla="*/ 872490 h 1243965"/>
              <a:gd name="connsiteX8" fmla="*/ 40005 w 83820"/>
              <a:gd name="connsiteY8" fmla="*/ 1243965 h 1243965"/>
              <a:gd name="connsiteX0" fmla="*/ 43815 w 83820"/>
              <a:gd name="connsiteY0" fmla="*/ 1228725 h 1228725"/>
              <a:gd name="connsiteX1" fmla="*/ 5715 w 83820"/>
              <a:gd name="connsiteY1" fmla="*/ 1015365 h 1228725"/>
              <a:gd name="connsiteX2" fmla="*/ 0 w 83820"/>
              <a:gd name="connsiteY2" fmla="*/ 773430 h 1228725"/>
              <a:gd name="connsiteX3" fmla="*/ 5715 w 83820"/>
              <a:gd name="connsiteY3" fmla="*/ 501015 h 1228725"/>
              <a:gd name="connsiteX4" fmla="*/ 40005 w 83820"/>
              <a:gd name="connsiteY4" fmla="*/ 0 h 1228725"/>
              <a:gd name="connsiteX5" fmla="*/ 70485 w 83820"/>
              <a:gd name="connsiteY5" fmla="*/ 403860 h 1228725"/>
              <a:gd name="connsiteX6" fmla="*/ 83820 w 83820"/>
              <a:gd name="connsiteY6" fmla="*/ 760095 h 1228725"/>
              <a:gd name="connsiteX7" fmla="*/ 80010 w 83820"/>
              <a:gd name="connsiteY7" fmla="*/ 872490 h 1228725"/>
              <a:gd name="connsiteX8" fmla="*/ 43815 w 83820"/>
              <a:gd name="connsiteY8" fmla="*/ 1228725 h 1228725"/>
              <a:gd name="connsiteX0" fmla="*/ 41910 w 83820"/>
              <a:gd name="connsiteY0" fmla="*/ 1211580 h 1211580"/>
              <a:gd name="connsiteX1" fmla="*/ 5715 w 83820"/>
              <a:gd name="connsiteY1" fmla="*/ 1015365 h 1211580"/>
              <a:gd name="connsiteX2" fmla="*/ 0 w 83820"/>
              <a:gd name="connsiteY2" fmla="*/ 773430 h 1211580"/>
              <a:gd name="connsiteX3" fmla="*/ 5715 w 83820"/>
              <a:gd name="connsiteY3" fmla="*/ 501015 h 1211580"/>
              <a:gd name="connsiteX4" fmla="*/ 40005 w 83820"/>
              <a:gd name="connsiteY4" fmla="*/ 0 h 1211580"/>
              <a:gd name="connsiteX5" fmla="*/ 70485 w 83820"/>
              <a:gd name="connsiteY5" fmla="*/ 403860 h 1211580"/>
              <a:gd name="connsiteX6" fmla="*/ 83820 w 83820"/>
              <a:gd name="connsiteY6" fmla="*/ 760095 h 1211580"/>
              <a:gd name="connsiteX7" fmla="*/ 80010 w 83820"/>
              <a:gd name="connsiteY7" fmla="*/ 872490 h 1211580"/>
              <a:gd name="connsiteX8" fmla="*/ 41910 w 83820"/>
              <a:gd name="connsiteY8" fmla="*/ 1211580 h 1211580"/>
              <a:gd name="connsiteX0" fmla="*/ 41910 w 83820"/>
              <a:gd name="connsiteY0" fmla="*/ 1211580 h 1211580"/>
              <a:gd name="connsiteX1" fmla="*/ 5715 w 83820"/>
              <a:gd name="connsiteY1" fmla="*/ 1015365 h 1211580"/>
              <a:gd name="connsiteX2" fmla="*/ 0 w 83820"/>
              <a:gd name="connsiteY2" fmla="*/ 773430 h 1211580"/>
              <a:gd name="connsiteX3" fmla="*/ 5715 w 83820"/>
              <a:gd name="connsiteY3" fmla="*/ 501015 h 1211580"/>
              <a:gd name="connsiteX4" fmla="*/ 40005 w 83820"/>
              <a:gd name="connsiteY4" fmla="*/ 0 h 1211580"/>
              <a:gd name="connsiteX5" fmla="*/ 70485 w 83820"/>
              <a:gd name="connsiteY5" fmla="*/ 403860 h 1211580"/>
              <a:gd name="connsiteX6" fmla="*/ 83820 w 83820"/>
              <a:gd name="connsiteY6" fmla="*/ 760095 h 1211580"/>
              <a:gd name="connsiteX7" fmla="*/ 80010 w 83820"/>
              <a:gd name="connsiteY7" fmla="*/ 872490 h 1211580"/>
              <a:gd name="connsiteX8" fmla="*/ 41910 w 83820"/>
              <a:gd name="connsiteY8" fmla="*/ 1211580 h 1211580"/>
              <a:gd name="connsiteX0" fmla="*/ 41910 w 83820"/>
              <a:gd name="connsiteY0" fmla="*/ 1211580 h 1211580"/>
              <a:gd name="connsiteX1" fmla="*/ 5715 w 83820"/>
              <a:gd name="connsiteY1" fmla="*/ 1015365 h 1211580"/>
              <a:gd name="connsiteX2" fmla="*/ 0 w 83820"/>
              <a:gd name="connsiteY2" fmla="*/ 773430 h 1211580"/>
              <a:gd name="connsiteX3" fmla="*/ 5715 w 83820"/>
              <a:gd name="connsiteY3" fmla="*/ 501015 h 1211580"/>
              <a:gd name="connsiteX4" fmla="*/ 40005 w 83820"/>
              <a:gd name="connsiteY4" fmla="*/ 0 h 1211580"/>
              <a:gd name="connsiteX5" fmla="*/ 70485 w 83820"/>
              <a:gd name="connsiteY5" fmla="*/ 403860 h 1211580"/>
              <a:gd name="connsiteX6" fmla="*/ 83820 w 83820"/>
              <a:gd name="connsiteY6" fmla="*/ 760095 h 1211580"/>
              <a:gd name="connsiteX7" fmla="*/ 80010 w 83820"/>
              <a:gd name="connsiteY7" fmla="*/ 872490 h 1211580"/>
              <a:gd name="connsiteX8" fmla="*/ 68580 w 83820"/>
              <a:gd name="connsiteY8" fmla="*/ 1017270 h 1211580"/>
              <a:gd name="connsiteX9" fmla="*/ 41910 w 83820"/>
              <a:gd name="connsiteY9" fmla="*/ 1211580 h 1211580"/>
              <a:gd name="connsiteX0" fmla="*/ 41910 w 83820"/>
              <a:gd name="connsiteY0" fmla="*/ 1211580 h 1211580"/>
              <a:gd name="connsiteX1" fmla="*/ 5715 w 83820"/>
              <a:gd name="connsiteY1" fmla="*/ 1015365 h 1211580"/>
              <a:gd name="connsiteX2" fmla="*/ 0 w 83820"/>
              <a:gd name="connsiteY2" fmla="*/ 773430 h 1211580"/>
              <a:gd name="connsiteX3" fmla="*/ 5715 w 83820"/>
              <a:gd name="connsiteY3" fmla="*/ 501015 h 1211580"/>
              <a:gd name="connsiteX4" fmla="*/ 40005 w 83820"/>
              <a:gd name="connsiteY4" fmla="*/ 0 h 1211580"/>
              <a:gd name="connsiteX5" fmla="*/ 70485 w 83820"/>
              <a:gd name="connsiteY5" fmla="*/ 403860 h 1211580"/>
              <a:gd name="connsiteX6" fmla="*/ 83820 w 83820"/>
              <a:gd name="connsiteY6" fmla="*/ 760095 h 1211580"/>
              <a:gd name="connsiteX7" fmla="*/ 80010 w 83820"/>
              <a:gd name="connsiteY7" fmla="*/ 872490 h 1211580"/>
              <a:gd name="connsiteX8" fmla="*/ 76200 w 83820"/>
              <a:gd name="connsiteY8" fmla="*/ 1021080 h 1211580"/>
              <a:gd name="connsiteX9" fmla="*/ 41910 w 83820"/>
              <a:gd name="connsiteY9" fmla="*/ 1211580 h 1211580"/>
              <a:gd name="connsiteX0" fmla="*/ 41910 w 83820"/>
              <a:gd name="connsiteY0" fmla="*/ 1211580 h 1211580"/>
              <a:gd name="connsiteX1" fmla="*/ 5715 w 83820"/>
              <a:gd name="connsiteY1" fmla="*/ 1015365 h 1211580"/>
              <a:gd name="connsiteX2" fmla="*/ 0 w 83820"/>
              <a:gd name="connsiteY2" fmla="*/ 773430 h 1211580"/>
              <a:gd name="connsiteX3" fmla="*/ 5715 w 83820"/>
              <a:gd name="connsiteY3" fmla="*/ 501015 h 1211580"/>
              <a:gd name="connsiteX4" fmla="*/ 40005 w 83820"/>
              <a:gd name="connsiteY4" fmla="*/ 0 h 1211580"/>
              <a:gd name="connsiteX5" fmla="*/ 70485 w 83820"/>
              <a:gd name="connsiteY5" fmla="*/ 403860 h 1211580"/>
              <a:gd name="connsiteX6" fmla="*/ 83820 w 83820"/>
              <a:gd name="connsiteY6" fmla="*/ 760095 h 1211580"/>
              <a:gd name="connsiteX7" fmla="*/ 80010 w 83820"/>
              <a:gd name="connsiteY7" fmla="*/ 872490 h 1211580"/>
              <a:gd name="connsiteX8" fmla="*/ 76200 w 83820"/>
              <a:gd name="connsiteY8" fmla="*/ 1017270 h 1211580"/>
              <a:gd name="connsiteX9" fmla="*/ 41910 w 83820"/>
              <a:gd name="connsiteY9" fmla="*/ 1211580 h 1211580"/>
              <a:gd name="connsiteX0" fmla="*/ 41910 w 83820"/>
              <a:gd name="connsiteY0" fmla="*/ 1211580 h 1211580"/>
              <a:gd name="connsiteX1" fmla="*/ 5715 w 83820"/>
              <a:gd name="connsiteY1" fmla="*/ 1015365 h 1211580"/>
              <a:gd name="connsiteX2" fmla="*/ 0 w 83820"/>
              <a:gd name="connsiteY2" fmla="*/ 773430 h 1211580"/>
              <a:gd name="connsiteX3" fmla="*/ 5715 w 83820"/>
              <a:gd name="connsiteY3" fmla="*/ 501015 h 1211580"/>
              <a:gd name="connsiteX4" fmla="*/ 40005 w 83820"/>
              <a:gd name="connsiteY4" fmla="*/ 0 h 1211580"/>
              <a:gd name="connsiteX5" fmla="*/ 70485 w 83820"/>
              <a:gd name="connsiteY5" fmla="*/ 403860 h 1211580"/>
              <a:gd name="connsiteX6" fmla="*/ 83820 w 83820"/>
              <a:gd name="connsiteY6" fmla="*/ 781050 h 1211580"/>
              <a:gd name="connsiteX7" fmla="*/ 80010 w 83820"/>
              <a:gd name="connsiteY7" fmla="*/ 872490 h 1211580"/>
              <a:gd name="connsiteX8" fmla="*/ 76200 w 83820"/>
              <a:gd name="connsiteY8" fmla="*/ 1017270 h 1211580"/>
              <a:gd name="connsiteX9" fmla="*/ 41910 w 83820"/>
              <a:gd name="connsiteY9" fmla="*/ 1211580 h 1211580"/>
              <a:gd name="connsiteX0" fmla="*/ 41910 w 83820"/>
              <a:gd name="connsiteY0" fmla="*/ 1181100 h 1181100"/>
              <a:gd name="connsiteX1" fmla="*/ 5715 w 83820"/>
              <a:gd name="connsiteY1" fmla="*/ 984885 h 1181100"/>
              <a:gd name="connsiteX2" fmla="*/ 0 w 83820"/>
              <a:gd name="connsiteY2" fmla="*/ 742950 h 1181100"/>
              <a:gd name="connsiteX3" fmla="*/ 5715 w 83820"/>
              <a:gd name="connsiteY3" fmla="*/ 470535 h 1181100"/>
              <a:gd name="connsiteX4" fmla="*/ 40005 w 83820"/>
              <a:gd name="connsiteY4" fmla="*/ 0 h 1181100"/>
              <a:gd name="connsiteX5" fmla="*/ 70485 w 83820"/>
              <a:gd name="connsiteY5" fmla="*/ 373380 h 1181100"/>
              <a:gd name="connsiteX6" fmla="*/ 83820 w 83820"/>
              <a:gd name="connsiteY6" fmla="*/ 750570 h 1181100"/>
              <a:gd name="connsiteX7" fmla="*/ 80010 w 83820"/>
              <a:gd name="connsiteY7" fmla="*/ 842010 h 1181100"/>
              <a:gd name="connsiteX8" fmla="*/ 76200 w 83820"/>
              <a:gd name="connsiteY8" fmla="*/ 986790 h 1181100"/>
              <a:gd name="connsiteX9" fmla="*/ 41910 w 83820"/>
              <a:gd name="connsiteY9" fmla="*/ 1181100 h 1181100"/>
              <a:gd name="connsiteX0" fmla="*/ 41910 w 83820"/>
              <a:gd name="connsiteY0" fmla="*/ 1181100 h 1181100"/>
              <a:gd name="connsiteX1" fmla="*/ 5715 w 83820"/>
              <a:gd name="connsiteY1" fmla="*/ 984885 h 1181100"/>
              <a:gd name="connsiteX2" fmla="*/ 0 w 83820"/>
              <a:gd name="connsiteY2" fmla="*/ 742950 h 1181100"/>
              <a:gd name="connsiteX3" fmla="*/ 5715 w 83820"/>
              <a:gd name="connsiteY3" fmla="*/ 470535 h 1181100"/>
              <a:gd name="connsiteX4" fmla="*/ 40005 w 83820"/>
              <a:gd name="connsiteY4" fmla="*/ 0 h 1181100"/>
              <a:gd name="connsiteX5" fmla="*/ 70485 w 83820"/>
              <a:gd name="connsiteY5" fmla="*/ 373380 h 1181100"/>
              <a:gd name="connsiteX6" fmla="*/ 83820 w 83820"/>
              <a:gd name="connsiteY6" fmla="*/ 750570 h 1181100"/>
              <a:gd name="connsiteX7" fmla="*/ 80010 w 83820"/>
              <a:gd name="connsiteY7" fmla="*/ 842010 h 1181100"/>
              <a:gd name="connsiteX8" fmla="*/ 76200 w 83820"/>
              <a:gd name="connsiteY8" fmla="*/ 986790 h 1181100"/>
              <a:gd name="connsiteX9" fmla="*/ 41910 w 83820"/>
              <a:gd name="connsiteY9" fmla="*/ 1181100 h 1181100"/>
              <a:gd name="connsiteX0" fmla="*/ 41910 w 83820"/>
              <a:gd name="connsiteY0" fmla="*/ 1209675 h 1209675"/>
              <a:gd name="connsiteX1" fmla="*/ 5715 w 83820"/>
              <a:gd name="connsiteY1" fmla="*/ 984885 h 1209675"/>
              <a:gd name="connsiteX2" fmla="*/ 0 w 83820"/>
              <a:gd name="connsiteY2" fmla="*/ 742950 h 1209675"/>
              <a:gd name="connsiteX3" fmla="*/ 5715 w 83820"/>
              <a:gd name="connsiteY3" fmla="*/ 470535 h 1209675"/>
              <a:gd name="connsiteX4" fmla="*/ 40005 w 83820"/>
              <a:gd name="connsiteY4" fmla="*/ 0 h 1209675"/>
              <a:gd name="connsiteX5" fmla="*/ 70485 w 83820"/>
              <a:gd name="connsiteY5" fmla="*/ 373380 h 1209675"/>
              <a:gd name="connsiteX6" fmla="*/ 83820 w 83820"/>
              <a:gd name="connsiteY6" fmla="*/ 750570 h 1209675"/>
              <a:gd name="connsiteX7" fmla="*/ 80010 w 83820"/>
              <a:gd name="connsiteY7" fmla="*/ 842010 h 1209675"/>
              <a:gd name="connsiteX8" fmla="*/ 76200 w 83820"/>
              <a:gd name="connsiteY8" fmla="*/ 986790 h 1209675"/>
              <a:gd name="connsiteX9" fmla="*/ 41910 w 83820"/>
              <a:gd name="connsiteY9" fmla="*/ 1209675 h 1209675"/>
              <a:gd name="connsiteX0" fmla="*/ 41910 w 83820"/>
              <a:gd name="connsiteY0" fmla="*/ 1209675 h 1209675"/>
              <a:gd name="connsiteX1" fmla="*/ 5715 w 83820"/>
              <a:gd name="connsiteY1" fmla="*/ 984885 h 1209675"/>
              <a:gd name="connsiteX2" fmla="*/ 0 w 83820"/>
              <a:gd name="connsiteY2" fmla="*/ 742950 h 1209675"/>
              <a:gd name="connsiteX3" fmla="*/ 5715 w 83820"/>
              <a:gd name="connsiteY3" fmla="*/ 470535 h 1209675"/>
              <a:gd name="connsiteX4" fmla="*/ 40005 w 83820"/>
              <a:gd name="connsiteY4" fmla="*/ 0 h 1209675"/>
              <a:gd name="connsiteX5" fmla="*/ 70485 w 83820"/>
              <a:gd name="connsiteY5" fmla="*/ 373380 h 1209675"/>
              <a:gd name="connsiteX6" fmla="*/ 83820 w 83820"/>
              <a:gd name="connsiteY6" fmla="*/ 750570 h 1209675"/>
              <a:gd name="connsiteX7" fmla="*/ 80010 w 83820"/>
              <a:gd name="connsiteY7" fmla="*/ 842010 h 1209675"/>
              <a:gd name="connsiteX8" fmla="*/ 76200 w 83820"/>
              <a:gd name="connsiteY8" fmla="*/ 986790 h 1209675"/>
              <a:gd name="connsiteX9" fmla="*/ 41910 w 83820"/>
              <a:gd name="connsiteY9" fmla="*/ 1209675 h 1209675"/>
              <a:gd name="connsiteX0" fmla="*/ 38100 w 83820"/>
              <a:gd name="connsiteY0" fmla="*/ 1186815 h 1186815"/>
              <a:gd name="connsiteX1" fmla="*/ 5715 w 83820"/>
              <a:gd name="connsiteY1" fmla="*/ 984885 h 1186815"/>
              <a:gd name="connsiteX2" fmla="*/ 0 w 83820"/>
              <a:gd name="connsiteY2" fmla="*/ 742950 h 1186815"/>
              <a:gd name="connsiteX3" fmla="*/ 5715 w 83820"/>
              <a:gd name="connsiteY3" fmla="*/ 470535 h 1186815"/>
              <a:gd name="connsiteX4" fmla="*/ 40005 w 83820"/>
              <a:gd name="connsiteY4" fmla="*/ 0 h 1186815"/>
              <a:gd name="connsiteX5" fmla="*/ 70485 w 83820"/>
              <a:gd name="connsiteY5" fmla="*/ 373380 h 1186815"/>
              <a:gd name="connsiteX6" fmla="*/ 83820 w 83820"/>
              <a:gd name="connsiteY6" fmla="*/ 750570 h 1186815"/>
              <a:gd name="connsiteX7" fmla="*/ 80010 w 83820"/>
              <a:gd name="connsiteY7" fmla="*/ 842010 h 1186815"/>
              <a:gd name="connsiteX8" fmla="*/ 76200 w 83820"/>
              <a:gd name="connsiteY8" fmla="*/ 986790 h 1186815"/>
              <a:gd name="connsiteX9" fmla="*/ 38100 w 83820"/>
              <a:gd name="connsiteY9" fmla="*/ 1186815 h 1186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3820" h="1186815">
                <a:moveTo>
                  <a:pt x="38100" y="1186815"/>
                </a:moveTo>
                <a:lnTo>
                  <a:pt x="5715" y="984885"/>
                </a:lnTo>
                <a:lnTo>
                  <a:pt x="0" y="742950"/>
                </a:lnTo>
                <a:lnTo>
                  <a:pt x="5715" y="470535"/>
                </a:lnTo>
                <a:lnTo>
                  <a:pt x="40005" y="0"/>
                </a:lnTo>
                <a:cubicBezTo>
                  <a:pt x="53975" y="158750"/>
                  <a:pt x="60325" y="248920"/>
                  <a:pt x="70485" y="373380"/>
                </a:cubicBezTo>
                <a:lnTo>
                  <a:pt x="83820" y="750570"/>
                </a:lnTo>
                <a:lnTo>
                  <a:pt x="80010" y="842010"/>
                </a:lnTo>
                <a:cubicBezTo>
                  <a:pt x="77470" y="884873"/>
                  <a:pt x="82550" y="930275"/>
                  <a:pt x="76200" y="986790"/>
                </a:cubicBezTo>
                <a:cubicBezTo>
                  <a:pt x="69850" y="1043305"/>
                  <a:pt x="58103" y="1097598"/>
                  <a:pt x="38100" y="1186815"/>
                </a:cubicBezTo>
                <a:close/>
              </a:path>
            </a:pathLst>
          </a:custGeom>
          <a:solidFill>
            <a:srgbClr val="FF7C80"/>
          </a:solidFill>
          <a:ln>
            <a:solidFill>
              <a:srgbClr val="FF7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3" name="Straight Connector 52">
            <a:extLst>
              <a:ext uri="{FF2B5EF4-FFF2-40B4-BE49-F238E27FC236}">
                <a16:creationId xmlns:a16="http://schemas.microsoft.com/office/drawing/2014/main" id="{88A00747-3F71-45F5-A0FC-1838821D2085}"/>
              </a:ext>
            </a:extLst>
          </p:cNvPr>
          <p:cNvCxnSpPr>
            <a:cxnSpLocks/>
          </p:cNvCxnSpPr>
          <p:nvPr/>
        </p:nvCxnSpPr>
        <p:spPr>
          <a:xfrm>
            <a:off x="8025287" y="4263329"/>
            <a:ext cx="96479"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58" name="TextBox 57">
            <a:extLst>
              <a:ext uri="{FF2B5EF4-FFF2-40B4-BE49-F238E27FC236}">
                <a16:creationId xmlns:a16="http://schemas.microsoft.com/office/drawing/2014/main" id="{63F0CAE0-BEEE-4761-886E-7C3E30A87E03}"/>
              </a:ext>
            </a:extLst>
          </p:cNvPr>
          <p:cNvSpPr txBox="1"/>
          <p:nvPr/>
        </p:nvSpPr>
        <p:spPr>
          <a:xfrm>
            <a:off x="8041213" y="4115744"/>
            <a:ext cx="721672" cy="261610"/>
          </a:xfrm>
          <a:prstGeom prst="rect">
            <a:avLst/>
          </a:prstGeom>
          <a:noFill/>
        </p:spPr>
        <p:txBody>
          <a:bodyPr wrap="none" rtlCol="0">
            <a:spAutoFit/>
          </a:bodyPr>
          <a:lstStyle/>
          <a:p>
            <a:r>
              <a:rPr lang="en-US" sz="1100" b="1" dirty="0" err="1">
                <a:latin typeface="Arial" panose="020B0604020202020204" pitchFamily="34" charset="0"/>
                <a:cs typeface="Arial" panose="020B0604020202020204" pitchFamily="34" charset="0"/>
              </a:rPr>
              <a:t>Tarim</a:t>
            </a:r>
            <a:r>
              <a:rPr lang="en-US" sz="1100" b="1" dirty="0">
                <a:latin typeface="Arial" panose="020B0604020202020204" pitchFamily="34" charset="0"/>
                <a:cs typeface="Arial" panose="020B0604020202020204" pitchFamily="34" charset="0"/>
              </a:rPr>
              <a:t> III</a:t>
            </a:r>
          </a:p>
        </p:txBody>
      </p:sp>
      <p:sp>
        <p:nvSpPr>
          <p:cNvPr id="59" name="Rectangle 58">
            <a:extLst>
              <a:ext uri="{FF2B5EF4-FFF2-40B4-BE49-F238E27FC236}">
                <a16:creationId xmlns:a16="http://schemas.microsoft.com/office/drawing/2014/main" id="{34EEB95A-9783-42D1-8B86-5DC7F01EEA59}"/>
              </a:ext>
            </a:extLst>
          </p:cNvPr>
          <p:cNvSpPr/>
          <p:nvPr/>
        </p:nvSpPr>
        <p:spPr>
          <a:xfrm>
            <a:off x="7966362" y="2022081"/>
            <a:ext cx="200155" cy="11764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5F1B8A06-9FAA-4A1B-B2DD-E3848853A726}"/>
              </a:ext>
            </a:extLst>
          </p:cNvPr>
          <p:cNvSpPr/>
          <p:nvPr/>
        </p:nvSpPr>
        <p:spPr>
          <a:xfrm>
            <a:off x="8002717" y="2139727"/>
            <a:ext cx="137088" cy="81138"/>
          </a:xfrm>
          <a:prstGeom prst="rect">
            <a:avLst/>
          </a:prstGeom>
          <a:solidFill>
            <a:srgbClr val="FF7C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D2A730B3-BAA0-44F4-8BD0-4C2A6FE9B3C8}"/>
              </a:ext>
            </a:extLst>
          </p:cNvPr>
          <p:cNvSpPr/>
          <p:nvPr/>
        </p:nvSpPr>
        <p:spPr>
          <a:xfrm>
            <a:off x="7997127" y="1885478"/>
            <a:ext cx="137088" cy="135525"/>
          </a:xfrm>
          <a:prstGeom prst="rect">
            <a:avLst/>
          </a:prstGeom>
          <a:solidFill>
            <a:srgbClr val="FF7C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Freeform: Shape 61">
            <a:extLst>
              <a:ext uri="{FF2B5EF4-FFF2-40B4-BE49-F238E27FC236}">
                <a16:creationId xmlns:a16="http://schemas.microsoft.com/office/drawing/2014/main" id="{71DD5811-76A3-4686-B6CE-08656EA31A11}"/>
              </a:ext>
            </a:extLst>
          </p:cNvPr>
          <p:cNvSpPr/>
          <p:nvPr/>
        </p:nvSpPr>
        <p:spPr>
          <a:xfrm>
            <a:off x="8018556" y="2217957"/>
            <a:ext cx="100965" cy="255270"/>
          </a:xfrm>
          <a:custGeom>
            <a:avLst/>
            <a:gdLst>
              <a:gd name="connsiteX0" fmla="*/ 0 w 100965"/>
              <a:gd name="connsiteY0" fmla="*/ 1905 h 255270"/>
              <a:gd name="connsiteX1" fmla="*/ 1905 w 100965"/>
              <a:gd name="connsiteY1" fmla="*/ 66675 h 255270"/>
              <a:gd name="connsiteX2" fmla="*/ 47625 w 100965"/>
              <a:gd name="connsiteY2" fmla="*/ 255270 h 255270"/>
              <a:gd name="connsiteX3" fmla="*/ 93345 w 100965"/>
              <a:gd name="connsiteY3" fmla="*/ 99060 h 255270"/>
              <a:gd name="connsiteX4" fmla="*/ 100965 w 100965"/>
              <a:gd name="connsiteY4" fmla="*/ 0 h 255270"/>
              <a:gd name="connsiteX5" fmla="*/ 0 w 100965"/>
              <a:gd name="connsiteY5" fmla="*/ 1905 h 255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965" h="255270">
                <a:moveTo>
                  <a:pt x="0" y="1905"/>
                </a:moveTo>
                <a:lnTo>
                  <a:pt x="1905" y="66675"/>
                </a:lnTo>
                <a:lnTo>
                  <a:pt x="47625" y="255270"/>
                </a:lnTo>
                <a:lnTo>
                  <a:pt x="93345" y="99060"/>
                </a:lnTo>
                <a:lnTo>
                  <a:pt x="100965" y="0"/>
                </a:lnTo>
                <a:lnTo>
                  <a:pt x="0" y="1905"/>
                </a:lnTo>
                <a:close/>
              </a:path>
            </a:pathLst>
          </a:custGeom>
          <a:solidFill>
            <a:srgbClr val="FF7C80"/>
          </a:solidFill>
          <a:ln>
            <a:solidFill>
              <a:srgbClr val="FF7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3" name="Straight Connector 62">
            <a:extLst>
              <a:ext uri="{FF2B5EF4-FFF2-40B4-BE49-F238E27FC236}">
                <a16:creationId xmlns:a16="http://schemas.microsoft.com/office/drawing/2014/main" id="{15E690B9-418D-40EB-8988-A7655950F97B}"/>
              </a:ext>
            </a:extLst>
          </p:cNvPr>
          <p:cNvCxnSpPr>
            <a:cxnSpLocks/>
          </p:cNvCxnSpPr>
          <p:nvPr/>
        </p:nvCxnSpPr>
        <p:spPr>
          <a:xfrm>
            <a:off x="7966485" y="2496432"/>
            <a:ext cx="212543" cy="0"/>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3FCBE4AF-00A6-40D3-907E-3EDCBBEBE873}"/>
              </a:ext>
            </a:extLst>
          </p:cNvPr>
          <p:cNvSpPr txBox="1"/>
          <p:nvPr/>
        </p:nvSpPr>
        <p:spPr>
          <a:xfrm rot="16200000">
            <a:off x="7933429" y="2032336"/>
            <a:ext cx="851515" cy="430887"/>
          </a:xfrm>
          <a:prstGeom prst="rect">
            <a:avLst/>
          </a:prstGeom>
          <a:noFill/>
        </p:spPr>
        <p:txBody>
          <a:bodyPr wrap="none" rtlCol="0">
            <a:spAutoFit/>
          </a:bodyPr>
          <a:lstStyle/>
          <a:p>
            <a:pPr algn="ctr"/>
            <a:r>
              <a:rPr lang="en-US" sz="1100" b="1" dirty="0" err="1">
                <a:latin typeface="Arial" panose="020B0604020202020204" pitchFamily="34" charset="0"/>
                <a:cs typeface="Arial" panose="020B0604020202020204" pitchFamily="34" charset="0"/>
              </a:rPr>
              <a:t>Emeishan</a:t>
            </a:r>
            <a:endParaRPr lang="en-US" sz="1100" b="1" dirty="0">
              <a:latin typeface="Arial" panose="020B0604020202020204" pitchFamily="34" charset="0"/>
              <a:cs typeface="Arial" panose="020B0604020202020204" pitchFamily="34" charset="0"/>
            </a:endParaRPr>
          </a:p>
          <a:p>
            <a:pPr algn="ctr"/>
            <a:r>
              <a:rPr lang="en-US" sz="1100" b="1" dirty="0">
                <a:latin typeface="Arial" panose="020B0604020202020204" pitchFamily="34" charset="0"/>
                <a:cs typeface="Arial" panose="020B0604020202020204" pitchFamily="34" charset="0"/>
              </a:rPr>
              <a:t>LIP</a:t>
            </a:r>
          </a:p>
        </p:txBody>
      </p:sp>
      <p:sp>
        <p:nvSpPr>
          <p:cNvPr id="65" name="Rectangle 64">
            <a:extLst>
              <a:ext uri="{FF2B5EF4-FFF2-40B4-BE49-F238E27FC236}">
                <a16:creationId xmlns:a16="http://schemas.microsoft.com/office/drawing/2014/main" id="{19E65030-E6AE-4A60-8EC3-6D7C7FBE9C3D}"/>
              </a:ext>
            </a:extLst>
          </p:cNvPr>
          <p:cNvSpPr/>
          <p:nvPr/>
        </p:nvSpPr>
        <p:spPr>
          <a:xfrm>
            <a:off x="8681050" y="1050689"/>
            <a:ext cx="122990" cy="394938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7" name="Straight Connector 66">
            <a:extLst>
              <a:ext uri="{FF2B5EF4-FFF2-40B4-BE49-F238E27FC236}">
                <a16:creationId xmlns:a16="http://schemas.microsoft.com/office/drawing/2014/main" id="{2E881563-7025-4794-B71F-F8D8F48001F8}"/>
              </a:ext>
            </a:extLst>
          </p:cNvPr>
          <p:cNvCxnSpPr/>
          <p:nvPr/>
        </p:nvCxnSpPr>
        <p:spPr>
          <a:xfrm>
            <a:off x="8191701" y="1714521"/>
            <a:ext cx="189955" cy="0"/>
          </a:xfrm>
          <a:prstGeom prst="line">
            <a:avLst/>
          </a:prstGeom>
          <a:ln w="12700">
            <a:solidFill>
              <a:srgbClr val="CC00CC"/>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84D83436-6EF9-4318-9F06-4128910B2D68}"/>
              </a:ext>
            </a:extLst>
          </p:cNvPr>
          <p:cNvCxnSpPr/>
          <p:nvPr/>
        </p:nvCxnSpPr>
        <p:spPr>
          <a:xfrm>
            <a:off x="8191701" y="1862885"/>
            <a:ext cx="189955" cy="0"/>
          </a:xfrm>
          <a:prstGeom prst="line">
            <a:avLst/>
          </a:prstGeom>
          <a:ln w="12700">
            <a:solidFill>
              <a:srgbClr val="CC00CC"/>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F3FF7118-45A4-4D15-AC80-23D53F133DEE}"/>
              </a:ext>
            </a:extLst>
          </p:cNvPr>
          <p:cNvCxnSpPr/>
          <p:nvPr/>
        </p:nvCxnSpPr>
        <p:spPr>
          <a:xfrm>
            <a:off x="8191701" y="1576297"/>
            <a:ext cx="189955" cy="0"/>
          </a:xfrm>
          <a:prstGeom prst="line">
            <a:avLst/>
          </a:prstGeom>
          <a:ln w="12700">
            <a:solidFill>
              <a:srgbClr val="CC00CC"/>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84DD3A52-F150-44FD-A723-667F8F658FFF}"/>
              </a:ext>
            </a:extLst>
          </p:cNvPr>
          <p:cNvCxnSpPr/>
          <p:nvPr/>
        </p:nvCxnSpPr>
        <p:spPr>
          <a:xfrm>
            <a:off x="8191701" y="1480607"/>
            <a:ext cx="189955" cy="0"/>
          </a:xfrm>
          <a:prstGeom prst="line">
            <a:avLst/>
          </a:prstGeom>
          <a:ln w="12700">
            <a:solidFill>
              <a:srgbClr val="CC00CC"/>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DF37E4CC-7110-4EFD-8E62-85552C368D60}"/>
              </a:ext>
            </a:extLst>
          </p:cNvPr>
          <p:cNvCxnSpPr/>
          <p:nvPr/>
        </p:nvCxnSpPr>
        <p:spPr>
          <a:xfrm>
            <a:off x="8191701" y="1425084"/>
            <a:ext cx="189955" cy="0"/>
          </a:xfrm>
          <a:prstGeom prst="line">
            <a:avLst/>
          </a:prstGeom>
          <a:ln w="12700">
            <a:solidFill>
              <a:srgbClr val="CC00CC"/>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C5F6F408-E17E-4B26-BDF6-FB63CB472EE3}"/>
              </a:ext>
            </a:extLst>
          </p:cNvPr>
          <p:cNvCxnSpPr/>
          <p:nvPr/>
        </p:nvCxnSpPr>
        <p:spPr>
          <a:xfrm>
            <a:off x="8191701" y="1362472"/>
            <a:ext cx="189955" cy="0"/>
          </a:xfrm>
          <a:prstGeom prst="line">
            <a:avLst/>
          </a:prstGeom>
          <a:ln w="12700">
            <a:solidFill>
              <a:srgbClr val="CC00CC"/>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B798E405-6DDD-4FE8-A09C-17B6B4C5AC1D}"/>
              </a:ext>
            </a:extLst>
          </p:cNvPr>
          <p:cNvCxnSpPr/>
          <p:nvPr/>
        </p:nvCxnSpPr>
        <p:spPr>
          <a:xfrm>
            <a:off x="8191701" y="1316401"/>
            <a:ext cx="189955" cy="0"/>
          </a:xfrm>
          <a:prstGeom prst="line">
            <a:avLst/>
          </a:prstGeom>
          <a:ln w="12700">
            <a:solidFill>
              <a:srgbClr val="CC00CC"/>
            </a:solidFill>
          </a:ln>
        </p:spPr>
        <p:style>
          <a:lnRef idx="1">
            <a:schemeClr val="accent1"/>
          </a:lnRef>
          <a:fillRef idx="0">
            <a:schemeClr val="accent1"/>
          </a:fillRef>
          <a:effectRef idx="0">
            <a:schemeClr val="accent1"/>
          </a:effectRef>
          <a:fontRef idx="minor">
            <a:schemeClr val="tx1"/>
          </a:fontRef>
        </p:style>
      </p:cxnSp>
      <p:sp>
        <p:nvSpPr>
          <p:cNvPr id="75" name="TextBox 74">
            <a:extLst>
              <a:ext uri="{FF2B5EF4-FFF2-40B4-BE49-F238E27FC236}">
                <a16:creationId xmlns:a16="http://schemas.microsoft.com/office/drawing/2014/main" id="{A921A60F-2426-4441-88B8-C7A32725B689}"/>
              </a:ext>
            </a:extLst>
          </p:cNvPr>
          <p:cNvSpPr txBox="1"/>
          <p:nvPr/>
        </p:nvSpPr>
        <p:spPr>
          <a:xfrm rot="16200000">
            <a:off x="7421690" y="1266205"/>
            <a:ext cx="740908" cy="261610"/>
          </a:xfrm>
          <a:prstGeom prst="rect">
            <a:avLst/>
          </a:prstGeom>
          <a:noFill/>
        </p:spPr>
        <p:txBody>
          <a:bodyPr wrap="none" rtlCol="0">
            <a:spAutoFit/>
          </a:bodyPr>
          <a:lstStyle/>
          <a:p>
            <a:r>
              <a:rPr lang="en-US" sz="1100" b="1" dirty="0">
                <a:latin typeface="Arial" panose="020B0604020202020204" pitchFamily="34" charset="0"/>
                <a:cs typeface="Arial" panose="020B0604020202020204" pitchFamily="34" charset="0"/>
              </a:rPr>
              <a:t>Siberian</a:t>
            </a:r>
          </a:p>
        </p:txBody>
      </p:sp>
      <p:sp>
        <p:nvSpPr>
          <p:cNvPr id="76" name="TextBox 75">
            <a:extLst>
              <a:ext uri="{FF2B5EF4-FFF2-40B4-BE49-F238E27FC236}">
                <a16:creationId xmlns:a16="http://schemas.microsoft.com/office/drawing/2014/main" id="{60F4A270-EE36-444F-B43A-A97D044CF867}"/>
              </a:ext>
            </a:extLst>
          </p:cNvPr>
          <p:cNvSpPr txBox="1"/>
          <p:nvPr/>
        </p:nvSpPr>
        <p:spPr>
          <a:xfrm rot="16200000">
            <a:off x="7630161" y="1369047"/>
            <a:ext cx="569387" cy="261610"/>
          </a:xfrm>
          <a:prstGeom prst="rect">
            <a:avLst/>
          </a:prstGeom>
          <a:noFill/>
        </p:spPr>
        <p:txBody>
          <a:bodyPr wrap="none" rtlCol="0">
            <a:spAutoFit/>
          </a:bodyPr>
          <a:lstStyle/>
          <a:p>
            <a:r>
              <a:rPr lang="en-US" sz="1100" b="1" dirty="0">
                <a:latin typeface="Arial" panose="020B0604020202020204" pitchFamily="34" charset="0"/>
                <a:cs typeface="Arial" panose="020B0604020202020204" pitchFamily="34" charset="0"/>
              </a:rPr>
              <a:t>Traps</a:t>
            </a:r>
          </a:p>
        </p:txBody>
      </p:sp>
      <p:sp>
        <p:nvSpPr>
          <p:cNvPr id="77" name="TextBox 76">
            <a:extLst>
              <a:ext uri="{FF2B5EF4-FFF2-40B4-BE49-F238E27FC236}">
                <a16:creationId xmlns:a16="http://schemas.microsoft.com/office/drawing/2014/main" id="{F33CCF5C-FDC6-4FA3-AD23-1DDFEB723A6A}"/>
              </a:ext>
            </a:extLst>
          </p:cNvPr>
          <p:cNvSpPr txBox="1"/>
          <p:nvPr/>
        </p:nvSpPr>
        <p:spPr>
          <a:xfrm rot="16200000">
            <a:off x="7619916" y="2254524"/>
            <a:ext cx="2233261" cy="230832"/>
          </a:xfrm>
          <a:prstGeom prst="rect">
            <a:avLst/>
          </a:prstGeom>
          <a:noFill/>
        </p:spPr>
        <p:txBody>
          <a:bodyPr wrap="square" rtlCol="0">
            <a:spAutoFit/>
          </a:bodyPr>
          <a:lstStyle/>
          <a:p>
            <a:r>
              <a:rPr lang="en-US" sz="900" b="1" dirty="0">
                <a:latin typeface="Arial" panose="020B0604020202020204" pitchFamily="34" charset="0"/>
                <a:cs typeface="Arial" panose="020B0604020202020204" pitchFamily="34" charset="0"/>
              </a:rPr>
              <a:t>Silicic </a:t>
            </a:r>
            <a:r>
              <a:rPr lang="en-US" sz="900" b="1" dirty="0" err="1">
                <a:latin typeface="Arial" panose="020B0604020202020204" pitchFamily="34" charset="0"/>
                <a:cs typeface="Arial" panose="020B0604020202020204" pitchFamily="34" charset="0"/>
              </a:rPr>
              <a:t>Choiyoi</a:t>
            </a:r>
            <a:r>
              <a:rPr lang="en-US" sz="900" b="1" dirty="0">
                <a:latin typeface="Arial" panose="020B0604020202020204" pitchFamily="34" charset="0"/>
                <a:cs typeface="Arial" panose="020B0604020202020204" pitchFamily="34" charset="0"/>
              </a:rPr>
              <a:t> igneous province</a:t>
            </a:r>
          </a:p>
        </p:txBody>
      </p:sp>
      <p:sp>
        <p:nvSpPr>
          <p:cNvPr id="78" name="TextBox 77">
            <a:extLst>
              <a:ext uri="{FF2B5EF4-FFF2-40B4-BE49-F238E27FC236}">
                <a16:creationId xmlns:a16="http://schemas.microsoft.com/office/drawing/2014/main" id="{8F9AED76-78B5-4C2F-8D64-2075898AA3E2}"/>
              </a:ext>
            </a:extLst>
          </p:cNvPr>
          <p:cNvSpPr txBox="1"/>
          <p:nvPr/>
        </p:nvSpPr>
        <p:spPr>
          <a:xfrm rot="16200000">
            <a:off x="8028338" y="1471135"/>
            <a:ext cx="877658" cy="230832"/>
          </a:xfrm>
          <a:prstGeom prst="rect">
            <a:avLst/>
          </a:prstGeom>
          <a:noFill/>
        </p:spPr>
        <p:txBody>
          <a:bodyPr wrap="square" rtlCol="0">
            <a:spAutoFit/>
          </a:bodyPr>
          <a:lstStyle/>
          <a:p>
            <a:r>
              <a:rPr lang="en-US" sz="900" b="1" dirty="0">
                <a:latin typeface="Arial" panose="020B0604020202020204" pitchFamily="34" charset="0"/>
                <a:cs typeface="Arial" panose="020B0604020202020204" pitchFamily="34" charset="0"/>
              </a:rPr>
              <a:t>South China</a:t>
            </a:r>
          </a:p>
        </p:txBody>
      </p:sp>
      <p:sp>
        <p:nvSpPr>
          <p:cNvPr id="79" name="TextBox 78">
            <a:extLst>
              <a:ext uri="{FF2B5EF4-FFF2-40B4-BE49-F238E27FC236}">
                <a16:creationId xmlns:a16="http://schemas.microsoft.com/office/drawing/2014/main" id="{D8F16022-FCB3-4F94-BEAC-3416FE7A4D61}"/>
              </a:ext>
            </a:extLst>
          </p:cNvPr>
          <p:cNvSpPr txBox="1"/>
          <p:nvPr/>
        </p:nvSpPr>
        <p:spPr>
          <a:xfrm rot="16200000">
            <a:off x="8036021" y="1470511"/>
            <a:ext cx="1052477" cy="230832"/>
          </a:xfrm>
          <a:prstGeom prst="rect">
            <a:avLst/>
          </a:prstGeom>
          <a:noFill/>
        </p:spPr>
        <p:txBody>
          <a:bodyPr wrap="square" rtlCol="0">
            <a:spAutoFit/>
          </a:bodyPr>
          <a:lstStyle/>
          <a:p>
            <a:r>
              <a:rPr lang="en-US" sz="900" b="1" dirty="0">
                <a:latin typeface="Arial" panose="020B0604020202020204" pitchFamily="34" charset="0"/>
                <a:cs typeface="Arial" panose="020B0604020202020204" pitchFamily="34" charset="0"/>
              </a:rPr>
              <a:t>arc magmatism</a:t>
            </a:r>
          </a:p>
        </p:txBody>
      </p:sp>
      <p:sp>
        <p:nvSpPr>
          <p:cNvPr id="81" name="TextBox 80">
            <a:extLst>
              <a:ext uri="{FF2B5EF4-FFF2-40B4-BE49-F238E27FC236}">
                <a16:creationId xmlns:a16="http://schemas.microsoft.com/office/drawing/2014/main" id="{AE2224E2-A256-4879-9CA6-6205BF86DA16}"/>
              </a:ext>
            </a:extLst>
          </p:cNvPr>
          <p:cNvSpPr txBox="1"/>
          <p:nvPr/>
        </p:nvSpPr>
        <p:spPr>
          <a:xfrm>
            <a:off x="7743095" y="775620"/>
            <a:ext cx="1032655" cy="261610"/>
          </a:xfrm>
          <a:prstGeom prst="rect">
            <a:avLst/>
          </a:prstGeom>
          <a:noFill/>
        </p:spPr>
        <p:txBody>
          <a:bodyPr wrap="none" rtlCol="0">
            <a:spAutoFit/>
          </a:bodyPr>
          <a:lstStyle/>
          <a:p>
            <a:r>
              <a:rPr lang="en-US" sz="1100" b="1" dirty="0">
                <a:latin typeface="Arial" panose="020B0604020202020204" pitchFamily="34" charset="0"/>
                <a:cs typeface="Arial" panose="020B0604020202020204" pitchFamily="34" charset="0"/>
              </a:rPr>
              <a:t>VOLCANISM</a:t>
            </a:r>
          </a:p>
        </p:txBody>
      </p:sp>
      <p:cxnSp>
        <p:nvCxnSpPr>
          <p:cNvPr id="83" name="Straight Connector 82">
            <a:extLst>
              <a:ext uri="{FF2B5EF4-FFF2-40B4-BE49-F238E27FC236}">
                <a16:creationId xmlns:a16="http://schemas.microsoft.com/office/drawing/2014/main" id="{CF2D325D-1697-452B-8B15-40B87D807341}"/>
              </a:ext>
            </a:extLst>
          </p:cNvPr>
          <p:cNvCxnSpPr>
            <a:cxnSpLocks/>
          </p:cNvCxnSpPr>
          <p:nvPr/>
        </p:nvCxnSpPr>
        <p:spPr>
          <a:xfrm>
            <a:off x="8896423" y="793535"/>
            <a:ext cx="0" cy="568477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91" name="Freeform: Shape 90">
            <a:extLst>
              <a:ext uri="{FF2B5EF4-FFF2-40B4-BE49-F238E27FC236}">
                <a16:creationId xmlns:a16="http://schemas.microsoft.com/office/drawing/2014/main" id="{EE9A1739-8410-42C6-9A47-F471345D0E69}"/>
              </a:ext>
            </a:extLst>
          </p:cNvPr>
          <p:cNvSpPr/>
          <p:nvPr/>
        </p:nvSpPr>
        <p:spPr>
          <a:xfrm>
            <a:off x="9504263" y="5248812"/>
            <a:ext cx="130115" cy="1045845"/>
          </a:xfrm>
          <a:custGeom>
            <a:avLst/>
            <a:gdLst>
              <a:gd name="connsiteX0" fmla="*/ 101158 w 130115"/>
              <a:gd name="connsiteY0" fmla="*/ 1045845 h 1045845"/>
              <a:gd name="connsiteX1" fmla="*/ 120208 w 130115"/>
              <a:gd name="connsiteY1" fmla="*/ 971550 h 1045845"/>
              <a:gd name="connsiteX2" fmla="*/ 112588 w 130115"/>
              <a:gd name="connsiteY2" fmla="*/ 942975 h 1045845"/>
              <a:gd name="connsiteX3" fmla="*/ 124018 w 130115"/>
              <a:gd name="connsiteY3" fmla="*/ 908685 h 1045845"/>
              <a:gd name="connsiteX4" fmla="*/ 127828 w 130115"/>
              <a:gd name="connsiteY4" fmla="*/ 882015 h 1045845"/>
              <a:gd name="connsiteX5" fmla="*/ 129733 w 130115"/>
              <a:gd name="connsiteY5" fmla="*/ 855345 h 1045845"/>
              <a:gd name="connsiteX6" fmla="*/ 120208 w 130115"/>
              <a:gd name="connsiteY6" fmla="*/ 836295 h 1045845"/>
              <a:gd name="connsiteX7" fmla="*/ 125923 w 130115"/>
              <a:gd name="connsiteY7" fmla="*/ 817245 h 1045845"/>
              <a:gd name="connsiteX8" fmla="*/ 112588 w 130115"/>
              <a:gd name="connsiteY8" fmla="*/ 794385 h 1045845"/>
              <a:gd name="connsiteX9" fmla="*/ 122113 w 130115"/>
              <a:gd name="connsiteY9" fmla="*/ 704850 h 1045845"/>
              <a:gd name="connsiteX10" fmla="*/ 106873 w 130115"/>
              <a:gd name="connsiteY10" fmla="*/ 672465 h 1045845"/>
              <a:gd name="connsiteX11" fmla="*/ 106873 w 130115"/>
              <a:gd name="connsiteY11" fmla="*/ 659130 h 1045845"/>
              <a:gd name="connsiteX12" fmla="*/ 95443 w 130115"/>
              <a:gd name="connsiteY12" fmla="*/ 640080 h 1045845"/>
              <a:gd name="connsiteX13" fmla="*/ 95443 w 130115"/>
              <a:gd name="connsiteY13" fmla="*/ 619125 h 1045845"/>
              <a:gd name="connsiteX14" fmla="*/ 42103 w 130115"/>
              <a:gd name="connsiteY14" fmla="*/ 539115 h 1045845"/>
              <a:gd name="connsiteX15" fmla="*/ 26863 w 130115"/>
              <a:gd name="connsiteY15" fmla="*/ 504825 h 1045845"/>
              <a:gd name="connsiteX16" fmla="*/ 11623 w 130115"/>
              <a:gd name="connsiteY16" fmla="*/ 436245 h 1045845"/>
              <a:gd name="connsiteX17" fmla="*/ 193 w 130115"/>
              <a:gd name="connsiteY17" fmla="*/ 259080 h 1045845"/>
              <a:gd name="connsiteX18" fmla="*/ 21148 w 130115"/>
              <a:gd name="connsiteY18" fmla="*/ 110490 h 1045845"/>
              <a:gd name="connsiteX19" fmla="*/ 32578 w 130115"/>
              <a:gd name="connsiteY19" fmla="*/ 0 h 1045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0115" h="1045845">
                <a:moveTo>
                  <a:pt x="101158" y="1045845"/>
                </a:moveTo>
                <a:cubicBezTo>
                  <a:pt x="109730" y="1017270"/>
                  <a:pt x="118303" y="988695"/>
                  <a:pt x="120208" y="971550"/>
                </a:cubicBezTo>
                <a:cubicBezTo>
                  <a:pt x="122113" y="954405"/>
                  <a:pt x="111953" y="953452"/>
                  <a:pt x="112588" y="942975"/>
                </a:cubicBezTo>
                <a:cubicBezTo>
                  <a:pt x="113223" y="932498"/>
                  <a:pt x="121478" y="918845"/>
                  <a:pt x="124018" y="908685"/>
                </a:cubicBezTo>
                <a:cubicBezTo>
                  <a:pt x="126558" y="898525"/>
                  <a:pt x="126876" y="890905"/>
                  <a:pt x="127828" y="882015"/>
                </a:cubicBezTo>
                <a:cubicBezTo>
                  <a:pt x="128781" y="873125"/>
                  <a:pt x="131003" y="862965"/>
                  <a:pt x="129733" y="855345"/>
                </a:cubicBezTo>
                <a:cubicBezTo>
                  <a:pt x="128463" y="847725"/>
                  <a:pt x="120843" y="842645"/>
                  <a:pt x="120208" y="836295"/>
                </a:cubicBezTo>
                <a:cubicBezTo>
                  <a:pt x="119573" y="829945"/>
                  <a:pt x="127193" y="824230"/>
                  <a:pt x="125923" y="817245"/>
                </a:cubicBezTo>
                <a:cubicBezTo>
                  <a:pt x="124653" y="810260"/>
                  <a:pt x="113223" y="813117"/>
                  <a:pt x="112588" y="794385"/>
                </a:cubicBezTo>
                <a:cubicBezTo>
                  <a:pt x="111953" y="775653"/>
                  <a:pt x="123066" y="725170"/>
                  <a:pt x="122113" y="704850"/>
                </a:cubicBezTo>
                <a:cubicBezTo>
                  <a:pt x="121160" y="684530"/>
                  <a:pt x="109413" y="680085"/>
                  <a:pt x="106873" y="672465"/>
                </a:cubicBezTo>
                <a:cubicBezTo>
                  <a:pt x="104333" y="664845"/>
                  <a:pt x="108778" y="664527"/>
                  <a:pt x="106873" y="659130"/>
                </a:cubicBezTo>
                <a:cubicBezTo>
                  <a:pt x="104968" y="653733"/>
                  <a:pt x="97348" y="646747"/>
                  <a:pt x="95443" y="640080"/>
                </a:cubicBezTo>
                <a:cubicBezTo>
                  <a:pt x="93538" y="633412"/>
                  <a:pt x="104333" y="635952"/>
                  <a:pt x="95443" y="619125"/>
                </a:cubicBezTo>
                <a:cubicBezTo>
                  <a:pt x="86553" y="602298"/>
                  <a:pt x="53533" y="558165"/>
                  <a:pt x="42103" y="539115"/>
                </a:cubicBezTo>
                <a:cubicBezTo>
                  <a:pt x="30673" y="520065"/>
                  <a:pt x="31943" y="521970"/>
                  <a:pt x="26863" y="504825"/>
                </a:cubicBezTo>
                <a:cubicBezTo>
                  <a:pt x="21783" y="487680"/>
                  <a:pt x="16068" y="477202"/>
                  <a:pt x="11623" y="436245"/>
                </a:cubicBezTo>
                <a:cubicBezTo>
                  <a:pt x="7178" y="395288"/>
                  <a:pt x="-1394" y="313372"/>
                  <a:pt x="193" y="259080"/>
                </a:cubicBezTo>
                <a:cubicBezTo>
                  <a:pt x="1780" y="204788"/>
                  <a:pt x="15750" y="153670"/>
                  <a:pt x="21148" y="110490"/>
                </a:cubicBezTo>
                <a:cubicBezTo>
                  <a:pt x="26546" y="67310"/>
                  <a:pt x="29562" y="33655"/>
                  <a:pt x="32578" y="0"/>
                </a:cubicBezTo>
              </a:path>
            </a:pathLst>
          </a:cu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Freeform: Shape 91">
            <a:extLst>
              <a:ext uri="{FF2B5EF4-FFF2-40B4-BE49-F238E27FC236}">
                <a16:creationId xmlns:a16="http://schemas.microsoft.com/office/drawing/2014/main" id="{C7F6E967-B306-41C0-862B-5BFDDD08A2CE}"/>
              </a:ext>
            </a:extLst>
          </p:cNvPr>
          <p:cNvSpPr/>
          <p:nvPr/>
        </p:nvSpPr>
        <p:spPr>
          <a:xfrm>
            <a:off x="9342273" y="4004847"/>
            <a:ext cx="202205" cy="1268730"/>
          </a:xfrm>
          <a:custGeom>
            <a:avLst/>
            <a:gdLst>
              <a:gd name="connsiteX0" fmla="*/ 190758 w 202205"/>
              <a:gd name="connsiteY0" fmla="*/ 1268730 h 1268730"/>
              <a:gd name="connsiteX1" fmla="*/ 196473 w 202205"/>
              <a:gd name="connsiteY1" fmla="*/ 1160145 h 1268730"/>
              <a:gd name="connsiteX2" fmla="*/ 202188 w 202205"/>
              <a:gd name="connsiteY2" fmla="*/ 1112520 h 1268730"/>
              <a:gd name="connsiteX3" fmla="*/ 194568 w 202205"/>
              <a:gd name="connsiteY3" fmla="*/ 1062990 h 1268730"/>
              <a:gd name="connsiteX4" fmla="*/ 192663 w 202205"/>
              <a:gd name="connsiteY4" fmla="*/ 988695 h 1268730"/>
              <a:gd name="connsiteX5" fmla="*/ 186948 w 202205"/>
              <a:gd name="connsiteY5" fmla="*/ 952500 h 1268730"/>
              <a:gd name="connsiteX6" fmla="*/ 175518 w 202205"/>
              <a:gd name="connsiteY6" fmla="*/ 906780 h 1268730"/>
              <a:gd name="connsiteX7" fmla="*/ 171708 w 202205"/>
              <a:gd name="connsiteY7" fmla="*/ 874395 h 1268730"/>
              <a:gd name="connsiteX8" fmla="*/ 167898 w 202205"/>
              <a:gd name="connsiteY8" fmla="*/ 847725 h 1268730"/>
              <a:gd name="connsiteX9" fmla="*/ 181233 w 202205"/>
              <a:gd name="connsiteY9" fmla="*/ 794385 h 1268730"/>
              <a:gd name="connsiteX10" fmla="*/ 179328 w 202205"/>
              <a:gd name="connsiteY10" fmla="*/ 748665 h 1268730"/>
              <a:gd name="connsiteX11" fmla="*/ 179328 w 202205"/>
              <a:gd name="connsiteY11" fmla="*/ 739140 h 1268730"/>
              <a:gd name="connsiteX12" fmla="*/ 154563 w 202205"/>
              <a:gd name="connsiteY12" fmla="*/ 695325 h 1268730"/>
              <a:gd name="connsiteX13" fmla="*/ 148848 w 202205"/>
              <a:gd name="connsiteY13" fmla="*/ 674370 h 1268730"/>
              <a:gd name="connsiteX14" fmla="*/ 127893 w 202205"/>
              <a:gd name="connsiteY14" fmla="*/ 649605 h 1268730"/>
              <a:gd name="connsiteX15" fmla="*/ 127893 w 202205"/>
              <a:gd name="connsiteY15" fmla="*/ 622935 h 1268730"/>
              <a:gd name="connsiteX16" fmla="*/ 146943 w 202205"/>
              <a:gd name="connsiteY16" fmla="*/ 601980 h 1268730"/>
              <a:gd name="connsiteX17" fmla="*/ 112653 w 202205"/>
              <a:gd name="connsiteY17" fmla="*/ 579120 h 1268730"/>
              <a:gd name="connsiteX18" fmla="*/ 122178 w 202205"/>
              <a:gd name="connsiteY18" fmla="*/ 548640 h 1268730"/>
              <a:gd name="connsiteX19" fmla="*/ 53598 w 202205"/>
              <a:gd name="connsiteY19" fmla="*/ 518160 h 1268730"/>
              <a:gd name="connsiteX20" fmla="*/ 40263 w 202205"/>
              <a:gd name="connsiteY20" fmla="*/ 497205 h 1268730"/>
              <a:gd name="connsiteX21" fmla="*/ 30738 w 202205"/>
              <a:gd name="connsiteY21" fmla="*/ 472440 h 1268730"/>
              <a:gd name="connsiteX22" fmla="*/ 9783 w 202205"/>
              <a:gd name="connsiteY22" fmla="*/ 451485 h 1268730"/>
              <a:gd name="connsiteX23" fmla="*/ 258 w 202205"/>
              <a:gd name="connsiteY23" fmla="*/ 398145 h 1268730"/>
              <a:gd name="connsiteX24" fmla="*/ 19308 w 202205"/>
              <a:gd name="connsiteY24" fmla="*/ 367665 h 1268730"/>
              <a:gd name="connsiteX25" fmla="*/ 30738 w 202205"/>
              <a:gd name="connsiteY25" fmla="*/ 348615 h 1268730"/>
              <a:gd name="connsiteX26" fmla="*/ 7878 w 202205"/>
              <a:gd name="connsiteY26" fmla="*/ 333375 h 1268730"/>
              <a:gd name="connsiteX27" fmla="*/ 15498 w 202205"/>
              <a:gd name="connsiteY27" fmla="*/ 302895 h 1268730"/>
              <a:gd name="connsiteX28" fmla="*/ 15498 w 202205"/>
              <a:gd name="connsiteY28" fmla="*/ 281940 h 1268730"/>
              <a:gd name="connsiteX29" fmla="*/ 40263 w 202205"/>
              <a:gd name="connsiteY29" fmla="*/ 241935 h 1268730"/>
              <a:gd name="connsiteX30" fmla="*/ 4068 w 202205"/>
              <a:gd name="connsiteY30" fmla="*/ 211455 h 1268730"/>
              <a:gd name="connsiteX31" fmla="*/ 15498 w 202205"/>
              <a:gd name="connsiteY31" fmla="*/ 184785 h 1268730"/>
              <a:gd name="connsiteX32" fmla="*/ 15498 w 202205"/>
              <a:gd name="connsiteY32" fmla="*/ 123825 h 1268730"/>
              <a:gd name="connsiteX33" fmla="*/ 13593 w 202205"/>
              <a:gd name="connsiteY33" fmla="*/ 91440 h 1268730"/>
              <a:gd name="connsiteX34" fmla="*/ 44073 w 202205"/>
              <a:gd name="connsiteY34" fmla="*/ 59055 h 1268730"/>
              <a:gd name="connsiteX35" fmla="*/ 49788 w 202205"/>
              <a:gd name="connsiteY35" fmla="*/ 49530 h 1268730"/>
              <a:gd name="connsiteX36" fmla="*/ 36453 w 202205"/>
              <a:gd name="connsiteY36" fmla="*/ 24765 h 1268730"/>
              <a:gd name="connsiteX37" fmla="*/ 68838 w 202205"/>
              <a:gd name="connsiteY37" fmla="*/ 0 h 1268730"/>
              <a:gd name="connsiteX0" fmla="*/ 190758 w 202205"/>
              <a:gd name="connsiteY0" fmla="*/ 1268730 h 1268730"/>
              <a:gd name="connsiteX1" fmla="*/ 196473 w 202205"/>
              <a:gd name="connsiteY1" fmla="*/ 1160145 h 1268730"/>
              <a:gd name="connsiteX2" fmla="*/ 202188 w 202205"/>
              <a:gd name="connsiteY2" fmla="*/ 1112520 h 1268730"/>
              <a:gd name="connsiteX3" fmla="*/ 194568 w 202205"/>
              <a:gd name="connsiteY3" fmla="*/ 1062990 h 1268730"/>
              <a:gd name="connsiteX4" fmla="*/ 192663 w 202205"/>
              <a:gd name="connsiteY4" fmla="*/ 988695 h 1268730"/>
              <a:gd name="connsiteX5" fmla="*/ 186948 w 202205"/>
              <a:gd name="connsiteY5" fmla="*/ 952500 h 1268730"/>
              <a:gd name="connsiteX6" fmla="*/ 175518 w 202205"/>
              <a:gd name="connsiteY6" fmla="*/ 906780 h 1268730"/>
              <a:gd name="connsiteX7" fmla="*/ 171708 w 202205"/>
              <a:gd name="connsiteY7" fmla="*/ 874395 h 1268730"/>
              <a:gd name="connsiteX8" fmla="*/ 167898 w 202205"/>
              <a:gd name="connsiteY8" fmla="*/ 847725 h 1268730"/>
              <a:gd name="connsiteX9" fmla="*/ 181233 w 202205"/>
              <a:gd name="connsiteY9" fmla="*/ 794385 h 1268730"/>
              <a:gd name="connsiteX10" fmla="*/ 179328 w 202205"/>
              <a:gd name="connsiteY10" fmla="*/ 748665 h 1268730"/>
              <a:gd name="connsiteX11" fmla="*/ 179328 w 202205"/>
              <a:gd name="connsiteY11" fmla="*/ 739140 h 1268730"/>
              <a:gd name="connsiteX12" fmla="*/ 154563 w 202205"/>
              <a:gd name="connsiteY12" fmla="*/ 695325 h 1268730"/>
              <a:gd name="connsiteX13" fmla="*/ 148848 w 202205"/>
              <a:gd name="connsiteY13" fmla="*/ 674370 h 1268730"/>
              <a:gd name="connsiteX14" fmla="*/ 127893 w 202205"/>
              <a:gd name="connsiteY14" fmla="*/ 649605 h 1268730"/>
              <a:gd name="connsiteX15" fmla="*/ 127893 w 202205"/>
              <a:gd name="connsiteY15" fmla="*/ 622935 h 1268730"/>
              <a:gd name="connsiteX16" fmla="*/ 146943 w 202205"/>
              <a:gd name="connsiteY16" fmla="*/ 601980 h 1268730"/>
              <a:gd name="connsiteX17" fmla="*/ 112653 w 202205"/>
              <a:gd name="connsiteY17" fmla="*/ 579120 h 1268730"/>
              <a:gd name="connsiteX18" fmla="*/ 122178 w 202205"/>
              <a:gd name="connsiteY18" fmla="*/ 548640 h 1268730"/>
              <a:gd name="connsiteX19" fmla="*/ 53598 w 202205"/>
              <a:gd name="connsiteY19" fmla="*/ 518160 h 1268730"/>
              <a:gd name="connsiteX20" fmla="*/ 40263 w 202205"/>
              <a:gd name="connsiteY20" fmla="*/ 497205 h 1268730"/>
              <a:gd name="connsiteX21" fmla="*/ 30738 w 202205"/>
              <a:gd name="connsiteY21" fmla="*/ 472440 h 1268730"/>
              <a:gd name="connsiteX22" fmla="*/ 9783 w 202205"/>
              <a:gd name="connsiteY22" fmla="*/ 451485 h 1268730"/>
              <a:gd name="connsiteX23" fmla="*/ 258 w 202205"/>
              <a:gd name="connsiteY23" fmla="*/ 398145 h 1268730"/>
              <a:gd name="connsiteX24" fmla="*/ 19308 w 202205"/>
              <a:gd name="connsiteY24" fmla="*/ 367665 h 1268730"/>
              <a:gd name="connsiteX25" fmla="*/ 30738 w 202205"/>
              <a:gd name="connsiteY25" fmla="*/ 348615 h 1268730"/>
              <a:gd name="connsiteX26" fmla="*/ 7878 w 202205"/>
              <a:gd name="connsiteY26" fmla="*/ 333375 h 1268730"/>
              <a:gd name="connsiteX27" fmla="*/ 15498 w 202205"/>
              <a:gd name="connsiteY27" fmla="*/ 302895 h 1268730"/>
              <a:gd name="connsiteX28" fmla="*/ 15498 w 202205"/>
              <a:gd name="connsiteY28" fmla="*/ 281940 h 1268730"/>
              <a:gd name="connsiteX29" fmla="*/ 40263 w 202205"/>
              <a:gd name="connsiteY29" fmla="*/ 241935 h 1268730"/>
              <a:gd name="connsiteX30" fmla="*/ 4068 w 202205"/>
              <a:gd name="connsiteY30" fmla="*/ 211455 h 1268730"/>
              <a:gd name="connsiteX31" fmla="*/ 15498 w 202205"/>
              <a:gd name="connsiteY31" fmla="*/ 184785 h 1268730"/>
              <a:gd name="connsiteX32" fmla="*/ 15498 w 202205"/>
              <a:gd name="connsiteY32" fmla="*/ 123825 h 1268730"/>
              <a:gd name="connsiteX33" fmla="*/ 13593 w 202205"/>
              <a:gd name="connsiteY33" fmla="*/ 91440 h 1268730"/>
              <a:gd name="connsiteX34" fmla="*/ 44073 w 202205"/>
              <a:gd name="connsiteY34" fmla="*/ 59055 h 1268730"/>
              <a:gd name="connsiteX35" fmla="*/ 49788 w 202205"/>
              <a:gd name="connsiteY35" fmla="*/ 49530 h 1268730"/>
              <a:gd name="connsiteX36" fmla="*/ 44073 w 202205"/>
              <a:gd name="connsiteY36" fmla="*/ 28575 h 1268730"/>
              <a:gd name="connsiteX37" fmla="*/ 68838 w 202205"/>
              <a:gd name="connsiteY37" fmla="*/ 0 h 1268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02205" h="1268730">
                <a:moveTo>
                  <a:pt x="190758" y="1268730"/>
                </a:moveTo>
                <a:cubicBezTo>
                  <a:pt x="192663" y="1227455"/>
                  <a:pt x="194568" y="1186180"/>
                  <a:pt x="196473" y="1160145"/>
                </a:cubicBezTo>
                <a:cubicBezTo>
                  <a:pt x="198378" y="1134110"/>
                  <a:pt x="202505" y="1128712"/>
                  <a:pt x="202188" y="1112520"/>
                </a:cubicBezTo>
                <a:cubicBezTo>
                  <a:pt x="201871" y="1096328"/>
                  <a:pt x="196155" y="1083627"/>
                  <a:pt x="194568" y="1062990"/>
                </a:cubicBezTo>
                <a:cubicBezTo>
                  <a:pt x="192981" y="1042353"/>
                  <a:pt x="193933" y="1007110"/>
                  <a:pt x="192663" y="988695"/>
                </a:cubicBezTo>
                <a:cubicBezTo>
                  <a:pt x="191393" y="970280"/>
                  <a:pt x="189806" y="966153"/>
                  <a:pt x="186948" y="952500"/>
                </a:cubicBezTo>
                <a:cubicBezTo>
                  <a:pt x="184090" y="938847"/>
                  <a:pt x="178058" y="919797"/>
                  <a:pt x="175518" y="906780"/>
                </a:cubicBezTo>
                <a:cubicBezTo>
                  <a:pt x="172978" y="893763"/>
                  <a:pt x="172978" y="884237"/>
                  <a:pt x="171708" y="874395"/>
                </a:cubicBezTo>
                <a:cubicBezTo>
                  <a:pt x="170438" y="864553"/>
                  <a:pt x="166311" y="861060"/>
                  <a:pt x="167898" y="847725"/>
                </a:cubicBezTo>
                <a:cubicBezTo>
                  <a:pt x="169485" y="834390"/>
                  <a:pt x="179328" y="810895"/>
                  <a:pt x="181233" y="794385"/>
                </a:cubicBezTo>
                <a:cubicBezTo>
                  <a:pt x="183138" y="777875"/>
                  <a:pt x="179645" y="757872"/>
                  <a:pt x="179328" y="748665"/>
                </a:cubicBezTo>
                <a:cubicBezTo>
                  <a:pt x="179010" y="739457"/>
                  <a:pt x="183455" y="748030"/>
                  <a:pt x="179328" y="739140"/>
                </a:cubicBezTo>
                <a:cubicBezTo>
                  <a:pt x="175201" y="730250"/>
                  <a:pt x="159643" y="706120"/>
                  <a:pt x="154563" y="695325"/>
                </a:cubicBezTo>
                <a:cubicBezTo>
                  <a:pt x="149483" y="684530"/>
                  <a:pt x="153293" y="681990"/>
                  <a:pt x="148848" y="674370"/>
                </a:cubicBezTo>
                <a:cubicBezTo>
                  <a:pt x="144403" y="666750"/>
                  <a:pt x="131385" y="658177"/>
                  <a:pt x="127893" y="649605"/>
                </a:cubicBezTo>
                <a:cubicBezTo>
                  <a:pt x="124401" y="641033"/>
                  <a:pt x="124718" y="630873"/>
                  <a:pt x="127893" y="622935"/>
                </a:cubicBezTo>
                <a:cubicBezTo>
                  <a:pt x="131068" y="614997"/>
                  <a:pt x="149483" y="609282"/>
                  <a:pt x="146943" y="601980"/>
                </a:cubicBezTo>
                <a:cubicBezTo>
                  <a:pt x="144403" y="594677"/>
                  <a:pt x="116780" y="588010"/>
                  <a:pt x="112653" y="579120"/>
                </a:cubicBezTo>
                <a:cubicBezTo>
                  <a:pt x="108526" y="570230"/>
                  <a:pt x="132020" y="558800"/>
                  <a:pt x="122178" y="548640"/>
                </a:cubicBezTo>
                <a:cubicBezTo>
                  <a:pt x="112336" y="538480"/>
                  <a:pt x="67250" y="526732"/>
                  <a:pt x="53598" y="518160"/>
                </a:cubicBezTo>
                <a:cubicBezTo>
                  <a:pt x="39946" y="509588"/>
                  <a:pt x="44073" y="504825"/>
                  <a:pt x="40263" y="497205"/>
                </a:cubicBezTo>
                <a:cubicBezTo>
                  <a:pt x="36453" y="489585"/>
                  <a:pt x="35818" y="480060"/>
                  <a:pt x="30738" y="472440"/>
                </a:cubicBezTo>
                <a:cubicBezTo>
                  <a:pt x="25658" y="464820"/>
                  <a:pt x="14863" y="463867"/>
                  <a:pt x="9783" y="451485"/>
                </a:cubicBezTo>
                <a:cubicBezTo>
                  <a:pt x="4703" y="439103"/>
                  <a:pt x="-1329" y="412115"/>
                  <a:pt x="258" y="398145"/>
                </a:cubicBezTo>
                <a:cubicBezTo>
                  <a:pt x="1845" y="384175"/>
                  <a:pt x="14228" y="375920"/>
                  <a:pt x="19308" y="367665"/>
                </a:cubicBezTo>
                <a:cubicBezTo>
                  <a:pt x="24388" y="359410"/>
                  <a:pt x="32643" y="354330"/>
                  <a:pt x="30738" y="348615"/>
                </a:cubicBezTo>
                <a:cubicBezTo>
                  <a:pt x="28833" y="342900"/>
                  <a:pt x="10418" y="340995"/>
                  <a:pt x="7878" y="333375"/>
                </a:cubicBezTo>
                <a:cubicBezTo>
                  <a:pt x="5338" y="325755"/>
                  <a:pt x="14228" y="311468"/>
                  <a:pt x="15498" y="302895"/>
                </a:cubicBezTo>
                <a:cubicBezTo>
                  <a:pt x="16768" y="294322"/>
                  <a:pt x="11371" y="292100"/>
                  <a:pt x="15498" y="281940"/>
                </a:cubicBezTo>
                <a:cubicBezTo>
                  <a:pt x="19625" y="271780"/>
                  <a:pt x="42168" y="253682"/>
                  <a:pt x="40263" y="241935"/>
                </a:cubicBezTo>
                <a:cubicBezTo>
                  <a:pt x="38358" y="230188"/>
                  <a:pt x="8195" y="220980"/>
                  <a:pt x="4068" y="211455"/>
                </a:cubicBezTo>
                <a:cubicBezTo>
                  <a:pt x="-60" y="201930"/>
                  <a:pt x="13593" y="199390"/>
                  <a:pt x="15498" y="184785"/>
                </a:cubicBezTo>
                <a:cubicBezTo>
                  <a:pt x="17403" y="170180"/>
                  <a:pt x="15815" y="139382"/>
                  <a:pt x="15498" y="123825"/>
                </a:cubicBezTo>
                <a:cubicBezTo>
                  <a:pt x="15181" y="108268"/>
                  <a:pt x="8831" y="102235"/>
                  <a:pt x="13593" y="91440"/>
                </a:cubicBezTo>
                <a:cubicBezTo>
                  <a:pt x="18355" y="80645"/>
                  <a:pt x="38041" y="66040"/>
                  <a:pt x="44073" y="59055"/>
                </a:cubicBezTo>
                <a:cubicBezTo>
                  <a:pt x="50105" y="52070"/>
                  <a:pt x="49788" y="54610"/>
                  <a:pt x="49788" y="49530"/>
                </a:cubicBezTo>
                <a:cubicBezTo>
                  <a:pt x="49788" y="44450"/>
                  <a:pt x="40898" y="36830"/>
                  <a:pt x="44073" y="28575"/>
                </a:cubicBezTo>
                <a:cubicBezTo>
                  <a:pt x="47248" y="20320"/>
                  <a:pt x="54233" y="8255"/>
                  <a:pt x="68838" y="0"/>
                </a:cubicBezTo>
              </a:path>
            </a:pathLst>
          </a:cu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Freeform: Shape 92">
            <a:extLst>
              <a:ext uri="{FF2B5EF4-FFF2-40B4-BE49-F238E27FC236}">
                <a16:creationId xmlns:a16="http://schemas.microsoft.com/office/drawing/2014/main" id="{93E0F71B-99B4-442F-AE26-8814D492EF38}"/>
              </a:ext>
            </a:extLst>
          </p:cNvPr>
          <p:cNvSpPr/>
          <p:nvPr/>
        </p:nvSpPr>
        <p:spPr>
          <a:xfrm>
            <a:off x="9397776" y="2797077"/>
            <a:ext cx="197472" cy="1219200"/>
          </a:xfrm>
          <a:custGeom>
            <a:avLst/>
            <a:gdLst>
              <a:gd name="connsiteX0" fmla="*/ 0 w 197472"/>
              <a:gd name="connsiteY0" fmla="*/ 1219200 h 1219200"/>
              <a:gd name="connsiteX1" fmla="*/ 26670 w 197472"/>
              <a:gd name="connsiteY1" fmla="*/ 1156335 h 1219200"/>
              <a:gd name="connsiteX2" fmla="*/ 62865 w 197472"/>
              <a:gd name="connsiteY2" fmla="*/ 1122045 h 1219200"/>
              <a:gd name="connsiteX3" fmla="*/ 110490 w 197472"/>
              <a:gd name="connsiteY3" fmla="*/ 1066800 h 1219200"/>
              <a:gd name="connsiteX4" fmla="*/ 150495 w 197472"/>
              <a:gd name="connsiteY4" fmla="*/ 1013460 h 1219200"/>
              <a:gd name="connsiteX5" fmla="*/ 112395 w 197472"/>
              <a:gd name="connsiteY5" fmla="*/ 933450 h 1219200"/>
              <a:gd name="connsiteX6" fmla="*/ 80010 w 197472"/>
              <a:gd name="connsiteY6" fmla="*/ 866775 h 1219200"/>
              <a:gd name="connsiteX7" fmla="*/ 80010 w 197472"/>
              <a:gd name="connsiteY7" fmla="*/ 832485 h 1219200"/>
              <a:gd name="connsiteX8" fmla="*/ 93345 w 197472"/>
              <a:gd name="connsiteY8" fmla="*/ 796290 h 1219200"/>
              <a:gd name="connsiteX9" fmla="*/ 135255 w 197472"/>
              <a:gd name="connsiteY9" fmla="*/ 742950 h 1219200"/>
              <a:gd name="connsiteX10" fmla="*/ 167640 w 197472"/>
              <a:gd name="connsiteY10" fmla="*/ 704850 h 1219200"/>
              <a:gd name="connsiteX11" fmla="*/ 184785 w 197472"/>
              <a:gd name="connsiteY11" fmla="*/ 641985 h 1219200"/>
              <a:gd name="connsiteX12" fmla="*/ 194310 w 197472"/>
              <a:gd name="connsiteY12" fmla="*/ 603885 h 1219200"/>
              <a:gd name="connsiteX13" fmla="*/ 127635 w 197472"/>
              <a:gd name="connsiteY13" fmla="*/ 504825 h 1219200"/>
              <a:gd name="connsiteX14" fmla="*/ 125730 w 197472"/>
              <a:gd name="connsiteY14" fmla="*/ 466725 h 1219200"/>
              <a:gd name="connsiteX15" fmla="*/ 95250 w 197472"/>
              <a:gd name="connsiteY15" fmla="*/ 411480 h 1219200"/>
              <a:gd name="connsiteX16" fmla="*/ 116205 w 197472"/>
              <a:gd name="connsiteY16" fmla="*/ 340995 h 1219200"/>
              <a:gd name="connsiteX17" fmla="*/ 114300 w 197472"/>
              <a:gd name="connsiteY17" fmla="*/ 312420 h 1219200"/>
              <a:gd name="connsiteX18" fmla="*/ 127635 w 197472"/>
              <a:gd name="connsiteY18" fmla="*/ 272415 h 1219200"/>
              <a:gd name="connsiteX19" fmla="*/ 123825 w 197472"/>
              <a:gd name="connsiteY19" fmla="*/ 171450 h 1219200"/>
              <a:gd name="connsiteX20" fmla="*/ 133350 w 197472"/>
              <a:gd name="connsiteY20" fmla="*/ 72390 h 1219200"/>
              <a:gd name="connsiteX21" fmla="*/ 137160 w 197472"/>
              <a:gd name="connsiteY21" fmla="*/ 0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7472" h="1219200">
                <a:moveTo>
                  <a:pt x="0" y="1219200"/>
                </a:moveTo>
                <a:cubicBezTo>
                  <a:pt x="8096" y="1195863"/>
                  <a:pt x="16193" y="1172527"/>
                  <a:pt x="26670" y="1156335"/>
                </a:cubicBezTo>
                <a:cubicBezTo>
                  <a:pt x="37148" y="1140142"/>
                  <a:pt x="48895" y="1136967"/>
                  <a:pt x="62865" y="1122045"/>
                </a:cubicBezTo>
                <a:cubicBezTo>
                  <a:pt x="76835" y="1107123"/>
                  <a:pt x="95885" y="1084897"/>
                  <a:pt x="110490" y="1066800"/>
                </a:cubicBezTo>
                <a:cubicBezTo>
                  <a:pt x="125095" y="1048702"/>
                  <a:pt x="150178" y="1035685"/>
                  <a:pt x="150495" y="1013460"/>
                </a:cubicBezTo>
                <a:cubicBezTo>
                  <a:pt x="150812" y="991235"/>
                  <a:pt x="124143" y="957897"/>
                  <a:pt x="112395" y="933450"/>
                </a:cubicBezTo>
                <a:cubicBezTo>
                  <a:pt x="100648" y="909002"/>
                  <a:pt x="85408" y="883603"/>
                  <a:pt x="80010" y="866775"/>
                </a:cubicBezTo>
                <a:cubicBezTo>
                  <a:pt x="74612" y="849947"/>
                  <a:pt x="77788" y="844232"/>
                  <a:pt x="80010" y="832485"/>
                </a:cubicBezTo>
                <a:cubicBezTo>
                  <a:pt x="82232" y="820738"/>
                  <a:pt x="84138" y="811212"/>
                  <a:pt x="93345" y="796290"/>
                </a:cubicBezTo>
                <a:cubicBezTo>
                  <a:pt x="102552" y="781368"/>
                  <a:pt x="122873" y="758190"/>
                  <a:pt x="135255" y="742950"/>
                </a:cubicBezTo>
                <a:cubicBezTo>
                  <a:pt x="147638" y="727710"/>
                  <a:pt x="159385" y="721677"/>
                  <a:pt x="167640" y="704850"/>
                </a:cubicBezTo>
                <a:cubicBezTo>
                  <a:pt x="175895" y="688022"/>
                  <a:pt x="180340" y="658813"/>
                  <a:pt x="184785" y="641985"/>
                </a:cubicBezTo>
                <a:cubicBezTo>
                  <a:pt x="189230" y="625157"/>
                  <a:pt x="203835" y="626745"/>
                  <a:pt x="194310" y="603885"/>
                </a:cubicBezTo>
                <a:cubicBezTo>
                  <a:pt x="184785" y="581025"/>
                  <a:pt x="139065" y="527685"/>
                  <a:pt x="127635" y="504825"/>
                </a:cubicBezTo>
                <a:cubicBezTo>
                  <a:pt x="116205" y="481965"/>
                  <a:pt x="131128" y="482282"/>
                  <a:pt x="125730" y="466725"/>
                </a:cubicBezTo>
                <a:cubicBezTo>
                  <a:pt x="120333" y="451167"/>
                  <a:pt x="96838" y="432435"/>
                  <a:pt x="95250" y="411480"/>
                </a:cubicBezTo>
                <a:cubicBezTo>
                  <a:pt x="93662" y="390525"/>
                  <a:pt x="113030" y="357505"/>
                  <a:pt x="116205" y="340995"/>
                </a:cubicBezTo>
                <a:cubicBezTo>
                  <a:pt x="119380" y="324485"/>
                  <a:pt x="112395" y="323850"/>
                  <a:pt x="114300" y="312420"/>
                </a:cubicBezTo>
                <a:cubicBezTo>
                  <a:pt x="116205" y="300990"/>
                  <a:pt x="126048" y="295910"/>
                  <a:pt x="127635" y="272415"/>
                </a:cubicBezTo>
                <a:cubicBezTo>
                  <a:pt x="129223" y="248920"/>
                  <a:pt x="122873" y="204787"/>
                  <a:pt x="123825" y="171450"/>
                </a:cubicBezTo>
                <a:cubicBezTo>
                  <a:pt x="124777" y="138113"/>
                  <a:pt x="131127" y="100965"/>
                  <a:pt x="133350" y="72390"/>
                </a:cubicBezTo>
                <a:cubicBezTo>
                  <a:pt x="135573" y="43815"/>
                  <a:pt x="136366" y="21907"/>
                  <a:pt x="137160" y="0"/>
                </a:cubicBezTo>
              </a:path>
            </a:pathLst>
          </a:cu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Freeform: Shape 93">
            <a:extLst>
              <a:ext uri="{FF2B5EF4-FFF2-40B4-BE49-F238E27FC236}">
                <a16:creationId xmlns:a16="http://schemas.microsoft.com/office/drawing/2014/main" id="{C8FAD794-38F9-4280-ABCC-95B696B6508C}"/>
              </a:ext>
            </a:extLst>
          </p:cNvPr>
          <p:cNvSpPr/>
          <p:nvPr/>
        </p:nvSpPr>
        <p:spPr>
          <a:xfrm>
            <a:off x="9220611" y="1553112"/>
            <a:ext cx="339520" cy="1261110"/>
          </a:xfrm>
          <a:custGeom>
            <a:avLst/>
            <a:gdLst>
              <a:gd name="connsiteX0" fmla="*/ 316230 w 339520"/>
              <a:gd name="connsiteY0" fmla="*/ 1261110 h 1261110"/>
              <a:gd name="connsiteX1" fmla="*/ 304800 w 339520"/>
              <a:gd name="connsiteY1" fmla="*/ 1175385 h 1261110"/>
              <a:gd name="connsiteX2" fmla="*/ 310515 w 339520"/>
              <a:gd name="connsiteY2" fmla="*/ 1110615 h 1261110"/>
              <a:gd name="connsiteX3" fmla="*/ 308610 w 339520"/>
              <a:gd name="connsiteY3" fmla="*/ 1066800 h 1261110"/>
              <a:gd name="connsiteX4" fmla="*/ 291465 w 339520"/>
              <a:gd name="connsiteY4" fmla="*/ 1028700 h 1261110"/>
              <a:gd name="connsiteX5" fmla="*/ 289560 w 339520"/>
              <a:gd name="connsiteY5" fmla="*/ 963930 h 1261110"/>
              <a:gd name="connsiteX6" fmla="*/ 287655 w 339520"/>
              <a:gd name="connsiteY6" fmla="*/ 920115 h 1261110"/>
              <a:gd name="connsiteX7" fmla="*/ 291465 w 339520"/>
              <a:gd name="connsiteY7" fmla="*/ 883920 h 1261110"/>
              <a:gd name="connsiteX8" fmla="*/ 272415 w 339520"/>
              <a:gd name="connsiteY8" fmla="*/ 828675 h 1261110"/>
              <a:gd name="connsiteX9" fmla="*/ 272415 w 339520"/>
              <a:gd name="connsiteY9" fmla="*/ 746760 h 1261110"/>
              <a:gd name="connsiteX10" fmla="*/ 274320 w 339520"/>
              <a:gd name="connsiteY10" fmla="*/ 710565 h 1261110"/>
              <a:gd name="connsiteX11" fmla="*/ 260985 w 339520"/>
              <a:gd name="connsiteY11" fmla="*/ 676275 h 1261110"/>
              <a:gd name="connsiteX12" fmla="*/ 264795 w 339520"/>
              <a:gd name="connsiteY12" fmla="*/ 657225 h 1261110"/>
              <a:gd name="connsiteX13" fmla="*/ 287655 w 339520"/>
              <a:gd name="connsiteY13" fmla="*/ 647700 h 1261110"/>
              <a:gd name="connsiteX14" fmla="*/ 289560 w 339520"/>
              <a:gd name="connsiteY14" fmla="*/ 617220 h 1261110"/>
              <a:gd name="connsiteX15" fmla="*/ 270510 w 339520"/>
              <a:gd name="connsiteY15" fmla="*/ 601980 h 1261110"/>
              <a:gd name="connsiteX16" fmla="*/ 289560 w 339520"/>
              <a:gd name="connsiteY16" fmla="*/ 575310 h 1261110"/>
              <a:gd name="connsiteX17" fmla="*/ 283845 w 339520"/>
              <a:gd name="connsiteY17" fmla="*/ 552450 h 1261110"/>
              <a:gd name="connsiteX18" fmla="*/ 295275 w 339520"/>
              <a:gd name="connsiteY18" fmla="*/ 518160 h 1261110"/>
              <a:gd name="connsiteX19" fmla="*/ 280035 w 339520"/>
              <a:gd name="connsiteY19" fmla="*/ 481965 h 1261110"/>
              <a:gd name="connsiteX20" fmla="*/ 310515 w 339520"/>
              <a:gd name="connsiteY20" fmla="*/ 472440 h 1261110"/>
              <a:gd name="connsiteX21" fmla="*/ 337185 w 339520"/>
              <a:gd name="connsiteY21" fmla="*/ 453390 h 1261110"/>
              <a:gd name="connsiteX22" fmla="*/ 247650 w 339520"/>
              <a:gd name="connsiteY22" fmla="*/ 428625 h 1261110"/>
              <a:gd name="connsiteX23" fmla="*/ 222885 w 339520"/>
              <a:gd name="connsiteY23" fmla="*/ 409575 h 1261110"/>
              <a:gd name="connsiteX24" fmla="*/ 224790 w 339520"/>
              <a:gd name="connsiteY24" fmla="*/ 382905 h 1261110"/>
              <a:gd name="connsiteX25" fmla="*/ 253365 w 339520"/>
              <a:gd name="connsiteY25" fmla="*/ 350520 h 1261110"/>
              <a:gd name="connsiteX26" fmla="*/ 247650 w 339520"/>
              <a:gd name="connsiteY26" fmla="*/ 300990 h 1261110"/>
              <a:gd name="connsiteX27" fmla="*/ 262890 w 339520"/>
              <a:gd name="connsiteY27" fmla="*/ 262890 h 1261110"/>
              <a:gd name="connsiteX28" fmla="*/ 260985 w 339520"/>
              <a:gd name="connsiteY28" fmla="*/ 238125 h 1261110"/>
              <a:gd name="connsiteX29" fmla="*/ 266700 w 339520"/>
              <a:gd name="connsiteY29" fmla="*/ 200025 h 1261110"/>
              <a:gd name="connsiteX30" fmla="*/ 247650 w 339520"/>
              <a:gd name="connsiteY30" fmla="*/ 179070 h 1261110"/>
              <a:gd name="connsiteX31" fmla="*/ 247650 w 339520"/>
              <a:gd name="connsiteY31" fmla="*/ 140970 h 1261110"/>
              <a:gd name="connsiteX32" fmla="*/ 205740 w 339520"/>
              <a:gd name="connsiteY32" fmla="*/ 83820 h 1261110"/>
              <a:gd name="connsiteX33" fmla="*/ 173355 w 339520"/>
              <a:gd name="connsiteY33" fmla="*/ 53340 h 1261110"/>
              <a:gd name="connsiteX34" fmla="*/ 0 w 339520"/>
              <a:gd name="connsiteY34" fmla="*/ 0 h 1261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39520" h="1261110">
                <a:moveTo>
                  <a:pt x="316230" y="1261110"/>
                </a:moveTo>
                <a:cubicBezTo>
                  <a:pt x="310991" y="1230788"/>
                  <a:pt x="305752" y="1200467"/>
                  <a:pt x="304800" y="1175385"/>
                </a:cubicBezTo>
                <a:cubicBezTo>
                  <a:pt x="303848" y="1150303"/>
                  <a:pt x="309880" y="1128712"/>
                  <a:pt x="310515" y="1110615"/>
                </a:cubicBezTo>
                <a:cubicBezTo>
                  <a:pt x="311150" y="1092517"/>
                  <a:pt x="311785" y="1080452"/>
                  <a:pt x="308610" y="1066800"/>
                </a:cubicBezTo>
                <a:cubicBezTo>
                  <a:pt x="305435" y="1053148"/>
                  <a:pt x="294640" y="1045845"/>
                  <a:pt x="291465" y="1028700"/>
                </a:cubicBezTo>
                <a:cubicBezTo>
                  <a:pt x="288290" y="1011555"/>
                  <a:pt x="290195" y="982027"/>
                  <a:pt x="289560" y="963930"/>
                </a:cubicBezTo>
                <a:cubicBezTo>
                  <a:pt x="288925" y="945832"/>
                  <a:pt x="287337" y="933450"/>
                  <a:pt x="287655" y="920115"/>
                </a:cubicBezTo>
                <a:cubicBezTo>
                  <a:pt x="287972" y="906780"/>
                  <a:pt x="294005" y="899160"/>
                  <a:pt x="291465" y="883920"/>
                </a:cubicBezTo>
                <a:cubicBezTo>
                  <a:pt x="288925" y="868680"/>
                  <a:pt x="275590" y="851535"/>
                  <a:pt x="272415" y="828675"/>
                </a:cubicBezTo>
                <a:cubicBezTo>
                  <a:pt x="269240" y="805815"/>
                  <a:pt x="272098" y="766445"/>
                  <a:pt x="272415" y="746760"/>
                </a:cubicBezTo>
                <a:cubicBezTo>
                  <a:pt x="272732" y="727075"/>
                  <a:pt x="276225" y="722312"/>
                  <a:pt x="274320" y="710565"/>
                </a:cubicBezTo>
                <a:cubicBezTo>
                  <a:pt x="272415" y="698818"/>
                  <a:pt x="262572" y="685165"/>
                  <a:pt x="260985" y="676275"/>
                </a:cubicBezTo>
                <a:cubicBezTo>
                  <a:pt x="259398" y="667385"/>
                  <a:pt x="260350" y="661988"/>
                  <a:pt x="264795" y="657225"/>
                </a:cubicBezTo>
                <a:cubicBezTo>
                  <a:pt x="269240" y="652462"/>
                  <a:pt x="283528" y="654367"/>
                  <a:pt x="287655" y="647700"/>
                </a:cubicBezTo>
                <a:cubicBezTo>
                  <a:pt x="291782" y="641033"/>
                  <a:pt x="292417" y="624840"/>
                  <a:pt x="289560" y="617220"/>
                </a:cubicBezTo>
                <a:cubicBezTo>
                  <a:pt x="286703" y="609600"/>
                  <a:pt x="270510" y="608965"/>
                  <a:pt x="270510" y="601980"/>
                </a:cubicBezTo>
                <a:cubicBezTo>
                  <a:pt x="270510" y="594995"/>
                  <a:pt x="287338" y="583565"/>
                  <a:pt x="289560" y="575310"/>
                </a:cubicBezTo>
                <a:cubicBezTo>
                  <a:pt x="291782" y="567055"/>
                  <a:pt x="282893" y="561975"/>
                  <a:pt x="283845" y="552450"/>
                </a:cubicBezTo>
                <a:cubicBezTo>
                  <a:pt x="284797" y="542925"/>
                  <a:pt x="295910" y="529907"/>
                  <a:pt x="295275" y="518160"/>
                </a:cubicBezTo>
                <a:cubicBezTo>
                  <a:pt x="294640" y="506413"/>
                  <a:pt x="277495" y="489585"/>
                  <a:pt x="280035" y="481965"/>
                </a:cubicBezTo>
                <a:cubicBezTo>
                  <a:pt x="282575" y="474345"/>
                  <a:pt x="300990" y="477203"/>
                  <a:pt x="310515" y="472440"/>
                </a:cubicBezTo>
                <a:cubicBezTo>
                  <a:pt x="320040" y="467677"/>
                  <a:pt x="347662" y="460692"/>
                  <a:pt x="337185" y="453390"/>
                </a:cubicBezTo>
                <a:cubicBezTo>
                  <a:pt x="326708" y="446088"/>
                  <a:pt x="266700" y="435927"/>
                  <a:pt x="247650" y="428625"/>
                </a:cubicBezTo>
                <a:cubicBezTo>
                  <a:pt x="228600" y="421323"/>
                  <a:pt x="226695" y="417195"/>
                  <a:pt x="222885" y="409575"/>
                </a:cubicBezTo>
                <a:cubicBezTo>
                  <a:pt x="219075" y="401955"/>
                  <a:pt x="219710" y="392747"/>
                  <a:pt x="224790" y="382905"/>
                </a:cubicBezTo>
                <a:cubicBezTo>
                  <a:pt x="229870" y="373062"/>
                  <a:pt x="249555" y="364172"/>
                  <a:pt x="253365" y="350520"/>
                </a:cubicBezTo>
                <a:cubicBezTo>
                  <a:pt x="257175" y="336868"/>
                  <a:pt x="246063" y="315595"/>
                  <a:pt x="247650" y="300990"/>
                </a:cubicBezTo>
                <a:cubicBezTo>
                  <a:pt x="249237" y="286385"/>
                  <a:pt x="260668" y="273367"/>
                  <a:pt x="262890" y="262890"/>
                </a:cubicBezTo>
                <a:cubicBezTo>
                  <a:pt x="265112" y="252413"/>
                  <a:pt x="260350" y="248602"/>
                  <a:pt x="260985" y="238125"/>
                </a:cubicBezTo>
                <a:cubicBezTo>
                  <a:pt x="261620" y="227648"/>
                  <a:pt x="268922" y="209867"/>
                  <a:pt x="266700" y="200025"/>
                </a:cubicBezTo>
                <a:cubicBezTo>
                  <a:pt x="264478" y="190183"/>
                  <a:pt x="250825" y="188912"/>
                  <a:pt x="247650" y="179070"/>
                </a:cubicBezTo>
                <a:cubicBezTo>
                  <a:pt x="244475" y="169227"/>
                  <a:pt x="254635" y="156845"/>
                  <a:pt x="247650" y="140970"/>
                </a:cubicBezTo>
                <a:cubicBezTo>
                  <a:pt x="240665" y="125095"/>
                  <a:pt x="218122" y="98425"/>
                  <a:pt x="205740" y="83820"/>
                </a:cubicBezTo>
                <a:cubicBezTo>
                  <a:pt x="193357" y="69215"/>
                  <a:pt x="207645" y="67310"/>
                  <a:pt x="173355" y="53340"/>
                </a:cubicBezTo>
                <a:cubicBezTo>
                  <a:pt x="139065" y="39370"/>
                  <a:pt x="69532" y="19685"/>
                  <a:pt x="0" y="0"/>
                </a:cubicBezTo>
              </a:path>
            </a:pathLst>
          </a:cu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6" name="Straight Connector 95">
            <a:extLst>
              <a:ext uri="{FF2B5EF4-FFF2-40B4-BE49-F238E27FC236}">
                <a16:creationId xmlns:a16="http://schemas.microsoft.com/office/drawing/2014/main" id="{906E1162-1206-4497-8627-8BFCCFEC5C71}"/>
              </a:ext>
            </a:extLst>
          </p:cNvPr>
          <p:cNvCxnSpPr/>
          <p:nvPr/>
        </p:nvCxnSpPr>
        <p:spPr>
          <a:xfrm>
            <a:off x="9146316" y="1494137"/>
            <a:ext cx="46863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9A3F38F0-D4E6-4296-8327-99422882C5CC}"/>
              </a:ext>
            </a:extLst>
          </p:cNvPr>
          <p:cNvCxnSpPr>
            <a:cxnSpLocks/>
          </p:cNvCxnSpPr>
          <p:nvPr/>
        </p:nvCxnSpPr>
        <p:spPr>
          <a:xfrm flipV="1">
            <a:off x="9146316" y="1452032"/>
            <a:ext cx="0" cy="4953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B60448BA-9D56-4FCE-80D7-25E78128A642}"/>
              </a:ext>
            </a:extLst>
          </p:cNvPr>
          <p:cNvCxnSpPr>
            <a:cxnSpLocks/>
          </p:cNvCxnSpPr>
          <p:nvPr/>
        </p:nvCxnSpPr>
        <p:spPr>
          <a:xfrm flipV="1">
            <a:off x="9611136" y="1452032"/>
            <a:ext cx="0" cy="4953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A0371621-879B-4036-A407-962E91F061C4}"/>
              </a:ext>
            </a:extLst>
          </p:cNvPr>
          <p:cNvCxnSpPr>
            <a:cxnSpLocks/>
          </p:cNvCxnSpPr>
          <p:nvPr/>
        </p:nvCxnSpPr>
        <p:spPr>
          <a:xfrm flipV="1">
            <a:off x="9241566" y="1446511"/>
            <a:ext cx="0" cy="4953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613151E1-EB93-470B-AA20-7FC23262B55B}"/>
              </a:ext>
            </a:extLst>
          </p:cNvPr>
          <p:cNvCxnSpPr>
            <a:cxnSpLocks/>
          </p:cNvCxnSpPr>
          <p:nvPr/>
        </p:nvCxnSpPr>
        <p:spPr>
          <a:xfrm flipV="1">
            <a:off x="9336816" y="1442895"/>
            <a:ext cx="0" cy="4953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DDA884FC-A25B-4CBE-BEA2-4640C8C484B9}"/>
              </a:ext>
            </a:extLst>
          </p:cNvPr>
          <p:cNvCxnSpPr>
            <a:cxnSpLocks/>
          </p:cNvCxnSpPr>
          <p:nvPr/>
        </p:nvCxnSpPr>
        <p:spPr>
          <a:xfrm flipV="1">
            <a:off x="9428256" y="1439279"/>
            <a:ext cx="0" cy="4953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F1842609-8CAA-4169-8791-81A8A65190EE}"/>
              </a:ext>
            </a:extLst>
          </p:cNvPr>
          <p:cNvCxnSpPr>
            <a:cxnSpLocks/>
          </p:cNvCxnSpPr>
          <p:nvPr/>
        </p:nvCxnSpPr>
        <p:spPr>
          <a:xfrm flipV="1">
            <a:off x="9519696" y="1443283"/>
            <a:ext cx="0" cy="4953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05" name="TextBox 104">
            <a:extLst>
              <a:ext uri="{FF2B5EF4-FFF2-40B4-BE49-F238E27FC236}">
                <a16:creationId xmlns:a16="http://schemas.microsoft.com/office/drawing/2014/main" id="{526D9E8F-8A59-4050-AAB6-B7100FC9BC16}"/>
              </a:ext>
            </a:extLst>
          </p:cNvPr>
          <p:cNvSpPr txBox="1"/>
          <p:nvPr/>
        </p:nvSpPr>
        <p:spPr>
          <a:xfrm>
            <a:off x="9018597" y="1228928"/>
            <a:ext cx="269626" cy="276999"/>
          </a:xfrm>
          <a:prstGeom prst="rect">
            <a:avLst/>
          </a:prstGeom>
          <a:noFill/>
        </p:spPr>
        <p:txBody>
          <a:bodyPr wrap="none" rtlCol="0">
            <a:spAutoFit/>
          </a:bodyPr>
          <a:lstStyle/>
          <a:p>
            <a:r>
              <a:rPr lang="en-US" sz="1200" dirty="0">
                <a:latin typeface="Arial" panose="020B0604020202020204" pitchFamily="34" charset="0"/>
                <a:cs typeface="Arial" panose="020B0604020202020204" pitchFamily="34" charset="0"/>
              </a:rPr>
              <a:t>0</a:t>
            </a:r>
          </a:p>
        </p:txBody>
      </p:sp>
      <p:sp>
        <p:nvSpPr>
          <p:cNvPr id="106" name="TextBox 105">
            <a:extLst>
              <a:ext uri="{FF2B5EF4-FFF2-40B4-BE49-F238E27FC236}">
                <a16:creationId xmlns:a16="http://schemas.microsoft.com/office/drawing/2014/main" id="{5EABBE25-67FA-457E-BE0C-4AA003C38574}"/>
              </a:ext>
            </a:extLst>
          </p:cNvPr>
          <p:cNvSpPr txBox="1"/>
          <p:nvPr/>
        </p:nvSpPr>
        <p:spPr>
          <a:xfrm>
            <a:off x="9206982" y="1231346"/>
            <a:ext cx="269626" cy="276999"/>
          </a:xfrm>
          <a:prstGeom prst="rect">
            <a:avLst/>
          </a:prstGeom>
          <a:noFill/>
        </p:spPr>
        <p:txBody>
          <a:bodyPr wrap="none" rtlCol="0">
            <a:spAutoFit/>
          </a:bodyPr>
          <a:lstStyle/>
          <a:p>
            <a:r>
              <a:rPr lang="en-US" sz="1200" dirty="0">
                <a:latin typeface="Arial" panose="020B0604020202020204" pitchFamily="34" charset="0"/>
                <a:cs typeface="Arial" panose="020B0604020202020204" pitchFamily="34" charset="0"/>
              </a:rPr>
              <a:t>2</a:t>
            </a:r>
          </a:p>
        </p:txBody>
      </p:sp>
      <p:sp>
        <p:nvSpPr>
          <p:cNvPr id="107" name="TextBox 106">
            <a:extLst>
              <a:ext uri="{FF2B5EF4-FFF2-40B4-BE49-F238E27FC236}">
                <a16:creationId xmlns:a16="http://schemas.microsoft.com/office/drawing/2014/main" id="{C6646486-F762-48DC-AA18-0FDDAB834F99}"/>
              </a:ext>
            </a:extLst>
          </p:cNvPr>
          <p:cNvSpPr txBox="1"/>
          <p:nvPr/>
        </p:nvSpPr>
        <p:spPr>
          <a:xfrm>
            <a:off x="9376242" y="1233936"/>
            <a:ext cx="269626" cy="276999"/>
          </a:xfrm>
          <a:prstGeom prst="rect">
            <a:avLst/>
          </a:prstGeom>
          <a:noFill/>
        </p:spPr>
        <p:txBody>
          <a:bodyPr wrap="none" rtlCol="0">
            <a:spAutoFit/>
          </a:bodyPr>
          <a:lstStyle/>
          <a:p>
            <a:r>
              <a:rPr lang="en-US" sz="1200" dirty="0">
                <a:latin typeface="Arial" panose="020B0604020202020204" pitchFamily="34" charset="0"/>
                <a:cs typeface="Arial" panose="020B0604020202020204" pitchFamily="34" charset="0"/>
              </a:rPr>
              <a:t>4</a:t>
            </a:r>
          </a:p>
        </p:txBody>
      </p:sp>
      <p:sp>
        <p:nvSpPr>
          <p:cNvPr id="109" name="TextBox 108">
            <a:extLst>
              <a:ext uri="{FF2B5EF4-FFF2-40B4-BE49-F238E27FC236}">
                <a16:creationId xmlns:a16="http://schemas.microsoft.com/office/drawing/2014/main" id="{25432D70-7CB7-476D-91A6-C122F43EB5D0}"/>
              </a:ext>
            </a:extLst>
          </p:cNvPr>
          <p:cNvSpPr txBox="1"/>
          <p:nvPr/>
        </p:nvSpPr>
        <p:spPr>
          <a:xfrm>
            <a:off x="8924128" y="767335"/>
            <a:ext cx="806631" cy="261610"/>
          </a:xfrm>
          <a:prstGeom prst="rect">
            <a:avLst/>
          </a:prstGeom>
          <a:noFill/>
        </p:spPr>
        <p:txBody>
          <a:bodyPr wrap="none" rtlCol="0">
            <a:spAutoFit/>
          </a:bodyPr>
          <a:lstStyle/>
          <a:p>
            <a:r>
              <a:rPr lang="en-US" sz="1100" b="1" dirty="0">
                <a:latin typeface="Arial" panose="020B0604020202020204" pitchFamily="34" charset="0"/>
                <a:cs typeface="Arial" panose="020B0604020202020204" pitchFamily="34" charset="0"/>
              </a:rPr>
              <a:t>CARBON</a:t>
            </a:r>
          </a:p>
        </p:txBody>
      </p:sp>
      <p:sp>
        <p:nvSpPr>
          <p:cNvPr id="110" name="TextBox 109">
            <a:extLst>
              <a:ext uri="{FF2B5EF4-FFF2-40B4-BE49-F238E27FC236}">
                <a16:creationId xmlns:a16="http://schemas.microsoft.com/office/drawing/2014/main" id="{DEB3EE9F-51FD-4688-8ECB-8803C1BFF452}"/>
              </a:ext>
            </a:extLst>
          </p:cNvPr>
          <p:cNvSpPr txBox="1"/>
          <p:nvPr/>
        </p:nvSpPr>
        <p:spPr>
          <a:xfrm>
            <a:off x="8862910" y="907200"/>
            <a:ext cx="906017" cy="261610"/>
          </a:xfrm>
          <a:prstGeom prst="rect">
            <a:avLst/>
          </a:prstGeom>
          <a:noFill/>
        </p:spPr>
        <p:txBody>
          <a:bodyPr wrap="none" rtlCol="0">
            <a:spAutoFit/>
          </a:bodyPr>
          <a:lstStyle/>
          <a:p>
            <a:r>
              <a:rPr lang="en-US" sz="1100" b="1" dirty="0">
                <a:latin typeface="Arial" panose="020B0604020202020204" pitchFamily="34" charset="0"/>
                <a:cs typeface="Arial" panose="020B0604020202020204" pitchFamily="34" charset="0"/>
              </a:rPr>
              <a:t>ISOTOPES</a:t>
            </a:r>
          </a:p>
        </p:txBody>
      </p:sp>
      <p:sp>
        <p:nvSpPr>
          <p:cNvPr id="111" name="TextBox 110">
            <a:extLst>
              <a:ext uri="{FF2B5EF4-FFF2-40B4-BE49-F238E27FC236}">
                <a16:creationId xmlns:a16="http://schemas.microsoft.com/office/drawing/2014/main" id="{3CBFF339-9197-4338-91D7-3D04D8CF3D64}"/>
              </a:ext>
            </a:extLst>
          </p:cNvPr>
          <p:cNvSpPr txBox="1"/>
          <p:nvPr/>
        </p:nvSpPr>
        <p:spPr>
          <a:xfrm rot="16200000">
            <a:off x="8936189" y="1973972"/>
            <a:ext cx="710451" cy="348878"/>
          </a:xfrm>
          <a:prstGeom prst="rect">
            <a:avLst/>
          </a:prstGeom>
          <a:noFill/>
        </p:spPr>
        <p:txBody>
          <a:bodyPr wrap="none" rtlCol="0">
            <a:spAutoFit/>
          </a:bodyPr>
          <a:lstStyle/>
          <a:p>
            <a:pPr algn="ctr">
              <a:lnSpc>
                <a:spcPts val="1000"/>
              </a:lnSpc>
            </a:pPr>
            <a:r>
              <a:rPr lang="en-US" sz="1100" b="1" dirty="0" err="1">
                <a:latin typeface="Arial" panose="020B0604020202020204" pitchFamily="34" charset="0"/>
                <a:cs typeface="Arial" panose="020B0604020202020204" pitchFamily="34" charset="0"/>
              </a:rPr>
              <a:t>Kamura</a:t>
            </a:r>
            <a:endParaRPr lang="en-US" sz="1100" b="1" dirty="0">
              <a:latin typeface="Arial" panose="020B0604020202020204" pitchFamily="34" charset="0"/>
              <a:cs typeface="Arial" panose="020B0604020202020204" pitchFamily="34" charset="0"/>
            </a:endParaRPr>
          </a:p>
          <a:p>
            <a:pPr algn="ctr">
              <a:lnSpc>
                <a:spcPts val="1000"/>
              </a:lnSpc>
            </a:pPr>
            <a:r>
              <a:rPr lang="en-US" sz="1100" b="1" dirty="0">
                <a:latin typeface="Arial" panose="020B0604020202020204" pitchFamily="34" charset="0"/>
                <a:cs typeface="Arial" panose="020B0604020202020204" pitchFamily="34" charset="0"/>
              </a:rPr>
              <a:t>event</a:t>
            </a:r>
          </a:p>
        </p:txBody>
      </p:sp>
      <p:cxnSp>
        <p:nvCxnSpPr>
          <p:cNvPr id="114" name="Straight Connector 113">
            <a:extLst>
              <a:ext uri="{FF2B5EF4-FFF2-40B4-BE49-F238E27FC236}">
                <a16:creationId xmlns:a16="http://schemas.microsoft.com/office/drawing/2014/main" id="{DC0110F4-8E03-4244-B34B-AB142D26B1E4}"/>
              </a:ext>
            </a:extLst>
          </p:cNvPr>
          <p:cNvCxnSpPr>
            <a:cxnSpLocks/>
          </p:cNvCxnSpPr>
          <p:nvPr/>
        </p:nvCxnSpPr>
        <p:spPr>
          <a:xfrm>
            <a:off x="9769387" y="793535"/>
            <a:ext cx="0" cy="568477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15" name="Freeform: Shape 114">
            <a:extLst>
              <a:ext uri="{FF2B5EF4-FFF2-40B4-BE49-F238E27FC236}">
                <a16:creationId xmlns:a16="http://schemas.microsoft.com/office/drawing/2014/main" id="{F2F91C24-3E4F-4191-8805-E2DB57FFC0F5}"/>
              </a:ext>
            </a:extLst>
          </p:cNvPr>
          <p:cNvSpPr/>
          <p:nvPr/>
        </p:nvSpPr>
        <p:spPr>
          <a:xfrm>
            <a:off x="6513311" y="4947476"/>
            <a:ext cx="72457" cy="1402080"/>
          </a:xfrm>
          <a:custGeom>
            <a:avLst/>
            <a:gdLst>
              <a:gd name="connsiteX0" fmla="*/ 72457 w 72457"/>
              <a:gd name="connsiteY0" fmla="*/ 1402080 h 1402080"/>
              <a:gd name="connsiteX1" fmla="*/ 19810 w 72457"/>
              <a:gd name="connsiteY1" fmla="*/ 1136072 h 1402080"/>
              <a:gd name="connsiteX2" fmla="*/ 413 w 72457"/>
              <a:gd name="connsiteY2" fmla="*/ 689956 h 1402080"/>
              <a:gd name="connsiteX3" fmla="*/ 8726 w 72457"/>
              <a:gd name="connsiteY3" fmla="*/ 313112 h 1402080"/>
              <a:gd name="connsiteX4" fmla="*/ 33664 w 72457"/>
              <a:gd name="connsiteY4" fmla="*/ 0 h 1402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457" h="1402080">
                <a:moveTo>
                  <a:pt x="72457" y="1402080"/>
                </a:moveTo>
                <a:cubicBezTo>
                  <a:pt x="52137" y="1328419"/>
                  <a:pt x="31817" y="1254759"/>
                  <a:pt x="19810" y="1136072"/>
                </a:cubicBezTo>
                <a:cubicBezTo>
                  <a:pt x="7803" y="1017385"/>
                  <a:pt x="2260" y="827116"/>
                  <a:pt x="413" y="689956"/>
                </a:cubicBezTo>
                <a:cubicBezTo>
                  <a:pt x="-1434" y="552796"/>
                  <a:pt x="3184" y="428105"/>
                  <a:pt x="8726" y="313112"/>
                </a:cubicBezTo>
                <a:cubicBezTo>
                  <a:pt x="14268" y="198119"/>
                  <a:pt x="23966" y="99059"/>
                  <a:pt x="33664" y="0"/>
                </a:cubicBezTo>
              </a:path>
            </a:pathLst>
          </a:cu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Freeform: Shape 115">
            <a:extLst>
              <a:ext uri="{FF2B5EF4-FFF2-40B4-BE49-F238E27FC236}">
                <a16:creationId xmlns:a16="http://schemas.microsoft.com/office/drawing/2014/main" id="{06ABAA66-F294-4E60-A8C3-A62B572D89FB}"/>
              </a:ext>
            </a:extLst>
          </p:cNvPr>
          <p:cNvSpPr/>
          <p:nvPr/>
        </p:nvSpPr>
        <p:spPr>
          <a:xfrm>
            <a:off x="6541434" y="3154697"/>
            <a:ext cx="315883" cy="1842655"/>
          </a:xfrm>
          <a:custGeom>
            <a:avLst/>
            <a:gdLst>
              <a:gd name="connsiteX0" fmla="*/ 0 w 315883"/>
              <a:gd name="connsiteY0" fmla="*/ 1814946 h 1814946"/>
              <a:gd name="connsiteX1" fmla="*/ 38792 w 315883"/>
              <a:gd name="connsiteY1" fmla="*/ 1421477 h 1814946"/>
              <a:gd name="connsiteX2" fmla="*/ 52647 w 315883"/>
              <a:gd name="connsiteY2" fmla="*/ 1199804 h 1814946"/>
              <a:gd name="connsiteX3" fmla="*/ 52647 w 315883"/>
              <a:gd name="connsiteY3" fmla="*/ 933797 h 1814946"/>
              <a:gd name="connsiteX4" fmla="*/ 69272 w 315883"/>
              <a:gd name="connsiteY4" fmla="*/ 762000 h 1814946"/>
              <a:gd name="connsiteX5" fmla="*/ 155170 w 315883"/>
              <a:gd name="connsiteY5" fmla="*/ 443346 h 1814946"/>
              <a:gd name="connsiteX6" fmla="*/ 238298 w 315883"/>
              <a:gd name="connsiteY6" fmla="*/ 246611 h 1814946"/>
              <a:gd name="connsiteX7" fmla="*/ 315883 w 315883"/>
              <a:gd name="connsiteY7" fmla="*/ 0 h 1814946"/>
              <a:gd name="connsiteX0" fmla="*/ 0 w 315883"/>
              <a:gd name="connsiteY0" fmla="*/ 1842655 h 1842655"/>
              <a:gd name="connsiteX1" fmla="*/ 38792 w 315883"/>
              <a:gd name="connsiteY1" fmla="*/ 1421477 h 1842655"/>
              <a:gd name="connsiteX2" fmla="*/ 52647 w 315883"/>
              <a:gd name="connsiteY2" fmla="*/ 1199804 h 1842655"/>
              <a:gd name="connsiteX3" fmla="*/ 52647 w 315883"/>
              <a:gd name="connsiteY3" fmla="*/ 933797 h 1842655"/>
              <a:gd name="connsiteX4" fmla="*/ 69272 w 315883"/>
              <a:gd name="connsiteY4" fmla="*/ 762000 h 1842655"/>
              <a:gd name="connsiteX5" fmla="*/ 155170 w 315883"/>
              <a:gd name="connsiteY5" fmla="*/ 443346 h 1842655"/>
              <a:gd name="connsiteX6" fmla="*/ 238298 w 315883"/>
              <a:gd name="connsiteY6" fmla="*/ 246611 h 1842655"/>
              <a:gd name="connsiteX7" fmla="*/ 315883 w 315883"/>
              <a:gd name="connsiteY7" fmla="*/ 0 h 1842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5883" h="1842655">
                <a:moveTo>
                  <a:pt x="0" y="1842655"/>
                </a:moveTo>
                <a:cubicBezTo>
                  <a:pt x="15009" y="1697182"/>
                  <a:pt x="30018" y="1528619"/>
                  <a:pt x="38792" y="1421477"/>
                </a:cubicBezTo>
                <a:cubicBezTo>
                  <a:pt x="47566" y="1314335"/>
                  <a:pt x="50338" y="1281084"/>
                  <a:pt x="52647" y="1199804"/>
                </a:cubicBezTo>
                <a:cubicBezTo>
                  <a:pt x="54956" y="1118524"/>
                  <a:pt x="49876" y="1006764"/>
                  <a:pt x="52647" y="933797"/>
                </a:cubicBezTo>
                <a:cubicBezTo>
                  <a:pt x="55418" y="860830"/>
                  <a:pt x="52185" y="843742"/>
                  <a:pt x="69272" y="762000"/>
                </a:cubicBezTo>
                <a:cubicBezTo>
                  <a:pt x="86359" y="680258"/>
                  <a:pt x="126999" y="529244"/>
                  <a:pt x="155170" y="443346"/>
                </a:cubicBezTo>
                <a:cubicBezTo>
                  <a:pt x="183341" y="357448"/>
                  <a:pt x="211513" y="320502"/>
                  <a:pt x="238298" y="246611"/>
                </a:cubicBezTo>
                <a:cubicBezTo>
                  <a:pt x="265083" y="172720"/>
                  <a:pt x="290483" y="86360"/>
                  <a:pt x="315883" y="0"/>
                </a:cubicBezTo>
              </a:path>
            </a:pathLst>
          </a:cu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Freeform: Shape 116">
            <a:extLst>
              <a:ext uri="{FF2B5EF4-FFF2-40B4-BE49-F238E27FC236}">
                <a16:creationId xmlns:a16="http://schemas.microsoft.com/office/drawing/2014/main" id="{93B1904A-958A-4A98-A237-B39254A2530E}"/>
              </a:ext>
            </a:extLst>
          </p:cNvPr>
          <p:cNvSpPr/>
          <p:nvPr/>
        </p:nvSpPr>
        <p:spPr>
          <a:xfrm>
            <a:off x="6846234" y="1602988"/>
            <a:ext cx="347985" cy="1582189"/>
          </a:xfrm>
          <a:custGeom>
            <a:avLst/>
            <a:gdLst>
              <a:gd name="connsiteX0" fmla="*/ 0 w 347985"/>
              <a:gd name="connsiteY0" fmla="*/ 1582189 h 1582189"/>
              <a:gd name="connsiteX1" fmla="*/ 77585 w 347985"/>
              <a:gd name="connsiteY1" fmla="*/ 1169324 h 1582189"/>
              <a:gd name="connsiteX2" fmla="*/ 80356 w 347985"/>
              <a:gd name="connsiteY2" fmla="*/ 986444 h 1582189"/>
              <a:gd name="connsiteX3" fmla="*/ 133003 w 347985"/>
              <a:gd name="connsiteY3" fmla="*/ 742604 h 1582189"/>
              <a:gd name="connsiteX4" fmla="*/ 135774 w 347985"/>
              <a:gd name="connsiteY4" fmla="*/ 684415 h 1582189"/>
              <a:gd name="connsiteX5" fmla="*/ 127461 w 347985"/>
              <a:gd name="connsiteY5" fmla="*/ 628997 h 1582189"/>
              <a:gd name="connsiteX6" fmla="*/ 224443 w 347985"/>
              <a:gd name="connsiteY6" fmla="*/ 543099 h 1582189"/>
              <a:gd name="connsiteX7" fmla="*/ 229985 w 347985"/>
              <a:gd name="connsiteY7" fmla="*/ 493222 h 1582189"/>
              <a:gd name="connsiteX8" fmla="*/ 171796 w 347985"/>
              <a:gd name="connsiteY8" fmla="*/ 451659 h 1582189"/>
              <a:gd name="connsiteX9" fmla="*/ 49876 w 347985"/>
              <a:gd name="connsiteY9" fmla="*/ 423949 h 1582189"/>
              <a:gd name="connsiteX10" fmla="*/ 52647 w 347985"/>
              <a:gd name="connsiteY10" fmla="*/ 387928 h 1582189"/>
              <a:gd name="connsiteX11" fmla="*/ 288174 w 347985"/>
              <a:gd name="connsiteY11" fmla="*/ 315884 h 1582189"/>
              <a:gd name="connsiteX12" fmla="*/ 343592 w 347985"/>
              <a:gd name="connsiteY12" fmla="*/ 277091 h 1582189"/>
              <a:gd name="connsiteX13" fmla="*/ 202276 w 347985"/>
              <a:gd name="connsiteY13" fmla="*/ 218902 h 1582189"/>
              <a:gd name="connsiteX14" fmla="*/ 238298 w 347985"/>
              <a:gd name="connsiteY14" fmla="*/ 152400 h 1582189"/>
              <a:gd name="connsiteX15" fmla="*/ 149629 w 347985"/>
              <a:gd name="connsiteY15" fmla="*/ 60960 h 1582189"/>
              <a:gd name="connsiteX16" fmla="*/ 66501 w 347985"/>
              <a:gd name="connsiteY16" fmla="*/ 0 h 1582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47985" h="1582189">
                <a:moveTo>
                  <a:pt x="0" y="1582189"/>
                </a:moveTo>
                <a:cubicBezTo>
                  <a:pt x="32096" y="1425402"/>
                  <a:pt x="64192" y="1268615"/>
                  <a:pt x="77585" y="1169324"/>
                </a:cubicBezTo>
                <a:cubicBezTo>
                  <a:pt x="90978" y="1070033"/>
                  <a:pt x="71120" y="1057564"/>
                  <a:pt x="80356" y="986444"/>
                </a:cubicBezTo>
                <a:cubicBezTo>
                  <a:pt x="89592" y="915324"/>
                  <a:pt x="123767" y="792942"/>
                  <a:pt x="133003" y="742604"/>
                </a:cubicBezTo>
                <a:cubicBezTo>
                  <a:pt x="142239" y="692266"/>
                  <a:pt x="136698" y="703349"/>
                  <a:pt x="135774" y="684415"/>
                </a:cubicBezTo>
                <a:cubicBezTo>
                  <a:pt x="134850" y="665481"/>
                  <a:pt x="112683" y="652550"/>
                  <a:pt x="127461" y="628997"/>
                </a:cubicBezTo>
                <a:cubicBezTo>
                  <a:pt x="142239" y="605444"/>
                  <a:pt x="207356" y="565728"/>
                  <a:pt x="224443" y="543099"/>
                </a:cubicBezTo>
                <a:cubicBezTo>
                  <a:pt x="241530" y="520470"/>
                  <a:pt x="238759" y="508462"/>
                  <a:pt x="229985" y="493222"/>
                </a:cubicBezTo>
                <a:cubicBezTo>
                  <a:pt x="221211" y="477982"/>
                  <a:pt x="201814" y="463204"/>
                  <a:pt x="171796" y="451659"/>
                </a:cubicBezTo>
                <a:cubicBezTo>
                  <a:pt x="141778" y="440114"/>
                  <a:pt x="69734" y="434571"/>
                  <a:pt x="49876" y="423949"/>
                </a:cubicBezTo>
                <a:cubicBezTo>
                  <a:pt x="30018" y="413327"/>
                  <a:pt x="12931" y="405939"/>
                  <a:pt x="52647" y="387928"/>
                </a:cubicBezTo>
                <a:cubicBezTo>
                  <a:pt x="92363" y="369917"/>
                  <a:pt x="239683" y="334357"/>
                  <a:pt x="288174" y="315884"/>
                </a:cubicBezTo>
                <a:cubicBezTo>
                  <a:pt x="336665" y="297411"/>
                  <a:pt x="357908" y="293255"/>
                  <a:pt x="343592" y="277091"/>
                </a:cubicBezTo>
                <a:cubicBezTo>
                  <a:pt x="329276" y="260927"/>
                  <a:pt x="219825" y="239684"/>
                  <a:pt x="202276" y="218902"/>
                </a:cubicBezTo>
                <a:cubicBezTo>
                  <a:pt x="184727" y="198120"/>
                  <a:pt x="247073" y="178724"/>
                  <a:pt x="238298" y="152400"/>
                </a:cubicBezTo>
                <a:cubicBezTo>
                  <a:pt x="229524" y="126076"/>
                  <a:pt x="178262" y="86360"/>
                  <a:pt x="149629" y="60960"/>
                </a:cubicBezTo>
                <a:cubicBezTo>
                  <a:pt x="120996" y="35560"/>
                  <a:pt x="93748" y="17780"/>
                  <a:pt x="66501" y="0"/>
                </a:cubicBezTo>
              </a:path>
            </a:pathLst>
          </a:cu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Freeform: Shape 117">
            <a:extLst>
              <a:ext uri="{FF2B5EF4-FFF2-40B4-BE49-F238E27FC236}">
                <a16:creationId xmlns:a16="http://schemas.microsoft.com/office/drawing/2014/main" id="{0BB4AF51-D4A7-42AE-A54D-A37F6C578E7B}"/>
              </a:ext>
            </a:extLst>
          </p:cNvPr>
          <p:cNvSpPr/>
          <p:nvPr/>
        </p:nvSpPr>
        <p:spPr>
          <a:xfrm>
            <a:off x="6656576" y="1190123"/>
            <a:ext cx="747021" cy="423949"/>
          </a:xfrm>
          <a:custGeom>
            <a:avLst/>
            <a:gdLst>
              <a:gd name="connsiteX0" fmla="*/ 281098 w 747021"/>
              <a:gd name="connsiteY0" fmla="*/ 423949 h 423949"/>
              <a:gd name="connsiteX1" fmla="*/ 206283 w 747021"/>
              <a:gd name="connsiteY1" fmla="*/ 371302 h 423949"/>
              <a:gd name="connsiteX2" fmla="*/ 164719 w 747021"/>
              <a:gd name="connsiteY2" fmla="*/ 268778 h 423949"/>
              <a:gd name="connsiteX3" fmla="*/ 23403 w 747021"/>
              <a:gd name="connsiteY3" fmla="*/ 169025 h 423949"/>
              <a:gd name="connsiteX4" fmla="*/ 4007 w 747021"/>
              <a:gd name="connsiteY4" fmla="*/ 127462 h 423949"/>
              <a:gd name="connsiteX5" fmla="*/ 64967 w 747021"/>
              <a:gd name="connsiteY5" fmla="*/ 96982 h 423949"/>
              <a:gd name="connsiteX6" fmla="*/ 9548 w 747021"/>
              <a:gd name="connsiteY6" fmla="*/ 63731 h 423949"/>
              <a:gd name="connsiteX7" fmla="*/ 250618 w 747021"/>
              <a:gd name="connsiteY7" fmla="*/ 58189 h 423949"/>
              <a:gd name="connsiteX8" fmla="*/ 530479 w 747021"/>
              <a:gd name="connsiteY8" fmla="*/ 38793 h 423949"/>
              <a:gd name="connsiteX9" fmla="*/ 738298 w 747021"/>
              <a:gd name="connsiteY9" fmla="*/ 22167 h 423949"/>
              <a:gd name="connsiteX10" fmla="*/ 688421 w 747021"/>
              <a:gd name="connsiteY10" fmla="*/ 0 h 423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7021" h="423949">
                <a:moveTo>
                  <a:pt x="281098" y="423949"/>
                </a:moveTo>
                <a:cubicBezTo>
                  <a:pt x="253389" y="410556"/>
                  <a:pt x="225680" y="397164"/>
                  <a:pt x="206283" y="371302"/>
                </a:cubicBezTo>
                <a:cubicBezTo>
                  <a:pt x="186886" y="345440"/>
                  <a:pt x="195199" y="302491"/>
                  <a:pt x="164719" y="268778"/>
                </a:cubicBezTo>
                <a:cubicBezTo>
                  <a:pt x="134239" y="235065"/>
                  <a:pt x="50188" y="192578"/>
                  <a:pt x="23403" y="169025"/>
                </a:cubicBezTo>
                <a:cubicBezTo>
                  <a:pt x="-3382" y="145472"/>
                  <a:pt x="-2920" y="139469"/>
                  <a:pt x="4007" y="127462"/>
                </a:cubicBezTo>
                <a:cubicBezTo>
                  <a:pt x="10934" y="115455"/>
                  <a:pt x="64044" y="107604"/>
                  <a:pt x="64967" y="96982"/>
                </a:cubicBezTo>
                <a:cubicBezTo>
                  <a:pt x="65890" y="86360"/>
                  <a:pt x="-21394" y="70196"/>
                  <a:pt x="9548" y="63731"/>
                </a:cubicBezTo>
                <a:cubicBezTo>
                  <a:pt x="40490" y="57266"/>
                  <a:pt x="163796" y="62345"/>
                  <a:pt x="250618" y="58189"/>
                </a:cubicBezTo>
                <a:cubicBezTo>
                  <a:pt x="337440" y="54033"/>
                  <a:pt x="530479" y="38793"/>
                  <a:pt x="530479" y="38793"/>
                </a:cubicBezTo>
                <a:cubicBezTo>
                  <a:pt x="611759" y="32789"/>
                  <a:pt x="711974" y="28632"/>
                  <a:pt x="738298" y="22167"/>
                </a:cubicBezTo>
                <a:cubicBezTo>
                  <a:pt x="764622" y="15702"/>
                  <a:pt x="726521" y="7851"/>
                  <a:pt x="688421" y="0"/>
                </a:cubicBezTo>
              </a:path>
            </a:pathLst>
          </a:cu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Rectangle 118">
            <a:extLst>
              <a:ext uri="{FF2B5EF4-FFF2-40B4-BE49-F238E27FC236}">
                <a16:creationId xmlns:a16="http://schemas.microsoft.com/office/drawing/2014/main" id="{713BDC9B-66A3-4BB5-93D4-CA3BD9B8C36B}"/>
              </a:ext>
            </a:extLst>
          </p:cNvPr>
          <p:cNvSpPr/>
          <p:nvPr/>
        </p:nvSpPr>
        <p:spPr>
          <a:xfrm>
            <a:off x="7063969" y="4885796"/>
            <a:ext cx="72457" cy="980900"/>
          </a:xfrm>
          <a:prstGeom prst="rect">
            <a:avLst/>
          </a:prstGeom>
          <a:solidFill>
            <a:srgbClr val="00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ectangle 119">
            <a:extLst>
              <a:ext uri="{FF2B5EF4-FFF2-40B4-BE49-F238E27FC236}">
                <a16:creationId xmlns:a16="http://schemas.microsoft.com/office/drawing/2014/main" id="{366D67DC-3C74-49A6-B80D-6AEFCDDF10EB}"/>
              </a:ext>
            </a:extLst>
          </p:cNvPr>
          <p:cNvSpPr/>
          <p:nvPr/>
        </p:nvSpPr>
        <p:spPr>
          <a:xfrm>
            <a:off x="7192021" y="5463702"/>
            <a:ext cx="72457" cy="802878"/>
          </a:xfrm>
          <a:prstGeom prst="rect">
            <a:avLst/>
          </a:prstGeom>
          <a:solidFill>
            <a:srgbClr val="00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ectangle 120">
            <a:extLst>
              <a:ext uri="{FF2B5EF4-FFF2-40B4-BE49-F238E27FC236}">
                <a16:creationId xmlns:a16="http://schemas.microsoft.com/office/drawing/2014/main" id="{B258CEB9-0026-45C1-8F3E-4E0E080ED9CA}"/>
              </a:ext>
            </a:extLst>
          </p:cNvPr>
          <p:cNvSpPr/>
          <p:nvPr/>
        </p:nvSpPr>
        <p:spPr>
          <a:xfrm>
            <a:off x="7297454" y="5562851"/>
            <a:ext cx="72457" cy="685670"/>
          </a:xfrm>
          <a:prstGeom prst="rect">
            <a:avLst/>
          </a:prstGeom>
          <a:solidFill>
            <a:srgbClr val="00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ectangle 121">
            <a:extLst>
              <a:ext uri="{FF2B5EF4-FFF2-40B4-BE49-F238E27FC236}">
                <a16:creationId xmlns:a16="http://schemas.microsoft.com/office/drawing/2014/main" id="{E428A0A4-331C-46A2-AF71-987D052450E8}"/>
              </a:ext>
            </a:extLst>
          </p:cNvPr>
          <p:cNvSpPr/>
          <p:nvPr/>
        </p:nvSpPr>
        <p:spPr>
          <a:xfrm>
            <a:off x="7405513" y="5371528"/>
            <a:ext cx="72457" cy="876993"/>
          </a:xfrm>
          <a:prstGeom prst="rect">
            <a:avLst/>
          </a:prstGeom>
          <a:solidFill>
            <a:srgbClr val="00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Rectangle 122">
            <a:extLst>
              <a:ext uri="{FF2B5EF4-FFF2-40B4-BE49-F238E27FC236}">
                <a16:creationId xmlns:a16="http://schemas.microsoft.com/office/drawing/2014/main" id="{3D5328B5-9941-43E5-B131-3F0DDFCC48B9}"/>
              </a:ext>
            </a:extLst>
          </p:cNvPr>
          <p:cNvSpPr/>
          <p:nvPr/>
        </p:nvSpPr>
        <p:spPr>
          <a:xfrm>
            <a:off x="7403038" y="4399271"/>
            <a:ext cx="72457" cy="685670"/>
          </a:xfrm>
          <a:prstGeom prst="rect">
            <a:avLst/>
          </a:prstGeom>
          <a:solidFill>
            <a:srgbClr val="00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Rectangle 123">
            <a:extLst>
              <a:ext uri="{FF2B5EF4-FFF2-40B4-BE49-F238E27FC236}">
                <a16:creationId xmlns:a16="http://schemas.microsoft.com/office/drawing/2014/main" id="{0D5D4F65-7824-4669-ADAE-CDC76CAC577D}"/>
              </a:ext>
            </a:extLst>
          </p:cNvPr>
          <p:cNvSpPr/>
          <p:nvPr/>
        </p:nvSpPr>
        <p:spPr>
          <a:xfrm>
            <a:off x="7192021" y="3718781"/>
            <a:ext cx="72457" cy="203869"/>
          </a:xfrm>
          <a:prstGeom prst="rect">
            <a:avLst/>
          </a:prstGeom>
          <a:solidFill>
            <a:srgbClr val="00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Rectangle 124">
            <a:extLst>
              <a:ext uri="{FF2B5EF4-FFF2-40B4-BE49-F238E27FC236}">
                <a16:creationId xmlns:a16="http://schemas.microsoft.com/office/drawing/2014/main" id="{F78153CB-1035-46BF-858D-12C2E81751BC}"/>
              </a:ext>
            </a:extLst>
          </p:cNvPr>
          <p:cNvSpPr/>
          <p:nvPr/>
        </p:nvSpPr>
        <p:spPr>
          <a:xfrm>
            <a:off x="7063969" y="2989612"/>
            <a:ext cx="72457" cy="535487"/>
          </a:xfrm>
          <a:prstGeom prst="rect">
            <a:avLst/>
          </a:prstGeom>
          <a:solidFill>
            <a:srgbClr val="00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Rectangle 125">
            <a:extLst>
              <a:ext uri="{FF2B5EF4-FFF2-40B4-BE49-F238E27FC236}">
                <a16:creationId xmlns:a16="http://schemas.microsoft.com/office/drawing/2014/main" id="{A48C9BF9-B2E7-4434-A53E-A9B557E2FCFE}"/>
              </a:ext>
            </a:extLst>
          </p:cNvPr>
          <p:cNvSpPr/>
          <p:nvPr/>
        </p:nvSpPr>
        <p:spPr>
          <a:xfrm>
            <a:off x="7403037" y="3098083"/>
            <a:ext cx="72457" cy="620695"/>
          </a:xfrm>
          <a:prstGeom prst="rect">
            <a:avLst/>
          </a:prstGeom>
          <a:solidFill>
            <a:srgbClr val="00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Rectangle 126">
            <a:extLst>
              <a:ext uri="{FF2B5EF4-FFF2-40B4-BE49-F238E27FC236}">
                <a16:creationId xmlns:a16="http://schemas.microsoft.com/office/drawing/2014/main" id="{0EF1FFFE-23DC-4CD6-90AA-BFB3800819DF}"/>
              </a:ext>
            </a:extLst>
          </p:cNvPr>
          <p:cNvSpPr/>
          <p:nvPr/>
        </p:nvSpPr>
        <p:spPr>
          <a:xfrm>
            <a:off x="7403037" y="1995897"/>
            <a:ext cx="72457" cy="980349"/>
          </a:xfrm>
          <a:prstGeom prst="rect">
            <a:avLst/>
          </a:prstGeom>
          <a:solidFill>
            <a:srgbClr val="00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8" name="Straight Connector 127">
            <a:extLst>
              <a:ext uri="{FF2B5EF4-FFF2-40B4-BE49-F238E27FC236}">
                <a16:creationId xmlns:a16="http://schemas.microsoft.com/office/drawing/2014/main" id="{A713869A-C436-4FDC-8AC3-C4D5004E463B}"/>
              </a:ext>
            </a:extLst>
          </p:cNvPr>
          <p:cNvCxnSpPr>
            <a:cxnSpLocks/>
          </p:cNvCxnSpPr>
          <p:nvPr/>
        </p:nvCxnSpPr>
        <p:spPr>
          <a:xfrm>
            <a:off x="6093790" y="1147288"/>
            <a:ext cx="151042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3B8A121B-B3BD-41F5-9519-814C00CA1875}"/>
              </a:ext>
            </a:extLst>
          </p:cNvPr>
          <p:cNvCxnSpPr>
            <a:cxnSpLocks/>
          </p:cNvCxnSpPr>
          <p:nvPr/>
        </p:nvCxnSpPr>
        <p:spPr>
          <a:xfrm flipV="1">
            <a:off x="6232734" y="1095621"/>
            <a:ext cx="0" cy="4953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A95014AE-F8B0-4D45-8D2B-AEF5D03D1443}"/>
              </a:ext>
            </a:extLst>
          </p:cNvPr>
          <p:cNvCxnSpPr>
            <a:cxnSpLocks/>
          </p:cNvCxnSpPr>
          <p:nvPr/>
        </p:nvCxnSpPr>
        <p:spPr>
          <a:xfrm flipV="1">
            <a:off x="7347959" y="1095621"/>
            <a:ext cx="0" cy="4953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10E16019-D188-4960-B271-D4081F9DF626}"/>
              </a:ext>
            </a:extLst>
          </p:cNvPr>
          <p:cNvCxnSpPr>
            <a:cxnSpLocks/>
          </p:cNvCxnSpPr>
          <p:nvPr/>
        </p:nvCxnSpPr>
        <p:spPr>
          <a:xfrm flipV="1">
            <a:off x="6509039" y="1095621"/>
            <a:ext cx="0" cy="4953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BCFC802A-9226-4212-98F5-9E1E979DED4B}"/>
              </a:ext>
            </a:extLst>
          </p:cNvPr>
          <p:cNvCxnSpPr>
            <a:cxnSpLocks/>
          </p:cNvCxnSpPr>
          <p:nvPr/>
        </p:nvCxnSpPr>
        <p:spPr>
          <a:xfrm flipV="1">
            <a:off x="6791627" y="1095621"/>
            <a:ext cx="0" cy="4953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56B4E838-6908-442C-AF26-DA7F03D23DC1}"/>
              </a:ext>
            </a:extLst>
          </p:cNvPr>
          <p:cNvCxnSpPr>
            <a:cxnSpLocks/>
          </p:cNvCxnSpPr>
          <p:nvPr/>
        </p:nvCxnSpPr>
        <p:spPr>
          <a:xfrm flipV="1">
            <a:off x="7068241" y="1095621"/>
            <a:ext cx="0" cy="4953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6" name="TextBox 135">
            <a:extLst>
              <a:ext uri="{FF2B5EF4-FFF2-40B4-BE49-F238E27FC236}">
                <a16:creationId xmlns:a16="http://schemas.microsoft.com/office/drawing/2014/main" id="{368B8192-94D2-4F9B-BB75-21F552EB3B85}"/>
              </a:ext>
            </a:extLst>
          </p:cNvPr>
          <p:cNvSpPr txBox="1"/>
          <p:nvPr/>
        </p:nvSpPr>
        <p:spPr>
          <a:xfrm>
            <a:off x="6055134" y="896059"/>
            <a:ext cx="354584" cy="276999"/>
          </a:xfrm>
          <a:prstGeom prst="rect">
            <a:avLst/>
          </a:prstGeom>
          <a:noFill/>
        </p:spPr>
        <p:txBody>
          <a:bodyPr wrap="none" rtlCol="0">
            <a:spAutoFit/>
          </a:bodyPr>
          <a:lstStyle/>
          <a:p>
            <a:r>
              <a:rPr lang="en-US" sz="1200" dirty="0">
                <a:latin typeface="Arial" panose="020B0604020202020204" pitchFamily="34" charset="0"/>
                <a:cs typeface="Arial" panose="020B0604020202020204" pitchFamily="34" charset="0"/>
              </a:rPr>
              <a:t>15</a:t>
            </a:r>
          </a:p>
        </p:txBody>
      </p:sp>
      <p:sp>
        <p:nvSpPr>
          <p:cNvPr id="137" name="TextBox 136">
            <a:extLst>
              <a:ext uri="{FF2B5EF4-FFF2-40B4-BE49-F238E27FC236}">
                <a16:creationId xmlns:a16="http://schemas.microsoft.com/office/drawing/2014/main" id="{A3ADDA18-6B15-4CCD-B08D-776E59D09D90}"/>
              </a:ext>
            </a:extLst>
          </p:cNvPr>
          <p:cNvSpPr txBox="1"/>
          <p:nvPr/>
        </p:nvSpPr>
        <p:spPr>
          <a:xfrm>
            <a:off x="6612613" y="889580"/>
            <a:ext cx="354584" cy="276999"/>
          </a:xfrm>
          <a:prstGeom prst="rect">
            <a:avLst/>
          </a:prstGeom>
          <a:noFill/>
        </p:spPr>
        <p:txBody>
          <a:bodyPr wrap="none" rtlCol="0">
            <a:spAutoFit/>
          </a:bodyPr>
          <a:lstStyle/>
          <a:p>
            <a:r>
              <a:rPr lang="en-US" sz="1200" dirty="0">
                <a:latin typeface="Arial" panose="020B0604020202020204" pitchFamily="34" charset="0"/>
                <a:cs typeface="Arial" panose="020B0604020202020204" pitchFamily="34" charset="0"/>
              </a:rPr>
              <a:t>25</a:t>
            </a:r>
          </a:p>
        </p:txBody>
      </p:sp>
      <p:sp>
        <p:nvSpPr>
          <p:cNvPr id="138" name="TextBox 137">
            <a:extLst>
              <a:ext uri="{FF2B5EF4-FFF2-40B4-BE49-F238E27FC236}">
                <a16:creationId xmlns:a16="http://schemas.microsoft.com/office/drawing/2014/main" id="{EDA11D07-E2E6-4223-9049-254A60826395}"/>
              </a:ext>
            </a:extLst>
          </p:cNvPr>
          <p:cNvSpPr txBox="1"/>
          <p:nvPr/>
        </p:nvSpPr>
        <p:spPr>
          <a:xfrm>
            <a:off x="7170092" y="883101"/>
            <a:ext cx="354584" cy="276999"/>
          </a:xfrm>
          <a:prstGeom prst="rect">
            <a:avLst/>
          </a:prstGeom>
          <a:noFill/>
        </p:spPr>
        <p:txBody>
          <a:bodyPr wrap="none" rtlCol="0">
            <a:spAutoFit/>
          </a:bodyPr>
          <a:lstStyle/>
          <a:p>
            <a:r>
              <a:rPr lang="en-US" sz="1200" dirty="0">
                <a:latin typeface="Arial" panose="020B0604020202020204" pitchFamily="34" charset="0"/>
                <a:cs typeface="Arial" panose="020B0604020202020204" pitchFamily="34" charset="0"/>
              </a:rPr>
              <a:t>35</a:t>
            </a:r>
          </a:p>
        </p:txBody>
      </p:sp>
      <p:sp>
        <p:nvSpPr>
          <p:cNvPr id="139" name="TextBox 138">
            <a:extLst>
              <a:ext uri="{FF2B5EF4-FFF2-40B4-BE49-F238E27FC236}">
                <a16:creationId xmlns:a16="http://schemas.microsoft.com/office/drawing/2014/main" id="{23E4B851-F06E-4806-8D20-AE18C233D3BD}"/>
              </a:ext>
            </a:extLst>
          </p:cNvPr>
          <p:cNvSpPr txBox="1"/>
          <p:nvPr/>
        </p:nvSpPr>
        <p:spPr>
          <a:xfrm>
            <a:off x="6247273" y="763929"/>
            <a:ext cx="1228221" cy="261610"/>
          </a:xfrm>
          <a:prstGeom prst="rect">
            <a:avLst/>
          </a:prstGeom>
          <a:noFill/>
        </p:spPr>
        <p:txBody>
          <a:bodyPr wrap="none" rtlCol="0">
            <a:spAutoFit/>
          </a:bodyPr>
          <a:lstStyle/>
          <a:p>
            <a:r>
              <a:rPr lang="en-US" sz="1100" b="1" dirty="0">
                <a:latin typeface="Arial" panose="020B0604020202020204" pitchFamily="34" charset="0"/>
                <a:cs typeface="Arial" panose="020B0604020202020204" pitchFamily="34" charset="0"/>
              </a:rPr>
              <a:t>SEA TEMP (</a:t>
            </a:r>
            <a:r>
              <a:rPr lang="en-US" sz="1100" b="1" baseline="30000" dirty="0" err="1">
                <a:latin typeface="Arial" panose="020B0604020202020204" pitchFamily="34" charset="0"/>
                <a:cs typeface="Arial" panose="020B0604020202020204" pitchFamily="34" charset="0"/>
              </a:rPr>
              <a:t>o</a:t>
            </a:r>
            <a:r>
              <a:rPr lang="en-US" sz="1100" b="1" dirty="0" err="1">
                <a:latin typeface="Arial" panose="020B0604020202020204" pitchFamily="34" charset="0"/>
                <a:cs typeface="Arial" panose="020B0604020202020204" pitchFamily="34" charset="0"/>
              </a:rPr>
              <a:t>C</a:t>
            </a:r>
            <a:r>
              <a:rPr lang="en-US" sz="1100" b="1" dirty="0">
                <a:latin typeface="Arial" panose="020B0604020202020204" pitchFamily="34" charset="0"/>
                <a:cs typeface="Arial" panose="020B0604020202020204" pitchFamily="34" charset="0"/>
              </a:rPr>
              <a:t>)</a:t>
            </a:r>
          </a:p>
        </p:txBody>
      </p:sp>
      <p:cxnSp>
        <p:nvCxnSpPr>
          <p:cNvPr id="140" name="Straight Connector 139">
            <a:extLst>
              <a:ext uri="{FF2B5EF4-FFF2-40B4-BE49-F238E27FC236}">
                <a16:creationId xmlns:a16="http://schemas.microsoft.com/office/drawing/2014/main" id="{3CFB73CC-0485-4414-B0C2-139EB14517CA}"/>
              </a:ext>
            </a:extLst>
          </p:cNvPr>
          <p:cNvCxnSpPr>
            <a:cxnSpLocks/>
          </p:cNvCxnSpPr>
          <p:nvPr/>
        </p:nvCxnSpPr>
        <p:spPr>
          <a:xfrm>
            <a:off x="7604836" y="793535"/>
            <a:ext cx="0" cy="568477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41" name="TextBox 140">
            <a:extLst>
              <a:ext uri="{FF2B5EF4-FFF2-40B4-BE49-F238E27FC236}">
                <a16:creationId xmlns:a16="http://schemas.microsoft.com/office/drawing/2014/main" id="{716441D0-D65D-4AAF-8D30-8805F978FD24}"/>
              </a:ext>
            </a:extLst>
          </p:cNvPr>
          <p:cNvSpPr txBox="1"/>
          <p:nvPr/>
        </p:nvSpPr>
        <p:spPr>
          <a:xfrm>
            <a:off x="9933649" y="5834672"/>
            <a:ext cx="582211" cy="307777"/>
          </a:xfrm>
          <a:prstGeom prst="rect">
            <a:avLst/>
          </a:prstGeom>
          <a:noFill/>
        </p:spPr>
        <p:txBody>
          <a:bodyPr wrap="none" rtlCol="0">
            <a:spAutoFit/>
          </a:bodyPr>
          <a:lstStyle/>
          <a:p>
            <a:r>
              <a:rPr lang="en-US" sz="1400" dirty="0">
                <a:latin typeface="Arial" panose="020B0604020202020204" pitchFamily="34" charset="0"/>
                <a:cs typeface="Arial" panose="020B0604020202020204" pitchFamily="34" charset="0"/>
              </a:rPr>
              <a:t>rapid</a:t>
            </a:r>
          </a:p>
        </p:txBody>
      </p:sp>
      <p:sp>
        <p:nvSpPr>
          <p:cNvPr id="142" name="TextBox 141">
            <a:extLst>
              <a:ext uri="{FF2B5EF4-FFF2-40B4-BE49-F238E27FC236}">
                <a16:creationId xmlns:a16="http://schemas.microsoft.com/office/drawing/2014/main" id="{F2EFDF6F-F2F4-40DB-B963-A83735A963E6}"/>
              </a:ext>
            </a:extLst>
          </p:cNvPr>
          <p:cNvSpPr txBox="1"/>
          <p:nvPr/>
        </p:nvSpPr>
        <p:spPr>
          <a:xfrm>
            <a:off x="9797240" y="6051893"/>
            <a:ext cx="861133" cy="307777"/>
          </a:xfrm>
          <a:prstGeom prst="rect">
            <a:avLst/>
          </a:prstGeom>
          <a:noFill/>
        </p:spPr>
        <p:txBody>
          <a:bodyPr wrap="none" rtlCol="0">
            <a:spAutoFit/>
          </a:bodyPr>
          <a:lstStyle/>
          <a:p>
            <a:r>
              <a:rPr lang="en-US" sz="1400" dirty="0">
                <a:latin typeface="Arial" panose="020B0604020202020204" pitchFamily="34" charset="0"/>
                <a:cs typeface="Arial" panose="020B0604020202020204" pitchFamily="34" charset="0"/>
              </a:rPr>
              <a:t>increase</a:t>
            </a:r>
          </a:p>
        </p:txBody>
      </p:sp>
      <p:cxnSp>
        <p:nvCxnSpPr>
          <p:cNvPr id="143" name="Straight Connector 142">
            <a:extLst>
              <a:ext uri="{FF2B5EF4-FFF2-40B4-BE49-F238E27FC236}">
                <a16:creationId xmlns:a16="http://schemas.microsoft.com/office/drawing/2014/main" id="{DD6EC9E0-DA8A-47F3-87FC-38951DC19624}"/>
              </a:ext>
            </a:extLst>
          </p:cNvPr>
          <p:cNvCxnSpPr>
            <a:cxnSpLocks/>
          </p:cNvCxnSpPr>
          <p:nvPr/>
        </p:nvCxnSpPr>
        <p:spPr>
          <a:xfrm>
            <a:off x="9786823" y="5810024"/>
            <a:ext cx="958917" cy="0"/>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47" name="TextBox 146">
            <a:extLst>
              <a:ext uri="{FF2B5EF4-FFF2-40B4-BE49-F238E27FC236}">
                <a16:creationId xmlns:a16="http://schemas.microsoft.com/office/drawing/2014/main" id="{90508806-D30A-43F7-8974-C0BB0E820576}"/>
              </a:ext>
            </a:extLst>
          </p:cNvPr>
          <p:cNvSpPr txBox="1"/>
          <p:nvPr/>
        </p:nvSpPr>
        <p:spPr>
          <a:xfrm>
            <a:off x="9850141" y="5124919"/>
            <a:ext cx="752129" cy="307777"/>
          </a:xfrm>
          <a:prstGeom prst="rect">
            <a:avLst/>
          </a:prstGeom>
          <a:noFill/>
        </p:spPr>
        <p:txBody>
          <a:bodyPr wrap="none" rtlCol="0">
            <a:spAutoFit/>
          </a:bodyPr>
          <a:lstStyle/>
          <a:p>
            <a:r>
              <a:rPr lang="en-US" sz="1400" dirty="0">
                <a:latin typeface="Arial" panose="020B0604020202020204" pitchFamily="34" charset="0"/>
                <a:cs typeface="Arial" panose="020B0604020202020204" pitchFamily="34" charset="0"/>
              </a:rPr>
              <a:t>decline</a:t>
            </a:r>
          </a:p>
        </p:txBody>
      </p:sp>
      <p:sp>
        <p:nvSpPr>
          <p:cNvPr id="148" name="TextBox 147">
            <a:extLst>
              <a:ext uri="{FF2B5EF4-FFF2-40B4-BE49-F238E27FC236}">
                <a16:creationId xmlns:a16="http://schemas.microsoft.com/office/drawing/2014/main" id="{17B0F9E2-7990-4E95-860F-D45CAE60527A}"/>
              </a:ext>
            </a:extLst>
          </p:cNvPr>
          <p:cNvSpPr txBox="1"/>
          <p:nvPr/>
        </p:nvSpPr>
        <p:spPr>
          <a:xfrm>
            <a:off x="9764604" y="4912857"/>
            <a:ext cx="939681" cy="307777"/>
          </a:xfrm>
          <a:prstGeom prst="rect">
            <a:avLst/>
          </a:prstGeom>
          <a:noFill/>
        </p:spPr>
        <p:txBody>
          <a:bodyPr wrap="none" rtlCol="0">
            <a:spAutoFit/>
          </a:bodyPr>
          <a:lstStyle/>
          <a:p>
            <a:r>
              <a:rPr lang="en-US" sz="1400" dirty="0">
                <a:latin typeface="Arial" panose="020B0604020202020204" pitchFamily="34" charset="0"/>
                <a:cs typeface="Arial" panose="020B0604020202020204" pitchFamily="34" charset="0"/>
              </a:rPr>
              <a:t>moderate</a:t>
            </a:r>
          </a:p>
        </p:txBody>
      </p:sp>
      <p:cxnSp>
        <p:nvCxnSpPr>
          <p:cNvPr id="149" name="Straight Connector 148">
            <a:extLst>
              <a:ext uri="{FF2B5EF4-FFF2-40B4-BE49-F238E27FC236}">
                <a16:creationId xmlns:a16="http://schemas.microsoft.com/office/drawing/2014/main" id="{E5794DDE-4BE6-4632-A405-905E40B4E268}"/>
              </a:ext>
            </a:extLst>
          </p:cNvPr>
          <p:cNvCxnSpPr>
            <a:cxnSpLocks/>
          </p:cNvCxnSpPr>
          <p:nvPr/>
        </p:nvCxnSpPr>
        <p:spPr>
          <a:xfrm>
            <a:off x="9797096" y="4551858"/>
            <a:ext cx="968803" cy="0"/>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50" name="TextBox 149">
            <a:extLst>
              <a:ext uri="{FF2B5EF4-FFF2-40B4-BE49-F238E27FC236}">
                <a16:creationId xmlns:a16="http://schemas.microsoft.com/office/drawing/2014/main" id="{009C95FC-A839-48E0-B741-E0BEEEE62B39}"/>
              </a:ext>
            </a:extLst>
          </p:cNvPr>
          <p:cNvSpPr txBox="1"/>
          <p:nvPr/>
        </p:nvSpPr>
        <p:spPr>
          <a:xfrm>
            <a:off x="9992888" y="2826178"/>
            <a:ext cx="522899" cy="738664"/>
          </a:xfrm>
          <a:prstGeom prst="rect">
            <a:avLst/>
          </a:prstGeom>
          <a:noFill/>
        </p:spPr>
        <p:txBody>
          <a:bodyPr wrap="none" rtlCol="0">
            <a:spAutoFit/>
          </a:bodyPr>
          <a:lstStyle/>
          <a:p>
            <a:pPr algn="ctr"/>
            <a:r>
              <a:rPr lang="en-US" sz="1400" dirty="0" err="1">
                <a:latin typeface="Arial" panose="020B0604020202020204" pitchFamily="34" charset="0"/>
                <a:cs typeface="Arial" panose="020B0604020202020204" pitchFamily="34" charset="0"/>
              </a:rPr>
              <a:t>fluc</a:t>
            </a:r>
            <a:r>
              <a:rPr lang="en-US" sz="1400" dirty="0">
                <a:latin typeface="Arial" panose="020B0604020202020204" pitchFamily="34" charset="0"/>
                <a:cs typeface="Arial" panose="020B0604020202020204" pitchFamily="34" charset="0"/>
              </a:rPr>
              <a:t>-</a:t>
            </a:r>
          </a:p>
          <a:p>
            <a:pPr algn="ctr"/>
            <a:r>
              <a:rPr lang="en-US" sz="1400" dirty="0" err="1">
                <a:latin typeface="Arial" panose="020B0604020202020204" pitchFamily="34" charset="0"/>
                <a:cs typeface="Arial" panose="020B0604020202020204" pitchFamily="34" charset="0"/>
              </a:rPr>
              <a:t>ua</a:t>
            </a:r>
            <a:r>
              <a:rPr lang="en-US" sz="1400" dirty="0">
                <a:latin typeface="Arial" panose="020B0604020202020204" pitchFamily="34" charset="0"/>
                <a:cs typeface="Arial" panose="020B0604020202020204" pitchFamily="34" charset="0"/>
              </a:rPr>
              <a:t>-</a:t>
            </a:r>
          </a:p>
          <a:p>
            <a:pPr algn="ctr"/>
            <a:r>
              <a:rPr lang="en-US" sz="1400" dirty="0">
                <a:latin typeface="Arial" panose="020B0604020202020204" pitchFamily="34" charset="0"/>
                <a:cs typeface="Arial" panose="020B0604020202020204" pitchFamily="34" charset="0"/>
              </a:rPr>
              <a:t>ting</a:t>
            </a:r>
          </a:p>
        </p:txBody>
      </p:sp>
      <p:sp>
        <p:nvSpPr>
          <p:cNvPr id="151" name="TextBox 150">
            <a:extLst>
              <a:ext uri="{FF2B5EF4-FFF2-40B4-BE49-F238E27FC236}">
                <a16:creationId xmlns:a16="http://schemas.microsoft.com/office/drawing/2014/main" id="{5DB77608-426E-409B-A431-4462D5F2E448}"/>
              </a:ext>
            </a:extLst>
          </p:cNvPr>
          <p:cNvSpPr txBox="1"/>
          <p:nvPr/>
        </p:nvSpPr>
        <p:spPr>
          <a:xfrm>
            <a:off x="9846796" y="1516481"/>
            <a:ext cx="861133" cy="307777"/>
          </a:xfrm>
          <a:prstGeom prst="rect">
            <a:avLst/>
          </a:prstGeom>
          <a:noFill/>
        </p:spPr>
        <p:txBody>
          <a:bodyPr wrap="none" rtlCol="0">
            <a:spAutoFit/>
          </a:bodyPr>
          <a:lstStyle/>
          <a:p>
            <a:r>
              <a:rPr lang="en-US" sz="1400" dirty="0">
                <a:latin typeface="Arial" panose="020B0604020202020204" pitchFamily="34" charset="0"/>
                <a:cs typeface="Arial" panose="020B0604020202020204" pitchFamily="34" charset="0"/>
              </a:rPr>
              <a:t>increase</a:t>
            </a:r>
          </a:p>
        </p:txBody>
      </p:sp>
      <p:cxnSp>
        <p:nvCxnSpPr>
          <p:cNvPr id="152" name="Straight Connector 151">
            <a:extLst>
              <a:ext uri="{FF2B5EF4-FFF2-40B4-BE49-F238E27FC236}">
                <a16:creationId xmlns:a16="http://schemas.microsoft.com/office/drawing/2014/main" id="{54BBBAD2-4BEB-480C-93BC-6A529F604E45}"/>
              </a:ext>
            </a:extLst>
          </p:cNvPr>
          <p:cNvCxnSpPr>
            <a:cxnSpLocks/>
          </p:cNvCxnSpPr>
          <p:nvPr/>
        </p:nvCxnSpPr>
        <p:spPr>
          <a:xfrm>
            <a:off x="9774006" y="1348653"/>
            <a:ext cx="991893" cy="0"/>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15FD6E35-12DF-4CE8-98E8-0B65D44C866F}"/>
              </a:ext>
            </a:extLst>
          </p:cNvPr>
          <p:cNvCxnSpPr>
            <a:cxnSpLocks/>
          </p:cNvCxnSpPr>
          <p:nvPr/>
        </p:nvCxnSpPr>
        <p:spPr>
          <a:xfrm>
            <a:off x="9765316" y="1215158"/>
            <a:ext cx="998724" cy="0"/>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pic>
        <p:nvPicPr>
          <p:cNvPr id="155" name="Picture 154">
            <a:extLst>
              <a:ext uri="{FF2B5EF4-FFF2-40B4-BE49-F238E27FC236}">
                <a16:creationId xmlns:a16="http://schemas.microsoft.com/office/drawing/2014/main" id="{A4A4D959-48DA-4F3D-954C-6F420D9F80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1251499" y="1969000"/>
            <a:ext cx="248636" cy="223805"/>
          </a:xfrm>
          <a:prstGeom prst="rect">
            <a:avLst/>
          </a:prstGeom>
        </p:spPr>
      </p:pic>
      <p:pic>
        <p:nvPicPr>
          <p:cNvPr id="156" name="Picture 155">
            <a:extLst>
              <a:ext uri="{FF2B5EF4-FFF2-40B4-BE49-F238E27FC236}">
                <a16:creationId xmlns:a16="http://schemas.microsoft.com/office/drawing/2014/main" id="{CE186CC3-E3B2-4370-8DE5-5EE73093C2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1199323" y="1033376"/>
            <a:ext cx="428515" cy="385720"/>
          </a:xfrm>
          <a:prstGeom prst="rect">
            <a:avLst/>
          </a:prstGeom>
        </p:spPr>
      </p:pic>
      <p:cxnSp>
        <p:nvCxnSpPr>
          <p:cNvPr id="159" name="Straight Connector 158">
            <a:extLst>
              <a:ext uri="{FF2B5EF4-FFF2-40B4-BE49-F238E27FC236}">
                <a16:creationId xmlns:a16="http://schemas.microsoft.com/office/drawing/2014/main" id="{CA13B5EC-295F-4072-9FFB-EA8CCAFDADB1}"/>
              </a:ext>
            </a:extLst>
          </p:cNvPr>
          <p:cNvCxnSpPr/>
          <p:nvPr/>
        </p:nvCxnSpPr>
        <p:spPr>
          <a:xfrm>
            <a:off x="10959833" y="1239449"/>
            <a:ext cx="19322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60" name="Rectangle 159">
            <a:extLst>
              <a:ext uri="{FF2B5EF4-FFF2-40B4-BE49-F238E27FC236}">
                <a16:creationId xmlns:a16="http://schemas.microsoft.com/office/drawing/2014/main" id="{88BE5134-E5BC-45E1-B236-75A9A932E595}"/>
              </a:ext>
            </a:extLst>
          </p:cNvPr>
          <p:cNvSpPr/>
          <p:nvPr/>
        </p:nvSpPr>
        <p:spPr>
          <a:xfrm>
            <a:off x="10995499" y="2010658"/>
            <a:ext cx="193221" cy="192132"/>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TextBox 133">
            <a:extLst>
              <a:ext uri="{FF2B5EF4-FFF2-40B4-BE49-F238E27FC236}">
                <a16:creationId xmlns:a16="http://schemas.microsoft.com/office/drawing/2014/main" id="{E6EFACF2-2587-43E1-88A0-8B2AAE5AB7CA}"/>
              </a:ext>
            </a:extLst>
          </p:cNvPr>
          <p:cNvSpPr txBox="1"/>
          <p:nvPr/>
        </p:nvSpPr>
        <p:spPr>
          <a:xfrm>
            <a:off x="9797507" y="807772"/>
            <a:ext cx="931665" cy="348878"/>
          </a:xfrm>
          <a:prstGeom prst="rect">
            <a:avLst/>
          </a:prstGeom>
          <a:noFill/>
        </p:spPr>
        <p:txBody>
          <a:bodyPr wrap="none" rtlCol="0">
            <a:spAutoFit/>
          </a:bodyPr>
          <a:lstStyle/>
          <a:p>
            <a:pPr algn="ctr">
              <a:lnSpc>
                <a:spcPts val="1000"/>
              </a:lnSpc>
            </a:pPr>
            <a:r>
              <a:rPr lang="en-US" sz="1100" b="1" dirty="0">
                <a:latin typeface="Arial" panose="020B0604020202020204" pitchFamily="34" charset="0"/>
                <a:cs typeface="Arial" panose="020B0604020202020204" pitchFamily="34" charset="0"/>
              </a:rPr>
              <a:t>BIO-</a:t>
            </a:r>
          </a:p>
          <a:p>
            <a:pPr algn="ctr">
              <a:lnSpc>
                <a:spcPts val="1000"/>
              </a:lnSpc>
            </a:pPr>
            <a:r>
              <a:rPr lang="en-US" sz="1100" b="1" dirty="0">
                <a:latin typeface="Arial" panose="020B0604020202020204" pitchFamily="34" charset="0"/>
                <a:cs typeface="Arial" panose="020B0604020202020204" pitchFamily="34" charset="0"/>
              </a:rPr>
              <a:t>DIVERSITY</a:t>
            </a:r>
          </a:p>
        </p:txBody>
      </p:sp>
      <p:cxnSp>
        <p:nvCxnSpPr>
          <p:cNvPr id="135" name="Straight Connector 134">
            <a:extLst>
              <a:ext uri="{FF2B5EF4-FFF2-40B4-BE49-F238E27FC236}">
                <a16:creationId xmlns:a16="http://schemas.microsoft.com/office/drawing/2014/main" id="{14EC93CD-9A94-4645-82C9-4EBEC6C47148}"/>
              </a:ext>
            </a:extLst>
          </p:cNvPr>
          <p:cNvCxnSpPr>
            <a:cxnSpLocks/>
          </p:cNvCxnSpPr>
          <p:nvPr/>
        </p:nvCxnSpPr>
        <p:spPr>
          <a:xfrm>
            <a:off x="9797096" y="2080902"/>
            <a:ext cx="926425" cy="0"/>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44" name="TextBox 143">
            <a:extLst>
              <a:ext uri="{FF2B5EF4-FFF2-40B4-BE49-F238E27FC236}">
                <a16:creationId xmlns:a16="http://schemas.microsoft.com/office/drawing/2014/main" id="{266C8F82-D0E5-4D6E-9480-8125BEFD0A43}"/>
              </a:ext>
            </a:extLst>
          </p:cNvPr>
          <p:cNvSpPr txBox="1"/>
          <p:nvPr/>
        </p:nvSpPr>
        <p:spPr>
          <a:xfrm>
            <a:off x="9749325" y="1148477"/>
            <a:ext cx="997389" cy="253916"/>
          </a:xfrm>
          <a:prstGeom prst="rect">
            <a:avLst/>
          </a:prstGeom>
          <a:noFill/>
        </p:spPr>
        <p:txBody>
          <a:bodyPr wrap="none" rtlCol="0">
            <a:spAutoFit/>
          </a:bodyPr>
          <a:lstStyle/>
          <a:p>
            <a:r>
              <a:rPr lang="en-US" sz="1050" b="1" dirty="0">
                <a:latin typeface="Arial" panose="020B0604020202020204" pitchFamily="34" charset="0"/>
                <a:cs typeface="Arial" panose="020B0604020202020204" pitchFamily="34" charset="0"/>
              </a:rPr>
              <a:t>sudden drop</a:t>
            </a:r>
          </a:p>
        </p:txBody>
      </p:sp>
      <p:sp>
        <p:nvSpPr>
          <p:cNvPr id="28" name="Arrow: Up 27">
            <a:extLst>
              <a:ext uri="{FF2B5EF4-FFF2-40B4-BE49-F238E27FC236}">
                <a16:creationId xmlns:a16="http://schemas.microsoft.com/office/drawing/2014/main" id="{7F8E9682-F32B-4FD7-9FFA-84AE88863C3D}"/>
              </a:ext>
            </a:extLst>
          </p:cNvPr>
          <p:cNvSpPr/>
          <p:nvPr/>
        </p:nvSpPr>
        <p:spPr>
          <a:xfrm>
            <a:off x="10204789" y="1394075"/>
            <a:ext cx="78545" cy="210707"/>
          </a:xfrm>
          <a:prstGeom prst="up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Arrow: Up 144">
            <a:extLst>
              <a:ext uri="{FF2B5EF4-FFF2-40B4-BE49-F238E27FC236}">
                <a16:creationId xmlns:a16="http://schemas.microsoft.com/office/drawing/2014/main" id="{E03E6692-1679-497A-99E7-ACE3CD44EFE4}"/>
              </a:ext>
            </a:extLst>
          </p:cNvPr>
          <p:cNvSpPr/>
          <p:nvPr/>
        </p:nvSpPr>
        <p:spPr>
          <a:xfrm flipV="1">
            <a:off x="10203806" y="1809509"/>
            <a:ext cx="78545" cy="210707"/>
          </a:xfrm>
          <a:prstGeom prst="up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Arrow: Up 145">
            <a:extLst>
              <a:ext uri="{FF2B5EF4-FFF2-40B4-BE49-F238E27FC236}">
                <a16:creationId xmlns:a16="http://schemas.microsoft.com/office/drawing/2014/main" id="{74B8A666-0CC1-483C-9743-A56CE426F23D}"/>
              </a:ext>
            </a:extLst>
          </p:cNvPr>
          <p:cNvSpPr/>
          <p:nvPr/>
        </p:nvSpPr>
        <p:spPr>
          <a:xfrm>
            <a:off x="10202584" y="2135855"/>
            <a:ext cx="78545" cy="717374"/>
          </a:xfrm>
          <a:prstGeom prst="up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Arrow: Up 153">
            <a:extLst>
              <a:ext uri="{FF2B5EF4-FFF2-40B4-BE49-F238E27FC236}">
                <a16:creationId xmlns:a16="http://schemas.microsoft.com/office/drawing/2014/main" id="{277AC82D-13A6-461F-A928-8B880AD55D64}"/>
              </a:ext>
            </a:extLst>
          </p:cNvPr>
          <p:cNvSpPr/>
          <p:nvPr/>
        </p:nvSpPr>
        <p:spPr>
          <a:xfrm flipV="1">
            <a:off x="10201601" y="3653558"/>
            <a:ext cx="78545" cy="852164"/>
          </a:xfrm>
          <a:prstGeom prst="upArrow">
            <a:avLst>
              <a:gd name="adj1" fmla="val 42000"/>
              <a:gd name="adj2"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Arrow: Up 156">
            <a:extLst>
              <a:ext uri="{FF2B5EF4-FFF2-40B4-BE49-F238E27FC236}">
                <a16:creationId xmlns:a16="http://schemas.microsoft.com/office/drawing/2014/main" id="{1BCF1111-E0A5-405D-831F-9A5D1E42571C}"/>
              </a:ext>
            </a:extLst>
          </p:cNvPr>
          <p:cNvSpPr/>
          <p:nvPr/>
        </p:nvSpPr>
        <p:spPr>
          <a:xfrm>
            <a:off x="10211155" y="4597996"/>
            <a:ext cx="78545" cy="360228"/>
          </a:xfrm>
          <a:prstGeom prst="up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Arrow: Up 157">
            <a:extLst>
              <a:ext uri="{FF2B5EF4-FFF2-40B4-BE49-F238E27FC236}">
                <a16:creationId xmlns:a16="http://schemas.microsoft.com/office/drawing/2014/main" id="{835E14A8-2681-4CB9-B3A6-1C07D2EE7AEE}"/>
              </a:ext>
            </a:extLst>
          </p:cNvPr>
          <p:cNvSpPr/>
          <p:nvPr/>
        </p:nvSpPr>
        <p:spPr>
          <a:xfrm flipV="1">
            <a:off x="10210172" y="5417261"/>
            <a:ext cx="78545" cy="361491"/>
          </a:xfrm>
          <a:prstGeom prst="up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7" name="Straight Connector 46">
            <a:extLst>
              <a:ext uri="{FF2B5EF4-FFF2-40B4-BE49-F238E27FC236}">
                <a16:creationId xmlns:a16="http://schemas.microsoft.com/office/drawing/2014/main" id="{6E2BF161-CD70-446F-A63E-E673AD00C098}"/>
              </a:ext>
            </a:extLst>
          </p:cNvPr>
          <p:cNvCxnSpPr/>
          <p:nvPr/>
        </p:nvCxnSpPr>
        <p:spPr>
          <a:xfrm>
            <a:off x="9032450" y="1238300"/>
            <a:ext cx="618779"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08" name="TextBox 107">
            <a:extLst>
              <a:ext uri="{FF2B5EF4-FFF2-40B4-BE49-F238E27FC236}">
                <a16:creationId xmlns:a16="http://schemas.microsoft.com/office/drawing/2014/main" id="{BE0DC537-F907-496B-87F9-4E9E69C9CBFE}"/>
              </a:ext>
            </a:extLst>
          </p:cNvPr>
          <p:cNvSpPr txBox="1"/>
          <p:nvPr/>
        </p:nvSpPr>
        <p:spPr>
          <a:xfrm>
            <a:off x="9025084" y="1095431"/>
            <a:ext cx="620683" cy="261610"/>
          </a:xfrm>
          <a:prstGeom prst="rect">
            <a:avLst/>
          </a:prstGeom>
          <a:noFill/>
        </p:spPr>
        <p:txBody>
          <a:bodyPr wrap="none" rtlCol="0">
            <a:spAutoFit/>
          </a:bodyPr>
          <a:lstStyle/>
          <a:p>
            <a:r>
              <a:rPr lang="en-US" sz="1100" dirty="0">
                <a:latin typeface="Arial" panose="020B0604020202020204" pitchFamily="34" charset="0"/>
                <a:cs typeface="Arial" panose="020B0604020202020204" pitchFamily="34" charset="0"/>
              </a:rPr>
              <a:t>del </a:t>
            </a:r>
            <a:r>
              <a:rPr lang="en-US" sz="1100" baseline="30000" dirty="0">
                <a:latin typeface="Arial" panose="020B0604020202020204" pitchFamily="34" charset="0"/>
                <a:cs typeface="Arial" panose="020B0604020202020204" pitchFamily="34" charset="0"/>
              </a:rPr>
              <a:t>13</a:t>
            </a:r>
            <a:r>
              <a:rPr lang="en-US" sz="1100" dirty="0">
                <a:latin typeface="Arial" panose="020B0604020202020204" pitchFamily="34" charset="0"/>
                <a:cs typeface="Arial" panose="020B0604020202020204" pitchFamily="34" charset="0"/>
              </a:rPr>
              <a:t>C</a:t>
            </a:r>
          </a:p>
        </p:txBody>
      </p:sp>
      <p:sp>
        <p:nvSpPr>
          <p:cNvPr id="74" name="Rectangle 73">
            <a:extLst>
              <a:ext uri="{FF2B5EF4-FFF2-40B4-BE49-F238E27FC236}">
                <a16:creationId xmlns:a16="http://schemas.microsoft.com/office/drawing/2014/main" id="{A11616AB-096A-4AB1-9E88-EBABCEFF5BFB}"/>
              </a:ext>
            </a:extLst>
          </p:cNvPr>
          <p:cNvSpPr/>
          <p:nvPr/>
        </p:nvSpPr>
        <p:spPr>
          <a:xfrm>
            <a:off x="7968960" y="1196149"/>
            <a:ext cx="200155" cy="11764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TextBox 160">
            <a:extLst>
              <a:ext uri="{FF2B5EF4-FFF2-40B4-BE49-F238E27FC236}">
                <a16:creationId xmlns:a16="http://schemas.microsoft.com/office/drawing/2014/main" id="{ACA5EB80-2C21-419B-98A9-B88DCC32ACCE}"/>
              </a:ext>
            </a:extLst>
          </p:cNvPr>
          <p:cNvSpPr txBox="1"/>
          <p:nvPr/>
        </p:nvSpPr>
        <p:spPr>
          <a:xfrm>
            <a:off x="10801113" y="542981"/>
            <a:ext cx="1135247" cy="430887"/>
          </a:xfrm>
          <a:prstGeom prst="rect">
            <a:avLst/>
          </a:prstGeom>
          <a:noFill/>
        </p:spPr>
        <p:txBody>
          <a:bodyPr wrap="none" rtlCol="0">
            <a:spAutoFit/>
          </a:bodyPr>
          <a:lstStyle/>
          <a:p>
            <a:pPr algn="ctr"/>
            <a:r>
              <a:rPr lang="en-US" sz="1100" b="1" dirty="0">
                <a:latin typeface="Arial" panose="020B0604020202020204" pitchFamily="34" charset="0"/>
                <a:cs typeface="Arial" panose="020B0604020202020204" pitchFamily="34" charset="0"/>
              </a:rPr>
              <a:t>MASS</a:t>
            </a:r>
          </a:p>
          <a:p>
            <a:pPr algn="ctr"/>
            <a:r>
              <a:rPr lang="en-US" sz="1100" b="1" dirty="0">
                <a:latin typeface="Arial" panose="020B0604020202020204" pitchFamily="34" charset="0"/>
                <a:cs typeface="Arial" panose="020B0604020202020204" pitchFamily="34" charset="0"/>
              </a:rPr>
              <a:t>EXTINCTIONS</a:t>
            </a:r>
          </a:p>
        </p:txBody>
      </p:sp>
      <p:sp>
        <p:nvSpPr>
          <p:cNvPr id="162" name="TextBox 161">
            <a:extLst>
              <a:ext uri="{FF2B5EF4-FFF2-40B4-BE49-F238E27FC236}">
                <a16:creationId xmlns:a16="http://schemas.microsoft.com/office/drawing/2014/main" id="{24911A1F-9F0D-4624-9DA9-89A211A963CC}"/>
              </a:ext>
            </a:extLst>
          </p:cNvPr>
          <p:cNvSpPr txBox="1"/>
          <p:nvPr/>
        </p:nvSpPr>
        <p:spPr>
          <a:xfrm>
            <a:off x="10898258" y="2180296"/>
            <a:ext cx="800219" cy="738664"/>
          </a:xfrm>
          <a:prstGeom prst="rect">
            <a:avLst/>
          </a:prstGeom>
          <a:noFill/>
        </p:spPr>
        <p:txBody>
          <a:bodyPr wrap="none" rtlCol="0">
            <a:spAutoFit/>
          </a:bodyPr>
          <a:lstStyle/>
          <a:p>
            <a:r>
              <a:rPr lang="en-US" sz="1400" b="1" dirty="0">
                <a:latin typeface="Arial" panose="020B0604020202020204" pitchFamily="34" charset="0"/>
                <a:cs typeface="Arial" panose="020B0604020202020204" pitchFamily="34" charset="0"/>
              </a:rPr>
              <a:t>end</a:t>
            </a:r>
          </a:p>
          <a:p>
            <a:r>
              <a:rPr lang="en-US" sz="1400" b="1" dirty="0" err="1">
                <a:latin typeface="Arial" panose="020B0604020202020204" pitchFamily="34" charset="0"/>
                <a:cs typeface="Arial" panose="020B0604020202020204" pitchFamily="34" charset="0"/>
              </a:rPr>
              <a:t>Guada</a:t>
            </a:r>
            <a:r>
              <a:rPr lang="en-US" sz="1400" b="1" dirty="0">
                <a:latin typeface="Arial" panose="020B0604020202020204" pitchFamily="34" charset="0"/>
                <a:cs typeface="Arial" panose="020B0604020202020204" pitchFamily="34" charset="0"/>
              </a:rPr>
              <a:t>-</a:t>
            </a:r>
          </a:p>
          <a:p>
            <a:r>
              <a:rPr lang="en-US" sz="1400" b="1" dirty="0" err="1">
                <a:latin typeface="Arial" panose="020B0604020202020204" pitchFamily="34" charset="0"/>
                <a:cs typeface="Arial" panose="020B0604020202020204" pitchFamily="34" charset="0"/>
              </a:rPr>
              <a:t>lupian</a:t>
            </a:r>
            <a:endParaRPr lang="en-US" sz="1400" b="1" dirty="0">
              <a:latin typeface="Arial" panose="020B0604020202020204" pitchFamily="34" charset="0"/>
              <a:cs typeface="Arial" panose="020B0604020202020204" pitchFamily="34" charset="0"/>
            </a:endParaRPr>
          </a:p>
        </p:txBody>
      </p:sp>
      <p:sp>
        <p:nvSpPr>
          <p:cNvPr id="163" name="TextBox 162">
            <a:extLst>
              <a:ext uri="{FF2B5EF4-FFF2-40B4-BE49-F238E27FC236}">
                <a16:creationId xmlns:a16="http://schemas.microsoft.com/office/drawing/2014/main" id="{849DEED2-8A5C-4831-B9D4-0C60D18F9414}"/>
              </a:ext>
            </a:extLst>
          </p:cNvPr>
          <p:cNvSpPr txBox="1"/>
          <p:nvPr/>
        </p:nvSpPr>
        <p:spPr>
          <a:xfrm>
            <a:off x="10785990" y="1335925"/>
            <a:ext cx="893193" cy="523220"/>
          </a:xfrm>
          <a:prstGeom prst="rect">
            <a:avLst/>
          </a:prstGeom>
          <a:noFill/>
        </p:spPr>
        <p:txBody>
          <a:bodyPr wrap="none" rtlCol="0">
            <a:spAutoFit/>
          </a:bodyPr>
          <a:lstStyle/>
          <a:p>
            <a:r>
              <a:rPr lang="en-US" sz="1400" b="1" dirty="0">
                <a:latin typeface="Arial" panose="020B0604020202020204" pitchFamily="34" charset="0"/>
                <a:cs typeface="Arial" panose="020B0604020202020204" pitchFamily="34" charset="0"/>
              </a:rPr>
              <a:t>end</a:t>
            </a:r>
          </a:p>
          <a:p>
            <a:r>
              <a:rPr lang="en-US" sz="1400" b="1" dirty="0">
                <a:latin typeface="Arial" panose="020B0604020202020204" pitchFamily="34" charset="0"/>
                <a:cs typeface="Arial" panose="020B0604020202020204" pitchFamily="34" charset="0"/>
              </a:rPr>
              <a:t>Permian</a:t>
            </a:r>
          </a:p>
        </p:txBody>
      </p:sp>
      <p:sp>
        <p:nvSpPr>
          <p:cNvPr id="84" name="TextBox 83">
            <a:extLst>
              <a:ext uri="{FF2B5EF4-FFF2-40B4-BE49-F238E27FC236}">
                <a16:creationId xmlns:a16="http://schemas.microsoft.com/office/drawing/2014/main" id="{8003D88D-60EC-4543-9064-DF13BA8AEAB9}"/>
              </a:ext>
            </a:extLst>
          </p:cNvPr>
          <p:cNvSpPr txBox="1"/>
          <p:nvPr/>
        </p:nvSpPr>
        <p:spPr>
          <a:xfrm>
            <a:off x="4760284" y="6523080"/>
            <a:ext cx="5769977" cy="276999"/>
          </a:xfrm>
          <a:prstGeom prst="rect">
            <a:avLst/>
          </a:prstGeom>
          <a:noFill/>
        </p:spPr>
        <p:txBody>
          <a:bodyPr wrap="none" rtlCol="0">
            <a:spAutoFit/>
          </a:bodyPr>
          <a:lstStyle/>
          <a:p>
            <a:r>
              <a:rPr lang="en-US" sz="1200" dirty="0"/>
              <a:t>(Waite et al., 2020; data from Chen and Xu, 2019; Chen et al., 2013, Ross and Ross, 2009 )</a:t>
            </a:r>
          </a:p>
        </p:txBody>
      </p:sp>
      <p:sp>
        <p:nvSpPr>
          <p:cNvPr id="85" name="TextBox 84">
            <a:extLst>
              <a:ext uri="{FF2B5EF4-FFF2-40B4-BE49-F238E27FC236}">
                <a16:creationId xmlns:a16="http://schemas.microsoft.com/office/drawing/2014/main" id="{2A2D49BB-7AD2-4B6E-8247-891FFE984021}"/>
              </a:ext>
            </a:extLst>
          </p:cNvPr>
          <p:cNvSpPr txBox="1"/>
          <p:nvPr/>
        </p:nvSpPr>
        <p:spPr>
          <a:xfrm>
            <a:off x="6967559" y="6205781"/>
            <a:ext cx="284052" cy="307777"/>
          </a:xfrm>
          <a:prstGeom prst="rect">
            <a:avLst/>
          </a:prstGeom>
          <a:noFill/>
        </p:spPr>
        <p:txBody>
          <a:bodyPr wrap="none" rtlCol="0">
            <a:spAutoFit/>
          </a:bodyPr>
          <a:lstStyle/>
          <a:p>
            <a:r>
              <a:rPr lang="en-US" sz="1400" b="1" dirty="0">
                <a:latin typeface="Arial" panose="020B0604020202020204" pitchFamily="34" charset="0"/>
                <a:cs typeface="Arial" panose="020B0604020202020204" pitchFamily="34" charset="0"/>
              </a:rPr>
              <a:t>1</a:t>
            </a:r>
          </a:p>
        </p:txBody>
      </p:sp>
      <p:sp>
        <p:nvSpPr>
          <p:cNvPr id="164" name="TextBox 163">
            <a:extLst>
              <a:ext uri="{FF2B5EF4-FFF2-40B4-BE49-F238E27FC236}">
                <a16:creationId xmlns:a16="http://schemas.microsoft.com/office/drawing/2014/main" id="{73887D3C-513F-4254-AB59-A1D3E831E1D2}"/>
              </a:ext>
            </a:extLst>
          </p:cNvPr>
          <p:cNvSpPr txBox="1"/>
          <p:nvPr/>
        </p:nvSpPr>
        <p:spPr>
          <a:xfrm>
            <a:off x="7093308" y="6205781"/>
            <a:ext cx="284052" cy="307777"/>
          </a:xfrm>
          <a:prstGeom prst="rect">
            <a:avLst/>
          </a:prstGeom>
          <a:noFill/>
        </p:spPr>
        <p:txBody>
          <a:bodyPr wrap="none" rtlCol="0">
            <a:spAutoFit/>
          </a:bodyPr>
          <a:lstStyle/>
          <a:p>
            <a:r>
              <a:rPr lang="en-US" sz="1400" b="1" dirty="0">
                <a:latin typeface="Arial" panose="020B0604020202020204" pitchFamily="34" charset="0"/>
                <a:cs typeface="Arial" panose="020B0604020202020204" pitchFamily="34" charset="0"/>
              </a:rPr>
              <a:t>2</a:t>
            </a:r>
          </a:p>
        </p:txBody>
      </p:sp>
      <p:sp>
        <p:nvSpPr>
          <p:cNvPr id="165" name="TextBox 164">
            <a:extLst>
              <a:ext uri="{FF2B5EF4-FFF2-40B4-BE49-F238E27FC236}">
                <a16:creationId xmlns:a16="http://schemas.microsoft.com/office/drawing/2014/main" id="{9F241E2C-B79C-442E-A82D-B678D06493EE}"/>
              </a:ext>
            </a:extLst>
          </p:cNvPr>
          <p:cNvSpPr txBox="1"/>
          <p:nvPr/>
        </p:nvSpPr>
        <p:spPr>
          <a:xfrm>
            <a:off x="7206736" y="6205781"/>
            <a:ext cx="284052" cy="307777"/>
          </a:xfrm>
          <a:prstGeom prst="rect">
            <a:avLst/>
          </a:prstGeom>
          <a:noFill/>
        </p:spPr>
        <p:txBody>
          <a:bodyPr wrap="none" rtlCol="0">
            <a:spAutoFit/>
          </a:bodyPr>
          <a:lstStyle/>
          <a:p>
            <a:r>
              <a:rPr lang="en-US" sz="1400" b="1" dirty="0">
                <a:latin typeface="Arial" panose="020B0604020202020204" pitchFamily="34" charset="0"/>
                <a:cs typeface="Arial" panose="020B0604020202020204" pitchFamily="34" charset="0"/>
              </a:rPr>
              <a:t>3</a:t>
            </a:r>
          </a:p>
        </p:txBody>
      </p:sp>
      <p:sp>
        <p:nvSpPr>
          <p:cNvPr id="166" name="TextBox 165">
            <a:extLst>
              <a:ext uri="{FF2B5EF4-FFF2-40B4-BE49-F238E27FC236}">
                <a16:creationId xmlns:a16="http://schemas.microsoft.com/office/drawing/2014/main" id="{1E4B38D0-7102-4419-B1EF-E680698E8211}"/>
              </a:ext>
            </a:extLst>
          </p:cNvPr>
          <p:cNvSpPr txBox="1"/>
          <p:nvPr/>
        </p:nvSpPr>
        <p:spPr>
          <a:xfrm>
            <a:off x="7320164" y="6205781"/>
            <a:ext cx="284052" cy="307777"/>
          </a:xfrm>
          <a:prstGeom prst="rect">
            <a:avLst/>
          </a:prstGeom>
          <a:noFill/>
        </p:spPr>
        <p:txBody>
          <a:bodyPr wrap="none" rtlCol="0">
            <a:spAutoFit/>
          </a:bodyPr>
          <a:lstStyle/>
          <a:p>
            <a:r>
              <a:rPr lang="en-US" sz="1400" b="1" dirty="0">
                <a:latin typeface="Arial" panose="020B0604020202020204" pitchFamily="34" charset="0"/>
                <a:cs typeface="Arial" panose="020B0604020202020204" pitchFamily="34" charset="0"/>
              </a:rPr>
              <a:t>4</a:t>
            </a:r>
          </a:p>
        </p:txBody>
      </p:sp>
      <p:sp>
        <p:nvSpPr>
          <p:cNvPr id="86" name="TextBox 85">
            <a:extLst>
              <a:ext uri="{FF2B5EF4-FFF2-40B4-BE49-F238E27FC236}">
                <a16:creationId xmlns:a16="http://schemas.microsoft.com/office/drawing/2014/main" id="{A7D43E31-FB3D-43B7-B670-442A391DDD32}"/>
              </a:ext>
            </a:extLst>
          </p:cNvPr>
          <p:cNvSpPr txBox="1"/>
          <p:nvPr/>
        </p:nvSpPr>
        <p:spPr>
          <a:xfrm>
            <a:off x="11144960" y="5256681"/>
            <a:ext cx="689612" cy="276999"/>
          </a:xfrm>
          <a:prstGeom prst="rect">
            <a:avLst/>
          </a:prstGeom>
          <a:noFill/>
        </p:spPr>
        <p:txBody>
          <a:bodyPr wrap="none" rtlCol="0">
            <a:spAutoFit/>
          </a:bodyPr>
          <a:lstStyle/>
          <a:p>
            <a:r>
              <a:rPr lang="en-US" sz="1200" b="1" dirty="0">
                <a:latin typeface="Arial" panose="020B0604020202020204" pitchFamily="34" charset="0"/>
                <a:cs typeface="Arial" panose="020B0604020202020204" pitchFamily="34" charset="0"/>
              </a:rPr>
              <a:t>Glacial</a:t>
            </a:r>
          </a:p>
        </p:txBody>
      </p:sp>
      <p:sp>
        <p:nvSpPr>
          <p:cNvPr id="167" name="TextBox 166">
            <a:extLst>
              <a:ext uri="{FF2B5EF4-FFF2-40B4-BE49-F238E27FC236}">
                <a16:creationId xmlns:a16="http://schemas.microsoft.com/office/drawing/2014/main" id="{F1BAD13E-CA35-4B83-8050-2B78B1E65737}"/>
              </a:ext>
            </a:extLst>
          </p:cNvPr>
          <p:cNvSpPr txBox="1"/>
          <p:nvPr/>
        </p:nvSpPr>
        <p:spPr>
          <a:xfrm>
            <a:off x="11117912" y="5440920"/>
            <a:ext cx="816249" cy="276999"/>
          </a:xfrm>
          <a:prstGeom prst="rect">
            <a:avLst/>
          </a:prstGeom>
          <a:noFill/>
        </p:spPr>
        <p:txBody>
          <a:bodyPr wrap="none" rtlCol="0">
            <a:spAutoFit/>
          </a:bodyPr>
          <a:lstStyle/>
          <a:p>
            <a:r>
              <a:rPr lang="en-US" sz="1200" b="1" dirty="0">
                <a:latin typeface="Arial" panose="020B0604020202020204" pitchFamily="34" charset="0"/>
                <a:cs typeface="Arial" panose="020B0604020202020204" pitchFamily="34" charset="0"/>
              </a:rPr>
              <a:t>Intervals</a:t>
            </a:r>
          </a:p>
        </p:txBody>
      </p:sp>
      <p:sp>
        <p:nvSpPr>
          <p:cNvPr id="168" name="TextBox 167">
            <a:extLst>
              <a:ext uri="{FF2B5EF4-FFF2-40B4-BE49-F238E27FC236}">
                <a16:creationId xmlns:a16="http://schemas.microsoft.com/office/drawing/2014/main" id="{6F37C531-6FC9-4BF0-8D0B-A780FFBD4E16}"/>
              </a:ext>
            </a:extLst>
          </p:cNvPr>
          <p:cNvSpPr txBox="1"/>
          <p:nvPr/>
        </p:nvSpPr>
        <p:spPr>
          <a:xfrm>
            <a:off x="11011627" y="5734479"/>
            <a:ext cx="312906" cy="276999"/>
          </a:xfrm>
          <a:prstGeom prst="rect">
            <a:avLst/>
          </a:prstGeom>
          <a:noFill/>
        </p:spPr>
        <p:txBody>
          <a:bodyPr wrap="none" rtlCol="0">
            <a:spAutoFit/>
          </a:bodyPr>
          <a:lstStyle/>
          <a:p>
            <a:r>
              <a:rPr lang="en-US" sz="1200" dirty="0">
                <a:latin typeface="Arial" panose="020B0604020202020204" pitchFamily="34" charset="0"/>
                <a:cs typeface="Arial" panose="020B0604020202020204" pitchFamily="34" charset="0"/>
              </a:rPr>
              <a:t>1.</a:t>
            </a:r>
          </a:p>
        </p:txBody>
      </p:sp>
      <p:sp>
        <p:nvSpPr>
          <p:cNvPr id="169" name="TextBox 168">
            <a:extLst>
              <a:ext uri="{FF2B5EF4-FFF2-40B4-BE49-F238E27FC236}">
                <a16:creationId xmlns:a16="http://schemas.microsoft.com/office/drawing/2014/main" id="{3F072770-260F-4821-BFB9-82791CD02765}"/>
              </a:ext>
            </a:extLst>
          </p:cNvPr>
          <p:cNvSpPr txBox="1"/>
          <p:nvPr/>
        </p:nvSpPr>
        <p:spPr>
          <a:xfrm>
            <a:off x="11187360" y="5735586"/>
            <a:ext cx="660758" cy="276999"/>
          </a:xfrm>
          <a:prstGeom prst="rect">
            <a:avLst/>
          </a:prstGeom>
          <a:noFill/>
        </p:spPr>
        <p:txBody>
          <a:bodyPr wrap="none" rtlCol="0">
            <a:spAutoFit/>
          </a:bodyPr>
          <a:lstStyle/>
          <a:p>
            <a:r>
              <a:rPr lang="en-US" sz="1200" dirty="0">
                <a:latin typeface="Arial" panose="020B0604020202020204" pitchFamily="34" charset="0"/>
                <a:cs typeface="Arial" panose="020B0604020202020204" pitchFamily="34" charset="0"/>
              </a:rPr>
              <a:t>Siberia</a:t>
            </a:r>
          </a:p>
        </p:txBody>
      </p:sp>
      <p:sp>
        <p:nvSpPr>
          <p:cNvPr id="170" name="TextBox 169">
            <a:extLst>
              <a:ext uri="{FF2B5EF4-FFF2-40B4-BE49-F238E27FC236}">
                <a16:creationId xmlns:a16="http://schemas.microsoft.com/office/drawing/2014/main" id="{C747AD47-5F47-459D-9724-DFAD65C2BCBF}"/>
              </a:ext>
            </a:extLst>
          </p:cNvPr>
          <p:cNvSpPr txBox="1"/>
          <p:nvPr/>
        </p:nvSpPr>
        <p:spPr>
          <a:xfrm>
            <a:off x="11011627" y="5951916"/>
            <a:ext cx="312906" cy="276999"/>
          </a:xfrm>
          <a:prstGeom prst="rect">
            <a:avLst/>
          </a:prstGeom>
          <a:noFill/>
        </p:spPr>
        <p:txBody>
          <a:bodyPr wrap="none" rtlCol="0">
            <a:spAutoFit/>
          </a:bodyPr>
          <a:lstStyle/>
          <a:p>
            <a:r>
              <a:rPr lang="en-US" sz="1200" dirty="0">
                <a:latin typeface="Arial" panose="020B0604020202020204" pitchFamily="34" charset="0"/>
                <a:cs typeface="Arial" panose="020B0604020202020204" pitchFamily="34" charset="0"/>
              </a:rPr>
              <a:t>2.</a:t>
            </a:r>
          </a:p>
        </p:txBody>
      </p:sp>
      <p:sp>
        <p:nvSpPr>
          <p:cNvPr id="171" name="TextBox 170">
            <a:extLst>
              <a:ext uri="{FF2B5EF4-FFF2-40B4-BE49-F238E27FC236}">
                <a16:creationId xmlns:a16="http://schemas.microsoft.com/office/drawing/2014/main" id="{E9753003-3C65-4AEE-9659-FB398C71DF05}"/>
              </a:ext>
            </a:extLst>
          </p:cNvPr>
          <p:cNvSpPr txBox="1"/>
          <p:nvPr/>
        </p:nvSpPr>
        <p:spPr>
          <a:xfrm>
            <a:off x="11190772" y="5951892"/>
            <a:ext cx="996491" cy="276999"/>
          </a:xfrm>
          <a:prstGeom prst="rect">
            <a:avLst/>
          </a:prstGeom>
          <a:noFill/>
        </p:spPr>
        <p:txBody>
          <a:bodyPr wrap="none" rtlCol="0">
            <a:spAutoFit/>
          </a:bodyPr>
          <a:lstStyle/>
          <a:p>
            <a:r>
              <a:rPr lang="en-US" sz="1200" dirty="0">
                <a:latin typeface="Arial" panose="020B0604020202020204" pitchFamily="34" charset="0"/>
                <a:cs typeface="Arial" panose="020B0604020202020204" pitchFamily="34" charset="0"/>
              </a:rPr>
              <a:t>W. Australia</a:t>
            </a:r>
          </a:p>
        </p:txBody>
      </p:sp>
      <p:sp>
        <p:nvSpPr>
          <p:cNvPr id="172" name="TextBox 171">
            <a:extLst>
              <a:ext uri="{FF2B5EF4-FFF2-40B4-BE49-F238E27FC236}">
                <a16:creationId xmlns:a16="http://schemas.microsoft.com/office/drawing/2014/main" id="{52E61D75-D300-4A05-8BEC-06E2B8A6AC1B}"/>
              </a:ext>
            </a:extLst>
          </p:cNvPr>
          <p:cNvSpPr txBox="1"/>
          <p:nvPr/>
        </p:nvSpPr>
        <p:spPr>
          <a:xfrm>
            <a:off x="11011627" y="6172556"/>
            <a:ext cx="312906" cy="276999"/>
          </a:xfrm>
          <a:prstGeom prst="rect">
            <a:avLst/>
          </a:prstGeom>
          <a:noFill/>
        </p:spPr>
        <p:txBody>
          <a:bodyPr wrap="none" rtlCol="0">
            <a:spAutoFit/>
          </a:bodyPr>
          <a:lstStyle/>
          <a:p>
            <a:r>
              <a:rPr lang="en-US" sz="1200" dirty="0">
                <a:latin typeface="Arial" panose="020B0604020202020204" pitchFamily="34" charset="0"/>
                <a:cs typeface="Arial" panose="020B0604020202020204" pitchFamily="34" charset="0"/>
              </a:rPr>
              <a:t>3.</a:t>
            </a:r>
          </a:p>
        </p:txBody>
      </p:sp>
      <p:sp>
        <p:nvSpPr>
          <p:cNvPr id="173" name="TextBox 172">
            <a:extLst>
              <a:ext uri="{FF2B5EF4-FFF2-40B4-BE49-F238E27FC236}">
                <a16:creationId xmlns:a16="http://schemas.microsoft.com/office/drawing/2014/main" id="{5B39D3A8-8DD7-4464-AB7A-B520290FA3D5}"/>
              </a:ext>
            </a:extLst>
          </p:cNvPr>
          <p:cNvSpPr txBox="1"/>
          <p:nvPr/>
        </p:nvSpPr>
        <p:spPr>
          <a:xfrm>
            <a:off x="11190772" y="6190791"/>
            <a:ext cx="867545" cy="276999"/>
          </a:xfrm>
          <a:prstGeom prst="rect">
            <a:avLst/>
          </a:prstGeom>
          <a:noFill/>
        </p:spPr>
        <p:txBody>
          <a:bodyPr wrap="none" rtlCol="0">
            <a:spAutoFit/>
          </a:bodyPr>
          <a:lstStyle/>
          <a:p>
            <a:r>
              <a:rPr lang="en-US" sz="1200" dirty="0">
                <a:latin typeface="Arial" panose="020B0604020202020204" pitchFamily="34" charset="0"/>
                <a:cs typeface="Arial" panose="020B0604020202020204" pitchFamily="34" charset="0"/>
              </a:rPr>
              <a:t>Antarctica</a:t>
            </a:r>
          </a:p>
        </p:txBody>
      </p:sp>
      <p:sp>
        <p:nvSpPr>
          <p:cNvPr id="174" name="TextBox 173">
            <a:extLst>
              <a:ext uri="{FF2B5EF4-FFF2-40B4-BE49-F238E27FC236}">
                <a16:creationId xmlns:a16="http://schemas.microsoft.com/office/drawing/2014/main" id="{F62520BE-0389-4346-A537-831F3D6EA2B6}"/>
              </a:ext>
            </a:extLst>
          </p:cNvPr>
          <p:cNvSpPr txBox="1"/>
          <p:nvPr/>
        </p:nvSpPr>
        <p:spPr>
          <a:xfrm>
            <a:off x="11011627" y="6429666"/>
            <a:ext cx="312906" cy="276999"/>
          </a:xfrm>
          <a:prstGeom prst="rect">
            <a:avLst/>
          </a:prstGeom>
          <a:noFill/>
        </p:spPr>
        <p:txBody>
          <a:bodyPr wrap="none" rtlCol="0">
            <a:spAutoFit/>
          </a:bodyPr>
          <a:lstStyle/>
          <a:p>
            <a:r>
              <a:rPr lang="en-US" sz="1200" dirty="0">
                <a:latin typeface="Arial" panose="020B0604020202020204" pitchFamily="34" charset="0"/>
                <a:cs typeface="Arial" panose="020B0604020202020204" pitchFamily="34" charset="0"/>
              </a:rPr>
              <a:t>4.</a:t>
            </a:r>
          </a:p>
        </p:txBody>
      </p:sp>
      <p:sp>
        <p:nvSpPr>
          <p:cNvPr id="175" name="TextBox 174">
            <a:extLst>
              <a:ext uri="{FF2B5EF4-FFF2-40B4-BE49-F238E27FC236}">
                <a16:creationId xmlns:a16="http://schemas.microsoft.com/office/drawing/2014/main" id="{C24D871A-BA86-4B05-A7C2-18F725C704E6}"/>
              </a:ext>
            </a:extLst>
          </p:cNvPr>
          <p:cNvSpPr txBox="1"/>
          <p:nvPr/>
        </p:nvSpPr>
        <p:spPr>
          <a:xfrm>
            <a:off x="11190772" y="6429690"/>
            <a:ext cx="961674" cy="276999"/>
          </a:xfrm>
          <a:prstGeom prst="rect">
            <a:avLst/>
          </a:prstGeom>
          <a:noFill/>
        </p:spPr>
        <p:txBody>
          <a:bodyPr wrap="none" rtlCol="0">
            <a:spAutoFit/>
          </a:bodyPr>
          <a:lstStyle/>
          <a:p>
            <a:r>
              <a:rPr lang="en-US" sz="1200" dirty="0">
                <a:latin typeface="Arial" panose="020B0604020202020204" pitchFamily="34" charset="0"/>
                <a:cs typeface="Arial" panose="020B0604020202020204" pitchFamily="34" charset="0"/>
              </a:rPr>
              <a:t>E. Australia</a:t>
            </a:r>
          </a:p>
        </p:txBody>
      </p:sp>
      <p:sp>
        <p:nvSpPr>
          <p:cNvPr id="176" name="TextBox 175">
            <a:extLst>
              <a:ext uri="{FF2B5EF4-FFF2-40B4-BE49-F238E27FC236}">
                <a16:creationId xmlns:a16="http://schemas.microsoft.com/office/drawing/2014/main" id="{B282301B-A6CE-4C06-80FE-F8ECAEA040CC}"/>
              </a:ext>
            </a:extLst>
          </p:cNvPr>
          <p:cNvSpPr txBox="1"/>
          <p:nvPr/>
        </p:nvSpPr>
        <p:spPr>
          <a:xfrm>
            <a:off x="11108601" y="5082134"/>
            <a:ext cx="790601" cy="276999"/>
          </a:xfrm>
          <a:prstGeom prst="rect">
            <a:avLst/>
          </a:prstGeom>
          <a:noFill/>
        </p:spPr>
        <p:txBody>
          <a:bodyPr wrap="none" rtlCol="0">
            <a:spAutoFit/>
          </a:bodyPr>
          <a:lstStyle/>
          <a:p>
            <a:r>
              <a:rPr lang="en-US" sz="1200" b="1" dirty="0">
                <a:latin typeface="Arial" panose="020B0604020202020204" pitchFamily="34" charset="0"/>
                <a:cs typeface="Arial" panose="020B0604020202020204" pitchFamily="34" charset="0"/>
              </a:rPr>
              <a:t>Permian</a:t>
            </a:r>
          </a:p>
        </p:txBody>
      </p:sp>
      <p:sp>
        <p:nvSpPr>
          <p:cNvPr id="87" name="Rectangle 86">
            <a:extLst>
              <a:ext uri="{FF2B5EF4-FFF2-40B4-BE49-F238E27FC236}">
                <a16:creationId xmlns:a16="http://schemas.microsoft.com/office/drawing/2014/main" id="{DC5848B9-30DB-4483-8741-CB9AA35E0D1B}"/>
              </a:ext>
            </a:extLst>
          </p:cNvPr>
          <p:cNvSpPr/>
          <p:nvPr/>
        </p:nvSpPr>
        <p:spPr>
          <a:xfrm>
            <a:off x="945875" y="784013"/>
            <a:ext cx="9808398" cy="5692474"/>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613588C2-472C-4CC9-B0D9-8BA9177E9450}"/>
              </a:ext>
            </a:extLst>
          </p:cNvPr>
          <p:cNvGrpSpPr/>
          <p:nvPr/>
        </p:nvGrpSpPr>
        <p:grpSpPr>
          <a:xfrm>
            <a:off x="10924475" y="3047980"/>
            <a:ext cx="1114386" cy="1618306"/>
            <a:chOff x="10924475" y="3047980"/>
            <a:chExt cx="1114386" cy="1618306"/>
          </a:xfrm>
        </p:grpSpPr>
        <p:sp>
          <p:nvSpPr>
            <p:cNvPr id="177" name="TextBox 176">
              <a:extLst>
                <a:ext uri="{FF2B5EF4-FFF2-40B4-BE49-F238E27FC236}">
                  <a16:creationId xmlns:a16="http://schemas.microsoft.com/office/drawing/2014/main" id="{F3591448-B329-4576-A6BE-5B67329CAECB}"/>
                </a:ext>
              </a:extLst>
            </p:cNvPr>
            <p:cNvSpPr txBox="1"/>
            <p:nvPr/>
          </p:nvSpPr>
          <p:spPr>
            <a:xfrm>
              <a:off x="10972452" y="3094923"/>
              <a:ext cx="1058303" cy="830997"/>
            </a:xfrm>
            <a:prstGeom prst="rect">
              <a:avLst/>
            </a:prstGeom>
            <a:noFill/>
          </p:spPr>
          <p:txBody>
            <a:bodyPr wrap="none" rtlCol="0">
              <a:spAutoFit/>
            </a:bodyPr>
            <a:lstStyle/>
            <a:p>
              <a:r>
                <a:rPr lang="en-US" sz="1600" dirty="0">
                  <a:latin typeface="Arial" panose="020B0604020202020204" pitchFamily="34" charset="0"/>
                  <a:cs typeface="Arial" panose="020B0604020202020204" pitchFamily="34" charset="0"/>
                </a:rPr>
                <a:t>O</a:t>
              </a:r>
              <a:r>
                <a:rPr lang="en-US" sz="1600" baseline="-25000" dirty="0">
                  <a:latin typeface="Arial" panose="020B0604020202020204" pitchFamily="34" charset="0"/>
                  <a:cs typeface="Arial" panose="020B0604020202020204" pitchFamily="34" charset="0"/>
                </a:rPr>
                <a:t>2</a:t>
              </a:r>
              <a:r>
                <a:rPr lang="en-US" sz="1600" dirty="0">
                  <a:latin typeface="Arial" panose="020B0604020202020204" pitchFamily="34" charset="0"/>
                  <a:cs typeface="Arial" panose="020B0604020202020204" pitchFamily="34" charset="0"/>
                </a:rPr>
                <a:t> levels:</a:t>
              </a:r>
            </a:p>
            <a:p>
              <a:r>
                <a:rPr lang="en-US" sz="1600" dirty="0">
                  <a:latin typeface="Arial" panose="020B0604020202020204" pitchFamily="34" charset="0"/>
                  <a:cs typeface="Arial" panose="020B0604020202020204" pitchFamily="34" charset="0"/>
                </a:rPr>
                <a:t>115% of </a:t>
              </a:r>
            </a:p>
            <a:p>
              <a:r>
                <a:rPr lang="en-US" sz="1600" dirty="0">
                  <a:latin typeface="Arial" panose="020B0604020202020204" pitchFamily="34" charset="0"/>
                  <a:cs typeface="Arial" panose="020B0604020202020204" pitchFamily="34" charset="0"/>
                </a:rPr>
                <a:t>modern</a:t>
              </a:r>
            </a:p>
          </p:txBody>
        </p:sp>
        <p:sp>
          <p:nvSpPr>
            <p:cNvPr id="178" name="TextBox 177">
              <a:extLst>
                <a:ext uri="{FF2B5EF4-FFF2-40B4-BE49-F238E27FC236}">
                  <a16:creationId xmlns:a16="http://schemas.microsoft.com/office/drawing/2014/main" id="{9B0B9F2C-2D11-4113-867D-F713C62ABD6C}"/>
                </a:ext>
              </a:extLst>
            </p:cNvPr>
            <p:cNvSpPr txBox="1"/>
            <p:nvPr/>
          </p:nvSpPr>
          <p:spPr>
            <a:xfrm>
              <a:off x="10965031" y="3985243"/>
              <a:ext cx="1016625" cy="584775"/>
            </a:xfrm>
            <a:prstGeom prst="rect">
              <a:avLst/>
            </a:prstGeom>
            <a:noFill/>
          </p:spPr>
          <p:txBody>
            <a:bodyPr wrap="none" rtlCol="0">
              <a:spAutoFit/>
            </a:bodyPr>
            <a:lstStyle/>
            <a:p>
              <a:r>
                <a:rPr lang="en-US" sz="1600" dirty="0">
                  <a:latin typeface="Arial" panose="020B0604020202020204" pitchFamily="34" charset="0"/>
                  <a:cs typeface="Arial" panose="020B0604020202020204" pitchFamily="34" charset="0"/>
                </a:rPr>
                <a:t>CO</a:t>
              </a:r>
              <a:r>
                <a:rPr lang="en-US" sz="1600" baseline="-25000" dirty="0">
                  <a:latin typeface="Arial" panose="020B0604020202020204" pitchFamily="34" charset="0"/>
                  <a:cs typeface="Arial" panose="020B0604020202020204" pitchFamily="34" charset="0"/>
                </a:rPr>
                <a:t>2</a:t>
              </a:r>
              <a:r>
                <a:rPr lang="en-US" sz="1600" dirty="0">
                  <a:latin typeface="Arial" panose="020B0604020202020204" pitchFamily="34" charset="0"/>
                  <a:cs typeface="Arial" panose="020B0604020202020204" pitchFamily="34" charset="0"/>
                </a:rPr>
                <a:t>:</a:t>
              </a:r>
            </a:p>
            <a:p>
              <a:r>
                <a:rPr lang="en-US" sz="1600" dirty="0">
                  <a:latin typeface="Arial" panose="020B0604020202020204" pitchFamily="34" charset="0"/>
                  <a:cs typeface="Arial" panose="020B0604020202020204" pitchFamily="34" charset="0"/>
                </a:rPr>
                <a:t>900 ppm</a:t>
              </a:r>
            </a:p>
          </p:txBody>
        </p:sp>
        <p:sp>
          <p:nvSpPr>
            <p:cNvPr id="3" name="Rectangle 2">
              <a:extLst>
                <a:ext uri="{FF2B5EF4-FFF2-40B4-BE49-F238E27FC236}">
                  <a16:creationId xmlns:a16="http://schemas.microsoft.com/office/drawing/2014/main" id="{AAB38FB0-FCD7-4052-BD6E-9EF75947F139}"/>
                </a:ext>
              </a:extLst>
            </p:cNvPr>
            <p:cNvSpPr/>
            <p:nvPr/>
          </p:nvSpPr>
          <p:spPr>
            <a:xfrm>
              <a:off x="10924475" y="3047980"/>
              <a:ext cx="1114386" cy="1618306"/>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3" name="Straight Arrow Connector 12">
            <a:extLst>
              <a:ext uri="{FF2B5EF4-FFF2-40B4-BE49-F238E27FC236}">
                <a16:creationId xmlns:a16="http://schemas.microsoft.com/office/drawing/2014/main" id="{8E07FAB6-087D-444D-B9FA-BFE0E0AF7791}"/>
              </a:ext>
            </a:extLst>
          </p:cNvPr>
          <p:cNvCxnSpPr/>
          <p:nvPr/>
        </p:nvCxnSpPr>
        <p:spPr>
          <a:xfrm flipH="1" flipV="1">
            <a:off x="4302517" y="3623360"/>
            <a:ext cx="261670" cy="262594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9" name="Straight Arrow Connector 178">
            <a:extLst>
              <a:ext uri="{FF2B5EF4-FFF2-40B4-BE49-F238E27FC236}">
                <a16:creationId xmlns:a16="http://schemas.microsoft.com/office/drawing/2014/main" id="{D6D4EAD2-1C4A-4293-AB8E-D0B88B552180}"/>
              </a:ext>
            </a:extLst>
          </p:cNvPr>
          <p:cNvCxnSpPr>
            <a:cxnSpLocks/>
          </p:cNvCxnSpPr>
          <p:nvPr/>
        </p:nvCxnSpPr>
        <p:spPr>
          <a:xfrm flipV="1">
            <a:off x="4297734" y="1313794"/>
            <a:ext cx="719905" cy="22663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01172315"/>
      </p:ext>
    </p:extLst>
  </p:cSld>
  <p:clrMapOvr>
    <a:masterClrMapping/>
  </p:clrMapOvr>
  <p:transition>
    <p:wipe dir="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DB9D7316-13B1-4D3E-B085-5722FED50C61}"/>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a:off x="893748" y="236532"/>
            <a:ext cx="9241809" cy="338554"/>
          </a:xfrm>
          <a:prstGeom prst="rect">
            <a:avLst/>
          </a:prstGeom>
          <a:noFill/>
        </p:spPr>
        <p:txBody>
          <a:bodyPr wrap="square" rtlCol="0">
            <a:spAutoFit/>
          </a:bodyPr>
          <a:lstStyle/>
          <a:p>
            <a:pPr>
              <a:defRPr/>
            </a:pPr>
            <a:r>
              <a:rPr lang="en-US" sz="1600" dirty="0">
                <a:latin typeface="Arial"/>
              </a:rPr>
              <a:t>WTGS Regional Cross Section Across Delaware Basin &amp; Diablo Uplift Showing Post-Permian Uplift</a:t>
            </a:r>
          </a:p>
        </p:txBody>
      </p:sp>
      <p:sp>
        <p:nvSpPr>
          <p:cNvPr id="58" name="Slide Number Placeholder 3"/>
          <p:cNvSpPr>
            <a:spLocks noGrp="1"/>
          </p:cNvSpPr>
          <p:nvPr>
            <p:ph type="sldNum" sz="quarter" idx="12"/>
          </p:nvPr>
        </p:nvSpPr>
        <p:spPr>
          <a:xfrm>
            <a:off x="10391795" y="6402440"/>
            <a:ext cx="2133600" cy="365125"/>
          </a:xfrm>
        </p:spPr>
        <p:txBody>
          <a:bodyPr/>
          <a:lstStyle/>
          <a:p>
            <a:pPr algn="l">
              <a:defRPr/>
            </a:pPr>
            <a:r>
              <a:rPr lang="en-US" dirty="0">
                <a:solidFill>
                  <a:prstClr val="black"/>
                </a:solidFill>
                <a:latin typeface="Arial"/>
              </a:rPr>
              <a:t>(Tim Reed, Pioneer)</a:t>
            </a:r>
          </a:p>
        </p:txBody>
      </p:sp>
      <p:pic>
        <p:nvPicPr>
          <p:cNvPr id="13" name="Picture 12">
            <a:extLst>
              <a:ext uri="{FF2B5EF4-FFF2-40B4-BE49-F238E27FC236}">
                <a16:creationId xmlns:a16="http://schemas.microsoft.com/office/drawing/2014/main" id="{E1F32656-2165-45F7-97CF-8F69914CD468}"/>
              </a:ext>
            </a:extLst>
          </p:cNvPr>
          <p:cNvPicPr>
            <a:picLocks noChangeAspect="1"/>
          </p:cNvPicPr>
          <p:nvPr/>
        </p:nvPicPr>
        <p:blipFill rotWithShape="1">
          <a:blip r:embed="rId3"/>
          <a:srcRect l="1912" r="20966" b="45023"/>
          <a:stretch/>
        </p:blipFill>
        <p:spPr>
          <a:xfrm>
            <a:off x="8757224" y="1202914"/>
            <a:ext cx="3269142" cy="1658926"/>
          </a:xfrm>
          <a:prstGeom prst="rect">
            <a:avLst/>
          </a:prstGeom>
        </p:spPr>
      </p:pic>
      <p:pic>
        <p:nvPicPr>
          <p:cNvPr id="32" name="Picture 31">
            <a:extLst>
              <a:ext uri="{FF2B5EF4-FFF2-40B4-BE49-F238E27FC236}">
                <a16:creationId xmlns:a16="http://schemas.microsoft.com/office/drawing/2014/main" id="{9104AE42-281B-4DA5-AF9B-F6890DB17554}"/>
              </a:ext>
            </a:extLst>
          </p:cNvPr>
          <p:cNvPicPr>
            <a:picLocks noChangeAspect="1"/>
          </p:cNvPicPr>
          <p:nvPr/>
        </p:nvPicPr>
        <p:blipFill>
          <a:blip r:embed="rId4"/>
          <a:stretch>
            <a:fillRect/>
          </a:stretch>
        </p:blipFill>
        <p:spPr>
          <a:xfrm>
            <a:off x="457200" y="997569"/>
            <a:ext cx="8372519" cy="5140653"/>
          </a:xfrm>
          <a:prstGeom prst="rect">
            <a:avLst/>
          </a:prstGeom>
        </p:spPr>
      </p:pic>
      <p:sp>
        <p:nvSpPr>
          <p:cNvPr id="2" name="TextBox 1">
            <a:extLst>
              <a:ext uri="{FF2B5EF4-FFF2-40B4-BE49-F238E27FC236}">
                <a16:creationId xmlns:a16="http://schemas.microsoft.com/office/drawing/2014/main" id="{029EA251-AB69-4E01-94E7-72EDE3EEA335}"/>
              </a:ext>
            </a:extLst>
          </p:cNvPr>
          <p:cNvSpPr txBox="1"/>
          <p:nvPr/>
        </p:nvSpPr>
        <p:spPr>
          <a:xfrm>
            <a:off x="3534308" y="675518"/>
            <a:ext cx="1401346" cy="523220"/>
          </a:xfrm>
          <a:prstGeom prst="rect">
            <a:avLst/>
          </a:prstGeom>
          <a:noFill/>
        </p:spPr>
        <p:txBody>
          <a:bodyPr wrap="none" rtlCol="0">
            <a:spAutoFit/>
          </a:bodyPr>
          <a:lstStyle/>
          <a:p>
            <a:pPr algn="ctr"/>
            <a:r>
              <a:rPr lang="en-US" sz="1400" i="1" dirty="0"/>
              <a:t>Basin and Range</a:t>
            </a:r>
          </a:p>
          <a:p>
            <a:pPr algn="ctr"/>
            <a:r>
              <a:rPr lang="en-US" sz="1400" i="1" dirty="0"/>
              <a:t>Down-faulting</a:t>
            </a:r>
          </a:p>
        </p:txBody>
      </p:sp>
      <p:sp>
        <p:nvSpPr>
          <p:cNvPr id="3" name="Arrow: Down 2">
            <a:extLst>
              <a:ext uri="{FF2B5EF4-FFF2-40B4-BE49-F238E27FC236}">
                <a16:creationId xmlns:a16="http://schemas.microsoft.com/office/drawing/2014/main" id="{2097B499-4B39-4318-94DD-BBFBC51DDFCE}"/>
              </a:ext>
            </a:extLst>
          </p:cNvPr>
          <p:cNvSpPr/>
          <p:nvPr/>
        </p:nvSpPr>
        <p:spPr>
          <a:xfrm>
            <a:off x="4156776" y="1202914"/>
            <a:ext cx="156410" cy="180718"/>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1EC0BA71-CF1A-4AD6-951C-BE910864C388}"/>
              </a:ext>
            </a:extLst>
          </p:cNvPr>
          <p:cNvSpPr txBox="1"/>
          <p:nvPr/>
        </p:nvSpPr>
        <p:spPr>
          <a:xfrm>
            <a:off x="1295081" y="693051"/>
            <a:ext cx="1401346" cy="523220"/>
          </a:xfrm>
          <a:prstGeom prst="rect">
            <a:avLst/>
          </a:prstGeom>
          <a:noFill/>
        </p:spPr>
        <p:txBody>
          <a:bodyPr wrap="none" rtlCol="0">
            <a:spAutoFit/>
          </a:bodyPr>
          <a:lstStyle/>
          <a:p>
            <a:pPr algn="ctr"/>
            <a:r>
              <a:rPr lang="en-US" sz="1400" i="1" dirty="0"/>
              <a:t>Basin and Range</a:t>
            </a:r>
          </a:p>
          <a:p>
            <a:pPr algn="ctr"/>
            <a:r>
              <a:rPr lang="en-US" sz="1400" i="1" dirty="0"/>
              <a:t>Down-faulting</a:t>
            </a:r>
          </a:p>
        </p:txBody>
      </p:sp>
      <p:sp>
        <p:nvSpPr>
          <p:cNvPr id="10" name="Arrow: Down 9">
            <a:extLst>
              <a:ext uri="{FF2B5EF4-FFF2-40B4-BE49-F238E27FC236}">
                <a16:creationId xmlns:a16="http://schemas.microsoft.com/office/drawing/2014/main" id="{93115E35-9BD4-485C-9923-4FBE0C494883}"/>
              </a:ext>
            </a:extLst>
          </p:cNvPr>
          <p:cNvSpPr/>
          <p:nvPr/>
        </p:nvSpPr>
        <p:spPr>
          <a:xfrm>
            <a:off x="1917549" y="1220447"/>
            <a:ext cx="156410" cy="180718"/>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2C29133-C586-4D09-AF4A-39C31D5A965B}"/>
              </a:ext>
            </a:extLst>
          </p:cNvPr>
          <p:cNvSpPr txBox="1"/>
          <p:nvPr/>
        </p:nvSpPr>
        <p:spPr>
          <a:xfrm>
            <a:off x="9083842" y="3838074"/>
            <a:ext cx="3269142" cy="646331"/>
          </a:xfrm>
          <a:prstGeom prst="rect">
            <a:avLst/>
          </a:prstGeom>
          <a:noFill/>
        </p:spPr>
        <p:txBody>
          <a:bodyPr wrap="square" rtlCol="0">
            <a:spAutoFit/>
          </a:bodyPr>
          <a:lstStyle/>
          <a:p>
            <a:pPr marL="285750" indent="-285750">
              <a:buFont typeface="Arial" panose="020B0604020202020204" pitchFamily="34" charset="0"/>
              <a:buChar char="•"/>
            </a:pPr>
            <a:r>
              <a:rPr lang="en-US" dirty="0"/>
              <a:t>CBP and Midland Basin uplifted &lt; 3000 ft.</a:t>
            </a:r>
          </a:p>
        </p:txBody>
      </p:sp>
      <p:sp>
        <p:nvSpPr>
          <p:cNvPr id="12" name="TextBox 11">
            <a:extLst>
              <a:ext uri="{FF2B5EF4-FFF2-40B4-BE49-F238E27FC236}">
                <a16:creationId xmlns:a16="http://schemas.microsoft.com/office/drawing/2014/main" id="{73E48CCF-E29C-4A86-80C2-CFD6A9D5D81C}"/>
              </a:ext>
            </a:extLst>
          </p:cNvPr>
          <p:cNvSpPr txBox="1"/>
          <p:nvPr/>
        </p:nvSpPr>
        <p:spPr>
          <a:xfrm>
            <a:off x="9083842" y="3191743"/>
            <a:ext cx="3269142" cy="646331"/>
          </a:xfrm>
          <a:prstGeom prst="rect">
            <a:avLst/>
          </a:prstGeom>
          <a:noFill/>
        </p:spPr>
        <p:txBody>
          <a:bodyPr wrap="square" rtlCol="0">
            <a:spAutoFit/>
          </a:bodyPr>
          <a:lstStyle/>
          <a:p>
            <a:pPr marL="285750" indent="-285750">
              <a:buFont typeface="Arial" panose="020B0604020202020204" pitchFamily="34" charset="0"/>
              <a:buChar char="•"/>
            </a:pPr>
            <a:r>
              <a:rPr lang="en-US" dirty="0"/>
              <a:t>Western side of Delaware Basin uplifted &gt; 4900 ft.</a:t>
            </a:r>
          </a:p>
        </p:txBody>
      </p:sp>
    </p:spTree>
    <p:extLst>
      <p:ext uri="{BB962C8B-B14F-4D97-AF65-F5344CB8AC3E}">
        <p14:creationId xmlns:p14="http://schemas.microsoft.com/office/powerpoint/2010/main" val="3713446006"/>
      </p:ext>
    </p:extLst>
  </p:cSld>
  <p:clrMapOvr>
    <a:masterClrMapping/>
  </p:clrMapOvr>
  <p:transition>
    <p:wipe dir="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A390EE8-CE80-4B9B-B753-0F41A67A68EC}"/>
              </a:ext>
            </a:extLst>
          </p:cNvPr>
          <p:cNvPicPr>
            <a:picLocks noChangeAspect="1"/>
          </p:cNvPicPr>
          <p:nvPr/>
        </p:nvPicPr>
        <p:blipFill>
          <a:blip r:embed="rId2"/>
          <a:stretch>
            <a:fillRect/>
          </a:stretch>
        </p:blipFill>
        <p:spPr>
          <a:xfrm rot="60000">
            <a:off x="1007085" y="744019"/>
            <a:ext cx="8637648" cy="5637086"/>
          </a:xfrm>
          <a:prstGeom prst="rect">
            <a:avLst/>
          </a:prstGeom>
        </p:spPr>
      </p:pic>
      <p:cxnSp>
        <p:nvCxnSpPr>
          <p:cNvPr id="7" name="Straight Connector 6">
            <a:extLst>
              <a:ext uri="{FF2B5EF4-FFF2-40B4-BE49-F238E27FC236}">
                <a16:creationId xmlns:a16="http://schemas.microsoft.com/office/drawing/2014/main" id="{586EBD6C-F027-4968-A50E-FA0DD12532BF}"/>
              </a:ext>
            </a:extLst>
          </p:cNvPr>
          <p:cNvCxnSpPr>
            <a:cxnSpLocks/>
          </p:cNvCxnSpPr>
          <p:nvPr/>
        </p:nvCxnSpPr>
        <p:spPr>
          <a:xfrm>
            <a:off x="4377720" y="5272232"/>
            <a:ext cx="5990897"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1B00903-1CA5-4A07-B945-2B78E7BF21AC}"/>
              </a:ext>
            </a:extLst>
          </p:cNvPr>
          <p:cNvCxnSpPr>
            <a:cxnSpLocks/>
          </p:cNvCxnSpPr>
          <p:nvPr/>
        </p:nvCxnSpPr>
        <p:spPr>
          <a:xfrm>
            <a:off x="8944465" y="2401047"/>
            <a:ext cx="1424152"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33E63247-60E5-4881-A466-FE239C10D8BA}"/>
              </a:ext>
            </a:extLst>
          </p:cNvPr>
          <p:cNvSpPr txBox="1"/>
          <p:nvPr/>
        </p:nvSpPr>
        <p:spPr>
          <a:xfrm>
            <a:off x="10416596" y="5059430"/>
            <a:ext cx="817853" cy="646331"/>
          </a:xfrm>
          <a:prstGeom prst="rect">
            <a:avLst/>
          </a:prstGeom>
          <a:noFill/>
        </p:spPr>
        <p:txBody>
          <a:bodyPr wrap="square" rtlCol="0">
            <a:spAutoFit/>
          </a:bodyPr>
          <a:lstStyle/>
          <a:p>
            <a:r>
              <a:rPr lang="en-US" dirty="0"/>
              <a:t>2.45 km</a:t>
            </a:r>
          </a:p>
        </p:txBody>
      </p:sp>
      <p:sp>
        <p:nvSpPr>
          <p:cNvPr id="16" name="TextBox 15">
            <a:extLst>
              <a:ext uri="{FF2B5EF4-FFF2-40B4-BE49-F238E27FC236}">
                <a16:creationId xmlns:a16="http://schemas.microsoft.com/office/drawing/2014/main" id="{FEF23DE6-A31A-481C-8EB2-0683450C5481}"/>
              </a:ext>
            </a:extLst>
          </p:cNvPr>
          <p:cNvSpPr txBox="1"/>
          <p:nvPr/>
        </p:nvSpPr>
        <p:spPr>
          <a:xfrm>
            <a:off x="10416596" y="2216381"/>
            <a:ext cx="984662" cy="369332"/>
          </a:xfrm>
          <a:prstGeom prst="rect">
            <a:avLst/>
          </a:prstGeom>
          <a:noFill/>
        </p:spPr>
        <p:txBody>
          <a:bodyPr wrap="square" rtlCol="0">
            <a:spAutoFit/>
          </a:bodyPr>
          <a:lstStyle/>
          <a:p>
            <a:r>
              <a:rPr lang="en-US" dirty="0"/>
              <a:t>0.65 km</a:t>
            </a:r>
          </a:p>
        </p:txBody>
      </p:sp>
      <p:sp>
        <p:nvSpPr>
          <p:cNvPr id="17" name="Arrow: Up-Down 16">
            <a:extLst>
              <a:ext uri="{FF2B5EF4-FFF2-40B4-BE49-F238E27FC236}">
                <a16:creationId xmlns:a16="http://schemas.microsoft.com/office/drawing/2014/main" id="{DC639AD9-0CF4-4071-BC29-F191E722E1BD}"/>
              </a:ext>
            </a:extLst>
          </p:cNvPr>
          <p:cNvSpPr/>
          <p:nvPr/>
        </p:nvSpPr>
        <p:spPr>
          <a:xfrm>
            <a:off x="10620128" y="2681619"/>
            <a:ext cx="205394" cy="2281905"/>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4123E425-5502-4458-B249-E31771F70A36}"/>
              </a:ext>
            </a:extLst>
          </p:cNvPr>
          <p:cNvSpPr txBox="1"/>
          <p:nvPr/>
        </p:nvSpPr>
        <p:spPr>
          <a:xfrm>
            <a:off x="10156697" y="3208472"/>
            <a:ext cx="1151471" cy="1200329"/>
          </a:xfrm>
          <a:prstGeom prst="rect">
            <a:avLst/>
          </a:prstGeom>
          <a:solidFill>
            <a:schemeClr val="bg1"/>
          </a:solidFill>
        </p:spPr>
        <p:txBody>
          <a:bodyPr wrap="square" rtlCol="0">
            <a:spAutoFit/>
          </a:bodyPr>
          <a:lstStyle/>
          <a:p>
            <a:pPr algn="ctr"/>
            <a:r>
              <a:rPr lang="en-US" b="1" dirty="0"/>
              <a:t>1.8 km</a:t>
            </a:r>
          </a:p>
          <a:p>
            <a:pPr algn="ctr"/>
            <a:r>
              <a:rPr lang="en-US" b="1" dirty="0"/>
              <a:t>(5,900 ft)</a:t>
            </a:r>
          </a:p>
          <a:p>
            <a:pPr algn="ctr"/>
            <a:r>
              <a:rPr lang="en-US" b="1" dirty="0"/>
              <a:t>of</a:t>
            </a:r>
          </a:p>
          <a:p>
            <a:pPr algn="ctr"/>
            <a:r>
              <a:rPr lang="en-US" b="1" dirty="0"/>
              <a:t>uplift</a:t>
            </a:r>
          </a:p>
        </p:txBody>
      </p:sp>
      <p:sp>
        <p:nvSpPr>
          <p:cNvPr id="19" name="TextBox 18">
            <a:extLst>
              <a:ext uri="{FF2B5EF4-FFF2-40B4-BE49-F238E27FC236}">
                <a16:creationId xmlns:a16="http://schemas.microsoft.com/office/drawing/2014/main" id="{F8509726-9AE1-4279-9050-FD69707D158F}"/>
              </a:ext>
            </a:extLst>
          </p:cNvPr>
          <p:cNvSpPr txBox="1"/>
          <p:nvPr/>
        </p:nvSpPr>
        <p:spPr>
          <a:xfrm>
            <a:off x="8680845" y="6388622"/>
            <a:ext cx="2951705" cy="276999"/>
          </a:xfrm>
          <a:prstGeom prst="rect">
            <a:avLst/>
          </a:prstGeom>
          <a:noFill/>
        </p:spPr>
        <p:txBody>
          <a:bodyPr wrap="none" rtlCol="0">
            <a:spAutoFit/>
          </a:bodyPr>
          <a:lstStyle/>
          <a:p>
            <a:r>
              <a:rPr lang="en-US" sz="1200" dirty="0"/>
              <a:t>(modified from Barker and </a:t>
            </a:r>
            <a:r>
              <a:rPr lang="en-US" sz="1200" dirty="0" err="1"/>
              <a:t>Pawlewicz</a:t>
            </a:r>
            <a:r>
              <a:rPr lang="en-US" sz="1200" dirty="0"/>
              <a:t>, 1987)</a:t>
            </a:r>
          </a:p>
        </p:txBody>
      </p:sp>
      <p:sp>
        <p:nvSpPr>
          <p:cNvPr id="20" name="TextBox 19">
            <a:extLst>
              <a:ext uri="{FF2B5EF4-FFF2-40B4-BE49-F238E27FC236}">
                <a16:creationId xmlns:a16="http://schemas.microsoft.com/office/drawing/2014/main" id="{1DAC0798-BD70-4A85-BA11-30DA7D09D6EF}"/>
              </a:ext>
            </a:extLst>
          </p:cNvPr>
          <p:cNvSpPr txBox="1"/>
          <p:nvPr/>
        </p:nvSpPr>
        <p:spPr>
          <a:xfrm>
            <a:off x="1938636" y="268760"/>
            <a:ext cx="7005829" cy="461665"/>
          </a:xfrm>
          <a:prstGeom prst="rect">
            <a:avLst/>
          </a:prstGeom>
          <a:noFill/>
        </p:spPr>
        <p:txBody>
          <a:bodyPr wrap="none" rtlCol="0">
            <a:spAutoFit/>
          </a:bodyPr>
          <a:lstStyle/>
          <a:p>
            <a:r>
              <a:rPr lang="en-US" sz="2400" dirty="0"/>
              <a:t>Burial history curve, western margin of Delaware Basin</a:t>
            </a:r>
          </a:p>
        </p:txBody>
      </p:sp>
    </p:spTree>
    <p:extLst>
      <p:ext uri="{BB962C8B-B14F-4D97-AF65-F5344CB8AC3E}">
        <p14:creationId xmlns:p14="http://schemas.microsoft.com/office/powerpoint/2010/main" val="2247166572"/>
      </p:ext>
    </p:extLst>
  </p:cSld>
  <p:clrMapOvr>
    <a:masterClrMapping/>
  </p:clrMapOvr>
  <p:transition>
    <p:wipe dir="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3" name="Straight Connector 52">
            <a:extLst>
              <a:ext uri="{FF2B5EF4-FFF2-40B4-BE49-F238E27FC236}">
                <a16:creationId xmlns:a16="http://schemas.microsoft.com/office/drawing/2014/main" id="{36D4DE6A-8851-4F26-89B3-DEB4AD0BC030}"/>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E396109B-73EF-4E2C-8C64-10E591BC704D}"/>
              </a:ext>
            </a:extLst>
          </p:cNvPr>
          <p:cNvSpPr txBox="1"/>
          <p:nvPr/>
        </p:nvSpPr>
        <p:spPr>
          <a:xfrm>
            <a:off x="1785820" y="59172"/>
            <a:ext cx="2635401"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Oil and gas fields</a:t>
            </a:r>
          </a:p>
        </p:txBody>
      </p:sp>
      <p:cxnSp>
        <p:nvCxnSpPr>
          <p:cNvPr id="3" name="Straight Connector 2">
            <a:extLst>
              <a:ext uri="{FF2B5EF4-FFF2-40B4-BE49-F238E27FC236}">
                <a16:creationId xmlns:a16="http://schemas.microsoft.com/office/drawing/2014/main" id="{805BD7D1-8895-4B5F-8116-7B604D795137}"/>
              </a:ext>
            </a:extLst>
          </p:cNvPr>
          <p:cNvCxnSpPr/>
          <p:nvPr/>
        </p:nvCxnSpPr>
        <p:spPr>
          <a:xfrm>
            <a:off x="1830475" y="517679"/>
            <a:ext cx="8531051" cy="0"/>
          </a:xfrm>
          <a:prstGeom prst="line">
            <a:avLst/>
          </a:prstGeom>
          <a:ln w="19050">
            <a:solidFill>
              <a:srgbClr val="CC6600"/>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1A0BCEC1-1E94-4B3C-A7B9-5B0C0B08A5C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03075" y="885030"/>
            <a:ext cx="6301070" cy="5876482"/>
          </a:xfrm>
          <a:prstGeom prst="rect">
            <a:avLst/>
          </a:prstGeom>
        </p:spPr>
      </p:pic>
      <p:sp>
        <p:nvSpPr>
          <p:cNvPr id="5" name="TextBox 3">
            <a:extLst>
              <a:ext uri="{FF2B5EF4-FFF2-40B4-BE49-F238E27FC236}">
                <a16:creationId xmlns:a16="http://schemas.microsoft.com/office/drawing/2014/main" id="{1E9088F7-64EC-4813-9743-EACF23A1809E}"/>
              </a:ext>
            </a:extLst>
          </p:cNvPr>
          <p:cNvSpPr txBox="1">
            <a:spLocks noChangeArrowheads="1"/>
          </p:cNvSpPr>
          <p:nvPr/>
        </p:nvSpPr>
        <p:spPr bwMode="auto">
          <a:xfrm>
            <a:off x="8037425" y="2235023"/>
            <a:ext cx="258765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71450" indent="-171450"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marL="171450" marR="0" lvl="0" indent="-171450" algn="l" defTabSz="457200" rtl="0" eaLnBrk="1" fontAlgn="auto" latinLnBrk="0" hangingPunct="1">
              <a:lnSpc>
                <a:spcPct val="100000"/>
              </a:lnSpc>
              <a:spcBef>
                <a:spcPts val="0"/>
              </a:spcBef>
              <a:spcAft>
                <a:spcPts val="0"/>
              </a:spcAft>
              <a:buClrTx/>
              <a:buSzTx/>
              <a:buFont typeface="Arial" charset="0"/>
              <a:buChar char="•"/>
              <a:tabLst/>
              <a:defRPr/>
            </a:pPr>
            <a:r>
              <a:rPr kumimoji="0" lang="en-US" sz="1400" b="0" i="0" u="none" strike="noStrike" kern="1200" cap="none" spc="0" normalizeH="0" baseline="0" noProof="0" dirty="0">
                <a:ln>
                  <a:noFill/>
                </a:ln>
                <a:solidFill>
                  <a:srgbClr val="000000"/>
                </a:solidFill>
                <a:effectLst/>
                <a:uLnTx/>
                <a:uFillTx/>
                <a:latin typeface="Arial" charset="0"/>
                <a:ea typeface="ＭＳ Ｐゴシック" pitchFamily="34" charset="-128"/>
                <a:cs typeface="+mn-cs"/>
              </a:rPr>
              <a:t>First discovery was at Westbrook Field, Mitchell Co, TX (1921)</a:t>
            </a:r>
          </a:p>
        </p:txBody>
      </p:sp>
      <p:sp>
        <p:nvSpPr>
          <p:cNvPr id="6" name="TextBox 3">
            <a:extLst>
              <a:ext uri="{FF2B5EF4-FFF2-40B4-BE49-F238E27FC236}">
                <a16:creationId xmlns:a16="http://schemas.microsoft.com/office/drawing/2014/main" id="{C3C3D0AB-A87B-4DDC-823D-A4568B90163F}"/>
              </a:ext>
            </a:extLst>
          </p:cNvPr>
          <p:cNvSpPr txBox="1">
            <a:spLocks noChangeArrowheads="1"/>
          </p:cNvSpPr>
          <p:nvPr/>
        </p:nvSpPr>
        <p:spPr bwMode="auto">
          <a:xfrm>
            <a:off x="8037425" y="3962966"/>
            <a:ext cx="258765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71450" indent="-171450"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marL="171450" marR="0" lvl="0" indent="-171450" algn="l" defTabSz="457200" rtl="0" eaLnBrk="1" fontAlgn="auto" latinLnBrk="0" hangingPunct="1">
              <a:lnSpc>
                <a:spcPct val="100000"/>
              </a:lnSpc>
              <a:spcBef>
                <a:spcPts val="0"/>
              </a:spcBef>
              <a:spcAft>
                <a:spcPts val="0"/>
              </a:spcAft>
              <a:buClrTx/>
              <a:buSzTx/>
              <a:buFont typeface="Arial" charset="0"/>
              <a:buChar char="•"/>
              <a:tabLst/>
              <a:defRPr/>
            </a:pPr>
            <a:r>
              <a:rPr kumimoji="0" lang="en-US" sz="1400" b="0" i="0" u="none" strike="noStrike" kern="1200" cap="none" spc="0" normalizeH="0" baseline="0" noProof="0" dirty="0">
                <a:ln>
                  <a:noFill/>
                </a:ln>
                <a:solidFill>
                  <a:srgbClr val="000000"/>
                </a:solidFill>
                <a:effectLst/>
                <a:uLnTx/>
                <a:uFillTx/>
                <a:latin typeface="Arial" charset="0"/>
                <a:ea typeface="ＭＳ Ｐゴシック" pitchFamily="34" charset="-128"/>
                <a:cs typeface="+mn-cs"/>
              </a:rPr>
              <a:t>5 individual fields with &gt;1 BBO cumulative production</a:t>
            </a:r>
          </a:p>
        </p:txBody>
      </p:sp>
      <p:sp>
        <p:nvSpPr>
          <p:cNvPr id="7" name="TextBox 3">
            <a:extLst>
              <a:ext uri="{FF2B5EF4-FFF2-40B4-BE49-F238E27FC236}">
                <a16:creationId xmlns:a16="http://schemas.microsoft.com/office/drawing/2014/main" id="{83A88654-E7D6-4ABD-A1B4-73A4BEA326B8}"/>
              </a:ext>
            </a:extLst>
          </p:cNvPr>
          <p:cNvSpPr txBox="1">
            <a:spLocks noChangeArrowheads="1"/>
          </p:cNvSpPr>
          <p:nvPr/>
        </p:nvSpPr>
        <p:spPr bwMode="auto">
          <a:xfrm>
            <a:off x="8037424" y="3109908"/>
            <a:ext cx="23198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71450" indent="-171450"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marL="171450" marR="0" lvl="0" indent="-171450" algn="l" defTabSz="457200" rtl="0" eaLnBrk="1" fontAlgn="auto" latinLnBrk="0" hangingPunct="1">
              <a:lnSpc>
                <a:spcPct val="100000"/>
              </a:lnSpc>
              <a:spcBef>
                <a:spcPts val="0"/>
              </a:spcBef>
              <a:spcAft>
                <a:spcPts val="0"/>
              </a:spcAft>
              <a:buClrTx/>
              <a:buSzTx/>
              <a:buFont typeface="Arial" charset="0"/>
              <a:buChar char="•"/>
              <a:tabLst/>
              <a:defRPr/>
            </a:pPr>
            <a:r>
              <a:rPr kumimoji="0" lang="en-US" sz="1400" b="0" i="0" u="none" strike="noStrike" kern="1200" cap="none" spc="0" normalizeH="0" baseline="0" noProof="0" dirty="0">
                <a:ln>
                  <a:noFill/>
                </a:ln>
                <a:solidFill>
                  <a:srgbClr val="000000"/>
                </a:solidFill>
                <a:effectLst/>
                <a:uLnTx/>
                <a:uFillTx/>
                <a:latin typeface="Arial" charset="0"/>
                <a:ea typeface="ＭＳ Ｐゴシック" pitchFamily="34" charset="-128"/>
                <a:cs typeface="+mn-cs"/>
              </a:rPr>
              <a:t>51 oil fields with “giant” status (&gt;100MM  BO cumulative prod.)</a:t>
            </a:r>
          </a:p>
        </p:txBody>
      </p:sp>
      <p:sp>
        <p:nvSpPr>
          <p:cNvPr id="8" name="TextBox 3">
            <a:extLst>
              <a:ext uri="{FF2B5EF4-FFF2-40B4-BE49-F238E27FC236}">
                <a16:creationId xmlns:a16="http://schemas.microsoft.com/office/drawing/2014/main" id="{5018CEC1-A9F9-4353-BF40-B201936F0A33}"/>
              </a:ext>
            </a:extLst>
          </p:cNvPr>
          <p:cNvSpPr txBox="1">
            <a:spLocks noChangeArrowheads="1"/>
          </p:cNvSpPr>
          <p:nvPr/>
        </p:nvSpPr>
        <p:spPr bwMode="auto">
          <a:xfrm>
            <a:off x="8037425" y="847263"/>
            <a:ext cx="258765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71450" indent="-171450"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marL="171450" marR="0" lvl="0" indent="-171450" algn="l" defTabSz="457200" rtl="0" eaLnBrk="1" fontAlgn="auto" latinLnBrk="0" hangingPunct="1">
              <a:lnSpc>
                <a:spcPct val="100000"/>
              </a:lnSpc>
              <a:spcBef>
                <a:spcPts val="0"/>
              </a:spcBef>
              <a:spcAft>
                <a:spcPts val="0"/>
              </a:spcAft>
              <a:buClrTx/>
              <a:buSzTx/>
              <a:buFont typeface="Arial" charset="0"/>
              <a:buChar char="•"/>
              <a:tabLst/>
              <a:defRPr/>
            </a:pPr>
            <a:r>
              <a:rPr kumimoji="0" lang="en-US" sz="1400" b="0" i="0" u="none" strike="noStrike" kern="1200" cap="none" spc="0" normalizeH="0" baseline="0" noProof="0" dirty="0">
                <a:ln>
                  <a:noFill/>
                </a:ln>
                <a:solidFill>
                  <a:srgbClr val="000000"/>
                </a:solidFill>
                <a:effectLst/>
                <a:uLnTx/>
                <a:uFillTx/>
                <a:latin typeface="Arial" charset="0"/>
                <a:ea typeface="ＭＳ Ｐゴシック" pitchFamily="34" charset="-128"/>
                <a:cs typeface="+mn-cs"/>
              </a:rPr>
              <a:t>Prolific conventional hydrocarbon basin:</a:t>
            </a:r>
          </a:p>
        </p:txBody>
      </p:sp>
      <p:grpSp>
        <p:nvGrpSpPr>
          <p:cNvPr id="9" name="Group 8">
            <a:extLst>
              <a:ext uri="{FF2B5EF4-FFF2-40B4-BE49-F238E27FC236}">
                <a16:creationId xmlns:a16="http://schemas.microsoft.com/office/drawing/2014/main" id="{9CCE7797-7B5F-4A40-ACB5-46F985DB12CF}"/>
              </a:ext>
            </a:extLst>
          </p:cNvPr>
          <p:cNvGrpSpPr/>
          <p:nvPr/>
        </p:nvGrpSpPr>
        <p:grpSpPr>
          <a:xfrm>
            <a:off x="4229176" y="6270028"/>
            <a:ext cx="708848" cy="415051"/>
            <a:chOff x="2472265" y="6273991"/>
            <a:chExt cx="708848" cy="415051"/>
          </a:xfrm>
        </p:grpSpPr>
        <p:sp>
          <p:nvSpPr>
            <p:cNvPr id="10" name="Rectangle 9">
              <a:extLst>
                <a:ext uri="{FF2B5EF4-FFF2-40B4-BE49-F238E27FC236}">
                  <a16:creationId xmlns:a16="http://schemas.microsoft.com/office/drawing/2014/main" id="{8723E707-891E-4F36-A914-56343E40FA15}"/>
                </a:ext>
              </a:extLst>
            </p:cNvPr>
            <p:cNvSpPr/>
            <p:nvPr/>
          </p:nvSpPr>
          <p:spPr bwMode="auto">
            <a:xfrm>
              <a:off x="2520519" y="6643323"/>
              <a:ext cx="658829" cy="45719"/>
            </a:xfrm>
            <a:prstGeom prst="rect">
              <a:avLst/>
            </a:prstGeom>
            <a:solidFill>
              <a:schemeClr val="tx1"/>
            </a:solidFill>
            <a:ln w="25400" cap="flat" cmpd="sng" algn="ctr">
              <a:solidFill>
                <a:schemeClr val="tx1"/>
              </a:solidFill>
              <a:prstDash val="solid"/>
              <a:round/>
              <a:headEnd type="none" w="med" len="med"/>
              <a:tailEnd type="none" w="med" len="med"/>
            </a:ln>
            <a:effectLst/>
          </p:spPr>
          <p:txBody>
            <a:bodyPr vert="horz" wrap="square" lIns="54864" tIns="0" rIns="54864" bIns="0" numCol="1" rtlCol="0" anchor="ctr" anchorCtr="1" compatLnSpc="1">
              <a:prstTxWarp prst="textNoShape">
                <a:avLst/>
              </a:prstTxWarp>
            </a:bodyPr>
            <a:lstStyle/>
            <a:p>
              <a:pPr marL="0" marR="0" lvl="0" indent="0" algn="ctr" defTabSz="457200" rtl="0" eaLnBrk="1" fontAlgn="base" latinLnBrk="0" hangingPunct="1">
                <a:lnSpc>
                  <a:spcPct val="100000"/>
                </a:lnSpc>
                <a:spcBef>
                  <a:spcPct val="10000"/>
                </a:spcBef>
                <a:spcAft>
                  <a:spcPct val="0"/>
                </a:spcAft>
                <a:buClr>
                  <a:srgbClr val="336600"/>
                </a:buClr>
                <a:buSzTx/>
                <a:buFontTx/>
                <a:buNone/>
                <a:tabLst/>
                <a:defRPr/>
              </a:pPr>
              <a:endParaRPr kumimoji="0" lang="en-US" sz="1800" b="1"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9792BCEE-9ADF-45F3-A93C-D5872CED13B6}"/>
                </a:ext>
              </a:extLst>
            </p:cNvPr>
            <p:cNvSpPr txBox="1"/>
            <p:nvPr/>
          </p:nvSpPr>
          <p:spPr>
            <a:xfrm>
              <a:off x="2472265" y="6273991"/>
              <a:ext cx="708848"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30 mi</a:t>
              </a:r>
            </a:p>
          </p:txBody>
        </p:sp>
      </p:grpSp>
      <p:sp>
        <p:nvSpPr>
          <p:cNvPr id="12" name="TextBox 3">
            <a:extLst>
              <a:ext uri="{FF2B5EF4-FFF2-40B4-BE49-F238E27FC236}">
                <a16:creationId xmlns:a16="http://schemas.microsoft.com/office/drawing/2014/main" id="{1E133D80-C0E1-4099-8138-63679367FFD8}"/>
              </a:ext>
            </a:extLst>
          </p:cNvPr>
          <p:cNvSpPr txBox="1">
            <a:spLocks noChangeArrowheads="1"/>
          </p:cNvSpPr>
          <p:nvPr/>
        </p:nvSpPr>
        <p:spPr bwMode="auto">
          <a:xfrm>
            <a:off x="3589438" y="630446"/>
            <a:ext cx="262076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71450" indent="-171450"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ＭＳ Ｐゴシック" pitchFamily="34" charset="-128"/>
                <a:cs typeface="+mn-cs"/>
              </a:rPr>
              <a:t>colored by age of reservoir</a:t>
            </a:r>
          </a:p>
        </p:txBody>
      </p:sp>
      <p:sp>
        <p:nvSpPr>
          <p:cNvPr id="13" name="Rectangle 12">
            <a:extLst>
              <a:ext uri="{FF2B5EF4-FFF2-40B4-BE49-F238E27FC236}">
                <a16:creationId xmlns:a16="http://schemas.microsoft.com/office/drawing/2014/main" id="{731A18CF-1B99-4D46-A74D-027BAEEA12B5}"/>
              </a:ext>
            </a:extLst>
          </p:cNvPr>
          <p:cNvSpPr/>
          <p:nvPr/>
        </p:nvSpPr>
        <p:spPr bwMode="auto">
          <a:xfrm>
            <a:off x="1771943" y="5040490"/>
            <a:ext cx="2275124" cy="1768601"/>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54864" tIns="0" rIns="54864" bIns="0" numCol="1" rtlCol="0" anchor="ctr" anchorCtr="1" compatLnSpc="1">
            <a:prstTxWarp prst="textNoShape">
              <a:avLst/>
            </a:prstTxWarp>
          </a:bodyPr>
          <a:lstStyle/>
          <a:p>
            <a:pPr marL="0" marR="0" lvl="0" indent="0" algn="ctr" defTabSz="457200" rtl="0" eaLnBrk="1" fontAlgn="base" latinLnBrk="0" hangingPunct="1">
              <a:lnSpc>
                <a:spcPct val="100000"/>
              </a:lnSpc>
              <a:spcBef>
                <a:spcPct val="10000"/>
              </a:spcBef>
              <a:spcAft>
                <a:spcPct val="0"/>
              </a:spcAft>
              <a:buClr>
                <a:srgbClr val="336600"/>
              </a:buClr>
              <a:buSzTx/>
              <a:buFontTx/>
              <a:buNone/>
              <a:tabLst/>
              <a:defRPr/>
            </a:pPr>
            <a:endParaRPr kumimoji="0" lang="en-US" sz="1800" b="1"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D315D48E-7930-410E-A28F-FB5BF11D3B4B}"/>
              </a:ext>
            </a:extLst>
          </p:cNvPr>
          <p:cNvSpPr/>
          <p:nvPr/>
        </p:nvSpPr>
        <p:spPr bwMode="auto">
          <a:xfrm>
            <a:off x="1892741" y="6572190"/>
            <a:ext cx="196630" cy="112889"/>
          </a:xfrm>
          <a:prstGeom prst="rect">
            <a:avLst/>
          </a:prstGeom>
          <a:solidFill>
            <a:srgbClr val="CC99FF"/>
          </a:solidFill>
          <a:ln w="9525" cap="flat" cmpd="sng" algn="ctr">
            <a:solidFill>
              <a:schemeClr val="tx1"/>
            </a:solidFill>
            <a:prstDash val="solid"/>
            <a:round/>
            <a:headEnd type="none" w="med" len="med"/>
            <a:tailEnd type="none" w="med" len="med"/>
          </a:ln>
          <a:effectLst/>
        </p:spPr>
        <p:txBody>
          <a:bodyPr vert="horz" wrap="square" lIns="54864" tIns="0" rIns="54864" bIns="0" numCol="1" rtlCol="0" anchor="ctr" anchorCtr="1" compatLnSpc="1">
            <a:prstTxWarp prst="textNoShape">
              <a:avLst/>
            </a:prstTxWarp>
          </a:bodyPr>
          <a:lstStyle/>
          <a:p>
            <a:pPr marL="0" marR="0" lvl="0" indent="0" algn="ctr" defTabSz="457200" rtl="0" eaLnBrk="1" fontAlgn="base" latinLnBrk="0" hangingPunct="1">
              <a:lnSpc>
                <a:spcPct val="100000"/>
              </a:lnSpc>
              <a:spcBef>
                <a:spcPct val="10000"/>
              </a:spcBef>
              <a:spcAft>
                <a:spcPct val="0"/>
              </a:spcAft>
              <a:buClr>
                <a:srgbClr val="336600"/>
              </a:buClr>
              <a:buSzTx/>
              <a:buFontTx/>
              <a:buNone/>
              <a:tabLst/>
              <a:defRPr/>
            </a:pPr>
            <a:endParaRPr kumimoji="0" lang="en-US" sz="1800" b="1"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5" name="TextBox 3">
            <a:extLst>
              <a:ext uri="{FF2B5EF4-FFF2-40B4-BE49-F238E27FC236}">
                <a16:creationId xmlns:a16="http://schemas.microsoft.com/office/drawing/2014/main" id="{A81B61C2-074D-4556-82C3-04B0B09D8F94}"/>
              </a:ext>
            </a:extLst>
          </p:cNvPr>
          <p:cNvSpPr txBox="1">
            <a:spLocks noChangeArrowheads="1"/>
          </p:cNvSpPr>
          <p:nvPr/>
        </p:nvSpPr>
        <p:spPr bwMode="auto">
          <a:xfrm>
            <a:off x="2149969" y="6488842"/>
            <a:ext cx="183500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71450" indent="-171450"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ＭＳ Ｐゴシック" pitchFamily="34" charset="-128"/>
                <a:cs typeface="+mn-cs"/>
              </a:rPr>
              <a:t>L. &amp; U. Ordovician</a:t>
            </a:r>
          </a:p>
        </p:txBody>
      </p:sp>
      <p:sp>
        <p:nvSpPr>
          <p:cNvPr id="16" name="Rectangle 15">
            <a:extLst>
              <a:ext uri="{FF2B5EF4-FFF2-40B4-BE49-F238E27FC236}">
                <a16:creationId xmlns:a16="http://schemas.microsoft.com/office/drawing/2014/main" id="{13BF56C6-FC0D-4554-9449-588C2CE59EEA}"/>
              </a:ext>
            </a:extLst>
          </p:cNvPr>
          <p:cNvSpPr/>
          <p:nvPr/>
        </p:nvSpPr>
        <p:spPr bwMode="auto">
          <a:xfrm>
            <a:off x="1892741" y="6360620"/>
            <a:ext cx="196630" cy="112889"/>
          </a:xfrm>
          <a:prstGeom prst="rect">
            <a:avLst/>
          </a:prstGeom>
          <a:solidFill>
            <a:srgbClr val="66FF33"/>
          </a:solidFill>
          <a:ln w="9525" cap="flat" cmpd="sng" algn="ctr">
            <a:solidFill>
              <a:schemeClr val="tx1"/>
            </a:solidFill>
            <a:prstDash val="solid"/>
            <a:round/>
            <a:headEnd type="none" w="med" len="med"/>
            <a:tailEnd type="none" w="med" len="med"/>
          </a:ln>
          <a:effectLst/>
        </p:spPr>
        <p:txBody>
          <a:bodyPr vert="horz" wrap="square" lIns="54864" tIns="0" rIns="54864" bIns="0" numCol="1" rtlCol="0" anchor="ctr" anchorCtr="1" compatLnSpc="1">
            <a:prstTxWarp prst="textNoShape">
              <a:avLst/>
            </a:prstTxWarp>
          </a:bodyPr>
          <a:lstStyle/>
          <a:p>
            <a:pPr marL="0" marR="0" lvl="0" indent="0" algn="ctr" defTabSz="457200" rtl="0" eaLnBrk="1" fontAlgn="base" latinLnBrk="0" hangingPunct="1">
              <a:lnSpc>
                <a:spcPct val="100000"/>
              </a:lnSpc>
              <a:spcBef>
                <a:spcPct val="10000"/>
              </a:spcBef>
              <a:spcAft>
                <a:spcPct val="0"/>
              </a:spcAft>
              <a:buClr>
                <a:srgbClr val="336600"/>
              </a:buClr>
              <a:buSzTx/>
              <a:buFontTx/>
              <a:buNone/>
              <a:tabLst/>
              <a:defRPr/>
            </a:pPr>
            <a:endParaRPr kumimoji="0" lang="en-US" sz="1800" b="1"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7" name="TextBox 3">
            <a:extLst>
              <a:ext uri="{FF2B5EF4-FFF2-40B4-BE49-F238E27FC236}">
                <a16:creationId xmlns:a16="http://schemas.microsoft.com/office/drawing/2014/main" id="{96E638C1-B869-4C02-93C0-E81DA88CB18E}"/>
              </a:ext>
            </a:extLst>
          </p:cNvPr>
          <p:cNvSpPr txBox="1">
            <a:spLocks noChangeArrowheads="1"/>
          </p:cNvSpPr>
          <p:nvPr/>
        </p:nvSpPr>
        <p:spPr bwMode="auto">
          <a:xfrm>
            <a:off x="2149969" y="6278564"/>
            <a:ext cx="183500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71450" indent="-171450"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ＭＳ Ｐゴシック" pitchFamily="34" charset="-128"/>
                <a:cs typeface="+mn-cs"/>
              </a:rPr>
              <a:t>Penn - Strawn</a:t>
            </a:r>
          </a:p>
        </p:txBody>
      </p:sp>
      <p:sp>
        <p:nvSpPr>
          <p:cNvPr id="18" name="Rectangle 17">
            <a:extLst>
              <a:ext uri="{FF2B5EF4-FFF2-40B4-BE49-F238E27FC236}">
                <a16:creationId xmlns:a16="http://schemas.microsoft.com/office/drawing/2014/main" id="{E19537F6-B2FC-499A-B623-79262A45DB34}"/>
              </a:ext>
            </a:extLst>
          </p:cNvPr>
          <p:cNvSpPr/>
          <p:nvPr/>
        </p:nvSpPr>
        <p:spPr bwMode="auto">
          <a:xfrm>
            <a:off x="1892741" y="6173146"/>
            <a:ext cx="196630" cy="112889"/>
          </a:xfrm>
          <a:prstGeom prst="rect">
            <a:avLst/>
          </a:prstGeom>
          <a:solidFill>
            <a:srgbClr val="009900"/>
          </a:solidFill>
          <a:ln w="9525" cap="flat" cmpd="sng" algn="ctr">
            <a:solidFill>
              <a:schemeClr val="tx1"/>
            </a:solidFill>
            <a:prstDash val="solid"/>
            <a:round/>
            <a:headEnd type="none" w="med" len="med"/>
            <a:tailEnd type="none" w="med" len="med"/>
          </a:ln>
          <a:effectLst/>
        </p:spPr>
        <p:txBody>
          <a:bodyPr vert="horz" wrap="square" lIns="54864" tIns="0" rIns="54864" bIns="0" numCol="1" rtlCol="0" anchor="ctr" anchorCtr="1" compatLnSpc="1">
            <a:prstTxWarp prst="textNoShape">
              <a:avLst/>
            </a:prstTxWarp>
          </a:bodyPr>
          <a:lstStyle/>
          <a:p>
            <a:pPr marL="0" marR="0" lvl="0" indent="0" algn="ctr" defTabSz="457200" rtl="0" eaLnBrk="1" fontAlgn="base" latinLnBrk="0" hangingPunct="1">
              <a:lnSpc>
                <a:spcPct val="100000"/>
              </a:lnSpc>
              <a:spcBef>
                <a:spcPct val="10000"/>
              </a:spcBef>
              <a:spcAft>
                <a:spcPct val="0"/>
              </a:spcAft>
              <a:buClr>
                <a:srgbClr val="336600"/>
              </a:buClr>
              <a:buSzTx/>
              <a:buFontTx/>
              <a:buNone/>
              <a:tabLst/>
              <a:defRPr/>
            </a:pPr>
            <a:endParaRPr kumimoji="0" lang="en-US" sz="1800" b="1"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9" name="TextBox 3">
            <a:extLst>
              <a:ext uri="{FF2B5EF4-FFF2-40B4-BE49-F238E27FC236}">
                <a16:creationId xmlns:a16="http://schemas.microsoft.com/office/drawing/2014/main" id="{294C1DEF-D9ED-4BAF-B73C-07A5F0001DEA}"/>
              </a:ext>
            </a:extLst>
          </p:cNvPr>
          <p:cNvSpPr txBox="1">
            <a:spLocks noChangeArrowheads="1"/>
          </p:cNvSpPr>
          <p:nvPr/>
        </p:nvSpPr>
        <p:spPr bwMode="auto">
          <a:xfrm>
            <a:off x="2149969" y="6091091"/>
            <a:ext cx="183500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71450" indent="-171450"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ＭＳ Ｐゴシック" pitchFamily="34" charset="-128"/>
                <a:cs typeface="+mn-cs"/>
              </a:rPr>
              <a:t>Penn – Canyon/Cisco</a:t>
            </a:r>
          </a:p>
        </p:txBody>
      </p:sp>
      <p:sp>
        <p:nvSpPr>
          <p:cNvPr id="20" name="Rectangle 19">
            <a:extLst>
              <a:ext uri="{FF2B5EF4-FFF2-40B4-BE49-F238E27FC236}">
                <a16:creationId xmlns:a16="http://schemas.microsoft.com/office/drawing/2014/main" id="{24E5B5F4-F1F3-4F2C-9A79-78B8D7582D0E}"/>
              </a:ext>
            </a:extLst>
          </p:cNvPr>
          <p:cNvSpPr/>
          <p:nvPr/>
        </p:nvSpPr>
        <p:spPr bwMode="auto">
          <a:xfrm>
            <a:off x="1892741" y="5965035"/>
            <a:ext cx="196630" cy="112889"/>
          </a:xfrm>
          <a:prstGeom prst="rect">
            <a:avLst/>
          </a:prstGeom>
          <a:solidFill>
            <a:srgbClr val="3BB0FF"/>
          </a:solidFill>
          <a:ln w="9525" cap="flat" cmpd="sng" algn="ctr">
            <a:solidFill>
              <a:schemeClr val="tx1"/>
            </a:solidFill>
            <a:prstDash val="solid"/>
            <a:round/>
            <a:headEnd type="none" w="med" len="med"/>
            <a:tailEnd type="none" w="med" len="med"/>
          </a:ln>
          <a:effectLst/>
        </p:spPr>
        <p:txBody>
          <a:bodyPr vert="horz" wrap="square" lIns="54864" tIns="0" rIns="54864" bIns="0" numCol="1" rtlCol="0" anchor="ctr" anchorCtr="1" compatLnSpc="1">
            <a:prstTxWarp prst="textNoShape">
              <a:avLst/>
            </a:prstTxWarp>
          </a:bodyPr>
          <a:lstStyle/>
          <a:p>
            <a:pPr marL="0" marR="0" lvl="0" indent="0" algn="ctr" defTabSz="457200" rtl="0" eaLnBrk="1" fontAlgn="base" latinLnBrk="0" hangingPunct="1">
              <a:lnSpc>
                <a:spcPct val="100000"/>
              </a:lnSpc>
              <a:spcBef>
                <a:spcPct val="10000"/>
              </a:spcBef>
              <a:spcAft>
                <a:spcPct val="0"/>
              </a:spcAft>
              <a:buClr>
                <a:srgbClr val="336600"/>
              </a:buClr>
              <a:buSzTx/>
              <a:buFontTx/>
              <a:buNone/>
              <a:tabLst/>
              <a:defRPr/>
            </a:pPr>
            <a:endParaRPr kumimoji="0" lang="en-US" sz="1800" b="1"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1" name="TextBox 3">
            <a:extLst>
              <a:ext uri="{FF2B5EF4-FFF2-40B4-BE49-F238E27FC236}">
                <a16:creationId xmlns:a16="http://schemas.microsoft.com/office/drawing/2014/main" id="{AD62749C-BC20-45A4-AD78-6ACB2D5E6B59}"/>
              </a:ext>
            </a:extLst>
          </p:cNvPr>
          <p:cNvSpPr txBox="1">
            <a:spLocks noChangeArrowheads="1"/>
          </p:cNvSpPr>
          <p:nvPr/>
        </p:nvSpPr>
        <p:spPr bwMode="auto">
          <a:xfrm>
            <a:off x="2149969" y="5888939"/>
            <a:ext cx="183500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71450" indent="-171450"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ＭＳ Ｐゴシック" pitchFamily="34" charset="-128"/>
                <a:cs typeface="+mn-cs"/>
              </a:rPr>
              <a:t>L. Permian - Wolfcamp</a:t>
            </a:r>
          </a:p>
        </p:txBody>
      </p:sp>
      <p:sp>
        <p:nvSpPr>
          <p:cNvPr id="22" name="Rectangle 21">
            <a:extLst>
              <a:ext uri="{FF2B5EF4-FFF2-40B4-BE49-F238E27FC236}">
                <a16:creationId xmlns:a16="http://schemas.microsoft.com/office/drawing/2014/main" id="{E806D27A-AE00-462B-B1F2-6D86FD812BF7}"/>
              </a:ext>
            </a:extLst>
          </p:cNvPr>
          <p:cNvSpPr/>
          <p:nvPr/>
        </p:nvSpPr>
        <p:spPr bwMode="auto">
          <a:xfrm>
            <a:off x="1892741" y="5743965"/>
            <a:ext cx="196630" cy="112889"/>
          </a:xfrm>
          <a:prstGeom prst="rect">
            <a:avLst/>
          </a:prstGeom>
          <a:solidFill>
            <a:srgbClr val="008BBC"/>
          </a:solidFill>
          <a:ln w="9525" cap="flat" cmpd="sng" algn="ctr">
            <a:solidFill>
              <a:schemeClr val="tx1"/>
            </a:solidFill>
            <a:prstDash val="solid"/>
            <a:round/>
            <a:headEnd type="none" w="med" len="med"/>
            <a:tailEnd type="none" w="med" len="med"/>
          </a:ln>
          <a:effectLst/>
        </p:spPr>
        <p:txBody>
          <a:bodyPr vert="horz" wrap="square" lIns="54864" tIns="0" rIns="54864" bIns="0" numCol="1" rtlCol="0" anchor="ctr" anchorCtr="1" compatLnSpc="1">
            <a:prstTxWarp prst="textNoShape">
              <a:avLst/>
            </a:prstTxWarp>
          </a:bodyPr>
          <a:lstStyle/>
          <a:p>
            <a:pPr marL="0" marR="0" lvl="0" indent="0" algn="ctr" defTabSz="457200" rtl="0" eaLnBrk="1" fontAlgn="base" latinLnBrk="0" hangingPunct="1">
              <a:lnSpc>
                <a:spcPct val="100000"/>
              </a:lnSpc>
              <a:spcBef>
                <a:spcPct val="10000"/>
              </a:spcBef>
              <a:spcAft>
                <a:spcPct val="0"/>
              </a:spcAft>
              <a:buClr>
                <a:srgbClr val="336600"/>
              </a:buClr>
              <a:buSzTx/>
              <a:buFontTx/>
              <a:buNone/>
              <a:tabLst/>
              <a:defRPr/>
            </a:pPr>
            <a:endParaRPr kumimoji="0" lang="en-US" sz="1800" b="1"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3" name="TextBox 3">
            <a:extLst>
              <a:ext uri="{FF2B5EF4-FFF2-40B4-BE49-F238E27FC236}">
                <a16:creationId xmlns:a16="http://schemas.microsoft.com/office/drawing/2014/main" id="{AA9ED6E4-427B-4019-BE59-42550D8F2E8F}"/>
              </a:ext>
            </a:extLst>
          </p:cNvPr>
          <p:cNvSpPr txBox="1">
            <a:spLocks noChangeArrowheads="1"/>
          </p:cNvSpPr>
          <p:nvPr/>
        </p:nvSpPr>
        <p:spPr bwMode="auto">
          <a:xfrm>
            <a:off x="2149969" y="5661909"/>
            <a:ext cx="183500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71450" indent="-171450"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ＭＳ Ｐゴシック" pitchFamily="34" charset="-128"/>
                <a:cs typeface="+mn-cs"/>
              </a:rPr>
              <a:t>M. Permian - Leonard</a:t>
            </a:r>
          </a:p>
        </p:txBody>
      </p:sp>
      <p:sp>
        <p:nvSpPr>
          <p:cNvPr id="24" name="Rectangle 23">
            <a:extLst>
              <a:ext uri="{FF2B5EF4-FFF2-40B4-BE49-F238E27FC236}">
                <a16:creationId xmlns:a16="http://schemas.microsoft.com/office/drawing/2014/main" id="{E7F2F31F-A3A0-434A-A70C-11021403B6C5}"/>
              </a:ext>
            </a:extLst>
          </p:cNvPr>
          <p:cNvSpPr/>
          <p:nvPr/>
        </p:nvSpPr>
        <p:spPr bwMode="auto">
          <a:xfrm>
            <a:off x="1892741" y="5549020"/>
            <a:ext cx="196630" cy="112889"/>
          </a:xfrm>
          <a:prstGeom prst="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54864" tIns="0" rIns="54864" bIns="0" numCol="1" rtlCol="0" anchor="ctr" anchorCtr="1" compatLnSpc="1">
            <a:prstTxWarp prst="textNoShape">
              <a:avLst/>
            </a:prstTxWarp>
          </a:bodyPr>
          <a:lstStyle/>
          <a:p>
            <a:pPr marL="0" marR="0" lvl="0" indent="0" algn="ctr" defTabSz="457200" rtl="0" eaLnBrk="1" fontAlgn="base" latinLnBrk="0" hangingPunct="1">
              <a:lnSpc>
                <a:spcPct val="100000"/>
              </a:lnSpc>
              <a:spcBef>
                <a:spcPct val="10000"/>
              </a:spcBef>
              <a:spcAft>
                <a:spcPct val="0"/>
              </a:spcAft>
              <a:buClr>
                <a:srgbClr val="336600"/>
              </a:buClr>
              <a:buSzTx/>
              <a:buFontTx/>
              <a:buNone/>
              <a:tabLst/>
              <a:defRPr/>
            </a:pPr>
            <a:endParaRPr kumimoji="0" lang="en-US" sz="1800" b="1"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5" name="TextBox 3">
            <a:extLst>
              <a:ext uri="{FF2B5EF4-FFF2-40B4-BE49-F238E27FC236}">
                <a16:creationId xmlns:a16="http://schemas.microsoft.com/office/drawing/2014/main" id="{62514060-1AA0-44EF-8C34-B9E3535B38CA}"/>
              </a:ext>
            </a:extLst>
          </p:cNvPr>
          <p:cNvSpPr txBox="1">
            <a:spLocks noChangeArrowheads="1"/>
          </p:cNvSpPr>
          <p:nvPr/>
        </p:nvSpPr>
        <p:spPr bwMode="auto">
          <a:xfrm>
            <a:off x="2149968" y="5459881"/>
            <a:ext cx="199305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71450" indent="-171450"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ＭＳ Ｐゴシック" pitchFamily="34" charset="-128"/>
                <a:cs typeface="+mn-cs"/>
              </a:rPr>
              <a:t>U. Permian – San Andres</a:t>
            </a:r>
          </a:p>
        </p:txBody>
      </p:sp>
      <p:sp>
        <p:nvSpPr>
          <p:cNvPr id="26" name="Rectangle 25">
            <a:extLst>
              <a:ext uri="{FF2B5EF4-FFF2-40B4-BE49-F238E27FC236}">
                <a16:creationId xmlns:a16="http://schemas.microsoft.com/office/drawing/2014/main" id="{5FFF91A6-23BE-43BB-9B9D-7B50C7999D75}"/>
              </a:ext>
            </a:extLst>
          </p:cNvPr>
          <p:cNvSpPr/>
          <p:nvPr/>
        </p:nvSpPr>
        <p:spPr bwMode="auto">
          <a:xfrm>
            <a:off x="1892741" y="5346992"/>
            <a:ext cx="196630" cy="112889"/>
          </a:xfrm>
          <a:prstGeom prst="rect">
            <a:avLst/>
          </a:prstGeom>
          <a:solidFill>
            <a:srgbClr val="EEB500"/>
          </a:solidFill>
          <a:ln w="9525" cap="flat" cmpd="sng" algn="ctr">
            <a:solidFill>
              <a:schemeClr val="tx1"/>
            </a:solidFill>
            <a:prstDash val="solid"/>
            <a:round/>
            <a:headEnd type="none" w="med" len="med"/>
            <a:tailEnd type="none" w="med" len="med"/>
          </a:ln>
          <a:effectLst/>
        </p:spPr>
        <p:txBody>
          <a:bodyPr vert="horz" wrap="square" lIns="54864" tIns="0" rIns="54864" bIns="0" numCol="1" rtlCol="0" anchor="ctr" anchorCtr="1" compatLnSpc="1">
            <a:prstTxWarp prst="textNoShape">
              <a:avLst/>
            </a:prstTxWarp>
          </a:bodyPr>
          <a:lstStyle/>
          <a:p>
            <a:pPr marL="0" marR="0" lvl="0" indent="0" algn="ctr" defTabSz="457200" rtl="0" eaLnBrk="1" fontAlgn="base" latinLnBrk="0" hangingPunct="1">
              <a:lnSpc>
                <a:spcPct val="100000"/>
              </a:lnSpc>
              <a:spcBef>
                <a:spcPct val="10000"/>
              </a:spcBef>
              <a:spcAft>
                <a:spcPct val="0"/>
              </a:spcAft>
              <a:buClr>
                <a:srgbClr val="336600"/>
              </a:buClr>
              <a:buSzTx/>
              <a:buFontTx/>
              <a:buNone/>
              <a:tabLst/>
              <a:defRPr/>
            </a:pPr>
            <a:endParaRPr kumimoji="0" lang="en-US" sz="1800" b="1"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C416532C-0108-4D87-BCD3-BFBDB1B18EB5}"/>
              </a:ext>
            </a:extLst>
          </p:cNvPr>
          <p:cNvSpPr/>
          <p:nvPr/>
        </p:nvSpPr>
        <p:spPr bwMode="auto">
          <a:xfrm>
            <a:off x="1892741" y="5144964"/>
            <a:ext cx="196630" cy="112889"/>
          </a:xfrm>
          <a:prstGeom prst="rec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54864" tIns="0" rIns="54864" bIns="0" numCol="1" rtlCol="0" anchor="ctr" anchorCtr="1" compatLnSpc="1">
            <a:prstTxWarp prst="textNoShape">
              <a:avLst/>
            </a:prstTxWarp>
          </a:bodyPr>
          <a:lstStyle/>
          <a:p>
            <a:pPr marL="0" marR="0" lvl="0" indent="0" algn="ctr" defTabSz="457200" rtl="0" eaLnBrk="1" fontAlgn="base" latinLnBrk="0" hangingPunct="1">
              <a:lnSpc>
                <a:spcPct val="100000"/>
              </a:lnSpc>
              <a:spcBef>
                <a:spcPct val="10000"/>
              </a:spcBef>
              <a:spcAft>
                <a:spcPct val="0"/>
              </a:spcAft>
              <a:buClr>
                <a:srgbClr val="336600"/>
              </a:buClr>
              <a:buSzTx/>
              <a:buFontTx/>
              <a:buNone/>
              <a:tabLst/>
              <a:defRPr/>
            </a:pPr>
            <a:endParaRPr kumimoji="0" lang="en-US" sz="1800" b="1"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8" name="TextBox 3">
            <a:extLst>
              <a:ext uri="{FF2B5EF4-FFF2-40B4-BE49-F238E27FC236}">
                <a16:creationId xmlns:a16="http://schemas.microsoft.com/office/drawing/2014/main" id="{0596318E-6CD7-45E8-AAD0-4199FB4BD08F}"/>
              </a:ext>
            </a:extLst>
          </p:cNvPr>
          <p:cNvSpPr txBox="1">
            <a:spLocks noChangeArrowheads="1"/>
          </p:cNvSpPr>
          <p:nvPr/>
        </p:nvSpPr>
        <p:spPr bwMode="auto">
          <a:xfrm>
            <a:off x="2149969" y="5256521"/>
            <a:ext cx="183500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71450" indent="-171450"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ＭＳ Ｐゴシック" pitchFamily="34" charset="-128"/>
                <a:cs typeface="+mn-cs"/>
              </a:rPr>
              <a:t>U. Permian – Queen</a:t>
            </a:r>
          </a:p>
        </p:txBody>
      </p:sp>
      <p:sp>
        <p:nvSpPr>
          <p:cNvPr id="29" name="TextBox 3">
            <a:extLst>
              <a:ext uri="{FF2B5EF4-FFF2-40B4-BE49-F238E27FC236}">
                <a16:creationId xmlns:a16="http://schemas.microsoft.com/office/drawing/2014/main" id="{D096C9EB-2BA6-4AF8-860E-B08034B50667}"/>
              </a:ext>
            </a:extLst>
          </p:cNvPr>
          <p:cNvSpPr txBox="1">
            <a:spLocks noChangeArrowheads="1"/>
          </p:cNvSpPr>
          <p:nvPr/>
        </p:nvSpPr>
        <p:spPr bwMode="auto">
          <a:xfrm>
            <a:off x="2149969" y="5051778"/>
            <a:ext cx="183500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71450" indent="-171450"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ＭＳ Ｐゴシック" pitchFamily="34" charset="-128"/>
                <a:cs typeface="+mn-cs"/>
              </a:rPr>
              <a:t>U. Permian – Yates</a:t>
            </a:r>
          </a:p>
        </p:txBody>
      </p:sp>
      <p:sp>
        <p:nvSpPr>
          <p:cNvPr id="30" name="5-Point Star 34">
            <a:extLst>
              <a:ext uri="{FF2B5EF4-FFF2-40B4-BE49-F238E27FC236}">
                <a16:creationId xmlns:a16="http://schemas.microsoft.com/office/drawing/2014/main" id="{E9369FF5-CF2D-427A-B557-6DCF5E370B93}"/>
              </a:ext>
            </a:extLst>
          </p:cNvPr>
          <p:cNvSpPr/>
          <p:nvPr/>
        </p:nvSpPr>
        <p:spPr bwMode="auto">
          <a:xfrm>
            <a:off x="6426200" y="2973236"/>
            <a:ext cx="163689" cy="140154"/>
          </a:xfrm>
          <a:prstGeom prst="star5">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54864" tIns="0" rIns="54864" bIns="0" numCol="1" rtlCol="0" anchor="ctr" anchorCtr="1" compatLnSpc="1">
            <a:prstTxWarp prst="textNoShape">
              <a:avLst/>
            </a:prstTxWarp>
          </a:bodyPr>
          <a:lstStyle/>
          <a:p>
            <a:pPr marL="0" marR="0" lvl="0" indent="0" algn="ctr" defTabSz="457200" rtl="0" eaLnBrk="1" fontAlgn="base" latinLnBrk="0" hangingPunct="1">
              <a:lnSpc>
                <a:spcPct val="100000"/>
              </a:lnSpc>
              <a:spcBef>
                <a:spcPct val="10000"/>
              </a:spcBef>
              <a:spcAft>
                <a:spcPct val="0"/>
              </a:spcAft>
              <a:buClr>
                <a:srgbClr val="336600"/>
              </a:buClr>
              <a:buSzTx/>
              <a:buFontTx/>
              <a:buNone/>
              <a:tabLst/>
              <a:defRPr/>
            </a:pPr>
            <a:endParaRPr kumimoji="0" lang="en-US" sz="1800" b="1"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1" name="5-Point Star 35">
            <a:extLst>
              <a:ext uri="{FF2B5EF4-FFF2-40B4-BE49-F238E27FC236}">
                <a16:creationId xmlns:a16="http://schemas.microsoft.com/office/drawing/2014/main" id="{DE3ADE79-AF34-40AC-BCA7-4C97491EEE97}"/>
              </a:ext>
            </a:extLst>
          </p:cNvPr>
          <p:cNvSpPr/>
          <p:nvPr/>
        </p:nvSpPr>
        <p:spPr bwMode="auto">
          <a:xfrm>
            <a:off x="9579504" y="2741101"/>
            <a:ext cx="163689" cy="140154"/>
          </a:xfrm>
          <a:prstGeom prst="star5">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54864" tIns="0" rIns="54864" bIns="0" numCol="1" rtlCol="0" anchor="ctr" anchorCtr="1" compatLnSpc="1">
            <a:prstTxWarp prst="textNoShape">
              <a:avLst/>
            </a:prstTxWarp>
          </a:bodyPr>
          <a:lstStyle/>
          <a:p>
            <a:pPr marL="0" marR="0" lvl="0" indent="0" algn="ctr" defTabSz="457200" rtl="0" eaLnBrk="1" fontAlgn="base" latinLnBrk="0" hangingPunct="1">
              <a:lnSpc>
                <a:spcPct val="100000"/>
              </a:lnSpc>
              <a:spcBef>
                <a:spcPct val="10000"/>
              </a:spcBef>
              <a:spcAft>
                <a:spcPct val="0"/>
              </a:spcAft>
              <a:buClr>
                <a:srgbClr val="336600"/>
              </a:buClr>
              <a:buSzTx/>
              <a:buFontTx/>
              <a:buNone/>
              <a:tabLst/>
              <a:defRPr/>
            </a:pPr>
            <a:endParaRPr kumimoji="0" lang="en-US" sz="1800" b="1"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2" name="Isosceles Triangle 31">
            <a:extLst>
              <a:ext uri="{FF2B5EF4-FFF2-40B4-BE49-F238E27FC236}">
                <a16:creationId xmlns:a16="http://schemas.microsoft.com/office/drawing/2014/main" id="{5A02AA72-EF3B-436B-A8FA-CD3B86F26030}"/>
              </a:ext>
            </a:extLst>
          </p:cNvPr>
          <p:cNvSpPr/>
          <p:nvPr/>
        </p:nvSpPr>
        <p:spPr bwMode="auto">
          <a:xfrm>
            <a:off x="6558847" y="2390838"/>
            <a:ext cx="163689" cy="116551"/>
          </a:xfrm>
          <a:prstGeom prst="triangle">
            <a:avLst/>
          </a:prstGeom>
          <a:solidFill>
            <a:srgbClr val="00FFFF"/>
          </a:solidFill>
          <a:ln w="12700" cap="flat" cmpd="sng" algn="ctr">
            <a:solidFill>
              <a:schemeClr val="tx1"/>
            </a:solidFill>
            <a:prstDash val="solid"/>
            <a:round/>
            <a:headEnd type="none" w="med" len="med"/>
            <a:tailEnd type="none" w="med" len="med"/>
          </a:ln>
          <a:effectLst/>
        </p:spPr>
        <p:txBody>
          <a:bodyPr vert="horz" wrap="square" lIns="54864" tIns="0" rIns="54864" bIns="0" numCol="1" rtlCol="0" anchor="ctr" anchorCtr="1" compatLnSpc="1">
            <a:prstTxWarp prst="textNoShape">
              <a:avLst/>
            </a:prstTxWarp>
          </a:bodyPr>
          <a:lstStyle/>
          <a:p>
            <a:pPr marL="0" marR="0" lvl="0" indent="0" algn="ctr" defTabSz="457200" rtl="0" eaLnBrk="1" fontAlgn="base" latinLnBrk="0" hangingPunct="1">
              <a:lnSpc>
                <a:spcPct val="100000"/>
              </a:lnSpc>
              <a:spcBef>
                <a:spcPct val="10000"/>
              </a:spcBef>
              <a:spcAft>
                <a:spcPct val="0"/>
              </a:spcAft>
              <a:buClr>
                <a:srgbClr val="336600"/>
              </a:buClr>
              <a:buSzTx/>
              <a:buFontTx/>
              <a:buNone/>
              <a:tabLst/>
              <a:defRPr/>
            </a:pPr>
            <a:endParaRPr kumimoji="0" lang="en-US" sz="1800" b="1"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3" name="Isosceles Triangle 32">
            <a:extLst>
              <a:ext uri="{FF2B5EF4-FFF2-40B4-BE49-F238E27FC236}">
                <a16:creationId xmlns:a16="http://schemas.microsoft.com/office/drawing/2014/main" id="{B6734B94-3EFD-4CE8-88E1-8718968D35F9}"/>
              </a:ext>
            </a:extLst>
          </p:cNvPr>
          <p:cNvSpPr/>
          <p:nvPr/>
        </p:nvSpPr>
        <p:spPr bwMode="auto">
          <a:xfrm>
            <a:off x="9865164" y="4489707"/>
            <a:ext cx="163689" cy="116551"/>
          </a:xfrm>
          <a:prstGeom prst="triangle">
            <a:avLst/>
          </a:prstGeom>
          <a:solidFill>
            <a:srgbClr val="00FFFF"/>
          </a:solidFill>
          <a:ln w="12700" cap="flat" cmpd="sng" algn="ctr">
            <a:solidFill>
              <a:schemeClr val="tx1"/>
            </a:solidFill>
            <a:prstDash val="solid"/>
            <a:round/>
            <a:headEnd type="none" w="med" len="med"/>
            <a:tailEnd type="none" w="med" len="med"/>
          </a:ln>
          <a:effectLst/>
        </p:spPr>
        <p:txBody>
          <a:bodyPr vert="horz" wrap="square" lIns="54864" tIns="0" rIns="54864" bIns="0" numCol="1" rtlCol="0" anchor="ctr" anchorCtr="1" compatLnSpc="1">
            <a:prstTxWarp prst="textNoShape">
              <a:avLst/>
            </a:prstTxWarp>
          </a:bodyPr>
          <a:lstStyle/>
          <a:p>
            <a:pPr marL="0" marR="0" lvl="0" indent="0" algn="ctr" defTabSz="457200" rtl="0" eaLnBrk="1" fontAlgn="base" latinLnBrk="0" hangingPunct="1">
              <a:lnSpc>
                <a:spcPct val="100000"/>
              </a:lnSpc>
              <a:spcBef>
                <a:spcPct val="10000"/>
              </a:spcBef>
              <a:spcAft>
                <a:spcPct val="0"/>
              </a:spcAft>
              <a:buClr>
                <a:srgbClr val="336600"/>
              </a:buClr>
              <a:buSzTx/>
              <a:buFontTx/>
              <a:buNone/>
              <a:tabLst/>
              <a:defRPr/>
            </a:pPr>
            <a:endParaRPr kumimoji="0" lang="en-US" sz="1800" b="1"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4" name="Isosceles Triangle 33">
            <a:extLst>
              <a:ext uri="{FF2B5EF4-FFF2-40B4-BE49-F238E27FC236}">
                <a16:creationId xmlns:a16="http://schemas.microsoft.com/office/drawing/2014/main" id="{46CB7651-E2FF-4A5A-A470-13C6277DC613}"/>
              </a:ext>
            </a:extLst>
          </p:cNvPr>
          <p:cNvSpPr/>
          <p:nvPr/>
        </p:nvSpPr>
        <p:spPr bwMode="auto">
          <a:xfrm>
            <a:off x="4217681" y="2012367"/>
            <a:ext cx="163689" cy="116551"/>
          </a:xfrm>
          <a:prstGeom prst="triangle">
            <a:avLst/>
          </a:prstGeom>
          <a:solidFill>
            <a:srgbClr val="00FFFF"/>
          </a:solidFill>
          <a:ln w="12700" cap="flat" cmpd="sng" algn="ctr">
            <a:solidFill>
              <a:schemeClr val="tx1"/>
            </a:solidFill>
            <a:prstDash val="solid"/>
            <a:round/>
            <a:headEnd type="none" w="med" len="med"/>
            <a:tailEnd type="none" w="med" len="med"/>
          </a:ln>
          <a:effectLst/>
        </p:spPr>
        <p:txBody>
          <a:bodyPr vert="horz" wrap="square" lIns="54864" tIns="0" rIns="54864" bIns="0" numCol="1" rtlCol="0" anchor="ctr" anchorCtr="1" compatLnSpc="1">
            <a:prstTxWarp prst="textNoShape">
              <a:avLst/>
            </a:prstTxWarp>
          </a:bodyPr>
          <a:lstStyle/>
          <a:p>
            <a:pPr marL="0" marR="0" lvl="0" indent="0" algn="ctr" defTabSz="457200" rtl="0" eaLnBrk="1" fontAlgn="base" latinLnBrk="0" hangingPunct="1">
              <a:lnSpc>
                <a:spcPct val="100000"/>
              </a:lnSpc>
              <a:spcBef>
                <a:spcPct val="10000"/>
              </a:spcBef>
              <a:spcAft>
                <a:spcPct val="0"/>
              </a:spcAft>
              <a:buClr>
                <a:srgbClr val="336600"/>
              </a:buClr>
              <a:buSzTx/>
              <a:buFontTx/>
              <a:buNone/>
              <a:tabLst/>
              <a:defRPr/>
            </a:pPr>
            <a:endParaRPr kumimoji="0" lang="en-US" sz="1800" b="1"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5" name="Isosceles Triangle 34">
            <a:extLst>
              <a:ext uri="{FF2B5EF4-FFF2-40B4-BE49-F238E27FC236}">
                <a16:creationId xmlns:a16="http://schemas.microsoft.com/office/drawing/2014/main" id="{E112F924-5ED1-454A-B0DA-816B049418E9}"/>
              </a:ext>
            </a:extLst>
          </p:cNvPr>
          <p:cNvSpPr/>
          <p:nvPr/>
        </p:nvSpPr>
        <p:spPr bwMode="auto">
          <a:xfrm>
            <a:off x="5517182" y="4073702"/>
            <a:ext cx="163689" cy="116551"/>
          </a:xfrm>
          <a:prstGeom prst="triangle">
            <a:avLst/>
          </a:prstGeom>
          <a:solidFill>
            <a:srgbClr val="00FFFF"/>
          </a:solidFill>
          <a:ln w="12700" cap="flat" cmpd="sng" algn="ctr">
            <a:solidFill>
              <a:schemeClr val="tx1"/>
            </a:solidFill>
            <a:prstDash val="solid"/>
            <a:round/>
            <a:headEnd type="none" w="med" len="med"/>
            <a:tailEnd type="none" w="med" len="med"/>
          </a:ln>
          <a:effectLst/>
        </p:spPr>
        <p:txBody>
          <a:bodyPr vert="horz" wrap="square" lIns="54864" tIns="0" rIns="54864" bIns="0" numCol="1" rtlCol="0" anchor="ctr" anchorCtr="1" compatLnSpc="1">
            <a:prstTxWarp prst="textNoShape">
              <a:avLst/>
            </a:prstTxWarp>
          </a:bodyPr>
          <a:lstStyle/>
          <a:p>
            <a:pPr marL="0" marR="0" lvl="0" indent="0" algn="ctr" defTabSz="457200" rtl="0" eaLnBrk="1" fontAlgn="base" latinLnBrk="0" hangingPunct="1">
              <a:lnSpc>
                <a:spcPct val="100000"/>
              </a:lnSpc>
              <a:spcBef>
                <a:spcPct val="10000"/>
              </a:spcBef>
              <a:spcAft>
                <a:spcPct val="0"/>
              </a:spcAft>
              <a:buClr>
                <a:srgbClr val="336600"/>
              </a:buClr>
              <a:buSzTx/>
              <a:buFontTx/>
              <a:buNone/>
              <a:tabLst/>
              <a:defRPr/>
            </a:pPr>
            <a:endParaRPr kumimoji="0" lang="en-US" sz="1800" b="1"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6" name="Isosceles Triangle 35">
            <a:extLst>
              <a:ext uri="{FF2B5EF4-FFF2-40B4-BE49-F238E27FC236}">
                <a16:creationId xmlns:a16="http://schemas.microsoft.com/office/drawing/2014/main" id="{A05EA595-C1ED-4DEB-BC45-6B90E7E3A64B}"/>
              </a:ext>
            </a:extLst>
          </p:cNvPr>
          <p:cNvSpPr/>
          <p:nvPr/>
        </p:nvSpPr>
        <p:spPr bwMode="auto">
          <a:xfrm>
            <a:off x="5268826" y="5190277"/>
            <a:ext cx="163689" cy="116551"/>
          </a:xfrm>
          <a:prstGeom prst="triangle">
            <a:avLst/>
          </a:prstGeom>
          <a:solidFill>
            <a:srgbClr val="00FFFF"/>
          </a:solidFill>
          <a:ln w="12700" cap="flat" cmpd="sng" algn="ctr">
            <a:solidFill>
              <a:schemeClr val="tx1"/>
            </a:solidFill>
            <a:prstDash val="solid"/>
            <a:round/>
            <a:headEnd type="none" w="med" len="med"/>
            <a:tailEnd type="none" w="med" len="med"/>
          </a:ln>
          <a:effectLst/>
        </p:spPr>
        <p:txBody>
          <a:bodyPr vert="horz" wrap="square" lIns="54864" tIns="0" rIns="54864" bIns="0" numCol="1" rtlCol="0" anchor="ctr" anchorCtr="1" compatLnSpc="1">
            <a:prstTxWarp prst="textNoShape">
              <a:avLst/>
            </a:prstTxWarp>
          </a:bodyPr>
          <a:lstStyle/>
          <a:p>
            <a:pPr marL="0" marR="0" lvl="0" indent="0" algn="ctr" defTabSz="457200" rtl="0" eaLnBrk="1" fontAlgn="base" latinLnBrk="0" hangingPunct="1">
              <a:lnSpc>
                <a:spcPct val="100000"/>
              </a:lnSpc>
              <a:spcBef>
                <a:spcPct val="10000"/>
              </a:spcBef>
              <a:spcAft>
                <a:spcPct val="0"/>
              </a:spcAft>
              <a:buClr>
                <a:srgbClr val="336600"/>
              </a:buClr>
              <a:buSzTx/>
              <a:buFontTx/>
              <a:buNone/>
              <a:tabLst/>
              <a:defRPr/>
            </a:pPr>
            <a:endParaRPr kumimoji="0" lang="en-US" sz="1800" b="1"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7" name="Isosceles Triangle 36">
            <a:extLst>
              <a:ext uri="{FF2B5EF4-FFF2-40B4-BE49-F238E27FC236}">
                <a16:creationId xmlns:a16="http://schemas.microsoft.com/office/drawing/2014/main" id="{F83201D2-ED8E-47BE-9AE5-854760B0F90A}"/>
              </a:ext>
            </a:extLst>
          </p:cNvPr>
          <p:cNvSpPr/>
          <p:nvPr/>
        </p:nvSpPr>
        <p:spPr bwMode="auto">
          <a:xfrm>
            <a:off x="4373934" y="1268413"/>
            <a:ext cx="163689" cy="116551"/>
          </a:xfrm>
          <a:prstGeom prst="triangle">
            <a:avLst/>
          </a:prstGeom>
          <a:solidFill>
            <a:srgbClr val="00FFFF"/>
          </a:solidFill>
          <a:ln w="12700" cap="flat" cmpd="sng" algn="ctr">
            <a:solidFill>
              <a:schemeClr val="tx1"/>
            </a:solidFill>
            <a:prstDash val="solid"/>
            <a:round/>
            <a:headEnd type="none" w="med" len="med"/>
            <a:tailEnd type="none" w="med" len="med"/>
          </a:ln>
          <a:effectLst/>
        </p:spPr>
        <p:txBody>
          <a:bodyPr vert="horz" wrap="square" lIns="54864" tIns="0" rIns="54864" bIns="0" numCol="1" rtlCol="0" anchor="ctr" anchorCtr="1" compatLnSpc="1">
            <a:prstTxWarp prst="textNoShape">
              <a:avLst/>
            </a:prstTxWarp>
          </a:bodyPr>
          <a:lstStyle/>
          <a:p>
            <a:pPr marL="0" marR="0" lvl="0" indent="0" algn="ctr" defTabSz="457200" rtl="0" eaLnBrk="1" fontAlgn="base" latinLnBrk="0" hangingPunct="1">
              <a:lnSpc>
                <a:spcPct val="100000"/>
              </a:lnSpc>
              <a:spcBef>
                <a:spcPct val="10000"/>
              </a:spcBef>
              <a:spcAft>
                <a:spcPct val="0"/>
              </a:spcAft>
              <a:buClr>
                <a:srgbClr val="336600"/>
              </a:buClr>
              <a:buSzTx/>
              <a:buFontTx/>
              <a:buNone/>
              <a:tabLst/>
              <a:defRPr/>
            </a:pPr>
            <a:endParaRPr kumimoji="0" lang="en-US" sz="1800" b="1"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8" name="Rectangular Callout 42">
            <a:extLst>
              <a:ext uri="{FF2B5EF4-FFF2-40B4-BE49-F238E27FC236}">
                <a16:creationId xmlns:a16="http://schemas.microsoft.com/office/drawing/2014/main" id="{B1341050-B18F-4F17-98AA-96F793A50317}"/>
              </a:ext>
            </a:extLst>
          </p:cNvPr>
          <p:cNvSpPr/>
          <p:nvPr/>
        </p:nvSpPr>
        <p:spPr bwMode="auto">
          <a:xfrm>
            <a:off x="2822222" y="1006662"/>
            <a:ext cx="880534" cy="214178"/>
          </a:xfrm>
          <a:prstGeom prst="wedgeRectCallout">
            <a:avLst>
              <a:gd name="adj1" fmla="val 125265"/>
              <a:gd name="adj2" fmla="val 88854"/>
            </a:avLst>
          </a:prstGeom>
          <a:solidFill>
            <a:schemeClr val="bg1"/>
          </a:solidFill>
          <a:ln w="19050" cap="flat" cmpd="sng" algn="ctr">
            <a:solidFill>
              <a:schemeClr val="tx1"/>
            </a:solidFill>
            <a:prstDash val="solid"/>
            <a:round/>
            <a:headEnd type="none" w="med" len="med"/>
            <a:tailEnd type="none" w="med" len="med"/>
          </a:ln>
          <a:effectLst/>
        </p:spPr>
        <p:txBody>
          <a:bodyPr vert="horz" wrap="square" lIns="54864" tIns="0" rIns="54864" bIns="0" numCol="1" rtlCol="0" anchor="ctr" anchorCtr="1" compatLnSpc="1">
            <a:prstTxWarp prst="textNoShape">
              <a:avLst/>
            </a:prstTxWarp>
          </a:bodyPr>
          <a:lstStyle/>
          <a:p>
            <a:pPr marL="0" marR="0" lvl="0" indent="0" algn="ctr" defTabSz="457200" rtl="0" eaLnBrk="1" fontAlgn="base" latinLnBrk="0" hangingPunct="1">
              <a:lnSpc>
                <a:spcPct val="100000"/>
              </a:lnSpc>
              <a:spcBef>
                <a:spcPct val="10000"/>
              </a:spcBef>
              <a:spcAft>
                <a:spcPct val="0"/>
              </a:spcAft>
              <a:buClr>
                <a:srgbClr val="336600"/>
              </a:buClr>
              <a:buSzTx/>
              <a:buFontTx/>
              <a:buNone/>
              <a:tabLst/>
              <a:defRPr/>
            </a:pPr>
            <a:endParaRPr kumimoji="0" lang="en-US" sz="1800" b="1"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9" name="TextBox 3">
            <a:extLst>
              <a:ext uri="{FF2B5EF4-FFF2-40B4-BE49-F238E27FC236}">
                <a16:creationId xmlns:a16="http://schemas.microsoft.com/office/drawing/2014/main" id="{7CFBEB12-C8CC-4898-9316-86191227646B}"/>
              </a:ext>
            </a:extLst>
          </p:cNvPr>
          <p:cNvSpPr txBox="1">
            <a:spLocks noChangeArrowheads="1"/>
          </p:cNvSpPr>
          <p:nvPr/>
        </p:nvSpPr>
        <p:spPr bwMode="auto">
          <a:xfrm>
            <a:off x="2799441" y="960636"/>
            <a:ext cx="104442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71450" indent="-171450"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charset="0"/>
                <a:ea typeface="ＭＳ Ｐゴシック" pitchFamily="34" charset="-128"/>
                <a:cs typeface="+mn-cs"/>
              </a:rPr>
              <a:t>Slaughter</a:t>
            </a:r>
          </a:p>
        </p:txBody>
      </p:sp>
      <p:sp>
        <p:nvSpPr>
          <p:cNvPr id="40" name="Rectangular Callout 44">
            <a:extLst>
              <a:ext uri="{FF2B5EF4-FFF2-40B4-BE49-F238E27FC236}">
                <a16:creationId xmlns:a16="http://schemas.microsoft.com/office/drawing/2014/main" id="{CE738065-064C-4DDB-84CF-058028A2BE04}"/>
              </a:ext>
            </a:extLst>
          </p:cNvPr>
          <p:cNvSpPr/>
          <p:nvPr/>
        </p:nvSpPr>
        <p:spPr bwMode="auto">
          <a:xfrm>
            <a:off x="5350670" y="1277874"/>
            <a:ext cx="1075530" cy="214178"/>
          </a:xfrm>
          <a:prstGeom prst="wedgeRectCallout">
            <a:avLst>
              <a:gd name="adj1" fmla="val 62221"/>
              <a:gd name="adj2" fmla="val 470987"/>
            </a:avLst>
          </a:prstGeom>
          <a:solidFill>
            <a:schemeClr val="bg1"/>
          </a:solidFill>
          <a:ln w="19050" cap="flat" cmpd="sng" algn="ctr">
            <a:solidFill>
              <a:schemeClr val="tx1"/>
            </a:solidFill>
            <a:prstDash val="solid"/>
            <a:round/>
            <a:headEnd type="none" w="med" len="med"/>
            <a:tailEnd type="none" w="med" len="med"/>
          </a:ln>
          <a:effectLst/>
        </p:spPr>
        <p:txBody>
          <a:bodyPr vert="horz" wrap="square" lIns="54864" tIns="0" rIns="54864" bIns="0" numCol="1" rtlCol="0" anchor="ctr" anchorCtr="1" compatLnSpc="1">
            <a:prstTxWarp prst="textNoShape">
              <a:avLst/>
            </a:prstTxWarp>
          </a:bodyPr>
          <a:lstStyle/>
          <a:p>
            <a:pPr marL="0" marR="0" lvl="0" indent="0" algn="ctr" defTabSz="457200" rtl="0" eaLnBrk="1" fontAlgn="base" latinLnBrk="0" hangingPunct="1">
              <a:lnSpc>
                <a:spcPct val="100000"/>
              </a:lnSpc>
              <a:spcBef>
                <a:spcPct val="10000"/>
              </a:spcBef>
              <a:spcAft>
                <a:spcPct val="0"/>
              </a:spcAft>
              <a:buClr>
                <a:srgbClr val="336600"/>
              </a:buClr>
              <a:buSzTx/>
              <a:buFontTx/>
              <a:buNone/>
              <a:tabLst/>
              <a:defRPr/>
            </a:pPr>
            <a:endParaRPr kumimoji="0" lang="en-US" sz="1800" b="1"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1" name="TextBox 3">
            <a:extLst>
              <a:ext uri="{FF2B5EF4-FFF2-40B4-BE49-F238E27FC236}">
                <a16:creationId xmlns:a16="http://schemas.microsoft.com/office/drawing/2014/main" id="{4D1DD0E5-05CF-448D-A530-6127AB545B7C}"/>
              </a:ext>
            </a:extLst>
          </p:cNvPr>
          <p:cNvSpPr txBox="1">
            <a:spLocks noChangeArrowheads="1"/>
          </p:cNvSpPr>
          <p:nvPr/>
        </p:nvSpPr>
        <p:spPr bwMode="auto">
          <a:xfrm>
            <a:off x="5294230" y="1228001"/>
            <a:ext cx="161723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71450" indent="-171450"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charset="0"/>
                <a:ea typeface="ＭＳ Ｐゴシック" pitchFamily="34" charset="-128"/>
                <a:cs typeface="+mn-cs"/>
              </a:rPr>
              <a:t>Kelly-Snyder</a:t>
            </a:r>
          </a:p>
        </p:txBody>
      </p:sp>
      <p:sp>
        <p:nvSpPr>
          <p:cNvPr id="42" name="Rectangular Callout 46">
            <a:extLst>
              <a:ext uri="{FF2B5EF4-FFF2-40B4-BE49-F238E27FC236}">
                <a16:creationId xmlns:a16="http://schemas.microsoft.com/office/drawing/2014/main" id="{735D9F36-2DF2-4A7E-95EA-06BD7F0FF145}"/>
              </a:ext>
            </a:extLst>
          </p:cNvPr>
          <p:cNvSpPr/>
          <p:nvPr/>
        </p:nvSpPr>
        <p:spPr bwMode="auto">
          <a:xfrm>
            <a:off x="4373932" y="5800408"/>
            <a:ext cx="598824" cy="214178"/>
          </a:xfrm>
          <a:prstGeom prst="wedgeRectCallout">
            <a:avLst>
              <a:gd name="adj1" fmla="val 98982"/>
              <a:gd name="adj2" fmla="val -266924"/>
            </a:avLst>
          </a:prstGeom>
          <a:solidFill>
            <a:schemeClr val="bg1"/>
          </a:solidFill>
          <a:ln w="19050" cap="flat" cmpd="sng" algn="ctr">
            <a:solidFill>
              <a:schemeClr val="tx1"/>
            </a:solidFill>
            <a:prstDash val="solid"/>
            <a:round/>
            <a:headEnd type="none" w="med" len="med"/>
            <a:tailEnd type="none" w="med" len="med"/>
          </a:ln>
          <a:effectLst/>
        </p:spPr>
        <p:txBody>
          <a:bodyPr vert="horz" wrap="square" lIns="54864" tIns="0" rIns="54864" bIns="0" numCol="1" rtlCol="0" anchor="ctr" anchorCtr="1" compatLnSpc="1">
            <a:prstTxWarp prst="textNoShape">
              <a:avLst/>
            </a:prstTxWarp>
          </a:bodyPr>
          <a:lstStyle/>
          <a:p>
            <a:pPr marL="0" marR="0" lvl="0" indent="0" algn="ctr" defTabSz="457200" rtl="0" eaLnBrk="1" fontAlgn="base" latinLnBrk="0" hangingPunct="1">
              <a:lnSpc>
                <a:spcPct val="100000"/>
              </a:lnSpc>
              <a:spcBef>
                <a:spcPct val="10000"/>
              </a:spcBef>
              <a:spcAft>
                <a:spcPct val="0"/>
              </a:spcAft>
              <a:buClr>
                <a:srgbClr val="336600"/>
              </a:buClr>
              <a:buSzTx/>
              <a:buFontTx/>
              <a:buNone/>
              <a:tabLst/>
              <a:defRPr/>
            </a:pPr>
            <a:endParaRPr kumimoji="0" lang="en-US" sz="1800" b="1"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3" name="TextBox 3">
            <a:extLst>
              <a:ext uri="{FF2B5EF4-FFF2-40B4-BE49-F238E27FC236}">
                <a16:creationId xmlns:a16="http://schemas.microsoft.com/office/drawing/2014/main" id="{4B62342A-CC04-4527-BDBB-821AF7620AC4}"/>
              </a:ext>
            </a:extLst>
          </p:cNvPr>
          <p:cNvSpPr txBox="1">
            <a:spLocks noChangeArrowheads="1"/>
          </p:cNvSpPr>
          <p:nvPr/>
        </p:nvSpPr>
        <p:spPr bwMode="auto">
          <a:xfrm>
            <a:off x="4338956" y="5759253"/>
            <a:ext cx="161723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71450" indent="-171450"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charset="0"/>
                <a:ea typeface="ＭＳ Ｐゴシック" pitchFamily="34" charset="-128"/>
                <a:cs typeface="+mn-cs"/>
              </a:rPr>
              <a:t>Yates</a:t>
            </a:r>
          </a:p>
        </p:txBody>
      </p:sp>
      <p:sp>
        <p:nvSpPr>
          <p:cNvPr id="44" name="Rectangular Callout 48">
            <a:extLst>
              <a:ext uri="{FF2B5EF4-FFF2-40B4-BE49-F238E27FC236}">
                <a16:creationId xmlns:a16="http://schemas.microsoft.com/office/drawing/2014/main" id="{C47A9C5A-69E8-4657-BE8D-2E9BB27E7268}"/>
              </a:ext>
            </a:extLst>
          </p:cNvPr>
          <p:cNvSpPr/>
          <p:nvPr/>
        </p:nvSpPr>
        <p:spPr bwMode="auto">
          <a:xfrm>
            <a:off x="6620931" y="4937279"/>
            <a:ext cx="936980" cy="409712"/>
          </a:xfrm>
          <a:prstGeom prst="wedgeRectCallout">
            <a:avLst>
              <a:gd name="adj1" fmla="val -144667"/>
              <a:gd name="adj2" fmla="val -229242"/>
            </a:avLst>
          </a:prstGeom>
          <a:solidFill>
            <a:schemeClr val="bg1"/>
          </a:solidFill>
          <a:ln w="19050" cap="flat" cmpd="sng" algn="ctr">
            <a:solidFill>
              <a:schemeClr val="tx1"/>
            </a:solidFill>
            <a:prstDash val="solid"/>
            <a:round/>
            <a:headEnd type="none" w="med" len="med"/>
            <a:tailEnd type="none" w="med" len="med"/>
          </a:ln>
          <a:effectLst/>
        </p:spPr>
        <p:txBody>
          <a:bodyPr vert="horz" wrap="square" lIns="54864" tIns="0" rIns="54864" bIns="0" numCol="1" rtlCol="0" anchor="ctr" anchorCtr="1" compatLnSpc="1">
            <a:prstTxWarp prst="textNoShape">
              <a:avLst/>
            </a:prstTxWarp>
          </a:bodyPr>
          <a:lstStyle/>
          <a:p>
            <a:pPr marL="0" marR="0" lvl="0" indent="0" algn="ctr" defTabSz="457200" rtl="0" eaLnBrk="1" fontAlgn="base" latinLnBrk="0" hangingPunct="1">
              <a:lnSpc>
                <a:spcPct val="100000"/>
              </a:lnSpc>
              <a:spcBef>
                <a:spcPct val="10000"/>
              </a:spcBef>
              <a:spcAft>
                <a:spcPct val="0"/>
              </a:spcAft>
              <a:buClr>
                <a:srgbClr val="336600"/>
              </a:buClr>
              <a:buSzTx/>
              <a:buFontTx/>
              <a:buNone/>
              <a:tabLst/>
              <a:defRPr/>
            </a:pPr>
            <a:endParaRPr kumimoji="0" lang="en-US" sz="1800" b="1"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5" name="TextBox 3">
            <a:extLst>
              <a:ext uri="{FF2B5EF4-FFF2-40B4-BE49-F238E27FC236}">
                <a16:creationId xmlns:a16="http://schemas.microsoft.com/office/drawing/2014/main" id="{182EEE65-E7B3-471B-9F58-73B8440F4681}"/>
              </a:ext>
            </a:extLst>
          </p:cNvPr>
          <p:cNvSpPr txBox="1">
            <a:spLocks noChangeArrowheads="1"/>
          </p:cNvSpPr>
          <p:nvPr/>
        </p:nvSpPr>
        <p:spPr bwMode="auto">
          <a:xfrm>
            <a:off x="6589889" y="4940774"/>
            <a:ext cx="1617235" cy="451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71450" indent="-171450"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marL="0" marR="0" lvl="0" indent="0" algn="l" defTabSz="457200" rtl="0" eaLnBrk="1" fontAlgn="auto" latinLnBrk="0" hangingPunct="1">
              <a:lnSpc>
                <a:spcPts val="14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000000"/>
                </a:solidFill>
                <a:effectLst/>
                <a:uLnTx/>
                <a:uFillTx/>
                <a:latin typeface="Arial" charset="0"/>
                <a:ea typeface="ＭＳ Ｐゴシック" pitchFamily="34" charset="-128"/>
                <a:cs typeface="+mn-cs"/>
              </a:rPr>
              <a:t>Spraberry</a:t>
            </a:r>
            <a:endParaRPr kumimoji="0" lang="en-US" sz="1400" b="0" i="0" u="none" strike="noStrike" kern="1200" cap="none" spc="0" normalizeH="0" baseline="0" noProof="0" dirty="0">
              <a:ln>
                <a:noFill/>
              </a:ln>
              <a:solidFill>
                <a:srgbClr val="000000"/>
              </a:solidFill>
              <a:effectLst/>
              <a:uLnTx/>
              <a:uFillTx/>
              <a:latin typeface="Arial" charset="0"/>
              <a:ea typeface="ＭＳ Ｐゴシック" pitchFamily="34" charset="-128"/>
              <a:cs typeface="+mn-cs"/>
            </a:endParaRPr>
          </a:p>
          <a:p>
            <a:pPr marL="0" marR="0" lvl="0" indent="0" algn="l" defTabSz="457200" rtl="0" eaLnBrk="1" fontAlgn="auto" latinLnBrk="0" hangingPunct="1">
              <a:lnSpc>
                <a:spcPts val="14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charset="0"/>
                <a:ea typeface="ＭＳ Ｐゴシック" pitchFamily="34" charset="-128"/>
                <a:cs typeface="+mn-cs"/>
              </a:rPr>
              <a:t>Trend</a:t>
            </a:r>
          </a:p>
        </p:txBody>
      </p:sp>
      <p:sp>
        <p:nvSpPr>
          <p:cNvPr id="46" name="Rectangular Callout 50">
            <a:extLst>
              <a:ext uri="{FF2B5EF4-FFF2-40B4-BE49-F238E27FC236}">
                <a16:creationId xmlns:a16="http://schemas.microsoft.com/office/drawing/2014/main" id="{C47E6FB1-D0B8-413B-A4FC-3809C624E690}"/>
              </a:ext>
            </a:extLst>
          </p:cNvPr>
          <p:cNvSpPr/>
          <p:nvPr/>
        </p:nvSpPr>
        <p:spPr bwMode="auto">
          <a:xfrm>
            <a:off x="2627203" y="1756427"/>
            <a:ext cx="880534" cy="214178"/>
          </a:xfrm>
          <a:prstGeom prst="wedgeRectCallout">
            <a:avLst>
              <a:gd name="adj1" fmla="val 125265"/>
              <a:gd name="adj2" fmla="val 88854"/>
            </a:avLst>
          </a:prstGeom>
          <a:solidFill>
            <a:schemeClr val="bg1"/>
          </a:solidFill>
          <a:ln w="19050" cap="flat" cmpd="sng" algn="ctr">
            <a:solidFill>
              <a:schemeClr val="tx1"/>
            </a:solidFill>
            <a:prstDash val="solid"/>
            <a:round/>
            <a:headEnd type="none" w="med" len="med"/>
            <a:tailEnd type="none" w="med" len="med"/>
          </a:ln>
          <a:effectLst/>
        </p:spPr>
        <p:txBody>
          <a:bodyPr vert="horz" wrap="square" lIns="54864" tIns="0" rIns="54864" bIns="0" numCol="1" rtlCol="0" anchor="ctr" anchorCtr="1" compatLnSpc="1">
            <a:prstTxWarp prst="textNoShape">
              <a:avLst/>
            </a:prstTxWarp>
          </a:bodyPr>
          <a:lstStyle/>
          <a:p>
            <a:pPr marL="0" marR="0" lvl="0" indent="0" algn="ctr" defTabSz="457200" rtl="0" eaLnBrk="1" fontAlgn="base" latinLnBrk="0" hangingPunct="1">
              <a:lnSpc>
                <a:spcPct val="100000"/>
              </a:lnSpc>
              <a:spcBef>
                <a:spcPct val="10000"/>
              </a:spcBef>
              <a:spcAft>
                <a:spcPct val="0"/>
              </a:spcAft>
              <a:buClr>
                <a:srgbClr val="336600"/>
              </a:buClr>
              <a:buSzTx/>
              <a:buFontTx/>
              <a:buNone/>
              <a:tabLst/>
              <a:defRPr/>
            </a:pPr>
            <a:endParaRPr kumimoji="0" lang="en-US" sz="1800" b="1"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7" name="TextBox 3">
            <a:extLst>
              <a:ext uri="{FF2B5EF4-FFF2-40B4-BE49-F238E27FC236}">
                <a16:creationId xmlns:a16="http://schemas.microsoft.com/office/drawing/2014/main" id="{41B76213-6770-4FCF-A18C-C9FC8A5CCF3B}"/>
              </a:ext>
            </a:extLst>
          </p:cNvPr>
          <p:cNvSpPr txBox="1">
            <a:spLocks noChangeArrowheads="1"/>
          </p:cNvSpPr>
          <p:nvPr/>
        </p:nvSpPr>
        <p:spPr bwMode="auto">
          <a:xfrm>
            <a:off x="2604422" y="1710401"/>
            <a:ext cx="104442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71450" indent="-171450"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charset="0"/>
                <a:ea typeface="ＭＳ Ｐゴシック" pitchFamily="34" charset="-128"/>
                <a:cs typeface="+mn-cs"/>
              </a:rPr>
              <a:t>Wasson</a:t>
            </a:r>
          </a:p>
        </p:txBody>
      </p:sp>
      <p:sp>
        <p:nvSpPr>
          <p:cNvPr id="48" name="TextBox 3">
            <a:extLst>
              <a:ext uri="{FF2B5EF4-FFF2-40B4-BE49-F238E27FC236}">
                <a16:creationId xmlns:a16="http://schemas.microsoft.com/office/drawing/2014/main" id="{13E8E18D-4A72-40A5-8CCD-A42CFA5EEDAF}"/>
              </a:ext>
            </a:extLst>
          </p:cNvPr>
          <p:cNvSpPr txBox="1">
            <a:spLocks noChangeArrowheads="1"/>
          </p:cNvSpPr>
          <p:nvPr/>
        </p:nvSpPr>
        <p:spPr bwMode="auto">
          <a:xfrm>
            <a:off x="8046954" y="4829739"/>
            <a:ext cx="2587655"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71450" indent="-171450"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marL="171450" marR="0" lvl="0" indent="-171450" algn="l" defTabSz="457200" rtl="0" eaLnBrk="1" fontAlgn="auto" latinLnBrk="0" hangingPunct="1">
              <a:lnSpc>
                <a:spcPct val="100000"/>
              </a:lnSpc>
              <a:spcBef>
                <a:spcPts val="0"/>
              </a:spcBef>
              <a:spcAft>
                <a:spcPts val="0"/>
              </a:spcAft>
              <a:buClrTx/>
              <a:buSzTx/>
              <a:buFont typeface="Arial" charset="0"/>
              <a:buChar char="•"/>
              <a:tabLst/>
              <a:defRPr/>
            </a:pPr>
            <a:r>
              <a:rPr kumimoji="0" lang="en-US" sz="1400" b="0" i="0" u="none" strike="noStrike" kern="1200" cap="none" spc="0" normalizeH="0" baseline="0" noProof="0" dirty="0">
                <a:ln>
                  <a:noFill/>
                </a:ln>
                <a:solidFill>
                  <a:srgbClr val="000000"/>
                </a:solidFill>
                <a:effectLst/>
                <a:uLnTx/>
                <a:uFillTx/>
                <a:latin typeface="Arial" charset="0"/>
                <a:ea typeface="ＭＳ Ｐゴシック" pitchFamily="34" charset="-128"/>
                <a:cs typeface="+mn-cs"/>
              </a:rPr>
              <a:t>New unconventional reserves will likely eclipse historical conventional production</a:t>
            </a:r>
          </a:p>
        </p:txBody>
      </p:sp>
      <p:sp>
        <p:nvSpPr>
          <p:cNvPr id="49" name="Rectangle 48">
            <a:extLst>
              <a:ext uri="{FF2B5EF4-FFF2-40B4-BE49-F238E27FC236}">
                <a16:creationId xmlns:a16="http://schemas.microsoft.com/office/drawing/2014/main" id="{C14B597F-B1B2-4014-A692-89661FDD67D8}"/>
              </a:ext>
            </a:extLst>
          </p:cNvPr>
          <p:cNvSpPr/>
          <p:nvPr/>
        </p:nvSpPr>
        <p:spPr>
          <a:xfrm>
            <a:off x="5104039" y="3539219"/>
            <a:ext cx="190190" cy="134711"/>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Rectangle 49">
            <a:extLst>
              <a:ext uri="{FF2B5EF4-FFF2-40B4-BE49-F238E27FC236}">
                <a16:creationId xmlns:a16="http://schemas.microsoft.com/office/drawing/2014/main" id="{FD4A5BF8-F7F1-457D-8565-46F7713C0105}"/>
              </a:ext>
            </a:extLst>
          </p:cNvPr>
          <p:cNvSpPr/>
          <p:nvPr/>
        </p:nvSpPr>
        <p:spPr>
          <a:xfrm>
            <a:off x="4895228" y="3706368"/>
            <a:ext cx="576204" cy="1096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TextBox 3">
            <a:extLst>
              <a:ext uri="{FF2B5EF4-FFF2-40B4-BE49-F238E27FC236}">
                <a16:creationId xmlns:a16="http://schemas.microsoft.com/office/drawing/2014/main" id="{A43C5F9C-6B0C-41D5-8F6E-56104523B382}"/>
              </a:ext>
            </a:extLst>
          </p:cNvPr>
          <p:cNvSpPr txBox="1">
            <a:spLocks noChangeArrowheads="1"/>
          </p:cNvSpPr>
          <p:nvPr/>
        </p:nvSpPr>
        <p:spPr bwMode="auto">
          <a:xfrm>
            <a:off x="4812790" y="3632377"/>
            <a:ext cx="72572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71450" indent="-171450"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charset="0"/>
                <a:ea typeface="ＭＳ Ｐゴシック" pitchFamily="34" charset="-128"/>
                <a:cs typeface="+mn-cs"/>
              </a:rPr>
              <a:t>Midland</a:t>
            </a:r>
          </a:p>
        </p:txBody>
      </p:sp>
      <p:sp>
        <p:nvSpPr>
          <p:cNvPr id="52" name="TextBox 3">
            <a:extLst>
              <a:ext uri="{FF2B5EF4-FFF2-40B4-BE49-F238E27FC236}">
                <a16:creationId xmlns:a16="http://schemas.microsoft.com/office/drawing/2014/main" id="{DF91F850-4F67-4DCA-A4FE-58E269DE8208}"/>
              </a:ext>
            </a:extLst>
          </p:cNvPr>
          <p:cNvSpPr txBox="1">
            <a:spLocks noChangeArrowheads="1"/>
          </p:cNvSpPr>
          <p:nvPr/>
        </p:nvSpPr>
        <p:spPr bwMode="auto">
          <a:xfrm>
            <a:off x="8212868" y="1282716"/>
            <a:ext cx="2720223"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71450" indent="-171450"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charset="0"/>
                <a:ea typeface="ＭＳ Ｐゴシック" pitchFamily="34" charset="-128"/>
                <a:cs typeface="+mn-cs"/>
              </a:rPr>
              <a:t>Cumulative oil production (through yr. 2000)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charset="0"/>
                <a:ea typeface="ＭＳ Ｐゴシック" pitchFamily="34" charset="-128"/>
                <a:cs typeface="+mn-cs"/>
              </a:rPr>
              <a:t>29 BBO (+ 75 TCFG)</a:t>
            </a:r>
          </a:p>
        </p:txBody>
      </p:sp>
      <p:sp>
        <p:nvSpPr>
          <p:cNvPr id="54" name="Rectangle 53">
            <a:extLst>
              <a:ext uri="{FF2B5EF4-FFF2-40B4-BE49-F238E27FC236}">
                <a16:creationId xmlns:a16="http://schemas.microsoft.com/office/drawing/2014/main" id="{3907B64A-F2FF-44D6-8CDF-5C473C7A49FF}"/>
              </a:ext>
            </a:extLst>
          </p:cNvPr>
          <p:cNvSpPr/>
          <p:nvPr/>
        </p:nvSpPr>
        <p:spPr>
          <a:xfrm>
            <a:off x="1609725" y="2881255"/>
            <a:ext cx="1979713" cy="205602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2552360"/>
      </p:ext>
    </p:extLst>
  </p:cSld>
  <p:clrMapOvr>
    <a:masterClrMapping/>
  </p:clrMapOvr>
  <p:transition>
    <p:wipe dir="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6c9c2533-3c9c-4eb1-b43e-327d37e1b130@exchange">
            <a:extLst>
              <a:ext uri="{FF2B5EF4-FFF2-40B4-BE49-F238E27FC236}">
                <a16:creationId xmlns:a16="http://schemas.microsoft.com/office/drawing/2014/main" id="{E2913A35-B950-4552-86AF-7CE165ED41C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477" r="1517"/>
          <a:stretch/>
        </p:blipFill>
        <p:spPr bwMode="auto">
          <a:xfrm rot="60000">
            <a:off x="2260056" y="601248"/>
            <a:ext cx="7152341" cy="5601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id="{F005448F-05AD-41FD-A4DF-8623D1B595F5}"/>
              </a:ext>
            </a:extLst>
          </p:cNvPr>
          <p:cNvSpPr/>
          <p:nvPr/>
        </p:nvSpPr>
        <p:spPr bwMode="auto">
          <a:xfrm>
            <a:off x="7790198" y="6617401"/>
            <a:ext cx="685452" cy="45719"/>
          </a:xfrm>
          <a:prstGeom prst="rect">
            <a:avLst/>
          </a:prstGeom>
          <a:solidFill>
            <a:sysClr val="windowText" lastClr="000000"/>
          </a:solidFill>
          <a:ln w="25400" cap="flat" cmpd="sng" algn="ctr">
            <a:solidFill>
              <a:sysClr val="windowText" lastClr="000000"/>
            </a:solidFill>
            <a:prstDash val="solid"/>
            <a:round/>
            <a:headEnd type="none" w="med" len="med"/>
            <a:tailEnd type="none" w="med" len="med"/>
          </a:ln>
          <a:effectLst/>
        </p:spPr>
        <p:txBody>
          <a:bodyPr vert="horz" wrap="square" lIns="54864" tIns="0" rIns="54864" bIns="0" numCol="1" rtlCol="0" anchor="ctr" anchorCtr="1" compatLnSpc="1">
            <a:prstTxWarp prst="textNoShape">
              <a:avLst/>
            </a:prstTxWarp>
          </a:bodyPr>
          <a:lstStyle/>
          <a:p>
            <a:pPr algn="ctr" fontAlgn="base">
              <a:spcBef>
                <a:spcPct val="10000"/>
              </a:spcBef>
              <a:spcAft>
                <a:spcPct val="0"/>
              </a:spcAft>
              <a:buClr>
                <a:srgbClr val="336600"/>
              </a:buClr>
              <a:defRPr/>
            </a:pPr>
            <a:endParaRPr lang="en-US" b="1" kern="0">
              <a:solidFill>
                <a:srgbClr val="000000"/>
              </a:solidFill>
              <a:latin typeface="Calibri" panose="020F0502020204030204"/>
            </a:endParaRPr>
          </a:p>
        </p:txBody>
      </p:sp>
      <p:sp>
        <p:nvSpPr>
          <p:cNvPr id="11" name="TextBox 10">
            <a:extLst>
              <a:ext uri="{FF2B5EF4-FFF2-40B4-BE49-F238E27FC236}">
                <a16:creationId xmlns:a16="http://schemas.microsoft.com/office/drawing/2014/main" id="{8E9A2A58-7939-4171-AE4A-210FABBC1E0C}"/>
              </a:ext>
            </a:extLst>
          </p:cNvPr>
          <p:cNvSpPr txBox="1"/>
          <p:nvPr/>
        </p:nvSpPr>
        <p:spPr>
          <a:xfrm>
            <a:off x="7790199" y="6318741"/>
            <a:ext cx="591829" cy="307777"/>
          </a:xfrm>
          <a:prstGeom prst="rect">
            <a:avLst/>
          </a:prstGeom>
          <a:noFill/>
        </p:spPr>
        <p:txBody>
          <a:bodyPr wrap="none" rtlCol="0">
            <a:spAutoFit/>
          </a:bodyPr>
          <a:lstStyle/>
          <a:p>
            <a:pPr>
              <a:defRPr/>
            </a:pPr>
            <a:r>
              <a:rPr lang="en-US" sz="1400" kern="0" dirty="0">
                <a:solidFill>
                  <a:srgbClr val="000000"/>
                </a:solidFill>
                <a:latin typeface="Calibri" panose="020F0502020204030204"/>
              </a:rPr>
              <a:t>30 mi</a:t>
            </a:r>
          </a:p>
        </p:txBody>
      </p:sp>
      <p:sp>
        <p:nvSpPr>
          <p:cNvPr id="40" name="TextBox 3">
            <a:extLst>
              <a:ext uri="{FF2B5EF4-FFF2-40B4-BE49-F238E27FC236}">
                <a16:creationId xmlns:a16="http://schemas.microsoft.com/office/drawing/2014/main" id="{554C8D65-6F49-4ACA-B13E-1A6BD0345FB4}"/>
              </a:ext>
            </a:extLst>
          </p:cNvPr>
          <p:cNvSpPr txBox="1">
            <a:spLocks noChangeArrowheads="1"/>
          </p:cNvSpPr>
          <p:nvPr/>
        </p:nvSpPr>
        <p:spPr bwMode="auto">
          <a:xfrm>
            <a:off x="2211717" y="107583"/>
            <a:ext cx="7548535" cy="369332"/>
          </a:xfrm>
          <a:prstGeom prst="rect">
            <a:avLst/>
          </a:prstGeom>
          <a:solidFill>
            <a:sysClr val="window" lastClr="FFFFFF"/>
          </a:solidFill>
          <a:ln w="19050">
            <a:noFill/>
          </a:ln>
        </p:spPr>
        <p:txBody>
          <a:bodyPr wrap="square">
            <a:spAutoFit/>
          </a:bodyPr>
          <a:lstStyle>
            <a:lvl1pPr marL="171450" indent="-171450"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marL="0" indent="0" eaLnBrk="1" hangingPunct="1">
              <a:defRPr/>
            </a:pPr>
            <a:r>
              <a:rPr lang="en-US" kern="0" dirty="0">
                <a:solidFill>
                  <a:srgbClr val="000000"/>
                </a:solidFill>
              </a:rPr>
              <a:t>Consequences of too much tectonic uplift on a major petroleum basin</a:t>
            </a:r>
          </a:p>
        </p:txBody>
      </p:sp>
      <p:sp>
        <p:nvSpPr>
          <p:cNvPr id="41" name="TextBox 40">
            <a:extLst>
              <a:ext uri="{FF2B5EF4-FFF2-40B4-BE49-F238E27FC236}">
                <a16:creationId xmlns:a16="http://schemas.microsoft.com/office/drawing/2014/main" id="{907B09E7-BB80-407C-9362-51AE98EC5F6A}"/>
              </a:ext>
            </a:extLst>
          </p:cNvPr>
          <p:cNvSpPr txBox="1"/>
          <p:nvPr/>
        </p:nvSpPr>
        <p:spPr>
          <a:xfrm>
            <a:off x="9162138" y="6446926"/>
            <a:ext cx="1295547" cy="253916"/>
          </a:xfrm>
          <a:prstGeom prst="rect">
            <a:avLst/>
          </a:prstGeom>
          <a:noFill/>
        </p:spPr>
        <p:txBody>
          <a:bodyPr wrap="none" rtlCol="0">
            <a:spAutoFit/>
          </a:bodyPr>
          <a:lstStyle/>
          <a:p>
            <a:pPr defTabSz="457200">
              <a:defRPr/>
            </a:pPr>
            <a:r>
              <a:rPr lang="en-US" sz="1050" dirty="0">
                <a:solidFill>
                  <a:prstClr val="black"/>
                </a:solidFill>
                <a:latin typeface="Arial" panose="020B0604020202020204" pitchFamily="34" charset="0"/>
                <a:cs typeface="Arial" panose="020B0604020202020204" pitchFamily="34" charset="0"/>
              </a:rPr>
              <a:t>(Midland Map Co.)</a:t>
            </a:r>
          </a:p>
        </p:txBody>
      </p:sp>
      <p:cxnSp>
        <p:nvCxnSpPr>
          <p:cNvPr id="5" name="Straight Connector 4">
            <a:extLst>
              <a:ext uri="{FF2B5EF4-FFF2-40B4-BE49-F238E27FC236}">
                <a16:creationId xmlns:a16="http://schemas.microsoft.com/office/drawing/2014/main" id="{6F89F4F4-282F-4988-A2D9-925B444960FA}"/>
              </a:ext>
            </a:extLst>
          </p:cNvPr>
          <p:cNvCxnSpPr/>
          <p:nvPr/>
        </p:nvCxnSpPr>
        <p:spPr>
          <a:xfrm>
            <a:off x="2511137" y="1932710"/>
            <a:ext cx="3210791" cy="4031673"/>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254D5DF0-9D52-4C5D-98D1-8DA827BE31BF}"/>
              </a:ext>
            </a:extLst>
          </p:cNvPr>
          <p:cNvSpPr txBox="1"/>
          <p:nvPr/>
        </p:nvSpPr>
        <p:spPr>
          <a:xfrm>
            <a:off x="1619437" y="2335040"/>
            <a:ext cx="1111827" cy="646331"/>
          </a:xfrm>
          <a:prstGeom prst="rect">
            <a:avLst/>
          </a:prstGeom>
          <a:noFill/>
        </p:spPr>
        <p:txBody>
          <a:bodyPr wrap="square" rtlCol="0">
            <a:spAutoFit/>
          </a:bodyPr>
          <a:lstStyle/>
          <a:p>
            <a:r>
              <a:rPr lang="en-US" b="1" dirty="0">
                <a:solidFill>
                  <a:srgbClr val="FF0000"/>
                </a:solidFill>
              </a:rPr>
              <a:t>&gt; 1500 m uplift</a:t>
            </a:r>
          </a:p>
        </p:txBody>
      </p:sp>
    </p:spTree>
    <p:extLst>
      <p:ext uri="{BB962C8B-B14F-4D97-AF65-F5344CB8AC3E}">
        <p14:creationId xmlns:p14="http://schemas.microsoft.com/office/powerpoint/2010/main" val="1122188000"/>
      </p:ext>
    </p:extLst>
  </p:cSld>
  <p:clrMapOvr>
    <a:masterClrMapping/>
  </p:clrMapOvr>
  <p:transition>
    <p:wipe dir="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672978" y="541858"/>
            <a:ext cx="3733403" cy="6132004"/>
            <a:chOff x="172298" y="369888"/>
            <a:chExt cx="3863854" cy="6365875"/>
          </a:xfrm>
        </p:grpSpPr>
        <p:grpSp>
          <p:nvGrpSpPr>
            <p:cNvPr id="9" name="Group 8"/>
            <p:cNvGrpSpPr/>
            <p:nvPr/>
          </p:nvGrpSpPr>
          <p:grpSpPr>
            <a:xfrm>
              <a:off x="3278553" y="380656"/>
              <a:ext cx="757599" cy="6348757"/>
              <a:chOff x="5974868" y="380656"/>
              <a:chExt cx="757599" cy="6348757"/>
            </a:xfrm>
          </p:grpSpPr>
          <p:sp>
            <p:nvSpPr>
              <p:cNvPr id="229" name="Rectangle 228"/>
              <p:cNvSpPr/>
              <p:nvPr/>
            </p:nvSpPr>
            <p:spPr bwMode="auto">
              <a:xfrm>
                <a:off x="5999457" y="380656"/>
                <a:ext cx="604084" cy="252391"/>
              </a:xfrm>
              <a:prstGeom prst="rect">
                <a:avLst/>
              </a:prstGeom>
              <a:solidFill>
                <a:srgbClr val="FFFFFF">
                  <a:lumMod val="85000"/>
                </a:srgbClr>
              </a:solidFill>
              <a:ln w="19050" cap="flat" cmpd="sng" algn="ctr">
                <a:solidFill>
                  <a:srgbClr val="000000"/>
                </a:solidFill>
                <a:prstDash val="solid"/>
                <a:round/>
                <a:headEnd type="none" w="med" len="med"/>
                <a:tailEnd type="none" w="med" len="med"/>
              </a:ln>
              <a:effectLst/>
            </p:spPr>
            <p:txBody>
              <a:bodyPr vert="horz" wrap="square" lIns="54864" tIns="0" rIns="54864" bIns="0" numCol="1" rtlCol="0" anchor="ctr" anchorCtr="1" compatLnSpc="1">
                <a:prstTxWarp prst="textNoShape">
                  <a:avLst/>
                </a:prstTxWarp>
              </a:bodyPr>
              <a:lstStyle/>
              <a:p>
                <a:pPr algn="ctr" fontAlgn="base">
                  <a:spcBef>
                    <a:spcPct val="10000"/>
                  </a:spcBef>
                  <a:spcAft>
                    <a:spcPct val="0"/>
                  </a:spcAft>
                  <a:buClr>
                    <a:srgbClr val="336600"/>
                  </a:buClr>
                  <a:defRPr/>
                </a:pPr>
                <a:endParaRPr lang="en-US" b="1" kern="0">
                  <a:solidFill>
                    <a:srgbClr val="000000"/>
                  </a:solidFill>
                  <a:latin typeface="Trebuchet MS" pitchFamily="34" charset="0"/>
                </a:endParaRPr>
              </a:p>
            </p:txBody>
          </p:sp>
          <p:sp>
            <p:nvSpPr>
              <p:cNvPr id="230" name="Rectangle 261"/>
              <p:cNvSpPr>
                <a:spLocks noChangeArrowheads="1"/>
              </p:cNvSpPr>
              <p:nvPr/>
            </p:nvSpPr>
            <p:spPr bwMode="auto">
              <a:xfrm>
                <a:off x="6054788" y="434911"/>
                <a:ext cx="620634" cy="143781"/>
              </a:xfrm>
              <a:prstGeom prst="rect">
                <a:avLst/>
              </a:prstGeom>
              <a:noFill/>
              <a:ln w="9525">
                <a:noFill/>
                <a:miter lim="800000"/>
                <a:headEnd/>
                <a:tailEnd/>
              </a:ln>
            </p:spPr>
            <p:txBody>
              <a:bodyPr wrap="square" lIns="0" tIns="0" rIns="0" bIns="0">
                <a:spAutoFit/>
              </a:bodyPr>
              <a:lstStyle/>
              <a:p>
                <a:pPr>
                  <a:defRPr/>
                </a:pPr>
                <a:r>
                  <a:rPr lang="en-US" sz="900" b="1" kern="0" dirty="0" err="1">
                    <a:solidFill>
                      <a:srgbClr val="000000"/>
                    </a:solidFill>
                    <a:latin typeface="Trebuchet MS"/>
                  </a:rPr>
                  <a:t>Lithology</a:t>
                </a:r>
                <a:endParaRPr lang="en-US" b="1" kern="0" dirty="0">
                  <a:solidFill>
                    <a:srgbClr val="000000"/>
                  </a:solidFill>
                  <a:latin typeface="Trebuchet MS"/>
                </a:endParaRPr>
              </a:p>
            </p:txBody>
          </p:sp>
          <p:pic>
            <p:nvPicPr>
              <p:cNvPr id="231" name="Picture 6" descr="H:\common\PurvesW\SCANS 8 15\Strat Column RGB.jpg"/>
              <p:cNvPicPr>
                <a:picLocks noChangeAspect="1" noChangeArrowheads="1"/>
              </p:cNvPicPr>
              <p:nvPr/>
            </p:nvPicPr>
            <p:blipFill>
              <a:blip r:embed="rId2" cstate="print"/>
              <a:srcRect l="28304" t="6749" r="43918" b="92145"/>
              <a:stretch>
                <a:fillRect/>
              </a:stretch>
            </p:blipFill>
            <p:spPr bwMode="auto">
              <a:xfrm>
                <a:off x="5982324" y="641320"/>
                <a:ext cx="675196" cy="103440"/>
              </a:xfrm>
              <a:prstGeom prst="rect">
                <a:avLst/>
              </a:prstGeom>
              <a:solidFill>
                <a:srgbClr val="00FF00"/>
              </a:solidFill>
            </p:spPr>
          </p:pic>
          <p:pic>
            <p:nvPicPr>
              <p:cNvPr id="232" name="Picture 6" descr="H:\common\PurvesW\SCANS 8 15\Strat Column RGB.jpg"/>
              <p:cNvPicPr>
                <a:picLocks noChangeAspect="1" noChangeArrowheads="1"/>
              </p:cNvPicPr>
              <p:nvPr/>
            </p:nvPicPr>
            <p:blipFill>
              <a:blip r:embed="rId2" cstate="print"/>
              <a:srcRect l="28336" t="66163" r="41154" b="32530"/>
              <a:stretch>
                <a:fillRect/>
              </a:stretch>
            </p:blipFill>
            <p:spPr bwMode="auto">
              <a:xfrm>
                <a:off x="5983941" y="4109777"/>
                <a:ext cx="741587" cy="127496"/>
              </a:xfrm>
              <a:prstGeom prst="rect">
                <a:avLst/>
              </a:prstGeom>
              <a:solidFill>
                <a:srgbClr val="00FF00"/>
              </a:solidFill>
            </p:spPr>
          </p:pic>
          <p:pic>
            <p:nvPicPr>
              <p:cNvPr id="233" name="Picture 6" descr="H:\common\PurvesW\SCANS 8 15\Strat Column RGB.jpg"/>
              <p:cNvPicPr>
                <a:picLocks noChangeAspect="1" noChangeArrowheads="1"/>
              </p:cNvPicPr>
              <p:nvPr/>
            </p:nvPicPr>
            <p:blipFill>
              <a:blip r:embed="rId2" cstate="print"/>
              <a:srcRect l="28285" t="67770" r="41154" b="29621"/>
              <a:stretch>
                <a:fillRect/>
              </a:stretch>
            </p:blipFill>
            <p:spPr bwMode="auto">
              <a:xfrm>
                <a:off x="5989649" y="4374648"/>
                <a:ext cx="742818" cy="164460"/>
              </a:xfrm>
              <a:prstGeom prst="rect">
                <a:avLst/>
              </a:prstGeom>
              <a:solidFill>
                <a:srgbClr val="00FF00"/>
              </a:solidFill>
            </p:spPr>
          </p:pic>
          <p:pic>
            <p:nvPicPr>
              <p:cNvPr id="234" name="Picture 6" descr="H:\common\PurvesW\SCANS 8 15\Strat Column RGB.jpg"/>
              <p:cNvPicPr>
                <a:picLocks noChangeAspect="1" noChangeArrowheads="1"/>
              </p:cNvPicPr>
              <p:nvPr/>
            </p:nvPicPr>
            <p:blipFill>
              <a:blip r:embed="rId2" cstate="print"/>
              <a:srcRect l="28459" t="62916" r="41154" b="36310"/>
              <a:stretch>
                <a:fillRect/>
              </a:stretch>
            </p:blipFill>
            <p:spPr bwMode="auto">
              <a:xfrm>
                <a:off x="5986464" y="3913833"/>
                <a:ext cx="738607" cy="105508"/>
              </a:xfrm>
              <a:prstGeom prst="rect">
                <a:avLst/>
              </a:prstGeom>
              <a:solidFill>
                <a:srgbClr val="00FF00"/>
              </a:solidFill>
            </p:spPr>
          </p:pic>
          <p:pic>
            <p:nvPicPr>
              <p:cNvPr id="235" name="Picture 6" descr="H:\common\PurvesW\SCANS 8 15\Strat Column RGB.jpg"/>
              <p:cNvPicPr>
                <a:picLocks noChangeAspect="1" noChangeArrowheads="1"/>
              </p:cNvPicPr>
              <p:nvPr/>
            </p:nvPicPr>
            <p:blipFill>
              <a:blip r:embed="rId2" cstate="print"/>
              <a:srcRect l="28459" t="62916" r="41154" b="36310"/>
              <a:stretch>
                <a:fillRect/>
              </a:stretch>
            </p:blipFill>
            <p:spPr bwMode="auto">
              <a:xfrm>
                <a:off x="5988139" y="4010967"/>
                <a:ext cx="738607" cy="105508"/>
              </a:xfrm>
              <a:prstGeom prst="rect">
                <a:avLst/>
              </a:prstGeom>
              <a:solidFill>
                <a:srgbClr val="00FF00"/>
              </a:solidFill>
            </p:spPr>
          </p:pic>
          <p:pic>
            <p:nvPicPr>
              <p:cNvPr id="236" name="Picture 6" descr="H:\common\PurvesW\SCANS 8 15\Strat Column RGB.jpg"/>
              <p:cNvPicPr>
                <a:picLocks noChangeAspect="1" noChangeArrowheads="1"/>
              </p:cNvPicPr>
              <p:nvPr/>
            </p:nvPicPr>
            <p:blipFill>
              <a:blip r:embed="rId2" cstate="print"/>
              <a:srcRect l="28395" t="70497" r="41154" b="27296"/>
              <a:stretch>
                <a:fillRect/>
              </a:stretch>
            </p:blipFill>
            <p:spPr bwMode="auto">
              <a:xfrm>
                <a:off x="5988479" y="4537258"/>
                <a:ext cx="740154" cy="146940"/>
              </a:xfrm>
              <a:prstGeom prst="rect">
                <a:avLst/>
              </a:prstGeom>
              <a:solidFill>
                <a:srgbClr val="00FF00"/>
              </a:solidFill>
            </p:spPr>
          </p:pic>
          <p:pic>
            <p:nvPicPr>
              <p:cNvPr id="237" name="Picture 6" descr="H:\common\PurvesW\SCANS 8 15\Strat Column RGB.jpg"/>
              <p:cNvPicPr>
                <a:picLocks noChangeAspect="1" noChangeArrowheads="1"/>
              </p:cNvPicPr>
              <p:nvPr/>
            </p:nvPicPr>
            <p:blipFill>
              <a:blip r:embed="rId2" cstate="print"/>
              <a:srcRect l="28395" t="70497" r="41154" b="27296"/>
              <a:stretch>
                <a:fillRect/>
              </a:stretch>
            </p:blipFill>
            <p:spPr bwMode="auto">
              <a:xfrm>
                <a:off x="5986608" y="4684048"/>
                <a:ext cx="740154" cy="146940"/>
              </a:xfrm>
              <a:prstGeom prst="rect">
                <a:avLst/>
              </a:prstGeom>
              <a:solidFill>
                <a:srgbClr val="00FF00"/>
              </a:solidFill>
            </p:spPr>
          </p:pic>
          <p:pic>
            <p:nvPicPr>
              <p:cNvPr id="238" name="Picture 6" descr="H:\common\PurvesW\SCANS 8 15\Strat Column RGB.jpg"/>
              <p:cNvPicPr>
                <a:picLocks noChangeAspect="1" noChangeArrowheads="1"/>
              </p:cNvPicPr>
              <p:nvPr/>
            </p:nvPicPr>
            <p:blipFill>
              <a:blip r:embed="rId2" cstate="print"/>
              <a:srcRect l="28395" t="70497" r="41154" b="27296"/>
              <a:stretch>
                <a:fillRect/>
              </a:stretch>
            </p:blipFill>
            <p:spPr bwMode="auto">
              <a:xfrm>
                <a:off x="5988479" y="4828977"/>
                <a:ext cx="740154" cy="160953"/>
              </a:xfrm>
              <a:prstGeom prst="rect">
                <a:avLst/>
              </a:prstGeom>
              <a:solidFill>
                <a:srgbClr val="00FF00"/>
              </a:solidFill>
            </p:spPr>
          </p:pic>
          <p:pic>
            <p:nvPicPr>
              <p:cNvPr id="239" name="Picture 6" descr="H:\common\PurvesW\SCANS 8 15\Strat Column RGB.jpg"/>
              <p:cNvPicPr>
                <a:picLocks noChangeAspect="1" noChangeArrowheads="1"/>
              </p:cNvPicPr>
              <p:nvPr/>
            </p:nvPicPr>
            <p:blipFill>
              <a:blip r:embed="rId2" cstate="print"/>
              <a:srcRect l="28215" t="72670" r="41154" b="24085"/>
              <a:stretch>
                <a:fillRect/>
              </a:stretch>
            </p:blipFill>
            <p:spPr bwMode="auto">
              <a:xfrm>
                <a:off x="5986464" y="4986339"/>
                <a:ext cx="744538" cy="209549"/>
              </a:xfrm>
              <a:prstGeom prst="rect">
                <a:avLst/>
              </a:prstGeom>
              <a:solidFill>
                <a:srgbClr val="00FF00"/>
              </a:solidFill>
            </p:spPr>
          </p:pic>
          <p:pic>
            <p:nvPicPr>
              <p:cNvPr id="240" name="Picture 6" descr="H:\common\PurvesW\SCANS 8 15\Strat Column RGB.jpg"/>
              <p:cNvPicPr>
                <a:picLocks noChangeAspect="1" noChangeArrowheads="1"/>
              </p:cNvPicPr>
              <p:nvPr/>
            </p:nvPicPr>
            <p:blipFill>
              <a:blip r:embed="rId2" cstate="print"/>
              <a:srcRect l="28215" t="81243" r="41154" b="16784"/>
              <a:stretch>
                <a:fillRect/>
              </a:stretch>
            </p:blipFill>
            <p:spPr bwMode="auto">
              <a:xfrm>
                <a:off x="5981701" y="5534024"/>
                <a:ext cx="744538" cy="123825"/>
              </a:xfrm>
              <a:prstGeom prst="rect">
                <a:avLst/>
              </a:prstGeom>
              <a:solidFill>
                <a:srgbClr val="00FF00"/>
              </a:solidFill>
            </p:spPr>
          </p:pic>
          <p:pic>
            <p:nvPicPr>
              <p:cNvPr id="241" name="Picture 6" descr="H:\common\PurvesW\SCANS 8 15\Strat Column RGB.jpg"/>
              <p:cNvPicPr>
                <a:picLocks noChangeAspect="1" noChangeArrowheads="1"/>
              </p:cNvPicPr>
              <p:nvPr/>
            </p:nvPicPr>
            <p:blipFill>
              <a:blip r:embed="rId2" cstate="print"/>
              <a:srcRect l="28215" t="75022" r="41154" b="20426"/>
              <a:stretch>
                <a:fillRect/>
              </a:stretch>
            </p:blipFill>
            <p:spPr bwMode="auto">
              <a:xfrm>
                <a:off x="5986463" y="5176836"/>
                <a:ext cx="744538" cy="366713"/>
              </a:xfrm>
              <a:prstGeom prst="rect">
                <a:avLst/>
              </a:prstGeom>
              <a:solidFill>
                <a:srgbClr val="00FF00"/>
              </a:solidFill>
            </p:spPr>
          </p:pic>
          <p:pic>
            <p:nvPicPr>
              <p:cNvPr id="242" name="Picture 6" descr="H:\common\PurvesW\SCANS 8 15\Strat Column RGB.jpg"/>
              <p:cNvPicPr>
                <a:picLocks noChangeAspect="1" noChangeArrowheads="1"/>
              </p:cNvPicPr>
              <p:nvPr/>
            </p:nvPicPr>
            <p:blipFill>
              <a:blip r:embed="rId2" cstate="print"/>
              <a:srcRect l="28215" t="79854" r="41154" b="16499"/>
              <a:stretch>
                <a:fillRect/>
              </a:stretch>
            </p:blipFill>
            <p:spPr bwMode="auto">
              <a:xfrm>
                <a:off x="5981699" y="5605462"/>
                <a:ext cx="744538" cy="285750"/>
              </a:xfrm>
              <a:prstGeom prst="rect">
                <a:avLst/>
              </a:prstGeom>
              <a:solidFill>
                <a:srgbClr val="00FF00"/>
              </a:solidFill>
            </p:spPr>
          </p:pic>
          <p:pic>
            <p:nvPicPr>
              <p:cNvPr id="243" name="Picture 6" descr="H:\common\PurvesW\SCANS 8 15\Strat Column RGB.jpg"/>
              <p:cNvPicPr>
                <a:picLocks noChangeAspect="1" noChangeArrowheads="1"/>
              </p:cNvPicPr>
              <p:nvPr/>
            </p:nvPicPr>
            <p:blipFill>
              <a:blip r:embed="rId2" cstate="print"/>
              <a:srcRect l="28215" t="83971" r="41154" b="9448"/>
              <a:stretch>
                <a:fillRect/>
              </a:stretch>
            </p:blipFill>
            <p:spPr bwMode="auto">
              <a:xfrm>
                <a:off x="5981700" y="5886452"/>
                <a:ext cx="744538" cy="614362"/>
              </a:xfrm>
              <a:prstGeom prst="rect">
                <a:avLst/>
              </a:prstGeom>
              <a:solidFill>
                <a:srgbClr val="00FF00"/>
              </a:solidFill>
            </p:spPr>
          </p:pic>
          <p:pic>
            <p:nvPicPr>
              <p:cNvPr id="244" name="Picture 6" descr="H:\common\PurvesW\SCANS 8 15\Strat Column RGB.jpg"/>
              <p:cNvPicPr>
                <a:picLocks noChangeAspect="1" noChangeArrowheads="1"/>
              </p:cNvPicPr>
              <p:nvPr/>
            </p:nvPicPr>
            <p:blipFill>
              <a:blip r:embed="rId2" cstate="print"/>
              <a:srcRect l="28215" t="87389" r="41154" b="10162"/>
              <a:stretch>
                <a:fillRect/>
              </a:stretch>
            </p:blipFill>
            <p:spPr bwMode="auto">
              <a:xfrm>
                <a:off x="5981699" y="6500813"/>
                <a:ext cx="744538" cy="228600"/>
              </a:xfrm>
              <a:prstGeom prst="rect">
                <a:avLst/>
              </a:prstGeom>
              <a:solidFill>
                <a:srgbClr val="00FF00"/>
              </a:solidFill>
            </p:spPr>
          </p:pic>
          <p:pic>
            <p:nvPicPr>
              <p:cNvPr id="245" name="Picture 6" descr="H:\common\PurvesW\SCANS 8 15\Strat Column RGB.jpg"/>
              <p:cNvPicPr>
                <a:picLocks noChangeAspect="1" noChangeArrowheads="1"/>
              </p:cNvPicPr>
              <p:nvPr/>
            </p:nvPicPr>
            <p:blipFill>
              <a:blip r:embed="rId2" cstate="print"/>
              <a:srcRect l="28304" t="16680" r="43918" b="68956"/>
              <a:stretch>
                <a:fillRect/>
              </a:stretch>
            </p:blipFill>
            <p:spPr bwMode="auto">
              <a:xfrm>
                <a:off x="5981634" y="1158516"/>
                <a:ext cx="675196" cy="777380"/>
              </a:xfrm>
              <a:prstGeom prst="rect">
                <a:avLst/>
              </a:prstGeom>
              <a:solidFill>
                <a:srgbClr val="00FF00"/>
              </a:solidFill>
            </p:spPr>
          </p:pic>
          <p:pic>
            <p:nvPicPr>
              <p:cNvPr id="246" name="Picture 6" descr="H:\common\PurvesW\SCANS 8 15\Strat Column RGB.jpg"/>
              <p:cNvPicPr>
                <a:picLocks noChangeAspect="1" noChangeArrowheads="1"/>
              </p:cNvPicPr>
              <p:nvPr/>
            </p:nvPicPr>
            <p:blipFill>
              <a:blip r:embed="rId2" cstate="print"/>
              <a:srcRect l="28304" t="7829" r="43918" b="83128"/>
              <a:stretch>
                <a:fillRect/>
              </a:stretch>
            </p:blipFill>
            <p:spPr bwMode="auto">
              <a:xfrm>
                <a:off x="5981634" y="744759"/>
                <a:ext cx="675196" cy="239979"/>
              </a:xfrm>
              <a:prstGeom prst="rect">
                <a:avLst/>
              </a:prstGeom>
              <a:solidFill>
                <a:srgbClr val="00FF00"/>
              </a:solidFill>
            </p:spPr>
          </p:pic>
          <p:pic>
            <p:nvPicPr>
              <p:cNvPr id="247" name="Picture 6" descr="H:\common\PurvesW\SCANS 8 15\Strat Column RGB.jpg"/>
              <p:cNvPicPr>
                <a:picLocks noChangeAspect="1" noChangeArrowheads="1"/>
              </p:cNvPicPr>
              <p:nvPr/>
            </p:nvPicPr>
            <p:blipFill>
              <a:blip r:embed="rId2" cstate="print"/>
              <a:srcRect l="28304" t="33405" r="43918" b="54641"/>
              <a:stretch>
                <a:fillRect/>
              </a:stretch>
            </p:blipFill>
            <p:spPr bwMode="auto">
              <a:xfrm>
                <a:off x="5980944" y="2002577"/>
                <a:ext cx="675196" cy="662085"/>
              </a:xfrm>
              <a:prstGeom prst="rect">
                <a:avLst/>
              </a:prstGeom>
              <a:solidFill>
                <a:srgbClr val="00FF00"/>
              </a:solidFill>
            </p:spPr>
          </p:pic>
          <p:pic>
            <p:nvPicPr>
              <p:cNvPr id="248" name="Picture 6" descr="H:\common\PurvesW\SCANS 8 15\Strat Column RGB.jpg"/>
              <p:cNvPicPr>
                <a:picLocks noChangeAspect="1" noChangeArrowheads="1"/>
              </p:cNvPicPr>
              <p:nvPr/>
            </p:nvPicPr>
            <p:blipFill>
              <a:blip r:embed="rId2" cstate="print"/>
              <a:srcRect l="28304" t="16685" r="43918" b="82381"/>
              <a:stretch>
                <a:fillRect/>
              </a:stretch>
            </p:blipFill>
            <p:spPr bwMode="auto">
              <a:xfrm>
                <a:off x="5980944" y="1088177"/>
                <a:ext cx="675196" cy="70546"/>
              </a:xfrm>
              <a:prstGeom prst="rect">
                <a:avLst/>
              </a:prstGeom>
              <a:solidFill>
                <a:srgbClr val="00FF00"/>
              </a:solidFill>
            </p:spPr>
          </p:pic>
          <p:pic>
            <p:nvPicPr>
              <p:cNvPr id="249" name="Picture 6" descr="H:\common\PurvesW\SCANS 8 15\Strat Column RGB.jpg"/>
              <p:cNvPicPr>
                <a:picLocks noChangeAspect="1" noChangeArrowheads="1"/>
              </p:cNvPicPr>
              <p:nvPr/>
            </p:nvPicPr>
            <p:blipFill>
              <a:blip r:embed="rId2" cstate="print"/>
              <a:srcRect l="28410" t="76525" r="41154" b="21958"/>
              <a:stretch>
                <a:fillRect/>
              </a:stretch>
            </p:blipFill>
            <p:spPr bwMode="auto">
              <a:xfrm>
                <a:off x="5980064" y="2757224"/>
                <a:ext cx="739796" cy="98172"/>
              </a:xfrm>
              <a:prstGeom prst="rect">
                <a:avLst/>
              </a:prstGeom>
              <a:solidFill>
                <a:srgbClr val="00FF00"/>
              </a:solidFill>
            </p:spPr>
          </p:pic>
          <p:pic>
            <p:nvPicPr>
              <p:cNvPr id="250" name="Picture 6" descr="H:\common\PurvesW\SCANS 8 15\Strat Column RGB.jpg"/>
              <p:cNvPicPr>
                <a:picLocks noChangeAspect="1" noChangeArrowheads="1"/>
              </p:cNvPicPr>
              <p:nvPr/>
            </p:nvPicPr>
            <p:blipFill>
              <a:blip r:embed="rId2" cstate="print"/>
              <a:srcRect l="28400" t="58019" r="41154" b="39277"/>
              <a:stretch>
                <a:fillRect/>
              </a:stretch>
            </p:blipFill>
            <p:spPr bwMode="auto">
              <a:xfrm>
                <a:off x="5981975" y="2962490"/>
                <a:ext cx="740045" cy="173778"/>
              </a:xfrm>
              <a:prstGeom prst="rect">
                <a:avLst/>
              </a:prstGeom>
              <a:solidFill>
                <a:srgbClr val="00FF00"/>
              </a:solidFill>
            </p:spPr>
          </p:pic>
          <p:pic>
            <p:nvPicPr>
              <p:cNvPr id="251" name="Picture 6" descr="H:\common\PurvesW\SCANS 8 15\Strat Column RGB.jpg"/>
              <p:cNvPicPr>
                <a:picLocks noChangeAspect="1" noChangeArrowheads="1"/>
              </p:cNvPicPr>
              <p:nvPr/>
            </p:nvPicPr>
            <p:blipFill>
              <a:blip r:embed="rId2" cstate="print"/>
              <a:srcRect l="28400" t="64722" r="41154" b="33791"/>
              <a:stretch>
                <a:fillRect/>
              </a:stretch>
            </p:blipFill>
            <p:spPr bwMode="auto">
              <a:xfrm>
                <a:off x="5981285" y="3127993"/>
                <a:ext cx="740045" cy="91026"/>
              </a:xfrm>
              <a:prstGeom prst="rect">
                <a:avLst/>
              </a:prstGeom>
              <a:solidFill>
                <a:srgbClr val="00FF00"/>
              </a:solidFill>
            </p:spPr>
          </p:pic>
          <p:pic>
            <p:nvPicPr>
              <p:cNvPr id="252" name="Picture 6" descr="H:\common\PurvesW\SCANS 8 15\Strat Column RGB.jpg"/>
              <p:cNvPicPr>
                <a:picLocks noChangeAspect="1" noChangeArrowheads="1"/>
              </p:cNvPicPr>
              <p:nvPr/>
            </p:nvPicPr>
            <p:blipFill>
              <a:blip r:embed="rId2" cstate="print"/>
              <a:srcRect l="28304" t="44119" r="43918" b="53472"/>
              <a:stretch>
                <a:fillRect/>
              </a:stretch>
            </p:blipFill>
            <p:spPr bwMode="auto">
              <a:xfrm>
                <a:off x="5983702" y="3049379"/>
                <a:ext cx="675196" cy="78613"/>
              </a:xfrm>
              <a:prstGeom prst="rect">
                <a:avLst/>
              </a:prstGeom>
              <a:solidFill>
                <a:srgbClr val="00FF00"/>
              </a:solidFill>
            </p:spPr>
          </p:pic>
          <p:pic>
            <p:nvPicPr>
              <p:cNvPr id="253" name="Picture 6" descr="H:\common\PurvesW\SCANS 8 15\Strat Column RGB.jpg"/>
              <p:cNvPicPr>
                <a:picLocks noChangeAspect="1" noChangeArrowheads="1"/>
              </p:cNvPicPr>
              <p:nvPr/>
            </p:nvPicPr>
            <p:blipFill>
              <a:blip r:embed="rId2" cstate="print"/>
              <a:srcRect l="28304" t="43967" r="43918" b="52617"/>
              <a:stretch>
                <a:fillRect/>
              </a:stretch>
            </p:blipFill>
            <p:spPr bwMode="auto">
              <a:xfrm>
                <a:off x="5978854" y="3212297"/>
                <a:ext cx="675196" cy="183560"/>
              </a:xfrm>
              <a:prstGeom prst="rect">
                <a:avLst/>
              </a:prstGeom>
              <a:solidFill>
                <a:srgbClr val="00FF00"/>
              </a:solidFill>
            </p:spPr>
          </p:pic>
          <p:pic>
            <p:nvPicPr>
              <p:cNvPr id="254" name="Picture 6" descr="H:\common\PurvesW\SCANS 8 15\Strat Column RGB.jpg"/>
              <p:cNvPicPr>
                <a:picLocks noChangeAspect="1" noChangeArrowheads="1"/>
              </p:cNvPicPr>
              <p:nvPr/>
            </p:nvPicPr>
            <p:blipFill>
              <a:blip r:embed="rId2" cstate="print"/>
              <a:srcRect l="28215" t="76456" r="41154" b="22624"/>
              <a:stretch>
                <a:fillRect/>
              </a:stretch>
            </p:blipFill>
            <p:spPr bwMode="auto">
              <a:xfrm>
                <a:off x="5974868" y="3385750"/>
                <a:ext cx="744538" cy="98854"/>
              </a:xfrm>
              <a:prstGeom prst="rect">
                <a:avLst/>
              </a:prstGeom>
              <a:solidFill>
                <a:srgbClr val="00FF00"/>
              </a:solidFill>
            </p:spPr>
          </p:pic>
          <p:pic>
            <p:nvPicPr>
              <p:cNvPr id="255" name="Picture 6" descr="H:\common\PurvesW\SCANS 8 15\Strat Column RGB.jpg"/>
              <p:cNvPicPr>
                <a:picLocks noChangeAspect="1" noChangeArrowheads="1"/>
              </p:cNvPicPr>
              <p:nvPr/>
            </p:nvPicPr>
            <p:blipFill>
              <a:blip r:embed="rId2" cstate="print"/>
              <a:srcRect l="28459" t="62624" r="41154" b="33645"/>
              <a:stretch>
                <a:fillRect/>
              </a:stretch>
            </p:blipFill>
            <p:spPr bwMode="auto">
              <a:xfrm>
                <a:off x="5986463" y="3467100"/>
                <a:ext cx="738607" cy="459186"/>
              </a:xfrm>
              <a:prstGeom prst="rect">
                <a:avLst/>
              </a:prstGeom>
              <a:solidFill>
                <a:srgbClr val="00FF00"/>
              </a:solidFill>
            </p:spPr>
          </p:pic>
          <p:pic>
            <p:nvPicPr>
              <p:cNvPr id="256" name="Picture 6" descr="H:\common\PurvesW\SCANS 8 15\Strat Column RGB.jpg"/>
              <p:cNvPicPr>
                <a:picLocks noChangeAspect="1" noChangeArrowheads="1"/>
              </p:cNvPicPr>
              <p:nvPr/>
            </p:nvPicPr>
            <p:blipFill>
              <a:blip r:embed="rId2" cstate="print"/>
              <a:srcRect l="28459" t="63834" r="57331" b="35447"/>
              <a:stretch>
                <a:fillRect/>
              </a:stretch>
            </p:blipFill>
            <p:spPr bwMode="auto">
              <a:xfrm>
                <a:off x="5985560" y="3485356"/>
                <a:ext cx="345390" cy="74613"/>
              </a:xfrm>
              <a:prstGeom prst="rect">
                <a:avLst/>
              </a:prstGeom>
              <a:solidFill>
                <a:srgbClr val="00FF00"/>
              </a:solidFill>
            </p:spPr>
          </p:pic>
          <p:pic>
            <p:nvPicPr>
              <p:cNvPr id="257" name="Picture 6" descr="H:\common\PurvesW\SCANS 8 15\Strat Column RGB.jpg"/>
              <p:cNvPicPr>
                <a:picLocks noChangeAspect="1" noChangeArrowheads="1"/>
              </p:cNvPicPr>
              <p:nvPr/>
            </p:nvPicPr>
            <p:blipFill>
              <a:blip r:embed="rId2" cstate="print"/>
              <a:srcRect l="28304" t="39705" r="45806" b="58577"/>
              <a:stretch>
                <a:fillRect/>
              </a:stretch>
            </p:blipFill>
            <p:spPr bwMode="auto">
              <a:xfrm rot="10800000">
                <a:off x="5981878" y="1904532"/>
                <a:ext cx="629290" cy="100977"/>
              </a:xfrm>
              <a:prstGeom prst="rect">
                <a:avLst/>
              </a:prstGeom>
              <a:solidFill>
                <a:srgbClr val="00FF00"/>
              </a:solidFill>
            </p:spPr>
          </p:pic>
          <p:pic>
            <p:nvPicPr>
              <p:cNvPr id="258" name="Picture 6" descr="H:\common\PurvesW\SCANS 8 15\Strat Column RGB.jpg"/>
              <p:cNvPicPr>
                <a:picLocks noChangeAspect="1" noChangeArrowheads="1"/>
              </p:cNvPicPr>
              <p:nvPr/>
            </p:nvPicPr>
            <p:blipFill>
              <a:blip r:embed="rId2" cstate="print"/>
              <a:srcRect l="28304" t="39705" r="45806" b="58577"/>
              <a:stretch>
                <a:fillRect/>
              </a:stretch>
            </p:blipFill>
            <p:spPr bwMode="auto">
              <a:xfrm rot="10800000">
                <a:off x="5982813" y="2659986"/>
                <a:ext cx="629290" cy="100977"/>
              </a:xfrm>
              <a:prstGeom prst="rect">
                <a:avLst/>
              </a:prstGeom>
              <a:solidFill>
                <a:srgbClr val="00FF00"/>
              </a:solidFill>
            </p:spPr>
          </p:pic>
          <p:pic>
            <p:nvPicPr>
              <p:cNvPr id="259" name="Picture 6" descr="H:\common\PurvesW\SCANS 8 15\Strat Column RGB.jpg"/>
              <p:cNvPicPr>
                <a:picLocks noChangeAspect="1" noChangeArrowheads="1"/>
              </p:cNvPicPr>
              <p:nvPr/>
            </p:nvPicPr>
            <p:blipFill>
              <a:blip r:embed="rId2" cstate="print"/>
              <a:srcRect l="28304" t="39705" r="45806" b="58577"/>
              <a:stretch>
                <a:fillRect/>
              </a:stretch>
            </p:blipFill>
            <p:spPr bwMode="auto">
              <a:xfrm rot="10800000">
                <a:off x="5980943" y="2841370"/>
                <a:ext cx="629290" cy="129027"/>
              </a:xfrm>
              <a:prstGeom prst="rect">
                <a:avLst/>
              </a:prstGeom>
              <a:solidFill>
                <a:srgbClr val="00FF00"/>
              </a:solidFill>
            </p:spPr>
          </p:pic>
        </p:grpSp>
        <p:sp>
          <p:nvSpPr>
            <p:cNvPr id="10" name="Rectangle 9"/>
            <p:cNvSpPr/>
            <p:nvPr/>
          </p:nvSpPr>
          <p:spPr>
            <a:xfrm>
              <a:off x="2140798" y="6192838"/>
              <a:ext cx="1143000" cy="533400"/>
            </a:xfrm>
            <a:prstGeom prst="rect">
              <a:avLst/>
            </a:prstGeom>
            <a:solidFill>
              <a:srgbClr val="FF3300"/>
            </a:solidFill>
            <a:ln w="25400" cap="flat" cmpd="sng" algn="ctr">
              <a:noFill/>
              <a:prstDash val="solid"/>
            </a:ln>
            <a:effectLst/>
          </p:spPr>
          <p:txBody>
            <a:bodyPr anchor="ctr"/>
            <a:lstStyle/>
            <a:p>
              <a:pPr algn="ctr">
                <a:defRPr/>
              </a:pPr>
              <a:endParaRPr lang="en-US" b="1" kern="0">
                <a:solidFill>
                  <a:srgbClr val="FFFFFF"/>
                </a:solidFill>
                <a:latin typeface="Trebuchet MS"/>
              </a:endParaRPr>
            </a:p>
          </p:txBody>
        </p:sp>
        <p:sp>
          <p:nvSpPr>
            <p:cNvPr id="12" name="Freeform 3"/>
            <p:cNvSpPr>
              <a:spLocks/>
            </p:cNvSpPr>
            <p:nvPr/>
          </p:nvSpPr>
          <p:spPr bwMode="auto">
            <a:xfrm>
              <a:off x="197698" y="6181725"/>
              <a:ext cx="1949450" cy="541338"/>
            </a:xfrm>
            <a:custGeom>
              <a:avLst/>
              <a:gdLst>
                <a:gd name="T0" fmla="*/ 2147483647 w 921"/>
                <a:gd name="T1" fmla="*/ 2147483647 h 454"/>
                <a:gd name="T2" fmla="*/ 2147483647 w 921"/>
                <a:gd name="T3" fmla="*/ 2147483647 h 454"/>
                <a:gd name="T4" fmla="*/ 0 w 921"/>
                <a:gd name="T5" fmla="*/ 2147483647 h 454"/>
                <a:gd name="T6" fmla="*/ 0 w 921"/>
                <a:gd name="T7" fmla="*/ 0 h 454"/>
                <a:gd name="T8" fmla="*/ 2147483647 w 921"/>
                <a:gd name="T9" fmla="*/ 0 h 454"/>
                <a:gd name="T10" fmla="*/ 2147483647 w 921"/>
                <a:gd name="T11" fmla="*/ 0 h 454"/>
                <a:gd name="T12" fmla="*/ 2147483647 w 921"/>
                <a:gd name="T13" fmla="*/ 2147483647 h 454"/>
                <a:gd name="T14" fmla="*/ 0 60000 65536"/>
                <a:gd name="T15" fmla="*/ 0 60000 65536"/>
                <a:gd name="T16" fmla="*/ 0 60000 65536"/>
                <a:gd name="T17" fmla="*/ 0 60000 65536"/>
                <a:gd name="T18" fmla="*/ 0 60000 65536"/>
                <a:gd name="T19" fmla="*/ 0 60000 65536"/>
                <a:gd name="T20" fmla="*/ 0 60000 65536"/>
                <a:gd name="T21" fmla="*/ 0 w 921"/>
                <a:gd name="T22" fmla="*/ 0 h 454"/>
                <a:gd name="T23" fmla="*/ 921 w 921"/>
                <a:gd name="T24" fmla="*/ 454 h 45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21" h="454">
                  <a:moveTo>
                    <a:pt x="921" y="454"/>
                  </a:moveTo>
                  <a:lnTo>
                    <a:pt x="489" y="454"/>
                  </a:lnTo>
                  <a:lnTo>
                    <a:pt x="0" y="454"/>
                  </a:lnTo>
                  <a:lnTo>
                    <a:pt x="0" y="0"/>
                  </a:lnTo>
                  <a:lnTo>
                    <a:pt x="489" y="0"/>
                  </a:lnTo>
                  <a:lnTo>
                    <a:pt x="921" y="0"/>
                  </a:lnTo>
                  <a:lnTo>
                    <a:pt x="921" y="454"/>
                  </a:lnTo>
                  <a:close/>
                </a:path>
              </a:pathLst>
            </a:custGeom>
            <a:solidFill>
              <a:srgbClr val="FF3300"/>
            </a:solidFill>
            <a:ln w="9525">
              <a:noFill/>
              <a:round/>
              <a:headEnd/>
              <a:tailEnd/>
            </a:ln>
          </p:spPr>
          <p:txBody>
            <a:bodyPr/>
            <a:lstStyle/>
            <a:p>
              <a:pPr>
                <a:defRPr/>
              </a:pPr>
              <a:endParaRPr lang="en-US" b="1" kern="0">
                <a:solidFill>
                  <a:srgbClr val="000000"/>
                </a:solidFill>
                <a:latin typeface="Trebuchet MS"/>
              </a:endParaRPr>
            </a:p>
          </p:txBody>
        </p:sp>
        <p:sp>
          <p:nvSpPr>
            <p:cNvPr id="13" name="Rectangle 4"/>
            <p:cNvSpPr>
              <a:spLocks noChangeArrowheads="1"/>
            </p:cNvSpPr>
            <p:nvPr/>
          </p:nvSpPr>
          <p:spPr bwMode="auto">
            <a:xfrm>
              <a:off x="197698" y="4070350"/>
              <a:ext cx="1035050" cy="920750"/>
            </a:xfrm>
            <a:prstGeom prst="rect">
              <a:avLst/>
            </a:prstGeom>
            <a:solidFill>
              <a:srgbClr val="99FFBB"/>
            </a:solidFill>
            <a:ln w="9525">
              <a:noFill/>
              <a:miter lim="800000"/>
              <a:headEnd/>
              <a:tailEnd/>
            </a:ln>
          </p:spPr>
          <p:txBody>
            <a:bodyPr/>
            <a:lstStyle/>
            <a:p>
              <a:pPr>
                <a:defRPr/>
              </a:pPr>
              <a:endParaRPr lang="en-US" b="1" kern="0">
                <a:solidFill>
                  <a:srgbClr val="000000"/>
                </a:solidFill>
                <a:latin typeface="Trebuchet MS"/>
              </a:endParaRPr>
            </a:p>
          </p:txBody>
        </p:sp>
        <p:sp>
          <p:nvSpPr>
            <p:cNvPr id="14" name="Rectangle 5"/>
            <p:cNvSpPr>
              <a:spLocks noChangeArrowheads="1"/>
            </p:cNvSpPr>
            <p:nvPr/>
          </p:nvSpPr>
          <p:spPr bwMode="auto">
            <a:xfrm>
              <a:off x="197698" y="3470275"/>
              <a:ext cx="1035050" cy="600075"/>
            </a:xfrm>
            <a:prstGeom prst="rect">
              <a:avLst/>
            </a:prstGeom>
            <a:solidFill>
              <a:srgbClr val="FF66E6"/>
            </a:solidFill>
            <a:ln w="9525">
              <a:noFill/>
              <a:miter lim="800000"/>
              <a:headEnd/>
              <a:tailEnd/>
            </a:ln>
          </p:spPr>
          <p:txBody>
            <a:bodyPr/>
            <a:lstStyle/>
            <a:p>
              <a:pPr>
                <a:defRPr/>
              </a:pPr>
              <a:endParaRPr lang="en-US" b="1" kern="0">
                <a:solidFill>
                  <a:srgbClr val="000000"/>
                </a:solidFill>
                <a:latin typeface="Trebuchet MS"/>
              </a:endParaRPr>
            </a:p>
          </p:txBody>
        </p:sp>
        <p:sp>
          <p:nvSpPr>
            <p:cNvPr id="15" name="Rectangle 6"/>
            <p:cNvSpPr>
              <a:spLocks noChangeArrowheads="1"/>
            </p:cNvSpPr>
            <p:nvPr/>
          </p:nvSpPr>
          <p:spPr bwMode="auto">
            <a:xfrm>
              <a:off x="197698" y="2652713"/>
              <a:ext cx="1035050" cy="817562"/>
            </a:xfrm>
            <a:prstGeom prst="rect">
              <a:avLst/>
            </a:prstGeom>
            <a:solidFill>
              <a:srgbClr val="66CCFF"/>
            </a:solidFill>
            <a:ln w="9525">
              <a:noFill/>
              <a:miter lim="800000"/>
              <a:headEnd/>
              <a:tailEnd/>
            </a:ln>
          </p:spPr>
          <p:txBody>
            <a:bodyPr/>
            <a:lstStyle/>
            <a:p>
              <a:pPr>
                <a:defRPr/>
              </a:pPr>
              <a:endParaRPr lang="en-US" b="1" kern="0">
                <a:solidFill>
                  <a:srgbClr val="000000"/>
                </a:solidFill>
                <a:latin typeface="Trebuchet MS"/>
              </a:endParaRPr>
            </a:p>
          </p:txBody>
        </p:sp>
        <p:sp>
          <p:nvSpPr>
            <p:cNvPr id="16" name="Rectangle 7"/>
            <p:cNvSpPr>
              <a:spLocks noChangeArrowheads="1"/>
            </p:cNvSpPr>
            <p:nvPr/>
          </p:nvSpPr>
          <p:spPr bwMode="auto">
            <a:xfrm>
              <a:off x="197698" y="625475"/>
              <a:ext cx="1035050" cy="2027238"/>
            </a:xfrm>
            <a:prstGeom prst="rect">
              <a:avLst/>
            </a:prstGeom>
            <a:solidFill>
              <a:srgbClr val="FFFF8C"/>
            </a:solidFill>
            <a:ln w="9525">
              <a:noFill/>
              <a:miter lim="800000"/>
              <a:headEnd/>
              <a:tailEnd/>
            </a:ln>
          </p:spPr>
          <p:txBody>
            <a:bodyPr/>
            <a:lstStyle/>
            <a:p>
              <a:pPr>
                <a:defRPr/>
              </a:pPr>
              <a:endParaRPr lang="en-US" b="1" kern="0">
                <a:solidFill>
                  <a:srgbClr val="000000"/>
                </a:solidFill>
                <a:latin typeface="Trebuchet MS"/>
              </a:endParaRPr>
            </a:p>
          </p:txBody>
        </p:sp>
        <p:sp>
          <p:nvSpPr>
            <p:cNvPr id="17" name="Rectangle 8"/>
            <p:cNvSpPr>
              <a:spLocks noChangeArrowheads="1"/>
            </p:cNvSpPr>
            <p:nvPr/>
          </p:nvSpPr>
          <p:spPr bwMode="auto">
            <a:xfrm>
              <a:off x="197698" y="4991100"/>
              <a:ext cx="1035050" cy="1190625"/>
            </a:xfrm>
            <a:prstGeom prst="rect">
              <a:avLst/>
            </a:prstGeom>
            <a:solidFill>
              <a:srgbClr val="FFCCCC"/>
            </a:solidFill>
            <a:ln w="9525">
              <a:noFill/>
              <a:miter lim="800000"/>
              <a:headEnd/>
              <a:tailEnd/>
            </a:ln>
          </p:spPr>
          <p:txBody>
            <a:bodyPr/>
            <a:lstStyle/>
            <a:p>
              <a:pPr>
                <a:defRPr/>
              </a:pPr>
              <a:endParaRPr lang="en-US" b="1" kern="0">
                <a:solidFill>
                  <a:srgbClr val="000000"/>
                </a:solidFill>
                <a:latin typeface="Trebuchet MS"/>
              </a:endParaRPr>
            </a:p>
          </p:txBody>
        </p:sp>
        <p:sp>
          <p:nvSpPr>
            <p:cNvPr id="18" name="Rectangle 33"/>
            <p:cNvSpPr>
              <a:spLocks noChangeArrowheads="1"/>
            </p:cNvSpPr>
            <p:nvPr/>
          </p:nvSpPr>
          <p:spPr bwMode="auto">
            <a:xfrm>
              <a:off x="1232748" y="625475"/>
              <a:ext cx="914400" cy="2027238"/>
            </a:xfrm>
            <a:prstGeom prst="rect">
              <a:avLst/>
            </a:prstGeom>
            <a:solidFill>
              <a:srgbClr val="FFFFCC"/>
            </a:solidFill>
            <a:ln w="9525">
              <a:noFill/>
              <a:miter lim="800000"/>
              <a:headEnd/>
              <a:tailEnd/>
            </a:ln>
          </p:spPr>
          <p:txBody>
            <a:bodyPr/>
            <a:lstStyle/>
            <a:p>
              <a:pPr>
                <a:defRPr/>
              </a:pPr>
              <a:endParaRPr lang="en-US" b="1" kern="0">
                <a:solidFill>
                  <a:srgbClr val="000000"/>
                </a:solidFill>
                <a:latin typeface="Trebuchet MS"/>
              </a:endParaRPr>
            </a:p>
          </p:txBody>
        </p:sp>
        <p:sp>
          <p:nvSpPr>
            <p:cNvPr id="19" name="Rectangle 34"/>
            <p:cNvSpPr>
              <a:spLocks noChangeArrowheads="1"/>
            </p:cNvSpPr>
            <p:nvPr/>
          </p:nvSpPr>
          <p:spPr bwMode="auto">
            <a:xfrm>
              <a:off x="1232748" y="2652713"/>
              <a:ext cx="914400" cy="817562"/>
            </a:xfrm>
            <a:prstGeom prst="rect">
              <a:avLst/>
            </a:prstGeom>
            <a:solidFill>
              <a:srgbClr val="CCEEFF"/>
            </a:solidFill>
            <a:ln w="9525">
              <a:noFill/>
              <a:miter lim="800000"/>
              <a:headEnd/>
              <a:tailEnd/>
            </a:ln>
          </p:spPr>
          <p:txBody>
            <a:bodyPr/>
            <a:lstStyle/>
            <a:p>
              <a:pPr>
                <a:defRPr/>
              </a:pPr>
              <a:endParaRPr lang="en-US" b="1" kern="0">
                <a:solidFill>
                  <a:srgbClr val="000000"/>
                </a:solidFill>
                <a:latin typeface="Trebuchet MS"/>
              </a:endParaRPr>
            </a:p>
          </p:txBody>
        </p:sp>
        <p:sp>
          <p:nvSpPr>
            <p:cNvPr id="20" name="Rectangle 35"/>
            <p:cNvSpPr>
              <a:spLocks noChangeArrowheads="1"/>
            </p:cNvSpPr>
            <p:nvPr/>
          </p:nvSpPr>
          <p:spPr bwMode="auto">
            <a:xfrm>
              <a:off x="1232748" y="3470275"/>
              <a:ext cx="914400" cy="600075"/>
            </a:xfrm>
            <a:prstGeom prst="rect">
              <a:avLst/>
            </a:prstGeom>
            <a:solidFill>
              <a:srgbClr val="FFCCF7"/>
            </a:solidFill>
            <a:ln w="9525">
              <a:noFill/>
              <a:miter lim="800000"/>
              <a:headEnd/>
              <a:tailEnd/>
            </a:ln>
          </p:spPr>
          <p:txBody>
            <a:bodyPr/>
            <a:lstStyle/>
            <a:p>
              <a:pPr>
                <a:defRPr/>
              </a:pPr>
              <a:endParaRPr lang="en-US" b="1" kern="0">
                <a:solidFill>
                  <a:srgbClr val="000000"/>
                </a:solidFill>
                <a:latin typeface="Trebuchet MS"/>
              </a:endParaRPr>
            </a:p>
          </p:txBody>
        </p:sp>
        <p:sp>
          <p:nvSpPr>
            <p:cNvPr id="21" name="Rectangle 36"/>
            <p:cNvSpPr>
              <a:spLocks noChangeArrowheads="1"/>
            </p:cNvSpPr>
            <p:nvPr/>
          </p:nvSpPr>
          <p:spPr bwMode="auto">
            <a:xfrm>
              <a:off x="1232748" y="4070350"/>
              <a:ext cx="914400" cy="920750"/>
            </a:xfrm>
            <a:prstGeom prst="rect">
              <a:avLst/>
            </a:prstGeom>
            <a:solidFill>
              <a:srgbClr val="DBFFE7"/>
            </a:solidFill>
            <a:ln w="9525">
              <a:noFill/>
              <a:miter lim="800000"/>
              <a:headEnd/>
              <a:tailEnd/>
            </a:ln>
          </p:spPr>
          <p:txBody>
            <a:bodyPr/>
            <a:lstStyle/>
            <a:p>
              <a:pPr>
                <a:defRPr/>
              </a:pPr>
              <a:endParaRPr lang="en-US" b="1" kern="0">
                <a:solidFill>
                  <a:srgbClr val="000000"/>
                </a:solidFill>
                <a:latin typeface="Trebuchet MS"/>
              </a:endParaRPr>
            </a:p>
          </p:txBody>
        </p:sp>
        <p:sp>
          <p:nvSpPr>
            <p:cNvPr id="22" name="Rectangle 37"/>
            <p:cNvSpPr>
              <a:spLocks noChangeArrowheads="1"/>
            </p:cNvSpPr>
            <p:nvPr/>
          </p:nvSpPr>
          <p:spPr bwMode="auto">
            <a:xfrm>
              <a:off x="1232748" y="4991100"/>
              <a:ext cx="914400" cy="1190625"/>
            </a:xfrm>
            <a:prstGeom prst="rect">
              <a:avLst/>
            </a:prstGeom>
            <a:solidFill>
              <a:srgbClr val="FFCCCC"/>
            </a:solidFill>
            <a:ln w="9525">
              <a:noFill/>
              <a:miter lim="800000"/>
              <a:headEnd/>
              <a:tailEnd/>
            </a:ln>
          </p:spPr>
          <p:txBody>
            <a:bodyPr/>
            <a:lstStyle/>
            <a:p>
              <a:pPr>
                <a:defRPr/>
              </a:pPr>
              <a:endParaRPr lang="en-US" b="1" kern="0">
                <a:solidFill>
                  <a:srgbClr val="000000"/>
                </a:solidFill>
                <a:latin typeface="Trebuchet MS"/>
              </a:endParaRPr>
            </a:p>
          </p:txBody>
        </p:sp>
        <p:sp>
          <p:nvSpPr>
            <p:cNvPr id="23" name="Freeform 38"/>
            <p:cNvSpPr>
              <a:spLocks/>
            </p:cNvSpPr>
            <p:nvPr/>
          </p:nvSpPr>
          <p:spPr bwMode="auto">
            <a:xfrm>
              <a:off x="197698" y="384175"/>
              <a:ext cx="3098800" cy="241300"/>
            </a:xfrm>
            <a:custGeom>
              <a:avLst/>
              <a:gdLst>
                <a:gd name="T0" fmla="*/ 2147483647 w 3109"/>
                <a:gd name="T1" fmla="*/ 2147483647 h 203"/>
                <a:gd name="T2" fmla="*/ 2147483647 w 3109"/>
                <a:gd name="T3" fmla="*/ 2147483647 h 203"/>
                <a:gd name="T4" fmla="*/ 2147483647 w 3109"/>
                <a:gd name="T5" fmla="*/ 2147483647 h 203"/>
                <a:gd name="T6" fmla="*/ 2147483647 w 3109"/>
                <a:gd name="T7" fmla="*/ 2147483647 h 203"/>
                <a:gd name="T8" fmla="*/ 2147483647 w 3109"/>
                <a:gd name="T9" fmla="*/ 2147483647 h 203"/>
                <a:gd name="T10" fmla="*/ 2147483647 w 3109"/>
                <a:gd name="T11" fmla="*/ 2147483647 h 203"/>
                <a:gd name="T12" fmla="*/ 2147483647 w 3109"/>
                <a:gd name="T13" fmla="*/ 2147483647 h 203"/>
                <a:gd name="T14" fmla="*/ 0 w 3109"/>
                <a:gd name="T15" fmla="*/ 2147483647 h 203"/>
                <a:gd name="T16" fmla="*/ 0 w 3109"/>
                <a:gd name="T17" fmla="*/ 0 h 203"/>
                <a:gd name="T18" fmla="*/ 2147483647 w 3109"/>
                <a:gd name="T19" fmla="*/ 0 h 203"/>
                <a:gd name="T20" fmla="*/ 2147483647 w 3109"/>
                <a:gd name="T21" fmla="*/ 0 h 203"/>
                <a:gd name="T22" fmla="*/ 2147483647 w 3109"/>
                <a:gd name="T23" fmla="*/ 0 h 203"/>
                <a:gd name="T24" fmla="*/ 2147483647 w 3109"/>
                <a:gd name="T25" fmla="*/ 0 h 203"/>
                <a:gd name="T26" fmla="*/ 2147483647 w 3109"/>
                <a:gd name="T27" fmla="*/ 0 h 203"/>
                <a:gd name="T28" fmla="*/ 2147483647 w 3109"/>
                <a:gd name="T29" fmla="*/ 0 h 203"/>
                <a:gd name="T30" fmla="*/ 2147483647 w 3109"/>
                <a:gd name="T31" fmla="*/ 0 h 203"/>
                <a:gd name="T32" fmla="*/ 2147483647 w 3109"/>
                <a:gd name="T33" fmla="*/ 2147483647 h 20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109"/>
                <a:gd name="T52" fmla="*/ 0 h 203"/>
                <a:gd name="T53" fmla="*/ 3109 w 3109"/>
                <a:gd name="T54" fmla="*/ 203 h 20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109" h="203">
                  <a:moveTo>
                    <a:pt x="3109" y="203"/>
                  </a:moveTo>
                  <a:lnTo>
                    <a:pt x="2561" y="203"/>
                  </a:lnTo>
                  <a:lnTo>
                    <a:pt x="2014" y="203"/>
                  </a:lnTo>
                  <a:lnTo>
                    <a:pt x="1467" y="203"/>
                  </a:lnTo>
                  <a:lnTo>
                    <a:pt x="917" y="203"/>
                  </a:lnTo>
                  <a:lnTo>
                    <a:pt x="921" y="203"/>
                  </a:lnTo>
                  <a:lnTo>
                    <a:pt x="489" y="203"/>
                  </a:lnTo>
                  <a:lnTo>
                    <a:pt x="0" y="203"/>
                  </a:lnTo>
                  <a:lnTo>
                    <a:pt x="0" y="0"/>
                  </a:lnTo>
                  <a:lnTo>
                    <a:pt x="489" y="0"/>
                  </a:lnTo>
                  <a:lnTo>
                    <a:pt x="921" y="0"/>
                  </a:lnTo>
                  <a:lnTo>
                    <a:pt x="917" y="0"/>
                  </a:lnTo>
                  <a:lnTo>
                    <a:pt x="1467" y="0"/>
                  </a:lnTo>
                  <a:lnTo>
                    <a:pt x="2014" y="0"/>
                  </a:lnTo>
                  <a:lnTo>
                    <a:pt x="2561" y="0"/>
                  </a:lnTo>
                  <a:lnTo>
                    <a:pt x="3109" y="0"/>
                  </a:lnTo>
                  <a:lnTo>
                    <a:pt x="3109" y="203"/>
                  </a:lnTo>
                  <a:close/>
                </a:path>
              </a:pathLst>
            </a:custGeom>
            <a:solidFill>
              <a:srgbClr val="E0E0E0"/>
            </a:solidFill>
            <a:ln w="9525">
              <a:noFill/>
              <a:round/>
              <a:headEnd/>
              <a:tailEnd/>
            </a:ln>
          </p:spPr>
          <p:txBody>
            <a:bodyPr/>
            <a:lstStyle/>
            <a:p>
              <a:pPr>
                <a:defRPr/>
              </a:pPr>
              <a:endParaRPr lang="en-US" b="1" kern="0">
                <a:solidFill>
                  <a:srgbClr val="000000"/>
                </a:solidFill>
                <a:latin typeface="Trebuchet MS"/>
              </a:endParaRPr>
            </a:p>
          </p:txBody>
        </p:sp>
        <p:sp>
          <p:nvSpPr>
            <p:cNvPr id="24" name="Rectangle 40"/>
            <p:cNvSpPr>
              <a:spLocks noChangeArrowheads="1"/>
            </p:cNvSpPr>
            <p:nvPr/>
          </p:nvSpPr>
          <p:spPr bwMode="auto">
            <a:xfrm>
              <a:off x="197698" y="619125"/>
              <a:ext cx="1035050" cy="14288"/>
            </a:xfrm>
            <a:prstGeom prst="rect">
              <a:avLst/>
            </a:prstGeom>
            <a:solidFill>
              <a:srgbClr val="000000"/>
            </a:solidFill>
            <a:ln w="9525">
              <a:noFill/>
              <a:miter lim="800000"/>
              <a:headEnd/>
              <a:tailEnd/>
            </a:ln>
          </p:spPr>
          <p:txBody>
            <a:bodyPr/>
            <a:lstStyle/>
            <a:p>
              <a:pPr>
                <a:defRPr/>
              </a:pPr>
              <a:endParaRPr lang="en-US" b="1" kern="0">
                <a:solidFill>
                  <a:srgbClr val="000000"/>
                </a:solidFill>
                <a:latin typeface="Trebuchet MS"/>
              </a:endParaRPr>
            </a:p>
          </p:txBody>
        </p:sp>
        <p:sp>
          <p:nvSpPr>
            <p:cNvPr id="25" name="Rectangle 41"/>
            <p:cNvSpPr>
              <a:spLocks noChangeArrowheads="1"/>
            </p:cNvSpPr>
            <p:nvPr/>
          </p:nvSpPr>
          <p:spPr bwMode="auto">
            <a:xfrm>
              <a:off x="197698" y="2644775"/>
              <a:ext cx="1035050" cy="14288"/>
            </a:xfrm>
            <a:prstGeom prst="rect">
              <a:avLst/>
            </a:prstGeom>
            <a:solidFill>
              <a:srgbClr val="000000"/>
            </a:solidFill>
            <a:ln w="9525">
              <a:noFill/>
              <a:miter lim="800000"/>
              <a:headEnd/>
              <a:tailEnd/>
            </a:ln>
          </p:spPr>
          <p:txBody>
            <a:bodyPr/>
            <a:lstStyle/>
            <a:p>
              <a:pPr>
                <a:defRPr/>
              </a:pPr>
              <a:endParaRPr lang="en-US" b="1" kern="0">
                <a:solidFill>
                  <a:srgbClr val="000000"/>
                </a:solidFill>
                <a:latin typeface="Trebuchet MS"/>
              </a:endParaRPr>
            </a:p>
          </p:txBody>
        </p:sp>
        <p:sp>
          <p:nvSpPr>
            <p:cNvPr id="26" name="Rectangle 42"/>
            <p:cNvSpPr>
              <a:spLocks noChangeArrowheads="1"/>
            </p:cNvSpPr>
            <p:nvPr/>
          </p:nvSpPr>
          <p:spPr bwMode="auto">
            <a:xfrm>
              <a:off x="197698" y="3463925"/>
              <a:ext cx="1035050" cy="12700"/>
            </a:xfrm>
            <a:prstGeom prst="rect">
              <a:avLst/>
            </a:prstGeom>
            <a:solidFill>
              <a:srgbClr val="000000"/>
            </a:solidFill>
            <a:ln w="9525">
              <a:noFill/>
              <a:miter lim="800000"/>
              <a:headEnd/>
              <a:tailEnd/>
            </a:ln>
          </p:spPr>
          <p:txBody>
            <a:bodyPr/>
            <a:lstStyle/>
            <a:p>
              <a:pPr>
                <a:defRPr/>
              </a:pPr>
              <a:endParaRPr lang="en-US" b="1" kern="0">
                <a:solidFill>
                  <a:srgbClr val="000000"/>
                </a:solidFill>
                <a:latin typeface="Trebuchet MS"/>
              </a:endParaRPr>
            </a:p>
          </p:txBody>
        </p:sp>
        <p:sp>
          <p:nvSpPr>
            <p:cNvPr id="27" name="Rectangle 43"/>
            <p:cNvSpPr>
              <a:spLocks noChangeArrowheads="1"/>
            </p:cNvSpPr>
            <p:nvPr/>
          </p:nvSpPr>
          <p:spPr bwMode="auto">
            <a:xfrm>
              <a:off x="197698" y="4062413"/>
              <a:ext cx="1035050" cy="14287"/>
            </a:xfrm>
            <a:prstGeom prst="rect">
              <a:avLst/>
            </a:prstGeom>
            <a:solidFill>
              <a:srgbClr val="000000"/>
            </a:solidFill>
            <a:ln w="9525">
              <a:noFill/>
              <a:miter lim="800000"/>
              <a:headEnd/>
              <a:tailEnd/>
            </a:ln>
          </p:spPr>
          <p:txBody>
            <a:bodyPr/>
            <a:lstStyle/>
            <a:p>
              <a:pPr>
                <a:defRPr/>
              </a:pPr>
              <a:endParaRPr lang="en-US" b="1" kern="0">
                <a:solidFill>
                  <a:srgbClr val="000000"/>
                </a:solidFill>
                <a:latin typeface="Trebuchet MS"/>
              </a:endParaRPr>
            </a:p>
          </p:txBody>
        </p:sp>
        <p:sp>
          <p:nvSpPr>
            <p:cNvPr id="28" name="Rectangle 44"/>
            <p:cNvSpPr>
              <a:spLocks noChangeArrowheads="1"/>
            </p:cNvSpPr>
            <p:nvPr/>
          </p:nvSpPr>
          <p:spPr bwMode="auto">
            <a:xfrm>
              <a:off x="197698" y="4519613"/>
              <a:ext cx="1035050" cy="14287"/>
            </a:xfrm>
            <a:prstGeom prst="rect">
              <a:avLst/>
            </a:prstGeom>
            <a:solidFill>
              <a:srgbClr val="000000"/>
            </a:solidFill>
            <a:ln w="9525">
              <a:noFill/>
              <a:miter lim="800000"/>
              <a:headEnd/>
              <a:tailEnd/>
            </a:ln>
          </p:spPr>
          <p:txBody>
            <a:bodyPr/>
            <a:lstStyle/>
            <a:p>
              <a:pPr>
                <a:defRPr/>
              </a:pPr>
              <a:endParaRPr lang="en-US" b="1" kern="0">
                <a:solidFill>
                  <a:srgbClr val="000000"/>
                </a:solidFill>
                <a:latin typeface="Trebuchet MS"/>
              </a:endParaRPr>
            </a:p>
          </p:txBody>
        </p:sp>
        <p:sp>
          <p:nvSpPr>
            <p:cNvPr id="29" name="Rectangle 45"/>
            <p:cNvSpPr>
              <a:spLocks noChangeArrowheads="1"/>
            </p:cNvSpPr>
            <p:nvPr/>
          </p:nvSpPr>
          <p:spPr bwMode="auto">
            <a:xfrm>
              <a:off x="197698" y="4984750"/>
              <a:ext cx="1035050" cy="12700"/>
            </a:xfrm>
            <a:prstGeom prst="rect">
              <a:avLst/>
            </a:prstGeom>
            <a:solidFill>
              <a:srgbClr val="000000"/>
            </a:solidFill>
            <a:ln w="9525">
              <a:noFill/>
              <a:miter lim="800000"/>
              <a:headEnd/>
              <a:tailEnd/>
            </a:ln>
          </p:spPr>
          <p:txBody>
            <a:bodyPr/>
            <a:lstStyle/>
            <a:p>
              <a:pPr>
                <a:defRPr/>
              </a:pPr>
              <a:endParaRPr lang="en-US" b="1" kern="0">
                <a:solidFill>
                  <a:srgbClr val="000000"/>
                </a:solidFill>
                <a:latin typeface="Trebuchet MS"/>
              </a:endParaRPr>
            </a:p>
          </p:txBody>
        </p:sp>
        <p:sp>
          <p:nvSpPr>
            <p:cNvPr id="30" name="Rectangle 46"/>
            <p:cNvSpPr>
              <a:spLocks noChangeArrowheads="1"/>
            </p:cNvSpPr>
            <p:nvPr/>
          </p:nvSpPr>
          <p:spPr bwMode="auto">
            <a:xfrm>
              <a:off x="197698" y="5884863"/>
              <a:ext cx="1035050" cy="14287"/>
            </a:xfrm>
            <a:prstGeom prst="rect">
              <a:avLst/>
            </a:prstGeom>
            <a:solidFill>
              <a:srgbClr val="000000"/>
            </a:solidFill>
            <a:ln w="9525">
              <a:noFill/>
              <a:miter lim="800000"/>
              <a:headEnd/>
              <a:tailEnd/>
            </a:ln>
          </p:spPr>
          <p:txBody>
            <a:bodyPr/>
            <a:lstStyle/>
            <a:p>
              <a:pPr>
                <a:defRPr/>
              </a:pPr>
              <a:endParaRPr lang="en-US" b="1" kern="0">
                <a:solidFill>
                  <a:srgbClr val="000000"/>
                </a:solidFill>
                <a:latin typeface="Trebuchet MS"/>
              </a:endParaRPr>
            </a:p>
          </p:txBody>
        </p:sp>
        <p:sp>
          <p:nvSpPr>
            <p:cNvPr id="31" name="Rectangle 47"/>
            <p:cNvSpPr>
              <a:spLocks noChangeArrowheads="1"/>
            </p:cNvSpPr>
            <p:nvPr/>
          </p:nvSpPr>
          <p:spPr bwMode="auto">
            <a:xfrm>
              <a:off x="197698" y="6175375"/>
              <a:ext cx="1035050" cy="14288"/>
            </a:xfrm>
            <a:prstGeom prst="rect">
              <a:avLst/>
            </a:prstGeom>
            <a:solidFill>
              <a:srgbClr val="000000"/>
            </a:solidFill>
            <a:ln w="9525">
              <a:noFill/>
              <a:miter lim="800000"/>
              <a:headEnd/>
              <a:tailEnd/>
            </a:ln>
          </p:spPr>
          <p:txBody>
            <a:bodyPr/>
            <a:lstStyle/>
            <a:p>
              <a:pPr>
                <a:defRPr/>
              </a:pPr>
              <a:endParaRPr lang="en-US" b="1" kern="0">
                <a:solidFill>
                  <a:srgbClr val="000000"/>
                </a:solidFill>
                <a:latin typeface="Trebuchet MS"/>
              </a:endParaRPr>
            </a:p>
          </p:txBody>
        </p:sp>
        <p:sp>
          <p:nvSpPr>
            <p:cNvPr id="32" name="Rectangle 49"/>
            <p:cNvSpPr>
              <a:spLocks noChangeArrowheads="1"/>
            </p:cNvSpPr>
            <p:nvPr/>
          </p:nvSpPr>
          <p:spPr bwMode="auto">
            <a:xfrm>
              <a:off x="1232748" y="619125"/>
              <a:ext cx="914400" cy="14288"/>
            </a:xfrm>
            <a:prstGeom prst="rect">
              <a:avLst/>
            </a:prstGeom>
            <a:solidFill>
              <a:srgbClr val="000000"/>
            </a:solidFill>
            <a:ln w="9525">
              <a:noFill/>
              <a:miter lim="800000"/>
              <a:headEnd/>
              <a:tailEnd/>
            </a:ln>
          </p:spPr>
          <p:txBody>
            <a:bodyPr/>
            <a:lstStyle/>
            <a:p>
              <a:pPr>
                <a:defRPr/>
              </a:pPr>
              <a:endParaRPr lang="en-US" b="1" kern="0">
                <a:solidFill>
                  <a:srgbClr val="000000"/>
                </a:solidFill>
                <a:latin typeface="Trebuchet MS"/>
              </a:endParaRPr>
            </a:p>
          </p:txBody>
        </p:sp>
        <p:sp>
          <p:nvSpPr>
            <p:cNvPr id="33" name="Rectangle 50"/>
            <p:cNvSpPr>
              <a:spLocks noChangeArrowheads="1"/>
            </p:cNvSpPr>
            <p:nvPr/>
          </p:nvSpPr>
          <p:spPr bwMode="auto">
            <a:xfrm>
              <a:off x="1223223" y="1082675"/>
              <a:ext cx="931862" cy="9525"/>
            </a:xfrm>
            <a:prstGeom prst="rect">
              <a:avLst/>
            </a:prstGeom>
            <a:solidFill>
              <a:srgbClr val="000000"/>
            </a:solidFill>
            <a:ln w="6350">
              <a:solidFill>
                <a:srgbClr val="000000"/>
              </a:solidFill>
              <a:miter lim="800000"/>
              <a:headEnd/>
              <a:tailEnd/>
            </a:ln>
          </p:spPr>
          <p:txBody>
            <a:bodyPr/>
            <a:lstStyle/>
            <a:p>
              <a:pPr>
                <a:defRPr/>
              </a:pPr>
              <a:endParaRPr lang="en-US" b="1" kern="0">
                <a:solidFill>
                  <a:srgbClr val="000000"/>
                </a:solidFill>
                <a:latin typeface="Trebuchet MS"/>
              </a:endParaRPr>
            </a:p>
          </p:txBody>
        </p:sp>
        <p:sp>
          <p:nvSpPr>
            <p:cNvPr id="34" name="Rectangle 51"/>
            <p:cNvSpPr>
              <a:spLocks noChangeArrowheads="1"/>
            </p:cNvSpPr>
            <p:nvPr/>
          </p:nvSpPr>
          <p:spPr bwMode="auto">
            <a:xfrm>
              <a:off x="1223223" y="1858963"/>
              <a:ext cx="931862" cy="9525"/>
            </a:xfrm>
            <a:prstGeom prst="rect">
              <a:avLst/>
            </a:prstGeom>
            <a:solidFill>
              <a:srgbClr val="000000"/>
            </a:solidFill>
            <a:ln w="6350">
              <a:solidFill>
                <a:srgbClr val="000000"/>
              </a:solidFill>
              <a:miter lim="800000"/>
              <a:headEnd/>
              <a:tailEnd/>
            </a:ln>
          </p:spPr>
          <p:txBody>
            <a:bodyPr/>
            <a:lstStyle/>
            <a:p>
              <a:pPr>
                <a:defRPr/>
              </a:pPr>
              <a:endParaRPr lang="en-US" b="1" kern="0">
                <a:solidFill>
                  <a:srgbClr val="000000"/>
                </a:solidFill>
                <a:latin typeface="Trebuchet MS"/>
              </a:endParaRPr>
            </a:p>
          </p:txBody>
        </p:sp>
        <p:sp>
          <p:nvSpPr>
            <p:cNvPr id="35" name="Rectangle 52"/>
            <p:cNvSpPr>
              <a:spLocks noChangeArrowheads="1"/>
            </p:cNvSpPr>
            <p:nvPr/>
          </p:nvSpPr>
          <p:spPr bwMode="auto">
            <a:xfrm>
              <a:off x="1223223" y="2427288"/>
              <a:ext cx="931862" cy="7937"/>
            </a:xfrm>
            <a:prstGeom prst="rect">
              <a:avLst/>
            </a:prstGeom>
            <a:solidFill>
              <a:srgbClr val="000000"/>
            </a:solidFill>
            <a:ln w="6350">
              <a:solidFill>
                <a:srgbClr val="000000"/>
              </a:solidFill>
              <a:miter lim="800000"/>
              <a:headEnd/>
              <a:tailEnd/>
            </a:ln>
          </p:spPr>
          <p:txBody>
            <a:bodyPr/>
            <a:lstStyle/>
            <a:p>
              <a:pPr>
                <a:defRPr/>
              </a:pPr>
              <a:endParaRPr lang="en-US" b="1" kern="0">
                <a:solidFill>
                  <a:srgbClr val="000000"/>
                </a:solidFill>
                <a:latin typeface="Trebuchet MS"/>
              </a:endParaRPr>
            </a:p>
          </p:txBody>
        </p:sp>
        <p:sp>
          <p:nvSpPr>
            <p:cNvPr id="36" name="Rectangle 53"/>
            <p:cNvSpPr>
              <a:spLocks noChangeArrowheads="1"/>
            </p:cNvSpPr>
            <p:nvPr/>
          </p:nvSpPr>
          <p:spPr bwMode="auto">
            <a:xfrm>
              <a:off x="1232748" y="2644775"/>
              <a:ext cx="914400" cy="14288"/>
            </a:xfrm>
            <a:prstGeom prst="rect">
              <a:avLst/>
            </a:prstGeom>
            <a:solidFill>
              <a:srgbClr val="000000"/>
            </a:solidFill>
            <a:ln w="6350">
              <a:solidFill>
                <a:srgbClr val="000000"/>
              </a:solidFill>
              <a:miter lim="800000"/>
              <a:headEnd/>
              <a:tailEnd/>
            </a:ln>
          </p:spPr>
          <p:txBody>
            <a:bodyPr/>
            <a:lstStyle/>
            <a:p>
              <a:pPr>
                <a:defRPr/>
              </a:pPr>
              <a:endParaRPr lang="en-US" b="1" kern="0">
                <a:solidFill>
                  <a:srgbClr val="000000"/>
                </a:solidFill>
                <a:latin typeface="Trebuchet MS"/>
              </a:endParaRPr>
            </a:p>
          </p:txBody>
        </p:sp>
        <p:sp>
          <p:nvSpPr>
            <p:cNvPr id="37" name="Rectangle 54"/>
            <p:cNvSpPr>
              <a:spLocks noChangeArrowheads="1"/>
            </p:cNvSpPr>
            <p:nvPr/>
          </p:nvSpPr>
          <p:spPr bwMode="auto">
            <a:xfrm>
              <a:off x="1223223" y="2806700"/>
              <a:ext cx="931862" cy="9525"/>
            </a:xfrm>
            <a:prstGeom prst="rect">
              <a:avLst/>
            </a:prstGeom>
            <a:solidFill>
              <a:srgbClr val="000000"/>
            </a:solidFill>
            <a:ln w="6350">
              <a:solidFill>
                <a:srgbClr val="000000"/>
              </a:solidFill>
              <a:miter lim="800000"/>
              <a:headEnd/>
              <a:tailEnd/>
            </a:ln>
          </p:spPr>
          <p:txBody>
            <a:bodyPr/>
            <a:lstStyle/>
            <a:p>
              <a:pPr>
                <a:defRPr/>
              </a:pPr>
              <a:endParaRPr lang="en-US" b="1" kern="0">
                <a:solidFill>
                  <a:srgbClr val="000000"/>
                </a:solidFill>
                <a:latin typeface="Trebuchet MS"/>
              </a:endParaRPr>
            </a:p>
          </p:txBody>
        </p:sp>
        <p:sp>
          <p:nvSpPr>
            <p:cNvPr id="38" name="Rectangle 55"/>
            <p:cNvSpPr>
              <a:spLocks noChangeArrowheads="1"/>
            </p:cNvSpPr>
            <p:nvPr/>
          </p:nvSpPr>
          <p:spPr bwMode="auto">
            <a:xfrm>
              <a:off x="1223223" y="2965450"/>
              <a:ext cx="931862" cy="9525"/>
            </a:xfrm>
            <a:prstGeom prst="rect">
              <a:avLst/>
            </a:prstGeom>
            <a:solidFill>
              <a:srgbClr val="000000"/>
            </a:solidFill>
            <a:ln w="6350">
              <a:solidFill>
                <a:srgbClr val="000000"/>
              </a:solidFill>
              <a:miter lim="800000"/>
              <a:headEnd/>
              <a:tailEnd/>
            </a:ln>
          </p:spPr>
          <p:txBody>
            <a:bodyPr/>
            <a:lstStyle/>
            <a:p>
              <a:pPr>
                <a:defRPr/>
              </a:pPr>
              <a:endParaRPr lang="en-US" b="1" kern="0">
                <a:solidFill>
                  <a:srgbClr val="000000"/>
                </a:solidFill>
                <a:latin typeface="Trebuchet MS"/>
              </a:endParaRPr>
            </a:p>
          </p:txBody>
        </p:sp>
        <p:sp>
          <p:nvSpPr>
            <p:cNvPr id="39" name="Rectangle 56"/>
            <p:cNvSpPr>
              <a:spLocks noChangeArrowheads="1"/>
            </p:cNvSpPr>
            <p:nvPr/>
          </p:nvSpPr>
          <p:spPr bwMode="auto">
            <a:xfrm>
              <a:off x="1223223" y="3127375"/>
              <a:ext cx="931862" cy="9525"/>
            </a:xfrm>
            <a:prstGeom prst="rect">
              <a:avLst/>
            </a:prstGeom>
            <a:solidFill>
              <a:srgbClr val="000000"/>
            </a:solidFill>
            <a:ln w="6350">
              <a:solidFill>
                <a:srgbClr val="000000"/>
              </a:solidFill>
              <a:miter lim="800000"/>
              <a:headEnd/>
              <a:tailEnd/>
            </a:ln>
          </p:spPr>
          <p:txBody>
            <a:bodyPr/>
            <a:lstStyle/>
            <a:p>
              <a:pPr>
                <a:defRPr/>
              </a:pPr>
              <a:endParaRPr lang="en-US" b="1" kern="0">
                <a:solidFill>
                  <a:srgbClr val="000000"/>
                </a:solidFill>
                <a:latin typeface="Trebuchet MS"/>
              </a:endParaRPr>
            </a:p>
          </p:txBody>
        </p:sp>
        <p:sp>
          <p:nvSpPr>
            <p:cNvPr id="40" name="Rectangle 57"/>
            <p:cNvSpPr>
              <a:spLocks noChangeArrowheads="1"/>
            </p:cNvSpPr>
            <p:nvPr/>
          </p:nvSpPr>
          <p:spPr bwMode="auto">
            <a:xfrm>
              <a:off x="1223223" y="3295650"/>
              <a:ext cx="931862" cy="9525"/>
            </a:xfrm>
            <a:prstGeom prst="rect">
              <a:avLst/>
            </a:prstGeom>
            <a:solidFill>
              <a:srgbClr val="000000"/>
            </a:solidFill>
            <a:ln w="6350">
              <a:solidFill>
                <a:srgbClr val="000000"/>
              </a:solidFill>
              <a:miter lim="800000"/>
              <a:headEnd/>
              <a:tailEnd/>
            </a:ln>
          </p:spPr>
          <p:txBody>
            <a:bodyPr/>
            <a:lstStyle/>
            <a:p>
              <a:pPr>
                <a:defRPr/>
              </a:pPr>
              <a:endParaRPr lang="en-US" b="1" kern="0">
                <a:solidFill>
                  <a:srgbClr val="000000"/>
                </a:solidFill>
                <a:latin typeface="Trebuchet MS"/>
              </a:endParaRPr>
            </a:p>
          </p:txBody>
        </p:sp>
        <p:sp>
          <p:nvSpPr>
            <p:cNvPr id="41" name="Rectangle 58"/>
            <p:cNvSpPr>
              <a:spLocks noChangeArrowheads="1"/>
            </p:cNvSpPr>
            <p:nvPr/>
          </p:nvSpPr>
          <p:spPr bwMode="auto">
            <a:xfrm>
              <a:off x="1232748" y="3463925"/>
              <a:ext cx="914400" cy="12700"/>
            </a:xfrm>
            <a:prstGeom prst="rect">
              <a:avLst/>
            </a:prstGeom>
            <a:solidFill>
              <a:srgbClr val="000000"/>
            </a:solidFill>
            <a:ln w="6350">
              <a:solidFill>
                <a:srgbClr val="000000"/>
              </a:solidFill>
              <a:miter lim="800000"/>
              <a:headEnd/>
              <a:tailEnd/>
            </a:ln>
          </p:spPr>
          <p:txBody>
            <a:bodyPr/>
            <a:lstStyle/>
            <a:p>
              <a:pPr>
                <a:defRPr/>
              </a:pPr>
              <a:endParaRPr lang="en-US" b="1" kern="0">
                <a:solidFill>
                  <a:srgbClr val="000000"/>
                </a:solidFill>
                <a:latin typeface="Trebuchet MS"/>
              </a:endParaRPr>
            </a:p>
          </p:txBody>
        </p:sp>
        <p:sp>
          <p:nvSpPr>
            <p:cNvPr id="42" name="Rectangle 59"/>
            <p:cNvSpPr>
              <a:spLocks noChangeArrowheads="1"/>
            </p:cNvSpPr>
            <p:nvPr/>
          </p:nvSpPr>
          <p:spPr bwMode="auto">
            <a:xfrm>
              <a:off x="1223223" y="3619500"/>
              <a:ext cx="931862" cy="9525"/>
            </a:xfrm>
            <a:prstGeom prst="rect">
              <a:avLst/>
            </a:prstGeom>
            <a:solidFill>
              <a:srgbClr val="000000"/>
            </a:solidFill>
            <a:ln w="9525">
              <a:noFill/>
              <a:miter lim="800000"/>
              <a:headEnd/>
              <a:tailEnd/>
            </a:ln>
          </p:spPr>
          <p:txBody>
            <a:bodyPr/>
            <a:lstStyle/>
            <a:p>
              <a:pPr>
                <a:defRPr/>
              </a:pPr>
              <a:endParaRPr lang="en-US" b="1" kern="0">
                <a:solidFill>
                  <a:srgbClr val="000000"/>
                </a:solidFill>
                <a:latin typeface="Trebuchet MS"/>
              </a:endParaRPr>
            </a:p>
          </p:txBody>
        </p:sp>
        <p:sp>
          <p:nvSpPr>
            <p:cNvPr id="43" name="Rectangle 60"/>
            <p:cNvSpPr>
              <a:spLocks noChangeArrowheads="1"/>
            </p:cNvSpPr>
            <p:nvPr/>
          </p:nvSpPr>
          <p:spPr bwMode="auto">
            <a:xfrm>
              <a:off x="1223223" y="3833813"/>
              <a:ext cx="931862" cy="9525"/>
            </a:xfrm>
            <a:prstGeom prst="rect">
              <a:avLst/>
            </a:prstGeom>
            <a:solidFill>
              <a:srgbClr val="000000"/>
            </a:solidFill>
            <a:ln w="9525">
              <a:noFill/>
              <a:miter lim="800000"/>
              <a:headEnd/>
              <a:tailEnd/>
            </a:ln>
          </p:spPr>
          <p:txBody>
            <a:bodyPr/>
            <a:lstStyle/>
            <a:p>
              <a:pPr>
                <a:defRPr/>
              </a:pPr>
              <a:endParaRPr lang="en-US" b="1" kern="0">
                <a:solidFill>
                  <a:srgbClr val="000000"/>
                </a:solidFill>
                <a:latin typeface="Trebuchet MS"/>
              </a:endParaRPr>
            </a:p>
          </p:txBody>
        </p:sp>
        <p:sp>
          <p:nvSpPr>
            <p:cNvPr id="44" name="Rectangle 61"/>
            <p:cNvSpPr>
              <a:spLocks noChangeArrowheads="1"/>
            </p:cNvSpPr>
            <p:nvPr/>
          </p:nvSpPr>
          <p:spPr bwMode="auto">
            <a:xfrm>
              <a:off x="1232748" y="4062413"/>
              <a:ext cx="914400" cy="14287"/>
            </a:xfrm>
            <a:prstGeom prst="rect">
              <a:avLst/>
            </a:prstGeom>
            <a:solidFill>
              <a:srgbClr val="000000"/>
            </a:solidFill>
            <a:ln w="9525">
              <a:noFill/>
              <a:miter lim="800000"/>
              <a:headEnd/>
              <a:tailEnd/>
            </a:ln>
          </p:spPr>
          <p:txBody>
            <a:bodyPr/>
            <a:lstStyle/>
            <a:p>
              <a:pPr>
                <a:defRPr/>
              </a:pPr>
              <a:endParaRPr lang="en-US" b="1" kern="0">
                <a:solidFill>
                  <a:srgbClr val="000000"/>
                </a:solidFill>
                <a:latin typeface="Trebuchet MS"/>
              </a:endParaRPr>
            </a:p>
          </p:txBody>
        </p:sp>
        <p:sp>
          <p:nvSpPr>
            <p:cNvPr id="45" name="Rectangle 62"/>
            <p:cNvSpPr>
              <a:spLocks noChangeArrowheads="1"/>
            </p:cNvSpPr>
            <p:nvPr/>
          </p:nvSpPr>
          <p:spPr bwMode="auto">
            <a:xfrm>
              <a:off x="1223223" y="4217988"/>
              <a:ext cx="931862" cy="9525"/>
            </a:xfrm>
            <a:prstGeom prst="rect">
              <a:avLst/>
            </a:prstGeom>
            <a:solidFill>
              <a:srgbClr val="000000"/>
            </a:solidFill>
            <a:ln w="9525">
              <a:noFill/>
              <a:miter lim="800000"/>
              <a:headEnd/>
              <a:tailEnd/>
            </a:ln>
          </p:spPr>
          <p:txBody>
            <a:bodyPr/>
            <a:lstStyle/>
            <a:p>
              <a:pPr>
                <a:defRPr/>
              </a:pPr>
              <a:endParaRPr lang="en-US" b="1" kern="0">
                <a:solidFill>
                  <a:srgbClr val="000000"/>
                </a:solidFill>
                <a:latin typeface="Trebuchet MS"/>
              </a:endParaRPr>
            </a:p>
          </p:txBody>
        </p:sp>
        <p:sp>
          <p:nvSpPr>
            <p:cNvPr id="46" name="Rectangle 63"/>
            <p:cNvSpPr>
              <a:spLocks noChangeArrowheads="1"/>
            </p:cNvSpPr>
            <p:nvPr/>
          </p:nvSpPr>
          <p:spPr bwMode="auto">
            <a:xfrm>
              <a:off x="1223223" y="4371975"/>
              <a:ext cx="931862" cy="9525"/>
            </a:xfrm>
            <a:prstGeom prst="rect">
              <a:avLst/>
            </a:prstGeom>
            <a:solidFill>
              <a:srgbClr val="000000"/>
            </a:solidFill>
            <a:ln w="9525">
              <a:noFill/>
              <a:miter lim="800000"/>
              <a:headEnd/>
              <a:tailEnd/>
            </a:ln>
          </p:spPr>
          <p:txBody>
            <a:bodyPr/>
            <a:lstStyle/>
            <a:p>
              <a:pPr>
                <a:defRPr/>
              </a:pPr>
              <a:endParaRPr lang="en-US" b="1" kern="0">
                <a:solidFill>
                  <a:srgbClr val="000000"/>
                </a:solidFill>
                <a:latin typeface="Trebuchet MS"/>
              </a:endParaRPr>
            </a:p>
          </p:txBody>
        </p:sp>
        <p:sp>
          <p:nvSpPr>
            <p:cNvPr id="47" name="Rectangle 64"/>
            <p:cNvSpPr>
              <a:spLocks noChangeArrowheads="1"/>
            </p:cNvSpPr>
            <p:nvPr/>
          </p:nvSpPr>
          <p:spPr bwMode="auto">
            <a:xfrm>
              <a:off x="1232748" y="4519613"/>
              <a:ext cx="914400" cy="14287"/>
            </a:xfrm>
            <a:prstGeom prst="rect">
              <a:avLst/>
            </a:prstGeom>
            <a:solidFill>
              <a:srgbClr val="000000"/>
            </a:solidFill>
            <a:ln w="9525">
              <a:noFill/>
              <a:miter lim="800000"/>
              <a:headEnd/>
              <a:tailEnd/>
            </a:ln>
          </p:spPr>
          <p:txBody>
            <a:bodyPr/>
            <a:lstStyle/>
            <a:p>
              <a:pPr>
                <a:defRPr/>
              </a:pPr>
              <a:endParaRPr lang="en-US" b="1" kern="0">
                <a:solidFill>
                  <a:srgbClr val="000000"/>
                </a:solidFill>
                <a:latin typeface="Trebuchet MS"/>
              </a:endParaRPr>
            </a:p>
          </p:txBody>
        </p:sp>
        <p:sp>
          <p:nvSpPr>
            <p:cNvPr id="48" name="Rectangle 65"/>
            <p:cNvSpPr>
              <a:spLocks noChangeArrowheads="1"/>
            </p:cNvSpPr>
            <p:nvPr/>
          </p:nvSpPr>
          <p:spPr bwMode="auto">
            <a:xfrm>
              <a:off x="1223223" y="4675188"/>
              <a:ext cx="931862" cy="9525"/>
            </a:xfrm>
            <a:prstGeom prst="rect">
              <a:avLst/>
            </a:prstGeom>
            <a:solidFill>
              <a:srgbClr val="000000"/>
            </a:solidFill>
            <a:ln w="9525">
              <a:noFill/>
              <a:miter lim="800000"/>
              <a:headEnd/>
              <a:tailEnd/>
            </a:ln>
          </p:spPr>
          <p:txBody>
            <a:bodyPr/>
            <a:lstStyle/>
            <a:p>
              <a:pPr>
                <a:defRPr/>
              </a:pPr>
              <a:endParaRPr lang="en-US" b="1" kern="0">
                <a:solidFill>
                  <a:srgbClr val="000000"/>
                </a:solidFill>
                <a:latin typeface="Trebuchet MS"/>
              </a:endParaRPr>
            </a:p>
          </p:txBody>
        </p:sp>
        <p:sp>
          <p:nvSpPr>
            <p:cNvPr id="49" name="Rectangle 66"/>
            <p:cNvSpPr>
              <a:spLocks noChangeArrowheads="1"/>
            </p:cNvSpPr>
            <p:nvPr/>
          </p:nvSpPr>
          <p:spPr bwMode="auto">
            <a:xfrm>
              <a:off x="1223223" y="4830763"/>
              <a:ext cx="931862" cy="9525"/>
            </a:xfrm>
            <a:prstGeom prst="rect">
              <a:avLst/>
            </a:prstGeom>
            <a:solidFill>
              <a:srgbClr val="000000"/>
            </a:solidFill>
            <a:ln w="9525">
              <a:noFill/>
              <a:miter lim="800000"/>
              <a:headEnd/>
              <a:tailEnd/>
            </a:ln>
          </p:spPr>
          <p:txBody>
            <a:bodyPr/>
            <a:lstStyle/>
            <a:p>
              <a:pPr>
                <a:defRPr/>
              </a:pPr>
              <a:endParaRPr lang="en-US" b="1" kern="0">
                <a:solidFill>
                  <a:srgbClr val="000000"/>
                </a:solidFill>
                <a:latin typeface="Trebuchet MS"/>
              </a:endParaRPr>
            </a:p>
          </p:txBody>
        </p:sp>
        <p:sp>
          <p:nvSpPr>
            <p:cNvPr id="50" name="Rectangle 67"/>
            <p:cNvSpPr>
              <a:spLocks noChangeArrowheads="1"/>
            </p:cNvSpPr>
            <p:nvPr/>
          </p:nvSpPr>
          <p:spPr bwMode="auto">
            <a:xfrm>
              <a:off x="1232748" y="4984750"/>
              <a:ext cx="914400" cy="12700"/>
            </a:xfrm>
            <a:prstGeom prst="rect">
              <a:avLst/>
            </a:prstGeom>
            <a:solidFill>
              <a:srgbClr val="000000"/>
            </a:solidFill>
            <a:ln w="9525">
              <a:noFill/>
              <a:miter lim="800000"/>
              <a:headEnd/>
              <a:tailEnd/>
            </a:ln>
          </p:spPr>
          <p:txBody>
            <a:bodyPr/>
            <a:lstStyle/>
            <a:p>
              <a:pPr>
                <a:defRPr/>
              </a:pPr>
              <a:endParaRPr lang="en-US" b="1" kern="0">
                <a:solidFill>
                  <a:srgbClr val="000000"/>
                </a:solidFill>
                <a:latin typeface="Trebuchet MS"/>
              </a:endParaRPr>
            </a:p>
          </p:txBody>
        </p:sp>
        <p:sp>
          <p:nvSpPr>
            <p:cNvPr id="51" name="Rectangle 68"/>
            <p:cNvSpPr>
              <a:spLocks noChangeArrowheads="1"/>
            </p:cNvSpPr>
            <p:nvPr/>
          </p:nvSpPr>
          <p:spPr bwMode="auto">
            <a:xfrm>
              <a:off x="1223223" y="5091113"/>
              <a:ext cx="931862" cy="9525"/>
            </a:xfrm>
            <a:prstGeom prst="rect">
              <a:avLst/>
            </a:prstGeom>
            <a:solidFill>
              <a:srgbClr val="000000"/>
            </a:solidFill>
            <a:ln w="9525">
              <a:noFill/>
              <a:miter lim="800000"/>
              <a:headEnd/>
              <a:tailEnd/>
            </a:ln>
          </p:spPr>
          <p:txBody>
            <a:bodyPr/>
            <a:lstStyle/>
            <a:p>
              <a:pPr>
                <a:defRPr/>
              </a:pPr>
              <a:endParaRPr lang="en-US" b="1" kern="0">
                <a:solidFill>
                  <a:srgbClr val="000000"/>
                </a:solidFill>
                <a:latin typeface="Trebuchet MS"/>
              </a:endParaRPr>
            </a:p>
          </p:txBody>
        </p:sp>
        <p:sp>
          <p:nvSpPr>
            <p:cNvPr id="52" name="Rectangle 69"/>
            <p:cNvSpPr>
              <a:spLocks noChangeArrowheads="1"/>
            </p:cNvSpPr>
            <p:nvPr/>
          </p:nvSpPr>
          <p:spPr bwMode="auto">
            <a:xfrm>
              <a:off x="1223223" y="5203825"/>
              <a:ext cx="931862" cy="9525"/>
            </a:xfrm>
            <a:prstGeom prst="rect">
              <a:avLst/>
            </a:prstGeom>
            <a:solidFill>
              <a:srgbClr val="000000"/>
            </a:solidFill>
            <a:ln w="9525">
              <a:noFill/>
              <a:miter lim="800000"/>
              <a:headEnd/>
              <a:tailEnd/>
            </a:ln>
          </p:spPr>
          <p:txBody>
            <a:bodyPr/>
            <a:lstStyle/>
            <a:p>
              <a:pPr>
                <a:defRPr/>
              </a:pPr>
              <a:endParaRPr lang="en-US" b="1" kern="0">
                <a:solidFill>
                  <a:srgbClr val="000000"/>
                </a:solidFill>
                <a:latin typeface="Trebuchet MS"/>
              </a:endParaRPr>
            </a:p>
          </p:txBody>
        </p:sp>
        <p:sp>
          <p:nvSpPr>
            <p:cNvPr id="53" name="Rectangle 70"/>
            <p:cNvSpPr>
              <a:spLocks noChangeArrowheads="1"/>
            </p:cNvSpPr>
            <p:nvPr/>
          </p:nvSpPr>
          <p:spPr bwMode="auto">
            <a:xfrm>
              <a:off x="1223223" y="5640388"/>
              <a:ext cx="931862" cy="9525"/>
            </a:xfrm>
            <a:prstGeom prst="rect">
              <a:avLst/>
            </a:prstGeom>
            <a:solidFill>
              <a:srgbClr val="000000"/>
            </a:solidFill>
            <a:ln w="9525">
              <a:noFill/>
              <a:miter lim="800000"/>
              <a:headEnd/>
              <a:tailEnd/>
            </a:ln>
          </p:spPr>
          <p:txBody>
            <a:bodyPr/>
            <a:lstStyle/>
            <a:p>
              <a:pPr>
                <a:defRPr/>
              </a:pPr>
              <a:endParaRPr lang="en-US" b="1" kern="0">
                <a:solidFill>
                  <a:srgbClr val="000000"/>
                </a:solidFill>
                <a:latin typeface="Trebuchet MS"/>
              </a:endParaRPr>
            </a:p>
          </p:txBody>
        </p:sp>
        <p:sp>
          <p:nvSpPr>
            <p:cNvPr id="54" name="Rectangle 71"/>
            <p:cNvSpPr>
              <a:spLocks noChangeArrowheads="1"/>
            </p:cNvSpPr>
            <p:nvPr/>
          </p:nvSpPr>
          <p:spPr bwMode="auto">
            <a:xfrm>
              <a:off x="1223223" y="5764213"/>
              <a:ext cx="931862" cy="9525"/>
            </a:xfrm>
            <a:prstGeom prst="rect">
              <a:avLst/>
            </a:prstGeom>
            <a:solidFill>
              <a:srgbClr val="000000"/>
            </a:solidFill>
            <a:ln w="9525">
              <a:noFill/>
              <a:miter lim="800000"/>
              <a:headEnd/>
              <a:tailEnd/>
            </a:ln>
          </p:spPr>
          <p:txBody>
            <a:bodyPr/>
            <a:lstStyle/>
            <a:p>
              <a:pPr>
                <a:defRPr/>
              </a:pPr>
              <a:endParaRPr lang="en-US" b="1" kern="0">
                <a:solidFill>
                  <a:srgbClr val="000000"/>
                </a:solidFill>
                <a:latin typeface="Trebuchet MS"/>
              </a:endParaRPr>
            </a:p>
          </p:txBody>
        </p:sp>
        <p:sp>
          <p:nvSpPr>
            <p:cNvPr id="55" name="Rectangle 72"/>
            <p:cNvSpPr>
              <a:spLocks noChangeArrowheads="1"/>
            </p:cNvSpPr>
            <p:nvPr/>
          </p:nvSpPr>
          <p:spPr bwMode="auto">
            <a:xfrm>
              <a:off x="1232748" y="5884863"/>
              <a:ext cx="914400" cy="14287"/>
            </a:xfrm>
            <a:prstGeom prst="rect">
              <a:avLst/>
            </a:prstGeom>
            <a:solidFill>
              <a:srgbClr val="000000"/>
            </a:solidFill>
            <a:ln w="9525">
              <a:noFill/>
              <a:miter lim="800000"/>
              <a:headEnd/>
              <a:tailEnd/>
            </a:ln>
          </p:spPr>
          <p:txBody>
            <a:bodyPr/>
            <a:lstStyle/>
            <a:p>
              <a:pPr>
                <a:defRPr/>
              </a:pPr>
              <a:endParaRPr lang="en-US" b="1" kern="0">
                <a:solidFill>
                  <a:srgbClr val="000000"/>
                </a:solidFill>
                <a:latin typeface="Trebuchet MS"/>
              </a:endParaRPr>
            </a:p>
          </p:txBody>
        </p:sp>
        <p:sp>
          <p:nvSpPr>
            <p:cNvPr id="56" name="Rectangle 73"/>
            <p:cNvSpPr>
              <a:spLocks noChangeArrowheads="1"/>
            </p:cNvSpPr>
            <p:nvPr/>
          </p:nvSpPr>
          <p:spPr bwMode="auto">
            <a:xfrm>
              <a:off x="1232748" y="6175375"/>
              <a:ext cx="914400" cy="14288"/>
            </a:xfrm>
            <a:prstGeom prst="rect">
              <a:avLst/>
            </a:prstGeom>
            <a:solidFill>
              <a:srgbClr val="000000"/>
            </a:solidFill>
            <a:ln w="9525">
              <a:noFill/>
              <a:miter lim="800000"/>
              <a:headEnd/>
              <a:tailEnd/>
            </a:ln>
          </p:spPr>
          <p:txBody>
            <a:bodyPr/>
            <a:lstStyle/>
            <a:p>
              <a:pPr>
                <a:defRPr/>
              </a:pPr>
              <a:endParaRPr lang="en-US" b="1" kern="0">
                <a:solidFill>
                  <a:srgbClr val="000000"/>
                </a:solidFill>
                <a:latin typeface="Trebuchet MS"/>
              </a:endParaRPr>
            </a:p>
          </p:txBody>
        </p:sp>
        <p:sp>
          <p:nvSpPr>
            <p:cNvPr id="57" name="Rectangle 74"/>
            <p:cNvSpPr>
              <a:spLocks noChangeArrowheads="1"/>
            </p:cNvSpPr>
            <p:nvPr/>
          </p:nvSpPr>
          <p:spPr bwMode="auto">
            <a:xfrm>
              <a:off x="2137623" y="619125"/>
              <a:ext cx="1165225" cy="14288"/>
            </a:xfrm>
            <a:prstGeom prst="rect">
              <a:avLst/>
            </a:prstGeom>
            <a:solidFill>
              <a:srgbClr val="000000"/>
            </a:solidFill>
            <a:ln w="9525">
              <a:noFill/>
              <a:miter lim="800000"/>
              <a:headEnd/>
              <a:tailEnd/>
            </a:ln>
          </p:spPr>
          <p:txBody>
            <a:bodyPr/>
            <a:lstStyle/>
            <a:p>
              <a:pPr>
                <a:defRPr/>
              </a:pPr>
              <a:endParaRPr lang="en-US" b="1" kern="0">
                <a:solidFill>
                  <a:srgbClr val="000000"/>
                </a:solidFill>
                <a:latin typeface="Trebuchet MS"/>
              </a:endParaRPr>
            </a:p>
          </p:txBody>
        </p:sp>
        <p:sp>
          <p:nvSpPr>
            <p:cNvPr id="58" name="Rectangle 245"/>
            <p:cNvSpPr>
              <a:spLocks noChangeArrowheads="1"/>
            </p:cNvSpPr>
            <p:nvPr/>
          </p:nvSpPr>
          <p:spPr bwMode="auto">
            <a:xfrm>
              <a:off x="1220048" y="384175"/>
              <a:ext cx="25400" cy="5797550"/>
            </a:xfrm>
            <a:prstGeom prst="rect">
              <a:avLst/>
            </a:prstGeom>
            <a:solidFill>
              <a:srgbClr val="000000"/>
            </a:solidFill>
            <a:ln w="9525">
              <a:noFill/>
              <a:miter lim="800000"/>
              <a:headEnd/>
              <a:tailEnd/>
            </a:ln>
          </p:spPr>
          <p:txBody>
            <a:bodyPr/>
            <a:lstStyle/>
            <a:p>
              <a:pPr>
                <a:defRPr/>
              </a:pPr>
              <a:endParaRPr lang="en-US" b="1" kern="0">
                <a:solidFill>
                  <a:srgbClr val="000000"/>
                </a:solidFill>
                <a:latin typeface="Trebuchet MS"/>
              </a:endParaRPr>
            </a:p>
          </p:txBody>
        </p:sp>
        <p:sp>
          <p:nvSpPr>
            <p:cNvPr id="59" name="Rectangle 246"/>
            <p:cNvSpPr>
              <a:spLocks noChangeArrowheads="1"/>
            </p:cNvSpPr>
            <p:nvPr/>
          </p:nvSpPr>
          <p:spPr bwMode="auto">
            <a:xfrm>
              <a:off x="2128098" y="384175"/>
              <a:ext cx="22225" cy="6338888"/>
            </a:xfrm>
            <a:prstGeom prst="rect">
              <a:avLst/>
            </a:prstGeom>
            <a:solidFill>
              <a:srgbClr val="000000"/>
            </a:solidFill>
            <a:ln w="9525">
              <a:noFill/>
              <a:miter lim="800000"/>
              <a:headEnd/>
              <a:tailEnd/>
            </a:ln>
          </p:spPr>
          <p:txBody>
            <a:bodyPr/>
            <a:lstStyle/>
            <a:p>
              <a:pPr>
                <a:defRPr/>
              </a:pPr>
              <a:endParaRPr lang="en-US" b="1" kern="0">
                <a:solidFill>
                  <a:srgbClr val="000000"/>
                </a:solidFill>
                <a:latin typeface="Trebuchet MS"/>
              </a:endParaRPr>
            </a:p>
          </p:txBody>
        </p:sp>
        <p:sp>
          <p:nvSpPr>
            <p:cNvPr id="60" name="Rectangle 251"/>
            <p:cNvSpPr>
              <a:spLocks noChangeArrowheads="1"/>
            </p:cNvSpPr>
            <p:nvPr/>
          </p:nvSpPr>
          <p:spPr bwMode="auto">
            <a:xfrm>
              <a:off x="499323" y="439738"/>
              <a:ext cx="394846" cy="143781"/>
            </a:xfrm>
            <a:prstGeom prst="rect">
              <a:avLst/>
            </a:prstGeom>
            <a:noFill/>
            <a:ln w="9525">
              <a:noFill/>
              <a:miter lim="800000"/>
              <a:headEnd/>
              <a:tailEnd/>
            </a:ln>
          </p:spPr>
          <p:txBody>
            <a:bodyPr wrap="none" lIns="0" tIns="0" rIns="0" bIns="0">
              <a:spAutoFit/>
            </a:bodyPr>
            <a:lstStyle/>
            <a:p>
              <a:pPr>
                <a:defRPr/>
              </a:pPr>
              <a:r>
                <a:rPr lang="en-US" sz="900" b="1" kern="0" dirty="0">
                  <a:solidFill>
                    <a:srgbClr val="000000"/>
                  </a:solidFill>
                  <a:latin typeface="Trebuchet MS"/>
                </a:rPr>
                <a:t>System</a:t>
              </a:r>
              <a:endParaRPr lang="en-US" b="1" kern="0" dirty="0">
                <a:solidFill>
                  <a:srgbClr val="000000"/>
                </a:solidFill>
                <a:latin typeface="Trebuchet MS"/>
              </a:endParaRPr>
            </a:p>
          </p:txBody>
        </p:sp>
        <p:sp>
          <p:nvSpPr>
            <p:cNvPr id="61" name="Rectangle 252"/>
            <p:cNvSpPr>
              <a:spLocks noChangeArrowheads="1"/>
            </p:cNvSpPr>
            <p:nvPr/>
          </p:nvSpPr>
          <p:spPr bwMode="auto">
            <a:xfrm>
              <a:off x="464398" y="1504950"/>
              <a:ext cx="514295" cy="159757"/>
            </a:xfrm>
            <a:prstGeom prst="rect">
              <a:avLst/>
            </a:prstGeom>
            <a:noFill/>
            <a:ln w="9525">
              <a:noFill/>
              <a:miter lim="800000"/>
              <a:headEnd/>
              <a:tailEnd/>
            </a:ln>
          </p:spPr>
          <p:txBody>
            <a:bodyPr wrap="none" lIns="0" tIns="0" rIns="0" bIns="0">
              <a:spAutoFit/>
            </a:bodyPr>
            <a:lstStyle/>
            <a:p>
              <a:pPr>
                <a:defRPr/>
              </a:pPr>
              <a:r>
                <a:rPr lang="en-US" sz="1000" b="1" kern="0">
                  <a:solidFill>
                    <a:srgbClr val="000000"/>
                  </a:solidFill>
                  <a:latin typeface="Trebuchet MS"/>
                </a:rPr>
                <a:t>Permian</a:t>
              </a:r>
            </a:p>
          </p:txBody>
        </p:sp>
        <p:sp>
          <p:nvSpPr>
            <p:cNvPr id="62" name="Rectangle 253"/>
            <p:cNvSpPr>
              <a:spLocks noChangeArrowheads="1"/>
            </p:cNvSpPr>
            <p:nvPr/>
          </p:nvSpPr>
          <p:spPr bwMode="auto">
            <a:xfrm>
              <a:off x="273898" y="2982913"/>
              <a:ext cx="885914" cy="159757"/>
            </a:xfrm>
            <a:prstGeom prst="rect">
              <a:avLst/>
            </a:prstGeom>
            <a:noFill/>
            <a:ln w="9525">
              <a:noFill/>
              <a:miter lim="800000"/>
              <a:headEnd/>
              <a:tailEnd/>
            </a:ln>
          </p:spPr>
          <p:txBody>
            <a:bodyPr wrap="none" lIns="0" tIns="0" rIns="0" bIns="0">
              <a:spAutoFit/>
            </a:bodyPr>
            <a:lstStyle/>
            <a:p>
              <a:pPr>
                <a:defRPr/>
              </a:pPr>
              <a:r>
                <a:rPr lang="en-US" sz="1000" b="1" kern="0">
                  <a:solidFill>
                    <a:srgbClr val="000000"/>
                  </a:solidFill>
                  <a:latin typeface="Trebuchet MS"/>
                </a:rPr>
                <a:t>Pennsylvanian</a:t>
              </a:r>
            </a:p>
          </p:txBody>
        </p:sp>
        <p:sp>
          <p:nvSpPr>
            <p:cNvPr id="63" name="Rectangle 254"/>
            <p:cNvSpPr>
              <a:spLocks noChangeArrowheads="1"/>
            </p:cNvSpPr>
            <p:nvPr/>
          </p:nvSpPr>
          <p:spPr bwMode="auto">
            <a:xfrm>
              <a:off x="297710" y="3686175"/>
              <a:ext cx="789690" cy="159757"/>
            </a:xfrm>
            <a:prstGeom prst="rect">
              <a:avLst/>
            </a:prstGeom>
            <a:noFill/>
            <a:ln w="9525">
              <a:noFill/>
              <a:miter lim="800000"/>
              <a:headEnd/>
              <a:tailEnd/>
            </a:ln>
          </p:spPr>
          <p:txBody>
            <a:bodyPr wrap="none" lIns="0" tIns="0" rIns="0" bIns="0">
              <a:spAutoFit/>
            </a:bodyPr>
            <a:lstStyle/>
            <a:p>
              <a:pPr>
                <a:defRPr/>
              </a:pPr>
              <a:r>
                <a:rPr lang="en-US" sz="1000" b="1" kern="0">
                  <a:solidFill>
                    <a:srgbClr val="000000"/>
                  </a:solidFill>
                  <a:latin typeface="Trebuchet MS"/>
                </a:rPr>
                <a:t>Mississippian</a:t>
              </a:r>
            </a:p>
          </p:txBody>
        </p:sp>
        <p:sp>
          <p:nvSpPr>
            <p:cNvPr id="64" name="Rectangle 255"/>
            <p:cNvSpPr>
              <a:spLocks noChangeArrowheads="1"/>
            </p:cNvSpPr>
            <p:nvPr/>
          </p:nvSpPr>
          <p:spPr bwMode="auto">
            <a:xfrm>
              <a:off x="434236" y="4211638"/>
              <a:ext cx="572361" cy="159757"/>
            </a:xfrm>
            <a:prstGeom prst="rect">
              <a:avLst/>
            </a:prstGeom>
            <a:noFill/>
            <a:ln w="9525">
              <a:noFill/>
              <a:miter lim="800000"/>
              <a:headEnd/>
              <a:tailEnd/>
            </a:ln>
          </p:spPr>
          <p:txBody>
            <a:bodyPr wrap="none" lIns="0" tIns="0" rIns="0" bIns="0">
              <a:spAutoFit/>
            </a:bodyPr>
            <a:lstStyle/>
            <a:p>
              <a:pPr>
                <a:defRPr/>
              </a:pPr>
              <a:r>
                <a:rPr lang="en-US" sz="1000" b="1" kern="0">
                  <a:solidFill>
                    <a:srgbClr val="000000"/>
                  </a:solidFill>
                  <a:latin typeface="Trebuchet MS"/>
                </a:rPr>
                <a:t>Devonian</a:t>
              </a:r>
            </a:p>
          </p:txBody>
        </p:sp>
        <p:sp>
          <p:nvSpPr>
            <p:cNvPr id="65" name="Rectangle 256"/>
            <p:cNvSpPr>
              <a:spLocks noChangeArrowheads="1"/>
            </p:cNvSpPr>
            <p:nvPr/>
          </p:nvSpPr>
          <p:spPr bwMode="auto">
            <a:xfrm>
              <a:off x="491385" y="4662488"/>
              <a:ext cx="471160" cy="159757"/>
            </a:xfrm>
            <a:prstGeom prst="rect">
              <a:avLst/>
            </a:prstGeom>
            <a:noFill/>
            <a:ln w="9525">
              <a:noFill/>
              <a:miter lim="800000"/>
              <a:headEnd/>
              <a:tailEnd/>
            </a:ln>
          </p:spPr>
          <p:txBody>
            <a:bodyPr wrap="none" lIns="0" tIns="0" rIns="0" bIns="0">
              <a:spAutoFit/>
            </a:bodyPr>
            <a:lstStyle/>
            <a:p>
              <a:pPr>
                <a:defRPr/>
              </a:pPr>
              <a:r>
                <a:rPr lang="en-US" sz="1000" b="1" kern="0">
                  <a:solidFill>
                    <a:srgbClr val="000000"/>
                  </a:solidFill>
                  <a:latin typeface="Trebuchet MS"/>
                </a:rPr>
                <a:t>Silurian</a:t>
              </a:r>
            </a:p>
          </p:txBody>
        </p:sp>
        <p:sp>
          <p:nvSpPr>
            <p:cNvPr id="66" name="Rectangle 257"/>
            <p:cNvSpPr>
              <a:spLocks noChangeArrowheads="1"/>
            </p:cNvSpPr>
            <p:nvPr/>
          </p:nvSpPr>
          <p:spPr bwMode="auto">
            <a:xfrm>
              <a:off x="405660" y="5376863"/>
              <a:ext cx="666924" cy="159757"/>
            </a:xfrm>
            <a:prstGeom prst="rect">
              <a:avLst/>
            </a:prstGeom>
            <a:noFill/>
            <a:ln w="9525">
              <a:noFill/>
              <a:miter lim="800000"/>
              <a:headEnd/>
              <a:tailEnd/>
            </a:ln>
          </p:spPr>
          <p:txBody>
            <a:bodyPr wrap="none" lIns="0" tIns="0" rIns="0" bIns="0">
              <a:spAutoFit/>
            </a:bodyPr>
            <a:lstStyle/>
            <a:p>
              <a:pPr>
                <a:defRPr/>
              </a:pPr>
              <a:r>
                <a:rPr lang="en-US" sz="1000" b="1" kern="0">
                  <a:solidFill>
                    <a:srgbClr val="000000"/>
                  </a:solidFill>
                  <a:latin typeface="Trebuchet MS"/>
                </a:rPr>
                <a:t>Ordovician</a:t>
              </a:r>
            </a:p>
          </p:txBody>
        </p:sp>
        <p:sp>
          <p:nvSpPr>
            <p:cNvPr id="67" name="Rectangle 258"/>
            <p:cNvSpPr>
              <a:spLocks noChangeArrowheads="1"/>
            </p:cNvSpPr>
            <p:nvPr/>
          </p:nvSpPr>
          <p:spPr bwMode="auto">
            <a:xfrm>
              <a:off x="427885" y="5956300"/>
              <a:ext cx="590609" cy="159757"/>
            </a:xfrm>
            <a:prstGeom prst="rect">
              <a:avLst/>
            </a:prstGeom>
            <a:noFill/>
            <a:ln w="9525">
              <a:noFill/>
              <a:miter lim="800000"/>
              <a:headEnd/>
              <a:tailEnd/>
            </a:ln>
          </p:spPr>
          <p:txBody>
            <a:bodyPr wrap="none" lIns="0" tIns="0" rIns="0" bIns="0">
              <a:spAutoFit/>
            </a:bodyPr>
            <a:lstStyle/>
            <a:p>
              <a:pPr>
                <a:defRPr/>
              </a:pPr>
              <a:r>
                <a:rPr lang="en-US" sz="1000" b="1" kern="0">
                  <a:solidFill>
                    <a:srgbClr val="000000"/>
                  </a:solidFill>
                  <a:latin typeface="Trebuchet MS"/>
                </a:rPr>
                <a:t>Cambrian</a:t>
              </a:r>
            </a:p>
          </p:txBody>
        </p:sp>
        <p:sp>
          <p:nvSpPr>
            <p:cNvPr id="68" name="Rectangle 260"/>
            <p:cNvSpPr>
              <a:spLocks noChangeArrowheads="1"/>
            </p:cNvSpPr>
            <p:nvPr/>
          </p:nvSpPr>
          <p:spPr bwMode="auto">
            <a:xfrm>
              <a:off x="751735" y="6386513"/>
              <a:ext cx="788032" cy="159757"/>
            </a:xfrm>
            <a:prstGeom prst="rect">
              <a:avLst/>
            </a:prstGeom>
            <a:noFill/>
            <a:ln w="9525">
              <a:noFill/>
              <a:miter lim="800000"/>
              <a:headEnd/>
              <a:tailEnd/>
            </a:ln>
          </p:spPr>
          <p:txBody>
            <a:bodyPr wrap="none" lIns="0" tIns="0" rIns="0" bIns="0">
              <a:spAutoFit/>
            </a:bodyPr>
            <a:lstStyle/>
            <a:p>
              <a:pPr>
                <a:defRPr/>
              </a:pPr>
              <a:r>
                <a:rPr lang="en-US" sz="1000" b="1" kern="0">
                  <a:solidFill>
                    <a:srgbClr val="000000"/>
                  </a:solidFill>
                  <a:latin typeface="Trebuchet MS"/>
                </a:rPr>
                <a:t>Precambrian</a:t>
              </a:r>
            </a:p>
          </p:txBody>
        </p:sp>
        <p:sp>
          <p:nvSpPr>
            <p:cNvPr id="69" name="Rectangle 261"/>
            <p:cNvSpPr>
              <a:spLocks noChangeArrowheads="1"/>
            </p:cNvSpPr>
            <p:nvPr/>
          </p:nvSpPr>
          <p:spPr bwMode="auto">
            <a:xfrm>
              <a:off x="1505798" y="439738"/>
              <a:ext cx="335121" cy="143781"/>
            </a:xfrm>
            <a:prstGeom prst="rect">
              <a:avLst/>
            </a:prstGeom>
            <a:noFill/>
            <a:ln w="9525">
              <a:noFill/>
              <a:miter lim="800000"/>
              <a:headEnd/>
              <a:tailEnd/>
            </a:ln>
          </p:spPr>
          <p:txBody>
            <a:bodyPr wrap="none" lIns="0" tIns="0" rIns="0" bIns="0">
              <a:spAutoFit/>
            </a:bodyPr>
            <a:lstStyle/>
            <a:p>
              <a:pPr>
                <a:defRPr/>
              </a:pPr>
              <a:r>
                <a:rPr lang="en-US" sz="900" b="1" kern="0" dirty="0">
                  <a:solidFill>
                    <a:srgbClr val="000000"/>
                  </a:solidFill>
                  <a:latin typeface="Trebuchet MS"/>
                </a:rPr>
                <a:t>Series</a:t>
              </a:r>
              <a:endParaRPr lang="en-US" b="1" kern="0" dirty="0">
                <a:solidFill>
                  <a:srgbClr val="000000"/>
                </a:solidFill>
                <a:latin typeface="Trebuchet MS"/>
              </a:endParaRPr>
            </a:p>
          </p:txBody>
        </p:sp>
        <p:sp>
          <p:nvSpPr>
            <p:cNvPr id="70" name="Rectangle 262"/>
            <p:cNvSpPr>
              <a:spLocks noChangeArrowheads="1"/>
            </p:cNvSpPr>
            <p:nvPr/>
          </p:nvSpPr>
          <p:spPr bwMode="auto">
            <a:xfrm>
              <a:off x="1513735" y="822325"/>
              <a:ext cx="325167" cy="111830"/>
            </a:xfrm>
            <a:prstGeom prst="rect">
              <a:avLst/>
            </a:prstGeom>
            <a:noFill/>
            <a:ln w="9525">
              <a:noFill/>
              <a:miter lim="800000"/>
              <a:headEnd/>
              <a:tailEnd/>
            </a:ln>
          </p:spPr>
          <p:txBody>
            <a:bodyPr wrap="none" lIns="0" tIns="0" rIns="0" bIns="0">
              <a:spAutoFit/>
            </a:bodyPr>
            <a:lstStyle/>
            <a:p>
              <a:pPr>
                <a:defRPr/>
              </a:pPr>
              <a:r>
                <a:rPr lang="en-US" sz="700" b="1" kern="0">
                  <a:solidFill>
                    <a:srgbClr val="000000"/>
                  </a:solidFill>
                  <a:latin typeface="Trebuchet MS"/>
                </a:rPr>
                <a:t>Ochoan</a:t>
              </a:r>
              <a:endParaRPr lang="en-US" b="1" kern="0">
                <a:solidFill>
                  <a:srgbClr val="000000"/>
                </a:solidFill>
                <a:latin typeface="Trebuchet MS"/>
              </a:endParaRPr>
            </a:p>
          </p:txBody>
        </p:sp>
        <p:sp>
          <p:nvSpPr>
            <p:cNvPr id="71" name="Rectangle 263"/>
            <p:cNvSpPr>
              <a:spLocks noChangeArrowheads="1"/>
            </p:cNvSpPr>
            <p:nvPr/>
          </p:nvSpPr>
          <p:spPr bwMode="auto">
            <a:xfrm>
              <a:off x="1437535" y="1393825"/>
              <a:ext cx="542498" cy="111830"/>
            </a:xfrm>
            <a:prstGeom prst="rect">
              <a:avLst/>
            </a:prstGeom>
            <a:noFill/>
            <a:ln w="9525">
              <a:noFill/>
              <a:miter lim="800000"/>
              <a:headEnd/>
              <a:tailEnd/>
            </a:ln>
          </p:spPr>
          <p:txBody>
            <a:bodyPr wrap="none" lIns="0" tIns="0" rIns="0" bIns="0">
              <a:spAutoFit/>
            </a:bodyPr>
            <a:lstStyle/>
            <a:p>
              <a:pPr>
                <a:defRPr/>
              </a:pPr>
              <a:r>
                <a:rPr lang="en-US" sz="700" b="1" kern="0" dirty="0" err="1">
                  <a:solidFill>
                    <a:srgbClr val="000000"/>
                  </a:solidFill>
                  <a:latin typeface="Trebuchet MS"/>
                </a:rPr>
                <a:t>Guadalupian</a:t>
              </a:r>
              <a:endParaRPr lang="en-US" b="1" kern="0" dirty="0">
                <a:solidFill>
                  <a:srgbClr val="000000"/>
                </a:solidFill>
                <a:latin typeface="Trebuchet MS"/>
              </a:endParaRPr>
            </a:p>
          </p:txBody>
        </p:sp>
        <p:sp>
          <p:nvSpPr>
            <p:cNvPr id="72" name="Rectangle 264"/>
            <p:cNvSpPr>
              <a:spLocks noChangeArrowheads="1"/>
            </p:cNvSpPr>
            <p:nvPr/>
          </p:nvSpPr>
          <p:spPr bwMode="auto">
            <a:xfrm>
              <a:off x="1474048" y="2103438"/>
              <a:ext cx="489409" cy="111830"/>
            </a:xfrm>
            <a:prstGeom prst="rect">
              <a:avLst/>
            </a:prstGeom>
            <a:noFill/>
            <a:ln w="9525">
              <a:noFill/>
              <a:miter lim="800000"/>
              <a:headEnd/>
              <a:tailEnd/>
            </a:ln>
          </p:spPr>
          <p:txBody>
            <a:bodyPr wrap="none" lIns="0" tIns="0" rIns="0" bIns="0">
              <a:spAutoFit/>
            </a:bodyPr>
            <a:lstStyle/>
            <a:p>
              <a:pPr>
                <a:defRPr/>
              </a:pPr>
              <a:r>
                <a:rPr lang="en-US" sz="700" b="1" kern="0" dirty="0" err="1">
                  <a:solidFill>
                    <a:srgbClr val="000000"/>
                  </a:solidFill>
                  <a:latin typeface="Trebuchet MS"/>
                </a:rPr>
                <a:t>Leonardian</a:t>
              </a:r>
              <a:endParaRPr lang="en-US" b="1" kern="0" dirty="0">
                <a:solidFill>
                  <a:srgbClr val="000000"/>
                </a:solidFill>
                <a:latin typeface="Trebuchet MS"/>
              </a:endParaRPr>
            </a:p>
          </p:txBody>
        </p:sp>
        <p:sp>
          <p:nvSpPr>
            <p:cNvPr id="73" name="Rectangle 265"/>
            <p:cNvSpPr>
              <a:spLocks noChangeArrowheads="1"/>
            </p:cNvSpPr>
            <p:nvPr/>
          </p:nvSpPr>
          <p:spPr bwMode="auto">
            <a:xfrm>
              <a:off x="1426423" y="2503488"/>
              <a:ext cx="562406" cy="111830"/>
            </a:xfrm>
            <a:prstGeom prst="rect">
              <a:avLst/>
            </a:prstGeom>
            <a:noFill/>
            <a:ln w="9525">
              <a:noFill/>
              <a:miter lim="800000"/>
              <a:headEnd/>
              <a:tailEnd/>
            </a:ln>
          </p:spPr>
          <p:txBody>
            <a:bodyPr wrap="none" lIns="0" tIns="0" rIns="0" bIns="0">
              <a:spAutoFit/>
            </a:bodyPr>
            <a:lstStyle/>
            <a:p>
              <a:pPr>
                <a:defRPr/>
              </a:pPr>
              <a:r>
                <a:rPr lang="en-US" sz="700" b="1" kern="0">
                  <a:solidFill>
                    <a:srgbClr val="000000"/>
                  </a:solidFill>
                  <a:latin typeface="Trebuchet MS"/>
                </a:rPr>
                <a:t>Wolfcampian</a:t>
              </a:r>
              <a:endParaRPr lang="en-US" b="1" kern="0">
                <a:solidFill>
                  <a:srgbClr val="000000"/>
                </a:solidFill>
                <a:latin typeface="Trebuchet MS"/>
              </a:endParaRPr>
            </a:p>
          </p:txBody>
        </p:sp>
        <p:sp>
          <p:nvSpPr>
            <p:cNvPr id="74" name="Rectangle 266"/>
            <p:cNvSpPr>
              <a:spLocks noChangeArrowheads="1"/>
            </p:cNvSpPr>
            <p:nvPr/>
          </p:nvSpPr>
          <p:spPr bwMode="auto">
            <a:xfrm>
              <a:off x="1540723" y="2686050"/>
              <a:ext cx="361666" cy="111830"/>
            </a:xfrm>
            <a:prstGeom prst="rect">
              <a:avLst/>
            </a:prstGeom>
            <a:noFill/>
            <a:ln w="9525">
              <a:noFill/>
              <a:miter lim="800000"/>
              <a:headEnd/>
              <a:tailEnd/>
            </a:ln>
          </p:spPr>
          <p:txBody>
            <a:bodyPr wrap="none" lIns="0" tIns="0" rIns="0" bIns="0">
              <a:spAutoFit/>
            </a:bodyPr>
            <a:lstStyle/>
            <a:p>
              <a:pPr>
                <a:defRPr/>
              </a:pPr>
              <a:r>
                <a:rPr lang="en-US" sz="700" b="1" kern="0">
                  <a:solidFill>
                    <a:srgbClr val="000000"/>
                  </a:solidFill>
                  <a:latin typeface="Trebuchet MS"/>
                </a:rPr>
                <a:t>Virgilian</a:t>
              </a:r>
              <a:endParaRPr lang="en-US" b="1" kern="0">
                <a:solidFill>
                  <a:srgbClr val="000000"/>
                </a:solidFill>
                <a:latin typeface="Trebuchet MS"/>
              </a:endParaRPr>
            </a:p>
          </p:txBody>
        </p:sp>
        <p:sp>
          <p:nvSpPr>
            <p:cNvPr id="75" name="Rectangle 267"/>
            <p:cNvSpPr>
              <a:spLocks noChangeArrowheads="1"/>
            </p:cNvSpPr>
            <p:nvPr/>
          </p:nvSpPr>
          <p:spPr bwMode="auto">
            <a:xfrm>
              <a:off x="1483573" y="2841625"/>
              <a:ext cx="457888" cy="111830"/>
            </a:xfrm>
            <a:prstGeom prst="rect">
              <a:avLst/>
            </a:prstGeom>
            <a:noFill/>
            <a:ln w="9525">
              <a:noFill/>
              <a:miter lim="800000"/>
              <a:headEnd/>
              <a:tailEnd/>
            </a:ln>
          </p:spPr>
          <p:txBody>
            <a:bodyPr wrap="none" lIns="0" tIns="0" rIns="0" bIns="0">
              <a:spAutoFit/>
            </a:bodyPr>
            <a:lstStyle/>
            <a:p>
              <a:pPr>
                <a:defRPr/>
              </a:pPr>
              <a:r>
                <a:rPr lang="en-US" sz="700" b="1" kern="0">
                  <a:solidFill>
                    <a:srgbClr val="000000"/>
                  </a:solidFill>
                  <a:latin typeface="Trebuchet MS"/>
                </a:rPr>
                <a:t>Missourian</a:t>
              </a:r>
              <a:endParaRPr lang="en-US" b="1" kern="0">
                <a:solidFill>
                  <a:srgbClr val="000000"/>
                </a:solidFill>
                <a:latin typeface="Trebuchet MS"/>
              </a:endParaRPr>
            </a:p>
          </p:txBody>
        </p:sp>
        <p:sp>
          <p:nvSpPr>
            <p:cNvPr id="76" name="Rectangle 268"/>
            <p:cNvSpPr>
              <a:spLocks noChangeArrowheads="1"/>
            </p:cNvSpPr>
            <p:nvPr/>
          </p:nvSpPr>
          <p:spPr bwMode="auto">
            <a:xfrm>
              <a:off x="1415309" y="2995614"/>
              <a:ext cx="623539" cy="111830"/>
            </a:xfrm>
            <a:prstGeom prst="rect">
              <a:avLst/>
            </a:prstGeom>
            <a:noFill/>
            <a:ln w="9525">
              <a:noFill/>
              <a:miter lim="800000"/>
              <a:headEnd/>
              <a:tailEnd/>
            </a:ln>
          </p:spPr>
          <p:txBody>
            <a:bodyPr wrap="square" lIns="0" tIns="0" rIns="0" bIns="0">
              <a:spAutoFit/>
            </a:bodyPr>
            <a:lstStyle/>
            <a:p>
              <a:pPr>
                <a:defRPr/>
              </a:pPr>
              <a:r>
                <a:rPr lang="en-US" sz="700" b="1" kern="0" dirty="0" err="1">
                  <a:solidFill>
                    <a:srgbClr val="000000"/>
                  </a:solidFill>
                  <a:latin typeface="Trebuchet MS"/>
                </a:rPr>
                <a:t>Desmoinesian</a:t>
              </a:r>
              <a:endParaRPr lang="en-US" b="1" kern="0" dirty="0">
                <a:solidFill>
                  <a:srgbClr val="000000"/>
                </a:solidFill>
                <a:latin typeface="Trebuchet MS"/>
              </a:endParaRPr>
            </a:p>
          </p:txBody>
        </p:sp>
        <p:sp>
          <p:nvSpPr>
            <p:cNvPr id="77" name="Rectangle 269"/>
            <p:cNvSpPr>
              <a:spLocks noChangeArrowheads="1"/>
            </p:cNvSpPr>
            <p:nvPr/>
          </p:nvSpPr>
          <p:spPr bwMode="auto">
            <a:xfrm>
              <a:off x="1551144" y="3163216"/>
              <a:ext cx="303600" cy="111830"/>
            </a:xfrm>
            <a:prstGeom prst="rect">
              <a:avLst/>
            </a:prstGeom>
            <a:noFill/>
            <a:ln w="9525">
              <a:noFill/>
              <a:miter lim="800000"/>
              <a:headEnd/>
              <a:tailEnd/>
            </a:ln>
          </p:spPr>
          <p:txBody>
            <a:bodyPr wrap="none" lIns="0" tIns="0" rIns="0" bIns="0">
              <a:spAutoFit/>
            </a:bodyPr>
            <a:lstStyle/>
            <a:p>
              <a:pPr>
                <a:defRPr/>
              </a:pPr>
              <a:r>
                <a:rPr lang="en-US" sz="700" b="1" kern="0" dirty="0" err="1">
                  <a:solidFill>
                    <a:srgbClr val="000000"/>
                  </a:solidFill>
                  <a:latin typeface="Trebuchet MS"/>
                </a:rPr>
                <a:t>Atokan</a:t>
              </a:r>
              <a:endParaRPr lang="en-US" b="1" kern="0" dirty="0">
                <a:solidFill>
                  <a:srgbClr val="000000"/>
                </a:solidFill>
                <a:latin typeface="Trebuchet MS"/>
              </a:endParaRPr>
            </a:p>
          </p:txBody>
        </p:sp>
        <p:sp>
          <p:nvSpPr>
            <p:cNvPr id="78" name="Rectangle 270"/>
            <p:cNvSpPr>
              <a:spLocks noChangeArrowheads="1"/>
            </p:cNvSpPr>
            <p:nvPr/>
          </p:nvSpPr>
          <p:spPr bwMode="auto">
            <a:xfrm>
              <a:off x="1502623" y="3332163"/>
              <a:ext cx="433003" cy="111830"/>
            </a:xfrm>
            <a:prstGeom prst="rect">
              <a:avLst/>
            </a:prstGeom>
            <a:noFill/>
            <a:ln w="9525">
              <a:noFill/>
              <a:miter lim="800000"/>
              <a:headEnd/>
              <a:tailEnd/>
            </a:ln>
          </p:spPr>
          <p:txBody>
            <a:bodyPr wrap="none" lIns="0" tIns="0" rIns="0" bIns="0">
              <a:spAutoFit/>
            </a:bodyPr>
            <a:lstStyle/>
            <a:p>
              <a:pPr>
                <a:defRPr/>
              </a:pPr>
              <a:r>
                <a:rPr lang="en-US" sz="700" b="1" kern="0">
                  <a:solidFill>
                    <a:srgbClr val="000000"/>
                  </a:solidFill>
                  <a:latin typeface="Trebuchet MS"/>
                </a:rPr>
                <a:t>Morrowan</a:t>
              </a:r>
              <a:endParaRPr lang="en-US" b="1" kern="0">
                <a:solidFill>
                  <a:srgbClr val="000000"/>
                </a:solidFill>
                <a:latin typeface="Trebuchet MS"/>
              </a:endParaRPr>
            </a:p>
          </p:txBody>
        </p:sp>
        <p:sp>
          <p:nvSpPr>
            <p:cNvPr id="79" name="Rectangle 271"/>
            <p:cNvSpPr>
              <a:spLocks noChangeArrowheads="1"/>
            </p:cNvSpPr>
            <p:nvPr/>
          </p:nvSpPr>
          <p:spPr bwMode="auto">
            <a:xfrm>
              <a:off x="1477223" y="3489325"/>
              <a:ext cx="466183" cy="111830"/>
            </a:xfrm>
            <a:prstGeom prst="rect">
              <a:avLst/>
            </a:prstGeom>
            <a:noFill/>
            <a:ln w="9525">
              <a:noFill/>
              <a:miter lim="800000"/>
              <a:headEnd/>
              <a:tailEnd/>
            </a:ln>
          </p:spPr>
          <p:txBody>
            <a:bodyPr wrap="none" lIns="0" tIns="0" rIns="0" bIns="0">
              <a:spAutoFit/>
            </a:bodyPr>
            <a:lstStyle/>
            <a:p>
              <a:pPr>
                <a:defRPr/>
              </a:pPr>
              <a:r>
                <a:rPr lang="en-US" sz="700" b="1" kern="0">
                  <a:solidFill>
                    <a:srgbClr val="000000"/>
                  </a:solidFill>
                  <a:latin typeface="Trebuchet MS"/>
                </a:rPr>
                <a:t>Chesterian</a:t>
              </a:r>
              <a:endParaRPr lang="en-US" b="1" kern="0">
                <a:solidFill>
                  <a:srgbClr val="000000"/>
                </a:solidFill>
                <a:latin typeface="Trebuchet MS"/>
              </a:endParaRPr>
            </a:p>
          </p:txBody>
        </p:sp>
        <p:sp>
          <p:nvSpPr>
            <p:cNvPr id="80" name="Rectangle 272"/>
            <p:cNvSpPr>
              <a:spLocks noChangeArrowheads="1"/>
            </p:cNvSpPr>
            <p:nvPr/>
          </p:nvSpPr>
          <p:spPr bwMode="auto">
            <a:xfrm>
              <a:off x="1412935" y="3624263"/>
              <a:ext cx="588950" cy="223661"/>
            </a:xfrm>
            <a:prstGeom prst="rect">
              <a:avLst/>
            </a:prstGeom>
            <a:noFill/>
            <a:ln w="9525">
              <a:noFill/>
              <a:miter lim="800000"/>
              <a:headEnd/>
              <a:tailEnd/>
            </a:ln>
          </p:spPr>
          <p:txBody>
            <a:bodyPr wrap="none" lIns="0" tIns="0" rIns="0" bIns="0">
              <a:spAutoFit/>
            </a:bodyPr>
            <a:lstStyle/>
            <a:p>
              <a:pPr algn="ctr">
                <a:defRPr/>
              </a:pPr>
              <a:r>
                <a:rPr lang="en-US" sz="700" b="1" kern="0" dirty="0" err="1">
                  <a:solidFill>
                    <a:srgbClr val="000000"/>
                  </a:solidFill>
                  <a:latin typeface="Trebuchet MS"/>
                </a:rPr>
                <a:t>Meramecian</a:t>
              </a:r>
              <a:r>
                <a:rPr lang="en-US" sz="700" b="1" kern="0" dirty="0">
                  <a:solidFill>
                    <a:srgbClr val="000000"/>
                  </a:solidFill>
                  <a:latin typeface="Trebuchet MS"/>
                </a:rPr>
                <a:t> –</a:t>
              </a:r>
            </a:p>
            <a:p>
              <a:pPr algn="ctr">
                <a:defRPr/>
              </a:pPr>
              <a:r>
                <a:rPr lang="en-US" sz="700" b="1" kern="0" dirty="0" err="1">
                  <a:solidFill>
                    <a:srgbClr val="000000"/>
                  </a:solidFill>
                  <a:latin typeface="Trebuchet MS"/>
                </a:rPr>
                <a:t>Osagean</a:t>
              </a:r>
              <a:endParaRPr lang="en-US" b="1" kern="0" dirty="0">
                <a:solidFill>
                  <a:srgbClr val="000000"/>
                </a:solidFill>
                <a:latin typeface="Trebuchet MS"/>
              </a:endParaRPr>
            </a:p>
          </p:txBody>
        </p:sp>
        <p:sp>
          <p:nvSpPr>
            <p:cNvPr id="81" name="Rectangle 274"/>
            <p:cNvSpPr>
              <a:spLocks noChangeArrowheads="1"/>
            </p:cNvSpPr>
            <p:nvPr/>
          </p:nvSpPr>
          <p:spPr bwMode="auto">
            <a:xfrm>
              <a:off x="1412135" y="3895725"/>
              <a:ext cx="633743" cy="111830"/>
            </a:xfrm>
            <a:prstGeom prst="rect">
              <a:avLst/>
            </a:prstGeom>
            <a:noFill/>
            <a:ln w="9525">
              <a:noFill/>
              <a:miter lim="800000"/>
              <a:headEnd/>
              <a:tailEnd/>
            </a:ln>
          </p:spPr>
          <p:txBody>
            <a:bodyPr wrap="none" lIns="0" tIns="0" rIns="0" bIns="0">
              <a:spAutoFit/>
            </a:bodyPr>
            <a:lstStyle/>
            <a:p>
              <a:pPr>
                <a:defRPr/>
              </a:pPr>
              <a:r>
                <a:rPr lang="en-US" sz="700" b="1" kern="0">
                  <a:solidFill>
                    <a:srgbClr val="000000"/>
                  </a:solidFill>
                  <a:latin typeface="Trebuchet MS"/>
                </a:rPr>
                <a:t>Kinderhookian</a:t>
              </a:r>
              <a:endParaRPr lang="en-US" b="1" kern="0">
                <a:solidFill>
                  <a:srgbClr val="000000"/>
                </a:solidFill>
                <a:latin typeface="Trebuchet MS"/>
              </a:endParaRPr>
            </a:p>
          </p:txBody>
        </p:sp>
        <p:sp>
          <p:nvSpPr>
            <p:cNvPr id="82" name="Rectangle 275"/>
            <p:cNvSpPr>
              <a:spLocks noChangeArrowheads="1"/>
            </p:cNvSpPr>
            <p:nvPr/>
          </p:nvSpPr>
          <p:spPr bwMode="auto">
            <a:xfrm>
              <a:off x="1556598" y="4100513"/>
              <a:ext cx="265442" cy="111830"/>
            </a:xfrm>
            <a:prstGeom prst="rect">
              <a:avLst/>
            </a:prstGeom>
            <a:noFill/>
            <a:ln w="9525">
              <a:noFill/>
              <a:miter lim="800000"/>
              <a:headEnd/>
              <a:tailEnd/>
            </a:ln>
          </p:spPr>
          <p:txBody>
            <a:bodyPr wrap="none" lIns="0" tIns="0" rIns="0" bIns="0">
              <a:spAutoFit/>
            </a:bodyPr>
            <a:lstStyle/>
            <a:p>
              <a:pPr>
                <a:defRPr/>
              </a:pPr>
              <a:r>
                <a:rPr lang="en-US" sz="700" b="1" kern="0">
                  <a:solidFill>
                    <a:srgbClr val="000000"/>
                  </a:solidFill>
                  <a:latin typeface="Trebuchet MS"/>
                </a:rPr>
                <a:t>Upper</a:t>
              </a:r>
              <a:endParaRPr lang="en-US" b="1" kern="0">
                <a:solidFill>
                  <a:srgbClr val="000000"/>
                </a:solidFill>
                <a:latin typeface="Trebuchet MS"/>
              </a:endParaRPr>
            </a:p>
          </p:txBody>
        </p:sp>
        <p:sp>
          <p:nvSpPr>
            <p:cNvPr id="83" name="Rectangle 276"/>
            <p:cNvSpPr>
              <a:spLocks noChangeArrowheads="1"/>
            </p:cNvSpPr>
            <p:nvPr/>
          </p:nvSpPr>
          <p:spPr bwMode="auto">
            <a:xfrm>
              <a:off x="1542310" y="4254500"/>
              <a:ext cx="288669" cy="111830"/>
            </a:xfrm>
            <a:prstGeom prst="rect">
              <a:avLst/>
            </a:prstGeom>
            <a:noFill/>
            <a:ln w="9525">
              <a:noFill/>
              <a:miter lim="800000"/>
              <a:headEnd/>
              <a:tailEnd/>
            </a:ln>
          </p:spPr>
          <p:txBody>
            <a:bodyPr wrap="none" lIns="0" tIns="0" rIns="0" bIns="0">
              <a:spAutoFit/>
            </a:bodyPr>
            <a:lstStyle/>
            <a:p>
              <a:pPr>
                <a:defRPr/>
              </a:pPr>
              <a:r>
                <a:rPr lang="en-US" sz="700" b="1" kern="0">
                  <a:solidFill>
                    <a:srgbClr val="000000"/>
                  </a:solidFill>
                  <a:latin typeface="Trebuchet MS"/>
                </a:rPr>
                <a:t>Middle</a:t>
              </a:r>
              <a:endParaRPr lang="en-US" b="1" kern="0">
                <a:solidFill>
                  <a:srgbClr val="000000"/>
                </a:solidFill>
                <a:latin typeface="Trebuchet MS"/>
              </a:endParaRPr>
            </a:p>
          </p:txBody>
        </p:sp>
        <p:sp>
          <p:nvSpPr>
            <p:cNvPr id="84" name="Rectangle 277"/>
            <p:cNvSpPr>
              <a:spLocks noChangeArrowheads="1"/>
            </p:cNvSpPr>
            <p:nvPr/>
          </p:nvSpPr>
          <p:spPr bwMode="auto">
            <a:xfrm>
              <a:off x="1556598" y="4402138"/>
              <a:ext cx="270420" cy="111830"/>
            </a:xfrm>
            <a:prstGeom prst="rect">
              <a:avLst/>
            </a:prstGeom>
            <a:noFill/>
            <a:ln w="9525">
              <a:noFill/>
              <a:miter lim="800000"/>
              <a:headEnd/>
              <a:tailEnd/>
            </a:ln>
          </p:spPr>
          <p:txBody>
            <a:bodyPr wrap="none" lIns="0" tIns="0" rIns="0" bIns="0">
              <a:spAutoFit/>
            </a:bodyPr>
            <a:lstStyle/>
            <a:p>
              <a:pPr>
                <a:defRPr/>
              </a:pPr>
              <a:r>
                <a:rPr lang="en-US" sz="700" b="1" kern="0">
                  <a:solidFill>
                    <a:srgbClr val="000000"/>
                  </a:solidFill>
                  <a:latin typeface="Trebuchet MS"/>
                </a:rPr>
                <a:t>Lower</a:t>
              </a:r>
              <a:endParaRPr lang="en-US" b="1" kern="0">
                <a:solidFill>
                  <a:srgbClr val="000000"/>
                </a:solidFill>
                <a:latin typeface="Trebuchet MS"/>
              </a:endParaRPr>
            </a:p>
          </p:txBody>
        </p:sp>
        <p:sp>
          <p:nvSpPr>
            <p:cNvPr id="85" name="Rectangle 278"/>
            <p:cNvSpPr>
              <a:spLocks noChangeArrowheads="1"/>
            </p:cNvSpPr>
            <p:nvPr/>
          </p:nvSpPr>
          <p:spPr bwMode="auto">
            <a:xfrm>
              <a:off x="1431185" y="4554538"/>
              <a:ext cx="505999" cy="111830"/>
            </a:xfrm>
            <a:prstGeom prst="rect">
              <a:avLst/>
            </a:prstGeom>
            <a:noFill/>
            <a:ln w="9525">
              <a:noFill/>
              <a:miter lim="800000"/>
              <a:headEnd/>
              <a:tailEnd/>
            </a:ln>
          </p:spPr>
          <p:txBody>
            <a:bodyPr wrap="none" lIns="0" tIns="0" rIns="0" bIns="0">
              <a:spAutoFit/>
            </a:bodyPr>
            <a:lstStyle/>
            <a:p>
              <a:pPr>
                <a:defRPr/>
              </a:pPr>
              <a:r>
                <a:rPr lang="en-US" sz="700" b="1" kern="0">
                  <a:solidFill>
                    <a:srgbClr val="000000"/>
                  </a:solidFill>
                  <a:latin typeface="Trebuchet MS"/>
                </a:rPr>
                <a:t>U. Niagaran</a:t>
              </a:r>
              <a:endParaRPr lang="en-US" b="1" kern="0">
                <a:solidFill>
                  <a:srgbClr val="000000"/>
                </a:solidFill>
                <a:latin typeface="Trebuchet MS"/>
              </a:endParaRPr>
            </a:p>
          </p:txBody>
        </p:sp>
        <p:sp>
          <p:nvSpPr>
            <p:cNvPr id="86" name="Rectangle 279"/>
            <p:cNvSpPr>
              <a:spLocks noChangeArrowheads="1"/>
            </p:cNvSpPr>
            <p:nvPr/>
          </p:nvSpPr>
          <p:spPr bwMode="auto">
            <a:xfrm>
              <a:off x="1440710" y="4706938"/>
              <a:ext cx="494386" cy="111830"/>
            </a:xfrm>
            <a:prstGeom prst="rect">
              <a:avLst/>
            </a:prstGeom>
            <a:noFill/>
            <a:ln w="9525">
              <a:noFill/>
              <a:miter lim="800000"/>
              <a:headEnd/>
              <a:tailEnd/>
            </a:ln>
          </p:spPr>
          <p:txBody>
            <a:bodyPr wrap="none" lIns="0" tIns="0" rIns="0" bIns="0">
              <a:spAutoFit/>
            </a:bodyPr>
            <a:lstStyle/>
            <a:p>
              <a:pPr>
                <a:defRPr/>
              </a:pPr>
              <a:r>
                <a:rPr lang="en-US" sz="700" b="1" kern="0">
                  <a:solidFill>
                    <a:srgbClr val="000000"/>
                  </a:solidFill>
                  <a:latin typeface="Trebuchet MS"/>
                </a:rPr>
                <a:t>L. Niagaran</a:t>
              </a:r>
              <a:endParaRPr lang="en-US" b="1" kern="0">
                <a:solidFill>
                  <a:srgbClr val="000000"/>
                </a:solidFill>
                <a:latin typeface="Trebuchet MS"/>
              </a:endParaRPr>
            </a:p>
          </p:txBody>
        </p:sp>
        <p:sp>
          <p:nvSpPr>
            <p:cNvPr id="87" name="Rectangle 280"/>
            <p:cNvSpPr>
              <a:spLocks noChangeArrowheads="1"/>
            </p:cNvSpPr>
            <p:nvPr/>
          </p:nvSpPr>
          <p:spPr bwMode="auto">
            <a:xfrm>
              <a:off x="1431185" y="4862513"/>
              <a:ext cx="522590" cy="111830"/>
            </a:xfrm>
            <a:prstGeom prst="rect">
              <a:avLst/>
            </a:prstGeom>
            <a:noFill/>
            <a:ln w="9525">
              <a:noFill/>
              <a:miter lim="800000"/>
              <a:headEnd/>
              <a:tailEnd/>
            </a:ln>
          </p:spPr>
          <p:txBody>
            <a:bodyPr wrap="none" lIns="0" tIns="0" rIns="0" bIns="0">
              <a:spAutoFit/>
            </a:bodyPr>
            <a:lstStyle/>
            <a:p>
              <a:pPr>
                <a:defRPr/>
              </a:pPr>
              <a:r>
                <a:rPr lang="en-US" sz="700" b="1" kern="0" dirty="0">
                  <a:solidFill>
                    <a:srgbClr val="000000"/>
                  </a:solidFill>
                  <a:latin typeface="Trebuchet MS"/>
                </a:rPr>
                <a:t>Alexandrian</a:t>
              </a:r>
              <a:endParaRPr lang="en-US" b="1" kern="0" dirty="0">
                <a:solidFill>
                  <a:srgbClr val="000000"/>
                </a:solidFill>
                <a:latin typeface="Trebuchet MS"/>
              </a:endParaRPr>
            </a:p>
          </p:txBody>
        </p:sp>
        <p:sp>
          <p:nvSpPr>
            <p:cNvPr id="88" name="Rectangle 281"/>
            <p:cNvSpPr>
              <a:spLocks noChangeArrowheads="1"/>
            </p:cNvSpPr>
            <p:nvPr/>
          </p:nvSpPr>
          <p:spPr bwMode="auto">
            <a:xfrm>
              <a:off x="1429598" y="4994275"/>
              <a:ext cx="544157" cy="111830"/>
            </a:xfrm>
            <a:prstGeom prst="rect">
              <a:avLst/>
            </a:prstGeom>
            <a:noFill/>
            <a:ln w="9525">
              <a:noFill/>
              <a:miter lim="800000"/>
              <a:headEnd/>
              <a:tailEnd/>
            </a:ln>
          </p:spPr>
          <p:txBody>
            <a:bodyPr wrap="none" lIns="0" tIns="0" rIns="0" bIns="0">
              <a:spAutoFit/>
            </a:bodyPr>
            <a:lstStyle/>
            <a:p>
              <a:pPr>
                <a:defRPr/>
              </a:pPr>
              <a:r>
                <a:rPr lang="en-US" sz="700" b="1" kern="0">
                  <a:solidFill>
                    <a:srgbClr val="000000"/>
                  </a:solidFill>
                  <a:latin typeface="Trebuchet MS"/>
                </a:rPr>
                <a:t>Cincinnatian</a:t>
              </a:r>
              <a:endParaRPr lang="en-US" b="1" kern="0">
                <a:solidFill>
                  <a:srgbClr val="000000"/>
                </a:solidFill>
                <a:latin typeface="Trebuchet MS"/>
              </a:endParaRPr>
            </a:p>
          </p:txBody>
        </p:sp>
        <p:sp>
          <p:nvSpPr>
            <p:cNvPr id="89" name="Rectangle 282"/>
            <p:cNvSpPr>
              <a:spLocks noChangeArrowheads="1"/>
            </p:cNvSpPr>
            <p:nvPr/>
          </p:nvSpPr>
          <p:spPr bwMode="auto">
            <a:xfrm>
              <a:off x="1453410" y="5102225"/>
              <a:ext cx="484432" cy="111830"/>
            </a:xfrm>
            <a:prstGeom prst="rect">
              <a:avLst/>
            </a:prstGeom>
            <a:noFill/>
            <a:ln w="9525">
              <a:noFill/>
              <a:miter lim="800000"/>
              <a:headEnd/>
              <a:tailEnd/>
            </a:ln>
          </p:spPr>
          <p:txBody>
            <a:bodyPr wrap="none" lIns="0" tIns="0" rIns="0" bIns="0">
              <a:spAutoFit/>
            </a:bodyPr>
            <a:lstStyle/>
            <a:p>
              <a:pPr>
                <a:defRPr/>
              </a:pPr>
              <a:r>
                <a:rPr lang="en-US" sz="700" b="1" kern="0">
                  <a:solidFill>
                    <a:srgbClr val="000000"/>
                  </a:solidFill>
                  <a:latin typeface="Trebuchet MS"/>
                </a:rPr>
                <a:t>Mohawkian</a:t>
              </a:r>
              <a:endParaRPr lang="en-US" b="1" kern="0">
                <a:solidFill>
                  <a:srgbClr val="000000"/>
                </a:solidFill>
                <a:latin typeface="Trebuchet MS"/>
              </a:endParaRPr>
            </a:p>
          </p:txBody>
        </p:sp>
        <p:sp>
          <p:nvSpPr>
            <p:cNvPr id="90" name="Rectangle 283"/>
            <p:cNvSpPr>
              <a:spLocks noChangeArrowheads="1"/>
            </p:cNvSpPr>
            <p:nvPr/>
          </p:nvSpPr>
          <p:spPr bwMode="auto">
            <a:xfrm>
              <a:off x="1477223" y="5373688"/>
              <a:ext cx="364984" cy="111830"/>
            </a:xfrm>
            <a:prstGeom prst="rect">
              <a:avLst/>
            </a:prstGeom>
            <a:noFill/>
            <a:ln w="9525">
              <a:noFill/>
              <a:miter lim="800000"/>
              <a:headEnd/>
              <a:tailEnd/>
            </a:ln>
          </p:spPr>
          <p:txBody>
            <a:bodyPr wrap="none" lIns="0" tIns="0" rIns="0" bIns="0">
              <a:spAutoFit/>
            </a:bodyPr>
            <a:lstStyle/>
            <a:p>
              <a:pPr>
                <a:defRPr/>
              </a:pPr>
              <a:r>
                <a:rPr lang="en-US" sz="700" b="1" kern="0">
                  <a:solidFill>
                    <a:srgbClr val="000000"/>
                  </a:solidFill>
                  <a:latin typeface="Trebuchet MS"/>
                </a:rPr>
                <a:t>Chazyan</a:t>
              </a:r>
              <a:endParaRPr lang="en-US" b="1" kern="0">
                <a:solidFill>
                  <a:srgbClr val="000000"/>
                </a:solidFill>
                <a:latin typeface="Trebuchet MS"/>
              </a:endParaRPr>
            </a:p>
          </p:txBody>
        </p:sp>
        <p:sp>
          <p:nvSpPr>
            <p:cNvPr id="91" name="Rectangle 284"/>
            <p:cNvSpPr>
              <a:spLocks noChangeArrowheads="1"/>
            </p:cNvSpPr>
            <p:nvPr/>
          </p:nvSpPr>
          <p:spPr bwMode="auto">
            <a:xfrm>
              <a:off x="1485160" y="5661025"/>
              <a:ext cx="398164" cy="111830"/>
            </a:xfrm>
            <a:prstGeom prst="rect">
              <a:avLst/>
            </a:prstGeom>
            <a:noFill/>
            <a:ln w="9525">
              <a:noFill/>
              <a:miter lim="800000"/>
              <a:headEnd/>
              <a:tailEnd/>
            </a:ln>
          </p:spPr>
          <p:txBody>
            <a:bodyPr wrap="none" lIns="0" tIns="0" rIns="0" bIns="0">
              <a:spAutoFit/>
            </a:bodyPr>
            <a:lstStyle/>
            <a:p>
              <a:pPr>
                <a:defRPr/>
              </a:pPr>
              <a:r>
                <a:rPr lang="en-US" sz="700" b="1" kern="0">
                  <a:solidFill>
                    <a:srgbClr val="000000"/>
                  </a:solidFill>
                  <a:latin typeface="Trebuchet MS"/>
                </a:rPr>
                <a:t>Canadian</a:t>
              </a:r>
              <a:endParaRPr lang="en-US" b="1" kern="0">
                <a:solidFill>
                  <a:srgbClr val="000000"/>
                </a:solidFill>
                <a:latin typeface="Trebuchet MS"/>
              </a:endParaRPr>
            </a:p>
          </p:txBody>
        </p:sp>
        <p:sp>
          <p:nvSpPr>
            <p:cNvPr id="92" name="Rectangle 285"/>
            <p:cNvSpPr>
              <a:spLocks noChangeArrowheads="1"/>
            </p:cNvSpPr>
            <p:nvPr/>
          </p:nvSpPr>
          <p:spPr bwMode="auto">
            <a:xfrm>
              <a:off x="1472460" y="5783263"/>
              <a:ext cx="388210" cy="111830"/>
            </a:xfrm>
            <a:prstGeom prst="rect">
              <a:avLst/>
            </a:prstGeom>
            <a:noFill/>
            <a:ln w="9525">
              <a:noFill/>
              <a:miter lim="800000"/>
              <a:headEnd/>
              <a:tailEnd/>
            </a:ln>
          </p:spPr>
          <p:txBody>
            <a:bodyPr wrap="none" lIns="0" tIns="0" rIns="0" bIns="0">
              <a:spAutoFit/>
            </a:bodyPr>
            <a:lstStyle/>
            <a:p>
              <a:pPr>
                <a:defRPr/>
              </a:pPr>
              <a:r>
                <a:rPr lang="en-US" sz="700" b="1" kern="0">
                  <a:solidFill>
                    <a:srgbClr val="000000"/>
                  </a:solidFill>
                  <a:latin typeface="Trebuchet MS"/>
                </a:rPr>
                <a:t>Ozarkian</a:t>
              </a:r>
              <a:endParaRPr lang="en-US" b="1" kern="0">
                <a:solidFill>
                  <a:srgbClr val="000000"/>
                </a:solidFill>
                <a:latin typeface="Trebuchet MS"/>
              </a:endParaRPr>
            </a:p>
          </p:txBody>
        </p:sp>
        <p:sp>
          <p:nvSpPr>
            <p:cNvPr id="93" name="Rectangle 286"/>
            <p:cNvSpPr>
              <a:spLocks noChangeArrowheads="1"/>
            </p:cNvSpPr>
            <p:nvPr/>
          </p:nvSpPr>
          <p:spPr bwMode="auto">
            <a:xfrm>
              <a:off x="1548660" y="5984875"/>
              <a:ext cx="265442" cy="111830"/>
            </a:xfrm>
            <a:prstGeom prst="rect">
              <a:avLst/>
            </a:prstGeom>
            <a:noFill/>
            <a:ln w="9525">
              <a:noFill/>
              <a:miter lim="800000"/>
              <a:headEnd/>
              <a:tailEnd/>
            </a:ln>
          </p:spPr>
          <p:txBody>
            <a:bodyPr wrap="none" lIns="0" tIns="0" rIns="0" bIns="0">
              <a:spAutoFit/>
            </a:bodyPr>
            <a:lstStyle/>
            <a:p>
              <a:pPr>
                <a:defRPr/>
              </a:pPr>
              <a:r>
                <a:rPr lang="en-US" sz="700" b="1" kern="0">
                  <a:solidFill>
                    <a:srgbClr val="000000"/>
                  </a:solidFill>
                  <a:latin typeface="Trebuchet MS"/>
                </a:rPr>
                <a:t>Upper</a:t>
              </a:r>
              <a:endParaRPr lang="en-US" b="1" kern="0">
                <a:solidFill>
                  <a:srgbClr val="000000"/>
                </a:solidFill>
                <a:latin typeface="Trebuchet MS"/>
              </a:endParaRPr>
            </a:p>
          </p:txBody>
        </p:sp>
        <p:sp>
          <p:nvSpPr>
            <p:cNvPr id="94" name="Rectangle 27"/>
            <p:cNvSpPr>
              <a:spLocks noChangeArrowheads="1"/>
            </p:cNvSpPr>
            <p:nvPr/>
          </p:nvSpPr>
          <p:spPr bwMode="auto">
            <a:xfrm>
              <a:off x="2140798" y="625475"/>
              <a:ext cx="1158875" cy="2027238"/>
            </a:xfrm>
            <a:prstGeom prst="rect">
              <a:avLst/>
            </a:prstGeom>
            <a:solidFill>
              <a:srgbClr val="FFFFCC"/>
            </a:solidFill>
            <a:ln w="9525">
              <a:noFill/>
              <a:miter lim="800000"/>
              <a:headEnd/>
              <a:tailEnd/>
            </a:ln>
          </p:spPr>
          <p:txBody>
            <a:bodyPr/>
            <a:lstStyle/>
            <a:p>
              <a:pPr>
                <a:defRPr/>
              </a:pPr>
              <a:endParaRPr lang="en-US" b="1" kern="0">
                <a:solidFill>
                  <a:srgbClr val="000000"/>
                </a:solidFill>
                <a:latin typeface="Trebuchet MS"/>
              </a:endParaRPr>
            </a:p>
          </p:txBody>
        </p:sp>
        <p:sp>
          <p:nvSpPr>
            <p:cNvPr id="95" name="Rectangle 28"/>
            <p:cNvSpPr>
              <a:spLocks noChangeArrowheads="1"/>
            </p:cNvSpPr>
            <p:nvPr/>
          </p:nvSpPr>
          <p:spPr bwMode="auto">
            <a:xfrm>
              <a:off x="2140798" y="2652713"/>
              <a:ext cx="1158875" cy="817562"/>
            </a:xfrm>
            <a:prstGeom prst="rect">
              <a:avLst/>
            </a:prstGeom>
            <a:solidFill>
              <a:srgbClr val="CCEEFF"/>
            </a:solidFill>
            <a:ln w="9525">
              <a:noFill/>
              <a:miter lim="800000"/>
              <a:headEnd/>
              <a:tailEnd/>
            </a:ln>
          </p:spPr>
          <p:txBody>
            <a:bodyPr/>
            <a:lstStyle/>
            <a:p>
              <a:pPr>
                <a:defRPr/>
              </a:pPr>
              <a:endParaRPr lang="en-US" b="1" kern="0">
                <a:solidFill>
                  <a:srgbClr val="000000"/>
                </a:solidFill>
                <a:latin typeface="Trebuchet MS"/>
              </a:endParaRPr>
            </a:p>
          </p:txBody>
        </p:sp>
        <p:sp>
          <p:nvSpPr>
            <p:cNvPr id="96" name="Freeform 29"/>
            <p:cNvSpPr>
              <a:spLocks/>
            </p:cNvSpPr>
            <p:nvPr/>
          </p:nvSpPr>
          <p:spPr bwMode="auto">
            <a:xfrm>
              <a:off x="2140798" y="3470275"/>
              <a:ext cx="1158875" cy="600075"/>
            </a:xfrm>
            <a:custGeom>
              <a:avLst/>
              <a:gdLst>
                <a:gd name="T0" fmla="*/ 2147483647 w 548"/>
                <a:gd name="T1" fmla="*/ 2147483647 h 504"/>
                <a:gd name="T2" fmla="*/ 2147483647 w 548"/>
                <a:gd name="T3" fmla="*/ 2147483647 h 504"/>
                <a:gd name="T4" fmla="*/ 2147483647 w 548"/>
                <a:gd name="T5" fmla="*/ 2147483647 h 504"/>
                <a:gd name="T6" fmla="*/ 0 w 548"/>
                <a:gd name="T7" fmla="*/ 2147483647 h 504"/>
                <a:gd name="T8" fmla="*/ 0 w 548"/>
                <a:gd name="T9" fmla="*/ 0 h 504"/>
                <a:gd name="T10" fmla="*/ 2147483647 w 548"/>
                <a:gd name="T11" fmla="*/ 0 h 504"/>
                <a:gd name="T12" fmla="*/ 2147483647 w 548"/>
                <a:gd name="T13" fmla="*/ 2147483647 h 504"/>
                <a:gd name="T14" fmla="*/ 0 60000 65536"/>
                <a:gd name="T15" fmla="*/ 0 60000 65536"/>
                <a:gd name="T16" fmla="*/ 0 60000 65536"/>
                <a:gd name="T17" fmla="*/ 0 60000 65536"/>
                <a:gd name="T18" fmla="*/ 0 60000 65536"/>
                <a:gd name="T19" fmla="*/ 0 60000 65536"/>
                <a:gd name="T20" fmla="*/ 0 60000 65536"/>
                <a:gd name="T21" fmla="*/ 0 w 548"/>
                <a:gd name="T22" fmla="*/ 0 h 504"/>
                <a:gd name="T23" fmla="*/ 548 w 548"/>
                <a:gd name="T24" fmla="*/ 504 h 50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48" h="504">
                  <a:moveTo>
                    <a:pt x="548" y="504"/>
                  </a:moveTo>
                  <a:lnTo>
                    <a:pt x="440" y="504"/>
                  </a:lnTo>
                  <a:lnTo>
                    <a:pt x="119" y="504"/>
                  </a:lnTo>
                  <a:lnTo>
                    <a:pt x="0" y="504"/>
                  </a:lnTo>
                  <a:lnTo>
                    <a:pt x="0" y="0"/>
                  </a:lnTo>
                  <a:lnTo>
                    <a:pt x="548" y="0"/>
                  </a:lnTo>
                  <a:lnTo>
                    <a:pt x="548" y="504"/>
                  </a:lnTo>
                  <a:close/>
                </a:path>
              </a:pathLst>
            </a:custGeom>
            <a:solidFill>
              <a:srgbClr val="FFCCF7"/>
            </a:solidFill>
            <a:ln w="9525">
              <a:noFill/>
              <a:round/>
              <a:headEnd/>
              <a:tailEnd/>
            </a:ln>
          </p:spPr>
          <p:txBody>
            <a:bodyPr/>
            <a:lstStyle/>
            <a:p>
              <a:pPr>
                <a:defRPr/>
              </a:pPr>
              <a:endParaRPr lang="en-US" b="1" kern="0">
                <a:solidFill>
                  <a:srgbClr val="000000"/>
                </a:solidFill>
                <a:latin typeface="Trebuchet MS"/>
              </a:endParaRPr>
            </a:p>
          </p:txBody>
        </p:sp>
        <p:sp>
          <p:nvSpPr>
            <p:cNvPr id="97" name="Freeform 30"/>
            <p:cNvSpPr>
              <a:spLocks/>
            </p:cNvSpPr>
            <p:nvPr/>
          </p:nvSpPr>
          <p:spPr bwMode="auto">
            <a:xfrm>
              <a:off x="2140798" y="4070350"/>
              <a:ext cx="1158875" cy="920750"/>
            </a:xfrm>
            <a:custGeom>
              <a:avLst/>
              <a:gdLst>
                <a:gd name="T0" fmla="*/ 2147483647 w 548"/>
                <a:gd name="T1" fmla="*/ 2147483647 h 774"/>
                <a:gd name="T2" fmla="*/ 0 w 548"/>
                <a:gd name="T3" fmla="*/ 2147483647 h 774"/>
                <a:gd name="T4" fmla="*/ 0 w 548"/>
                <a:gd name="T5" fmla="*/ 0 h 774"/>
                <a:gd name="T6" fmla="*/ 2147483647 w 548"/>
                <a:gd name="T7" fmla="*/ 0 h 774"/>
                <a:gd name="T8" fmla="*/ 2147483647 w 548"/>
                <a:gd name="T9" fmla="*/ 0 h 774"/>
                <a:gd name="T10" fmla="*/ 2147483647 w 548"/>
                <a:gd name="T11" fmla="*/ 0 h 774"/>
                <a:gd name="T12" fmla="*/ 2147483647 w 548"/>
                <a:gd name="T13" fmla="*/ 2147483647 h 774"/>
                <a:gd name="T14" fmla="*/ 0 60000 65536"/>
                <a:gd name="T15" fmla="*/ 0 60000 65536"/>
                <a:gd name="T16" fmla="*/ 0 60000 65536"/>
                <a:gd name="T17" fmla="*/ 0 60000 65536"/>
                <a:gd name="T18" fmla="*/ 0 60000 65536"/>
                <a:gd name="T19" fmla="*/ 0 60000 65536"/>
                <a:gd name="T20" fmla="*/ 0 60000 65536"/>
                <a:gd name="T21" fmla="*/ 0 w 548"/>
                <a:gd name="T22" fmla="*/ 0 h 774"/>
                <a:gd name="T23" fmla="*/ 548 w 548"/>
                <a:gd name="T24" fmla="*/ 774 h 77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48" h="774">
                  <a:moveTo>
                    <a:pt x="548" y="774"/>
                  </a:moveTo>
                  <a:lnTo>
                    <a:pt x="0" y="774"/>
                  </a:lnTo>
                  <a:lnTo>
                    <a:pt x="0" y="0"/>
                  </a:lnTo>
                  <a:lnTo>
                    <a:pt x="119" y="0"/>
                  </a:lnTo>
                  <a:lnTo>
                    <a:pt x="440" y="0"/>
                  </a:lnTo>
                  <a:lnTo>
                    <a:pt x="548" y="0"/>
                  </a:lnTo>
                  <a:lnTo>
                    <a:pt x="548" y="774"/>
                  </a:lnTo>
                  <a:close/>
                </a:path>
              </a:pathLst>
            </a:custGeom>
            <a:solidFill>
              <a:srgbClr val="DBFFE7"/>
            </a:solidFill>
            <a:ln w="9525">
              <a:noFill/>
              <a:round/>
              <a:headEnd/>
              <a:tailEnd/>
            </a:ln>
          </p:spPr>
          <p:txBody>
            <a:bodyPr/>
            <a:lstStyle/>
            <a:p>
              <a:pPr>
                <a:defRPr/>
              </a:pPr>
              <a:endParaRPr lang="en-US" b="1" kern="0">
                <a:solidFill>
                  <a:srgbClr val="000000"/>
                </a:solidFill>
                <a:latin typeface="Trebuchet MS"/>
              </a:endParaRPr>
            </a:p>
          </p:txBody>
        </p:sp>
        <p:sp>
          <p:nvSpPr>
            <p:cNvPr id="98" name="Rectangle 31"/>
            <p:cNvSpPr>
              <a:spLocks noChangeArrowheads="1"/>
            </p:cNvSpPr>
            <p:nvPr/>
          </p:nvSpPr>
          <p:spPr bwMode="auto">
            <a:xfrm>
              <a:off x="2140798" y="4991100"/>
              <a:ext cx="1158875" cy="900113"/>
            </a:xfrm>
            <a:prstGeom prst="rect">
              <a:avLst/>
            </a:prstGeom>
            <a:solidFill>
              <a:srgbClr val="FCCFCF"/>
            </a:solidFill>
            <a:ln w="9525">
              <a:noFill/>
              <a:miter lim="800000"/>
              <a:headEnd/>
              <a:tailEnd/>
            </a:ln>
          </p:spPr>
          <p:txBody>
            <a:bodyPr/>
            <a:lstStyle/>
            <a:p>
              <a:pPr>
                <a:defRPr/>
              </a:pPr>
              <a:endParaRPr lang="en-US" b="1" kern="0">
                <a:solidFill>
                  <a:srgbClr val="000000"/>
                </a:solidFill>
                <a:latin typeface="Trebuchet MS"/>
              </a:endParaRPr>
            </a:p>
          </p:txBody>
        </p:sp>
        <p:sp>
          <p:nvSpPr>
            <p:cNvPr id="99" name="Rectangle 32"/>
            <p:cNvSpPr>
              <a:spLocks noChangeArrowheads="1"/>
            </p:cNvSpPr>
            <p:nvPr/>
          </p:nvSpPr>
          <p:spPr bwMode="auto">
            <a:xfrm>
              <a:off x="2140798" y="5891213"/>
              <a:ext cx="1158875" cy="301625"/>
            </a:xfrm>
            <a:prstGeom prst="rect">
              <a:avLst/>
            </a:prstGeom>
            <a:solidFill>
              <a:srgbClr val="FCCFCF"/>
            </a:solidFill>
            <a:ln w="9525">
              <a:noFill/>
              <a:miter lim="800000"/>
              <a:headEnd/>
              <a:tailEnd/>
            </a:ln>
          </p:spPr>
          <p:txBody>
            <a:bodyPr/>
            <a:lstStyle/>
            <a:p>
              <a:pPr>
                <a:defRPr/>
              </a:pPr>
              <a:endParaRPr lang="en-US" b="1" kern="0">
                <a:solidFill>
                  <a:srgbClr val="000000"/>
                </a:solidFill>
                <a:latin typeface="Trebuchet MS"/>
              </a:endParaRPr>
            </a:p>
          </p:txBody>
        </p:sp>
        <p:sp>
          <p:nvSpPr>
            <p:cNvPr id="100" name="Rectangle 198"/>
            <p:cNvSpPr>
              <a:spLocks noChangeArrowheads="1"/>
            </p:cNvSpPr>
            <p:nvPr/>
          </p:nvSpPr>
          <p:spPr bwMode="auto">
            <a:xfrm>
              <a:off x="2140798" y="619125"/>
              <a:ext cx="1158875" cy="14288"/>
            </a:xfrm>
            <a:prstGeom prst="rect">
              <a:avLst/>
            </a:prstGeom>
            <a:solidFill>
              <a:srgbClr val="000000"/>
            </a:solidFill>
            <a:ln w="9525">
              <a:noFill/>
              <a:miter lim="800000"/>
              <a:headEnd/>
              <a:tailEnd/>
            </a:ln>
          </p:spPr>
          <p:txBody>
            <a:bodyPr/>
            <a:lstStyle/>
            <a:p>
              <a:pPr>
                <a:defRPr/>
              </a:pPr>
              <a:endParaRPr lang="en-US" b="1" kern="0">
                <a:solidFill>
                  <a:srgbClr val="000000"/>
                </a:solidFill>
                <a:latin typeface="Trebuchet MS"/>
              </a:endParaRPr>
            </a:p>
          </p:txBody>
        </p:sp>
        <p:sp>
          <p:nvSpPr>
            <p:cNvPr id="101" name="Rectangle 199"/>
            <p:cNvSpPr>
              <a:spLocks noChangeArrowheads="1"/>
            </p:cNvSpPr>
            <p:nvPr/>
          </p:nvSpPr>
          <p:spPr bwMode="auto">
            <a:xfrm>
              <a:off x="2131273" y="1082675"/>
              <a:ext cx="1174750" cy="9525"/>
            </a:xfrm>
            <a:prstGeom prst="rect">
              <a:avLst/>
            </a:prstGeom>
            <a:solidFill>
              <a:srgbClr val="000000"/>
            </a:solidFill>
            <a:ln w="9525">
              <a:solidFill>
                <a:srgbClr val="000000"/>
              </a:solidFill>
              <a:miter lim="800000"/>
              <a:headEnd/>
              <a:tailEnd/>
            </a:ln>
          </p:spPr>
          <p:txBody>
            <a:bodyPr/>
            <a:lstStyle/>
            <a:p>
              <a:pPr>
                <a:defRPr/>
              </a:pPr>
              <a:endParaRPr lang="en-US" b="1" kern="0">
                <a:solidFill>
                  <a:srgbClr val="000000"/>
                </a:solidFill>
                <a:latin typeface="Trebuchet MS"/>
              </a:endParaRPr>
            </a:p>
          </p:txBody>
        </p:sp>
        <p:sp>
          <p:nvSpPr>
            <p:cNvPr id="102" name="Rectangle 200"/>
            <p:cNvSpPr>
              <a:spLocks noChangeArrowheads="1"/>
            </p:cNvSpPr>
            <p:nvPr/>
          </p:nvSpPr>
          <p:spPr bwMode="auto">
            <a:xfrm>
              <a:off x="2131273" y="1858963"/>
              <a:ext cx="1174750" cy="9525"/>
            </a:xfrm>
            <a:prstGeom prst="rect">
              <a:avLst/>
            </a:prstGeom>
            <a:solidFill>
              <a:srgbClr val="000000"/>
            </a:solidFill>
            <a:ln w="6350">
              <a:solidFill>
                <a:srgbClr val="000000"/>
              </a:solidFill>
              <a:miter lim="800000"/>
              <a:headEnd/>
              <a:tailEnd/>
            </a:ln>
          </p:spPr>
          <p:txBody>
            <a:bodyPr/>
            <a:lstStyle/>
            <a:p>
              <a:pPr>
                <a:defRPr/>
              </a:pPr>
              <a:endParaRPr lang="en-US" b="1" kern="0">
                <a:solidFill>
                  <a:srgbClr val="000000"/>
                </a:solidFill>
                <a:latin typeface="Trebuchet MS"/>
              </a:endParaRPr>
            </a:p>
          </p:txBody>
        </p:sp>
        <p:sp>
          <p:nvSpPr>
            <p:cNvPr id="103" name="Rectangle 201"/>
            <p:cNvSpPr>
              <a:spLocks noChangeArrowheads="1"/>
            </p:cNvSpPr>
            <p:nvPr/>
          </p:nvSpPr>
          <p:spPr bwMode="auto">
            <a:xfrm>
              <a:off x="2129685" y="2341563"/>
              <a:ext cx="1174750" cy="9525"/>
            </a:xfrm>
            <a:prstGeom prst="rect">
              <a:avLst/>
            </a:prstGeom>
            <a:solidFill>
              <a:srgbClr val="000000"/>
            </a:solidFill>
            <a:ln w="6350">
              <a:solidFill>
                <a:srgbClr val="000000"/>
              </a:solidFill>
              <a:miter lim="800000"/>
              <a:headEnd/>
              <a:tailEnd/>
            </a:ln>
          </p:spPr>
          <p:txBody>
            <a:bodyPr/>
            <a:lstStyle/>
            <a:p>
              <a:pPr>
                <a:defRPr/>
              </a:pPr>
              <a:endParaRPr lang="en-US" b="1" kern="0">
                <a:solidFill>
                  <a:srgbClr val="000000"/>
                </a:solidFill>
                <a:latin typeface="Trebuchet MS"/>
              </a:endParaRPr>
            </a:p>
          </p:txBody>
        </p:sp>
        <p:sp>
          <p:nvSpPr>
            <p:cNvPr id="104" name="Rectangle 205"/>
            <p:cNvSpPr>
              <a:spLocks noChangeArrowheads="1"/>
            </p:cNvSpPr>
            <p:nvPr/>
          </p:nvSpPr>
          <p:spPr bwMode="auto">
            <a:xfrm>
              <a:off x="2128098" y="2965450"/>
              <a:ext cx="1174750" cy="9525"/>
            </a:xfrm>
            <a:prstGeom prst="rect">
              <a:avLst/>
            </a:prstGeom>
            <a:solidFill>
              <a:srgbClr val="000000"/>
            </a:solidFill>
            <a:ln w="6350">
              <a:solidFill>
                <a:srgbClr val="000000"/>
              </a:solidFill>
              <a:miter lim="800000"/>
              <a:headEnd/>
              <a:tailEnd/>
            </a:ln>
          </p:spPr>
          <p:txBody>
            <a:bodyPr/>
            <a:lstStyle/>
            <a:p>
              <a:pPr>
                <a:defRPr/>
              </a:pPr>
              <a:endParaRPr lang="en-US" b="1" kern="0">
                <a:solidFill>
                  <a:srgbClr val="000000"/>
                </a:solidFill>
                <a:latin typeface="Trebuchet MS"/>
              </a:endParaRPr>
            </a:p>
          </p:txBody>
        </p:sp>
        <p:sp>
          <p:nvSpPr>
            <p:cNvPr id="105" name="Rectangle 206"/>
            <p:cNvSpPr>
              <a:spLocks noChangeArrowheads="1"/>
            </p:cNvSpPr>
            <p:nvPr/>
          </p:nvSpPr>
          <p:spPr bwMode="auto">
            <a:xfrm>
              <a:off x="2128098" y="3127375"/>
              <a:ext cx="1174750" cy="9525"/>
            </a:xfrm>
            <a:prstGeom prst="rect">
              <a:avLst/>
            </a:prstGeom>
            <a:solidFill>
              <a:srgbClr val="000000"/>
            </a:solidFill>
            <a:ln w="6350">
              <a:solidFill>
                <a:srgbClr val="000000"/>
              </a:solidFill>
              <a:miter lim="800000"/>
              <a:headEnd/>
              <a:tailEnd/>
            </a:ln>
          </p:spPr>
          <p:txBody>
            <a:bodyPr/>
            <a:lstStyle/>
            <a:p>
              <a:pPr>
                <a:defRPr/>
              </a:pPr>
              <a:endParaRPr lang="en-US" b="1" kern="0">
                <a:solidFill>
                  <a:srgbClr val="000000"/>
                </a:solidFill>
                <a:latin typeface="Trebuchet MS"/>
              </a:endParaRPr>
            </a:p>
          </p:txBody>
        </p:sp>
        <p:sp>
          <p:nvSpPr>
            <p:cNvPr id="106" name="Rectangle 207"/>
            <p:cNvSpPr>
              <a:spLocks noChangeArrowheads="1"/>
            </p:cNvSpPr>
            <p:nvPr/>
          </p:nvSpPr>
          <p:spPr bwMode="auto">
            <a:xfrm>
              <a:off x="2128098" y="3295650"/>
              <a:ext cx="1174750" cy="9525"/>
            </a:xfrm>
            <a:prstGeom prst="rect">
              <a:avLst/>
            </a:prstGeom>
            <a:solidFill>
              <a:srgbClr val="000000"/>
            </a:solidFill>
            <a:ln w="6350">
              <a:solidFill>
                <a:srgbClr val="000000"/>
              </a:solidFill>
              <a:miter lim="800000"/>
              <a:headEnd/>
              <a:tailEnd/>
            </a:ln>
          </p:spPr>
          <p:txBody>
            <a:bodyPr/>
            <a:lstStyle/>
            <a:p>
              <a:pPr>
                <a:defRPr/>
              </a:pPr>
              <a:endParaRPr lang="en-US" b="1" kern="0">
                <a:solidFill>
                  <a:srgbClr val="000000"/>
                </a:solidFill>
                <a:latin typeface="Trebuchet MS"/>
              </a:endParaRPr>
            </a:p>
          </p:txBody>
        </p:sp>
        <p:sp>
          <p:nvSpPr>
            <p:cNvPr id="107" name="Rectangle 216"/>
            <p:cNvSpPr>
              <a:spLocks noChangeArrowheads="1"/>
            </p:cNvSpPr>
            <p:nvPr/>
          </p:nvSpPr>
          <p:spPr bwMode="auto">
            <a:xfrm>
              <a:off x="2131273" y="4675188"/>
              <a:ext cx="1174750" cy="9525"/>
            </a:xfrm>
            <a:prstGeom prst="rect">
              <a:avLst/>
            </a:prstGeom>
            <a:solidFill>
              <a:srgbClr val="000000"/>
            </a:solidFill>
            <a:ln w="9525">
              <a:noFill/>
              <a:miter lim="800000"/>
              <a:headEnd/>
              <a:tailEnd/>
            </a:ln>
          </p:spPr>
          <p:txBody>
            <a:bodyPr/>
            <a:lstStyle/>
            <a:p>
              <a:pPr>
                <a:defRPr/>
              </a:pPr>
              <a:endParaRPr lang="en-US" b="1" kern="0">
                <a:solidFill>
                  <a:srgbClr val="000000"/>
                </a:solidFill>
                <a:latin typeface="Trebuchet MS"/>
              </a:endParaRPr>
            </a:p>
          </p:txBody>
        </p:sp>
        <p:sp>
          <p:nvSpPr>
            <p:cNvPr id="108" name="Rectangle 219"/>
            <p:cNvSpPr>
              <a:spLocks noChangeArrowheads="1"/>
            </p:cNvSpPr>
            <p:nvPr/>
          </p:nvSpPr>
          <p:spPr bwMode="auto">
            <a:xfrm>
              <a:off x="2347173" y="5203825"/>
              <a:ext cx="958850" cy="9525"/>
            </a:xfrm>
            <a:prstGeom prst="rect">
              <a:avLst/>
            </a:prstGeom>
            <a:solidFill>
              <a:srgbClr val="000000"/>
            </a:solidFill>
            <a:ln w="9525">
              <a:noFill/>
              <a:miter lim="800000"/>
              <a:headEnd/>
              <a:tailEnd/>
            </a:ln>
          </p:spPr>
          <p:txBody>
            <a:bodyPr/>
            <a:lstStyle/>
            <a:p>
              <a:pPr>
                <a:defRPr/>
              </a:pPr>
              <a:endParaRPr lang="en-US" b="1" kern="0">
                <a:solidFill>
                  <a:srgbClr val="000000"/>
                </a:solidFill>
                <a:latin typeface="Trebuchet MS"/>
              </a:endParaRPr>
            </a:p>
          </p:txBody>
        </p:sp>
        <p:sp>
          <p:nvSpPr>
            <p:cNvPr id="109" name="Rectangle 223"/>
            <p:cNvSpPr>
              <a:spLocks noChangeArrowheads="1"/>
            </p:cNvSpPr>
            <p:nvPr/>
          </p:nvSpPr>
          <p:spPr bwMode="auto">
            <a:xfrm>
              <a:off x="2131273" y="739775"/>
              <a:ext cx="1174750" cy="9525"/>
            </a:xfrm>
            <a:prstGeom prst="rect">
              <a:avLst/>
            </a:prstGeom>
            <a:solidFill>
              <a:srgbClr val="000000"/>
            </a:solidFill>
            <a:ln w="6350">
              <a:solidFill>
                <a:srgbClr val="000000"/>
              </a:solidFill>
              <a:miter lim="800000"/>
              <a:headEnd/>
              <a:tailEnd/>
            </a:ln>
          </p:spPr>
          <p:txBody>
            <a:bodyPr/>
            <a:lstStyle/>
            <a:p>
              <a:pPr>
                <a:defRPr/>
              </a:pPr>
              <a:endParaRPr lang="en-US" b="1" kern="0">
                <a:solidFill>
                  <a:srgbClr val="000000"/>
                </a:solidFill>
                <a:latin typeface="Trebuchet MS"/>
              </a:endParaRPr>
            </a:p>
          </p:txBody>
        </p:sp>
        <p:sp>
          <p:nvSpPr>
            <p:cNvPr id="110" name="Rectangle 224"/>
            <p:cNvSpPr>
              <a:spLocks noChangeArrowheads="1"/>
            </p:cNvSpPr>
            <p:nvPr/>
          </p:nvSpPr>
          <p:spPr bwMode="auto">
            <a:xfrm>
              <a:off x="2131273" y="854075"/>
              <a:ext cx="1174750" cy="9525"/>
            </a:xfrm>
            <a:prstGeom prst="rect">
              <a:avLst/>
            </a:prstGeom>
            <a:solidFill>
              <a:srgbClr val="000000"/>
            </a:solidFill>
            <a:ln w="6350">
              <a:solidFill>
                <a:srgbClr val="000000"/>
              </a:solidFill>
              <a:miter lim="800000"/>
              <a:headEnd/>
              <a:tailEnd/>
            </a:ln>
          </p:spPr>
          <p:txBody>
            <a:bodyPr/>
            <a:lstStyle/>
            <a:p>
              <a:pPr>
                <a:defRPr/>
              </a:pPr>
              <a:endParaRPr lang="en-US" b="1" kern="0">
                <a:solidFill>
                  <a:srgbClr val="000000"/>
                </a:solidFill>
                <a:latin typeface="Trebuchet MS"/>
              </a:endParaRPr>
            </a:p>
          </p:txBody>
        </p:sp>
        <p:sp>
          <p:nvSpPr>
            <p:cNvPr id="111" name="Rectangle 225"/>
            <p:cNvSpPr>
              <a:spLocks noChangeArrowheads="1"/>
            </p:cNvSpPr>
            <p:nvPr/>
          </p:nvSpPr>
          <p:spPr bwMode="auto">
            <a:xfrm>
              <a:off x="2131273" y="973138"/>
              <a:ext cx="1174750" cy="9525"/>
            </a:xfrm>
            <a:prstGeom prst="rect">
              <a:avLst/>
            </a:prstGeom>
            <a:solidFill>
              <a:srgbClr val="000000"/>
            </a:solidFill>
            <a:ln w="6350">
              <a:solidFill>
                <a:srgbClr val="000000"/>
              </a:solidFill>
              <a:miter lim="800000"/>
              <a:headEnd/>
              <a:tailEnd/>
            </a:ln>
          </p:spPr>
          <p:txBody>
            <a:bodyPr/>
            <a:lstStyle/>
            <a:p>
              <a:pPr>
                <a:defRPr/>
              </a:pPr>
              <a:endParaRPr lang="en-US" b="1" kern="0">
                <a:solidFill>
                  <a:srgbClr val="000000"/>
                </a:solidFill>
                <a:latin typeface="Trebuchet MS"/>
              </a:endParaRPr>
            </a:p>
          </p:txBody>
        </p:sp>
        <p:sp>
          <p:nvSpPr>
            <p:cNvPr id="112" name="Rectangle 226"/>
            <p:cNvSpPr>
              <a:spLocks noChangeArrowheads="1"/>
            </p:cNvSpPr>
            <p:nvPr/>
          </p:nvSpPr>
          <p:spPr bwMode="auto">
            <a:xfrm>
              <a:off x="2343998" y="1195388"/>
              <a:ext cx="955675" cy="9525"/>
            </a:xfrm>
            <a:prstGeom prst="rect">
              <a:avLst/>
            </a:prstGeom>
            <a:solidFill>
              <a:srgbClr val="000000"/>
            </a:solidFill>
            <a:ln w="6350">
              <a:solidFill>
                <a:srgbClr val="000000"/>
              </a:solidFill>
              <a:miter lim="800000"/>
              <a:headEnd/>
              <a:tailEnd/>
            </a:ln>
          </p:spPr>
          <p:txBody>
            <a:bodyPr/>
            <a:lstStyle/>
            <a:p>
              <a:pPr>
                <a:defRPr/>
              </a:pPr>
              <a:endParaRPr lang="en-US" b="1" kern="0">
                <a:solidFill>
                  <a:srgbClr val="000000"/>
                </a:solidFill>
                <a:latin typeface="Trebuchet MS"/>
              </a:endParaRPr>
            </a:p>
          </p:txBody>
        </p:sp>
        <p:sp>
          <p:nvSpPr>
            <p:cNvPr id="113" name="Rectangle 227"/>
            <p:cNvSpPr>
              <a:spLocks noChangeArrowheads="1"/>
            </p:cNvSpPr>
            <p:nvPr/>
          </p:nvSpPr>
          <p:spPr bwMode="auto">
            <a:xfrm>
              <a:off x="2343998" y="1411288"/>
              <a:ext cx="955675" cy="9525"/>
            </a:xfrm>
            <a:prstGeom prst="rect">
              <a:avLst/>
            </a:prstGeom>
            <a:solidFill>
              <a:srgbClr val="000000"/>
            </a:solidFill>
            <a:ln w="6350">
              <a:solidFill>
                <a:srgbClr val="000000"/>
              </a:solidFill>
              <a:miter lim="800000"/>
              <a:headEnd/>
              <a:tailEnd/>
            </a:ln>
          </p:spPr>
          <p:txBody>
            <a:bodyPr/>
            <a:lstStyle/>
            <a:p>
              <a:pPr>
                <a:defRPr/>
              </a:pPr>
              <a:endParaRPr lang="en-US" b="1" kern="0">
                <a:solidFill>
                  <a:srgbClr val="000000"/>
                </a:solidFill>
                <a:latin typeface="Trebuchet MS"/>
              </a:endParaRPr>
            </a:p>
          </p:txBody>
        </p:sp>
        <p:sp>
          <p:nvSpPr>
            <p:cNvPr id="114" name="Rectangle 228"/>
            <p:cNvSpPr>
              <a:spLocks noChangeArrowheads="1"/>
            </p:cNvSpPr>
            <p:nvPr/>
          </p:nvSpPr>
          <p:spPr bwMode="auto">
            <a:xfrm>
              <a:off x="2129685" y="1635125"/>
              <a:ext cx="1169988" cy="9525"/>
            </a:xfrm>
            <a:prstGeom prst="rect">
              <a:avLst/>
            </a:prstGeom>
            <a:solidFill>
              <a:srgbClr val="000000"/>
            </a:solidFill>
            <a:ln w="6350">
              <a:solidFill>
                <a:srgbClr val="000000"/>
              </a:solidFill>
              <a:miter lim="800000"/>
              <a:headEnd/>
              <a:tailEnd/>
            </a:ln>
          </p:spPr>
          <p:txBody>
            <a:bodyPr/>
            <a:lstStyle/>
            <a:p>
              <a:pPr>
                <a:defRPr/>
              </a:pPr>
              <a:endParaRPr lang="en-US" b="1" kern="0">
                <a:solidFill>
                  <a:srgbClr val="000000"/>
                </a:solidFill>
                <a:latin typeface="Trebuchet MS"/>
              </a:endParaRPr>
            </a:p>
          </p:txBody>
        </p:sp>
        <p:sp>
          <p:nvSpPr>
            <p:cNvPr id="115" name="Rectangle 229"/>
            <p:cNvSpPr>
              <a:spLocks noChangeArrowheads="1"/>
            </p:cNvSpPr>
            <p:nvPr/>
          </p:nvSpPr>
          <p:spPr bwMode="auto">
            <a:xfrm>
              <a:off x="2343998" y="1082675"/>
              <a:ext cx="15875" cy="785813"/>
            </a:xfrm>
            <a:prstGeom prst="rect">
              <a:avLst/>
            </a:prstGeom>
            <a:solidFill>
              <a:srgbClr val="000000"/>
            </a:solidFill>
            <a:ln w="9525">
              <a:noFill/>
              <a:miter lim="800000"/>
              <a:headEnd/>
              <a:tailEnd/>
            </a:ln>
          </p:spPr>
          <p:txBody>
            <a:bodyPr/>
            <a:lstStyle/>
            <a:p>
              <a:pPr>
                <a:defRPr/>
              </a:pPr>
              <a:endParaRPr lang="en-US" b="1" kern="0">
                <a:solidFill>
                  <a:srgbClr val="000000"/>
                </a:solidFill>
                <a:latin typeface="Trebuchet MS"/>
              </a:endParaRPr>
            </a:p>
          </p:txBody>
        </p:sp>
        <p:sp>
          <p:nvSpPr>
            <p:cNvPr id="116" name="Rectangle 231"/>
            <p:cNvSpPr>
              <a:spLocks noChangeArrowheads="1"/>
            </p:cNvSpPr>
            <p:nvPr/>
          </p:nvSpPr>
          <p:spPr bwMode="auto">
            <a:xfrm>
              <a:off x="2136035" y="1998663"/>
              <a:ext cx="1169988" cy="7937"/>
            </a:xfrm>
            <a:prstGeom prst="rect">
              <a:avLst/>
            </a:prstGeom>
            <a:solidFill>
              <a:srgbClr val="000000"/>
            </a:solidFill>
            <a:ln w="6350">
              <a:solidFill>
                <a:srgbClr val="000000"/>
              </a:solidFill>
              <a:miter lim="800000"/>
              <a:headEnd/>
              <a:tailEnd/>
            </a:ln>
          </p:spPr>
          <p:txBody>
            <a:bodyPr/>
            <a:lstStyle/>
            <a:p>
              <a:pPr>
                <a:defRPr/>
              </a:pPr>
              <a:endParaRPr lang="en-US" b="1" kern="0">
                <a:solidFill>
                  <a:srgbClr val="000000"/>
                </a:solidFill>
                <a:latin typeface="Trebuchet MS"/>
              </a:endParaRPr>
            </a:p>
          </p:txBody>
        </p:sp>
        <p:sp>
          <p:nvSpPr>
            <p:cNvPr id="117" name="Rectangle 234"/>
            <p:cNvSpPr>
              <a:spLocks noChangeArrowheads="1"/>
            </p:cNvSpPr>
            <p:nvPr/>
          </p:nvSpPr>
          <p:spPr bwMode="auto">
            <a:xfrm>
              <a:off x="2347173" y="5091113"/>
              <a:ext cx="17462" cy="558800"/>
            </a:xfrm>
            <a:prstGeom prst="rect">
              <a:avLst/>
            </a:prstGeom>
            <a:solidFill>
              <a:srgbClr val="000000"/>
            </a:solidFill>
            <a:ln w="9525">
              <a:noFill/>
              <a:miter lim="800000"/>
              <a:headEnd/>
              <a:tailEnd/>
            </a:ln>
          </p:spPr>
          <p:txBody>
            <a:bodyPr/>
            <a:lstStyle/>
            <a:p>
              <a:pPr>
                <a:defRPr/>
              </a:pPr>
              <a:endParaRPr lang="en-US" b="1" kern="0">
                <a:solidFill>
                  <a:srgbClr val="000000"/>
                </a:solidFill>
                <a:latin typeface="Trebuchet MS"/>
              </a:endParaRPr>
            </a:p>
          </p:txBody>
        </p:sp>
        <p:sp>
          <p:nvSpPr>
            <p:cNvPr id="118" name="Rectangle 235"/>
            <p:cNvSpPr>
              <a:spLocks noChangeArrowheads="1"/>
            </p:cNvSpPr>
            <p:nvPr/>
          </p:nvSpPr>
          <p:spPr bwMode="auto">
            <a:xfrm>
              <a:off x="2347173" y="5313363"/>
              <a:ext cx="958850" cy="9525"/>
            </a:xfrm>
            <a:prstGeom prst="rect">
              <a:avLst/>
            </a:prstGeom>
            <a:solidFill>
              <a:srgbClr val="000000"/>
            </a:solidFill>
            <a:ln w="9525">
              <a:noFill/>
              <a:miter lim="800000"/>
              <a:headEnd/>
              <a:tailEnd/>
            </a:ln>
          </p:spPr>
          <p:txBody>
            <a:bodyPr/>
            <a:lstStyle/>
            <a:p>
              <a:pPr>
                <a:defRPr/>
              </a:pPr>
              <a:endParaRPr lang="en-US" b="1" kern="0">
                <a:solidFill>
                  <a:srgbClr val="000000"/>
                </a:solidFill>
                <a:latin typeface="Trebuchet MS"/>
              </a:endParaRPr>
            </a:p>
          </p:txBody>
        </p:sp>
        <p:sp>
          <p:nvSpPr>
            <p:cNvPr id="119" name="Rectangle 236"/>
            <p:cNvSpPr>
              <a:spLocks noChangeArrowheads="1"/>
            </p:cNvSpPr>
            <p:nvPr/>
          </p:nvSpPr>
          <p:spPr bwMode="auto">
            <a:xfrm>
              <a:off x="2347173" y="5422900"/>
              <a:ext cx="958850" cy="9525"/>
            </a:xfrm>
            <a:prstGeom prst="rect">
              <a:avLst/>
            </a:prstGeom>
            <a:solidFill>
              <a:srgbClr val="000000"/>
            </a:solidFill>
            <a:ln w="9525">
              <a:noFill/>
              <a:miter lim="800000"/>
              <a:headEnd/>
              <a:tailEnd/>
            </a:ln>
          </p:spPr>
          <p:txBody>
            <a:bodyPr/>
            <a:lstStyle/>
            <a:p>
              <a:pPr>
                <a:defRPr/>
              </a:pPr>
              <a:endParaRPr lang="en-US" b="1" kern="0">
                <a:solidFill>
                  <a:srgbClr val="000000"/>
                </a:solidFill>
                <a:latin typeface="Trebuchet MS"/>
              </a:endParaRPr>
            </a:p>
          </p:txBody>
        </p:sp>
        <p:sp>
          <p:nvSpPr>
            <p:cNvPr id="120" name="Rectangle 237"/>
            <p:cNvSpPr>
              <a:spLocks noChangeArrowheads="1"/>
            </p:cNvSpPr>
            <p:nvPr/>
          </p:nvSpPr>
          <p:spPr bwMode="auto">
            <a:xfrm>
              <a:off x="2347173" y="5532438"/>
              <a:ext cx="958850" cy="9525"/>
            </a:xfrm>
            <a:prstGeom prst="rect">
              <a:avLst/>
            </a:prstGeom>
            <a:solidFill>
              <a:srgbClr val="000000"/>
            </a:solidFill>
            <a:ln w="9525">
              <a:noFill/>
              <a:miter lim="800000"/>
              <a:headEnd/>
              <a:tailEnd/>
            </a:ln>
          </p:spPr>
          <p:txBody>
            <a:bodyPr/>
            <a:lstStyle/>
            <a:p>
              <a:pPr>
                <a:defRPr/>
              </a:pPr>
              <a:endParaRPr lang="en-US" b="1" kern="0">
                <a:solidFill>
                  <a:srgbClr val="000000"/>
                </a:solidFill>
                <a:latin typeface="Trebuchet MS"/>
              </a:endParaRPr>
            </a:p>
          </p:txBody>
        </p:sp>
        <p:sp>
          <p:nvSpPr>
            <p:cNvPr id="121" name="Rectangle 238"/>
            <p:cNvSpPr>
              <a:spLocks noChangeArrowheads="1"/>
            </p:cNvSpPr>
            <p:nvPr/>
          </p:nvSpPr>
          <p:spPr bwMode="auto">
            <a:xfrm>
              <a:off x="2343998" y="1309688"/>
              <a:ext cx="955675" cy="9525"/>
            </a:xfrm>
            <a:prstGeom prst="rect">
              <a:avLst/>
            </a:prstGeom>
            <a:solidFill>
              <a:srgbClr val="000000"/>
            </a:solidFill>
            <a:ln w="6350">
              <a:solidFill>
                <a:srgbClr val="000000"/>
              </a:solidFill>
              <a:miter lim="800000"/>
              <a:headEnd/>
              <a:tailEnd/>
            </a:ln>
          </p:spPr>
          <p:txBody>
            <a:bodyPr/>
            <a:lstStyle/>
            <a:p>
              <a:pPr>
                <a:defRPr/>
              </a:pPr>
              <a:endParaRPr lang="en-US" b="1" kern="0">
                <a:solidFill>
                  <a:srgbClr val="000000"/>
                </a:solidFill>
                <a:latin typeface="Trebuchet MS"/>
              </a:endParaRPr>
            </a:p>
          </p:txBody>
        </p:sp>
        <p:sp>
          <p:nvSpPr>
            <p:cNvPr id="122" name="Rectangle 239"/>
            <p:cNvSpPr>
              <a:spLocks noChangeArrowheads="1"/>
            </p:cNvSpPr>
            <p:nvPr/>
          </p:nvSpPr>
          <p:spPr bwMode="auto">
            <a:xfrm>
              <a:off x="2343998" y="1525588"/>
              <a:ext cx="955675" cy="9525"/>
            </a:xfrm>
            <a:prstGeom prst="rect">
              <a:avLst/>
            </a:prstGeom>
            <a:solidFill>
              <a:srgbClr val="000000"/>
            </a:solidFill>
            <a:ln w="6350">
              <a:solidFill>
                <a:srgbClr val="000000"/>
              </a:solidFill>
              <a:miter lim="800000"/>
              <a:headEnd/>
              <a:tailEnd/>
            </a:ln>
          </p:spPr>
          <p:txBody>
            <a:bodyPr/>
            <a:lstStyle/>
            <a:p>
              <a:pPr>
                <a:defRPr/>
              </a:pPr>
              <a:endParaRPr lang="en-US" b="1" kern="0">
                <a:solidFill>
                  <a:srgbClr val="000000"/>
                </a:solidFill>
                <a:latin typeface="Trebuchet MS"/>
              </a:endParaRPr>
            </a:p>
          </p:txBody>
        </p:sp>
        <p:sp>
          <p:nvSpPr>
            <p:cNvPr id="123" name="Freeform 242"/>
            <p:cNvSpPr>
              <a:spLocks/>
            </p:cNvSpPr>
            <p:nvPr/>
          </p:nvSpPr>
          <p:spPr bwMode="auto">
            <a:xfrm>
              <a:off x="2771035" y="4986338"/>
              <a:ext cx="531813" cy="65087"/>
            </a:xfrm>
            <a:custGeom>
              <a:avLst/>
              <a:gdLst>
                <a:gd name="T0" fmla="*/ 0 w 251"/>
                <a:gd name="T1" fmla="*/ 0 h 54"/>
                <a:gd name="T2" fmla="*/ 0 w 251"/>
                <a:gd name="T3" fmla="*/ 2147483647 h 54"/>
                <a:gd name="T4" fmla="*/ 2147483647 w 251"/>
                <a:gd name="T5" fmla="*/ 2147483647 h 54"/>
                <a:gd name="T6" fmla="*/ 2147483647 w 251"/>
                <a:gd name="T7" fmla="*/ 2147483647 h 54"/>
                <a:gd name="T8" fmla="*/ 2147483647 w 251"/>
                <a:gd name="T9" fmla="*/ 2147483647 h 54"/>
                <a:gd name="T10" fmla="*/ 2147483647 w 251"/>
                <a:gd name="T11" fmla="*/ 2147483647 h 54"/>
                <a:gd name="T12" fmla="*/ 2147483647 w 251"/>
                <a:gd name="T13" fmla="*/ 2147483647 h 54"/>
                <a:gd name="T14" fmla="*/ 2147483647 w 251"/>
                <a:gd name="T15" fmla="*/ 2147483647 h 54"/>
                <a:gd name="T16" fmla="*/ 2147483647 w 251"/>
                <a:gd name="T17" fmla="*/ 0 h 54"/>
                <a:gd name="T18" fmla="*/ 0 w 251"/>
                <a:gd name="T19" fmla="*/ 0 h 5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51"/>
                <a:gd name="T31" fmla="*/ 0 h 54"/>
                <a:gd name="T32" fmla="*/ 251 w 251"/>
                <a:gd name="T33" fmla="*/ 54 h 5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51" h="54">
                  <a:moveTo>
                    <a:pt x="0" y="0"/>
                  </a:moveTo>
                  <a:lnTo>
                    <a:pt x="0" y="52"/>
                  </a:lnTo>
                  <a:lnTo>
                    <a:pt x="2" y="52"/>
                  </a:lnTo>
                  <a:lnTo>
                    <a:pt x="2" y="54"/>
                  </a:lnTo>
                  <a:lnTo>
                    <a:pt x="251" y="54"/>
                  </a:lnTo>
                  <a:lnTo>
                    <a:pt x="251" y="46"/>
                  </a:lnTo>
                  <a:lnTo>
                    <a:pt x="4" y="46"/>
                  </a:lnTo>
                  <a:lnTo>
                    <a:pt x="8" y="50"/>
                  </a:lnTo>
                  <a:lnTo>
                    <a:pt x="8" y="0"/>
                  </a:lnTo>
                  <a:lnTo>
                    <a:pt x="0" y="0"/>
                  </a:lnTo>
                  <a:close/>
                </a:path>
              </a:pathLst>
            </a:custGeom>
            <a:solidFill>
              <a:srgbClr val="000000"/>
            </a:solidFill>
            <a:ln w="9525">
              <a:noFill/>
              <a:round/>
              <a:headEnd/>
              <a:tailEnd/>
            </a:ln>
          </p:spPr>
          <p:txBody>
            <a:bodyPr/>
            <a:lstStyle/>
            <a:p>
              <a:pPr>
                <a:defRPr/>
              </a:pPr>
              <a:endParaRPr lang="en-US" b="1" kern="0">
                <a:solidFill>
                  <a:srgbClr val="000000"/>
                </a:solidFill>
                <a:latin typeface="Trebuchet MS"/>
              </a:endParaRPr>
            </a:p>
          </p:txBody>
        </p:sp>
        <p:sp>
          <p:nvSpPr>
            <p:cNvPr id="124" name="Rectangle 249"/>
            <p:cNvSpPr>
              <a:spLocks noChangeArrowheads="1"/>
            </p:cNvSpPr>
            <p:nvPr/>
          </p:nvSpPr>
          <p:spPr bwMode="auto">
            <a:xfrm>
              <a:off x="2129685" y="384175"/>
              <a:ext cx="23813" cy="6338888"/>
            </a:xfrm>
            <a:prstGeom prst="rect">
              <a:avLst/>
            </a:prstGeom>
            <a:solidFill>
              <a:srgbClr val="000000"/>
            </a:solidFill>
            <a:ln w="9525">
              <a:noFill/>
              <a:miter lim="800000"/>
              <a:headEnd/>
              <a:tailEnd/>
            </a:ln>
          </p:spPr>
          <p:txBody>
            <a:bodyPr/>
            <a:lstStyle/>
            <a:p>
              <a:pPr>
                <a:defRPr/>
              </a:pPr>
              <a:endParaRPr lang="en-US" b="1" kern="0">
                <a:solidFill>
                  <a:srgbClr val="000000"/>
                </a:solidFill>
                <a:latin typeface="Trebuchet MS"/>
              </a:endParaRPr>
            </a:p>
          </p:txBody>
        </p:sp>
        <p:sp>
          <p:nvSpPr>
            <p:cNvPr id="125" name="Rectangle 380"/>
            <p:cNvSpPr>
              <a:spLocks noChangeArrowheads="1"/>
            </p:cNvSpPr>
            <p:nvPr/>
          </p:nvSpPr>
          <p:spPr bwMode="auto">
            <a:xfrm>
              <a:off x="2335617" y="381000"/>
              <a:ext cx="809625" cy="143781"/>
            </a:xfrm>
            <a:prstGeom prst="rect">
              <a:avLst/>
            </a:prstGeom>
            <a:noFill/>
            <a:ln w="9525">
              <a:noFill/>
              <a:miter lim="800000"/>
              <a:headEnd/>
              <a:tailEnd/>
            </a:ln>
          </p:spPr>
          <p:txBody>
            <a:bodyPr lIns="0" tIns="0" rIns="0" bIns="0">
              <a:spAutoFit/>
            </a:bodyPr>
            <a:lstStyle/>
            <a:p>
              <a:pPr>
                <a:defRPr/>
              </a:pPr>
              <a:r>
                <a:rPr lang="en-US" sz="900" b="1" kern="0" dirty="0">
                  <a:solidFill>
                    <a:srgbClr val="000000"/>
                  </a:solidFill>
                  <a:latin typeface="Trebuchet MS"/>
                </a:rPr>
                <a:t>Midland Basin</a:t>
              </a:r>
              <a:endParaRPr lang="en-US" b="1" kern="0" dirty="0">
                <a:solidFill>
                  <a:srgbClr val="000000"/>
                </a:solidFill>
                <a:latin typeface="Trebuchet MS"/>
              </a:endParaRPr>
            </a:p>
          </p:txBody>
        </p:sp>
        <p:sp>
          <p:nvSpPr>
            <p:cNvPr id="126" name="Rectangle 381"/>
            <p:cNvSpPr>
              <a:spLocks noChangeArrowheads="1"/>
            </p:cNvSpPr>
            <p:nvPr/>
          </p:nvSpPr>
          <p:spPr bwMode="auto">
            <a:xfrm>
              <a:off x="2448773" y="504825"/>
              <a:ext cx="628767" cy="143781"/>
            </a:xfrm>
            <a:prstGeom prst="rect">
              <a:avLst/>
            </a:prstGeom>
            <a:noFill/>
            <a:ln w="9525">
              <a:noFill/>
              <a:miter lim="800000"/>
              <a:headEnd/>
              <a:tailEnd/>
            </a:ln>
          </p:spPr>
          <p:txBody>
            <a:bodyPr wrap="none" lIns="0" tIns="0" rIns="0" bIns="0">
              <a:spAutoFit/>
            </a:bodyPr>
            <a:lstStyle/>
            <a:p>
              <a:pPr>
                <a:defRPr/>
              </a:pPr>
              <a:r>
                <a:rPr lang="en-US" sz="900" b="1" kern="0" dirty="0">
                  <a:solidFill>
                    <a:srgbClr val="000000"/>
                  </a:solidFill>
                  <a:latin typeface="Trebuchet MS"/>
                </a:rPr>
                <a:t>Formations</a:t>
              </a:r>
              <a:endParaRPr lang="en-US" b="1" kern="0" dirty="0">
                <a:solidFill>
                  <a:srgbClr val="000000"/>
                </a:solidFill>
                <a:latin typeface="Trebuchet MS"/>
              </a:endParaRPr>
            </a:p>
          </p:txBody>
        </p:sp>
        <p:sp>
          <p:nvSpPr>
            <p:cNvPr id="127" name="Rectangle 383"/>
            <p:cNvSpPr>
              <a:spLocks noChangeArrowheads="1"/>
            </p:cNvSpPr>
            <p:nvPr/>
          </p:nvSpPr>
          <p:spPr bwMode="auto">
            <a:xfrm>
              <a:off x="2219378" y="2444750"/>
              <a:ext cx="429685" cy="111830"/>
            </a:xfrm>
            <a:prstGeom prst="rect">
              <a:avLst/>
            </a:prstGeom>
            <a:noFill/>
            <a:ln w="9525">
              <a:noFill/>
              <a:miter lim="800000"/>
              <a:headEnd/>
              <a:tailEnd/>
            </a:ln>
          </p:spPr>
          <p:txBody>
            <a:bodyPr wrap="none" lIns="0" tIns="0" rIns="0" bIns="0">
              <a:spAutoFit/>
            </a:bodyPr>
            <a:lstStyle/>
            <a:p>
              <a:pPr>
                <a:defRPr/>
              </a:pPr>
              <a:r>
                <a:rPr lang="en-US" sz="700" b="1" kern="0" dirty="0" err="1">
                  <a:solidFill>
                    <a:srgbClr val="000000"/>
                  </a:solidFill>
                  <a:latin typeface="Trebuchet MS"/>
                </a:rPr>
                <a:t>Wolfcamp</a:t>
              </a:r>
              <a:endParaRPr lang="en-US" b="1" kern="0" dirty="0">
                <a:solidFill>
                  <a:srgbClr val="000000"/>
                </a:solidFill>
                <a:latin typeface="Trebuchet MS"/>
              </a:endParaRPr>
            </a:p>
          </p:txBody>
        </p:sp>
        <p:sp>
          <p:nvSpPr>
            <p:cNvPr id="128" name="Rectangle 384"/>
            <p:cNvSpPr>
              <a:spLocks noChangeArrowheads="1"/>
            </p:cNvSpPr>
            <p:nvPr/>
          </p:nvSpPr>
          <p:spPr bwMode="auto">
            <a:xfrm>
              <a:off x="2329710" y="2681288"/>
              <a:ext cx="159265" cy="79879"/>
            </a:xfrm>
            <a:prstGeom prst="rect">
              <a:avLst/>
            </a:prstGeom>
            <a:noFill/>
            <a:ln w="9525">
              <a:noFill/>
              <a:miter lim="800000"/>
              <a:headEnd/>
              <a:tailEnd/>
            </a:ln>
          </p:spPr>
          <p:txBody>
            <a:bodyPr wrap="none" lIns="0" tIns="0" rIns="0" bIns="0">
              <a:spAutoFit/>
            </a:bodyPr>
            <a:lstStyle/>
            <a:p>
              <a:pPr>
                <a:defRPr/>
              </a:pPr>
              <a:r>
                <a:rPr lang="en-US" sz="500" b="1" kern="0">
                  <a:solidFill>
                    <a:srgbClr val="000000"/>
                  </a:solidFill>
                  <a:latin typeface="Trebuchet MS"/>
                </a:rPr>
                <a:t>Cisco</a:t>
              </a:r>
            </a:p>
          </p:txBody>
        </p:sp>
        <p:sp>
          <p:nvSpPr>
            <p:cNvPr id="129" name="Rectangle 385"/>
            <p:cNvSpPr>
              <a:spLocks noChangeArrowheads="1"/>
            </p:cNvSpPr>
            <p:nvPr/>
          </p:nvSpPr>
          <p:spPr bwMode="auto">
            <a:xfrm>
              <a:off x="2304310" y="2844800"/>
              <a:ext cx="227286" cy="79879"/>
            </a:xfrm>
            <a:prstGeom prst="rect">
              <a:avLst/>
            </a:prstGeom>
            <a:noFill/>
            <a:ln w="9525">
              <a:noFill/>
              <a:miter lim="800000"/>
              <a:headEnd/>
              <a:tailEnd/>
            </a:ln>
          </p:spPr>
          <p:txBody>
            <a:bodyPr wrap="none" lIns="0" tIns="0" rIns="0" bIns="0">
              <a:spAutoFit/>
            </a:bodyPr>
            <a:lstStyle/>
            <a:p>
              <a:pPr>
                <a:defRPr/>
              </a:pPr>
              <a:r>
                <a:rPr lang="en-US" sz="500" b="1" kern="0">
                  <a:solidFill>
                    <a:srgbClr val="000000"/>
                  </a:solidFill>
                  <a:latin typeface="Trebuchet MS"/>
                </a:rPr>
                <a:t>Canyon</a:t>
              </a:r>
            </a:p>
          </p:txBody>
        </p:sp>
        <p:sp>
          <p:nvSpPr>
            <p:cNvPr id="130" name="Rectangle 386"/>
            <p:cNvSpPr>
              <a:spLocks noChangeArrowheads="1"/>
            </p:cNvSpPr>
            <p:nvPr/>
          </p:nvSpPr>
          <p:spPr bwMode="auto">
            <a:xfrm>
              <a:off x="2444010" y="2992438"/>
              <a:ext cx="301941" cy="111830"/>
            </a:xfrm>
            <a:prstGeom prst="rect">
              <a:avLst/>
            </a:prstGeom>
            <a:noFill/>
            <a:ln w="9525">
              <a:noFill/>
              <a:miter lim="800000"/>
              <a:headEnd/>
              <a:tailEnd/>
            </a:ln>
          </p:spPr>
          <p:txBody>
            <a:bodyPr wrap="none" lIns="0" tIns="0" rIns="0" bIns="0">
              <a:spAutoFit/>
            </a:bodyPr>
            <a:lstStyle/>
            <a:p>
              <a:pPr>
                <a:defRPr/>
              </a:pPr>
              <a:r>
                <a:rPr lang="en-US" sz="700" b="1" kern="0">
                  <a:solidFill>
                    <a:srgbClr val="000000"/>
                  </a:solidFill>
                  <a:latin typeface="Trebuchet MS"/>
                </a:rPr>
                <a:t>Strawn</a:t>
              </a:r>
              <a:endParaRPr lang="en-US" b="1" kern="0">
                <a:solidFill>
                  <a:srgbClr val="000000"/>
                </a:solidFill>
                <a:latin typeface="Trebuchet MS"/>
              </a:endParaRPr>
            </a:p>
          </p:txBody>
        </p:sp>
        <p:sp>
          <p:nvSpPr>
            <p:cNvPr id="131" name="Rectangle 387"/>
            <p:cNvSpPr>
              <a:spLocks noChangeArrowheads="1"/>
            </p:cNvSpPr>
            <p:nvPr/>
          </p:nvSpPr>
          <p:spPr bwMode="auto">
            <a:xfrm>
              <a:off x="2456710" y="3162300"/>
              <a:ext cx="248852" cy="111830"/>
            </a:xfrm>
            <a:prstGeom prst="rect">
              <a:avLst/>
            </a:prstGeom>
            <a:noFill/>
            <a:ln w="9525">
              <a:noFill/>
              <a:miter lim="800000"/>
              <a:headEnd/>
              <a:tailEnd/>
            </a:ln>
          </p:spPr>
          <p:txBody>
            <a:bodyPr wrap="none" lIns="0" tIns="0" rIns="0" bIns="0">
              <a:spAutoFit/>
            </a:bodyPr>
            <a:lstStyle/>
            <a:p>
              <a:pPr>
                <a:defRPr/>
              </a:pPr>
              <a:r>
                <a:rPr lang="en-US" sz="700" b="1" kern="0">
                  <a:solidFill>
                    <a:srgbClr val="000000"/>
                  </a:solidFill>
                  <a:latin typeface="Trebuchet MS"/>
                </a:rPr>
                <a:t>Atoka</a:t>
              </a:r>
              <a:endParaRPr lang="en-US" b="1" kern="0">
                <a:solidFill>
                  <a:srgbClr val="000000"/>
                </a:solidFill>
                <a:latin typeface="Trebuchet MS"/>
              </a:endParaRPr>
            </a:p>
          </p:txBody>
        </p:sp>
        <p:sp>
          <p:nvSpPr>
            <p:cNvPr id="132" name="Rectangle 389"/>
            <p:cNvSpPr>
              <a:spLocks noChangeArrowheads="1"/>
            </p:cNvSpPr>
            <p:nvPr/>
          </p:nvSpPr>
          <p:spPr bwMode="auto">
            <a:xfrm>
              <a:off x="2483698" y="3722688"/>
              <a:ext cx="451252" cy="111830"/>
            </a:xfrm>
            <a:prstGeom prst="rect">
              <a:avLst/>
            </a:prstGeom>
            <a:noFill/>
            <a:ln w="9525">
              <a:noFill/>
              <a:miter lim="800000"/>
              <a:headEnd/>
              <a:tailEnd/>
            </a:ln>
          </p:spPr>
          <p:txBody>
            <a:bodyPr wrap="none" lIns="0" tIns="0" rIns="0" bIns="0">
              <a:spAutoFit/>
            </a:bodyPr>
            <a:lstStyle/>
            <a:p>
              <a:pPr>
                <a:defRPr/>
              </a:pPr>
              <a:r>
                <a:rPr lang="en-US" sz="700" b="1" kern="0">
                  <a:solidFill>
                    <a:srgbClr val="000000"/>
                  </a:solidFill>
                  <a:latin typeface="Trebuchet MS"/>
                </a:rPr>
                <a:t>L. Miss Lm</a:t>
              </a:r>
              <a:endParaRPr lang="en-US" b="1" kern="0">
                <a:solidFill>
                  <a:srgbClr val="000000"/>
                </a:solidFill>
                <a:latin typeface="Trebuchet MS"/>
              </a:endParaRPr>
            </a:p>
          </p:txBody>
        </p:sp>
        <p:sp>
          <p:nvSpPr>
            <p:cNvPr id="133" name="Rectangle 391"/>
            <p:cNvSpPr>
              <a:spLocks noChangeArrowheads="1"/>
            </p:cNvSpPr>
            <p:nvPr/>
          </p:nvSpPr>
          <p:spPr bwMode="auto">
            <a:xfrm>
              <a:off x="2523385" y="4008438"/>
              <a:ext cx="424708" cy="111830"/>
            </a:xfrm>
            <a:prstGeom prst="rect">
              <a:avLst/>
            </a:prstGeom>
            <a:noFill/>
            <a:ln w="9525">
              <a:noFill/>
              <a:miter lim="800000"/>
              <a:headEnd/>
              <a:tailEnd/>
            </a:ln>
          </p:spPr>
          <p:txBody>
            <a:bodyPr wrap="none" lIns="0" tIns="0" rIns="0" bIns="0">
              <a:spAutoFit/>
            </a:bodyPr>
            <a:lstStyle/>
            <a:p>
              <a:pPr>
                <a:defRPr/>
              </a:pPr>
              <a:r>
                <a:rPr lang="en-US" sz="700" b="1" kern="0">
                  <a:solidFill>
                    <a:srgbClr val="000000"/>
                  </a:solidFill>
                  <a:latin typeface="Trebuchet MS"/>
                </a:rPr>
                <a:t>Woodford</a:t>
              </a:r>
              <a:endParaRPr lang="en-US" b="1" kern="0">
                <a:solidFill>
                  <a:srgbClr val="000000"/>
                </a:solidFill>
                <a:latin typeface="Trebuchet MS"/>
              </a:endParaRPr>
            </a:p>
          </p:txBody>
        </p:sp>
        <p:sp>
          <p:nvSpPr>
            <p:cNvPr id="134" name="Rectangle 392"/>
            <p:cNvSpPr>
              <a:spLocks noChangeArrowheads="1"/>
            </p:cNvSpPr>
            <p:nvPr/>
          </p:nvSpPr>
          <p:spPr bwMode="auto">
            <a:xfrm>
              <a:off x="2302786" y="4389909"/>
              <a:ext cx="927389" cy="111830"/>
            </a:xfrm>
            <a:prstGeom prst="rect">
              <a:avLst/>
            </a:prstGeom>
            <a:noFill/>
            <a:ln w="9525">
              <a:noFill/>
              <a:miter lim="800000"/>
              <a:headEnd/>
              <a:tailEnd/>
            </a:ln>
          </p:spPr>
          <p:txBody>
            <a:bodyPr wrap="none" lIns="0" tIns="0" rIns="0" bIns="0">
              <a:spAutoFit/>
            </a:bodyPr>
            <a:lstStyle/>
            <a:p>
              <a:pPr>
                <a:defRPr/>
              </a:pPr>
              <a:r>
                <a:rPr lang="en-US" sz="700" b="1" kern="0" dirty="0">
                  <a:solidFill>
                    <a:srgbClr val="000000"/>
                  </a:solidFill>
                  <a:latin typeface="Trebuchet MS"/>
                </a:rPr>
                <a:t>Devonian (</a:t>
              </a:r>
              <a:r>
                <a:rPr lang="en-US" sz="700" b="1" kern="0" dirty="0" err="1">
                  <a:solidFill>
                    <a:srgbClr val="000000"/>
                  </a:solidFill>
                  <a:latin typeface="Trebuchet MS"/>
                </a:rPr>
                <a:t>Thirtyone</a:t>
              </a:r>
              <a:r>
                <a:rPr lang="en-US" sz="700" b="1" kern="0" dirty="0">
                  <a:solidFill>
                    <a:srgbClr val="000000"/>
                  </a:solidFill>
                  <a:latin typeface="Trebuchet MS"/>
                </a:rPr>
                <a:t>)</a:t>
              </a:r>
              <a:endParaRPr lang="en-US" b="1" kern="0" dirty="0">
                <a:solidFill>
                  <a:srgbClr val="000000"/>
                </a:solidFill>
                <a:latin typeface="Trebuchet MS"/>
              </a:endParaRPr>
            </a:p>
          </p:txBody>
        </p:sp>
        <p:sp>
          <p:nvSpPr>
            <p:cNvPr id="135" name="Rectangle 393"/>
            <p:cNvSpPr>
              <a:spLocks noChangeArrowheads="1"/>
            </p:cNvSpPr>
            <p:nvPr/>
          </p:nvSpPr>
          <p:spPr bwMode="auto">
            <a:xfrm>
              <a:off x="2274148" y="4559300"/>
              <a:ext cx="1056792" cy="111830"/>
            </a:xfrm>
            <a:prstGeom prst="rect">
              <a:avLst/>
            </a:prstGeom>
            <a:noFill/>
            <a:ln w="9525">
              <a:noFill/>
              <a:miter lim="800000"/>
              <a:headEnd/>
              <a:tailEnd/>
            </a:ln>
          </p:spPr>
          <p:txBody>
            <a:bodyPr wrap="none" lIns="0" tIns="0" rIns="0" bIns="0">
              <a:spAutoFit/>
            </a:bodyPr>
            <a:lstStyle/>
            <a:p>
              <a:pPr>
                <a:defRPr/>
              </a:pPr>
              <a:r>
                <a:rPr lang="en-US" sz="700" b="1" kern="0">
                  <a:solidFill>
                    <a:srgbClr val="000000"/>
                  </a:solidFill>
                  <a:latin typeface="Trebuchet MS"/>
                </a:rPr>
                <a:t>Upper Silurian (Wristen)</a:t>
              </a:r>
              <a:endParaRPr lang="en-US" b="1" kern="0">
                <a:solidFill>
                  <a:srgbClr val="000000"/>
                </a:solidFill>
                <a:latin typeface="Trebuchet MS"/>
              </a:endParaRPr>
            </a:p>
          </p:txBody>
        </p:sp>
        <p:sp>
          <p:nvSpPr>
            <p:cNvPr id="136" name="Rectangle 394"/>
            <p:cNvSpPr>
              <a:spLocks noChangeArrowheads="1"/>
            </p:cNvSpPr>
            <p:nvPr/>
          </p:nvSpPr>
          <p:spPr bwMode="auto">
            <a:xfrm>
              <a:off x="2483698" y="4783138"/>
              <a:ext cx="454570" cy="111830"/>
            </a:xfrm>
            <a:prstGeom prst="rect">
              <a:avLst/>
            </a:prstGeom>
            <a:noFill/>
            <a:ln w="9525">
              <a:noFill/>
              <a:miter lim="800000"/>
              <a:headEnd/>
              <a:tailEnd/>
            </a:ln>
          </p:spPr>
          <p:txBody>
            <a:bodyPr wrap="none" lIns="0" tIns="0" rIns="0" bIns="0">
              <a:spAutoFit/>
            </a:bodyPr>
            <a:lstStyle/>
            <a:p>
              <a:pPr>
                <a:defRPr/>
              </a:pPr>
              <a:r>
                <a:rPr lang="en-US" sz="700" b="1" kern="0">
                  <a:solidFill>
                    <a:srgbClr val="000000"/>
                  </a:solidFill>
                  <a:latin typeface="Trebuchet MS"/>
                </a:rPr>
                <a:t>Fusselman</a:t>
              </a:r>
              <a:endParaRPr lang="en-US" b="1" kern="0">
                <a:solidFill>
                  <a:srgbClr val="000000"/>
                </a:solidFill>
                <a:latin typeface="Trebuchet MS"/>
              </a:endParaRPr>
            </a:p>
          </p:txBody>
        </p:sp>
        <p:sp>
          <p:nvSpPr>
            <p:cNvPr id="137" name="Rectangle 395"/>
            <p:cNvSpPr>
              <a:spLocks noChangeArrowheads="1"/>
            </p:cNvSpPr>
            <p:nvPr/>
          </p:nvSpPr>
          <p:spPr bwMode="auto">
            <a:xfrm>
              <a:off x="2250335" y="4987925"/>
              <a:ext cx="366643" cy="111830"/>
            </a:xfrm>
            <a:prstGeom prst="rect">
              <a:avLst/>
            </a:prstGeom>
            <a:noFill/>
            <a:ln w="9525">
              <a:noFill/>
              <a:miter lim="800000"/>
              <a:headEnd/>
              <a:tailEnd/>
            </a:ln>
          </p:spPr>
          <p:txBody>
            <a:bodyPr wrap="none" lIns="0" tIns="0" rIns="0" bIns="0">
              <a:spAutoFit/>
            </a:bodyPr>
            <a:lstStyle/>
            <a:p>
              <a:pPr>
                <a:defRPr/>
              </a:pPr>
              <a:r>
                <a:rPr lang="en-US" sz="700" b="1" kern="0">
                  <a:solidFill>
                    <a:srgbClr val="000000"/>
                  </a:solidFill>
                  <a:latin typeface="Trebuchet MS"/>
                </a:rPr>
                <a:t>Montoya</a:t>
              </a:r>
              <a:endParaRPr lang="en-US" b="1" kern="0">
                <a:solidFill>
                  <a:srgbClr val="000000"/>
                </a:solidFill>
                <a:latin typeface="Trebuchet MS"/>
              </a:endParaRPr>
            </a:p>
          </p:txBody>
        </p:sp>
        <p:sp>
          <p:nvSpPr>
            <p:cNvPr id="138" name="Rectangle 396"/>
            <p:cNvSpPr>
              <a:spLocks noChangeArrowheads="1"/>
            </p:cNvSpPr>
            <p:nvPr/>
          </p:nvSpPr>
          <p:spPr bwMode="auto">
            <a:xfrm>
              <a:off x="2475777" y="5711825"/>
              <a:ext cx="505999" cy="111830"/>
            </a:xfrm>
            <a:prstGeom prst="rect">
              <a:avLst/>
            </a:prstGeom>
            <a:noFill/>
            <a:ln w="9525">
              <a:noFill/>
              <a:miter lim="800000"/>
              <a:headEnd/>
              <a:tailEnd/>
            </a:ln>
          </p:spPr>
          <p:txBody>
            <a:bodyPr wrap="none" lIns="0" tIns="0" rIns="0" bIns="0">
              <a:spAutoFit/>
            </a:bodyPr>
            <a:lstStyle/>
            <a:p>
              <a:pPr>
                <a:defRPr/>
              </a:pPr>
              <a:r>
                <a:rPr lang="en-US" sz="700" b="1" kern="0" dirty="0" err="1">
                  <a:solidFill>
                    <a:srgbClr val="000000"/>
                  </a:solidFill>
                  <a:latin typeface="Trebuchet MS"/>
                </a:rPr>
                <a:t>Ellenburger</a:t>
              </a:r>
              <a:endParaRPr lang="en-US" b="1" kern="0" dirty="0">
                <a:solidFill>
                  <a:srgbClr val="000000"/>
                </a:solidFill>
                <a:latin typeface="Trebuchet MS"/>
              </a:endParaRPr>
            </a:p>
          </p:txBody>
        </p:sp>
        <p:sp>
          <p:nvSpPr>
            <p:cNvPr id="139" name="Rectangle 397"/>
            <p:cNvSpPr>
              <a:spLocks noChangeArrowheads="1"/>
            </p:cNvSpPr>
            <p:nvPr/>
          </p:nvSpPr>
          <p:spPr bwMode="auto">
            <a:xfrm>
              <a:off x="2531323" y="763588"/>
              <a:ext cx="308577" cy="111830"/>
            </a:xfrm>
            <a:prstGeom prst="rect">
              <a:avLst/>
            </a:prstGeom>
            <a:noFill/>
            <a:ln w="9525">
              <a:noFill/>
              <a:miter lim="800000"/>
              <a:headEnd/>
              <a:tailEnd/>
            </a:ln>
          </p:spPr>
          <p:txBody>
            <a:bodyPr wrap="none" lIns="0" tIns="0" rIns="0" bIns="0">
              <a:spAutoFit/>
            </a:bodyPr>
            <a:lstStyle/>
            <a:p>
              <a:pPr>
                <a:defRPr/>
              </a:pPr>
              <a:r>
                <a:rPr lang="en-US" sz="700" b="1" kern="0">
                  <a:solidFill>
                    <a:srgbClr val="000000"/>
                  </a:solidFill>
                  <a:latin typeface="Trebuchet MS"/>
                </a:rPr>
                <a:t>Rustler</a:t>
              </a:r>
              <a:endParaRPr lang="en-US" b="1" kern="0">
                <a:solidFill>
                  <a:srgbClr val="000000"/>
                </a:solidFill>
                <a:latin typeface="Trebuchet MS"/>
              </a:endParaRPr>
            </a:p>
          </p:txBody>
        </p:sp>
        <p:sp>
          <p:nvSpPr>
            <p:cNvPr id="140" name="Rectangle 410"/>
            <p:cNvSpPr>
              <a:spLocks noChangeArrowheads="1"/>
            </p:cNvSpPr>
            <p:nvPr/>
          </p:nvSpPr>
          <p:spPr bwMode="auto">
            <a:xfrm>
              <a:off x="2653560" y="1090613"/>
              <a:ext cx="285351" cy="111830"/>
            </a:xfrm>
            <a:prstGeom prst="rect">
              <a:avLst/>
            </a:prstGeom>
            <a:noFill/>
            <a:ln w="9525">
              <a:noFill/>
              <a:miter lim="800000"/>
              <a:headEnd/>
              <a:tailEnd/>
            </a:ln>
          </p:spPr>
          <p:txBody>
            <a:bodyPr wrap="none" lIns="0" tIns="0" rIns="0" bIns="0">
              <a:spAutoFit/>
            </a:bodyPr>
            <a:lstStyle/>
            <a:p>
              <a:pPr>
                <a:defRPr/>
              </a:pPr>
              <a:r>
                <a:rPr lang="en-US" sz="700" b="1" kern="0">
                  <a:solidFill>
                    <a:srgbClr val="000000"/>
                  </a:solidFill>
                  <a:latin typeface="Trebuchet MS"/>
                </a:rPr>
                <a:t>Tansill</a:t>
              </a:r>
              <a:endParaRPr lang="en-US" b="1" kern="0">
                <a:solidFill>
                  <a:srgbClr val="000000"/>
                </a:solidFill>
                <a:latin typeface="Trebuchet MS"/>
              </a:endParaRPr>
            </a:p>
          </p:txBody>
        </p:sp>
        <p:sp>
          <p:nvSpPr>
            <p:cNvPr id="141" name="Rectangle 412"/>
            <p:cNvSpPr>
              <a:spLocks noChangeArrowheads="1"/>
            </p:cNvSpPr>
            <p:nvPr/>
          </p:nvSpPr>
          <p:spPr bwMode="auto">
            <a:xfrm>
              <a:off x="2648798" y="1414463"/>
              <a:ext cx="282032" cy="111830"/>
            </a:xfrm>
            <a:prstGeom prst="rect">
              <a:avLst/>
            </a:prstGeom>
            <a:noFill/>
            <a:ln w="9525">
              <a:noFill/>
              <a:miter lim="800000"/>
              <a:headEnd/>
              <a:tailEnd/>
            </a:ln>
          </p:spPr>
          <p:txBody>
            <a:bodyPr wrap="none" lIns="0" tIns="0" rIns="0" bIns="0">
              <a:spAutoFit/>
            </a:bodyPr>
            <a:lstStyle/>
            <a:p>
              <a:pPr>
                <a:defRPr/>
              </a:pPr>
              <a:r>
                <a:rPr lang="en-US" sz="700" b="1" kern="0" dirty="0">
                  <a:solidFill>
                    <a:srgbClr val="000000"/>
                  </a:solidFill>
                  <a:latin typeface="Trebuchet MS"/>
                </a:rPr>
                <a:t>Queen</a:t>
              </a:r>
              <a:endParaRPr lang="en-US" b="1" kern="0" dirty="0">
                <a:solidFill>
                  <a:srgbClr val="000000"/>
                </a:solidFill>
                <a:latin typeface="Trebuchet MS"/>
              </a:endParaRPr>
            </a:p>
          </p:txBody>
        </p:sp>
        <p:sp>
          <p:nvSpPr>
            <p:cNvPr id="142" name="Rectangle 413"/>
            <p:cNvSpPr>
              <a:spLocks noChangeArrowheads="1"/>
            </p:cNvSpPr>
            <p:nvPr/>
          </p:nvSpPr>
          <p:spPr bwMode="auto">
            <a:xfrm>
              <a:off x="2536746" y="1697945"/>
              <a:ext cx="481114" cy="111830"/>
            </a:xfrm>
            <a:prstGeom prst="rect">
              <a:avLst/>
            </a:prstGeom>
            <a:noFill/>
            <a:ln w="9525">
              <a:noFill/>
              <a:miter lim="800000"/>
              <a:headEnd/>
              <a:tailEnd/>
            </a:ln>
          </p:spPr>
          <p:txBody>
            <a:bodyPr wrap="none" lIns="0" tIns="0" rIns="0" bIns="0">
              <a:spAutoFit/>
            </a:bodyPr>
            <a:lstStyle/>
            <a:p>
              <a:pPr>
                <a:defRPr/>
              </a:pPr>
              <a:r>
                <a:rPr lang="en-US" sz="700" b="1" kern="0" dirty="0">
                  <a:solidFill>
                    <a:srgbClr val="000000"/>
                  </a:solidFill>
                  <a:latin typeface="Trebuchet MS"/>
                </a:rPr>
                <a:t>San Andres</a:t>
              </a:r>
              <a:endParaRPr lang="en-US" b="1" kern="0" dirty="0">
                <a:solidFill>
                  <a:srgbClr val="000000"/>
                </a:solidFill>
                <a:latin typeface="Trebuchet MS"/>
              </a:endParaRPr>
            </a:p>
          </p:txBody>
        </p:sp>
        <p:sp>
          <p:nvSpPr>
            <p:cNvPr id="143" name="Rectangle 414"/>
            <p:cNvSpPr>
              <a:spLocks noChangeArrowheads="1"/>
            </p:cNvSpPr>
            <p:nvPr/>
          </p:nvSpPr>
          <p:spPr bwMode="auto">
            <a:xfrm>
              <a:off x="2515448" y="1304925"/>
              <a:ext cx="554111" cy="111830"/>
            </a:xfrm>
            <a:prstGeom prst="rect">
              <a:avLst/>
            </a:prstGeom>
            <a:noFill/>
            <a:ln w="9525">
              <a:noFill/>
              <a:miter lim="800000"/>
              <a:headEnd/>
              <a:tailEnd/>
            </a:ln>
          </p:spPr>
          <p:txBody>
            <a:bodyPr wrap="none" lIns="0" tIns="0" rIns="0" bIns="0">
              <a:spAutoFit/>
            </a:bodyPr>
            <a:lstStyle/>
            <a:p>
              <a:pPr>
                <a:defRPr/>
              </a:pPr>
              <a:r>
                <a:rPr lang="en-US" sz="700" b="1" kern="0">
                  <a:solidFill>
                    <a:srgbClr val="000000"/>
                  </a:solidFill>
                  <a:latin typeface="Trebuchet MS"/>
                </a:rPr>
                <a:t>Seven Rivers</a:t>
              </a:r>
              <a:endParaRPr lang="en-US" b="1" kern="0">
                <a:solidFill>
                  <a:srgbClr val="000000"/>
                </a:solidFill>
                <a:latin typeface="Trebuchet MS"/>
              </a:endParaRPr>
            </a:p>
          </p:txBody>
        </p:sp>
        <p:sp>
          <p:nvSpPr>
            <p:cNvPr id="144" name="Rectangle 415"/>
            <p:cNvSpPr>
              <a:spLocks noChangeArrowheads="1"/>
            </p:cNvSpPr>
            <p:nvPr/>
          </p:nvSpPr>
          <p:spPr bwMode="auto">
            <a:xfrm>
              <a:off x="2590060" y="1520825"/>
              <a:ext cx="398164" cy="111830"/>
            </a:xfrm>
            <a:prstGeom prst="rect">
              <a:avLst/>
            </a:prstGeom>
            <a:noFill/>
            <a:ln w="9525">
              <a:noFill/>
              <a:miter lim="800000"/>
              <a:headEnd/>
              <a:tailEnd/>
            </a:ln>
          </p:spPr>
          <p:txBody>
            <a:bodyPr wrap="none" lIns="0" tIns="0" rIns="0" bIns="0">
              <a:spAutoFit/>
            </a:bodyPr>
            <a:lstStyle/>
            <a:p>
              <a:pPr>
                <a:defRPr/>
              </a:pPr>
              <a:r>
                <a:rPr lang="en-US" sz="700" b="1" kern="0">
                  <a:solidFill>
                    <a:srgbClr val="000000"/>
                  </a:solidFill>
                  <a:latin typeface="Trebuchet MS"/>
                </a:rPr>
                <a:t>Grayburg</a:t>
              </a:r>
              <a:endParaRPr lang="en-US" b="1" kern="0">
                <a:solidFill>
                  <a:srgbClr val="000000"/>
                </a:solidFill>
                <a:latin typeface="Trebuchet MS"/>
              </a:endParaRPr>
            </a:p>
          </p:txBody>
        </p:sp>
        <p:sp>
          <p:nvSpPr>
            <p:cNvPr id="145" name="Rectangle 418"/>
            <p:cNvSpPr>
              <a:spLocks noChangeArrowheads="1"/>
            </p:cNvSpPr>
            <p:nvPr/>
          </p:nvSpPr>
          <p:spPr bwMode="auto">
            <a:xfrm rot="16200000">
              <a:off x="2156914" y="1704027"/>
              <a:ext cx="196368" cy="95559"/>
            </a:xfrm>
            <a:prstGeom prst="rect">
              <a:avLst/>
            </a:prstGeom>
            <a:noFill/>
            <a:ln w="9525">
              <a:noFill/>
              <a:miter lim="800000"/>
              <a:headEnd/>
              <a:tailEnd/>
            </a:ln>
          </p:spPr>
          <p:txBody>
            <a:bodyPr wrap="none" lIns="0" tIns="0" rIns="0" bIns="0">
              <a:spAutoFit/>
            </a:bodyPr>
            <a:lstStyle/>
            <a:p>
              <a:pPr>
                <a:defRPr/>
              </a:pPr>
              <a:r>
                <a:rPr lang="en-US" sz="600" b="1" kern="0">
                  <a:solidFill>
                    <a:srgbClr val="000000"/>
                  </a:solidFill>
                  <a:latin typeface="Trebuchet MS"/>
                </a:rPr>
                <a:t>Word</a:t>
              </a:r>
            </a:p>
          </p:txBody>
        </p:sp>
        <p:sp>
          <p:nvSpPr>
            <p:cNvPr id="146" name="Rectangle 420"/>
            <p:cNvSpPr>
              <a:spLocks noChangeArrowheads="1"/>
            </p:cNvSpPr>
            <p:nvPr/>
          </p:nvSpPr>
          <p:spPr bwMode="auto">
            <a:xfrm rot="16200000">
              <a:off x="2005553" y="1310301"/>
              <a:ext cx="495914" cy="111486"/>
            </a:xfrm>
            <a:prstGeom prst="rect">
              <a:avLst/>
            </a:prstGeom>
            <a:noFill/>
            <a:ln w="9525">
              <a:noFill/>
              <a:miter lim="800000"/>
              <a:headEnd/>
              <a:tailEnd/>
            </a:ln>
          </p:spPr>
          <p:txBody>
            <a:bodyPr wrap="none" lIns="0" tIns="0" rIns="0" bIns="0">
              <a:spAutoFit/>
            </a:bodyPr>
            <a:lstStyle/>
            <a:p>
              <a:pPr>
                <a:defRPr/>
              </a:pPr>
              <a:r>
                <a:rPr lang="en-US" sz="700" b="1" kern="0" dirty="0">
                  <a:solidFill>
                    <a:srgbClr val="000000"/>
                  </a:solidFill>
                  <a:latin typeface="Trebuchet MS"/>
                </a:rPr>
                <a:t>Whitehorse</a:t>
              </a:r>
              <a:endParaRPr lang="en-US" b="1" kern="0" dirty="0">
                <a:solidFill>
                  <a:srgbClr val="000000"/>
                </a:solidFill>
                <a:latin typeface="Trebuchet MS"/>
              </a:endParaRPr>
            </a:p>
          </p:txBody>
        </p:sp>
        <p:sp>
          <p:nvSpPr>
            <p:cNvPr id="147" name="Rectangle 437"/>
            <p:cNvSpPr>
              <a:spLocks noChangeArrowheads="1"/>
            </p:cNvSpPr>
            <p:nvPr/>
          </p:nvSpPr>
          <p:spPr bwMode="auto">
            <a:xfrm>
              <a:off x="2607523" y="5116513"/>
              <a:ext cx="363325" cy="111830"/>
            </a:xfrm>
            <a:prstGeom prst="rect">
              <a:avLst/>
            </a:prstGeom>
            <a:noFill/>
            <a:ln w="9525">
              <a:noFill/>
              <a:miter lim="800000"/>
              <a:headEnd/>
              <a:tailEnd/>
            </a:ln>
          </p:spPr>
          <p:txBody>
            <a:bodyPr wrap="none" lIns="0" tIns="0" rIns="0" bIns="0">
              <a:spAutoFit/>
            </a:bodyPr>
            <a:lstStyle/>
            <a:p>
              <a:pPr>
                <a:defRPr/>
              </a:pPr>
              <a:r>
                <a:rPr lang="en-US" sz="700" b="1" kern="0">
                  <a:solidFill>
                    <a:srgbClr val="000000"/>
                  </a:solidFill>
                  <a:latin typeface="Trebuchet MS"/>
                </a:rPr>
                <a:t>Bromide</a:t>
              </a:r>
              <a:endParaRPr lang="en-US" b="1" kern="0">
                <a:solidFill>
                  <a:srgbClr val="000000"/>
                </a:solidFill>
                <a:latin typeface="Trebuchet MS"/>
              </a:endParaRPr>
            </a:p>
          </p:txBody>
        </p:sp>
        <p:sp>
          <p:nvSpPr>
            <p:cNvPr id="148" name="Rectangle 438"/>
            <p:cNvSpPr>
              <a:spLocks noChangeArrowheads="1"/>
            </p:cNvSpPr>
            <p:nvPr/>
          </p:nvSpPr>
          <p:spPr bwMode="auto">
            <a:xfrm>
              <a:off x="2369398" y="5207000"/>
              <a:ext cx="306918" cy="79879"/>
            </a:xfrm>
            <a:prstGeom prst="rect">
              <a:avLst/>
            </a:prstGeom>
            <a:noFill/>
            <a:ln w="9525">
              <a:noFill/>
              <a:miter lim="800000"/>
              <a:headEnd/>
              <a:tailEnd/>
            </a:ln>
          </p:spPr>
          <p:txBody>
            <a:bodyPr wrap="none" lIns="0" tIns="0" rIns="0" bIns="0">
              <a:spAutoFit/>
            </a:bodyPr>
            <a:lstStyle/>
            <a:p>
              <a:pPr>
                <a:defRPr/>
              </a:pPr>
              <a:r>
                <a:rPr lang="en-US" sz="500" b="1" kern="0">
                  <a:solidFill>
                    <a:srgbClr val="000000"/>
                  </a:solidFill>
                  <a:latin typeface="Trebuchet MS"/>
                </a:rPr>
                <a:t>Tulip Crk.</a:t>
              </a:r>
              <a:endParaRPr lang="en-US" b="1" kern="0">
                <a:solidFill>
                  <a:srgbClr val="000000"/>
                </a:solidFill>
                <a:latin typeface="Trebuchet MS"/>
              </a:endParaRPr>
            </a:p>
          </p:txBody>
        </p:sp>
        <p:sp>
          <p:nvSpPr>
            <p:cNvPr id="149" name="Rectangle 439"/>
            <p:cNvSpPr>
              <a:spLocks noChangeArrowheads="1"/>
            </p:cNvSpPr>
            <p:nvPr/>
          </p:nvSpPr>
          <p:spPr bwMode="auto">
            <a:xfrm>
              <a:off x="2369398" y="5314950"/>
              <a:ext cx="190787" cy="79879"/>
            </a:xfrm>
            <a:prstGeom prst="rect">
              <a:avLst/>
            </a:prstGeom>
            <a:noFill/>
            <a:ln w="9525">
              <a:noFill/>
              <a:miter lim="800000"/>
              <a:headEnd/>
              <a:tailEnd/>
            </a:ln>
          </p:spPr>
          <p:txBody>
            <a:bodyPr wrap="none" lIns="0" tIns="0" rIns="0" bIns="0">
              <a:spAutoFit/>
            </a:bodyPr>
            <a:lstStyle/>
            <a:p>
              <a:pPr>
                <a:defRPr/>
              </a:pPr>
              <a:r>
                <a:rPr lang="en-US" sz="500" b="1" kern="0">
                  <a:solidFill>
                    <a:srgbClr val="000000"/>
                  </a:solidFill>
                  <a:latin typeface="Trebuchet MS"/>
                </a:rPr>
                <a:t>Mclish</a:t>
              </a:r>
              <a:endParaRPr lang="en-US" b="1" kern="0">
                <a:solidFill>
                  <a:srgbClr val="000000"/>
                </a:solidFill>
                <a:latin typeface="Trebuchet MS"/>
              </a:endParaRPr>
            </a:p>
          </p:txBody>
        </p:sp>
        <p:sp>
          <p:nvSpPr>
            <p:cNvPr id="150" name="Rectangle 440"/>
            <p:cNvSpPr>
              <a:spLocks noChangeArrowheads="1"/>
            </p:cNvSpPr>
            <p:nvPr/>
          </p:nvSpPr>
          <p:spPr bwMode="auto">
            <a:xfrm>
              <a:off x="2369398" y="5422900"/>
              <a:ext cx="287010" cy="79879"/>
            </a:xfrm>
            <a:prstGeom prst="rect">
              <a:avLst/>
            </a:prstGeom>
            <a:noFill/>
            <a:ln w="9525">
              <a:noFill/>
              <a:miter lim="800000"/>
              <a:headEnd/>
              <a:tailEnd/>
            </a:ln>
          </p:spPr>
          <p:txBody>
            <a:bodyPr wrap="none" lIns="0" tIns="0" rIns="0" bIns="0">
              <a:spAutoFit/>
            </a:bodyPr>
            <a:lstStyle/>
            <a:p>
              <a:pPr>
                <a:defRPr/>
              </a:pPr>
              <a:r>
                <a:rPr lang="en-US" sz="500" b="1" kern="0">
                  <a:solidFill>
                    <a:srgbClr val="000000"/>
                  </a:solidFill>
                  <a:latin typeface="Trebuchet MS"/>
                </a:rPr>
                <a:t>Oil Creek</a:t>
              </a:r>
              <a:endParaRPr lang="en-US" b="1" kern="0">
                <a:solidFill>
                  <a:srgbClr val="000000"/>
                </a:solidFill>
                <a:latin typeface="Trebuchet MS"/>
              </a:endParaRPr>
            </a:p>
          </p:txBody>
        </p:sp>
        <p:sp>
          <p:nvSpPr>
            <p:cNvPr id="151" name="Rectangle 441"/>
            <p:cNvSpPr>
              <a:spLocks noChangeArrowheads="1"/>
            </p:cNvSpPr>
            <p:nvPr/>
          </p:nvSpPr>
          <p:spPr bwMode="auto">
            <a:xfrm rot="16200000">
              <a:off x="2024571" y="5313976"/>
              <a:ext cx="359455" cy="111486"/>
            </a:xfrm>
            <a:prstGeom prst="rect">
              <a:avLst/>
            </a:prstGeom>
            <a:noFill/>
            <a:ln w="9525">
              <a:noFill/>
              <a:miter lim="800000"/>
              <a:headEnd/>
              <a:tailEnd/>
            </a:ln>
          </p:spPr>
          <p:txBody>
            <a:bodyPr wrap="none" lIns="0" tIns="0" rIns="0" bIns="0">
              <a:spAutoFit/>
            </a:bodyPr>
            <a:lstStyle/>
            <a:p>
              <a:pPr>
                <a:defRPr/>
              </a:pPr>
              <a:r>
                <a:rPr lang="en-US" sz="700" b="1" kern="0">
                  <a:solidFill>
                    <a:srgbClr val="000000"/>
                  </a:solidFill>
                  <a:latin typeface="Trebuchet MS"/>
                </a:rPr>
                <a:t>Simpson</a:t>
              </a:r>
              <a:endParaRPr lang="en-US" b="1" kern="0">
                <a:solidFill>
                  <a:srgbClr val="000000"/>
                </a:solidFill>
                <a:latin typeface="Trebuchet MS"/>
              </a:endParaRPr>
            </a:p>
          </p:txBody>
        </p:sp>
        <p:sp>
          <p:nvSpPr>
            <p:cNvPr id="152" name="Rectangle 442"/>
            <p:cNvSpPr>
              <a:spLocks noChangeArrowheads="1"/>
            </p:cNvSpPr>
            <p:nvPr/>
          </p:nvSpPr>
          <p:spPr bwMode="auto">
            <a:xfrm>
              <a:off x="2859935" y="5245100"/>
              <a:ext cx="316872" cy="79879"/>
            </a:xfrm>
            <a:prstGeom prst="rect">
              <a:avLst/>
            </a:prstGeom>
            <a:noFill/>
            <a:ln w="9525">
              <a:noFill/>
              <a:miter lim="800000"/>
              <a:headEnd/>
              <a:tailEnd/>
            </a:ln>
          </p:spPr>
          <p:txBody>
            <a:bodyPr wrap="none" lIns="0" tIns="0" rIns="0" bIns="0">
              <a:spAutoFit/>
            </a:bodyPr>
            <a:lstStyle/>
            <a:p>
              <a:pPr>
                <a:defRPr/>
              </a:pPr>
              <a:r>
                <a:rPr lang="en-US" sz="500" b="1" kern="0">
                  <a:solidFill>
                    <a:srgbClr val="000000"/>
                  </a:solidFill>
                  <a:latin typeface="Trebuchet MS"/>
                </a:rPr>
                <a:t>McKee Sd.</a:t>
              </a:r>
              <a:endParaRPr lang="en-US" b="1" kern="0">
                <a:solidFill>
                  <a:srgbClr val="000000"/>
                </a:solidFill>
                <a:latin typeface="Trebuchet MS"/>
              </a:endParaRPr>
            </a:p>
          </p:txBody>
        </p:sp>
        <p:sp>
          <p:nvSpPr>
            <p:cNvPr id="153" name="Rectangle 443"/>
            <p:cNvSpPr>
              <a:spLocks noChangeArrowheads="1"/>
            </p:cNvSpPr>
            <p:nvPr/>
          </p:nvSpPr>
          <p:spPr bwMode="auto">
            <a:xfrm>
              <a:off x="2844060" y="5360988"/>
              <a:ext cx="363325" cy="79879"/>
            </a:xfrm>
            <a:prstGeom prst="rect">
              <a:avLst/>
            </a:prstGeom>
            <a:noFill/>
            <a:ln w="9525">
              <a:noFill/>
              <a:miter lim="800000"/>
              <a:headEnd/>
              <a:tailEnd/>
            </a:ln>
          </p:spPr>
          <p:txBody>
            <a:bodyPr wrap="none" lIns="0" tIns="0" rIns="0" bIns="0">
              <a:spAutoFit/>
            </a:bodyPr>
            <a:lstStyle/>
            <a:p>
              <a:pPr>
                <a:defRPr/>
              </a:pPr>
              <a:r>
                <a:rPr lang="en-US" sz="500" b="1" kern="0">
                  <a:solidFill>
                    <a:srgbClr val="000000"/>
                  </a:solidFill>
                  <a:latin typeface="Trebuchet MS"/>
                </a:rPr>
                <a:t>Waddell Sd.</a:t>
              </a:r>
              <a:endParaRPr lang="en-US" b="1" kern="0">
                <a:solidFill>
                  <a:srgbClr val="000000"/>
                </a:solidFill>
                <a:latin typeface="Trebuchet MS"/>
              </a:endParaRPr>
            </a:p>
          </p:txBody>
        </p:sp>
        <p:sp>
          <p:nvSpPr>
            <p:cNvPr id="154" name="Rectangle 444"/>
            <p:cNvSpPr>
              <a:spLocks noChangeArrowheads="1"/>
            </p:cNvSpPr>
            <p:nvPr/>
          </p:nvSpPr>
          <p:spPr bwMode="auto">
            <a:xfrm>
              <a:off x="2851998" y="5470525"/>
              <a:ext cx="351711" cy="79879"/>
            </a:xfrm>
            <a:prstGeom prst="rect">
              <a:avLst/>
            </a:prstGeom>
            <a:noFill/>
            <a:ln w="9525">
              <a:noFill/>
              <a:miter lim="800000"/>
              <a:headEnd/>
              <a:tailEnd/>
            </a:ln>
          </p:spPr>
          <p:txBody>
            <a:bodyPr wrap="none" lIns="0" tIns="0" rIns="0" bIns="0">
              <a:spAutoFit/>
            </a:bodyPr>
            <a:lstStyle/>
            <a:p>
              <a:pPr>
                <a:defRPr/>
              </a:pPr>
              <a:r>
                <a:rPr lang="en-US" sz="500" b="1" kern="0">
                  <a:solidFill>
                    <a:srgbClr val="000000"/>
                  </a:solidFill>
                  <a:latin typeface="Trebuchet MS"/>
                </a:rPr>
                <a:t>Connell Sd.</a:t>
              </a:r>
              <a:endParaRPr lang="en-US" b="1" kern="0">
                <a:solidFill>
                  <a:srgbClr val="000000"/>
                </a:solidFill>
                <a:latin typeface="Trebuchet MS"/>
              </a:endParaRPr>
            </a:p>
          </p:txBody>
        </p:sp>
        <p:sp>
          <p:nvSpPr>
            <p:cNvPr id="155" name="Rectangle 445"/>
            <p:cNvSpPr>
              <a:spLocks noChangeArrowheads="1"/>
            </p:cNvSpPr>
            <p:nvPr/>
          </p:nvSpPr>
          <p:spPr bwMode="auto">
            <a:xfrm>
              <a:off x="2690073" y="5524500"/>
              <a:ext cx="225626" cy="111830"/>
            </a:xfrm>
            <a:prstGeom prst="rect">
              <a:avLst/>
            </a:prstGeom>
            <a:noFill/>
            <a:ln w="9525">
              <a:noFill/>
              <a:miter lim="800000"/>
              <a:headEnd/>
              <a:tailEnd/>
            </a:ln>
          </p:spPr>
          <p:txBody>
            <a:bodyPr wrap="none" lIns="0" tIns="0" rIns="0" bIns="0">
              <a:spAutoFit/>
            </a:bodyPr>
            <a:lstStyle/>
            <a:p>
              <a:pPr>
                <a:defRPr/>
              </a:pPr>
              <a:r>
                <a:rPr lang="en-US" sz="700" b="1" kern="0">
                  <a:solidFill>
                    <a:srgbClr val="000000"/>
                  </a:solidFill>
                  <a:latin typeface="Trebuchet MS"/>
                </a:rPr>
                <a:t>Joins</a:t>
              </a:r>
              <a:endParaRPr lang="en-US" b="1" kern="0">
                <a:solidFill>
                  <a:srgbClr val="000000"/>
                </a:solidFill>
                <a:latin typeface="Trebuchet MS"/>
              </a:endParaRPr>
            </a:p>
          </p:txBody>
        </p:sp>
        <p:sp>
          <p:nvSpPr>
            <p:cNvPr id="156" name="Rectangle 446"/>
            <p:cNvSpPr>
              <a:spLocks noChangeArrowheads="1"/>
            </p:cNvSpPr>
            <p:nvPr/>
          </p:nvSpPr>
          <p:spPr bwMode="auto">
            <a:xfrm>
              <a:off x="2832948" y="4972397"/>
              <a:ext cx="315213" cy="79879"/>
            </a:xfrm>
            <a:prstGeom prst="rect">
              <a:avLst/>
            </a:prstGeom>
            <a:noFill/>
            <a:ln w="9525">
              <a:noFill/>
              <a:miter lim="800000"/>
              <a:headEnd/>
              <a:tailEnd/>
            </a:ln>
          </p:spPr>
          <p:txBody>
            <a:bodyPr wrap="none" lIns="0" tIns="0" rIns="0" bIns="0">
              <a:spAutoFit/>
            </a:bodyPr>
            <a:lstStyle/>
            <a:p>
              <a:pPr>
                <a:defRPr/>
              </a:pPr>
              <a:r>
                <a:rPr lang="en-US" sz="500" b="1" kern="0" dirty="0">
                  <a:solidFill>
                    <a:srgbClr val="000000"/>
                  </a:solidFill>
                  <a:latin typeface="Trebuchet MS"/>
                </a:rPr>
                <a:t>Sylvan Sh.</a:t>
              </a:r>
              <a:endParaRPr lang="en-US" b="1" kern="0" dirty="0">
                <a:solidFill>
                  <a:srgbClr val="000000"/>
                </a:solidFill>
                <a:latin typeface="Trebuchet MS"/>
              </a:endParaRPr>
            </a:p>
          </p:txBody>
        </p:sp>
        <p:sp>
          <p:nvSpPr>
            <p:cNvPr id="157" name="Rectangle 464"/>
            <p:cNvSpPr>
              <a:spLocks noChangeArrowheads="1"/>
            </p:cNvSpPr>
            <p:nvPr/>
          </p:nvSpPr>
          <p:spPr bwMode="auto">
            <a:xfrm>
              <a:off x="2365902" y="1874838"/>
              <a:ext cx="924071" cy="111830"/>
            </a:xfrm>
            <a:prstGeom prst="rect">
              <a:avLst/>
            </a:prstGeom>
            <a:noFill/>
            <a:ln w="9525">
              <a:noFill/>
              <a:miter lim="800000"/>
              <a:headEnd/>
              <a:tailEnd/>
            </a:ln>
          </p:spPr>
          <p:txBody>
            <a:bodyPr wrap="none" lIns="0" tIns="0" rIns="0" bIns="0">
              <a:spAutoFit/>
            </a:bodyPr>
            <a:lstStyle/>
            <a:p>
              <a:pPr>
                <a:defRPr/>
              </a:pPr>
              <a:r>
                <a:rPr lang="en-US" sz="700" b="1" kern="0" dirty="0">
                  <a:solidFill>
                    <a:srgbClr val="000000"/>
                  </a:solidFill>
                  <a:latin typeface="Trebuchet MS"/>
                </a:rPr>
                <a:t>Holt / Upper Leonard</a:t>
              </a:r>
              <a:endParaRPr lang="en-US" b="1" kern="0" dirty="0">
                <a:solidFill>
                  <a:srgbClr val="000000"/>
                </a:solidFill>
                <a:latin typeface="Trebuchet MS"/>
              </a:endParaRPr>
            </a:p>
          </p:txBody>
        </p:sp>
        <p:sp>
          <p:nvSpPr>
            <p:cNvPr id="158" name="Rectangle 466"/>
            <p:cNvSpPr>
              <a:spLocks noChangeArrowheads="1"/>
            </p:cNvSpPr>
            <p:nvPr/>
          </p:nvSpPr>
          <p:spPr bwMode="auto">
            <a:xfrm>
              <a:off x="2286000" y="2076450"/>
              <a:ext cx="429685" cy="111830"/>
            </a:xfrm>
            <a:prstGeom prst="rect">
              <a:avLst/>
            </a:prstGeom>
            <a:noFill/>
            <a:ln w="9525">
              <a:noFill/>
              <a:miter lim="800000"/>
              <a:headEnd/>
              <a:tailEnd/>
            </a:ln>
          </p:spPr>
          <p:txBody>
            <a:bodyPr wrap="none" lIns="0" tIns="0" rIns="0" bIns="0">
              <a:spAutoFit/>
            </a:bodyPr>
            <a:lstStyle/>
            <a:p>
              <a:pPr>
                <a:defRPr/>
              </a:pPr>
              <a:r>
                <a:rPr lang="en-US" sz="700" b="1" kern="0" dirty="0" err="1">
                  <a:solidFill>
                    <a:srgbClr val="000000"/>
                  </a:solidFill>
                  <a:latin typeface="Trebuchet MS"/>
                </a:rPr>
                <a:t>Spraberry</a:t>
              </a:r>
              <a:endParaRPr lang="en-US" b="1" kern="0" dirty="0">
                <a:solidFill>
                  <a:srgbClr val="000000"/>
                </a:solidFill>
                <a:latin typeface="Trebuchet MS"/>
              </a:endParaRPr>
            </a:p>
          </p:txBody>
        </p:sp>
        <p:sp>
          <p:nvSpPr>
            <p:cNvPr id="159" name="Rectangle 468"/>
            <p:cNvSpPr>
              <a:spLocks noChangeArrowheads="1"/>
            </p:cNvSpPr>
            <p:nvPr/>
          </p:nvSpPr>
          <p:spPr bwMode="auto">
            <a:xfrm>
              <a:off x="2626331" y="2258754"/>
              <a:ext cx="187469" cy="95855"/>
            </a:xfrm>
            <a:prstGeom prst="rect">
              <a:avLst/>
            </a:prstGeom>
            <a:noFill/>
            <a:ln w="9525">
              <a:noFill/>
              <a:miter lim="800000"/>
              <a:headEnd/>
              <a:tailEnd/>
            </a:ln>
          </p:spPr>
          <p:txBody>
            <a:bodyPr wrap="none" lIns="0" tIns="0" rIns="0" bIns="0">
              <a:spAutoFit/>
            </a:bodyPr>
            <a:lstStyle/>
            <a:p>
              <a:pPr>
                <a:defRPr/>
              </a:pPr>
              <a:r>
                <a:rPr lang="en-US" sz="600" b="1" kern="0" dirty="0">
                  <a:solidFill>
                    <a:srgbClr val="000000"/>
                  </a:solidFill>
                  <a:latin typeface="Trebuchet MS"/>
                </a:rPr>
                <a:t>Dean</a:t>
              </a:r>
            </a:p>
          </p:txBody>
        </p:sp>
        <p:sp>
          <p:nvSpPr>
            <p:cNvPr id="160" name="Rectangle 469"/>
            <p:cNvSpPr>
              <a:spLocks noChangeArrowheads="1"/>
            </p:cNvSpPr>
            <p:nvPr/>
          </p:nvSpPr>
          <p:spPr bwMode="auto">
            <a:xfrm>
              <a:off x="2161435" y="1857375"/>
              <a:ext cx="185738" cy="159757"/>
            </a:xfrm>
            <a:prstGeom prst="rect">
              <a:avLst/>
            </a:prstGeom>
            <a:noFill/>
            <a:ln w="9525">
              <a:noFill/>
              <a:miter lim="800000"/>
              <a:headEnd/>
              <a:tailEnd/>
            </a:ln>
          </p:spPr>
          <p:txBody>
            <a:bodyPr lIns="0" tIns="0" rIns="0" bIns="0">
              <a:spAutoFit/>
            </a:bodyPr>
            <a:lstStyle/>
            <a:p>
              <a:pPr>
                <a:defRPr/>
              </a:pPr>
              <a:r>
                <a:rPr lang="en-US" sz="500" b="1" kern="0">
                  <a:solidFill>
                    <a:srgbClr val="000000"/>
                  </a:solidFill>
                  <a:latin typeface="Trebuchet MS"/>
                </a:rPr>
                <a:t>Clear-</a:t>
              </a:r>
            </a:p>
            <a:p>
              <a:pPr>
                <a:defRPr/>
              </a:pPr>
              <a:r>
                <a:rPr lang="en-US" sz="500" b="1" kern="0">
                  <a:solidFill>
                    <a:srgbClr val="000000"/>
                  </a:solidFill>
                  <a:latin typeface="Trebuchet MS"/>
                </a:rPr>
                <a:t>fork</a:t>
              </a:r>
              <a:endParaRPr lang="en-US" b="1" kern="0">
                <a:solidFill>
                  <a:srgbClr val="000000"/>
                </a:solidFill>
                <a:latin typeface="Trebuchet MS"/>
              </a:endParaRPr>
            </a:p>
          </p:txBody>
        </p:sp>
        <p:grpSp>
          <p:nvGrpSpPr>
            <p:cNvPr id="161" name="Group 572"/>
            <p:cNvGrpSpPr>
              <a:grpSpLocks/>
            </p:cNvGrpSpPr>
            <p:nvPr/>
          </p:nvGrpSpPr>
          <p:grpSpPr bwMode="auto">
            <a:xfrm>
              <a:off x="2148735" y="3448050"/>
              <a:ext cx="1147763" cy="39688"/>
              <a:chOff x="1527" y="2790"/>
              <a:chExt cx="542" cy="33"/>
            </a:xfrm>
          </p:grpSpPr>
          <p:sp>
            <p:nvSpPr>
              <p:cNvPr id="227" name="Freeform 570"/>
              <p:cNvSpPr>
                <a:spLocks/>
              </p:cNvSpPr>
              <p:nvPr/>
            </p:nvSpPr>
            <p:spPr bwMode="auto">
              <a:xfrm>
                <a:off x="1527" y="2793"/>
                <a:ext cx="280" cy="30"/>
              </a:xfrm>
              <a:custGeom>
                <a:avLst/>
                <a:gdLst>
                  <a:gd name="T0" fmla="*/ 0 w 564"/>
                  <a:gd name="T1" fmla="*/ 29 h 30"/>
                  <a:gd name="T2" fmla="*/ 0 w 564"/>
                  <a:gd name="T3" fmla="*/ 0 h 30"/>
                  <a:gd name="T4" fmla="*/ 0 w 564"/>
                  <a:gd name="T5" fmla="*/ 30 h 30"/>
                  <a:gd name="T6" fmla="*/ 0 w 564"/>
                  <a:gd name="T7" fmla="*/ 0 h 30"/>
                  <a:gd name="T8" fmla="*/ 0 w 564"/>
                  <a:gd name="T9" fmla="*/ 30 h 30"/>
                  <a:gd name="T10" fmla="*/ 0 w 564"/>
                  <a:gd name="T11" fmla="*/ 0 h 30"/>
                  <a:gd name="T12" fmla="*/ 0 w 564"/>
                  <a:gd name="T13" fmla="*/ 29 h 30"/>
                  <a:gd name="T14" fmla="*/ 0 w 564"/>
                  <a:gd name="T15" fmla="*/ 0 h 30"/>
                  <a:gd name="T16" fmla="*/ 0 w 564"/>
                  <a:gd name="T17" fmla="*/ 29 h 30"/>
                  <a:gd name="T18" fmla="*/ 0 w 564"/>
                  <a:gd name="T19" fmla="*/ 0 h 30"/>
                  <a:gd name="T20" fmla="*/ 0 w 564"/>
                  <a:gd name="T21" fmla="*/ 30 h 30"/>
                  <a:gd name="T22" fmla="*/ 0 w 564"/>
                  <a:gd name="T23" fmla="*/ 0 h 3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64"/>
                  <a:gd name="T37" fmla="*/ 0 h 30"/>
                  <a:gd name="T38" fmla="*/ 564 w 564"/>
                  <a:gd name="T39" fmla="*/ 30 h 3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64" h="30">
                    <a:moveTo>
                      <a:pt x="0" y="29"/>
                    </a:moveTo>
                    <a:cubicBezTo>
                      <a:pt x="18" y="14"/>
                      <a:pt x="36" y="0"/>
                      <a:pt x="53" y="0"/>
                    </a:cubicBezTo>
                    <a:cubicBezTo>
                      <a:pt x="70" y="0"/>
                      <a:pt x="87" y="30"/>
                      <a:pt x="104" y="30"/>
                    </a:cubicBezTo>
                    <a:cubicBezTo>
                      <a:pt x="121" y="30"/>
                      <a:pt x="138" y="0"/>
                      <a:pt x="155" y="0"/>
                    </a:cubicBezTo>
                    <a:cubicBezTo>
                      <a:pt x="172" y="0"/>
                      <a:pt x="189" y="30"/>
                      <a:pt x="206" y="30"/>
                    </a:cubicBezTo>
                    <a:cubicBezTo>
                      <a:pt x="223" y="30"/>
                      <a:pt x="238" y="0"/>
                      <a:pt x="255" y="0"/>
                    </a:cubicBezTo>
                    <a:cubicBezTo>
                      <a:pt x="272" y="0"/>
                      <a:pt x="291" y="29"/>
                      <a:pt x="308" y="29"/>
                    </a:cubicBezTo>
                    <a:cubicBezTo>
                      <a:pt x="325" y="29"/>
                      <a:pt x="343" y="0"/>
                      <a:pt x="360" y="0"/>
                    </a:cubicBezTo>
                    <a:cubicBezTo>
                      <a:pt x="377" y="0"/>
                      <a:pt x="394" y="29"/>
                      <a:pt x="411" y="29"/>
                    </a:cubicBezTo>
                    <a:cubicBezTo>
                      <a:pt x="428" y="29"/>
                      <a:pt x="448" y="0"/>
                      <a:pt x="465" y="0"/>
                    </a:cubicBezTo>
                    <a:cubicBezTo>
                      <a:pt x="482" y="0"/>
                      <a:pt x="500" y="30"/>
                      <a:pt x="516" y="30"/>
                    </a:cubicBezTo>
                    <a:cubicBezTo>
                      <a:pt x="532" y="30"/>
                      <a:pt x="548" y="15"/>
                      <a:pt x="564" y="0"/>
                    </a:cubicBezTo>
                  </a:path>
                </a:pathLst>
              </a:custGeom>
              <a:noFill/>
              <a:ln w="19050" cmpd="sng">
                <a:solidFill>
                  <a:srgbClr val="000000"/>
                </a:solidFill>
                <a:round/>
                <a:headEnd/>
                <a:tailEnd/>
              </a:ln>
            </p:spPr>
            <p:txBody>
              <a:bodyPr/>
              <a:lstStyle/>
              <a:p>
                <a:pPr>
                  <a:defRPr/>
                </a:pPr>
                <a:endParaRPr lang="en-US" b="1" kern="0">
                  <a:solidFill>
                    <a:srgbClr val="000000"/>
                  </a:solidFill>
                  <a:latin typeface="Trebuchet MS"/>
                </a:endParaRPr>
              </a:p>
            </p:txBody>
          </p:sp>
          <p:sp>
            <p:nvSpPr>
              <p:cNvPr id="228" name="Freeform 571"/>
              <p:cNvSpPr>
                <a:spLocks/>
              </p:cNvSpPr>
              <p:nvPr/>
            </p:nvSpPr>
            <p:spPr bwMode="auto">
              <a:xfrm>
                <a:off x="1789" y="2790"/>
                <a:ext cx="280" cy="30"/>
              </a:xfrm>
              <a:custGeom>
                <a:avLst/>
                <a:gdLst>
                  <a:gd name="T0" fmla="*/ 0 w 564"/>
                  <a:gd name="T1" fmla="*/ 29 h 30"/>
                  <a:gd name="T2" fmla="*/ 0 w 564"/>
                  <a:gd name="T3" fmla="*/ 0 h 30"/>
                  <a:gd name="T4" fmla="*/ 0 w 564"/>
                  <a:gd name="T5" fmla="*/ 30 h 30"/>
                  <a:gd name="T6" fmla="*/ 0 w 564"/>
                  <a:gd name="T7" fmla="*/ 0 h 30"/>
                  <a:gd name="T8" fmla="*/ 0 w 564"/>
                  <a:gd name="T9" fmla="*/ 30 h 30"/>
                  <a:gd name="T10" fmla="*/ 0 w 564"/>
                  <a:gd name="T11" fmla="*/ 0 h 30"/>
                  <a:gd name="T12" fmla="*/ 0 w 564"/>
                  <a:gd name="T13" fmla="*/ 29 h 30"/>
                  <a:gd name="T14" fmla="*/ 0 w 564"/>
                  <a:gd name="T15" fmla="*/ 0 h 30"/>
                  <a:gd name="T16" fmla="*/ 0 w 564"/>
                  <a:gd name="T17" fmla="*/ 29 h 30"/>
                  <a:gd name="T18" fmla="*/ 0 w 564"/>
                  <a:gd name="T19" fmla="*/ 0 h 30"/>
                  <a:gd name="T20" fmla="*/ 0 w 564"/>
                  <a:gd name="T21" fmla="*/ 30 h 30"/>
                  <a:gd name="T22" fmla="*/ 0 w 564"/>
                  <a:gd name="T23" fmla="*/ 0 h 3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64"/>
                  <a:gd name="T37" fmla="*/ 0 h 30"/>
                  <a:gd name="T38" fmla="*/ 564 w 564"/>
                  <a:gd name="T39" fmla="*/ 30 h 3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64" h="30">
                    <a:moveTo>
                      <a:pt x="0" y="29"/>
                    </a:moveTo>
                    <a:cubicBezTo>
                      <a:pt x="18" y="14"/>
                      <a:pt x="36" y="0"/>
                      <a:pt x="53" y="0"/>
                    </a:cubicBezTo>
                    <a:cubicBezTo>
                      <a:pt x="70" y="0"/>
                      <a:pt x="87" y="30"/>
                      <a:pt x="104" y="30"/>
                    </a:cubicBezTo>
                    <a:cubicBezTo>
                      <a:pt x="121" y="30"/>
                      <a:pt x="138" y="0"/>
                      <a:pt x="155" y="0"/>
                    </a:cubicBezTo>
                    <a:cubicBezTo>
                      <a:pt x="172" y="0"/>
                      <a:pt x="189" y="30"/>
                      <a:pt x="206" y="30"/>
                    </a:cubicBezTo>
                    <a:cubicBezTo>
                      <a:pt x="223" y="30"/>
                      <a:pt x="238" y="0"/>
                      <a:pt x="255" y="0"/>
                    </a:cubicBezTo>
                    <a:cubicBezTo>
                      <a:pt x="272" y="0"/>
                      <a:pt x="291" y="29"/>
                      <a:pt x="308" y="29"/>
                    </a:cubicBezTo>
                    <a:cubicBezTo>
                      <a:pt x="325" y="29"/>
                      <a:pt x="343" y="0"/>
                      <a:pt x="360" y="0"/>
                    </a:cubicBezTo>
                    <a:cubicBezTo>
                      <a:pt x="377" y="0"/>
                      <a:pt x="394" y="29"/>
                      <a:pt x="411" y="29"/>
                    </a:cubicBezTo>
                    <a:cubicBezTo>
                      <a:pt x="428" y="29"/>
                      <a:pt x="448" y="0"/>
                      <a:pt x="465" y="0"/>
                    </a:cubicBezTo>
                    <a:cubicBezTo>
                      <a:pt x="482" y="0"/>
                      <a:pt x="500" y="30"/>
                      <a:pt x="516" y="30"/>
                    </a:cubicBezTo>
                    <a:cubicBezTo>
                      <a:pt x="532" y="30"/>
                      <a:pt x="548" y="15"/>
                      <a:pt x="564" y="0"/>
                    </a:cubicBezTo>
                  </a:path>
                </a:pathLst>
              </a:custGeom>
              <a:noFill/>
              <a:ln w="19050" cmpd="sng">
                <a:solidFill>
                  <a:srgbClr val="000000"/>
                </a:solidFill>
                <a:round/>
                <a:headEnd/>
                <a:tailEnd/>
              </a:ln>
            </p:spPr>
            <p:txBody>
              <a:bodyPr/>
              <a:lstStyle/>
              <a:p>
                <a:pPr>
                  <a:defRPr/>
                </a:pPr>
                <a:endParaRPr lang="en-US" b="1" kern="0">
                  <a:solidFill>
                    <a:srgbClr val="000000"/>
                  </a:solidFill>
                  <a:latin typeface="Trebuchet MS"/>
                </a:endParaRPr>
              </a:p>
            </p:txBody>
          </p:sp>
        </p:grpSp>
        <p:sp>
          <p:nvSpPr>
            <p:cNvPr id="162" name="Rectangle 388"/>
            <p:cNvSpPr>
              <a:spLocks noChangeArrowheads="1"/>
            </p:cNvSpPr>
            <p:nvPr/>
          </p:nvSpPr>
          <p:spPr bwMode="auto">
            <a:xfrm>
              <a:off x="2313835" y="3486150"/>
              <a:ext cx="328485" cy="79879"/>
            </a:xfrm>
            <a:prstGeom prst="rect">
              <a:avLst/>
            </a:prstGeom>
            <a:noFill/>
            <a:ln w="9525">
              <a:noFill/>
              <a:miter lim="800000"/>
              <a:headEnd/>
              <a:tailEnd/>
            </a:ln>
          </p:spPr>
          <p:txBody>
            <a:bodyPr wrap="none" lIns="0" tIns="0" rIns="0" bIns="0">
              <a:spAutoFit/>
            </a:bodyPr>
            <a:lstStyle/>
            <a:p>
              <a:pPr>
                <a:defRPr/>
              </a:pPr>
              <a:r>
                <a:rPr lang="en-US" sz="500" b="1" kern="0">
                  <a:solidFill>
                    <a:srgbClr val="000000"/>
                  </a:solidFill>
                  <a:latin typeface="Trebuchet MS"/>
                </a:rPr>
                <a:t>U. Miss Lm</a:t>
              </a:r>
            </a:p>
          </p:txBody>
        </p:sp>
        <p:grpSp>
          <p:nvGrpSpPr>
            <p:cNvPr id="163" name="Group 576"/>
            <p:cNvGrpSpPr>
              <a:grpSpLocks/>
            </p:cNvGrpSpPr>
            <p:nvPr/>
          </p:nvGrpSpPr>
          <p:grpSpPr bwMode="auto">
            <a:xfrm>
              <a:off x="2153498" y="5622925"/>
              <a:ext cx="1146175" cy="39688"/>
              <a:chOff x="1527" y="2790"/>
              <a:chExt cx="542" cy="33"/>
            </a:xfrm>
          </p:grpSpPr>
          <p:sp>
            <p:nvSpPr>
              <p:cNvPr id="225" name="Freeform 577"/>
              <p:cNvSpPr>
                <a:spLocks/>
              </p:cNvSpPr>
              <p:nvPr/>
            </p:nvSpPr>
            <p:spPr bwMode="auto">
              <a:xfrm>
                <a:off x="1527" y="2793"/>
                <a:ext cx="280" cy="30"/>
              </a:xfrm>
              <a:custGeom>
                <a:avLst/>
                <a:gdLst>
                  <a:gd name="T0" fmla="*/ 0 w 564"/>
                  <a:gd name="T1" fmla="*/ 29 h 30"/>
                  <a:gd name="T2" fmla="*/ 0 w 564"/>
                  <a:gd name="T3" fmla="*/ 0 h 30"/>
                  <a:gd name="T4" fmla="*/ 0 w 564"/>
                  <a:gd name="T5" fmla="*/ 30 h 30"/>
                  <a:gd name="T6" fmla="*/ 0 w 564"/>
                  <a:gd name="T7" fmla="*/ 0 h 30"/>
                  <a:gd name="T8" fmla="*/ 0 w 564"/>
                  <a:gd name="T9" fmla="*/ 30 h 30"/>
                  <a:gd name="T10" fmla="*/ 0 w 564"/>
                  <a:gd name="T11" fmla="*/ 0 h 30"/>
                  <a:gd name="T12" fmla="*/ 0 w 564"/>
                  <a:gd name="T13" fmla="*/ 29 h 30"/>
                  <a:gd name="T14" fmla="*/ 0 w 564"/>
                  <a:gd name="T15" fmla="*/ 0 h 30"/>
                  <a:gd name="T16" fmla="*/ 0 w 564"/>
                  <a:gd name="T17" fmla="*/ 29 h 30"/>
                  <a:gd name="T18" fmla="*/ 0 w 564"/>
                  <a:gd name="T19" fmla="*/ 0 h 30"/>
                  <a:gd name="T20" fmla="*/ 0 w 564"/>
                  <a:gd name="T21" fmla="*/ 30 h 30"/>
                  <a:gd name="T22" fmla="*/ 0 w 564"/>
                  <a:gd name="T23" fmla="*/ 0 h 3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64"/>
                  <a:gd name="T37" fmla="*/ 0 h 30"/>
                  <a:gd name="T38" fmla="*/ 564 w 564"/>
                  <a:gd name="T39" fmla="*/ 30 h 3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64" h="30">
                    <a:moveTo>
                      <a:pt x="0" y="29"/>
                    </a:moveTo>
                    <a:cubicBezTo>
                      <a:pt x="18" y="14"/>
                      <a:pt x="36" y="0"/>
                      <a:pt x="53" y="0"/>
                    </a:cubicBezTo>
                    <a:cubicBezTo>
                      <a:pt x="70" y="0"/>
                      <a:pt x="87" y="30"/>
                      <a:pt x="104" y="30"/>
                    </a:cubicBezTo>
                    <a:cubicBezTo>
                      <a:pt x="121" y="30"/>
                      <a:pt x="138" y="0"/>
                      <a:pt x="155" y="0"/>
                    </a:cubicBezTo>
                    <a:cubicBezTo>
                      <a:pt x="172" y="0"/>
                      <a:pt x="189" y="30"/>
                      <a:pt x="206" y="30"/>
                    </a:cubicBezTo>
                    <a:cubicBezTo>
                      <a:pt x="223" y="30"/>
                      <a:pt x="238" y="0"/>
                      <a:pt x="255" y="0"/>
                    </a:cubicBezTo>
                    <a:cubicBezTo>
                      <a:pt x="272" y="0"/>
                      <a:pt x="291" y="29"/>
                      <a:pt x="308" y="29"/>
                    </a:cubicBezTo>
                    <a:cubicBezTo>
                      <a:pt x="325" y="29"/>
                      <a:pt x="343" y="0"/>
                      <a:pt x="360" y="0"/>
                    </a:cubicBezTo>
                    <a:cubicBezTo>
                      <a:pt x="377" y="0"/>
                      <a:pt x="394" y="29"/>
                      <a:pt x="411" y="29"/>
                    </a:cubicBezTo>
                    <a:cubicBezTo>
                      <a:pt x="428" y="29"/>
                      <a:pt x="448" y="0"/>
                      <a:pt x="465" y="0"/>
                    </a:cubicBezTo>
                    <a:cubicBezTo>
                      <a:pt x="482" y="0"/>
                      <a:pt x="500" y="30"/>
                      <a:pt x="516" y="30"/>
                    </a:cubicBezTo>
                    <a:cubicBezTo>
                      <a:pt x="532" y="30"/>
                      <a:pt x="548" y="15"/>
                      <a:pt x="564" y="0"/>
                    </a:cubicBezTo>
                  </a:path>
                </a:pathLst>
              </a:custGeom>
              <a:noFill/>
              <a:ln w="19050" cmpd="sng">
                <a:solidFill>
                  <a:srgbClr val="000000"/>
                </a:solidFill>
                <a:round/>
                <a:headEnd/>
                <a:tailEnd/>
              </a:ln>
            </p:spPr>
            <p:txBody>
              <a:bodyPr/>
              <a:lstStyle/>
              <a:p>
                <a:pPr>
                  <a:defRPr/>
                </a:pPr>
                <a:endParaRPr lang="en-US" b="1" kern="0">
                  <a:solidFill>
                    <a:srgbClr val="000000"/>
                  </a:solidFill>
                  <a:latin typeface="Trebuchet MS"/>
                </a:endParaRPr>
              </a:p>
            </p:txBody>
          </p:sp>
          <p:sp>
            <p:nvSpPr>
              <p:cNvPr id="226" name="Freeform 578"/>
              <p:cNvSpPr>
                <a:spLocks/>
              </p:cNvSpPr>
              <p:nvPr/>
            </p:nvSpPr>
            <p:spPr bwMode="auto">
              <a:xfrm>
                <a:off x="1789" y="2790"/>
                <a:ext cx="280" cy="30"/>
              </a:xfrm>
              <a:custGeom>
                <a:avLst/>
                <a:gdLst>
                  <a:gd name="T0" fmla="*/ 0 w 564"/>
                  <a:gd name="T1" fmla="*/ 29 h 30"/>
                  <a:gd name="T2" fmla="*/ 0 w 564"/>
                  <a:gd name="T3" fmla="*/ 0 h 30"/>
                  <a:gd name="T4" fmla="*/ 0 w 564"/>
                  <a:gd name="T5" fmla="*/ 30 h 30"/>
                  <a:gd name="T6" fmla="*/ 0 w 564"/>
                  <a:gd name="T7" fmla="*/ 0 h 30"/>
                  <a:gd name="T8" fmla="*/ 0 w 564"/>
                  <a:gd name="T9" fmla="*/ 30 h 30"/>
                  <a:gd name="T10" fmla="*/ 0 w 564"/>
                  <a:gd name="T11" fmla="*/ 0 h 30"/>
                  <a:gd name="T12" fmla="*/ 0 w 564"/>
                  <a:gd name="T13" fmla="*/ 29 h 30"/>
                  <a:gd name="T14" fmla="*/ 0 w 564"/>
                  <a:gd name="T15" fmla="*/ 0 h 30"/>
                  <a:gd name="T16" fmla="*/ 0 w 564"/>
                  <a:gd name="T17" fmla="*/ 29 h 30"/>
                  <a:gd name="T18" fmla="*/ 0 w 564"/>
                  <a:gd name="T19" fmla="*/ 0 h 30"/>
                  <a:gd name="T20" fmla="*/ 0 w 564"/>
                  <a:gd name="T21" fmla="*/ 30 h 30"/>
                  <a:gd name="T22" fmla="*/ 0 w 564"/>
                  <a:gd name="T23" fmla="*/ 0 h 3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64"/>
                  <a:gd name="T37" fmla="*/ 0 h 30"/>
                  <a:gd name="T38" fmla="*/ 564 w 564"/>
                  <a:gd name="T39" fmla="*/ 30 h 3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64" h="30">
                    <a:moveTo>
                      <a:pt x="0" y="29"/>
                    </a:moveTo>
                    <a:cubicBezTo>
                      <a:pt x="18" y="14"/>
                      <a:pt x="36" y="0"/>
                      <a:pt x="53" y="0"/>
                    </a:cubicBezTo>
                    <a:cubicBezTo>
                      <a:pt x="70" y="0"/>
                      <a:pt x="87" y="30"/>
                      <a:pt x="104" y="30"/>
                    </a:cubicBezTo>
                    <a:cubicBezTo>
                      <a:pt x="121" y="30"/>
                      <a:pt x="138" y="0"/>
                      <a:pt x="155" y="0"/>
                    </a:cubicBezTo>
                    <a:cubicBezTo>
                      <a:pt x="172" y="0"/>
                      <a:pt x="189" y="30"/>
                      <a:pt x="206" y="30"/>
                    </a:cubicBezTo>
                    <a:cubicBezTo>
                      <a:pt x="223" y="30"/>
                      <a:pt x="238" y="0"/>
                      <a:pt x="255" y="0"/>
                    </a:cubicBezTo>
                    <a:cubicBezTo>
                      <a:pt x="272" y="0"/>
                      <a:pt x="291" y="29"/>
                      <a:pt x="308" y="29"/>
                    </a:cubicBezTo>
                    <a:cubicBezTo>
                      <a:pt x="325" y="29"/>
                      <a:pt x="343" y="0"/>
                      <a:pt x="360" y="0"/>
                    </a:cubicBezTo>
                    <a:cubicBezTo>
                      <a:pt x="377" y="0"/>
                      <a:pt x="394" y="29"/>
                      <a:pt x="411" y="29"/>
                    </a:cubicBezTo>
                    <a:cubicBezTo>
                      <a:pt x="428" y="29"/>
                      <a:pt x="448" y="0"/>
                      <a:pt x="465" y="0"/>
                    </a:cubicBezTo>
                    <a:cubicBezTo>
                      <a:pt x="482" y="0"/>
                      <a:pt x="500" y="30"/>
                      <a:pt x="516" y="30"/>
                    </a:cubicBezTo>
                    <a:cubicBezTo>
                      <a:pt x="532" y="30"/>
                      <a:pt x="548" y="15"/>
                      <a:pt x="564" y="0"/>
                    </a:cubicBezTo>
                  </a:path>
                </a:pathLst>
              </a:custGeom>
              <a:noFill/>
              <a:ln w="19050" cmpd="sng">
                <a:solidFill>
                  <a:srgbClr val="000000"/>
                </a:solidFill>
                <a:round/>
                <a:headEnd/>
                <a:tailEnd/>
              </a:ln>
            </p:spPr>
            <p:txBody>
              <a:bodyPr/>
              <a:lstStyle/>
              <a:p>
                <a:pPr>
                  <a:defRPr/>
                </a:pPr>
                <a:endParaRPr lang="en-US" b="1" kern="0">
                  <a:solidFill>
                    <a:srgbClr val="000000"/>
                  </a:solidFill>
                  <a:latin typeface="Trebuchet MS"/>
                </a:endParaRPr>
              </a:p>
            </p:txBody>
          </p:sp>
        </p:grpSp>
        <p:grpSp>
          <p:nvGrpSpPr>
            <p:cNvPr id="164" name="Group 579"/>
            <p:cNvGrpSpPr>
              <a:grpSpLocks/>
            </p:cNvGrpSpPr>
            <p:nvPr/>
          </p:nvGrpSpPr>
          <p:grpSpPr bwMode="auto">
            <a:xfrm>
              <a:off x="2150323" y="5872163"/>
              <a:ext cx="1147762" cy="39687"/>
              <a:chOff x="1527" y="2790"/>
              <a:chExt cx="542" cy="33"/>
            </a:xfrm>
          </p:grpSpPr>
          <p:sp>
            <p:nvSpPr>
              <p:cNvPr id="223" name="Freeform 580"/>
              <p:cNvSpPr>
                <a:spLocks/>
              </p:cNvSpPr>
              <p:nvPr/>
            </p:nvSpPr>
            <p:spPr bwMode="auto">
              <a:xfrm>
                <a:off x="1527" y="2793"/>
                <a:ext cx="280" cy="30"/>
              </a:xfrm>
              <a:custGeom>
                <a:avLst/>
                <a:gdLst>
                  <a:gd name="T0" fmla="*/ 0 w 564"/>
                  <a:gd name="T1" fmla="*/ 29 h 30"/>
                  <a:gd name="T2" fmla="*/ 0 w 564"/>
                  <a:gd name="T3" fmla="*/ 0 h 30"/>
                  <a:gd name="T4" fmla="*/ 0 w 564"/>
                  <a:gd name="T5" fmla="*/ 30 h 30"/>
                  <a:gd name="T6" fmla="*/ 0 w 564"/>
                  <a:gd name="T7" fmla="*/ 0 h 30"/>
                  <a:gd name="T8" fmla="*/ 0 w 564"/>
                  <a:gd name="T9" fmla="*/ 30 h 30"/>
                  <a:gd name="T10" fmla="*/ 0 w 564"/>
                  <a:gd name="T11" fmla="*/ 0 h 30"/>
                  <a:gd name="T12" fmla="*/ 0 w 564"/>
                  <a:gd name="T13" fmla="*/ 29 h 30"/>
                  <a:gd name="T14" fmla="*/ 0 w 564"/>
                  <a:gd name="T15" fmla="*/ 0 h 30"/>
                  <a:gd name="T16" fmla="*/ 0 w 564"/>
                  <a:gd name="T17" fmla="*/ 29 h 30"/>
                  <a:gd name="T18" fmla="*/ 0 w 564"/>
                  <a:gd name="T19" fmla="*/ 0 h 30"/>
                  <a:gd name="T20" fmla="*/ 0 w 564"/>
                  <a:gd name="T21" fmla="*/ 30 h 30"/>
                  <a:gd name="T22" fmla="*/ 0 w 564"/>
                  <a:gd name="T23" fmla="*/ 0 h 3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64"/>
                  <a:gd name="T37" fmla="*/ 0 h 30"/>
                  <a:gd name="T38" fmla="*/ 564 w 564"/>
                  <a:gd name="T39" fmla="*/ 30 h 3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64" h="30">
                    <a:moveTo>
                      <a:pt x="0" y="29"/>
                    </a:moveTo>
                    <a:cubicBezTo>
                      <a:pt x="18" y="14"/>
                      <a:pt x="36" y="0"/>
                      <a:pt x="53" y="0"/>
                    </a:cubicBezTo>
                    <a:cubicBezTo>
                      <a:pt x="70" y="0"/>
                      <a:pt x="87" y="30"/>
                      <a:pt x="104" y="30"/>
                    </a:cubicBezTo>
                    <a:cubicBezTo>
                      <a:pt x="121" y="30"/>
                      <a:pt x="138" y="0"/>
                      <a:pt x="155" y="0"/>
                    </a:cubicBezTo>
                    <a:cubicBezTo>
                      <a:pt x="172" y="0"/>
                      <a:pt x="189" y="30"/>
                      <a:pt x="206" y="30"/>
                    </a:cubicBezTo>
                    <a:cubicBezTo>
                      <a:pt x="223" y="30"/>
                      <a:pt x="238" y="0"/>
                      <a:pt x="255" y="0"/>
                    </a:cubicBezTo>
                    <a:cubicBezTo>
                      <a:pt x="272" y="0"/>
                      <a:pt x="291" y="29"/>
                      <a:pt x="308" y="29"/>
                    </a:cubicBezTo>
                    <a:cubicBezTo>
                      <a:pt x="325" y="29"/>
                      <a:pt x="343" y="0"/>
                      <a:pt x="360" y="0"/>
                    </a:cubicBezTo>
                    <a:cubicBezTo>
                      <a:pt x="377" y="0"/>
                      <a:pt x="394" y="29"/>
                      <a:pt x="411" y="29"/>
                    </a:cubicBezTo>
                    <a:cubicBezTo>
                      <a:pt x="428" y="29"/>
                      <a:pt x="448" y="0"/>
                      <a:pt x="465" y="0"/>
                    </a:cubicBezTo>
                    <a:cubicBezTo>
                      <a:pt x="482" y="0"/>
                      <a:pt x="500" y="30"/>
                      <a:pt x="516" y="30"/>
                    </a:cubicBezTo>
                    <a:cubicBezTo>
                      <a:pt x="532" y="30"/>
                      <a:pt x="548" y="15"/>
                      <a:pt x="564" y="0"/>
                    </a:cubicBezTo>
                  </a:path>
                </a:pathLst>
              </a:custGeom>
              <a:noFill/>
              <a:ln w="19050" cmpd="sng">
                <a:solidFill>
                  <a:srgbClr val="000000"/>
                </a:solidFill>
                <a:round/>
                <a:headEnd/>
                <a:tailEnd/>
              </a:ln>
            </p:spPr>
            <p:txBody>
              <a:bodyPr/>
              <a:lstStyle/>
              <a:p>
                <a:pPr>
                  <a:defRPr/>
                </a:pPr>
                <a:endParaRPr lang="en-US" b="1" kern="0">
                  <a:solidFill>
                    <a:srgbClr val="000000"/>
                  </a:solidFill>
                  <a:latin typeface="Trebuchet MS"/>
                </a:endParaRPr>
              </a:p>
            </p:txBody>
          </p:sp>
          <p:sp>
            <p:nvSpPr>
              <p:cNvPr id="224" name="Freeform 581"/>
              <p:cNvSpPr>
                <a:spLocks/>
              </p:cNvSpPr>
              <p:nvPr/>
            </p:nvSpPr>
            <p:spPr bwMode="auto">
              <a:xfrm>
                <a:off x="1789" y="2790"/>
                <a:ext cx="280" cy="30"/>
              </a:xfrm>
              <a:custGeom>
                <a:avLst/>
                <a:gdLst>
                  <a:gd name="T0" fmla="*/ 0 w 564"/>
                  <a:gd name="T1" fmla="*/ 29 h 30"/>
                  <a:gd name="T2" fmla="*/ 0 w 564"/>
                  <a:gd name="T3" fmla="*/ 0 h 30"/>
                  <a:gd name="T4" fmla="*/ 0 w 564"/>
                  <a:gd name="T5" fmla="*/ 30 h 30"/>
                  <a:gd name="T6" fmla="*/ 0 w 564"/>
                  <a:gd name="T7" fmla="*/ 0 h 30"/>
                  <a:gd name="T8" fmla="*/ 0 w 564"/>
                  <a:gd name="T9" fmla="*/ 30 h 30"/>
                  <a:gd name="T10" fmla="*/ 0 w 564"/>
                  <a:gd name="T11" fmla="*/ 0 h 30"/>
                  <a:gd name="T12" fmla="*/ 0 w 564"/>
                  <a:gd name="T13" fmla="*/ 29 h 30"/>
                  <a:gd name="T14" fmla="*/ 0 w 564"/>
                  <a:gd name="T15" fmla="*/ 0 h 30"/>
                  <a:gd name="T16" fmla="*/ 0 w 564"/>
                  <a:gd name="T17" fmla="*/ 29 h 30"/>
                  <a:gd name="T18" fmla="*/ 0 w 564"/>
                  <a:gd name="T19" fmla="*/ 0 h 30"/>
                  <a:gd name="T20" fmla="*/ 0 w 564"/>
                  <a:gd name="T21" fmla="*/ 30 h 30"/>
                  <a:gd name="T22" fmla="*/ 0 w 564"/>
                  <a:gd name="T23" fmla="*/ 0 h 3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64"/>
                  <a:gd name="T37" fmla="*/ 0 h 30"/>
                  <a:gd name="T38" fmla="*/ 564 w 564"/>
                  <a:gd name="T39" fmla="*/ 30 h 3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64" h="30">
                    <a:moveTo>
                      <a:pt x="0" y="29"/>
                    </a:moveTo>
                    <a:cubicBezTo>
                      <a:pt x="18" y="14"/>
                      <a:pt x="36" y="0"/>
                      <a:pt x="53" y="0"/>
                    </a:cubicBezTo>
                    <a:cubicBezTo>
                      <a:pt x="70" y="0"/>
                      <a:pt x="87" y="30"/>
                      <a:pt x="104" y="30"/>
                    </a:cubicBezTo>
                    <a:cubicBezTo>
                      <a:pt x="121" y="30"/>
                      <a:pt x="138" y="0"/>
                      <a:pt x="155" y="0"/>
                    </a:cubicBezTo>
                    <a:cubicBezTo>
                      <a:pt x="172" y="0"/>
                      <a:pt x="189" y="30"/>
                      <a:pt x="206" y="30"/>
                    </a:cubicBezTo>
                    <a:cubicBezTo>
                      <a:pt x="223" y="30"/>
                      <a:pt x="238" y="0"/>
                      <a:pt x="255" y="0"/>
                    </a:cubicBezTo>
                    <a:cubicBezTo>
                      <a:pt x="272" y="0"/>
                      <a:pt x="291" y="29"/>
                      <a:pt x="308" y="29"/>
                    </a:cubicBezTo>
                    <a:cubicBezTo>
                      <a:pt x="325" y="29"/>
                      <a:pt x="343" y="0"/>
                      <a:pt x="360" y="0"/>
                    </a:cubicBezTo>
                    <a:cubicBezTo>
                      <a:pt x="377" y="0"/>
                      <a:pt x="394" y="29"/>
                      <a:pt x="411" y="29"/>
                    </a:cubicBezTo>
                    <a:cubicBezTo>
                      <a:pt x="428" y="29"/>
                      <a:pt x="448" y="0"/>
                      <a:pt x="465" y="0"/>
                    </a:cubicBezTo>
                    <a:cubicBezTo>
                      <a:pt x="482" y="0"/>
                      <a:pt x="500" y="30"/>
                      <a:pt x="516" y="30"/>
                    </a:cubicBezTo>
                    <a:cubicBezTo>
                      <a:pt x="532" y="30"/>
                      <a:pt x="548" y="15"/>
                      <a:pt x="564" y="0"/>
                    </a:cubicBezTo>
                  </a:path>
                </a:pathLst>
              </a:custGeom>
              <a:noFill/>
              <a:ln w="19050" cmpd="sng">
                <a:solidFill>
                  <a:srgbClr val="000000"/>
                </a:solidFill>
                <a:round/>
                <a:headEnd/>
                <a:tailEnd/>
              </a:ln>
            </p:spPr>
            <p:txBody>
              <a:bodyPr/>
              <a:lstStyle/>
              <a:p>
                <a:pPr>
                  <a:defRPr/>
                </a:pPr>
                <a:endParaRPr lang="en-US" b="1" kern="0">
                  <a:solidFill>
                    <a:srgbClr val="000000"/>
                  </a:solidFill>
                  <a:latin typeface="Trebuchet MS"/>
                </a:endParaRPr>
              </a:p>
            </p:txBody>
          </p:sp>
        </p:grpSp>
        <p:grpSp>
          <p:nvGrpSpPr>
            <p:cNvPr id="165" name="Group 582"/>
            <p:cNvGrpSpPr>
              <a:grpSpLocks/>
            </p:cNvGrpSpPr>
            <p:nvPr/>
          </p:nvGrpSpPr>
          <p:grpSpPr bwMode="auto">
            <a:xfrm>
              <a:off x="2153498" y="6162675"/>
              <a:ext cx="1146175" cy="39688"/>
              <a:chOff x="1527" y="2790"/>
              <a:chExt cx="542" cy="33"/>
            </a:xfrm>
          </p:grpSpPr>
          <p:sp>
            <p:nvSpPr>
              <p:cNvPr id="221" name="Freeform 583"/>
              <p:cNvSpPr>
                <a:spLocks/>
              </p:cNvSpPr>
              <p:nvPr/>
            </p:nvSpPr>
            <p:spPr bwMode="auto">
              <a:xfrm>
                <a:off x="1527" y="2793"/>
                <a:ext cx="280" cy="30"/>
              </a:xfrm>
              <a:custGeom>
                <a:avLst/>
                <a:gdLst>
                  <a:gd name="T0" fmla="*/ 0 w 564"/>
                  <a:gd name="T1" fmla="*/ 29 h 30"/>
                  <a:gd name="T2" fmla="*/ 0 w 564"/>
                  <a:gd name="T3" fmla="*/ 0 h 30"/>
                  <a:gd name="T4" fmla="*/ 0 w 564"/>
                  <a:gd name="T5" fmla="*/ 30 h 30"/>
                  <a:gd name="T6" fmla="*/ 0 w 564"/>
                  <a:gd name="T7" fmla="*/ 0 h 30"/>
                  <a:gd name="T8" fmla="*/ 0 w 564"/>
                  <a:gd name="T9" fmla="*/ 30 h 30"/>
                  <a:gd name="T10" fmla="*/ 0 w 564"/>
                  <a:gd name="T11" fmla="*/ 0 h 30"/>
                  <a:gd name="T12" fmla="*/ 0 w 564"/>
                  <a:gd name="T13" fmla="*/ 29 h 30"/>
                  <a:gd name="T14" fmla="*/ 0 w 564"/>
                  <a:gd name="T15" fmla="*/ 0 h 30"/>
                  <a:gd name="T16" fmla="*/ 0 w 564"/>
                  <a:gd name="T17" fmla="*/ 29 h 30"/>
                  <a:gd name="T18" fmla="*/ 0 w 564"/>
                  <a:gd name="T19" fmla="*/ 0 h 30"/>
                  <a:gd name="T20" fmla="*/ 0 w 564"/>
                  <a:gd name="T21" fmla="*/ 30 h 30"/>
                  <a:gd name="T22" fmla="*/ 0 w 564"/>
                  <a:gd name="T23" fmla="*/ 0 h 3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64"/>
                  <a:gd name="T37" fmla="*/ 0 h 30"/>
                  <a:gd name="T38" fmla="*/ 564 w 564"/>
                  <a:gd name="T39" fmla="*/ 30 h 3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64" h="30">
                    <a:moveTo>
                      <a:pt x="0" y="29"/>
                    </a:moveTo>
                    <a:cubicBezTo>
                      <a:pt x="18" y="14"/>
                      <a:pt x="36" y="0"/>
                      <a:pt x="53" y="0"/>
                    </a:cubicBezTo>
                    <a:cubicBezTo>
                      <a:pt x="70" y="0"/>
                      <a:pt x="87" y="30"/>
                      <a:pt x="104" y="30"/>
                    </a:cubicBezTo>
                    <a:cubicBezTo>
                      <a:pt x="121" y="30"/>
                      <a:pt x="138" y="0"/>
                      <a:pt x="155" y="0"/>
                    </a:cubicBezTo>
                    <a:cubicBezTo>
                      <a:pt x="172" y="0"/>
                      <a:pt x="189" y="30"/>
                      <a:pt x="206" y="30"/>
                    </a:cubicBezTo>
                    <a:cubicBezTo>
                      <a:pt x="223" y="30"/>
                      <a:pt x="238" y="0"/>
                      <a:pt x="255" y="0"/>
                    </a:cubicBezTo>
                    <a:cubicBezTo>
                      <a:pt x="272" y="0"/>
                      <a:pt x="291" y="29"/>
                      <a:pt x="308" y="29"/>
                    </a:cubicBezTo>
                    <a:cubicBezTo>
                      <a:pt x="325" y="29"/>
                      <a:pt x="343" y="0"/>
                      <a:pt x="360" y="0"/>
                    </a:cubicBezTo>
                    <a:cubicBezTo>
                      <a:pt x="377" y="0"/>
                      <a:pt x="394" y="29"/>
                      <a:pt x="411" y="29"/>
                    </a:cubicBezTo>
                    <a:cubicBezTo>
                      <a:pt x="428" y="29"/>
                      <a:pt x="448" y="0"/>
                      <a:pt x="465" y="0"/>
                    </a:cubicBezTo>
                    <a:cubicBezTo>
                      <a:pt x="482" y="0"/>
                      <a:pt x="500" y="30"/>
                      <a:pt x="516" y="30"/>
                    </a:cubicBezTo>
                    <a:cubicBezTo>
                      <a:pt x="532" y="30"/>
                      <a:pt x="548" y="15"/>
                      <a:pt x="564" y="0"/>
                    </a:cubicBezTo>
                  </a:path>
                </a:pathLst>
              </a:custGeom>
              <a:noFill/>
              <a:ln w="19050" cmpd="sng">
                <a:solidFill>
                  <a:srgbClr val="000000"/>
                </a:solidFill>
                <a:round/>
                <a:headEnd/>
                <a:tailEnd/>
              </a:ln>
            </p:spPr>
            <p:txBody>
              <a:bodyPr/>
              <a:lstStyle/>
              <a:p>
                <a:pPr>
                  <a:defRPr/>
                </a:pPr>
                <a:endParaRPr lang="en-US" b="1" kern="0">
                  <a:solidFill>
                    <a:srgbClr val="000000"/>
                  </a:solidFill>
                  <a:latin typeface="Trebuchet MS"/>
                </a:endParaRPr>
              </a:p>
            </p:txBody>
          </p:sp>
          <p:sp>
            <p:nvSpPr>
              <p:cNvPr id="222" name="Freeform 584"/>
              <p:cNvSpPr>
                <a:spLocks/>
              </p:cNvSpPr>
              <p:nvPr/>
            </p:nvSpPr>
            <p:spPr bwMode="auto">
              <a:xfrm>
                <a:off x="1789" y="2790"/>
                <a:ext cx="280" cy="30"/>
              </a:xfrm>
              <a:custGeom>
                <a:avLst/>
                <a:gdLst>
                  <a:gd name="T0" fmla="*/ 0 w 564"/>
                  <a:gd name="T1" fmla="*/ 29 h 30"/>
                  <a:gd name="T2" fmla="*/ 0 w 564"/>
                  <a:gd name="T3" fmla="*/ 0 h 30"/>
                  <a:gd name="T4" fmla="*/ 0 w 564"/>
                  <a:gd name="T5" fmla="*/ 30 h 30"/>
                  <a:gd name="T6" fmla="*/ 0 w 564"/>
                  <a:gd name="T7" fmla="*/ 0 h 30"/>
                  <a:gd name="T8" fmla="*/ 0 w 564"/>
                  <a:gd name="T9" fmla="*/ 30 h 30"/>
                  <a:gd name="T10" fmla="*/ 0 w 564"/>
                  <a:gd name="T11" fmla="*/ 0 h 30"/>
                  <a:gd name="T12" fmla="*/ 0 w 564"/>
                  <a:gd name="T13" fmla="*/ 29 h 30"/>
                  <a:gd name="T14" fmla="*/ 0 w 564"/>
                  <a:gd name="T15" fmla="*/ 0 h 30"/>
                  <a:gd name="T16" fmla="*/ 0 w 564"/>
                  <a:gd name="T17" fmla="*/ 29 h 30"/>
                  <a:gd name="T18" fmla="*/ 0 w 564"/>
                  <a:gd name="T19" fmla="*/ 0 h 30"/>
                  <a:gd name="T20" fmla="*/ 0 w 564"/>
                  <a:gd name="T21" fmla="*/ 30 h 30"/>
                  <a:gd name="T22" fmla="*/ 0 w 564"/>
                  <a:gd name="T23" fmla="*/ 0 h 3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64"/>
                  <a:gd name="T37" fmla="*/ 0 h 30"/>
                  <a:gd name="T38" fmla="*/ 564 w 564"/>
                  <a:gd name="T39" fmla="*/ 30 h 3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64" h="30">
                    <a:moveTo>
                      <a:pt x="0" y="29"/>
                    </a:moveTo>
                    <a:cubicBezTo>
                      <a:pt x="18" y="14"/>
                      <a:pt x="36" y="0"/>
                      <a:pt x="53" y="0"/>
                    </a:cubicBezTo>
                    <a:cubicBezTo>
                      <a:pt x="70" y="0"/>
                      <a:pt x="87" y="30"/>
                      <a:pt x="104" y="30"/>
                    </a:cubicBezTo>
                    <a:cubicBezTo>
                      <a:pt x="121" y="30"/>
                      <a:pt x="138" y="0"/>
                      <a:pt x="155" y="0"/>
                    </a:cubicBezTo>
                    <a:cubicBezTo>
                      <a:pt x="172" y="0"/>
                      <a:pt x="189" y="30"/>
                      <a:pt x="206" y="30"/>
                    </a:cubicBezTo>
                    <a:cubicBezTo>
                      <a:pt x="223" y="30"/>
                      <a:pt x="238" y="0"/>
                      <a:pt x="255" y="0"/>
                    </a:cubicBezTo>
                    <a:cubicBezTo>
                      <a:pt x="272" y="0"/>
                      <a:pt x="291" y="29"/>
                      <a:pt x="308" y="29"/>
                    </a:cubicBezTo>
                    <a:cubicBezTo>
                      <a:pt x="325" y="29"/>
                      <a:pt x="343" y="0"/>
                      <a:pt x="360" y="0"/>
                    </a:cubicBezTo>
                    <a:cubicBezTo>
                      <a:pt x="377" y="0"/>
                      <a:pt x="394" y="29"/>
                      <a:pt x="411" y="29"/>
                    </a:cubicBezTo>
                    <a:cubicBezTo>
                      <a:pt x="428" y="29"/>
                      <a:pt x="448" y="0"/>
                      <a:pt x="465" y="0"/>
                    </a:cubicBezTo>
                    <a:cubicBezTo>
                      <a:pt x="482" y="0"/>
                      <a:pt x="500" y="30"/>
                      <a:pt x="516" y="30"/>
                    </a:cubicBezTo>
                    <a:cubicBezTo>
                      <a:pt x="532" y="30"/>
                      <a:pt x="548" y="15"/>
                      <a:pt x="564" y="0"/>
                    </a:cubicBezTo>
                  </a:path>
                </a:pathLst>
              </a:custGeom>
              <a:noFill/>
              <a:ln w="19050" cmpd="sng">
                <a:solidFill>
                  <a:srgbClr val="000000"/>
                </a:solidFill>
                <a:round/>
                <a:headEnd/>
                <a:tailEnd/>
              </a:ln>
            </p:spPr>
            <p:txBody>
              <a:bodyPr/>
              <a:lstStyle/>
              <a:p>
                <a:pPr>
                  <a:defRPr/>
                </a:pPr>
                <a:endParaRPr lang="en-US" b="1" kern="0">
                  <a:solidFill>
                    <a:srgbClr val="000000"/>
                  </a:solidFill>
                  <a:latin typeface="Trebuchet MS"/>
                </a:endParaRPr>
              </a:p>
            </p:txBody>
          </p:sp>
        </p:grpSp>
        <p:grpSp>
          <p:nvGrpSpPr>
            <p:cNvPr id="166" name="Group 585"/>
            <p:cNvGrpSpPr>
              <a:grpSpLocks/>
            </p:cNvGrpSpPr>
            <p:nvPr/>
          </p:nvGrpSpPr>
          <p:grpSpPr bwMode="auto">
            <a:xfrm>
              <a:off x="2147148" y="4972050"/>
              <a:ext cx="1146175" cy="39688"/>
              <a:chOff x="1527" y="2790"/>
              <a:chExt cx="542" cy="33"/>
            </a:xfrm>
          </p:grpSpPr>
          <p:sp>
            <p:nvSpPr>
              <p:cNvPr id="219" name="Freeform 586"/>
              <p:cNvSpPr>
                <a:spLocks/>
              </p:cNvSpPr>
              <p:nvPr/>
            </p:nvSpPr>
            <p:spPr bwMode="auto">
              <a:xfrm>
                <a:off x="1527" y="2793"/>
                <a:ext cx="280" cy="30"/>
              </a:xfrm>
              <a:custGeom>
                <a:avLst/>
                <a:gdLst>
                  <a:gd name="T0" fmla="*/ 0 w 564"/>
                  <a:gd name="T1" fmla="*/ 29 h 30"/>
                  <a:gd name="T2" fmla="*/ 0 w 564"/>
                  <a:gd name="T3" fmla="*/ 0 h 30"/>
                  <a:gd name="T4" fmla="*/ 0 w 564"/>
                  <a:gd name="T5" fmla="*/ 30 h 30"/>
                  <a:gd name="T6" fmla="*/ 0 w 564"/>
                  <a:gd name="T7" fmla="*/ 0 h 30"/>
                  <a:gd name="T8" fmla="*/ 0 w 564"/>
                  <a:gd name="T9" fmla="*/ 30 h 30"/>
                  <a:gd name="T10" fmla="*/ 0 w 564"/>
                  <a:gd name="T11" fmla="*/ 0 h 30"/>
                  <a:gd name="T12" fmla="*/ 0 w 564"/>
                  <a:gd name="T13" fmla="*/ 29 h 30"/>
                  <a:gd name="T14" fmla="*/ 0 w 564"/>
                  <a:gd name="T15" fmla="*/ 0 h 30"/>
                  <a:gd name="T16" fmla="*/ 0 w 564"/>
                  <a:gd name="T17" fmla="*/ 29 h 30"/>
                  <a:gd name="T18" fmla="*/ 0 w 564"/>
                  <a:gd name="T19" fmla="*/ 0 h 30"/>
                  <a:gd name="T20" fmla="*/ 0 w 564"/>
                  <a:gd name="T21" fmla="*/ 30 h 30"/>
                  <a:gd name="T22" fmla="*/ 0 w 564"/>
                  <a:gd name="T23" fmla="*/ 0 h 3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64"/>
                  <a:gd name="T37" fmla="*/ 0 h 30"/>
                  <a:gd name="T38" fmla="*/ 564 w 564"/>
                  <a:gd name="T39" fmla="*/ 30 h 3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64" h="30">
                    <a:moveTo>
                      <a:pt x="0" y="29"/>
                    </a:moveTo>
                    <a:cubicBezTo>
                      <a:pt x="18" y="14"/>
                      <a:pt x="36" y="0"/>
                      <a:pt x="53" y="0"/>
                    </a:cubicBezTo>
                    <a:cubicBezTo>
                      <a:pt x="70" y="0"/>
                      <a:pt x="87" y="30"/>
                      <a:pt x="104" y="30"/>
                    </a:cubicBezTo>
                    <a:cubicBezTo>
                      <a:pt x="121" y="30"/>
                      <a:pt x="138" y="0"/>
                      <a:pt x="155" y="0"/>
                    </a:cubicBezTo>
                    <a:cubicBezTo>
                      <a:pt x="172" y="0"/>
                      <a:pt x="189" y="30"/>
                      <a:pt x="206" y="30"/>
                    </a:cubicBezTo>
                    <a:cubicBezTo>
                      <a:pt x="223" y="30"/>
                      <a:pt x="238" y="0"/>
                      <a:pt x="255" y="0"/>
                    </a:cubicBezTo>
                    <a:cubicBezTo>
                      <a:pt x="272" y="0"/>
                      <a:pt x="291" y="29"/>
                      <a:pt x="308" y="29"/>
                    </a:cubicBezTo>
                    <a:cubicBezTo>
                      <a:pt x="325" y="29"/>
                      <a:pt x="343" y="0"/>
                      <a:pt x="360" y="0"/>
                    </a:cubicBezTo>
                    <a:cubicBezTo>
                      <a:pt x="377" y="0"/>
                      <a:pt x="394" y="29"/>
                      <a:pt x="411" y="29"/>
                    </a:cubicBezTo>
                    <a:cubicBezTo>
                      <a:pt x="428" y="29"/>
                      <a:pt x="448" y="0"/>
                      <a:pt x="465" y="0"/>
                    </a:cubicBezTo>
                    <a:cubicBezTo>
                      <a:pt x="482" y="0"/>
                      <a:pt x="500" y="30"/>
                      <a:pt x="516" y="30"/>
                    </a:cubicBezTo>
                    <a:cubicBezTo>
                      <a:pt x="532" y="30"/>
                      <a:pt x="548" y="15"/>
                      <a:pt x="564" y="0"/>
                    </a:cubicBezTo>
                  </a:path>
                </a:pathLst>
              </a:custGeom>
              <a:noFill/>
              <a:ln w="12700" cmpd="sng">
                <a:solidFill>
                  <a:srgbClr val="000000"/>
                </a:solidFill>
                <a:round/>
                <a:headEnd/>
                <a:tailEnd/>
              </a:ln>
            </p:spPr>
            <p:txBody>
              <a:bodyPr/>
              <a:lstStyle/>
              <a:p>
                <a:pPr>
                  <a:defRPr/>
                </a:pPr>
                <a:endParaRPr lang="en-US" b="1" kern="0">
                  <a:solidFill>
                    <a:srgbClr val="000000"/>
                  </a:solidFill>
                  <a:latin typeface="Trebuchet MS"/>
                </a:endParaRPr>
              </a:p>
            </p:txBody>
          </p:sp>
          <p:sp>
            <p:nvSpPr>
              <p:cNvPr id="220" name="Freeform 587"/>
              <p:cNvSpPr>
                <a:spLocks/>
              </p:cNvSpPr>
              <p:nvPr/>
            </p:nvSpPr>
            <p:spPr bwMode="auto">
              <a:xfrm>
                <a:off x="1789" y="2790"/>
                <a:ext cx="280" cy="30"/>
              </a:xfrm>
              <a:custGeom>
                <a:avLst/>
                <a:gdLst>
                  <a:gd name="T0" fmla="*/ 0 w 564"/>
                  <a:gd name="T1" fmla="*/ 29 h 30"/>
                  <a:gd name="T2" fmla="*/ 0 w 564"/>
                  <a:gd name="T3" fmla="*/ 0 h 30"/>
                  <a:gd name="T4" fmla="*/ 0 w 564"/>
                  <a:gd name="T5" fmla="*/ 30 h 30"/>
                  <a:gd name="T6" fmla="*/ 0 w 564"/>
                  <a:gd name="T7" fmla="*/ 0 h 30"/>
                  <a:gd name="T8" fmla="*/ 0 w 564"/>
                  <a:gd name="T9" fmla="*/ 30 h 30"/>
                  <a:gd name="T10" fmla="*/ 0 w 564"/>
                  <a:gd name="T11" fmla="*/ 0 h 30"/>
                  <a:gd name="T12" fmla="*/ 0 w 564"/>
                  <a:gd name="T13" fmla="*/ 29 h 30"/>
                  <a:gd name="T14" fmla="*/ 0 w 564"/>
                  <a:gd name="T15" fmla="*/ 0 h 30"/>
                  <a:gd name="T16" fmla="*/ 0 w 564"/>
                  <a:gd name="T17" fmla="*/ 29 h 30"/>
                  <a:gd name="T18" fmla="*/ 0 w 564"/>
                  <a:gd name="T19" fmla="*/ 0 h 30"/>
                  <a:gd name="T20" fmla="*/ 0 w 564"/>
                  <a:gd name="T21" fmla="*/ 30 h 30"/>
                  <a:gd name="T22" fmla="*/ 0 w 564"/>
                  <a:gd name="T23" fmla="*/ 0 h 3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64"/>
                  <a:gd name="T37" fmla="*/ 0 h 30"/>
                  <a:gd name="T38" fmla="*/ 564 w 564"/>
                  <a:gd name="T39" fmla="*/ 30 h 3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64" h="30">
                    <a:moveTo>
                      <a:pt x="0" y="29"/>
                    </a:moveTo>
                    <a:cubicBezTo>
                      <a:pt x="18" y="14"/>
                      <a:pt x="36" y="0"/>
                      <a:pt x="53" y="0"/>
                    </a:cubicBezTo>
                    <a:cubicBezTo>
                      <a:pt x="70" y="0"/>
                      <a:pt x="87" y="30"/>
                      <a:pt x="104" y="30"/>
                    </a:cubicBezTo>
                    <a:cubicBezTo>
                      <a:pt x="121" y="30"/>
                      <a:pt x="138" y="0"/>
                      <a:pt x="155" y="0"/>
                    </a:cubicBezTo>
                    <a:cubicBezTo>
                      <a:pt x="172" y="0"/>
                      <a:pt x="189" y="30"/>
                      <a:pt x="206" y="30"/>
                    </a:cubicBezTo>
                    <a:cubicBezTo>
                      <a:pt x="223" y="30"/>
                      <a:pt x="238" y="0"/>
                      <a:pt x="255" y="0"/>
                    </a:cubicBezTo>
                    <a:cubicBezTo>
                      <a:pt x="272" y="0"/>
                      <a:pt x="291" y="29"/>
                      <a:pt x="308" y="29"/>
                    </a:cubicBezTo>
                    <a:cubicBezTo>
                      <a:pt x="325" y="29"/>
                      <a:pt x="343" y="0"/>
                      <a:pt x="360" y="0"/>
                    </a:cubicBezTo>
                    <a:cubicBezTo>
                      <a:pt x="377" y="0"/>
                      <a:pt x="394" y="29"/>
                      <a:pt x="411" y="29"/>
                    </a:cubicBezTo>
                    <a:cubicBezTo>
                      <a:pt x="428" y="29"/>
                      <a:pt x="448" y="0"/>
                      <a:pt x="465" y="0"/>
                    </a:cubicBezTo>
                    <a:cubicBezTo>
                      <a:pt x="482" y="0"/>
                      <a:pt x="500" y="30"/>
                      <a:pt x="516" y="30"/>
                    </a:cubicBezTo>
                    <a:cubicBezTo>
                      <a:pt x="532" y="30"/>
                      <a:pt x="548" y="15"/>
                      <a:pt x="564" y="0"/>
                    </a:cubicBezTo>
                  </a:path>
                </a:pathLst>
              </a:custGeom>
              <a:noFill/>
              <a:ln w="12700" cmpd="sng">
                <a:solidFill>
                  <a:srgbClr val="000000"/>
                </a:solidFill>
                <a:round/>
                <a:headEnd/>
                <a:tailEnd/>
              </a:ln>
            </p:spPr>
            <p:txBody>
              <a:bodyPr/>
              <a:lstStyle/>
              <a:p>
                <a:pPr>
                  <a:defRPr/>
                </a:pPr>
                <a:endParaRPr lang="en-US" b="1" kern="0">
                  <a:solidFill>
                    <a:srgbClr val="000000"/>
                  </a:solidFill>
                  <a:latin typeface="Trebuchet MS"/>
                </a:endParaRPr>
              </a:p>
            </p:txBody>
          </p:sp>
        </p:grpSp>
        <p:grpSp>
          <p:nvGrpSpPr>
            <p:cNvPr id="167" name="Group 588"/>
            <p:cNvGrpSpPr>
              <a:grpSpLocks/>
            </p:cNvGrpSpPr>
            <p:nvPr/>
          </p:nvGrpSpPr>
          <p:grpSpPr bwMode="auto">
            <a:xfrm>
              <a:off x="2147148" y="4202113"/>
              <a:ext cx="1146175" cy="39687"/>
              <a:chOff x="1527" y="2790"/>
              <a:chExt cx="542" cy="33"/>
            </a:xfrm>
          </p:grpSpPr>
          <p:sp>
            <p:nvSpPr>
              <p:cNvPr id="217" name="Freeform 589"/>
              <p:cNvSpPr>
                <a:spLocks/>
              </p:cNvSpPr>
              <p:nvPr/>
            </p:nvSpPr>
            <p:spPr bwMode="auto">
              <a:xfrm>
                <a:off x="1527" y="2793"/>
                <a:ext cx="280" cy="30"/>
              </a:xfrm>
              <a:custGeom>
                <a:avLst/>
                <a:gdLst>
                  <a:gd name="T0" fmla="*/ 0 w 564"/>
                  <a:gd name="T1" fmla="*/ 29 h 30"/>
                  <a:gd name="T2" fmla="*/ 0 w 564"/>
                  <a:gd name="T3" fmla="*/ 0 h 30"/>
                  <a:gd name="T4" fmla="*/ 0 w 564"/>
                  <a:gd name="T5" fmla="*/ 30 h 30"/>
                  <a:gd name="T6" fmla="*/ 0 w 564"/>
                  <a:gd name="T7" fmla="*/ 0 h 30"/>
                  <a:gd name="T8" fmla="*/ 0 w 564"/>
                  <a:gd name="T9" fmla="*/ 30 h 30"/>
                  <a:gd name="T10" fmla="*/ 0 w 564"/>
                  <a:gd name="T11" fmla="*/ 0 h 30"/>
                  <a:gd name="T12" fmla="*/ 0 w 564"/>
                  <a:gd name="T13" fmla="*/ 29 h 30"/>
                  <a:gd name="T14" fmla="*/ 0 w 564"/>
                  <a:gd name="T15" fmla="*/ 0 h 30"/>
                  <a:gd name="T16" fmla="*/ 0 w 564"/>
                  <a:gd name="T17" fmla="*/ 29 h 30"/>
                  <a:gd name="T18" fmla="*/ 0 w 564"/>
                  <a:gd name="T19" fmla="*/ 0 h 30"/>
                  <a:gd name="T20" fmla="*/ 0 w 564"/>
                  <a:gd name="T21" fmla="*/ 30 h 30"/>
                  <a:gd name="T22" fmla="*/ 0 w 564"/>
                  <a:gd name="T23" fmla="*/ 0 h 3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64"/>
                  <a:gd name="T37" fmla="*/ 0 h 30"/>
                  <a:gd name="T38" fmla="*/ 564 w 564"/>
                  <a:gd name="T39" fmla="*/ 30 h 3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64" h="30">
                    <a:moveTo>
                      <a:pt x="0" y="29"/>
                    </a:moveTo>
                    <a:cubicBezTo>
                      <a:pt x="18" y="14"/>
                      <a:pt x="36" y="0"/>
                      <a:pt x="53" y="0"/>
                    </a:cubicBezTo>
                    <a:cubicBezTo>
                      <a:pt x="70" y="0"/>
                      <a:pt x="87" y="30"/>
                      <a:pt x="104" y="30"/>
                    </a:cubicBezTo>
                    <a:cubicBezTo>
                      <a:pt x="121" y="30"/>
                      <a:pt x="138" y="0"/>
                      <a:pt x="155" y="0"/>
                    </a:cubicBezTo>
                    <a:cubicBezTo>
                      <a:pt x="172" y="0"/>
                      <a:pt x="189" y="30"/>
                      <a:pt x="206" y="30"/>
                    </a:cubicBezTo>
                    <a:cubicBezTo>
                      <a:pt x="223" y="30"/>
                      <a:pt x="238" y="0"/>
                      <a:pt x="255" y="0"/>
                    </a:cubicBezTo>
                    <a:cubicBezTo>
                      <a:pt x="272" y="0"/>
                      <a:pt x="291" y="29"/>
                      <a:pt x="308" y="29"/>
                    </a:cubicBezTo>
                    <a:cubicBezTo>
                      <a:pt x="325" y="29"/>
                      <a:pt x="343" y="0"/>
                      <a:pt x="360" y="0"/>
                    </a:cubicBezTo>
                    <a:cubicBezTo>
                      <a:pt x="377" y="0"/>
                      <a:pt x="394" y="29"/>
                      <a:pt x="411" y="29"/>
                    </a:cubicBezTo>
                    <a:cubicBezTo>
                      <a:pt x="428" y="29"/>
                      <a:pt x="448" y="0"/>
                      <a:pt x="465" y="0"/>
                    </a:cubicBezTo>
                    <a:cubicBezTo>
                      <a:pt x="482" y="0"/>
                      <a:pt x="500" y="30"/>
                      <a:pt x="516" y="30"/>
                    </a:cubicBezTo>
                    <a:cubicBezTo>
                      <a:pt x="532" y="30"/>
                      <a:pt x="548" y="15"/>
                      <a:pt x="564" y="0"/>
                    </a:cubicBezTo>
                  </a:path>
                </a:pathLst>
              </a:custGeom>
              <a:noFill/>
              <a:ln w="12700" cmpd="sng">
                <a:solidFill>
                  <a:srgbClr val="000000"/>
                </a:solidFill>
                <a:round/>
                <a:headEnd/>
                <a:tailEnd/>
              </a:ln>
            </p:spPr>
            <p:txBody>
              <a:bodyPr/>
              <a:lstStyle/>
              <a:p>
                <a:pPr>
                  <a:defRPr/>
                </a:pPr>
                <a:endParaRPr lang="en-US" b="1" kern="0">
                  <a:solidFill>
                    <a:srgbClr val="000000"/>
                  </a:solidFill>
                  <a:latin typeface="Trebuchet MS"/>
                </a:endParaRPr>
              </a:p>
            </p:txBody>
          </p:sp>
          <p:sp>
            <p:nvSpPr>
              <p:cNvPr id="218" name="Freeform 590"/>
              <p:cNvSpPr>
                <a:spLocks/>
              </p:cNvSpPr>
              <p:nvPr/>
            </p:nvSpPr>
            <p:spPr bwMode="auto">
              <a:xfrm>
                <a:off x="1789" y="2790"/>
                <a:ext cx="280" cy="30"/>
              </a:xfrm>
              <a:custGeom>
                <a:avLst/>
                <a:gdLst>
                  <a:gd name="T0" fmla="*/ 0 w 564"/>
                  <a:gd name="T1" fmla="*/ 29 h 30"/>
                  <a:gd name="T2" fmla="*/ 0 w 564"/>
                  <a:gd name="T3" fmla="*/ 0 h 30"/>
                  <a:gd name="T4" fmla="*/ 0 w 564"/>
                  <a:gd name="T5" fmla="*/ 30 h 30"/>
                  <a:gd name="T6" fmla="*/ 0 w 564"/>
                  <a:gd name="T7" fmla="*/ 0 h 30"/>
                  <a:gd name="T8" fmla="*/ 0 w 564"/>
                  <a:gd name="T9" fmla="*/ 30 h 30"/>
                  <a:gd name="T10" fmla="*/ 0 w 564"/>
                  <a:gd name="T11" fmla="*/ 0 h 30"/>
                  <a:gd name="T12" fmla="*/ 0 w 564"/>
                  <a:gd name="T13" fmla="*/ 29 h 30"/>
                  <a:gd name="T14" fmla="*/ 0 w 564"/>
                  <a:gd name="T15" fmla="*/ 0 h 30"/>
                  <a:gd name="T16" fmla="*/ 0 w 564"/>
                  <a:gd name="T17" fmla="*/ 29 h 30"/>
                  <a:gd name="T18" fmla="*/ 0 w 564"/>
                  <a:gd name="T19" fmla="*/ 0 h 30"/>
                  <a:gd name="T20" fmla="*/ 0 w 564"/>
                  <a:gd name="T21" fmla="*/ 30 h 30"/>
                  <a:gd name="T22" fmla="*/ 0 w 564"/>
                  <a:gd name="T23" fmla="*/ 0 h 3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64"/>
                  <a:gd name="T37" fmla="*/ 0 h 30"/>
                  <a:gd name="T38" fmla="*/ 564 w 564"/>
                  <a:gd name="T39" fmla="*/ 30 h 3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64" h="30">
                    <a:moveTo>
                      <a:pt x="0" y="29"/>
                    </a:moveTo>
                    <a:cubicBezTo>
                      <a:pt x="18" y="14"/>
                      <a:pt x="36" y="0"/>
                      <a:pt x="53" y="0"/>
                    </a:cubicBezTo>
                    <a:cubicBezTo>
                      <a:pt x="70" y="0"/>
                      <a:pt x="87" y="30"/>
                      <a:pt x="104" y="30"/>
                    </a:cubicBezTo>
                    <a:cubicBezTo>
                      <a:pt x="121" y="30"/>
                      <a:pt x="138" y="0"/>
                      <a:pt x="155" y="0"/>
                    </a:cubicBezTo>
                    <a:cubicBezTo>
                      <a:pt x="172" y="0"/>
                      <a:pt x="189" y="30"/>
                      <a:pt x="206" y="30"/>
                    </a:cubicBezTo>
                    <a:cubicBezTo>
                      <a:pt x="223" y="30"/>
                      <a:pt x="238" y="0"/>
                      <a:pt x="255" y="0"/>
                    </a:cubicBezTo>
                    <a:cubicBezTo>
                      <a:pt x="272" y="0"/>
                      <a:pt x="291" y="29"/>
                      <a:pt x="308" y="29"/>
                    </a:cubicBezTo>
                    <a:cubicBezTo>
                      <a:pt x="325" y="29"/>
                      <a:pt x="343" y="0"/>
                      <a:pt x="360" y="0"/>
                    </a:cubicBezTo>
                    <a:cubicBezTo>
                      <a:pt x="377" y="0"/>
                      <a:pt x="394" y="29"/>
                      <a:pt x="411" y="29"/>
                    </a:cubicBezTo>
                    <a:cubicBezTo>
                      <a:pt x="428" y="29"/>
                      <a:pt x="448" y="0"/>
                      <a:pt x="465" y="0"/>
                    </a:cubicBezTo>
                    <a:cubicBezTo>
                      <a:pt x="482" y="0"/>
                      <a:pt x="500" y="30"/>
                      <a:pt x="516" y="30"/>
                    </a:cubicBezTo>
                    <a:cubicBezTo>
                      <a:pt x="532" y="30"/>
                      <a:pt x="548" y="15"/>
                      <a:pt x="564" y="0"/>
                    </a:cubicBezTo>
                  </a:path>
                </a:pathLst>
              </a:custGeom>
              <a:noFill/>
              <a:ln w="12700" cmpd="sng">
                <a:solidFill>
                  <a:srgbClr val="000000"/>
                </a:solidFill>
                <a:round/>
                <a:headEnd/>
                <a:tailEnd/>
              </a:ln>
            </p:spPr>
            <p:txBody>
              <a:bodyPr/>
              <a:lstStyle/>
              <a:p>
                <a:pPr>
                  <a:defRPr/>
                </a:pPr>
                <a:endParaRPr lang="en-US" b="1" kern="0">
                  <a:solidFill>
                    <a:srgbClr val="000000"/>
                  </a:solidFill>
                  <a:latin typeface="Trebuchet MS"/>
                </a:endParaRPr>
              </a:p>
            </p:txBody>
          </p:sp>
        </p:grpSp>
        <p:grpSp>
          <p:nvGrpSpPr>
            <p:cNvPr id="168" name="Group 591"/>
            <p:cNvGrpSpPr>
              <a:grpSpLocks/>
            </p:cNvGrpSpPr>
            <p:nvPr/>
          </p:nvGrpSpPr>
          <p:grpSpPr bwMode="auto">
            <a:xfrm>
              <a:off x="2153498" y="4356100"/>
              <a:ext cx="1146175" cy="39688"/>
              <a:chOff x="1527" y="2790"/>
              <a:chExt cx="542" cy="33"/>
            </a:xfrm>
          </p:grpSpPr>
          <p:sp>
            <p:nvSpPr>
              <p:cNvPr id="215" name="Freeform 592"/>
              <p:cNvSpPr>
                <a:spLocks/>
              </p:cNvSpPr>
              <p:nvPr/>
            </p:nvSpPr>
            <p:spPr bwMode="auto">
              <a:xfrm>
                <a:off x="1527" y="2793"/>
                <a:ext cx="280" cy="30"/>
              </a:xfrm>
              <a:custGeom>
                <a:avLst/>
                <a:gdLst>
                  <a:gd name="T0" fmla="*/ 0 w 564"/>
                  <a:gd name="T1" fmla="*/ 29 h 30"/>
                  <a:gd name="T2" fmla="*/ 0 w 564"/>
                  <a:gd name="T3" fmla="*/ 0 h 30"/>
                  <a:gd name="T4" fmla="*/ 0 w 564"/>
                  <a:gd name="T5" fmla="*/ 30 h 30"/>
                  <a:gd name="T6" fmla="*/ 0 w 564"/>
                  <a:gd name="T7" fmla="*/ 0 h 30"/>
                  <a:gd name="T8" fmla="*/ 0 w 564"/>
                  <a:gd name="T9" fmla="*/ 30 h 30"/>
                  <a:gd name="T10" fmla="*/ 0 w 564"/>
                  <a:gd name="T11" fmla="*/ 0 h 30"/>
                  <a:gd name="T12" fmla="*/ 0 w 564"/>
                  <a:gd name="T13" fmla="*/ 29 h 30"/>
                  <a:gd name="T14" fmla="*/ 0 w 564"/>
                  <a:gd name="T15" fmla="*/ 0 h 30"/>
                  <a:gd name="T16" fmla="*/ 0 w 564"/>
                  <a:gd name="T17" fmla="*/ 29 h 30"/>
                  <a:gd name="T18" fmla="*/ 0 w 564"/>
                  <a:gd name="T19" fmla="*/ 0 h 30"/>
                  <a:gd name="T20" fmla="*/ 0 w 564"/>
                  <a:gd name="T21" fmla="*/ 30 h 30"/>
                  <a:gd name="T22" fmla="*/ 0 w 564"/>
                  <a:gd name="T23" fmla="*/ 0 h 3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64"/>
                  <a:gd name="T37" fmla="*/ 0 h 30"/>
                  <a:gd name="T38" fmla="*/ 564 w 564"/>
                  <a:gd name="T39" fmla="*/ 30 h 3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64" h="30">
                    <a:moveTo>
                      <a:pt x="0" y="29"/>
                    </a:moveTo>
                    <a:cubicBezTo>
                      <a:pt x="18" y="14"/>
                      <a:pt x="36" y="0"/>
                      <a:pt x="53" y="0"/>
                    </a:cubicBezTo>
                    <a:cubicBezTo>
                      <a:pt x="70" y="0"/>
                      <a:pt x="87" y="30"/>
                      <a:pt x="104" y="30"/>
                    </a:cubicBezTo>
                    <a:cubicBezTo>
                      <a:pt x="121" y="30"/>
                      <a:pt x="138" y="0"/>
                      <a:pt x="155" y="0"/>
                    </a:cubicBezTo>
                    <a:cubicBezTo>
                      <a:pt x="172" y="0"/>
                      <a:pt x="189" y="30"/>
                      <a:pt x="206" y="30"/>
                    </a:cubicBezTo>
                    <a:cubicBezTo>
                      <a:pt x="223" y="30"/>
                      <a:pt x="238" y="0"/>
                      <a:pt x="255" y="0"/>
                    </a:cubicBezTo>
                    <a:cubicBezTo>
                      <a:pt x="272" y="0"/>
                      <a:pt x="291" y="29"/>
                      <a:pt x="308" y="29"/>
                    </a:cubicBezTo>
                    <a:cubicBezTo>
                      <a:pt x="325" y="29"/>
                      <a:pt x="343" y="0"/>
                      <a:pt x="360" y="0"/>
                    </a:cubicBezTo>
                    <a:cubicBezTo>
                      <a:pt x="377" y="0"/>
                      <a:pt x="394" y="29"/>
                      <a:pt x="411" y="29"/>
                    </a:cubicBezTo>
                    <a:cubicBezTo>
                      <a:pt x="428" y="29"/>
                      <a:pt x="448" y="0"/>
                      <a:pt x="465" y="0"/>
                    </a:cubicBezTo>
                    <a:cubicBezTo>
                      <a:pt x="482" y="0"/>
                      <a:pt x="500" y="30"/>
                      <a:pt x="516" y="30"/>
                    </a:cubicBezTo>
                    <a:cubicBezTo>
                      <a:pt x="532" y="30"/>
                      <a:pt x="548" y="15"/>
                      <a:pt x="564" y="0"/>
                    </a:cubicBezTo>
                  </a:path>
                </a:pathLst>
              </a:custGeom>
              <a:noFill/>
              <a:ln w="12700" cmpd="sng">
                <a:solidFill>
                  <a:srgbClr val="000000"/>
                </a:solidFill>
                <a:round/>
                <a:headEnd/>
                <a:tailEnd/>
              </a:ln>
            </p:spPr>
            <p:txBody>
              <a:bodyPr/>
              <a:lstStyle/>
              <a:p>
                <a:pPr>
                  <a:defRPr/>
                </a:pPr>
                <a:endParaRPr lang="en-US" b="1" kern="0">
                  <a:solidFill>
                    <a:srgbClr val="000000"/>
                  </a:solidFill>
                  <a:latin typeface="Trebuchet MS"/>
                </a:endParaRPr>
              </a:p>
            </p:txBody>
          </p:sp>
          <p:sp>
            <p:nvSpPr>
              <p:cNvPr id="216" name="Freeform 593"/>
              <p:cNvSpPr>
                <a:spLocks/>
              </p:cNvSpPr>
              <p:nvPr/>
            </p:nvSpPr>
            <p:spPr bwMode="auto">
              <a:xfrm>
                <a:off x="1789" y="2790"/>
                <a:ext cx="280" cy="30"/>
              </a:xfrm>
              <a:custGeom>
                <a:avLst/>
                <a:gdLst>
                  <a:gd name="T0" fmla="*/ 0 w 564"/>
                  <a:gd name="T1" fmla="*/ 29 h 30"/>
                  <a:gd name="T2" fmla="*/ 0 w 564"/>
                  <a:gd name="T3" fmla="*/ 0 h 30"/>
                  <a:gd name="T4" fmla="*/ 0 w 564"/>
                  <a:gd name="T5" fmla="*/ 30 h 30"/>
                  <a:gd name="T6" fmla="*/ 0 w 564"/>
                  <a:gd name="T7" fmla="*/ 0 h 30"/>
                  <a:gd name="T8" fmla="*/ 0 w 564"/>
                  <a:gd name="T9" fmla="*/ 30 h 30"/>
                  <a:gd name="T10" fmla="*/ 0 w 564"/>
                  <a:gd name="T11" fmla="*/ 0 h 30"/>
                  <a:gd name="T12" fmla="*/ 0 w 564"/>
                  <a:gd name="T13" fmla="*/ 29 h 30"/>
                  <a:gd name="T14" fmla="*/ 0 w 564"/>
                  <a:gd name="T15" fmla="*/ 0 h 30"/>
                  <a:gd name="T16" fmla="*/ 0 w 564"/>
                  <a:gd name="T17" fmla="*/ 29 h 30"/>
                  <a:gd name="T18" fmla="*/ 0 w 564"/>
                  <a:gd name="T19" fmla="*/ 0 h 30"/>
                  <a:gd name="T20" fmla="*/ 0 w 564"/>
                  <a:gd name="T21" fmla="*/ 30 h 30"/>
                  <a:gd name="T22" fmla="*/ 0 w 564"/>
                  <a:gd name="T23" fmla="*/ 0 h 3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64"/>
                  <a:gd name="T37" fmla="*/ 0 h 30"/>
                  <a:gd name="T38" fmla="*/ 564 w 564"/>
                  <a:gd name="T39" fmla="*/ 30 h 3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64" h="30">
                    <a:moveTo>
                      <a:pt x="0" y="29"/>
                    </a:moveTo>
                    <a:cubicBezTo>
                      <a:pt x="18" y="14"/>
                      <a:pt x="36" y="0"/>
                      <a:pt x="53" y="0"/>
                    </a:cubicBezTo>
                    <a:cubicBezTo>
                      <a:pt x="70" y="0"/>
                      <a:pt x="87" y="30"/>
                      <a:pt x="104" y="30"/>
                    </a:cubicBezTo>
                    <a:cubicBezTo>
                      <a:pt x="121" y="30"/>
                      <a:pt x="138" y="0"/>
                      <a:pt x="155" y="0"/>
                    </a:cubicBezTo>
                    <a:cubicBezTo>
                      <a:pt x="172" y="0"/>
                      <a:pt x="189" y="30"/>
                      <a:pt x="206" y="30"/>
                    </a:cubicBezTo>
                    <a:cubicBezTo>
                      <a:pt x="223" y="30"/>
                      <a:pt x="238" y="0"/>
                      <a:pt x="255" y="0"/>
                    </a:cubicBezTo>
                    <a:cubicBezTo>
                      <a:pt x="272" y="0"/>
                      <a:pt x="291" y="29"/>
                      <a:pt x="308" y="29"/>
                    </a:cubicBezTo>
                    <a:cubicBezTo>
                      <a:pt x="325" y="29"/>
                      <a:pt x="343" y="0"/>
                      <a:pt x="360" y="0"/>
                    </a:cubicBezTo>
                    <a:cubicBezTo>
                      <a:pt x="377" y="0"/>
                      <a:pt x="394" y="29"/>
                      <a:pt x="411" y="29"/>
                    </a:cubicBezTo>
                    <a:cubicBezTo>
                      <a:pt x="428" y="29"/>
                      <a:pt x="448" y="0"/>
                      <a:pt x="465" y="0"/>
                    </a:cubicBezTo>
                    <a:cubicBezTo>
                      <a:pt x="482" y="0"/>
                      <a:pt x="500" y="30"/>
                      <a:pt x="516" y="30"/>
                    </a:cubicBezTo>
                    <a:cubicBezTo>
                      <a:pt x="532" y="30"/>
                      <a:pt x="548" y="15"/>
                      <a:pt x="564" y="0"/>
                    </a:cubicBezTo>
                  </a:path>
                </a:pathLst>
              </a:custGeom>
              <a:noFill/>
              <a:ln w="12700" cmpd="sng">
                <a:solidFill>
                  <a:srgbClr val="000000"/>
                </a:solidFill>
                <a:round/>
                <a:headEnd/>
                <a:tailEnd/>
              </a:ln>
            </p:spPr>
            <p:txBody>
              <a:bodyPr/>
              <a:lstStyle/>
              <a:p>
                <a:pPr>
                  <a:defRPr/>
                </a:pPr>
                <a:endParaRPr lang="en-US" b="1" kern="0">
                  <a:solidFill>
                    <a:srgbClr val="000000"/>
                  </a:solidFill>
                  <a:latin typeface="Trebuchet MS"/>
                </a:endParaRPr>
              </a:p>
            </p:txBody>
          </p:sp>
        </p:grpSp>
        <p:sp>
          <p:nvSpPr>
            <p:cNvPr id="169" name="Freeform 250"/>
            <p:cNvSpPr>
              <a:spLocks/>
            </p:cNvSpPr>
            <p:nvPr/>
          </p:nvSpPr>
          <p:spPr bwMode="auto">
            <a:xfrm>
              <a:off x="172298" y="369888"/>
              <a:ext cx="3133725" cy="6365875"/>
            </a:xfrm>
            <a:custGeom>
              <a:avLst/>
              <a:gdLst>
                <a:gd name="T0" fmla="*/ 2147483647 w 3132"/>
                <a:gd name="T1" fmla="*/ 2147483647 h 5347"/>
                <a:gd name="T2" fmla="*/ 2147483647 w 3132"/>
                <a:gd name="T3" fmla="*/ 2147483647 h 5347"/>
                <a:gd name="T4" fmla="*/ 2147483647 w 3132"/>
                <a:gd name="T5" fmla="*/ 2147483647 h 5347"/>
                <a:gd name="T6" fmla="*/ 2147483647 w 3132"/>
                <a:gd name="T7" fmla="*/ 0 h 5347"/>
                <a:gd name="T8" fmla="*/ 2147483647 w 3132"/>
                <a:gd name="T9" fmla="*/ 0 h 5347"/>
                <a:gd name="T10" fmla="*/ 2147483647 w 3132"/>
                <a:gd name="T11" fmla="*/ 2147483647 h 5347"/>
                <a:gd name="T12" fmla="*/ 2147483647 w 3132"/>
                <a:gd name="T13" fmla="*/ 2147483647 h 5347"/>
                <a:gd name="T14" fmla="*/ 2147483647 w 3132"/>
                <a:gd name="T15" fmla="*/ 0 h 5347"/>
                <a:gd name="T16" fmla="*/ 0 w 3132"/>
                <a:gd name="T17" fmla="*/ 0 h 5347"/>
                <a:gd name="T18" fmla="*/ 0 w 3132"/>
                <a:gd name="T19" fmla="*/ 2147483647 h 5347"/>
                <a:gd name="T20" fmla="*/ 2147483647 w 3132"/>
                <a:gd name="T21" fmla="*/ 2147483647 h 5347"/>
                <a:gd name="T22" fmla="*/ 2147483647 w 3132"/>
                <a:gd name="T23" fmla="*/ 2147483647 h 5347"/>
                <a:gd name="T24" fmla="*/ 2147483647 w 3132"/>
                <a:gd name="T25" fmla="*/ 2147483647 h 5347"/>
                <a:gd name="T26" fmla="*/ 2147483647 w 3132"/>
                <a:gd name="T27" fmla="*/ 2147483647 h 5347"/>
                <a:gd name="T28" fmla="*/ 2147483647 w 3132"/>
                <a:gd name="T29" fmla="*/ 2147483647 h 5347"/>
                <a:gd name="T30" fmla="*/ 2147483647 w 3132"/>
                <a:gd name="T31" fmla="*/ 2147483647 h 5347"/>
                <a:gd name="T32" fmla="*/ 2147483647 w 3132"/>
                <a:gd name="T33" fmla="*/ 2147483647 h 5347"/>
                <a:gd name="T34" fmla="*/ 2147483647 w 3132"/>
                <a:gd name="T35" fmla="*/ 2147483647 h 5347"/>
                <a:gd name="T36" fmla="*/ 2147483647 w 3132"/>
                <a:gd name="T37" fmla="*/ 2147483647 h 5347"/>
                <a:gd name="T38" fmla="*/ 2147483647 w 3132"/>
                <a:gd name="T39" fmla="*/ 2147483647 h 5347"/>
                <a:gd name="T40" fmla="*/ 2147483647 w 3132"/>
                <a:gd name="T41" fmla="*/ 2147483647 h 5347"/>
                <a:gd name="T42" fmla="*/ 2147483647 w 3132"/>
                <a:gd name="T43" fmla="*/ 0 h 5347"/>
                <a:gd name="T44" fmla="*/ 2147483647 w 3132"/>
                <a:gd name="T45" fmla="*/ 0 h 5347"/>
                <a:gd name="T46" fmla="*/ 2147483647 w 3132"/>
                <a:gd name="T47" fmla="*/ 2147483647 h 5347"/>
                <a:gd name="T48" fmla="*/ 2147483647 w 3132"/>
                <a:gd name="T49" fmla="*/ 2147483647 h 5347"/>
                <a:gd name="T50" fmla="*/ 2147483647 w 3132"/>
                <a:gd name="T51" fmla="*/ 2147483647 h 5347"/>
                <a:gd name="T52" fmla="*/ 2147483647 w 3132"/>
                <a:gd name="T53" fmla="*/ 2147483647 h 5347"/>
                <a:gd name="T54" fmla="*/ 2147483647 w 3132"/>
                <a:gd name="T55" fmla="*/ 2147483647 h 5347"/>
                <a:gd name="T56" fmla="*/ 2147483647 w 3132"/>
                <a:gd name="T57" fmla="*/ 2147483647 h 5347"/>
                <a:gd name="T58" fmla="*/ 2147483647 w 3132"/>
                <a:gd name="T59" fmla="*/ 2147483647 h 5347"/>
                <a:gd name="T60" fmla="*/ 2147483647 w 3132"/>
                <a:gd name="T61" fmla="*/ 2147483647 h 5347"/>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3132"/>
                <a:gd name="T94" fmla="*/ 0 h 5347"/>
                <a:gd name="T95" fmla="*/ 3132 w 3132"/>
                <a:gd name="T96" fmla="*/ 5347 h 5347"/>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3132" h="5347">
                  <a:moveTo>
                    <a:pt x="929" y="5324"/>
                  </a:moveTo>
                  <a:lnTo>
                    <a:pt x="929" y="5347"/>
                  </a:lnTo>
                  <a:lnTo>
                    <a:pt x="3132" y="5347"/>
                  </a:lnTo>
                  <a:lnTo>
                    <a:pt x="3132" y="0"/>
                  </a:lnTo>
                  <a:lnTo>
                    <a:pt x="929" y="0"/>
                  </a:lnTo>
                  <a:lnTo>
                    <a:pt x="929" y="23"/>
                  </a:lnTo>
                  <a:lnTo>
                    <a:pt x="933" y="23"/>
                  </a:lnTo>
                  <a:lnTo>
                    <a:pt x="933" y="0"/>
                  </a:lnTo>
                  <a:lnTo>
                    <a:pt x="0" y="0"/>
                  </a:lnTo>
                  <a:lnTo>
                    <a:pt x="0" y="5347"/>
                  </a:lnTo>
                  <a:lnTo>
                    <a:pt x="933" y="5347"/>
                  </a:lnTo>
                  <a:lnTo>
                    <a:pt x="933" y="5324"/>
                  </a:lnTo>
                  <a:lnTo>
                    <a:pt x="929" y="5324"/>
                  </a:lnTo>
                  <a:lnTo>
                    <a:pt x="929" y="5347"/>
                  </a:lnTo>
                  <a:lnTo>
                    <a:pt x="933" y="5347"/>
                  </a:lnTo>
                  <a:lnTo>
                    <a:pt x="933" y="5324"/>
                  </a:lnTo>
                  <a:lnTo>
                    <a:pt x="12" y="5324"/>
                  </a:lnTo>
                  <a:lnTo>
                    <a:pt x="23" y="5336"/>
                  </a:lnTo>
                  <a:lnTo>
                    <a:pt x="23" y="12"/>
                  </a:lnTo>
                  <a:lnTo>
                    <a:pt x="12" y="23"/>
                  </a:lnTo>
                  <a:lnTo>
                    <a:pt x="933" y="23"/>
                  </a:lnTo>
                  <a:lnTo>
                    <a:pt x="933" y="0"/>
                  </a:lnTo>
                  <a:lnTo>
                    <a:pt x="929" y="0"/>
                  </a:lnTo>
                  <a:lnTo>
                    <a:pt x="929" y="23"/>
                  </a:lnTo>
                  <a:lnTo>
                    <a:pt x="3121" y="23"/>
                  </a:lnTo>
                  <a:lnTo>
                    <a:pt x="3109" y="12"/>
                  </a:lnTo>
                  <a:lnTo>
                    <a:pt x="3109" y="5336"/>
                  </a:lnTo>
                  <a:lnTo>
                    <a:pt x="3121" y="5324"/>
                  </a:lnTo>
                  <a:lnTo>
                    <a:pt x="929" y="5324"/>
                  </a:lnTo>
                  <a:lnTo>
                    <a:pt x="929" y="5347"/>
                  </a:lnTo>
                  <a:lnTo>
                    <a:pt x="929" y="5324"/>
                  </a:lnTo>
                  <a:close/>
                </a:path>
              </a:pathLst>
            </a:custGeom>
            <a:solidFill>
              <a:srgbClr val="000000"/>
            </a:solidFill>
            <a:ln w="9525">
              <a:noFill/>
              <a:round/>
              <a:headEnd/>
              <a:tailEnd/>
            </a:ln>
          </p:spPr>
          <p:txBody>
            <a:bodyPr/>
            <a:lstStyle/>
            <a:p>
              <a:pPr>
                <a:defRPr/>
              </a:pPr>
              <a:endParaRPr lang="en-US" b="1" kern="0">
                <a:solidFill>
                  <a:srgbClr val="000000"/>
                </a:solidFill>
                <a:latin typeface="Trebuchet MS"/>
              </a:endParaRPr>
            </a:p>
          </p:txBody>
        </p:sp>
        <p:sp>
          <p:nvSpPr>
            <p:cNvPr id="170" name="Rectangle 397"/>
            <p:cNvSpPr>
              <a:spLocks noChangeArrowheads="1"/>
            </p:cNvSpPr>
            <p:nvPr/>
          </p:nvSpPr>
          <p:spPr bwMode="auto">
            <a:xfrm>
              <a:off x="2431309" y="630238"/>
              <a:ext cx="522590" cy="111830"/>
            </a:xfrm>
            <a:prstGeom prst="rect">
              <a:avLst/>
            </a:prstGeom>
            <a:noFill/>
            <a:ln w="9525">
              <a:noFill/>
              <a:miter lim="800000"/>
              <a:headEnd/>
              <a:tailEnd/>
            </a:ln>
          </p:spPr>
          <p:txBody>
            <a:bodyPr wrap="none" lIns="0" tIns="0" rIns="0" bIns="0">
              <a:spAutoFit/>
            </a:bodyPr>
            <a:lstStyle/>
            <a:p>
              <a:pPr>
                <a:defRPr/>
              </a:pPr>
              <a:r>
                <a:rPr lang="en-US" sz="700" b="1" kern="0">
                  <a:solidFill>
                    <a:srgbClr val="000000"/>
                  </a:solidFill>
                  <a:latin typeface="Trebuchet MS"/>
                </a:rPr>
                <a:t>Dewey Lake</a:t>
              </a:r>
              <a:endParaRPr lang="en-US" b="1" kern="0">
                <a:solidFill>
                  <a:srgbClr val="000000"/>
                </a:solidFill>
                <a:latin typeface="Trebuchet MS"/>
              </a:endParaRPr>
            </a:p>
          </p:txBody>
        </p:sp>
        <p:sp>
          <p:nvSpPr>
            <p:cNvPr id="171" name="Rectangle 397"/>
            <p:cNvSpPr>
              <a:spLocks noChangeArrowheads="1"/>
            </p:cNvSpPr>
            <p:nvPr/>
          </p:nvSpPr>
          <p:spPr bwMode="auto">
            <a:xfrm>
              <a:off x="2534498" y="869950"/>
              <a:ext cx="283692" cy="111830"/>
            </a:xfrm>
            <a:prstGeom prst="rect">
              <a:avLst/>
            </a:prstGeom>
            <a:noFill/>
            <a:ln w="9525">
              <a:noFill/>
              <a:miter lim="800000"/>
              <a:headEnd/>
              <a:tailEnd/>
            </a:ln>
          </p:spPr>
          <p:txBody>
            <a:bodyPr wrap="none" lIns="0" tIns="0" rIns="0" bIns="0">
              <a:spAutoFit/>
            </a:bodyPr>
            <a:lstStyle/>
            <a:p>
              <a:pPr>
                <a:defRPr/>
              </a:pPr>
              <a:r>
                <a:rPr lang="en-US" sz="700" b="1" kern="0">
                  <a:solidFill>
                    <a:srgbClr val="000000"/>
                  </a:solidFill>
                  <a:latin typeface="Trebuchet MS"/>
                </a:rPr>
                <a:t>Salado</a:t>
              </a:r>
              <a:endParaRPr lang="en-US" b="1" kern="0">
                <a:solidFill>
                  <a:srgbClr val="000000"/>
                </a:solidFill>
                <a:latin typeface="Trebuchet MS"/>
              </a:endParaRPr>
            </a:p>
          </p:txBody>
        </p:sp>
        <p:sp>
          <p:nvSpPr>
            <p:cNvPr id="172" name="Rectangle 260"/>
            <p:cNvSpPr>
              <a:spLocks noChangeArrowheads="1"/>
            </p:cNvSpPr>
            <p:nvPr/>
          </p:nvSpPr>
          <p:spPr bwMode="auto">
            <a:xfrm>
              <a:off x="2326219" y="6300788"/>
              <a:ext cx="788032" cy="319515"/>
            </a:xfrm>
            <a:prstGeom prst="rect">
              <a:avLst/>
            </a:prstGeom>
            <a:noFill/>
            <a:ln w="9525">
              <a:noFill/>
              <a:miter lim="800000"/>
              <a:headEnd/>
              <a:tailEnd/>
            </a:ln>
          </p:spPr>
          <p:txBody>
            <a:bodyPr wrap="none" lIns="0" tIns="0" rIns="0" bIns="0">
              <a:spAutoFit/>
            </a:bodyPr>
            <a:lstStyle/>
            <a:p>
              <a:pPr algn="ctr">
                <a:defRPr/>
              </a:pPr>
              <a:r>
                <a:rPr lang="en-US" sz="1000" b="1" kern="0">
                  <a:solidFill>
                    <a:srgbClr val="000000"/>
                  </a:solidFill>
                  <a:latin typeface="Trebuchet MS"/>
                </a:rPr>
                <a:t>Precambrian</a:t>
              </a:r>
            </a:p>
            <a:p>
              <a:pPr algn="ctr">
                <a:defRPr/>
              </a:pPr>
              <a:r>
                <a:rPr lang="en-US" sz="1000" b="1" kern="0">
                  <a:solidFill>
                    <a:srgbClr val="000000"/>
                  </a:solidFill>
                  <a:latin typeface="Trebuchet MS"/>
                </a:rPr>
                <a:t>Basement</a:t>
              </a:r>
              <a:endParaRPr lang="en-US" b="1" kern="0">
                <a:solidFill>
                  <a:srgbClr val="000000"/>
                </a:solidFill>
                <a:latin typeface="Trebuchet MS"/>
              </a:endParaRPr>
            </a:p>
          </p:txBody>
        </p:sp>
        <p:sp>
          <p:nvSpPr>
            <p:cNvPr id="173" name="Rectangle 397"/>
            <p:cNvSpPr>
              <a:spLocks noChangeArrowheads="1"/>
            </p:cNvSpPr>
            <p:nvPr/>
          </p:nvSpPr>
          <p:spPr bwMode="auto">
            <a:xfrm>
              <a:off x="2659910" y="1200150"/>
              <a:ext cx="235580" cy="111830"/>
            </a:xfrm>
            <a:prstGeom prst="rect">
              <a:avLst/>
            </a:prstGeom>
            <a:noFill/>
            <a:ln w="9525">
              <a:noFill/>
              <a:miter lim="800000"/>
              <a:headEnd/>
              <a:tailEnd/>
            </a:ln>
          </p:spPr>
          <p:txBody>
            <a:bodyPr wrap="none" lIns="0" tIns="0" rIns="0" bIns="0">
              <a:spAutoFit/>
            </a:bodyPr>
            <a:lstStyle/>
            <a:p>
              <a:pPr>
                <a:defRPr/>
              </a:pPr>
              <a:r>
                <a:rPr lang="en-US" sz="700" b="1" kern="0">
                  <a:solidFill>
                    <a:srgbClr val="000000"/>
                  </a:solidFill>
                  <a:latin typeface="Trebuchet MS"/>
                </a:rPr>
                <a:t>Yates</a:t>
              </a:r>
              <a:endParaRPr lang="en-US" b="1" kern="0">
                <a:solidFill>
                  <a:srgbClr val="000000"/>
                </a:solidFill>
                <a:latin typeface="Trebuchet MS"/>
              </a:endParaRPr>
            </a:p>
          </p:txBody>
        </p:sp>
        <p:sp>
          <p:nvSpPr>
            <p:cNvPr id="174" name="Rectangle 209"/>
            <p:cNvSpPr>
              <a:spLocks noChangeArrowheads="1"/>
            </p:cNvSpPr>
            <p:nvPr/>
          </p:nvSpPr>
          <p:spPr bwMode="auto">
            <a:xfrm>
              <a:off x="2126510" y="3903663"/>
              <a:ext cx="1174750" cy="9525"/>
            </a:xfrm>
            <a:prstGeom prst="rect">
              <a:avLst/>
            </a:prstGeom>
            <a:solidFill>
              <a:srgbClr val="000000"/>
            </a:solidFill>
            <a:ln w="6350">
              <a:solidFill>
                <a:srgbClr val="000000"/>
              </a:solidFill>
              <a:miter lim="800000"/>
              <a:headEnd/>
              <a:tailEnd/>
            </a:ln>
          </p:spPr>
          <p:txBody>
            <a:bodyPr/>
            <a:lstStyle/>
            <a:p>
              <a:pPr>
                <a:defRPr/>
              </a:pPr>
              <a:endParaRPr lang="en-US" b="1" kern="0">
                <a:solidFill>
                  <a:srgbClr val="000000"/>
                </a:solidFill>
                <a:latin typeface="Trebuchet MS"/>
              </a:endParaRPr>
            </a:p>
          </p:txBody>
        </p:sp>
        <p:cxnSp>
          <p:nvCxnSpPr>
            <p:cNvPr id="175" name="Straight Connector 174"/>
            <p:cNvCxnSpPr/>
            <p:nvPr/>
          </p:nvCxnSpPr>
          <p:spPr>
            <a:xfrm>
              <a:off x="2134448" y="3625850"/>
              <a:ext cx="1165225" cy="1588"/>
            </a:xfrm>
            <a:prstGeom prst="line">
              <a:avLst/>
            </a:prstGeom>
            <a:noFill/>
            <a:ln w="9525" cap="flat" cmpd="sng" algn="ctr">
              <a:solidFill>
                <a:srgbClr val="000000"/>
              </a:solidFill>
              <a:prstDash val="solid"/>
            </a:ln>
            <a:effectLst/>
          </p:spPr>
        </p:cxnSp>
        <p:cxnSp>
          <p:nvCxnSpPr>
            <p:cNvPr id="176" name="Straight Connector 175"/>
            <p:cNvCxnSpPr/>
            <p:nvPr/>
          </p:nvCxnSpPr>
          <p:spPr>
            <a:xfrm flipV="1">
              <a:off x="2132860" y="2805113"/>
              <a:ext cx="595313" cy="1587"/>
            </a:xfrm>
            <a:prstGeom prst="line">
              <a:avLst/>
            </a:prstGeom>
            <a:noFill/>
            <a:ln w="9525" cap="flat" cmpd="sng" algn="ctr">
              <a:solidFill>
                <a:srgbClr val="000000"/>
              </a:solidFill>
              <a:prstDash val="solid"/>
            </a:ln>
            <a:effectLst/>
          </p:spPr>
        </p:cxnSp>
        <p:cxnSp>
          <p:nvCxnSpPr>
            <p:cNvPr id="177" name="Straight Connector 176"/>
            <p:cNvCxnSpPr/>
            <p:nvPr/>
          </p:nvCxnSpPr>
          <p:spPr>
            <a:xfrm rot="5400000">
              <a:off x="2574979" y="2810669"/>
              <a:ext cx="309563" cy="3175"/>
            </a:xfrm>
            <a:prstGeom prst="line">
              <a:avLst/>
            </a:prstGeom>
            <a:noFill/>
            <a:ln w="9525" cap="flat" cmpd="sng" algn="ctr">
              <a:solidFill>
                <a:srgbClr val="000000"/>
              </a:solidFill>
              <a:prstDash val="solid"/>
            </a:ln>
            <a:effectLst/>
          </p:spPr>
        </p:cxnSp>
        <p:cxnSp>
          <p:nvCxnSpPr>
            <p:cNvPr id="178" name="Straight Connector 177"/>
            <p:cNvCxnSpPr/>
            <p:nvPr/>
          </p:nvCxnSpPr>
          <p:spPr>
            <a:xfrm flipV="1">
              <a:off x="2153498" y="2652713"/>
              <a:ext cx="579437" cy="0"/>
            </a:xfrm>
            <a:prstGeom prst="line">
              <a:avLst/>
            </a:prstGeom>
            <a:noFill/>
            <a:ln w="9525" cap="flat" cmpd="sng" algn="ctr">
              <a:solidFill>
                <a:srgbClr val="000000"/>
              </a:solidFill>
              <a:prstDash val="solid"/>
            </a:ln>
            <a:effectLst/>
          </p:spPr>
        </p:cxnSp>
        <p:cxnSp>
          <p:nvCxnSpPr>
            <p:cNvPr id="179" name="Straight Connector 178"/>
            <p:cNvCxnSpPr/>
            <p:nvPr/>
          </p:nvCxnSpPr>
          <p:spPr>
            <a:xfrm>
              <a:off x="2348761" y="1865313"/>
              <a:ext cx="77" cy="141167"/>
            </a:xfrm>
            <a:prstGeom prst="line">
              <a:avLst/>
            </a:prstGeom>
            <a:noFill/>
            <a:ln w="12700" cap="flat" cmpd="sng" algn="ctr">
              <a:solidFill>
                <a:srgbClr val="000000"/>
              </a:solidFill>
              <a:prstDash val="solid"/>
            </a:ln>
            <a:effectLst/>
          </p:spPr>
        </p:cxnSp>
        <p:sp>
          <p:nvSpPr>
            <p:cNvPr id="180" name="Rectangle 383"/>
            <p:cNvSpPr>
              <a:spLocks noChangeArrowheads="1"/>
            </p:cNvSpPr>
            <p:nvPr/>
          </p:nvSpPr>
          <p:spPr bwMode="auto">
            <a:xfrm>
              <a:off x="2788511" y="2741608"/>
              <a:ext cx="441298" cy="95855"/>
            </a:xfrm>
            <a:prstGeom prst="rect">
              <a:avLst/>
            </a:prstGeom>
            <a:noFill/>
            <a:ln w="9525">
              <a:noFill/>
              <a:miter lim="800000"/>
              <a:headEnd/>
              <a:tailEnd/>
            </a:ln>
          </p:spPr>
          <p:txBody>
            <a:bodyPr wrap="none" lIns="0" tIns="0" rIns="0" bIns="0">
              <a:spAutoFit/>
            </a:bodyPr>
            <a:lstStyle/>
            <a:p>
              <a:pPr algn="ctr">
                <a:defRPr/>
              </a:pPr>
              <a:r>
                <a:rPr lang="en-US" sz="600" b="1" kern="0" dirty="0" err="1">
                  <a:solidFill>
                    <a:srgbClr val="000000"/>
                  </a:solidFill>
                  <a:latin typeface="Trebuchet MS"/>
                </a:rPr>
                <a:t>Wolfcamp</a:t>
              </a:r>
              <a:r>
                <a:rPr lang="en-US" sz="600" b="1" kern="0" dirty="0">
                  <a:solidFill>
                    <a:srgbClr val="000000"/>
                  </a:solidFill>
                  <a:latin typeface="Trebuchet MS"/>
                </a:rPr>
                <a:t> D</a:t>
              </a:r>
            </a:p>
          </p:txBody>
        </p:sp>
        <p:sp>
          <p:nvSpPr>
            <p:cNvPr id="181" name="Rectangle 466"/>
            <p:cNvSpPr>
              <a:spLocks noChangeArrowheads="1"/>
            </p:cNvSpPr>
            <p:nvPr/>
          </p:nvSpPr>
          <p:spPr bwMode="auto">
            <a:xfrm>
              <a:off x="2888510" y="2014538"/>
              <a:ext cx="187469" cy="79879"/>
            </a:xfrm>
            <a:prstGeom prst="rect">
              <a:avLst/>
            </a:prstGeom>
            <a:noFill/>
            <a:ln w="9525">
              <a:noFill/>
              <a:miter lim="800000"/>
              <a:headEnd/>
              <a:tailEnd/>
            </a:ln>
          </p:spPr>
          <p:txBody>
            <a:bodyPr wrap="none" lIns="0" tIns="0" rIns="0" bIns="0">
              <a:spAutoFit/>
            </a:bodyPr>
            <a:lstStyle/>
            <a:p>
              <a:pPr>
                <a:defRPr/>
              </a:pPr>
              <a:r>
                <a:rPr lang="en-US" sz="500" b="1" kern="0">
                  <a:solidFill>
                    <a:srgbClr val="000000"/>
                  </a:solidFill>
                  <a:latin typeface="Trebuchet MS"/>
                </a:rPr>
                <a:t>Upper</a:t>
              </a:r>
            </a:p>
          </p:txBody>
        </p:sp>
        <p:sp>
          <p:nvSpPr>
            <p:cNvPr id="182" name="Rectangle 466"/>
            <p:cNvSpPr>
              <a:spLocks noChangeArrowheads="1"/>
            </p:cNvSpPr>
            <p:nvPr/>
          </p:nvSpPr>
          <p:spPr bwMode="auto">
            <a:xfrm>
              <a:off x="2921848" y="2095500"/>
              <a:ext cx="107837" cy="79879"/>
            </a:xfrm>
            <a:prstGeom prst="rect">
              <a:avLst/>
            </a:prstGeom>
            <a:noFill/>
            <a:ln w="9525">
              <a:noFill/>
              <a:miter lim="800000"/>
              <a:headEnd/>
              <a:tailEnd/>
            </a:ln>
          </p:spPr>
          <p:txBody>
            <a:bodyPr wrap="none" lIns="0" tIns="0" rIns="0" bIns="0">
              <a:spAutoFit/>
            </a:bodyPr>
            <a:lstStyle/>
            <a:p>
              <a:pPr>
                <a:defRPr/>
              </a:pPr>
              <a:r>
                <a:rPr lang="en-US" sz="500" b="1" kern="0">
                  <a:solidFill>
                    <a:srgbClr val="000000"/>
                  </a:solidFill>
                  <a:latin typeface="Trebuchet MS"/>
                </a:rPr>
                <a:t>Mid</a:t>
              </a:r>
            </a:p>
          </p:txBody>
        </p:sp>
        <p:sp>
          <p:nvSpPr>
            <p:cNvPr id="183" name="Rectangle 466"/>
            <p:cNvSpPr>
              <a:spLocks noChangeArrowheads="1"/>
            </p:cNvSpPr>
            <p:nvPr/>
          </p:nvSpPr>
          <p:spPr bwMode="auto">
            <a:xfrm>
              <a:off x="2880573" y="2174875"/>
              <a:ext cx="192445" cy="79879"/>
            </a:xfrm>
            <a:prstGeom prst="rect">
              <a:avLst/>
            </a:prstGeom>
            <a:noFill/>
            <a:ln w="9525">
              <a:noFill/>
              <a:miter lim="800000"/>
              <a:headEnd/>
              <a:tailEnd/>
            </a:ln>
          </p:spPr>
          <p:txBody>
            <a:bodyPr wrap="none" lIns="0" tIns="0" rIns="0" bIns="0">
              <a:spAutoFit/>
            </a:bodyPr>
            <a:lstStyle/>
            <a:p>
              <a:pPr>
                <a:defRPr/>
              </a:pPr>
              <a:r>
                <a:rPr lang="en-US" sz="500" b="1" kern="0">
                  <a:solidFill>
                    <a:srgbClr val="000000"/>
                  </a:solidFill>
                  <a:latin typeface="Trebuchet MS"/>
                </a:rPr>
                <a:t>Lower</a:t>
              </a:r>
            </a:p>
          </p:txBody>
        </p:sp>
        <p:sp>
          <p:nvSpPr>
            <p:cNvPr id="184" name="Rectangle 466"/>
            <p:cNvSpPr>
              <a:spLocks noChangeArrowheads="1"/>
            </p:cNvSpPr>
            <p:nvPr/>
          </p:nvSpPr>
          <p:spPr bwMode="auto">
            <a:xfrm>
              <a:off x="3113935" y="2190750"/>
              <a:ext cx="160925" cy="63903"/>
            </a:xfrm>
            <a:prstGeom prst="rect">
              <a:avLst/>
            </a:prstGeom>
            <a:noFill/>
            <a:ln w="9525">
              <a:noFill/>
              <a:miter lim="800000"/>
              <a:headEnd/>
              <a:tailEnd/>
            </a:ln>
          </p:spPr>
          <p:txBody>
            <a:bodyPr wrap="none" lIns="0" tIns="0" rIns="0" bIns="0">
              <a:spAutoFit/>
            </a:bodyPr>
            <a:lstStyle/>
            <a:p>
              <a:pPr>
                <a:defRPr/>
              </a:pPr>
              <a:r>
                <a:rPr lang="en-US" sz="400" b="1" kern="0">
                  <a:solidFill>
                    <a:srgbClr val="000000"/>
                  </a:solidFill>
                  <a:latin typeface="Trebuchet MS"/>
                </a:rPr>
                <a:t>Jo Mill</a:t>
              </a:r>
            </a:p>
          </p:txBody>
        </p:sp>
        <p:cxnSp>
          <p:nvCxnSpPr>
            <p:cNvPr id="185" name="Straight Connector 184"/>
            <p:cNvCxnSpPr/>
            <p:nvPr/>
          </p:nvCxnSpPr>
          <p:spPr>
            <a:xfrm rot="5400000">
              <a:off x="2690073" y="2136775"/>
              <a:ext cx="260350" cy="0"/>
            </a:xfrm>
            <a:prstGeom prst="line">
              <a:avLst/>
            </a:prstGeom>
            <a:noFill/>
            <a:ln w="6350" cap="flat" cmpd="sng" algn="ctr">
              <a:solidFill>
                <a:srgbClr val="000000"/>
              </a:solidFill>
              <a:prstDash val="solid"/>
            </a:ln>
            <a:effectLst/>
          </p:spPr>
        </p:cxnSp>
        <p:cxnSp>
          <p:nvCxnSpPr>
            <p:cNvPr id="186" name="Straight Connector 185"/>
            <p:cNvCxnSpPr/>
            <p:nvPr/>
          </p:nvCxnSpPr>
          <p:spPr>
            <a:xfrm>
              <a:off x="2815485" y="2093913"/>
              <a:ext cx="482600" cy="0"/>
            </a:xfrm>
            <a:prstGeom prst="line">
              <a:avLst/>
            </a:prstGeom>
            <a:noFill/>
            <a:ln w="6350" cap="flat" cmpd="sng" algn="ctr">
              <a:solidFill>
                <a:srgbClr val="000000"/>
              </a:solidFill>
              <a:prstDash val="solid"/>
            </a:ln>
            <a:effectLst/>
          </p:spPr>
        </p:cxnSp>
        <p:cxnSp>
          <p:nvCxnSpPr>
            <p:cNvPr id="187" name="Straight Connector 186"/>
            <p:cNvCxnSpPr/>
            <p:nvPr/>
          </p:nvCxnSpPr>
          <p:spPr>
            <a:xfrm>
              <a:off x="2818660" y="2179638"/>
              <a:ext cx="482600" cy="0"/>
            </a:xfrm>
            <a:prstGeom prst="line">
              <a:avLst/>
            </a:prstGeom>
            <a:noFill/>
            <a:ln w="6350" cap="flat" cmpd="sng" algn="ctr">
              <a:solidFill>
                <a:srgbClr val="000000"/>
              </a:solidFill>
              <a:prstDash val="solid"/>
            </a:ln>
            <a:effectLst/>
          </p:spPr>
        </p:cxnSp>
        <p:cxnSp>
          <p:nvCxnSpPr>
            <p:cNvPr id="188" name="Straight Connector 187"/>
            <p:cNvCxnSpPr/>
            <p:nvPr/>
          </p:nvCxnSpPr>
          <p:spPr>
            <a:xfrm rot="16200000" flipH="1">
              <a:off x="3013923" y="2366963"/>
              <a:ext cx="0" cy="571500"/>
            </a:xfrm>
            <a:prstGeom prst="line">
              <a:avLst/>
            </a:prstGeom>
            <a:noFill/>
            <a:ln w="6350" cap="flat" cmpd="sng" algn="ctr">
              <a:solidFill>
                <a:srgbClr val="000000"/>
              </a:solidFill>
              <a:prstDash val="solid"/>
            </a:ln>
            <a:effectLst/>
          </p:spPr>
        </p:cxnSp>
        <p:cxnSp>
          <p:nvCxnSpPr>
            <p:cNvPr id="189" name="Straight Connector 188"/>
            <p:cNvCxnSpPr/>
            <p:nvPr/>
          </p:nvCxnSpPr>
          <p:spPr>
            <a:xfrm rot="16200000" flipH="1">
              <a:off x="2573392" y="2505869"/>
              <a:ext cx="312737" cy="3175"/>
            </a:xfrm>
            <a:prstGeom prst="line">
              <a:avLst/>
            </a:prstGeom>
            <a:noFill/>
            <a:ln w="6350" cap="flat" cmpd="sng" algn="ctr">
              <a:solidFill>
                <a:srgbClr val="000000"/>
              </a:solidFill>
              <a:prstDash val="solid"/>
            </a:ln>
            <a:effectLst/>
          </p:spPr>
        </p:cxnSp>
        <p:cxnSp>
          <p:nvCxnSpPr>
            <p:cNvPr id="190" name="Straight Connector 189"/>
            <p:cNvCxnSpPr/>
            <p:nvPr/>
          </p:nvCxnSpPr>
          <p:spPr>
            <a:xfrm rot="16200000" flipH="1">
              <a:off x="3011541" y="2145507"/>
              <a:ext cx="1587" cy="571500"/>
            </a:xfrm>
            <a:prstGeom prst="line">
              <a:avLst/>
            </a:prstGeom>
            <a:noFill/>
            <a:ln w="6350" cap="flat" cmpd="sng" algn="ctr">
              <a:solidFill>
                <a:srgbClr val="000000"/>
              </a:solidFill>
              <a:prstDash val="solid"/>
            </a:ln>
            <a:effectLst/>
          </p:spPr>
        </p:cxnSp>
        <p:sp>
          <p:nvSpPr>
            <p:cNvPr id="191" name="Rectangle 466"/>
            <p:cNvSpPr>
              <a:spLocks noChangeArrowheads="1"/>
            </p:cNvSpPr>
            <p:nvPr/>
          </p:nvSpPr>
          <p:spPr bwMode="auto">
            <a:xfrm>
              <a:off x="2728175" y="2352675"/>
              <a:ext cx="582612" cy="79879"/>
            </a:xfrm>
            <a:prstGeom prst="rect">
              <a:avLst/>
            </a:prstGeom>
            <a:noFill/>
            <a:ln w="9525">
              <a:noFill/>
              <a:miter lim="800000"/>
              <a:headEnd/>
              <a:tailEnd/>
            </a:ln>
          </p:spPr>
          <p:txBody>
            <a:bodyPr lIns="0" tIns="0" rIns="0" bIns="0">
              <a:spAutoFit/>
            </a:bodyPr>
            <a:lstStyle/>
            <a:p>
              <a:pPr algn="ctr">
                <a:defRPr/>
              </a:pPr>
              <a:r>
                <a:rPr lang="en-US" sz="500" b="1" kern="0" dirty="0" err="1">
                  <a:solidFill>
                    <a:srgbClr val="000000"/>
                  </a:solidFill>
                  <a:latin typeface="Trebuchet MS"/>
                </a:rPr>
                <a:t>Wolfcamp</a:t>
              </a:r>
              <a:r>
                <a:rPr lang="en-US" sz="500" b="1" kern="0" dirty="0">
                  <a:solidFill>
                    <a:srgbClr val="000000"/>
                  </a:solidFill>
                  <a:latin typeface="Trebuchet MS"/>
                </a:rPr>
                <a:t> A</a:t>
              </a:r>
            </a:p>
          </p:txBody>
        </p:sp>
        <p:sp>
          <p:nvSpPr>
            <p:cNvPr id="192" name="Rectangle 466"/>
            <p:cNvSpPr>
              <a:spLocks noChangeArrowheads="1"/>
            </p:cNvSpPr>
            <p:nvPr/>
          </p:nvSpPr>
          <p:spPr bwMode="auto">
            <a:xfrm>
              <a:off x="2839989" y="2432844"/>
              <a:ext cx="363325" cy="79879"/>
            </a:xfrm>
            <a:prstGeom prst="rect">
              <a:avLst/>
            </a:prstGeom>
            <a:noFill/>
            <a:ln w="9525">
              <a:noFill/>
              <a:miter lim="800000"/>
              <a:headEnd/>
              <a:tailEnd/>
            </a:ln>
          </p:spPr>
          <p:txBody>
            <a:bodyPr wrap="none" lIns="0" tIns="0" rIns="0" bIns="0">
              <a:spAutoFit/>
            </a:bodyPr>
            <a:lstStyle/>
            <a:p>
              <a:pPr>
                <a:defRPr/>
              </a:pPr>
              <a:r>
                <a:rPr lang="en-US" sz="500" b="1" kern="0" dirty="0" err="1">
                  <a:solidFill>
                    <a:srgbClr val="000000"/>
                  </a:solidFill>
                  <a:latin typeface="Trebuchet MS"/>
                </a:rPr>
                <a:t>Wolfcamp</a:t>
              </a:r>
              <a:r>
                <a:rPr lang="en-US" sz="500" b="1" kern="0" dirty="0">
                  <a:solidFill>
                    <a:srgbClr val="000000"/>
                  </a:solidFill>
                  <a:latin typeface="Trebuchet MS"/>
                </a:rPr>
                <a:t> B</a:t>
              </a:r>
            </a:p>
          </p:txBody>
        </p:sp>
        <p:sp>
          <p:nvSpPr>
            <p:cNvPr id="193" name="Rectangle 466"/>
            <p:cNvSpPr>
              <a:spLocks noChangeArrowheads="1"/>
            </p:cNvSpPr>
            <p:nvPr/>
          </p:nvSpPr>
          <p:spPr bwMode="auto">
            <a:xfrm>
              <a:off x="2828698" y="2501900"/>
              <a:ext cx="401482" cy="79879"/>
            </a:xfrm>
            <a:prstGeom prst="rect">
              <a:avLst/>
            </a:prstGeom>
            <a:noFill/>
            <a:ln w="9525">
              <a:noFill/>
              <a:miter lim="800000"/>
              <a:headEnd/>
              <a:tailEnd/>
            </a:ln>
          </p:spPr>
          <p:txBody>
            <a:bodyPr wrap="none" lIns="0" tIns="0" rIns="0" bIns="0">
              <a:spAutoFit/>
            </a:bodyPr>
            <a:lstStyle/>
            <a:p>
              <a:pPr>
                <a:defRPr/>
              </a:pPr>
              <a:r>
                <a:rPr lang="en-US" sz="500" b="1" kern="0" dirty="0" err="1">
                  <a:solidFill>
                    <a:srgbClr val="000000"/>
                  </a:solidFill>
                  <a:latin typeface="Trebuchet MS"/>
                </a:rPr>
                <a:t>Wolfcamp</a:t>
              </a:r>
              <a:r>
                <a:rPr lang="en-US" sz="500" b="1" kern="0" dirty="0">
                  <a:solidFill>
                    <a:srgbClr val="000000"/>
                  </a:solidFill>
                  <a:latin typeface="Trebuchet MS"/>
                </a:rPr>
                <a:t> C1</a:t>
              </a:r>
            </a:p>
          </p:txBody>
        </p:sp>
        <p:sp>
          <p:nvSpPr>
            <p:cNvPr id="194" name="Rectangle 466"/>
            <p:cNvSpPr>
              <a:spLocks noChangeArrowheads="1"/>
            </p:cNvSpPr>
            <p:nvPr/>
          </p:nvSpPr>
          <p:spPr bwMode="auto">
            <a:xfrm>
              <a:off x="2824729" y="2574925"/>
              <a:ext cx="401482" cy="79879"/>
            </a:xfrm>
            <a:prstGeom prst="rect">
              <a:avLst/>
            </a:prstGeom>
            <a:noFill/>
            <a:ln w="9525">
              <a:noFill/>
              <a:miter lim="800000"/>
              <a:headEnd/>
              <a:tailEnd/>
            </a:ln>
          </p:spPr>
          <p:txBody>
            <a:bodyPr wrap="none" lIns="0" tIns="0" rIns="0" bIns="0">
              <a:spAutoFit/>
            </a:bodyPr>
            <a:lstStyle/>
            <a:p>
              <a:pPr>
                <a:defRPr/>
              </a:pPr>
              <a:r>
                <a:rPr lang="en-US" sz="500" b="1" kern="0" dirty="0" err="1">
                  <a:solidFill>
                    <a:srgbClr val="000000"/>
                  </a:solidFill>
                  <a:latin typeface="Trebuchet MS"/>
                </a:rPr>
                <a:t>Wolfcamp</a:t>
              </a:r>
              <a:r>
                <a:rPr lang="en-US" sz="500" b="1" kern="0" dirty="0">
                  <a:solidFill>
                    <a:srgbClr val="000000"/>
                  </a:solidFill>
                  <a:latin typeface="Trebuchet MS"/>
                </a:rPr>
                <a:t> C2</a:t>
              </a:r>
            </a:p>
          </p:txBody>
        </p:sp>
        <p:sp>
          <p:nvSpPr>
            <p:cNvPr id="195" name="Rectangle 270"/>
            <p:cNvSpPr>
              <a:spLocks noChangeArrowheads="1"/>
            </p:cNvSpPr>
            <p:nvPr/>
          </p:nvSpPr>
          <p:spPr bwMode="auto">
            <a:xfrm>
              <a:off x="2548785" y="3327400"/>
              <a:ext cx="328485" cy="111830"/>
            </a:xfrm>
            <a:prstGeom prst="rect">
              <a:avLst/>
            </a:prstGeom>
            <a:noFill/>
            <a:ln w="9525">
              <a:noFill/>
              <a:miter lim="800000"/>
              <a:headEnd/>
              <a:tailEnd/>
            </a:ln>
          </p:spPr>
          <p:txBody>
            <a:bodyPr wrap="none" lIns="0" tIns="0" rIns="0" bIns="0">
              <a:spAutoFit/>
            </a:bodyPr>
            <a:lstStyle/>
            <a:p>
              <a:pPr>
                <a:defRPr/>
              </a:pPr>
              <a:r>
                <a:rPr lang="en-US" sz="700" b="1" kern="0" dirty="0">
                  <a:solidFill>
                    <a:srgbClr val="000000"/>
                  </a:solidFill>
                  <a:latin typeface="Trebuchet MS"/>
                </a:rPr>
                <a:t>Morrow</a:t>
              </a:r>
              <a:endParaRPr lang="en-US" b="1" kern="0" dirty="0">
                <a:solidFill>
                  <a:srgbClr val="000000"/>
                </a:solidFill>
                <a:latin typeface="Trebuchet MS"/>
              </a:endParaRPr>
            </a:p>
          </p:txBody>
        </p:sp>
        <p:sp>
          <p:nvSpPr>
            <p:cNvPr id="196" name="Rectangle 388"/>
            <p:cNvSpPr>
              <a:spLocks noChangeArrowheads="1"/>
            </p:cNvSpPr>
            <p:nvPr/>
          </p:nvSpPr>
          <p:spPr bwMode="auto">
            <a:xfrm>
              <a:off x="2864697" y="3482975"/>
              <a:ext cx="323508" cy="79879"/>
            </a:xfrm>
            <a:prstGeom prst="rect">
              <a:avLst/>
            </a:prstGeom>
            <a:noFill/>
            <a:ln w="9525">
              <a:noFill/>
              <a:miter lim="800000"/>
              <a:headEnd/>
              <a:tailEnd/>
            </a:ln>
          </p:spPr>
          <p:txBody>
            <a:bodyPr wrap="none" lIns="0" tIns="0" rIns="0" bIns="0">
              <a:spAutoFit/>
            </a:bodyPr>
            <a:lstStyle/>
            <a:p>
              <a:pPr>
                <a:defRPr/>
              </a:pPr>
              <a:r>
                <a:rPr lang="en-US" sz="500" b="1" kern="0">
                  <a:solidFill>
                    <a:srgbClr val="000000"/>
                  </a:solidFill>
                  <a:latin typeface="Trebuchet MS"/>
                </a:rPr>
                <a:t>U. Barnett</a:t>
              </a:r>
            </a:p>
          </p:txBody>
        </p:sp>
        <p:sp>
          <p:nvSpPr>
            <p:cNvPr id="197" name="Rectangle 388"/>
            <p:cNvSpPr>
              <a:spLocks noChangeArrowheads="1"/>
            </p:cNvSpPr>
            <p:nvPr/>
          </p:nvSpPr>
          <p:spPr bwMode="auto">
            <a:xfrm>
              <a:off x="2580535" y="3556000"/>
              <a:ext cx="315213" cy="79879"/>
            </a:xfrm>
            <a:prstGeom prst="rect">
              <a:avLst/>
            </a:prstGeom>
            <a:noFill/>
            <a:ln w="9525">
              <a:noFill/>
              <a:miter lim="800000"/>
              <a:headEnd/>
              <a:tailEnd/>
            </a:ln>
          </p:spPr>
          <p:txBody>
            <a:bodyPr wrap="none" lIns="0" tIns="0" rIns="0" bIns="0">
              <a:spAutoFit/>
            </a:bodyPr>
            <a:lstStyle/>
            <a:p>
              <a:pPr>
                <a:defRPr/>
              </a:pPr>
              <a:r>
                <a:rPr lang="en-US" sz="500" b="1" kern="0">
                  <a:solidFill>
                    <a:srgbClr val="000000"/>
                  </a:solidFill>
                  <a:latin typeface="Trebuchet MS"/>
                </a:rPr>
                <a:t>L. Barnett</a:t>
              </a:r>
            </a:p>
          </p:txBody>
        </p:sp>
        <p:cxnSp>
          <p:nvCxnSpPr>
            <p:cNvPr id="198" name="Straight Connector 197"/>
            <p:cNvCxnSpPr/>
            <p:nvPr/>
          </p:nvCxnSpPr>
          <p:spPr>
            <a:xfrm>
              <a:off x="2137623" y="3559175"/>
              <a:ext cx="1165225" cy="1588"/>
            </a:xfrm>
            <a:prstGeom prst="line">
              <a:avLst/>
            </a:prstGeom>
            <a:noFill/>
            <a:ln w="9525" cap="flat" cmpd="sng" algn="ctr">
              <a:solidFill>
                <a:srgbClr val="000000"/>
              </a:solidFill>
              <a:prstDash val="solid"/>
            </a:ln>
            <a:effectLst/>
          </p:spPr>
        </p:cxnSp>
        <p:sp>
          <p:nvSpPr>
            <p:cNvPr id="199" name="Freeform 198"/>
            <p:cNvSpPr/>
            <p:nvPr/>
          </p:nvSpPr>
          <p:spPr>
            <a:xfrm>
              <a:off x="2709123" y="3484563"/>
              <a:ext cx="92075" cy="77787"/>
            </a:xfrm>
            <a:custGeom>
              <a:avLst/>
              <a:gdLst>
                <a:gd name="connsiteX0" fmla="*/ 0 w 92868"/>
                <a:gd name="connsiteY0" fmla="*/ 0 h 78581"/>
                <a:gd name="connsiteX1" fmla="*/ 92868 w 92868"/>
                <a:gd name="connsiteY1" fmla="*/ 35719 h 78581"/>
                <a:gd name="connsiteX2" fmla="*/ 0 w 92868"/>
                <a:gd name="connsiteY2" fmla="*/ 78581 h 78581"/>
              </a:gdLst>
              <a:ahLst/>
              <a:cxnLst>
                <a:cxn ang="0">
                  <a:pos x="connsiteX0" y="connsiteY0"/>
                </a:cxn>
                <a:cxn ang="0">
                  <a:pos x="connsiteX1" y="connsiteY1"/>
                </a:cxn>
                <a:cxn ang="0">
                  <a:pos x="connsiteX2" y="connsiteY2"/>
                </a:cxn>
              </a:cxnLst>
              <a:rect l="l" t="t" r="r" b="b"/>
              <a:pathLst>
                <a:path w="92868" h="78581">
                  <a:moveTo>
                    <a:pt x="0" y="0"/>
                  </a:moveTo>
                  <a:lnTo>
                    <a:pt x="92868" y="35719"/>
                  </a:lnTo>
                  <a:lnTo>
                    <a:pt x="0" y="78581"/>
                  </a:lnTo>
                </a:path>
              </a:pathLst>
            </a:custGeom>
            <a:noFill/>
            <a:ln w="9525" cap="flat" cmpd="sng" algn="ctr">
              <a:solidFill>
                <a:srgbClr val="000000"/>
              </a:solidFill>
              <a:prstDash val="solid"/>
            </a:ln>
            <a:effectLst/>
          </p:spPr>
          <p:txBody>
            <a:bodyPr anchor="ctr"/>
            <a:lstStyle/>
            <a:p>
              <a:pPr algn="ctr">
                <a:defRPr/>
              </a:pPr>
              <a:endParaRPr lang="en-US" b="1" kern="0">
                <a:solidFill>
                  <a:srgbClr val="000000"/>
                </a:solidFill>
                <a:latin typeface="Trebuchet MS"/>
              </a:endParaRPr>
            </a:p>
          </p:txBody>
        </p:sp>
        <p:sp>
          <p:nvSpPr>
            <p:cNvPr id="200" name="Rectangle 386"/>
            <p:cNvSpPr>
              <a:spLocks noChangeArrowheads="1"/>
            </p:cNvSpPr>
            <p:nvPr/>
          </p:nvSpPr>
          <p:spPr bwMode="auto">
            <a:xfrm>
              <a:off x="2920260" y="3136900"/>
              <a:ext cx="268760" cy="79879"/>
            </a:xfrm>
            <a:prstGeom prst="rect">
              <a:avLst/>
            </a:prstGeom>
            <a:noFill/>
            <a:ln w="9525">
              <a:noFill/>
              <a:miter lim="800000"/>
              <a:headEnd/>
              <a:tailEnd/>
            </a:ln>
          </p:spPr>
          <p:txBody>
            <a:bodyPr wrap="none" lIns="0" tIns="0" rIns="0" bIns="0">
              <a:spAutoFit/>
            </a:bodyPr>
            <a:lstStyle/>
            <a:p>
              <a:pPr>
                <a:defRPr/>
              </a:pPr>
              <a:r>
                <a:rPr lang="en-US" sz="500" b="1" kern="0">
                  <a:solidFill>
                    <a:srgbClr val="000000"/>
                  </a:solidFill>
                  <a:latin typeface="Trebuchet MS"/>
                </a:rPr>
                <a:t>Bend Lm</a:t>
              </a:r>
            </a:p>
          </p:txBody>
        </p:sp>
        <p:sp>
          <p:nvSpPr>
            <p:cNvPr id="201" name="Rectangle 386"/>
            <p:cNvSpPr>
              <a:spLocks noChangeArrowheads="1"/>
            </p:cNvSpPr>
            <p:nvPr/>
          </p:nvSpPr>
          <p:spPr bwMode="auto">
            <a:xfrm>
              <a:off x="2921848" y="3048000"/>
              <a:ext cx="237240" cy="79879"/>
            </a:xfrm>
            <a:prstGeom prst="rect">
              <a:avLst/>
            </a:prstGeom>
            <a:noFill/>
            <a:ln w="9525">
              <a:noFill/>
              <a:miter lim="800000"/>
              <a:headEnd/>
              <a:tailEnd/>
            </a:ln>
          </p:spPr>
          <p:txBody>
            <a:bodyPr wrap="none" lIns="0" tIns="0" rIns="0" bIns="0">
              <a:spAutoFit/>
            </a:bodyPr>
            <a:lstStyle/>
            <a:p>
              <a:pPr>
                <a:defRPr/>
              </a:pPr>
              <a:r>
                <a:rPr lang="en-US" sz="500" b="1" kern="0">
                  <a:solidFill>
                    <a:srgbClr val="000000"/>
                  </a:solidFill>
                  <a:latin typeface="Trebuchet MS"/>
                </a:rPr>
                <a:t>Detrital</a:t>
              </a:r>
            </a:p>
          </p:txBody>
        </p:sp>
        <p:cxnSp>
          <p:nvCxnSpPr>
            <p:cNvPr id="202" name="Straight Connector 201"/>
            <p:cNvCxnSpPr/>
            <p:nvPr/>
          </p:nvCxnSpPr>
          <p:spPr>
            <a:xfrm flipV="1">
              <a:off x="2733675" y="2509838"/>
              <a:ext cx="553298" cy="4762"/>
            </a:xfrm>
            <a:prstGeom prst="line">
              <a:avLst/>
            </a:prstGeom>
            <a:noFill/>
            <a:ln w="6350" cap="flat" cmpd="sng" algn="ctr">
              <a:solidFill>
                <a:srgbClr val="000000"/>
              </a:solidFill>
              <a:prstDash val="solid"/>
            </a:ln>
            <a:effectLst/>
          </p:spPr>
        </p:cxnSp>
        <p:sp>
          <p:nvSpPr>
            <p:cNvPr id="203" name="Rectangle 386"/>
            <p:cNvSpPr>
              <a:spLocks noChangeArrowheads="1"/>
            </p:cNvSpPr>
            <p:nvPr/>
          </p:nvSpPr>
          <p:spPr bwMode="auto">
            <a:xfrm>
              <a:off x="2955184" y="2974975"/>
              <a:ext cx="150971" cy="79879"/>
            </a:xfrm>
            <a:prstGeom prst="rect">
              <a:avLst/>
            </a:prstGeom>
            <a:noFill/>
            <a:ln w="9525">
              <a:noFill/>
              <a:miter lim="800000"/>
              <a:headEnd/>
              <a:tailEnd/>
            </a:ln>
          </p:spPr>
          <p:txBody>
            <a:bodyPr wrap="none" lIns="0" tIns="0" rIns="0" bIns="0">
              <a:spAutoFit/>
            </a:bodyPr>
            <a:lstStyle/>
            <a:p>
              <a:pPr>
                <a:defRPr/>
              </a:pPr>
              <a:r>
                <a:rPr lang="en-US" sz="500" b="1" kern="0">
                  <a:solidFill>
                    <a:srgbClr val="000000"/>
                  </a:solidFill>
                  <a:latin typeface="Trebuchet MS"/>
                </a:rPr>
                <a:t>Lime</a:t>
              </a:r>
            </a:p>
          </p:txBody>
        </p:sp>
        <p:sp>
          <p:nvSpPr>
            <p:cNvPr id="204" name="Rectangle 386"/>
            <p:cNvSpPr>
              <a:spLocks noChangeArrowheads="1"/>
            </p:cNvSpPr>
            <p:nvPr/>
          </p:nvSpPr>
          <p:spPr bwMode="auto">
            <a:xfrm>
              <a:off x="2844060" y="3209925"/>
              <a:ext cx="396505" cy="79879"/>
            </a:xfrm>
            <a:prstGeom prst="rect">
              <a:avLst/>
            </a:prstGeom>
            <a:noFill/>
            <a:ln w="9525">
              <a:noFill/>
              <a:miter lim="800000"/>
              <a:headEnd/>
              <a:tailEnd/>
            </a:ln>
          </p:spPr>
          <p:txBody>
            <a:bodyPr wrap="none" lIns="0" tIns="0" rIns="0" bIns="0">
              <a:spAutoFit/>
            </a:bodyPr>
            <a:lstStyle/>
            <a:p>
              <a:pPr>
                <a:defRPr/>
              </a:pPr>
              <a:r>
                <a:rPr lang="en-US" sz="500" b="1" kern="0">
                  <a:solidFill>
                    <a:srgbClr val="000000"/>
                  </a:solidFill>
                  <a:latin typeface="Trebuchet MS"/>
                </a:rPr>
                <a:t>Sh &amp; Detrital</a:t>
              </a:r>
            </a:p>
          </p:txBody>
        </p:sp>
        <p:cxnSp>
          <p:nvCxnSpPr>
            <p:cNvPr id="205" name="Straight Connector 204"/>
            <p:cNvCxnSpPr/>
            <p:nvPr/>
          </p:nvCxnSpPr>
          <p:spPr>
            <a:xfrm>
              <a:off x="2809135" y="3051175"/>
              <a:ext cx="474663" cy="3175"/>
            </a:xfrm>
            <a:prstGeom prst="line">
              <a:avLst/>
            </a:prstGeom>
            <a:noFill/>
            <a:ln w="6350" cap="flat" cmpd="sng" algn="ctr">
              <a:solidFill>
                <a:srgbClr val="000000"/>
              </a:solidFill>
              <a:prstDash val="solid"/>
            </a:ln>
            <a:effectLst/>
          </p:spPr>
        </p:cxnSp>
        <p:cxnSp>
          <p:nvCxnSpPr>
            <p:cNvPr id="206" name="Straight Connector 205"/>
            <p:cNvCxnSpPr/>
            <p:nvPr/>
          </p:nvCxnSpPr>
          <p:spPr>
            <a:xfrm>
              <a:off x="2812310" y="3216275"/>
              <a:ext cx="474663" cy="1588"/>
            </a:xfrm>
            <a:prstGeom prst="line">
              <a:avLst/>
            </a:prstGeom>
            <a:noFill/>
            <a:ln w="6350" cap="flat" cmpd="sng" algn="ctr">
              <a:solidFill>
                <a:srgbClr val="000000"/>
              </a:solidFill>
              <a:prstDash val="solid"/>
            </a:ln>
            <a:effectLst/>
          </p:spPr>
        </p:cxnSp>
        <p:cxnSp>
          <p:nvCxnSpPr>
            <p:cNvPr id="207" name="Straight Connector 206"/>
            <p:cNvCxnSpPr/>
            <p:nvPr/>
          </p:nvCxnSpPr>
          <p:spPr>
            <a:xfrm flipV="1">
              <a:off x="2728929" y="2571760"/>
              <a:ext cx="553298" cy="4762"/>
            </a:xfrm>
            <a:prstGeom prst="line">
              <a:avLst/>
            </a:prstGeom>
            <a:noFill/>
            <a:ln w="6350" cap="flat" cmpd="sng" algn="ctr">
              <a:solidFill>
                <a:srgbClr val="000000"/>
              </a:solidFill>
              <a:prstDash val="solid"/>
            </a:ln>
            <a:effectLst/>
          </p:spPr>
        </p:cxnSp>
        <p:sp>
          <p:nvSpPr>
            <p:cNvPr id="208" name="Rectangle 448"/>
            <p:cNvSpPr>
              <a:spLocks noChangeArrowheads="1"/>
            </p:cNvSpPr>
            <p:nvPr/>
          </p:nvSpPr>
          <p:spPr bwMode="auto">
            <a:xfrm>
              <a:off x="2286000" y="6061075"/>
              <a:ext cx="925730" cy="111830"/>
            </a:xfrm>
            <a:prstGeom prst="rect">
              <a:avLst/>
            </a:prstGeom>
            <a:noFill/>
            <a:ln w="9525">
              <a:noFill/>
              <a:miter lim="800000"/>
              <a:headEnd/>
              <a:tailEnd/>
            </a:ln>
          </p:spPr>
          <p:txBody>
            <a:bodyPr wrap="none" lIns="0" tIns="0" rIns="0" bIns="0">
              <a:spAutoFit/>
            </a:bodyPr>
            <a:lstStyle/>
            <a:p>
              <a:pPr>
                <a:defRPr/>
              </a:pPr>
              <a:r>
                <a:rPr lang="en-US" sz="700" b="1" kern="0" dirty="0">
                  <a:solidFill>
                    <a:srgbClr val="000000"/>
                  </a:solidFill>
                  <a:latin typeface="Trebuchet MS"/>
                </a:rPr>
                <a:t>Bliss / Hickory / Riley</a:t>
              </a:r>
              <a:endParaRPr lang="en-US" b="1" kern="0" dirty="0">
                <a:solidFill>
                  <a:srgbClr val="000000"/>
                </a:solidFill>
                <a:latin typeface="Trebuchet MS"/>
              </a:endParaRPr>
            </a:p>
          </p:txBody>
        </p:sp>
        <p:sp>
          <p:nvSpPr>
            <p:cNvPr id="209" name="Rectangle 241"/>
            <p:cNvSpPr>
              <a:spLocks noChangeArrowheads="1"/>
            </p:cNvSpPr>
            <p:nvPr/>
          </p:nvSpPr>
          <p:spPr bwMode="auto">
            <a:xfrm>
              <a:off x="2133600" y="6035675"/>
              <a:ext cx="1174750" cy="95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None/>
                <a:defRPr/>
              </a:pPr>
              <a:endParaRPr lang="en-US" altLang="en-US" sz="1800" b="1" kern="0">
                <a:solidFill>
                  <a:srgbClr val="000000"/>
                </a:solidFill>
              </a:endParaRPr>
            </a:p>
          </p:txBody>
        </p:sp>
        <p:sp>
          <p:nvSpPr>
            <p:cNvPr id="210" name="Rectangle 447"/>
            <p:cNvSpPr>
              <a:spLocks noChangeArrowheads="1"/>
            </p:cNvSpPr>
            <p:nvPr/>
          </p:nvSpPr>
          <p:spPr bwMode="auto">
            <a:xfrm>
              <a:off x="2535237" y="5924550"/>
              <a:ext cx="393187" cy="111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None/>
                <a:defRPr/>
              </a:pPr>
              <a:r>
                <a:rPr lang="en-US" altLang="en-US" sz="700" b="1" kern="0" dirty="0" err="1">
                  <a:solidFill>
                    <a:srgbClr val="000000"/>
                  </a:solidFill>
                </a:rPr>
                <a:t>Wilberns</a:t>
              </a:r>
              <a:endParaRPr lang="en-US" altLang="en-US" sz="1800" b="1" kern="0" dirty="0">
                <a:solidFill>
                  <a:srgbClr val="000000"/>
                </a:solidFill>
              </a:endParaRPr>
            </a:p>
          </p:txBody>
        </p:sp>
        <p:sp>
          <p:nvSpPr>
            <p:cNvPr id="211" name="Rectangle 216"/>
            <p:cNvSpPr>
              <a:spLocks noChangeArrowheads="1"/>
            </p:cNvSpPr>
            <p:nvPr/>
          </p:nvSpPr>
          <p:spPr bwMode="auto">
            <a:xfrm>
              <a:off x="2143344" y="4497137"/>
              <a:ext cx="1174750" cy="9525"/>
            </a:xfrm>
            <a:prstGeom prst="rect">
              <a:avLst/>
            </a:prstGeom>
            <a:solidFill>
              <a:srgbClr val="000000"/>
            </a:solidFill>
            <a:ln w="9525">
              <a:noFill/>
              <a:miter lim="800000"/>
              <a:headEnd/>
              <a:tailEnd/>
            </a:ln>
          </p:spPr>
          <p:txBody>
            <a:bodyPr/>
            <a:lstStyle/>
            <a:p>
              <a:pPr>
                <a:defRPr/>
              </a:pPr>
              <a:endParaRPr lang="en-US" b="1" kern="0">
                <a:solidFill>
                  <a:srgbClr val="000000"/>
                </a:solidFill>
                <a:latin typeface="Trebuchet MS"/>
              </a:endParaRPr>
            </a:p>
          </p:txBody>
        </p:sp>
        <p:sp>
          <p:nvSpPr>
            <p:cNvPr id="212" name="Freeform 592"/>
            <p:cNvSpPr>
              <a:spLocks/>
            </p:cNvSpPr>
            <p:nvPr/>
          </p:nvSpPr>
          <p:spPr bwMode="auto">
            <a:xfrm>
              <a:off x="2138409" y="5077950"/>
              <a:ext cx="592120" cy="36080"/>
            </a:xfrm>
            <a:custGeom>
              <a:avLst/>
              <a:gdLst>
                <a:gd name="T0" fmla="*/ 0 w 564"/>
                <a:gd name="T1" fmla="*/ 29 h 30"/>
                <a:gd name="T2" fmla="*/ 0 w 564"/>
                <a:gd name="T3" fmla="*/ 0 h 30"/>
                <a:gd name="T4" fmla="*/ 0 w 564"/>
                <a:gd name="T5" fmla="*/ 30 h 30"/>
                <a:gd name="T6" fmla="*/ 0 w 564"/>
                <a:gd name="T7" fmla="*/ 0 h 30"/>
                <a:gd name="T8" fmla="*/ 0 w 564"/>
                <a:gd name="T9" fmla="*/ 30 h 30"/>
                <a:gd name="T10" fmla="*/ 0 w 564"/>
                <a:gd name="T11" fmla="*/ 0 h 30"/>
                <a:gd name="T12" fmla="*/ 0 w 564"/>
                <a:gd name="T13" fmla="*/ 29 h 30"/>
                <a:gd name="T14" fmla="*/ 0 w 564"/>
                <a:gd name="T15" fmla="*/ 0 h 30"/>
                <a:gd name="T16" fmla="*/ 0 w 564"/>
                <a:gd name="T17" fmla="*/ 29 h 30"/>
                <a:gd name="T18" fmla="*/ 0 w 564"/>
                <a:gd name="T19" fmla="*/ 0 h 30"/>
                <a:gd name="T20" fmla="*/ 0 w 564"/>
                <a:gd name="T21" fmla="*/ 30 h 30"/>
                <a:gd name="T22" fmla="*/ 0 w 564"/>
                <a:gd name="T23" fmla="*/ 0 h 3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64"/>
                <a:gd name="T37" fmla="*/ 0 h 30"/>
                <a:gd name="T38" fmla="*/ 564 w 564"/>
                <a:gd name="T39" fmla="*/ 30 h 3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64" h="30">
                  <a:moveTo>
                    <a:pt x="0" y="29"/>
                  </a:moveTo>
                  <a:cubicBezTo>
                    <a:pt x="18" y="14"/>
                    <a:pt x="36" y="0"/>
                    <a:pt x="53" y="0"/>
                  </a:cubicBezTo>
                  <a:cubicBezTo>
                    <a:pt x="70" y="0"/>
                    <a:pt x="87" y="30"/>
                    <a:pt x="104" y="30"/>
                  </a:cubicBezTo>
                  <a:cubicBezTo>
                    <a:pt x="121" y="30"/>
                    <a:pt x="138" y="0"/>
                    <a:pt x="155" y="0"/>
                  </a:cubicBezTo>
                  <a:cubicBezTo>
                    <a:pt x="172" y="0"/>
                    <a:pt x="189" y="30"/>
                    <a:pt x="206" y="30"/>
                  </a:cubicBezTo>
                  <a:cubicBezTo>
                    <a:pt x="223" y="30"/>
                    <a:pt x="238" y="0"/>
                    <a:pt x="255" y="0"/>
                  </a:cubicBezTo>
                  <a:cubicBezTo>
                    <a:pt x="272" y="0"/>
                    <a:pt x="291" y="29"/>
                    <a:pt x="308" y="29"/>
                  </a:cubicBezTo>
                  <a:cubicBezTo>
                    <a:pt x="325" y="29"/>
                    <a:pt x="343" y="0"/>
                    <a:pt x="360" y="0"/>
                  </a:cubicBezTo>
                  <a:cubicBezTo>
                    <a:pt x="377" y="0"/>
                    <a:pt x="394" y="29"/>
                    <a:pt x="411" y="29"/>
                  </a:cubicBezTo>
                  <a:cubicBezTo>
                    <a:pt x="428" y="29"/>
                    <a:pt x="448" y="0"/>
                    <a:pt x="465" y="0"/>
                  </a:cubicBezTo>
                  <a:cubicBezTo>
                    <a:pt x="482" y="0"/>
                    <a:pt x="500" y="30"/>
                    <a:pt x="516" y="30"/>
                  </a:cubicBezTo>
                  <a:cubicBezTo>
                    <a:pt x="532" y="30"/>
                    <a:pt x="548" y="15"/>
                    <a:pt x="564" y="0"/>
                  </a:cubicBezTo>
                </a:path>
              </a:pathLst>
            </a:custGeom>
            <a:noFill/>
            <a:ln w="12700" cmpd="sng">
              <a:solidFill>
                <a:srgbClr val="000000"/>
              </a:solidFill>
              <a:round/>
              <a:headEnd/>
              <a:tailEnd/>
            </a:ln>
          </p:spPr>
          <p:txBody>
            <a:bodyPr/>
            <a:lstStyle/>
            <a:p>
              <a:pPr>
                <a:defRPr/>
              </a:pPr>
              <a:endParaRPr lang="en-US" b="1" kern="0">
                <a:solidFill>
                  <a:srgbClr val="000000"/>
                </a:solidFill>
                <a:latin typeface="Trebuchet MS"/>
              </a:endParaRPr>
            </a:p>
          </p:txBody>
        </p:sp>
        <p:sp>
          <p:nvSpPr>
            <p:cNvPr id="213" name="Freeform 593"/>
            <p:cNvSpPr>
              <a:spLocks/>
            </p:cNvSpPr>
            <p:nvPr/>
          </p:nvSpPr>
          <p:spPr bwMode="auto">
            <a:xfrm>
              <a:off x="2692464" y="5074342"/>
              <a:ext cx="592120" cy="36080"/>
            </a:xfrm>
            <a:custGeom>
              <a:avLst/>
              <a:gdLst>
                <a:gd name="T0" fmla="*/ 0 w 564"/>
                <a:gd name="T1" fmla="*/ 29 h 30"/>
                <a:gd name="T2" fmla="*/ 0 w 564"/>
                <a:gd name="T3" fmla="*/ 0 h 30"/>
                <a:gd name="T4" fmla="*/ 0 w 564"/>
                <a:gd name="T5" fmla="*/ 30 h 30"/>
                <a:gd name="T6" fmla="*/ 0 w 564"/>
                <a:gd name="T7" fmla="*/ 0 h 30"/>
                <a:gd name="T8" fmla="*/ 0 w 564"/>
                <a:gd name="T9" fmla="*/ 30 h 30"/>
                <a:gd name="T10" fmla="*/ 0 w 564"/>
                <a:gd name="T11" fmla="*/ 0 h 30"/>
                <a:gd name="T12" fmla="*/ 0 w 564"/>
                <a:gd name="T13" fmla="*/ 29 h 30"/>
                <a:gd name="T14" fmla="*/ 0 w 564"/>
                <a:gd name="T15" fmla="*/ 0 h 30"/>
                <a:gd name="T16" fmla="*/ 0 w 564"/>
                <a:gd name="T17" fmla="*/ 29 h 30"/>
                <a:gd name="T18" fmla="*/ 0 w 564"/>
                <a:gd name="T19" fmla="*/ 0 h 30"/>
                <a:gd name="T20" fmla="*/ 0 w 564"/>
                <a:gd name="T21" fmla="*/ 30 h 30"/>
                <a:gd name="T22" fmla="*/ 0 w 564"/>
                <a:gd name="T23" fmla="*/ 0 h 3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64"/>
                <a:gd name="T37" fmla="*/ 0 h 30"/>
                <a:gd name="T38" fmla="*/ 564 w 564"/>
                <a:gd name="T39" fmla="*/ 30 h 3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64" h="30">
                  <a:moveTo>
                    <a:pt x="0" y="29"/>
                  </a:moveTo>
                  <a:cubicBezTo>
                    <a:pt x="18" y="14"/>
                    <a:pt x="36" y="0"/>
                    <a:pt x="53" y="0"/>
                  </a:cubicBezTo>
                  <a:cubicBezTo>
                    <a:pt x="70" y="0"/>
                    <a:pt x="87" y="30"/>
                    <a:pt x="104" y="30"/>
                  </a:cubicBezTo>
                  <a:cubicBezTo>
                    <a:pt x="121" y="30"/>
                    <a:pt x="138" y="0"/>
                    <a:pt x="155" y="0"/>
                  </a:cubicBezTo>
                  <a:cubicBezTo>
                    <a:pt x="172" y="0"/>
                    <a:pt x="189" y="30"/>
                    <a:pt x="206" y="30"/>
                  </a:cubicBezTo>
                  <a:cubicBezTo>
                    <a:pt x="223" y="30"/>
                    <a:pt x="238" y="0"/>
                    <a:pt x="255" y="0"/>
                  </a:cubicBezTo>
                  <a:cubicBezTo>
                    <a:pt x="272" y="0"/>
                    <a:pt x="291" y="29"/>
                    <a:pt x="308" y="29"/>
                  </a:cubicBezTo>
                  <a:cubicBezTo>
                    <a:pt x="325" y="29"/>
                    <a:pt x="343" y="0"/>
                    <a:pt x="360" y="0"/>
                  </a:cubicBezTo>
                  <a:cubicBezTo>
                    <a:pt x="377" y="0"/>
                    <a:pt x="394" y="29"/>
                    <a:pt x="411" y="29"/>
                  </a:cubicBezTo>
                  <a:cubicBezTo>
                    <a:pt x="428" y="29"/>
                    <a:pt x="448" y="0"/>
                    <a:pt x="465" y="0"/>
                  </a:cubicBezTo>
                  <a:cubicBezTo>
                    <a:pt x="482" y="0"/>
                    <a:pt x="500" y="30"/>
                    <a:pt x="516" y="30"/>
                  </a:cubicBezTo>
                  <a:cubicBezTo>
                    <a:pt x="532" y="30"/>
                    <a:pt x="548" y="15"/>
                    <a:pt x="564" y="0"/>
                  </a:cubicBezTo>
                </a:path>
              </a:pathLst>
            </a:custGeom>
            <a:noFill/>
            <a:ln w="12700" cmpd="sng">
              <a:solidFill>
                <a:srgbClr val="000000"/>
              </a:solidFill>
              <a:round/>
              <a:headEnd/>
              <a:tailEnd/>
            </a:ln>
          </p:spPr>
          <p:txBody>
            <a:bodyPr/>
            <a:lstStyle/>
            <a:p>
              <a:pPr>
                <a:defRPr/>
              </a:pPr>
              <a:endParaRPr lang="en-US" b="1" kern="0">
                <a:solidFill>
                  <a:srgbClr val="000000"/>
                </a:solidFill>
                <a:latin typeface="Trebuchet MS"/>
              </a:endParaRPr>
            </a:p>
          </p:txBody>
        </p:sp>
        <p:sp>
          <p:nvSpPr>
            <p:cNvPr id="214" name="Rectangle 201"/>
            <p:cNvSpPr>
              <a:spLocks noChangeArrowheads="1"/>
            </p:cNvSpPr>
            <p:nvPr/>
          </p:nvSpPr>
          <p:spPr bwMode="auto">
            <a:xfrm>
              <a:off x="2134741" y="2259946"/>
              <a:ext cx="1174750" cy="9525"/>
            </a:xfrm>
            <a:prstGeom prst="rect">
              <a:avLst/>
            </a:prstGeom>
            <a:solidFill>
              <a:srgbClr val="000000"/>
            </a:solidFill>
            <a:ln w="6350">
              <a:solidFill>
                <a:srgbClr val="000000"/>
              </a:solidFill>
              <a:miter lim="800000"/>
              <a:headEnd/>
              <a:tailEnd/>
            </a:ln>
          </p:spPr>
          <p:txBody>
            <a:bodyPr/>
            <a:lstStyle/>
            <a:p>
              <a:pPr>
                <a:defRPr/>
              </a:pPr>
              <a:endParaRPr lang="en-US" b="1" kern="0">
                <a:solidFill>
                  <a:srgbClr val="000000"/>
                </a:solidFill>
                <a:latin typeface="Trebuchet MS"/>
              </a:endParaRPr>
            </a:p>
          </p:txBody>
        </p:sp>
      </p:grpSp>
      <p:sp>
        <p:nvSpPr>
          <p:cNvPr id="262" name="TextBox 3"/>
          <p:cNvSpPr txBox="1">
            <a:spLocks noChangeArrowheads="1"/>
          </p:cNvSpPr>
          <p:nvPr/>
        </p:nvSpPr>
        <p:spPr bwMode="auto">
          <a:xfrm>
            <a:off x="8501898" y="4126587"/>
            <a:ext cx="3511283" cy="923330"/>
          </a:xfrm>
          <a:prstGeom prst="rect">
            <a:avLst/>
          </a:prstGeom>
          <a:solidFill>
            <a:srgbClr val="FFFFFF"/>
          </a:solidFill>
          <a:ln w="19050">
            <a:noFill/>
            <a:miter lim="800000"/>
            <a:headEnd/>
            <a:tailEnd/>
          </a:ln>
        </p:spPr>
        <p:txBody>
          <a:bodyPr wrap="square">
            <a:spAutoFit/>
          </a:bodyPr>
          <a:lstStyle>
            <a:lvl1pPr marL="171450" indent="-171450"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marL="285750" indent="-285750" eaLnBrk="1" hangingPunct="1">
              <a:buFont typeface="Arial" panose="020B0604020202020204" pitchFamily="34" charset="0"/>
              <a:buChar char="•"/>
              <a:defRPr/>
            </a:pPr>
            <a:r>
              <a:rPr lang="en-US" kern="0" dirty="0">
                <a:solidFill>
                  <a:prstClr val="black"/>
                </a:solidFill>
                <a:latin typeface="+mn-lt"/>
              </a:rPr>
              <a:t>Reserves from unconventional resource plays rival those of conventional reservoirs</a:t>
            </a:r>
          </a:p>
        </p:txBody>
      </p:sp>
      <p:grpSp>
        <p:nvGrpSpPr>
          <p:cNvPr id="6" name="Group 5">
            <a:extLst>
              <a:ext uri="{FF2B5EF4-FFF2-40B4-BE49-F238E27FC236}">
                <a16:creationId xmlns:a16="http://schemas.microsoft.com/office/drawing/2014/main" id="{8A4BAC89-D0DC-4C2F-98DA-926745FED330}"/>
              </a:ext>
            </a:extLst>
          </p:cNvPr>
          <p:cNvGrpSpPr/>
          <p:nvPr/>
        </p:nvGrpSpPr>
        <p:grpSpPr>
          <a:xfrm>
            <a:off x="4456093" y="3633909"/>
            <a:ext cx="2590023" cy="313813"/>
            <a:chOff x="5565700" y="3633909"/>
            <a:chExt cx="2590023" cy="313813"/>
          </a:xfrm>
        </p:grpSpPr>
        <p:sp>
          <p:nvSpPr>
            <p:cNvPr id="280" name="Right Arrow 279"/>
            <p:cNvSpPr/>
            <p:nvPr/>
          </p:nvSpPr>
          <p:spPr bwMode="auto">
            <a:xfrm rot="10800000">
              <a:off x="5565700" y="3633909"/>
              <a:ext cx="298823" cy="293055"/>
            </a:xfrm>
            <a:prstGeom prst="rightArrow">
              <a:avLst/>
            </a:prstGeom>
            <a:solidFill>
              <a:srgbClr val="C0C0C0"/>
            </a:solidFill>
            <a:ln w="25400" cap="flat" cmpd="sng" algn="ctr">
              <a:solidFill>
                <a:srgbClr val="000000"/>
              </a:solidFill>
              <a:prstDash val="solid"/>
              <a:round/>
              <a:headEnd type="none" w="med" len="med"/>
              <a:tailEnd type="none" w="med" len="med"/>
            </a:ln>
            <a:effectLst/>
          </p:spPr>
          <p:txBody>
            <a:bodyPr vert="horz" wrap="square" lIns="54864" tIns="0" rIns="54864" bIns="0" numCol="1" rtlCol="0" anchor="ctr" anchorCtr="1" compatLnSpc="1">
              <a:prstTxWarp prst="textNoShape">
                <a:avLst/>
              </a:prstTxWarp>
            </a:bodyPr>
            <a:lstStyle/>
            <a:p>
              <a:pPr algn="ctr" fontAlgn="base">
                <a:spcBef>
                  <a:spcPct val="10000"/>
                </a:spcBef>
                <a:spcAft>
                  <a:spcPct val="0"/>
                </a:spcAft>
                <a:buClr>
                  <a:srgbClr val="336600"/>
                </a:buClr>
                <a:defRPr/>
              </a:pPr>
              <a:endParaRPr lang="en-US" b="1" kern="0">
                <a:solidFill>
                  <a:srgbClr val="000000"/>
                </a:solidFill>
                <a:latin typeface="Trebuchet MS" pitchFamily="34" charset="0"/>
              </a:endParaRPr>
            </a:p>
          </p:txBody>
        </p:sp>
        <p:sp>
          <p:nvSpPr>
            <p:cNvPr id="285" name="TextBox 284"/>
            <p:cNvSpPr txBox="1"/>
            <p:nvPr/>
          </p:nvSpPr>
          <p:spPr>
            <a:xfrm>
              <a:off x="5853490" y="3639945"/>
              <a:ext cx="2302233" cy="307777"/>
            </a:xfrm>
            <a:prstGeom prst="rect">
              <a:avLst/>
            </a:prstGeom>
            <a:noFill/>
          </p:spPr>
          <p:txBody>
            <a:bodyPr wrap="none" rtlCol="0">
              <a:spAutoFit/>
            </a:bodyPr>
            <a:lstStyle/>
            <a:p>
              <a:pPr>
                <a:defRPr/>
              </a:pPr>
              <a:r>
                <a:rPr lang="en-US" sz="1400" kern="0" dirty="0">
                  <a:latin typeface="Arial" panose="020B0604020202020204" pitchFamily="34" charset="0"/>
                  <a:cs typeface="Arial" panose="020B0604020202020204" pitchFamily="34" charset="0"/>
                </a:rPr>
                <a:t>L. Miss carbonates (minor)</a:t>
              </a:r>
            </a:p>
          </p:txBody>
        </p:sp>
      </p:grpSp>
      <p:grpSp>
        <p:nvGrpSpPr>
          <p:cNvPr id="5" name="Group 4">
            <a:extLst>
              <a:ext uri="{FF2B5EF4-FFF2-40B4-BE49-F238E27FC236}">
                <a16:creationId xmlns:a16="http://schemas.microsoft.com/office/drawing/2014/main" id="{2298A496-C657-4C8B-AC25-DC4D9DECEC03}"/>
              </a:ext>
            </a:extLst>
          </p:cNvPr>
          <p:cNvGrpSpPr/>
          <p:nvPr/>
        </p:nvGrpSpPr>
        <p:grpSpPr>
          <a:xfrm>
            <a:off x="4456093" y="4316350"/>
            <a:ext cx="2228887" cy="700995"/>
            <a:chOff x="5565700" y="4316350"/>
            <a:chExt cx="2228887" cy="700995"/>
          </a:xfrm>
        </p:grpSpPr>
        <p:sp>
          <p:nvSpPr>
            <p:cNvPr id="278" name="Right Arrow 277"/>
            <p:cNvSpPr/>
            <p:nvPr/>
          </p:nvSpPr>
          <p:spPr bwMode="auto">
            <a:xfrm rot="10800000">
              <a:off x="5565700" y="4722904"/>
              <a:ext cx="298823" cy="293055"/>
            </a:xfrm>
            <a:prstGeom prst="rightArrow">
              <a:avLst/>
            </a:prstGeom>
            <a:solidFill>
              <a:srgbClr val="C0C0C0"/>
            </a:solidFill>
            <a:ln w="25400" cap="flat" cmpd="sng" algn="ctr">
              <a:solidFill>
                <a:srgbClr val="000000"/>
              </a:solidFill>
              <a:prstDash val="solid"/>
              <a:round/>
              <a:headEnd type="none" w="med" len="med"/>
              <a:tailEnd type="none" w="med" len="med"/>
            </a:ln>
            <a:effectLst/>
          </p:spPr>
          <p:txBody>
            <a:bodyPr vert="horz" wrap="square" lIns="54864" tIns="0" rIns="54864" bIns="0" numCol="1" rtlCol="0" anchor="ctr" anchorCtr="1" compatLnSpc="1">
              <a:prstTxWarp prst="textNoShape">
                <a:avLst/>
              </a:prstTxWarp>
            </a:bodyPr>
            <a:lstStyle/>
            <a:p>
              <a:pPr algn="ctr" fontAlgn="base">
                <a:spcBef>
                  <a:spcPct val="10000"/>
                </a:spcBef>
                <a:spcAft>
                  <a:spcPct val="0"/>
                </a:spcAft>
                <a:buClr>
                  <a:srgbClr val="336600"/>
                </a:buClr>
                <a:defRPr/>
              </a:pPr>
              <a:endParaRPr lang="en-US" b="1" kern="0">
                <a:solidFill>
                  <a:srgbClr val="000000"/>
                </a:solidFill>
                <a:latin typeface="Trebuchet MS" pitchFamily="34" charset="0"/>
              </a:endParaRPr>
            </a:p>
          </p:txBody>
        </p:sp>
        <p:sp>
          <p:nvSpPr>
            <p:cNvPr id="279" name="Right Arrow 278"/>
            <p:cNvSpPr/>
            <p:nvPr/>
          </p:nvSpPr>
          <p:spPr bwMode="auto">
            <a:xfrm rot="10800000">
              <a:off x="5565700" y="4316350"/>
              <a:ext cx="298823" cy="293055"/>
            </a:xfrm>
            <a:prstGeom prst="rightArrow">
              <a:avLst/>
            </a:prstGeom>
            <a:solidFill>
              <a:srgbClr val="C0C0C0"/>
            </a:solidFill>
            <a:ln w="25400" cap="flat" cmpd="sng" algn="ctr">
              <a:solidFill>
                <a:srgbClr val="000000"/>
              </a:solidFill>
              <a:prstDash val="solid"/>
              <a:round/>
              <a:headEnd type="none" w="med" len="med"/>
              <a:tailEnd type="none" w="med" len="med"/>
            </a:ln>
            <a:effectLst/>
          </p:spPr>
          <p:txBody>
            <a:bodyPr vert="horz" wrap="square" lIns="54864" tIns="0" rIns="54864" bIns="0" numCol="1" rtlCol="0" anchor="ctr" anchorCtr="1" compatLnSpc="1">
              <a:prstTxWarp prst="textNoShape">
                <a:avLst/>
              </a:prstTxWarp>
            </a:bodyPr>
            <a:lstStyle/>
            <a:p>
              <a:pPr algn="ctr" fontAlgn="base">
                <a:spcBef>
                  <a:spcPct val="10000"/>
                </a:spcBef>
                <a:spcAft>
                  <a:spcPct val="0"/>
                </a:spcAft>
                <a:buClr>
                  <a:srgbClr val="336600"/>
                </a:buClr>
                <a:defRPr/>
              </a:pPr>
              <a:endParaRPr lang="en-US" b="1" kern="0">
                <a:solidFill>
                  <a:srgbClr val="000000"/>
                </a:solidFill>
                <a:latin typeface="Trebuchet MS" pitchFamily="34" charset="0"/>
              </a:endParaRPr>
            </a:p>
          </p:txBody>
        </p:sp>
        <p:sp>
          <p:nvSpPr>
            <p:cNvPr id="286" name="TextBox 285"/>
            <p:cNvSpPr txBox="1"/>
            <p:nvPr/>
          </p:nvSpPr>
          <p:spPr>
            <a:xfrm>
              <a:off x="5918752" y="4318835"/>
              <a:ext cx="1875835" cy="307777"/>
            </a:xfrm>
            <a:prstGeom prst="rect">
              <a:avLst/>
            </a:prstGeom>
            <a:noFill/>
          </p:spPr>
          <p:txBody>
            <a:bodyPr wrap="none" rtlCol="0">
              <a:spAutoFit/>
            </a:bodyPr>
            <a:lstStyle/>
            <a:p>
              <a:pPr>
                <a:defRPr/>
              </a:pPr>
              <a:r>
                <a:rPr lang="en-US" sz="1400" kern="0" dirty="0">
                  <a:latin typeface="Arial" panose="020B0604020202020204" pitchFamily="34" charset="0"/>
                  <a:cs typeface="Arial" panose="020B0604020202020204" pitchFamily="34" charset="0"/>
                </a:rPr>
                <a:t>Devonian carbonates</a:t>
              </a:r>
            </a:p>
          </p:txBody>
        </p:sp>
        <p:sp>
          <p:nvSpPr>
            <p:cNvPr id="287" name="TextBox 286"/>
            <p:cNvSpPr txBox="1"/>
            <p:nvPr/>
          </p:nvSpPr>
          <p:spPr>
            <a:xfrm>
              <a:off x="5918752" y="4709568"/>
              <a:ext cx="1229824" cy="307777"/>
            </a:xfrm>
            <a:prstGeom prst="rect">
              <a:avLst/>
            </a:prstGeom>
            <a:noFill/>
          </p:spPr>
          <p:txBody>
            <a:bodyPr wrap="none" rtlCol="0">
              <a:spAutoFit/>
            </a:bodyPr>
            <a:lstStyle/>
            <a:p>
              <a:pPr>
                <a:defRPr/>
              </a:pPr>
              <a:r>
                <a:rPr lang="en-US" sz="1400" kern="0" dirty="0" err="1">
                  <a:latin typeface="Arial" panose="020B0604020202020204" pitchFamily="34" charset="0"/>
                  <a:cs typeface="Arial" panose="020B0604020202020204" pitchFamily="34" charset="0"/>
                </a:rPr>
                <a:t>Silurian</a:t>
              </a:r>
              <a:r>
                <a:rPr lang="en-US" sz="1400" kern="0" dirty="0">
                  <a:latin typeface="Arial" panose="020B0604020202020204" pitchFamily="34" charset="0"/>
                  <a:cs typeface="Arial" panose="020B0604020202020204" pitchFamily="34" charset="0"/>
                </a:rPr>
                <a:t> carb.</a:t>
              </a:r>
            </a:p>
          </p:txBody>
        </p:sp>
      </p:grpSp>
      <p:grpSp>
        <p:nvGrpSpPr>
          <p:cNvPr id="267" name="Group 266">
            <a:extLst>
              <a:ext uri="{FF2B5EF4-FFF2-40B4-BE49-F238E27FC236}">
                <a16:creationId xmlns:a16="http://schemas.microsoft.com/office/drawing/2014/main" id="{6A19ABF0-2CFA-46E7-A265-416D7FB9F741}"/>
              </a:ext>
            </a:extLst>
          </p:cNvPr>
          <p:cNvGrpSpPr/>
          <p:nvPr/>
        </p:nvGrpSpPr>
        <p:grpSpPr>
          <a:xfrm>
            <a:off x="4456093" y="5627904"/>
            <a:ext cx="3457752" cy="737022"/>
            <a:chOff x="4456093" y="5627904"/>
            <a:chExt cx="3457752" cy="737022"/>
          </a:xfrm>
        </p:grpSpPr>
        <p:grpSp>
          <p:nvGrpSpPr>
            <p:cNvPr id="4" name="Group 3">
              <a:extLst>
                <a:ext uri="{FF2B5EF4-FFF2-40B4-BE49-F238E27FC236}">
                  <a16:creationId xmlns:a16="http://schemas.microsoft.com/office/drawing/2014/main" id="{38C74397-FCDF-43A8-A367-D7B3A1F673A1}"/>
                </a:ext>
              </a:extLst>
            </p:cNvPr>
            <p:cNvGrpSpPr/>
            <p:nvPr/>
          </p:nvGrpSpPr>
          <p:grpSpPr>
            <a:xfrm>
              <a:off x="4456093" y="5627904"/>
              <a:ext cx="2068718" cy="314508"/>
              <a:chOff x="5565700" y="5627904"/>
              <a:chExt cx="2068718" cy="314508"/>
            </a:xfrm>
          </p:grpSpPr>
          <p:sp>
            <p:nvSpPr>
              <p:cNvPr id="277" name="Right Arrow 276"/>
              <p:cNvSpPr/>
              <p:nvPr/>
            </p:nvSpPr>
            <p:spPr bwMode="auto">
              <a:xfrm rot="10800000">
                <a:off x="5565700" y="5627904"/>
                <a:ext cx="298823" cy="293055"/>
              </a:xfrm>
              <a:prstGeom prst="rightArrow">
                <a:avLst/>
              </a:prstGeom>
              <a:solidFill>
                <a:srgbClr val="C0C0C0"/>
              </a:solidFill>
              <a:ln w="25400" cap="flat" cmpd="sng" algn="ctr">
                <a:solidFill>
                  <a:srgbClr val="000000"/>
                </a:solidFill>
                <a:prstDash val="solid"/>
                <a:round/>
                <a:headEnd type="none" w="med" len="med"/>
                <a:tailEnd type="none" w="med" len="med"/>
              </a:ln>
              <a:effectLst/>
            </p:spPr>
            <p:txBody>
              <a:bodyPr vert="horz" wrap="square" lIns="54864" tIns="0" rIns="54864" bIns="0" numCol="1" rtlCol="0" anchor="ctr" anchorCtr="1" compatLnSpc="1">
                <a:prstTxWarp prst="textNoShape">
                  <a:avLst/>
                </a:prstTxWarp>
              </a:bodyPr>
              <a:lstStyle/>
              <a:p>
                <a:pPr algn="ctr" fontAlgn="base">
                  <a:spcBef>
                    <a:spcPct val="10000"/>
                  </a:spcBef>
                  <a:spcAft>
                    <a:spcPct val="0"/>
                  </a:spcAft>
                  <a:buClr>
                    <a:srgbClr val="336600"/>
                  </a:buClr>
                  <a:defRPr/>
                </a:pPr>
                <a:endParaRPr lang="en-US" b="1" kern="0">
                  <a:solidFill>
                    <a:srgbClr val="000000"/>
                  </a:solidFill>
                  <a:latin typeface="Trebuchet MS" pitchFamily="34" charset="0"/>
                </a:endParaRPr>
              </a:p>
            </p:txBody>
          </p:sp>
          <p:sp>
            <p:nvSpPr>
              <p:cNvPr id="288" name="TextBox 287"/>
              <p:cNvSpPr txBox="1"/>
              <p:nvPr/>
            </p:nvSpPr>
            <p:spPr>
              <a:xfrm>
                <a:off x="5869191" y="5634635"/>
                <a:ext cx="1765227" cy="307777"/>
              </a:xfrm>
              <a:prstGeom prst="rect">
                <a:avLst/>
              </a:prstGeom>
              <a:noFill/>
            </p:spPr>
            <p:txBody>
              <a:bodyPr wrap="none" rtlCol="0">
                <a:spAutoFit/>
              </a:bodyPr>
              <a:lstStyle/>
              <a:p>
                <a:pPr>
                  <a:defRPr/>
                </a:pPr>
                <a:r>
                  <a:rPr lang="en-US" sz="1400" kern="0" dirty="0">
                    <a:latin typeface="Arial" panose="020B0604020202020204" pitchFamily="34" charset="0"/>
                    <a:cs typeface="Arial" panose="020B0604020202020204" pitchFamily="34" charset="0"/>
                  </a:rPr>
                  <a:t>L. </a:t>
                </a:r>
                <a:r>
                  <a:rPr lang="en-US" sz="1400" kern="0" dirty="0" err="1">
                    <a:latin typeface="Arial" panose="020B0604020202020204" pitchFamily="34" charset="0"/>
                    <a:cs typeface="Arial" panose="020B0604020202020204" pitchFamily="34" charset="0"/>
                  </a:rPr>
                  <a:t>Ord</a:t>
                </a:r>
                <a:r>
                  <a:rPr lang="en-US" sz="1400" kern="0" dirty="0">
                    <a:latin typeface="Arial" panose="020B0604020202020204" pitchFamily="34" charset="0"/>
                    <a:cs typeface="Arial" panose="020B0604020202020204" pitchFamily="34" charset="0"/>
                  </a:rPr>
                  <a:t> (</a:t>
                </a:r>
                <a:r>
                  <a:rPr lang="en-US" sz="1400" kern="0" dirty="0" err="1">
                    <a:latin typeface="Arial" panose="020B0604020202020204" pitchFamily="34" charset="0"/>
                    <a:cs typeface="Arial" panose="020B0604020202020204" pitchFamily="34" charset="0"/>
                  </a:rPr>
                  <a:t>Ellenburger</a:t>
                </a:r>
                <a:r>
                  <a:rPr lang="en-US" sz="1400" kern="0" dirty="0">
                    <a:latin typeface="Arial" panose="020B0604020202020204" pitchFamily="34" charset="0"/>
                    <a:cs typeface="Arial" panose="020B0604020202020204" pitchFamily="34" charset="0"/>
                  </a:rPr>
                  <a:t>)</a:t>
                </a:r>
              </a:p>
            </p:txBody>
          </p:sp>
        </p:grpSp>
        <p:grpSp>
          <p:nvGrpSpPr>
            <p:cNvPr id="266" name="Group 265">
              <a:extLst>
                <a:ext uri="{FF2B5EF4-FFF2-40B4-BE49-F238E27FC236}">
                  <a16:creationId xmlns:a16="http://schemas.microsoft.com/office/drawing/2014/main" id="{DCFD578E-D6C0-4DAB-B296-CBBBDDDE5D20}"/>
                </a:ext>
              </a:extLst>
            </p:cNvPr>
            <p:cNvGrpSpPr/>
            <p:nvPr/>
          </p:nvGrpSpPr>
          <p:grpSpPr>
            <a:xfrm>
              <a:off x="4586556" y="6087927"/>
              <a:ext cx="3327289" cy="276999"/>
              <a:chOff x="4586556" y="6087927"/>
              <a:chExt cx="3327289" cy="276999"/>
            </a:xfrm>
          </p:grpSpPr>
          <p:sp>
            <p:nvSpPr>
              <p:cNvPr id="291" name="Right Arrow 290"/>
              <p:cNvSpPr/>
              <p:nvPr/>
            </p:nvSpPr>
            <p:spPr bwMode="auto">
              <a:xfrm rot="10800000">
                <a:off x="4586556" y="6121828"/>
                <a:ext cx="168360" cy="196496"/>
              </a:xfrm>
              <a:prstGeom prst="rightArrow">
                <a:avLst/>
              </a:prstGeom>
              <a:solidFill>
                <a:srgbClr val="C0C0C0"/>
              </a:solidFill>
              <a:ln w="25400" cap="flat" cmpd="sng" algn="ctr">
                <a:solidFill>
                  <a:srgbClr val="000000"/>
                </a:solidFill>
                <a:prstDash val="solid"/>
                <a:round/>
                <a:headEnd type="none" w="med" len="med"/>
                <a:tailEnd type="none" w="med" len="med"/>
              </a:ln>
              <a:effectLst/>
            </p:spPr>
            <p:txBody>
              <a:bodyPr vert="horz" wrap="square" lIns="54864" tIns="0" rIns="54864" bIns="0" numCol="1" rtlCol="0" anchor="ctr" anchorCtr="1" compatLnSpc="1">
                <a:prstTxWarp prst="textNoShape">
                  <a:avLst/>
                </a:prstTxWarp>
              </a:bodyPr>
              <a:lstStyle/>
              <a:p>
                <a:pPr algn="ctr" fontAlgn="base">
                  <a:spcBef>
                    <a:spcPct val="10000"/>
                  </a:spcBef>
                  <a:spcAft>
                    <a:spcPct val="0"/>
                  </a:spcAft>
                  <a:buClr>
                    <a:srgbClr val="336600"/>
                  </a:buClr>
                  <a:defRPr/>
                </a:pPr>
                <a:endParaRPr lang="en-US" b="1" kern="0">
                  <a:solidFill>
                    <a:prstClr val="white"/>
                  </a:solidFill>
                  <a:latin typeface="Trebuchet MS" pitchFamily="34" charset="0"/>
                </a:endParaRPr>
              </a:p>
            </p:txBody>
          </p:sp>
          <p:sp>
            <p:nvSpPr>
              <p:cNvPr id="265" name="TextBox 264"/>
              <p:cNvSpPr txBox="1"/>
              <p:nvPr/>
            </p:nvSpPr>
            <p:spPr>
              <a:xfrm>
                <a:off x="4779714" y="6087927"/>
                <a:ext cx="3134131" cy="276999"/>
              </a:xfrm>
              <a:prstGeom prst="rect">
                <a:avLst/>
              </a:prstGeom>
              <a:noFill/>
            </p:spPr>
            <p:txBody>
              <a:bodyPr wrap="square" rtlCol="0">
                <a:spAutoFit/>
              </a:bodyPr>
              <a:lstStyle/>
              <a:p>
                <a:pPr>
                  <a:defRPr/>
                </a:pPr>
                <a:r>
                  <a:rPr lang="en-US" sz="1200" b="1" kern="0" dirty="0">
                    <a:solidFill>
                      <a:prstClr val="black"/>
                    </a:solidFill>
                    <a:latin typeface="Arial" panose="020B0604020202020204" pitchFamily="34" charset="0"/>
                    <a:cs typeface="Arial" panose="020B0604020202020204" pitchFamily="34" charset="0"/>
                  </a:rPr>
                  <a:t>= Major hydrocarbon reservoir interval</a:t>
                </a:r>
              </a:p>
            </p:txBody>
          </p:sp>
        </p:grpSp>
      </p:grpSp>
      <p:sp>
        <p:nvSpPr>
          <p:cNvPr id="293" name="TextBox 292"/>
          <p:cNvSpPr txBox="1"/>
          <p:nvPr/>
        </p:nvSpPr>
        <p:spPr>
          <a:xfrm>
            <a:off x="4623147" y="6325296"/>
            <a:ext cx="3134131" cy="276999"/>
          </a:xfrm>
          <a:prstGeom prst="rect">
            <a:avLst/>
          </a:prstGeom>
          <a:noFill/>
        </p:spPr>
        <p:txBody>
          <a:bodyPr wrap="square" rtlCol="0">
            <a:spAutoFit/>
          </a:bodyPr>
          <a:lstStyle/>
          <a:p>
            <a:pPr>
              <a:defRPr/>
            </a:pPr>
            <a:r>
              <a:rPr lang="en-US" sz="1200" b="1" kern="0" dirty="0">
                <a:solidFill>
                  <a:prstClr val="black"/>
                </a:solidFill>
                <a:latin typeface="Arial" panose="020B0604020202020204" pitchFamily="34" charset="0"/>
                <a:cs typeface="Arial" panose="020B0604020202020204" pitchFamily="34" charset="0"/>
              </a:rPr>
              <a:t>  Hydrocarbon Source Rock Interval</a:t>
            </a:r>
          </a:p>
        </p:txBody>
      </p:sp>
      <p:pic>
        <p:nvPicPr>
          <p:cNvPr id="301" name="Picture 6" descr="H:\common\PurvesW\SCANS 8 15\Strat Column RGB.jpg"/>
          <p:cNvPicPr>
            <a:picLocks noChangeAspect="1" noChangeArrowheads="1"/>
          </p:cNvPicPr>
          <p:nvPr/>
        </p:nvPicPr>
        <p:blipFill rotWithShape="1">
          <a:blip r:embed="rId2" cstate="print"/>
          <a:srcRect l="28400" t="65381" r="41154" b="33791"/>
          <a:stretch/>
        </p:blipFill>
        <p:spPr bwMode="auto">
          <a:xfrm>
            <a:off x="3679885" y="1767048"/>
            <a:ext cx="715060" cy="48843"/>
          </a:xfrm>
          <a:prstGeom prst="rect">
            <a:avLst/>
          </a:prstGeom>
          <a:solidFill>
            <a:srgbClr val="00FF00"/>
          </a:solidFill>
        </p:spPr>
      </p:pic>
      <p:sp>
        <p:nvSpPr>
          <p:cNvPr id="306" name="TextBox 305"/>
          <p:cNvSpPr txBox="1"/>
          <p:nvPr/>
        </p:nvSpPr>
        <p:spPr>
          <a:xfrm>
            <a:off x="4553531" y="5240438"/>
            <a:ext cx="971741" cy="338554"/>
          </a:xfrm>
          <a:prstGeom prst="rect">
            <a:avLst/>
          </a:prstGeom>
          <a:noFill/>
        </p:spPr>
        <p:txBody>
          <a:bodyPr wrap="none" rtlCol="0">
            <a:spAutoFit/>
          </a:bodyPr>
          <a:lstStyle/>
          <a:p>
            <a:pPr>
              <a:defRPr/>
            </a:pPr>
            <a:r>
              <a:rPr lang="en-US" sz="1600" b="1" kern="0" dirty="0">
                <a:solidFill>
                  <a:srgbClr val="FF0000"/>
                </a:solidFill>
                <a:latin typeface="Trebuchet MS"/>
              </a:rPr>
              <a:t>Simpson</a:t>
            </a:r>
          </a:p>
        </p:txBody>
      </p:sp>
      <p:sp>
        <p:nvSpPr>
          <p:cNvPr id="307" name="TextBox 306"/>
          <p:cNvSpPr txBox="1"/>
          <p:nvPr/>
        </p:nvSpPr>
        <p:spPr>
          <a:xfrm>
            <a:off x="4579807" y="3946914"/>
            <a:ext cx="1112805" cy="338554"/>
          </a:xfrm>
          <a:prstGeom prst="rect">
            <a:avLst/>
          </a:prstGeom>
          <a:noFill/>
        </p:spPr>
        <p:txBody>
          <a:bodyPr wrap="none" rtlCol="0">
            <a:spAutoFit/>
          </a:bodyPr>
          <a:lstStyle/>
          <a:p>
            <a:pPr>
              <a:defRPr/>
            </a:pPr>
            <a:r>
              <a:rPr lang="en-US" sz="1600" b="1" kern="0" dirty="0">
                <a:solidFill>
                  <a:srgbClr val="FF0000"/>
                </a:solidFill>
                <a:latin typeface="Trebuchet MS"/>
              </a:rPr>
              <a:t>Woodford</a:t>
            </a:r>
          </a:p>
        </p:txBody>
      </p:sp>
      <p:sp>
        <p:nvSpPr>
          <p:cNvPr id="309" name="TextBox 308"/>
          <p:cNvSpPr txBox="1"/>
          <p:nvPr/>
        </p:nvSpPr>
        <p:spPr>
          <a:xfrm>
            <a:off x="4565536" y="3414639"/>
            <a:ext cx="907621" cy="338554"/>
          </a:xfrm>
          <a:prstGeom prst="rect">
            <a:avLst/>
          </a:prstGeom>
          <a:noFill/>
        </p:spPr>
        <p:txBody>
          <a:bodyPr wrap="none" rtlCol="0">
            <a:spAutoFit/>
          </a:bodyPr>
          <a:lstStyle/>
          <a:p>
            <a:pPr>
              <a:defRPr/>
            </a:pPr>
            <a:r>
              <a:rPr lang="en-US" sz="1600" b="1" kern="0" dirty="0">
                <a:solidFill>
                  <a:srgbClr val="FF0000"/>
                </a:solidFill>
                <a:latin typeface="Trebuchet MS"/>
              </a:rPr>
              <a:t>Barnett</a:t>
            </a:r>
          </a:p>
        </p:txBody>
      </p:sp>
      <p:sp>
        <p:nvSpPr>
          <p:cNvPr id="310" name="TextBox 309"/>
          <p:cNvSpPr txBox="1"/>
          <p:nvPr/>
        </p:nvSpPr>
        <p:spPr>
          <a:xfrm>
            <a:off x="4569282" y="3161640"/>
            <a:ext cx="663964" cy="307777"/>
          </a:xfrm>
          <a:prstGeom prst="rect">
            <a:avLst/>
          </a:prstGeom>
          <a:noFill/>
        </p:spPr>
        <p:txBody>
          <a:bodyPr wrap="none" rtlCol="0">
            <a:spAutoFit/>
          </a:bodyPr>
          <a:lstStyle/>
          <a:p>
            <a:pPr>
              <a:defRPr/>
            </a:pPr>
            <a:r>
              <a:rPr lang="en-US" sz="1400" b="1" kern="0" dirty="0">
                <a:solidFill>
                  <a:srgbClr val="FF0000"/>
                </a:solidFill>
                <a:latin typeface="Trebuchet MS"/>
              </a:rPr>
              <a:t>Atoka</a:t>
            </a:r>
          </a:p>
        </p:txBody>
      </p:sp>
      <p:sp>
        <p:nvSpPr>
          <p:cNvPr id="311" name="TextBox 310"/>
          <p:cNvSpPr txBox="1"/>
          <p:nvPr/>
        </p:nvSpPr>
        <p:spPr>
          <a:xfrm>
            <a:off x="4753972" y="2810298"/>
            <a:ext cx="742511" cy="338554"/>
          </a:xfrm>
          <a:prstGeom prst="rect">
            <a:avLst/>
          </a:prstGeom>
          <a:noFill/>
        </p:spPr>
        <p:txBody>
          <a:bodyPr wrap="none" rtlCol="0">
            <a:spAutoFit/>
          </a:bodyPr>
          <a:lstStyle/>
          <a:p>
            <a:pPr>
              <a:defRPr/>
            </a:pPr>
            <a:r>
              <a:rPr lang="en-US" sz="1600" b="1" kern="0" dirty="0">
                <a:solidFill>
                  <a:srgbClr val="FF0000"/>
                </a:solidFill>
                <a:latin typeface="Trebuchet MS"/>
              </a:rPr>
              <a:t>Penn.</a:t>
            </a:r>
          </a:p>
        </p:txBody>
      </p:sp>
      <p:sp>
        <p:nvSpPr>
          <p:cNvPr id="312" name="TextBox 311"/>
          <p:cNvSpPr txBox="1"/>
          <p:nvPr/>
        </p:nvSpPr>
        <p:spPr>
          <a:xfrm>
            <a:off x="4748716" y="2395139"/>
            <a:ext cx="1128835" cy="338554"/>
          </a:xfrm>
          <a:prstGeom prst="rect">
            <a:avLst/>
          </a:prstGeom>
          <a:noFill/>
        </p:spPr>
        <p:txBody>
          <a:bodyPr wrap="none" rtlCol="0">
            <a:spAutoFit/>
          </a:bodyPr>
          <a:lstStyle/>
          <a:p>
            <a:pPr>
              <a:defRPr/>
            </a:pPr>
            <a:r>
              <a:rPr lang="en-US" sz="1600" b="1" kern="0" dirty="0">
                <a:solidFill>
                  <a:srgbClr val="FF0000"/>
                </a:solidFill>
                <a:latin typeface="Trebuchet MS"/>
              </a:rPr>
              <a:t>Wolfcamp</a:t>
            </a:r>
          </a:p>
        </p:txBody>
      </p:sp>
      <p:sp>
        <p:nvSpPr>
          <p:cNvPr id="313" name="TextBox 312"/>
          <p:cNvSpPr txBox="1"/>
          <p:nvPr/>
        </p:nvSpPr>
        <p:spPr>
          <a:xfrm>
            <a:off x="4767957" y="1966064"/>
            <a:ext cx="1176925" cy="523220"/>
          </a:xfrm>
          <a:prstGeom prst="rect">
            <a:avLst/>
          </a:prstGeom>
          <a:noFill/>
        </p:spPr>
        <p:txBody>
          <a:bodyPr wrap="none" rtlCol="0">
            <a:spAutoFit/>
          </a:bodyPr>
          <a:lstStyle/>
          <a:p>
            <a:pPr>
              <a:defRPr/>
            </a:pPr>
            <a:r>
              <a:rPr lang="en-US" sz="1400" b="1" kern="0" dirty="0">
                <a:solidFill>
                  <a:srgbClr val="FF0000"/>
                </a:solidFill>
                <a:latin typeface="Trebuchet MS"/>
              </a:rPr>
              <a:t>L. </a:t>
            </a:r>
            <a:r>
              <a:rPr lang="en-US" sz="1400" b="1" kern="0" dirty="0" err="1">
                <a:solidFill>
                  <a:srgbClr val="FF0000"/>
                </a:solidFill>
                <a:latin typeface="Trebuchet MS"/>
              </a:rPr>
              <a:t>Sprab</a:t>
            </a:r>
            <a:r>
              <a:rPr lang="en-US" sz="1400" b="1" kern="0" dirty="0">
                <a:solidFill>
                  <a:srgbClr val="FF0000"/>
                </a:solidFill>
                <a:latin typeface="Trebuchet MS"/>
              </a:rPr>
              <a:t>./</a:t>
            </a:r>
          </a:p>
          <a:p>
            <a:pPr>
              <a:defRPr/>
            </a:pPr>
            <a:r>
              <a:rPr lang="en-US" sz="1400" b="1" kern="0" dirty="0">
                <a:solidFill>
                  <a:srgbClr val="FF0000"/>
                </a:solidFill>
                <a:latin typeface="Trebuchet MS"/>
              </a:rPr>
              <a:t>Bone Spring</a:t>
            </a:r>
          </a:p>
        </p:txBody>
      </p:sp>
      <p:grpSp>
        <p:nvGrpSpPr>
          <p:cNvPr id="263" name="Group 262">
            <a:extLst>
              <a:ext uri="{FF2B5EF4-FFF2-40B4-BE49-F238E27FC236}">
                <a16:creationId xmlns:a16="http://schemas.microsoft.com/office/drawing/2014/main" id="{6FE47B3A-7090-4AD1-9B30-FA212B03B108}"/>
              </a:ext>
            </a:extLst>
          </p:cNvPr>
          <p:cNvGrpSpPr/>
          <p:nvPr/>
        </p:nvGrpSpPr>
        <p:grpSpPr>
          <a:xfrm>
            <a:off x="4456093" y="1314157"/>
            <a:ext cx="1734120" cy="641856"/>
            <a:chOff x="5565700" y="1314157"/>
            <a:chExt cx="1734120" cy="641856"/>
          </a:xfrm>
        </p:grpSpPr>
        <p:sp>
          <p:nvSpPr>
            <p:cNvPr id="272" name="Right Arrow 271"/>
            <p:cNvSpPr/>
            <p:nvPr/>
          </p:nvSpPr>
          <p:spPr bwMode="auto">
            <a:xfrm rot="10800000">
              <a:off x="5565701" y="1650511"/>
              <a:ext cx="298823" cy="293055"/>
            </a:xfrm>
            <a:prstGeom prst="rightArrow">
              <a:avLst/>
            </a:prstGeom>
            <a:solidFill>
              <a:srgbClr val="C0C0C0"/>
            </a:solidFill>
            <a:ln w="25400" cap="flat" cmpd="sng" algn="ctr">
              <a:solidFill>
                <a:srgbClr val="000000"/>
              </a:solidFill>
              <a:prstDash val="solid"/>
              <a:round/>
              <a:headEnd type="none" w="med" len="med"/>
              <a:tailEnd type="none" w="med" len="med"/>
            </a:ln>
            <a:effectLst/>
          </p:spPr>
          <p:txBody>
            <a:bodyPr vert="horz" wrap="square" lIns="54864" tIns="0" rIns="54864" bIns="0" numCol="1" rtlCol="0" anchor="ctr" anchorCtr="1" compatLnSpc="1">
              <a:prstTxWarp prst="textNoShape">
                <a:avLst/>
              </a:prstTxWarp>
            </a:bodyPr>
            <a:lstStyle/>
            <a:p>
              <a:pPr algn="ctr" fontAlgn="base">
                <a:spcBef>
                  <a:spcPct val="10000"/>
                </a:spcBef>
                <a:spcAft>
                  <a:spcPct val="0"/>
                </a:spcAft>
                <a:buClr>
                  <a:srgbClr val="336600"/>
                </a:buClr>
                <a:defRPr/>
              </a:pPr>
              <a:endParaRPr lang="en-US" b="1" kern="0">
                <a:solidFill>
                  <a:srgbClr val="000000"/>
                </a:solidFill>
                <a:latin typeface="Trebuchet MS" pitchFamily="34" charset="0"/>
              </a:endParaRPr>
            </a:p>
          </p:txBody>
        </p:sp>
        <p:sp>
          <p:nvSpPr>
            <p:cNvPr id="273" name="Right Arrow 272"/>
            <p:cNvSpPr/>
            <p:nvPr/>
          </p:nvSpPr>
          <p:spPr bwMode="auto">
            <a:xfrm rot="10800000">
              <a:off x="5565700" y="1323658"/>
              <a:ext cx="298823" cy="293055"/>
            </a:xfrm>
            <a:prstGeom prst="rightArrow">
              <a:avLst/>
            </a:prstGeom>
            <a:solidFill>
              <a:srgbClr val="C0C0C0"/>
            </a:solidFill>
            <a:ln w="25400" cap="flat" cmpd="sng" algn="ctr">
              <a:solidFill>
                <a:srgbClr val="000000"/>
              </a:solidFill>
              <a:prstDash val="solid"/>
              <a:round/>
              <a:headEnd type="none" w="med" len="med"/>
              <a:tailEnd type="none" w="med" len="med"/>
            </a:ln>
            <a:effectLst/>
          </p:spPr>
          <p:txBody>
            <a:bodyPr vert="horz" wrap="square" lIns="54864" tIns="0" rIns="54864" bIns="0" numCol="1" rtlCol="0" anchor="ctr" anchorCtr="1" compatLnSpc="1">
              <a:prstTxWarp prst="textNoShape">
                <a:avLst/>
              </a:prstTxWarp>
            </a:bodyPr>
            <a:lstStyle/>
            <a:p>
              <a:pPr algn="ctr" fontAlgn="base">
                <a:spcBef>
                  <a:spcPct val="10000"/>
                </a:spcBef>
                <a:spcAft>
                  <a:spcPct val="0"/>
                </a:spcAft>
                <a:buClr>
                  <a:srgbClr val="336600"/>
                </a:buClr>
                <a:defRPr/>
              </a:pPr>
              <a:endParaRPr lang="en-US" b="1" kern="0">
                <a:solidFill>
                  <a:srgbClr val="000000"/>
                </a:solidFill>
                <a:latin typeface="Trebuchet MS" pitchFamily="34" charset="0"/>
              </a:endParaRPr>
            </a:p>
          </p:txBody>
        </p:sp>
        <p:sp>
          <p:nvSpPr>
            <p:cNvPr id="314" name="TextBox 313"/>
            <p:cNvSpPr txBox="1"/>
            <p:nvPr/>
          </p:nvSpPr>
          <p:spPr>
            <a:xfrm>
              <a:off x="5852739" y="1648236"/>
              <a:ext cx="1120820" cy="307777"/>
            </a:xfrm>
            <a:prstGeom prst="rect">
              <a:avLst/>
            </a:prstGeom>
            <a:noFill/>
          </p:spPr>
          <p:txBody>
            <a:bodyPr wrap="none" rtlCol="0">
              <a:spAutoFit/>
            </a:bodyPr>
            <a:lstStyle/>
            <a:p>
              <a:pPr>
                <a:defRPr/>
              </a:pPr>
              <a:r>
                <a:rPr lang="en-US" sz="1400" kern="0" dirty="0">
                  <a:latin typeface="Arial" panose="020B0604020202020204" pitchFamily="34" charset="0"/>
                  <a:cs typeface="Arial" panose="020B0604020202020204" pitchFamily="34" charset="0"/>
                </a:rPr>
                <a:t>San Andres</a:t>
              </a:r>
            </a:p>
          </p:txBody>
        </p:sp>
        <p:sp>
          <p:nvSpPr>
            <p:cNvPr id="315" name="TextBox 314"/>
            <p:cNvSpPr txBox="1"/>
            <p:nvPr/>
          </p:nvSpPr>
          <p:spPr>
            <a:xfrm>
              <a:off x="5851988" y="1314157"/>
              <a:ext cx="1447832" cy="307777"/>
            </a:xfrm>
            <a:prstGeom prst="rect">
              <a:avLst/>
            </a:prstGeom>
            <a:noFill/>
          </p:spPr>
          <p:txBody>
            <a:bodyPr wrap="none" rtlCol="0">
              <a:spAutoFit/>
            </a:bodyPr>
            <a:lstStyle/>
            <a:p>
              <a:pPr>
                <a:defRPr/>
              </a:pPr>
              <a:r>
                <a:rPr lang="en-US" sz="1400" kern="0" dirty="0">
                  <a:latin typeface="Arial" panose="020B0604020202020204" pitchFamily="34" charset="0"/>
                  <a:cs typeface="Arial" panose="020B0604020202020204" pitchFamily="34" charset="0"/>
                </a:rPr>
                <a:t>Yates-</a:t>
              </a:r>
              <a:r>
                <a:rPr lang="en-US" sz="1400" kern="0" dirty="0" err="1">
                  <a:latin typeface="Arial" panose="020B0604020202020204" pitchFamily="34" charset="0"/>
                  <a:cs typeface="Arial" panose="020B0604020202020204" pitchFamily="34" charset="0"/>
                </a:rPr>
                <a:t>Grayburg</a:t>
              </a:r>
              <a:endParaRPr lang="en-US" sz="1400" kern="0" dirty="0">
                <a:latin typeface="Arial" panose="020B0604020202020204" pitchFamily="34" charset="0"/>
                <a:cs typeface="Arial" panose="020B0604020202020204" pitchFamily="34" charset="0"/>
              </a:endParaRPr>
            </a:p>
          </p:txBody>
        </p:sp>
      </p:grpSp>
      <p:grpSp>
        <p:nvGrpSpPr>
          <p:cNvPr id="260" name="Group 259">
            <a:extLst>
              <a:ext uri="{FF2B5EF4-FFF2-40B4-BE49-F238E27FC236}">
                <a16:creationId xmlns:a16="http://schemas.microsoft.com/office/drawing/2014/main" id="{8B2000DB-3CC8-4786-86F9-459F47F90E2B}"/>
              </a:ext>
            </a:extLst>
          </p:cNvPr>
          <p:cNvGrpSpPr/>
          <p:nvPr/>
        </p:nvGrpSpPr>
        <p:grpSpPr>
          <a:xfrm>
            <a:off x="4456093" y="2094975"/>
            <a:ext cx="3895200" cy="761170"/>
            <a:chOff x="5565700" y="2094975"/>
            <a:chExt cx="3895200" cy="761170"/>
          </a:xfrm>
        </p:grpSpPr>
        <p:sp>
          <p:nvSpPr>
            <p:cNvPr id="274" name="Right Arrow 273"/>
            <p:cNvSpPr/>
            <p:nvPr/>
          </p:nvSpPr>
          <p:spPr bwMode="auto">
            <a:xfrm rot="10800000">
              <a:off x="5565700" y="2097305"/>
              <a:ext cx="298823" cy="293055"/>
            </a:xfrm>
            <a:prstGeom prst="rightArrow">
              <a:avLst/>
            </a:prstGeom>
            <a:solidFill>
              <a:srgbClr val="C0C0C0"/>
            </a:solidFill>
            <a:ln w="25400" cap="flat" cmpd="sng" algn="ctr">
              <a:solidFill>
                <a:srgbClr val="000000"/>
              </a:solidFill>
              <a:prstDash val="solid"/>
              <a:round/>
              <a:headEnd type="none" w="med" len="med"/>
              <a:tailEnd type="none" w="med" len="med"/>
            </a:ln>
            <a:effectLst/>
          </p:spPr>
          <p:txBody>
            <a:bodyPr vert="horz" wrap="square" lIns="54864" tIns="0" rIns="54864" bIns="0" numCol="1" rtlCol="0" anchor="ctr" anchorCtr="1" compatLnSpc="1">
              <a:prstTxWarp prst="textNoShape">
                <a:avLst/>
              </a:prstTxWarp>
            </a:bodyPr>
            <a:lstStyle/>
            <a:p>
              <a:pPr algn="ctr" fontAlgn="base">
                <a:spcBef>
                  <a:spcPct val="10000"/>
                </a:spcBef>
                <a:spcAft>
                  <a:spcPct val="0"/>
                </a:spcAft>
                <a:buClr>
                  <a:srgbClr val="336600"/>
                </a:buClr>
                <a:defRPr/>
              </a:pPr>
              <a:endParaRPr lang="en-US" b="1" kern="0">
                <a:solidFill>
                  <a:srgbClr val="000000"/>
                </a:solidFill>
                <a:latin typeface="Trebuchet MS" pitchFamily="34" charset="0"/>
              </a:endParaRPr>
            </a:p>
          </p:txBody>
        </p:sp>
        <p:sp>
          <p:nvSpPr>
            <p:cNvPr id="275" name="Right Arrow 274"/>
            <p:cNvSpPr/>
            <p:nvPr/>
          </p:nvSpPr>
          <p:spPr bwMode="auto">
            <a:xfrm rot="10800000">
              <a:off x="5565700" y="2434809"/>
              <a:ext cx="298823" cy="293055"/>
            </a:xfrm>
            <a:prstGeom prst="rightArrow">
              <a:avLst/>
            </a:prstGeom>
            <a:solidFill>
              <a:srgbClr val="C0C0C0"/>
            </a:solidFill>
            <a:ln w="25400" cap="flat" cmpd="sng" algn="ctr">
              <a:solidFill>
                <a:srgbClr val="000000"/>
              </a:solidFill>
              <a:prstDash val="solid"/>
              <a:round/>
              <a:headEnd type="none" w="med" len="med"/>
              <a:tailEnd type="none" w="med" len="med"/>
            </a:ln>
            <a:effectLst/>
          </p:spPr>
          <p:txBody>
            <a:bodyPr vert="horz" wrap="square" lIns="54864" tIns="0" rIns="54864" bIns="0" numCol="1" rtlCol="0" anchor="ctr" anchorCtr="1" compatLnSpc="1">
              <a:prstTxWarp prst="textNoShape">
                <a:avLst/>
              </a:prstTxWarp>
            </a:bodyPr>
            <a:lstStyle/>
            <a:p>
              <a:pPr algn="ctr" fontAlgn="base">
                <a:spcBef>
                  <a:spcPct val="10000"/>
                </a:spcBef>
                <a:spcAft>
                  <a:spcPct val="0"/>
                </a:spcAft>
                <a:buClr>
                  <a:srgbClr val="336600"/>
                </a:buClr>
                <a:defRPr/>
              </a:pPr>
              <a:endParaRPr lang="en-US" b="1" kern="0">
                <a:solidFill>
                  <a:srgbClr val="000000"/>
                </a:solidFill>
                <a:latin typeface="Trebuchet MS" pitchFamily="34" charset="0"/>
              </a:endParaRPr>
            </a:p>
          </p:txBody>
        </p:sp>
        <p:sp>
          <p:nvSpPr>
            <p:cNvPr id="316" name="TextBox 315"/>
            <p:cNvSpPr txBox="1"/>
            <p:nvPr/>
          </p:nvSpPr>
          <p:spPr>
            <a:xfrm>
              <a:off x="6856669" y="2453663"/>
              <a:ext cx="2173668" cy="402482"/>
            </a:xfrm>
            <a:prstGeom prst="rect">
              <a:avLst/>
            </a:prstGeom>
            <a:noFill/>
          </p:spPr>
          <p:txBody>
            <a:bodyPr wrap="square" rtlCol="0">
              <a:spAutoFit/>
            </a:bodyPr>
            <a:lstStyle/>
            <a:p>
              <a:pPr>
                <a:lnSpc>
                  <a:spcPts val="1200"/>
                </a:lnSpc>
                <a:defRPr/>
              </a:pPr>
              <a:r>
                <a:rPr lang="en-US" sz="1400" kern="0" dirty="0" err="1">
                  <a:latin typeface="Arial" panose="020B0604020202020204" pitchFamily="34" charset="0"/>
                  <a:cs typeface="Arial" panose="020B0604020202020204" pitchFamily="34" charset="0"/>
                </a:rPr>
                <a:t>Wolfcamp</a:t>
              </a:r>
              <a:r>
                <a:rPr lang="en-US" sz="1400" kern="0" dirty="0">
                  <a:latin typeface="Arial" panose="020B0604020202020204" pitchFamily="34" charset="0"/>
                  <a:cs typeface="Arial" panose="020B0604020202020204" pitchFamily="34" charset="0"/>
                </a:rPr>
                <a:t> carbonates and shale</a:t>
              </a:r>
            </a:p>
          </p:txBody>
        </p:sp>
        <p:sp>
          <p:nvSpPr>
            <p:cNvPr id="317" name="TextBox 316"/>
            <p:cNvSpPr txBox="1"/>
            <p:nvPr/>
          </p:nvSpPr>
          <p:spPr>
            <a:xfrm>
              <a:off x="6818830" y="2094975"/>
              <a:ext cx="2642070" cy="307777"/>
            </a:xfrm>
            <a:prstGeom prst="rect">
              <a:avLst/>
            </a:prstGeom>
            <a:noFill/>
          </p:spPr>
          <p:txBody>
            <a:bodyPr wrap="none" rtlCol="0">
              <a:spAutoFit/>
            </a:bodyPr>
            <a:lstStyle/>
            <a:p>
              <a:pPr algn="ctr">
                <a:defRPr/>
              </a:pPr>
              <a:r>
                <a:rPr lang="en-US" sz="1400" kern="0" dirty="0">
                  <a:latin typeface="Arial" panose="020B0604020202020204" pitchFamily="34" charset="0"/>
                  <a:cs typeface="Arial" panose="020B0604020202020204" pitchFamily="34" charset="0"/>
                </a:rPr>
                <a:t>Dean-</a:t>
              </a:r>
              <a:r>
                <a:rPr lang="en-US" sz="1400" kern="0" dirty="0" err="1">
                  <a:latin typeface="Arial" panose="020B0604020202020204" pitchFamily="34" charset="0"/>
                  <a:cs typeface="Arial" panose="020B0604020202020204" pitchFamily="34" charset="0"/>
                </a:rPr>
                <a:t>Spraberry</a:t>
              </a:r>
              <a:r>
                <a:rPr lang="en-US" sz="1400" kern="0" dirty="0">
                  <a:latin typeface="Arial" panose="020B0604020202020204" pitchFamily="34" charset="0"/>
                  <a:cs typeface="Arial" panose="020B0604020202020204" pitchFamily="34" charset="0"/>
                </a:rPr>
                <a:t> /Bone Spring</a:t>
              </a:r>
            </a:p>
          </p:txBody>
        </p:sp>
      </p:grpSp>
      <p:grpSp>
        <p:nvGrpSpPr>
          <p:cNvPr id="11" name="Group 10">
            <a:extLst>
              <a:ext uri="{FF2B5EF4-FFF2-40B4-BE49-F238E27FC236}">
                <a16:creationId xmlns:a16="http://schemas.microsoft.com/office/drawing/2014/main" id="{88E35C52-B86F-4EDD-9ED4-CE979784CBCA}"/>
              </a:ext>
            </a:extLst>
          </p:cNvPr>
          <p:cNvGrpSpPr/>
          <p:nvPr/>
        </p:nvGrpSpPr>
        <p:grpSpPr>
          <a:xfrm>
            <a:off x="4456093" y="2832182"/>
            <a:ext cx="3504308" cy="308502"/>
            <a:chOff x="5565700" y="2832182"/>
            <a:chExt cx="3504308" cy="308502"/>
          </a:xfrm>
        </p:grpSpPr>
        <p:sp>
          <p:nvSpPr>
            <p:cNvPr id="276" name="Right Arrow 275"/>
            <p:cNvSpPr/>
            <p:nvPr/>
          </p:nvSpPr>
          <p:spPr bwMode="auto">
            <a:xfrm rot="10800000">
              <a:off x="5565700" y="2832182"/>
              <a:ext cx="298823" cy="293055"/>
            </a:xfrm>
            <a:prstGeom prst="rightArrow">
              <a:avLst/>
            </a:prstGeom>
            <a:solidFill>
              <a:srgbClr val="C0C0C0"/>
            </a:solidFill>
            <a:ln w="25400" cap="flat" cmpd="sng" algn="ctr">
              <a:solidFill>
                <a:srgbClr val="000000"/>
              </a:solidFill>
              <a:prstDash val="solid"/>
              <a:round/>
              <a:headEnd type="none" w="med" len="med"/>
              <a:tailEnd type="none" w="med" len="med"/>
            </a:ln>
            <a:effectLst/>
          </p:spPr>
          <p:txBody>
            <a:bodyPr vert="horz" wrap="square" lIns="54864" tIns="0" rIns="54864" bIns="0" numCol="1" rtlCol="0" anchor="ctr" anchorCtr="1" compatLnSpc="1">
              <a:prstTxWarp prst="textNoShape">
                <a:avLst/>
              </a:prstTxWarp>
            </a:bodyPr>
            <a:lstStyle/>
            <a:p>
              <a:pPr algn="ctr" fontAlgn="base">
                <a:spcBef>
                  <a:spcPct val="10000"/>
                </a:spcBef>
                <a:spcAft>
                  <a:spcPct val="0"/>
                </a:spcAft>
                <a:buClr>
                  <a:srgbClr val="336600"/>
                </a:buClr>
                <a:defRPr/>
              </a:pPr>
              <a:endParaRPr lang="en-US" b="1" kern="0">
                <a:solidFill>
                  <a:srgbClr val="000000"/>
                </a:solidFill>
                <a:latin typeface="Trebuchet MS" pitchFamily="34" charset="0"/>
              </a:endParaRPr>
            </a:p>
          </p:txBody>
        </p:sp>
        <p:sp>
          <p:nvSpPr>
            <p:cNvPr id="319" name="TextBox 318"/>
            <p:cNvSpPr txBox="1"/>
            <p:nvPr/>
          </p:nvSpPr>
          <p:spPr>
            <a:xfrm>
              <a:off x="6496868" y="2832907"/>
              <a:ext cx="2573140" cy="307777"/>
            </a:xfrm>
            <a:prstGeom prst="rect">
              <a:avLst/>
            </a:prstGeom>
            <a:noFill/>
          </p:spPr>
          <p:txBody>
            <a:bodyPr wrap="none" rtlCol="0">
              <a:spAutoFit/>
            </a:bodyPr>
            <a:lstStyle/>
            <a:p>
              <a:pPr>
                <a:defRPr/>
              </a:pPr>
              <a:r>
                <a:rPr lang="en-US" sz="1400" kern="0" dirty="0">
                  <a:latin typeface="Arial" panose="020B0604020202020204" pitchFamily="34" charset="0"/>
                  <a:cs typeface="Arial" panose="020B0604020202020204" pitchFamily="34" charset="0"/>
                </a:rPr>
                <a:t>Penn. carbonates and </a:t>
              </a:r>
              <a:r>
                <a:rPr lang="en-US" sz="1400" kern="0" dirty="0" err="1">
                  <a:latin typeface="Arial" panose="020B0604020202020204" pitchFamily="34" charset="0"/>
                  <a:cs typeface="Arial" panose="020B0604020202020204" pitchFamily="34" charset="0"/>
                </a:rPr>
                <a:t>clastics</a:t>
              </a:r>
              <a:endParaRPr lang="en-US" sz="1400" kern="0" dirty="0">
                <a:latin typeface="Arial" panose="020B0604020202020204" pitchFamily="34" charset="0"/>
                <a:cs typeface="Arial" panose="020B0604020202020204" pitchFamily="34" charset="0"/>
              </a:endParaRPr>
            </a:p>
          </p:txBody>
        </p:sp>
      </p:grpSp>
      <p:sp>
        <p:nvSpPr>
          <p:cNvPr id="3" name="TextBox 2">
            <a:extLst>
              <a:ext uri="{FF2B5EF4-FFF2-40B4-BE49-F238E27FC236}">
                <a16:creationId xmlns:a16="http://schemas.microsoft.com/office/drawing/2014/main" id="{9FD11E07-BB8B-4DFD-97D5-A45AAF920D7C}"/>
              </a:ext>
            </a:extLst>
          </p:cNvPr>
          <p:cNvSpPr txBox="1"/>
          <p:nvPr/>
        </p:nvSpPr>
        <p:spPr>
          <a:xfrm>
            <a:off x="631322" y="50507"/>
            <a:ext cx="4807598" cy="400110"/>
          </a:xfrm>
          <a:prstGeom prst="rect">
            <a:avLst/>
          </a:prstGeom>
          <a:noFill/>
        </p:spPr>
        <p:txBody>
          <a:bodyPr wrap="none" rtlCol="0">
            <a:spAutoFit/>
          </a:bodyPr>
          <a:lstStyle/>
          <a:p>
            <a:r>
              <a:rPr lang="en-US" sz="2000" b="1" dirty="0"/>
              <a:t>Permian Basin petroleum system: Summary</a:t>
            </a:r>
          </a:p>
        </p:txBody>
      </p:sp>
      <p:sp>
        <p:nvSpPr>
          <p:cNvPr id="268" name="TextBox 267">
            <a:extLst>
              <a:ext uri="{FF2B5EF4-FFF2-40B4-BE49-F238E27FC236}">
                <a16:creationId xmlns:a16="http://schemas.microsoft.com/office/drawing/2014/main" id="{BBD95695-E78B-4D41-BC66-4CE889C56657}"/>
              </a:ext>
            </a:extLst>
          </p:cNvPr>
          <p:cNvSpPr txBox="1"/>
          <p:nvPr/>
        </p:nvSpPr>
        <p:spPr>
          <a:xfrm>
            <a:off x="8491099" y="483720"/>
            <a:ext cx="3515499" cy="646331"/>
          </a:xfrm>
          <a:prstGeom prst="rect">
            <a:avLst/>
          </a:prstGeom>
          <a:noFill/>
        </p:spPr>
        <p:txBody>
          <a:bodyPr wrap="square" rtlCol="0">
            <a:spAutoFit/>
          </a:bodyPr>
          <a:lstStyle/>
          <a:p>
            <a:pPr marL="174625" indent="-174625">
              <a:buFont typeface="Arial" panose="020B0604020202020204" pitchFamily="34" charset="0"/>
              <a:buChar char="•"/>
            </a:pPr>
            <a:r>
              <a:rPr lang="en-US" dirty="0"/>
              <a:t>Numerous world-class hydrocarbon source rocks</a:t>
            </a:r>
          </a:p>
        </p:txBody>
      </p:sp>
      <p:sp>
        <p:nvSpPr>
          <p:cNvPr id="320" name="TextBox 319">
            <a:extLst>
              <a:ext uri="{FF2B5EF4-FFF2-40B4-BE49-F238E27FC236}">
                <a16:creationId xmlns:a16="http://schemas.microsoft.com/office/drawing/2014/main" id="{97BF75C4-F425-40D1-A421-783B2F1796C8}"/>
              </a:ext>
            </a:extLst>
          </p:cNvPr>
          <p:cNvSpPr txBox="1"/>
          <p:nvPr/>
        </p:nvSpPr>
        <p:spPr>
          <a:xfrm>
            <a:off x="8491099" y="1226202"/>
            <a:ext cx="3456191" cy="923330"/>
          </a:xfrm>
          <a:prstGeom prst="rect">
            <a:avLst/>
          </a:prstGeom>
          <a:noFill/>
        </p:spPr>
        <p:txBody>
          <a:bodyPr wrap="square" rtlCol="0">
            <a:spAutoFit/>
          </a:bodyPr>
          <a:lstStyle/>
          <a:p>
            <a:pPr marL="174625" indent="-174625">
              <a:buFont typeface="Arial" panose="020B0604020202020204" pitchFamily="34" charset="0"/>
              <a:buChar char="•"/>
            </a:pPr>
            <a:r>
              <a:rPr lang="en-US" dirty="0"/>
              <a:t>Porous and permeable reservoirs at virtually every stratigraphic level</a:t>
            </a:r>
          </a:p>
        </p:txBody>
      </p:sp>
      <p:sp>
        <p:nvSpPr>
          <p:cNvPr id="321" name="TextBox 320">
            <a:extLst>
              <a:ext uri="{FF2B5EF4-FFF2-40B4-BE49-F238E27FC236}">
                <a16:creationId xmlns:a16="http://schemas.microsoft.com/office/drawing/2014/main" id="{85B46BDB-B806-4715-8B62-DB48807DC13F}"/>
              </a:ext>
            </a:extLst>
          </p:cNvPr>
          <p:cNvSpPr txBox="1"/>
          <p:nvPr/>
        </p:nvSpPr>
        <p:spPr>
          <a:xfrm>
            <a:off x="8491099" y="2239592"/>
            <a:ext cx="3456191" cy="646331"/>
          </a:xfrm>
          <a:prstGeom prst="rect">
            <a:avLst/>
          </a:prstGeom>
          <a:noFill/>
        </p:spPr>
        <p:txBody>
          <a:bodyPr wrap="square" rtlCol="0">
            <a:spAutoFit/>
          </a:bodyPr>
          <a:lstStyle/>
          <a:p>
            <a:pPr marL="174625" indent="-174625">
              <a:buFont typeface="Arial" panose="020B0604020202020204" pitchFamily="34" charset="0"/>
              <a:buChar char="•"/>
            </a:pPr>
            <a:r>
              <a:rPr lang="en-US" dirty="0"/>
              <a:t>Numerous traps (structural and stratigraphic)</a:t>
            </a:r>
          </a:p>
        </p:txBody>
      </p:sp>
      <p:grpSp>
        <p:nvGrpSpPr>
          <p:cNvPr id="264" name="Group 263">
            <a:extLst>
              <a:ext uri="{FF2B5EF4-FFF2-40B4-BE49-F238E27FC236}">
                <a16:creationId xmlns:a16="http://schemas.microsoft.com/office/drawing/2014/main" id="{9D9B035F-E30A-4079-9D9F-DFE11E5E3006}"/>
              </a:ext>
            </a:extLst>
          </p:cNvPr>
          <p:cNvGrpSpPr/>
          <p:nvPr/>
        </p:nvGrpSpPr>
        <p:grpSpPr>
          <a:xfrm>
            <a:off x="4391845" y="729755"/>
            <a:ext cx="1939728" cy="553998"/>
            <a:chOff x="5501452" y="729755"/>
            <a:chExt cx="1939728" cy="553998"/>
          </a:xfrm>
        </p:grpSpPr>
        <p:sp>
          <p:nvSpPr>
            <p:cNvPr id="304" name="Right Arrow 303"/>
            <p:cNvSpPr/>
            <p:nvPr/>
          </p:nvSpPr>
          <p:spPr bwMode="auto">
            <a:xfrm flipH="1">
              <a:off x="5501452" y="877457"/>
              <a:ext cx="324045" cy="191038"/>
            </a:xfrm>
            <a:prstGeom prst="rightArrow">
              <a:avLst/>
            </a:prstGeom>
            <a:solidFill>
              <a:srgbClr val="FF9900"/>
            </a:solidFill>
            <a:ln w="25400" cap="flat" cmpd="sng" algn="ctr">
              <a:solidFill>
                <a:srgbClr val="000000"/>
              </a:solidFill>
              <a:prstDash val="solid"/>
              <a:round/>
              <a:headEnd type="none" w="med" len="med"/>
              <a:tailEnd type="none" w="med" len="med"/>
            </a:ln>
            <a:effectLst/>
          </p:spPr>
          <p:txBody>
            <a:bodyPr vert="horz" wrap="square" lIns="54864" tIns="0" rIns="54864" bIns="0" numCol="1" rtlCol="0" anchor="ctr" anchorCtr="1" compatLnSpc="1">
              <a:prstTxWarp prst="textNoShape">
                <a:avLst/>
              </a:prstTxWarp>
            </a:bodyPr>
            <a:lstStyle/>
            <a:p>
              <a:pPr algn="ctr" fontAlgn="base">
                <a:spcBef>
                  <a:spcPct val="10000"/>
                </a:spcBef>
                <a:spcAft>
                  <a:spcPct val="0"/>
                </a:spcAft>
                <a:buClr>
                  <a:srgbClr val="336600"/>
                </a:buClr>
                <a:defRPr/>
              </a:pPr>
              <a:endParaRPr lang="en-US" b="1" kern="0">
                <a:solidFill>
                  <a:srgbClr val="000000"/>
                </a:solidFill>
                <a:latin typeface="Trebuchet MS" pitchFamily="34" charset="0"/>
              </a:endParaRPr>
            </a:p>
          </p:txBody>
        </p:sp>
        <p:sp>
          <p:nvSpPr>
            <p:cNvPr id="305" name="TextBox 304"/>
            <p:cNvSpPr txBox="1"/>
            <p:nvPr/>
          </p:nvSpPr>
          <p:spPr>
            <a:xfrm>
              <a:off x="5784957" y="729755"/>
              <a:ext cx="1656223" cy="553998"/>
            </a:xfrm>
            <a:prstGeom prst="rect">
              <a:avLst/>
            </a:prstGeom>
            <a:noFill/>
          </p:spPr>
          <p:txBody>
            <a:bodyPr wrap="none" rtlCol="0">
              <a:spAutoFit/>
            </a:bodyPr>
            <a:lstStyle/>
            <a:p>
              <a:pPr>
                <a:lnSpc>
                  <a:spcPts val="1800"/>
                </a:lnSpc>
                <a:defRPr/>
              </a:pPr>
              <a:r>
                <a:rPr lang="en-US" sz="1600" b="1" kern="0" dirty="0">
                  <a:solidFill>
                    <a:schemeClr val="accent2">
                      <a:lumMod val="75000"/>
                    </a:schemeClr>
                  </a:solidFill>
                  <a:latin typeface="Arial" panose="020B0604020202020204" pitchFamily="34" charset="0"/>
                  <a:cs typeface="Arial" panose="020B0604020202020204" pitchFamily="34" charset="0"/>
                </a:rPr>
                <a:t>U. Perm </a:t>
              </a:r>
              <a:r>
                <a:rPr lang="en-US" sz="1600" b="1" kern="0" dirty="0" err="1">
                  <a:solidFill>
                    <a:schemeClr val="accent2">
                      <a:lumMod val="75000"/>
                    </a:schemeClr>
                  </a:solidFill>
                  <a:latin typeface="Arial" panose="020B0604020202020204" pitchFamily="34" charset="0"/>
                  <a:cs typeface="Arial" panose="020B0604020202020204" pitchFamily="34" charset="0"/>
                </a:rPr>
                <a:t>evaps</a:t>
              </a:r>
              <a:r>
                <a:rPr lang="en-US" sz="1600" b="1" kern="0" dirty="0">
                  <a:solidFill>
                    <a:schemeClr val="accent2">
                      <a:lumMod val="75000"/>
                    </a:schemeClr>
                  </a:solidFill>
                  <a:latin typeface="Arial" panose="020B0604020202020204" pitchFamily="34" charset="0"/>
                  <a:cs typeface="Arial" panose="020B0604020202020204" pitchFamily="34" charset="0"/>
                </a:rPr>
                <a:t>.</a:t>
              </a:r>
            </a:p>
            <a:p>
              <a:pPr>
                <a:lnSpc>
                  <a:spcPts val="1800"/>
                </a:lnSpc>
                <a:defRPr/>
              </a:pPr>
              <a:r>
                <a:rPr lang="en-US" sz="1600" b="1" kern="0" dirty="0">
                  <a:solidFill>
                    <a:schemeClr val="accent2">
                      <a:lumMod val="75000"/>
                    </a:schemeClr>
                  </a:solidFill>
                  <a:latin typeface="Arial" panose="020B0604020202020204" pitchFamily="34" charset="0"/>
                  <a:cs typeface="Arial" panose="020B0604020202020204" pitchFamily="34" charset="0"/>
                </a:rPr>
                <a:t>(Regional seal)</a:t>
              </a:r>
            </a:p>
          </p:txBody>
        </p:sp>
      </p:grpSp>
      <p:sp>
        <p:nvSpPr>
          <p:cNvPr id="322" name="TextBox 321">
            <a:extLst>
              <a:ext uri="{FF2B5EF4-FFF2-40B4-BE49-F238E27FC236}">
                <a16:creationId xmlns:a16="http://schemas.microsoft.com/office/drawing/2014/main" id="{C02140AF-DBF4-47C7-856F-522180388902}"/>
              </a:ext>
            </a:extLst>
          </p:cNvPr>
          <p:cNvSpPr txBox="1"/>
          <p:nvPr/>
        </p:nvSpPr>
        <p:spPr>
          <a:xfrm>
            <a:off x="8501898" y="3051983"/>
            <a:ext cx="3456191" cy="923330"/>
          </a:xfrm>
          <a:prstGeom prst="rect">
            <a:avLst/>
          </a:prstGeom>
          <a:noFill/>
        </p:spPr>
        <p:txBody>
          <a:bodyPr wrap="square" rtlCol="0">
            <a:spAutoFit/>
          </a:bodyPr>
          <a:lstStyle/>
          <a:p>
            <a:pPr marL="174625" indent="-174625">
              <a:buFont typeface="Arial" panose="020B0604020202020204" pitchFamily="34" charset="0"/>
              <a:buChar char="•"/>
            </a:pPr>
            <a:r>
              <a:rPr lang="en-US" dirty="0"/>
              <a:t>Upper Permian evaporites constitute a highly efficient regional seal</a:t>
            </a:r>
          </a:p>
        </p:txBody>
      </p:sp>
      <p:sp>
        <p:nvSpPr>
          <p:cNvPr id="308" name="TextBox 3">
            <a:extLst>
              <a:ext uri="{FF2B5EF4-FFF2-40B4-BE49-F238E27FC236}">
                <a16:creationId xmlns:a16="http://schemas.microsoft.com/office/drawing/2014/main" id="{A3B10D43-C879-428A-AE3F-82718E17C235}"/>
              </a:ext>
            </a:extLst>
          </p:cNvPr>
          <p:cNvSpPr txBox="1">
            <a:spLocks noChangeArrowheads="1"/>
          </p:cNvSpPr>
          <p:nvPr/>
        </p:nvSpPr>
        <p:spPr bwMode="auto">
          <a:xfrm>
            <a:off x="8511196" y="5225877"/>
            <a:ext cx="3511283" cy="923330"/>
          </a:xfrm>
          <a:prstGeom prst="rect">
            <a:avLst/>
          </a:prstGeom>
          <a:solidFill>
            <a:srgbClr val="FFFFFF"/>
          </a:solidFill>
          <a:ln w="19050">
            <a:noFill/>
            <a:miter lim="800000"/>
            <a:headEnd/>
            <a:tailEnd/>
          </a:ln>
        </p:spPr>
        <p:txBody>
          <a:bodyPr wrap="square">
            <a:spAutoFit/>
          </a:bodyPr>
          <a:lstStyle>
            <a:lvl1pPr marL="171450" indent="-171450"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marL="285750" indent="-285750" eaLnBrk="1" hangingPunct="1">
              <a:buFont typeface="Arial" panose="020B0604020202020204" pitchFamily="34" charset="0"/>
              <a:buChar char="•"/>
              <a:defRPr/>
            </a:pPr>
            <a:r>
              <a:rPr lang="en-US" kern="0" dirty="0">
                <a:solidFill>
                  <a:prstClr val="black"/>
                </a:solidFill>
                <a:latin typeface="+mn-lt"/>
              </a:rPr>
              <a:t>Preservation issue in western portion of Delaware Basin due to &gt; 1500 m of tectonic uplift</a:t>
            </a:r>
          </a:p>
        </p:txBody>
      </p:sp>
      <p:sp>
        <p:nvSpPr>
          <p:cNvPr id="2" name="Isosceles Triangle 1">
            <a:extLst>
              <a:ext uri="{FF2B5EF4-FFF2-40B4-BE49-F238E27FC236}">
                <a16:creationId xmlns:a16="http://schemas.microsoft.com/office/drawing/2014/main" id="{FEE4E420-1143-4EE6-9B25-D303FB8DF3FC}"/>
              </a:ext>
            </a:extLst>
          </p:cNvPr>
          <p:cNvSpPr/>
          <p:nvPr/>
        </p:nvSpPr>
        <p:spPr>
          <a:xfrm>
            <a:off x="3873301" y="2223544"/>
            <a:ext cx="127122" cy="108899"/>
          </a:xfrm>
          <a:prstGeom prst="triangle">
            <a:avLst/>
          </a:prstGeom>
          <a:solidFill>
            <a:srgbClr val="00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8" name="Isosceles Triangle 317">
            <a:extLst>
              <a:ext uri="{FF2B5EF4-FFF2-40B4-BE49-F238E27FC236}">
                <a16:creationId xmlns:a16="http://schemas.microsoft.com/office/drawing/2014/main" id="{6D34E959-7A37-4D70-9689-2984DEB5DF87}"/>
              </a:ext>
            </a:extLst>
          </p:cNvPr>
          <p:cNvSpPr/>
          <p:nvPr/>
        </p:nvSpPr>
        <p:spPr>
          <a:xfrm>
            <a:off x="3976493" y="2481254"/>
            <a:ext cx="127122" cy="108899"/>
          </a:xfrm>
          <a:prstGeom prst="triangle">
            <a:avLst/>
          </a:prstGeom>
          <a:solidFill>
            <a:srgbClr val="00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3" name="Isosceles Triangle 322">
            <a:extLst>
              <a:ext uri="{FF2B5EF4-FFF2-40B4-BE49-F238E27FC236}">
                <a16:creationId xmlns:a16="http://schemas.microsoft.com/office/drawing/2014/main" id="{729B6314-6086-4553-A488-70A0C532CE0F}"/>
              </a:ext>
            </a:extLst>
          </p:cNvPr>
          <p:cNvSpPr/>
          <p:nvPr/>
        </p:nvSpPr>
        <p:spPr>
          <a:xfrm>
            <a:off x="3714518" y="2856771"/>
            <a:ext cx="127122" cy="108899"/>
          </a:xfrm>
          <a:prstGeom prst="triangle">
            <a:avLst/>
          </a:prstGeom>
          <a:solidFill>
            <a:srgbClr val="00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4" name="Isosceles Triangle 323">
            <a:extLst>
              <a:ext uri="{FF2B5EF4-FFF2-40B4-BE49-F238E27FC236}">
                <a16:creationId xmlns:a16="http://schemas.microsoft.com/office/drawing/2014/main" id="{F966CB47-2EBC-4A9F-85EA-A744D53E4E3D}"/>
              </a:ext>
            </a:extLst>
          </p:cNvPr>
          <p:cNvSpPr/>
          <p:nvPr/>
        </p:nvSpPr>
        <p:spPr>
          <a:xfrm>
            <a:off x="4082980" y="3232194"/>
            <a:ext cx="127122" cy="108899"/>
          </a:xfrm>
          <a:prstGeom prst="triangle">
            <a:avLst/>
          </a:prstGeom>
          <a:solidFill>
            <a:srgbClr val="00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5" name="Isosceles Triangle 324">
            <a:extLst>
              <a:ext uri="{FF2B5EF4-FFF2-40B4-BE49-F238E27FC236}">
                <a16:creationId xmlns:a16="http://schemas.microsoft.com/office/drawing/2014/main" id="{C3B59295-699B-4C64-A6F8-93DD2C7196EF}"/>
              </a:ext>
            </a:extLst>
          </p:cNvPr>
          <p:cNvSpPr/>
          <p:nvPr/>
        </p:nvSpPr>
        <p:spPr>
          <a:xfrm>
            <a:off x="4082980" y="3517516"/>
            <a:ext cx="127122" cy="108899"/>
          </a:xfrm>
          <a:prstGeom prst="triangle">
            <a:avLst/>
          </a:prstGeom>
          <a:solidFill>
            <a:srgbClr val="00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6" name="Isosceles Triangle 325">
            <a:extLst>
              <a:ext uri="{FF2B5EF4-FFF2-40B4-BE49-F238E27FC236}">
                <a16:creationId xmlns:a16="http://schemas.microsoft.com/office/drawing/2014/main" id="{76F4D804-C067-4388-91B2-48E566C1CE60}"/>
              </a:ext>
            </a:extLst>
          </p:cNvPr>
          <p:cNvSpPr/>
          <p:nvPr/>
        </p:nvSpPr>
        <p:spPr>
          <a:xfrm>
            <a:off x="3959303" y="4026518"/>
            <a:ext cx="127122" cy="108899"/>
          </a:xfrm>
          <a:prstGeom prst="triangle">
            <a:avLst/>
          </a:prstGeom>
          <a:solidFill>
            <a:srgbClr val="00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7" name="Isosceles Triangle 326">
            <a:extLst>
              <a:ext uri="{FF2B5EF4-FFF2-40B4-BE49-F238E27FC236}">
                <a16:creationId xmlns:a16="http://schemas.microsoft.com/office/drawing/2014/main" id="{AF1C8C1F-AAE5-454E-849D-FAB29AF8B2FE}"/>
              </a:ext>
            </a:extLst>
          </p:cNvPr>
          <p:cNvSpPr/>
          <p:nvPr/>
        </p:nvSpPr>
        <p:spPr>
          <a:xfrm>
            <a:off x="4082980" y="5377276"/>
            <a:ext cx="127122" cy="108899"/>
          </a:xfrm>
          <a:prstGeom prst="triangle">
            <a:avLst/>
          </a:prstGeom>
          <a:solidFill>
            <a:srgbClr val="00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8" name="Isosceles Triangle 327">
            <a:extLst>
              <a:ext uri="{FF2B5EF4-FFF2-40B4-BE49-F238E27FC236}">
                <a16:creationId xmlns:a16="http://schemas.microsoft.com/office/drawing/2014/main" id="{308DD78D-CC02-4980-93E8-22AEE476775D}"/>
              </a:ext>
            </a:extLst>
          </p:cNvPr>
          <p:cNvSpPr/>
          <p:nvPr/>
        </p:nvSpPr>
        <p:spPr>
          <a:xfrm>
            <a:off x="4588140" y="6383167"/>
            <a:ext cx="161371" cy="131897"/>
          </a:xfrm>
          <a:prstGeom prst="triangle">
            <a:avLst/>
          </a:prstGeom>
          <a:solidFill>
            <a:srgbClr val="00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EB7C35AE-B260-442E-AA1B-3F5D6083166E}"/>
              </a:ext>
            </a:extLst>
          </p:cNvPr>
          <p:cNvSpPr/>
          <p:nvPr/>
        </p:nvSpPr>
        <p:spPr>
          <a:xfrm>
            <a:off x="4399234" y="6008669"/>
            <a:ext cx="3386425" cy="71602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96293082"/>
      </p:ext>
    </p:extLst>
  </p:cSld>
  <p:clrMapOvr>
    <a:masterClrMapping/>
  </p:clrMapOvr>
  <p:transition>
    <p:wipe dir="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7394E0F-EE67-4C6D-B7BA-26096AF5333E}"/>
              </a:ext>
            </a:extLst>
          </p:cNvPr>
          <p:cNvSpPr txBox="1"/>
          <p:nvPr/>
        </p:nvSpPr>
        <p:spPr>
          <a:xfrm>
            <a:off x="101696" y="543787"/>
            <a:ext cx="6619056" cy="553998"/>
          </a:xfrm>
          <a:prstGeom prst="rect">
            <a:avLst/>
          </a:prstGeom>
          <a:noFill/>
        </p:spPr>
        <p:txBody>
          <a:bodyPr wrap="none" rtlCol="0">
            <a:spAutoFit/>
          </a:bodyPr>
          <a:lstStyle/>
          <a:p>
            <a:r>
              <a:rPr lang="en-US" sz="3000" b="1" dirty="0"/>
              <a:t>Permian Basin Research Lab at UT Dallas</a:t>
            </a:r>
          </a:p>
        </p:txBody>
      </p:sp>
      <p:pic>
        <p:nvPicPr>
          <p:cNvPr id="4" name="Picture 3">
            <a:extLst>
              <a:ext uri="{FF2B5EF4-FFF2-40B4-BE49-F238E27FC236}">
                <a16:creationId xmlns:a16="http://schemas.microsoft.com/office/drawing/2014/main" id="{5E5988C8-9D59-401F-AB40-67872C1B5F35}"/>
              </a:ext>
            </a:extLst>
          </p:cNvPr>
          <p:cNvPicPr>
            <a:picLocks noChangeAspect="1"/>
          </p:cNvPicPr>
          <p:nvPr/>
        </p:nvPicPr>
        <p:blipFill>
          <a:blip r:embed="rId2"/>
          <a:stretch>
            <a:fillRect/>
          </a:stretch>
        </p:blipFill>
        <p:spPr>
          <a:xfrm>
            <a:off x="7066069" y="118593"/>
            <a:ext cx="4603172" cy="2351130"/>
          </a:xfrm>
          <a:prstGeom prst="rect">
            <a:avLst/>
          </a:prstGeom>
          <a:ln>
            <a:solidFill>
              <a:schemeClr val="tx1"/>
            </a:solidFill>
          </a:ln>
        </p:spPr>
      </p:pic>
      <p:sp>
        <p:nvSpPr>
          <p:cNvPr id="5" name="TextBox 4">
            <a:extLst>
              <a:ext uri="{FF2B5EF4-FFF2-40B4-BE49-F238E27FC236}">
                <a16:creationId xmlns:a16="http://schemas.microsoft.com/office/drawing/2014/main" id="{A54E45C2-7242-4980-8ABC-B12275F13C56}"/>
              </a:ext>
            </a:extLst>
          </p:cNvPr>
          <p:cNvSpPr txBox="1"/>
          <p:nvPr/>
        </p:nvSpPr>
        <p:spPr>
          <a:xfrm>
            <a:off x="219044" y="1101279"/>
            <a:ext cx="5170133" cy="369332"/>
          </a:xfrm>
          <a:prstGeom prst="rect">
            <a:avLst/>
          </a:prstGeom>
          <a:noFill/>
        </p:spPr>
        <p:txBody>
          <a:bodyPr wrap="none" rtlCol="0">
            <a:spAutoFit/>
          </a:bodyPr>
          <a:lstStyle/>
          <a:p>
            <a:r>
              <a:rPr lang="en-US" dirty="0"/>
              <a:t>Dr. Robert J. Stern and Mr. Lowell Waite, Co-Directors</a:t>
            </a:r>
          </a:p>
        </p:txBody>
      </p:sp>
      <p:pic>
        <p:nvPicPr>
          <p:cNvPr id="1026" name="Picture 2" descr="e32a310a-2581-4aa6-a94f-4db2386eb0bc@exchange">
            <a:extLst>
              <a:ext uri="{FF2B5EF4-FFF2-40B4-BE49-F238E27FC236}">
                <a16:creationId xmlns:a16="http://schemas.microsoft.com/office/drawing/2014/main" id="{F20687FA-7826-4969-9688-C26898B8391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10996" y="2705764"/>
            <a:ext cx="5259347" cy="3954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25C4B13A-8F1F-4ACD-BE2E-040CA5D6CC4C}"/>
              </a:ext>
            </a:extLst>
          </p:cNvPr>
          <p:cNvSpPr txBox="1"/>
          <p:nvPr/>
        </p:nvSpPr>
        <p:spPr>
          <a:xfrm>
            <a:off x="219044" y="1950464"/>
            <a:ext cx="960519" cy="461665"/>
          </a:xfrm>
          <a:prstGeom prst="rect">
            <a:avLst/>
          </a:prstGeom>
          <a:noFill/>
        </p:spPr>
        <p:txBody>
          <a:bodyPr wrap="none" rtlCol="0">
            <a:spAutoFit/>
          </a:bodyPr>
          <a:lstStyle/>
          <a:p>
            <a:r>
              <a:rPr lang="en-US" sz="2400" u="sng" dirty="0"/>
              <a:t>Goals:</a:t>
            </a:r>
          </a:p>
        </p:txBody>
      </p:sp>
      <p:sp>
        <p:nvSpPr>
          <p:cNvPr id="6" name="TextBox 5">
            <a:extLst>
              <a:ext uri="{FF2B5EF4-FFF2-40B4-BE49-F238E27FC236}">
                <a16:creationId xmlns:a16="http://schemas.microsoft.com/office/drawing/2014/main" id="{911F6D43-A56B-4BBE-A684-D7DB3DD6DE52}"/>
              </a:ext>
            </a:extLst>
          </p:cNvPr>
          <p:cNvSpPr txBox="1"/>
          <p:nvPr/>
        </p:nvSpPr>
        <p:spPr>
          <a:xfrm>
            <a:off x="568036" y="2505670"/>
            <a:ext cx="5527964" cy="923330"/>
          </a:xfrm>
          <a:prstGeom prst="rect">
            <a:avLst/>
          </a:prstGeom>
          <a:noFill/>
        </p:spPr>
        <p:txBody>
          <a:bodyPr wrap="square" rtlCol="0">
            <a:spAutoFit/>
          </a:bodyPr>
          <a:lstStyle/>
          <a:p>
            <a:pPr marL="187325" indent="-187325">
              <a:buFont typeface="Arial" panose="020B0604020202020204" pitchFamily="34" charset="0"/>
              <a:buChar char="•"/>
            </a:pPr>
            <a:r>
              <a:rPr lang="en-US" dirty="0"/>
              <a:t>Advance understanding of all geologic aspects of the Permian Basin through open applied research,</a:t>
            </a:r>
          </a:p>
          <a:p>
            <a:r>
              <a:rPr lang="en-US" dirty="0"/>
              <a:t>   </a:t>
            </a:r>
            <a:r>
              <a:rPr lang="en-US" b="1" dirty="0"/>
              <a:t>linking academia and industry</a:t>
            </a:r>
          </a:p>
        </p:txBody>
      </p:sp>
      <p:sp>
        <p:nvSpPr>
          <p:cNvPr id="9" name="TextBox 8">
            <a:extLst>
              <a:ext uri="{FF2B5EF4-FFF2-40B4-BE49-F238E27FC236}">
                <a16:creationId xmlns:a16="http://schemas.microsoft.com/office/drawing/2014/main" id="{28C7FD42-8772-466F-BD16-03C0B79A4279}"/>
              </a:ext>
            </a:extLst>
          </p:cNvPr>
          <p:cNvSpPr txBox="1"/>
          <p:nvPr/>
        </p:nvSpPr>
        <p:spPr>
          <a:xfrm>
            <a:off x="568036" y="3611477"/>
            <a:ext cx="5527964" cy="646331"/>
          </a:xfrm>
          <a:prstGeom prst="rect">
            <a:avLst/>
          </a:prstGeom>
          <a:noFill/>
        </p:spPr>
        <p:txBody>
          <a:bodyPr wrap="square" rtlCol="0">
            <a:spAutoFit/>
          </a:bodyPr>
          <a:lstStyle/>
          <a:p>
            <a:pPr marL="187325" indent="-187325">
              <a:buFont typeface="Arial" panose="020B0604020202020204" pitchFamily="34" charset="0"/>
              <a:buChar char="•"/>
            </a:pPr>
            <a:r>
              <a:rPr lang="en-US" dirty="0"/>
              <a:t>Educate and better prepare students for professional careers in the oil and gas industry</a:t>
            </a:r>
          </a:p>
        </p:txBody>
      </p:sp>
      <p:sp>
        <p:nvSpPr>
          <p:cNvPr id="10" name="TextBox 9">
            <a:extLst>
              <a:ext uri="{FF2B5EF4-FFF2-40B4-BE49-F238E27FC236}">
                <a16:creationId xmlns:a16="http://schemas.microsoft.com/office/drawing/2014/main" id="{C22D22CA-3E8A-4BAE-868C-E229C1C69332}"/>
              </a:ext>
            </a:extLst>
          </p:cNvPr>
          <p:cNvSpPr txBox="1"/>
          <p:nvPr/>
        </p:nvSpPr>
        <p:spPr>
          <a:xfrm>
            <a:off x="1411378" y="1410756"/>
            <a:ext cx="2975623" cy="369332"/>
          </a:xfrm>
          <a:prstGeom prst="rect">
            <a:avLst/>
          </a:prstGeom>
          <a:noFill/>
        </p:spPr>
        <p:txBody>
          <a:bodyPr wrap="none" rtlCol="0">
            <a:spAutoFit/>
          </a:bodyPr>
          <a:lstStyle/>
          <a:p>
            <a:r>
              <a:rPr lang="en-US" dirty="0"/>
              <a:t>-- established January 2019 --</a:t>
            </a:r>
          </a:p>
        </p:txBody>
      </p:sp>
      <p:sp>
        <p:nvSpPr>
          <p:cNvPr id="11" name="TextBox 10">
            <a:extLst>
              <a:ext uri="{FF2B5EF4-FFF2-40B4-BE49-F238E27FC236}">
                <a16:creationId xmlns:a16="http://schemas.microsoft.com/office/drawing/2014/main" id="{664E30EA-0177-4D5D-AC8E-08047558FDDF}"/>
              </a:ext>
            </a:extLst>
          </p:cNvPr>
          <p:cNvSpPr txBox="1"/>
          <p:nvPr/>
        </p:nvSpPr>
        <p:spPr>
          <a:xfrm>
            <a:off x="998739" y="4304233"/>
            <a:ext cx="3552479" cy="369332"/>
          </a:xfrm>
          <a:prstGeom prst="rect">
            <a:avLst/>
          </a:prstGeom>
          <a:noFill/>
        </p:spPr>
        <p:txBody>
          <a:bodyPr wrap="square" rtlCol="0">
            <a:spAutoFit/>
          </a:bodyPr>
          <a:lstStyle/>
          <a:p>
            <a:pPr marL="187325" indent="-187325">
              <a:buFont typeface="Arial" panose="020B0604020202020204" pitchFamily="34" charset="0"/>
              <a:buChar char="•"/>
            </a:pPr>
            <a:r>
              <a:rPr lang="en-US" dirty="0"/>
              <a:t>Graduate courses offered:</a:t>
            </a:r>
          </a:p>
        </p:txBody>
      </p:sp>
      <p:sp>
        <p:nvSpPr>
          <p:cNvPr id="8" name="Rectangle 7">
            <a:extLst>
              <a:ext uri="{FF2B5EF4-FFF2-40B4-BE49-F238E27FC236}">
                <a16:creationId xmlns:a16="http://schemas.microsoft.com/office/drawing/2014/main" id="{A78DC0B0-2253-4983-9F3A-46B4B3C2BCEB}"/>
              </a:ext>
            </a:extLst>
          </p:cNvPr>
          <p:cNvSpPr/>
          <p:nvPr/>
        </p:nvSpPr>
        <p:spPr>
          <a:xfrm>
            <a:off x="822112" y="6180990"/>
            <a:ext cx="4758995" cy="369332"/>
          </a:xfrm>
          <a:prstGeom prst="rect">
            <a:avLst/>
          </a:prstGeom>
        </p:spPr>
        <p:txBody>
          <a:bodyPr wrap="none">
            <a:spAutoFit/>
          </a:bodyPr>
          <a:lstStyle/>
          <a:p>
            <a:r>
              <a:rPr lang="en-US" dirty="0">
                <a:hlinkClick r:id="rId4"/>
              </a:rPr>
              <a:t>https://labs.utdallas.edu/permianbasinresearch/</a:t>
            </a:r>
            <a:endParaRPr lang="en-US" dirty="0"/>
          </a:p>
        </p:txBody>
      </p:sp>
      <p:sp>
        <p:nvSpPr>
          <p:cNvPr id="13" name="TextBox 12">
            <a:extLst>
              <a:ext uri="{FF2B5EF4-FFF2-40B4-BE49-F238E27FC236}">
                <a16:creationId xmlns:a16="http://schemas.microsoft.com/office/drawing/2014/main" id="{8E2A2F49-B467-459D-99E6-8C8D0AF34B09}"/>
              </a:ext>
            </a:extLst>
          </p:cNvPr>
          <p:cNvSpPr txBox="1"/>
          <p:nvPr/>
        </p:nvSpPr>
        <p:spPr>
          <a:xfrm>
            <a:off x="1411378" y="4639482"/>
            <a:ext cx="3552479" cy="338554"/>
          </a:xfrm>
          <a:prstGeom prst="rect">
            <a:avLst/>
          </a:prstGeom>
          <a:noFill/>
        </p:spPr>
        <p:txBody>
          <a:bodyPr wrap="square" rtlCol="0">
            <a:spAutoFit/>
          </a:bodyPr>
          <a:lstStyle/>
          <a:p>
            <a:pPr marL="187325" indent="-187325">
              <a:buFont typeface="Arial" panose="020B0604020202020204" pitchFamily="34" charset="0"/>
              <a:buChar char="•"/>
            </a:pPr>
            <a:r>
              <a:rPr lang="en-US" sz="1600" b="1" dirty="0"/>
              <a:t>Geology of the Permian Basin</a:t>
            </a:r>
          </a:p>
        </p:txBody>
      </p:sp>
      <p:sp>
        <p:nvSpPr>
          <p:cNvPr id="14" name="TextBox 13">
            <a:extLst>
              <a:ext uri="{FF2B5EF4-FFF2-40B4-BE49-F238E27FC236}">
                <a16:creationId xmlns:a16="http://schemas.microsoft.com/office/drawing/2014/main" id="{E49EF933-234F-43C8-8108-CBE91B54F780}"/>
              </a:ext>
            </a:extLst>
          </p:cNvPr>
          <p:cNvSpPr txBox="1"/>
          <p:nvPr/>
        </p:nvSpPr>
        <p:spPr>
          <a:xfrm>
            <a:off x="1411377" y="4959119"/>
            <a:ext cx="3552479" cy="338554"/>
          </a:xfrm>
          <a:prstGeom prst="rect">
            <a:avLst/>
          </a:prstGeom>
          <a:noFill/>
        </p:spPr>
        <p:txBody>
          <a:bodyPr wrap="square" rtlCol="0">
            <a:spAutoFit/>
          </a:bodyPr>
          <a:lstStyle/>
          <a:p>
            <a:pPr marL="187325" indent="-187325">
              <a:buFont typeface="Arial" panose="020B0604020202020204" pitchFamily="34" charset="0"/>
              <a:buChar char="•"/>
            </a:pPr>
            <a:r>
              <a:rPr lang="en-US" sz="1600" dirty="0"/>
              <a:t>Petroleum Geoscience</a:t>
            </a:r>
          </a:p>
        </p:txBody>
      </p:sp>
      <p:sp>
        <p:nvSpPr>
          <p:cNvPr id="15" name="TextBox 14">
            <a:extLst>
              <a:ext uri="{FF2B5EF4-FFF2-40B4-BE49-F238E27FC236}">
                <a16:creationId xmlns:a16="http://schemas.microsoft.com/office/drawing/2014/main" id="{E49EF933-234F-43C8-8108-CBE91B54F780}"/>
              </a:ext>
            </a:extLst>
          </p:cNvPr>
          <p:cNvSpPr txBox="1"/>
          <p:nvPr/>
        </p:nvSpPr>
        <p:spPr>
          <a:xfrm>
            <a:off x="1405901" y="5302286"/>
            <a:ext cx="3552479" cy="338554"/>
          </a:xfrm>
          <a:prstGeom prst="rect">
            <a:avLst/>
          </a:prstGeom>
          <a:noFill/>
        </p:spPr>
        <p:txBody>
          <a:bodyPr wrap="square" rtlCol="0">
            <a:spAutoFit/>
          </a:bodyPr>
          <a:lstStyle/>
          <a:p>
            <a:pPr marL="187325" indent="-187325">
              <a:buFont typeface="Arial" panose="020B0604020202020204" pitchFamily="34" charset="0"/>
              <a:buChar char="•"/>
            </a:pPr>
            <a:r>
              <a:rPr lang="en-US" sz="1600" dirty="0"/>
              <a:t>Paleo Earth Systems: Global Themes</a:t>
            </a:r>
          </a:p>
        </p:txBody>
      </p:sp>
      <p:sp>
        <p:nvSpPr>
          <p:cNvPr id="16" name="TextBox 15">
            <a:extLst>
              <a:ext uri="{FF2B5EF4-FFF2-40B4-BE49-F238E27FC236}">
                <a16:creationId xmlns:a16="http://schemas.microsoft.com/office/drawing/2014/main" id="{AF92E04E-CC7F-450E-826A-7CF18F42FBA6}"/>
              </a:ext>
            </a:extLst>
          </p:cNvPr>
          <p:cNvSpPr txBox="1"/>
          <p:nvPr/>
        </p:nvSpPr>
        <p:spPr>
          <a:xfrm>
            <a:off x="1405900" y="5668546"/>
            <a:ext cx="3552479" cy="338554"/>
          </a:xfrm>
          <a:prstGeom prst="rect">
            <a:avLst/>
          </a:prstGeom>
          <a:noFill/>
        </p:spPr>
        <p:txBody>
          <a:bodyPr wrap="square" rtlCol="0">
            <a:spAutoFit/>
          </a:bodyPr>
          <a:lstStyle/>
          <a:p>
            <a:pPr marL="187325" indent="-187325">
              <a:buFont typeface="Arial" panose="020B0604020202020204" pitchFamily="34" charset="0"/>
              <a:buChar char="•"/>
            </a:pPr>
            <a:r>
              <a:rPr lang="en-US" sz="1600" dirty="0"/>
              <a:t>Carbonate Sedimentology</a:t>
            </a:r>
          </a:p>
        </p:txBody>
      </p:sp>
      <p:pic>
        <p:nvPicPr>
          <p:cNvPr id="3" name="Picture 2">
            <a:extLst>
              <a:ext uri="{FF2B5EF4-FFF2-40B4-BE49-F238E27FC236}">
                <a16:creationId xmlns:a16="http://schemas.microsoft.com/office/drawing/2014/main" id="{7A9DBBE4-1459-42F5-801E-9635F2EF555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79803" y="1460180"/>
            <a:ext cx="1092211" cy="92838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3BB591EF-F10A-442B-A6EE-5A4DEAEF3F4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34494" y="1460179"/>
            <a:ext cx="1054605" cy="959691"/>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0C98DB82-5556-4DD5-952D-D73844D46B45}"/>
              </a:ext>
            </a:extLst>
          </p:cNvPr>
          <p:cNvSpPr txBox="1"/>
          <p:nvPr/>
        </p:nvSpPr>
        <p:spPr>
          <a:xfrm>
            <a:off x="248181" y="146749"/>
            <a:ext cx="4823243" cy="400110"/>
          </a:xfrm>
          <a:prstGeom prst="rect">
            <a:avLst/>
          </a:prstGeom>
          <a:noFill/>
        </p:spPr>
        <p:txBody>
          <a:bodyPr wrap="none" rtlCol="0">
            <a:spAutoFit/>
          </a:bodyPr>
          <a:lstStyle/>
          <a:p>
            <a:r>
              <a:rPr lang="en-US" sz="2000" b="1" i="1" dirty="0">
                <a:solidFill>
                  <a:srgbClr val="FF0000"/>
                </a:solidFill>
              </a:rPr>
              <a:t>Thank you to Endeavor for this opportunity!</a:t>
            </a:r>
          </a:p>
        </p:txBody>
      </p:sp>
    </p:spTree>
    <p:extLst>
      <p:ext uri="{BB962C8B-B14F-4D97-AF65-F5344CB8AC3E}">
        <p14:creationId xmlns:p14="http://schemas.microsoft.com/office/powerpoint/2010/main" val="2289604866"/>
      </p:ext>
    </p:extLst>
  </p:cSld>
  <p:clrMapOvr>
    <a:masterClrMapping/>
  </p:clrMapOvr>
  <p:transition>
    <p:wipe dir="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140910" y="150276"/>
            <a:ext cx="3645870" cy="400110"/>
          </a:xfrm>
          <a:prstGeom prst="rect">
            <a:avLst/>
          </a:prstGeom>
          <a:noFill/>
        </p:spPr>
        <p:txBody>
          <a:bodyPr wrap="none" rtlCol="0">
            <a:spAutoFit/>
          </a:bodyPr>
          <a:lstStyle/>
          <a:p>
            <a:r>
              <a:rPr lang="en-US" sz="2000" dirty="0"/>
              <a:t>Middle Permian Paleogeography</a:t>
            </a:r>
          </a:p>
        </p:txBody>
      </p:sp>
      <p:sp>
        <p:nvSpPr>
          <p:cNvPr id="107" name="TextBox 1">
            <a:extLst>
              <a:ext uri="{FF2B5EF4-FFF2-40B4-BE49-F238E27FC236}">
                <a16:creationId xmlns:a16="http://schemas.microsoft.com/office/drawing/2014/main" id="{2EEC447E-E5C5-4090-9E61-5A1B3D621EDC}"/>
              </a:ext>
            </a:extLst>
          </p:cNvPr>
          <p:cNvSpPr txBox="1">
            <a:spLocks noChangeArrowheads="1"/>
          </p:cNvSpPr>
          <p:nvPr/>
        </p:nvSpPr>
        <p:spPr bwMode="auto">
          <a:xfrm>
            <a:off x="433029" y="6418853"/>
            <a:ext cx="1304925"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100" b="1">
                <a:solidFill>
                  <a:schemeClr val="bg1"/>
                </a:solidFill>
              </a:rPr>
              <a:t>(From R. Blakey)</a:t>
            </a:r>
          </a:p>
        </p:txBody>
      </p:sp>
      <p:sp>
        <p:nvSpPr>
          <p:cNvPr id="108" name="TextBox 107">
            <a:extLst>
              <a:ext uri="{FF2B5EF4-FFF2-40B4-BE49-F238E27FC236}">
                <a16:creationId xmlns:a16="http://schemas.microsoft.com/office/drawing/2014/main" id="{64B2705B-FC9D-4B9F-AE4E-43D10AE1386D}"/>
              </a:ext>
            </a:extLst>
          </p:cNvPr>
          <p:cNvSpPr txBox="1"/>
          <p:nvPr/>
        </p:nvSpPr>
        <p:spPr>
          <a:xfrm>
            <a:off x="1320271" y="168241"/>
            <a:ext cx="3339632" cy="400110"/>
          </a:xfrm>
          <a:prstGeom prst="rect">
            <a:avLst/>
          </a:prstGeom>
          <a:noFill/>
        </p:spPr>
        <p:txBody>
          <a:bodyPr wrap="none" rtlCol="0">
            <a:spAutoFit/>
          </a:bodyPr>
          <a:lstStyle/>
          <a:p>
            <a:r>
              <a:rPr lang="en-US" sz="2000" dirty="0"/>
              <a:t>Early Permian Paleogeography</a:t>
            </a:r>
          </a:p>
        </p:txBody>
      </p:sp>
      <p:pic>
        <p:nvPicPr>
          <p:cNvPr id="2" name="Picture 1">
            <a:extLst>
              <a:ext uri="{FF2B5EF4-FFF2-40B4-BE49-F238E27FC236}">
                <a16:creationId xmlns:a16="http://schemas.microsoft.com/office/drawing/2014/main" id="{E9356C4A-A5B4-46F3-9730-AC7783C61A99}"/>
              </a:ext>
            </a:extLst>
          </p:cNvPr>
          <p:cNvPicPr>
            <a:picLocks noChangeAspect="1"/>
          </p:cNvPicPr>
          <p:nvPr/>
        </p:nvPicPr>
        <p:blipFill>
          <a:blip r:embed="rId2"/>
          <a:stretch>
            <a:fillRect/>
          </a:stretch>
        </p:blipFill>
        <p:spPr>
          <a:xfrm>
            <a:off x="572467" y="612326"/>
            <a:ext cx="4772683" cy="5265662"/>
          </a:xfrm>
          <a:prstGeom prst="rect">
            <a:avLst/>
          </a:prstGeom>
        </p:spPr>
      </p:pic>
      <p:pic>
        <p:nvPicPr>
          <p:cNvPr id="5" name="Picture 4">
            <a:extLst>
              <a:ext uri="{FF2B5EF4-FFF2-40B4-BE49-F238E27FC236}">
                <a16:creationId xmlns:a16="http://schemas.microsoft.com/office/drawing/2014/main" id="{65217737-F093-4870-8536-1D5825DA8A22}"/>
              </a:ext>
            </a:extLst>
          </p:cNvPr>
          <p:cNvPicPr>
            <a:picLocks noChangeAspect="1"/>
          </p:cNvPicPr>
          <p:nvPr/>
        </p:nvPicPr>
        <p:blipFill>
          <a:blip r:embed="rId3"/>
          <a:stretch>
            <a:fillRect/>
          </a:stretch>
        </p:blipFill>
        <p:spPr>
          <a:xfrm>
            <a:off x="6178865" y="568351"/>
            <a:ext cx="5225450" cy="5280052"/>
          </a:xfrm>
          <a:prstGeom prst="rect">
            <a:avLst/>
          </a:prstGeom>
        </p:spPr>
      </p:pic>
      <p:sp>
        <p:nvSpPr>
          <p:cNvPr id="6" name="TextBox 5">
            <a:extLst>
              <a:ext uri="{FF2B5EF4-FFF2-40B4-BE49-F238E27FC236}">
                <a16:creationId xmlns:a16="http://schemas.microsoft.com/office/drawing/2014/main" id="{6F4FBFE2-8130-42C8-A6DA-9AC739232B88}"/>
              </a:ext>
            </a:extLst>
          </p:cNvPr>
          <p:cNvSpPr txBox="1"/>
          <p:nvPr/>
        </p:nvSpPr>
        <p:spPr>
          <a:xfrm>
            <a:off x="1157410" y="6320427"/>
            <a:ext cx="10078721" cy="369332"/>
          </a:xfrm>
          <a:prstGeom prst="rect">
            <a:avLst/>
          </a:prstGeom>
          <a:noFill/>
        </p:spPr>
        <p:txBody>
          <a:bodyPr wrap="none" rtlCol="0">
            <a:spAutoFit/>
          </a:bodyPr>
          <a:lstStyle/>
          <a:p>
            <a:pPr marL="285750" indent="-285750">
              <a:buFont typeface="Arial" panose="020B0604020202020204" pitchFamily="34" charset="0"/>
              <a:buChar char="•"/>
            </a:pPr>
            <a:r>
              <a:rPr lang="en-US" dirty="0"/>
              <a:t>Hot greenhouse climate: increasing aridity (increasing deposition of </a:t>
            </a:r>
            <a:r>
              <a:rPr lang="en-US" dirty="0">
                <a:solidFill>
                  <a:srgbClr val="FF0000"/>
                </a:solidFill>
              </a:rPr>
              <a:t>marine evaporites </a:t>
            </a:r>
            <a:r>
              <a:rPr lang="en-US" dirty="0"/>
              <a:t>in Permian Basin</a:t>
            </a:r>
          </a:p>
        </p:txBody>
      </p:sp>
      <p:sp>
        <p:nvSpPr>
          <p:cNvPr id="35" name="TextBox 34">
            <a:extLst>
              <a:ext uri="{FF2B5EF4-FFF2-40B4-BE49-F238E27FC236}">
                <a16:creationId xmlns:a16="http://schemas.microsoft.com/office/drawing/2014/main" id="{55E2B0FE-55AD-42F8-A07F-E2652B5877E8}"/>
              </a:ext>
            </a:extLst>
          </p:cNvPr>
          <p:cNvSpPr txBox="1"/>
          <p:nvPr/>
        </p:nvSpPr>
        <p:spPr>
          <a:xfrm>
            <a:off x="1157410" y="5951095"/>
            <a:ext cx="8781699" cy="369332"/>
          </a:xfrm>
          <a:prstGeom prst="rect">
            <a:avLst/>
          </a:prstGeom>
          <a:noFill/>
        </p:spPr>
        <p:txBody>
          <a:bodyPr wrap="none" rtlCol="0">
            <a:spAutoFit/>
          </a:bodyPr>
          <a:lstStyle/>
          <a:p>
            <a:pPr marL="285750" indent="-285750">
              <a:buFont typeface="Arial" panose="020B0604020202020204" pitchFamily="34" charset="0"/>
              <a:buChar char="•"/>
            </a:pPr>
            <a:r>
              <a:rPr lang="en-US" dirty="0"/>
              <a:t>Long-term lowering of eustatic sea-level and draining of Pennsylvanian - Permian seaway </a:t>
            </a:r>
          </a:p>
        </p:txBody>
      </p:sp>
    </p:spTree>
    <p:extLst>
      <p:ext uri="{BB962C8B-B14F-4D97-AF65-F5344CB8AC3E}">
        <p14:creationId xmlns:p14="http://schemas.microsoft.com/office/powerpoint/2010/main" val="1031505217"/>
      </p:ext>
    </p:extLst>
  </p:cSld>
  <p:clrMapOvr>
    <a:masterClrMapping/>
  </p:clrMapOvr>
  <p:transition>
    <p:wipe dir="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A1818348-87C9-45BD-9D90-AD6DBEECB608}"/>
              </a:ext>
            </a:extLst>
          </p:cNvPr>
          <p:cNvGrpSpPr/>
          <p:nvPr/>
        </p:nvGrpSpPr>
        <p:grpSpPr>
          <a:xfrm>
            <a:off x="6876210" y="694145"/>
            <a:ext cx="3241571" cy="5781927"/>
            <a:chOff x="6876210" y="694145"/>
            <a:chExt cx="3241571" cy="5781927"/>
          </a:xfrm>
        </p:grpSpPr>
        <p:pic>
          <p:nvPicPr>
            <p:cNvPr id="5" name="Picture 4">
              <a:extLst>
                <a:ext uri="{FF2B5EF4-FFF2-40B4-BE49-F238E27FC236}">
                  <a16:creationId xmlns:a16="http://schemas.microsoft.com/office/drawing/2014/main" id="{D2E8ADB2-FDB7-497E-9945-0F431C235738}"/>
                </a:ext>
              </a:extLst>
            </p:cNvPr>
            <p:cNvPicPr>
              <a:picLocks noChangeAspect="1"/>
            </p:cNvPicPr>
            <p:nvPr/>
          </p:nvPicPr>
          <p:blipFill rotWithShape="1">
            <a:blip r:embed="rId2"/>
            <a:srcRect r="16015"/>
            <a:stretch/>
          </p:blipFill>
          <p:spPr>
            <a:xfrm>
              <a:off x="6876210" y="694145"/>
              <a:ext cx="3051561" cy="5781927"/>
            </a:xfrm>
            <a:prstGeom prst="rect">
              <a:avLst/>
            </a:prstGeom>
          </p:spPr>
        </p:pic>
        <p:sp>
          <p:nvSpPr>
            <p:cNvPr id="9" name="Rectangle 8">
              <a:extLst>
                <a:ext uri="{FF2B5EF4-FFF2-40B4-BE49-F238E27FC236}">
                  <a16:creationId xmlns:a16="http://schemas.microsoft.com/office/drawing/2014/main" id="{628E250A-77F0-4C98-9128-BF505341C855}"/>
                </a:ext>
              </a:extLst>
            </p:cNvPr>
            <p:cNvSpPr/>
            <p:nvPr/>
          </p:nvSpPr>
          <p:spPr>
            <a:xfrm>
              <a:off x="9892150" y="694145"/>
              <a:ext cx="225631" cy="57819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Box 3">
            <a:extLst>
              <a:ext uri="{FF2B5EF4-FFF2-40B4-BE49-F238E27FC236}">
                <a16:creationId xmlns:a16="http://schemas.microsoft.com/office/drawing/2014/main" id="{3FBE1A8C-A85E-44A6-813D-9FF9889E1B6B}"/>
              </a:ext>
            </a:extLst>
          </p:cNvPr>
          <p:cNvSpPr txBox="1"/>
          <p:nvPr/>
        </p:nvSpPr>
        <p:spPr>
          <a:xfrm flipH="1">
            <a:off x="1484015" y="1828800"/>
            <a:ext cx="3919257" cy="1843582"/>
          </a:xfrm>
          <a:prstGeom prst="rect">
            <a:avLst/>
          </a:prstGeom>
          <a:noFill/>
        </p:spPr>
        <p:txBody>
          <a:bodyPr wrap="square" rtlCol="0">
            <a:spAutoFit/>
          </a:bodyPr>
          <a:lstStyle/>
          <a:p>
            <a:pPr>
              <a:lnSpc>
                <a:spcPct val="150000"/>
              </a:lnSpc>
            </a:pPr>
            <a:r>
              <a:rPr lang="en-US" sz="4000" dirty="0"/>
              <a:t>Middle Permian:</a:t>
            </a:r>
          </a:p>
          <a:p>
            <a:pPr>
              <a:lnSpc>
                <a:spcPct val="150000"/>
              </a:lnSpc>
            </a:pPr>
            <a:r>
              <a:rPr lang="en-US" sz="4000" dirty="0"/>
              <a:t>Guadalupian</a:t>
            </a:r>
          </a:p>
        </p:txBody>
      </p:sp>
      <p:sp>
        <p:nvSpPr>
          <p:cNvPr id="6" name="Rectangle 5">
            <a:extLst>
              <a:ext uri="{FF2B5EF4-FFF2-40B4-BE49-F238E27FC236}">
                <a16:creationId xmlns:a16="http://schemas.microsoft.com/office/drawing/2014/main" id="{5E960A1A-0232-473E-BA81-519EA149AB15}"/>
              </a:ext>
            </a:extLst>
          </p:cNvPr>
          <p:cNvSpPr/>
          <p:nvPr/>
        </p:nvSpPr>
        <p:spPr>
          <a:xfrm>
            <a:off x="8811491" y="2015837"/>
            <a:ext cx="1045028" cy="148738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10109548"/>
      </p:ext>
    </p:extLst>
  </p:cSld>
  <p:clrMapOvr>
    <a:masterClrMapping/>
  </p:clrMapOvr>
  <p:transition>
    <p:wipe dir="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05" name="Straight Connector 604"/>
          <p:cNvCxnSpPr/>
          <p:nvPr/>
        </p:nvCxnSpPr>
        <p:spPr>
          <a:xfrm>
            <a:off x="9667340" y="2532461"/>
            <a:ext cx="0" cy="51058"/>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06" name="Straight Connector 605"/>
          <p:cNvCxnSpPr/>
          <p:nvPr/>
        </p:nvCxnSpPr>
        <p:spPr>
          <a:xfrm>
            <a:off x="9608725" y="2533194"/>
            <a:ext cx="0" cy="51058"/>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07" name="Straight Connector 606"/>
          <p:cNvCxnSpPr/>
          <p:nvPr/>
        </p:nvCxnSpPr>
        <p:spPr>
          <a:xfrm>
            <a:off x="9550110" y="2533927"/>
            <a:ext cx="0" cy="51058"/>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08" name="Straight Connector 607"/>
          <p:cNvCxnSpPr/>
          <p:nvPr/>
        </p:nvCxnSpPr>
        <p:spPr>
          <a:xfrm>
            <a:off x="9491495" y="2534660"/>
            <a:ext cx="0" cy="51058"/>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09" name="Straight Connector 608"/>
          <p:cNvCxnSpPr/>
          <p:nvPr/>
        </p:nvCxnSpPr>
        <p:spPr>
          <a:xfrm>
            <a:off x="9432880" y="2535393"/>
            <a:ext cx="0" cy="51058"/>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106515" name="Text Box 526"/>
          <p:cNvSpPr txBox="1">
            <a:spLocks noChangeArrowheads="1"/>
          </p:cNvSpPr>
          <p:nvPr/>
        </p:nvSpPr>
        <p:spPr bwMode="auto">
          <a:xfrm>
            <a:off x="2010652" y="-32396"/>
            <a:ext cx="79994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Arial" charset="0"/>
                <a:ea typeface="+mn-ea"/>
                <a:cs typeface="Arial" charset="0"/>
              </a:rPr>
              <a:t>Permian Basin Stratigraphy and Tectonic History</a:t>
            </a:r>
            <a:endParaRPr kumimoji="0" lang="en-US" altLang="en-US" sz="1100" b="0" i="0" u="none" strike="noStrike" kern="1200" cap="none" spc="0" normalizeH="0" baseline="0" noProof="0" dirty="0">
              <a:ln>
                <a:noFill/>
              </a:ln>
              <a:solidFill>
                <a:prstClr val="black"/>
              </a:solidFill>
              <a:effectLst/>
              <a:uLnTx/>
              <a:uFillTx/>
              <a:latin typeface="Arial" charset="0"/>
              <a:ea typeface="+mn-ea"/>
              <a:cs typeface="Arial" charset="0"/>
            </a:endParaRPr>
          </a:p>
        </p:txBody>
      </p:sp>
      <p:cxnSp>
        <p:nvCxnSpPr>
          <p:cNvPr id="511" name="Straight Connector 510"/>
          <p:cNvCxnSpPr/>
          <p:nvPr/>
        </p:nvCxnSpPr>
        <p:spPr bwMode="auto">
          <a:xfrm>
            <a:off x="7167564" y="6720211"/>
            <a:ext cx="334951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6" name="Group 15"/>
          <p:cNvGrpSpPr/>
          <p:nvPr/>
        </p:nvGrpSpPr>
        <p:grpSpPr>
          <a:xfrm>
            <a:off x="1801813" y="369889"/>
            <a:ext cx="5510213" cy="6365875"/>
            <a:chOff x="152400" y="369888"/>
            <a:chExt cx="5635625" cy="6365875"/>
          </a:xfrm>
        </p:grpSpPr>
        <p:grpSp>
          <p:nvGrpSpPr>
            <p:cNvPr id="106514" name="Group 1"/>
            <p:cNvGrpSpPr>
              <a:grpSpLocks/>
            </p:cNvGrpSpPr>
            <p:nvPr/>
          </p:nvGrpSpPr>
          <p:grpSpPr bwMode="auto">
            <a:xfrm>
              <a:off x="152400" y="369888"/>
              <a:ext cx="5635625" cy="6365875"/>
              <a:chOff x="1905000" y="369888"/>
              <a:chExt cx="5635625" cy="6365875"/>
            </a:xfrm>
          </p:grpSpPr>
          <p:grpSp>
            <p:nvGrpSpPr>
              <p:cNvPr id="106543" name="Group 9"/>
              <p:cNvGrpSpPr>
                <a:grpSpLocks/>
              </p:cNvGrpSpPr>
              <p:nvPr/>
            </p:nvGrpSpPr>
            <p:grpSpPr bwMode="auto">
              <a:xfrm>
                <a:off x="1905000" y="369888"/>
                <a:ext cx="1982788" cy="6365875"/>
                <a:chOff x="562823" y="369888"/>
                <a:chExt cx="1982787" cy="6365875"/>
              </a:xfrm>
            </p:grpSpPr>
            <p:sp>
              <p:nvSpPr>
                <p:cNvPr id="106930" name="Freeform 3"/>
                <p:cNvSpPr>
                  <a:spLocks/>
                </p:cNvSpPr>
                <p:nvPr/>
              </p:nvSpPr>
              <p:spPr bwMode="auto">
                <a:xfrm>
                  <a:off x="562823" y="6181725"/>
                  <a:ext cx="1974850" cy="541338"/>
                </a:xfrm>
                <a:custGeom>
                  <a:avLst/>
                  <a:gdLst>
                    <a:gd name="T0" fmla="*/ 2147483647 w 921"/>
                    <a:gd name="T1" fmla="*/ 2147483647 h 454"/>
                    <a:gd name="T2" fmla="*/ 2147483647 w 921"/>
                    <a:gd name="T3" fmla="*/ 2147483647 h 454"/>
                    <a:gd name="T4" fmla="*/ 0 w 921"/>
                    <a:gd name="T5" fmla="*/ 2147483647 h 454"/>
                    <a:gd name="T6" fmla="*/ 0 w 921"/>
                    <a:gd name="T7" fmla="*/ 0 h 454"/>
                    <a:gd name="T8" fmla="*/ 2147483647 w 921"/>
                    <a:gd name="T9" fmla="*/ 0 h 454"/>
                    <a:gd name="T10" fmla="*/ 2147483647 w 921"/>
                    <a:gd name="T11" fmla="*/ 0 h 454"/>
                    <a:gd name="T12" fmla="*/ 2147483647 w 921"/>
                    <a:gd name="T13" fmla="*/ 2147483647 h 454"/>
                    <a:gd name="T14" fmla="*/ 0 60000 65536"/>
                    <a:gd name="T15" fmla="*/ 0 60000 65536"/>
                    <a:gd name="T16" fmla="*/ 0 60000 65536"/>
                    <a:gd name="T17" fmla="*/ 0 60000 65536"/>
                    <a:gd name="T18" fmla="*/ 0 60000 65536"/>
                    <a:gd name="T19" fmla="*/ 0 60000 65536"/>
                    <a:gd name="T20" fmla="*/ 0 60000 65536"/>
                    <a:gd name="T21" fmla="*/ 0 w 921"/>
                    <a:gd name="T22" fmla="*/ 0 h 454"/>
                    <a:gd name="T23" fmla="*/ 921 w 921"/>
                    <a:gd name="T24" fmla="*/ 454 h 45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21" h="454">
                      <a:moveTo>
                        <a:pt x="921" y="454"/>
                      </a:moveTo>
                      <a:lnTo>
                        <a:pt x="489" y="454"/>
                      </a:lnTo>
                      <a:lnTo>
                        <a:pt x="0" y="454"/>
                      </a:lnTo>
                      <a:lnTo>
                        <a:pt x="0" y="0"/>
                      </a:lnTo>
                      <a:lnTo>
                        <a:pt x="489" y="0"/>
                      </a:lnTo>
                      <a:lnTo>
                        <a:pt x="921" y="0"/>
                      </a:lnTo>
                      <a:lnTo>
                        <a:pt x="921" y="454"/>
                      </a:lnTo>
                      <a:close/>
                    </a:path>
                  </a:pathLst>
                </a:custGeom>
                <a:solidFill>
                  <a:srgbClr val="FF3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Arial"/>
                    <a:ea typeface="+mn-ea"/>
                    <a:cs typeface="+mn-cs"/>
                  </a:endParaRPr>
                </a:p>
              </p:txBody>
            </p:sp>
            <p:sp>
              <p:nvSpPr>
                <p:cNvPr id="106931" name="Rectangle 4"/>
                <p:cNvSpPr>
                  <a:spLocks noChangeArrowheads="1"/>
                </p:cNvSpPr>
                <p:nvPr/>
              </p:nvSpPr>
              <p:spPr bwMode="auto">
                <a:xfrm>
                  <a:off x="562823" y="4070350"/>
                  <a:ext cx="1060450" cy="920750"/>
                </a:xfrm>
                <a:prstGeom prst="rect">
                  <a:avLst/>
                </a:prstGeom>
                <a:solidFill>
                  <a:srgbClr val="99FFB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1" i="0" u="none" strike="noStrike" kern="1200" cap="none" spc="0" normalizeH="0" baseline="0" noProof="0">
                    <a:ln>
                      <a:noFill/>
                    </a:ln>
                    <a:solidFill>
                      <a:prstClr val="black"/>
                    </a:solidFill>
                    <a:effectLst/>
                    <a:uLnTx/>
                    <a:uFillTx/>
                    <a:latin typeface="Arial" charset="0"/>
                    <a:ea typeface="+mn-ea"/>
                    <a:cs typeface="+mn-cs"/>
                  </a:endParaRPr>
                </a:p>
              </p:txBody>
            </p:sp>
            <p:sp>
              <p:nvSpPr>
                <p:cNvPr id="106932" name="Rectangle 5"/>
                <p:cNvSpPr>
                  <a:spLocks noChangeArrowheads="1"/>
                </p:cNvSpPr>
                <p:nvPr/>
              </p:nvSpPr>
              <p:spPr bwMode="auto">
                <a:xfrm>
                  <a:off x="562823" y="3470275"/>
                  <a:ext cx="1060450" cy="600075"/>
                </a:xfrm>
                <a:prstGeom prst="rect">
                  <a:avLst/>
                </a:prstGeom>
                <a:solidFill>
                  <a:srgbClr val="FF66E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1" i="0" u="none" strike="noStrike" kern="1200" cap="none" spc="0" normalizeH="0" baseline="0" noProof="0">
                    <a:ln>
                      <a:noFill/>
                    </a:ln>
                    <a:solidFill>
                      <a:prstClr val="black"/>
                    </a:solidFill>
                    <a:effectLst/>
                    <a:uLnTx/>
                    <a:uFillTx/>
                    <a:latin typeface="Arial" charset="0"/>
                    <a:ea typeface="+mn-ea"/>
                    <a:cs typeface="+mn-cs"/>
                  </a:endParaRPr>
                </a:p>
              </p:txBody>
            </p:sp>
            <p:sp>
              <p:nvSpPr>
                <p:cNvPr id="106933" name="Rectangle 6"/>
                <p:cNvSpPr>
                  <a:spLocks noChangeArrowheads="1"/>
                </p:cNvSpPr>
                <p:nvPr/>
              </p:nvSpPr>
              <p:spPr bwMode="auto">
                <a:xfrm>
                  <a:off x="562823" y="2652713"/>
                  <a:ext cx="1060450" cy="817562"/>
                </a:xfrm>
                <a:prstGeom prst="rect">
                  <a:avLst/>
                </a:prstGeom>
                <a:solidFill>
                  <a:srgbClr val="66CC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1" i="0" u="none" strike="noStrike" kern="1200" cap="none" spc="0" normalizeH="0" baseline="0" noProof="0">
                    <a:ln>
                      <a:noFill/>
                    </a:ln>
                    <a:solidFill>
                      <a:prstClr val="black"/>
                    </a:solidFill>
                    <a:effectLst/>
                    <a:uLnTx/>
                    <a:uFillTx/>
                    <a:latin typeface="Arial" charset="0"/>
                    <a:ea typeface="+mn-ea"/>
                    <a:cs typeface="+mn-cs"/>
                  </a:endParaRPr>
                </a:p>
              </p:txBody>
            </p:sp>
            <p:sp>
              <p:nvSpPr>
                <p:cNvPr id="106934" name="Rectangle 7"/>
                <p:cNvSpPr>
                  <a:spLocks noChangeArrowheads="1"/>
                </p:cNvSpPr>
                <p:nvPr/>
              </p:nvSpPr>
              <p:spPr bwMode="auto">
                <a:xfrm>
                  <a:off x="562823" y="625475"/>
                  <a:ext cx="1060450" cy="2027238"/>
                </a:xfrm>
                <a:prstGeom prst="rect">
                  <a:avLst/>
                </a:prstGeom>
                <a:solidFill>
                  <a:srgbClr val="FFFF8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1" i="0" u="none" strike="noStrike" kern="1200" cap="none" spc="0" normalizeH="0" baseline="0" noProof="0">
                    <a:ln>
                      <a:noFill/>
                    </a:ln>
                    <a:solidFill>
                      <a:prstClr val="black"/>
                    </a:solidFill>
                    <a:effectLst/>
                    <a:uLnTx/>
                    <a:uFillTx/>
                    <a:latin typeface="Arial" charset="0"/>
                    <a:ea typeface="+mn-ea"/>
                    <a:cs typeface="+mn-cs"/>
                  </a:endParaRPr>
                </a:p>
              </p:txBody>
            </p:sp>
            <p:sp>
              <p:nvSpPr>
                <p:cNvPr id="106935" name="Rectangle 8"/>
                <p:cNvSpPr>
                  <a:spLocks noChangeArrowheads="1"/>
                </p:cNvSpPr>
                <p:nvPr/>
              </p:nvSpPr>
              <p:spPr bwMode="auto">
                <a:xfrm>
                  <a:off x="562823" y="4991100"/>
                  <a:ext cx="1060450" cy="1190625"/>
                </a:xfrm>
                <a:prstGeom prst="rect">
                  <a:avLst/>
                </a:prstGeom>
                <a:solidFill>
                  <a:srgbClr val="FFCCC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1" i="0" u="none" strike="noStrike" kern="1200" cap="none" spc="0" normalizeH="0" baseline="0" noProof="0">
                    <a:ln>
                      <a:noFill/>
                    </a:ln>
                    <a:solidFill>
                      <a:prstClr val="black"/>
                    </a:solidFill>
                    <a:effectLst/>
                    <a:uLnTx/>
                    <a:uFillTx/>
                    <a:latin typeface="Arial" charset="0"/>
                    <a:ea typeface="+mn-ea"/>
                    <a:cs typeface="+mn-cs"/>
                  </a:endParaRPr>
                </a:p>
              </p:txBody>
            </p:sp>
            <p:sp>
              <p:nvSpPr>
                <p:cNvPr id="106936" name="Rectangle 33"/>
                <p:cNvSpPr>
                  <a:spLocks noChangeArrowheads="1"/>
                </p:cNvSpPr>
                <p:nvPr/>
              </p:nvSpPr>
              <p:spPr bwMode="auto">
                <a:xfrm>
                  <a:off x="1623273" y="625475"/>
                  <a:ext cx="914400" cy="2027238"/>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1" i="0" u="none" strike="noStrike" kern="1200" cap="none" spc="0" normalizeH="0" baseline="0" noProof="0">
                    <a:ln>
                      <a:noFill/>
                    </a:ln>
                    <a:solidFill>
                      <a:prstClr val="black"/>
                    </a:solidFill>
                    <a:effectLst/>
                    <a:uLnTx/>
                    <a:uFillTx/>
                    <a:latin typeface="Arial" charset="0"/>
                    <a:ea typeface="+mn-ea"/>
                    <a:cs typeface="+mn-cs"/>
                  </a:endParaRPr>
                </a:p>
              </p:txBody>
            </p:sp>
            <p:sp>
              <p:nvSpPr>
                <p:cNvPr id="106937" name="Rectangle 34"/>
                <p:cNvSpPr>
                  <a:spLocks noChangeArrowheads="1"/>
                </p:cNvSpPr>
                <p:nvPr/>
              </p:nvSpPr>
              <p:spPr bwMode="auto">
                <a:xfrm>
                  <a:off x="1623273" y="2652713"/>
                  <a:ext cx="914400" cy="817562"/>
                </a:xfrm>
                <a:prstGeom prst="rect">
                  <a:avLst/>
                </a:prstGeom>
                <a:solidFill>
                  <a:srgbClr val="CCEE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1" i="0" u="none" strike="noStrike" kern="1200" cap="none" spc="0" normalizeH="0" baseline="0" noProof="0">
                    <a:ln>
                      <a:noFill/>
                    </a:ln>
                    <a:solidFill>
                      <a:prstClr val="black"/>
                    </a:solidFill>
                    <a:effectLst/>
                    <a:uLnTx/>
                    <a:uFillTx/>
                    <a:latin typeface="Arial" charset="0"/>
                    <a:ea typeface="+mn-ea"/>
                    <a:cs typeface="+mn-cs"/>
                  </a:endParaRPr>
                </a:p>
              </p:txBody>
            </p:sp>
            <p:sp>
              <p:nvSpPr>
                <p:cNvPr id="106938" name="Rectangle 35"/>
                <p:cNvSpPr>
                  <a:spLocks noChangeArrowheads="1"/>
                </p:cNvSpPr>
                <p:nvPr/>
              </p:nvSpPr>
              <p:spPr bwMode="auto">
                <a:xfrm>
                  <a:off x="1623273" y="3470275"/>
                  <a:ext cx="914400" cy="600075"/>
                </a:xfrm>
                <a:prstGeom prst="rect">
                  <a:avLst/>
                </a:prstGeom>
                <a:solidFill>
                  <a:srgbClr val="FFCCF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1" i="0" u="none" strike="noStrike" kern="1200" cap="none" spc="0" normalizeH="0" baseline="0" noProof="0">
                    <a:ln>
                      <a:noFill/>
                    </a:ln>
                    <a:solidFill>
                      <a:prstClr val="black"/>
                    </a:solidFill>
                    <a:effectLst/>
                    <a:uLnTx/>
                    <a:uFillTx/>
                    <a:latin typeface="Arial" charset="0"/>
                    <a:ea typeface="+mn-ea"/>
                    <a:cs typeface="+mn-cs"/>
                  </a:endParaRPr>
                </a:p>
              </p:txBody>
            </p:sp>
            <p:sp>
              <p:nvSpPr>
                <p:cNvPr id="106939" name="Rectangle 36"/>
                <p:cNvSpPr>
                  <a:spLocks noChangeArrowheads="1"/>
                </p:cNvSpPr>
                <p:nvPr/>
              </p:nvSpPr>
              <p:spPr bwMode="auto">
                <a:xfrm>
                  <a:off x="1623273" y="4070350"/>
                  <a:ext cx="914400" cy="920750"/>
                </a:xfrm>
                <a:prstGeom prst="rect">
                  <a:avLst/>
                </a:prstGeom>
                <a:solidFill>
                  <a:srgbClr val="DBFFE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1" i="0" u="none" strike="noStrike" kern="1200" cap="none" spc="0" normalizeH="0" baseline="0" noProof="0">
                    <a:ln>
                      <a:noFill/>
                    </a:ln>
                    <a:solidFill>
                      <a:prstClr val="black"/>
                    </a:solidFill>
                    <a:effectLst/>
                    <a:uLnTx/>
                    <a:uFillTx/>
                    <a:latin typeface="Arial" charset="0"/>
                    <a:ea typeface="+mn-ea"/>
                    <a:cs typeface="+mn-cs"/>
                  </a:endParaRPr>
                </a:p>
              </p:txBody>
            </p:sp>
            <p:sp>
              <p:nvSpPr>
                <p:cNvPr id="106940" name="Rectangle 37"/>
                <p:cNvSpPr>
                  <a:spLocks noChangeArrowheads="1"/>
                </p:cNvSpPr>
                <p:nvPr/>
              </p:nvSpPr>
              <p:spPr bwMode="auto">
                <a:xfrm>
                  <a:off x="1623273" y="4991100"/>
                  <a:ext cx="914400" cy="1190625"/>
                </a:xfrm>
                <a:prstGeom prst="rect">
                  <a:avLst/>
                </a:prstGeom>
                <a:solidFill>
                  <a:srgbClr val="FFCCC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1" i="0" u="none" strike="noStrike" kern="1200" cap="none" spc="0" normalizeH="0" baseline="0" noProof="0">
                    <a:ln>
                      <a:noFill/>
                    </a:ln>
                    <a:solidFill>
                      <a:prstClr val="black"/>
                    </a:solidFill>
                    <a:effectLst/>
                    <a:uLnTx/>
                    <a:uFillTx/>
                    <a:latin typeface="Arial" charset="0"/>
                    <a:ea typeface="+mn-ea"/>
                    <a:cs typeface="+mn-cs"/>
                  </a:endParaRPr>
                </a:p>
              </p:txBody>
            </p:sp>
            <p:sp>
              <p:nvSpPr>
                <p:cNvPr id="106941" name="Freeform 38"/>
                <p:cNvSpPr>
                  <a:spLocks/>
                </p:cNvSpPr>
                <p:nvPr/>
              </p:nvSpPr>
              <p:spPr bwMode="auto">
                <a:xfrm>
                  <a:off x="588223" y="369888"/>
                  <a:ext cx="1949450" cy="241300"/>
                </a:xfrm>
                <a:custGeom>
                  <a:avLst/>
                  <a:gdLst>
                    <a:gd name="T0" fmla="*/ 2147483647 w 3109"/>
                    <a:gd name="T1" fmla="*/ 2147483647 h 203"/>
                    <a:gd name="T2" fmla="*/ 2147483647 w 3109"/>
                    <a:gd name="T3" fmla="*/ 2147483647 h 203"/>
                    <a:gd name="T4" fmla="*/ 2147483647 w 3109"/>
                    <a:gd name="T5" fmla="*/ 2147483647 h 203"/>
                    <a:gd name="T6" fmla="*/ 2147483647 w 3109"/>
                    <a:gd name="T7" fmla="*/ 2147483647 h 203"/>
                    <a:gd name="T8" fmla="*/ 2147483647 w 3109"/>
                    <a:gd name="T9" fmla="*/ 2147483647 h 203"/>
                    <a:gd name="T10" fmla="*/ 2147483647 w 3109"/>
                    <a:gd name="T11" fmla="*/ 2147483647 h 203"/>
                    <a:gd name="T12" fmla="*/ 2147483647 w 3109"/>
                    <a:gd name="T13" fmla="*/ 2147483647 h 203"/>
                    <a:gd name="T14" fmla="*/ 0 w 3109"/>
                    <a:gd name="T15" fmla="*/ 2147483647 h 203"/>
                    <a:gd name="T16" fmla="*/ 0 w 3109"/>
                    <a:gd name="T17" fmla="*/ 0 h 203"/>
                    <a:gd name="T18" fmla="*/ 2147483647 w 3109"/>
                    <a:gd name="T19" fmla="*/ 0 h 203"/>
                    <a:gd name="T20" fmla="*/ 2147483647 w 3109"/>
                    <a:gd name="T21" fmla="*/ 0 h 203"/>
                    <a:gd name="T22" fmla="*/ 2147483647 w 3109"/>
                    <a:gd name="T23" fmla="*/ 0 h 203"/>
                    <a:gd name="T24" fmla="*/ 2147483647 w 3109"/>
                    <a:gd name="T25" fmla="*/ 0 h 203"/>
                    <a:gd name="T26" fmla="*/ 2147483647 w 3109"/>
                    <a:gd name="T27" fmla="*/ 0 h 203"/>
                    <a:gd name="T28" fmla="*/ 2147483647 w 3109"/>
                    <a:gd name="T29" fmla="*/ 0 h 203"/>
                    <a:gd name="T30" fmla="*/ 2147483647 w 3109"/>
                    <a:gd name="T31" fmla="*/ 0 h 203"/>
                    <a:gd name="T32" fmla="*/ 2147483647 w 3109"/>
                    <a:gd name="T33" fmla="*/ 2147483647 h 20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109"/>
                    <a:gd name="T52" fmla="*/ 0 h 203"/>
                    <a:gd name="T53" fmla="*/ 3109 w 3109"/>
                    <a:gd name="T54" fmla="*/ 203 h 20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109" h="203">
                      <a:moveTo>
                        <a:pt x="3109" y="203"/>
                      </a:moveTo>
                      <a:lnTo>
                        <a:pt x="2561" y="203"/>
                      </a:lnTo>
                      <a:lnTo>
                        <a:pt x="2014" y="203"/>
                      </a:lnTo>
                      <a:lnTo>
                        <a:pt x="1467" y="203"/>
                      </a:lnTo>
                      <a:lnTo>
                        <a:pt x="917" y="203"/>
                      </a:lnTo>
                      <a:lnTo>
                        <a:pt x="921" y="203"/>
                      </a:lnTo>
                      <a:lnTo>
                        <a:pt x="489" y="203"/>
                      </a:lnTo>
                      <a:lnTo>
                        <a:pt x="0" y="203"/>
                      </a:lnTo>
                      <a:lnTo>
                        <a:pt x="0" y="0"/>
                      </a:lnTo>
                      <a:lnTo>
                        <a:pt x="489" y="0"/>
                      </a:lnTo>
                      <a:lnTo>
                        <a:pt x="921" y="0"/>
                      </a:lnTo>
                      <a:lnTo>
                        <a:pt x="917" y="0"/>
                      </a:lnTo>
                      <a:lnTo>
                        <a:pt x="1467" y="0"/>
                      </a:lnTo>
                      <a:lnTo>
                        <a:pt x="2014" y="0"/>
                      </a:lnTo>
                      <a:lnTo>
                        <a:pt x="2561" y="0"/>
                      </a:lnTo>
                      <a:lnTo>
                        <a:pt x="3109" y="0"/>
                      </a:lnTo>
                      <a:lnTo>
                        <a:pt x="3109" y="203"/>
                      </a:ln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Arial"/>
                    <a:ea typeface="+mn-ea"/>
                    <a:cs typeface="+mn-cs"/>
                  </a:endParaRPr>
                </a:p>
              </p:txBody>
            </p:sp>
            <p:sp>
              <p:nvSpPr>
                <p:cNvPr id="106942" name="Rectangle 40"/>
                <p:cNvSpPr>
                  <a:spLocks noChangeArrowheads="1"/>
                </p:cNvSpPr>
                <p:nvPr/>
              </p:nvSpPr>
              <p:spPr bwMode="auto">
                <a:xfrm>
                  <a:off x="588223" y="619125"/>
                  <a:ext cx="1035050" cy="1428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1" i="0" u="none" strike="noStrike" kern="1200" cap="none" spc="0" normalizeH="0" baseline="0" noProof="0">
                    <a:ln>
                      <a:noFill/>
                    </a:ln>
                    <a:solidFill>
                      <a:prstClr val="black"/>
                    </a:solidFill>
                    <a:effectLst/>
                    <a:uLnTx/>
                    <a:uFillTx/>
                    <a:latin typeface="Arial" charset="0"/>
                    <a:ea typeface="+mn-ea"/>
                    <a:cs typeface="+mn-cs"/>
                  </a:endParaRPr>
                </a:p>
              </p:txBody>
            </p:sp>
            <p:sp>
              <p:nvSpPr>
                <p:cNvPr id="106943" name="Rectangle 41"/>
                <p:cNvSpPr>
                  <a:spLocks noChangeArrowheads="1"/>
                </p:cNvSpPr>
                <p:nvPr/>
              </p:nvSpPr>
              <p:spPr bwMode="auto">
                <a:xfrm>
                  <a:off x="588223" y="2644775"/>
                  <a:ext cx="1035050" cy="1428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1" i="0" u="none" strike="noStrike" kern="1200" cap="none" spc="0" normalizeH="0" baseline="0" noProof="0">
                    <a:ln>
                      <a:noFill/>
                    </a:ln>
                    <a:solidFill>
                      <a:prstClr val="black"/>
                    </a:solidFill>
                    <a:effectLst/>
                    <a:uLnTx/>
                    <a:uFillTx/>
                    <a:latin typeface="Arial" charset="0"/>
                    <a:ea typeface="+mn-ea"/>
                    <a:cs typeface="+mn-cs"/>
                  </a:endParaRPr>
                </a:p>
              </p:txBody>
            </p:sp>
            <p:sp>
              <p:nvSpPr>
                <p:cNvPr id="106944" name="Rectangle 42"/>
                <p:cNvSpPr>
                  <a:spLocks noChangeArrowheads="1"/>
                </p:cNvSpPr>
                <p:nvPr/>
              </p:nvSpPr>
              <p:spPr bwMode="auto">
                <a:xfrm>
                  <a:off x="588223" y="3463925"/>
                  <a:ext cx="1035050" cy="127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1" i="0" u="none" strike="noStrike" kern="1200" cap="none" spc="0" normalizeH="0" baseline="0" noProof="0">
                    <a:ln>
                      <a:noFill/>
                    </a:ln>
                    <a:solidFill>
                      <a:prstClr val="black"/>
                    </a:solidFill>
                    <a:effectLst/>
                    <a:uLnTx/>
                    <a:uFillTx/>
                    <a:latin typeface="Arial" charset="0"/>
                    <a:ea typeface="+mn-ea"/>
                    <a:cs typeface="+mn-cs"/>
                  </a:endParaRPr>
                </a:p>
              </p:txBody>
            </p:sp>
            <p:sp>
              <p:nvSpPr>
                <p:cNvPr id="106945" name="Rectangle 43"/>
                <p:cNvSpPr>
                  <a:spLocks noChangeArrowheads="1"/>
                </p:cNvSpPr>
                <p:nvPr/>
              </p:nvSpPr>
              <p:spPr bwMode="auto">
                <a:xfrm>
                  <a:off x="588223" y="4062413"/>
                  <a:ext cx="1035050" cy="1428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1" i="0" u="none" strike="noStrike" kern="1200" cap="none" spc="0" normalizeH="0" baseline="0" noProof="0">
                    <a:ln>
                      <a:noFill/>
                    </a:ln>
                    <a:solidFill>
                      <a:prstClr val="black"/>
                    </a:solidFill>
                    <a:effectLst/>
                    <a:uLnTx/>
                    <a:uFillTx/>
                    <a:latin typeface="Arial" charset="0"/>
                    <a:ea typeface="+mn-ea"/>
                    <a:cs typeface="+mn-cs"/>
                  </a:endParaRPr>
                </a:p>
              </p:txBody>
            </p:sp>
            <p:sp>
              <p:nvSpPr>
                <p:cNvPr id="106946" name="Rectangle 44"/>
                <p:cNvSpPr>
                  <a:spLocks noChangeArrowheads="1"/>
                </p:cNvSpPr>
                <p:nvPr/>
              </p:nvSpPr>
              <p:spPr bwMode="auto">
                <a:xfrm>
                  <a:off x="588223" y="4519613"/>
                  <a:ext cx="1035050" cy="1428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1" i="0" u="none" strike="noStrike" kern="1200" cap="none" spc="0" normalizeH="0" baseline="0" noProof="0">
                    <a:ln>
                      <a:noFill/>
                    </a:ln>
                    <a:solidFill>
                      <a:prstClr val="black"/>
                    </a:solidFill>
                    <a:effectLst/>
                    <a:uLnTx/>
                    <a:uFillTx/>
                    <a:latin typeface="Arial" charset="0"/>
                    <a:ea typeface="+mn-ea"/>
                    <a:cs typeface="+mn-cs"/>
                  </a:endParaRPr>
                </a:p>
              </p:txBody>
            </p:sp>
            <p:sp>
              <p:nvSpPr>
                <p:cNvPr id="106947" name="Rectangle 45"/>
                <p:cNvSpPr>
                  <a:spLocks noChangeArrowheads="1"/>
                </p:cNvSpPr>
                <p:nvPr/>
              </p:nvSpPr>
              <p:spPr bwMode="auto">
                <a:xfrm>
                  <a:off x="588223" y="4984750"/>
                  <a:ext cx="1035050" cy="127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1" i="0" u="none" strike="noStrike" kern="1200" cap="none" spc="0" normalizeH="0" baseline="0" noProof="0">
                    <a:ln>
                      <a:noFill/>
                    </a:ln>
                    <a:solidFill>
                      <a:prstClr val="black"/>
                    </a:solidFill>
                    <a:effectLst/>
                    <a:uLnTx/>
                    <a:uFillTx/>
                    <a:latin typeface="Arial" charset="0"/>
                    <a:ea typeface="+mn-ea"/>
                    <a:cs typeface="+mn-cs"/>
                  </a:endParaRPr>
                </a:p>
              </p:txBody>
            </p:sp>
            <p:sp>
              <p:nvSpPr>
                <p:cNvPr id="106948" name="Rectangle 46"/>
                <p:cNvSpPr>
                  <a:spLocks noChangeArrowheads="1"/>
                </p:cNvSpPr>
                <p:nvPr/>
              </p:nvSpPr>
              <p:spPr bwMode="auto">
                <a:xfrm>
                  <a:off x="588223" y="5884863"/>
                  <a:ext cx="1035050" cy="1428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1" i="0" u="none" strike="noStrike" kern="1200" cap="none" spc="0" normalizeH="0" baseline="0" noProof="0">
                    <a:ln>
                      <a:noFill/>
                    </a:ln>
                    <a:solidFill>
                      <a:prstClr val="black"/>
                    </a:solidFill>
                    <a:effectLst/>
                    <a:uLnTx/>
                    <a:uFillTx/>
                    <a:latin typeface="Arial" charset="0"/>
                    <a:ea typeface="+mn-ea"/>
                    <a:cs typeface="+mn-cs"/>
                  </a:endParaRPr>
                </a:p>
              </p:txBody>
            </p:sp>
            <p:sp>
              <p:nvSpPr>
                <p:cNvPr id="106949" name="Rectangle 47"/>
                <p:cNvSpPr>
                  <a:spLocks noChangeArrowheads="1"/>
                </p:cNvSpPr>
                <p:nvPr/>
              </p:nvSpPr>
              <p:spPr bwMode="auto">
                <a:xfrm>
                  <a:off x="588223" y="6175375"/>
                  <a:ext cx="1035050" cy="1428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1" i="0" u="none" strike="noStrike" kern="1200" cap="none" spc="0" normalizeH="0" baseline="0" noProof="0">
                    <a:ln>
                      <a:noFill/>
                    </a:ln>
                    <a:solidFill>
                      <a:prstClr val="black"/>
                    </a:solidFill>
                    <a:effectLst/>
                    <a:uLnTx/>
                    <a:uFillTx/>
                    <a:latin typeface="Arial" charset="0"/>
                    <a:ea typeface="+mn-ea"/>
                    <a:cs typeface="+mn-cs"/>
                  </a:endParaRPr>
                </a:p>
              </p:txBody>
            </p:sp>
            <p:sp>
              <p:nvSpPr>
                <p:cNvPr id="106950" name="Rectangle 49"/>
                <p:cNvSpPr>
                  <a:spLocks noChangeArrowheads="1"/>
                </p:cNvSpPr>
                <p:nvPr/>
              </p:nvSpPr>
              <p:spPr bwMode="auto">
                <a:xfrm>
                  <a:off x="1623273" y="619125"/>
                  <a:ext cx="914400" cy="1428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1" i="0" u="none" strike="noStrike" kern="1200" cap="none" spc="0" normalizeH="0" baseline="0" noProof="0">
                    <a:ln>
                      <a:noFill/>
                    </a:ln>
                    <a:solidFill>
                      <a:prstClr val="black"/>
                    </a:solidFill>
                    <a:effectLst/>
                    <a:uLnTx/>
                    <a:uFillTx/>
                    <a:latin typeface="Arial" charset="0"/>
                    <a:ea typeface="+mn-ea"/>
                    <a:cs typeface="+mn-cs"/>
                  </a:endParaRPr>
                </a:p>
              </p:txBody>
            </p:sp>
            <p:sp>
              <p:nvSpPr>
                <p:cNvPr id="106951" name="Rectangle 50"/>
                <p:cNvSpPr>
                  <a:spLocks noChangeArrowheads="1"/>
                </p:cNvSpPr>
                <p:nvPr/>
              </p:nvSpPr>
              <p:spPr bwMode="auto">
                <a:xfrm>
                  <a:off x="1613748" y="1082675"/>
                  <a:ext cx="931862" cy="9525"/>
                </a:xfrm>
                <a:prstGeom prst="rect">
                  <a:avLst/>
                </a:prstGeom>
                <a:solidFill>
                  <a:srgbClr val="000000"/>
                </a:solidFill>
                <a:ln w="6350">
                  <a:solidFill>
                    <a:schemeClr val="tx1"/>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1" i="0" u="none" strike="noStrike" kern="1200" cap="none" spc="0" normalizeH="0" baseline="0" noProof="0">
                    <a:ln>
                      <a:noFill/>
                    </a:ln>
                    <a:solidFill>
                      <a:prstClr val="black"/>
                    </a:solidFill>
                    <a:effectLst/>
                    <a:uLnTx/>
                    <a:uFillTx/>
                    <a:latin typeface="Arial" charset="0"/>
                    <a:ea typeface="+mn-ea"/>
                    <a:cs typeface="+mn-cs"/>
                  </a:endParaRPr>
                </a:p>
              </p:txBody>
            </p:sp>
            <p:sp>
              <p:nvSpPr>
                <p:cNvPr id="106952" name="Rectangle 51"/>
                <p:cNvSpPr>
                  <a:spLocks noChangeArrowheads="1"/>
                </p:cNvSpPr>
                <p:nvPr/>
              </p:nvSpPr>
              <p:spPr bwMode="auto">
                <a:xfrm>
                  <a:off x="1613748" y="1858963"/>
                  <a:ext cx="931862" cy="9525"/>
                </a:xfrm>
                <a:prstGeom prst="rect">
                  <a:avLst/>
                </a:prstGeom>
                <a:solidFill>
                  <a:srgbClr val="000000"/>
                </a:solidFill>
                <a:ln w="6350">
                  <a:solidFill>
                    <a:schemeClr val="tx1"/>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1" i="0" u="none" strike="noStrike" kern="1200" cap="none" spc="0" normalizeH="0" baseline="0" noProof="0">
                    <a:ln>
                      <a:noFill/>
                    </a:ln>
                    <a:solidFill>
                      <a:prstClr val="black"/>
                    </a:solidFill>
                    <a:effectLst/>
                    <a:uLnTx/>
                    <a:uFillTx/>
                    <a:latin typeface="Arial" charset="0"/>
                    <a:ea typeface="+mn-ea"/>
                    <a:cs typeface="+mn-cs"/>
                  </a:endParaRPr>
                </a:p>
              </p:txBody>
            </p:sp>
            <p:sp>
              <p:nvSpPr>
                <p:cNvPr id="106953" name="Rectangle 52"/>
                <p:cNvSpPr>
                  <a:spLocks noChangeArrowheads="1"/>
                </p:cNvSpPr>
                <p:nvPr/>
              </p:nvSpPr>
              <p:spPr bwMode="auto">
                <a:xfrm>
                  <a:off x="1613748" y="2427288"/>
                  <a:ext cx="931862" cy="7937"/>
                </a:xfrm>
                <a:prstGeom prst="rect">
                  <a:avLst/>
                </a:prstGeom>
                <a:solidFill>
                  <a:srgbClr val="000000"/>
                </a:solidFill>
                <a:ln w="6350">
                  <a:solidFill>
                    <a:schemeClr val="tx1"/>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1" i="0" u="none" strike="noStrike" kern="1200" cap="none" spc="0" normalizeH="0" baseline="0" noProof="0">
                    <a:ln>
                      <a:noFill/>
                    </a:ln>
                    <a:solidFill>
                      <a:prstClr val="black"/>
                    </a:solidFill>
                    <a:effectLst/>
                    <a:uLnTx/>
                    <a:uFillTx/>
                    <a:latin typeface="Arial" charset="0"/>
                    <a:ea typeface="+mn-ea"/>
                    <a:cs typeface="+mn-cs"/>
                  </a:endParaRPr>
                </a:p>
              </p:txBody>
            </p:sp>
            <p:sp>
              <p:nvSpPr>
                <p:cNvPr id="106954" name="Rectangle 53"/>
                <p:cNvSpPr>
                  <a:spLocks noChangeArrowheads="1"/>
                </p:cNvSpPr>
                <p:nvPr/>
              </p:nvSpPr>
              <p:spPr bwMode="auto">
                <a:xfrm>
                  <a:off x="1623273" y="2644775"/>
                  <a:ext cx="914400" cy="14288"/>
                </a:xfrm>
                <a:prstGeom prst="rect">
                  <a:avLst/>
                </a:prstGeom>
                <a:solidFill>
                  <a:srgbClr val="000000"/>
                </a:solidFill>
                <a:ln w="6350">
                  <a:solidFill>
                    <a:schemeClr val="tx1"/>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1" i="0" u="none" strike="noStrike" kern="1200" cap="none" spc="0" normalizeH="0" baseline="0" noProof="0">
                    <a:ln>
                      <a:noFill/>
                    </a:ln>
                    <a:solidFill>
                      <a:prstClr val="black"/>
                    </a:solidFill>
                    <a:effectLst/>
                    <a:uLnTx/>
                    <a:uFillTx/>
                    <a:latin typeface="Arial" charset="0"/>
                    <a:ea typeface="+mn-ea"/>
                    <a:cs typeface="+mn-cs"/>
                  </a:endParaRPr>
                </a:p>
              </p:txBody>
            </p:sp>
            <p:sp>
              <p:nvSpPr>
                <p:cNvPr id="106955" name="Rectangle 54"/>
                <p:cNvSpPr>
                  <a:spLocks noChangeArrowheads="1"/>
                </p:cNvSpPr>
                <p:nvPr/>
              </p:nvSpPr>
              <p:spPr bwMode="auto">
                <a:xfrm>
                  <a:off x="1613748" y="2806700"/>
                  <a:ext cx="931862" cy="9525"/>
                </a:xfrm>
                <a:prstGeom prst="rect">
                  <a:avLst/>
                </a:prstGeom>
                <a:solidFill>
                  <a:srgbClr val="000000"/>
                </a:solidFill>
                <a:ln w="6350">
                  <a:solidFill>
                    <a:schemeClr val="tx1"/>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1" i="0" u="none" strike="noStrike" kern="1200" cap="none" spc="0" normalizeH="0" baseline="0" noProof="0">
                    <a:ln>
                      <a:noFill/>
                    </a:ln>
                    <a:solidFill>
                      <a:prstClr val="black"/>
                    </a:solidFill>
                    <a:effectLst/>
                    <a:uLnTx/>
                    <a:uFillTx/>
                    <a:latin typeface="Arial" charset="0"/>
                    <a:ea typeface="+mn-ea"/>
                    <a:cs typeface="+mn-cs"/>
                  </a:endParaRPr>
                </a:p>
              </p:txBody>
            </p:sp>
            <p:sp>
              <p:nvSpPr>
                <p:cNvPr id="106956" name="Rectangle 55"/>
                <p:cNvSpPr>
                  <a:spLocks noChangeArrowheads="1"/>
                </p:cNvSpPr>
                <p:nvPr/>
              </p:nvSpPr>
              <p:spPr bwMode="auto">
                <a:xfrm>
                  <a:off x="1613748" y="2965450"/>
                  <a:ext cx="931862" cy="9525"/>
                </a:xfrm>
                <a:prstGeom prst="rect">
                  <a:avLst/>
                </a:prstGeom>
                <a:solidFill>
                  <a:srgbClr val="000000"/>
                </a:solidFill>
                <a:ln w="6350">
                  <a:solidFill>
                    <a:schemeClr val="tx1"/>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1" i="0" u="none" strike="noStrike" kern="1200" cap="none" spc="0" normalizeH="0" baseline="0" noProof="0">
                    <a:ln>
                      <a:noFill/>
                    </a:ln>
                    <a:solidFill>
                      <a:prstClr val="black"/>
                    </a:solidFill>
                    <a:effectLst/>
                    <a:uLnTx/>
                    <a:uFillTx/>
                    <a:latin typeface="Arial" charset="0"/>
                    <a:ea typeface="+mn-ea"/>
                    <a:cs typeface="+mn-cs"/>
                  </a:endParaRPr>
                </a:p>
              </p:txBody>
            </p:sp>
            <p:sp>
              <p:nvSpPr>
                <p:cNvPr id="106957" name="Rectangle 56"/>
                <p:cNvSpPr>
                  <a:spLocks noChangeArrowheads="1"/>
                </p:cNvSpPr>
                <p:nvPr/>
              </p:nvSpPr>
              <p:spPr bwMode="auto">
                <a:xfrm>
                  <a:off x="1613748" y="3127375"/>
                  <a:ext cx="931862" cy="9525"/>
                </a:xfrm>
                <a:prstGeom prst="rect">
                  <a:avLst/>
                </a:prstGeom>
                <a:solidFill>
                  <a:srgbClr val="000000"/>
                </a:solidFill>
                <a:ln w="6350">
                  <a:solidFill>
                    <a:schemeClr val="tx1"/>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1" i="0" u="none" strike="noStrike" kern="1200" cap="none" spc="0" normalizeH="0" baseline="0" noProof="0">
                    <a:ln>
                      <a:noFill/>
                    </a:ln>
                    <a:solidFill>
                      <a:prstClr val="black"/>
                    </a:solidFill>
                    <a:effectLst/>
                    <a:uLnTx/>
                    <a:uFillTx/>
                    <a:latin typeface="Arial" charset="0"/>
                    <a:ea typeface="+mn-ea"/>
                    <a:cs typeface="+mn-cs"/>
                  </a:endParaRPr>
                </a:p>
              </p:txBody>
            </p:sp>
            <p:sp>
              <p:nvSpPr>
                <p:cNvPr id="106958" name="Rectangle 57"/>
                <p:cNvSpPr>
                  <a:spLocks noChangeArrowheads="1"/>
                </p:cNvSpPr>
                <p:nvPr/>
              </p:nvSpPr>
              <p:spPr bwMode="auto">
                <a:xfrm>
                  <a:off x="1613748" y="3295650"/>
                  <a:ext cx="931862" cy="9525"/>
                </a:xfrm>
                <a:prstGeom prst="rect">
                  <a:avLst/>
                </a:prstGeom>
                <a:solidFill>
                  <a:srgbClr val="000000"/>
                </a:solidFill>
                <a:ln w="6350">
                  <a:solidFill>
                    <a:schemeClr val="tx1"/>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1" i="0" u="none" strike="noStrike" kern="1200" cap="none" spc="0" normalizeH="0" baseline="0" noProof="0">
                    <a:ln>
                      <a:noFill/>
                    </a:ln>
                    <a:solidFill>
                      <a:prstClr val="black"/>
                    </a:solidFill>
                    <a:effectLst/>
                    <a:uLnTx/>
                    <a:uFillTx/>
                    <a:latin typeface="Arial" charset="0"/>
                    <a:ea typeface="+mn-ea"/>
                    <a:cs typeface="+mn-cs"/>
                  </a:endParaRPr>
                </a:p>
              </p:txBody>
            </p:sp>
            <p:sp>
              <p:nvSpPr>
                <p:cNvPr id="106959" name="Rectangle 58"/>
                <p:cNvSpPr>
                  <a:spLocks noChangeArrowheads="1"/>
                </p:cNvSpPr>
                <p:nvPr/>
              </p:nvSpPr>
              <p:spPr bwMode="auto">
                <a:xfrm>
                  <a:off x="1623273" y="3463925"/>
                  <a:ext cx="914400" cy="12700"/>
                </a:xfrm>
                <a:prstGeom prst="rect">
                  <a:avLst/>
                </a:prstGeom>
                <a:solidFill>
                  <a:srgbClr val="000000"/>
                </a:solidFill>
                <a:ln w="6350">
                  <a:solidFill>
                    <a:schemeClr val="tx1"/>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1" i="0" u="none" strike="noStrike" kern="1200" cap="none" spc="0" normalizeH="0" baseline="0" noProof="0">
                    <a:ln>
                      <a:noFill/>
                    </a:ln>
                    <a:solidFill>
                      <a:prstClr val="black"/>
                    </a:solidFill>
                    <a:effectLst/>
                    <a:uLnTx/>
                    <a:uFillTx/>
                    <a:latin typeface="Arial" charset="0"/>
                    <a:ea typeface="+mn-ea"/>
                    <a:cs typeface="+mn-cs"/>
                  </a:endParaRPr>
                </a:p>
              </p:txBody>
            </p:sp>
            <p:sp>
              <p:nvSpPr>
                <p:cNvPr id="106960" name="Rectangle 59"/>
                <p:cNvSpPr>
                  <a:spLocks noChangeArrowheads="1"/>
                </p:cNvSpPr>
                <p:nvPr/>
              </p:nvSpPr>
              <p:spPr bwMode="auto">
                <a:xfrm>
                  <a:off x="1613748" y="3619500"/>
                  <a:ext cx="931862" cy="95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1" i="0" u="none" strike="noStrike" kern="1200" cap="none" spc="0" normalizeH="0" baseline="0" noProof="0">
                    <a:ln>
                      <a:noFill/>
                    </a:ln>
                    <a:solidFill>
                      <a:prstClr val="black"/>
                    </a:solidFill>
                    <a:effectLst/>
                    <a:uLnTx/>
                    <a:uFillTx/>
                    <a:latin typeface="Arial" charset="0"/>
                    <a:ea typeface="+mn-ea"/>
                    <a:cs typeface="+mn-cs"/>
                  </a:endParaRPr>
                </a:p>
              </p:txBody>
            </p:sp>
            <p:sp>
              <p:nvSpPr>
                <p:cNvPr id="106961" name="Rectangle 60"/>
                <p:cNvSpPr>
                  <a:spLocks noChangeArrowheads="1"/>
                </p:cNvSpPr>
                <p:nvPr/>
              </p:nvSpPr>
              <p:spPr bwMode="auto">
                <a:xfrm>
                  <a:off x="1613748" y="3833813"/>
                  <a:ext cx="931862" cy="95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1" i="0" u="none" strike="noStrike" kern="1200" cap="none" spc="0" normalizeH="0" baseline="0" noProof="0">
                    <a:ln>
                      <a:noFill/>
                    </a:ln>
                    <a:solidFill>
                      <a:prstClr val="black"/>
                    </a:solidFill>
                    <a:effectLst/>
                    <a:uLnTx/>
                    <a:uFillTx/>
                    <a:latin typeface="Arial" charset="0"/>
                    <a:ea typeface="+mn-ea"/>
                    <a:cs typeface="+mn-cs"/>
                  </a:endParaRPr>
                </a:p>
              </p:txBody>
            </p:sp>
            <p:sp>
              <p:nvSpPr>
                <p:cNvPr id="106962" name="Rectangle 61"/>
                <p:cNvSpPr>
                  <a:spLocks noChangeArrowheads="1"/>
                </p:cNvSpPr>
                <p:nvPr/>
              </p:nvSpPr>
              <p:spPr bwMode="auto">
                <a:xfrm>
                  <a:off x="1623273" y="4062413"/>
                  <a:ext cx="914400" cy="1428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1" i="0" u="none" strike="noStrike" kern="1200" cap="none" spc="0" normalizeH="0" baseline="0" noProof="0">
                    <a:ln>
                      <a:noFill/>
                    </a:ln>
                    <a:solidFill>
                      <a:prstClr val="black"/>
                    </a:solidFill>
                    <a:effectLst/>
                    <a:uLnTx/>
                    <a:uFillTx/>
                    <a:latin typeface="Arial" charset="0"/>
                    <a:ea typeface="+mn-ea"/>
                    <a:cs typeface="+mn-cs"/>
                  </a:endParaRPr>
                </a:p>
              </p:txBody>
            </p:sp>
            <p:sp>
              <p:nvSpPr>
                <p:cNvPr id="106963" name="Rectangle 62"/>
                <p:cNvSpPr>
                  <a:spLocks noChangeArrowheads="1"/>
                </p:cNvSpPr>
                <p:nvPr/>
              </p:nvSpPr>
              <p:spPr bwMode="auto">
                <a:xfrm>
                  <a:off x="1613748" y="4217988"/>
                  <a:ext cx="931862" cy="95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1" i="0" u="none" strike="noStrike" kern="1200" cap="none" spc="0" normalizeH="0" baseline="0" noProof="0">
                    <a:ln>
                      <a:noFill/>
                    </a:ln>
                    <a:solidFill>
                      <a:prstClr val="black"/>
                    </a:solidFill>
                    <a:effectLst/>
                    <a:uLnTx/>
                    <a:uFillTx/>
                    <a:latin typeface="Arial" charset="0"/>
                    <a:ea typeface="+mn-ea"/>
                    <a:cs typeface="+mn-cs"/>
                  </a:endParaRPr>
                </a:p>
              </p:txBody>
            </p:sp>
            <p:sp>
              <p:nvSpPr>
                <p:cNvPr id="106964" name="Rectangle 63"/>
                <p:cNvSpPr>
                  <a:spLocks noChangeArrowheads="1"/>
                </p:cNvSpPr>
                <p:nvPr/>
              </p:nvSpPr>
              <p:spPr bwMode="auto">
                <a:xfrm>
                  <a:off x="1613748" y="4371975"/>
                  <a:ext cx="931862" cy="95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1" i="0" u="none" strike="noStrike" kern="1200" cap="none" spc="0" normalizeH="0" baseline="0" noProof="0">
                    <a:ln>
                      <a:noFill/>
                    </a:ln>
                    <a:solidFill>
                      <a:prstClr val="black"/>
                    </a:solidFill>
                    <a:effectLst/>
                    <a:uLnTx/>
                    <a:uFillTx/>
                    <a:latin typeface="Arial" charset="0"/>
                    <a:ea typeface="+mn-ea"/>
                    <a:cs typeface="+mn-cs"/>
                  </a:endParaRPr>
                </a:p>
              </p:txBody>
            </p:sp>
            <p:sp>
              <p:nvSpPr>
                <p:cNvPr id="106965" name="Rectangle 64"/>
                <p:cNvSpPr>
                  <a:spLocks noChangeArrowheads="1"/>
                </p:cNvSpPr>
                <p:nvPr/>
              </p:nvSpPr>
              <p:spPr bwMode="auto">
                <a:xfrm>
                  <a:off x="1623273" y="4519613"/>
                  <a:ext cx="914400" cy="1428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1" i="0" u="none" strike="noStrike" kern="1200" cap="none" spc="0" normalizeH="0" baseline="0" noProof="0">
                    <a:ln>
                      <a:noFill/>
                    </a:ln>
                    <a:solidFill>
                      <a:prstClr val="black"/>
                    </a:solidFill>
                    <a:effectLst/>
                    <a:uLnTx/>
                    <a:uFillTx/>
                    <a:latin typeface="Arial" charset="0"/>
                    <a:ea typeface="+mn-ea"/>
                    <a:cs typeface="+mn-cs"/>
                  </a:endParaRPr>
                </a:p>
              </p:txBody>
            </p:sp>
            <p:sp>
              <p:nvSpPr>
                <p:cNvPr id="106966" name="Rectangle 65"/>
                <p:cNvSpPr>
                  <a:spLocks noChangeArrowheads="1"/>
                </p:cNvSpPr>
                <p:nvPr/>
              </p:nvSpPr>
              <p:spPr bwMode="auto">
                <a:xfrm>
                  <a:off x="1613748" y="4675188"/>
                  <a:ext cx="931862" cy="95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1" i="0" u="none" strike="noStrike" kern="1200" cap="none" spc="0" normalizeH="0" baseline="0" noProof="0">
                    <a:ln>
                      <a:noFill/>
                    </a:ln>
                    <a:solidFill>
                      <a:prstClr val="black"/>
                    </a:solidFill>
                    <a:effectLst/>
                    <a:uLnTx/>
                    <a:uFillTx/>
                    <a:latin typeface="Arial" charset="0"/>
                    <a:ea typeface="+mn-ea"/>
                    <a:cs typeface="+mn-cs"/>
                  </a:endParaRPr>
                </a:p>
              </p:txBody>
            </p:sp>
            <p:sp>
              <p:nvSpPr>
                <p:cNvPr id="106967" name="Rectangle 66"/>
                <p:cNvSpPr>
                  <a:spLocks noChangeArrowheads="1"/>
                </p:cNvSpPr>
                <p:nvPr/>
              </p:nvSpPr>
              <p:spPr bwMode="auto">
                <a:xfrm>
                  <a:off x="1613748" y="4830763"/>
                  <a:ext cx="931862" cy="95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1" i="0" u="none" strike="noStrike" kern="1200" cap="none" spc="0" normalizeH="0" baseline="0" noProof="0">
                    <a:ln>
                      <a:noFill/>
                    </a:ln>
                    <a:solidFill>
                      <a:prstClr val="black"/>
                    </a:solidFill>
                    <a:effectLst/>
                    <a:uLnTx/>
                    <a:uFillTx/>
                    <a:latin typeface="Arial" charset="0"/>
                    <a:ea typeface="+mn-ea"/>
                    <a:cs typeface="+mn-cs"/>
                  </a:endParaRPr>
                </a:p>
              </p:txBody>
            </p:sp>
            <p:sp>
              <p:nvSpPr>
                <p:cNvPr id="106968" name="Rectangle 67"/>
                <p:cNvSpPr>
                  <a:spLocks noChangeArrowheads="1"/>
                </p:cNvSpPr>
                <p:nvPr/>
              </p:nvSpPr>
              <p:spPr bwMode="auto">
                <a:xfrm>
                  <a:off x="1623273" y="4984750"/>
                  <a:ext cx="914400" cy="127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1" i="0" u="none" strike="noStrike" kern="1200" cap="none" spc="0" normalizeH="0" baseline="0" noProof="0">
                    <a:ln>
                      <a:noFill/>
                    </a:ln>
                    <a:solidFill>
                      <a:prstClr val="black"/>
                    </a:solidFill>
                    <a:effectLst/>
                    <a:uLnTx/>
                    <a:uFillTx/>
                    <a:latin typeface="Arial" charset="0"/>
                    <a:ea typeface="+mn-ea"/>
                    <a:cs typeface="+mn-cs"/>
                  </a:endParaRPr>
                </a:p>
              </p:txBody>
            </p:sp>
            <p:sp>
              <p:nvSpPr>
                <p:cNvPr id="106969" name="Rectangle 68"/>
                <p:cNvSpPr>
                  <a:spLocks noChangeArrowheads="1"/>
                </p:cNvSpPr>
                <p:nvPr/>
              </p:nvSpPr>
              <p:spPr bwMode="auto">
                <a:xfrm>
                  <a:off x="1613748" y="5091113"/>
                  <a:ext cx="931862" cy="95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1" i="0" u="none" strike="noStrike" kern="1200" cap="none" spc="0" normalizeH="0" baseline="0" noProof="0">
                    <a:ln>
                      <a:noFill/>
                    </a:ln>
                    <a:solidFill>
                      <a:prstClr val="black"/>
                    </a:solidFill>
                    <a:effectLst/>
                    <a:uLnTx/>
                    <a:uFillTx/>
                    <a:latin typeface="Arial" charset="0"/>
                    <a:ea typeface="+mn-ea"/>
                    <a:cs typeface="+mn-cs"/>
                  </a:endParaRPr>
                </a:p>
              </p:txBody>
            </p:sp>
            <p:sp>
              <p:nvSpPr>
                <p:cNvPr id="106970" name="Rectangle 69"/>
                <p:cNvSpPr>
                  <a:spLocks noChangeArrowheads="1"/>
                </p:cNvSpPr>
                <p:nvPr/>
              </p:nvSpPr>
              <p:spPr bwMode="auto">
                <a:xfrm>
                  <a:off x="1613748" y="5203825"/>
                  <a:ext cx="931862" cy="95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1" i="0" u="none" strike="noStrike" kern="1200" cap="none" spc="0" normalizeH="0" baseline="0" noProof="0">
                    <a:ln>
                      <a:noFill/>
                    </a:ln>
                    <a:solidFill>
                      <a:prstClr val="black"/>
                    </a:solidFill>
                    <a:effectLst/>
                    <a:uLnTx/>
                    <a:uFillTx/>
                    <a:latin typeface="Arial" charset="0"/>
                    <a:ea typeface="+mn-ea"/>
                    <a:cs typeface="+mn-cs"/>
                  </a:endParaRPr>
                </a:p>
              </p:txBody>
            </p:sp>
            <p:sp>
              <p:nvSpPr>
                <p:cNvPr id="106971" name="Rectangle 70"/>
                <p:cNvSpPr>
                  <a:spLocks noChangeArrowheads="1"/>
                </p:cNvSpPr>
                <p:nvPr/>
              </p:nvSpPr>
              <p:spPr bwMode="auto">
                <a:xfrm>
                  <a:off x="1613748" y="5640388"/>
                  <a:ext cx="931862" cy="95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1" i="0" u="none" strike="noStrike" kern="1200" cap="none" spc="0" normalizeH="0" baseline="0" noProof="0">
                    <a:ln>
                      <a:noFill/>
                    </a:ln>
                    <a:solidFill>
                      <a:prstClr val="black"/>
                    </a:solidFill>
                    <a:effectLst/>
                    <a:uLnTx/>
                    <a:uFillTx/>
                    <a:latin typeface="Arial" charset="0"/>
                    <a:ea typeface="+mn-ea"/>
                    <a:cs typeface="+mn-cs"/>
                  </a:endParaRPr>
                </a:p>
              </p:txBody>
            </p:sp>
            <p:sp>
              <p:nvSpPr>
                <p:cNvPr id="106972" name="Rectangle 71"/>
                <p:cNvSpPr>
                  <a:spLocks noChangeArrowheads="1"/>
                </p:cNvSpPr>
                <p:nvPr/>
              </p:nvSpPr>
              <p:spPr bwMode="auto">
                <a:xfrm>
                  <a:off x="1613748" y="5764213"/>
                  <a:ext cx="931862" cy="95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1" i="0" u="none" strike="noStrike" kern="1200" cap="none" spc="0" normalizeH="0" baseline="0" noProof="0">
                    <a:ln>
                      <a:noFill/>
                    </a:ln>
                    <a:solidFill>
                      <a:prstClr val="black"/>
                    </a:solidFill>
                    <a:effectLst/>
                    <a:uLnTx/>
                    <a:uFillTx/>
                    <a:latin typeface="Arial" charset="0"/>
                    <a:ea typeface="+mn-ea"/>
                    <a:cs typeface="+mn-cs"/>
                  </a:endParaRPr>
                </a:p>
              </p:txBody>
            </p:sp>
            <p:sp>
              <p:nvSpPr>
                <p:cNvPr id="106973" name="Rectangle 72"/>
                <p:cNvSpPr>
                  <a:spLocks noChangeArrowheads="1"/>
                </p:cNvSpPr>
                <p:nvPr/>
              </p:nvSpPr>
              <p:spPr bwMode="auto">
                <a:xfrm>
                  <a:off x="1623273" y="5884863"/>
                  <a:ext cx="914400" cy="1428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1" i="0" u="none" strike="noStrike" kern="1200" cap="none" spc="0" normalizeH="0" baseline="0" noProof="0">
                    <a:ln>
                      <a:noFill/>
                    </a:ln>
                    <a:solidFill>
                      <a:prstClr val="black"/>
                    </a:solidFill>
                    <a:effectLst/>
                    <a:uLnTx/>
                    <a:uFillTx/>
                    <a:latin typeface="Arial" charset="0"/>
                    <a:ea typeface="+mn-ea"/>
                    <a:cs typeface="+mn-cs"/>
                  </a:endParaRPr>
                </a:p>
              </p:txBody>
            </p:sp>
            <p:sp>
              <p:nvSpPr>
                <p:cNvPr id="106974" name="Rectangle 73"/>
                <p:cNvSpPr>
                  <a:spLocks noChangeArrowheads="1"/>
                </p:cNvSpPr>
                <p:nvPr/>
              </p:nvSpPr>
              <p:spPr bwMode="auto">
                <a:xfrm>
                  <a:off x="1623273" y="6175375"/>
                  <a:ext cx="914400" cy="1428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1" i="0" u="none" strike="noStrike" kern="1200" cap="none" spc="0" normalizeH="0" baseline="0" noProof="0">
                    <a:ln>
                      <a:noFill/>
                    </a:ln>
                    <a:solidFill>
                      <a:prstClr val="black"/>
                    </a:solidFill>
                    <a:effectLst/>
                    <a:uLnTx/>
                    <a:uFillTx/>
                    <a:latin typeface="Arial" charset="0"/>
                    <a:ea typeface="+mn-ea"/>
                    <a:cs typeface="+mn-cs"/>
                  </a:endParaRPr>
                </a:p>
              </p:txBody>
            </p:sp>
            <p:sp>
              <p:nvSpPr>
                <p:cNvPr id="106975" name="Rectangle 245"/>
                <p:cNvSpPr>
                  <a:spLocks noChangeArrowheads="1"/>
                </p:cNvSpPr>
                <p:nvPr/>
              </p:nvSpPr>
              <p:spPr bwMode="auto">
                <a:xfrm>
                  <a:off x="1610573" y="384175"/>
                  <a:ext cx="25400" cy="57975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1" i="0" u="none" strike="noStrike" kern="1200" cap="none" spc="0" normalizeH="0" baseline="0" noProof="0">
                    <a:ln>
                      <a:noFill/>
                    </a:ln>
                    <a:solidFill>
                      <a:prstClr val="black"/>
                    </a:solidFill>
                    <a:effectLst/>
                    <a:uLnTx/>
                    <a:uFillTx/>
                    <a:latin typeface="Arial" charset="0"/>
                    <a:ea typeface="+mn-ea"/>
                    <a:cs typeface="+mn-cs"/>
                  </a:endParaRPr>
                </a:p>
              </p:txBody>
            </p:sp>
            <p:sp>
              <p:nvSpPr>
                <p:cNvPr id="106976" name="Rectangle 251"/>
                <p:cNvSpPr>
                  <a:spLocks noChangeArrowheads="1"/>
                </p:cNvSpPr>
                <p:nvPr/>
              </p:nvSpPr>
              <p:spPr bwMode="auto">
                <a:xfrm>
                  <a:off x="889848" y="439738"/>
                  <a:ext cx="419709"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900" b="1" i="0" u="none" strike="noStrike" kern="1200" cap="none" spc="0" normalizeH="0" baseline="0" noProof="0">
                      <a:ln>
                        <a:noFill/>
                      </a:ln>
                      <a:solidFill>
                        <a:srgbClr val="000000"/>
                      </a:solidFill>
                      <a:effectLst/>
                      <a:uLnTx/>
                      <a:uFillTx/>
                      <a:latin typeface="Arial" charset="0"/>
                      <a:ea typeface="+mn-ea"/>
                      <a:cs typeface="+mn-cs"/>
                    </a:rPr>
                    <a:t>System</a:t>
                  </a:r>
                  <a:endParaRPr kumimoji="0" lang="en-US" altLang="en-US" sz="1800" b="1" i="0" u="none" strike="noStrike" kern="1200" cap="none" spc="0" normalizeH="0" baseline="0" noProof="0">
                    <a:ln>
                      <a:noFill/>
                    </a:ln>
                    <a:solidFill>
                      <a:prstClr val="black"/>
                    </a:solidFill>
                    <a:effectLst/>
                    <a:uLnTx/>
                    <a:uFillTx/>
                    <a:latin typeface="Arial" charset="0"/>
                    <a:ea typeface="+mn-ea"/>
                    <a:cs typeface="+mn-cs"/>
                  </a:endParaRPr>
                </a:p>
              </p:txBody>
            </p:sp>
            <p:sp>
              <p:nvSpPr>
                <p:cNvPr id="106977" name="Rectangle 252"/>
                <p:cNvSpPr>
                  <a:spLocks noChangeArrowheads="1"/>
                </p:cNvSpPr>
                <p:nvPr/>
              </p:nvSpPr>
              <p:spPr bwMode="auto">
                <a:xfrm>
                  <a:off x="854923" y="1504950"/>
                  <a:ext cx="514799"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000" b="1" i="0" u="none" strike="noStrike" kern="1200" cap="none" spc="0" normalizeH="0" baseline="0" noProof="0">
                      <a:ln>
                        <a:noFill/>
                      </a:ln>
                      <a:solidFill>
                        <a:srgbClr val="000000"/>
                      </a:solidFill>
                      <a:effectLst/>
                      <a:uLnTx/>
                      <a:uFillTx/>
                      <a:latin typeface="Arial" charset="0"/>
                      <a:ea typeface="+mn-ea"/>
                      <a:cs typeface="+mn-cs"/>
                    </a:rPr>
                    <a:t>Permian</a:t>
                  </a:r>
                  <a:endParaRPr kumimoji="0" lang="en-US" altLang="en-US" sz="1000" b="1" i="0" u="none" strike="noStrike" kern="1200" cap="none" spc="0" normalizeH="0" baseline="0" noProof="0">
                    <a:ln>
                      <a:noFill/>
                    </a:ln>
                    <a:solidFill>
                      <a:prstClr val="black"/>
                    </a:solidFill>
                    <a:effectLst/>
                    <a:uLnTx/>
                    <a:uFillTx/>
                    <a:latin typeface="Arial" charset="0"/>
                    <a:ea typeface="+mn-ea"/>
                    <a:cs typeface="+mn-cs"/>
                  </a:endParaRPr>
                </a:p>
              </p:txBody>
            </p:sp>
            <p:sp>
              <p:nvSpPr>
                <p:cNvPr id="106978" name="Rectangle 253"/>
                <p:cNvSpPr>
                  <a:spLocks noChangeArrowheads="1"/>
                </p:cNvSpPr>
                <p:nvPr/>
              </p:nvSpPr>
              <p:spPr bwMode="auto">
                <a:xfrm>
                  <a:off x="664423" y="2982913"/>
                  <a:ext cx="91319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000" b="1" i="0" u="none" strike="noStrike" kern="1200" cap="none" spc="0" normalizeH="0" baseline="0" noProof="0">
                      <a:ln>
                        <a:noFill/>
                      </a:ln>
                      <a:solidFill>
                        <a:srgbClr val="000000"/>
                      </a:solidFill>
                      <a:effectLst/>
                      <a:uLnTx/>
                      <a:uFillTx/>
                      <a:latin typeface="Arial" charset="0"/>
                      <a:ea typeface="+mn-ea"/>
                      <a:cs typeface="+mn-cs"/>
                    </a:rPr>
                    <a:t>Pennsylvanian</a:t>
                  </a:r>
                  <a:endParaRPr kumimoji="0" lang="en-US" altLang="en-US" sz="1000" b="1" i="0" u="none" strike="noStrike" kern="1200" cap="none" spc="0" normalizeH="0" baseline="0" noProof="0">
                    <a:ln>
                      <a:noFill/>
                    </a:ln>
                    <a:solidFill>
                      <a:prstClr val="black"/>
                    </a:solidFill>
                    <a:effectLst/>
                    <a:uLnTx/>
                    <a:uFillTx/>
                    <a:latin typeface="Arial" charset="0"/>
                    <a:ea typeface="+mn-ea"/>
                    <a:cs typeface="+mn-cs"/>
                  </a:endParaRPr>
                </a:p>
              </p:txBody>
            </p:sp>
            <p:sp>
              <p:nvSpPr>
                <p:cNvPr id="106979" name="Rectangle 254"/>
                <p:cNvSpPr>
                  <a:spLocks noChangeArrowheads="1"/>
                </p:cNvSpPr>
                <p:nvPr/>
              </p:nvSpPr>
              <p:spPr bwMode="auto">
                <a:xfrm>
                  <a:off x="688235" y="3686175"/>
                  <a:ext cx="855812"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000" b="1" i="0" u="none" strike="noStrike" kern="1200" cap="none" spc="0" normalizeH="0" baseline="0" noProof="0">
                      <a:ln>
                        <a:noFill/>
                      </a:ln>
                      <a:solidFill>
                        <a:srgbClr val="000000"/>
                      </a:solidFill>
                      <a:effectLst/>
                      <a:uLnTx/>
                      <a:uFillTx/>
                      <a:latin typeface="Arial" charset="0"/>
                      <a:ea typeface="+mn-ea"/>
                      <a:cs typeface="+mn-cs"/>
                    </a:rPr>
                    <a:t>Mississippian</a:t>
                  </a:r>
                  <a:endParaRPr kumimoji="0" lang="en-US" altLang="en-US" sz="1000" b="1" i="0" u="none" strike="noStrike" kern="1200" cap="none" spc="0" normalizeH="0" baseline="0" noProof="0">
                    <a:ln>
                      <a:noFill/>
                    </a:ln>
                    <a:solidFill>
                      <a:prstClr val="black"/>
                    </a:solidFill>
                    <a:effectLst/>
                    <a:uLnTx/>
                    <a:uFillTx/>
                    <a:latin typeface="Arial" charset="0"/>
                    <a:ea typeface="+mn-ea"/>
                    <a:cs typeface="+mn-cs"/>
                  </a:endParaRPr>
                </a:p>
              </p:txBody>
            </p:sp>
            <p:sp>
              <p:nvSpPr>
                <p:cNvPr id="106980" name="Rectangle 255"/>
                <p:cNvSpPr>
                  <a:spLocks noChangeArrowheads="1"/>
                </p:cNvSpPr>
                <p:nvPr/>
              </p:nvSpPr>
              <p:spPr bwMode="auto">
                <a:xfrm>
                  <a:off x="824760" y="4211638"/>
                  <a:ext cx="588577"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000" b="1" i="0" u="none" strike="noStrike" kern="1200" cap="none" spc="0" normalizeH="0" baseline="0" noProof="0">
                      <a:ln>
                        <a:noFill/>
                      </a:ln>
                      <a:solidFill>
                        <a:srgbClr val="000000"/>
                      </a:solidFill>
                      <a:effectLst/>
                      <a:uLnTx/>
                      <a:uFillTx/>
                      <a:latin typeface="Arial" charset="0"/>
                      <a:ea typeface="+mn-ea"/>
                      <a:cs typeface="+mn-cs"/>
                    </a:rPr>
                    <a:t>Devonian</a:t>
                  </a:r>
                  <a:endParaRPr kumimoji="0" lang="en-US" altLang="en-US" sz="1000" b="1" i="0" u="none" strike="noStrike" kern="1200" cap="none" spc="0" normalizeH="0" baseline="0" noProof="0">
                    <a:ln>
                      <a:noFill/>
                    </a:ln>
                    <a:solidFill>
                      <a:prstClr val="black"/>
                    </a:solidFill>
                    <a:effectLst/>
                    <a:uLnTx/>
                    <a:uFillTx/>
                    <a:latin typeface="Arial" charset="0"/>
                    <a:ea typeface="+mn-ea"/>
                    <a:cs typeface="+mn-cs"/>
                  </a:endParaRPr>
                </a:p>
              </p:txBody>
            </p:sp>
            <p:sp>
              <p:nvSpPr>
                <p:cNvPr id="106981" name="Rectangle 256"/>
                <p:cNvSpPr>
                  <a:spLocks noChangeArrowheads="1"/>
                </p:cNvSpPr>
                <p:nvPr/>
              </p:nvSpPr>
              <p:spPr bwMode="auto">
                <a:xfrm>
                  <a:off x="881910" y="4662488"/>
                  <a:ext cx="47873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000" b="1" i="0" u="none" strike="noStrike" kern="1200" cap="none" spc="0" normalizeH="0" baseline="0" noProof="0">
                      <a:ln>
                        <a:noFill/>
                      </a:ln>
                      <a:solidFill>
                        <a:srgbClr val="000000"/>
                      </a:solidFill>
                      <a:effectLst/>
                      <a:uLnTx/>
                      <a:uFillTx/>
                      <a:latin typeface="Arial" charset="0"/>
                      <a:ea typeface="+mn-ea"/>
                      <a:cs typeface="+mn-cs"/>
                    </a:rPr>
                    <a:t>Silurian</a:t>
                  </a:r>
                  <a:endParaRPr kumimoji="0" lang="en-US" altLang="en-US" sz="1000" b="1" i="0" u="none" strike="noStrike" kern="1200" cap="none" spc="0" normalizeH="0" baseline="0" noProof="0">
                    <a:ln>
                      <a:noFill/>
                    </a:ln>
                    <a:solidFill>
                      <a:prstClr val="black"/>
                    </a:solidFill>
                    <a:effectLst/>
                    <a:uLnTx/>
                    <a:uFillTx/>
                    <a:latin typeface="Arial" charset="0"/>
                    <a:ea typeface="+mn-ea"/>
                    <a:cs typeface="+mn-cs"/>
                  </a:endParaRPr>
                </a:p>
              </p:txBody>
            </p:sp>
            <p:sp>
              <p:nvSpPr>
                <p:cNvPr id="106982" name="Rectangle 257"/>
                <p:cNvSpPr>
                  <a:spLocks noChangeArrowheads="1"/>
                </p:cNvSpPr>
                <p:nvPr/>
              </p:nvSpPr>
              <p:spPr bwMode="auto">
                <a:xfrm>
                  <a:off x="796185" y="5376863"/>
                  <a:ext cx="68202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000" b="1" i="0" u="none" strike="noStrike" kern="1200" cap="none" spc="0" normalizeH="0" baseline="0" noProof="0">
                      <a:ln>
                        <a:noFill/>
                      </a:ln>
                      <a:solidFill>
                        <a:srgbClr val="000000"/>
                      </a:solidFill>
                      <a:effectLst/>
                      <a:uLnTx/>
                      <a:uFillTx/>
                      <a:latin typeface="Arial" charset="0"/>
                      <a:ea typeface="+mn-ea"/>
                      <a:cs typeface="+mn-cs"/>
                    </a:rPr>
                    <a:t>Ordovician</a:t>
                  </a:r>
                  <a:endParaRPr kumimoji="0" lang="en-US" altLang="en-US" sz="1000" b="1" i="0" u="none" strike="noStrike" kern="1200" cap="none" spc="0" normalizeH="0" baseline="0" noProof="0">
                    <a:ln>
                      <a:noFill/>
                    </a:ln>
                    <a:solidFill>
                      <a:prstClr val="black"/>
                    </a:solidFill>
                    <a:effectLst/>
                    <a:uLnTx/>
                    <a:uFillTx/>
                    <a:latin typeface="Arial" charset="0"/>
                    <a:ea typeface="+mn-ea"/>
                    <a:cs typeface="+mn-cs"/>
                  </a:endParaRPr>
                </a:p>
              </p:txBody>
            </p:sp>
            <p:sp>
              <p:nvSpPr>
                <p:cNvPr id="106983" name="Rectangle 258"/>
                <p:cNvSpPr>
                  <a:spLocks noChangeArrowheads="1"/>
                </p:cNvSpPr>
                <p:nvPr/>
              </p:nvSpPr>
              <p:spPr bwMode="auto">
                <a:xfrm>
                  <a:off x="818410" y="5956300"/>
                  <a:ext cx="603331"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000" b="1" i="0" u="none" strike="noStrike" kern="1200" cap="none" spc="0" normalizeH="0" baseline="0" noProof="0">
                      <a:ln>
                        <a:noFill/>
                      </a:ln>
                      <a:solidFill>
                        <a:srgbClr val="000000"/>
                      </a:solidFill>
                      <a:effectLst/>
                      <a:uLnTx/>
                      <a:uFillTx/>
                      <a:latin typeface="Arial" charset="0"/>
                      <a:ea typeface="+mn-ea"/>
                      <a:cs typeface="+mn-cs"/>
                    </a:rPr>
                    <a:t>Cambrian</a:t>
                  </a:r>
                  <a:endParaRPr kumimoji="0" lang="en-US" altLang="en-US" sz="1000" b="1" i="0" u="none" strike="noStrike" kern="1200" cap="none" spc="0" normalizeH="0" baseline="0" noProof="0">
                    <a:ln>
                      <a:noFill/>
                    </a:ln>
                    <a:solidFill>
                      <a:prstClr val="black"/>
                    </a:solidFill>
                    <a:effectLst/>
                    <a:uLnTx/>
                    <a:uFillTx/>
                    <a:latin typeface="Arial" charset="0"/>
                    <a:ea typeface="+mn-ea"/>
                    <a:cs typeface="+mn-cs"/>
                  </a:endParaRPr>
                </a:p>
              </p:txBody>
            </p:sp>
            <p:sp>
              <p:nvSpPr>
                <p:cNvPr id="106984" name="Rectangle 260"/>
                <p:cNvSpPr>
                  <a:spLocks noChangeArrowheads="1"/>
                </p:cNvSpPr>
                <p:nvPr/>
              </p:nvSpPr>
              <p:spPr bwMode="auto">
                <a:xfrm>
                  <a:off x="1142260" y="6386513"/>
                  <a:ext cx="790232"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000" b="1" i="0" u="none" strike="noStrike" kern="1200" cap="none" spc="0" normalizeH="0" baseline="0" noProof="0">
                      <a:ln>
                        <a:noFill/>
                      </a:ln>
                      <a:solidFill>
                        <a:srgbClr val="000000"/>
                      </a:solidFill>
                      <a:effectLst/>
                      <a:uLnTx/>
                      <a:uFillTx/>
                      <a:latin typeface="Arial" charset="0"/>
                      <a:ea typeface="+mn-ea"/>
                      <a:cs typeface="+mn-cs"/>
                    </a:rPr>
                    <a:t>Precambrian</a:t>
                  </a:r>
                  <a:endParaRPr kumimoji="0" lang="en-US" altLang="en-US" sz="1000" b="1" i="0" u="none" strike="noStrike" kern="1200" cap="none" spc="0" normalizeH="0" baseline="0" noProof="0">
                    <a:ln>
                      <a:noFill/>
                    </a:ln>
                    <a:solidFill>
                      <a:prstClr val="black"/>
                    </a:solidFill>
                    <a:effectLst/>
                    <a:uLnTx/>
                    <a:uFillTx/>
                    <a:latin typeface="Arial" charset="0"/>
                    <a:ea typeface="+mn-ea"/>
                    <a:cs typeface="+mn-cs"/>
                  </a:endParaRPr>
                </a:p>
              </p:txBody>
            </p:sp>
            <p:sp>
              <p:nvSpPr>
                <p:cNvPr id="106985" name="Rectangle 261"/>
                <p:cNvSpPr>
                  <a:spLocks noChangeArrowheads="1"/>
                </p:cNvSpPr>
                <p:nvPr/>
              </p:nvSpPr>
              <p:spPr bwMode="auto">
                <a:xfrm>
                  <a:off x="1896323" y="439738"/>
                  <a:ext cx="354129"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900" b="1" i="0" u="none" strike="noStrike" kern="1200" cap="none" spc="0" normalizeH="0" baseline="0" noProof="0">
                      <a:ln>
                        <a:noFill/>
                      </a:ln>
                      <a:solidFill>
                        <a:srgbClr val="000000"/>
                      </a:solidFill>
                      <a:effectLst/>
                      <a:uLnTx/>
                      <a:uFillTx/>
                      <a:latin typeface="Arial" charset="0"/>
                      <a:ea typeface="+mn-ea"/>
                      <a:cs typeface="+mn-cs"/>
                    </a:rPr>
                    <a:t>Series</a:t>
                  </a:r>
                  <a:endParaRPr kumimoji="0" lang="en-US" altLang="en-US" sz="1800" b="1" i="0" u="none" strike="noStrike" kern="1200" cap="none" spc="0" normalizeH="0" baseline="0" noProof="0">
                    <a:ln>
                      <a:noFill/>
                    </a:ln>
                    <a:solidFill>
                      <a:prstClr val="black"/>
                    </a:solidFill>
                    <a:effectLst/>
                    <a:uLnTx/>
                    <a:uFillTx/>
                    <a:latin typeface="Arial" charset="0"/>
                    <a:ea typeface="+mn-ea"/>
                    <a:cs typeface="+mn-cs"/>
                  </a:endParaRPr>
                </a:p>
              </p:txBody>
            </p:sp>
            <p:sp>
              <p:nvSpPr>
                <p:cNvPr id="106986" name="Rectangle 262"/>
                <p:cNvSpPr>
                  <a:spLocks noChangeArrowheads="1"/>
                </p:cNvSpPr>
                <p:nvPr/>
              </p:nvSpPr>
              <p:spPr bwMode="auto">
                <a:xfrm>
                  <a:off x="1904260" y="822325"/>
                  <a:ext cx="341014"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700" b="1" i="0" u="none" strike="noStrike" kern="1200" cap="none" spc="0" normalizeH="0" baseline="0" noProof="0">
                      <a:ln>
                        <a:noFill/>
                      </a:ln>
                      <a:solidFill>
                        <a:srgbClr val="000000"/>
                      </a:solidFill>
                      <a:effectLst/>
                      <a:uLnTx/>
                      <a:uFillTx/>
                      <a:latin typeface="Arial" charset="0"/>
                      <a:ea typeface="+mn-ea"/>
                      <a:cs typeface="+mn-cs"/>
                    </a:rPr>
                    <a:t>Ochoan</a:t>
                  </a:r>
                  <a:endParaRPr kumimoji="0" lang="en-US" altLang="en-US" sz="1800" b="1" i="0" u="none" strike="noStrike" kern="1200" cap="none" spc="0" normalizeH="0" baseline="0" noProof="0">
                    <a:ln>
                      <a:noFill/>
                    </a:ln>
                    <a:solidFill>
                      <a:prstClr val="black"/>
                    </a:solidFill>
                    <a:effectLst/>
                    <a:uLnTx/>
                    <a:uFillTx/>
                    <a:latin typeface="Arial" charset="0"/>
                    <a:ea typeface="+mn-ea"/>
                    <a:cs typeface="+mn-cs"/>
                  </a:endParaRPr>
                </a:p>
              </p:txBody>
            </p:sp>
            <p:sp>
              <p:nvSpPr>
                <p:cNvPr id="106987" name="Rectangle 263"/>
                <p:cNvSpPr>
                  <a:spLocks noChangeArrowheads="1"/>
                </p:cNvSpPr>
                <p:nvPr/>
              </p:nvSpPr>
              <p:spPr bwMode="auto">
                <a:xfrm>
                  <a:off x="1828060" y="1393825"/>
                  <a:ext cx="555786"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700" b="1" i="0" u="none" strike="noStrike" kern="1200" cap="none" spc="0" normalizeH="0" baseline="0" noProof="0">
                      <a:ln>
                        <a:noFill/>
                      </a:ln>
                      <a:solidFill>
                        <a:srgbClr val="000000"/>
                      </a:solidFill>
                      <a:effectLst/>
                      <a:uLnTx/>
                      <a:uFillTx/>
                      <a:latin typeface="Arial" charset="0"/>
                      <a:ea typeface="+mn-ea"/>
                      <a:cs typeface="+mn-cs"/>
                    </a:rPr>
                    <a:t>Guadalupian</a:t>
                  </a:r>
                  <a:endParaRPr kumimoji="0" lang="en-US" altLang="en-US" sz="1800" b="1" i="0" u="none" strike="noStrike" kern="1200" cap="none" spc="0" normalizeH="0" baseline="0" noProof="0">
                    <a:ln>
                      <a:noFill/>
                    </a:ln>
                    <a:solidFill>
                      <a:prstClr val="black"/>
                    </a:solidFill>
                    <a:effectLst/>
                    <a:uLnTx/>
                    <a:uFillTx/>
                    <a:latin typeface="Arial" charset="0"/>
                    <a:ea typeface="+mn-ea"/>
                    <a:cs typeface="+mn-cs"/>
                  </a:endParaRPr>
                </a:p>
              </p:txBody>
            </p:sp>
            <p:sp>
              <p:nvSpPr>
                <p:cNvPr id="106988" name="Rectangle 264"/>
                <p:cNvSpPr>
                  <a:spLocks noChangeArrowheads="1"/>
                </p:cNvSpPr>
                <p:nvPr/>
              </p:nvSpPr>
              <p:spPr bwMode="auto">
                <a:xfrm>
                  <a:off x="1864573" y="2103438"/>
                  <a:ext cx="493486"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700" b="1" i="0" u="none" strike="noStrike" kern="1200" cap="none" spc="0" normalizeH="0" baseline="0" noProof="0">
                      <a:ln>
                        <a:noFill/>
                      </a:ln>
                      <a:solidFill>
                        <a:srgbClr val="000000"/>
                      </a:solidFill>
                      <a:effectLst/>
                      <a:uLnTx/>
                      <a:uFillTx/>
                      <a:latin typeface="Arial" charset="0"/>
                      <a:ea typeface="+mn-ea"/>
                      <a:cs typeface="+mn-cs"/>
                    </a:rPr>
                    <a:t>Leonardian</a:t>
                  </a:r>
                  <a:endParaRPr kumimoji="0" lang="en-US" altLang="en-US" sz="1800" b="1" i="0" u="none" strike="noStrike" kern="1200" cap="none" spc="0" normalizeH="0" baseline="0" noProof="0">
                    <a:ln>
                      <a:noFill/>
                    </a:ln>
                    <a:solidFill>
                      <a:prstClr val="black"/>
                    </a:solidFill>
                    <a:effectLst/>
                    <a:uLnTx/>
                    <a:uFillTx/>
                    <a:latin typeface="Arial" charset="0"/>
                    <a:ea typeface="+mn-ea"/>
                    <a:cs typeface="+mn-cs"/>
                  </a:endParaRPr>
                </a:p>
              </p:txBody>
            </p:sp>
            <p:sp>
              <p:nvSpPr>
                <p:cNvPr id="106989" name="Rectangle 265"/>
                <p:cNvSpPr>
                  <a:spLocks noChangeArrowheads="1"/>
                </p:cNvSpPr>
                <p:nvPr/>
              </p:nvSpPr>
              <p:spPr bwMode="auto">
                <a:xfrm>
                  <a:off x="1816948" y="2503488"/>
                  <a:ext cx="57218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700" b="1" i="0" u="none" strike="noStrike" kern="1200" cap="none" spc="0" normalizeH="0" baseline="0" noProof="0">
                      <a:ln>
                        <a:noFill/>
                      </a:ln>
                      <a:solidFill>
                        <a:srgbClr val="000000"/>
                      </a:solidFill>
                      <a:effectLst/>
                      <a:uLnTx/>
                      <a:uFillTx/>
                      <a:latin typeface="Arial" charset="0"/>
                      <a:ea typeface="+mn-ea"/>
                      <a:cs typeface="+mn-cs"/>
                    </a:rPr>
                    <a:t>Wolfcampian</a:t>
                  </a:r>
                  <a:endParaRPr kumimoji="0" lang="en-US" altLang="en-US" sz="1800" b="1" i="0" u="none" strike="noStrike" kern="1200" cap="none" spc="0" normalizeH="0" baseline="0" noProof="0">
                    <a:ln>
                      <a:noFill/>
                    </a:ln>
                    <a:solidFill>
                      <a:prstClr val="black"/>
                    </a:solidFill>
                    <a:effectLst/>
                    <a:uLnTx/>
                    <a:uFillTx/>
                    <a:latin typeface="Arial" charset="0"/>
                    <a:ea typeface="+mn-ea"/>
                    <a:cs typeface="+mn-cs"/>
                  </a:endParaRPr>
                </a:p>
              </p:txBody>
            </p:sp>
            <p:sp>
              <p:nvSpPr>
                <p:cNvPr id="106990" name="Rectangle 266"/>
                <p:cNvSpPr>
                  <a:spLocks noChangeArrowheads="1"/>
                </p:cNvSpPr>
                <p:nvPr/>
              </p:nvSpPr>
              <p:spPr bwMode="auto">
                <a:xfrm>
                  <a:off x="1931248" y="2686050"/>
                  <a:ext cx="363966"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700" b="1" i="0" u="none" strike="noStrike" kern="1200" cap="none" spc="0" normalizeH="0" baseline="0" noProof="0">
                      <a:ln>
                        <a:noFill/>
                      </a:ln>
                      <a:solidFill>
                        <a:srgbClr val="000000"/>
                      </a:solidFill>
                      <a:effectLst/>
                      <a:uLnTx/>
                      <a:uFillTx/>
                      <a:latin typeface="Arial" charset="0"/>
                      <a:ea typeface="+mn-ea"/>
                      <a:cs typeface="+mn-cs"/>
                    </a:rPr>
                    <a:t>Virgilian</a:t>
                  </a:r>
                  <a:endParaRPr kumimoji="0" lang="en-US" altLang="en-US" sz="1800" b="1" i="0" u="none" strike="noStrike" kern="1200" cap="none" spc="0" normalizeH="0" baseline="0" noProof="0">
                    <a:ln>
                      <a:noFill/>
                    </a:ln>
                    <a:solidFill>
                      <a:prstClr val="black"/>
                    </a:solidFill>
                    <a:effectLst/>
                    <a:uLnTx/>
                    <a:uFillTx/>
                    <a:latin typeface="Arial" charset="0"/>
                    <a:ea typeface="+mn-ea"/>
                    <a:cs typeface="+mn-cs"/>
                  </a:endParaRPr>
                </a:p>
              </p:txBody>
            </p:sp>
            <p:sp>
              <p:nvSpPr>
                <p:cNvPr id="106991" name="Rectangle 267"/>
                <p:cNvSpPr>
                  <a:spLocks noChangeArrowheads="1"/>
                </p:cNvSpPr>
                <p:nvPr/>
              </p:nvSpPr>
              <p:spPr bwMode="auto">
                <a:xfrm>
                  <a:off x="1874098" y="2841625"/>
                  <a:ext cx="485288"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700" b="1" i="0" u="none" strike="noStrike" kern="1200" cap="none" spc="0" normalizeH="0" baseline="0" noProof="0">
                      <a:ln>
                        <a:noFill/>
                      </a:ln>
                      <a:solidFill>
                        <a:srgbClr val="000000"/>
                      </a:solidFill>
                      <a:effectLst/>
                      <a:uLnTx/>
                      <a:uFillTx/>
                      <a:latin typeface="Arial" charset="0"/>
                      <a:ea typeface="+mn-ea"/>
                      <a:cs typeface="+mn-cs"/>
                    </a:rPr>
                    <a:t>Missourian</a:t>
                  </a:r>
                  <a:endParaRPr kumimoji="0" lang="en-US" altLang="en-US" sz="1800" b="1" i="0" u="none" strike="noStrike" kern="1200" cap="none" spc="0" normalizeH="0" baseline="0" noProof="0">
                    <a:ln>
                      <a:noFill/>
                    </a:ln>
                    <a:solidFill>
                      <a:prstClr val="black"/>
                    </a:solidFill>
                    <a:effectLst/>
                    <a:uLnTx/>
                    <a:uFillTx/>
                    <a:latin typeface="Arial" charset="0"/>
                    <a:ea typeface="+mn-ea"/>
                    <a:cs typeface="+mn-cs"/>
                  </a:endParaRPr>
                </a:p>
              </p:txBody>
            </p:sp>
            <p:sp>
              <p:nvSpPr>
                <p:cNvPr id="106992" name="Rectangle 268"/>
                <p:cNvSpPr>
                  <a:spLocks noChangeArrowheads="1"/>
                </p:cNvSpPr>
                <p:nvPr/>
              </p:nvSpPr>
              <p:spPr bwMode="auto">
                <a:xfrm>
                  <a:off x="1805834" y="2995613"/>
                  <a:ext cx="623539"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700" b="1" i="0" u="none" strike="noStrike" kern="1200" cap="none" spc="0" normalizeH="0" baseline="0" noProof="0">
                      <a:ln>
                        <a:noFill/>
                      </a:ln>
                      <a:solidFill>
                        <a:srgbClr val="000000"/>
                      </a:solidFill>
                      <a:effectLst/>
                      <a:uLnTx/>
                      <a:uFillTx/>
                      <a:latin typeface="Arial" charset="0"/>
                      <a:ea typeface="+mn-ea"/>
                      <a:cs typeface="+mn-cs"/>
                    </a:rPr>
                    <a:t>Desmoinesian</a:t>
                  </a:r>
                  <a:endParaRPr kumimoji="0" lang="en-US" altLang="en-US" sz="1800" b="1" i="0" u="none" strike="noStrike" kern="1200" cap="none" spc="0" normalizeH="0" baseline="0" noProof="0">
                    <a:ln>
                      <a:noFill/>
                    </a:ln>
                    <a:solidFill>
                      <a:prstClr val="black"/>
                    </a:solidFill>
                    <a:effectLst/>
                    <a:uLnTx/>
                    <a:uFillTx/>
                    <a:latin typeface="Arial" charset="0"/>
                    <a:ea typeface="+mn-ea"/>
                    <a:cs typeface="+mn-cs"/>
                  </a:endParaRPr>
                </a:p>
              </p:txBody>
            </p:sp>
            <p:sp>
              <p:nvSpPr>
                <p:cNvPr id="106993" name="Rectangle 269"/>
                <p:cNvSpPr>
                  <a:spLocks noChangeArrowheads="1"/>
                </p:cNvSpPr>
                <p:nvPr/>
              </p:nvSpPr>
              <p:spPr bwMode="auto">
                <a:xfrm>
                  <a:off x="1941669" y="3163216"/>
                  <a:ext cx="309863"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700" b="1" i="0" u="none" strike="noStrike" kern="1200" cap="none" spc="0" normalizeH="0" baseline="0" noProof="0">
                      <a:ln>
                        <a:noFill/>
                      </a:ln>
                      <a:solidFill>
                        <a:srgbClr val="000000"/>
                      </a:solidFill>
                      <a:effectLst/>
                      <a:uLnTx/>
                      <a:uFillTx/>
                      <a:latin typeface="Arial" charset="0"/>
                      <a:ea typeface="+mn-ea"/>
                      <a:cs typeface="+mn-cs"/>
                    </a:rPr>
                    <a:t>Atokan</a:t>
                  </a:r>
                  <a:endParaRPr kumimoji="0" lang="en-US" altLang="en-US" sz="1800" b="1" i="0" u="none" strike="noStrike" kern="1200" cap="none" spc="0" normalizeH="0" baseline="0" noProof="0">
                    <a:ln>
                      <a:noFill/>
                    </a:ln>
                    <a:solidFill>
                      <a:prstClr val="black"/>
                    </a:solidFill>
                    <a:effectLst/>
                    <a:uLnTx/>
                    <a:uFillTx/>
                    <a:latin typeface="Arial" charset="0"/>
                    <a:ea typeface="+mn-ea"/>
                    <a:cs typeface="+mn-cs"/>
                  </a:endParaRPr>
                </a:p>
              </p:txBody>
            </p:sp>
            <p:sp>
              <p:nvSpPr>
                <p:cNvPr id="106994" name="Rectangle 270"/>
                <p:cNvSpPr>
                  <a:spLocks noChangeArrowheads="1"/>
                </p:cNvSpPr>
                <p:nvPr/>
              </p:nvSpPr>
              <p:spPr bwMode="auto">
                <a:xfrm>
                  <a:off x="1893148" y="3332163"/>
                  <a:ext cx="439383"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700" b="1" i="0" u="none" strike="noStrike" kern="1200" cap="none" spc="0" normalizeH="0" baseline="0" noProof="0">
                      <a:ln>
                        <a:noFill/>
                      </a:ln>
                      <a:solidFill>
                        <a:srgbClr val="000000"/>
                      </a:solidFill>
                      <a:effectLst/>
                      <a:uLnTx/>
                      <a:uFillTx/>
                      <a:latin typeface="Arial" charset="0"/>
                      <a:ea typeface="+mn-ea"/>
                      <a:cs typeface="+mn-cs"/>
                    </a:rPr>
                    <a:t>Morrowan</a:t>
                  </a:r>
                  <a:endParaRPr kumimoji="0" lang="en-US" altLang="en-US" sz="1800" b="1" i="0" u="none" strike="noStrike" kern="1200" cap="none" spc="0" normalizeH="0" baseline="0" noProof="0">
                    <a:ln>
                      <a:noFill/>
                    </a:ln>
                    <a:solidFill>
                      <a:prstClr val="black"/>
                    </a:solidFill>
                    <a:effectLst/>
                    <a:uLnTx/>
                    <a:uFillTx/>
                    <a:latin typeface="Arial" charset="0"/>
                    <a:ea typeface="+mn-ea"/>
                    <a:cs typeface="+mn-cs"/>
                  </a:endParaRPr>
                </a:p>
              </p:txBody>
            </p:sp>
            <p:sp>
              <p:nvSpPr>
                <p:cNvPr id="106995" name="Rectangle 271"/>
                <p:cNvSpPr>
                  <a:spLocks noChangeArrowheads="1"/>
                </p:cNvSpPr>
                <p:nvPr/>
              </p:nvSpPr>
              <p:spPr bwMode="auto">
                <a:xfrm>
                  <a:off x="1867748" y="3489325"/>
                  <a:ext cx="47381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700" b="1" i="0" u="none" strike="noStrike" kern="1200" cap="none" spc="0" normalizeH="0" baseline="0" noProof="0">
                      <a:ln>
                        <a:noFill/>
                      </a:ln>
                      <a:solidFill>
                        <a:srgbClr val="000000"/>
                      </a:solidFill>
                      <a:effectLst/>
                      <a:uLnTx/>
                      <a:uFillTx/>
                      <a:latin typeface="Arial" charset="0"/>
                      <a:ea typeface="+mn-ea"/>
                      <a:cs typeface="+mn-cs"/>
                    </a:rPr>
                    <a:t>Chesterian</a:t>
                  </a:r>
                  <a:endParaRPr kumimoji="0" lang="en-US" altLang="en-US" sz="1800" b="1" i="0" u="none" strike="noStrike" kern="1200" cap="none" spc="0" normalizeH="0" baseline="0" noProof="0">
                    <a:ln>
                      <a:noFill/>
                    </a:ln>
                    <a:solidFill>
                      <a:prstClr val="black"/>
                    </a:solidFill>
                    <a:effectLst/>
                    <a:uLnTx/>
                    <a:uFillTx/>
                    <a:latin typeface="Arial" charset="0"/>
                    <a:ea typeface="+mn-ea"/>
                    <a:cs typeface="+mn-cs"/>
                  </a:endParaRPr>
                </a:p>
              </p:txBody>
            </p:sp>
            <p:sp>
              <p:nvSpPr>
                <p:cNvPr id="106996" name="Rectangle 272"/>
                <p:cNvSpPr>
                  <a:spLocks noChangeArrowheads="1"/>
                </p:cNvSpPr>
                <p:nvPr/>
              </p:nvSpPr>
              <p:spPr bwMode="auto">
                <a:xfrm>
                  <a:off x="1793811" y="3624263"/>
                  <a:ext cx="60825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700" b="1" i="0" u="none" strike="noStrike" kern="1200" cap="none" spc="0" normalizeH="0" baseline="0" noProof="0">
                      <a:ln>
                        <a:noFill/>
                      </a:ln>
                      <a:solidFill>
                        <a:srgbClr val="000000"/>
                      </a:solidFill>
                      <a:effectLst/>
                      <a:uLnTx/>
                      <a:uFillTx/>
                      <a:latin typeface="Arial" charset="0"/>
                      <a:ea typeface="+mn-ea"/>
                      <a:cs typeface="+mn-cs"/>
                    </a:rPr>
                    <a:t>Meramecian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700" b="1" i="0" u="none" strike="noStrike" kern="1200" cap="none" spc="0" normalizeH="0" baseline="0" noProof="0">
                      <a:ln>
                        <a:noFill/>
                      </a:ln>
                      <a:solidFill>
                        <a:srgbClr val="000000"/>
                      </a:solidFill>
                      <a:effectLst/>
                      <a:uLnTx/>
                      <a:uFillTx/>
                      <a:latin typeface="Arial" charset="0"/>
                      <a:ea typeface="+mn-ea"/>
                      <a:cs typeface="+mn-cs"/>
                    </a:rPr>
                    <a:t>Osagean</a:t>
                  </a:r>
                  <a:endParaRPr kumimoji="0" lang="en-US" altLang="en-US" sz="1800" b="1" i="0" u="none" strike="noStrike" kern="1200" cap="none" spc="0" normalizeH="0" baseline="0" noProof="0">
                    <a:ln>
                      <a:noFill/>
                    </a:ln>
                    <a:solidFill>
                      <a:prstClr val="black"/>
                    </a:solidFill>
                    <a:effectLst/>
                    <a:uLnTx/>
                    <a:uFillTx/>
                    <a:latin typeface="Arial" charset="0"/>
                    <a:ea typeface="+mn-ea"/>
                    <a:cs typeface="+mn-cs"/>
                  </a:endParaRPr>
                </a:p>
              </p:txBody>
            </p:sp>
            <p:sp>
              <p:nvSpPr>
                <p:cNvPr id="106997" name="Rectangle 274"/>
                <p:cNvSpPr>
                  <a:spLocks noChangeArrowheads="1"/>
                </p:cNvSpPr>
                <p:nvPr/>
              </p:nvSpPr>
              <p:spPr bwMode="auto">
                <a:xfrm>
                  <a:off x="1802660" y="3895725"/>
                  <a:ext cx="641040"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700" b="1" i="0" u="none" strike="noStrike" kern="1200" cap="none" spc="0" normalizeH="0" baseline="0" noProof="0">
                      <a:ln>
                        <a:noFill/>
                      </a:ln>
                      <a:solidFill>
                        <a:srgbClr val="000000"/>
                      </a:solidFill>
                      <a:effectLst/>
                      <a:uLnTx/>
                      <a:uFillTx/>
                      <a:latin typeface="Arial" charset="0"/>
                      <a:ea typeface="+mn-ea"/>
                      <a:cs typeface="+mn-cs"/>
                    </a:rPr>
                    <a:t>Kinderhookian</a:t>
                  </a:r>
                  <a:endParaRPr kumimoji="0" lang="en-US" altLang="en-US" sz="1800" b="1" i="0" u="none" strike="noStrike" kern="1200" cap="none" spc="0" normalizeH="0" baseline="0" noProof="0">
                    <a:ln>
                      <a:noFill/>
                    </a:ln>
                    <a:solidFill>
                      <a:prstClr val="black"/>
                    </a:solidFill>
                    <a:effectLst/>
                    <a:uLnTx/>
                    <a:uFillTx/>
                    <a:latin typeface="Arial" charset="0"/>
                    <a:ea typeface="+mn-ea"/>
                    <a:cs typeface="+mn-cs"/>
                  </a:endParaRPr>
                </a:p>
              </p:txBody>
            </p:sp>
            <p:sp>
              <p:nvSpPr>
                <p:cNvPr id="106998" name="Rectangle 275"/>
                <p:cNvSpPr>
                  <a:spLocks noChangeArrowheads="1"/>
                </p:cNvSpPr>
                <p:nvPr/>
              </p:nvSpPr>
              <p:spPr bwMode="auto">
                <a:xfrm>
                  <a:off x="1947123" y="4100513"/>
                  <a:ext cx="263958"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700" b="1" i="0" u="none" strike="noStrike" kern="1200" cap="none" spc="0" normalizeH="0" baseline="0" noProof="0">
                      <a:ln>
                        <a:noFill/>
                      </a:ln>
                      <a:solidFill>
                        <a:srgbClr val="000000"/>
                      </a:solidFill>
                      <a:effectLst/>
                      <a:uLnTx/>
                      <a:uFillTx/>
                      <a:latin typeface="Arial" charset="0"/>
                      <a:ea typeface="+mn-ea"/>
                      <a:cs typeface="+mn-cs"/>
                    </a:rPr>
                    <a:t>Upper</a:t>
                  </a:r>
                  <a:endParaRPr kumimoji="0" lang="en-US" altLang="en-US" sz="1800" b="1" i="0" u="none" strike="noStrike" kern="1200" cap="none" spc="0" normalizeH="0" baseline="0" noProof="0">
                    <a:ln>
                      <a:noFill/>
                    </a:ln>
                    <a:solidFill>
                      <a:prstClr val="black"/>
                    </a:solidFill>
                    <a:effectLst/>
                    <a:uLnTx/>
                    <a:uFillTx/>
                    <a:latin typeface="Arial" charset="0"/>
                    <a:ea typeface="+mn-ea"/>
                    <a:cs typeface="+mn-cs"/>
                  </a:endParaRPr>
                </a:p>
              </p:txBody>
            </p:sp>
            <p:sp>
              <p:nvSpPr>
                <p:cNvPr id="106999" name="Rectangle 276"/>
                <p:cNvSpPr>
                  <a:spLocks noChangeArrowheads="1"/>
                </p:cNvSpPr>
                <p:nvPr/>
              </p:nvSpPr>
              <p:spPr bwMode="auto">
                <a:xfrm>
                  <a:off x="1932835" y="4254500"/>
                  <a:ext cx="291829"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700" b="1" i="0" u="none" strike="noStrike" kern="1200" cap="none" spc="0" normalizeH="0" baseline="0" noProof="0">
                      <a:ln>
                        <a:noFill/>
                      </a:ln>
                      <a:solidFill>
                        <a:srgbClr val="000000"/>
                      </a:solidFill>
                      <a:effectLst/>
                      <a:uLnTx/>
                      <a:uFillTx/>
                      <a:latin typeface="Arial" charset="0"/>
                      <a:ea typeface="+mn-ea"/>
                      <a:cs typeface="+mn-cs"/>
                    </a:rPr>
                    <a:t>Middle</a:t>
                  </a:r>
                  <a:endParaRPr kumimoji="0" lang="en-US" altLang="en-US" sz="1800" b="1" i="0" u="none" strike="noStrike" kern="1200" cap="none" spc="0" normalizeH="0" baseline="0" noProof="0">
                    <a:ln>
                      <a:noFill/>
                    </a:ln>
                    <a:solidFill>
                      <a:prstClr val="black"/>
                    </a:solidFill>
                    <a:effectLst/>
                    <a:uLnTx/>
                    <a:uFillTx/>
                    <a:latin typeface="Arial" charset="0"/>
                    <a:ea typeface="+mn-ea"/>
                    <a:cs typeface="+mn-cs"/>
                  </a:endParaRPr>
                </a:p>
              </p:txBody>
            </p:sp>
            <p:sp>
              <p:nvSpPr>
                <p:cNvPr id="107000" name="Rectangle 277"/>
                <p:cNvSpPr>
                  <a:spLocks noChangeArrowheads="1"/>
                </p:cNvSpPr>
                <p:nvPr/>
              </p:nvSpPr>
              <p:spPr bwMode="auto">
                <a:xfrm>
                  <a:off x="1947123" y="4402138"/>
                  <a:ext cx="270516"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700" b="1" i="0" u="none" strike="noStrike" kern="1200" cap="none" spc="0" normalizeH="0" baseline="0" noProof="0">
                      <a:ln>
                        <a:noFill/>
                      </a:ln>
                      <a:solidFill>
                        <a:srgbClr val="000000"/>
                      </a:solidFill>
                      <a:effectLst/>
                      <a:uLnTx/>
                      <a:uFillTx/>
                      <a:latin typeface="Arial" charset="0"/>
                      <a:ea typeface="+mn-ea"/>
                      <a:cs typeface="+mn-cs"/>
                    </a:rPr>
                    <a:t>Lower</a:t>
                  </a:r>
                  <a:endParaRPr kumimoji="0" lang="en-US" altLang="en-US" sz="1800" b="1" i="0" u="none" strike="noStrike" kern="1200" cap="none" spc="0" normalizeH="0" baseline="0" noProof="0">
                    <a:ln>
                      <a:noFill/>
                    </a:ln>
                    <a:solidFill>
                      <a:prstClr val="black"/>
                    </a:solidFill>
                    <a:effectLst/>
                    <a:uLnTx/>
                    <a:uFillTx/>
                    <a:latin typeface="Arial" charset="0"/>
                    <a:ea typeface="+mn-ea"/>
                    <a:cs typeface="+mn-cs"/>
                  </a:endParaRPr>
                </a:p>
              </p:txBody>
            </p:sp>
            <p:sp>
              <p:nvSpPr>
                <p:cNvPr id="107001" name="Rectangle 278"/>
                <p:cNvSpPr>
                  <a:spLocks noChangeArrowheads="1"/>
                </p:cNvSpPr>
                <p:nvPr/>
              </p:nvSpPr>
              <p:spPr bwMode="auto">
                <a:xfrm>
                  <a:off x="1821710" y="4554538"/>
                  <a:ext cx="509880"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700" b="1" i="0" u="none" strike="noStrike" kern="1200" cap="none" spc="0" normalizeH="0" baseline="0" noProof="0">
                      <a:ln>
                        <a:noFill/>
                      </a:ln>
                      <a:solidFill>
                        <a:srgbClr val="000000"/>
                      </a:solidFill>
                      <a:effectLst/>
                      <a:uLnTx/>
                      <a:uFillTx/>
                      <a:latin typeface="Arial" charset="0"/>
                      <a:ea typeface="+mn-ea"/>
                      <a:cs typeface="+mn-cs"/>
                    </a:rPr>
                    <a:t>U. Niagaran</a:t>
                  </a:r>
                  <a:endParaRPr kumimoji="0" lang="en-US" altLang="en-US" sz="1800" b="1" i="0" u="none" strike="noStrike" kern="1200" cap="none" spc="0" normalizeH="0" baseline="0" noProof="0">
                    <a:ln>
                      <a:noFill/>
                    </a:ln>
                    <a:solidFill>
                      <a:prstClr val="black"/>
                    </a:solidFill>
                    <a:effectLst/>
                    <a:uLnTx/>
                    <a:uFillTx/>
                    <a:latin typeface="Arial" charset="0"/>
                    <a:ea typeface="+mn-ea"/>
                    <a:cs typeface="+mn-cs"/>
                  </a:endParaRPr>
                </a:p>
              </p:txBody>
            </p:sp>
            <p:sp>
              <p:nvSpPr>
                <p:cNvPr id="107002" name="Rectangle 279"/>
                <p:cNvSpPr>
                  <a:spLocks noChangeArrowheads="1"/>
                </p:cNvSpPr>
                <p:nvPr/>
              </p:nvSpPr>
              <p:spPr bwMode="auto">
                <a:xfrm>
                  <a:off x="1831235" y="4706938"/>
                  <a:ext cx="500043"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700" b="1" i="0" u="none" strike="noStrike" kern="1200" cap="none" spc="0" normalizeH="0" baseline="0" noProof="0">
                      <a:ln>
                        <a:noFill/>
                      </a:ln>
                      <a:solidFill>
                        <a:srgbClr val="000000"/>
                      </a:solidFill>
                      <a:effectLst/>
                      <a:uLnTx/>
                      <a:uFillTx/>
                      <a:latin typeface="Arial" charset="0"/>
                      <a:ea typeface="+mn-ea"/>
                      <a:cs typeface="+mn-cs"/>
                    </a:rPr>
                    <a:t>L. Niagaran</a:t>
                  </a:r>
                  <a:endParaRPr kumimoji="0" lang="en-US" altLang="en-US" sz="1800" b="1" i="0" u="none" strike="noStrike" kern="1200" cap="none" spc="0" normalizeH="0" baseline="0" noProof="0">
                    <a:ln>
                      <a:noFill/>
                    </a:ln>
                    <a:solidFill>
                      <a:prstClr val="black"/>
                    </a:solidFill>
                    <a:effectLst/>
                    <a:uLnTx/>
                    <a:uFillTx/>
                    <a:latin typeface="Arial" charset="0"/>
                    <a:ea typeface="+mn-ea"/>
                    <a:cs typeface="+mn-cs"/>
                  </a:endParaRPr>
                </a:p>
              </p:txBody>
            </p:sp>
            <p:sp>
              <p:nvSpPr>
                <p:cNvPr id="107003" name="Rectangle 280"/>
                <p:cNvSpPr>
                  <a:spLocks noChangeArrowheads="1"/>
                </p:cNvSpPr>
                <p:nvPr/>
              </p:nvSpPr>
              <p:spPr bwMode="auto">
                <a:xfrm>
                  <a:off x="1821710" y="4862513"/>
                  <a:ext cx="524636"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700" b="1" i="0" u="none" strike="noStrike" kern="1200" cap="none" spc="0" normalizeH="0" baseline="0" noProof="0">
                      <a:ln>
                        <a:noFill/>
                      </a:ln>
                      <a:solidFill>
                        <a:srgbClr val="000000"/>
                      </a:solidFill>
                      <a:effectLst/>
                      <a:uLnTx/>
                      <a:uFillTx/>
                      <a:latin typeface="Arial" charset="0"/>
                      <a:ea typeface="+mn-ea"/>
                      <a:cs typeface="+mn-cs"/>
                    </a:rPr>
                    <a:t>Alexandrian</a:t>
                  </a:r>
                  <a:endParaRPr kumimoji="0" lang="en-US" altLang="en-US" sz="1800" b="1" i="0" u="none" strike="noStrike" kern="1200" cap="none" spc="0" normalizeH="0" baseline="0" noProof="0">
                    <a:ln>
                      <a:noFill/>
                    </a:ln>
                    <a:solidFill>
                      <a:prstClr val="black"/>
                    </a:solidFill>
                    <a:effectLst/>
                    <a:uLnTx/>
                    <a:uFillTx/>
                    <a:latin typeface="Arial" charset="0"/>
                    <a:ea typeface="+mn-ea"/>
                    <a:cs typeface="+mn-cs"/>
                  </a:endParaRPr>
                </a:p>
              </p:txBody>
            </p:sp>
            <p:sp>
              <p:nvSpPr>
                <p:cNvPr id="107004" name="Rectangle 281"/>
                <p:cNvSpPr>
                  <a:spLocks noChangeArrowheads="1"/>
                </p:cNvSpPr>
                <p:nvPr/>
              </p:nvSpPr>
              <p:spPr bwMode="auto">
                <a:xfrm>
                  <a:off x="1820123" y="4994275"/>
                  <a:ext cx="550867"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700" b="1" i="0" u="none" strike="noStrike" kern="1200" cap="none" spc="0" normalizeH="0" baseline="0" noProof="0">
                      <a:ln>
                        <a:noFill/>
                      </a:ln>
                      <a:solidFill>
                        <a:srgbClr val="000000"/>
                      </a:solidFill>
                      <a:effectLst/>
                      <a:uLnTx/>
                      <a:uFillTx/>
                      <a:latin typeface="Arial" charset="0"/>
                      <a:ea typeface="+mn-ea"/>
                      <a:cs typeface="+mn-cs"/>
                    </a:rPr>
                    <a:t>Cincinnatian</a:t>
                  </a:r>
                  <a:endParaRPr kumimoji="0" lang="en-US" altLang="en-US" sz="1800" b="1" i="0" u="none" strike="noStrike" kern="1200" cap="none" spc="0" normalizeH="0" baseline="0" noProof="0">
                    <a:ln>
                      <a:noFill/>
                    </a:ln>
                    <a:solidFill>
                      <a:prstClr val="black"/>
                    </a:solidFill>
                    <a:effectLst/>
                    <a:uLnTx/>
                    <a:uFillTx/>
                    <a:latin typeface="Arial" charset="0"/>
                    <a:ea typeface="+mn-ea"/>
                    <a:cs typeface="+mn-cs"/>
                  </a:endParaRPr>
                </a:p>
              </p:txBody>
            </p:sp>
            <p:sp>
              <p:nvSpPr>
                <p:cNvPr id="107005" name="Rectangle 282"/>
                <p:cNvSpPr>
                  <a:spLocks noChangeArrowheads="1"/>
                </p:cNvSpPr>
                <p:nvPr/>
              </p:nvSpPr>
              <p:spPr bwMode="auto">
                <a:xfrm>
                  <a:off x="1843935" y="5102225"/>
                  <a:ext cx="495125"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700" b="1" i="0" u="none" strike="noStrike" kern="1200" cap="none" spc="0" normalizeH="0" baseline="0" noProof="0">
                      <a:ln>
                        <a:noFill/>
                      </a:ln>
                      <a:solidFill>
                        <a:srgbClr val="000000"/>
                      </a:solidFill>
                      <a:effectLst/>
                      <a:uLnTx/>
                      <a:uFillTx/>
                      <a:latin typeface="Arial" charset="0"/>
                      <a:ea typeface="+mn-ea"/>
                      <a:cs typeface="+mn-cs"/>
                    </a:rPr>
                    <a:t>Mohawkian</a:t>
                  </a:r>
                  <a:endParaRPr kumimoji="0" lang="en-US" altLang="en-US" sz="1800" b="1" i="0" u="none" strike="noStrike" kern="1200" cap="none" spc="0" normalizeH="0" baseline="0" noProof="0">
                    <a:ln>
                      <a:noFill/>
                    </a:ln>
                    <a:solidFill>
                      <a:prstClr val="black"/>
                    </a:solidFill>
                    <a:effectLst/>
                    <a:uLnTx/>
                    <a:uFillTx/>
                    <a:latin typeface="Arial" charset="0"/>
                    <a:ea typeface="+mn-ea"/>
                    <a:cs typeface="+mn-cs"/>
                  </a:endParaRPr>
                </a:p>
              </p:txBody>
            </p:sp>
            <p:sp>
              <p:nvSpPr>
                <p:cNvPr id="107006" name="Rectangle 283"/>
                <p:cNvSpPr>
                  <a:spLocks noChangeArrowheads="1"/>
                </p:cNvSpPr>
                <p:nvPr/>
              </p:nvSpPr>
              <p:spPr bwMode="auto">
                <a:xfrm>
                  <a:off x="1867748" y="5373688"/>
                  <a:ext cx="375443"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700" b="1" i="0" u="none" strike="noStrike" kern="1200" cap="none" spc="0" normalizeH="0" baseline="0" noProof="0">
                      <a:ln>
                        <a:noFill/>
                      </a:ln>
                      <a:solidFill>
                        <a:srgbClr val="000000"/>
                      </a:solidFill>
                      <a:effectLst/>
                      <a:uLnTx/>
                      <a:uFillTx/>
                      <a:latin typeface="Arial" charset="0"/>
                      <a:ea typeface="+mn-ea"/>
                      <a:cs typeface="+mn-cs"/>
                    </a:rPr>
                    <a:t>Chazyan</a:t>
                  </a:r>
                  <a:endParaRPr kumimoji="0" lang="en-US" altLang="en-US" sz="1800" b="1" i="0" u="none" strike="noStrike" kern="1200" cap="none" spc="0" normalizeH="0" baseline="0" noProof="0">
                    <a:ln>
                      <a:noFill/>
                    </a:ln>
                    <a:solidFill>
                      <a:prstClr val="black"/>
                    </a:solidFill>
                    <a:effectLst/>
                    <a:uLnTx/>
                    <a:uFillTx/>
                    <a:latin typeface="Arial" charset="0"/>
                    <a:ea typeface="+mn-ea"/>
                    <a:cs typeface="+mn-cs"/>
                  </a:endParaRPr>
                </a:p>
              </p:txBody>
            </p:sp>
            <p:sp>
              <p:nvSpPr>
                <p:cNvPr id="107007" name="Rectangle 284"/>
                <p:cNvSpPr>
                  <a:spLocks noChangeArrowheads="1"/>
                </p:cNvSpPr>
                <p:nvPr/>
              </p:nvSpPr>
              <p:spPr bwMode="auto">
                <a:xfrm>
                  <a:off x="1875685" y="5661025"/>
                  <a:ext cx="411511"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700" b="1" i="0" u="none" strike="noStrike" kern="1200" cap="none" spc="0" normalizeH="0" baseline="0" noProof="0">
                      <a:ln>
                        <a:noFill/>
                      </a:ln>
                      <a:solidFill>
                        <a:srgbClr val="000000"/>
                      </a:solidFill>
                      <a:effectLst/>
                      <a:uLnTx/>
                      <a:uFillTx/>
                      <a:latin typeface="Arial" charset="0"/>
                      <a:ea typeface="+mn-ea"/>
                      <a:cs typeface="+mn-cs"/>
                    </a:rPr>
                    <a:t>Canadian</a:t>
                  </a:r>
                  <a:endParaRPr kumimoji="0" lang="en-US" altLang="en-US" sz="1800" b="1" i="0" u="none" strike="noStrike" kern="1200" cap="none" spc="0" normalizeH="0" baseline="0" noProof="0">
                    <a:ln>
                      <a:noFill/>
                    </a:ln>
                    <a:solidFill>
                      <a:prstClr val="black"/>
                    </a:solidFill>
                    <a:effectLst/>
                    <a:uLnTx/>
                    <a:uFillTx/>
                    <a:latin typeface="Arial" charset="0"/>
                    <a:ea typeface="+mn-ea"/>
                    <a:cs typeface="+mn-cs"/>
                  </a:endParaRPr>
                </a:p>
              </p:txBody>
            </p:sp>
            <p:sp>
              <p:nvSpPr>
                <p:cNvPr id="107008" name="Rectangle 285"/>
                <p:cNvSpPr>
                  <a:spLocks noChangeArrowheads="1"/>
                </p:cNvSpPr>
                <p:nvPr/>
              </p:nvSpPr>
              <p:spPr bwMode="auto">
                <a:xfrm>
                  <a:off x="1862985" y="5783263"/>
                  <a:ext cx="388559"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700" b="1" i="0" u="none" strike="noStrike" kern="1200" cap="none" spc="0" normalizeH="0" baseline="0" noProof="0">
                      <a:ln>
                        <a:noFill/>
                      </a:ln>
                      <a:solidFill>
                        <a:srgbClr val="000000"/>
                      </a:solidFill>
                      <a:effectLst/>
                      <a:uLnTx/>
                      <a:uFillTx/>
                      <a:latin typeface="Arial" charset="0"/>
                      <a:ea typeface="+mn-ea"/>
                      <a:cs typeface="+mn-cs"/>
                    </a:rPr>
                    <a:t>Ozarkian</a:t>
                  </a:r>
                  <a:endParaRPr kumimoji="0" lang="en-US" altLang="en-US" sz="1800" b="1" i="0" u="none" strike="noStrike" kern="1200" cap="none" spc="0" normalizeH="0" baseline="0" noProof="0">
                    <a:ln>
                      <a:noFill/>
                    </a:ln>
                    <a:solidFill>
                      <a:prstClr val="black"/>
                    </a:solidFill>
                    <a:effectLst/>
                    <a:uLnTx/>
                    <a:uFillTx/>
                    <a:latin typeface="Arial" charset="0"/>
                    <a:ea typeface="+mn-ea"/>
                    <a:cs typeface="+mn-cs"/>
                  </a:endParaRPr>
                </a:p>
              </p:txBody>
            </p:sp>
            <p:sp>
              <p:nvSpPr>
                <p:cNvPr id="107009" name="Rectangle 286"/>
                <p:cNvSpPr>
                  <a:spLocks noChangeArrowheads="1"/>
                </p:cNvSpPr>
                <p:nvPr/>
              </p:nvSpPr>
              <p:spPr bwMode="auto">
                <a:xfrm>
                  <a:off x="1939185" y="5984875"/>
                  <a:ext cx="263958"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700" b="1" i="0" u="none" strike="noStrike" kern="1200" cap="none" spc="0" normalizeH="0" baseline="0" noProof="0">
                      <a:ln>
                        <a:noFill/>
                      </a:ln>
                      <a:solidFill>
                        <a:srgbClr val="000000"/>
                      </a:solidFill>
                      <a:effectLst/>
                      <a:uLnTx/>
                      <a:uFillTx/>
                      <a:latin typeface="Arial" charset="0"/>
                      <a:ea typeface="+mn-ea"/>
                      <a:cs typeface="+mn-cs"/>
                    </a:rPr>
                    <a:t>Upper</a:t>
                  </a:r>
                  <a:endParaRPr kumimoji="0" lang="en-US" altLang="en-US" sz="1800" b="1" i="0" u="none" strike="noStrike" kern="1200" cap="none" spc="0" normalizeH="0" baseline="0" noProof="0">
                    <a:ln>
                      <a:noFill/>
                    </a:ln>
                    <a:solidFill>
                      <a:prstClr val="black"/>
                    </a:solidFill>
                    <a:effectLst/>
                    <a:uLnTx/>
                    <a:uFillTx/>
                    <a:latin typeface="Arial" charset="0"/>
                    <a:ea typeface="+mn-ea"/>
                    <a:cs typeface="+mn-cs"/>
                  </a:endParaRPr>
                </a:p>
              </p:txBody>
            </p:sp>
            <p:sp>
              <p:nvSpPr>
                <p:cNvPr id="107010" name="Freeform 250"/>
                <p:cNvSpPr>
                  <a:spLocks/>
                </p:cNvSpPr>
                <p:nvPr/>
              </p:nvSpPr>
              <p:spPr bwMode="auto">
                <a:xfrm>
                  <a:off x="562823" y="369888"/>
                  <a:ext cx="1982787" cy="6365875"/>
                </a:xfrm>
                <a:custGeom>
                  <a:avLst/>
                  <a:gdLst>
                    <a:gd name="T0" fmla="*/ 2147483647 w 3132"/>
                    <a:gd name="T1" fmla="*/ 2147483647 h 5347"/>
                    <a:gd name="T2" fmla="*/ 2147483647 w 3132"/>
                    <a:gd name="T3" fmla="*/ 2147483647 h 5347"/>
                    <a:gd name="T4" fmla="*/ 2147483647 w 3132"/>
                    <a:gd name="T5" fmla="*/ 2147483647 h 5347"/>
                    <a:gd name="T6" fmla="*/ 2147483647 w 3132"/>
                    <a:gd name="T7" fmla="*/ 0 h 5347"/>
                    <a:gd name="T8" fmla="*/ 2147483647 w 3132"/>
                    <a:gd name="T9" fmla="*/ 0 h 5347"/>
                    <a:gd name="T10" fmla="*/ 2147483647 w 3132"/>
                    <a:gd name="T11" fmla="*/ 2147483647 h 5347"/>
                    <a:gd name="T12" fmla="*/ 2147483647 w 3132"/>
                    <a:gd name="T13" fmla="*/ 2147483647 h 5347"/>
                    <a:gd name="T14" fmla="*/ 2147483647 w 3132"/>
                    <a:gd name="T15" fmla="*/ 0 h 5347"/>
                    <a:gd name="T16" fmla="*/ 0 w 3132"/>
                    <a:gd name="T17" fmla="*/ 0 h 5347"/>
                    <a:gd name="T18" fmla="*/ 0 w 3132"/>
                    <a:gd name="T19" fmla="*/ 2147483647 h 5347"/>
                    <a:gd name="T20" fmla="*/ 2147483647 w 3132"/>
                    <a:gd name="T21" fmla="*/ 2147483647 h 5347"/>
                    <a:gd name="T22" fmla="*/ 2147483647 w 3132"/>
                    <a:gd name="T23" fmla="*/ 2147483647 h 5347"/>
                    <a:gd name="T24" fmla="*/ 2147483647 w 3132"/>
                    <a:gd name="T25" fmla="*/ 2147483647 h 5347"/>
                    <a:gd name="T26" fmla="*/ 2147483647 w 3132"/>
                    <a:gd name="T27" fmla="*/ 2147483647 h 5347"/>
                    <a:gd name="T28" fmla="*/ 2147483647 w 3132"/>
                    <a:gd name="T29" fmla="*/ 2147483647 h 5347"/>
                    <a:gd name="T30" fmla="*/ 2147483647 w 3132"/>
                    <a:gd name="T31" fmla="*/ 2147483647 h 5347"/>
                    <a:gd name="T32" fmla="*/ 2147483647 w 3132"/>
                    <a:gd name="T33" fmla="*/ 2147483647 h 5347"/>
                    <a:gd name="T34" fmla="*/ 2147483647 w 3132"/>
                    <a:gd name="T35" fmla="*/ 2147483647 h 5347"/>
                    <a:gd name="T36" fmla="*/ 2147483647 w 3132"/>
                    <a:gd name="T37" fmla="*/ 2147483647 h 5347"/>
                    <a:gd name="T38" fmla="*/ 2147483647 w 3132"/>
                    <a:gd name="T39" fmla="*/ 2147483647 h 5347"/>
                    <a:gd name="T40" fmla="*/ 2147483647 w 3132"/>
                    <a:gd name="T41" fmla="*/ 2147483647 h 5347"/>
                    <a:gd name="T42" fmla="*/ 2147483647 w 3132"/>
                    <a:gd name="T43" fmla="*/ 0 h 5347"/>
                    <a:gd name="T44" fmla="*/ 2147483647 w 3132"/>
                    <a:gd name="T45" fmla="*/ 0 h 5347"/>
                    <a:gd name="T46" fmla="*/ 2147483647 w 3132"/>
                    <a:gd name="T47" fmla="*/ 2147483647 h 5347"/>
                    <a:gd name="T48" fmla="*/ 2147483647 w 3132"/>
                    <a:gd name="T49" fmla="*/ 2147483647 h 5347"/>
                    <a:gd name="T50" fmla="*/ 2147483647 w 3132"/>
                    <a:gd name="T51" fmla="*/ 2147483647 h 5347"/>
                    <a:gd name="T52" fmla="*/ 2147483647 w 3132"/>
                    <a:gd name="T53" fmla="*/ 2147483647 h 5347"/>
                    <a:gd name="T54" fmla="*/ 2147483647 w 3132"/>
                    <a:gd name="T55" fmla="*/ 2147483647 h 5347"/>
                    <a:gd name="T56" fmla="*/ 2147483647 w 3132"/>
                    <a:gd name="T57" fmla="*/ 2147483647 h 5347"/>
                    <a:gd name="T58" fmla="*/ 2147483647 w 3132"/>
                    <a:gd name="T59" fmla="*/ 2147483647 h 5347"/>
                    <a:gd name="T60" fmla="*/ 2147483647 w 3132"/>
                    <a:gd name="T61" fmla="*/ 2147483647 h 5347"/>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3132"/>
                    <a:gd name="T94" fmla="*/ 0 h 5347"/>
                    <a:gd name="T95" fmla="*/ 3132 w 3132"/>
                    <a:gd name="T96" fmla="*/ 5347 h 5347"/>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3132" h="5347">
                      <a:moveTo>
                        <a:pt x="929" y="5324"/>
                      </a:moveTo>
                      <a:lnTo>
                        <a:pt x="929" y="5347"/>
                      </a:lnTo>
                      <a:lnTo>
                        <a:pt x="3132" y="5347"/>
                      </a:lnTo>
                      <a:lnTo>
                        <a:pt x="3132" y="0"/>
                      </a:lnTo>
                      <a:lnTo>
                        <a:pt x="929" y="0"/>
                      </a:lnTo>
                      <a:lnTo>
                        <a:pt x="929" y="23"/>
                      </a:lnTo>
                      <a:lnTo>
                        <a:pt x="933" y="23"/>
                      </a:lnTo>
                      <a:lnTo>
                        <a:pt x="933" y="0"/>
                      </a:lnTo>
                      <a:lnTo>
                        <a:pt x="0" y="0"/>
                      </a:lnTo>
                      <a:lnTo>
                        <a:pt x="0" y="5347"/>
                      </a:lnTo>
                      <a:lnTo>
                        <a:pt x="933" y="5347"/>
                      </a:lnTo>
                      <a:lnTo>
                        <a:pt x="933" y="5324"/>
                      </a:lnTo>
                      <a:lnTo>
                        <a:pt x="929" y="5324"/>
                      </a:lnTo>
                      <a:lnTo>
                        <a:pt x="929" y="5347"/>
                      </a:lnTo>
                      <a:lnTo>
                        <a:pt x="933" y="5347"/>
                      </a:lnTo>
                      <a:lnTo>
                        <a:pt x="933" y="5324"/>
                      </a:lnTo>
                      <a:lnTo>
                        <a:pt x="12" y="5324"/>
                      </a:lnTo>
                      <a:lnTo>
                        <a:pt x="23" y="5336"/>
                      </a:lnTo>
                      <a:lnTo>
                        <a:pt x="23" y="12"/>
                      </a:lnTo>
                      <a:lnTo>
                        <a:pt x="12" y="23"/>
                      </a:lnTo>
                      <a:lnTo>
                        <a:pt x="933" y="23"/>
                      </a:lnTo>
                      <a:lnTo>
                        <a:pt x="933" y="0"/>
                      </a:lnTo>
                      <a:lnTo>
                        <a:pt x="929" y="0"/>
                      </a:lnTo>
                      <a:lnTo>
                        <a:pt x="929" y="23"/>
                      </a:lnTo>
                      <a:lnTo>
                        <a:pt x="3121" y="23"/>
                      </a:lnTo>
                      <a:lnTo>
                        <a:pt x="3109" y="12"/>
                      </a:lnTo>
                      <a:lnTo>
                        <a:pt x="3109" y="5336"/>
                      </a:lnTo>
                      <a:lnTo>
                        <a:pt x="3121" y="5324"/>
                      </a:lnTo>
                      <a:lnTo>
                        <a:pt x="929" y="5324"/>
                      </a:lnTo>
                      <a:lnTo>
                        <a:pt x="929" y="5347"/>
                      </a:lnTo>
                      <a:lnTo>
                        <a:pt x="929" y="532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Arial"/>
                    <a:ea typeface="+mn-ea"/>
                    <a:cs typeface="+mn-cs"/>
                  </a:endParaRPr>
                </a:p>
              </p:txBody>
            </p:sp>
          </p:grpSp>
          <p:grpSp>
            <p:nvGrpSpPr>
              <p:cNvPr id="106544" name="Group 84"/>
              <p:cNvGrpSpPr>
                <a:grpSpLocks/>
              </p:cNvGrpSpPr>
              <p:nvPr/>
            </p:nvGrpSpPr>
            <p:grpSpPr bwMode="auto">
              <a:xfrm>
                <a:off x="3881438" y="369888"/>
                <a:ext cx="1184275" cy="6365875"/>
                <a:chOff x="1230891" y="369888"/>
                <a:chExt cx="1185069" cy="6365875"/>
              </a:xfrm>
            </p:grpSpPr>
            <p:sp>
              <p:nvSpPr>
                <p:cNvPr id="86" name="Rectangle 85"/>
                <p:cNvSpPr/>
                <p:nvPr/>
              </p:nvSpPr>
              <p:spPr>
                <a:xfrm>
                  <a:off x="1240422" y="6192838"/>
                  <a:ext cx="1170771" cy="533400"/>
                </a:xfrm>
                <a:prstGeom prst="rect">
                  <a:avLst/>
                </a:prstGeom>
                <a:solidFill>
                  <a:srgbClr val="FF33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Arial"/>
                    <a:ea typeface="+mn-ea"/>
                    <a:cs typeface="+mn-cs"/>
                  </a:endParaRPr>
                </a:p>
              </p:txBody>
            </p:sp>
            <p:sp>
              <p:nvSpPr>
                <p:cNvPr id="106816" name="Freeform 38"/>
                <p:cNvSpPr>
                  <a:spLocks/>
                </p:cNvSpPr>
                <p:nvPr/>
              </p:nvSpPr>
              <p:spPr bwMode="auto">
                <a:xfrm>
                  <a:off x="1240416" y="384175"/>
                  <a:ext cx="1160463" cy="241300"/>
                </a:xfrm>
                <a:custGeom>
                  <a:avLst/>
                  <a:gdLst>
                    <a:gd name="T0" fmla="*/ 2147483647 w 3109"/>
                    <a:gd name="T1" fmla="*/ 2147483647 h 203"/>
                    <a:gd name="T2" fmla="*/ 2147483647 w 3109"/>
                    <a:gd name="T3" fmla="*/ 2147483647 h 203"/>
                    <a:gd name="T4" fmla="*/ 2147483647 w 3109"/>
                    <a:gd name="T5" fmla="*/ 2147483647 h 203"/>
                    <a:gd name="T6" fmla="*/ 2147483647 w 3109"/>
                    <a:gd name="T7" fmla="*/ 2147483647 h 203"/>
                    <a:gd name="T8" fmla="*/ 2147483647 w 3109"/>
                    <a:gd name="T9" fmla="*/ 2147483647 h 203"/>
                    <a:gd name="T10" fmla="*/ 2147483647 w 3109"/>
                    <a:gd name="T11" fmla="*/ 2147483647 h 203"/>
                    <a:gd name="T12" fmla="*/ 2147483647 w 3109"/>
                    <a:gd name="T13" fmla="*/ 2147483647 h 203"/>
                    <a:gd name="T14" fmla="*/ 0 w 3109"/>
                    <a:gd name="T15" fmla="*/ 2147483647 h 203"/>
                    <a:gd name="T16" fmla="*/ 0 w 3109"/>
                    <a:gd name="T17" fmla="*/ 0 h 203"/>
                    <a:gd name="T18" fmla="*/ 2147483647 w 3109"/>
                    <a:gd name="T19" fmla="*/ 0 h 203"/>
                    <a:gd name="T20" fmla="*/ 2147483647 w 3109"/>
                    <a:gd name="T21" fmla="*/ 0 h 203"/>
                    <a:gd name="T22" fmla="*/ 2147483647 w 3109"/>
                    <a:gd name="T23" fmla="*/ 0 h 203"/>
                    <a:gd name="T24" fmla="*/ 2147483647 w 3109"/>
                    <a:gd name="T25" fmla="*/ 0 h 203"/>
                    <a:gd name="T26" fmla="*/ 2147483647 w 3109"/>
                    <a:gd name="T27" fmla="*/ 0 h 203"/>
                    <a:gd name="T28" fmla="*/ 2147483647 w 3109"/>
                    <a:gd name="T29" fmla="*/ 0 h 203"/>
                    <a:gd name="T30" fmla="*/ 2147483647 w 3109"/>
                    <a:gd name="T31" fmla="*/ 0 h 203"/>
                    <a:gd name="T32" fmla="*/ 2147483647 w 3109"/>
                    <a:gd name="T33" fmla="*/ 2147483647 h 20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109"/>
                    <a:gd name="T52" fmla="*/ 0 h 203"/>
                    <a:gd name="T53" fmla="*/ 3109 w 3109"/>
                    <a:gd name="T54" fmla="*/ 203 h 20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109" h="203">
                      <a:moveTo>
                        <a:pt x="3109" y="203"/>
                      </a:moveTo>
                      <a:lnTo>
                        <a:pt x="2561" y="203"/>
                      </a:lnTo>
                      <a:lnTo>
                        <a:pt x="2014" y="203"/>
                      </a:lnTo>
                      <a:lnTo>
                        <a:pt x="1467" y="203"/>
                      </a:lnTo>
                      <a:lnTo>
                        <a:pt x="917" y="203"/>
                      </a:lnTo>
                      <a:lnTo>
                        <a:pt x="921" y="203"/>
                      </a:lnTo>
                      <a:lnTo>
                        <a:pt x="489" y="203"/>
                      </a:lnTo>
                      <a:lnTo>
                        <a:pt x="0" y="203"/>
                      </a:lnTo>
                      <a:lnTo>
                        <a:pt x="0" y="0"/>
                      </a:lnTo>
                      <a:lnTo>
                        <a:pt x="489" y="0"/>
                      </a:lnTo>
                      <a:lnTo>
                        <a:pt x="921" y="0"/>
                      </a:lnTo>
                      <a:lnTo>
                        <a:pt x="917" y="0"/>
                      </a:lnTo>
                      <a:lnTo>
                        <a:pt x="1467" y="0"/>
                      </a:lnTo>
                      <a:lnTo>
                        <a:pt x="2014" y="0"/>
                      </a:lnTo>
                      <a:lnTo>
                        <a:pt x="2561" y="0"/>
                      </a:lnTo>
                      <a:lnTo>
                        <a:pt x="3109" y="0"/>
                      </a:lnTo>
                      <a:lnTo>
                        <a:pt x="3109" y="203"/>
                      </a:ln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Arial"/>
                    <a:ea typeface="+mn-ea"/>
                    <a:cs typeface="+mn-cs"/>
                  </a:endParaRPr>
                </a:p>
              </p:txBody>
            </p:sp>
            <p:sp>
              <p:nvSpPr>
                <p:cNvPr id="106817" name="Rectangle 74"/>
                <p:cNvSpPr>
                  <a:spLocks noChangeArrowheads="1"/>
                </p:cNvSpPr>
                <p:nvPr/>
              </p:nvSpPr>
              <p:spPr bwMode="auto">
                <a:xfrm>
                  <a:off x="1242004" y="619125"/>
                  <a:ext cx="1165225" cy="1428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1" i="0" u="none" strike="noStrike" kern="1200" cap="none" spc="0" normalizeH="0" baseline="0" noProof="0">
                    <a:ln>
                      <a:noFill/>
                    </a:ln>
                    <a:solidFill>
                      <a:prstClr val="black"/>
                    </a:solidFill>
                    <a:effectLst/>
                    <a:uLnTx/>
                    <a:uFillTx/>
                    <a:latin typeface="Arial" charset="0"/>
                    <a:ea typeface="+mn-ea"/>
                    <a:cs typeface="+mn-cs"/>
                  </a:endParaRPr>
                </a:p>
              </p:txBody>
            </p:sp>
            <p:sp>
              <p:nvSpPr>
                <p:cNvPr id="106818" name="Rectangle 27"/>
                <p:cNvSpPr>
                  <a:spLocks noChangeArrowheads="1"/>
                </p:cNvSpPr>
                <p:nvPr/>
              </p:nvSpPr>
              <p:spPr bwMode="auto">
                <a:xfrm>
                  <a:off x="1245179" y="615156"/>
                  <a:ext cx="1158875" cy="2027238"/>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1" i="0" u="none" strike="noStrike" kern="1200" cap="none" spc="0" normalizeH="0" baseline="0" noProof="0">
                    <a:ln>
                      <a:noFill/>
                    </a:ln>
                    <a:solidFill>
                      <a:prstClr val="black"/>
                    </a:solidFill>
                    <a:effectLst/>
                    <a:uLnTx/>
                    <a:uFillTx/>
                    <a:latin typeface="Arial" charset="0"/>
                    <a:ea typeface="+mn-ea"/>
                    <a:cs typeface="+mn-cs"/>
                  </a:endParaRPr>
                </a:p>
              </p:txBody>
            </p:sp>
            <p:sp>
              <p:nvSpPr>
                <p:cNvPr id="106819" name="Rectangle 28"/>
                <p:cNvSpPr>
                  <a:spLocks noChangeArrowheads="1"/>
                </p:cNvSpPr>
                <p:nvPr/>
              </p:nvSpPr>
              <p:spPr bwMode="auto">
                <a:xfrm>
                  <a:off x="1245179" y="2652713"/>
                  <a:ext cx="1158875" cy="817562"/>
                </a:xfrm>
                <a:prstGeom prst="rect">
                  <a:avLst/>
                </a:prstGeom>
                <a:solidFill>
                  <a:srgbClr val="CCEE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1" i="0" u="none" strike="noStrike" kern="1200" cap="none" spc="0" normalizeH="0" baseline="0" noProof="0">
                    <a:ln>
                      <a:noFill/>
                    </a:ln>
                    <a:solidFill>
                      <a:prstClr val="black"/>
                    </a:solidFill>
                    <a:effectLst/>
                    <a:uLnTx/>
                    <a:uFillTx/>
                    <a:latin typeface="Arial" charset="0"/>
                    <a:ea typeface="+mn-ea"/>
                    <a:cs typeface="+mn-cs"/>
                  </a:endParaRPr>
                </a:p>
              </p:txBody>
            </p:sp>
            <p:sp>
              <p:nvSpPr>
                <p:cNvPr id="106820" name="Freeform 29"/>
                <p:cNvSpPr>
                  <a:spLocks/>
                </p:cNvSpPr>
                <p:nvPr/>
              </p:nvSpPr>
              <p:spPr bwMode="auto">
                <a:xfrm>
                  <a:off x="1245179" y="3470275"/>
                  <a:ext cx="1158875" cy="600075"/>
                </a:xfrm>
                <a:custGeom>
                  <a:avLst/>
                  <a:gdLst>
                    <a:gd name="T0" fmla="*/ 2147483647 w 548"/>
                    <a:gd name="T1" fmla="*/ 2147483647 h 504"/>
                    <a:gd name="T2" fmla="*/ 2147483647 w 548"/>
                    <a:gd name="T3" fmla="*/ 2147483647 h 504"/>
                    <a:gd name="T4" fmla="*/ 2147483647 w 548"/>
                    <a:gd name="T5" fmla="*/ 2147483647 h 504"/>
                    <a:gd name="T6" fmla="*/ 0 w 548"/>
                    <a:gd name="T7" fmla="*/ 2147483647 h 504"/>
                    <a:gd name="T8" fmla="*/ 0 w 548"/>
                    <a:gd name="T9" fmla="*/ 0 h 504"/>
                    <a:gd name="T10" fmla="*/ 2147483647 w 548"/>
                    <a:gd name="T11" fmla="*/ 0 h 504"/>
                    <a:gd name="T12" fmla="*/ 2147483647 w 548"/>
                    <a:gd name="T13" fmla="*/ 2147483647 h 504"/>
                    <a:gd name="T14" fmla="*/ 0 60000 65536"/>
                    <a:gd name="T15" fmla="*/ 0 60000 65536"/>
                    <a:gd name="T16" fmla="*/ 0 60000 65536"/>
                    <a:gd name="T17" fmla="*/ 0 60000 65536"/>
                    <a:gd name="T18" fmla="*/ 0 60000 65536"/>
                    <a:gd name="T19" fmla="*/ 0 60000 65536"/>
                    <a:gd name="T20" fmla="*/ 0 60000 65536"/>
                    <a:gd name="T21" fmla="*/ 0 w 548"/>
                    <a:gd name="T22" fmla="*/ 0 h 504"/>
                    <a:gd name="T23" fmla="*/ 548 w 548"/>
                    <a:gd name="T24" fmla="*/ 504 h 50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48" h="504">
                      <a:moveTo>
                        <a:pt x="548" y="504"/>
                      </a:moveTo>
                      <a:lnTo>
                        <a:pt x="440" y="504"/>
                      </a:lnTo>
                      <a:lnTo>
                        <a:pt x="119" y="504"/>
                      </a:lnTo>
                      <a:lnTo>
                        <a:pt x="0" y="504"/>
                      </a:lnTo>
                      <a:lnTo>
                        <a:pt x="0" y="0"/>
                      </a:lnTo>
                      <a:lnTo>
                        <a:pt x="548" y="0"/>
                      </a:lnTo>
                      <a:lnTo>
                        <a:pt x="548" y="504"/>
                      </a:lnTo>
                      <a:close/>
                    </a:path>
                  </a:pathLst>
                </a:custGeom>
                <a:solidFill>
                  <a:srgbClr val="FFCC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Arial"/>
                    <a:ea typeface="+mn-ea"/>
                    <a:cs typeface="+mn-cs"/>
                  </a:endParaRPr>
                </a:p>
              </p:txBody>
            </p:sp>
            <p:sp>
              <p:nvSpPr>
                <p:cNvPr id="106821" name="Freeform 30"/>
                <p:cNvSpPr>
                  <a:spLocks/>
                </p:cNvSpPr>
                <p:nvPr/>
              </p:nvSpPr>
              <p:spPr bwMode="auto">
                <a:xfrm>
                  <a:off x="1245179" y="4070350"/>
                  <a:ext cx="1158875" cy="920750"/>
                </a:xfrm>
                <a:custGeom>
                  <a:avLst/>
                  <a:gdLst>
                    <a:gd name="T0" fmla="*/ 2147483647 w 548"/>
                    <a:gd name="T1" fmla="*/ 2147483647 h 774"/>
                    <a:gd name="T2" fmla="*/ 0 w 548"/>
                    <a:gd name="T3" fmla="*/ 2147483647 h 774"/>
                    <a:gd name="T4" fmla="*/ 0 w 548"/>
                    <a:gd name="T5" fmla="*/ 0 h 774"/>
                    <a:gd name="T6" fmla="*/ 2147483647 w 548"/>
                    <a:gd name="T7" fmla="*/ 0 h 774"/>
                    <a:gd name="T8" fmla="*/ 2147483647 w 548"/>
                    <a:gd name="T9" fmla="*/ 0 h 774"/>
                    <a:gd name="T10" fmla="*/ 2147483647 w 548"/>
                    <a:gd name="T11" fmla="*/ 0 h 774"/>
                    <a:gd name="T12" fmla="*/ 2147483647 w 548"/>
                    <a:gd name="T13" fmla="*/ 2147483647 h 774"/>
                    <a:gd name="T14" fmla="*/ 0 60000 65536"/>
                    <a:gd name="T15" fmla="*/ 0 60000 65536"/>
                    <a:gd name="T16" fmla="*/ 0 60000 65536"/>
                    <a:gd name="T17" fmla="*/ 0 60000 65536"/>
                    <a:gd name="T18" fmla="*/ 0 60000 65536"/>
                    <a:gd name="T19" fmla="*/ 0 60000 65536"/>
                    <a:gd name="T20" fmla="*/ 0 60000 65536"/>
                    <a:gd name="T21" fmla="*/ 0 w 548"/>
                    <a:gd name="T22" fmla="*/ 0 h 774"/>
                    <a:gd name="T23" fmla="*/ 548 w 548"/>
                    <a:gd name="T24" fmla="*/ 774 h 77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48" h="774">
                      <a:moveTo>
                        <a:pt x="548" y="774"/>
                      </a:moveTo>
                      <a:lnTo>
                        <a:pt x="0" y="774"/>
                      </a:lnTo>
                      <a:lnTo>
                        <a:pt x="0" y="0"/>
                      </a:lnTo>
                      <a:lnTo>
                        <a:pt x="119" y="0"/>
                      </a:lnTo>
                      <a:lnTo>
                        <a:pt x="440" y="0"/>
                      </a:lnTo>
                      <a:lnTo>
                        <a:pt x="548" y="0"/>
                      </a:lnTo>
                      <a:lnTo>
                        <a:pt x="548" y="774"/>
                      </a:lnTo>
                      <a:close/>
                    </a:path>
                  </a:pathLst>
                </a:custGeom>
                <a:solidFill>
                  <a:srgbClr val="DBFFE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Arial"/>
                    <a:ea typeface="+mn-ea"/>
                    <a:cs typeface="+mn-cs"/>
                  </a:endParaRPr>
                </a:p>
              </p:txBody>
            </p:sp>
            <p:sp>
              <p:nvSpPr>
                <p:cNvPr id="106822" name="Rectangle 31"/>
                <p:cNvSpPr>
                  <a:spLocks noChangeArrowheads="1"/>
                </p:cNvSpPr>
                <p:nvPr/>
              </p:nvSpPr>
              <p:spPr bwMode="auto">
                <a:xfrm>
                  <a:off x="1245179" y="4991100"/>
                  <a:ext cx="1158875" cy="900113"/>
                </a:xfrm>
                <a:prstGeom prst="rect">
                  <a:avLst/>
                </a:prstGeom>
                <a:solidFill>
                  <a:srgbClr val="FCCFC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1" i="0" u="none" strike="noStrike" kern="1200" cap="none" spc="0" normalizeH="0" baseline="0" noProof="0">
                    <a:ln>
                      <a:noFill/>
                    </a:ln>
                    <a:solidFill>
                      <a:prstClr val="black"/>
                    </a:solidFill>
                    <a:effectLst/>
                    <a:uLnTx/>
                    <a:uFillTx/>
                    <a:latin typeface="Arial" charset="0"/>
                    <a:ea typeface="+mn-ea"/>
                    <a:cs typeface="+mn-cs"/>
                  </a:endParaRPr>
                </a:p>
              </p:txBody>
            </p:sp>
            <p:sp>
              <p:nvSpPr>
                <p:cNvPr id="106823" name="Rectangle 32"/>
                <p:cNvSpPr>
                  <a:spLocks noChangeArrowheads="1"/>
                </p:cNvSpPr>
                <p:nvPr/>
              </p:nvSpPr>
              <p:spPr bwMode="auto">
                <a:xfrm>
                  <a:off x="1245179" y="5891213"/>
                  <a:ext cx="1158875" cy="301625"/>
                </a:xfrm>
                <a:prstGeom prst="rect">
                  <a:avLst/>
                </a:prstGeom>
                <a:solidFill>
                  <a:srgbClr val="FCCFC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1" i="0" u="none" strike="noStrike" kern="1200" cap="none" spc="0" normalizeH="0" baseline="0" noProof="0">
                    <a:ln>
                      <a:noFill/>
                    </a:ln>
                    <a:solidFill>
                      <a:prstClr val="black"/>
                    </a:solidFill>
                    <a:effectLst/>
                    <a:uLnTx/>
                    <a:uFillTx/>
                    <a:latin typeface="Arial" charset="0"/>
                    <a:ea typeface="+mn-ea"/>
                    <a:cs typeface="+mn-cs"/>
                  </a:endParaRPr>
                </a:p>
              </p:txBody>
            </p:sp>
            <p:sp>
              <p:nvSpPr>
                <p:cNvPr id="106824" name="Rectangle 198"/>
                <p:cNvSpPr>
                  <a:spLocks noChangeArrowheads="1"/>
                </p:cNvSpPr>
                <p:nvPr/>
              </p:nvSpPr>
              <p:spPr bwMode="auto">
                <a:xfrm>
                  <a:off x="1245179" y="619125"/>
                  <a:ext cx="1158875" cy="1428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1" i="0" u="none" strike="noStrike" kern="1200" cap="none" spc="0" normalizeH="0" baseline="0" noProof="0">
                    <a:ln>
                      <a:noFill/>
                    </a:ln>
                    <a:solidFill>
                      <a:prstClr val="black"/>
                    </a:solidFill>
                    <a:effectLst/>
                    <a:uLnTx/>
                    <a:uFillTx/>
                    <a:latin typeface="Arial" charset="0"/>
                    <a:ea typeface="+mn-ea"/>
                    <a:cs typeface="+mn-cs"/>
                  </a:endParaRPr>
                </a:p>
              </p:txBody>
            </p:sp>
            <p:sp>
              <p:nvSpPr>
                <p:cNvPr id="106825" name="Rectangle 199"/>
                <p:cNvSpPr>
                  <a:spLocks noChangeArrowheads="1"/>
                </p:cNvSpPr>
                <p:nvPr/>
              </p:nvSpPr>
              <p:spPr bwMode="auto">
                <a:xfrm>
                  <a:off x="1235654" y="1082675"/>
                  <a:ext cx="1174750" cy="9525"/>
                </a:xfrm>
                <a:prstGeom prst="rect">
                  <a:avLst/>
                </a:prstGeom>
                <a:solidFill>
                  <a:srgbClr val="000000"/>
                </a:solidFill>
                <a:ln w="9525">
                  <a:solidFill>
                    <a:schemeClr val="tx1"/>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1" i="0" u="none" strike="noStrike" kern="1200" cap="none" spc="0" normalizeH="0" baseline="0" noProof="0">
                    <a:ln>
                      <a:noFill/>
                    </a:ln>
                    <a:solidFill>
                      <a:prstClr val="black"/>
                    </a:solidFill>
                    <a:effectLst/>
                    <a:uLnTx/>
                    <a:uFillTx/>
                    <a:latin typeface="Arial" charset="0"/>
                    <a:ea typeface="+mn-ea"/>
                    <a:cs typeface="+mn-cs"/>
                  </a:endParaRPr>
                </a:p>
              </p:txBody>
            </p:sp>
            <p:sp>
              <p:nvSpPr>
                <p:cNvPr id="106827" name="Rectangle 201"/>
                <p:cNvSpPr>
                  <a:spLocks noChangeArrowheads="1"/>
                </p:cNvSpPr>
                <p:nvPr/>
              </p:nvSpPr>
              <p:spPr bwMode="auto">
                <a:xfrm>
                  <a:off x="1234066" y="2341563"/>
                  <a:ext cx="1174750" cy="9525"/>
                </a:xfrm>
                <a:prstGeom prst="rect">
                  <a:avLst/>
                </a:prstGeom>
                <a:solidFill>
                  <a:srgbClr val="000000"/>
                </a:solidFill>
                <a:ln w="6350">
                  <a:solidFill>
                    <a:schemeClr val="tx1"/>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1" i="0" u="none" strike="noStrike" kern="1200" cap="none" spc="0" normalizeH="0" baseline="0" noProof="0">
                    <a:ln>
                      <a:noFill/>
                    </a:ln>
                    <a:solidFill>
                      <a:prstClr val="black"/>
                    </a:solidFill>
                    <a:effectLst/>
                    <a:uLnTx/>
                    <a:uFillTx/>
                    <a:latin typeface="Arial" charset="0"/>
                    <a:ea typeface="+mn-ea"/>
                    <a:cs typeface="+mn-cs"/>
                  </a:endParaRPr>
                </a:p>
              </p:txBody>
            </p:sp>
            <p:sp>
              <p:nvSpPr>
                <p:cNvPr id="106828" name="Rectangle 205"/>
                <p:cNvSpPr>
                  <a:spLocks noChangeArrowheads="1"/>
                </p:cNvSpPr>
                <p:nvPr/>
              </p:nvSpPr>
              <p:spPr bwMode="auto">
                <a:xfrm>
                  <a:off x="1232479" y="2965450"/>
                  <a:ext cx="1174750" cy="9525"/>
                </a:xfrm>
                <a:prstGeom prst="rect">
                  <a:avLst/>
                </a:prstGeom>
                <a:solidFill>
                  <a:srgbClr val="000000"/>
                </a:solidFill>
                <a:ln w="6350">
                  <a:solidFill>
                    <a:schemeClr val="tx1"/>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1" i="0" u="none" strike="noStrike" kern="1200" cap="none" spc="0" normalizeH="0" baseline="0" noProof="0">
                    <a:ln>
                      <a:noFill/>
                    </a:ln>
                    <a:solidFill>
                      <a:prstClr val="black"/>
                    </a:solidFill>
                    <a:effectLst/>
                    <a:uLnTx/>
                    <a:uFillTx/>
                    <a:latin typeface="Arial" charset="0"/>
                    <a:ea typeface="+mn-ea"/>
                    <a:cs typeface="+mn-cs"/>
                  </a:endParaRPr>
                </a:p>
              </p:txBody>
            </p:sp>
            <p:sp>
              <p:nvSpPr>
                <p:cNvPr id="106829" name="Rectangle 206"/>
                <p:cNvSpPr>
                  <a:spLocks noChangeArrowheads="1"/>
                </p:cNvSpPr>
                <p:nvPr/>
              </p:nvSpPr>
              <p:spPr bwMode="auto">
                <a:xfrm>
                  <a:off x="1232479" y="3127375"/>
                  <a:ext cx="1174750" cy="9525"/>
                </a:xfrm>
                <a:prstGeom prst="rect">
                  <a:avLst/>
                </a:prstGeom>
                <a:solidFill>
                  <a:srgbClr val="000000"/>
                </a:solidFill>
                <a:ln w="6350">
                  <a:solidFill>
                    <a:schemeClr val="tx1"/>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1" i="0" u="none" strike="noStrike" kern="1200" cap="none" spc="0" normalizeH="0" baseline="0" noProof="0">
                    <a:ln>
                      <a:noFill/>
                    </a:ln>
                    <a:solidFill>
                      <a:prstClr val="black"/>
                    </a:solidFill>
                    <a:effectLst/>
                    <a:uLnTx/>
                    <a:uFillTx/>
                    <a:latin typeface="Arial" charset="0"/>
                    <a:ea typeface="+mn-ea"/>
                    <a:cs typeface="+mn-cs"/>
                  </a:endParaRPr>
                </a:p>
              </p:txBody>
            </p:sp>
            <p:sp>
              <p:nvSpPr>
                <p:cNvPr id="106830" name="Rectangle 207"/>
                <p:cNvSpPr>
                  <a:spLocks noChangeArrowheads="1"/>
                </p:cNvSpPr>
                <p:nvPr/>
              </p:nvSpPr>
              <p:spPr bwMode="auto">
                <a:xfrm>
                  <a:off x="1232479" y="3295650"/>
                  <a:ext cx="1174750" cy="9525"/>
                </a:xfrm>
                <a:prstGeom prst="rect">
                  <a:avLst/>
                </a:prstGeom>
                <a:solidFill>
                  <a:srgbClr val="000000"/>
                </a:solidFill>
                <a:ln w="6350">
                  <a:solidFill>
                    <a:schemeClr val="tx1"/>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1" i="0" u="none" strike="noStrike" kern="1200" cap="none" spc="0" normalizeH="0" baseline="0" noProof="0">
                    <a:ln>
                      <a:noFill/>
                    </a:ln>
                    <a:solidFill>
                      <a:prstClr val="black"/>
                    </a:solidFill>
                    <a:effectLst/>
                    <a:uLnTx/>
                    <a:uFillTx/>
                    <a:latin typeface="Arial" charset="0"/>
                    <a:ea typeface="+mn-ea"/>
                    <a:cs typeface="+mn-cs"/>
                  </a:endParaRPr>
                </a:p>
              </p:txBody>
            </p:sp>
            <p:sp>
              <p:nvSpPr>
                <p:cNvPr id="106831" name="Rectangle 216"/>
                <p:cNvSpPr>
                  <a:spLocks noChangeArrowheads="1"/>
                </p:cNvSpPr>
                <p:nvPr/>
              </p:nvSpPr>
              <p:spPr bwMode="auto">
                <a:xfrm>
                  <a:off x="1235654" y="4675188"/>
                  <a:ext cx="1174750" cy="95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1" i="0" u="none" strike="noStrike" kern="1200" cap="none" spc="0" normalizeH="0" baseline="0" noProof="0">
                    <a:ln>
                      <a:noFill/>
                    </a:ln>
                    <a:solidFill>
                      <a:prstClr val="black"/>
                    </a:solidFill>
                    <a:effectLst/>
                    <a:uLnTx/>
                    <a:uFillTx/>
                    <a:latin typeface="Arial" charset="0"/>
                    <a:ea typeface="+mn-ea"/>
                    <a:cs typeface="+mn-cs"/>
                  </a:endParaRPr>
                </a:p>
              </p:txBody>
            </p:sp>
            <p:sp>
              <p:nvSpPr>
                <p:cNvPr id="106833" name="Rectangle 219"/>
                <p:cNvSpPr>
                  <a:spLocks noChangeArrowheads="1"/>
                </p:cNvSpPr>
                <p:nvPr/>
              </p:nvSpPr>
              <p:spPr bwMode="auto">
                <a:xfrm>
                  <a:off x="1451554" y="5203825"/>
                  <a:ext cx="958850" cy="95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1" i="0" u="none" strike="noStrike" kern="1200" cap="none" spc="0" normalizeH="0" baseline="0" noProof="0">
                    <a:ln>
                      <a:noFill/>
                    </a:ln>
                    <a:solidFill>
                      <a:prstClr val="black"/>
                    </a:solidFill>
                    <a:effectLst/>
                    <a:uLnTx/>
                    <a:uFillTx/>
                    <a:latin typeface="Arial" charset="0"/>
                    <a:ea typeface="+mn-ea"/>
                    <a:cs typeface="+mn-cs"/>
                  </a:endParaRPr>
                </a:p>
              </p:txBody>
            </p:sp>
            <p:sp>
              <p:nvSpPr>
                <p:cNvPr id="106834" name="Rectangle 223"/>
                <p:cNvSpPr>
                  <a:spLocks noChangeArrowheads="1"/>
                </p:cNvSpPr>
                <p:nvPr/>
              </p:nvSpPr>
              <p:spPr bwMode="auto">
                <a:xfrm>
                  <a:off x="1235654" y="739775"/>
                  <a:ext cx="1174750" cy="9525"/>
                </a:xfrm>
                <a:prstGeom prst="rect">
                  <a:avLst/>
                </a:prstGeom>
                <a:solidFill>
                  <a:srgbClr val="000000"/>
                </a:solidFill>
                <a:ln w="6350">
                  <a:solidFill>
                    <a:schemeClr val="tx1"/>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1" i="0" u="none" strike="noStrike" kern="1200" cap="none" spc="0" normalizeH="0" baseline="0" noProof="0">
                    <a:ln>
                      <a:noFill/>
                    </a:ln>
                    <a:solidFill>
                      <a:prstClr val="black"/>
                    </a:solidFill>
                    <a:effectLst/>
                    <a:uLnTx/>
                    <a:uFillTx/>
                    <a:latin typeface="Arial" charset="0"/>
                    <a:ea typeface="+mn-ea"/>
                    <a:cs typeface="+mn-cs"/>
                  </a:endParaRPr>
                </a:p>
              </p:txBody>
            </p:sp>
            <p:sp>
              <p:nvSpPr>
                <p:cNvPr id="106835" name="Rectangle 224"/>
                <p:cNvSpPr>
                  <a:spLocks noChangeArrowheads="1"/>
                </p:cNvSpPr>
                <p:nvPr/>
              </p:nvSpPr>
              <p:spPr bwMode="auto">
                <a:xfrm>
                  <a:off x="1235654" y="854075"/>
                  <a:ext cx="1174750" cy="9525"/>
                </a:xfrm>
                <a:prstGeom prst="rect">
                  <a:avLst/>
                </a:prstGeom>
                <a:solidFill>
                  <a:srgbClr val="000000"/>
                </a:solidFill>
                <a:ln w="6350">
                  <a:solidFill>
                    <a:schemeClr val="tx1"/>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1" i="0" u="none" strike="noStrike" kern="1200" cap="none" spc="0" normalizeH="0" baseline="0" noProof="0">
                    <a:ln>
                      <a:noFill/>
                    </a:ln>
                    <a:solidFill>
                      <a:prstClr val="black"/>
                    </a:solidFill>
                    <a:effectLst/>
                    <a:uLnTx/>
                    <a:uFillTx/>
                    <a:latin typeface="Arial" charset="0"/>
                    <a:ea typeface="+mn-ea"/>
                    <a:cs typeface="+mn-cs"/>
                  </a:endParaRPr>
                </a:p>
              </p:txBody>
            </p:sp>
            <p:sp>
              <p:nvSpPr>
                <p:cNvPr id="106836" name="Rectangle 225"/>
                <p:cNvSpPr>
                  <a:spLocks noChangeArrowheads="1"/>
                </p:cNvSpPr>
                <p:nvPr/>
              </p:nvSpPr>
              <p:spPr bwMode="auto">
                <a:xfrm>
                  <a:off x="1235654" y="973138"/>
                  <a:ext cx="1174750" cy="9525"/>
                </a:xfrm>
                <a:prstGeom prst="rect">
                  <a:avLst/>
                </a:prstGeom>
                <a:solidFill>
                  <a:srgbClr val="000000"/>
                </a:solidFill>
                <a:ln w="6350">
                  <a:solidFill>
                    <a:schemeClr val="tx1"/>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1" i="0" u="none" strike="noStrike" kern="1200" cap="none" spc="0" normalizeH="0" baseline="0" noProof="0">
                    <a:ln>
                      <a:noFill/>
                    </a:ln>
                    <a:solidFill>
                      <a:prstClr val="black"/>
                    </a:solidFill>
                    <a:effectLst/>
                    <a:uLnTx/>
                    <a:uFillTx/>
                    <a:latin typeface="Arial" charset="0"/>
                    <a:ea typeface="+mn-ea"/>
                    <a:cs typeface="+mn-cs"/>
                  </a:endParaRPr>
                </a:p>
              </p:txBody>
            </p:sp>
            <p:sp>
              <p:nvSpPr>
                <p:cNvPr id="106837" name="Rectangle 226"/>
                <p:cNvSpPr>
                  <a:spLocks noChangeArrowheads="1"/>
                </p:cNvSpPr>
                <p:nvPr/>
              </p:nvSpPr>
              <p:spPr bwMode="auto">
                <a:xfrm>
                  <a:off x="1448379" y="1195388"/>
                  <a:ext cx="955675" cy="9525"/>
                </a:xfrm>
                <a:prstGeom prst="rect">
                  <a:avLst/>
                </a:prstGeom>
                <a:solidFill>
                  <a:srgbClr val="000000"/>
                </a:solidFill>
                <a:ln w="6350">
                  <a:solidFill>
                    <a:schemeClr val="tx1"/>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1" i="0" u="none" strike="noStrike" kern="1200" cap="none" spc="0" normalizeH="0" baseline="0" noProof="0">
                    <a:ln>
                      <a:noFill/>
                    </a:ln>
                    <a:solidFill>
                      <a:prstClr val="black"/>
                    </a:solidFill>
                    <a:effectLst/>
                    <a:uLnTx/>
                    <a:uFillTx/>
                    <a:latin typeface="Arial" charset="0"/>
                    <a:ea typeface="+mn-ea"/>
                    <a:cs typeface="+mn-cs"/>
                  </a:endParaRPr>
                </a:p>
              </p:txBody>
            </p:sp>
            <p:sp>
              <p:nvSpPr>
                <p:cNvPr id="106838" name="Rectangle 227"/>
                <p:cNvSpPr>
                  <a:spLocks noChangeArrowheads="1"/>
                </p:cNvSpPr>
                <p:nvPr/>
              </p:nvSpPr>
              <p:spPr bwMode="auto">
                <a:xfrm>
                  <a:off x="1448379" y="1411288"/>
                  <a:ext cx="955675" cy="9525"/>
                </a:xfrm>
                <a:prstGeom prst="rect">
                  <a:avLst/>
                </a:prstGeom>
                <a:solidFill>
                  <a:srgbClr val="000000"/>
                </a:solidFill>
                <a:ln w="6350">
                  <a:solidFill>
                    <a:schemeClr val="tx1"/>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1" i="0" u="none" strike="noStrike" kern="1200" cap="none" spc="0" normalizeH="0" baseline="0" noProof="0">
                    <a:ln>
                      <a:noFill/>
                    </a:ln>
                    <a:solidFill>
                      <a:prstClr val="black"/>
                    </a:solidFill>
                    <a:effectLst/>
                    <a:uLnTx/>
                    <a:uFillTx/>
                    <a:latin typeface="Arial" charset="0"/>
                    <a:ea typeface="+mn-ea"/>
                    <a:cs typeface="+mn-cs"/>
                  </a:endParaRPr>
                </a:p>
              </p:txBody>
            </p:sp>
            <p:sp>
              <p:nvSpPr>
                <p:cNvPr id="106840" name="Rectangle 234"/>
                <p:cNvSpPr>
                  <a:spLocks noChangeArrowheads="1"/>
                </p:cNvSpPr>
                <p:nvPr/>
              </p:nvSpPr>
              <p:spPr bwMode="auto">
                <a:xfrm>
                  <a:off x="1451554" y="5091113"/>
                  <a:ext cx="17462" cy="5588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1" i="0" u="none" strike="noStrike" kern="1200" cap="none" spc="0" normalizeH="0" baseline="0" noProof="0">
                    <a:ln>
                      <a:noFill/>
                    </a:ln>
                    <a:solidFill>
                      <a:prstClr val="black"/>
                    </a:solidFill>
                    <a:effectLst/>
                    <a:uLnTx/>
                    <a:uFillTx/>
                    <a:latin typeface="Arial" charset="0"/>
                    <a:ea typeface="+mn-ea"/>
                    <a:cs typeface="+mn-cs"/>
                  </a:endParaRPr>
                </a:p>
              </p:txBody>
            </p:sp>
            <p:sp>
              <p:nvSpPr>
                <p:cNvPr id="106841" name="Rectangle 235"/>
                <p:cNvSpPr>
                  <a:spLocks noChangeArrowheads="1"/>
                </p:cNvSpPr>
                <p:nvPr/>
              </p:nvSpPr>
              <p:spPr bwMode="auto">
                <a:xfrm>
                  <a:off x="1451554" y="5313363"/>
                  <a:ext cx="958850" cy="95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1" i="0" u="none" strike="noStrike" kern="1200" cap="none" spc="0" normalizeH="0" baseline="0" noProof="0">
                    <a:ln>
                      <a:noFill/>
                    </a:ln>
                    <a:solidFill>
                      <a:prstClr val="black"/>
                    </a:solidFill>
                    <a:effectLst/>
                    <a:uLnTx/>
                    <a:uFillTx/>
                    <a:latin typeface="Arial" charset="0"/>
                    <a:ea typeface="+mn-ea"/>
                    <a:cs typeface="+mn-cs"/>
                  </a:endParaRPr>
                </a:p>
              </p:txBody>
            </p:sp>
            <p:sp>
              <p:nvSpPr>
                <p:cNvPr id="106842" name="Rectangle 236"/>
                <p:cNvSpPr>
                  <a:spLocks noChangeArrowheads="1"/>
                </p:cNvSpPr>
                <p:nvPr/>
              </p:nvSpPr>
              <p:spPr bwMode="auto">
                <a:xfrm>
                  <a:off x="1451554" y="5422900"/>
                  <a:ext cx="958850" cy="95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1" i="0" u="none" strike="noStrike" kern="1200" cap="none" spc="0" normalizeH="0" baseline="0" noProof="0">
                    <a:ln>
                      <a:noFill/>
                    </a:ln>
                    <a:solidFill>
                      <a:prstClr val="black"/>
                    </a:solidFill>
                    <a:effectLst/>
                    <a:uLnTx/>
                    <a:uFillTx/>
                    <a:latin typeface="Arial" charset="0"/>
                    <a:ea typeface="+mn-ea"/>
                    <a:cs typeface="+mn-cs"/>
                  </a:endParaRPr>
                </a:p>
              </p:txBody>
            </p:sp>
            <p:sp>
              <p:nvSpPr>
                <p:cNvPr id="106843" name="Rectangle 237"/>
                <p:cNvSpPr>
                  <a:spLocks noChangeArrowheads="1"/>
                </p:cNvSpPr>
                <p:nvPr/>
              </p:nvSpPr>
              <p:spPr bwMode="auto">
                <a:xfrm>
                  <a:off x="1451554" y="5532438"/>
                  <a:ext cx="958850" cy="95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1" i="0" u="none" strike="noStrike" kern="1200" cap="none" spc="0" normalizeH="0" baseline="0" noProof="0">
                    <a:ln>
                      <a:noFill/>
                    </a:ln>
                    <a:solidFill>
                      <a:prstClr val="black"/>
                    </a:solidFill>
                    <a:effectLst/>
                    <a:uLnTx/>
                    <a:uFillTx/>
                    <a:latin typeface="Arial" charset="0"/>
                    <a:ea typeface="+mn-ea"/>
                    <a:cs typeface="+mn-cs"/>
                  </a:endParaRPr>
                </a:p>
              </p:txBody>
            </p:sp>
            <p:sp>
              <p:nvSpPr>
                <p:cNvPr id="106845" name="Rectangle 380"/>
                <p:cNvSpPr>
                  <a:spLocks noChangeArrowheads="1"/>
                </p:cNvSpPr>
                <p:nvPr/>
              </p:nvSpPr>
              <p:spPr bwMode="auto">
                <a:xfrm>
                  <a:off x="1388158" y="390144"/>
                  <a:ext cx="989087"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900" b="1" i="0" u="none" strike="noStrike" kern="1200" cap="none" spc="0" normalizeH="0" baseline="0" noProof="0" dirty="0">
                      <a:ln>
                        <a:noFill/>
                      </a:ln>
                      <a:solidFill>
                        <a:srgbClr val="000000"/>
                      </a:solidFill>
                      <a:effectLst/>
                      <a:uLnTx/>
                      <a:uFillTx/>
                      <a:latin typeface="Arial" charset="0"/>
                      <a:ea typeface="+mn-ea"/>
                      <a:cs typeface="+mn-cs"/>
                    </a:rPr>
                    <a:t>Delaware Basin</a:t>
                  </a:r>
                  <a:endParaRPr kumimoji="0" lang="en-US" altLang="en-US" sz="1800" b="1"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106846" name="Rectangle 381"/>
                <p:cNvSpPr>
                  <a:spLocks noChangeArrowheads="1"/>
                </p:cNvSpPr>
                <p:nvPr/>
              </p:nvSpPr>
              <p:spPr bwMode="auto">
                <a:xfrm>
                  <a:off x="1464409" y="504825"/>
                  <a:ext cx="64311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900" b="1" i="0" u="none" strike="noStrike" kern="1200" cap="none" spc="0" normalizeH="0" baseline="0" noProof="0" dirty="0">
                      <a:ln>
                        <a:noFill/>
                      </a:ln>
                      <a:solidFill>
                        <a:srgbClr val="000000"/>
                      </a:solidFill>
                      <a:effectLst/>
                      <a:uLnTx/>
                      <a:uFillTx/>
                      <a:latin typeface="Arial" charset="0"/>
                      <a:ea typeface="+mn-ea"/>
                      <a:cs typeface="+mn-cs"/>
                    </a:rPr>
                    <a:t>Formations</a:t>
                  </a:r>
                  <a:endParaRPr kumimoji="0" lang="en-US" altLang="en-US" sz="1800" b="1"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106847" name="Rectangle 383"/>
                <p:cNvSpPr>
                  <a:spLocks noChangeArrowheads="1"/>
                </p:cNvSpPr>
                <p:nvPr/>
              </p:nvSpPr>
              <p:spPr bwMode="auto">
                <a:xfrm>
                  <a:off x="1629029" y="2444750"/>
                  <a:ext cx="439677"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700" b="1" i="0" u="none" strike="noStrike" kern="1200" cap="none" spc="0" normalizeH="0" baseline="0" noProof="0">
                      <a:ln>
                        <a:noFill/>
                      </a:ln>
                      <a:solidFill>
                        <a:srgbClr val="000000"/>
                      </a:solidFill>
                      <a:effectLst/>
                      <a:uLnTx/>
                      <a:uFillTx/>
                      <a:latin typeface="Arial" charset="0"/>
                      <a:ea typeface="+mn-ea"/>
                      <a:cs typeface="+mn-cs"/>
                    </a:rPr>
                    <a:t>Wolfcamp</a:t>
                  </a:r>
                  <a:endParaRPr kumimoji="0" lang="en-US" altLang="en-US" sz="1800" b="1" i="0" u="none" strike="noStrike" kern="1200" cap="none" spc="0" normalizeH="0" baseline="0" noProof="0">
                    <a:ln>
                      <a:noFill/>
                    </a:ln>
                    <a:solidFill>
                      <a:prstClr val="black"/>
                    </a:solidFill>
                    <a:effectLst/>
                    <a:uLnTx/>
                    <a:uFillTx/>
                    <a:latin typeface="Arial" charset="0"/>
                    <a:ea typeface="+mn-ea"/>
                    <a:cs typeface="+mn-cs"/>
                  </a:endParaRPr>
                </a:p>
              </p:txBody>
            </p:sp>
            <p:sp>
              <p:nvSpPr>
                <p:cNvPr id="106848" name="Rectangle 384"/>
                <p:cNvSpPr>
                  <a:spLocks noChangeArrowheads="1"/>
                </p:cNvSpPr>
                <p:nvPr/>
              </p:nvSpPr>
              <p:spPr bwMode="auto">
                <a:xfrm>
                  <a:off x="1715611" y="2676214"/>
                  <a:ext cx="249369"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700" b="1" i="0" u="none" strike="noStrike" kern="1200" cap="none" spc="0" normalizeH="0" baseline="0" noProof="0">
                      <a:ln>
                        <a:noFill/>
                      </a:ln>
                      <a:solidFill>
                        <a:srgbClr val="000000"/>
                      </a:solidFill>
                      <a:effectLst/>
                      <a:uLnTx/>
                      <a:uFillTx/>
                      <a:latin typeface="Arial" charset="0"/>
                      <a:ea typeface="+mn-ea"/>
                      <a:cs typeface="+mn-cs"/>
                    </a:rPr>
                    <a:t>Cisco</a:t>
                  </a:r>
                  <a:endParaRPr kumimoji="0" lang="en-US" altLang="en-US" sz="700" b="1" i="0" u="none" strike="noStrike" kern="1200" cap="none" spc="0" normalizeH="0" baseline="0" noProof="0">
                    <a:ln>
                      <a:noFill/>
                    </a:ln>
                    <a:solidFill>
                      <a:prstClr val="black"/>
                    </a:solidFill>
                    <a:effectLst/>
                    <a:uLnTx/>
                    <a:uFillTx/>
                    <a:latin typeface="Arial" charset="0"/>
                    <a:ea typeface="+mn-ea"/>
                    <a:cs typeface="+mn-cs"/>
                  </a:endParaRPr>
                </a:p>
              </p:txBody>
            </p:sp>
            <p:sp>
              <p:nvSpPr>
                <p:cNvPr id="106849" name="Rectangle 385"/>
                <p:cNvSpPr>
                  <a:spLocks noChangeArrowheads="1"/>
                </p:cNvSpPr>
                <p:nvPr/>
              </p:nvSpPr>
              <p:spPr bwMode="auto">
                <a:xfrm>
                  <a:off x="1686359" y="2833941"/>
                  <a:ext cx="334680"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700" b="1" i="0" u="none" strike="noStrike" kern="1200" cap="none" spc="0" normalizeH="0" baseline="0" noProof="0">
                      <a:ln>
                        <a:noFill/>
                      </a:ln>
                      <a:solidFill>
                        <a:srgbClr val="000000"/>
                      </a:solidFill>
                      <a:effectLst/>
                      <a:uLnTx/>
                      <a:uFillTx/>
                      <a:latin typeface="Arial" charset="0"/>
                      <a:ea typeface="+mn-ea"/>
                      <a:cs typeface="+mn-cs"/>
                    </a:rPr>
                    <a:t>Canyon</a:t>
                  </a:r>
                  <a:endParaRPr kumimoji="0" lang="en-US" altLang="en-US" sz="700" b="1" i="0" u="none" strike="noStrike" kern="1200" cap="none" spc="0" normalizeH="0" baseline="0" noProof="0">
                    <a:ln>
                      <a:noFill/>
                    </a:ln>
                    <a:solidFill>
                      <a:prstClr val="black"/>
                    </a:solidFill>
                    <a:effectLst/>
                    <a:uLnTx/>
                    <a:uFillTx/>
                    <a:latin typeface="Arial" charset="0"/>
                    <a:ea typeface="+mn-ea"/>
                    <a:cs typeface="+mn-cs"/>
                  </a:endParaRPr>
                </a:p>
              </p:txBody>
            </p:sp>
            <p:sp>
              <p:nvSpPr>
                <p:cNvPr id="106850" name="Rectangle 386"/>
                <p:cNvSpPr>
                  <a:spLocks noChangeArrowheads="1"/>
                </p:cNvSpPr>
                <p:nvPr/>
              </p:nvSpPr>
              <p:spPr bwMode="auto">
                <a:xfrm>
                  <a:off x="1548391" y="2992438"/>
                  <a:ext cx="306790"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700" b="1" i="0" u="none" strike="noStrike" kern="1200" cap="none" spc="0" normalizeH="0" baseline="0" noProof="0">
                      <a:ln>
                        <a:noFill/>
                      </a:ln>
                      <a:solidFill>
                        <a:srgbClr val="000000"/>
                      </a:solidFill>
                      <a:effectLst/>
                      <a:uLnTx/>
                      <a:uFillTx/>
                      <a:latin typeface="Arial" charset="0"/>
                      <a:ea typeface="+mn-ea"/>
                      <a:cs typeface="+mn-cs"/>
                    </a:rPr>
                    <a:t>Strawn</a:t>
                  </a:r>
                  <a:endParaRPr kumimoji="0" lang="en-US" altLang="en-US" sz="1800" b="1" i="0" u="none" strike="noStrike" kern="1200" cap="none" spc="0" normalizeH="0" baseline="0" noProof="0">
                    <a:ln>
                      <a:noFill/>
                    </a:ln>
                    <a:solidFill>
                      <a:prstClr val="black"/>
                    </a:solidFill>
                    <a:effectLst/>
                    <a:uLnTx/>
                    <a:uFillTx/>
                    <a:latin typeface="Arial" charset="0"/>
                    <a:ea typeface="+mn-ea"/>
                    <a:cs typeface="+mn-cs"/>
                  </a:endParaRPr>
                </a:p>
              </p:txBody>
            </p:sp>
            <p:sp>
              <p:nvSpPr>
                <p:cNvPr id="106851" name="Rectangle 387"/>
                <p:cNvSpPr>
                  <a:spLocks noChangeArrowheads="1"/>
                </p:cNvSpPr>
                <p:nvPr/>
              </p:nvSpPr>
              <p:spPr bwMode="auto">
                <a:xfrm>
                  <a:off x="1734976" y="3161506"/>
                  <a:ext cx="254291"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700" b="1" i="0" u="none" strike="noStrike" kern="1200" cap="none" spc="0" normalizeH="0" baseline="0" noProof="0">
                      <a:ln>
                        <a:noFill/>
                      </a:ln>
                      <a:solidFill>
                        <a:srgbClr val="000000"/>
                      </a:solidFill>
                      <a:effectLst/>
                      <a:uLnTx/>
                      <a:uFillTx/>
                      <a:latin typeface="Arial" charset="0"/>
                      <a:ea typeface="+mn-ea"/>
                      <a:cs typeface="+mn-cs"/>
                    </a:rPr>
                    <a:t>Atoka</a:t>
                  </a:r>
                  <a:endParaRPr kumimoji="0" lang="en-US" altLang="en-US" sz="1800" b="1" i="0" u="none" strike="noStrike" kern="1200" cap="none" spc="0" normalizeH="0" baseline="0" noProof="0">
                    <a:ln>
                      <a:noFill/>
                    </a:ln>
                    <a:solidFill>
                      <a:prstClr val="black"/>
                    </a:solidFill>
                    <a:effectLst/>
                    <a:uLnTx/>
                    <a:uFillTx/>
                    <a:latin typeface="Arial" charset="0"/>
                    <a:ea typeface="+mn-ea"/>
                    <a:cs typeface="+mn-cs"/>
                  </a:endParaRPr>
                </a:p>
              </p:txBody>
            </p:sp>
            <p:sp>
              <p:nvSpPr>
                <p:cNvPr id="106852" name="Rectangle 389"/>
                <p:cNvSpPr>
                  <a:spLocks noChangeArrowheads="1"/>
                </p:cNvSpPr>
                <p:nvPr/>
              </p:nvSpPr>
              <p:spPr bwMode="auto">
                <a:xfrm>
                  <a:off x="1588079" y="3722688"/>
                  <a:ext cx="477411"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700" b="1" i="0" u="none" strike="noStrike" kern="1200" cap="none" spc="0" normalizeH="0" baseline="0" noProof="0">
                      <a:ln>
                        <a:noFill/>
                      </a:ln>
                      <a:solidFill>
                        <a:srgbClr val="000000"/>
                      </a:solidFill>
                      <a:effectLst/>
                      <a:uLnTx/>
                      <a:uFillTx/>
                      <a:latin typeface="Arial" charset="0"/>
                      <a:ea typeface="+mn-ea"/>
                      <a:cs typeface="+mn-cs"/>
                    </a:rPr>
                    <a:t>L. Miss Lm</a:t>
                  </a:r>
                  <a:endParaRPr kumimoji="0" lang="en-US" altLang="en-US" sz="1800" b="1" i="0" u="none" strike="noStrike" kern="1200" cap="none" spc="0" normalizeH="0" baseline="0" noProof="0">
                    <a:ln>
                      <a:noFill/>
                    </a:ln>
                    <a:solidFill>
                      <a:prstClr val="black"/>
                    </a:solidFill>
                    <a:effectLst/>
                    <a:uLnTx/>
                    <a:uFillTx/>
                    <a:latin typeface="Arial" charset="0"/>
                    <a:ea typeface="+mn-ea"/>
                    <a:cs typeface="+mn-cs"/>
                  </a:endParaRPr>
                </a:p>
              </p:txBody>
            </p:sp>
            <p:sp>
              <p:nvSpPr>
                <p:cNvPr id="106853" name="Rectangle 391"/>
                <p:cNvSpPr>
                  <a:spLocks noChangeArrowheads="1"/>
                </p:cNvSpPr>
                <p:nvPr/>
              </p:nvSpPr>
              <p:spPr bwMode="auto">
                <a:xfrm>
                  <a:off x="1627766" y="4008438"/>
                  <a:ext cx="433115"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700" b="1" i="0" u="none" strike="noStrike" kern="1200" cap="none" spc="0" normalizeH="0" baseline="0" noProof="0">
                      <a:ln>
                        <a:noFill/>
                      </a:ln>
                      <a:solidFill>
                        <a:srgbClr val="000000"/>
                      </a:solidFill>
                      <a:effectLst/>
                      <a:uLnTx/>
                      <a:uFillTx/>
                      <a:latin typeface="Arial" charset="0"/>
                      <a:ea typeface="+mn-ea"/>
                      <a:cs typeface="+mn-cs"/>
                    </a:rPr>
                    <a:t>Woodford</a:t>
                  </a:r>
                  <a:endParaRPr kumimoji="0" lang="en-US" altLang="en-US" sz="1800" b="1" i="0" u="none" strike="noStrike" kern="1200" cap="none" spc="0" normalizeH="0" baseline="0" noProof="0">
                    <a:ln>
                      <a:noFill/>
                    </a:ln>
                    <a:solidFill>
                      <a:prstClr val="black"/>
                    </a:solidFill>
                    <a:effectLst/>
                    <a:uLnTx/>
                    <a:uFillTx/>
                    <a:latin typeface="Arial" charset="0"/>
                    <a:ea typeface="+mn-ea"/>
                    <a:cs typeface="+mn-cs"/>
                  </a:endParaRPr>
                </a:p>
              </p:txBody>
            </p:sp>
            <p:sp>
              <p:nvSpPr>
                <p:cNvPr id="106854" name="Rectangle 392"/>
                <p:cNvSpPr>
                  <a:spLocks noChangeArrowheads="1"/>
                </p:cNvSpPr>
                <p:nvPr/>
              </p:nvSpPr>
              <p:spPr bwMode="auto">
                <a:xfrm>
                  <a:off x="1393748" y="4398963"/>
                  <a:ext cx="928761"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700" b="1" i="0" u="none" strike="noStrike" kern="1200" cap="none" spc="0" normalizeH="0" baseline="0" noProof="0" dirty="0">
                      <a:ln>
                        <a:noFill/>
                      </a:ln>
                      <a:solidFill>
                        <a:srgbClr val="000000"/>
                      </a:solidFill>
                      <a:effectLst/>
                      <a:uLnTx/>
                      <a:uFillTx/>
                      <a:latin typeface="Arial" charset="0"/>
                      <a:ea typeface="+mn-ea"/>
                      <a:cs typeface="+mn-cs"/>
                    </a:rPr>
                    <a:t>Devonian (</a:t>
                  </a:r>
                  <a:r>
                    <a:rPr kumimoji="0" lang="en-US" altLang="en-US" sz="700" b="1" i="0" u="none" strike="noStrike" kern="1200" cap="none" spc="0" normalizeH="0" baseline="0" noProof="0" dirty="0" err="1">
                      <a:ln>
                        <a:noFill/>
                      </a:ln>
                      <a:solidFill>
                        <a:srgbClr val="000000"/>
                      </a:solidFill>
                      <a:effectLst/>
                      <a:uLnTx/>
                      <a:uFillTx/>
                      <a:latin typeface="Arial" charset="0"/>
                      <a:ea typeface="+mn-ea"/>
                      <a:cs typeface="+mn-cs"/>
                    </a:rPr>
                    <a:t>Thirtyone</a:t>
                  </a:r>
                  <a:r>
                    <a:rPr kumimoji="0" lang="en-US" altLang="en-US" sz="700" b="1" i="0" u="none" strike="noStrike" kern="1200" cap="none" spc="0" normalizeH="0" baseline="0" noProof="0" dirty="0">
                      <a:ln>
                        <a:noFill/>
                      </a:ln>
                      <a:solidFill>
                        <a:srgbClr val="000000"/>
                      </a:solidFill>
                      <a:effectLst/>
                      <a:uLnTx/>
                      <a:uFillTx/>
                      <a:latin typeface="Arial" charset="0"/>
                      <a:ea typeface="+mn-ea"/>
                      <a:cs typeface="+mn-cs"/>
                    </a:rPr>
                    <a:t>)</a:t>
                  </a:r>
                  <a:endParaRPr kumimoji="0" lang="en-US" altLang="en-US" sz="1800" b="1"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106855" name="Rectangle 393"/>
                <p:cNvSpPr>
                  <a:spLocks noChangeArrowheads="1"/>
                </p:cNvSpPr>
                <p:nvPr/>
              </p:nvSpPr>
              <p:spPr bwMode="auto">
                <a:xfrm>
                  <a:off x="1333423" y="4546421"/>
                  <a:ext cx="1054897"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700" b="1" i="0" u="none" strike="noStrike" kern="1200" cap="none" spc="0" normalizeH="0" baseline="0" noProof="0" dirty="0">
                      <a:ln>
                        <a:noFill/>
                      </a:ln>
                      <a:solidFill>
                        <a:srgbClr val="000000"/>
                      </a:solidFill>
                      <a:effectLst/>
                      <a:uLnTx/>
                      <a:uFillTx/>
                      <a:latin typeface="Arial" charset="0"/>
                      <a:ea typeface="+mn-ea"/>
                      <a:cs typeface="+mn-cs"/>
                    </a:rPr>
                    <a:t>Upper Silurian (</a:t>
                  </a:r>
                  <a:r>
                    <a:rPr kumimoji="0" lang="en-US" altLang="en-US" sz="700" b="1" i="0" u="none" strike="noStrike" kern="1200" cap="none" spc="0" normalizeH="0" baseline="0" noProof="0" dirty="0" err="1">
                      <a:ln>
                        <a:noFill/>
                      </a:ln>
                      <a:solidFill>
                        <a:srgbClr val="000000"/>
                      </a:solidFill>
                      <a:effectLst/>
                      <a:uLnTx/>
                      <a:uFillTx/>
                      <a:latin typeface="Arial" charset="0"/>
                      <a:ea typeface="+mn-ea"/>
                      <a:cs typeface="+mn-cs"/>
                    </a:rPr>
                    <a:t>Wristen</a:t>
                  </a:r>
                  <a:r>
                    <a:rPr kumimoji="0" lang="en-US" altLang="en-US" sz="700" b="1" i="0" u="none" strike="noStrike" kern="1200" cap="none" spc="0" normalizeH="0" baseline="0" noProof="0" dirty="0">
                      <a:ln>
                        <a:noFill/>
                      </a:ln>
                      <a:solidFill>
                        <a:srgbClr val="000000"/>
                      </a:solidFill>
                      <a:effectLst/>
                      <a:uLnTx/>
                      <a:uFillTx/>
                      <a:latin typeface="Arial" charset="0"/>
                      <a:ea typeface="+mn-ea"/>
                      <a:cs typeface="+mn-cs"/>
                    </a:rPr>
                    <a:t>)</a:t>
                  </a:r>
                  <a:endParaRPr kumimoji="0" lang="en-US" altLang="en-US" sz="1800" b="1"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106856" name="Rectangle 394"/>
                <p:cNvSpPr>
                  <a:spLocks noChangeArrowheads="1"/>
                </p:cNvSpPr>
                <p:nvPr/>
              </p:nvSpPr>
              <p:spPr bwMode="auto">
                <a:xfrm>
                  <a:off x="1588079" y="4783138"/>
                  <a:ext cx="479051"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700" b="1" i="0" u="none" strike="noStrike" kern="1200" cap="none" spc="0" normalizeH="0" baseline="0" noProof="0">
                      <a:ln>
                        <a:noFill/>
                      </a:ln>
                      <a:solidFill>
                        <a:srgbClr val="000000"/>
                      </a:solidFill>
                      <a:effectLst/>
                      <a:uLnTx/>
                      <a:uFillTx/>
                      <a:latin typeface="Arial" charset="0"/>
                      <a:ea typeface="+mn-ea"/>
                      <a:cs typeface="+mn-cs"/>
                    </a:rPr>
                    <a:t>Fusselman</a:t>
                  </a:r>
                  <a:endParaRPr kumimoji="0" lang="en-US" altLang="en-US" sz="1800" b="1" i="0" u="none" strike="noStrike" kern="1200" cap="none" spc="0" normalizeH="0" baseline="0" noProof="0">
                    <a:ln>
                      <a:noFill/>
                    </a:ln>
                    <a:solidFill>
                      <a:prstClr val="black"/>
                    </a:solidFill>
                    <a:effectLst/>
                    <a:uLnTx/>
                    <a:uFillTx/>
                    <a:latin typeface="Arial" charset="0"/>
                    <a:ea typeface="+mn-ea"/>
                    <a:cs typeface="+mn-cs"/>
                  </a:endParaRPr>
                </a:p>
              </p:txBody>
            </p:sp>
            <p:sp>
              <p:nvSpPr>
                <p:cNvPr id="106857" name="Rectangle 395"/>
                <p:cNvSpPr>
                  <a:spLocks noChangeArrowheads="1"/>
                </p:cNvSpPr>
                <p:nvPr/>
              </p:nvSpPr>
              <p:spPr bwMode="auto">
                <a:xfrm>
                  <a:off x="1639582" y="4994777"/>
                  <a:ext cx="377335"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700" b="1" i="0" u="none" strike="noStrike" kern="1200" cap="none" spc="0" normalizeH="0" baseline="0" noProof="0">
                      <a:ln>
                        <a:noFill/>
                      </a:ln>
                      <a:solidFill>
                        <a:srgbClr val="000000"/>
                      </a:solidFill>
                      <a:effectLst/>
                      <a:uLnTx/>
                      <a:uFillTx/>
                      <a:latin typeface="Arial" charset="0"/>
                      <a:ea typeface="+mn-ea"/>
                      <a:cs typeface="+mn-cs"/>
                    </a:rPr>
                    <a:t>Montoya</a:t>
                  </a:r>
                  <a:endParaRPr kumimoji="0" lang="en-US" altLang="en-US" sz="1800" b="1" i="0" u="none" strike="noStrike" kern="1200" cap="none" spc="0" normalizeH="0" baseline="0" noProof="0">
                    <a:ln>
                      <a:noFill/>
                    </a:ln>
                    <a:solidFill>
                      <a:prstClr val="black"/>
                    </a:solidFill>
                    <a:effectLst/>
                    <a:uLnTx/>
                    <a:uFillTx/>
                    <a:latin typeface="Arial" charset="0"/>
                    <a:ea typeface="+mn-ea"/>
                    <a:cs typeface="+mn-cs"/>
                  </a:endParaRPr>
                </a:p>
              </p:txBody>
            </p:sp>
            <p:sp>
              <p:nvSpPr>
                <p:cNvPr id="106858" name="Rectangle 396"/>
                <p:cNvSpPr>
                  <a:spLocks noChangeArrowheads="1"/>
                </p:cNvSpPr>
                <p:nvPr/>
              </p:nvSpPr>
              <p:spPr bwMode="auto">
                <a:xfrm>
                  <a:off x="1580158" y="5711825"/>
                  <a:ext cx="51022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700" b="1" i="0" u="none" strike="noStrike" kern="1200" cap="none" spc="0" normalizeH="0" baseline="0" noProof="0">
                      <a:ln>
                        <a:noFill/>
                      </a:ln>
                      <a:solidFill>
                        <a:srgbClr val="000000"/>
                      </a:solidFill>
                      <a:effectLst/>
                      <a:uLnTx/>
                      <a:uFillTx/>
                      <a:latin typeface="Arial" charset="0"/>
                      <a:ea typeface="+mn-ea"/>
                      <a:cs typeface="+mn-cs"/>
                    </a:rPr>
                    <a:t>Ellenburger</a:t>
                  </a:r>
                  <a:endParaRPr kumimoji="0" lang="en-US" altLang="en-US" sz="1800" b="1" i="0" u="none" strike="noStrike" kern="1200" cap="none" spc="0" normalizeH="0" baseline="0" noProof="0">
                    <a:ln>
                      <a:noFill/>
                    </a:ln>
                    <a:solidFill>
                      <a:prstClr val="black"/>
                    </a:solidFill>
                    <a:effectLst/>
                    <a:uLnTx/>
                    <a:uFillTx/>
                    <a:latin typeface="Arial" charset="0"/>
                    <a:ea typeface="+mn-ea"/>
                    <a:cs typeface="+mn-cs"/>
                  </a:endParaRPr>
                </a:p>
              </p:txBody>
            </p:sp>
            <p:sp>
              <p:nvSpPr>
                <p:cNvPr id="106859" name="Rectangle 397"/>
                <p:cNvSpPr>
                  <a:spLocks noChangeArrowheads="1"/>
                </p:cNvSpPr>
                <p:nvPr/>
              </p:nvSpPr>
              <p:spPr bwMode="auto">
                <a:xfrm>
                  <a:off x="1669038" y="763588"/>
                  <a:ext cx="316634"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700" b="1" i="0" u="none" strike="noStrike" kern="1200" cap="none" spc="0" normalizeH="0" baseline="0" noProof="0">
                      <a:ln>
                        <a:noFill/>
                      </a:ln>
                      <a:solidFill>
                        <a:srgbClr val="000000"/>
                      </a:solidFill>
                      <a:effectLst/>
                      <a:uLnTx/>
                      <a:uFillTx/>
                      <a:latin typeface="Arial" charset="0"/>
                      <a:ea typeface="+mn-ea"/>
                      <a:cs typeface="+mn-cs"/>
                    </a:rPr>
                    <a:t>Rustler</a:t>
                  </a:r>
                  <a:endParaRPr kumimoji="0" lang="en-US" altLang="en-US" sz="1800" b="1" i="0" u="none" strike="noStrike" kern="1200" cap="none" spc="0" normalizeH="0" baseline="0" noProof="0">
                    <a:ln>
                      <a:noFill/>
                    </a:ln>
                    <a:solidFill>
                      <a:prstClr val="black"/>
                    </a:solidFill>
                    <a:effectLst/>
                    <a:uLnTx/>
                    <a:uFillTx/>
                    <a:latin typeface="Arial" charset="0"/>
                    <a:ea typeface="+mn-ea"/>
                    <a:cs typeface="+mn-cs"/>
                  </a:endParaRPr>
                </a:p>
              </p:txBody>
            </p:sp>
            <p:sp>
              <p:nvSpPr>
                <p:cNvPr id="106860" name="Rectangle 410"/>
                <p:cNvSpPr>
                  <a:spLocks noChangeArrowheads="1"/>
                </p:cNvSpPr>
                <p:nvPr/>
              </p:nvSpPr>
              <p:spPr bwMode="auto">
                <a:xfrm>
                  <a:off x="1767789" y="1090613"/>
                  <a:ext cx="275618"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700" b="1" i="0" u="none" strike="noStrike" kern="1200" cap="none" spc="0" normalizeH="0" baseline="0" noProof="0">
                      <a:ln>
                        <a:noFill/>
                      </a:ln>
                      <a:solidFill>
                        <a:srgbClr val="000000"/>
                      </a:solidFill>
                      <a:effectLst/>
                      <a:uLnTx/>
                      <a:uFillTx/>
                      <a:latin typeface="Arial" charset="0"/>
                      <a:ea typeface="+mn-ea"/>
                      <a:cs typeface="+mn-cs"/>
                    </a:rPr>
                    <a:t>Lamar</a:t>
                  </a:r>
                  <a:endParaRPr kumimoji="0" lang="en-US" altLang="en-US" sz="1800" b="1" i="0" u="none" strike="noStrike" kern="1200" cap="none" spc="0" normalizeH="0" baseline="0" noProof="0">
                    <a:ln>
                      <a:noFill/>
                    </a:ln>
                    <a:solidFill>
                      <a:prstClr val="black"/>
                    </a:solidFill>
                    <a:effectLst/>
                    <a:uLnTx/>
                    <a:uFillTx/>
                    <a:latin typeface="Arial" charset="0"/>
                    <a:ea typeface="+mn-ea"/>
                    <a:cs typeface="+mn-cs"/>
                  </a:endParaRPr>
                </a:p>
              </p:txBody>
            </p:sp>
            <p:sp>
              <p:nvSpPr>
                <p:cNvPr id="106861" name="Rectangle 412"/>
                <p:cNvSpPr>
                  <a:spLocks noChangeArrowheads="1"/>
                </p:cNvSpPr>
                <p:nvPr/>
              </p:nvSpPr>
              <p:spPr bwMode="auto">
                <a:xfrm>
                  <a:off x="1606517" y="1496384"/>
                  <a:ext cx="656234"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700" b="1" i="0" u="none" strike="noStrike" kern="1200" cap="none" spc="0" normalizeH="0" baseline="0" noProof="0">
                      <a:ln>
                        <a:noFill/>
                      </a:ln>
                      <a:solidFill>
                        <a:srgbClr val="000000"/>
                      </a:solidFill>
                      <a:effectLst/>
                      <a:uLnTx/>
                      <a:uFillTx/>
                      <a:latin typeface="Arial" charset="0"/>
                      <a:ea typeface="+mn-ea"/>
                      <a:cs typeface="+mn-cs"/>
                    </a:rPr>
                    <a:t>Cherry Canyon</a:t>
                  </a:r>
                  <a:endParaRPr kumimoji="0" lang="en-US" altLang="en-US" sz="1800" b="1" i="0" u="none" strike="noStrike" kern="1200" cap="none" spc="0" normalizeH="0" baseline="0" noProof="0">
                    <a:ln>
                      <a:noFill/>
                    </a:ln>
                    <a:solidFill>
                      <a:prstClr val="black"/>
                    </a:solidFill>
                    <a:effectLst/>
                    <a:uLnTx/>
                    <a:uFillTx/>
                    <a:latin typeface="Arial" charset="0"/>
                    <a:ea typeface="+mn-ea"/>
                    <a:cs typeface="+mn-cs"/>
                  </a:endParaRPr>
                </a:p>
              </p:txBody>
            </p:sp>
            <p:sp>
              <p:nvSpPr>
                <p:cNvPr id="106862" name="Rectangle 413"/>
                <p:cNvSpPr>
                  <a:spLocks noChangeArrowheads="1"/>
                </p:cNvSpPr>
                <p:nvPr/>
              </p:nvSpPr>
              <p:spPr bwMode="auto">
                <a:xfrm>
                  <a:off x="1609562" y="1676400"/>
                  <a:ext cx="582409"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600" b="1" i="0" u="none" strike="noStrike" kern="1200" cap="none" spc="0" normalizeH="0" baseline="0" noProof="0" dirty="0">
                      <a:ln>
                        <a:noFill/>
                      </a:ln>
                      <a:solidFill>
                        <a:srgbClr val="000000"/>
                      </a:solidFill>
                      <a:effectLst/>
                      <a:uLnTx/>
                      <a:uFillTx/>
                      <a:latin typeface="Arial" charset="0"/>
                      <a:ea typeface="+mn-ea"/>
                      <a:cs typeface="+mn-cs"/>
                    </a:rPr>
                    <a:t>Brushy Canyon</a:t>
                  </a:r>
                  <a:endParaRPr kumimoji="0" lang="en-US" altLang="en-US" sz="1600" b="1"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106864" name="Rectangle 437"/>
                <p:cNvSpPr>
                  <a:spLocks noChangeArrowheads="1"/>
                </p:cNvSpPr>
                <p:nvPr/>
              </p:nvSpPr>
              <p:spPr bwMode="auto">
                <a:xfrm>
                  <a:off x="1711904" y="5116513"/>
                  <a:ext cx="319915"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600" b="1" i="0" u="none" strike="noStrike" kern="1200" cap="none" spc="0" normalizeH="0" baseline="0" noProof="0">
                      <a:ln>
                        <a:noFill/>
                      </a:ln>
                      <a:solidFill>
                        <a:srgbClr val="000000"/>
                      </a:solidFill>
                      <a:effectLst/>
                      <a:uLnTx/>
                      <a:uFillTx/>
                      <a:latin typeface="Arial" charset="0"/>
                      <a:ea typeface="+mn-ea"/>
                      <a:cs typeface="+mn-cs"/>
                    </a:rPr>
                    <a:t>Bromide</a:t>
                  </a:r>
                  <a:endParaRPr kumimoji="0" lang="en-US" altLang="en-US" sz="1600" b="1" i="0" u="none" strike="noStrike" kern="1200" cap="none" spc="0" normalizeH="0" baseline="0" noProof="0">
                    <a:ln>
                      <a:noFill/>
                    </a:ln>
                    <a:solidFill>
                      <a:prstClr val="black"/>
                    </a:solidFill>
                    <a:effectLst/>
                    <a:uLnTx/>
                    <a:uFillTx/>
                    <a:latin typeface="Arial" charset="0"/>
                    <a:ea typeface="+mn-ea"/>
                    <a:cs typeface="+mn-cs"/>
                  </a:endParaRPr>
                </a:p>
              </p:txBody>
            </p:sp>
            <p:sp>
              <p:nvSpPr>
                <p:cNvPr id="106865" name="Rectangle 438"/>
                <p:cNvSpPr>
                  <a:spLocks noChangeArrowheads="1"/>
                </p:cNvSpPr>
                <p:nvPr/>
              </p:nvSpPr>
              <p:spPr bwMode="auto">
                <a:xfrm>
                  <a:off x="1473779" y="5207000"/>
                  <a:ext cx="300228"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500" b="1" i="0" u="none" strike="noStrike" kern="1200" cap="none" spc="0" normalizeH="0" baseline="0" noProof="0">
                      <a:ln>
                        <a:noFill/>
                      </a:ln>
                      <a:solidFill>
                        <a:srgbClr val="000000"/>
                      </a:solidFill>
                      <a:effectLst/>
                      <a:uLnTx/>
                      <a:uFillTx/>
                      <a:latin typeface="Arial" charset="0"/>
                      <a:ea typeface="+mn-ea"/>
                      <a:cs typeface="+mn-cs"/>
                    </a:rPr>
                    <a:t>Tulip Crk.</a:t>
                  </a:r>
                  <a:endParaRPr kumimoji="0" lang="en-US" altLang="en-US" sz="1800" b="1" i="0" u="none" strike="noStrike" kern="1200" cap="none" spc="0" normalizeH="0" baseline="0" noProof="0">
                    <a:ln>
                      <a:noFill/>
                    </a:ln>
                    <a:solidFill>
                      <a:prstClr val="black"/>
                    </a:solidFill>
                    <a:effectLst/>
                    <a:uLnTx/>
                    <a:uFillTx/>
                    <a:latin typeface="Arial" charset="0"/>
                    <a:ea typeface="+mn-ea"/>
                    <a:cs typeface="+mn-cs"/>
                  </a:endParaRPr>
                </a:p>
              </p:txBody>
            </p:sp>
            <p:sp>
              <p:nvSpPr>
                <p:cNvPr id="106866" name="Rectangle 439"/>
                <p:cNvSpPr>
                  <a:spLocks noChangeArrowheads="1"/>
                </p:cNvSpPr>
                <p:nvPr/>
              </p:nvSpPr>
              <p:spPr bwMode="auto">
                <a:xfrm>
                  <a:off x="1473779" y="5314950"/>
                  <a:ext cx="201793"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500" b="1" i="0" u="none" strike="noStrike" kern="1200" cap="none" spc="0" normalizeH="0" baseline="0" noProof="0">
                      <a:ln>
                        <a:noFill/>
                      </a:ln>
                      <a:solidFill>
                        <a:srgbClr val="000000"/>
                      </a:solidFill>
                      <a:effectLst/>
                      <a:uLnTx/>
                      <a:uFillTx/>
                      <a:latin typeface="Arial" charset="0"/>
                      <a:ea typeface="+mn-ea"/>
                      <a:cs typeface="+mn-cs"/>
                    </a:rPr>
                    <a:t>Mclish</a:t>
                  </a:r>
                  <a:endParaRPr kumimoji="0" lang="en-US" altLang="en-US" sz="1800" b="1" i="0" u="none" strike="noStrike" kern="1200" cap="none" spc="0" normalizeH="0" baseline="0" noProof="0">
                    <a:ln>
                      <a:noFill/>
                    </a:ln>
                    <a:solidFill>
                      <a:prstClr val="black"/>
                    </a:solidFill>
                    <a:effectLst/>
                    <a:uLnTx/>
                    <a:uFillTx/>
                    <a:latin typeface="Arial" charset="0"/>
                    <a:ea typeface="+mn-ea"/>
                    <a:cs typeface="+mn-cs"/>
                  </a:endParaRPr>
                </a:p>
              </p:txBody>
            </p:sp>
            <p:sp>
              <p:nvSpPr>
                <p:cNvPr id="106867" name="Rectangle 440"/>
                <p:cNvSpPr>
                  <a:spLocks noChangeArrowheads="1"/>
                </p:cNvSpPr>
                <p:nvPr/>
              </p:nvSpPr>
              <p:spPr bwMode="auto">
                <a:xfrm>
                  <a:off x="1473779" y="5422900"/>
                  <a:ext cx="287103"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500" b="1" i="0" u="none" strike="noStrike" kern="1200" cap="none" spc="0" normalizeH="0" baseline="0" noProof="0">
                      <a:ln>
                        <a:noFill/>
                      </a:ln>
                      <a:solidFill>
                        <a:srgbClr val="000000"/>
                      </a:solidFill>
                      <a:effectLst/>
                      <a:uLnTx/>
                      <a:uFillTx/>
                      <a:latin typeface="Arial" charset="0"/>
                      <a:ea typeface="+mn-ea"/>
                      <a:cs typeface="+mn-cs"/>
                    </a:rPr>
                    <a:t>Oil Creek</a:t>
                  </a:r>
                  <a:endParaRPr kumimoji="0" lang="en-US" altLang="en-US" sz="1800" b="1" i="0" u="none" strike="noStrike" kern="1200" cap="none" spc="0" normalizeH="0" baseline="0" noProof="0">
                    <a:ln>
                      <a:noFill/>
                    </a:ln>
                    <a:solidFill>
                      <a:prstClr val="black"/>
                    </a:solidFill>
                    <a:effectLst/>
                    <a:uLnTx/>
                    <a:uFillTx/>
                    <a:latin typeface="Arial" charset="0"/>
                    <a:ea typeface="+mn-ea"/>
                    <a:cs typeface="+mn-cs"/>
                  </a:endParaRPr>
                </a:p>
              </p:txBody>
            </p:sp>
            <p:sp>
              <p:nvSpPr>
                <p:cNvPr id="106868" name="Rectangle 441"/>
                <p:cNvSpPr>
                  <a:spLocks noChangeArrowheads="1"/>
                </p:cNvSpPr>
                <p:nvPr/>
              </p:nvSpPr>
              <p:spPr bwMode="auto">
                <a:xfrm rot="16200000">
                  <a:off x="1119525" y="5314596"/>
                  <a:ext cx="378309" cy="110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700" b="1" i="0" u="none" strike="noStrike" kern="1200" cap="none" spc="0" normalizeH="0" baseline="0" noProof="0">
                      <a:ln>
                        <a:noFill/>
                      </a:ln>
                      <a:solidFill>
                        <a:srgbClr val="000000"/>
                      </a:solidFill>
                      <a:effectLst/>
                      <a:uLnTx/>
                      <a:uFillTx/>
                      <a:latin typeface="Arial" charset="0"/>
                      <a:ea typeface="+mn-ea"/>
                      <a:cs typeface="+mn-cs"/>
                    </a:rPr>
                    <a:t>Simpson</a:t>
                  </a:r>
                  <a:endParaRPr kumimoji="0" lang="en-US" altLang="en-US" sz="1800" b="1" i="0" u="none" strike="noStrike" kern="1200" cap="none" spc="0" normalizeH="0" baseline="0" noProof="0">
                    <a:ln>
                      <a:noFill/>
                    </a:ln>
                    <a:solidFill>
                      <a:prstClr val="black"/>
                    </a:solidFill>
                    <a:effectLst/>
                    <a:uLnTx/>
                    <a:uFillTx/>
                    <a:latin typeface="Arial" charset="0"/>
                    <a:ea typeface="+mn-ea"/>
                    <a:cs typeface="+mn-cs"/>
                  </a:endParaRPr>
                </a:p>
              </p:txBody>
            </p:sp>
            <p:sp>
              <p:nvSpPr>
                <p:cNvPr id="106869" name="Rectangle 442"/>
                <p:cNvSpPr>
                  <a:spLocks noChangeArrowheads="1"/>
                </p:cNvSpPr>
                <p:nvPr/>
              </p:nvSpPr>
              <p:spPr bwMode="auto">
                <a:xfrm>
                  <a:off x="1964316" y="5245100"/>
                  <a:ext cx="329758"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500" b="1" i="0" u="none" strike="noStrike" kern="1200" cap="none" spc="0" normalizeH="0" baseline="0" noProof="0">
                      <a:ln>
                        <a:noFill/>
                      </a:ln>
                      <a:solidFill>
                        <a:srgbClr val="000000"/>
                      </a:solidFill>
                      <a:effectLst/>
                      <a:uLnTx/>
                      <a:uFillTx/>
                      <a:latin typeface="Arial" charset="0"/>
                      <a:ea typeface="+mn-ea"/>
                      <a:cs typeface="+mn-cs"/>
                    </a:rPr>
                    <a:t>McKee Sd.</a:t>
                  </a:r>
                  <a:endParaRPr kumimoji="0" lang="en-US" altLang="en-US" sz="1800" b="1" i="0" u="none" strike="noStrike" kern="1200" cap="none" spc="0" normalizeH="0" baseline="0" noProof="0">
                    <a:ln>
                      <a:noFill/>
                    </a:ln>
                    <a:solidFill>
                      <a:prstClr val="black"/>
                    </a:solidFill>
                    <a:effectLst/>
                    <a:uLnTx/>
                    <a:uFillTx/>
                    <a:latin typeface="Arial" charset="0"/>
                    <a:ea typeface="+mn-ea"/>
                    <a:cs typeface="+mn-cs"/>
                  </a:endParaRPr>
                </a:p>
              </p:txBody>
            </p:sp>
            <p:sp>
              <p:nvSpPr>
                <p:cNvPr id="106870" name="Rectangle 443"/>
                <p:cNvSpPr>
                  <a:spLocks noChangeArrowheads="1"/>
                </p:cNvSpPr>
                <p:nvPr/>
              </p:nvSpPr>
              <p:spPr bwMode="auto">
                <a:xfrm>
                  <a:off x="1948441" y="5360988"/>
                  <a:ext cx="369132"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500" b="1" i="0" u="none" strike="noStrike" kern="1200" cap="none" spc="0" normalizeH="0" baseline="0" noProof="0">
                      <a:ln>
                        <a:noFill/>
                      </a:ln>
                      <a:solidFill>
                        <a:srgbClr val="000000"/>
                      </a:solidFill>
                      <a:effectLst/>
                      <a:uLnTx/>
                      <a:uFillTx/>
                      <a:latin typeface="Arial" charset="0"/>
                      <a:ea typeface="+mn-ea"/>
                      <a:cs typeface="+mn-cs"/>
                    </a:rPr>
                    <a:t>Waddell Sd.</a:t>
                  </a:r>
                  <a:endParaRPr kumimoji="0" lang="en-US" altLang="en-US" sz="1800" b="1" i="0" u="none" strike="noStrike" kern="1200" cap="none" spc="0" normalizeH="0" baseline="0" noProof="0">
                    <a:ln>
                      <a:noFill/>
                    </a:ln>
                    <a:solidFill>
                      <a:prstClr val="black"/>
                    </a:solidFill>
                    <a:effectLst/>
                    <a:uLnTx/>
                    <a:uFillTx/>
                    <a:latin typeface="Arial" charset="0"/>
                    <a:ea typeface="+mn-ea"/>
                    <a:cs typeface="+mn-cs"/>
                  </a:endParaRPr>
                </a:p>
              </p:txBody>
            </p:sp>
            <p:sp>
              <p:nvSpPr>
                <p:cNvPr id="106871" name="Rectangle 444"/>
                <p:cNvSpPr>
                  <a:spLocks noChangeArrowheads="1"/>
                </p:cNvSpPr>
                <p:nvPr/>
              </p:nvSpPr>
              <p:spPr bwMode="auto">
                <a:xfrm>
                  <a:off x="1956379" y="5470525"/>
                  <a:ext cx="357648"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500" b="1" i="0" u="none" strike="noStrike" kern="1200" cap="none" spc="0" normalizeH="0" baseline="0" noProof="0">
                      <a:ln>
                        <a:noFill/>
                      </a:ln>
                      <a:solidFill>
                        <a:srgbClr val="000000"/>
                      </a:solidFill>
                      <a:effectLst/>
                      <a:uLnTx/>
                      <a:uFillTx/>
                      <a:latin typeface="Arial" charset="0"/>
                      <a:ea typeface="+mn-ea"/>
                      <a:cs typeface="+mn-cs"/>
                    </a:rPr>
                    <a:t>Connell Sd.</a:t>
                  </a:r>
                  <a:endParaRPr kumimoji="0" lang="en-US" altLang="en-US" sz="1800" b="1" i="0" u="none" strike="noStrike" kern="1200" cap="none" spc="0" normalizeH="0" baseline="0" noProof="0">
                    <a:ln>
                      <a:noFill/>
                    </a:ln>
                    <a:solidFill>
                      <a:prstClr val="black"/>
                    </a:solidFill>
                    <a:effectLst/>
                    <a:uLnTx/>
                    <a:uFillTx/>
                    <a:latin typeface="Arial" charset="0"/>
                    <a:ea typeface="+mn-ea"/>
                    <a:cs typeface="+mn-cs"/>
                  </a:endParaRPr>
                </a:p>
              </p:txBody>
            </p:sp>
            <p:sp>
              <p:nvSpPr>
                <p:cNvPr id="106872" name="Rectangle 445"/>
                <p:cNvSpPr>
                  <a:spLocks noChangeArrowheads="1"/>
                </p:cNvSpPr>
                <p:nvPr/>
              </p:nvSpPr>
              <p:spPr bwMode="auto">
                <a:xfrm>
                  <a:off x="1794454" y="5524500"/>
                  <a:ext cx="239525"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700" b="1" i="0" u="none" strike="noStrike" kern="1200" cap="none" spc="0" normalizeH="0" baseline="0" noProof="0">
                      <a:ln>
                        <a:noFill/>
                      </a:ln>
                      <a:solidFill>
                        <a:srgbClr val="000000"/>
                      </a:solidFill>
                      <a:effectLst/>
                      <a:uLnTx/>
                      <a:uFillTx/>
                      <a:latin typeface="Arial" charset="0"/>
                      <a:ea typeface="+mn-ea"/>
                      <a:cs typeface="+mn-cs"/>
                    </a:rPr>
                    <a:t>Joins</a:t>
                  </a:r>
                  <a:endParaRPr kumimoji="0" lang="en-US" altLang="en-US" sz="1800" b="1" i="0" u="none" strike="noStrike" kern="1200" cap="none" spc="0" normalizeH="0" baseline="0" noProof="0">
                    <a:ln>
                      <a:noFill/>
                    </a:ln>
                    <a:solidFill>
                      <a:prstClr val="black"/>
                    </a:solidFill>
                    <a:effectLst/>
                    <a:uLnTx/>
                    <a:uFillTx/>
                    <a:latin typeface="Arial" charset="0"/>
                    <a:ea typeface="+mn-ea"/>
                    <a:cs typeface="+mn-cs"/>
                  </a:endParaRPr>
                </a:p>
              </p:txBody>
            </p:sp>
            <p:sp>
              <p:nvSpPr>
                <p:cNvPr id="106875" name="Rectangle 466"/>
                <p:cNvSpPr>
                  <a:spLocks noChangeArrowheads="1"/>
                </p:cNvSpPr>
                <p:nvPr/>
              </p:nvSpPr>
              <p:spPr bwMode="auto">
                <a:xfrm>
                  <a:off x="1403450" y="1994733"/>
                  <a:ext cx="29038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700" b="1" i="0" u="none" strike="noStrike" kern="1200" cap="none" spc="0" normalizeH="0" baseline="0" noProof="0">
                      <a:ln>
                        <a:noFill/>
                      </a:ln>
                      <a:solidFill>
                        <a:srgbClr val="000000"/>
                      </a:solidFill>
                      <a:effectLst/>
                      <a:uLnTx/>
                      <a:uFillTx/>
                      <a:latin typeface="Arial" charset="0"/>
                      <a:ea typeface="+mn-ea"/>
                      <a:cs typeface="+mn-cs"/>
                    </a:rPr>
                    <a:t>Bone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700" b="1" i="0" u="none" strike="noStrike" kern="1200" cap="none" spc="0" normalizeH="0" baseline="0" noProof="0">
                      <a:ln>
                        <a:noFill/>
                      </a:ln>
                      <a:solidFill>
                        <a:srgbClr val="000000"/>
                      </a:solidFill>
                      <a:effectLst/>
                      <a:uLnTx/>
                      <a:uFillTx/>
                      <a:latin typeface="Arial" charset="0"/>
                      <a:ea typeface="+mn-ea"/>
                      <a:cs typeface="+mn-cs"/>
                    </a:rPr>
                    <a:t>Spring</a:t>
                  </a:r>
                  <a:endParaRPr kumimoji="0" lang="en-US" altLang="en-US" sz="1800" b="1" i="0" u="none" strike="noStrike" kern="1200" cap="none" spc="0" normalizeH="0" baseline="0" noProof="0">
                    <a:ln>
                      <a:noFill/>
                    </a:ln>
                    <a:solidFill>
                      <a:prstClr val="black"/>
                    </a:solidFill>
                    <a:effectLst/>
                    <a:uLnTx/>
                    <a:uFillTx/>
                    <a:latin typeface="Arial" charset="0"/>
                    <a:ea typeface="+mn-ea"/>
                    <a:cs typeface="+mn-cs"/>
                  </a:endParaRPr>
                </a:p>
              </p:txBody>
            </p:sp>
            <p:sp>
              <p:nvSpPr>
                <p:cNvPr id="106876" name="Rectangle 468"/>
                <p:cNvSpPr>
                  <a:spLocks noChangeArrowheads="1"/>
                </p:cNvSpPr>
                <p:nvPr/>
              </p:nvSpPr>
              <p:spPr bwMode="auto">
                <a:xfrm>
                  <a:off x="1989582" y="2263788"/>
                  <a:ext cx="255931" cy="76944"/>
                </a:xfrm>
                <a:prstGeom prst="rect">
                  <a:avLst/>
                </a:prstGeom>
                <a:solidFill>
                  <a:srgbClr val="FFFF0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500" b="1" i="0" u="none" strike="noStrike" kern="1200" cap="none" spc="0" normalizeH="0" baseline="0" noProof="0">
                      <a:ln>
                        <a:noFill/>
                      </a:ln>
                      <a:solidFill>
                        <a:srgbClr val="000000"/>
                      </a:solidFill>
                      <a:effectLst/>
                      <a:uLnTx/>
                      <a:uFillTx/>
                      <a:latin typeface="Arial" charset="0"/>
                      <a:ea typeface="+mn-ea"/>
                      <a:cs typeface="+mn-cs"/>
                    </a:rPr>
                    <a:t>3</a:t>
                  </a:r>
                  <a:r>
                    <a:rPr kumimoji="0" lang="en-US" altLang="en-US" sz="500" b="1" i="0" u="none" strike="noStrike" kern="1200" cap="none" spc="0" normalizeH="0" baseline="30000" noProof="0">
                      <a:ln>
                        <a:noFill/>
                      </a:ln>
                      <a:solidFill>
                        <a:srgbClr val="000000"/>
                      </a:solidFill>
                      <a:effectLst/>
                      <a:uLnTx/>
                      <a:uFillTx/>
                      <a:latin typeface="Arial" charset="0"/>
                      <a:ea typeface="+mn-ea"/>
                      <a:cs typeface="+mn-cs"/>
                    </a:rPr>
                    <a:t>rd</a:t>
                  </a:r>
                  <a:r>
                    <a:rPr kumimoji="0" lang="en-US" altLang="en-US" sz="500" b="1" i="0" u="none" strike="noStrike" kern="1200" cap="none" spc="0" normalizeH="0" baseline="0" noProof="0">
                      <a:ln>
                        <a:noFill/>
                      </a:ln>
                      <a:solidFill>
                        <a:srgbClr val="000000"/>
                      </a:solidFill>
                      <a:effectLst/>
                      <a:uLnTx/>
                      <a:uFillTx/>
                      <a:latin typeface="Arial" charset="0"/>
                      <a:ea typeface="+mn-ea"/>
                      <a:cs typeface="+mn-cs"/>
                    </a:rPr>
                    <a:t> Sand</a:t>
                  </a:r>
                  <a:endParaRPr kumimoji="0" lang="en-US" altLang="en-US" sz="500" b="1" i="0" u="none" strike="noStrike" kern="1200" cap="none" spc="0" normalizeH="0" baseline="0" noProof="0">
                    <a:ln>
                      <a:noFill/>
                    </a:ln>
                    <a:solidFill>
                      <a:prstClr val="black"/>
                    </a:solidFill>
                    <a:effectLst/>
                    <a:uLnTx/>
                    <a:uFillTx/>
                    <a:latin typeface="Arial" charset="0"/>
                    <a:ea typeface="+mn-ea"/>
                    <a:cs typeface="+mn-cs"/>
                  </a:endParaRPr>
                </a:p>
              </p:txBody>
            </p:sp>
            <p:grpSp>
              <p:nvGrpSpPr>
                <p:cNvPr id="106877" name="Group 572"/>
                <p:cNvGrpSpPr>
                  <a:grpSpLocks/>
                </p:cNvGrpSpPr>
                <p:nvPr/>
              </p:nvGrpSpPr>
              <p:grpSpPr bwMode="auto">
                <a:xfrm>
                  <a:off x="1253116" y="3448050"/>
                  <a:ext cx="1147763" cy="39688"/>
                  <a:chOff x="1527" y="2790"/>
                  <a:chExt cx="542" cy="33"/>
                </a:xfrm>
              </p:grpSpPr>
              <p:sp>
                <p:nvSpPr>
                  <p:cNvPr id="106928" name="Freeform 570"/>
                  <p:cNvSpPr>
                    <a:spLocks/>
                  </p:cNvSpPr>
                  <p:nvPr/>
                </p:nvSpPr>
                <p:spPr bwMode="auto">
                  <a:xfrm>
                    <a:off x="1527" y="2793"/>
                    <a:ext cx="280" cy="30"/>
                  </a:xfrm>
                  <a:custGeom>
                    <a:avLst/>
                    <a:gdLst>
                      <a:gd name="T0" fmla="*/ 0 w 564"/>
                      <a:gd name="T1" fmla="*/ 29 h 30"/>
                      <a:gd name="T2" fmla="*/ 0 w 564"/>
                      <a:gd name="T3" fmla="*/ 0 h 30"/>
                      <a:gd name="T4" fmla="*/ 0 w 564"/>
                      <a:gd name="T5" fmla="*/ 30 h 30"/>
                      <a:gd name="T6" fmla="*/ 0 w 564"/>
                      <a:gd name="T7" fmla="*/ 0 h 30"/>
                      <a:gd name="T8" fmla="*/ 0 w 564"/>
                      <a:gd name="T9" fmla="*/ 30 h 30"/>
                      <a:gd name="T10" fmla="*/ 0 w 564"/>
                      <a:gd name="T11" fmla="*/ 0 h 30"/>
                      <a:gd name="T12" fmla="*/ 0 w 564"/>
                      <a:gd name="T13" fmla="*/ 29 h 30"/>
                      <a:gd name="T14" fmla="*/ 0 w 564"/>
                      <a:gd name="T15" fmla="*/ 0 h 30"/>
                      <a:gd name="T16" fmla="*/ 0 w 564"/>
                      <a:gd name="T17" fmla="*/ 29 h 30"/>
                      <a:gd name="T18" fmla="*/ 0 w 564"/>
                      <a:gd name="T19" fmla="*/ 0 h 30"/>
                      <a:gd name="T20" fmla="*/ 0 w 564"/>
                      <a:gd name="T21" fmla="*/ 30 h 30"/>
                      <a:gd name="T22" fmla="*/ 0 w 564"/>
                      <a:gd name="T23" fmla="*/ 0 h 3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64"/>
                      <a:gd name="T37" fmla="*/ 0 h 30"/>
                      <a:gd name="T38" fmla="*/ 564 w 564"/>
                      <a:gd name="T39" fmla="*/ 30 h 3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64" h="30">
                        <a:moveTo>
                          <a:pt x="0" y="29"/>
                        </a:moveTo>
                        <a:cubicBezTo>
                          <a:pt x="18" y="14"/>
                          <a:pt x="36" y="0"/>
                          <a:pt x="53" y="0"/>
                        </a:cubicBezTo>
                        <a:cubicBezTo>
                          <a:pt x="70" y="0"/>
                          <a:pt x="87" y="30"/>
                          <a:pt x="104" y="30"/>
                        </a:cubicBezTo>
                        <a:cubicBezTo>
                          <a:pt x="121" y="30"/>
                          <a:pt x="138" y="0"/>
                          <a:pt x="155" y="0"/>
                        </a:cubicBezTo>
                        <a:cubicBezTo>
                          <a:pt x="172" y="0"/>
                          <a:pt x="189" y="30"/>
                          <a:pt x="206" y="30"/>
                        </a:cubicBezTo>
                        <a:cubicBezTo>
                          <a:pt x="223" y="30"/>
                          <a:pt x="238" y="0"/>
                          <a:pt x="255" y="0"/>
                        </a:cubicBezTo>
                        <a:cubicBezTo>
                          <a:pt x="272" y="0"/>
                          <a:pt x="291" y="29"/>
                          <a:pt x="308" y="29"/>
                        </a:cubicBezTo>
                        <a:cubicBezTo>
                          <a:pt x="325" y="29"/>
                          <a:pt x="343" y="0"/>
                          <a:pt x="360" y="0"/>
                        </a:cubicBezTo>
                        <a:cubicBezTo>
                          <a:pt x="377" y="0"/>
                          <a:pt x="394" y="29"/>
                          <a:pt x="411" y="29"/>
                        </a:cubicBezTo>
                        <a:cubicBezTo>
                          <a:pt x="428" y="29"/>
                          <a:pt x="448" y="0"/>
                          <a:pt x="465" y="0"/>
                        </a:cubicBezTo>
                        <a:cubicBezTo>
                          <a:pt x="482" y="0"/>
                          <a:pt x="500" y="30"/>
                          <a:pt x="516" y="30"/>
                        </a:cubicBezTo>
                        <a:cubicBezTo>
                          <a:pt x="532" y="30"/>
                          <a:pt x="548" y="15"/>
                          <a:pt x="564" y="0"/>
                        </a:cubicBezTo>
                      </a:path>
                    </a:pathLst>
                  </a:custGeom>
                  <a:noFill/>
                  <a:ln w="1905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Arial"/>
                      <a:ea typeface="+mn-ea"/>
                      <a:cs typeface="+mn-cs"/>
                    </a:endParaRPr>
                  </a:p>
                </p:txBody>
              </p:sp>
              <p:sp>
                <p:nvSpPr>
                  <p:cNvPr id="106929" name="Freeform 571"/>
                  <p:cNvSpPr>
                    <a:spLocks/>
                  </p:cNvSpPr>
                  <p:nvPr/>
                </p:nvSpPr>
                <p:spPr bwMode="auto">
                  <a:xfrm>
                    <a:off x="1789" y="2790"/>
                    <a:ext cx="280" cy="30"/>
                  </a:xfrm>
                  <a:custGeom>
                    <a:avLst/>
                    <a:gdLst>
                      <a:gd name="T0" fmla="*/ 0 w 564"/>
                      <a:gd name="T1" fmla="*/ 29 h 30"/>
                      <a:gd name="T2" fmla="*/ 0 w 564"/>
                      <a:gd name="T3" fmla="*/ 0 h 30"/>
                      <a:gd name="T4" fmla="*/ 0 w 564"/>
                      <a:gd name="T5" fmla="*/ 30 h 30"/>
                      <a:gd name="T6" fmla="*/ 0 w 564"/>
                      <a:gd name="T7" fmla="*/ 0 h 30"/>
                      <a:gd name="T8" fmla="*/ 0 w 564"/>
                      <a:gd name="T9" fmla="*/ 30 h 30"/>
                      <a:gd name="T10" fmla="*/ 0 w 564"/>
                      <a:gd name="T11" fmla="*/ 0 h 30"/>
                      <a:gd name="T12" fmla="*/ 0 w 564"/>
                      <a:gd name="T13" fmla="*/ 29 h 30"/>
                      <a:gd name="T14" fmla="*/ 0 w 564"/>
                      <a:gd name="T15" fmla="*/ 0 h 30"/>
                      <a:gd name="T16" fmla="*/ 0 w 564"/>
                      <a:gd name="T17" fmla="*/ 29 h 30"/>
                      <a:gd name="T18" fmla="*/ 0 w 564"/>
                      <a:gd name="T19" fmla="*/ 0 h 30"/>
                      <a:gd name="T20" fmla="*/ 0 w 564"/>
                      <a:gd name="T21" fmla="*/ 30 h 30"/>
                      <a:gd name="T22" fmla="*/ 0 w 564"/>
                      <a:gd name="T23" fmla="*/ 0 h 3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64"/>
                      <a:gd name="T37" fmla="*/ 0 h 30"/>
                      <a:gd name="T38" fmla="*/ 564 w 564"/>
                      <a:gd name="T39" fmla="*/ 30 h 3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64" h="30">
                        <a:moveTo>
                          <a:pt x="0" y="29"/>
                        </a:moveTo>
                        <a:cubicBezTo>
                          <a:pt x="18" y="14"/>
                          <a:pt x="36" y="0"/>
                          <a:pt x="53" y="0"/>
                        </a:cubicBezTo>
                        <a:cubicBezTo>
                          <a:pt x="70" y="0"/>
                          <a:pt x="87" y="30"/>
                          <a:pt x="104" y="30"/>
                        </a:cubicBezTo>
                        <a:cubicBezTo>
                          <a:pt x="121" y="30"/>
                          <a:pt x="138" y="0"/>
                          <a:pt x="155" y="0"/>
                        </a:cubicBezTo>
                        <a:cubicBezTo>
                          <a:pt x="172" y="0"/>
                          <a:pt x="189" y="30"/>
                          <a:pt x="206" y="30"/>
                        </a:cubicBezTo>
                        <a:cubicBezTo>
                          <a:pt x="223" y="30"/>
                          <a:pt x="238" y="0"/>
                          <a:pt x="255" y="0"/>
                        </a:cubicBezTo>
                        <a:cubicBezTo>
                          <a:pt x="272" y="0"/>
                          <a:pt x="291" y="29"/>
                          <a:pt x="308" y="29"/>
                        </a:cubicBezTo>
                        <a:cubicBezTo>
                          <a:pt x="325" y="29"/>
                          <a:pt x="343" y="0"/>
                          <a:pt x="360" y="0"/>
                        </a:cubicBezTo>
                        <a:cubicBezTo>
                          <a:pt x="377" y="0"/>
                          <a:pt x="394" y="29"/>
                          <a:pt x="411" y="29"/>
                        </a:cubicBezTo>
                        <a:cubicBezTo>
                          <a:pt x="428" y="29"/>
                          <a:pt x="448" y="0"/>
                          <a:pt x="465" y="0"/>
                        </a:cubicBezTo>
                        <a:cubicBezTo>
                          <a:pt x="482" y="0"/>
                          <a:pt x="500" y="30"/>
                          <a:pt x="516" y="30"/>
                        </a:cubicBezTo>
                        <a:cubicBezTo>
                          <a:pt x="532" y="30"/>
                          <a:pt x="548" y="15"/>
                          <a:pt x="564" y="0"/>
                        </a:cubicBezTo>
                      </a:path>
                    </a:pathLst>
                  </a:custGeom>
                  <a:noFill/>
                  <a:ln w="1905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Arial"/>
                      <a:ea typeface="+mn-ea"/>
                      <a:cs typeface="+mn-cs"/>
                    </a:endParaRPr>
                  </a:p>
                </p:txBody>
              </p:sp>
            </p:grpSp>
            <p:grpSp>
              <p:nvGrpSpPr>
                <p:cNvPr id="106878" name="Group 576"/>
                <p:cNvGrpSpPr>
                  <a:grpSpLocks/>
                </p:cNvGrpSpPr>
                <p:nvPr/>
              </p:nvGrpSpPr>
              <p:grpSpPr bwMode="auto">
                <a:xfrm>
                  <a:off x="1257879" y="5622925"/>
                  <a:ext cx="1146175" cy="39688"/>
                  <a:chOff x="1527" y="2790"/>
                  <a:chExt cx="542" cy="33"/>
                </a:xfrm>
              </p:grpSpPr>
              <p:sp>
                <p:nvSpPr>
                  <p:cNvPr id="106926" name="Freeform 577"/>
                  <p:cNvSpPr>
                    <a:spLocks/>
                  </p:cNvSpPr>
                  <p:nvPr/>
                </p:nvSpPr>
                <p:spPr bwMode="auto">
                  <a:xfrm>
                    <a:off x="1527" y="2793"/>
                    <a:ext cx="280" cy="30"/>
                  </a:xfrm>
                  <a:custGeom>
                    <a:avLst/>
                    <a:gdLst>
                      <a:gd name="T0" fmla="*/ 0 w 564"/>
                      <a:gd name="T1" fmla="*/ 29 h 30"/>
                      <a:gd name="T2" fmla="*/ 0 w 564"/>
                      <a:gd name="T3" fmla="*/ 0 h 30"/>
                      <a:gd name="T4" fmla="*/ 0 w 564"/>
                      <a:gd name="T5" fmla="*/ 30 h 30"/>
                      <a:gd name="T6" fmla="*/ 0 w 564"/>
                      <a:gd name="T7" fmla="*/ 0 h 30"/>
                      <a:gd name="T8" fmla="*/ 0 w 564"/>
                      <a:gd name="T9" fmla="*/ 30 h 30"/>
                      <a:gd name="T10" fmla="*/ 0 w 564"/>
                      <a:gd name="T11" fmla="*/ 0 h 30"/>
                      <a:gd name="T12" fmla="*/ 0 w 564"/>
                      <a:gd name="T13" fmla="*/ 29 h 30"/>
                      <a:gd name="T14" fmla="*/ 0 w 564"/>
                      <a:gd name="T15" fmla="*/ 0 h 30"/>
                      <a:gd name="T16" fmla="*/ 0 w 564"/>
                      <a:gd name="T17" fmla="*/ 29 h 30"/>
                      <a:gd name="T18" fmla="*/ 0 w 564"/>
                      <a:gd name="T19" fmla="*/ 0 h 30"/>
                      <a:gd name="T20" fmla="*/ 0 w 564"/>
                      <a:gd name="T21" fmla="*/ 30 h 30"/>
                      <a:gd name="T22" fmla="*/ 0 w 564"/>
                      <a:gd name="T23" fmla="*/ 0 h 3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64"/>
                      <a:gd name="T37" fmla="*/ 0 h 30"/>
                      <a:gd name="T38" fmla="*/ 564 w 564"/>
                      <a:gd name="T39" fmla="*/ 30 h 3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64" h="30">
                        <a:moveTo>
                          <a:pt x="0" y="29"/>
                        </a:moveTo>
                        <a:cubicBezTo>
                          <a:pt x="18" y="14"/>
                          <a:pt x="36" y="0"/>
                          <a:pt x="53" y="0"/>
                        </a:cubicBezTo>
                        <a:cubicBezTo>
                          <a:pt x="70" y="0"/>
                          <a:pt x="87" y="30"/>
                          <a:pt x="104" y="30"/>
                        </a:cubicBezTo>
                        <a:cubicBezTo>
                          <a:pt x="121" y="30"/>
                          <a:pt x="138" y="0"/>
                          <a:pt x="155" y="0"/>
                        </a:cubicBezTo>
                        <a:cubicBezTo>
                          <a:pt x="172" y="0"/>
                          <a:pt x="189" y="30"/>
                          <a:pt x="206" y="30"/>
                        </a:cubicBezTo>
                        <a:cubicBezTo>
                          <a:pt x="223" y="30"/>
                          <a:pt x="238" y="0"/>
                          <a:pt x="255" y="0"/>
                        </a:cubicBezTo>
                        <a:cubicBezTo>
                          <a:pt x="272" y="0"/>
                          <a:pt x="291" y="29"/>
                          <a:pt x="308" y="29"/>
                        </a:cubicBezTo>
                        <a:cubicBezTo>
                          <a:pt x="325" y="29"/>
                          <a:pt x="343" y="0"/>
                          <a:pt x="360" y="0"/>
                        </a:cubicBezTo>
                        <a:cubicBezTo>
                          <a:pt x="377" y="0"/>
                          <a:pt x="394" y="29"/>
                          <a:pt x="411" y="29"/>
                        </a:cubicBezTo>
                        <a:cubicBezTo>
                          <a:pt x="428" y="29"/>
                          <a:pt x="448" y="0"/>
                          <a:pt x="465" y="0"/>
                        </a:cubicBezTo>
                        <a:cubicBezTo>
                          <a:pt x="482" y="0"/>
                          <a:pt x="500" y="30"/>
                          <a:pt x="516" y="30"/>
                        </a:cubicBezTo>
                        <a:cubicBezTo>
                          <a:pt x="532" y="30"/>
                          <a:pt x="548" y="15"/>
                          <a:pt x="564" y="0"/>
                        </a:cubicBezTo>
                      </a:path>
                    </a:pathLst>
                  </a:custGeom>
                  <a:noFill/>
                  <a:ln w="1905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Arial"/>
                      <a:ea typeface="+mn-ea"/>
                      <a:cs typeface="+mn-cs"/>
                    </a:endParaRPr>
                  </a:p>
                </p:txBody>
              </p:sp>
              <p:sp>
                <p:nvSpPr>
                  <p:cNvPr id="106927" name="Freeform 578"/>
                  <p:cNvSpPr>
                    <a:spLocks/>
                  </p:cNvSpPr>
                  <p:nvPr/>
                </p:nvSpPr>
                <p:spPr bwMode="auto">
                  <a:xfrm>
                    <a:off x="1789" y="2790"/>
                    <a:ext cx="280" cy="30"/>
                  </a:xfrm>
                  <a:custGeom>
                    <a:avLst/>
                    <a:gdLst>
                      <a:gd name="T0" fmla="*/ 0 w 564"/>
                      <a:gd name="T1" fmla="*/ 29 h 30"/>
                      <a:gd name="T2" fmla="*/ 0 w 564"/>
                      <a:gd name="T3" fmla="*/ 0 h 30"/>
                      <a:gd name="T4" fmla="*/ 0 w 564"/>
                      <a:gd name="T5" fmla="*/ 30 h 30"/>
                      <a:gd name="T6" fmla="*/ 0 w 564"/>
                      <a:gd name="T7" fmla="*/ 0 h 30"/>
                      <a:gd name="T8" fmla="*/ 0 w 564"/>
                      <a:gd name="T9" fmla="*/ 30 h 30"/>
                      <a:gd name="T10" fmla="*/ 0 w 564"/>
                      <a:gd name="T11" fmla="*/ 0 h 30"/>
                      <a:gd name="T12" fmla="*/ 0 w 564"/>
                      <a:gd name="T13" fmla="*/ 29 h 30"/>
                      <a:gd name="T14" fmla="*/ 0 w 564"/>
                      <a:gd name="T15" fmla="*/ 0 h 30"/>
                      <a:gd name="T16" fmla="*/ 0 w 564"/>
                      <a:gd name="T17" fmla="*/ 29 h 30"/>
                      <a:gd name="T18" fmla="*/ 0 w 564"/>
                      <a:gd name="T19" fmla="*/ 0 h 30"/>
                      <a:gd name="T20" fmla="*/ 0 w 564"/>
                      <a:gd name="T21" fmla="*/ 30 h 30"/>
                      <a:gd name="T22" fmla="*/ 0 w 564"/>
                      <a:gd name="T23" fmla="*/ 0 h 3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64"/>
                      <a:gd name="T37" fmla="*/ 0 h 30"/>
                      <a:gd name="T38" fmla="*/ 564 w 564"/>
                      <a:gd name="T39" fmla="*/ 30 h 3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64" h="30">
                        <a:moveTo>
                          <a:pt x="0" y="29"/>
                        </a:moveTo>
                        <a:cubicBezTo>
                          <a:pt x="18" y="14"/>
                          <a:pt x="36" y="0"/>
                          <a:pt x="53" y="0"/>
                        </a:cubicBezTo>
                        <a:cubicBezTo>
                          <a:pt x="70" y="0"/>
                          <a:pt x="87" y="30"/>
                          <a:pt x="104" y="30"/>
                        </a:cubicBezTo>
                        <a:cubicBezTo>
                          <a:pt x="121" y="30"/>
                          <a:pt x="138" y="0"/>
                          <a:pt x="155" y="0"/>
                        </a:cubicBezTo>
                        <a:cubicBezTo>
                          <a:pt x="172" y="0"/>
                          <a:pt x="189" y="30"/>
                          <a:pt x="206" y="30"/>
                        </a:cubicBezTo>
                        <a:cubicBezTo>
                          <a:pt x="223" y="30"/>
                          <a:pt x="238" y="0"/>
                          <a:pt x="255" y="0"/>
                        </a:cubicBezTo>
                        <a:cubicBezTo>
                          <a:pt x="272" y="0"/>
                          <a:pt x="291" y="29"/>
                          <a:pt x="308" y="29"/>
                        </a:cubicBezTo>
                        <a:cubicBezTo>
                          <a:pt x="325" y="29"/>
                          <a:pt x="343" y="0"/>
                          <a:pt x="360" y="0"/>
                        </a:cubicBezTo>
                        <a:cubicBezTo>
                          <a:pt x="377" y="0"/>
                          <a:pt x="394" y="29"/>
                          <a:pt x="411" y="29"/>
                        </a:cubicBezTo>
                        <a:cubicBezTo>
                          <a:pt x="428" y="29"/>
                          <a:pt x="448" y="0"/>
                          <a:pt x="465" y="0"/>
                        </a:cubicBezTo>
                        <a:cubicBezTo>
                          <a:pt x="482" y="0"/>
                          <a:pt x="500" y="30"/>
                          <a:pt x="516" y="30"/>
                        </a:cubicBezTo>
                        <a:cubicBezTo>
                          <a:pt x="532" y="30"/>
                          <a:pt x="548" y="15"/>
                          <a:pt x="564" y="0"/>
                        </a:cubicBezTo>
                      </a:path>
                    </a:pathLst>
                  </a:custGeom>
                  <a:noFill/>
                  <a:ln w="1905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Arial"/>
                      <a:ea typeface="+mn-ea"/>
                      <a:cs typeface="+mn-cs"/>
                    </a:endParaRPr>
                  </a:p>
                </p:txBody>
              </p:sp>
            </p:grpSp>
            <p:grpSp>
              <p:nvGrpSpPr>
                <p:cNvPr id="106879" name="Group 579"/>
                <p:cNvGrpSpPr>
                  <a:grpSpLocks/>
                </p:cNvGrpSpPr>
                <p:nvPr/>
              </p:nvGrpSpPr>
              <p:grpSpPr bwMode="auto">
                <a:xfrm>
                  <a:off x="1254704" y="5872163"/>
                  <a:ext cx="1147762" cy="39687"/>
                  <a:chOff x="1527" y="2790"/>
                  <a:chExt cx="542" cy="33"/>
                </a:xfrm>
              </p:grpSpPr>
              <p:sp>
                <p:nvSpPr>
                  <p:cNvPr id="106924" name="Freeform 580"/>
                  <p:cNvSpPr>
                    <a:spLocks/>
                  </p:cNvSpPr>
                  <p:nvPr/>
                </p:nvSpPr>
                <p:spPr bwMode="auto">
                  <a:xfrm>
                    <a:off x="1527" y="2793"/>
                    <a:ext cx="280" cy="30"/>
                  </a:xfrm>
                  <a:custGeom>
                    <a:avLst/>
                    <a:gdLst>
                      <a:gd name="T0" fmla="*/ 0 w 564"/>
                      <a:gd name="T1" fmla="*/ 29 h 30"/>
                      <a:gd name="T2" fmla="*/ 0 w 564"/>
                      <a:gd name="T3" fmla="*/ 0 h 30"/>
                      <a:gd name="T4" fmla="*/ 0 w 564"/>
                      <a:gd name="T5" fmla="*/ 30 h 30"/>
                      <a:gd name="T6" fmla="*/ 0 w 564"/>
                      <a:gd name="T7" fmla="*/ 0 h 30"/>
                      <a:gd name="T8" fmla="*/ 0 w 564"/>
                      <a:gd name="T9" fmla="*/ 30 h 30"/>
                      <a:gd name="T10" fmla="*/ 0 w 564"/>
                      <a:gd name="T11" fmla="*/ 0 h 30"/>
                      <a:gd name="T12" fmla="*/ 0 w 564"/>
                      <a:gd name="T13" fmla="*/ 29 h 30"/>
                      <a:gd name="T14" fmla="*/ 0 w 564"/>
                      <a:gd name="T15" fmla="*/ 0 h 30"/>
                      <a:gd name="T16" fmla="*/ 0 w 564"/>
                      <a:gd name="T17" fmla="*/ 29 h 30"/>
                      <a:gd name="T18" fmla="*/ 0 w 564"/>
                      <a:gd name="T19" fmla="*/ 0 h 30"/>
                      <a:gd name="T20" fmla="*/ 0 w 564"/>
                      <a:gd name="T21" fmla="*/ 30 h 30"/>
                      <a:gd name="T22" fmla="*/ 0 w 564"/>
                      <a:gd name="T23" fmla="*/ 0 h 3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64"/>
                      <a:gd name="T37" fmla="*/ 0 h 30"/>
                      <a:gd name="T38" fmla="*/ 564 w 564"/>
                      <a:gd name="T39" fmla="*/ 30 h 3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64" h="30">
                        <a:moveTo>
                          <a:pt x="0" y="29"/>
                        </a:moveTo>
                        <a:cubicBezTo>
                          <a:pt x="18" y="14"/>
                          <a:pt x="36" y="0"/>
                          <a:pt x="53" y="0"/>
                        </a:cubicBezTo>
                        <a:cubicBezTo>
                          <a:pt x="70" y="0"/>
                          <a:pt x="87" y="30"/>
                          <a:pt x="104" y="30"/>
                        </a:cubicBezTo>
                        <a:cubicBezTo>
                          <a:pt x="121" y="30"/>
                          <a:pt x="138" y="0"/>
                          <a:pt x="155" y="0"/>
                        </a:cubicBezTo>
                        <a:cubicBezTo>
                          <a:pt x="172" y="0"/>
                          <a:pt x="189" y="30"/>
                          <a:pt x="206" y="30"/>
                        </a:cubicBezTo>
                        <a:cubicBezTo>
                          <a:pt x="223" y="30"/>
                          <a:pt x="238" y="0"/>
                          <a:pt x="255" y="0"/>
                        </a:cubicBezTo>
                        <a:cubicBezTo>
                          <a:pt x="272" y="0"/>
                          <a:pt x="291" y="29"/>
                          <a:pt x="308" y="29"/>
                        </a:cubicBezTo>
                        <a:cubicBezTo>
                          <a:pt x="325" y="29"/>
                          <a:pt x="343" y="0"/>
                          <a:pt x="360" y="0"/>
                        </a:cubicBezTo>
                        <a:cubicBezTo>
                          <a:pt x="377" y="0"/>
                          <a:pt x="394" y="29"/>
                          <a:pt x="411" y="29"/>
                        </a:cubicBezTo>
                        <a:cubicBezTo>
                          <a:pt x="428" y="29"/>
                          <a:pt x="448" y="0"/>
                          <a:pt x="465" y="0"/>
                        </a:cubicBezTo>
                        <a:cubicBezTo>
                          <a:pt x="482" y="0"/>
                          <a:pt x="500" y="30"/>
                          <a:pt x="516" y="30"/>
                        </a:cubicBezTo>
                        <a:cubicBezTo>
                          <a:pt x="532" y="30"/>
                          <a:pt x="548" y="15"/>
                          <a:pt x="564" y="0"/>
                        </a:cubicBezTo>
                      </a:path>
                    </a:pathLst>
                  </a:custGeom>
                  <a:noFill/>
                  <a:ln w="1905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Arial"/>
                      <a:ea typeface="+mn-ea"/>
                      <a:cs typeface="+mn-cs"/>
                    </a:endParaRPr>
                  </a:p>
                </p:txBody>
              </p:sp>
              <p:sp>
                <p:nvSpPr>
                  <p:cNvPr id="106925" name="Freeform 581"/>
                  <p:cNvSpPr>
                    <a:spLocks/>
                  </p:cNvSpPr>
                  <p:nvPr/>
                </p:nvSpPr>
                <p:spPr bwMode="auto">
                  <a:xfrm>
                    <a:off x="1789" y="2790"/>
                    <a:ext cx="280" cy="30"/>
                  </a:xfrm>
                  <a:custGeom>
                    <a:avLst/>
                    <a:gdLst>
                      <a:gd name="T0" fmla="*/ 0 w 564"/>
                      <a:gd name="T1" fmla="*/ 29 h 30"/>
                      <a:gd name="T2" fmla="*/ 0 w 564"/>
                      <a:gd name="T3" fmla="*/ 0 h 30"/>
                      <a:gd name="T4" fmla="*/ 0 w 564"/>
                      <a:gd name="T5" fmla="*/ 30 h 30"/>
                      <a:gd name="T6" fmla="*/ 0 w 564"/>
                      <a:gd name="T7" fmla="*/ 0 h 30"/>
                      <a:gd name="T8" fmla="*/ 0 w 564"/>
                      <a:gd name="T9" fmla="*/ 30 h 30"/>
                      <a:gd name="T10" fmla="*/ 0 w 564"/>
                      <a:gd name="T11" fmla="*/ 0 h 30"/>
                      <a:gd name="T12" fmla="*/ 0 w 564"/>
                      <a:gd name="T13" fmla="*/ 29 h 30"/>
                      <a:gd name="T14" fmla="*/ 0 w 564"/>
                      <a:gd name="T15" fmla="*/ 0 h 30"/>
                      <a:gd name="T16" fmla="*/ 0 w 564"/>
                      <a:gd name="T17" fmla="*/ 29 h 30"/>
                      <a:gd name="T18" fmla="*/ 0 w 564"/>
                      <a:gd name="T19" fmla="*/ 0 h 30"/>
                      <a:gd name="T20" fmla="*/ 0 w 564"/>
                      <a:gd name="T21" fmla="*/ 30 h 30"/>
                      <a:gd name="T22" fmla="*/ 0 w 564"/>
                      <a:gd name="T23" fmla="*/ 0 h 3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64"/>
                      <a:gd name="T37" fmla="*/ 0 h 30"/>
                      <a:gd name="T38" fmla="*/ 564 w 564"/>
                      <a:gd name="T39" fmla="*/ 30 h 3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64" h="30">
                        <a:moveTo>
                          <a:pt x="0" y="29"/>
                        </a:moveTo>
                        <a:cubicBezTo>
                          <a:pt x="18" y="14"/>
                          <a:pt x="36" y="0"/>
                          <a:pt x="53" y="0"/>
                        </a:cubicBezTo>
                        <a:cubicBezTo>
                          <a:pt x="70" y="0"/>
                          <a:pt x="87" y="30"/>
                          <a:pt x="104" y="30"/>
                        </a:cubicBezTo>
                        <a:cubicBezTo>
                          <a:pt x="121" y="30"/>
                          <a:pt x="138" y="0"/>
                          <a:pt x="155" y="0"/>
                        </a:cubicBezTo>
                        <a:cubicBezTo>
                          <a:pt x="172" y="0"/>
                          <a:pt x="189" y="30"/>
                          <a:pt x="206" y="30"/>
                        </a:cubicBezTo>
                        <a:cubicBezTo>
                          <a:pt x="223" y="30"/>
                          <a:pt x="238" y="0"/>
                          <a:pt x="255" y="0"/>
                        </a:cubicBezTo>
                        <a:cubicBezTo>
                          <a:pt x="272" y="0"/>
                          <a:pt x="291" y="29"/>
                          <a:pt x="308" y="29"/>
                        </a:cubicBezTo>
                        <a:cubicBezTo>
                          <a:pt x="325" y="29"/>
                          <a:pt x="343" y="0"/>
                          <a:pt x="360" y="0"/>
                        </a:cubicBezTo>
                        <a:cubicBezTo>
                          <a:pt x="377" y="0"/>
                          <a:pt x="394" y="29"/>
                          <a:pt x="411" y="29"/>
                        </a:cubicBezTo>
                        <a:cubicBezTo>
                          <a:pt x="428" y="29"/>
                          <a:pt x="448" y="0"/>
                          <a:pt x="465" y="0"/>
                        </a:cubicBezTo>
                        <a:cubicBezTo>
                          <a:pt x="482" y="0"/>
                          <a:pt x="500" y="30"/>
                          <a:pt x="516" y="30"/>
                        </a:cubicBezTo>
                        <a:cubicBezTo>
                          <a:pt x="532" y="30"/>
                          <a:pt x="548" y="15"/>
                          <a:pt x="564" y="0"/>
                        </a:cubicBezTo>
                      </a:path>
                    </a:pathLst>
                  </a:custGeom>
                  <a:noFill/>
                  <a:ln w="1905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Arial"/>
                      <a:ea typeface="+mn-ea"/>
                      <a:cs typeface="+mn-cs"/>
                    </a:endParaRPr>
                  </a:p>
                </p:txBody>
              </p:sp>
            </p:grpSp>
            <p:grpSp>
              <p:nvGrpSpPr>
                <p:cNvPr id="106880" name="Group 582"/>
                <p:cNvGrpSpPr>
                  <a:grpSpLocks/>
                </p:cNvGrpSpPr>
                <p:nvPr/>
              </p:nvGrpSpPr>
              <p:grpSpPr bwMode="auto">
                <a:xfrm>
                  <a:off x="1257879" y="6162675"/>
                  <a:ext cx="1146175" cy="39688"/>
                  <a:chOff x="1527" y="2790"/>
                  <a:chExt cx="542" cy="33"/>
                </a:xfrm>
              </p:grpSpPr>
              <p:sp>
                <p:nvSpPr>
                  <p:cNvPr id="106922" name="Freeform 583"/>
                  <p:cNvSpPr>
                    <a:spLocks/>
                  </p:cNvSpPr>
                  <p:nvPr/>
                </p:nvSpPr>
                <p:spPr bwMode="auto">
                  <a:xfrm>
                    <a:off x="1527" y="2793"/>
                    <a:ext cx="280" cy="30"/>
                  </a:xfrm>
                  <a:custGeom>
                    <a:avLst/>
                    <a:gdLst>
                      <a:gd name="T0" fmla="*/ 0 w 564"/>
                      <a:gd name="T1" fmla="*/ 29 h 30"/>
                      <a:gd name="T2" fmla="*/ 0 w 564"/>
                      <a:gd name="T3" fmla="*/ 0 h 30"/>
                      <a:gd name="T4" fmla="*/ 0 w 564"/>
                      <a:gd name="T5" fmla="*/ 30 h 30"/>
                      <a:gd name="T6" fmla="*/ 0 w 564"/>
                      <a:gd name="T7" fmla="*/ 0 h 30"/>
                      <a:gd name="T8" fmla="*/ 0 w 564"/>
                      <a:gd name="T9" fmla="*/ 30 h 30"/>
                      <a:gd name="T10" fmla="*/ 0 w 564"/>
                      <a:gd name="T11" fmla="*/ 0 h 30"/>
                      <a:gd name="T12" fmla="*/ 0 w 564"/>
                      <a:gd name="T13" fmla="*/ 29 h 30"/>
                      <a:gd name="T14" fmla="*/ 0 w 564"/>
                      <a:gd name="T15" fmla="*/ 0 h 30"/>
                      <a:gd name="T16" fmla="*/ 0 w 564"/>
                      <a:gd name="T17" fmla="*/ 29 h 30"/>
                      <a:gd name="T18" fmla="*/ 0 w 564"/>
                      <a:gd name="T19" fmla="*/ 0 h 30"/>
                      <a:gd name="T20" fmla="*/ 0 w 564"/>
                      <a:gd name="T21" fmla="*/ 30 h 30"/>
                      <a:gd name="T22" fmla="*/ 0 w 564"/>
                      <a:gd name="T23" fmla="*/ 0 h 3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64"/>
                      <a:gd name="T37" fmla="*/ 0 h 30"/>
                      <a:gd name="T38" fmla="*/ 564 w 564"/>
                      <a:gd name="T39" fmla="*/ 30 h 3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64" h="30">
                        <a:moveTo>
                          <a:pt x="0" y="29"/>
                        </a:moveTo>
                        <a:cubicBezTo>
                          <a:pt x="18" y="14"/>
                          <a:pt x="36" y="0"/>
                          <a:pt x="53" y="0"/>
                        </a:cubicBezTo>
                        <a:cubicBezTo>
                          <a:pt x="70" y="0"/>
                          <a:pt x="87" y="30"/>
                          <a:pt x="104" y="30"/>
                        </a:cubicBezTo>
                        <a:cubicBezTo>
                          <a:pt x="121" y="30"/>
                          <a:pt x="138" y="0"/>
                          <a:pt x="155" y="0"/>
                        </a:cubicBezTo>
                        <a:cubicBezTo>
                          <a:pt x="172" y="0"/>
                          <a:pt x="189" y="30"/>
                          <a:pt x="206" y="30"/>
                        </a:cubicBezTo>
                        <a:cubicBezTo>
                          <a:pt x="223" y="30"/>
                          <a:pt x="238" y="0"/>
                          <a:pt x="255" y="0"/>
                        </a:cubicBezTo>
                        <a:cubicBezTo>
                          <a:pt x="272" y="0"/>
                          <a:pt x="291" y="29"/>
                          <a:pt x="308" y="29"/>
                        </a:cubicBezTo>
                        <a:cubicBezTo>
                          <a:pt x="325" y="29"/>
                          <a:pt x="343" y="0"/>
                          <a:pt x="360" y="0"/>
                        </a:cubicBezTo>
                        <a:cubicBezTo>
                          <a:pt x="377" y="0"/>
                          <a:pt x="394" y="29"/>
                          <a:pt x="411" y="29"/>
                        </a:cubicBezTo>
                        <a:cubicBezTo>
                          <a:pt x="428" y="29"/>
                          <a:pt x="448" y="0"/>
                          <a:pt x="465" y="0"/>
                        </a:cubicBezTo>
                        <a:cubicBezTo>
                          <a:pt x="482" y="0"/>
                          <a:pt x="500" y="30"/>
                          <a:pt x="516" y="30"/>
                        </a:cubicBezTo>
                        <a:cubicBezTo>
                          <a:pt x="532" y="30"/>
                          <a:pt x="548" y="15"/>
                          <a:pt x="564" y="0"/>
                        </a:cubicBezTo>
                      </a:path>
                    </a:pathLst>
                  </a:custGeom>
                  <a:noFill/>
                  <a:ln w="1905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Arial"/>
                      <a:ea typeface="+mn-ea"/>
                      <a:cs typeface="+mn-cs"/>
                    </a:endParaRPr>
                  </a:p>
                </p:txBody>
              </p:sp>
              <p:sp>
                <p:nvSpPr>
                  <p:cNvPr id="106923" name="Freeform 584"/>
                  <p:cNvSpPr>
                    <a:spLocks/>
                  </p:cNvSpPr>
                  <p:nvPr/>
                </p:nvSpPr>
                <p:spPr bwMode="auto">
                  <a:xfrm>
                    <a:off x="1789" y="2790"/>
                    <a:ext cx="280" cy="30"/>
                  </a:xfrm>
                  <a:custGeom>
                    <a:avLst/>
                    <a:gdLst>
                      <a:gd name="T0" fmla="*/ 0 w 564"/>
                      <a:gd name="T1" fmla="*/ 29 h 30"/>
                      <a:gd name="T2" fmla="*/ 0 w 564"/>
                      <a:gd name="T3" fmla="*/ 0 h 30"/>
                      <a:gd name="T4" fmla="*/ 0 w 564"/>
                      <a:gd name="T5" fmla="*/ 30 h 30"/>
                      <a:gd name="T6" fmla="*/ 0 w 564"/>
                      <a:gd name="T7" fmla="*/ 0 h 30"/>
                      <a:gd name="T8" fmla="*/ 0 w 564"/>
                      <a:gd name="T9" fmla="*/ 30 h 30"/>
                      <a:gd name="T10" fmla="*/ 0 w 564"/>
                      <a:gd name="T11" fmla="*/ 0 h 30"/>
                      <a:gd name="T12" fmla="*/ 0 w 564"/>
                      <a:gd name="T13" fmla="*/ 29 h 30"/>
                      <a:gd name="T14" fmla="*/ 0 w 564"/>
                      <a:gd name="T15" fmla="*/ 0 h 30"/>
                      <a:gd name="T16" fmla="*/ 0 w 564"/>
                      <a:gd name="T17" fmla="*/ 29 h 30"/>
                      <a:gd name="T18" fmla="*/ 0 w 564"/>
                      <a:gd name="T19" fmla="*/ 0 h 30"/>
                      <a:gd name="T20" fmla="*/ 0 w 564"/>
                      <a:gd name="T21" fmla="*/ 30 h 30"/>
                      <a:gd name="T22" fmla="*/ 0 w 564"/>
                      <a:gd name="T23" fmla="*/ 0 h 3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64"/>
                      <a:gd name="T37" fmla="*/ 0 h 30"/>
                      <a:gd name="T38" fmla="*/ 564 w 564"/>
                      <a:gd name="T39" fmla="*/ 30 h 3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64" h="30">
                        <a:moveTo>
                          <a:pt x="0" y="29"/>
                        </a:moveTo>
                        <a:cubicBezTo>
                          <a:pt x="18" y="14"/>
                          <a:pt x="36" y="0"/>
                          <a:pt x="53" y="0"/>
                        </a:cubicBezTo>
                        <a:cubicBezTo>
                          <a:pt x="70" y="0"/>
                          <a:pt x="87" y="30"/>
                          <a:pt x="104" y="30"/>
                        </a:cubicBezTo>
                        <a:cubicBezTo>
                          <a:pt x="121" y="30"/>
                          <a:pt x="138" y="0"/>
                          <a:pt x="155" y="0"/>
                        </a:cubicBezTo>
                        <a:cubicBezTo>
                          <a:pt x="172" y="0"/>
                          <a:pt x="189" y="30"/>
                          <a:pt x="206" y="30"/>
                        </a:cubicBezTo>
                        <a:cubicBezTo>
                          <a:pt x="223" y="30"/>
                          <a:pt x="238" y="0"/>
                          <a:pt x="255" y="0"/>
                        </a:cubicBezTo>
                        <a:cubicBezTo>
                          <a:pt x="272" y="0"/>
                          <a:pt x="291" y="29"/>
                          <a:pt x="308" y="29"/>
                        </a:cubicBezTo>
                        <a:cubicBezTo>
                          <a:pt x="325" y="29"/>
                          <a:pt x="343" y="0"/>
                          <a:pt x="360" y="0"/>
                        </a:cubicBezTo>
                        <a:cubicBezTo>
                          <a:pt x="377" y="0"/>
                          <a:pt x="394" y="29"/>
                          <a:pt x="411" y="29"/>
                        </a:cubicBezTo>
                        <a:cubicBezTo>
                          <a:pt x="428" y="29"/>
                          <a:pt x="448" y="0"/>
                          <a:pt x="465" y="0"/>
                        </a:cubicBezTo>
                        <a:cubicBezTo>
                          <a:pt x="482" y="0"/>
                          <a:pt x="500" y="30"/>
                          <a:pt x="516" y="30"/>
                        </a:cubicBezTo>
                        <a:cubicBezTo>
                          <a:pt x="532" y="30"/>
                          <a:pt x="548" y="15"/>
                          <a:pt x="564" y="0"/>
                        </a:cubicBezTo>
                      </a:path>
                    </a:pathLst>
                  </a:custGeom>
                  <a:noFill/>
                  <a:ln w="1905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Arial"/>
                      <a:ea typeface="+mn-ea"/>
                      <a:cs typeface="+mn-cs"/>
                    </a:endParaRPr>
                  </a:p>
                </p:txBody>
              </p:sp>
            </p:grpSp>
            <p:grpSp>
              <p:nvGrpSpPr>
                <p:cNvPr id="106881" name="Group 585"/>
                <p:cNvGrpSpPr>
                  <a:grpSpLocks/>
                </p:cNvGrpSpPr>
                <p:nvPr/>
              </p:nvGrpSpPr>
              <p:grpSpPr bwMode="auto">
                <a:xfrm>
                  <a:off x="1251529" y="4972050"/>
                  <a:ext cx="1146175" cy="39688"/>
                  <a:chOff x="1527" y="2790"/>
                  <a:chExt cx="542" cy="33"/>
                </a:xfrm>
              </p:grpSpPr>
              <p:sp>
                <p:nvSpPr>
                  <p:cNvPr id="106920" name="Freeform 586"/>
                  <p:cNvSpPr>
                    <a:spLocks/>
                  </p:cNvSpPr>
                  <p:nvPr/>
                </p:nvSpPr>
                <p:spPr bwMode="auto">
                  <a:xfrm>
                    <a:off x="1527" y="2793"/>
                    <a:ext cx="280" cy="30"/>
                  </a:xfrm>
                  <a:custGeom>
                    <a:avLst/>
                    <a:gdLst>
                      <a:gd name="T0" fmla="*/ 0 w 564"/>
                      <a:gd name="T1" fmla="*/ 29 h 30"/>
                      <a:gd name="T2" fmla="*/ 0 w 564"/>
                      <a:gd name="T3" fmla="*/ 0 h 30"/>
                      <a:gd name="T4" fmla="*/ 0 w 564"/>
                      <a:gd name="T5" fmla="*/ 30 h 30"/>
                      <a:gd name="T6" fmla="*/ 0 w 564"/>
                      <a:gd name="T7" fmla="*/ 0 h 30"/>
                      <a:gd name="T8" fmla="*/ 0 w 564"/>
                      <a:gd name="T9" fmla="*/ 30 h 30"/>
                      <a:gd name="T10" fmla="*/ 0 w 564"/>
                      <a:gd name="T11" fmla="*/ 0 h 30"/>
                      <a:gd name="T12" fmla="*/ 0 w 564"/>
                      <a:gd name="T13" fmla="*/ 29 h 30"/>
                      <a:gd name="T14" fmla="*/ 0 w 564"/>
                      <a:gd name="T15" fmla="*/ 0 h 30"/>
                      <a:gd name="T16" fmla="*/ 0 w 564"/>
                      <a:gd name="T17" fmla="*/ 29 h 30"/>
                      <a:gd name="T18" fmla="*/ 0 w 564"/>
                      <a:gd name="T19" fmla="*/ 0 h 30"/>
                      <a:gd name="T20" fmla="*/ 0 w 564"/>
                      <a:gd name="T21" fmla="*/ 30 h 30"/>
                      <a:gd name="T22" fmla="*/ 0 w 564"/>
                      <a:gd name="T23" fmla="*/ 0 h 3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64"/>
                      <a:gd name="T37" fmla="*/ 0 h 30"/>
                      <a:gd name="T38" fmla="*/ 564 w 564"/>
                      <a:gd name="T39" fmla="*/ 30 h 3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64" h="30">
                        <a:moveTo>
                          <a:pt x="0" y="29"/>
                        </a:moveTo>
                        <a:cubicBezTo>
                          <a:pt x="18" y="14"/>
                          <a:pt x="36" y="0"/>
                          <a:pt x="53" y="0"/>
                        </a:cubicBezTo>
                        <a:cubicBezTo>
                          <a:pt x="70" y="0"/>
                          <a:pt x="87" y="30"/>
                          <a:pt x="104" y="30"/>
                        </a:cubicBezTo>
                        <a:cubicBezTo>
                          <a:pt x="121" y="30"/>
                          <a:pt x="138" y="0"/>
                          <a:pt x="155" y="0"/>
                        </a:cubicBezTo>
                        <a:cubicBezTo>
                          <a:pt x="172" y="0"/>
                          <a:pt x="189" y="30"/>
                          <a:pt x="206" y="30"/>
                        </a:cubicBezTo>
                        <a:cubicBezTo>
                          <a:pt x="223" y="30"/>
                          <a:pt x="238" y="0"/>
                          <a:pt x="255" y="0"/>
                        </a:cubicBezTo>
                        <a:cubicBezTo>
                          <a:pt x="272" y="0"/>
                          <a:pt x="291" y="29"/>
                          <a:pt x="308" y="29"/>
                        </a:cubicBezTo>
                        <a:cubicBezTo>
                          <a:pt x="325" y="29"/>
                          <a:pt x="343" y="0"/>
                          <a:pt x="360" y="0"/>
                        </a:cubicBezTo>
                        <a:cubicBezTo>
                          <a:pt x="377" y="0"/>
                          <a:pt x="394" y="29"/>
                          <a:pt x="411" y="29"/>
                        </a:cubicBezTo>
                        <a:cubicBezTo>
                          <a:pt x="428" y="29"/>
                          <a:pt x="448" y="0"/>
                          <a:pt x="465" y="0"/>
                        </a:cubicBezTo>
                        <a:cubicBezTo>
                          <a:pt x="482" y="0"/>
                          <a:pt x="500" y="30"/>
                          <a:pt x="516" y="30"/>
                        </a:cubicBezTo>
                        <a:cubicBezTo>
                          <a:pt x="532" y="30"/>
                          <a:pt x="548" y="15"/>
                          <a:pt x="564" y="0"/>
                        </a:cubicBezTo>
                      </a:path>
                    </a:pathLst>
                  </a:custGeom>
                  <a:noFill/>
                  <a:ln w="1905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Arial"/>
                      <a:ea typeface="+mn-ea"/>
                      <a:cs typeface="+mn-cs"/>
                    </a:endParaRPr>
                  </a:p>
                </p:txBody>
              </p:sp>
              <p:sp>
                <p:nvSpPr>
                  <p:cNvPr id="106921" name="Freeform 587"/>
                  <p:cNvSpPr>
                    <a:spLocks/>
                  </p:cNvSpPr>
                  <p:nvPr/>
                </p:nvSpPr>
                <p:spPr bwMode="auto">
                  <a:xfrm>
                    <a:off x="1789" y="2790"/>
                    <a:ext cx="280" cy="30"/>
                  </a:xfrm>
                  <a:custGeom>
                    <a:avLst/>
                    <a:gdLst>
                      <a:gd name="T0" fmla="*/ 0 w 564"/>
                      <a:gd name="T1" fmla="*/ 29 h 30"/>
                      <a:gd name="T2" fmla="*/ 0 w 564"/>
                      <a:gd name="T3" fmla="*/ 0 h 30"/>
                      <a:gd name="T4" fmla="*/ 0 w 564"/>
                      <a:gd name="T5" fmla="*/ 30 h 30"/>
                      <a:gd name="T6" fmla="*/ 0 w 564"/>
                      <a:gd name="T7" fmla="*/ 0 h 30"/>
                      <a:gd name="T8" fmla="*/ 0 w 564"/>
                      <a:gd name="T9" fmla="*/ 30 h 30"/>
                      <a:gd name="T10" fmla="*/ 0 w 564"/>
                      <a:gd name="T11" fmla="*/ 0 h 30"/>
                      <a:gd name="T12" fmla="*/ 0 w 564"/>
                      <a:gd name="T13" fmla="*/ 29 h 30"/>
                      <a:gd name="T14" fmla="*/ 0 w 564"/>
                      <a:gd name="T15" fmla="*/ 0 h 30"/>
                      <a:gd name="T16" fmla="*/ 0 w 564"/>
                      <a:gd name="T17" fmla="*/ 29 h 30"/>
                      <a:gd name="T18" fmla="*/ 0 w 564"/>
                      <a:gd name="T19" fmla="*/ 0 h 30"/>
                      <a:gd name="T20" fmla="*/ 0 w 564"/>
                      <a:gd name="T21" fmla="*/ 30 h 30"/>
                      <a:gd name="T22" fmla="*/ 0 w 564"/>
                      <a:gd name="T23" fmla="*/ 0 h 3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64"/>
                      <a:gd name="T37" fmla="*/ 0 h 30"/>
                      <a:gd name="T38" fmla="*/ 564 w 564"/>
                      <a:gd name="T39" fmla="*/ 30 h 3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64" h="30">
                        <a:moveTo>
                          <a:pt x="0" y="29"/>
                        </a:moveTo>
                        <a:cubicBezTo>
                          <a:pt x="18" y="14"/>
                          <a:pt x="36" y="0"/>
                          <a:pt x="53" y="0"/>
                        </a:cubicBezTo>
                        <a:cubicBezTo>
                          <a:pt x="70" y="0"/>
                          <a:pt x="87" y="30"/>
                          <a:pt x="104" y="30"/>
                        </a:cubicBezTo>
                        <a:cubicBezTo>
                          <a:pt x="121" y="30"/>
                          <a:pt x="138" y="0"/>
                          <a:pt x="155" y="0"/>
                        </a:cubicBezTo>
                        <a:cubicBezTo>
                          <a:pt x="172" y="0"/>
                          <a:pt x="189" y="30"/>
                          <a:pt x="206" y="30"/>
                        </a:cubicBezTo>
                        <a:cubicBezTo>
                          <a:pt x="223" y="30"/>
                          <a:pt x="238" y="0"/>
                          <a:pt x="255" y="0"/>
                        </a:cubicBezTo>
                        <a:cubicBezTo>
                          <a:pt x="272" y="0"/>
                          <a:pt x="291" y="29"/>
                          <a:pt x="308" y="29"/>
                        </a:cubicBezTo>
                        <a:cubicBezTo>
                          <a:pt x="325" y="29"/>
                          <a:pt x="343" y="0"/>
                          <a:pt x="360" y="0"/>
                        </a:cubicBezTo>
                        <a:cubicBezTo>
                          <a:pt x="377" y="0"/>
                          <a:pt x="394" y="29"/>
                          <a:pt x="411" y="29"/>
                        </a:cubicBezTo>
                        <a:cubicBezTo>
                          <a:pt x="428" y="29"/>
                          <a:pt x="448" y="0"/>
                          <a:pt x="465" y="0"/>
                        </a:cubicBezTo>
                        <a:cubicBezTo>
                          <a:pt x="482" y="0"/>
                          <a:pt x="500" y="30"/>
                          <a:pt x="516" y="30"/>
                        </a:cubicBezTo>
                        <a:cubicBezTo>
                          <a:pt x="532" y="30"/>
                          <a:pt x="548" y="15"/>
                          <a:pt x="564" y="0"/>
                        </a:cubicBezTo>
                      </a:path>
                    </a:pathLst>
                  </a:custGeom>
                  <a:noFill/>
                  <a:ln w="1905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Arial"/>
                      <a:ea typeface="+mn-ea"/>
                      <a:cs typeface="+mn-cs"/>
                    </a:endParaRPr>
                  </a:p>
                </p:txBody>
              </p:sp>
            </p:grpSp>
            <p:grpSp>
              <p:nvGrpSpPr>
                <p:cNvPr id="106882" name="Group 588"/>
                <p:cNvGrpSpPr>
                  <a:grpSpLocks/>
                </p:cNvGrpSpPr>
                <p:nvPr/>
              </p:nvGrpSpPr>
              <p:grpSpPr bwMode="auto">
                <a:xfrm>
                  <a:off x="1251529" y="4202113"/>
                  <a:ext cx="1146175" cy="39687"/>
                  <a:chOff x="1527" y="2790"/>
                  <a:chExt cx="542" cy="33"/>
                </a:xfrm>
              </p:grpSpPr>
              <p:sp>
                <p:nvSpPr>
                  <p:cNvPr id="106918" name="Freeform 589"/>
                  <p:cNvSpPr>
                    <a:spLocks/>
                  </p:cNvSpPr>
                  <p:nvPr/>
                </p:nvSpPr>
                <p:spPr bwMode="auto">
                  <a:xfrm>
                    <a:off x="1527" y="2793"/>
                    <a:ext cx="280" cy="30"/>
                  </a:xfrm>
                  <a:custGeom>
                    <a:avLst/>
                    <a:gdLst>
                      <a:gd name="T0" fmla="*/ 0 w 564"/>
                      <a:gd name="T1" fmla="*/ 29 h 30"/>
                      <a:gd name="T2" fmla="*/ 0 w 564"/>
                      <a:gd name="T3" fmla="*/ 0 h 30"/>
                      <a:gd name="T4" fmla="*/ 0 w 564"/>
                      <a:gd name="T5" fmla="*/ 30 h 30"/>
                      <a:gd name="T6" fmla="*/ 0 w 564"/>
                      <a:gd name="T7" fmla="*/ 0 h 30"/>
                      <a:gd name="T8" fmla="*/ 0 w 564"/>
                      <a:gd name="T9" fmla="*/ 30 h 30"/>
                      <a:gd name="T10" fmla="*/ 0 w 564"/>
                      <a:gd name="T11" fmla="*/ 0 h 30"/>
                      <a:gd name="T12" fmla="*/ 0 w 564"/>
                      <a:gd name="T13" fmla="*/ 29 h 30"/>
                      <a:gd name="T14" fmla="*/ 0 w 564"/>
                      <a:gd name="T15" fmla="*/ 0 h 30"/>
                      <a:gd name="T16" fmla="*/ 0 w 564"/>
                      <a:gd name="T17" fmla="*/ 29 h 30"/>
                      <a:gd name="T18" fmla="*/ 0 w 564"/>
                      <a:gd name="T19" fmla="*/ 0 h 30"/>
                      <a:gd name="T20" fmla="*/ 0 w 564"/>
                      <a:gd name="T21" fmla="*/ 30 h 30"/>
                      <a:gd name="T22" fmla="*/ 0 w 564"/>
                      <a:gd name="T23" fmla="*/ 0 h 3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64"/>
                      <a:gd name="T37" fmla="*/ 0 h 30"/>
                      <a:gd name="T38" fmla="*/ 564 w 564"/>
                      <a:gd name="T39" fmla="*/ 30 h 3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64" h="30">
                        <a:moveTo>
                          <a:pt x="0" y="29"/>
                        </a:moveTo>
                        <a:cubicBezTo>
                          <a:pt x="18" y="14"/>
                          <a:pt x="36" y="0"/>
                          <a:pt x="53" y="0"/>
                        </a:cubicBezTo>
                        <a:cubicBezTo>
                          <a:pt x="70" y="0"/>
                          <a:pt x="87" y="30"/>
                          <a:pt x="104" y="30"/>
                        </a:cubicBezTo>
                        <a:cubicBezTo>
                          <a:pt x="121" y="30"/>
                          <a:pt x="138" y="0"/>
                          <a:pt x="155" y="0"/>
                        </a:cubicBezTo>
                        <a:cubicBezTo>
                          <a:pt x="172" y="0"/>
                          <a:pt x="189" y="30"/>
                          <a:pt x="206" y="30"/>
                        </a:cubicBezTo>
                        <a:cubicBezTo>
                          <a:pt x="223" y="30"/>
                          <a:pt x="238" y="0"/>
                          <a:pt x="255" y="0"/>
                        </a:cubicBezTo>
                        <a:cubicBezTo>
                          <a:pt x="272" y="0"/>
                          <a:pt x="291" y="29"/>
                          <a:pt x="308" y="29"/>
                        </a:cubicBezTo>
                        <a:cubicBezTo>
                          <a:pt x="325" y="29"/>
                          <a:pt x="343" y="0"/>
                          <a:pt x="360" y="0"/>
                        </a:cubicBezTo>
                        <a:cubicBezTo>
                          <a:pt x="377" y="0"/>
                          <a:pt x="394" y="29"/>
                          <a:pt x="411" y="29"/>
                        </a:cubicBezTo>
                        <a:cubicBezTo>
                          <a:pt x="428" y="29"/>
                          <a:pt x="448" y="0"/>
                          <a:pt x="465" y="0"/>
                        </a:cubicBezTo>
                        <a:cubicBezTo>
                          <a:pt x="482" y="0"/>
                          <a:pt x="500" y="30"/>
                          <a:pt x="516" y="30"/>
                        </a:cubicBezTo>
                        <a:cubicBezTo>
                          <a:pt x="532" y="30"/>
                          <a:pt x="548" y="15"/>
                          <a:pt x="564" y="0"/>
                        </a:cubicBezTo>
                      </a:path>
                    </a:pathLst>
                  </a:custGeom>
                  <a:noFill/>
                  <a:ln w="1905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Arial"/>
                      <a:ea typeface="+mn-ea"/>
                      <a:cs typeface="+mn-cs"/>
                    </a:endParaRPr>
                  </a:p>
                </p:txBody>
              </p:sp>
              <p:sp>
                <p:nvSpPr>
                  <p:cNvPr id="106919" name="Freeform 590"/>
                  <p:cNvSpPr>
                    <a:spLocks/>
                  </p:cNvSpPr>
                  <p:nvPr/>
                </p:nvSpPr>
                <p:spPr bwMode="auto">
                  <a:xfrm>
                    <a:off x="1789" y="2790"/>
                    <a:ext cx="280" cy="30"/>
                  </a:xfrm>
                  <a:custGeom>
                    <a:avLst/>
                    <a:gdLst>
                      <a:gd name="T0" fmla="*/ 0 w 564"/>
                      <a:gd name="T1" fmla="*/ 29 h 30"/>
                      <a:gd name="T2" fmla="*/ 0 w 564"/>
                      <a:gd name="T3" fmla="*/ 0 h 30"/>
                      <a:gd name="T4" fmla="*/ 0 w 564"/>
                      <a:gd name="T5" fmla="*/ 30 h 30"/>
                      <a:gd name="T6" fmla="*/ 0 w 564"/>
                      <a:gd name="T7" fmla="*/ 0 h 30"/>
                      <a:gd name="T8" fmla="*/ 0 w 564"/>
                      <a:gd name="T9" fmla="*/ 30 h 30"/>
                      <a:gd name="T10" fmla="*/ 0 w 564"/>
                      <a:gd name="T11" fmla="*/ 0 h 30"/>
                      <a:gd name="T12" fmla="*/ 0 w 564"/>
                      <a:gd name="T13" fmla="*/ 29 h 30"/>
                      <a:gd name="T14" fmla="*/ 0 w 564"/>
                      <a:gd name="T15" fmla="*/ 0 h 30"/>
                      <a:gd name="T16" fmla="*/ 0 w 564"/>
                      <a:gd name="T17" fmla="*/ 29 h 30"/>
                      <a:gd name="T18" fmla="*/ 0 w 564"/>
                      <a:gd name="T19" fmla="*/ 0 h 30"/>
                      <a:gd name="T20" fmla="*/ 0 w 564"/>
                      <a:gd name="T21" fmla="*/ 30 h 30"/>
                      <a:gd name="T22" fmla="*/ 0 w 564"/>
                      <a:gd name="T23" fmla="*/ 0 h 3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64"/>
                      <a:gd name="T37" fmla="*/ 0 h 30"/>
                      <a:gd name="T38" fmla="*/ 564 w 564"/>
                      <a:gd name="T39" fmla="*/ 30 h 3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64" h="30">
                        <a:moveTo>
                          <a:pt x="0" y="29"/>
                        </a:moveTo>
                        <a:cubicBezTo>
                          <a:pt x="18" y="14"/>
                          <a:pt x="36" y="0"/>
                          <a:pt x="53" y="0"/>
                        </a:cubicBezTo>
                        <a:cubicBezTo>
                          <a:pt x="70" y="0"/>
                          <a:pt x="87" y="30"/>
                          <a:pt x="104" y="30"/>
                        </a:cubicBezTo>
                        <a:cubicBezTo>
                          <a:pt x="121" y="30"/>
                          <a:pt x="138" y="0"/>
                          <a:pt x="155" y="0"/>
                        </a:cubicBezTo>
                        <a:cubicBezTo>
                          <a:pt x="172" y="0"/>
                          <a:pt x="189" y="30"/>
                          <a:pt x="206" y="30"/>
                        </a:cubicBezTo>
                        <a:cubicBezTo>
                          <a:pt x="223" y="30"/>
                          <a:pt x="238" y="0"/>
                          <a:pt x="255" y="0"/>
                        </a:cubicBezTo>
                        <a:cubicBezTo>
                          <a:pt x="272" y="0"/>
                          <a:pt x="291" y="29"/>
                          <a:pt x="308" y="29"/>
                        </a:cubicBezTo>
                        <a:cubicBezTo>
                          <a:pt x="325" y="29"/>
                          <a:pt x="343" y="0"/>
                          <a:pt x="360" y="0"/>
                        </a:cubicBezTo>
                        <a:cubicBezTo>
                          <a:pt x="377" y="0"/>
                          <a:pt x="394" y="29"/>
                          <a:pt x="411" y="29"/>
                        </a:cubicBezTo>
                        <a:cubicBezTo>
                          <a:pt x="428" y="29"/>
                          <a:pt x="448" y="0"/>
                          <a:pt x="465" y="0"/>
                        </a:cubicBezTo>
                        <a:cubicBezTo>
                          <a:pt x="482" y="0"/>
                          <a:pt x="500" y="30"/>
                          <a:pt x="516" y="30"/>
                        </a:cubicBezTo>
                        <a:cubicBezTo>
                          <a:pt x="532" y="30"/>
                          <a:pt x="548" y="15"/>
                          <a:pt x="564" y="0"/>
                        </a:cubicBezTo>
                      </a:path>
                    </a:pathLst>
                  </a:custGeom>
                  <a:noFill/>
                  <a:ln w="1905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Arial"/>
                      <a:ea typeface="+mn-ea"/>
                      <a:cs typeface="+mn-cs"/>
                    </a:endParaRPr>
                  </a:p>
                </p:txBody>
              </p:sp>
            </p:grpSp>
            <p:grpSp>
              <p:nvGrpSpPr>
                <p:cNvPr id="106883" name="Group 591"/>
                <p:cNvGrpSpPr>
                  <a:grpSpLocks/>
                </p:cNvGrpSpPr>
                <p:nvPr/>
              </p:nvGrpSpPr>
              <p:grpSpPr bwMode="auto">
                <a:xfrm>
                  <a:off x="1257879" y="4356100"/>
                  <a:ext cx="1146175" cy="39688"/>
                  <a:chOff x="1527" y="2790"/>
                  <a:chExt cx="542" cy="33"/>
                </a:xfrm>
              </p:grpSpPr>
              <p:sp>
                <p:nvSpPr>
                  <p:cNvPr id="106916" name="Freeform 592"/>
                  <p:cNvSpPr>
                    <a:spLocks/>
                  </p:cNvSpPr>
                  <p:nvPr/>
                </p:nvSpPr>
                <p:spPr bwMode="auto">
                  <a:xfrm>
                    <a:off x="1527" y="2793"/>
                    <a:ext cx="280" cy="30"/>
                  </a:xfrm>
                  <a:custGeom>
                    <a:avLst/>
                    <a:gdLst>
                      <a:gd name="T0" fmla="*/ 0 w 564"/>
                      <a:gd name="T1" fmla="*/ 29 h 30"/>
                      <a:gd name="T2" fmla="*/ 0 w 564"/>
                      <a:gd name="T3" fmla="*/ 0 h 30"/>
                      <a:gd name="T4" fmla="*/ 0 w 564"/>
                      <a:gd name="T5" fmla="*/ 30 h 30"/>
                      <a:gd name="T6" fmla="*/ 0 w 564"/>
                      <a:gd name="T7" fmla="*/ 0 h 30"/>
                      <a:gd name="T8" fmla="*/ 0 w 564"/>
                      <a:gd name="T9" fmla="*/ 30 h 30"/>
                      <a:gd name="T10" fmla="*/ 0 w 564"/>
                      <a:gd name="T11" fmla="*/ 0 h 30"/>
                      <a:gd name="T12" fmla="*/ 0 w 564"/>
                      <a:gd name="T13" fmla="*/ 29 h 30"/>
                      <a:gd name="T14" fmla="*/ 0 w 564"/>
                      <a:gd name="T15" fmla="*/ 0 h 30"/>
                      <a:gd name="T16" fmla="*/ 0 w 564"/>
                      <a:gd name="T17" fmla="*/ 29 h 30"/>
                      <a:gd name="T18" fmla="*/ 0 w 564"/>
                      <a:gd name="T19" fmla="*/ 0 h 30"/>
                      <a:gd name="T20" fmla="*/ 0 w 564"/>
                      <a:gd name="T21" fmla="*/ 30 h 30"/>
                      <a:gd name="T22" fmla="*/ 0 w 564"/>
                      <a:gd name="T23" fmla="*/ 0 h 3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64"/>
                      <a:gd name="T37" fmla="*/ 0 h 30"/>
                      <a:gd name="T38" fmla="*/ 564 w 564"/>
                      <a:gd name="T39" fmla="*/ 30 h 3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64" h="30">
                        <a:moveTo>
                          <a:pt x="0" y="29"/>
                        </a:moveTo>
                        <a:cubicBezTo>
                          <a:pt x="18" y="14"/>
                          <a:pt x="36" y="0"/>
                          <a:pt x="53" y="0"/>
                        </a:cubicBezTo>
                        <a:cubicBezTo>
                          <a:pt x="70" y="0"/>
                          <a:pt x="87" y="30"/>
                          <a:pt x="104" y="30"/>
                        </a:cubicBezTo>
                        <a:cubicBezTo>
                          <a:pt x="121" y="30"/>
                          <a:pt x="138" y="0"/>
                          <a:pt x="155" y="0"/>
                        </a:cubicBezTo>
                        <a:cubicBezTo>
                          <a:pt x="172" y="0"/>
                          <a:pt x="189" y="30"/>
                          <a:pt x="206" y="30"/>
                        </a:cubicBezTo>
                        <a:cubicBezTo>
                          <a:pt x="223" y="30"/>
                          <a:pt x="238" y="0"/>
                          <a:pt x="255" y="0"/>
                        </a:cubicBezTo>
                        <a:cubicBezTo>
                          <a:pt x="272" y="0"/>
                          <a:pt x="291" y="29"/>
                          <a:pt x="308" y="29"/>
                        </a:cubicBezTo>
                        <a:cubicBezTo>
                          <a:pt x="325" y="29"/>
                          <a:pt x="343" y="0"/>
                          <a:pt x="360" y="0"/>
                        </a:cubicBezTo>
                        <a:cubicBezTo>
                          <a:pt x="377" y="0"/>
                          <a:pt x="394" y="29"/>
                          <a:pt x="411" y="29"/>
                        </a:cubicBezTo>
                        <a:cubicBezTo>
                          <a:pt x="428" y="29"/>
                          <a:pt x="448" y="0"/>
                          <a:pt x="465" y="0"/>
                        </a:cubicBezTo>
                        <a:cubicBezTo>
                          <a:pt x="482" y="0"/>
                          <a:pt x="500" y="30"/>
                          <a:pt x="516" y="30"/>
                        </a:cubicBezTo>
                        <a:cubicBezTo>
                          <a:pt x="532" y="30"/>
                          <a:pt x="548" y="15"/>
                          <a:pt x="564" y="0"/>
                        </a:cubicBezTo>
                      </a:path>
                    </a:pathLst>
                  </a:custGeom>
                  <a:noFill/>
                  <a:ln w="1905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Arial"/>
                      <a:ea typeface="+mn-ea"/>
                      <a:cs typeface="+mn-cs"/>
                    </a:endParaRPr>
                  </a:p>
                </p:txBody>
              </p:sp>
              <p:sp>
                <p:nvSpPr>
                  <p:cNvPr id="106917" name="Freeform 593"/>
                  <p:cNvSpPr>
                    <a:spLocks/>
                  </p:cNvSpPr>
                  <p:nvPr/>
                </p:nvSpPr>
                <p:spPr bwMode="auto">
                  <a:xfrm>
                    <a:off x="1789" y="2790"/>
                    <a:ext cx="280" cy="30"/>
                  </a:xfrm>
                  <a:custGeom>
                    <a:avLst/>
                    <a:gdLst>
                      <a:gd name="T0" fmla="*/ 0 w 564"/>
                      <a:gd name="T1" fmla="*/ 29 h 30"/>
                      <a:gd name="T2" fmla="*/ 0 w 564"/>
                      <a:gd name="T3" fmla="*/ 0 h 30"/>
                      <a:gd name="T4" fmla="*/ 0 w 564"/>
                      <a:gd name="T5" fmla="*/ 30 h 30"/>
                      <a:gd name="T6" fmla="*/ 0 w 564"/>
                      <a:gd name="T7" fmla="*/ 0 h 30"/>
                      <a:gd name="T8" fmla="*/ 0 w 564"/>
                      <a:gd name="T9" fmla="*/ 30 h 30"/>
                      <a:gd name="T10" fmla="*/ 0 w 564"/>
                      <a:gd name="T11" fmla="*/ 0 h 30"/>
                      <a:gd name="T12" fmla="*/ 0 w 564"/>
                      <a:gd name="T13" fmla="*/ 29 h 30"/>
                      <a:gd name="T14" fmla="*/ 0 w 564"/>
                      <a:gd name="T15" fmla="*/ 0 h 30"/>
                      <a:gd name="T16" fmla="*/ 0 w 564"/>
                      <a:gd name="T17" fmla="*/ 29 h 30"/>
                      <a:gd name="T18" fmla="*/ 0 w 564"/>
                      <a:gd name="T19" fmla="*/ 0 h 30"/>
                      <a:gd name="T20" fmla="*/ 0 w 564"/>
                      <a:gd name="T21" fmla="*/ 30 h 30"/>
                      <a:gd name="T22" fmla="*/ 0 w 564"/>
                      <a:gd name="T23" fmla="*/ 0 h 3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64"/>
                      <a:gd name="T37" fmla="*/ 0 h 30"/>
                      <a:gd name="T38" fmla="*/ 564 w 564"/>
                      <a:gd name="T39" fmla="*/ 30 h 3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64" h="30">
                        <a:moveTo>
                          <a:pt x="0" y="29"/>
                        </a:moveTo>
                        <a:cubicBezTo>
                          <a:pt x="18" y="14"/>
                          <a:pt x="36" y="0"/>
                          <a:pt x="53" y="0"/>
                        </a:cubicBezTo>
                        <a:cubicBezTo>
                          <a:pt x="70" y="0"/>
                          <a:pt x="87" y="30"/>
                          <a:pt x="104" y="30"/>
                        </a:cubicBezTo>
                        <a:cubicBezTo>
                          <a:pt x="121" y="30"/>
                          <a:pt x="138" y="0"/>
                          <a:pt x="155" y="0"/>
                        </a:cubicBezTo>
                        <a:cubicBezTo>
                          <a:pt x="172" y="0"/>
                          <a:pt x="189" y="30"/>
                          <a:pt x="206" y="30"/>
                        </a:cubicBezTo>
                        <a:cubicBezTo>
                          <a:pt x="223" y="30"/>
                          <a:pt x="238" y="0"/>
                          <a:pt x="255" y="0"/>
                        </a:cubicBezTo>
                        <a:cubicBezTo>
                          <a:pt x="272" y="0"/>
                          <a:pt x="291" y="29"/>
                          <a:pt x="308" y="29"/>
                        </a:cubicBezTo>
                        <a:cubicBezTo>
                          <a:pt x="325" y="29"/>
                          <a:pt x="343" y="0"/>
                          <a:pt x="360" y="0"/>
                        </a:cubicBezTo>
                        <a:cubicBezTo>
                          <a:pt x="377" y="0"/>
                          <a:pt x="394" y="29"/>
                          <a:pt x="411" y="29"/>
                        </a:cubicBezTo>
                        <a:cubicBezTo>
                          <a:pt x="428" y="29"/>
                          <a:pt x="448" y="0"/>
                          <a:pt x="465" y="0"/>
                        </a:cubicBezTo>
                        <a:cubicBezTo>
                          <a:pt x="482" y="0"/>
                          <a:pt x="500" y="30"/>
                          <a:pt x="516" y="30"/>
                        </a:cubicBezTo>
                        <a:cubicBezTo>
                          <a:pt x="532" y="30"/>
                          <a:pt x="548" y="15"/>
                          <a:pt x="564" y="0"/>
                        </a:cubicBezTo>
                      </a:path>
                    </a:pathLst>
                  </a:custGeom>
                  <a:noFill/>
                  <a:ln w="1905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Arial"/>
                      <a:ea typeface="+mn-ea"/>
                      <a:cs typeface="+mn-cs"/>
                    </a:endParaRPr>
                  </a:p>
                </p:txBody>
              </p:sp>
            </p:grpSp>
            <p:sp>
              <p:nvSpPr>
                <p:cNvPr id="106885" name="Freeform 250"/>
                <p:cNvSpPr>
                  <a:spLocks/>
                </p:cNvSpPr>
                <p:nvPr/>
              </p:nvSpPr>
              <p:spPr bwMode="auto">
                <a:xfrm>
                  <a:off x="1230891" y="369888"/>
                  <a:ext cx="1179513" cy="6365875"/>
                </a:xfrm>
                <a:custGeom>
                  <a:avLst/>
                  <a:gdLst>
                    <a:gd name="T0" fmla="*/ 2147483647 w 3132"/>
                    <a:gd name="T1" fmla="*/ 2147483647 h 5347"/>
                    <a:gd name="T2" fmla="*/ 2147483647 w 3132"/>
                    <a:gd name="T3" fmla="*/ 2147483647 h 5347"/>
                    <a:gd name="T4" fmla="*/ 2147483647 w 3132"/>
                    <a:gd name="T5" fmla="*/ 2147483647 h 5347"/>
                    <a:gd name="T6" fmla="*/ 2147483647 w 3132"/>
                    <a:gd name="T7" fmla="*/ 0 h 5347"/>
                    <a:gd name="T8" fmla="*/ 2147483647 w 3132"/>
                    <a:gd name="T9" fmla="*/ 0 h 5347"/>
                    <a:gd name="T10" fmla="*/ 2147483647 w 3132"/>
                    <a:gd name="T11" fmla="*/ 2147483647 h 5347"/>
                    <a:gd name="T12" fmla="*/ 2147483647 w 3132"/>
                    <a:gd name="T13" fmla="*/ 2147483647 h 5347"/>
                    <a:gd name="T14" fmla="*/ 2147483647 w 3132"/>
                    <a:gd name="T15" fmla="*/ 0 h 5347"/>
                    <a:gd name="T16" fmla="*/ 0 w 3132"/>
                    <a:gd name="T17" fmla="*/ 0 h 5347"/>
                    <a:gd name="T18" fmla="*/ 0 w 3132"/>
                    <a:gd name="T19" fmla="*/ 2147483647 h 5347"/>
                    <a:gd name="T20" fmla="*/ 2147483647 w 3132"/>
                    <a:gd name="T21" fmla="*/ 2147483647 h 5347"/>
                    <a:gd name="T22" fmla="*/ 2147483647 w 3132"/>
                    <a:gd name="T23" fmla="*/ 2147483647 h 5347"/>
                    <a:gd name="T24" fmla="*/ 2147483647 w 3132"/>
                    <a:gd name="T25" fmla="*/ 2147483647 h 5347"/>
                    <a:gd name="T26" fmla="*/ 2147483647 w 3132"/>
                    <a:gd name="T27" fmla="*/ 2147483647 h 5347"/>
                    <a:gd name="T28" fmla="*/ 2147483647 w 3132"/>
                    <a:gd name="T29" fmla="*/ 2147483647 h 5347"/>
                    <a:gd name="T30" fmla="*/ 2147483647 w 3132"/>
                    <a:gd name="T31" fmla="*/ 2147483647 h 5347"/>
                    <a:gd name="T32" fmla="*/ 2147483647 w 3132"/>
                    <a:gd name="T33" fmla="*/ 2147483647 h 5347"/>
                    <a:gd name="T34" fmla="*/ 2147483647 w 3132"/>
                    <a:gd name="T35" fmla="*/ 2147483647 h 5347"/>
                    <a:gd name="T36" fmla="*/ 2147483647 w 3132"/>
                    <a:gd name="T37" fmla="*/ 2147483647 h 5347"/>
                    <a:gd name="T38" fmla="*/ 2147483647 w 3132"/>
                    <a:gd name="T39" fmla="*/ 2147483647 h 5347"/>
                    <a:gd name="T40" fmla="*/ 2147483647 w 3132"/>
                    <a:gd name="T41" fmla="*/ 2147483647 h 5347"/>
                    <a:gd name="T42" fmla="*/ 2147483647 w 3132"/>
                    <a:gd name="T43" fmla="*/ 0 h 5347"/>
                    <a:gd name="T44" fmla="*/ 2147483647 w 3132"/>
                    <a:gd name="T45" fmla="*/ 0 h 5347"/>
                    <a:gd name="T46" fmla="*/ 2147483647 w 3132"/>
                    <a:gd name="T47" fmla="*/ 2147483647 h 5347"/>
                    <a:gd name="T48" fmla="*/ 2147483647 w 3132"/>
                    <a:gd name="T49" fmla="*/ 2147483647 h 5347"/>
                    <a:gd name="T50" fmla="*/ 2147483647 w 3132"/>
                    <a:gd name="T51" fmla="*/ 2147483647 h 5347"/>
                    <a:gd name="T52" fmla="*/ 2147483647 w 3132"/>
                    <a:gd name="T53" fmla="*/ 2147483647 h 5347"/>
                    <a:gd name="T54" fmla="*/ 2147483647 w 3132"/>
                    <a:gd name="T55" fmla="*/ 2147483647 h 5347"/>
                    <a:gd name="T56" fmla="*/ 2147483647 w 3132"/>
                    <a:gd name="T57" fmla="*/ 2147483647 h 5347"/>
                    <a:gd name="T58" fmla="*/ 2147483647 w 3132"/>
                    <a:gd name="T59" fmla="*/ 2147483647 h 5347"/>
                    <a:gd name="T60" fmla="*/ 2147483647 w 3132"/>
                    <a:gd name="T61" fmla="*/ 2147483647 h 5347"/>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3132"/>
                    <a:gd name="T94" fmla="*/ 0 h 5347"/>
                    <a:gd name="T95" fmla="*/ 3132 w 3132"/>
                    <a:gd name="T96" fmla="*/ 5347 h 5347"/>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3132" h="5347">
                      <a:moveTo>
                        <a:pt x="929" y="5324"/>
                      </a:moveTo>
                      <a:lnTo>
                        <a:pt x="929" y="5347"/>
                      </a:lnTo>
                      <a:lnTo>
                        <a:pt x="3132" y="5347"/>
                      </a:lnTo>
                      <a:lnTo>
                        <a:pt x="3132" y="0"/>
                      </a:lnTo>
                      <a:lnTo>
                        <a:pt x="929" y="0"/>
                      </a:lnTo>
                      <a:lnTo>
                        <a:pt x="929" y="23"/>
                      </a:lnTo>
                      <a:lnTo>
                        <a:pt x="933" y="23"/>
                      </a:lnTo>
                      <a:lnTo>
                        <a:pt x="933" y="0"/>
                      </a:lnTo>
                      <a:lnTo>
                        <a:pt x="0" y="0"/>
                      </a:lnTo>
                      <a:lnTo>
                        <a:pt x="0" y="5347"/>
                      </a:lnTo>
                      <a:lnTo>
                        <a:pt x="933" y="5347"/>
                      </a:lnTo>
                      <a:lnTo>
                        <a:pt x="933" y="5324"/>
                      </a:lnTo>
                      <a:lnTo>
                        <a:pt x="929" y="5324"/>
                      </a:lnTo>
                      <a:lnTo>
                        <a:pt x="929" y="5347"/>
                      </a:lnTo>
                      <a:lnTo>
                        <a:pt x="933" y="5347"/>
                      </a:lnTo>
                      <a:lnTo>
                        <a:pt x="933" y="5324"/>
                      </a:lnTo>
                      <a:lnTo>
                        <a:pt x="12" y="5324"/>
                      </a:lnTo>
                      <a:lnTo>
                        <a:pt x="23" y="5336"/>
                      </a:lnTo>
                      <a:lnTo>
                        <a:pt x="23" y="12"/>
                      </a:lnTo>
                      <a:lnTo>
                        <a:pt x="12" y="23"/>
                      </a:lnTo>
                      <a:lnTo>
                        <a:pt x="933" y="23"/>
                      </a:lnTo>
                      <a:lnTo>
                        <a:pt x="933" y="0"/>
                      </a:lnTo>
                      <a:lnTo>
                        <a:pt x="929" y="0"/>
                      </a:lnTo>
                      <a:lnTo>
                        <a:pt x="929" y="23"/>
                      </a:lnTo>
                      <a:lnTo>
                        <a:pt x="3121" y="23"/>
                      </a:lnTo>
                      <a:lnTo>
                        <a:pt x="3109" y="12"/>
                      </a:lnTo>
                      <a:lnTo>
                        <a:pt x="3109" y="5336"/>
                      </a:lnTo>
                      <a:lnTo>
                        <a:pt x="3121" y="5324"/>
                      </a:lnTo>
                      <a:lnTo>
                        <a:pt x="929" y="5324"/>
                      </a:lnTo>
                      <a:lnTo>
                        <a:pt x="929" y="5347"/>
                      </a:lnTo>
                      <a:lnTo>
                        <a:pt x="929" y="5324"/>
                      </a:lnTo>
                      <a:close/>
                    </a:path>
                  </a:pathLst>
                </a:custGeom>
                <a:solidFill>
                  <a:srgbClr val="000000"/>
                </a:solidFill>
                <a:ln w="12700">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Arial"/>
                    <a:ea typeface="+mn-ea"/>
                    <a:cs typeface="+mn-cs"/>
                  </a:endParaRPr>
                </a:p>
              </p:txBody>
            </p:sp>
            <p:sp>
              <p:nvSpPr>
                <p:cNvPr id="106886" name="Rectangle 397"/>
                <p:cNvSpPr>
                  <a:spLocks noChangeArrowheads="1"/>
                </p:cNvSpPr>
                <p:nvPr/>
              </p:nvSpPr>
              <p:spPr bwMode="auto">
                <a:xfrm>
                  <a:off x="1569025" y="630238"/>
                  <a:ext cx="524988"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700" b="1" i="0" u="none" strike="noStrike" kern="1200" cap="none" spc="0" normalizeH="0" baseline="0" noProof="0">
                      <a:ln>
                        <a:noFill/>
                      </a:ln>
                      <a:solidFill>
                        <a:srgbClr val="000000"/>
                      </a:solidFill>
                      <a:effectLst/>
                      <a:uLnTx/>
                      <a:uFillTx/>
                      <a:latin typeface="Arial" charset="0"/>
                      <a:ea typeface="+mn-ea"/>
                      <a:cs typeface="+mn-cs"/>
                    </a:rPr>
                    <a:t>Dewey Lake</a:t>
                  </a:r>
                  <a:endParaRPr kumimoji="0" lang="en-US" altLang="en-US" sz="1800" b="1" i="0" u="none" strike="noStrike" kern="1200" cap="none" spc="0" normalizeH="0" baseline="0" noProof="0">
                    <a:ln>
                      <a:noFill/>
                    </a:ln>
                    <a:solidFill>
                      <a:prstClr val="black"/>
                    </a:solidFill>
                    <a:effectLst/>
                    <a:uLnTx/>
                    <a:uFillTx/>
                    <a:latin typeface="Arial" charset="0"/>
                    <a:ea typeface="+mn-ea"/>
                    <a:cs typeface="+mn-cs"/>
                  </a:endParaRPr>
                </a:p>
              </p:txBody>
            </p:sp>
            <p:sp>
              <p:nvSpPr>
                <p:cNvPr id="106887" name="Rectangle 397"/>
                <p:cNvSpPr>
                  <a:spLocks noChangeArrowheads="1"/>
                </p:cNvSpPr>
                <p:nvPr/>
              </p:nvSpPr>
              <p:spPr bwMode="auto">
                <a:xfrm>
                  <a:off x="1672213" y="869950"/>
                  <a:ext cx="300228"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700" b="1" i="0" u="none" strike="noStrike" kern="1200" cap="none" spc="0" normalizeH="0" baseline="0" noProof="0">
                      <a:ln>
                        <a:noFill/>
                      </a:ln>
                      <a:solidFill>
                        <a:srgbClr val="000000"/>
                      </a:solidFill>
                      <a:effectLst/>
                      <a:uLnTx/>
                      <a:uFillTx/>
                      <a:latin typeface="Arial" charset="0"/>
                      <a:ea typeface="+mn-ea"/>
                      <a:cs typeface="+mn-cs"/>
                    </a:rPr>
                    <a:t>Salado</a:t>
                  </a:r>
                  <a:endParaRPr kumimoji="0" lang="en-US" altLang="en-US" sz="1800" b="1" i="0" u="none" strike="noStrike" kern="1200" cap="none" spc="0" normalizeH="0" baseline="0" noProof="0">
                    <a:ln>
                      <a:noFill/>
                    </a:ln>
                    <a:solidFill>
                      <a:prstClr val="black"/>
                    </a:solidFill>
                    <a:effectLst/>
                    <a:uLnTx/>
                    <a:uFillTx/>
                    <a:latin typeface="Arial" charset="0"/>
                    <a:ea typeface="+mn-ea"/>
                    <a:cs typeface="+mn-cs"/>
                  </a:endParaRPr>
                </a:p>
              </p:txBody>
            </p:sp>
            <p:sp>
              <p:nvSpPr>
                <p:cNvPr id="106888" name="Rectangle 260"/>
                <p:cNvSpPr>
                  <a:spLocks noChangeArrowheads="1"/>
                </p:cNvSpPr>
                <p:nvPr/>
              </p:nvSpPr>
              <p:spPr bwMode="auto">
                <a:xfrm>
                  <a:off x="1429236" y="6300788"/>
                  <a:ext cx="79076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000" b="1" i="0" u="none" strike="noStrike" kern="1200" cap="none" spc="0" normalizeH="0" baseline="0" noProof="0">
                      <a:ln>
                        <a:noFill/>
                      </a:ln>
                      <a:solidFill>
                        <a:srgbClr val="000000"/>
                      </a:solidFill>
                      <a:effectLst/>
                      <a:uLnTx/>
                      <a:uFillTx/>
                      <a:latin typeface="Arial" charset="0"/>
                      <a:ea typeface="+mn-ea"/>
                      <a:cs typeface="+mn-cs"/>
                    </a:rPr>
                    <a:t>Precambrian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000" b="1" i="0" u="none" strike="noStrike" kern="1200" cap="none" spc="0" normalizeH="0" baseline="0" noProof="0">
                      <a:ln>
                        <a:noFill/>
                      </a:ln>
                      <a:solidFill>
                        <a:srgbClr val="000000"/>
                      </a:solidFill>
                      <a:effectLst/>
                      <a:uLnTx/>
                      <a:uFillTx/>
                      <a:latin typeface="Arial" charset="0"/>
                      <a:ea typeface="+mn-ea"/>
                      <a:cs typeface="+mn-cs"/>
                    </a:rPr>
                    <a:t>Basement</a:t>
                  </a:r>
                  <a:endParaRPr kumimoji="0" lang="en-US" altLang="en-US" sz="1800" b="1" i="0" u="none" strike="noStrike" kern="1200" cap="none" spc="0" normalizeH="0" baseline="0" noProof="0">
                    <a:ln>
                      <a:noFill/>
                    </a:ln>
                    <a:solidFill>
                      <a:prstClr val="black"/>
                    </a:solidFill>
                    <a:effectLst/>
                    <a:uLnTx/>
                    <a:uFillTx/>
                    <a:latin typeface="Arial" charset="0"/>
                    <a:ea typeface="+mn-ea"/>
                    <a:cs typeface="+mn-cs"/>
                  </a:endParaRPr>
                </a:p>
              </p:txBody>
            </p:sp>
            <p:sp>
              <p:nvSpPr>
                <p:cNvPr id="106889" name="Rectangle 397"/>
                <p:cNvSpPr>
                  <a:spLocks noChangeArrowheads="1"/>
                </p:cNvSpPr>
                <p:nvPr/>
              </p:nvSpPr>
              <p:spPr bwMode="auto">
                <a:xfrm>
                  <a:off x="1675391" y="1251744"/>
                  <a:ext cx="529909"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700" b="1" i="0" u="none" strike="noStrike" kern="1200" cap="none" spc="0" normalizeH="0" baseline="0" noProof="0">
                      <a:ln>
                        <a:noFill/>
                      </a:ln>
                      <a:solidFill>
                        <a:srgbClr val="000000"/>
                      </a:solidFill>
                      <a:effectLst/>
                      <a:uLnTx/>
                      <a:uFillTx/>
                      <a:latin typeface="Arial" charset="0"/>
                      <a:ea typeface="+mn-ea"/>
                      <a:cs typeface="+mn-cs"/>
                    </a:rPr>
                    <a:t>Bell Canyon</a:t>
                  </a:r>
                  <a:endParaRPr kumimoji="0" lang="en-US" altLang="en-US" sz="1800" b="1" i="0" u="none" strike="noStrike" kern="1200" cap="none" spc="0" normalizeH="0" baseline="0" noProof="0">
                    <a:ln>
                      <a:noFill/>
                    </a:ln>
                    <a:solidFill>
                      <a:prstClr val="black"/>
                    </a:solidFill>
                    <a:effectLst/>
                    <a:uLnTx/>
                    <a:uFillTx/>
                    <a:latin typeface="Arial" charset="0"/>
                    <a:ea typeface="+mn-ea"/>
                    <a:cs typeface="+mn-cs"/>
                  </a:endParaRPr>
                </a:p>
              </p:txBody>
            </p:sp>
            <p:sp>
              <p:nvSpPr>
                <p:cNvPr id="106890" name="Rectangle 209"/>
                <p:cNvSpPr>
                  <a:spLocks noChangeArrowheads="1"/>
                </p:cNvSpPr>
                <p:nvPr/>
              </p:nvSpPr>
              <p:spPr bwMode="auto">
                <a:xfrm>
                  <a:off x="1230891" y="3903663"/>
                  <a:ext cx="1174750" cy="9525"/>
                </a:xfrm>
                <a:prstGeom prst="rect">
                  <a:avLst/>
                </a:prstGeom>
                <a:solidFill>
                  <a:srgbClr val="000000"/>
                </a:solidFill>
                <a:ln w="6350">
                  <a:solidFill>
                    <a:schemeClr val="tx1"/>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1" i="0" u="none" strike="noStrike" kern="1200" cap="none" spc="0" normalizeH="0" baseline="0" noProof="0">
                    <a:ln>
                      <a:noFill/>
                    </a:ln>
                    <a:solidFill>
                      <a:prstClr val="black"/>
                    </a:solidFill>
                    <a:effectLst/>
                    <a:uLnTx/>
                    <a:uFillTx/>
                    <a:latin typeface="Arial" charset="0"/>
                    <a:ea typeface="+mn-ea"/>
                    <a:cs typeface="+mn-cs"/>
                  </a:endParaRPr>
                </a:p>
              </p:txBody>
            </p:sp>
            <p:cxnSp>
              <p:nvCxnSpPr>
                <p:cNvPr id="162" name="Straight Connector 161"/>
                <p:cNvCxnSpPr/>
                <p:nvPr/>
              </p:nvCxnSpPr>
              <p:spPr>
                <a:xfrm>
                  <a:off x="1238833" y="3625850"/>
                  <a:ext cx="1166006" cy="1588"/>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3" name="Straight Connector 162"/>
                <p:cNvCxnSpPr/>
                <p:nvPr/>
              </p:nvCxnSpPr>
              <p:spPr>
                <a:xfrm>
                  <a:off x="1237245" y="2806700"/>
                  <a:ext cx="1173949" cy="4763"/>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p:cNvCxnSpPr/>
                <p:nvPr/>
              </p:nvCxnSpPr>
              <p:spPr>
                <a:xfrm flipV="1">
                  <a:off x="1257896" y="2652713"/>
                  <a:ext cx="57982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p:cNvCxnSpPr/>
                <p:nvPr/>
              </p:nvCxnSpPr>
              <p:spPr>
                <a:xfrm>
                  <a:off x="1832956" y="1775304"/>
                  <a:ext cx="0" cy="571021"/>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p:cNvCxnSpPr/>
                <p:nvPr/>
              </p:nvCxnSpPr>
              <p:spPr>
                <a:xfrm>
                  <a:off x="1832956" y="2200275"/>
                  <a:ext cx="573472"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p:cNvCxnSpPr/>
                <p:nvPr/>
              </p:nvCxnSpPr>
              <p:spPr>
                <a:xfrm rot="16200000" flipH="1">
                  <a:off x="2118898" y="2366771"/>
                  <a:ext cx="0" cy="57188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06897" name="Rectangle 270"/>
                <p:cNvSpPr>
                  <a:spLocks noChangeArrowheads="1"/>
                </p:cNvSpPr>
                <p:nvPr/>
              </p:nvSpPr>
              <p:spPr bwMode="auto">
                <a:xfrm>
                  <a:off x="1682587" y="3327400"/>
                  <a:ext cx="333039"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700" b="1" i="0" u="none" strike="noStrike" kern="1200" cap="none" spc="0" normalizeH="0" baseline="0" noProof="0">
                      <a:ln>
                        <a:noFill/>
                      </a:ln>
                      <a:solidFill>
                        <a:srgbClr val="000000"/>
                      </a:solidFill>
                      <a:effectLst/>
                      <a:uLnTx/>
                      <a:uFillTx/>
                      <a:latin typeface="Arial" charset="0"/>
                      <a:ea typeface="+mn-ea"/>
                      <a:cs typeface="+mn-cs"/>
                    </a:rPr>
                    <a:t>Morrow</a:t>
                  </a:r>
                  <a:endParaRPr kumimoji="0" lang="en-US" altLang="en-US" sz="1800" b="1" i="0" u="none" strike="noStrike" kern="1200" cap="none" spc="0" normalizeH="0" baseline="0" noProof="0">
                    <a:ln>
                      <a:noFill/>
                    </a:ln>
                    <a:solidFill>
                      <a:prstClr val="black"/>
                    </a:solidFill>
                    <a:effectLst/>
                    <a:uLnTx/>
                    <a:uFillTx/>
                    <a:latin typeface="Arial" charset="0"/>
                    <a:ea typeface="+mn-ea"/>
                    <a:cs typeface="+mn-cs"/>
                  </a:endParaRPr>
                </a:p>
              </p:txBody>
            </p:sp>
            <p:sp>
              <p:nvSpPr>
                <p:cNvPr id="106898" name="Rectangle 388"/>
                <p:cNvSpPr>
                  <a:spLocks noChangeArrowheads="1"/>
                </p:cNvSpPr>
                <p:nvPr/>
              </p:nvSpPr>
              <p:spPr bwMode="auto">
                <a:xfrm>
                  <a:off x="1666344" y="3505314"/>
                  <a:ext cx="321555"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700" b="1" i="0" u="none" strike="noStrike" kern="1200" cap="none" spc="0" normalizeH="0" baseline="0" noProof="0">
                      <a:ln>
                        <a:noFill/>
                      </a:ln>
                      <a:solidFill>
                        <a:srgbClr val="000000"/>
                      </a:solidFill>
                      <a:effectLst/>
                      <a:uLnTx/>
                      <a:uFillTx/>
                      <a:latin typeface="Arial" charset="0"/>
                      <a:ea typeface="+mn-ea"/>
                      <a:cs typeface="+mn-cs"/>
                    </a:rPr>
                    <a:t>Barnett</a:t>
                  </a:r>
                  <a:endParaRPr kumimoji="0" lang="en-US" altLang="en-US" sz="600" b="1" i="0" u="none" strike="noStrike" kern="1200" cap="none" spc="0" normalizeH="0" baseline="0" noProof="0">
                    <a:ln>
                      <a:noFill/>
                    </a:ln>
                    <a:solidFill>
                      <a:prstClr val="black"/>
                    </a:solidFill>
                    <a:effectLst/>
                    <a:uLnTx/>
                    <a:uFillTx/>
                    <a:latin typeface="Arial" charset="0"/>
                    <a:ea typeface="+mn-ea"/>
                    <a:cs typeface="+mn-cs"/>
                  </a:endParaRPr>
                </a:p>
              </p:txBody>
            </p:sp>
            <p:sp>
              <p:nvSpPr>
                <p:cNvPr id="106899" name="Rectangle 386"/>
                <p:cNvSpPr>
                  <a:spLocks noChangeArrowheads="1"/>
                </p:cNvSpPr>
                <p:nvPr/>
              </p:nvSpPr>
              <p:spPr bwMode="auto">
                <a:xfrm>
                  <a:off x="2026229" y="3048000"/>
                  <a:ext cx="224761"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500" b="1" i="0" u="none" strike="noStrike" kern="1200" cap="none" spc="0" normalizeH="0" baseline="0" noProof="0">
                      <a:ln>
                        <a:noFill/>
                      </a:ln>
                      <a:solidFill>
                        <a:srgbClr val="000000"/>
                      </a:solidFill>
                      <a:effectLst/>
                      <a:uLnTx/>
                      <a:uFillTx/>
                      <a:latin typeface="Arial" charset="0"/>
                      <a:ea typeface="+mn-ea"/>
                      <a:cs typeface="+mn-cs"/>
                    </a:rPr>
                    <a:t>Detrital</a:t>
                  </a:r>
                  <a:endParaRPr kumimoji="0" lang="en-US" altLang="en-US" sz="500" b="1" i="0" u="none" strike="noStrike" kern="1200" cap="none" spc="0" normalizeH="0" baseline="0" noProof="0">
                    <a:ln>
                      <a:noFill/>
                    </a:ln>
                    <a:solidFill>
                      <a:prstClr val="black"/>
                    </a:solidFill>
                    <a:effectLst/>
                    <a:uLnTx/>
                    <a:uFillTx/>
                    <a:latin typeface="Arial" charset="0"/>
                    <a:ea typeface="+mn-ea"/>
                    <a:cs typeface="+mn-cs"/>
                  </a:endParaRPr>
                </a:p>
              </p:txBody>
            </p:sp>
            <p:sp>
              <p:nvSpPr>
                <p:cNvPr id="106900" name="Rectangle 386"/>
                <p:cNvSpPr>
                  <a:spLocks noChangeArrowheads="1"/>
                </p:cNvSpPr>
                <p:nvPr/>
              </p:nvSpPr>
              <p:spPr bwMode="auto">
                <a:xfrm>
                  <a:off x="2059566" y="2974975"/>
                  <a:ext cx="152575"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500" b="1" i="0" u="none" strike="noStrike" kern="1200" cap="none" spc="0" normalizeH="0" baseline="0" noProof="0">
                      <a:ln>
                        <a:noFill/>
                      </a:ln>
                      <a:solidFill>
                        <a:srgbClr val="000000"/>
                      </a:solidFill>
                      <a:effectLst/>
                      <a:uLnTx/>
                      <a:uFillTx/>
                      <a:latin typeface="Arial" charset="0"/>
                      <a:ea typeface="+mn-ea"/>
                      <a:cs typeface="+mn-cs"/>
                    </a:rPr>
                    <a:t>Lime</a:t>
                  </a:r>
                  <a:endParaRPr kumimoji="0" lang="en-US" altLang="en-US" sz="500" b="1" i="0" u="none" strike="noStrike" kern="1200" cap="none" spc="0" normalizeH="0" baseline="0" noProof="0">
                    <a:ln>
                      <a:noFill/>
                    </a:ln>
                    <a:solidFill>
                      <a:prstClr val="black"/>
                    </a:solidFill>
                    <a:effectLst/>
                    <a:uLnTx/>
                    <a:uFillTx/>
                    <a:latin typeface="Arial" charset="0"/>
                    <a:ea typeface="+mn-ea"/>
                    <a:cs typeface="+mn-cs"/>
                  </a:endParaRPr>
                </a:p>
              </p:txBody>
            </p:sp>
            <p:cxnSp>
              <p:nvCxnSpPr>
                <p:cNvPr id="172" name="Straight Connector 171"/>
                <p:cNvCxnSpPr/>
                <p:nvPr/>
              </p:nvCxnSpPr>
              <p:spPr>
                <a:xfrm>
                  <a:off x="1913974" y="3051175"/>
                  <a:ext cx="474980" cy="3175"/>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p:nvCxnSpPr>
              <p:spPr>
                <a:xfrm>
                  <a:off x="1832956" y="2263775"/>
                  <a:ext cx="571883"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4" name="Straight Connector 173"/>
                <p:cNvCxnSpPr/>
                <p:nvPr/>
              </p:nvCxnSpPr>
              <p:spPr>
                <a:xfrm>
                  <a:off x="1832956" y="2001838"/>
                  <a:ext cx="571883"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p:nvCxnSpPr>
              <p:spPr>
                <a:xfrm>
                  <a:off x="1832956" y="2074863"/>
                  <a:ext cx="571883"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06905" name="Rectangle 466"/>
                <p:cNvSpPr>
                  <a:spLocks noChangeArrowheads="1"/>
                </p:cNvSpPr>
                <p:nvPr/>
              </p:nvSpPr>
              <p:spPr bwMode="auto">
                <a:xfrm>
                  <a:off x="1867263" y="1817857"/>
                  <a:ext cx="513504" cy="153888"/>
                </a:xfrm>
                <a:prstGeom prst="rect">
                  <a:avLst/>
                </a:prstGeom>
                <a:solidFill>
                  <a:srgbClr val="66FF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500" b="1" i="0" u="none" strike="noStrike" kern="1200" cap="none" spc="0" normalizeH="0" baseline="0" noProof="0" dirty="0">
                      <a:ln>
                        <a:noFill/>
                      </a:ln>
                      <a:solidFill>
                        <a:srgbClr val="000000"/>
                      </a:solidFill>
                      <a:effectLst/>
                      <a:uLnTx/>
                      <a:uFillTx/>
                      <a:latin typeface="Arial" charset="0"/>
                      <a:ea typeface="+mn-ea"/>
                      <a:cs typeface="+mn-cs"/>
                    </a:rPr>
                    <a:t>Cutoff Member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500" b="1" i="0" u="none" strike="noStrike" kern="1200" cap="none" spc="0" normalizeH="0" baseline="0" noProof="0" dirty="0">
                      <a:ln>
                        <a:noFill/>
                      </a:ln>
                      <a:solidFill>
                        <a:srgbClr val="000000"/>
                      </a:solidFill>
                      <a:effectLst/>
                      <a:uLnTx/>
                      <a:uFillTx/>
                      <a:latin typeface="Arial" charset="0"/>
                      <a:ea typeface="+mn-ea"/>
                      <a:cs typeface="+mn-cs"/>
                    </a:rPr>
                    <a:t>1</a:t>
                  </a:r>
                  <a:r>
                    <a:rPr kumimoji="0" lang="en-US" altLang="en-US" sz="500" b="1" i="0" u="none" strike="noStrike" kern="1200" cap="none" spc="0" normalizeH="0" baseline="30000" noProof="0" dirty="0">
                      <a:ln>
                        <a:noFill/>
                      </a:ln>
                      <a:solidFill>
                        <a:srgbClr val="000000"/>
                      </a:solidFill>
                      <a:effectLst/>
                      <a:uLnTx/>
                      <a:uFillTx/>
                      <a:latin typeface="Arial" charset="0"/>
                      <a:ea typeface="+mn-ea"/>
                      <a:cs typeface="+mn-cs"/>
                    </a:rPr>
                    <a:t>st</a:t>
                  </a:r>
                  <a:r>
                    <a:rPr kumimoji="0" lang="en-US" altLang="en-US" sz="500" b="1" i="0" u="none" strike="noStrike" kern="1200" cap="none" spc="0" normalizeH="0" baseline="0" noProof="0" dirty="0">
                      <a:ln>
                        <a:noFill/>
                      </a:ln>
                      <a:solidFill>
                        <a:srgbClr val="000000"/>
                      </a:solidFill>
                      <a:effectLst/>
                      <a:uLnTx/>
                      <a:uFillTx/>
                      <a:latin typeface="Arial" charset="0"/>
                      <a:ea typeface="+mn-ea"/>
                      <a:cs typeface="+mn-cs"/>
                    </a:rPr>
                    <a:t> Carb / Avalon</a:t>
                  </a:r>
                  <a:endParaRPr kumimoji="0" lang="en-US" altLang="en-US" sz="500" b="1"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106906" name="Rectangle 466"/>
                <p:cNvSpPr>
                  <a:spLocks noChangeArrowheads="1"/>
                </p:cNvSpPr>
                <p:nvPr/>
              </p:nvSpPr>
              <p:spPr bwMode="auto">
                <a:xfrm>
                  <a:off x="1992179" y="1998365"/>
                  <a:ext cx="252650" cy="76944"/>
                </a:xfrm>
                <a:prstGeom prst="rect">
                  <a:avLst/>
                </a:prstGeom>
                <a:solidFill>
                  <a:srgbClr val="FFFF0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500" b="1" i="0" u="none" strike="noStrike" kern="1200" cap="none" spc="0" normalizeH="0" baseline="0" noProof="0">
                      <a:ln>
                        <a:noFill/>
                      </a:ln>
                      <a:solidFill>
                        <a:srgbClr val="000000"/>
                      </a:solidFill>
                      <a:effectLst/>
                      <a:uLnTx/>
                      <a:uFillTx/>
                      <a:latin typeface="Arial" charset="0"/>
                      <a:ea typeface="+mn-ea"/>
                      <a:cs typeface="+mn-cs"/>
                    </a:rPr>
                    <a:t>1</a:t>
                  </a:r>
                  <a:r>
                    <a:rPr kumimoji="0" lang="en-US" altLang="en-US" sz="500" b="1" i="0" u="none" strike="noStrike" kern="1200" cap="none" spc="0" normalizeH="0" baseline="30000" noProof="0">
                      <a:ln>
                        <a:noFill/>
                      </a:ln>
                      <a:solidFill>
                        <a:srgbClr val="000000"/>
                      </a:solidFill>
                      <a:effectLst/>
                      <a:uLnTx/>
                      <a:uFillTx/>
                      <a:latin typeface="Arial" charset="0"/>
                      <a:ea typeface="+mn-ea"/>
                      <a:cs typeface="+mn-cs"/>
                    </a:rPr>
                    <a:t>st</a:t>
                  </a:r>
                  <a:r>
                    <a:rPr kumimoji="0" lang="en-US" altLang="en-US" sz="500" b="1" i="0" u="none" strike="noStrike" kern="1200" cap="none" spc="0" normalizeH="0" baseline="0" noProof="0">
                      <a:ln>
                        <a:noFill/>
                      </a:ln>
                      <a:solidFill>
                        <a:srgbClr val="000000"/>
                      </a:solidFill>
                      <a:effectLst/>
                      <a:uLnTx/>
                      <a:uFillTx/>
                      <a:latin typeface="Arial" charset="0"/>
                      <a:ea typeface="+mn-ea"/>
                      <a:cs typeface="+mn-cs"/>
                    </a:rPr>
                    <a:t> Sand</a:t>
                  </a:r>
                  <a:endParaRPr kumimoji="0" lang="en-US" altLang="en-US" sz="500" b="1" i="0" u="none" strike="noStrike" kern="1200" cap="none" spc="0" normalizeH="0" baseline="0" noProof="0">
                    <a:ln>
                      <a:noFill/>
                    </a:ln>
                    <a:solidFill>
                      <a:prstClr val="black"/>
                    </a:solidFill>
                    <a:effectLst/>
                    <a:uLnTx/>
                    <a:uFillTx/>
                    <a:latin typeface="Arial" charset="0"/>
                    <a:ea typeface="+mn-ea"/>
                    <a:cs typeface="+mn-cs"/>
                  </a:endParaRPr>
                </a:p>
              </p:txBody>
            </p:sp>
            <p:cxnSp>
              <p:nvCxnSpPr>
                <p:cNvPr id="178" name="Straight Connector 177"/>
                <p:cNvCxnSpPr/>
                <p:nvPr/>
              </p:nvCxnSpPr>
              <p:spPr>
                <a:xfrm>
                  <a:off x="1831368" y="2135188"/>
                  <a:ext cx="571883"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06908" name="Rectangle 468"/>
                <p:cNvSpPr>
                  <a:spLocks noChangeArrowheads="1"/>
                </p:cNvSpPr>
                <p:nvPr/>
              </p:nvSpPr>
              <p:spPr bwMode="auto">
                <a:xfrm>
                  <a:off x="1872936" y="2193924"/>
                  <a:ext cx="246087" cy="76944"/>
                </a:xfrm>
                <a:prstGeom prst="rect">
                  <a:avLst/>
                </a:prstGeom>
                <a:solidFill>
                  <a:srgbClr val="66FFFF">
                    <a:alpha val="49803"/>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500" b="1" i="0" u="none" strike="noStrike" kern="1200" cap="none" spc="0" normalizeH="0" baseline="0" noProof="0">
                      <a:ln>
                        <a:noFill/>
                      </a:ln>
                      <a:solidFill>
                        <a:srgbClr val="000000"/>
                      </a:solidFill>
                      <a:effectLst/>
                      <a:uLnTx/>
                      <a:uFillTx/>
                      <a:latin typeface="Arial" charset="0"/>
                      <a:ea typeface="+mn-ea"/>
                      <a:cs typeface="+mn-cs"/>
                    </a:rPr>
                    <a:t>3</a:t>
                  </a:r>
                  <a:r>
                    <a:rPr kumimoji="0" lang="en-US" altLang="en-US" sz="500" b="1" i="0" u="none" strike="noStrike" kern="1200" cap="none" spc="0" normalizeH="0" baseline="30000" noProof="0">
                      <a:ln>
                        <a:noFill/>
                      </a:ln>
                      <a:solidFill>
                        <a:srgbClr val="000000"/>
                      </a:solidFill>
                      <a:effectLst/>
                      <a:uLnTx/>
                      <a:uFillTx/>
                      <a:latin typeface="Arial" charset="0"/>
                      <a:ea typeface="+mn-ea"/>
                      <a:cs typeface="+mn-cs"/>
                    </a:rPr>
                    <a:t>rd</a:t>
                  </a:r>
                  <a:r>
                    <a:rPr kumimoji="0" lang="en-US" altLang="en-US" sz="500" b="1" i="0" u="none" strike="noStrike" kern="1200" cap="none" spc="0" normalizeH="0" baseline="0" noProof="0">
                      <a:ln>
                        <a:noFill/>
                      </a:ln>
                      <a:solidFill>
                        <a:srgbClr val="000000"/>
                      </a:solidFill>
                      <a:effectLst/>
                      <a:uLnTx/>
                      <a:uFillTx/>
                      <a:latin typeface="Arial" charset="0"/>
                      <a:ea typeface="+mn-ea"/>
                      <a:cs typeface="+mn-cs"/>
                    </a:rPr>
                    <a:t> Carb</a:t>
                  </a:r>
                  <a:endParaRPr kumimoji="0" lang="en-US" altLang="en-US" sz="500" b="1" i="0" u="none" strike="noStrike" kern="1200" cap="none" spc="0" normalizeH="0" baseline="0" noProof="0">
                    <a:ln>
                      <a:noFill/>
                    </a:ln>
                    <a:solidFill>
                      <a:prstClr val="black"/>
                    </a:solidFill>
                    <a:effectLst/>
                    <a:uLnTx/>
                    <a:uFillTx/>
                    <a:latin typeface="Arial" charset="0"/>
                    <a:ea typeface="+mn-ea"/>
                    <a:cs typeface="+mn-cs"/>
                  </a:endParaRPr>
                </a:p>
              </p:txBody>
            </p:sp>
            <p:sp>
              <p:nvSpPr>
                <p:cNvPr id="106909" name="Rectangle 468"/>
                <p:cNvSpPr>
                  <a:spLocks noChangeArrowheads="1"/>
                </p:cNvSpPr>
                <p:nvPr/>
              </p:nvSpPr>
              <p:spPr bwMode="auto">
                <a:xfrm>
                  <a:off x="1990359" y="2119086"/>
                  <a:ext cx="265774" cy="76944"/>
                </a:xfrm>
                <a:prstGeom prst="rect">
                  <a:avLst/>
                </a:prstGeom>
                <a:solidFill>
                  <a:srgbClr val="FFFF0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500" b="1" i="0" u="none" strike="noStrike" kern="1200" cap="none" spc="0" normalizeH="0" baseline="0" noProof="0">
                      <a:ln>
                        <a:noFill/>
                      </a:ln>
                      <a:solidFill>
                        <a:srgbClr val="000000"/>
                      </a:solidFill>
                      <a:effectLst/>
                      <a:uLnTx/>
                      <a:uFillTx/>
                      <a:latin typeface="Arial" charset="0"/>
                      <a:ea typeface="+mn-ea"/>
                      <a:cs typeface="+mn-cs"/>
                    </a:rPr>
                    <a:t>2</a:t>
                  </a:r>
                  <a:r>
                    <a:rPr kumimoji="0" lang="en-US" altLang="en-US" sz="500" b="1" i="0" u="none" strike="noStrike" kern="1200" cap="none" spc="0" normalizeH="0" baseline="30000" noProof="0">
                      <a:ln>
                        <a:noFill/>
                      </a:ln>
                      <a:solidFill>
                        <a:srgbClr val="000000"/>
                      </a:solidFill>
                      <a:effectLst/>
                      <a:uLnTx/>
                      <a:uFillTx/>
                      <a:latin typeface="Arial" charset="0"/>
                      <a:ea typeface="+mn-ea"/>
                      <a:cs typeface="+mn-cs"/>
                    </a:rPr>
                    <a:t>nd</a:t>
                  </a:r>
                  <a:r>
                    <a:rPr kumimoji="0" lang="en-US" altLang="en-US" sz="500" b="1" i="0" u="none" strike="noStrike" kern="1200" cap="none" spc="0" normalizeH="0" baseline="0" noProof="0">
                      <a:ln>
                        <a:noFill/>
                      </a:ln>
                      <a:solidFill>
                        <a:srgbClr val="000000"/>
                      </a:solidFill>
                      <a:effectLst/>
                      <a:uLnTx/>
                      <a:uFillTx/>
                      <a:latin typeface="Arial" charset="0"/>
                      <a:ea typeface="+mn-ea"/>
                      <a:cs typeface="+mn-cs"/>
                    </a:rPr>
                    <a:t> Sand</a:t>
                  </a:r>
                  <a:endParaRPr kumimoji="0" lang="en-US" altLang="en-US" sz="500" b="1" i="0" u="none" strike="noStrike" kern="1200" cap="none" spc="0" normalizeH="0" baseline="0" noProof="0">
                    <a:ln>
                      <a:noFill/>
                    </a:ln>
                    <a:solidFill>
                      <a:prstClr val="black"/>
                    </a:solidFill>
                    <a:effectLst/>
                    <a:uLnTx/>
                    <a:uFillTx/>
                    <a:latin typeface="Arial" charset="0"/>
                    <a:ea typeface="+mn-ea"/>
                    <a:cs typeface="+mn-cs"/>
                  </a:endParaRPr>
                </a:p>
              </p:txBody>
            </p:sp>
            <p:sp>
              <p:nvSpPr>
                <p:cNvPr id="106910" name="Rectangle 468"/>
                <p:cNvSpPr>
                  <a:spLocks noChangeArrowheads="1"/>
                </p:cNvSpPr>
                <p:nvPr/>
              </p:nvSpPr>
              <p:spPr bwMode="auto">
                <a:xfrm>
                  <a:off x="1992342" y="2064599"/>
                  <a:ext cx="255931" cy="76944"/>
                </a:xfrm>
                <a:prstGeom prst="rect">
                  <a:avLst/>
                </a:prstGeom>
                <a:solidFill>
                  <a:srgbClr val="66FF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500" b="1" i="0" u="none" strike="noStrike" kern="1200" cap="none" spc="0" normalizeH="0" baseline="0" noProof="0">
                      <a:ln>
                        <a:noFill/>
                      </a:ln>
                      <a:solidFill>
                        <a:srgbClr val="000000"/>
                      </a:solidFill>
                      <a:effectLst/>
                      <a:uLnTx/>
                      <a:uFillTx/>
                      <a:latin typeface="Arial" charset="0"/>
                      <a:ea typeface="+mn-ea"/>
                      <a:cs typeface="+mn-cs"/>
                    </a:rPr>
                    <a:t>2</a:t>
                  </a:r>
                  <a:r>
                    <a:rPr kumimoji="0" lang="en-US" altLang="en-US" sz="500" b="1" i="0" u="none" strike="noStrike" kern="1200" cap="none" spc="0" normalizeH="0" baseline="30000" noProof="0">
                      <a:ln>
                        <a:noFill/>
                      </a:ln>
                      <a:solidFill>
                        <a:srgbClr val="000000"/>
                      </a:solidFill>
                      <a:effectLst/>
                      <a:uLnTx/>
                      <a:uFillTx/>
                      <a:latin typeface="Arial" charset="0"/>
                      <a:ea typeface="+mn-ea"/>
                      <a:cs typeface="+mn-cs"/>
                    </a:rPr>
                    <a:t>nd</a:t>
                  </a:r>
                  <a:r>
                    <a:rPr kumimoji="0" lang="en-US" altLang="en-US" sz="500" b="1" i="0" u="none" strike="noStrike" kern="1200" cap="none" spc="0" normalizeH="0" baseline="0" noProof="0">
                      <a:ln>
                        <a:noFill/>
                      </a:ln>
                      <a:solidFill>
                        <a:srgbClr val="000000"/>
                      </a:solidFill>
                      <a:effectLst/>
                      <a:uLnTx/>
                      <a:uFillTx/>
                      <a:latin typeface="Arial" charset="0"/>
                      <a:ea typeface="+mn-ea"/>
                      <a:cs typeface="+mn-cs"/>
                    </a:rPr>
                    <a:t> Carb</a:t>
                  </a:r>
                  <a:endParaRPr kumimoji="0" lang="en-US" altLang="en-US" sz="500" b="1" i="0" u="none" strike="noStrike" kern="1200" cap="none" spc="0" normalizeH="0" baseline="0" noProof="0">
                    <a:ln>
                      <a:noFill/>
                    </a:ln>
                    <a:solidFill>
                      <a:prstClr val="black"/>
                    </a:solidFill>
                    <a:effectLst/>
                    <a:uLnTx/>
                    <a:uFillTx/>
                    <a:latin typeface="Arial" charset="0"/>
                    <a:ea typeface="+mn-ea"/>
                    <a:cs typeface="+mn-cs"/>
                  </a:endParaRPr>
                </a:p>
              </p:txBody>
            </p:sp>
            <p:sp>
              <p:nvSpPr>
                <p:cNvPr id="106911" name="Rectangle 466"/>
                <p:cNvSpPr>
                  <a:spLocks noChangeArrowheads="1"/>
                </p:cNvSpPr>
                <p:nvPr/>
              </p:nvSpPr>
              <p:spPr bwMode="auto">
                <a:xfrm>
                  <a:off x="2147672" y="2194359"/>
                  <a:ext cx="258121"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400" b="1" i="0" u="none" strike="noStrike" kern="1200" cap="none" spc="0" normalizeH="0" baseline="0" noProof="0">
                      <a:ln>
                        <a:noFill/>
                      </a:ln>
                      <a:solidFill>
                        <a:srgbClr val="000000"/>
                      </a:solidFill>
                      <a:effectLst/>
                      <a:uLnTx/>
                      <a:uFillTx/>
                      <a:latin typeface="Arial" charset="0"/>
                      <a:ea typeface="+mn-ea"/>
                      <a:cs typeface="+mn-cs"/>
                    </a:rPr>
                    <a:t>Stray Sd</a:t>
                  </a:r>
                  <a:endParaRPr kumimoji="0" lang="en-US" altLang="en-US" sz="400" b="1" i="0" u="none" strike="noStrike" kern="1200" cap="none" spc="0" normalizeH="0" baseline="0" noProof="0">
                    <a:ln>
                      <a:noFill/>
                    </a:ln>
                    <a:solidFill>
                      <a:prstClr val="black"/>
                    </a:solidFill>
                    <a:effectLst/>
                    <a:uLnTx/>
                    <a:uFillTx/>
                    <a:latin typeface="Arial" charset="0"/>
                    <a:ea typeface="+mn-ea"/>
                    <a:cs typeface="+mn-cs"/>
                  </a:endParaRPr>
                </a:p>
              </p:txBody>
            </p:sp>
            <p:sp>
              <p:nvSpPr>
                <p:cNvPr id="106912" name="Rectangle 240"/>
                <p:cNvSpPr>
                  <a:spLocks noChangeArrowheads="1"/>
                </p:cNvSpPr>
                <p:nvPr/>
              </p:nvSpPr>
              <p:spPr bwMode="auto">
                <a:xfrm>
                  <a:off x="1460285" y="1686019"/>
                  <a:ext cx="955675" cy="9525"/>
                </a:xfrm>
                <a:prstGeom prst="rect">
                  <a:avLst/>
                </a:prstGeom>
                <a:solidFill>
                  <a:srgbClr val="000000"/>
                </a:solidFill>
                <a:ln w="6350">
                  <a:solidFill>
                    <a:schemeClr val="tx1"/>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1" i="0" u="none" strike="noStrike" kern="1200" cap="none" spc="0" normalizeH="0" baseline="0" noProof="0">
                    <a:ln>
                      <a:noFill/>
                    </a:ln>
                    <a:solidFill>
                      <a:prstClr val="black"/>
                    </a:solidFill>
                    <a:effectLst/>
                    <a:uLnTx/>
                    <a:uFillTx/>
                    <a:latin typeface="Arial" charset="0"/>
                    <a:ea typeface="+mn-ea"/>
                    <a:cs typeface="+mn-cs"/>
                  </a:endParaRPr>
                </a:p>
              </p:txBody>
            </p:sp>
            <p:sp>
              <p:nvSpPr>
                <p:cNvPr id="106913" name="Rectangle 397"/>
                <p:cNvSpPr>
                  <a:spLocks noChangeArrowheads="1"/>
                </p:cNvSpPr>
                <p:nvPr/>
              </p:nvSpPr>
              <p:spPr bwMode="auto">
                <a:xfrm>
                  <a:off x="1670053" y="981302"/>
                  <a:ext cx="301868"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700" b="1" i="0" u="none" strike="noStrike" kern="1200" cap="none" spc="0" normalizeH="0" baseline="0" noProof="0">
                      <a:ln>
                        <a:noFill/>
                      </a:ln>
                      <a:solidFill>
                        <a:srgbClr val="000000"/>
                      </a:solidFill>
                      <a:effectLst/>
                      <a:uLnTx/>
                      <a:uFillTx/>
                      <a:latin typeface="Arial" charset="0"/>
                      <a:ea typeface="+mn-ea"/>
                      <a:cs typeface="+mn-cs"/>
                    </a:rPr>
                    <a:t>Castile</a:t>
                  </a:r>
                  <a:endParaRPr kumimoji="0" lang="en-US" altLang="en-US" sz="1800" b="1" i="0" u="none" strike="noStrike" kern="1200" cap="none" spc="0" normalizeH="0" baseline="0" noProof="0">
                    <a:ln>
                      <a:noFill/>
                    </a:ln>
                    <a:solidFill>
                      <a:prstClr val="black"/>
                    </a:solidFill>
                    <a:effectLst/>
                    <a:uLnTx/>
                    <a:uFillTx/>
                    <a:latin typeface="Arial" charset="0"/>
                    <a:ea typeface="+mn-ea"/>
                    <a:cs typeface="+mn-cs"/>
                  </a:endParaRPr>
                </a:p>
              </p:txBody>
            </p:sp>
          </p:grpSp>
          <p:grpSp>
            <p:nvGrpSpPr>
              <p:cNvPr id="106545" name="Group 200"/>
              <p:cNvGrpSpPr>
                <a:grpSpLocks/>
              </p:cNvGrpSpPr>
              <p:nvPr/>
            </p:nvGrpSpPr>
            <p:grpSpPr bwMode="auto">
              <a:xfrm>
                <a:off x="5060030" y="369888"/>
                <a:ext cx="1212183" cy="6365875"/>
                <a:chOff x="4626150" y="369872"/>
                <a:chExt cx="1212183" cy="6365875"/>
              </a:xfrm>
            </p:grpSpPr>
            <p:sp>
              <p:nvSpPr>
                <p:cNvPr id="106690" name="Rectangle 28"/>
                <p:cNvSpPr>
                  <a:spLocks noChangeArrowheads="1"/>
                </p:cNvSpPr>
                <p:nvPr/>
              </p:nvSpPr>
              <p:spPr bwMode="auto">
                <a:xfrm>
                  <a:off x="4640438" y="2652697"/>
                  <a:ext cx="1158875" cy="817562"/>
                </a:xfrm>
                <a:prstGeom prst="rect">
                  <a:avLst/>
                </a:prstGeom>
                <a:solidFill>
                  <a:srgbClr val="CCEE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1" i="0" u="none" strike="noStrike" kern="1200" cap="none" spc="0" normalizeH="0" baseline="0" noProof="0">
                    <a:ln>
                      <a:noFill/>
                    </a:ln>
                    <a:solidFill>
                      <a:prstClr val="black"/>
                    </a:solidFill>
                    <a:effectLst/>
                    <a:uLnTx/>
                    <a:uFillTx/>
                    <a:latin typeface="Arial" charset="0"/>
                    <a:ea typeface="+mn-ea"/>
                    <a:cs typeface="+mn-cs"/>
                  </a:endParaRPr>
                </a:p>
              </p:txBody>
            </p:sp>
            <p:sp>
              <p:nvSpPr>
                <p:cNvPr id="203" name="Rectangle 202"/>
                <p:cNvSpPr/>
                <p:nvPr/>
              </p:nvSpPr>
              <p:spPr>
                <a:xfrm>
                  <a:off x="4639770" y="6192822"/>
                  <a:ext cx="1174750" cy="533400"/>
                </a:xfrm>
                <a:prstGeom prst="rect">
                  <a:avLst/>
                </a:prstGeom>
                <a:solidFill>
                  <a:srgbClr val="FF33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Arial"/>
                    <a:ea typeface="+mn-ea"/>
                    <a:cs typeface="+mn-cs"/>
                  </a:endParaRPr>
                </a:p>
              </p:txBody>
            </p:sp>
            <p:sp>
              <p:nvSpPr>
                <p:cNvPr id="106692" name="Freeform 38"/>
                <p:cNvSpPr>
                  <a:spLocks/>
                </p:cNvSpPr>
                <p:nvPr/>
              </p:nvSpPr>
              <p:spPr bwMode="auto">
                <a:xfrm>
                  <a:off x="4626150" y="384159"/>
                  <a:ext cx="1169988" cy="241300"/>
                </a:xfrm>
                <a:custGeom>
                  <a:avLst/>
                  <a:gdLst>
                    <a:gd name="T0" fmla="*/ 2147483647 w 3109"/>
                    <a:gd name="T1" fmla="*/ 2147483647 h 203"/>
                    <a:gd name="T2" fmla="*/ 2147483647 w 3109"/>
                    <a:gd name="T3" fmla="*/ 2147483647 h 203"/>
                    <a:gd name="T4" fmla="*/ 2147483647 w 3109"/>
                    <a:gd name="T5" fmla="*/ 2147483647 h 203"/>
                    <a:gd name="T6" fmla="*/ 2147483647 w 3109"/>
                    <a:gd name="T7" fmla="*/ 2147483647 h 203"/>
                    <a:gd name="T8" fmla="*/ 2147483647 w 3109"/>
                    <a:gd name="T9" fmla="*/ 2147483647 h 203"/>
                    <a:gd name="T10" fmla="*/ 2147483647 w 3109"/>
                    <a:gd name="T11" fmla="*/ 2147483647 h 203"/>
                    <a:gd name="T12" fmla="*/ 2147483647 w 3109"/>
                    <a:gd name="T13" fmla="*/ 2147483647 h 203"/>
                    <a:gd name="T14" fmla="*/ 0 w 3109"/>
                    <a:gd name="T15" fmla="*/ 2147483647 h 203"/>
                    <a:gd name="T16" fmla="*/ 0 w 3109"/>
                    <a:gd name="T17" fmla="*/ 0 h 203"/>
                    <a:gd name="T18" fmla="*/ 2147483647 w 3109"/>
                    <a:gd name="T19" fmla="*/ 0 h 203"/>
                    <a:gd name="T20" fmla="*/ 2147483647 w 3109"/>
                    <a:gd name="T21" fmla="*/ 0 h 203"/>
                    <a:gd name="T22" fmla="*/ 2147483647 w 3109"/>
                    <a:gd name="T23" fmla="*/ 0 h 203"/>
                    <a:gd name="T24" fmla="*/ 2147483647 w 3109"/>
                    <a:gd name="T25" fmla="*/ 0 h 203"/>
                    <a:gd name="T26" fmla="*/ 2147483647 w 3109"/>
                    <a:gd name="T27" fmla="*/ 0 h 203"/>
                    <a:gd name="T28" fmla="*/ 2147483647 w 3109"/>
                    <a:gd name="T29" fmla="*/ 0 h 203"/>
                    <a:gd name="T30" fmla="*/ 2147483647 w 3109"/>
                    <a:gd name="T31" fmla="*/ 0 h 203"/>
                    <a:gd name="T32" fmla="*/ 2147483647 w 3109"/>
                    <a:gd name="T33" fmla="*/ 2147483647 h 20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109"/>
                    <a:gd name="T52" fmla="*/ 0 h 203"/>
                    <a:gd name="T53" fmla="*/ 3109 w 3109"/>
                    <a:gd name="T54" fmla="*/ 203 h 20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109" h="203">
                      <a:moveTo>
                        <a:pt x="3109" y="203"/>
                      </a:moveTo>
                      <a:lnTo>
                        <a:pt x="2561" y="203"/>
                      </a:lnTo>
                      <a:lnTo>
                        <a:pt x="2014" y="203"/>
                      </a:lnTo>
                      <a:lnTo>
                        <a:pt x="1467" y="203"/>
                      </a:lnTo>
                      <a:lnTo>
                        <a:pt x="917" y="203"/>
                      </a:lnTo>
                      <a:lnTo>
                        <a:pt x="921" y="203"/>
                      </a:lnTo>
                      <a:lnTo>
                        <a:pt x="489" y="203"/>
                      </a:lnTo>
                      <a:lnTo>
                        <a:pt x="0" y="203"/>
                      </a:lnTo>
                      <a:lnTo>
                        <a:pt x="0" y="0"/>
                      </a:lnTo>
                      <a:lnTo>
                        <a:pt x="489" y="0"/>
                      </a:lnTo>
                      <a:lnTo>
                        <a:pt x="921" y="0"/>
                      </a:lnTo>
                      <a:lnTo>
                        <a:pt x="917" y="0"/>
                      </a:lnTo>
                      <a:lnTo>
                        <a:pt x="1467" y="0"/>
                      </a:lnTo>
                      <a:lnTo>
                        <a:pt x="2014" y="0"/>
                      </a:lnTo>
                      <a:lnTo>
                        <a:pt x="2561" y="0"/>
                      </a:lnTo>
                      <a:lnTo>
                        <a:pt x="3109" y="0"/>
                      </a:lnTo>
                      <a:lnTo>
                        <a:pt x="3109" y="203"/>
                      </a:ln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Arial"/>
                    <a:ea typeface="+mn-ea"/>
                    <a:cs typeface="+mn-cs"/>
                  </a:endParaRPr>
                </a:p>
              </p:txBody>
            </p:sp>
            <p:sp>
              <p:nvSpPr>
                <p:cNvPr id="106693" name="Rectangle 74"/>
                <p:cNvSpPr>
                  <a:spLocks noChangeArrowheads="1"/>
                </p:cNvSpPr>
                <p:nvPr/>
              </p:nvSpPr>
              <p:spPr bwMode="auto">
                <a:xfrm>
                  <a:off x="4637263" y="619109"/>
                  <a:ext cx="1165225" cy="1428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1" i="0" u="none" strike="noStrike" kern="1200" cap="none" spc="0" normalizeH="0" baseline="0" noProof="0">
                    <a:ln>
                      <a:noFill/>
                    </a:ln>
                    <a:solidFill>
                      <a:prstClr val="black"/>
                    </a:solidFill>
                    <a:effectLst/>
                    <a:uLnTx/>
                    <a:uFillTx/>
                    <a:latin typeface="Arial" charset="0"/>
                    <a:ea typeface="+mn-ea"/>
                    <a:cs typeface="+mn-cs"/>
                  </a:endParaRPr>
                </a:p>
              </p:txBody>
            </p:sp>
            <p:sp>
              <p:nvSpPr>
                <p:cNvPr id="106694" name="Rectangle 27"/>
                <p:cNvSpPr>
                  <a:spLocks noChangeArrowheads="1"/>
                </p:cNvSpPr>
                <p:nvPr/>
              </p:nvSpPr>
              <p:spPr bwMode="auto">
                <a:xfrm>
                  <a:off x="4639251" y="630222"/>
                  <a:ext cx="1158875" cy="2021647"/>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1" i="0" u="none" strike="noStrike" kern="1200" cap="none" spc="0" normalizeH="0" baseline="0" noProof="0">
                    <a:ln>
                      <a:noFill/>
                    </a:ln>
                    <a:solidFill>
                      <a:prstClr val="black"/>
                    </a:solidFill>
                    <a:effectLst/>
                    <a:uLnTx/>
                    <a:uFillTx/>
                    <a:latin typeface="Arial" charset="0"/>
                    <a:ea typeface="+mn-ea"/>
                    <a:cs typeface="+mn-cs"/>
                  </a:endParaRPr>
                </a:p>
              </p:txBody>
            </p:sp>
            <p:sp>
              <p:nvSpPr>
                <p:cNvPr id="106695" name="Freeform 29"/>
                <p:cNvSpPr>
                  <a:spLocks/>
                </p:cNvSpPr>
                <p:nvPr/>
              </p:nvSpPr>
              <p:spPr bwMode="auto">
                <a:xfrm>
                  <a:off x="4640438" y="3470259"/>
                  <a:ext cx="1158875" cy="600075"/>
                </a:xfrm>
                <a:custGeom>
                  <a:avLst/>
                  <a:gdLst>
                    <a:gd name="T0" fmla="*/ 2147483647 w 548"/>
                    <a:gd name="T1" fmla="*/ 2147483647 h 504"/>
                    <a:gd name="T2" fmla="*/ 2147483647 w 548"/>
                    <a:gd name="T3" fmla="*/ 2147483647 h 504"/>
                    <a:gd name="T4" fmla="*/ 2147483647 w 548"/>
                    <a:gd name="T5" fmla="*/ 2147483647 h 504"/>
                    <a:gd name="T6" fmla="*/ 0 w 548"/>
                    <a:gd name="T7" fmla="*/ 2147483647 h 504"/>
                    <a:gd name="T8" fmla="*/ 0 w 548"/>
                    <a:gd name="T9" fmla="*/ 0 h 504"/>
                    <a:gd name="T10" fmla="*/ 2147483647 w 548"/>
                    <a:gd name="T11" fmla="*/ 0 h 504"/>
                    <a:gd name="T12" fmla="*/ 2147483647 w 548"/>
                    <a:gd name="T13" fmla="*/ 2147483647 h 504"/>
                    <a:gd name="T14" fmla="*/ 0 60000 65536"/>
                    <a:gd name="T15" fmla="*/ 0 60000 65536"/>
                    <a:gd name="T16" fmla="*/ 0 60000 65536"/>
                    <a:gd name="T17" fmla="*/ 0 60000 65536"/>
                    <a:gd name="T18" fmla="*/ 0 60000 65536"/>
                    <a:gd name="T19" fmla="*/ 0 60000 65536"/>
                    <a:gd name="T20" fmla="*/ 0 60000 65536"/>
                    <a:gd name="T21" fmla="*/ 0 w 548"/>
                    <a:gd name="T22" fmla="*/ 0 h 504"/>
                    <a:gd name="T23" fmla="*/ 548 w 548"/>
                    <a:gd name="T24" fmla="*/ 504 h 50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48" h="504">
                      <a:moveTo>
                        <a:pt x="548" y="504"/>
                      </a:moveTo>
                      <a:lnTo>
                        <a:pt x="440" y="504"/>
                      </a:lnTo>
                      <a:lnTo>
                        <a:pt x="119" y="504"/>
                      </a:lnTo>
                      <a:lnTo>
                        <a:pt x="0" y="504"/>
                      </a:lnTo>
                      <a:lnTo>
                        <a:pt x="0" y="0"/>
                      </a:lnTo>
                      <a:lnTo>
                        <a:pt x="548" y="0"/>
                      </a:lnTo>
                      <a:lnTo>
                        <a:pt x="548" y="504"/>
                      </a:lnTo>
                      <a:close/>
                    </a:path>
                  </a:pathLst>
                </a:custGeom>
                <a:solidFill>
                  <a:srgbClr val="FFCC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Arial"/>
                    <a:ea typeface="+mn-ea"/>
                    <a:cs typeface="+mn-cs"/>
                  </a:endParaRPr>
                </a:p>
              </p:txBody>
            </p:sp>
            <p:sp>
              <p:nvSpPr>
                <p:cNvPr id="106696" name="Freeform 30"/>
                <p:cNvSpPr>
                  <a:spLocks/>
                </p:cNvSpPr>
                <p:nvPr/>
              </p:nvSpPr>
              <p:spPr bwMode="auto">
                <a:xfrm>
                  <a:off x="4640438" y="4070334"/>
                  <a:ext cx="1158875" cy="920750"/>
                </a:xfrm>
                <a:custGeom>
                  <a:avLst/>
                  <a:gdLst>
                    <a:gd name="T0" fmla="*/ 2147483647 w 548"/>
                    <a:gd name="T1" fmla="*/ 2147483647 h 774"/>
                    <a:gd name="T2" fmla="*/ 0 w 548"/>
                    <a:gd name="T3" fmla="*/ 2147483647 h 774"/>
                    <a:gd name="T4" fmla="*/ 0 w 548"/>
                    <a:gd name="T5" fmla="*/ 0 h 774"/>
                    <a:gd name="T6" fmla="*/ 2147483647 w 548"/>
                    <a:gd name="T7" fmla="*/ 0 h 774"/>
                    <a:gd name="T8" fmla="*/ 2147483647 w 548"/>
                    <a:gd name="T9" fmla="*/ 0 h 774"/>
                    <a:gd name="T10" fmla="*/ 2147483647 w 548"/>
                    <a:gd name="T11" fmla="*/ 0 h 774"/>
                    <a:gd name="T12" fmla="*/ 2147483647 w 548"/>
                    <a:gd name="T13" fmla="*/ 2147483647 h 774"/>
                    <a:gd name="T14" fmla="*/ 0 60000 65536"/>
                    <a:gd name="T15" fmla="*/ 0 60000 65536"/>
                    <a:gd name="T16" fmla="*/ 0 60000 65536"/>
                    <a:gd name="T17" fmla="*/ 0 60000 65536"/>
                    <a:gd name="T18" fmla="*/ 0 60000 65536"/>
                    <a:gd name="T19" fmla="*/ 0 60000 65536"/>
                    <a:gd name="T20" fmla="*/ 0 60000 65536"/>
                    <a:gd name="T21" fmla="*/ 0 w 548"/>
                    <a:gd name="T22" fmla="*/ 0 h 774"/>
                    <a:gd name="T23" fmla="*/ 548 w 548"/>
                    <a:gd name="T24" fmla="*/ 774 h 77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48" h="774">
                      <a:moveTo>
                        <a:pt x="548" y="774"/>
                      </a:moveTo>
                      <a:lnTo>
                        <a:pt x="0" y="774"/>
                      </a:lnTo>
                      <a:lnTo>
                        <a:pt x="0" y="0"/>
                      </a:lnTo>
                      <a:lnTo>
                        <a:pt x="119" y="0"/>
                      </a:lnTo>
                      <a:lnTo>
                        <a:pt x="440" y="0"/>
                      </a:lnTo>
                      <a:lnTo>
                        <a:pt x="548" y="0"/>
                      </a:lnTo>
                      <a:lnTo>
                        <a:pt x="548" y="774"/>
                      </a:lnTo>
                      <a:close/>
                    </a:path>
                  </a:pathLst>
                </a:custGeom>
                <a:solidFill>
                  <a:srgbClr val="DBFFE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Arial"/>
                    <a:ea typeface="+mn-ea"/>
                    <a:cs typeface="+mn-cs"/>
                  </a:endParaRPr>
                </a:p>
              </p:txBody>
            </p:sp>
            <p:sp>
              <p:nvSpPr>
                <p:cNvPr id="106697" name="Rectangle 31"/>
                <p:cNvSpPr>
                  <a:spLocks noChangeArrowheads="1"/>
                </p:cNvSpPr>
                <p:nvPr/>
              </p:nvSpPr>
              <p:spPr bwMode="auto">
                <a:xfrm>
                  <a:off x="4640438" y="4991084"/>
                  <a:ext cx="1158875" cy="900113"/>
                </a:xfrm>
                <a:prstGeom prst="rect">
                  <a:avLst/>
                </a:prstGeom>
                <a:solidFill>
                  <a:srgbClr val="FCCFC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1" i="0" u="none" strike="noStrike" kern="1200" cap="none" spc="0" normalizeH="0" baseline="0" noProof="0">
                    <a:ln>
                      <a:noFill/>
                    </a:ln>
                    <a:solidFill>
                      <a:prstClr val="black"/>
                    </a:solidFill>
                    <a:effectLst/>
                    <a:uLnTx/>
                    <a:uFillTx/>
                    <a:latin typeface="Arial" charset="0"/>
                    <a:ea typeface="+mn-ea"/>
                    <a:cs typeface="+mn-cs"/>
                  </a:endParaRPr>
                </a:p>
              </p:txBody>
            </p:sp>
            <p:sp>
              <p:nvSpPr>
                <p:cNvPr id="106698" name="Rectangle 32"/>
                <p:cNvSpPr>
                  <a:spLocks noChangeArrowheads="1"/>
                </p:cNvSpPr>
                <p:nvPr/>
              </p:nvSpPr>
              <p:spPr bwMode="auto">
                <a:xfrm>
                  <a:off x="4640438" y="5891197"/>
                  <a:ext cx="1158875" cy="301625"/>
                </a:xfrm>
                <a:prstGeom prst="rect">
                  <a:avLst/>
                </a:prstGeom>
                <a:solidFill>
                  <a:srgbClr val="FCCFC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1" i="0" u="none" strike="noStrike" kern="1200" cap="none" spc="0" normalizeH="0" baseline="0" noProof="0">
                    <a:ln>
                      <a:noFill/>
                    </a:ln>
                    <a:solidFill>
                      <a:prstClr val="black"/>
                    </a:solidFill>
                    <a:effectLst/>
                    <a:uLnTx/>
                    <a:uFillTx/>
                    <a:latin typeface="Arial" charset="0"/>
                    <a:ea typeface="+mn-ea"/>
                    <a:cs typeface="+mn-cs"/>
                  </a:endParaRPr>
                </a:p>
              </p:txBody>
            </p:sp>
            <p:sp>
              <p:nvSpPr>
                <p:cNvPr id="106699" name="Rectangle 198"/>
                <p:cNvSpPr>
                  <a:spLocks noChangeArrowheads="1"/>
                </p:cNvSpPr>
                <p:nvPr/>
              </p:nvSpPr>
              <p:spPr bwMode="auto">
                <a:xfrm>
                  <a:off x="4640438" y="619109"/>
                  <a:ext cx="1158875" cy="1428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1" i="0" u="none" strike="noStrike" kern="1200" cap="none" spc="0" normalizeH="0" baseline="0" noProof="0">
                    <a:ln>
                      <a:noFill/>
                    </a:ln>
                    <a:solidFill>
                      <a:prstClr val="black"/>
                    </a:solidFill>
                    <a:effectLst/>
                    <a:uLnTx/>
                    <a:uFillTx/>
                    <a:latin typeface="Arial" charset="0"/>
                    <a:ea typeface="+mn-ea"/>
                    <a:cs typeface="+mn-cs"/>
                  </a:endParaRPr>
                </a:p>
              </p:txBody>
            </p:sp>
            <p:sp>
              <p:nvSpPr>
                <p:cNvPr id="106700" name="Rectangle 199"/>
                <p:cNvSpPr>
                  <a:spLocks noChangeArrowheads="1"/>
                </p:cNvSpPr>
                <p:nvPr/>
              </p:nvSpPr>
              <p:spPr bwMode="auto">
                <a:xfrm>
                  <a:off x="4630913" y="1082659"/>
                  <a:ext cx="1174750" cy="9525"/>
                </a:xfrm>
                <a:prstGeom prst="rect">
                  <a:avLst/>
                </a:prstGeom>
                <a:solidFill>
                  <a:srgbClr val="000000"/>
                </a:solidFill>
                <a:ln w="9525">
                  <a:solidFill>
                    <a:schemeClr val="tx1"/>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1" i="0" u="none" strike="noStrike" kern="1200" cap="none" spc="0" normalizeH="0" baseline="0" noProof="0">
                    <a:ln>
                      <a:noFill/>
                    </a:ln>
                    <a:solidFill>
                      <a:prstClr val="black"/>
                    </a:solidFill>
                    <a:effectLst/>
                    <a:uLnTx/>
                    <a:uFillTx/>
                    <a:latin typeface="Arial" charset="0"/>
                    <a:ea typeface="+mn-ea"/>
                    <a:cs typeface="+mn-cs"/>
                  </a:endParaRPr>
                </a:p>
              </p:txBody>
            </p:sp>
            <p:sp>
              <p:nvSpPr>
                <p:cNvPr id="106701" name="Rectangle 200"/>
                <p:cNvSpPr>
                  <a:spLocks noChangeArrowheads="1"/>
                </p:cNvSpPr>
                <p:nvPr/>
              </p:nvSpPr>
              <p:spPr bwMode="auto">
                <a:xfrm>
                  <a:off x="4630913" y="1634919"/>
                  <a:ext cx="1174750" cy="9525"/>
                </a:xfrm>
                <a:prstGeom prst="rect">
                  <a:avLst/>
                </a:prstGeom>
                <a:solidFill>
                  <a:srgbClr val="000000"/>
                </a:solidFill>
                <a:ln w="6350">
                  <a:solidFill>
                    <a:schemeClr val="tx1"/>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1" i="0" u="none" strike="noStrike" kern="1200" cap="none" spc="0" normalizeH="0" baseline="0" noProof="0">
                    <a:ln>
                      <a:noFill/>
                    </a:ln>
                    <a:solidFill>
                      <a:prstClr val="black"/>
                    </a:solidFill>
                    <a:effectLst/>
                    <a:uLnTx/>
                    <a:uFillTx/>
                    <a:latin typeface="Arial" charset="0"/>
                    <a:ea typeface="+mn-ea"/>
                    <a:cs typeface="+mn-cs"/>
                  </a:endParaRPr>
                </a:p>
              </p:txBody>
            </p:sp>
            <p:sp>
              <p:nvSpPr>
                <p:cNvPr id="106703" name="Rectangle 205"/>
                <p:cNvSpPr>
                  <a:spLocks noChangeArrowheads="1"/>
                </p:cNvSpPr>
                <p:nvPr/>
              </p:nvSpPr>
              <p:spPr bwMode="auto">
                <a:xfrm>
                  <a:off x="4627738" y="2965434"/>
                  <a:ext cx="1174750" cy="9525"/>
                </a:xfrm>
                <a:prstGeom prst="rect">
                  <a:avLst/>
                </a:prstGeom>
                <a:solidFill>
                  <a:srgbClr val="000000"/>
                </a:solidFill>
                <a:ln w="6350">
                  <a:solidFill>
                    <a:schemeClr val="tx1"/>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1" i="0" u="none" strike="noStrike" kern="1200" cap="none" spc="0" normalizeH="0" baseline="0" noProof="0">
                    <a:ln>
                      <a:noFill/>
                    </a:ln>
                    <a:solidFill>
                      <a:prstClr val="black"/>
                    </a:solidFill>
                    <a:effectLst/>
                    <a:uLnTx/>
                    <a:uFillTx/>
                    <a:latin typeface="Arial" charset="0"/>
                    <a:ea typeface="+mn-ea"/>
                    <a:cs typeface="+mn-cs"/>
                  </a:endParaRPr>
                </a:p>
              </p:txBody>
            </p:sp>
            <p:sp>
              <p:nvSpPr>
                <p:cNvPr id="106704" name="Rectangle 207"/>
                <p:cNvSpPr>
                  <a:spLocks noChangeArrowheads="1"/>
                </p:cNvSpPr>
                <p:nvPr/>
              </p:nvSpPr>
              <p:spPr bwMode="auto">
                <a:xfrm>
                  <a:off x="4627738" y="3295634"/>
                  <a:ext cx="1174750" cy="9525"/>
                </a:xfrm>
                <a:prstGeom prst="rect">
                  <a:avLst/>
                </a:prstGeom>
                <a:solidFill>
                  <a:srgbClr val="000000"/>
                </a:solidFill>
                <a:ln w="6350">
                  <a:solidFill>
                    <a:schemeClr val="tx1"/>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1" i="0" u="none" strike="noStrike" kern="1200" cap="none" spc="0" normalizeH="0" baseline="0" noProof="0">
                    <a:ln>
                      <a:noFill/>
                    </a:ln>
                    <a:solidFill>
                      <a:prstClr val="black"/>
                    </a:solidFill>
                    <a:effectLst/>
                    <a:uLnTx/>
                    <a:uFillTx/>
                    <a:latin typeface="Arial" charset="0"/>
                    <a:ea typeface="+mn-ea"/>
                    <a:cs typeface="+mn-cs"/>
                  </a:endParaRPr>
                </a:p>
              </p:txBody>
            </p:sp>
            <p:sp>
              <p:nvSpPr>
                <p:cNvPr id="106705" name="Rectangle 216"/>
                <p:cNvSpPr>
                  <a:spLocks noChangeArrowheads="1"/>
                </p:cNvSpPr>
                <p:nvPr/>
              </p:nvSpPr>
              <p:spPr bwMode="auto">
                <a:xfrm>
                  <a:off x="4630913" y="4675172"/>
                  <a:ext cx="1174750" cy="95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1" i="0" u="none" strike="noStrike" kern="1200" cap="none" spc="0" normalizeH="0" baseline="0" noProof="0">
                    <a:ln>
                      <a:noFill/>
                    </a:ln>
                    <a:solidFill>
                      <a:prstClr val="black"/>
                    </a:solidFill>
                    <a:effectLst/>
                    <a:uLnTx/>
                    <a:uFillTx/>
                    <a:latin typeface="Arial" charset="0"/>
                    <a:ea typeface="+mn-ea"/>
                    <a:cs typeface="+mn-cs"/>
                  </a:endParaRPr>
                </a:p>
              </p:txBody>
            </p:sp>
            <p:sp>
              <p:nvSpPr>
                <p:cNvPr id="106707" name="Rectangle 219"/>
                <p:cNvSpPr>
                  <a:spLocks noChangeArrowheads="1"/>
                </p:cNvSpPr>
                <p:nvPr/>
              </p:nvSpPr>
              <p:spPr bwMode="auto">
                <a:xfrm>
                  <a:off x="4846813" y="5203809"/>
                  <a:ext cx="958850" cy="95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1" i="0" u="none" strike="noStrike" kern="1200" cap="none" spc="0" normalizeH="0" baseline="0" noProof="0">
                    <a:ln>
                      <a:noFill/>
                    </a:ln>
                    <a:solidFill>
                      <a:prstClr val="black"/>
                    </a:solidFill>
                    <a:effectLst/>
                    <a:uLnTx/>
                    <a:uFillTx/>
                    <a:latin typeface="Arial" charset="0"/>
                    <a:ea typeface="+mn-ea"/>
                    <a:cs typeface="+mn-cs"/>
                  </a:endParaRPr>
                </a:p>
              </p:txBody>
            </p:sp>
            <p:sp>
              <p:nvSpPr>
                <p:cNvPr id="106708" name="Rectangle 223"/>
                <p:cNvSpPr>
                  <a:spLocks noChangeArrowheads="1"/>
                </p:cNvSpPr>
                <p:nvPr/>
              </p:nvSpPr>
              <p:spPr bwMode="auto">
                <a:xfrm>
                  <a:off x="4630913" y="739759"/>
                  <a:ext cx="1174750" cy="9525"/>
                </a:xfrm>
                <a:prstGeom prst="rect">
                  <a:avLst/>
                </a:prstGeom>
                <a:solidFill>
                  <a:srgbClr val="000000"/>
                </a:solidFill>
                <a:ln w="6350">
                  <a:solidFill>
                    <a:schemeClr val="tx1"/>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1" i="0" u="none" strike="noStrike" kern="1200" cap="none" spc="0" normalizeH="0" baseline="0" noProof="0">
                    <a:ln>
                      <a:noFill/>
                    </a:ln>
                    <a:solidFill>
                      <a:prstClr val="black"/>
                    </a:solidFill>
                    <a:effectLst/>
                    <a:uLnTx/>
                    <a:uFillTx/>
                    <a:latin typeface="Arial" charset="0"/>
                    <a:ea typeface="+mn-ea"/>
                    <a:cs typeface="+mn-cs"/>
                  </a:endParaRPr>
                </a:p>
              </p:txBody>
            </p:sp>
            <p:sp>
              <p:nvSpPr>
                <p:cNvPr id="106709" name="Rectangle 224"/>
                <p:cNvSpPr>
                  <a:spLocks noChangeArrowheads="1"/>
                </p:cNvSpPr>
                <p:nvPr/>
              </p:nvSpPr>
              <p:spPr bwMode="auto">
                <a:xfrm>
                  <a:off x="4630913" y="854059"/>
                  <a:ext cx="1174750" cy="9525"/>
                </a:xfrm>
                <a:prstGeom prst="rect">
                  <a:avLst/>
                </a:prstGeom>
                <a:solidFill>
                  <a:srgbClr val="000000"/>
                </a:solidFill>
                <a:ln w="6350">
                  <a:solidFill>
                    <a:schemeClr val="tx1"/>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1" i="0" u="none" strike="noStrike" kern="1200" cap="none" spc="0" normalizeH="0" baseline="0" noProof="0">
                    <a:ln>
                      <a:noFill/>
                    </a:ln>
                    <a:solidFill>
                      <a:prstClr val="black"/>
                    </a:solidFill>
                    <a:effectLst/>
                    <a:uLnTx/>
                    <a:uFillTx/>
                    <a:latin typeface="Arial" charset="0"/>
                    <a:ea typeface="+mn-ea"/>
                    <a:cs typeface="+mn-cs"/>
                  </a:endParaRPr>
                </a:p>
              </p:txBody>
            </p:sp>
            <p:sp>
              <p:nvSpPr>
                <p:cNvPr id="106710" name="Rectangle 225"/>
                <p:cNvSpPr>
                  <a:spLocks noChangeArrowheads="1"/>
                </p:cNvSpPr>
                <p:nvPr/>
              </p:nvSpPr>
              <p:spPr bwMode="auto">
                <a:xfrm>
                  <a:off x="4630913" y="973122"/>
                  <a:ext cx="1174750" cy="9525"/>
                </a:xfrm>
                <a:prstGeom prst="rect">
                  <a:avLst/>
                </a:prstGeom>
                <a:solidFill>
                  <a:srgbClr val="000000"/>
                </a:solidFill>
                <a:ln w="6350">
                  <a:solidFill>
                    <a:schemeClr val="tx1"/>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1" i="0" u="none" strike="noStrike" kern="1200" cap="none" spc="0" normalizeH="0" baseline="0" noProof="0">
                    <a:ln>
                      <a:noFill/>
                    </a:ln>
                    <a:solidFill>
                      <a:prstClr val="black"/>
                    </a:solidFill>
                    <a:effectLst/>
                    <a:uLnTx/>
                    <a:uFillTx/>
                    <a:latin typeface="Arial" charset="0"/>
                    <a:ea typeface="+mn-ea"/>
                    <a:cs typeface="+mn-cs"/>
                  </a:endParaRPr>
                </a:p>
              </p:txBody>
            </p:sp>
            <p:sp>
              <p:nvSpPr>
                <p:cNvPr id="106714" name="Rectangle 234"/>
                <p:cNvSpPr>
                  <a:spLocks noChangeArrowheads="1"/>
                </p:cNvSpPr>
                <p:nvPr/>
              </p:nvSpPr>
              <p:spPr bwMode="auto">
                <a:xfrm>
                  <a:off x="4846813" y="5091097"/>
                  <a:ext cx="17462" cy="5588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1" i="0" u="none" strike="noStrike" kern="1200" cap="none" spc="0" normalizeH="0" baseline="0" noProof="0">
                    <a:ln>
                      <a:noFill/>
                    </a:ln>
                    <a:solidFill>
                      <a:prstClr val="black"/>
                    </a:solidFill>
                    <a:effectLst/>
                    <a:uLnTx/>
                    <a:uFillTx/>
                    <a:latin typeface="Arial" charset="0"/>
                    <a:ea typeface="+mn-ea"/>
                    <a:cs typeface="+mn-cs"/>
                  </a:endParaRPr>
                </a:p>
              </p:txBody>
            </p:sp>
            <p:sp>
              <p:nvSpPr>
                <p:cNvPr id="106715" name="Rectangle 235"/>
                <p:cNvSpPr>
                  <a:spLocks noChangeArrowheads="1"/>
                </p:cNvSpPr>
                <p:nvPr/>
              </p:nvSpPr>
              <p:spPr bwMode="auto">
                <a:xfrm>
                  <a:off x="4846813" y="5313347"/>
                  <a:ext cx="958850" cy="95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1" i="0" u="none" strike="noStrike" kern="1200" cap="none" spc="0" normalizeH="0" baseline="0" noProof="0">
                    <a:ln>
                      <a:noFill/>
                    </a:ln>
                    <a:solidFill>
                      <a:prstClr val="black"/>
                    </a:solidFill>
                    <a:effectLst/>
                    <a:uLnTx/>
                    <a:uFillTx/>
                    <a:latin typeface="Arial" charset="0"/>
                    <a:ea typeface="+mn-ea"/>
                    <a:cs typeface="+mn-cs"/>
                  </a:endParaRPr>
                </a:p>
              </p:txBody>
            </p:sp>
            <p:sp>
              <p:nvSpPr>
                <p:cNvPr id="106716" name="Rectangle 236"/>
                <p:cNvSpPr>
                  <a:spLocks noChangeArrowheads="1"/>
                </p:cNvSpPr>
                <p:nvPr/>
              </p:nvSpPr>
              <p:spPr bwMode="auto">
                <a:xfrm>
                  <a:off x="4846813" y="5422884"/>
                  <a:ext cx="958850" cy="95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1" i="0" u="none" strike="noStrike" kern="1200" cap="none" spc="0" normalizeH="0" baseline="0" noProof="0">
                    <a:ln>
                      <a:noFill/>
                    </a:ln>
                    <a:solidFill>
                      <a:prstClr val="black"/>
                    </a:solidFill>
                    <a:effectLst/>
                    <a:uLnTx/>
                    <a:uFillTx/>
                    <a:latin typeface="Arial" charset="0"/>
                    <a:ea typeface="+mn-ea"/>
                    <a:cs typeface="+mn-cs"/>
                  </a:endParaRPr>
                </a:p>
              </p:txBody>
            </p:sp>
            <p:sp>
              <p:nvSpPr>
                <p:cNvPr id="106717" name="Rectangle 237"/>
                <p:cNvSpPr>
                  <a:spLocks noChangeArrowheads="1"/>
                </p:cNvSpPr>
                <p:nvPr/>
              </p:nvSpPr>
              <p:spPr bwMode="auto">
                <a:xfrm>
                  <a:off x="4846813" y="5532422"/>
                  <a:ext cx="958850" cy="95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1" i="0" u="none" strike="noStrike" kern="1200" cap="none" spc="0" normalizeH="0" baseline="0" noProof="0">
                    <a:ln>
                      <a:noFill/>
                    </a:ln>
                    <a:solidFill>
                      <a:prstClr val="black"/>
                    </a:solidFill>
                    <a:effectLst/>
                    <a:uLnTx/>
                    <a:uFillTx/>
                    <a:latin typeface="Arial" charset="0"/>
                    <a:ea typeface="+mn-ea"/>
                    <a:cs typeface="+mn-cs"/>
                  </a:endParaRPr>
                </a:p>
              </p:txBody>
            </p:sp>
            <p:sp>
              <p:nvSpPr>
                <p:cNvPr id="106721" name="Rectangle 380"/>
                <p:cNvSpPr>
                  <a:spLocks noChangeArrowheads="1"/>
                </p:cNvSpPr>
                <p:nvPr/>
              </p:nvSpPr>
              <p:spPr bwMode="auto">
                <a:xfrm>
                  <a:off x="4812808" y="394700"/>
                  <a:ext cx="1025525"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900" b="1" i="0" u="none" strike="noStrike" kern="1200" cap="none" spc="0" normalizeH="0" baseline="0" noProof="0">
                      <a:ln>
                        <a:noFill/>
                      </a:ln>
                      <a:solidFill>
                        <a:srgbClr val="000000"/>
                      </a:solidFill>
                      <a:effectLst/>
                      <a:uLnTx/>
                      <a:uFillTx/>
                      <a:latin typeface="Arial" charset="0"/>
                      <a:ea typeface="+mn-ea"/>
                      <a:cs typeface="+mn-cs"/>
                    </a:rPr>
                    <a:t>CBP &amp; NW Shelf</a:t>
                  </a:r>
                  <a:endParaRPr kumimoji="0" lang="en-US" altLang="en-US" sz="1800" b="1" i="0" u="none" strike="noStrike" kern="1200" cap="none" spc="0" normalizeH="0" baseline="0" noProof="0">
                    <a:ln>
                      <a:noFill/>
                    </a:ln>
                    <a:solidFill>
                      <a:prstClr val="black"/>
                    </a:solidFill>
                    <a:effectLst/>
                    <a:uLnTx/>
                    <a:uFillTx/>
                    <a:latin typeface="Arial" charset="0"/>
                    <a:ea typeface="+mn-ea"/>
                    <a:cs typeface="+mn-cs"/>
                  </a:endParaRPr>
                </a:p>
              </p:txBody>
            </p:sp>
            <p:sp>
              <p:nvSpPr>
                <p:cNvPr id="106722" name="Rectangle 381"/>
                <p:cNvSpPr>
                  <a:spLocks noChangeArrowheads="1"/>
                </p:cNvSpPr>
                <p:nvPr/>
              </p:nvSpPr>
              <p:spPr bwMode="auto">
                <a:xfrm>
                  <a:off x="4948413" y="504809"/>
                  <a:ext cx="642679"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900" b="1" i="0" u="none" strike="noStrike" kern="1200" cap="none" spc="0" normalizeH="0" baseline="0" noProof="0">
                      <a:ln>
                        <a:noFill/>
                      </a:ln>
                      <a:solidFill>
                        <a:srgbClr val="000000"/>
                      </a:solidFill>
                      <a:effectLst/>
                      <a:uLnTx/>
                      <a:uFillTx/>
                      <a:latin typeface="Arial" charset="0"/>
                      <a:ea typeface="+mn-ea"/>
                      <a:cs typeface="+mn-cs"/>
                    </a:rPr>
                    <a:t>Formations</a:t>
                  </a:r>
                  <a:endParaRPr kumimoji="0" lang="en-US" altLang="en-US" sz="1800" b="1" i="0" u="none" strike="noStrike" kern="1200" cap="none" spc="0" normalizeH="0" baseline="0" noProof="0">
                    <a:ln>
                      <a:noFill/>
                    </a:ln>
                    <a:solidFill>
                      <a:prstClr val="black"/>
                    </a:solidFill>
                    <a:effectLst/>
                    <a:uLnTx/>
                    <a:uFillTx/>
                    <a:latin typeface="Arial" charset="0"/>
                    <a:ea typeface="+mn-ea"/>
                    <a:cs typeface="+mn-cs"/>
                  </a:endParaRPr>
                </a:p>
              </p:txBody>
            </p:sp>
            <p:sp>
              <p:nvSpPr>
                <p:cNvPr id="106723" name="Rectangle 383"/>
                <p:cNvSpPr>
                  <a:spLocks noChangeArrowheads="1"/>
                </p:cNvSpPr>
                <p:nvPr/>
              </p:nvSpPr>
              <p:spPr bwMode="auto">
                <a:xfrm>
                  <a:off x="4707113" y="2486397"/>
                  <a:ext cx="439383"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700" b="1" i="0" u="none" strike="noStrike" kern="1200" cap="none" spc="0" normalizeH="0" baseline="0" noProof="0">
                      <a:ln>
                        <a:noFill/>
                      </a:ln>
                      <a:solidFill>
                        <a:srgbClr val="000000"/>
                      </a:solidFill>
                      <a:effectLst/>
                      <a:uLnTx/>
                      <a:uFillTx/>
                      <a:latin typeface="Arial" charset="0"/>
                      <a:ea typeface="+mn-ea"/>
                      <a:cs typeface="+mn-cs"/>
                    </a:rPr>
                    <a:t>Wolfcamp</a:t>
                  </a:r>
                  <a:endParaRPr kumimoji="0" lang="en-US" altLang="en-US" sz="1800" b="1" i="0" u="none" strike="noStrike" kern="1200" cap="none" spc="0" normalizeH="0" baseline="0" noProof="0">
                    <a:ln>
                      <a:noFill/>
                    </a:ln>
                    <a:solidFill>
                      <a:prstClr val="black"/>
                    </a:solidFill>
                    <a:effectLst/>
                    <a:uLnTx/>
                    <a:uFillTx/>
                    <a:latin typeface="Arial" charset="0"/>
                    <a:ea typeface="+mn-ea"/>
                    <a:cs typeface="+mn-cs"/>
                  </a:endParaRPr>
                </a:p>
              </p:txBody>
            </p:sp>
            <p:sp>
              <p:nvSpPr>
                <p:cNvPr id="106724" name="Rectangle 384"/>
                <p:cNvSpPr>
                  <a:spLocks noChangeArrowheads="1"/>
                </p:cNvSpPr>
                <p:nvPr/>
              </p:nvSpPr>
              <p:spPr bwMode="auto">
                <a:xfrm>
                  <a:off x="5088440" y="2683368"/>
                  <a:ext cx="24920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700" b="1" i="0" u="none" strike="noStrike" kern="1200" cap="none" spc="0" normalizeH="0" baseline="0" noProof="0">
                      <a:ln>
                        <a:noFill/>
                      </a:ln>
                      <a:solidFill>
                        <a:srgbClr val="000000"/>
                      </a:solidFill>
                      <a:effectLst/>
                      <a:uLnTx/>
                      <a:uFillTx/>
                      <a:latin typeface="Arial" charset="0"/>
                      <a:ea typeface="+mn-ea"/>
                      <a:cs typeface="+mn-cs"/>
                    </a:rPr>
                    <a:t>Cisco</a:t>
                  </a:r>
                  <a:endParaRPr kumimoji="0" lang="en-US" altLang="en-US" sz="700" b="1" i="0" u="none" strike="noStrike" kern="1200" cap="none" spc="0" normalizeH="0" baseline="0" noProof="0">
                    <a:ln>
                      <a:noFill/>
                    </a:ln>
                    <a:solidFill>
                      <a:prstClr val="black"/>
                    </a:solidFill>
                    <a:effectLst/>
                    <a:uLnTx/>
                    <a:uFillTx/>
                    <a:latin typeface="Arial" charset="0"/>
                    <a:ea typeface="+mn-ea"/>
                    <a:cs typeface="+mn-cs"/>
                  </a:endParaRPr>
                </a:p>
              </p:txBody>
            </p:sp>
            <p:sp>
              <p:nvSpPr>
                <p:cNvPr id="106725" name="Rectangle 385"/>
                <p:cNvSpPr>
                  <a:spLocks noChangeArrowheads="1"/>
                </p:cNvSpPr>
                <p:nvPr/>
              </p:nvSpPr>
              <p:spPr bwMode="auto">
                <a:xfrm>
                  <a:off x="5043063" y="2835640"/>
                  <a:ext cx="334456"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700" b="1" i="0" u="none" strike="noStrike" kern="1200" cap="none" spc="0" normalizeH="0" baseline="0" noProof="0">
                      <a:ln>
                        <a:noFill/>
                      </a:ln>
                      <a:solidFill>
                        <a:srgbClr val="000000"/>
                      </a:solidFill>
                      <a:effectLst/>
                      <a:uLnTx/>
                      <a:uFillTx/>
                      <a:latin typeface="Arial" charset="0"/>
                      <a:ea typeface="+mn-ea"/>
                      <a:cs typeface="+mn-cs"/>
                    </a:rPr>
                    <a:t>Canyon</a:t>
                  </a:r>
                  <a:endParaRPr kumimoji="0" lang="en-US" altLang="en-US" sz="700" b="1" i="0" u="none" strike="noStrike" kern="1200" cap="none" spc="0" normalizeH="0" baseline="0" noProof="0">
                    <a:ln>
                      <a:noFill/>
                    </a:ln>
                    <a:solidFill>
                      <a:prstClr val="black"/>
                    </a:solidFill>
                    <a:effectLst/>
                    <a:uLnTx/>
                    <a:uFillTx/>
                    <a:latin typeface="Arial" charset="0"/>
                    <a:ea typeface="+mn-ea"/>
                    <a:cs typeface="+mn-cs"/>
                  </a:endParaRPr>
                </a:p>
              </p:txBody>
            </p:sp>
            <p:sp>
              <p:nvSpPr>
                <p:cNvPr id="106726" name="Rectangle 386"/>
                <p:cNvSpPr>
                  <a:spLocks noChangeArrowheads="1"/>
                </p:cNvSpPr>
                <p:nvPr/>
              </p:nvSpPr>
              <p:spPr bwMode="auto">
                <a:xfrm>
                  <a:off x="4943650" y="2992422"/>
                  <a:ext cx="306584"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700" b="1" i="0" u="none" strike="noStrike" kern="1200" cap="none" spc="0" normalizeH="0" baseline="0" noProof="0">
                      <a:ln>
                        <a:noFill/>
                      </a:ln>
                      <a:solidFill>
                        <a:srgbClr val="000000"/>
                      </a:solidFill>
                      <a:effectLst/>
                      <a:uLnTx/>
                      <a:uFillTx/>
                      <a:latin typeface="Arial" charset="0"/>
                      <a:ea typeface="+mn-ea"/>
                      <a:cs typeface="+mn-cs"/>
                    </a:rPr>
                    <a:t>Strawn</a:t>
                  </a:r>
                  <a:endParaRPr kumimoji="0" lang="en-US" altLang="en-US" sz="1800" b="1" i="0" u="none" strike="noStrike" kern="1200" cap="none" spc="0" normalizeH="0" baseline="0" noProof="0">
                    <a:ln>
                      <a:noFill/>
                    </a:ln>
                    <a:solidFill>
                      <a:prstClr val="black"/>
                    </a:solidFill>
                    <a:effectLst/>
                    <a:uLnTx/>
                    <a:uFillTx/>
                    <a:latin typeface="Arial" charset="0"/>
                    <a:ea typeface="+mn-ea"/>
                    <a:cs typeface="+mn-cs"/>
                  </a:endParaRPr>
                </a:p>
              </p:txBody>
            </p:sp>
            <p:sp>
              <p:nvSpPr>
                <p:cNvPr id="106727" name="Rectangle 387"/>
                <p:cNvSpPr>
                  <a:spLocks noChangeArrowheads="1"/>
                </p:cNvSpPr>
                <p:nvPr/>
              </p:nvSpPr>
              <p:spPr bwMode="auto">
                <a:xfrm>
                  <a:off x="5075222" y="3162284"/>
                  <a:ext cx="254121"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700" b="1" i="0" u="none" strike="noStrike" kern="1200" cap="none" spc="0" normalizeH="0" baseline="0" noProof="0">
                      <a:ln>
                        <a:noFill/>
                      </a:ln>
                      <a:solidFill>
                        <a:srgbClr val="000000"/>
                      </a:solidFill>
                      <a:effectLst/>
                      <a:uLnTx/>
                      <a:uFillTx/>
                      <a:latin typeface="Arial" charset="0"/>
                      <a:ea typeface="+mn-ea"/>
                      <a:cs typeface="+mn-cs"/>
                    </a:rPr>
                    <a:t>Atoka</a:t>
                  </a:r>
                  <a:endParaRPr kumimoji="0" lang="en-US" altLang="en-US" sz="1800" b="1" i="0" u="none" strike="noStrike" kern="1200" cap="none" spc="0" normalizeH="0" baseline="0" noProof="0">
                    <a:ln>
                      <a:noFill/>
                    </a:ln>
                    <a:solidFill>
                      <a:prstClr val="black"/>
                    </a:solidFill>
                    <a:effectLst/>
                    <a:uLnTx/>
                    <a:uFillTx/>
                    <a:latin typeface="Arial" charset="0"/>
                    <a:ea typeface="+mn-ea"/>
                    <a:cs typeface="+mn-cs"/>
                  </a:endParaRPr>
                </a:p>
              </p:txBody>
            </p:sp>
            <p:sp>
              <p:nvSpPr>
                <p:cNvPr id="106728" name="Rectangle 389"/>
                <p:cNvSpPr>
                  <a:spLocks noChangeArrowheads="1"/>
                </p:cNvSpPr>
                <p:nvPr/>
              </p:nvSpPr>
              <p:spPr bwMode="auto">
                <a:xfrm>
                  <a:off x="4983338" y="3722672"/>
                  <a:ext cx="477091"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700" b="1" i="0" u="none" strike="noStrike" kern="1200" cap="none" spc="0" normalizeH="0" baseline="0" noProof="0">
                      <a:ln>
                        <a:noFill/>
                      </a:ln>
                      <a:solidFill>
                        <a:srgbClr val="000000"/>
                      </a:solidFill>
                      <a:effectLst/>
                      <a:uLnTx/>
                      <a:uFillTx/>
                      <a:latin typeface="Arial" charset="0"/>
                      <a:ea typeface="+mn-ea"/>
                      <a:cs typeface="+mn-cs"/>
                    </a:rPr>
                    <a:t>L. Miss Lm</a:t>
                  </a:r>
                  <a:endParaRPr kumimoji="0" lang="en-US" altLang="en-US" sz="1800" b="1" i="0" u="none" strike="noStrike" kern="1200" cap="none" spc="0" normalizeH="0" baseline="0" noProof="0">
                    <a:ln>
                      <a:noFill/>
                    </a:ln>
                    <a:solidFill>
                      <a:prstClr val="black"/>
                    </a:solidFill>
                    <a:effectLst/>
                    <a:uLnTx/>
                    <a:uFillTx/>
                    <a:latin typeface="Arial" charset="0"/>
                    <a:ea typeface="+mn-ea"/>
                    <a:cs typeface="+mn-cs"/>
                  </a:endParaRPr>
                </a:p>
              </p:txBody>
            </p:sp>
            <p:sp>
              <p:nvSpPr>
                <p:cNvPr id="106729" name="Rectangle 391"/>
                <p:cNvSpPr>
                  <a:spLocks noChangeArrowheads="1"/>
                </p:cNvSpPr>
                <p:nvPr/>
              </p:nvSpPr>
              <p:spPr bwMode="auto">
                <a:xfrm>
                  <a:off x="5023025" y="4008422"/>
                  <a:ext cx="432825"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700" b="1" i="0" u="none" strike="noStrike" kern="1200" cap="none" spc="0" normalizeH="0" baseline="0" noProof="0">
                      <a:ln>
                        <a:noFill/>
                      </a:ln>
                      <a:solidFill>
                        <a:srgbClr val="000000"/>
                      </a:solidFill>
                      <a:effectLst/>
                      <a:uLnTx/>
                      <a:uFillTx/>
                      <a:latin typeface="Arial" charset="0"/>
                      <a:ea typeface="+mn-ea"/>
                      <a:cs typeface="+mn-cs"/>
                    </a:rPr>
                    <a:t>Woodford</a:t>
                  </a:r>
                  <a:endParaRPr kumimoji="0" lang="en-US" altLang="en-US" sz="1800" b="1" i="0" u="none" strike="noStrike" kern="1200" cap="none" spc="0" normalizeH="0" baseline="0" noProof="0">
                    <a:ln>
                      <a:noFill/>
                    </a:ln>
                    <a:solidFill>
                      <a:prstClr val="black"/>
                    </a:solidFill>
                    <a:effectLst/>
                    <a:uLnTx/>
                    <a:uFillTx/>
                    <a:latin typeface="Arial" charset="0"/>
                    <a:ea typeface="+mn-ea"/>
                    <a:cs typeface="+mn-cs"/>
                  </a:endParaRPr>
                </a:p>
              </p:txBody>
            </p:sp>
            <p:sp>
              <p:nvSpPr>
                <p:cNvPr id="106730" name="Rectangle 392"/>
                <p:cNvSpPr>
                  <a:spLocks noChangeArrowheads="1"/>
                </p:cNvSpPr>
                <p:nvPr/>
              </p:nvSpPr>
              <p:spPr bwMode="auto">
                <a:xfrm>
                  <a:off x="4834113" y="4398947"/>
                  <a:ext cx="928139"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700" b="1" i="0" u="none" strike="noStrike" kern="1200" cap="none" spc="0" normalizeH="0" baseline="0" noProof="0" dirty="0">
                      <a:ln>
                        <a:noFill/>
                      </a:ln>
                      <a:solidFill>
                        <a:srgbClr val="000000"/>
                      </a:solidFill>
                      <a:effectLst/>
                      <a:uLnTx/>
                      <a:uFillTx/>
                      <a:latin typeface="Arial" charset="0"/>
                      <a:ea typeface="+mn-ea"/>
                      <a:cs typeface="+mn-cs"/>
                    </a:rPr>
                    <a:t>Devonian (</a:t>
                  </a:r>
                  <a:r>
                    <a:rPr kumimoji="0" lang="en-US" altLang="en-US" sz="700" b="1" i="0" u="none" strike="noStrike" kern="1200" cap="none" spc="0" normalizeH="0" baseline="0" noProof="0" dirty="0" err="1">
                      <a:ln>
                        <a:noFill/>
                      </a:ln>
                      <a:solidFill>
                        <a:srgbClr val="000000"/>
                      </a:solidFill>
                      <a:effectLst/>
                      <a:uLnTx/>
                      <a:uFillTx/>
                      <a:latin typeface="Arial" charset="0"/>
                      <a:ea typeface="+mn-ea"/>
                      <a:cs typeface="+mn-cs"/>
                    </a:rPr>
                    <a:t>Thirtyone</a:t>
                  </a:r>
                  <a:r>
                    <a:rPr kumimoji="0" lang="en-US" altLang="en-US" sz="700" b="1" i="0" u="none" strike="noStrike" kern="1200" cap="none" spc="0" normalizeH="0" baseline="0" noProof="0" dirty="0">
                      <a:ln>
                        <a:noFill/>
                      </a:ln>
                      <a:solidFill>
                        <a:srgbClr val="000000"/>
                      </a:solidFill>
                      <a:effectLst/>
                      <a:uLnTx/>
                      <a:uFillTx/>
                      <a:latin typeface="Arial" charset="0"/>
                      <a:ea typeface="+mn-ea"/>
                      <a:cs typeface="+mn-cs"/>
                    </a:rPr>
                    <a:t>)</a:t>
                  </a:r>
                  <a:endParaRPr kumimoji="0" lang="en-US" altLang="en-US" sz="1800" b="1"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106731" name="Rectangle 393"/>
                <p:cNvSpPr>
                  <a:spLocks noChangeArrowheads="1"/>
                </p:cNvSpPr>
                <p:nvPr/>
              </p:nvSpPr>
              <p:spPr bwMode="auto">
                <a:xfrm>
                  <a:off x="4709394" y="4539966"/>
                  <a:ext cx="1054190"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700" b="1" i="0" u="none" strike="noStrike" kern="1200" cap="none" spc="0" normalizeH="0" baseline="0" noProof="0" dirty="0">
                      <a:ln>
                        <a:noFill/>
                      </a:ln>
                      <a:solidFill>
                        <a:srgbClr val="000000"/>
                      </a:solidFill>
                      <a:effectLst/>
                      <a:uLnTx/>
                      <a:uFillTx/>
                      <a:latin typeface="Arial" charset="0"/>
                      <a:ea typeface="+mn-ea"/>
                      <a:cs typeface="+mn-cs"/>
                    </a:rPr>
                    <a:t>Upper Silurian (</a:t>
                  </a:r>
                  <a:r>
                    <a:rPr kumimoji="0" lang="en-US" altLang="en-US" sz="700" b="1" i="0" u="none" strike="noStrike" kern="1200" cap="none" spc="0" normalizeH="0" baseline="0" noProof="0" dirty="0" err="1">
                      <a:ln>
                        <a:noFill/>
                      </a:ln>
                      <a:solidFill>
                        <a:srgbClr val="000000"/>
                      </a:solidFill>
                      <a:effectLst/>
                      <a:uLnTx/>
                      <a:uFillTx/>
                      <a:latin typeface="Arial" charset="0"/>
                      <a:ea typeface="+mn-ea"/>
                      <a:cs typeface="+mn-cs"/>
                    </a:rPr>
                    <a:t>Wristen</a:t>
                  </a:r>
                  <a:r>
                    <a:rPr kumimoji="0" lang="en-US" altLang="en-US" sz="700" b="1" i="0" u="none" strike="noStrike" kern="1200" cap="none" spc="0" normalizeH="0" baseline="0" noProof="0" dirty="0">
                      <a:ln>
                        <a:noFill/>
                      </a:ln>
                      <a:solidFill>
                        <a:srgbClr val="000000"/>
                      </a:solidFill>
                      <a:effectLst/>
                      <a:uLnTx/>
                      <a:uFillTx/>
                      <a:latin typeface="Arial" charset="0"/>
                      <a:ea typeface="+mn-ea"/>
                      <a:cs typeface="+mn-cs"/>
                    </a:rPr>
                    <a:t>)</a:t>
                  </a:r>
                  <a:endParaRPr kumimoji="0" lang="en-US" altLang="en-US" sz="1800" b="1"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106732" name="Rectangle 394"/>
                <p:cNvSpPr>
                  <a:spLocks noChangeArrowheads="1"/>
                </p:cNvSpPr>
                <p:nvPr/>
              </p:nvSpPr>
              <p:spPr bwMode="auto">
                <a:xfrm>
                  <a:off x="4983338" y="4783122"/>
                  <a:ext cx="478730"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700" b="1" i="0" u="none" strike="noStrike" kern="1200" cap="none" spc="0" normalizeH="0" baseline="0" noProof="0">
                      <a:ln>
                        <a:noFill/>
                      </a:ln>
                      <a:solidFill>
                        <a:srgbClr val="000000"/>
                      </a:solidFill>
                      <a:effectLst/>
                      <a:uLnTx/>
                      <a:uFillTx/>
                      <a:latin typeface="Arial" charset="0"/>
                      <a:ea typeface="+mn-ea"/>
                      <a:cs typeface="+mn-cs"/>
                    </a:rPr>
                    <a:t>Fusselman</a:t>
                  </a:r>
                  <a:endParaRPr kumimoji="0" lang="en-US" altLang="en-US" sz="1800" b="1" i="0" u="none" strike="noStrike" kern="1200" cap="none" spc="0" normalizeH="0" baseline="0" noProof="0">
                    <a:ln>
                      <a:noFill/>
                    </a:ln>
                    <a:solidFill>
                      <a:prstClr val="black"/>
                    </a:solidFill>
                    <a:effectLst/>
                    <a:uLnTx/>
                    <a:uFillTx/>
                    <a:latin typeface="Arial" charset="0"/>
                    <a:ea typeface="+mn-ea"/>
                    <a:cs typeface="+mn-cs"/>
                  </a:endParaRPr>
                </a:p>
              </p:txBody>
            </p:sp>
            <p:sp>
              <p:nvSpPr>
                <p:cNvPr id="106733" name="Rectangle 395"/>
                <p:cNvSpPr>
                  <a:spLocks noChangeArrowheads="1"/>
                </p:cNvSpPr>
                <p:nvPr/>
              </p:nvSpPr>
              <p:spPr bwMode="auto">
                <a:xfrm>
                  <a:off x="5024295" y="4987909"/>
                  <a:ext cx="37708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700" b="1" i="0" u="none" strike="noStrike" kern="1200" cap="none" spc="0" normalizeH="0" baseline="0" noProof="0">
                      <a:ln>
                        <a:noFill/>
                      </a:ln>
                      <a:solidFill>
                        <a:srgbClr val="000000"/>
                      </a:solidFill>
                      <a:effectLst/>
                      <a:uLnTx/>
                      <a:uFillTx/>
                      <a:latin typeface="Arial" charset="0"/>
                      <a:ea typeface="+mn-ea"/>
                      <a:cs typeface="+mn-cs"/>
                    </a:rPr>
                    <a:t>Montoya</a:t>
                  </a:r>
                  <a:endParaRPr kumimoji="0" lang="en-US" altLang="en-US" sz="1800" b="1" i="0" u="none" strike="noStrike" kern="1200" cap="none" spc="0" normalizeH="0" baseline="0" noProof="0">
                    <a:ln>
                      <a:noFill/>
                    </a:ln>
                    <a:solidFill>
                      <a:prstClr val="black"/>
                    </a:solidFill>
                    <a:effectLst/>
                    <a:uLnTx/>
                    <a:uFillTx/>
                    <a:latin typeface="Arial" charset="0"/>
                    <a:ea typeface="+mn-ea"/>
                    <a:cs typeface="+mn-cs"/>
                  </a:endParaRPr>
                </a:p>
              </p:txBody>
            </p:sp>
            <p:sp>
              <p:nvSpPr>
                <p:cNvPr id="106734" name="Rectangle 396"/>
                <p:cNvSpPr>
                  <a:spLocks noChangeArrowheads="1"/>
                </p:cNvSpPr>
                <p:nvPr/>
              </p:nvSpPr>
              <p:spPr bwMode="auto">
                <a:xfrm>
                  <a:off x="4975417" y="5711809"/>
                  <a:ext cx="509880"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700" b="1" i="0" u="none" strike="noStrike" kern="1200" cap="none" spc="0" normalizeH="0" baseline="0" noProof="0">
                      <a:ln>
                        <a:noFill/>
                      </a:ln>
                      <a:solidFill>
                        <a:srgbClr val="000000"/>
                      </a:solidFill>
                      <a:effectLst/>
                      <a:uLnTx/>
                      <a:uFillTx/>
                      <a:latin typeface="Arial" charset="0"/>
                      <a:ea typeface="+mn-ea"/>
                      <a:cs typeface="+mn-cs"/>
                    </a:rPr>
                    <a:t>Ellenburger</a:t>
                  </a:r>
                  <a:endParaRPr kumimoji="0" lang="en-US" altLang="en-US" sz="1800" b="1" i="0" u="none" strike="noStrike" kern="1200" cap="none" spc="0" normalizeH="0" baseline="0" noProof="0">
                    <a:ln>
                      <a:noFill/>
                    </a:ln>
                    <a:solidFill>
                      <a:prstClr val="black"/>
                    </a:solidFill>
                    <a:effectLst/>
                    <a:uLnTx/>
                    <a:uFillTx/>
                    <a:latin typeface="Arial" charset="0"/>
                    <a:ea typeface="+mn-ea"/>
                    <a:cs typeface="+mn-cs"/>
                  </a:endParaRPr>
                </a:p>
              </p:txBody>
            </p:sp>
            <p:sp>
              <p:nvSpPr>
                <p:cNvPr id="106735" name="Rectangle 397"/>
                <p:cNvSpPr>
                  <a:spLocks noChangeArrowheads="1"/>
                </p:cNvSpPr>
                <p:nvPr/>
              </p:nvSpPr>
              <p:spPr bwMode="auto">
                <a:xfrm>
                  <a:off x="5030963" y="763572"/>
                  <a:ext cx="316421"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700" b="1" i="0" u="none" strike="noStrike" kern="1200" cap="none" spc="0" normalizeH="0" baseline="0" noProof="0">
                      <a:ln>
                        <a:noFill/>
                      </a:ln>
                      <a:solidFill>
                        <a:srgbClr val="000000"/>
                      </a:solidFill>
                      <a:effectLst/>
                      <a:uLnTx/>
                      <a:uFillTx/>
                      <a:latin typeface="Arial" charset="0"/>
                      <a:ea typeface="+mn-ea"/>
                      <a:cs typeface="+mn-cs"/>
                    </a:rPr>
                    <a:t>Rustler</a:t>
                  </a:r>
                  <a:endParaRPr kumimoji="0" lang="en-US" altLang="en-US" sz="1800" b="1" i="0" u="none" strike="noStrike" kern="1200" cap="none" spc="0" normalizeH="0" baseline="0" noProof="0">
                    <a:ln>
                      <a:noFill/>
                    </a:ln>
                    <a:solidFill>
                      <a:prstClr val="black"/>
                    </a:solidFill>
                    <a:effectLst/>
                    <a:uLnTx/>
                    <a:uFillTx/>
                    <a:latin typeface="Arial" charset="0"/>
                    <a:ea typeface="+mn-ea"/>
                    <a:cs typeface="+mn-cs"/>
                  </a:endParaRPr>
                </a:p>
              </p:txBody>
            </p:sp>
            <p:sp>
              <p:nvSpPr>
                <p:cNvPr id="106736" name="Rectangle 410"/>
                <p:cNvSpPr>
                  <a:spLocks noChangeArrowheads="1"/>
                </p:cNvSpPr>
                <p:nvPr/>
              </p:nvSpPr>
              <p:spPr bwMode="auto">
                <a:xfrm>
                  <a:off x="5153200" y="1090597"/>
                  <a:ext cx="291829"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700" b="1" i="0" u="none" strike="noStrike" kern="1200" cap="none" spc="0" normalizeH="0" baseline="0" noProof="0">
                      <a:ln>
                        <a:noFill/>
                      </a:ln>
                      <a:solidFill>
                        <a:srgbClr val="000000"/>
                      </a:solidFill>
                      <a:effectLst/>
                      <a:uLnTx/>
                      <a:uFillTx/>
                      <a:latin typeface="Arial" charset="0"/>
                      <a:ea typeface="+mn-ea"/>
                      <a:cs typeface="+mn-cs"/>
                    </a:rPr>
                    <a:t>Tansill</a:t>
                  </a:r>
                  <a:endParaRPr kumimoji="0" lang="en-US" altLang="en-US" sz="1800" b="1" i="0" u="none" strike="noStrike" kern="1200" cap="none" spc="0" normalizeH="0" baseline="0" noProof="0">
                    <a:ln>
                      <a:noFill/>
                    </a:ln>
                    <a:solidFill>
                      <a:prstClr val="black"/>
                    </a:solidFill>
                    <a:effectLst/>
                    <a:uLnTx/>
                    <a:uFillTx/>
                    <a:latin typeface="Arial" charset="0"/>
                    <a:ea typeface="+mn-ea"/>
                    <a:cs typeface="+mn-cs"/>
                  </a:endParaRPr>
                </a:p>
              </p:txBody>
            </p:sp>
            <p:sp>
              <p:nvSpPr>
                <p:cNvPr id="106737" name="Rectangle 412"/>
                <p:cNvSpPr>
                  <a:spLocks noChangeArrowheads="1"/>
                </p:cNvSpPr>
                <p:nvPr/>
              </p:nvSpPr>
              <p:spPr bwMode="auto">
                <a:xfrm>
                  <a:off x="5148438" y="1414447"/>
                  <a:ext cx="285271"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700" b="1" i="0" u="none" strike="noStrike" kern="1200" cap="none" spc="0" normalizeH="0" baseline="0" noProof="0">
                      <a:ln>
                        <a:noFill/>
                      </a:ln>
                      <a:solidFill>
                        <a:srgbClr val="000000"/>
                      </a:solidFill>
                      <a:effectLst/>
                      <a:uLnTx/>
                      <a:uFillTx/>
                      <a:latin typeface="Arial" charset="0"/>
                      <a:ea typeface="+mn-ea"/>
                      <a:cs typeface="+mn-cs"/>
                    </a:rPr>
                    <a:t>Queen</a:t>
                  </a:r>
                  <a:endParaRPr kumimoji="0" lang="en-US" altLang="en-US" sz="1800" b="1" i="0" u="none" strike="noStrike" kern="1200" cap="none" spc="0" normalizeH="0" baseline="0" noProof="0">
                    <a:ln>
                      <a:noFill/>
                    </a:ln>
                    <a:solidFill>
                      <a:prstClr val="black"/>
                    </a:solidFill>
                    <a:effectLst/>
                    <a:uLnTx/>
                    <a:uFillTx/>
                    <a:latin typeface="Arial" charset="0"/>
                    <a:ea typeface="+mn-ea"/>
                    <a:cs typeface="+mn-cs"/>
                  </a:endParaRPr>
                </a:p>
              </p:txBody>
            </p:sp>
            <p:sp>
              <p:nvSpPr>
                <p:cNvPr id="106739" name="Rectangle 414"/>
                <p:cNvSpPr>
                  <a:spLocks noChangeArrowheads="1"/>
                </p:cNvSpPr>
                <p:nvPr/>
              </p:nvSpPr>
              <p:spPr bwMode="auto">
                <a:xfrm>
                  <a:off x="5015088" y="1304909"/>
                  <a:ext cx="575461"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700" b="1" i="0" u="none" strike="noStrike" kern="1200" cap="none" spc="0" normalizeH="0" baseline="0" noProof="0">
                      <a:ln>
                        <a:noFill/>
                      </a:ln>
                      <a:solidFill>
                        <a:srgbClr val="000000"/>
                      </a:solidFill>
                      <a:effectLst/>
                      <a:uLnTx/>
                      <a:uFillTx/>
                      <a:latin typeface="Arial" charset="0"/>
                      <a:ea typeface="+mn-ea"/>
                      <a:cs typeface="+mn-cs"/>
                    </a:rPr>
                    <a:t>Seven Rivers</a:t>
                  </a:r>
                  <a:endParaRPr kumimoji="0" lang="en-US" altLang="en-US" sz="1800" b="1" i="0" u="none" strike="noStrike" kern="1200" cap="none" spc="0" normalizeH="0" baseline="0" noProof="0">
                    <a:ln>
                      <a:noFill/>
                    </a:ln>
                    <a:solidFill>
                      <a:prstClr val="black"/>
                    </a:solidFill>
                    <a:effectLst/>
                    <a:uLnTx/>
                    <a:uFillTx/>
                    <a:latin typeface="Arial" charset="0"/>
                    <a:ea typeface="+mn-ea"/>
                    <a:cs typeface="+mn-cs"/>
                  </a:endParaRPr>
                </a:p>
              </p:txBody>
            </p:sp>
            <p:sp>
              <p:nvSpPr>
                <p:cNvPr id="106740" name="Rectangle 415"/>
                <p:cNvSpPr>
                  <a:spLocks noChangeArrowheads="1"/>
                </p:cNvSpPr>
                <p:nvPr/>
              </p:nvSpPr>
              <p:spPr bwMode="auto">
                <a:xfrm>
                  <a:off x="5089701" y="1520809"/>
                  <a:ext cx="413151"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700" b="1" i="0" u="none" strike="noStrike" kern="1200" cap="none" spc="0" normalizeH="0" baseline="0" noProof="0">
                      <a:ln>
                        <a:noFill/>
                      </a:ln>
                      <a:solidFill>
                        <a:srgbClr val="000000"/>
                      </a:solidFill>
                      <a:effectLst/>
                      <a:uLnTx/>
                      <a:uFillTx/>
                      <a:latin typeface="Arial" charset="0"/>
                      <a:ea typeface="+mn-ea"/>
                      <a:cs typeface="+mn-cs"/>
                    </a:rPr>
                    <a:t>Grayburg</a:t>
                  </a:r>
                  <a:endParaRPr kumimoji="0" lang="en-US" altLang="en-US" sz="1800" b="1" i="0" u="none" strike="noStrike" kern="1200" cap="none" spc="0" normalizeH="0" baseline="0" noProof="0">
                    <a:ln>
                      <a:noFill/>
                    </a:ln>
                    <a:solidFill>
                      <a:prstClr val="black"/>
                    </a:solidFill>
                    <a:effectLst/>
                    <a:uLnTx/>
                    <a:uFillTx/>
                    <a:latin typeface="Arial" charset="0"/>
                    <a:ea typeface="+mn-ea"/>
                    <a:cs typeface="+mn-cs"/>
                  </a:endParaRPr>
                </a:p>
              </p:txBody>
            </p:sp>
            <p:sp>
              <p:nvSpPr>
                <p:cNvPr id="106741" name="Rectangle 416"/>
                <p:cNvSpPr>
                  <a:spLocks noChangeArrowheads="1"/>
                </p:cNvSpPr>
                <p:nvPr/>
              </p:nvSpPr>
              <p:spPr bwMode="auto">
                <a:xfrm>
                  <a:off x="5089882" y="1990254"/>
                  <a:ext cx="296748"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600" b="1" i="0" u="none" strike="noStrike" kern="1200" cap="none" spc="0" normalizeH="0" baseline="0" noProof="0" dirty="0" err="1">
                      <a:ln>
                        <a:noFill/>
                      </a:ln>
                      <a:solidFill>
                        <a:srgbClr val="000000"/>
                      </a:solidFill>
                      <a:effectLst/>
                      <a:uLnTx/>
                      <a:uFillTx/>
                      <a:latin typeface="Arial" charset="0"/>
                      <a:ea typeface="+mn-ea"/>
                      <a:cs typeface="+mn-cs"/>
                    </a:rPr>
                    <a:t>Glorieta</a:t>
                  </a:r>
                  <a:endParaRPr kumimoji="0" lang="en-US" altLang="en-US" sz="1600" b="1"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106742" name="Rectangle 418"/>
                <p:cNvSpPr>
                  <a:spLocks noChangeArrowheads="1"/>
                </p:cNvSpPr>
                <p:nvPr/>
              </p:nvSpPr>
              <p:spPr bwMode="auto">
                <a:xfrm rot="16200000">
                  <a:off x="4639704" y="1437901"/>
                  <a:ext cx="184346" cy="188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600" b="1" i="0" u="none" strike="noStrike" kern="1200" cap="none" spc="0" normalizeH="0" baseline="0" noProof="0">
                      <a:ln>
                        <a:noFill/>
                      </a:ln>
                      <a:solidFill>
                        <a:srgbClr val="000000"/>
                      </a:solidFill>
                      <a:effectLst/>
                      <a:uLnTx/>
                      <a:uFillTx/>
                      <a:latin typeface="Arial" charset="0"/>
                      <a:ea typeface="+mn-ea"/>
                      <a:cs typeface="+mn-cs"/>
                    </a:rPr>
                    <a:t>Goat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600" b="1" i="0" u="none" strike="noStrike" kern="1200" cap="none" spc="0" normalizeH="0" baseline="0" noProof="0">
                      <a:ln>
                        <a:noFill/>
                      </a:ln>
                      <a:solidFill>
                        <a:srgbClr val="000000"/>
                      </a:solidFill>
                      <a:effectLst/>
                      <a:uLnTx/>
                      <a:uFillTx/>
                      <a:latin typeface="Arial" charset="0"/>
                      <a:ea typeface="+mn-ea"/>
                      <a:cs typeface="+mn-cs"/>
                    </a:rPr>
                    <a:t>Seep</a:t>
                  </a:r>
                  <a:endParaRPr kumimoji="0" lang="en-US" altLang="en-US" sz="600" b="1" i="0" u="none" strike="noStrike" kern="1200" cap="none" spc="0" normalizeH="0" baseline="0" noProof="0">
                    <a:ln>
                      <a:noFill/>
                    </a:ln>
                    <a:solidFill>
                      <a:prstClr val="black"/>
                    </a:solidFill>
                    <a:effectLst/>
                    <a:uLnTx/>
                    <a:uFillTx/>
                    <a:latin typeface="Arial" charset="0"/>
                    <a:ea typeface="+mn-ea"/>
                    <a:cs typeface="+mn-cs"/>
                  </a:endParaRPr>
                </a:p>
              </p:txBody>
            </p:sp>
            <p:sp>
              <p:nvSpPr>
                <p:cNvPr id="106743" name="Rectangle 420"/>
                <p:cNvSpPr>
                  <a:spLocks noChangeArrowheads="1"/>
                </p:cNvSpPr>
                <p:nvPr/>
              </p:nvSpPr>
              <p:spPr bwMode="auto">
                <a:xfrm rot="16200000">
                  <a:off x="4570555" y="1201214"/>
                  <a:ext cx="328616" cy="110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700" b="1" i="0" u="none" strike="noStrike" kern="1200" cap="none" spc="0" normalizeH="0" baseline="0" noProof="0">
                      <a:ln>
                        <a:noFill/>
                      </a:ln>
                      <a:solidFill>
                        <a:srgbClr val="000000"/>
                      </a:solidFill>
                      <a:effectLst/>
                      <a:uLnTx/>
                      <a:uFillTx/>
                      <a:latin typeface="Arial" charset="0"/>
                      <a:ea typeface="+mn-ea"/>
                      <a:cs typeface="+mn-cs"/>
                    </a:rPr>
                    <a:t>Capitan</a:t>
                  </a:r>
                  <a:endParaRPr kumimoji="0" lang="en-US" altLang="en-US" sz="1800" b="1" i="0" u="none" strike="noStrike" kern="1200" cap="none" spc="0" normalizeH="0" baseline="0" noProof="0">
                    <a:ln>
                      <a:noFill/>
                    </a:ln>
                    <a:solidFill>
                      <a:prstClr val="black"/>
                    </a:solidFill>
                    <a:effectLst/>
                    <a:uLnTx/>
                    <a:uFillTx/>
                    <a:latin typeface="Arial" charset="0"/>
                    <a:ea typeface="+mn-ea"/>
                    <a:cs typeface="+mn-cs"/>
                  </a:endParaRPr>
                </a:p>
              </p:txBody>
            </p:sp>
            <p:sp>
              <p:nvSpPr>
                <p:cNvPr id="106744" name="Rectangle 437"/>
                <p:cNvSpPr>
                  <a:spLocks noChangeArrowheads="1"/>
                </p:cNvSpPr>
                <p:nvPr/>
              </p:nvSpPr>
              <p:spPr bwMode="auto">
                <a:xfrm>
                  <a:off x="5107163" y="5116497"/>
                  <a:ext cx="31970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600" b="1" i="0" u="none" strike="noStrike" kern="1200" cap="none" spc="0" normalizeH="0" baseline="0" noProof="0">
                      <a:ln>
                        <a:noFill/>
                      </a:ln>
                      <a:solidFill>
                        <a:srgbClr val="000000"/>
                      </a:solidFill>
                      <a:effectLst/>
                      <a:uLnTx/>
                      <a:uFillTx/>
                      <a:latin typeface="Arial" charset="0"/>
                      <a:ea typeface="+mn-ea"/>
                      <a:cs typeface="+mn-cs"/>
                    </a:rPr>
                    <a:t>Bromide</a:t>
                  </a:r>
                  <a:endParaRPr kumimoji="0" lang="en-US" altLang="en-US" sz="1600" b="1" i="0" u="none" strike="noStrike" kern="1200" cap="none" spc="0" normalizeH="0" baseline="0" noProof="0">
                    <a:ln>
                      <a:noFill/>
                    </a:ln>
                    <a:solidFill>
                      <a:prstClr val="black"/>
                    </a:solidFill>
                    <a:effectLst/>
                    <a:uLnTx/>
                    <a:uFillTx/>
                    <a:latin typeface="Arial" charset="0"/>
                    <a:ea typeface="+mn-ea"/>
                    <a:cs typeface="+mn-cs"/>
                  </a:endParaRPr>
                </a:p>
              </p:txBody>
            </p:sp>
            <p:sp>
              <p:nvSpPr>
                <p:cNvPr id="106745" name="Rectangle 438"/>
                <p:cNvSpPr>
                  <a:spLocks noChangeArrowheads="1"/>
                </p:cNvSpPr>
                <p:nvPr/>
              </p:nvSpPr>
              <p:spPr bwMode="auto">
                <a:xfrm>
                  <a:off x="4869038" y="5206984"/>
                  <a:ext cx="300027"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500" b="1" i="0" u="none" strike="noStrike" kern="1200" cap="none" spc="0" normalizeH="0" baseline="0" noProof="0">
                      <a:ln>
                        <a:noFill/>
                      </a:ln>
                      <a:solidFill>
                        <a:srgbClr val="000000"/>
                      </a:solidFill>
                      <a:effectLst/>
                      <a:uLnTx/>
                      <a:uFillTx/>
                      <a:latin typeface="Arial" charset="0"/>
                      <a:ea typeface="+mn-ea"/>
                      <a:cs typeface="+mn-cs"/>
                    </a:rPr>
                    <a:t>Tulip Crk.</a:t>
                  </a:r>
                  <a:endParaRPr kumimoji="0" lang="en-US" altLang="en-US" sz="1800" b="1" i="0" u="none" strike="noStrike" kern="1200" cap="none" spc="0" normalizeH="0" baseline="0" noProof="0">
                    <a:ln>
                      <a:noFill/>
                    </a:ln>
                    <a:solidFill>
                      <a:prstClr val="black"/>
                    </a:solidFill>
                    <a:effectLst/>
                    <a:uLnTx/>
                    <a:uFillTx/>
                    <a:latin typeface="Arial" charset="0"/>
                    <a:ea typeface="+mn-ea"/>
                    <a:cs typeface="+mn-cs"/>
                  </a:endParaRPr>
                </a:p>
              </p:txBody>
            </p:sp>
            <p:sp>
              <p:nvSpPr>
                <p:cNvPr id="106746" name="Rectangle 439"/>
                <p:cNvSpPr>
                  <a:spLocks noChangeArrowheads="1"/>
                </p:cNvSpPr>
                <p:nvPr/>
              </p:nvSpPr>
              <p:spPr bwMode="auto">
                <a:xfrm>
                  <a:off x="4869038" y="5314934"/>
                  <a:ext cx="201658"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500" b="1" i="0" u="none" strike="noStrike" kern="1200" cap="none" spc="0" normalizeH="0" baseline="0" noProof="0">
                      <a:ln>
                        <a:noFill/>
                      </a:ln>
                      <a:solidFill>
                        <a:srgbClr val="000000"/>
                      </a:solidFill>
                      <a:effectLst/>
                      <a:uLnTx/>
                      <a:uFillTx/>
                      <a:latin typeface="Arial" charset="0"/>
                      <a:ea typeface="+mn-ea"/>
                      <a:cs typeface="+mn-cs"/>
                    </a:rPr>
                    <a:t>Mclish</a:t>
                  </a:r>
                  <a:endParaRPr kumimoji="0" lang="en-US" altLang="en-US" sz="1800" b="1" i="0" u="none" strike="noStrike" kern="1200" cap="none" spc="0" normalizeH="0" baseline="0" noProof="0">
                    <a:ln>
                      <a:noFill/>
                    </a:ln>
                    <a:solidFill>
                      <a:prstClr val="black"/>
                    </a:solidFill>
                    <a:effectLst/>
                    <a:uLnTx/>
                    <a:uFillTx/>
                    <a:latin typeface="Arial" charset="0"/>
                    <a:ea typeface="+mn-ea"/>
                    <a:cs typeface="+mn-cs"/>
                  </a:endParaRPr>
                </a:p>
              </p:txBody>
            </p:sp>
            <p:sp>
              <p:nvSpPr>
                <p:cNvPr id="106747" name="Rectangle 440"/>
                <p:cNvSpPr>
                  <a:spLocks noChangeArrowheads="1"/>
                </p:cNvSpPr>
                <p:nvPr/>
              </p:nvSpPr>
              <p:spPr bwMode="auto">
                <a:xfrm>
                  <a:off x="4869038" y="5422884"/>
                  <a:ext cx="286911"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500" b="1" i="0" u="none" strike="noStrike" kern="1200" cap="none" spc="0" normalizeH="0" baseline="0" noProof="0">
                      <a:ln>
                        <a:noFill/>
                      </a:ln>
                      <a:solidFill>
                        <a:srgbClr val="000000"/>
                      </a:solidFill>
                      <a:effectLst/>
                      <a:uLnTx/>
                      <a:uFillTx/>
                      <a:latin typeface="Arial" charset="0"/>
                      <a:ea typeface="+mn-ea"/>
                      <a:cs typeface="+mn-cs"/>
                    </a:rPr>
                    <a:t>Oil Creek</a:t>
                  </a:r>
                  <a:endParaRPr kumimoji="0" lang="en-US" altLang="en-US" sz="1800" b="1" i="0" u="none" strike="noStrike" kern="1200" cap="none" spc="0" normalizeH="0" baseline="0" noProof="0">
                    <a:ln>
                      <a:noFill/>
                    </a:ln>
                    <a:solidFill>
                      <a:prstClr val="black"/>
                    </a:solidFill>
                    <a:effectLst/>
                    <a:uLnTx/>
                    <a:uFillTx/>
                    <a:latin typeface="Arial" charset="0"/>
                    <a:ea typeface="+mn-ea"/>
                    <a:cs typeface="+mn-cs"/>
                  </a:endParaRPr>
                </a:p>
              </p:txBody>
            </p:sp>
            <p:sp>
              <p:nvSpPr>
                <p:cNvPr id="106748" name="Rectangle 441"/>
                <p:cNvSpPr>
                  <a:spLocks noChangeArrowheads="1"/>
                </p:cNvSpPr>
                <p:nvPr/>
              </p:nvSpPr>
              <p:spPr bwMode="auto">
                <a:xfrm rot="16200000">
                  <a:off x="4514784" y="5314617"/>
                  <a:ext cx="378309" cy="110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700" b="1" i="0" u="none" strike="noStrike" kern="1200" cap="none" spc="0" normalizeH="0" baseline="0" noProof="0">
                      <a:ln>
                        <a:noFill/>
                      </a:ln>
                      <a:solidFill>
                        <a:srgbClr val="000000"/>
                      </a:solidFill>
                      <a:effectLst/>
                      <a:uLnTx/>
                      <a:uFillTx/>
                      <a:latin typeface="Arial" charset="0"/>
                      <a:ea typeface="+mn-ea"/>
                      <a:cs typeface="+mn-cs"/>
                    </a:rPr>
                    <a:t>Simpson</a:t>
                  </a:r>
                  <a:endParaRPr kumimoji="0" lang="en-US" altLang="en-US" sz="1800" b="1" i="0" u="none" strike="noStrike" kern="1200" cap="none" spc="0" normalizeH="0" baseline="0" noProof="0">
                    <a:ln>
                      <a:noFill/>
                    </a:ln>
                    <a:solidFill>
                      <a:prstClr val="black"/>
                    </a:solidFill>
                    <a:effectLst/>
                    <a:uLnTx/>
                    <a:uFillTx/>
                    <a:latin typeface="Arial" charset="0"/>
                    <a:ea typeface="+mn-ea"/>
                    <a:cs typeface="+mn-cs"/>
                  </a:endParaRPr>
                </a:p>
              </p:txBody>
            </p:sp>
            <p:sp>
              <p:nvSpPr>
                <p:cNvPr id="106749" name="Rectangle 442"/>
                <p:cNvSpPr>
                  <a:spLocks noChangeArrowheads="1"/>
                </p:cNvSpPr>
                <p:nvPr/>
              </p:nvSpPr>
              <p:spPr bwMode="auto">
                <a:xfrm>
                  <a:off x="5359575" y="5245084"/>
                  <a:ext cx="329537"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500" b="1" i="0" u="none" strike="noStrike" kern="1200" cap="none" spc="0" normalizeH="0" baseline="0" noProof="0">
                      <a:ln>
                        <a:noFill/>
                      </a:ln>
                      <a:solidFill>
                        <a:srgbClr val="000000"/>
                      </a:solidFill>
                      <a:effectLst/>
                      <a:uLnTx/>
                      <a:uFillTx/>
                      <a:latin typeface="Arial" charset="0"/>
                      <a:ea typeface="+mn-ea"/>
                      <a:cs typeface="+mn-cs"/>
                    </a:rPr>
                    <a:t>McKee Sd.</a:t>
                  </a:r>
                  <a:endParaRPr kumimoji="0" lang="en-US" altLang="en-US" sz="1800" b="1" i="0" u="none" strike="noStrike" kern="1200" cap="none" spc="0" normalizeH="0" baseline="0" noProof="0">
                    <a:ln>
                      <a:noFill/>
                    </a:ln>
                    <a:solidFill>
                      <a:prstClr val="black"/>
                    </a:solidFill>
                    <a:effectLst/>
                    <a:uLnTx/>
                    <a:uFillTx/>
                    <a:latin typeface="Arial" charset="0"/>
                    <a:ea typeface="+mn-ea"/>
                    <a:cs typeface="+mn-cs"/>
                  </a:endParaRPr>
                </a:p>
              </p:txBody>
            </p:sp>
            <p:sp>
              <p:nvSpPr>
                <p:cNvPr id="106750" name="Rectangle 443"/>
                <p:cNvSpPr>
                  <a:spLocks noChangeArrowheads="1"/>
                </p:cNvSpPr>
                <p:nvPr/>
              </p:nvSpPr>
              <p:spPr bwMode="auto">
                <a:xfrm>
                  <a:off x="5343700" y="5360972"/>
                  <a:ext cx="368885"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500" b="1" i="0" u="none" strike="noStrike" kern="1200" cap="none" spc="0" normalizeH="0" baseline="0" noProof="0">
                      <a:ln>
                        <a:noFill/>
                      </a:ln>
                      <a:solidFill>
                        <a:srgbClr val="000000"/>
                      </a:solidFill>
                      <a:effectLst/>
                      <a:uLnTx/>
                      <a:uFillTx/>
                      <a:latin typeface="Arial" charset="0"/>
                      <a:ea typeface="+mn-ea"/>
                      <a:cs typeface="+mn-cs"/>
                    </a:rPr>
                    <a:t>Waddell Sd.</a:t>
                  </a:r>
                  <a:endParaRPr kumimoji="0" lang="en-US" altLang="en-US" sz="1800" b="1" i="0" u="none" strike="noStrike" kern="1200" cap="none" spc="0" normalizeH="0" baseline="0" noProof="0">
                    <a:ln>
                      <a:noFill/>
                    </a:ln>
                    <a:solidFill>
                      <a:prstClr val="black"/>
                    </a:solidFill>
                    <a:effectLst/>
                    <a:uLnTx/>
                    <a:uFillTx/>
                    <a:latin typeface="Arial" charset="0"/>
                    <a:ea typeface="+mn-ea"/>
                    <a:cs typeface="+mn-cs"/>
                  </a:endParaRPr>
                </a:p>
              </p:txBody>
            </p:sp>
            <p:sp>
              <p:nvSpPr>
                <p:cNvPr id="106751" name="Rectangle 444"/>
                <p:cNvSpPr>
                  <a:spLocks noChangeArrowheads="1"/>
                </p:cNvSpPr>
                <p:nvPr/>
              </p:nvSpPr>
              <p:spPr bwMode="auto">
                <a:xfrm>
                  <a:off x="5351638" y="5470509"/>
                  <a:ext cx="357408"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500" b="1" i="0" u="none" strike="noStrike" kern="1200" cap="none" spc="0" normalizeH="0" baseline="0" noProof="0">
                      <a:ln>
                        <a:noFill/>
                      </a:ln>
                      <a:solidFill>
                        <a:srgbClr val="000000"/>
                      </a:solidFill>
                      <a:effectLst/>
                      <a:uLnTx/>
                      <a:uFillTx/>
                      <a:latin typeface="Arial" charset="0"/>
                      <a:ea typeface="+mn-ea"/>
                      <a:cs typeface="+mn-cs"/>
                    </a:rPr>
                    <a:t>Connell Sd.</a:t>
                  </a:r>
                  <a:endParaRPr kumimoji="0" lang="en-US" altLang="en-US" sz="1800" b="1" i="0" u="none" strike="noStrike" kern="1200" cap="none" spc="0" normalizeH="0" baseline="0" noProof="0">
                    <a:ln>
                      <a:noFill/>
                    </a:ln>
                    <a:solidFill>
                      <a:prstClr val="black"/>
                    </a:solidFill>
                    <a:effectLst/>
                    <a:uLnTx/>
                    <a:uFillTx/>
                    <a:latin typeface="Arial" charset="0"/>
                    <a:ea typeface="+mn-ea"/>
                    <a:cs typeface="+mn-cs"/>
                  </a:endParaRPr>
                </a:p>
              </p:txBody>
            </p:sp>
            <p:sp>
              <p:nvSpPr>
                <p:cNvPr id="106752" name="Rectangle 445"/>
                <p:cNvSpPr>
                  <a:spLocks noChangeArrowheads="1"/>
                </p:cNvSpPr>
                <p:nvPr/>
              </p:nvSpPr>
              <p:spPr bwMode="auto">
                <a:xfrm>
                  <a:off x="5189713" y="5524484"/>
                  <a:ext cx="239365"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700" b="1" i="0" u="none" strike="noStrike" kern="1200" cap="none" spc="0" normalizeH="0" baseline="0" noProof="0">
                      <a:ln>
                        <a:noFill/>
                      </a:ln>
                      <a:solidFill>
                        <a:srgbClr val="000000"/>
                      </a:solidFill>
                      <a:effectLst/>
                      <a:uLnTx/>
                      <a:uFillTx/>
                      <a:latin typeface="Arial" charset="0"/>
                      <a:ea typeface="+mn-ea"/>
                      <a:cs typeface="+mn-cs"/>
                    </a:rPr>
                    <a:t>Joins</a:t>
                  </a:r>
                  <a:endParaRPr kumimoji="0" lang="en-US" altLang="en-US" sz="1800" b="1" i="0" u="none" strike="noStrike" kern="1200" cap="none" spc="0" normalizeH="0" baseline="0" noProof="0">
                    <a:ln>
                      <a:noFill/>
                    </a:ln>
                    <a:solidFill>
                      <a:prstClr val="black"/>
                    </a:solidFill>
                    <a:effectLst/>
                    <a:uLnTx/>
                    <a:uFillTx/>
                    <a:latin typeface="Arial" charset="0"/>
                    <a:ea typeface="+mn-ea"/>
                    <a:cs typeface="+mn-cs"/>
                  </a:endParaRPr>
                </a:p>
              </p:txBody>
            </p:sp>
            <p:grpSp>
              <p:nvGrpSpPr>
                <p:cNvPr id="106756" name="Group 572"/>
                <p:cNvGrpSpPr>
                  <a:grpSpLocks/>
                </p:cNvGrpSpPr>
                <p:nvPr/>
              </p:nvGrpSpPr>
              <p:grpSpPr bwMode="auto">
                <a:xfrm>
                  <a:off x="4648375" y="3448034"/>
                  <a:ext cx="1147763" cy="39688"/>
                  <a:chOff x="1527" y="2790"/>
                  <a:chExt cx="542" cy="33"/>
                </a:xfrm>
              </p:grpSpPr>
              <p:sp>
                <p:nvSpPr>
                  <p:cNvPr id="106813" name="Freeform 570"/>
                  <p:cNvSpPr>
                    <a:spLocks/>
                  </p:cNvSpPr>
                  <p:nvPr/>
                </p:nvSpPr>
                <p:spPr bwMode="auto">
                  <a:xfrm>
                    <a:off x="1527" y="2793"/>
                    <a:ext cx="280" cy="30"/>
                  </a:xfrm>
                  <a:custGeom>
                    <a:avLst/>
                    <a:gdLst>
                      <a:gd name="T0" fmla="*/ 0 w 564"/>
                      <a:gd name="T1" fmla="*/ 29 h 30"/>
                      <a:gd name="T2" fmla="*/ 0 w 564"/>
                      <a:gd name="T3" fmla="*/ 0 h 30"/>
                      <a:gd name="T4" fmla="*/ 0 w 564"/>
                      <a:gd name="T5" fmla="*/ 30 h 30"/>
                      <a:gd name="T6" fmla="*/ 0 w 564"/>
                      <a:gd name="T7" fmla="*/ 0 h 30"/>
                      <a:gd name="T8" fmla="*/ 0 w 564"/>
                      <a:gd name="T9" fmla="*/ 30 h 30"/>
                      <a:gd name="T10" fmla="*/ 0 w 564"/>
                      <a:gd name="T11" fmla="*/ 0 h 30"/>
                      <a:gd name="T12" fmla="*/ 0 w 564"/>
                      <a:gd name="T13" fmla="*/ 29 h 30"/>
                      <a:gd name="T14" fmla="*/ 0 w 564"/>
                      <a:gd name="T15" fmla="*/ 0 h 30"/>
                      <a:gd name="T16" fmla="*/ 0 w 564"/>
                      <a:gd name="T17" fmla="*/ 29 h 30"/>
                      <a:gd name="T18" fmla="*/ 0 w 564"/>
                      <a:gd name="T19" fmla="*/ 0 h 30"/>
                      <a:gd name="T20" fmla="*/ 0 w 564"/>
                      <a:gd name="T21" fmla="*/ 30 h 30"/>
                      <a:gd name="T22" fmla="*/ 0 w 564"/>
                      <a:gd name="T23" fmla="*/ 0 h 3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64"/>
                      <a:gd name="T37" fmla="*/ 0 h 30"/>
                      <a:gd name="T38" fmla="*/ 564 w 564"/>
                      <a:gd name="T39" fmla="*/ 30 h 3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64" h="30">
                        <a:moveTo>
                          <a:pt x="0" y="29"/>
                        </a:moveTo>
                        <a:cubicBezTo>
                          <a:pt x="18" y="14"/>
                          <a:pt x="36" y="0"/>
                          <a:pt x="53" y="0"/>
                        </a:cubicBezTo>
                        <a:cubicBezTo>
                          <a:pt x="70" y="0"/>
                          <a:pt x="87" y="30"/>
                          <a:pt x="104" y="30"/>
                        </a:cubicBezTo>
                        <a:cubicBezTo>
                          <a:pt x="121" y="30"/>
                          <a:pt x="138" y="0"/>
                          <a:pt x="155" y="0"/>
                        </a:cubicBezTo>
                        <a:cubicBezTo>
                          <a:pt x="172" y="0"/>
                          <a:pt x="189" y="30"/>
                          <a:pt x="206" y="30"/>
                        </a:cubicBezTo>
                        <a:cubicBezTo>
                          <a:pt x="223" y="30"/>
                          <a:pt x="238" y="0"/>
                          <a:pt x="255" y="0"/>
                        </a:cubicBezTo>
                        <a:cubicBezTo>
                          <a:pt x="272" y="0"/>
                          <a:pt x="291" y="29"/>
                          <a:pt x="308" y="29"/>
                        </a:cubicBezTo>
                        <a:cubicBezTo>
                          <a:pt x="325" y="29"/>
                          <a:pt x="343" y="0"/>
                          <a:pt x="360" y="0"/>
                        </a:cubicBezTo>
                        <a:cubicBezTo>
                          <a:pt x="377" y="0"/>
                          <a:pt x="394" y="29"/>
                          <a:pt x="411" y="29"/>
                        </a:cubicBezTo>
                        <a:cubicBezTo>
                          <a:pt x="428" y="29"/>
                          <a:pt x="448" y="0"/>
                          <a:pt x="465" y="0"/>
                        </a:cubicBezTo>
                        <a:cubicBezTo>
                          <a:pt x="482" y="0"/>
                          <a:pt x="500" y="30"/>
                          <a:pt x="516" y="30"/>
                        </a:cubicBezTo>
                        <a:cubicBezTo>
                          <a:pt x="532" y="30"/>
                          <a:pt x="548" y="15"/>
                          <a:pt x="564" y="0"/>
                        </a:cubicBezTo>
                      </a:path>
                    </a:pathLst>
                  </a:custGeom>
                  <a:noFill/>
                  <a:ln w="1905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Arial"/>
                      <a:ea typeface="+mn-ea"/>
                      <a:cs typeface="+mn-cs"/>
                    </a:endParaRPr>
                  </a:p>
                </p:txBody>
              </p:sp>
              <p:sp>
                <p:nvSpPr>
                  <p:cNvPr id="106814" name="Freeform 571"/>
                  <p:cNvSpPr>
                    <a:spLocks/>
                  </p:cNvSpPr>
                  <p:nvPr/>
                </p:nvSpPr>
                <p:spPr bwMode="auto">
                  <a:xfrm>
                    <a:off x="1789" y="2790"/>
                    <a:ext cx="280" cy="30"/>
                  </a:xfrm>
                  <a:custGeom>
                    <a:avLst/>
                    <a:gdLst>
                      <a:gd name="T0" fmla="*/ 0 w 564"/>
                      <a:gd name="T1" fmla="*/ 29 h 30"/>
                      <a:gd name="T2" fmla="*/ 0 w 564"/>
                      <a:gd name="T3" fmla="*/ 0 h 30"/>
                      <a:gd name="T4" fmla="*/ 0 w 564"/>
                      <a:gd name="T5" fmla="*/ 30 h 30"/>
                      <a:gd name="T6" fmla="*/ 0 w 564"/>
                      <a:gd name="T7" fmla="*/ 0 h 30"/>
                      <a:gd name="T8" fmla="*/ 0 w 564"/>
                      <a:gd name="T9" fmla="*/ 30 h 30"/>
                      <a:gd name="T10" fmla="*/ 0 w 564"/>
                      <a:gd name="T11" fmla="*/ 0 h 30"/>
                      <a:gd name="T12" fmla="*/ 0 w 564"/>
                      <a:gd name="T13" fmla="*/ 29 h 30"/>
                      <a:gd name="T14" fmla="*/ 0 w 564"/>
                      <a:gd name="T15" fmla="*/ 0 h 30"/>
                      <a:gd name="T16" fmla="*/ 0 w 564"/>
                      <a:gd name="T17" fmla="*/ 29 h 30"/>
                      <a:gd name="T18" fmla="*/ 0 w 564"/>
                      <a:gd name="T19" fmla="*/ 0 h 30"/>
                      <a:gd name="T20" fmla="*/ 0 w 564"/>
                      <a:gd name="T21" fmla="*/ 30 h 30"/>
                      <a:gd name="T22" fmla="*/ 0 w 564"/>
                      <a:gd name="T23" fmla="*/ 0 h 3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64"/>
                      <a:gd name="T37" fmla="*/ 0 h 30"/>
                      <a:gd name="T38" fmla="*/ 564 w 564"/>
                      <a:gd name="T39" fmla="*/ 30 h 3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64" h="30">
                        <a:moveTo>
                          <a:pt x="0" y="29"/>
                        </a:moveTo>
                        <a:cubicBezTo>
                          <a:pt x="18" y="14"/>
                          <a:pt x="36" y="0"/>
                          <a:pt x="53" y="0"/>
                        </a:cubicBezTo>
                        <a:cubicBezTo>
                          <a:pt x="70" y="0"/>
                          <a:pt x="87" y="30"/>
                          <a:pt x="104" y="30"/>
                        </a:cubicBezTo>
                        <a:cubicBezTo>
                          <a:pt x="121" y="30"/>
                          <a:pt x="138" y="0"/>
                          <a:pt x="155" y="0"/>
                        </a:cubicBezTo>
                        <a:cubicBezTo>
                          <a:pt x="172" y="0"/>
                          <a:pt x="189" y="30"/>
                          <a:pt x="206" y="30"/>
                        </a:cubicBezTo>
                        <a:cubicBezTo>
                          <a:pt x="223" y="30"/>
                          <a:pt x="238" y="0"/>
                          <a:pt x="255" y="0"/>
                        </a:cubicBezTo>
                        <a:cubicBezTo>
                          <a:pt x="272" y="0"/>
                          <a:pt x="291" y="29"/>
                          <a:pt x="308" y="29"/>
                        </a:cubicBezTo>
                        <a:cubicBezTo>
                          <a:pt x="325" y="29"/>
                          <a:pt x="343" y="0"/>
                          <a:pt x="360" y="0"/>
                        </a:cubicBezTo>
                        <a:cubicBezTo>
                          <a:pt x="377" y="0"/>
                          <a:pt x="394" y="29"/>
                          <a:pt x="411" y="29"/>
                        </a:cubicBezTo>
                        <a:cubicBezTo>
                          <a:pt x="428" y="29"/>
                          <a:pt x="448" y="0"/>
                          <a:pt x="465" y="0"/>
                        </a:cubicBezTo>
                        <a:cubicBezTo>
                          <a:pt x="482" y="0"/>
                          <a:pt x="500" y="30"/>
                          <a:pt x="516" y="30"/>
                        </a:cubicBezTo>
                        <a:cubicBezTo>
                          <a:pt x="532" y="30"/>
                          <a:pt x="548" y="15"/>
                          <a:pt x="564" y="0"/>
                        </a:cubicBezTo>
                      </a:path>
                    </a:pathLst>
                  </a:custGeom>
                  <a:noFill/>
                  <a:ln w="1905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Arial"/>
                      <a:ea typeface="+mn-ea"/>
                      <a:cs typeface="+mn-cs"/>
                    </a:endParaRPr>
                  </a:p>
                </p:txBody>
              </p:sp>
            </p:grpSp>
            <p:sp>
              <p:nvSpPr>
                <p:cNvPr id="106757" name="Rectangle 388"/>
                <p:cNvSpPr>
                  <a:spLocks noChangeArrowheads="1"/>
                </p:cNvSpPr>
                <p:nvPr/>
              </p:nvSpPr>
              <p:spPr bwMode="auto">
                <a:xfrm>
                  <a:off x="4813475" y="3486134"/>
                  <a:ext cx="344293"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500" b="1" i="0" u="none" strike="noStrike" kern="1200" cap="none" spc="0" normalizeH="0" baseline="0" noProof="0">
                      <a:ln>
                        <a:noFill/>
                      </a:ln>
                      <a:solidFill>
                        <a:srgbClr val="000000"/>
                      </a:solidFill>
                      <a:effectLst/>
                      <a:uLnTx/>
                      <a:uFillTx/>
                      <a:latin typeface="Arial" charset="0"/>
                      <a:ea typeface="+mn-ea"/>
                      <a:cs typeface="+mn-cs"/>
                    </a:rPr>
                    <a:t>U. Miss Lm</a:t>
                  </a:r>
                  <a:endParaRPr kumimoji="0" lang="en-US" altLang="en-US" sz="500" b="1" i="0" u="none" strike="noStrike" kern="1200" cap="none" spc="0" normalizeH="0" baseline="0" noProof="0">
                    <a:ln>
                      <a:noFill/>
                    </a:ln>
                    <a:solidFill>
                      <a:prstClr val="black"/>
                    </a:solidFill>
                    <a:effectLst/>
                    <a:uLnTx/>
                    <a:uFillTx/>
                    <a:latin typeface="Arial" charset="0"/>
                    <a:ea typeface="+mn-ea"/>
                    <a:cs typeface="+mn-cs"/>
                  </a:endParaRPr>
                </a:p>
              </p:txBody>
            </p:sp>
            <p:grpSp>
              <p:nvGrpSpPr>
                <p:cNvPr id="106758" name="Group 576"/>
                <p:cNvGrpSpPr>
                  <a:grpSpLocks/>
                </p:cNvGrpSpPr>
                <p:nvPr/>
              </p:nvGrpSpPr>
              <p:grpSpPr bwMode="auto">
                <a:xfrm>
                  <a:off x="4653138" y="5622909"/>
                  <a:ext cx="1146175" cy="39688"/>
                  <a:chOff x="1527" y="2790"/>
                  <a:chExt cx="542" cy="33"/>
                </a:xfrm>
              </p:grpSpPr>
              <p:sp>
                <p:nvSpPr>
                  <p:cNvPr id="106811" name="Freeform 577"/>
                  <p:cNvSpPr>
                    <a:spLocks/>
                  </p:cNvSpPr>
                  <p:nvPr/>
                </p:nvSpPr>
                <p:spPr bwMode="auto">
                  <a:xfrm>
                    <a:off x="1527" y="2793"/>
                    <a:ext cx="280" cy="30"/>
                  </a:xfrm>
                  <a:custGeom>
                    <a:avLst/>
                    <a:gdLst>
                      <a:gd name="T0" fmla="*/ 0 w 564"/>
                      <a:gd name="T1" fmla="*/ 29 h 30"/>
                      <a:gd name="T2" fmla="*/ 0 w 564"/>
                      <a:gd name="T3" fmla="*/ 0 h 30"/>
                      <a:gd name="T4" fmla="*/ 0 w 564"/>
                      <a:gd name="T5" fmla="*/ 30 h 30"/>
                      <a:gd name="T6" fmla="*/ 0 w 564"/>
                      <a:gd name="T7" fmla="*/ 0 h 30"/>
                      <a:gd name="T8" fmla="*/ 0 w 564"/>
                      <a:gd name="T9" fmla="*/ 30 h 30"/>
                      <a:gd name="T10" fmla="*/ 0 w 564"/>
                      <a:gd name="T11" fmla="*/ 0 h 30"/>
                      <a:gd name="T12" fmla="*/ 0 w 564"/>
                      <a:gd name="T13" fmla="*/ 29 h 30"/>
                      <a:gd name="T14" fmla="*/ 0 w 564"/>
                      <a:gd name="T15" fmla="*/ 0 h 30"/>
                      <a:gd name="T16" fmla="*/ 0 w 564"/>
                      <a:gd name="T17" fmla="*/ 29 h 30"/>
                      <a:gd name="T18" fmla="*/ 0 w 564"/>
                      <a:gd name="T19" fmla="*/ 0 h 30"/>
                      <a:gd name="T20" fmla="*/ 0 w 564"/>
                      <a:gd name="T21" fmla="*/ 30 h 30"/>
                      <a:gd name="T22" fmla="*/ 0 w 564"/>
                      <a:gd name="T23" fmla="*/ 0 h 3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64"/>
                      <a:gd name="T37" fmla="*/ 0 h 30"/>
                      <a:gd name="T38" fmla="*/ 564 w 564"/>
                      <a:gd name="T39" fmla="*/ 30 h 3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64" h="30">
                        <a:moveTo>
                          <a:pt x="0" y="29"/>
                        </a:moveTo>
                        <a:cubicBezTo>
                          <a:pt x="18" y="14"/>
                          <a:pt x="36" y="0"/>
                          <a:pt x="53" y="0"/>
                        </a:cubicBezTo>
                        <a:cubicBezTo>
                          <a:pt x="70" y="0"/>
                          <a:pt x="87" y="30"/>
                          <a:pt x="104" y="30"/>
                        </a:cubicBezTo>
                        <a:cubicBezTo>
                          <a:pt x="121" y="30"/>
                          <a:pt x="138" y="0"/>
                          <a:pt x="155" y="0"/>
                        </a:cubicBezTo>
                        <a:cubicBezTo>
                          <a:pt x="172" y="0"/>
                          <a:pt x="189" y="30"/>
                          <a:pt x="206" y="30"/>
                        </a:cubicBezTo>
                        <a:cubicBezTo>
                          <a:pt x="223" y="30"/>
                          <a:pt x="238" y="0"/>
                          <a:pt x="255" y="0"/>
                        </a:cubicBezTo>
                        <a:cubicBezTo>
                          <a:pt x="272" y="0"/>
                          <a:pt x="291" y="29"/>
                          <a:pt x="308" y="29"/>
                        </a:cubicBezTo>
                        <a:cubicBezTo>
                          <a:pt x="325" y="29"/>
                          <a:pt x="343" y="0"/>
                          <a:pt x="360" y="0"/>
                        </a:cubicBezTo>
                        <a:cubicBezTo>
                          <a:pt x="377" y="0"/>
                          <a:pt x="394" y="29"/>
                          <a:pt x="411" y="29"/>
                        </a:cubicBezTo>
                        <a:cubicBezTo>
                          <a:pt x="428" y="29"/>
                          <a:pt x="448" y="0"/>
                          <a:pt x="465" y="0"/>
                        </a:cubicBezTo>
                        <a:cubicBezTo>
                          <a:pt x="482" y="0"/>
                          <a:pt x="500" y="30"/>
                          <a:pt x="516" y="30"/>
                        </a:cubicBezTo>
                        <a:cubicBezTo>
                          <a:pt x="532" y="30"/>
                          <a:pt x="548" y="15"/>
                          <a:pt x="564" y="0"/>
                        </a:cubicBezTo>
                      </a:path>
                    </a:pathLst>
                  </a:custGeom>
                  <a:noFill/>
                  <a:ln w="1905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Arial"/>
                      <a:ea typeface="+mn-ea"/>
                      <a:cs typeface="+mn-cs"/>
                    </a:endParaRPr>
                  </a:p>
                </p:txBody>
              </p:sp>
              <p:sp>
                <p:nvSpPr>
                  <p:cNvPr id="106812" name="Freeform 578"/>
                  <p:cNvSpPr>
                    <a:spLocks/>
                  </p:cNvSpPr>
                  <p:nvPr/>
                </p:nvSpPr>
                <p:spPr bwMode="auto">
                  <a:xfrm>
                    <a:off x="1789" y="2790"/>
                    <a:ext cx="280" cy="30"/>
                  </a:xfrm>
                  <a:custGeom>
                    <a:avLst/>
                    <a:gdLst>
                      <a:gd name="T0" fmla="*/ 0 w 564"/>
                      <a:gd name="T1" fmla="*/ 29 h 30"/>
                      <a:gd name="T2" fmla="*/ 0 w 564"/>
                      <a:gd name="T3" fmla="*/ 0 h 30"/>
                      <a:gd name="T4" fmla="*/ 0 w 564"/>
                      <a:gd name="T5" fmla="*/ 30 h 30"/>
                      <a:gd name="T6" fmla="*/ 0 w 564"/>
                      <a:gd name="T7" fmla="*/ 0 h 30"/>
                      <a:gd name="T8" fmla="*/ 0 w 564"/>
                      <a:gd name="T9" fmla="*/ 30 h 30"/>
                      <a:gd name="T10" fmla="*/ 0 w 564"/>
                      <a:gd name="T11" fmla="*/ 0 h 30"/>
                      <a:gd name="T12" fmla="*/ 0 w 564"/>
                      <a:gd name="T13" fmla="*/ 29 h 30"/>
                      <a:gd name="T14" fmla="*/ 0 w 564"/>
                      <a:gd name="T15" fmla="*/ 0 h 30"/>
                      <a:gd name="T16" fmla="*/ 0 w 564"/>
                      <a:gd name="T17" fmla="*/ 29 h 30"/>
                      <a:gd name="T18" fmla="*/ 0 w 564"/>
                      <a:gd name="T19" fmla="*/ 0 h 30"/>
                      <a:gd name="T20" fmla="*/ 0 w 564"/>
                      <a:gd name="T21" fmla="*/ 30 h 30"/>
                      <a:gd name="T22" fmla="*/ 0 w 564"/>
                      <a:gd name="T23" fmla="*/ 0 h 3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64"/>
                      <a:gd name="T37" fmla="*/ 0 h 30"/>
                      <a:gd name="T38" fmla="*/ 564 w 564"/>
                      <a:gd name="T39" fmla="*/ 30 h 3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64" h="30">
                        <a:moveTo>
                          <a:pt x="0" y="29"/>
                        </a:moveTo>
                        <a:cubicBezTo>
                          <a:pt x="18" y="14"/>
                          <a:pt x="36" y="0"/>
                          <a:pt x="53" y="0"/>
                        </a:cubicBezTo>
                        <a:cubicBezTo>
                          <a:pt x="70" y="0"/>
                          <a:pt x="87" y="30"/>
                          <a:pt x="104" y="30"/>
                        </a:cubicBezTo>
                        <a:cubicBezTo>
                          <a:pt x="121" y="30"/>
                          <a:pt x="138" y="0"/>
                          <a:pt x="155" y="0"/>
                        </a:cubicBezTo>
                        <a:cubicBezTo>
                          <a:pt x="172" y="0"/>
                          <a:pt x="189" y="30"/>
                          <a:pt x="206" y="30"/>
                        </a:cubicBezTo>
                        <a:cubicBezTo>
                          <a:pt x="223" y="30"/>
                          <a:pt x="238" y="0"/>
                          <a:pt x="255" y="0"/>
                        </a:cubicBezTo>
                        <a:cubicBezTo>
                          <a:pt x="272" y="0"/>
                          <a:pt x="291" y="29"/>
                          <a:pt x="308" y="29"/>
                        </a:cubicBezTo>
                        <a:cubicBezTo>
                          <a:pt x="325" y="29"/>
                          <a:pt x="343" y="0"/>
                          <a:pt x="360" y="0"/>
                        </a:cubicBezTo>
                        <a:cubicBezTo>
                          <a:pt x="377" y="0"/>
                          <a:pt x="394" y="29"/>
                          <a:pt x="411" y="29"/>
                        </a:cubicBezTo>
                        <a:cubicBezTo>
                          <a:pt x="428" y="29"/>
                          <a:pt x="448" y="0"/>
                          <a:pt x="465" y="0"/>
                        </a:cubicBezTo>
                        <a:cubicBezTo>
                          <a:pt x="482" y="0"/>
                          <a:pt x="500" y="30"/>
                          <a:pt x="516" y="30"/>
                        </a:cubicBezTo>
                        <a:cubicBezTo>
                          <a:pt x="532" y="30"/>
                          <a:pt x="548" y="15"/>
                          <a:pt x="564" y="0"/>
                        </a:cubicBezTo>
                      </a:path>
                    </a:pathLst>
                  </a:custGeom>
                  <a:noFill/>
                  <a:ln w="1905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Arial"/>
                      <a:ea typeface="+mn-ea"/>
                      <a:cs typeface="+mn-cs"/>
                    </a:endParaRPr>
                  </a:p>
                </p:txBody>
              </p:sp>
            </p:grpSp>
            <p:grpSp>
              <p:nvGrpSpPr>
                <p:cNvPr id="106759" name="Group 579"/>
                <p:cNvGrpSpPr>
                  <a:grpSpLocks/>
                </p:cNvGrpSpPr>
                <p:nvPr/>
              </p:nvGrpSpPr>
              <p:grpSpPr bwMode="auto">
                <a:xfrm>
                  <a:off x="4649963" y="5872147"/>
                  <a:ext cx="1147762" cy="39687"/>
                  <a:chOff x="1527" y="2790"/>
                  <a:chExt cx="542" cy="33"/>
                </a:xfrm>
              </p:grpSpPr>
              <p:sp>
                <p:nvSpPr>
                  <p:cNvPr id="106809" name="Freeform 580"/>
                  <p:cNvSpPr>
                    <a:spLocks/>
                  </p:cNvSpPr>
                  <p:nvPr/>
                </p:nvSpPr>
                <p:spPr bwMode="auto">
                  <a:xfrm>
                    <a:off x="1527" y="2793"/>
                    <a:ext cx="280" cy="30"/>
                  </a:xfrm>
                  <a:custGeom>
                    <a:avLst/>
                    <a:gdLst>
                      <a:gd name="T0" fmla="*/ 0 w 564"/>
                      <a:gd name="T1" fmla="*/ 29 h 30"/>
                      <a:gd name="T2" fmla="*/ 0 w 564"/>
                      <a:gd name="T3" fmla="*/ 0 h 30"/>
                      <a:gd name="T4" fmla="*/ 0 w 564"/>
                      <a:gd name="T5" fmla="*/ 30 h 30"/>
                      <a:gd name="T6" fmla="*/ 0 w 564"/>
                      <a:gd name="T7" fmla="*/ 0 h 30"/>
                      <a:gd name="T8" fmla="*/ 0 w 564"/>
                      <a:gd name="T9" fmla="*/ 30 h 30"/>
                      <a:gd name="T10" fmla="*/ 0 w 564"/>
                      <a:gd name="T11" fmla="*/ 0 h 30"/>
                      <a:gd name="T12" fmla="*/ 0 w 564"/>
                      <a:gd name="T13" fmla="*/ 29 h 30"/>
                      <a:gd name="T14" fmla="*/ 0 w 564"/>
                      <a:gd name="T15" fmla="*/ 0 h 30"/>
                      <a:gd name="T16" fmla="*/ 0 w 564"/>
                      <a:gd name="T17" fmla="*/ 29 h 30"/>
                      <a:gd name="T18" fmla="*/ 0 w 564"/>
                      <a:gd name="T19" fmla="*/ 0 h 30"/>
                      <a:gd name="T20" fmla="*/ 0 w 564"/>
                      <a:gd name="T21" fmla="*/ 30 h 30"/>
                      <a:gd name="T22" fmla="*/ 0 w 564"/>
                      <a:gd name="T23" fmla="*/ 0 h 3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64"/>
                      <a:gd name="T37" fmla="*/ 0 h 30"/>
                      <a:gd name="T38" fmla="*/ 564 w 564"/>
                      <a:gd name="T39" fmla="*/ 30 h 3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64" h="30">
                        <a:moveTo>
                          <a:pt x="0" y="29"/>
                        </a:moveTo>
                        <a:cubicBezTo>
                          <a:pt x="18" y="14"/>
                          <a:pt x="36" y="0"/>
                          <a:pt x="53" y="0"/>
                        </a:cubicBezTo>
                        <a:cubicBezTo>
                          <a:pt x="70" y="0"/>
                          <a:pt x="87" y="30"/>
                          <a:pt x="104" y="30"/>
                        </a:cubicBezTo>
                        <a:cubicBezTo>
                          <a:pt x="121" y="30"/>
                          <a:pt x="138" y="0"/>
                          <a:pt x="155" y="0"/>
                        </a:cubicBezTo>
                        <a:cubicBezTo>
                          <a:pt x="172" y="0"/>
                          <a:pt x="189" y="30"/>
                          <a:pt x="206" y="30"/>
                        </a:cubicBezTo>
                        <a:cubicBezTo>
                          <a:pt x="223" y="30"/>
                          <a:pt x="238" y="0"/>
                          <a:pt x="255" y="0"/>
                        </a:cubicBezTo>
                        <a:cubicBezTo>
                          <a:pt x="272" y="0"/>
                          <a:pt x="291" y="29"/>
                          <a:pt x="308" y="29"/>
                        </a:cubicBezTo>
                        <a:cubicBezTo>
                          <a:pt x="325" y="29"/>
                          <a:pt x="343" y="0"/>
                          <a:pt x="360" y="0"/>
                        </a:cubicBezTo>
                        <a:cubicBezTo>
                          <a:pt x="377" y="0"/>
                          <a:pt x="394" y="29"/>
                          <a:pt x="411" y="29"/>
                        </a:cubicBezTo>
                        <a:cubicBezTo>
                          <a:pt x="428" y="29"/>
                          <a:pt x="448" y="0"/>
                          <a:pt x="465" y="0"/>
                        </a:cubicBezTo>
                        <a:cubicBezTo>
                          <a:pt x="482" y="0"/>
                          <a:pt x="500" y="30"/>
                          <a:pt x="516" y="30"/>
                        </a:cubicBezTo>
                        <a:cubicBezTo>
                          <a:pt x="532" y="30"/>
                          <a:pt x="548" y="15"/>
                          <a:pt x="564" y="0"/>
                        </a:cubicBezTo>
                      </a:path>
                    </a:pathLst>
                  </a:custGeom>
                  <a:noFill/>
                  <a:ln w="1905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Arial"/>
                      <a:ea typeface="+mn-ea"/>
                      <a:cs typeface="+mn-cs"/>
                    </a:endParaRPr>
                  </a:p>
                </p:txBody>
              </p:sp>
              <p:sp>
                <p:nvSpPr>
                  <p:cNvPr id="106810" name="Freeform 581"/>
                  <p:cNvSpPr>
                    <a:spLocks/>
                  </p:cNvSpPr>
                  <p:nvPr/>
                </p:nvSpPr>
                <p:spPr bwMode="auto">
                  <a:xfrm>
                    <a:off x="1789" y="2790"/>
                    <a:ext cx="280" cy="30"/>
                  </a:xfrm>
                  <a:custGeom>
                    <a:avLst/>
                    <a:gdLst>
                      <a:gd name="T0" fmla="*/ 0 w 564"/>
                      <a:gd name="T1" fmla="*/ 29 h 30"/>
                      <a:gd name="T2" fmla="*/ 0 w 564"/>
                      <a:gd name="T3" fmla="*/ 0 h 30"/>
                      <a:gd name="T4" fmla="*/ 0 w 564"/>
                      <a:gd name="T5" fmla="*/ 30 h 30"/>
                      <a:gd name="T6" fmla="*/ 0 w 564"/>
                      <a:gd name="T7" fmla="*/ 0 h 30"/>
                      <a:gd name="T8" fmla="*/ 0 w 564"/>
                      <a:gd name="T9" fmla="*/ 30 h 30"/>
                      <a:gd name="T10" fmla="*/ 0 w 564"/>
                      <a:gd name="T11" fmla="*/ 0 h 30"/>
                      <a:gd name="T12" fmla="*/ 0 w 564"/>
                      <a:gd name="T13" fmla="*/ 29 h 30"/>
                      <a:gd name="T14" fmla="*/ 0 w 564"/>
                      <a:gd name="T15" fmla="*/ 0 h 30"/>
                      <a:gd name="T16" fmla="*/ 0 w 564"/>
                      <a:gd name="T17" fmla="*/ 29 h 30"/>
                      <a:gd name="T18" fmla="*/ 0 w 564"/>
                      <a:gd name="T19" fmla="*/ 0 h 30"/>
                      <a:gd name="T20" fmla="*/ 0 w 564"/>
                      <a:gd name="T21" fmla="*/ 30 h 30"/>
                      <a:gd name="T22" fmla="*/ 0 w 564"/>
                      <a:gd name="T23" fmla="*/ 0 h 3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64"/>
                      <a:gd name="T37" fmla="*/ 0 h 30"/>
                      <a:gd name="T38" fmla="*/ 564 w 564"/>
                      <a:gd name="T39" fmla="*/ 30 h 3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64" h="30">
                        <a:moveTo>
                          <a:pt x="0" y="29"/>
                        </a:moveTo>
                        <a:cubicBezTo>
                          <a:pt x="18" y="14"/>
                          <a:pt x="36" y="0"/>
                          <a:pt x="53" y="0"/>
                        </a:cubicBezTo>
                        <a:cubicBezTo>
                          <a:pt x="70" y="0"/>
                          <a:pt x="87" y="30"/>
                          <a:pt x="104" y="30"/>
                        </a:cubicBezTo>
                        <a:cubicBezTo>
                          <a:pt x="121" y="30"/>
                          <a:pt x="138" y="0"/>
                          <a:pt x="155" y="0"/>
                        </a:cubicBezTo>
                        <a:cubicBezTo>
                          <a:pt x="172" y="0"/>
                          <a:pt x="189" y="30"/>
                          <a:pt x="206" y="30"/>
                        </a:cubicBezTo>
                        <a:cubicBezTo>
                          <a:pt x="223" y="30"/>
                          <a:pt x="238" y="0"/>
                          <a:pt x="255" y="0"/>
                        </a:cubicBezTo>
                        <a:cubicBezTo>
                          <a:pt x="272" y="0"/>
                          <a:pt x="291" y="29"/>
                          <a:pt x="308" y="29"/>
                        </a:cubicBezTo>
                        <a:cubicBezTo>
                          <a:pt x="325" y="29"/>
                          <a:pt x="343" y="0"/>
                          <a:pt x="360" y="0"/>
                        </a:cubicBezTo>
                        <a:cubicBezTo>
                          <a:pt x="377" y="0"/>
                          <a:pt x="394" y="29"/>
                          <a:pt x="411" y="29"/>
                        </a:cubicBezTo>
                        <a:cubicBezTo>
                          <a:pt x="428" y="29"/>
                          <a:pt x="448" y="0"/>
                          <a:pt x="465" y="0"/>
                        </a:cubicBezTo>
                        <a:cubicBezTo>
                          <a:pt x="482" y="0"/>
                          <a:pt x="500" y="30"/>
                          <a:pt x="516" y="30"/>
                        </a:cubicBezTo>
                        <a:cubicBezTo>
                          <a:pt x="532" y="30"/>
                          <a:pt x="548" y="15"/>
                          <a:pt x="564" y="0"/>
                        </a:cubicBezTo>
                      </a:path>
                    </a:pathLst>
                  </a:custGeom>
                  <a:noFill/>
                  <a:ln w="1905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Arial"/>
                      <a:ea typeface="+mn-ea"/>
                      <a:cs typeface="+mn-cs"/>
                    </a:endParaRPr>
                  </a:p>
                </p:txBody>
              </p:sp>
            </p:grpSp>
            <p:grpSp>
              <p:nvGrpSpPr>
                <p:cNvPr id="106760" name="Group 582"/>
                <p:cNvGrpSpPr>
                  <a:grpSpLocks/>
                </p:cNvGrpSpPr>
                <p:nvPr/>
              </p:nvGrpSpPr>
              <p:grpSpPr bwMode="auto">
                <a:xfrm>
                  <a:off x="4653138" y="6162659"/>
                  <a:ext cx="1146175" cy="39688"/>
                  <a:chOff x="1527" y="2790"/>
                  <a:chExt cx="542" cy="33"/>
                </a:xfrm>
              </p:grpSpPr>
              <p:sp>
                <p:nvSpPr>
                  <p:cNvPr id="106807" name="Freeform 583"/>
                  <p:cNvSpPr>
                    <a:spLocks/>
                  </p:cNvSpPr>
                  <p:nvPr/>
                </p:nvSpPr>
                <p:spPr bwMode="auto">
                  <a:xfrm>
                    <a:off x="1527" y="2793"/>
                    <a:ext cx="280" cy="30"/>
                  </a:xfrm>
                  <a:custGeom>
                    <a:avLst/>
                    <a:gdLst>
                      <a:gd name="T0" fmla="*/ 0 w 564"/>
                      <a:gd name="T1" fmla="*/ 29 h 30"/>
                      <a:gd name="T2" fmla="*/ 0 w 564"/>
                      <a:gd name="T3" fmla="*/ 0 h 30"/>
                      <a:gd name="T4" fmla="*/ 0 w 564"/>
                      <a:gd name="T5" fmla="*/ 30 h 30"/>
                      <a:gd name="T6" fmla="*/ 0 w 564"/>
                      <a:gd name="T7" fmla="*/ 0 h 30"/>
                      <a:gd name="T8" fmla="*/ 0 w 564"/>
                      <a:gd name="T9" fmla="*/ 30 h 30"/>
                      <a:gd name="T10" fmla="*/ 0 w 564"/>
                      <a:gd name="T11" fmla="*/ 0 h 30"/>
                      <a:gd name="T12" fmla="*/ 0 w 564"/>
                      <a:gd name="T13" fmla="*/ 29 h 30"/>
                      <a:gd name="T14" fmla="*/ 0 w 564"/>
                      <a:gd name="T15" fmla="*/ 0 h 30"/>
                      <a:gd name="T16" fmla="*/ 0 w 564"/>
                      <a:gd name="T17" fmla="*/ 29 h 30"/>
                      <a:gd name="T18" fmla="*/ 0 w 564"/>
                      <a:gd name="T19" fmla="*/ 0 h 30"/>
                      <a:gd name="T20" fmla="*/ 0 w 564"/>
                      <a:gd name="T21" fmla="*/ 30 h 30"/>
                      <a:gd name="T22" fmla="*/ 0 w 564"/>
                      <a:gd name="T23" fmla="*/ 0 h 3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64"/>
                      <a:gd name="T37" fmla="*/ 0 h 30"/>
                      <a:gd name="T38" fmla="*/ 564 w 564"/>
                      <a:gd name="T39" fmla="*/ 30 h 3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64" h="30">
                        <a:moveTo>
                          <a:pt x="0" y="29"/>
                        </a:moveTo>
                        <a:cubicBezTo>
                          <a:pt x="18" y="14"/>
                          <a:pt x="36" y="0"/>
                          <a:pt x="53" y="0"/>
                        </a:cubicBezTo>
                        <a:cubicBezTo>
                          <a:pt x="70" y="0"/>
                          <a:pt x="87" y="30"/>
                          <a:pt x="104" y="30"/>
                        </a:cubicBezTo>
                        <a:cubicBezTo>
                          <a:pt x="121" y="30"/>
                          <a:pt x="138" y="0"/>
                          <a:pt x="155" y="0"/>
                        </a:cubicBezTo>
                        <a:cubicBezTo>
                          <a:pt x="172" y="0"/>
                          <a:pt x="189" y="30"/>
                          <a:pt x="206" y="30"/>
                        </a:cubicBezTo>
                        <a:cubicBezTo>
                          <a:pt x="223" y="30"/>
                          <a:pt x="238" y="0"/>
                          <a:pt x="255" y="0"/>
                        </a:cubicBezTo>
                        <a:cubicBezTo>
                          <a:pt x="272" y="0"/>
                          <a:pt x="291" y="29"/>
                          <a:pt x="308" y="29"/>
                        </a:cubicBezTo>
                        <a:cubicBezTo>
                          <a:pt x="325" y="29"/>
                          <a:pt x="343" y="0"/>
                          <a:pt x="360" y="0"/>
                        </a:cubicBezTo>
                        <a:cubicBezTo>
                          <a:pt x="377" y="0"/>
                          <a:pt x="394" y="29"/>
                          <a:pt x="411" y="29"/>
                        </a:cubicBezTo>
                        <a:cubicBezTo>
                          <a:pt x="428" y="29"/>
                          <a:pt x="448" y="0"/>
                          <a:pt x="465" y="0"/>
                        </a:cubicBezTo>
                        <a:cubicBezTo>
                          <a:pt x="482" y="0"/>
                          <a:pt x="500" y="30"/>
                          <a:pt x="516" y="30"/>
                        </a:cubicBezTo>
                        <a:cubicBezTo>
                          <a:pt x="532" y="30"/>
                          <a:pt x="548" y="15"/>
                          <a:pt x="564" y="0"/>
                        </a:cubicBezTo>
                      </a:path>
                    </a:pathLst>
                  </a:custGeom>
                  <a:noFill/>
                  <a:ln w="1905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Arial"/>
                      <a:ea typeface="+mn-ea"/>
                      <a:cs typeface="+mn-cs"/>
                    </a:endParaRPr>
                  </a:p>
                </p:txBody>
              </p:sp>
              <p:sp>
                <p:nvSpPr>
                  <p:cNvPr id="106808" name="Freeform 584"/>
                  <p:cNvSpPr>
                    <a:spLocks/>
                  </p:cNvSpPr>
                  <p:nvPr/>
                </p:nvSpPr>
                <p:spPr bwMode="auto">
                  <a:xfrm>
                    <a:off x="1789" y="2790"/>
                    <a:ext cx="280" cy="30"/>
                  </a:xfrm>
                  <a:custGeom>
                    <a:avLst/>
                    <a:gdLst>
                      <a:gd name="T0" fmla="*/ 0 w 564"/>
                      <a:gd name="T1" fmla="*/ 29 h 30"/>
                      <a:gd name="T2" fmla="*/ 0 w 564"/>
                      <a:gd name="T3" fmla="*/ 0 h 30"/>
                      <a:gd name="T4" fmla="*/ 0 w 564"/>
                      <a:gd name="T5" fmla="*/ 30 h 30"/>
                      <a:gd name="T6" fmla="*/ 0 w 564"/>
                      <a:gd name="T7" fmla="*/ 0 h 30"/>
                      <a:gd name="T8" fmla="*/ 0 w 564"/>
                      <a:gd name="T9" fmla="*/ 30 h 30"/>
                      <a:gd name="T10" fmla="*/ 0 w 564"/>
                      <a:gd name="T11" fmla="*/ 0 h 30"/>
                      <a:gd name="T12" fmla="*/ 0 w 564"/>
                      <a:gd name="T13" fmla="*/ 29 h 30"/>
                      <a:gd name="T14" fmla="*/ 0 w 564"/>
                      <a:gd name="T15" fmla="*/ 0 h 30"/>
                      <a:gd name="T16" fmla="*/ 0 w 564"/>
                      <a:gd name="T17" fmla="*/ 29 h 30"/>
                      <a:gd name="T18" fmla="*/ 0 w 564"/>
                      <a:gd name="T19" fmla="*/ 0 h 30"/>
                      <a:gd name="T20" fmla="*/ 0 w 564"/>
                      <a:gd name="T21" fmla="*/ 30 h 30"/>
                      <a:gd name="T22" fmla="*/ 0 w 564"/>
                      <a:gd name="T23" fmla="*/ 0 h 3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64"/>
                      <a:gd name="T37" fmla="*/ 0 h 30"/>
                      <a:gd name="T38" fmla="*/ 564 w 564"/>
                      <a:gd name="T39" fmla="*/ 30 h 3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64" h="30">
                        <a:moveTo>
                          <a:pt x="0" y="29"/>
                        </a:moveTo>
                        <a:cubicBezTo>
                          <a:pt x="18" y="14"/>
                          <a:pt x="36" y="0"/>
                          <a:pt x="53" y="0"/>
                        </a:cubicBezTo>
                        <a:cubicBezTo>
                          <a:pt x="70" y="0"/>
                          <a:pt x="87" y="30"/>
                          <a:pt x="104" y="30"/>
                        </a:cubicBezTo>
                        <a:cubicBezTo>
                          <a:pt x="121" y="30"/>
                          <a:pt x="138" y="0"/>
                          <a:pt x="155" y="0"/>
                        </a:cubicBezTo>
                        <a:cubicBezTo>
                          <a:pt x="172" y="0"/>
                          <a:pt x="189" y="30"/>
                          <a:pt x="206" y="30"/>
                        </a:cubicBezTo>
                        <a:cubicBezTo>
                          <a:pt x="223" y="30"/>
                          <a:pt x="238" y="0"/>
                          <a:pt x="255" y="0"/>
                        </a:cubicBezTo>
                        <a:cubicBezTo>
                          <a:pt x="272" y="0"/>
                          <a:pt x="291" y="29"/>
                          <a:pt x="308" y="29"/>
                        </a:cubicBezTo>
                        <a:cubicBezTo>
                          <a:pt x="325" y="29"/>
                          <a:pt x="343" y="0"/>
                          <a:pt x="360" y="0"/>
                        </a:cubicBezTo>
                        <a:cubicBezTo>
                          <a:pt x="377" y="0"/>
                          <a:pt x="394" y="29"/>
                          <a:pt x="411" y="29"/>
                        </a:cubicBezTo>
                        <a:cubicBezTo>
                          <a:pt x="428" y="29"/>
                          <a:pt x="448" y="0"/>
                          <a:pt x="465" y="0"/>
                        </a:cubicBezTo>
                        <a:cubicBezTo>
                          <a:pt x="482" y="0"/>
                          <a:pt x="500" y="30"/>
                          <a:pt x="516" y="30"/>
                        </a:cubicBezTo>
                        <a:cubicBezTo>
                          <a:pt x="532" y="30"/>
                          <a:pt x="548" y="15"/>
                          <a:pt x="564" y="0"/>
                        </a:cubicBezTo>
                      </a:path>
                    </a:pathLst>
                  </a:custGeom>
                  <a:noFill/>
                  <a:ln w="1905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Arial"/>
                      <a:ea typeface="+mn-ea"/>
                      <a:cs typeface="+mn-cs"/>
                    </a:endParaRPr>
                  </a:p>
                </p:txBody>
              </p:sp>
            </p:grpSp>
            <p:grpSp>
              <p:nvGrpSpPr>
                <p:cNvPr id="106761" name="Group 585"/>
                <p:cNvGrpSpPr>
                  <a:grpSpLocks/>
                </p:cNvGrpSpPr>
                <p:nvPr/>
              </p:nvGrpSpPr>
              <p:grpSpPr bwMode="auto">
                <a:xfrm>
                  <a:off x="4646788" y="4972034"/>
                  <a:ext cx="1146175" cy="39688"/>
                  <a:chOff x="1527" y="2790"/>
                  <a:chExt cx="542" cy="33"/>
                </a:xfrm>
              </p:grpSpPr>
              <p:sp>
                <p:nvSpPr>
                  <p:cNvPr id="106805" name="Freeform 586"/>
                  <p:cNvSpPr>
                    <a:spLocks/>
                  </p:cNvSpPr>
                  <p:nvPr/>
                </p:nvSpPr>
                <p:spPr bwMode="auto">
                  <a:xfrm>
                    <a:off x="1527" y="2793"/>
                    <a:ext cx="280" cy="30"/>
                  </a:xfrm>
                  <a:custGeom>
                    <a:avLst/>
                    <a:gdLst>
                      <a:gd name="T0" fmla="*/ 0 w 564"/>
                      <a:gd name="T1" fmla="*/ 29 h 30"/>
                      <a:gd name="T2" fmla="*/ 0 w 564"/>
                      <a:gd name="T3" fmla="*/ 0 h 30"/>
                      <a:gd name="T4" fmla="*/ 0 w 564"/>
                      <a:gd name="T5" fmla="*/ 30 h 30"/>
                      <a:gd name="T6" fmla="*/ 0 w 564"/>
                      <a:gd name="T7" fmla="*/ 0 h 30"/>
                      <a:gd name="T8" fmla="*/ 0 w 564"/>
                      <a:gd name="T9" fmla="*/ 30 h 30"/>
                      <a:gd name="T10" fmla="*/ 0 w 564"/>
                      <a:gd name="T11" fmla="*/ 0 h 30"/>
                      <a:gd name="T12" fmla="*/ 0 w 564"/>
                      <a:gd name="T13" fmla="*/ 29 h 30"/>
                      <a:gd name="T14" fmla="*/ 0 w 564"/>
                      <a:gd name="T15" fmla="*/ 0 h 30"/>
                      <a:gd name="T16" fmla="*/ 0 w 564"/>
                      <a:gd name="T17" fmla="*/ 29 h 30"/>
                      <a:gd name="T18" fmla="*/ 0 w 564"/>
                      <a:gd name="T19" fmla="*/ 0 h 30"/>
                      <a:gd name="T20" fmla="*/ 0 w 564"/>
                      <a:gd name="T21" fmla="*/ 30 h 30"/>
                      <a:gd name="T22" fmla="*/ 0 w 564"/>
                      <a:gd name="T23" fmla="*/ 0 h 3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64"/>
                      <a:gd name="T37" fmla="*/ 0 h 30"/>
                      <a:gd name="T38" fmla="*/ 564 w 564"/>
                      <a:gd name="T39" fmla="*/ 30 h 3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64" h="30">
                        <a:moveTo>
                          <a:pt x="0" y="29"/>
                        </a:moveTo>
                        <a:cubicBezTo>
                          <a:pt x="18" y="14"/>
                          <a:pt x="36" y="0"/>
                          <a:pt x="53" y="0"/>
                        </a:cubicBezTo>
                        <a:cubicBezTo>
                          <a:pt x="70" y="0"/>
                          <a:pt x="87" y="30"/>
                          <a:pt x="104" y="30"/>
                        </a:cubicBezTo>
                        <a:cubicBezTo>
                          <a:pt x="121" y="30"/>
                          <a:pt x="138" y="0"/>
                          <a:pt x="155" y="0"/>
                        </a:cubicBezTo>
                        <a:cubicBezTo>
                          <a:pt x="172" y="0"/>
                          <a:pt x="189" y="30"/>
                          <a:pt x="206" y="30"/>
                        </a:cubicBezTo>
                        <a:cubicBezTo>
                          <a:pt x="223" y="30"/>
                          <a:pt x="238" y="0"/>
                          <a:pt x="255" y="0"/>
                        </a:cubicBezTo>
                        <a:cubicBezTo>
                          <a:pt x="272" y="0"/>
                          <a:pt x="291" y="29"/>
                          <a:pt x="308" y="29"/>
                        </a:cubicBezTo>
                        <a:cubicBezTo>
                          <a:pt x="325" y="29"/>
                          <a:pt x="343" y="0"/>
                          <a:pt x="360" y="0"/>
                        </a:cubicBezTo>
                        <a:cubicBezTo>
                          <a:pt x="377" y="0"/>
                          <a:pt x="394" y="29"/>
                          <a:pt x="411" y="29"/>
                        </a:cubicBezTo>
                        <a:cubicBezTo>
                          <a:pt x="428" y="29"/>
                          <a:pt x="448" y="0"/>
                          <a:pt x="465" y="0"/>
                        </a:cubicBezTo>
                        <a:cubicBezTo>
                          <a:pt x="482" y="0"/>
                          <a:pt x="500" y="30"/>
                          <a:pt x="516" y="30"/>
                        </a:cubicBezTo>
                        <a:cubicBezTo>
                          <a:pt x="532" y="30"/>
                          <a:pt x="548" y="15"/>
                          <a:pt x="564" y="0"/>
                        </a:cubicBezTo>
                      </a:path>
                    </a:pathLst>
                  </a:custGeom>
                  <a:noFill/>
                  <a:ln w="1905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Arial"/>
                      <a:ea typeface="+mn-ea"/>
                      <a:cs typeface="+mn-cs"/>
                    </a:endParaRPr>
                  </a:p>
                </p:txBody>
              </p:sp>
              <p:sp>
                <p:nvSpPr>
                  <p:cNvPr id="106806" name="Freeform 587"/>
                  <p:cNvSpPr>
                    <a:spLocks/>
                  </p:cNvSpPr>
                  <p:nvPr/>
                </p:nvSpPr>
                <p:spPr bwMode="auto">
                  <a:xfrm>
                    <a:off x="1789" y="2790"/>
                    <a:ext cx="280" cy="30"/>
                  </a:xfrm>
                  <a:custGeom>
                    <a:avLst/>
                    <a:gdLst>
                      <a:gd name="T0" fmla="*/ 0 w 564"/>
                      <a:gd name="T1" fmla="*/ 29 h 30"/>
                      <a:gd name="T2" fmla="*/ 0 w 564"/>
                      <a:gd name="T3" fmla="*/ 0 h 30"/>
                      <a:gd name="T4" fmla="*/ 0 w 564"/>
                      <a:gd name="T5" fmla="*/ 30 h 30"/>
                      <a:gd name="T6" fmla="*/ 0 w 564"/>
                      <a:gd name="T7" fmla="*/ 0 h 30"/>
                      <a:gd name="T8" fmla="*/ 0 w 564"/>
                      <a:gd name="T9" fmla="*/ 30 h 30"/>
                      <a:gd name="T10" fmla="*/ 0 w 564"/>
                      <a:gd name="T11" fmla="*/ 0 h 30"/>
                      <a:gd name="T12" fmla="*/ 0 w 564"/>
                      <a:gd name="T13" fmla="*/ 29 h 30"/>
                      <a:gd name="T14" fmla="*/ 0 w 564"/>
                      <a:gd name="T15" fmla="*/ 0 h 30"/>
                      <a:gd name="T16" fmla="*/ 0 w 564"/>
                      <a:gd name="T17" fmla="*/ 29 h 30"/>
                      <a:gd name="T18" fmla="*/ 0 w 564"/>
                      <a:gd name="T19" fmla="*/ 0 h 30"/>
                      <a:gd name="T20" fmla="*/ 0 w 564"/>
                      <a:gd name="T21" fmla="*/ 30 h 30"/>
                      <a:gd name="T22" fmla="*/ 0 w 564"/>
                      <a:gd name="T23" fmla="*/ 0 h 3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64"/>
                      <a:gd name="T37" fmla="*/ 0 h 30"/>
                      <a:gd name="T38" fmla="*/ 564 w 564"/>
                      <a:gd name="T39" fmla="*/ 30 h 3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64" h="30">
                        <a:moveTo>
                          <a:pt x="0" y="29"/>
                        </a:moveTo>
                        <a:cubicBezTo>
                          <a:pt x="18" y="14"/>
                          <a:pt x="36" y="0"/>
                          <a:pt x="53" y="0"/>
                        </a:cubicBezTo>
                        <a:cubicBezTo>
                          <a:pt x="70" y="0"/>
                          <a:pt x="87" y="30"/>
                          <a:pt x="104" y="30"/>
                        </a:cubicBezTo>
                        <a:cubicBezTo>
                          <a:pt x="121" y="30"/>
                          <a:pt x="138" y="0"/>
                          <a:pt x="155" y="0"/>
                        </a:cubicBezTo>
                        <a:cubicBezTo>
                          <a:pt x="172" y="0"/>
                          <a:pt x="189" y="30"/>
                          <a:pt x="206" y="30"/>
                        </a:cubicBezTo>
                        <a:cubicBezTo>
                          <a:pt x="223" y="30"/>
                          <a:pt x="238" y="0"/>
                          <a:pt x="255" y="0"/>
                        </a:cubicBezTo>
                        <a:cubicBezTo>
                          <a:pt x="272" y="0"/>
                          <a:pt x="291" y="29"/>
                          <a:pt x="308" y="29"/>
                        </a:cubicBezTo>
                        <a:cubicBezTo>
                          <a:pt x="325" y="29"/>
                          <a:pt x="343" y="0"/>
                          <a:pt x="360" y="0"/>
                        </a:cubicBezTo>
                        <a:cubicBezTo>
                          <a:pt x="377" y="0"/>
                          <a:pt x="394" y="29"/>
                          <a:pt x="411" y="29"/>
                        </a:cubicBezTo>
                        <a:cubicBezTo>
                          <a:pt x="428" y="29"/>
                          <a:pt x="448" y="0"/>
                          <a:pt x="465" y="0"/>
                        </a:cubicBezTo>
                        <a:cubicBezTo>
                          <a:pt x="482" y="0"/>
                          <a:pt x="500" y="30"/>
                          <a:pt x="516" y="30"/>
                        </a:cubicBezTo>
                        <a:cubicBezTo>
                          <a:pt x="532" y="30"/>
                          <a:pt x="548" y="15"/>
                          <a:pt x="564" y="0"/>
                        </a:cubicBezTo>
                      </a:path>
                    </a:pathLst>
                  </a:custGeom>
                  <a:noFill/>
                  <a:ln w="1905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Arial"/>
                      <a:ea typeface="+mn-ea"/>
                      <a:cs typeface="+mn-cs"/>
                    </a:endParaRPr>
                  </a:p>
                </p:txBody>
              </p:sp>
            </p:grpSp>
            <p:grpSp>
              <p:nvGrpSpPr>
                <p:cNvPr id="106762" name="Group 588"/>
                <p:cNvGrpSpPr>
                  <a:grpSpLocks/>
                </p:cNvGrpSpPr>
                <p:nvPr/>
              </p:nvGrpSpPr>
              <p:grpSpPr bwMode="auto">
                <a:xfrm>
                  <a:off x="4646788" y="4202097"/>
                  <a:ext cx="1146175" cy="39687"/>
                  <a:chOff x="1527" y="2790"/>
                  <a:chExt cx="542" cy="33"/>
                </a:xfrm>
              </p:grpSpPr>
              <p:sp>
                <p:nvSpPr>
                  <p:cNvPr id="106803" name="Freeform 589"/>
                  <p:cNvSpPr>
                    <a:spLocks/>
                  </p:cNvSpPr>
                  <p:nvPr/>
                </p:nvSpPr>
                <p:spPr bwMode="auto">
                  <a:xfrm>
                    <a:off x="1527" y="2793"/>
                    <a:ext cx="280" cy="30"/>
                  </a:xfrm>
                  <a:custGeom>
                    <a:avLst/>
                    <a:gdLst>
                      <a:gd name="T0" fmla="*/ 0 w 564"/>
                      <a:gd name="T1" fmla="*/ 29 h 30"/>
                      <a:gd name="T2" fmla="*/ 0 w 564"/>
                      <a:gd name="T3" fmla="*/ 0 h 30"/>
                      <a:gd name="T4" fmla="*/ 0 w 564"/>
                      <a:gd name="T5" fmla="*/ 30 h 30"/>
                      <a:gd name="T6" fmla="*/ 0 w 564"/>
                      <a:gd name="T7" fmla="*/ 0 h 30"/>
                      <a:gd name="T8" fmla="*/ 0 w 564"/>
                      <a:gd name="T9" fmla="*/ 30 h 30"/>
                      <a:gd name="T10" fmla="*/ 0 w 564"/>
                      <a:gd name="T11" fmla="*/ 0 h 30"/>
                      <a:gd name="T12" fmla="*/ 0 w 564"/>
                      <a:gd name="T13" fmla="*/ 29 h 30"/>
                      <a:gd name="T14" fmla="*/ 0 w 564"/>
                      <a:gd name="T15" fmla="*/ 0 h 30"/>
                      <a:gd name="T16" fmla="*/ 0 w 564"/>
                      <a:gd name="T17" fmla="*/ 29 h 30"/>
                      <a:gd name="T18" fmla="*/ 0 w 564"/>
                      <a:gd name="T19" fmla="*/ 0 h 30"/>
                      <a:gd name="T20" fmla="*/ 0 w 564"/>
                      <a:gd name="T21" fmla="*/ 30 h 30"/>
                      <a:gd name="T22" fmla="*/ 0 w 564"/>
                      <a:gd name="T23" fmla="*/ 0 h 3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64"/>
                      <a:gd name="T37" fmla="*/ 0 h 30"/>
                      <a:gd name="T38" fmla="*/ 564 w 564"/>
                      <a:gd name="T39" fmla="*/ 30 h 3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64" h="30">
                        <a:moveTo>
                          <a:pt x="0" y="29"/>
                        </a:moveTo>
                        <a:cubicBezTo>
                          <a:pt x="18" y="14"/>
                          <a:pt x="36" y="0"/>
                          <a:pt x="53" y="0"/>
                        </a:cubicBezTo>
                        <a:cubicBezTo>
                          <a:pt x="70" y="0"/>
                          <a:pt x="87" y="30"/>
                          <a:pt x="104" y="30"/>
                        </a:cubicBezTo>
                        <a:cubicBezTo>
                          <a:pt x="121" y="30"/>
                          <a:pt x="138" y="0"/>
                          <a:pt x="155" y="0"/>
                        </a:cubicBezTo>
                        <a:cubicBezTo>
                          <a:pt x="172" y="0"/>
                          <a:pt x="189" y="30"/>
                          <a:pt x="206" y="30"/>
                        </a:cubicBezTo>
                        <a:cubicBezTo>
                          <a:pt x="223" y="30"/>
                          <a:pt x="238" y="0"/>
                          <a:pt x="255" y="0"/>
                        </a:cubicBezTo>
                        <a:cubicBezTo>
                          <a:pt x="272" y="0"/>
                          <a:pt x="291" y="29"/>
                          <a:pt x="308" y="29"/>
                        </a:cubicBezTo>
                        <a:cubicBezTo>
                          <a:pt x="325" y="29"/>
                          <a:pt x="343" y="0"/>
                          <a:pt x="360" y="0"/>
                        </a:cubicBezTo>
                        <a:cubicBezTo>
                          <a:pt x="377" y="0"/>
                          <a:pt x="394" y="29"/>
                          <a:pt x="411" y="29"/>
                        </a:cubicBezTo>
                        <a:cubicBezTo>
                          <a:pt x="428" y="29"/>
                          <a:pt x="448" y="0"/>
                          <a:pt x="465" y="0"/>
                        </a:cubicBezTo>
                        <a:cubicBezTo>
                          <a:pt x="482" y="0"/>
                          <a:pt x="500" y="30"/>
                          <a:pt x="516" y="30"/>
                        </a:cubicBezTo>
                        <a:cubicBezTo>
                          <a:pt x="532" y="30"/>
                          <a:pt x="548" y="15"/>
                          <a:pt x="564" y="0"/>
                        </a:cubicBezTo>
                      </a:path>
                    </a:pathLst>
                  </a:custGeom>
                  <a:noFill/>
                  <a:ln w="1905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Arial"/>
                      <a:ea typeface="+mn-ea"/>
                      <a:cs typeface="+mn-cs"/>
                    </a:endParaRPr>
                  </a:p>
                </p:txBody>
              </p:sp>
              <p:sp>
                <p:nvSpPr>
                  <p:cNvPr id="106804" name="Freeform 590"/>
                  <p:cNvSpPr>
                    <a:spLocks/>
                  </p:cNvSpPr>
                  <p:nvPr/>
                </p:nvSpPr>
                <p:spPr bwMode="auto">
                  <a:xfrm>
                    <a:off x="1789" y="2790"/>
                    <a:ext cx="280" cy="30"/>
                  </a:xfrm>
                  <a:custGeom>
                    <a:avLst/>
                    <a:gdLst>
                      <a:gd name="T0" fmla="*/ 0 w 564"/>
                      <a:gd name="T1" fmla="*/ 29 h 30"/>
                      <a:gd name="T2" fmla="*/ 0 w 564"/>
                      <a:gd name="T3" fmla="*/ 0 h 30"/>
                      <a:gd name="T4" fmla="*/ 0 w 564"/>
                      <a:gd name="T5" fmla="*/ 30 h 30"/>
                      <a:gd name="T6" fmla="*/ 0 w 564"/>
                      <a:gd name="T7" fmla="*/ 0 h 30"/>
                      <a:gd name="T8" fmla="*/ 0 w 564"/>
                      <a:gd name="T9" fmla="*/ 30 h 30"/>
                      <a:gd name="T10" fmla="*/ 0 w 564"/>
                      <a:gd name="T11" fmla="*/ 0 h 30"/>
                      <a:gd name="T12" fmla="*/ 0 w 564"/>
                      <a:gd name="T13" fmla="*/ 29 h 30"/>
                      <a:gd name="T14" fmla="*/ 0 w 564"/>
                      <a:gd name="T15" fmla="*/ 0 h 30"/>
                      <a:gd name="T16" fmla="*/ 0 w 564"/>
                      <a:gd name="T17" fmla="*/ 29 h 30"/>
                      <a:gd name="T18" fmla="*/ 0 w 564"/>
                      <a:gd name="T19" fmla="*/ 0 h 30"/>
                      <a:gd name="T20" fmla="*/ 0 w 564"/>
                      <a:gd name="T21" fmla="*/ 30 h 30"/>
                      <a:gd name="T22" fmla="*/ 0 w 564"/>
                      <a:gd name="T23" fmla="*/ 0 h 3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64"/>
                      <a:gd name="T37" fmla="*/ 0 h 30"/>
                      <a:gd name="T38" fmla="*/ 564 w 564"/>
                      <a:gd name="T39" fmla="*/ 30 h 3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64" h="30">
                        <a:moveTo>
                          <a:pt x="0" y="29"/>
                        </a:moveTo>
                        <a:cubicBezTo>
                          <a:pt x="18" y="14"/>
                          <a:pt x="36" y="0"/>
                          <a:pt x="53" y="0"/>
                        </a:cubicBezTo>
                        <a:cubicBezTo>
                          <a:pt x="70" y="0"/>
                          <a:pt x="87" y="30"/>
                          <a:pt x="104" y="30"/>
                        </a:cubicBezTo>
                        <a:cubicBezTo>
                          <a:pt x="121" y="30"/>
                          <a:pt x="138" y="0"/>
                          <a:pt x="155" y="0"/>
                        </a:cubicBezTo>
                        <a:cubicBezTo>
                          <a:pt x="172" y="0"/>
                          <a:pt x="189" y="30"/>
                          <a:pt x="206" y="30"/>
                        </a:cubicBezTo>
                        <a:cubicBezTo>
                          <a:pt x="223" y="30"/>
                          <a:pt x="238" y="0"/>
                          <a:pt x="255" y="0"/>
                        </a:cubicBezTo>
                        <a:cubicBezTo>
                          <a:pt x="272" y="0"/>
                          <a:pt x="291" y="29"/>
                          <a:pt x="308" y="29"/>
                        </a:cubicBezTo>
                        <a:cubicBezTo>
                          <a:pt x="325" y="29"/>
                          <a:pt x="343" y="0"/>
                          <a:pt x="360" y="0"/>
                        </a:cubicBezTo>
                        <a:cubicBezTo>
                          <a:pt x="377" y="0"/>
                          <a:pt x="394" y="29"/>
                          <a:pt x="411" y="29"/>
                        </a:cubicBezTo>
                        <a:cubicBezTo>
                          <a:pt x="428" y="29"/>
                          <a:pt x="448" y="0"/>
                          <a:pt x="465" y="0"/>
                        </a:cubicBezTo>
                        <a:cubicBezTo>
                          <a:pt x="482" y="0"/>
                          <a:pt x="500" y="30"/>
                          <a:pt x="516" y="30"/>
                        </a:cubicBezTo>
                        <a:cubicBezTo>
                          <a:pt x="532" y="30"/>
                          <a:pt x="548" y="15"/>
                          <a:pt x="564" y="0"/>
                        </a:cubicBezTo>
                      </a:path>
                    </a:pathLst>
                  </a:custGeom>
                  <a:noFill/>
                  <a:ln w="1905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Arial"/>
                      <a:ea typeface="+mn-ea"/>
                      <a:cs typeface="+mn-cs"/>
                    </a:endParaRPr>
                  </a:p>
                </p:txBody>
              </p:sp>
            </p:grpSp>
            <p:grpSp>
              <p:nvGrpSpPr>
                <p:cNvPr id="106763" name="Group 591"/>
                <p:cNvGrpSpPr>
                  <a:grpSpLocks/>
                </p:cNvGrpSpPr>
                <p:nvPr/>
              </p:nvGrpSpPr>
              <p:grpSpPr bwMode="auto">
                <a:xfrm>
                  <a:off x="4653138" y="4356084"/>
                  <a:ext cx="1146175" cy="39688"/>
                  <a:chOff x="1527" y="2790"/>
                  <a:chExt cx="542" cy="33"/>
                </a:xfrm>
              </p:grpSpPr>
              <p:sp>
                <p:nvSpPr>
                  <p:cNvPr id="106801" name="Freeform 592"/>
                  <p:cNvSpPr>
                    <a:spLocks/>
                  </p:cNvSpPr>
                  <p:nvPr/>
                </p:nvSpPr>
                <p:spPr bwMode="auto">
                  <a:xfrm>
                    <a:off x="1527" y="2793"/>
                    <a:ext cx="280" cy="30"/>
                  </a:xfrm>
                  <a:custGeom>
                    <a:avLst/>
                    <a:gdLst>
                      <a:gd name="T0" fmla="*/ 0 w 564"/>
                      <a:gd name="T1" fmla="*/ 29 h 30"/>
                      <a:gd name="T2" fmla="*/ 0 w 564"/>
                      <a:gd name="T3" fmla="*/ 0 h 30"/>
                      <a:gd name="T4" fmla="*/ 0 w 564"/>
                      <a:gd name="T5" fmla="*/ 30 h 30"/>
                      <a:gd name="T6" fmla="*/ 0 w 564"/>
                      <a:gd name="T7" fmla="*/ 0 h 30"/>
                      <a:gd name="T8" fmla="*/ 0 w 564"/>
                      <a:gd name="T9" fmla="*/ 30 h 30"/>
                      <a:gd name="T10" fmla="*/ 0 w 564"/>
                      <a:gd name="T11" fmla="*/ 0 h 30"/>
                      <a:gd name="T12" fmla="*/ 0 w 564"/>
                      <a:gd name="T13" fmla="*/ 29 h 30"/>
                      <a:gd name="T14" fmla="*/ 0 w 564"/>
                      <a:gd name="T15" fmla="*/ 0 h 30"/>
                      <a:gd name="T16" fmla="*/ 0 w 564"/>
                      <a:gd name="T17" fmla="*/ 29 h 30"/>
                      <a:gd name="T18" fmla="*/ 0 w 564"/>
                      <a:gd name="T19" fmla="*/ 0 h 30"/>
                      <a:gd name="T20" fmla="*/ 0 w 564"/>
                      <a:gd name="T21" fmla="*/ 30 h 30"/>
                      <a:gd name="T22" fmla="*/ 0 w 564"/>
                      <a:gd name="T23" fmla="*/ 0 h 3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64"/>
                      <a:gd name="T37" fmla="*/ 0 h 30"/>
                      <a:gd name="T38" fmla="*/ 564 w 564"/>
                      <a:gd name="T39" fmla="*/ 30 h 3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64" h="30">
                        <a:moveTo>
                          <a:pt x="0" y="29"/>
                        </a:moveTo>
                        <a:cubicBezTo>
                          <a:pt x="18" y="14"/>
                          <a:pt x="36" y="0"/>
                          <a:pt x="53" y="0"/>
                        </a:cubicBezTo>
                        <a:cubicBezTo>
                          <a:pt x="70" y="0"/>
                          <a:pt x="87" y="30"/>
                          <a:pt x="104" y="30"/>
                        </a:cubicBezTo>
                        <a:cubicBezTo>
                          <a:pt x="121" y="30"/>
                          <a:pt x="138" y="0"/>
                          <a:pt x="155" y="0"/>
                        </a:cubicBezTo>
                        <a:cubicBezTo>
                          <a:pt x="172" y="0"/>
                          <a:pt x="189" y="30"/>
                          <a:pt x="206" y="30"/>
                        </a:cubicBezTo>
                        <a:cubicBezTo>
                          <a:pt x="223" y="30"/>
                          <a:pt x="238" y="0"/>
                          <a:pt x="255" y="0"/>
                        </a:cubicBezTo>
                        <a:cubicBezTo>
                          <a:pt x="272" y="0"/>
                          <a:pt x="291" y="29"/>
                          <a:pt x="308" y="29"/>
                        </a:cubicBezTo>
                        <a:cubicBezTo>
                          <a:pt x="325" y="29"/>
                          <a:pt x="343" y="0"/>
                          <a:pt x="360" y="0"/>
                        </a:cubicBezTo>
                        <a:cubicBezTo>
                          <a:pt x="377" y="0"/>
                          <a:pt x="394" y="29"/>
                          <a:pt x="411" y="29"/>
                        </a:cubicBezTo>
                        <a:cubicBezTo>
                          <a:pt x="428" y="29"/>
                          <a:pt x="448" y="0"/>
                          <a:pt x="465" y="0"/>
                        </a:cubicBezTo>
                        <a:cubicBezTo>
                          <a:pt x="482" y="0"/>
                          <a:pt x="500" y="30"/>
                          <a:pt x="516" y="30"/>
                        </a:cubicBezTo>
                        <a:cubicBezTo>
                          <a:pt x="532" y="30"/>
                          <a:pt x="548" y="15"/>
                          <a:pt x="564" y="0"/>
                        </a:cubicBezTo>
                      </a:path>
                    </a:pathLst>
                  </a:custGeom>
                  <a:noFill/>
                  <a:ln w="1905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Arial"/>
                      <a:ea typeface="+mn-ea"/>
                      <a:cs typeface="+mn-cs"/>
                    </a:endParaRPr>
                  </a:p>
                </p:txBody>
              </p:sp>
              <p:sp>
                <p:nvSpPr>
                  <p:cNvPr id="106802" name="Freeform 593"/>
                  <p:cNvSpPr>
                    <a:spLocks/>
                  </p:cNvSpPr>
                  <p:nvPr/>
                </p:nvSpPr>
                <p:spPr bwMode="auto">
                  <a:xfrm>
                    <a:off x="1789" y="2790"/>
                    <a:ext cx="280" cy="30"/>
                  </a:xfrm>
                  <a:custGeom>
                    <a:avLst/>
                    <a:gdLst>
                      <a:gd name="T0" fmla="*/ 0 w 564"/>
                      <a:gd name="T1" fmla="*/ 29 h 30"/>
                      <a:gd name="T2" fmla="*/ 0 w 564"/>
                      <a:gd name="T3" fmla="*/ 0 h 30"/>
                      <a:gd name="T4" fmla="*/ 0 w 564"/>
                      <a:gd name="T5" fmla="*/ 30 h 30"/>
                      <a:gd name="T6" fmla="*/ 0 w 564"/>
                      <a:gd name="T7" fmla="*/ 0 h 30"/>
                      <a:gd name="T8" fmla="*/ 0 w 564"/>
                      <a:gd name="T9" fmla="*/ 30 h 30"/>
                      <a:gd name="T10" fmla="*/ 0 w 564"/>
                      <a:gd name="T11" fmla="*/ 0 h 30"/>
                      <a:gd name="T12" fmla="*/ 0 w 564"/>
                      <a:gd name="T13" fmla="*/ 29 h 30"/>
                      <a:gd name="T14" fmla="*/ 0 w 564"/>
                      <a:gd name="T15" fmla="*/ 0 h 30"/>
                      <a:gd name="T16" fmla="*/ 0 w 564"/>
                      <a:gd name="T17" fmla="*/ 29 h 30"/>
                      <a:gd name="T18" fmla="*/ 0 w 564"/>
                      <a:gd name="T19" fmla="*/ 0 h 30"/>
                      <a:gd name="T20" fmla="*/ 0 w 564"/>
                      <a:gd name="T21" fmla="*/ 30 h 30"/>
                      <a:gd name="T22" fmla="*/ 0 w 564"/>
                      <a:gd name="T23" fmla="*/ 0 h 3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64"/>
                      <a:gd name="T37" fmla="*/ 0 h 30"/>
                      <a:gd name="T38" fmla="*/ 564 w 564"/>
                      <a:gd name="T39" fmla="*/ 30 h 3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64" h="30">
                        <a:moveTo>
                          <a:pt x="0" y="29"/>
                        </a:moveTo>
                        <a:cubicBezTo>
                          <a:pt x="18" y="14"/>
                          <a:pt x="36" y="0"/>
                          <a:pt x="53" y="0"/>
                        </a:cubicBezTo>
                        <a:cubicBezTo>
                          <a:pt x="70" y="0"/>
                          <a:pt x="87" y="30"/>
                          <a:pt x="104" y="30"/>
                        </a:cubicBezTo>
                        <a:cubicBezTo>
                          <a:pt x="121" y="30"/>
                          <a:pt x="138" y="0"/>
                          <a:pt x="155" y="0"/>
                        </a:cubicBezTo>
                        <a:cubicBezTo>
                          <a:pt x="172" y="0"/>
                          <a:pt x="189" y="30"/>
                          <a:pt x="206" y="30"/>
                        </a:cubicBezTo>
                        <a:cubicBezTo>
                          <a:pt x="223" y="30"/>
                          <a:pt x="238" y="0"/>
                          <a:pt x="255" y="0"/>
                        </a:cubicBezTo>
                        <a:cubicBezTo>
                          <a:pt x="272" y="0"/>
                          <a:pt x="291" y="29"/>
                          <a:pt x="308" y="29"/>
                        </a:cubicBezTo>
                        <a:cubicBezTo>
                          <a:pt x="325" y="29"/>
                          <a:pt x="343" y="0"/>
                          <a:pt x="360" y="0"/>
                        </a:cubicBezTo>
                        <a:cubicBezTo>
                          <a:pt x="377" y="0"/>
                          <a:pt x="394" y="29"/>
                          <a:pt x="411" y="29"/>
                        </a:cubicBezTo>
                        <a:cubicBezTo>
                          <a:pt x="428" y="29"/>
                          <a:pt x="448" y="0"/>
                          <a:pt x="465" y="0"/>
                        </a:cubicBezTo>
                        <a:cubicBezTo>
                          <a:pt x="482" y="0"/>
                          <a:pt x="500" y="30"/>
                          <a:pt x="516" y="30"/>
                        </a:cubicBezTo>
                        <a:cubicBezTo>
                          <a:pt x="532" y="30"/>
                          <a:pt x="548" y="15"/>
                          <a:pt x="564" y="0"/>
                        </a:cubicBezTo>
                      </a:path>
                    </a:pathLst>
                  </a:custGeom>
                  <a:noFill/>
                  <a:ln w="1905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Arial"/>
                      <a:ea typeface="+mn-ea"/>
                      <a:cs typeface="+mn-cs"/>
                    </a:endParaRPr>
                  </a:p>
                </p:txBody>
              </p:sp>
            </p:grpSp>
            <p:sp>
              <p:nvSpPr>
                <p:cNvPr id="106765" name="Freeform 250"/>
                <p:cNvSpPr>
                  <a:spLocks/>
                </p:cNvSpPr>
                <p:nvPr/>
              </p:nvSpPr>
              <p:spPr bwMode="auto">
                <a:xfrm>
                  <a:off x="4626150" y="369872"/>
                  <a:ext cx="1179513" cy="6365875"/>
                </a:xfrm>
                <a:custGeom>
                  <a:avLst/>
                  <a:gdLst>
                    <a:gd name="T0" fmla="*/ 2147483647 w 3132"/>
                    <a:gd name="T1" fmla="*/ 2147483647 h 5347"/>
                    <a:gd name="T2" fmla="*/ 2147483647 w 3132"/>
                    <a:gd name="T3" fmla="*/ 2147483647 h 5347"/>
                    <a:gd name="T4" fmla="*/ 2147483647 w 3132"/>
                    <a:gd name="T5" fmla="*/ 2147483647 h 5347"/>
                    <a:gd name="T6" fmla="*/ 2147483647 w 3132"/>
                    <a:gd name="T7" fmla="*/ 0 h 5347"/>
                    <a:gd name="T8" fmla="*/ 2147483647 w 3132"/>
                    <a:gd name="T9" fmla="*/ 0 h 5347"/>
                    <a:gd name="T10" fmla="*/ 2147483647 w 3132"/>
                    <a:gd name="T11" fmla="*/ 2147483647 h 5347"/>
                    <a:gd name="T12" fmla="*/ 2147483647 w 3132"/>
                    <a:gd name="T13" fmla="*/ 2147483647 h 5347"/>
                    <a:gd name="T14" fmla="*/ 2147483647 w 3132"/>
                    <a:gd name="T15" fmla="*/ 0 h 5347"/>
                    <a:gd name="T16" fmla="*/ 0 w 3132"/>
                    <a:gd name="T17" fmla="*/ 0 h 5347"/>
                    <a:gd name="T18" fmla="*/ 0 w 3132"/>
                    <a:gd name="T19" fmla="*/ 2147483647 h 5347"/>
                    <a:gd name="T20" fmla="*/ 2147483647 w 3132"/>
                    <a:gd name="T21" fmla="*/ 2147483647 h 5347"/>
                    <a:gd name="T22" fmla="*/ 2147483647 w 3132"/>
                    <a:gd name="T23" fmla="*/ 2147483647 h 5347"/>
                    <a:gd name="T24" fmla="*/ 2147483647 w 3132"/>
                    <a:gd name="T25" fmla="*/ 2147483647 h 5347"/>
                    <a:gd name="T26" fmla="*/ 2147483647 w 3132"/>
                    <a:gd name="T27" fmla="*/ 2147483647 h 5347"/>
                    <a:gd name="T28" fmla="*/ 2147483647 w 3132"/>
                    <a:gd name="T29" fmla="*/ 2147483647 h 5347"/>
                    <a:gd name="T30" fmla="*/ 2147483647 w 3132"/>
                    <a:gd name="T31" fmla="*/ 2147483647 h 5347"/>
                    <a:gd name="T32" fmla="*/ 2147483647 w 3132"/>
                    <a:gd name="T33" fmla="*/ 2147483647 h 5347"/>
                    <a:gd name="T34" fmla="*/ 2147483647 w 3132"/>
                    <a:gd name="T35" fmla="*/ 2147483647 h 5347"/>
                    <a:gd name="T36" fmla="*/ 2147483647 w 3132"/>
                    <a:gd name="T37" fmla="*/ 2147483647 h 5347"/>
                    <a:gd name="T38" fmla="*/ 2147483647 w 3132"/>
                    <a:gd name="T39" fmla="*/ 2147483647 h 5347"/>
                    <a:gd name="T40" fmla="*/ 2147483647 w 3132"/>
                    <a:gd name="T41" fmla="*/ 2147483647 h 5347"/>
                    <a:gd name="T42" fmla="*/ 2147483647 w 3132"/>
                    <a:gd name="T43" fmla="*/ 0 h 5347"/>
                    <a:gd name="T44" fmla="*/ 2147483647 w 3132"/>
                    <a:gd name="T45" fmla="*/ 0 h 5347"/>
                    <a:gd name="T46" fmla="*/ 2147483647 w 3132"/>
                    <a:gd name="T47" fmla="*/ 2147483647 h 5347"/>
                    <a:gd name="T48" fmla="*/ 2147483647 w 3132"/>
                    <a:gd name="T49" fmla="*/ 2147483647 h 5347"/>
                    <a:gd name="T50" fmla="*/ 2147483647 w 3132"/>
                    <a:gd name="T51" fmla="*/ 2147483647 h 5347"/>
                    <a:gd name="T52" fmla="*/ 2147483647 w 3132"/>
                    <a:gd name="T53" fmla="*/ 2147483647 h 5347"/>
                    <a:gd name="T54" fmla="*/ 2147483647 w 3132"/>
                    <a:gd name="T55" fmla="*/ 2147483647 h 5347"/>
                    <a:gd name="T56" fmla="*/ 2147483647 w 3132"/>
                    <a:gd name="T57" fmla="*/ 2147483647 h 5347"/>
                    <a:gd name="T58" fmla="*/ 2147483647 w 3132"/>
                    <a:gd name="T59" fmla="*/ 2147483647 h 5347"/>
                    <a:gd name="T60" fmla="*/ 2147483647 w 3132"/>
                    <a:gd name="T61" fmla="*/ 2147483647 h 5347"/>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3132"/>
                    <a:gd name="T94" fmla="*/ 0 h 5347"/>
                    <a:gd name="T95" fmla="*/ 3132 w 3132"/>
                    <a:gd name="T96" fmla="*/ 5347 h 5347"/>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3132" h="5347">
                      <a:moveTo>
                        <a:pt x="929" y="5324"/>
                      </a:moveTo>
                      <a:lnTo>
                        <a:pt x="929" y="5347"/>
                      </a:lnTo>
                      <a:lnTo>
                        <a:pt x="3132" y="5347"/>
                      </a:lnTo>
                      <a:lnTo>
                        <a:pt x="3132" y="0"/>
                      </a:lnTo>
                      <a:lnTo>
                        <a:pt x="929" y="0"/>
                      </a:lnTo>
                      <a:lnTo>
                        <a:pt x="929" y="23"/>
                      </a:lnTo>
                      <a:lnTo>
                        <a:pt x="933" y="23"/>
                      </a:lnTo>
                      <a:lnTo>
                        <a:pt x="933" y="0"/>
                      </a:lnTo>
                      <a:lnTo>
                        <a:pt x="0" y="0"/>
                      </a:lnTo>
                      <a:lnTo>
                        <a:pt x="0" y="5347"/>
                      </a:lnTo>
                      <a:lnTo>
                        <a:pt x="933" y="5347"/>
                      </a:lnTo>
                      <a:lnTo>
                        <a:pt x="933" y="5324"/>
                      </a:lnTo>
                      <a:lnTo>
                        <a:pt x="929" y="5324"/>
                      </a:lnTo>
                      <a:lnTo>
                        <a:pt x="929" y="5347"/>
                      </a:lnTo>
                      <a:lnTo>
                        <a:pt x="933" y="5347"/>
                      </a:lnTo>
                      <a:lnTo>
                        <a:pt x="933" y="5324"/>
                      </a:lnTo>
                      <a:lnTo>
                        <a:pt x="12" y="5324"/>
                      </a:lnTo>
                      <a:lnTo>
                        <a:pt x="23" y="5336"/>
                      </a:lnTo>
                      <a:lnTo>
                        <a:pt x="23" y="12"/>
                      </a:lnTo>
                      <a:lnTo>
                        <a:pt x="12" y="23"/>
                      </a:lnTo>
                      <a:lnTo>
                        <a:pt x="933" y="23"/>
                      </a:lnTo>
                      <a:lnTo>
                        <a:pt x="933" y="0"/>
                      </a:lnTo>
                      <a:lnTo>
                        <a:pt x="929" y="0"/>
                      </a:lnTo>
                      <a:lnTo>
                        <a:pt x="929" y="23"/>
                      </a:lnTo>
                      <a:lnTo>
                        <a:pt x="3121" y="23"/>
                      </a:lnTo>
                      <a:lnTo>
                        <a:pt x="3109" y="12"/>
                      </a:lnTo>
                      <a:lnTo>
                        <a:pt x="3109" y="5336"/>
                      </a:lnTo>
                      <a:lnTo>
                        <a:pt x="3121" y="5324"/>
                      </a:lnTo>
                      <a:lnTo>
                        <a:pt x="929" y="5324"/>
                      </a:lnTo>
                      <a:lnTo>
                        <a:pt x="929" y="5347"/>
                      </a:lnTo>
                      <a:lnTo>
                        <a:pt x="929" y="5324"/>
                      </a:lnTo>
                      <a:close/>
                    </a:path>
                  </a:pathLst>
                </a:custGeom>
                <a:solidFill>
                  <a:srgbClr val="000000"/>
                </a:solidFill>
                <a:ln w="12700">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Arial"/>
                    <a:ea typeface="+mn-ea"/>
                    <a:cs typeface="+mn-cs"/>
                  </a:endParaRPr>
                </a:p>
              </p:txBody>
            </p:sp>
            <p:sp>
              <p:nvSpPr>
                <p:cNvPr id="106766" name="Rectangle 397"/>
                <p:cNvSpPr>
                  <a:spLocks noChangeArrowheads="1"/>
                </p:cNvSpPr>
                <p:nvPr/>
              </p:nvSpPr>
              <p:spPr bwMode="auto">
                <a:xfrm>
                  <a:off x="4930950" y="630222"/>
                  <a:ext cx="524636"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700" b="1" i="0" u="none" strike="noStrike" kern="1200" cap="none" spc="0" normalizeH="0" baseline="0" noProof="0">
                      <a:ln>
                        <a:noFill/>
                      </a:ln>
                      <a:solidFill>
                        <a:srgbClr val="000000"/>
                      </a:solidFill>
                      <a:effectLst/>
                      <a:uLnTx/>
                      <a:uFillTx/>
                      <a:latin typeface="Arial" charset="0"/>
                      <a:ea typeface="+mn-ea"/>
                      <a:cs typeface="+mn-cs"/>
                    </a:rPr>
                    <a:t>Dewey Lake</a:t>
                  </a:r>
                  <a:endParaRPr kumimoji="0" lang="en-US" altLang="en-US" sz="1800" b="1" i="0" u="none" strike="noStrike" kern="1200" cap="none" spc="0" normalizeH="0" baseline="0" noProof="0">
                    <a:ln>
                      <a:noFill/>
                    </a:ln>
                    <a:solidFill>
                      <a:prstClr val="black"/>
                    </a:solidFill>
                    <a:effectLst/>
                    <a:uLnTx/>
                    <a:uFillTx/>
                    <a:latin typeface="Arial" charset="0"/>
                    <a:ea typeface="+mn-ea"/>
                    <a:cs typeface="+mn-cs"/>
                  </a:endParaRPr>
                </a:p>
              </p:txBody>
            </p:sp>
            <p:sp>
              <p:nvSpPr>
                <p:cNvPr id="106767" name="Rectangle 397"/>
                <p:cNvSpPr>
                  <a:spLocks noChangeArrowheads="1"/>
                </p:cNvSpPr>
                <p:nvPr/>
              </p:nvSpPr>
              <p:spPr bwMode="auto">
                <a:xfrm>
                  <a:off x="5034138" y="869934"/>
                  <a:ext cx="300027"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700" b="1" i="0" u="none" strike="noStrike" kern="1200" cap="none" spc="0" normalizeH="0" baseline="0" noProof="0">
                      <a:ln>
                        <a:noFill/>
                      </a:ln>
                      <a:solidFill>
                        <a:srgbClr val="000000"/>
                      </a:solidFill>
                      <a:effectLst/>
                      <a:uLnTx/>
                      <a:uFillTx/>
                      <a:latin typeface="Arial" charset="0"/>
                      <a:ea typeface="+mn-ea"/>
                      <a:cs typeface="+mn-cs"/>
                    </a:rPr>
                    <a:t>Salado</a:t>
                  </a:r>
                  <a:endParaRPr kumimoji="0" lang="en-US" altLang="en-US" sz="1800" b="1" i="0" u="none" strike="noStrike" kern="1200" cap="none" spc="0" normalizeH="0" baseline="0" noProof="0">
                    <a:ln>
                      <a:noFill/>
                    </a:ln>
                    <a:solidFill>
                      <a:prstClr val="black"/>
                    </a:solidFill>
                    <a:effectLst/>
                    <a:uLnTx/>
                    <a:uFillTx/>
                    <a:latin typeface="Arial" charset="0"/>
                    <a:ea typeface="+mn-ea"/>
                    <a:cs typeface="+mn-cs"/>
                  </a:endParaRPr>
                </a:p>
              </p:txBody>
            </p:sp>
            <p:sp>
              <p:nvSpPr>
                <p:cNvPr id="106768" name="Rectangle 260"/>
                <p:cNvSpPr>
                  <a:spLocks noChangeArrowheads="1"/>
                </p:cNvSpPr>
                <p:nvPr/>
              </p:nvSpPr>
              <p:spPr bwMode="auto">
                <a:xfrm>
                  <a:off x="4824759" y="6300772"/>
                  <a:ext cx="79023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000" b="1" i="0" u="none" strike="noStrike" kern="1200" cap="none" spc="0" normalizeH="0" baseline="0" noProof="0">
                      <a:ln>
                        <a:noFill/>
                      </a:ln>
                      <a:solidFill>
                        <a:srgbClr val="000000"/>
                      </a:solidFill>
                      <a:effectLst/>
                      <a:uLnTx/>
                      <a:uFillTx/>
                      <a:latin typeface="Arial" charset="0"/>
                      <a:ea typeface="+mn-ea"/>
                      <a:cs typeface="+mn-cs"/>
                    </a:rPr>
                    <a:t>Precambrian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000" b="1" i="0" u="none" strike="noStrike" kern="1200" cap="none" spc="0" normalizeH="0" baseline="0" noProof="0">
                      <a:ln>
                        <a:noFill/>
                      </a:ln>
                      <a:solidFill>
                        <a:srgbClr val="000000"/>
                      </a:solidFill>
                      <a:effectLst/>
                      <a:uLnTx/>
                      <a:uFillTx/>
                      <a:latin typeface="Arial" charset="0"/>
                      <a:ea typeface="+mn-ea"/>
                      <a:cs typeface="+mn-cs"/>
                    </a:rPr>
                    <a:t>Basement</a:t>
                  </a:r>
                  <a:endParaRPr kumimoji="0" lang="en-US" altLang="en-US" sz="1800" b="1" i="0" u="none" strike="noStrike" kern="1200" cap="none" spc="0" normalizeH="0" baseline="0" noProof="0">
                    <a:ln>
                      <a:noFill/>
                    </a:ln>
                    <a:solidFill>
                      <a:prstClr val="black"/>
                    </a:solidFill>
                    <a:effectLst/>
                    <a:uLnTx/>
                    <a:uFillTx/>
                    <a:latin typeface="Arial" charset="0"/>
                    <a:ea typeface="+mn-ea"/>
                    <a:cs typeface="+mn-cs"/>
                  </a:endParaRPr>
                </a:p>
              </p:txBody>
            </p:sp>
            <p:sp>
              <p:nvSpPr>
                <p:cNvPr id="106769" name="Rectangle 397"/>
                <p:cNvSpPr>
                  <a:spLocks noChangeArrowheads="1"/>
                </p:cNvSpPr>
                <p:nvPr/>
              </p:nvSpPr>
              <p:spPr bwMode="auto">
                <a:xfrm>
                  <a:off x="5159550" y="1200134"/>
                  <a:ext cx="244284"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700" b="1" i="0" u="none" strike="noStrike" kern="1200" cap="none" spc="0" normalizeH="0" baseline="0" noProof="0">
                      <a:ln>
                        <a:noFill/>
                      </a:ln>
                      <a:solidFill>
                        <a:srgbClr val="000000"/>
                      </a:solidFill>
                      <a:effectLst/>
                      <a:uLnTx/>
                      <a:uFillTx/>
                      <a:latin typeface="Arial" charset="0"/>
                      <a:ea typeface="+mn-ea"/>
                      <a:cs typeface="+mn-cs"/>
                    </a:rPr>
                    <a:t>Yates</a:t>
                  </a:r>
                  <a:endParaRPr kumimoji="0" lang="en-US" altLang="en-US" sz="1800" b="1" i="0" u="none" strike="noStrike" kern="1200" cap="none" spc="0" normalizeH="0" baseline="0" noProof="0">
                    <a:ln>
                      <a:noFill/>
                    </a:ln>
                    <a:solidFill>
                      <a:prstClr val="black"/>
                    </a:solidFill>
                    <a:effectLst/>
                    <a:uLnTx/>
                    <a:uFillTx/>
                    <a:latin typeface="Arial" charset="0"/>
                    <a:ea typeface="+mn-ea"/>
                    <a:cs typeface="+mn-cs"/>
                  </a:endParaRPr>
                </a:p>
              </p:txBody>
            </p:sp>
            <p:sp>
              <p:nvSpPr>
                <p:cNvPr id="106770" name="Rectangle 209"/>
                <p:cNvSpPr>
                  <a:spLocks noChangeArrowheads="1"/>
                </p:cNvSpPr>
                <p:nvPr/>
              </p:nvSpPr>
              <p:spPr bwMode="auto">
                <a:xfrm>
                  <a:off x="4626150" y="3903647"/>
                  <a:ext cx="1174750" cy="9525"/>
                </a:xfrm>
                <a:prstGeom prst="rect">
                  <a:avLst/>
                </a:prstGeom>
                <a:solidFill>
                  <a:srgbClr val="000000"/>
                </a:solidFill>
                <a:ln w="6350">
                  <a:solidFill>
                    <a:schemeClr val="tx1"/>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1" i="0" u="none" strike="noStrike" kern="1200" cap="none" spc="0" normalizeH="0" baseline="0" noProof="0">
                    <a:ln>
                      <a:noFill/>
                    </a:ln>
                    <a:solidFill>
                      <a:prstClr val="black"/>
                    </a:solidFill>
                    <a:effectLst/>
                    <a:uLnTx/>
                    <a:uFillTx/>
                    <a:latin typeface="Arial" charset="0"/>
                    <a:ea typeface="+mn-ea"/>
                    <a:cs typeface="+mn-cs"/>
                  </a:endParaRPr>
                </a:p>
              </p:txBody>
            </p:sp>
            <p:cxnSp>
              <p:nvCxnSpPr>
                <p:cNvPr id="285" name="Straight Connector 284"/>
                <p:cNvCxnSpPr/>
                <p:nvPr/>
              </p:nvCxnSpPr>
              <p:spPr>
                <a:xfrm>
                  <a:off x="4633420" y="3625834"/>
                  <a:ext cx="1165225" cy="1588"/>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6" name="Straight Connector 285"/>
                <p:cNvCxnSpPr/>
                <p:nvPr/>
              </p:nvCxnSpPr>
              <p:spPr>
                <a:xfrm>
                  <a:off x="4631833" y="2806684"/>
                  <a:ext cx="1160462"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06774" name="Rectangle 270"/>
                <p:cNvSpPr>
                  <a:spLocks noChangeArrowheads="1"/>
                </p:cNvSpPr>
                <p:nvPr/>
              </p:nvSpPr>
              <p:spPr bwMode="auto">
                <a:xfrm>
                  <a:off x="4729878" y="3321796"/>
                  <a:ext cx="1055830"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700" b="1" i="0" u="none" strike="noStrike" kern="1200" cap="none" spc="0" normalizeH="0" baseline="0" noProof="0">
                      <a:ln>
                        <a:noFill/>
                      </a:ln>
                      <a:solidFill>
                        <a:srgbClr val="000000"/>
                      </a:solidFill>
                      <a:effectLst/>
                      <a:uLnTx/>
                      <a:uFillTx/>
                      <a:latin typeface="Arial" charset="0"/>
                      <a:ea typeface="+mn-ea"/>
                      <a:cs typeface="+mn-cs"/>
                    </a:rPr>
                    <a:t>Morrow (NW Shelf Only)</a:t>
                  </a:r>
                  <a:endParaRPr kumimoji="0" lang="en-US" altLang="en-US" sz="1800" b="1" i="0" u="none" strike="noStrike" kern="1200" cap="none" spc="0" normalizeH="0" baseline="0" noProof="0">
                    <a:ln>
                      <a:noFill/>
                    </a:ln>
                    <a:solidFill>
                      <a:prstClr val="black"/>
                    </a:solidFill>
                    <a:effectLst/>
                    <a:uLnTx/>
                    <a:uFillTx/>
                    <a:latin typeface="Arial" charset="0"/>
                    <a:ea typeface="+mn-ea"/>
                    <a:cs typeface="+mn-cs"/>
                  </a:endParaRPr>
                </a:p>
              </p:txBody>
            </p:sp>
            <p:sp>
              <p:nvSpPr>
                <p:cNvPr id="106775" name="Rectangle 388"/>
                <p:cNvSpPr>
                  <a:spLocks noChangeArrowheads="1"/>
                </p:cNvSpPr>
                <p:nvPr/>
              </p:nvSpPr>
              <p:spPr bwMode="auto">
                <a:xfrm>
                  <a:off x="5364338" y="3482959"/>
                  <a:ext cx="311503"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500" b="1" i="0" u="none" strike="noStrike" kern="1200" cap="none" spc="0" normalizeH="0" baseline="0" noProof="0">
                      <a:ln>
                        <a:noFill/>
                      </a:ln>
                      <a:solidFill>
                        <a:srgbClr val="000000"/>
                      </a:solidFill>
                      <a:effectLst/>
                      <a:uLnTx/>
                      <a:uFillTx/>
                      <a:latin typeface="Arial" charset="0"/>
                      <a:ea typeface="+mn-ea"/>
                      <a:cs typeface="+mn-cs"/>
                    </a:rPr>
                    <a:t>U. Barnett</a:t>
                  </a:r>
                  <a:endParaRPr kumimoji="0" lang="en-US" altLang="en-US" sz="500" b="1" i="0" u="none" strike="noStrike" kern="1200" cap="none" spc="0" normalizeH="0" baseline="0" noProof="0">
                    <a:ln>
                      <a:noFill/>
                    </a:ln>
                    <a:solidFill>
                      <a:prstClr val="black"/>
                    </a:solidFill>
                    <a:effectLst/>
                    <a:uLnTx/>
                    <a:uFillTx/>
                    <a:latin typeface="Arial" charset="0"/>
                    <a:ea typeface="+mn-ea"/>
                    <a:cs typeface="+mn-cs"/>
                  </a:endParaRPr>
                </a:p>
              </p:txBody>
            </p:sp>
            <p:sp>
              <p:nvSpPr>
                <p:cNvPr id="106776" name="Rectangle 388"/>
                <p:cNvSpPr>
                  <a:spLocks noChangeArrowheads="1"/>
                </p:cNvSpPr>
                <p:nvPr/>
              </p:nvSpPr>
              <p:spPr bwMode="auto">
                <a:xfrm>
                  <a:off x="5080175" y="3555984"/>
                  <a:ext cx="303306"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500" b="1" i="0" u="none" strike="noStrike" kern="1200" cap="none" spc="0" normalizeH="0" baseline="0" noProof="0">
                      <a:ln>
                        <a:noFill/>
                      </a:ln>
                      <a:solidFill>
                        <a:srgbClr val="000000"/>
                      </a:solidFill>
                      <a:effectLst/>
                      <a:uLnTx/>
                      <a:uFillTx/>
                      <a:latin typeface="Arial" charset="0"/>
                      <a:ea typeface="+mn-ea"/>
                      <a:cs typeface="+mn-cs"/>
                    </a:rPr>
                    <a:t>L. Barnett</a:t>
                  </a:r>
                  <a:endParaRPr kumimoji="0" lang="en-US" altLang="en-US" sz="500" b="1" i="0" u="none" strike="noStrike" kern="1200" cap="none" spc="0" normalizeH="0" baseline="0" noProof="0">
                    <a:ln>
                      <a:noFill/>
                    </a:ln>
                    <a:solidFill>
                      <a:prstClr val="black"/>
                    </a:solidFill>
                    <a:effectLst/>
                    <a:uLnTx/>
                    <a:uFillTx/>
                    <a:latin typeface="Arial" charset="0"/>
                    <a:ea typeface="+mn-ea"/>
                    <a:cs typeface="+mn-cs"/>
                  </a:endParaRPr>
                </a:p>
              </p:txBody>
            </p:sp>
            <p:cxnSp>
              <p:nvCxnSpPr>
                <p:cNvPr id="291" name="Straight Connector 290"/>
                <p:cNvCxnSpPr/>
                <p:nvPr/>
              </p:nvCxnSpPr>
              <p:spPr>
                <a:xfrm>
                  <a:off x="4636595" y="3559159"/>
                  <a:ext cx="1165225" cy="1588"/>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292" name="Freeform 291"/>
                <p:cNvSpPr/>
                <p:nvPr/>
              </p:nvSpPr>
              <p:spPr>
                <a:xfrm>
                  <a:off x="5208095" y="3484547"/>
                  <a:ext cx="92075" cy="77787"/>
                </a:xfrm>
                <a:custGeom>
                  <a:avLst/>
                  <a:gdLst>
                    <a:gd name="connsiteX0" fmla="*/ 0 w 92868"/>
                    <a:gd name="connsiteY0" fmla="*/ 0 h 78581"/>
                    <a:gd name="connsiteX1" fmla="*/ 92868 w 92868"/>
                    <a:gd name="connsiteY1" fmla="*/ 35719 h 78581"/>
                    <a:gd name="connsiteX2" fmla="*/ 0 w 92868"/>
                    <a:gd name="connsiteY2" fmla="*/ 78581 h 78581"/>
                  </a:gdLst>
                  <a:ahLst/>
                  <a:cxnLst>
                    <a:cxn ang="0">
                      <a:pos x="connsiteX0" y="connsiteY0"/>
                    </a:cxn>
                    <a:cxn ang="0">
                      <a:pos x="connsiteX1" y="connsiteY1"/>
                    </a:cxn>
                    <a:cxn ang="0">
                      <a:pos x="connsiteX2" y="connsiteY2"/>
                    </a:cxn>
                  </a:cxnLst>
                  <a:rect l="l" t="t" r="r" b="b"/>
                  <a:pathLst>
                    <a:path w="92868" h="78581">
                      <a:moveTo>
                        <a:pt x="0" y="0"/>
                      </a:moveTo>
                      <a:lnTo>
                        <a:pt x="92868" y="35719"/>
                      </a:lnTo>
                      <a:lnTo>
                        <a:pt x="0" y="78581"/>
                      </a:ln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Arial"/>
                    <a:ea typeface="+mn-ea"/>
                    <a:cs typeface="+mn-cs"/>
                  </a:endParaRPr>
                </a:p>
              </p:txBody>
            </p:sp>
            <p:sp>
              <p:nvSpPr>
                <p:cNvPr id="106779" name="Rectangle 386"/>
                <p:cNvSpPr>
                  <a:spLocks noChangeArrowheads="1"/>
                </p:cNvSpPr>
                <p:nvPr/>
              </p:nvSpPr>
              <p:spPr bwMode="auto">
                <a:xfrm>
                  <a:off x="5421488" y="3047984"/>
                  <a:ext cx="224610"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500" b="1" i="0" u="none" strike="noStrike" kern="1200" cap="none" spc="0" normalizeH="0" baseline="0" noProof="0">
                      <a:ln>
                        <a:noFill/>
                      </a:ln>
                      <a:solidFill>
                        <a:srgbClr val="000000"/>
                      </a:solidFill>
                      <a:effectLst/>
                      <a:uLnTx/>
                      <a:uFillTx/>
                      <a:latin typeface="Arial" charset="0"/>
                      <a:ea typeface="+mn-ea"/>
                      <a:cs typeface="+mn-cs"/>
                    </a:rPr>
                    <a:t>Detrital</a:t>
                  </a:r>
                  <a:endParaRPr kumimoji="0" lang="en-US" altLang="en-US" sz="500" b="1" i="0" u="none" strike="noStrike" kern="1200" cap="none" spc="0" normalizeH="0" baseline="0" noProof="0">
                    <a:ln>
                      <a:noFill/>
                    </a:ln>
                    <a:solidFill>
                      <a:prstClr val="black"/>
                    </a:solidFill>
                    <a:effectLst/>
                    <a:uLnTx/>
                    <a:uFillTx/>
                    <a:latin typeface="Arial" charset="0"/>
                    <a:ea typeface="+mn-ea"/>
                    <a:cs typeface="+mn-cs"/>
                  </a:endParaRPr>
                </a:p>
              </p:txBody>
            </p:sp>
            <p:sp>
              <p:nvSpPr>
                <p:cNvPr id="106780" name="Rectangle 386"/>
                <p:cNvSpPr>
                  <a:spLocks noChangeArrowheads="1"/>
                </p:cNvSpPr>
                <p:nvPr/>
              </p:nvSpPr>
              <p:spPr bwMode="auto">
                <a:xfrm>
                  <a:off x="5454825" y="2974959"/>
                  <a:ext cx="152473"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500" b="1" i="0" u="none" strike="noStrike" kern="1200" cap="none" spc="0" normalizeH="0" baseline="0" noProof="0">
                      <a:ln>
                        <a:noFill/>
                      </a:ln>
                      <a:solidFill>
                        <a:srgbClr val="000000"/>
                      </a:solidFill>
                      <a:effectLst/>
                      <a:uLnTx/>
                      <a:uFillTx/>
                      <a:latin typeface="Arial" charset="0"/>
                      <a:ea typeface="+mn-ea"/>
                      <a:cs typeface="+mn-cs"/>
                    </a:rPr>
                    <a:t>Lime</a:t>
                  </a:r>
                  <a:endParaRPr kumimoji="0" lang="en-US" altLang="en-US" sz="500" b="1" i="0" u="none" strike="noStrike" kern="1200" cap="none" spc="0" normalizeH="0" baseline="0" noProof="0">
                    <a:ln>
                      <a:noFill/>
                    </a:ln>
                    <a:solidFill>
                      <a:prstClr val="black"/>
                    </a:solidFill>
                    <a:effectLst/>
                    <a:uLnTx/>
                    <a:uFillTx/>
                    <a:latin typeface="Arial" charset="0"/>
                    <a:ea typeface="+mn-ea"/>
                    <a:cs typeface="+mn-cs"/>
                  </a:endParaRPr>
                </a:p>
              </p:txBody>
            </p:sp>
            <p:cxnSp>
              <p:nvCxnSpPr>
                <p:cNvPr id="295" name="Straight Connector 294"/>
                <p:cNvCxnSpPr/>
                <p:nvPr/>
              </p:nvCxnSpPr>
              <p:spPr>
                <a:xfrm>
                  <a:off x="5308108" y="3051159"/>
                  <a:ext cx="474662" cy="3175"/>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782" name="Straight Connector 295"/>
                <p:cNvCxnSpPr>
                  <a:cxnSpLocks noChangeShapeType="1"/>
                </p:cNvCxnSpPr>
                <p:nvPr/>
              </p:nvCxnSpPr>
              <p:spPr bwMode="auto">
                <a:xfrm flipH="1">
                  <a:off x="4847638" y="1082659"/>
                  <a:ext cx="4763" cy="557228"/>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106784" name="Straight Connector 297"/>
                <p:cNvCxnSpPr>
                  <a:cxnSpLocks noChangeShapeType="1"/>
                </p:cNvCxnSpPr>
                <p:nvPr/>
              </p:nvCxnSpPr>
              <p:spPr bwMode="auto">
                <a:xfrm flipV="1">
                  <a:off x="5130812" y="1863408"/>
                  <a:ext cx="683059" cy="301"/>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sp>
              <p:nvSpPr>
                <p:cNvPr id="106787" name="Freeform 570"/>
                <p:cNvSpPr>
                  <a:spLocks/>
                </p:cNvSpPr>
                <p:nvPr/>
              </p:nvSpPr>
              <p:spPr bwMode="auto">
                <a:xfrm>
                  <a:off x="5206773" y="2629561"/>
                  <a:ext cx="592940" cy="36080"/>
                </a:xfrm>
                <a:custGeom>
                  <a:avLst/>
                  <a:gdLst>
                    <a:gd name="T0" fmla="*/ 0 w 564"/>
                    <a:gd name="T1" fmla="*/ 2147483647 h 30"/>
                    <a:gd name="T2" fmla="*/ 0 w 564"/>
                    <a:gd name="T3" fmla="*/ 0 h 30"/>
                    <a:gd name="T4" fmla="*/ 0 w 564"/>
                    <a:gd name="T5" fmla="*/ 2147483647 h 30"/>
                    <a:gd name="T6" fmla="*/ 0 w 564"/>
                    <a:gd name="T7" fmla="*/ 0 h 30"/>
                    <a:gd name="T8" fmla="*/ 0 w 564"/>
                    <a:gd name="T9" fmla="*/ 2147483647 h 30"/>
                    <a:gd name="T10" fmla="*/ 0 w 564"/>
                    <a:gd name="T11" fmla="*/ 0 h 30"/>
                    <a:gd name="T12" fmla="*/ 0 w 564"/>
                    <a:gd name="T13" fmla="*/ 2147483647 h 30"/>
                    <a:gd name="T14" fmla="*/ 0 w 564"/>
                    <a:gd name="T15" fmla="*/ 0 h 30"/>
                    <a:gd name="T16" fmla="*/ 0 w 564"/>
                    <a:gd name="T17" fmla="*/ 2147483647 h 30"/>
                    <a:gd name="T18" fmla="*/ 0 w 564"/>
                    <a:gd name="T19" fmla="*/ 0 h 30"/>
                    <a:gd name="T20" fmla="*/ 0 w 564"/>
                    <a:gd name="T21" fmla="*/ 2147483647 h 30"/>
                    <a:gd name="T22" fmla="*/ 0 w 564"/>
                    <a:gd name="T23" fmla="*/ 0 h 3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64"/>
                    <a:gd name="T37" fmla="*/ 0 h 30"/>
                    <a:gd name="T38" fmla="*/ 564 w 564"/>
                    <a:gd name="T39" fmla="*/ 30 h 3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64" h="30">
                      <a:moveTo>
                        <a:pt x="0" y="29"/>
                      </a:moveTo>
                      <a:cubicBezTo>
                        <a:pt x="18" y="14"/>
                        <a:pt x="36" y="0"/>
                        <a:pt x="53" y="0"/>
                      </a:cubicBezTo>
                      <a:cubicBezTo>
                        <a:pt x="70" y="0"/>
                        <a:pt x="87" y="30"/>
                        <a:pt x="104" y="30"/>
                      </a:cubicBezTo>
                      <a:cubicBezTo>
                        <a:pt x="121" y="30"/>
                        <a:pt x="138" y="0"/>
                        <a:pt x="155" y="0"/>
                      </a:cubicBezTo>
                      <a:cubicBezTo>
                        <a:pt x="172" y="0"/>
                        <a:pt x="189" y="30"/>
                        <a:pt x="206" y="30"/>
                      </a:cubicBezTo>
                      <a:cubicBezTo>
                        <a:pt x="223" y="30"/>
                        <a:pt x="238" y="0"/>
                        <a:pt x="255" y="0"/>
                      </a:cubicBezTo>
                      <a:cubicBezTo>
                        <a:pt x="272" y="0"/>
                        <a:pt x="291" y="29"/>
                        <a:pt x="308" y="29"/>
                      </a:cubicBezTo>
                      <a:cubicBezTo>
                        <a:pt x="325" y="29"/>
                        <a:pt x="343" y="0"/>
                        <a:pt x="360" y="0"/>
                      </a:cubicBezTo>
                      <a:cubicBezTo>
                        <a:pt x="377" y="0"/>
                        <a:pt x="394" y="29"/>
                        <a:pt x="411" y="29"/>
                      </a:cubicBezTo>
                      <a:cubicBezTo>
                        <a:pt x="428" y="29"/>
                        <a:pt x="448" y="0"/>
                        <a:pt x="465" y="0"/>
                      </a:cubicBezTo>
                      <a:cubicBezTo>
                        <a:pt x="482" y="0"/>
                        <a:pt x="500" y="30"/>
                        <a:pt x="516" y="30"/>
                      </a:cubicBezTo>
                      <a:cubicBezTo>
                        <a:pt x="532" y="30"/>
                        <a:pt x="548" y="15"/>
                        <a:pt x="564" y="0"/>
                      </a:cubicBezTo>
                    </a:path>
                  </a:pathLst>
                </a:custGeom>
                <a:noFill/>
                <a:ln w="1905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Arial"/>
                    <a:ea typeface="+mn-ea"/>
                    <a:cs typeface="+mn-cs"/>
                  </a:endParaRPr>
                </a:p>
              </p:txBody>
            </p:sp>
            <p:sp>
              <p:nvSpPr>
                <p:cNvPr id="106788" name="Freeform 570"/>
                <p:cNvSpPr>
                  <a:spLocks/>
                </p:cNvSpPr>
                <p:nvPr/>
              </p:nvSpPr>
              <p:spPr bwMode="auto">
                <a:xfrm>
                  <a:off x="4634786" y="2634888"/>
                  <a:ext cx="592940" cy="36080"/>
                </a:xfrm>
                <a:custGeom>
                  <a:avLst/>
                  <a:gdLst>
                    <a:gd name="T0" fmla="*/ 0 w 564"/>
                    <a:gd name="T1" fmla="*/ 2147483647 h 30"/>
                    <a:gd name="T2" fmla="*/ 0 w 564"/>
                    <a:gd name="T3" fmla="*/ 0 h 30"/>
                    <a:gd name="T4" fmla="*/ 0 w 564"/>
                    <a:gd name="T5" fmla="*/ 2147483647 h 30"/>
                    <a:gd name="T6" fmla="*/ 0 w 564"/>
                    <a:gd name="T7" fmla="*/ 0 h 30"/>
                    <a:gd name="T8" fmla="*/ 0 w 564"/>
                    <a:gd name="T9" fmla="*/ 2147483647 h 30"/>
                    <a:gd name="T10" fmla="*/ 0 w 564"/>
                    <a:gd name="T11" fmla="*/ 0 h 30"/>
                    <a:gd name="T12" fmla="*/ 0 w 564"/>
                    <a:gd name="T13" fmla="*/ 2147483647 h 30"/>
                    <a:gd name="T14" fmla="*/ 0 w 564"/>
                    <a:gd name="T15" fmla="*/ 0 h 30"/>
                    <a:gd name="T16" fmla="*/ 0 w 564"/>
                    <a:gd name="T17" fmla="*/ 2147483647 h 30"/>
                    <a:gd name="T18" fmla="*/ 0 w 564"/>
                    <a:gd name="T19" fmla="*/ 0 h 30"/>
                    <a:gd name="T20" fmla="*/ 0 w 564"/>
                    <a:gd name="T21" fmla="*/ 2147483647 h 30"/>
                    <a:gd name="T22" fmla="*/ 0 w 564"/>
                    <a:gd name="T23" fmla="*/ 0 h 3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64"/>
                    <a:gd name="T37" fmla="*/ 0 h 30"/>
                    <a:gd name="T38" fmla="*/ 564 w 564"/>
                    <a:gd name="T39" fmla="*/ 30 h 3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64" h="30">
                      <a:moveTo>
                        <a:pt x="0" y="29"/>
                      </a:moveTo>
                      <a:cubicBezTo>
                        <a:pt x="18" y="14"/>
                        <a:pt x="36" y="0"/>
                        <a:pt x="53" y="0"/>
                      </a:cubicBezTo>
                      <a:cubicBezTo>
                        <a:pt x="70" y="0"/>
                        <a:pt x="87" y="30"/>
                        <a:pt x="104" y="30"/>
                      </a:cubicBezTo>
                      <a:cubicBezTo>
                        <a:pt x="121" y="30"/>
                        <a:pt x="138" y="0"/>
                        <a:pt x="155" y="0"/>
                      </a:cubicBezTo>
                      <a:cubicBezTo>
                        <a:pt x="172" y="0"/>
                        <a:pt x="189" y="30"/>
                        <a:pt x="206" y="30"/>
                      </a:cubicBezTo>
                      <a:cubicBezTo>
                        <a:pt x="223" y="30"/>
                        <a:pt x="238" y="0"/>
                        <a:pt x="255" y="0"/>
                      </a:cubicBezTo>
                      <a:cubicBezTo>
                        <a:pt x="272" y="0"/>
                        <a:pt x="291" y="29"/>
                        <a:pt x="308" y="29"/>
                      </a:cubicBezTo>
                      <a:cubicBezTo>
                        <a:pt x="325" y="29"/>
                        <a:pt x="343" y="0"/>
                        <a:pt x="360" y="0"/>
                      </a:cubicBezTo>
                      <a:cubicBezTo>
                        <a:pt x="377" y="0"/>
                        <a:pt x="394" y="29"/>
                        <a:pt x="411" y="29"/>
                      </a:cubicBezTo>
                      <a:cubicBezTo>
                        <a:pt x="428" y="29"/>
                        <a:pt x="448" y="0"/>
                        <a:pt x="465" y="0"/>
                      </a:cubicBezTo>
                      <a:cubicBezTo>
                        <a:pt x="482" y="0"/>
                        <a:pt x="500" y="30"/>
                        <a:pt x="516" y="30"/>
                      </a:cubicBezTo>
                      <a:cubicBezTo>
                        <a:pt x="532" y="30"/>
                        <a:pt x="548" y="15"/>
                        <a:pt x="564" y="0"/>
                      </a:cubicBezTo>
                    </a:path>
                  </a:pathLst>
                </a:custGeom>
                <a:noFill/>
                <a:ln w="1905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Arial"/>
                    <a:ea typeface="+mn-ea"/>
                    <a:cs typeface="+mn-cs"/>
                  </a:endParaRPr>
                </a:p>
              </p:txBody>
            </p:sp>
          </p:grpSp>
          <p:grpSp>
            <p:nvGrpSpPr>
              <p:cNvPr id="106546" name="Group 328"/>
              <p:cNvGrpSpPr>
                <a:grpSpLocks/>
              </p:cNvGrpSpPr>
              <p:nvPr/>
            </p:nvGrpSpPr>
            <p:grpSpPr bwMode="auto">
              <a:xfrm>
                <a:off x="6230018" y="369888"/>
                <a:ext cx="1310607" cy="6365875"/>
                <a:chOff x="7348156" y="369888"/>
                <a:chExt cx="1310609" cy="6365875"/>
              </a:xfrm>
            </p:grpSpPr>
            <p:sp>
              <p:nvSpPr>
                <p:cNvPr id="330" name="Rectangle 329"/>
                <p:cNvSpPr/>
                <p:nvPr/>
              </p:nvSpPr>
              <p:spPr>
                <a:xfrm>
                  <a:off x="7363363" y="6192838"/>
                  <a:ext cx="1157290" cy="533400"/>
                </a:xfrm>
                <a:prstGeom prst="rect">
                  <a:avLst/>
                </a:prstGeom>
                <a:solidFill>
                  <a:srgbClr val="FF33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Arial"/>
                    <a:ea typeface="+mn-ea"/>
                    <a:cs typeface="+mn-cs"/>
                  </a:endParaRPr>
                </a:p>
              </p:txBody>
            </p:sp>
            <p:sp>
              <p:nvSpPr>
                <p:cNvPr id="106548" name="Freeform 38"/>
                <p:cNvSpPr>
                  <a:spLocks/>
                </p:cNvSpPr>
                <p:nvPr/>
              </p:nvSpPr>
              <p:spPr bwMode="auto">
                <a:xfrm>
                  <a:off x="7349076" y="384175"/>
                  <a:ext cx="1169988" cy="241300"/>
                </a:xfrm>
                <a:custGeom>
                  <a:avLst/>
                  <a:gdLst>
                    <a:gd name="T0" fmla="*/ 2147483647 w 3109"/>
                    <a:gd name="T1" fmla="*/ 2147483647 h 203"/>
                    <a:gd name="T2" fmla="*/ 2147483647 w 3109"/>
                    <a:gd name="T3" fmla="*/ 2147483647 h 203"/>
                    <a:gd name="T4" fmla="*/ 2147483647 w 3109"/>
                    <a:gd name="T5" fmla="*/ 2147483647 h 203"/>
                    <a:gd name="T6" fmla="*/ 2147483647 w 3109"/>
                    <a:gd name="T7" fmla="*/ 2147483647 h 203"/>
                    <a:gd name="T8" fmla="*/ 2147483647 w 3109"/>
                    <a:gd name="T9" fmla="*/ 2147483647 h 203"/>
                    <a:gd name="T10" fmla="*/ 2147483647 w 3109"/>
                    <a:gd name="T11" fmla="*/ 2147483647 h 203"/>
                    <a:gd name="T12" fmla="*/ 2147483647 w 3109"/>
                    <a:gd name="T13" fmla="*/ 2147483647 h 203"/>
                    <a:gd name="T14" fmla="*/ 0 w 3109"/>
                    <a:gd name="T15" fmla="*/ 2147483647 h 203"/>
                    <a:gd name="T16" fmla="*/ 0 w 3109"/>
                    <a:gd name="T17" fmla="*/ 0 h 203"/>
                    <a:gd name="T18" fmla="*/ 2147483647 w 3109"/>
                    <a:gd name="T19" fmla="*/ 0 h 203"/>
                    <a:gd name="T20" fmla="*/ 2147483647 w 3109"/>
                    <a:gd name="T21" fmla="*/ 0 h 203"/>
                    <a:gd name="T22" fmla="*/ 2147483647 w 3109"/>
                    <a:gd name="T23" fmla="*/ 0 h 203"/>
                    <a:gd name="T24" fmla="*/ 2147483647 w 3109"/>
                    <a:gd name="T25" fmla="*/ 0 h 203"/>
                    <a:gd name="T26" fmla="*/ 2147483647 w 3109"/>
                    <a:gd name="T27" fmla="*/ 0 h 203"/>
                    <a:gd name="T28" fmla="*/ 2147483647 w 3109"/>
                    <a:gd name="T29" fmla="*/ 0 h 203"/>
                    <a:gd name="T30" fmla="*/ 2147483647 w 3109"/>
                    <a:gd name="T31" fmla="*/ 0 h 203"/>
                    <a:gd name="T32" fmla="*/ 2147483647 w 3109"/>
                    <a:gd name="T33" fmla="*/ 2147483647 h 20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109"/>
                    <a:gd name="T52" fmla="*/ 0 h 203"/>
                    <a:gd name="T53" fmla="*/ 3109 w 3109"/>
                    <a:gd name="T54" fmla="*/ 203 h 20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109" h="203">
                      <a:moveTo>
                        <a:pt x="3109" y="203"/>
                      </a:moveTo>
                      <a:lnTo>
                        <a:pt x="2561" y="203"/>
                      </a:lnTo>
                      <a:lnTo>
                        <a:pt x="2014" y="203"/>
                      </a:lnTo>
                      <a:lnTo>
                        <a:pt x="1467" y="203"/>
                      </a:lnTo>
                      <a:lnTo>
                        <a:pt x="917" y="203"/>
                      </a:lnTo>
                      <a:lnTo>
                        <a:pt x="921" y="203"/>
                      </a:lnTo>
                      <a:lnTo>
                        <a:pt x="489" y="203"/>
                      </a:lnTo>
                      <a:lnTo>
                        <a:pt x="0" y="203"/>
                      </a:lnTo>
                      <a:lnTo>
                        <a:pt x="0" y="0"/>
                      </a:lnTo>
                      <a:lnTo>
                        <a:pt x="489" y="0"/>
                      </a:lnTo>
                      <a:lnTo>
                        <a:pt x="921" y="0"/>
                      </a:lnTo>
                      <a:lnTo>
                        <a:pt x="917" y="0"/>
                      </a:lnTo>
                      <a:lnTo>
                        <a:pt x="1467" y="0"/>
                      </a:lnTo>
                      <a:lnTo>
                        <a:pt x="2014" y="0"/>
                      </a:lnTo>
                      <a:lnTo>
                        <a:pt x="2561" y="0"/>
                      </a:lnTo>
                      <a:lnTo>
                        <a:pt x="3109" y="0"/>
                      </a:lnTo>
                      <a:lnTo>
                        <a:pt x="3109" y="203"/>
                      </a:ln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Arial"/>
                    <a:ea typeface="+mn-ea"/>
                    <a:cs typeface="+mn-cs"/>
                  </a:endParaRPr>
                </a:p>
              </p:txBody>
            </p:sp>
            <p:sp>
              <p:nvSpPr>
                <p:cNvPr id="106549" name="Rectangle 74"/>
                <p:cNvSpPr>
                  <a:spLocks noChangeArrowheads="1"/>
                </p:cNvSpPr>
                <p:nvPr/>
              </p:nvSpPr>
              <p:spPr bwMode="auto">
                <a:xfrm>
                  <a:off x="7360189" y="619125"/>
                  <a:ext cx="1165225" cy="1428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1" i="0" u="none" strike="noStrike" kern="1200" cap="none" spc="0" normalizeH="0" baseline="0" noProof="0">
                    <a:ln>
                      <a:noFill/>
                    </a:ln>
                    <a:solidFill>
                      <a:prstClr val="black"/>
                    </a:solidFill>
                    <a:effectLst/>
                    <a:uLnTx/>
                    <a:uFillTx/>
                    <a:latin typeface="Arial" charset="0"/>
                    <a:ea typeface="+mn-ea"/>
                    <a:cs typeface="+mn-cs"/>
                  </a:endParaRPr>
                </a:p>
              </p:txBody>
            </p:sp>
            <p:sp>
              <p:nvSpPr>
                <p:cNvPr id="106550" name="Rectangle 27"/>
                <p:cNvSpPr>
                  <a:spLocks noChangeArrowheads="1"/>
                </p:cNvSpPr>
                <p:nvPr/>
              </p:nvSpPr>
              <p:spPr bwMode="auto">
                <a:xfrm>
                  <a:off x="7363364" y="625475"/>
                  <a:ext cx="1158875" cy="2027238"/>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1" i="0" u="none" strike="noStrike" kern="1200" cap="none" spc="0" normalizeH="0" baseline="0" noProof="0">
                    <a:ln>
                      <a:noFill/>
                    </a:ln>
                    <a:solidFill>
                      <a:prstClr val="black"/>
                    </a:solidFill>
                    <a:effectLst/>
                    <a:uLnTx/>
                    <a:uFillTx/>
                    <a:latin typeface="Arial" charset="0"/>
                    <a:ea typeface="+mn-ea"/>
                    <a:cs typeface="+mn-cs"/>
                  </a:endParaRPr>
                </a:p>
              </p:txBody>
            </p:sp>
            <p:sp>
              <p:nvSpPr>
                <p:cNvPr id="106551" name="Rectangle 28"/>
                <p:cNvSpPr>
                  <a:spLocks noChangeArrowheads="1"/>
                </p:cNvSpPr>
                <p:nvPr/>
              </p:nvSpPr>
              <p:spPr bwMode="auto">
                <a:xfrm>
                  <a:off x="7363364" y="2652713"/>
                  <a:ext cx="1158875" cy="817562"/>
                </a:xfrm>
                <a:prstGeom prst="rect">
                  <a:avLst/>
                </a:prstGeom>
                <a:solidFill>
                  <a:srgbClr val="CCEE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1" i="0" u="none" strike="noStrike" kern="1200" cap="none" spc="0" normalizeH="0" baseline="0" noProof="0">
                    <a:ln>
                      <a:noFill/>
                    </a:ln>
                    <a:solidFill>
                      <a:prstClr val="black"/>
                    </a:solidFill>
                    <a:effectLst/>
                    <a:uLnTx/>
                    <a:uFillTx/>
                    <a:latin typeface="Arial" charset="0"/>
                    <a:ea typeface="+mn-ea"/>
                    <a:cs typeface="+mn-cs"/>
                  </a:endParaRPr>
                </a:p>
              </p:txBody>
            </p:sp>
            <p:sp>
              <p:nvSpPr>
                <p:cNvPr id="106552" name="Freeform 29"/>
                <p:cNvSpPr>
                  <a:spLocks/>
                </p:cNvSpPr>
                <p:nvPr/>
              </p:nvSpPr>
              <p:spPr bwMode="auto">
                <a:xfrm>
                  <a:off x="7363364" y="3470275"/>
                  <a:ext cx="1158875" cy="600075"/>
                </a:xfrm>
                <a:custGeom>
                  <a:avLst/>
                  <a:gdLst>
                    <a:gd name="T0" fmla="*/ 2147483647 w 548"/>
                    <a:gd name="T1" fmla="*/ 2147483647 h 504"/>
                    <a:gd name="T2" fmla="*/ 2147483647 w 548"/>
                    <a:gd name="T3" fmla="*/ 2147483647 h 504"/>
                    <a:gd name="T4" fmla="*/ 2147483647 w 548"/>
                    <a:gd name="T5" fmla="*/ 2147483647 h 504"/>
                    <a:gd name="T6" fmla="*/ 0 w 548"/>
                    <a:gd name="T7" fmla="*/ 2147483647 h 504"/>
                    <a:gd name="T8" fmla="*/ 0 w 548"/>
                    <a:gd name="T9" fmla="*/ 0 h 504"/>
                    <a:gd name="T10" fmla="*/ 2147483647 w 548"/>
                    <a:gd name="T11" fmla="*/ 0 h 504"/>
                    <a:gd name="T12" fmla="*/ 2147483647 w 548"/>
                    <a:gd name="T13" fmla="*/ 2147483647 h 504"/>
                    <a:gd name="T14" fmla="*/ 0 60000 65536"/>
                    <a:gd name="T15" fmla="*/ 0 60000 65536"/>
                    <a:gd name="T16" fmla="*/ 0 60000 65536"/>
                    <a:gd name="T17" fmla="*/ 0 60000 65536"/>
                    <a:gd name="T18" fmla="*/ 0 60000 65536"/>
                    <a:gd name="T19" fmla="*/ 0 60000 65536"/>
                    <a:gd name="T20" fmla="*/ 0 60000 65536"/>
                    <a:gd name="T21" fmla="*/ 0 w 548"/>
                    <a:gd name="T22" fmla="*/ 0 h 504"/>
                    <a:gd name="T23" fmla="*/ 548 w 548"/>
                    <a:gd name="T24" fmla="*/ 504 h 50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48" h="504">
                      <a:moveTo>
                        <a:pt x="548" y="504"/>
                      </a:moveTo>
                      <a:lnTo>
                        <a:pt x="440" y="504"/>
                      </a:lnTo>
                      <a:lnTo>
                        <a:pt x="119" y="504"/>
                      </a:lnTo>
                      <a:lnTo>
                        <a:pt x="0" y="504"/>
                      </a:lnTo>
                      <a:lnTo>
                        <a:pt x="0" y="0"/>
                      </a:lnTo>
                      <a:lnTo>
                        <a:pt x="548" y="0"/>
                      </a:lnTo>
                      <a:lnTo>
                        <a:pt x="548" y="504"/>
                      </a:lnTo>
                      <a:close/>
                    </a:path>
                  </a:pathLst>
                </a:custGeom>
                <a:solidFill>
                  <a:srgbClr val="FFCC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Arial"/>
                    <a:ea typeface="+mn-ea"/>
                    <a:cs typeface="+mn-cs"/>
                  </a:endParaRPr>
                </a:p>
              </p:txBody>
            </p:sp>
            <p:sp>
              <p:nvSpPr>
                <p:cNvPr id="106553" name="Freeform 30"/>
                <p:cNvSpPr>
                  <a:spLocks/>
                </p:cNvSpPr>
                <p:nvPr/>
              </p:nvSpPr>
              <p:spPr bwMode="auto">
                <a:xfrm>
                  <a:off x="7363364" y="4070350"/>
                  <a:ext cx="1158875" cy="920750"/>
                </a:xfrm>
                <a:custGeom>
                  <a:avLst/>
                  <a:gdLst>
                    <a:gd name="T0" fmla="*/ 2147483647 w 548"/>
                    <a:gd name="T1" fmla="*/ 2147483647 h 774"/>
                    <a:gd name="T2" fmla="*/ 0 w 548"/>
                    <a:gd name="T3" fmla="*/ 2147483647 h 774"/>
                    <a:gd name="T4" fmla="*/ 0 w 548"/>
                    <a:gd name="T5" fmla="*/ 0 h 774"/>
                    <a:gd name="T6" fmla="*/ 2147483647 w 548"/>
                    <a:gd name="T7" fmla="*/ 0 h 774"/>
                    <a:gd name="T8" fmla="*/ 2147483647 w 548"/>
                    <a:gd name="T9" fmla="*/ 0 h 774"/>
                    <a:gd name="T10" fmla="*/ 2147483647 w 548"/>
                    <a:gd name="T11" fmla="*/ 0 h 774"/>
                    <a:gd name="T12" fmla="*/ 2147483647 w 548"/>
                    <a:gd name="T13" fmla="*/ 2147483647 h 774"/>
                    <a:gd name="T14" fmla="*/ 0 60000 65536"/>
                    <a:gd name="T15" fmla="*/ 0 60000 65536"/>
                    <a:gd name="T16" fmla="*/ 0 60000 65536"/>
                    <a:gd name="T17" fmla="*/ 0 60000 65536"/>
                    <a:gd name="T18" fmla="*/ 0 60000 65536"/>
                    <a:gd name="T19" fmla="*/ 0 60000 65536"/>
                    <a:gd name="T20" fmla="*/ 0 60000 65536"/>
                    <a:gd name="T21" fmla="*/ 0 w 548"/>
                    <a:gd name="T22" fmla="*/ 0 h 774"/>
                    <a:gd name="T23" fmla="*/ 548 w 548"/>
                    <a:gd name="T24" fmla="*/ 774 h 77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48" h="774">
                      <a:moveTo>
                        <a:pt x="548" y="774"/>
                      </a:moveTo>
                      <a:lnTo>
                        <a:pt x="0" y="774"/>
                      </a:lnTo>
                      <a:lnTo>
                        <a:pt x="0" y="0"/>
                      </a:lnTo>
                      <a:lnTo>
                        <a:pt x="119" y="0"/>
                      </a:lnTo>
                      <a:lnTo>
                        <a:pt x="440" y="0"/>
                      </a:lnTo>
                      <a:lnTo>
                        <a:pt x="548" y="0"/>
                      </a:lnTo>
                      <a:lnTo>
                        <a:pt x="548" y="774"/>
                      </a:lnTo>
                      <a:close/>
                    </a:path>
                  </a:pathLst>
                </a:custGeom>
                <a:solidFill>
                  <a:srgbClr val="DBFFE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Arial"/>
                    <a:ea typeface="+mn-ea"/>
                    <a:cs typeface="+mn-cs"/>
                  </a:endParaRPr>
                </a:p>
              </p:txBody>
            </p:sp>
            <p:sp>
              <p:nvSpPr>
                <p:cNvPr id="106554" name="Rectangle 31"/>
                <p:cNvSpPr>
                  <a:spLocks noChangeArrowheads="1"/>
                </p:cNvSpPr>
                <p:nvPr/>
              </p:nvSpPr>
              <p:spPr bwMode="auto">
                <a:xfrm>
                  <a:off x="7363364" y="4991100"/>
                  <a:ext cx="1158875" cy="900113"/>
                </a:xfrm>
                <a:prstGeom prst="rect">
                  <a:avLst/>
                </a:prstGeom>
                <a:solidFill>
                  <a:srgbClr val="FCCFC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1" i="0" u="none" strike="noStrike" kern="1200" cap="none" spc="0" normalizeH="0" baseline="0" noProof="0">
                    <a:ln>
                      <a:noFill/>
                    </a:ln>
                    <a:solidFill>
                      <a:prstClr val="black"/>
                    </a:solidFill>
                    <a:effectLst/>
                    <a:uLnTx/>
                    <a:uFillTx/>
                    <a:latin typeface="Arial" charset="0"/>
                    <a:ea typeface="+mn-ea"/>
                    <a:cs typeface="+mn-cs"/>
                  </a:endParaRPr>
                </a:p>
              </p:txBody>
            </p:sp>
            <p:sp>
              <p:nvSpPr>
                <p:cNvPr id="106555" name="Rectangle 32"/>
                <p:cNvSpPr>
                  <a:spLocks noChangeArrowheads="1"/>
                </p:cNvSpPr>
                <p:nvPr/>
              </p:nvSpPr>
              <p:spPr bwMode="auto">
                <a:xfrm>
                  <a:off x="7363364" y="5891213"/>
                  <a:ext cx="1158875" cy="301625"/>
                </a:xfrm>
                <a:prstGeom prst="rect">
                  <a:avLst/>
                </a:prstGeom>
                <a:solidFill>
                  <a:srgbClr val="FCCFC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1" i="0" u="none" strike="noStrike" kern="1200" cap="none" spc="0" normalizeH="0" baseline="0" noProof="0">
                    <a:ln>
                      <a:noFill/>
                    </a:ln>
                    <a:solidFill>
                      <a:prstClr val="black"/>
                    </a:solidFill>
                    <a:effectLst/>
                    <a:uLnTx/>
                    <a:uFillTx/>
                    <a:latin typeface="Arial" charset="0"/>
                    <a:ea typeface="+mn-ea"/>
                    <a:cs typeface="+mn-cs"/>
                  </a:endParaRPr>
                </a:p>
              </p:txBody>
            </p:sp>
            <p:sp>
              <p:nvSpPr>
                <p:cNvPr id="106556" name="Rectangle 198"/>
                <p:cNvSpPr>
                  <a:spLocks noChangeArrowheads="1"/>
                </p:cNvSpPr>
                <p:nvPr/>
              </p:nvSpPr>
              <p:spPr bwMode="auto">
                <a:xfrm>
                  <a:off x="7363364" y="619125"/>
                  <a:ext cx="1158875" cy="1428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1" i="0" u="none" strike="noStrike" kern="1200" cap="none" spc="0" normalizeH="0" baseline="0" noProof="0">
                    <a:ln>
                      <a:noFill/>
                    </a:ln>
                    <a:solidFill>
                      <a:prstClr val="black"/>
                    </a:solidFill>
                    <a:effectLst/>
                    <a:uLnTx/>
                    <a:uFillTx/>
                    <a:latin typeface="Arial" charset="0"/>
                    <a:ea typeface="+mn-ea"/>
                    <a:cs typeface="+mn-cs"/>
                  </a:endParaRPr>
                </a:p>
              </p:txBody>
            </p:sp>
            <p:sp>
              <p:nvSpPr>
                <p:cNvPr id="106557" name="Rectangle 199"/>
                <p:cNvSpPr>
                  <a:spLocks noChangeArrowheads="1"/>
                </p:cNvSpPr>
                <p:nvPr/>
              </p:nvSpPr>
              <p:spPr bwMode="auto">
                <a:xfrm>
                  <a:off x="7353839" y="1082675"/>
                  <a:ext cx="1174750" cy="9525"/>
                </a:xfrm>
                <a:prstGeom prst="rect">
                  <a:avLst/>
                </a:prstGeom>
                <a:solidFill>
                  <a:srgbClr val="000000"/>
                </a:solidFill>
                <a:ln w="9525">
                  <a:solidFill>
                    <a:schemeClr val="tx1"/>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1" i="0" u="none" strike="noStrike" kern="1200" cap="none" spc="0" normalizeH="0" baseline="0" noProof="0">
                    <a:ln>
                      <a:noFill/>
                    </a:ln>
                    <a:solidFill>
                      <a:prstClr val="black"/>
                    </a:solidFill>
                    <a:effectLst/>
                    <a:uLnTx/>
                    <a:uFillTx/>
                    <a:latin typeface="Arial" charset="0"/>
                    <a:ea typeface="+mn-ea"/>
                    <a:cs typeface="+mn-cs"/>
                  </a:endParaRPr>
                </a:p>
              </p:txBody>
            </p:sp>
            <p:sp>
              <p:nvSpPr>
                <p:cNvPr id="106558" name="Rectangle 200"/>
                <p:cNvSpPr>
                  <a:spLocks noChangeArrowheads="1"/>
                </p:cNvSpPr>
                <p:nvPr/>
              </p:nvSpPr>
              <p:spPr bwMode="auto">
                <a:xfrm>
                  <a:off x="7353839" y="1858963"/>
                  <a:ext cx="1174750" cy="9525"/>
                </a:xfrm>
                <a:prstGeom prst="rect">
                  <a:avLst/>
                </a:prstGeom>
                <a:solidFill>
                  <a:srgbClr val="000000"/>
                </a:solidFill>
                <a:ln w="6350">
                  <a:solidFill>
                    <a:schemeClr val="tx1"/>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1" i="0" u="none" strike="noStrike" kern="1200" cap="none" spc="0" normalizeH="0" baseline="0" noProof="0">
                    <a:ln>
                      <a:noFill/>
                    </a:ln>
                    <a:solidFill>
                      <a:prstClr val="black"/>
                    </a:solidFill>
                    <a:effectLst/>
                    <a:uLnTx/>
                    <a:uFillTx/>
                    <a:latin typeface="Arial" charset="0"/>
                    <a:ea typeface="+mn-ea"/>
                    <a:cs typeface="+mn-cs"/>
                  </a:endParaRPr>
                </a:p>
              </p:txBody>
            </p:sp>
            <p:sp>
              <p:nvSpPr>
                <p:cNvPr id="106559" name="Rectangle 201"/>
                <p:cNvSpPr>
                  <a:spLocks noChangeArrowheads="1"/>
                </p:cNvSpPr>
                <p:nvPr/>
              </p:nvSpPr>
              <p:spPr bwMode="auto">
                <a:xfrm>
                  <a:off x="7352251" y="2341563"/>
                  <a:ext cx="1174750" cy="9525"/>
                </a:xfrm>
                <a:prstGeom prst="rect">
                  <a:avLst/>
                </a:prstGeom>
                <a:solidFill>
                  <a:srgbClr val="000000"/>
                </a:solidFill>
                <a:ln w="6350">
                  <a:solidFill>
                    <a:schemeClr val="tx1"/>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1" i="0" u="none" strike="noStrike" kern="1200" cap="none" spc="0" normalizeH="0" baseline="0" noProof="0">
                    <a:ln>
                      <a:noFill/>
                    </a:ln>
                    <a:solidFill>
                      <a:prstClr val="black"/>
                    </a:solidFill>
                    <a:effectLst/>
                    <a:uLnTx/>
                    <a:uFillTx/>
                    <a:latin typeface="Arial" charset="0"/>
                    <a:ea typeface="+mn-ea"/>
                    <a:cs typeface="+mn-cs"/>
                  </a:endParaRPr>
                </a:p>
              </p:txBody>
            </p:sp>
            <p:sp>
              <p:nvSpPr>
                <p:cNvPr id="106560" name="Rectangle 205"/>
                <p:cNvSpPr>
                  <a:spLocks noChangeArrowheads="1"/>
                </p:cNvSpPr>
                <p:nvPr/>
              </p:nvSpPr>
              <p:spPr bwMode="auto">
                <a:xfrm>
                  <a:off x="7350664" y="2965450"/>
                  <a:ext cx="1174750" cy="9525"/>
                </a:xfrm>
                <a:prstGeom prst="rect">
                  <a:avLst/>
                </a:prstGeom>
                <a:solidFill>
                  <a:srgbClr val="000000"/>
                </a:solidFill>
                <a:ln w="6350">
                  <a:solidFill>
                    <a:schemeClr val="tx1"/>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1" i="0" u="none" strike="noStrike" kern="1200" cap="none" spc="0" normalizeH="0" baseline="0" noProof="0">
                    <a:ln>
                      <a:noFill/>
                    </a:ln>
                    <a:solidFill>
                      <a:prstClr val="black"/>
                    </a:solidFill>
                    <a:effectLst/>
                    <a:uLnTx/>
                    <a:uFillTx/>
                    <a:latin typeface="Arial" charset="0"/>
                    <a:ea typeface="+mn-ea"/>
                    <a:cs typeface="+mn-cs"/>
                  </a:endParaRPr>
                </a:p>
              </p:txBody>
            </p:sp>
            <p:sp>
              <p:nvSpPr>
                <p:cNvPr id="106561" name="Rectangle 206"/>
                <p:cNvSpPr>
                  <a:spLocks noChangeArrowheads="1"/>
                </p:cNvSpPr>
                <p:nvPr/>
              </p:nvSpPr>
              <p:spPr bwMode="auto">
                <a:xfrm>
                  <a:off x="7350664" y="3127375"/>
                  <a:ext cx="1174750" cy="9525"/>
                </a:xfrm>
                <a:prstGeom prst="rect">
                  <a:avLst/>
                </a:prstGeom>
                <a:solidFill>
                  <a:srgbClr val="000000"/>
                </a:solidFill>
                <a:ln w="6350">
                  <a:solidFill>
                    <a:schemeClr val="tx1"/>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1" i="0" u="none" strike="noStrike" kern="1200" cap="none" spc="0" normalizeH="0" baseline="0" noProof="0">
                    <a:ln>
                      <a:noFill/>
                    </a:ln>
                    <a:solidFill>
                      <a:prstClr val="black"/>
                    </a:solidFill>
                    <a:effectLst/>
                    <a:uLnTx/>
                    <a:uFillTx/>
                    <a:latin typeface="Arial" charset="0"/>
                    <a:ea typeface="+mn-ea"/>
                    <a:cs typeface="+mn-cs"/>
                  </a:endParaRPr>
                </a:p>
              </p:txBody>
            </p:sp>
            <p:sp>
              <p:nvSpPr>
                <p:cNvPr id="106562" name="Rectangle 207"/>
                <p:cNvSpPr>
                  <a:spLocks noChangeArrowheads="1"/>
                </p:cNvSpPr>
                <p:nvPr/>
              </p:nvSpPr>
              <p:spPr bwMode="auto">
                <a:xfrm>
                  <a:off x="7350664" y="3295650"/>
                  <a:ext cx="1174750" cy="9525"/>
                </a:xfrm>
                <a:prstGeom prst="rect">
                  <a:avLst/>
                </a:prstGeom>
                <a:solidFill>
                  <a:srgbClr val="000000"/>
                </a:solidFill>
                <a:ln w="6350">
                  <a:solidFill>
                    <a:schemeClr val="tx1"/>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1" i="0" u="none" strike="noStrike" kern="1200" cap="none" spc="0" normalizeH="0" baseline="0" noProof="0">
                    <a:ln>
                      <a:noFill/>
                    </a:ln>
                    <a:solidFill>
                      <a:prstClr val="black"/>
                    </a:solidFill>
                    <a:effectLst/>
                    <a:uLnTx/>
                    <a:uFillTx/>
                    <a:latin typeface="Arial" charset="0"/>
                    <a:ea typeface="+mn-ea"/>
                    <a:cs typeface="+mn-cs"/>
                  </a:endParaRPr>
                </a:p>
              </p:txBody>
            </p:sp>
            <p:sp>
              <p:nvSpPr>
                <p:cNvPr id="106563" name="Rectangle 216"/>
                <p:cNvSpPr>
                  <a:spLocks noChangeArrowheads="1"/>
                </p:cNvSpPr>
                <p:nvPr/>
              </p:nvSpPr>
              <p:spPr bwMode="auto">
                <a:xfrm>
                  <a:off x="7353839" y="4675188"/>
                  <a:ext cx="1174750" cy="95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1" i="0" u="none" strike="noStrike" kern="1200" cap="none" spc="0" normalizeH="0" baseline="0" noProof="0">
                    <a:ln>
                      <a:noFill/>
                    </a:ln>
                    <a:solidFill>
                      <a:prstClr val="black"/>
                    </a:solidFill>
                    <a:effectLst/>
                    <a:uLnTx/>
                    <a:uFillTx/>
                    <a:latin typeface="Arial" charset="0"/>
                    <a:ea typeface="+mn-ea"/>
                    <a:cs typeface="+mn-cs"/>
                  </a:endParaRPr>
                </a:p>
              </p:txBody>
            </p:sp>
            <p:sp>
              <p:nvSpPr>
                <p:cNvPr id="106565" name="Rectangle 219"/>
                <p:cNvSpPr>
                  <a:spLocks noChangeArrowheads="1"/>
                </p:cNvSpPr>
                <p:nvPr/>
              </p:nvSpPr>
              <p:spPr bwMode="auto">
                <a:xfrm>
                  <a:off x="7569739" y="5203825"/>
                  <a:ext cx="958850" cy="95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1" i="0" u="none" strike="noStrike" kern="1200" cap="none" spc="0" normalizeH="0" baseline="0" noProof="0">
                    <a:ln>
                      <a:noFill/>
                    </a:ln>
                    <a:solidFill>
                      <a:prstClr val="black"/>
                    </a:solidFill>
                    <a:effectLst/>
                    <a:uLnTx/>
                    <a:uFillTx/>
                    <a:latin typeface="Arial" charset="0"/>
                    <a:ea typeface="+mn-ea"/>
                    <a:cs typeface="+mn-cs"/>
                  </a:endParaRPr>
                </a:p>
              </p:txBody>
            </p:sp>
            <p:sp>
              <p:nvSpPr>
                <p:cNvPr id="106566" name="Rectangle 223"/>
                <p:cNvSpPr>
                  <a:spLocks noChangeArrowheads="1"/>
                </p:cNvSpPr>
                <p:nvPr/>
              </p:nvSpPr>
              <p:spPr bwMode="auto">
                <a:xfrm>
                  <a:off x="7353839" y="739775"/>
                  <a:ext cx="1174750" cy="9525"/>
                </a:xfrm>
                <a:prstGeom prst="rect">
                  <a:avLst/>
                </a:prstGeom>
                <a:solidFill>
                  <a:srgbClr val="000000"/>
                </a:solidFill>
                <a:ln w="6350">
                  <a:solidFill>
                    <a:schemeClr val="tx1"/>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1" i="0" u="none" strike="noStrike" kern="1200" cap="none" spc="0" normalizeH="0" baseline="0" noProof="0">
                    <a:ln>
                      <a:noFill/>
                    </a:ln>
                    <a:solidFill>
                      <a:prstClr val="black"/>
                    </a:solidFill>
                    <a:effectLst/>
                    <a:uLnTx/>
                    <a:uFillTx/>
                    <a:latin typeface="Arial" charset="0"/>
                    <a:ea typeface="+mn-ea"/>
                    <a:cs typeface="+mn-cs"/>
                  </a:endParaRPr>
                </a:p>
              </p:txBody>
            </p:sp>
            <p:sp>
              <p:nvSpPr>
                <p:cNvPr id="106567" name="Rectangle 224"/>
                <p:cNvSpPr>
                  <a:spLocks noChangeArrowheads="1"/>
                </p:cNvSpPr>
                <p:nvPr/>
              </p:nvSpPr>
              <p:spPr bwMode="auto">
                <a:xfrm>
                  <a:off x="7353839" y="854075"/>
                  <a:ext cx="1174750" cy="9525"/>
                </a:xfrm>
                <a:prstGeom prst="rect">
                  <a:avLst/>
                </a:prstGeom>
                <a:solidFill>
                  <a:srgbClr val="000000"/>
                </a:solidFill>
                <a:ln w="6350">
                  <a:solidFill>
                    <a:schemeClr val="tx1"/>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1" i="0" u="none" strike="noStrike" kern="1200" cap="none" spc="0" normalizeH="0" baseline="0" noProof="0">
                    <a:ln>
                      <a:noFill/>
                    </a:ln>
                    <a:solidFill>
                      <a:prstClr val="black"/>
                    </a:solidFill>
                    <a:effectLst/>
                    <a:uLnTx/>
                    <a:uFillTx/>
                    <a:latin typeface="Arial" charset="0"/>
                    <a:ea typeface="+mn-ea"/>
                    <a:cs typeface="+mn-cs"/>
                  </a:endParaRPr>
                </a:p>
              </p:txBody>
            </p:sp>
            <p:sp>
              <p:nvSpPr>
                <p:cNvPr id="106568" name="Rectangle 225"/>
                <p:cNvSpPr>
                  <a:spLocks noChangeArrowheads="1"/>
                </p:cNvSpPr>
                <p:nvPr/>
              </p:nvSpPr>
              <p:spPr bwMode="auto">
                <a:xfrm>
                  <a:off x="7353839" y="973138"/>
                  <a:ext cx="1174750" cy="9525"/>
                </a:xfrm>
                <a:prstGeom prst="rect">
                  <a:avLst/>
                </a:prstGeom>
                <a:solidFill>
                  <a:srgbClr val="000000"/>
                </a:solidFill>
                <a:ln w="6350">
                  <a:solidFill>
                    <a:schemeClr val="tx1"/>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1" i="0" u="none" strike="noStrike" kern="1200" cap="none" spc="0" normalizeH="0" baseline="0" noProof="0">
                    <a:ln>
                      <a:noFill/>
                    </a:ln>
                    <a:solidFill>
                      <a:prstClr val="black"/>
                    </a:solidFill>
                    <a:effectLst/>
                    <a:uLnTx/>
                    <a:uFillTx/>
                    <a:latin typeface="Arial" charset="0"/>
                    <a:ea typeface="+mn-ea"/>
                    <a:cs typeface="+mn-cs"/>
                  </a:endParaRPr>
                </a:p>
              </p:txBody>
            </p:sp>
            <p:sp>
              <p:nvSpPr>
                <p:cNvPr id="106571" name="Rectangle 228"/>
                <p:cNvSpPr>
                  <a:spLocks noChangeArrowheads="1"/>
                </p:cNvSpPr>
                <p:nvPr/>
              </p:nvSpPr>
              <p:spPr bwMode="auto">
                <a:xfrm>
                  <a:off x="7352251" y="1635125"/>
                  <a:ext cx="1169988" cy="9525"/>
                </a:xfrm>
                <a:prstGeom prst="rect">
                  <a:avLst/>
                </a:prstGeom>
                <a:solidFill>
                  <a:srgbClr val="000000"/>
                </a:solidFill>
                <a:ln w="6350">
                  <a:solidFill>
                    <a:schemeClr val="tx1"/>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1" i="0" u="none" strike="noStrike" kern="1200" cap="none" spc="0" normalizeH="0" baseline="0" noProof="0">
                    <a:ln>
                      <a:noFill/>
                    </a:ln>
                    <a:solidFill>
                      <a:prstClr val="black"/>
                    </a:solidFill>
                    <a:effectLst/>
                    <a:uLnTx/>
                    <a:uFillTx/>
                    <a:latin typeface="Arial" charset="0"/>
                    <a:ea typeface="+mn-ea"/>
                    <a:cs typeface="+mn-cs"/>
                  </a:endParaRPr>
                </a:p>
              </p:txBody>
            </p:sp>
            <p:sp>
              <p:nvSpPr>
                <p:cNvPr id="106573" name="Rectangle 231"/>
                <p:cNvSpPr>
                  <a:spLocks noChangeArrowheads="1"/>
                </p:cNvSpPr>
                <p:nvPr/>
              </p:nvSpPr>
              <p:spPr bwMode="auto">
                <a:xfrm>
                  <a:off x="7358601" y="1998663"/>
                  <a:ext cx="1169988" cy="7937"/>
                </a:xfrm>
                <a:prstGeom prst="rect">
                  <a:avLst/>
                </a:prstGeom>
                <a:solidFill>
                  <a:srgbClr val="000000"/>
                </a:solidFill>
                <a:ln w="6350">
                  <a:solidFill>
                    <a:schemeClr val="tx1"/>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1" i="0" u="none" strike="noStrike" kern="1200" cap="none" spc="0" normalizeH="0" baseline="0" noProof="0">
                    <a:ln>
                      <a:noFill/>
                    </a:ln>
                    <a:solidFill>
                      <a:prstClr val="black"/>
                    </a:solidFill>
                    <a:effectLst/>
                    <a:uLnTx/>
                    <a:uFillTx/>
                    <a:latin typeface="Arial" charset="0"/>
                    <a:ea typeface="+mn-ea"/>
                    <a:cs typeface="+mn-cs"/>
                  </a:endParaRPr>
                </a:p>
              </p:txBody>
            </p:sp>
            <p:sp>
              <p:nvSpPr>
                <p:cNvPr id="106574" name="Rectangle 233"/>
                <p:cNvSpPr>
                  <a:spLocks noChangeArrowheads="1"/>
                </p:cNvSpPr>
                <p:nvPr/>
              </p:nvSpPr>
              <p:spPr bwMode="auto">
                <a:xfrm>
                  <a:off x="7566564" y="2259013"/>
                  <a:ext cx="962025" cy="95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1" i="0" u="none" strike="noStrike" kern="1200" cap="none" spc="0" normalizeH="0" baseline="0" noProof="0">
                    <a:ln>
                      <a:noFill/>
                    </a:ln>
                    <a:solidFill>
                      <a:prstClr val="black"/>
                    </a:solidFill>
                    <a:effectLst/>
                    <a:uLnTx/>
                    <a:uFillTx/>
                    <a:latin typeface="Arial" charset="0"/>
                    <a:ea typeface="+mn-ea"/>
                    <a:cs typeface="+mn-cs"/>
                  </a:endParaRPr>
                </a:p>
              </p:txBody>
            </p:sp>
            <p:sp>
              <p:nvSpPr>
                <p:cNvPr id="106575" name="Rectangle 234"/>
                <p:cNvSpPr>
                  <a:spLocks noChangeArrowheads="1"/>
                </p:cNvSpPr>
                <p:nvPr/>
              </p:nvSpPr>
              <p:spPr bwMode="auto">
                <a:xfrm>
                  <a:off x="7569739" y="5091113"/>
                  <a:ext cx="17462" cy="5588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1" i="0" u="none" strike="noStrike" kern="1200" cap="none" spc="0" normalizeH="0" baseline="0" noProof="0">
                    <a:ln>
                      <a:noFill/>
                    </a:ln>
                    <a:solidFill>
                      <a:prstClr val="black"/>
                    </a:solidFill>
                    <a:effectLst/>
                    <a:uLnTx/>
                    <a:uFillTx/>
                    <a:latin typeface="Arial" charset="0"/>
                    <a:ea typeface="+mn-ea"/>
                    <a:cs typeface="+mn-cs"/>
                  </a:endParaRPr>
                </a:p>
              </p:txBody>
            </p:sp>
            <p:sp>
              <p:nvSpPr>
                <p:cNvPr id="106576" name="Rectangle 235"/>
                <p:cNvSpPr>
                  <a:spLocks noChangeArrowheads="1"/>
                </p:cNvSpPr>
                <p:nvPr/>
              </p:nvSpPr>
              <p:spPr bwMode="auto">
                <a:xfrm>
                  <a:off x="7569739" y="5313363"/>
                  <a:ext cx="958850" cy="95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1" i="0" u="none" strike="noStrike" kern="1200" cap="none" spc="0" normalizeH="0" baseline="0" noProof="0">
                    <a:ln>
                      <a:noFill/>
                    </a:ln>
                    <a:solidFill>
                      <a:prstClr val="black"/>
                    </a:solidFill>
                    <a:effectLst/>
                    <a:uLnTx/>
                    <a:uFillTx/>
                    <a:latin typeface="Arial" charset="0"/>
                    <a:ea typeface="+mn-ea"/>
                    <a:cs typeface="+mn-cs"/>
                  </a:endParaRPr>
                </a:p>
              </p:txBody>
            </p:sp>
            <p:sp>
              <p:nvSpPr>
                <p:cNvPr id="106577" name="Rectangle 236"/>
                <p:cNvSpPr>
                  <a:spLocks noChangeArrowheads="1"/>
                </p:cNvSpPr>
                <p:nvPr/>
              </p:nvSpPr>
              <p:spPr bwMode="auto">
                <a:xfrm>
                  <a:off x="7569739" y="5422900"/>
                  <a:ext cx="958850" cy="95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1" i="0" u="none" strike="noStrike" kern="1200" cap="none" spc="0" normalizeH="0" baseline="0" noProof="0">
                    <a:ln>
                      <a:noFill/>
                    </a:ln>
                    <a:solidFill>
                      <a:prstClr val="black"/>
                    </a:solidFill>
                    <a:effectLst/>
                    <a:uLnTx/>
                    <a:uFillTx/>
                    <a:latin typeface="Arial" charset="0"/>
                    <a:ea typeface="+mn-ea"/>
                    <a:cs typeface="+mn-cs"/>
                  </a:endParaRPr>
                </a:p>
              </p:txBody>
            </p:sp>
            <p:sp>
              <p:nvSpPr>
                <p:cNvPr id="106578" name="Rectangle 237"/>
                <p:cNvSpPr>
                  <a:spLocks noChangeArrowheads="1"/>
                </p:cNvSpPr>
                <p:nvPr/>
              </p:nvSpPr>
              <p:spPr bwMode="auto">
                <a:xfrm>
                  <a:off x="7569739" y="5532438"/>
                  <a:ext cx="958850" cy="95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1" i="0" u="none" strike="noStrike" kern="1200" cap="none" spc="0" normalizeH="0" baseline="0" noProof="0">
                    <a:ln>
                      <a:noFill/>
                    </a:ln>
                    <a:solidFill>
                      <a:prstClr val="black"/>
                    </a:solidFill>
                    <a:effectLst/>
                    <a:uLnTx/>
                    <a:uFillTx/>
                    <a:latin typeface="Arial" charset="0"/>
                    <a:ea typeface="+mn-ea"/>
                    <a:cs typeface="+mn-cs"/>
                  </a:endParaRPr>
                </a:p>
              </p:txBody>
            </p:sp>
            <p:sp>
              <p:nvSpPr>
                <p:cNvPr id="106583" name="Freeform 242"/>
                <p:cNvSpPr>
                  <a:spLocks/>
                </p:cNvSpPr>
                <p:nvPr/>
              </p:nvSpPr>
              <p:spPr bwMode="auto">
                <a:xfrm>
                  <a:off x="7993601" y="4986338"/>
                  <a:ext cx="531813" cy="65087"/>
                </a:xfrm>
                <a:custGeom>
                  <a:avLst/>
                  <a:gdLst>
                    <a:gd name="T0" fmla="*/ 0 w 251"/>
                    <a:gd name="T1" fmla="*/ 0 h 54"/>
                    <a:gd name="T2" fmla="*/ 0 w 251"/>
                    <a:gd name="T3" fmla="*/ 2147483647 h 54"/>
                    <a:gd name="T4" fmla="*/ 2147483647 w 251"/>
                    <a:gd name="T5" fmla="*/ 2147483647 h 54"/>
                    <a:gd name="T6" fmla="*/ 2147483647 w 251"/>
                    <a:gd name="T7" fmla="*/ 2147483647 h 54"/>
                    <a:gd name="T8" fmla="*/ 2147483647 w 251"/>
                    <a:gd name="T9" fmla="*/ 2147483647 h 54"/>
                    <a:gd name="T10" fmla="*/ 2147483647 w 251"/>
                    <a:gd name="T11" fmla="*/ 2147483647 h 54"/>
                    <a:gd name="T12" fmla="*/ 2147483647 w 251"/>
                    <a:gd name="T13" fmla="*/ 2147483647 h 54"/>
                    <a:gd name="T14" fmla="*/ 2147483647 w 251"/>
                    <a:gd name="T15" fmla="*/ 2147483647 h 54"/>
                    <a:gd name="T16" fmla="*/ 2147483647 w 251"/>
                    <a:gd name="T17" fmla="*/ 0 h 54"/>
                    <a:gd name="T18" fmla="*/ 0 w 251"/>
                    <a:gd name="T19" fmla="*/ 0 h 5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51"/>
                    <a:gd name="T31" fmla="*/ 0 h 54"/>
                    <a:gd name="T32" fmla="*/ 251 w 251"/>
                    <a:gd name="T33" fmla="*/ 54 h 5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51" h="54">
                      <a:moveTo>
                        <a:pt x="0" y="0"/>
                      </a:moveTo>
                      <a:lnTo>
                        <a:pt x="0" y="52"/>
                      </a:lnTo>
                      <a:lnTo>
                        <a:pt x="2" y="52"/>
                      </a:lnTo>
                      <a:lnTo>
                        <a:pt x="2" y="54"/>
                      </a:lnTo>
                      <a:lnTo>
                        <a:pt x="251" y="54"/>
                      </a:lnTo>
                      <a:lnTo>
                        <a:pt x="251" y="46"/>
                      </a:lnTo>
                      <a:lnTo>
                        <a:pt x="4" y="46"/>
                      </a:lnTo>
                      <a:lnTo>
                        <a:pt x="8" y="50"/>
                      </a:lnTo>
                      <a:lnTo>
                        <a:pt x="8"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Arial"/>
                    <a:ea typeface="+mn-ea"/>
                    <a:cs typeface="+mn-cs"/>
                  </a:endParaRPr>
                </a:p>
              </p:txBody>
            </p:sp>
            <p:sp>
              <p:nvSpPr>
                <p:cNvPr id="106584" name="Rectangle 380"/>
                <p:cNvSpPr>
                  <a:spLocks noChangeArrowheads="1"/>
                </p:cNvSpPr>
                <p:nvPr/>
              </p:nvSpPr>
              <p:spPr bwMode="auto">
                <a:xfrm>
                  <a:off x="7571328" y="390144"/>
                  <a:ext cx="809625" cy="13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900" b="1" i="0" u="none" strike="noStrike" kern="1200" cap="none" spc="0" normalizeH="0" baseline="0" noProof="0">
                      <a:ln>
                        <a:noFill/>
                      </a:ln>
                      <a:solidFill>
                        <a:srgbClr val="000000"/>
                      </a:solidFill>
                      <a:effectLst/>
                      <a:uLnTx/>
                      <a:uFillTx/>
                      <a:latin typeface="Arial" charset="0"/>
                      <a:ea typeface="+mn-ea"/>
                      <a:cs typeface="+mn-cs"/>
                    </a:rPr>
                    <a:t>Midland Basin</a:t>
                  </a:r>
                  <a:endParaRPr kumimoji="0" lang="en-US" altLang="en-US" sz="1800" b="1" i="0" u="none" strike="noStrike" kern="1200" cap="none" spc="0" normalizeH="0" baseline="0" noProof="0">
                    <a:ln>
                      <a:noFill/>
                    </a:ln>
                    <a:solidFill>
                      <a:prstClr val="black"/>
                    </a:solidFill>
                    <a:effectLst/>
                    <a:uLnTx/>
                    <a:uFillTx/>
                    <a:latin typeface="Arial" charset="0"/>
                    <a:ea typeface="+mn-ea"/>
                    <a:cs typeface="+mn-cs"/>
                  </a:endParaRPr>
                </a:p>
              </p:txBody>
            </p:sp>
            <p:sp>
              <p:nvSpPr>
                <p:cNvPr id="106585" name="Rectangle 381"/>
                <p:cNvSpPr>
                  <a:spLocks noChangeArrowheads="1"/>
                </p:cNvSpPr>
                <p:nvPr/>
              </p:nvSpPr>
              <p:spPr bwMode="auto">
                <a:xfrm>
                  <a:off x="7671339" y="504825"/>
                  <a:ext cx="64268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900" b="1" i="0" u="none" strike="noStrike" kern="1200" cap="none" spc="0" normalizeH="0" baseline="0" noProof="0">
                      <a:ln>
                        <a:noFill/>
                      </a:ln>
                      <a:solidFill>
                        <a:srgbClr val="000000"/>
                      </a:solidFill>
                      <a:effectLst/>
                      <a:uLnTx/>
                      <a:uFillTx/>
                      <a:latin typeface="Arial" charset="0"/>
                      <a:ea typeface="+mn-ea"/>
                      <a:cs typeface="+mn-cs"/>
                    </a:rPr>
                    <a:t>Formations</a:t>
                  </a:r>
                  <a:endParaRPr kumimoji="0" lang="en-US" altLang="en-US" sz="1800" b="1" i="0" u="none" strike="noStrike" kern="1200" cap="none" spc="0" normalizeH="0" baseline="0" noProof="0">
                    <a:ln>
                      <a:noFill/>
                    </a:ln>
                    <a:solidFill>
                      <a:prstClr val="black"/>
                    </a:solidFill>
                    <a:effectLst/>
                    <a:uLnTx/>
                    <a:uFillTx/>
                    <a:latin typeface="Arial" charset="0"/>
                    <a:ea typeface="+mn-ea"/>
                    <a:cs typeface="+mn-cs"/>
                  </a:endParaRPr>
                </a:p>
              </p:txBody>
            </p:sp>
            <p:sp>
              <p:nvSpPr>
                <p:cNvPr id="106586" name="Rectangle 383"/>
                <p:cNvSpPr>
                  <a:spLocks noChangeArrowheads="1"/>
                </p:cNvSpPr>
                <p:nvPr/>
              </p:nvSpPr>
              <p:spPr bwMode="auto">
                <a:xfrm>
                  <a:off x="7441944" y="2444750"/>
                  <a:ext cx="439384"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700" b="1" i="0" u="none" strike="noStrike" kern="1200" cap="none" spc="0" normalizeH="0" baseline="0" noProof="0">
                      <a:ln>
                        <a:noFill/>
                      </a:ln>
                      <a:solidFill>
                        <a:srgbClr val="000000"/>
                      </a:solidFill>
                      <a:effectLst/>
                      <a:uLnTx/>
                      <a:uFillTx/>
                      <a:latin typeface="Arial" charset="0"/>
                      <a:ea typeface="+mn-ea"/>
                      <a:cs typeface="+mn-cs"/>
                    </a:rPr>
                    <a:t>Wolfcamp</a:t>
                  </a:r>
                  <a:endParaRPr kumimoji="0" lang="en-US" altLang="en-US" sz="1800" b="1" i="0" u="none" strike="noStrike" kern="1200" cap="none" spc="0" normalizeH="0" baseline="0" noProof="0">
                    <a:ln>
                      <a:noFill/>
                    </a:ln>
                    <a:solidFill>
                      <a:prstClr val="black"/>
                    </a:solidFill>
                    <a:effectLst/>
                    <a:uLnTx/>
                    <a:uFillTx/>
                    <a:latin typeface="Arial" charset="0"/>
                    <a:ea typeface="+mn-ea"/>
                    <a:cs typeface="+mn-cs"/>
                  </a:endParaRPr>
                </a:p>
              </p:txBody>
            </p:sp>
            <p:sp>
              <p:nvSpPr>
                <p:cNvPr id="106587" name="Rectangle 384"/>
                <p:cNvSpPr>
                  <a:spLocks noChangeArrowheads="1"/>
                </p:cNvSpPr>
                <p:nvPr/>
              </p:nvSpPr>
              <p:spPr bwMode="auto">
                <a:xfrm>
                  <a:off x="7523441" y="2681288"/>
                  <a:ext cx="24920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700" b="1" i="0" u="none" strike="noStrike" kern="1200" cap="none" spc="0" normalizeH="0" baseline="0" noProof="0">
                      <a:ln>
                        <a:noFill/>
                      </a:ln>
                      <a:solidFill>
                        <a:srgbClr val="000000"/>
                      </a:solidFill>
                      <a:effectLst/>
                      <a:uLnTx/>
                      <a:uFillTx/>
                      <a:latin typeface="Arial" charset="0"/>
                      <a:ea typeface="+mn-ea"/>
                      <a:cs typeface="+mn-cs"/>
                    </a:rPr>
                    <a:t>Cisco</a:t>
                  </a:r>
                  <a:endParaRPr kumimoji="0" lang="en-US" altLang="en-US" sz="700" b="1" i="0" u="none" strike="noStrike" kern="1200" cap="none" spc="0" normalizeH="0" baseline="0" noProof="0">
                    <a:ln>
                      <a:noFill/>
                    </a:ln>
                    <a:solidFill>
                      <a:prstClr val="black"/>
                    </a:solidFill>
                    <a:effectLst/>
                    <a:uLnTx/>
                    <a:uFillTx/>
                    <a:latin typeface="Arial" charset="0"/>
                    <a:ea typeface="+mn-ea"/>
                    <a:cs typeface="+mn-cs"/>
                  </a:endParaRPr>
                </a:p>
              </p:txBody>
            </p:sp>
            <p:sp>
              <p:nvSpPr>
                <p:cNvPr id="106588" name="Rectangle 385"/>
                <p:cNvSpPr>
                  <a:spLocks noChangeArrowheads="1"/>
                </p:cNvSpPr>
                <p:nvPr/>
              </p:nvSpPr>
              <p:spPr bwMode="auto">
                <a:xfrm>
                  <a:off x="7482525" y="2844800"/>
                  <a:ext cx="334456"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700" b="1" i="0" u="none" strike="noStrike" kern="1200" cap="none" spc="0" normalizeH="0" baseline="0" noProof="0">
                      <a:ln>
                        <a:noFill/>
                      </a:ln>
                      <a:solidFill>
                        <a:srgbClr val="000000"/>
                      </a:solidFill>
                      <a:effectLst/>
                      <a:uLnTx/>
                      <a:uFillTx/>
                      <a:latin typeface="Arial" charset="0"/>
                      <a:ea typeface="+mn-ea"/>
                      <a:cs typeface="+mn-cs"/>
                    </a:rPr>
                    <a:t>Canyon</a:t>
                  </a:r>
                  <a:endParaRPr kumimoji="0" lang="en-US" altLang="en-US" sz="700" b="1" i="0" u="none" strike="noStrike" kern="1200" cap="none" spc="0" normalizeH="0" baseline="0" noProof="0">
                    <a:ln>
                      <a:noFill/>
                    </a:ln>
                    <a:solidFill>
                      <a:prstClr val="black"/>
                    </a:solidFill>
                    <a:effectLst/>
                    <a:uLnTx/>
                    <a:uFillTx/>
                    <a:latin typeface="Arial" charset="0"/>
                    <a:ea typeface="+mn-ea"/>
                    <a:cs typeface="+mn-cs"/>
                  </a:endParaRPr>
                </a:p>
              </p:txBody>
            </p:sp>
            <p:sp>
              <p:nvSpPr>
                <p:cNvPr id="106589" name="Rectangle 386"/>
                <p:cNvSpPr>
                  <a:spLocks noChangeArrowheads="1"/>
                </p:cNvSpPr>
                <p:nvPr/>
              </p:nvSpPr>
              <p:spPr bwMode="auto">
                <a:xfrm>
                  <a:off x="7666576" y="2992438"/>
                  <a:ext cx="306585"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700" b="1" i="0" u="none" strike="noStrike" kern="1200" cap="none" spc="0" normalizeH="0" baseline="0" noProof="0">
                      <a:ln>
                        <a:noFill/>
                      </a:ln>
                      <a:solidFill>
                        <a:srgbClr val="000000"/>
                      </a:solidFill>
                      <a:effectLst/>
                      <a:uLnTx/>
                      <a:uFillTx/>
                      <a:latin typeface="Arial" charset="0"/>
                      <a:ea typeface="+mn-ea"/>
                      <a:cs typeface="+mn-cs"/>
                    </a:rPr>
                    <a:t>Strawn</a:t>
                  </a:r>
                  <a:endParaRPr kumimoji="0" lang="en-US" altLang="en-US" sz="1800" b="1" i="0" u="none" strike="noStrike" kern="1200" cap="none" spc="0" normalizeH="0" baseline="0" noProof="0">
                    <a:ln>
                      <a:noFill/>
                    </a:ln>
                    <a:solidFill>
                      <a:prstClr val="black"/>
                    </a:solidFill>
                    <a:effectLst/>
                    <a:uLnTx/>
                    <a:uFillTx/>
                    <a:latin typeface="Arial" charset="0"/>
                    <a:ea typeface="+mn-ea"/>
                    <a:cs typeface="+mn-cs"/>
                  </a:endParaRPr>
                </a:p>
              </p:txBody>
            </p:sp>
            <p:sp>
              <p:nvSpPr>
                <p:cNvPr id="106590" name="Rectangle 387"/>
                <p:cNvSpPr>
                  <a:spLocks noChangeArrowheads="1"/>
                </p:cNvSpPr>
                <p:nvPr/>
              </p:nvSpPr>
              <p:spPr bwMode="auto">
                <a:xfrm>
                  <a:off x="7679276" y="3162300"/>
                  <a:ext cx="25412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700" b="1" i="0" u="none" strike="noStrike" kern="1200" cap="none" spc="0" normalizeH="0" baseline="0" noProof="0">
                      <a:ln>
                        <a:noFill/>
                      </a:ln>
                      <a:solidFill>
                        <a:srgbClr val="000000"/>
                      </a:solidFill>
                      <a:effectLst/>
                      <a:uLnTx/>
                      <a:uFillTx/>
                      <a:latin typeface="Arial" charset="0"/>
                      <a:ea typeface="+mn-ea"/>
                      <a:cs typeface="+mn-cs"/>
                    </a:rPr>
                    <a:t>Atoka</a:t>
                  </a:r>
                  <a:endParaRPr kumimoji="0" lang="en-US" altLang="en-US" sz="1800" b="1" i="0" u="none" strike="noStrike" kern="1200" cap="none" spc="0" normalizeH="0" baseline="0" noProof="0">
                    <a:ln>
                      <a:noFill/>
                    </a:ln>
                    <a:solidFill>
                      <a:prstClr val="black"/>
                    </a:solidFill>
                    <a:effectLst/>
                    <a:uLnTx/>
                    <a:uFillTx/>
                    <a:latin typeface="Arial" charset="0"/>
                    <a:ea typeface="+mn-ea"/>
                    <a:cs typeface="+mn-cs"/>
                  </a:endParaRPr>
                </a:p>
              </p:txBody>
            </p:sp>
            <p:sp>
              <p:nvSpPr>
                <p:cNvPr id="106591" name="Rectangle 389"/>
                <p:cNvSpPr>
                  <a:spLocks noChangeArrowheads="1"/>
                </p:cNvSpPr>
                <p:nvPr/>
              </p:nvSpPr>
              <p:spPr bwMode="auto">
                <a:xfrm>
                  <a:off x="7706264" y="3722688"/>
                  <a:ext cx="47709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700" b="1" i="0" u="none" strike="noStrike" kern="1200" cap="none" spc="0" normalizeH="0" baseline="0" noProof="0">
                      <a:ln>
                        <a:noFill/>
                      </a:ln>
                      <a:solidFill>
                        <a:srgbClr val="000000"/>
                      </a:solidFill>
                      <a:effectLst/>
                      <a:uLnTx/>
                      <a:uFillTx/>
                      <a:latin typeface="Arial" charset="0"/>
                      <a:ea typeface="+mn-ea"/>
                      <a:cs typeface="+mn-cs"/>
                    </a:rPr>
                    <a:t>L. Miss Lm</a:t>
                  </a:r>
                  <a:endParaRPr kumimoji="0" lang="en-US" altLang="en-US" sz="1800" b="1" i="0" u="none" strike="noStrike" kern="1200" cap="none" spc="0" normalizeH="0" baseline="0" noProof="0">
                    <a:ln>
                      <a:noFill/>
                    </a:ln>
                    <a:solidFill>
                      <a:prstClr val="black"/>
                    </a:solidFill>
                    <a:effectLst/>
                    <a:uLnTx/>
                    <a:uFillTx/>
                    <a:latin typeface="Arial" charset="0"/>
                    <a:ea typeface="+mn-ea"/>
                    <a:cs typeface="+mn-cs"/>
                  </a:endParaRPr>
                </a:p>
              </p:txBody>
            </p:sp>
            <p:sp>
              <p:nvSpPr>
                <p:cNvPr id="106592" name="Rectangle 391"/>
                <p:cNvSpPr>
                  <a:spLocks noChangeArrowheads="1"/>
                </p:cNvSpPr>
                <p:nvPr/>
              </p:nvSpPr>
              <p:spPr bwMode="auto">
                <a:xfrm>
                  <a:off x="7745951" y="4008438"/>
                  <a:ext cx="432826"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700" b="1" i="0" u="none" strike="noStrike" kern="1200" cap="none" spc="0" normalizeH="0" baseline="0" noProof="0">
                      <a:ln>
                        <a:noFill/>
                      </a:ln>
                      <a:solidFill>
                        <a:srgbClr val="000000"/>
                      </a:solidFill>
                      <a:effectLst/>
                      <a:uLnTx/>
                      <a:uFillTx/>
                      <a:latin typeface="Arial" charset="0"/>
                      <a:ea typeface="+mn-ea"/>
                      <a:cs typeface="+mn-cs"/>
                    </a:rPr>
                    <a:t>Woodford</a:t>
                  </a:r>
                  <a:endParaRPr kumimoji="0" lang="en-US" altLang="en-US" sz="1800" b="1" i="0" u="none" strike="noStrike" kern="1200" cap="none" spc="0" normalizeH="0" baseline="0" noProof="0">
                    <a:ln>
                      <a:noFill/>
                    </a:ln>
                    <a:solidFill>
                      <a:prstClr val="black"/>
                    </a:solidFill>
                    <a:effectLst/>
                    <a:uLnTx/>
                    <a:uFillTx/>
                    <a:latin typeface="Arial" charset="0"/>
                    <a:ea typeface="+mn-ea"/>
                    <a:cs typeface="+mn-cs"/>
                  </a:endParaRPr>
                </a:p>
              </p:txBody>
            </p:sp>
            <p:sp>
              <p:nvSpPr>
                <p:cNvPr id="106593" name="Rectangle 392"/>
                <p:cNvSpPr>
                  <a:spLocks noChangeArrowheads="1"/>
                </p:cNvSpPr>
                <p:nvPr/>
              </p:nvSpPr>
              <p:spPr bwMode="auto">
                <a:xfrm>
                  <a:off x="7557039" y="4398963"/>
                  <a:ext cx="928140"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700" b="1" i="0" u="none" strike="noStrike" kern="1200" cap="none" spc="0" normalizeH="0" baseline="0" noProof="0" dirty="0">
                      <a:ln>
                        <a:noFill/>
                      </a:ln>
                      <a:solidFill>
                        <a:srgbClr val="000000"/>
                      </a:solidFill>
                      <a:effectLst/>
                      <a:uLnTx/>
                      <a:uFillTx/>
                      <a:latin typeface="Arial" charset="0"/>
                      <a:ea typeface="+mn-ea"/>
                      <a:cs typeface="+mn-cs"/>
                    </a:rPr>
                    <a:t>Devonian (</a:t>
                  </a:r>
                  <a:r>
                    <a:rPr kumimoji="0" lang="en-US" altLang="en-US" sz="700" b="1" i="0" u="none" strike="noStrike" kern="1200" cap="none" spc="0" normalizeH="0" baseline="0" noProof="0" dirty="0" err="1">
                      <a:ln>
                        <a:noFill/>
                      </a:ln>
                      <a:solidFill>
                        <a:srgbClr val="000000"/>
                      </a:solidFill>
                      <a:effectLst/>
                      <a:uLnTx/>
                      <a:uFillTx/>
                      <a:latin typeface="Arial" charset="0"/>
                      <a:ea typeface="+mn-ea"/>
                      <a:cs typeface="+mn-cs"/>
                    </a:rPr>
                    <a:t>Thirtyone</a:t>
                  </a:r>
                  <a:r>
                    <a:rPr kumimoji="0" lang="en-US" altLang="en-US" sz="700" b="1" i="0" u="none" strike="noStrike" kern="1200" cap="none" spc="0" normalizeH="0" baseline="0" noProof="0" dirty="0">
                      <a:ln>
                        <a:noFill/>
                      </a:ln>
                      <a:solidFill>
                        <a:srgbClr val="000000"/>
                      </a:solidFill>
                      <a:effectLst/>
                      <a:uLnTx/>
                      <a:uFillTx/>
                      <a:latin typeface="Arial" charset="0"/>
                      <a:ea typeface="+mn-ea"/>
                      <a:cs typeface="+mn-cs"/>
                    </a:rPr>
                    <a:t>)</a:t>
                  </a:r>
                  <a:endParaRPr kumimoji="0" lang="en-US" altLang="en-US" sz="1800" b="1"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106594" name="Rectangle 393"/>
                <p:cNvSpPr>
                  <a:spLocks noChangeArrowheads="1"/>
                </p:cNvSpPr>
                <p:nvPr/>
              </p:nvSpPr>
              <p:spPr bwMode="auto">
                <a:xfrm>
                  <a:off x="7451637" y="4533542"/>
                  <a:ext cx="105419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700" b="1" i="0" u="none" strike="noStrike" kern="1200" cap="none" spc="0" normalizeH="0" baseline="0" noProof="0" dirty="0">
                      <a:ln>
                        <a:noFill/>
                      </a:ln>
                      <a:solidFill>
                        <a:srgbClr val="000000"/>
                      </a:solidFill>
                      <a:effectLst/>
                      <a:uLnTx/>
                      <a:uFillTx/>
                      <a:latin typeface="Arial" charset="0"/>
                      <a:ea typeface="+mn-ea"/>
                      <a:cs typeface="+mn-cs"/>
                    </a:rPr>
                    <a:t>Upper Silurian (</a:t>
                  </a:r>
                  <a:r>
                    <a:rPr kumimoji="0" lang="en-US" altLang="en-US" sz="700" b="1" i="0" u="none" strike="noStrike" kern="1200" cap="none" spc="0" normalizeH="0" baseline="0" noProof="0" dirty="0" err="1">
                      <a:ln>
                        <a:noFill/>
                      </a:ln>
                      <a:solidFill>
                        <a:srgbClr val="000000"/>
                      </a:solidFill>
                      <a:effectLst/>
                      <a:uLnTx/>
                      <a:uFillTx/>
                      <a:latin typeface="Arial" charset="0"/>
                      <a:ea typeface="+mn-ea"/>
                      <a:cs typeface="+mn-cs"/>
                    </a:rPr>
                    <a:t>Wristen</a:t>
                  </a:r>
                  <a:r>
                    <a:rPr kumimoji="0" lang="en-US" altLang="en-US" sz="700" b="1" i="0" u="none" strike="noStrike" kern="1200" cap="none" spc="0" normalizeH="0" baseline="0" noProof="0" dirty="0">
                      <a:ln>
                        <a:noFill/>
                      </a:ln>
                      <a:solidFill>
                        <a:srgbClr val="000000"/>
                      </a:solidFill>
                      <a:effectLst/>
                      <a:uLnTx/>
                      <a:uFillTx/>
                      <a:latin typeface="Arial" charset="0"/>
                      <a:ea typeface="+mn-ea"/>
                      <a:cs typeface="+mn-cs"/>
                    </a:rPr>
                    <a:t>)</a:t>
                  </a:r>
                  <a:endParaRPr kumimoji="0" lang="en-US" altLang="en-US" sz="1800" b="1"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106595" name="Rectangle 394"/>
                <p:cNvSpPr>
                  <a:spLocks noChangeArrowheads="1"/>
                </p:cNvSpPr>
                <p:nvPr/>
              </p:nvSpPr>
              <p:spPr bwMode="auto">
                <a:xfrm>
                  <a:off x="7706264" y="4783138"/>
                  <a:ext cx="478731"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700" b="1" i="0" u="none" strike="noStrike" kern="1200" cap="none" spc="0" normalizeH="0" baseline="0" noProof="0">
                      <a:ln>
                        <a:noFill/>
                      </a:ln>
                      <a:solidFill>
                        <a:srgbClr val="000000"/>
                      </a:solidFill>
                      <a:effectLst/>
                      <a:uLnTx/>
                      <a:uFillTx/>
                      <a:latin typeface="Arial" charset="0"/>
                      <a:ea typeface="+mn-ea"/>
                      <a:cs typeface="+mn-cs"/>
                    </a:rPr>
                    <a:t>Fusselman</a:t>
                  </a:r>
                  <a:endParaRPr kumimoji="0" lang="en-US" altLang="en-US" sz="1800" b="1" i="0" u="none" strike="noStrike" kern="1200" cap="none" spc="0" normalizeH="0" baseline="0" noProof="0">
                    <a:ln>
                      <a:noFill/>
                    </a:ln>
                    <a:solidFill>
                      <a:prstClr val="black"/>
                    </a:solidFill>
                    <a:effectLst/>
                    <a:uLnTx/>
                    <a:uFillTx/>
                    <a:latin typeface="Arial" charset="0"/>
                    <a:ea typeface="+mn-ea"/>
                    <a:cs typeface="+mn-cs"/>
                  </a:endParaRPr>
                </a:p>
              </p:txBody>
            </p:sp>
            <p:sp>
              <p:nvSpPr>
                <p:cNvPr id="106596" name="Rectangle 395"/>
                <p:cNvSpPr>
                  <a:spLocks noChangeArrowheads="1"/>
                </p:cNvSpPr>
                <p:nvPr/>
              </p:nvSpPr>
              <p:spPr bwMode="auto">
                <a:xfrm>
                  <a:off x="7472901" y="4987925"/>
                  <a:ext cx="377083"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700" b="1" i="0" u="none" strike="noStrike" kern="1200" cap="none" spc="0" normalizeH="0" baseline="0" noProof="0">
                      <a:ln>
                        <a:noFill/>
                      </a:ln>
                      <a:solidFill>
                        <a:srgbClr val="000000"/>
                      </a:solidFill>
                      <a:effectLst/>
                      <a:uLnTx/>
                      <a:uFillTx/>
                      <a:latin typeface="Arial" charset="0"/>
                      <a:ea typeface="+mn-ea"/>
                      <a:cs typeface="+mn-cs"/>
                    </a:rPr>
                    <a:t>Montoya</a:t>
                  </a:r>
                  <a:endParaRPr kumimoji="0" lang="en-US" altLang="en-US" sz="1800" b="1" i="0" u="none" strike="noStrike" kern="1200" cap="none" spc="0" normalizeH="0" baseline="0" noProof="0">
                    <a:ln>
                      <a:noFill/>
                    </a:ln>
                    <a:solidFill>
                      <a:prstClr val="black"/>
                    </a:solidFill>
                    <a:effectLst/>
                    <a:uLnTx/>
                    <a:uFillTx/>
                    <a:latin typeface="Arial" charset="0"/>
                    <a:ea typeface="+mn-ea"/>
                    <a:cs typeface="+mn-cs"/>
                  </a:endParaRPr>
                </a:p>
              </p:txBody>
            </p:sp>
            <p:sp>
              <p:nvSpPr>
                <p:cNvPr id="106597" name="Rectangle 396"/>
                <p:cNvSpPr>
                  <a:spLocks noChangeArrowheads="1"/>
                </p:cNvSpPr>
                <p:nvPr/>
              </p:nvSpPr>
              <p:spPr bwMode="auto">
                <a:xfrm>
                  <a:off x="7698343" y="5711825"/>
                  <a:ext cx="50988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700" b="1" i="0" u="none" strike="noStrike" kern="1200" cap="none" spc="0" normalizeH="0" baseline="0" noProof="0">
                      <a:ln>
                        <a:noFill/>
                      </a:ln>
                      <a:solidFill>
                        <a:srgbClr val="000000"/>
                      </a:solidFill>
                      <a:effectLst/>
                      <a:uLnTx/>
                      <a:uFillTx/>
                      <a:latin typeface="Arial" charset="0"/>
                      <a:ea typeface="+mn-ea"/>
                      <a:cs typeface="+mn-cs"/>
                    </a:rPr>
                    <a:t>Ellenburger</a:t>
                  </a:r>
                  <a:endParaRPr kumimoji="0" lang="en-US" altLang="en-US" sz="1800" b="1" i="0" u="none" strike="noStrike" kern="1200" cap="none" spc="0" normalizeH="0" baseline="0" noProof="0">
                    <a:ln>
                      <a:noFill/>
                    </a:ln>
                    <a:solidFill>
                      <a:prstClr val="black"/>
                    </a:solidFill>
                    <a:effectLst/>
                    <a:uLnTx/>
                    <a:uFillTx/>
                    <a:latin typeface="Arial" charset="0"/>
                    <a:ea typeface="+mn-ea"/>
                    <a:cs typeface="+mn-cs"/>
                  </a:endParaRPr>
                </a:p>
              </p:txBody>
            </p:sp>
            <p:sp>
              <p:nvSpPr>
                <p:cNvPr id="106598" name="Rectangle 397"/>
                <p:cNvSpPr>
                  <a:spLocks noChangeArrowheads="1"/>
                </p:cNvSpPr>
                <p:nvPr/>
              </p:nvSpPr>
              <p:spPr bwMode="auto">
                <a:xfrm>
                  <a:off x="7753889" y="763588"/>
                  <a:ext cx="31642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700" b="1" i="0" u="none" strike="noStrike" kern="1200" cap="none" spc="0" normalizeH="0" baseline="0" noProof="0">
                      <a:ln>
                        <a:noFill/>
                      </a:ln>
                      <a:solidFill>
                        <a:srgbClr val="000000"/>
                      </a:solidFill>
                      <a:effectLst/>
                      <a:uLnTx/>
                      <a:uFillTx/>
                      <a:latin typeface="Arial" charset="0"/>
                      <a:ea typeface="+mn-ea"/>
                      <a:cs typeface="+mn-cs"/>
                    </a:rPr>
                    <a:t>Rustler</a:t>
                  </a:r>
                  <a:endParaRPr kumimoji="0" lang="en-US" altLang="en-US" sz="1800" b="1" i="0" u="none" strike="noStrike" kern="1200" cap="none" spc="0" normalizeH="0" baseline="0" noProof="0">
                    <a:ln>
                      <a:noFill/>
                    </a:ln>
                    <a:solidFill>
                      <a:prstClr val="black"/>
                    </a:solidFill>
                    <a:effectLst/>
                    <a:uLnTx/>
                    <a:uFillTx/>
                    <a:latin typeface="Arial" charset="0"/>
                    <a:ea typeface="+mn-ea"/>
                    <a:cs typeface="+mn-cs"/>
                  </a:endParaRPr>
                </a:p>
              </p:txBody>
            </p:sp>
            <p:sp>
              <p:nvSpPr>
                <p:cNvPr id="106599" name="Rectangle 410"/>
                <p:cNvSpPr>
                  <a:spLocks noChangeArrowheads="1"/>
                </p:cNvSpPr>
                <p:nvPr/>
              </p:nvSpPr>
              <p:spPr bwMode="auto">
                <a:xfrm>
                  <a:off x="7782661" y="1093745"/>
                  <a:ext cx="291830"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700" b="1" i="0" u="none" strike="noStrike" kern="1200" cap="none" spc="0" normalizeH="0" baseline="0" noProof="0" dirty="0" err="1">
                      <a:ln>
                        <a:noFill/>
                      </a:ln>
                      <a:solidFill>
                        <a:srgbClr val="000000"/>
                      </a:solidFill>
                      <a:effectLst/>
                      <a:uLnTx/>
                      <a:uFillTx/>
                      <a:latin typeface="Arial" charset="0"/>
                      <a:ea typeface="+mn-ea"/>
                      <a:cs typeface="+mn-cs"/>
                    </a:rPr>
                    <a:t>Tansill</a:t>
                  </a:r>
                  <a:endParaRPr kumimoji="0" lang="en-US" altLang="en-US" sz="1800" b="1"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106600" name="Rectangle 412"/>
                <p:cNvSpPr>
                  <a:spLocks noChangeArrowheads="1"/>
                </p:cNvSpPr>
                <p:nvPr/>
              </p:nvSpPr>
              <p:spPr bwMode="auto">
                <a:xfrm>
                  <a:off x="7814997" y="1414463"/>
                  <a:ext cx="28527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700" b="1" i="0" u="none" strike="noStrike" kern="1200" cap="none" spc="0" normalizeH="0" baseline="0" noProof="0" dirty="0">
                      <a:ln>
                        <a:noFill/>
                      </a:ln>
                      <a:solidFill>
                        <a:srgbClr val="000000"/>
                      </a:solidFill>
                      <a:effectLst/>
                      <a:uLnTx/>
                      <a:uFillTx/>
                      <a:latin typeface="Arial" charset="0"/>
                      <a:ea typeface="+mn-ea"/>
                      <a:cs typeface="+mn-cs"/>
                    </a:rPr>
                    <a:t>Queen</a:t>
                  </a:r>
                  <a:endParaRPr kumimoji="0" lang="en-US" altLang="en-US" sz="1800" b="1"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106601" name="Rectangle 413"/>
                <p:cNvSpPr>
                  <a:spLocks noChangeArrowheads="1"/>
                </p:cNvSpPr>
                <p:nvPr/>
              </p:nvSpPr>
              <p:spPr bwMode="auto">
                <a:xfrm>
                  <a:off x="7706640" y="1695608"/>
                  <a:ext cx="50824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700" b="1" i="0" u="none" strike="noStrike" kern="1200" cap="none" spc="0" normalizeH="0" baseline="0" noProof="0" dirty="0">
                      <a:ln>
                        <a:noFill/>
                      </a:ln>
                      <a:solidFill>
                        <a:srgbClr val="000000"/>
                      </a:solidFill>
                      <a:effectLst/>
                      <a:uLnTx/>
                      <a:uFillTx/>
                      <a:latin typeface="Arial" charset="0"/>
                      <a:ea typeface="+mn-ea"/>
                      <a:cs typeface="+mn-cs"/>
                    </a:rPr>
                    <a:t>San Andres</a:t>
                  </a:r>
                  <a:endParaRPr kumimoji="0" lang="en-US" altLang="en-US" sz="1800" b="1"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106602" name="Rectangle 414"/>
                <p:cNvSpPr>
                  <a:spLocks noChangeArrowheads="1"/>
                </p:cNvSpPr>
                <p:nvPr/>
              </p:nvSpPr>
              <p:spPr bwMode="auto">
                <a:xfrm>
                  <a:off x="7656594" y="1304925"/>
                  <a:ext cx="57546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700" b="1" i="0" u="none" strike="noStrike" kern="1200" cap="none" spc="0" normalizeH="0" baseline="0" noProof="0" dirty="0">
                      <a:ln>
                        <a:noFill/>
                      </a:ln>
                      <a:solidFill>
                        <a:srgbClr val="000000"/>
                      </a:solidFill>
                      <a:effectLst/>
                      <a:uLnTx/>
                      <a:uFillTx/>
                      <a:latin typeface="Arial" charset="0"/>
                      <a:ea typeface="+mn-ea"/>
                      <a:cs typeface="+mn-cs"/>
                    </a:rPr>
                    <a:t>Seven Rivers</a:t>
                  </a:r>
                  <a:endParaRPr kumimoji="0" lang="en-US" altLang="en-US" sz="1800" b="1"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106603" name="Rectangle 415"/>
                <p:cNvSpPr>
                  <a:spLocks noChangeArrowheads="1"/>
                </p:cNvSpPr>
                <p:nvPr/>
              </p:nvSpPr>
              <p:spPr bwMode="auto">
                <a:xfrm>
                  <a:off x="7740602" y="1523957"/>
                  <a:ext cx="41315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700" b="1" i="0" u="none" strike="noStrike" kern="1200" cap="none" spc="0" normalizeH="0" baseline="0" noProof="0" dirty="0" err="1">
                      <a:ln>
                        <a:noFill/>
                      </a:ln>
                      <a:solidFill>
                        <a:srgbClr val="000000"/>
                      </a:solidFill>
                      <a:effectLst/>
                      <a:uLnTx/>
                      <a:uFillTx/>
                      <a:latin typeface="Arial" charset="0"/>
                      <a:ea typeface="+mn-ea"/>
                      <a:cs typeface="+mn-cs"/>
                    </a:rPr>
                    <a:t>Grayburg</a:t>
                  </a:r>
                  <a:endParaRPr kumimoji="0" lang="en-US" altLang="en-US" sz="1800" b="1"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106607" name="Rectangle 437"/>
                <p:cNvSpPr>
                  <a:spLocks noChangeArrowheads="1"/>
                </p:cNvSpPr>
                <p:nvPr/>
              </p:nvSpPr>
              <p:spPr bwMode="auto">
                <a:xfrm>
                  <a:off x="7830089" y="5116513"/>
                  <a:ext cx="319701"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600" b="1" i="0" u="none" strike="noStrike" kern="1200" cap="none" spc="0" normalizeH="0" baseline="0" noProof="0" dirty="0">
                      <a:ln>
                        <a:noFill/>
                      </a:ln>
                      <a:solidFill>
                        <a:srgbClr val="000000"/>
                      </a:solidFill>
                      <a:effectLst/>
                      <a:uLnTx/>
                      <a:uFillTx/>
                      <a:latin typeface="Arial" charset="0"/>
                      <a:ea typeface="+mn-ea"/>
                      <a:cs typeface="+mn-cs"/>
                    </a:rPr>
                    <a:t>Bromide</a:t>
                  </a:r>
                  <a:endParaRPr kumimoji="0" lang="en-US" altLang="en-US" sz="1600" b="1"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106608" name="Rectangle 438"/>
                <p:cNvSpPr>
                  <a:spLocks noChangeArrowheads="1"/>
                </p:cNvSpPr>
                <p:nvPr/>
              </p:nvSpPr>
              <p:spPr bwMode="auto">
                <a:xfrm>
                  <a:off x="7591964" y="5207000"/>
                  <a:ext cx="300027"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500" b="1" i="0" u="none" strike="noStrike" kern="1200" cap="none" spc="0" normalizeH="0" baseline="0" noProof="0">
                      <a:ln>
                        <a:noFill/>
                      </a:ln>
                      <a:solidFill>
                        <a:srgbClr val="000000"/>
                      </a:solidFill>
                      <a:effectLst/>
                      <a:uLnTx/>
                      <a:uFillTx/>
                      <a:latin typeface="Arial" charset="0"/>
                      <a:ea typeface="+mn-ea"/>
                      <a:cs typeface="+mn-cs"/>
                    </a:rPr>
                    <a:t>Tulip Crk.</a:t>
                  </a:r>
                  <a:endParaRPr kumimoji="0" lang="en-US" altLang="en-US" sz="1800" b="1" i="0" u="none" strike="noStrike" kern="1200" cap="none" spc="0" normalizeH="0" baseline="0" noProof="0">
                    <a:ln>
                      <a:noFill/>
                    </a:ln>
                    <a:solidFill>
                      <a:prstClr val="black"/>
                    </a:solidFill>
                    <a:effectLst/>
                    <a:uLnTx/>
                    <a:uFillTx/>
                    <a:latin typeface="Arial" charset="0"/>
                    <a:ea typeface="+mn-ea"/>
                    <a:cs typeface="+mn-cs"/>
                  </a:endParaRPr>
                </a:p>
              </p:txBody>
            </p:sp>
            <p:sp>
              <p:nvSpPr>
                <p:cNvPr id="106609" name="Rectangle 439"/>
                <p:cNvSpPr>
                  <a:spLocks noChangeArrowheads="1"/>
                </p:cNvSpPr>
                <p:nvPr/>
              </p:nvSpPr>
              <p:spPr bwMode="auto">
                <a:xfrm>
                  <a:off x="7591964" y="5314950"/>
                  <a:ext cx="201658"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500" b="1" i="0" u="none" strike="noStrike" kern="1200" cap="none" spc="0" normalizeH="0" baseline="0" noProof="0">
                      <a:ln>
                        <a:noFill/>
                      </a:ln>
                      <a:solidFill>
                        <a:srgbClr val="000000"/>
                      </a:solidFill>
                      <a:effectLst/>
                      <a:uLnTx/>
                      <a:uFillTx/>
                      <a:latin typeface="Arial" charset="0"/>
                      <a:ea typeface="+mn-ea"/>
                      <a:cs typeface="+mn-cs"/>
                    </a:rPr>
                    <a:t>Mclish</a:t>
                  </a:r>
                  <a:endParaRPr kumimoji="0" lang="en-US" altLang="en-US" sz="1800" b="1" i="0" u="none" strike="noStrike" kern="1200" cap="none" spc="0" normalizeH="0" baseline="0" noProof="0">
                    <a:ln>
                      <a:noFill/>
                    </a:ln>
                    <a:solidFill>
                      <a:prstClr val="black"/>
                    </a:solidFill>
                    <a:effectLst/>
                    <a:uLnTx/>
                    <a:uFillTx/>
                    <a:latin typeface="Arial" charset="0"/>
                    <a:ea typeface="+mn-ea"/>
                    <a:cs typeface="+mn-cs"/>
                  </a:endParaRPr>
                </a:p>
              </p:txBody>
            </p:sp>
            <p:sp>
              <p:nvSpPr>
                <p:cNvPr id="106610" name="Rectangle 440"/>
                <p:cNvSpPr>
                  <a:spLocks noChangeArrowheads="1"/>
                </p:cNvSpPr>
                <p:nvPr/>
              </p:nvSpPr>
              <p:spPr bwMode="auto">
                <a:xfrm>
                  <a:off x="7591964" y="5422900"/>
                  <a:ext cx="286911"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500" b="1" i="0" u="none" strike="noStrike" kern="1200" cap="none" spc="0" normalizeH="0" baseline="0" noProof="0">
                      <a:ln>
                        <a:noFill/>
                      </a:ln>
                      <a:solidFill>
                        <a:srgbClr val="000000"/>
                      </a:solidFill>
                      <a:effectLst/>
                      <a:uLnTx/>
                      <a:uFillTx/>
                      <a:latin typeface="Arial" charset="0"/>
                      <a:ea typeface="+mn-ea"/>
                      <a:cs typeface="+mn-cs"/>
                    </a:rPr>
                    <a:t>Oil Creek</a:t>
                  </a:r>
                  <a:endParaRPr kumimoji="0" lang="en-US" altLang="en-US" sz="1800" b="1" i="0" u="none" strike="noStrike" kern="1200" cap="none" spc="0" normalizeH="0" baseline="0" noProof="0">
                    <a:ln>
                      <a:noFill/>
                    </a:ln>
                    <a:solidFill>
                      <a:prstClr val="black"/>
                    </a:solidFill>
                    <a:effectLst/>
                    <a:uLnTx/>
                    <a:uFillTx/>
                    <a:latin typeface="Arial" charset="0"/>
                    <a:ea typeface="+mn-ea"/>
                    <a:cs typeface="+mn-cs"/>
                  </a:endParaRPr>
                </a:p>
              </p:txBody>
            </p:sp>
            <p:sp>
              <p:nvSpPr>
                <p:cNvPr id="106611" name="Rectangle 441"/>
                <p:cNvSpPr>
                  <a:spLocks noChangeArrowheads="1"/>
                </p:cNvSpPr>
                <p:nvPr/>
              </p:nvSpPr>
              <p:spPr bwMode="auto">
                <a:xfrm rot="16200000">
                  <a:off x="7237710" y="5314633"/>
                  <a:ext cx="378309" cy="110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700" b="1" i="0" u="none" strike="noStrike" kern="1200" cap="none" spc="0" normalizeH="0" baseline="0" noProof="0">
                      <a:ln>
                        <a:noFill/>
                      </a:ln>
                      <a:solidFill>
                        <a:srgbClr val="000000"/>
                      </a:solidFill>
                      <a:effectLst/>
                      <a:uLnTx/>
                      <a:uFillTx/>
                      <a:latin typeface="Arial" charset="0"/>
                      <a:ea typeface="+mn-ea"/>
                      <a:cs typeface="+mn-cs"/>
                    </a:rPr>
                    <a:t>Simpson</a:t>
                  </a:r>
                  <a:endParaRPr kumimoji="0" lang="en-US" altLang="en-US" sz="1800" b="1" i="0" u="none" strike="noStrike" kern="1200" cap="none" spc="0" normalizeH="0" baseline="0" noProof="0">
                    <a:ln>
                      <a:noFill/>
                    </a:ln>
                    <a:solidFill>
                      <a:prstClr val="black"/>
                    </a:solidFill>
                    <a:effectLst/>
                    <a:uLnTx/>
                    <a:uFillTx/>
                    <a:latin typeface="Arial" charset="0"/>
                    <a:ea typeface="+mn-ea"/>
                    <a:cs typeface="+mn-cs"/>
                  </a:endParaRPr>
                </a:p>
              </p:txBody>
            </p:sp>
            <p:sp>
              <p:nvSpPr>
                <p:cNvPr id="106612" name="Rectangle 442"/>
                <p:cNvSpPr>
                  <a:spLocks noChangeArrowheads="1"/>
                </p:cNvSpPr>
                <p:nvPr/>
              </p:nvSpPr>
              <p:spPr bwMode="auto">
                <a:xfrm>
                  <a:off x="8082501" y="5245100"/>
                  <a:ext cx="329538"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500" b="1" i="0" u="none" strike="noStrike" kern="1200" cap="none" spc="0" normalizeH="0" baseline="0" noProof="0">
                      <a:ln>
                        <a:noFill/>
                      </a:ln>
                      <a:solidFill>
                        <a:srgbClr val="000000"/>
                      </a:solidFill>
                      <a:effectLst/>
                      <a:uLnTx/>
                      <a:uFillTx/>
                      <a:latin typeface="Arial" charset="0"/>
                      <a:ea typeface="+mn-ea"/>
                      <a:cs typeface="+mn-cs"/>
                    </a:rPr>
                    <a:t>McKee Sd.</a:t>
                  </a:r>
                  <a:endParaRPr kumimoji="0" lang="en-US" altLang="en-US" sz="1800" b="1" i="0" u="none" strike="noStrike" kern="1200" cap="none" spc="0" normalizeH="0" baseline="0" noProof="0">
                    <a:ln>
                      <a:noFill/>
                    </a:ln>
                    <a:solidFill>
                      <a:prstClr val="black"/>
                    </a:solidFill>
                    <a:effectLst/>
                    <a:uLnTx/>
                    <a:uFillTx/>
                    <a:latin typeface="Arial" charset="0"/>
                    <a:ea typeface="+mn-ea"/>
                    <a:cs typeface="+mn-cs"/>
                  </a:endParaRPr>
                </a:p>
              </p:txBody>
            </p:sp>
            <p:sp>
              <p:nvSpPr>
                <p:cNvPr id="106613" name="Rectangle 443"/>
                <p:cNvSpPr>
                  <a:spLocks noChangeArrowheads="1"/>
                </p:cNvSpPr>
                <p:nvPr/>
              </p:nvSpPr>
              <p:spPr bwMode="auto">
                <a:xfrm>
                  <a:off x="8066626" y="5360988"/>
                  <a:ext cx="368886"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500" b="1" i="0" u="none" strike="noStrike" kern="1200" cap="none" spc="0" normalizeH="0" baseline="0" noProof="0">
                      <a:ln>
                        <a:noFill/>
                      </a:ln>
                      <a:solidFill>
                        <a:srgbClr val="000000"/>
                      </a:solidFill>
                      <a:effectLst/>
                      <a:uLnTx/>
                      <a:uFillTx/>
                      <a:latin typeface="Arial" charset="0"/>
                      <a:ea typeface="+mn-ea"/>
                      <a:cs typeface="+mn-cs"/>
                    </a:rPr>
                    <a:t>Waddell Sd.</a:t>
                  </a:r>
                  <a:endParaRPr kumimoji="0" lang="en-US" altLang="en-US" sz="1800" b="1" i="0" u="none" strike="noStrike" kern="1200" cap="none" spc="0" normalizeH="0" baseline="0" noProof="0">
                    <a:ln>
                      <a:noFill/>
                    </a:ln>
                    <a:solidFill>
                      <a:prstClr val="black"/>
                    </a:solidFill>
                    <a:effectLst/>
                    <a:uLnTx/>
                    <a:uFillTx/>
                    <a:latin typeface="Arial" charset="0"/>
                    <a:ea typeface="+mn-ea"/>
                    <a:cs typeface="+mn-cs"/>
                  </a:endParaRPr>
                </a:p>
              </p:txBody>
            </p:sp>
            <p:sp>
              <p:nvSpPr>
                <p:cNvPr id="106614" name="Rectangle 444"/>
                <p:cNvSpPr>
                  <a:spLocks noChangeArrowheads="1"/>
                </p:cNvSpPr>
                <p:nvPr/>
              </p:nvSpPr>
              <p:spPr bwMode="auto">
                <a:xfrm>
                  <a:off x="8074564" y="5470525"/>
                  <a:ext cx="357409"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500" b="1" i="0" u="none" strike="noStrike" kern="1200" cap="none" spc="0" normalizeH="0" baseline="0" noProof="0">
                      <a:ln>
                        <a:noFill/>
                      </a:ln>
                      <a:solidFill>
                        <a:srgbClr val="000000"/>
                      </a:solidFill>
                      <a:effectLst/>
                      <a:uLnTx/>
                      <a:uFillTx/>
                      <a:latin typeface="Arial" charset="0"/>
                      <a:ea typeface="+mn-ea"/>
                      <a:cs typeface="+mn-cs"/>
                    </a:rPr>
                    <a:t>Connell Sd.</a:t>
                  </a:r>
                  <a:endParaRPr kumimoji="0" lang="en-US" altLang="en-US" sz="1800" b="1" i="0" u="none" strike="noStrike" kern="1200" cap="none" spc="0" normalizeH="0" baseline="0" noProof="0">
                    <a:ln>
                      <a:noFill/>
                    </a:ln>
                    <a:solidFill>
                      <a:prstClr val="black"/>
                    </a:solidFill>
                    <a:effectLst/>
                    <a:uLnTx/>
                    <a:uFillTx/>
                    <a:latin typeface="Arial" charset="0"/>
                    <a:ea typeface="+mn-ea"/>
                    <a:cs typeface="+mn-cs"/>
                  </a:endParaRPr>
                </a:p>
              </p:txBody>
            </p:sp>
            <p:sp>
              <p:nvSpPr>
                <p:cNvPr id="106615" name="Rectangle 445"/>
                <p:cNvSpPr>
                  <a:spLocks noChangeArrowheads="1"/>
                </p:cNvSpPr>
                <p:nvPr/>
              </p:nvSpPr>
              <p:spPr bwMode="auto">
                <a:xfrm>
                  <a:off x="7912639" y="5524500"/>
                  <a:ext cx="239365"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700" b="1" i="0" u="none" strike="noStrike" kern="1200" cap="none" spc="0" normalizeH="0" baseline="0" noProof="0">
                      <a:ln>
                        <a:noFill/>
                      </a:ln>
                      <a:solidFill>
                        <a:srgbClr val="000000"/>
                      </a:solidFill>
                      <a:effectLst/>
                      <a:uLnTx/>
                      <a:uFillTx/>
                      <a:latin typeface="Arial" charset="0"/>
                      <a:ea typeface="+mn-ea"/>
                      <a:cs typeface="+mn-cs"/>
                    </a:rPr>
                    <a:t>Joins</a:t>
                  </a:r>
                  <a:endParaRPr kumimoji="0" lang="en-US" altLang="en-US" sz="1800" b="1" i="0" u="none" strike="noStrike" kern="1200" cap="none" spc="0" normalizeH="0" baseline="0" noProof="0">
                    <a:ln>
                      <a:noFill/>
                    </a:ln>
                    <a:solidFill>
                      <a:prstClr val="black"/>
                    </a:solidFill>
                    <a:effectLst/>
                    <a:uLnTx/>
                    <a:uFillTx/>
                    <a:latin typeface="Arial" charset="0"/>
                    <a:ea typeface="+mn-ea"/>
                    <a:cs typeface="+mn-cs"/>
                  </a:endParaRPr>
                </a:p>
              </p:txBody>
            </p:sp>
            <p:sp>
              <p:nvSpPr>
                <p:cNvPr id="106616" name="Rectangle 446"/>
                <p:cNvSpPr>
                  <a:spLocks noChangeArrowheads="1"/>
                </p:cNvSpPr>
                <p:nvPr/>
              </p:nvSpPr>
              <p:spPr bwMode="auto">
                <a:xfrm>
                  <a:off x="8055514" y="4991100"/>
                  <a:ext cx="329538"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500" b="1" i="0" u="none" strike="noStrike" kern="1200" cap="none" spc="0" normalizeH="0" baseline="0" noProof="0">
                      <a:ln>
                        <a:noFill/>
                      </a:ln>
                      <a:solidFill>
                        <a:srgbClr val="000000"/>
                      </a:solidFill>
                      <a:effectLst/>
                      <a:uLnTx/>
                      <a:uFillTx/>
                      <a:latin typeface="Arial" charset="0"/>
                      <a:ea typeface="+mn-ea"/>
                      <a:cs typeface="+mn-cs"/>
                    </a:rPr>
                    <a:t>Sylvan Sh.</a:t>
                  </a:r>
                  <a:endParaRPr kumimoji="0" lang="en-US" altLang="en-US" sz="1800" b="1" i="0" u="none" strike="noStrike" kern="1200" cap="none" spc="0" normalizeH="0" baseline="0" noProof="0">
                    <a:ln>
                      <a:noFill/>
                    </a:ln>
                    <a:solidFill>
                      <a:prstClr val="black"/>
                    </a:solidFill>
                    <a:effectLst/>
                    <a:uLnTx/>
                    <a:uFillTx/>
                    <a:latin typeface="Arial" charset="0"/>
                    <a:ea typeface="+mn-ea"/>
                    <a:cs typeface="+mn-cs"/>
                  </a:endParaRPr>
                </a:p>
              </p:txBody>
            </p:sp>
            <p:sp>
              <p:nvSpPr>
                <p:cNvPr id="106619" name="Rectangle 464"/>
                <p:cNvSpPr>
                  <a:spLocks noChangeArrowheads="1"/>
                </p:cNvSpPr>
                <p:nvPr/>
              </p:nvSpPr>
              <p:spPr bwMode="auto">
                <a:xfrm>
                  <a:off x="7598849" y="1874838"/>
                  <a:ext cx="880720" cy="107722"/>
                </a:xfrm>
                <a:prstGeom prst="rect">
                  <a:avLst/>
                </a:prstGeom>
                <a:solidFill>
                  <a:srgbClr val="66FF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700" b="1" i="0" u="none" strike="noStrike" kern="1200" cap="none" spc="0" normalizeH="0" baseline="0" noProof="0" dirty="0">
                      <a:ln>
                        <a:noFill/>
                      </a:ln>
                      <a:solidFill>
                        <a:srgbClr val="000000"/>
                      </a:solidFill>
                      <a:effectLst/>
                      <a:uLnTx/>
                      <a:uFillTx/>
                      <a:latin typeface="Arial" charset="0"/>
                      <a:ea typeface="+mn-ea"/>
                      <a:cs typeface="+mn-cs"/>
                    </a:rPr>
                    <a:t>Holt /Upper Leonard</a:t>
                  </a:r>
                  <a:endParaRPr kumimoji="0" lang="en-US" altLang="en-US" sz="1800" b="1"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106620" name="Rectangle 466"/>
                <p:cNvSpPr>
                  <a:spLocks noChangeArrowheads="1"/>
                </p:cNvSpPr>
                <p:nvPr/>
              </p:nvSpPr>
              <p:spPr bwMode="auto">
                <a:xfrm>
                  <a:off x="7521519" y="2083511"/>
                  <a:ext cx="432826"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700" b="1" i="0" u="none" strike="noStrike" kern="1200" cap="none" spc="0" normalizeH="0" baseline="0" noProof="0" dirty="0" err="1">
                      <a:ln>
                        <a:noFill/>
                      </a:ln>
                      <a:solidFill>
                        <a:srgbClr val="000000"/>
                      </a:solidFill>
                      <a:effectLst/>
                      <a:uLnTx/>
                      <a:uFillTx/>
                      <a:latin typeface="Arial" charset="0"/>
                      <a:ea typeface="+mn-ea"/>
                      <a:cs typeface="+mn-cs"/>
                    </a:rPr>
                    <a:t>Spraberry</a:t>
                  </a:r>
                  <a:endParaRPr kumimoji="0" lang="en-US" altLang="en-US" sz="1800" b="1"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106621" name="Rectangle 468"/>
                <p:cNvSpPr>
                  <a:spLocks noChangeArrowheads="1"/>
                </p:cNvSpPr>
                <p:nvPr/>
              </p:nvSpPr>
              <p:spPr bwMode="auto">
                <a:xfrm>
                  <a:off x="7909464" y="2254250"/>
                  <a:ext cx="225425" cy="92333"/>
                </a:xfrm>
                <a:prstGeom prst="rect">
                  <a:avLst/>
                </a:prstGeom>
                <a:solidFill>
                  <a:srgbClr val="FFFF0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600" b="1" i="0" u="none" strike="noStrike" kern="1200" cap="none" spc="0" normalizeH="0" baseline="0" noProof="0">
                      <a:ln>
                        <a:noFill/>
                      </a:ln>
                      <a:solidFill>
                        <a:srgbClr val="000000"/>
                      </a:solidFill>
                      <a:effectLst/>
                      <a:uLnTx/>
                      <a:uFillTx/>
                      <a:latin typeface="Arial" charset="0"/>
                      <a:ea typeface="+mn-ea"/>
                      <a:cs typeface="+mn-cs"/>
                    </a:rPr>
                    <a:t>Dean</a:t>
                  </a:r>
                  <a:endParaRPr kumimoji="0" lang="en-US" altLang="en-US" sz="600" b="1" i="0" u="none" strike="noStrike" kern="1200" cap="none" spc="0" normalizeH="0" baseline="0" noProof="0">
                    <a:ln>
                      <a:noFill/>
                    </a:ln>
                    <a:solidFill>
                      <a:prstClr val="black"/>
                    </a:solidFill>
                    <a:effectLst/>
                    <a:uLnTx/>
                    <a:uFillTx/>
                    <a:latin typeface="Arial" charset="0"/>
                    <a:ea typeface="+mn-ea"/>
                    <a:cs typeface="+mn-cs"/>
                  </a:endParaRPr>
                </a:p>
              </p:txBody>
            </p:sp>
            <p:sp>
              <p:nvSpPr>
                <p:cNvPr id="106622" name="Rectangle 469"/>
                <p:cNvSpPr>
                  <a:spLocks noChangeArrowheads="1"/>
                </p:cNvSpPr>
                <p:nvPr/>
              </p:nvSpPr>
              <p:spPr bwMode="auto">
                <a:xfrm>
                  <a:off x="7374476" y="1857375"/>
                  <a:ext cx="185738" cy="15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500" b="1" i="0" u="none" strike="noStrike" kern="1200" cap="none" spc="0" normalizeH="0" baseline="0" noProof="0" dirty="0">
                      <a:ln>
                        <a:noFill/>
                      </a:ln>
                      <a:solidFill>
                        <a:srgbClr val="000000"/>
                      </a:solidFill>
                      <a:effectLst/>
                      <a:uLnTx/>
                      <a:uFillTx/>
                      <a:latin typeface="Arial" charset="0"/>
                      <a:ea typeface="+mn-ea"/>
                      <a:cs typeface="+mn-cs"/>
                    </a:rPr>
                    <a:t>Clear-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500" b="1" i="0" u="none" strike="noStrike" kern="1200" cap="none" spc="0" normalizeH="0" baseline="0" noProof="0" dirty="0">
                      <a:ln>
                        <a:noFill/>
                      </a:ln>
                      <a:solidFill>
                        <a:srgbClr val="000000"/>
                      </a:solidFill>
                      <a:effectLst/>
                      <a:uLnTx/>
                      <a:uFillTx/>
                      <a:latin typeface="Arial" charset="0"/>
                      <a:ea typeface="+mn-ea"/>
                      <a:cs typeface="+mn-cs"/>
                    </a:rPr>
                    <a:t>fork</a:t>
                  </a:r>
                  <a:endParaRPr kumimoji="0" lang="en-US" altLang="en-US" sz="1800" b="1" i="0" u="none" strike="noStrike" kern="1200" cap="none" spc="0" normalizeH="0" baseline="0" noProof="0" dirty="0">
                    <a:ln>
                      <a:noFill/>
                    </a:ln>
                    <a:solidFill>
                      <a:prstClr val="black"/>
                    </a:solidFill>
                    <a:effectLst/>
                    <a:uLnTx/>
                    <a:uFillTx/>
                    <a:latin typeface="Arial" charset="0"/>
                    <a:ea typeface="+mn-ea"/>
                    <a:cs typeface="+mn-cs"/>
                  </a:endParaRPr>
                </a:p>
              </p:txBody>
            </p:sp>
            <p:grpSp>
              <p:nvGrpSpPr>
                <p:cNvPr id="106624" name="Group 572"/>
                <p:cNvGrpSpPr>
                  <a:grpSpLocks/>
                </p:cNvGrpSpPr>
                <p:nvPr/>
              </p:nvGrpSpPr>
              <p:grpSpPr bwMode="auto">
                <a:xfrm>
                  <a:off x="7371301" y="3448050"/>
                  <a:ext cx="1147763" cy="39688"/>
                  <a:chOff x="1527" y="2790"/>
                  <a:chExt cx="542" cy="33"/>
                </a:xfrm>
              </p:grpSpPr>
              <p:sp>
                <p:nvSpPr>
                  <p:cNvPr id="106688" name="Freeform 570"/>
                  <p:cNvSpPr>
                    <a:spLocks/>
                  </p:cNvSpPr>
                  <p:nvPr/>
                </p:nvSpPr>
                <p:spPr bwMode="auto">
                  <a:xfrm>
                    <a:off x="1527" y="2793"/>
                    <a:ext cx="280" cy="30"/>
                  </a:xfrm>
                  <a:custGeom>
                    <a:avLst/>
                    <a:gdLst>
                      <a:gd name="T0" fmla="*/ 0 w 564"/>
                      <a:gd name="T1" fmla="*/ 29 h 30"/>
                      <a:gd name="T2" fmla="*/ 0 w 564"/>
                      <a:gd name="T3" fmla="*/ 0 h 30"/>
                      <a:gd name="T4" fmla="*/ 0 w 564"/>
                      <a:gd name="T5" fmla="*/ 30 h 30"/>
                      <a:gd name="T6" fmla="*/ 0 w 564"/>
                      <a:gd name="T7" fmla="*/ 0 h 30"/>
                      <a:gd name="T8" fmla="*/ 0 w 564"/>
                      <a:gd name="T9" fmla="*/ 30 h 30"/>
                      <a:gd name="T10" fmla="*/ 0 w 564"/>
                      <a:gd name="T11" fmla="*/ 0 h 30"/>
                      <a:gd name="T12" fmla="*/ 0 w 564"/>
                      <a:gd name="T13" fmla="*/ 29 h 30"/>
                      <a:gd name="T14" fmla="*/ 0 w 564"/>
                      <a:gd name="T15" fmla="*/ 0 h 30"/>
                      <a:gd name="T16" fmla="*/ 0 w 564"/>
                      <a:gd name="T17" fmla="*/ 29 h 30"/>
                      <a:gd name="T18" fmla="*/ 0 w 564"/>
                      <a:gd name="T19" fmla="*/ 0 h 30"/>
                      <a:gd name="T20" fmla="*/ 0 w 564"/>
                      <a:gd name="T21" fmla="*/ 30 h 30"/>
                      <a:gd name="T22" fmla="*/ 0 w 564"/>
                      <a:gd name="T23" fmla="*/ 0 h 3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64"/>
                      <a:gd name="T37" fmla="*/ 0 h 30"/>
                      <a:gd name="T38" fmla="*/ 564 w 564"/>
                      <a:gd name="T39" fmla="*/ 30 h 3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64" h="30">
                        <a:moveTo>
                          <a:pt x="0" y="29"/>
                        </a:moveTo>
                        <a:cubicBezTo>
                          <a:pt x="18" y="14"/>
                          <a:pt x="36" y="0"/>
                          <a:pt x="53" y="0"/>
                        </a:cubicBezTo>
                        <a:cubicBezTo>
                          <a:pt x="70" y="0"/>
                          <a:pt x="87" y="30"/>
                          <a:pt x="104" y="30"/>
                        </a:cubicBezTo>
                        <a:cubicBezTo>
                          <a:pt x="121" y="30"/>
                          <a:pt x="138" y="0"/>
                          <a:pt x="155" y="0"/>
                        </a:cubicBezTo>
                        <a:cubicBezTo>
                          <a:pt x="172" y="0"/>
                          <a:pt x="189" y="30"/>
                          <a:pt x="206" y="30"/>
                        </a:cubicBezTo>
                        <a:cubicBezTo>
                          <a:pt x="223" y="30"/>
                          <a:pt x="238" y="0"/>
                          <a:pt x="255" y="0"/>
                        </a:cubicBezTo>
                        <a:cubicBezTo>
                          <a:pt x="272" y="0"/>
                          <a:pt x="291" y="29"/>
                          <a:pt x="308" y="29"/>
                        </a:cubicBezTo>
                        <a:cubicBezTo>
                          <a:pt x="325" y="29"/>
                          <a:pt x="343" y="0"/>
                          <a:pt x="360" y="0"/>
                        </a:cubicBezTo>
                        <a:cubicBezTo>
                          <a:pt x="377" y="0"/>
                          <a:pt x="394" y="29"/>
                          <a:pt x="411" y="29"/>
                        </a:cubicBezTo>
                        <a:cubicBezTo>
                          <a:pt x="428" y="29"/>
                          <a:pt x="448" y="0"/>
                          <a:pt x="465" y="0"/>
                        </a:cubicBezTo>
                        <a:cubicBezTo>
                          <a:pt x="482" y="0"/>
                          <a:pt x="500" y="30"/>
                          <a:pt x="516" y="30"/>
                        </a:cubicBezTo>
                        <a:cubicBezTo>
                          <a:pt x="532" y="30"/>
                          <a:pt x="548" y="15"/>
                          <a:pt x="564" y="0"/>
                        </a:cubicBezTo>
                      </a:path>
                    </a:pathLst>
                  </a:custGeom>
                  <a:noFill/>
                  <a:ln w="1905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Arial"/>
                      <a:ea typeface="+mn-ea"/>
                      <a:cs typeface="+mn-cs"/>
                    </a:endParaRPr>
                  </a:p>
                </p:txBody>
              </p:sp>
              <p:sp>
                <p:nvSpPr>
                  <p:cNvPr id="106689" name="Freeform 571"/>
                  <p:cNvSpPr>
                    <a:spLocks/>
                  </p:cNvSpPr>
                  <p:nvPr/>
                </p:nvSpPr>
                <p:spPr bwMode="auto">
                  <a:xfrm>
                    <a:off x="1789" y="2790"/>
                    <a:ext cx="280" cy="30"/>
                  </a:xfrm>
                  <a:custGeom>
                    <a:avLst/>
                    <a:gdLst>
                      <a:gd name="T0" fmla="*/ 0 w 564"/>
                      <a:gd name="T1" fmla="*/ 29 h 30"/>
                      <a:gd name="T2" fmla="*/ 0 w 564"/>
                      <a:gd name="T3" fmla="*/ 0 h 30"/>
                      <a:gd name="T4" fmla="*/ 0 w 564"/>
                      <a:gd name="T5" fmla="*/ 30 h 30"/>
                      <a:gd name="T6" fmla="*/ 0 w 564"/>
                      <a:gd name="T7" fmla="*/ 0 h 30"/>
                      <a:gd name="T8" fmla="*/ 0 w 564"/>
                      <a:gd name="T9" fmla="*/ 30 h 30"/>
                      <a:gd name="T10" fmla="*/ 0 w 564"/>
                      <a:gd name="T11" fmla="*/ 0 h 30"/>
                      <a:gd name="T12" fmla="*/ 0 w 564"/>
                      <a:gd name="T13" fmla="*/ 29 h 30"/>
                      <a:gd name="T14" fmla="*/ 0 w 564"/>
                      <a:gd name="T15" fmla="*/ 0 h 30"/>
                      <a:gd name="T16" fmla="*/ 0 w 564"/>
                      <a:gd name="T17" fmla="*/ 29 h 30"/>
                      <a:gd name="T18" fmla="*/ 0 w 564"/>
                      <a:gd name="T19" fmla="*/ 0 h 30"/>
                      <a:gd name="T20" fmla="*/ 0 w 564"/>
                      <a:gd name="T21" fmla="*/ 30 h 30"/>
                      <a:gd name="T22" fmla="*/ 0 w 564"/>
                      <a:gd name="T23" fmla="*/ 0 h 3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64"/>
                      <a:gd name="T37" fmla="*/ 0 h 30"/>
                      <a:gd name="T38" fmla="*/ 564 w 564"/>
                      <a:gd name="T39" fmla="*/ 30 h 3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64" h="30">
                        <a:moveTo>
                          <a:pt x="0" y="29"/>
                        </a:moveTo>
                        <a:cubicBezTo>
                          <a:pt x="18" y="14"/>
                          <a:pt x="36" y="0"/>
                          <a:pt x="53" y="0"/>
                        </a:cubicBezTo>
                        <a:cubicBezTo>
                          <a:pt x="70" y="0"/>
                          <a:pt x="87" y="30"/>
                          <a:pt x="104" y="30"/>
                        </a:cubicBezTo>
                        <a:cubicBezTo>
                          <a:pt x="121" y="30"/>
                          <a:pt x="138" y="0"/>
                          <a:pt x="155" y="0"/>
                        </a:cubicBezTo>
                        <a:cubicBezTo>
                          <a:pt x="172" y="0"/>
                          <a:pt x="189" y="30"/>
                          <a:pt x="206" y="30"/>
                        </a:cubicBezTo>
                        <a:cubicBezTo>
                          <a:pt x="223" y="30"/>
                          <a:pt x="238" y="0"/>
                          <a:pt x="255" y="0"/>
                        </a:cubicBezTo>
                        <a:cubicBezTo>
                          <a:pt x="272" y="0"/>
                          <a:pt x="291" y="29"/>
                          <a:pt x="308" y="29"/>
                        </a:cubicBezTo>
                        <a:cubicBezTo>
                          <a:pt x="325" y="29"/>
                          <a:pt x="343" y="0"/>
                          <a:pt x="360" y="0"/>
                        </a:cubicBezTo>
                        <a:cubicBezTo>
                          <a:pt x="377" y="0"/>
                          <a:pt x="394" y="29"/>
                          <a:pt x="411" y="29"/>
                        </a:cubicBezTo>
                        <a:cubicBezTo>
                          <a:pt x="428" y="29"/>
                          <a:pt x="448" y="0"/>
                          <a:pt x="465" y="0"/>
                        </a:cubicBezTo>
                        <a:cubicBezTo>
                          <a:pt x="482" y="0"/>
                          <a:pt x="500" y="30"/>
                          <a:pt x="516" y="30"/>
                        </a:cubicBezTo>
                        <a:cubicBezTo>
                          <a:pt x="532" y="30"/>
                          <a:pt x="548" y="15"/>
                          <a:pt x="564" y="0"/>
                        </a:cubicBezTo>
                      </a:path>
                    </a:pathLst>
                  </a:custGeom>
                  <a:noFill/>
                  <a:ln w="1905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Arial"/>
                      <a:ea typeface="+mn-ea"/>
                      <a:cs typeface="+mn-cs"/>
                    </a:endParaRPr>
                  </a:p>
                </p:txBody>
              </p:sp>
            </p:grpSp>
            <p:sp>
              <p:nvSpPr>
                <p:cNvPr id="106625" name="Rectangle 388"/>
                <p:cNvSpPr>
                  <a:spLocks noChangeArrowheads="1"/>
                </p:cNvSpPr>
                <p:nvPr/>
              </p:nvSpPr>
              <p:spPr bwMode="auto">
                <a:xfrm>
                  <a:off x="7536401" y="3486150"/>
                  <a:ext cx="344293"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500" b="1" i="0" u="none" strike="noStrike" kern="1200" cap="none" spc="0" normalizeH="0" baseline="0" noProof="0">
                      <a:ln>
                        <a:noFill/>
                      </a:ln>
                      <a:solidFill>
                        <a:srgbClr val="000000"/>
                      </a:solidFill>
                      <a:effectLst/>
                      <a:uLnTx/>
                      <a:uFillTx/>
                      <a:latin typeface="Arial" charset="0"/>
                      <a:ea typeface="+mn-ea"/>
                      <a:cs typeface="+mn-cs"/>
                    </a:rPr>
                    <a:t>U. Miss Lm</a:t>
                  </a:r>
                  <a:endParaRPr kumimoji="0" lang="en-US" altLang="en-US" sz="500" b="1" i="0" u="none" strike="noStrike" kern="1200" cap="none" spc="0" normalizeH="0" baseline="0" noProof="0">
                    <a:ln>
                      <a:noFill/>
                    </a:ln>
                    <a:solidFill>
                      <a:prstClr val="black"/>
                    </a:solidFill>
                    <a:effectLst/>
                    <a:uLnTx/>
                    <a:uFillTx/>
                    <a:latin typeface="Arial" charset="0"/>
                    <a:ea typeface="+mn-ea"/>
                    <a:cs typeface="+mn-cs"/>
                  </a:endParaRPr>
                </a:p>
              </p:txBody>
            </p:sp>
            <p:grpSp>
              <p:nvGrpSpPr>
                <p:cNvPr id="106626" name="Group 576"/>
                <p:cNvGrpSpPr>
                  <a:grpSpLocks/>
                </p:cNvGrpSpPr>
                <p:nvPr/>
              </p:nvGrpSpPr>
              <p:grpSpPr bwMode="auto">
                <a:xfrm>
                  <a:off x="7376064" y="5622925"/>
                  <a:ext cx="1146175" cy="39688"/>
                  <a:chOff x="1527" y="2790"/>
                  <a:chExt cx="542" cy="33"/>
                </a:xfrm>
              </p:grpSpPr>
              <p:sp>
                <p:nvSpPr>
                  <p:cNvPr id="106686" name="Freeform 577"/>
                  <p:cNvSpPr>
                    <a:spLocks/>
                  </p:cNvSpPr>
                  <p:nvPr/>
                </p:nvSpPr>
                <p:spPr bwMode="auto">
                  <a:xfrm>
                    <a:off x="1527" y="2793"/>
                    <a:ext cx="280" cy="30"/>
                  </a:xfrm>
                  <a:custGeom>
                    <a:avLst/>
                    <a:gdLst>
                      <a:gd name="T0" fmla="*/ 0 w 564"/>
                      <a:gd name="T1" fmla="*/ 29 h 30"/>
                      <a:gd name="T2" fmla="*/ 0 w 564"/>
                      <a:gd name="T3" fmla="*/ 0 h 30"/>
                      <a:gd name="T4" fmla="*/ 0 w 564"/>
                      <a:gd name="T5" fmla="*/ 30 h 30"/>
                      <a:gd name="T6" fmla="*/ 0 w 564"/>
                      <a:gd name="T7" fmla="*/ 0 h 30"/>
                      <a:gd name="T8" fmla="*/ 0 w 564"/>
                      <a:gd name="T9" fmla="*/ 30 h 30"/>
                      <a:gd name="T10" fmla="*/ 0 w 564"/>
                      <a:gd name="T11" fmla="*/ 0 h 30"/>
                      <a:gd name="T12" fmla="*/ 0 w 564"/>
                      <a:gd name="T13" fmla="*/ 29 h 30"/>
                      <a:gd name="T14" fmla="*/ 0 w 564"/>
                      <a:gd name="T15" fmla="*/ 0 h 30"/>
                      <a:gd name="T16" fmla="*/ 0 w 564"/>
                      <a:gd name="T17" fmla="*/ 29 h 30"/>
                      <a:gd name="T18" fmla="*/ 0 w 564"/>
                      <a:gd name="T19" fmla="*/ 0 h 30"/>
                      <a:gd name="T20" fmla="*/ 0 w 564"/>
                      <a:gd name="T21" fmla="*/ 30 h 30"/>
                      <a:gd name="T22" fmla="*/ 0 w 564"/>
                      <a:gd name="T23" fmla="*/ 0 h 3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64"/>
                      <a:gd name="T37" fmla="*/ 0 h 30"/>
                      <a:gd name="T38" fmla="*/ 564 w 564"/>
                      <a:gd name="T39" fmla="*/ 30 h 3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64" h="30">
                        <a:moveTo>
                          <a:pt x="0" y="29"/>
                        </a:moveTo>
                        <a:cubicBezTo>
                          <a:pt x="18" y="14"/>
                          <a:pt x="36" y="0"/>
                          <a:pt x="53" y="0"/>
                        </a:cubicBezTo>
                        <a:cubicBezTo>
                          <a:pt x="70" y="0"/>
                          <a:pt x="87" y="30"/>
                          <a:pt x="104" y="30"/>
                        </a:cubicBezTo>
                        <a:cubicBezTo>
                          <a:pt x="121" y="30"/>
                          <a:pt x="138" y="0"/>
                          <a:pt x="155" y="0"/>
                        </a:cubicBezTo>
                        <a:cubicBezTo>
                          <a:pt x="172" y="0"/>
                          <a:pt x="189" y="30"/>
                          <a:pt x="206" y="30"/>
                        </a:cubicBezTo>
                        <a:cubicBezTo>
                          <a:pt x="223" y="30"/>
                          <a:pt x="238" y="0"/>
                          <a:pt x="255" y="0"/>
                        </a:cubicBezTo>
                        <a:cubicBezTo>
                          <a:pt x="272" y="0"/>
                          <a:pt x="291" y="29"/>
                          <a:pt x="308" y="29"/>
                        </a:cubicBezTo>
                        <a:cubicBezTo>
                          <a:pt x="325" y="29"/>
                          <a:pt x="343" y="0"/>
                          <a:pt x="360" y="0"/>
                        </a:cubicBezTo>
                        <a:cubicBezTo>
                          <a:pt x="377" y="0"/>
                          <a:pt x="394" y="29"/>
                          <a:pt x="411" y="29"/>
                        </a:cubicBezTo>
                        <a:cubicBezTo>
                          <a:pt x="428" y="29"/>
                          <a:pt x="448" y="0"/>
                          <a:pt x="465" y="0"/>
                        </a:cubicBezTo>
                        <a:cubicBezTo>
                          <a:pt x="482" y="0"/>
                          <a:pt x="500" y="30"/>
                          <a:pt x="516" y="30"/>
                        </a:cubicBezTo>
                        <a:cubicBezTo>
                          <a:pt x="532" y="30"/>
                          <a:pt x="548" y="15"/>
                          <a:pt x="564" y="0"/>
                        </a:cubicBezTo>
                      </a:path>
                    </a:pathLst>
                  </a:custGeom>
                  <a:noFill/>
                  <a:ln w="1905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Arial"/>
                      <a:ea typeface="+mn-ea"/>
                      <a:cs typeface="+mn-cs"/>
                    </a:endParaRPr>
                  </a:p>
                </p:txBody>
              </p:sp>
              <p:sp>
                <p:nvSpPr>
                  <p:cNvPr id="106687" name="Freeform 578"/>
                  <p:cNvSpPr>
                    <a:spLocks/>
                  </p:cNvSpPr>
                  <p:nvPr/>
                </p:nvSpPr>
                <p:spPr bwMode="auto">
                  <a:xfrm>
                    <a:off x="1789" y="2790"/>
                    <a:ext cx="280" cy="30"/>
                  </a:xfrm>
                  <a:custGeom>
                    <a:avLst/>
                    <a:gdLst>
                      <a:gd name="T0" fmla="*/ 0 w 564"/>
                      <a:gd name="T1" fmla="*/ 29 h 30"/>
                      <a:gd name="T2" fmla="*/ 0 w 564"/>
                      <a:gd name="T3" fmla="*/ 0 h 30"/>
                      <a:gd name="T4" fmla="*/ 0 w 564"/>
                      <a:gd name="T5" fmla="*/ 30 h 30"/>
                      <a:gd name="T6" fmla="*/ 0 w 564"/>
                      <a:gd name="T7" fmla="*/ 0 h 30"/>
                      <a:gd name="T8" fmla="*/ 0 w 564"/>
                      <a:gd name="T9" fmla="*/ 30 h 30"/>
                      <a:gd name="T10" fmla="*/ 0 w 564"/>
                      <a:gd name="T11" fmla="*/ 0 h 30"/>
                      <a:gd name="T12" fmla="*/ 0 w 564"/>
                      <a:gd name="T13" fmla="*/ 29 h 30"/>
                      <a:gd name="T14" fmla="*/ 0 w 564"/>
                      <a:gd name="T15" fmla="*/ 0 h 30"/>
                      <a:gd name="T16" fmla="*/ 0 w 564"/>
                      <a:gd name="T17" fmla="*/ 29 h 30"/>
                      <a:gd name="T18" fmla="*/ 0 w 564"/>
                      <a:gd name="T19" fmla="*/ 0 h 30"/>
                      <a:gd name="T20" fmla="*/ 0 w 564"/>
                      <a:gd name="T21" fmla="*/ 30 h 30"/>
                      <a:gd name="T22" fmla="*/ 0 w 564"/>
                      <a:gd name="T23" fmla="*/ 0 h 3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64"/>
                      <a:gd name="T37" fmla="*/ 0 h 30"/>
                      <a:gd name="T38" fmla="*/ 564 w 564"/>
                      <a:gd name="T39" fmla="*/ 30 h 3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64" h="30">
                        <a:moveTo>
                          <a:pt x="0" y="29"/>
                        </a:moveTo>
                        <a:cubicBezTo>
                          <a:pt x="18" y="14"/>
                          <a:pt x="36" y="0"/>
                          <a:pt x="53" y="0"/>
                        </a:cubicBezTo>
                        <a:cubicBezTo>
                          <a:pt x="70" y="0"/>
                          <a:pt x="87" y="30"/>
                          <a:pt x="104" y="30"/>
                        </a:cubicBezTo>
                        <a:cubicBezTo>
                          <a:pt x="121" y="30"/>
                          <a:pt x="138" y="0"/>
                          <a:pt x="155" y="0"/>
                        </a:cubicBezTo>
                        <a:cubicBezTo>
                          <a:pt x="172" y="0"/>
                          <a:pt x="189" y="30"/>
                          <a:pt x="206" y="30"/>
                        </a:cubicBezTo>
                        <a:cubicBezTo>
                          <a:pt x="223" y="30"/>
                          <a:pt x="238" y="0"/>
                          <a:pt x="255" y="0"/>
                        </a:cubicBezTo>
                        <a:cubicBezTo>
                          <a:pt x="272" y="0"/>
                          <a:pt x="291" y="29"/>
                          <a:pt x="308" y="29"/>
                        </a:cubicBezTo>
                        <a:cubicBezTo>
                          <a:pt x="325" y="29"/>
                          <a:pt x="343" y="0"/>
                          <a:pt x="360" y="0"/>
                        </a:cubicBezTo>
                        <a:cubicBezTo>
                          <a:pt x="377" y="0"/>
                          <a:pt x="394" y="29"/>
                          <a:pt x="411" y="29"/>
                        </a:cubicBezTo>
                        <a:cubicBezTo>
                          <a:pt x="428" y="29"/>
                          <a:pt x="448" y="0"/>
                          <a:pt x="465" y="0"/>
                        </a:cubicBezTo>
                        <a:cubicBezTo>
                          <a:pt x="482" y="0"/>
                          <a:pt x="500" y="30"/>
                          <a:pt x="516" y="30"/>
                        </a:cubicBezTo>
                        <a:cubicBezTo>
                          <a:pt x="532" y="30"/>
                          <a:pt x="548" y="15"/>
                          <a:pt x="564" y="0"/>
                        </a:cubicBezTo>
                      </a:path>
                    </a:pathLst>
                  </a:custGeom>
                  <a:noFill/>
                  <a:ln w="1905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Arial"/>
                      <a:ea typeface="+mn-ea"/>
                      <a:cs typeface="+mn-cs"/>
                    </a:endParaRPr>
                  </a:p>
                </p:txBody>
              </p:sp>
            </p:grpSp>
            <p:grpSp>
              <p:nvGrpSpPr>
                <p:cNvPr id="106627" name="Group 579"/>
                <p:cNvGrpSpPr>
                  <a:grpSpLocks/>
                </p:cNvGrpSpPr>
                <p:nvPr/>
              </p:nvGrpSpPr>
              <p:grpSpPr bwMode="auto">
                <a:xfrm>
                  <a:off x="7372889" y="5872163"/>
                  <a:ext cx="1147762" cy="39687"/>
                  <a:chOff x="1527" y="2790"/>
                  <a:chExt cx="542" cy="33"/>
                </a:xfrm>
              </p:grpSpPr>
              <p:sp>
                <p:nvSpPr>
                  <p:cNvPr id="106684" name="Freeform 580"/>
                  <p:cNvSpPr>
                    <a:spLocks/>
                  </p:cNvSpPr>
                  <p:nvPr/>
                </p:nvSpPr>
                <p:spPr bwMode="auto">
                  <a:xfrm>
                    <a:off x="1527" y="2793"/>
                    <a:ext cx="280" cy="30"/>
                  </a:xfrm>
                  <a:custGeom>
                    <a:avLst/>
                    <a:gdLst>
                      <a:gd name="T0" fmla="*/ 0 w 564"/>
                      <a:gd name="T1" fmla="*/ 29 h 30"/>
                      <a:gd name="T2" fmla="*/ 0 w 564"/>
                      <a:gd name="T3" fmla="*/ 0 h 30"/>
                      <a:gd name="T4" fmla="*/ 0 w 564"/>
                      <a:gd name="T5" fmla="*/ 30 h 30"/>
                      <a:gd name="T6" fmla="*/ 0 w 564"/>
                      <a:gd name="T7" fmla="*/ 0 h 30"/>
                      <a:gd name="T8" fmla="*/ 0 w 564"/>
                      <a:gd name="T9" fmla="*/ 30 h 30"/>
                      <a:gd name="T10" fmla="*/ 0 w 564"/>
                      <a:gd name="T11" fmla="*/ 0 h 30"/>
                      <a:gd name="T12" fmla="*/ 0 w 564"/>
                      <a:gd name="T13" fmla="*/ 29 h 30"/>
                      <a:gd name="T14" fmla="*/ 0 w 564"/>
                      <a:gd name="T15" fmla="*/ 0 h 30"/>
                      <a:gd name="T16" fmla="*/ 0 w 564"/>
                      <a:gd name="T17" fmla="*/ 29 h 30"/>
                      <a:gd name="T18" fmla="*/ 0 w 564"/>
                      <a:gd name="T19" fmla="*/ 0 h 30"/>
                      <a:gd name="T20" fmla="*/ 0 w 564"/>
                      <a:gd name="T21" fmla="*/ 30 h 30"/>
                      <a:gd name="T22" fmla="*/ 0 w 564"/>
                      <a:gd name="T23" fmla="*/ 0 h 3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64"/>
                      <a:gd name="T37" fmla="*/ 0 h 30"/>
                      <a:gd name="T38" fmla="*/ 564 w 564"/>
                      <a:gd name="T39" fmla="*/ 30 h 3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64" h="30">
                        <a:moveTo>
                          <a:pt x="0" y="29"/>
                        </a:moveTo>
                        <a:cubicBezTo>
                          <a:pt x="18" y="14"/>
                          <a:pt x="36" y="0"/>
                          <a:pt x="53" y="0"/>
                        </a:cubicBezTo>
                        <a:cubicBezTo>
                          <a:pt x="70" y="0"/>
                          <a:pt x="87" y="30"/>
                          <a:pt x="104" y="30"/>
                        </a:cubicBezTo>
                        <a:cubicBezTo>
                          <a:pt x="121" y="30"/>
                          <a:pt x="138" y="0"/>
                          <a:pt x="155" y="0"/>
                        </a:cubicBezTo>
                        <a:cubicBezTo>
                          <a:pt x="172" y="0"/>
                          <a:pt x="189" y="30"/>
                          <a:pt x="206" y="30"/>
                        </a:cubicBezTo>
                        <a:cubicBezTo>
                          <a:pt x="223" y="30"/>
                          <a:pt x="238" y="0"/>
                          <a:pt x="255" y="0"/>
                        </a:cubicBezTo>
                        <a:cubicBezTo>
                          <a:pt x="272" y="0"/>
                          <a:pt x="291" y="29"/>
                          <a:pt x="308" y="29"/>
                        </a:cubicBezTo>
                        <a:cubicBezTo>
                          <a:pt x="325" y="29"/>
                          <a:pt x="343" y="0"/>
                          <a:pt x="360" y="0"/>
                        </a:cubicBezTo>
                        <a:cubicBezTo>
                          <a:pt x="377" y="0"/>
                          <a:pt x="394" y="29"/>
                          <a:pt x="411" y="29"/>
                        </a:cubicBezTo>
                        <a:cubicBezTo>
                          <a:pt x="428" y="29"/>
                          <a:pt x="448" y="0"/>
                          <a:pt x="465" y="0"/>
                        </a:cubicBezTo>
                        <a:cubicBezTo>
                          <a:pt x="482" y="0"/>
                          <a:pt x="500" y="30"/>
                          <a:pt x="516" y="30"/>
                        </a:cubicBezTo>
                        <a:cubicBezTo>
                          <a:pt x="532" y="30"/>
                          <a:pt x="548" y="15"/>
                          <a:pt x="564" y="0"/>
                        </a:cubicBezTo>
                      </a:path>
                    </a:pathLst>
                  </a:custGeom>
                  <a:noFill/>
                  <a:ln w="1905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Arial"/>
                      <a:ea typeface="+mn-ea"/>
                      <a:cs typeface="+mn-cs"/>
                    </a:endParaRPr>
                  </a:p>
                </p:txBody>
              </p:sp>
              <p:sp>
                <p:nvSpPr>
                  <p:cNvPr id="106685" name="Freeform 581"/>
                  <p:cNvSpPr>
                    <a:spLocks/>
                  </p:cNvSpPr>
                  <p:nvPr/>
                </p:nvSpPr>
                <p:spPr bwMode="auto">
                  <a:xfrm>
                    <a:off x="1789" y="2790"/>
                    <a:ext cx="280" cy="30"/>
                  </a:xfrm>
                  <a:custGeom>
                    <a:avLst/>
                    <a:gdLst>
                      <a:gd name="T0" fmla="*/ 0 w 564"/>
                      <a:gd name="T1" fmla="*/ 29 h 30"/>
                      <a:gd name="T2" fmla="*/ 0 w 564"/>
                      <a:gd name="T3" fmla="*/ 0 h 30"/>
                      <a:gd name="T4" fmla="*/ 0 w 564"/>
                      <a:gd name="T5" fmla="*/ 30 h 30"/>
                      <a:gd name="T6" fmla="*/ 0 w 564"/>
                      <a:gd name="T7" fmla="*/ 0 h 30"/>
                      <a:gd name="T8" fmla="*/ 0 w 564"/>
                      <a:gd name="T9" fmla="*/ 30 h 30"/>
                      <a:gd name="T10" fmla="*/ 0 w 564"/>
                      <a:gd name="T11" fmla="*/ 0 h 30"/>
                      <a:gd name="T12" fmla="*/ 0 w 564"/>
                      <a:gd name="T13" fmla="*/ 29 h 30"/>
                      <a:gd name="T14" fmla="*/ 0 w 564"/>
                      <a:gd name="T15" fmla="*/ 0 h 30"/>
                      <a:gd name="T16" fmla="*/ 0 w 564"/>
                      <a:gd name="T17" fmla="*/ 29 h 30"/>
                      <a:gd name="T18" fmla="*/ 0 w 564"/>
                      <a:gd name="T19" fmla="*/ 0 h 30"/>
                      <a:gd name="T20" fmla="*/ 0 w 564"/>
                      <a:gd name="T21" fmla="*/ 30 h 30"/>
                      <a:gd name="T22" fmla="*/ 0 w 564"/>
                      <a:gd name="T23" fmla="*/ 0 h 3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64"/>
                      <a:gd name="T37" fmla="*/ 0 h 30"/>
                      <a:gd name="T38" fmla="*/ 564 w 564"/>
                      <a:gd name="T39" fmla="*/ 30 h 3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64" h="30">
                        <a:moveTo>
                          <a:pt x="0" y="29"/>
                        </a:moveTo>
                        <a:cubicBezTo>
                          <a:pt x="18" y="14"/>
                          <a:pt x="36" y="0"/>
                          <a:pt x="53" y="0"/>
                        </a:cubicBezTo>
                        <a:cubicBezTo>
                          <a:pt x="70" y="0"/>
                          <a:pt x="87" y="30"/>
                          <a:pt x="104" y="30"/>
                        </a:cubicBezTo>
                        <a:cubicBezTo>
                          <a:pt x="121" y="30"/>
                          <a:pt x="138" y="0"/>
                          <a:pt x="155" y="0"/>
                        </a:cubicBezTo>
                        <a:cubicBezTo>
                          <a:pt x="172" y="0"/>
                          <a:pt x="189" y="30"/>
                          <a:pt x="206" y="30"/>
                        </a:cubicBezTo>
                        <a:cubicBezTo>
                          <a:pt x="223" y="30"/>
                          <a:pt x="238" y="0"/>
                          <a:pt x="255" y="0"/>
                        </a:cubicBezTo>
                        <a:cubicBezTo>
                          <a:pt x="272" y="0"/>
                          <a:pt x="291" y="29"/>
                          <a:pt x="308" y="29"/>
                        </a:cubicBezTo>
                        <a:cubicBezTo>
                          <a:pt x="325" y="29"/>
                          <a:pt x="343" y="0"/>
                          <a:pt x="360" y="0"/>
                        </a:cubicBezTo>
                        <a:cubicBezTo>
                          <a:pt x="377" y="0"/>
                          <a:pt x="394" y="29"/>
                          <a:pt x="411" y="29"/>
                        </a:cubicBezTo>
                        <a:cubicBezTo>
                          <a:pt x="428" y="29"/>
                          <a:pt x="448" y="0"/>
                          <a:pt x="465" y="0"/>
                        </a:cubicBezTo>
                        <a:cubicBezTo>
                          <a:pt x="482" y="0"/>
                          <a:pt x="500" y="30"/>
                          <a:pt x="516" y="30"/>
                        </a:cubicBezTo>
                        <a:cubicBezTo>
                          <a:pt x="532" y="30"/>
                          <a:pt x="548" y="15"/>
                          <a:pt x="564" y="0"/>
                        </a:cubicBezTo>
                      </a:path>
                    </a:pathLst>
                  </a:custGeom>
                  <a:noFill/>
                  <a:ln w="1905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Arial"/>
                      <a:ea typeface="+mn-ea"/>
                      <a:cs typeface="+mn-cs"/>
                    </a:endParaRPr>
                  </a:p>
                </p:txBody>
              </p:sp>
            </p:grpSp>
            <p:grpSp>
              <p:nvGrpSpPr>
                <p:cNvPr id="106628" name="Group 582"/>
                <p:cNvGrpSpPr>
                  <a:grpSpLocks/>
                </p:cNvGrpSpPr>
                <p:nvPr/>
              </p:nvGrpSpPr>
              <p:grpSpPr bwMode="auto">
                <a:xfrm>
                  <a:off x="7376064" y="6162675"/>
                  <a:ext cx="1146175" cy="39688"/>
                  <a:chOff x="1527" y="2790"/>
                  <a:chExt cx="542" cy="33"/>
                </a:xfrm>
              </p:grpSpPr>
              <p:sp>
                <p:nvSpPr>
                  <p:cNvPr id="106682" name="Freeform 583"/>
                  <p:cNvSpPr>
                    <a:spLocks/>
                  </p:cNvSpPr>
                  <p:nvPr/>
                </p:nvSpPr>
                <p:spPr bwMode="auto">
                  <a:xfrm>
                    <a:off x="1527" y="2793"/>
                    <a:ext cx="280" cy="30"/>
                  </a:xfrm>
                  <a:custGeom>
                    <a:avLst/>
                    <a:gdLst>
                      <a:gd name="T0" fmla="*/ 0 w 564"/>
                      <a:gd name="T1" fmla="*/ 29 h 30"/>
                      <a:gd name="T2" fmla="*/ 0 w 564"/>
                      <a:gd name="T3" fmla="*/ 0 h 30"/>
                      <a:gd name="T4" fmla="*/ 0 w 564"/>
                      <a:gd name="T5" fmla="*/ 30 h 30"/>
                      <a:gd name="T6" fmla="*/ 0 w 564"/>
                      <a:gd name="T7" fmla="*/ 0 h 30"/>
                      <a:gd name="T8" fmla="*/ 0 w 564"/>
                      <a:gd name="T9" fmla="*/ 30 h 30"/>
                      <a:gd name="T10" fmla="*/ 0 w 564"/>
                      <a:gd name="T11" fmla="*/ 0 h 30"/>
                      <a:gd name="T12" fmla="*/ 0 w 564"/>
                      <a:gd name="T13" fmla="*/ 29 h 30"/>
                      <a:gd name="T14" fmla="*/ 0 w 564"/>
                      <a:gd name="T15" fmla="*/ 0 h 30"/>
                      <a:gd name="T16" fmla="*/ 0 w 564"/>
                      <a:gd name="T17" fmla="*/ 29 h 30"/>
                      <a:gd name="T18" fmla="*/ 0 w 564"/>
                      <a:gd name="T19" fmla="*/ 0 h 30"/>
                      <a:gd name="T20" fmla="*/ 0 w 564"/>
                      <a:gd name="T21" fmla="*/ 30 h 30"/>
                      <a:gd name="T22" fmla="*/ 0 w 564"/>
                      <a:gd name="T23" fmla="*/ 0 h 3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64"/>
                      <a:gd name="T37" fmla="*/ 0 h 30"/>
                      <a:gd name="T38" fmla="*/ 564 w 564"/>
                      <a:gd name="T39" fmla="*/ 30 h 3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64" h="30">
                        <a:moveTo>
                          <a:pt x="0" y="29"/>
                        </a:moveTo>
                        <a:cubicBezTo>
                          <a:pt x="18" y="14"/>
                          <a:pt x="36" y="0"/>
                          <a:pt x="53" y="0"/>
                        </a:cubicBezTo>
                        <a:cubicBezTo>
                          <a:pt x="70" y="0"/>
                          <a:pt x="87" y="30"/>
                          <a:pt x="104" y="30"/>
                        </a:cubicBezTo>
                        <a:cubicBezTo>
                          <a:pt x="121" y="30"/>
                          <a:pt x="138" y="0"/>
                          <a:pt x="155" y="0"/>
                        </a:cubicBezTo>
                        <a:cubicBezTo>
                          <a:pt x="172" y="0"/>
                          <a:pt x="189" y="30"/>
                          <a:pt x="206" y="30"/>
                        </a:cubicBezTo>
                        <a:cubicBezTo>
                          <a:pt x="223" y="30"/>
                          <a:pt x="238" y="0"/>
                          <a:pt x="255" y="0"/>
                        </a:cubicBezTo>
                        <a:cubicBezTo>
                          <a:pt x="272" y="0"/>
                          <a:pt x="291" y="29"/>
                          <a:pt x="308" y="29"/>
                        </a:cubicBezTo>
                        <a:cubicBezTo>
                          <a:pt x="325" y="29"/>
                          <a:pt x="343" y="0"/>
                          <a:pt x="360" y="0"/>
                        </a:cubicBezTo>
                        <a:cubicBezTo>
                          <a:pt x="377" y="0"/>
                          <a:pt x="394" y="29"/>
                          <a:pt x="411" y="29"/>
                        </a:cubicBezTo>
                        <a:cubicBezTo>
                          <a:pt x="428" y="29"/>
                          <a:pt x="448" y="0"/>
                          <a:pt x="465" y="0"/>
                        </a:cubicBezTo>
                        <a:cubicBezTo>
                          <a:pt x="482" y="0"/>
                          <a:pt x="500" y="30"/>
                          <a:pt x="516" y="30"/>
                        </a:cubicBezTo>
                        <a:cubicBezTo>
                          <a:pt x="532" y="30"/>
                          <a:pt x="548" y="15"/>
                          <a:pt x="564" y="0"/>
                        </a:cubicBezTo>
                      </a:path>
                    </a:pathLst>
                  </a:custGeom>
                  <a:noFill/>
                  <a:ln w="1905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Arial"/>
                      <a:ea typeface="+mn-ea"/>
                      <a:cs typeface="+mn-cs"/>
                    </a:endParaRPr>
                  </a:p>
                </p:txBody>
              </p:sp>
              <p:sp>
                <p:nvSpPr>
                  <p:cNvPr id="106683" name="Freeform 584"/>
                  <p:cNvSpPr>
                    <a:spLocks/>
                  </p:cNvSpPr>
                  <p:nvPr/>
                </p:nvSpPr>
                <p:spPr bwMode="auto">
                  <a:xfrm>
                    <a:off x="1789" y="2790"/>
                    <a:ext cx="280" cy="30"/>
                  </a:xfrm>
                  <a:custGeom>
                    <a:avLst/>
                    <a:gdLst>
                      <a:gd name="T0" fmla="*/ 0 w 564"/>
                      <a:gd name="T1" fmla="*/ 29 h 30"/>
                      <a:gd name="T2" fmla="*/ 0 w 564"/>
                      <a:gd name="T3" fmla="*/ 0 h 30"/>
                      <a:gd name="T4" fmla="*/ 0 w 564"/>
                      <a:gd name="T5" fmla="*/ 30 h 30"/>
                      <a:gd name="T6" fmla="*/ 0 w 564"/>
                      <a:gd name="T7" fmla="*/ 0 h 30"/>
                      <a:gd name="T8" fmla="*/ 0 w 564"/>
                      <a:gd name="T9" fmla="*/ 30 h 30"/>
                      <a:gd name="T10" fmla="*/ 0 w 564"/>
                      <a:gd name="T11" fmla="*/ 0 h 30"/>
                      <a:gd name="T12" fmla="*/ 0 w 564"/>
                      <a:gd name="T13" fmla="*/ 29 h 30"/>
                      <a:gd name="T14" fmla="*/ 0 w 564"/>
                      <a:gd name="T15" fmla="*/ 0 h 30"/>
                      <a:gd name="T16" fmla="*/ 0 w 564"/>
                      <a:gd name="T17" fmla="*/ 29 h 30"/>
                      <a:gd name="T18" fmla="*/ 0 w 564"/>
                      <a:gd name="T19" fmla="*/ 0 h 30"/>
                      <a:gd name="T20" fmla="*/ 0 w 564"/>
                      <a:gd name="T21" fmla="*/ 30 h 30"/>
                      <a:gd name="T22" fmla="*/ 0 w 564"/>
                      <a:gd name="T23" fmla="*/ 0 h 3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64"/>
                      <a:gd name="T37" fmla="*/ 0 h 30"/>
                      <a:gd name="T38" fmla="*/ 564 w 564"/>
                      <a:gd name="T39" fmla="*/ 30 h 3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64" h="30">
                        <a:moveTo>
                          <a:pt x="0" y="29"/>
                        </a:moveTo>
                        <a:cubicBezTo>
                          <a:pt x="18" y="14"/>
                          <a:pt x="36" y="0"/>
                          <a:pt x="53" y="0"/>
                        </a:cubicBezTo>
                        <a:cubicBezTo>
                          <a:pt x="70" y="0"/>
                          <a:pt x="87" y="30"/>
                          <a:pt x="104" y="30"/>
                        </a:cubicBezTo>
                        <a:cubicBezTo>
                          <a:pt x="121" y="30"/>
                          <a:pt x="138" y="0"/>
                          <a:pt x="155" y="0"/>
                        </a:cubicBezTo>
                        <a:cubicBezTo>
                          <a:pt x="172" y="0"/>
                          <a:pt x="189" y="30"/>
                          <a:pt x="206" y="30"/>
                        </a:cubicBezTo>
                        <a:cubicBezTo>
                          <a:pt x="223" y="30"/>
                          <a:pt x="238" y="0"/>
                          <a:pt x="255" y="0"/>
                        </a:cubicBezTo>
                        <a:cubicBezTo>
                          <a:pt x="272" y="0"/>
                          <a:pt x="291" y="29"/>
                          <a:pt x="308" y="29"/>
                        </a:cubicBezTo>
                        <a:cubicBezTo>
                          <a:pt x="325" y="29"/>
                          <a:pt x="343" y="0"/>
                          <a:pt x="360" y="0"/>
                        </a:cubicBezTo>
                        <a:cubicBezTo>
                          <a:pt x="377" y="0"/>
                          <a:pt x="394" y="29"/>
                          <a:pt x="411" y="29"/>
                        </a:cubicBezTo>
                        <a:cubicBezTo>
                          <a:pt x="428" y="29"/>
                          <a:pt x="448" y="0"/>
                          <a:pt x="465" y="0"/>
                        </a:cubicBezTo>
                        <a:cubicBezTo>
                          <a:pt x="482" y="0"/>
                          <a:pt x="500" y="30"/>
                          <a:pt x="516" y="30"/>
                        </a:cubicBezTo>
                        <a:cubicBezTo>
                          <a:pt x="532" y="30"/>
                          <a:pt x="548" y="15"/>
                          <a:pt x="564" y="0"/>
                        </a:cubicBezTo>
                      </a:path>
                    </a:pathLst>
                  </a:custGeom>
                  <a:noFill/>
                  <a:ln w="1905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Arial"/>
                      <a:ea typeface="+mn-ea"/>
                      <a:cs typeface="+mn-cs"/>
                    </a:endParaRPr>
                  </a:p>
                </p:txBody>
              </p:sp>
            </p:grpSp>
            <p:grpSp>
              <p:nvGrpSpPr>
                <p:cNvPr id="106629" name="Group 585"/>
                <p:cNvGrpSpPr>
                  <a:grpSpLocks/>
                </p:cNvGrpSpPr>
                <p:nvPr/>
              </p:nvGrpSpPr>
              <p:grpSpPr bwMode="auto">
                <a:xfrm>
                  <a:off x="7369714" y="4972050"/>
                  <a:ext cx="1146175" cy="39688"/>
                  <a:chOff x="1527" y="2790"/>
                  <a:chExt cx="542" cy="33"/>
                </a:xfrm>
              </p:grpSpPr>
              <p:sp>
                <p:nvSpPr>
                  <p:cNvPr id="106680" name="Freeform 586"/>
                  <p:cNvSpPr>
                    <a:spLocks/>
                  </p:cNvSpPr>
                  <p:nvPr/>
                </p:nvSpPr>
                <p:spPr bwMode="auto">
                  <a:xfrm>
                    <a:off x="1527" y="2793"/>
                    <a:ext cx="280" cy="30"/>
                  </a:xfrm>
                  <a:custGeom>
                    <a:avLst/>
                    <a:gdLst>
                      <a:gd name="T0" fmla="*/ 0 w 564"/>
                      <a:gd name="T1" fmla="*/ 29 h 30"/>
                      <a:gd name="T2" fmla="*/ 0 w 564"/>
                      <a:gd name="T3" fmla="*/ 0 h 30"/>
                      <a:gd name="T4" fmla="*/ 0 w 564"/>
                      <a:gd name="T5" fmla="*/ 30 h 30"/>
                      <a:gd name="T6" fmla="*/ 0 w 564"/>
                      <a:gd name="T7" fmla="*/ 0 h 30"/>
                      <a:gd name="T8" fmla="*/ 0 w 564"/>
                      <a:gd name="T9" fmla="*/ 30 h 30"/>
                      <a:gd name="T10" fmla="*/ 0 w 564"/>
                      <a:gd name="T11" fmla="*/ 0 h 30"/>
                      <a:gd name="T12" fmla="*/ 0 w 564"/>
                      <a:gd name="T13" fmla="*/ 29 h 30"/>
                      <a:gd name="T14" fmla="*/ 0 w 564"/>
                      <a:gd name="T15" fmla="*/ 0 h 30"/>
                      <a:gd name="T16" fmla="*/ 0 w 564"/>
                      <a:gd name="T17" fmla="*/ 29 h 30"/>
                      <a:gd name="T18" fmla="*/ 0 w 564"/>
                      <a:gd name="T19" fmla="*/ 0 h 30"/>
                      <a:gd name="T20" fmla="*/ 0 w 564"/>
                      <a:gd name="T21" fmla="*/ 30 h 30"/>
                      <a:gd name="T22" fmla="*/ 0 w 564"/>
                      <a:gd name="T23" fmla="*/ 0 h 3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64"/>
                      <a:gd name="T37" fmla="*/ 0 h 30"/>
                      <a:gd name="T38" fmla="*/ 564 w 564"/>
                      <a:gd name="T39" fmla="*/ 30 h 3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64" h="30">
                        <a:moveTo>
                          <a:pt x="0" y="29"/>
                        </a:moveTo>
                        <a:cubicBezTo>
                          <a:pt x="18" y="14"/>
                          <a:pt x="36" y="0"/>
                          <a:pt x="53" y="0"/>
                        </a:cubicBezTo>
                        <a:cubicBezTo>
                          <a:pt x="70" y="0"/>
                          <a:pt x="87" y="30"/>
                          <a:pt x="104" y="30"/>
                        </a:cubicBezTo>
                        <a:cubicBezTo>
                          <a:pt x="121" y="30"/>
                          <a:pt x="138" y="0"/>
                          <a:pt x="155" y="0"/>
                        </a:cubicBezTo>
                        <a:cubicBezTo>
                          <a:pt x="172" y="0"/>
                          <a:pt x="189" y="30"/>
                          <a:pt x="206" y="30"/>
                        </a:cubicBezTo>
                        <a:cubicBezTo>
                          <a:pt x="223" y="30"/>
                          <a:pt x="238" y="0"/>
                          <a:pt x="255" y="0"/>
                        </a:cubicBezTo>
                        <a:cubicBezTo>
                          <a:pt x="272" y="0"/>
                          <a:pt x="291" y="29"/>
                          <a:pt x="308" y="29"/>
                        </a:cubicBezTo>
                        <a:cubicBezTo>
                          <a:pt x="325" y="29"/>
                          <a:pt x="343" y="0"/>
                          <a:pt x="360" y="0"/>
                        </a:cubicBezTo>
                        <a:cubicBezTo>
                          <a:pt x="377" y="0"/>
                          <a:pt x="394" y="29"/>
                          <a:pt x="411" y="29"/>
                        </a:cubicBezTo>
                        <a:cubicBezTo>
                          <a:pt x="428" y="29"/>
                          <a:pt x="448" y="0"/>
                          <a:pt x="465" y="0"/>
                        </a:cubicBezTo>
                        <a:cubicBezTo>
                          <a:pt x="482" y="0"/>
                          <a:pt x="500" y="30"/>
                          <a:pt x="516" y="30"/>
                        </a:cubicBezTo>
                        <a:cubicBezTo>
                          <a:pt x="532" y="30"/>
                          <a:pt x="548" y="15"/>
                          <a:pt x="564" y="0"/>
                        </a:cubicBezTo>
                      </a:path>
                    </a:pathLst>
                  </a:custGeom>
                  <a:noFill/>
                  <a:ln w="1905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Arial"/>
                      <a:ea typeface="+mn-ea"/>
                      <a:cs typeface="+mn-cs"/>
                    </a:endParaRPr>
                  </a:p>
                </p:txBody>
              </p:sp>
              <p:sp>
                <p:nvSpPr>
                  <p:cNvPr id="106681" name="Freeform 587"/>
                  <p:cNvSpPr>
                    <a:spLocks/>
                  </p:cNvSpPr>
                  <p:nvPr/>
                </p:nvSpPr>
                <p:spPr bwMode="auto">
                  <a:xfrm>
                    <a:off x="1789" y="2790"/>
                    <a:ext cx="280" cy="30"/>
                  </a:xfrm>
                  <a:custGeom>
                    <a:avLst/>
                    <a:gdLst>
                      <a:gd name="T0" fmla="*/ 0 w 564"/>
                      <a:gd name="T1" fmla="*/ 29 h 30"/>
                      <a:gd name="T2" fmla="*/ 0 w 564"/>
                      <a:gd name="T3" fmla="*/ 0 h 30"/>
                      <a:gd name="T4" fmla="*/ 0 w 564"/>
                      <a:gd name="T5" fmla="*/ 30 h 30"/>
                      <a:gd name="T6" fmla="*/ 0 w 564"/>
                      <a:gd name="T7" fmla="*/ 0 h 30"/>
                      <a:gd name="T8" fmla="*/ 0 w 564"/>
                      <a:gd name="T9" fmla="*/ 30 h 30"/>
                      <a:gd name="T10" fmla="*/ 0 w 564"/>
                      <a:gd name="T11" fmla="*/ 0 h 30"/>
                      <a:gd name="T12" fmla="*/ 0 w 564"/>
                      <a:gd name="T13" fmla="*/ 29 h 30"/>
                      <a:gd name="T14" fmla="*/ 0 w 564"/>
                      <a:gd name="T15" fmla="*/ 0 h 30"/>
                      <a:gd name="T16" fmla="*/ 0 w 564"/>
                      <a:gd name="T17" fmla="*/ 29 h 30"/>
                      <a:gd name="T18" fmla="*/ 0 w 564"/>
                      <a:gd name="T19" fmla="*/ 0 h 30"/>
                      <a:gd name="T20" fmla="*/ 0 w 564"/>
                      <a:gd name="T21" fmla="*/ 30 h 30"/>
                      <a:gd name="T22" fmla="*/ 0 w 564"/>
                      <a:gd name="T23" fmla="*/ 0 h 3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64"/>
                      <a:gd name="T37" fmla="*/ 0 h 30"/>
                      <a:gd name="T38" fmla="*/ 564 w 564"/>
                      <a:gd name="T39" fmla="*/ 30 h 3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64" h="30">
                        <a:moveTo>
                          <a:pt x="0" y="29"/>
                        </a:moveTo>
                        <a:cubicBezTo>
                          <a:pt x="18" y="14"/>
                          <a:pt x="36" y="0"/>
                          <a:pt x="53" y="0"/>
                        </a:cubicBezTo>
                        <a:cubicBezTo>
                          <a:pt x="70" y="0"/>
                          <a:pt x="87" y="30"/>
                          <a:pt x="104" y="30"/>
                        </a:cubicBezTo>
                        <a:cubicBezTo>
                          <a:pt x="121" y="30"/>
                          <a:pt x="138" y="0"/>
                          <a:pt x="155" y="0"/>
                        </a:cubicBezTo>
                        <a:cubicBezTo>
                          <a:pt x="172" y="0"/>
                          <a:pt x="189" y="30"/>
                          <a:pt x="206" y="30"/>
                        </a:cubicBezTo>
                        <a:cubicBezTo>
                          <a:pt x="223" y="30"/>
                          <a:pt x="238" y="0"/>
                          <a:pt x="255" y="0"/>
                        </a:cubicBezTo>
                        <a:cubicBezTo>
                          <a:pt x="272" y="0"/>
                          <a:pt x="291" y="29"/>
                          <a:pt x="308" y="29"/>
                        </a:cubicBezTo>
                        <a:cubicBezTo>
                          <a:pt x="325" y="29"/>
                          <a:pt x="343" y="0"/>
                          <a:pt x="360" y="0"/>
                        </a:cubicBezTo>
                        <a:cubicBezTo>
                          <a:pt x="377" y="0"/>
                          <a:pt x="394" y="29"/>
                          <a:pt x="411" y="29"/>
                        </a:cubicBezTo>
                        <a:cubicBezTo>
                          <a:pt x="428" y="29"/>
                          <a:pt x="448" y="0"/>
                          <a:pt x="465" y="0"/>
                        </a:cubicBezTo>
                        <a:cubicBezTo>
                          <a:pt x="482" y="0"/>
                          <a:pt x="500" y="30"/>
                          <a:pt x="516" y="30"/>
                        </a:cubicBezTo>
                        <a:cubicBezTo>
                          <a:pt x="532" y="30"/>
                          <a:pt x="548" y="15"/>
                          <a:pt x="564" y="0"/>
                        </a:cubicBezTo>
                      </a:path>
                    </a:pathLst>
                  </a:custGeom>
                  <a:noFill/>
                  <a:ln w="1905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Arial"/>
                      <a:ea typeface="+mn-ea"/>
                      <a:cs typeface="+mn-cs"/>
                    </a:endParaRPr>
                  </a:p>
                </p:txBody>
              </p:sp>
            </p:grpSp>
            <p:grpSp>
              <p:nvGrpSpPr>
                <p:cNvPr id="106630" name="Group 588"/>
                <p:cNvGrpSpPr>
                  <a:grpSpLocks/>
                </p:cNvGrpSpPr>
                <p:nvPr/>
              </p:nvGrpSpPr>
              <p:grpSpPr bwMode="auto">
                <a:xfrm>
                  <a:off x="7369714" y="4202113"/>
                  <a:ext cx="1146175" cy="39687"/>
                  <a:chOff x="1527" y="2790"/>
                  <a:chExt cx="542" cy="33"/>
                </a:xfrm>
              </p:grpSpPr>
              <p:sp>
                <p:nvSpPr>
                  <p:cNvPr id="106678" name="Freeform 589"/>
                  <p:cNvSpPr>
                    <a:spLocks/>
                  </p:cNvSpPr>
                  <p:nvPr/>
                </p:nvSpPr>
                <p:spPr bwMode="auto">
                  <a:xfrm>
                    <a:off x="1527" y="2793"/>
                    <a:ext cx="280" cy="30"/>
                  </a:xfrm>
                  <a:custGeom>
                    <a:avLst/>
                    <a:gdLst>
                      <a:gd name="T0" fmla="*/ 0 w 564"/>
                      <a:gd name="T1" fmla="*/ 29 h 30"/>
                      <a:gd name="T2" fmla="*/ 0 w 564"/>
                      <a:gd name="T3" fmla="*/ 0 h 30"/>
                      <a:gd name="T4" fmla="*/ 0 w 564"/>
                      <a:gd name="T5" fmla="*/ 30 h 30"/>
                      <a:gd name="T6" fmla="*/ 0 w 564"/>
                      <a:gd name="T7" fmla="*/ 0 h 30"/>
                      <a:gd name="T8" fmla="*/ 0 w 564"/>
                      <a:gd name="T9" fmla="*/ 30 h 30"/>
                      <a:gd name="T10" fmla="*/ 0 w 564"/>
                      <a:gd name="T11" fmla="*/ 0 h 30"/>
                      <a:gd name="T12" fmla="*/ 0 w 564"/>
                      <a:gd name="T13" fmla="*/ 29 h 30"/>
                      <a:gd name="T14" fmla="*/ 0 w 564"/>
                      <a:gd name="T15" fmla="*/ 0 h 30"/>
                      <a:gd name="T16" fmla="*/ 0 w 564"/>
                      <a:gd name="T17" fmla="*/ 29 h 30"/>
                      <a:gd name="T18" fmla="*/ 0 w 564"/>
                      <a:gd name="T19" fmla="*/ 0 h 30"/>
                      <a:gd name="T20" fmla="*/ 0 w 564"/>
                      <a:gd name="T21" fmla="*/ 30 h 30"/>
                      <a:gd name="T22" fmla="*/ 0 w 564"/>
                      <a:gd name="T23" fmla="*/ 0 h 3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64"/>
                      <a:gd name="T37" fmla="*/ 0 h 30"/>
                      <a:gd name="T38" fmla="*/ 564 w 564"/>
                      <a:gd name="T39" fmla="*/ 30 h 3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64" h="30">
                        <a:moveTo>
                          <a:pt x="0" y="29"/>
                        </a:moveTo>
                        <a:cubicBezTo>
                          <a:pt x="18" y="14"/>
                          <a:pt x="36" y="0"/>
                          <a:pt x="53" y="0"/>
                        </a:cubicBezTo>
                        <a:cubicBezTo>
                          <a:pt x="70" y="0"/>
                          <a:pt x="87" y="30"/>
                          <a:pt x="104" y="30"/>
                        </a:cubicBezTo>
                        <a:cubicBezTo>
                          <a:pt x="121" y="30"/>
                          <a:pt x="138" y="0"/>
                          <a:pt x="155" y="0"/>
                        </a:cubicBezTo>
                        <a:cubicBezTo>
                          <a:pt x="172" y="0"/>
                          <a:pt x="189" y="30"/>
                          <a:pt x="206" y="30"/>
                        </a:cubicBezTo>
                        <a:cubicBezTo>
                          <a:pt x="223" y="30"/>
                          <a:pt x="238" y="0"/>
                          <a:pt x="255" y="0"/>
                        </a:cubicBezTo>
                        <a:cubicBezTo>
                          <a:pt x="272" y="0"/>
                          <a:pt x="291" y="29"/>
                          <a:pt x="308" y="29"/>
                        </a:cubicBezTo>
                        <a:cubicBezTo>
                          <a:pt x="325" y="29"/>
                          <a:pt x="343" y="0"/>
                          <a:pt x="360" y="0"/>
                        </a:cubicBezTo>
                        <a:cubicBezTo>
                          <a:pt x="377" y="0"/>
                          <a:pt x="394" y="29"/>
                          <a:pt x="411" y="29"/>
                        </a:cubicBezTo>
                        <a:cubicBezTo>
                          <a:pt x="428" y="29"/>
                          <a:pt x="448" y="0"/>
                          <a:pt x="465" y="0"/>
                        </a:cubicBezTo>
                        <a:cubicBezTo>
                          <a:pt x="482" y="0"/>
                          <a:pt x="500" y="30"/>
                          <a:pt x="516" y="30"/>
                        </a:cubicBezTo>
                        <a:cubicBezTo>
                          <a:pt x="532" y="30"/>
                          <a:pt x="548" y="15"/>
                          <a:pt x="564" y="0"/>
                        </a:cubicBezTo>
                      </a:path>
                    </a:pathLst>
                  </a:custGeom>
                  <a:noFill/>
                  <a:ln w="1905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Arial"/>
                      <a:ea typeface="+mn-ea"/>
                      <a:cs typeface="+mn-cs"/>
                    </a:endParaRPr>
                  </a:p>
                </p:txBody>
              </p:sp>
              <p:sp>
                <p:nvSpPr>
                  <p:cNvPr id="106679" name="Freeform 590"/>
                  <p:cNvSpPr>
                    <a:spLocks/>
                  </p:cNvSpPr>
                  <p:nvPr/>
                </p:nvSpPr>
                <p:spPr bwMode="auto">
                  <a:xfrm>
                    <a:off x="1789" y="2790"/>
                    <a:ext cx="280" cy="30"/>
                  </a:xfrm>
                  <a:custGeom>
                    <a:avLst/>
                    <a:gdLst>
                      <a:gd name="T0" fmla="*/ 0 w 564"/>
                      <a:gd name="T1" fmla="*/ 29 h 30"/>
                      <a:gd name="T2" fmla="*/ 0 w 564"/>
                      <a:gd name="T3" fmla="*/ 0 h 30"/>
                      <a:gd name="T4" fmla="*/ 0 w 564"/>
                      <a:gd name="T5" fmla="*/ 30 h 30"/>
                      <a:gd name="T6" fmla="*/ 0 w 564"/>
                      <a:gd name="T7" fmla="*/ 0 h 30"/>
                      <a:gd name="T8" fmla="*/ 0 w 564"/>
                      <a:gd name="T9" fmla="*/ 30 h 30"/>
                      <a:gd name="T10" fmla="*/ 0 w 564"/>
                      <a:gd name="T11" fmla="*/ 0 h 30"/>
                      <a:gd name="T12" fmla="*/ 0 w 564"/>
                      <a:gd name="T13" fmla="*/ 29 h 30"/>
                      <a:gd name="T14" fmla="*/ 0 w 564"/>
                      <a:gd name="T15" fmla="*/ 0 h 30"/>
                      <a:gd name="T16" fmla="*/ 0 w 564"/>
                      <a:gd name="T17" fmla="*/ 29 h 30"/>
                      <a:gd name="T18" fmla="*/ 0 w 564"/>
                      <a:gd name="T19" fmla="*/ 0 h 30"/>
                      <a:gd name="T20" fmla="*/ 0 w 564"/>
                      <a:gd name="T21" fmla="*/ 30 h 30"/>
                      <a:gd name="T22" fmla="*/ 0 w 564"/>
                      <a:gd name="T23" fmla="*/ 0 h 3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64"/>
                      <a:gd name="T37" fmla="*/ 0 h 30"/>
                      <a:gd name="T38" fmla="*/ 564 w 564"/>
                      <a:gd name="T39" fmla="*/ 30 h 3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64" h="30">
                        <a:moveTo>
                          <a:pt x="0" y="29"/>
                        </a:moveTo>
                        <a:cubicBezTo>
                          <a:pt x="18" y="14"/>
                          <a:pt x="36" y="0"/>
                          <a:pt x="53" y="0"/>
                        </a:cubicBezTo>
                        <a:cubicBezTo>
                          <a:pt x="70" y="0"/>
                          <a:pt x="87" y="30"/>
                          <a:pt x="104" y="30"/>
                        </a:cubicBezTo>
                        <a:cubicBezTo>
                          <a:pt x="121" y="30"/>
                          <a:pt x="138" y="0"/>
                          <a:pt x="155" y="0"/>
                        </a:cubicBezTo>
                        <a:cubicBezTo>
                          <a:pt x="172" y="0"/>
                          <a:pt x="189" y="30"/>
                          <a:pt x="206" y="30"/>
                        </a:cubicBezTo>
                        <a:cubicBezTo>
                          <a:pt x="223" y="30"/>
                          <a:pt x="238" y="0"/>
                          <a:pt x="255" y="0"/>
                        </a:cubicBezTo>
                        <a:cubicBezTo>
                          <a:pt x="272" y="0"/>
                          <a:pt x="291" y="29"/>
                          <a:pt x="308" y="29"/>
                        </a:cubicBezTo>
                        <a:cubicBezTo>
                          <a:pt x="325" y="29"/>
                          <a:pt x="343" y="0"/>
                          <a:pt x="360" y="0"/>
                        </a:cubicBezTo>
                        <a:cubicBezTo>
                          <a:pt x="377" y="0"/>
                          <a:pt x="394" y="29"/>
                          <a:pt x="411" y="29"/>
                        </a:cubicBezTo>
                        <a:cubicBezTo>
                          <a:pt x="428" y="29"/>
                          <a:pt x="448" y="0"/>
                          <a:pt x="465" y="0"/>
                        </a:cubicBezTo>
                        <a:cubicBezTo>
                          <a:pt x="482" y="0"/>
                          <a:pt x="500" y="30"/>
                          <a:pt x="516" y="30"/>
                        </a:cubicBezTo>
                        <a:cubicBezTo>
                          <a:pt x="532" y="30"/>
                          <a:pt x="548" y="15"/>
                          <a:pt x="564" y="0"/>
                        </a:cubicBezTo>
                      </a:path>
                    </a:pathLst>
                  </a:custGeom>
                  <a:noFill/>
                  <a:ln w="1905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Arial"/>
                      <a:ea typeface="+mn-ea"/>
                      <a:cs typeface="+mn-cs"/>
                    </a:endParaRPr>
                  </a:p>
                </p:txBody>
              </p:sp>
            </p:grpSp>
            <p:grpSp>
              <p:nvGrpSpPr>
                <p:cNvPr id="106631" name="Group 591"/>
                <p:cNvGrpSpPr>
                  <a:grpSpLocks/>
                </p:cNvGrpSpPr>
                <p:nvPr/>
              </p:nvGrpSpPr>
              <p:grpSpPr bwMode="auto">
                <a:xfrm>
                  <a:off x="7376064" y="4356100"/>
                  <a:ext cx="1146175" cy="39688"/>
                  <a:chOff x="1527" y="2790"/>
                  <a:chExt cx="542" cy="33"/>
                </a:xfrm>
              </p:grpSpPr>
              <p:sp>
                <p:nvSpPr>
                  <p:cNvPr id="106676" name="Freeform 592"/>
                  <p:cNvSpPr>
                    <a:spLocks/>
                  </p:cNvSpPr>
                  <p:nvPr/>
                </p:nvSpPr>
                <p:spPr bwMode="auto">
                  <a:xfrm>
                    <a:off x="1527" y="2793"/>
                    <a:ext cx="280" cy="30"/>
                  </a:xfrm>
                  <a:custGeom>
                    <a:avLst/>
                    <a:gdLst>
                      <a:gd name="T0" fmla="*/ 0 w 564"/>
                      <a:gd name="T1" fmla="*/ 29 h 30"/>
                      <a:gd name="T2" fmla="*/ 0 w 564"/>
                      <a:gd name="T3" fmla="*/ 0 h 30"/>
                      <a:gd name="T4" fmla="*/ 0 w 564"/>
                      <a:gd name="T5" fmla="*/ 30 h 30"/>
                      <a:gd name="T6" fmla="*/ 0 w 564"/>
                      <a:gd name="T7" fmla="*/ 0 h 30"/>
                      <a:gd name="T8" fmla="*/ 0 w 564"/>
                      <a:gd name="T9" fmla="*/ 30 h 30"/>
                      <a:gd name="T10" fmla="*/ 0 w 564"/>
                      <a:gd name="T11" fmla="*/ 0 h 30"/>
                      <a:gd name="T12" fmla="*/ 0 w 564"/>
                      <a:gd name="T13" fmla="*/ 29 h 30"/>
                      <a:gd name="T14" fmla="*/ 0 w 564"/>
                      <a:gd name="T15" fmla="*/ 0 h 30"/>
                      <a:gd name="T16" fmla="*/ 0 w 564"/>
                      <a:gd name="T17" fmla="*/ 29 h 30"/>
                      <a:gd name="T18" fmla="*/ 0 w 564"/>
                      <a:gd name="T19" fmla="*/ 0 h 30"/>
                      <a:gd name="T20" fmla="*/ 0 w 564"/>
                      <a:gd name="T21" fmla="*/ 30 h 30"/>
                      <a:gd name="T22" fmla="*/ 0 w 564"/>
                      <a:gd name="T23" fmla="*/ 0 h 3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64"/>
                      <a:gd name="T37" fmla="*/ 0 h 30"/>
                      <a:gd name="T38" fmla="*/ 564 w 564"/>
                      <a:gd name="T39" fmla="*/ 30 h 3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64" h="30">
                        <a:moveTo>
                          <a:pt x="0" y="29"/>
                        </a:moveTo>
                        <a:cubicBezTo>
                          <a:pt x="18" y="14"/>
                          <a:pt x="36" y="0"/>
                          <a:pt x="53" y="0"/>
                        </a:cubicBezTo>
                        <a:cubicBezTo>
                          <a:pt x="70" y="0"/>
                          <a:pt x="87" y="30"/>
                          <a:pt x="104" y="30"/>
                        </a:cubicBezTo>
                        <a:cubicBezTo>
                          <a:pt x="121" y="30"/>
                          <a:pt x="138" y="0"/>
                          <a:pt x="155" y="0"/>
                        </a:cubicBezTo>
                        <a:cubicBezTo>
                          <a:pt x="172" y="0"/>
                          <a:pt x="189" y="30"/>
                          <a:pt x="206" y="30"/>
                        </a:cubicBezTo>
                        <a:cubicBezTo>
                          <a:pt x="223" y="30"/>
                          <a:pt x="238" y="0"/>
                          <a:pt x="255" y="0"/>
                        </a:cubicBezTo>
                        <a:cubicBezTo>
                          <a:pt x="272" y="0"/>
                          <a:pt x="291" y="29"/>
                          <a:pt x="308" y="29"/>
                        </a:cubicBezTo>
                        <a:cubicBezTo>
                          <a:pt x="325" y="29"/>
                          <a:pt x="343" y="0"/>
                          <a:pt x="360" y="0"/>
                        </a:cubicBezTo>
                        <a:cubicBezTo>
                          <a:pt x="377" y="0"/>
                          <a:pt x="394" y="29"/>
                          <a:pt x="411" y="29"/>
                        </a:cubicBezTo>
                        <a:cubicBezTo>
                          <a:pt x="428" y="29"/>
                          <a:pt x="448" y="0"/>
                          <a:pt x="465" y="0"/>
                        </a:cubicBezTo>
                        <a:cubicBezTo>
                          <a:pt x="482" y="0"/>
                          <a:pt x="500" y="30"/>
                          <a:pt x="516" y="30"/>
                        </a:cubicBezTo>
                        <a:cubicBezTo>
                          <a:pt x="532" y="30"/>
                          <a:pt x="548" y="15"/>
                          <a:pt x="564" y="0"/>
                        </a:cubicBezTo>
                      </a:path>
                    </a:pathLst>
                  </a:custGeom>
                  <a:noFill/>
                  <a:ln w="1905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Arial"/>
                      <a:ea typeface="+mn-ea"/>
                      <a:cs typeface="+mn-cs"/>
                    </a:endParaRPr>
                  </a:p>
                </p:txBody>
              </p:sp>
              <p:sp>
                <p:nvSpPr>
                  <p:cNvPr id="106677" name="Freeform 593"/>
                  <p:cNvSpPr>
                    <a:spLocks/>
                  </p:cNvSpPr>
                  <p:nvPr/>
                </p:nvSpPr>
                <p:spPr bwMode="auto">
                  <a:xfrm>
                    <a:off x="1789" y="2790"/>
                    <a:ext cx="280" cy="30"/>
                  </a:xfrm>
                  <a:custGeom>
                    <a:avLst/>
                    <a:gdLst>
                      <a:gd name="T0" fmla="*/ 0 w 564"/>
                      <a:gd name="T1" fmla="*/ 29 h 30"/>
                      <a:gd name="T2" fmla="*/ 0 w 564"/>
                      <a:gd name="T3" fmla="*/ 0 h 30"/>
                      <a:gd name="T4" fmla="*/ 0 w 564"/>
                      <a:gd name="T5" fmla="*/ 30 h 30"/>
                      <a:gd name="T6" fmla="*/ 0 w 564"/>
                      <a:gd name="T7" fmla="*/ 0 h 30"/>
                      <a:gd name="T8" fmla="*/ 0 w 564"/>
                      <a:gd name="T9" fmla="*/ 30 h 30"/>
                      <a:gd name="T10" fmla="*/ 0 w 564"/>
                      <a:gd name="T11" fmla="*/ 0 h 30"/>
                      <a:gd name="T12" fmla="*/ 0 w 564"/>
                      <a:gd name="T13" fmla="*/ 29 h 30"/>
                      <a:gd name="T14" fmla="*/ 0 w 564"/>
                      <a:gd name="T15" fmla="*/ 0 h 30"/>
                      <a:gd name="T16" fmla="*/ 0 w 564"/>
                      <a:gd name="T17" fmla="*/ 29 h 30"/>
                      <a:gd name="T18" fmla="*/ 0 w 564"/>
                      <a:gd name="T19" fmla="*/ 0 h 30"/>
                      <a:gd name="T20" fmla="*/ 0 w 564"/>
                      <a:gd name="T21" fmla="*/ 30 h 30"/>
                      <a:gd name="T22" fmla="*/ 0 w 564"/>
                      <a:gd name="T23" fmla="*/ 0 h 3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64"/>
                      <a:gd name="T37" fmla="*/ 0 h 30"/>
                      <a:gd name="T38" fmla="*/ 564 w 564"/>
                      <a:gd name="T39" fmla="*/ 30 h 3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64" h="30">
                        <a:moveTo>
                          <a:pt x="0" y="29"/>
                        </a:moveTo>
                        <a:cubicBezTo>
                          <a:pt x="18" y="14"/>
                          <a:pt x="36" y="0"/>
                          <a:pt x="53" y="0"/>
                        </a:cubicBezTo>
                        <a:cubicBezTo>
                          <a:pt x="70" y="0"/>
                          <a:pt x="87" y="30"/>
                          <a:pt x="104" y="30"/>
                        </a:cubicBezTo>
                        <a:cubicBezTo>
                          <a:pt x="121" y="30"/>
                          <a:pt x="138" y="0"/>
                          <a:pt x="155" y="0"/>
                        </a:cubicBezTo>
                        <a:cubicBezTo>
                          <a:pt x="172" y="0"/>
                          <a:pt x="189" y="30"/>
                          <a:pt x="206" y="30"/>
                        </a:cubicBezTo>
                        <a:cubicBezTo>
                          <a:pt x="223" y="30"/>
                          <a:pt x="238" y="0"/>
                          <a:pt x="255" y="0"/>
                        </a:cubicBezTo>
                        <a:cubicBezTo>
                          <a:pt x="272" y="0"/>
                          <a:pt x="291" y="29"/>
                          <a:pt x="308" y="29"/>
                        </a:cubicBezTo>
                        <a:cubicBezTo>
                          <a:pt x="325" y="29"/>
                          <a:pt x="343" y="0"/>
                          <a:pt x="360" y="0"/>
                        </a:cubicBezTo>
                        <a:cubicBezTo>
                          <a:pt x="377" y="0"/>
                          <a:pt x="394" y="29"/>
                          <a:pt x="411" y="29"/>
                        </a:cubicBezTo>
                        <a:cubicBezTo>
                          <a:pt x="428" y="29"/>
                          <a:pt x="448" y="0"/>
                          <a:pt x="465" y="0"/>
                        </a:cubicBezTo>
                        <a:cubicBezTo>
                          <a:pt x="482" y="0"/>
                          <a:pt x="500" y="30"/>
                          <a:pt x="516" y="30"/>
                        </a:cubicBezTo>
                        <a:cubicBezTo>
                          <a:pt x="532" y="30"/>
                          <a:pt x="548" y="15"/>
                          <a:pt x="564" y="0"/>
                        </a:cubicBezTo>
                      </a:path>
                    </a:pathLst>
                  </a:custGeom>
                  <a:noFill/>
                  <a:ln w="1905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Arial"/>
                      <a:ea typeface="+mn-ea"/>
                      <a:cs typeface="+mn-cs"/>
                    </a:endParaRPr>
                  </a:p>
                </p:txBody>
              </p:sp>
            </p:grpSp>
            <p:sp>
              <p:nvSpPr>
                <p:cNvPr id="106633" name="Freeform 250"/>
                <p:cNvSpPr>
                  <a:spLocks/>
                </p:cNvSpPr>
                <p:nvPr/>
              </p:nvSpPr>
              <p:spPr bwMode="auto">
                <a:xfrm>
                  <a:off x="7349076" y="369888"/>
                  <a:ext cx="1179513" cy="6365875"/>
                </a:xfrm>
                <a:custGeom>
                  <a:avLst/>
                  <a:gdLst>
                    <a:gd name="T0" fmla="*/ 2147483647 w 3132"/>
                    <a:gd name="T1" fmla="*/ 2147483647 h 5347"/>
                    <a:gd name="T2" fmla="*/ 2147483647 w 3132"/>
                    <a:gd name="T3" fmla="*/ 2147483647 h 5347"/>
                    <a:gd name="T4" fmla="*/ 2147483647 w 3132"/>
                    <a:gd name="T5" fmla="*/ 2147483647 h 5347"/>
                    <a:gd name="T6" fmla="*/ 2147483647 w 3132"/>
                    <a:gd name="T7" fmla="*/ 0 h 5347"/>
                    <a:gd name="T8" fmla="*/ 2147483647 w 3132"/>
                    <a:gd name="T9" fmla="*/ 0 h 5347"/>
                    <a:gd name="T10" fmla="*/ 2147483647 w 3132"/>
                    <a:gd name="T11" fmla="*/ 2147483647 h 5347"/>
                    <a:gd name="T12" fmla="*/ 2147483647 w 3132"/>
                    <a:gd name="T13" fmla="*/ 2147483647 h 5347"/>
                    <a:gd name="T14" fmla="*/ 2147483647 w 3132"/>
                    <a:gd name="T15" fmla="*/ 0 h 5347"/>
                    <a:gd name="T16" fmla="*/ 0 w 3132"/>
                    <a:gd name="T17" fmla="*/ 0 h 5347"/>
                    <a:gd name="T18" fmla="*/ 0 w 3132"/>
                    <a:gd name="T19" fmla="*/ 2147483647 h 5347"/>
                    <a:gd name="T20" fmla="*/ 2147483647 w 3132"/>
                    <a:gd name="T21" fmla="*/ 2147483647 h 5347"/>
                    <a:gd name="T22" fmla="*/ 2147483647 w 3132"/>
                    <a:gd name="T23" fmla="*/ 2147483647 h 5347"/>
                    <a:gd name="T24" fmla="*/ 2147483647 w 3132"/>
                    <a:gd name="T25" fmla="*/ 2147483647 h 5347"/>
                    <a:gd name="T26" fmla="*/ 2147483647 w 3132"/>
                    <a:gd name="T27" fmla="*/ 2147483647 h 5347"/>
                    <a:gd name="T28" fmla="*/ 2147483647 w 3132"/>
                    <a:gd name="T29" fmla="*/ 2147483647 h 5347"/>
                    <a:gd name="T30" fmla="*/ 2147483647 w 3132"/>
                    <a:gd name="T31" fmla="*/ 2147483647 h 5347"/>
                    <a:gd name="T32" fmla="*/ 2147483647 w 3132"/>
                    <a:gd name="T33" fmla="*/ 2147483647 h 5347"/>
                    <a:gd name="T34" fmla="*/ 2147483647 w 3132"/>
                    <a:gd name="T35" fmla="*/ 2147483647 h 5347"/>
                    <a:gd name="T36" fmla="*/ 2147483647 w 3132"/>
                    <a:gd name="T37" fmla="*/ 2147483647 h 5347"/>
                    <a:gd name="T38" fmla="*/ 2147483647 w 3132"/>
                    <a:gd name="T39" fmla="*/ 2147483647 h 5347"/>
                    <a:gd name="T40" fmla="*/ 2147483647 w 3132"/>
                    <a:gd name="T41" fmla="*/ 2147483647 h 5347"/>
                    <a:gd name="T42" fmla="*/ 2147483647 w 3132"/>
                    <a:gd name="T43" fmla="*/ 0 h 5347"/>
                    <a:gd name="T44" fmla="*/ 2147483647 w 3132"/>
                    <a:gd name="T45" fmla="*/ 0 h 5347"/>
                    <a:gd name="T46" fmla="*/ 2147483647 w 3132"/>
                    <a:gd name="T47" fmla="*/ 2147483647 h 5347"/>
                    <a:gd name="T48" fmla="*/ 2147483647 w 3132"/>
                    <a:gd name="T49" fmla="*/ 2147483647 h 5347"/>
                    <a:gd name="T50" fmla="*/ 2147483647 w 3132"/>
                    <a:gd name="T51" fmla="*/ 2147483647 h 5347"/>
                    <a:gd name="T52" fmla="*/ 2147483647 w 3132"/>
                    <a:gd name="T53" fmla="*/ 2147483647 h 5347"/>
                    <a:gd name="T54" fmla="*/ 2147483647 w 3132"/>
                    <a:gd name="T55" fmla="*/ 2147483647 h 5347"/>
                    <a:gd name="T56" fmla="*/ 2147483647 w 3132"/>
                    <a:gd name="T57" fmla="*/ 2147483647 h 5347"/>
                    <a:gd name="T58" fmla="*/ 2147483647 w 3132"/>
                    <a:gd name="T59" fmla="*/ 2147483647 h 5347"/>
                    <a:gd name="T60" fmla="*/ 2147483647 w 3132"/>
                    <a:gd name="T61" fmla="*/ 2147483647 h 5347"/>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3132"/>
                    <a:gd name="T94" fmla="*/ 0 h 5347"/>
                    <a:gd name="T95" fmla="*/ 3132 w 3132"/>
                    <a:gd name="T96" fmla="*/ 5347 h 5347"/>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3132" h="5347">
                      <a:moveTo>
                        <a:pt x="929" y="5324"/>
                      </a:moveTo>
                      <a:lnTo>
                        <a:pt x="929" y="5347"/>
                      </a:lnTo>
                      <a:lnTo>
                        <a:pt x="3132" y="5347"/>
                      </a:lnTo>
                      <a:lnTo>
                        <a:pt x="3132" y="0"/>
                      </a:lnTo>
                      <a:lnTo>
                        <a:pt x="929" y="0"/>
                      </a:lnTo>
                      <a:lnTo>
                        <a:pt x="929" y="23"/>
                      </a:lnTo>
                      <a:lnTo>
                        <a:pt x="933" y="23"/>
                      </a:lnTo>
                      <a:lnTo>
                        <a:pt x="933" y="0"/>
                      </a:lnTo>
                      <a:lnTo>
                        <a:pt x="0" y="0"/>
                      </a:lnTo>
                      <a:lnTo>
                        <a:pt x="0" y="5347"/>
                      </a:lnTo>
                      <a:lnTo>
                        <a:pt x="933" y="5347"/>
                      </a:lnTo>
                      <a:lnTo>
                        <a:pt x="933" y="5324"/>
                      </a:lnTo>
                      <a:lnTo>
                        <a:pt x="929" y="5324"/>
                      </a:lnTo>
                      <a:lnTo>
                        <a:pt x="929" y="5347"/>
                      </a:lnTo>
                      <a:lnTo>
                        <a:pt x="933" y="5347"/>
                      </a:lnTo>
                      <a:lnTo>
                        <a:pt x="933" y="5324"/>
                      </a:lnTo>
                      <a:lnTo>
                        <a:pt x="12" y="5324"/>
                      </a:lnTo>
                      <a:lnTo>
                        <a:pt x="23" y="5336"/>
                      </a:lnTo>
                      <a:lnTo>
                        <a:pt x="23" y="12"/>
                      </a:lnTo>
                      <a:lnTo>
                        <a:pt x="12" y="23"/>
                      </a:lnTo>
                      <a:lnTo>
                        <a:pt x="933" y="23"/>
                      </a:lnTo>
                      <a:lnTo>
                        <a:pt x="933" y="0"/>
                      </a:lnTo>
                      <a:lnTo>
                        <a:pt x="929" y="0"/>
                      </a:lnTo>
                      <a:lnTo>
                        <a:pt x="929" y="23"/>
                      </a:lnTo>
                      <a:lnTo>
                        <a:pt x="3121" y="23"/>
                      </a:lnTo>
                      <a:lnTo>
                        <a:pt x="3109" y="12"/>
                      </a:lnTo>
                      <a:lnTo>
                        <a:pt x="3109" y="5336"/>
                      </a:lnTo>
                      <a:lnTo>
                        <a:pt x="3121" y="5324"/>
                      </a:lnTo>
                      <a:lnTo>
                        <a:pt x="929" y="5324"/>
                      </a:lnTo>
                      <a:lnTo>
                        <a:pt x="929" y="5347"/>
                      </a:lnTo>
                      <a:lnTo>
                        <a:pt x="929" y="5324"/>
                      </a:lnTo>
                      <a:close/>
                    </a:path>
                  </a:pathLst>
                </a:custGeom>
                <a:solidFill>
                  <a:srgbClr val="000000"/>
                </a:solidFill>
                <a:ln w="12700">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Arial"/>
                    <a:ea typeface="+mn-ea"/>
                    <a:cs typeface="+mn-cs"/>
                  </a:endParaRPr>
                </a:p>
              </p:txBody>
            </p:sp>
            <p:sp>
              <p:nvSpPr>
                <p:cNvPr id="106634" name="Rectangle 397"/>
                <p:cNvSpPr>
                  <a:spLocks noChangeArrowheads="1"/>
                </p:cNvSpPr>
                <p:nvPr/>
              </p:nvSpPr>
              <p:spPr bwMode="auto">
                <a:xfrm>
                  <a:off x="7653876" y="630238"/>
                  <a:ext cx="524637"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700" b="1" i="0" u="none" strike="noStrike" kern="1200" cap="none" spc="0" normalizeH="0" baseline="0" noProof="0">
                      <a:ln>
                        <a:noFill/>
                      </a:ln>
                      <a:solidFill>
                        <a:srgbClr val="000000"/>
                      </a:solidFill>
                      <a:effectLst/>
                      <a:uLnTx/>
                      <a:uFillTx/>
                      <a:latin typeface="Arial" charset="0"/>
                      <a:ea typeface="+mn-ea"/>
                      <a:cs typeface="+mn-cs"/>
                    </a:rPr>
                    <a:t>Dewey Lake</a:t>
                  </a:r>
                  <a:endParaRPr kumimoji="0" lang="en-US" altLang="en-US" sz="1800" b="1" i="0" u="none" strike="noStrike" kern="1200" cap="none" spc="0" normalizeH="0" baseline="0" noProof="0">
                    <a:ln>
                      <a:noFill/>
                    </a:ln>
                    <a:solidFill>
                      <a:prstClr val="black"/>
                    </a:solidFill>
                    <a:effectLst/>
                    <a:uLnTx/>
                    <a:uFillTx/>
                    <a:latin typeface="Arial" charset="0"/>
                    <a:ea typeface="+mn-ea"/>
                    <a:cs typeface="+mn-cs"/>
                  </a:endParaRPr>
                </a:p>
              </p:txBody>
            </p:sp>
            <p:sp>
              <p:nvSpPr>
                <p:cNvPr id="106635" name="Rectangle 397"/>
                <p:cNvSpPr>
                  <a:spLocks noChangeArrowheads="1"/>
                </p:cNvSpPr>
                <p:nvPr/>
              </p:nvSpPr>
              <p:spPr bwMode="auto">
                <a:xfrm>
                  <a:off x="7757064" y="869950"/>
                  <a:ext cx="300027"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700" b="1" i="0" u="none" strike="noStrike" kern="1200" cap="none" spc="0" normalizeH="0" baseline="0" noProof="0">
                      <a:ln>
                        <a:noFill/>
                      </a:ln>
                      <a:solidFill>
                        <a:srgbClr val="000000"/>
                      </a:solidFill>
                      <a:effectLst/>
                      <a:uLnTx/>
                      <a:uFillTx/>
                      <a:latin typeface="Arial" charset="0"/>
                      <a:ea typeface="+mn-ea"/>
                      <a:cs typeface="+mn-cs"/>
                    </a:rPr>
                    <a:t>Salado</a:t>
                  </a:r>
                  <a:endParaRPr kumimoji="0" lang="en-US" altLang="en-US" sz="1800" b="1" i="0" u="none" strike="noStrike" kern="1200" cap="none" spc="0" normalizeH="0" baseline="0" noProof="0">
                    <a:ln>
                      <a:noFill/>
                    </a:ln>
                    <a:solidFill>
                      <a:prstClr val="black"/>
                    </a:solidFill>
                    <a:effectLst/>
                    <a:uLnTx/>
                    <a:uFillTx/>
                    <a:latin typeface="Arial" charset="0"/>
                    <a:ea typeface="+mn-ea"/>
                    <a:cs typeface="+mn-cs"/>
                  </a:endParaRPr>
                </a:p>
              </p:txBody>
            </p:sp>
            <p:sp>
              <p:nvSpPr>
                <p:cNvPr id="106636" name="Rectangle 260"/>
                <p:cNvSpPr>
                  <a:spLocks noChangeArrowheads="1"/>
                </p:cNvSpPr>
                <p:nvPr/>
              </p:nvSpPr>
              <p:spPr bwMode="auto">
                <a:xfrm>
                  <a:off x="7547685" y="6300788"/>
                  <a:ext cx="79023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000" b="1" i="0" u="none" strike="noStrike" kern="1200" cap="none" spc="0" normalizeH="0" baseline="0" noProof="0">
                      <a:ln>
                        <a:noFill/>
                      </a:ln>
                      <a:solidFill>
                        <a:srgbClr val="000000"/>
                      </a:solidFill>
                      <a:effectLst/>
                      <a:uLnTx/>
                      <a:uFillTx/>
                      <a:latin typeface="Arial" charset="0"/>
                      <a:ea typeface="+mn-ea"/>
                      <a:cs typeface="+mn-cs"/>
                    </a:rPr>
                    <a:t>Precambrian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000" b="1" i="0" u="none" strike="noStrike" kern="1200" cap="none" spc="0" normalizeH="0" baseline="0" noProof="0">
                      <a:ln>
                        <a:noFill/>
                      </a:ln>
                      <a:solidFill>
                        <a:srgbClr val="000000"/>
                      </a:solidFill>
                      <a:effectLst/>
                      <a:uLnTx/>
                      <a:uFillTx/>
                      <a:latin typeface="Arial" charset="0"/>
                      <a:ea typeface="+mn-ea"/>
                      <a:cs typeface="+mn-cs"/>
                    </a:rPr>
                    <a:t>Basement</a:t>
                  </a:r>
                  <a:endParaRPr kumimoji="0" lang="en-US" altLang="en-US" sz="1800" b="1" i="0" u="none" strike="noStrike" kern="1200" cap="none" spc="0" normalizeH="0" baseline="0" noProof="0">
                    <a:ln>
                      <a:noFill/>
                    </a:ln>
                    <a:solidFill>
                      <a:prstClr val="black"/>
                    </a:solidFill>
                    <a:effectLst/>
                    <a:uLnTx/>
                    <a:uFillTx/>
                    <a:latin typeface="Arial" charset="0"/>
                    <a:ea typeface="+mn-ea"/>
                    <a:cs typeface="+mn-cs"/>
                  </a:endParaRPr>
                </a:p>
              </p:txBody>
            </p:sp>
            <p:sp>
              <p:nvSpPr>
                <p:cNvPr id="106637" name="Rectangle 397"/>
                <p:cNvSpPr>
                  <a:spLocks noChangeArrowheads="1"/>
                </p:cNvSpPr>
                <p:nvPr/>
              </p:nvSpPr>
              <p:spPr bwMode="auto">
                <a:xfrm>
                  <a:off x="7816714" y="1206413"/>
                  <a:ext cx="244285"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700" b="1" i="0" u="none" strike="noStrike" kern="1200" cap="none" spc="0" normalizeH="0" baseline="0" noProof="0" dirty="0">
                      <a:ln>
                        <a:noFill/>
                      </a:ln>
                      <a:solidFill>
                        <a:srgbClr val="000000"/>
                      </a:solidFill>
                      <a:effectLst/>
                      <a:uLnTx/>
                      <a:uFillTx/>
                      <a:latin typeface="Arial" charset="0"/>
                      <a:ea typeface="+mn-ea"/>
                      <a:cs typeface="+mn-cs"/>
                    </a:rPr>
                    <a:t>Yates</a:t>
                  </a:r>
                  <a:endParaRPr kumimoji="0" lang="en-US" altLang="en-US" sz="1800" b="1"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106638" name="Rectangle 209"/>
                <p:cNvSpPr>
                  <a:spLocks noChangeArrowheads="1"/>
                </p:cNvSpPr>
                <p:nvPr/>
              </p:nvSpPr>
              <p:spPr bwMode="auto">
                <a:xfrm>
                  <a:off x="7349076" y="3903663"/>
                  <a:ext cx="1174750" cy="9525"/>
                </a:xfrm>
                <a:prstGeom prst="rect">
                  <a:avLst/>
                </a:prstGeom>
                <a:solidFill>
                  <a:srgbClr val="000000"/>
                </a:solidFill>
                <a:ln w="6350">
                  <a:solidFill>
                    <a:schemeClr val="tx1"/>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1" i="0" u="none" strike="noStrike" kern="1200" cap="none" spc="0" normalizeH="0" baseline="0" noProof="0">
                    <a:ln>
                      <a:noFill/>
                    </a:ln>
                    <a:solidFill>
                      <a:prstClr val="black"/>
                    </a:solidFill>
                    <a:effectLst/>
                    <a:uLnTx/>
                    <a:uFillTx/>
                    <a:latin typeface="Arial" charset="0"/>
                    <a:ea typeface="+mn-ea"/>
                    <a:cs typeface="+mn-cs"/>
                  </a:endParaRPr>
                </a:p>
              </p:txBody>
            </p:sp>
            <p:cxnSp>
              <p:nvCxnSpPr>
                <p:cNvPr id="422" name="Straight Connector 421"/>
                <p:cNvCxnSpPr/>
                <p:nvPr/>
              </p:nvCxnSpPr>
              <p:spPr>
                <a:xfrm>
                  <a:off x="7357013" y="3625850"/>
                  <a:ext cx="1165227" cy="1588"/>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3" name="Straight Connector 422"/>
                <p:cNvCxnSpPr/>
                <p:nvPr/>
              </p:nvCxnSpPr>
              <p:spPr>
                <a:xfrm flipV="1">
                  <a:off x="7355426" y="2805113"/>
                  <a:ext cx="595313" cy="1587"/>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4" name="Straight Connector 423"/>
                <p:cNvCxnSpPr/>
                <p:nvPr/>
              </p:nvCxnSpPr>
              <p:spPr>
                <a:xfrm rot="5400000">
                  <a:off x="7797545" y="2810669"/>
                  <a:ext cx="309563" cy="31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5" name="Straight Connector 424"/>
                <p:cNvCxnSpPr/>
                <p:nvPr/>
              </p:nvCxnSpPr>
              <p:spPr>
                <a:xfrm>
                  <a:off x="7348156" y="2651869"/>
                  <a:ext cx="607346" cy="844"/>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6" name="Straight Connector 425"/>
                <p:cNvCxnSpPr/>
                <p:nvPr/>
              </p:nvCxnSpPr>
              <p:spPr>
                <a:xfrm>
                  <a:off x="7571326" y="1865313"/>
                  <a:ext cx="0" cy="13732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06644" name="Rectangle 383"/>
                <p:cNvSpPr>
                  <a:spLocks noChangeArrowheads="1"/>
                </p:cNvSpPr>
                <p:nvPr/>
              </p:nvSpPr>
              <p:spPr bwMode="auto">
                <a:xfrm>
                  <a:off x="8004657" y="2741608"/>
                  <a:ext cx="454139"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600" b="1" i="0" u="none" strike="noStrike" kern="1200" cap="none" spc="0" normalizeH="0" baseline="0" noProof="0">
                      <a:ln>
                        <a:noFill/>
                      </a:ln>
                      <a:solidFill>
                        <a:srgbClr val="000000"/>
                      </a:solidFill>
                      <a:effectLst/>
                      <a:uLnTx/>
                      <a:uFillTx/>
                      <a:latin typeface="Arial" charset="0"/>
                      <a:ea typeface="+mn-ea"/>
                      <a:cs typeface="+mn-cs"/>
                    </a:rPr>
                    <a:t>Wolfcamp D</a:t>
                  </a:r>
                  <a:endParaRPr kumimoji="0" lang="en-US" altLang="en-US" sz="600" b="1" i="0" u="none" strike="noStrike" kern="1200" cap="none" spc="0" normalizeH="0" baseline="0" noProof="0">
                    <a:ln>
                      <a:noFill/>
                    </a:ln>
                    <a:solidFill>
                      <a:prstClr val="black"/>
                    </a:solidFill>
                    <a:effectLst/>
                    <a:uLnTx/>
                    <a:uFillTx/>
                    <a:latin typeface="Arial" charset="0"/>
                    <a:ea typeface="+mn-ea"/>
                    <a:cs typeface="+mn-cs"/>
                  </a:endParaRPr>
                </a:p>
              </p:txBody>
            </p:sp>
            <p:sp>
              <p:nvSpPr>
                <p:cNvPr id="106645" name="Rectangle 466"/>
                <p:cNvSpPr>
                  <a:spLocks noChangeArrowheads="1"/>
                </p:cNvSpPr>
                <p:nvPr/>
              </p:nvSpPr>
              <p:spPr bwMode="auto">
                <a:xfrm>
                  <a:off x="8172900" y="2001658"/>
                  <a:ext cx="195770" cy="77787"/>
                </a:xfrm>
                <a:prstGeom prst="rect">
                  <a:avLst/>
                </a:prstGeom>
                <a:solidFill>
                  <a:srgbClr val="FFFF0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500" b="1" i="0" u="none" strike="noStrike" kern="1200" cap="none" spc="0" normalizeH="0" baseline="0" noProof="0">
                      <a:ln>
                        <a:noFill/>
                      </a:ln>
                      <a:solidFill>
                        <a:srgbClr val="000000"/>
                      </a:solidFill>
                      <a:effectLst/>
                      <a:uLnTx/>
                      <a:uFillTx/>
                      <a:latin typeface="Arial" charset="0"/>
                      <a:ea typeface="+mn-ea"/>
                      <a:cs typeface="+mn-cs"/>
                    </a:rPr>
                    <a:t>Upper</a:t>
                  </a:r>
                  <a:endParaRPr kumimoji="0" lang="en-US" altLang="en-US" sz="500" b="1" i="0" u="none" strike="noStrike" kern="1200" cap="none" spc="0" normalizeH="0" baseline="0" noProof="0">
                    <a:ln>
                      <a:noFill/>
                    </a:ln>
                    <a:solidFill>
                      <a:prstClr val="black"/>
                    </a:solidFill>
                    <a:effectLst/>
                    <a:uLnTx/>
                    <a:uFillTx/>
                    <a:latin typeface="Arial" charset="0"/>
                    <a:ea typeface="+mn-ea"/>
                    <a:cs typeface="+mn-cs"/>
                  </a:endParaRPr>
                </a:p>
              </p:txBody>
            </p:sp>
            <p:sp>
              <p:nvSpPr>
                <p:cNvPr id="106646" name="Rectangle 466"/>
                <p:cNvSpPr>
                  <a:spLocks noChangeArrowheads="1"/>
                </p:cNvSpPr>
                <p:nvPr/>
              </p:nvSpPr>
              <p:spPr bwMode="auto">
                <a:xfrm>
                  <a:off x="8144414" y="2069740"/>
                  <a:ext cx="251152" cy="76944"/>
                </a:xfrm>
                <a:prstGeom prst="rect">
                  <a:avLst/>
                </a:prstGeom>
                <a:solidFill>
                  <a:srgbClr val="66FF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500" b="1" i="0" u="none" strike="noStrike" kern="1200" cap="none" spc="0" normalizeH="0" baseline="0" noProof="0">
                      <a:ln>
                        <a:noFill/>
                      </a:ln>
                      <a:solidFill>
                        <a:srgbClr val="000000"/>
                      </a:solidFill>
                      <a:effectLst/>
                      <a:uLnTx/>
                      <a:uFillTx/>
                      <a:latin typeface="Arial" charset="0"/>
                      <a:ea typeface="+mn-ea"/>
                      <a:cs typeface="+mn-cs"/>
                    </a:rPr>
                    <a:t>Middle</a:t>
                  </a:r>
                  <a:endParaRPr kumimoji="0" lang="en-US" altLang="en-US" sz="500" b="1" i="0" u="none" strike="noStrike" kern="1200" cap="none" spc="0" normalizeH="0" baseline="0" noProof="0">
                    <a:ln>
                      <a:noFill/>
                    </a:ln>
                    <a:solidFill>
                      <a:prstClr val="black"/>
                    </a:solidFill>
                    <a:effectLst/>
                    <a:uLnTx/>
                    <a:uFillTx/>
                    <a:latin typeface="Arial" charset="0"/>
                    <a:ea typeface="+mn-ea"/>
                    <a:cs typeface="+mn-cs"/>
                  </a:endParaRPr>
                </a:p>
              </p:txBody>
            </p:sp>
            <p:sp>
              <p:nvSpPr>
                <p:cNvPr id="106647" name="Rectangle 466"/>
                <p:cNvSpPr>
                  <a:spLocks noChangeArrowheads="1"/>
                </p:cNvSpPr>
                <p:nvPr/>
              </p:nvSpPr>
              <p:spPr bwMode="auto">
                <a:xfrm>
                  <a:off x="8060960" y="2160617"/>
                  <a:ext cx="116405"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500" b="1" i="0" u="none" strike="noStrike" kern="1200" cap="none" spc="0" normalizeH="0" baseline="0" noProof="0">
                      <a:ln>
                        <a:noFill/>
                      </a:ln>
                      <a:solidFill>
                        <a:srgbClr val="000000"/>
                      </a:solidFill>
                      <a:effectLst/>
                      <a:uLnTx/>
                      <a:uFillTx/>
                      <a:latin typeface="Arial" charset="0"/>
                      <a:ea typeface="+mn-ea"/>
                      <a:cs typeface="+mn-cs"/>
                    </a:rPr>
                    <a:t>Lwr</a:t>
                  </a:r>
                  <a:endParaRPr kumimoji="0" lang="en-US" altLang="en-US" sz="500" b="1" i="0" u="none" strike="noStrike" kern="1200" cap="none" spc="0" normalizeH="0" baseline="0" noProof="0">
                    <a:ln>
                      <a:noFill/>
                    </a:ln>
                    <a:solidFill>
                      <a:prstClr val="black"/>
                    </a:solidFill>
                    <a:effectLst/>
                    <a:uLnTx/>
                    <a:uFillTx/>
                    <a:latin typeface="Arial" charset="0"/>
                    <a:ea typeface="+mn-ea"/>
                    <a:cs typeface="+mn-cs"/>
                  </a:endParaRPr>
                </a:p>
              </p:txBody>
            </p:sp>
            <p:sp>
              <p:nvSpPr>
                <p:cNvPr id="106648" name="Rectangle 466"/>
                <p:cNvSpPr>
                  <a:spLocks noChangeArrowheads="1"/>
                </p:cNvSpPr>
                <p:nvPr/>
              </p:nvSpPr>
              <p:spPr bwMode="auto">
                <a:xfrm>
                  <a:off x="8282526" y="2146878"/>
                  <a:ext cx="172288" cy="61555"/>
                </a:xfrm>
                <a:prstGeom prst="rect">
                  <a:avLst/>
                </a:prstGeom>
                <a:solidFill>
                  <a:srgbClr val="FFFF0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400" b="1" i="0" u="none" strike="noStrike" kern="1200" cap="none" spc="0" normalizeH="0" baseline="0" noProof="0">
                      <a:ln>
                        <a:noFill/>
                      </a:ln>
                      <a:solidFill>
                        <a:srgbClr val="000000"/>
                      </a:solidFill>
                      <a:effectLst/>
                      <a:uLnTx/>
                      <a:uFillTx/>
                      <a:latin typeface="Arial" charset="0"/>
                      <a:ea typeface="+mn-ea"/>
                      <a:cs typeface="+mn-cs"/>
                    </a:rPr>
                    <a:t>Jo Mill</a:t>
                  </a:r>
                  <a:endParaRPr kumimoji="0" lang="en-US" altLang="en-US" sz="400" b="1" i="0" u="none" strike="noStrike" kern="1200" cap="none" spc="0" normalizeH="0" baseline="0" noProof="0">
                    <a:ln>
                      <a:noFill/>
                    </a:ln>
                    <a:solidFill>
                      <a:prstClr val="black"/>
                    </a:solidFill>
                    <a:effectLst/>
                    <a:uLnTx/>
                    <a:uFillTx/>
                    <a:latin typeface="Arial" charset="0"/>
                    <a:ea typeface="+mn-ea"/>
                    <a:cs typeface="+mn-cs"/>
                  </a:endParaRPr>
                </a:p>
              </p:txBody>
            </p:sp>
            <p:cxnSp>
              <p:nvCxnSpPr>
                <p:cNvPr id="432" name="Straight Connector 431"/>
                <p:cNvCxnSpPr/>
                <p:nvPr/>
              </p:nvCxnSpPr>
              <p:spPr>
                <a:xfrm rot="5400000">
                  <a:off x="7912639" y="2136775"/>
                  <a:ext cx="26035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3" name="Straight Connector 432"/>
                <p:cNvCxnSpPr/>
                <p:nvPr/>
              </p:nvCxnSpPr>
              <p:spPr>
                <a:xfrm>
                  <a:off x="8038052" y="2076450"/>
                  <a:ext cx="482601"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4" name="Straight Connector 433"/>
                <p:cNvCxnSpPr/>
                <p:nvPr/>
              </p:nvCxnSpPr>
              <p:spPr>
                <a:xfrm>
                  <a:off x="8041227" y="2138363"/>
                  <a:ext cx="482601"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5" name="Straight Connector 434"/>
                <p:cNvCxnSpPr/>
                <p:nvPr/>
              </p:nvCxnSpPr>
              <p:spPr>
                <a:xfrm rot="16200000" flipH="1">
                  <a:off x="8236489" y="2366963"/>
                  <a:ext cx="0" cy="571501"/>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6" name="Straight Connector 435"/>
                <p:cNvCxnSpPr/>
                <p:nvPr/>
              </p:nvCxnSpPr>
              <p:spPr>
                <a:xfrm rot="16200000" flipH="1">
                  <a:off x="7795958" y="2505869"/>
                  <a:ext cx="312737" cy="3175"/>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7" name="Straight Connector 436"/>
                <p:cNvCxnSpPr/>
                <p:nvPr/>
              </p:nvCxnSpPr>
              <p:spPr>
                <a:xfrm rot="16200000" flipH="1">
                  <a:off x="8234108" y="2145507"/>
                  <a:ext cx="1587" cy="571501"/>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06655" name="Rectangle 466"/>
                <p:cNvSpPr>
                  <a:spLocks noChangeArrowheads="1"/>
                </p:cNvSpPr>
                <p:nvPr/>
              </p:nvSpPr>
              <p:spPr bwMode="auto">
                <a:xfrm>
                  <a:off x="8076153" y="2352675"/>
                  <a:ext cx="582612" cy="7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500" b="1" i="0" u="none" strike="noStrike" kern="1200" cap="none" spc="0" normalizeH="0" baseline="0" noProof="0">
                      <a:ln>
                        <a:noFill/>
                      </a:ln>
                      <a:solidFill>
                        <a:srgbClr val="000000"/>
                      </a:solidFill>
                      <a:effectLst/>
                      <a:uLnTx/>
                      <a:uFillTx/>
                      <a:latin typeface="Arial" charset="0"/>
                      <a:ea typeface="+mn-ea"/>
                      <a:cs typeface="+mn-cs"/>
                    </a:rPr>
                    <a:t>Wolfcamp A</a:t>
                  </a:r>
                  <a:endParaRPr kumimoji="0" lang="en-US" altLang="en-US" sz="500" b="1" i="0" u="none" strike="noStrike" kern="1200" cap="none" spc="0" normalizeH="0" baseline="0" noProof="0">
                    <a:ln>
                      <a:noFill/>
                    </a:ln>
                    <a:solidFill>
                      <a:prstClr val="black"/>
                    </a:solidFill>
                    <a:effectLst/>
                    <a:uLnTx/>
                    <a:uFillTx/>
                    <a:latin typeface="Arial" charset="0"/>
                    <a:ea typeface="+mn-ea"/>
                    <a:cs typeface="+mn-cs"/>
                  </a:endParaRPr>
                </a:p>
              </p:txBody>
            </p:sp>
            <p:sp>
              <p:nvSpPr>
                <p:cNvPr id="106656" name="Rectangle 466"/>
                <p:cNvSpPr>
                  <a:spLocks noChangeArrowheads="1"/>
                </p:cNvSpPr>
                <p:nvPr/>
              </p:nvSpPr>
              <p:spPr bwMode="auto">
                <a:xfrm>
                  <a:off x="8062555" y="2432844"/>
                  <a:ext cx="377083"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500" b="1" i="0" u="none" strike="noStrike" kern="1200" cap="none" spc="0" normalizeH="0" baseline="0" noProof="0">
                      <a:ln>
                        <a:noFill/>
                      </a:ln>
                      <a:solidFill>
                        <a:prstClr val="black"/>
                      </a:solidFill>
                      <a:effectLst/>
                      <a:uLnTx/>
                      <a:uFillTx/>
                      <a:latin typeface="Arial" charset="0"/>
                      <a:ea typeface="+mn-ea"/>
                      <a:cs typeface="+mn-cs"/>
                    </a:rPr>
                    <a:t>Wolfcamp B</a:t>
                  </a:r>
                </a:p>
              </p:txBody>
            </p:sp>
            <p:sp>
              <p:nvSpPr>
                <p:cNvPr id="106657" name="Rectangle 466"/>
                <p:cNvSpPr>
                  <a:spLocks noChangeArrowheads="1"/>
                </p:cNvSpPr>
                <p:nvPr/>
              </p:nvSpPr>
              <p:spPr bwMode="auto">
                <a:xfrm>
                  <a:off x="8051264" y="2501900"/>
                  <a:ext cx="413152"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500" b="1" i="0" u="none" strike="noStrike" kern="1200" cap="none" spc="0" normalizeH="0" baseline="0" noProof="0">
                      <a:ln>
                        <a:noFill/>
                      </a:ln>
                      <a:solidFill>
                        <a:srgbClr val="000000"/>
                      </a:solidFill>
                      <a:effectLst/>
                      <a:uLnTx/>
                      <a:uFillTx/>
                      <a:latin typeface="Arial" charset="0"/>
                      <a:ea typeface="+mn-ea"/>
                      <a:cs typeface="+mn-cs"/>
                    </a:rPr>
                    <a:t>Wolfcamp C1</a:t>
                  </a:r>
                  <a:endParaRPr kumimoji="0" lang="en-US" altLang="en-US" sz="500" b="1" i="0" u="none" strike="noStrike" kern="1200" cap="none" spc="0" normalizeH="0" baseline="0" noProof="0">
                    <a:ln>
                      <a:noFill/>
                    </a:ln>
                    <a:solidFill>
                      <a:prstClr val="black"/>
                    </a:solidFill>
                    <a:effectLst/>
                    <a:uLnTx/>
                    <a:uFillTx/>
                    <a:latin typeface="Arial" charset="0"/>
                    <a:ea typeface="+mn-ea"/>
                    <a:cs typeface="+mn-cs"/>
                  </a:endParaRPr>
                </a:p>
              </p:txBody>
            </p:sp>
            <p:sp>
              <p:nvSpPr>
                <p:cNvPr id="106658" name="Rectangle 466"/>
                <p:cNvSpPr>
                  <a:spLocks noChangeArrowheads="1"/>
                </p:cNvSpPr>
                <p:nvPr/>
              </p:nvSpPr>
              <p:spPr bwMode="auto">
                <a:xfrm>
                  <a:off x="8047295" y="2574925"/>
                  <a:ext cx="413152"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500" b="1" i="0" u="none" strike="noStrike" kern="1200" cap="none" spc="0" normalizeH="0" baseline="0" noProof="0">
                      <a:ln>
                        <a:noFill/>
                      </a:ln>
                      <a:solidFill>
                        <a:srgbClr val="000000"/>
                      </a:solidFill>
                      <a:effectLst/>
                      <a:uLnTx/>
                      <a:uFillTx/>
                      <a:latin typeface="Arial" charset="0"/>
                      <a:ea typeface="+mn-ea"/>
                      <a:cs typeface="+mn-cs"/>
                    </a:rPr>
                    <a:t>Wolfcamp C2</a:t>
                  </a:r>
                  <a:endParaRPr kumimoji="0" lang="en-US" altLang="en-US" sz="500" b="1" i="0" u="none" strike="noStrike" kern="1200" cap="none" spc="0" normalizeH="0" baseline="0" noProof="0">
                    <a:ln>
                      <a:noFill/>
                    </a:ln>
                    <a:solidFill>
                      <a:prstClr val="black"/>
                    </a:solidFill>
                    <a:effectLst/>
                    <a:uLnTx/>
                    <a:uFillTx/>
                    <a:latin typeface="Arial" charset="0"/>
                    <a:ea typeface="+mn-ea"/>
                    <a:cs typeface="+mn-cs"/>
                  </a:endParaRPr>
                </a:p>
              </p:txBody>
            </p:sp>
            <p:sp>
              <p:nvSpPr>
                <p:cNvPr id="106659" name="Rectangle 270"/>
                <p:cNvSpPr>
                  <a:spLocks noChangeArrowheads="1"/>
                </p:cNvSpPr>
                <p:nvPr/>
              </p:nvSpPr>
              <p:spPr bwMode="auto">
                <a:xfrm>
                  <a:off x="7800772" y="3327400"/>
                  <a:ext cx="332817"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700" b="1" i="0" u="none" strike="noStrike" kern="1200" cap="none" spc="0" normalizeH="0" baseline="0" noProof="0">
                      <a:ln>
                        <a:noFill/>
                      </a:ln>
                      <a:solidFill>
                        <a:srgbClr val="000000"/>
                      </a:solidFill>
                      <a:effectLst/>
                      <a:uLnTx/>
                      <a:uFillTx/>
                      <a:latin typeface="Arial" charset="0"/>
                      <a:ea typeface="+mn-ea"/>
                      <a:cs typeface="+mn-cs"/>
                    </a:rPr>
                    <a:t>Morrow</a:t>
                  </a:r>
                  <a:endParaRPr kumimoji="0" lang="en-US" altLang="en-US" sz="1800" b="1" i="0" u="none" strike="noStrike" kern="1200" cap="none" spc="0" normalizeH="0" baseline="0" noProof="0">
                    <a:ln>
                      <a:noFill/>
                    </a:ln>
                    <a:solidFill>
                      <a:prstClr val="black"/>
                    </a:solidFill>
                    <a:effectLst/>
                    <a:uLnTx/>
                    <a:uFillTx/>
                    <a:latin typeface="Arial" charset="0"/>
                    <a:ea typeface="+mn-ea"/>
                    <a:cs typeface="+mn-cs"/>
                  </a:endParaRPr>
                </a:p>
              </p:txBody>
            </p:sp>
            <p:sp>
              <p:nvSpPr>
                <p:cNvPr id="106660" name="Rectangle 388"/>
                <p:cNvSpPr>
                  <a:spLocks noChangeArrowheads="1"/>
                </p:cNvSpPr>
                <p:nvPr/>
              </p:nvSpPr>
              <p:spPr bwMode="auto">
                <a:xfrm>
                  <a:off x="8087264" y="3482975"/>
                  <a:ext cx="311504"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500" b="1" i="0" u="none" strike="noStrike" kern="1200" cap="none" spc="0" normalizeH="0" baseline="0" noProof="0">
                      <a:ln>
                        <a:noFill/>
                      </a:ln>
                      <a:solidFill>
                        <a:srgbClr val="000000"/>
                      </a:solidFill>
                      <a:effectLst/>
                      <a:uLnTx/>
                      <a:uFillTx/>
                      <a:latin typeface="Arial" charset="0"/>
                      <a:ea typeface="+mn-ea"/>
                      <a:cs typeface="+mn-cs"/>
                    </a:rPr>
                    <a:t>U. Barnett</a:t>
                  </a:r>
                  <a:endParaRPr kumimoji="0" lang="en-US" altLang="en-US" sz="500" b="1" i="0" u="none" strike="noStrike" kern="1200" cap="none" spc="0" normalizeH="0" baseline="0" noProof="0">
                    <a:ln>
                      <a:noFill/>
                    </a:ln>
                    <a:solidFill>
                      <a:prstClr val="black"/>
                    </a:solidFill>
                    <a:effectLst/>
                    <a:uLnTx/>
                    <a:uFillTx/>
                    <a:latin typeface="Arial" charset="0"/>
                    <a:ea typeface="+mn-ea"/>
                    <a:cs typeface="+mn-cs"/>
                  </a:endParaRPr>
                </a:p>
              </p:txBody>
            </p:sp>
            <p:sp>
              <p:nvSpPr>
                <p:cNvPr id="106661" name="Rectangle 388"/>
                <p:cNvSpPr>
                  <a:spLocks noChangeArrowheads="1"/>
                </p:cNvSpPr>
                <p:nvPr/>
              </p:nvSpPr>
              <p:spPr bwMode="auto">
                <a:xfrm>
                  <a:off x="7803101" y="3556000"/>
                  <a:ext cx="303306"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500" b="1" i="0" u="none" strike="noStrike" kern="1200" cap="none" spc="0" normalizeH="0" baseline="0" noProof="0">
                      <a:ln>
                        <a:noFill/>
                      </a:ln>
                      <a:solidFill>
                        <a:srgbClr val="000000"/>
                      </a:solidFill>
                      <a:effectLst/>
                      <a:uLnTx/>
                      <a:uFillTx/>
                      <a:latin typeface="Arial" charset="0"/>
                      <a:ea typeface="+mn-ea"/>
                      <a:cs typeface="+mn-cs"/>
                    </a:rPr>
                    <a:t>L. Barnett</a:t>
                  </a:r>
                  <a:endParaRPr kumimoji="0" lang="en-US" altLang="en-US" sz="500" b="1" i="0" u="none" strike="noStrike" kern="1200" cap="none" spc="0" normalizeH="0" baseline="0" noProof="0">
                    <a:ln>
                      <a:noFill/>
                    </a:ln>
                    <a:solidFill>
                      <a:prstClr val="black"/>
                    </a:solidFill>
                    <a:effectLst/>
                    <a:uLnTx/>
                    <a:uFillTx/>
                    <a:latin typeface="Arial" charset="0"/>
                    <a:ea typeface="+mn-ea"/>
                    <a:cs typeface="+mn-cs"/>
                  </a:endParaRPr>
                </a:p>
              </p:txBody>
            </p:sp>
            <p:cxnSp>
              <p:nvCxnSpPr>
                <p:cNvPr id="445" name="Straight Connector 444"/>
                <p:cNvCxnSpPr/>
                <p:nvPr/>
              </p:nvCxnSpPr>
              <p:spPr>
                <a:xfrm>
                  <a:off x="7360188" y="3559175"/>
                  <a:ext cx="1165227" cy="1588"/>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446" name="Freeform 445"/>
                <p:cNvSpPr/>
                <p:nvPr/>
              </p:nvSpPr>
              <p:spPr>
                <a:xfrm>
                  <a:off x="7931689" y="3484563"/>
                  <a:ext cx="92075" cy="77787"/>
                </a:xfrm>
                <a:custGeom>
                  <a:avLst/>
                  <a:gdLst>
                    <a:gd name="connsiteX0" fmla="*/ 0 w 92868"/>
                    <a:gd name="connsiteY0" fmla="*/ 0 h 78581"/>
                    <a:gd name="connsiteX1" fmla="*/ 92868 w 92868"/>
                    <a:gd name="connsiteY1" fmla="*/ 35719 h 78581"/>
                    <a:gd name="connsiteX2" fmla="*/ 0 w 92868"/>
                    <a:gd name="connsiteY2" fmla="*/ 78581 h 78581"/>
                  </a:gdLst>
                  <a:ahLst/>
                  <a:cxnLst>
                    <a:cxn ang="0">
                      <a:pos x="connsiteX0" y="connsiteY0"/>
                    </a:cxn>
                    <a:cxn ang="0">
                      <a:pos x="connsiteX1" y="connsiteY1"/>
                    </a:cxn>
                    <a:cxn ang="0">
                      <a:pos x="connsiteX2" y="connsiteY2"/>
                    </a:cxn>
                  </a:cxnLst>
                  <a:rect l="l" t="t" r="r" b="b"/>
                  <a:pathLst>
                    <a:path w="92868" h="78581">
                      <a:moveTo>
                        <a:pt x="0" y="0"/>
                      </a:moveTo>
                      <a:lnTo>
                        <a:pt x="92868" y="35719"/>
                      </a:lnTo>
                      <a:lnTo>
                        <a:pt x="0" y="78581"/>
                      </a:ln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Arial"/>
                    <a:ea typeface="+mn-ea"/>
                    <a:cs typeface="+mn-cs"/>
                  </a:endParaRPr>
                </a:p>
              </p:txBody>
            </p:sp>
            <p:sp>
              <p:nvSpPr>
                <p:cNvPr id="106664" name="Rectangle 386"/>
                <p:cNvSpPr>
                  <a:spLocks noChangeArrowheads="1"/>
                </p:cNvSpPr>
                <p:nvPr/>
              </p:nvSpPr>
              <p:spPr bwMode="auto">
                <a:xfrm>
                  <a:off x="8142826" y="3136900"/>
                  <a:ext cx="278713"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500" b="1" i="0" u="none" strike="noStrike" kern="1200" cap="none" spc="0" normalizeH="0" baseline="0" noProof="0">
                      <a:ln>
                        <a:noFill/>
                      </a:ln>
                      <a:solidFill>
                        <a:srgbClr val="000000"/>
                      </a:solidFill>
                      <a:effectLst/>
                      <a:uLnTx/>
                      <a:uFillTx/>
                      <a:latin typeface="Arial" charset="0"/>
                      <a:ea typeface="+mn-ea"/>
                      <a:cs typeface="+mn-cs"/>
                    </a:rPr>
                    <a:t>Bend Lm</a:t>
                  </a:r>
                  <a:endParaRPr kumimoji="0" lang="en-US" altLang="en-US" sz="500" b="1" i="0" u="none" strike="noStrike" kern="1200" cap="none" spc="0" normalizeH="0" baseline="0" noProof="0">
                    <a:ln>
                      <a:noFill/>
                    </a:ln>
                    <a:solidFill>
                      <a:prstClr val="black"/>
                    </a:solidFill>
                    <a:effectLst/>
                    <a:uLnTx/>
                    <a:uFillTx/>
                    <a:latin typeface="Arial" charset="0"/>
                    <a:ea typeface="+mn-ea"/>
                    <a:cs typeface="+mn-cs"/>
                  </a:endParaRPr>
                </a:p>
              </p:txBody>
            </p:sp>
            <p:sp>
              <p:nvSpPr>
                <p:cNvPr id="106665" name="Rectangle 386"/>
                <p:cNvSpPr>
                  <a:spLocks noChangeArrowheads="1"/>
                </p:cNvSpPr>
                <p:nvPr/>
              </p:nvSpPr>
              <p:spPr bwMode="auto">
                <a:xfrm>
                  <a:off x="8144414" y="3048000"/>
                  <a:ext cx="224611"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500" b="1" i="0" u="none" strike="noStrike" kern="1200" cap="none" spc="0" normalizeH="0" baseline="0" noProof="0">
                      <a:ln>
                        <a:noFill/>
                      </a:ln>
                      <a:solidFill>
                        <a:srgbClr val="000000"/>
                      </a:solidFill>
                      <a:effectLst/>
                      <a:uLnTx/>
                      <a:uFillTx/>
                      <a:latin typeface="Arial" charset="0"/>
                      <a:ea typeface="+mn-ea"/>
                      <a:cs typeface="+mn-cs"/>
                    </a:rPr>
                    <a:t>Detrital</a:t>
                  </a:r>
                  <a:endParaRPr kumimoji="0" lang="en-US" altLang="en-US" sz="500" b="1" i="0" u="none" strike="noStrike" kern="1200" cap="none" spc="0" normalizeH="0" baseline="0" noProof="0">
                    <a:ln>
                      <a:noFill/>
                    </a:ln>
                    <a:solidFill>
                      <a:prstClr val="black"/>
                    </a:solidFill>
                    <a:effectLst/>
                    <a:uLnTx/>
                    <a:uFillTx/>
                    <a:latin typeface="Arial" charset="0"/>
                    <a:ea typeface="+mn-ea"/>
                    <a:cs typeface="+mn-cs"/>
                  </a:endParaRPr>
                </a:p>
              </p:txBody>
            </p:sp>
            <p:cxnSp>
              <p:nvCxnSpPr>
                <p:cNvPr id="449" name="Straight Connector 448"/>
                <p:cNvCxnSpPr/>
                <p:nvPr/>
              </p:nvCxnSpPr>
              <p:spPr>
                <a:xfrm flipV="1">
                  <a:off x="7955502" y="2509838"/>
                  <a:ext cx="554038" cy="4762"/>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06667" name="Rectangle 386"/>
                <p:cNvSpPr>
                  <a:spLocks noChangeArrowheads="1"/>
                </p:cNvSpPr>
                <p:nvPr/>
              </p:nvSpPr>
              <p:spPr bwMode="auto">
                <a:xfrm>
                  <a:off x="8177751" y="2974975"/>
                  <a:ext cx="152473"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500" b="1" i="0" u="none" strike="noStrike" kern="1200" cap="none" spc="0" normalizeH="0" baseline="0" noProof="0">
                      <a:ln>
                        <a:noFill/>
                      </a:ln>
                      <a:solidFill>
                        <a:srgbClr val="000000"/>
                      </a:solidFill>
                      <a:effectLst/>
                      <a:uLnTx/>
                      <a:uFillTx/>
                      <a:latin typeface="Arial" charset="0"/>
                      <a:ea typeface="+mn-ea"/>
                      <a:cs typeface="+mn-cs"/>
                    </a:rPr>
                    <a:t>Lime</a:t>
                  </a:r>
                  <a:endParaRPr kumimoji="0" lang="en-US" altLang="en-US" sz="500" b="1" i="0" u="none" strike="noStrike" kern="1200" cap="none" spc="0" normalizeH="0" baseline="0" noProof="0">
                    <a:ln>
                      <a:noFill/>
                    </a:ln>
                    <a:solidFill>
                      <a:prstClr val="black"/>
                    </a:solidFill>
                    <a:effectLst/>
                    <a:uLnTx/>
                    <a:uFillTx/>
                    <a:latin typeface="Arial" charset="0"/>
                    <a:ea typeface="+mn-ea"/>
                    <a:cs typeface="+mn-cs"/>
                  </a:endParaRPr>
                </a:p>
              </p:txBody>
            </p:sp>
            <p:sp>
              <p:nvSpPr>
                <p:cNvPr id="106668" name="Rectangle 386"/>
                <p:cNvSpPr>
                  <a:spLocks noChangeArrowheads="1"/>
                </p:cNvSpPr>
                <p:nvPr/>
              </p:nvSpPr>
              <p:spPr bwMode="auto">
                <a:xfrm>
                  <a:off x="8066626" y="3209925"/>
                  <a:ext cx="391838"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500" b="1" i="0" u="none" strike="noStrike" kern="1200" cap="none" spc="0" normalizeH="0" baseline="0" noProof="0">
                      <a:ln>
                        <a:noFill/>
                      </a:ln>
                      <a:solidFill>
                        <a:srgbClr val="000000"/>
                      </a:solidFill>
                      <a:effectLst/>
                      <a:uLnTx/>
                      <a:uFillTx/>
                      <a:latin typeface="Arial" charset="0"/>
                      <a:ea typeface="+mn-ea"/>
                      <a:cs typeface="+mn-cs"/>
                    </a:rPr>
                    <a:t>Sh &amp; Detrital</a:t>
                  </a:r>
                  <a:endParaRPr kumimoji="0" lang="en-US" altLang="en-US" sz="500" b="1" i="0" u="none" strike="noStrike" kern="1200" cap="none" spc="0" normalizeH="0" baseline="0" noProof="0">
                    <a:ln>
                      <a:noFill/>
                    </a:ln>
                    <a:solidFill>
                      <a:prstClr val="black"/>
                    </a:solidFill>
                    <a:effectLst/>
                    <a:uLnTx/>
                    <a:uFillTx/>
                    <a:latin typeface="Arial" charset="0"/>
                    <a:ea typeface="+mn-ea"/>
                    <a:cs typeface="+mn-cs"/>
                  </a:endParaRPr>
                </a:p>
              </p:txBody>
            </p:sp>
            <p:cxnSp>
              <p:nvCxnSpPr>
                <p:cNvPr id="452" name="Straight Connector 451"/>
                <p:cNvCxnSpPr/>
                <p:nvPr/>
              </p:nvCxnSpPr>
              <p:spPr>
                <a:xfrm>
                  <a:off x="8031702" y="3051175"/>
                  <a:ext cx="474663" cy="3175"/>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3" name="Straight Connector 452"/>
                <p:cNvCxnSpPr/>
                <p:nvPr/>
              </p:nvCxnSpPr>
              <p:spPr>
                <a:xfrm>
                  <a:off x="8034877" y="3216275"/>
                  <a:ext cx="474663" cy="158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4" name="Straight Connector 453"/>
                <p:cNvCxnSpPr/>
                <p:nvPr/>
              </p:nvCxnSpPr>
              <p:spPr>
                <a:xfrm flipV="1">
                  <a:off x="7950739" y="2571750"/>
                  <a:ext cx="554039" cy="4763"/>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06672" name="Rectangle 466"/>
                <p:cNvSpPr>
                  <a:spLocks noChangeArrowheads="1"/>
                </p:cNvSpPr>
                <p:nvPr/>
              </p:nvSpPr>
              <p:spPr bwMode="auto">
                <a:xfrm>
                  <a:off x="8172900" y="2198688"/>
                  <a:ext cx="323678" cy="61555"/>
                </a:xfrm>
                <a:prstGeom prst="rect">
                  <a:avLst/>
                </a:prstGeom>
                <a:solidFill>
                  <a:srgbClr val="66FF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400" b="1" i="0" u="none" strike="noStrike" kern="1200" cap="none" spc="0" normalizeH="0" baseline="0" noProof="0" dirty="0">
                      <a:ln>
                        <a:noFill/>
                      </a:ln>
                      <a:solidFill>
                        <a:srgbClr val="000000"/>
                      </a:solidFill>
                      <a:effectLst/>
                      <a:uLnTx/>
                      <a:uFillTx/>
                      <a:latin typeface="Arial" charset="0"/>
                      <a:ea typeface="+mn-ea"/>
                      <a:cs typeface="+mn-cs"/>
                    </a:rPr>
                    <a:t>L. SPBY </a:t>
                  </a:r>
                  <a:r>
                    <a:rPr kumimoji="0" lang="en-US" altLang="en-US" sz="400" b="1" i="0" u="none" strike="noStrike" kern="1200" cap="none" spc="0" normalizeH="0" baseline="0" noProof="0" dirty="0" err="1">
                      <a:ln>
                        <a:noFill/>
                      </a:ln>
                      <a:solidFill>
                        <a:srgbClr val="000000"/>
                      </a:solidFill>
                      <a:effectLst/>
                      <a:uLnTx/>
                      <a:uFillTx/>
                      <a:latin typeface="Arial" charset="0"/>
                      <a:ea typeface="+mn-ea"/>
                      <a:cs typeface="+mn-cs"/>
                    </a:rPr>
                    <a:t>Sh</a:t>
                  </a:r>
                  <a:endParaRPr kumimoji="0" lang="en-US" altLang="en-US" sz="400" b="1" i="0" u="none" strike="noStrike" kern="1200" cap="none" spc="0" normalizeH="0" baseline="0" noProof="0" dirty="0">
                    <a:ln>
                      <a:noFill/>
                    </a:ln>
                    <a:solidFill>
                      <a:prstClr val="black"/>
                    </a:solidFill>
                    <a:effectLst/>
                    <a:uLnTx/>
                    <a:uFillTx/>
                    <a:latin typeface="Arial" charset="0"/>
                    <a:ea typeface="+mn-ea"/>
                    <a:cs typeface="+mn-cs"/>
                  </a:endParaRPr>
                </a:p>
              </p:txBody>
            </p:sp>
            <p:cxnSp>
              <p:nvCxnSpPr>
                <p:cNvPr id="456" name="Straight Connector 455"/>
                <p:cNvCxnSpPr/>
                <p:nvPr/>
              </p:nvCxnSpPr>
              <p:spPr>
                <a:xfrm>
                  <a:off x="8223789" y="2198688"/>
                  <a:ext cx="300038"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106503" name="Freeform 570"/>
            <p:cNvSpPr>
              <a:spLocks/>
            </p:cNvSpPr>
            <p:nvPr/>
          </p:nvSpPr>
          <p:spPr bwMode="auto">
            <a:xfrm>
              <a:off x="3325813" y="3124200"/>
              <a:ext cx="593725" cy="34925"/>
            </a:xfrm>
            <a:custGeom>
              <a:avLst/>
              <a:gdLst>
                <a:gd name="T0" fmla="*/ 0 w 564"/>
                <a:gd name="T1" fmla="*/ 2147483647 h 30"/>
                <a:gd name="T2" fmla="*/ 0 w 564"/>
                <a:gd name="T3" fmla="*/ 0 h 30"/>
                <a:gd name="T4" fmla="*/ 0 w 564"/>
                <a:gd name="T5" fmla="*/ 2147483647 h 30"/>
                <a:gd name="T6" fmla="*/ 0 w 564"/>
                <a:gd name="T7" fmla="*/ 0 h 30"/>
                <a:gd name="T8" fmla="*/ 0 w 564"/>
                <a:gd name="T9" fmla="*/ 2147483647 h 30"/>
                <a:gd name="T10" fmla="*/ 0 w 564"/>
                <a:gd name="T11" fmla="*/ 0 h 30"/>
                <a:gd name="T12" fmla="*/ 0 w 564"/>
                <a:gd name="T13" fmla="*/ 2147483647 h 30"/>
                <a:gd name="T14" fmla="*/ 0 w 564"/>
                <a:gd name="T15" fmla="*/ 0 h 30"/>
                <a:gd name="T16" fmla="*/ 0 w 564"/>
                <a:gd name="T17" fmla="*/ 2147483647 h 30"/>
                <a:gd name="T18" fmla="*/ 0 w 564"/>
                <a:gd name="T19" fmla="*/ 0 h 30"/>
                <a:gd name="T20" fmla="*/ 0 w 564"/>
                <a:gd name="T21" fmla="*/ 2147483647 h 30"/>
                <a:gd name="T22" fmla="*/ 0 w 564"/>
                <a:gd name="T23" fmla="*/ 0 h 3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64"/>
                <a:gd name="T37" fmla="*/ 0 h 30"/>
                <a:gd name="T38" fmla="*/ 564 w 564"/>
                <a:gd name="T39" fmla="*/ 30 h 3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64" h="30">
                  <a:moveTo>
                    <a:pt x="0" y="29"/>
                  </a:moveTo>
                  <a:cubicBezTo>
                    <a:pt x="18" y="14"/>
                    <a:pt x="36" y="0"/>
                    <a:pt x="53" y="0"/>
                  </a:cubicBezTo>
                  <a:cubicBezTo>
                    <a:pt x="70" y="0"/>
                    <a:pt x="87" y="30"/>
                    <a:pt x="104" y="30"/>
                  </a:cubicBezTo>
                  <a:cubicBezTo>
                    <a:pt x="121" y="30"/>
                    <a:pt x="138" y="0"/>
                    <a:pt x="155" y="0"/>
                  </a:cubicBezTo>
                  <a:cubicBezTo>
                    <a:pt x="172" y="0"/>
                    <a:pt x="189" y="30"/>
                    <a:pt x="206" y="30"/>
                  </a:cubicBezTo>
                  <a:cubicBezTo>
                    <a:pt x="223" y="30"/>
                    <a:pt x="238" y="0"/>
                    <a:pt x="255" y="0"/>
                  </a:cubicBezTo>
                  <a:cubicBezTo>
                    <a:pt x="272" y="0"/>
                    <a:pt x="291" y="29"/>
                    <a:pt x="308" y="29"/>
                  </a:cubicBezTo>
                  <a:cubicBezTo>
                    <a:pt x="325" y="29"/>
                    <a:pt x="343" y="0"/>
                    <a:pt x="360" y="0"/>
                  </a:cubicBezTo>
                  <a:cubicBezTo>
                    <a:pt x="377" y="0"/>
                    <a:pt x="394" y="29"/>
                    <a:pt x="411" y="29"/>
                  </a:cubicBezTo>
                  <a:cubicBezTo>
                    <a:pt x="428" y="29"/>
                    <a:pt x="448" y="0"/>
                    <a:pt x="465" y="0"/>
                  </a:cubicBezTo>
                  <a:cubicBezTo>
                    <a:pt x="482" y="0"/>
                    <a:pt x="500" y="30"/>
                    <a:pt x="516" y="30"/>
                  </a:cubicBezTo>
                  <a:cubicBezTo>
                    <a:pt x="532" y="30"/>
                    <a:pt x="548" y="15"/>
                    <a:pt x="564" y="0"/>
                  </a:cubicBezTo>
                </a:path>
              </a:pathLst>
            </a:custGeom>
            <a:noFill/>
            <a:ln w="1905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Arial"/>
                <a:ea typeface="+mn-ea"/>
                <a:cs typeface="+mn-cs"/>
              </a:endParaRPr>
            </a:p>
          </p:txBody>
        </p:sp>
        <p:sp>
          <p:nvSpPr>
            <p:cNvPr id="106504" name="Freeform 571"/>
            <p:cNvSpPr>
              <a:spLocks/>
            </p:cNvSpPr>
            <p:nvPr/>
          </p:nvSpPr>
          <p:spPr bwMode="auto">
            <a:xfrm>
              <a:off x="3881438" y="3119438"/>
              <a:ext cx="592137" cy="36512"/>
            </a:xfrm>
            <a:custGeom>
              <a:avLst/>
              <a:gdLst>
                <a:gd name="T0" fmla="*/ 0 w 564"/>
                <a:gd name="T1" fmla="*/ 2147483647 h 30"/>
                <a:gd name="T2" fmla="*/ 0 w 564"/>
                <a:gd name="T3" fmla="*/ 0 h 30"/>
                <a:gd name="T4" fmla="*/ 0 w 564"/>
                <a:gd name="T5" fmla="*/ 2147483647 h 30"/>
                <a:gd name="T6" fmla="*/ 0 w 564"/>
                <a:gd name="T7" fmla="*/ 0 h 30"/>
                <a:gd name="T8" fmla="*/ 0 w 564"/>
                <a:gd name="T9" fmla="*/ 2147483647 h 30"/>
                <a:gd name="T10" fmla="*/ 0 w 564"/>
                <a:gd name="T11" fmla="*/ 0 h 30"/>
                <a:gd name="T12" fmla="*/ 0 w 564"/>
                <a:gd name="T13" fmla="*/ 2147483647 h 30"/>
                <a:gd name="T14" fmla="*/ 0 w 564"/>
                <a:gd name="T15" fmla="*/ 0 h 30"/>
                <a:gd name="T16" fmla="*/ 0 w 564"/>
                <a:gd name="T17" fmla="*/ 2147483647 h 30"/>
                <a:gd name="T18" fmla="*/ 0 w 564"/>
                <a:gd name="T19" fmla="*/ 0 h 30"/>
                <a:gd name="T20" fmla="*/ 0 w 564"/>
                <a:gd name="T21" fmla="*/ 2147483647 h 30"/>
                <a:gd name="T22" fmla="*/ 0 w 564"/>
                <a:gd name="T23" fmla="*/ 0 h 3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64"/>
                <a:gd name="T37" fmla="*/ 0 h 30"/>
                <a:gd name="T38" fmla="*/ 564 w 564"/>
                <a:gd name="T39" fmla="*/ 30 h 3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64" h="30">
                  <a:moveTo>
                    <a:pt x="0" y="29"/>
                  </a:moveTo>
                  <a:cubicBezTo>
                    <a:pt x="18" y="14"/>
                    <a:pt x="36" y="0"/>
                    <a:pt x="53" y="0"/>
                  </a:cubicBezTo>
                  <a:cubicBezTo>
                    <a:pt x="70" y="0"/>
                    <a:pt x="87" y="30"/>
                    <a:pt x="104" y="30"/>
                  </a:cubicBezTo>
                  <a:cubicBezTo>
                    <a:pt x="121" y="30"/>
                    <a:pt x="138" y="0"/>
                    <a:pt x="155" y="0"/>
                  </a:cubicBezTo>
                  <a:cubicBezTo>
                    <a:pt x="172" y="0"/>
                    <a:pt x="189" y="30"/>
                    <a:pt x="206" y="30"/>
                  </a:cubicBezTo>
                  <a:cubicBezTo>
                    <a:pt x="223" y="30"/>
                    <a:pt x="238" y="0"/>
                    <a:pt x="255" y="0"/>
                  </a:cubicBezTo>
                  <a:cubicBezTo>
                    <a:pt x="272" y="0"/>
                    <a:pt x="291" y="29"/>
                    <a:pt x="308" y="29"/>
                  </a:cubicBezTo>
                  <a:cubicBezTo>
                    <a:pt x="325" y="29"/>
                    <a:pt x="343" y="0"/>
                    <a:pt x="360" y="0"/>
                  </a:cubicBezTo>
                  <a:cubicBezTo>
                    <a:pt x="377" y="0"/>
                    <a:pt x="394" y="29"/>
                    <a:pt x="411" y="29"/>
                  </a:cubicBezTo>
                  <a:cubicBezTo>
                    <a:pt x="428" y="29"/>
                    <a:pt x="448" y="0"/>
                    <a:pt x="465" y="0"/>
                  </a:cubicBezTo>
                  <a:cubicBezTo>
                    <a:pt x="482" y="0"/>
                    <a:pt x="500" y="30"/>
                    <a:pt x="516" y="30"/>
                  </a:cubicBezTo>
                  <a:cubicBezTo>
                    <a:pt x="532" y="30"/>
                    <a:pt x="548" y="15"/>
                    <a:pt x="564" y="0"/>
                  </a:cubicBezTo>
                </a:path>
              </a:pathLst>
            </a:custGeom>
            <a:noFill/>
            <a:ln w="1905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Arial"/>
                <a:ea typeface="+mn-ea"/>
                <a:cs typeface="+mn-cs"/>
              </a:endParaRPr>
            </a:p>
          </p:txBody>
        </p:sp>
        <p:sp>
          <p:nvSpPr>
            <p:cNvPr id="106505" name="Freeform 571"/>
            <p:cNvSpPr>
              <a:spLocks/>
            </p:cNvSpPr>
            <p:nvPr/>
          </p:nvSpPr>
          <p:spPr bwMode="auto">
            <a:xfrm>
              <a:off x="4006850" y="3197225"/>
              <a:ext cx="487363" cy="34925"/>
            </a:xfrm>
            <a:custGeom>
              <a:avLst/>
              <a:gdLst>
                <a:gd name="T0" fmla="*/ 0 w 9012"/>
                <a:gd name="T1" fmla="*/ 2147483647 h 10000"/>
                <a:gd name="T2" fmla="*/ 2147483647 w 9012"/>
                <a:gd name="T3" fmla="*/ 0 h 10000"/>
                <a:gd name="T4" fmla="*/ 2147483647 w 9012"/>
                <a:gd name="T5" fmla="*/ 2147483647 h 10000"/>
                <a:gd name="T6" fmla="*/ 2147483647 w 9012"/>
                <a:gd name="T7" fmla="*/ 0 h 10000"/>
                <a:gd name="T8" fmla="*/ 2147483647 w 9012"/>
                <a:gd name="T9" fmla="*/ 2147483647 h 10000"/>
                <a:gd name="T10" fmla="*/ 2147483647 w 9012"/>
                <a:gd name="T11" fmla="*/ 0 h 10000"/>
                <a:gd name="T12" fmla="*/ 2147483647 w 9012"/>
                <a:gd name="T13" fmla="*/ 2147483647 h 10000"/>
                <a:gd name="T14" fmla="*/ 2147483647 w 9012"/>
                <a:gd name="T15" fmla="*/ 0 h 10000"/>
                <a:gd name="T16" fmla="*/ 2147483647 w 9012"/>
                <a:gd name="T17" fmla="*/ 2147483647 h 10000"/>
                <a:gd name="T18" fmla="*/ 2147483647 w 9012"/>
                <a:gd name="T19" fmla="*/ 0 h 100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012" h="10000">
                  <a:moveTo>
                    <a:pt x="0" y="9667"/>
                  </a:moveTo>
                  <a:cubicBezTo>
                    <a:pt x="349" y="4667"/>
                    <a:pt x="697" y="0"/>
                    <a:pt x="1027" y="0"/>
                  </a:cubicBezTo>
                  <a:cubicBezTo>
                    <a:pt x="1356" y="0"/>
                    <a:pt x="1687" y="10000"/>
                    <a:pt x="2016" y="10000"/>
                  </a:cubicBezTo>
                  <a:cubicBezTo>
                    <a:pt x="2345" y="10000"/>
                    <a:pt x="2675" y="0"/>
                    <a:pt x="3004" y="0"/>
                  </a:cubicBezTo>
                  <a:cubicBezTo>
                    <a:pt x="3334" y="0"/>
                    <a:pt x="3663" y="10000"/>
                    <a:pt x="3992" y="10000"/>
                  </a:cubicBezTo>
                  <a:cubicBezTo>
                    <a:pt x="4322" y="10000"/>
                    <a:pt x="4613" y="0"/>
                    <a:pt x="4942" y="0"/>
                  </a:cubicBezTo>
                  <a:cubicBezTo>
                    <a:pt x="5272" y="0"/>
                    <a:pt x="5640" y="9667"/>
                    <a:pt x="5969" y="9667"/>
                  </a:cubicBezTo>
                  <a:cubicBezTo>
                    <a:pt x="6298" y="9667"/>
                    <a:pt x="6648" y="0"/>
                    <a:pt x="6977" y="0"/>
                  </a:cubicBezTo>
                  <a:cubicBezTo>
                    <a:pt x="7306" y="0"/>
                    <a:pt x="7636" y="9667"/>
                    <a:pt x="7965" y="9667"/>
                  </a:cubicBezTo>
                  <a:cubicBezTo>
                    <a:pt x="8295" y="9667"/>
                    <a:pt x="8682" y="0"/>
                    <a:pt x="9012" y="0"/>
                  </a:cubicBezTo>
                </a:path>
              </a:pathLst>
            </a:custGeom>
            <a:noFill/>
            <a:ln w="1905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Arial"/>
                <a:ea typeface="+mn-ea"/>
                <a:cs typeface="+mn-cs"/>
              </a:endParaRPr>
            </a:p>
          </p:txBody>
        </p:sp>
        <p:sp>
          <p:nvSpPr>
            <p:cNvPr id="106506" name="Freeform 571"/>
            <p:cNvSpPr>
              <a:spLocks/>
            </p:cNvSpPr>
            <p:nvPr/>
          </p:nvSpPr>
          <p:spPr bwMode="auto">
            <a:xfrm>
              <a:off x="3297238" y="3206750"/>
              <a:ext cx="431800" cy="34925"/>
            </a:xfrm>
            <a:custGeom>
              <a:avLst/>
              <a:gdLst>
                <a:gd name="T0" fmla="*/ 0 w 8838"/>
                <a:gd name="T1" fmla="*/ 2147483647 h 10000"/>
                <a:gd name="T2" fmla="*/ 2147483647 w 8838"/>
                <a:gd name="T3" fmla="*/ 0 h 10000"/>
                <a:gd name="T4" fmla="*/ 2147483647 w 8838"/>
                <a:gd name="T5" fmla="*/ 2147483647 h 10000"/>
                <a:gd name="T6" fmla="*/ 2147483647 w 8838"/>
                <a:gd name="T7" fmla="*/ 0 h 10000"/>
                <a:gd name="T8" fmla="*/ 2147483647 w 8838"/>
                <a:gd name="T9" fmla="*/ 2147483647 h 10000"/>
                <a:gd name="T10" fmla="*/ 2147483647 w 8838"/>
                <a:gd name="T11" fmla="*/ 0 h 10000"/>
                <a:gd name="T12" fmla="*/ 2147483647 w 8838"/>
                <a:gd name="T13" fmla="*/ 2147483647 h 10000"/>
                <a:gd name="T14" fmla="*/ 2147483647 w 8838"/>
                <a:gd name="T15" fmla="*/ 0 h 10000"/>
                <a:gd name="T16" fmla="*/ 2147483647 w 8838"/>
                <a:gd name="T17" fmla="*/ 2147483647 h 100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838" h="10000">
                  <a:moveTo>
                    <a:pt x="0" y="9667"/>
                  </a:moveTo>
                  <a:cubicBezTo>
                    <a:pt x="387" y="4667"/>
                    <a:pt x="773" y="0"/>
                    <a:pt x="1140" y="0"/>
                  </a:cubicBezTo>
                  <a:cubicBezTo>
                    <a:pt x="1505" y="0"/>
                    <a:pt x="1872" y="10000"/>
                    <a:pt x="2237" y="10000"/>
                  </a:cubicBezTo>
                  <a:cubicBezTo>
                    <a:pt x="2602" y="10000"/>
                    <a:pt x="2968" y="0"/>
                    <a:pt x="3333" y="0"/>
                  </a:cubicBezTo>
                  <a:cubicBezTo>
                    <a:pt x="3700" y="0"/>
                    <a:pt x="4065" y="10000"/>
                    <a:pt x="4430" y="10000"/>
                  </a:cubicBezTo>
                  <a:cubicBezTo>
                    <a:pt x="4796" y="10000"/>
                    <a:pt x="5119" y="0"/>
                    <a:pt x="5484" y="0"/>
                  </a:cubicBezTo>
                  <a:cubicBezTo>
                    <a:pt x="5850" y="0"/>
                    <a:pt x="6258" y="9667"/>
                    <a:pt x="6623" y="9667"/>
                  </a:cubicBezTo>
                  <a:cubicBezTo>
                    <a:pt x="6988" y="9667"/>
                    <a:pt x="7377" y="0"/>
                    <a:pt x="7742" y="0"/>
                  </a:cubicBezTo>
                  <a:cubicBezTo>
                    <a:pt x="8107" y="0"/>
                    <a:pt x="8473" y="9667"/>
                    <a:pt x="8838" y="9667"/>
                  </a:cubicBezTo>
                </a:path>
              </a:pathLst>
            </a:custGeom>
            <a:noFill/>
            <a:ln w="1905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Arial"/>
                <a:ea typeface="+mn-ea"/>
                <a:cs typeface="+mn-cs"/>
              </a:endParaRPr>
            </a:p>
          </p:txBody>
        </p:sp>
        <p:sp>
          <p:nvSpPr>
            <p:cNvPr id="516" name="Rectangle 447"/>
            <p:cNvSpPr>
              <a:spLocks noChangeArrowheads="1"/>
            </p:cNvSpPr>
            <p:nvPr/>
          </p:nvSpPr>
          <p:spPr bwMode="auto">
            <a:xfrm>
              <a:off x="2619737" y="5982837"/>
              <a:ext cx="219691"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700" b="1" i="0" u="none" strike="noStrike" kern="1200" cap="none" spc="0" normalizeH="0" baseline="0" noProof="0" dirty="0">
                  <a:ln>
                    <a:noFill/>
                  </a:ln>
                  <a:solidFill>
                    <a:srgbClr val="000000"/>
                  </a:solidFill>
                  <a:effectLst/>
                  <a:uLnTx/>
                  <a:uFillTx/>
                  <a:latin typeface="Arial" charset="0"/>
                  <a:ea typeface="+mn-ea"/>
                  <a:cs typeface="+mn-cs"/>
                </a:rPr>
                <a:t>Bliss</a:t>
              </a:r>
              <a:endParaRPr kumimoji="0" lang="en-US" altLang="en-US" sz="1800" b="1"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517" name="Rectangle 447"/>
            <p:cNvSpPr>
              <a:spLocks noChangeArrowheads="1"/>
            </p:cNvSpPr>
            <p:nvPr/>
          </p:nvSpPr>
          <p:spPr bwMode="auto">
            <a:xfrm>
              <a:off x="3755898" y="5978411"/>
              <a:ext cx="309864"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700" b="1" i="0" u="none" strike="noStrike" kern="1200" cap="none" spc="0" normalizeH="0" baseline="0" noProof="0" dirty="0">
                  <a:ln>
                    <a:noFill/>
                  </a:ln>
                  <a:solidFill>
                    <a:srgbClr val="000000"/>
                  </a:solidFill>
                  <a:effectLst/>
                  <a:uLnTx/>
                  <a:uFillTx/>
                  <a:latin typeface="Arial" charset="0"/>
                  <a:ea typeface="+mn-ea"/>
                  <a:cs typeface="+mn-cs"/>
                </a:rPr>
                <a:t>Absent</a:t>
              </a:r>
              <a:endParaRPr kumimoji="0" lang="en-US" altLang="en-US" sz="1800" b="1"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509" name="Freeform 586"/>
            <p:cNvSpPr>
              <a:spLocks/>
            </p:cNvSpPr>
            <p:nvPr/>
          </p:nvSpPr>
          <p:spPr bwMode="auto">
            <a:xfrm>
              <a:off x="2131899" y="5077069"/>
              <a:ext cx="591723" cy="36080"/>
            </a:xfrm>
            <a:custGeom>
              <a:avLst/>
              <a:gdLst>
                <a:gd name="T0" fmla="*/ 0 w 564"/>
                <a:gd name="T1" fmla="*/ 29 h 30"/>
                <a:gd name="T2" fmla="*/ 0 w 564"/>
                <a:gd name="T3" fmla="*/ 0 h 30"/>
                <a:gd name="T4" fmla="*/ 0 w 564"/>
                <a:gd name="T5" fmla="*/ 30 h 30"/>
                <a:gd name="T6" fmla="*/ 0 w 564"/>
                <a:gd name="T7" fmla="*/ 0 h 30"/>
                <a:gd name="T8" fmla="*/ 0 w 564"/>
                <a:gd name="T9" fmla="*/ 30 h 30"/>
                <a:gd name="T10" fmla="*/ 0 w 564"/>
                <a:gd name="T11" fmla="*/ 0 h 30"/>
                <a:gd name="T12" fmla="*/ 0 w 564"/>
                <a:gd name="T13" fmla="*/ 29 h 30"/>
                <a:gd name="T14" fmla="*/ 0 w 564"/>
                <a:gd name="T15" fmla="*/ 0 h 30"/>
                <a:gd name="T16" fmla="*/ 0 w 564"/>
                <a:gd name="T17" fmla="*/ 29 h 30"/>
                <a:gd name="T18" fmla="*/ 0 w 564"/>
                <a:gd name="T19" fmla="*/ 0 h 30"/>
                <a:gd name="T20" fmla="*/ 0 w 564"/>
                <a:gd name="T21" fmla="*/ 30 h 30"/>
                <a:gd name="T22" fmla="*/ 0 w 564"/>
                <a:gd name="T23" fmla="*/ 0 h 3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64"/>
                <a:gd name="T37" fmla="*/ 0 h 30"/>
                <a:gd name="T38" fmla="*/ 564 w 564"/>
                <a:gd name="T39" fmla="*/ 30 h 3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64" h="30">
                  <a:moveTo>
                    <a:pt x="0" y="29"/>
                  </a:moveTo>
                  <a:cubicBezTo>
                    <a:pt x="18" y="14"/>
                    <a:pt x="36" y="0"/>
                    <a:pt x="53" y="0"/>
                  </a:cubicBezTo>
                  <a:cubicBezTo>
                    <a:pt x="70" y="0"/>
                    <a:pt x="87" y="30"/>
                    <a:pt x="104" y="30"/>
                  </a:cubicBezTo>
                  <a:cubicBezTo>
                    <a:pt x="121" y="30"/>
                    <a:pt x="138" y="0"/>
                    <a:pt x="155" y="0"/>
                  </a:cubicBezTo>
                  <a:cubicBezTo>
                    <a:pt x="172" y="0"/>
                    <a:pt x="189" y="30"/>
                    <a:pt x="206" y="30"/>
                  </a:cubicBezTo>
                  <a:cubicBezTo>
                    <a:pt x="223" y="30"/>
                    <a:pt x="238" y="0"/>
                    <a:pt x="255" y="0"/>
                  </a:cubicBezTo>
                  <a:cubicBezTo>
                    <a:pt x="272" y="0"/>
                    <a:pt x="291" y="29"/>
                    <a:pt x="308" y="29"/>
                  </a:cubicBezTo>
                  <a:cubicBezTo>
                    <a:pt x="325" y="29"/>
                    <a:pt x="343" y="0"/>
                    <a:pt x="360" y="0"/>
                  </a:cubicBezTo>
                  <a:cubicBezTo>
                    <a:pt x="377" y="0"/>
                    <a:pt x="394" y="29"/>
                    <a:pt x="411" y="29"/>
                  </a:cubicBezTo>
                  <a:cubicBezTo>
                    <a:pt x="428" y="29"/>
                    <a:pt x="448" y="0"/>
                    <a:pt x="465" y="0"/>
                  </a:cubicBezTo>
                  <a:cubicBezTo>
                    <a:pt x="482" y="0"/>
                    <a:pt x="500" y="30"/>
                    <a:pt x="516" y="30"/>
                  </a:cubicBezTo>
                  <a:cubicBezTo>
                    <a:pt x="532" y="30"/>
                    <a:pt x="548" y="15"/>
                    <a:pt x="564" y="0"/>
                  </a:cubicBezTo>
                </a:path>
              </a:pathLst>
            </a:custGeom>
            <a:noFill/>
            <a:ln w="1905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Arial"/>
                <a:ea typeface="+mn-ea"/>
                <a:cs typeface="+mn-cs"/>
              </a:endParaRPr>
            </a:p>
          </p:txBody>
        </p:sp>
        <p:sp>
          <p:nvSpPr>
            <p:cNvPr id="510" name="Freeform 587"/>
            <p:cNvSpPr>
              <a:spLocks/>
            </p:cNvSpPr>
            <p:nvPr/>
          </p:nvSpPr>
          <p:spPr bwMode="auto">
            <a:xfrm>
              <a:off x="2685583" y="5073461"/>
              <a:ext cx="591723" cy="36080"/>
            </a:xfrm>
            <a:custGeom>
              <a:avLst/>
              <a:gdLst>
                <a:gd name="T0" fmla="*/ 0 w 564"/>
                <a:gd name="T1" fmla="*/ 29 h 30"/>
                <a:gd name="T2" fmla="*/ 0 w 564"/>
                <a:gd name="T3" fmla="*/ 0 h 30"/>
                <a:gd name="T4" fmla="*/ 0 w 564"/>
                <a:gd name="T5" fmla="*/ 30 h 30"/>
                <a:gd name="T6" fmla="*/ 0 w 564"/>
                <a:gd name="T7" fmla="*/ 0 h 30"/>
                <a:gd name="T8" fmla="*/ 0 w 564"/>
                <a:gd name="T9" fmla="*/ 30 h 30"/>
                <a:gd name="T10" fmla="*/ 0 w 564"/>
                <a:gd name="T11" fmla="*/ 0 h 30"/>
                <a:gd name="T12" fmla="*/ 0 w 564"/>
                <a:gd name="T13" fmla="*/ 29 h 30"/>
                <a:gd name="T14" fmla="*/ 0 w 564"/>
                <a:gd name="T15" fmla="*/ 0 h 30"/>
                <a:gd name="T16" fmla="*/ 0 w 564"/>
                <a:gd name="T17" fmla="*/ 29 h 30"/>
                <a:gd name="T18" fmla="*/ 0 w 564"/>
                <a:gd name="T19" fmla="*/ 0 h 30"/>
                <a:gd name="T20" fmla="*/ 0 w 564"/>
                <a:gd name="T21" fmla="*/ 30 h 30"/>
                <a:gd name="T22" fmla="*/ 0 w 564"/>
                <a:gd name="T23" fmla="*/ 0 h 3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64"/>
                <a:gd name="T37" fmla="*/ 0 h 30"/>
                <a:gd name="T38" fmla="*/ 564 w 564"/>
                <a:gd name="T39" fmla="*/ 30 h 3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64" h="30">
                  <a:moveTo>
                    <a:pt x="0" y="29"/>
                  </a:moveTo>
                  <a:cubicBezTo>
                    <a:pt x="18" y="14"/>
                    <a:pt x="36" y="0"/>
                    <a:pt x="53" y="0"/>
                  </a:cubicBezTo>
                  <a:cubicBezTo>
                    <a:pt x="70" y="0"/>
                    <a:pt x="87" y="30"/>
                    <a:pt x="104" y="30"/>
                  </a:cubicBezTo>
                  <a:cubicBezTo>
                    <a:pt x="121" y="30"/>
                    <a:pt x="138" y="0"/>
                    <a:pt x="155" y="0"/>
                  </a:cubicBezTo>
                  <a:cubicBezTo>
                    <a:pt x="172" y="0"/>
                    <a:pt x="189" y="30"/>
                    <a:pt x="206" y="30"/>
                  </a:cubicBezTo>
                  <a:cubicBezTo>
                    <a:pt x="223" y="30"/>
                    <a:pt x="238" y="0"/>
                    <a:pt x="255" y="0"/>
                  </a:cubicBezTo>
                  <a:cubicBezTo>
                    <a:pt x="272" y="0"/>
                    <a:pt x="291" y="29"/>
                    <a:pt x="308" y="29"/>
                  </a:cubicBezTo>
                  <a:cubicBezTo>
                    <a:pt x="325" y="29"/>
                    <a:pt x="343" y="0"/>
                    <a:pt x="360" y="0"/>
                  </a:cubicBezTo>
                  <a:cubicBezTo>
                    <a:pt x="377" y="0"/>
                    <a:pt x="394" y="29"/>
                    <a:pt x="411" y="29"/>
                  </a:cubicBezTo>
                  <a:cubicBezTo>
                    <a:pt x="428" y="29"/>
                    <a:pt x="448" y="0"/>
                    <a:pt x="465" y="0"/>
                  </a:cubicBezTo>
                  <a:cubicBezTo>
                    <a:pt x="482" y="0"/>
                    <a:pt x="500" y="30"/>
                    <a:pt x="516" y="30"/>
                  </a:cubicBezTo>
                  <a:cubicBezTo>
                    <a:pt x="532" y="30"/>
                    <a:pt x="548" y="15"/>
                    <a:pt x="564" y="0"/>
                  </a:cubicBezTo>
                </a:path>
              </a:pathLst>
            </a:custGeom>
            <a:noFill/>
            <a:ln w="1905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Arial"/>
                <a:ea typeface="+mn-ea"/>
                <a:cs typeface="+mn-cs"/>
              </a:endParaRPr>
            </a:p>
          </p:txBody>
        </p:sp>
        <p:sp>
          <p:nvSpPr>
            <p:cNvPr id="519" name="Freeform 586"/>
            <p:cNvSpPr>
              <a:spLocks/>
            </p:cNvSpPr>
            <p:nvPr/>
          </p:nvSpPr>
          <p:spPr bwMode="auto">
            <a:xfrm>
              <a:off x="3314840" y="5073670"/>
              <a:ext cx="591723" cy="36080"/>
            </a:xfrm>
            <a:custGeom>
              <a:avLst/>
              <a:gdLst>
                <a:gd name="T0" fmla="*/ 0 w 564"/>
                <a:gd name="T1" fmla="*/ 29 h 30"/>
                <a:gd name="T2" fmla="*/ 0 w 564"/>
                <a:gd name="T3" fmla="*/ 0 h 30"/>
                <a:gd name="T4" fmla="*/ 0 w 564"/>
                <a:gd name="T5" fmla="*/ 30 h 30"/>
                <a:gd name="T6" fmla="*/ 0 w 564"/>
                <a:gd name="T7" fmla="*/ 0 h 30"/>
                <a:gd name="T8" fmla="*/ 0 w 564"/>
                <a:gd name="T9" fmla="*/ 30 h 30"/>
                <a:gd name="T10" fmla="*/ 0 w 564"/>
                <a:gd name="T11" fmla="*/ 0 h 30"/>
                <a:gd name="T12" fmla="*/ 0 w 564"/>
                <a:gd name="T13" fmla="*/ 29 h 30"/>
                <a:gd name="T14" fmla="*/ 0 w 564"/>
                <a:gd name="T15" fmla="*/ 0 h 30"/>
                <a:gd name="T16" fmla="*/ 0 w 564"/>
                <a:gd name="T17" fmla="*/ 29 h 30"/>
                <a:gd name="T18" fmla="*/ 0 w 564"/>
                <a:gd name="T19" fmla="*/ 0 h 30"/>
                <a:gd name="T20" fmla="*/ 0 w 564"/>
                <a:gd name="T21" fmla="*/ 30 h 30"/>
                <a:gd name="T22" fmla="*/ 0 w 564"/>
                <a:gd name="T23" fmla="*/ 0 h 3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64"/>
                <a:gd name="T37" fmla="*/ 0 h 30"/>
                <a:gd name="T38" fmla="*/ 564 w 564"/>
                <a:gd name="T39" fmla="*/ 30 h 3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64" h="30">
                  <a:moveTo>
                    <a:pt x="0" y="29"/>
                  </a:moveTo>
                  <a:cubicBezTo>
                    <a:pt x="18" y="14"/>
                    <a:pt x="36" y="0"/>
                    <a:pt x="53" y="0"/>
                  </a:cubicBezTo>
                  <a:cubicBezTo>
                    <a:pt x="70" y="0"/>
                    <a:pt x="87" y="30"/>
                    <a:pt x="104" y="30"/>
                  </a:cubicBezTo>
                  <a:cubicBezTo>
                    <a:pt x="121" y="30"/>
                    <a:pt x="138" y="0"/>
                    <a:pt x="155" y="0"/>
                  </a:cubicBezTo>
                  <a:cubicBezTo>
                    <a:pt x="172" y="0"/>
                    <a:pt x="189" y="30"/>
                    <a:pt x="206" y="30"/>
                  </a:cubicBezTo>
                  <a:cubicBezTo>
                    <a:pt x="223" y="30"/>
                    <a:pt x="238" y="0"/>
                    <a:pt x="255" y="0"/>
                  </a:cubicBezTo>
                  <a:cubicBezTo>
                    <a:pt x="272" y="0"/>
                    <a:pt x="291" y="29"/>
                    <a:pt x="308" y="29"/>
                  </a:cubicBezTo>
                  <a:cubicBezTo>
                    <a:pt x="325" y="29"/>
                    <a:pt x="343" y="0"/>
                    <a:pt x="360" y="0"/>
                  </a:cubicBezTo>
                  <a:cubicBezTo>
                    <a:pt x="377" y="0"/>
                    <a:pt x="394" y="29"/>
                    <a:pt x="411" y="29"/>
                  </a:cubicBezTo>
                  <a:cubicBezTo>
                    <a:pt x="428" y="29"/>
                    <a:pt x="448" y="0"/>
                    <a:pt x="465" y="0"/>
                  </a:cubicBezTo>
                  <a:cubicBezTo>
                    <a:pt x="482" y="0"/>
                    <a:pt x="500" y="30"/>
                    <a:pt x="516" y="30"/>
                  </a:cubicBezTo>
                  <a:cubicBezTo>
                    <a:pt x="532" y="30"/>
                    <a:pt x="548" y="15"/>
                    <a:pt x="564" y="0"/>
                  </a:cubicBezTo>
                </a:path>
              </a:pathLst>
            </a:custGeom>
            <a:noFill/>
            <a:ln w="1905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Arial"/>
                <a:ea typeface="+mn-ea"/>
                <a:cs typeface="+mn-cs"/>
              </a:endParaRPr>
            </a:p>
          </p:txBody>
        </p:sp>
        <p:sp>
          <p:nvSpPr>
            <p:cNvPr id="520" name="Freeform 587"/>
            <p:cNvSpPr>
              <a:spLocks/>
            </p:cNvSpPr>
            <p:nvPr/>
          </p:nvSpPr>
          <p:spPr bwMode="auto">
            <a:xfrm>
              <a:off x="3868524" y="5070062"/>
              <a:ext cx="591723" cy="36080"/>
            </a:xfrm>
            <a:custGeom>
              <a:avLst/>
              <a:gdLst>
                <a:gd name="T0" fmla="*/ 0 w 564"/>
                <a:gd name="T1" fmla="*/ 29 h 30"/>
                <a:gd name="T2" fmla="*/ 0 w 564"/>
                <a:gd name="T3" fmla="*/ 0 h 30"/>
                <a:gd name="T4" fmla="*/ 0 w 564"/>
                <a:gd name="T5" fmla="*/ 30 h 30"/>
                <a:gd name="T6" fmla="*/ 0 w 564"/>
                <a:gd name="T7" fmla="*/ 0 h 30"/>
                <a:gd name="T8" fmla="*/ 0 w 564"/>
                <a:gd name="T9" fmla="*/ 30 h 30"/>
                <a:gd name="T10" fmla="*/ 0 w 564"/>
                <a:gd name="T11" fmla="*/ 0 h 30"/>
                <a:gd name="T12" fmla="*/ 0 w 564"/>
                <a:gd name="T13" fmla="*/ 29 h 30"/>
                <a:gd name="T14" fmla="*/ 0 w 564"/>
                <a:gd name="T15" fmla="*/ 0 h 30"/>
                <a:gd name="T16" fmla="*/ 0 w 564"/>
                <a:gd name="T17" fmla="*/ 29 h 30"/>
                <a:gd name="T18" fmla="*/ 0 w 564"/>
                <a:gd name="T19" fmla="*/ 0 h 30"/>
                <a:gd name="T20" fmla="*/ 0 w 564"/>
                <a:gd name="T21" fmla="*/ 30 h 30"/>
                <a:gd name="T22" fmla="*/ 0 w 564"/>
                <a:gd name="T23" fmla="*/ 0 h 3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64"/>
                <a:gd name="T37" fmla="*/ 0 h 30"/>
                <a:gd name="T38" fmla="*/ 564 w 564"/>
                <a:gd name="T39" fmla="*/ 30 h 3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64" h="30">
                  <a:moveTo>
                    <a:pt x="0" y="29"/>
                  </a:moveTo>
                  <a:cubicBezTo>
                    <a:pt x="18" y="14"/>
                    <a:pt x="36" y="0"/>
                    <a:pt x="53" y="0"/>
                  </a:cubicBezTo>
                  <a:cubicBezTo>
                    <a:pt x="70" y="0"/>
                    <a:pt x="87" y="30"/>
                    <a:pt x="104" y="30"/>
                  </a:cubicBezTo>
                  <a:cubicBezTo>
                    <a:pt x="121" y="30"/>
                    <a:pt x="138" y="0"/>
                    <a:pt x="155" y="0"/>
                  </a:cubicBezTo>
                  <a:cubicBezTo>
                    <a:pt x="172" y="0"/>
                    <a:pt x="189" y="30"/>
                    <a:pt x="206" y="30"/>
                  </a:cubicBezTo>
                  <a:cubicBezTo>
                    <a:pt x="223" y="30"/>
                    <a:pt x="238" y="0"/>
                    <a:pt x="255" y="0"/>
                  </a:cubicBezTo>
                  <a:cubicBezTo>
                    <a:pt x="272" y="0"/>
                    <a:pt x="291" y="29"/>
                    <a:pt x="308" y="29"/>
                  </a:cubicBezTo>
                  <a:cubicBezTo>
                    <a:pt x="325" y="29"/>
                    <a:pt x="343" y="0"/>
                    <a:pt x="360" y="0"/>
                  </a:cubicBezTo>
                  <a:cubicBezTo>
                    <a:pt x="377" y="0"/>
                    <a:pt x="394" y="29"/>
                    <a:pt x="411" y="29"/>
                  </a:cubicBezTo>
                  <a:cubicBezTo>
                    <a:pt x="428" y="29"/>
                    <a:pt x="448" y="0"/>
                    <a:pt x="465" y="0"/>
                  </a:cubicBezTo>
                  <a:cubicBezTo>
                    <a:pt x="482" y="0"/>
                    <a:pt x="500" y="30"/>
                    <a:pt x="516" y="30"/>
                  </a:cubicBezTo>
                  <a:cubicBezTo>
                    <a:pt x="532" y="30"/>
                    <a:pt x="548" y="15"/>
                    <a:pt x="564" y="0"/>
                  </a:cubicBezTo>
                </a:path>
              </a:pathLst>
            </a:custGeom>
            <a:noFill/>
            <a:ln w="1905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Arial"/>
                <a:ea typeface="+mn-ea"/>
                <a:cs typeface="+mn-cs"/>
              </a:endParaRPr>
            </a:p>
          </p:txBody>
        </p:sp>
        <p:sp>
          <p:nvSpPr>
            <p:cNvPr id="521" name="Freeform 586"/>
            <p:cNvSpPr>
              <a:spLocks/>
            </p:cNvSpPr>
            <p:nvPr/>
          </p:nvSpPr>
          <p:spPr bwMode="auto">
            <a:xfrm>
              <a:off x="4490983" y="5077069"/>
              <a:ext cx="591723" cy="36080"/>
            </a:xfrm>
            <a:custGeom>
              <a:avLst/>
              <a:gdLst>
                <a:gd name="T0" fmla="*/ 0 w 564"/>
                <a:gd name="T1" fmla="*/ 29 h 30"/>
                <a:gd name="T2" fmla="*/ 0 w 564"/>
                <a:gd name="T3" fmla="*/ 0 h 30"/>
                <a:gd name="T4" fmla="*/ 0 w 564"/>
                <a:gd name="T5" fmla="*/ 30 h 30"/>
                <a:gd name="T6" fmla="*/ 0 w 564"/>
                <a:gd name="T7" fmla="*/ 0 h 30"/>
                <a:gd name="T8" fmla="*/ 0 w 564"/>
                <a:gd name="T9" fmla="*/ 30 h 30"/>
                <a:gd name="T10" fmla="*/ 0 w 564"/>
                <a:gd name="T11" fmla="*/ 0 h 30"/>
                <a:gd name="T12" fmla="*/ 0 w 564"/>
                <a:gd name="T13" fmla="*/ 29 h 30"/>
                <a:gd name="T14" fmla="*/ 0 w 564"/>
                <a:gd name="T15" fmla="*/ 0 h 30"/>
                <a:gd name="T16" fmla="*/ 0 w 564"/>
                <a:gd name="T17" fmla="*/ 29 h 30"/>
                <a:gd name="T18" fmla="*/ 0 w 564"/>
                <a:gd name="T19" fmla="*/ 0 h 30"/>
                <a:gd name="T20" fmla="*/ 0 w 564"/>
                <a:gd name="T21" fmla="*/ 30 h 30"/>
                <a:gd name="T22" fmla="*/ 0 w 564"/>
                <a:gd name="T23" fmla="*/ 0 h 3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64"/>
                <a:gd name="T37" fmla="*/ 0 h 30"/>
                <a:gd name="T38" fmla="*/ 564 w 564"/>
                <a:gd name="T39" fmla="*/ 30 h 3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64" h="30">
                  <a:moveTo>
                    <a:pt x="0" y="29"/>
                  </a:moveTo>
                  <a:cubicBezTo>
                    <a:pt x="18" y="14"/>
                    <a:pt x="36" y="0"/>
                    <a:pt x="53" y="0"/>
                  </a:cubicBezTo>
                  <a:cubicBezTo>
                    <a:pt x="70" y="0"/>
                    <a:pt x="87" y="30"/>
                    <a:pt x="104" y="30"/>
                  </a:cubicBezTo>
                  <a:cubicBezTo>
                    <a:pt x="121" y="30"/>
                    <a:pt x="138" y="0"/>
                    <a:pt x="155" y="0"/>
                  </a:cubicBezTo>
                  <a:cubicBezTo>
                    <a:pt x="172" y="0"/>
                    <a:pt x="189" y="30"/>
                    <a:pt x="206" y="30"/>
                  </a:cubicBezTo>
                  <a:cubicBezTo>
                    <a:pt x="223" y="30"/>
                    <a:pt x="238" y="0"/>
                    <a:pt x="255" y="0"/>
                  </a:cubicBezTo>
                  <a:cubicBezTo>
                    <a:pt x="272" y="0"/>
                    <a:pt x="291" y="29"/>
                    <a:pt x="308" y="29"/>
                  </a:cubicBezTo>
                  <a:cubicBezTo>
                    <a:pt x="325" y="29"/>
                    <a:pt x="343" y="0"/>
                    <a:pt x="360" y="0"/>
                  </a:cubicBezTo>
                  <a:cubicBezTo>
                    <a:pt x="377" y="0"/>
                    <a:pt x="394" y="29"/>
                    <a:pt x="411" y="29"/>
                  </a:cubicBezTo>
                  <a:cubicBezTo>
                    <a:pt x="428" y="29"/>
                    <a:pt x="448" y="0"/>
                    <a:pt x="465" y="0"/>
                  </a:cubicBezTo>
                  <a:cubicBezTo>
                    <a:pt x="482" y="0"/>
                    <a:pt x="500" y="30"/>
                    <a:pt x="516" y="30"/>
                  </a:cubicBezTo>
                  <a:cubicBezTo>
                    <a:pt x="532" y="30"/>
                    <a:pt x="548" y="15"/>
                    <a:pt x="564" y="0"/>
                  </a:cubicBezTo>
                </a:path>
              </a:pathLst>
            </a:custGeom>
            <a:noFill/>
            <a:ln w="1905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Arial"/>
                <a:ea typeface="+mn-ea"/>
                <a:cs typeface="+mn-cs"/>
              </a:endParaRPr>
            </a:p>
          </p:txBody>
        </p:sp>
        <p:sp>
          <p:nvSpPr>
            <p:cNvPr id="522" name="Freeform 587"/>
            <p:cNvSpPr>
              <a:spLocks/>
            </p:cNvSpPr>
            <p:nvPr/>
          </p:nvSpPr>
          <p:spPr bwMode="auto">
            <a:xfrm>
              <a:off x="5044667" y="5073461"/>
              <a:ext cx="591723" cy="36080"/>
            </a:xfrm>
            <a:custGeom>
              <a:avLst/>
              <a:gdLst>
                <a:gd name="T0" fmla="*/ 0 w 564"/>
                <a:gd name="T1" fmla="*/ 29 h 30"/>
                <a:gd name="T2" fmla="*/ 0 w 564"/>
                <a:gd name="T3" fmla="*/ 0 h 30"/>
                <a:gd name="T4" fmla="*/ 0 w 564"/>
                <a:gd name="T5" fmla="*/ 30 h 30"/>
                <a:gd name="T6" fmla="*/ 0 w 564"/>
                <a:gd name="T7" fmla="*/ 0 h 30"/>
                <a:gd name="T8" fmla="*/ 0 w 564"/>
                <a:gd name="T9" fmla="*/ 30 h 30"/>
                <a:gd name="T10" fmla="*/ 0 w 564"/>
                <a:gd name="T11" fmla="*/ 0 h 30"/>
                <a:gd name="T12" fmla="*/ 0 w 564"/>
                <a:gd name="T13" fmla="*/ 29 h 30"/>
                <a:gd name="T14" fmla="*/ 0 w 564"/>
                <a:gd name="T15" fmla="*/ 0 h 30"/>
                <a:gd name="T16" fmla="*/ 0 w 564"/>
                <a:gd name="T17" fmla="*/ 29 h 30"/>
                <a:gd name="T18" fmla="*/ 0 w 564"/>
                <a:gd name="T19" fmla="*/ 0 h 30"/>
                <a:gd name="T20" fmla="*/ 0 w 564"/>
                <a:gd name="T21" fmla="*/ 30 h 30"/>
                <a:gd name="T22" fmla="*/ 0 w 564"/>
                <a:gd name="T23" fmla="*/ 0 h 3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64"/>
                <a:gd name="T37" fmla="*/ 0 h 30"/>
                <a:gd name="T38" fmla="*/ 564 w 564"/>
                <a:gd name="T39" fmla="*/ 30 h 3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64" h="30">
                  <a:moveTo>
                    <a:pt x="0" y="29"/>
                  </a:moveTo>
                  <a:cubicBezTo>
                    <a:pt x="18" y="14"/>
                    <a:pt x="36" y="0"/>
                    <a:pt x="53" y="0"/>
                  </a:cubicBezTo>
                  <a:cubicBezTo>
                    <a:pt x="70" y="0"/>
                    <a:pt x="87" y="30"/>
                    <a:pt x="104" y="30"/>
                  </a:cubicBezTo>
                  <a:cubicBezTo>
                    <a:pt x="121" y="30"/>
                    <a:pt x="138" y="0"/>
                    <a:pt x="155" y="0"/>
                  </a:cubicBezTo>
                  <a:cubicBezTo>
                    <a:pt x="172" y="0"/>
                    <a:pt x="189" y="30"/>
                    <a:pt x="206" y="30"/>
                  </a:cubicBezTo>
                  <a:cubicBezTo>
                    <a:pt x="223" y="30"/>
                    <a:pt x="238" y="0"/>
                    <a:pt x="255" y="0"/>
                  </a:cubicBezTo>
                  <a:cubicBezTo>
                    <a:pt x="272" y="0"/>
                    <a:pt x="291" y="29"/>
                    <a:pt x="308" y="29"/>
                  </a:cubicBezTo>
                  <a:cubicBezTo>
                    <a:pt x="325" y="29"/>
                    <a:pt x="343" y="0"/>
                    <a:pt x="360" y="0"/>
                  </a:cubicBezTo>
                  <a:cubicBezTo>
                    <a:pt x="377" y="0"/>
                    <a:pt x="394" y="29"/>
                    <a:pt x="411" y="29"/>
                  </a:cubicBezTo>
                  <a:cubicBezTo>
                    <a:pt x="428" y="29"/>
                    <a:pt x="448" y="0"/>
                    <a:pt x="465" y="0"/>
                  </a:cubicBezTo>
                  <a:cubicBezTo>
                    <a:pt x="482" y="0"/>
                    <a:pt x="500" y="30"/>
                    <a:pt x="516" y="30"/>
                  </a:cubicBezTo>
                  <a:cubicBezTo>
                    <a:pt x="532" y="30"/>
                    <a:pt x="548" y="15"/>
                    <a:pt x="564" y="0"/>
                  </a:cubicBezTo>
                </a:path>
              </a:pathLst>
            </a:custGeom>
            <a:noFill/>
            <a:ln w="1905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Arial"/>
                <a:ea typeface="+mn-ea"/>
                <a:cs typeface="+mn-cs"/>
              </a:endParaRPr>
            </a:p>
          </p:txBody>
        </p:sp>
        <p:sp>
          <p:nvSpPr>
            <p:cNvPr id="523" name="Rectangle 241"/>
            <p:cNvSpPr>
              <a:spLocks noChangeArrowheads="1"/>
            </p:cNvSpPr>
            <p:nvPr/>
          </p:nvSpPr>
          <p:spPr bwMode="auto">
            <a:xfrm>
              <a:off x="4482203" y="6035675"/>
              <a:ext cx="1174750" cy="95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524" name="Rectangle 447"/>
            <p:cNvSpPr>
              <a:spLocks noChangeArrowheads="1"/>
            </p:cNvSpPr>
            <p:nvPr/>
          </p:nvSpPr>
          <p:spPr bwMode="auto">
            <a:xfrm>
              <a:off x="4883840" y="5924550"/>
              <a:ext cx="388559"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700" b="1" i="0" u="none" strike="noStrike" kern="1200" cap="none" spc="0" normalizeH="0" baseline="0" noProof="0" dirty="0" err="1">
                  <a:ln>
                    <a:noFill/>
                  </a:ln>
                  <a:solidFill>
                    <a:srgbClr val="000000"/>
                  </a:solidFill>
                  <a:effectLst/>
                  <a:uLnTx/>
                  <a:uFillTx/>
                  <a:latin typeface="Arial" charset="0"/>
                  <a:ea typeface="+mn-ea"/>
                  <a:cs typeface="+mn-cs"/>
                </a:rPr>
                <a:t>Wilberns</a:t>
              </a:r>
              <a:endParaRPr kumimoji="0" lang="en-US" altLang="en-US" sz="1800" b="1"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525" name="Rectangle 448"/>
            <p:cNvSpPr>
              <a:spLocks noChangeArrowheads="1"/>
            </p:cNvSpPr>
            <p:nvPr/>
          </p:nvSpPr>
          <p:spPr bwMode="auto">
            <a:xfrm>
              <a:off x="4637447" y="6057900"/>
              <a:ext cx="932869"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700" b="1" i="0" u="none" strike="noStrike" kern="1200" cap="none" spc="0" normalizeH="0" baseline="0" noProof="0" dirty="0">
                  <a:ln>
                    <a:noFill/>
                  </a:ln>
                  <a:solidFill>
                    <a:srgbClr val="000000"/>
                  </a:solidFill>
                  <a:effectLst/>
                  <a:uLnTx/>
                  <a:uFillTx/>
                  <a:latin typeface="Arial" charset="0"/>
                  <a:ea typeface="+mn-ea"/>
                  <a:cs typeface="+mn-cs"/>
                </a:rPr>
                <a:t>Bliss / Hickory / Riley</a:t>
              </a:r>
              <a:endParaRPr kumimoji="0" lang="en-US" altLang="en-US" sz="1800" b="1" i="0" u="none" strike="noStrike" kern="1200" cap="none" spc="0" normalizeH="0" baseline="0" noProof="0" dirty="0">
                <a:ln>
                  <a:noFill/>
                </a:ln>
                <a:solidFill>
                  <a:prstClr val="black"/>
                </a:solidFill>
                <a:effectLst/>
                <a:uLnTx/>
                <a:uFillTx/>
                <a:latin typeface="Arial" charset="0"/>
                <a:ea typeface="+mn-ea"/>
                <a:cs typeface="+mn-cs"/>
              </a:endParaRPr>
            </a:p>
          </p:txBody>
        </p:sp>
        <p:cxnSp>
          <p:nvCxnSpPr>
            <p:cNvPr id="4" name="Straight Connector 3"/>
            <p:cNvCxnSpPr/>
            <p:nvPr/>
          </p:nvCxnSpPr>
          <p:spPr>
            <a:xfrm>
              <a:off x="2136636" y="4497208"/>
              <a:ext cx="3514734" cy="487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8" name="Straight Connector 517"/>
            <p:cNvCxnSpPr/>
            <p:nvPr/>
          </p:nvCxnSpPr>
          <p:spPr bwMode="auto">
            <a:xfrm>
              <a:off x="3610701" y="2075309"/>
              <a:ext cx="0" cy="312731"/>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5" name="Straight Connector 534"/>
            <p:cNvCxnSpPr/>
            <p:nvPr/>
          </p:nvCxnSpPr>
          <p:spPr bwMode="auto">
            <a:xfrm>
              <a:off x="3609203" y="2345585"/>
              <a:ext cx="870870" cy="298"/>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6" name="Straight Connector 535"/>
            <p:cNvCxnSpPr/>
            <p:nvPr/>
          </p:nvCxnSpPr>
          <p:spPr bwMode="auto">
            <a:xfrm flipV="1">
              <a:off x="3606913" y="2254251"/>
              <a:ext cx="2029080" cy="1027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7" name="Straight Connector 536"/>
            <p:cNvCxnSpPr/>
            <p:nvPr/>
          </p:nvCxnSpPr>
          <p:spPr bwMode="auto">
            <a:xfrm>
              <a:off x="3612821" y="2191341"/>
              <a:ext cx="868857" cy="2307"/>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8" name="Straight Connector 537"/>
            <p:cNvCxnSpPr/>
            <p:nvPr/>
          </p:nvCxnSpPr>
          <p:spPr bwMode="auto">
            <a:xfrm flipV="1">
              <a:off x="3315125" y="2079466"/>
              <a:ext cx="1165082" cy="1226"/>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9" name="Straight Connector 538"/>
            <p:cNvCxnSpPr/>
            <p:nvPr/>
          </p:nvCxnSpPr>
          <p:spPr bwMode="auto">
            <a:xfrm>
              <a:off x="3309785" y="2389208"/>
              <a:ext cx="1167784" cy="469"/>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0" name="Straight Connector 539"/>
            <p:cNvCxnSpPr/>
            <p:nvPr/>
          </p:nvCxnSpPr>
          <p:spPr bwMode="auto">
            <a:xfrm flipV="1">
              <a:off x="3300838" y="2001998"/>
              <a:ext cx="1180675" cy="2493"/>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541" name="Rectangle 466"/>
            <p:cNvSpPr>
              <a:spLocks noChangeArrowheads="1"/>
            </p:cNvSpPr>
            <p:nvPr/>
          </p:nvSpPr>
          <p:spPr bwMode="auto">
            <a:xfrm>
              <a:off x="3810000" y="2373683"/>
              <a:ext cx="428439"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400" b="1" i="0" u="none" strike="noStrike" kern="1200" cap="none" spc="0" normalizeH="0" baseline="0" noProof="0" dirty="0">
                  <a:ln>
                    <a:noFill/>
                  </a:ln>
                  <a:solidFill>
                    <a:srgbClr val="000000"/>
                  </a:solidFill>
                  <a:effectLst/>
                  <a:uLnTx/>
                  <a:uFillTx/>
                  <a:latin typeface="Arial" charset="0"/>
                  <a:ea typeface="+mn-ea"/>
                  <a:cs typeface="+mn-cs"/>
                </a:rPr>
                <a:t>Wichita / Abo</a:t>
              </a:r>
              <a:endParaRPr kumimoji="0" lang="en-US" altLang="en-US" sz="400" b="1"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542" name="Rectangle 466"/>
            <p:cNvSpPr>
              <a:spLocks noChangeArrowheads="1"/>
            </p:cNvSpPr>
            <p:nvPr/>
          </p:nvSpPr>
          <p:spPr bwMode="auto">
            <a:xfrm>
              <a:off x="3817998" y="2340732"/>
              <a:ext cx="428439"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400" b="1" i="0" u="none" strike="noStrike" kern="1200" cap="none" spc="0" normalizeH="0" baseline="0" noProof="0" dirty="0">
                  <a:ln>
                    <a:noFill/>
                  </a:ln>
                  <a:solidFill>
                    <a:srgbClr val="000000"/>
                  </a:solidFill>
                  <a:effectLst/>
                  <a:uLnTx/>
                  <a:uFillTx/>
                  <a:latin typeface="Arial" charset="0"/>
                  <a:ea typeface="+mn-ea"/>
                  <a:cs typeface="+mn-cs"/>
                </a:rPr>
                <a:t>Lower </a:t>
              </a:r>
              <a:r>
                <a:rPr kumimoji="0" lang="en-US" altLang="en-US" sz="400" b="1" i="0" u="none" strike="noStrike" kern="1200" cap="none" spc="0" normalizeH="0" baseline="0" noProof="0" dirty="0" err="1">
                  <a:ln>
                    <a:noFill/>
                  </a:ln>
                  <a:solidFill>
                    <a:srgbClr val="000000"/>
                  </a:solidFill>
                  <a:effectLst/>
                  <a:uLnTx/>
                  <a:uFillTx/>
                  <a:latin typeface="Arial" charset="0"/>
                  <a:ea typeface="+mn-ea"/>
                  <a:cs typeface="+mn-cs"/>
                </a:rPr>
                <a:t>Clearfork</a:t>
              </a:r>
              <a:endParaRPr kumimoji="0" lang="en-US" altLang="en-US" sz="400" b="1"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543" name="Rectangle 464"/>
            <p:cNvSpPr>
              <a:spLocks noChangeArrowheads="1"/>
            </p:cNvSpPr>
            <p:nvPr/>
          </p:nvSpPr>
          <p:spPr bwMode="auto">
            <a:xfrm>
              <a:off x="3322208" y="2152520"/>
              <a:ext cx="286911"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00" b="1" i="0" u="none" strike="noStrike" kern="1200" cap="none" spc="0" normalizeH="0" baseline="0" noProof="0" dirty="0" err="1">
                  <a:ln>
                    <a:noFill/>
                  </a:ln>
                  <a:solidFill>
                    <a:srgbClr val="000000"/>
                  </a:solidFill>
                  <a:effectLst/>
                  <a:uLnTx/>
                  <a:uFillTx/>
                  <a:latin typeface="Arial" charset="0"/>
                  <a:ea typeface="+mn-ea"/>
                  <a:cs typeface="+mn-cs"/>
                </a:rPr>
                <a:t>Yeso</a:t>
              </a:r>
              <a:r>
                <a:rPr kumimoji="0" lang="en-US" altLang="en-US" sz="500" b="1" i="0" u="none" strike="noStrike" kern="1200" cap="none" spc="0" normalizeH="0" baseline="0" noProof="0" dirty="0">
                  <a:ln>
                    <a:noFill/>
                  </a:ln>
                  <a:solidFill>
                    <a:srgbClr val="000000"/>
                  </a:solidFill>
                  <a:effectLst/>
                  <a:uLnTx/>
                  <a:uFillTx/>
                  <a:latin typeface="Arial"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00" b="1" i="0" u="none" strike="noStrike" kern="1200" cap="none" spc="0" normalizeH="0" baseline="0" noProof="0" dirty="0" err="1">
                  <a:ln>
                    <a:noFill/>
                  </a:ln>
                  <a:solidFill>
                    <a:srgbClr val="000000"/>
                  </a:solidFill>
                  <a:effectLst/>
                  <a:uLnTx/>
                  <a:uFillTx/>
                  <a:latin typeface="Arial" charset="0"/>
                  <a:ea typeface="+mn-ea"/>
                  <a:cs typeface="+mn-cs"/>
                </a:rPr>
                <a:t>Clearfork</a:t>
              </a:r>
              <a:endParaRPr kumimoji="0" lang="en-US" altLang="en-US" sz="1400" b="1"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544" name="Rectangle 466"/>
            <p:cNvSpPr>
              <a:spLocks noChangeArrowheads="1"/>
            </p:cNvSpPr>
            <p:nvPr/>
          </p:nvSpPr>
          <p:spPr bwMode="auto">
            <a:xfrm>
              <a:off x="3948659" y="2269058"/>
              <a:ext cx="214084" cy="92333"/>
            </a:xfrm>
            <a:prstGeom prst="rect">
              <a:avLst/>
            </a:prstGeom>
            <a:solidFill>
              <a:srgbClr val="FFFF0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600" b="1" i="0" u="none" strike="noStrike" kern="1200" cap="none" spc="0" normalizeH="0" baseline="0" noProof="0" dirty="0" err="1">
                  <a:ln>
                    <a:noFill/>
                  </a:ln>
                  <a:solidFill>
                    <a:srgbClr val="000000"/>
                  </a:solidFill>
                  <a:effectLst/>
                  <a:uLnTx/>
                  <a:uFillTx/>
                  <a:latin typeface="Arial" charset="0"/>
                  <a:ea typeface="+mn-ea"/>
                  <a:cs typeface="+mn-cs"/>
                </a:rPr>
                <a:t>Tubb</a:t>
              </a:r>
              <a:endParaRPr kumimoji="0" lang="en-US" altLang="en-US" sz="500" b="1"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545" name="Rectangle 466"/>
            <p:cNvSpPr>
              <a:spLocks noChangeArrowheads="1"/>
            </p:cNvSpPr>
            <p:nvPr/>
          </p:nvSpPr>
          <p:spPr bwMode="auto">
            <a:xfrm>
              <a:off x="3713925" y="2185418"/>
              <a:ext cx="625476"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00" b="1" i="0" u="none" strike="noStrike" kern="1200" cap="none" spc="0" normalizeH="0" baseline="0" noProof="0" dirty="0">
                  <a:ln>
                    <a:noFill/>
                  </a:ln>
                  <a:solidFill>
                    <a:srgbClr val="000000"/>
                  </a:solidFill>
                  <a:effectLst/>
                  <a:uLnTx/>
                  <a:uFillTx/>
                  <a:latin typeface="Arial" charset="0"/>
                  <a:ea typeface="+mn-ea"/>
                  <a:cs typeface="+mn-cs"/>
                </a:rPr>
                <a:t>Middle </a:t>
              </a:r>
              <a:r>
                <a:rPr kumimoji="0" lang="en-US" altLang="en-US" sz="500" b="1" i="0" u="none" strike="noStrike" kern="1200" cap="none" spc="0" normalizeH="0" baseline="0" noProof="0" dirty="0" err="1">
                  <a:ln>
                    <a:noFill/>
                  </a:ln>
                  <a:solidFill>
                    <a:srgbClr val="000000"/>
                  </a:solidFill>
                  <a:effectLst/>
                  <a:uLnTx/>
                  <a:uFillTx/>
                  <a:latin typeface="Arial" charset="0"/>
                  <a:ea typeface="+mn-ea"/>
                  <a:cs typeface="+mn-cs"/>
                </a:rPr>
                <a:t>Clearfork</a:t>
              </a:r>
              <a:endParaRPr kumimoji="0" lang="en-US" altLang="en-US" sz="500" b="1"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546" name="Rectangle 466"/>
            <p:cNvSpPr>
              <a:spLocks noChangeArrowheads="1"/>
            </p:cNvSpPr>
            <p:nvPr/>
          </p:nvSpPr>
          <p:spPr bwMode="auto">
            <a:xfrm>
              <a:off x="3735355" y="2106317"/>
              <a:ext cx="596241"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00" b="1" i="0" u="none" strike="noStrike" kern="1200" cap="none" spc="0" normalizeH="0" baseline="0" noProof="0" dirty="0">
                  <a:ln>
                    <a:noFill/>
                  </a:ln>
                  <a:solidFill>
                    <a:srgbClr val="000000"/>
                  </a:solidFill>
                  <a:effectLst/>
                  <a:uLnTx/>
                  <a:uFillTx/>
                  <a:latin typeface="Arial" charset="0"/>
                  <a:ea typeface="+mn-ea"/>
                  <a:cs typeface="+mn-cs"/>
                </a:rPr>
                <a:t>Upper </a:t>
              </a:r>
              <a:r>
                <a:rPr kumimoji="0" lang="en-US" altLang="en-US" sz="500" b="1" i="0" u="none" strike="noStrike" kern="1200" cap="none" spc="0" normalizeH="0" baseline="0" noProof="0" dirty="0" err="1">
                  <a:ln>
                    <a:noFill/>
                  </a:ln>
                  <a:solidFill>
                    <a:srgbClr val="000000"/>
                  </a:solidFill>
                  <a:effectLst/>
                  <a:uLnTx/>
                  <a:uFillTx/>
                  <a:latin typeface="Arial" charset="0"/>
                  <a:ea typeface="+mn-ea"/>
                  <a:cs typeface="+mn-cs"/>
                </a:rPr>
                <a:t>Clearfork</a:t>
              </a:r>
              <a:endParaRPr kumimoji="0" lang="en-US" altLang="en-US" sz="500" b="1" i="0" u="none" strike="noStrike" kern="1200" cap="none" spc="0" normalizeH="0" baseline="0" noProof="0" dirty="0">
                <a:ln>
                  <a:noFill/>
                </a:ln>
                <a:solidFill>
                  <a:prstClr val="black"/>
                </a:solidFill>
                <a:effectLst/>
                <a:uLnTx/>
                <a:uFillTx/>
                <a:latin typeface="Arial" charset="0"/>
                <a:ea typeface="+mn-ea"/>
                <a:cs typeface="+mn-cs"/>
              </a:endParaRPr>
            </a:p>
          </p:txBody>
        </p:sp>
        <p:cxnSp>
          <p:nvCxnSpPr>
            <p:cNvPr id="547" name="Straight Connector 546"/>
            <p:cNvCxnSpPr/>
            <p:nvPr/>
          </p:nvCxnSpPr>
          <p:spPr bwMode="auto">
            <a:xfrm>
              <a:off x="3310364" y="2425102"/>
              <a:ext cx="1167784" cy="469"/>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8" name="Straight Connector 977"/>
            <p:cNvCxnSpPr/>
            <p:nvPr/>
          </p:nvCxnSpPr>
          <p:spPr bwMode="auto">
            <a:xfrm>
              <a:off x="3811525" y="1864931"/>
              <a:ext cx="567" cy="136537"/>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979" name="Rectangle 413"/>
            <p:cNvSpPr>
              <a:spLocks noChangeArrowheads="1"/>
            </p:cNvSpPr>
            <p:nvPr/>
          </p:nvSpPr>
          <p:spPr bwMode="auto">
            <a:xfrm>
              <a:off x="3889920" y="1901589"/>
              <a:ext cx="567263"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500" b="1" i="0" u="none" strike="noStrike" kern="1200" cap="none" spc="0" normalizeH="0" baseline="0" noProof="0" dirty="0">
                  <a:ln>
                    <a:noFill/>
                  </a:ln>
                  <a:solidFill>
                    <a:srgbClr val="000000"/>
                  </a:solidFill>
                  <a:effectLst/>
                  <a:uLnTx/>
                  <a:uFillTx/>
                  <a:latin typeface="Arial" charset="0"/>
                  <a:ea typeface="+mn-ea"/>
                  <a:cs typeface="+mn-cs"/>
                </a:rPr>
                <a:t>Holt / </a:t>
              </a:r>
              <a:r>
                <a:rPr kumimoji="0" lang="en-US" altLang="en-US" sz="500" b="1" i="0" u="none" strike="noStrike" kern="1200" cap="none" spc="0" normalizeH="0" baseline="0" noProof="0" dirty="0" err="1">
                  <a:ln>
                    <a:noFill/>
                  </a:ln>
                  <a:solidFill>
                    <a:srgbClr val="000000"/>
                  </a:solidFill>
                  <a:effectLst/>
                  <a:uLnTx/>
                  <a:uFillTx/>
                  <a:latin typeface="Arial" charset="0"/>
                  <a:ea typeface="+mn-ea"/>
                  <a:cs typeface="+mn-cs"/>
                </a:rPr>
                <a:t>Upr</a:t>
              </a:r>
              <a:r>
                <a:rPr kumimoji="0" lang="en-US" altLang="en-US" sz="500" b="1" i="0" u="none" strike="noStrike" kern="1200" cap="none" spc="0" normalizeH="0" baseline="0" noProof="0" dirty="0">
                  <a:ln>
                    <a:noFill/>
                  </a:ln>
                  <a:solidFill>
                    <a:srgbClr val="000000"/>
                  </a:solidFill>
                  <a:effectLst/>
                  <a:uLnTx/>
                  <a:uFillTx/>
                  <a:latin typeface="Arial" charset="0"/>
                  <a:ea typeface="+mn-ea"/>
                  <a:cs typeface="+mn-cs"/>
                </a:rPr>
                <a:t> Leonard</a:t>
              </a:r>
              <a:endParaRPr kumimoji="0" lang="en-US" altLang="en-US" sz="1400" b="1"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980" name="Rectangle 413"/>
            <p:cNvSpPr>
              <a:spLocks noChangeArrowheads="1"/>
            </p:cNvSpPr>
            <p:nvPr/>
          </p:nvSpPr>
          <p:spPr bwMode="auto">
            <a:xfrm>
              <a:off x="3325976" y="1905965"/>
              <a:ext cx="496765"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500" b="1" i="0" u="none" strike="noStrike" kern="1200" cap="none" spc="0" normalizeH="0" baseline="0" noProof="0" dirty="0" err="1">
                  <a:ln>
                    <a:noFill/>
                  </a:ln>
                  <a:solidFill>
                    <a:srgbClr val="000000"/>
                  </a:solidFill>
                  <a:effectLst/>
                  <a:uLnTx/>
                  <a:uFillTx/>
                  <a:latin typeface="Arial" charset="0"/>
                  <a:ea typeface="+mn-ea"/>
                  <a:cs typeface="+mn-cs"/>
                </a:rPr>
                <a:t>Lwr</a:t>
              </a:r>
              <a:r>
                <a:rPr kumimoji="0" lang="en-US" altLang="en-US" sz="500" b="1" i="0" u="none" strike="noStrike" kern="1200" cap="none" spc="0" normalizeH="0" baseline="0" noProof="0" dirty="0">
                  <a:ln>
                    <a:noFill/>
                  </a:ln>
                  <a:solidFill>
                    <a:srgbClr val="000000"/>
                  </a:solidFill>
                  <a:effectLst/>
                  <a:uLnTx/>
                  <a:uFillTx/>
                  <a:latin typeface="Arial" charset="0"/>
                  <a:ea typeface="+mn-ea"/>
                  <a:cs typeface="+mn-cs"/>
                </a:rPr>
                <a:t> San Andres</a:t>
              </a:r>
              <a:endParaRPr kumimoji="0" lang="en-US" altLang="en-US" sz="1400" b="1"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981" name="Rectangle 413"/>
            <p:cNvSpPr>
              <a:spLocks noChangeArrowheads="1"/>
            </p:cNvSpPr>
            <p:nvPr/>
          </p:nvSpPr>
          <p:spPr bwMode="auto">
            <a:xfrm>
              <a:off x="3638077" y="1784404"/>
              <a:ext cx="572182"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500" b="1" i="0" u="none" strike="noStrike" kern="1200" cap="none" spc="0" normalizeH="0" baseline="0" noProof="0" dirty="0">
                  <a:ln>
                    <a:noFill/>
                  </a:ln>
                  <a:solidFill>
                    <a:srgbClr val="000000"/>
                  </a:solidFill>
                  <a:effectLst/>
                  <a:uLnTx/>
                  <a:uFillTx/>
                  <a:latin typeface="Arial" charset="0"/>
                  <a:ea typeface="+mn-ea"/>
                  <a:cs typeface="+mn-cs"/>
                </a:rPr>
                <a:t>Lower San Andres</a:t>
              </a:r>
              <a:endParaRPr kumimoji="0" lang="en-US" altLang="en-US" sz="1400" b="1"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982" name="Freeform 570"/>
            <p:cNvSpPr>
              <a:spLocks/>
            </p:cNvSpPr>
            <p:nvPr/>
          </p:nvSpPr>
          <p:spPr bwMode="auto">
            <a:xfrm>
              <a:off x="3317836" y="1712908"/>
              <a:ext cx="592940" cy="36080"/>
            </a:xfrm>
            <a:custGeom>
              <a:avLst/>
              <a:gdLst>
                <a:gd name="T0" fmla="*/ 0 w 564"/>
                <a:gd name="T1" fmla="*/ 2147483647 h 30"/>
                <a:gd name="T2" fmla="*/ 0 w 564"/>
                <a:gd name="T3" fmla="*/ 0 h 30"/>
                <a:gd name="T4" fmla="*/ 0 w 564"/>
                <a:gd name="T5" fmla="*/ 2147483647 h 30"/>
                <a:gd name="T6" fmla="*/ 0 w 564"/>
                <a:gd name="T7" fmla="*/ 0 h 30"/>
                <a:gd name="T8" fmla="*/ 0 w 564"/>
                <a:gd name="T9" fmla="*/ 2147483647 h 30"/>
                <a:gd name="T10" fmla="*/ 0 w 564"/>
                <a:gd name="T11" fmla="*/ 0 h 30"/>
                <a:gd name="T12" fmla="*/ 0 w 564"/>
                <a:gd name="T13" fmla="*/ 2147483647 h 30"/>
                <a:gd name="T14" fmla="*/ 0 w 564"/>
                <a:gd name="T15" fmla="*/ 0 h 30"/>
                <a:gd name="T16" fmla="*/ 0 w 564"/>
                <a:gd name="T17" fmla="*/ 2147483647 h 30"/>
                <a:gd name="T18" fmla="*/ 0 w 564"/>
                <a:gd name="T19" fmla="*/ 0 h 30"/>
                <a:gd name="T20" fmla="*/ 0 w 564"/>
                <a:gd name="T21" fmla="*/ 2147483647 h 30"/>
                <a:gd name="T22" fmla="*/ 0 w 564"/>
                <a:gd name="T23" fmla="*/ 0 h 3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64"/>
                <a:gd name="T37" fmla="*/ 0 h 30"/>
                <a:gd name="T38" fmla="*/ 564 w 564"/>
                <a:gd name="T39" fmla="*/ 30 h 3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64" h="30">
                  <a:moveTo>
                    <a:pt x="0" y="29"/>
                  </a:moveTo>
                  <a:cubicBezTo>
                    <a:pt x="18" y="14"/>
                    <a:pt x="36" y="0"/>
                    <a:pt x="53" y="0"/>
                  </a:cubicBezTo>
                  <a:cubicBezTo>
                    <a:pt x="70" y="0"/>
                    <a:pt x="87" y="30"/>
                    <a:pt x="104" y="30"/>
                  </a:cubicBezTo>
                  <a:cubicBezTo>
                    <a:pt x="121" y="30"/>
                    <a:pt x="138" y="0"/>
                    <a:pt x="155" y="0"/>
                  </a:cubicBezTo>
                  <a:cubicBezTo>
                    <a:pt x="172" y="0"/>
                    <a:pt x="189" y="30"/>
                    <a:pt x="206" y="30"/>
                  </a:cubicBezTo>
                  <a:cubicBezTo>
                    <a:pt x="223" y="30"/>
                    <a:pt x="238" y="0"/>
                    <a:pt x="255" y="0"/>
                  </a:cubicBezTo>
                  <a:cubicBezTo>
                    <a:pt x="272" y="0"/>
                    <a:pt x="291" y="29"/>
                    <a:pt x="308" y="29"/>
                  </a:cubicBezTo>
                  <a:cubicBezTo>
                    <a:pt x="325" y="29"/>
                    <a:pt x="343" y="0"/>
                    <a:pt x="360" y="0"/>
                  </a:cubicBezTo>
                  <a:cubicBezTo>
                    <a:pt x="377" y="0"/>
                    <a:pt x="394" y="29"/>
                    <a:pt x="411" y="29"/>
                  </a:cubicBezTo>
                  <a:cubicBezTo>
                    <a:pt x="428" y="29"/>
                    <a:pt x="448" y="0"/>
                    <a:pt x="465" y="0"/>
                  </a:cubicBezTo>
                  <a:cubicBezTo>
                    <a:pt x="482" y="0"/>
                    <a:pt x="500" y="30"/>
                    <a:pt x="516" y="30"/>
                  </a:cubicBezTo>
                  <a:cubicBezTo>
                    <a:pt x="532" y="30"/>
                    <a:pt x="548" y="15"/>
                    <a:pt x="564" y="0"/>
                  </a:cubicBezTo>
                </a:path>
              </a:pathLst>
            </a:custGeom>
            <a:noFill/>
            <a:ln w="1905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Arial"/>
                <a:ea typeface="+mn-ea"/>
                <a:cs typeface="+mn-cs"/>
              </a:endParaRPr>
            </a:p>
          </p:txBody>
        </p:sp>
        <p:sp>
          <p:nvSpPr>
            <p:cNvPr id="983" name="Freeform 570"/>
            <p:cNvSpPr>
              <a:spLocks/>
            </p:cNvSpPr>
            <p:nvPr/>
          </p:nvSpPr>
          <p:spPr bwMode="auto">
            <a:xfrm>
              <a:off x="3885207" y="1712342"/>
              <a:ext cx="592940" cy="36080"/>
            </a:xfrm>
            <a:custGeom>
              <a:avLst/>
              <a:gdLst>
                <a:gd name="T0" fmla="*/ 0 w 564"/>
                <a:gd name="T1" fmla="*/ 2147483647 h 30"/>
                <a:gd name="T2" fmla="*/ 0 w 564"/>
                <a:gd name="T3" fmla="*/ 0 h 30"/>
                <a:gd name="T4" fmla="*/ 0 w 564"/>
                <a:gd name="T5" fmla="*/ 2147483647 h 30"/>
                <a:gd name="T6" fmla="*/ 0 w 564"/>
                <a:gd name="T7" fmla="*/ 0 h 30"/>
                <a:gd name="T8" fmla="*/ 0 w 564"/>
                <a:gd name="T9" fmla="*/ 2147483647 h 30"/>
                <a:gd name="T10" fmla="*/ 0 w 564"/>
                <a:gd name="T11" fmla="*/ 0 h 30"/>
                <a:gd name="T12" fmla="*/ 0 w 564"/>
                <a:gd name="T13" fmla="*/ 2147483647 h 30"/>
                <a:gd name="T14" fmla="*/ 0 w 564"/>
                <a:gd name="T15" fmla="*/ 0 h 30"/>
                <a:gd name="T16" fmla="*/ 0 w 564"/>
                <a:gd name="T17" fmla="*/ 2147483647 h 30"/>
                <a:gd name="T18" fmla="*/ 0 w 564"/>
                <a:gd name="T19" fmla="*/ 0 h 30"/>
                <a:gd name="T20" fmla="*/ 0 w 564"/>
                <a:gd name="T21" fmla="*/ 2147483647 h 30"/>
                <a:gd name="T22" fmla="*/ 0 w 564"/>
                <a:gd name="T23" fmla="*/ 0 h 3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64"/>
                <a:gd name="T37" fmla="*/ 0 h 30"/>
                <a:gd name="T38" fmla="*/ 564 w 564"/>
                <a:gd name="T39" fmla="*/ 30 h 3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64" h="30">
                  <a:moveTo>
                    <a:pt x="0" y="29"/>
                  </a:moveTo>
                  <a:cubicBezTo>
                    <a:pt x="18" y="14"/>
                    <a:pt x="36" y="0"/>
                    <a:pt x="53" y="0"/>
                  </a:cubicBezTo>
                  <a:cubicBezTo>
                    <a:pt x="70" y="0"/>
                    <a:pt x="87" y="30"/>
                    <a:pt x="104" y="30"/>
                  </a:cubicBezTo>
                  <a:cubicBezTo>
                    <a:pt x="121" y="30"/>
                    <a:pt x="138" y="0"/>
                    <a:pt x="155" y="0"/>
                  </a:cubicBezTo>
                  <a:cubicBezTo>
                    <a:pt x="172" y="0"/>
                    <a:pt x="189" y="30"/>
                    <a:pt x="206" y="30"/>
                  </a:cubicBezTo>
                  <a:cubicBezTo>
                    <a:pt x="223" y="30"/>
                    <a:pt x="238" y="0"/>
                    <a:pt x="255" y="0"/>
                  </a:cubicBezTo>
                  <a:cubicBezTo>
                    <a:pt x="272" y="0"/>
                    <a:pt x="291" y="29"/>
                    <a:pt x="308" y="29"/>
                  </a:cubicBezTo>
                  <a:cubicBezTo>
                    <a:pt x="325" y="29"/>
                    <a:pt x="343" y="0"/>
                    <a:pt x="360" y="0"/>
                  </a:cubicBezTo>
                  <a:cubicBezTo>
                    <a:pt x="377" y="0"/>
                    <a:pt x="394" y="29"/>
                    <a:pt x="411" y="29"/>
                  </a:cubicBezTo>
                  <a:cubicBezTo>
                    <a:pt x="428" y="29"/>
                    <a:pt x="448" y="0"/>
                    <a:pt x="465" y="0"/>
                  </a:cubicBezTo>
                  <a:cubicBezTo>
                    <a:pt x="482" y="0"/>
                    <a:pt x="500" y="30"/>
                    <a:pt x="516" y="30"/>
                  </a:cubicBezTo>
                  <a:cubicBezTo>
                    <a:pt x="532" y="30"/>
                    <a:pt x="548" y="15"/>
                    <a:pt x="564" y="0"/>
                  </a:cubicBezTo>
                </a:path>
              </a:pathLst>
            </a:custGeom>
            <a:noFill/>
            <a:ln w="1905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Arial"/>
                <a:ea typeface="+mn-ea"/>
                <a:cs typeface="+mn-cs"/>
              </a:endParaRPr>
            </a:p>
          </p:txBody>
        </p:sp>
        <p:sp>
          <p:nvSpPr>
            <p:cNvPr id="984" name="Rectangle 413"/>
            <p:cNvSpPr>
              <a:spLocks noChangeArrowheads="1"/>
            </p:cNvSpPr>
            <p:nvPr/>
          </p:nvSpPr>
          <p:spPr bwMode="auto">
            <a:xfrm>
              <a:off x="3663379" y="1647302"/>
              <a:ext cx="568903"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500" b="1" i="0" u="none" strike="noStrike" kern="1200" cap="none" spc="0" normalizeH="0" baseline="0" noProof="0" dirty="0">
                  <a:ln>
                    <a:noFill/>
                  </a:ln>
                  <a:solidFill>
                    <a:srgbClr val="000000"/>
                  </a:solidFill>
                  <a:effectLst/>
                  <a:uLnTx/>
                  <a:uFillTx/>
                  <a:latin typeface="Arial" charset="0"/>
                  <a:ea typeface="+mn-ea"/>
                  <a:cs typeface="+mn-cs"/>
                </a:rPr>
                <a:t>Upper San Andres</a:t>
              </a:r>
              <a:endParaRPr kumimoji="0" lang="en-US" altLang="en-US" sz="1400" b="1" i="0" u="none" strike="noStrike" kern="1200" cap="none" spc="0" normalizeH="0" baseline="0" noProof="0" dirty="0">
                <a:ln>
                  <a:noFill/>
                </a:ln>
                <a:solidFill>
                  <a:prstClr val="black"/>
                </a:solidFill>
                <a:effectLst/>
                <a:uLnTx/>
                <a:uFillTx/>
                <a:latin typeface="Arial" charset="0"/>
                <a:ea typeface="+mn-ea"/>
                <a:cs typeface="+mn-cs"/>
              </a:endParaRPr>
            </a:p>
          </p:txBody>
        </p:sp>
        <p:cxnSp>
          <p:nvCxnSpPr>
            <p:cNvPr id="985" name="Straight Connector 984"/>
            <p:cNvCxnSpPr/>
            <p:nvPr/>
          </p:nvCxnSpPr>
          <p:spPr>
            <a:xfrm flipV="1">
              <a:off x="3538113" y="1202844"/>
              <a:ext cx="2128931" cy="340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6" name="Straight Connector 985"/>
            <p:cNvCxnSpPr/>
            <p:nvPr/>
          </p:nvCxnSpPr>
          <p:spPr>
            <a:xfrm flipV="1">
              <a:off x="3527776" y="1308759"/>
              <a:ext cx="2128931" cy="340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7" name="Straight Connector 986"/>
            <p:cNvCxnSpPr/>
            <p:nvPr/>
          </p:nvCxnSpPr>
          <p:spPr>
            <a:xfrm flipV="1">
              <a:off x="3524244" y="1527650"/>
              <a:ext cx="2128931" cy="340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8" name="Straight Connector 987"/>
            <p:cNvCxnSpPr/>
            <p:nvPr/>
          </p:nvCxnSpPr>
          <p:spPr>
            <a:xfrm flipV="1">
              <a:off x="3294763" y="1415731"/>
              <a:ext cx="2357571" cy="234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9" name="Straight Connector 988"/>
            <p:cNvCxnSpPr/>
            <p:nvPr/>
          </p:nvCxnSpPr>
          <p:spPr>
            <a:xfrm flipV="1">
              <a:off x="2133600" y="1773980"/>
              <a:ext cx="1185063" cy="264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0" name="Straight Connector 989"/>
            <p:cNvCxnSpPr/>
            <p:nvPr/>
          </p:nvCxnSpPr>
          <p:spPr>
            <a:xfrm flipH="1">
              <a:off x="2340324" y="1091161"/>
              <a:ext cx="11711" cy="68546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991" name="Rectangle 420"/>
            <p:cNvSpPr>
              <a:spLocks noChangeArrowheads="1"/>
            </p:cNvSpPr>
            <p:nvPr/>
          </p:nvSpPr>
          <p:spPr bwMode="auto">
            <a:xfrm rot="16200000">
              <a:off x="1938412" y="1317863"/>
              <a:ext cx="605821" cy="220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700" b="1" i="0" u="none" strike="noStrike" kern="1200" cap="none" spc="0" normalizeH="0" baseline="0" noProof="0" dirty="0">
                  <a:ln>
                    <a:noFill/>
                  </a:ln>
                  <a:solidFill>
                    <a:srgbClr val="000000"/>
                  </a:solidFill>
                  <a:effectLst/>
                  <a:uLnTx/>
                  <a:uFillTx/>
                  <a:latin typeface="Arial" charset="0"/>
                  <a:ea typeface="+mn-ea"/>
                  <a:cs typeface="+mn-cs"/>
                </a:rPr>
                <a:t>Delaware </a:t>
              </a:r>
              <a:r>
                <a:rPr kumimoji="0" lang="en-US" altLang="en-US" sz="700" b="1" i="0" u="none" strike="noStrike" kern="1200" cap="none" spc="0" normalizeH="0" baseline="0" noProof="0" dirty="0" err="1">
                  <a:ln>
                    <a:noFill/>
                  </a:ln>
                  <a:solidFill>
                    <a:srgbClr val="000000"/>
                  </a:solidFill>
                  <a:effectLst/>
                  <a:uLnTx/>
                  <a:uFillTx/>
                  <a:latin typeface="Arial" charset="0"/>
                  <a:ea typeface="+mn-ea"/>
                  <a:cs typeface="+mn-cs"/>
                </a:rPr>
                <a:t>Mtn</a:t>
              </a:r>
              <a:endParaRPr kumimoji="0" lang="en-US" altLang="en-US" sz="700" b="1" i="0" u="none" strike="noStrike" kern="1200" cap="none" spc="0" normalizeH="0" baseline="0" noProof="0" dirty="0">
                <a:ln>
                  <a:noFill/>
                </a:ln>
                <a:solidFill>
                  <a:srgbClr val="000000"/>
                </a:solidFill>
                <a:effectLst/>
                <a:uLnTx/>
                <a:uFillTx/>
                <a:latin typeface="Arial"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700" b="1" i="0" u="none" strike="noStrike" kern="1200" cap="none" spc="0" normalizeH="0" baseline="0" noProof="0" dirty="0">
                  <a:ln>
                    <a:noFill/>
                  </a:ln>
                  <a:solidFill>
                    <a:srgbClr val="000000"/>
                  </a:solidFill>
                  <a:effectLst/>
                  <a:uLnTx/>
                  <a:uFillTx/>
                  <a:latin typeface="Arial" charset="0"/>
                  <a:ea typeface="+mn-ea"/>
                  <a:cs typeface="+mn-cs"/>
                </a:rPr>
                <a:t>Group</a:t>
              </a:r>
              <a:endParaRPr kumimoji="0" lang="en-US" altLang="en-US" sz="1800" b="1" i="0" u="none" strike="noStrike" kern="1200" cap="none" spc="0" normalizeH="0" baseline="0" noProof="0" dirty="0">
                <a:ln>
                  <a:noFill/>
                </a:ln>
                <a:solidFill>
                  <a:prstClr val="black"/>
                </a:solidFill>
                <a:effectLst/>
                <a:uLnTx/>
                <a:uFillTx/>
                <a:latin typeface="Arial" charset="0"/>
                <a:ea typeface="+mn-ea"/>
                <a:cs typeface="+mn-cs"/>
              </a:endParaRPr>
            </a:p>
          </p:txBody>
        </p:sp>
      </p:grpSp>
      <p:sp>
        <p:nvSpPr>
          <p:cNvPr id="2" name="TextBox 1"/>
          <p:cNvSpPr txBox="1"/>
          <p:nvPr/>
        </p:nvSpPr>
        <p:spPr>
          <a:xfrm>
            <a:off x="1468856" y="6080941"/>
            <a:ext cx="357790"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Arial"/>
                <a:ea typeface="+mn-ea"/>
                <a:cs typeface="+mn-cs"/>
              </a:rPr>
              <a:t>541</a:t>
            </a:r>
          </a:p>
        </p:txBody>
      </p:sp>
      <p:cxnSp>
        <p:nvCxnSpPr>
          <p:cNvPr id="5" name="Straight Connector 4"/>
          <p:cNvCxnSpPr/>
          <p:nvPr/>
        </p:nvCxnSpPr>
        <p:spPr>
          <a:xfrm>
            <a:off x="1736074" y="5891056"/>
            <a:ext cx="7124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8" name="Straight Connector 507"/>
          <p:cNvCxnSpPr/>
          <p:nvPr/>
        </p:nvCxnSpPr>
        <p:spPr>
          <a:xfrm>
            <a:off x="1736074" y="6178381"/>
            <a:ext cx="7124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4" name="Straight Connector 513"/>
          <p:cNvCxnSpPr/>
          <p:nvPr/>
        </p:nvCxnSpPr>
        <p:spPr>
          <a:xfrm>
            <a:off x="1736810" y="4991942"/>
            <a:ext cx="7124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5" name="Straight Connector 514"/>
          <p:cNvCxnSpPr/>
          <p:nvPr/>
        </p:nvCxnSpPr>
        <p:spPr>
          <a:xfrm>
            <a:off x="1737546" y="4525336"/>
            <a:ext cx="7124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7" name="Straight Connector 526"/>
          <p:cNvCxnSpPr/>
          <p:nvPr/>
        </p:nvCxnSpPr>
        <p:spPr>
          <a:xfrm>
            <a:off x="1738282" y="4069746"/>
            <a:ext cx="7124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28" name="TextBox 527"/>
          <p:cNvSpPr txBox="1"/>
          <p:nvPr/>
        </p:nvSpPr>
        <p:spPr>
          <a:xfrm>
            <a:off x="1461639" y="5784284"/>
            <a:ext cx="357790"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Arial"/>
                <a:ea typeface="+mn-ea"/>
                <a:cs typeface="+mn-cs"/>
              </a:rPr>
              <a:t>485</a:t>
            </a:r>
          </a:p>
        </p:txBody>
      </p:sp>
      <p:sp>
        <p:nvSpPr>
          <p:cNvPr id="529" name="TextBox 528"/>
          <p:cNvSpPr txBox="1"/>
          <p:nvPr/>
        </p:nvSpPr>
        <p:spPr>
          <a:xfrm>
            <a:off x="1460658" y="4884220"/>
            <a:ext cx="357790"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Arial"/>
                <a:ea typeface="+mn-ea"/>
                <a:cs typeface="+mn-cs"/>
              </a:rPr>
              <a:t>444</a:t>
            </a:r>
          </a:p>
        </p:txBody>
      </p:sp>
      <p:sp>
        <p:nvSpPr>
          <p:cNvPr id="532" name="TextBox 531"/>
          <p:cNvSpPr txBox="1"/>
          <p:nvPr/>
        </p:nvSpPr>
        <p:spPr>
          <a:xfrm>
            <a:off x="1460595" y="4420670"/>
            <a:ext cx="357790"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Arial"/>
                <a:ea typeface="+mn-ea"/>
                <a:cs typeface="+mn-cs"/>
              </a:rPr>
              <a:t>419</a:t>
            </a:r>
          </a:p>
        </p:txBody>
      </p:sp>
      <p:cxnSp>
        <p:nvCxnSpPr>
          <p:cNvPr id="534" name="Straight Connector 533"/>
          <p:cNvCxnSpPr/>
          <p:nvPr/>
        </p:nvCxnSpPr>
        <p:spPr>
          <a:xfrm>
            <a:off x="1736074" y="3470275"/>
            <a:ext cx="7124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8" name="Straight Connector 547"/>
          <p:cNvCxnSpPr/>
          <p:nvPr/>
        </p:nvCxnSpPr>
        <p:spPr>
          <a:xfrm>
            <a:off x="1736074" y="2650121"/>
            <a:ext cx="7124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9" name="Straight Connector 548"/>
          <p:cNvCxnSpPr/>
          <p:nvPr/>
        </p:nvCxnSpPr>
        <p:spPr>
          <a:xfrm>
            <a:off x="1741631" y="625897"/>
            <a:ext cx="7124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50" name="TextBox 549"/>
          <p:cNvSpPr txBox="1"/>
          <p:nvPr/>
        </p:nvSpPr>
        <p:spPr>
          <a:xfrm>
            <a:off x="1463300" y="3966224"/>
            <a:ext cx="357790"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Arial"/>
                <a:ea typeface="+mn-ea"/>
                <a:cs typeface="+mn-cs"/>
              </a:rPr>
              <a:t>359</a:t>
            </a:r>
          </a:p>
        </p:txBody>
      </p:sp>
      <p:sp>
        <p:nvSpPr>
          <p:cNvPr id="551" name="TextBox 550"/>
          <p:cNvSpPr txBox="1"/>
          <p:nvPr/>
        </p:nvSpPr>
        <p:spPr>
          <a:xfrm>
            <a:off x="1466005" y="3364010"/>
            <a:ext cx="357790"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Arial"/>
                <a:ea typeface="+mn-ea"/>
                <a:cs typeface="+mn-cs"/>
              </a:rPr>
              <a:t>323</a:t>
            </a:r>
          </a:p>
        </p:txBody>
      </p:sp>
      <p:sp>
        <p:nvSpPr>
          <p:cNvPr id="552" name="TextBox 551"/>
          <p:cNvSpPr txBox="1"/>
          <p:nvPr/>
        </p:nvSpPr>
        <p:spPr>
          <a:xfrm>
            <a:off x="1463204" y="2545605"/>
            <a:ext cx="357790"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Arial"/>
                <a:ea typeface="+mn-ea"/>
                <a:cs typeface="+mn-cs"/>
              </a:rPr>
              <a:t>299</a:t>
            </a:r>
          </a:p>
        </p:txBody>
      </p:sp>
      <p:sp>
        <p:nvSpPr>
          <p:cNvPr id="553" name="TextBox 552"/>
          <p:cNvSpPr txBox="1"/>
          <p:nvPr/>
        </p:nvSpPr>
        <p:spPr>
          <a:xfrm>
            <a:off x="1471611" y="517753"/>
            <a:ext cx="357790"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Arial"/>
                <a:ea typeface="+mn-ea"/>
                <a:cs typeface="+mn-cs"/>
              </a:rPr>
              <a:t>252</a:t>
            </a:r>
          </a:p>
        </p:txBody>
      </p:sp>
      <p:sp>
        <p:nvSpPr>
          <p:cNvPr id="554" name="TextBox 553"/>
          <p:cNvSpPr txBox="1"/>
          <p:nvPr/>
        </p:nvSpPr>
        <p:spPr>
          <a:xfrm>
            <a:off x="1502321" y="333785"/>
            <a:ext cx="327334" cy="21544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Arial"/>
                <a:ea typeface="+mn-ea"/>
                <a:cs typeface="+mn-cs"/>
              </a:rPr>
              <a:t>Ma</a:t>
            </a:r>
          </a:p>
        </p:txBody>
      </p:sp>
      <p:sp>
        <p:nvSpPr>
          <p:cNvPr id="106513" name="Freeform 38"/>
          <p:cNvSpPr>
            <a:spLocks/>
          </p:cNvSpPr>
          <p:nvPr/>
        </p:nvSpPr>
        <p:spPr bwMode="auto">
          <a:xfrm>
            <a:off x="7188200" y="384175"/>
            <a:ext cx="3327400" cy="241300"/>
          </a:xfrm>
          <a:custGeom>
            <a:avLst/>
            <a:gdLst>
              <a:gd name="T0" fmla="*/ 2147483647 w 3109"/>
              <a:gd name="T1" fmla="*/ 2147483647 h 203"/>
              <a:gd name="T2" fmla="*/ 2147483647 w 3109"/>
              <a:gd name="T3" fmla="*/ 2147483647 h 203"/>
              <a:gd name="T4" fmla="*/ 2147483647 w 3109"/>
              <a:gd name="T5" fmla="*/ 2147483647 h 203"/>
              <a:gd name="T6" fmla="*/ 2147483647 w 3109"/>
              <a:gd name="T7" fmla="*/ 2147483647 h 203"/>
              <a:gd name="T8" fmla="*/ 2147483647 w 3109"/>
              <a:gd name="T9" fmla="*/ 2147483647 h 203"/>
              <a:gd name="T10" fmla="*/ 2147483647 w 3109"/>
              <a:gd name="T11" fmla="*/ 2147483647 h 203"/>
              <a:gd name="T12" fmla="*/ 2147483647 w 3109"/>
              <a:gd name="T13" fmla="*/ 2147483647 h 203"/>
              <a:gd name="T14" fmla="*/ 0 w 3109"/>
              <a:gd name="T15" fmla="*/ 2147483647 h 203"/>
              <a:gd name="T16" fmla="*/ 0 w 3109"/>
              <a:gd name="T17" fmla="*/ 0 h 203"/>
              <a:gd name="T18" fmla="*/ 2147483647 w 3109"/>
              <a:gd name="T19" fmla="*/ 0 h 203"/>
              <a:gd name="T20" fmla="*/ 2147483647 w 3109"/>
              <a:gd name="T21" fmla="*/ 0 h 203"/>
              <a:gd name="T22" fmla="*/ 2147483647 w 3109"/>
              <a:gd name="T23" fmla="*/ 0 h 203"/>
              <a:gd name="T24" fmla="*/ 2147483647 w 3109"/>
              <a:gd name="T25" fmla="*/ 0 h 203"/>
              <a:gd name="T26" fmla="*/ 2147483647 w 3109"/>
              <a:gd name="T27" fmla="*/ 0 h 203"/>
              <a:gd name="T28" fmla="*/ 2147483647 w 3109"/>
              <a:gd name="T29" fmla="*/ 0 h 203"/>
              <a:gd name="T30" fmla="*/ 2147483647 w 3109"/>
              <a:gd name="T31" fmla="*/ 0 h 203"/>
              <a:gd name="T32" fmla="*/ 2147483647 w 3109"/>
              <a:gd name="T33" fmla="*/ 2147483647 h 20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109"/>
              <a:gd name="T52" fmla="*/ 0 h 203"/>
              <a:gd name="T53" fmla="*/ 3109 w 3109"/>
              <a:gd name="T54" fmla="*/ 203 h 20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109" h="203">
                <a:moveTo>
                  <a:pt x="3109" y="203"/>
                </a:moveTo>
                <a:lnTo>
                  <a:pt x="2561" y="203"/>
                </a:lnTo>
                <a:lnTo>
                  <a:pt x="2014" y="203"/>
                </a:lnTo>
                <a:lnTo>
                  <a:pt x="1467" y="203"/>
                </a:lnTo>
                <a:lnTo>
                  <a:pt x="917" y="203"/>
                </a:lnTo>
                <a:lnTo>
                  <a:pt x="921" y="203"/>
                </a:lnTo>
                <a:lnTo>
                  <a:pt x="489" y="203"/>
                </a:lnTo>
                <a:lnTo>
                  <a:pt x="0" y="203"/>
                </a:lnTo>
                <a:lnTo>
                  <a:pt x="0" y="0"/>
                </a:lnTo>
                <a:lnTo>
                  <a:pt x="489" y="0"/>
                </a:lnTo>
                <a:lnTo>
                  <a:pt x="921" y="0"/>
                </a:lnTo>
                <a:lnTo>
                  <a:pt x="917" y="0"/>
                </a:lnTo>
                <a:lnTo>
                  <a:pt x="1467" y="0"/>
                </a:lnTo>
                <a:lnTo>
                  <a:pt x="2014" y="0"/>
                </a:lnTo>
                <a:lnTo>
                  <a:pt x="2561" y="0"/>
                </a:lnTo>
                <a:lnTo>
                  <a:pt x="3109" y="0"/>
                </a:lnTo>
                <a:lnTo>
                  <a:pt x="3109" y="203"/>
                </a:ln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Arial"/>
              <a:ea typeface="+mn-ea"/>
              <a:cs typeface="+mn-cs"/>
            </a:endParaRPr>
          </a:p>
        </p:txBody>
      </p:sp>
      <p:sp>
        <p:nvSpPr>
          <p:cNvPr id="481" name="Right Arrow 480"/>
          <p:cNvSpPr/>
          <p:nvPr/>
        </p:nvSpPr>
        <p:spPr bwMode="auto">
          <a:xfrm rot="10800000">
            <a:off x="7204075" y="3170238"/>
            <a:ext cx="304800" cy="107950"/>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Arial"/>
              <a:ea typeface="+mn-ea"/>
              <a:cs typeface="+mn-cs"/>
            </a:endParaRPr>
          </a:p>
        </p:txBody>
      </p:sp>
      <p:sp>
        <p:nvSpPr>
          <p:cNvPr id="482" name="Right Arrow 481"/>
          <p:cNvSpPr/>
          <p:nvPr/>
        </p:nvSpPr>
        <p:spPr bwMode="auto">
          <a:xfrm rot="10800000">
            <a:off x="7207250" y="3290888"/>
            <a:ext cx="304800" cy="107950"/>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Arial"/>
              <a:ea typeface="+mn-ea"/>
              <a:cs typeface="+mn-cs"/>
            </a:endParaRPr>
          </a:p>
        </p:txBody>
      </p:sp>
      <p:sp>
        <p:nvSpPr>
          <p:cNvPr id="483" name="Right Arrow 482"/>
          <p:cNvSpPr/>
          <p:nvPr/>
        </p:nvSpPr>
        <p:spPr bwMode="auto">
          <a:xfrm rot="10800000">
            <a:off x="7207250" y="3067050"/>
            <a:ext cx="304800" cy="107950"/>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Arial"/>
              <a:ea typeface="+mn-ea"/>
              <a:cs typeface="+mn-cs"/>
            </a:endParaRPr>
          </a:p>
        </p:txBody>
      </p:sp>
      <p:sp>
        <p:nvSpPr>
          <p:cNvPr id="484" name="Right Arrow 483"/>
          <p:cNvSpPr/>
          <p:nvPr/>
        </p:nvSpPr>
        <p:spPr bwMode="auto">
          <a:xfrm rot="10800000">
            <a:off x="7197725" y="2573338"/>
            <a:ext cx="304800" cy="107950"/>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Arial"/>
              <a:ea typeface="+mn-ea"/>
              <a:cs typeface="+mn-cs"/>
            </a:endParaRPr>
          </a:p>
        </p:txBody>
      </p:sp>
      <p:sp>
        <p:nvSpPr>
          <p:cNvPr id="106525" name="Rectangle 397"/>
          <p:cNvSpPr>
            <a:spLocks noChangeArrowheads="1"/>
          </p:cNvSpPr>
          <p:nvPr/>
        </p:nvSpPr>
        <p:spPr bwMode="auto">
          <a:xfrm>
            <a:off x="7535437" y="2575399"/>
            <a:ext cx="1565700" cy="11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700" b="1" i="1" u="none" strike="noStrike" kern="1200" cap="none" spc="0" normalizeH="0" baseline="0" noProof="0" dirty="0">
                <a:ln>
                  <a:noFill/>
                </a:ln>
                <a:solidFill>
                  <a:srgbClr val="C00000"/>
                </a:solidFill>
                <a:effectLst/>
                <a:uLnTx/>
                <a:uFillTx/>
                <a:latin typeface="Arial" charset="0"/>
                <a:ea typeface="+mn-ea"/>
                <a:cs typeface="+mn-cs"/>
              </a:rPr>
              <a:t>Early WFMP Event</a:t>
            </a:r>
            <a:endParaRPr kumimoji="0" lang="en-US" altLang="en-US" sz="1800" b="1" i="1" u="none" strike="noStrike" kern="1200" cap="none" spc="0" normalizeH="0" baseline="0" noProof="0" dirty="0">
              <a:ln>
                <a:noFill/>
              </a:ln>
              <a:solidFill>
                <a:srgbClr val="C00000"/>
              </a:solidFill>
              <a:effectLst/>
              <a:uLnTx/>
              <a:uFillTx/>
              <a:latin typeface="Arial" charset="0"/>
              <a:ea typeface="+mn-ea"/>
              <a:cs typeface="+mn-cs"/>
            </a:endParaRPr>
          </a:p>
        </p:txBody>
      </p:sp>
      <p:cxnSp>
        <p:nvCxnSpPr>
          <p:cNvPr id="496" name="Straight Connector 495"/>
          <p:cNvCxnSpPr/>
          <p:nvPr/>
        </p:nvCxnSpPr>
        <p:spPr bwMode="auto">
          <a:xfrm>
            <a:off x="7170739" y="374651"/>
            <a:ext cx="3343275" cy="476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6529" name="Rectangle 380"/>
          <p:cNvSpPr>
            <a:spLocks noChangeArrowheads="1"/>
          </p:cNvSpPr>
          <p:nvPr/>
        </p:nvSpPr>
        <p:spPr bwMode="auto">
          <a:xfrm>
            <a:off x="7899357" y="358808"/>
            <a:ext cx="172908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Arial" charset="0"/>
                <a:ea typeface="+mn-ea"/>
                <a:cs typeface="+mn-cs"/>
              </a:rPr>
              <a:t>Tectonic Phase</a:t>
            </a:r>
            <a:endParaRPr kumimoji="0" lang="en-US" altLang="en-US" sz="40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106530" name="Rectangle 397"/>
          <p:cNvSpPr>
            <a:spLocks noChangeArrowheads="1"/>
          </p:cNvSpPr>
          <p:nvPr/>
        </p:nvSpPr>
        <p:spPr bwMode="auto">
          <a:xfrm>
            <a:off x="7516386" y="3061173"/>
            <a:ext cx="2383774"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700" b="1" i="1" u="none" strike="noStrike" kern="1200" cap="none" spc="0" normalizeH="0" baseline="0" noProof="0" dirty="0">
                <a:ln>
                  <a:noFill/>
                </a:ln>
                <a:solidFill>
                  <a:srgbClr val="C00000"/>
                </a:solidFill>
                <a:effectLst/>
                <a:uLnTx/>
                <a:uFillTx/>
                <a:latin typeface="Arial" charset="0"/>
                <a:ea typeface="+mn-ea"/>
                <a:cs typeface="+mn-cs"/>
              </a:rPr>
              <a:t>Strawn Event</a:t>
            </a:r>
            <a:endParaRPr kumimoji="0" lang="en-US" altLang="en-US" sz="1800" b="1" i="1" u="none" strike="noStrike" kern="1200" cap="none" spc="0" normalizeH="0" baseline="0" noProof="0" dirty="0">
              <a:ln>
                <a:noFill/>
              </a:ln>
              <a:solidFill>
                <a:srgbClr val="C00000"/>
              </a:solidFill>
              <a:effectLst/>
              <a:uLnTx/>
              <a:uFillTx/>
              <a:latin typeface="Arial" charset="0"/>
              <a:ea typeface="+mn-ea"/>
              <a:cs typeface="+mn-cs"/>
            </a:endParaRPr>
          </a:p>
        </p:txBody>
      </p:sp>
      <p:sp>
        <p:nvSpPr>
          <p:cNvPr id="106531" name="Rectangle 397"/>
          <p:cNvSpPr>
            <a:spLocks noChangeArrowheads="1"/>
          </p:cNvSpPr>
          <p:nvPr/>
        </p:nvSpPr>
        <p:spPr bwMode="auto">
          <a:xfrm>
            <a:off x="7499498" y="3161031"/>
            <a:ext cx="2084814"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700" b="1" i="1" u="none" strike="noStrike" kern="1200" cap="none" spc="0" normalizeH="0" baseline="0" noProof="0" dirty="0">
                <a:ln>
                  <a:noFill/>
                </a:ln>
                <a:solidFill>
                  <a:srgbClr val="C00000"/>
                </a:solidFill>
                <a:effectLst/>
                <a:uLnTx/>
                <a:uFillTx/>
                <a:latin typeface="Arial" charset="0"/>
                <a:ea typeface="+mn-ea"/>
                <a:cs typeface="+mn-cs"/>
              </a:rPr>
              <a:t> </a:t>
            </a:r>
            <a:r>
              <a:rPr kumimoji="0" lang="en-US" altLang="en-US" sz="700" b="1" i="1" u="none" strike="noStrike" kern="1200" cap="none" spc="0" normalizeH="0" baseline="0" noProof="0" dirty="0" err="1">
                <a:ln>
                  <a:noFill/>
                </a:ln>
                <a:solidFill>
                  <a:srgbClr val="C00000"/>
                </a:solidFill>
                <a:effectLst/>
                <a:uLnTx/>
                <a:uFillTx/>
                <a:latin typeface="Arial" charset="0"/>
                <a:ea typeface="+mn-ea"/>
                <a:cs typeface="+mn-cs"/>
              </a:rPr>
              <a:t>Atokan</a:t>
            </a:r>
            <a:r>
              <a:rPr kumimoji="0" lang="en-US" altLang="en-US" sz="700" b="1" i="1" u="none" strike="noStrike" kern="1200" cap="none" spc="0" normalizeH="0" baseline="0" noProof="0" dirty="0">
                <a:ln>
                  <a:noFill/>
                </a:ln>
                <a:solidFill>
                  <a:srgbClr val="C00000"/>
                </a:solidFill>
                <a:effectLst/>
                <a:uLnTx/>
                <a:uFillTx/>
                <a:latin typeface="Arial" charset="0"/>
                <a:ea typeface="+mn-ea"/>
                <a:cs typeface="+mn-cs"/>
              </a:rPr>
              <a:t> Event</a:t>
            </a:r>
            <a:endParaRPr kumimoji="0" lang="en-US" altLang="en-US" sz="1800" b="1" i="1" u="none" strike="noStrike" kern="1200" cap="none" spc="0" normalizeH="0" baseline="0" noProof="0" dirty="0">
              <a:ln>
                <a:noFill/>
              </a:ln>
              <a:solidFill>
                <a:srgbClr val="C00000"/>
              </a:solidFill>
              <a:effectLst/>
              <a:uLnTx/>
              <a:uFillTx/>
              <a:latin typeface="Arial" charset="0"/>
              <a:ea typeface="+mn-ea"/>
              <a:cs typeface="+mn-cs"/>
            </a:endParaRPr>
          </a:p>
        </p:txBody>
      </p:sp>
      <p:sp>
        <p:nvSpPr>
          <p:cNvPr id="106532" name="Rectangle 397"/>
          <p:cNvSpPr>
            <a:spLocks noChangeArrowheads="1"/>
          </p:cNvSpPr>
          <p:nvPr/>
        </p:nvSpPr>
        <p:spPr bwMode="auto">
          <a:xfrm>
            <a:off x="7526147" y="3287728"/>
            <a:ext cx="1689526" cy="109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700" b="1" i="1" u="none" strike="noStrike" kern="1200" cap="none" spc="0" normalizeH="0" baseline="0" noProof="0" dirty="0">
                <a:ln>
                  <a:noFill/>
                </a:ln>
                <a:solidFill>
                  <a:srgbClr val="C00000"/>
                </a:solidFill>
                <a:effectLst/>
                <a:uLnTx/>
                <a:uFillTx/>
                <a:latin typeface="Arial" charset="0"/>
                <a:ea typeface="+mn-ea"/>
                <a:cs typeface="+mn-cs"/>
              </a:rPr>
              <a:t>Morrow Event</a:t>
            </a:r>
            <a:endParaRPr kumimoji="0" lang="en-US" altLang="en-US" sz="1800" b="1" i="1" u="none" strike="noStrike" kern="1200" cap="none" spc="0" normalizeH="0" baseline="0" noProof="0" dirty="0">
              <a:ln>
                <a:noFill/>
              </a:ln>
              <a:solidFill>
                <a:srgbClr val="C00000"/>
              </a:solidFill>
              <a:effectLst/>
              <a:uLnTx/>
              <a:uFillTx/>
              <a:latin typeface="Arial" charset="0"/>
              <a:ea typeface="+mn-ea"/>
              <a:cs typeface="+mn-cs"/>
            </a:endParaRPr>
          </a:p>
        </p:txBody>
      </p:sp>
      <p:sp>
        <p:nvSpPr>
          <p:cNvPr id="106535" name="Rectangle 397"/>
          <p:cNvSpPr>
            <a:spLocks noChangeArrowheads="1"/>
          </p:cNvSpPr>
          <p:nvPr/>
        </p:nvSpPr>
        <p:spPr bwMode="auto">
          <a:xfrm>
            <a:off x="7457957" y="2727342"/>
            <a:ext cx="212356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auto" latinLnBrk="0" hangingPunct="1">
              <a:lnSpc>
                <a:spcPts val="12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Arial" charset="0"/>
                <a:ea typeface="+mn-ea"/>
                <a:cs typeface="+mn-cs"/>
              </a:rPr>
              <a:t>Penn. – Early Permian</a:t>
            </a:r>
          </a:p>
          <a:p>
            <a:pPr marL="0" marR="0" lvl="0" indent="0" algn="ctr" defTabSz="914400" rtl="0" eaLnBrk="1" fontAlgn="auto" latinLnBrk="0" hangingPunct="1">
              <a:lnSpc>
                <a:spcPts val="12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Arial" charset="0"/>
                <a:ea typeface="+mn-ea"/>
                <a:cs typeface="+mn-cs"/>
              </a:rPr>
              <a:t>Foreland Deformation</a:t>
            </a:r>
          </a:p>
        </p:txBody>
      </p:sp>
      <p:sp>
        <p:nvSpPr>
          <p:cNvPr id="106537" name="Rectangle 397"/>
          <p:cNvSpPr>
            <a:spLocks noChangeArrowheads="1"/>
          </p:cNvSpPr>
          <p:nvPr/>
        </p:nvSpPr>
        <p:spPr bwMode="auto">
          <a:xfrm>
            <a:off x="7377131" y="3957627"/>
            <a:ext cx="2348475" cy="800219"/>
          </a:xfrm>
          <a:prstGeom prst="rect">
            <a:avLst/>
          </a:prstGeom>
          <a:noFill/>
          <a:ln>
            <a:noFill/>
          </a:ln>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dirty="0">
                <a:ln>
                  <a:noFill/>
                </a:ln>
                <a:solidFill>
                  <a:prstClr val="black"/>
                </a:solidFill>
                <a:effectLst/>
                <a:uLnTx/>
                <a:uFillTx/>
                <a:latin typeface="Arial" charset="0"/>
                <a:ea typeface="+mn-ea"/>
                <a:cs typeface="+mn-cs"/>
              </a:rPr>
              <a:t>Tobosa Basin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Arial" charset="0"/>
                <a:ea typeface="+mn-ea"/>
                <a:cs typeface="+mn-cs"/>
              </a:rPr>
              <a:t>(Middle Ordovician to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Arial" charset="0"/>
                <a:ea typeface="+mn-ea"/>
                <a:cs typeface="+mn-cs"/>
              </a:rPr>
              <a:t>Late Mississippian)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Arial" charset="0"/>
                <a:ea typeface="+mn-ea"/>
                <a:cs typeface="+mn-cs"/>
              </a:rPr>
              <a:t>Moderate Subsidence </a:t>
            </a:r>
          </a:p>
        </p:txBody>
      </p:sp>
      <p:sp>
        <p:nvSpPr>
          <p:cNvPr id="106539" name="Rectangle 397"/>
          <p:cNvSpPr>
            <a:spLocks noChangeArrowheads="1"/>
          </p:cNvSpPr>
          <p:nvPr/>
        </p:nvSpPr>
        <p:spPr bwMode="auto">
          <a:xfrm>
            <a:off x="7440554" y="1136699"/>
            <a:ext cx="2135087"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dirty="0">
                <a:ln>
                  <a:noFill/>
                </a:ln>
                <a:solidFill>
                  <a:prstClr val="black"/>
                </a:solidFill>
                <a:effectLst/>
                <a:uLnTx/>
                <a:uFillTx/>
                <a:latin typeface="Arial" charset="0"/>
                <a:ea typeface="+mn-ea"/>
                <a:cs typeface="+mn-cs"/>
              </a:rPr>
              <a:t>Post Orogenic Loading </a:t>
            </a:r>
            <a:r>
              <a:rPr kumimoji="0" lang="en-US" altLang="en-US" sz="1200" b="0" i="0" u="none" strike="noStrike" kern="1200" cap="none" spc="0" normalizeH="0" baseline="0" noProof="0" dirty="0">
                <a:ln>
                  <a:noFill/>
                </a:ln>
                <a:solidFill>
                  <a:prstClr val="black"/>
                </a:solidFill>
                <a:effectLst/>
                <a:uLnTx/>
                <a:uFillTx/>
                <a:latin typeface="Arial" charset="0"/>
                <a:ea typeface="+mn-ea"/>
                <a:cs typeface="+mn-cs"/>
              </a:rPr>
              <a:t>Rapid Subsidence;</a:t>
            </a:r>
            <a:endParaRPr kumimoji="0" lang="en-US" altLang="en-US" sz="1600" b="0"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Arial" charset="0"/>
                <a:ea typeface="+mn-ea"/>
                <a:cs typeface="+mn-cs"/>
              </a:rPr>
              <a:t>Onset of HC Generation</a:t>
            </a:r>
          </a:p>
        </p:txBody>
      </p:sp>
      <p:sp>
        <p:nvSpPr>
          <p:cNvPr id="530" name="Right Arrow 529"/>
          <p:cNvSpPr/>
          <p:nvPr/>
        </p:nvSpPr>
        <p:spPr bwMode="auto">
          <a:xfrm rot="10800000">
            <a:off x="7197725" y="6607175"/>
            <a:ext cx="304800" cy="107950"/>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Arial"/>
              <a:ea typeface="+mn-ea"/>
              <a:cs typeface="+mn-cs"/>
            </a:endParaRPr>
          </a:p>
        </p:txBody>
      </p:sp>
      <p:sp>
        <p:nvSpPr>
          <p:cNvPr id="531" name="Rectangle 397"/>
          <p:cNvSpPr>
            <a:spLocks noChangeArrowheads="1"/>
          </p:cNvSpPr>
          <p:nvPr/>
        </p:nvSpPr>
        <p:spPr bwMode="auto">
          <a:xfrm>
            <a:off x="7602709" y="6540402"/>
            <a:ext cx="2456151"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050" b="0" i="1" u="none" strike="noStrike" kern="1200" cap="none" spc="0" normalizeH="0" baseline="0" noProof="0" dirty="0">
                <a:ln>
                  <a:noFill/>
                </a:ln>
                <a:solidFill>
                  <a:srgbClr val="C00000"/>
                </a:solidFill>
                <a:effectLst/>
                <a:uLnTx/>
                <a:uFillTx/>
                <a:latin typeface="Arial" charset="0"/>
                <a:ea typeface="+mn-ea"/>
                <a:cs typeface="+mn-cs"/>
              </a:rPr>
              <a:t>Grenville Orogeny (1.3 to 1.0 </a:t>
            </a:r>
            <a:r>
              <a:rPr kumimoji="0" lang="en-US" altLang="en-US" sz="1050" b="0" i="1" u="none" strike="noStrike" kern="1200" cap="none" spc="0" normalizeH="0" baseline="0" noProof="0" dirty="0" err="1">
                <a:ln>
                  <a:noFill/>
                </a:ln>
                <a:solidFill>
                  <a:srgbClr val="C00000"/>
                </a:solidFill>
                <a:effectLst/>
                <a:uLnTx/>
                <a:uFillTx/>
                <a:latin typeface="Arial" charset="0"/>
                <a:ea typeface="+mn-ea"/>
                <a:cs typeface="+mn-cs"/>
              </a:rPr>
              <a:t>bya</a:t>
            </a:r>
            <a:r>
              <a:rPr kumimoji="0" lang="en-US" altLang="en-US" sz="1050" b="0" i="1" u="none" strike="noStrike" kern="1200" cap="none" spc="0" normalizeH="0" baseline="0" noProof="0" dirty="0">
                <a:ln>
                  <a:noFill/>
                </a:ln>
                <a:solidFill>
                  <a:srgbClr val="C00000"/>
                </a:solidFill>
                <a:effectLst/>
                <a:uLnTx/>
                <a:uFillTx/>
                <a:latin typeface="Arial" charset="0"/>
                <a:ea typeface="+mn-ea"/>
                <a:cs typeface="+mn-cs"/>
              </a:rPr>
              <a:t>)</a:t>
            </a:r>
            <a:endParaRPr kumimoji="0" lang="en-US" altLang="en-US" sz="3200" b="0" i="1" u="none" strike="noStrike" kern="1200" cap="none" spc="0" normalizeH="0" baseline="0" noProof="0" dirty="0">
              <a:ln>
                <a:noFill/>
              </a:ln>
              <a:solidFill>
                <a:srgbClr val="C00000"/>
              </a:solidFill>
              <a:effectLst/>
              <a:uLnTx/>
              <a:uFillTx/>
              <a:latin typeface="Arial" charset="0"/>
              <a:ea typeface="+mn-ea"/>
              <a:cs typeface="+mn-cs"/>
            </a:endParaRPr>
          </a:p>
        </p:txBody>
      </p:sp>
      <p:sp>
        <p:nvSpPr>
          <p:cNvPr id="502" name="Right Arrow 501"/>
          <p:cNvSpPr/>
          <p:nvPr/>
        </p:nvSpPr>
        <p:spPr bwMode="auto">
          <a:xfrm rot="16200000">
            <a:off x="8271046" y="3639046"/>
            <a:ext cx="461853" cy="187814"/>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Arial"/>
              <a:ea typeface="+mn-ea"/>
              <a:cs typeface="+mn-cs"/>
            </a:endParaRPr>
          </a:p>
        </p:txBody>
      </p:sp>
      <p:sp>
        <p:nvSpPr>
          <p:cNvPr id="505" name="Right Arrow 504"/>
          <p:cNvSpPr/>
          <p:nvPr/>
        </p:nvSpPr>
        <p:spPr bwMode="auto">
          <a:xfrm rot="5400000">
            <a:off x="8204279" y="5178698"/>
            <a:ext cx="614022" cy="187814"/>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Arial"/>
              <a:ea typeface="+mn-ea"/>
              <a:cs typeface="+mn-cs"/>
            </a:endParaRPr>
          </a:p>
        </p:txBody>
      </p:sp>
      <p:sp>
        <p:nvSpPr>
          <p:cNvPr id="507" name="Rectangle 397"/>
          <p:cNvSpPr>
            <a:spLocks noChangeArrowheads="1"/>
          </p:cNvSpPr>
          <p:nvPr/>
        </p:nvSpPr>
        <p:spPr bwMode="auto">
          <a:xfrm>
            <a:off x="7389490" y="6211516"/>
            <a:ext cx="2562988" cy="338554"/>
          </a:xfrm>
          <a:prstGeom prst="rect">
            <a:avLst/>
          </a:prstGeom>
          <a:noFill/>
          <a:ln>
            <a:noFill/>
          </a:ln>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100" b="0" i="0" u="none" strike="noStrike" kern="1200" cap="none" spc="0" normalizeH="0" baseline="0" noProof="0" dirty="0">
                <a:ln>
                  <a:noFill/>
                </a:ln>
                <a:solidFill>
                  <a:prstClr val="black"/>
                </a:solidFill>
                <a:effectLst/>
                <a:uLnTx/>
                <a:uFillTx/>
                <a:latin typeface="Arial" charset="0"/>
                <a:ea typeface="+mn-ea"/>
                <a:cs typeface="+mn-cs"/>
              </a:rPr>
              <a:t>Basement a</a:t>
            </a:r>
            <a:r>
              <a:rPr kumimoji="0" lang="en-US" altLang="en-US" sz="1100" b="0" i="0" u="none" strike="noStrike" kern="1200" cap="none" spc="0" normalizeH="0" baseline="0" noProof="0" dirty="0" err="1">
                <a:ln>
                  <a:noFill/>
                </a:ln>
                <a:solidFill>
                  <a:prstClr val="black"/>
                </a:solidFill>
                <a:effectLst/>
                <a:uLnTx/>
                <a:uFillTx/>
                <a:latin typeface="Arial" charset="0"/>
                <a:ea typeface="+mn-ea"/>
                <a:cs typeface="+mn-cs"/>
              </a:rPr>
              <a:t>ssembly</a:t>
            </a:r>
            <a:r>
              <a:rPr kumimoji="0" lang="en-US" altLang="en-US" sz="1100" b="0" i="0" u="none" strike="noStrike" kern="1200" cap="none" spc="0" normalizeH="0" baseline="0" noProof="0" dirty="0">
                <a:ln>
                  <a:noFill/>
                </a:ln>
                <a:solidFill>
                  <a:prstClr val="black"/>
                </a:solidFill>
                <a:effectLst/>
                <a:uLnTx/>
                <a:uFillTx/>
                <a:latin typeface="Arial" charset="0"/>
                <a:ea typeface="+mn-ea"/>
                <a:cs typeface="+mn-cs"/>
              </a:rPr>
              <a:t> and breakup of</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100" b="0" i="0" u="none" strike="noStrike" kern="1200" cap="none" spc="0" normalizeH="0" baseline="0" noProof="0" dirty="0">
                <a:ln>
                  <a:noFill/>
                </a:ln>
                <a:solidFill>
                  <a:prstClr val="black"/>
                </a:solidFill>
                <a:effectLst/>
                <a:uLnTx/>
                <a:uFillTx/>
                <a:latin typeface="Arial" charset="0"/>
                <a:ea typeface="+mn-ea"/>
                <a:cs typeface="+mn-cs"/>
              </a:rPr>
              <a:t>Rodina s</a:t>
            </a:r>
            <a:r>
              <a:rPr kumimoji="0" lang="en-US" altLang="en-US" sz="1100" b="0" i="0" u="none" strike="noStrike" kern="1200" cap="none" spc="0" normalizeH="0" baseline="0" noProof="0" dirty="0" err="1">
                <a:ln>
                  <a:noFill/>
                </a:ln>
                <a:solidFill>
                  <a:prstClr val="black"/>
                </a:solidFill>
                <a:effectLst/>
                <a:uLnTx/>
                <a:uFillTx/>
                <a:latin typeface="Arial" charset="0"/>
                <a:ea typeface="+mn-ea"/>
                <a:cs typeface="+mn-cs"/>
              </a:rPr>
              <a:t>upercontinent</a:t>
            </a:r>
            <a:endParaRPr kumimoji="0" lang="en-US" altLang="en-US" sz="11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555" name="Rectangle 397"/>
          <p:cNvSpPr>
            <a:spLocks noChangeArrowheads="1"/>
          </p:cNvSpPr>
          <p:nvPr/>
        </p:nvSpPr>
        <p:spPr bwMode="auto">
          <a:xfrm>
            <a:off x="7421513" y="4764671"/>
            <a:ext cx="2210771" cy="184666"/>
          </a:xfrm>
          <a:prstGeom prst="rect">
            <a:avLst/>
          </a:prstGeom>
          <a:noFill/>
          <a:ln>
            <a:noFill/>
          </a:ln>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Arial" charset="0"/>
                <a:ea typeface="+mn-ea"/>
                <a:cs typeface="+mn-cs"/>
              </a:rPr>
              <a:t>(~ 150 million yrs. duration)</a:t>
            </a:r>
          </a:p>
        </p:txBody>
      </p:sp>
      <p:sp>
        <p:nvSpPr>
          <p:cNvPr id="556" name="Rectangle 397"/>
          <p:cNvSpPr>
            <a:spLocks noChangeArrowheads="1"/>
          </p:cNvSpPr>
          <p:nvPr/>
        </p:nvSpPr>
        <p:spPr bwMode="auto">
          <a:xfrm>
            <a:off x="7839749" y="3082773"/>
            <a:ext cx="1723365" cy="323165"/>
          </a:xfrm>
          <a:prstGeom prst="rect">
            <a:avLst/>
          </a:prstGeom>
          <a:noFill/>
          <a:ln>
            <a:noFill/>
          </a:ln>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050" b="0" i="0" u="none" strike="noStrike" kern="1200" cap="none" spc="0" normalizeH="0" baseline="0" noProof="0" dirty="0">
                <a:ln>
                  <a:noFill/>
                </a:ln>
                <a:solidFill>
                  <a:prstClr val="black"/>
                </a:solidFill>
                <a:effectLst/>
                <a:uLnTx/>
                <a:uFillTx/>
                <a:latin typeface="Arial" charset="0"/>
                <a:ea typeface="+mn-ea"/>
                <a:cs typeface="+mn-cs"/>
              </a:rPr>
              <a:t>(~ 30 million yrs.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050" b="0" i="0" u="none" strike="noStrike" kern="1200" cap="none" spc="0" normalizeH="0" baseline="0" noProof="0" dirty="0">
                <a:ln>
                  <a:noFill/>
                </a:ln>
                <a:solidFill>
                  <a:prstClr val="black"/>
                </a:solidFill>
                <a:effectLst/>
                <a:uLnTx/>
                <a:uFillTx/>
                <a:latin typeface="Arial" charset="0"/>
                <a:ea typeface="+mn-ea"/>
                <a:cs typeface="+mn-cs"/>
              </a:rPr>
              <a:t>duration)</a:t>
            </a:r>
          </a:p>
        </p:txBody>
      </p:sp>
      <p:sp>
        <p:nvSpPr>
          <p:cNvPr id="557" name="Right Arrow 556"/>
          <p:cNvSpPr/>
          <p:nvPr/>
        </p:nvSpPr>
        <p:spPr bwMode="auto">
          <a:xfrm rot="16200000">
            <a:off x="8332055" y="903729"/>
            <a:ext cx="338371" cy="187814"/>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Arial"/>
              <a:ea typeface="+mn-ea"/>
              <a:cs typeface="+mn-cs"/>
            </a:endParaRPr>
          </a:p>
        </p:txBody>
      </p:sp>
      <p:sp>
        <p:nvSpPr>
          <p:cNvPr id="559" name="Rectangle 397"/>
          <p:cNvSpPr>
            <a:spLocks noChangeArrowheads="1"/>
          </p:cNvSpPr>
          <p:nvPr/>
        </p:nvSpPr>
        <p:spPr bwMode="auto">
          <a:xfrm>
            <a:off x="7406017" y="1847811"/>
            <a:ext cx="2210771" cy="184666"/>
          </a:xfrm>
          <a:prstGeom prst="rect">
            <a:avLst/>
          </a:prstGeom>
          <a:noFill/>
          <a:ln>
            <a:noFill/>
          </a:ln>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Arial" charset="0"/>
                <a:ea typeface="+mn-ea"/>
                <a:cs typeface="+mn-cs"/>
              </a:rPr>
              <a:t>( ~ 50 million yrs. duration )</a:t>
            </a:r>
          </a:p>
        </p:txBody>
      </p:sp>
      <p:sp>
        <p:nvSpPr>
          <p:cNvPr id="10" name="Rectangle 9"/>
          <p:cNvSpPr/>
          <p:nvPr/>
        </p:nvSpPr>
        <p:spPr>
          <a:xfrm>
            <a:off x="10170946" y="3454400"/>
            <a:ext cx="344031" cy="2720974"/>
          </a:xfrm>
          <a:prstGeom prst="rect">
            <a:avLst/>
          </a:prstGeom>
          <a:solidFill>
            <a:srgbClr val="66FFF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560" name="Rectangle 397"/>
          <p:cNvSpPr>
            <a:spLocks noChangeArrowheads="1"/>
          </p:cNvSpPr>
          <p:nvPr/>
        </p:nvSpPr>
        <p:spPr bwMode="auto">
          <a:xfrm rot="16200000">
            <a:off x="9599210" y="4689703"/>
            <a:ext cx="1465378" cy="246221"/>
          </a:xfrm>
          <a:prstGeom prst="rect">
            <a:avLst/>
          </a:prstGeom>
          <a:noFill/>
          <a:ln>
            <a:noFill/>
          </a:ln>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dirty="0">
                <a:ln>
                  <a:noFill/>
                </a:ln>
                <a:solidFill>
                  <a:prstClr val="black"/>
                </a:solidFill>
                <a:effectLst/>
                <a:uLnTx/>
                <a:uFillTx/>
                <a:latin typeface="Arial" charset="0"/>
                <a:ea typeface="+mn-ea"/>
                <a:cs typeface="+mn-cs"/>
              </a:rPr>
              <a:t>Passive Margin</a:t>
            </a:r>
          </a:p>
        </p:txBody>
      </p:sp>
      <p:sp>
        <p:nvSpPr>
          <p:cNvPr id="513" name="Rectangle 512"/>
          <p:cNvSpPr/>
          <p:nvPr/>
        </p:nvSpPr>
        <p:spPr>
          <a:xfrm>
            <a:off x="10171388" y="631826"/>
            <a:ext cx="344031" cy="2822279"/>
          </a:xfrm>
          <a:prstGeom prst="rect">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561" name="Rectangle 397"/>
          <p:cNvSpPr>
            <a:spLocks noChangeArrowheads="1"/>
          </p:cNvSpPr>
          <p:nvPr/>
        </p:nvSpPr>
        <p:spPr bwMode="auto">
          <a:xfrm rot="16200000">
            <a:off x="9605744" y="1883490"/>
            <a:ext cx="1465378" cy="246221"/>
          </a:xfrm>
          <a:prstGeom prst="rect">
            <a:avLst/>
          </a:prstGeom>
          <a:noFill/>
          <a:ln>
            <a:noFill/>
          </a:ln>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dirty="0">
                <a:ln>
                  <a:noFill/>
                </a:ln>
                <a:solidFill>
                  <a:prstClr val="black"/>
                </a:solidFill>
                <a:effectLst/>
                <a:uLnTx/>
                <a:uFillTx/>
                <a:latin typeface="Arial" charset="0"/>
                <a:ea typeface="+mn-ea"/>
                <a:cs typeface="+mn-cs"/>
              </a:rPr>
              <a:t>Active Margin</a:t>
            </a:r>
          </a:p>
        </p:txBody>
      </p:sp>
      <p:cxnSp>
        <p:nvCxnSpPr>
          <p:cNvPr id="18" name="Straight Connector 17"/>
          <p:cNvCxnSpPr/>
          <p:nvPr/>
        </p:nvCxnSpPr>
        <p:spPr>
          <a:xfrm>
            <a:off x="7235512" y="2525044"/>
            <a:ext cx="0" cy="51058"/>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63" name="Straight Connector 562"/>
          <p:cNvCxnSpPr/>
          <p:nvPr/>
        </p:nvCxnSpPr>
        <p:spPr>
          <a:xfrm>
            <a:off x="7288117" y="2528911"/>
            <a:ext cx="0" cy="51058"/>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64" name="Straight Connector 563"/>
          <p:cNvCxnSpPr/>
          <p:nvPr/>
        </p:nvCxnSpPr>
        <p:spPr>
          <a:xfrm>
            <a:off x="7340722" y="2530457"/>
            <a:ext cx="0" cy="51058"/>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65" name="Straight Connector 564"/>
          <p:cNvCxnSpPr/>
          <p:nvPr/>
        </p:nvCxnSpPr>
        <p:spPr>
          <a:xfrm>
            <a:off x="7393327" y="2532003"/>
            <a:ext cx="0" cy="51058"/>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66" name="Straight Connector 565"/>
          <p:cNvCxnSpPr/>
          <p:nvPr/>
        </p:nvCxnSpPr>
        <p:spPr>
          <a:xfrm>
            <a:off x="7445932" y="2531228"/>
            <a:ext cx="0" cy="51058"/>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67" name="Straight Connector 566"/>
          <p:cNvCxnSpPr/>
          <p:nvPr/>
        </p:nvCxnSpPr>
        <p:spPr>
          <a:xfrm>
            <a:off x="7498537" y="2528132"/>
            <a:ext cx="0" cy="51058"/>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68" name="Straight Connector 567"/>
          <p:cNvCxnSpPr/>
          <p:nvPr/>
        </p:nvCxnSpPr>
        <p:spPr>
          <a:xfrm>
            <a:off x="7551142" y="2525036"/>
            <a:ext cx="0" cy="51058"/>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69" name="Straight Connector 568"/>
          <p:cNvCxnSpPr/>
          <p:nvPr/>
        </p:nvCxnSpPr>
        <p:spPr>
          <a:xfrm>
            <a:off x="7603747" y="2524261"/>
            <a:ext cx="0" cy="51058"/>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70" name="Straight Connector 569"/>
          <p:cNvCxnSpPr/>
          <p:nvPr/>
        </p:nvCxnSpPr>
        <p:spPr>
          <a:xfrm>
            <a:off x="7656352" y="2523486"/>
            <a:ext cx="0" cy="51058"/>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71" name="Straight Connector 570"/>
          <p:cNvCxnSpPr/>
          <p:nvPr/>
        </p:nvCxnSpPr>
        <p:spPr>
          <a:xfrm>
            <a:off x="7708957" y="2522711"/>
            <a:ext cx="0" cy="51058"/>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72" name="Straight Connector 571"/>
          <p:cNvCxnSpPr/>
          <p:nvPr/>
        </p:nvCxnSpPr>
        <p:spPr>
          <a:xfrm>
            <a:off x="7761562" y="2524257"/>
            <a:ext cx="0" cy="51058"/>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73" name="Straight Connector 572"/>
          <p:cNvCxnSpPr/>
          <p:nvPr/>
        </p:nvCxnSpPr>
        <p:spPr>
          <a:xfrm>
            <a:off x="7814167" y="2525803"/>
            <a:ext cx="0" cy="51058"/>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74" name="Straight Connector 573"/>
          <p:cNvCxnSpPr/>
          <p:nvPr/>
        </p:nvCxnSpPr>
        <p:spPr>
          <a:xfrm>
            <a:off x="7866772" y="2527349"/>
            <a:ext cx="0" cy="51058"/>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75" name="Straight Connector 574"/>
          <p:cNvCxnSpPr/>
          <p:nvPr/>
        </p:nvCxnSpPr>
        <p:spPr>
          <a:xfrm>
            <a:off x="7919377" y="2528895"/>
            <a:ext cx="0" cy="51058"/>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76" name="Straight Connector 575"/>
          <p:cNvCxnSpPr/>
          <p:nvPr/>
        </p:nvCxnSpPr>
        <p:spPr>
          <a:xfrm>
            <a:off x="7971982" y="2530441"/>
            <a:ext cx="0" cy="51058"/>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77" name="Straight Connector 576"/>
          <p:cNvCxnSpPr/>
          <p:nvPr/>
        </p:nvCxnSpPr>
        <p:spPr>
          <a:xfrm>
            <a:off x="8024587" y="2529666"/>
            <a:ext cx="0" cy="51058"/>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78" name="Straight Connector 577"/>
          <p:cNvCxnSpPr/>
          <p:nvPr/>
        </p:nvCxnSpPr>
        <p:spPr>
          <a:xfrm>
            <a:off x="8077192" y="2528891"/>
            <a:ext cx="0" cy="51058"/>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79" name="Straight Connector 578"/>
          <p:cNvCxnSpPr/>
          <p:nvPr/>
        </p:nvCxnSpPr>
        <p:spPr>
          <a:xfrm>
            <a:off x="8129797" y="2528116"/>
            <a:ext cx="0" cy="51058"/>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80" name="Straight Connector 579"/>
          <p:cNvCxnSpPr/>
          <p:nvPr/>
        </p:nvCxnSpPr>
        <p:spPr>
          <a:xfrm>
            <a:off x="8182402" y="2527341"/>
            <a:ext cx="0" cy="51058"/>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81" name="Straight Connector 580"/>
          <p:cNvCxnSpPr/>
          <p:nvPr/>
        </p:nvCxnSpPr>
        <p:spPr>
          <a:xfrm>
            <a:off x="8235007" y="2526566"/>
            <a:ext cx="0" cy="51058"/>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82" name="Straight Connector 581"/>
          <p:cNvCxnSpPr/>
          <p:nvPr/>
        </p:nvCxnSpPr>
        <p:spPr>
          <a:xfrm>
            <a:off x="8287612" y="2525791"/>
            <a:ext cx="0" cy="51058"/>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83" name="Straight Connector 582"/>
          <p:cNvCxnSpPr/>
          <p:nvPr/>
        </p:nvCxnSpPr>
        <p:spPr>
          <a:xfrm>
            <a:off x="8340217" y="2525016"/>
            <a:ext cx="0" cy="51058"/>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84" name="Straight Connector 583"/>
          <p:cNvCxnSpPr/>
          <p:nvPr/>
        </p:nvCxnSpPr>
        <p:spPr>
          <a:xfrm>
            <a:off x="8392822" y="2524241"/>
            <a:ext cx="0" cy="51058"/>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85" name="Straight Connector 584"/>
          <p:cNvCxnSpPr/>
          <p:nvPr/>
        </p:nvCxnSpPr>
        <p:spPr>
          <a:xfrm>
            <a:off x="8445427" y="2523466"/>
            <a:ext cx="0" cy="51058"/>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86" name="Straight Connector 585"/>
          <p:cNvCxnSpPr/>
          <p:nvPr/>
        </p:nvCxnSpPr>
        <p:spPr>
          <a:xfrm>
            <a:off x="8498032" y="2522691"/>
            <a:ext cx="0" cy="51058"/>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87" name="Straight Connector 586"/>
          <p:cNvCxnSpPr/>
          <p:nvPr/>
        </p:nvCxnSpPr>
        <p:spPr>
          <a:xfrm>
            <a:off x="8550637" y="2521916"/>
            <a:ext cx="0" cy="51058"/>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88" name="Straight Connector 587"/>
          <p:cNvCxnSpPr/>
          <p:nvPr/>
        </p:nvCxnSpPr>
        <p:spPr>
          <a:xfrm>
            <a:off x="8603242" y="2525783"/>
            <a:ext cx="0" cy="51058"/>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89" name="Straight Connector 588"/>
          <p:cNvCxnSpPr/>
          <p:nvPr/>
        </p:nvCxnSpPr>
        <p:spPr>
          <a:xfrm>
            <a:off x="8655847" y="2525008"/>
            <a:ext cx="0" cy="51058"/>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86" name="Straight Connector 485"/>
          <p:cNvCxnSpPr/>
          <p:nvPr/>
        </p:nvCxnSpPr>
        <p:spPr bwMode="auto">
          <a:xfrm>
            <a:off x="7179819" y="2579688"/>
            <a:ext cx="254790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6" name="Straight Connector 525"/>
          <p:cNvCxnSpPr/>
          <p:nvPr/>
        </p:nvCxnSpPr>
        <p:spPr bwMode="auto">
          <a:xfrm>
            <a:off x="7179011" y="2532066"/>
            <a:ext cx="254871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8080285" y="2472323"/>
            <a:ext cx="1313579" cy="1183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562" name="Rectangle 397"/>
          <p:cNvSpPr>
            <a:spLocks noChangeArrowheads="1"/>
          </p:cNvSpPr>
          <p:nvPr/>
        </p:nvSpPr>
        <p:spPr bwMode="auto">
          <a:xfrm>
            <a:off x="8104173" y="2493397"/>
            <a:ext cx="1565700" cy="11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700" b="1" i="1" u="none" strike="noStrike" kern="1200" cap="none" spc="0" normalizeH="0" baseline="0" noProof="0" dirty="0">
                <a:ln>
                  <a:noFill/>
                </a:ln>
                <a:solidFill>
                  <a:srgbClr val="C00000"/>
                </a:solidFill>
                <a:effectLst/>
                <a:uLnTx/>
                <a:uFillTx/>
                <a:latin typeface="Arial" charset="0"/>
                <a:ea typeface="+mn-ea"/>
                <a:cs typeface="+mn-cs"/>
              </a:rPr>
              <a:t>mid – Wolfcamp unconformity</a:t>
            </a:r>
            <a:endParaRPr kumimoji="0" lang="en-US" altLang="en-US" sz="1800" b="1" i="1" u="none" strike="noStrike" kern="1200" cap="none" spc="0" normalizeH="0" baseline="0" noProof="0" dirty="0">
              <a:ln>
                <a:noFill/>
              </a:ln>
              <a:solidFill>
                <a:srgbClr val="C00000"/>
              </a:solidFill>
              <a:effectLst/>
              <a:uLnTx/>
              <a:uFillTx/>
              <a:latin typeface="Arial" charset="0"/>
              <a:ea typeface="+mn-ea"/>
              <a:cs typeface="+mn-cs"/>
            </a:endParaRPr>
          </a:p>
        </p:txBody>
      </p:sp>
      <p:sp>
        <p:nvSpPr>
          <p:cNvPr id="22" name="TextBox 21"/>
          <p:cNvSpPr txBox="1"/>
          <p:nvPr/>
        </p:nvSpPr>
        <p:spPr>
          <a:xfrm>
            <a:off x="7596533" y="602195"/>
            <a:ext cx="1863011"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final basin fill/termination</a:t>
            </a:r>
          </a:p>
        </p:txBody>
      </p:sp>
      <p:cxnSp>
        <p:nvCxnSpPr>
          <p:cNvPr id="592" name="Straight Connector 591"/>
          <p:cNvCxnSpPr/>
          <p:nvPr/>
        </p:nvCxnSpPr>
        <p:spPr bwMode="auto">
          <a:xfrm>
            <a:off x="7174303" y="5656280"/>
            <a:ext cx="2997679" cy="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93" name="Rectangle 397"/>
          <p:cNvSpPr>
            <a:spLocks noChangeArrowheads="1"/>
          </p:cNvSpPr>
          <p:nvPr/>
        </p:nvSpPr>
        <p:spPr bwMode="auto">
          <a:xfrm>
            <a:off x="7584621" y="5717948"/>
            <a:ext cx="2210771" cy="184666"/>
          </a:xfrm>
          <a:prstGeom prst="rect">
            <a:avLst/>
          </a:prstGeom>
          <a:noFill/>
          <a:ln>
            <a:noFill/>
          </a:ln>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Arial" charset="0"/>
                <a:ea typeface="+mn-ea"/>
                <a:cs typeface="+mn-cs"/>
              </a:rPr>
              <a:t>Great American Carbonate Bank</a:t>
            </a:r>
          </a:p>
        </p:txBody>
      </p:sp>
      <p:cxnSp>
        <p:nvCxnSpPr>
          <p:cNvPr id="506" name="Straight Connector 505"/>
          <p:cNvCxnSpPr/>
          <p:nvPr/>
        </p:nvCxnSpPr>
        <p:spPr bwMode="auto">
          <a:xfrm flipV="1">
            <a:off x="7174427" y="6176091"/>
            <a:ext cx="3333750" cy="31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bwMode="auto">
          <a:xfrm flipV="1">
            <a:off x="7177088" y="3454401"/>
            <a:ext cx="3333750" cy="31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bwMode="auto">
          <a:xfrm>
            <a:off x="7180264" y="378767"/>
            <a:ext cx="3335337" cy="6353175"/>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Arial"/>
              <a:ea typeface="+mn-ea"/>
              <a:cs typeface="+mn-cs"/>
            </a:endParaRPr>
          </a:p>
        </p:txBody>
      </p:sp>
      <p:cxnSp>
        <p:nvCxnSpPr>
          <p:cNvPr id="494" name="Straight Connector 493"/>
          <p:cNvCxnSpPr/>
          <p:nvPr/>
        </p:nvCxnSpPr>
        <p:spPr bwMode="auto">
          <a:xfrm>
            <a:off x="7175501" y="625476"/>
            <a:ext cx="3338513" cy="31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8" name="Straight Connector 597"/>
          <p:cNvCxnSpPr/>
          <p:nvPr/>
        </p:nvCxnSpPr>
        <p:spPr bwMode="auto">
          <a:xfrm flipV="1">
            <a:off x="7183006" y="379768"/>
            <a:ext cx="3333750" cy="31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558" name="Right Arrow 557"/>
          <p:cNvSpPr/>
          <p:nvPr/>
        </p:nvSpPr>
        <p:spPr bwMode="auto">
          <a:xfrm rot="5400000">
            <a:off x="8301310" y="2186130"/>
            <a:ext cx="402169" cy="187814"/>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Arial"/>
              <a:ea typeface="+mn-ea"/>
              <a:cs typeface="+mn-cs"/>
            </a:endParaRPr>
          </a:p>
        </p:txBody>
      </p:sp>
      <p:sp>
        <p:nvSpPr>
          <p:cNvPr id="610" name="Rectangle 397"/>
          <p:cNvSpPr>
            <a:spLocks noChangeArrowheads="1"/>
          </p:cNvSpPr>
          <p:nvPr/>
        </p:nvSpPr>
        <p:spPr bwMode="auto">
          <a:xfrm>
            <a:off x="7482553" y="5887601"/>
            <a:ext cx="2482406" cy="169277"/>
          </a:xfrm>
          <a:prstGeom prst="rect">
            <a:avLst/>
          </a:prstGeom>
          <a:noFill/>
          <a:ln>
            <a:noFill/>
          </a:ln>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100" b="0" i="0" u="none" strike="noStrike" kern="1200" cap="none" spc="0" normalizeH="0" baseline="0" noProof="0" dirty="0">
                <a:ln>
                  <a:noFill/>
                </a:ln>
                <a:solidFill>
                  <a:prstClr val="black"/>
                </a:solidFill>
                <a:effectLst/>
                <a:uLnTx/>
                <a:uFillTx/>
                <a:latin typeface="Arial" charset="0"/>
                <a:ea typeface="+mn-ea"/>
                <a:cs typeface="+mn-cs"/>
              </a:rPr>
              <a:t>(Late Cambrian – Early Ordovician)</a:t>
            </a:r>
          </a:p>
        </p:txBody>
      </p:sp>
      <p:sp>
        <p:nvSpPr>
          <p:cNvPr id="13" name="TextBox 12"/>
          <p:cNvSpPr txBox="1"/>
          <p:nvPr/>
        </p:nvSpPr>
        <p:spPr>
          <a:xfrm rot="16200000">
            <a:off x="8885920" y="4388984"/>
            <a:ext cx="207422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TOBOSA BASIN PHASE</a:t>
            </a:r>
          </a:p>
        </p:txBody>
      </p:sp>
      <p:sp>
        <p:nvSpPr>
          <p:cNvPr id="611" name="TextBox 610"/>
          <p:cNvSpPr txBox="1"/>
          <p:nvPr/>
        </p:nvSpPr>
        <p:spPr>
          <a:xfrm rot="16200000">
            <a:off x="8846598" y="1940520"/>
            <a:ext cx="2181623" cy="338554"/>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PERMIAN BASIN PHASE</a:t>
            </a:r>
          </a:p>
        </p:txBody>
      </p:sp>
      <p:cxnSp>
        <p:nvCxnSpPr>
          <p:cNvPr id="15" name="Straight Connector 14"/>
          <p:cNvCxnSpPr/>
          <p:nvPr/>
        </p:nvCxnSpPr>
        <p:spPr>
          <a:xfrm>
            <a:off x="9723408" y="642668"/>
            <a:ext cx="0" cy="502057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5C2B17F6-D17C-46C2-B549-CA227AA824D0}"/>
              </a:ext>
            </a:extLst>
          </p:cNvPr>
          <p:cNvSpPr txBox="1"/>
          <p:nvPr/>
        </p:nvSpPr>
        <p:spPr>
          <a:xfrm>
            <a:off x="10728820" y="6482403"/>
            <a:ext cx="1414170"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(Reed and Waite, 2016)</a:t>
            </a:r>
          </a:p>
        </p:txBody>
      </p:sp>
      <p:sp>
        <p:nvSpPr>
          <p:cNvPr id="6" name="Rectangle 5">
            <a:extLst>
              <a:ext uri="{FF2B5EF4-FFF2-40B4-BE49-F238E27FC236}">
                <a16:creationId xmlns:a16="http://schemas.microsoft.com/office/drawing/2014/main" id="{FC209267-993F-497E-80F9-0F1A742004DA}"/>
              </a:ext>
            </a:extLst>
          </p:cNvPr>
          <p:cNvSpPr/>
          <p:nvPr/>
        </p:nvSpPr>
        <p:spPr>
          <a:xfrm>
            <a:off x="2835561" y="1076098"/>
            <a:ext cx="4368513" cy="82731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56796512"/>
      </p:ext>
    </p:extLst>
  </p:cSld>
  <p:clrMapOvr>
    <a:masterClrMapping/>
  </p:clrMapOvr>
  <p:transition>
    <p:wipe dir="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A9B12B9-EBEB-404F-A026-B0F2E5EE65A0}"/>
              </a:ext>
            </a:extLst>
          </p:cNvPr>
          <p:cNvSpPr/>
          <p:nvPr/>
        </p:nvSpPr>
        <p:spPr>
          <a:xfrm>
            <a:off x="1750908" y="1886494"/>
            <a:ext cx="8983435" cy="3836422"/>
          </a:xfrm>
          <a:prstGeom prst="rect">
            <a:avLst/>
          </a:prstGeom>
          <a:solidFill>
            <a:sysClr val="window" lastClr="FFFFFF"/>
          </a:solidFill>
          <a:ln w="15875" cap="rnd" cmpd="sng" algn="ctr">
            <a:solidFill>
              <a:sysClr val="window" lastClr="FFFFFF"/>
            </a:solidFill>
            <a:prstDash val="solid"/>
          </a:ln>
          <a:effectLst/>
        </p:spPr>
        <p:txBody>
          <a:bodyPr rtlCol="0" anchor="ctr"/>
          <a:lstStyle/>
          <a:p>
            <a:pPr algn="ctr">
              <a:defRPr/>
            </a:pPr>
            <a:endParaRPr lang="en-US" kern="0">
              <a:solidFill>
                <a:prstClr val="white"/>
              </a:solidFill>
              <a:latin typeface="Calisto MT" panose="02040603050505030304"/>
            </a:endParaRPr>
          </a:p>
        </p:txBody>
      </p:sp>
      <p:grpSp>
        <p:nvGrpSpPr>
          <p:cNvPr id="3" name="Group 2">
            <a:extLst>
              <a:ext uri="{FF2B5EF4-FFF2-40B4-BE49-F238E27FC236}">
                <a16:creationId xmlns:a16="http://schemas.microsoft.com/office/drawing/2014/main" id="{9566E151-D834-4CA2-AD69-6DC42CF38387}"/>
              </a:ext>
            </a:extLst>
          </p:cNvPr>
          <p:cNvGrpSpPr/>
          <p:nvPr/>
        </p:nvGrpSpPr>
        <p:grpSpPr>
          <a:xfrm>
            <a:off x="1895458" y="2568978"/>
            <a:ext cx="8769532" cy="3026108"/>
            <a:chOff x="252548" y="1191050"/>
            <a:chExt cx="8769532" cy="2736516"/>
          </a:xfrm>
        </p:grpSpPr>
        <p:pic>
          <p:nvPicPr>
            <p:cNvPr id="4" name="Picture 3">
              <a:extLst>
                <a:ext uri="{FF2B5EF4-FFF2-40B4-BE49-F238E27FC236}">
                  <a16:creationId xmlns:a16="http://schemas.microsoft.com/office/drawing/2014/main" id="{B60C06AD-9900-4BE2-940E-A52272CB5513}"/>
                </a:ext>
              </a:extLst>
            </p:cNvPr>
            <p:cNvPicPr>
              <a:picLocks noChangeAspect="1"/>
            </p:cNvPicPr>
            <p:nvPr/>
          </p:nvPicPr>
          <p:blipFill rotWithShape="1">
            <a:blip r:embed="rId2"/>
            <a:srcRect t="5504"/>
            <a:stretch/>
          </p:blipFill>
          <p:spPr>
            <a:xfrm>
              <a:off x="252548" y="1196874"/>
              <a:ext cx="2894320" cy="2730692"/>
            </a:xfrm>
            <a:prstGeom prst="rect">
              <a:avLst/>
            </a:prstGeom>
          </p:spPr>
        </p:pic>
        <p:pic>
          <p:nvPicPr>
            <p:cNvPr id="5" name="Picture 4">
              <a:extLst>
                <a:ext uri="{FF2B5EF4-FFF2-40B4-BE49-F238E27FC236}">
                  <a16:creationId xmlns:a16="http://schemas.microsoft.com/office/drawing/2014/main" id="{87020EA8-F02A-46F6-B342-96E66269402F}"/>
                </a:ext>
              </a:extLst>
            </p:cNvPr>
            <p:cNvPicPr>
              <a:picLocks noChangeAspect="1"/>
            </p:cNvPicPr>
            <p:nvPr/>
          </p:nvPicPr>
          <p:blipFill rotWithShape="1">
            <a:blip r:embed="rId3"/>
            <a:srcRect t="5964"/>
            <a:stretch/>
          </p:blipFill>
          <p:spPr>
            <a:xfrm>
              <a:off x="2702407" y="1191050"/>
              <a:ext cx="2820048" cy="2714257"/>
            </a:xfrm>
            <a:prstGeom prst="rect">
              <a:avLst/>
            </a:prstGeom>
          </p:spPr>
        </p:pic>
        <p:pic>
          <p:nvPicPr>
            <p:cNvPr id="6" name="Picture 5">
              <a:extLst>
                <a:ext uri="{FF2B5EF4-FFF2-40B4-BE49-F238E27FC236}">
                  <a16:creationId xmlns:a16="http://schemas.microsoft.com/office/drawing/2014/main" id="{4B206E51-DEE3-4B9A-8B6A-2861415925BA}"/>
                </a:ext>
              </a:extLst>
            </p:cNvPr>
            <p:cNvPicPr>
              <a:picLocks noChangeAspect="1"/>
            </p:cNvPicPr>
            <p:nvPr/>
          </p:nvPicPr>
          <p:blipFill rotWithShape="1">
            <a:blip r:embed="rId4"/>
            <a:srcRect t="6430"/>
            <a:stretch/>
          </p:blipFill>
          <p:spPr>
            <a:xfrm>
              <a:off x="5184655" y="1202698"/>
              <a:ext cx="3837425" cy="2616076"/>
            </a:xfrm>
            <a:prstGeom prst="rect">
              <a:avLst/>
            </a:prstGeom>
          </p:spPr>
        </p:pic>
      </p:grpSp>
      <p:sp>
        <p:nvSpPr>
          <p:cNvPr id="7" name="TextBox 6">
            <a:extLst>
              <a:ext uri="{FF2B5EF4-FFF2-40B4-BE49-F238E27FC236}">
                <a16:creationId xmlns:a16="http://schemas.microsoft.com/office/drawing/2014/main" id="{D4BE9D46-4306-4D8B-B2CC-B457B9363ABD}"/>
              </a:ext>
            </a:extLst>
          </p:cNvPr>
          <p:cNvSpPr txBox="1"/>
          <p:nvPr/>
        </p:nvSpPr>
        <p:spPr>
          <a:xfrm>
            <a:off x="2098140" y="2166000"/>
            <a:ext cx="710451" cy="230832"/>
          </a:xfrm>
          <a:prstGeom prst="rect">
            <a:avLst/>
          </a:prstGeom>
          <a:noFill/>
        </p:spPr>
        <p:txBody>
          <a:bodyPr wrap="none" rtlCol="0">
            <a:spAutoFit/>
          </a:bodyPr>
          <a:lstStyle/>
          <a:p>
            <a:r>
              <a:rPr lang="en-US" sz="900" dirty="0">
                <a:solidFill>
                  <a:srgbClr val="000000"/>
                </a:solidFill>
                <a:latin typeface="Arial" panose="020B0604020202020204" pitchFamily="34" charset="0"/>
                <a:cs typeface="Arial" panose="020B0604020202020204" pitchFamily="34" charset="0"/>
              </a:rPr>
              <a:t>Culberson</a:t>
            </a:r>
          </a:p>
        </p:txBody>
      </p:sp>
      <p:cxnSp>
        <p:nvCxnSpPr>
          <p:cNvPr id="8" name="Straight Connector 7">
            <a:extLst>
              <a:ext uri="{FF2B5EF4-FFF2-40B4-BE49-F238E27FC236}">
                <a16:creationId xmlns:a16="http://schemas.microsoft.com/office/drawing/2014/main" id="{9F4423BE-1B2E-4260-ADCF-07CBF44B379B}"/>
              </a:ext>
            </a:extLst>
          </p:cNvPr>
          <p:cNvCxnSpPr/>
          <p:nvPr/>
        </p:nvCxnSpPr>
        <p:spPr bwMode="auto">
          <a:xfrm>
            <a:off x="2780223" y="2190978"/>
            <a:ext cx="0" cy="171734"/>
          </a:xfrm>
          <a:prstGeom prst="line">
            <a:avLst/>
          </a:prstGeom>
          <a:solidFill>
            <a:srgbClr val="C0C0C0"/>
          </a:solidFill>
          <a:ln w="12700" cap="flat" cmpd="sng" algn="ctr">
            <a:solidFill>
              <a:srgbClr val="000000"/>
            </a:solidFill>
            <a:prstDash val="solid"/>
            <a:round/>
            <a:headEnd type="none" w="med" len="med"/>
            <a:tailEnd type="none" w="med" len="med"/>
          </a:ln>
          <a:effectLst/>
        </p:spPr>
      </p:cxnSp>
      <p:cxnSp>
        <p:nvCxnSpPr>
          <p:cNvPr id="9" name="Straight Connector 8">
            <a:extLst>
              <a:ext uri="{FF2B5EF4-FFF2-40B4-BE49-F238E27FC236}">
                <a16:creationId xmlns:a16="http://schemas.microsoft.com/office/drawing/2014/main" id="{68E16D7A-AFEA-42FE-8DFD-DD21D83E0AD2}"/>
              </a:ext>
            </a:extLst>
          </p:cNvPr>
          <p:cNvCxnSpPr/>
          <p:nvPr/>
        </p:nvCxnSpPr>
        <p:spPr bwMode="auto">
          <a:xfrm>
            <a:off x="3768549" y="2190979"/>
            <a:ext cx="0" cy="171734"/>
          </a:xfrm>
          <a:prstGeom prst="line">
            <a:avLst/>
          </a:prstGeom>
          <a:solidFill>
            <a:srgbClr val="C0C0C0"/>
          </a:solidFill>
          <a:ln w="12700" cap="flat" cmpd="sng" algn="ctr">
            <a:solidFill>
              <a:srgbClr val="000000"/>
            </a:solidFill>
            <a:prstDash val="solid"/>
            <a:round/>
            <a:headEnd type="none" w="med" len="med"/>
            <a:tailEnd type="none" w="med" len="med"/>
          </a:ln>
          <a:effectLst/>
        </p:spPr>
      </p:cxnSp>
      <p:sp>
        <p:nvSpPr>
          <p:cNvPr id="10" name="TextBox 9">
            <a:extLst>
              <a:ext uri="{FF2B5EF4-FFF2-40B4-BE49-F238E27FC236}">
                <a16:creationId xmlns:a16="http://schemas.microsoft.com/office/drawing/2014/main" id="{B84CF1B2-1F04-4269-AA74-ADC9C0FF8702}"/>
              </a:ext>
            </a:extLst>
          </p:cNvPr>
          <p:cNvSpPr txBox="1"/>
          <p:nvPr/>
        </p:nvSpPr>
        <p:spPr>
          <a:xfrm>
            <a:off x="2971597" y="2166000"/>
            <a:ext cx="575799" cy="230832"/>
          </a:xfrm>
          <a:prstGeom prst="rect">
            <a:avLst/>
          </a:prstGeom>
          <a:noFill/>
        </p:spPr>
        <p:txBody>
          <a:bodyPr wrap="square" rtlCol="0">
            <a:spAutoFit/>
          </a:bodyPr>
          <a:lstStyle/>
          <a:p>
            <a:r>
              <a:rPr lang="en-US" sz="900" dirty="0">
                <a:solidFill>
                  <a:srgbClr val="000000"/>
                </a:solidFill>
                <a:latin typeface="Arial" panose="020B0604020202020204" pitchFamily="34" charset="0"/>
                <a:cs typeface="Arial" panose="020B0604020202020204" pitchFamily="34" charset="0"/>
              </a:rPr>
              <a:t>Reeves</a:t>
            </a:r>
          </a:p>
        </p:txBody>
      </p:sp>
      <p:cxnSp>
        <p:nvCxnSpPr>
          <p:cNvPr id="11" name="Straight Connector 10">
            <a:extLst>
              <a:ext uri="{FF2B5EF4-FFF2-40B4-BE49-F238E27FC236}">
                <a16:creationId xmlns:a16="http://schemas.microsoft.com/office/drawing/2014/main" id="{E33B29C4-D897-4405-85FE-7B42FE5619CE}"/>
              </a:ext>
            </a:extLst>
          </p:cNvPr>
          <p:cNvCxnSpPr/>
          <p:nvPr/>
        </p:nvCxnSpPr>
        <p:spPr bwMode="auto">
          <a:xfrm>
            <a:off x="4701146" y="2186433"/>
            <a:ext cx="0" cy="171734"/>
          </a:xfrm>
          <a:prstGeom prst="line">
            <a:avLst/>
          </a:prstGeom>
          <a:solidFill>
            <a:srgbClr val="C0C0C0"/>
          </a:solidFill>
          <a:ln w="12700" cap="flat" cmpd="sng" algn="ctr">
            <a:solidFill>
              <a:srgbClr val="000000"/>
            </a:solidFill>
            <a:prstDash val="solid"/>
            <a:round/>
            <a:headEnd type="none" w="med" len="med"/>
            <a:tailEnd type="none" w="med" len="med"/>
          </a:ln>
          <a:effectLst/>
        </p:spPr>
      </p:cxnSp>
      <p:sp>
        <p:nvSpPr>
          <p:cNvPr id="12" name="TextBox 11">
            <a:extLst>
              <a:ext uri="{FF2B5EF4-FFF2-40B4-BE49-F238E27FC236}">
                <a16:creationId xmlns:a16="http://schemas.microsoft.com/office/drawing/2014/main" id="{F2C251AE-C7E9-45B1-AF15-92A625A30AD1}"/>
              </a:ext>
            </a:extLst>
          </p:cNvPr>
          <p:cNvSpPr txBox="1"/>
          <p:nvPr/>
        </p:nvSpPr>
        <p:spPr>
          <a:xfrm>
            <a:off x="3971295" y="2168274"/>
            <a:ext cx="575799" cy="230832"/>
          </a:xfrm>
          <a:prstGeom prst="rect">
            <a:avLst/>
          </a:prstGeom>
          <a:noFill/>
        </p:spPr>
        <p:txBody>
          <a:bodyPr wrap="square" rtlCol="0">
            <a:spAutoFit/>
          </a:bodyPr>
          <a:lstStyle/>
          <a:p>
            <a:r>
              <a:rPr lang="en-US" sz="900" dirty="0">
                <a:solidFill>
                  <a:srgbClr val="000000"/>
                </a:solidFill>
                <a:latin typeface="Arial" panose="020B0604020202020204" pitchFamily="34" charset="0"/>
                <a:cs typeface="Arial" panose="020B0604020202020204" pitchFamily="34" charset="0"/>
              </a:rPr>
              <a:t>Loving</a:t>
            </a:r>
          </a:p>
        </p:txBody>
      </p:sp>
      <p:cxnSp>
        <p:nvCxnSpPr>
          <p:cNvPr id="13" name="Straight Arrow Connector 12">
            <a:extLst>
              <a:ext uri="{FF2B5EF4-FFF2-40B4-BE49-F238E27FC236}">
                <a16:creationId xmlns:a16="http://schemas.microsoft.com/office/drawing/2014/main" id="{1D406D1D-632B-4754-A5F3-75112D6770F0}"/>
              </a:ext>
            </a:extLst>
          </p:cNvPr>
          <p:cNvCxnSpPr/>
          <p:nvPr/>
        </p:nvCxnSpPr>
        <p:spPr bwMode="auto">
          <a:xfrm>
            <a:off x="4439048" y="2283690"/>
            <a:ext cx="238214" cy="0"/>
          </a:xfrm>
          <a:prstGeom prst="straightConnector1">
            <a:avLst/>
          </a:prstGeom>
          <a:solidFill>
            <a:srgbClr val="C0C0C0"/>
          </a:solidFill>
          <a:ln w="12700" cap="flat" cmpd="sng" algn="ctr">
            <a:solidFill>
              <a:srgbClr val="000000"/>
            </a:solidFill>
            <a:prstDash val="solid"/>
            <a:round/>
            <a:headEnd type="none" w="med" len="med"/>
            <a:tailEnd type="triangle"/>
          </a:ln>
          <a:effectLst/>
        </p:spPr>
      </p:cxnSp>
      <p:cxnSp>
        <p:nvCxnSpPr>
          <p:cNvPr id="14" name="Straight Arrow Connector 13">
            <a:extLst>
              <a:ext uri="{FF2B5EF4-FFF2-40B4-BE49-F238E27FC236}">
                <a16:creationId xmlns:a16="http://schemas.microsoft.com/office/drawing/2014/main" id="{5E101AEC-08F1-405C-9F62-5BBC6686B41D}"/>
              </a:ext>
            </a:extLst>
          </p:cNvPr>
          <p:cNvCxnSpPr/>
          <p:nvPr/>
        </p:nvCxnSpPr>
        <p:spPr bwMode="auto">
          <a:xfrm flipH="1">
            <a:off x="3777131" y="2289377"/>
            <a:ext cx="238214" cy="0"/>
          </a:xfrm>
          <a:prstGeom prst="straightConnector1">
            <a:avLst/>
          </a:prstGeom>
          <a:solidFill>
            <a:srgbClr val="C0C0C0"/>
          </a:solidFill>
          <a:ln w="12700" cap="flat" cmpd="sng" algn="ctr">
            <a:solidFill>
              <a:srgbClr val="000000"/>
            </a:solidFill>
            <a:prstDash val="solid"/>
            <a:round/>
            <a:headEnd type="none" w="med" len="med"/>
            <a:tailEnd type="triangle"/>
          </a:ln>
          <a:effectLst/>
        </p:spPr>
      </p:cxnSp>
      <p:cxnSp>
        <p:nvCxnSpPr>
          <p:cNvPr id="15" name="Straight Arrow Connector 14">
            <a:extLst>
              <a:ext uri="{FF2B5EF4-FFF2-40B4-BE49-F238E27FC236}">
                <a16:creationId xmlns:a16="http://schemas.microsoft.com/office/drawing/2014/main" id="{5EEF74B5-60CC-4646-B15E-4D8BC793CE80}"/>
              </a:ext>
            </a:extLst>
          </p:cNvPr>
          <p:cNvCxnSpPr/>
          <p:nvPr/>
        </p:nvCxnSpPr>
        <p:spPr bwMode="auto">
          <a:xfrm>
            <a:off x="3471763" y="2284807"/>
            <a:ext cx="279727" cy="0"/>
          </a:xfrm>
          <a:prstGeom prst="straightConnector1">
            <a:avLst/>
          </a:prstGeom>
          <a:solidFill>
            <a:srgbClr val="C0C0C0"/>
          </a:solidFill>
          <a:ln w="12700" cap="flat" cmpd="sng" algn="ctr">
            <a:solidFill>
              <a:srgbClr val="000000"/>
            </a:solidFill>
            <a:prstDash val="solid"/>
            <a:round/>
            <a:headEnd type="none" w="med" len="med"/>
            <a:tailEnd type="triangle"/>
          </a:ln>
          <a:effectLst/>
        </p:spPr>
      </p:cxnSp>
      <p:cxnSp>
        <p:nvCxnSpPr>
          <p:cNvPr id="16" name="Straight Arrow Connector 15">
            <a:extLst>
              <a:ext uri="{FF2B5EF4-FFF2-40B4-BE49-F238E27FC236}">
                <a16:creationId xmlns:a16="http://schemas.microsoft.com/office/drawing/2014/main" id="{056362D1-318D-47F9-8C94-BF5CF8A3A3A9}"/>
              </a:ext>
            </a:extLst>
          </p:cNvPr>
          <p:cNvCxnSpPr/>
          <p:nvPr/>
        </p:nvCxnSpPr>
        <p:spPr bwMode="auto">
          <a:xfrm flipH="1">
            <a:off x="2792786" y="2284809"/>
            <a:ext cx="238214" cy="0"/>
          </a:xfrm>
          <a:prstGeom prst="straightConnector1">
            <a:avLst/>
          </a:prstGeom>
          <a:solidFill>
            <a:srgbClr val="C0C0C0"/>
          </a:solidFill>
          <a:ln w="12700" cap="flat" cmpd="sng" algn="ctr">
            <a:solidFill>
              <a:srgbClr val="000000"/>
            </a:solidFill>
            <a:prstDash val="solid"/>
            <a:round/>
            <a:headEnd type="none" w="med" len="med"/>
            <a:tailEnd type="triangle"/>
          </a:ln>
          <a:effectLst/>
        </p:spPr>
      </p:cxnSp>
      <p:cxnSp>
        <p:nvCxnSpPr>
          <p:cNvPr id="17" name="Straight Connector 16">
            <a:extLst>
              <a:ext uri="{FF2B5EF4-FFF2-40B4-BE49-F238E27FC236}">
                <a16:creationId xmlns:a16="http://schemas.microsoft.com/office/drawing/2014/main" id="{3FAA01B2-4CA1-4E9E-B6F5-BAE376E6157A}"/>
              </a:ext>
            </a:extLst>
          </p:cNvPr>
          <p:cNvCxnSpPr/>
          <p:nvPr/>
        </p:nvCxnSpPr>
        <p:spPr bwMode="auto">
          <a:xfrm>
            <a:off x="6187615" y="2185293"/>
            <a:ext cx="0" cy="171734"/>
          </a:xfrm>
          <a:prstGeom prst="line">
            <a:avLst/>
          </a:prstGeom>
          <a:solidFill>
            <a:srgbClr val="C0C0C0"/>
          </a:solidFill>
          <a:ln w="12700" cap="flat" cmpd="sng" algn="ctr">
            <a:solidFill>
              <a:srgbClr val="000000"/>
            </a:solidFill>
            <a:prstDash val="solid"/>
            <a:round/>
            <a:headEnd type="none" w="med" len="med"/>
            <a:tailEnd type="none" w="med" len="med"/>
          </a:ln>
          <a:effectLst/>
        </p:spPr>
      </p:cxnSp>
      <p:sp>
        <p:nvSpPr>
          <p:cNvPr id="18" name="TextBox 17">
            <a:extLst>
              <a:ext uri="{FF2B5EF4-FFF2-40B4-BE49-F238E27FC236}">
                <a16:creationId xmlns:a16="http://schemas.microsoft.com/office/drawing/2014/main" id="{29F590CD-368E-45D7-BB7E-681872244414}"/>
              </a:ext>
            </a:extLst>
          </p:cNvPr>
          <p:cNvSpPr txBox="1"/>
          <p:nvPr/>
        </p:nvSpPr>
        <p:spPr>
          <a:xfrm>
            <a:off x="4944722" y="2169413"/>
            <a:ext cx="1090607" cy="230832"/>
          </a:xfrm>
          <a:prstGeom prst="rect">
            <a:avLst/>
          </a:prstGeom>
          <a:noFill/>
        </p:spPr>
        <p:txBody>
          <a:bodyPr wrap="square" rtlCol="0">
            <a:spAutoFit/>
          </a:bodyPr>
          <a:lstStyle/>
          <a:p>
            <a:r>
              <a:rPr lang="en-US" sz="900" dirty="0">
                <a:solidFill>
                  <a:srgbClr val="000000"/>
                </a:solidFill>
                <a:latin typeface="Arial" panose="020B0604020202020204" pitchFamily="34" charset="0"/>
                <a:cs typeface="Arial" panose="020B0604020202020204" pitchFamily="34" charset="0"/>
              </a:rPr>
              <a:t>Winkler Co. TX</a:t>
            </a:r>
          </a:p>
        </p:txBody>
      </p:sp>
      <p:cxnSp>
        <p:nvCxnSpPr>
          <p:cNvPr id="19" name="Straight Arrow Connector 18">
            <a:extLst>
              <a:ext uri="{FF2B5EF4-FFF2-40B4-BE49-F238E27FC236}">
                <a16:creationId xmlns:a16="http://schemas.microsoft.com/office/drawing/2014/main" id="{FEE821F6-E28B-4AAD-86B6-74EF3C7F1D5A}"/>
              </a:ext>
            </a:extLst>
          </p:cNvPr>
          <p:cNvCxnSpPr/>
          <p:nvPr/>
        </p:nvCxnSpPr>
        <p:spPr bwMode="auto">
          <a:xfrm>
            <a:off x="5829983" y="2287101"/>
            <a:ext cx="339434" cy="0"/>
          </a:xfrm>
          <a:prstGeom prst="straightConnector1">
            <a:avLst/>
          </a:prstGeom>
          <a:solidFill>
            <a:srgbClr val="C0C0C0"/>
          </a:solidFill>
          <a:ln w="12700" cap="flat" cmpd="sng" algn="ctr">
            <a:solidFill>
              <a:srgbClr val="000000"/>
            </a:solidFill>
            <a:prstDash val="solid"/>
            <a:round/>
            <a:headEnd type="none" w="med" len="med"/>
            <a:tailEnd type="triangle"/>
          </a:ln>
          <a:effectLst/>
        </p:spPr>
      </p:cxnSp>
      <p:cxnSp>
        <p:nvCxnSpPr>
          <p:cNvPr id="20" name="Straight Arrow Connector 19">
            <a:extLst>
              <a:ext uri="{FF2B5EF4-FFF2-40B4-BE49-F238E27FC236}">
                <a16:creationId xmlns:a16="http://schemas.microsoft.com/office/drawing/2014/main" id="{9EE9BDDC-0EDB-4913-8B54-AE73B7AD4B30}"/>
              </a:ext>
            </a:extLst>
          </p:cNvPr>
          <p:cNvCxnSpPr/>
          <p:nvPr/>
        </p:nvCxnSpPr>
        <p:spPr bwMode="auto">
          <a:xfrm flipH="1">
            <a:off x="4727304" y="2285966"/>
            <a:ext cx="263856" cy="0"/>
          </a:xfrm>
          <a:prstGeom prst="straightConnector1">
            <a:avLst/>
          </a:prstGeom>
          <a:solidFill>
            <a:srgbClr val="C0C0C0"/>
          </a:solidFill>
          <a:ln w="12700" cap="flat" cmpd="sng" algn="ctr">
            <a:solidFill>
              <a:srgbClr val="000000"/>
            </a:solidFill>
            <a:prstDash val="solid"/>
            <a:round/>
            <a:headEnd type="none" w="med" len="med"/>
            <a:tailEnd type="triangle"/>
          </a:ln>
          <a:effectLst/>
        </p:spPr>
      </p:cxnSp>
      <p:sp>
        <p:nvSpPr>
          <p:cNvPr id="21" name="TextBox 20">
            <a:extLst>
              <a:ext uri="{FF2B5EF4-FFF2-40B4-BE49-F238E27FC236}">
                <a16:creationId xmlns:a16="http://schemas.microsoft.com/office/drawing/2014/main" id="{0ECA1845-9E96-4DD1-A634-DA3D7BF04101}"/>
              </a:ext>
            </a:extLst>
          </p:cNvPr>
          <p:cNvSpPr txBox="1"/>
          <p:nvPr/>
        </p:nvSpPr>
        <p:spPr>
          <a:xfrm>
            <a:off x="6441051" y="2169875"/>
            <a:ext cx="1090607" cy="230832"/>
          </a:xfrm>
          <a:prstGeom prst="rect">
            <a:avLst/>
          </a:prstGeom>
          <a:noFill/>
        </p:spPr>
        <p:txBody>
          <a:bodyPr wrap="square" rtlCol="0">
            <a:spAutoFit/>
          </a:bodyPr>
          <a:lstStyle/>
          <a:p>
            <a:r>
              <a:rPr lang="en-US" sz="900" dirty="0">
                <a:solidFill>
                  <a:srgbClr val="000000"/>
                </a:solidFill>
                <a:latin typeface="Arial" panose="020B0604020202020204" pitchFamily="34" charset="0"/>
                <a:cs typeface="Arial" panose="020B0604020202020204" pitchFamily="34" charset="0"/>
              </a:rPr>
              <a:t>Ector Co. TX</a:t>
            </a:r>
          </a:p>
        </p:txBody>
      </p:sp>
      <p:cxnSp>
        <p:nvCxnSpPr>
          <p:cNvPr id="22" name="Straight Connector 21">
            <a:extLst>
              <a:ext uri="{FF2B5EF4-FFF2-40B4-BE49-F238E27FC236}">
                <a16:creationId xmlns:a16="http://schemas.microsoft.com/office/drawing/2014/main" id="{F71B9A5B-0A12-45BA-8AC9-96C7C44F1713}"/>
              </a:ext>
            </a:extLst>
          </p:cNvPr>
          <p:cNvCxnSpPr/>
          <p:nvPr/>
        </p:nvCxnSpPr>
        <p:spPr bwMode="auto">
          <a:xfrm>
            <a:off x="7506898" y="2186298"/>
            <a:ext cx="0" cy="171734"/>
          </a:xfrm>
          <a:prstGeom prst="line">
            <a:avLst/>
          </a:prstGeom>
          <a:solidFill>
            <a:srgbClr val="C0C0C0"/>
          </a:solidFill>
          <a:ln w="12700" cap="flat" cmpd="sng" algn="ctr">
            <a:solidFill>
              <a:srgbClr val="000000"/>
            </a:solidFill>
            <a:prstDash val="solid"/>
            <a:round/>
            <a:headEnd type="none" w="med" len="med"/>
            <a:tailEnd type="none" w="med" len="med"/>
          </a:ln>
          <a:effectLst/>
        </p:spPr>
      </p:cxnSp>
      <p:cxnSp>
        <p:nvCxnSpPr>
          <p:cNvPr id="23" name="Straight Arrow Connector 22">
            <a:extLst>
              <a:ext uri="{FF2B5EF4-FFF2-40B4-BE49-F238E27FC236}">
                <a16:creationId xmlns:a16="http://schemas.microsoft.com/office/drawing/2014/main" id="{C1B2B177-1BE9-474C-8633-FB17A8C8FF35}"/>
              </a:ext>
            </a:extLst>
          </p:cNvPr>
          <p:cNvCxnSpPr/>
          <p:nvPr/>
        </p:nvCxnSpPr>
        <p:spPr bwMode="auto">
          <a:xfrm>
            <a:off x="7238494" y="2289377"/>
            <a:ext cx="255895" cy="0"/>
          </a:xfrm>
          <a:prstGeom prst="straightConnector1">
            <a:avLst/>
          </a:prstGeom>
          <a:solidFill>
            <a:srgbClr val="C0C0C0"/>
          </a:solidFill>
          <a:ln w="12700" cap="flat" cmpd="sng" algn="ctr">
            <a:solidFill>
              <a:srgbClr val="000000"/>
            </a:solidFill>
            <a:prstDash val="solid"/>
            <a:round/>
            <a:headEnd type="none" w="med" len="med"/>
            <a:tailEnd type="triangle"/>
          </a:ln>
          <a:effectLst/>
        </p:spPr>
      </p:cxnSp>
      <p:cxnSp>
        <p:nvCxnSpPr>
          <p:cNvPr id="24" name="Straight Arrow Connector 23">
            <a:extLst>
              <a:ext uri="{FF2B5EF4-FFF2-40B4-BE49-F238E27FC236}">
                <a16:creationId xmlns:a16="http://schemas.microsoft.com/office/drawing/2014/main" id="{DD633B13-0664-40F4-A051-0A2EAD8B2E0E}"/>
              </a:ext>
            </a:extLst>
          </p:cNvPr>
          <p:cNvCxnSpPr/>
          <p:nvPr/>
        </p:nvCxnSpPr>
        <p:spPr bwMode="auto">
          <a:xfrm flipH="1">
            <a:off x="6212635" y="2285748"/>
            <a:ext cx="276884" cy="0"/>
          </a:xfrm>
          <a:prstGeom prst="straightConnector1">
            <a:avLst/>
          </a:prstGeom>
          <a:solidFill>
            <a:srgbClr val="C0C0C0"/>
          </a:solidFill>
          <a:ln w="12700" cap="flat" cmpd="sng" algn="ctr">
            <a:solidFill>
              <a:srgbClr val="000000"/>
            </a:solidFill>
            <a:prstDash val="solid"/>
            <a:round/>
            <a:headEnd type="none" w="med" len="med"/>
            <a:tailEnd type="triangle"/>
          </a:ln>
          <a:effectLst/>
        </p:spPr>
      </p:cxnSp>
      <p:sp>
        <p:nvSpPr>
          <p:cNvPr id="25" name="TextBox 24">
            <a:extLst>
              <a:ext uri="{FF2B5EF4-FFF2-40B4-BE49-F238E27FC236}">
                <a16:creationId xmlns:a16="http://schemas.microsoft.com/office/drawing/2014/main" id="{64AD61FB-F631-420D-992A-2CF5880246ED}"/>
              </a:ext>
            </a:extLst>
          </p:cNvPr>
          <p:cNvSpPr txBox="1"/>
          <p:nvPr/>
        </p:nvSpPr>
        <p:spPr>
          <a:xfrm>
            <a:off x="8041511" y="2167137"/>
            <a:ext cx="1090607" cy="230832"/>
          </a:xfrm>
          <a:prstGeom prst="rect">
            <a:avLst/>
          </a:prstGeom>
          <a:noFill/>
        </p:spPr>
        <p:txBody>
          <a:bodyPr wrap="square" rtlCol="0">
            <a:spAutoFit/>
          </a:bodyPr>
          <a:lstStyle/>
          <a:p>
            <a:r>
              <a:rPr lang="en-US" sz="900" dirty="0">
                <a:solidFill>
                  <a:srgbClr val="000000"/>
                </a:solidFill>
                <a:latin typeface="Arial" panose="020B0604020202020204" pitchFamily="34" charset="0"/>
                <a:cs typeface="Arial" panose="020B0604020202020204" pitchFamily="34" charset="0"/>
              </a:rPr>
              <a:t>Martin Co. TX</a:t>
            </a:r>
          </a:p>
        </p:txBody>
      </p:sp>
      <p:cxnSp>
        <p:nvCxnSpPr>
          <p:cNvPr id="26" name="Straight Connector 25">
            <a:extLst>
              <a:ext uri="{FF2B5EF4-FFF2-40B4-BE49-F238E27FC236}">
                <a16:creationId xmlns:a16="http://schemas.microsoft.com/office/drawing/2014/main" id="{0890AE29-4F9A-46D7-B644-D80E3F54A77E}"/>
              </a:ext>
            </a:extLst>
          </p:cNvPr>
          <p:cNvCxnSpPr/>
          <p:nvPr/>
        </p:nvCxnSpPr>
        <p:spPr bwMode="auto">
          <a:xfrm>
            <a:off x="9460802" y="2188808"/>
            <a:ext cx="0" cy="171734"/>
          </a:xfrm>
          <a:prstGeom prst="line">
            <a:avLst/>
          </a:prstGeom>
          <a:solidFill>
            <a:srgbClr val="C0C0C0"/>
          </a:solidFill>
          <a:ln w="12700" cap="flat" cmpd="sng" algn="ctr">
            <a:solidFill>
              <a:srgbClr val="000000"/>
            </a:solidFill>
            <a:prstDash val="solid"/>
            <a:round/>
            <a:headEnd type="none" w="med" len="med"/>
            <a:tailEnd type="none" w="med" len="med"/>
          </a:ln>
          <a:effectLst/>
        </p:spPr>
      </p:cxnSp>
      <p:cxnSp>
        <p:nvCxnSpPr>
          <p:cNvPr id="27" name="Straight Arrow Connector 26">
            <a:extLst>
              <a:ext uri="{FF2B5EF4-FFF2-40B4-BE49-F238E27FC236}">
                <a16:creationId xmlns:a16="http://schemas.microsoft.com/office/drawing/2014/main" id="{7F5EC7C5-C336-40B1-BCA9-852701604615}"/>
              </a:ext>
            </a:extLst>
          </p:cNvPr>
          <p:cNvCxnSpPr/>
          <p:nvPr/>
        </p:nvCxnSpPr>
        <p:spPr bwMode="auto">
          <a:xfrm>
            <a:off x="8906933" y="2283690"/>
            <a:ext cx="545909" cy="0"/>
          </a:xfrm>
          <a:prstGeom prst="straightConnector1">
            <a:avLst/>
          </a:prstGeom>
          <a:solidFill>
            <a:srgbClr val="C0C0C0"/>
          </a:solidFill>
          <a:ln w="12700" cap="flat" cmpd="sng" algn="ctr">
            <a:solidFill>
              <a:srgbClr val="000000"/>
            </a:solidFill>
            <a:prstDash val="solid"/>
            <a:round/>
            <a:headEnd type="none" w="med" len="med"/>
            <a:tailEnd type="triangle"/>
          </a:ln>
          <a:effectLst/>
        </p:spPr>
      </p:cxnSp>
      <p:cxnSp>
        <p:nvCxnSpPr>
          <p:cNvPr id="28" name="Straight Arrow Connector 27">
            <a:extLst>
              <a:ext uri="{FF2B5EF4-FFF2-40B4-BE49-F238E27FC236}">
                <a16:creationId xmlns:a16="http://schemas.microsoft.com/office/drawing/2014/main" id="{5DB96D90-7A35-4251-884A-19D03E662C75}"/>
              </a:ext>
            </a:extLst>
          </p:cNvPr>
          <p:cNvCxnSpPr/>
          <p:nvPr/>
        </p:nvCxnSpPr>
        <p:spPr bwMode="auto">
          <a:xfrm flipH="1" flipV="1">
            <a:off x="7516876" y="2285292"/>
            <a:ext cx="571710" cy="2055"/>
          </a:xfrm>
          <a:prstGeom prst="straightConnector1">
            <a:avLst/>
          </a:prstGeom>
          <a:solidFill>
            <a:srgbClr val="C0C0C0"/>
          </a:solidFill>
          <a:ln w="12700" cap="flat" cmpd="sng" algn="ctr">
            <a:solidFill>
              <a:srgbClr val="000000"/>
            </a:solidFill>
            <a:prstDash val="solid"/>
            <a:round/>
            <a:headEnd type="none" w="med" len="med"/>
            <a:tailEnd type="triangle"/>
          </a:ln>
          <a:effectLst/>
        </p:spPr>
      </p:cxnSp>
      <p:sp>
        <p:nvSpPr>
          <p:cNvPr id="29" name="TextBox 28">
            <a:extLst>
              <a:ext uri="{FF2B5EF4-FFF2-40B4-BE49-F238E27FC236}">
                <a16:creationId xmlns:a16="http://schemas.microsoft.com/office/drawing/2014/main" id="{FC3B5EE3-FFDB-455A-AB02-E410EFCD3D1E}"/>
              </a:ext>
            </a:extLst>
          </p:cNvPr>
          <p:cNvSpPr txBox="1"/>
          <p:nvPr/>
        </p:nvSpPr>
        <p:spPr>
          <a:xfrm>
            <a:off x="9604408" y="2166000"/>
            <a:ext cx="1090607" cy="230832"/>
          </a:xfrm>
          <a:prstGeom prst="rect">
            <a:avLst/>
          </a:prstGeom>
          <a:noFill/>
        </p:spPr>
        <p:txBody>
          <a:bodyPr wrap="square" rtlCol="0">
            <a:spAutoFit/>
          </a:bodyPr>
          <a:lstStyle/>
          <a:p>
            <a:r>
              <a:rPr lang="en-US" sz="900" dirty="0">
                <a:solidFill>
                  <a:srgbClr val="000000"/>
                </a:solidFill>
                <a:latin typeface="Arial" panose="020B0604020202020204" pitchFamily="34" charset="0"/>
                <a:cs typeface="Arial" panose="020B0604020202020204" pitchFamily="34" charset="0"/>
              </a:rPr>
              <a:t>Howard Co. TX</a:t>
            </a:r>
          </a:p>
        </p:txBody>
      </p:sp>
      <p:cxnSp>
        <p:nvCxnSpPr>
          <p:cNvPr id="30" name="Straight Arrow Connector 29">
            <a:extLst>
              <a:ext uri="{FF2B5EF4-FFF2-40B4-BE49-F238E27FC236}">
                <a16:creationId xmlns:a16="http://schemas.microsoft.com/office/drawing/2014/main" id="{166E1F3B-E624-43B0-8981-53736D77B26D}"/>
              </a:ext>
            </a:extLst>
          </p:cNvPr>
          <p:cNvCxnSpPr/>
          <p:nvPr/>
        </p:nvCxnSpPr>
        <p:spPr bwMode="auto">
          <a:xfrm flipH="1" flipV="1">
            <a:off x="9471988" y="2285532"/>
            <a:ext cx="179078" cy="1"/>
          </a:xfrm>
          <a:prstGeom prst="straightConnector1">
            <a:avLst/>
          </a:prstGeom>
          <a:solidFill>
            <a:srgbClr val="C0C0C0"/>
          </a:solidFill>
          <a:ln w="12700" cap="flat" cmpd="sng" algn="ctr">
            <a:solidFill>
              <a:srgbClr val="000000"/>
            </a:solidFill>
            <a:prstDash val="solid"/>
            <a:round/>
            <a:headEnd type="none" w="med" len="med"/>
            <a:tailEnd type="triangle"/>
          </a:ln>
          <a:effectLst/>
        </p:spPr>
      </p:cxnSp>
      <p:sp>
        <p:nvSpPr>
          <p:cNvPr id="31" name="TextBox 30">
            <a:extLst>
              <a:ext uri="{FF2B5EF4-FFF2-40B4-BE49-F238E27FC236}">
                <a16:creationId xmlns:a16="http://schemas.microsoft.com/office/drawing/2014/main" id="{D03D7D7C-CEBD-45BC-B61F-ECDBA9C4E7D1}"/>
              </a:ext>
            </a:extLst>
          </p:cNvPr>
          <p:cNvSpPr txBox="1"/>
          <p:nvPr/>
        </p:nvSpPr>
        <p:spPr>
          <a:xfrm>
            <a:off x="2935748" y="1956735"/>
            <a:ext cx="1991933" cy="276999"/>
          </a:xfrm>
          <a:prstGeom prst="rect">
            <a:avLst/>
          </a:prstGeom>
          <a:noFill/>
        </p:spPr>
        <p:txBody>
          <a:bodyPr wrap="square" rtlCol="0">
            <a:spAutoFit/>
          </a:bodyPr>
          <a:lstStyle/>
          <a:p>
            <a:r>
              <a:rPr lang="en-US" sz="1200" dirty="0">
                <a:solidFill>
                  <a:srgbClr val="000000"/>
                </a:solidFill>
                <a:latin typeface="Arial" panose="020B0604020202020204" pitchFamily="34" charset="0"/>
                <a:cs typeface="Arial" panose="020B0604020202020204" pitchFamily="34" charset="0"/>
              </a:rPr>
              <a:t>DELAWARE BASIN</a:t>
            </a:r>
          </a:p>
        </p:txBody>
      </p:sp>
      <p:sp>
        <p:nvSpPr>
          <p:cNvPr id="32" name="TextBox 31">
            <a:extLst>
              <a:ext uri="{FF2B5EF4-FFF2-40B4-BE49-F238E27FC236}">
                <a16:creationId xmlns:a16="http://schemas.microsoft.com/office/drawing/2014/main" id="{1988C76B-37C6-4A4D-802D-B09ED7F2B078}"/>
              </a:ext>
            </a:extLst>
          </p:cNvPr>
          <p:cNvSpPr txBox="1"/>
          <p:nvPr/>
        </p:nvSpPr>
        <p:spPr>
          <a:xfrm>
            <a:off x="5029438" y="1956735"/>
            <a:ext cx="2298988" cy="276999"/>
          </a:xfrm>
          <a:prstGeom prst="rect">
            <a:avLst/>
          </a:prstGeom>
          <a:noFill/>
        </p:spPr>
        <p:txBody>
          <a:bodyPr wrap="square" rtlCol="0">
            <a:spAutoFit/>
          </a:bodyPr>
          <a:lstStyle/>
          <a:p>
            <a:r>
              <a:rPr lang="en-US" sz="1200" dirty="0">
                <a:solidFill>
                  <a:srgbClr val="000000"/>
                </a:solidFill>
                <a:latin typeface="Arial" panose="020B0604020202020204" pitchFamily="34" charset="0"/>
                <a:cs typeface="Arial" panose="020B0604020202020204" pitchFamily="34" charset="0"/>
              </a:rPr>
              <a:t>CENTRAL BASIN PLATFORM</a:t>
            </a:r>
          </a:p>
        </p:txBody>
      </p:sp>
      <p:sp>
        <p:nvSpPr>
          <p:cNvPr id="33" name="TextBox 32">
            <a:extLst>
              <a:ext uri="{FF2B5EF4-FFF2-40B4-BE49-F238E27FC236}">
                <a16:creationId xmlns:a16="http://schemas.microsoft.com/office/drawing/2014/main" id="{13D83D59-D7A6-4C52-9C63-E28F921BCAA9}"/>
              </a:ext>
            </a:extLst>
          </p:cNvPr>
          <p:cNvSpPr txBox="1"/>
          <p:nvPr/>
        </p:nvSpPr>
        <p:spPr>
          <a:xfrm>
            <a:off x="7813295" y="1956735"/>
            <a:ext cx="2298988" cy="276999"/>
          </a:xfrm>
          <a:prstGeom prst="rect">
            <a:avLst/>
          </a:prstGeom>
          <a:noFill/>
        </p:spPr>
        <p:txBody>
          <a:bodyPr wrap="square" rtlCol="0">
            <a:spAutoFit/>
          </a:bodyPr>
          <a:lstStyle/>
          <a:p>
            <a:r>
              <a:rPr lang="en-US" sz="1200" dirty="0">
                <a:solidFill>
                  <a:srgbClr val="000000"/>
                </a:solidFill>
                <a:latin typeface="Arial" panose="020B0604020202020204" pitchFamily="34" charset="0"/>
                <a:cs typeface="Arial" panose="020B0604020202020204" pitchFamily="34" charset="0"/>
              </a:rPr>
              <a:t>MIDLAND BASIN</a:t>
            </a:r>
          </a:p>
        </p:txBody>
      </p:sp>
      <p:grpSp>
        <p:nvGrpSpPr>
          <p:cNvPr id="34" name="Group 33">
            <a:extLst>
              <a:ext uri="{FF2B5EF4-FFF2-40B4-BE49-F238E27FC236}">
                <a16:creationId xmlns:a16="http://schemas.microsoft.com/office/drawing/2014/main" id="{4337867B-D562-4906-9EBB-14B5E7354858}"/>
              </a:ext>
            </a:extLst>
          </p:cNvPr>
          <p:cNvGrpSpPr/>
          <p:nvPr/>
        </p:nvGrpSpPr>
        <p:grpSpPr>
          <a:xfrm>
            <a:off x="2122022" y="2415749"/>
            <a:ext cx="8222314" cy="173908"/>
            <a:chOff x="479112" y="1037821"/>
            <a:chExt cx="8222314" cy="173908"/>
          </a:xfrm>
        </p:grpSpPr>
        <p:pic>
          <p:nvPicPr>
            <p:cNvPr id="35" name="Picture 34">
              <a:extLst>
                <a:ext uri="{FF2B5EF4-FFF2-40B4-BE49-F238E27FC236}">
                  <a16:creationId xmlns:a16="http://schemas.microsoft.com/office/drawing/2014/main" id="{DF712FB3-9887-4D31-983F-7BB7CE08585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9112" y="1037821"/>
              <a:ext cx="105311" cy="173908"/>
            </a:xfrm>
            <a:prstGeom prst="rect">
              <a:avLst/>
            </a:prstGeom>
          </p:spPr>
        </p:pic>
        <p:pic>
          <p:nvPicPr>
            <p:cNvPr id="36" name="Picture 35">
              <a:extLst>
                <a:ext uri="{FF2B5EF4-FFF2-40B4-BE49-F238E27FC236}">
                  <a16:creationId xmlns:a16="http://schemas.microsoft.com/office/drawing/2014/main" id="{4653F974-1332-450B-9987-594CF5377E9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5570" y="1037821"/>
              <a:ext cx="105311" cy="173908"/>
            </a:xfrm>
            <a:prstGeom prst="rect">
              <a:avLst/>
            </a:prstGeom>
          </p:spPr>
        </p:pic>
        <p:pic>
          <p:nvPicPr>
            <p:cNvPr id="37" name="Picture 36">
              <a:extLst>
                <a:ext uri="{FF2B5EF4-FFF2-40B4-BE49-F238E27FC236}">
                  <a16:creationId xmlns:a16="http://schemas.microsoft.com/office/drawing/2014/main" id="{EC9943DD-9C8C-4F4C-9AE9-BA856E35F54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61829" y="1037821"/>
              <a:ext cx="105311" cy="173908"/>
            </a:xfrm>
            <a:prstGeom prst="rect">
              <a:avLst/>
            </a:prstGeom>
          </p:spPr>
        </p:pic>
        <p:pic>
          <p:nvPicPr>
            <p:cNvPr id="38" name="Picture 37">
              <a:extLst>
                <a:ext uri="{FF2B5EF4-FFF2-40B4-BE49-F238E27FC236}">
                  <a16:creationId xmlns:a16="http://schemas.microsoft.com/office/drawing/2014/main" id="{CE727ECA-F98E-4ED4-AB6D-5BEFC6A0A5F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17601" y="1037821"/>
              <a:ext cx="105311" cy="173908"/>
            </a:xfrm>
            <a:prstGeom prst="rect">
              <a:avLst/>
            </a:prstGeom>
          </p:spPr>
        </p:pic>
        <p:pic>
          <p:nvPicPr>
            <p:cNvPr id="39" name="Picture 38">
              <a:extLst>
                <a:ext uri="{FF2B5EF4-FFF2-40B4-BE49-F238E27FC236}">
                  <a16:creationId xmlns:a16="http://schemas.microsoft.com/office/drawing/2014/main" id="{05A00B36-A536-4DFA-B637-4B1B22B49FC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17296" y="1037821"/>
              <a:ext cx="105311" cy="173908"/>
            </a:xfrm>
            <a:prstGeom prst="rect">
              <a:avLst/>
            </a:prstGeom>
          </p:spPr>
        </p:pic>
        <p:pic>
          <p:nvPicPr>
            <p:cNvPr id="40" name="Picture 39">
              <a:extLst>
                <a:ext uri="{FF2B5EF4-FFF2-40B4-BE49-F238E27FC236}">
                  <a16:creationId xmlns:a16="http://schemas.microsoft.com/office/drawing/2014/main" id="{2BBBD2F3-AF36-468D-9752-570520DE741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55460" y="1037821"/>
              <a:ext cx="105311" cy="173908"/>
            </a:xfrm>
            <a:prstGeom prst="rect">
              <a:avLst/>
            </a:prstGeom>
          </p:spPr>
        </p:pic>
        <p:pic>
          <p:nvPicPr>
            <p:cNvPr id="41" name="Picture 40">
              <a:extLst>
                <a:ext uri="{FF2B5EF4-FFF2-40B4-BE49-F238E27FC236}">
                  <a16:creationId xmlns:a16="http://schemas.microsoft.com/office/drawing/2014/main" id="{A7BA4F4C-0B5F-458F-A1B5-C2BD77D6C0A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07081" y="1037821"/>
              <a:ext cx="105311" cy="173908"/>
            </a:xfrm>
            <a:prstGeom prst="rect">
              <a:avLst/>
            </a:prstGeom>
          </p:spPr>
        </p:pic>
        <p:pic>
          <p:nvPicPr>
            <p:cNvPr id="42" name="Picture 41">
              <a:extLst>
                <a:ext uri="{FF2B5EF4-FFF2-40B4-BE49-F238E27FC236}">
                  <a16:creationId xmlns:a16="http://schemas.microsoft.com/office/drawing/2014/main" id="{86A9FD5F-A719-42FC-9876-3B6CE07BDC2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45235" y="1037821"/>
              <a:ext cx="105311" cy="173908"/>
            </a:xfrm>
            <a:prstGeom prst="rect">
              <a:avLst/>
            </a:prstGeom>
          </p:spPr>
        </p:pic>
        <p:pic>
          <p:nvPicPr>
            <p:cNvPr id="43" name="Picture 42">
              <a:extLst>
                <a:ext uri="{FF2B5EF4-FFF2-40B4-BE49-F238E27FC236}">
                  <a16:creationId xmlns:a16="http://schemas.microsoft.com/office/drawing/2014/main" id="{5575F828-0670-4048-A99B-C4A38837732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03277" y="1037821"/>
              <a:ext cx="105311" cy="173908"/>
            </a:xfrm>
            <a:prstGeom prst="rect">
              <a:avLst/>
            </a:prstGeom>
          </p:spPr>
        </p:pic>
        <p:pic>
          <p:nvPicPr>
            <p:cNvPr id="44" name="Picture 43">
              <a:extLst>
                <a:ext uri="{FF2B5EF4-FFF2-40B4-BE49-F238E27FC236}">
                  <a16:creationId xmlns:a16="http://schemas.microsoft.com/office/drawing/2014/main" id="{59E74CAA-66FD-4283-97D4-EAAF761CF20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05678" y="1037821"/>
              <a:ext cx="105311" cy="173908"/>
            </a:xfrm>
            <a:prstGeom prst="rect">
              <a:avLst/>
            </a:prstGeom>
          </p:spPr>
        </p:pic>
        <p:pic>
          <p:nvPicPr>
            <p:cNvPr id="45" name="Picture 44">
              <a:extLst>
                <a:ext uri="{FF2B5EF4-FFF2-40B4-BE49-F238E27FC236}">
                  <a16:creationId xmlns:a16="http://schemas.microsoft.com/office/drawing/2014/main" id="{63131B79-85B7-48F0-B92B-D2B8A10E771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61424" y="1037821"/>
              <a:ext cx="105311" cy="173908"/>
            </a:xfrm>
            <a:prstGeom prst="rect">
              <a:avLst/>
            </a:prstGeom>
          </p:spPr>
        </p:pic>
        <p:pic>
          <p:nvPicPr>
            <p:cNvPr id="46" name="Picture 45">
              <a:extLst>
                <a:ext uri="{FF2B5EF4-FFF2-40B4-BE49-F238E27FC236}">
                  <a16:creationId xmlns:a16="http://schemas.microsoft.com/office/drawing/2014/main" id="{954B0382-C4E7-43DE-9315-C691692D6F7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16026" y="1037821"/>
              <a:ext cx="105311" cy="173908"/>
            </a:xfrm>
            <a:prstGeom prst="rect">
              <a:avLst/>
            </a:prstGeom>
          </p:spPr>
        </p:pic>
        <p:pic>
          <p:nvPicPr>
            <p:cNvPr id="47" name="Picture 46">
              <a:extLst>
                <a:ext uri="{FF2B5EF4-FFF2-40B4-BE49-F238E27FC236}">
                  <a16:creationId xmlns:a16="http://schemas.microsoft.com/office/drawing/2014/main" id="{F6C53EAB-DC0F-432E-8A46-77CAEBE6971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24412" y="1037821"/>
              <a:ext cx="105311" cy="173908"/>
            </a:xfrm>
            <a:prstGeom prst="rect">
              <a:avLst/>
            </a:prstGeom>
          </p:spPr>
        </p:pic>
        <p:pic>
          <p:nvPicPr>
            <p:cNvPr id="48" name="Picture 47">
              <a:extLst>
                <a:ext uri="{FF2B5EF4-FFF2-40B4-BE49-F238E27FC236}">
                  <a16:creationId xmlns:a16="http://schemas.microsoft.com/office/drawing/2014/main" id="{CA921FF2-B652-4805-A1A4-926BC0358AF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19503" y="1037821"/>
              <a:ext cx="105311" cy="173908"/>
            </a:xfrm>
            <a:prstGeom prst="rect">
              <a:avLst/>
            </a:prstGeom>
          </p:spPr>
        </p:pic>
        <p:pic>
          <p:nvPicPr>
            <p:cNvPr id="49" name="Picture 48">
              <a:extLst>
                <a:ext uri="{FF2B5EF4-FFF2-40B4-BE49-F238E27FC236}">
                  <a16:creationId xmlns:a16="http://schemas.microsoft.com/office/drawing/2014/main" id="{E5FB55C8-CAB1-40AA-A607-CB849071B34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30614" y="1037821"/>
              <a:ext cx="105311" cy="173908"/>
            </a:xfrm>
            <a:prstGeom prst="rect">
              <a:avLst/>
            </a:prstGeom>
          </p:spPr>
        </p:pic>
        <p:pic>
          <p:nvPicPr>
            <p:cNvPr id="50" name="Picture 49">
              <a:extLst>
                <a:ext uri="{FF2B5EF4-FFF2-40B4-BE49-F238E27FC236}">
                  <a16:creationId xmlns:a16="http://schemas.microsoft.com/office/drawing/2014/main" id="{346B07AE-D353-414F-8EBC-F2E0E43F9D6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01671" y="1037821"/>
              <a:ext cx="105311" cy="173908"/>
            </a:xfrm>
            <a:prstGeom prst="rect">
              <a:avLst/>
            </a:prstGeom>
          </p:spPr>
        </p:pic>
        <p:pic>
          <p:nvPicPr>
            <p:cNvPr id="51" name="Picture 50">
              <a:extLst>
                <a:ext uri="{FF2B5EF4-FFF2-40B4-BE49-F238E27FC236}">
                  <a16:creationId xmlns:a16="http://schemas.microsoft.com/office/drawing/2014/main" id="{D3A59941-A621-401B-BDF8-4A84E319274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40242" y="1037821"/>
              <a:ext cx="105311" cy="173908"/>
            </a:xfrm>
            <a:prstGeom prst="rect">
              <a:avLst/>
            </a:prstGeom>
          </p:spPr>
        </p:pic>
        <p:pic>
          <p:nvPicPr>
            <p:cNvPr id="52" name="Picture 51">
              <a:extLst>
                <a:ext uri="{FF2B5EF4-FFF2-40B4-BE49-F238E27FC236}">
                  <a16:creationId xmlns:a16="http://schemas.microsoft.com/office/drawing/2014/main" id="{FD9E202E-1533-48B0-9C3D-41212ACE506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49061" y="1037821"/>
              <a:ext cx="105311" cy="173908"/>
            </a:xfrm>
            <a:prstGeom prst="rect">
              <a:avLst/>
            </a:prstGeom>
          </p:spPr>
        </p:pic>
        <p:pic>
          <p:nvPicPr>
            <p:cNvPr id="53" name="Picture 52">
              <a:extLst>
                <a:ext uri="{FF2B5EF4-FFF2-40B4-BE49-F238E27FC236}">
                  <a16:creationId xmlns:a16="http://schemas.microsoft.com/office/drawing/2014/main" id="{B19CC9A7-663A-4FD5-9D04-F16AD07F057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84200" y="1037821"/>
              <a:ext cx="105311" cy="173908"/>
            </a:xfrm>
            <a:prstGeom prst="rect">
              <a:avLst/>
            </a:prstGeom>
          </p:spPr>
        </p:pic>
        <p:pic>
          <p:nvPicPr>
            <p:cNvPr id="54" name="Picture 53">
              <a:extLst>
                <a:ext uri="{FF2B5EF4-FFF2-40B4-BE49-F238E27FC236}">
                  <a16:creationId xmlns:a16="http://schemas.microsoft.com/office/drawing/2014/main" id="{D3ED38CD-4F36-49BE-BF47-FC70F88A1FC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73561" y="1037821"/>
              <a:ext cx="105311" cy="173908"/>
            </a:xfrm>
            <a:prstGeom prst="rect">
              <a:avLst/>
            </a:prstGeom>
          </p:spPr>
        </p:pic>
        <p:pic>
          <p:nvPicPr>
            <p:cNvPr id="55" name="Picture 54">
              <a:extLst>
                <a:ext uri="{FF2B5EF4-FFF2-40B4-BE49-F238E27FC236}">
                  <a16:creationId xmlns:a16="http://schemas.microsoft.com/office/drawing/2014/main" id="{AD5ED96E-B790-4A99-8FCF-A3B98D8FDEB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74366" y="1037821"/>
              <a:ext cx="105311" cy="173908"/>
            </a:xfrm>
            <a:prstGeom prst="rect">
              <a:avLst/>
            </a:prstGeom>
          </p:spPr>
        </p:pic>
        <p:pic>
          <p:nvPicPr>
            <p:cNvPr id="56" name="Picture 55">
              <a:extLst>
                <a:ext uri="{FF2B5EF4-FFF2-40B4-BE49-F238E27FC236}">
                  <a16:creationId xmlns:a16="http://schemas.microsoft.com/office/drawing/2014/main" id="{3A2D7D5B-0405-4B51-956C-E21752B36E3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33973" y="1037821"/>
              <a:ext cx="105311" cy="173908"/>
            </a:xfrm>
            <a:prstGeom prst="rect">
              <a:avLst/>
            </a:prstGeom>
          </p:spPr>
        </p:pic>
        <p:pic>
          <p:nvPicPr>
            <p:cNvPr id="57" name="Picture 56">
              <a:extLst>
                <a:ext uri="{FF2B5EF4-FFF2-40B4-BE49-F238E27FC236}">
                  <a16:creationId xmlns:a16="http://schemas.microsoft.com/office/drawing/2014/main" id="{6A7A04EE-B1FD-42F2-9E3F-A87B43AB9CB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61543" y="1037821"/>
              <a:ext cx="105311" cy="173908"/>
            </a:xfrm>
            <a:prstGeom prst="rect">
              <a:avLst/>
            </a:prstGeom>
          </p:spPr>
        </p:pic>
        <p:pic>
          <p:nvPicPr>
            <p:cNvPr id="58" name="Picture 57">
              <a:extLst>
                <a:ext uri="{FF2B5EF4-FFF2-40B4-BE49-F238E27FC236}">
                  <a16:creationId xmlns:a16="http://schemas.microsoft.com/office/drawing/2014/main" id="{C80911BA-D82D-4929-AF53-BCF735EA65D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14287" y="1037821"/>
              <a:ext cx="105311" cy="173908"/>
            </a:xfrm>
            <a:prstGeom prst="rect">
              <a:avLst/>
            </a:prstGeom>
          </p:spPr>
        </p:pic>
        <p:pic>
          <p:nvPicPr>
            <p:cNvPr id="59" name="Picture 58">
              <a:extLst>
                <a:ext uri="{FF2B5EF4-FFF2-40B4-BE49-F238E27FC236}">
                  <a16:creationId xmlns:a16="http://schemas.microsoft.com/office/drawing/2014/main" id="{AA83BDEF-E554-4C07-997B-5EF91278191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18535" y="1037821"/>
              <a:ext cx="105311" cy="173908"/>
            </a:xfrm>
            <a:prstGeom prst="rect">
              <a:avLst/>
            </a:prstGeom>
          </p:spPr>
        </p:pic>
        <p:pic>
          <p:nvPicPr>
            <p:cNvPr id="60" name="Picture 59">
              <a:extLst>
                <a:ext uri="{FF2B5EF4-FFF2-40B4-BE49-F238E27FC236}">
                  <a16:creationId xmlns:a16="http://schemas.microsoft.com/office/drawing/2014/main" id="{98D154CB-1C5D-43E2-ADD1-60568931ED9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66267" y="1037821"/>
              <a:ext cx="105311" cy="173908"/>
            </a:xfrm>
            <a:prstGeom prst="rect">
              <a:avLst/>
            </a:prstGeom>
          </p:spPr>
        </p:pic>
        <p:pic>
          <p:nvPicPr>
            <p:cNvPr id="61" name="Picture 60">
              <a:extLst>
                <a:ext uri="{FF2B5EF4-FFF2-40B4-BE49-F238E27FC236}">
                  <a16:creationId xmlns:a16="http://schemas.microsoft.com/office/drawing/2014/main" id="{B21CB0E4-D810-499A-AFC8-F1BAFCBD1BE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58629" y="1037821"/>
              <a:ext cx="105311" cy="173908"/>
            </a:xfrm>
            <a:prstGeom prst="rect">
              <a:avLst/>
            </a:prstGeom>
          </p:spPr>
        </p:pic>
        <p:pic>
          <p:nvPicPr>
            <p:cNvPr id="62" name="Picture 61">
              <a:extLst>
                <a:ext uri="{FF2B5EF4-FFF2-40B4-BE49-F238E27FC236}">
                  <a16:creationId xmlns:a16="http://schemas.microsoft.com/office/drawing/2014/main" id="{94A15DF9-5956-4F6D-B952-0BFCB03345F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67443" y="1037821"/>
              <a:ext cx="105311" cy="173908"/>
            </a:xfrm>
            <a:prstGeom prst="rect">
              <a:avLst/>
            </a:prstGeom>
          </p:spPr>
        </p:pic>
        <p:pic>
          <p:nvPicPr>
            <p:cNvPr id="63" name="Picture 62">
              <a:extLst>
                <a:ext uri="{FF2B5EF4-FFF2-40B4-BE49-F238E27FC236}">
                  <a16:creationId xmlns:a16="http://schemas.microsoft.com/office/drawing/2014/main" id="{CB4F7429-43A3-4C4A-8518-8C180B8BC9F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64103" y="1037821"/>
              <a:ext cx="105311" cy="173908"/>
            </a:xfrm>
            <a:prstGeom prst="rect">
              <a:avLst/>
            </a:prstGeom>
          </p:spPr>
        </p:pic>
        <p:pic>
          <p:nvPicPr>
            <p:cNvPr id="64" name="Picture 63">
              <a:extLst>
                <a:ext uri="{FF2B5EF4-FFF2-40B4-BE49-F238E27FC236}">
                  <a16:creationId xmlns:a16="http://schemas.microsoft.com/office/drawing/2014/main" id="{C8BE7F6A-4B9F-46B6-86AC-6881F07932C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29258" y="1037821"/>
              <a:ext cx="105311" cy="173908"/>
            </a:xfrm>
            <a:prstGeom prst="rect">
              <a:avLst/>
            </a:prstGeom>
          </p:spPr>
        </p:pic>
        <p:pic>
          <p:nvPicPr>
            <p:cNvPr id="65" name="Picture 64">
              <a:extLst>
                <a:ext uri="{FF2B5EF4-FFF2-40B4-BE49-F238E27FC236}">
                  <a16:creationId xmlns:a16="http://schemas.microsoft.com/office/drawing/2014/main" id="{A5BE944E-3430-478A-BE00-78B236965F7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61223" y="1037821"/>
              <a:ext cx="105311" cy="173908"/>
            </a:xfrm>
            <a:prstGeom prst="rect">
              <a:avLst/>
            </a:prstGeom>
          </p:spPr>
        </p:pic>
        <p:pic>
          <p:nvPicPr>
            <p:cNvPr id="66" name="Picture 65">
              <a:extLst>
                <a:ext uri="{FF2B5EF4-FFF2-40B4-BE49-F238E27FC236}">
                  <a16:creationId xmlns:a16="http://schemas.microsoft.com/office/drawing/2014/main" id="{90D61081-AB47-45EA-99D3-6DCEC83547B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00503" y="1037821"/>
              <a:ext cx="105311" cy="173908"/>
            </a:xfrm>
            <a:prstGeom prst="rect">
              <a:avLst/>
            </a:prstGeom>
          </p:spPr>
        </p:pic>
        <p:pic>
          <p:nvPicPr>
            <p:cNvPr id="67" name="Picture 66">
              <a:extLst>
                <a:ext uri="{FF2B5EF4-FFF2-40B4-BE49-F238E27FC236}">
                  <a16:creationId xmlns:a16="http://schemas.microsoft.com/office/drawing/2014/main" id="{22E034FA-13A6-45C5-A9C8-BE71D662F20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96115" y="1037821"/>
              <a:ext cx="105311" cy="173908"/>
            </a:xfrm>
            <a:prstGeom prst="rect">
              <a:avLst/>
            </a:prstGeom>
          </p:spPr>
        </p:pic>
      </p:grpSp>
      <p:sp>
        <p:nvSpPr>
          <p:cNvPr id="68" name="TextBox 67">
            <a:extLst>
              <a:ext uri="{FF2B5EF4-FFF2-40B4-BE49-F238E27FC236}">
                <a16:creationId xmlns:a16="http://schemas.microsoft.com/office/drawing/2014/main" id="{BF6EE435-5238-4315-BBAF-22367EC419D4}"/>
              </a:ext>
            </a:extLst>
          </p:cNvPr>
          <p:cNvSpPr txBox="1"/>
          <p:nvPr/>
        </p:nvSpPr>
        <p:spPr>
          <a:xfrm>
            <a:off x="3349813" y="2815693"/>
            <a:ext cx="1481193" cy="276999"/>
          </a:xfrm>
          <a:prstGeom prst="rect">
            <a:avLst/>
          </a:prstGeom>
          <a:noFill/>
        </p:spPr>
        <p:txBody>
          <a:bodyPr wrap="square" rtlCol="0">
            <a:spAutoFit/>
          </a:bodyPr>
          <a:lstStyle/>
          <a:p>
            <a:r>
              <a:rPr lang="en-US" sz="1200" b="1" dirty="0">
                <a:solidFill>
                  <a:srgbClr val="000000"/>
                </a:solidFill>
                <a:latin typeface="Arial" panose="020B0604020202020204" pitchFamily="34" charset="0"/>
                <a:cs typeface="Arial" panose="020B0604020202020204" pitchFamily="34" charset="0"/>
              </a:rPr>
              <a:t>Rustler - Salado</a:t>
            </a:r>
          </a:p>
        </p:txBody>
      </p:sp>
      <p:sp>
        <p:nvSpPr>
          <p:cNvPr id="69" name="Rectangle 68">
            <a:extLst>
              <a:ext uri="{FF2B5EF4-FFF2-40B4-BE49-F238E27FC236}">
                <a16:creationId xmlns:a16="http://schemas.microsoft.com/office/drawing/2014/main" id="{9F9D988F-115B-4227-85CC-EF8E8D85CCC2}"/>
              </a:ext>
            </a:extLst>
          </p:cNvPr>
          <p:cNvSpPr/>
          <p:nvPr/>
        </p:nvSpPr>
        <p:spPr>
          <a:xfrm>
            <a:off x="6749898" y="4678342"/>
            <a:ext cx="2444750" cy="1044575"/>
          </a:xfrm>
          <a:prstGeom prst="rect">
            <a:avLst/>
          </a:prstGeom>
          <a:solidFill>
            <a:srgbClr val="FFFFFF"/>
          </a:solidFill>
          <a:ln w="25400" cap="flat" cmpd="sng" algn="ctr">
            <a:noFill/>
            <a:prstDash val="solid"/>
          </a:ln>
          <a:effectLst/>
        </p:spPr>
        <p:txBody>
          <a:bodyPr anchor="ctr"/>
          <a:lstStyle/>
          <a:p>
            <a:pPr algn="ctr" eaLnBrk="0" fontAlgn="base" hangingPunct="0">
              <a:spcBef>
                <a:spcPct val="0"/>
              </a:spcBef>
              <a:spcAft>
                <a:spcPct val="0"/>
              </a:spcAft>
              <a:defRPr/>
            </a:pPr>
            <a:endParaRPr lang="en-US" kern="0">
              <a:solidFill>
                <a:srgbClr val="FFFFFF"/>
              </a:solidFill>
              <a:latin typeface="Trebuchet MS"/>
            </a:endParaRPr>
          </a:p>
        </p:txBody>
      </p:sp>
      <p:pic>
        <p:nvPicPr>
          <p:cNvPr id="70" name="Picture 14">
            <a:extLst>
              <a:ext uri="{FF2B5EF4-FFF2-40B4-BE49-F238E27FC236}">
                <a16:creationId xmlns:a16="http://schemas.microsoft.com/office/drawing/2014/main" id="{07C30D6D-DE6E-41C3-B090-0F66124D32F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66576" y="4708935"/>
            <a:ext cx="5312788" cy="17862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1" name="TextBox 70">
            <a:extLst>
              <a:ext uri="{FF2B5EF4-FFF2-40B4-BE49-F238E27FC236}">
                <a16:creationId xmlns:a16="http://schemas.microsoft.com/office/drawing/2014/main" id="{6752ECD3-A926-421C-824A-F55627E37F3B}"/>
              </a:ext>
            </a:extLst>
          </p:cNvPr>
          <p:cNvSpPr txBox="1"/>
          <p:nvPr/>
        </p:nvSpPr>
        <p:spPr>
          <a:xfrm rot="633032">
            <a:off x="3005480" y="3871796"/>
            <a:ext cx="1481193" cy="233397"/>
          </a:xfrm>
          <a:prstGeom prst="rect">
            <a:avLst/>
          </a:prstGeom>
          <a:noFill/>
        </p:spPr>
        <p:txBody>
          <a:bodyPr wrap="square" rtlCol="0">
            <a:spAutoFit/>
          </a:bodyPr>
          <a:lstStyle/>
          <a:p>
            <a:pPr algn="ctr">
              <a:lnSpc>
                <a:spcPts val="1100"/>
              </a:lnSpc>
            </a:pPr>
            <a:r>
              <a:rPr lang="en-US" sz="1200" b="1" dirty="0">
                <a:solidFill>
                  <a:srgbClr val="FFFFFF"/>
                </a:solidFill>
                <a:latin typeface="Arial" panose="020B0604020202020204" pitchFamily="34" charset="0"/>
                <a:cs typeface="Arial" panose="020B0604020202020204" pitchFamily="34" charset="0"/>
              </a:rPr>
              <a:t>Bone Spring</a:t>
            </a:r>
          </a:p>
        </p:txBody>
      </p:sp>
      <p:sp>
        <p:nvSpPr>
          <p:cNvPr id="72" name="TextBox 71">
            <a:extLst>
              <a:ext uri="{FF2B5EF4-FFF2-40B4-BE49-F238E27FC236}">
                <a16:creationId xmlns:a16="http://schemas.microsoft.com/office/drawing/2014/main" id="{75B36F42-0C16-4FB3-AAC1-696D06D74FA2}"/>
              </a:ext>
            </a:extLst>
          </p:cNvPr>
          <p:cNvSpPr txBox="1"/>
          <p:nvPr/>
        </p:nvSpPr>
        <p:spPr>
          <a:xfrm rot="750195">
            <a:off x="2724222" y="5170002"/>
            <a:ext cx="941238" cy="224357"/>
          </a:xfrm>
          <a:prstGeom prst="rect">
            <a:avLst/>
          </a:prstGeom>
          <a:noFill/>
        </p:spPr>
        <p:txBody>
          <a:bodyPr wrap="square" rtlCol="0">
            <a:spAutoFit/>
          </a:bodyPr>
          <a:lstStyle/>
          <a:p>
            <a:pPr algn="ctr">
              <a:lnSpc>
                <a:spcPts val="1100"/>
              </a:lnSpc>
            </a:pPr>
            <a:r>
              <a:rPr lang="en-US" sz="900" b="1" dirty="0" err="1">
                <a:solidFill>
                  <a:srgbClr val="000000"/>
                </a:solidFill>
                <a:latin typeface="Arial" panose="020B0604020202020204" pitchFamily="34" charset="0"/>
                <a:cs typeface="Arial" panose="020B0604020202020204" pitchFamily="34" charset="0"/>
              </a:rPr>
              <a:t>Ellenburger</a:t>
            </a:r>
            <a:endParaRPr lang="en-US" sz="900" b="1" dirty="0">
              <a:solidFill>
                <a:srgbClr val="000000"/>
              </a:solidFill>
              <a:latin typeface="Arial" panose="020B0604020202020204" pitchFamily="34" charset="0"/>
              <a:cs typeface="Arial" panose="020B0604020202020204" pitchFamily="34" charset="0"/>
            </a:endParaRPr>
          </a:p>
        </p:txBody>
      </p:sp>
      <p:sp>
        <p:nvSpPr>
          <p:cNvPr id="73" name="TextBox 72">
            <a:extLst>
              <a:ext uri="{FF2B5EF4-FFF2-40B4-BE49-F238E27FC236}">
                <a16:creationId xmlns:a16="http://schemas.microsoft.com/office/drawing/2014/main" id="{D22998EE-D713-4B01-9387-809818F83D14}"/>
              </a:ext>
            </a:extLst>
          </p:cNvPr>
          <p:cNvSpPr txBox="1"/>
          <p:nvPr/>
        </p:nvSpPr>
        <p:spPr>
          <a:xfrm>
            <a:off x="3181842" y="4377350"/>
            <a:ext cx="1481193" cy="233397"/>
          </a:xfrm>
          <a:prstGeom prst="rect">
            <a:avLst/>
          </a:prstGeom>
          <a:noFill/>
        </p:spPr>
        <p:txBody>
          <a:bodyPr wrap="square" rtlCol="0">
            <a:spAutoFit/>
          </a:bodyPr>
          <a:lstStyle/>
          <a:p>
            <a:pPr algn="ctr">
              <a:lnSpc>
                <a:spcPts val="1100"/>
              </a:lnSpc>
            </a:pPr>
            <a:r>
              <a:rPr lang="en-US" sz="1200" b="1" dirty="0" err="1">
                <a:solidFill>
                  <a:srgbClr val="000000"/>
                </a:solidFill>
                <a:latin typeface="Arial" panose="020B0604020202020204" pitchFamily="34" charset="0"/>
                <a:cs typeface="Arial" panose="020B0604020202020204" pitchFamily="34" charset="0"/>
              </a:rPr>
              <a:t>Wolfcamp</a:t>
            </a:r>
            <a:endParaRPr lang="en-US" sz="1200" b="1" dirty="0">
              <a:solidFill>
                <a:srgbClr val="000000"/>
              </a:solidFill>
              <a:latin typeface="Arial" panose="020B0604020202020204" pitchFamily="34" charset="0"/>
              <a:cs typeface="Arial" panose="020B0604020202020204" pitchFamily="34" charset="0"/>
            </a:endParaRPr>
          </a:p>
        </p:txBody>
      </p:sp>
      <p:sp>
        <p:nvSpPr>
          <p:cNvPr id="74" name="TextBox 73">
            <a:extLst>
              <a:ext uri="{FF2B5EF4-FFF2-40B4-BE49-F238E27FC236}">
                <a16:creationId xmlns:a16="http://schemas.microsoft.com/office/drawing/2014/main" id="{5E865401-480D-4116-AC10-FD42727184CE}"/>
              </a:ext>
            </a:extLst>
          </p:cNvPr>
          <p:cNvSpPr txBox="1"/>
          <p:nvPr/>
        </p:nvSpPr>
        <p:spPr>
          <a:xfrm rot="633032">
            <a:off x="3005479" y="3683005"/>
            <a:ext cx="1481193" cy="224357"/>
          </a:xfrm>
          <a:prstGeom prst="rect">
            <a:avLst/>
          </a:prstGeom>
          <a:noFill/>
        </p:spPr>
        <p:txBody>
          <a:bodyPr wrap="square" rtlCol="0">
            <a:spAutoFit/>
          </a:bodyPr>
          <a:lstStyle/>
          <a:p>
            <a:pPr algn="ctr">
              <a:lnSpc>
                <a:spcPts val="1100"/>
              </a:lnSpc>
            </a:pPr>
            <a:r>
              <a:rPr lang="en-US" sz="900" b="1" dirty="0">
                <a:solidFill>
                  <a:srgbClr val="FFFFFF"/>
                </a:solidFill>
                <a:latin typeface="Arial" panose="020B0604020202020204" pitchFamily="34" charset="0"/>
                <a:cs typeface="Arial" panose="020B0604020202020204" pitchFamily="34" charset="0"/>
              </a:rPr>
              <a:t>Avalon</a:t>
            </a:r>
          </a:p>
        </p:txBody>
      </p:sp>
      <p:sp>
        <p:nvSpPr>
          <p:cNvPr id="75" name="TextBox 74">
            <a:extLst>
              <a:ext uri="{FF2B5EF4-FFF2-40B4-BE49-F238E27FC236}">
                <a16:creationId xmlns:a16="http://schemas.microsoft.com/office/drawing/2014/main" id="{B7AF5298-FF26-4BF3-8851-398A60DBBAAD}"/>
              </a:ext>
            </a:extLst>
          </p:cNvPr>
          <p:cNvSpPr txBox="1"/>
          <p:nvPr/>
        </p:nvSpPr>
        <p:spPr>
          <a:xfrm>
            <a:off x="4521741" y="4642788"/>
            <a:ext cx="681236" cy="224357"/>
          </a:xfrm>
          <a:prstGeom prst="rect">
            <a:avLst/>
          </a:prstGeom>
          <a:noFill/>
        </p:spPr>
        <p:txBody>
          <a:bodyPr wrap="square" rtlCol="0">
            <a:spAutoFit/>
          </a:bodyPr>
          <a:lstStyle/>
          <a:p>
            <a:pPr algn="ctr">
              <a:lnSpc>
                <a:spcPts val="1100"/>
              </a:lnSpc>
            </a:pPr>
            <a:r>
              <a:rPr lang="en-US" sz="900" b="1" dirty="0">
                <a:solidFill>
                  <a:srgbClr val="000000"/>
                </a:solidFill>
                <a:latin typeface="Arial" panose="020B0604020202020204" pitchFamily="34" charset="0"/>
                <a:cs typeface="Arial" panose="020B0604020202020204" pitchFamily="34" charset="0"/>
              </a:rPr>
              <a:t>Strawn</a:t>
            </a:r>
          </a:p>
        </p:txBody>
      </p:sp>
      <p:cxnSp>
        <p:nvCxnSpPr>
          <p:cNvPr id="76" name="Straight Connector 75">
            <a:extLst>
              <a:ext uri="{FF2B5EF4-FFF2-40B4-BE49-F238E27FC236}">
                <a16:creationId xmlns:a16="http://schemas.microsoft.com/office/drawing/2014/main" id="{660F34CC-3994-4CF2-9DA1-CC4D9F78584C}"/>
              </a:ext>
            </a:extLst>
          </p:cNvPr>
          <p:cNvCxnSpPr/>
          <p:nvPr/>
        </p:nvCxnSpPr>
        <p:spPr bwMode="auto">
          <a:xfrm>
            <a:off x="4673805" y="4630927"/>
            <a:ext cx="88707" cy="74001"/>
          </a:xfrm>
          <a:prstGeom prst="line">
            <a:avLst/>
          </a:prstGeom>
          <a:solidFill>
            <a:srgbClr val="C0C0C0"/>
          </a:solidFill>
          <a:ln w="12700" cap="flat" cmpd="sng" algn="ctr">
            <a:solidFill>
              <a:srgbClr val="000000"/>
            </a:solidFill>
            <a:prstDash val="solid"/>
            <a:round/>
            <a:headEnd type="none" w="med" len="med"/>
            <a:tailEnd type="none" w="med" len="med"/>
          </a:ln>
          <a:effectLst/>
        </p:spPr>
      </p:cxnSp>
      <p:sp>
        <p:nvSpPr>
          <p:cNvPr id="77" name="TextBox 76">
            <a:extLst>
              <a:ext uri="{FF2B5EF4-FFF2-40B4-BE49-F238E27FC236}">
                <a16:creationId xmlns:a16="http://schemas.microsoft.com/office/drawing/2014/main" id="{E14AE78E-CF4C-42A4-BB35-6EE5434C2AC0}"/>
              </a:ext>
            </a:extLst>
          </p:cNvPr>
          <p:cNvSpPr txBox="1"/>
          <p:nvPr/>
        </p:nvSpPr>
        <p:spPr>
          <a:xfrm>
            <a:off x="3721155" y="5207916"/>
            <a:ext cx="993981" cy="224357"/>
          </a:xfrm>
          <a:prstGeom prst="rect">
            <a:avLst/>
          </a:prstGeom>
          <a:noFill/>
        </p:spPr>
        <p:txBody>
          <a:bodyPr wrap="square" rtlCol="0">
            <a:spAutoFit/>
          </a:bodyPr>
          <a:lstStyle/>
          <a:p>
            <a:pPr algn="ctr">
              <a:lnSpc>
                <a:spcPts val="1100"/>
              </a:lnSpc>
            </a:pPr>
            <a:r>
              <a:rPr lang="en-US" sz="900" b="1" dirty="0">
                <a:solidFill>
                  <a:srgbClr val="000000"/>
                </a:solidFill>
                <a:latin typeface="Arial" panose="020B0604020202020204" pitchFamily="34" charset="0"/>
                <a:cs typeface="Arial" panose="020B0604020202020204" pitchFamily="34" charset="0"/>
              </a:rPr>
              <a:t>L. Paleozoic</a:t>
            </a:r>
          </a:p>
        </p:txBody>
      </p:sp>
      <p:sp>
        <p:nvSpPr>
          <p:cNvPr id="78" name="TextBox 77">
            <a:extLst>
              <a:ext uri="{FF2B5EF4-FFF2-40B4-BE49-F238E27FC236}">
                <a16:creationId xmlns:a16="http://schemas.microsoft.com/office/drawing/2014/main" id="{4D00A419-FD01-4F8D-9764-F4D7F11FF1E6}"/>
              </a:ext>
            </a:extLst>
          </p:cNvPr>
          <p:cNvSpPr txBox="1"/>
          <p:nvPr/>
        </p:nvSpPr>
        <p:spPr>
          <a:xfrm>
            <a:off x="3882912" y="4954185"/>
            <a:ext cx="681236" cy="224357"/>
          </a:xfrm>
          <a:prstGeom prst="rect">
            <a:avLst/>
          </a:prstGeom>
          <a:noFill/>
        </p:spPr>
        <p:txBody>
          <a:bodyPr wrap="square" rtlCol="0">
            <a:spAutoFit/>
          </a:bodyPr>
          <a:lstStyle/>
          <a:p>
            <a:pPr algn="ctr">
              <a:lnSpc>
                <a:spcPts val="1100"/>
              </a:lnSpc>
            </a:pPr>
            <a:r>
              <a:rPr lang="en-US" sz="900" b="1" dirty="0">
                <a:solidFill>
                  <a:srgbClr val="000000"/>
                </a:solidFill>
                <a:latin typeface="Arial" panose="020B0604020202020204" pitchFamily="34" charset="0"/>
                <a:cs typeface="Arial" panose="020B0604020202020204" pitchFamily="34" charset="0"/>
              </a:rPr>
              <a:t>Atoka</a:t>
            </a:r>
          </a:p>
        </p:txBody>
      </p:sp>
      <p:sp>
        <p:nvSpPr>
          <p:cNvPr id="79" name="TextBox 78">
            <a:extLst>
              <a:ext uri="{FF2B5EF4-FFF2-40B4-BE49-F238E27FC236}">
                <a16:creationId xmlns:a16="http://schemas.microsoft.com/office/drawing/2014/main" id="{AA66B907-5BF8-4184-AD55-31523F67C3AB}"/>
              </a:ext>
            </a:extLst>
          </p:cNvPr>
          <p:cNvSpPr txBox="1"/>
          <p:nvPr/>
        </p:nvSpPr>
        <p:spPr>
          <a:xfrm rot="21288041">
            <a:off x="9084728" y="3852059"/>
            <a:ext cx="933581" cy="233397"/>
          </a:xfrm>
          <a:prstGeom prst="rect">
            <a:avLst/>
          </a:prstGeom>
          <a:noFill/>
        </p:spPr>
        <p:txBody>
          <a:bodyPr wrap="square" rtlCol="0">
            <a:spAutoFit/>
          </a:bodyPr>
          <a:lstStyle/>
          <a:p>
            <a:pPr algn="ctr">
              <a:lnSpc>
                <a:spcPts val="1100"/>
              </a:lnSpc>
            </a:pPr>
            <a:r>
              <a:rPr lang="en-US" sz="1200" b="1" dirty="0" err="1">
                <a:solidFill>
                  <a:srgbClr val="000000"/>
                </a:solidFill>
                <a:latin typeface="Arial" panose="020B0604020202020204" pitchFamily="34" charset="0"/>
                <a:cs typeface="Arial" panose="020B0604020202020204" pitchFamily="34" charset="0"/>
              </a:rPr>
              <a:t>Wolfcamp</a:t>
            </a:r>
            <a:endParaRPr lang="en-US" sz="1200" b="1" dirty="0">
              <a:solidFill>
                <a:srgbClr val="000000"/>
              </a:solidFill>
              <a:latin typeface="Arial" panose="020B0604020202020204" pitchFamily="34" charset="0"/>
              <a:cs typeface="Arial" panose="020B0604020202020204" pitchFamily="34" charset="0"/>
            </a:endParaRPr>
          </a:p>
        </p:txBody>
      </p:sp>
      <p:sp>
        <p:nvSpPr>
          <p:cNvPr id="80" name="TextBox 79">
            <a:extLst>
              <a:ext uri="{FF2B5EF4-FFF2-40B4-BE49-F238E27FC236}">
                <a16:creationId xmlns:a16="http://schemas.microsoft.com/office/drawing/2014/main" id="{805DC5C9-31A7-4451-9974-F1FA1A0D07B5}"/>
              </a:ext>
            </a:extLst>
          </p:cNvPr>
          <p:cNvSpPr txBox="1"/>
          <p:nvPr/>
        </p:nvSpPr>
        <p:spPr>
          <a:xfrm rot="21288041">
            <a:off x="8433861" y="3668168"/>
            <a:ext cx="933581" cy="233397"/>
          </a:xfrm>
          <a:prstGeom prst="rect">
            <a:avLst/>
          </a:prstGeom>
          <a:noFill/>
        </p:spPr>
        <p:txBody>
          <a:bodyPr wrap="square" rtlCol="0">
            <a:spAutoFit/>
          </a:bodyPr>
          <a:lstStyle/>
          <a:p>
            <a:pPr algn="ctr">
              <a:lnSpc>
                <a:spcPts val="1100"/>
              </a:lnSpc>
            </a:pPr>
            <a:r>
              <a:rPr lang="en-US" sz="1200" b="1" dirty="0" err="1">
                <a:solidFill>
                  <a:srgbClr val="FFFFFF"/>
                </a:solidFill>
                <a:latin typeface="Arial" panose="020B0604020202020204" pitchFamily="34" charset="0"/>
                <a:cs typeface="Arial" panose="020B0604020202020204" pitchFamily="34" charset="0"/>
              </a:rPr>
              <a:t>Spraberry</a:t>
            </a:r>
            <a:endParaRPr lang="en-US" sz="1200" b="1" dirty="0">
              <a:solidFill>
                <a:srgbClr val="FFFFFF"/>
              </a:solidFill>
              <a:latin typeface="Arial" panose="020B0604020202020204" pitchFamily="34" charset="0"/>
              <a:cs typeface="Arial" panose="020B0604020202020204" pitchFamily="34" charset="0"/>
            </a:endParaRPr>
          </a:p>
        </p:txBody>
      </p:sp>
      <p:sp>
        <p:nvSpPr>
          <p:cNvPr id="81" name="TextBox 80">
            <a:extLst>
              <a:ext uri="{FF2B5EF4-FFF2-40B4-BE49-F238E27FC236}">
                <a16:creationId xmlns:a16="http://schemas.microsoft.com/office/drawing/2014/main" id="{83A5AF41-77D7-455F-BF8D-F861F566BABD}"/>
              </a:ext>
            </a:extLst>
          </p:cNvPr>
          <p:cNvSpPr txBox="1"/>
          <p:nvPr/>
        </p:nvSpPr>
        <p:spPr>
          <a:xfrm rot="21288041">
            <a:off x="9132876" y="3443805"/>
            <a:ext cx="1219911" cy="233397"/>
          </a:xfrm>
          <a:prstGeom prst="rect">
            <a:avLst/>
          </a:prstGeom>
          <a:noFill/>
        </p:spPr>
        <p:txBody>
          <a:bodyPr wrap="square" rtlCol="0">
            <a:spAutoFit/>
          </a:bodyPr>
          <a:lstStyle/>
          <a:p>
            <a:pPr algn="ctr">
              <a:lnSpc>
                <a:spcPts val="1100"/>
              </a:lnSpc>
            </a:pPr>
            <a:r>
              <a:rPr lang="en-US" sz="1100" b="1" dirty="0">
                <a:solidFill>
                  <a:srgbClr val="FFFFFF"/>
                </a:solidFill>
                <a:latin typeface="Arial" panose="020B0604020202020204" pitchFamily="34" charset="0"/>
                <a:cs typeface="Arial" panose="020B0604020202020204" pitchFamily="34" charset="0"/>
              </a:rPr>
              <a:t>U. </a:t>
            </a:r>
            <a:r>
              <a:rPr lang="en-US" sz="1100" b="1" dirty="0" err="1">
                <a:solidFill>
                  <a:srgbClr val="FFFFFF"/>
                </a:solidFill>
                <a:latin typeface="Arial" panose="020B0604020202020204" pitchFamily="34" charset="0"/>
                <a:cs typeface="Arial" panose="020B0604020202020204" pitchFamily="34" charset="0"/>
              </a:rPr>
              <a:t>Clearfork</a:t>
            </a:r>
            <a:endParaRPr lang="en-US" sz="1100" b="1" dirty="0">
              <a:solidFill>
                <a:srgbClr val="FFFFFF"/>
              </a:solidFill>
              <a:latin typeface="Arial" panose="020B0604020202020204" pitchFamily="34" charset="0"/>
              <a:cs typeface="Arial" panose="020B0604020202020204" pitchFamily="34" charset="0"/>
            </a:endParaRPr>
          </a:p>
        </p:txBody>
      </p:sp>
      <p:sp>
        <p:nvSpPr>
          <p:cNvPr id="82" name="TextBox 81">
            <a:extLst>
              <a:ext uri="{FF2B5EF4-FFF2-40B4-BE49-F238E27FC236}">
                <a16:creationId xmlns:a16="http://schemas.microsoft.com/office/drawing/2014/main" id="{BCD78F80-9F0A-47F0-97A2-5636692178DB}"/>
              </a:ext>
            </a:extLst>
          </p:cNvPr>
          <p:cNvSpPr txBox="1"/>
          <p:nvPr/>
        </p:nvSpPr>
        <p:spPr>
          <a:xfrm rot="21288041">
            <a:off x="7964475" y="3367989"/>
            <a:ext cx="1403933" cy="233397"/>
          </a:xfrm>
          <a:prstGeom prst="rect">
            <a:avLst/>
          </a:prstGeom>
          <a:noFill/>
        </p:spPr>
        <p:txBody>
          <a:bodyPr wrap="square" rtlCol="0">
            <a:spAutoFit/>
          </a:bodyPr>
          <a:lstStyle/>
          <a:p>
            <a:pPr algn="ctr">
              <a:lnSpc>
                <a:spcPts val="1100"/>
              </a:lnSpc>
            </a:pPr>
            <a:r>
              <a:rPr lang="en-US" sz="1200" b="1" dirty="0">
                <a:solidFill>
                  <a:srgbClr val="000000"/>
                </a:solidFill>
                <a:latin typeface="Arial" panose="020B0604020202020204" pitchFamily="34" charset="0"/>
                <a:cs typeface="Arial" panose="020B0604020202020204" pitchFamily="34" charset="0"/>
              </a:rPr>
              <a:t>San Andres</a:t>
            </a:r>
          </a:p>
        </p:txBody>
      </p:sp>
      <p:sp>
        <p:nvSpPr>
          <p:cNvPr id="83" name="TextBox 82">
            <a:extLst>
              <a:ext uri="{FF2B5EF4-FFF2-40B4-BE49-F238E27FC236}">
                <a16:creationId xmlns:a16="http://schemas.microsoft.com/office/drawing/2014/main" id="{169D5BE8-9167-4675-9D53-7B37EA16B216}"/>
              </a:ext>
            </a:extLst>
          </p:cNvPr>
          <p:cNvSpPr txBox="1"/>
          <p:nvPr/>
        </p:nvSpPr>
        <p:spPr>
          <a:xfrm rot="21288041">
            <a:off x="7546619" y="3154473"/>
            <a:ext cx="2147359" cy="233397"/>
          </a:xfrm>
          <a:prstGeom prst="rect">
            <a:avLst/>
          </a:prstGeom>
          <a:noFill/>
        </p:spPr>
        <p:txBody>
          <a:bodyPr wrap="square" rtlCol="0">
            <a:spAutoFit/>
          </a:bodyPr>
          <a:lstStyle/>
          <a:p>
            <a:pPr algn="ctr">
              <a:lnSpc>
                <a:spcPts val="1100"/>
              </a:lnSpc>
            </a:pPr>
            <a:r>
              <a:rPr lang="en-US" sz="1000" b="1" dirty="0">
                <a:solidFill>
                  <a:srgbClr val="000000"/>
                </a:solidFill>
                <a:latin typeface="Arial" panose="020B0604020202020204" pitchFamily="34" charset="0"/>
                <a:cs typeface="Arial" panose="020B0604020202020204" pitchFamily="34" charset="0"/>
              </a:rPr>
              <a:t>Seven Rivers-Queen-</a:t>
            </a:r>
            <a:r>
              <a:rPr lang="en-US" sz="1000" b="1" dirty="0" err="1">
                <a:solidFill>
                  <a:srgbClr val="000000"/>
                </a:solidFill>
                <a:latin typeface="Arial" panose="020B0604020202020204" pitchFamily="34" charset="0"/>
                <a:cs typeface="Arial" panose="020B0604020202020204" pitchFamily="34" charset="0"/>
              </a:rPr>
              <a:t>Grayburg</a:t>
            </a:r>
            <a:endParaRPr lang="en-US" sz="1000" b="1" dirty="0">
              <a:solidFill>
                <a:srgbClr val="000000"/>
              </a:solidFill>
              <a:latin typeface="Arial" panose="020B0604020202020204" pitchFamily="34" charset="0"/>
              <a:cs typeface="Arial" panose="020B0604020202020204" pitchFamily="34" charset="0"/>
            </a:endParaRPr>
          </a:p>
        </p:txBody>
      </p:sp>
      <p:sp>
        <p:nvSpPr>
          <p:cNvPr id="84" name="TextBox 83">
            <a:extLst>
              <a:ext uri="{FF2B5EF4-FFF2-40B4-BE49-F238E27FC236}">
                <a16:creationId xmlns:a16="http://schemas.microsoft.com/office/drawing/2014/main" id="{2830A487-56A8-4B79-93B5-265E6BF75EE2}"/>
              </a:ext>
            </a:extLst>
          </p:cNvPr>
          <p:cNvSpPr txBox="1"/>
          <p:nvPr/>
        </p:nvSpPr>
        <p:spPr>
          <a:xfrm rot="20986704">
            <a:off x="9136005" y="4195678"/>
            <a:ext cx="941238" cy="224357"/>
          </a:xfrm>
          <a:prstGeom prst="rect">
            <a:avLst/>
          </a:prstGeom>
          <a:noFill/>
        </p:spPr>
        <p:txBody>
          <a:bodyPr wrap="square" rtlCol="0">
            <a:spAutoFit/>
          </a:bodyPr>
          <a:lstStyle/>
          <a:p>
            <a:pPr algn="ctr">
              <a:lnSpc>
                <a:spcPts val="1100"/>
              </a:lnSpc>
            </a:pPr>
            <a:r>
              <a:rPr lang="en-US" sz="900" b="1" dirty="0" err="1">
                <a:solidFill>
                  <a:srgbClr val="000000"/>
                </a:solidFill>
                <a:latin typeface="Arial" panose="020B0604020202020204" pitchFamily="34" charset="0"/>
                <a:cs typeface="Arial" panose="020B0604020202020204" pitchFamily="34" charset="0"/>
              </a:rPr>
              <a:t>Ellenburger</a:t>
            </a:r>
            <a:endParaRPr lang="en-US" sz="900" b="1" dirty="0">
              <a:solidFill>
                <a:srgbClr val="000000"/>
              </a:solidFill>
              <a:latin typeface="Arial" panose="020B0604020202020204" pitchFamily="34" charset="0"/>
              <a:cs typeface="Arial" panose="020B0604020202020204" pitchFamily="34" charset="0"/>
            </a:endParaRPr>
          </a:p>
        </p:txBody>
      </p:sp>
      <p:sp>
        <p:nvSpPr>
          <p:cNvPr id="85" name="TextBox 84">
            <a:extLst>
              <a:ext uri="{FF2B5EF4-FFF2-40B4-BE49-F238E27FC236}">
                <a16:creationId xmlns:a16="http://schemas.microsoft.com/office/drawing/2014/main" id="{6ECF387E-4EEE-4E7B-85DD-9818D6B8DBA5}"/>
              </a:ext>
            </a:extLst>
          </p:cNvPr>
          <p:cNvSpPr txBox="1"/>
          <p:nvPr/>
        </p:nvSpPr>
        <p:spPr>
          <a:xfrm>
            <a:off x="4545249" y="5113573"/>
            <a:ext cx="681236" cy="298095"/>
          </a:xfrm>
          <a:prstGeom prst="rect">
            <a:avLst/>
          </a:prstGeom>
          <a:noFill/>
        </p:spPr>
        <p:txBody>
          <a:bodyPr wrap="square" rtlCol="0">
            <a:spAutoFit/>
          </a:bodyPr>
          <a:lstStyle/>
          <a:p>
            <a:pPr algn="ctr">
              <a:lnSpc>
                <a:spcPts val="800"/>
              </a:lnSpc>
            </a:pPr>
            <a:r>
              <a:rPr lang="en-US" sz="900" b="1" dirty="0">
                <a:solidFill>
                  <a:srgbClr val="000000"/>
                </a:solidFill>
                <a:latin typeface="Arial" panose="020B0604020202020204" pitchFamily="34" charset="0"/>
                <a:cs typeface="Arial" panose="020B0604020202020204" pitchFamily="34" charset="0"/>
              </a:rPr>
              <a:t>Wood-</a:t>
            </a:r>
          </a:p>
          <a:p>
            <a:pPr algn="ctr">
              <a:lnSpc>
                <a:spcPts val="800"/>
              </a:lnSpc>
            </a:pPr>
            <a:r>
              <a:rPr lang="en-US" sz="900" b="1" dirty="0">
                <a:solidFill>
                  <a:srgbClr val="000000"/>
                </a:solidFill>
                <a:latin typeface="Arial" panose="020B0604020202020204" pitchFamily="34" charset="0"/>
                <a:cs typeface="Arial" panose="020B0604020202020204" pitchFamily="34" charset="0"/>
              </a:rPr>
              <a:t>ford</a:t>
            </a:r>
          </a:p>
        </p:txBody>
      </p:sp>
      <p:cxnSp>
        <p:nvCxnSpPr>
          <p:cNvPr id="86" name="Straight Connector 85">
            <a:extLst>
              <a:ext uri="{FF2B5EF4-FFF2-40B4-BE49-F238E27FC236}">
                <a16:creationId xmlns:a16="http://schemas.microsoft.com/office/drawing/2014/main" id="{11AEF758-B551-4905-8202-27248DCC28DB}"/>
              </a:ext>
            </a:extLst>
          </p:cNvPr>
          <p:cNvCxnSpPr/>
          <p:nvPr/>
        </p:nvCxnSpPr>
        <p:spPr bwMode="auto">
          <a:xfrm>
            <a:off x="4864957" y="5044456"/>
            <a:ext cx="35754" cy="98953"/>
          </a:xfrm>
          <a:prstGeom prst="line">
            <a:avLst/>
          </a:prstGeom>
          <a:solidFill>
            <a:srgbClr val="C0C0C0"/>
          </a:solidFill>
          <a:ln w="12700" cap="flat" cmpd="sng" algn="ctr">
            <a:solidFill>
              <a:srgbClr val="000000"/>
            </a:solidFill>
            <a:prstDash val="solid"/>
            <a:round/>
            <a:headEnd type="none" w="med" len="med"/>
            <a:tailEnd type="none" w="med" len="med"/>
          </a:ln>
          <a:effectLst/>
        </p:spPr>
      </p:cxnSp>
      <p:sp>
        <p:nvSpPr>
          <p:cNvPr id="87" name="Freeform 180">
            <a:extLst>
              <a:ext uri="{FF2B5EF4-FFF2-40B4-BE49-F238E27FC236}">
                <a16:creationId xmlns:a16="http://schemas.microsoft.com/office/drawing/2014/main" id="{C7803F2B-1979-4BB3-A564-AE7E6E6EF70A}"/>
              </a:ext>
            </a:extLst>
          </p:cNvPr>
          <p:cNvSpPr/>
          <p:nvPr/>
        </p:nvSpPr>
        <p:spPr>
          <a:xfrm>
            <a:off x="5232151" y="3315379"/>
            <a:ext cx="1842968" cy="214803"/>
          </a:xfrm>
          <a:custGeom>
            <a:avLst/>
            <a:gdLst>
              <a:gd name="connsiteX0" fmla="*/ 0 w 1787690"/>
              <a:gd name="connsiteY0" fmla="*/ 35404 h 184898"/>
              <a:gd name="connsiteX1" fmla="*/ 139527 w 1787690"/>
              <a:gd name="connsiteY1" fmla="*/ 29175 h 184898"/>
              <a:gd name="connsiteX2" fmla="*/ 235452 w 1787690"/>
              <a:gd name="connsiteY2" fmla="*/ 11735 h 184898"/>
              <a:gd name="connsiteX3" fmla="*/ 308953 w 1787690"/>
              <a:gd name="connsiteY3" fmla="*/ 9243 h 184898"/>
              <a:gd name="connsiteX4" fmla="*/ 373733 w 1787690"/>
              <a:gd name="connsiteY4" fmla="*/ 45371 h 184898"/>
              <a:gd name="connsiteX5" fmla="*/ 416090 w 1787690"/>
              <a:gd name="connsiteY5" fmla="*/ 71532 h 184898"/>
              <a:gd name="connsiteX6" fmla="*/ 505786 w 1787690"/>
              <a:gd name="connsiteY6" fmla="*/ 80252 h 184898"/>
              <a:gd name="connsiteX7" fmla="*/ 640330 w 1787690"/>
              <a:gd name="connsiteY7" fmla="*/ 81498 h 184898"/>
              <a:gd name="connsiteX8" fmla="*/ 727534 w 1787690"/>
              <a:gd name="connsiteY8" fmla="*/ 81498 h 184898"/>
              <a:gd name="connsiteX9" fmla="*/ 789823 w 1787690"/>
              <a:gd name="connsiteY9" fmla="*/ 55337 h 184898"/>
              <a:gd name="connsiteX10" fmla="*/ 913155 w 1787690"/>
              <a:gd name="connsiteY10" fmla="*/ 56583 h 184898"/>
              <a:gd name="connsiteX11" fmla="*/ 969215 w 1787690"/>
              <a:gd name="connsiteY11" fmla="*/ 44125 h 184898"/>
              <a:gd name="connsiteX12" fmla="*/ 1047699 w 1787690"/>
              <a:gd name="connsiteY12" fmla="*/ 31667 h 184898"/>
              <a:gd name="connsiteX13" fmla="*/ 1182242 w 1787690"/>
              <a:gd name="connsiteY13" fmla="*/ 26684 h 184898"/>
              <a:gd name="connsiteX14" fmla="*/ 1290625 w 1787690"/>
              <a:gd name="connsiteY14" fmla="*/ 10489 h 184898"/>
              <a:gd name="connsiteX15" fmla="*/ 1366617 w 1787690"/>
              <a:gd name="connsiteY15" fmla="*/ 10489 h 184898"/>
              <a:gd name="connsiteX16" fmla="*/ 1446347 w 1787690"/>
              <a:gd name="connsiteY16" fmla="*/ 523 h 184898"/>
              <a:gd name="connsiteX17" fmla="*/ 1529814 w 1787690"/>
              <a:gd name="connsiteY17" fmla="*/ 3014 h 184898"/>
              <a:gd name="connsiteX18" fmla="*/ 1588366 w 1787690"/>
              <a:gd name="connsiteY18" fmla="*/ 16718 h 184898"/>
              <a:gd name="connsiteX19" fmla="*/ 1669341 w 1787690"/>
              <a:gd name="connsiteY19" fmla="*/ 16718 h 184898"/>
              <a:gd name="connsiteX20" fmla="*/ 1730384 w 1787690"/>
              <a:gd name="connsiteY20" fmla="*/ 27930 h 184898"/>
              <a:gd name="connsiteX21" fmla="*/ 1759037 w 1787690"/>
              <a:gd name="connsiteY21" fmla="*/ 65303 h 184898"/>
              <a:gd name="connsiteX22" fmla="*/ 1787690 w 1787690"/>
              <a:gd name="connsiteY22" fmla="*/ 184898 h 184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787690" h="184898">
                <a:moveTo>
                  <a:pt x="0" y="35404"/>
                </a:moveTo>
                <a:cubicBezTo>
                  <a:pt x="50142" y="34262"/>
                  <a:pt x="100285" y="33120"/>
                  <a:pt x="139527" y="29175"/>
                </a:cubicBezTo>
                <a:cubicBezTo>
                  <a:pt x="178769" y="25230"/>
                  <a:pt x="207214" y="15057"/>
                  <a:pt x="235452" y="11735"/>
                </a:cubicBezTo>
                <a:cubicBezTo>
                  <a:pt x="263690" y="8413"/>
                  <a:pt x="285906" y="3637"/>
                  <a:pt x="308953" y="9243"/>
                </a:cubicBezTo>
                <a:cubicBezTo>
                  <a:pt x="332000" y="14849"/>
                  <a:pt x="355877" y="34990"/>
                  <a:pt x="373733" y="45371"/>
                </a:cubicBezTo>
                <a:cubicBezTo>
                  <a:pt x="391589" y="55752"/>
                  <a:pt x="394081" y="65719"/>
                  <a:pt x="416090" y="71532"/>
                </a:cubicBezTo>
                <a:cubicBezTo>
                  <a:pt x="438099" y="77345"/>
                  <a:pt x="468413" y="78591"/>
                  <a:pt x="505786" y="80252"/>
                </a:cubicBezTo>
                <a:cubicBezTo>
                  <a:pt x="543159" y="81913"/>
                  <a:pt x="640330" y="81498"/>
                  <a:pt x="640330" y="81498"/>
                </a:cubicBezTo>
                <a:cubicBezTo>
                  <a:pt x="677288" y="81706"/>
                  <a:pt x="702619" y="85858"/>
                  <a:pt x="727534" y="81498"/>
                </a:cubicBezTo>
                <a:cubicBezTo>
                  <a:pt x="752449" y="77138"/>
                  <a:pt x="758886" y="59489"/>
                  <a:pt x="789823" y="55337"/>
                </a:cubicBezTo>
                <a:cubicBezTo>
                  <a:pt x="820760" y="51185"/>
                  <a:pt x="883256" y="58452"/>
                  <a:pt x="913155" y="56583"/>
                </a:cubicBezTo>
                <a:cubicBezTo>
                  <a:pt x="943054" y="54714"/>
                  <a:pt x="946791" y="48278"/>
                  <a:pt x="969215" y="44125"/>
                </a:cubicBezTo>
                <a:cubicBezTo>
                  <a:pt x="991639" y="39972"/>
                  <a:pt x="1012195" y="34574"/>
                  <a:pt x="1047699" y="31667"/>
                </a:cubicBezTo>
                <a:cubicBezTo>
                  <a:pt x="1083203" y="28760"/>
                  <a:pt x="1141754" y="30214"/>
                  <a:pt x="1182242" y="26684"/>
                </a:cubicBezTo>
                <a:cubicBezTo>
                  <a:pt x="1222730" y="23154"/>
                  <a:pt x="1259896" y="13188"/>
                  <a:pt x="1290625" y="10489"/>
                </a:cubicBezTo>
                <a:cubicBezTo>
                  <a:pt x="1321354" y="7790"/>
                  <a:pt x="1340663" y="12150"/>
                  <a:pt x="1366617" y="10489"/>
                </a:cubicBezTo>
                <a:cubicBezTo>
                  <a:pt x="1392571" y="8828"/>
                  <a:pt x="1419148" y="1769"/>
                  <a:pt x="1446347" y="523"/>
                </a:cubicBezTo>
                <a:cubicBezTo>
                  <a:pt x="1473546" y="-723"/>
                  <a:pt x="1506144" y="315"/>
                  <a:pt x="1529814" y="3014"/>
                </a:cubicBezTo>
                <a:cubicBezTo>
                  <a:pt x="1553484" y="5713"/>
                  <a:pt x="1565112" y="14434"/>
                  <a:pt x="1588366" y="16718"/>
                </a:cubicBezTo>
                <a:cubicBezTo>
                  <a:pt x="1611621" y="19002"/>
                  <a:pt x="1645671" y="14849"/>
                  <a:pt x="1669341" y="16718"/>
                </a:cubicBezTo>
                <a:cubicBezTo>
                  <a:pt x="1693011" y="18587"/>
                  <a:pt x="1715435" y="19833"/>
                  <a:pt x="1730384" y="27930"/>
                </a:cubicBezTo>
                <a:cubicBezTo>
                  <a:pt x="1745333" y="36027"/>
                  <a:pt x="1749486" y="39142"/>
                  <a:pt x="1759037" y="65303"/>
                </a:cubicBezTo>
                <a:cubicBezTo>
                  <a:pt x="1768588" y="91464"/>
                  <a:pt x="1778139" y="138181"/>
                  <a:pt x="1787690" y="184898"/>
                </a:cubicBezTo>
              </a:path>
            </a:pathLst>
          </a:custGeom>
          <a:noFill/>
          <a:ln w="19050" cap="flat" cmpd="sng" algn="ctr">
            <a:solidFill>
              <a:srgbClr val="FFC000"/>
            </a:solidFill>
            <a:prstDash val="solid"/>
          </a:ln>
          <a:effectLst/>
        </p:spPr>
        <p:txBody>
          <a:bodyPr rtlCol="0" anchor="ctr"/>
          <a:lstStyle/>
          <a:p>
            <a:pPr algn="ctr">
              <a:defRPr/>
            </a:pPr>
            <a:endParaRPr lang="en-US" kern="0">
              <a:solidFill>
                <a:srgbClr val="FFFFFF"/>
              </a:solidFill>
              <a:latin typeface="Trebuchet MS"/>
            </a:endParaRPr>
          </a:p>
        </p:txBody>
      </p:sp>
      <p:sp>
        <p:nvSpPr>
          <p:cNvPr id="88" name="TextBox 87">
            <a:extLst>
              <a:ext uri="{FF2B5EF4-FFF2-40B4-BE49-F238E27FC236}">
                <a16:creationId xmlns:a16="http://schemas.microsoft.com/office/drawing/2014/main" id="{031AF161-7A7F-460C-9034-CF4AC53C2CD0}"/>
              </a:ext>
            </a:extLst>
          </p:cNvPr>
          <p:cNvSpPr txBox="1"/>
          <p:nvPr/>
        </p:nvSpPr>
        <p:spPr>
          <a:xfrm rot="633032">
            <a:off x="2820347" y="3363169"/>
            <a:ext cx="2076551" cy="233397"/>
          </a:xfrm>
          <a:prstGeom prst="rect">
            <a:avLst/>
          </a:prstGeom>
          <a:noFill/>
        </p:spPr>
        <p:txBody>
          <a:bodyPr wrap="square" rtlCol="0">
            <a:spAutoFit/>
          </a:bodyPr>
          <a:lstStyle/>
          <a:p>
            <a:pPr algn="ctr">
              <a:lnSpc>
                <a:spcPts val="1100"/>
              </a:lnSpc>
            </a:pPr>
            <a:r>
              <a:rPr lang="en-US" sz="1200" b="1" dirty="0">
                <a:solidFill>
                  <a:srgbClr val="000000"/>
                </a:solidFill>
                <a:latin typeface="Arial" panose="020B0604020202020204" pitchFamily="34" charset="0"/>
                <a:cs typeface="Arial" panose="020B0604020202020204" pitchFamily="34" charset="0"/>
              </a:rPr>
              <a:t>Delaware Mtn. </a:t>
            </a:r>
            <a:r>
              <a:rPr lang="en-US" sz="1200" b="1" dirty="0" err="1">
                <a:solidFill>
                  <a:srgbClr val="000000"/>
                </a:solidFill>
                <a:latin typeface="Arial" panose="020B0604020202020204" pitchFamily="34" charset="0"/>
                <a:cs typeface="Arial" panose="020B0604020202020204" pitchFamily="34" charset="0"/>
              </a:rPr>
              <a:t>Gp</a:t>
            </a:r>
            <a:r>
              <a:rPr lang="en-US" sz="1200" b="1" dirty="0">
                <a:solidFill>
                  <a:srgbClr val="000000"/>
                </a:solidFill>
                <a:latin typeface="Arial" panose="020B0604020202020204" pitchFamily="34" charset="0"/>
                <a:cs typeface="Arial" panose="020B0604020202020204" pitchFamily="34" charset="0"/>
              </a:rPr>
              <a:t>.</a:t>
            </a:r>
          </a:p>
        </p:txBody>
      </p:sp>
      <p:sp>
        <p:nvSpPr>
          <p:cNvPr id="89" name="TextBox 88">
            <a:extLst>
              <a:ext uri="{FF2B5EF4-FFF2-40B4-BE49-F238E27FC236}">
                <a16:creationId xmlns:a16="http://schemas.microsoft.com/office/drawing/2014/main" id="{B01FD321-02CF-42CE-AC9B-6D516CB49D08}"/>
              </a:ext>
            </a:extLst>
          </p:cNvPr>
          <p:cNvSpPr txBox="1"/>
          <p:nvPr/>
        </p:nvSpPr>
        <p:spPr>
          <a:xfrm>
            <a:off x="5693860" y="3590972"/>
            <a:ext cx="681236" cy="215636"/>
          </a:xfrm>
          <a:prstGeom prst="rect">
            <a:avLst/>
          </a:prstGeom>
          <a:noFill/>
        </p:spPr>
        <p:txBody>
          <a:bodyPr wrap="square" rtlCol="0">
            <a:spAutoFit/>
          </a:bodyPr>
          <a:lstStyle/>
          <a:p>
            <a:pPr algn="ctr">
              <a:lnSpc>
                <a:spcPts val="1100"/>
              </a:lnSpc>
            </a:pPr>
            <a:r>
              <a:rPr lang="en-US" sz="600" b="1" dirty="0">
                <a:solidFill>
                  <a:srgbClr val="000000"/>
                </a:solidFill>
                <a:latin typeface="Arial" panose="020B0604020202020204" pitchFamily="34" charset="0"/>
                <a:cs typeface="Arial" panose="020B0604020202020204" pitchFamily="34" charset="0"/>
              </a:rPr>
              <a:t>Abo</a:t>
            </a:r>
          </a:p>
        </p:txBody>
      </p:sp>
      <p:sp>
        <p:nvSpPr>
          <p:cNvPr id="90" name="TextBox 89">
            <a:extLst>
              <a:ext uri="{FF2B5EF4-FFF2-40B4-BE49-F238E27FC236}">
                <a16:creationId xmlns:a16="http://schemas.microsoft.com/office/drawing/2014/main" id="{8CE3383B-CAF6-439C-A5C7-7BFBDB4D3046}"/>
              </a:ext>
            </a:extLst>
          </p:cNvPr>
          <p:cNvSpPr txBox="1"/>
          <p:nvPr/>
        </p:nvSpPr>
        <p:spPr>
          <a:xfrm>
            <a:off x="5497141" y="3501052"/>
            <a:ext cx="1076374" cy="215636"/>
          </a:xfrm>
          <a:prstGeom prst="rect">
            <a:avLst/>
          </a:prstGeom>
          <a:noFill/>
        </p:spPr>
        <p:txBody>
          <a:bodyPr wrap="square" rtlCol="0">
            <a:spAutoFit/>
          </a:bodyPr>
          <a:lstStyle/>
          <a:p>
            <a:pPr algn="ctr">
              <a:lnSpc>
                <a:spcPts val="1100"/>
              </a:lnSpc>
            </a:pPr>
            <a:r>
              <a:rPr lang="en-US" sz="600" b="1" dirty="0">
                <a:solidFill>
                  <a:srgbClr val="000000"/>
                </a:solidFill>
                <a:latin typeface="Arial" panose="020B0604020202020204" pitchFamily="34" charset="0"/>
                <a:cs typeface="Arial" panose="020B0604020202020204" pitchFamily="34" charset="0"/>
              </a:rPr>
              <a:t>Lower </a:t>
            </a:r>
            <a:r>
              <a:rPr lang="en-US" sz="600" b="1" dirty="0" err="1">
                <a:solidFill>
                  <a:srgbClr val="000000"/>
                </a:solidFill>
                <a:latin typeface="Arial" panose="020B0604020202020204" pitchFamily="34" charset="0"/>
                <a:cs typeface="Arial" panose="020B0604020202020204" pitchFamily="34" charset="0"/>
              </a:rPr>
              <a:t>Clearfork</a:t>
            </a:r>
            <a:endParaRPr lang="en-US" sz="600" b="1" dirty="0">
              <a:solidFill>
                <a:srgbClr val="000000"/>
              </a:solidFill>
              <a:latin typeface="Arial" panose="020B0604020202020204" pitchFamily="34" charset="0"/>
              <a:cs typeface="Arial" panose="020B0604020202020204" pitchFamily="34" charset="0"/>
            </a:endParaRPr>
          </a:p>
        </p:txBody>
      </p:sp>
      <p:sp>
        <p:nvSpPr>
          <p:cNvPr id="91" name="TextBox 90">
            <a:extLst>
              <a:ext uri="{FF2B5EF4-FFF2-40B4-BE49-F238E27FC236}">
                <a16:creationId xmlns:a16="http://schemas.microsoft.com/office/drawing/2014/main" id="{C9FDDC01-518D-4F93-A129-DFF6247455DC}"/>
              </a:ext>
            </a:extLst>
          </p:cNvPr>
          <p:cNvSpPr txBox="1"/>
          <p:nvPr/>
        </p:nvSpPr>
        <p:spPr>
          <a:xfrm>
            <a:off x="5409797" y="3428632"/>
            <a:ext cx="1076374" cy="215636"/>
          </a:xfrm>
          <a:prstGeom prst="rect">
            <a:avLst/>
          </a:prstGeom>
          <a:noFill/>
        </p:spPr>
        <p:txBody>
          <a:bodyPr wrap="square" rtlCol="0">
            <a:spAutoFit/>
          </a:bodyPr>
          <a:lstStyle/>
          <a:p>
            <a:pPr algn="ctr">
              <a:lnSpc>
                <a:spcPts val="1100"/>
              </a:lnSpc>
            </a:pPr>
            <a:r>
              <a:rPr lang="en-US" sz="600" b="1" dirty="0" err="1">
                <a:solidFill>
                  <a:srgbClr val="000000"/>
                </a:solidFill>
                <a:latin typeface="Arial" panose="020B0604020202020204" pitchFamily="34" charset="0"/>
                <a:cs typeface="Arial" panose="020B0604020202020204" pitchFamily="34" charset="0"/>
              </a:rPr>
              <a:t>Tubb</a:t>
            </a:r>
            <a:r>
              <a:rPr lang="en-US" sz="600" b="1" dirty="0">
                <a:solidFill>
                  <a:srgbClr val="000000"/>
                </a:solidFill>
                <a:latin typeface="Arial" panose="020B0604020202020204" pitchFamily="34" charset="0"/>
                <a:cs typeface="Arial" panose="020B0604020202020204" pitchFamily="34" charset="0"/>
              </a:rPr>
              <a:t> </a:t>
            </a:r>
            <a:r>
              <a:rPr lang="en-US" sz="600" b="1" dirty="0" err="1">
                <a:solidFill>
                  <a:srgbClr val="000000"/>
                </a:solidFill>
                <a:latin typeface="Arial" panose="020B0604020202020204" pitchFamily="34" charset="0"/>
                <a:cs typeface="Arial" panose="020B0604020202020204" pitchFamily="34" charset="0"/>
              </a:rPr>
              <a:t>Ss</a:t>
            </a:r>
            <a:endParaRPr lang="en-US" sz="600" b="1" dirty="0">
              <a:solidFill>
                <a:srgbClr val="000000"/>
              </a:solidFill>
              <a:latin typeface="Arial" panose="020B0604020202020204" pitchFamily="34" charset="0"/>
              <a:cs typeface="Arial" panose="020B0604020202020204" pitchFamily="34" charset="0"/>
            </a:endParaRPr>
          </a:p>
        </p:txBody>
      </p:sp>
      <p:sp>
        <p:nvSpPr>
          <p:cNvPr id="92" name="TextBox 91">
            <a:extLst>
              <a:ext uri="{FF2B5EF4-FFF2-40B4-BE49-F238E27FC236}">
                <a16:creationId xmlns:a16="http://schemas.microsoft.com/office/drawing/2014/main" id="{A524910F-0E31-4035-BCC2-7E2DCE0C168B}"/>
              </a:ext>
            </a:extLst>
          </p:cNvPr>
          <p:cNvSpPr txBox="1"/>
          <p:nvPr/>
        </p:nvSpPr>
        <p:spPr>
          <a:xfrm>
            <a:off x="5393861" y="3338873"/>
            <a:ext cx="1076374" cy="215636"/>
          </a:xfrm>
          <a:prstGeom prst="rect">
            <a:avLst/>
          </a:prstGeom>
          <a:noFill/>
        </p:spPr>
        <p:txBody>
          <a:bodyPr wrap="square" rtlCol="0">
            <a:spAutoFit/>
          </a:bodyPr>
          <a:lstStyle/>
          <a:p>
            <a:pPr algn="ctr">
              <a:lnSpc>
                <a:spcPts val="1100"/>
              </a:lnSpc>
            </a:pPr>
            <a:r>
              <a:rPr lang="en-US" sz="600" b="1" dirty="0">
                <a:solidFill>
                  <a:srgbClr val="000000"/>
                </a:solidFill>
                <a:latin typeface="Arial" panose="020B0604020202020204" pitchFamily="34" charset="0"/>
                <a:cs typeface="Arial" panose="020B0604020202020204" pitchFamily="34" charset="0"/>
              </a:rPr>
              <a:t>Upper </a:t>
            </a:r>
            <a:r>
              <a:rPr lang="en-US" sz="600" b="1" dirty="0" err="1">
                <a:solidFill>
                  <a:srgbClr val="000000"/>
                </a:solidFill>
                <a:latin typeface="Arial" panose="020B0604020202020204" pitchFamily="34" charset="0"/>
                <a:cs typeface="Arial" panose="020B0604020202020204" pitchFamily="34" charset="0"/>
              </a:rPr>
              <a:t>Clearfork</a:t>
            </a:r>
            <a:endParaRPr lang="en-US" sz="600" b="1" dirty="0">
              <a:solidFill>
                <a:srgbClr val="000000"/>
              </a:solidFill>
              <a:latin typeface="Arial" panose="020B0604020202020204" pitchFamily="34" charset="0"/>
              <a:cs typeface="Arial" panose="020B0604020202020204" pitchFamily="34" charset="0"/>
            </a:endParaRPr>
          </a:p>
        </p:txBody>
      </p:sp>
      <p:sp>
        <p:nvSpPr>
          <p:cNvPr id="93" name="TextBox 92">
            <a:extLst>
              <a:ext uri="{FF2B5EF4-FFF2-40B4-BE49-F238E27FC236}">
                <a16:creationId xmlns:a16="http://schemas.microsoft.com/office/drawing/2014/main" id="{186577EC-F206-42BF-93E1-FCD2CF1BEFB0}"/>
              </a:ext>
            </a:extLst>
          </p:cNvPr>
          <p:cNvSpPr txBox="1"/>
          <p:nvPr/>
        </p:nvSpPr>
        <p:spPr>
          <a:xfrm rot="21289909">
            <a:off x="5619836" y="3252930"/>
            <a:ext cx="1076374" cy="215636"/>
          </a:xfrm>
          <a:prstGeom prst="rect">
            <a:avLst/>
          </a:prstGeom>
          <a:noFill/>
        </p:spPr>
        <p:txBody>
          <a:bodyPr wrap="square" rtlCol="0">
            <a:spAutoFit/>
          </a:bodyPr>
          <a:lstStyle/>
          <a:p>
            <a:pPr algn="ctr">
              <a:lnSpc>
                <a:spcPts val="1100"/>
              </a:lnSpc>
            </a:pPr>
            <a:r>
              <a:rPr lang="en-US" sz="600" b="1" dirty="0" err="1">
                <a:solidFill>
                  <a:srgbClr val="000000"/>
                </a:solidFill>
                <a:latin typeface="Arial" panose="020B0604020202020204" pitchFamily="34" charset="0"/>
                <a:cs typeface="Arial" panose="020B0604020202020204" pitchFamily="34" charset="0"/>
              </a:rPr>
              <a:t>Glorietta</a:t>
            </a:r>
            <a:r>
              <a:rPr lang="en-US" sz="600" b="1" dirty="0">
                <a:solidFill>
                  <a:srgbClr val="000000"/>
                </a:solidFill>
                <a:latin typeface="Arial" panose="020B0604020202020204" pitchFamily="34" charset="0"/>
                <a:cs typeface="Arial" panose="020B0604020202020204" pitchFamily="34" charset="0"/>
              </a:rPr>
              <a:t> </a:t>
            </a:r>
            <a:r>
              <a:rPr lang="en-US" sz="600" b="1" dirty="0" err="1">
                <a:solidFill>
                  <a:srgbClr val="000000"/>
                </a:solidFill>
                <a:latin typeface="Arial" panose="020B0604020202020204" pitchFamily="34" charset="0"/>
                <a:cs typeface="Arial" panose="020B0604020202020204" pitchFamily="34" charset="0"/>
              </a:rPr>
              <a:t>Ss</a:t>
            </a:r>
            <a:endParaRPr lang="en-US" sz="600" b="1" dirty="0">
              <a:solidFill>
                <a:srgbClr val="000000"/>
              </a:solidFill>
              <a:latin typeface="Arial" panose="020B0604020202020204" pitchFamily="34" charset="0"/>
              <a:cs typeface="Arial" panose="020B0604020202020204" pitchFamily="34" charset="0"/>
            </a:endParaRPr>
          </a:p>
        </p:txBody>
      </p:sp>
      <p:sp>
        <p:nvSpPr>
          <p:cNvPr id="94" name="TextBox 93">
            <a:extLst>
              <a:ext uri="{FF2B5EF4-FFF2-40B4-BE49-F238E27FC236}">
                <a16:creationId xmlns:a16="http://schemas.microsoft.com/office/drawing/2014/main" id="{CD411BD9-1322-491B-B899-0E1AFBAB01F9}"/>
              </a:ext>
            </a:extLst>
          </p:cNvPr>
          <p:cNvSpPr txBox="1"/>
          <p:nvPr/>
        </p:nvSpPr>
        <p:spPr>
          <a:xfrm rot="19975142">
            <a:off x="4680070" y="3141118"/>
            <a:ext cx="681236" cy="297517"/>
          </a:xfrm>
          <a:prstGeom prst="rect">
            <a:avLst/>
          </a:prstGeom>
          <a:noFill/>
        </p:spPr>
        <p:txBody>
          <a:bodyPr wrap="square" rtlCol="0">
            <a:spAutoFit/>
          </a:bodyPr>
          <a:lstStyle/>
          <a:p>
            <a:pPr algn="ctr">
              <a:lnSpc>
                <a:spcPts val="800"/>
              </a:lnSpc>
            </a:pPr>
            <a:r>
              <a:rPr lang="en-US" sz="600" b="1" dirty="0">
                <a:solidFill>
                  <a:srgbClr val="000000"/>
                </a:solidFill>
                <a:latin typeface="Arial" panose="020B0604020202020204" pitchFamily="34" charset="0"/>
                <a:cs typeface="Arial" panose="020B0604020202020204" pitchFamily="34" charset="0"/>
              </a:rPr>
              <a:t>Capitan</a:t>
            </a:r>
          </a:p>
          <a:p>
            <a:pPr algn="ctr">
              <a:lnSpc>
                <a:spcPts val="800"/>
              </a:lnSpc>
            </a:pPr>
            <a:r>
              <a:rPr lang="en-US" sz="600" b="1" dirty="0">
                <a:solidFill>
                  <a:srgbClr val="000000"/>
                </a:solidFill>
                <a:latin typeface="Arial" panose="020B0604020202020204" pitchFamily="34" charset="0"/>
                <a:cs typeface="Arial" panose="020B0604020202020204" pitchFamily="34" charset="0"/>
              </a:rPr>
              <a:t>Reef</a:t>
            </a:r>
          </a:p>
        </p:txBody>
      </p:sp>
      <p:sp>
        <p:nvSpPr>
          <p:cNvPr id="95" name="TextBox 94">
            <a:extLst>
              <a:ext uri="{FF2B5EF4-FFF2-40B4-BE49-F238E27FC236}">
                <a16:creationId xmlns:a16="http://schemas.microsoft.com/office/drawing/2014/main" id="{561971ED-D475-461B-BBF1-1BE206B8DD6C}"/>
              </a:ext>
            </a:extLst>
          </p:cNvPr>
          <p:cNvSpPr txBox="1"/>
          <p:nvPr/>
        </p:nvSpPr>
        <p:spPr>
          <a:xfrm rot="21387472">
            <a:off x="9267962" y="3655715"/>
            <a:ext cx="1076374" cy="215636"/>
          </a:xfrm>
          <a:prstGeom prst="rect">
            <a:avLst/>
          </a:prstGeom>
          <a:noFill/>
        </p:spPr>
        <p:txBody>
          <a:bodyPr wrap="square" rtlCol="0">
            <a:spAutoFit/>
          </a:bodyPr>
          <a:lstStyle/>
          <a:p>
            <a:pPr algn="ctr">
              <a:lnSpc>
                <a:spcPts val="1100"/>
              </a:lnSpc>
            </a:pPr>
            <a:r>
              <a:rPr lang="en-US" sz="600" b="1" dirty="0">
                <a:solidFill>
                  <a:srgbClr val="000000"/>
                </a:solidFill>
                <a:latin typeface="Arial" panose="020B0604020202020204" pitchFamily="34" charset="0"/>
                <a:cs typeface="Arial" panose="020B0604020202020204" pitchFamily="34" charset="0"/>
              </a:rPr>
              <a:t>Dean </a:t>
            </a:r>
            <a:r>
              <a:rPr lang="en-US" sz="600" b="1" dirty="0" err="1">
                <a:solidFill>
                  <a:srgbClr val="000000"/>
                </a:solidFill>
                <a:latin typeface="Arial" panose="020B0604020202020204" pitchFamily="34" charset="0"/>
                <a:cs typeface="Arial" panose="020B0604020202020204" pitchFamily="34" charset="0"/>
              </a:rPr>
              <a:t>Ss</a:t>
            </a:r>
            <a:endParaRPr lang="en-US" sz="600" b="1" dirty="0">
              <a:solidFill>
                <a:srgbClr val="000000"/>
              </a:solidFill>
              <a:latin typeface="Arial" panose="020B0604020202020204" pitchFamily="34" charset="0"/>
              <a:cs typeface="Arial" panose="020B0604020202020204" pitchFamily="34" charset="0"/>
            </a:endParaRPr>
          </a:p>
        </p:txBody>
      </p:sp>
      <p:sp>
        <p:nvSpPr>
          <p:cNvPr id="96" name="TextBox 95">
            <a:extLst>
              <a:ext uri="{FF2B5EF4-FFF2-40B4-BE49-F238E27FC236}">
                <a16:creationId xmlns:a16="http://schemas.microsoft.com/office/drawing/2014/main" id="{0EE241D3-C51F-4127-98FF-70D84A6F5F89}"/>
              </a:ext>
            </a:extLst>
          </p:cNvPr>
          <p:cNvSpPr txBox="1"/>
          <p:nvPr/>
        </p:nvSpPr>
        <p:spPr>
          <a:xfrm rot="693211">
            <a:off x="3072980" y="3975427"/>
            <a:ext cx="1076374" cy="215636"/>
          </a:xfrm>
          <a:prstGeom prst="rect">
            <a:avLst/>
          </a:prstGeom>
          <a:noFill/>
        </p:spPr>
        <p:txBody>
          <a:bodyPr wrap="square" rtlCol="0">
            <a:spAutoFit/>
          </a:bodyPr>
          <a:lstStyle/>
          <a:p>
            <a:pPr algn="ctr">
              <a:lnSpc>
                <a:spcPts val="1100"/>
              </a:lnSpc>
            </a:pPr>
            <a:r>
              <a:rPr lang="en-US" sz="600" b="1" dirty="0">
                <a:solidFill>
                  <a:srgbClr val="000000"/>
                </a:solidFill>
                <a:latin typeface="Arial" panose="020B0604020202020204" pitchFamily="34" charset="0"/>
                <a:cs typeface="Arial" panose="020B0604020202020204" pitchFamily="34" charset="0"/>
              </a:rPr>
              <a:t>3</a:t>
            </a:r>
            <a:r>
              <a:rPr lang="en-US" sz="600" b="1" baseline="30000" dirty="0">
                <a:solidFill>
                  <a:srgbClr val="000000"/>
                </a:solidFill>
                <a:latin typeface="Arial" panose="020B0604020202020204" pitchFamily="34" charset="0"/>
                <a:cs typeface="Arial" panose="020B0604020202020204" pitchFamily="34" charset="0"/>
              </a:rPr>
              <a:t>rd</a:t>
            </a:r>
            <a:r>
              <a:rPr lang="en-US" sz="600" b="1" dirty="0">
                <a:solidFill>
                  <a:srgbClr val="000000"/>
                </a:solidFill>
                <a:latin typeface="Arial" panose="020B0604020202020204" pitchFamily="34" charset="0"/>
                <a:cs typeface="Arial" panose="020B0604020202020204" pitchFamily="34" charset="0"/>
              </a:rPr>
              <a:t> Bone Spring </a:t>
            </a:r>
            <a:r>
              <a:rPr lang="en-US" sz="600" b="1" dirty="0" err="1">
                <a:solidFill>
                  <a:srgbClr val="000000"/>
                </a:solidFill>
                <a:latin typeface="Arial" panose="020B0604020202020204" pitchFamily="34" charset="0"/>
                <a:cs typeface="Arial" panose="020B0604020202020204" pitchFamily="34" charset="0"/>
              </a:rPr>
              <a:t>Ss</a:t>
            </a:r>
            <a:endParaRPr lang="en-US" sz="600" b="1" dirty="0">
              <a:solidFill>
                <a:srgbClr val="000000"/>
              </a:solidFill>
              <a:latin typeface="Arial" panose="020B0604020202020204" pitchFamily="34" charset="0"/>
              <a:cs typeface="Arial" panose="020B0604020202020204" pitchFamily="34" charset="0"/>
            </a:endParaRPr>
          </a:p>
        </p:txBody>
      </p:sp>
      <p:cxnSp>
        <p:nvCxnSpPr>
          <p:cNvPr id="97" name="Straight Connector 96">
            <a:extLst>
              <a:ext uri="{FF2B5EF4-FFF2-40B4-BE49-F238E27FC236}">
                <a16:creationId xmlns:a16="http://schemas.microsoft.com/office/drawing/2014/main" id="{BB5D8725-1921-4D0F-9BED-21A568763799}"/>
              </a:ext>
            </a:extLst>
          </p:cNvPr>
          <p:cNvCxnSpPr/>
          <p:nvPr/>
        </p:nvCxnSpPr>
        <p:spPr>
          <a:xfrm>
            <a:off x="2068542" y="3151023"/>
            <a:ext cx="8416044" cy="0"/>
          </a:xfrm>
          <a:prstGeom prst="line">
            <a:avLst/>
          </a:prstGeom>
          <a:noFill/>
          <a:ln w="6350" cap="rnd" cmpd="sng" algn="ctr">
            <a:solidFill>
              <a:srgbClr val="00FF00"/>
            </a:solidFill>
            <a:prstDash val="solid"/>
          </a:ln>
          <a:effectLst/>
        </p:spPr>
      </p:cxnSp>
      <p:cxnSp>
        <p:nvCxnSpPr>
          <p:cNvPr id="98" name="Straight Connector 97">
            <a:extLst>
              <a:ext uri="{FF2B5EF4-FFF2-40B4-BE49-F238E27FC236}">
                <a16:creationId xmlns:a16="http://schemas.microsoft.com/office/drawing/2014/main" id="{8E5EFBC2-11E9-4ED2-A090-DBE6D4EA81BF}"/>
              </a:ext>
            </a:extLst>
          </p:cNvPr>
          <p:cNvCxnSpPr/>
          <p:nvPr/>
        </p:nvCxnSpPr>
        <p:spPr>
          <a:xfrm>
            <a:off x="2071645" y="4213873"/>
            <a:ext cx="33574" cy="0"/>
          </a:xfrm>
          <a:prstGeom prst="line">
            <a:avLst/>
          </a:prstGeom>
          <a:noFill/>
          <a:ln w="12700" cap="rnd" cmpd="sng" algn="ctr">
            <a:solidFill>
              <a:sysClr val="windowText" lastClr="000000"/>
            </a:solidFill>
            <a:prstDash val="solid"/>
          </a:ln>
          <a:effectLst/>
        </p:spPr>
      </p:cxnSp>
      <p:cxnSp>
        <p:nvCxnSpPr>
          <p:cNvPr id="99" name="Straight Connector 98">
            <a:extLst>
              <a:ext uri="{FF2B5EF4-FFF2-40B4-BE49-F238E27FC236}">
                <a16:creationId xmlns:a16="http://schemas.microsoft.com/office/drawing/2014/main" id="{A7EDEA73-0B2E-471C-B626-B559B1DA8DD4}"/>
              </a:ext>
            </a:extLst>
          </p:cNvPr>
          <p:cNvCxnSpPr/>
          <p:nvPr/>
        </p:nvCxnSpPr>
        <p:spPr>
          <a:xfrm>
            <a:off x="2071645" y="4330724"/>
            <a:ext cx="33574" cy="0"/>
          </a:xfrm>
          <a:prstGeom prst="line">
            <a:avLst/>
          </a:prstGeom>
          <a:noFill/>
          <a:ln w="12700" cap="rnd" cmpd="sng" algn="ctr">
            <a:solidFill>
              <a:sysClr val="windowText" lastClr="000000"/>
            </a:solidFill>
            <a:prstDash val="solid"/>
          </a:ln>
          <a:effectLst/>
        </p:spPr>
      </p:cxnSp>
      <p:cxnSp>
        <p:nvCxnSpPr>
          <p:cNvPr id="100" name="Straight Connector 99">
            <a:extLst>
              <a:ext uri="{FF2B5EF4-FFF2-40B4-BE49-F238E27FC236}">
                <a16:creationId xmlns:a16="http://schemas.microsoft.com/office/drawing/2014/main" id="{0E876DF2-7E31-4BD5-92C0-28A9AD4BE4E3}"/>
              </a:ext>
            </a:extLst>
          </p:cNvPr>
          <p:cNvCxnSpPr/>
          <p:nvPr/>
        </p:nvCxnSpPr>
        <p:spPr>
          <a:xfrm>
            <a:off x="2071645" y="4449550"/>
            <a:ext cx="33574" cy="0"/>
          </a:xfrm>
          <a:prstGeom prst="line">
            <a:avLst/>
          </a:prstGeom>
          <a:noFill/>
          <a:ln w="12700" cap="rnd" cmpd="sng" algn="ctr">
            <a:solidFill>
              <a:sysClr val="windowText" lastClr="000000"/>
            </a:solidFill>
            <a:prstDash val="solid"/>
          </a:ln>
          <a:effectLst/>
        </p:spPr>
      </p:cxnSp>
      <p:cxnSp>
        <p:nvCxnSpPr>
          <p:cNvPr id="101" name="Straight Connector 100">
            <a:extLst>
              <a:ext uri="{FF2B5EF4-FFF2-40B4-BE49-F238E27FC236}">
                <a16:creationId xmlns:a16="http://schemas.microsoft.com/office/drawing/2014/main" id="{0A22A8D2-B2F2-4915-B247-55BB5B667910}"/>
              </a:ext>
            </a:extLst>
          </p:cNvPr>
          <p:cNvCxnSpPr/>
          <p:nvPr/>
        </p:nvCxnSpPr>
        <p:spPr>
          <a:xfrm>
            <a:off x="2071645" y="4570351"/>
            <a:ext cx="33574" cy="0"/>
          </a:xfrm>
          <a:prstGeom prst="line">
            <a:avLst/>
          </a:prstGeom>
          <a:noFill/>
          <a:ln w="12700" cap="rnd" cmpd="sng" algn="ctr">
            <a:solidFill>
              <a:sysClr val="windowText" lastClr="000000"/>
            </a:solidFill>
            <a:prstDash val="solid"/>
          </a:ln>
          <a:effectLst/>
        </p:spPr>
      </p:cxnSp>
      <p:cxnSp>
        <p:nvCxnSpPr>
          <p:cNvPr id="102" name="Straight Connector 101">
            <a:extLst>
              <a:ext uri="{FF2B5EF4-FFF2-40B4-BE49-F238E27FC236}">
                <a16:creationId xmlns:a16="http://schemas.microsoft.com/office/drawing/2014/main" id="{2895AA1D-99A6-4E97-A238-ABF5717C322A}"/>
              </a:ext>
            </a:extLst>
          </p:cNvPr>
          <p:cNvCxnSpPr/>
          <p:nvPr/>
        </p:nvCxnSpPr>
        <p:spPr>
          <a:xfrm>
            <a:off x="2071645" y="4691152"/>
            <a:ext cx="33574" cy="0"/>
          </a:xfrm>
          <a:prstGeom prst="line">
            <a:avLst/>
          </a:prstGeom>
          <a:noFill/>
          <a:ln w="12700" cap="rnd" cmpd="sng" algn="ctr">
            <a:solidFill>
              <a:sysClr val="windowText" lastClr="000000"/>
            </a:solidFill>
            <a:prstDash val="solid"/>
          </a:ln>
          <a:effectLst/>
        </p:spPr>
      </p:cxnSp>
      <p:cxnSp>
        <p:nvCxnSpPr>
          <p:cNvPr id="103" name="Straight Connector 102">
            <a:extLst>
              <a:ext uri="{FF2B5EF4-FFF2-40B4-BE49-F238E27FC236}">
                <a16:creationId xmlns:a16="http://schemas.microsoft.com/office/drawing/2014/main" id="{B23F3B56-22D7-48A9-9779-147603AD0FDA}"/>
              </a:ext>
            </a:extLst>
          </p:cNvPr>
          <p:cNvCxnSpPr/>
          <p:nvPr/>
        </p:nvCxnSpPr>
        <p:spPr>
          <a:xfrm>
            <a:off x="2071645" y="4806028"/>
            <a:ext cx="33574" cy="0"/>
          </a:xfrm>
          <a:prstGeom prst="line">
            <a:avLst/>
          </a:prstGeom>
          <a:noFill/>
          <a:ln w="12700" cap="rnd" cmpd="sng" algn="ctr">
            <a:solidFill>
              <a:sysClr val="windowText" lastClr="000000"/>
            </a:solidFill>
            <a:prstDash val="solid"/>
          </a:ln>
          <a:effectLst/>
        </p:spPr>
      </p:cxnSp>
      <p:cxnSp>
        <p:nvCxnSpPr>
          <p:cNvPr id="104" name="Straight Connector 103">
            <a:extLst>
              <a:ext uri="{FF2B5EF4-FFF2-40B4-BE49-F238E27FC236}">
                <a16:creationId xmlns:a16="http://schemas.microsoft.com/office/drawing/2014/main" id="{40CB3FEF-AD65-4C6A-8C68-D9E96E54A6B3}"/>
              </a:ext>
            </a:extLst>
          </p:cNvPr>
          <p:cNvCxnSpPr/>
          <p:nvPr/>
        </p:nvCxnSpPr>
        <p:spPr>
          <a:xfrm>
            <a:off x="2071645" y="4920904"/>
            <a:ext cx="33574" cy="0"/>
          </a:xfrm>
          <a:prstGeom prst="line">
            <a:avLst/>
          </a:prstGeom>
          <a:noFill/>
          <a:ln w="12700" cap="rnd" cmpd="sng" algn="ctr">
            <a:solidFill>
              <a:sysClr val="windowText" lastClr="000000"/>
            </a:solidFill>
            <a:prstDash val="solid"/>
          </a:ln>
          <a:effectLst/>
        </p:spPr>
      </p:cxnSp>
      <p:cxnSp>
        <p:nvCxnSpPr>
          <p:cNvPr id="105" name="Straight Connector 104">
            <a:extLst>
              <a:ext uri="{FF2B5EF4-FFF2-40B4-BE49-F238E27FC236}">
                <a16:creationId xmlns:a16="http://schemas.microsoft.com/office/drawing/2014/main" id="{68F60438-EA9A-44A1-BDAD-A5CB983C18A6}"/>
              </a:ext>
            </a:extLst>
          </p:cNvPr>
          <p:cNvCxnSpPr/>
          <p:nvPr/>
        </p:nvCxnSpPr>
        <p:spPr>
          <a:xfrm>
            <a:off x="2071645" y="5039730"/>
            <a:ext cx="33574" cy="0"/>
          </a:xfrm>
          <a:prstGeom prst="line">
            <a:avLst/>
          </a:prstGeom>
          <a:noFill/>
          <a:ln w="12700" cap="rnd" cmpd="sng" algn="ctr">
            <a:solidFill>
              <a:sysClr val="windowText" lastClr="000000"/>
            </a:solidFill>
            <a:prstDash val="solid"/>
          </a:ln>
          <a:effectLst/>
        </p:spPr>
      </p:cxnSp>
      <p:cxnSp>
        <p:nvCxnSpPr>
          <p:cNvPr id="106" name="Straight Connector 105">
            <a:extLst>
              <a:ext uri="{FF2B5EF4-FFF2-40B4-BE49-F238E27FC236}">
                <a16:creationId xmlns:a16="http://schemas.microsoft.com/office/drawing/2014/main" id="{9036AEB4-3F18-4484-8A63-47F85C1A5971}"/>
              </a:ext>
            </a:extLst>
          </p:cNvPr>
          <p:cNvCxnSpPr/>
          <p:nvPr/>
        </p:nvCxnSpPr>
        <p:spPr>
          <a:xfrm>
            <a:off x="2071645" y="5158556"/>
            <a:ext cx="33574" cy="0"/>
          </a:xfrm>
          <a:prstGeom prst="line">
            <a:avLst/>
          </a:prstGeom>
          <a:noFill/>
          <a:ln w="12700" cap="rnd" cmpd="sng" algn="ctr">
            <a:solidFill>
              <a:sysClr val="windowText" lastClr="000000"/>
            </a:solidFill>
            <a:prstDash val="solid"/>
          </a:ln>
          <a:effectLst/>
        </p:spPr>
      </p:cxnSp>
      <p:cxnSp>
        <p:nvCxnSpPr>
          <p:cNvPr id="107" name="Straight Connector 106">
            <a:extLst>
              <a:ext uri="{FF2B5EF4-FFF2-40B4-BE49-F238E27FC236}">
                <a16:creationId xmlns:a16="http://schemas.microsoft.com/office/drawing/2014/main" id="{06FAB43F-D9DA-48EA-A932-CA38A8B16CBE}"/>
              </a:ext>
            </a:extLst>
          </p:cNvPr>
          <p:cNvCxnSpPr/>
          <p:nvPr/>
        </p:nvCxnSpPr>
        <p:spPr>
          <a:xfrm>
            <a:off x="2071645" y="5279357"/>
            <a:ext cx="33574" cy="0"/>
          </a:xfrm>
          <a:prstGeom prst="line">
            <a:avLst/>
          </a:prstGeom>
          <a:noFill/>
          <a:ln w="12700" cap="rnd" cmpd="sng" algn="ctr">
            <a:solidFill>
              <a:sysClr val="windowText" lastClr="000000"/>
            </a:solidFill>
            <a:prstDash val="solid"/>
          </a:ln>
          <a:effectLst/>
        </p:spPr>
      </p:cxnSp>
      <p:cxnSp>
        <p:nvCxnSpPr>
          <p:cNvPr id="108" name="Straight Connector 107">
            <a:extLst>
              <a:ext uri="{FF2B5EF4-FFF2-40B4-BE49-F238E27FC236}">
                <a16:creationId xmlns:a16="http://schemas.microsoft.com/office/drawing/2014/main" id="{53E9D145-C337-4482-BFC4-6EB95F618604}"/>
              </a:ext>
            </a:extLst>
          </p:cNvPr>
          <p:cNvCxnSpPr/>
          <p:nvPr/>
        </p:nvCxnSpPr>
        <p:spPr>
          <a:xfrm>
            <a:off x="2071645" y="5398183"/>
            <a:ext cx="33574" cy="0"/>
          </a:xfrm>
          <a:prstGeom prst="line">
            <a:avLst/>
          </a:prstGeom>
          <a:noFill/>
          <a:ln w="12700" cap="rnd" cmpd="sng" algn="ctr">
            <a:solidFill>
              <a:sysClr val="windowText" lastClr="000000"/>
            </a:solidFill>
            <a:prstDash val="solid"/>
          </a:ln>
          <a:effectLst/>
        </p:spPr>
      </p:cxnSp>
      <p:cxnSp>
        <p:nvCxnSpPr>
          <p:cNvPr id="109" name="Straight Connector 108">
            <a:extLst>
              <a:ext uri="{FF2B5EF4-FFF2-40B4-BE49-F238E27FC236}">
                <a16:creationId xmlns:a16="http://schemas.microsoft.com/office/drawing/2014/main" id="{5EDC1DA4-AB80-4655-AE17-53845B6E206B}"/>
              </a:ext>
            </a:extLst>
          </p:cNvPr>
          <p:cNvCxnSpPr/>
          <p:nvPr/>
        </p:nvCxnSpPr>
        <p:spPr>
          <a:xfrm>
            <a:off x="2071645" y="5517009"/>
            <a:ext cx="33574" cy="0"/>
          </a:xfrm>
          <a:prstGeom prst="line">
            <a:avLst/>
          </a:prstGeom>
          <a:noFill/>
          <a:ln w="12700" cap="rnd" cmpd="sng" algn="ctr">
            <a:solidFill>
              <a:sysClr val="windowText" lastClr="000000"/>
            </a:solidFill>
            <a:prstDash val="solid"/>
          </a:ln>
          <a:effectLst/>
        </p:spPr>
      </p:cxnSp>
      <p:sp>
        <p:nvSpPr>
          <p:cNvPr id="110" name="TextBox 109">
            <a:extLst>
              <a:ext uri="{FF2B5EF4-FFF2-40B4-BE49-F238E27FC236}">
                <a16:creationId xmlns:a16="http://schemas.microsoft.com/office/drawing/2014/main" id="{06328883-2B0A-4FDB-B14A-394ED4AF9C44}"/>
              </a:ext>
            </a:extLst>
          </p:cNvPr>
          <p:cNvSpPr txBox="1"/>
          <p:nvPr/>
        </p:nvSpPr>
        <p:spPr>
          <a:xfrm>
            <a:off x="3677981" y="3002456"/>
            <a:ext cx="838691" cy="200055"/>
          </a:xfrm>
          <a:prstGeom prst="rect">
            <a:avLst/>
          </a:prstGeom>
          <a:noFill/>
        </p:spPr>
        <p:txBody>
          <a:bodyPr wrap="none" rtlCol="0">
            <a:spAutoFit/>
          </a:bodyPr>
          <a:lstStyle/>
          <a:p>
            <a:r>
              <a:rPr lang="en-US" sz="700" i="1" dirty="0">
                <a:solidFill>
                  <a:srgbClr val="000000"/>
                </a:solidFill>
                <a:latin typeface="Arial" panose="020B0604020202020204" pitchFamily="34" charset="0"/>
                <a:cs typeface="Arial" panose="020B0604020202020204" pitchFamily="34" charset="0"/>
              </a:rPr>
              <a:t>datum: sea level</a:t>
            </a:r>
          </a:p>
        </p:txBody>
      </p:sp>
      <p:sp>
        <p:nvSpPr>
          <p:cNvPr id="111" name="TextBox 110">
            <a:extLst>
              <a:ext uri="{FF2B5EF4-FFF2-40B4-BE49-F238E27FC236}">
                <a16:creationId xmlns:a16="http://schemas.microsoft.com/office/drawing/2014/main" id="{61178E52-4DE0-4D5A-9ADA-A861ECAF9C54}"/>
              </a:ext>
            </a:extLst>
          </p:cNvPr>
          <p:cNvSpPr txBox="1"/>
          <p:nvPr/>
        </p:nvSpPr>
        <p:spPr>
          <a:xfrm>
            <a:off x="1756778" y="4003407"/>
            <a:ext cx="383438" cy="184666"/>
          </a:xfrm>
          <a:prstGeom prst="rect">
            <a:avLst/>
          </a:prstGeom>
          <a:noFill/>
        </p:spPr>
        <p:txBody>
          <a:bodyPr wrap="none" rtlCol="0">
            <a:spAutoFit/>
          </a:bodyPr>
          <a:lstStyle/>
          <a:p>
            <a:pPr defTabSz="457200"/>
            <a:r>
              <a:rPr lang="en-US" sz="600" dirty="0">
                <a:solidFill>
                  <a:prstClr val="black"/>
                </a:solidFill>
                <a:latin typeface="Arial" panose="020B0604020202020204" pitchFamily="34" charset="0"/>
                <a:cs typeface="Arial" panose="020B0604020202020204" pitchFamily="34" charset="0"/>
              </a:rPr>
              <a:t>-8000</a:t>
            </a:r>
          </a:p>
        </p:txBody>
      </p:sp>
      <p:sp>
        <p:nvSpPr>
          <p:cNvPr id="112" name="TextBox 111">
            <a:extLst>
              <a:ext uri="{FF2B5EF4-FFF2-40B4-BE49-F238E27FC236}">
                <a16:creationId xmlns:a16="http://schemas.microsoft.com/office/drawing/2014/main" id="{AF38D9EE-20E2-4542-9B3C-4C6CC22417A3}"/>
              </a:ext>
            </a:extLst>
          </p:cNvPr>
          <p:cNvSpPr txBox="1"/>
          <p:nvPr/>
        </p:nvSpPr>
        <p:spPr>
          <a:xfrm>
            <a:off x="1713496" y="4236078"/>
            <a:ext cx="426720" cy="184666"/>
          </a:xfrm>
          <a:prstGeom prst="rect">
            <a:avLst/>
          </a:prstGeom>
          <a:noFill/>
        </p:spPr>
        <p:txBody>
          <a:bodyPr wrap="none" rtlCol="0">
            <a:spAutoFit/>
          </a:bodyPr>
          <a:lstStyle/>
          <a:p>
            <a:pPr defTabSz="457200"/>
            <a:r>
              <a:rPr lang="en-US" sz="600" dirty="0">
                <a:solidFill>
                  <a:prstClr val="black"/>
                </a:solidFill>
                <a:latin typeface="Arial" panose="020B0604020202020204" pitchFamily="34" charset="0"/>
                <a:cs typeface="Arial" panose="020B0604020202020204" pitchFamily="34" charset="0"/>
              </a:rPr>
              <a:t>-10000</a:t>
            </a:r>
          </a:p>
        </p:txBody>
      </p:sp>
      <p:sp>
        <p:nvSpPr>
          <p:cNvPr id="113" name="TextBox 112">
            <a:extLst>
              <a:ext uri="{FF2B5EF4-FFF2-40B4-BE49-F238E27FC236}">
                <a16:creationId xmlns:a16="http://schemas.microsoft.com/office/drawing/2014/main" id="{C96BC148-F40C-4A17-9AB9-32F1F3F1FE11}"/>
              </a:ext>
            </a:extLst>
          </p:cNvPr>
          <p:cNvSpPr txBox="1"/>
          <p:nvPr/>
        </p:nvSpPr>
        <p:spPr>
          <a:xfrm>
            <a:off x="1713496" y="4472240"/>
            <a:ext cx="426720" cy="184666"/>
          </a:xfrm>
          <a:prstGeom prst="rect">
            <a:avLst/>
          </a:prstGeom>
          <a:noFill/>
        </p:spPr>
        <p:txBody>
          <a:bodyPr wrap="none" rtlCol="0">
            <a:spAutoFit/>
          </a:bodyPr>
          <a:lstStyle/>
          <a:p>
            <a:pPr defTabSz="457200"/>
            <a:r>
              <a:rPr lang="en-US" sz="600" dirty="0">
                <a:solidFill>
                  <a:prstClr val="black"/>
                </a:solidFill>
                <a:latin typeface="Arial" panose="020B0604020202020204" pitchFamily="34" charset="0"/>
                <a:cs typeface="Arial" panose="020B0604020202020204" pitchFamily="34" charset="0"/>
              </a:rPr>
              <a:t>-12000</a:t>
            </a:r>
          </a:p>
        </p:txBody>
      </p:sp>
      <p:sp>
        <p:nvSpPr>
          <p:cNvPr id="114" name="TextBox 113">
            <a:extLst>
              <a:ext uri="{FF2B5EF4-FFF2-40B4-BE49-F238E27FC236}">
                <a16:creationId xmlns:a16="http://schemas.microsoft.com/office/drawing/2014/main" id="{55976196-B0B7-4EC2-9B3C-C3D67A25944F}"/>
              </a:ext>
            </a:extLst>
          </p:cNvPr>
          <p:cNvSpPr txBox="1"/>
          <p:nvPr/>
        </p:nvSpPr>
        <p:spPr>
          <a:xfrm>
            <a:off x="1713496" y="4711893"/>
            <a:ext cx="426720" cy="184666"/>
          </a:xfrm>
          <a:prstGeom prst="rect">
            <a:avLst/>
          </a:prstGeom>
          <a:noFill/>
        </p:spPr>
        <p:txBody>
          <a:bodyPr wrap="none" rtlCol="0">
            <a:spAutoFit/>
          </a:bodyPr>
          <a:lstStyle/>
          <a:p>
            <a:pPr defTabSz="457200"/>
            <a:r>
              <a:rPr lang="en-US" sz="600" dirty="0">
                <a:solidFill>
                  <a:prstClr val="black"/>
                </a:solidFill>
                <a:latin typeface="Arial" panose="020B0604020202020204" pitchFamily="34" charset="0"/>
                <a:cs typeface="Arial" panose="020B0604020202020204" pitchFamily="34" charset="0"/>
              </a:rPr>
              <a:t>-14000</a:t>
            </a:r>
          </a:p>
        </p:txBody>
      </p:sp>
      <p:sp>
        <p:nvSpPr>
          <p:cNvPr id="115" name="TextBox 114">
            <a:extLst>
              <a:ext uri="{FF2B5EF4-FFF2-40B4-BE49-F238E27FC236}">
                <a16:creationId xmlns:a16="http://schemas.microsoft.com/office/drawing/2014/main" id="{7089F9A2-684E-42BA-9672-9390C0559095}"/>
              </a:ext>
            </a:extLst>
          </p:cNvPr>
          <p:cNvSpPr txBox="1"/>
          <p:nvPr/>
        </p:nvSpPr>
        <p:spPr>
          <a:xfrm>
            <a:off x="1713496" y="4944566"/>
            <a:ext cx="426720" cy="184666"/>
          </a:xfrm>
          <a:prstGeom prst="rect">
            <a:avLst/>
          </a:prstGeom>
          <a:noFill/>
        </p:spPr>
        <p:txBody>
          <a:bodyPr wrap="none" rtlCol="0">
            <a:spAutoFit/>
          </a:bodyPr>
          <a:lstStyle/>
          <a:p>
            <a:pPr defTabSz="457200"/>
            <a:r>
              <a:rPr lang="en-US" sz="600" dirty="0">
                <a:solidFill>
                  <a:prstClr val="black"/>
                </a:solidFill>
                <a:latin typeface="Arial" panose="020B0604020202020204" pitchFamily="34" charset="0"/>
                <a:cs typeface="Arial" panose="020B0604020202020204" pitchFamily="34" charset="0"/>
              </a:rPr>
              <a:t>-16000</a:t>
            </a:r>
          </a:p>
        </p:txBody>
      </p:sp>
      <p:sp>
        <p:nvSpPr>
          <p:cNvPr id="116" name="TextBox 115">
            <a:extLst>
              <a:ext uri="{FF2B5EF4-FFF2-40B4-BE49-F238E27FC236}">
                <a16:creationId xmlns:a16="http://schemas.microsoft.com/office/drawing/2014/main" id="{56081265-1E3D-4C5F-A801-7C1E445DD748}"/>
              </a:ext>
            </a:extLst>
          </p:cNvPr>
          <p:cNvSpPr txBox="1"/>
          <p:nvPr/>
        </p:nvSpPr>
        <p:spPr>
          <a:xfrm>
            <a:off x="1713496" y="5180729"/>
            <a:ext cx="426720" cy="184666"/>
          </a:xfrm>
          <a:prstGeom prst="rect">
            <a:avLst/>
          </a:prstGeom>
          <a:noFill/>
        </p:spPr>
        <p:txBody>
          <a:bodyPr wrap="none" rtlCol="0">
            <a:spAutoFit/>
          </a:bodyPr>
          <a:lstStyle/>
          <a:p>
            <a:pPr defTabSz="457200"/>
            <a:r>
              <a:rPr lang="en-US" sz="600" dirty="0">
                <a:solidFill>
                  <a:prstClr val="black"/>
                </a:solidFill>
                <a:latin typeface="Arial" panose="020B0604020202020204" pitchFamily="34" charset="0"/>
                <a:cs typeface="Arial" panose="020B0604020202020204" pitchFamily="34" charset="0"/>
              </a:rPr>
              <a:t>-18000</a:t>
            </a:r>
          </a:p>
        </p:txBody>
      </p:sp>
      <p:sp>
        <p:nvSpPr>
          <p:cNvPr id="117" name="TextBox 116">
            <a:extLst>
              <a:ext uri="{FF2B5EF4-FFF2-40B4-BE49-F238E27FC236}">
                <a16:creationId xmlns:a16="http://schemas.microsoft.com/office/drawing/2014/main" id="{B8AC6417-7EE2-48C1-B636-C95824CA5853}"/>
              </a:ext>
            </a:extLst>
          </p:cNvPr>
          <p:cNvSpPr txBox="1"/>
          <p:nvPr/>
        </p:nvSpPr>
        <p:spPr>
          <a:xfrm>
            <a:off x="1713496" y="5416892"/>
            <a:ext cx="426720" cy="184666"/>
          </a:xfrm>
          <a:prstGeom prst="rect">
            <a:avLst/>
          </a:prstGeom>
          <a:noFill/>
        </p:spPr>
        <p:txBody>
          <a:bodyPr wrap="none" rtlCol="0">
            <a:spAutoFit/>
          </a:bodyPr>
          <a:lstStyle/>
          <a:p>
            <a:pPr defTabSz="457200"/>
            <a:r>
              <a:rPr lang="en-US" sz="600" dirty="0">
                <a:solidFill>
                  <a:prstClr val="black"/>
                </a:solidFill>
                <a:latin typeface="Arial" panose="020B0604020202020204" pitchFamily="34" charset="0"/>
                <a:cs typeface="Arial" panose="020B0604020202020204" pitchFamily="34" charset="0"/>
              </a:rPr>
              <a:t>-20000</a:t>
            </a:r>
          </a:p>
        </p:txBody>
      </p:sp>
      <p:sp>
        <p:nvSpPr>
          <p:cNvPr id="118" name="TextBox 117">
            <a:extLst>
              <a:ext uri="{FF2B5EF4-FFF2-40B4-BE49-F238E27FC236}">
                <a16:creationId xmlns:a16="http://schemas.microsoft.com/office/drawing/2014/main" id="{1A393F9F-B6F4-4C89-B920-E6BC5ADC720F}"/>
              </a:ext>
            </a:extLst>
          </p:cNvPr>
          <p:cNvSpPr txBox="1"/>
          <p:nvPr/>
        </p:nvSpPr>
        <p:spPr>
          <a:xfrm rot="21288041">
            <a:off x="7712326" y="3014568"/>
            <a:ext cx="1403933" cy="233397"/>
          </a:xfrm>
          <a:prstGeom prst="rect">
            <a:avLst/>
          </a:prstGeom>
          <a:noFill/>
        </p:spPr>
        <p:txBody>
          <a:bodyPr wrap="square" rtlCol="0">
            <a:spAutoFit/>
          </a:bodyPr>
          <a:lstStyle/>
          <a:p>
            <a:pPr algn="ctr">
              <a:lnSpc>
                <a:spcPts val="1100"/>
              </a:lnSpc>
            </a:pPr>
            <a:r>
              <a:rPr lang="en-US" sz="1000" b="1" dirty="0" err="1">
                <a:solidFill>
                  <a:srgbClr val="000000"/>
                </a:solidFill>
                <a:latin typeface="Arial" panose="020B0604020202020204" pitchFamily="34" charset="0"/>
                <a:cs typeface="Arial" panose="020B0604020202020204" pitchFamily="34" charset="0"/>
              </a:rPr>
              <a:t>Tansill</a:t>
            </a:r>
            <a:r>
              <a:rPr lang="en-US" sz="1000" b="1" dirty="0">
                <a:solidFill>
                  <a:srgbClr val="000000"/>
                </a:solidFill>
                <a:latin typeface="Arial" panose="020B0604020202020204" pitchFamily="34" charset="0"/>
                <a:cs typeface="Arial" panose="020B0604020202020204" pitchFamily="34" charset="0"/>
              </a:rPr>
              <a:t>-Yates</a:t>
            </a:r>
          </a:p>
        </p:txBody>
      </p:sp>
      <p:sp>
        <p:nvSpPr>
          <p:cNvPr id="119" name="Rectangle 118">
            <a:extLst>
              <a:ext uri="{FF2B5EF4-FFF2-40B4-BE49-F238E27FC236}">
                <a16:creationId xmlns:a16="http://schemas.microsoft.com/office/drawing/2014/main" id="{E3A9615B-4980-460C-A9C4-FB874C4E146C}"/>
              </a:ext>
            </a:extLst>
          </p:cNvPr>
          <p:cNvSpPr/>
          <p:nvPr/>
        </p:nvSpPr>
        <p:spPr>
          <a:xfrm>
            <a:off x="2061562" y="2666545"/>
            <a:ext cx="62822" cy="1465832"/>
          </a:xfrm>
          <a:prstGeom prst="rect">
            <a:avLst/>
          </a:prstGeom>
          <a:solidFill>
            <a:sysClr val="window" lastClr="FFFFFF"/>
          </a:solidFill>
          <a:ln w="15875" cap="rnd" cmpd="sng" algn="ctr">
            <a:noFill/>
            <a:prstDash val="solid"/>
          </a:ln>
          <a:effectLst/>
        </p:spPr>
        <p:txBody>
          <a:bodyPr rtlCol="0" anchor="ctr"/>
          <a:lstStyle/>
          <a:p>
            <a:pPr algn="ctr">
              <a:defRPr/>
            </a:pPr>
            <a:endParaRPr lang="en-US" kern="0">
              <a:solidFill>
                <a:prstClr val="white"/>
              </a:solidFill>
              <a:latin typeface="Calisto MT" panose="02040603050505030304"/>
            </a:endParaRPr>
          </a:p>
        </p:txBody>
      </p:sp>
      <p:sp>
        <p:nvSpPr>
          <p:cNvPr id="120" name="TextBox 119">
            <a:extLst>
              <a:ext uri="{FF2B5EF4-FFF2-40B4-BE49-F238E27FC236}">
                <a16:creationId xmlns:a16="http://schemas.microsoft.com/office/drawing/2014/main" id="{C8225C8C-3530-4B32-AC7A-5684F9C2777C}"/>
              </a:ext>
            </a:extLst>
          </p:cNvPr>
          <p:cNvSpPr txBox="1"/>
          <p:nvPr/>
        </p:nvSpPr>
        <p:spPr>
          <a:xfrm>
            <a:off x="1912268" y="3063062"/>
            <a:ext cx="227948" cy="184666"/>
          </a:xfrm>
          <a:prstGeom prst="rect">
            <a:avLst/>
          </a:prstGeom>
          <a:noFill/>
        </p:spPr>
        <p:txBody>
          <a:bodyPr wrap="none" rtlCol="0">
            <a:spAutoFit/>
          </a:bodyPr>
          <a:lstStyle/>
          <a:p>
            <a:pPr defTabSz="457200"/>
            <a:r>
              <a:rPr lang="en-US" sz="600" dirty="0">
                <a:solidFill>
                  <a:prstClr val="black"/>
                </a:solidFill>
                <a:latin typeface="Arial" panose="020B0604020202020204" pitchFamily="34" charset="0"/>
                <a:cs typeface="Arial" panose="020B0604020202020204" pitchFamily="34" charset="0"/>
              </a:rPr>
              <a:t>0</a:t>
            </a:r>
          </a:p>
        </p:txBody>
      </p:sp>
      <p:sp>
        <p:nvSpPr>
          <p:cNvPr id="121" name="TextBox 120">
            <a:extLst>
              <a:ext uri="{FF2B5EF4-FFF2-40B4-BE49-F238E27FC236}">
                <a16:creationId xmlns:a16="http://schemas.microsoft.com/office/drawing/2014/main" id="{B778F2C6-615A-4C2F-B42E-5AD8080C9B2E}"/>
              </a:ext>
            </a:extLst>
          </p:cNvPr>
          <p:cNvSpPr txBox="1"/>
          <p:nvPr/>
        </p:nvSpPr>
        <p:spPr>
          <a:xfrm>
            <a:off x="1756778" y="3298412"/>
            <a:ext cx="383438" cy="184666"/>
          </a:xfrm>
          <a:prstGeom prst="rect">
            <a:avLst/>
          </a:prstGeom>
          <a:noFill/>
        </p:spPr>
        <p:txBody>
          <a:bodyPr wrap="none" rtlCol="0">
            <a:spAutoFit/>
          </a:bodyPr>
          <a:lstStyle/>
          <a:p>
            <a:pPr defTabSz="457200"/>
            <a:r>
              <a:rPr lang="en-US" sz="600" dirty="0">
                <a:solidFill>
                  <a:prstClr val="black"/>
                </a:solidFill>
                <a:latin typeface="Arial" panose="020B0604020202020204" pitchFamily="34" charset="0"/>
                <a:cs typeface="Arial" panose="020B0604020202020204" pitchFamily="34" charset="0"/>
              </a:rPr>
              <a:t>-2000</a:t>
            </a:r>
          </a:p>
        </p:txBody>
      </p:sp>
      <p:cxnSp>
        <p:nvCxnSpPr>
          <p:cNvPr id="122" name="Straight Connector 121">
            <a:extLst>
              <a:ext uri="{FF2B5EF4-FFF2-40B4-BE49-F238E27FC236}">
                <a16:creationId xmlns:a16="http://schemas.microsoft.com/office/drawing/2014/main" id="{52902F3E-7FE1-433C-8149-5DD1369C2AF5}"/>
              </a:ext>
            </a:extLst>
          </p:cNvPr>
          <p:cNvCxnSpPr/>
          <p:nvPr/>
        </p:nvCxnSpPr>
        <p:spPr>
          <a:xfrm>
            <a:off x="2071645" y="3271165"/>
            <a:ext cx="33574" cy="0"/>
          </a:xfrm>
          <a:prstGeom prst="line">
            <a:avLst/>
          </a:prstGeom>
          <a:noFill/>
          <a:ln w="12700" cap="rnd" cmpd="sng" algn="ctr">
            <a:solidFill>
              <a:sysClr val="windowText" lastClr="000000"/>
            </a:solidFill>
            <a:prstDash val="solid"/>
          </a:ln>
          <a:effectLst/>
        </p:spPr>
      </p:cxnSp>
      <p:cxnSp>
        <p:nvCxnSpPr>
          <p:cNvPr id="123" name="Straight Connector 122">
            <a:extLst>
              <a:ext uri="{FF2B5EF4-FFF2-40B4-BE49-F238E27FC236}">
                <a16:creationId xmlns:a16="http://schemas.microsoft.com/office/drawing/2014/main" id="{97C542E9-769A-4216-B876-EAC2DFB85E2B}"/>
              </a:ext>
            </a:extLst>
          </p:cNvPr>
          <p:cNvCxnSpPr/>
          <p:nvPr/>
        </p:nvCxnSpPr>
        <p:spPr>
          <a:xfrm>
            <a:off x="2071645" y="3152997"/>
            <a:ext cx="33574" cy="0"/>
          </a:xfrm>
          <a:prstGeom prst="line">
            <a:avLst/>
          </a:prstGeom>
          <a:noFill/>
          <a:ln w="12700" cap="rnd" cmpd="sng" algn="ctr">
            <a:solidFill>
              <a:sysClr val="windowText" lastClr="000000"/>
            </a:solidFill>
            <a:prstDash val="solid"/>
          </a:ln>
          <a:effectLst/>
        </p:spPr>
      </p:cxnSp>
      <p:cxnSp>
        <p:nvCxnSpPr>
          <p:cNvPr id="124" name="Straight Connector 123">
            <a:extLst>
              <a:ext uri="{FF2B5EF4-FFF2-40B4-BE49-F238E27FC236}">
                <a16:creationId xmlns:a16="http://schemas.microsoft.com/office/drawing/2014/main" id="{08703119-C0ED-4A02-90B6-B4DB61EDE185}"/>
              </a:ext>
            </a:extLst>
          </p:cNvPr>
          <p:cNvCxnSpPr/>
          <p:nvPr/>
        </p:nvCxnSpPr>
        <p:spPr>
          <a:xfrm>
            <a:off x="2071645" y="3034829"/>
            <a:ext cx="33574" cy="0"/>
          </a:xfrm>
          <a:prstGeom prst="line">
            <a:avLst/>
          </a:prstGeom>
          <a:noFill/>
          <a:ln w="12700" cap="rnd" cmpd="sng" algn="ctr">
            <a:solidFill>
              <a:sysClr val="windowText" lastClr="000000"/>
            </a:solidFill>
            <a:prstDash val="solid"/>
          </a:ln>
          <a:effectLst/>
        </p:spPr>
      </p:cxnSp>
      <p:cxnSp>
        <p:nvCxnSpPr>
          <p:cNvPr id="125" name="Straight Connector 124">
            <a:extLst>
              <a:ext uri="{FF2B5EF4-FFF2-40B4-BE49-F238E27FC236}">
                <a16:creationId xmlns:a16="http://schemas.microsoft.com/office/drawing/2014/main" id="{8E2250B0-9DDD-4910-9161-959376BF7C85}"/>
              </a:ext>
            </a:extLst>
          </p:cNvPr>
          <p:cNvCxnSpPr/>
          <p:nvPr/>
        </p:nvCxnSpPr>
        <p:spPr>
          <a:xfrm>
            <a:off x="2071645" y="2916662"/>
            <a:ext cx="33574" cy="0"/>
          </a:xfrm>
          <a:prstGeom prst="line">
            <a:avLst/>
          </a:prstGeom>
          <a:noFill/>
          <a:ln w="12700" cap="rnd" cmpd="sng" algn="ctr">
            <a:solidFill>
              <a:sysClr val="windowText" lastClr="000000"/>
            </a:solidFill>
            <a:prstDash val="solid"/>
          </a:ln>
          <a:effectLst/>
        </p:spPr>
      </p:cxnSp>
      <p:cxnSp>
        <p:nvCxnSpPr>
          <p:cNvPr id="126" name="Straight Connector 125">
            <a:extLst>
              <a:ext uri="{FF2B5EF4-FFF2-40B4-BE49-F238E27FC236}">
                <a16:creationId xmlns:a16="http://schemas.microsoft.com/office/drawing/2014/main" id="{01D8CD00-D7DF-47E0-AB50-7A1F1BD54F77}"/>
              </a:ext>
            </a:extLst>
          </p:cNvPr>
          <p:cNvCxnSpPr/>
          <p:nvPr/>
        </p:nvCxnSpPr>
        <p:spPr>
          <a:xfrm>
            <a:off x="2071645" y="2798495"/>
            <a:ext cx="33574" cy="0"/>
          </a:xfrm>
          <a:prstGeom prst="line">
            <a:avLst/>
          </a:prstGeom>
          <a:noFill/>
          <a:ln w="12700" cap="rnd" cmpd="sng" algn="ctr">
            <a:solidFill>
              <a:sysClr val="windowText" lastClr="000000"/>
            </a:solidFill>
            <a:prstDash val="solid"/>
          </a:ln>
          <a:effectLst/>
        </p:spPr>
      </p:cxnSp>
      <p:cxnSp>
        <p:nvCxnSpPr>
          <p:cNvPr id="127" name="Straight Connector 126">
            <a:extLst>
              <a:ext uri="{FF2B5EF4-FFF2-40B4-BE49-F238E27FC236}">
                <a16:creationId xmlns:a16="http://schemas.microsoft.com/office/drawing/2014/main" id="{657E7127-5329-44B6-98C4-F01FF896057A}"/>
              </a:ext>
            </a:extLst>
          </p:cNvPr>
          <p:cNvCxnSpPr/>
          <p:nvPr/>
        </p:nvCxnSpPr>
        <p:spPr>
          <a:xfrm>
            <a:off x="2071645" y="3389991"/>
            <a:ext cx="33574" cy="0"/>
          </a:xfrm>
          <a:prstGeom prst="line">
            <a:avLst/>
          </a:prstGeom>
          <a:noFill/>
          <a:ln w="12700" cap="rnd" cmpd="sng" algn="ctr">
            <a:solidFill>
              <a:sysClr val="windowText" lastClr="000000"/>
            </a:solidFill>
            <a:prstDash val="solid"/>
          </a:ln>
          <a:effectLst/>
        </p:spPr>
      </p:cxnSp>
      <p:cxnSp>
        <p:nvCxnSpPr>
          <p:cNvPr id="128" name="Straight Connector 127">
            <a:extLst>
              <a:ext uri="{FF2B5EF4-FFF2-40B4-BE49-F238E27FC236}">
                <a16:creationId xmlns:a16="http://schemas.microsoft.com/office/drawing/2014/main" id="{81ACF88E-4293-4729-B51C-6CB585EC2AAE}"/>
              </a:ext>
            </a:extLst>
          </p:cNvPr>
          <p:cNvCxnSpPr/>
          <p:nvPr/>
        </p:nvCxnSpPr>
        <p:spPr>
          <a:xfrm>
            <a:off x="2071645" y="3510792"/>
            <a:ext cx="33574" cy="0"/>
          </a:xfrm>
          <a:prstGeom prst="line">
            <a:avLst/>
          </a:prstGeom>
          <a:noFill/>
          <a:ln w="12700" cap="rnd" cmpd="sng" algn="ctr">
            <a:solidFill>
              <a:sysClr val="windowText" lastClr="000000"/>
            </a:solidFill>
            <a:prstDash val="solid"/>
          </a:ln>
          <a:effectLst/>
        </p:spPr>
      </p:cxnSp>
      <p:cxnSp>
        <p:nvCxnSpPr>
          <p:cNvPr id="129" name="Straight Connector 128">
            <a:extLst>
              <a:ext uri="{FF2B5EF4-FFF2-40B4-BE49-F238E27FC236}">
                <a16:creationId xmlns:a16="http://schemas.microsoft.com/office/drawing/2014/main" id="{016D33C3-4C40-48AD-8407-AC729921F34A}"/>
              </a:ext>
            </a:extLst>
          </p:cNvPr>
          <p:cNvCxnSpPr/>
          <p:nvPr/>
        </p:nvCxnSpPr>
        <p:spPr>
          <a:xfrm>
            <a:off x="2071645" y="3629618"/>
            <a:ext cx="33574" cy="0"/>
          </a:xfrm>
          <a:prstGeom prst="line">
            <a:avLst/>
          </a:prstGeom>
          <a:noFill/>
          <a:ln w="12700" cap="rnd" cmpd="sng" algn="ctr">
            <a:solidFill>
              <a:sysClr val="windowText" lastClr="000000"/>
            </a:solidFill>
            <a:prstDash val="solid"/>
          </a:ln>
          <a:effectLst/>
        </p:spPr>
      </p:cxnSp>
      <p:cxnSp>
        <p:nvCxnSpPr>
          <p:cNvPr id="130" name="Straight Connector 129">
            <a:extLst>
              <a:ext uri="{FF2B5EF4-FFF2-40B4-BE49-F238E27FC236}">
                <a16:creationId xmlns:a16="http://schemas.microsoft.com/office/drawing/2014/main" id="{230D214D-C4DF-4AC6-B5BC-F7235F2BB1C2}"/>
              </a:ext>
            </a:extLst>
          </p:cNvPr>
          <p:cNvCxnSpPr/>
          <p:nvPr/>
        </p:nvCxnSpPr>
        <p:spPr>
          <a:xfrm>
            <a:off x="2071645" y="3744494"/>
            <a:ext cx="33574" cy="0"/>
          </a:xfrm>
          <a:prstGeom prst="line">
            <a:avLst/>
          </a:prstGeom>
          <a:noFill/>
          <a:ln w="12700" cap="rnd" cmpd="sng" algn="ctr">
            <a:solidFill>
              <a:sysClr val="windowText" lastClr="000000"/>
            </a:solidFill>
            <a:prstDash val="solid"/>
          </a:ln>
          <a:effectLst/>
        </p:spPr>
      </p:cxnSp>
      <p:cxnSp>
        <p:nvCxnSpPr>
          <p:cNvPr id="131" name="Straight Connector 130">
            <a:extLst>
              <a:ext uri="{FF2B5EF4-FFF2-40B4-BE49-F238E27FC236}">
                <a16:creationId xmlns:a16="http://schemas.microsoft.com/office/drawing/2014/main" id="{EA85602F-736C-4E06-A7E7-F0998A0C2CD9}"/>
              </a:ext>
            </a:extLst>
          </p:cNvPr>
          <p:cNvCxnSpPr/>
          <p:nvPr/>
        </p:nvCxnSpPr>
        <p:spPr>
          <a:xfrm>
            <a:off x="2071645" y="3859370"/>
            <a:ext cx="33574" cy="0"/>
          </a:xfrm>
          <a:prstGeom prst="line">
            <a:avLst/>
          </a:prstGeom>
          <a:noFill/>
          <a:ln w="12700" cap="rnd" cmpd="sng" algn="ctr">
            <a:solidFill>
              <a:sysClr val="windowText" lastClr="000000"/>
            </a:solidFill>
            <a:prstDash val="solid"/>
          </a:ln>
          <a:effectLst/>
        </p:spPr>
      </p:cxnSp>
      <p:sp>
        <p:nvSpPr>
          <p:cNvPr id="132" name="TextBox 131">
            <a:extLst>
              <a:ext uri="{FF2B5EF4-FFF2-40B4-BE49-F238E27FC236}">
                <a16:creationId xmlns:a16="http://schemas.microsoft.com/office/drawing/2014/main" id="{EE0185BA-D2FC-4C31-9F0B-E0AA4775B298}"/>
              </a:ext>
            </a:extLst>
          </p:cNvPr>
          <p:cNvSpPr txBox="1"/>
          <p:nvPr/>
        </p:nvSpPr>
        <p:spPr>
          <a:xfrm>
            <a:off x="1737542" y="2823931"/>
            <a:ext cx="402674" cy="184666"/>
          </a:xfrm>
          <a:prstGeom prst="rect">
            <a:avLst/>
          </a:prstGeom>
          <a:noFill/>
        </p:spPr>
        <p:txBody>
          <a:bodyPr wrap="none" rtlCol="0">
            <a:spAutoFit/>
          </a:bodyPr>
          <a:lstStyle/>
          <a:p>
            <a:pPr defTabSz="457200"/>
            <a:r>
              <a:rPr lang="en-US" sz="600" dirty="0">
                <a:solidFill>
                  <a:prstClr val="black"/>
                </a:solidFill>
                <a:latin typeface="Arial" panose="020B0604020202020204" pitchFamily="34" charset="0"/>
                <a:cs typeface="Arial" panose="020B0604020202020204" pitchFamily="34" charset="0"/>
              </a:rPr>
              <a:t>+2000</a:t>
            </a:r>
          </a:p>
        </p:txBody>
      </p:sp>
      <p:sp>
        <p:nvSpPr>
          <p:cNvPr id="133" name="TextBox 132">
            <a:extLst>
              <a:ext uri="{FF2B5EF4-FFF2-40B4-BE49-F238E27FC236}">
                <a16:creationId xmlns:a16="http://schemas.microsoft.com/office/drawing/2014/main" id="{941A359D-E023-4565-978A-F2CE7F73D4DB}"/>
              </a:ext>
            </a:extLst>
          </p:cNvPr>
          <p:cNvSpPr txBox="1"/>
          <p:nvPr/>
        </p:nvSpPr>
        <p:spPr>
          <a:xfrm>
            <a:off x="1756778" y="3531084"/>
            <a:ext cx="383438" cy="184666"/>
          </a:xfrm>
          <a:prstGeom prst="rect">
            <a:avLst/>
          </a:prstGeom>
          <a:noFill/>
        </p:spPr>
        <p:txBody>
          <a:bodyPr wrap="none" rtlCol="0">
            <a:spAutoFit/>
          </a:bodyPr>
          <a:lstStyle/>
          <a:p>
            <a:pPr defTabSz="457200"/>
            <a:r>
              <a:rPr lang="en-US" sz="600" dirty="0">
                <a:solidFill>
                  <a:prstClr val="black"/>
                </a:solidFill>
                <a:latin typeface="Arial" panose="020B0604020202020204" pitchFamily="34" charset="0"/>
                <a:cs typeface="Arial" panose="020B0604020202020204" pitchFamily="34" charset="0"/>
              </a:rPr>
              <a:t>-4000</a:t>
            </a:r>
          </a:p>
        </p:txBody>
      </p:sp>
      <p:sp>
        <p:nvSpPr>
          <p:cNvPr id="134" name="TextBox 133">
            <a:extLst>
              <a:ext uri="{FF2B5EF4-FFF2-40B4-BE49-F238E27FC236}">
                <a16:creationId xmlns:a16="http://schemas.microsoft.com/office/drawing/2014/main" id="{0A10D292-2466-4D80-8DAA-C20DB3544FDF}"/>
              </a:ext>
            </a:extLst>
          </p:cNvPr>
          <p:cNvSpPr txBox="1"/>
          <p:nvPr/>
        </p:nvSpPr>
        <p:spPr>
          <a:xfrm>
            <a:off x="1756778" y="3763756"/>
            <a:ext cx="383438" cy="184666"/>
          </a:xfrm>
          <a:prstGeom prst="rect">
            <a:avLst/>
          </a:prstGeom>
          <a:noFill/>
        </p:spPr>
        <p:txBody>
          <a:bodyPr wrap="none" rtlCol="0">
            <a:spAutoFit/>
          </a:bodyPr>
          <a:lstStyle/>
          <a:p>
            <a:pPr defTabSz="457200"/>
            <a:r>
              <a:rPr lang="en-US" sz="600" dirty="0">
                <a:solidFill>
                  <a:prstClr val="black"/>
                </a:solidFill>
                <a:latin typeface="Arial" panose="020B0604020202020204" pitchFamily="34" charset="0"/>
                <a:cs typeface="Arial" panose="020B0604020202020204" pitchFamily="34" charset="0"/>
              </a:rPr>
              <a:t>-6000</a:t>
            </a:r>
          </a:p>
        </p:txBody>
      </p:sp>
      <p:cxnSp>
        <p:nvCxnSpPr>
          <p:cNvPr id="135" name="Straight Connector 134">
            <a:extLst>
              <a:ext uri="{FF2B5EF4-FFF2-40B4-BE49-F238E27FC236}">
                <a16:creationId xmlns:a16="http://schemas.microsoft.com/office/drawing/2014/main" id="{7670BA86-4743-4A30-B02A-F10C412CB8A9}"/>
              </a:ext>
            </a:extLst>
          </p:cNvPr>
          <p:cNvCxnSpPr/>
          <p:nvPr/>
        </p:nvCxnSpPr>
        <p:spPr>
          <a:xfrm>
            <a:off x="2071645" y="3978196"/>
            <a:ext cx="33574" cy="0"/>
          </a:xfrm>
          <a:prstGeom prst="line">
            <a:avLst/>
          </a:prstGeom>
          <a:noFill/>
          <a:ln w="12700" cap="rnd" cmpd="sng" algn="ctr">
            <a:solidFill>
              <a:sysClr val="windowText" lastClr="000000"/>
            </a:solidFill>
            <a:prstDash val="solid"/>
          </a:ln>
          <a:effectLst/>
        </p:spPr>
      </p:cxnSp>
      <p:cxnSp>
        <p:nvCxnSpPr>
          <p:cNvPr id="136" name="Straight Connector 135">
            <a:extLst>
              <a:ext uri="{FF2B5EF4-FFF2-40B4-BE49-F238E27FC236}">
                <a16:creationId xmlns:a16="http://schemas.microsoft.com/office/drawing/2014/main" id="{5B6B10DB-84DE-4ADE-9B14-D2F518AD12BF}"/>
              </a:ext>
            </a:extLst>
          </p:cNvPr>
          <p:cNvCxnSpPr/>
          <p:nvPr/>
        </p:nvCxnSpPr>
        <p:spPr>
          <a:xfrm>
            <a:off x="2071645" y="4095047"/>
            <a:ext cx="33574" cy="0"/>
          </a:xfrm>
          <a:prstGeom prst="line">
            <a:avLst/>
          </a:prstGeom>
          <a:noFill/>
          <a:ln w="12700" cap="rnd" cmpd="sng" algn="ctr">
            <a:solidFill>
              <a:sysClr val="windowText" lastClr="000000"/>
            </a:solidFill>
            <a:prstDash val="solid"/>
          </a:ln>
          <a:effectLst/>
        </p:spPr>
      </p:cxnSp>
      <p:sp>
        <p:nvSpPr>
          <p:cNvPr id="137" name="TextBox 136">
            <a:extLst>
              <a:ext uri="{FF2B5EF4-FFF2-40B4-BE49-F238E27FC236}">
                <a16:creationId xmlns:a16="http://schemas.microsoft.com/office/drawing/2014/main" id="{8FA41758-5A72-4FC7-BF92-044782A673A6}"/>
              </a:ext>
            </a:extLst>
          </p:cNvPr>
          <p:cNvSpPr txBox="1"/>
          <p:nvPr/>
        </p:nvSpPr>
        <p:spPr>
          <a:xfrm>
            <a:off x="1732888" y="2313217"/>
            <a:ext cx="447558" cy="369332"/>
          </a:xfrm>
          <a:prstGeom prst="rect">
            <a:avLst/>
          </a:prstGeom>
          <a:noFill/>
        </p:spPr>
        <p:txBody>
          <a:bodyPr wrap="none" rtlCol="0">
            <a:spAutoFit/>
          </a:bodyPr>
          <a:lstStyle/>
          <a:p>
            <a:pPr algn="ctr" defTabSz="457200"/>
            <a:r>
              <a:rPr lang="en-US" sz="600" dirty="0">
                <a:solidFill>
                  <a:prstClr val="black"/>
                </a:solidFill>
                <a:latin typeface="Arial" panose="020B0604020202020204" pitchFamily="34" charset="0"/>
                <a:cs typeface="Arial" panose="020B0604020202020204" pitchFamily="34" charset="0"/>
              </a:rPr>
              <a:t>Subsea</a:t>
            </a:r>
          </a:p>
          <a:p>
            <a:pPr algn="ctr" defTabSz="457200"/>
            <a:r>
              <a:rPr lang="en-US" sz="600" dirty="0">
                <a:solidFill>
                  <a:prstClr val="black"/>
                </a:solidFill>
                <a:latin typeface="Arial" panose="020B0604020202020204" pitchFamily="34" charset="0"/>
                <a:cs typeface="Arial" panose="020B0604020202020204" pitchFamily="34" charset="0"/>
              </a:rPr>
              <a:t>elev.</a:t>
            </a:r>
          </a:p>
          <a:p>
            <a:pPr algn="ctr" defTabSz="457200"/>
            <a:r>
              <a:rPr lang="en-US" sz="600" dirty="0">
                <a:solidFill>
                  <a:prstClr val="black"/>
                </a:solidFill>
                <a:latin typeface="Arial" panose="020B0604020202020204" pitchFamily="34" charset="0"/>
                <a:cs typeface="Arial" panose="020B0604020202020204" pitchFamily="34" charset="0"/>
              </a:rPr>
              <a:t>(feet)</a:t>
            </a:r>
          </a:p>
        </p:txBody>
      </p:sp>
      <p:cxnSp>
        <p:nvCxnSpPr>
          <p:cNvPr id="138" name="Straight Connector 137">
            <a:extLst>
              <a:ext uri="{FF2B5EF4-FFF2-40B4-BE49-F238E27FC236}">
                <a16:creationId xmlns:a16="http://schemas.microsoft.com/office/drawing/2014/main" id="{A54887A9-D7DC-487A-BEF9-CFD1A9885CD3}"/>
              </a:ext>
            </a:extLst>
          </p:cNvPr>
          <p:cNvCxnSpPr/>
          <p:nvPr/>
        </p:nvCxnSpPr>
        <p:spPr>
          <a:xfrm>
            <a:off x="2113913" y="2711916"/>
            <a:ext cx="3490" cy="2851393"/>
          </a:xfrm>
          <a:prstGeom prst="line">
            <a:avLst/>
          </a:prstGeom>
          <a:noFill/>
          <a:ln w="19050" cap="rnd" cmpd="sng" algn="ctr">
            <a:solidFill>
              <a:sysClr val="windowText" lastClr="000000"/>
            </a:solidFill>
            <a:prstDash val="solid"/>
          </a:ln>
          <a:effectLst/>
        </p:spPr>
      </p:cxnSp>
      <p:sp>
        <p:nvSpPr>
          <p:cNvPr id="139" name="TextBox 138">
            <a:extLst>
              <a:ext uri="{FF2B5EF4-FFF2-40B4-BE49-F238E27FC236}">
                <a16:creationId xmlns:a16="http://schemas.microsoft.com/office/drawing/2014/main" id="{B1405E58-6585-4F71-B632-25EB28883F24}"/>
              </a:ext>
            </a:extLst>
          </p:cNvPr>
          <p:cNvSpPr txBox="1"/>
          <p:nvPr/>
        </p:nvSpPr>
        <p:spPr>
          <a:xfrm>
            <a:off x="10339195" y="2434207"/>
            <a:ext cx="447558" cy="369332"/>
          </a:xfrm>
          <a:prstGeom prst="rect">
            <a:avLst/>
          </a:prstGeom>
          <a:noFill/>
        </p:spPr>
        <p:txBody>
          <a:bodyPr wrap="none" rtlCol="0">
            <a:spAutoFit/>
          </a:bodyPr>
          <a:lstStyle/>
          <a:p>
            <a:pPr algn="ctr" defTabSz="457200"/>
            <a:r>
              <a:rPr lang="en-US" sz="600" dirty="0">
                <a:solidFill>
                  <a:prstClr val="black"/>
                </a:solidFill>
                <a:latin typeface="Arial" panose="020B0604020202020204" pitchFamily="34" charset="0"/>
                <a:cs typeface="Arial" panose="020B0604020202020204" pitchFamily="34" charset="0"/>
              </a:rPr>
              <a:t>Subsea</a:t>
            </a:r>
          </a:p>
          <a:p>
            <a:pPr algn="ctr" defTabSz="457200"/>
            <a:r>
              <a:rPr lang="en-US" sz="600" dirty="0">
                <a:solidFill>
                  <a:prstClr val="black"/>
                </a:solidFill>
                <a:latin typeface="Arial" panose="020B0604020202020204" pitchFamily="34" charset="0"/>
                <a:cs typeface="Arial" panose="020B0604020202020204" pitchFamily="34" charset="0"/>
              </a:rPr>
              <a:t>elev.</a:t>
            </a:r>
          </a:p>
          <a:p>
            <a:pPr algn="ctr" defTabSz="457200"/>
            <a:r>
              <a:rPr lang="en-US" sz="600" dirty="0">
                <a:solidFill>
                  <a:prstClr val="black"/>
                </a:solidFill>
                <a:latin typeface="Arial" panose="020B0604020202020204" pitchFamily="34" charset="0"/>
                <a:cs typeface="Arial" panose="020B0604020202020204" pitchFamily="34" charset="0"/>
              </a:rPr>
              <a:t>(feet)</a:t>
            </a:r>
          </a:p>
        </p:txBody>
      </p:sp>
      <p:sp>
        <p:nvSpPr>
          <p:cNvPr id="140" name="Rectangle 139">
            <a:extLst>
              <a:ext uri="{FF2B5EF4-FFF2-40B4-BE49-F238E27FC236}">
                <a16:creationId xmlns:a16="http://schemas.microsoft.com/office/drawing/2014/main" id="{BDA2E77D-0C34-4769-A585-8002079FCB4F}"/>
              </a:ext>
            </a:extLst>
          </p:cNvPr>
          <p:cNvSpPr/>
          <p:nvPr/>
        </p:nvSpPr>
        <p:spPr>
          <a:xfrm>
            <a:off x="10391211" y="2780554"/>
            <a:ext cx="62822" cy="1465832"/>
          </a:xfrm>
          <a:prstGeom prst="rect">
            <a:avLst/>
          </a:prstGeom>
          <a:solidFill>
            <a:sysClr val="window" lastClr="FFFFFF"/>
          </a:solidFill>
          <a:ln w="15875" cap="rnd" cmpd="sng" algn="ctr">
            <a:noFill/>
            <a:prstDash val="solid"/>
          </a:ln>
          <a:effectLst/>
        </p:spPr>
        <p:txBody>
          <a:bodyPr rtlCol="0" anchor="ctr"/>
          <a:lstStyle/>
          <a:p>
            <a:pPr algn="ctr">
              <a:defRPr/>
            </a:pPr>
            <a:endParaRPr lang="en-US" kern="0">
              <a:solidFill>
                <a:prstClr val="white"/>
              </a:solidFill>
              <a:latin typeface="Calisto MT" panose="02040603050505030304"/>
            </a:endParaRPr>
          </a:p>
        </p:txBody>
      </p:sp>
      <p:sp>
        <p:nvSpPr>
          <p:cNvPr id="141" name="TextBox 140">
            <a:extLst>
              <a:ext uri="{FF2B5EF4-FFF2-40B4-BE49-F238E27FC236}">
                <a16:creationId xmlns:a16="http://schemas.microsoft.com/office/drawing/2014/main" id="{8C0A75BB-AD1F-48D1-BD10-C1A37F061C41}"/>
              </a:ext>
            </a:extLst>
          </p:cNvPr>
          <p:cNvSpPr txBox="1"/>
          <p:nvPr/>
        </p:nvSpPr>
        <p:spPr>
          <a:xfrm>
            <a:off x="10387953" y="3064648"/>
            <a:ext cx="227948" cy="184666"/>
          </a:xfrm>
          <a:prstGeom prst="rect">
            <a:avLst/>
          </a:prstGeom>
          <a:noFill/>
        </p:spPr>
        <p:txBody>
          <a:bodyPr wrap="none" rtlCol="0">
            <a:spAutoFit/>
          </a:bodyPr>
          <a:lstStyle/>
          <a:p>
            <a:pPr defTabSz="457200"/>
            <a:r>
              <a:rPr lang="en-US" sz="600" dirty="0">
                <a:solidFill>
                  <a:prstClr val="black"/>
                </a:solidFill>
                <a:latin typeface="Arial" panose="020B0604020202020204" pitchFamily="34" charset="0"/>
                <a:cs typeface="Arial" panose="020B0604020202020204" pitchFamily="34" charset="0"/>
              </a:rPr>
              <a:t>0</a:t>
            </a:r>
          </a:p>
        </p:txBody>
      </p:sp>
      <p:cxnSp>
        <p:nvCxnSpPr>
          <p:cNvPr id="142" name="Straight Connector 141">
            <a:extLst>
              <a:ext uri="{FF2B5EF4-FFF2-40B4-BE49-F238E27FC236}">
                <a16:creationId xmlns:a16="http://schemas.microsoft.com/office/drawing/2014/main" id="{00A965AA-69E5-4A0C-A051-580B6E9577BB}"/>
              </a:ext>
            </a:extLst>
          </p:cNvPr>
          <p:cNvCxnSpPr/>
          <p:nvPr/>
        </p:nvCxnSpPr>
        <p:spPr>
          <a:xfrm>
            <a:off x="10409452" y="3154901"/>
            <a:ext cx="33574" cy="0"/>
          </a:xfrm>
          <a:prstGeom prst="line">
            <a:avLst/>
          </a:prstGeom>
          <a:noFill/>
          <a:ln w="12700" cap="rnd" cmpd="sng" algn="ctr">
            <a:solidFill>
              <a:sysClr val="windowText" lastClr="000000"/>
            </a:solidFill>
            <a:prstDash val="solid"/>
          </a:ln>
          <a:effectLst/>
        </p:spPr>
      </p:cxnSp>
      <p:cxnSp>
        <p:nvCxnSpPr>
          <p:cNvPr id="143" name="Straight Connector 142">
            <a:extLst>
              <a:ext uri="{FF2B5EF4-FFF2-40B4-BE49-F238E27FC236}">
                <a16:creationId xmlns:a16="http://schemas.microsoft.com/office/drawing/2014/main" id="{0D3D5997-C16D-4848-8FBC-C32F391819E7}"/>
              </a:ext>
            </a:extLst>
          </p:cNvPr>
          <p:cNvCxnSpPr/>
          <p:nvPr/>
        </p:nvCxnSpPr>
        <p:spPr>
          <a:xfrm>
            <a:off x="10409452" y="3031567"/>
            <a:ext cx="33574" cy="0"/>
          </a:xfrm>
          <a:prstGeom prst="line">
            <a:avLst/>
          </a:prstGeom>
          <a:noFill/>
          <a:ln w="12700" cap="rnd" cmpd="sng" algn="ctr">
            <a:solidFill>
              <a:sysClr val="windowText" lastClr="000000"/>
            </a:solidFill>
            <a:prstDash val="solid"/>
          </a:ln>
          <a:effectLst/>
        </p:spPr>
      </p:cxnSp>
      <p:cxnSp>
        <p:nvCxnSpPr>
          <p:cNvPr id="144" name="Straight Connector 143">
            <a:extLst>
              <a:ext uri="{FF2B5EF4-FFF2-40B4-BE49-F238E27FC236}">
                <a16:creationId xmlns:a16="http://schemas.microsoft.com/office/drawing/2014/main" id="{A6AC11C2-5DD5-4B46-978A-30A497E9BEEF}"/>
              </a:ext>
            </a:extLst>
          </p:cNvPr>
          <p:cNvCxnSpPr/>
          <p:nvPr/>
        </p:nvCxnSpPr>
        <p:spPr>
          <a:xfrm>
            <a:off x="10409452" y="2912947"/>
            <a:ext cx="33574" cy="0"/>
          </a:xfrm>
          <a:prstGeom prst="line">
            <a:avLst/>
          </a:prstGeom>
          <a:noFill/>
          <a:ln w="12700" cap="rnd" cmpd="sng" algn="ctr">
            <a:solidFill>
              <a:sysClr val="windowText" lastClr="000000"/>
            </a:solidFill>
            <a:prstDash val="solid"/>
          </a:ln>
          <a:effectLst/>
        </p:spPr>
      </p:cxnSp>
      <p:cxnSp>
        <p:nvCxnSpPr>
          <p:cNvPr id="145" name="Straight Connector 144">
            <a:extLst>
              <a:ext uri="{FF2B5EF4-FFF2-40B4-BE49-F238E27FC236}">
                <a16:creationId xmlns:a16="http://schemas.microsoft.com/office/drawing/2014/main" id="{B1303694-F547-4DCA-8FA5-9BD2835CCDC2}"/>
              </a:ext>
            </a:extLst>
          </p:cNvPr>
          <p:cNvCxnSpPr/>
          <p:nvPr/>
        </p:nvCxnSpPr>
        <p:spPr>
          <a:xfrm>
            <a:off x="10409452" y="2794327"/>
            <a:ext cx="33574" cy="0"/>
          </a:xfrm>
          <a:prstGeom prst="line">
            <a:avLst/>
          </a:prstGeom>
          <a:noFill/>
          <a:ln w="12700" cap="rnd" cmpd="sng" algn="ctr">
            <a:solidFill>
              <a:sysClr val="windowText" lastClr="000000"/>
            </a:solidFill>
            <a:prstDash val="solid"/>
          </a:ln>
          <a:effectLst/>
        </p:spPr>
      </p:cxnSp>
      <p:sp>
        <p:nvSpPr>
          <p:cNvPr id="146" name="TextBox 145">
            <a:extLst>
              <a:ext uri="{FF2B5EF4-FFF2-40B4-BE49-F238E27FC236}">
                <a16:creationId xmlns:a16="http://schemas.microsoft.com/office/drawing/2014/main" id="{D3D75173-DBC2-4CCA-8403-6D6829EDE697}"/>
              </a:ext>
            </a:extLst>
          </p:cNvPr>
          <p:cNvSpPr txBox="1"/>
          <p:nvPr/>
        </p:nvSpPr>
        <p:spPr>
          <a:xfrm>
            <a:off x="10387953" y="2823495"/>
            <a:ext cx="402674" cy="184666"/>
          </a:xfrm>
          <a:prstGeom prst="rect">
            <a:avLst/>
          </a:prstGeom>
          <a:noFill/>
        </p:spPr>
        <p:txBody>
          <a:bodyPr wrap="none" rtlCol="0">
            <a:spAutoFit/>
          </a:bodyPr>
          <a:lstStyle/>
          <a:p>
            <a:pPr defTabSz="457200"/>
            <a:r>
              <a:rPr lang="en-US" sz="600" dirty="0">
                <a:solidFill>
                  <a:prstClr val="black"/>
                </a:solidFill>
                <a:latin typeface="Arial" panose="020B0604020202020204" pitchFamily="34" charset="0"/>
                <a:cs typeface="Arial" panose="020B0604020202020204" pitchFamily="34" charset="0"/>
              </a:rPr>
              <a:t>+2000</a:t>
            </a:r>
          </a:p>
        </p:txBody>
      </p:sp>
      <p:cxnSp>
        <p:nvCxnSpPr>
          <p:cNvPr id="147" name="Straight Connector 146">
            <a:extLst>
              <a:ext uri="{FF2B5EF4-FFF2-40B4-BE49-F238E27FC236}">
                <a16:creationId xmlns:a16="http://schemas.microsoft.com/office/drawing/2014/main" id="{6FA13BB5-5509-450C-825A-B9086C07CE99}"/>
              </a:ext>
            </a:extLst>
          </p:cNvPr>
          <p:cNvCxnSpPr/>
          <p:nvPr/>
        </p:nvCxnSpPr>
        <p:spPr>
          <a:xfrm>
            <a:off x="10409452" y="3269594"/>
            <a:ext cx="33574" cy="0"/>
          </a:xfrm>
          <a:prstGeom prst="line">
            <a:avLst/>
          </a:prstGeom>
          <a:noFill/>
          <a:ln w="12700" cap="rnd" cmpd="sng" algn="ctr">
            <a:solidFill>
              <a:sysClr val="windowText" lastClr="000000"/>
            </a:solidFill>
            <a:prstDash val="solid"/>
          </a:ln>
          <a:effectLst/>
        </p:spPr>
      </p:cxnSp>
      <p:cxnSp>
        <p:nvCxnSpPr>
          <p:cNvPr id="148" name="Straight Connector 147">
            <a:extLst>
              <a:ext uri="{FF2B5EF4-FFF2-40B4-BE49-F238E27FC236}">
                <a16:creationId xmlns:a16="http://schemas.microsoft.com/office/drawing/2014/main" id="{492C23E3-851B-491F-A234-8185CE3C35FB}"/>
              </a:ext>
            </a:extLst>
          </p:cNvPr>
          <p:cNvCxnSpPr/>
          <p:nvPr/>
        </p:nvCxnSpPr>
        <p:spPr>
          <a:xfrm>
            <a:off x="10409452" y="3393715"/>
            <a:ext cx="33574" cy="0"/>
          </a:xfrm>
          <a:prstGeom prst="line">
            <a:avLst/>
          </a:prstGeom>
          <a:noFill/>
          <a:ln w="12700" cap="rnd" cmpd="sng" algn="ctr">
            <a:solidFill>
              <a:sysClr val="windowText" lastClr="000000"/>
            </a:solidFill>
            <a:prstDash val="solid"/>
          </a:ln>
          <a:effectLst/>
        </p:spPr>
      </p:cxnSp>
      <p:cxnSp>
        <p:nvCxnSpPr>
          <p:cNvPr id="149" name="Straight Connector 148">
            <a:extLst>
              <a:ext uri="{FF2B5EF4-FFF2-40B4-BE49-F238E27FC236}">
                <a16:creationId xmlns:a16="http://schemas.microsoft.com/office/drawing/2014/main" id="{0AB05014-1B5C-4D8C-83B6-0B9A878E01E9}"/>
              </a:ext>
            </a:extLst>
          </p:cNvPr>
          <p:cNvCxnSpPr/>
          <p:nvPr/>
        </p:nvCxnSpPr>
        <p:spPr>
          <a:xfrm>
            <a:off x="10409452" y="3510765"/>
            <a:ext cx="33574" cy="0"/>
          </a:xfrm>
          <a:prstGeom prst="line">
            <a:avLst/>
          </a:prstGeom>
          <a:noFill/>
          <a:ln w="12700" cap="rnd" cmpd="sng" algn="ctr">
            <a:solidFill>
              <a:sysClr val="windowText" lastClr="000000"/>
            </a:solidFill>
            <a:prstDash val="solid"/>
          </a:ln>
          <a:effectLst/>
        </p:spPr>
      </p:cxnSp>
      <p:cxnSp>
        <p:nvCxnSpPr>
          <p:cNvPr id="150" name="Straight Connector 149">
            <a:extLst>
              <a:ext uri="{FF2B5EF4-FFF2-40B4-BE49-F238E27FC236}">
                <a16:creationId xmlns:a16="http://schemas.microsoft.com/office/drawing/2014/main" id="{4CFB6F37-7F85-4EA9-A7D0-3341E8670CE9}"/>
              </a:ext>
            </a:extLst>
          </p:cNvPr>
          <p:cNvCxnSpPr/>
          <p:nvPr/>
        </p:nvCxnSpPr>
        <p:spPr>
          <a:xfrm>
            <a:off x="10409452" y="3630172"/>
            <a:ext cx="33574" cy="0"/>
          </a:xfrm>
          <a:prstGeom prst="line">
            <a:avLst/>
          </a:prstGeom>
          <a:noFill/>
          <a:ln w="12700" cap="rnd" cmpd="sng" algn="ctr">
            <a:solidFill>
              <a:sysClr val="windowText" lastClr="000000"/>
            </a:solidFill>
            <a:prstDash val="solid"/>
          </a:ln>
          <a:effectLst/>
        </p:spPr>
      </p:cxnSp>
      <p:cxnSp>
        <p:nvCxnSpPr>
          <p:cNvPr id="151" name="Straight Connector 150">
            <a:extLst>
              <a:ext uri="{FF2B5EF4-FFF2-40B4-BE49-F238E27FC236}">
                <a16:creationId xmlns:a16="http://schemas.microsoft.com/office/drawing/2014/main" id="{3477EF34-F0DF-4BF2-A4D3-C24510D23070}"/>
              </a:ext>
            </a:extLst>
          </p:cNvPr>
          <p:cNvCxnSpPr/>
          <p:nvPr/>
        </p:nvCxnSpPr>
        <p:spPr>
          <a:xfrm>
            <a:off x="10409452" y="3742508"/>
            <a:ext cx="33574" cy="0"/>
          </a:xfrm>
          <a:prstGeom prst="line">
            <a:avLst/>
          </a:prstGeom>
          <a:noFill/>
          <a:ln w="12700" cap="rnd" cmpd="sng" algn="ctr">
            <a:solidFill>
              <a:sysClr val="windowText" lastClr="000000"/>
            </a:solidFill>
            <a:prstDash val="solid"/>
          </a:ln>
          <a:effectLst/>
        </p:spPr>
      </p:cxnSp>
      <p:cxnSp>
        <p:nvCxnSpPr>
          <p:cNvPr id="152" name="Straight Connector 151">
            <a:extLst>
              <a:ext uri="{FF2B5EF4-FFF2-40B4-BE49-F238E27FC236}">
                <a16:creationId xmlns:a16="http://schemas.microsoft.com/office/drawing/2014/main" id="{D08AD53C-CA1F-4C97-94FC-ECDE563336D9}"/>
              </a:ext>
            </a:extLst>
          </p:cNvPr>
          <p:cNvCxnSpPr/>
          <p:nvPr/>
        </p:nvCxnSpPr>
        <p:spPr>
          <a:xfrm>
            <a:off x="10409452" y="3859558"/>
            <a:ext cx="33574" cy="0"/>
          </a:xfrm>
          <a:prstGeom prst="line">
            <a:avLst/>
          </a:prstGeom>
          <a:noFill/>
          <a:ln w="12700" cap="rnd" cmpd="sng" algn="ctr">
            <a:solidFill>
              <a:sysClr val="windowText" lastClr="000000"/>
            </a:solidFill>
            <a:prstDash val="solid"/>
          </a:ln>
          <a:effectLst/>
        </p:spPr>
      </p:cxnSp>
      <p:cxnSp>
        <p:nvCxnSpPr>
          <p:cNvPr id="153" name="Straight Connector 152">
            <a:extLst>
              <a:ext uri="{FF2B5EF4-FFF2-40B4-BE49-F238E27FC236}">
                <a16:creationId xmlns:a16="http://schemas.microsoft.com/office/drawing/2014/main" id="{BD2B1A08-BBF6-4E89-BC46-BE2DC3776DD0}"/>
              </a:ext>
            </a:extLst>
          </p:cNvPr>
          <p:cNvCxnSpPr/>
          <p:nvPr/>
        </p:nvCxnSpPr>
        <p:spPr>
          <a:xfrm>
            <a:off x="10409452" y="3976608"/>
            <a:ext cx="33574" cy="0"/>
          </a:xfrm>
          <a:prstGeom prst="line">
            <a:avLst/>
          </a:prstGeom>
          <a:noFill/>
          <a:ln w="12700" cap="rnd" cmpd="sng" algn="ctr">
            <a:solidFill>
              <a:sysClr val="windowText" lastClr="000000"/>
            </a:solidFill>
            <a:prstDash val="solid"/>
          </a:ln>
          <a:effectLst/>
        </p:spPr>
      </p:cxnSp>
      <p:cxnSp>
        <p:nvCxnSpPr>
          <p:cNvPr id="154" name="Straight Connector 153">
            <a:extLst>
              <a:ext uri="{FF2B5EF4-FFF2-40B4-BE49-F238E27FC236}">
                <a16:creationId xmlns:a16="http://schemas.microsoft.com/office/drawing/2014/main" id="{CB41FBA0-A76D-43D9-894B-E15D130CBF83}"/>
              </a:ext>
            </a:extLst>
          </p:cNvPr>
          <p:cNvCxnSpPr/>
          <p:nvPr/>
        </p:nvCxnSpPr>
        <p:spPr>
          <a:xfrm>
            <a:off x="10409452" y="4096015"/>
            <a:ext cx="33574" cy="0"/>
          </a:xfrm>
          <a:prstGeom prst="line">
            <a:avLst/>
          </a:prstGeom>
          <a:noFill/>
          <a:ln w="12700" cap="rnd" cmpd="sng" algn="ctr">
            <a:solidFill>
              <a:sysClr val="windowText" lastClr="000000"/>
            </a:solidFill>
            <a:prstDash val="solid"/>
          </a:ln>
          <a:effectLst/>
        </p:spPr>
      </p:cxnSp>
      <p:cxnSp>
        <p:nvCxnSpPr>
          <p:cNvPr id="155" name="Straight Connector 154">
            <a:extLst>
              <a:ext uri="{FF2B5EF4-FFF2-40B4-BE49-F238E27FC236}">
                <a16:creationId xmlns:a16="http://schemas.microsoft.com/office/drawing/2014/main" id="{320AEAEA-5A4D-4BF9-B603-DFA2EE8B9AAE}"/>
              </a:ext>
            </a:extLst>
          </p:cNvPr>
          <p:cNvCxnSpPr/>
          <p:nvPr/>
        </p:nvCxnSpPr>
        <p:spPr>
          <a:xfrm>
            <a:off x="10409452" y="4215422"/>
            <a:ext cx="33574" cy="0"/>
          </a:xfrm>
          <a:prstGeom prst="line">
            <a:avLst/>
          </a:prstGeom>
          <a:noFill/>
          <a:ln w="12700" cap="rnd" cmpd="sng" algn="ctr">
            <a:solidFill>
              <a:sysClr val="windowText" lastClr="000000"/>
            </a:solidFill>
            <a:prstDash val="solid"/>
          </a:ln>
          <a:effectLst/>
        </p:spPr>
      </p:cxnSp>
      <p:cxnSp>
        <p:nvCxnSpPr>
          <p:cNvPr id="156" name="Straight Connector 155">
            <a:extLst>
              <a:ext uri="{FF2B5EF4-FFF2-40B4-BE49-F238E27FC236}">
                <a16:creationId xmlns:a16="http://schemas.microsoft.com/office/drawing/2014/main" id="{97757239-72A7-48C0-992E-5223628522EB}"/>
              </a:ext>
            </a:extLst>
          </p:cNvPr>
          <p:cNvCxnSpPr/>
          <p:nvPr/>
        </p:nvCxnSpPr>
        <p:spPr>
          <a:xfrm>
            <a:off x="10409452" y="4330115"/>
            <a:ext cx="33574" cy="0"/>
          </a:xfrm>
          <a:prstGeom prst="line">
            <a:avLst/>
          </a:prstGeom>
          <a:noFill/>
          <a:ln w="12700" cap="rnd" cmpd="sng" algn="ctr">
            <a:solidFill>
              <a:sysClr val="windowText" lastClr="000000"/>
            </a:solidFill>
            <a:prstDash val="solid"/>
          </a:ln>
          <a:effectLst/>
        </p:spPr>
      </p:cxnSp>
      <p:cxnSp>
        <p:nvCxnSpPr>
          <p:cNvPr id="157" name="Straight Connector 156">
            <a:extLst>
              <a:ext uri="{FF2B5EF4-FFF2-40B4-BE49-F238E27FC236}">
                <a16:creationId xmlns:a16="http://schemas.microsoft.com/office/drawing/2014/main" id="{531A74BF-F8B4-42A0-ADCA-635275C71766}"/>
              </a:ext>
            </a:extLst>
          </p:cNvPr>
          <p:cNvCxnSpPr/>
          <p:nvPr/>
        </p:nvCxnSpPr>
        <p:spPr>
          <a:xfrm>
            <a:off x="10409452" y="4449522"/>
            <a:ext cx="33574" cy="0"/>
          </a:xfrm>
          <a:prstGeom prst="line">
            <a:avLst/>
          </a:prstGeom>
          <a:noFill/>
          <a:ln w="12700" cap="rnd" cmpd="sng" algn="ctr">
            <a:solidFill>
              <a:sysClr val="windowText" lastClr="000000"/>
            </a:solidFill>
            <a:prstDash val="solid"/>
          </a:ln>
          <a:effectLst/>
        </p:spPr>
      </p:cxnSp>
      <p:cxnSp>
        <p:nvCxnSpPr>
          <p:cNvPr id="158" name="Straight Connector 157">
            <a:extLst>
              <a:ext uri="{FF2B5EF4-FFF2-40B4-BE49-F238E27FC236}">
                <a16:creationId xmlns:a16="http://schemas.microsoft.com/office/drawing/2014/main" id="{086C00EB-E6BB-4DB9-A02C-521EA4BFA205}"/>
              </a:ext>
            </a:extLst>
          </p:cNvPr>
          <p:cNvCxnSpPr/>
          <p:nvPr/>
        </p:nvCxnSpPr>
        <p:spPr>
          <a:xfrm>
            <a:off x="10409452" y="4571286"/>
            <a:ext cx="33574" cy="0"/>
          </a:xfrm>
          <a:prstGeom prst="line">
            <a:avLst/>
          </a:prstGeom>
          <a:noFill/>
          <a:ln w="12700" cap="rnd" cmpd="sng" algn="ctr">
            <a:solidFill>
              <a:sysClr val="windowText" lastClr="000000"/>
            </a:solidFill>
            <a:prstDash val="solid"/>
          </a:ln>
          <a:effectLst/>
        </p:spPr>
      </p:cxnSp>
      <p:sp>
        <p:nvSpPr>
          <p:cNvPr id="159" name="TextBox 158">
            <a:extLst>
              <a:ext uri="{FF2B5EF4-FFF2-40B4-BE49-F238E27FC236}">
                <a16:creationId xmlns:a16="http://schemas.microsoft.com/office/drawing/2014/main" id="{AE27DB9A-C6AA-4989-BB63-0816A9607867}"/>
              </a:ext>
            </a:extLst>
          </p:cNvPr>
          <p:cNvSpPr txBox="1"/>
          <p:nvPr/>
        </p:nvSpPr>
        <p:spPr>
          <a:xfrm>
            <a:off x="10387953" y="3296979"/>
            <a:ext cx="404278" cy="184666"/>
          </a:xfrm>
          <a:prstGeom prst="rect">
            <a:avLst/>
          </a:prstGeom>
          <a:noFill/>
        </p:spPr>
        <p:txBody>
          <a:bodyPr wrap="none" rtlCol="0">
            <a:spAutoFit/>
          </a:bodyPr>
          <a:lstStyle/>
          <a:p>
            <a:pPr defTabSz="457200"/>
            <a:r>
              <a:rPr lang="en-US" sz="600" dirty="0">
                <a:solidFill>
                  <a:prstClr val="black"/>
                </a:solidFill>
                <a:latin typeface="Arial" panose="020B0604020202020204" pitchFamily="34" charset="0"/>
                <a:cs typeface="Arial" panose="020B0604020202020204" pitchFamily="34" charset="0"/>
              </a:rPr>
              <a:t>- 2000</a:t>
            </a:r>
          </a:p>
        </p:txBody>
      </p:sp>
      <p:sp>
        <p:nvSpPr>
          <p:cNvPr id="160" name="TextBox 159">
            <a:extLst>
              <a:ext uri="{FF2B5EF4-FFF2-40B4-BE49-F238E27FC236}">
                <a16:creationId xmlns:a16="http://schemas.microsoft.com/office/drawing/2014/main" id="{B1B0826B-5B18-403F-A6D6-5440597C42C6}"/>
              </a:ext>
            </a:extLst>
          </p:cNvPr>
          <p:cNvSpPr txBox="1"/>
          <p:nvPr/>
        </p:nvSpPr>
        <p:spPr>
          <a:xfrm>
            <a:off x="10387953" y="3533409"/>
            <a:ext cx="383438" cy="184666"/>
          </a:xfrm>
          <a:prstGeom prst="rect">
            <a:avLst/>
          </a:prstGeom>
          <a:noFill/>
        </p:spPr>
        <p:txBody>
          <a:bodyPr wrap="none" rtlCol="0">
            <a:spAutoFit/>
          </a:bodyPr>
          <a:lstStyle/>
          <a:p>
            <a:pPr defTabSz="457200"/>
            <a:r>
              <a:rPr lang="en-US" sz="600" dirty="0">
                <a:solidFill>
                  <a:prstClr val="black"/>
                </a:solidFill>
                <a:latin typeface="Arial" panose="020B0604020202020204" pitchFamily="34" charset="0"/>
                <a:cs typeface="Arial" panose="020B0604020202020204" pitchFamily="34" charset="0"/>
              </a:rPr>
              <a:t>-4000</a:t>
            </a:r>
          </a:p>
        </p:txBody>
      </p:sp>
      <p:sp>
        <p:nvSpPr>
          <p:cNvPr id="161" name="TextBox 160">
            <a:extLst>
              <a:ext uri="{FF2B5EF4-FFF2-40B4-BE49-F238E27FC236}">
                <a16:creationId xmlns:a16="http://schemas.microsoft.com/office/drawing/2014/main" id="{B1EEA412-26B4-45A8-AEA2-B52DD965F5B4}"/>
              </a:ext>
            </a:extLst>
          </p:cNvPr>
          <p:cNvSpPr txBox="1"/>
          <p:nvPr/>
        </p:nvSpPr>
        <p:spPr>
          <a:xfrm>
            <a:off x="10387953" y="3762591"/>
            <a:ext cx="383438" cy="184666"/>
          </a:xfrm>
          <a:prstGeom prst="rect">
            <a:avLst/>
          </a:prstGeom>
          <a:noFill/>
        </p:spPr>
        <p:txBody>
          <a:bodyPr wrap="none" rtlCol="0">
            <a:spAutoFit/>
          </a:bodyPr>
          <a:lstStyle/>
          <a:p>
            <a:pPr defTabSz="457200"/>
            <a:r>
              <a:rPr lang="en-US" sz="600" dirty="0">
                <a:solidFill>
                  <a:prstClr val="black"/>
                </a:solidFill>
                <a:latin typeface="Arial" panose="020B0604020202020204" pitchFamily="34" charset="0"/>
                <a:cs typeface="Arial" panose="020B0604020202020204" pitchFamily="34" charset="0"/>
              </a:rPr>
              <a:t>-6000</a:t>
            </a:r>
          </a:p>
        </p:txBody>
      </p:sp>
      <p:sp>
        <p:nvSpPr>
          <p:cNvPr id="162" name="TextBox 161">
            <a:extLst>
              <a:ext uri="{FF2B5EF4-FFF2-40B4-BE49-F238E27FC236}">
                <a16:creationId xmlns:a16="http://schemas.microsoft.com/office/drawing/2014/main" id="{177DCF89-7C2C-4D4F-A731-CC24AFA9A25F}"/>
              </a:ext>
            </a:extLst>
          </p:cNvPr>
          <p:cNvSpPr txBox="1"/>
          <p:nvPr/>
        </p:nvSpPr>
        <p:spPr>
          <a:xfrm>
            <a:off x="10387953" y="3998752"/>
            <a:ext cx="383438" cy="184666"/>
          </a:xfrm>
          <a:prstGeom prst="rect">
            <a:avLst/>
          </a:prstGeom>
          <a:noFill/>
        </p:spPr>
        <p:txBody>
          <a:bodyPr wrap="none" rtlCol="0">
            <a:spAutoFit/>
          </a:bodyPr>
          <a:lstStyle/>
          <a:p>
            <a:pPr defTabSz="457200"/>
            <a:r>
              <a:rPr lang="en-US" sz="600" dirty="0">
                <a:solidFill>
                  <a:prstClr val="black"/>
                </a:solidFill>
                <a:latin typeface="Arial" panose="020B0604020202020204" pitchFamily="34" charset="0"/>
                <a:cs typeface="Arial" panose="020B0604020202020204" pitchFamily="34" charset="0"/>
              </a:rPr>
              <a:t>-8000</a:t>
            </a:r>
          </a:p>
        </p:txBody>
      </p:sp>
      <p:sp>
        <p:nvSpPr>
          <p:cNvPr id="163" name="TextBox 162">
            <a:extLst>
              <a:ext uri="{FF2B5EF4-FFF2-40B4-BE49-F238E27FC236}">
                <a16:creationId xmlns:a16="http://schemas.microsoft.com/office/drawing/2014/main" id="{613AA7C5-8910-485E-8E3B-AB8471AFE688}"/>
              </a:ext>
            </a:extLst>
          </p:cNvPr>
          <p:cNvSpPr txBox="1"/>
          <p:nvPr/>
        </p:nvSpPr>
        <p:spPr>
          <a:xfrm>
            <a:off x="10387953" y="4238404"/>
            <a:ext cx="426720" cy="184666"/>
          </a:xfrm>
          <a:prstGeom prst="rect">
            <a:avLst/>
          </a:prstGeom>
          <a:noFill/>
        </p:spPr>
        <p:txBody>
          <a:bodyPr wrap="none" rtlCol="0">
            <a:spAutoFit/>
          </a:bodyPr>
          <a:lstStyle/>
          <a:p>
            <a:pPr defTabSz="457200"/>
            <a:r>
              <a:rPr lang="en-US" sz="600" dirty="0">
                <a:solidFill>
                  <a:prstClr val="black"/>
                </a:solidFill>
                <a:latin typeface="Arial" panose="020B0604020202020204" pitchFamily="34" charset="0"/>
                <a:cs typeface="Arial" panose="020B0604020202020204" pitchFamily="34" charset="0"/>
              </a:rPr>
              <a:t>-10000</a:t>
            </a:r>
          </a:p>
        </p:txBody>
      </p:sp>
      <p:sp>
        <p:nvSpPr>
          <p:cNvPr id="164" name="TextBox 163">
            <a:extLst>
              <a:ext uri="{FF2B5EF4-FFF2-40B4-BE49-F238E27FC236}">
                <a16:creationId xmlns:a16="http://schemas.microsoft.com/office/drawing/2014/main" id="{051E9A9C-1931-41A3-B332-1C5AD96C07ED}"/>
              </a:ext>
            </a:extLst>
          </p:cNvPr>
          <p:cNvSpPr txBox="1"/>
          <p:nvPr/>
        </p:nvSpPr>
        <p:spPr>
          <a:xfrm>
            <a:off x="10387953" y="4467587"/>
            <a:ext cx="426720" cy="184666"/>
          </a:xfrm>
          <a:prstGeom prst="rect">
            <a:avLst/>
          </a:prstGeom>
          <a:noFill/>
        </p:spPr>
        <p:txBody>
          <a:bodyPr wrap="none" rtlCol="0">
            <a:spAutoFit/>
          </a:bodyPr>
          <a:lstStyle/>
          <a:p>
            <a:pPr defTabSz="457200"/>
            <a:r>
              <a:rPr lang="en-US" sz="600" dirty="0">
                <a:solidFill>
                  <a:prstClr val="black"/>
                </a:solidFill>
                <a:latin typeface="Arial" panose="020B0604020202020204" pitchFamily="34" charset="0"/>
                <a:cs typeface="Arial" panose="020B0604020202020204" pitchFamily="34" charset="0"/>
              </a:rPr>
              <a:t>-12000</a:t>
            </a:r>
          </a:p>
        </p:txBody>
      </p:sp>
      <p:cxnSp>
        <p:nvCxnSpPr>
          <p:cNvPr id="165" name="Straight Connector 164">
            <a:extLst>
              <a:ext uri="{FF2B5EF4-FFF2-40B4-BE49-F238E27FC236}">
                <a16:creationId xmlns:a16="http://schemas.microsoft.com/office/drawing/2014/main" id="{9A6DAE42-CCA8-49F6-AFD8-99C554C68F10}"/>
              </a:ext>
            </a:extLst>
          </p:cNvPr>
          <p:cNvCxnSpPr/>
          <p:nvPr/>
        </p:nvCxnSpPr>
        <p:spPr>
          <a:xfrm>
            <a:off x="10398190" y="2795680"/>
            <a:ext cx="0" cy="1782265"/>
          </a:xfrm>
          <a:prstGeom prst="line">
            <a:avLst/>
          </a:prstGeom>
          <a:noFill/>
          <a:ln w="19050" cap="rnd" cmpd="sng" algn="ctr">
            <a:solidFill>
              <a:sysClr val="windowText" lastClr="000000"/>
            </a:solidFill>
            <a:prstDash val="solid"/>
          </a:ln>
          <a:effectLst/>
        </p:spPr>
      </p:cxnSp>
      <p:grpSp>
        <p:nvGrpSpPr>
          <p:cNvPr id="166" name="Group 165">
            <a:extLst>
              <a:ext uri="{FF2B5EF4-FFF2-40B4-BE49-F238E27FC236}">
                <a16:creationId xmlns:a16="http://schemas.microsoft.com/office/drawing/2014/main" id="{21FEEA26-D188-41BD-A556-DC6B988ABD83}"/>
              </a:ext>
            </a:extLst>
          </p:cNvPr>
          <p:cNvGrpSpPr/>
          <p:nvPr/>
        </p:nvGrpSpPr>
        <p:grpSpPr>
          <a:xfrm>
            <a:off x="5989110" y="4456616"/>
            <a:ext cx="2037578" cy="240091"/>
            <a:chOff x="5809398" y="1232720"/>
            <a:chExt cx="2037578" cy="240091"/>
          </a:xfrm>
        </p:grpSpPr>
        <p:cxnSp>
          <p:nvCxnSpPr>
            <p:cNvPr id="167" name="Straight Connector 166">
              <a:extLst>
                <a:ext uri="{FF2B5EF4-FFF2-40B4-BE49-F238E27FC236}">
                  <a16:creationId xmlns:a16="http://schemas.microsoft.com/office/drawing/2014/main" id="{C0B09355-2FCF-4856-AE06-E00E5B20C834}"/>
                </a:ext>
              </a:extLst>
            </p:cNvPr>
            <p:cNvCxnSpPr/>
            <p:nvPr/>
          </p:nvCxnSpPr>
          <p:spPr>
            <a:xfrm>
              <a:off x="5929639" y="1472811"/>
              <a:ext cx="1916052" cy="0"/>
            </a:xfrm>
            <a:prstGeom prst="line">
              <a:avLst/>
            </a:prstGeom>
            <a:noFill/>
            <a:ln w="9525" cap="rnd" cmpd="sng" algn="ctr">
              <a:solidFill>
                <a:sysClr val="windowText" lastClr="000000"/>
              </a:solidFill>
              <a:prstDash val="solid"/>
            </a:ln>
            <a:effectLst/>
          </p:spPr>
        </p:cxnSp>
        <p:cxnSp>
          <p:nvCxnSpPr>
            <p:cNvPr id="168" name="Straight Connector 167">
              <a:extLst>
                <a:ext uri="{FF2B5EF4-FFF2-40B4-BE49-F238E27FC236}">
                  <a16:creationId xmlns:a16="http://schemas.microsoft.com/office/drawing/2014/main" id="{FE005C75-1B73-4BD4-8158-ED151EA11CFF}"/>
                </a:ext>
              </a:extLst>
            </p:cNvPr>
            <p:cNvCxnSpPr/>
            <p:nvPr/>
          </p:nvCxnSpPr>
          <p:spPr>
            <a:xfrm>
              <a:off x="5931128" y="1416971"/>
              <a:ext cx="0" cy="52351"/>
            </a:xfrm>
            <a:prstGeom prst="line">
              <a:avLst/>
            </a:prstGeom>
            <a:noFill/>
            <a:ln w="9525" cap="rnd" cmpd="sng" algn="ctr">
              <a:solidFill>
                <a:sysClr val="windowText" lastClr="000000"/>
              </a:solidFill>
              <a:prstDash val="solid"/>
            </a:ln>
            <a:effectLst/>
          </p:spPr>
        </p:cxnSp>
        <p:cxnSp>
          <p:nvCxnSpPr>
            <p:cNvPr id="169" name="Straight Connector 168">
              <a:extLst>
                <a:ext uri="{FF2B5EF4-FFF2-40B4-BE49-F238E27FC236}">
                  <a16:creationId xmlns:a16="http://schemas.microsoft.com/office/drawing/2014/main" id="{ADE7C5BD-D502-4FC1-9E10-6225C91396B5}"/>
                </a:ext>
              </a:extLst>
            </p:cNvPr>
            <p:cNvCxnSpPr/>
            <p:nvPr/>
          </p:nvCxnSpPr>
          <p:spPr>
            <a:xfrm>
              <a:off x="6565749" y="1415304"/>
              <a:ext cx="0" cy="52351"/>
            </a:xfrm>
            <a:prstGeom prst="line">
              <a:avLst/>
            </a:prstGeom>
            <a:noFill/>
            <a:ln w="9525" cap="rnd" cmpd="sng" algn="ctr">
              <a:solidFill>
                <a:sysClr val="windowText" lastClr="000000"/>
              </a:solidFill>
              <a:prstDash val="solid"/>
            </a:ln>
            <a:effectLst/>
          </p:spPr>
        </p:cxnSp>
        <p:cxnSp>
          <p:nvCxnSpPr>
            <p:cNvPr id="170" name="Straight Connector 169">
              <a:extLst>
                <a:ext uri="{FF2B5EF4-FFF2-40B4-BE49-F238E27FC236}">
                  <a16:creationId xmlns:a16="http://schemas.microsoft.com/office/drawing/2014/main" id="{437F5A21-7FF4-4A0E-9AEA-77E4C53F7645}"/>
                </a:ext>
              </a:extLst>
            </p:cNvPr>
            <p:cNvCxnSpPr/>
            <p:nvPr/>
          </p:nvCxnSpPr>
          <p:spPr>
            <a:xfrm>
              <a:off x="7204362" y="1415638"/>
              <a:ext cx="0" cy="52351"/>
            </a:xfrm>
            <a:prstGeom prst="line">
              <a:avLst/>
            </a:prstGeom>
            <a:noFill/>
            <a:ln w="9525" cap="rnd" cmpd="sng" algn="ctr">
              <a:solidFill>
                <a:sysClr val="windowText" lastClr="000000"/>
              </a:solidFill>
              <a:prstDash val="solid"/>
            </a:ln>
            <a:effectLst/>
          </p:spPr>
        </p:cxnSp>
        <p:cxnSp>
          <p:nvCxnSpPr>
            <p:cNvPr id="171" name="Straight Connector 170">
              <a:extLst>
                <a:ext uri="{FF2B5EF4-FFF2-40B4-BE49-F238E27FC236}">
                  <a16:creationId xmlns:a16="http://schemas.microsoft.com/office/drawing/2014/main" id="{28EED9A3-5935-4FAA-9F97-28B93905583C}"/>
                </a:ext>
              </a:extLst>
            </p:cNvPr>
            <p:cNvCxnSpPr/>
            <p:nvPr/>
          </p:nvCxnSpPr>
          <p:spPr>
            <a:xfrm>
              <a:off x="7846976" y="1417973"/>
              <a:ext cx="0" cy="52351"/>
            </a:xfrm>
            <a:prstGeom prst="line">
              <a:avLst/>
            </a:prstGeom>
            <a:noFill/>
            <a:ln w="9525" cap="rnd" cmpd="sng" algn="ctr">
              <a:solidFill>
                <a:sysClr val="windowText" lastClr="000000"/>
              </a:solidFill>
              <a:prstDash val="solid"/>
            </a:ln>
            <a:effectLst/>
          </p:spPr>
        </p:cxnSp>
        <p:sp>
          <p:nvSpPr>
            <p:cNvPr id="172" name="TextBox 171">
              <a:extLst>
                <a:ext uri="{FF2B5EF4-FFF2-40B4-BE49-F238E27FC236}">
                  <a16:creationId xmlns:a16="http://schemas.microsoft.com/office/drawing/2014/main" id="{4EB99E49-B51A-4832-94AD-C8887D0DDA1E}"/>
                </a:ext>
              </a:extLst>
            </p:cNvPr>
            <p:cNvSpPr txBox="1"/>
            <p:nvPr/>
          </p:nvSpPr>
          <p:spPr>
            <a:xfrm>
              <a:off x="5809398" y="1232720"/>
              <a:ext cx="287269" cy="230832"/>
            </a:xfrm>
            <a:prstGeom prst="rect">
              <a:avLst/>
            </a:prstGeom>
            <a:noFill/>
          </p:spPr>
          <p:txBody>
            <a:bodyPr wrap="square" rtlCol="0">
              <a:spAutoFit/>
            </a:bodyPr>
            <a:lstStyle/>
            <a:p>
              <a:pPr>
                <a:defRPr/>
              </a:pPr>
              <a:r>
                <a:rPr lang="en-US" sz="900" kern="0" dirty="0">
                  <a:solidFill>
                    <a:srgbClr val="000000"/>
                  </a:solidFill>
                  <a:latin typeface="Arial" panose="020B0604020202020204" pitchFamily="34" charset="0"/>
                  <a:cs typeface="Arial" panose="020B0604020202020204" pitchFamily="34" charset="0"/>
                </a:rPr>
                <a:t>0</a:t>
              </a:r>
            </a:p>
          </p:txBody>
        </p:sp>
      </p:grpSp>
      <p:sp>
        <p:nvSpPr>
          <p:cNvPr id="173" name="TextBox 172">
            <a:extLst>
              <a:ext uri="{FF2B5EF4-FFF2-40B4-BE49-F238E27FC236}">
                <a16:creationId xmlns:a16="http://schemas.microsoft.com/office/drawing/2014/main" id="{98020ABF-4872-4125-A9EB-7689C9A167D6}"/>
              </a:ext>
            </a:extLst>
          </p:cNvPr>
          <p:cNvSpPr txBox="1"/>
          <p:nvPr/>
        </p:nvSpPr>
        <p:spPr>
          <a:xfrm>
            <a:off x="7882272" y="4456949"/>
            <a:ext cx="611078" cy="230832"/>
          </a:xfrm>
          <a:prstGeom prst="rect">
            <a:avLst/>
          </a:prstGeom>
          <a:noFill/>
        </p:spPr>
        <p:txBody>
          <a:bodyPr wrap="square" rtlCol="0">
            <a:spAutoFit/>
          </a:bodyPr>
          <a:lstStyle/>
          <a:p>
            <a:r>
              <a:rPr lang="en-US" sz="900" dirty="0">
                <a:solidFill>
                  <a:srgbClr val="000000"/>
                </a:solidFill>
                <a:latin typeface="Arial" panose="020B0604020202020204" pitchFamily="34" charset="0"/>
                <a:cs typeface="Arial" panose="020B0604020202020204" pitchFamily="34" charset="0"/>
              </a:rPr>
              <a:t>30 mi.</a:t>
            </a:r>
          </a:p>
        </p:txBody>
      </p:sp>
      <p:sp>
        <p:nvSpPr>
          <p:cNvPr id="174" name="Rectangle 173">
            <a:extLst>
              <a:ext uri="{FF2B5EF4-FFF2-40B4-BE49-F238E27FC236}">
                <a16:creationId xmlns:a16="http://schemas.microsoft.com/office/drawing/2014/main" id="{8C3C2C16-8377-40CB-A2D1-3A9FB1D719AC}"/>
              </a:ext>
            </a:extLst>
          </p:cNvPr>
          <p:cNvSpPr/>
          <p:nvPr/>
        </p:nvSpPr>
        <p:spPr>
          <a:xfrm>
            <a:off x="2127214" y="2704721"/>
            <a:ext cx="119002" cy="2081220"/>
          </a:xfrm>
          <a:prstGeom prst="rect">
            <a:avLst/>
          </a:prstGeom>
          <a:solidFill>
            <a:sysClr val="window" lastClr="FFFFFF"/>
          </a:solidFill>
          <a:ln w="15875" cap="rnd" cmpd="sng" algn="ctr">
            <a:noFill/>
            <a:prstDash val="solid"/>
          </a:ln>
          <a:effectLst/>
        </p:spPr>
        <p:txBody>
          <a:bodyPr rtlCol="0" anchor="ctr"/>
          <a:lstStyle/>
          <a:p>
            <a:pPr algn="ctr">
              <a:defRPr/>
            </a:pPr>
            <a:endParaRPr lang="en-US" kern="0">
              <a:solidFill>
                <a:prstClr val="white"/>
              </a:solidFill>
              <a:latin typeface="Calisto MT" panose="02040603050505030304"/>
            </a:endParaRPr>
          </a:p>
        </p:txBody>
      </p:sp>
      <p:cxnSp>
        <p:nvCxnSpPr>
          <p:cNvPr id="175" name="Straight Connector 174">
            <a:extLst>
              <a:ext uri="{FF2B5EF4-FFF2-40B4-BE49-F238E27FC236}">
                <a16:creationId xmlns:a16="http://schemas.microsoft.com/office/drawing/2014/main" id="{F8C88AE6-0FA7-429A-B6D2-4B18841F6AB9}"/>
              </a:ext>
            </a:extLst>
          </p:cNvPr>
          <p:cNvCxnSpPr/>
          <p:nvPr/>
        </p:nvCxnSpPr>
        <p:spPr>
          <a:xfrm>
            <a:off x="2140217" y="4346038"/>
            <a:ext cx="87117" cy="1704"/>
          </a:xfrm>
          <a:prstGeom prst="line">
            <a:avLst/>
          </a:prstGeom>
          <a:noFill/>
          <a:ln w="12700" cap="rnd" cmpd="sng" algn="ctr">
            <a:solidFill>
              <a:sysClr val="windowText" lastClr="000000"/>
            </a:solidFill>
            <a:prstDash val="solid"/>
          </a:ln>
          <a:effectLst/>
        </p:spPr>
      </p:cxnSp>
      <p:cxnSp>
        <p:nvCxnSpPr>
          <p:cNvPr id="176" name="Straight Connector 175">
            <a:extLst>
              <a:ext uri="{FF2B5EF4-FFF2-40B4-BE49-F238E27FC236}">
                <a16:creationId xmlns:a16="http://schemas.microsoft.com/office/drawing/2014/main" id="{3BF4D342-83E1-486E-A540-C94EA0F76FBE}"/>
              </a:ext>
            </a:extLst>
          </p:cNvPr>
          <p:cNvCxnSpPr/>
          <p:nvPr/>
        </p:nvCxnSpPr>
        <p:spPr>
          <a:xfrm>
            <a:off x="2140217" y="4697178"/>
            <a:ext cx="87117" cy="1704"/>
          </a:xfrm>
          <a:prstGeom prst="line">
            <a:avLst/>
          </a:prstGeom>
          <a:noFill/>
          <a:ln w="12700" cap="rnd" cmpd="sng" algn="ctr">
            <a:solidFill>
              <a:sysClr val="windowText" lastClr="000000"/>
            </a:solidFill>
            <a:prstDash val="solid"/>
          </a:ln>
          <a:effectLst/>
        </p:spPr>
      </p:cxnSp>
      <p:cxnSp>
        <p:nvCxnSpPr>
          <p:cNvPr id="177" name="Straight Connector 176">
            <a:extLst>
              <a:ext uri="{FF2B5EF4-FFF2-40B4-BE49-F238E27FC236}">
                <a16:creationId xmlns:a16="http://schemas.microsoft.com/office/drawing/2014/main" id="{81348B8D-1096-4E10-A227-03C6C3D2C823}"/>
              </a:ext>
            </a:extLst>
          </p:cNvPr>
          <p:cNvCxnSpPr/>
          <p:nvPr/>
        </p:nvCxnSpPr>
        <p:spPr>
          <a:xfrm>
            <a:off x="2139641" y="4004654"/>
            <a:ext cx="87117" cy="1704"/>
          </a:xfrm>
          <a:prstGeom prst="line">
            <a:avLst/>
          </a:prstGeom>
          <a:noFill/>
          <a:ln w="12700" cap="rnd" cmpd="sng" algn="ctr">
            <a:solidFill>
              <a:sysClr val="windowText" lastClr="000000"/>
            </a:solidFill>
            <a:prstDash val="solid"/>
          </a:ln>
          <a:effectLst/>
        </p:spPr>
      </p:cxnSp>
      <p:sp>
        <p:nvSpPr>
          <p:cNvPr id="178" name="TextBox 177">
            <a:extLst>
              <a:ext uri="{FF2B5EF4-FFF2-40B4-BE49-F238E27FC236}">
                <a16:creationId xmlns:a16="http://schemas.microsoft.com/office/drawing/2014/main" id="{AD1FDD4C-54E3-468B-8CE3-A9B75140F786}"/>
              </a:ext>
            </a:extLst>
          </p:cNvPr>
          <p:cNvSpPr txBox="1"/>
          <p:nvPr/>
        </p:nvSpPr>
        <p:spPr>
          <a:xfrm rot="16200000">
            <a:off x="1739590" y="3168687"/>
            <a:ext cx="905284" cy="233397"/>
          </a:xfrm>
          <a:prstGeom prst="rect">
            <a:avLst/>
          </a:prstGeom>
          <a:noFill/>
        </p:spPr>
        <p:txBody>
          <a:bodyPr wrap="square" rtlCol="0">
            <a:spAutoFit/>
          </a:bodyPr>
          <a:lstStyle/>
          <a:p>
            <a:pPr algn="ctr">
              <a:lnSpc>
                <a:spcPts val="1100"/>
              </a:lnSpc>
            </a:pPr>
            <a:r>
              <a:rPr lang="en-US" sz="1050" b="1" dirty="0">
                <a:solidFill>
                  <a:srgbClr val="000000"/>
                </a:solidFill>
                <a:latin typeface="Arial" panose="020B0604020202020204" pitchFamily="34" charset="0"/>
                <a:cs typeface="Arial" panose="020B0604020202020204" pitchFamily="34" charset="0"/>
              </a:rPr>
              <a:t>Permian</a:t>
            </a:r>
          </a:p>
        </p:txBody>
      </p:sp>
      <p:sp>
        <p:nvSpPr>
          <p:cNvPr id="179" name="TextBox 178">
            <a:extLst>
              <a:ext uri="{FF2B5EF4-FFF2-40B4-BE49-F238E27FC236}">
                <a16:creationId xmlns:a16="http://schemas.microsoft.com/office/drawing/2014/main" id="{7C1FB1DA-D8D7-467D-91C5-B381BA5EC837}"/>
              </a:ext>
            </a:extLst>
          </p:cNvPr>
          <p:cNvSpPr txBox="1"/>
          <p:nvPr/>
        </p:nvSpPr>
        <p:spPr>
          <a:xfrm rot="16200000">
            <a:off x="1732908" y="4053559"/>
            <a:ext cx="905284" cy="221471"/>
          </a:xfrm>
          <a:prstGeom prst="rect">
            <a:avLst/>
          </a:prstGeom>
          <a:noFill/>
        </p:spPr>
        <p:txBody>
          <a:bodyPr wrap="square" rtlCol="0">
            <a:spAutoFit/>
          </a:bodyPr>
          <a:lstStyle/>
          <a:p>
            <a:pPr algn="ctr">
              <a:lnSpc>
                <a:spcPts val="1100"/>
              </a:lnSpc>
            </a:pPr>
            <a:r>
              <a:rPr lang="en-US" sz="800" b="1" dirty="0">
                <a:solidFill>
                  <a:srgbClr val="000000"/>
                </a:solidFill>
                <a:latin typeface="Arial" panose="020B0604020202020204" pitchFamily="34" charset="0"/>
                <a:cs typeface="Arial" panose="020B0604020202020204" pitchFamily="34" charset="0"/>
              </a:rPr>
              <a:t>Penn.</a:t>
            </a:r>
          </a:p>
        </p:txBody>
      </p:sp>
      <p:sp>
        <p:nvSpPr>
          <p:cNvPr id="180" name="TextBox 179">
            <a:extLst>
              <a:ext uri="{FF2B5EF4-FFF2-40B4-BE49-F238E27FC236}">
                <a16:creationId xmlns:a16="http://schemas.microsoft.com/office/drawing/2014/main" id="{706196CB-B822-43BB-A2AE-FF989F0842B4}"/>
              </a:ext>
            </a:extLst>
          </p:cNvPr>
          <p:cNvSpPr txBox="1"/>
          <p:nvPr/>
        </p:nvSpPr>
        <p:spPr>
          <a:xfrm rot="16200000">
            <a:off x="1721648" y="4411880"/>
            <a:ext cx="905284" cy="215636"/>
          </a:xfrm>
          <a:prstGeom prst="rect">
            <a:avLst/>
          </a:prstGeom>
          <a:noFill/>
        </p:spPr>
        <p:txBody>
          <a:bodyPr wrap="square" rtlCol="0">
            <a:spAutoFit/>
          </a:bodyPr>
          <a:lstStyle/>
          <a:p>
            <a:pPr algn="ctr">
              <a:lnSpc>
                <a:spcPts val="1100"/>
              </a:lnSpc>
            </a:pPr>
            <a:r>
              <a:rPr lang="en-US" sz="600" b="1" dirty="0">
                <a:solidFill>
                  <a:srgbClr val="000000"/>
                </a:solidFill>
                <a:latin typeface="Arial" panose="020B0604020202020204" pitchFamily="34" charset="0"/>
                <a:cs typeface="Arial" panose="020B0604020202020204" pitchFamily="34" charset="0"/>
              </a:rPr>
              <a:t>Ord-Miss</a:t>
            </a:r>
          </a:p>
        </p:txBody>
      </p:sp>
      <p:cxnSp>
        <p:nvCxnSpPr>
          <p:cNvPr id="181" name="Straight Arrow Connector 180">
            <a:extLst>
              <a:ext uri="{FF2B5EF4-FFF2-40B4-BE49-F238E27FC236}">
                <a16:creationId xmlns:a16="http://schemas.microsoft.com/office/drawing/2014/main" id="{BBCD2BB3-E01D-4074-A568-0559CF2A8072}"/>
              </a:ext>
            </a:extLst>
          </p:cNvPr>
          <p:cNvCxnSpPr/>
          <p:nvPr/>
        </p:nvCxnSpPr>
        <p:spPr>
          <a:xfrm flipH="1" flipV="1">
            <a:off x="2187699" y="2708268"/>
            <a:ext cx="5517" cy="281985"/>
          </a:xfrm>
          <a:prstGeom prst="straightConnector1">
            <a:avLst/>
          </a:prstGeom>
          <a:noFill/>
          <a:ln w="12700" cap="rnd" cmpd="sng" algn="ctr">
            <a:solidFill>
              <a:sysClr val="windowText" lastClr="000000"/>
            </a:solidFill>
            <a:prstDash val="solid"/>
            <a:tailEnd type="triangle"/>
          </a:ln>
          <a:effectLst/>
        </p:spPr>
      </p:cxnSp>
      <p:cxnSp>
        <p:nvCxnSpPr>
          <p:cNvPr id="182" name="Straight Arrow Connector 181">
            <a:extLst>
              <a:ext uri="{FF2B5EF4-FFF2-40B4-BE49-F238E27FC236}">
                <a16:creationId xmlns:a16="http://schemas.microsoft.com/office/drawing/2014/main" id="{39526F7F-3E13-42C2-8ABE-12DC4474A612}"/>
              </a:ext>
            </a:extLst>
          </p:cNvPr>
          <p:cNvCxnSpPr/>
          <p:nvPr/>
        </p:nvCxnSpPr>
        <p:spPr>
          <a:xfrm flipH="1">
            <a:off x="2193423" y="3560059"/>
            <a:ext cx="1" cy="401945"/>
          </a:xfrm>
          <a:prstGeom prst="straightConnector1">
            <a:avLst/>
          </a:prstGeom>
          <a:noFill/>
          <a:ln w="12700" cap="rnd" cmpd="sng" algn="ctr">
            <a:solidFill>
              <a:sysClr val="windowText" lastClr="000000"/>
            </a:solidFill>
            <a:prstDash val="solid"/>
            <a:tailEnd type="triangle"/>
          </a:ln>
          <a:effectLst/>
        </p:spPr>
      </p:cxnSp>
      <p:sp>
        <p:nvSpPr>
          <p:cNvPr id="187" name="TextBox 186">
            <a:extLst>
              <a:ext uri="{FF2B5EF4-FFF2-40B4-BE49-F238E27FC236}">
                <a16:creationId xmlns:a16="http://schemas.microsoft.com/office/drawing/2014/main" id="{9185C7E0-E6E0-490B-9547-711D40F65A13}"/>
              </a:ext>
            </a:extLst>
          </p:cNvPr>
          <p:cNvSpPr txBox="1"/>
          <p:nvPr/>
        </p:nvSpPr>
        <p:spPr>
          <a:xfrm>
            <a:off x="1762510" y="1701167"/>
            <a:ext cx="609398" cy="307777"/>
          </a:xfrm>
          <a:prstGeom prst="rect">
            <a:avLst/>
          </a:prstGeom>
          <a:noFill/>
        </p:spPr>
        <p:txBody>
          <a:bodyPr wrap="none" rtlCol="0">
            <a:spAutoFit/>
          </a:bodyPr>
          <a:lstStyle/>
          <a:p>
            <a:pPr defTabSz="457200"/>
            <a:r>
              <a:rPr lang="en-US" sz="1400" b="1" i="1" dirty="0">
                <a:solidFill>
                  <a:prstClr val="black"/>
                </a:solidFill>
                <a:latin typeface="Arial" panose="020B0604020202020204" pitchFamily="34" charset="0"/>
                <a:cs typeface="Arial" panose="020B0604020202020204" pitchFamily="34" charset="0"/>
              </a:rPr>
              <a:t>West</a:t>
            </a:r>
          </a:p>
        </p:txBody>
      </p:sp>
      <p:sp>
        <p:nvSpPr>
          <p:cNvPr id="188" name="TextBox 187">
            <a:extLst>
              <a:ext uri="{FF2B5EF4-FFF2-40B4-BE49-F238E27FC236}">
                <a16:creationId xmlns:a16="http://schemas.microsoft.com/office/drawing/2014/main" id="{B5090401-1D2B-4C2C-83C6-012C6E351AEB}"/>
              </a:ext>
            </a:extLst>
          </p:cNvPr>
          <p:cNvSpPr txBox="1"/>
          <p:nvPr/>
        </p:nvSpPr>
        <p:spPr>
          <a:xfrm>
            <a:off x="10016747" y="1701167"/>
            <a:ext cx="562975" cy="307777"/>
          </a:xfrm>
          <a:prstGeom prst="rect">
            <a:avLst/>
          </a:prstGeom>
          <a:noFill/>
        </p:spPr>
        <p:txBody>
          <a:bodyPr wrap="none" rtlCol="0">
            <a:spAutoFit/>
          </a:bodyPr>
          <a:lstStyle/>
          <a:p>
            <a:pPr defTabSz="457200"/>
            <a:r>
              <a:rPr lang="en-US" sz="1400" b="1" i="1" dirty="0">
                <a:solidFill>
                  <a:prstClr val="black"/>
                </a:solidFill>
                <a:latin typeface="Arial" panose="020B0604020202020204" pitchFamily="34" charset="0"/>
                <a:cs typeface="Arial" panose="020B0604020202020204" pitchFamily="34" charset="0"/>
              </a:rPr>
              <a:t>East</a:t>
            </a:r>
          </a:p>
        </p:txBody>
      </p:sp>
      <p:sp>
        <p:nvSpPr>
          <p:cNvPr id="190" name="Freeform: Shape 189">
            <a:extLst>
              <a:ext uri="{FF2B5EF4-FFF2-40B4-BE49-F238E27FC236}">
                <a16:creationId xmlns:a16="http://schemas.microsoft.com/office/drawing/2014/main" id="{979B6F98-D322-4587-A644-8CC3DDA5C4BE}"/>
              </a:ext>
            </a:extLst>
          </p:cNvPr>
          <p:cNvSpPr/>
          <p:nvPr/>
        </p:nvSpPr>
        <p:spPr>
          <a:xfrm>
            <a:off x="5071679" y="3320181"/>
            <a:ext cx="3585422" cy="423169"/>
          </a:xfrm>
          <a:custGeom>
            <a:avLst/>
            <a:gdLst>
              <a:gd name="connsiteX0" fmla="*/ 0 w 2399930"/>
              <a:gd name="connsiteY0" fmla="*/ 639192 h 639192"/>
              <a:gd name="connsiteX1" fmla="*/ 41429 w 2399930"/>
              <a:gd name="connsiteY1" fmla="*/ 556334 h 639192"/>
              <a:gd name="connsiteX2" fmla="*/ 118369 w 2399930"/>
              <a:gd name="connsiteY2" fmla="*/ 550415 h 639192"/>
              <a:gd name="connsiteX3" fmla="*/ 174594 w 2399930"/>
              <a:gd name="connsiteY3" fmla="*/ 508986 h 639192"/>
              <a:gd name="connsiteX4" fmla="*/ 248575 w 2399930"/>
              <a:gd name="connsiteY4" fmla="*/ 334392 h 639192"/>
              <a:gd name="connsiteX5" fmla="*/ 325515 w 2399930"/>
              <a:gd name="connsiteY5" fmla="*/ 112450 h 639192"/>
              <a:gd name="connsiteX6" fmla="*/ 352148 w 2399930"/>
              <a:gd name="connsiteY6" fmla="*/ 79899 h 639192"/>
              <a:gd name="connsiteX7" fmla="*/ 429088 w 2399930"/>
              <a:gd name="connsiteY7" fmla="*/ 82858 h 639192"/>
              <a:gd name="connsiteX8" fmla="*/ 473476 w 2399930"/>
              <a:gd name="connsiteY8" fmla="*/ 53266 h 639192"/>
              <a:gd name="connsiteX9" fmla="*/ 494191 w 2399930"/>
              <a:gd name="connsiteY9" fmla="*/ 14796 h 639192"/>
              <a:gd name="connsiteX10" fmla="*/ 541538 w 2399930"/>
              <a:gd name="connsiteY10" fmla="*/ 0 h 639192"/>
              <a:gd name="connsiteX11" fmla="*/ 633274 w 2399930"/>
              <a:gd name="connsiteY11" fmla="*/ 2959 h 639192"/>
              <a:gd name="connsiteX12" fmla="*/ 677662 w 2399930"/>
              <a:gd name="connsiteY12" fmla="*/ 29592 h 639192"/>
              <a:gd name="connsiteX13" fmla="*/ 722051 w 2399930"/>
              <a:gd name="connsiteY13" fmla="*/ 162757 h 639192"/>
              <a:gd name="connsiteX14" fmla="*/ 766439 w 2399930"/>
              <a:gd name="connsiteY14" fmla="*/ 257452 h 639192"/>
              <a:gd name="connsiteX15" fmla="*/ 872971 w 2399930"/>
              <a:gd name="connsiteY15" fmla="*/ 257452 h 639192"/>
              <a:gd name="connsiteX16" fmla="*/ 938074 w 2399930"/>
              <a:gd name="connsiteY16" fmla="*/ 233778 h 639192"/>
              <a:gd name="connsiteX17" fmla="*/ 1038688 w 2399930"/>
              <a:gd name="connsiteY17" fmla="*/ 236737 h 639192"/>
              <a:gd name="connsiteX18" fmla="*/ 1094913 w 2399930"/>
              <a:gd name="connsiteY18" fmla="*/ 195308 h 639192"/>
              <a:gd name="connsiteX19" fmla="*/ 1151138 w 2399930"/>
              <a:gd name="connsiteY19" fmla="*/ 153879 h 639192"/>
              <a:gd name="connsiteX20" fmla="*/ 1248792 w 2399930"/>
              <a:gd name="connsiteY20" fmla="*/ 139083 h 639192"/>
              <a:gd name="connsiteX21" fmla="*/ 1302058 w 2399930"/>
              <a:gd name="connsiteY21" fmla="*/ 124287 h 639192"/>
              <a:gd name="connsiteX22" fmla="*/ 1358284 w 2399930"/>
              <a:gd name="connsiteY22" fmla="*/ 56225 h 639192"/>
              <a:gd name="connsiteX23" fmla="*/ 1384917 w 2399930"/>
              <a:gd name="connsiteY23" fmla="*/ 35510 h 639192"/>
              <a:gd name="connsiteX24" fmla="*/ 1562470 w 2399930"/>
              <a:gd name="connsiteY24" fmla="*/ 26633 h 639192"/>
              <a:gd name="connsiteX25" fmla="*/ 1674921 w 2399930"/>
              <a:gd name="connsiteY25" fmla="*/ 32551 h 639192"/>
              <a:gd name="connsiteX26" fmla="*/ 1725227 w 2399930"/>
              <a:gd name="connsiteY26" fmla="*/ 38469 h 639192"/>
              <a:gd name="connsiteX27" fmla="*/ 1754820 w 2399930"/>
              <a:gd name="connsiteY27" fmla="*/ 59184 h 639192"/>
              <a:gd name="connsiteX28" fmla="*/ 1754820 w 2399930"/>
              <a:gd name="connsiteY28" fmla="*/ 251534 h 639192"/>
              <a:gd name="connsiteX29" fmla="*/ 1757779 w 2399930"/>
              <a:gd name="connsiteY29" fmla="*/ 319596 h 639192"/>
              <a:gd name="connsiteX30" fmla="*/ 1855433 w 2399930"/>
              <a:gd name="connsiteY30" fmla="*/ 325514 h 639192"/>
              <a:gd name="connsiteX31" fmla="*/ 1914618 w 2399930"/>
              <a:gd name="connsiteY31" fmla="*/ 325514 h 639192"/>
              <a:gd name="connsiteX32" fmla="*/ 1941251 w 2399930"/>
              <a:gd name="connsiteY32" fmla="*/ 328473 h 639192"/>
              <a:gd name="connsiteX33" fmla="*/ 1959006 w 2399930"/>
              <a:gd name="connsiteY33" fmla="*/ 346229 h 639192"/>
              <a:gd name="connsiteX34" fmla="*/ 1959006 w 2399930"/>
              <a:gd name="connsiteY34" fmla="*/ 420209 h 639192"/>
              <a:gd name="connsiteX35" fmla="*/ 1959006 w 2399930"/>
              <a:gd name="connsiteY35" fmla="*/ 485312 h 639192"/>
              <a:gd name="connsiteX36" fmla="*/ 1959006 w 2399930"/>
              <a:gd name="connsiteY36" fmla="*/ 526741 h 639192"/>
              <a:gd name="connsiteX37" fmla="*/ 2112886 w 2399930"/>
              <a:gd name="connsiteY37" fmla="*/ 532660 h 639192"/>
              <a:gd name="connsiteX38" fmla="*/ 2177989 w 2399930"/>
              <a:gd name="connsiteY38" fmla="*/ 553374 h 639192"/>
              <a:gd name="connsiteX39" fmla="*/ 2243091 w 2399930"/>
              <a:gd name="connsiteY39" fmla="*/ 550415 h 639192"/>
              <a:gd name="connsiteX40" fmla="*/ 2305235 w 2399930"/>
              <a:gd name="connsiteY40" fmla="*/ 535619 h 639192"/>
              <a:gd name="connsiteX41" fmla="*/ 2399930 w 2399930"/>
              <a:gd name="connsiteY41" fmla="*/ 538578 h 639192"/>
              <a:gd name="connsiteX0" fmla="*/ 0 w 3654640"/>
              <a:gd name="connsiteY0" fmla="*/ 639192 h 639192"/>
              <a:gd name="connsiteX1" fmla="*/ 41429 w 3654640"/>
              <a:gd name="connsiteY1" fmla="*/ 556334 h 639192"/>
              <a:gd name="connsiteX2" fmla="*/ 118369 w 3654640"/>
              <a:gd name="connsiteY2" fmla="*/ 550415 h 639192"/>
              <a:gd name="connsiteX3" fmla="*/ 174594 w 3654640"/>
              <a:gd name="connsiteY3" fmla="*/ 508986 h 639192"/>
              <a:gd name="connsiteX4" fmla="*/ 248575 w 3654640"/>
              <a:gd name="connsiteY4" fmla="*/ 334392 h 639192"/>
              <a:gd name="connsiteX5" fmla="*/ 325515 w 3654640"/>
              <a:gd name="connsiteY5" fmla="*/ 112450 h 639192"/>
              <a:gd name="connsiteX6" fmla="*/ 352148 w 3654640"/>
              <a:gd name="connsiteY6" fmla="*/ 79899 h 639192"/>
              <a:gd name="connsiteX7" fmla="*/ 429088 w 3654640"/>
              <a:gd name="connsiteY7" fmla="*/ 82858 h 639192"/>
              <a:gd name="connsiteX8" fmla="*/ 473476 w 3654640"/>
              <a:gd name="connsiteY8" fmla="*/ 53266 h 639192"/>
              <a:gd name="connsiteX9" fmla="*/ 494191 w 3654640"/>
              <a:gd name="connsiteY9" fmla="*/ 14796 h 639192"/>
              <a:gd name="connsiteX10" fmla="*/ 541538 w 3654640"/>
              <a:gd name="connsiteY10" fmla="*/ 0 h 639192"/>
              <a:gd name="connsiteX11" fmla="*/ 633274 w 3654640"/>
              <a:gd name="connsiteY11" fmla="*/ 2959 h 639192"/>
              <a:gd name="connsiteX12" fmla="*/ 677662 w 3654640"/>
              <a:gd name="connsiteY12" fmla="*/ 29592 h 639192"/>
              <a:gd name="connsiteX13" fmla="*/ 722051 w 3654640"/>
              <a:gd name="connsiteY13" fmla="*/ 162757 h 639192"/>
              <a:gd name="connsiteX14" fmla="*/ 766439 w 3654640"/>
              <a:gd name="connsiteY14" fmla="*/ 257452 h 639192"/>
              <a:gd name="connsiteX15" fmla="*/ 872971 w 3654640"/>
              <a:gd name="connsiteY15" fmla="*/ 257452 h 639192"/>
              <a:gd name="connsiteX16" fmla="*/ 938074 w 3654640"/>
              <a:gd name="connsiteY16" fmla="*/ 233778 h 639192"/>
              <a:gd name="connsiteX17" fmla="*/ 1038688 w 3654640"/>
              <a:gd name="connsiteY17" fmla="*/ 236737 h 639192"/>
              <a:gd name="connsiteX18" fmla="*/ 1094913 w 3654640"/>
              <a:gd name="connsiteY18" fmla="*/ 195308 h 639192"/>
              <a:gd name="connsiteX19" fmla="*/ 1151138 w 3654640"/>
              <a:gd name="connsiteY19" fmla="*/ 153879 h 639192"/>
              <a:gd name="connsiteX20" fmla="*/ 1248792 w 3654640"/>
              <a:gd name="connsiteY20" fmla="*/ 139083 h 639192"/>
              <a:gd name="connsiteX21" fmla="*/ 1302058 w 3654640"/>
              <a:gd name="connsiteY21" fmla="*/ 124287 h 639192"/>
              <a:gd name="connsiteX22" fmla="*/ 1358284 w 3654640"/>
              <a:gd name="connsiteY22" fmla="*/ 56225 h 639192"/>
              <a:gd name="connsiteX23" fmla="*/ 1384917 w 3654640"/>
              <a:gd name="connsiteY23" fmla="*/ 35510 h 639192"/>
              <a:gd name="connsiteX24" fmla="*/ 1562470 w 3654640"/>
              <a:gd name="connsiteY24" fmla="*/ 26633 h 639192"/>
              <a:gd name="connsiteX25" fmla="*/ 1674921 w 3654640"/>
              <a:gd name="connsiteY25" fmla="*/ 32551 h 639192"/>
              <a:gd name="connsiteX26" fmla="*/ 1725227 w 3654640"/>
              <a:gd name="connsiteY26" fmla="*/ 38469 h 639192"/>
              <a:gd name="connsiteX27" fmla="*/ 1754820 w 3654640"/>
              <a:gd name="connsiteY27" fmla="*/ 59184 h 639192"/>
              <a:gd name="connsiteX28" fmla="*/ 1754820 w 3654640"/>
              <a:gd name="connsiteY28" fmla="*/ 251534 h 639192"/>
              <a:gd name="connsiteX29" fmla="*/ 1757779 w 3654640"/>
              <a:gd name="connsiteY29" fmla="*/ 319596 h 639192"/>
              <a:gd name="connsiteX30" fmla="*/ 1855433 w 3654640"/>
              <a:gd name="connsiteY30" fmla="*/ 325514 h 639192"/>
              <a:gd name="connsiteX31" fmla="*/ 1914618 w 3654640"/>
              <a:gd name="connsiteY31" fmla="*/ 325514 h 639192"/>
              <a:gd name="connsiteX32" fmla="*/ 1941251 w 3654640"/>
              <a:gd name="connsiteY32" fmla="*/ 328473 h 639192"/>
              <a:gd name="connsiteX33" fmla="*/ 1959006 w 3654640"/>
              <a:gd name="connsiteY33" fmla="*/ 346229 h 639192"/>
              <a:gd name="connsiteX34" fmla="*/ 1959006 w 3654640"/>
              <a:gd name="connsiteY34" fmla="*/ 420209 h 639192"/>
              <a:gd name="connsiteX35" fmla="*/ 1959006 w 3654640"/>
              <a:gd name="connsiteY35" fmla="*/ 485312 h 639192"/>
              <a:gd name="connsiteX36" fmla="*/ 1959006 w 3654640"/>
              <a:gd name="connsiteY36" fmla="*/ 526741 h 639192"/>
              <a:gd name="connsiteX37" fmla="*/ 2112886 w 3654640"/>
              <a:gd name="connsiteY37" fmla="*/ 532660 h 639192"/>
              <a:gd name="connsiteX38" fmla="*/ 2177989 w 3654640"/>
              <a:gd name="connsiteY38" fmla="*/ 553374 h 639192"/>
              <a:gd name="connsiteX39" fmla="*/ 2243091 w 3654640"/>
              <a:gd name="connsiteY39" fmla="*/ 550415 h 639192"/>
              <a:gd name="connsiteX40" fmla="*/ 2305235 w 3654640"/>
              <a:gd name="connsiteY40" fmla="*/ 535619 h 639192"/>
              <a:gd name="connsiteX41" fmla="*/ 3654640 w 3654640"/>
              <a:gd name="connsiteY41" fmla="*/ 440923 h 639192"/>
              <a:gd name="connsiteX0" fmla="*/ 0 w 3654640"/>
              <a:gd name="connsiteY0" fmla="*/ 639192 h 639192"/>
              <a:gd name="connsiteX1" fmla="*/ 41429 w 3654640"/>
              <a:gd name="connsiteY1" fmla="*/ 556334 h 639192"/>
              <a:gd name="connsiteX2" fmla="*/ 118369 w 3654640"/>
              <a:gd name="connsiteY2" fmla="*/ 550415 h 639192"/>
              <a:gd name="connsiteX3" fmla="*/ 174594 w 3654640"/>
              <a:gd name="connsiteY3" fmla="*/ 508986 h 639192"/>
              <a:gd name="connsiteX4" fmla="*/ 248575 w 3654640"/>
              <a:gd name="connsiteY4" fmla="*/ 334392 h 639192"/>
              <a:gd name="connsiteX5" fmla="*/ 325515 w 3654640"/>
              <a:gd name="connsiteY5" fmla="*/ 112450 h 639192"/>
              <a:gd name="connsiteX6" fmla="*/ 352148 w 3654640"/>
              <a:gd name="connsiteY6" fmla="*/ 79899 h 639192"/>
              <a:gd name="connsiteX7" fmla="*/ 429088 w 3654640"/>
              <a:gd name="connsiteY7" fmla="*/ 82858 h 639192"/>
              <a:gd name="connsiteX8" fmla="*/ 473476 w 3654640"/>
              <a:gd name="connsiteY8" fmla="*/ 53266 h 639192"/>
              <a:gd name="connsiteX9" fmla="*/ 494191 w 3654640"/>
              <a:gd name="connsiteY9" fmla="*/ 14796 h 639192"/>
              <a:gd name="connsiteX10" fmla="*/ 541538 w 3654640"/>
              <a:gd name="connsiteY10" fmla="*/ 0 h 639192"/>
              <a:gd name="connsiteX11" fmla="*/ 633274 w 3654640"/>
              <a:gd name="connsiteY11" fmla="*/ 2959 h 639192"/>
              <a:gd name="connsiteX12" fmla="*/ 677662 w 3654640"/>
              <a:gd name="connsiteY12" fmla="*/ 29592 h 639192"/>
              <a:gd name="connsiteX13" fmla="*/ 722051 w 3654640"/>
              <a:gd name="connsiteY13" fmla="*/ 162757 h 639192"/>
              <a:gd name="connsiteX14" fmla="*/ 766439 w 3654640"/>
              <a:gd name="connsiteY14" fmla="*/ 257452 h 639192"/>
              <a:gd name="connsiteX15" fmla="*/ 872971 w 3654640"/>
              <a:gd name="connsiteY15" fmla="*/ 257452 h 639192"/>
              <a:gd name="connsiteX16" fmla="*/ 938074 w 3654640"/>
              <a:gd name="connsiteY16" fmla="*/ 233778 h 639192"/>
              <a:gd name="connsiteX17" fmla="*/ 1038688 w 3654640"/>
              <a:gd name="connsiteY17" fmla="*/ 236737 h 639192"/>
              <a:gd name="connsiteX18" fmla="*/ 1094913 w 3654640"/>
              <a:gd name="connsiteY18" fmla="*/ 195308 h 639192"/>
              <a:gd name="connsiteX19" fmla="*/ 1151138 w 3654640"/>
              <a:gd name="connsiteY19" fmla="*/ 153879 h 639192"/>
              <a:gd name="connsiteX20" fmla="*/ 1248792 w 3654640"/>
              <a:gd name="connsiteY20" fmla="*/ 139083 h 639192"/>
              <a:gd name="connsiteX21" fmla="*/ 1302058 w 3654640"/>
              <a:gd name="connsiteY21" fmla="*/ 124287 h 639192"/>
              <a:gd name="connsiteX22" fmla="*/ 1358284 w 3654640"/>
              <a:gd name="connsiteY22" fmla="*/ 56225 h 639192"/>
              <a:gd name="connsiteX23" fmla="*/ 1384917 w 3654640"/>
              <a:gd name="connsiteY23" fmla="*/ 35510 h 639192"/>
              <a:gd name="connsiteX24" fmla="*/ 1562470 w 3654640"/>
              <a:gd name="connsiteY24" fmla="*/ 26633 h 639192"/>
              <a:gd name="connsiteX25" fmla="*/ 1674921 w 3654640"/>
              <a:gd name="connsiteY25" fmla="*/ 32551 h 639192"/>
              <a:gd name="connsiteX26" fmla="*/ 1725227 w 3654640"/>
              <a:gd name="connsiteY26" fmla="*/ 38469 h 639192"/>
              <a:gd name="connsiteX27" fmla="*/ 1754820 w 3654640"/>
              <a:gd name="connsiteY27" fmla="*/ 59184 h 639192"/>
              <a:gd name="connsiteX28" fmla="*/ 1754820 w 3654640"/>
              <a:gd name="connsiteY28" fmla="*/ 251534 h 639192"/>
              <a:gd name="connsiteX29" fmla="*/ 1757779 w 3654640"/>
              <a:gd name="connsiteY29" fmla="*/ 319596 h 639192"/>
              <a:gd name="connsiteX30" fmla="*/ 1855433 w 3654640"/>
              <a:gd name="connsiteY30" fmla="*/ 325514 h 639192"/>
              <a:gd name="connsiteX31" fmla="*/ 1914618 w 3654640"/>
              <a:gd name="connsiteY31" fmla="*/ 325514 h 639192"/>
              <a:gd name="connsiteX32" fmla="*/ 1941251 w 3654640"/>
              <a:gd name="connsiteY32" fmla="*/ 328473 h 639192"/>
              <a:gd name="connsiteX33" fmla="*/ 1959006 w 3654640"/>
              <a:gd name="connsiteY33" fmla="*/ 346229 h 639192"/>
              <a:gd name="connsiteX34" fmla="*/ 1959006 w 3654640"/>
              <a:gd name="connsiteY34" fmla="*/ 420209 h 639192"/>
              <a:gd name="connsiteX35" fmla="*/ 1959006 w 3654640"/>
              <a:gd name="connsiteY35" fmla="*/ 485312 h 639192"/>
              <a:gd name="connsiteX36" fmla="*/ 1959006 w 3654640"/>
              <a:gd name="connsiteY36" fmla="*/ 526741 h 639192"/>
              <a:gd name="connsiteX37" fmla="*/ 2112886 w 3654640"/>
              <a:gd name="connsiteY37" fmla="*/ 532660 h 639192"/>
              <a:gd name="connsiteX38" fmla="*/ 2177989 w 3654640"/>
              <a:gd name="connsiteY38" fmla="*/ 553374 h 639192"/>
              <a:gd name="connsiteX39" fmla="*/ 2243091 w 3654640"/>
              <a:gd name="connsiteY39" fmla="*/ 550415 h 639192"/>
              <a:gd name="connsiteX40" fmla="*/ 2305235 w 3654640"/>
              <a:gd name="connsiteY40" fmla="*/ 535619 h 639192"/>
              <a:gd name="connsiteX41" fmla="*/ 3654640 w 3654640"/>
              <a:gd name="connsiteY41" fmla="*/ 440923 h 639192"/>
              <a:gd name="connsiteX0" fmla="*/ 0 w 3672395"/>
              <a:gd name="connsiteY0" fmla="*/ 639192 h 639192"/>
              <a:gd name="connsiteX1" fmla="*/ 41429 w 3672395"/>
              <a:gd name="connsiteY1" fmla="*/ 556334 h 639192"/>
              <a:gd name="connsiteX2" fmla="*/ 118369 w 3672395"/>
              <a:gd name="connsiteY2" fmla="*/ 550415 h 639192"/>
              <a:gd name="connsiteX3" fmla="*/ 174594 w 3672395"/>
              <a:gd name="connsiteY3" fmla="*/ 508986 h 639192"/>
              <a:gd name="connsiteX4" fmla="*/ 248575 w 3672395"/>
              <a:gd name="connsiteY4" fmla="*/ 334392 h 639192"/>
              <a:gd name="connsiteX5" fmla="*/ 325515 w 3672395"/>
              <a:gd name="connsiteY5" fmla="*/ 112450 h 639192"/>
              <a:gd name="connsiteX6" fmla="*/ 352148 w 3672395"/>
              <a:gd name="connsiteY6" fmla="*/ 79899 h 639192"/>
              <a:gd name="connsiteX7" fmla="*/ 429088 w 3672395"/>
              <a:gd name="connsiteY7" fmla="*/ 82858 h 639192"/>
              <a:gd name="connsiteX8" fmla="*/ 473476 w 3672395"/>
              <a:gd name="connsiteY8" fmla="*/ 53266 h 639192"/>
              <a:gd name="connsiteX9" fmla="*/ 494191 w 3672395"/>
              <a:gd name="connsiteY9" fmla="*/ 14796 h 639192"/>
              <a:gd name="connsiteX10" fmla="*/ 541538 w 3672395"/>
              <a:gd name="connsiteY10" fmla="*/ 0 h 639192"/>
              <a:gd name="connsiteX11" fmla="*/ 633274 w 3672395"/>
              <a:gd name="connsiteY11" fmla="*/ 2959 h 639192"/>
              <a:gd name="connsiteX12" fmla="*/ 677662 w 3672395"/>
              <a:gd name="connsiteY12" fmla="*/ 29592 h 639192"/>
              <a:gd name="connsiteX13" fmla="*/ 722051 w 3672395"/>
              <a:gd name="connsiteY13" fmla="*/ 162757 h 639192"/>
              <a:gd name="connsiteX14" fmla="*/ 766439 w 3672395"/>
              <a:gd name="connsiteY14" fmla="*/ 257452 h 639192"/>
              <a:gd name="connsiteX15" fmla="*/ 872971 w 3672395"/>
              <a:gd name="connsiteY15" fmla="*/ 257452 h 639192"/>
              <a:gd name="connsiteX16" fmla="*/ 938074 w 3672395"/>
              <a:gd name="connsiteY16" fmla="*/ 233778 h 639192"/>
              <a:gd name="connsiteX17" fmla="*/ 1038688 w 3672395"/>
              <a:gd name="connsiteY17" fmla="*/ 236737 h 639192"/>
              <a:gd name="connsiteX18" fmla="*/ 1094913 w 3672395"/>
              <a:gd name="connsiteY18" fmla="*/ 195308 h 639192"/>
              <a:gd name="connsiteX19" fmla="*/ 1151138 w 3672395"/>
              <a:gd name="connsiteY19" fmla="*/ 153879 h 639192"/>
              <a:gd name="connsiteX20" fmla="*/ 1248792 w 3672395"/>
              <a:gd name="connsiteY20" fmla="*/ 139083 h 639192"/>
              <a:gd name="connsiteX21" fmla="*/ 1302058 w 3672395"/>
              <a:gd name="connsiteY21" fmla="*/ 124287 h 639192"/>
              <a:gd name="connsiteX22" fmla="*/ 1358284 w 3672395"/>
              <a:gd name="connsiteY22" fmla="*/ 56225 h 639192"/>
              <a:gd name="connsiteX23" fmla="*/ 1384917 w 3672395"/>
              <a:gd name="connsiteY23" fmla="*/ 35510 h 639192"/>
              <a:gd name="connsiteX24" fmla="*/ 1562470 w 3672395"/>
              <a:gd name="connsiteY24" fmla="*/ 26633 h 639192"/>
              <a:gd name="connsiteX25" fmla="*/ 1674921 w 3672395"/>
              <a:gd name="connsiteY25" fmla="*/ 32551 h 639192"/>
              <a:gd name="connsiteX26" fmla="*/ 1725227 w 3672395"/>
              <a:gd name="connsiteY26" fmla="*/ 38469 h 639192"/>
              <a:gd name="connsiteX27" fmla="*/ 1754820 w 3672395"/>
              <a:gd name="connsiteY27" fmla="*/ 59184 h 639192"/>
              <a:gd name="connsiteX28" fmla="*/ 1754820 w 3672395"/>
              <a:gd name="connsiteY28" fmla="*/ 251534 h 639192"/>
              <a:gd name="connsiteX29" fmla="*/ 1757779 w 3672395"/>
              <a:gd name="connsiteY29" fmla="*/ 319596 h 639192"/>
              <a:gd name="connsiteX30" fmla="*/ 1855433 w 3672395"/>
              <a:gd name="connsiteY30" fmla="*/ 325514 h 639192"/>
              <a:gd name="connsiteX31" fmla="*/ 1914618 w 3672395"/>
              <a:gd name="connsiteY31" fmla="*/ 325514 h 639192"/>
              <a:gd name="connsiteX32" fmla="*/ 1941251 w 3672395"/>
              <a:gd name="connsiteY32" fmla="*/ 328473 h 639192"/>
              <a:gd name="connsiteX33" fmla="*/ 1959006 w 3672395"/>
              <a:gd name="connsiteY33" fmla="*/ 346229 h 639192"/>
              <a:gd name="connsiteX34" fmla="*/ 1959006 w 3672395"/>
              <a:gd name="connsiteY34" fmla="*/ 420209 h 639192"/>
              <a:gd name="connsiteX35" fmla="*/ 1959006 w 3672395"/>
              <a:gd name="connsiteY35" fmla="*/ 485312 h 639192"/>
              <a:gd name="connsiteX36" fmla="*/ 1959006 w 3672395"/>
              <a:gd name="connsiteY36" fmla="*/ 526741 h 639192"/>
              <a:gd name="connsiteX37" fmla="*/ 2112886 w 3672395"/>
              <a:gd name="connsiteY37" fmla="*/ 532660 h 639192"/>
              <a:gd name="connsiteX38" fmla="*/ 2177989 w 3672395"/>
              <a:gd name="connsiteY38" fmla="*/ 553374 h 639192"/>
              <a:gd name="connsiteX39" fmla="*/ 2243091 w 3672395"/>
              <a:gd name="connsiteY39" fmla="*/ 550415 h 639192"/>
              <a:gd name="connsiteX40" fmla="*/ 2305235 w 3672395"/>
              <a:gd name="connsiteY40" fmla="*/ 535619 h 639192"/>
              <a:gd name="connsiteX41" fmla="*/ 3672395 w 3672395"/>
              <a:gd name="connsiteY41" fmla="*/ 426127 h 639192"/>
              <a:gd name="connsiteX0" fmla="*/ 0 w 3672395"/>
              <a:gd name="connsiteY0" fmla="*/ 639192 h 639192"/>
              <a:gd name="connsiteX1" fmla="*/ 41429 w 3672395"/>
              <a:gd name="connsiteY1" fmla="*/ 556334 h 639192"/>
              <a:gd name="connsiteX2" fmla="*/ 118369 w 3672395"/>
              <a:gd name="connsiteY2" fmla="*/ 550415 h 639192"/>
              <a:gd name="connsiteX3" fmla="*/ 174594 w 3672395"/>
              <a:gd name="connsiteY3" fmla="*/ 508986 h 639192"/>
              <a:gd name="connsiteX4" fmla="*/ 248575 w 3672395"/>
              <a:gd name="connsiteY4" fmla="*/ 334392 h 639192"/>
              <a:gd name="connsiteX5" fmla="*/ 325515 w 3672395"/>
              <a:gd name="connsiteY5" fmla="*/ 112450 h 639192"/>
              <a:gd name="connsiteX6" fmla="*/ 352148 w 3672395"/>
              <a:gd name="connsiteY6" fmla="*/ 79899 h 639192"/>
              <a:gd name="connsiteX7" fmla="*/ 429088 w 3672395"/>
              <a:gd name="connsiteY7" fmla="*/ 82858 h 639192"/>
              <a:gd name="connsiteX8" fmla="*/ 473476 w 3672395"/>
              <a:gd name="connsiteY8" fmla="*/ 53266 h 639192"/>
              <a:gd name="connsiteX9" fmla="*/ 494191 w 3672395"/>
              <a:gd name="connsiteY9" fmla="*/ 14796 h 639192"/>
              <a:gd name="connsiteX10" fmla="*/ 541538 w 3672395"/>
              <a:gd name="connsiteY10" fmla="*/ 0 h 639192"/>
              <a:gd name="connsiteX11" fmla="*/ 633274 w 3672395"/>
              <a:gd name="connsiteY11" fmla="*/ 2959 h 639192"/>
              <a:gd name="connsiteX12" fmla="*/ 677662 w 3672395"/>
              <a:gd name="connsiteY12" fmla="*/ 29592 h 639192"/>
              <a:gd name="connsiteX13" fmla="*/ 722051 w 3672395"/>
              <a:gd name="connsiteY13" fmla="*/ 162757 h 639192"/>
              <a:gd name="connsiteX14" fmla="*/ 766439 w 3672395"/>
              <a:gd name="connsiteY14" fmla="*/ 257452 h 639192"/>
              <a:gd name="connsiteX15" fmla="*/ 872971 w 3672395"/>
              <a:gd name="connsiteY15" fmla="*/ 257452 h 639192"/>
              <a:gd name="connsiteX16" fmla="*/ 938074 w 3672395"/>
              <a:gd name="connsiteY16" fmla="*/ 233778 h 639192"/>
              <a:gd name="connsiteX17" fmla="*/ 1038688 w 3672395"/>
              <a:gd name="connsiteY17" fmla="*/ 236737 h 639192"/>
              <a:gd name="connsiteX18" fmla="*/ 1094913 w 3672395"/>
              <a:gd name="connsiteY18" fmla="*/ 195308 h 639192"/>
              <a:gd name="connsiteX19" fmla="*/ 1151138 w 3672395"/>
              <a:gd name="connsiteY19" fmla="*/ 153879 h 639192"/>
              <a:gd name="connsiteX20" fmla="*/ 1248792 w 3672395"/>
              <a:gd name="connsiteY20" fmla="*/ 139083 h 639192"/>
              <a:gd name="connsiteX21" fmla="*/ 1302058 w 3672395"/>
              <a:gd name="connsiteY21" fmla="*/ 124287 h 639192"/>
              <a:gd name="connsiteX22" fmla="*/ 1358284 w 3672395"/>
              <a:gd name="connsiteY22" fmla="*/ 56225 h 639192"/>
              <a:gd name="connsiteX23" fmla="*/ 1384917 w 3672395"/>
              <a:gd name="connsiteY23" fmla="*/ 35510 h 639192"/>
              <a:gd name="connsiteX24" fmla="*/ 1562470 w 3672395"/>
              <a:gd name="connsiteY24" fmla="*/ 26633 h 639192"/>
              <a:gd name="connsiteX25" fmla="*/ 1674921 w 3672395"/>
              <a:gd name="connsiteY25" fmla="*/ 32551 h 639192"/>
              <a:gd name="connsiteX26" fmla="*/ 1725227 w 3672395"/>
              <a:gd name="connsiteY26" fmla="*/ 38469 h 639192"/>
              <a:gd name="connsiteX27" fmla="*/ 1754820 w 3672395"/>
              <a:gd name="connsiteY27" fmla="*/ 59184 h 639192"/>
              <a:gd name="connsiteX28" fmla="*/ 1754820 w 3672395"/>
              <a:gd name="connsiteY28" fmla="*/ 251534 h 639192"/>
              <a:gd name="connsiteX29" fmla="*/ 1757779 w 3672395"/>
              <a:gd name="connsiteY29" fmla="*/ 319596 h 639192"/>
              <a:gd name="connsiteX30" fmla="*/ 1855433 w 3672395"/>
              <a:gd name="connsiteY30" fmla="*/ 325514 h 639192"/>
              <a:gd name="connsiteX31" fmla="*/ 1914618 w 3672395"/>
              <a:gd name="connsiteY31" fmla="*/ 325514 h 639192"/>
              <a:gd name="connsiteX32" fmla="*/ 1941251 w 3672395"/>
              <a:gd name="connsiteY32" fmla="*/ 328473 h 639192"/>
              <a:gd name="connsiteX33" fmla="*/ 1959006 w 3672395"/>
              <a:gd name="connsiteY33" fmla="*/ 346229 h 639192"/>
              <a:gd name="connsiteX34" fmla="*/ 1959006 w 3672395"/>
              <a:gd name="connsiteY34" fmla="*/ 420209 h 639192"/>
              <a:gd name="connsiteX35" fmla="*/ 1959006 w 3672395"/>
              <a:gd name="connsiteY35" fmla="*/ 485312 h 639192"/>
              <a:gd name="connsiteX36" fmla="*/ 1959006 w 3672395"/>
              <a:gd name="connsiteY36" fmla="*/ 526741 h 639192"/>
              <a:gd name="connsiteX37" fmla="*/ 2112886 w 3672395"/>
              <a:gd name="connsiteY37" fmla="*/ 532660 h 639192"/>
              <a:gd name="connsiteX38" fmla="*/ 2177989 w 3672395"/>
              <a:gd name="connsiteY38" fmla="*/ 553374 h 639192"/>
              <a:gd name="connsiteX39" fmla="*/ 2243091 w 3672395"/>
              <a:gd name="connsiteY39" fmla="*/ 550415 h 639192"/>
              <a:gd name="connsiteX40" fmla="*/ 3391270 w 3672395"/>
              <a:gd name="connsiteY40" fmla="*/ 420209 h 639192"/>
              <a:gd name="connsiteX41" fmla="*/ 3672395 w 3672395"/>
              <a:gd name="connsiteY41" fmla="*/ 426127 h 639192"/>
              <a:gd name="connsiteX0" fmla="*/ 0 w 3672395"/>
              <a:gd name="connsiteY0" fmla="*/ 639192 h 639192"/>
              <a:gd name="connsiteX1" fmla="*/ 41429 w 3672395"/>
              <a:gd name="connsiteY1" fmla="*/ 556334 h 639192"/>
              <a:gd name="connsiteX2" fmla="*/ 118369 w 3672395"/>
              <a:gd name="connsiteY2" fmla="*/ 550415 h 639192"/>
              <a:gd name="connsiteX3" fmla="*/ 174594 w 3672395"/>
              <a:gd name="connsiteY3" fmla="*/ 508986 h 639192"/>
              <a:gd name="connsiteX4" fmla="*/ 248575 w 3672395"/>
              <a:gd name="connsiteY4" fmla="*/ 334392 h 639192"/>
              <a:gd name="connsiteX5" fmla="*/ 325515 w 3672395"/>
              <a:gd name="connsiteY5" fmla="*/ 112450 h 639192"/>
              <a:gd name="connsiteX6" fmla="*/ 352148 w 3672395"/>
              <a:gd name="connsiteY6" fmla="*/ 79899 h 639192"/>
              <a:gd name="connsiteX7" fmla="*/ 429088 w 3672395"/>
              <a:gd name="connsiteY7" fmla="*/ 82858 h 639192"/>
              <a:gd name="connsiteX8" fmla="*/ 473476 w 3672395"/>
              <a:gd name="connsiteY8" fmla="*/ 53266 h 639192"/>
              <a:gd name="connsiteX9" fmla="*/ 494191 w 3672395"/>
              <a:gd name="connsiteY9" fmla="*/ 14796 h 639192"/>
              <a:gd name="connsiteX10" fmla="*/ 541538 w 3672395"/>
              <a:gd name="connsiteY10" fmla="*/ 0 h 639192"/>
              <a:gd name="connsiteX11" fmla="*/ 633274 w 3672395"/>
              <a:gd name="connsiteY11" fmla="*/ 2959 h 639192"/>
              <a:gd name="connsiteX12" fmla="*/ 677662 w 3672395"/>
              <a:gd name="connsiteY12" fmla="*/ 29592 h 639192"/>
              <a:gd name="connsiteX13" fmla="*/ 722051 w 3672395"/>
              <a:gd name="connsiteY13" fmla="*/ 162757 h 639192"/>
              <a:gd name="connsiteX14" fmla="*/ 766439 w 3672395"/>
              <a:gd name="connsiteY14" fmla="*/ 257452 h 639192"/>
              <a:gd name="connsiteX15" fmla="*/ 872971 w 3672395"/>
              <a:gd name="connsiteY15" fmla="*/ 257452 h 639192"/>
              <a:gd name="connsiteX16" fmla="*/ 938074 w 3672395"/>
              <a:gd name="connsiteY16" fmla="*/ 233778 h 639192"/>
              <a:gd name="connsiteX17" fmla="*/ 1038688 w 3672395"/>
              <a:gd name="connsiteY17" fmla="*/ 236737 h 639192"/>
              <a:gd name="connsiteX18" fmla="*/ 1094913 w 3672395"/>
              <a:gd name="connsiteY18" fmla="*/ 195308 h 639192"/>
              <a:gd name="connsiteX19" fmla="*/ 1151138 w 3672395"/>
              <a:gd name="connsiteY19" fmla="*/ 153879 h 639192"/>
              <a:gd name="connsiteX20" fmla="*/ 1248792 w 3672395"/>
              <a:gd name="connsiteY20" fmla="*/ 139083 h 639192"/>
              <a:gd name="connsiteX21" fmla="*/ 1302058 w 3672395"/>
              <a:gd name="connsiteY21" fmla="*/ 124287 h 639192"/>
              <a:gd name="connsiteX22" fmla="*/ 1358284 w 3672395"/>
              <a:gd name="connsiteY22" fmla="*/ 56225 h 639192"/>
              <a:gd name="connsiteX23" fmla="*/ 1384917 w 3672395"/>
              <a:gd name="connsiteY23" fmla="*/ 35510 h 639192"/>
              <a:gd name="connsiteX24" fmla="*/ 1562470 w 3672395"/>
              <a:gd name="connsiteY24" fmla="*/ 26633 h 639192"/>
              <a:gd name="connsiteX25" fmla="*/ 1674921 w 3672395"/>
              <a:gd name="connsiteY25" fmla="*/ 32551 h 639192"/>
              <a:gd name="connsiteX26" fmla="*/ 1725227 w 3672395"/>
              <a:gd name="connsiteY26" fmla="*/ 38469 h 639192"/>
              <a:gd name="connsiteX27" fmla="*/ 1754820 w 3672395"/>
              <a:gd name="connsiteY27" fmla="*/ 59184 h 639192"/>
              <a:gd name="connsiteX28" fmla="*/ 1754820 w 3672395"/>
              <a:gd name="connsiteY28" fmla="*/ 251534 h 639192"/>
              <a:gd name="connsiteX29" fmla="*/ 1757779 w 3672395"/>
              <a:gd name="connsiteY29" fmla="*/ 319596 h 639192"/>
              <a:gd name="connsiteX30" fmla="*/ 1855433 w 3672395"/>
              <a:gd name="connsiteY30" fmla="*/ 325514 h 639192"/>
              <a:gd name="connsiteX31" fmla="*/ 1914618 w 3672395"/>
              <a:gd name="connsiteY31" fmla="*/ 325514 h 639192"/>
              <a:gd name="connsiteX32" fmla="*/ 1941251 w 3672395"/>
              <a:gd name="connsiteY32" fmla="*/ 328473 h 639192"/>
              <a:gd name="connsiteX33" fmla="*/ 1959006 w 3672395"/>
              <a:gd name="connsiteY33" fmla="*/ 346229 h 639192"/>
              <a:gd name="connsiteX34" fmla="*/ 1959006 w 3672395"/>
              <a:gd name="connsiteY34" fmla="*/ 420209 h 639192"/>
              <a:gd name="connsiteX35" fmla="*/ 1959006 w 3672395"/>
              <a:gd name="connsiteY35" fmla="*/ 485312 h 639192"/>
              <a:gd name="connsiteX36" fmla="*/ 1959006 w 3672395"/>
              <a:gd name="connsiteY36" fmla="*/ 526741 h 639192"/>
              <a:gd name="connsiteX37" fmla="*/ 2112886 w 3672395"/>
              <a:gd name="connsiteY37" fmla="*/ 532660 h 639192"/>
              <a:gd name="connsiteX38" fmla="*/ 2177989 w 3672395"/>
              <a:gd name="connsiteY38" fmla="*/ 553374 h 639192"/>
              <a:gd name="connsiteX39" fmla="*/ 2873406 w 3672395"/>
              <a:gd name="connsiteY39" fmla="*/ 411331 h 639192"/>
              <a:gd name="connsiteX40" fmla="*/ 3391270 w 3672395"/>
              <a:gd name="connsiteY40" fmla="*/ 420209 h 639192"/>
              <a:gd name="connsiteX41" fmla="*/ 3672395 w 3672395"/>
              <a:gd name="connsiteY41" fmla="*/ 426127 h 639192"/>
              <a:gd name="connsiteX0" fmla="*/ 0 w 3672395"/>
              <a:gd name="connsiteY0" fmla="*/ 639192 h 639192"/>
              <a:gd name="connsiteX1" fmla="*/ 41429 w 3672395"/>
              <a:gd name="connsiteY1" fmla="*/ 556334 h 639192"/>
              <a:gd name="connsiteX2" fmla="*/ 118369 w 3672395"/>
              <a:gd name="connsiteY2" fmla="*/ 550415 h 639192"/>
              <a:gd name="connsiteX3" fmla="*/ 174594 w 3672395"/>
              <a:gd name="connsiteY3" fmla="*/ 508986 h 639192"/>
              <a:gd name="connsiteX4" fmla="*/ 248575 w 3672395"/>
              <a:gd name="connsiteY4" fmla="*/ 334392 h 639192"/>
              <a:gd name="connsiteX5" fmla="*/ 325515 w 3672395"/>
              <a:gd name="connsiteY5" fmla="*/ 112450 h 639192"/>
              <a:gd name="connsiteX6" fmla="*/ 352148 w 3672395"/>
              <a:gd name="connsiteY6" fmla="*/ 79899 h 639192"/>
              <a:gd name="connsiteX7" fmla="*/ 429088 w 3672395"/>
              <a:gd name="connsiteY7" fmla="*/ 82858 h 639192"/>
              <a:gd name="connsiteX8" fmla="*/ 473476 w 3672395"/>
              <a:gd name="connsiteY8" fmla="*/ 53266 h 639192"/>
              <a:gd name="connsiteX9" fmla="*/ 494191 w 3672395"/>
              <a:gd name="connsiteY9" fmla="*/ 14796 h 639192"/>
              <a:gd name="connsiteX10" fmla="*/ 541538 w 3672395"/>
              <a:gd name="connsiteY10" fmla="*/ 0 h 639192"/>
              <a:gd name="connsiteX11" fmla="*/ 633274 w 3672395"/>
              <a:gd name="connsiteY11" fmla="*/ 2959 h 639192"/>
              <a:gd name="connsiteX12" fmla="*/ 677662 w 3672395"/>
              <a:gd name="connsiteY12" fmla="*/ 29592 h 639192"/>
              <a:gd name="connsiteX13" fmla="*/ 722051 w 3672395"/>
              <a:gd name="connsiteY13" fmla="*/ 162757 h 639192"/>
              <a:gd name="connsiteX14" fmla="*/ 766439 w 3672395"/>
              <a:gd name="connsiteY14" fmla="*/ 257452 h 639192"/>
              <a:gd name="connsiteX15" fmla="*/ 872971 w 3672395"/>
              <a:gd name="connsiteY15" fmla="*/ 257452 h 639192"/>
              <a:gd name="connsiteX16" fmla="*/ 938074 w 3672395"/>
              <a:gd name="connsiteY16" fmla="*/ 233778 h 639192"/>
              <a:gd name="connsiteX17" fmla="*/ 1038688 w 3672395"/>
              <a:gd name="connsiteY17" fmla="*/ 236737 h 639192"/>
              <a:gd name="connsiteX18" fmla="*/ 1094913 w 3672395"/>
              <a:gd name="connsiteY18" fmla="*/ 195308 h 639192"/>
              <a:gd name="connsiteX19" fmla="*/ 1151138 w 3672395"/>
              <a:gd name="connsiteY19" fmla="*/ 153879 h 639192"/>
              <a:gd name="connsiteX20" fmla="*/ 1248792 w 3672395"/>
              <a:gd name="connsiteY20" fmla="*/ 139083 h 639192"/>
              <a:gd name="connsiteX21" fmla="*/ 1302058 w 3672395"/>
              <a:gd name="connsiteY21" fmla="*/ 124287 h 639192"/>
              <a:gd name="connsiteX22" fmla="*/ 1358284 w 3672395"/>
              <a:gd name="connsiteY22" fmla="*/ 56225 h 639192"/>
              <a:gd name="connsiteX23" fmla="*/ 1384917 w 3672395"/>
              <a:gd name="connsiteY23" fmla="*/ 35510 h 639192"/>
              <a:gd name="connsiteX24" fmla="*/ 1562470 w 3672395"/>
              <a:gd name="connsiteY24" fmla="*/ 26633 h 639192"/>
              <a:gd name="connsiteX25" fmla="*/ 1674921 w 3672395"/>
              <a:gd name="connsiteY25" fmla="*/ 32551 h 639192"/>
              <a:gd name="connsiteX26" fmla="*/ 1725227 w 3672395"/>
              <a:gd name="connsiteY26" fmla="*/ 38469 h 639192"/>
              <a:gd name="connsiteX27" fmla="*/ 1754820 w 3672395"/>
              <a:gd name="connsiteY27" fmla="*/ 59184 h 639192"/>
              <a:gd name="connsiteX28" fmla="*/ 1754820 w 3672395"/>
              <a:gd name="connsiteY28" fmla="*/ 251534 h 639192"/>
              <a:gd name="connsiteX29" fmla="*/ 1757779 w 3672395"/>
              <a:gd name="connsiteY29" fmla="*/ 319596 h 639192"/>
              <a:gd name="connsiteX30" fmla="*/ 1855433 w 3672395"/>
              <a:gd name="connsiteY30" fmla="*/ 325514 h 639192"/>
              <a:gd name="connsiteX31" fmla="*/ 1914618 w 3672395"/>
              <a:gd name="connsiteY31" fmla="*/ 325514 h 639192"/>
              <a:gd name="connsiteX32" fmla="*/ 1941251 w 3672395"/>
              <a:gd name="connsiteY32" fmla="*/ 328473 h 639192"/>
              <a:gd name="connsiteX33" fmla="*/ 1959006 w 3672395"/>
              <a:gd name="connsiteY33" fmla="*/ 346229 h 639192"/>
              <a:gd name="connsiteX34" fmla="*/ 1959006 w 3672395"/>
              <a:gd name="connsiteY34" fmla="*/ 420209 h 639192"/>
              <a:gd name="connsiteX35" fmla="*/ 1959006 w 3672395"/>
              <a:gd name="connsiteY35" fmla="*/ 485312 h 639192"/>
              <a:gd name="connsiteX36" fmla="*/ 1959006 w 3672395"/>
              <a:gd name="connsiteY36" fmla="*/ 526741 h 639192"/>
              <a:gd name="connsiteX37" fmla="*/ 2112886 w 3672395"/>
              <a:gd name="connsiteY37" fmla="*/ 532660 h 639192"/>
              <a:gd name="connsiteX38" fmla="*/ 2574525 w 3672395"/>
              <a:gd name="connsiteY38" fmla="*/ 417250 h 639192"/>
              <a:gd name="connsiteX39" fmla="*/ 2873406 w 3672395"/>
              <a:gd name="connsiteY39" fmla="*/ 411331 h 639192"/>
              <a:gd name="connsiteX40" fmla="*/ 3391270 w 3672395"/>
              <a:gd name="connsiteY40" fmla="*/ 420209 h 639192"/>
              <a:gd name="connsiteX41" fmla="*/ 3672395 w 3672395"/>
              <a:gd name="connsiteY41" fmla="*/ 426127 h 639192"/>
              <a:gd name="connsiteX0" fmla="*/ 0 w 3672395"/>
              <a:gd name="connsiteY0" fmla="*/ 639192 h 639192"/>
              <a:gd name="connsiteX1" fmla="*/ 41429 w 3672395"/>
              <a:gd name="connsiteY1" fmla="*/ 556334 h 639192"/>
              <a:gd name="connsiteX2" fmla="*/ 118369 w 3672395"/>
              <a:gd name="connsiteY2" fmla="*/ 550415 h 639192"/>
              <a:gd name="connsiteX3" fmla="*/ 174594 w 3672395"/>
              <a:gd name="connsiteY3" fmla="*/ 508986 h 639192"/>
              <a:gd name="connsiteX4" fmla="*/ 248575 w 3672395"/>
              <a:gd name="connsiteY4" fmla="*/ 334392 h 639192"/>
              <a:gd name="connsiteX5" fmla="*/ 325515 w 3672395"/>
              <a:gd name="connsiteY5" fmla="*/ 112450 h 639192"/>
              <a:gd name="connsiteX6" fmla="*/ 352148 w 3672395"/>
              <a:gd name="connsiteY6" fmla="*/ 79899 h 639192"/>
              <a:gd name="connsiteX7" fmla="*/ 429088 w 3672395"/>
              <a:gd name="connsiteY7" fmla="*/ 82858 h 639192"/>
              <a:gd name="connsiteX8" fmla="*/ 473476 w 3672395"/>
              <a:gd name="connsiteY8" fmla="*/ 53266 h 639192"/>
              <a:gd name="connsiteX9" fmla="*/ 494191 w 3672395"/>
              <a:gd name="connsiteY9" fmla="*/ 14796 h 639192"/>
              <a:gd name="connsiteX10" fmla="*/ 541538 w 3672395"/>
              <a:gd name="connsiteY10" fmla="*/ 0 h 639192"/>
              <a:gd name="connsiteX11" fmla="*/ 633274 w 3672395"/>
              <a:gd name="connsiteY11" fmla="*/ 2959 h 639192"/>
              <a:gd name="connsiteX12" fmla="*/ 677662 w 3672395"/>
              <a:gd name="connsiteY12" fmla="*/ 29592 h 639192"/>
              <a:gd name="connsiteX13" fmla="*/ 722051 w 3672395"/>
              <a:gd name="connsiteY13" fmla="*/ 162757 h 639192"/>
              <a:gd name="connsiteX14" fmla="*/ 766439 w 3672395"/>
              <a:gd name="connsiteY14" fmla="*/ 257452 h 639192"/>
              <a:gd name="connsiteX15" fmla="*/ 872971 w 3672395"/>
              <a:gd name="connsiteY15" fmla="*/ 257452 h 639192"/>
              <a:gd name="connsiteX16" fmla="*/ 938074 w 3672395"/>
              <a:gd name="connsiteY16" fmla="*/ 233778 h 639192"/>
              <a:gd name="connsiteX17" fmla="*/ 1038688 w 3672395"/>
              <a:gd name="connsiteY17" fmla="*/ 236737 h 639192"/>
              <a:gd name="connsiteX18" fmla="*/ 1094913 w 3672395"/>
              <a:gd name="connsiteY18" fmla="*/ 195308 h 639192"/>
              <a:gd name="connsiteX19" fmla="*/ 1151138 w 3672395"/>
              <a:gd name="connsiteY19" fmla="*/ 153879 h 639192"/>
              <a:gd name="connsiteX20" fmla="*/ 1248792 w 3672395"/>
              <a:gd name="connsiteY20" fmla="*/ 139083 h 639192"/>
              <a:gd name="connsiteX21" fmla="*/ 1302058 w 3672395"/>
              <a:gd name="connsiteY21" fmla="*/ 124287 h 639192"/>
              <a:gd name="connsiteX22" fmla="*/ 1358284 w 3672395"/>
              <a:gd name="connsiteY22" fmla="*/ 56225 h 639192"/>
              <a:gd name="connsiteX23" fmla="*/ 1384917 w 3672395"/>
              <a:gd name="connsiteY23" fmla="*/ 35510 h 639192"/>
              <a:gd name="connsiteX24" fmla="*/ 1562470 w 3672395"/>
              <a:gd name="connsiteY24" fmla="*/ 26633 h 639192"/>
              <a:gd name="connsiteX25" fmla="*/ 1674921 w 3672395"/>
              <a:gd name="connsiteY25" fmla="*/ 32551 h 639192"/>
              <a:gd name="connsiteX26" fmla="*/ 1725227 w 3672395"/>
              <a:gd name="connsiteY26" fmla="*/ 38469 h 639192"/>
              <a:gd name="connsiteX27" fmla="*/ 1754820 w 3672395"/>
              <a:gd name="connsiteY27" fmla="*/ 59184 h 639192"/>
              <a:gd name="connsiteX28" fmla="*/ 1754820 w 3672395"/>
              <a:gd name="connsiteY28" fmla="*/ 251534 h 639192"/>
              <a:gd name="connsiteX29" fmla="*/ 1757779 w 3672395"/>
              <a:gd name="connsiteY29" fmla="*/ 319596 h 639192"/>
              <a:gd name="connsiteX30" fmla="*/ 1855433 w 3672395"/>
              <a:gd name="connsiteY30" fmla="*/ 325514 h 639192"/>
              <a:gd name="connsiteX31" fmla="*/ 1914618 w 3672395"/>
              <a:gd name="connsiteY31" fmla="*/ 325514 h 639192"/>
              <a:gd name="connsiteX32" fmla="*/ 1941251 w 3672395"/>
              <a:gd name="connsiteY32" fmla="*/ 328473 h 639192"/>
              <a:gd name="connsiteX33" fmla="*/ 1959006 w 3672395"/>
              <a:gd name="connsiteY33" fmla="*/ 346229 h 639192"/>
              <a:gd name="connsiteX34" fmla="*/ 1959006 w 3672395"/>
              <a:gd name="connsiteY34" fmla="*/ 420209 h 639192"/>
              <a:gd name="connsiteX35" fmla="*/ 1959006 w 3672395"/>
              <a:gd name="connsiteY35" fmla="*/ 485312 h 639192"/>
              <a:gd name="connsiteX36" fmla="*/ 1959006 w 3672395"/>
              <a:gd name="connsiteY36" fmla="*/ 526741 h 639192"/>
              <a:gd name="connsiteX37" fmla="*/ 2544932 w 3672395"/>
              <a:gd name="connsiteY37" fmla="*/ 310718 h 639192"/>
              <a:gd name="connsiteX38" fmla="*/ 2574525 w 3672395"/>
              <a:gd name="connsiteY38" fmla="*/ 417250 h 639192"/>
              <a:gd name="connsiteX39" fmla="*/ 2873406 w 3672395"/>
              <a:gd name="connsiteY39" fmla="*/ 411331 h 639192"/>
              <a:gd name="connsiteX40" fmla="*/ 3391270 w 3672395"/>
              <a:gd name="connsiteY40" fmla="*/ 420209 h 639192"/>
              <a:gd name="connsiteX41" fmla="*/ 3672395 w 3672395"/>
              <a:gd name="connsiteY41" fmla="*/ 426127 h 639192"/>
              <a:gd name="connsiteX0" fmla="*/ 0 w 3672395"/>
              <a:gd name="connsiteY0" fmla="*/ 639192 h 639192"/>
              <a:gd name="connsiteX1" fmla="*/ 41429 w 3672395"/>
              <a:gd name="connsiteY1" fmla="*/ 556334 h 639192"/>
              <a:gd name="connsiteX2" fmla="*/ 118369 w 3672395"/>
              <a:gd name="connsiteY2" fmla="*/ 550415 h 639192"/>
              <a:gd name="connsiteX3" fmla="*/ 174594 w 3672395"/>
              <a:gd name="connsiteY3" fmla="*/ 508986 h 639192"/>
              <a:gd name="connsiteX4" fmla="*/ 248575 w 3672395"/>
              <a:gd name="connsiteY4" fmla="*/ 334392 h 639192"/>
              <a:gd name="connsiteX5" fmla="*/ 325515 w 3672395"/>
              <a:gd name="connsiteY5" fmla="*/ 112450 h 639192"/>
              <a:gd name="connsiteX6" fmla="*/ 352148 w 3672395"/>
              <a:gd name="connsiteY6" fmla="*/ 79899 h 639192"/>
              <a:gd name="connsiteX7" fmla="*/ 429088 w 3672395"/>
              <a:gd name="connsiteY7" fmla="*/ 82858 h 639192"/>
              <a:gd name="connsiteX8" fmla="*/ 473476 w 3672395"/>
              <a:gd name="connsiteY8" fmla="*/ 53266 h 639192"/>
              <a:gd name="connsiteX9" fmla="*/ 494191 w 3672395"/>
              <a:gd name="connsiteY9" fmla="*/ 14796 h 639192"/>
              <a:gd name="connsiteX10" fmla="*/ 541538 w 3672395"/>
              <a:gd name="connsiteY10" fmla="*/ 0 h 639192"/>
              <a:gd name="connsiteX11" fmla="*/ 633274 w 3672395"/>
              <a:gd name="connsiteY11" fmla="*/ 2959 h 639192"/>
              <a:gd name="connsiteX12" fmla="*/ 677662 w 3672395"/>
              <a:gd name="connsiteY12" fmla="*/ 29592 h 639192"/>
              <a:gd name="connsiteX13" fmla="*/ 722051 w 3672395"/>
              <a:gd name="connsiteY13" fmla="*/ 162757 h 639192"/>
              <a:gd name="connsiteX14" fmla="*/ 766439 w 3672395"/>
              <a:gd name="connsiteY14" fmla="*/ 257452 h 639192"/>
              <a:gd name="connsiteX15" fmla="*/ 872971 w 3672395"/>
              <a:gd name="connsiteY15" fmla="*/ 257452 h 639192"/>
              <a:gd name="connsiteX16" fmla="*/ 938074 w 3672395"/>
              <a:gd name="connsiteY16" fmla="*/ 233778 h 639192"/>
              <a:gd name="connsiteX17" fmla="*/ 1038688 w 3672395"/>
              <a:gd name="connsiteY17" fmla="*/ 236737 h 639192"/>
              <a:gd name="connsiteX18" fmla="*/ 1094913 w 3672395"/>
              <a:gd name="connsiteY18" fmla="*/ 195308 h 639192"/>
              <a:gd name="connsiteX19" fmla="*/ 1151138 w 3672395"/>
              <a:gd name="connsiteY19" fmla="*/ 153879 h 639192"/>
              <a:gd name="connsiteX20" fmla="*/ 1248792 w 3672395"/>
              <a:gd name="connsiteY20" fmla="*/ 139083 h 639192"/>
              <a:gd name="connsiteX21" fmla="*/ 1302058 w 3672395"/>
              <a:gd name="connsiteY21" fmla="*/ 124287 h 639192"/>
              <a:gd name="connsiteX22" fmla="*/ 1358284 w 3672395"/>
              <a:gd name="connsiteY22" fmla="*/ 56225 h 639192"/>
              <a:gd name="connsiteX23" fmla="*/ 1384917 w 3672395"/>
              <a:gd name="connsiteY23" fmla="*/ 35510 h 639192"/>
              <a:gd name="connsiteX24" fmla="*/ 1562470 w 3672395"/>
              <a:gd name="connsiteY24" fmla="*/ 26633 h 639192"/>
              <a:gd name="connsiteX25" fmla="*/ 1674921 w 3672395"/>
              <a:gd name="connsiteY25" fmla="*/ 32551 h 639192"/>
              <a:gd name="connsiteX26" fmla="*/ 1725227 w 3672395"/>
              <a:gd name="connsiteY26" fmla="*/ 38469 h 639192"/>
              <a:gd name="connsiteX27" fmla="*/ 1754820 w 3672395"/>
              <a:gd name="connsiteY27" fmla="*/ 59184 h 639192"/>
              <a:gd name="connsiteX28" fmla="*/ 1754820 w 3672395"/>
              <a:gd name="connsiteY28" fmla="*/ 251534 h 639192"/>
              <a:gd name="connsiteX29" fmla="*/ 1757779 w 3672395"/>
              <a:gd name="connsiteY29" fmla="*/ 319596 h 639192"/>
              <a:gd name="connsiteX30" fmla="*/ 1855433 w 3672395"/>
              <a:gd name="connsiteY30" fmla="*/ 325514 h 639192"/>
              <a:gd name="connsiteX31" fmla="*/ 1914618 w 3672395"/>
              <a:gd name="connsiteY31" fmla="*/ 325514 h 639192"/>
              <a:gd name="connsiteX32" fmla="*/ 1941251 w 3672395"/>
              <a:gd name="connsiteY32" fmla="*/ 328473 h 639192"/>
              <a:gd name="connsiteX33" fmla="*/ 1959006 w 3672395"/>
              <a:gd name="connsiteY33" fmla="*/ 346229 h 639192"/>
              <a:gd name="connsiteX34" fmla="*/ 1959006 w 3672395"/>
              <a:gd name="connsiteY34" fmla="*/ 420209 h 639192"/>
              <a:gd name="connsiteX35" fmla="*/ 1959006 w 3672395"/>
              <a:gd name="connsiteY35" fmla="*/ 485312 h 639192"/>
              <a:gd name="connsiteX36" fmla="*/ 1959006 w 3672395"/>
              <a:gd name="connsiteY36" fmla="*/ 526741 h 639192"/>
              <a:gd name="connsiteX37" fmla="*/ 2544932 w 3672395"/>
              <a:gd name="connsiteY37" fmla="*/ 310718 h 639192"/>
              <a:gd name="connsiteX38" fmla="*/ 2607076 w 3672395"/>
              <a:gd name="connsiteY38" fmla="*/ 417250 h 639192"/>
              <a:gd name="connsiteX39" fmla="*/ 2873406 w 3672395"/>
              <a:gd name="connsiteY39" fmla="*/ 411331 h 639192"/>
              <a:gd name="connsiteX40" fmla="*/ 3391270 w 3672395"/>
              <a:gd name="connsiteY40" fmla="*/ 420209 h 639192"/>
              <a:gd name="connsiteX41" fmla="*/ 3672395 w 3672395"/>
              <a:gd name="connsiteY41" fmla="*/ 426127 h 639192"/>
              <a:gd name="connsiteX0" fmla="*/ 0 w 3672395"/>
              <a:gd name="connsiteY0" fmla="*/ 639192 h 639192"/>
              <a:gd name="connsiteX1" fmla="*/ 41429 w 3672395"/>
              <a:gd name="connsiteY1" fmla="*/ 556334 h 639192"/>
              <a:gd name="connsiteX2" fmla="*/ 118369 w 3672395"/>
              <a:gd name="connsiteY2" fmla="*/ 550415 h 639192"/>
              <a:gd name="connsiteX3" fmla="*/ 174594 w 3672395"/>
              <a:gd name="connsiteY3" fmla="*/ 508986 h 639192"/>
              <a:gd name="connsiteX4" fmla="*/ 248575 w 3672395"/>
              <a:gd name="connsiteY4" fmla="*/ 334392 h 639192"/>
              <a:gd name="connsiteX5" fmla="*/ 325515 w 3672395"/>
              <a:gd name="connsiteY5" fmla="*/ 112450 h 639192"/>
              <a:gd name="connsiteX6" fmla="*/ 352148 w 3672395"/>
              <a:gd name="connsiteY6" fmla="*/ 79899 h 639192"/>
              <a:gd name="connsiteX7" fmla="*/ 429088 w 3672395"/>
              <a:gd name="connsiteY7" fmla="*/ 82858 h 639192"/>
              <a:gd name="connsiteX8" fmla="*/ 473476 w 3672395"/>
              <a:gd name="connsiteY8" fmla="*/ 53266 h 639192"/>
              <a:gd name="connsiteX9" fmla="*/ 494191 w 3672395"/>
              <a:gd name="connsiteY9" fmla="*/ 14796 h 639192"/>
              <a:gd name="connsiteX10" fmla="*/ 541538 w 3672395"/>
              <a:gd name="connsiteY10" fmla="*/ 0 h 639192"/>
              <a:gd name="connsiteX11" fmla="*/ 633274 w 3672395"/>
              <a:gd name="connsiteY11" fmla="*/ 2959 h 639192"/>
              <a:gd name="connsiteX12" fmla="*/ 677662 w 3672395"/>
              <a:gd name="connsiteY12" fmla="*/ 29592 h 639192"/>
              <a:gd name="connsiteX13" fmla="*/ 722051 w 3672395"/>
              <a:gd name="connsiteY13" fmla="*/ 162757 h 639192"/>
              <a:gd name="connsiteX14" fmla="*/ 766439 w 3672395"/>
              <a:gd name="connsiteY14" fmla="*/ 257452 h 639192"/>
              <a:gd name="connsiteX15" fmla="*/ 872971 w 3672395"/>
              <a:gd name="connsiteY15" fmla="*/ 257452 h 639192"/>
              <a:gd name="connsiteX16" fmla="*/ 938074 w 3672395"/>
              <a:gd name="connsiteY16" fmla="*/ 233778 h 639192"/>
              <a:gd name="connsiteX17" fmla="*/ 1038688 w 3672395"/>
              <a:gd name="connsiteY17" fmla="*/ 236737 h 639192"/>
              <a:gd name="connsiteX18" fmla="*/ 1094913 w 3672395"/>
              <a:gd name="connsiteY18" fmla="*/ 195308 h 639192"/>
              <a:gd name="connsiteX19" fmla="*/ 1151138 w 3672395"/>
              <a:gd name="connsiteY19" fmla="*/ 153879 h 639192"/>
              <a:gd name="connsiteX20" fmla="*/ 1248792 w 3672395"/>
              <a:gd name="connsiteY20" fmla="*/ 139083 h 639192"/>
              <a:gd name="connsiteX21" fmla="*/ 1302058 w 3672395"/>
              <a:gd name="connsiteY21" fmla="*/ 124287 h 639192"/>
              <a:gd name="connsiteX22" fmla="*/ 1358284 w 3672395"/>
              <a:gd name="connsiteY22" fmla="*/ 56225 h 639192"/>
              <a:gd name="connsiteX23" fmla="*/ 1384917 w 3672395"/>
              <a:gd name="connsiteY23" fmla="*/ 35510 h 639192"/>
              <a:gd name="connsiteX24" fmla="*/ 1562470 w 3672395"/>
              <a:gd name="connsiteY24" fmla="*/ 26633 h 639192"/>
              <a:gd name="connsiteX25" fmla="*/ 1674921 w 3672395"/>
              <a:gd name="connsiteY25" fmla="*/ 32551 h 639192"/>
              <a:gd name="connsiteX26" fmla="*/ 1725227 w 3672395"/>
              <a:gd name="connsiteY26" fmla="*/ 38469 h 639192"/>
              <a:gd name="connsiteX27" fmla="*/ 1754820 w 3672395"/>
              <a:gd name="connsiteY27" fmla="*/ 59184 h 639192"/>
              <a:gd name="connsiteX28" fmla="*/ 1754820 w 3672395"/>
              <a:gd name="connsiteY28" fmla="*/ 251534 h 639192"/>
              <a:gd name="connsiteX29" fmla="*/ 1757779 w 3672395"/>
              <a:gd name="connsiteY29" fmla="*/ 319596 h 639192"/>
              <a:gd name="connsiteX30" fmla="*/ 1855433 w 3672395"/>
              <a:gd name="connsiteY30" fmla="*/ 325514 h 639192"/>
              <a:gd name="connsiteX31" fmla="*/ 1914618 w 3672395"/>
              <a:gd name="connsiteY31" fmla="*/ 325514 h 639192"/>
              <a:gd name="connsiteX32" fmla="*/ 1941251 w 3672395"/>
              <a:gd name="connsiteY32" fmla="*/ 328473 h 639192"/>
              <a:gd name="connsiteX33" fmla="*/ 1959006 w 3672395"/>
              <a:gd name="connsiteY33" fmla="*/ 346229 h 639192"/>
              <a:gd name="connsiteX34" fmla="*/ 1959006 w 3672395"/>
              <a:gd name="connsiteY34" fmla="*/ 420209 h 639192"/>
              <a:gd name="connsiteX35" fmla="*/ 1959006 w 3672395"/>
              <a:gd name="connsiteY35" fmla="*/ 485312 h 639192"/>
              <a:gd name="connsiteX36" fmla="*/ 1959006 w 3672395"/>
              <a:gd name="connsiteY36" fmla="*/ 526741 h 639192"/>
              <a:gd name="connsiteX37" fmla="*/ 2541972 w 3672395"/>
              <a:gd name="connsiteY37" fmla="*/ 319596 h 639192"/>
              <a:gd name="connsiteX38" fmla="*/ 2607076 w 3672395"/>
              <a:gd name="connsiteY38" fmla="*/ 417250 h 639192"/>
              <a:gd name="connsiteX39" fmla="*/ 2873406 w 3672395"/>
              <a:gd name="connsiteY39" fmla="*/ 411331 h 639192"/>
              <a:gd name="connsiteX40" fmla="*/ 3391270 w 3672395"/>
              <a:gd name="connsiteY40" fmla="*/ 420209 h 639192"/>
              <a:gd name="connsiteX41" fmla="*/ 3672395 w 3672395"/>
              <a:gd name="connsiteY41" fmla="*/ 426127 h 639192"/>
              <a:gd name="connsiteX0" fmla="*/ 0 w 3672395"/>
              <a:gd name="connsiteY0" fmla="*/ 639192 h 639192"/>
              <a:gd name="connsiteX1" fmla="*/ 41429 w 3672395"/>
              <a:gd name="connsiteY1" fmla="*/ 556334 h 639192"/>
              <a:gd name="connsiteX2" fmla="*/ 118369 w 3672395"/>
              <a:gd name="connsiteY2" fmla="*/ 550415 h 639192"/>
              <a:gd name="connsiteX3" fmla="*/ 174594 w 3672395"/>
              <a:gd name="connsiteY3" fmla="*/ 508986 h 639192"/>
              <a:gd name="connsiteX4" fmla="*/ 248575 w 3672395"/>
              <a:gd name="connsiteY4" fmla="*/ 334392 h 639192"/>
              <a:gd name="connsiteX5" fmla="*/ 325515 w 3672395"/>
              <a:gd name="connsiteY5" fmla="*/ 112450 h 639192"/>
              <a:gd name="connsiteX6" fmla="*/ 352148 w 3672395"/>
              <a:gd name="connsiteY6" fmla="*/ 79899 h 639192"/>
              <a:gd name="connsiteX7" fmla="*/ 429088 w 3672395"/>
              <a:gd name="connsiteY7" fmla="*/ 82858 h 639192"/>
              <a:gd name="connsiteX8" fmla="*/ 473476 w 3672395"/>
              <a:gd name="connsiteY8" fmla="*/ 53266 h 639192"/>
              <a:gd name="connsiteX9" fmla="*/ 494191 w 3672395"/>
              <a:gd name="connsiteY9" fmla="*/ 14796 h 639192"/>
              <a:gd name="connsiteX10" fmla="*/ 541538 w 3672395"/>
              <a:gd name="connsiteY10" fmla="*/ 0 h 639192"/>
              <a:gd name="connsiteX11" fmla="*/ 633274 w 3672395"/>
              <a:gd name="connsiteY11" fmla="*/ 2959 h 639192"/>
              <a:gd name="connsiteX12" fmla="*/ 677662 w 3672395"/>
              <a:gd name="connsiteY12" fmla="*/ 29592 h 639192"/>
              <a:gd name="connsiteX13" fmla="*/ 722051 w 3672395"/>
              <a:gd name="connsiteY13" fmla="*/ 162757 h 639192"/>
              <a:gd name="connsiteX14" fmla="*/ 766439 w 3672395"/>
              <a:gd name="connsiteY14" fmla="*/ 257452 h 639192"/>
              <a:gd name="connsiteX15" fmla="*/ 872971 w 3672395"/>
              <a:gd name="connsiteY15" fmla="*/ 257452 h 639192"/>
              <a:gd name="connsiteX16" fmla="*/ 938074 w 3672395"/>
              <a:gd name="connsiteY16" fmla="*/ 233778 h 639192"/>
              <a:gd name="connsiteX17" fmla="*/ 1038688 w 3672395"/>
              <a:gd name="connsiteY17" fmla="*/ 236737 h 639192"/>
              <a:gd name="connsiteX18" fmla="*/ 1094913 w 3672395"/>
              <a:gd name="connsiteY18" fmla="*/ 195308 h 639192"/>
              <a:gd name="connsiteX19" fmla="*/ 1151138 w 3672395"/>
              <a:gd name="connsiteY19" fmla="*/ 153879 h 639192"/>
              <a:gd name="connsiteX20" fmla="*/ 1248792 w 3672395"/>
              <a:gd name="connsiteY20" fmla="*/ 139083 h 639192"/>
              <a:gd name="connsiteX21" fmla="*/ 1302058 w 3672395"/>
              <a:gd name="connsiteY21" fmla="*/ 124287 h 639192"/>
              <a:gd name="connsiteX22" fmla="*/ 1358284 w 3672395"/>
              <a:gd name="connsiteY22" fmla="*/ 56225 h 639192"/>
              <a:gd name="connsiteX23" fmla="*/ 1384917 w 3672395"/>
              <a:gd name="connsiteY23" fmla="*/ 35510 h 639192"/>
              <a:gd name="connsiteX24" fmla="*/ 1562470 w 3672395"/>
              <a:gd name="connsiteY24" fmla="*/ 26633 h 639192"/>
              <a:gd name="connsiteX25" fmla="*/ 1674921 w 3672395"/>
              <a:gd name="connsiteY25" fmla="*/ 32551 h 639192"/>
              <a:gd name="connsiteX26" fmla="*/ 1725227 w 3672395"/>
              <a:gd name="connsiteY26" fmla="*/ 38469 h 639192"/>
              <a:gd name="connsiteX27" fmla="*/ 1754820 w 3672395"/>
              <a:gd name="connsiteY27" fmla="*/ 59184 h 639192"/>
              <a:gd name="connsiteX28" fmla="*/ 1754820 w 3672395"/>
              <a:gd name="connsiteY28" fmla="*/ 251534 h 639192"/>
              <a:gd name="connsiteX29" fmla="*/ 1757779 w 3672395"/>
              <a:gd name="connsiteY29" fmla="*/ 319596 h 639192"/>
              <a:gd name="connsiteX30" fmla="*/ 1855433 w 3672395"/>
              <a:gd name="connsiteY30" fmla="*/ 325514 h 639192"/>
              <a:gd name="connsiteX31" fmla="*/ 1914618 w 3672395"/>
              <a:gd name="connsiteY31" fmla="*/ 325514 h 639192"/>
              <a:gd name="connsiteX32" fmla="*/ 1941251 w 3672395"/>
              <a:gd name="connsiteY32" fmla="*/ 328473 h 639192"/>
              <a:gd name="connsiteX33" fmla="*/ 1959006 w 3672395"/>
              <a:gd name="connsiteY33" fmla="*/ 346229 h 639192"/>
              <a:gd name="connsiteX34" fmla="*/ 1959006 w 3672395"/>
              <a:gd name="connsiteY34" fmla="*/ 420209 h 639192"/>
              <a:gd name="connsiteX35" fmla="*/ 1959006 w 3672395"/>
              <a:gd name="connsiteY35" fmla="*/ 485312 h 639192"/>
              <a:gd name="connsiteX36" fmla="*/ 1959006 w 3672395"/>
              <a:gd name="connsiteY36" fmla="*/ 526741 h 639192"/>
              <a:gd name="connsiteX37" fmla="*/ 2541972 w 3672395"/>
              <a:gd name="connsiteY37" fmla="*/ 319596 h 639192"/>
              <a:gd name="connsiteX38" fmla="*/ 2607076 w 3672395"/>
              <a:gd name="connsiteY38" fmla="*/ 417250 h 639192"/>
              <a:gd name="connsiteX39" fmla="*/ 2873406 w 3672395"/>
              <a:gd name="connsiteY39" fmla="*/ 411331 h 639192"/>
              <a:gd name="connsiteX40" fmla="*/ 3391270 w 3672395"/>
              <a:gd name="connsiteY40" fmla="*/ 420209 h 639192"/>
              <a:gd name="connsiteX41" fmla="*/ 3672395 w 3672395"/>
              <a:gd name="connsiteY41" fmla="*/ 426127 h 639192"/>
              <a:gd name="connsiteX0" fmla="*/ 0 w 3672395"/>
              <a:gd name="connsiteY0" fmla="*/ 639192 h 639192"/>
              <a:gd name="connsiteX1" fmla="*/ 41429 w 3672395"/>
              <a:gd name="connsiteY1" fmla="*/ 556334 h 639192"/>
              <a:gd name="connsiteX2" fmla="*/ 118369 w 3672395"/>
              <a:gd name="connsiteY2" fmla="*/ 550415 h 639192"/>
              <a:gd name="connsiteX3" fmla="*/ 174594 w 3672395"/>
              <a:gd name="connsiteY3" fmla="*/ 508986 h 639192"/>
              <a:gd name="connsiteX4" fmla="*/ 248575 w 3672395"/>
              <a:gd name="connsiteY4" fmla="*/ 334392 h 639192"/>
              <a:gd name="connsiteX5" fmla="*/ 325515 w 3672395"/>
              <a:gd name="connsiteY5" fmla="*/ 112450 h 639192"/>
              <a:gd name="connsiteX6" fmla="*/ 352148 w 3672395"/>
              <a:gd name="connsiteY6" fmla="*/ 79899 h 639192"/>
              <a:gd name="connsiteX7" fmla="*/ 429088 w 3672395"/>
              <a:gd name="connsiteY7" fmla="*/ 82858 h 639192"/>
              <a:gd name="connsiteX8" fmla="*/ 473476 w 3672395"/>
              <a:gd name="connsiteY8" fmla="*/ 53266 h 639192"/>
              <a:gd name="connsiteX9" fmla="*/ 494191 w 3672395"/>
              <a:gd name="connsiteY9" fmla="*/ 14796 h 639192"/>
              <a:gd name="connsiteX10" fmla="*/ 541538 w 3672395"/>
              <a:gd name="connsiteY10" fmla="*/ 0 h 639192"/>
              <a:gd name="connsiteX11" fmla="*/ 633274 w 3672395"/>
              <a:gd name="connsiteY11" fmla="*/ 2959 h 639192"/>
              <a:gd name="connsiteX12" fmla="*/ 677662 w 3672395"/>
              <a:gd name="connsiteY12" fmla="*/ 29592 h 639192"/>
              <a:gd name="connsiteX13" fmla="*/ 722051 w 3672395"/>
              <a:gd name="connsiteY13" fmla="*/ 162757 h 639192"/>
              <a:gd name="connsiteX14" fmla="*/ 766439 w 3672395"/>
              <a:gd name="connsiteY14" fmla="*/ 257452 h 639192"/>
              <a:gd name="connsiteX15" fmla="*/ 872971 w 3672395"/>
              <a:gd name="connsiteY15" fmla="*/ 257452 h 639192"/>
              <a:gd name="connsiteX16" fmla="*/ 938074 w 3672395"/>
              <a:gd name="connsiteY16" fmla="*/ 233778 h 639192"/>
              <a:gd name="connsiteX17" fmla="*/ 1038688 w 3672395"/>
              <a:gd name="connsiteY17" fmla="*/ 236737 h 639192"/>
              <a:gd name="connsiteX18" fmla="*/ 1094913 w 3672395"/>
              <a:gd name="connsiteY18" fmla="*/ 195308 h 639192"/>
              <a:gd name="connsiteX19" fmla="*/ 1151138 w 3672395"/>
              <a:gd name="connsiteY19" fmla="*/ 153879 h 639192"/>
              <a:gd name="connsiteX20" fmla="*/ 1248792 w 3672395"/>
              <a:gd name="connsiteY20" fmla="*/ 139083 h 639192"/>
              <a:gd name="connsiteX21" fmla="*/ 1302058 w 3672395"/>
              <a:gd name="connsiteY21" fmla="*/ 124287 h 639192"/>
              <a:gd name="connsiteX22" fmla="*/ 1358284 w 3672395"/>
              <a:gd name="connsiteY22" fmla="*/ 56225 h 639192"/>
              <a:gd name="connsiteX23" fmla="*/ 1384917 w 3672395"/>
              <a:gd name="connsiteY23" fmla="*/ 35510 h 639192"/>
              <a:gd name="connsiteX24" fmla="*/ 1562470 w 3672395"/>
              <a:gd name="connsiteY24" fmla="*/ 26633 h 639192"/>
              <a:gd name="connsiteX25" fmla="*/ 1674921 w 3672395"/>
              <a:gd name="connsiteY25" fmla="*/ 32551 h 639192"/>
              <a:gd name="connsiteX26" fmla="*/ 1725227 w 3672395"/>
              <a:gd name="connsiteY26" fmla="*/ 38469 h 639192"/>
              <a:gd name="connsiteX27" fmla="*/ 1754820 w 3672395"/>
              <a:gd name="connsiteY27" fmla="*/ 59184 h 639192"/>
              <a:gd name="connsiteX28" fmla="*/ 1754820 w 3672395"/>
              <a:gd name="connsiteY28" fmla="*/ 251534 h 639192"/>
              <a:gd name="connsiteX29" fmla="*/ 1757779 w 3672395"/>
              <a:gd name="connsiteY29" fmla="*/ 319596 h 639192"/>
              <a:gd name="connsiteX30" fmla="*/ 1855433 w 3672395"/>
              <a:gd name="connsiteY30" fmla="*/ 325514 h 639192"/>
              <a:gd name="connsiteX31" fmla="*/ 1914618 w 3672395"/>
              <a:gd name="connsiteY31" fmla="*/ 325514 h 639192"/>
              <a:gd name="connsiteX32" fmla="*/ 1941251 w 3672395"/>
              <a:gd name="connsiteY32" fmla="*/ 328473 h 639192"/>
              <a:gd name="connsiteX33" fmla="*/ 1959006 w 3672395"/>
              <a:gd name="connsiteY33" fmla="*/ 346229 h 639192"/>
              <a:gd name="connsiteX34" fmla="*/ 1959006 w 3672395"/>
              <a:gd name="connsiteY34" fmla="*/ 420209 h 639192"/>
              <a:gd name="connsiteX35" fmla="*/ 1959006 w 3672395"/>
              <a:gd name="connsiteY35" fmla="*/ 485312 h 639192"/>
              <a:gd name="connsiteX36" fmla="*/ 2234213 w 3672395"/>
              <a:gd name="connsiteY36" fmla="*/ 322554 h 639192"/>
              <a:gd name="connsiteX37" fmla="*/ 2541972 w 3672395"/>
              <a:gd name="connsiteY37" fmla="*/ 319596 h 639192"/>
              <a:gd name="connsiteX38" fmla="*/ 2607076 w 3672395"/>
              <a:gd name="connsiteY38" fmla="*/ 417250 h 639192"/>
              <a:gd name="connsiteX39" fmla="*/ 2873406 w 3672395"/>
              <a:gd name="connsiteY39" fmla="*/ 411331 h 639192"/>
              <a:gd name="connsiteX40" fmla="*/ 3391270 w 3672395"/>
              <a:gd name="connsiteY40" fmla="*/ 420209 h 639192"/>
              <a:gd name="connsiteX41" fmla="*/ 3672395 w 3672395"/>
              <a:gd name="connsiteY41" fmla="*/ 426127 h 639192"/>
              <a:gd name="connsiteX0" fmla="*/ 0 w 3672395"/>
              <a:gd name="connsiteY0" fmla="*/ 639192 h 639192"/>
              <a:gd name="connsiteX1" fmla="*/ 41429 w 3672395"/>
              <a:gd name="connsiteY1" fmla="*/ 556334 h 639192"/>
              <a:gd name="connsiteX2" fmla="*/ 118369 w 3672395"/>
              <a:gd name="connsiteY2" fmla="*/ 550415 h 639192"/>
              <a:gd name="connsiteX3" fmla="*/ 174594 w 3672395"/>
              <a:gd name="connsiteY3" fmla="*/ 508986 h 639192"/>
              <a:gd name="connsiteX4" fmla="*/ 248575 w 3672395"/>
              <a:gd name="connsiteY4" fmla="*/ 334392 h 639192"/>
              <a:gd name="connsiteX5" fmla="*/ 325515 w 3672395"/>
              <a:gd name="connsiteY5" fmla="*/ 112450 h 639192"/>
              <a:gd name="connsiteX6" fmla="*/ 352148 w 3672395"/>
              <a:gd name="connsiteY6" fmla="*/ 79899 h 639192"/>
              <a:gd name="connsiteX7" fmla="*/ 429088 w 3672395"/>
              <a:gd name="connsiteY7" fmla="*/ 82858 h 639192"/>
              <a:gd name="connsiteX8" fmla="*/ 473476 w 3672395"/>
              <a:gd name="connsiteY8" fmla="*/ 53266 h 639192"/>
              <a:gd name="connsiteX9" fmla="*/ 494191 w 3672395"/>
              <a:gd name="connsiteY9" fmla="*/ 14796 h 639192"/>
              <a:gd name="connsiteX10" fmla="*/ 541538 w 3672395"/>
              <a:gd name="connsiteY10" fmla="*/ 0 h 639192"/>
              <a:gd name="connsiteX11" fmla="*/ 633274 w 3672395"/>
              <a:gd name="connsiteY11" fmla="*/ 2959 h 639192"/>
              <a:gd name="connsiteX12" fmla="*/ 677662 w 3672395"/>
              <a:gd name="connsiteY12" fmla="*/ 29592 h 639192"/>
              <a:gd name="connsiteX13" fmla="*/ 722051 w 3672395"/>
              <a:gd name="connsiteY13" fmla="*/ 162757 h 639192"/>
              <a:gd name="connsiteX14" fmla="*/ 766439 w 3672395"/>
              <a:gd name="connsiteY14" fmla="*/ 257452 h 639192"/>
              <a:gd name="connsiteX15" fmla="*/ 872971 w 3672395"/>
              <a:gd name="connsiteY15" fmla="*/ 257452 h 639192"/>
              <a:gd name="connsiteX16" fmla="*/ 938074 w 3672395"/>
              <a:gd name="connsiteY16" fmla="*/ 233778 h 639192"/>
              <a:gd name="connsiteX17" fmla="*/ 1038688 w 3672395"/>
              <a:gd name="connsiteY17" fmla="*/ 236737 h 639192"/>
              <a:gd name="connsiteX18" fmla="*/ 1094913 w 3672395"/>
              <a:gd name="connsiteY18" fmla="*/ 195308 h 639192"/>
              <a:gd name="connsiteX19" fmla="*/ 1151138 w 3672395"/>
              <a:gd name="connsiteY19" fmla="*/ 153879 h 639192"/>
              <a:gd name="connsiteX20" fmla="*/ 1248792 w 3672395"/>
              <a:gd name="connsiteY20" fmla="*/ 139083 h 639192"/>
              <a:gd name="connsiteX21" fmla="*/ 1302058 w 3672395"/>
              <a:gd name="connsiteY21" fmla="*/ 124287 h 639192"/>
              <a:gd name="connsiteX22" fmla="*/ 1358284 w 3672395"/>
              <a:gd name="connsiteY22" fmla="*/ 56225 h 639192"/>
              <a:gd name="connsiteX23" fmla="*/ 1384917 w 3672395"/>
              <a:gd name="connsiteY23" fmla="*/ 35510 h 639192"/>
              <a:gd name="connsiteX24" fmla="*/ 1562470 w 3672395"/>
              <a:gd name="connsiteY24" fmla="*/ 26633 h 639192"/>
              <a:gd name="connsiteX25" fmla="*/ 1674921 w 3672395"/>
              <a:gd name="connsiteY25" fmla="*/ 32551 h 639192"/>
              <a:gd name="connsiteX26" fmla="*/ 1725227 w 3672395"/>
              <a:gd name="connsiteY26" fmla="*/ 38469 h 639192"/>
              <a:gd name="connsiteX27" fmla="*/ 1754820 w 3672395"/>
              <a:gd name="connsiteY27" fmla="*/ 59184 h 639192"/>
              <a:gd name="connsiteX28" fmla="*/ 1754820 w 3672395"/>
              <a:gd name="connsiteY28" fmla="*/ 251534 h 639192"/>
              <a:gd name="connsiteX29" fmla="*/ 1757779 w 3672395"/>
              <a:gd name="connsiteY29" fmla="*/ 319596 h 639192"/>
              <a:gd name="connsiteX30" fmla="*/ 1855433 w 3672395"/>
              <a:gd name="connsiteY30" fmla="*/ 325514 h 639192"/>
              <a:gd name="connsiteX31" fmla="*/ 1914618 w 3672395"/>
              <a:gd name="connsiteY31" fmla="*/ 325514 h 639192"/>
              <a:gd name="connsiteX32" fmla="*/ 1941251 w 3672395"/>
              <a:gd name="connsiteY32" fmla="*/ 328473 h 639192"/>
              <a:gd name="connsiteX33" fmla="*/ 1959006 w 3672395"/>
              <a:gd name="connsiteY33" fmla="*/ 346229 h 639192"/>
              <a:gd name="connsiteX34" fmla="*/ 1959006 w 3672395"/>
              <a:gd name="connsiteY34" fmla="*/ 420209 h 639192"/>
              <a:gd name="connsiteX35" fmla="*/ 2142478 w 3672395"/>
              <a:gd name="connsiteY35" fmla="*/ 295922 h 639192"/>
              <a:gd name="connsiteX36" fmla="*/ 2234213 w 3672395"/>
              <a:gd name="connsiteY36" fmla="*/ 322554 h 639192"/>
              <a:gd name="connsiteX37" fmla="*/ 2541972 w 3672395"/>
              <a:gd name="connsiteY37" fmla="*/ 319596 h 639192"/>
              <a:gd name="connsiteX38" fmla="*/ 2607076 w 3672395"/>
              <a:gd name="connsiteY38" fmla="*/ 417250 h 639192"/>
              <a:gd name="connsiteX39" fmla="*/ 2873406 w 3672395"/>
              <a:gd name="connsiteY39" fmla="*/ 411331 h 639192"/>
              <a:gd name="connsiteX40" fmla="*/ 3391270 w 3672395"/>
              <a:gd name="connsiteY40" fmla="*/ 420209 h 639192"/>
              <a:gd name="connsiteX41" fmla="*/ 3672395 w 3672395"/>
              <a:gd name="connsiteY41" fmla="*/ 426127 h 639192"/>
              <a:gd name="connsiteX0" fmla="*/ 0 w 3672395"/>
              <a:gd name="connsiteY0" fmla="*/ 639192 h 639192"/>
              <a:gd name="connsiteX1" fmla="*/ 41429 w 3672395"/>
              <a:gd name="connsiteY1" fmla="*/ 556334 h 639192"/>
              <a:gd name="connsiteX2" fmla="*/ 118369 w 3672395"/>
              <a:gd name="connsiteY2" fmla="*/ 550415 h 639192"/>
              <a:gd name="connsiteX3" fmla="*/ 174594 w 3672395"/>
              <a:gd name="connsiteY3" fmla="*/ 508986 h 639192"/>
              <a:gd name="connsiteX4" fmla="*/ 248575 w 3672395"/>
              <a:gd name="connsiteY4" fmla="*/ 334392 h 639192"/>
              <a:gd name="connsiteX5" fmla="*/ 325515 w 3672395"/>
              <a:gd name="connsiteY5" fmla="*/ 112450 h 639192"/>
              <a:gd name="connsiteX6" fmla="*/ 352148 w 3672395"/>
              <a:gd name="connsiteY6" fmla="*/ 79899 h 639192"/>
              <a:gd name="connsiteX7" fmla="*/ 429088 w 3672395"/>
              <a:gd name="connsiteY7" fmla="*/ 82858 h 639192"/>
              <a:gd name="connsiteX8" fmla="*/ 473476 w 3672395"/>
              <a:gd name="connsiteY8" fmla="*/ 53266 h 639192"/>
              <a:gd name="connsiteX9" fmla="*/ 494191 w 3672395"/>
              <a:gd name="connsiteY9" fmla="*/ 14796 h 639192"/>
              <a:gd name="connsiteX10" fmla="*/ 541538 w 3672395"/>
              <a:gd name="connsiteY10" fmla="*/ 0 h 639192"/>
              <a:gd name="connsiteX11" fmla="*/ 633274 w 3672395"/>
              <a:gd name="connsiteY11" fmla="*/ 2959 h 639192"/>
              <a:gd name="connsiteX12" fmla="*/ 677662 w 3672395"/>
              <a:gd name="connsiteY12" fmla="*/ 29592 h 639192"/>
              <a:gd name="connsiteX13" fmla="*/ 722051 w 3672395"/>
              <a:gd name="connsiteY13" fmla="*/ 162757 h 639192"/>
              <a:gd name="connsiteX14" fmla="*/ 766439 w 3672395"/>
              <a:gd name="connsiteY14" fmla="*/ 257452 h 639192"/>
              <a:gd name="connsiteX15" fmla="*/ 872971 w 3672395"/>
              <a:gd name="connsiteY15" fmla="*/ 257452 h 639192"/>
              <a:gd name="connsiteX16" fmla="*/ 938074 w 3672395"/>
              <a:gd name="connsiteY16" fmla="*/ 233778 h 639192"/>
              <a:gd name="connsiteX17" fmla="*/ 1038688 w 3672395"/>
              <a:gd name="connsiteY17" fmla="*/ 236737 h 639192"/>
              <a:gd name="connsiteX18" fmla="*/ 1094913 w 3672395"/>
              <a:gd name="connsiteY18" fmla="*/ 195308 h 639192"/>
              <a:gd name="connsiteX19" fmla="*/ 1151138 w 3672395"/>
              <a:gd name="connsiteY19" fmla="*/ 153879 h 639192"/>
              <a:gd name="connsiteX20" fmla="*/ 1248792 w 3672395"/>
              <a:gd name="connsiteY20" fmla="*/ 139083 h 639192"/>
              <a:gd name="connsiteX21" fmla="*/ 1302058 w 3672395"/>
              <a:gd name="connsiteY21" fmla="*/ 124287 h 639192"/>
              <a:gd name="connsiteX22" fmla="*/ 1358284 w 3672395"/>
              <a:gd name="connsiteY22" fmla="*/ 56225 h 639192"/>
              <a:gd name="connsiteX23" fmla="*/ 1384917 w 3672395"/>
              <a:gd name="connsiteY23" fmla="*/ 35510 h 639192"/>
              <a:gd name="connsiteX24" fmla="*/ 1562470 w 3672395"/>
              <a:gd name="connsiteY24" fmla="*/ 26633 h 639192"/>
              <a:gd name="connsiteX25" fmla="*/ 1674921 w 3672395"/>
              <a:gd name="connsiteY25" fmla="*/ 32551 h 639192"/>
              <a:gd name="connsiteX26" fmla="*/ 1725227 w 3672395"/>
              <a:gd name="connsiteY26" fmla="*/ 38469 h 639192"/>
              <a:gd name="connsiteX27" fmla="*/ 1754820 w 3672395"/>
              <a:gd name="connsiteY27" fmla="*/ 59184 h 639192"/>
              <a:gd name="connsiteX28" fmla="*/ 1754820 w 3672395"/>
              <a:gd name="connsiteY28" fmla="*/ 251534 h 639192"/>
              <a:gd name="connsiteX29" fmla="*/ 1757779 w 3672395"/>
              <a:gd name="connsiteY29" fmla="*/ 319596 h 639192"/>
              <a:gd name="connsiteX30" fmla="*/ 1855433 w 3672395"/>
              <a:gd name="connsiteY30" fmla="*/ 325514 h 639192"/>
              <a:gd name="connsiteX31" fmla="*/ 1914618 w 3672395"/>
              <a:gd name="connsiteY31" fmla="*/ 325514 h 639192"/>
              <a:gd name="connsiteX32" fmla="*/ 1941251 w 3672395"/>
              <a:gd name="connsiteY32" fmla="*/ 328473 h 639192"/>
              <a:gd name="connsiteX33" fmla="*/ 1959006 w 3672395"/>
              <a:gd name="connsiteY33" fmla="*/ 346229 h 639192"/>
              <a:gd name="connsiteX34" fmla="*/ 2024109 w 3672395"/>
              <a:gd name="connsiteY34" fmla="*/ 284085 h 639192"/>
              <a:gd name="connsiteX35" fmla="*/ 2142478 w 3672395"/>
              <a:gd name="connsiteY35" fmla="*/ 295922 h 639192"/>
              <a:gd name="connsiteX36" fmla="*/ 2234213 w 3672395"/>
              <a:gd name="connsiteY36" fmla="*/ 322554 h 639192"/>
              <a:gd name="connsiteX37" fmla="*/ 2541972 w 3672395"/>
              <a:gd name="connsiteY37" fmla="*/ 319596 h 639192"/>
              <a:gd name="connsiteX38" fmla="*/ 2607076 w 3672395"/>
              <a:gd name="connsiteY38" fmla="*/ 417250 h 639192"/>
              <a:gd name="connsiteX39" fmla="*/ 2873406 w 3672395"/>
              <a:gd name="connsiteY39" fmla="*/ 411331 h 639192"/>
              <a:gd name="connsiteX40" fmla="*/ 3391270 w 3672395"/>
              <a:gd name="connsiteY40" fmla="*/ 420209 h 639192"/>
              <a:gd name="connsiteX41" fmla="*/ 3672395 w 3672395"/>
              <a:gd name="connsiteY41" fmla="*/ 426127 h 639192"/>
              <a:gd name="connsiteX0" fmla="*/ 0 w 3672395"/>
              <a:gd name="connsiteY0" fmla="*/ 639192 h 639192"/>
              <a:gd name="connsiteX1" fmla="*/ 41429 w 3672395"/>
              <a:gd name="connsiteY1" fmla="*/ 556334 h 639192"/>
              <a:gd name="connsiteX2" fmla="*/ 118369 w 3672395"/>
              <a:gd name="connsiteY2" fmla="*/ 550415 h 639192"/>
              <a:gd name="connsiteX3" fmla="*/ 174594 w 3672395"/>
              <a:gd name="connsiteY3" fmla="*/ 508986 h 639192"/>
              <a:gd name="connsiteX4" fmla="*/ 248575 w 3672395"/>
              <a:gd name="connsiteY4" fmla="*/ 334392 h 639192"/>
              <a:gd name="connsiteX5" fmla="*/ 325515 w 3672395"/>
              <a:gd name="connsiteY5" fmla="*/ 112450 h 639192"/>
              <a:gd name="connsiteX6" fmla="*/ 352148 w 3672395"/>
              <a:gd name="connsiteY6" fmla="*/ 79899 h 639192"/>
              <a:gd name="connsiteX7" fmla="*/ 429088 w 3672395"/>
              <a:gd name="connsiteY7" fmla="*/ 82858 h 639192"/>
              <a:gd name="connsiteX8" fmla="*/ 473476 w 3672395"/>
              <a:gd name="connsiteY8" fmla="*/ 53266 h 639192"/>
              <a:gd name="connsiteX9" fmla="*/ 494191 w 3672395"/>
              <a:gd name="connsiteY9" fmla="*/ 14796 h 639192"/>
              <a:gd name="connsiteX10" fmla="*/ 541538 w 3672395"/>
              <a:gd name="connsiteY10" fmla="*/ 0 h 639192"/>
              <a:gd name="connsiteX11" fmla="*/ 633274 w 3672395"/>
              <a:gd name="connsiteY11" fmla="*/ 2959 h 639192"/>
              <a:gd name="connsiteX12" fmla="*/ 677662 w 3672395"/>
              <a:gd name="connsiteY12" fmla="*/ 29592 h 639192"/>
              <a:gd name="connsiteX13" fmla="*/ 722051 w 3672395"/>
              <a:gd name="connsiteY13" fmla="*/ 162757 h 639192"/>
              <a:gd name="connsiteX14" fmla="*/ 766439 w 3672395"/>
              <a:gd name="connsiteY14" fmla="*/ 257452 h 639192"/>
              <a:gd name="connsiteX15" fmla="*/ 872971 w 3672395"/>
              <a:gd name="connsiteY15" fmla="*/ 257452 h 639192"/>
              <a:gd name="connsiteX16" fmla="*/ 938074 w 3672395"/>
              <a:gd name="connsiteY16" fmla="*/ 233778 h 639192"/>
              <a:gd name="connsiteX17" fmla="*/ 1038688 w 3672395"/>
              <a:gd name="connsiteY17" fmla="*/ 236737 h 639192"/>
              <a:gd name="connsiteX18" fmla="*/ 1094913 w 3672395"/>
              <a:gd name="connsiteY18" fmla="*/ 195308 h 639192"/>
              <a:gd name="connsiteX19" fmla="*/ 1151138 w 3672395"/>
              <a:gd name="connsiteY19" fmla="*/ 153879 h 639192"/>
              <a:gd name="connsiteX20" fmla="*/ 1248792 w 3672395"/>
              <a:gd name="connsiteY20" fmla="*/ 139083 h 639192"/>
              <a:gd name="connsiteX21" fmla="*/ 1302058 w 3672395"/>
              <a:gd name="connsiteY21" fmla="*/ 124287 h 639192"/>
              <a:gd name="connsiteX22" fmla="*/ 1358284 w 3672395"/>
              <a:gd name="connsiteY22" fmla="*/ 56225 h 639192"/>
              <a:gd name="connsiteX23" fmla="*/ 1384917 w 3672395"/>
              <a:gd name="connsiteY23" fmla="*/ 35510 h 639192"/>
              <a:gd name="connsiteX24" fmla="*/ 1562470 w 3672395"/>
              <a:gd name="connsiteY24" fmla="*/ 26633 h 639192"/>
              <a:gd name="connsiteX25" fmla="*/ 1674921 w 3672395"/>
              <a:gd name="connsiteY25" fmla="*/ 32551 h 639192"/>
              <a:gd name="connsiteX26" fmla="*/ 1725227 w 3672395"/>
              <a:gd name="connsiteY26" fmla="*/ 38469 h 639192"/>
              <a:gd name="connsiteX27" fmla="*/ 1754820 w 3672395"/>
              <a:gd name="connsiteY27" fmla="*/ 59184 h 639192"/>
              <a:gd name="connsiteX28" fmla="*/ 1754820 w 3672395"/>
              <a:gd name="connsiteY28" fmla="*/ 251534 h 639192"/>
              <a:gd name="connsiteX29" fmla="*/ 1757779 w 3672395"/>
              <a:gd name="connsiteY29" fmla="*/ 319596 h 639192"/>
              <a:gd name="connsiteX30" fmla="*/ 1855433 w 3672395"/>
              <a:gd name="connsiteY30" fmla="*/ 325514 h 639192"/>
              <a:gd name="connsiteX31" fmla="*/ 1914618 w 3672395"/>
              <a:gd name="connsiteY31" fmla="*/ 325514 h 639192"/>
              <a:gd name="connsiteX32" fmla="*/ 1941251 w 3672395"/>
              <a:gd name="connsiteY32" fmla="*/ 328473 h 639192"/>
              <a:gd name="connsiteX33" fmla="*/ 1956047 w 3672395"/>
              <a:gd name="connsiteY33" fmla="*/ 269290 h 639192"/>
              <a:gd name="connsiteX34" fmla="*/ 2024109 w 3672395"/>
              <a:gd name="connsiteY34" fmla="*/ 284085 h 639192"/>
              <a:gd name="connsiteX35" fmla="*/ 2142478 w 3672395"/>
              <a:gd name="connsiteY35" fmla="*/ 295922 h 639192"/>
              <a:gd name="connsiteX36" fmla="*/ 2234213 w 3672395"/>
              <a:gd name="connsiteY36" fmla="*/ 322554 h 639192"/>
              <a:gd name="connsiteX37" fmla="*/ 2541972 w 3672395"/>
              <a:gd name="connsiteY37" fmla="*/ 319596 h 639192"/>
              <a:gd name="connsiteX38" fmla="*/ 2607076 w 3672395"/>
              <a:gd name="connsiteY38" fmla="*/ 417250 h 639192"/>
              <a:gd name="connsiteX39" fmla="*/ 2873406 w 3672395"/>
              <a:gd name="connsiteY39" fmla="*/ 411331 h 639192"/>
              <a:gd name="connsiteX40" fmla="*/ 3391270 w 3672395"/>
              <a:gd name="connsiteY40" fmla="*/ 420209 h 639192"/>
              <a:gd name="connsiteX41" fmla="*/ 3672395 w 3672395"/>
              <a:gd name="connsiteY41" fmla="*/ 426127 h 639192"/>
              <a:gd name="connsiteX0" fmla="*/ 0 w 3672395"/>
              <a:gd name="connsiteY0" fmla="*/ 639192 h 639192"/>
              <a:gd name="connsiteX1" fmla="*/ 41429 w 3672395"/>
              <a:gd name="connsiteY1" fmla="*/ 556334 h 639192"/>
              <a:gd name="connsiteX2" fmla="*/ 118369 w 3672395"/>
              <a:gd name="connsiteY2" fmla="*/ 550415 h 639192"/>
              <a:gd name="connsiteX3" fmla="*/ 174594 w 3672395"/>
              <a:gd name="connsiteY3" fmla="*/ 508986 h 639192"/>
              <a:gd name="connsiteX4" fmla="*/ 248575 w 3672395"/>
              <a:gd name="connsiteY4" fmla="*/ 334392 h 639192"/>
              <a:gd name="connsiteX5" fmla="*/ 325515 w 3672395"/>
              <a:gd name="connsiteY5" fmla="*/ 112450 h 639192"/>
              <a:gd name="connsiteX6" fmla="*/ 352148 w 3672395"/>
              <a:gd name="connsiteY6" fmla="*/ 79899 h 639192"/>
              <a:gd name="connsiteX7" fmla="*/ 429088 w 3672395"/>
              <a:gd name="connsiteY7" fmla="*/ 82858 h 639192"/>
              <a:gd name="connsiteX8" fmla="*/ 473476 w 3672395"/>
              <a:gd name="connsiteY8" fmla="*/ 53266 h 639192"/>
              <a:gd name="connsiteX9" fmla="*/ 494191 w 3672395"/>
              <a:gd name="connsiteY9" fmla="*/ 14796 h 639192"/>
              <a:gd name="connsiteX10" fmla="*/ 541538 w 3672395"/>
              <a:gd name="connsiteY10" fmla="*/ 0 h 639192"/>
              <a:gd name="connsiteX11" fmla="*/ 633274 w 3672395"/>
              <a:gd name="connsiteY11" fmla="*/ 2959 h 639192"/>
              <a:gd name="connsiteX12" fmla="*/ 677662 w 3672395"/>
              <a:gd name="connsiteY12" fmla="*/ 29592 h 639192"/>
              <a:gd name="connsiteX13" fmla="*/ 722051 w 3672395"/>
              <a:gd name="connsiteY13" fmla="*/ 162757 h 639192"/>
              <a:gd name="connsiteX14" fmla="*/ 766439 w 3672395"/>
              <a:gd name="connsiteY14" fmla="*/ 257452 h 639192"/>
              <a:gd name="connsiteX15" fmla="*/ 872971 w 3672395"/>
              <a:gd name="connsiteY15" fmla="*/ 257452 h 639192"/>
              <a:gd name="connsiteX16" fmla="*/ 938074 w 3672395"/>
              <a:gd name="connsiteY16" fmla="*/ 233778 h 639192"/>
              <a:gd name="connsiteX17" fmla="*/ 1038688 w 3672395"/>
              <a:gd name="connsiteY17" fmla="*/ 236737 h 639192"/>
              <a:gd name="connsiteX18" fmla="*/ 1094913 w 3672395"/>
              <a:gd name="connsiteY18" fmla="*/ 195308 h 639192"/>
              <a:gd name="connsiteX19" fmla="*/ 1151138 w 3672395"/>
              <a:gd name="connsiteY19" fmla="*/ 153879 h 639192"/>
              <a:gd name="connsiteX20" fmla="*/ 1248792 w 3672395"/>
              <a:gd name="connsiteY20" fmla="*/ 139083 h 639192"/>
              <a:gd name="connsiteX21" fmla="*/ 1302058 w 3672395"/>
              <a:gd name="connsiteY21" fmla="*/ 124287 h 639192"/>
              <a:gd name="connsiteX22" fmla="*/ 1358284 w 3672395"/>
              <a:gd name="connsiteY22" fmla="*/ 56225 h 639192"/>
              <a:gd name="connsiteX23" fmla="*/ 1384917 w 3672395"/>
              <a:gd name="connsiteY23" fmla="*/ 35510 h 639192"/>
              <a:gd name="connsiteX24" fmla="*/ 1562470 w 3672395"/>
              <a:gd name="connsiteY24" fmla="*/ 26633 h 639192"/>
              <a:gd name="connsiteX25" fmla="*/ 1674921 w 3672395"/>
              <a:gd name="connsiteY25" fmla="*/ 32551 h 639192"/>
              <a:gd name="connsiteX26" fmla="*/ 1725227 w 3672395"/>
              <a:gd name="connsiteY26" fmla="*/ 38469 h 639192"/>
              <a:gd name="connsiteX27" fmla="*/ 1754820 w 3672395"/>
              <a:gd name="connsiteY27" fmla="*/ 59184 h 639192"/>
              <a:gd name="connsiteX28" fmla="*/ 1754820 w 3672395"/>
              <a:gd name="connsiteY28" fmla="*/ 251534 h 639192"/>
              <a:gd name="connsiteX29" fmla="*/ 1757779 w 3672395"/>
              <a:gd name="connsiteY29" fmla="*/ 319596 h 639192"/>
              <a:gd name="connsiteX30" fmla="*/ 1855433 w 3672395"/>
              <a:gd name="connsiteY30" fmla="*/ 325514 h 639192"/>
              <a:gd name="connsiteX31" fmla="*/ 1914618 w 3672395"/>
              <a:gd name="connsiteY31" fmla="*/ 325514 h 639192"/>
              <a:gd name="connsiteX32" fmla="*/ 1956047 w 3672395"/>
              <a:gd name="connsiteY32" fmla="*/ 269290 h 639192"/>
              <a:gd name="connsiteX33" fmla="*/ 2024109 w 3672395"/>
              <a:gd name="connsiteY33" fmla="*/ 284085 h 639192"/>
              <a:gd name="connsiteX34" fmla="*/ 2142478 w 3672395"/>
              <a:gd name="connsiteY34" fmla="*/ 295922 h 639192"/>
              <a:gd name="connsiteX35" fmla="*/ 2234213 w 3672395"/>
              <a:gd name="connsiteY35" fmla="*/ 322554 h 639192"/>
              <a:gd name="connsiteX36" fmla="*/ 2541972 w 3672395"/>
              <a:gd name="connsiteY36" fmla="*/ 319596 h 639192"/>
              <a:gd name="connsiteX37" fmla="*/ 2607076 w 3672395"/>
              <a:gd name="connsiteY37" fmla="*/ 417250 h 639192"/>
              <a:gd name="connsiteX38" fmla="*/ 2873406 w 3672395"/>
              <a:gd name="connsiteY38" fmla="*/ 411331 h 639192"/>
              <a:gd name="connsiteX39" fmla="*/ 3391270 w 3672395"/>
              <a:gd name="connsiteY39" fmla="*/ 420209 h 639192"/>
              <a:gd name="connsiteX40" fmla="*/ 3672395 w 3672395"/>
              <a:gd name="connsiteY40" fmla="*/ 426127 h 639192"/>
              <a:gd name="connsiteX0" fmla="*/ 0 w 3672395"/>
              <a:gd name="connsiteY0" fmla="*/ 639192 h 639192"/>
              <a:gd name="connsiteX1" fmla="*/ 41429 w 3672395"/>
              <a:gd name="connsiteY1" fmla="*/ 556334 h 639192"/>
              <a:gd name="connsiteX2" fmla="*/ 118369 w 3672395"/>
              <a:gd name="connsiteY2" fmla="*/ 550415 h 639192"/>
              <a:gd name="connsiteX3" fmla="*/ 174594 w 3672395"/>
              <a:gd name="connsiteY3" fmla="*/ 508986 h 639192"/>
              <a:gd name="connsiteX4" fmla="*/ 248575 w 3672395"/>
              <a:gd name="connsiteY4" fmla="*/ 334392 h 639192"/>
              <a:gd name="connsiteX5" fmla="*/ 325515 w 3672395"/>
              <a:gd name="connsiteY5" fmla="*/ 112450 h 639192"/>
              <a:gd name="connsiteX6" fmla="*/ 352148 w 3672395"/>
              <a:gd name="connsiteY6" fmla="*/ 79899 h 639192"/>
              <a:gd name="connsiteX7" fmla="*/ 429088 w 3672395"/>
              <a:gd name="connsiteY7" fmla="*/ 82858 h 639192"/>
              <a:gd name="connsiteX8" fmla="*/ 473476 w 3672395"/>
              <a:gd name="connsiteY8" fmla="*/ 53266 h 639192"/>
              <a:gd name="connsiteX9" fmla="*/ 494191 w 3672395"/>
              <a:gd name="connsiteY9" fmla="*/ 14796 h 639192"/>
              <a:gd name="connsiteX10" fmla="*/ 541538 w 3672395"/>
              <a:gd name="connsiteY10" fmla="*/ 0 h 639192"/>
              <a:gd name="connsiteX11" fmla="*/ 633274 w 3672395"/>
              <a:gd name="connsiteY11" fmla="*/ 2959 h 639192"/>
              <a:gd name="connsiteX12" fmla="*/ 677662 w 3672395"/>
              <a:gd name="connsiteY12" fmla="*/ 29592 h 639192"/>
              <a:gd name="connsiteX13" fmla="*/ 722051 w 3672395"/>
              <a:gd name="connsiteY13" fmla="*/ 162757 h 639192"/>
              <a:gd name="connsiteX14" fmla="*/ 766439 w 3672395"/>
              <a:gd name="connsiteY14" fmla="*/ 257452 h 639192"/>
              <a:gd name="connsiteX15" fmla="*/ 872971 w 3672395"/>
              <a:gd name="connsiteY15" fmla="*/ 257452 h 639192"/>
              <a:gd name="connsiteX16" fmla="*/ 938074 w 3672395"/>
              <a:gd name="connsiteY16" fmla="*/ 233778 h 639192"/>
              <a:gd name="connsiteX17" fmla="*/ 1038688 w 3672395"/>
              <a:gd name="connsiteY17" fmla="*/ 236737 h 639192"/>
              <a:gd name="connsiteX18" fmla="*/ 1094913 w 3672395"/>
              <a:gd name="connsiteY18" fmla="*/ 195308 h 639192"/>
              <a:gd name="connsiteX19" fmla="*/ 1151138 w 3672395"/>
              <a:gd name="connsiteY19" fmla="*/ 153879 h 639192"/>
              <a:gd name="connsiteX20" fmla="*/ 1248792 w 3672395"/>
              <a:gd name="connsiteY20" fmla="*/ 139083 h 639192"/>
              <a:gd name="connsiteX21" fmla="*/ 1302058 w 3672395"/>
              <a:gd name="connsiteY21" fmla="*/ 124287 h 639192"/>
              <a:gd name="connsiteX22" fmla="*/ 1358284 w 3672395"/>
              <a:gd name="connsiteY22" fmla="*/ 56225 h 639192"/>
              <a:gd name="connsiteX23" fmla="*/ 1384917 w 3672395"/>
              <a:gd name="connsiteY23" fmla="*/ 35510 h 639192"/>
              <a:gd name="connsiteX24" fmla="*/ 1562470 w 3672395"/>
              <a:gd name="connsiteY24" fmla="*/ 26633 h 639192"/>
              <a:gd name="connsiteX25" fmla="*/ 1674921 w 3672395"/>
              <a:gd name="connsiteY25" fmla="*/ 32551 h 639192"/>
              <a:gd name="connsiteX26" fmla="*/ 1725227 w 3672395"/>
              <a:gd name="connsiteY26" fmla="*/ 38469 h 639192"/>
              <a:gd name="connsiteX27" fmla="*/ 1754820 w 3672395"/>
              <a:gd name="connsiteY27" fmla="*/ 59184 h 639192"/>
              <a:gd name="connsiteX28" fmla="*/ 1754820 w 3672395"/>
              <a:gd name="connsiteY28" fmla="*/ 251534 h 639192"/>
              <a:gd name="connsiteX29" fmla="*/ 1757779 w 3672395"/>
              <a:gd name="connsiteY29" fmla="*/ 319596 h 639192"/>
              <a:gd name="connsiteX30" fmla="*/ 1855433 w 3672395"/>
              <a:gd name="connsiteY30" fmla="*/ 325514 h 639192"/>
              <a:gd name="connsiteX31" fmla="*/ 1956047 w 3672395"/>
              <a:gd name="connsiteY31" fmla="*/ 269290 h 639192"/>
              <a:gd name="connsiteX32" fmla="*/ 2024109 w 3672395"/>
              <a:gd name="connsiteY32" fmla="*/ 284085 h 639192"/>
              <a:gd name="connsiteX33" fmla="*/ 2142478 w 3672395"/>
              <a:gd name="connsiteY33" fmla="*/ 295922 h 639192"/>
              <a:gd name="connsiteX34" fmla="*/ 2234213 w 3672395"/>
              <a:gd name="connsiteY34" fmla="*/ 322554 h 639192"/>
              <a:gd name="connsiteX35" fmla="*/ 2541972 w 3672395"/>
              <a:gd name="connsiteY35" fmla="*/ 319596 h 639192"/>
              <a:gd name="connsiteX36" fmla="*/ 2607076 w 3672395"/>
              <a:gd name="connsiteY36" fmla="*/ 417250 h 639192"/>
              <a:gd name="connsiteX37" fmla="*/ 2873406 w 3672395"/>
              <a:gd name="connsiteY37" fmla="*/ 411331 h 639192"/>
              <a:gd name="connsiteX38" fmla="*/ 3391270 w 3672395"/>
              <a:gd name="connsiteY38" fmla="*/ 420209 h 639192"/>
              <a:gd name="connsiteX39" fmla="*/ 3672395 w 3672395"/>
              <a:gd name="connsiteY39" fmla="*/ 426127 h 639192"/>
              <a:gd name="connsiteX0" fmla="*/ 0 w 3672395"/>
              <a:gd name="connsiteY0" fmla="*/ 639192 h 639192"/>
              <a:gd name="connsiteX1" fmla="*/ 41429 w 3672395"/>
              <a:gd name="connsiteY1" fmla="*/ 556334 h 639192"/>
              <a:gd name="connsiteX2" fmla="*/ 118369 w 3672395"/>
              <a:gd name="connsiteY2" fmla="*/ 550415 h 639192"/>
              <a:gd name="connsiteX3" fmla="*/ 174594 w 3672395"/>
              <a:gd name="connsiteY3" fmla="*/ 508986 h 639192"/>
              <a:gd name="connsiteX4" fmla="*/ 248575 w 3672395"/>
              <a:gd name="connsiteY4" fmla="*/ 334392 h 639192"/>
              <a:gd name="connsiteX5" fmla="*/ 325515 w 3672395"/>
              <a:gd name="connsiteY5" fmla="*/ 112450 h 639192"/>
              <a:gd name="connsiteX6" fmla="*/ 352148 w 3672395"/>
              <a:gd name="connsiteY6" fmla="*/ 79899 h 639192"/>
              <a:gd name="connsiteX7" fmla="*/ 429088 w 3672395"/>
              <a:gd name="connsiteY7" fmla="*/ 82858 h 639192"/>
              <a:gd name="connsiteX8" fmla="*/ 473476 w 3672395"/>
              <a:gd name="connsiteY8" fmla="*/ 53266 h 639192"/>
              <a:gd name="connsiteX9" fmla="*/ 494191 w 3672395"/>
              <a:gd name="connsiteY9" fmla="*/ 14796 h 639192"/>
              <a:gd name="connsiteX10" fmla="*/ 541538 w 3672395"/>
              <a:gd name="connsiteY10" fmla="*/ 0 h 639192"/>
              <a:gd name="connsiteX11" fmla="*/ 633274 w 3672395"/>
              <a:gd name="connsiteY11" fmla="*/ 2959 h 639192"/>
              <a:gd name="connsiteX12" fmla="*/ 677662 w 3672395"/>
              <a:gd name="connsiteY12" fmla="*/ 29592 h 639192"/>
              <a:gd name="connsiteX13" fmla="*/ 722051 w 3672395"/>
              <a:gd name="connsiteY13" fmla="*/ 162757 h 639192"/>
              <a:gd name="connsiteX14" fmla="*/ 766439 w 3672395"/>
              <a:gd name="connsiteY14" fmla="*/ 257452 h 639192"/>
              <a:gd name="connsiteX15" fmla="*/ 872971 w 3672395"/>
              <a:gd name="connsiteY15" fmla="*/ 257452 h 639192"/>
              <a:gd name="connsiteX16" fmla="*/ 938074 w 3672395"/>
              <a:gd name="connsiteY16" fmla="*/ 233778 h 639192"/>
              <a:gd name="connsiteX17" fmla="*/ 1038688 w 3672395"/>
              <a:gd name="connsiteY17" fmla="*/ 236737 h 639192"/>
              <a:gd name="connsiteX18" fmla="*/ 1094913 w 3672395"/>
              <a:gd name="connsiteY18" fmla="*/ 195308 h 639192"/>
              <a:gd name="connsiteX19" fmla="*/ 1151138 w 3672395"/>
              <a:gd name="connsiteY19" fmla="*/ 153879 h 639192"/>
              <a:gd name="connsiteX20" fmla="*/ 1248792 w 3672395"/>
              <a:gd name="connsiteY20" fmla="*/ 139083 h 639192"/>
              <a:gd name="connsiteX21" fmla="*/ 1302058 w 3672395"/>
              <a:gd name="connsiteY21" fmla="*/ 124287 h 639192"/>
              <a:gd name="connsiteX22" fmla="*/ 1358284 w 3672395"/>
              <a:gd name="connsiteY22" fmla="*/ 56225 h 639192"/>
              <a:gd name="connsiteX23" fmla="*/ 1384917 w 3672395"/>
              <a:gd name="connsiteY23" fmla="*/ 35510 h 639192"/>
              <a:gd name="connsiteX24" fmla="*/ 1562470 w 3672395"/>
              <a:gd name="connsiteY24" fmla="*/ 26633 h 639192"/>
              <a:gd name="connsiteX25" fmla="*/ 1674921 w 3672395"/>
              <a:gd name="connsiteY25" fmla="*/ 32551 h 639192"/>
              <a:gd name="connsiteX26" fmla="*/ 1725227 w 3672395"/>
              <a:gd name="connsiteY26" fmla="*/ 38469 h 639192"/>
              <a:gd name="connsiteX27" fmla="*/ 1754820 w 3672395"/>
              <a:gd name="connsiteY27" fmla="*/ 59184 h 639192"/>
              <a:gd name="connsiteX28" fmla="*/ 1837679 w 3672395"/>
              <a:gd name="connsiteY28" fmla="*/ 103573 h 639192"/>
              <a:gd name="connsiteX29" fmla="*/ 1757779 w 3672395"/>
              <a:gd name="connsiteY29" fmla="*/ 319596 h 639192"/>
              <a:gd name="connsiteX30" fmla="*/ 1855433 w 3672395"/>
              <a:gd name="connsiteY30" fmla="*/ 325514 h 639192"/>
              <a:gd name="connsiteX31" fmla="*/ 1956047 w 3672395"/>
              <a:gd name="connsiteY31" fmla="*/ 269290 h 639192"/>
              <a:gd name="connsiteX32" fmla="*/ 2024109 w 3672395"/>
              <a:gd name="connsiteY32" fmla="*/ 284085 h 639192"/>
              <a:gd name="connsiteX33" fmla="*/ 2142478 w 3672395"/>
              <a:gd name="connsiteY33" fmla="*/ 295922 h 639192"/>
              <a:gd name="connsiteX34" fmla="*/ 2234213 w 3672395"/>
              <a:gd name="connsiteY34" fmla="*/ 322554 h 639192"/>
              <a:gd name="connsiteX35" fmla="*/ 2541972 w 3672395"/>
              <a:gd name="connsiteY35" fmla="*/ 319596 h 639192"/>
              <a:gd name="connsiteX36" fmla="*/ 2607076 w 3672395"/>
              <a:gd name="connsiteY36" fmla="*/ 417250 h 639192"/>
              <a:gd name="connsiteX37" fmla="*/ 2873406 w 3672395"/>
              <a:gd name="connsiteY37" fmla="*/ 411331 h 639192"/>
              <a:gd name="connsiteX38" fmla="*/ 3391270 w 3672395"/>
              <a:gd name="connsiteY38" fmla="*/ 420209 h 639192"/>
              <a:gd name="connsiteX39" fmla="*/ 3672395 w 3672395"/>
              <a:gd name="connsiteY39" fmla="*/ 426127 h 639192"/>
              <a:gd name="connsiteX0" fmla="*/ 0 w 3672395"/>
              <a:gd name="connsiteY0" fmla="*/ 639192 h 639192"/>
              <a:gd name="connsiteX1" fmla="*/ 41429 w 3672395"/>
              <a:gd name="connsiteY1" fmla="*/ 556334 h 639192"/>
              <a:gd name="connsiteX2" fmla="*/ 118369 w 3672395"/>
              <a:gd name="connsiteY2" fmla="*/ 550415 h 639192"/>
              <a:gd name="connsiteX3" fmla="*/ 174594 w 3672395"/>
              <a:gd name="connsiteY3" fmla="*/ 508986 h 639192"/>
              <a:gd name="connsiteX4" fmla="*/ 248575 w 3672395"/>
              <a:gd name="connsiteY4" fmla="*/ 334392 h 639192"/>
              <a:gd name="connsiteX5" fmla="*/ 325515 w 3672395"/>
              <a:gd name="connsiteY5" fmla="*/ 112450 h 639192"/>
              <a:gd name="connsiteX6" fmla="*/ 352148 w 3672395"/>
              <a:gd name="connsiteY6" fmla="*/ 79899 h 639192"/>
              <a:gd name="connsiteX7" fmla="*/ 429088 w 3672395"/>
              <a:gd name="connsiteY7" fmla="*/ 82858 h 639192"/>
              <a:gd name="connsiteX8" fmla="*/ 473476 w 3672395"/>
              <a:gd name="connsiteY8" fmla="*/ 53266 h 639192"/>
              <a:gd name="connsiteX9" fmla="*/ 494191 w 3672395"/>
              <a:gd name="connsiteY9" fmla="*/ 14796 h 639192"/>
              <a:gd name="connsiteX10" fmla="*/ 541538 w 3672395"/>
              <a:gd name="connsiteY10" fmla="*/ 0 h 639192"/>
              <a:gd name="connsiteX11" fmla="*/ 633274 w 3672395"/>
              <a:gd name="connsiteY11" fmla="*/ 2959 h 639192"/>
              <a:gd name="connsiteX12" fmla="*/ 677662 w 3672395"/>
              <a:gd name="connsiteY12" fmla="*/ 29592 h 639192"/>
              <a:gd name="connsiteX13" fmla="*/ 722051 w 3672395"/>
              <a:gd name="connsiteY13" fmla="*/ 162757 h 639192"/>
              <a:gd name="connsiteX14" fmla="*/ 766439 w 3672395"/>
              <a:gd name="connsiteY14" fmla="*/ 257452 h 639192"/>
              <a:gd name="connsiteX15" fmla="*/ 872971 w 3672395"/>
              <a:gd name="connsiteY15" fmla="*/ 257452 h 639192"/>
              <a:gd name="connsiteX16" fmla="*/ 938074 w 3672395"/>
              <a:gd name="connsiteY16" fmla="*/ 233778 h 639192"/>
              <a:gd name="connsiteX17" fmla="*/ 1038688 w 3672395"/>
              <a:gd name="connsiteY17" fmla="*/ 236737 h 639192"/>
              <a:gd name="connsiteX18" fmla="*/ 1094913 w 3672395"/>
              <a:gd name="connsiteY18" fmla="*/ 195308 h 639192"/>
              <a:gd name="connsiteX19" fmla="*/ 1151138 w 3672395"/>
              <a:gd name="connsiteY19" fmla="*/ 153879 h 639192"/>
              <a:gd name="connsiteX20" fmla="*/ 1248792 w 3672395"/>
              <a:gd name="connsiteY20" fmla="*/ 139083 h 639192"/>
              <a:gd name="connsiteX21" fmla="*/ 1302058 w 3672395"/>
              <a:gd name="connsiteY21" fmla="*/ 124287 h 639192"/>
              <a:gd name="connsiteX22" fmla="*/ 1358284 w 3672395"/>
              <a:gd name="connsiteY22" fmla="*/ 56225 h 639192"/>
              <a:gd name="connsiteX23" fmla="*/ 1384917 w 3672395"/>
              <a:gd name="connsiteY23" fmla="*/ 35510 h 639192"/>
              <a:gd name="connsiteX24" fmla="*/ 1562470 w 3672395"/>
              <a:gd name="connsiteY24" fmla="*/ 26633 h 639192"/>
              <a:gd name="connsiteX25" fmla="*/ 1674921 w 3672395"/>
              <a:gd name="connsiteY25" fmla="*/ 32551 h 639192"/>
              <a:gd name="connsiteX26" fmla="*/ 1725227 w 3672395"/>
              <a:gd name="connsiteY26" fmla="*/ 38469 h 639192"/>
              <a:gd name="connsiteX27" fmla="*/ 1754820 w 3672395"/>
              <a:gd name="connsiteY27" fmla="*/ 59184 h 639192"/>
              <a:gd name="connsiteX28" fmla="*/ 1837679 w 3672395"/>
              <a:gd name="connsiteY28" fmla="*/ 103573 h 639192"/>
              <a:gd name="connsiteX29" fmla="*/ 1953088 w 3672395"/>
              <a:gd name="connsiteY29" fmla="*/ 112451 h 639192"/>
              <a:gd name="connsiteX30" fmla="*/ 1855433 w 3672395"/>
              <a:gd name="connsiteY30" fmla="*/ 325514 h 639192"/>
              <a:gd name="connsiteX31" fmla="*/ 1956047 w 3672395"/>
              <a:gd name="connsiteY31" fmla="*/ 269290 h 639192"/>
              <a:gd name="connsiteX32" fmla="*/ 2024109 w 3672395"/>
              <a:gd name="connsiteY32" fmla="*/ 284085 h 639192"/>
              <a:gd name="connsiteX33" fmla="*/ 2142478 w 3672395"/>
              <a:gd name="connsiteY33" fmla="*/ 295922 h 639192"/>
              <a:gd name="connsiteX34" fmla="*/ 2234213 w 3672395"/>
              <a:gd name="connsiteY34" fmla="*/ 322554 h 639192"/>
              <a:gd name="connsiteX35" fmla="*/ 2541972 w 3672395"/>
              <a:gd name="connsiteY35" fmla="*/ 319596 h 639192"/>
              <a:gd name="connsiteX36" fmla="*/ 2607076 w 3672395"/>
              <a:gd name="connsiteY36" fmla="*/ 417250 h 639192"/>
              <a:gd name="connsiteX37" fmla="*/ 2873406 w 3672395"/>
              <a:gd name="connsiteY37" fmla="*/ 411331 h 639192"/>
              <a:gd name="connsiteX38" fmla="*/ 3391270 w 3672395"/>
              <a:gd name="connsiteY38" fmla="*/ 420209 h 639192"/>
              <a:gd name="connsiteX39" fmla="*/ 3672395 w 3672395"/>
              <a:gd name="connsiteY39" fmla="*/ 426127 h 639192"/>
              <a:gd name="connsiteX0" fmla="*/ 0 w 3672395"/>
              <a:gd name="connsiteY0" fmla="*/ 639192 h 639192"/>
              <a:gd name="connsiteX1" fmla="*/ 41429 w 3672395"/>
              <a:gd name="connsiteY1" fmla="*/ 556334 h 639192"/>
              <a:gd name="connsiteX2" fmla="*/ 118369 w 3672395"/>
              <a:gd name="connsiteY2" fmla="*/ 550415 h 639192"/>
              <a:gd name="connsiteX3" fmla="*/ 174594 w 3672395"/>
              <a:gd name="connsiteY3" fmla="*/ 508986 h 639192"/>
              <a:gd name="connsiteX4" fmla="*/ 248575 w 3672395"/>
              <a:gd name="connsiteY4" fmla="*/ 334392 h 639192"/>
              <a:gd name="connsiteX5" fmla="*/ 325515 w 3672395"/>
              <a:gd name="connsiteY5" fmla="*/ 112450 h 639192"/>
              <a:gd name="connsiteX6" fmla="*/ 352148 w 3672395"/>
              <a:gd name="connsiteY6" fmla="*/ 79899 h 639192"/>
              <a:gd name="connsiteX7" fmla="*/ 429088 w 3672395"/>
              <a:gd name="connsiteY7" fmla="*/ 82858 h 639192"/>
              <a:gd name="connsiteX8" fmla="*/ 473476 w 3672395"/>
              <a:gd name="connsiteY8" fmla="*/ 53266 h 639192"/>
              <a:gd name="connsiteX9" fmla="*/ 494191 w 3672395"/>
              <a:gd name="connsiteY9" fmla="*/ 14796 h 639192"/>
              <a:gd name="connsiteX10" fmla="*/ 541538 w 3672395"/>
              <a:gd name="connsiteY10" fmla="*/ 0 h 639192"/>
              <a:gd name="connsiteX11" fmla="*/ 633274 w 3672395"/>
              <a:gd name="connsiteY11" fmla="*/ 2959 h 639192"/>
              <a:gd name="connsiteX12" fmla="*/ 677662 w 3672395"/>
              <a:gd name="connsiteY12" fmla="*/ 29592 h 639192"/>
              <a:gd name="connsiteX13" fmla="*/ 722051 w 3672395"/>
              <a:gd name="connsiteY13" fmla="*/ 162757 h 639192"/>
              <a:gd name="connsiteX14" fmla="*/ 766439 w 3672395"/>
              <a:gd name="connsiteY14" fmla="*/ 257452 h 639192"/>
              <a:gd name="connsiteX15" fmla="*/ 872971 w 3672395"/>
              <a:gd name="connsiteY15" fmla="*/ 257452 h 639192"/>
              <a:gd name="connsiteX16" fmla="*/ 938074 w 3672395"/>
              <a:gd name="connsiteY16" fmla="*/ 233778 h 639192"/>
              <a:gd name="connsiteX17" fmla="*/ 1038688 w 3672395"/>
              <a:gd name="connsiteY17" fmla="*/ 236737 h 639192"/>
              <a:gd name="connsiteX18" fmla="*/ 1094913 w 3672395"/>
              <a:gd name="connsiteY18" fmla="*/ 195308 h 639192"/>
              <a:gd name="connsiteX19" fmla="*/ 1151138 w 3672395"/>
              <a:gd name="connsiteY19" fmla="*/ 153879 h 639192"/>
              <a:gd name="connsiteX20" fmla="*/ 1248792 w 3672395"/>
              <a:gd name="connsiteY20" fmla="*/ 139083 h 639192"/>
              <a:gd name="connsiteX21" fmla="*/ 1302058 w 3672395"/>
              <a:gd name="connsiteY21" fmla="*/ 124287 h 639192"/>
              <a:gd name="connsiteX22" fmla="*/ 1358284 w 3672395"/>
              <a:gd name="connsiteY22" fmla="*/ 56225 h 639192"/>
              <a:gd name="connsiteX23" fmla="*/ 1384917 w 3672395"/>
              <a:gd name="connsiteY23" fmla="*/ 35510 h 639192"/>
              <a:gd name="connsiteX24" fmla="*/ 1562470 w 3672395"/>
              <a:gd name="connsiteY24" fmla="*/ 26633 h 639192"/>
              <a:gd name="connsiteX25" fmla="*/ 1674921 w 3672395"/>
              <a:gd name="connsiteY25" fmla="*/ 32551 h 639192"/>
              <a:gd name="connsiteX26" fmla="*/ 1725227 w 3672395"/>
              <a:gd name="connsiteY26" fmla="*/ 38469 h 639192"/>
              <a:gd name="connsiteX27" fmla="*/ 1754820 w 3672395"/>
              <a:gd name="connsiteY27" fmla="*/ 59184 h 639192"/>
              <a:gd name="connsiteX28" fmla="*/ 1837679 w 3672395"/>
              <a:gd name="connsiteY28" fmla="*/ 103573 h 639192"/>
              <a:gd name="connsiteX29" fmla="*/ 1953088 w 3672395"/>
              <a:gd name="connsiteY29" fmla="*/ 112451 h 639192"/>
              <a:gd name="connsiteX30" fmla="*/ 1956047 w 3672395"/>
              <a:gd name="connsiteY30" fmla="*/ 242656 h 639192"/>
              <a:gd name="connsiteX31" fmla="*/ 1956047 w 3672395"/>
              <a:gd name="connsiteY31" fmla="*/ 269290 h 639192"/>
              <a:gd name="connsiteX32" fmla="*/ 2024109 w 3672395"/>
              <a:gd name="connsiteY32" fmla="*/ 284085 h 639192"/>
              <a:gd name="connsiteX33" fmla="*/ 2142478 w 3672395"/>
              <a:gd name="connsiteY33" fmla="*/ 295922 h 639192"/>
              <a:gd name="connsiteX34" fmla="*/ 2234213 w 3672395"/>
              <a:gd name="connsiteY34" fmla="*/ 322554 h 639192"/>
              <a:gd name="connsiteX35" fmla="*/ 2541972 w 3672395"/>
              <a:gd name="connsiteY35" fmla="*/ 319596 h 639192"/>
              <a:gd name="connsiteX36" fmla="*/ 2607076 w 3672395"/>
              <a:gd name="connsiteY36" fmla="*/ 417250 h 639192"/>
              <a:gd name="connsiteX37" fmla="*/ 2873406 w 3672395"/>
              <a:gd name="connsiteY37" fmla="*/ 411331 h 639192"/>
              <a:gd name="connsiteX38" fmla="*/ 3391270 w 3672395"/>
              <a:gd name="connsiteY38" fmla="*/ 420209 h 639192"/>
              <a:gd name="connsiteX39" fmla="*/ 3672395 w 3672395"/>
              <a:gd name="connsiteY39" fmla="*/ 426127 h 639192"/>
              <a:gd name="connsiteX0" fmla="*/ 0 w 3672395"/>
              <a:gd name="connsiteY0" fmla="*/ 639192 h 639192"/>
              <a:gd name="connsiteX1" fmla="*/ 41429 w 3672395"/>
              <a:gd name="connsiteY1" fmla="*/ 556334 h 639192"/>
              <a:gd name="connsiteX2" fmla="*/ 118369 w 3672395"/>
              <a:gd name="connsiteY2" fmla="*/ 550415 h 639192"/>
              <a:gd name="connsiteX3" fmla="*/ 174594 w 3672395"/>
              <a:gd name="connsiteY3" fmla="*/ 508986 h 639192"/>
              <a:gd name="connsiteX4" fmla="*/ 248575 w 3672395"/>
              <a:gd name="connsiteY4" fmla="*/ 334392 h 639192"/>
              <a:gd name="connsiteX5" fmla="*/ 325515 w 3672395"/>
              <a:gd name="connsiteY5" fmla="*/ 112450 h 639192"/>
              <a:gd name="connsiteX6" fmla="*/ 352148 w 3672395"/>
              <a:gd name="connsiteY6" fmla="*/ 79899 h 639192"/>
              <a:gd name="connsiteX7" fmla="*/ 429088 w 3672395"/>
              <a:gd name="connsiteY7" fmla="*/ 82858 h 639192"/>
              <a:gd name="connsiteX8" fmla="*/ 473476 w 3672395"/>
              <a:gd name="connsiteY8" fmla="*/ 53266 h 639192"/>
              <a:gd name="connsiteX9" fmla="*/ 494191 w 3672395"/>
              <a:gd name="connsiteY9" fmla="*/ 14796 h 639192"/>
              <a:gd name="connsiteX10" fmla="*/ 541538 w 3672395"/>
              <a:gd name="connsiteY10" fmla="*/ 0 h 639192"/>
              <a:gd name="connsiteX11" fmla="*/ 633274 w 3672395"/>
              <a:gd name="connsiteY11" fmla="*/ 2959 h 639192"/>
              <a:gd name="connsiteX12" fmla="*/ 677662 w 3672395"/>
              <a:gd name="connsiteY12" fmla="*/ 29592 h 639192"/>
              <a:gd name="connsiteX13" fmla="*/ 722051 w 3672395"/>
              <a:gd name="connsiteY13" fmla="*/ 162757 h 639192"/>
              <a:gd name="connsiteX14" fmla="*/ 766439 w 3672395"/>
              <a:gd name="connsiteY14" fmla="*/ 257452 h 639192"/>
              <a:gd name="connsiteX15" fmla="*/ 872971 w 3672395"/>
              <a:gd name="connsiteY15" fmla="*/ 257452 h 639192"/>
              <a:gd name="connsiteX16" fmla="*/ 938074 w 3672395"/>
              <a:gd name="connsiteY16" fmla="*/ 233778 h 639192"/>
              <a:gd name="connsiteX17" fmla="*/ 1038688 w 3672395"/>
              <a:gd name="connsiteY17" fmla="*/ 236737 h 639192"/>
              <a:gd name="connsiteX18" fmla="*/ 1094913 w 3672395"/>
              <a:gd name="connsiteY18" fmla="*/ 195308 h 639192"/>
              <a:gd name="connsiteX19" fmla="*/ 1151138 w 3672395"/>
              <a:gd name="connsiteY19" fmla="*/ 153879 h 639192"/>
              <a:gd name="connsiteX20" fmla="*/ 1248792 w 3672395"/>
              <a:gd name="connsiteY20" fmla="*/ 139083 h 639192"/>
              <a:gd name="connsiteX21" fmla="*/ 1302058 w 3672395"/>
              <a:gd name="connsiteY21" fmla="*/ 124287 h 639192"/>
              <a:gd name="connsiteX22" fmla="*/ 1358284 w 3672395"/>
              <a:gd name="connsiteY22" fmla="*/ 56225 h 639192"/>
              <a:gd name="connsiteX23" fmla="*/ 1384917 w 3672395"/>
              <a:gd name="connsiteY23" fmla="*/ 35510 h 639192"/>
              <a:gd name="connsiteX24" fmla="*/ 1562470 w 3672395"/>
              <a:gd name="connsiteY24" fmla="*/ 26633 h 639192"/>
              <a:gd name="connsiteX25" fmla="*/ 1674921 w 3672395"/>
              <a:gd name="connsiteY25" fmla="*/ 32551 h 639192"/>
              <a:gd name="connsiteX26" fmla="*/ 1725227 w 3672395"/>
              <a:gd name="connsiteY26" fmla="*/ 38469 h 639192"/>
              <a:gd name="connsiteX27" fmla="*/ 1754820 w 3672395"/>
              <a:gd name="connsiteY27" fmla="*/ 59184 h 639192"/>
              <a:gd name="connsiteX28" fmla="*/ 1837679 w 3672395"/>
              <a:gd name="connsiteY28" fmla="*/ 103573 h 639192"/>
              <a:gd name="connsiteX29" fmla="*/ 1953088 w 3672395"/>
              <a:gd name="connsiteY29" fmla="*/ 112451 h 639192"/>
              <a:gd name="connsiteX30" fmla="*/ 1956047 w 3672395"/>
              <a:gd name="connsiteY30" fmla="*/ 242656 h 639192"/>
              <a:gd name="connsiteX31" fmla="*/ 1956047 w 3672395"/>
              <a:gd name="connsiteY31" fmla="*/ 269290 h 639192"/>
              <a:gd name="connsiteX32" fmla="*/ 2024109 w 3672395"/>
              <a:gd name="connsiteY32" fmla="*/ 284085 h 639192"/>
              <a:gd name="connsiteX33" fmla="*/ 2142478 w 3672395"/>
              <a:gd name="connsiteY33" fmla="*/ 295922 h 639192"/>
              <a:gd name="connsiteX34" fmla="*/ 2234213 w 3672395"/>
              <a:gd name="connsiteY34" fmla="*/ 322554 h 639192"/>
              <a:gd name="connsiteX35" fmla="*/ 2541972 w 3672395"/>
              <a:gd name="connsiteY35" fmla="*/ 319596 h 639192"/>
              <a:gd name="connsiteX36" fmla="*/ 2607076 w 3672395"/>
              <a:gd name="connsiteY36" fmla="*/ 417250 h 639192"/>
              <a:gd name="connsiteX37" fmla="*/ 2757996 w 3672395"/>
              <a:gd name="connsiteY37" fmla="*/ 426127 h 639192"/>
              <a:gd name="connsiteX38" fmla="*/ 3391270 w 3672395"/>
              <a:gd name="connsiteY38" fmla="*/ 420209 h 639192"/>
              <a:gd name="connsiteX39" fmla="*/ 3672395 w 3672395"/>
              <a:gd name="connsiteY39" fmla="*/ 426127 h 639192"/>
              <a:gd name="connsiteX0" fmla="*/ 0 w 3672395"/>
              <a:gd name="connsiteY0" fmla="*/ 639192 h 639192"/>
              <a:gd name="connsiteX1" fmla="*/ 41429 w 3672395"/>
              <a:gd name="connsiteY1" fmla="*/ 556334 h 639192"/>
              <a:gd name="connsiteX2" fmla="*/ 118369 w 3672395"/>
              <a:gd name="connsiteY2" fmla="*/ 550415 h 639192"/>
              <a:gd name="connsiteX3" fmla="*/ 174594 w 3672395"/>
              <a:gd name="connsiteY3" fmla="*/ 508986 h 639192"/>
              <a:gd name="connsiteX4" fmla="*/ 248575 w 3672395"/>
              <a:gd name="connsiteY4" fmla="*/ 334392 h 639192"/>
              <a:gd name="connsiteX5" fmla="*/ 325515 w 3672395"/>
              <a:gd name="connsiteY5" fmla="*/ 112450 h 639192"/>
              <a:gd name="connsiteX6" fmla="*/ 352148 w 3672395"/>
              <a:gd name="connsiteY6" fmla="*/ 79899 h 639192"/>
              <a:gd name="connsiteX7" fmla="*/ 429088 w 3672395"/>
              <a:gd name="connsiteY7" fmla="*/ 82858 h 639192"/>
              <a:gd name="connsiteX8" fmla="*/ 473476 w 3672395"/>
              <a:gd name="connsiteY8" fmla="*/ 53266 h 639192"/>
              <a:gd name="connsiteX9" fmla="*/ 494191 w 3672395"/>
              <a:gd name="connsiteY9" fmla="*/ 14796 h 639192"/>
              <a:gd name="connsiteX10" fmla="*/ 541538 w 3672395"/>
              <a:gd name="connsiteY10" fmla="*/ 0 h 639192"/>
              <a:gd name="connsiteX11" fmla="*/ 633274 w 3672395"/>
              <a:gd name="connsiteY11" fmla="*/ 2959 h 639192"/>
              <a:gd name="connsiteX12" fmla="*/ 677662 w 3672395"/>
              <a:gd name="connsiteY12" fmla="*/ 29592 h 639192"/>
              <a:gd name="connsiteX13" fmla="*/ 722051 w 3672395"/>
              <a:gd name="connsiteY13" fmla="*/ 162757 h 639192"/>
              <a:gd name="connsiteX14" fmla="*/ 766439 w 3672395"/>
              <a:gd name="connsiteY14" fmla="*/ 257452 h 639192"/>
              <a:gd name="connsiteX15" fmla="*/ 872971 w 3672395"/>
              <a:gd name="connsiteY15" fmla="*/ 257452 h 639192"/>
              <a:gd name="connsiteX16" fmla="*/ 938074 w 3672395"/>
              <a:gd name="connsiteY16" fmla="*/ 233778 h 639192"/>
              <a:gd name="connsiteX17" fmla="*/ 1038688 w 3672395"/>
              <a:gd name="connsiteY17" fmla="*/ 236737 h 639192"/>
              <a:gd name="connsiteX18" fmla="*/ 1094913 w 3672395"/>
              <a:gd name="connsiteY18" fmla="*/ 195308 h 639192"/>
              <a:gd name="connsiteX19" fmla="*/ 1151138 w 3672395"/>
              <a:gd name="connsiteY19" fmla="*/ 153879 h 639192"/>
              <a:gd name="connsiteX20" fmla="*/ 1248792 w 3672395"/>
              <a:gd name="connsiteY20" fmla="*/ 139083 h 639192"/>
              <a:gd name="connsiteX21" fmla="*/ 1302058 w 3672395"/>
              <a:gd name="connsiteY21" fmla="*/ 124287 h 639192"/>
              <a:gd name="connsiteX22" fmla="*/ 1358284 w 3672395"/>
              <a:gd name="connsiteY22" fmla="*/ 56225 h 639192"/>
              <a:gd name="connsiteX23" fmla="*/ 1384917 w 3672395"/>
              <a:gd name="connsiteY23" fmla="*/ 35510 h 639192"/>
              <a:gd name="connsiteX24" fmla="*/ 1562470 w 3672395"/>
              <a:gd name="connsiteY24" fmla="*/ 26633 h 639192"/>
              <a:gd name="connsiteX25" fmla="*/ 1674921 w 3672395"/>
              <a:gd name="connsiteY25" fmla="*/ 32551 h 639192"/>
              <a:gd name="connsiteX26" fmla="*/ 1725227 w 3672395"/>
              <a:gd name="connsiteY26" fmla="*/ 38469 h 639192"/>
              <a:gd name="connsiteX27" fmla="*/ 1754820 w 3672395"/>
              <a:gd name="connsiteY27" fmla="*/ 59184 h 639192"/>
              <a:gd name="connsiteX28" fmla="*/ 1837679 w 3672395"/>
              <a:gd name="connsiteY28" fmla="*/ 103573 h 639192"/>
              <a:gd name="connsiteX29" fmla="*/ 1953088 w 3672395"/>
              <a:gd name="connsiteY29" fmla="*/ 112451 h 639192"/>
              <a:gd name="connsiteX30" fmla="*/ 1956047 w 3672395"/>
              <a:gd name="connsiteY30" fmla="*/ 242656 h 639192"/>
              <a:gd name="connsiteX31" fmla="*/ 1956047 w 3672395"/>
              <a:gd name="connsiteY31" fmla="*/ 269290 h 639192"/>
              <a:gd name="connsiteX32" fmla="*/ 2024109 w 3672395"/>
              <a:gd name="connsiteY32" fmla="*/ 284085 h 639192"/>
              <a:gd name="connsiteX33" fmla="*/ 2142478 w 3672395"/>
              <a:gd name="connsiteY33" fmla="*/ 295922 h 639192"/>
              <a:gd name="connsiteX34" fmla="*/ 2234213 w 3672395"/>
              <a:gd name="connsiteY34" fmla="*/ 322554 h 639192"/>
              <a:gd name="connsiteX35" fmla="*/ 2541972 w 3672395"/>
              <a:gd name="connsiteY35" fmla="*/ 319596 h 639192"/>
              <a:gd name="connsiteX36" fmla="*/ 2607076 w 3672395"/>
              <a:gd name="connsiteY36" fmla="*/ 417250 h 639192"/>
              <a:gd name="connsiteX37" fmla="*/ 2757996 w 3672395"/>
              <a:gd name="connsiteY37" fmla="*/ 426127 h 639192"/>
              <a:gd name="connsiteX38" fmla="*/ 3391270 w 3672395"/>
              <a:gd name="connsiteY38" fmla="*/ 420209 h 639192"/>
              <a:gd name="connsiteX39" fmla="*/ 3672395 w 3672395"/>
              <a:gd name="connsiteY39" fmla="*/ 426127 h 639192"/>
              <a:gd name="connsiteX0" fmla="*/ 0 w 3672395"/>
              <a:gd name="connsiteY0" fmla="*/ 639192 h 639192"/>
              <a:gd name="connsiteX1" fmla="*/ 41429 w 3672395"/>
              <a:gd name="connsiteY1" fmla="*/ 556334 h 639192"/>
              <a:gd name="connsiteX2" fmla="*/ 118369 w 3672395"/>
              <a:gd name="connsiteY2" fmla="*/ 550415 h 639192"/>
              <a:gd name="connsiteX3" fmla="*/ 174594 w 3672395"/>
              <a:gd name="connsiteY3" fmla="*/ 508986 h 639192"/>
              <a:gd name="connsiteX4" fmla="*/ 248575 w 3672395"/>
              <a:gd name="connsiteY4" fmla="*/ 334392 h 639192"/>
              <a:gd name="connsiteX5" fmla="*/ 325515 w 3672395"/>
              <a:gd name="connsiteY5" fmla="*/ 112450 h 639192"/>
              <a:gd name="connsiteX6" fmla="*/ 352148 w 3672395"/>
              <a:gd name="connsiteY6" fmla="*/ 79899 h 639192"/>
              <a:gd name="connsiteX7" fmla="*/ 429088 w 3672395"/>
              <a:gd name="connsiteY7" fmla="*/ 82858 h 639192"/>
              <a:gd name="connsiteX8" fmla="*/ 473476 w 3672395"/>
              <a:gd name="connsiteY8" fmla="*/ 53266 h 639192"/>
              <a:gd name="connsiteX9" fmla="*/ 494191 w 3672395"/>
              <a:gd name="connsiteY9" fmla="*/ 14796 h 639192"/>
              <a:gd name="connsiteX10" fmla="*/ 541538 w 3672395"/>
              <a:gd name="connsiteY10" fmla="*/ 0 h 639192"/>
              <a:gd name="connsiteX11" fmla="*/ 633274 w 3672395"/>
              <a:gd name="connsiteY11" fmla="*/ 2959 h 639192"/>
              <a:gd name="connsiteX12" fmla="*/ 677662 w 3672395"/>
              <a:gd name="connsiteY12" fmla="*/ 29592 h 639192"/>
              <a:gd name="connsiteX13" fmla="*/ 722051 w 3672395"/>
              <a:gd name="connsiteY13" fmla="*/ 162757 h 639192"/>
              <a:gd name="connsiteX14" fmla="*/ 766439 w 3672395"/>
              <a:gd name="connsiteY14" fmla="*/ 257452 h 639192"/>
              <a:gd name="connsiteX15" fmla="*/ 872971 w 3672395"/>
              <a:gd name="connsiteY15" fmla="*/ 257452 h 639192"/>
              <a:gd name="connsiteX16" fmla="*/ 938074 w 3672395"/>
              <a:gd name="connsiteY16" fmla="*/ 233778 h 639192"/>
              <a:gd name="connsiteX17" fmla="*/ 1038688 w 3672395"/>
              <a:gd name="connsiteY17" fmla="*/ 236737 h 639192"/>
              <a:gd name="connsiteX18" fmla="*/ 1094913 w 3672395"/>
              <a:gd name="connsiteY18" fmla="*/ 195308 h 639192"/>
              <a:gd name="connsiteX19" fmla="*/ 1151138 w 3672395"/>
              <a:gd name="connsiteY19" fmla="*/ 153879 h 639192"/>
              <a:gd name="connsiteX20" fmla="*/ 1248792 w 3672395"/>
              <a:gd name="connsiteY20" fmla="*/ 139083 h 639192"/>
              <a:gd name="connsiteX21" fmla="*/ 1302058 w 3672395"/>
              <a:gd name="connsiteY21" fmla="*/ 124287 h 639192"/>
              <a:gd name="connsiteX22" fmla="*/ 1358284 w 3672395"/>
              <a:gd name="connsiteY22" fmla="*/ 56225 h 639192"/>
              <a:gd name="connsiteX23" fmla="*/ 1384917 w 3672395"/>
              <a:gd name="connsiteY23" fmla="*/ 35510 h 639192"/>
              <a:gd name="connsiteX24" fmla="*/ 1562470 w 3672395"/>
              <a:gd name="connsiteY24" fmla="*/ 26633 h 639192"/>
              <a:gd name="connsiteX25" fmla="*/ 1674921 w 3672395"/>
              <a:gd name="connsiteY25" fmla="*/ 32551 h 639192"/>
              <a:gd name="connsiteX26" fmla="*/ 1725227 w 3672395"/>
              <a:gd name="connsiteY26" fmla="*/ 38469 h 639192"/>
              <a:gd name="connsiteX27" fmla="*/ 1754820 w 3672395"/>
              <a:gd name="connsiteY27" fmla="*/ 59184 h 639192"/>
              <a:gd name="connsiteX28" fmla="*/ 1837679 w 3672395"/>
              <a:gd name="connsiteY28" fmla="*/ 103573 h 639192"/>
              <a:gd name="connsiteX29" fmla="*/ 1953088 w 3672395"/>
              <a:gd name="connsiteY29" fmla="*/ 112451 h 639192"/>
              <a:gd name="connsiteX30" fmla="*/ 1956047 w 3672395"/>
              <a:gd name="connsiteY30" fmla="*/ 242656 h 639192"/>
              <a:gd name="connsiteX31" fmla="*/ 1956047 w 3672395"/>
              <a:gd name="connsiteY31" fmla="*/ 269290 h 639192"/>
              <a:gd name="connsiteX32" fmla="*/ 2024109 w 3672395"/>
              <a:gd name="connsiteY32" fmla="*/ 284085 h 639192"/>
              <a:gd name="connsiteX33" fmla="*/ 2142478 w 3672395"/>
              <a:gd name="connsiteY33" fmla="*/ 295922 h 639192"/>
              <a:gd name="connsiteX34" fmla="*/ 2234213 w 3672395"/>
              <a:gd name="connsiteY34" fmla="*/ 322554 h 639192"/>
              <a:gd name="connsiteX35" fmla="*/ 2541972 w 3672395"/>
              <a:gd name="connsiteY35" fmla="*/ 319596 h 639192"/>
              <a:gd name="connsiteX36" fmla="*/ 2607076 w 3672395"/>
              <a:gd name="connsiteY36" fmla="*/ 417250 h 639192"/>
              <a:gd name="connsiteX37" fmla="*/ 2757996 w 3672395"/>
              <a:gd name="connsiteY37" fmla="*/ 426127 h 639192"/>
              <a:gd name="connsiteX38" fmla="*/ 3391270 w 3672395"/>
              <a:gd name="connsiteY38" fmla="*/ 420209 h 639192"/>
              <a:gd name="connsiteX39" fmla="*/ 3672395 w 3672395"/>
              <a:gd name="connsiteY39" fmla="*/ 426127 h 639192"/>
              <a:gd name="connsiteX0" fmla="*/ 0 w 3672395"/>
              <a:gd name="connsiteY0" fmla="*/ 639192 h 639192"/>
              <a:gd name="connsiteX1" fmla="*/ 41429 w 3672395"/>
              <a:gd name="connsiteY1" fmla="*/ 556334 h 639192"/>
              <a:gd name="connsiteX2" fmla="*/ 118369 w 3672395"/>
              <a:gd name="connsiteY2" fmla="*/ 550415 h 639192"/>
              <a:gd name="connsiteX3" fmla="*/ 174594 w 3672395"/>
              <a:gd name="connsiteY3" fmla="*/ 508986 h 639192"/>
              <a:gd name="connsiteX4" fmla="*/ 248575 w 3672395"/>
              <a:gd name="connsiteY4" fmla="*/ 334392 h 639192"/>
              <a:gd name="connsiteX5" fmla="*/ 325515 w 3672395"/>
              <a:gd name="connsiteY5" fmla="*/ 112450 h 639192"/>
              <a:gd name="connsiteX6" fmla="*/ 352148 w 3672395"/>
              <a:gd name="connsiteY6" fmla="*/ 79899 h 639192"/>
              <a:gd name="connsiteX7" fmla="*/ 429088 w 3672395"/>
              <a:gd name="connsiteY7" fmla="*/ 82858 h 639192"/>
              <a:gd name="connsiteX8" fmla="*/ 473476 w 3672395"/>
              <a:gd name="connsiteY8" fmla="*/ 53266 h 639192"/>
              <a:gd name="connsiteX9" fmla="*/ 494191 w 3672395"/>
              <a:gd name="connsiteY9" fmla="*/ 14796 h 639192"/>
              <a:gd name="connsiteX10" fmla="*/ 541538 w 3672395"/>
              <a:gd name="connsiteY10" fmla="*/ 0 h 639192"/>
              <a:gd name="connsiteX11" fmla="*/ 633274 w 3672395"/>
              <a:gd name="connsiteY11" fmla="*/ 2959 h 639192"/>
              <a:gd name="connsiteX12" fmla="*/ 677662 w 3672395"/>
              <a:gd name="connsiteY12" fmla="*/ 29592 h 639192"/>
              <a:gd name="connsiteX13" fmla="*/ 722051 w 3672395"/>
              <a:gd name="connsiteY13" fmla="*/ 162757 h 639192"/>
              <a:gd name="connsiteX14" fmla="*/ 766439 w 3672395"/>
              <a:gd name="connsiteY14" fmla="*/ 257452 h 639192"/>
              <a:gd name="connsiteX15" fmla="*/ 872971 w 3672395"/>
              <a:gd name="connsiteY15" fmla="*/ 257452 h 639192"/>
              <a:gd name="connsiteX16" fmla="*/ 938074 w 3672395"/>
              <a:gd name="connsiteY16" fmla="*/ 233778 h 639192"/>
              <a:gd name="connsiteX17" fmla="*/ 1038688 w 3672395"/>
              <a:gd name="connsiteY17" fmla="*/ 236737 h 639192"/>
              <a:gd name="connsiteX18" fmla="*/ 1094913 w 3672395"/>
              <a:gd name="connsiteY18" fmla="*/ 195308 h 639192"/>
              <a:gd name="connsiteX19" fmla="*/ 1151138 w 3672395"/>
              <a:gd name="connsiteY19" fmla="*/ 153879 h 639192"/>
              <a:gd name="connsiteX20" fmla="*/ 1248792 w 3672395"/>
              <a:gd name="connsiteY20" fmla="*/ 139083 h 639192"/>
              <a:gd name="connsiteX21" fmla="*/ 1302058 w 3672395"/>
              <a:gd name="connsiteY21" fmla="*/ 124287 h 639192"/>
              <a:gd name="connsiteX22" fmla="*/ 1358284 w 3672395"/>
              <a:gd name="connsiteY22" fmla="*/ 56225 h 639192"/>
              <a:gd name="connsiteX23" fmla="*/ 1384917 w 3672395"/>
              <a:gd name="connsiteY23" fmla="*/ 35510 h 639192"/>
              <a:gd name="connsiteX24" fmla="*/ 1562470 w 3672395"/>
              <a:gd name="connsiteY24" fmla="*/ 26633 h 639192"/>
              <a:gd name="connsiteX25" fmla="*/ 1674921 w 3672395"/>
              <a:gd name="connsiteY25" fmla="*/ 32551 h 639192"/>
              <a:gd name="connsiteX26" fmla="*/ 1725227 w 3672395"/>
              <a:gd name="connsiteY26" fmla="*/ 38469 h 639192"/>
              <a:gd name="connsiteX27" fmla="*/ 1754820 w 3672395"/>
              <a:gd name="connsiteY27" fmla="*/ 59184 h 639192"/>
              <a:gd name="connsiteX28" fmla="*/ 1837679 w 3672395"/>
              <a:gd name="connsiteY28" fmla="*/ 103573 h 639192"/>
              <a:gd name="connsiteX29" fmla="*/ 1953088 w 3672395"/>
              <a:gd name="connsiteY29" fmla="*/ 112451 h 639192"/>
              <a:gd name="connsiteX30" fmla="*/ 1956047 w 3672395"/>
              <a:gd name="connsiteY30" fmla="*/ 242656 h 639192"/>
              <a:gd name="connsiteX31" fmla="*/ 1956047 w 3672395"/>
              <a:gd name="connsiteY31" fmla="*/ 269290 h 639192"/>
              <a:gd name="connsiteX32" fmla="*/ 2024109 w 3672395"/>
              <a:gd name="connsiteY32" fmla="*/ 284085 h 639192"/>
              <a:gd name="connsiteX33" fmla="*/ 2142478 w 3672395"/>
              <a:gd name="connsiteY33" fmla="*/ 295922 h 639192"/>
              <a:gd name="connsiteX34" fmla="*/ 2234213 w 3672395"/>
              <a:gd name="connsiteY34" fmla="*/ 322554 h 639192"/>
              <a:gd name="connsiteX35" fmla="*/ 2541972 w 3672395"/>
              <a:gd name="connsiteY35" fmla="*/ 319596 h 639192"/>
              <a:gd name="connsiteX36" fmla="*/ 2607076 w 3672395"/>
              <a:gd name="connsiteY36" fmla="*/ 417250 h 639192"/>
              <a:gd name="connsiteX37" fmla="*/ 2757996 w 3672395"/>
              <a:gd name="connsiteY37" fmla="*/ 426127 h 639192"/>
              <a:gd name="connsiteX38" fmla="*/ 3391270 w 3672395"/>
              <a:gd name="connsiteY38" fmla="*/ 420209 h 639192"/>
              <a:gd name="connsiteX39" fmla="*/ 3672395 w 3672395"/>
              <a:gd name="connsiteY39" fmla="*/ 426127 h 639192"/>
              <a:gd name="connsiteX0" fmla="*/ 0 w 3677158"/>
              <a:gd name="connsiteY0" fmla="*/ 639192 h 639192"/>
              <a:gd name="connsiteX1" fmla="*/ 41429 w 3677158"/>
              <a:gd name="connsiteY1" fmla="*/ 556334 h 639192"/>
              <a:gd name="connsiteX2" fmla="*/ 118369 w 3677158"/>
              <a:gd name="connsiteY2" fmla="*/ 550415 h 639192"/>
              <a:gd name="connsiteX3" fmla="*/ 174594 w 3677158"/>
              <a:gd name="connsiteY3" fmla="*/ 508986 h 639192"/>
              <a:gd name="connsiteX4" fmla="*/ 248575 w 3677158"/>
              <a:gd name="connsiteY4" fmla="*/ 334392 h 639192"/>
              <a:gd name="connsiteX5" fmla="*/ 325515 w 3677158"/>
              <a:gd name="connsiteY5" fmla="*/ 112450 h 639192"/>
              <a:gd name="connsiteX6" fmla="*/ 352148 w 3677158"/>
              <a:gd name="connsiteY6" fmla="*/ 79899 h 639192"/>
              <a:gd name="connsiteX7" fmla="*/ 429088 w 3677158"/>
              <a:gd name="connsiteY7" fmla="*/ 82858 h 639192"/>
              <a:gd name="connsiteX8" fmla="*/ 473476 w 3677158"/>
              <a:gd name="connsiteY8" fmla="*/ 53266 h 639192"/>
              <a:gd name="connsiteX9" fmla="*/ 494191 w 3677158"/>
              <a:gd name="connsiteY9" fmla="*/ 14796 h 639192"/>
              <a:gd name="connsiteX10" fmla="*/ 541538 w 3677158"/>
              <a:gd name="connsiteY10" fmla="*/ 0 h 639192"/>
              <a:gd name="connsiteX11" fmla="*/ 633274 w 3677158"/>
              <a:gd name="connsiteY11" fmla="*/ 2959 h 639192"/>
              <a:gd name="connsiteX12" fmla="*/ 677662 w 3677158"/>
              <a:gd name="connsiteY12" fmla="*/ 29592 h 639192"/>
              <a:gd name="connsiteX13" fmla="*/ 722051 w 3677158"/>
              <a:gd name="connsiteY13" fmla="*/ 162757 h 639192"/>
              <a:gd name="connsiteX14" fmla="*/ 766439 w 3677158"/>
              <a:gd name="connsiteY14" fmla="*/ 257452 h 639192"/>
              <a:gd name="connsiteX15" fmla="*/ 872971 w 3677158"/>
              <a:gd name="connsiteY15" fmla="*/ 257452 h 639192"/>
              <a:gd name="connsiteX16" fmla="*/ 938074 w 3677158"/>
              <a:gd name="connsiteY16" fmla="*/ 233778 h 639192"/>
              <a:gd name="connsiteX17" fmla="*/ 1038688 w 3677158"/>
              <a:gd name="connsiteY17" fmla="*/ 236737 h 639192"/>
              <a:gd name="connsiteX18" fmla="*/ 1094913 w 3677158"/>
              <a:gd name="connsiteY18" fmla="*/ 195308 h 639192"/>
              <a:gd name="connsiteX19" fmla="*/ 1151138 w 3677158"/>
              <a:gd name="connsiteY19" fmla="*/ 153879 h 639192"/>
              <a:gd name="connsiteX20" fmla="*/ 1248792 w 3677158"/>
              <a:gd name="connsiteY20" fmla="*/ 139083 h 639192"/>
              <a:gd name="connsiteX21" fmla="*/ 1302058 w 3677158"/>
              <a:gd name="connsiteY21" fmla="*/ 124287 h 639192"/>
              <a:gd name="connsiteX22" fmla="*/ 1358284 w 3677158"/>
              <a:gd name="connsiteY22" fmla="*/ 56225 h 639192"/>
              <a:gd name="connsiteX23" fmla="*/ 1384917 w 3677158"/>
              <a:gd name="connsiteY23" fmla="*/ 35510 h 639192"/>
              <a:gd name="connsiteX24" fmla="*/ 1562470 w 3677158"/>
              <a:gd name="connsiteY24" fmla="*/ 26633 h 639192"/>
              <a:gd name="connsiteX25" fmla="*/ 1674921 w 3677158"/>
              <a:gd name="connsiteY25" fmla="*/ 32551 h 639192"/>
              <a:gd name="connsiteX26" fmla="*/ 1725227 w 3677158"/>
              <a:gd name="connsiteY26" fmla="*/ 38469 h 639192"/>
              <a:gd name="connsiteX27" fmla="*/ 1754820 w 3677158"/>
              <a:gd name="connsiteY27" fmla="*/ 59184 h 639192"/>
              <a:gd name="connsiteX28" fmla="*/ 1837679 w 3677158"/>
              <a:gd name="connsiteY28" fmla="*/ 103573 h 639192"/>
              <a:gd name="connsiteX29" fmla="*/ 1953088 w 3677158"/>
              <a:gd name="connsiteY29" fmla="*/ 112451 h 639192"/>
              <a:gd name="connsiteX30" fmla="*/ 1956047 w 3677158"/>
              <a:gd name="connsiteY30" fmla="*/ 242656 h 639192"/>
              <a:gd name="connsiteX31" fmla="*/ 1956047 w 3677158"/>
              <a:gd name="connsiteY31" fmla="*/ 269290 h 639192"/>
              <a:gd name="connsiteX32" fmla="*/ 2024109 w 3677158"/>
              <a:gd name="connsiteY32" fmla="*/ 284085 h 639192"/>
              <a:gd name="connsiteX33" fmla="*/ 2142478 w 3677158"/>
              <a:gd name="connsiteY33" fmla="*/ 295922 h 639192"/>
              <a:gd name="connsiteX34" fmla="*/ 2234213 w 3677158"/>
              <a:gd name="connsiteY34" fmla="*/ 322554 h 639192"/>
              <a:gd name="connsiteX35" fmla="*/ 2541972 w 3677158"/>
              <a:gd name="connsiteY35" fmla="*/ 319596 h 639192"/>
              <a:gd name="connsiteX36" fmla="*/ 2607076 w 3677158"/>
              <a:gd name="connsiteY36" fmla="*/ 417250 h 639192"/>
              <a:gd name="connsiteX37" fmla="*/ 2757996 w 3677158"/>
              <a:gd name="connsiteY37" fmla="*/ 426127 h 639192"/>
              <a:gd name="connsiteX38" fmla="*/ 3391270 w 3677158"/>
              <a:gd name="connsiteY38" fmla="*/ 420209 h 639192"/>
              <a:gd name="connsiteX39" fmla="*/ 3677158 w 3677158"/>
              <a:gd name="connsiteY39" fmla="*/ 416602 h 639192"/>
              <a:gd name="connsiteX0" fmla="*/ 0 w 3653484"/>
              <a:gd name="connsiteY0" fmla="*/ 639192 h 639192"/>
              <a:gd name="connsiteX1" fmla="*/ 41429 w 3653484"/>
              <a:gd name="connsiteY1" fmla="*/ 556334 h 639192"/>
              <a:gd name="connsiteX2" fmla="*/ 118369 w 3653484"/>
              <a:gd name="connsiteY2" fmla="*/ 550415 h 639192"/>
              <a:gd name="connsiteX3" fmla="*/ 174594 w 3653484"/>
              <a:gd name="connsiteY3" fmla="*/ 508986 h 639192"/>
              <a:gd name="connsiteX4" fmla="*/ 248575 w 3653484"/>
              <a:gd name="connsiteY4" fmla="*/ 334392 h 639192"/>
              <a:gd name="connsiteX5" fmla="*/ 325515 w 3653484"/>
              <a:gd name="connsiteY5" fmla="*/ 112450 h 639192"/>
              <a:gd name="connsiteX6" fmla="*/ 352148 w 3653484"/>
              <a:gd name="connsiteY6" fmla="*/ 79899 h 639192"/>
              <a:gd name="connsiteX7" fmla="*/ 429088 w 3653484"/>
              <a:gd name="connsiteY7" fmla="*/ 82858 h 639192"/>
              <a:gd name="connsiteX8" fmla="*/ 473476 w 3653484"/>
              <a:gd name="connsiteY8" fmla="*/ 53266 h 639192"/>
              <a:gd name="connsiteX9" fmla="*/ 494191 w 3653484"/>
              <a:gd name="connsiteY9" fmla="*/ 14796 h 639192"/>
              <a:gd name="connsiteX10" fmla="*/ 541538 w 3653484"/>
              <a:gd name="connsiteY10" fmla="*/ 0 h 639192"/>
              <a:gd name="connsiteX11" fmla="*/ 633274 w 3653484"/>
              <a:gd name="connsiteY11" fmla="*/ 2959 h 639192"/>
              <a:gd name="connsiteX12" fmla="*/ 677662 w 3653484"/>
              <a:gd name="connsiteY12" fmla="*/ 29592 h 639192"/>
              <a:gd name="connsiteX13" fmla="*/ 722051 w 3653484"/>
              <a:gd name="connsiteY13" fmla="*/ 162757 h 639192"/>
              <a:gd name="connsiteX14" fmla="*/ 766439 w 3653484"/>
              <a:gd name="connsiteY14" fmla="*/ 257452 h 639192"/>
              <a:gd name="connsiteX15" fmla="*/ 872971 w 3653484"/>
              <a:gd name="connsiteY15" fmla="*/ 257452 h 639192"/>
              <a:gd name="connsiteX16" fmla="*/ 938074 w 3653484"/>
              <a:gd name="connsiteY16" fmla="*/ 233778 h 639192"/>
              <a:gd name="connsiteX17" fmla="*/ 1038688 w 3653484"/>
              <a:gd name="connsiteY17" fmla="*/ 236737 h 639192"/>
              <a:gd name="connsiteX18" fmla="*/ 1094913 w 3653484"/>
              <a:gd name="connsiteY18" fmla="*/ 195308 h 639192"/>
              <a:gd name="connsiteX19" fmla="*/ 1151138 w 3653484"/>
              <a:gd name="connsiteY19" fmla="*/ 153879 h 639192"/>
              <a:gd name="connsiteX20" fmla="*/ 1248792 w 3653484"/>
              <a:gd name="connsiteY20" fmla="*/ 139083 h 639192"/>
              <a:gd name="connsiteX21" fmla="*/ 1302058 w 3653484"/>
              <a:gd name="connsiteY21" fmla="*/ 124287 h 639192"/>
              <a:gd name="connsiteX22" fmla="*/ 1358284 w 3653484"/>
              <a:gd name="connsiteY22" fmla="*/ 56225 h 639192"/>
              <a:gd name="connsiteX23" fmla="*/ 1384917 w 3653484"/>
              <a:gd name="connsiteY23" fmla="*/ 35510 h 639192"/>
              <a:gd name="connsiteX24" fmla="*/ 1562470 w 3653484"/>
              <a:gd name="connsiteY24" fmla="*/ 26633 h 639192"/>
              <a:gd name="connsiteX25" fmla="*/ 1674921 w 3653484"/>
              <a:gd name="connsiteY25" fmla="*/ 32551 h 639192"/>
              <a:gd name="connsiteX26" fmla="*/ 1725227 w 3653484"/>
              <a:gd name="connsiteY26" fmla="*/ 38469 h 639192"/>
              <a:gd name="connsiteX27" fmla="*/ 1754820 w 3653484"/>
              <a:gd name="connsiteY27" fmla="*/ 59184 h 639192"/>
              <a:gd name="connsiteX28" fmla="*/ 1837679 w 3653484"/>
              <a:gd name="connsiteY28" fmla="*/ 103573 h 639192"/>
              <a:gd name="connsiteX29" fmla="*/ 1953088 w 3653484"/>
              <a:gd name="connsiteY29" fmla="*/ 112451 h 639192"/>
              <a:gd name="connsiteX30" fmla="*/ 1956047 w 3653484"/>
              <a:gd name="connsiteY30" fmla="*/ 242656 h 639192"/>
              <a:gd name="connsiteX31" fmla="*/ 1956047 w 3653484"/>
              <a:gd name="connsiteY31" fmla="*/ 269290 h 639192"/>
              <a:gd name="connsiteX32" fmla="*/ 2024109 w 3653484"/>
              <a:gd name="connsiteY32" fmla="*/ 284085 h 639192"/>
              <a:gd name="connsiteX33" fmla="*/ 2142478 w 3653484"/>
              <a:gd name="connsiteY33" fmla="*/ 295922 h 639192"/>
              <a:gd name="connsiteX34" fmla="*/ 2234213 w 3653484"/>
              <a:gd name="connsiteY34" fmla="*/ 322554 h 639192"/>
              <a:gd name="connsiteX35" fmla="*/ 2541972 w 3653484"/>
              <a:gd name="connsiteY35" fmla="*/ 319596 h 639192"/>
              <a:gd name="connsiteX36" fmla="*/ 2607076 w 3653484"/>
              <a:gd name="connsiteY36" fmla="*/ 417250 h 639192"/>
              <a:gd name="connsiteX37" fmla="*/ 2757996 w 3653484"/>
              <a:gd name="connsiteY37" fmla="*/ 426127 h 639192"/>
              <a:gd name="connsiteX38" fmla="*/ 3391270 w 3653484"/>
              <a:gd name="connsiteY38" fmla="*/ 420209 h 639192"/>
              <a:gd name="connsiteX39" fmla="*/ 3653484 w 3653484"/>
              <a:gd name="connsiteY39" fmla="*/ 144353 h 639192"/>
              <a:gd name="connsiteX0" fmla="*/ 0 w 3653484"/>
              <a:gd name="connsiteY0" fmla="*/ 639192 h 639192"/>
              <a:gd name="connsiteX1" fmla="*/ 41429 w 3653484"/>
              <a:gd name="connsiteY1" fmla="*/ 556334 h 639192"/>
              <a:gd name="connsiteX2" fmla="*/ 118369 w 3653484"/>
              <a:gd name="connsiteY2" fmla="*/ 550415 h 639192"/>
              <a:gd name="connsiteX3" fmla="*/ 174594 w 3653484"/>
              <a:gd name="connsiteY3" fmla="*/ 508986 h 639192"/>
              <a:gd name="connsiteX4" fmla="*/ 248575 w 3653484"/>
              <a:gd name="connsiteY4" fmla="*/ 334392 h 639192"/>
              <a:gd name="connsiteX5" fmla="*/ 325515 w 3653484"/>
              <a:gd name="connsiteY5" fmla="*/ 112450 h 639192"/>
              <a:gd name="connsiteX6" fmla="*/ 352148 w 3653484"/>
              <a:gd name="connsiteY6" fmla="*/ 79899 h 639192"/>
              <a:gd name="connsiteX7" fmla="*/ 429088 w 3653484"/>
              <a:gd name="connsiteY7" fmla="*/ 82858 h 639192"/>
              <a:gd name="connsiteX8" fmla="*/ 473476 w 3653484"/>
              <a:gd name="connsiteY8" fmla="*/ 53266 h 639192"/>
              <a:gd name="connsiteX9" fmla="*/ 494191 w 3653484"/>
              <a:gd name="connsiteY9" fmla="*/ 14796 h 639192"/>
              <a:gd name="connsiteX10" fmla="*/ 541538 w 3653484"/>
              <a:gd name="connsiteY10" fmla="*/ 0 h 639192"/>
              <a:gd name="connsiteX11" fmla="*/ 633274 w 3653484"/>
              <a:gd name="connsiteY11" fmla="*/ 2959 h 639192"/>
              <a:gd name="connsiteX12" fmla="*/ 677662 w 3653484"/>
              <a:gd name="connsiteY12" fmla="*/ 29592 h 639192"/>
              <a:gd name="connsiteX13" fmla="*/ 722051 w 3653484"/>
              <a:gd name="connsiteY13" fmla="*/ 162757 h 639192"/>
              <a:gd name="connsiteX14" fmla="*/ 766439 w 3653484"/>
              <a:gd name="connsiteY14" fmla="*/ 257452 h 639192"/>
              <a:gd name="connsiteX15" fmla="*/ 872971 w 3653484"/>
              <a:gd name="connsiteY15" fmla="*/ 257452 h 639192"/>
              <a:gd name="connsiteX16" fmla="*/ 938074 w 3653484"/>
              <a:gd name="connsiteY16" fmla="*/ 233778 h 639192"/>
              <a:gd name="connsiteX17" fmla="*/ 1038688 w 3653484"/>
              <a:gd name="connsiteY17" fmla="*/ 236737 h 639192"/>
              <a:gd name="connsiteX18" fmla="*/ 1094913 w 3653484"/>
              <a:gd name="connsiteY18" fmla="*/ 195308 h 639192"/>
              <a:gd name="connsiteX19" fmla="*/ 1151138 w 3653484"/>
              <a:gd name="connsiteY19" fmla="*/ 153879 h 639192"/>
              <a:gd name="connsiteX20" fmla="*/ 1248792 w 3653484"/>
              <a:gd name="connsiteY20" fmla="*/ 139083 h 639192"/>
              <a:gd name="connsiteX21" fmla="*/ 1302058 w 3653484"/>
              <a:gd name="connsiteY21" fmla="*/ 124287 h 639192"/>
              <a:gd name="connsiteX22" fmla="*/ 1358284 w 3653484"/>
              <a:gd name="connsiteY22" fmla="*/ 56225 h 639192"/>
              <a:gd name="connsiteX23" fmla="*/ 1384917 w 3653484"/>
              <a:gd name="connsiteY23" fmla="*/ 35510 h 639192"/>
              <a:gd name="connsiteX24" fmla="*/ 1562470 w 3653484"/>
              <a:gd name="connsiteY24" fmla="*/ 26633 h 639192"/>
              <a:gd name="connsiteX25" fmla="*/ 1674921 w 3653484"/>
              <a:gd name="connsiteY25" fmla="*/ 32551 h 639192"/>
              <a:gd name="connsiteX26" fmla="*/ 1725227 w 3653484"/>
              <a:gd name="connsiteY26" fmla="*/ 38469 h 639192"/>
              <a:gd name="connsiteX27" fmla="*/ 1754820 w 3653484"/>
              <a:gd name="connsiteY27" fmla="*/ 59184 h 639192"/>
              <a:gd name="connsiteX28" fmla="*/ 1837679 w 3653484"/>
              <a:gd name="connsiteY28" fmla="*/ 103573 h 639192"/>
              <a:gd name="connsiteX29" fmla="*/ 1953088 w 3653484"/>
              <a:gd name="connsiteY29" fmla="*/ 112451 h 639192"/>
              <a:gd name="connsiteX30" fmla="*/ 1956047 w 3653484"/>
              <a:gd name="connsiteY30" fmla="*/ 242656 h 639192"/>
              <a:gd name="connsiteX31" fmla="*/ 1956047 w 3653484"/>
              <a:gd name="connsiteY31" fmla="*/ 269290 h 639192"/>
              <a:gd name="connsiteX32" fmla="*/ 2024109 w 3653484"/>
              <a:gd name="connsiteY32" fmla="*/ 284085 h 639192"/>
              <a:gd name="connsiteX33" fmla="*/ 2142478 w 3653484"/>
              <a:gd name="connsiteY33" fmla="*/ 295922 h 639192"/>
              <a:gd name="connsiteX34" fmla="*/ 2234213 w 3653484"/>
              <a:gd name="connsiteY34" fmla="*/ 322554 h 639192"/>
              <a:gd name="connsiteX35" fmla="*/ 2541972 w 3653484"/>
              <a:gd name="connsiteY35" fmla="*/ 319596 h 639192"/>
              <a:gd name="connsiteX36" fmla="*/ 2607076 w 3653484"/>
              <a:gd name="connsiteY36" fmla="*/ 417250 h 639192"/>
              <a:gd name="connsiteX37" fmla="*/ 2757996 w 3653484"/>
              <a:gd name="connsiteY37" fmla="*/ 426127 h 639192"/>
              <a:gd name="connsiteX38" fmla="*/ 3438618 w 3653484"/>
              <a:gd name="connsiteY38" fmla="*/ 180512 h 639192"/>
              <a:gd name="connsiteX39" fmla="*/ 3653484 w 3653484"/>
              <a:gd name="connsiteY39" fmla="*/ 144353 h 639192"/>
              <a:gd name="connsiteX0" fmla="*/ 0 w 3653484"/>
              <a:gd name="connsiteY0" fmla="*/ 639192 h 639192"/>
              <a:gd name="connsiteX1" fmla="*/ 41429 w 3653484"/>
              <a:gd name="connsiteY1" fmla="*/ 556334 h 639192"/>
              <a:gd name="connsiteX2" fmla="*/ 118369 w 3653484"/>
              <a:gd name="connsiteY2" fmla="*/ 550415 h 639192"/>
              <a:gd name="connsiteX3" fmla="*/ 174594 w 3653484"/>
              <a:gd name="connsiteY3" fmla="*/ 508986 h 639192"/>
              <a:gd name="connsiteX4" fmla="*/ 248575 w 3653484"/>
              <a:gd name="connsiteY4" fmla="*/ 334392 h 639192"/>
              <a:gd name="connsiteX5" fmla="*/ 325515 w 3653484"/>
              <a:gd name="connsiteY5" fmla="*/ 112450 h 639192"/>
              <a:gd name="connsiteX6" fmla="*/ 352148 w 3653484"/>
              <a:gd name="connsiteY6" fmla="*/ 79899 h 639192"/>
              <a:gd name="connsiteX7" fmla="*/ 429088 w 3653484"/>
              <a:gd name="connsiteY7" fmla="*/ 82858 h 639192"/>
              <a:gd name="connsiteX8" fmla="*/ 473476 w 3653484"/>
              <a:gd name="connsiteY8" fmla="*/ 53266 h 639192"/>
              <a:gd name="connsiteX9" fmla="*/ 494191 w 3653484"/>
              <a:gd name="connsiteY9" fmla="*/ 14796 h 639192"/>
              <a:gd name="connsiteX10" fmla="*/ 541538 w 3653484"/>
              <a:gd name="connsiteY10" fmla="*/ 0 h 639192"/>
              <a:gd name="connsiteX11" fmla="*/ 633274 w 3653484"/>
              <a:gd name="connsiteY11" fmla="*/ 2959 h 639192"/>
              <a:gd name="connsiteX12" fmla="*/ 677662 w 3653484"/>
              <a:gd name="connsiteY12" fmla="*/ 29592 h 639192"/>
              <a:gd name="connsiteX13" fmla="*/ 722051 w 3653484"/>
              <a:gd name="connsiteY13" fmla="*/ 162757 h 639192"/>
              <a:gd name="connsiteX14" fmla="*/ 766439 w 3653484"/>
              <a:gd name="connsiteY14" fmla="*/ 257452 h 639192"/>
              <a:gd name="connsiteX15" fmla="*/ 872971 w 3653484"/>
              <a:gd name="connsiteY15" fmla="*/ 257452 h 639192"/>
              <a:gd name="connsiteX16" fmla="*/ 938074 w 3653484"/>
              <a:gd name="connsiteY16" fmla="*/ 233778 h 639192"/>
              <a:gd name="connsiteX17" fmla="*/ 1038688 w 3653484"/>
              <a:gd name="connsiteY17" fmla="*/ 236737 h 639192"/>
              <a:gd name="connsiteX18" fmla="*/ 1094913 w 3653484"/>
              <a:gd name="connsiteY18" fmla="*/ 195308 h 639192"/>
              <a:gd name="connsiteX19" fmla="*/ 1151138 w 3653484"/>
              <a:gd name="connsiteY19" fmla="*/ 153879 h 639192"/>
              <a:gd name="connsiteX20" fmla="*/ 1248792 w 3653484"/>
              <a:gd name="connsiteY20" fmla="*/ 139083 h 639192"/>
              <a:gd name="connsiteX21" fmla="*/ 1302058 w 3653484"/>
              <a:gd name="connsiteY21" fmla="*/ 124287 h 639192"/>
              <a:gd name="connsiteX22" fmla="*/ 1358284 w 3653484"/>
              <a:gd name="connsiteY22" fmla="*/ 56225 h 639192"/>
              <a:gd name="connsiteX23" fmla="*/ 1384917 w 3653484"/>
              <a:gd name="connsiteY23" fmla="*/ 35510 h 639192"/>
              <a:gd name="connsiteX24" fmla="*/ 1562470 w 3653484"/>
              <a:gd name="connsiteY24" fmla="*/ 26633 h 639192"/>
              <a:gd name="connsiteX25" fmla="*/ 1674921 w 3653484"/>
              <a:gd name="connsiteY25" fmla="*/ 32551 h 639192"/>
              <a:gd name="connsiteX26" fmla="*/ 1725227 w 3653484"/>
              <a:gd name="connsiteY26" fmla="*/ 38469 h 639192"/>
              <a:gd name="connsiteX27" fmla="*/ 1754820 w 3653484"/>
              <a:gd name="connsiteY27" fmla="*/ 59184 h 639192"/>
              <a:gd name="connsiteX28" fmla="*/ 1837679 w 3653484"/>
              <a:gd name="connsiteY28" fmla="*/ 103573 h 639192"/>
              <a:gd name="connsiteX29" fmla="*/ 1953088 w 3653484"/>
              <a:gd name="connsiteY29" fmla="*/ 112451 h 639192"/>
              <a:gd name="connsiteX30" fmla="*/ 1956047 w 3653484"/>
              <a:gd name="connsiteY30" fmla="*/ 242656 h 639192"/>
              <a:gd name="connsiteX31" fmla="*/ 1956047 w 3653484"/>
              <a:gd name="connsiteY31" fmla="*/ 269290 h 639192"/>
              <a:gd name="connsiteX32" fmla="*/ 2024109 w 3653484"/>
              <a:gd name="connsiteY32" fmla="*/ 284085 h 639192"/>
              <a:gd name="connsiteX33" fmla="*/ 2142478 w 3653484"/>
              <a:gd name="connsiteY33" fmla="*/ 295922 h 639192"/>
              <a:gd name="connsiteX34" fmla="*/ 2234213 w 3653484"/>
              <a:gd name="connsiteY34" fmla="*/ 322554 h 639192"/>
              <a:gd name="connsiteX35" fmla="*/ 2541972 w 3653484"/>
              <a:gd name="connsiteY35" fmla="*/ 319596 h 639192"/>
              <a:gd name="connsiteX36" fmla="*/ 2607076 w 3653484"/>
              <a:gd name="connsiteY36" fmla="*/ 417250 h 639192"/>
              <a:gd name="connsiteX37" fmla="*/ 3071674 w 3653484"/>
              <a:gd name="connsiteY37" fmla="*/ 195308 h 639192"/>
              <a:gd name="connsiteX38" fmla="*/ 3438618 w 3653484"/>
              <a:gd name="connsiteY38" fmla="*/ 180512 h 639192"/>
              <a:gd name="connsiteX39" fmla="*/ 3653484 w 3653484"/>
              <a:gd name="connsiteY39" fmla="*/ 144353 h 639192"/>
              <a:gd name="connsiteX0" fmla="*/ 0 w 3653484"/>
              <a:gd name="connsiteY0" fmla="*/ 639192 h 639192"/>
              <a:gd name="connsiteX1" fmla="*/ 41429 w 3653484"/>
              <a:gd name="connsiteY1" fmla="*/ 556334 h 639192"/>
              <a:gd name="connsiteX2" fmla="*/ 118369 w 3653484"/>
              <a:gd name="connsiteY2" fmla="*/ 550415 h 639192"/>
              <a:gd name="connsiteX3" fmla="*/ 174594 w 3653484"/>
              <a:gd name="connsiteY3" fmla="*/ 508986 h 639192"/>
              <a:gd name="connsiteX4" fmla="*/ 248575 w 3653484"/>
              <a:gd name="connsiteY4" fmla="*/ 334392 h 639192"/>
              <a:gd name="connsiteX5" fmla="*/ 325515 w 3653484"/>
              <a:gd name="connsiteY5" fmla="*/ 112450 h 639192"/>
              <a:gd name="connsiteX6" fmla="*/ 352148 w 3653484"/>
              <a:gd name="connsiteY6" fmla="*/ 79899 h 639192"/>
              <a:gd name="connsiteX7" fmla="*/ 429088 w 3653484"/>
              <a:gd name="connsiteY7" fmla="*/ 82858 h 639192"/>
              <a:gd name="connsiteX8" fmla="*/ 473476 w 3653484"/>
              <a:gd name="connsiteY8" fmla="*/ 53266 h 639192"/>
              <a:gd name="connsiteX9" fmla="*/ 494191 w 3653484"/>
              <a:gd name="connsiteY9" fmla="*/ 14796 h 639192"/>
              <a:gd name="connsiteX10" fmla="*/ 541538 w 3653484"/>
              <a:gd name="connsiteY10" fmla="*/ 0 h 639192"/>
              <a:gd name="connsiteX11" fmla="*/ 633274 w 3653484"/>
              <a:gd name="connsiteY11" fmla="*/ 2959 h 639192"/>
              <a:gd name="connsiteX12" fmla="*/ 677662 w 3653484"/>
              <a:gd name="connsiteY12" fmla="*/ 29592 h 639192"/>
              <a:gd name="connsiteX13" fmla="*/ 722051 w 3653484"/>
              <a:gd name="connsiteY13" fmla="*/ 162757 h 639192"/>
              <a:gd name="connsiteX14" fmla="*/ 766439 w 3653484"/>
              <a:gd name="connsiteY14" fmla="*/ 257452 h 639192"/>
              <a:gd name="connsiteX15" fmla="*/ 872971 w 3653484"/>
              <a:gd name="connsiteY15" fmla="*/ 257452 h 639192"/>
              <a:gd name="connsiteX16" fmla="*/ 938074 w 3653484"/>
              <a:gd name="connsiteY16" fmla="*/ 233778 h 639192"/>
              <a:gd name="connsiteX17" fmla="*/ 1038688 w 3653484"/>
              <a:gd name="connsiteY17" fmla="*/ 236737 h 639192"/>
              <a:gd name="connsiteX18" fmla="*/ 1094913 w 3653484"/>
              <a:gd name="connsiteY18" fmla="*/ 195308 h 639192"/>
              <a:gd name="connsiteX19" fmla="*/ 1151138 w 3653484"/>
              <a:gd name="connsiteY19" fmla="*/ 153879 h 639192"/>
              <a:gd name="connsiteX20" fmla="*/ 1248792 w 3653484"/>
              <a:gd name="connsiteY20" fmla="*/ 139083 h 639192"/>
              <a:gd name="connsiteX21" fmla="*/ 1302058 w 3653484"/>
              <a:gd name="connsiteY21" fmla="*/ 124287 h 639192"/>
              <a:gd name="connsiteX22" fmla="*/ 1358284 w 3653484"/>
              <a:gd name="connsiteY22" fmla="*/ 56225 h 639192"/>
              <a:gd name="connsiteX23" fmla="*/ 1384917 w 3653484"/>
              <a:gd name="connsiteY23" fmla="*/ 35510 h 639192"/>
              <a:gd name="connsiteX24" fmla="*/ 1562470 w 3653484"/>
              <a:gd name="connsiteY24" fmla="*/ 26633 h 639192"/>
              <a:gd name="connsiteX25" fmla="*/ 1674921 w 3653484"/>
              <a:gd name="connsiteY25" fmla="*/ 32551 h 639192"/>
              <a:gd name="connsiteX26" fmla="*/ 1725227 w 3653484"/>
              <a:gd name="connsiteY26" fmla="*/ 38469 h 639192"/>
              <a:gd name="connsiteX27" fmla="*/ 1754820 w 3653484"/>
              <a:gd name="connsiteY27" fmla="*/ 59184 h 639192"/>
              <a:gd name="connsiteX28" fmla="*/ 1837679 w 3653484"/>
              <a:gd name="connsiteY28" fmla="*/ 103573 h 639192"/>
              <a:gd name="connsiteX29" fmla="*/ 1953088 w 3653484"/>
              <a:gd name="connsiteY29" fmla="*/ 112451 h 639192"/>
              <a:gd name="connsiteX30" fmla="*/ 1956047 w 3653484"/>
              <a:gd name="connsiteY30" fmla="*/ 242656 h 639192"/>
              <a:gd name="connsiteX31" fmla="*/ 1956047 w 3653484"/>
              <a:gd name="connsiteY31" fmla="*/ 269290 h 639192"/>
              <a:gd name="connsiteX32" fmla="*/ 2024109 w 3653484"/>
              <a:gd name="connsiteY32" fmla="*/ 284085 h 639192"/>
              <a:gd name="connsiteX33" fmla="*/ 2142478 w 3653484"/>
              <a:gd name="connsiteY33" fmla="*/ 295922 h 639192"/>
              <a:gd name="connsiteX34" fmla="*/ 2234213 w 3653484"/>
              <a:gd name="connsiteY34" fmla="*/ 322554 h 639192"/>
              <a:gd name="connsiteX35" fmla="*/ 2541972 w 3653484"/>
              <a:gd name="connsiteY35" fmla="*/ 319596 h 639192"/>
              <a:gd name="connsiteX36" fmla="*/ 2944427 w 3653484"/>
              <a:gd name="connsiteY36" fmla="*/ 210104 h 639192"/>
              <a:gd name="connsiteX37" fmla="*/ 3071674 w 3653484"/>
              <a:gd name="connsiteY37" fmla="*/ 195308 h 639192"/>
              <a:gd name="connsiteX38" fmla="*/ 3438618 w 3653484"/>
              <a:gd name="connsiteY38" fmla="*/ 180512 h 639192"/>
              <a:gd name="connsiteX39" fmla="*/ 3653484 w 3653484"/>
              <a:gd name="connsiteY39" fmla="*/ 144353 h 639192"/>
              <a:gd name="connsiteX0" fmla="*/ 0 w 3653484"/>
              <a:gd name="connsiteY0" fmla="*/ 639192 h 639192"/>
              <a:gd name="connsiteX1" fmla="*/ 41429 w 3653484"/>
              <a:gd name="connsiteY1" fmla="*/ 556334 h 639192"/>
              <a:gd name="connsiteX2" fmla="*/ 118369 w 3653484"/>
              <a:gd name="connsiteY2" fmla="*/ 550415 h 639192"/>
              <a:gd name="connsiteX3" fmla="*/ 174594 w 3653484"/>
              <a:gd name="connsiteY3" fmla="*/ 508986 h 639192"/>
              <a:gd name="connsiteX4" fmla="*/ 248575 w 3653484"/>
              <a:gd name="connsiteY4" fmla="*/ 334392 h 639192"/>
              <a:gd name="connsiteX5" fmla="*/ 325515 w 3653484"/>
              <a:gd name="connsiteY5" fmla="*/ 112450 h 639192"/>
              <a:gd name="connsiteX6" fmla="*/ 352148 w 3653484"/>
              <a:gd name="connsiteY6" fmla="*/ 79899 h 639192"/>
              <a:gd name="connsiteX7" fmla="*/ 429088 w 3653484"/>
              <a:gd name="connsiteY7" fmla="*/ 82858 h 639192"/>
              <a:gd name="connsiteX8" fmla="*/ 473476 w 3653484"/>
              <a:gd name="connsiteY8" fmla="*/ 53266 h 639192"/>
              <a:gd name="connsiteX9" fmla="*/ 494191 w 3653484"/>
              <a:gd name="connsiteY9" fmla="*/ 14796 h 639192"/>
              <a:gd name="connsiteX10" fmla="*/ 541538 w 3653484"/>
              <a:gd name="connsiteY10" fmla="*/ 0 h 639192"/>
              <a:gd name="connsiteX11" fmla="*/ 633274 w 3653484"/>
              <a:gd name="connsiteY11" fmla="*/ 2959 h 639192"/>
              <a:gd name="connsiteX12" fmla="*/ 677662 w 3653484"/>
              <a:gd name="connsiteY12" fmla="*/ 29592 h 639192"/>
              <a:gd name="connsiteX13" fmla="*/ 722051 w 3653484"/>
              <a:gd name="connsiteY13" fmla="*/ 162757 h 639192"/>
              <a:gd name="connsiteX14" fmla="*/ 766439 w 3653484"/>
              <a:gd name="connsiteY14" fmla="*/ 257452 h 639192"/>
              <a:gd name="connsiteX15" fmla="*/ 872971 w 3653484"/>
              <a:gd name="connsiteY15" fmla="*/ 257452 h 639192"/>
              <a:gd name="connsiteX16" fmla="*/ 938074 w 3653484"/>
              <a:gd name="connsiteY16" fmla="*/ 233778 h 639192"/>
              <a:gd name="connsiteX17" fmla="*/ 1038688 w 3653484"/>
              <a:gd name="connsiteY17" fmla="*/ 236737 h 639192"/>
              <a:gd name="connsiteX18" fmla="*/ 1094913 w 3653484"/>
              <a:gd name="connsiteY18" fmla="*/ 195308 h 639192"/>
              <a:gd name="connsiteX19" fmla="*/ 1151138 w 3653484"/>
              <a:gd name="connsiteY19" fmla="*/ 153879 h 639192"/>
              <a:gd name="connsiteX20" fmla="*/ 1248792 w 3653484"/>
              <a:gd name="connsiteY20" fmla="*/ 139083 h 639192"/>
              <a:gd name="connsiteX21" fmla="*/ 1302058 w 3653484"/>
              <a:gd name="connsiteY21" fmla="*/ 124287 h 639192"/>
              <a:gd name="connsiteX22" fmla="*/ 1358284 w 3653484"/>
              <a:gd name="connsiteY22" fmla="*/ 56225 h 639192"/>
              <a:gd name="connsiteX23" fmla="*/ 1384917 w 3653484"/>
              <a:gd name="connsiteY23" fmla="*/ 35510 h 639192"/>
              <a:gd name="connsiteX24" fmla="*/ 1562470 w 3653484"/>
              <a:gd name="connsiteY24" fmla="*/ 26633 h 639192"/>
              <a:gd name="connsiteX25" fmla="*/ 1674921 w 3653484"/>
              <a:gd name="connsiteY25" fmla="*/ 32551 h 639192"/>
              <a:gd name="connsiteX26" fmla="*/ 1725227 w 3653484"/>
              <a:gd name="connsiteY26" fmla="*/ 38469 h 639192"/>
              <a:gd name="connsiteX27" fmla="*/ 1754820 w 3653484"/>
              <a:gd name="connsiteY27" fmla="*/ 59184 h 639192"/>
              <a:gd name="connsiteX28" fmla="*/ 1837679 w 3653484"/>
              <a:gd name="connsiteY28" fmla="*/ 103573 h 639192"/>
              <a:gd name="connsiteX29" fmla="*/ 1953088 w 3653484"/>
              <a:gd name="connsiteY29" fmla="*/ 112451 h 639192"/>
              <a:gd name="connsiteX30" fmla="*/ 1956047 w 3653484"/>
              <a:gd name="connsiteY30" fmla="*/ 242656 h 639192"/>
              <a:gd name="connsiteX31" fmla="*/ 1956047 w 3653484"/>
              <a:gd name="connsiteY31" fmla="*/ 269290 h 639192"/>
              <a:gd name="connsiteX32" fmla="*/ 2024109 w 3653484"/>
              <a:gd name="connsiteY32" fmla="*/ 284085 h 639192"/>
              <a:gd name="connsiteX33" fmla="*/ 2142478 w 3653484"/>
              <a:gd name="connsiteY33" fmla="*/ 295922 h 639192"/>
              <a:gd name="connsiteX34" fmla="*/ 2234213 w 3653484"/>
              <a:gd name="connsiteY34" fmla="*/ 322554 h 639192"/>
              <a:gd name="connsiteX35" fmla="*/ 2636667 w 3653484"/>
              <a:gd name="connsiteY35" fmla="*/ 251534 h 639192"/>
              <a:gd name="connsiteX36" fmla="*/ 2944427 w 3653484"/>
              <a:gd name="connsiteY36" fmla="*/ 210104 h 639192"/>
              <a:gd name="connsiteX37" fmla="*/ 3071674 w 3653484"/>
              <a:gd name="connsiteY37" fmla="*/ 195308 h 639192"/>
              <a:gd name="connsiteX38" fmla="*/ 3438618 w 3653484"/>
              <a:gd name="connsiteY38" fmla="*/ 180512 h 639192"/>
              <a:gd name="connsiteX39" fmla="*/ 3653484 w 3653484"/>
              <a:gd name="connsiteY39" fmla="*/ 144353 h 639192"/>
              <a:gd name="connsiteX0" fmla="*/ 0 w 3653484"/>
              <a:gd name="connsiteY0" fmla="*/ 639192 h 639192"/>
              <a:gd name="connsiteX1" fmla="*/ 41429 w 3653484"/>
              <a:gd name="connsiteY1" fmla="*/ 556334 h 639192"/>
              <a:gd name="connsiteX2" fmla="*/ 118369 w 3653484"/>
              <a:gd name="connsiteY2" fmla="*/ 550415 h 639192"/>
              <a:gd name="connsiteX3" fmla="*/ 174594 w 3653484"/>
              <a:gd name="connsiteY3" fmla="*/ 508986 h 639192"/>
              <a:gd name="connsiteX4" fmla="*/ 248575 w 3653484"/>
              <a:gd name="connsiteY4" fmla="*/ 334392 h 639192"/>
              <a:gd name="connsiteX5" fmla="*/ 325515 w 3653484"/>
              <a:gd name="connsiteY5" fmla="*/ 112450 h 639192"/>
              <a:gd name="connsiteX6" fmla="*/ 352148 w 3653484"/>
              <a:gd name="connsiteY6" fmla="*/ 79899 h 639192"/>
              <a:gd name="connsiteX7" fmla="*/ 429088 w 3653484"/>
              <a:gd name="connsiteY7" fmla="*/ 82858 h 639192"/>
              <a:gd name="connsiteX8" fmla="*/ 473476 w 3653484"/>
              <a:gd name="connsiteY8" fmla="*/ 53266 h 639192"/>
              <a:gd name="connsiteX9" fmla="*/ 494191 w 3653484"/>
              <a:gd name="connsiteY9" fmla="*/ 14796 h 639192"/>
              <a:gd name="connsiteX10" fmla="*/ 541538 w 3653484"/>
              <a:gd name="connsiteY10" fmla="*/ 0 h 639192"/>
              <a:gd name="connsiteX11" fmla="*/ 633274 w 3653484"/>
              <a:gd name="connsiteY11" fmla="*/ 2959 h 639192"/>
              <a:gd name="connsiteX12" fmla="*/ 677662 w 3653484"/>
              <a:gd name="connsiteY12" fmla="*/ 29592 h 639192"/>
              <a:gd name="connsiteX13" fmla="*/ 722051 w 3653484"/>
              <a:gd name="connsiteY13" fmla="*/ 162757 h 639192"/>
              <a:gd name="connsiteX14" fmla="*/ 766439 w 3653484"/>
              <a:gd name="connsiteY14" fmla="*/ 257452 h 639192"/>
              <a:gd name="connsiteX15" fmla="*/ 872971 w 3653484"/>
              <a:gd name="connsiteY15" fmla="*/ 257452 h 639192"/>
              <a:gd name="connsiteX16" fmla="*/ 938074 w 3653484"/>
              <a:gd name="connsiteY16" fmla="*/ 233778 h 639192"/>
              <a:gd name="connsiteX17" fmla="*/ 1038688 w 3653484"/>
              <a:gd name="connsiteY17" fmla="*/ 236737 h 639192"/>
              <a:gd name="connsiteX18" fmla="*/ 1094913 w 3653484"/>
              <a:gd name="connsiteY18" fmla="*/ 195308 h 639192"/>
              <a:gd name="connsiteX19" fmla="*/ 1151138 w 3653484"/>
              <a:gd name="connsiteY19" fmla="*/ 153879 h 639192"/>
              <a:gd name="connsiteX20" fmla="*/ 1248792 w 3653484"/>
              <a:gd name="connsiteY20" fmla="*/ 139083 h 639192"/>
              <a:gd name="connsiteX21" fmla="*/ 1302058 w 3653484"/>
              <a:gd name="connsiteY21" fmla="*/ 124287 h 639192"/>
              <a:gd name="connsiteX22" fmla="*/ 1358284 w 3653484"/>
              <a:gd name="connsiteY22" fmla="*/ 56225 h 639192"/>
              <a:gd name="connsiteX23" fmla="*/ 1384917 w 3653484"/>
              <a:gd name="connsiteY23" fmla="*/ 35510 h 639192"/>
              <a:gd name="connsiteX24" fmla="*/ 1562470 w 3653484"/>
              <a:gd name="connsiteY24" fmla="*/ 26633 h 639192"/>
              <a:gd name="connsiteX25" fmla="*/ 1674921 w 3653484"/>
              <a:gd name="connsiteY25" fmla="*/ 32551 h 639192"/>
              <a:gd name="connsiteX26" fmla="*/ 1725227 w 3653484"/>
              <a:gd name="connsiteY26" fmla="*/ 38469 h 639192"/>
              <a:gd name="connsiteX27" fmla="*/ 1754820 w 3653484"/>
              <a:gd name="connsiteY27" fmla="*/ 59184 h 639192"/>
              <a:gd name="connsiteX28" fmla="*/ 1837679 w 3653484"/>
              <a:gd name="connsiteY28" fmla="*/ 103573 h 639192"/>
              <a:gd name="connsiteX29" fmla="*/ 1953088 w 3653484"/>
              <a:gd name="connsiteY29" fmla="*/ 112451 h 639192"/>
              <a:gd name="connsiteX30" fmla="*/ 1956047 w 3653484"/>
              <a:gd name="connsiteY30" fmla="*/ 242656 h 639192"/>
              <a:gd name="connsiteX31" fmla="*/ 1956047 w 3653484"/>
              <a:gd name="connsiteY31" fmla="*/ 269290 h 639192"/>
              <a:gd name="connsiteX32" fmla="*/ 2024109 w 3653484"/>
              <a:gd name="connsiteY32" fmla="*/ 284085 h 639192"/>
              <a:gd name="connsiteX33" fmla="*/ 2142478 w 3653484"/>
              <a:gd name="connsiteY33" fmla="*/ 295922 h 639192"/>
              <a:gd name="connsiteX34" fmla="*/ 2382174 w 3653484"/>
              <a:gd name="connsiteY34" fmla="*/ 233777 h 639192"/>
              <a:gd name="connsiteX35" fmla="*/ 2636667 w 3653484"/>
              <a:gd name="connsiteY35" fmla="*/ 251534 h 639192"/>
              <a:gd name="connsiteX36" fmla="*/ 2944427 w 3653484"/>
              <a:gd name="connsiteY36" fmla="*/ 210104 h 639192"/>
              <a:gd name="connsiteX37" fmla="*/ 3071674 w 3653484"/>
              <a:gd name="connsiteY37" fmla="*/ 195308 h 639192"/>
              <a:gd name="connsiteX38" fmla="*/ 3438618 w 3653484"/>
              <a:gd name="connsiteY38" fmla="*/ 180512 h 639192"/>
              <a:gd name="connsiteX39" fmla="*/ 3653484 w 3653484"/>
              <a:gd name="connsiteY39" fmla="*/ 144353 h 639192"/>
              <a:gd name="connsiteX0" fmla="*/ 0 w 3653484"/>
              <a:gd name="connsiteY0" fmla="*/ 639192 h 639192"/>
              <a:gd name="connsiteX1" fmla="*/ 41429 w 3653484"/>
              <a:gd name="connsiteY1" fmla="*/ 556334 h 639192"/>
              <a:gd name="connsiteX2" fmla="*/ 118369 w 3653484"/>
              <a:gd name="connsiteY2" fmla="*/ 550415 h 639192"/>
              <a:gd name="connsiteX3" fmla="*/ 174594 w 3653484"/>
              <a:gd name="connsiteY3" fmla="*/ 508986 h 639192"/>
              <a:gd name="connsiteX4" fmla="*/ 248575 w 3653484"/>
              <a:gd name="connsiteY4" fmla="*/ 334392 h 639192"/>
              <a:gd name="connsiteX5" fmla="*/ 325515 w 3653484"/>
              <a:gd name="connsiteY5" fmla="*/ 112450 h 639192"/>
              <a:gd name="connsiteX6" fmla="*/ 352148 w 3653484"/>
              <a:gd name="connsiteY6" fmla="*/ 79899 h 639192"/>
              <a:gd name="connsiteX7" fmla="*/ 429088 w 3653484"/>
              <a:gd name="connsiteY7" fmla="*/ 82858 h 639192"/>
              <a:gd name="connsiteX8" fmla="*/ 473476 w 3653484"/>
              <a:gd name="connsiteY8" fmla="*/ 53266 h 639192"/>
              <a:gd name="connsiteX9" fmla="*/ 494191 w 3653484"/>
              <a:gd name="connsiteY9" fmla="*/ 14796 h 639192"/>
              <a:gd name="connsiteX10" fmla="*/ 541538 w 3653484"/>
              <a:gd name="connsiteY10" fmla="*/ 0 h 639192"/>
              <a:gd name="connsiteX11" fmla="*/ 633274 w 3653484"/>
              <a:gd name="connsiteY11" fmla="*/ 2959 h 639192"/>
              <a:gd name="connsiteX12" fmla="*/ 677662 w 3653484"/>
              <a:gd name="connsiteY12" fmla="*/ 29592 h 639192"/>
              <a:gd name="connsiteX13" fmla="*/ 722051 w 3653484"/>
              <a:gd name="connsiteY13" fmla="*/ 162757 h 639192"/>
              <a:gd name="connsiteX14" fmla="*/ 766439 w 3653484"/>
              <a:gd name="connsiteY14" fmla="*/ 257452 h 639192"/>
              <a:gd name="connsiteX15" fmla="*/ 872971 w 3653484"/>
              <a:gd name="connsiteY15" fmla="*/ 257452 h 639192"/>
              <a:gd name="connsiteX16" fmla="*/ 938074 w 3653484"/>
              <a:gd name="connsiteY16" fmla="*/ 233778 h 639192"/>
              <a:gd name="connsiteX17" fmla="*/ 1038688 w 3653484"/>
              <a:gd name="connsiteY17" fmla="*/ 236737 h 639192"/>
              <a:gd name="connsiteX18" fmla="*/ 1094913 w 3653484"/>
              <a:gd name="connsiteY18" fmla="*/ 195308 h 639192"/>
              <a:gd name="connsiteX19" fmla="*/ 1151138 w 3653484"/>
              <a:gd name="connsiteY19" fmla="*/ 153879 h 639192"/>
              <a:gd name="connsiteX20" fmla="*/ 1248792 w 3653484"/>
              <a:gd name="connsiteY20" fmla="*/ 139083 h 639192"/>
              <a:gd name="connsiteX21" fmla="*/ 1302058 w 3653484"/>
              <a:gd name="connsiteY21" fmla="*/ 124287 h 639192"/>
              <a:gd name="connsiteX22" fmla="*/ 1358284 w 3653484"/>
              <a:gd name="connsiteY22" fmla="*/ 56225 h 639192"/>
              <a:gd name="connsiteX23" fmla="*/ 1384917 w 3653484"/>
              <a:gd name="connsiteY23" fmla="*/ 35510 h 639192"/>
              <a:gd name="connsiteX24" fmla="*/ 1562470 w 3653484"/>
              <a:gd name="connsiteY24" fmla="*/ 26633 h 639192"/>
              <a:gd name="connsiteX25" fmla="*/ 1674921 w 3653484"/>
              <a:gd name="connsiteY25" fmla="*/ 32551 h 639192"/>
              <a:gd name="connsiteX26" fmla="*/ 1725227 w 3653484"/>
              <a:gd name="connsiteY26" fmla="*/ 38469 h 639192"/>
              <a:gd name="connsiteX27" fmla="*/ 1754820 w 3653484"/>
              <a:gd name="connsiteY27" fmla="*/ 59184 h 639192"/>
              <a:gd name="connsiteX28" fmla="*/ 1837679 w 3653484"/>
              <a:gd name="connsiteY28" fmla="*/ 103573 h 639192"/>
              <a:gd name="connsiteX29" fmla="*/ 1953088 w 3653484"/>
              <a:gd name="connsiteY29" fmla="*/ 112451 h 639192"/>
              <a:gd name="connsiteX30" fmla="*/ 1956047 w 3653484"/>
              <a:gd name="connsiteY30" fmla="*/ 242656 h 639192"/>
              <a:gd name="connsiteX31" fmla="*/ 1956047 w 3653484"/>
              <a:gd name="connsiteY31" fmla="*/ 269290 h 639192"/>
              <a:gd name="connsiteX32" fmla="*/ 2024109 w 3653484"/>
              <a:gd name="connsiteY32" fmla="*/ 284085 h 639192"/>
              <a:gd name="connsiteX33" fmla="*/ 2142478 w 3653484"/>
              <a:gd name="connsiteY33" fmla="*/ 295922 h 639192"/>
              <a:gd name="connsiteX34" fmla="*/ 2382174 w 3653484"/>
              <a:gd name="connsiteY34" fmla="*/ 233777 h 639192"/>
              <a:gd name="connsiteX35" fmla="*/ 2636667 w 3653484"/>
              <a:gd name="connsiteY35" fmla="*/ 251534 h 639192"/>
              <a:gd name="connsiteX36" fmla="*/ 2944427 w 3653484"/>
              <a:gd name="connsiteY36" fmla="*/ 210104 h 639192"/>
              <a:gd name="connsiteX37" fmla="*/ 3071674 w 3653484"/>
              <a:gd name="connsiteY37" fmla="*/ 195308 h 639192"/>
              <a:gd name="connsiteX38" fmla="*/ 3438618 w 3653484"/>
              <a:gd name="connsiteY38" fmla="*/ 180512 h 639192"/>
              <a:gd name="connsiteX39" fmla="*/ 3653484 w 3653484"/>
              <a:gd name="connsiteY39" fmla="*/ 144353 h 639192"/>
              <a:gd name="connsiteX0" fmla="*/ 0 w 3653484"/>
              <a:gd name="connsiteY0" fmla="*/ 639192 h 639192"/>
              <a:gd name="connsiteX1" fmla="*/ 41429 w 3653484"/>
              <a:gd name="connsiteY1" fmla="*/ 556334 h 639192"/>
              <a:gd name="connsiteX2" fmla="*/ 118369 w 3653484"/>
              <a:gd name="connsiteY2" fmla="*/ 550415 h 639192"/>
              <a:gd name="connsiteX3" fmla="*/ 174594 w 3653484"/>
              <a:gd name="connsiteY3" fmla="*/ 508986 h 639192"/>
              <a:gd name="connsiteX4" fmla="*/ 248575 w 3653484"/>
              <a:gd name="connsiteY4" fmla="*/ 334392 h 639192"/>
              <a:gd name="connsiteX5" fmla="*/ 325515 w 3653484"/>
              <a:gd name="connsiteY5" fmla="*/ 112450 h 639192"/>
              <a:gd name="connsiteX6" fmla="*/ 352148 w 3653484"/>
              <a:gd name="connsiteY6" fmla="*/ 79899 h 639192"/>
              <a:gd name="connsiteX7" fmla="*/ 429088 w 3653484"/>
              <a:gd name="connsiteY7" fmla="*/ 82858 h 639192"/>
              <a:gd name="connsiteX8" fmla="*/ 473476 w 3653484"/>
              <a:gd name="connsiteY8" fmla="*/ 53266 h 639192"/>
              <a:gd name="connsiteX9" fmla="*/ 494191 w 3653484"/>
              <a:gd name="connsiteY9" fmla="*/ 14796 h 639192"/>
              <a:gd name="connsiteX10" fmla="*/ 541538 w 3653484"/>
              <a:gd name="connsiteY10" fmla="*/ 0 h 639192"/>
              <a:gd name="connsiteX11" fmla="*/ 633274 w 3653484"/>
              <a:gd name="connsiteY11" fmla="*/ 2959 h 639192"/>
              <a:gd name="connsiteX12" fmla="*/ 677662 w 3653484"/>
              <a:gd name="connsiteY12" fmla="*/ 29592 h 639192"/>
              <a:gd name="connsiteX13" fmla="*/ 722051 w 3653484"/>
              <a:gd name="connsiteY13" fmla="*/ 162757 h 639192"/>
              <a:gd name="connsiteX14" fmla="*/ 766439 w 3653484"/>
              <a:gd name="connsiteY14" fmla="*/ 257452 h 639192"/>
              <a:gd name="connsiteX15" fmla="*/ 872971 w 3653484"/>
              <a:gd name="connsiteY15" fmla="*/ 257452 h 639192"/>
              <a:gd name="connsiteX16" fmla="*/ 938074 w 3653484"/>
              <a:gd name="connsiteY16" fmla="*/ 233778 h 639192"/>
              <a:gd name="connsiteX17" fmla="*/ 1038688 w 3653484"/>
              <a:gd name="connsiteY17" fmla="*/ 236737 h 639192"/>
              <a:gd name="connsiteX18" fmla="*/ 1094913 w 3653484"/>
              <a:gd name="connsiteY18" fmla="*/ 195308 h 639192"/>
              <a:gd name="connsiteX19" fmla="*/ 1151138 w 3653484"/>
              <a:gd name="connsiteY19" fmla="*/ 153879 h 639192"/>
              <a:gd name="connsiteX20" fmla="*/ 1248792 w 3653484"/>
              <a:gd name="connsiteY20" fmla="*/ 139083 h 639192"/>
              <a:gd name="connsiteX21" fmla="*/ 1302058 w 3653484"/>
              <a:gd name="connsiteY21" fmla="*/ 124287 h 639192"/>
              <a:gd name="connsiteX22" fmla="*/ 1358284 w 3653484"/>
              <a:gd name="connsiteY22" fmla="*/ 56225 h 639192"/>
              <a:gd name="connsiteX23" fmla="*/ 1384917 w 3653484"/>
              <a:gd name="connsiteY23" fmla="*/ 35510 h 639192"/>
              <a:gd name="connsiteX24" fmla="*/ 1562470 w 3653484"/>
              <a:gd name="connsiteY24" fmla="*/ 26633 h 639192"/>
              <a:gd name="connsiteX25" fmla="*/ 1674921 w 3653484"/>
              <a:gd name="connsiteY25" fmla="*/ 32551 h 639192"/>
              <a:gd name="connsiteX26" fmla="*/ 1725227 w 3653484"/>
              <a:gd name="connsiteY26" fmla="*/ 38469 h 639192"/>
              <a:gd name="connsiteX27" fmla="*/ 1754820 w 3653484"/>
              <a:gd name="connsiteY27" fmla="*/ 59184 h 639192"/>
              <a:gd name="connsiteX28" fmla="*/ 1837679 w 3653484"/>
              <a:gd name="connsiteY28" fmla="*/ 103573 h 639192"/>
              <a:gd name="connsiteX29" fmla="*/ 1953088 w 3653484"/>
              <a:gd name="connsiteY29" fmla="*/ 112451 h 639192"/>
              <a:gd name="connsiteX30" fmla="*/ 1956047 w 3653484"/>
              <a:gd name="connsiteY30" fmla="*/ 242656 h 639192"/>
              <a:gd name="connsiteX31" fmla="*/ 1956047 w 3653484"/>
              <a:gd name="connsiteY31" fmla="*/ 269290 h 639192"/>
              <a:gd name="connsiteX32" fmla="*/ 2024109 w 3653484"/>
              <a:gd name="connsiteY32" fmla="*/ 284085 h 639192"/>
              <a:gd name="connsiteX33" fmla="*/ 2142478 w 3653484"/>
              <a:gd name="connsiteY33" fmla="*/ 295922 h 639192"/>
              <a:gd name="connsiteX34" fmla="*/ 2382174 w 3653484"/>
              <a:gd name="connsiteY34" fmla="*/ 233777 h 639192"/>
              <a:gd name="connsiteX35" fmla="*/ 2636667 w 3653484"/>
              <a:gd name="connsiteY35" fmla="*/ 251534 h 639192"/>
              <a:gd name="connsiteX36" fmla="*/ 2944427 w 3653484"/>
              <a:gd name="connsiteY36" fmla="*/ 210104 h 639192"/>
              <a:gd name="connsiteX37" fmla="*/ 3071674 w 3653484"/>
              <a:gd name="connsiteY37" fmla="*/ 195308 h 639192"/>
              <a:gd name="connsiteX38" fmla="*/ 3438618 w 3653484"/>
              <a:gd name="connsiteY38" fmla="*/ 180512 h 639192"/>
              <a:gd name="connsiteX39" fmla="*/ 3653484 w 3653484"/>
              <a:gd name="connsiteY39" fmla="*/ 144353 h 639192"/>
              <a:gd name="connsiteX0" fmla="*/ 0 w 3653484"/>
              <a:gd name="connsiteY0" fmla="*/ 639192 h 639192"/>
              <a:gd name="connsiteX1" fmla="*/ 41429 w 3653484"/>
              <a:gd name="connsiteY1" fmla="*/ 556334 h 639192"/>
              <a:gd name="connsiteX2" fmla="*/ 118369 w 3653484"/>
              <a:gd name="connsiteY2" fmla="*/ 550415 h 639192"/>
              <a:gd name="connsiteX3" fmla="*/ 174594 w 3653484"/>
              <a:gd name="connsiteY3" fmla="*/ 508986 h 639192"/>
              <a:gd name="connsiteX4" fmla="*/ 248575 w 3653484"/>
              <a:gd name="connsiteY4" fmla="*/ 334392 h 639192"/>
              <a:gd name="connsiteX5" fmla="*/ 325515 w 3653484"/>
              <a:gd name="connsiteY5" fmla="*/ 112450 h 639192"/>
              <a:gd name="connsiteX6" fmla="*/ 352148 w 3653484"/>
              <a:gd name="connsiteY6" fmla="*/ 79899 h 639192"/>
              <a:gd name="connsiteX7" fmla="*/ 429088 w 3653484"/>
              <a:gd name="connsiteY7" fmla="*/ 82858 h 639192"/>
              <a:gd name="connsiteX8" fmla="*/ 473476 w 3653484"/>
              <a:gd name="connsiteY8" fmla="*/ 53266 h 639192"/>
              <a:gd name="connsiteX9" fmla="*/ 494191 w 3653484"/>
              <a:gd name="connsiteY9" fmla="*/ 14796 h 639192"/>
              <a:gd name="connsiteX10" fmla="*/ 541538 w 3653484"/>
              <a:gd name="connsiteY10" fmla="*/ 0 h 639192"/>
              <a:gd name="connsiteX11" fmla="*/ 633274 w 3653484"/>
              <a:gd name="connsiteY11" fmla="*/ 2959 h 639192"/>
              <a:gd name="connsiteX12" fmla="*/ 677662 w 3653484"/>
              <a:gd name="connsiteY12" fmla="*/ 29592 h 639192"/>
              <a:gd name="connsiteX13" fmla="*/ 722051 w 3653484"/>
              <a:gd name="connsiteY13" fmla="*/ 162757 h 639192"/>
              <a:gd name="connsiteX14" fmla="*/ 766439 w 3653484"/>
              <a:gd name="connsiteY14" fmla="*/ 257452 h 639192"/>
              <a:gd name="connsiteX15" fmla="*/ 872971 w 3653484"/>
              <a:gd name="connsiteY15" fmla="*/ 257452 h 639192"/>
              <a:gd name="connsiteX16" fmla="*/ 938074 w 3653484"/>
              <a:gd name="connsiteY16" fmla="*/ 233778 h 639192"/>
              <a:gd name="connsiteX17" fmla="*/ 1038688 w 3653484"/>
              <a:gd name="connsiteY17" fmla="*/ 236737 h 639192"/>
              <a:gd name="connsiteX18" fmla="*/ 1094913 w 3653484"/>
              <a:gd name="connsiteY18" fmla="*/ 195308 h 639192"/>
              <a:gd name="connsiteX19" fmla="*/ 1151138 w 3653484"/>
              <a:gd name="connsiteY19" fmla="*/ 153879 h 639192"/>
              <a:gd name="connsiteX20" fmla="*/ 1248792 w 3653484"/>
              <a:gd name="connsiteY20" fmla="*/ 139083 h 639192"/>
              <a:gd name="connsiteX21" fmla="*/ 1302058 w 3653484"/>
              <a:gd name="connsiteY21" fmla="*/ 124287 h 639192"/>
              <a:gd name="connsiteX22" fmla="*/ 1358284 w 3653484"/>
              <a:gd name="connsiteY22" fmla="*/ 56225 h 639192"/>
              <a:gd name="connsiteX23" fmla="*/ 1384917 w 3653484"/>
              <a:gd name="connsiteY23" fmla="*/ 35510 h 639192"/>
              <a:gd name="connsiteX24" fmla="*/ 1562470 w 3653484"/>
              <a:gd name="connsiteY24" fmla="*/ 26633 h 639192"/>
              <a:gd name="connsiteX25" fmla="*/ 1674921 w 3653484"/>
              <a:gd name="connsiteY25" fmla="*/ 32551 h 639192"/>
              <a:gd name="connsiteX26" fmla="*/ 1725227 w 3653484"/>
              <a:gd name="connsiteY26" fmla="*/ 38469 h 639192"/>
              <a:gd name="connsiteX27" fmla="*/ 1754820 w 3653484"/>
              <a:gd name="connsiteY27" fmla="*/ 59184 h 639192"/>
              <a:gd name="connsiteX28" fmla="*/ 1837679 w 3653484"/>
              <a:gd name="connsiteY28" fmla="*/ 103573 h 639192"/>
              <a:gd name="connsiteX29" fmla="*/ 1953088 w 3653484"/>
              <a:gd name="connsiteY29" fmla="*/ 112451 h 639192"/>
              <a:gd name="connsiteX30" fmla="*/ 1956047 w 3653484"/>
              <a:gd name="connsiteY30" fmla="*/ 242656 h 639192"/>
              <a:gd name="connsiteX31" fmla="*/ 1956047 w 3653484"/>
              <a:gd name="connsiteY31" fmla="*/ 269290 h 639192"/>
              <a:gd name="connsiteX32" fmla="*/ 2024109 w 3653484"/>
              <a:gd name="connsiteY32" fmla="*/ 284085 h 639192"/>
              <a:gd name="connsiteX33" fmla="*/ 2305235 w 3653484"/>
              <a:gd name="connsiteY33" fmla="*/ 186430 h 639192"/>
              <a:gd name="connsiteX34" fmla="*/ 2382174 w 3653484"/>
              <a:gd name="connsiteY34" fmla="*/ 233777 h 639192"/>
              <a:gd name="connsiteX35" fmla="*/ 2636667 w 3653484"/>
              <a:gd name="connsiteY35" fmla="*/ 251534 h 639192"/>
              <a:gd name="connsiteX36" fmla="*/ 2944427 w 3653484"/>
              <a:gd name="connsiteY36" fmla="*/ 210104 h 639192"/>
              <a:gd name="connsiteX37" fmla="*/ 3071674 w 3653484"/>
              <a:gd name="connsiteY37" fmla="*/ 195308 h 639192"/>
              <a:gd name="connsiteX38" fmla="*/ 3438618 w 3653484"/>
              <a:gd name="connsiteY38" fmla="*/ 180512 h 639192"/>
              <a:gd name="connsiteX39" fmla="*/ 3653484 w 3653484"/>
              <a:gd name="connsiteY39" fmla="*/ 144353 h 639192"/>
              <a:gd name="connsiteX0" fmla="*/ 0 w 3653484"/>
              <a:gd name="connsiteY0" fmla="*/ 639192 h 639192"/>
              <a:gd name="connsiteX1" fmla="*/ 41429 w 3653484"/>
              <a:gd name="connsiteY1" fmla="*/ 556334 h 639192"/>
              <a:gd name="connsiteX2" fmla="*/ 118369 w 3653484"/>
              <a:gd name="connsiteY2" fmla="*/ 550415 h 639192"/>
              <a:gd name="connsiteX3" fmla="*/ 174594 w 3653484"/>
              <a:gd name="connsiteY3" fmla="*/ 508986 h 639192"/>
              <a:gd name="connsiteX4" fmla="*/ 248575 w 3653484"/>
              <a:gd name="connsiteY4" fmla="*/ 334392 h 639192"/>
              <a:gd name="connsiteX5" fmla="*/ 325515 w 3653484"/>
              <a:gd name="connsiteY5" fmla="*/ 112450 h 639192"/>
              <a:gd name="connsiteX6" fmla="*/ 352148 w 3653484"/>
              <a:gd name="connsiteY6" fmla="*/ 79899 h 639192"/>
              <a:gd name="connsiteX7" fmla="*/ 429088 w 3653484"/>
              <a:gd name="connsiteY7" fmla="*/ 82858 h 639192"/>
              <a:gd name="connsiteX8" fmla="*/ 473476 w 3653484"/>
              <a:gd name="connsiteY8" fmla="*/ 53266 h 639192"/>
              <a:gd name="connsiteX9" fmla="*/ 494191 w 3653484"/>
              <a:gd name="connsiteY9" fmla="*/ 14796 h 639192"/>
              <a:gd name="connsiteX10" fmla="*/ 541538 w 3653484"/>
              <a:gd name="connsiteY10" fmla="*/ 0 h 639192"/>
              <a:gd name="connsiteX11" fmla="*/ 633274 w 3653484"/>
              <a:gd name="connsiteY11" fmla="*/ 2959 h 639192"/>
              <a:gd name="connsiteX12" fmla="*/ 677662 w 3653484"/>
              <a:gd name="connsiteY12" fmla="*/ 29592 h 639192"/>
              <a:gd name="connsiteX13" fmla="*/ 722051 w 3653484"/>
              <a:gd name="connsiteY13" fmla="*/ 162757 h 639192"/>
              <a:gd name="connsiteX14" fmla="*/ 766439 w 3653484"/>
              <a:gd name="connsiteY14" fmla="*/ 257452 h 639192"/>
              <a:gd name="connsiteX15" fmla="*/ 872971 w 3653484"/>
              <a:gd name="connsiteY15" fmla="*/ 257452 h 639192"/>
              <a:gd name="connsiteX16" fmla="*/ 938074 w 3653484"/>
              <a:gd name="connsiteY16" fmla="*/ 233778 h 639192"/>
              <a:gd name="connsiteX17" fmla="*/ 1038688 w 3653484"/>
              <a:gd name="connsiteY17" fmla="*/ 236737 h 639192"/>
              <a:gd name="connsiteX18" fmla="*/ 1094913 w 3653484"/>
              <a:gd name="connsiteY18" fmla="*/ 195308 h 639192"/>
              <a:gd name="connsiteX19" fmla="*/ 1151138 w 3653484"/>
              <a:gd name="connsiteY19" fmla="*/ 153879 h 639192"/>
              <a:gd name="connsiteX20" fmla="*/ 1248792 w 3653484"/>
              <a:gd name="connsiteY20" fmla="*/ 139083 h 639192"/>
              <a:gd name="connsiteX21" fmla="*/ 1302058 w 3653484"/>
              <a:gd name="connsiteY21" fmla="*/ 124287 h 639192"/>
              <a:gd name="connsiteX22" fmla="*/ 1358284 w 3653484"/>
              <a:gd name="connsiteY22" fmla="*/ 56225 h 639192"/>
              <a:gd name="connsiteX23" fmla="*/ 1384917 w 3653484"/>
              <a:gd name="connsiteY23" fmla="*/ 35510 h 639192"/>
              <a:gd name="connsiteX24" fmla="*/ 1562470 w 3653484"/>
              <a:gd name="connsiteY24" fmla="*/ 26633 h 639192"/>
              <a:gd name="connsiteX25" fmla="*/ 1674921 w 3653484"/>
              <a:gd name="connsiteY25" fmla="*/ 32551 h 639192"/>
              <a:gd name="connsiteX26" fmla="*/ 1725227 w 3653484"/>
              <a:gd name="connsiteY26" fmla="*/ 38469 h 639192"/>
              <a:gd name="connsiteX27" fmla="*/ 1754820 w 3653484"/>
              <a:gd name="connsiteY27" fmla="*/ 59184 h 639192"/>
              <a:gd name="connsiteX28" fmla="*/ 1837679 w 3653484"/>
              <a:gd name="connsiteY28" fmla="*/ 103573 h 639192"/>
              <a:gd name="connsiteX29" fmla="*/ 1953088 w 3653484"/>
              <a:gd name="connsiteY29" fmla="*/ 112451 h 639192"/>
              <a:gd name="connsiteX30" fmla="*/ 1956047 w 3653484"/>
              <a:gd name="connsiteY30" fmla="*/ 242656 h 639192"/>
              <a:gd name="connsiteX31" fmla="*/ 1956047 w 3653484"/>
              <a:gd name="connsiteY31" fmla="*/ 269290 h 639192"/>
              <a:gd name="connsiteX32" fmla="*/ 2213499 w 3653484"/>
              <a:gd name="connsiteY32" fmla="*/ 195308 h 639192"/>
              <a:gd name="connsiteX33" fmla="*/ 2305235 w 3653484"/>
              <a:gd name="connsiteY33" fmla="*/ 186430 h 639192"/>
              <a:gd name="connsiteX34" fmla="*/ 2382174 w 3653484"/>
              <a:gd name="connsiteY34" fmla="*/ 233777 h 639192"/>
              <a:gd name="connsiteX35" fmla="*/ 2636667 w 3653484"/>
              <a:gd name="connsiteY35" fmla="*/ 251534 h 639192"/>
              <a:gd name="connsiteX36" fmla="*/ 2944427 w 3653484"/>
              <a:gd name="connsiteY36" fmla="*/ 210104 h 639192"/>
              <a:gd name="connsiteX37" fmla="*/ 3071674 w 3653484"/>
              <a:gd name="connsiteY37" fmla="*/ 195308 h 639192"/>
              <a:gd name="connsiteX38" fmla="*/ 3438618 w 3653484"/>
              <a:gd name="connsiteY38" fmla="*/ 180512 h 639192"/>
              <a:gd name="connsiteX39" fmla="*/ 3653484 w 3653484"/>
              <a:gd name="connsiteY39" fmla="*/ 144353 h 639192"/>
              <a:gd name="connsiteX0" fmla="*/ 0 w 3653484"/>
              <a:gd name="connsiteY0" fmla="*/ 639192 h 639192"/>
              <a:gd name="connsiteX1" fmla="*/ 41429 w 3653484"/>
              <a:gd name="connsiteY1" fmla="*/ 556334 h 639192"/>
              <a:gd name="connsiteX2" fmla="*/ 118369 w 3653484"/>
              <a:gd name="connsiteY2" fmla="*/ 550415 h 639192"/>
              <a:gd name="connsiteX3" fmla="*/ 174594 w 3653484"/>
              <a:gd name="connsiteY3" fmla="*/ 508986 h 639192"/>
              <a:gd name="connsiteX4" fmla="*/ 248575 w 3653484"/>
              <a:gd name="connsiteY4" fmla="*/ 334392 h 639192"/>
              <a:gd name="connsiteX5" fmla="*/ 325515 w 3653484"/>
              <a:gd name="connsiteY5" fmla="*/ 112450 h 639192"/>
              <a:gd name="connsiteX6" fmla="*/ 352148 w 3653484"/>
              <a:gd name="connsiteY6" fmla="*/ 79899 h 639192"/>
              <a:gd name="connsiteX7" fmla="*/ 429088 w 3653484"/>
              <a:gd name="connsiteY7" fmla="*/ 82858 h 639192"/>
              <a:gd name="connsiteX8" fmla="*/ 473476 w 3653484"/>
              <a:gd name="connsiteY8" fmla="*/ 53266 h 639192"/>
              <a:gd name="connsiteX9" fmla="*/ 494191 w 3653484"/>
              <a:gd name="connsiteY9" fmla="*/ 14796 h 639192"/>
              <a:gd name="connsiteX10" fmla="*/ 541538 w 3653484"/>
              <a:gd name="connsiteY10" fmla="*/ 0 h 639192"/>
              <a:gd name="connsiteX11" fmla="*/ 633274 w 3653484"/>
              <a:gd name="connsiteY11" fmla="*/ 2959 h 639192"/>
              <a:gd name="connsiteX12" fmla="*/ 677662 w 3653484"/>
              <a:gd name="connsiteY12" fmla="*/ 29592 h 639192"/>
              <a:gd name="connsiteX13" fmla="*/ 722051 w 3653484"/>
              <a:gd name="connsiteY13" fmla="*/ 162757 h 639192"/>
              <a:gd name="connsiteX14" fmla="*/ 766439 w 3653484"/>
              <a:gd name="connsiteY14" fmla="*/ 257452 h 639192"/>
              <a:gd name="connsiteX15" fmla="*/ 872971 w 3653484"/>
              <a:gd name="connsiteY15" fmla="*/ 257452 h 639192"/>
              <a:gd name="connsiteX16" fmla="*/ 938074 w 3653484"/>
              <a:gd name="connsiteY16" fmla="*/ 233778 h 639192"/>
              <a:gd name="connsiteX17" fmla="*/ 1038688 w 3653484"/>
              <a:gd name="connsiteY17" fmla="*/ 236737 h 639192"/>
              <a:gd name="connsiteX18" fmla="*/ 1094913 w 3653484"/>
              <a:gd name="connsiteY18" fmla="*/ 195308 h 639192"/>
              <a:gd name="connsiteX19" fmla="*/ 1151138 w 3653484"/>
              <a:gd name="connsiteY19" fmla="*/ 153879 h 639192"/>
              <a:gd name="connsiteX20" fmla="*/ 1248792 w 3653484"/>
              <a:gd name="connsiteY20" fmla="*/ 139083 h 639192"/>
              <a:gd name="connsiteX21" fmla="*/ 1302058 w 3653484"/>
              <a:gd name="connsiteY21" fmla="*/ 124287 h 639192"/>
              <a:gd name="connsiteX22" fmla="*/ 1358284 w 3653484"/>
              <a:gd name="connsiteY22" fmla="*/ 56225 h 639192"/>
              <a:gd name="connsiteX23" fmla="*/ 1384917 w 3653484"/>
              <a:gd name="connsiteY23" fmla="*/ 35510 h 639192"/>
              <a:gd name="connsiteX24" fmla="*/ 1562470 w 3653484"/>
              <a:gd name="connsiteY24" fmla="*/ 26633 h 639192"/>
              <a:gd name="connsiteX25" fmla="*/ 1674921 w 3653484"/>
              <a:gd name="connsiteY25" fmla="*/ 32551 h 639192"/>
              <a:gd name="connsiteX26" fmla="*/ 1725227 w 3653484"/>
              <a:gd name="connsiteY26" fmla="*/ 38469 h 639192"/>
              <a:gd name="connsiteX27" fmla="*/ 1754820 w 3653484"/>
              <a:gd name="connsiteY27" fmla="*/ 59184 h 639192"/>
              <a:gd name="connsiteX28" fmla="*/ 1837679 w 3653484"/>
              <a:gd name="connsiteY28" fmla="*/ 103573 h 639192"/>
              <a:gd name="connsiteX29" fmla="*/ 1953088 w 3653484"/>
              <a:gd name="connsiteY29" fmla="*/ 112451 h 639192"/>
              <a:gd name="connsiteX30" fmla="*/ 1956047 w 3653484"/>
              <a:gd name="connsiteY30" fmla="*/ 242656 h 639192"/>
              <a:gd name="connsiteX31" fmla="*/ 1956047 w 3653484"/>
              <a:gd name="connsiteY31" fmla="*/ 269290 h 639192"/>
              <a:gd name="connsiteX32" fmla="*/ 2213499 w 3653484"/>
              <a:gd name="connsiteY32" fmla="*/ 195308 h 639192"/>
              <a:gd name="connsiteX33" fmla="*/ 2305235 w 3653484"/>
              <a:gd name="connsiteY33" fmla="*/ 186430 h 639192"/>
              <a:gd name="connsiteX34" fmla="*/ 2382174 w 3653484"/>
              <a:gd name="connsiteY34" fmla="*/ 233777 h 639192"/>
              <a:gd name="connsiteX35" fmla="*/ 2636667 w 3653484"/>
              <a:gd name="connsiteY35" fmla="*/ 251534 h 639192"/>
              <a:gd name="connsiteX36" fmla="*/ 2944427 w 3653484"/>
              <a:gd name="connsiteY36" fmla="*/ 210104 h 639192"/>
              <a:gd name="connsiteX37" fmla="*/ 3071674 w 3653484"/>
              <a:gd name="connsiteY37" fmla="*/ 195308 h 639192"/>
              <a:gd name="connsiteX38" fmla="*/ 3438618 w 3653484"/>
              <a:gd name="connsiteY38" fmla="*/ 180512 h 639192"/>
              <a:gd name="connsiteX39" fmla="*/ 3653484 w 3653484"/>
              <a:gd name="connsiteY39" fmla="*/ 144353 h 639192"/>
              <a:gd name="connsiteX0" fmla="*/ 0 w 3653484"/>
              <a:gd name="connsiteY0" fmla="*/ 639192 h 639192"/>
              <a:gd name="connsiteX1" fmla="*/ 41429 w 3653484"/>
              <a:gd name="connsiteY1" fmla="*/ 556334 h 639192"/>
              <a:gd name="connsiteX2" fmla="*/ 118369 w 3653484"/>
              <a:gd name="connsiteY2" fmla="*/ 550415 h 639192"/>
              <a:gd name="connsiteX3" fmla="*/ 174594 w 3653484"/>
              <a:gd name="connsiteY3" fmla="*/ 508986 h 639192"/>
              <a:gd name="connsiteX4" fmla="*/ 248575 w 3653484"/>
              <a:gd name="connsiteY4" fmla="*/ 334392 h 639192"/>
              <a:gd name="connsiteX5" fmla="*/ 325515 w 3653484"/>
              <a:gd name="connsiteY5" fmla="*/ 112450 h 639192"/>
              <a:gd name="connsiteX6" fmla="*/ 352148 w 3653484"/>
              <a:gd name="connsiteY6" fmla="*/ 79899 h 639192"/>
              <a:gd name="connsiteX7" fmla="*/ 429088 w 3653484"/>
              <a:gd name="connsiteY7" fmla="*/ 82858 h 639192"/>
              <a:gd name="connsiteX8" fmla="*/ 473476 w 3653484"/>
              <a:gd name="connsiteY8" fmla="*/ 53266 h 639192"/>
              <a:gd name="connsiteX9" fmla="*/ 494191 w 3653484"/>
              <a:gd name="connsiteY9" fmla="*/ 14796 h 639192"/>
              <a:gd name="connsiteX10" fmla="*/ 541538 w 3653484"/>
              <a:gd name="connsiteY10" fmla="*/ 0 h 639192"/>
              <a:gd name="connsiteX11" fmla="*/ 633274 w 3653484"/>
              <a:gd name="connsiteY11" fmla="*/ 2959 h 639192"/>
              <a:gd name="connsiteX12" fmla="*/ 677662 w 3653484"/>
              <a:gd name="connsiteY12" fmla="*/ 29592 h 639192"/>
              <a:gd name="connsiteX13" fmla="*/ 722051 w 3653484"/>
              <a:gd name="connsiteY13" fmla="*/ 162757 h 639192"/>
              <a:gd name="connsiteX14" fmla="*/ 766439 w 3653484"/>
              <a:gd name="connsiteY14" fmla="*/ 257452 h 639192"/>
              <a:gd name="connsiteX15" fmla="*/ 872971 w 3653484"/>
              <a:gd name="connsiteY15" fmla="*/ 257452 h 639192"/>
              <a:gd name="connsiteX16" fmla="*/ 938074 w 3653484"/>
              <a:gd name="connsiteY16" fmla="*/ 233778 h 639192"/>
              <a:gd name="connsiteX17" fmla="*/ 1038688 w 3653484"/>
              <a:gd name="connsiteY17" fmla="*/ 236737 h 639192"/>
              <a:gd name="connsiteX18" fmla="*/ 1094913 w 3653484"/>
              <a:gd name="connsiteY18" fmla="*/ 195308 h 639192"/>
              <a:gd name="connsiteX19" fmla="*/ 1151138 w 3653484"/>
              <a:gd name="connsiteY19" fmla="*/ 153879 h 639192"/>
              <a:gd name="connsiteX20" fmla="*/ 1248792 w 3653484"/>
              <a:gd name="connsiteY20" fmla="*/ 139083 h 639192"/>
              <a:gd name="connsiteX21" fmla="*/ 1302058 w 3653484"/>
              <a:gd name="connsiteY21" fmla="*/ 124287 h 639192"/>
              <a:gd name="connsiteX22" fmla="*/ 1358284 w 3653484"/>
              <a:gd name="connsiteY22" fmla="*/ 56225 h 639192"/>
              <a:gd name="connsiteX23" fmla="*/ 1384917 w 3653484"/>
              <a:gd name="connsiteY23" fmla="*/ 35510 h 639192"/>
              <a:gd name="connsiteX24" fmla="*/ 1562470 w 3653484"/>
              <a:gd name="connsiteY24" fmla="*/ 26633 h 639192"/>
              <a:gd name="connsiteX25" fmla="*/ 1674921 w 3653484"/>
              <a:gd name="connsiteY25" fmla="*/ 32551 h 639192"/>
              <a:gd name="connsiteX26" fmla="*/ 1725227 w 3653484"/>
              <a:gd name="connsiteY26" fmla="*/ 38469 h 639192"/>
              <a:gd name="connsiteX27" fmla="*/ 1754820 w 3653484"/>
              <a:gd name="connsiteY27" fmla="*/ 59184 h 639192"/>
              <a:gd name="connsiteX28" fmla="*/ 1837679 w 3653484"/>
              <a:gd name="connsiteY28" fmla="*/ 103573 h 639192"/>
              <a:gd name="connsiteX29" fmla="*/ 1953088 w 3653484"/>
              <a:gd name="connsiteY29" fmla="*/ 112451 h 639192"/>
              <a:gd name="connsiteX30" fmla="*/ 1956047 w 3653484"/>
              <a:gd name="connsiteY30" fmla="*/ 242656 h 639192"/>
              <a:gd name="connsiteX31" fmla="*/ 2192785 w 3653484"/>
              <a:gd name="connsiteY31" fmla="*/ 118370 h 639192"/>
              <a:gd name="connsiteX32" fmla="*/ 2213499 w 3653484"/>
              <a:gd name="connsiteY32" fmla="*/ 195308 h 639192"/>
              <a:gd name="connsiteX33" fmla="*/ 2305235 w 3653484"/>
              <a:gd name="connsiteY33" fmla="*/ 186430 h 639192"/>
              <a:gd name="connsiteX34" fmla="*/ 2382174 w 3653484"/>
              <a:gd name="connsiteY34" fmla="*/ 233777 h 639192"/>
              <a:gd name="connsiteX35" fmla="*/ 2636667 w 3653484"/>
              <a:gd name="connsiteY35" fmla="*/ 251534 h 639192"/>
              <a:gd name="connsiteX36" fmla="*/ 2944427 w 3653484"/>
              <a:gd name="connsiteY36" fmla="*/ 210104 h 639192"/>
              <a:gd name="connsiteX37" fmla="*/ 3071674 w 3653484"/>
              <a:gd name="connsiteY37" fmla="*/ 195308 h 639192"/>
              <a:gd name="connsiteX38" fmla="*/ 3438618 w 3653484"/>
              <a:gd name="connsiteY38" fmla="*/ 180512 h 639192"/>
              <a:gd name="connsiteX39" fmla="*/ 3653484 w 3653484"/>
              <a:gd name="connsiteY39" fmla="*/ 144353 h 639192"/>
              <a:gd name="connsiteX0" fmla="*/ 0 w 3653484"/>
              <a:gd name="connsiteY0" fmla="*/ 639192 h 639192"/>
              <a:gd name="connsiteX1" fmla="*/ 41429 w 3653484"/>
              <a:gd name="connsiteY1" fmla="*/ 556334 h 639192"/>
              <a:gd name="connsiteX2" fmla="*/ 118369 w 3653484"/>
              <a:gd name="connsiteY2" fmla="*/ 550415 h 639192"/>
              <a:gd name="connsiteX3" fmla="*/ 174594 w 3653484"/>
              <a:gd name="connsiteY3" fmla="*/ 508986 h 639192"/>
              <a:gd name="connsiteX4" fmla="*/ 248575 w 3653484"/>
              <a:gd name="connsiteY4" fmla="*/ 334392 h 639192"/>
              <a:gd name="connsiteX5" fmla="*/ 325515 w 3653484"/>
              <a:gd name="connsiteY5" fmla="*/ 112450 h 639192"/>
              <a:gd name="connsiteX6" fmla="*/ 352148 w 3653484"/>
              <a:gd name="connsiteY6" fmla="*/ 79899 h 639192"/>
              <a:gd name="connsiteX7" fmla="*/ 429088 w 3653484"/>
              <a:gd name="connsiteY7" fmla="*/ 82858 h 639192"/>
              <a:gd name="connsiteX8" fmla="*/ 473476 w 3653484"/>
              <a:gd name="connsiteY8" fmla="*/ 53266 h 639192"/>
              <a:gd name="connsiteX9" fmla="*/ 494191 w 3653484"/>
              <a:gd name="connsiteY9" fmla="*/ 14796 h 639192"/>
              <a:gd name="connsiteX10" fmla="*/ 541538 w 3653484"/>
              <a:gd name="connsiteY10" fmla="*/ 0 h 639192"/>
              <a:gd name="connsiteX11" fmla="*/ 633274 w 3653484"/>
              <a:gd name="connsiteY11" fmla="*/ 2959 h 639192"/>
              <a:gd name="connsiteX12" fmla="*/ 677662 w 3653484"/>
              <a:gd name="connsiteY12" fmla="*/ 29592 h 639192"/>
              <a:gd name="connsiteX13" fmla="*/ 722051 w 3653484"/>
              <a:gd name="connsiteY13" fmla="*/ 162757 h 639192"/>
              <a:gd name="connsiteX14" fmla="*/ 766439 w 3653484"/>
              <a:gd name="connsiteY14" fmla="*/ 257452 h 639192"/>
              <a:gd name="connsiteX15" fmla="*/ 872971 w 3653484"/>
              <a:gd name="connsiteY15" fmla="*/ 257452 h 639192"/>
              <a:gd name="connsiteX16" fmla="*/ 938074 w 3653484"/>
              <a:gd name="connsiteY16" fmla="*/ 233778 h 639192"/>
              <a:gd name="connsiteX17" fmla="*/ 1038688 w 3653484"/>
              <a:gd name="connsiteY17" fmla="*/ 236737 h 639192"/>
              <a:gd name="connsiteX18" fmla="*/ 1094913 w 3653484"/>
              <a:gd name="connsiteY18" fmla="*/ 195308 h 639192"/>
              <a:gd name="connsiteX19" fmla="*/ 1151138 w 3653484"/>
              <a:gd name="connsiteY19" fmla="*/ 153879 h 639192"/>
              <a:gd name="connsiteX20" fmla="*/ 1248792 w 3653484"/>
              <a:gd name="connsiteY20" fmla="*/ 139083 h 639192"/>
              <a:gd name="connsiteX21" fmla="*/ 1302058 w 3653484"/>
              <a:gd name="connsiteY21" fmla="*/ 124287 h 639192"/>
              <a:gd name="connsiteX22" fmla="*/ 1358284 w 3653484"/>
              <a:gd name="connsiteY22" fmla="*/ 56225 h 639192"/>
              <a:gd name="connsiteX23" fmla="*/ 1384917 w 3653484"/>
              <a:gd name="connsiteY23" fmla="*/ 35510 h 639192"/>
              <a:gd name="connsiteX24" fmla="*/ 1562470 w 3653484"/>
              <a:gd name="connsiteY24" fmla="*/ 26633 h 639192"/>
              <a:gd name="connsiteX25" fmla="*/ 1674921 w 3653484"/>
              <a:gd name="connsiteY25" fmla="*/ 32551 h 639192"/>
              <a:gd name="connsiteX26" fmla="*/ 1725227 w 3653484"/>
              <a:gd name="connsiteY26" fmla="*/ 38469 h 639192"/>
              <a:gd name="connsiteX27" fmla="*/ 1754820 w 3653484"/>
              <a:gd name="connsiteY27" fmla="*/ 59184 h 639192"/>
              <a:gd name="connsiteX28" fmla="*/ 1837679 w 3653484"/>
              <a:gd name="connsiteY28" fmla="*/ 103573 h 639192"/>
              <a:gd name="connsiteX29" fmla="*/ 1953088 w 3653484"/>
              <a:gd name="connsiteY29" fmla="*/ 112451 h 639192"/>
              <a:gd name="connsiteX30" fmla="*/ 1956047 w 3653484"/>
              <a:gd name="connsiteY30" fmla="*/ 242656 h 639192"/>
              <a:gd name="connsiteX31" fmla="*/ 2189826 w 3653484"/>
              <a:gd name="connsiteY31" fmla="*/ 127247 h 639192"/>
              <a:gd name="connsiteX32" fmla="*/ 2213499 w 3653484"/>
              <a:gd name="connsiteY32" fmla="*/ 195308 h 639192"/>
              <a:gd name="connsiteX33" fmla="*/ 2305235 w 3653484"/>
              <a:gd name="connsiteY33" fmla="*/ 186430 h 639192"/>
              <a:gd name="connsiteX34" fmla="*/ 2382174 w 3653484"/>
              <a:gd name="connsiteY34" fmla="*/ 233777 h 639192"/>
              <a:gd name="connsiteX35" fmla="*/ 2636667 w 3653484"/>
              <a:gd name="connsiteY35" fmla="*/ 251534 h 639192"/>
              <a:gd name="connsiteX36" fmla="*/ 2944427 w 3653484"/>
              <a:gd name="connsiteY36" fmla="*/ 210104 h 639192"/>
              <a:gd name="connsiteX37" fmla="*/ 3071674 w 3653484"/>
              <a:gd name="connsiteY37" fmla="*/ 195308 h 639192"/>
              <a:gd name="connsiteX38" fmla="*/ 3438618 w 3653484"/>
              <a:gd name="connsiteY38" fmla="*/ 180512 h 639192"/>
              <a:gd name="connsiteX39" fmla="*/ 3653484 w 3653484"/>
              <a:gd name="connsiteY39" fmla="*/ 144353 h 639192"/>
              <a:gd name="connsiteX0" fmla="*/ 0 w 3653484"/>
              <a:gd name="connsiteY0" fmla="*/ 639192 h 639192"/>
              <a:gd name="connsiteX1" fmla="*/ 41429 w 3653484"/>
              <a:gd name="connsiteY1" fmla="*/ 556334 h 639192"/>
              <a:gd name="connsiteX2" fmla="*/ 118369 w 3653484"/>
              <a:gd name="connsiteY2" fmla="*/ 550415 h 639192"/>
              <a:gd name="connsiteX3" fmla="*/ 174594 w 3653484"/>
              <a:gd name="connsiteY3" fmla="*/ 508986 h 639192"/>
              <a:gd name="connsiteX4" fmla="*/ 248575 w 3653484"/>
              <a:gd name="connsiteY4" fmla="*/ 334392 h 639192"/>
              <a:gd name="connsiteX5" fmla="*/ 325515 w 3653484"/>
              <a:gd name="connsiteY5" fmla="*/ 112450 h 639192"/>
              <a:gd name="connsiteX6" fmla="*/ 352148 w 3653484"/>
              <a:gd name="connsiteY6" fmla="*/ 79899 h 639192"/>
              <a:gd name="connsiteX7" fmla="*/ 429088 w 3653484"/>
              <a:gd name="connsiteY7" fmla="*/ 82858 h 639192"/>
              <a:gd name="connsiteX8" fmla="*/ 473476 w 3653484"/>
              <a:gd name="connsiteY8" fmla="*/ 53266 h 639192"/>
              <a:gd name="connsiteX9" fmla="*/ 494191 w 3653484"/>
              <a:gd name="connsiteY9" fmla="*/ 14796 h 639192"/>
              <a:gd name="connsiteX10" fmla="*/ 541538 w 3653484"/>
              <a:gd name="connsiteY10" fmla="*/ 0 h 639192"/>
              <a:gd name="connsiteX11" fmla="*/ 633274 w 3653484"/>
              <a:gd name="connsiteY11" fmla="*/ 2959 h 639192"/>
              <a:gd name="connsiteX12" fmla="*/ 677662 w 3653484"/>
              <a:gd name="connsiteY12" fmla="*/ 29592 h 639192"/>
              <a:gd name="connsiteX13" fmla="*/ 722051 w 3653484"/>
              <a:gd name="connsiteY13" fmla="*/ 162757 h 639192"/>
              <a:gd name="connsiteX14" fmla="*/ 766439 w 3653484"/>
              <a:gd name="connsiteY14" fmla="*/ 257452 h 639192"/>
              <a:gd name="connsiteX15" fmla="*/ 872971 w 3653484"/>
              <a:gd name="connsiteY15" fmla="*/ 257452 h 639192"/>
              <a:gd name="connsiteX16" fmla="*/ 938074 w 3653484"/>
              <a:gd name="connsiteY16" fmla="*/ 233778 h 639192"/>
              <a:gd name="connsiteX17" fmla="*/ 1038688 w 3653484"/>
              <a:gd name="connsiteY17" fmla="*/ 236737 h 639192"/>
              <a:gd name="connsiteX18" fmla="*/ 1094913 w 3653484"/>
              <a:gd name="connsiteY18" fmla="*/ 195308 h 639192"/>
              <a:gd name="connsiteX19" fmla="*/ 1151138 w 3653484"/>
              <a:gd name="connsiteY19" fmla="*/ 153879 h 639192"/>
              <a:gd name="connsiteX20" fmla="*/ 1248792 w 3653484"/>
              <a:gd name="connsiteY20" fmla="*/ 139083 h 639192"/>
              <a:gd name="connsiteX21" fmla="*/ 1302058 w 3653484"/>
              <a:gd name="connsiteY21" fmla="*/ 124287 h 639192"/>
              <a:gd name="connsiteX22" fmla="*/ 1358284 w 3653484"/>
              <a:gd name="connsiteY22" fmla="*/ 56225 h 639192"/>
              <a:gd name="connsiteX23" fmla="*/ 1384917 w 3653484"/>
              <a:gd name="connsiteY23" fmla="*/ 35510 h 639192"/>
              <a:gd name="connsiteX24" fmla="*/ 1562470 w 3653484"/>
              <a:gd name="connsiteY24" fmla="*/ 26633 h 639192"/>
              <a:gd name="connsiteX25" fmla="*/ 1674921 w 3653484"/>
              <a:gd name="connsiteY25" fmla="*/ 32551 h 639192"/>
              <a:gd name="connsiteX26" fmla="*/ 1725227 w 3653484"/>
              <a:gd name="connsiteY26" fmla="*/ 38469 h 639192"/>
              <a:gd name="connsiteX27" fmla="*/ 1754820 w 3653484"/>
              <a:gd name="connsiteY27" fmla="*/ 59184 h 639192"/>
              <a:gd name="connsiteX28" fmla="*/ 1837679 w 3653484"/>
              <a:gd name="connsiteY28" fmla="*/ 103573 h 639192"/>
              <a:gd name="connsiteX29" fmla="*/ 1953088 w 3653484"/>
              <a:gd name="connsiteY29" fmla="*/ 112451 h 639192"/>
              <a:gd name="connsiteX30" fmla="*/ 1956047 w 3653484"/>
              <a:gd name="connsiteY30" fmla="*/ 242656 h 639192"/>
              <a:gd name="connsiteX31" fmla="*/ 2192785 w 3653484"/>
              <a:gd name="connsiteY31" fmla="*/ 142043 h 639192"/>
              <a:gd name="connsiteX32" fmla="*/ 2213499 w 3653484"/>
              <a:gd name="connsiteY32" fmla="*/ 195308 h 639192"/>
              <a:gd name="connsiteX33" fmla="*/ 2305235 w 3653484"/>
              <a:gd name="connsiteY33" fmla="*/ 186430 h 639192"/>
              <a:gd name="connsiteX34" fmla="*/ 2382174 w 3653484"/>
              <a:gd name="connsiteY34" fmla="*/ 233777 h 639192"/>
              <a:gd name="connsiteX35" fmla="*/ 2636667 w 3653484"/>
              <a:gd name="connsiteY35" fmla="*/ 251534 h 639192"/>
              <a:gd name="connsiteX36" fmla="*/ 2944427 w 3653484"/>
              <a:gd name="connsiteY36" fmla="*/ 210104 h 639192"/>
              <a:gd name="connsiteX37" fmla="*/ 3071674 w 3653484"/>
              <a:gd name="connsiteY37" fmla="*/ 195308 h 639192"/>
              <a:gd name="connsiteX38" fmla="*/ 3438618 w 3653484"/>
              <a:gd name="connsiteY38" fmla="*/ 180512 h 639192"/>
              <a:gd name="connsiteX39" fmla="*/ 3653484 w 3653484"/>
              <a:gd name="connsiteY39" fmla="*/ 144353 h 639192"/>
              <a:gd name="connsiteX0" fmla="*/ 0 w 3653484"/>
              <a:gd name="connsiteY0" fmla="*/ 639192 h 639192"/>
              <a:gd name="connsiteX1" fmla="*/ 41429 w 3653484"/>
              <a:gd name="connsiteY1" fmla="*/ 556334 h 639192"/>
              <a:gd name="connsiteX2" fmla="*/ 118369 w 3653484"/>
              <a:gd name="connsiteY2" fmla="*/ 550415 h 639192"/>
              <a:gd name="connsiteX3" fmla="*/ 174594 w 3653484"/>
              <a:gd name="connsiteY3" fmla="*/ 508986 h 639192"/>
              <a:gd name="connsiteX4" fmla="*/ 248575 w 3653484"/>
              <a:gd name="connsiteY4" fmla="*/ 334392 h 639192"/>
              <a:gd name="connsiteX5" fmla="*/ 325515 w 3653484"/>
              <a:gd name="connsiteY5" fmla="*/ 112450 h 639192"/>
              <a:gd name="connsiteX6" fmla="*/ 352148 w 3653484"/>
              <a:gd name="connsiteY6" fmla="*/ 79899 h 639192"/>
              <a:gd name="connsiteX7" fmla="*/ 429088 w 3653484"/>
              <a:gd name="connsiteY7" fmla="*/ 82858 h 639192"/>
              <a:gd name="connsiteX8" fmla="*/ 473476 w 3653484"/>
              <a:gd name="connsiteY8" fmla="*/ 53266 h 639192"/>
              <a:gd name="connsiteX9" fmla="*/ 494191 w 3653484"/>
              <a:gd name="connsiteY9" fmla="*/ 14796 h 639192"/>
              <a:gd name="connsiteX10" fmla="*/ 541538 w 3653484"/>
              <a:gd name="connsiteY10" fmla="*/ 0 h 639192"/>
              <a:gd name="connsiteX11" fmla="*/ 633274 w 3653484"/>
              <a:gd name="connsiteY11" fmla="*/ 2959 h 639192"/>
              <a:gd name="connsiteX12" fmla="*/ 677662 w 3653484"/>
              <a:gd name="connsiteY12" fmla="*/ 29592 h 639192"/>
              <a:gd name="connsiteX13" fmla="*/ 722051 w 3653484"/>
              <a:gd name="connsiteY13" fmla="*/ 162757 h 639192"/>
              <a:gd name="connsiteX14" fmla="*/ 766439 w 3653484"/>
              <a:gd name="connsiteY14" fmla="*/ 257452 h 639192"/>
              <a:gd name="connsiteX15" fmla="*/ 872971 w 3653484"/>
              <a:gd name="connsiteY15" fmla="*/ 257452 h 639192"/>
              <a:gd name="connsiteX16" fmla="*/ 938074 w 3653484"/>
              <a:gd name="connsiteY16" fmla="*/ 233778 h 639192"/>
              <a:gd name="connsiteX17" fmla="*/ 1038688 w 3653484"/>
              <a:gd name="connsiteY17" fmla="*/ 236737 h 639192"/>
              <a:gd name="connsiteX18" fmla="*/ 1094913 w 3653484"/>
              <a:gd name="connsiteY18" fmla="*/ 195308 h 639192"/>
              <a:gd name="connsiteX19" fmla="*/ 1151138 w 3653484"/>
              <a:gd name="connsiteY19" fmla="*/ 153879 h 639192"/>
              <a:gd name="connsiteX20" fmla="*/ 1248792 w 3653484"/>
              <a:gd name="connsiteY20" fmla="*/ 139083 h 639192"/>
              <a:gd name="connsiteX21" fmla="*/ 1302058 w 3653484"/>
              <a:gd name="connsiteY21" fmla="*/ 124287 h 639192"/>
              <a:gd name="connsiteX22" fmla="*/ 1358284 w 3653484"/>
              <a:gd name="connsiteY22" fmla="*/ 56225 h 639192"/>
              <a:gd name="connsiteX23" fmla="*/ 1384917 w 3653484"/>
              <a:gd name="connsiteY23" fmla="*/ 35510 h 639192"/>
              <a:gd name="connsiteX24" fmla="*/ 1562470 w 3653484"/>
              <a:gd name="connsiteY24" fmla="*/ 26633 h 639192"/>
              <a:gd name="connsiteX25" fmla="*/ 1674921 w 3653484"/>
              <a:gd name="connsiteY25" fmla="*/ 32551 h 639192"/>
              <a:gd name="connsiteX26" fmla="*/ 1725227 w 3653484"/>
              <a:gd name="connsiteY26" fmla="*/ 38469 h 639192"/>
              <a:gd name="connsiteX27" fmla="*/ 1754820 w 3653484"/>
              <a:gd name="connsiteY27" fmla="*/ 59184 h 639192"/>
              <a:gd name="connsiteX28" fmla="*/ 1837679 w 3653484"/>
              <a:gd name="connsiteY28" fmla="*/ 103573 h 639192"/>
              <a:gd name="connsiteX29" fmla="*/ 1953088 w 3653484"/>
              <a:gd name="connsiteY29" fmla="*/ 112451 h 639192"/>
              <a:gd name="connsiteX30" fmla="*/ 1956047 w 3653484"/>
              <a:gd name="connsiteY30" fmla="*/ 242656 h 639192"/>
              <a:gd name="connsiteX31" fmla="*/ 2192785 w 3653484"/>
              <a:gd name="connsiteY31" fmla="*/ 142043 h 639192"/>
              <a:gd name="connsiteX32" fmla="*/ 2213499 w 3653484"/>
              <a:gd name="connsiteY32" fmla="*/ 195308 h 639192"/>
              <a:gd name="connsiteX33" fmla="*/ 2305235 w 3653484"/>
              <a:gd name="connsiteY33" fmla="*/ 186430 h 639192"/>
              <a:gd name="connsiteX34" fmla="*/ 2382174 w 3653484"/>
              <a:gd name="connsiteY34" fmla="*/ 233777 h 639192"/>
              <a:gd name="connsiteX35" fmla="*/ 2636667 w 3653484"/>
              <a:gd name="connsiteY35" fmla="*/ 251534 h 639192"/>
              <a:gd name="connsiteX36" fmla="*/ 2944427 w 3653484"/>
              <a:gd name="connsiteY36" fmla="*/ 210104 h 639192"/>
              <a:gd name="connsiteX37" fmla="*/ 3071674 w 3653484"/>
              <a:gd name="connsiteY37" fmla="*/ 195308 h 639192"/>
              <a:gd name="connsiteX38" fmla="*/ 3438618 w 3653484"/>
              <a:gd name="connsiteY38" fmla="*/ 180512 h 639192"/>
              <a:gd name="connsiteX39" fmla="*/ 3653484 w 3653484"/>
              <a:gd name="connsiteY39" fmla="*/ 144353 h 639192"/>
              <a:gd name="connsiteX0" fmla="*/ 0 w 3653484"/>
              <a:gd name="connsiteY0" fmla="*/ 639192 h 639192"/>
              <a:gd name="connsiteX1" fmla="*/ 41429 w 3653484"/>
              <a:gd name="connsiteY1" fmla="*/ 556334 h 639192"/>
              <a:gd name="connsiteX2" fmla="*/ 118369 w 3653484"/>
              <a:gd name="connsiteY2" fmla="*/ 550415 h 639192"/>
              <a:gd name="connsiteX3" fmla="*/ 174594 w 3653484"/>
              <a:gd name="connsiteY3" fmla="*/ 508986 h 639192"/>
              <a:gd name="connsiteX4" fmla="*/ 248575 w 3653484"/>
              <a:gd name="connsiteY4" fmla="*/ 334392 h 639192"/>
              <a:gd name="connsiteX5" fmla="*/ 325515 w 3653484"/>
              <a:gd name="connsiteY5" fmla="*/ 112450 h 639192"/>
              <a:gd name="connsiteX6" fmla="*/ 352148 w 3653484"/>
              <a:gd name="connsiteY6" fmla="*/ 79899 h 639192"/>
              <a:gd name="connsiteX7" fmla="*/ 429088 w 3653484"/>
              <a:gd name="connsiteY7" fmla="*/ 82858 h 639192"/>
              <a:gd name="connsiteX8" fmla="*/ 473476 w 3653484"/>
              <a:gd name="connsiteY8" fmla="*/ 53266 h 639192"/>
              <a:gd name="connsiteX9" fmla="*/ 494191 w 3653484"/>
              <a:gd name="connsiteY9" fmla="*/ 14796 h 639192"/>
              <a:gd name="connsiteX10" fmla="*/ 541538 w 3653484"/>
              <a:gd name="connsiteY10" fmla="*/ 0 h 639192"/>
              <a:gd name="connsiteX11" fmla="*/ 633274 w 3653484"/>
              <a:gd name="connsiteY11" fmla="*/ 2959 h 639192"/>
              <a:gd name="connsiteX12" fmla="*/ 677662 w 3653484"/>
              <a:gd name="connsiteY12" fmla="*/ 29592 h 639192"/>
              <a:gd name="connsiteX13" fmla="*/ 722051 w 3653484"/>
              <a:gd name="connsiteY13" fmla="*/ 162757 h 639192"/>
              <a:gd name="connsiteX14" fmla="*/ 766439 w 3653484"/>
              <a:gd name="connsiteY14" fmla="*/ 257452 h 639192"/>
              <a:gd name="connsiteX15" fmla="*/ 872971 w 3653484"/>
              <a:gd name="connsiteY15" fmla="*/ 257452 h 639192"/>
              <a:gd name="connsiteX16" fmla="*/ 938074 w 3653484"/>
              <a:gd name="connsiteY16" fmla="*/ 233778 h 639192"/>
              <a:gd name="connsiteX17" fmla="*/ 1038688 w 3653484"/>
              <a:gd name="connsiteY17" fmla="*/ 236737 h 639192"/>
              <a:gd name="connsiteX18" fmla="*/ 1094913 w 3653484"/>
              <a:gd name="connsiteY18" fmla="*/ 195308 h 639192"/>
              <a:gd name="connsiteX19" fmla="*/ 1151138 w 3653484"/>
              <a:gd name="connsiteY19" fmla="*/ 153879 h 639192"/>
              <a:gd name="connsiteX20" fmla="*/ 1248792 w 3653484"/>
              <a:gd name="connsiteY20" fmla="*/ 139083 h 639192"/>
              <a:gd name="connsiteX21" fmla="*/ 1302058 w 3653484"/>
              <a:gd name="connsiteY21" fmla="*/ 124287 h 639192"/>
              <a:gd name="connsiteX22" fmla="*/ 1358284 w 3653484"/>
              <a:gd name="connsiteY22" fmla="*/ 56225 h 639192"/>
              <a:gd name="connsiteX23" fmla="*/ 1384917 w 3653484"/>
              <a:gd name="connsiteY23" fmla="*/ 35510 h 639192"/>
              <a:gd name="connsiteX24" fmla="*/ 1562470 w 3653484"/>
              <a:gd name="connsiteY24" fmla="*/ 26633 h 639192"/>
              <a:gd name="connsiteX25" fmla="*/ 1674921 w 3653484"/>
              <a:gd name="connsiteY25" fmla="*/ 32551 h 639192"/>
              <a:gd name="connsiteX26" fmla="*/ 1725227 w 3653484"/>
              <a:gd name="connsiteY26" fmla="*/ 38469 h 639192"/>
              <a:gd name="connsiteX27" fmla="*/ 1754820 w 3653484"/>
              <a:gd name="connsiteY27" fmla="*/ 59184 h 639192"/>
              <a:gd name="connsiteX28" fmla="*/ 1837679 w 3653484"/>
              <a:gd name="connsiteY28" fmla="*/ 103573 h 639192"/>
              <a:gd name="connsiteX29" fmla="*/ 1953088 w 3653484"/>
              <a:gd name="connsiteY29" fmla="*/ 112451 h 639192"/>
              <a:gd name="connsiteX30" fmla="*/ 2106968 w 3653484"/>
              <a:gd name="connsiteY30" fmla="*/ 121328 h 639192"/>
              <a:gd name="connsiteX31" fmla="*/ 2192785 w 3653484"/>
              <a:gd name="connsiteY31" fmla="*/ 142043 h 639192"/>
              <a:gd name="connsiteX32" fmla="*/ 2213499 w 3653484"/>
              <a:gd name="connsiteY32" fmla="*/ 195308 h 639192"/>
              <a:gd name="connsiteX33" fmla="*/ 2305235 w 3653484"/>
              <a:gd name="connsiteY33" fmla="*/ 186430 h 639192"/>
              <a:gd name="connsiteX34" fmla="*/ 2382174 w 3653484"/>
              <a:gd name="connsiteY34" fmla="*/ 233777 h 639192"/>
              <a:gd name="connsiteX35" fmla="*/ 2636667 w 3653484"/>
              <a:gd name="connsiteY35" fmla="*/ 251534 h 639192"/>
              <a:gd name="connsiteX36" fmla="*/ 2944427 w 3653484"/>
              <a:gd name="connsiteY36" fmla="*/ 210104 h 639192"/>
              <a:gd name="connsiteX37" fmla="*/ 3071674 w 3653484"/>
              <a:gd name="connsiteY37" fmla="*/ 195308 h 639192"/>
              <a:gd name="connsiteX38" fmla="*/ 3438618 w 3653484"/>
              <a:gd name="connsiteY38" fmla="*/ 180512 h 639192"/>
              <a:gd name="connsiteX39" fmla="*/ 3653484 w 3653484"/>
              <a:gd name="connsiteY39" fmla="*/ 144353 h 639192"/>
              <a:gd name="connsiteX0" fmla="*/ 0 w 3653484"/>
              <a:gd name="connsiteY0" fmla="*/ 639192 h 639192"/>
              <a:gd name="connsiteX1" fmla="*/ 41429 w 3653484"/>
              <a:gd name="connsiteY1" fmla="*/ 556334 h 639192"/>
              <a:gd name="connsiteX2" fmla="*/ 118369 w 3653484"/>
              <a:gd name="connsiteY2" fmla="*/ 550415 h 639192"/>
              <a:gd name="connsiteX3" fmla="*/ 174594 w 3653484"/>
              <a:gd name="connsiteY3" fmla="*/ 508986 h 639192"/>
              <a:gd name="connsiteX4" fmla="*/ 248575 w 3653484"/>
              <a:gd name="connsiteY4" fmla="*/ 334392 h 639192"/>
              <a:gd name="connsiteX5" fmla="*/ 325515 w 3653484"/>
              <a:gd name="connsiteY5" fmla="*/ 112450 h 639192"/>
              <a:gd name="connsiteX6" fmla="*/ 352148 w 3653484"/>
              <a:gd name="connsiteY6" fmla="*/ 79899 h 639192"/>
              <a:gd name="connsiteX7" fmla="*/ 429088 w 3653484"/>
              <a:gd name="connsiteY7" fmla="*/ 82858 h 639192"/>
              <a:gd name="connsiteX8" fmla="*/ 473476 w 3653484"/>
              <a:gd name="connsiteY8" fmla="*/ 53266 h 639192"/>
              <a:gd name="connsiteX9" fmla="*/ 494191 w 3653484"/>
              <a:gd name="connsiteY9" fmla="*/ 14796 h 639192"/>
              <a:gd name="connsiteX10" fmla="*/ 541538 w 3653484"/>
              <a:gd name="connsiteY10" fmla="*/ 0 h 639192"/>
              <a:gd name="connsiteX11" fmla="*/ 633274 w 3653484"/>
              <a:gd name="connsiteY11" fmla="*/ 2959 h 639192"/>
              <a:gd name="connsiteX12" fmla="*/ 677662 w 3653484"/>
              <a:gd name="connsiteY12" fmla="*/ 29592 h 639192"/>
              <a:gd name="connsiteX13" fmla="*/ 722051 w 3653484"/>
              <a:gd name="connsiteY13" fmla="*/ 162757 h 639192"/>
              <a:gd name="connsiteX14" fmla="*/ 766439 w 3653484"/>
              <a:gd name="connsiteY14" fmla="*/ 257452 h 639192"/>
              <a:gd name="connsiteX15" fmla="*/ 872971 w 3653484"/>
              <a:gd name="connsiteY15" fmla="*/ 257452 h 639192"/>
              <a:gd name="connsiteX16" fmla="*/ 938074 w 3653484"/>
              <a:gd name="connsiteY16" fmla="*/ 233778 h 639192"/>
              <a:gd name="connsiteX17" fmla="*/ 1038688 w 3653484"/>
              <a:gd name="connsiteY17" fmla="*/ 236737 h 639192"/>
              <a:gd name="connsiteX18" fmla="*/ 1094913 w 3653484"/>
              <a:gd name="connsiteY18" fmla="*/ 195308 h 639192"/>
              <a:gd name="connsiteX19" fmla="*/ 1151138 w 3653484"/>
              <a:gd name="connsiteY19" fmla="*/ 153879 h 639192"/>
              <a:gd name="connsiteX20" fmla="*/ 1248792 w 3653484"/>
              <a:gd name="connsiteY20" fmla="*/ 139083 h 639192"/>
              <a:gd name="connsiteX21" fmla="*/ 1302058 w 3653484"/>
              <a:gd name="connsiteY21" fmla="*/ 124287 h 639192"/>
              <a:gd name="connsiteX22" fmla="*/ 1358284 w 3653484"/>
              <a:gd name="connsiteY22" fmla="*/ 56225 h 639192"/>
              <a:gd name="connsiteX23" fmla="*/ 1384917 w 3653484"/>
              <a:gd name="connsiteY23" fmla="*/ 35510 h 639192"/>
              <a:gd name="connsiteX24" fmla="*/ 1562470 w 3653484"/>
              <a:gd name="connsiteY24" fmla="*/ 26633 h 639192"/>
              <a:gd name="connsiteX25" fmla="*/ 1674921 w 3653484"/>
              <a:gd name="connsiteY25" fmla="*/ 32551 h 639192"/>
              <a:gd name="connsiteX26" fmla="*/ 1725227 w 3653484"/>
              <a:gd name="connsiteY26" fmla="*/ 38469 h 639192"/>
              <a:gd name="connsiteX27" fmla="*/ 1754820 w 3653484"/>
              <a:gd name="connsiteY27" fmla="*/ 59184 h 639192"/>
              <a:gd name="connsiteX28" fmla="*/ 1837679 w 3653484"/>
              <a:gd name="connsiteY28" fmla="*/ 103573 h 639192"/>
              <a:gd name="connsiteX29" fmla="*/ 1953088 w 3653484"/>
              <a:gd name="connsiteY29" fmla="*/ 112451 h 639192"/>
              <a:gd name="connsiteX30" fmla="*/ 2106968 w 3653484"/>
              <a:gd name="connsiteY30" fmla="*/ 121328 h 639192"/>
              <a:gd name="connsiteX31" fmla="*/ 2192785 w 3653484"/>
              <a:gd name="connsiteY31" fmla="*/ 142043 h 639192"/>
              <a:gd name="connsiteX32" fmla="*/ 2213499 w 3653484"/>
              <a:gd name="connsiteY32" fmla="*/ 195308 h 639192"/>
              <a:gd name="connsiteX33" fmla="*/ 2305235 w 3653484"/>
              <a:gd name="connsiteY33" fmla="*/ 186430 h 639192"/>
              <a:gd name="connsiteX34" fmla="*/ 2382174 w 3653484"/>
              <a:gd name="connsiteY34" fmla="*/ 233777 h 639192"/>
              <a:gd name="connsiteX35" fmla="*/ 2636667 w 3653484"/>
              <a:gd name="connsiteY35" fmla="*/ 251534 h 639192"/>
              <a:gd name="connsiteX36" fmla="*/ 2944427 w 3653484"/>
              <a:gd name="connsiteY36" fmla="*/ 210104 h 639192"/>
              <a:gd name="connsiteX37" fmla="*/ 3071674 w 3653484"/>
              <a:gd name="connsiteY37" fmla="*/ 195308 h 639192"/>
              <a:gd name="connsiteX38" fmla="*/ 3438618 w 3653484"/>
              <a:gd name="connsiteY38" fmla="*/ 180512 h 639192"/>
              <a:gd name="connsiteX39" fmla="*/ 3653484 w 3653484"/>
              <a:gd name="connsiteY39" fmla="*/ 144353 h 639192"/>
              <a:gd name="connsiteX0" fmla="*/ 0 w 3653484"/>
              <a:gd name="connsiteY0" fmla="*/ 677661 h 677661"/>
              <a:gd name="connsiteX1" fmla="*/ 41429 w 3653484"/>
              <a:gd name="connsiteY1" fmla="*/ 594803 h 677661"/>
              <a:gd name="connsiteX2" fmla="*/ 118369 w 3653484"/>
              <a:gd name="connsiteY2" fmla="*/ 588884 h 677661"/>
              <a:gd name="connsiteX3" fmla="*/ 174594 w 3653484"/>
              <a:gd name="connsiteY3" fmla="*/ 547455 h 677661"/>
              <a:gd name="connsiteX4" fmla="*/ 248575 w 3653484"/>
              <a:gd name="connsiteY4" fmla="*/ 372861 h 677661"/>
              <a:gd name="connsiteX5" fmla="*/ 325515 w 3653484"/>
              <a:gd name="connsiteY5" fmla="*/ 150919 h 677661"/>
              <a:gd name="connsiteX6" fmla="*/ 352148 w 3653484"/>
              <a:gd name="connsiteY6" fmla="*/ 118368 h 677661"/>
              <a:gd name="connsiteX7" fmla="*/ 429088 w 3653484"/>
              <a:gd name="connsiteY7" fmla="*/ 121327 h 677661"/>
              <a:gd name="connsiteX8" fmla="*/ 473476 w 3653484"/>
              <a:gd name="connsiteY8" fmla="*/ 91735 h 677661"/>
              <a:gd name="connsiteX9" fmla="*/ 494191 w 3653484"/>
              <a:gd name="connsiteY9" fmla="*/ 53265 h 677661"/>
              <a:gd name="connsiteX10" fmla="*/ 541538 w 3653484"/>
              <a:gd name="connsiteY10" fmla="*/ 38469 h 677661"/>
              <a:gd name="connsiteX11" fmla="*/ 633274 w 3653484"/>
              <a:gd name="connsiteY11" fmla="*/ 41428 h 677661"/>
              <a:gd name="connsiteX12" fmla="*/ 677662 w 3653484"/>
              <a:gd name="connsiteY12" fmla="*/ 68061 h 677661"/>
              <a:gd name="connsiteX13" fmla="*/ 722051 w 3653484"/>
              <a:gd name="connsiteY13" fmla="*/ 201226 h 677661"/>
              <a:gd name="connsiteX14" fmla="*/ 766439 w 3653484"/>
              <a:gd name="connsiteY14" fmla="*/ 295921 h 677661"/>
              <a:gd name="connsiteX15" fmla="*/ 872971 w 3653484"/>
              <a:gd name="connsiteY15" fmla="*/ 295921 h 677661"/>
              <a:gd name="connsiteX16" fmla="*/ 938074 w 3653484"/>
              <a:gd name="connsiteY16" fmla="*/ 272247 h 677661"/>
              <a:gd name="connsiteX17" fmla="*/ 1038688 w 3653484"/>
              <a:gd name="connsiteY17" fmla="*/ 275206 h 677661"/>
              <a:gd name="connsiteX18" fmla="*/ 1094913 w 3653484"/>
              <a:gd name="connsiteY18" fmla="*/ 233777 h 677661"/>
              <a:gd name="connsiteX19" fmla="*/ 1151138 w 3653484"/>
              <a:gd name="connsiteY19" fmla="*/ 192348 h 677661"/>
              <a:gd name="connsiteX20" fmla="*/ 1248792 w 3653484"/>
              <a:gd name="connsiteY20" fmla="*/ 177552 h 677661"/>
              <a:gd name="connsiteX21" fmla="*/ 1302058 w 3653484"/>
              <a:gd name="connsiteY21" fmla="*/ 162756 h 677661"/>
              <a:gd name="connsiteX22" fmla="*/ 1358284 w 3653484"/>
              <a:gd name="connsiteY22" fmla="*/ 94694 h 677661"/>
              <a:gd name="connsiteX23" fmla="*/ 1384917 w 3653484"/>
              <a:gd name="connsiteY23" fmla="*/ 73979 h 677661"/>
              <a:gd name="connsiteX24" fmla="*/ 1562470 w 3653484"/>
              <a:gd name="connsiteY24" fmla="*/ 65102 h 677661"/>
              <a:gd name="connsiteX25" fmla="*/ 1674921 w 3653484"/>
              <a:gd name="connsiteY25" fmla="*/ 71020 h 677661"/>
              <a:gd name="connsiteX26" fmla="*/ 1725227 w 3653484"/>
              <a:gd name="connsiteY26" fmla="*/ 76938 h 677661"/>
              <a:gd name="connsiteX27" fmla="*/ 1754820 w 3653484"/>
              <a:gd name="connsiteY27" fmla="*/ 97653 h 677661"/>
              <a:gd name="connsiteX28" fmla="*/ 1837679 w 3653484"/>
              <a:gd name="connsiteY28" fmla="*/ 142042 h 677661"/>
              <a:gd name="connsiteX29" fmla="*/ 2044824 w 3653484"/>
              <a:gd name="connsiteY29" fmla="*/ 0 h 677661"/>
              <a:gd name="connsiteX30" fmla="*/ 2106968 w 3653484"/>
              <a:gd name="connsiteY30" fmla="*/ 159797 h 677661"/>
              <a:gd name="connsiteX31" fmla="*/ 2192785 w 3653484"/>
              <a:gd name="connsiteY31" fmla="*/ 180512 h 677661"/>
              <a:gd name="connsiteX32" fmla="*/ 2213499 w 3653484"/>
              <a:gd name="connsiteY32" fmla="*/ 233777 h 677661"/>
              <a:gd name="connsiteX33" fmla="*/ 2305235 w 3653484"/>
              <a:gd name="connsiteY33" fmla="*/ 224899 h 677661"/>
              <a:gd name="connsiteX34" fmla="*/ 2382174 w 3653484"/>
              <a:gd name="connsiteY34" fmla="*/ 272246 h 677661"/>
              <a:gd name="connsiteX35" fmla="*/ 2636667 w 3653484"/>
              <a:gd name="connsiteY35" fmla="*/ 290003 h 677661"/>
              <a:gd name="connsiteX36" fmla="*/ 2944427 w 3653484"/>
              <a:gd name="connsiteY36" fmla="*/ 248573 h 677661"/>
              <a:gd name="connsiteX37" fmla="*/ 3071674 w 3653484"/>
              <a:gd name="connsiteY37" fmla="*/ 233777 h 677661"/>
              <a:gd name="connsiteX38" fmla="*/ 3438618 w 3653484"/>
              <a:gd name="connsiteY38" fmla="*/ 218981 h 677661"/>
              <a:gd name="connsiteX39" fmla="*/ 3653484 w 3653484"/>
              <a:gd name="connsiteY39" fmla="*/ 182822 h 677661"/>
              <a:gd name="connsiteX0" fmla="*/ 0 w 3653484"/>
              <a:gd name="connsiteY0" fmla="*/ 677661 h 677661"/>
              <a:gd name="connsiteX1" fmla="*/ 41429 w 3653484"/>
              <a:gd name="connsiteY1" fmla="*/ 594803 h 677661"/>
              <a:gd name="connsiteX2" fmla="*/ 118369 w 3653484"/>
              <a:gd name="connsiteY2" fmla="*/ 588884 h 677661"/>
              <a:gd name="connsiteX3" fmla="*/ 174594 w 3653484"/>
              <a:gd name="connsiteY3" fmla="*/ 547455 h 677661"/>
              <a:gd name="connsiteX4" fmla="*/ 248575 w 3653484"/>
              <a:gd name="connsiteY4" fmla="*/ 372861 h 677661"/>
              <a:gd name="connsiteX5" fmla="*/ 325515 w 3653484"/>
              <a:gd name="connsiteY5" fmla="*/ 150919 h 677661"/>
              <a:gd name="connsiteX6" fmla="*/ 352148 w 3653484"/>
              <a:gd name="connsiteY6" fmla="*/ 118368 h 677661"/>
              <a:gd name="connsiteX7" fmla="*/ 429088 w 3653484"/>
              <a:gd name="connsiteY7" fmla="*/ 121327 h 677661"/>
              <a:gd name="connsiteX8" fmla="*/ 473476 w 3653484"/>
              <a:gd name="connsiteY8" fmla="*/ 91735 h 677661"/>
              <a:gd name="connsiteX9" fmla="*/ 494191 w 3653484"/>
              <a:gd name="connsiteY9" fmla="*/ 53265 h 677661"/>
              <a:gd name="connsiteX10" fmla="*/ 541538 w 3653484"/>
              <a:gd name="connsiteY10" fmla="*/ 38469 h 677661"/>
              <a:gd name="connsiteX11" fmla="*/ 633274 w 3653484"/>
              <a:gd name="connsiteY11" fmla="*/ 41428 h 677661"/>
              <a:gd name="connsiteX12" fmla="*/ 677662 w 3653484"/>
              <a:gd name="connsiteY12" fmla="*/ 68061 h 677661"/>
              <a:gd name="connsiteX13" fmla="*/ 722051 w 3653484"/>
              <a:gd name="connsiteY13" fmla="*/ 201226 h 677661"/>
              <a:gd name="connsiteX14" fmla="*/ 766439 w 3653484"/>
              <a:gd name="connsiteY14" fmla="*/ 295921 h 677661"/>
              <a:gd name="connsiteX15" fmla="*/ 872971 w 3653484"/>
              <a:gd name="connsiteY15" fmla="*/ 295921 h 677661"/>
              <a:gd name="connsiteX16" fmla="*/ 938074 w 3653484"/>
              <a:gd name="connsiteY16" fmla="*/ 272247 h 677661"/>
              <a:gd name="connsiteX17" fmla="*/ 1038688 w 3653484"/>
              <a:gd name="connsiteY17" fmla="*/ 275206 h 677661"/>
              <a:gd name="connsiteX18" fmla="*/ 1094913 w 3653484"/>
              <a:gd name="connsiteY18" fmla="*/ 233777 h 677661"/>
              <a:gd name="connsiteX19" fmla="*/ 1151138 w 3653484"/>
              <a:gd name="connsiteY19" fmla="*/ 192348 h 677661"/>
              <a:gd name="connsiteX20" fmla="*/ 1248792 w 3653484"/>
              <a:gd name="connsiteY20" fmla="*/ 177552 h 677661"/>
              <a:gd name="connsiteX21" fmla="*/ 1302058 w 3653484"/>
              <a:gd name="connsiteY21" fmla="*/ 162756 h 677661"/>
              <a:gd name="connsiteX22" fmla="*/ 1358284 w 3653484"/>
              <a:gd name="connsiteY22" fmla="*/ 94694 h 677661"/>
              <a:gd name="connsiteX23" fmla="*/ 1384917 w 3653484"/>
              <a:gd name="connsiteY23" fmla="*/ 73979 h 677661"/>
              <a:gd name="connsiteX24" fmla="*/ 1562470 w 3653484"/>
              <a:gd name="connsiteY24" fmla="*/ 65102 h 677661"/>
              <a:gd name="connsiteX25" fmla="*/ 1674921 w 3653484"/>
              <a:gd name="connsiteY25" fmla="*/ 71020 h 677661"/>
              <a:gd name="connsiteX26" fmla="*/ 1725227 w 3653484"/>
              <a:gd name="connsiteY26" fmla="*/ 76938 h 677661"/>
              <a:gd name="connsiteX27" fmla="*/ 1754820 w 3653484"/>
              <a:gd name="connsiteY27" fmla="*/ 97653 h 677661"/>
              <a:gd name="connsiteX28" fmla="*/ 1837679 w 3653484"/>
              <a:gd name="connsiteY28" fmla="*/ 142042 h 677661"/>
              <a:gd name="connsiteX29" fmla="*/ 2044824 w 3653484"/>
              <a:gd name="connsiteY29" fmla="*/ 0 h 677661"/>
              <a:gd name="connsiteX30" fmla="*/ 2071458 w 3653484"/>
              <a:gd name="connsiteY30" fmla="*/ 150919 h 677661"/>
              <a:gd name="connsiteX31" fmla="*/ 2192785 w 3653484"/>
              <a:gd name="connsiteY31" fmla="*/ 180512 h 677661"/>
              <a:gd name="connsiteX32" fmla="*/ 2213499 w 3653484"/>
              <a:gd name="connsiteY32" fmla="*/ 233777 h 677661"/>
              <a:gd name="connsiteX33" fmla="*/ 2305235 w 3653484"/>
              <a:gd name="connsiteY33" fmla="*/ 224899 h 677661"/>
              <a:gd name="connsiteX34" fmla="*/ 2382174 w 3653484"/>
              <a:gd name="connsiteY34" fmla="*/ 272246 h 677661"/>
              <a:gd name="connsiteX35" fmla="*/ 2636667 w 3653484"/>
              <a:gd name="connsiteY35" fmla="*/ 290003 h 677661"/>
              <a:gd name="connsiteX36" fmla="*/ 2944427 w 3653484"/>
              <a:gd name="connsiteY36" fmla="*/ 248573 h 677661"/>
              <a:gd name="connsiteX37" fmla="*/ 3071674 w 3653484"/>
              <a:gd name="connsiteY37" fmla="*/ 233777 h 677661"/>
              <a:gd name="connsiteX38" fmla="*/ 3438618 w 3653484"/>
              <a:gd name="connsiteY38" fmla="*/ 218981 h 677661"/>
              <a:gd name="connsiteX39" fmla="*/ 3653484 w 3653484"/>
              <a:gd name="connsiteY39" fmla="*/ 182822 h 677661"/>
              <a:gd name="connsiteX0" fmla="*/ 0 w 3653484"/>
              <a:gd name="connsiteY0" fmla="*/ 677661 h 677661"/>
              <a:gd name="connsiteX1" fmla="*/ 41429 w 3653484"/>
              <a:gd name="connsiteY1" fmla="*/ 594803 h 677661"/>
              <a:gd name="connsiteX2" fmla="*/ 118369 w 3653484"/>
              <a:gd name="connsiteY2" fmla="*/ 588884 h 677661"/>
              <a:gd name="connsiteX3" fmla="*/ 174594 w 3653484"/>
              <a:gd name="connsiteY3" fmla="*/ 547455 h 677661"/>
              <a:gd name="connsiteX4" fmla="*/ 248575 w 3653484"/>
              <a:gd name="connsiteY4" fmla="*/ 372861 h 677661"/>
              <a:gd name="connsiteX5" fmla="*/ 325515 w 3653484"/>
              <a:gd name="connsiteY5" fmla="*/ 150919 h 677661"/>
              <a:gd name="connsiteX6" fmla="*/ 352148 w 3653484"/>
              <a:gd name="connsiteY6" fmla="*/ 118368 h 677661"/>
              <a:gd name="connsiteX7" fmla="*/ 429088 w 3653484"/>
              <a:gd name="connsiteY7" fmla="*/ 121327 h 677661"/>
              <a:gd name="connsiteX8" fmla="*/ 473476 w 3653484"/>
              <a:gd name="connsiteY8" fmla="*/ 91735 h 677661"/>
              <a:gd name="connsiteX9" fmla="*/ 494191 w 3653484"/>
              <a:gd name="connsiteY9" fmla="*/ 53265 h 677661"/>
              <a:gd name="connsiteX10" fmla="*/ 541538 w 3653484"/>
              <a:gd name="connsiteY10" fmla="*/ 38469 h 677661"/>
              <a:gd name="connsiteX11" fmla="*/ 633274 w 3653484"/>
              <a:gd name="connsiteY11" fmla="*/ 41428 h 677661"/>
              <a:gd name="connsiteX12" fmla="*/ 677662 w 3653484"/>
              <a:gd name="connsiteY12" fmla="*/ 68061 h 677661"/>
              <a:gd name="connsiteX13" fmla="*/ 722051 w 3653484"/>
              <a:gd name="connsiteY13" fmla="*/ 201226 h 677661"/>
              <a:gd name="connsiteX14" fmla="*/ 766439 w 3653484"/>
              <a:gd name="connsiteY14" fmla="*/ 295921 h 677661"/>
              <a:gd name="connsiteX15" fmla="*/ 872971 w 3653484"/>
              <a:gd name="connsiteY15" fmla="*/ 295921 h 677661"/>
              <a:gd name="connsiteX16" fmla="*/ 938074 w 3653484"/>
              <a:gd name="connsiteY16" fmla="*/ 272247 h 677661"/>
              <a:gd name="connsiteX17" fmla="*/ 1038688 w 3653484"/>
              <a:gd name="connsiteY17" fmla="*/ 275206 h 677661"/>
              <a:gd name="connsiteX18" fmla="*/ 1094913 w 3653484"/>
              <a:gd name="connsiteY18" fmla="*/ 233777 h 677661"/>
              <a:gd name="connsiteX19" fmla="*/ 1151138 w 3653484"/>
              <a:gd name="connsiteY19" fmla="*/ 192348 h 677661"/>
              <a:gd name="connsiteX20" fmla="*/ 1248792 w 3653484"/>
              <a:gd name="connsiteY20" fmla="*/ 177552 h 677661"/>
              <a:gd name="connsiteX21" fmla="*/ 1302058 w 3653484"/>
              <a:gd name="connsiteY21" fmla="*/ 162756 h 677661"/>
              <a:gd name="connsiteX22" fmla="*/ 1358284 w 3653484"/>
              <a:gd name="connsiteY22" fmla="*/ 94694 h 677661"/>
              <a:gd name="connsiteX23" fmla="*/ 1384917 w 3653484"/>
              <a:gd name="connsiteY23" fmla="*/ 73979 h 677661"/>
              <a:gd name="connsiteX24" fmla="*/ 1562470 w 3653484"/>
              <a:gd name="connsiteY24" fmla="*/ 65102 h 677661"/>
              <a:gd name="connsiteX25" fmla="*/ 1674921 w 3653484"/>
              <a:gd name="connsiteY25" fmla="*/ 71020 h 677661"/>
              <a:gd name="connsiteX26" fmla="*/ 1725227 w 3653484"/>
              <a:gd name="connsiteY26" fmla="*/ 76938 h 677661"/>
              <a:gd name="connsiteX27" fmla="*/ 1754820 w 3653484"/>
              <a:gd name="connsiteY27" fmla="*/ 97653 h 677661"/>
              <a:gd name="connsiteX28" fmla="*/ 1837679 w 3653484"/>
              <a:gd name="connsiteY28" fmla="*/ 142042 h 677661"/>
              <a:gd name="connsiteX29" fmla="*/ 2044824 w 3653484"/>
              <a:gd name="connsiteY29" fmla="*/ 0 h 677661"/>
              <a:gd name="connsiteX30" fmla="*/ 2071458 w 3653484"/>
              <a:gd name="connsiteY30" fmla="*/ 150919 h 677661"/>
              <a:gd name="connsiteX31" fmla="*/ 2192785 w 3653484"/>
              <a:gd name="connsiteY31" fmla="*/ 180512 h 677661"/>
              <a:gd name="connsiteX32" fmla="*/ 2213499 w 3653484"/>
              <a:gd name="connsiteY32" fmla="*/ 233777 h 677661"/>
              <a:gd name="connsiteX33" fmla="*/ 2305235 w 3653484"/>
              <a:gd name="connsiteY33" fmla="*/ 224899 h 677661"/>
              <a:gd name="connsiteX34" fmla="*/ 2382174 w 3653484"/>
              <a:gd name="connsiteY34" fmla="*/ 272246 h 677661"/>
              <a:gd name="connsiteX35" fmla="*/ 2636667 w 3653484"/>
              <a:gd name="connsiteY35" fmla="*/ 290003 h 677661"/>
              <a:gd name="connsiteX36" fmla="*/ 2944427 w 3653484"/>
              <a:gd name="connsiteY36" fmla="*/ 248573 h 677661"/>
              <a:gd name="connsiteX37" fmla="*/ 3071674 w 3653484"/>
              <a:gd name="connsiteY37" fmla="*/ 233777 h 677661"/>
              <a:gd name="connsiteX38" fmla="*/ 3438618 w 3653484"/>
              <a:gd name="connsiteY38" fmla="*/ 218981 h 677661"/>
              <a:gd name="connsiteX39" fmla="*/ 3653484 w 3653484"/>
              <a:gd name="connsiteY39" fmla="*/ 182822 h 677661"/>
              <a:gd name="connsiteX0" fmla="*/ 0 w 3653484"/>
              <a:gd name="connsiteY0" fmla="*/ 677726 h 677726"/>
              <a:gd name="connsiteX1" fmla="*/ 41429 w 3653484"/>
              <a:gd name="connsiteY1" fmla="*/ 594868 h 677726"/>
              <a:gd name="connsiteX2" fmla="*/ 118369 w 3653484"/>
              <a:gd name="connsiteY2" fmla="*/ 588949 h 677726"/>
              <a:gd name="connsiteX3" fmla="*/ 174594 w 3653484"/>
              <a:gd name="connsiteY3" fmla="*/ 547520 h 677726"/>
              <a:gd name="connsiteX4" fmla="*/ 248575 w 3653484"/>
              <a:gd name="connsiteY4" fmla="*/ 372926 h 677726"/>
              <a:gd name="connsiteX5" fmla="*/ 325515 w 3653484"/>
              <a:gd name="connsiteY5" fmla="*/ 150984 h 677726"/>
              <a:gd name="connsiteX6" fmla="*/ 352148 w 3653484"/>
              <a:gd name="connsiteY6" fmla="*/ 118433 h 677726"/>
              <a:gd name="connsiteX7" fmla="*/ 429088 w 3653484"/>
              <a:gd name="connsiteY7" fmla="*/ 121392 h 677726"/>
              <a:gd name="connsiteX8" fmla="*/ 473476 w 3653484"/>
              <a:gd name="connsiteY8" fmla="*/ 91800 h 677726"/>
              <a:gd name="connsiteX9" fmla="*/ 494191 w 3653484"/>
              <a:gd name="connsiteY9" fmla="*/ 53330 h 677726"/>
              <a:gd name="connsiteX10" fmla="*/ 541538 w 3653484"/>
              <a:gd name="connsiteY10" fmla="*/ 38534 h 677726"/>
              <a:gd name="connsiteX11" fmla="*/ 633274 w 3653484"/>
              <a:gd name="connsiteY11" fmla="*/ 41493 h 677726"/>
              <a:gd name="connsiteX12" fmla="*/ 677662 w 3653484"/>
              <a:gd name="connsiteY12" fmla="*/ 68126 h 677726"/>
              <a:gd name="connsiteX13" fmla="*/ 722051 w 3653484"/>
              <a:gd name="connsiteY13" fmla="*/ 201291 h 677726"/>
              <a:gd name="connsiteX14" fmla="*/ 766439 w 3653484"/>
              <a:gd name="connsiteY14" fmla="*/ 295986 h 677726"/>
              <a:gd name="connsiteX15" fmla="*/ 872971 w 3653484"/>
              <a:gd name="connsiteY15" fmla="*/ 295986 h 677726"/>
              <a:gd name="connsiteX16" fmla="*/ 938074 w 3653484"/>
              <a:gd name="connsiteY16" fmla="*/ 272312 h 677726"/>
              <a:gd name="connsiteX17" fmla="*/ 1038688 w 3653484"/>
              <a:gd name="connsiteY17" fmla="*/ 275271 h 677726"/>
              <a:gd name="connsiteX18" fmla="*/ 1094913 w 3653484"/>
              <a:gd name="connsiteY18" fmla="*/ 233842 h 677726"/>
              <a:gd name="connsiteX19" fmla="*/ 1151138 w 3653484"/>
              <a:gd name="connsiteY19" fmla="*/ 192413 h 677726"/>
              <a:gd name="connsiteX20" fmla="*/ 1248792 w 3653484"/>
              <a:gd name="connsiteY20" fmla="*/ 177617 h 677726"/>
              <a:gd name="connsiteX21" fmla="*/ 1302058 w 3653484"/>
              <a:gd name="connsiteY21" fmla="*/ 162821 h 677726"/>
              <a:gd name="connsiteX22" fmla="*/ 1358284 w 3653484"/>
              <a:gd name="connsiteY22" fmla="*/ 94759 h 677726"/>
              <a:gd name="connsiteX23" fmla="*/ 1384917 w 3653484"/>
              <a:gd name="connsiteY23" fmla="*/ 74044 h 677726"/>
              <a:gd name="connsiteX24" fmla="*/ 1562470 w 3653484"/>
              <a:gd name="connsiteY24" fmla="*/ 65167 h 677726"/>
              <a:gd name="connsiteX25" fmla="*/ 1674921 w 3653484"/>
              <a:gd name="connsiteY25" fmla="*/ 71085 h 677726"/>
              <a:gd name="connsiteX26" fmla="*/ 1725227 w 3653484"/>
              <a:gd name="connsiteY26" fmla="*/ 77003 h 677726"/>
              <a:gd name="connsiteX27" fmla="*/ 1754820 w 3653484"/>
              <a:gd name="connsiteY27" fmla="*/ 97718 h 677726"/>
              <a:gd name="connsiteX28" fmla="*/ 1837679 w 3653484"/>
              <a:gd name="connsiteY28" fmla="*/ 142107 h 677726"/>
              <a:gd name="connsiteX29" fmla="*/ 2044824 w 3653484"/>
              <a:gd name="connsiteY29" fmla="*/ 65 h 677726"/>
              <a:gd name="connsiteX30" fmla="*/ 2071458 w 3653484"/>
              <a:gd name="connsiteY30" fmla="*/ 150984 h 677726"/>
              <a:gd name="connsiteX31" fmla="*/ 2192785 w 3653484"/>
              <a:gd name="connsiteY31" fmla="*/ 180577 h 677726"/>
              <a:gd name="connsiteX32" fmla="*/ 2213499 w 3653484"/>
              <a:gd name="connsiteY32" fmla="*/ 233842 h 677726"/>
              <a:gd name="connsiteX33" fmla="*/ 2305235 w 3653484"/>
              <a:gd name="connsiteY33" fmla="*/ 224964 h 677726"/>
              <a:gd name="connsiteX34" fmla="*/ 2382174 w 3653484"/>
              <a:gd name="connsiteY34" fmla="*/ 272311 h 677726"/>
              <a:gd name="connsiteX35" fmla="*/ 2636667 w 3653484"/>
              <a:gd name="connsiteY35" fmla="*/ 290068 h 677726"/>
              <a:gd name="connsiteX36" fmla="*/ 2944427 w 3653484"/>
              <a:gd name="connsiteY36" fmla="*/ 248638 h 677726"/>
              <a:gd name="connsiteX37" fmla="*/ 3071674 w 3653484"/>
              <a:gd name="connsiteY37" fmla="*/ 233842 h 677726"/>
              <a:gd name="connsiteX38" fmla="*/ 3438618 w 3653484"/>
              <a:gd name="connsiteY38" fmla="*/ 219046 h 677726"/>
              <a:gd name="connsiteX39" fmla="*/ 3653484 w 3653484"/>
              <a:gd name="connsiteY39" fmla="*/ 182887 h 677726"/>
              <a:gd name="connsiteX0" fmla="*/ 0 w 3653484"/>
              <a:gd name="connsiteY0" fmla="*/ 683364 h 683364"/>
              <a:gd name="connsiteX1" fmla="*/ 41429 w 3653484"/>
              <a:gd name="connsiteY1" fmla="*/ 600506 h 683364"/>
              <a:gd name="connsiteX2" fmla="*/ 118369 w 3653484"/>
              <a:gd name="connsiteY2" fmla="*/ 594587 h 683364"/>
              <a:gd name="connsiteX3" fmla="*/ 174594 w 3653484"/>
              <a:gd name="connsiteY3" fmla="*/ 553158 h 683364"/>
              <a:gd name="connsiteX4" fmla="*/ 248575 w 3653484"/>
              <a:gd name="connsiteY4" fmla="*/ 378564 h 683364"/>
              <a:gd name="connsiteX5" fmla="*/ 325515 w 3653484"/>
              <a:gd name="connsiteY5" fmla="*/ 156622 h 683364"/>
              <a:gd name="connsiteX6" fmla="*/ 352148 w 3653484"/>
              <a:gd name="connsiteY6" fmla="*/ 124071 h 683364"/>
              <a:gd name="connsiteX7" fmla="*/ 429088 w 3653484"/>
              <a:gd name="connsiteY7" fmla="*/ 127030 h 683364"/>
              <a:gd name="connsiteX8" fmla="*/ 473476 w 3653484"/>
              <a:gd name="connsiteY8" fmla="*/ 97438 h 683364"/>
              <a:gd name="connsiteX9" fmla="*/ 494191 w 3653484"/>
              <a:gd name="connsiteY9" fmla="*/ 58968 h 683364"/>
              <a:gd name="connsiteX10" fmla="*/ 541538 w 3653484"/>
              <a:gd name="connsiteY10" fmla="*/ 44172 h 683364"/>
              <a:gd name="connsiteX11" fmla="*/ 633274 w 3653484"/>
              <a:gd name="connsiteY11" fmla="*/ 47131 h 683364"/>
              <a:gd name="connsiteX12" fmla="*/ 677662 w 3653484"/>
              <a:gd name="connsiteY12" fmla="*/ 73764 h 683364"/>
              <a:gd name="connsiteX13" fmla="*/ 722051 w 3653484"/>
              <a:gd name="connsiteY13" fmla="*/ 206929 h 683364"/>
              <a:gd name="connsiteX14" fmla="*/ 766439 w 3653484"/>
              <a:gd name="connsiteY14" fmla="*/ 301624 h 683364"/>
              <a:gd name="connsiteX15" fmla="*/ 872971 w 3653484"/>
              <a:gd name="connsiteY15" fmla="*/ 301624 h 683364"/>
              <a:gd name="connsiteX16" fmla="*/ 938074 w 3653484"/>
              <a:gd name="connsiteY16" fmla="*/ 277950 h 683364"/>
              <a:gd name="connsiteX17" fmla="*/ 1038688 w 3653484"/>
              <a:gd name="connsiteY17" fmla="*/ 280909 h 683364"/>
              <a:gd name="connsiteX18" fmla="*/ 1094913 w 3653484"/>
              <a:gd name="connsiteY18" fmla="*/ 239480 h 683364"/>
              <a:gd name="connsiteX19" fmla="*/ 1151138 w 3653484"/>
              <a:gd name="connsiteY19" fmla="*/ 198051 h 683364"/>
              <a:gd name="connsiteX20" fmla="*/ 1248792 w 3653484"/>
              <a:gd name="connsiteY20" fmla="*/ 183255 h 683364"/>
              <a:gd name="connsiteX21" fmla="*/ 1302058 w 3653484"/>
              <a:gd name="connsiteY21" fmla="*/ 168459 h 683364"/>
              <a:gd name="connsiteX22" fmla="*/ 1358284 w 3653484"/>
              <a:gd name="connsiteY22" fmla="*/ 100397 h 683364"/>
              <a:gd name="connsiteX23" fmla="*/ 1384917 w 3653484"/>
              <a:gd name="connsiteY23" fmla="*/ 79682 h 683364"/>
              <a:gd name="connsiteX24" fmla="*/ 1562470 w 3653484"/>
              <a:gd name="connsiteY24" fmla="*/ 70805 h 683364"/>
              <a:gd name="connsiteX25" fmla="*/ 1674921 w 3653484"/>
              <a:gd name="connsiteY25" fmla="*/ 76723 h 683364"/>
              <a:gd name="connsiteX26" fmla="*/ 1725227 w 3653484"/>
              <a:gd name="connsiteY26" fmla="*/ 82641 h 683364"/>
              <a:gd name="connsiteX27" fmla="*/ 1754820 w 3653484"/>
              <a:gd name="connsiteY27" fmla="*/ 103356 h 683364"/>
              <a:gd name="connsiteX28" fmla="*/ 1840638 w 3653484"/>
              <a:gd name="connsiteY28" fmla="*/ 32335 h 683364"/>
              <a:gd name="connsiteX29" fmla="*/ 2044824 w 3653484"/>
              <a:gd name="connsiteY29" fmla="*/ 5703 h 683364"/>
              <a:gd name="connsiteX30" fmla="*/ 2071458 w 3653484"/>
              <a:gd name="connsiteY30" fmla="*/ 156622 h 683364"/>
              <a:gd name="connsiteX31" fmla="*/ 2192785 w 3653484"/>
              <a:gd name="connsiteY31" fmla="*/ 186215 h 683364"/>
              <a:gd name="connsiteX32" fmla="*/ 2213499 w 3653484"/>
              <a:gd name="connsiteY32" fmla="*/ 239480 h 683364"/>
              <a:gd name="connsiteX33" fmla="*/ 2305235 w 3653484"/>
              <a:gd name="connsiteY33" fmla="*/ 230602 h 683364"/>
              <a:gd name="connsiteX34" fmla="*/ 2382174 w 3653484"/>
              <a:gd name="connsiteY34" fmla="*/ 277949 h 683364"/>
              <a:gd name="connsiteX35" fmla="*/ 2636667 w 3653484"/>
              <a:gd name="connsiteY35" fmla="*/ 295706 h 683364"/>
              <a:gd name="connsiteX36" fmla="*/ 2944427 w 3653484"/>
              <a:gd name="connsiteY36" fmla="*/ 254276 h 683364"/>
              <a:gd name="connsiteX37" fmla="*/ 3071674 w 3653484"/>
              <a:gd name="connsiteY37" fmla="*/ 239480 h 683364"/>
              <a:gd name="connsiteX38" fmla="*/ 3438618 w 3653484"/>
              <a:gd name="connsiteY38" fmla="*/ 224684 h 683364"/>
              <a:gd name="connsiteX39" fmla="*/ 3653484 w 3653484"/>
              <a:gd name="connsiteY39" fmla="*/ 188525 h 683364"/>
              <a:gd name="connsiteX0" fmla="*/ 0 w 3653484"/>
              <a:gd name="connsiteY0" fmla="*/ 683364 h 683364"/>
              <a:gd name="connsiteX1" fmla="*/ 41429 w 3653484"/>
              <a:gd name="connsiteY1" fmla="*/ 600506 h 683364"/>
              <a:gd name="connsiteX2" fmla="*/ 118369 w 3653484"/>
              <a:gd name="connsiteY2" fmla="*/ 594587 h 683364"/>
              <a:gd name="connsiteX3" fmla="*/ 174594 w 3653484"/>
              <a:gd name="connsiteY3" fmla="*/ 553158 h 683364"/>
              <a:gd name="connsiteX4" fmla="*/ 248575 w 3653484"/>
              <a:gd name="connsiteY4" fmla="*/ 378564 h 683364"/>
              <a:gd name="connsiteX5" fmla="*/ 325515 w 3653484"/>
              <a:gd name="connsiteY5" fmla="*/ 156622 h 683364"/>
              <a:gd name="connsiteX6" fmla="*/ 352148 w 3653484"/>
              <a:gd name="connsiteY6" fmla="*/ 124071 h 683364"/>
              <a:gd name="connsiteX7" fmla="*/ 429088 w 3653484"/>
              <a:gd name="connsiteY7" fmla="*/ 127030 h 683364"/>
              <a:gd name="connsiteX8" fmla="*/ 473476 w 3653484"/>
              <a:gd name="connsiteY8" fmla="*/ 97438 h 683364"/>
              <a:gd name="connsiteX9" fmla="*/ 494191 w 3653484"/>
              <a:gd name="connsiteY9" fmla="*/ 58968 h 683364"/>
              <a:gd name="connsiteX10" fmla="*/ 541538 w 3653484"/>
              <a:gd name="connsiteY10" fmla="*/ 44172 h 683364"/>
              <a:gd name="connsiteX11" fmla="*/ 633274 w 3653484"/>
              <a:gd name="connsiteY11" fmla="*/ 47131 h 683364"/>
              <a:gd name="connsiteX12" fmla="*/ 677662 w 3653484"/>
              <a:gd name="connsiteY12" fmla="*/ 73764 h 683364"/>
              <a:gd name="connsiteX13" fmla="*/ 722051 w 3653484"/>
              <a:gd name="connsiteY13" fmla="*/ 206929 h 683364"/>
              <a:gd name="connsiteX14" fmla="*/ 766439 w 3653484"/>
              <a:gd name="connsiteY14" fmla="*/ 301624 h 683364"/>
              <a:gd name="connsiteX15" fmla="*/ 872971 w 3653484"/>
              <a:gd name="connsiteY15" fmla="*/ 301624 h 683364"/>
              <a:gd name="connsiteX16" fmla="*/ 938074 w 3653484"/>
              <a:gd name="connsiteY16" fmla="*/ 277950 h 683364"/>
              <a:gd name="connsiteX17" fmla="*/ 1038688 w 3653484"/>
              <a:gd name="connsiteY17" fmla="*/ 280909 h 683364"/>
              <a:gd name="connsiteX18" fmla="*/ 1094913 w 3653484"/>
              <a:gd name="connsiteY18" fmla="*/ 239480 h 683364"/>
              <a:gd name="connsiteX19" fmla="*/ 1151138 w 3653484"/>
              <a:gd name="connsiteY19" fmla="*/ 198051 h 683364"/>
              <a:gd name="connsiteX20" fmla="*/ 1248792 w 3653484"/>
              <a:gd name="connsiteY20" fmla="*/ 183255 h 683364"/>
              <a:gd name="connsiteX21" fmla="*/ 1302058 w 3653484"/>
              <a:gd name="connsiteY21" fmla="*/ 168459 h 683364"/>
              <a:gd name="connsiteX22" fmla="*/ 1358284 w 3653484"/>
              <a:gd name="connsiteY22" fmla="*/ 100397 h 683364"/>
              <a:gd name="connsiteX23" fmla="*/ 1384917 w 3653484"/>
              <a:gd name="connsiteY23" fmla="*/ 79682 h 683364"/>
              <a:gd name="connsiteX24" fmla="*/ 1562470 w 3653484"/>
              <a:gd name="connsiteY24" fmla="*/ 70805 h 683364"/>
              <a:gd name="connsiteX25" fmla="*/ 1674921 w 3653484"/>
              <a:gd name="connsiteY25" fmla="*/ 76723 h 683364"/>
              <a:gd name="connsiteX26" fmla="*/ 1725227 w 3653484"/>
              <a:gd name="connsiteY26" fmla="*/ 82641 h 683364"/>
              <a:gd name="connsiteX27" fmla="*/ 1754820 w 3653484"/>
              <a:gd name="connsiteY27" fmla="*/ 103356 h 683364"/>
              <a:gd name="connsiteX28" fmla="*/ 1840638 w 3653484"/>
              <a:gd name="connsiteY28" fmla="*/ 32335 h 683364"/>
              <a:gd name="connsiteX29" fmla="*/ 2044824 w 3653484"/>
              <a:gd name="connsiteY29" fmla="*/ 5703 h 683364"/>
              <a:gd name="connsiteX30" fmla="*/ 2071458 w 3653484"/>
              <a:gd name="connsiteY30" fmla="*/ 156622 h 683364"/>
              <a:gd name="connsiteX31" fmla="*/ 2192785 w 3653484"/>
              <a:gd name="connsiteY31" fmla="*/ 186215 h 683364"/>
              <a:gd name="connsiteX32" fmla="*/ 2213499 w 3653484"/>
              <a:gd name="connsiteY32" fmla="*/ 239480 h 683364"/>
              <a:gd name="connsiteX33" fmla="*/ 2305235 w 3653484"/>
              <a:gd name="connsiteY33" fmla="*/ 230602 h 683364"/>
              <a:gd name="connsiteX34" fmla="*/ 2382174 w 3653484"/>
              <a:gd name="connsiteY34" fmla="*/ 277949 h 683364"/>
              <a:gd name="connsiteX35" fmla="*/ 2636667 w 3653484"/>
              <a:gd name="connsiteY35" fmla="*/ 295706 h 683364"/>
              <a:gd name="connsiteX36" fmla="*/ 2944427 w 3653484"/>
              <a:gd name="connsiteY36" fmla="*/ 254276 h 683364"/>
              <a:gd name="connsiteX37" fmla="*/ 3071674 w 3653484"/>
              <a:gd name="connsiteY37" fmla="*/ 239480 h 683364"/>
              <a:gd name="connsiteX38" fmla="*/ 3438618 w 3653484"/>
              <a:gd name="connsiteY38" fmla="*/ 224684 h 683364"/>
              <a:gd name="connsiteX39" fmla="*/ 3653484 w 3653484"/>
              <a:gd name="connsiteY39" fmla="*/ 188525 h 683364"/>
              <a:gd name="connsiteX0" fmla="*/ 0 w 3653484"/>
              <a:gd name="connsiteY0" fmla="*/ 734830 h 734830"/>
              <a:gd name="connsiteX1" fmla="*/ 41429 w 3653484"/>
              <a:gd name="connsiteY1" fmla="*/ 651972 h 734830"/>
              <a:gd name="connsiteX2" fmla="*/ 118369 w 3653484"/>
              <a:gd name="connsiteY2" fmla="*/ 646053 h 734830"/>
              <a:gd name="connsiteX3" fmla="*/ 174594 w 3653484"/>
              <a:gd name="connsiteY3" fmla="*/ 604624 h 734830"/>
              <a:gd name="connsiteX4" fmla="*/ 248575 w 3653484"/>
              <a:gd name="connsiteY4" fmla="*/ 430030 h 734830"/>
              <a:gd name="connsiteX5" fmla="*/ 325515 w 3653484"/>
              <a:gd name="connsiteY5" fmla="*/ 208088 h 734830"/>
              <a:gd name="connsiteX6" fmla="*/ 352148 w 3653484"/>
              <a:gd name="connsiteY6" fmla="*/ 175537 h 734830"/>
              <a:gd name="connsiteX7" fmla="*/ 429088 w 3653484"/>
              <a:gd name="connsiteY7" fmla="*/ 178496 h 734830"/>
              <a:gd name="connsiteX8" fmla="*/ 473476 w 3653484"/>
              <a:gd name="connsiteY8" fmla="*/ 148904 h 734830"/>
              <a:gd name="connsiteX9" fmla="*/ 494191 w 3653484"/>
              <a:gd name="connsiteY9" fmla="*/ 110434 h 734830"/>
              <a:gd name="connsiteX10" fmla="*/ 541538 w 3653484"/>
              <a:gd name="connsiteY10" fmla="*/ 95638 h 734830"/>
              <a:gd name="connsiteX11" fmla="*/ 633274 w 3653484"/>
              <a:gd name="connsiteY11" fmla="*/ 98597 h 734830"/>
              <a:gd name="connsiteX12" fmla="*/ 677662 w 3653484"/>
              <a:gd name="connsiteY12" fmla="*/ 125230 h 734830"/>
              <a:gd name="connsiteX13" fmla="*/ 722051 w 3653484"/>
              <a:gd name="connsiteY13" fmla="*/ 258395 h 734830"/>
              <a:gd name="connsiteX14" fmla="*/ 766439 w 3653484"/>
              <a:gd name="connsiteY14" fmla="*/ 353090 h 734830"/>
              <a:gd name="connsiteX15" fmla="*/ 872971 w 3653484"/>
              <a:gd name="connsiteY15" fmla="*/ 353090 h 734830"/>
              <a:gd name="connsiteX16" fmla="*/ 938074 w 3653484"/>
              <a:gd name="connsiteY16" fmla="*/ 329416 h 734830"/>
              <a:gd name="connsiteX17" fmla="*/ 1038688 w 3653484"/>
              <a:gd name="connsiteY17" fmla="*/ 332375 h 734830"/>
              <a:gd name="connsiteX18" fmla="*/ 1094913 w 3653484"/>
              <a:gd name="connsiteY18" fmla="*/ 290946 h 734830"/>
              <a:gd name="connsiteX19" fmla="*/ 1151138 w 3653484"/>
              <a:gd name="connsiteY19" fmla="*/ 249517 h 734830"/>
              <a:gd name="connsiteX20" fmla="*/ 1248792 w 3653484"/>
              <a:gd name="connsiteY20" fmla="*/ 234721 h 734830"/>
              <a:gd name="connsiteX21" fmla="*/ 1302058 w 3653484"/>
              <a:gd name="connsiteY21" fmla="*/ 219925 h 734830"/>
              <a:gd name="connsiteX22" fmla="*/ 1358284 w 3653484"/>
              <a:gd name="connsiteY22" fmla="*/ 151863 h 734830"/>
              <a:gd name="connsiteX23" fmla="*/ 1384917 w 3653484"/>
              <a:gd name="connsiteY23" fmla="*/ 131148 h 734830"/>
              <a:gd name="connsiteX24" fmla="*/ 1562470 w 3653484"/>
              <a:gd name="connsiteY24" fmla="*/ 122271 h 734830"/>
              <a:gd name="connsiteX25" fmla="*/ 1674921 w 3653484"/>
              <a:gd name="connsiteY25" fmla="*/ 128189 h 734830"/>
              <a:gd name="connsiteX26" fmla="*/ 1725227 w 3653484"/>
              <a:gd name="connsiteY26" fmla="*/ 134107 h 734830"/>
              <a:gd name="connsiteX27" fmla="*/ 1754820 w 3653484"/>
              <a:gd name="connsiteY27" fmla="*/ 154822 h 734830"/>
              <a:gd name="connsiteX28" fmla="*/ 1867271 w 3653484"/>
              <a:gd name="connsiteY28" fmla="*/ 21658 h 734830"/>
              <a:gd name="connsiteX29" fmla="*/ 2044824 w 3653484"/>
              <a:gd name="connsiteY29" fmla="*/ 57169 h 734830"/>
              <a:gd name="connsiteX30" fmla="*/ 2071458 w 3653484"/>
              <a:gd name="connsiteY30" fmla="*/ 208088 h 734830"/>
              <a:gd name="connsiteX31" fmla="*/ 2192785 w 3653484"/>
              <a:gd name="connsiteY31" fmla="*/ 237681 h 734830"/>
              <a:gd name="connsiteX32" fmla="*/ 2213499 w 3653484"/>
              <a:gd name="connsiteY32" fmla="*/ 290946 h 734830"/>
              <a:gd name="connsiteX33" fmla="*/ 2305235 w 3653484"/>
              <a:gd name="connsiteY33" fmla="*/ 282068 h 734830"/>
              <a:gd name="connsiteX34" fmla="*/ 2382174 w 3653484"/>
              <a:gd name="connsiteY34" fmla="*/ 329415 h 734830"/>
              <a:gd name="connsiteX35" fmla="*/ 2636667 w 3653484"/>
              <a:gd name="connsiteY35" fmla="*/ 347172 h 734830"/>
              <a:gd name="connsiteX36" fmla="*/ 2944427 w 3653484"/>
              <a:gd name="connsiteY36" fmla="*/ 305742 h 734830"/>
              <a:gd name="connsiteX37" fmla="*/ 3071674 w 3653484"/>
              <a:gd name="connsiteY37" fmla="*/ 290946 h 734830"/>
              <a:gd name="connsiteX38" fmla="*/ 3438618 w 3653484"/>
              <a:gd name="connsiteY38" fmla="*/ 276150 h 734830"/>
              <a:gd name="connsiteX39" fmla="*/ 3653484 w 3653484"/>
              <a:gd name="connsiteY39" fmla="*/ 239991 h 734830"/>
              <a:gd name="connsiteX0" fmla="*/ 0 w 3653484"/>
              <a:gd name="connsiteY0" fmla="*/ 734830 h 734830"/>
              <a:gd name="connsiteX1" fmla="*/ 41429 w 3653484"/>
              <a:gd name="connsiteY1" fmla="*/ 651972 h 734830"/>
              <a:gd name="connsiteX2" fmla="*/ 118369 w 3653484"/>
              <a:gd name="connsiteY2" fmla="*/ 646053 h 734830"/>
              <a:gd name="connsiteX3" fmla="*/ 174594 w 3653484"/>
              <a:gd name="connsiteY3" fmla="*/ 604624 h 734830"/>
              <a:gd name="connsiteX4" fmla="*/ 248575 w 3653484"/>
              <a:gd name="connsiteY4" fmla="*/ 430030 h 734830"/>
              <a:gd name="connsiteX5" fmla="*/ 325515 w 3653484"/>
              <a:gd name="connsiteY5" fmla="*/ 208088 h 734830"/>
              <a:gd name="connsiteX6" fmla="*/ 352148 w 3653484"/>
              <a:gd name="connsiteY6" fmla="*/ 175537 h 734830"/>
              <a:gd name="connsiteX7" fmla="*/ 429088 w 3653484"/>
              <a:gd name="connsiteY7" fmla="*/ 178496 h 734830"/>
              <a:gd name="connsiteX8" fmla="*/ 473476 w 3653484"/>
              <a:gd name="connsiteY8" fmla="*/ 148904 h 734830"/>
              <a:gd name="connsiteX9" fmla="*/ 494191 w 3653484"/>
              <a:gd name="connsiteY9" fmla="*/ 110434 h 734830"/>
              <a:gd name="connsiteX10" fmla="*/ 541538 w 3653484"/>
              <a:gd name="connsiteY10" fmla="*/ 95638 h 734830"/>
              <a:gd name="connsiteX11" fmla="*/ 633274 w 3653484"/>
              <a:gd name="connsiteY11" fmla="*/ 98597 h 734830"/>
              <a:gd name="connsiteX12" fmla="*/ 677662 w 3653484"/>
              <a:gd name="connsiteY12" fmla="*/ 125230 h 734830"/>
              <a:gd name="connsiteX13" fmla="*/ 722051 w 3653484"/>
              <a:gd name="connsiteY13" fmla="*/ 258395 h 734830"/>
              <a:gd name="connsiteX14" fmla="*/ 766439 w 3653484"/>
              <a:gd name="connsiteY14" fmla="*/ 353090 h 734830"/>
              <a:gd name="connsiteX15" fmla="*/ 872971 w 3653484"/>
              <a:gd name="connsiteY15" fmla="*/ 353090 h 734830"/>
              <a:gd name="connsiteX16" fmla="*/ 938074 w 3653484"/>
              <a:gd name="connsiteY16" fmla="*/ 329416 h 734830"/>
              <a:gd name="connsiteX17" fmla="*/ 1038688 w 3653484"/>
              <a:gd name="connsiteY17" fmla="*/ 332375 h 734830"/>
              <a:gd name="connsiteX18" fmla="*/ 1094913 w 3653484"/>
              <a:gd name="connsiteY18" fmla="*/ 290946 h 734830"/>
              <a:gd name="connsiteX19" fmla="*/ 1151138 w 3653484"/>
              <a:gd name="connsiteY19" fmla="*/ 249517 h 734830"/>
              <a:gd name="connsiteX20" fmla="*/ 1248792 w 3653484"/>
              <a:gd name="connsiteY20" fmla="*/ 234721 h 734830"/>
              <a:gd name="connsiteX21" fmla="*/ 1302058 w 3653484"/>
              <a:gd name="connsiteY21" fmla="*/ 219925 h 734830"/>
              <a:gd name="connsiteX22" fmla="*/ 1358284 w 3653484"/>
              <a:gd name="connsiteY22" fmla="*/ 151863 h 734830"/>
              <a:gd name="connsiteX23" fmla="*/ 1384917 w 3653484"/>
              <a:gd name="connsiteY23" fmla="*/ 131148 h 734830"/>
              <a:gd name="connsiteX24" fmla="*/ 1562470 w 3653484"/>
              <a:gd name="connsiteY24" fmla="*/ 122271 h 734830"/>
              <a:gd name="connsiteX25" fmla="*/ 1674921 w 3653484"/>
              <a:gd name="connsiteY25" fmla="*/ 128189 h 734830"/>
              <a:gd name="connsiteX26" fmla="*/ 1725227 w 3653484"/>
              <a:gd name="connsiteY26" fmla="*/ 134107 h 734830"/>
              <a:gd name="connsiteX27" fmla="*/ 1754820 w 3653484"/>
              <a:gd name="connsiteY27" fmla="*/ 154822 h 734830"/>
              <a:gd name="connsiteX28" fmla="*/ 1867271 w 3653484"/>
              <a:gd name="connsiteY28" fmla="*/ 21658 h 734830"/>
              <a:gd name="connsiteX29" fmla="*/ 2044824 w 3653484"/>
              <a:gd name="connsiteY29" fmla="*/ 57169 h 734830"/>
              <a:gd name="connsiteX30" fmla="*/ 2071458 w 3653484"/>
              <a:gd name="connsiteY30" fmla="*/ 208088 h 734830"/>
              <a:gd name="connsiteX31" fmla="*/ 2192785 w 3653484"/>
              <a:gd name="connsiteY31" fmla="*/ 237681 h 734830"/>
              <a:gd name="connsiteX32" fmla="*/ 2213499 w 3653484"/>
              <a:gd name="connsiteY32" fmla="*/ 290946 h 734830"/>
              <a:gd name="connsiteX33" fmla="*/ 2305235 w 3653484"/>
              <a:gd name="connsiteY33" fmla="*/ 282068 h 734830"/>
              <a:gd name="connsiteX34" fmla="*/ 2382174 w 3653484"/>
              <a:gd name="connsiteY34" fmla="*/ 329415 h 734830"/>
              <a:gd name="connsiteX35" fmla="*/ 2636667 w 3653484"/>
              <a:gd name="connsiteY35" fmla="*/ 347172 h 734830"/>
              <a:gd name="connsiteX36" fmla="*/ 2944427 w 3653484"/>
              <a:gd name="connsiteY36" fmla="*/ 305742 h 734830"/>
              <a:gd name="connsiteX37" fmla="*/ 3071674 w 3653484"/>
              <a:gd name="connsiteY37" fmla="*/ 290946 h 734830"/>
              <a:gd name="connsiteX38" fmla="*/ 3438618 w 3653484"/>
              <a:gd name="connsiteY38" fmla="*/ 276150 h 734830"/>
              <a:gd name="connsiteX39" fmla="*/ 3653484 w 3653484"/>
              <a:gd name="connsiteY39" fmla="*/ 239991 h 734830"/>
              <a:gd name="connsiteX0" fmla="*/ 0 w 3653484"/>
              <a:gd name="connsiteY0" fmla="*/ 713983 h 713983"/>
              <a:gd name="connsiteX1" fmla="*/ 41429 w 3653484"/>
              <a:gd name="connsiteY1" fmla="*/ 631125 h 713983"/>
              <a:gd name="connsiteX2" fmla="*/ 118369 w 3653484"/>
              <a:gd name="connsiteY2" fmla="*/ 625206 h 713983"/>
              <a:gd name="connsiteX3" fmla="*/ 174594 w 3653484"/>
              <a:gd name="connsiteY3" fmla="*/ 583777 h 713983"/>
              <a:gd name="connsiteX4" fmla="*/ 248575 w 3653484"/>
              <a:gd name="connsiteY4" fmla="*/ 409183 h 713983"/>
              <a:gd name="connsiteX5" fmla="*/ 325515 w 3653484"/>
              <a:gd name="connsiteY5" fmla="*/ 187241 h 713983"/>
              <a:gd name="connsiteX6" fmla="*/ 352148 w 3653484"/>
              <a:gd name="connsiteY6" fmla="*/ 154690 h 713983"/>
              <a:gd name="connsiteX7" fmla="*/ 429088 w 3653484"/>
              <a:gd name="connsiteY7" fmla="*/ 157649 h 713983"/>
              <a:gd name="connsiteX8" fmla="*/ 473476 w 3653484"/>
              <a:gd name="connsiteY8" fmla="*/ 128057 h 713983"/>
              <a:gd name="connsiteX9" fmla="*/ 494191 w 3653484"/>
              <a:gd name="connsiteY9" fmla="*/ 89587 h 713983"/>
              <a:gd name="connsiteX10" fmla="*/ 541538 w 3653484"/>
              <a:gd name="connsiteY10" fmla="*/ 74791 h 713983"/>
              <a:gd name="connsiteX11" fmla="*/ 633274 w 3653484"/>
              <a:gd name="connsiteY11" fmla="*/ 77750 h 713983"/>
              <a:gd name="connsiteX12" fmla="*/ 677662 w 3653484"/>
              <a:gd name="connsiteY12" fmla="*/ 104383 h 713983"/>
              <a:gd name="connsiteX13" fmla="*/ 722051 w 3653484"/>
              <a:gd name="connsiteY13" fmla="*/ 237548 h 713983"/>
              <a:gd name="connsiteX14" fmla="*/ 766439 w 3653484"/>
              <a:gd name="connsiteY14" fmla="*/ 332243 h 713983"/>
              <a:gd name="connsiteX15" fmla="*/ 872971 w 3653484"/>
              <a:gd name="connsiteY15" fmla="*/ 332243 h 713983"/>
              <a:gd name="connsiteX16" fmla="*/ 938074 w 3653484"/>
              <a:gd name="connsiteY16" fmla="*/ 308569 h 713983"/>
              <a:gd name="connsiteX17" fmla="*/ 1038688 w 3653484"/>
              <a:gd name="connsiteY17" fmla="*/ 311528 h 713983"/>
              <a:gd name="connsiteX18" fmla="*/ 1094913 w 3653484"/>
              <a:gd name="connsiteY18" fmla="*/ 270099 h 713983"/>
              <a:gd name="connsiteX19" fmla="*/ 1151138 w 3653484"/>
              <a:gd name="connsiteY19" fmla="*/ 228670 h 713983"/>
              <a:gd name="connsiteX20" fmla="*/ 1248792 w 3653484"/>
              <a:gd name="connsiteY20" fmla="*/ 213874 h 713983"/>
              <a:gd name="connsiteX21" fmla="*/ 1302058 w 3653484"/>
              <a:gd name="connsiteY21" fmla="*/ 199078 h 713983"/>
              <a:gd name="connsiteX22" fmla="*/ 1358284 w 3653484"/>
              <a:gd name="connsiteY22" fmla="*/ 131016 h 713983"/>
              <a:gd name="connsiteX23" fmla="*/ 1384917 w 3653484"/>
              <a:gd name="connsiteY23" fmla="*/ 110301 h 713983"/>
              <a:gd name="connsiteX24" fmla="*/ 1562470 w 3653484"/>
              <a:gd name="connsiteY24" fmla="*/ 101424 h 713983"/>
              <a:gd name="connsiteX25" fmla="*/ 1674921 w 3653484"/>
              <a:gd name="connsiteY25" fmla="*/ 107342 h 713983"/>
              <a:gd name="connsiteX26" fmla="*/ 1725227 w 3653484"/>
              <a:gd name="connsiteY26" fmla="*/ 113260 h 713983"/>
              <a:gd name="connsiteX27" fmla="*/ 1754820 w 3653484"/>
              <a:gd name="connsiteY27" fmla="*/ 133975 h 713983"/>
              <a:gd name="connsiteX28" fmla="*/ 1867271 w 3653484"/>
              <a:gd name="connsiteY28" fmla="*/ 811 h 713983"/>
              <a:gd name="connsiteX29" fmla="*/ 2044824 w 3653484"/>
              <a:gd name="connsiteY29" fmla="*/ 36322 h 713983"/>
              <a:gd name="connsiteX30" fmla="*/ 2071458 w 3653484"/>
              <a:gd name="connsiteY30" fmla="*/ 187241 h 713983"/>
              <a:gd name="connsiteX31" fmla="*/ 2192785 w 3653484"/>
              <a:gd name="connsiteY31" fmla="*/ 216834 h 713983"/>
              <a:gd name="connsiteX32" fmla="*/ 2213499 w 3653484"/>
              <a:gd name="connsiteY32" fmla="*/ 270099 h 713983"/>
              <a:gd name="connsiteX33" fmla="*/ 2305235 w 3653484"/>
              <a:gd name="connsiteY33" fmla="*/ 261221 h 713983"/>
              <a:gd name="connsiteX34" fmla="*/ 2382174 w 3653484"/>
              <a:gd name="connsiteY34" fmla="*/ 308568 h 713983"/>
              <a:gd name="connsiteX35" fmla="*/ 2636667 w 3653484"/>
              <a:gd name="connsiteY35" fmla="*/ 326325 h 713983"/>
              <a:gd name="connsiteX36" fmla="*/ 2944427 w 3653484"/>
              <a:gd name="connsiteY36" fmla="*/ 284895 h 713983"/>
              <a:gd name="connsiteX37" fmla="*/ 3071674 w 3653484"/>
              <a:gd name="connsiteY37" fmla="*/ 270099 h 713983"/>
              <a:gd name="connsiteX38" fmla="*/ 3438618 w 3653484"/>
              <a:gd name="connsiteY38" fmla="*/ 255303 h 713983"/>
              <a:gd name="connsiteX39" fmla="*/ 3653484 w 3653484"/>
              <a:gd name="connsiteY39" fmla="*/ 219144 h 713983"/>
              <a:gd name="connsiteX0" fmla="*/ 0 w 3653484"/>
              <a:gd name="connsiteY0" fmla="*/ 718973 h 718973"/>
              <a:gd name="connsiteX1" fmla="*/ 41429 w 3653484"/>
              <a:gd name="connsiteY1" fmla="*/ 636115 h 718973"/>
              <a:gd name="connsiteX2" fmla="*/ 118369 w 3653484"/>
              <a:gd name="connsiteY2" fmla="*/ 630196 h 718973"/>
              <a:gd name="connsiteX3" fmla="*/ 174594 w 3653484"/>
              <a:gd name="connsiteY3" fmla="*/ 588767 h 718973"/>
              <a:gd name="connsiteX4" fmla="*/ 248575 w 3653484"/>
              <a:gd name="connsiteY4" fmla="*/ 414173 h 718973"/>
              <a:gd name="connsiteX5" fmla="*/ 325515 w 3653484"/>
              <a:gd name="connsiteY5" fmla="*/ 192231 h 718973"/>
              <a:gd name="connsiteX6" fmla="*/ 352148 w 3653484"/>
              <a:gd name="connsiteY6" fmla="*/ 159680 h 718973"/>
              <a:gd name="connsiteX7" fmla="*/ 429088 w 3653484"/>
              <a:gd name="connsiteY7" fmla="*/ 162639 h 718973"/>
              <a:gd name="connsiteX8" fmla="*/ 473476 w 3653484"/>
              <a:gd name="connsiteY8" fmla="*/ 133047 h 718973"/>
              <a:gd name="connsiteX9" fmla="*/ 494191 w 3653484"/>
              <a:gd name="connsiteY9" fmla="*/ 94577 h 718973"/>
              <a:gd name="connsiteX10" fmla="*/ 541538 w 3653484"/>
              <a:gd name="connsiteY10" fmla="*/ 79781 h 718973"/>
              <a:gd name="connsiteX11" fmla="*/ 633274 w 3653484"/>
              <a:gd name="connsiteY11" fmla="*/ 82740 h 718973"/>
              <a:gd name="connsiteX12" fmla="*/ 677662 w 3653484"/>
              <a:gd name="connsiteY12" fmla="*/ 109373 h 718973"/>
              <a:gd name="connsiteX13" fmla="*/ 722051 w 3653484"/>
              <a:gd name="connsiteY13" fmla="*/ 242538 h 718973"/>
              <a:gd name="connsiteX14" fmla="*/ 766439 w 3653484"/>
              <a:gd name="connsiteY14" fmla="*/ 337233 h 718973"/>
              <a:gd name="connsiteX15" fmla="*/ 872971 w 3653484"/>
              <a:gd name="connsiteY15" fmla="*/ 337233 h 718973"/>
              <a:gd name="connsiteX16" fmla="*/ 938074 w 3653484"/>
              <a:gd name="connsiteY16" fmla="*/ 313559 h 718973"/>
              <a:gd name="connsiteX17" fmla="*/ 1038688 w 3653484"/>
              <a:gd name="connsiteY17" fmla="*/ 316518 h 718973"/>
              <a:gd name="connsiteX18" fmla="*/ 1094913 w 3653484"/>
              <a:gd name="connsiteY18" fmla="*/ 275089 h 718973"/>
              <a:gd name="connsiteX19" fmla="*/ 1151138 w 3653484"/>
              <a:gd name="connsiteY19" fmla="*/ 233660 h 718973"/>
              <a:gd name="connsiteX20" fmla="*/ 1248792 w 3653484"/>
              <a:gd name="connsiteY20" fmla="*/ 218864 h 718973"/>
              <a:gd name="connsiteX21" fmla="*/ 1302058 w 3653484"/>
              <a:gd name="connsiteY21" fmla="*/ 204068 h 718973"/>
              <a:gd name="connsiteX22" fmla="*/ 1358284 w 3653484"/>
              <a:gd name="connsiteY22" fmla="*/ 136006 h 718973"/>
              <a:gd name="connsiteX23" fmla="*/ 1384917 w 3653484"/>
              <a:gd name="connsiteY23" fmla="*/ 115291 h 718973"/>
              <a:gd name="connsiteX24" fmla="*/ 1562470 w 3653484"/>
              <a:gd name="connsiteY24" fmla="*/ 106414 h 718973"/>
              <a:gd name="connsiteX25" fmla="*/ 1674921 w 3653484"/>
              <a:gd name="connsiteY25" fmla="*/ 112332 h 718973"/>
              <a:gd name="connsiteX26" fmla="*/ 1725227 w 3653484"/>
              <a:gd name="connsiteY26" fmla="*/ 118250 h 718973"/>
              <a:gd name="connsiteX27" fmla="*/ 1754820 w 3653484"/>
              <a:gd name="connsiteY27" fmla="*/ 138965 h 718973"/>
              <a:gd name="connsiteX28" fmla="*/ 1867271 w 3653484"/>
              <a:gd name="connsiteY28" fmla="*/ 5801 h 718973"/>
              <a:gd name="connsiteX29" fmla="*/ 2044824 w 3653484"/>
              <a:gd name="connsiteY29" fmla="*/ 41312 h 718973"/>
              <a:gd name="connsiteX30" fmla="*/ 2071458 w 3653484"/>
              <a:gd name="connsiteY30" fmla="*/ 192231 h 718973"/>
              <a:gd name="connsiteX31" fmla="*/ 2192785 w 3653484"/>
              <a:gd name="connsiteY31" fmla="*/ 221824 h 718973"/>
              <a:gd name="connsiteX32" fmla="*/ 2213499 w 3653484"/>
              <a:gd name="connsiteY32" fmla="*/ 275089 h 718973"/>
              <a:gd name="connsiteX33" fmla="*/ 2305235 w 3653484"/>
              <a:gd name="connsiteY33" fmla="*/ 266211 h 718973"/>
              <a:gd name="connsiteX34" fmla="*/ 2382174 w 3653484"/>
              <a:gd name="connsiteY34" fmla="*/ 313558 h 718973"/>
              <a:gd name="connsiteX35" fmla="*/ 2636667 w 3653484"/>
              <a:gd name="connsiteY35" fmla="*/ 331315 h 718973"/>
              <a:gd name="connsiteX36" fmla="*/ 2944427 w 3653484"/>
              <a:gd name="connsiteY36" fmla="*/ 289885 h 718973"/>
              <a:gd name="connsiteX37" fmla="*/ 3071674 w 3653484"/>
              <a:gd name="connsiteY37" fmla="*/ 275089 h 718973"/>
              <a:gd name="connsiteX38" fmla="*/ 3438618 w 3653484"/>
              <a:gd name="connsiteY38" fmla="*/ 260293 h 718973"/>
              <a:gd name="connsiteX39" fmla="*/ 3653484 w 3653484"/>
              <a:gd name="connsiteY39" fmla="*/ 224134 h 718973"/>
              <a:gd name="connsiteX0" fmla="*/ 0 w 3653484"/>
              <a:gd name="connsiteY0" fmla="*/ 752582 h 752582"/>
              <a:gd name="connsiteX1" fmla="*/ 41429 w 3653484"/>
              <a:gd name="connsiteY1" fmla="*/ 669724 h 752582"/>
              <a:gd name="connsiteX2" fmla="*/ 118369 w 3653484"/>
              <a:gd name="connsiteY2" fmla="*/ 663805 h 752582"/>
              <a:gd name="connsiteX3" fmla="*/ 174594 w 3653484"/>
              <a:gd name="connsiteY3" fmla="*/ 622376 h 752582"/>
              <a:gd name="connsiteX4" fmla="*/ 248575 w 3653484"/>
              <a:gd name="connsiteY4" fmla="*/ 447782 h 752582"/>
              <a:gd name="connsiteX5" fmla="*/ 325515 w 3653484"/>
              <a:gd name="connsiteY5" fmla="*/ 225840 h 752582"/>
              <a:gd name="connsiteX6" fmla="*/ 352148 w 3653484"/>
              <a:gd name="connsiteY6" fmla="*/ 193289 h 752582"/>
              <a:gd name="connsiteX7" fmla="*/ 429088 w 3653484"/>
              <a:gd name="connsiteY7" fmla="*/ 196248 h 752582"/>
              <a:gd name="connsiteX8" fmla="*/ 473476 w 3653484"/>
              <a:gd name="connsiteY8" fmla="*/ 166656 h 752582"/>
              <a:gd name="connsiteX9" fmla="*/ 494191 w 3653484"/>
              <a:gd name="connsiteY9" fmla="*/ 128186 h 752582"/>
              <a:gd name="connsiteX10" fmla="*/ 541538 w 3653484"/>
              <a:gd name="connsiteY10" fmla="*/ 113390 h 752582"/>
              <a:gd name="connsiteX11" fmla="*/ 633274 w 3653484"/>
              <a:gd name="connsiteY11" fmla="*/ 116349 h 752582"/>
              <a:gd name="connsiteX12" fmla="*/ 677662 w 3653484"/>
              <a:gd name="connsiteY12" fmla="*/ 142982 h 752582"/>
              <a:gd name="connsiteX13" fmla="*/ 722051 w 3653484"/>
              <a:gd name="connsiteY13" fmla="*/ 276147 h 752582"/>
              <a:gd name="connsiteX14" fmla="*/ 766439 w 3653484"/>
              <a:gd name="connsiteY14" fmla="*/ 370842 h 752582"/>
              <a:gd name="connsiteX15" fmla="*/ 872971 w 3653484"/>
              <a:gd name="connsiteY15" fmla="*/ 370842 h 752582"/>
              <a:gd name="connsiteX16" fmla="*/ 938074 w 3653484"/>
              <a:gd name="connsiteY16" fmla="*/ 347168 h 752582"/>
              <a:gd name="connsiteX17" fmla="*/ 1038688 w 3653484"/>
              <a:gd name="connsiteY17" fmla="*/ 350127 h 752582"/>
              <a:gd name="connsiteX18" fmla="*/ 1094913 w 3653484"/>
              <a:gd name="connsiteY18" fmla="*/ 308698 h 752582"/>
              <a:gd name="connsiteX19" fmla="*/ 1151138 w 3653484"/>
              <a:gd name="connsiteY19" fmla="*/ 267269 h 752582"/>
              <a:gd name="connsiteX20" fmla="*/ 1248792 w 3653484"/>
              <a:gd name="connsiteY20" fmla="*/ 252473 h 752582"/>
              <a:gd name="connsiteX21" fmla="*/ 1302058 w 3653484"/>
              <a:gd name="connsiteY21" fmla="*/ 237677 h 752582"/>
              <a:gd name="connsiteX22" fmla="*/ 1358284 w 3653484"/>
              <a:gd name="connsiteY22" fmla="*/ 169615 h 752582"/>
              <a:gd name="connsiteX23" fmla="*/ 1384917 w 3653484"/>
              <a:gd name="connsiteY23" fmla="*/ 148900 h 752582"/>
              <a:gd name="connsiteX24" fmla="*/ 1562470 w 3653484"/>
              <a:gd name="connsiteY24" fmla="*/ 140023 h 752582"/>
              <a:gd name="connsiteX25" fmla="*/ 1674921 w 3653484"/>
              <a:gd name="connsiteY25" fmla="*/ 145941 h 752582"/>
              <a:gd name="connsiteX26" fmla="*/ 1725227 w 3653484"/>
              <a:gd name="connsiteY26" fmla="*/ 151859 h 752582"/>
              <a:gd name="connsiteX27" fmla="*/ 1754820 w 3653484"/>
              <a:gd name="connsiteY27" fmla="*/ 172574 h 752582"/>
              <a:gd name="connsiteX28" fmla="*/ 1861352 w 3653484"/>
              <a:gd name="connsiteY28" fmla="*/ 3899 h 752582"/>
              <a:gd name="connsiteX29" fmla="*/ 2044824 w 3653484"/>
              <a:gd name="connsiteY29" fmla="*/ 74921 h 752582"/>
              <a:gd name="connsiteX30" fmla="*/ 2071458 w 3653484"/>
              <a:gd name="connsiteY30" fmla="*/ 225840 h 752582"/>
              <a:gd name="connsiteX31" fmla="*/ 2192785 w 3653484"/>
              <a:gd name="connsiteY31" fmla="*/ 255433 h 752582"/>
              <a:gd name="connsiteX32" fmla="*/ 2213499 w 3653484"/>
              <a:gd name="connsiteY32" fmla="*/ 308698 h 752582"/>
              <a:gd name="connsiteX33" fmla="*/ 2305235 w 3653484"/>
              <a:gd name="connsiteY33" fmla="*/ 299820 h 752582"/>
              <a:gd name="connsiteX34" fmla="*/ 2382174 w 3653484"/>
              <a:gd name="connsiteY34" fmla="*/ 347167 h 752582"/>
              <a:gd name="connsiteX35" fmla="*/ 2636667 w 3653484"/>
              <a:gd name="connsiteY35" fmla="*/ 364924 h 752582"/>
              <a:gd name="connsiteX36" fmla="*/ 2944427 w 3653484"/>
              <a:gd name="connsiteY36" fmla="*/ 323494 h 752582"/>
              <a:gd name="connsiteX37" fmla="*/ 3071674 w 3653484"/>
              <a:gd name="connsiteY37" fmla="*/ 308698 h 752582"/>
              <a:gd name="connsiteX38" fmla="*/ 3438618 w 3653484"/>
              <a:gd name="connsiteY38" fmla="*/ 293902 h 752582"/>
              <a:gd name="connsiteX39" fmla="*/ 3653484 w 3653484"/>
              <a:gd name="connsiteY39" fmla="*/ 257743 h 752582"/>
              <a:gd name="connsiteX0" fmla="*/ 0 w 3653484"/>
              <a:gd name="connsiteY0" fmla="*/ 749320 h 749320"/>
              <a:gd name="connsiteX1" fmla="*/ 41429 w 3653484"/>
              <a:gd name="connsiteY1" fmla="*/ 666462 h 749320"/>
              <a:gd name="connsiteX2" fmla="*/ 118369 w 3653484"/>
              <a:gd name="connsiteY2" fmla="*/ 660543 h 749320"/>
              <a:gd name="connsiteX3" fmla="*/ 174594 w 3653484"/>
              <a:gd name="connsiteY3" fmla="*/ 619114 h 749320"/>
              <a:gd name="connsiteX4" fmla="*/ 248575 w 3653484"/>
              <a:gd name="connsiteY4" fmla="*/ 444520 h 749320"/>
              <a:gd name="connsiteX5" fmla="*/ 325515 w 3653484"/>
              <a:gd name="connsiteY5" fmla="*/ 222578 h 749320"/>
              <a:gd name="connsiteX6" fmla="*/ 352148 w 3653484"/>
              <a:gd name="connsiteY6" fmla="*/ 190027 h 749320"/>
              <a:gd name="connsiteX7" fmla="*/ 429088 w 3653484"/>
              <a:gd name="connsiteY7" fmla="*/ 192986 h 749320"/>
              <a:gd name="connsiteX8" fmla="*/ 473476 w 3653484"/>
              <a:gd name="connsiteY8" fmla="*/ 163394 h 749320"/>
              <a:gd name="connsiteX9" fmla="*/ 494191 w 3653484"/>
              <a:gd name="connsiteY9" fmla="*/ 124924 h 749320"/>
              <a:gd name="connsiteX10" fmla="*/ 541538 w 3653484"/>
              <a:gd name="connsiteY10" fmla="*/ 110128 h 749320"/>
              <a:gd name="connsiteX11" fmla="*/ 633274 w 3653484"/>
              <a:gd name="connsiteY11" fmla="*/ 113087 h 749320"/>
              <a:gd name="connsiteX12" fmla="*/ 677662 w 3653484"/>
              <a:gd name="connsiteY12" fmla="*/ 139720 h 749320"/>
              <a:gd name="connsiteX13" fmla="*/ 722051 w 3653484"/>
              <a:gd name="connsiteY13" fmla="*/ 272885 h 749320"/>
              <a:gd name="connsiteX14" fmla="*/ 766439 w 3653484"/>
              <a:gd name="connsiteY14" fmla="*/ 367580 h 749320"/>
              <a:gd name="connsiteX15" fmla="*/ 872971 w 3653484"/>
              <a:gd name="connsiteY15" fmla="*/ 367580 h 749320"/>
              <a:gd name="connsiteX16" fmla="*/ 938074 w 3653484"/>
              <a:gd name="connsiteY16" fmla="*/ 343906 h 749320"/>
              <a:gd name="connsiteX17" fmla="*/ 1038688 w 3653484"/>
              <a:gd name="connsiteY17" fmla="*/ 346865 h 749320"/>
              <a:gd name="connsiteX18" fmla="*/ 1094913 w 3653484"/>
              <a:gd name="connsiteY18" fmla="*/ 305436 h 749320"/>
              <a:gd name="connsiteX19" fmla="*/ 1151138 w 3653484"/>
              <a:gd name="connsiteY19" fmla="*/ 264007 h 749320"/>
              <a:gd name="connsiteX20" fmla="*/ 1248792 w 3653484"/>
              <a:gd name="connsiteY20" fmla="*/ 249211 h 749320"/>
              <a:gd name="connsiteX21" fmla="*/ 1302058 w 3653484"/>
              <a:gd name="connsiteY21" fmla="*/ 234415 h 749320"/>
              <a:gd name="connsiteX22" fmla="*/ 1358284 w 3653484"/>
              <a:gd name="connsiteY22" fmla="*/ 166353 h 749320"/>
              <a:gd name="connsiteX23" fmla="*/ 1384917 w 3653484"/>
              <a:gd name="connsiteY23" fmla="*/ 145638 h 749320"/>
              <a:gd name="connsiteX24" fmla="*/ 1562470 w 3653484"/>
              <a:gd name="connsiteY24" fmla="*/ 136761 h 749320"/>
              <a:gd name="connsiteX25" fmla="*/ 1674921 w 3653484"/>
              <a:gd name="connsiteY25" fmla="*/ 142679 h 749320"/>
              <a:gd name="connsiteX26" fmla="*/ 1725227 w 3653484"/>
              <a:gd name="connsiteY26" fmla="*/ 148597 h 749320"/>
              <a:gd name="connsiteX27" fmla="*/ 1754820 w 3653484"/>
              <a:gd name="connsiteY27" fmla="*/ 169312 h 749320"/>
              <a:gd name="connsiteX28" fmla="*/ 1861352 w 3653484"/>
              <a:gd name="connsiteY28" fmla="*/ 637 h 749320"/>
              <a:gd name="connsiteX29" fmla="*/ 2044824 w 3653484"/>
              <a:gd name="connsiteY29" fmla="*/ 71659 h 749320"/>
              <a:gd name="connsiteX30" fmla="*/ 2071458 w 3653484"/>
              <a:gd name="connsiteY30" fmla="*/ 222578 h 749320"/>
              <a:gd name="connsiteX31" fmla="*/ 2192785 w 3653484"/>
              <a:gd name="connsiteY31" fmla="*/ 252171 h 749320"/>
              <a:gd name="connsiteX32" fmla="*/ 2213499 w 3653484"/>
              <a:gd name="connsiteY32" fmla="*/ 305436 h 749320"/>
              <a:gd name="connsiteX33" fmla="*/ 2305235 w 3653484"/>
              <a:gd name="connsiteY33" fmla="*/ 296558 h 749320"/>
              <a:gd name="connsiteX34" fmla="*/ 2382174 w 3653484"/>
              <a:gd name="connsiteY34" fmla="*/ 343905 h 749320"/>
              <a:gd name="connsiteX35" fmla="*/ 2636667 w 3653484"/>
              <a:gd name="connsiteY35" fmla="*/ 361662 h 749320"/>
              <a:gd name="connsiteX36" fmla="*/ 2944427 w 3653484"/>
              <a:gd name="connsiteY36" fmla="*/ 320232 h 749320"/>
              <a:gd name="connsiteX37" fmla="*/ 3071674 w 3653484"/>
              <a:gd name="connsiteY37" fmla="*/ 305436 h 749320"/>
              <a:gd name="connsiteX38" fmla="*/ 3438618 w 3653484"/>
              <a:gd name="connsiteY38" fmla="*/ 290640 h 749320"/>
              <a:gd name="connsiteX39" fmla="*/ 3653484 w 3653484"/>
              <a:gd name="connsiteY39" fmla="*/ 254481 h 749320"/>
              <a:gd name="connsiteX0" fmla="*/ 0 w 3653484"/>
              <a:gd name="connsiteY0" fmla="*/ 749320 h 749320"/>
              <a:gd name="connsiteX1" fmla="*/ 41429 w 3653484"/>
              <a:gd name="connsiteY1" fmla="*/ 666462 h 749320"/>
              <a:gd name="connsiteX2" fmla="*/ 118369 w 3653484"/>
              <a:gd name="connsiteY2" fmla="*/ 660543 h 749320"/>
              <a:gd name="connsiteX3" fmla="*/ 174594 w 3653484"/>
              <a:gd name="connsiteY3" fmla="*/ 619114 h 749320"/>
              <a:gd name="connsiteX4" fmla="*/ 248575 w 3653484"/>
              <a:gd name="connsiteY4" fmla="*/ 444520 h 749320"/>
              <a:gd name="connsiteX5" fmla="*/ 325515 w 3653484"/>
              <a:gd name="connsiteY5" fmla="*/ 222578 h 749320"/>
              <a:gd name="connsiteX6" fmla="*/ 352148 w 3653484"/>
              <a:gd name="connsiteY6" fmla="*/ 190027 h 749320"/>
              <a:gd name="connsiteX7" fmla="*/ 429088 w 3653484"/>
              <a:gd name="connsiteY7" fmla="*/ 192986 h 749320"/>
              <a:gd name="connsiteX8" fmla="*/ 473476 w 3653484"/>
              <a:gd name="connsiteY8" fmla="*/ 163394 h 749320"/>
              <a:gd name="connsiteX9" fmla="*/ 494191 w 3653484"/>
              <a:gd name="connsiteY9" fmla="*/ 124924 h 749320"/>
              <a:gd name="connsiteX10" fmla="*/ 541538 w 3653484"/>
              <a:gd name="connsiteY10" fmla="*/ 110128 h 749320"/>
              <a:gd name="connsiteX11" fmla="*/ 633274 w 3653484"/>
              <a:gd name="connsiteY11" fmla="*/ 113087 h 749320"/>
              <a:gd name="connsiteX12" fmla="*/ 677662 w 3653484"/>
              <a:gd name="connsiteY12" fmla="*/ 139720 h 749320"/>
              <a:gd name="connsiteX13" fmla="*/ 722051 w 3653484"/>
              <a:gd name="connsiteY13" fmla="*/ 272885 h 749320"/>
              <a:gd name="connsiteX14" fmla="*/ 766439 w 3653484"/>
              <a:gd name="connsiteY14" fmla="*/ 367580 h 749320"/>
              <a:gd name="connsiteX15" fmla="*/ 872971 w 3653484"/>
              <a:gd name="connsiteY15" fmla="*/ 367580 h 749320"/>
              <a:gd name="connsiteX16" fmla="*/ 938074 w 3653484"/>
              <a:gd name="connsiteY16" fmla="*/ 343906 h 749320"/>
              <a:gd name="connsiteX17" fmla="*/ 1038688 w 3653484"/>
              <a:gd name="connsiteY17" fmla="*/ 346865 h 749320"/>
              <a:gd name="connsiteX18" fmla="*/ 1094913 w 3653484"/>
              <a:gd name="connsiteY18" fmla="*/ 305436 h 749320"/>
              <a:gd name="connsiteX19" fmla="*/ 1151138 w 3653484"/>
              <a:gd name="connsiteY19" fmla="*/ 264007 h 749320"/>
              <a:gd name="connsiteX20" fmla="*/ 1248792 w 3653484"/>
              <a:gd name="connsiteY20" fmla="*/ 249211 h 749320"/>
              <a:gd name="connsiteX21" fmla="*/ 1302058 w 3653484"/>
              <a:gd name="connsiteY21" fmla="*/ 234415 h 749320"/>
              <a:gd name="connsiteX22" fmla="*/ 1358284 w 3653484"/>
              <a:gd name="connsiteY22" fmla="*/ 166353 h 749320"/>
              <a:gd name="connsiteX23" fmla="*/ 1384917 w 3653484"/>
              <a:gd name="connsiteY23" fmla="*/ 145638 h 749320"/>
              <a:gd name="connsiteX24" fmla="*/ 1562470 w 3653484"/>
              <a:gd name="connsiteY24" fmla="*/ 136761 h 749320"/>
              <a:gd name="connsiteX25" fmla="*/ 1674921 w 3653484"/>
              <a:gd name="connsiteY25" fmla="*/ 142679 h 749320"/>
              <a:gd name="connsiteX26" fmla="*/ 1725227 w 3653484"/>
              <a:gd name="connsiteY26" fmla="*/ 148597 h 749320"/>
              <a:gd name="connsiteX27" fmla="*/ 1754820 w 3653484"/>
              <a:gd name="connsiteY27" fmla="*/ 169312 h 749320"/>
              <a:gd name="connsiteX28" fmla="*/ 1861352 w 3653484"/>
              <a:gd name="connsiteY28" fmla="*/ 637 h 749320"/>
              <a:gd name="connsiteX29" fmla="*/ 2044824 w 3653484"/>
              <a:gd name="connsiteY29" fmla="*/ 71659 h 749320"/>
              <a:gd name="connsiteX30" fmla="*/ 2071458 w 3653484"/>
              <a:gd name="connsiteY30" fmla="*/ 222578 h 749320"/>
              <a:gd name="connsiteX31" fmla="*/ 2192785 w 3653484"/>
              <a:gd name="connsiteY31" fmla="*/ 252171 h 749320"/>
              <a:gd name="connsiteX32" fmla="*/ 2213499 w 3653484"/>
              <a:gd name="connsiteY32" fmla="*/ 305436 h 749320"/>
              <a:gd name="connsiteX33" fmla="*/ 2305235 w 3653484"/>
              <a:gd name="connsiteY33" fmla="*/ 296558 h 749320"/>
              <a:gd name="connsiteX34" fmla="*/ 2382174 w 3653484"/>
              <a:gd name="connsiteY34" fmla="*/ 343905 h 749320"/>
              <a:gd name="connsiteX35" fmla="*/ 2636667 w 3653484"/>
              <a:gd name="connsiteY35" fmla="*/ 361662 h 749320"/>
              <a:gd name="connsiteX36" fmla="*/ 2944427 w 3653484"/>
              <a:gd name="connsiteY36" fmla="*/ 320232 h 749320"/>
              <a:gd name="connsiteX37" fmla="*/ 3071674 w 3653484"/>
              <a:gd name="connsiteY37" fmla="*/ 305436 h 749320"/>
              <a:gd name="connsiteX38" fmla="*/ 3438618 w 3653484"/>
              <a:gd name="connsiteY38" fmla="*/ 290640 h 749320"/>
              <a:gd name="connsiteX39" fmla="*/ 3653484 w 3653484"/>
              <a:gd name="connsiteY39" fmla="*/ 254481 h 749320"/>
              <a:gd name="connsiteX0" fmla="*/ 0 w 3653484"/>
              <a:gd name="connsiteY0" fmla="*/ 749320 h 749320"/>
              <a:gd name="connsiteX1" fmla="*/ 41429 w 3653484"/>
              <a:gd name="connsiteY1" fmla="*/ 666462 h 749320"/>
              <a:gd name="connsiteX2" fmla="*/ 118369 w 3653484"/>
              <a:gd name="connsiteY2" fmla="*/ 660543 h 749320"/>
              <a:gd name="connsiteX3" fmla="*/ 174594 w 3653484"/>
              <a:gd name="connsiteY3" fmla="*/ 619114 h 749320"/>
              <a:gd name="connsiteX4" fmla="*/ 248575 w 3653484"/>
              <a:gd name="connsiteY4" fmla="*/ 444520 h 749320"/>
              <a:gd name="connsiteX5" fmla="*/ 325515 w 3653484"/>
              <a:gd name="connsiteY5" fmla="*/ 222578 h 749320"/>
              <a:gd name="connsiteX6" fmla="*/ 352148 w 3653484"/>
              <a:gd name="connsiteY6" fmla="*/ 190027 h 749320"/>
              <a:gd name="connsiteX7" fmla="*/ 429088 w 3653484"/>
              <a:gd name="connsiteY7" fmla="*/ 192986 h 749320"/>
              <a:gd name="connsiteX8" fmla="*/ 473476 w 3653484"/>
              <a:gd name="connsiteY8" fmla="*/ 163394 h 749320"/>
              <a:gd name="connsiteX9" fmla="*/ 494191 w 3653484"/>
              <a:gd name="connsiteY9" fmla="*/ 124924 h 749320"/>
              <a:gd name="connsiteX10" fmla="*/ 541538 w 3653484"/>
              <a:gd name="connsiteY10" fmla="*/ 110128 h 749320"/>
              <a:gd name="connsiteX11" fmla="*/ 633274 w 3653484"/>
              <a:gd name="connsiteY11" fmla="*/ 113087 h 749320"/>
              <a:gd name="connsiteX12" fmla="*/ 677662 w 3653484"/>
              <a:gd name="connsiteY12" fmla="*/ 139720 h 749320"/>
              <a:gd name="connsiteX13" fmla="*/ 722051 w 3653484"/>
              <a:gd name="connsiteY13" fmla="*/ 272885 h 749320"/>
              <a:gd name="connsiteX14" fmla="*/ 766439 w 3653484"/>
              <a:gd name="connsiteY14" fmla="*/ 367580 h 749320"/>
              <a:gd name="connsiteX15" fmla="*/ 872971 w 3653484"/>
              <a:gd name="connsiteY15" fmla="*/ 367580 h 749320"/>
              <a:gd name="connsiteX16" fmla="*/ 938074 w 3653484"/>
              <a:gd name="connsiteY16" fmla="*/ 343906 h 749320"/>
              <a:gd name="connsiteX17" fmla="*/ 1038688 w 3653484"/>
              <a:gd name="connsiteY17" fmla="*/ 346865 h 749320"/>
              <a:gd name="connsiteX18" fmla="*/ 1094913 w 3653484"/>
              <a:gd name="connsiteY18" fmla="*/ 305436 h 749320"/>
              <a:gd name="connsiteX19" fmla="*/ 1151138 w 3653484"/>
              <a:gd name="connsiteY19" fmla="*/ 264007 h 749320"/>
              <a:gd name="connsiteX20" fmla="*/ 1248792 w 3653484"/>
              <a:gd name="connsiteY20" fmla="*/ 249211 h 749320"/>
              <a:gd name="connsiteX21" fmla="*/ 1302058 w 3653484"/>
              <a:gd name="connsiteY21" fmla="*/ 234415 h 749320"/>
              <a:gd name="connsiteX22" fmla="*/ 1358284 w 3653484"/>
              <a:gd name="connsiteY22" fmla="*/ 166353 h 749320"/>
              <a:gd name="connsiteX23" fmla="*/ 1384917 w 3653484"/>
              <a:gd name="connsiteY23" fmla="*/ 145638 h 749320"/>
              <a:gd name="connsiteX24" fmla="*/ 1562470 w 3653484"/>
              <a:gd name="connsiteY24" fmla="*/ 136761 h 749320"/>
              <a:gd name="connsiteX25" fmla="*/ 1674921 w 3653484"/>
              <a:gd name="connsiteY25" fmla="*/ 142679 h 749320"/>
              <a:gd name="connsiteX26" fmla="*/ 1725227 w 3653484"/>
              <a:gd name="connsiteY26" fmla="*/ 148597 h 749320"/>
              <a:gd name="connsiteX27" fmla="*/ 1754820 w 3653484"/>
              <a:gd name="connsiteY27" fmla="*/ 169312 h 749320"/>
              <a:gd name="connsiteX28" fmla="*/ 1861352 w 3653484"/>
              <a:gd name="connsiteY28" fmla="*/ 637 h 749320"/>
              <a:gd name="connsiteX29" fmla="*/ 2044824 w 3653484"/>
              <a:gd name="connsiteY29" fmla="*/ 71659 h 749320"/>
              <a:gd name="connsiteX30" fmla="*/ 2071458 w 3653484"/>
              <a:gd name="connsiteY30" fmla="*/ 222578 h 749320"/>
              <a:gd name="connsiteX31" fmla="*/ 2192785 w 3653484"/>
              <a:gd name="connsiteY31" fmla="*/ 252171 h 749320"/>
              <a:gd name="connsiteX32" fmla="*/ 2213499 w 3653484"/>
              <a:gd name="connsiteY32" fmla="*/ 305436 h 749320"/>
              <a:gd name="connsiteX33" fmla="*/ 2305235 w 3653484"/>
              <a:gd name="connsiteY33" fmla="*/ 296558 h 749320"/>
              <a:gd name="connsiteX34" fmla="*/ 2382174 w 3653484"/>
              <a:gd name="connsiteY34" fmla="*/ 343905 h 749320"/>
              <a:gd name="connsiteX35" fmla="*/ 2636667 w 3653484"/>
              <a:gd name="connsiteY35" fmla="*/ 361662 h 749320"/>
              <a:gd name="connsiteX36" fmla="*/ 2944427 w 3653484"/>
              <a:gd name="connsiteY36" fmla="*/ 320232 h 749320"/>
              <a:gd name="connsiteX37" fmla="*/ 3071674 w 3653484"/>
              <a:gd name="connsiteY37" fmla="*/ 305436 h 749320"/>
              <a:gd name="connsiteX38" fmla="*/ 3438618 w 3653484"/>
              <a:gd name="connsiteY38" fmla="*/ 290640 h 749320"/>
              <a:gd name="connsiteX39" fmla="*/ 3653484 w 3653484"/>
              <a:gd name="connsiteY39" fmla="*/ 254481 h 749320"/>
              <a:gd name="connsiteX0" fmla="*/ 0 w 3653484"/>
              <a:gd name="connsiteY0" fmla="*/ 743426 h 743426"/>
              <a:gd name="connsiteX1" fmla="*/ 41429 w 3653484"/>
              <a:gd name="connsiteY1" fmla="*/ 660568 h 743426"/>
              <a:gd name="connsiteX2" fmla="*/ 118369 w 3653484"/>
              <a:gd name="connsiteY2" fmla="*/ 654649 h 743426"/>
              <a:gd name="connsiteX3" fmla="*/ 174594 w 3653484"/>
              <a:gd name="connsiteY3" fmla="*/ 613220 h 743426"/>
              <a:gd name="connsiteX4" fmla="*/ 248575 w 3653484"/>
              <a:gd name="connsiteY4" fmla="*/ 438626 h 743426"/>
              <a:gd name="connsiteX5" fmla="*/ 325515 w 3653484"/>
              <a:gd name="connsiteY5" fmla="*/ 216684 h 743426"/>
              <a:gd name="connsiteX6" fmla="*/ 352148 w 3653484"/>
              <a:gd name="connsiteY6" fmla="*/ 184133 h 743426"/>
              <a:gd name="connsiteX7" fmla="*/ 429088 w 3653484"/>
              <a:gd name="connsiteY7" fmla="*/ 187092 h 743426"/>
              <a:gd name="connsiteX8" fmla="*/ 473476 w 3653484"/>
              <a:gd name="connsiteY8" fmla="*/ 157500 h 743426"/>
              <a:gd name="connsiteX9" fmla="*/ 494191 w 3653484"/>
              <a:gd name="connsiteY9" fmla="*/ 119030 h 743426"/>
              <a:gd name="connsiteX10" fmla="*/ 541538 w 3653484"/>
              <a:gd name="connsiteY10" fmla="*/ 104234 h 743426"/>
              <a:gd name="connsiteX11" fmla="*/ 633274 w 3653484"/>
              <a:gd name="connsiteY11" fmla="*/ 107193 h 743426"/>
              <a:gd name="connsiteX12" fmla="*/ 677662 w 3653484"/>
              <a:gd name="connsiteY12" fmla="*/ 133826 h 743426"/>
              <a:gd name="connsiteX13" fmla="*/ 722051 w 3653484"/>
              <a:gd name="connsiteY13" fmla="*/ 266991 h 743426"/>
              <a:gd name="connsiteX14" fmla="*/ 766439 w 3653484"/>
              <a:gd name="connsiteY14" fmla="*/ 361686 h 743426"/>
              <a:gd name="connsiteX15" fmla="*/ 872971 w 3653484"/>
              <a:gd name="connsiteY15" fmla="*/ 361686 h 743426"/>
              <a:gd name="connsiteX16" fmla="*/ 938074 w 3653484"/>
              <a:gd name="connsiteY16" fmla="*/ 338012 h 743426"/>
              <a:gd name="connsiteX17" fmla="*/ 1038688 w 3653484"/>
              <a:gd name="connsiteY17" fmla="*/ 340971 h 743426"/>
              <a:gd name="connsiteX18" fmla="*/ 1094913 w 3653484"/>
              <a:gd name="connsiteY18" fmla="*/ 299542 h 743426"/>
              <a:gd name="connsiteX19" fmla="*/ 1151138 w 3653484"/>
              <a:gd name="connsiteY19" fmla="*/ 258113 h 743426"/>
              <a:gd name="connsiteX20" fmla="*/ 1248792 w 3653484"/>
              <a:gd name="connsiteY20" fmla="*/ 243317 h 743426"/>
              <a:gd name="connsiteX21" fmla="*/ 1302058 w 3653484"/>
              <a:gd name="connsiteY21" fmla="*/ 228521 h 743426"/>
              <a:gd name="connsiteX22" fmla="*/ 1358284 w 3653484"/>
              <a:gd name="connsiteY22" fmla="*/ 160459 h 743426"/>
              <a:gd name="connsiteX23" fmla="*/ 1384917 w 3653484"/>
              <a:gd name="connsiteY23" fmla="*/ 139744 h 743426"/>
              <a:gd name="connsiteX24" fmla="*/ 1562470 w 3653484"/>
              <a:gd name="connsiteY24" fmla="*/ 130867 h 743426"/>
              <a:gd name="connsiteX25" fmla="*/ 1674921 w 3653484"/>
              <a:gd name="connsiteY25" fmla="*/ 136785 h 743426"/>
              <a:gd name="connsiteX26" fmla="*/ 1725227 w 3653484"/>
              <a:gd name="connsiteY26" fmla="*/ 142703 h 743426"/>
              <a:gd name="connsiteX27" fmla="*/ 1754820 w 3653484"/>
              <a:gd name="connsiteY27" fmla="*/ 163418 h 743426"/>
              <a:gd name="connsiteX28" fmla="*/ 1861352 w 3653484"/>
              <a:gd name="connsiteY28" fmla="*/ 661 h 743426"/>
              <a:gd name="connsiteX29" fmla="*/ 2044824 w 3653484"/>
              <a:gd name="connsiteY29" fmla="*/ 65765 h 743426"/>
              <a:gd name="connsiteX30" fmla="*/ 2071458 w 3653484"/>
              <a:gd name="connsiteY30" fmla="*/ 216684 h 743426"/>
              <a:gd name="connsiteX31" fmla="*/ 2192785 w 3653484"/>
              <a:gd name="connsiteY31" fmla="*/ 246277 h 743426"/>
              <a:gd name="connsiteX32" fmla="*/ 2213499 w 3653484"/>
              <a:gd name="connsiteY32" fmla="*/ 299542 h 743426"/>
              <a:gd name="connsiteX33" fmla="*/ 2305235 w 3653484"/>
              <a:gd name="connsiteY33" fmla="*/ 290664 h 743426"/>
              <a:gd name="connsiteX34" fmla="*/ 2382174 w 3653484"/>
              <a:gd name="connsiteY34" fmla="*/ 338011 h 743426"/>
              <a:gd name="connsiteX35" fmla="*/ 2636667 w 3653484"/>
              <a:gd name="connsiteY35" fmla="*/ 355768 h 743426"/>
              <a:gd name="connsiteX36" fmla="*/ 2944427 w 3653484"/>
              <a:gd name="connsiteY36" fmla="*/ 314338 h 743426"/>
              <a:gd name="connsiteX37" fmla="*/ 3071674 w 3653484"/>
              <a:gd name="connsiteY37" fmla="*/ 299542 h 743426"/>
              <a:gd name="connsiteX38" fmla="*/ 3438618 w 3653484"/>
              <a:gd name="connsiteY38" fmla="*/ 284746 h 743426"/>
              <a:gd name="connsiteX39" fmla="*/ 3653484 w 3653484"/>
              <a:gd name="connsiteY39" fmla="*/ 248587 h 743426"/>
              <a:gd name="connsiteX0" fmla="*/ 0 w 3653484"/>
              <a:gd name="connsiteY0" fmla="*/ 743426 h 743426"/>
              <a:gd name="connsiteX1" fmla="*/ 41429 w 3653484"/>
              <a:gd name="connsiteY1" fmla="*/ 660568 h 743426"/>
              <a:gd name="connsiteX2" fmla="*/ 118369 w 3653484"/>
              <a:gd name="connsiteY2" fmla="*/ 654649 h 743426"/>
              <a:gd name="connsiteX3" fmla="*/ 174594 w 3653484"/>
              <a:gd name="connsiteY3" fmla="*/ 613220 h 743426"/>
              <a:gd name="connsiteX4" fmla="*/ 248575 w 3653484"/>
              <a:gd name="connsiteY4" fmla="*/ 438626 h 743426"/>
              <a:gd name="connsiteX5" fmla="*/ 325515 w 3653484"/>
              <a:gd name="connsiteY5" fmla="*/ 216684 h 743426"/>
              <a:gd name="connsiteX6" fmla="*/ 352148 w 3653484"/>
              <a:gd name="connsiteY6" fmla="*/ 184133 h 743426"/>
              <a:gd name="connsiteX7" fmla="*/ 429088 w 3653484"/>
              <a:gd name="connsiteY7" fmla="*/ 187092 h 743426"/>
              <a:gd name="connsiteX8" fmla="*/ 473476 w 3653484"/>
              <a:gd name="connsiteY8" fmla="*/ 157500 h 743426"/>
              <a:gd name="connsiteX9" fmla="*/ 494191 w 3653484"/>
              <a:gd name="connsiteY9" fmla="*/ 119030 h 743426"/>
              <a:gd name="connsiteX10" fmla="*/ 541538 w 3653484"/>
              <a:gd name="connsiteY10" fmla="*/ 104234 h 743426"/>
              <a:gd name="connsiteX11" fmla="*/ 633274 w 3653484"/>
              <a:gd name="connsiteY11" fmla="*/ 107193 h 743426"/>
              <a:gd name="connsiteX12" fmla="*/ 677662 w 3653484"/>
              <a:gd name="connsiteY12" fmla="*/ 133826 h 743426"/>
              <a:gd name="connsiteX13" fmla="*/ 722051 w 3653484"/>
              <a:gd name="connsiteY13" fmla="*/ 266991 h 743426"/>
              <a:gd name="connsiteX14" fmla="*/ 766439 w 3653484"/>
              <a:gd name="connsiteY14" fmla="*/ 361686 h 743426"/>
              <a:gd name="connsiteX15" fmla="*/ 872971 w 3653484"/>
              <a:gd name="connsiteY15" fmla="*/ 361686 h 743426"/>
              <a:gd name="connsiteX16" fmla="*/ 938074 w 3653484"/>
              <a:gd name="connsiteY16" fmla="*/ 338012 h 743426"/>
              <a:gd name="connsiteX17" fmla="*/ 1038688 w 3653484"/>
              <a:gd name="connsiteY17" fmla="*/ 340971 h 743426"/>
              <a:gd name="connsiteX18" fmla="*/ 1094913 w 3653484"/>
              <a:gd name="connsiteY18" fmla="*/ 299542 h 743426"/>
              <a:gd name="connsiteX19" fmla="*/ 1151138 w 3653484"/>
              <a:gd name="connsiteY19" fmla="*/ 258113 h 743426"/>
              <a:gd name="connsiteX20" fmla="*/ 1248792 w 3653484"/>
              <a:gd name="connsiteY20" fmla="*/ 243317 h 743426"/>
              <a:gd name="connsiteX21" fmla="*/ 1302058 w 3653484"/>
              <a:gd name="connsiteY21" fmla="*/ 228521 h 743426"/>
              <a:gd name="connsiteX22" fmla="*/ 1358284 w 3653484"/>
              <a:gd name="connsiteY22" fmla="*/ 160459 h 743426"/>
              <a:gd name="connsiteX23" fmla="*/ 1384917 w 3653484"/>
              <a:gd name="connsiteY23" fmla="*/ 139744 h 743426"/>
              <a:gd name="connsiteX24" fmla="*/ 1562470 w 3653484"/>
              <a:gd name="connsiteY24" fmla="*/ 130867 h 743426"/>
              <a:gd name="connsiteX25" fmla="*/ 1674921 w 3653484"/>
              <a:gd name="connsiteY25" fmla="*/ 136785 h 743426"/>
              <a:gd name="connsiteX26" fmla="*/ 1725227 w 3653484"/>
              <a:gd name="connsiteY26" fmla="*/ 142703 h 743426"/>
              <a:gd name="connsiteX27" fmla="*/ 1754820 w 3653484"/>
              <a:gd name="connsiteY27" fmla="*/ 163418 h 743426"/>
              <a:gd name="connsiteX28" fmla="*/ 1861352 w 3653484"/>
              <a:gd name="connsiteY28" fmla="*/ 661 h 743426"/>
              <a:gd name="connsiteX29" fmla="*/ 2044824 w 3653484"/>
              <a:gd name="connsiteY29" fmla="*/ 65765 h 743426"/>
              <a:gd name="connsiteX30" fmla="*/ 2071458 w 3653484"/>
              <a:gd name="connsiteY30" fmla="*/ 216684 h 743426"/>
              <a:gd name="connsiteX31" fmla="*/ 2192785 w 3653484"/>
              <a:gd name="connsiteY31" fmla="*/ 246277 h 743426"/>
              <a:gd name="connsiteX32" fmla="*/ 2213499 w 3653484"/>
              <a:gd name="connsiteY32" fmla="*/ 299542 h 743426"/>
              <a:gd name="connsiteX33" fmla="*/ 2305235 w 3653484"/>
              <a:gd name="connsiteY33" fmla="*/ 290664 h 743426"/>
              <a:gd name="connsiteX34" fmla="*/ 2382174 w 3653484"/>
              <a:gd name="connsiteY34" fmla="*/ 338011 h 743426"/>
              <a:gd name="connsiteX35" fmla="*/ 2636667 w 3653484"/>
              <a:gd name="connsiteY35" fmla="*/ 355768 h 743426"/>
              <a:gd name="connsiteX36" fmla="*/ 2944427 w 3653484"/>
              <a:gd name="connsiteY36" fmla="*/ 314338 h 743426"/>
              <a:gd name="connsiteX37" fmla="*/ 3071674 w 3653484"/>
              <a:gd name="connsiteY37" fmla="*/ 299542 h 743426"/>
              <a:gd name="connsiteX38" fmla="*/ 3438618 w 3653484"/>
              <a:gd name="connsiteY38" fmla="*/ 284746 h 743426"/>
              <a:gd name="connsiteX39" fmla="*/ 3653484 w 3653484"/>
              <a:gd name="connsiteY39" fmla="*/ 248587 h 743426"/>
              <a:gd name="connsiteX0" fmla="*/ 0 w 3653484"/>
              <a:gd name="connsiteY0" fmla="*/ 734588 h 734588"/>
              <a:gd name="connsiteX1" fmla="*/ 41429 w 3653484"/>
              <a:gd name="connsiteY1" fmla="*/ 651730 h 734588"/>
              <a:gd name="connsiteX2" fmla="*/ 118369 w 3653484"/>
              <a:gd name="connsiteY2" fmla="*/ 645811 h 734588"/>
              <a:gd name="connsiteX3" fmla="*/ 174594 w 3653484"/>
              <a:gd name="connsiteY3" fmla="*/ 604382 h 734588"/>
              <a:gd name="connsiteX4" fmla="*/ 248575 w 3653484"/>
              <a:gd name="connsiteY4" fmla="*/ 429788 h 734588"/>
              <a:gd name="connsiteX5" fmla="*/ 325515 w 3653484"/>
              <a:gd name="connsiteY5" fmla="*/ 207846 h 734588"/>
              <a:gd name="connsiteX6" fmla="*/ 352148 w 3653484"/>
              <a:gd name="connsiteY6" fmla="*/ 175295 h 734588"/>
              <a:gd name="connsiteX7" fmla="*/ 429088 w 3653484"/>
              <a:gd name="connsiteY7" fmla="*/ 178254 h 734588"/>
              <a:gd name="connsiteX8" fmla="*/ 473476 w 3653484"/>
              <a:gd name="connsiteY8" fmla="*/ 148662 h 734588"/>
              <a:gd name="connsiteX9" fmla="*/ 494191 w 3653484"/>
              <a:gd name="connsiteY9" fmla="*/ 110192 h 734588"/>
              <a:gd name="connsiteX10" fmla="*/ 541538 w 3653484"/>
              <a:gd name="connsiteY10" fmla="*/ 95396 h 734588"/>
              <a:gd name="connsiteX11" fmla="*/ 633274 w 3653484"/>
              <a:gd name="connsiteY11" fmla="*/ 98355 h 734588"/>
              <a:gd name="connsiteX12" fmla="*/ 677662 w 3653484"/>
              <a:gd name="connsiteY12" fmla="*/ 124988 h 734588"/>
              <a:gd name="connsiteX13" fmla="*/ 722051 w 3653484"/>
              <a:gd name="connsiteY13" fmla="*/ 258153 h 734588"/>
              <a:gd name="connsiteX14" fmla="*/ 766439 w 3653484"/>
              <a:gd name="connsiteY14" fmla="*/ 352848 h 734588"/>
              <a:gd name="connsiteX15" fmla="*/ 872971 w 3653484"/>
              <a:gd name="connsiteY15" fmla="*/ 352848 h 734588"/>
              <a:gd name="connsiteX16" fmla="*/ 938074 w 3653484"/>
              <a:gd name="connsiteY16" fmla="*/ 329174 h 734588"/>
              <a:gd name="connsiteX17" fmla="*/ 1038688 w 3653484"/>
              <a:gd name="connsiteY17" fmla="*/ 332133 h 734588"/>
              <a:gd name="connsiteX18" fmla="*/ 1094913 w 3653484"/>
              <a:gd name="connsiteY18" fmla="*/ 290704 h 734588"/>
              <a:gd name="connsiteX19" fmla="*/ 1151138 w 3653484"/>
              <a:gd name="connsiteY19" fmla="*/ 249275 h 734588"/>
              <a:gd name="connsiteX20" fmla="*/ 1248792 w 3653484"/>
              <a:gd name="connsiteY20" fmla="*/ 234479 h 734588"/>
              <a:gd name="connsiteX21" fmla="*/ 1302058 w 3653484"/>
              <a:gd name="connsiteY21" fmla="*/ 219683 h 734588"/>
              <a:gd name="connsiteX22" fmla="*/ 1358284 w 3653484"/>
              <a:gd name="connsiteY22" fmla="*/ 151621 h 734588"/>
              <a:gd name="connsiteX23" fmla="*/ 1384917 w 3653484"/>
              <a:gd name="connsiteY23" fmla="*/ 130906 h 734588"/>
              <a:gd name="connsiteX24" fmla="*/ 1562470 w 3653484"/>
              <a:gd name="connsiteY24" fmla="*/ 122029 h 734588"/>
              <a:gd name="connsiteX25" fmla="*/ 1674921 w 3653484"/>
              <a:gd name="connsiteY25" fmla="*/ 127947 h 734588"/>
              <a:gd name="connsiteX26" fmla="*/ 1725227 w 3653484"/>
              <a:gd name="connsiteY26" fmla="*/ 133865 h 734588"/>
              <a:gd name="connsiteX27" fmla="*/ 1754820 w 3653484"/>
              <a:gd name="connsiteY27" fmla="*/ 154580 h 734588"/>
              <a:gd name="connsiteX28" fmla="*/ 1882066 w 3653484"/>
              <a:gd name="connsiteY28" fmla="*/ 700 h 734588"/>
              <a:gd name="connsiteX29" fmla="*/ 2044824 w 3653484"/>
              <a:gd name="connsiteY29" fmla="*/ 56927 h 734588"/>
              <a:gd name="connsiteX30" fmla="*/ 2071458 w 3653484"/>
              <a:gd name="connsiteY30" fmla="*/ 207846 h 734588"/>
              <a:gd name="connsiteX31" fmla="*/ 2192785 w 3653484"/>
              <a:gd name="connsiteY31" fmla="*/ 237439 h 734588"/>
              <a:gd name="connsiteX32" fmla="*/ 2213499 w 3653484"/>
              <a:gd name="connsiteY32" fmla="*/ 290704 h 734588"/>
              <a:gd name="connsiteX33" fmla="*/ 2305235 w 3653484"/>
              <a:gd name="connsiteY33" fmla="*/ 281826 h 734588"/>
              <a:gd name="connsiteX34" fmla="*/ 2382174 w 3653484"/>
              <a:gd name="connsiteY34" fmla="*/ 329173 h 734588"/>
              <a:gd name="connsiteX35" fmla="*/ 2636667 w 3653484"/>
              <a:gd name="connsiteY35" fmla="*/ 346930 h 734588"/>
              <a:gd name="connsiteX36" fmla="*/ 2944427 w 3653484"/>
              <a:gd name="connsiteY36" fmla="*/ 305500 h 734588"/>
              <a:gd name="connsiteX37" fmla="*/ 3071674 w 3653484"/>
              <a:gd name="connsiteY37" fmla="*/ 290704 h 734588"/>
              <a:gd name="connsiteX38" fmla="*/ 3438618 w 3653484"/>
              <a:gd name="connsiteY38" fmla="*/ 275908 h 734588"/>
              <a:gd name="connsiteX39" fmla="*/ 3653484 w 3653484"/>
              <a:gd name="connsiteY39" fmla="*/ 239749 h 734588"/>
              <a:gd name="connsiteX0" fmla="*/ 0 w 3653484"/>
              <a:gd name="connsiteY0" fmla="*/ 763020 h 763020"/>
              <a:gd name="connsiteX1" fmla="*/ 41429 w 3653484"/>
              <a:gd name="connsiteY1" fmla="*/ 680162 h 763020"/>
              <a:gd name="connsiteX2" fmla="*/ 118369 w 3653484"/>
              <a:gd name="connsiteY2" fmla="*/ 674243 h 763020"/>
              <a:gd name="connsiteX3" fmla="*/ 174594 w 3653484"/>
              <a:gd name="connsiteY3" fmla="*/ 632814 h 763020"/>
              <a:gd name="connsiteX4" fmla="*/ 248575 w 3653484"/>
              <a:gd name="connsiteY4" fmla="*/ 458220 h 763020"/>
              <a:gd name="connsiteX5" fmla="*/ 325515 w 3653484"/>
              <a:gd name="connsiteY5" fmla="*/ 236278 h 763020"/>
              <a:gd name="connsiteX6" fmla="*/ 352148 w 3653484"/>
              <a:gd name="connsiteY6" fmla="*/ 203727 h 763020"/>
              <a:gd name="connsiteX7" fmla="*/ 429088 w 3653484"/>
              <a:gd name="connsiteY7" fmla="*/ 206686 h 763020"/>
              <a:gd name="connsiteX8" fmla="*/ 473476 w 3653484"/>
              <a:gd name="connsiteY8" fmla="*/ 177094 h 763020"/>
              <a:gd name="connsiteX9" fmla="*/ 494191 w 3653484"/>
              <a:gd name="connsiteY9" fmla="*/ 138624 h 763020"/>
              <a:gd name="connsiteX10" fmla="*/ 541538 w 3653484"/>
              <a:gd name="connsiteY10" fmla="*/ 123828 h 763020"/>
              <a:gd name="connsiteX11" fmla="*/ 633274 w 3653484"/>
              <a:gd name="connsiteY11" fmla="*/ 126787 h 763020"/>
              <a:gd name="connsiteX12" fmla="*/ 677662 w 3653484"/>
              <a:gd name="connsiteY12" fmla="*/ 153420 h 763020"/>
              <a:gd name="connsiteX13" fmla="*/ 722051 w 3653484"/>
              <a:gd name="connsiteY13" fmla="*/ 286585 h 763020"/>
              <a:gd name="connsiteX14" fmla="*/ 766439 w 3653484"/>
              <a:gd name="connsiteY14" fmla="*/ 381280 h 763020"/>
              <a:gd name="connsiteX15" fmla="*/ 872971 w 3653484"/>
              <a:gd name="connsiteY15" fmla="*/ 381280 h 763020"/>
              <a:gd name="connsiteX16" fmla="*/ 938074 w 3653484"/>
              <a:gd name="connsiteY16" fmla="*/ 357606 h 763020"/>
              <a:gd name="connsiteX17" fmla="*/ 1038688 w 3653484"/>
              <a:gd name="connsiteY17" fmla="*/ 360565 h 763020"/>
              <a:gd name="connsiteX18" fmla="*/ 1094913 w 3653484"/>
              <a:gd name="connsiteY18" fmla="*/ 319136 h 763020"/>
              <a:gd name="connsiteX19" fmla="*/ 1151138 w 3653484"/>
              <a:gd name="connsiteY19" fmla="*/ 277707 h 763020"/>
              <a:gd name="connsiteX20" fmla="*/ 1248792 w 3653484"/>
              <a:gd name="connsiteY20" fmla="*/ 262911 h 763020"/>
              <a:gd name="connsiteX21" fmla="*/ 1302058 w 3653484"/>
              <a:gd name="connsiteY21" fmla="*/ 248115 h 763020"/>
              <a:gd name="connsiteX22" fmla="*/ 1358284 w 3653484"/>
              <a:gd name="connsiteY22" fmla="*/ 180053 h 763020"/>
              <a:gd name="connsiteX23" fmla="*/ 1384917 w 3653484"/>
              <a:gd name="connsiteY23" fmla="*/ 159338 h 763020"/>
              <a:gd name="connsiteX24" fmla="*/ 1562470 w 3653484"/>
              <a:gd name="connsiteY24" fmla="*/ 150461 h 763020"/>
              <a:gd name="connsiteX25" fmla="*/ 1674921 w 3653484"/>
              <a:gd name="connsiteY25" fmla="*/ 156379 h 763020"/>
              <a:gd name="connsiteX26" fmla="*/ 1725227 w 3653484"/>
              <a:gd name="connsiteY26" fmla="*/ 162297 h 763020"/>
              <a:gd name="connsiteX27" fmla="*/ 1766657 w 3653484"/>
              <a:gd name="connsiteY27" fmla="*/ 8418 h 763020"/>
              <a:gd name="connsiteX28" fmla="*/ 1882066 w 3653484"/>
              <a:gd name="connsiteY28" fmla="*/ 29132 h 763020"/>
              <a:gd name="connsiteX29" fmla="*/ 2044824 w 3653484"/>
              <a:gd name="connsiteY29" fmla="*/ 85359 h 763020"/>
              <a:gd name="connsiteX30" fmla="*/ 2071458 w 3653484"/>
              <a:gd name="connsiteY30" fmla="*/ 236278 h 763020"/>
              <a:gd name="connsiteX31" fmla="*/ 2192785 w 3653484"/>
              <a:gd name="connsiteY31" fmla="*/ 265871 h 763020"/>
              <a:gd name="connsiteX32" fmla="*/ 2213499 w 3653484"/>
              <a:gd name="connsiteY32" fmla="*/ 319136 h 763020"/>
              <a:gd name="connsiteX33" fmla="*/ 2305235 w 3653484"/>
              <a:gd name="connsiteY33" fmla="*/ 310258 h 763020"/>
              <a:gd name="connsiteX34" fmla="*/ 2382174 w 3653484"/>
              <a:gd name="connsiteY34" fmla="*/ 357605 h 763020"/>
              <a:gd name="connsiteX35" fmla="*/ 2636667 w 3653484"/>
              <a:gd name="connsiteY35" fmla="*/ 375362 h 763020"/>
              <a:gd name="connsiteX36" fmla="*/ 2944427 w 3653484"/>
              <a:gd name="connsiteY36" fmla="*/ 333932 h 763020"/>
              <a:gd name="connsiteX37" fmla="*/ 3071674 w 3653484"/>
              <a:gd name="connsiteY37" fmla="*/ 319136 h 763020"/>
              <a:gd name="connsiteX38" fmla="*/ 3438618 w 3653484"/>
              <a:gd name="connsiteY38" fmla="*/ 304340 h 763020"/>
              <a:gd name="connsiteX39" fmla="*/ 3653484 w 3653484"/>
              <a:gd name="connsiteY39" fmla="*/ 268181 h 763020"/>
              <a:gd name="connsiteX0" fmla="*/ 0 w 3653484"/>
              <a:gd name="connsiteY0" fmla="*/ 754602 h 754602"/>
              <a:gd name="connsiteX1" fmla="*/ 41429 w 3653484"/>
              <a:gd name="connsiteY1" fmla="*/ 671744 h 754602"/>
              <a:gd name="connsiteX2" fmla="*/ 118369 w 3653484"/>
              <a:gd name="connsiteY2" fmla="*/ 665825 h 754602"/>
              <a:gd name="connsiteX3" fmla="*/ 174594 w 3653484"/>
              <a:gd name="connsiteY3" fmla="*/ 624396 h 754602"/>
              <a:gd name="connsiteX4" fmla="*/ 248575 w 3653484"/>
              <a:gd name="connsiteY4" fmla="*/ 449802 h 754602"/>
              <a:gd name="connsiteX5" fmla="*/ 325515 w 3653484"/>
              <a:gd name="connsiteY5" fmla="*/ 227860 h 754602"/>
              <a:gd name="connsiteX6" fmla="*/ 352148 w 3653484"/>
              <a:gd name="connsiteY6" fmla="*/ 195309 h 754602"/>
              <a:gd name="connsiteX7" fmla="*/ 429088 w 3653484"/>
              <a:gd name="connsiteY7" fmla="*/ 198268 h 754602"/>
              <a:gd name="connsiteX8" fmla="*/ 473476 w 3653484"/>
              <a:gd name="connsiteY8" fmla="*/ 168676 h 754602"/>
              <a:gd name="connsiteX9" fmla="*/ 494191 w 3653484"/>
              <a:gd name="connsiteY9" fmla="*/ 130206 h 754602"/>
              <a:gd name="connsiteX10" fmla="*/ 541538 w 3653484"/>
              <a:gd name="connsiteY10" fmla="*/ 115410 h 754602"/>
              <a:gd name="connsiteX11" fmla="*/ 633274 w 3653484"/>
              <a:gd name="connsiteY11" fmla="*/ 118369 h 754602"/>
              <a:gd name="connsiteX12" fmla="*/ 677662 w 3653484"/>
              <a:gd name="connsiteY12" fmla="*/ 145002 h 754602"/>
              <a:gd name="connsiteX13" fmla="*/ 722051 w 3653484"/>
              <a:gd name="connsiteY13" fmla="*/ 278167 h 754602"/>
              <a:gd name="connsiteX14" fmla="*/ 766439 w 3653484"/>
              <a:gd name="connsiteY14" fmla="*/ 372862 h 754602"/>
              <a:gd name="connsiteX15" fmla="*/ 872971 w 3653484"/>
              <a:gd name="connsiteY15" fmla="*/ 372862 h 754602"/>
              <a:gd name="connsiteX16" fmla="*/ 938074 w 3653484"/>
              <a:gd name="connsiteY16" fmla="*/ 349188 h 754602"/>
              <a:gd name="connsiteX17" fmla="*/ 1038688 w 3653484"/>
              <a:gd name="connsiteY17" fmla="*/ 352147 h 754602"/>
              <a:gd name="connsiteX18" fmla="*/ 1094913 w 3653484"/>
              <a:gd name="connsiteY18" fmla="*/ 310718 h 754602"/>
              <a:gd name="connsiteX19" fmla="*/ 1151138 w 3653484"/>
              <a:gd name="connsiteY19" fmla="*/ 269289 h 754602"/>
              <a:gd name="connsiteX20" fmla="*/ 1248792 w 3653484"/>
              <a:gd name="connsiteY20" fmla="*/ 254493 h 754602"/>
              <a:gd name="connsiteX21" fmla="*/ 1302058 w 3653484"/>
              <a:gd name="connsiteY21" fmla="*/ 239697 h 754602"/>
              <a:gd name="connsiteX22" fmla="*/ 1358284 w 3653484"/>
              <a:gd name="connsiteY22" fmla="*/ 171635 h 754602"/>
              <a:gd name="connsiteX23" fmla="*/ 1384917 w 3653484"/>
              <a:gd name="connsiteY23" fmla="*/ 150920 h 754602"/>
              <a:gd name="connsiteX24" fmla="*/ 1562470 w 3653484"/>
              <a:gd name="connsiteY24" fmla="*/ 142043 h 754602"/>
              <a:gd name="connsiteX25" fmla="*/ 1674921 w 3653484"/>
              <a:gd name="connsiteY25" fmla="*/ 147961 h 754602"/>
              <a:gd name="connsiteX26" fmla="*/ 1725227 w 3653484"/>
              <a:gd name="connsiteY26" fmla="*/ 153879 h 754602"/>
              <a:gd name="connsiteX27" fmla="*/ 1766657 w 3653484"/>
              <a:gd name="connsiteY27" fmla="*/ 0 h 754602"/>
              <a:gd name="connsiteX28" fmla="*/ 1882066 w 3653484"/>
              <a:gd name="connsiteY28" fmla="*/ 20714 h 754602"/>
              <a:gd name="connsiteX29" fmla="*/ 2044824 w 3653484"/>
              <a:gd name="connsiteY29" fmla="*/ 76941 h 754602"/>
              <a:gd name="connsiteX30" fmla="*/ 2071458 w 3653484"/>
              <a:gd name="connsiteY30" fmla="*/ 227860 h 754602"/>
              <a:gd name="connsiteX31" fmla="*/ 2192785 w 3653484"/>
              <a:gd name="connsiteY31" fmla="*/ 257453 h 754602"/>
              <a:gd name="connsiteX32" fmla="*/ 2213499 w 3653484"/>
              <a:gd name="connsiteY32" fmla="*/ 310718 h 754602"/>
              <a:gd name="connsiteX33" fmla="*/ 2305235 w 3653484"/>
              <a:gd name="connsiteY33" fmla="*/ 301840 h 754602"/>
              <a:gd name="connsiteX34" fmla="*/ 2382174 w 3653484"/>
              <a:gd name="connsiteY34" fmla="*/ 349187 h 754602"/>
              <a:gd name="connsiteX35" fmla="*/ 2636667 w 3653484"/>
              <a:gd name="connsiteY35" fmla="*/ 366944 h 754602"/>
              <a:gd name="connsiteX36" fmla="*/ 2944427 w 3653484"/>
              <a:gd name="connsiteY36" fmla="*/ 325514 h 754602"/>
              <a:gd name="connsiteX37" fmla="*/ 3071674 w 3653484"/>
              <a:gd name="connsiteY37" fmla="*/ 310718 h 754602"/>
              <a:gd name="connsiteX38" fmla="*/ 3438618 w 3653484"/>
              <a:gd name="connsiteY38" fmla="*/ 295922 h 754602"/>
              <a:gd name="connsiteX39" fmla="*/ 3653484 w 3653484"/>
              <a:gd name="connsiteY39" fmla="*/ 259763 h 754602"/>
              <a:gd name="connsiteX0" fmla="*/ 0 w 3653484"/>
              <a:gd name="connsiteY0" fmla="*/ 754602 h 754602"/>
              <a:gd name="connsiteX1" fmla="*/ 41429 w 3653484"/>
              <a:gd name="connsiteY1" fmla="*/ 671744 h 754602"/>
              <a:gd name="connsiteX2" fmla="*/ 118369 w 3653484"/>
              <a:gd name="connsiteY2" fmla="*/ 665825 h 754602"/>
              <a:gd name="connsiteX3" fmla="*/ 174594 w 3653484"/>
              <a:gd name="connsiteY3" fmla="*/ 624396 h 754602"/>
              <a:gd name="connsiteX4" fmla="*/ 248575 w 3653484"/>
              <a:gd name="connsiteY4" fmla="*/ 449802 h 754602"/>
              <a:gd name="connsiteX5" fmla="*/ 325515 w 3653484"/>
              <a:gd name="connsiteY5" fmla="*/ 227860 h 754602"/>
              <a:gd name="connsiteX6" fmla="*/ 352148 w 3653484"/>
              <a:gd name="connsiteY6" fmla="*/ 195309 h 754602"/>
              <a:gd name="connsiteX7" fmla="*/ 429088 w 3653484"/>
              <a:gd name="connsiteY7" fmla="*/ 198268 h 754602"/>
              <a:gd name="connsiteX8" fmla="*/ 473476 w 3653484"/>
              <a:gd name="connsiteY8" fmla="*/ 168676 h 754602"/>
              <a:gd name="connsiteX9" fmla="*/ 494191 w 3653484"/>
              <a:gd name="connsiteY9" fmla="*/ 130206 h 754602"/>
              <a:gd name="connsiteX10" fmla="*/ 541538 w 3653484"/>
              <a:gd name="connsiteY10" fmla="*/ 115410 h 754602"/>
              <a:gd name="connsiteX11" fmla="*/ 633274 w 3653484"/>
              <a:gd name="connsiteY11" fmla="*/ 118369 h 754602"/>
              <a:gd name="connsiteX12" fmla="*/ 677662 w 3653484"/>
              <a:gd name="connsiteY12" fmla="*/ 145002 h 754602"/>
              <a:gd name="connsiteX13" fmla="*/ 722051 w 3653484"/>
              <a:gd name="connsiteY13" fmla="*/ 278167 h 754602"/>
              <a:gd name="connsiteX14" fmla="*/ 766439 w 3653484"/>
              <a:gd name="connsiteY14" fmla="*/ 372862 h 754602"/>
              <a:gd name="connsiteX15" fmla="*/ 872971 w 3653484"/>
              <a:gd name="connsiteY15" fmla="*/ 372862 h 754602"/>
              <a:gd name="connsiteX16" fmla="*/ 938074 w 3653484"/>
              <a:gd name="connsiteY16" fmla="*/ 349188 h 754602"/>
              <a:gd name="connsiteX17" fmla="*/ 1038688 w 3653484"/>
              <a:gd name="connsiteY17" fmla="*/ 352147 h 754602"/>
              <a:gd name="connsiteX18" fmla="*/ 1094913 w 3653484"/>
              <a:gd name="connsiteY18" fmla="*/ 310718 h 754602"/>
              <a:gd name="connsiteX19" fmla="*/ 1151138 w 3653484"/>
              <a:gd name="connsiteY19" fmla="*/ 269289 h 754602"/>
              <a:gd name="connsiteX20" fmla="*/ 1248792 w 3653484"/>
              <a:gd name="connsiteY20" fmla="*/ 254493 h 754602"/>
              <a:gd name="connsiteX21" fmla="*/ 1302058 w 3653484"/>
              <a:gd name="connsiteY21" fmla="*/ 239697 h 754602"/>
              <a:gd name="connsiteX22" fmla="*/ 1358284 w 3653484"/>
              <a:gd name="connsiteY22" fmla="*/ 171635 h 754602"/>
              <a:gd name="connsiteX23" fmla="*/ 1384917 w 3653484"/>
              <a:gd name="connsiteY23" fmla="*/ 150920 h 754602"/>
              <a:gd name="connsiteX24" fmla="*/ 1562470 w 3653484"/>
              <a:gd name="connsiteY24" fmla="*/ 142043 h 754602"/>
              <a:gd name="connsiteX25" fmla="*/ 1674921 w 3653484"/>
              <a:gd name="connsiteY25" fmla="*/ 147961 h 754602"/>
              <a:gd name="connsiteX26" fmla="*/ 1725227 w 3653484"/>
              <a:gd name="connsiteY26" fmla="*/ 153879 h 754602"/>
              <a:gd name="connsiteX27" fmla="*/ 1766657 w 3653484"/>
              <a:gd name="connsiteY27" fmla="*/ 0 h 754602"/>
              <a:gd name="connsiteX28" fmla="*/ 1882066 w 3653484"/>
              <a:gd name="connsiteY28" fmla="*/ 20714 h 754602"/>
              <a:gd name="connsiteX29" fmla="*/ 2044824 w 3653484"/>
              <a:gd name="connsiteY29" fmla="*/ 76941 h 754602"/>
              <a:gd name="connsiteX30" fmla="*/ 2071458 w 3653484"/>
              <a:gd name="connsiteY30" fmla="*/ 227860 h 754602"/>
              <a:gd name="connsiteX31" fmla="*/ 2192785 w 3653484"/>
              <a:gd name="connsiteY31" fmla="*/ 257453 h 754602"/>
              <a:gd name="connsiteX32" fmla="*/ 2213499 w 3653484"/>
              <a:gd name="connsiteY32" fmla="*/ 310718 h 754602"/>
              <a:gd name="connsiteX33" fmla="*/ 2305235 w 3653484"/>
              <a:gd name="connsiteY33" fmla="*/ 301840 h 754602"/>
              <a:gd name="connsiteX34" fmla="*/ 2382174 w 3653484"/>
              <a:gd name="connsiteY34" fmla="*/ 349187 h 754602"/>
              <a:gd name="connsiteX35" fmla="*/ 2636667 w 3653484"/>
              <a:gd name="connsiteY35" fmla="*/ 366944 h 754602"/>
              <a:gd name="connsiteX36" fmla="*/ 2944427 w 3653484"/>
              <a:gd name="connsiteY36" fmla="*/ 325514 h 754602"/>
              <a:gd name="connsiteX37" fmla="*/ 3071674 w 3653484"/>
              <a:gd name="connsiteY37" fmla="*/ 310718 h 754602"/>
              <a:gd name="connsiteX38" fmla="*/ 3438618 w 3653484"/>
              <a:gd name="connsiteY38" fmla="*/ 295922 h 754602"/>
              <a:gd name="connsiteX39" fmla="*/ 3653484 w 3653484"/>
              <a:gd name="connsiteY39" fmla="*/ 259763 h 754602"/>
              <a:gd name="connsiteX0" fmla="*/ 0 w 3653484"/>
              <a:gd name="connsiteY0" fmla="*/ 761625 h 761625"/>
              <a:gd name="connsiteX1" fmla="*/ 41429 w 3653484"/>
              <a:gd name="connsiteY1" fmla="*/ 678767 h 761625"/>
              <a:gd name="connsiteX2" fmla="*/ 118369 w 3653484"/>
              <a:gd name="connsiteY2" fmla="*/ 672848 h 761625"/>
              <a:gd name="connsiteX3" fmla="*/ 174594 w 3653484"/>
              <a:gd name="connsiteY3" fmla="*/ 631419 h 761625"/>
              <a:gd name="connsiteX4" fmla="*/ 248575 w 3653484"/>
              <a:gd name="connsiteY4" fmla="*/ 456825 h 761625"/>
              <a:gd name="connsiteX5" fmla="*/ 325515 w 3653484"/>
              <a:gd name="connsiteY5" fmla="*/ 234883 h 761625"/>
              <a:gd name="connsiteX6" fmla="*/ 352148 w 3653484"/>
              <a:gd name="connsiteY6" fmla="*/ 202332 h 761625"/>
              <a:gd name="connsiteX7" fmla="*/ 429088 w 3653484"/>
              <a:gd name="connsiteY7" fmla="*/ 205291 h 761625"/>
              <a:gd name="connsiteX8" fmla="*/ 473476 w 3653484"/>
              <a:gd name="connsiteY8" fmla="*/ 175699 h 761625"/>
              <a:gd name="connsiteX9" fmla="*/ 494191 w 3653484"/>
              <a:gd name="connsiteY9" fmla="*/ 137229 h 761625"/>
              <a:gd name="connsiteX10" fmla="*/ 541538 w 3653484"/>
              <a:gd name="connsiteY10" fmla="*/ 122433 h 761625"/>
              <a:gd name="connsiteX11" fmla="*/ 633274 w 3653484"/>
              <a:gd name="connsiteY11" fmla="*/ 125392 h 761625"/>
              <a:gd name="connsiteX12" fmla="*/ 677662 w 3653484"/>
              <a:gd name="connsiteY12" fmla="*/ 152025 h 761625"/>
              <a:gd name="connsiteX13" fmla="*/ 722051 w 3653484"/>
              <a:gd name="connsiteY13" fmla="*/ 285190 h 761625"/>
              <a:gd name="connsiteX14" fmla="*/ 766439 w 3653484"/>
              <a:gd name="connsiteY14" fmla="*/ 379885 h 761625"/>
              <a:gd name="connsiteX15" fmla="*/ 872971 w 3653484"/>
              <a:gd name="connsiteY15" fmla="*/ 379885 h 761625"/>
              <a:gd name="connsiteX16" fmla="*/ 938074 w 3653484"/>
              <a:gd name="connsiteY16" fmla="*/ 356211 h 761625"/>
              <a:gd name="connsiteX17" fmla="*/ 1038688 w 3653484"/>
              <a:gd name="connsiteY17" fmla="*/ 359170 h 761625"/>
              <a:gd name="connsiteX18" fmla="*/ 1094913 w 3653484"/>
              <a:gd name="connsiteY18" fmla="*/ 317741 h 761625"/>
              <a:gd name="connsiteX19" fmla="*/ 1151138 w 3653484"/>
              <a:gd name="connsiteY19" fmla="*/ 276312 h 761625"/>
              <a:gd name="connsiteX20" fmla="*/ 1248792 w 3653484"/>
              <a:gd name="connsiteY20" fmla="*/ 261516 h 761625"/>
              <a:gd name="connsiteX21" fmla="*/ 1302058 w 3653484"/>
              <a:gd name="connsiteY21" fmla="*/ 246720 h 761625"/>
              <a:gd name="connsiteX22" fmla="*/ 1358284 w 3653484"/>
              <a:gd name="connsiteY22" fmla="*/ 178658 h 761625"/>
              <a:gd name="connsiteX23" fmla="*/ 1384917 w 3653484"/>
              <a:gd name="connsiteY23" fmla="*/ 157943 h 761625"/>
              <a:gd name="connsiteX24" fmla="*/ 1562470 w 3653484"/>
              <a:gd name="connsiteY24" fmla="*/ 149066 h 761625"/>
              <a:gd name="connsiteX25" fmla="*/ 1674921 w 3653484"/>
              <a:gd name="connsiteY25" fmla="*/ 154984 h 761625"/>
              <a:gd name="connsiteX26" fmla="*/ 1645328 w 3653484"/>
              <a:gd name="connsiteY26" fmla="*/ 24777 h 761625"/>
              <a:gd name="connsiteX27" fmla="*/ 1766657 w 3653484"/>
              <a:gd name="connsiteY27" fmla="*/ 7023 h 761625"/>
              <a:gd name="connsiteX28" fmla="*/ 1882066 w 3653484"/>
              <a:gd name="connsiteY28" fmla="*/ 27737 h 761625"/>
              <a:gd name="connsiteX29" fmla="*/ 2044824 w 3653484"/>
              <a:gd name="connsiteY29" fmla="*/ 83964 h 761625"/>
              <a:gd name="connsiteX30" fmla="*/ 2071458 w 3653484"/>
              <a:gd name="connsiteY30" fmla="*/ 234883 h 761625"/>
              <a:gd name="connsiteX31" fmla="*/ 2192785 w 3653484"/>
              <a:gd name="connsiteY31" fmla="*/ 264476 h 761625"/>
              <a:gd name="connsiteX32" fmla="*/ 2213499 w 3653484"/>
              <a:gd name="connsiteY32" fmla="*/ 317741 h 761625"/>
              <a:gd name="connsiteX33" fmla="*/ 2305235 w 3653484"/>
              <a:gd name="connsiteY33" fmla="*/ 308863 h 761625"/>
              <a:gd name="connsiteX34" fmla="*/ 2382174 w 3653484"/>
              <a:gd name="connsiteY34" fmla="*/ 356210 h 761625"/>
              <a:gd name="connsiteX35" fmla="*/ 2636667 w 3653484"/>
              <a:gd name="connsiteY35" fmla="*/ 373967 h 761625"/>
              <a:gd name="connsiteX36" fmla="*/ 2944427 w 3653484"/>
              <a:gd name="connsiteY36" fmla="*/ 332537 h 761625"/>
              <a:gd name="connsiteX37" fmla="*/ 3071674 w 3653484"/>
              <a:gd name="connsiteY37" fmla="*/ 317741 h 761625"/>
              <a:gd name="connsiteX38" fmla="*/ 3438618 w 3653484"/>
              <a:gd name="connsiteY38" fmla="*/ 302945 h 761625"/>
              <a:gd name="connsiteX39" fmla="*/ 3653484 w 3653484"/>
              <a:gd name="connsiteY39" fmla="*/ 266786 h 761625"/>
              <a:gd name="connsiteX0" fmla="*/ 0 w 3653484"/>
              <a:gd name="connsiteY0" fmla="*/ 754602 h 754602"/>
              <a:gd name="connsiteX1" fmla="*/ 41429 w 3653484"/>
              <a:gd name="connsiteY1" fmla="*/ 671744 h 754602"/>
              <a:gd name="connsiteX2" fmla="*/ 118369 w 3653484"/>
              <a:gd name="connsiteY2" fmla="*/ 665825 h 754602"/>
              <a:gd name="connsiteX3" fmla="*/ 174594 w 3653484"/>
              <a:gd name="connsiteY3" fmla="*/ 624396 h 754602"/>
              <a:gd name="connsiteX4" fmla="*/ 248575 w 3653484"/>
              <a:gd name="connsiteY4" fmla="*/ 449802 h 754602"/>
              <a:gd name="connsiteX5" fmla="*/ 325515 w 3653484"/>
              <a:gd name="connsiteY5" fmla="*/ 227860 h 754602"/>
              <a:gd name="connsiteX6" fmla="*/ 352148 w 3653484"/>
              <a:gd name="connsiteY6" fmla="*/ 195309 h 754602"/>
              <a:gd name="connsiteX7" fmla="*/ 429088 w 3653484"/>
              <a:gd name="connsiteY7" fmla="*/ 198268 h 754602"/>
              <a:gd name="connsiteX8" fmla="*/ 473476 w 3653484"/>
              <a:gd name="connsiteY8" fmla="*/ 168676 h 754602"/>
              <a:gd name="connsiteX9" fmla="*/ 494191 w 3653484"/>
              <a:gd name="connsiteY9" fmla="*/ 130206 h 754602"/>
              <a:gd name="connsiteX10" fmla="*/ 541538 w 3653484"/>
              <a:gd name="connsiteY10" fmla="*/ 115410 h 754602"/>
              <a:gd name="connsiteX11" fmla="*/ 633274 w 3653484"/>
              <a:gd name="connsiteY11" fmla="*/ 118369 h 754602"/>
              <a:gd name="connsiteX12" fmla="*/ 677662 w 3653484"/>
              <a:gd name="connsiteY12" fmla="*/ 145002 h 754602"/>
              <a:gd name="connsiteX13" fmla="*/ 722051 w 3653484"/>
              <a:gd name="connsiteY13" fmla="*/ 278167 h 754602"/>
              <a:gd name="connsiteX14" fmla="*/ 766439 w 3653484"/>
              <a:gd name="connsiteY14" fmla="*/ 372862 h 754602"/>
              <a:gd name="connsiteX15" fmla="*/ 872971 w 3653484"/>
              <a:gd name="connsiteY15" fmla="*/ 372862 h 754602"/>
              <a:gd name="connsiteX16" fmla="*/ 938074 w 3653484"/>
              <a:gd name="connsiteY16" fmla="*/ 349188 h 754602"/>
              <a:gd name="connsiteX17" fmla="*/ 1038688 w 3653484"/>
              <a:gd name="connsiteY17" fmla="*/ 352147 h 754602"/>
              <a:gd name="connsiteX18" fmla="*/ 1094913 w 3653484"/>
              <a:gd name="connsiteY18" fmla="*/ 310718 h 754602"/>
              <a:gd name="connsiteX19" fmla="*/ 1151138 w 3653484"/>
              <a:gd name="connsiteY19" fmla="*/ 269289 h 754602"/>
              <a:gd name="connsiteX20" fmla="*/ 1248792 w 3653484"/>
              <a:gd name="connsiteY20" fmla="*/ 254493 h 754602"/>
              <a:gd name="connsiteX21" fmla="*/ 1302058 w 3653484"/>
              <a:gd name="connsiteY21" fmla="*/ 239697 h 754602"/>
              <a:gd name="connsiteX22" fmla="*/ 1358284 w 3653484"/>
              <a:gd name="connsiteY22" fmla="*/ 171635 h 754602"/>
              <a:gd name="connsiteX23" fmla="*/ 1384917 w 3653484"/>
              <a:gd name="connsiteY23" fmla="*/ 150920 h 754602"/>
              <a:gd name="connsiteX24" fmla="*/ 1562470 w 3653484"/>
              <a:gd name="connsiteY24" fmla="*/ 142043 h 754602"/>
              <a:gd name="connsiteX25" fmla="*/ 1674921 w 3653484"/>
              <a:gd name="connsiteY25" fmla="*/ 147961 h 754602"/>
              <a:gd name="connsiteX26" fmla="*/ 1766657 w 3653484"/>
              <a:gd name="connsiteY26" fmla="*/ 0 h 754602"/>
              <a:gd name="connsiteX27" fmla="*/ 1882066 w 3653484"/>
              <a:gd name="connsiteY27" fmla="*/ 20714 h 754602"/>
              <a:gd name="connsiteX28" fmla="*/ 2044824 w 3653484"/>
              <a:gd name="connsiteY28" fmla="*/ 76941 h 754602"/>
              <a:gd name="connsiteX29" fmla="*/ 2071458 w 3653484"/>
              <a:gd name="connsiteY29" fmla="*/ 227860 h 754602"/>
              <a:gd name="connsiteX30" fmla="*/ 2192785 w 3653484"/>
              <a:gd name="connsiteY30" fmla="*/ 257453 h 754602"/>
              <a:gd name="connsiteX31" fmla="*/ 2213499 w 3653484"/>
              <a:gd name="connsiteY31" fmla="*/ 310718 h 754602"/>
              <a:gd name="connsiteX32" fmla="*/ 2305235 w 3653484"/>
              <a:gd name="connsiteY32" fmla="*/ 301840 h 754602"/>
              <a:gd name="connsiteX33" fmla="*/ 2382174 w 3653484"/>
              <a:gd name="connsiteY33" fmla="*/ 349187 h 754602"/>
              <a:gd name="connsiteX34" fmla="*/ 2636667 w 3653484"/>
              <a:gd name="connsiteY34" fmla="*/ 366944 h 754602"/>
              <a:gd name="connsiteX35" fmla="*/ 2944427 w 3653484"/>
              <a:gd name="connsiteY35" fmla="*/ 325514 h 754602"/>
              <a:gd name="connsiteX36" fmla="*/ 3071674 w 3653484"/>
              <a:gd name="connsiteY36" fmla="*/ 310718 h 754602"/>
              <a:gd name="connsiteX37" fmla="*/ 3438618 w 3653484"/>
              <a:gd name="connsiteY37" fmla="*/ 295922 h 754602"/>
              <a:gd name="connsiteX38" fmla="*/ 3653484 w 3653484"/>
              <a:gd name="connsiteY38" fmla="*/ 259763 h 754602"/>
              <a:gd name="connsiteX0" fmla="*/ 0 w 3653484"/>
              <a:gd name="connsiteY0" fmla="*/ 754602 h 754602"/>
              <a:gd name="connsiteX1" fmla="*/ 41429 w 3653484"/>
              <a:gd name="connsiteY1" fmla="*/ 671744 h 754602"/>
              <a:gd name="connsiteX2" fmla="*/ 118369 w 3653484"/>
              <a:gd name="connsiteY2" fmla="*/ 665825 h 754602"/>
              <a:gd name="connsiteX3" fmla="*/ 174594 w 3653484"/>
              <a:gd name="connsiteY3" fmla="*/ 624396 h 754602"/>
              <a:gd name="connsiteX4" fmla="*/ 248575 w 3653484"/>
              <a:gd name="connsiteY4" fmla="*/ 449802 h 754602"/>
              <a:gd name="connsiteX5" fmla="*/ 325515 w 3653484"/>
              <a:gd name="connsiteY5" fmla="*/ 227860 h 754602"/>
              <a:gd name="connsiteX6" fmla="*/ 352148 w 3653484"/>
              <a:gd name="connsiteY6" fmla="*/ 195309 h 754602"/>
              <a:gd name="connsiteX7" fmla="*/ 429088 w 3653484"/>
              <a:gd name="connsiteY7" fmla="*/ 198268 h 754602"/>
              <a:gd name="connsiteX8" fmla="*/ 473476 w 3653484"/>
              <a:gd name="connsiteY8" fmla="*/ 168676 h 754602"/>
              <a:gd name="connsiteX9" fmla="*/ 494191 w 3653484"/>
              <a:gd name="connsiteY9" fmla="*/ 130206 h 754602"/>
              <a:gd name="connsiteX10" fmla="*/ 541538 w 3653484"/>
              <a:gd name="connsiteY10" fmla="*/ 115410 h 754602"/>
              <a:gd name="connsiteX11" fmla="*/ 633274 w 3653484"/>
              <a:gd name="connsiteY11" fmla="*/ 118369 h 754602"/>
              <a:gd name="connsiteX12" fmla="*/ 677662 w 3653484"/>
              <a:gd name="connsiteY12" fmla="*/ 145002 h 754602"/>
              <a:gd name="connsiteX13" fmla="*/ 722051 w 3653484"/>
              <a:gd name="connsiteY13" fmla="*/ 278167 h 754602"/>
              <a:gd name="connsiteX14" fmla="*/ 766439 w 3653484"/>
              <a:gd name="connsiteY14" fmla="*/ 372862 h 754602"/>
              <a:gd name="connsiteX15" fmla="*/ 872971 w 3653484"/>
              <a:gd name="connsiteY15" fmla="*/ 372862 h 754602"/>
              <a:gd name="connsiteX16" fmla="*/ 938074 w 3653484"/>
              <a:gd name="connsiteY16" fmla="*/ 349188 h 754602"/>
              <a:gd name="connsiteX17" fmla="*/ 1038688 w 3653484"/>
              <a:gd name="connsiteY17" fmla="*/ 352147 h 754602"/>
              <a:gd name="connsiteX18" fmla="*/ 1094913 w 3653484"/>
              <a:gd name="connsiteY18" fmla="*/ 310718 h 754602"/>
              <a:gd name="connsiteX19" fmla="*/ 1151138 w 3653484"/>
              <a:gd name="connsiteY19" fmla="*/ 269289 h 754602"/>
              <a:gd name="connsiteX20" fmla="*/ 1248792 w 3653484"/>
              <a:gd name="connsiteY20" fmla="*/ 254493 h 754602"/>
              <a:gd name="connsiteX21" fmla="*/ 1302058 w 3653484"/>
              <a:gd name="connsiteY21" fmla="*/ 239697 h 754602"/>
              <a:gd name="connsiteX22" fmla="*/ 1358284 w 3653484"/>
              <a:gd name="connsiteY22" fmla="*/ 171635 h 754602"/>
              <a:gd name="connsiteX23" fmla="*/ 1384917 w 3653484"/>
              <a:gd name="connsiteY23" fmla="*/ 150920 h 754602"/>
              <a:gd name="connsiteX24" fmla="*/ 1562470 w 3653484"/>
              <a:gd name="connsiteY24" fmla="*/ 142043 h 754602"/>
              <a:gd name="connsiteX25" fmla="*/ 1592063 w 3653484"/>
              <a:gd name="connsiteY25" fmla="*/ 2960 h 754602"/>
              <a:gd name="connsiteX26" fmla="*/ 1766657 w 3653484"/>
              <a:gd name="connsiteY26" fmla="*/ 0 h 754602"/>
              <a:gd name="connsiteX27" fmla="*/ 1882066 w 3653484"/>
              <a:gd name="connsiteY27" fmla="*/ 20714 h 754602"/>
              <a:gd name="connsiteX28" fmla="*/ 2044824 w 3653484"/>
              <a:gd name="connsiteY28" fmla="*/ 76941 h 754602"/>
              <a:gd name="connsiteX29" fmla="*/ 2071458 w 3653484"/>
              <a:gd name="connsiteY29" fmla="*/ 227860 h 754602"/>
              <a:gd name="connsiteX30" fmla="*/ 2192785 w 3653484"/>
              <a:gd name="connsiteY30" fmla="*/ 257453 h 754602"/>
              <a:gd name="connsiteX31" fmla="*/ 2213499 w 3653484"/>
              <a:gd name="connsiteY31" fmla="*/ 310718 h 754602"/>
              <a:gd name="connsiteX32" fmla="*/ 2305235 w 3653484"/>
              <a:gd name="connsiteY32" fmla="*/ 301840 h 754602"/>
              <a:gd name="connsiteX33" fmla="*/ 2382174 w 3653484"/>
              <a:gd name="connsiteY33" fmla="*/ 349187 h 754602"/>
              <a:gd name="connsiteX34" fmla="*/ 2636667 w 3653484"/>
              <a:gd name="connsiteY34" fmla="*/ 366944 h 754602"/>
              <a:gd name="connsiteX35" fmla="*/ 2944427 w 3653484"/>
              <a:gd name="connsiteY35" fmla="*/ 325514 h 754602"/>
              <a:gd name="connsiteX36" fmla="*/ 3071674 w 3653484"/>
              <a:gd name="connsiteY36" fmla="*/ 310718 h 754602"/>
              <a:gd name="connsiteX37" fmla="*/ 3438618 w 3653484"/>
              <a:gd name="connsiteY37" fmla="*/ 295922 h 754602"/>
              <a:gd name="connsiteX38" fmla="*/ 3653484 w 3653484"/>
              <a:gd name="connsiteY38" fmla="*/ 259763 h 754602"/>
              <a:gd name="connsiteX0" fmla="*/ 0 w 3653484"/>
              <a:gd name="connsiteY0" fmla="*/ 754602 h 754602"/>
              <a:gd name="connsiteX1" fmla="*/ 41429 w 3653484"/>
              <a:gd name="connsiteY1" fmla="*/ 671744 h 754602"/>
              <a:gd name="connsiteX2" fmla="*/ 118369 w 3653484"/>
              <a:gd name="connsiteY2" fmla="*/ 665825 h 754602"/>
              <a:gd name="connsiteX3" fmla="*/ 174594 w 3653484"/>
              <a:gd name="connsiteY3" fmla="*/ 624396 h 754602"/>
              <a:gd name="connsiteX4" fmla="*/ 248575 w 3653484"/>
              <a:gd name="connsiteY4" fmla="*/ 449802 h 754602"/>
              <a:gd name="connsiteX5" fmla="*/ 325515 w 3653484"/>
              <a:gd name="connsiteY5" fmla="*/ 227860 h 754602"/>
              <a:gd name="connsiteX6" fmla="*/ 352148 w 3653484"/>
              <a:gd name="connsiteY6" fmla="*/ 195309 h 754602"/>
              <a:gd name="connsiteX7" fmla="*/ 429088 w 3653484"/>
              <a:gd name="connsiteY7" fmla="*/ 198268 h 754602"/>
              <a:gd name="connsiteX8" fmla="*/ 473476 w 3653484"/>
              <a:gd name="connsiteY8" fmla="*/ 168676 h 754602"/>
              <a:gd name="connsiteX9" fmla="*/ 494191 w 3653484"/>
              <a:gd name="connsiteY9" fmla="*/ 130206 h 754602"/>
              <a:gd name="connsiteX10" fmla="*/ 541538 w 3653484"/>
              <a:gd name="connsiteY10" fmla="*/ 115410 h 754602"/>
              <a:gd name="connsiteX11" fmla="*/ 633274 w 3653484"/>
              <a:gd name="connsiteY11" fmla="*/ 118369 h 754602"/>
              <a:gd name="connsiteX12" fmla="*/ 677662 w 3653484"/>
              <a:gd name="connsiteY12" fmla="*/ 145002 h 754602"/>
              <a:gd name="connsiteX13" fmla="*/ 722051 w 3653484"/>
              <a:gd name="connsiteY13" fmla="*/ 278167 h 754602"/>
              <a:gd name="connsiteX14" fmla="*/ 766439 w 3653484"/>
              <a:gd name="connsiteY14" fmla="*/ 372862 h 754602"/>
              <a:gd name="connsiteX15" fmla="*/ 872971 w 3653484"/>
              <a:gd name="connsiteY15" fmla="*/ 372862 h 754602"/>
              <a:gd name="connsiteX16" fmla="*/ 938074 w 3653484"/>
              <a:gd name="connsiteY16" fmla="*/ 349188 h 754602"/>
              <a:gd name="connsiteX17" fmla="*/ 1038688 w 3653484"/>
              <a:gd name="connsiteY17" fmla="*/ 352147 h 754602"/>
              <a:gd name="connsiteX18" fmla="*/ 1094913 w 3653484"/>
              <a:gd name="connsiteY18" fmla="*/ 310718 h 754602"/>
              <a:gd name="connsiteX19" fmla="*/ 1151138 w 3653484"/>
              <a:gd name="connsiteY19" fmla="*/ 269289 h 754602"/>
              <a:gd name="connsiteX20" fmla="*/ 1248792 w 3653484"/>
              <a:gd name="connsiteY20" fmla="*/ 254493 h 754602"/>
              <a:gd name="connsiteX21" fmla="*/ 1302058 w 3653484"/>
              <a:gd name="connsiteY21" fmla="*/ 239697 h 754602"/>
              <a:gd name="connsiteX22" fmla="*/ 1358284 w 3653484"/>
              <a:gd name="connsiteY22" fmla="*/ 171635 h 754602"/>
              <a:gd name="connsiteX23" fmla="*/ 1384917 w 3653484"/>
              <a:gd name="connsiteY23" fmla="*/ 150920 h 754602"/>
              <a:gd name="connsiteX24" fmla="*/ 1417468 w 3653484"/>
              <a:gd name="connsiteY24" fmla="*/ 23674 h 754602"/>
              <a:gd name="connsiteX25" fmla="*/ 1592063 w 3653484"/>
              <a:gd name="connsiteY25" fmla="*/ 2960 h 754602"/>
              <a:gd name="connsiteX26" fmla="*/ 1766657 w 3653484"/>
              <a:gd name="connsiteY26" fmla="*/ 0 h 754602"/>
              <a:gd name="connsiteX27" fmla="*/ 1882066 w 3653484"/>
              <a:gd name="connsiteY27" fmla="*/ 20714 h 754602"/>
              <a:gd name="connsiteX28" fmla="*/ 2044824 w 3653484"/>
              <a:gd name="connsiteY28" fmla="*/ 76941 h 754602"/>
              <a:gd name="connsiteX29" fmla="*/ 2071458 w 3653484"/>
              <a:gd name="connsiteY29" fmla="*/ 227860 h 754602"/>
              <a:gd name="connsiteX30" fmla="*/ 2192785 w 3653484"/>
              <a:gd name="connsiteY30" fmla="*/ 257453 h 754602"/>
              <a:gd name="connsiteX31" fmla="*/ 2213499 w 3653484"/>
              <a:gd name="connsiteY31" fmla="*/ 310718 h 754602"/>
              <a:gd name="connsiteX32" fmla="*/ 2305235 w 3653484"/>
              <a:gd name="connsiteY32" fmla="*/ 301840 h 754602"/>
              <a:gd name="connsiteX33" fmla="*/ 2382174 w 3653484"/>
              <a:gd name="connsiteY33" fmla="*/ 349187 h 754602"/>
              <a:gd name="connsiteX34" fmla="*/ 2636667 w 3653484"/>
              <a:gd name="connsiteY34" fmla="*/ 366944 h 754602"/>
              <a:gd name="connsiteX35" fmla="*/ 2944427 w 3653484"/>
              <a:gd name="connsiteY35" fmla="*/ 325514 h 754602"/>
              <a:gd name="connsiteX36" fmla="*/ 3071674 w 3653484"/>
              <a:gd name="connsiteY36" fmla="*/ 310718 h 754602"/>
              <a:gd name="connsiteX37" fmla="*/ 3438618 w 3653484"/>
              <a:gd name="connsiteY37" fmla="*/ 295922 h 754602"/>
              <a:gd name="connsiteX38" fmla="*/ 3653484 w 3653484"/>
              <a:gd name="connsiteY38" fmla="*/ 259763 h 754602"/>
              <a:gd name="connsiteX0" fmla="*/ 0 w 3653484"/>
              <a:gd name="connsiteY0" fmla="*/ 754602 h 754602"/>
              <a:gd name="connsiteX1" fmla="*/ 41429 w 3653484"/>
              <a:gd name="connsiteY1" fmla="*/ 671744 h 754602"/>
              <a:gd name="connsiteX2" fmla="*/ 118369 w 3653484"/>
              <a:gd name="connsiteY2" fmla="*/ 665825 h 754602"/>
              <a:gd name="connsiteX3" fmla="*/ 174594 w 3653484"/>
              <a:gd name="connsiteY3" fmla="*/ 624396 h 754602"/>
              <a:gd name="connsiteX4" fmla="*/ 248575 w 3653484"/>
              <a:gd name="connsiteY4" fmla="*/ 449802 h 754602"/>
              <a:gd name="connsiteX5" fmla="*/ 325515 w 3653484"/>
              <a:gd name="connsiteY5" fmla="*/ 227860 h 754602"/>
              <a:gd name="connsiteX6" fmla="*/ 352148 w 3653484"/>
              <a:gd name="connsiteY6" fmla="*/ 195309 h 754602"/>
              <a:gd name="connsiteX7" fmla="*/ 429088 w 3653484"/>
              <a:gd name="connsiteY7" fmla="*/ 198268 h 754602"/>
              <a:gd name="connsiteX8" fmla="*/ 473476 w 3653484"/>
              <a:gd name="connsiteY8" fmla="*/ 168676 h 754602"/>
              <a:gd name="connsiteX9" fmla="*/ 494191 w 3653484"/>
              <a:gd name="connsiteY9" fmla="*/ 130206 h 754602"/>
              <a:gd name="connsiteX10" fmla="*/ 541538 w 3653484"/>
              <a:gd name="connsiteY10" fmla="*/ 115410 h 754602"/>
              <a:gd name="connsiteX11" fmla="*/ 633274 w 3653484"/>
              <a:gd name="connsiteY11" fmla="*/ 118369 h 754602"/>
              <a:gd name="connsiteX12" fmla="*/ 677662 w 3653484"/>
              <a:gd name="connsiteY12" fmla="*/ 145002 h 754602"/>
              <a:gd name="connsiteX13" fmla="*/ 722051 w 3653484"/>
              <a:gd name="connsiteY13" fmla="*/ 278167 h 754602"/>
              <a:gd name="connsiteX14" fmla="*/ 766439 w 3653484"/>
              <a:gd name="connsiteY14" fmla="*/ 372862 h 754602"/>
              <a:gd name="connsiteX15" fmla="*/ 872971 w 3653484"/>
              <a:gd name="connsiteY15" fmla="*/ 372862 h 754602"/>
              <a:gd name="connsiteX16" fmla="*/ 938074 w 3653484"/>
              <a:gd name="connsiteY16" fmla="*/ 349188 h 754602"/>
              <a:gd name="connsiteX17" fmla="*/ 1038688 w 3653484"/>
              <a:gd name="connsiteY17" fmla="*/ 352147 h 754602"/>
              <a:gd name="connsiteX18" fmla="*/ 1094913 w 3653484"/>
              <a:gd name="connsiteY18" fmla="*/ 310718 h 754602"/>
              <a:gd name="connsiteX19" fmla="*/ 1151138 w 3653484"/>
              <a:gd name="connsiteY19" fmla="*/ 269289 h 754602"/>
              <a:gd name="connsiteX20" fmla="*/ 1248792 w 3653484"/>
              <a:gd name="connsiteY20" fmla="*/ 254493 h 754602"/>
              <a:gd name="connsiteX21" fmla="*/ 1302058 w 3653484"/>
              <a:gd name="connsiteY21" fmla="*/ 239697 h 754602"/>
              <a:gd name="connsiteX22" fmla="*/ 1358284 w 3653484"/>
              <a:gd name="connsiteY22" fmla="*/ 171635 h 754602"/>
              <a:gd name="connsiteX23" fmla="*/ 1384917 w 3653484"/>
              <a:gd name="connsiteY23" fmla="*/ 150920 h 754602"/>
              <a:gd name="connsiteX24" fmla="*/ 1417468 w 3653484"/>
              <a:gd name="connsiteY24" fmla="*/ 23674 h 754602"/>
              <a:gd name="connsiteX25" fmla="*/ 1592063 w 3653484"/>
              <a:gd name="connsiteY25" fmla="*/ 2960 h 754602"/>
              <a:gd name="connsiteX26" fmla="*/ 1766657 w 3653484"/>
              <a:gd name="connsiteY26" fmla="*/ 0 h 754602"/>
              <a:gd name="connsiteX27" fmla="*/ 1882066 w 3653484"/>
              <a:gd name="connsiteY27" fmla="*/ 20714 h 754602"/>
              <a:gd name="connsiteX28" fmla="*/ 2044824 w 3653484"/>
              <a:gd name="connsiteY28" fmla="*/ 76941 h 754602"/>
              <a:gd name="connsiteX29" fmla="*/ 2071458 w 3653484"/>
              <a:gd name="connsiteY29" fmla="*/ 227860 h 754602"/>
              <a:gd name="connsiteX30" fmla="*/ 2192785 w 3653484"/>
              <a:gd name="connsiteY30" fmla="*/ 257453 h 754602"/>
              <a:gd name="connsiteX31" fmla="*/ 2213499 w 3653484"/>
              <a:gd name="connsiteY31" fmla="*/ 310718 h 754602"/>
              <a:gd name="connsiteX32" fmla="*/ 2305235 w 3653484"/>
              <a:gd name="connsiteY32" fmla="*/ 301840 h 754602"/>
              <a:gd name="connsiteX33" fmla="*/ 2382174 w 3653484"/>
              <a:gd name="connsiteY33" fmla="*/ 349187 h 754602"/>
              <a:gd name="connsiteX34" fmla="*/ 2636667 w 3653484"/>
              <a:gd name="connsiteY34" fmla="*/ 366944 h 754602"/>
              <a:gd name="connsiteX35" fmla="*/ 2944427 w 3653484"/>
              <a:gd name="connsiteY35" fmla="*/ 325514 h 754602"/>
              <a:gd name="connsiteX36" fmla="*/ 3071674 w 3653484"/>
              <a:gd name="connsiteY36" fmla="*/ 310718 h 754602"/>
              <a:gd name="connsiteX37" fmla="*/ 3438618 w 3653484"/>
              <a:gd name="connsiteY37" fmla="*/ 295922 h 754602"/>
              <a:gd name="connsiteX38" fmla="*/ 3653484 w 3653484"/>
              <a:gd name="connsiteY38" fmla="*/ 259763 h 754602"/>
              <a:gd name="connsiteX0" fmla="*/ 0 w 3653484"/>
              <a:gd name="connsiteY0" fmla="*/ 754602 h 754602"/>
              <a:gd name="connsiteX1" fmla="*/ 41429 w 3653484"/>
              <a:gd name="connsiteY1" fmla="*/ 671744 h 754602"/>
              <a:gd name="connsiteX2" fmla="*/ 118369 w 3653484"/>
              <a:gd name="connsiteY2" fmla="*/ 665825 h 754602"/>
              <a:gd name="connsiteX3" fmla="*/ 174594 w 3653484"/>
              <a:gd name="connsiteY3" fmla="*/ 624396 h 754602"/>
              <a:gd name="connsiteX4" fmla="*/ 248575 w 3653484"/>
              <a:gd name="connsiteY4" fmla="*/ 449802 h 754602"/>
              <a:gd name="connsiteX5" fmla="*/ 325515 w 3653484"/>
              <a:gd name="connsiteY5" fmla="*/ 227860 h 754602"/>
              <a:gd name="connsiteX6" fmla="*/ 352148 w 3653484"/>
              <a:gd name="connsiteY6" fmla="*/ 195309 h 754602"/>
              <a:gd name="connsiteX7" fmla="*/ 429088 w 3653484"/>
              <a:gd name="connsiteY7" fmla="*/ 198268 h 754602"/>
              <a:gd name="connsiteX8" fmla="*/ 473476 w 3653484"/>
              <a:gd name="connsiteY8" fmla="*/ 168676 h 754602"/>
              <a:gd name="connsiteX9" fmla="*/ 494191 w 3653484"/>
              <a:gd name="connsiteY9" fmla="*/ 130206 h 754602"/>
              <a:gd name="connsiteX10" fmla="*/ 541538 w 3653484"/>
              <a:gd name="connsiteY10" fmla="*/ 115410 h 754602"/>
              <a:gd name="connsiteX11" fmla="*/ 633274 w 3653484"/>
              <a:gd name="connsiteY11" fmla="*/ 118369 h 754602"/>
              <a:gd name="connsiteX12" fmla="*/ 677662 w 3653484"/>
              <a:gd name="connsiteY12" fmla="*/ 145002 h 754602"/>
              <a:gd name="connsiteX13" fmla="*/ 722051 w 3653484"/>
              <a:gd name="connsiteY13" fmla="*/ 278167 h 754602"/>
              <a:gd name="connsiteX14" fmla="*/ 766439 w 3653484"/>
              <a:gd name="connsiteY14" fmla="*/ 372862 h 754602"/>
              <a:gd name="connsiteX15" fmla="*/ 872971 w 3653484"/>
              <a:gd name="connsiteY15" fmla="*/ 372862 h 754602"/>
              <a:gd name="connsiteX16" fmla="*/ 938074 w 3653484"/>
              <a:gd name="connsiteY16" fmla="*/ 349188 h 754602"/>
              <a:gd name="connsiteX17" fmla="*/ 1038688 w 3653484"/>
              <a:gd name="connsiteY17" fmla="*/ 352147 h 754602"/>
              <a:gd name="connsiteX18" fmla="*/ 1094913 w 3653484"/>
              <a:gd name="connsiteY18" fmla="*/ 310718 h 754602"/>
              <a:gd name="connsiteX19" fmla="*/ 1151138 w 3653484"/>
              <a:gd name="connsiteY19" fmla="*/ 269289 h 754602"/>
              <a:gd name="connsiteX20" fmla="*/ 1248792 w 3653484"/>
              <a:gd name="connsiteY20" fmla="*/ 254493 h 754602"/>
              <a:gd name="connsiteX21" fmla="*/ 1302058 w 3653484"/>
              <a:gd name="connsiteY21" fmla="*/ 239697 h 754602"/>
              <a:gd name="connsiteX22" fmla="*/ 1358284 w 3653484"/>
              <a:gd name="connsiteY22" fmla="*/ 171635 h 754602"/>
              <a:gd name="connsiteX23" fmla="*/ 1417468 w 3653484"/>
              <a:gd name="connsiteY23" fmla="*/ 23674 h 754602"/>
              <a:gd name="connsiteX24" fmla="*/ 1592063 w 3653484"/>
              <a:gd name="connsiteY24" fmla="*/ 2960 h 754602"/>
              <a:gd name="connsiteX25" fmla="*/ 1766657 w 3653484"/>
              <a:gd name="connsiteY25" fmla="*/ 0 h 754602"/>
              <a:gd name="connsiteX26" fmla="*/ 1882066 w 3653484"/>
              <a:gd name="connsiteY26" fmla="*/ 20714 h 754602"/>
              <a:gd name="connsiteX27" fmla="*/ 2044824 w 3653484"/>
              <a:gd name="connsiteY27" fmla="*/ 76941 h 754602"/>
              <a:gd name="connsiteX28" fmla="*/ 2071458 w 3653484"/>
              <a:gd name="connsiteY28" fmla="*/ 227860 h 754602"/>
              <a:gd name="connsiteX29" fmla="*/ 2192785 w 3653484"/>
              <a:gd name="connsiteY29" fmla="*/ 257453 h 754602"/>
              <a:gd name="connsiteX30" fmla="*/ 2213499 w 3653484"/>
              <a:gd name="connsiteY30" fmla="*/ 310718 h 754602"/>
              <a:gd name="connsiteX31" fmla="*/ 2305235 w 3653484"/>
              <a:gd name="connsiteY31" fmla="*/ 301840 h 754602"/>
              <a:gd name="connsiteX32" fmla="*/ 2382174 w 3653484"/>
              <a:gd name="connsiteY32" fmla="*/ 349187 h 754602"/>
              <a:gd name="connsiteX33" fmla="*/ 2636667 w 3653484"/>
              <a:gd name="connsiteY33" fmla="*/ 366944 h 754602"/>
              <a:gd name="connsiteX34" fmla="*/ 2944427 w 3653484"/>
              <a:gd name="connsiteY34" fmla="*/ 325514 h 754602"/>
              <a:gd name="connsiteX35" fmla="*/ 3071674 w 3653484"/>
              <a:gd name="connsiteY35" fmla="*/ 310718 h 754602"/>
              <a:gd name="connsiteX36" fmla="*/ 3438618 w 3653484"/>
              <a:gd name="connsiteY36" fmla="*/ 295922 h 754602"/>
              <a:gd name="connsiteX37" fmla="*/ 3653484 w 3653484"/>
              <a:gd name="connsiteY37" fmla="*/ 259763 h 754602"/>
              <a:gd name="connsiteX0" fmla="*/ 0 w 3653484"/>
              <a:gd name="connsiteY0" fmla="*/ 754602 h 754602"/>
              <a:gd name="connsiteX1" fmla="*/ 41429 w 3653484"/>
              <a:gd name="connsiteY1" fmla="*/ 671744 h 754602"/>
              <a:gd name="connsiteX2" fmla="*/ 118369 w 3653484"/>
              <a:gd name="connsiteY2" fmla="*/ 665825 h 754602"/>
              <a:gd name="connsiteX3" fmla="*/ 174594 w 3653484"/>
              <a:gd name="connsiteY3" fmla="*/ 624396 h 754602"/>
              <a:gd name="connsiteX4" fmla="*/ 248575 w 3653484"/>
              <a:gd name="connsiteY4" fmla="*/ 449802 h 754602"/>
              <a:gd name="connsiteX5" fmla="*/ 325515 w 3653484"/>
              <a:gd name="connsiteY5" fmla="*/ 227860 h 754602"/>
              <a:gd name="connsiteX6" fmla="*/ 352148 w 3653484"/>
              <a:gd name="connsiteY6" fmla="*/ 195309 h 754602"/>
              <a:gd name="connsiteX7" fmla="*/ 429088 w 3653484"/>
              <a:gd name="connsiteY7" fmla="*/ 198268 h 754602"/>
              <a:gd name="connsiteX8" fmla="*/ 473476 w 3653484"/>
              <a:gd name="connsiteY8" fmla="*/ 168676 h 754602"/>
              <a:gd name="connsiteX9" fmla="*/ 494191 w 3653484"/>
              <a:gd name="connsiteY9" fmla="*/ 130206 h 754602"/>
              <a:gd name="connsiteX10" fmla="*/ 541538 w 3653484"/>
              <a:gd name="connsiteY10" fmla="*/ 115410 h 754602"/>
              <a:gd name="connsiteX11" fmla="*/ 633274 w 3653484"/>
              <a:gd name="connsiteY11" fmla="*/ 118369 h 754602"/>
              <a:gd name="connsiteX12" fmla="*/ 677662 w 3653484"/>
              <a:gd name="connsiteY12" fmla="*/ 145002 h 754602"/>
              <a:gd name="connsiteX13" fmla="*/ 722051 w 3653484"/>
              <a:gd name="connsiteY13" fmla="*/ 278167 h 754602"/>
              <a:gd name="connsiteX14" fmla="*/ 766439 w 3653484"/>
              <a:gd name="connsiteY14" fmla="*/ 372862 h 754602"/>
              <a:gd name="connsiteX15" fmla="*/ 872971 w 3653484"/>
              <a:gd name="connsiteY15" fmla="*/ 372862 h 754602"/>
              <a:gd name="connsiteX16" fmla="*/ 938074 w 3653484"/>
              <a:gd name="connsiteY16" fmla="*/ 349188 h 754602"/>
              <a:gd name="connsiteX17" fmla="*/ 1038688 w 3653484"/>
              <a:gd name="connsiteY17" fmla="*/ 352147 h 754602"/>
              <a:gd name="connsiteX18" fmla="*/ 1094913 w 3653484"/>
              <a:gd name="connsiteY18" fmla="*/ 310718 h 754602"/>
              <a:gd name="connsiteX19" fmla="*/ 1151138 w 3653484"/>
              <a:gd name="connsiteY19" fmla="*/ 269289 h 754602"/>
              <a:gd name="connsiteX20" fmla="*/ 1248792 w 3653484"/>
              <a:gd name="connsiteY20" fmla="*/ 254493 h 754602"/>
              <a:gd name="connsiteX21" fmla="*/ 1302058 w 3653484"/>
              <a:gd name="connsiteY21" fmla="*/ 239697 h 754602"/>
              <a:gd name="connsiteX22" fmla="*/ 1417468 w 3653484"/>
              <a:gd name="connsiteY22" fmla="*/ 23674 h 754602"/>
              <a:gd name="connsiteX23" fmla="*/ 1592063 w 3653484"/>
              <a:gd name="connsiteY23" fmla="*/ 2960 h 754602"/>
              <a:gd name="connsiteX24" fmla="*/ 1766657 w 3653484"/>
              <a:gd name="connsiteY24" fmla="*/ 0 h 754602"/>
              <a:gd name="connsiteX25" fmla="*/ 1882066 w 3653484"/>
              <a:gd name="connsiteY25" fmla="*/ 20714 h 754602"/>
              <a:gd name="connsiteX26" fmla="*/ 2044824 w 3653484"/>
              <a:gd name="connsiteY26" fmla="*/ 76941 h 754602"/>
              <a:gd name="connsiteX27" fmla="*/ 2071458 w 3653484"/>
              <a:gd name="connsiteY27" fmla="*/ 227860 h 754602"/>
              <a:gd name="connsiteX28" fmla="*/ 2192785 w 3653484"/>
              <a:gd name="connsiteY28" fmla="*/ 257453 h 754602"/>
              <a:gd name="connsiteX29" fmla="*/ 2213499 w 3653484"/>
              <a:gd name="connsiteY29" fmla="*/ 310718 h 754602"/>
              <a:gd name="connsiteX30" fmla="*/ 2305235 w 3653484"/>
              <a:gd name="connsiteY30" fmla="*/ 301840 h 754602"/>
              <a:gd name="connsiteX31" fmla="*/ 2382174 w 3653484"/>
              <a:gd name="connsiteY31" fmla="*/ 349187 h 754602"/>
              <a:gd name="connsiteX32" fmla="*/ 2636667 w 3653484"/>
              <a:gd name="connsiteY32" fmla="*/ 366944 h 754602"/>
              <a:gd name="connsiteX33" fmla="*/ 2944427 w 3653484"/>
              <a:gd name="connsiteY33" fmla="*/ 325514 h 754602"/>
              <a:gd name="connsiteX34" fmla="*/ 3071674 w 3653484"/>
              <a:gd name="connsiteY34" fmla="*/ 310718 h 754602"/>
              <a:gd name="connsiteX35" fmla="*/ 3438618 w 3653484"/>
              <a:gd name="connsiteY35" fmla="*/ 295922 h 754602"/>
              <a:gd name="connsiteX36" fmla="*/ 3653484 w 3653484"/>
              <a:gd name="connsiteY36" fmla="*/ 259763 h 754602"/>
              <a:gd name="connsiteX0" fmla="*/ 0 w 3653484"/>
              <a:gd name="connsiteY0" fmla="*/ 754602 h 754602"/>
              <a:gd name="connsiteX1" fmla="*/ 41429 w 3653484"/>
              <a:gd name="connsiteY1" fmla="*/ 671744 h 754602"/>
              <a:gd name="connsiteX2" fmla="*/ 118369 w 3653484"/>
              <a:gd name="connsiteY2" fmla="*/ 665825 h 754602"/>
              <a:gd name="connsiteX3" fmla="*/ 174594 w 3653484"/>
              <a:gd name="connsiteY3" fmla="*/ 624396 h 754602"/>
              <a:gd name="connsiteX4" fmla="*/ 248575 w 3653484"/>
              <a:gd name="connsiteY4" fmla="*/ 449802 h 754602"/>
              <a:gd name="connsiteX5" fmla="*/ 325515 w 3653484"/>
              <a:gd name="connsiteY5" fmla="*/ 227860 h 754602"/>
              <a:gd name="connsiteX6" fmla="*/ 352148 w 3653484"/>
              <a:gd name="connsiteY6" fmla="*/ 195309 h 754602"/>
              <a:gd name="connsiteX7" fmla="*/ 429088 w 3653484"/>
              <a:gd name="connsiteY7" fmla="*/ 198268 h 754602"/>
              <a:gd name="connsiteX8" fmla="*/ 473476 w 3653484"/>
              <a:gd name="connsiteY8" fmla="*/ 168676 h 754602"/>
              <a:gd name="connsiteX9" fmla="*/ 494191 w 3653484"/>
              <a:gd name="connsiteY9" fmla="*/ 130206 h 754602"/>
              <a:gd name="connsiteX10" fmla="*/ 541538 w 3653484"/>
              <a:gd name="connsiteY10" fmla="*/ 115410 h 754602"/>
              <a:gd name="connsiteX11" fmla="*/ 633274 w 3653484"/>
              <a:gd name="connsiteY11" fmla="*/ 118369 h 754602"/>
              <a:gd name="connsiteX12" fmla="*/ 677662 w 3653484"/>
              <a:gd name="connsiteY12" fmla="*/ 145002 h 754602"/>
              <a:gd name="connsiteX13" fmla="*/ 722051 w 3653484"/>
              <a:gd name="connsiteY13" fmla="*/ 278167 h 754602"/>
              <a:gd name="connsiteX14" fmla="*/ 766439 w 3653484"/>
              <a:gd name="connsiteY14" fmla="*/ 372862 h 754602"/>
              <a:gd name="connsiteX15" fmla="*/ 872971 w 3653484"/>
              <a:gd name="connsiteY15" fmla="*/ 372862 h 754602"/>
              <a:gd name="connsiteX16" fmla="*/ 938074 w 3653484"/>
              <a:gd name="connsiteY16" fmla="*/ 349188 h 754602"/>
              <a:gd name="connsiteX17" fmla="*/ 1038688 w 3653484"/>
              <a:gd name="connsiteY17" fmla="*/ 352147 h 754602"/>
              <a:gd name="connsiteX18" fmla="*/ 1094913 w 3653484"/>
              <a:gd name="connsiteY18" fmla="*/ 310718 h 754602"/>
              <a:gd name="connsiteX19" fmla="*/ 1151138 w 3653484"/>
              <a:gd name="connsiteY19" fmla="*/ 269289 h 754602"/>
              <a:gd name="connsiteX20" fmla="*/ 1248792 w 3653484"/>
              <a:gd name="connsiteY20" fmla="*/ 254493 h 754602"/>
              <a:gd name="connsiteX21" fmla="*/ 1417468 w 3653484"/>
              <a:gd name="connsiteY21" fmla="*/ 23674 h 754602"/>
              <a:gd name="connsiteX22" fmla="*/ 1592063 w 3653484"/>
              <a:gd name="connsiteY22" fmla="*/ 2960 h 754602"/>
              <a:gd name="connsiteX23" fmla="*/ 1766657 w 3653484"/>
              <a:gd name="connsiteY23" fmla="*/ 0 h 754602"/>
              <a:gd name="connsiteX24" fmla="*/ 1882066 w 3653484"/>
              <a:gd name="connsiteY24" fmla="*/ 20714 h 754602"/>
              <a:gd name="connsiteX25" fmla="*/ 2044824 w 3653484"/>
              <a:gd name="connsiteY25" fmla="*/ 76941 h 754602"/>
              <a:gd name="connsiteX26" fmla="*/ 2071458 w 3653484"/>
              <a:gd name="connsiteY26" fmla="*/ 227860 h 754602"/>
              <a:gd name="connsiteX27" fmla="*/ 2192785 w 3653484"/>
              <a:gd name="connsiteY27" fmla="*/ 257453 h 754602"/>
              <a:gd name="connsiteX28" fmla="*/ 2213499 w 3653484"/>
              <a:gd name="connsiteY28" fmla="*/ 310718 h 754602"/>
              <a:gd name="connsiteX29" fmla="*/ 2305235 w 3653484"/>
              <a:gd name="connsiteY29" fmla="*/ 301840 h 754602"/>
              <a:gd name="connsiteX30" fmla="*/ 2382174 w 3653484"/>
              <a:gd name="connsiteY30" fmla="*/ 349187 h 754602"/>
              <a:gd name="connsiteX31" fmla="*/ 2636667 w 3653484"/>
              <a:gd name="connsiteY31" fmla="*/ 366944 h 754602"/>
              <a:gd name="connsiteX32" fmla="*/ 2944427 w 3653484"/>
              <a:gd name="connsiteY32" fmla="*/ 325514 h 754602"/>
              <a:gd name="connsiteX33" fmla="*/ 3071674 w 3653484"/>
              <a:gd name="connsiteY33" fmla="*/ 310718 h 754602"/>
              <a:gd name="connsiteX34" fmla="*/ 3438618 w 3653484"/>
              <a:gd name="connsiteY34" fmla="*/ 295922 h 754602"/>
              <a:gd name="connsiteX35" fmla="*/ 3653484 w 3653484"/>
              <a:gd name="connsiteY35" fmla="*/ 259763 h 754602"/>
              <a:gd name="connsiteX0" fmla="*/ 0 w 3653484"/>
              <a:gd name="connsiteY0" fmla="*/ 754602 h 754602"/>
              <a:gd name="connsiteX1" fmla="*/ 41429 w 3653484"/>
              <a:gd name="connsiteY1" fmla="*/ 671744 h 754602"/>
              <a:gd name="connsiteX2" fmla="*/ 118369 w 3653484"/>
              <a:gd name="connsiteY2" fmla="*/ 665825 h 754602"/>
              <a:gd name="connsiteX3" fmla="*/ 174594 w 3653484"/>
              <a:gd name="connsiteY3" fmla="*/ 624396 h 754602"/>
              <a:gd name="connsiteX4" fmla="*/ 248575 w 3653484"/>
              <a:gd name="connsiteY4" fmla="*/ 449802 h 754602"/>
              <a:gd name="connsiteX5" fmla="*/ 325515 w 3653484"/>
              <a:gd name="connsiteY5" fmla="*/ 227860 h 754602"/>
              <a:gd name="connsiteX6" fmla="*/ 352148 w 3653484"/>
              <a:gd name="connsiteY6" fmla="*/ 195309 h 754602"/>
              <a:gd name="connsiteX7" fmla="*/ 429088 w 3653484"/>
              <a:gd name="connsiteY7" fmla="*/ 198268 h 754602"/>
              <a:gd name="connsiteX8" fmla="*/ 473476 w 3653484"/>
              <a:gd name="connsiteY8" fmla="*/ 168676 h 754602"/>
              <a:gd name="connsiteX9" fmla="*/ 494191 w 3653484"/>
              <a:gd name="connsiteY9" fmla="*/ 130206 h 754602"/>
              <a:gd name="connsiteX10" fmla="*/ 541538 w 3653484"/>
              <a:gd name="connsiteY10" fmla="*/ 115410 h 754602"/>
              <a:gd name="connsiteX11" fmla="*/ 633274 w 3653484"/>
              <a:gd name="connsiteY11" fmla="*/ 118369 h 754602"/>
              <a:gd name="connsiteX12" fmla="*/ 677662 w 3653484"/>
              <a:gd name="connsiteY12" fmla="*/ 145002 h 754602"/>
              <a:gd name="connsiteX13" fmla="*/ 722051 w 3653484"/>
              <a:gd name="connsiteY13" fmla="*/ 278167 h 754602"/>
              <a:gd name="connsiteX14" fmla="*/ 766439 w 3653484"/>
              <a:gd name="connsiteY14" fmla="*/ 372862 h 754602"/>
              <a:gd name="connsiteX15" fmla="*/ 872971 w 3653484"/>
              <a:gd name="connsiteY15" fmla="*/ 372862 h 754602"/>
              <a:gd name="connsiteX16" fmla="*/ 938074 w 3653484"/>
              <a:gd name="connsiteY16" fmla="*/ 349188 h 754602"/>
              <a:gd name="connsiteX17" fmla="*/ 1038688 w 3653484"/>
              <a:gd name="connsiteY17" fmla="*/ 352147 h 754602"/>
              <a:gd name="connsiteX18" fmla="*/ 1094913 w 3653484"/>
              <a:gd name="connsiteY18" fmla="*/ 310718 h 754602"/>
              <a:gd name="connsiteX19" fmla="*/ 1151138 w 3653484"/>
              <a:gd name="connsiteY19" fmla="*/ 269289 h 754602"/>
              <a:gd name="connsiteX20" fmla="*/ 1219199 w 3653484"/>
              <a:gd name="connsiteY20" fmla="*/ 53266 h 754602"/>
              <a:gd name="connsiteX21" fmla="*/ 1417468 w 3653484"/>
              <a:gd name="connsiteY21" fmla="*/ 23674 h 754602"/>
              <a:gd name="connsiteX22" fmla="*/ 1592063 w 3653484"/>
              <a:gd name="connsiteY22" fmla="*/ 2960 h 754602"/>
              <a:gd name="connsiteX23" fmla="*/ 1766657 w 3653484"/>
              <a:gd name="connsiteY23" fmla="*/ 0 h 754602"/>
              <a:gd name="connsiteX24" fmla="*/ 1882066 w 3653484"/>
              <a:gd name="connsiteY24" fmla="*/ 20714 h 754602"/>
              <a:gd name="connsiteX25" fmla="*/ 2044824 w 3653484"/>
              <a:gd name="connsiteY25" fmla="*/ 76941 h 754602"/>
              <a:gd name="connsiteX26" fmla="*/ 2071458 w 3653484"/>
              <a:gd name="connsiteY26" fmla="*/ 227860 h 754602"/>
              <a:gd name="connsiteX27" fmla="*/ 2192785 w 3653484"/>
              <a:gd name="connsiteY27" fmla="*/ 257453 h 754602"/>
              <a:gd name="connsiteX28" fmla="*/ 2213499 w 3653484"/>
              <a:gd name="connsiteY28" fmla="*/ 310718 h 754602"/>
              <a:gd name="connsiteX29" fmla="*/ 2305235 w 3653484"/>
              <a:gd name="connsiteY29" fmla="*/ 301840 h 754602"/>
              <a:gd name="connsiteX30" fmla="*/ 2382174 w 3653484"/>
              <a:gd name="connsiteY30" fmla="*/ 349187 h 754602"/>
              <a:gd name="connsiteX31" fmla="*/ 2636667 w 3653484"/>
              <a:gd name="connsiteY31" fmla="*/ 366944 h 754602"/>
              <a:gd name="connsiteX32" fmla="*/ 2944427 w 3653484"/>
              <a:gd name="connsiteY32" fmla="*/ 325514 h 754602"/>
              <a:gd name="connsiteX33" fmla="*/ 3071674 w 3653484"/>
              <a:gd name="connsiteY33" fmla="*/ 310718 h 754602"/>
              <a:gd name="connsiteX34" fmla="*/ 3438618 w 3653484"/>
              <a:gd name="connsiteY34" fmla="*/ 295922 h 754602"/>
              <a:gd name="connsiteX35" fmla="*/ 3653484 w 3653484"/>
              <a:gd name="connsiteY35" fmla="*/ 259763 h 754602"/>
              <a:gd name="connsiteX0" fmla="*/ 0 w 3653484"/>
              <a:gd name="connsiteY0" fmla="*/ 754602 h 754602"/>
              <a:gd name="connsiteX1" fmla="*/ 41429 w 3653484"/>
              <a:gd name="connsiteY1" fmla="*/ 671744 h 754602"/>
              <a:gd name="connsiteX2" fmla="*/ 118369 w 3653484"/>
              <a:gd name="connsiteY2" fmla="*/ 665825 h 754602"/>
              <a:gd name="connsiteX3" fmla="*/ 174594 w 3653484"/>
              <a:gd name="connsiteY3" fmla="*/ 624396 h 754602"/>
              <a:gd name="connsiteX4" fmla="*/ 248575 w 3653484"/>
              <a:gd name="connsiteY4" fmla="*/ 449802 h 754602"/>
              <a:gd name="connsiteX5" fmla="*/ 325515 w 3653484"/>
              <a:gd name="connsiteY5" fmla="*/ 227860 h 754602"/>
              <a:gd name="connsiteX6" fmla="*/ 352148 w 3653484"/>
              <a:gd name="connsiteY6" fmla="*/ 195309 h 754602"/>
              <a:gd name="connsiteX7" fmla="*/ 429088 w 3653484"/>
              <a:gd name="connsiteY7" fmla="*/ 198268 h 754602"/>
              <a:gd name="connsiteX8" fmla="*/ 473476 w 3653484"/>
              <a:gd name="connsiteY8" fmla="*/ 168676 h 754602"/>
              <a:gd name="connsiteX9" fmla="*/ 494191 w 3653484"/>
              <a:gd name="connsiteY9" fmla="*/ 130206 h 754602"/>
              <a:gd name="connsiteX10" fmla="*/ 541538 w 3653484"/>
              <a:gd name="connsiteY10" fmla="*/ 115410 h 754602"/>
              <a:gd name="connsiteX11" fmla="*/ 633274 w 3653484"/>
              <a:gd name="connsiteY11" fmla="*/ 118369 h 754602"/>
              <a:gd name="connsiteX12" fmla="*/ 677662 w 3653484"/>
              <a:gd name="connsiteY12" fmla="*/ 145002 h 754602"/>
              <a:gd name="connsiteX13" fmla="*/ 722051 w 3653484"/>
              <a:gd name="connsiteY13" fmla="*/ 278167 h 754602"/>
              <a:gd name="connsiteX14" fmla="*/ 766439 w 3653484"/>
              <a:gd name="connsiteY14" fmla="*/ 372862 h 754602"/>
              <a:gd name="connsiteX15" fmla="*/ 872971 w 3653484"/>
              <a:gd name="connsiteY15" fmla="*/ 372862 h 754602"/>
              <a:gd name="connsiteX16" fmla="*/ 938074 w 3653484"/>
              <a:gd name="connsiteY16" fmla="*/ 349188 h 754602"/>
              <a:gd name="connsiteX17" fmla="*/ 1038688 w 3653484"/>
              <a:gd name="connsiteY17" fmla="*/ 352147 h 754602"/>
              <a:gd name="connsiteX18" fmla="*/ 1094913 w 3653484"/>
              <a:gd name="connsiteY18" fmla="*/ 310718 h 754602"/>
              <a:gd name="connsiteX19" fmla="*/ 1151138 w 3653484"/>
              <a:gd name="connsiteY19" fmla="*/ 269289 h 754602"/>
              <a:gd name="connsiteX20" fmla="*/ 1219199 w 3653484"/>
              <a:gd name="connsiteY20" fmla="*/ 53266 h 754602"/>
              <a:gd name="connsiteX21" fmla="*/ 1417468 w 3653484"/>
              <a:gd name="connsiteY21" fmla="*/ 23674 h 754602"/>
              <a:gd name="connsiteX22" fmla="*/ 1592063 w 3653484"/>
              <a:gd name="connsiteY22" fmla="*/ 2960 h 754602"/>
              <a:gd name="connsiteX23" fmla="*/ 1766657 w 3653484"/>
              <a:gd name="connsiteY23" fmla="*/ 0 h 754602"/>
              <a:gd name="connsiteX24" fmla="*/ 1882066 w 3653484"/>
              <a:gd name="connsiteY24" fmla="*/ 20714 h 754602"/>
              <a:gd name="connsiteX25" fmla="*/ 2044824 w 3653484"/>
              <a:gd name="connsiteY25" fmla="*/ 76941 h 754602"/>
              <a:gd name="connsiteX26" fmla="*/ 2071458 w 3653484"/>
              <a:gd name="connsiteY26" fmla="*/ 227860 h 754602"/>
              <a:gd name="connsiteX27" fmla="*/ 2192785 w 3653484"/>
              <a:gd name="connsiteY27" fmla="*/ 257453 h 754602"/>
              <a:gd name="connsiteX28" fmla="*/ 2213499 w 3653484"/>
              <a:gd name="connsiteY28" fmla="*/ 310718 h 754602"/>
              <a:gd name="connsiteX29" fmla="*/ 2305235 w 3653484"/>
              <a:gd name="connsiteY29" fmla="*/ 301840 h 754602"/>
              <a:gd name="connsiteX30" fmla="*/ 2382174 w 3653484"/>
              <a:gd name="connsiteY30" fmla="*/ 349187 h 754602"/>
              <a:gd name="connsiteX31" fmla="*/ 2636667 w 3653484"/>
              <a:gd name="connsiteY31" fmla="*/ 366944 h 754602"/>
              <a:gd name="connsiteX32" fmla="*/ 2944427 w 3653484"/>
              <a:gd name="connsiteY32" fmla="*/ 325514 h 754602"/>
              <a:gd name="connsiteX33" fmla="*/ 3071674 w 3653484"/>
              <a:gd name="connsiteY33" fmla="*/ 310718 h 754602"/>
              <a:gd name="connsiteX34" fmla="*/ 3438618 w 3653484"/>
              <a:gd name="connsiteY34" fmla="*/ 295922 h 754602"/>
              <a:gd name="connsiteX35" fmla="*/ 3653484 w 3653484"/>
              <a:gd name="connsiteY35" fmla="*/ 259763 h 754602"/>
              <a:gd name="connsiteX0" fmla="*/ 0 w 3653484"/>
              <a:gd name="connsiteY0" fmla="*/ 754602 h 754602"/>
              <a:gd name="connsiteX1" fmla="*/ 41429 w 3653484"/>
              <a:gd name="connsiteY1" fmla="*/ 671744 h 754602"/>
              <a:gd name="connsiteX2" fmla="*/ 118369 w 3653484"/>
              <a:gd name="connsiteY2" fmla="*/ 665825 h 754602"/>
              <a:gd name="connsiteX3" fmla="*/ 174594 w 3653484"/>
              <a:gd name="connsiteY3" fmla="*/ 624396 h 754602"/>
              <a:gd name="connsiteX4" fmla="*/ 248575 w 3653484"/>
              <a:gd name="connsiteY4" fmla="*/ 449802 h 754602"/>
              <a:gd name="connsiteX5" fmla="*/ 325515 w 3653484"/>
              <a:gd name="connsiteY5" fmla="*/ 227860 h 754602"/>
              <a:gd name="connsiteX6" fmla="*/ 352148 w 3653484"/>
              <a:gd name="connsiteY6" fmla="*/ 195309 h 754602"/>
              <a:gd name="connsiteX7" fmla="*/ 429088 w 3653484"/>
              <a:gd name="connsiteY7" fmla="*/ 198268 h 754602"/>
              <a:gd name="connsiteX8" fmla="*/ 473476 w 3653484"/>
              <a:gd name="connsiteY8" fmla="*/ 168676 h 754602"/>
              <a:gd name="connsiteX9" fmla="*/ 494191 w 3653484"/>
              <a:gd name="connsiteY9" fmla="*/ 130206 h 754602"/>
              <a:gd name="connsiteX10" fmla="*/ 541538 w 3653484"/>
              <a:gd name="connsiteY10" fmla="*/ 115410 h 754602"/>
              <a:gd name="connsiteX11" fmla="*/ 633274 w 3653484"/>
              <a:gd name="connsiteY11" fmla="*/ 118369 h 754602"/>
              <a:gd name="connsiteX12" fmla="*/ 677662 w 3653484"/>
              <a:gd name="connsiteY12" fmla="*/ 145002 h 754602"/>
              <a:gd name="connsiteX13" fmla="*/ 722051 w 3653484"/>
              <a:gd name="connsiteY13" fmla="*/ 278167 h 754602"/>
              <a:gd name="connsiteX14" fmla="*/ 766439 w 3653484"/>
              <a:gd name="connsiteY14" fmla="*/ 372862 h 754602"/>
              <a:gd name="connsiteX15" fmla="*/ 872971 w 3653484"/>
              <a:gd name="connsiteY15" fmla="*/ 372862 h 754602"/>
              <a:gd name="connsiteX16" fmla="*/ 938074 w 3653484"/>
              <a:gd name="connsiteY16" fmla="*/ 349188 h 754602"/>
              <a:gd name="connsiteX17" fmla="*/ 1038688 w 3653484"/>
              <a:gd name="connsiteY17" fmla="*/ 352147 h 754602"/>
              <a:gd name="connsiteX18" fmla="*/ 1094913 w 3653484"/>
              <a:gd name="connsiteY18" fmla="*/ 310718 h 754602"/>
              <a:gd name="connsiteX19" fmla="*/ 1103790 w 3653484"/>
              <a:gd name="connsiteY19" fmla="*/ 82858 h 754602"/>
              <a:gd name="connsiteX20" fmla="*/ 1219199 w 3653484"/>
              <a:gd name="connsiteY20" fmla="*/ 53266 h 754602"/>
              <a:gd name="connsiteX21" fmla="*/ 1417468 w 3653484"/>
              <a:gd name="connsiteY21" fmla="*/ 23674 h 754602"/>
              <a:gd name="connsiteX22" fmla="*/ 1592063 w 3653484"/>
              <a:gd name="connsiteY22" fmla="*/ 2960 h 754602"/>
              <a:gd name="connsiteX23" fmla="*/ 1766657 w 3653484"/>
              <a:gd name="connsiteY23" fmla="*/ 0 h 754602"/>
              <a:gd name="connsiteX24" fmla="*/ 1882066 w 3653484"/>
              <a:gd name="connsiteY24" fmla="*/ 20714 h 754602"/>
              <a:gd name="connsiteX25" fmla="*/ 2044824 w 3653484"/>
              <a:gd name="connsiteY25" fmla="*/ 76941 h 754602"/>
              <a:gd name="connsiteX26" fmla="*/ 2071458 w 3653484"/>
              <a:gd name="connsiteY26" fmla="*/ 227860 h 754602"/>
              <a:gd name="connsiteX27" fmla="*/ 2192785 w 3653484"/>
              <a:gd name="connsiteY27" fmla="*/ 257453 h 754602"/>
              <a:gd name="connsiteX28" fmla="*/ 2213499 w 3653484"/>
              <a:gd name="connsiteY28" fmla="*/ 310718 h 754602"/>
              <a:gd name="connsiteX29" fmla="*/ 2305235 w 3653484"/>
              <a:gd name="connsiteY29" fmla="*/ 301840 h 754602"/>
              <a:gd name="connsiteX30" fmla="*/ 2382174 w 3653484"/>
              <a:gd name="connsiteY30" fmla="*/ 349187 h 754602"/>
              <a:gd name="connsiteX31" fmla="*/ 2636667 w 3653484"/>
              <a:gd name="connsiteY31" fmla="*/ 366944 h 754602"/>
              <a:gd name="connsiteX32" fmla="*/ 2944427 w 3653484"/>
              <a:gd name="connsiteY32" fmla="*/ 325514 h 754602"/>
              <a:gd name="connsiteX33" fmla="*/ 3071674 w 3653484"/>
              <a:gd name="connsiteY33" fmla="*/ 310718 h 754602"/>
              <a:gd name="connsiteX34" fmla="*/ 3438618 w 3653484"/>
              <a:gd name="connsiteY34" fmla="*/ 295922 h 754602"/>
              <a:gd name="connsiteX35" fmla="*/ 3653484 w 3653484"/>
              <a:gd name="connsiteY35" fmla="*/ 259763 h 754602"/>
              <a:gd name="connsiteX0" fmla="*/ 0 w 3653484"/>
              <a:gd name="connsiteY0" fmla="*/ 754602 h 754602"/>
              <a:gd name="connsiteX1" fmla="*/ 41429 w 3653484"/>
              <a:gd name="connsiteY1" fmla="*/ 671744 h 754602"/>
              <a:gd name="connsiteX2" fmla="*/ 118369 w 3653484"/>
              <a:gd name="connsiteY2" fmla="*/ 665825 h 754602"/>
              <a:gd name="connsiteX3" fmla="*/ 174594 w 3653484"/>
              <a:gd name="connsiteY3" fmla="*/ 624396 h 754602"/>
              <a:gd name="connsiteX4" fmla="*/ 248575 w 3653484"/>
              <a:gd name="connsiteY4" fmla="*/ 449802 h 754602"/>
              <a:gd name="connsiteX5" fmla="*/ 325515 w 3653484"/>
              <a:gd name="connsiteY5" fmla="*/ 227860 h 754602"/>
              <a:gd name="connsiteX6" fmla="*/ 352148 w 3653484"/>
              <a:gd name="connsiteY6" fmla="*/ 195309 h 754602"/>
              <a:gd name="connsiteX7" fmla="*/ 429088 w 3653484"/>
              <a:gd name="connsiteY7" fmla="*/ 198268 h 754602"/>
              <a:gd name="connsiteX8" fmla="*/ 473476 w 3653484"/>
              <a:gd name="connsiteY8" fmla="*/ 168676 h 754602"/>
              <a:gd name="connsiteX9" fmla="*/ 494191 w 3653484"/>
              <a:gd name="connsiteY9" fmla="*/ 130206 h 754602"/>
              <a:gd name="connsiteX10" fmla="*/ 541538 w 3653484"/>
              <a:gd name="connsiteY10" fmla="*/ 115410 h 754602"/>
              <a:gd name="connsiteX11" fmla="*/ 633274 w 3653484"/>
              <a:gd name="connsiteY11" fmla="*/ 118369 h 754602"/>
              <a:gd name="connsiteX12" fmla="*/ 677662 w 3653484"/>
              <a:gd name="connsiteY12" fmla="*/ 145002 h 754602"/>
              <a:gd name="connsiteX13" fmla="*/ 722051 w 3653484"/>
              <a:gd name="connsiteY13" fmla="*/ 278167 h 754602"/>
              <a:gd name="connsiteX14" fmla="*/ 766439 w 3653484"/>
              <a:gd name="connsiteY14" fmla="*/ 372862 h 754602"/>
              <a:gd name="connsiteX15" fmla="*/ 872971 w 3653484"/>
              <a:gd name="connsiteY15" fmla="*/ 372862 h 754602"/>
              <a:gd name="connsiteX16" fmla="*/ 938074 w 3653484"/>
              <a:gd name="connsiteY16" fmla="*/ 349188 h 754602"/>
              <a:gd name="connsiteX17" fmla="*/ 1038688 w 3653484"/>
              <a:gd name="connsiteY17" fmla="*/ 352147 h 754602"/>
              <a:gd name="connsiteX18" fmla="*/ 1094913 w 3653484"/>
              <a:gd name="connsiteY18" fmla="*/ 310718 h 754602"/>
              <a:gd name="connsiteX19" fmla="*/ 1219199 w 3653484"/>
              <a:gd name="connsiteY19" fmla="*/ 53266 h 754602"/>
              <a:gd name="connsiteX20" fmla="*/ 1417468 w 3653484"/>
              <a:gd name="connsiteY20" fmla="*/ 23674 h 754602"/>
              <a:gd name="connsiteX21" fmla="*/ 1592063 w 3653484"/>
              <a:gd name="connsiteY21" fmla="*/ 2960 h 754602"/>
              <a:gd name="connsiteX22" fmla="*/ 1766657 w 3653484"/>
              <a:gd name="connsiteY22" fmla="*/ 0 h 754602"/>
              <a:gd name="connsiteX23" fmla="*/ 1882066 w 3653484"/>
              <a:gd name="connsiteY23" fmla="*/ 20714 h 754602"/>
              <a:gd name="connsiteX24" fmla="*/ 2044824 w 3653484"/>
              <a:gd name="connsiteY24" fmla="*/ 76941 h 754602"/>
              <a:gd name="connsiteX25" fmla="*/ 2071458 w 3653484"/>
              <a:gd name="connsiteY25" fmla="*/ 227860 h 754602"/>
              <a:gd name="connsiteX26" fmla="*/ 2192785 w 3653484"/>
              <a:gd name="connsiteY26" fmla="*/ 257453 h 754602"/>
              <a:gd name="connsiteX27" fmla="*/ 2213499 w 3653484"/>
              <a:gd name="connsiteY27" fmla="*/ 310718 h 754602"/>
              <a:gd name="connsiteX28" fmla="*/ 2305235 w 3653484"/>
              <a:gd name="connsiteY28" fmla="*/ 301840 h 754602"/>
              <a:gd name="connsiteX29" fmla="*/ 2382174 w 3653484"/>
              <a:gd name="connsiteY29" fmla="*/ 349187 h 754602"/>
              <a:gd name="connsiteX30" fmla="*/ 2636667 w 3653484"/>
              <a:gd name="connsiteY30" fmla="*/ 366944 h 754602"/>
              <a:gd name="connsiteX31" fmla="*/ 2944427 w 3653484"/>
              <a:gd name="connsiteY31" fmla="*/ 325514 h 754602"/>
              <a:gd name="connsiteX32" fmla="*/ 3071674 w 3653484"/>
              <a:gd name="connsiteY32" fmla="*/ 310718 h 754602"/>
              <a:gd name="connsiteX33" fmla="*/ 3438618 w 3653484"/>
              <a:gd name="connsiteY33" fmla="*/ 295922 h 754602"/>
              <a:gd name="connsiteX34" fmla="*/ 3653484 w 3653484"/>
              <a:gd name="connsiteY34" fmla="*/ 259763 h 754602"/>
              <a:gd name="connsiteX0" fmla="*/ 0 w 3653484"/>
              <a:gd name="connsiteY0" fmla="*/ 754602 h 754602"/>
              <a:gd name="connsiteX1" fmla="*/ 41429 w 3653484"/>
              <a:gd name="connsiteY1" fmla="*/ 671744 h 754602"/>
              <a:gd name="connsiteX2" fmla="*/ 118369 w 3653484"/>
              <a:gd name="connsiteY2" fmla="*/ 665825 h 754602"/>
              <a:gd name="connsiteX3" fmla="*/ 174594 w 3653484"/>
              <a:gd name="connsiteY3" fmla="*/ 624396 h 754602"/>
              <a:gd name="connsiteX4" fmla="*/ 248575 w 3653484"/>
              <a:gd name="connsiteY4" fmla="*/ 449802 h 754602"/>
              <a:gd name="connsiteX5" fmla="*/ 325515 w 3653484"/>
              <a:gd name="connsiteY5" fmla="*/ 227860 h 754602"/>
              <a:gd name="connsiteX6" fmla="*/ 352148 w 3653484"/>
              <a:gd name="connsiteY6" fmla="*/ 195309 h 754602"/>
              <a:gd name="connsiteX7" fmla="*/ 429088 w 3653484"/>
              <a:gd name="connsiteY7" fmla="*/ 198268 h 754602"/>
              <a:gd name="connsiteX8" fmla="*/ 473476 w 3653484"/>
              <a:gd name="connsiteY8" fmla="*/ 168676 h 754602"/>
              <a:gd name="connsiteX9" fmla="*/ 494191 w 3653484"/>
              <a:gd name="connsiteY9" fmla="*/ 130206 h 754602"/>
              <a:gd name="connsiteX10" fmla="*/ 541538 w 3653484"/>
              <a:gd name="connsiteY10" fmla="*/ 115410 h 754602"/>
              <a:gd name="connsiteX11" fmla="*/ 633274 w 3653484"/>
              <a:gd name="connsiteY11" fmla="*/ 118369 h 754602"/>
              <a:gd name="connsiteX12" fmla="*/ 677662 w 3653484"/>
              <a:gd name="connsiteY12" fmla="*/ 145002 h 754602"/>
              <a:gd name="connsiteX13" fmla="*/ 722051 w 3653484"/>
              <a:gd name="connsiteY13" fmla="*/ 278167 h 754602"/>
              <a:gd name="connsiteX14" fmla="*/ 766439 w 3653484"/>
              <a:gd name="connsiteY14" fmla="*/ 372862 h 754602"/>
              <a:gd name="connsiteX15" fmla="*/ 872971 w 3653484"/>
              <a:gd name="connsiteY15" fmla="*/ 372862 h 754602"/>
              <a:gd name="connsiteX16" fmla="*/ 938074 w 3653484"/>
              <a:gd name="connsiteY16" fmla="*/ 349188 h 754602"/>
              <a:gd name="connsiteX17" fmla="*/ 1038688 w 3653484"/>
              <a:gd name="connsiteY17" fmla="*/ 352147 h 754602"/>
              <a:gd name="connsiteX18" fmla="*/ 1065321 w 3653484"/>
              <a:gd name="connsiteY18" fmla="*/ 71021 h 754602"/>
              <a:gd name="connsiteX19" fmla="*/ 1219199 w 3653484"/>
              <a:gd name="connsiteY19" fmla="*/ 53266 h 754602"/>
              <a:gd name="connsiteX20" fmla="*/ 1417468 w 3653484"/>
              <a:gd name="connsiteY20" fmla="*/ 23674 h 754602"/>
              <a:gd name="connsiteX21" fmla="*/ 1592063 w 3653484"/>
              <a:gd name="connsiteY21" fmla="*/ 2960 h 754602"/>
              <a:gd name="connsiteX22" fmla="*/ 1766657 w 3653484"/>
              <a:gd name="connsiteY22" fmla="*/ 0 h 754602"/>
              <a:gd name="connsiteX23" fmla="*/ 1882066 w 3653484"/>
              <a:gd name="connsiteY23" fmla="*/ 20714 h 754602"/>
              <a:gd name="connsiteX24" fmla="*/ 2044824 w 3653484"/>
              <a:gd name="connsiteY24" fmla="*/ 76941 h 754602"/>
              <a:gd name="connsiteX25" fmla="*/ 2071458 w 3653484"/>
              <a:gd name="connsiteY25" fmla="*/ 227860 h 754602"/>
              <a:gd name="connsiteX26" fmla="*/ 2192785 w 3653484"/>
              <a:gd name="connsiteY26" fmla="*/ 257453 h 754602"/>
              <a:gd name="connsiteX27" fmla="*/ 2213499 w 3653484"/>
              <a:gd name="connsiteY27" fmla="*/ 310718 h 754602"/>
              <a:gd name="connsiteX28" fmla="*/ 2305235 w 3653484"/>
              <a:gd name="connsiteY28" fmla="*/ 301840 h 754602"/>
              <a:gd name="connsiteX29" fmla="*/ 2382174 w 3653484"/>
              <a:gd name="connsiteY29" fmla="*/ 349187 h 754602"/>
              <a:gd name="connsiteX30" fmla="*/ 2636667 w 3653484"/>
              <a:gd name="connsiteY30" fmla="*/ 366944 h 754602"/>
              <a:gd name="connsiteX31" fmla="*/ 2944427 w 3653484"/>
              <a:gd name="connsiteY31" fmla="*/ 325514 h 754602"/>
              <a:gd name="connsiteX32" fmla="*/ 3071674 w 3653484"/>
              <a:gd name="connsiteY32" fmla="*/ 310718 h 754602"/>
              <a:gd name="connsiteX33" fmla="*/ 3438618 w 3653484"/>
              <a:gd name="connsiteY33" fmla="*/ 295922 h 754602"/>
              <a:gd name="connsiteX34" fmla="*/ 3653484 w 3653484"/>
              <a:gd name="connsiteY34" fmla="*/ 259763 h 754602"/>
              <a:gd name="connsiteX0" fmla="*/ 0 w 3653484"/>
              <a:gd name="connsiteY0" fmla="*/ 754602 h 754602"/>
              <a:gd name="connsiteX1" fmla="*/ 41429 w 3653484"/>
              <a:gd name="connsiteY1" fmla="*/ 671744 h 754602"/>
              <a:gd name="connsiteX2" fmla="*/ 118369 w 3653484"/>
              <a:gd name="connsiteY2" fmla="*/ 665825 h 754602"/>
              <a:gd name="connsiteX3" fmla="*/ 174594 w 3653484"/>
              <a:gd name="connsiteY3" fmla="*/ 624396 h 754602"/>
              <a:gd name="connsiteX4" fmla="*/ 248575 w 3653484"/>
              <a:gd name="connsiteY4" fmla="*/ 449802 h 754602"/>
              <a:gd name="connsiteX5" fmla="*/ 325515 w 3653484"/>
              <a:gd name="connsiteY5" fmla="*/ 227860 h 754602"/>
              <a:gd name="connsiteX6" fmla="*/ 352148 w 3653484"/>
              <a:gd name="connsiteY6" fmla="*/ 195309 h 754602"/>
              <a:gd name="connsiteX7" fmla="*/ 429088 w 3653484"/>
              <a:gd name="connsiteY7" fmla="*/ 198268 h 754602"/>
              <a:gd name="connsiteX8" fmla="*/ 473476 w 3653484"/>
              <a:gd name="connsiteY8" fmla="*/ 168676 h 754602"/>
              <a:gd name="connsiteX9" fmla="*/ 494191 w 3653484"/>
              <a:gd name="connsiteY9" fmla="*/ 130206 h 754602"/>
              <a:gd name="connsiteX10" fmla="*/ 541538 w 3653484"/>
              <a:gd name="connsiteY10" fmla="*/ 115410 h 754602"/>
              <a:gd name="connsiteX11" fmla="*/ 633274 w 3653484"/>
              <a:gd name="connsiteY11" fmla="*/ 118369 h 754602"/>
              <a:gd name="connsiteX12" fmla="*/ 677662 w 3653484"/>
              <a:gd name="connsiteY12" fmla="*/ 145002 h 754602"/>
              <a:gd name="connsiteX13" fmla="*/ 722051 w 3653484"/>
              <a:gd name="connsiteY13" fmla="*/ 278167 h 754602"/>
              <a:gd name="connsiteX14" fmla="*/ 766439 w 3653484"/>
              <a:gd name="connsiteY14" fmla="*/ 372862 h 754602"/>
              <a:gd name="connsiteX15" fmla="*/ 872971 w 3653484"/>
              <a:gd name="connsiteY15" fmla="*/ 372862 h 754602"/>
              <a:gd name="connsiteX16" fmla="*/ 938074 w 3653484"/>
              <a:gd name="connsiteY16" fmla="*/ 349188 h 754602"/>
              <a:gd name="connsiteX17" fmla="*/ 1038688 w 3653484"/>
              <a:gd name="connsiteY17" fmla="*/ 352147 h 754602"/>
              <a:gd name="connsiteX18" fmla="*/ 1065321 w 3653484"/>
              <a:gd name="connsiteY18" fmla="*/ 71021 h 754602"/>
              <a:gd name="connsiteX19" fmla="*/ 1219199 w 3653484"/>
              <a:gd name="connsiteY19" fmla="*/ 53266 h 754602"/>
              <a:gd name="connsiteX20" fmla="*/ 1417468 w 3653484"/>
              <a:gd name="connsiteY20" fmla="*/ 23674 h 754602"/>
              <a:gd name="connsiteX21" fmla="*/ 1592063 w 3653484"/>
              <a:gd name="connsiteY21" fmla="*/ 2960 h 754602"/>
              <a:gd name="connsiteX22" fmla="*/ 1766657 w 3653484"/>
              <a:gd name="connsiteY22" fmla="*/ 0 h 754602"/>
              <a:gd name="connsiteX23" fmla="*/ 1882066 w 3653484"/>
              <a:gd name="connsiteY23" fmla="*/ 20714 h 754602"/>
              <a:gd name="connsiteX24" fmla="*/ 2044824 w 3653484"/>
              <a:gd name="connsiteY24" fmla="*/ 76941 h 754602"/>
              <a:gd name="connsiteX25" fmla="*/ 2071458 w 3653484"/>
              <a:gd name="connsiteY25" fmla="*/ 227860 h 754602"/>
              <a:gd name="connsiteX26" fmla="*/ 2192785 w 3653484"/>
              <a:gd name="connsiteY26" fmla="*/ 257453 h 754602"/>
              <a:gd name="connsiteX27" fmla="*/ 2213499 w 3653484"/>
              <a:gd name="connsiteY27" fmla="*/ 310718 h 754602"/>
              <a:gd name="connsiteX28" fmla="*/ 2305235 w 3653484"/>
              <a:gd name="connsiteY28" fmla="*/ 301840 h 754602"/>
              <a:gd name="connsiteX29" fmla="*/ 2382174 w 3653484"/>
              <a:gd name="connsiteY29" fmla="*/ 349187 h 754602"/>
              <a:gd name="connsiteX30" fmla="*/ 2636667 w 3653484"/>
              <a:gd name="connsiteY30" fmla="*/ 366944 h 754602"/>
              <a:gd name="connsiteX31" fmla="*/ 2944427 w 3653484"/>
              <a:gd name="connsiteY31" fmla="*/ 325514 h 754602"/>
              <a:gd name="connsiteX32" fmla="*/ 3071674 w 3653484"/>
              <a:gd name="connsiteY32" fmla="*/ 310718 h 754602"/>
              <a:gd name="connsiteX33" fmla="*/ 3438618 w 3653484"/>
              <a:gd name="connsiteY33" fmla="*/ 295922 h 754602"/>
              <a:gd name="connsiteX34" fmla="*/ 3653484 w 3653484"/>
              <a:gd name="connsiteY34" fmla="*/ 259763 h 754602"/>
              <a:gd name="connsiteX0" fmla="*/ 0 w 3653484"/>
              <a:gd name="connsiteY0" fmla="*/ 754602 h 754602"/>
              <a:gd name="connsiteX1" fmla="*/ 41429 w 3653484"/>
              <a:gd name="connsiteY1" fmla="*/ 671744 h 754602"/>
              <a:gd name="connsiteX2" fmla="*/ 118369 w 3653484"/>
              <a:gd name="connsiteY2" fmla="*/ 665825 h 754602"/>
              <a:gd name="connsiteX3" fmla="*/ 174594 w 3653484"/>
              <a:gd name="connsiteY3" fmla="*/ 624396 h 754602"/>
              <a:gd name="connsiteX4" fmla="*/ 248575 w 3653484"/>
              <a:gd name="connsiteY4" fmla="*/ 449802 h 754602"/>
              <a:gd name="connsiteX5" fmla="*/ 325515 w 3653484"/>
              <a:gd name="connsiteY5" fmla="*/ 227860 h 754602"/>
              <a:gd name="connsiteX6" fmla="*/ 352148 w 3653484"/>
              <a:gd name="connsiteY6" fmla="*/ 195309 h 754602"/>
              <a:gd name="connsiteX7" fmla="*/ 429088 w 3653484"/>
              <a:gd name="connsiteY7" fmla="*/ 198268 h 754602"/>
              <a:gd name="connsiteX8" fmla="*/ 473476 w 3653484"/>
              <a:gd name="connsiteY8" fmla="*/ 168676 h 754602"/>
              <a:gd name="connsiteX9" fmla="*/ 494191 w 3653484"/>
              <a:gd name="connsiteY9" fmla="*/ 130206 h 754602"/>
              <a:gd name="connsiteX10" fmla="*/ 541538 w 3653484"/>
              <a:gd name="connsiteY10" fmla="*/ 115410 h 754602"/>
              <a:gd name="connsiteX11" fmla="*/ 633274 w 3653484"/>
              <a:gd name="connsiteY11" fmla="*/ 118369 h 754602"/>
              <a:gd name="connsiteX12" fmla="*/ 677662 w 3653484"/>
              <a:gd name="connsiteY12" fmla="*/ 145002 h 754602"/>
              <a:gd name="connsiteX13" fmla="*/ 722051 w 3653484"/>
              <a:gd name="connsiteY13" fmla="*/ 278167 h 754602"/>
              <a:gd name="connsiteX14" fmla="*/ 766439 w 3653484"/>
              <a:gd name="connsiteY14" fmla="*/ 372862 h 754602"/>
              <a:gd name="connsiteX15" fmla="*/ 872971 w 3653484"/>
              <a:gd name="connsiteY15" fmla="*/ 372862 h 754602"/>
              <a:gd name="connsiteX16" fmla="*/ 938074 w 3653484"/>
              <a:gd name="connsiteY16" fmla="*/ 349188 h 754602"/>
              <a:gd name="connsiteX17" fmla="*/ 1038688 w 3653484"/>
              <a:gd name="connsiteY17" fmla="*/ 352147 h 754602"/>
              <a:gd name="connsiteX18" fmla="*/ 1065321 w 3653484"/>
              <a:gd name="connsiteY18" fmla="*/ 71021 h 754602"/>
              <a:gd name="connsiteX19" fmla="*/ 1219199 w 3653484"/>
              <a:gd name="connsiteY19" fmla="*/ 53266 h 754602"/>
              <a:gd name="connsiteX20" fmla="*/ 1417468 w 3653484"/>
              <a:gd name="connsiteY20" fmla="*/ 23674 h 754602"/>
              <a:gd name="connsiteX21" fmla="*/ 1592063 w 3653484"/>
              <a:gd name="connsiteY21" fmla="*/ 2960 h 754602"/>
              <a:gd name="connsiteX22" fmla="*/ 1766657 w 3653484"/>
              <a:gd name="connsiteY22" fmla="*/ 0 h 754602"/>
              <a:gd name="connsiteX23" fmla="*/ 1882066 w 3653484"/>
              <a:gd name="connsiteY23" fmla="*/ 20714 h 754602"/>
              <a:gd name="connsiteX24" fmla="*/ 2044824 w 3653484"/>
              <a:gd name="connsiteY24" fmla="*/ 76941 h 754602"/>
              <a:gd name="connsiteX25" fmla="*/ 2071458 w 3653484"/>
              <a:gd name="connsiteY25" fmla="*/ 227860 h 754602"/>
              <a:gd name="connsiteX26" fmla="*/ 2192785 w 3653484"/>
              <a:gd name="connsiteY26" fmla="*/ 257453 h 754602"/>
              <a:gd name="connsiteX27" fmla="*/ 2213499 w 3653484"/>
              <a:gd name="connsiteY27" fmla="*/ 310718 h 754602"/>
              <a:gd name="connsiteX28" fmla="*/ 2305235 w 3653484"/>
              <a:gd name="connsiteY28" fmla="*/ 301840 h 754602"/>
              <a:gd name="connsiteX29" fmla="*/ 2382174 w 3653484"/>
              <a:gd name="connsiteY29" fmla="*/ 349187 h 754602"/>
              <a:gd name="connsiteX30" fmla="*/ 2636667 w 3653484"/>
              <a:gd name="connsiteY30" fmla="*/ 366944 h 754602"/>
              <a:gd name="connsiteX31" fmla="*/ 2944427 w 3653484"/>
              <a:gd name="connsiteY31" fmla="*/ 325514 h 754602"/>
              <a:gd name="connsiteX32" fmla="*/ 3071674 w 3653484"/>
              <a:gd name="connsiteY32" fmla="*/ 310718 h 754602"/>
              <a:gd name="connsiteX33" fmla="*/ 3438618 w 3653484"/>
              <a:gd name="connsiteY33" fmla="*/ 295922 h 754602"/>
              <a:gd name="connsiteX34" fmla="*/ 3653484 w 3653484"/>
              <a:gd name="connsiteY34" fmla="*/ 259763 h 754602"/>
              <a:gd name="connsiteX0" fmla="*/ 0 w 3653484"/>
              <a:gd name="connsiteY0" fmla="*/ 751642 h 751642"/>
              <a:gd name="connsiteX1" fmla="*/ 41429 w 3653484"/>
              <a:gd name="connsiteY1" fmla="*/ 668784 h 751642"/>
              <a:gd name="connsiteX2" fmla="*/ 118369 w 3653484"/>
              <a:gd name="connsiteY2" fmla="*/ 662865 h 751642"/>
              <a:gd name="connsiteX3" fmla="*/ 174594 w 3653484"/>
              <a:gd name="connsiteY3" fmla="*/ 621436 h 751642"/>
              <a:gd name="connsiteX4" fmla="*/ 248575 w 3653484"/>
              <a:gd name="connsiteY4" fmla="*/ 446842 h 751642"/>
              <a:gd name="connsiteX5" fmla="*/ 325515 w 3653484"/>
              <a:gd name="connsiteY5" fmla="*/ 224900 h 751642"/>
              <a:gd name="connsiteX6" fmla="*/ 352148 w 3653484"/>
              <a:gd name="connsiteY6" fmla="*/ 192349 h 751642"/>
              <a:gd name="connsiteX7" fmla="*/ 429088 w 3653484"/>
              <a:gd name="connsiteY7" fmla="*/ 195308 h 751642"/>
              <a:gd name="connsiteX8" fmla="*/ 473476 w 3653484"/>
              <a:gd name="connsiteY8" fmla="*/ 165716 h 751642"/>
              <a:gd name="connsiteX9" fmla="*/ 494191 w 3653484"/>
              <a:gd name="connsiteY9" fmla="*/ 127246 h 751642"/>
              <a:gd name="connsiteX10" fmla="*/ 541538 w 3653484"/>
              <a:gd name="connsiteY10" fmla="*/ 112450 h 751642"/>
              <a:gd name="connsiteX11" fmla="*/ 633274 w 3653484"/>
              <a:gd name="connsiteY11" fmla="*/ 115409 h 751642"/>
              <a:gd name="connsiteX12" fmla="*/ 677662 w 3653484"/>
              <a:gd name="connsiteY12" fmla="*/ 142042 h 751642"/>
              <a:gd name="connsiteX13" fmla="*/ 722051 w 3653484"/>
              <a:gd name="connsiteY13" fmla="*/ 275207 h 751642"/>
              <a:gd name="connsiteX14" fmla="*/ 766439 w 3653484"/>
              <a:gd name="connsiteY14" fmla="*/ 369902 h 751642"/>
              <a:gd name="connsiteX15" fmla="*/ 872971 w 3653484"/>
              <a:gd name="connsiteY15" fmla="*/ 369902 h 751642"/>
              <a:gd name="connsiteX16" fmla="*/ 938074 w 3653484"/>
              <a:gd name="connsiteY16" fmla="*/ 346228 h 751642"/>
              <a:gd name="connsiteX17" fmla="*/ 1038688 w 3653484"/>
              <a:gd name="connsiteY17" fmla="*/ 349187 h 751642"/>
              <a:gd name="connsiteX18" fmla="*/ 1065321 w 3653484"/>
              <a:gd name="connsiteY18" fmla="*/ 68061 h 751642"/>
              <a:gd name="connsiteX19" fmla="*/ 1219199 w 3653484"/>
              <a:gd name="connsiteY19" fmla="*/ 50306 h 751642"/>
              <a:gd name="connsiteX20" fmla="*/ 1417468 w 3653484"/>
              <a:gd name="connsiteY20" fmla="*/ 20714 h 751642"/>
              <a:gd name="connsiteX21" fmla="*/ 1592063 w 3653484"/>
              <a:gd name="connsiteY21" fmla="*/ 0 h 751642"/>
              <a:gd name="connsiteX22" fmla="*/ 1763698 w 3653484"/>
              <a:gd name="connsiteY22" fmla="*/ 5918 h 751642"/>
              <a:gd name="connsiteX23" fmla="*/ 1882066 w 3653484"/>
              <a:gd name="connsiteY23" fmla="*/ 17754 h 751642"/>
              <a:gd name="connsiteX24" fmla="*/ 2044824 w 3653484"/>
              <a:gd name="connsiteY24" fmla="*/ 73981 h 751642"/>
              <a:gd name="connsiteX25" fmla="*/ 2071458 w 3653484"/>
              <a:gd name="connsiteY25" fmla="*/ 224900 h 751642"/>
              <a:gd name="connsiteX26" fmla="*/ 2192785 w 3653484"/>
              <a:gd name="connsiteY26" fmla="*/ 254493 h 751642"/>
              <a:gd name="connsiteX27" fmla="*/ 2213499 w 3653484"/>
              <a:gd name="connsiteY27" fmla="*/ 307758 h 751642"/>
              <a:gd name="connsiteX28" fmla="*/ 2305235 w 3653484"/>
              <a:gd name="connsiteY28" fmla="*/ 298880 h 751642"/>
              <a:gd name="connsiteX29" fmla="*/ 2382174 w 3653484"/>
              <a:gd name="connsiteY29" fmla="*/ 346227 h 751642"/>
              <a:gd name="connsiteX30" fmla="*/ 2636667 w 3653484"/>
              <a:gd name="connsiteY30" fmla="*/ 363984 h 751642"/>
              <a:gd name="connsiteX31" fmla="*/ 2944427 w 3653484"/>
              <a:gd name="connsiteY31" fmla="*/ 322554 h 751642"/>
              <a:gd name="connsiteX32" fmla="*/ 3071674 w 3653484"/>
              <a:gd name="connsiteY32" fmla="*/ 307758 h 751642"/>
              <a:gd name="connsiteX33" fmla="*/ 3438618 w 3653484"/>
              <a:gd name="connsiteY33" fmla="*/ 292962 h 751642"/>
              <a:gd name="connsiteX34" fmla="*/ 3653484 w 3653484"/>
              <a:gd name="connsiteY34" fmla="*/ 256803 h 751642"/>
              <a:gd name="connsiteX0" fmla="*/ 0 w 3653484"/>
              <a:gd name="connsiteY0" fmla="*/ 745724 h 745724"/>
              <a:gd name="connsiteX1" fmla="*/ 41429 w 3653484"/>
              <a:gd name="connsiteY1" fmla="*/ 662866 h 745724"/>
              <a:gd name="connsiteX2" fmla="*/ 118369 w 3653484"/>
              <a:gd name="connsiteY2" fmla="*/ 656947 h 745724"/>
              <a:gd name="connsiteX3" fmla="*/ 174594 w 3653484"/>
              <a:gd name="connsiteY3" fmla="*/ 615518 h 745724"/>
              <a:gd name="connsiteX4" fmla="*/ 248575 w 3653484"/>
              <a:gd name="connsiteY4" fmla="*/ 440924 h 745724"/>
              <a:gd name="connsiteX5" fmla="*/ 325515 w 3653484"/>
              <a:gd name="connsiteY5" fmla="*/ 218982 h 745724"/>
              <a:gd name="connsiteX6" fmla="*/ 352148 w 3653484"/>
              <a:gd name="connsiteY6" fmla="*/ 186431 h 745724"/>
              <a:gd name="connsiteX7" fmla="*/ 429088 w 3653484"/>
              <a:gd name="connsiteY7" fmla="*/ 189390 h 745724"/>
              <a:gd name="connsiteX8" fmla="*/ 473476 w 3653484"/>
              <a:gd name="connsiteY8" fmla="*/ 159798 h 745724"/>
              <a:gd name="connsiteX9" fmla="*/ 494191 w 3653484"/>
              <a:gd name="connsiteY9" fmla="*/ 121328 h 745724"/>
              <a:gd name="connsiteX10" fmla="*/ 541538 w 3653484"/>
              <a:gd name="connsiteY10" fmla="*/ 106532 h 745724"/>
              <a:gd name="connsiteX11" fmla="*/ 633274 w 3653484"/>
              <a:gd name="connsiteY11" fmla="*/ 109491 h 745724"/>
              <a:gd name="connsiteX12" fmla="*/ 677662 w 3653484"/>
              <a:gd name="connsiteY12" fmla="*/ 136124 h 745724"/>
              <a:gd name="connsiteX13" fmla="*/ 722051 w 3653484"/>
              <a:gd name="connsiteY13" fmla="*/ 269289 h 745724"/>
              <a:gd name="connsiteX14" fmla="*/ 766439 w 3653484"/>
              <a:gd name="connsiteY14" fmla="*/ 363984 h 745724"/>
              <a:gd name="connsiteX15" fmla="*/ 872971 w 3653484"/>
              <a:gd name="connsiteY15" fmla="*/ 363984 h 745724"/>
              <a:gd name="connsiteX16" fmla="*/ 938074 w 3653484"/>
              <a:gd name="connsiteY16" fmla="*/ 340310 h 745724"/>
              <a:gd name="connsiteX17" fmla="*/ 1038688 w 3653484"/>
              <a:gd name="connsiteY17" fmla="*/ 343269 h 745724"/>
              <a:gd name="connsiteX18" fmla="*/ 1065321 w 3653484"/>
              <a:gd name="connsiteY18" fmla="*/ 62143 h 745724"/>
              <a:gd name="connsiteX19" fmla="*/ 1219199 w 3653484"/>
              <a:gd name="connsiteY19" fmla="*/ 44388 h 745724"/>
              <a:gd name="connsiteX20" fmla="*/ 1417468 w 3653484"/>
              <a:gd name="connsiteY20" fmla="*/ 14796 h 745724"/>
              <a:gd name="connsiteX21" fmla="*/ 1574308 w 3653484"/>
              <a:gd name="connsiteY21" fmla="*/ 8878 h 745724"/>
              <a:gd name="connsiteX22" fmla="*/ 1763698 w 3653484"/>
              <a:gd name="connsiteY22" fmla="*/ 0 h 745724"/>
              <a:gd name="connsiteX23" fmla="*/ 1882066 w 3653484"/>
              <a:gd name="connsiteY23" fmla="*/ 11836 h 745724"/>
              <a:gd name="connsiteX24" fmla="*/ 2044824 w 3653484"/>
              <a:gd name="connsiteY24" fmla="*/ 68063 h 745724"/>
              <a:gd name="connsiteX25" fmla="*/ 2071458 w 3653484"/>
              <a:gd name="connsiteY25" fmla="*/ 218982 h 745724"/>
              <a:gd name="connsiteX26" fmla="*/ 2192785 w 3653484"/>
              <a:gd name="connsiteY26" fmla="*/ 248575 h 745724"/>
              <a:gd name="connsiteX27" fmla="*/ 2213499 w 3653484"/>
              <a:gd name="connsiteY27" fmla="*/ 301840 h 745724"/>
              <a:gd name="connsiteX28" fmla="*/ 2305235 w 3653484"/>
              <a:gd name="connsiteY28" fmla="*/ 292962 h 745724"/>
              <a:gd name="connsiteX29" fmla="*/ 2382174 w 3653484"/>
              <a:gd name="connsiteY29" fmla="*/ 340309 h 745724"/>
              <a:gd name="connsiteX30" fmla="*/ 2636667 w 3653484"/>
              <a:gd name="connsiteY30" fmla="*/ 358066 h 745724"/>
              <a:gd name="connsiteX31" fmla="*/ 2944427 w 3653484"/>
              <a:gd name="connsiteY31" fmla="*/ 316636 h 745724"/>
              <a:gd name="connsiteX32" fmla="*/ 3071674 w 3653484"/>
              <a:gd name="connsiteY32" fmla="*/ 301840 h 745724"/>
              <a:gd name="connsiteX33" fmla="*/ 3438618 w 3653484"/>
              <a:gd name="connsiteY33" fmla="*/ 287044 h 745724"/>
              <a:gd name="connsiteX34" fmla="*/ 3653484 w 3653484"/>
              <a:gd name="connsiteY34" fmla="*/ 250885 h 745724"/>
              <a:gd name="connsiteX0" fmla="*/ 0 w 3653484"/>
              <a:gd name="connsiteY0" fmla="*/ 737686 h 737686"/>
              <a:gd name="connsiteX1" fmla="*/ 41429 w 3653484"/>
              <a:gd name="connsiteY1" fmla="*/ 654828 h 737686"/>
              <a:gd name="connsiteX2" fmla="*/ 118369 w 3653484"/>
              <a:gd name="connsiteY2" fmla="*/ 648909 h 737686"/>
              <a:gd name="connsiteX3" fmla="*/ 174594 w 3653484"/>
              <a:gd name="connsiteY3" fmla="*/ 607480 h 737686"/>
              <a:gd name="connsiteX4" fmla="*/ 248575 w 3653484"/>
              <a:gd name="connsiteY4" fmla="*/ 432886 h 737686"/>
              <a:gd name="connsiteX5" fmla="*/ 325515 w 3653484"/>
              <a:gd name="connsiteY5" fmla="*/ 210944 h 737686"/>
              <a:gd name="connsiteX6" fmla="*/ 352148 w 3653484"/>
              <a:gd name="connsiteY6" fmla="*/ 178393 h 737686"/>
              <a:gd name="connsiteX7" fmla="*/ 429088 w 3653484"/>
              <a:gd name="connsiteY7" fmla="*/ 181352 h 737686"/>
              <a:gd name="connsiteX8" fmla="*/ 473476 w 3653484"/>
              <a:gd name="connsiteY8" fmla="*/ 151760 h 737686"/>
              <a:gd name="connsiteX9" fmla="*/ 494191 w 3653484"/>
              <a:gd name="connsiteY9" fmla="*/ 113290 h 737686"/>
              <a:gd name="connsiteX10" fmla="*/ 541538 w 3653484"/>
              <a:gd name="connsiteY10" fmla="*/ 98494 h 737686"/>
              <a:gd name="connsiteX11" fmla="*/ 633274 w 3653484"/>
              <a:gd name="connsiteY11" fmla="*/ 101453 h 737686"/>
              <a:gd name="connsiteX12" fmla="*/ 677662 w 3653484"/>
              <a:gd name="connsiteY12" fmla="*/ 128086 h 737686"/>
              <a:gd name="connsiteX13" fmla="*/ 722051 w 3653484"/>
              <a:gd name="connsiteY13" fmla="*/ 261251 h 737686"/>
              <a:gd name="connsiteX14" fmla="*/ 766439 w 3653484"/>
              <a:gd name="connsiteY14" fmla="*/ 355946 h 737686"/>
              <a:gd name="connsiteX15" fmla="*/ 872971 w 3653484"/>
              <a:gd name="connsiteY15" fmla="*/ 355946 h 737686"/>
              <a:gd name="connsiteX16" fmla="*/ 938074 w 3653484"/>
              <a:gd name="connsiteY16" fmla="*/ 332272 h 737686"/>
              <a:gd name="connsiteX17" fmla="*/ 1038688 w 3653484"/>
              <a:gd name="connsiteY17" fmla="*/ 335231 h 737686"/>
              <a:gd name="connsiteX18" fmla="*/ 1065321 w 3653484"/>
              <a:gd name="connsiteY18" fmla="*/ 54105 h 737686"/>
              <a:gd name="connsiteX19" fmla="*/ 1219199 w 3653484"/>
              <a:gd name="connsiteY19" fmla="*/ 36350 h 737686"/>
              <a:gd name="connsiteX20" fmla="*/ 1417468 w 3653484"/>
              <a:gd name="connsiteY20" fmla="*/ 6758 h 737686"/>
              <a:gd name="connsiteX21" fmla="*/ 1574308 w 3653484"/>
              <a:gd name="connsiteY21" fmla="*/ 840 h 737686"/>
              <a:gd name="connsiteX22" fmla="*/ 1769617 w 3653484"/>
              <a:gd name="connsiteY22" fmla="*/ 840 h 737686"/>
              <a:gd name="connsiteX23" fmla="*/ 1882066 w 3653484"/>
              <a:gd name="connsiteY23" fmla="*/ 3798 h 737686"/>
              <a:gd name="connsiteX24" fmla="*/ 2044824 w 3653484"/>
              <a:gd name="connsiteY24" fmla="*/ 60025 h 737686"/>
              <a:gd name="connsiteX25" fmla="*/ 2071458 w 3653484"/>
              <a:gd name="connsiteY25" fmla="*/ 210944 h 737686"/>
              <a:gd name="connsiteX26" fmla="*/ 2192785 w 3653484"/>
              <a:gd name="connsiteY26" fmla="*/ 240537 h 737686"/>
              <a:gd name="connsiteX27" fmla="*/ 2213499 w 3653484"/>
              <a:gd name="connsiteY27" fmla="*/ 293802 h 737686"/>
              <a:gd name="connsiteX28" fmla="*/ 2305235 w 3653484"/>
              <a:gd name="connsiteY28" fmla="*/ 284924 h 737686"/>
              <a:gd name="connsiteX29" fmla="*/ 2382174 w 3653484"/>
              <a:gd name="connsiteY29" fmla="*/ 332271 h 737686"/>
              <a:gd name="connsiteX30" fmla="*/ 2636667 w 3653484"/>
              <a:gd name="connsiteY30" fmla="*/ 350028 h 737686"/>
              <a:gd name="connsiteX31" fmla="*/ 2944427 w 3653484"/>
              <a:gd name="connsiteY31" fmla="*/ 308598 h 737686"/>
              <a:gd name="connsiteX32" fmla="*/ 3071674 w 3653484"/>
              <a:gd name="connsiteY32" fmla="*/ 293802 h 737686"/>
              <a:gd name="connsiteX33" fmla="*/ 3438618 w 3653484"/>
              <a:gd name="connsiteY33" fmla="*/ 279006 h 737686"/>
              <a:gd name="connsiteX34" fmla="*/ 3653484 w 3653484"/>
              <a:gd name="connsiteY34" fmla="*/ 242847 h 737686"/>
              <a:gd name="connsiteX0" fmla="*/ 0 w 3653484"/>
              <a:gd name="connsiteY0" fmla="*/ 737686 h 737686"/>
              <a:gd name="connsiteX1" fmla="*/ 41429 w 3653484"/>
              <a:gd name="connsiteY1" fmla="*/ 654828 h 737686"/>
              <a:gd name="connsiteX2" fmla="*/ 118369 w 3653484"/>
              <a:gd name="connsiteY2" fmla="*/ 648909 h 737686"/>
              <a:gd name="connsiteX3" fmla="*/ 174594 w 3653484"/>
              <a:gd name="connsiteY3" fmla="*/ 607480 h 737686"/>
              <a:gd name="connsiteX4" fmla="*/ 248575 w 3653484"/>
              <a:gd name="connsiteY4" fmla="*/ 432886 h 737686"/>
              <a:gd name="connsiteX5" fmla="*/ 325515 w 3653484"/>
              <a:gd name="connsiteY5" fmla="*/ 210944 h 737686"/>
              <a:gd name="connsiteX6" fmla="*/ 352148 w 3653484"/>
              <a:gd name="connsiteY6" fmla="*/ 178393 h 737686"/>
              <a:gd name="connsiteX7" fmla="*/ 429088 w 3653484"/>
              <a:gd name="connsiteY7" fmla="*/ 181352 h 737686"/>
              <a:gd name="connsiteX8" fmla="*/ 473476 w 3653484"/>
              <a:gd name="connsiteY8" fmla="*/ 151760 h 737686"/>
              <a:gd name="connsiteX9" fmla="*/ 494191 w 3653484"/>
              <a:gd name="connsiteY9" fmla="*/ 113290 h 737686"/>
              <a:gd name="connsiteX10" fmla="*/ 541538 w 3653484"/>
              <a:gd name="connsiteY10" fmla="*/ 98494 h 737686"/>
              <a:gd name="connsiteX11" fmla="*/ 633274 w 3653484"/>
              <a:gd name="connsiteY11" fmla="*/ 101453 h 737686"/>
              <a:gd name="connsiteX12" fmla="*/ 677662 w 3653484"/>
              <a:gd name="connsiteY12" fmla="*/ 128086 h 737686"/>
              <a:gd name="connsiteX13" fmla="*/ 722051 w 3653484"/>
              <a:gd name="connsiteY13" fmla="*/ 261251 h 737686"/>
              <a:gd name="connsiteX14" fmla="*/ 766439 w 3653484"/>
              <a:gd name="connsiteY14" fmla="*/ 355946 h 737686"/>
              <a:gd name="connsiteX15" fmla="*/ 872971 w 3653484"/>
              <a:gd name="connsiteY15" fmla="*/ 355946 h 737686"/>
              <a:gd name="connsiteX16" fmla="*/ 938074 w 3653484"/>
              <a:gd name="connsiteY16" fmla="*/ 332272 h 737686"/>
              <a:gd name="connsiteX17" fmla="*/ 1065321 w 3653484"/>
              <a:gd name="connsiteY17" fmla="*/ 54105 h 737686"/>
              <a:gd name="connsiteX18" fmla="*/ 1219199 w 3653484"/>
              <a:gd name="connsiteY18" fmla="*/ 36350 h 737686"/>
              <a:gd name="connsiteX19" fmla="*/ 1417468 w 3653484"/>
              <a:gd name="connsiteY19" fmla="*/ 6758 h 737686"/>
              <a:gd name="connsiteX20" fmla="*/ 1574308 w 3653484"/>
              <a:gd name="connsiteY20" fmla="*/ 840 h 737686"/>
              <a:gd name="connsiteX21" fmla="*/ 1769617 w 3653484"/>
              <a:gd name="connsiteY21" fmla="*/ 840 h 737686"/>
              <a:gd name="connsiteX22" fmla="*/ 1882066 w 3653484"/>
              <a:gd name="connsiteY22" fmla="*/ 3798 h 737686"/>
              <a:gd name="connsiteX23" fmla="*/ 2044824 w 3653484"/>
              <a:gd name="connsiteY23" fmla="*/ 60025 h 737686"/>
              <a:gd name="connsiteX24" fmla="*/ 2071458 w 3653484"/>
              <a:gd name="connsiteY24" fmla="*/ 210944 h 737686"/>
              <a:gd name="connsiteX25" fmla="*/ 2192785 w 3653484"/>
              <a:gd name="connsiteY25" fmla="*/ 240537 h 737686"/>
              <a:gd name="connsiteX26" fmla="*/ 2213499 w 3653484"/>
              <a:gd name="connsiteY26" fmla="*/ 293802 h 737686"/>
              <a:gd name="connsiteX27" fmla="*/ 2305235 w 3653484"/>
              <a:gd name="connsiteY27" fmla="*/ 284924 h 737686"/>
              <a:gd name="connsiteX28" fmla="*/ 2382174 w 3653484"/>
              <a:gd name="connsiteY28" fmla="*/ 332271 h 737686"/>
              <a:gd name="connsiteX29" fmla="*/ 2636667 w 3653484"/>
              <a:gd name="connsiteY29" fmla="*/ 350028 h 737686"/>
              <a:gd name="connsiteX30" fmla="*/ 2944427 w 3653484"/>
              <a:gd name="connsiteY30" fmla="*/ 308598 h 737686"/>
              <a:gd name="connsiteX31" fmla="*/ 3071674 w 3653484"/>
              <a:gd name="connsiteY31" fmla="*/ 293802 h 737686"/>
              <a:gd name="connsiteX32" fmla="*/ 3438618 w 3653484"/>
              <a:gd name="connsiteY32" fmla="*/ 279006 h 737686"/>
              <a:gd name="connsiteX33" fmla="*/ 3653484 w 3653484"/>
              <a:gd name="connsiteY33" fmla="*/ 242847 h 737686"/>
              <a:gd name="connsiteX0" fmla="*/ 0 w 3653484"/>
              <a:gd name="connsiteY0" fmla="*/ 737686 h 737686"/>
              <a:gd name="connsiteX1" fmla="*/ 41429 w 3653484"/>
              <a:gd name="connsiteY1" fmla="*/ 654828 h 737686"/>
              <a:gd name="connsiteX2" fmla="*/ 118369 w 3653484"/>
              <a:gd name="connsiteY2" fmla="*/ 648909 h 737686"/>
              <a:gd name="connsiteX3" fmla="*/ 174594 w 3653484"/>
              <a:gd name="connsiteY3" fmla="*/ 607480 h 737686"/>
              <a:gd name="connsiteX4" fmla="*/ 248575 w 3653484"/>
              <a:gd name="connsiteY4" fmla="*/ 432886 h 737686"/>
              <a:gd name="connsiteX5" fmla="*/ 325515 w 3653484"/>
              <a:gd name="connsiteY5" fmla="*/ 210944 h 737686"/>
              <a:gd name="connsiteX6" fmla="*/ 352148 w 3653484"/>
              <a:gd name="connsiteY6" fmla="*/ 178393 h 737686"/>
              <a:gd name="connsiteX7" fmla="*/ 429088 w 3653484"/>
              <a:gd name="connsiteY7" fmla="*/ 181352 h 737686"/>
              <a:gd name="connsiteX8" fmla="*/ 473476 w 3653484"/>
              <a:gd name="connsiteY8" fmla="*/ 151760 h 737686"/>
              <a:gd name="connsiteX9" fmla="*/ 494191 w 3653484"/>
              <a:gd name="connsiteY9" fmla="*/ 113290 h 737686"/>
              <a:gd name="connsiteX10" fmla="*/ 541538 w 3653484"/>
              <a:gd name="connsiteY10" fmla="*/ 98494 h 737686"/>
              <a:gd name="connsiteX11" fmla="*/ 633274 w 3653484"/>
              <a:gd name="connsiteY11" fmla="*/ 101453 h 737686"/>
              <a:gd name="connsiteX12" fmla="*/ 677662 w 3653484"/>
              <a:gd name="connsiteY12" fmla="*/ 128086 h 737686"/>
              <a:gd name="connsiteX13" fmla="*/ 722051 w 3653484"/>
              <a:gd name="connsiteY13" fmla="*/ 261251 h 737686"/>
              <a:gd name="connsiteX14" fmla="*/ 766439 w 3653484"/>
              <a:gd name="connsiteY14" fmla="*/ 355946 h 737686"/>
              <a:gd name="connsiteX15" fmla="*/ 872971 w 3653484"/>
              <a:gd name="connsiteY15" fmla="*/ 355946 h 737686"/>
              <a:gd name="connsiteX16" fmla="*/ 1065321 w 3653484"/>
              <a:gd name="connsiteY16" fmla="*/ 54105 h 737686"/>
              <a:gd name="connsiteX17" fmla="*/ 1219199 w 3653484"/>
              <a:gd name="connsiteY17" fmla="*/ 36350 h 737686"/>
              <a:gd name="connsiteX18" fmla="*/ 1417468 w 3653484"/>
              <a:gd name="connsiteY18" fmla="*/ 6758 h 737686"/>
              <a:gd name="connsiteX19" fmla="*/ 1574308 w 3653484"/>
              <a:gd name="connsiteY19" fmla="*/ 840 h 737686"/>
              <a:gd name="connsiteX20" fmla="*/ 1769617 w 3653484"/>
              <a:gd name="connsiteY20" fmla="*/ 840 h 737686"/>
              <a:gd name="connsiteX21" fmla="*/ 1882066 w 3653484"/>
              <a:gd name="connsiteY21" fmla="*/ 3798 h 737686"/>
              <a:gd name="connsiteX22" fmla="*/ 2044824 w 3653484"/>
              <a:gd name="connsiteY22" fmla="*/ 60025 h 737686"/>
              <a:gd name="connsiteX23" fmla="*/ 2071458 w 3653484"/>
              <a:gd name="connsiteY23" fmla="*/ 210944 h 737686"/>
              <a:gd name="connsiteX24" fmla="*/ 2192785 w 3653484"/>
              <a:gd name="connsiteY24" fmla="*/ 240537 h 737686"/>
              <a:gd name="connsiteX25" fmla="*/ 2213499 w 3653484"/>
              <a:gd name="connsiteY25" fmla="*/ 293802 h 737686"/>
              <a:gd name="connsiteX26" fmla="*/ 2305235 w 3653484"/>
              <a:gd name="connsiteY26" fmla="*/ 284924 h 737686"/>
              <a:gd name="connsiteX27" fmla="*/ 2382174 w 3653484"/>
              <a:gd name="connsiteY27" fmla="*/ 332271 h 737686"/>
              <a:gd name="connsiteX28" fmla="*/ 2636667 w 3653484"/>
              <a:gd name="connsiteY28" fmla="*/ 350028 h 737686"/>
              <a:gd name="connsiteX29" fmla="*/ 2944427 w 3653484"/>
              <a:gd name="connsiteY29" fmla="*/ 308598 h 737686"/>
              <a:gd name="connsiteX30" fmla="*/ 3071674 w 3653484"/>
              <a:gd name="connsiteY30" fmla="*/ 293802 h 737686"/>
              <a:gd name="connsiteX31" fmla="*/ 3438618 w 3653484"/>
              <a:gd name="connsiteY31" fmla="*/ 279006 h 737686"/>
              <a:gd name="connsiteX32" fmla="*/ 3653484 w 3653484"/>
              <a:gd name="connsiteY32" fmla="*/ 242847 h 737686"/>
              <a:gd name="connsiteX0" fmla="*/ 0 w 3653484"/>
              <a:gd name="connsiteY0" fmla="*/ 737686 h 737686"/>
              <a:gd name="connsiteX1" fmla="*/ 41429 w 3653484"/>
              <a:gd name="connsiteY1" fmla="*/ 654828 h 737686"/>
              <a:gd name="connsiteX2" fmla="*/ 118369 w 3653484"/>
              <a:gd name="connsiteY2" fmla="*/ 648909 h 737686"/>
              <a:gd name="connsiteX3" fmla="*/ 174594 w 3653484"/>
              <a:gd name="connsiteY3" fmla="*/ 607480 h 737686"/>
              <a:gd name="connsiteX4" fmla="*/ 248575 w 3653484"/>
              <a:gd name="connsiteY4" fmla="*/ 432886 h 737686"/>
              <a:gd name="connsiteX5" fmla="*/ 325515 w 3653484"/>
              <a:gd name="connsiteY5" fmla="*/ 210944 h 737686"/>
              <a:gd name="connsiteX6" fmla="*/ 352148 w 3653484"/>
              <a:gd name="connsiteY6" fmla="*/ 178393 h 737686"/>
              <a:gd name="connsiteX7" fmla="*/ 429088 w 3653484"/>
              <a:gd name="connsiteY7" fmla="*/ 181352 h 737686"/>
              <a:gd name="connsiteX8" fmla="*/ 473476 w 3653484"/>
              <a:gd name="connsiteY8" fmla="*/ 151760 h 737686"/>
              <a:gd name="connsiteX9" fmla="*/ 494191 w 3653484"/>
              <a:gd name="connsiteY9" fmla="*/ 113290 h 737686"/>
              <a:gd name="connsiteX10" fmla="*/ 541538 w 3653484"/>
              <a:gd name="connsiteY10" fmla="*/ 98494 h 737686"/>
              <a:gd name="connsiteX11" fmla="*/ 633274 w 3653484"/>
              <a:gd name="connsiteY11" fmla="*/ 101453 h 737686"/>
              <a:gd name="connsiteX12" fmla="*/ 677662 w 3653484"/>
              <a:gd name="connsiteY12" fmla="*/ 128086 h 737686"/>
              <a:gd name="connsiteX13" fmla="*/ 722051 w 3653484"/>
              <a:gd name="connsiteY13" fmla="*/ 261251 h 737686"/>
              <a:gd name="connsiteX14" fmla="*/ 766439 w 3653484"/>
              <a:gd name="connsiteY14" fmla="*/ 355946 h 737686"/>
              <a:gd name="connsiteX15" fmla="*/ 1065321 w 3653484"/>
              <a:gd name="connsiteY15" fmla="*/ 54105 h 737686"/>
              <a:gd name="connsiteX16" fmla="*/ 1219199 w 3653484"/>
              <a:gd name="connsiteY16" fmla="*/ 36350 h 737686"/>
              <a:gd name="connsiteX17" fmla="*/ 1417468 w 3653484"/>
              <a:gd name="connsiteY17" fmla="*/ 6758 h 737686"/>
              <a:gd name="connsiteX18" fmla="*/ 1574308 w 3653484"/>
              <a:gd name="connsiteY18" fmla="*/ 840 h 737686"/>
              <a:gd name="connsiteX19" fmla="*/ 1769617 w 3653484"/>
              <a:gd name="connsiteY19" fmla="*/ 840 h 737686"/>
              <a:gd name="connsiteX20" fmla="*/ 1882066 w 3653484"/>
              <a:gd name="connsiteY20" fmla="*/ 3798 h 737686"/>
              <a:gd name="connsiteX21" fmla="*/ 2044824 w 3653484"/>
              <a:gd name="connsiteY21" fmla="*/ 60025 h 737686"/>
              <a:gd name="connsiteX22" fmla="*/ 2071458 w 3653484"/>
              <a:gd name="connsiteY22" fmla="*/ 210944 h 737686"/>
              <a:gd name="connsiteX23" fmla="*/ 2192785 w 3653484"/>
              <a:gd name="connsiteY23" fmla="*/ 240537 h 737686"/>
              <a:gd name="connsiteX24" fmla="*/ 2213499 w 3653484"/>
              <a:gd name="connsiteY24" fmla="*/ 293802 h 737686"/>
              <a:gd name="connsiteX25" fmla="*/ 2305235 w 3653484"/>
              <a:gd name="connsiteY25" fmla="*/ 284924 h 737686"/>
              <a:gd name="connsiteX26" fmla="*/ 2382174 w 3653484"/>
              <a:gd name="connsiteY26" fmla="*/ 332271 h 737686"/>
              <a:gd name="connsiteX27" fmla="*/ 2636667 w 3653484"/>
              <a:gd name="connsiteY27" fmla="*/ 350028 h 737686"/>
              <a:gd name="connsiteX28" fmla="*/ 2944427 w 3653484"/>
              <a:gd name="connsiteY28" fmla="*/ 308598 h 737686"/>
              <a:gd name="connsiteX29" fmla="*/ 3071674 w 3653484"/>
              <a:gd name="connsiteY29" fmla="*/ 293802 h 737686"/>
              <a:gd name="connsiteX30" fmla="*/ 3438618 w 3653484"/>
              <a:gd name="connsiteY30" fmla="*/ 279006 h 737686"/>
              <a:gd name="connsiteX31" fmla="*/ 3653484 w 3653484"/>
              <a:gd name="connsiteY31" fmla="*/ 242847 h 737686"/>
              <a:gd name="connsiteX0" fmla="*/ 0 w 3653484"/>
              <a:gd name="connsiteY0" fmla="*/ 737686 h 737686"/>
              <a:gd name="connsiteX1" fmla="*/ 41429 w 3653484"/>
              <a:gd name="connsiteY1" fmla="*/ 654828 h 737686"/>
              <a:gd name="connsiteX2" fmla="*/ 118369 w 3653484"/>
              <a:gd name="connsiteY2" fmla="*/ 648909 h 737686"/>
              <a:gd name="connsiteX3" fmla="*/ 174594 w 3653484"/>
              <a:gd name="connsiteY3" fmla="*/ 607480 h 737686"/>
              <a:gd name="connsiteX4" fmla="*/ 248575 w 3653484"/>
              <a:gd name="connsiteY4" fmla="*/ 432886 h 737686"/>
              <a:gd name="connsiteX5" fmla="*/ 325515 w 3653484"/>
              <a:gd name="connsiteY5" fmla="*/ 210944 h 737686"/>
              <a:gd name="connsiteX6" fmla="*/ 352148 w 3653484"/>
              <a:gd name="connsiteY6" fmla="*/ 178393 h 737686"/>
              <a:gd name="connsiteX7" fmla="*/ 429088 w 3653484"/>
              <a:gd name="connsiteY7" fmla="*/ 181352 h 737686"/>
              <a:gd name="connsiteX8" fmla="*/ 473476 w 3653484"/>
              <a:gd name="connsiteY8" fmla="*/ 151760 h 737686"/>
              <a:gd name="connsiteX9" fmla="*/ 494191 w 3653484"/>
              <a:gd name="connsiteY9" fmla="*/ 113290 h 737686"/>
              <a:gd name="connsiteX10" fmla="*/ 541538 w 3653484"/>
              <a:gd name="connsiteY10" fmla="*/ 98494 h 737686"/>
              <a:gd name="connsiteX11" fmla="*/ 633274 w 3653484"/>
              <a:gd name="connsiteY11" fmla="*/ 101453 h 737686"/>
              <a:gd name="connsiteX12" fmla="*/ 677662 w 3653484"/>
              <a:gd name="connsiteY12" fmla="*/ 128086 h 737686"/>
              <a:gd name="connsiteX13" fmla="*/ 722051 w 3653484"/>
              <a:gd name="connsiteY13" fmla="*/ 261251 h 737686"/>
              <a:gd name="connsiteX14" fmla="*/ 1065321 w 3653484"/>
              <a:gd name="connsiteY14" fmla="*/ 54105 h 737686"/>
              <a:gd name="connsiteX15" fmla="*/ 1219199 w 3653484"/>
              <a:gd name="connsiteY15" fmla="*/ 36350 h 737686"/>
              <a:gd name="connsiteX16" fmla="*/ 1417468 w 3653484"/>
              <a:gd name="connsiteY16" fmla="*/ 6758 h 737686"/>
              <a:gd name="connsiteX17" fmla="*/ 1574308 w 3653484"/>
              <a:gd name="connsiteY17" fmla="*/ 840 h 737686"/>
              <a:gd name="connsiteX18" fmla="*/ 1769617 w 3653484"/>
              <a:gd name="connsiteY18" fmla="*/ 840 h 737686"/>
              <a:gd name="connsiteX19" fmla="*/ 1882066 w 3653484"/>
              <a:gd name="connsiteY19" fmla="*/ 3798 h 737686"/>
              <a:gd name="connsiteX20" fmla="*/ 2044824 w 3653484"/>
              <a:gd name="connsiteY20" fmla="*/ 60025 h 737686"/>
              <a:gd name="connsiteX21" fmla="*/ 2071458 w 3653484"/>
              <a:gd name="connsiteY21" fmla="*/ 210944 h 737686"/>
              <a:gd name="connsiteX22" fmla="*/ 2192785 w 3653484"/>
              <a:gd name="connsiteY22" fmla="*/ 240537 h 737686"/>
              <a:gd name="connsiteX23" fmla="*/ 2213499 w 3653484"/>
              <a:gd name="connsiteY23" fmla="*/ 293802 h 737686"/>
              <a:gd name="connsiteX24" fmla="*/ 2305235 w 3653484"/>
              <a:gd name="connsiteY24" fmla="*/ 284924 h 737686"/>
              <a:gd name="connsiteX25" fmla="*/ 2382174 w 3653484"/>
              <a:gd name="connsiteY25" fmla="*/ 332271 h 737686"/>
              <a:gd name="connsiteX26" fmla="*/ 2636667 w 3653484"/>
              <a:gd name="connsiteY26" fmla="*/ 350028 h 737686"/>
              <a:gd name="connsiteX27" fmla="*/ 2944427 w 3653484"/>
              <a:gd name="connsiteY27" fmla="*/ 308598 h 737686"/>
              <a:gd name="connsiteX28" fmla="*/ 3071674 w 3653484"/>
              <a:gd name="connsiteY28" fmla="*/ 293802 h 737686"/>
              <a:gd name="connsiteX29" fmla="*/ 3438618 w 3653484"/>
              <a:gd name="connsiteY29" fmla="*/ 279006 h 737686"/>
              <a:gd name="connsiteX30" fmla="*/ 3653484 w 3653484"/>
              <a:gd name="connsiteY30" fmla="*/ 242847 h 737686"/>
              <a:gd name="connsiteX0" fmla="*/ 0 w 3653484"/>
              <a:gd name="connsiteY0" fmla="*/ 737686 h 737686"/>
              <a:gd name="connsiteX1" fmla="*/ 41429 w 3653484"/>
              <a:gd name="connsiteY1" fmla="*/ 654828 h 737686"/>
              <a:gd name="connsiteX2" fmla="*/ 118369 w 3653484"/>
              <a:gd name="connsiteY2" fmla="*/ 648909 h 737686"/>
              <a:gd name="connsiteX3" fmla="*/ 174594 w 3653484"/>
              <a:gd name="connsiteY3" fmla="*/ 607480 h 737686"/>
              <a:gd name="connsiteX4" fmla="*/ 248575 w 3653484"/>
              <a:gd name="connsiteY4" fmla="*/ 432886 h 737686"/>
              <a:gd name="connsiteX5" fmla="*/ 325515 w 3653484"/>
              <a:gd name="connsiteY5" fmla="*/ 210944 h 737686"/>
              <a:gd name="connsiteX6" fmla="*/ 352148 w 3653484"/>
              <a:gd name="connsiteY6" fmla="*/ 178393 h 737686"/>
              <a:gd name="connsiteX7" fmla="*/ 429088 w 3653484"/>
              <a:gd name="connsiteY7" fmla="*/ 181352 h 737686"/>
              <a:gd name="connsiteX8" fmla="*/ 473476 w 3653484"/>
              <a:gd name="connsiteY8" fmla="*/ 151760 h 737686"/>
              <a:gd name="connsiteX9" fmla="*/ 494191 w 3653484"/>
              <a:gd name="connsiteY9" fmla="*/ 113290 h 737686"/>
              <a:gd name="connsiteX10" fmla="*/ 541538 w 3653484"/>
              <a:gd name="connsiteY10" fmla="*/ 98494 h 737686"/>
              <a:gd name="connsiteX11" fmla="*/ 633274 w 3653484"/>
              <a:gd name="connsiteY11" fmla="*/ 101453 h 737686"/>
              <a:gd name="connsiteX12" fmla="*/ 677662 w 3653484"/>
              <a:gd name="connsiteY12" fmla="*/ 128086 h 737686"/>
              <a:gd name="connsiteX13" fmla="*/ 858175 w 3653484"/>
              <a:gd name="connsiteY13" fmla="*/ 71861 h 737686"/>
              <a:gd name="connsiteX14" fmla="*/ 1065321 w 3653484"/>
              <a:gd name="connsiteY14" fmla="*/ 54105 h 737686"/>
              <a:gd name="connsiteX15" fmla="*/ 1219199 w 3653484"/>
              <a:gd name="connsiteY15" fmla="*/ 36350 h 737686"/>
              <a:gd name="connsiteX16" fmla="*/ 1417468 w 3653484"/>
              <a:gd name="connsiteY16" fmla="*/ 6758 h 737686"/>
              <a:gd name="connsiteX17" fmla="*/ 1574308 w 3653484"/>
              <a:gd name="connsiteY17" fmla="*/ 840 h 737686"/>
              <a:gd name="connsiteX18" fmla="*/ 1769617 w 3653484"/>
              <a:gd name="connsiteY18" fmla="*/ 840 h 737686"/>
              <a:gd name="connsiteX19" fmla="*/ 1882066 w 3653484"/>
              <a:gd name="connsiteY19" fmla="*/ 3798 h 737686"/>
              <a:gd name="connsiteX20" fmla="*/ 2044824 w 3653484"/>
              <a:gd name="connsiteY20" fmla="*/ 60025 h 737686"/>
              <a:gd name="connsiteX21" fmla="*/ 2071458 w 3653484"/>
              <a:gd name="connsiteY21" fmla="*/ 210944 h 737686"/>
              <a:gd name="connsiteX22" fmla="*/ 2192785 w 3653484"/>
              <a:gd name="connsiteY22" fmla="*/ 240537 h 737686"/>
              <a:gd name="connsiteX23" fmla="*/ 2213499 w 3653484"/>
              <a:gd name="connsiteY23" fmla="*/ 293802 h 737686"/>
              <a:gd name="connsiteX24" fmla="*/ 2305235 w 3653484"/>
              <a:gd name="connsiteY24" fmla="*/ 284924 h 737686"/>
              <a:gd name="connsiteX25" fmla="*/ 2382174 w 3653484"/>
              <a:gd name="connsiteY25" fmla="*/ 332271 h 737686"/>
              <a:gd name="connsiteX26" fmla="*/ 2636667 w 3653484"/>
              <a:gd name="connsiteY26" fmla="*/ 350028 h 737686"/>
              <a:gd name="connsiteX27" fmla="*/ 2944427 w 3653484"/>
              <a:gd name="connsiteY27" fmla="*/ 308598 h 737686"/>
              <a:gd name="connsiteX28" fmla="*/ 3071674 w 3653484"/>
              <a:gd name="connsiteY28" fmla="*/ 293802 h 737686"/>
              <a:gd name="connsiteX29" fmla="*/ 3438618 w 3653484"/>
              <a:gd name="connsiteY29" fmla="*/ 279006 h 737686"/>
              <a:gd name="connsiteX30" fmla="*/ 3653484 w 3653484"/>
              <a:gd name="connsiteY30" fmla="*/ 242847 h 737686"/>
              <a:gd name="connsiteX0" fmla="*/ 0 w 3653484"/>
              <a:gd name="connsiteY0" fmla="*/ 737686 h 737686"/>
              <a:gd name="connsiteX1" fmla="*/ 41429 w 3653484"/>
              <a:gd name="connsiteY1" fmla="*/ 654828 h 737686"/>
              <a:gd name="connsiteX2" fmla="*/ 118369 w 3653484"/>
              <a:gd name="connsiteY2" fmla="*/ 648909 h 737686"/>
              <a:gd name="connsiteX3" fmla="*/ 174594 w 3653484"/>
              <a:gd name="connsiteY3" fmla="*/ 607480 h 737686"/>
              <a:gd name="connsiteX4" fmla="*/ 248575 w 3653484"/>
              <a:gd name="connsiteY4" fmla="*/ 432886 h 737686"/>
              <a:gd name="connsiteX5" fmla="*/ 325515 w 3653484"/>
              <a:gd name="connsiteY5" fmla="*/ 210944 h 737686"/>
              <a:gd name="connsiteX6" fmla="*/ 352148 w 3653484"/>
              <a:gd name="connsiteY6" fmla="*/ 178393 h 737686"/>
              <a:gd name="connsiteX7" fmla="*/ 429088 w 3653484"/>
              <a:gd name="connsiteY7" fmla="*/ 181352 h 737686"/>
              <a:gd name="connsiteX8" fmla="*/ 473476 w 3653484"/>
              <a:gd name="connsiteY8" fmla="*/ 151760 h 737686"/>
              <a:gd name="connsiteX9" fmla="*/ 494191 w 3653484"/>
              <a:gd name="connsiteY9" fmla="*/ 113290 h 737686"/>
              <a:gd name="connsiteX10" fmla="*/ 541538 w 3653484"/>
              <a:gd name="connsiteY10" fmla="*/ 98494 h 737686"/>
              <a:gd name="connsiteX11" fmla="*/ 633274 w 3653484"/>
              <a:gd name="connsiteY11" fmla="*/ 101453 h 737686"/>
              <a:gd name="connsiteX12" fmla="*/ 677662 w 3653484"/>
              <a:gd name="connsiteY12" fmla="*/ 128086 h 737686"/>
              <a:gd name="connsiteX13" fmla="*/ 858175 w 3653484"/>
              <a:gd name="connsiteY13" fmla="*/ 71861 h 737686"/>
              <a:gd name="connsiteX14" fmla="*/ 1065321 w 3653484"/>
              <a:gd name="connsiteY14" fmla="*/ 54105 h 737686"/>
              <a:gd name="connsiteX15" fmla="*/ 1219199 w 3653484"/>
              <a:gd name="connsiteY15" fmla="*/ 36350 h 737686"/>
              <a:gd name="connsiteX16" fmla="*/ 1417468 w 3653484"/>
              <a:gd name="connsiteY16" fmla="*/ 6758 h 737686"/>
              <a:gd name="connsiteX17" fmla="*/ 1574308 w 3653484"/>
              <a:gd name="connsiteY17" fmla="*/ 840 h 737686"/>
              <a:gd name="connsiteX18" fmla="*/ 1769617 w 3653484"/>
              <a:gd name="connsiteY18" fmla="*/ 840 h 737686"/>
              <a:gd name="connsiteX19" fmla="*/ 1882066 w 3653484"/>
              <a:gd name="connsiteY19" fmla="*/ 3798 h 737686"/>
              <a:gd name="connsiteX20" fmla="*/ 2044824 w 3653484"/>
              <a:gd name="connsiteY20" fmla="*/ 60025 h 737686"/>
              <a:gd name="connsiteX21" fmla="*/ 2071458 w 3653484"/>
              <a:gd name="connsiteY21" fmla="*/ 210944 h 737686"/>
              <a:gd name="connsiteX22" fmla="*/ 2192785 w 3653484"/>
              <a:gd name="connsiteY22" fmla="*/ 240537 h 737686"/>
              <a:gd name="connsiteX23" fmla="*/ 2213499 w 3653484"/>
              <a:gd name="connsiteY23" fmla="*/ 293802 h 737686"/>
              <a:gd name="connsiteX24" fmla="*/ 2305235 w 3653484"/>
              <a:gd name="connsiteY24" fmla="*/ 284924 h 737686"/>
              <a:gd name="connsiteX25" fmla="*/ 2382174 w 3653484"/>
              <a:gd name="connsiteY25" fmla="*/ 332271 h 737686"/>
              <a:gd name="connsiteX26" fmla="*/ 2636667 w 3653484"/>
              <a:gd name="connsiteY26" fmla="*/ 350028 h 737686"/>
              <a:gd name="connsiteX27" fmla="*/ 2944427 w 3653484"/>
              <a:gd name="connsiteY27" fmla="*/ 308598 h 737686"/>
              <a:gd name="connsiteX28" fmla="*/ 3071674 w 3653484"/>
              <a:gd name="connsiteY28" fmla="*/ 293802 h 737686"/>
              <a:gd name="connsiteX29" fmla="*/ 3438618 w 3653484"/>
              <a:gd name="connsiteY29" fmla="*/ 279006 h 737686"/>
              <a:gd name="connsiteX30" fmla="*/ 3653484 w 3653484"/>
              <a:gd name="connsiteY30" fmla="*/ 242847 h 737686"/>
              <a:gd name="connsiteX0" fmla="*/ 0 w 3653484"/>
              <a:gd name="connsiteY0" fmla="*/ 737686 h 737686"/>
              <a:gd name="connsiteX1" fmla="*/ 41429 w 3653484"/>
              <a:gd name="connsiteY1" fmla="*/ 654828 h 737686"/>
              <a:gd name="connsiteX2" fmla="*/ 118369 w 3653484"/>
              <a:gd name="connsiteY2" fmla="*/ 648909 h 737686"/>
              <a:gd name="connsiteX3" fmla="*/ 174594 w 3653484"/>
              <a:gd name="connsiteY3" fmla="*/ 607480 h 737686"/>
              <a:gd name="connsiteX4" fmla="*/ 248575 w 3653484"/>
              <a:gd name="connsiteY4" fmla="*/ 432886 h 737686"/>
              <a:gd name="connsiteX5" fmla="*/ 325515 w 3653484"/>
              <a:gd name="connsiteY5" fmla="*/ 210944 h 737686"/>
              <a:gd name="connsiteX6" fmla="*/ 352148 w 3653484"/>
              <a:gd name="connsiteY6" fmla="*/ 178393 h 737686"/>
              <a:gd name="connsiteX7" fmla="*/ 429088 w 3653484"/>
              <a:gd name="connsiteY7" fmla="*/ 181352 h 737686"/>
              <a:gd name="connsiteX8" fmla="*/ 473476 w 3653484"/>
              <a:gd name="connsiteY8" fmla="*/ 151760 h 737686"/>
              <a:gd name="connsiteX9" fmla="*/ 494191 w 3653484"/>
              <a:gd name="connsiteY9" fmla="*/ 113290 h 737686"/>
              <a:gd name="connsiteX10" fmla="*/ 541538 w 3653484"/>
              <a:gd name="connsiteY10" fmla="*/ 98494 h 737686"/>
              <a:gd name="connsiteX11" fmla="*/ 633274 w 3653484"/>
              <a:gd name="connsiteY11" fmla="*/ 101453 h 737686"/>
              <a:gd name="connsiteX12" fmla="*/ 858175 w 3653484"/>
              <a:gd name="connsiteY12" fmla="*/ 71861 h 737686"/>
              <a:gd name="connsiteX13" fmla="*/ 1065321 w 3653484"/>
              <a:gd name="connsiteY13" fmla="*/ 54105 h 737686"/>
              <a:gd name="connsiteX14" fmla="*/ 1219199 w 3653484"/>
              <a:gd name="connsiteY14" fmla="*/ 36350 h 737686"/>
              <a:gd name="connsiteX15" fmla="*/ 1417468 w 3653484"/>
              <a:gd name="connsiteY15" fmla="*/ 6758 h 737686"/>
              <a:gd name="connsiteX16" fmla="*/ 1574308 w 3653484"/>
              <a:gd name="connsiteY16" fmla="*/ 840 h 737686"/>
              <a:gd name="connsiteX17" fmla="*/ 1769617 w 3653484"/>
              <a:gd name="connsiteY17" fmla="*/ 840 h 737686"/>
              <a:gd name="connsiteX18" fmla="*/ 1882066 w 3653484"/>
              <a:gd name="connsiteY18" fmla="*/ 3798 h 737686"/>
              <a:gd name="connsiteX19" fmla="*/ 2044824 w 3653484"/>
              <a:gd name="connsiteY19" fmla="*/ 60025 h 737686"/>
              <a:gd name="connsiteX20" fmla="*/ 2071458 w 3653484"/>
              <a:gd name="connsiteY20" fmla="*/ 210944 h 737686"/>
              <a:gd name="connsiteX21" fmla="*/ 2192785 w 3653484"/>
              <a:gd name="connsiteY21" fmla="*/ 240537 h 737686"/>
              <a:gd name="connsiteX22" fmla="*/ 2213499 w 3653484"/>
              <a:gd name="connsiteY22" fmla="*/ 293802 h 737686"/>
              <a:gd name="connsiteX23" fmla="*/ 2305235 w 3653484"/>
              <a:gd name="connsiteY23" fmla="*/ 284924 h 737686"/>
              <a:gd name="connsiteX24" fmla="*/ 2382174 w 3653484"/>
              <a:gd name="connsiteY24" fmla="*/ 332271 h 737686"/>
              <a:gd name="connsiteX25" fmla="*/ 2636667 w 3653484"/>
              <a:gd name="connsiteY25" fmla="*/ 350028 h 737686"/>
              <a:gd name="connsiteX26" fmla="*/ 2944427 w 3653484"/>
              <a:gd name="connsiteY26" fmla="*/ 308598 h 737686"/>
              <a:gd name="connsiteX27" fmla="*/ 3071674 w 3653484"/>
              <a:gd name="connsiteY27" fmla="*/ 293802 h 737686"/>
              <a:gd name="connsiteX28" fmla="*/ 3438618 w 3653484"/>
              <a:gd name="connsiteY28" fmla="*/ 279006 h 737686"/>
              <a:gd name="connsiteX29" fmla="*/ 3653484 w 3653484"/>
              <a:gd name="connsiteY29" fmla="*/ 242847 h 737686"/>
              <a:gd name="connsiteX0" fmla="*/ 0 w 3653484"/>
              <a:gd name="connsiteY0" fmla="*/ 737686 h 737686"/>
              <a:gd name="connsiteX1" fmla="*/ 41429 w 3653484"/>
              <a:gd name="connsiteY1" fmla="*/ 654828 h 737686"/>
              <a:gd name="connsiteX2" fmla="*/ 118369 w 3653484"/>
              <a:gd name="connsiteY2" fmla="*/ 648909 h 737686"/>
              <a:gd name="connsiteX3" fmla="*/ 174594 w 3653484"/>
              <a:gd name="connsiteY3" fmla="*/ 607480 h 737686"/>
              <a:gd name="connsiteX4" fmla="*/ 248575 w 3653484"/>
              <a:gd name="connsiteY4" fmla="*/ 432886 h 737686"/>
              <a:gd name="connsiteX5" fmla="*/ 325515 w 3653484"/>
              <a:gd name="connsiteY5" fmla="*/ 210944 h 737686"/>
              <a:gd name="connsiteX6" fmla="*/ 352148 w 3653484"/>
              <a:gd name="connsiteY6" fmla="*/ 178393 h 737686"/>
              <a:gd name="connsiteX7" fmla="*/ 429088 w 3653484"/>
              <a:gd name="connsiteY7" fmla="*/ 181352 h 737686"/>
              <a:gd name="connsiteX8" fmla="*/ 473476 w 3653484"/>
              <a:gd name="connsiteY8" fmla="*/ 151760 h 737686"/>
              <a:gd name="connsiteX9" fmla="*/ 494191 w 3653484"/>
              <a:gd name="connsiteY9" fmla="*/ 113290 h 737686"/>
              <a:gd name="connsiteX10" fmla="*/ 541538 w 3653484"/>
              <a:gd name="connsiteY10" fmla="*/ 98494 h 737686"/>
              <a:gd name="connsiteX11" fmla="*/ 858175 w 3653484"/>
              <a:gd name="connsiteY11" fmla="*/ 71861 h 737686"/>
              <a:gd name="connsiteX12" fmla="*/ 1065321 w 3653484"/>
              <a:gd name="connsiteY12" fmla="*/ 54105 h 737686"/>
              <a:gd name="connsiteX13" fmla="*/ 1219199 w 3653484"/>
              <a:gd name="connsiteY13" fmla="*/ 36350 h 737686"/>
              <a:gd name="connsiteX14" fmla="*/ 1417468 w 3653484"/>
              <a:gd name="connsiteY14" fmla="*/ 6758 h 737686"/>
              <a:gd name="connsiteX15" fmla="*/ 1574308 w 3653484"/>
              <a:gd name="connsiteY15" fmla="*/ 840 h 737686"/>
              <a:gd name="connsiteX16" fmla="*/ 1769617 w 3653484"/>
              <a:gd name="connsiteY16" fmla="*/ 840 h 737686"/>
              <a:gd name="connsiteX17" fmla="*/ 1882066 w 3653484"/>
              <a:gd name="connsiteY17" fmla="*/ 3798 h 737686"/>
              <a:gd name="connsiteX18" fmla="*/ 2044824 w 3653484"/>
              <a:gd name="connsiteY18" fmla="*/ 60025 h 737686"/>
              <a:gd name="connsiteX19" fmla="*/ 2071458 w 3653484"/>
              <a:gd name="connsiteY19" fmla="*/ 210944 h 737686"/>
              <a:gd name="connsiteX20" fmla="*/ 2192785 w 3653484"/>
              <a:gd name="connsiteY20" fmla="*/ 240537 h 737686"/>
              <a:gd name="connsiteX21" fmla="*/ 2213499 w 3653484"/>
              <a:gd name="connsiteY21" fmla="*/ 293802 h 737686"/>
              <a:gd name="connsiteX22" fmla="*/ 2305235 w 3653484"/>
              <a:gd name="connsiteY22" fmla="*/ 284924 h 737686"/>
              <a:gd name="connsiteX23" fmla="*/ 2382174 w 3653484"/>
              <a:gd name="connsiteY23" fmla="*/ 332271 h 737686"/>
              <a:gd name="connsiteX24" fmla="*/ 2636667 w 3653484"/>
              <a:gd name="connsiteY24" fmla="*/ 350028 h 737686"/>
              <a:gd name="connsiteX25" fmla="*/ 2944427 w 3653484"/>
              <a:gd name="connsiteY25" fmla="*/ 308598 h 737686"/>
              <a:gd name="connsiteX26" fmla="*/ 3071674 w 3653484"/>
              <a:gd name="connsiteY26" fmla="*/ 293802 h 737686"/>
              <a:gd name="connsiteX27" fmla="*/ 3438618 w 3653484"/>
              <a:gd name="connsiteY27" fmla="*/ 279006 h 737686"/>
              <a:gd name="connsiteX28" fmla="*/ 3653484 w 3653484"/>
              <a:gd name="connsiteY28" fmla="*/ 242847 h 737686"/>
              <a:gd name="connsiteX0" fmla="*/ 0 w 3653484"/>
              <a:gd name="connsiteY0" fmla="*/ 737686 h 737686"/>
              <a:gd name="connsiteX1" fmla="*/ 41429 w 3653484"/>
              <a:gd name="connsiteY1" fmla="*/ 654828 h 737686"/>
              <a:gd name="connsiteX2" fmla="*/ 118369 w 3653484"/>
              <a:gd name="connsiteY2" fmla="*/ 648909 h 737686"/>
              <a:gd name="connsiteX3" fmla="*/ 174594 w 3653484"/>
              <a:gd name="connsiteY3" fmla="*/ 607480 h 737686"/>
              <a:gd name="connsiteX4" fmla="*/ 248575 w 3653484"/>
              <a:gd name="connsiteY4" fmla="*/ 432886 h 737686"/>
              <a:gd name="connsiteX5" fmla="*/ 325515 w 3653484"/>
              <a:gd name="connsiteY5" fmla="*/ 210944 h 737686"/>
              <a:gd name="connsiteX6" fmla="*/ 352148 w 3653484"/>
              <a:gd name="connsiteY6" fmla="*/ 178393 h 737686"/>
              <a:gd name="connsiteX7" fmla="*/ 429088 w 3653484"/>
              <a:gd name="connsiteY7" fmla="*/ 181352 h 737686"/>
              <a:gd name="connsiteX8" fmla="*/ 473476 w 3653484"/>
              <a:gd name="connsiteY8" fmla="*/ 151760 h 737686"/>
              <a:gd name="connsiteX9" fmla="*/ 494191 w 3653484"/>
              <a:gd name="connsiteY9" fmla="*/ 113290 h 737686"/>
              <a:gd name="connsiteX10" fmla="*/ 707255 w 3653484"/>
              <a:gd name="connsiteY10" fmla="*/ 80739 h 737686"/>
              <a:gd name="connsiteX11" fmla="*/ 858175 w 3653484"/>
              <a:gd name="connsiteY11" fmla="*/ 71861 h 737686"/>
              <a:gd name="connsiteX12" fmla="*/ 1065321 w 3653484"/>
              <a:gd name="connsiteY12" fmla="*/ 54105 h 737686"/>
              <a:gd name="connsiteX13" fmla="*/ 1219199 w 3653484"/>
              <a:gd name="connsiteY13" fmla="*/ 36350 h 737686"/>
              <a:gd name="connsiteX14" fmla="*/ 1417468 w 3653484"/>
              <a:gd name="connsiteY14" fmla="*/ 6758 h 737686"/>
              <a:gd name="connsiteX15" fmla="*/ 1574308 w 3653484"/>
              <a:gd name="connsiteY15" fmla="*/ 840 h 737686"/>
              <a:gd name="connsiteX16" fmla="*/ 1769617 w 3653484"/>
              <a:gd name="connsiteY16" fmla="*/ 840 h 737686"/>
              <a:gd name="connsiteX17" fmla="*/ 1882066 w 3653484"/>
              <a:gd name="connsiteY17" fmla="*/ 3798 h 737686"/>
              <a:gd name="connsiteX18" fmla="*/ 2044824 w 3653484"/>
              <a:gd name="connsiteY18" fmla="*/ 60025 h 737686"/>
              <a:gd name="connsiteX19" fmla="*/ 2071458 w 3653484"/>
              <a:gd name="connsiteY19" fmla="*/ 210944 h 737686"/>
              <a:gd name="connsiteX20" fmla="*/ 2192785 w 3653484"/>
              <a:gd name="connsiteY20" fmla="*/ 240537 h 737686"/>
              <a:gd name="connsiteX21" fmla="*/ 2213499 w 3653484"/>
              <a:gd name="connsiteY21" fmla="*/ 293802 h 737686"/>
              <a:gd name="connsiteX22" fmla="*/ 2305235 w 3653484"/>
              <a:gd name="connsiteY22" fmla="*/ 284924 h 737686"/>
              <a:gd name="connsiteX23" fmla="*/ 2382174 w 3653484"/>
              <a:gd name="connsiteY23" fmla="*/ 332271 h 737686"/>
              <a:gd name="connsiteX24" fmla="*/ 2636667 w 3653484"/>
              <a:gd name="connsiteY24" fmla="*/ 350028 h 737686"/>
              <a:gd name="connsiteX25" fmla="*/ 2944427 w 3653484"/>
              <a:gd name="connsiteY25" fmla="*/ 308598 h 737686"/>
              <a:gd name="connsiteX26" fmla="*/ 3071674 w 3653484"/>
              <a:gd name="connsiteY26" fmla="*/ 293802 h 737686"/>
              <a:gd name="connsiteX27" fmla="*/ 3438618 w 3653484"/>
              <a:gd name="connsiteY27" fmla="*/ 279006 h 737686"/>
              <a:gd name="connsiteX28" fmla="*/ 3653484 w 3653484"/>
              <a:gd name="connsiteY28" fmla="*/ 242847 h 737686"/>
              <a:gd name="connsiteX0" fmla="*/ 0 w 3653484"/>
              <a:gd name="connsiteY0" fmla="*/ 737686 h 737686"/>
              <a:gd name="connsiteX1" fmla="*/ 41429 w 3653484"/>
              <a:gd name="connsiteY1" fmla="*/ 654828 h 737686"/>
              <a:gd name="connsiteX2" fmla="*/ 118369 w 3653484"/>
              <a:gd name="connsiteY2" fmla="*/ 648909 h 737686"/>
              <a:gd name="connsiteX3" fmla="*/ 174594 w 3653484"/>
              <a:gd name="connsiteY3" fmla="*/ 607480 h 737686"/>
              <a:gd name="connsiteX4" fmla="*/ 248575 w 3653484"/>
              <a:gd name="connsiteY4" fmla="*/ 432886 h 737686"/>
              <a:gd name="connsiteX5" fmla="*/ 325515 w 3653484"/>
              <a:gd name="connsiteY5" fmla="*/ 210944 h 737686"/>
              <a:gd name="connsiteX6" fmla="*/ 352148 w 3653484"/>
              <a:gd name="connsiteY6" fmla="*/ 178393 h 737686"/>
              <a:gd name="connsiteX7" fmla="*/ 429088 w 3653484"/>
              <a:gd name="connsiteY7" fmla="*/ 181352 h 737686"/>
              <a:gd name="connsiteX8" fmla="*/ 473476 w 3653484"/>
              <a:gd name="connsiteY8" fmla="*/ 151760 h 737686"/>
              <a:gd name="connsiteX9" fmla="*/ 597764 w 3653484"/>
              <a:gd name="connsiteY9" fmla="*/ 12677 h 737686"/>
              <a:gd name="connsiteX10" fmla="*/ 707255 w 3653484"/>
              <a:gd name="connsiteY10" fmla="*/ 80739 h 737686"/>
              <a:gd name="connsiteX11" fmla="*/ 858175 w 3653484"/>
              <a:gd name="connsiteY11" fmla="*/ 71861 h 737686"/>
              <a:gd name="connsiteX12" fmla="*/ 1065321 w 3653484"/>
              <a:gd name="connsiteY12" fmla="*/ 54105 h 737686"/>
              <a:gd name="connsiteX13" fmla="*/ 1219199 w 3653484"/>
              <a:gd name="connsiteY13" fmla="*/ 36350 h 737686"/>
              <a:gd name="connsiteX14" fmla="*/ 1417468 w 3653484"/>
              <a:gd name="connsiteY14" fmla="*/ 6758 h 737686"/>
              <a:gd name="connsiteX15" fmla="*/ 1574308 w 3653484"/>
              <a:gd name="connsiteY15" fmla="*/ 840 h 737686"/>
              <a:gd name="connsiteX16" fmla="*/ 1769617 w 3653484"/>
              <a:gd name="connsiteY16" fmla="*/ 840 h 737686"/>
              <a:gd name="connsiteX17" fmla="*/ 1882066 w 3653484"/>
              <a:gd name="connsiteY17" fmla="*/ 3798 h 737686"/>
              <a:gd name="connsiteX18" fmla="*/ 2044824 w 3653484"/>
              <a:gd name="connsiteY18" fmla="*/ 60025 h 737686"/>
              <a:gd name="connsiteX19" fmla="*/ 2071458 w 3653484"/>
              <a:gd name="connsiteY19" fmla="*/ 210944 h 737686"/>
              <a:gd name="connsiteX20" fmla="*/ 2192785 w 3653484"/>
              <a:gd name="connsiteY20" fmla="*/ 240537 h 737686"/>
              <a:gd name="connsiteX21" fmla="*/ 2213499 w 3653484"/>
              <a:gd name="connsiteY21" fmla="*/ 293802 h 737686"/>
              <a:gd name="connsiteX22" fmla="*/ 2305235 w 3653484"/>
              <a:gd name="connsiteY22" fmla="*/ 284924 h 737686"/>
              <a:gd name="connsiteX23" fmla="*/ 2382174 w 3653484"/>
              <a:gd name="connsiteY23" fmla="*/ 332271 h 737686"/>
              <a:gd name="connsiteX24" fmla="*/ 2636667 w 3653484"/>
              <a:gd name="connsiteY24" fmla="*/ 350028 h 737686"/>
              <a:gd name="connsiteX25" fmla="*/ 2944427 w 3653484"/>
              <a:gd name="connsiteY25" fmla="*/ 308598 h 737686"/>
              <a:gd name="connsiteX26" fmla="*/ 3071674 w 3653484"/>
              <a:gd name="connsiteY26" fmla="*/ 293802 h 737686"/>
              <a:gd name="connsiteX27" fmla="*/ 3438618 w 3653484"/>
              <a:gd name="connsiteY27" fmla="*/ 279006 h 737686"/>
              <a:gd name="connsiteX28" fmla="*/ 3653484 w 3653484"/>
              <a:gd name="connsiteY28" fmla="*/ 242847 h 737686"/>
              <a:gd name="connsiteX0" fmla="*/ 0 w 3653484"/>
              <a:gd name="connsiteY0" fmla="*/ 737686 h 737686"/>
              <a:gd name="connsiteX1" fmla="*/ 41429 w 3653484"/>
              <a:gd name="connsiteY1" fmla="*/ 654828 h 737686"/>
              <a:gd name="connsiteX2" fmla="*/ 118369 w 3653484"/>
              <a:gd name="connsiteY2" fmla="*/ 648909 h 737686"/>
              <a:gd name="connsiteX3" fmla="*/ 174594 w 3653484"/>
              <a:gd name="connsiteY3" fmla="*/ 607480 h 737686"/>
              <a:gd name="connsiteX4" fmla="*/ 248575 w 3653484"/>
              <a:gd name="connsiteY4" fmla="*/ 432886 h 737686"/>
              <a:gd name="connsiteX5" fmla="*/ 325515 w 3653484"/>
              <a:gd name="connsiteY5" fmla="*/ 210944 h 737686"/>
              <a:gd name="connsiteX6" fmla="*/ 352148 w 3653484"/>
              <a:gd name="connsiteY6" fmla="*/ 178393 h 737686"/>
              <a:gd name="connsiteX7" fmla="*/ 429088 w 3653484"/>
              <a:gd name="connsiteY7" fmla="*/ 181352 h 737686"/>
              <a:gd name="connsiteX8" fmla="*/ 473476 w 3653484"/>
              <a:gd name="connsiteY8" fmla="*/ 151760 h 737686"/>
              <a:gd name="connsiteX9" fmla="*/ 597764 w 3653484"/>
              <a:gd name="connsiteY9" fmla="*/ 12677 h 737686"/>
              <a:gd name="connsiteX10" fmla="*/ 707255 w 3653484"/>
              <a:gd name="connsiteY10" fmla="*/ 80739 h 737686"/>
              <a:gd name="connsiteX11" fmla="*/ 858175 w 3653484"/>
              <a:gd name="connsiteY11" fmla="*/ 71861 h 737686"/>
              <a:gd name="connsiteX12" fmla="*/ 1065321 w 3653484"/>
              <a:gd name="connsiteY12" fmla="*/ 54105 h 737686"/>
              <a:gd name="connsiteX13" fmla="*/ 1219199 w 3653484"/>
              <a:gd name="connsiteY13" fmla="*/ 36350 h 737686"/>
              <a:gd name="connsiteX14" fmla="*/ 1417468 w 3653484"/>
              <a:gd name="connsiteY14" fmla="*/ 6758 h 737686"/>
              <a:gd name="connsiteX15" fmla="*/ 1574308 w 3653484"/>
              <a:gd name="connsiteY15" fmla="*/ 840 h 737686"/>
              <a:gd name="connsiteX16" fmla="*/ 1769617 w 3653484"/>
              <a:gd name="connsiteY16" fmla="*/ 840 h 737686"/>
              <a:gd name="connsiteX17" fmla="*/ 1882066 w 3653484"/>
              <a:gd name="connsiteY17" fmla="*/ 3798 h 737686"/>
              <a:gd name="connsiteX18" fmla="*/ 2044824 w 3653484"/>
              <a:gd name="connsiteY18" fmla="*/ 60025 h 737686"/>
              <a:gd name="connsiteX19" fmla="*/ 2071458 w 3653484"/>
              <a:gd name="connsiteY19" fmla="*/ 210944 h 737686"/>
              <a:gd name="connsiteX20" fmla="*/ 2192785 w 3653484"/>
              <a:gd name="connsiteY20" fmla="*/ 240537 h 737686"/>
              <a:gd name="connsiteX21" fmla="*/ 2213499 w 3653484"/>
              <a:gd name="connsiteY21" fmla="*/ 293802 h 737686"/>
              <a:gd name="connsiteX22" fmla="*/ 2305235 w 3653484"/>
              <a:gd name="connsiteY22" fmla="*/ 284924 h 737686"/>
              <a:gd name="connsiteX23" fmla="*/ 2382174 w 3653484"/>
              <a:gd name="connsiteY23" fmla="*/ 332271 h 737686"/>
              <a:gd name="connsiteX24" fmla="*/ 2636667 w 3653484"/>
              <a:gd name="connsiteY24" fmla="*/ 350028 h 737686"/>
              <a:gd name="connsiteX25" fmla="*/ 2944427 w 3653484"/>
              <a:gd name="connsiteY25" fmla="*/ 308598 h 737686"/>
              <a:gd name="connsiteX26" fmla="*/ 3071674 w 3653484"/>
              <a:gd name="connsiteY26" fmla="*/ 293802 h 737686"/>
              <a:gd name="connsiteX27" fmla="*/ 3438618 w 3653484"/>
              <a:gd name="connsiteY27" fmla="*/ 279006 h 737686"/>
              <a:gd name="connsiteX28" fmla="*/ 3653484 w 3653484"/>
              <a:gd name="connsiteY28" fmla="*/ 242847 h 737686"/>
              <a:gd name="connsiteX0" fmla="*/ 0 w 3653484"/>
              <a:gd name="connsiteY0" fmla="*/ 759750 h 759750"/>
              <a:gd name="connsiteX1" fmla="*/ 41429 w 3653484"/>
              <a:gd name="connsiteY1" fmla="*/ 676892 h 759750"/>
              <a:gd name="connsiteX2" fmla="*/ 118369 w 3653484"/>
              <a:gd name="connsiteY2" fmla="*/ 670973 h 759750"/>
              <a:gd name="connsiteX3" fmla="*/ 174594 w 3653484"/>
              <a:gd name="connsiteY3" fmla="*/ 629544 h 759750"/>
              <a:gd name="connsiteX4" fmla="*/ 248575 w 3653484"/>
              <a:gd name="connsiteY4" fmla="*/ 454950 h 759750"/>
              <a:gd name="connsiteX5" fmla="*/ 325515 w 3653484"/>
              <a:gd name="connsiteY5" fmla="*/ 233008 h 759750"/>
              <a:gd name="connsiteX6" fmla="*/ 352148 w 3653484"/>
              <a:gd name="connsiteY6" fmla="*/ 200457 h 759750"/>
              <a:gd name="connsiteX7" fmla="*/ 429088 w 3653484"/>
              <a:gd name="connsiteY7" fmla="*/ 203416 h 759750"/>
              <a:gd name="connsiteX8" fmla="*/ 503068 w 3653484"/>
              <a:gd name="connsiteY8" fmla="*/ 16985 h 759750"/>
              <a:gd name="connsiteX9" fmla="*/ 597764 w 3653484"/>
              <a:gd name="connsiteY9" fmla="*/ 34741 h 759750"/>
              <a:gd name="connsiteX10" fmla="*/ 707255 w 3653484"/>
              <a:gd name="connsiteY10" fmla="*/ 102803 h 759750"/>
              <a:gd name="connsiteX11" fmla="*/ 858175 w 3653484"/>
              <a:gd name="connsiteY11" fmla="*/ 93925 h 759750"/>
              <a:gd name="connsiteX12" fmla="*/ 1065321 w 3653484"/>
              <a:gd name="connsiteY12" fmla="*/ 76169 h 759750"/>
              <a:gd name="connsiteX13" fmla="*/ 1219199 w 3653484"/>
              <a:gd name="connsiteY13" fmla="*/ 58414 h 759750"/>
              <a:gd name="connsiteX14" fmla="*/ 1417468 w 3653484"/>
              <a:gd name="connsiteY14" fmla="*/ 28822 h 759750"/>
              <a:gd name="connsiteX15" fmla="*/ 1574308 w 3653484"/>
              <a:gd name="connsiteY15" fmla="*/ 22904 h 759750"/>
              <a:gd name="connsiteX16" fmla="*/ 1769617 w 3653484"/>
              <a:gd name="connsiteY16" fmla="*/ 22904 h 759750"/>
              <a:gd name="connsiteX17" fmla="*/ 1882066 w 3653484"/>
              <a:gd name="connsiteY17" fmla="*/ 25862 h 759750"/>
              <a:gd name="connsiteX18" fmla="*/ 2044824 w 3653484"/>
              <a:gd name="connsiteY18" fmla="*/ 82089 h 759750"/>
              <a:gd name="connsiteX19" fmla="*/ 2071458 w 3653484"/>
              <a:gd name="connsiteY19" fmla="*/ 233008 h 759750"/>
              <a:gd name="connsiteX20" fmla="*/ 2192785 w 3653484"/>
              <a:gd name="connsiteY20" fmla="*/ 262601 h 759750"/>
              <a:gd name="connsiteX21" fmla="*/ 2213499 w 3653484"/>
              <a:gd name="connsiteY21" fmla="*/ 315866 h 759750"/>
              <a:gd name="connsiteX22" fmla="*/ 2305235 w 3653484"/>
              <a:gd name="connsiteY22" fmla="*/ 306988 h 759750"/>
              <a:gd name="connsiteX23" fmla="*/ 2382174 w 3653484"/>
              <a:gd name="connsiteY23" fmla="*/ 354335 h 759750"/>
              <a:gd name="connsiteX24" fmla="*/ 2636667 w 3653484"/>
              <a:gd name="connsiteY24" fmla="*/ 372092 h 759750"/>
              <a:gd name="connsiteX25" fmla="*/ 2944427 w 3653484"/>
              <a:gd name="connsiteY25" fmla="*/ 330662 h 759750"/>
              <a:gd name="connsiteX26" fmla="*/ 3071674 w 3653484"/>
              <a:gd name="connsiteY26" fmla="*/ 315866 h 759750"/>
              <a:gd name="connsiteX27" fmla="*/ 3438618 w 3653484"/>
              <a:gd name="connsiteY27" fmla="*/ 301070 h 759750"/>
              <a:gd name="connsiteX28" fmla="*/ 3653484 w 3653484"/>
              <a:gd name="connsiteY28" fmla="*/ 264911 h 759750"/>
              <a:gd name="connsiteX0" fmla="*/ 0 w 3653484"/>
              <a:gd name="connsiteY0" fmla="*/ 759750 h 759750"/>
              <a:gd name="connsiteX1" fmla="*/ 41429 w 3653484"/>
              <a:gd name="connsiteY1" fmla="*/ 676892 h 759750"/>
              <a:gd name="connsiteX2" fmla="*/ 118369 w 3653484"/>
              <a:gd name="connsiteY2" fmla="*/ 670973 h 759750"/>
              <a:gd name="connsiteX3" fmla="*/ 174594 w 3653484"/>
              <a:gd name="connsiteY3" fmla="*/ 629544 h 759750"/>
              <a:gd name="connsiteX4" fmla="*/ 248575 w 3653484"/>
              <a:gd name="connsiteY4" fmla="*/ 454950 h 759750"/>
              <a:gd name="connsiteX5" fmla="*/ 325515 w 3653484"/>
              <a:gd name="connsiteY5" fmla="*/ 233008 h 759750"/>
              <a:gd name="connsiteX6" fmla="*/ 352148 w 3653484"/>
              <a:gd name="connsiteY6" fmla="*/ 200457 h 759750"/>
              <a:gd name="connsiteX7" fmla="*/ 429088 w 3653484"/>
              <a:gd name="connsiteY7" fmla="*/ 203416 h 759750"/>
              <a:gd name="connsiteX8" fmla="*/ 503068 w 3653484"/>
              <a:gd name="connsiteY8" fmla="*/ 16985 h 759750"/>
              <a:gd name="connsiteX9" fmla="*/ 597764 w 3653484"/>
              <a:gd name="connsiteY9" fmla="*/ 34741 h 759750"/>
              <a:gd name="connsiteX10" fmla="*/ 707255 w 3653484"/>
              <a:gd name="connsiteY10" fmla="*/ 102803 h 759750"/>
              <a:gd name="connsiteX11" fmla="*/ 858175 w 3653484"/>
              <a:gd name="connsiteY11" fmla="*/ 93925 h 759750"/>
              <a:gd name="connsiteX12" fmla="*/ 1065321 w 3653484"/>
              <a:gd name="connsiteY12" fmla="*/ 76169 h 759750"/>
              <a:gd name="connsiteX13" fmla="*/ 1219199 w 3653484"/>
              <a:gd name="connsiteY13" fmla="*/ 58414 h 759750"/>
              <a:gd name="connsiteX14" fmla="*/ 1417468 w 3653484"/>
              <a:gd name="connsiteY14" fmla="*/ 28822 h 759750"/>
              <a:gd name="connsiteX15" fmla="*/ 1574308 w 3653484"/>
              <a:gd name="connsiteY15" fmla="*/ 22904 h 759750"/>
              <a:gd name="connsiteX16" fmla="*/ 1769617 w 3653484"/>
              <a:gd name="connsiteY16" fmla="*/ 22904 h 759750"/>
              <a:gd name="connsiteX17" fmla="*/ 1882066 w 3653484"/>
              <a:gd name="connsiteY17" fmla="*/ 25862 h 759750"/>
              <a:gd name="connsiteX18" fmla="*/ 2044824 w 3653484"/>
              <a:gd name="connsiteY18" fmla="*/ 82089 h 759750"/>
              <a:gd name="connsiteX19" fmla="*/ 2071458 w 3653484"/>
              <a:gd name="connsiteY19" fmla="*/ 233008 h 759750"/>
              <a:gd name="connsiteX20" fmla="*/ 2192785 w 3653484"/>
              <a:gd name="connsiteY20" fmla="*/ 262601 h 759750"/>
              <a:gd name="connsiteX21" fmla="*/ 2213499 w 3653484"/>
              <a:gd name="connsiteY21" fmla="*/ 315866 h 759750"/>
              <a:gd name="connsiteX22" fmla="*/ 2305235 w 3653484"/>
              <a:gd name="connsiteY22" fmla="*/ 306988 h 759750"/>
              <a:gd name="connsiteX23" fmla="*/ 2382174 w 3653484"/>
              <a:gd name="connsiteY23" fmla="*/ 354335 h 759750"/>
              <a:gd name="connsiteX24" fmla="*/ 2636667 w 3653484"/>
              <a:gd name="connsiteY24" fmla="*/ 372092 h 759750"/>
              <a:gd name="connsiteX25" fmla="*/ 2944427 w 3653484"/>
              <a:gd name="connsiteY25" fmla="*/ 330662 h 759750"/>
              <a:gd name="connsiteX26" fmla="*/ 3071674 w 3653484"/>
              <a:gd name="connsiteY26" fmla="*/ 315866 h 759750"/>
              <a:gd name="connsiteX27" fmla="*/ 3438618 w 3653484"/>
              <a:gd name="connsiteY27" fmla="*/ 301070 h 759750"/>
              <a:gd name="connsiteX28" fmla="*/ 3653484 w 3653484"/>
              <a:gd name="connsiteY28" fmla="*/ 264911 h 759750"/>
              <a:gd name="connsiteX0" fmla="*/ 0 w 3653484"/>
              <a:gd name="connsiteY0" fmla="*/ 742765 h 742765"/>
              <a:gd name="connsiteX1" fmla="*/ 41429 w 3653484"/>
              <a:gd name="connsiteY1" fmla="*/ 659907 h 742765"/>
              <a:gd name="connsiteX2" fmla="*/ 118369 w 3653484"/>
              <a:gd name="connsiteY2" fmla="*/ 653988 h 742765"/>
              <a:gd name="connsiteX3" fmla="*/ 174594 w 3653484"/>
              <a:gd name="connsiteY3" fmla="*/ 612559 h 742765"/>
              <a:gd name="connsiteX4" fmla="*/ 248575 w 3653484"/>
              <a:gd name="connsiteY4" fmla="*/ 437965 h 742765"/>
              <a:gd name="connsiteX5" fmla="*/ 325515 w 3653484"/>
              <a:gd name="connsiteY5" fmla="*/ 216023 h 742765"/>
              <a:gd name="connsiteX6" fmla="*/ 352148 w 3653484"/>
              <a:gd name="connsiteY6" fmla="*/ 183472 h 742765"/>
              <a:gd name="connsiteX7" fmla="*/ 429088 w 3653484"/>
              <a:gd name="connsiteY7" fmla="*/ 186431 h 742765"/>
              <a:gd name="connsiteX8" fmla="*/ 503068 w 3653484"/>
              <a:gd name="connsiteY8" fmla="*/ 0 h 742765"/>
              <a:gd name="connsiteX9" fmla="*/ 597764 w 3653484"/>
              <a:gd name="connsiteY9" fmla="*/ 17756 h 742765"/>
              <a:gd name="connsiteX10" fmla="*/ 707255 w 3653484"/>
              <a:gd name="connsiteY10" fmla="*/ 85818 h 742765"/>
              <a:gd name="connsiteX11" fmla="*/ 858175 w 3653484"/>
              <a:gd name="connsiteY11" fmla="*/ 76940 h 742765"/>
              <a:gd name="connsiteX12" fmla="*/ 1065321 w 3653484"/>
              <a:gd name="connsiteY12" fmla="*/ 59184 h 742765"/>
              <a:gd name="connsiteX13" fmla="*/ 1219199 w 3653484"/>
              <a:gd name="connsiteY13" fmla="*/ 41429 h 742765"/>
              <a:gd name="connsiteX14" fmla="*/ 1417468 w 3653484"/>
              <a:gd name="connsiteY14" fmla="*/ 11837 h 742765"/>
              <a:gd name="connsiteX15" fmla="*/ 1574308 w 3653484"/>
              <a:gd name="connsiteY15" fmla="*/ 5919 h 742765"/>
              <a:gd name="connsiteX16" fmla="*/ 1769617 w 3653484"/>
              <a:gd name="connsiteY16" fmla="*/ 5919 h 742765"/>
              <a:gd name="connsiteX17" fmla="*/ 1882066 w 3653484"/>
              <a:gd name="connsiteY17" fmla="*/ 8877 h 742765"/>
              <a:gd name="connsiteX18" fmla="*/ 2044824 w 3653484"/>
              <a:gd name="connsiteY18" fmla="*/ 65104 h 742765"/>
              <a:gd name="connsiteX19" fmla="*/ 2071458 w 3653484"/>
              <a:gd name="connsiteY19" fmla="*/ 216023 h 742765"/>
              <a:gd name="connsiteX20" fmla="*/ 2192785 w 3653484"/>
              <a:gd name="connsiteY20" fmla="*/ 245616 h 742765"/>
              <a:gd name="connsiteX21" fmla="*/ 2213499 w 3653484"/>
              <a:gd name="connsiteY21" fmla="*/ 298881 h 742765"/>
              <a:gd name="connsiteX22" fmla="*/ 2305235 w 3653484"/>
              <a:gd name="connsiteY22" fmla="*/ 290003 h 742765"/>
              <a:gd name="connsiteX23" fmla="*/ 2382174 w 3653484"/>
              <a:gd name="connsiteY23" fmla="*/ 337350 h 742765"/>
              <a:gd name="connsiteX24" fmla="*/ 2636667 w 3653484"/>
              <a:gd name="connsiteY24" fmla="*/ 355107 h 742765"/>
              <a:gd name="connsiteX25" fmla="*/ 2944427 w 3653484"/>
              <a:gd name="connsiteY25" fmla="*/ 313677 h 742765"/>
              <a:gd name="connsiteX26" fmla="*/ 3071674 w 3653484"/>
              <a:gd name="connsiteY26" fmla="*/ 298881 h 742765"/>
              <a:gd name="connsiteX27" fmla="*/ 3438618 w 3653484"/>
              <a:gd name="connsiteY27" fmla="*/ 284085 h 742765"/>
              <a:gd name="connsiteX28" fmla="*/ 3653484 w 3653484"/>
              <a:gd name="connsiteY28" fmla="*/ 247926 h 742765"/>
              <a:gd name="connsiteX0" fmla="*/ 0 w 3653484"/>
              <a:gd name="connsiteY0" fmla="*/ 742765 h 742765"/>
              <a:gd name="connsiteX1" fmla="*/ 41429 w 3653484"/>
              <a:gd name="connsiteY1" fmla="*/ 659907 h 742765"/>
              <a:gd name="connsiteX2" fmla="*/ 118369 w 3653484"/>
              <a:gd name="connsiteY2" fmla="*/ 653988 h 742765"/>
              <a:gd name="connsiteX3" fmla="*/ 174594 w 3653484"/>
              <a:gd name="connsiteY3" fmla="*/ 612559 h 742765"/>
              <a:gd name="connsiteX4" fmla="*/ 248575 w 3653484"/>
              <a:gd name="connsiteY4" fmla="*/ 437965 h 742765"/>
              <a:gd name="connsiteX5" fmla="*/ 325515 w 3653484"/>
              <a:gd name="connsiteY5" fmla="*/ 216023 h 742765"/>
              <a:gd name="connsiteX6" fmla="*/ 352148 w 3653484"/>
              <a:gd name="connsiteY6" fmla="*/ 183472 h 742765"/>
              <a:gd name="connsiteX7" fmla="*/ 503068 w 3653484"/>
              <a:gd name="connsiteY7" fmla="*/ 0 h 742765"/>
              <a:gd name="connsiteX8" fmla="*/ 597764 w 3653484"/>
              <a:gd name="connsiteY8" fmla="*/ 17756 h 742765"/>
              <a:gd name="connsiteX9" fmla="*/ 707255 w 3653484"/>
              <a:gd name="connsiteY9" fmla="*/ 85818 h 742765"/>
              <a:gd name="connsiteX10" fmla="*/ 858175 w 3653484"/>
              <a:gd name="connsiteY10" fmla="*/ 76940 h 742765"/>
              <a:gd name="connsiteX11" fmla="*/ 1065321 w 3653484"/>
              <a:gd name="connsiteY11" fmla="*/ 59184 h 742765"/>
              <a:gd name="connsiteX12" fmla="*/ 1219199 w 3653484"/>
              <a:gd name="connsiteY12" fmla="*/ 41429 h 742765"/>
              <a:gd name="connsiteX13" fmla="*/ 1417468 w 3653484"/>
              <a:gd name="connsiteY13" fmla="*/ 11837 h 742765"/>
              <a:gd name="connsiteX14" fmla="*/ 1574308 w 3653484"/>
              <a:gd name="connsiteY14" fmla="*/ 5919 h 742765"/>
              <a:gd name="connsiteX15" fmla="*/ 1769617 w 3653484"/>
              <a:gd name="connsiteY15" fmla="*/ 5919 h 742765"/>
              <a:gd name="connsiteX16" fmla="*/ 1882066 w 3653484"/>
              <a:gd name="connsiteY16" fmla="*/ 8877 h 742765"/>
              <a:gd name="connsiteX17" fmla="*/ 2044824 w 3653484"/>
              <a:gd name="connsiteY17" fmla="*/ 65104 h 742765"/>
              <a:gd name="connsiteX18" fmla="*/ 2071458 w 3653484"/>
              <a:gd name="connsiteY18" fmla="*/ 216023 h 742765"/>
              <a:gd name="connsiteX19" fmla="*/ 2192785 w 3653484"/>
              <a:gd name="connsiteY19" fmla="*/ 245616 h 742765"/>
              <a:gd name="connsiteX20" fmla="*/ 2213499 w 3653484"/>
              <a:gd name="connsiteY20" fmla="*/ 298881 h 742765"/>
              <a:gd name="connsiteX21" fmla="*/ 2305235 w 3653484"/>
              <a:gd name="connsiteY21" fmla="*/ 290003 h 742765"/>
              <a:gd name="connsiteX22" fmla="*/ 2382174 w 3653484"/>
              <a:gd name="connsiteY22" fmla="*/ 337350 h 742765"/>
              <a:gd name="connsiteX23" fmla="*/ 2636667 w 3653484"/>
              <a:gd name="connsiteY23" fmla="*/ 355107 h 742765"/>
              <a:gd name="connsiteX24" fmla="*/ 2944427 w 3653484"/>
              <a:gd name="connsiteY24" fmla="*/ 313677 h 742765"/>
              <a:gd name="connsiteX25" fmla="*/ 3071674 w 3653484"/>
              <a:gd name="connsiteY25" fmla="*/ 298881 h 742765"/>
              <a:gd name="connsiteX26" fmla="*/ 3438618 w 3653484"/>
              <a:gd name="connsiteY26" fmla="*/ 284085 h 742765"/>
              <a:gd name="connsiteX27" fmla="*/ 3653484 w 3653484"/>
              <a:gd name="connsiteY27" fmla="*/ 247926 h 742765"/>
              <a:gd name="connsiteX0" fmla="*/ 0 w 3653484"/>
              <a:gd name="connsiteY0" fmla="*/ 742765 h 742765"/>
              <a:gd name="connsiteX1" fmla="*/ 41429 w 3653484"/>
              <a:gd name="connsiteY1" fmla="*/ 659907 h 742765"/>
              <a:gd name="connsiteX2" fmla="*/ 118369 w 3653484"/>
              <a:gd name="connsiteY2" fmla="*/ 653988 h 742765"/>
              <a:gd name="connsiteX3" fmla="*/ 174594 w 3653484"/>
              <a:gd name="connsiteY3" fmla="*/ 612559 h 742765"/>
              <a:gd name="connsiteX4" fmla="*/ 248575 w 3653484"/>
              <a:gd name="connsiteY4" fmla="*/ 437965 h 742765"/>
              <a:gd name="connsiteX5" fmla="*/ 325515 w 3653484"/>
              <a:gd name="connsiteY5" fmla="*/ 216023 h 742765"/>
              <a:gd name="connsiteX6" fmla="*/ 343271 w 3653484"/>
              <a:gd name="connsiteY6" fmla="*/ 32551 h 742765"/>
              <a:gd name="connsiteX7" fmla="*/ 503068 w 3653484"/>
              <a:gd name="connsiteY7" fmla="*/ 0 h 742765"/>
              <a:gd name="connsiteX8" fmla="*/ 597764 w 3653484"/>
              <a:gd name="connsiteY8" fmla="*/ 17756 h 742765"/>
              <a:gd name="connsiteX9" fmla="*/ 707255 w 3653484"/>
              <a:gd name="connsiteY9" fmla="*/ 85818 h 742765"/>
              <a:gd name="connsiteX10" fmla="*/ 858175 w 3653484"/>
              <a:gd name="connsiteY10" fmla="*/ 76940 h 742765"/>
              <a:gd name="connsiteX11" fmla="*/ 1065321 w 3653484"/>
              <a:gd name="connsiteY11" fmla="*/ 59184 h 742765"/>
              <a:gd name="connsiteX12" fmla="*/ 1219199 w 3653484"/>
              <a:gd name="connsiteY12" fmla="*/ 41429 h 742765"/>
              <a:gd name="connsiteX13" fmla="*/ 1417468 w 3653484"/>
              <a:gd name="connsiteY13" fmla="*/ 11837 h 742765"/>
              <a:gd name="connsiteX14" fmla="*/ 1574308 w 3653484"/>
              <a:gd name="connsiteY14" fmla="*/ 5919 h 742765"/>
              <a:gd name="connsiteX15" fmla="*/ 1769617 w 3653484"/>
              <a:gd name="connsiteY15" fmla="*/ 5919 h 742765"/>
              <a:gd name="connsiteX16" fmla="*/ 1882066 w 3653484"/>
              <a:gd name="connsiteY16" fmla="*/ 8877 h 742765"/>
              <a:gd name="connsiteX17" fmla="*/ 2044824 w 3653484"/>
              <a:gd name="connsiteY17" fmla="*/ 65104 h 742765"/>
              <a:gd name="connsiteX18" fmla="*/ 2071458 w 3653484"/>
              <a:gd name="connsiteY18" fmla="*/ 216023 h 742765"/>
              <a:gd name="connsiteX19" fmla="*/ 2192785 w 3653484"/>
              <a:gd name="connsiteY19" fmla="*/ 245616 h 742765"/>
              <a:gd name="connsiteX20" fmla="*/ 2213499 w 3653484"/>
              <a:gd name="connsiteY20" fmla="*/ 298881 h 742765"/>
              <a:gd name="connsiteX21" fmla="*/ 2305235 w 3653484"/>
              <a:gd name="connsiteY21" fmla="*/ 290003 h 742765"/>
              <a:gd name="connsiteX22" fmla="*/ 2382174 w 3653484"/>
              <a:gd name="connsiteY22" fmla="*/ 337350 h 742765"/>
              <a:gd name="connsiteX23" fmla="*/ 2636667 w 3653484"/>
              <a:gd name="connsiteY23" fmla="*/ 355107 h 742765"/>
              <a:gd name="connsiteX24" fmla="*/ 2944427 w 3653484"/>
              <a:gd name="connsiteY24" fmla="*/ 313677 h 742765"/>
              <a:gd name="connsiteX25" fmla="*/ 3071674 w 3653484"/>
              <a:gd name="connsiteY25" fmla="*/ 298881 h 742765"/>
              <a:gd name="connsiteX26" fmla="*/ 3438618 w 3653484"/>
              <a:gd name="connsiteY26" fmla="*/ 284085 h 742765"/>
              <a:gd name="connsiteX27" fmla="*/ 3653484 w 3653484"/>
              <a:gd name="connsiteY27" fmla="*/ 247926 h 742765"/>
              <a:gd name="connsiteX0" fmla="*/ 0 w 3653484"/>
              <a:gd name="connsiteY0" fmla="*/ 742765 h 742765"/>
              <a:gd name="connsiteX1" fmla="*/ 41429 w 3653484"/>
              <a:gd name="connsiteY1" fmla="*/ 659907 h 742765"/>
              <a:gd name="connsiteX2" fmla="*/ 118369 w 3653484"/>
              <a:gd name="connsiteY2" fmla="*/ 653988 h 742765"/>
              <a:gd name="connsiteX3" fmla="*/ 174594 w 3653484"/>
              <a:gd name="connsiteY3" fmla="*/ 612559 h 742765"/>
              <a:gd name="connsiteX4" fmla="*/ 248575 w 3653484"/>
              <a:gd name="connsiteY4" fmla="*/ 437965 h 742765"/>
              <a:gd name="connsiteX5" fmla="*/ 325515 w 3653484"/>
              <a:gd name="connsiteY5" fmla="*/ 216023 h 742765"/>
              <a:gd name="connsiteX6" fmla="*/ 343271 w 3653484"/>
              <a:gd name="connsiteY6" fmla="*/ 32551 h 742765"/>
              <a:gd name="connsiteX7" fmla="*/ 503068 w 3653484"/>
              <a:gd name="connsiteY7" fmla="*/ 0 h 742765"/>
              <a:gd name="connsiteX8" fmla="*/ 597764 w 3653484"/>
              <a:gd name="connsiteY8" fmla="*/ 17756 h 742765"/>
              <a:gd name="connsiteX9" fmla="*/ 707255 w 3653484"/>
              <a:gd name="connsiteY9" fmla="*/ 85818 h 742765"/>
              <a:gd name="connsiteX10" fmla="*/ 858175 w 3653484"/>
              <a:gd name="connsiteY10" fmla="*/ 76940 h 742765"/>
              <a:gd name="connsiteX11" fmla="*/ 1065321 w 3653484"/>
              <a:gd name="connsiteY11" fmla="*/ 59184 h 742765"/>
              <a:gd name="connsiteX12" fmla="*/ 1219199 w 3653484"/>
              <a:gd name="connsiteY12" fmla="*/ 41429 h 742765"/>
              <a:gd name="connsiteX13" fmla="*/ 1417468 w 3653484"/>
              <a:gd name="connsiteY13" fmla="*/ 11837 h 742765"/>
              <a:gd name="connsiteX14" fmla="*/ 1574308 w 3653484"/>
              <a:gd name="connsiteY14" fmla="*/ 5919 h 742765"/>
              <a:gd name="connsiteX15" fmla="*/ 1769617 w 3653484"/>
              <a:gd name="connsiteY15" fmla="*/ 5919 h 742765"/>
              <a:gd name="connsiteX16" fmla="*/ 1882066 w 3653484"/>
              <a:gd name="connsiteY16" fmla="*/ 8877 h 742765"/>
              <a:gd name="connsiteX17" fmla="*/ 2044824 w 3653484"/>
              <a:gd name="connsiteY17" fmla="*/ 65104 h 742765"/>
              <a:gd name="connsiteX18" fmla="*/ 2071458 w 3653484"/>
              <a:gd name="connsiteY18" fmla="*/ 216023 h 742765"/>
              <a:gd name="connsiteX19" fmla="*/ 2192785 w 3653484"/>
              <a:gd name="connsiteY19" fmla="*/ 245616 h 742765"/>
              <a:gd name="connsiteX20" fmla="*/ 2213499 w 3653484"/>
              <a:gd name="connsiteY20" fmla="*/ 298881 h 742765"/>
              <a:gd name="connsiteX21" fmla="*/ 2305235 w 3653484"/>
              <a:gd name="connsiteY21" fmla="*/ 290003 h 742765"/>
              <a:gd name="connsiteX22" fmla="*/ 2382174 w 3653484"/>
              <a:gd name="connsiteY22" fmla="*/ 337350 h 742765"/>
              <a:gd name="connsiteX23" fmla="*/ 2636667 w 3653484"/>
              <a:gd name="connsiteY23" fmla="*/ 355107 h 742765"/>
              <a:gd name="connsiteX24" fmla="*/ 2944427 w 3653484"/>
              <a:gd name="connsiteY24" fmla="*/ 313677 h 742765"/>
              <a:gd name="connsiteX25" fmla="*/ 3071674 w 3653484"/>
              <a:gd name="connsiteY25" fmla="*/ 298881 h 742765"/>
              <a:gd name="connsiteX26" fmla="*/ 3438618 w 3653484"/>
              <a:gd name="connsiteY26" fmla="*/ 284085 h 742765"/>
              <a:gd name="connsiteX27" fmla="*/ 3653484 w 3653484"/>
              <a:gd name="connsiteY27" fmla="*/ 247926 h 742765"/>
              <a:gd name="connsiteX0" fmla="*/ 0 w 3653484"/>
              <a:gd name="connsiteY0" fmla="*/ 742765 h 742765"/>
              <a:gd name="connsiteX1" fmla="*/ 41429 w 3653484"/>
              <a:gd name="connsiteY1" fmla="*/ 659907 h 742765"/>
              <a:gd name="connsiteX2" fmla="*/ 118369 w 3653484"/>
              <a:gd name="connsiteY2" fmla="*/ 653988 h 742765"/>
              <a:gd name="connsiteX3" fmla="*/ 174594 w 3653484"/>
              <a:gd name="connsiteY3" fmla="*/ 612559 h 742765"/>
              <a:gd name="connsiteX4" fmla="*/ 248575 w 3653484"/>
              <a:gd name="connsiteY4" fmla="*/ 437965 h 742765"/>
              <a:gd name="connsiteX5" fmla="*/ 192350 w 3653484"/>
              <a:gd name="connsiteY5" fmla="*/ 97654 h 742765"/>
              <a:gd name="connsiteX6" fmla="*/ 343271 w 3653484"/>
              <a:gd name="connsiteY6" fmla="*/ 32551 h 742765"/>
              <a:gd name="connsiteX7" fmla="*/ 503068 w 3653484"/>
              <a:gd name="connsiteY7" fmla="*/ 0 h 742765"/>
              <a:gd name="connsiteX8" fmla="*/ 597764 w 3653484"/>
              <a:gd name="connsiteY8" fmla="*/ 17756 h 742765"/>
              <a:gd name="connsiteX9" fmla="*/ 707255 w 3653484"/>
              <a:gd name="connsiteY9" fmla="*/ 85818 h 742765"/>
              <a:gd name="connsiteX10" fmla="*/ 858175 w 3653484"/>
              <a:gd name="connsiteY10" fmla="*/ 76940 h 742765"/>
              <a:gd name="connsiteX11" fmla="*/ 1065321 w 3653484"/>
              <a:gd name="connsiteY11" fmla="*/ 59184 h 742765"/>
              <a:gd name="connsiteX12" fmla="*/ 1219199 w 3653484"/>
              <a:gd name="connsiteY12" fmla="*/ 41429 h 742765"/>
              <a:gd name="connsiteX13" fmla="*/ 1417468 w 3653484"/>
              <a:gd name="connsiteY13" fmla="*/ 11837 h 742765"/>
              <a:gd name="connsiteX14" fmla="*/ 1574308 w 3653484"/>
              <a:gd name="connsiteY14" fmla="*/ 5919 h 742765"/>
              <a:gd name="connsiteX15" fmla="*/ 1769617 w 3653484"/>
              <a:gd name="connsiteY15" fmla="*/ 5919 h 742765"/>
              <a:gd name="connsiteX16" fmla="*/ 1882066 w 3653484"/>
              <a:gd name="connsiteY16" fmla="*/ 8877 h 742765"/>
              <a:gd name="connsiteX17" fmla="*/ 2044824 w 3653484"/>
              <a:gd name="connsiteY17" fmla="*/ 65104 h 742765"/>
              <a:gd name="connsiteX18" fmla="*/ 2071458 w 3653484"/>
              <a:gd name="connsiteY18" fmla="*/ 216023 h 742765"/>
              <a:gd name="connsiteX19" fmla="*/ 2192785 w 3653484"/>
              <a:gd name="connsiteY19" fmla="*/ 245616 h 742765"/>
              <a:gd name="connsiteX20" fmla="*/ 2213499 w 3653484"/>
              <a:gd name="connsiteY20" fmla="*/ 298881 h 742765"/>
              <a:gd name="connsiteX21" fmla="*/ 2305235 w 3653484"/>
              <a:gd name="connsiteY21" fmla="*/ 290003 h 742765"/>
              <a:gd name="connsiteX22" fmla="*/ 2382174 w 3653484"/>
              <a:gd name="connsiteY22" fmla="*/ 337350 h 742765"/>
              <a:gd name="connsiteX23" fmla="*/ 2636667 w 3653484"/>
              <a:gd name="connsiteY23" fmla="*/ 355107 h 742765"/>
              <a:gd name="connsiteX24" fmla="*/ 2944427 w 3653484"/>
              <a:gd name="connsiteY24" fmla="*/ 313677 h 742765"/>
              <a:gd name="connsiteX25" fmla="*/ 3071674 w 3653484"/>
              <a:gd name="connsiteY25" fmla="*/ 298881 h 742765"/>
              <a:gd name="connsiteX26" fmla="*/ 3438618 w 3653484"/>
              <a:gd name="connsiteY26" fmla="*/ 284085 h 742765"/>
              <a:gd name="connsiteX27" fmla="*/ 3653484 w 3653484"/>
              <a:gd name="connsiteY27" fmla="*/ 247926 h 742765"/>
              <a:gd name="connsiteX0" fmla="*/ 0 w 3653484"/>
              <a:gd name="connsiteY0" fmla="*/ 742765 h 742765"/>
              <a:gd name="connsiteX1" fmla="*/ 41429 w 3653484"/>
              <a:gd name="connsiteY1" fmla="*/ 659907 h 742765"/>
              <a:gd name="connsiteX2" fmla="*/ 118369 w 3653484"/>
              <a:gd name="connsiteY2" fmla="*/ 653988 h 742765"/>
              <a:gd name="connsiteX3" fmla="*/ 174594 w 3653484"/>
              <a:gd name="connsiteY3" fmla="*/ 612559 h 742765"/>
              <a:gd name="connsiteX4" fmla="*/ 248575 w 3653484"/>
              <a:gd name="connsiteY4" fmla="*/ 437965 h 742765"/>
              <a:gd name="connsiteX5" fmla="*/ 192350 w 3653484"/>
              <a:gd name="connsiteY5" fmla="*/ 97654 h 742765"/>
              <a:gd name="connsiteX6" fmla="*/ 343271 w 3653484"/>
              <a:gd name="connsiteY6" fmla="*/ 32551 h 742765"/>
              <a:gd name="connsiteX7" fmla="*/ 503068 w 3653484"/>
              <a:gd name="connsiteY7" fmla="*/ 0 h 742765"/>
              <a:gd name="connsiteX8" fmla="*/ 597764 w 3653484"/>
              <a:gd name="connsiteY8" fmla="*/ 17756 h 742765"/>
              <a:gd name="connsiteX9" fmla="*/ 707255 w 3653484"/>
              <a:gd name="connsiteY9" fmla="*/ 85818 h 742765"/>
              <a:gd name="connsiteX10" fmla="*/ 858175 w 3653484"/>
              <a:gd name="connsiteY10" fmla="*/ 76940 h 742765"/>
              <a:gd name="connsiteX11" fmla="*/ 1065321 w 3653484"/>
              <a:gd name="connsiteY11" fmla="*/ 59184 h 742765"/>
              <a:gd name="connsiteX12" fmla="*/ 1219199 w 3653484"/>
              <a:gd name="connsiteY12" fmla="*/ 41429 h 742765"/>
              <a:gd name="connsiteX13" fmla="*/ 1417468 w 3653484"/>
              <a:gd name="connsiteY13" fmla="*/ 11837 h 742765"/>
              <a:gd name="connsiteX14" fmla="*/ 1574308 w 3653484"/>
              <a:gd name="connsiteY14" fmla="*/ 5919 h 742765"/>
              <a:gd name="connsiteX15" fmla="*/ 1769617 w 3653484"/>
              <a:gd name="connsiteY15" fmla="*/ 5919 h 742765"/>
              <a:gd name="connsiteX16" fmla="*/ 1882066 w 3653484"/>
              <a:gd name="connsiteY16" fmla="*/ 8877 h 742765"/>
              <a:gd name="connsiteX17" fmla="*/ 2044824 w 3653484"/>
              <a:gd name="connsiteY17" fmla="*/ 65104 h 742765"/>
              <a:gd name="connsiteX18" fmla="*/ 2071458 w 3653484"/>
              <a:gd name="connsiteY18" fmla="*/ 216023 h 742765"/>
              <a:gd name="connsiteX19" fmla="*/ 2192785 w 3653484"/>
              <a:gd name="connsiteY19" fmla="*/ 245616 h 742765"/>
              <a:gd name="connsiteX20" fmla="*/ 2213499 w 3653484"/>
              <a:gd name="connsiteY20" fmla="*/ 298881 h 742765"/>
              <a:gd name="connsiteX21" fmla="*/ 2305235 w 3653484"/>
              <a:gd name="connsiteY21" fmla="*/ 290003 h 742765"/>
              <a:gd name="connsiteX22" fmla="*/ 2382174 w 3653484"/>
              <a:gd name="connsiteY22" fmla="*/ 337350 h 742765"/>
              <a:gd name="connsiteX23" fmla="*/ 2636667 w 3653484"/>
              <a:gd name="connsiteY23" fmla="*/ 355107 h 742765"/>
              <a:gd name="connsiteX24" fmla="*/ 2944427 w 3653484"/>
              <a:gd name="connsiteY24" fmla="*/ 313677 h 742765"/>
              <a:gd name="connsiteX25" fmla="*/ 3071674 w 3653484"/>
              <a:gd name="connsiteY25" fmla="*/ 298881 h 742765"/>
              <a:gd name="connsiteX26" fmla="*/ 3438618 w 3653484"/>
              <a:gd name="connsiteY26" fmla="*/ 284085 h 742765"/>
              <a:gd name="connsiteX27" fmla="*/ 3653484 w 3653484"/>
              <a:gd name="connsiteY27" fmla="*/ 247926 h 742765"/>
              <a:gd name="connsiteX0" fmla="*/ 0 w 3653484"/>
              <a:gd name="connsiteY0" fmla="*/ 742765 h 742765"/>
              <a:gd name="connsiteX1" fmla="*/ 41429 w 3653484"/>
              <a:gd name="connsiteY1" fmla="*/ 659907 h 742765"/>
              <a:gd name="connsiteX2" fmla="*/ 118369 w 3653484"/>
              <a:gd name="connsiteY2" fmla="*/ 653988 h 742765"/>
              <a:gd name="connsiteX3" fmla="*/ 174594 w 3653484"/>
              <a:gd name="connsiteY3" fmla="*/ 612559 h 742765"/>
              <a:gd name="connsiteX4" fmla="*/ 94695 w 3653484"/>
              <a:gd name="connsiteY4" fmla="*/ 337351 h 742765"/>
              <a:gd name="connsiteX5" fmla="*/ 192350 w 3653484"/>
              <a:gd name="connsiteY5" fmla="*/ 97654 h 742765"/>
              <a:gd name="connsiteX6" fmla="*/ 343271 w 3653484"/>
              <a:gd name="connsiteY6" fmla="*/ 32551 h 742765"/>
              <a:gd name="connsiteX7" fmla="*/ 503068 w 3653484"/>
              <a:gd name="connsiteY7" fmla="*/ 0 h 742765"/>
              <a:gd name="connsiteX8" fmla="*/ 597764 w 3653484"/>
              <a:gd name="connsiteY8" fmla="*/ 17756 h 742765"/>
              <a:gd name="connsiteX9" fmla="*/ 707255 w 3653484"/>
              <a:gd name="connsiteY9" fmla="*/ 85818 h 742765"/>
              <a:gd name="connsiteX10" fmla="*/ 858175 w 3653484"/>
              <a:gd name="connsiteY10" fmla="*/ 76940 h 742765"/>
              <a:gd name="connsiteX11" fmla="*/ 1065321 w 3653484"/>
              <a:gd name="connsiteY11" fmla="*/ 59184 h 742765"/>
              <a:gd name="connsiteX12" fmla="*/ 1219199 w 3653484"/>
              <a:gd name="connsiteY12" fmla="*/ 41429 h 742765"/>
              <a:gd name="connsiteX13" fmla="*/ 1417468 w 3653484"/>
              <a:gd name="connsiteY13" fmla="*/ 11837 h 742765"/>
              <a:gd name="connsiteX14" fmla="*/ 1574308 w 3653484"/>
              <a:gd name="connsiteY14" fmla="*/ 5919 h 742765"/>
              <a:gd name="connsiteX15" fmla="*/ 1769617 w 3653484"/>
              <a:gd name="connsiteY15" fmla="*/ 5919 h 742765"/>
              <a:gd name="connsiteX16" fmla="*/ 1882066 w 3653484"/>
              <a:gd name="connsiteY16" fmla="*/ 8877 h 742765"/>
              <a:gd name="connsiteX17" fmla="*/ 2044824 w 3653484"/>
              <a:gd name="connsiteY17" fmla="*/ 65104 h 742765"/>
              <a:gd name="connsiteX18" fmla="*/ 2071458 w 3653484"/>
              <a:gd name="connsiteY18" fmla="*/ 216023 h 742765"/>
              <a:gd name="connsiteX19" fmla="*/ 2192785 w 3653484"/>
              <a:gd name="connsiteY19" fmla="*/ 245616 h 742765"/>
              <a:gd name="connsiteX20" fmla="*/ 2213499 w 3653484"/>
              <a:gd name="connsiteY20" fmla="*/ 298881 h 742765"/>
              <a:gd name="connsiteX21" fmla="*/ 2305235 w 3653484"/>
              <a:gd name="connsiteY21" fmla="*/ 290003 h 742765"/>
              <a:gd name="connsiteX22" fmla="*/ 2382174 w 3653484"/>
              <a:gd name="connsiteY22" fmla="*/ 337350 h 742765"/>
              <a:gd name="connsiteX23" fmla="*/ 2636667 w 3653484"/>
              <a:gd name="connsiteY23" fmla="*/ 355107 h 742765"/>
              <a:gd name="connsiteX24" fmla="*/ 2944427 w 3653484"/>
              <a:gd name="connsiteY24" fmla="*/ 313677 h 742765"/>
              <a:gd name="connsiteX25" fmla="*/ 3071674 w 3653484"/>
              <a:gd name="connsiteY25" fmla="*/ 298881 h 742765"/>
              <a:gd name="connsiteX26" fmla="*/ 3438618 w 3653484"/>
              <a:gd name="connsiteY26" fmla="*/ 284085 h 742765"/>
              <a:gd name="connsiteX27" fmla="*/ 3653484 w 3653484"/>
              <a:gd name="connsiteY27" fmla="*/ 247926 h 742765"/>
              <a:gd name="connsiteX0" fmla="*/ 0 w 3653484"/>
              <a:gd name="connsiteY0" fmla="*/ 742765 h 742765"/>
              <a:gd name="connsiteX1" fmla="*/ 41429 w 3653484"/>
              <a:gd name="connsiteY1" fmla="*/ 659907 h 742765"/>
              <a:gd name="connsiteX2" fmla="*/ 118369 w 3653484"/>
              <a:gd name="connsiteY2" fmla="*/ 653988 h 742765"/>
              <a:gd name="connsiteX3" fmla="*/ 174594 w 3653484"/>
              <a:gd name="connsiteY3" fmla="*/ 612559 h 742765"/>
              <a:gd name="connsiteX4" fmla="*/ 94695 w 3653484"/>
              <a:gd name="connsiteY4" fmla="*/ 337351 h 742765"/>
              <a:gd name="connsiteX5" fmla="*/ 192350 w 3653484"/>
              <a:gd name="connsiteY5" fmla="*/ 97654 h 742765"/>
              <a:gd name="connsiteX6" fmla="*/ 343271 w 3653484"/>
              <a:gd name="connsiteY6" fmla="*/ 32551 h 742765"/>
              <a:gd name="connsiteX7" fmla="*/ 503068 w 3653484"/>
              <a:gd name="connsiteY7" fmla="*/ 0 h 742765"/>
              <a:gd name="connsiteX8" fmla="*/ 597764 w 3653484"/>
              <a:gd name="connsiteY8" fmla="*/ 17756 h 742765"/>
              <a:gd name="connsiteX9" fmla="*/ 707255 w 3653484"/>
              <a:gd name="connsiteY9" fmla="*/ 85818 h 742765"/>
              <a:gd name="connsiteX10" fmla="*/ 858175 w 3653484"/>
              <a:gd name="connsiteY10" fmla="*/ 76940 h 742765"/>
              <a:gd name="connsiteX11" fmla="*/ 1065321 w 3653484"/>
              <a:gd name="connsiteY11" fmla="*/ 59184 h 742765"/>
              <a:gd name="connsiteX12" fmla="*/ 1219199 w 3653484"/>
              <a:gd name="connsiteY12" fmla="*/ 41429 h 742765"/>
              <a:gd name="connsiteX13" fmla="*/ 1417468 w 3653484"/>
              <a:gd name="connsiteY13" fmla="*/ 11837 h 742765"/>
              <a:gd name="connsiteX14" fmla="*/ 1574308 w 3653484"/>
              <a:gd name="connsiteY14" fmla="*/ 5919 h 742765"/>
              <a:gd name="connsiteX15" fmla="*/ 1769617 w 3653484"/>
              <a:gd name="connsiteY15" fmla="*/ 5919 h 742765"/>
              <a:gd name="connsiteX16" fmla="*/ 1882066 w 3653484"/>
              <a:gd name="connsiteY16" fmla="*/ 8877 h 742765"/>
              <a:gd name="connsiteX17" fmla="*/ 2044824 w 3653484"/>
              <a:gd name="connsiteY17" fmla="*/ 65104 h 742765"/>
              <a:gd name="connsiteX18" fmla="*/ 2071458 w 3653484"/>
              <a:gd name="connsiteY18" fmla="*/ 216023 h 742765"/>
              <a:gd name="connsiteX19" fmla="*/ 2192785 w 3653484"/>
              <a:gd name="connsiteY19" fmla="*/ 245616 h 742765"/>
              <a:gd name="connsiteX20" fmla="*/ 2213499 w 3653484"/>
              <a:gd name="connsiteY20" fmla="*/ 298881 h 742765"/>
              <a:gd name="connsiteX21" fmla="*/ 2305235 w 3653484"/>
              <a:gd name="connsiteY21" fmla="*/ 290003 h 742765"/>
              <a:gd name="connsiteX22" fmla="*/ 2382174 w 3653484"/>
              <a:gd name="connsiteY22" fmla="*/ 337350 h 742765"/>
              <a:gd name="connsiteX23" fmla="*/ 2636667 w 3653484"/>
              <a:gd name="connsiteY23" fmla="*/ 355107 h 742765"/>
              <a:gd name="connsiteX24" fmla="*/ 2944427 w 3653484"/>
              <a:gd name="connsiteY24" fmla="*/ 313677 h 742765"/>
              <a:gd name="connsiteX25" fmla="*/ 3071674 w 3653484"/>
              <a:gd name="connsiteY25" fmla="*/ 298881 h 742765"/>
              <a:gd name="connsiteX26" fmla="*/ 3438618 w 3653484"/>
              <a:gd name="connsiteY26" fmla="*/ 284085 h 742765"/>
              <a:gd name="connsiteX27" fmla="*/ 3653484 w 3653484"/>
              <a:gd name="connsiteY27" fmla="*/ 247926 h 742765"/>
              <a:gd name="connsiteX0" fmla="*/ 0 w 3653484"/>
              <a:gd name="connsiteY0" fmla="*/ 742765 h 742765"/>
              <a:gd name="connsiteX1" fmla="*/ 41429 w 3653484"/>
              <a:gd name="connsiteY1" fmla="*/ 659907 h 742765"/>
              <a:gd name="connsiteX2" fmla="*/ 118369 w 3653484"/>
              <a:gd name="connsiteY2" fmla="*/ 653988 h 742765"/>
              <a:gd name="connsiteX3" fmla="*/ 174594 w 3653484"/>
              <a:gd name="connsiteY3" fmla="*/ 612559 h 742765"/>
              <a:gd name="connsiteX4" fmla="*/ 94695 w 3653484"/>
              <a:gd name="connsiteY4" fmla="*/ 337351 h 742765"/>
              <a:gd name="connsiteX5" fmla="*/ 192350 w 3653484"/>
              <a:gd name="connsiteY5" fmla="*/ 97654 h 742765"/>
              <a:gd name="connsiteX6" fmla="*/ 343271 w 3653484"/>
              <a:gd name="connsiteY6" fmla="*/ 32551 h 742765"/>
              <a:gd name="connsiteX7" fmla="*/ 503068 w 3653484"/>
              <a:gd name="connsiteY7" fmla="*/ 0 h 742765"/>
              <a:gd name="connsiteX8" fmla="*/ 597764 w 3653484"/>
              <a:gd name="connsiteY8" fmla="*/ 17756 h 742765"/>
              <a:gd name="connsiteX9" fmla="*/ 707255 w 3653484"/>
              <a:gd name="connsiteY9" fmla="*/ 85818 h 742765"/>
              <a:gd name="connsiteX10" fmla="*/ 858175 w 3653484"/>
              <a:gd name="connsiteY10" fmla="*/ 76940 h 742765"/>
              <a:gd name="connsiteX11" fmla="*/ 1065321 w 3653484"/>
              <a:gd name="connsiteY11" fmla="*/ 59184 h 742765"/>
              <a:gd name="connsiteX12" fmla="*/ 1219199 w 3653484"/>
              <a:gd name="connsiteY12" fmla="*/ 41429 h 742765"/>
              <a:gd name="connsiteX13" fmla="*/ 1417468 w 3653484"/>
              <a:gd name="connsiteY13" fmla="*/ 11837 h 742765"/>
              <a:gd name="connsiteX14" fmla="*/ 1574308 w 3653484"/>
              <a:gd name="connsiteY14" fmla="*/ 5919 h 742765"/>
              <a:gd name="connsiteX15" fmla="*/ 1769617 w 3653484"/>
              <a:gd name="connsiteY15" fmla="*/ 5919 h 742765"/>
              <a:gd name="connsiteX16" fmla="*/ 1882066 w 3653484"/>
              <a:gd name="connsiteY16" fmla="*/ 8877 h 742765"/>
              <a:gd name="connsiteX17" fmla="*/ 2044824 w 3653484"/>
              <a:gd name="connsiteY17" fmla="*/ 65104 h 742765"/>
              <a:gd name="connsiteX18" fmla="*/ 2071458 w 3653484"/>
              <a:gd name="connsiteY18" fmla="*/ 216023 h 742765"/>
              <a:gd name="connsiteX19" fmla="*/ 2192785 w 3653484"/>
              <a:gd name="connsiteY19" fmla="*/ 245616 h 742765"/>
              <a:gd name="connsiteX20" fmla="*/ 2213499 w 3653484"/>
              <a:gd name="connsiteY20" fmla="*/ 298881 h 742765"/>
              <a:gd name="connsiteX21" fmla="*/ 2305235 w 3653484"/>
              <a:gd name="connsiteY21" fmla="*/ 290003 h 742765"/>
              <a:gd name="connsiteX22" fmla="*/ 2382174 w 3653484"/>
              <a:gd name="connsiteY22" fmla="*/ 337350 h 742765"/>
              <a:gd name="connsiteX23" fmla="*/ 2636667 w 3653484"/>
              <a:gd name="connsiteY23" fmla="*/ 355107 h 742765"/>
              <a:gd name="connsiteX24" fmla="*/ 2944427 w 3653484"/>
              <a:gd name="connsiteY24" fmla="*/ 313677 h 742765"/>
              <a:gd name="connsiteX25" fmla="*/ 3071674 w 3653484"/>
              <a:gd name="connsiteY25" fmla="*/ 298881 h 742765"/>
              <a:gd name="connsiteX26" fmla="*/ 3438618 w 3653484"/>
              <a:gd name="connsiteY26" fmla="*/ 284085 h 742765"/>
              <a:gd name="connsiteX27" fmla="*/ 3653484 w 3653484"/>
              <a:gd name="connsiteY27" fmla="*/ 247926 h 742765"/>
              <a:gd name="connsiteX0" fmla="*/ 0 w 3653484"/>
              <a:gd name="connsiteY0" fmla="*/ 742765 h 742765"/>
              <a:gd name="connsiteX1" fmla="*/ 41429 w 3653484"/>
              <a:gd name="connsiteY1" fmla="*/ 659907 h 742765"/>
              <a:gd name="connsiteX2" fmla="*/ 118369 w 3653484"/>
              <a:gd name="connsiteY2" fmla="*/ 653988 h 742765"/>
              <a:gd name="connsiteX3" fmla="*/ 65103 w 3653484"/>
              <a:gd name="connsiteY3" fmla="*/ 411331 h 742765"/>
              <a:gd name="connsiteX4" fmla="*/ 94695 w 3653484"/>
              <a:gd name="connsiteY4" fmla="*/ 337351 h 742765"/>
              <a:gd name="connsiteX5" fmla="*/ 192350 w 3653484"/>
              <a:gd name="connsiteY5" fmla="*/ 97654 h 742765"/>
              <a:gd name="connsiteX6" fmla="*/ 343271 w 3653484"/>
              <a:gd name="connsiteY6" fmla="*/ 32551 h 742765"/>
              <a:gd name="connsiteX7" fmla="*/ 503068 w 3653484"/>
              <a:gd name="connsiteY7" fmla="*/ 0 h 742765"/>
              <a:gd name="connsiteX8" fmla="*/ 597764 w 3653484"/>
              <a:gd name="connsiteY8" fmla="*/ 17756 h 742765"/>
              <a:gd name="connsiteX9" fmla="*/ 707255 w 3653484"/>
              <a:gd name="connsiteY9" fmla="*/ 85818 h 742765"/>
              <a:gd name="connsiteX10" fmla="*/ 858175 w 3653484"/>
              <a:gd name="connsiteY10" fmla="*/ 76940 h 742765"/>
              <a:gd name="connsiteX11" fmla="*/ 1065321 w 3653484"/>
              <a:gd name="connsiteY11" fmla="*/ 59184 h 742765"/>
              <a:gd name="connsiteX12" fmla="*/ 1219199 w 3653484"/>
              <a:gd name="connsiteY12" fmla="*/ 41429 h 742765"/>
              <a:gd name="connsiteX13" fmla="*/ 1417468 w 3653484"/>
              <a:gd name="connsiteY13" fmla="*/ 11837 h 742765"/>
              <a:gd name="connsiteX14" fmla="*/ 1574308 w 3653484"/>
              <a:gd name="connsiteY14" fmla="*/ 5919 h 742765"/>
              <a:gd name="connsiteX15" fmla="*/ 1769617 w 3653484"/>
              <a:gd name="connsiteY15" fmla="*/ 5919 h 742765"/>
              <a:gd name="connsiteX16" fmla="*/ 1882066 w 3653484"/>
              <a:gd name="connsiteY16" fmla="*/ 8877 h 742765"/>
              <a:gd name="connsiteX17" fmla="*/ 2044824 w 3653484"/>
              <a:gd name="connsiteY17" fmla="*/ 65104 h 742765"/>
              <a:gd name="connsiteX18" fmla="*/ 2071458 w 3653484"/>
              <a:gd name="connsiteY18" fmla="*/ 216023 h 742765"/>
              <a:gd name="connsiteX19" fmla="*/ 2192785 w 3653484"/>
              <a:gd name="connsiteY19" fmla="*/ 245616 h 742765"/>
              <a:gd name="connsiteX20" fmla="*/ 2213499 w 3653484"/>
              <a:gd name="connsiteY20" fmla="*/ 298881 h 742765"/>
              <a:gd name="connsiteX21" fmla="*/ 2305235 w 3653484"/>
              <a:gd name="connsiteY21" fmla="*/ 290003 h 742765"/>
              <a:gd name="connsiteX22" fmla="*/ 2382174 w 3653484"/>
              <a:gd name="connsiteY22" fmla="*/ 337350 h 742765"/>
              <a:gd name="connsiteX23" fmla="*/ 2636667 w 3653484"/>
              <a:gd name="connsiteY23" fmla="*/ 355107 h 742765"/>
              <a:gd name="connsiteX24" fmla="*/ 2944427 w 3653484"/>
              <a:gd name="connsiteY24" fmla="*/ 313677 h 742765"/>
              <a:gd name="connsiteX25" fmla="*/ 3071674 w 3653484"/>
              <a:gd name="connsiteY25" fmla="*/ 298881 h 742765"/>
              <a:gd name="connsiteX26" fmla="*/ 3438618 w 3653484"/>
              <a:gd name="connsiteY26" fmla="*/ 284085 h 742765"/>
              <a:gd name="connsiteX27" fmla="*/ 3653484 w 3653484"/>
              <a:gd name="connsiteY27" fmla="*/ 247926 h 742765"/>
              <a:gd name="connsiteX0" fmla="*/ 0 w 3653484"/>
              <a:gd name="connsiteY0" fmla="*/ 742765 h 742765"/>
              <a:gd name="connsiteX1" fmla="*/ 41429 w 3653484"/>
              <a:gd name="connsiteY1" fmla="*/ 659907 h 742765"/>
              <a:gd name="connsiteX2" fmla="*/ 118369 w 3653484"/>
              <a:gd name="connsiteY2" fmla="*/ 653988 h 742765"/>
              <a:gd name="connsiteX3" fmla="*/ 65103 w 3653484"/>
              <a:gd name="connsiteY3" fmla="*/ 411331 h 742765"/>
              <a:gd name="connsiteX4" fmla="*/ 94695 w 3653484"/>
              <a:gd name="connsiteY4" fmla="*/ 337351 h 742765"/>
              <a:gd name="connsiteX5" fmla="*/ 192350 w 3653484"/>
              <a:gd name="connsiteY5" fmla="*/ 97654 h 742765"/>
              <a:gd name="connsiteX6" fmla="*/ 343271 w 3653484"/>
              <a:gd name="connsiteY6" fmla="*/ 32551 h 742765"/>
              <a:gd name="connsiteX7" fmla="*/ 503068 w 3653484"/>
              <a:gd name="connsiteY7" fmla="*/ 0 h 742765"/>
              <a:gd name="connsiteX8" fmla="*/ 597764 w 3653484"/>
              <a:gd name="connsiteY8" fmla="*/ 17756 h 742765"/>
              <a:gd name="connsiteX9" fmla="*/ 707255 w 3653484"/>
              <a:gd name="connsiteY9" fmla="*/ 85818 h 742765"/>
              <a:gd name="connsiteX10" fmla="*/ 858175 w 3653484"/>
              <a:gd name="connsiteY10" fmla="*/ 76940 h 742765"/>
              <a:gd name="connsiteX11" fmla="*/ 1065321 w 3653484"/>
              <a:gd name="connsiteY11" fmla="*/ 59184 h 742765"/>
              <a:gd name="connsiteX12" fmla="*/ 1219199 w 3653484"/>
              <a:gd name="connsiteY12" fmla="*/ 41429 h 742765"/>
              <a:gd name="connsiteX13" fmla="*/ 1417468 w 3653484"/>
              <a:gd name="connsiteY13" fmla="*/ 11837 h 742765"/>
              <a:gd name="connsiteX14" fmla="*/ 1574308 w 3653484"/>
              <a:gd name="connsiteY14" fmla="*/ 5919 h 742765"/>
              <a:gd name="connsiteX15" fmla="*/ 1769617 w 3653484"/>
              <a:gd name="connsiteY15" fmla="*/ 5919 h 742765"/>
              <a:gd name="connsiteX16" fmla="*/ 1882066 w 3653484"/>
              <a:gd name="connsiteY16" fmla="*/ 8877 h 742765"/>
              <a:gd name="connsiteX17" fmla="*/ 2044824 w 3653484"/>
              <a:gd name="connsiteY17" fmla="*/ 65104 h 742765"/>
              <a:gd name="connsiteX18" fmla="*/ 2071458 w 3653484"/>
              <a:gd name="connsiteY18" fmla="*/ 216023 h 742765"/>
              <a:gd name="connsiteX19" fmla="*/ 2192785 w 3653484"/>
              <a:gd name="connsiteY19" fmla="*/ 245616 h 742765"/>
              <a:gd name="connsiteX20" fmla="*/ 2213499 w 3653484"/>
              <a:gd name="connsiteY20" fmla="*/ 298881 h 742765"/>
              <a:gd name="connsiteX21" fmla="*/ 2305235 w 3653484"/>
              <a:gd name="connsiteY21" fmla="*/ 290003 h 742765"/>
              <a:gd name="connsiteX22" fmla="*/ 2382174 w 3653484"/>
              <a:gd name="connsiteY22" fmla="*/ 337350 h 742765"/>
              <a:gd name="connsiteX23" fmla="*/ 2636667 w 3653484"/>
              <a:gd name="connsiteY23" fmla="*/ 355107 h 742765"/>
              <a:gd name="connsiteX24" fmla="*/ 2944427 w 3653484"/>
              <a:gd name="connsiteY24" fmla="*/ 313677 h 742765"/>
              <a:gd name="connsiteX25" fmla="*/ 3071674 w 3653484"/>
              <a:gd name="connsiteY25" fmla="*/ 298881 h 742765"/>
              <a:gd name="connsiteX26" fmla="*/ 3438618 w 3653484"/>
              <a:gd name="connsiteY26" fmla="*/ 284085 h 742765"/>
              <a:gd name="connsiteX27" fmla="*/ 3653484 w 3653484"/>
              <a:gd name="connsiteY27" fmla="*/ 247926 h 742765"/>
              <a:gd name="connsiteX0" fmla="*/ 0 w 3653484"/>
              <a:gd name="connsiteY0" fmla="*/ 742765 h 742765"/>
              <a:gd name="connsiteX1" fmla="*/ 41429 w 3653484"/>
              <a:gd name="connsiteY1" fmla="*/ 659907 h 742765"/>
              <a:gd name="connsiteX2" fmla="*/ 118369 w 3653484"/>
              <a:gd name="connsiteY2" fmla="*/ 653988 h 742765"/>
              <a:gd name="connsiteX3" fmla="*/ 65103 w 3653484"/>
              <a:gd name="connsiteY3" fmla="*/ 411331 h 742765"/>
              <a:gd name="connsiteX4" fmla="*/ 94695 w 3653484"/>
              <a:gd name="connsiteY4" fmla="*/ 337351 h 742765"/>
              <a:gd name="connsiteX5" fmla="*/ 192350 w 3653484"/>
              <a:gd name="connsiteY5" fmla="*/ 97654 h 742765"/>
              <a:gd name="connsiteX6" fmla="*/ 343271 w 3653484"/>
              <a:gd name="connsiteY6" fmla="*/ 32551 h 742765"/>
              <a:gd name="connsiteX7" fmla="*/ 503068 w 3653484"/>
              <a:gd name="connsiteY7" fmla="*/ 0 h 742765"/>
              <a:gd name="connsiteX8" fmla="*/ 597764 w 3653484"/>
              <a:gd name="connsiteY8" fmla="*/ 17756 h 742765"/>
              <a:gd name="connsiteX9" fmla="*/ 707255 w 3653484"/>
              <a:gd name="connsiteY9" fmla="*/ 85818 h 742765"/>
              <a:gd name="connsiteX10" fmla="*/ 858175 w 3653484"/>
              <a:gd name="connsiteY10" fmla="*/ 76940 h 742765"/>
              <a:gd name="connsiteX11" fmla="*/ 1065321 w 3653484"/>
              <a:gd name="connsiteY11" fmla="*/ 59184 h 742765"/>
              <a:gd name="connsiteX12" fmla="*/ 1219199 w 3653484"/>
              <a:gd name="connsiteY12" fmla="*/ 41429 h 742765"/>
              <a:gd name="connsiteX13" fmla="*/ 1417468 w 3653484"/>
              <a:gd name="connsiteY13" fmla="*/ 11837 h 742765"/>
              <a:gd name="connsiteX14" fmla="*/ 1574308 w 3653484"/>
              <a:gd name="connsiteY14" fmla="*/ 5919 h 742765"/>
              <a:gd name="connsiteX15" fmla="*/ 1769617 w 3653484"/>
              <a:gd name="connsiteY15" fmla="*/ 5919 h 742765"/>
              <a:gd name="connsiteX16" fmla="*/ 1882066 w 3653484"/>
              <a:gd name="connsiteY16" fmla="*/ 8877 h 742765"/>
              <a:gd name="connsiteX17" fmla="*/ 2044824 w 3653484"/>
              <a:gd name="connsiteY17" fmla="*/ 65104 h 742765"/>
              <a:gd name="connsiteX18" fmla="*/ 2071458 w 3653484"/>
              <a:gd name="connsiteY18" fmla="*/ 216023 h 742765"/>
              <a:gd name="connsiteX19" fmla="*/ 2192785 w 3653484"/>
              <a:gd name="connsiteY19" fmla="*/ 245616 h 742765"/>
              <a:gd name="connsiteX20" fmla="*/ 2213499 w 3653484"/>
              <a:gd name="connsiteY20" fmla="*/ 298881 h 742765"/>
              <a:gd name="connsiteX21" fmla="*/ 2305235 w 3653484"/>
              <a:gd name="connsiteY21" fmla="*/ 290003 h 742765"/>
              <a:gd name="connsiteX22" fmla="*/ 2382174 w 3653484"/>
              <a:gd name="connsiteY22" fmla="*/ 337350 h 742765"/>
              <a:gd name="connsiteX23" fmla="*/ 2636667 w 3653484"/>
              <a:gd name="connsiteY23" fmla="*/ 355107 h 742765"/>
              <a:gd name="connsiteX24" fmla="*/ 2944427 w 3653484"/>
              <a:gd name="connsiteY24" fmla="*/ 313677 h 742765"/>
              <a:gd name="connsiteX25" fmla="*/ 3071674 w 3653484"/>
              <a:gd name="connsiteY25" fmla="*/ 298881 h 742765"/>
              <a:gd name="connsiteX26" fmla="*/ 3438618 w 3653484"/>
              <a:gd name="connsiteY26" fmla="*/ 284085 h 742765"/>
              <a:gd name="connsiteX27" fmla="*/ 3653484 w 3653484"/>
              <a:gd name="connsiteY27" fmla="*/ 247926 h 742765"/>
              <a:gd name="connsiteX0" fmla="*/ 0 w 3653484"/>
              <a:gd name="connsiteY0" fmla="*/ 742765 h 742765"/>
              <a:gd name="connsiteX1" fmla="*/ 41429 w 3653484"/>
              <a:gd name="connsiteY1" fmla="*/ 659907 h 742765"/>
              <a:gd name="connsiteX2" fmla="*/ 118369 w 3653484"/>
              <a:gd name="connsiteY2" fmla="*/ 653988 h 742765"/>
              <a:gd name="connsiteX3" fmla="*/ 94695 w 3653484"/>
              <a:gd name="connsiteY3" fmla="*/ 337351 h 742765"/>
              <a:gd name="connsiteX4" fmla="*/ 192350 w 3653484"/>
              <a:gd name="connsiteY4" fmla="*/ 97654 h 742765"/>
              <a:gd name="connsiteX5" fmla="*/ 343271 w 3653484"/>
              <a:gd name="connsiteY5" fmla="*/ 32551 h 742765"/>
              <a:gd name="connsiteX6" fmla="*/ 503068 w 3653484"/>
              <a:gd name="connsiteY6" fmla="*/ 0 h 742765"/>
              <a:gd name="connsiteX7" fmla="*/ 597764 w 3653484"/>
              <a:gd name="connsiteY7" fmla="*/ 17756 h 742765"/>
              <a:gd name="connsiteX8" fmla="*/ 707255 w 3653484"/>
              <a:gd name="connsiteY8" fmla="*/ 85818 h 742765"/>
              <a:gd name="connsiteX9" fmla="*/ 858175 w 3653484"/>
              <a:gd name="connsiteY9" fmla="*/ 76940 h 742765"/>
              <a:gd name="connsiteX10" fmla="*/ 1065321 w 3653484"/>
              <a:gd name="connsiteY10" fmla="*/ 59184 h 742765"/>
              <a:gd name="connsiteX11" fmla="*/ 1219199 w 3653484"/>
              <a:gd name="connsiteY11" fmla="*/ 41429 h 742765"/>
              <a:gd name="connsiteX12" fmla="*/ 1417468 w 3653484"/>
              <a:gd name="connsiteY12" fmla="*/ 11837 h 742765"/>
              <a:gd name="connsiteX13" fmla="*/ 1574308 w 3653484"/>
              <a:gd name="connsiteY13" fmla="*/ 5919 h 742765"/>
              <a:gd name="connsiteX14" fmla="*/ 1769617 w 3653484"/>
              <a:gd name="connsiteY14" fmla="*/ 5919 h 742765"/>
              <a:gd name="connsiteX15" fmla="*/ 1882066 w 3653484"/>
              <a:gd name="connsiteY15" fmla="*/ 8877 h 742765"/>
              <a:gd name="connsiteX16" fmla="*/ 2044824 w 3653484"/>
              <a:gd name="connsiteY16" fmla="*/ 65104 h 742765"/>
              <a:gd name="connsiteX17" fmla="*/ 2071458 w 3653484"/>
              <a:gd name="connsiteY17" fmla="*/ 216023 h 742765"/>
              <a:gd name="connsiteX18" fmla="*/ 2192785 w 3653484"/>
              <a:gd name="connsiteY18" fmla="*/ 245616 h 742765"/>
              <a:gd name="connsiteX19" fmla="*/ 2213499 w 3653484"/>
              <a:gd name="connsiteY19" fmla="*/ 298881 h 742765"/>
              <a:gd name="connsiteX20" fmla="*/ 2305235 w 3653484"/>
              <a:gd name="connsiteY20" fmla="*/ 290003 h 742765"/>
              <a:gd name="connsiteX21" fmla="*/ 2382174 w 3653484"/>
              <a:gd name="connsiteY21" fmla="*/ 337350 h 742765"/>
              <a:gd name="connsiteX22" fmla="*/ 2636667 w 3653484"/>
              <a:gd name="connsiteY22" fmla="*/ 355107 h 742765"/>
              <a:gd name="connsiteX23" fmla="*/ 2944427 w 3653484"/>
              <a:gd name="connsiteY23" fmla="*/ 313677 h 742765"/>
              <a:gd name="connsiteX24" fmla="*/ 3071674 w 3653484"/>
              <a:gd name="connsiteY24" fmla="*/ 298881 h 742765"/>
              <a:gd name="connsiteX25" fmla="*/ 3438618 w 3653484"/>
              <a:gd name="connsiteY25" fmla="*/ 284085 h 742765"/>
              <a:gd name="connsiteX26" fmla="*/ 3653484 w 3653484"/>
              <a:gd name="connsiteY26" fmla="*/ 247926 h 742765"/>
              <a:gd name="connsiteX0" fmla="*/ 0 w 3653484"/>
              <a:gd name="connsiteY0" fmla="*/ 742765 h 742765"/>
              <a:gd name="connsiteX1" fmla="*/ 41429 w 3653484"/>
              <a:gd name="connsiteY1" fmla="*/ 659907 h 742765"/>
              <a:gd name="connsiteX2" fmla="*/ 94695 w 3653484"/>
              <a:gd name="connsiteY2" fmla="*/ 337351 h 742765"/>
              <a:gd name="connsiteX3" fmla="*/ 192350 w 3653484"/>
              <a:gd name="connsiteY3" fmla="*/ 97654 h 742765"/>
              <a:gd name="connsiteX4" fmla="*/ 343271 w 3653484"/>
              <a:gd name="connsiteY4" fmla="*/ 32551 h 742765"/>
              <a:gd name="connsiteX5" fmla="*/ 503068 w 3653484"/>
              <a:gd name="connsiteY5" fmla="*/ 0 h 742765"/>
              <a:gd name="connsiteX6" fmla="*/ 597764 w 3653484"/>
              <a:gd name="connsiteY6" fmla="*/ 17756 h 742765"/>
              <a:gd name="connsiteX7" fmla="*/ 707255 w 3653484"/>
              <a:gd name="connsiteY7" fmla="*/ 85818 h 742765"/>
              <a:gd name="connsiteX8" fmla="*/ 858175 w 3653484"/>
              <a:gd name="connsiteY8" fmla="*/ 76940 h 742765"/>
              <a:gd name="connsiteX9" fmla="*/ 1065321 w 3653484"/>
              <a:gd name="connsiteY9" fmla="*/ 59184 h 742765"/>
              <a:gd name="connsiteX10" fmla="*/ 1219199 w 3653484"/>
              <a:gd name="connsiteY10" fmla="*/ 41429 h 742765"/>
              <a:gd name="connsiteX11" fmla="*/ 1417468 w 3653484"/>
              <a:gd name="connsiteY11" fmla="*/ 11837 h 742765"/>
              <a:gd name="connsiteX12" fmla="*/ 1574308 w 3653484"/>
              <a:gd name="connsiteY12" fmla="*/ 5919 h 742765"/>
              <a:gd name="connsiteX13" fmla="*/ 1769617 w 3653484"/>
              <a:gd name="connsiteY13" fmla="*/ 5919 h 742765"/>
              <a:gd name="connsiteX14" fmla="*/ 1882066 w 3653484"/>
              <a:gd name="connsiteY14" fmla="*/ 8877 h 742765"/>
              <a:gd name="connsiteX15" fmla="*/ 2044824 w 3653484"/>
              <a:gd name="connsiteY15" fmla="*/ 65104 h 742765"/>
              <a:gd name="connsiteX16" fmla="*/ 2071458 w 3653484"/>
              <a:gd name="connsiteY16" fmla="*/ 216023 h 742765"/>
              <a:gd name="connsiteX17" fmla="*/ 2192785 w 3653484"/>
              <a:gd name="connsiteY17" fmla="*/ 245616 h 742765"/>
              <a:gd name="connsiteX18" fmla="*/ 2213499 w 3653484"/>
              <a:gd name="connsiteY18" fmla="*/ 298881 h 742765"/>
              <a:gd name="connsiteX19" fmla="*/ 2305235 w 3653484"/>
              <a:gd name="connsiteY19" fmla="*/ 290003 h 742765"/>
              <a:gd name="connsiteX20" fmla="*/ 2382174 w 3653484"/>
              <a:gd name="connsiteY20" fmla="*/ 337350 h 742765"/>
              <a:gd name="connsiteX21" fmla="*/ 2636667 w 3653484"/>
              <a:gd name="connsiteY21" fmla="*/ 355107 h 742765"/>
              <a:gd name="connsiteX22" fmla="*/ 2944427 w 3653484"/>
              <a:gd name="connsiteY22" fmla="*/ 313677 h 742765"/>
              <a:gd name="connsiteX23" fmla="*/ 3071674 w 3653484"/>
              <a:gd name="connsiteY23" fmla="*/ 298881 h 742765"/>
              <a:gd name="connsiteX24" fmla="*/ 3438618 w 3653484"/>
              <a:gd name="connsiteY24" fmla="*/ 284085 h 742765"/>
              <a:gd name="connsiteX25" fmla="*/ 3653484 w 3653484"/>
              <a:gd name="connsiteY25" fmla="*/ 247926 h 742765"/>
              <a:gd name="connsiteX0" fmla="*/ 0 w 3653484"/>
              <a:gd name="connsiteY0" fmla="*/ 742765 h 742765"/>
              <a:gd name="connsiteX1" fmla="*/ 41429 w 3653484"/>
              <a:gd name="connsiteY1" fmla="*/ 659907 h 742765"/>
              <a:gd name="connsiteX2" fmla="*/ 35941 w 3653484"/>
              <a:gd name="connsiteY2" fmla="*/ 653939 h 742765"/>
              <a:gd name="connsiteX3" fmla="*/ 94695 w 3653484"/>
              <a:gd name="connsiteY3" fmla="*/ 337351 h 742765"/>
              <a:gd name="connsiteX4" fmla="*/ 192350 w 3653484"/>
              <a:gd name="connsiteY4" fmla="*/ 97654 h 742765"/>
              <a:gd name="connsiteX5" fmla="*/ 343271 w 3653484"/>
              <a:gd name="connsiteY5" fmla="*/ 32551 h 742765"/>
              <a:gd name="connsiteX6" fmla="*/ 503068 w 3653484"/>
              <a:gd name="connsiteY6" fmla="*/ 0 h 742765"/>
              <a:gd name="connsiteX7" fmla="*/ 597764 w 3653484"/>
              <a:gd name="connsiteY7" fmla="*/ 17756 h 742765"/>
              <a:gd name="connsiteX8" fmla="*/ 707255 w 3653484"/>
              <a:gd name="connsiteY8" fmla="*/ 85818 h 742765"/>
              <a:gd name="connsiteX9" fmla="*/ 858175 w 3653484"/>
              <a:gd name="connsiteY9" fmla="*/ 76940 h 742765"/>
              <a:gd name="connsiteX10" fmla="*/ 1065321 w 3653484"/>
              <a:gd name="connsiteY10" fmla="*/ 59184 h 742765"/>
              <a:gd name="connsiteX11" fmla="*/ 1219199 w 3653484"/>
              <a:gd name="connsiteY11" fmla="*/ 41429 h 742765"/>
              <a:gd name="connsiteX12" fmla="*/ 1417468 w 3653484"/>
              <a:gd name="connsiteY12" fmla="*/ 11837 h 742765"/>
              <a:gd name="connsiteX13" fmla="*/ 1574308 w 3653484"/>
              <a:gd name="connsiteY13" fmla="*/ 5919 h 742765"/>
              <a:gd name="connsiteX14" fmla="*/ 1769617 w 3653484"/>
              <a:gd name="connsiteY14" fmla="*/ 5919 h 742765"/>
              <a:gd name="connsiteX15" fmla="*/ 1882066 w 3653484"/>
              <a:gd name="connsiteY15" fmla="*/ 8877 h 742765"/>
              <a:gd name="connsiteX16" fmla="*/ 2044824 w 3653484"/>
              <a:gd name="connsiteY16" fmla="*/ 65104 h 742765"/>
              <a:gd name="connsiteX17" fmla="*/ 2071458 w 3653484"/>
              <a:gd name="connsiteY17" fmla="*/ 216023 h 742765"/>
              <a:gd name="connsiteX18" fmla="*/ 2192785 w 3653484"/>
              <a:gd name="connsiteY18" fmla="*/ 245616 h 742765"/>
              <a:gd name="connsiteX19" fmla="*/ 2213499 w 3653484"/>
              <a:gd name="connsiteY19" fmla="*/ 298881 h 742765"/>
              <a:gd name="connsiteX20" fmla="*/ 2305235 w 3653484"/>
              <a:gd name="connsiteY20" fmla="*/ 290003 h 742765"/>
              <a:gd name="connsiteX21" fmla="*/ 2382174 w 3653484"/>
              <a:gd name="connsiteY21" fmla="*/ 337350 h 742765"/>
              <a:gd name="connsiteX22" fmla="*/ 2636667 w 3653484"/>
              <a:gd name="connsiteY22" fmla="*/ 355107 h 742765"/>
              <a:gd name="connsiteX23" fmla="*/ 2944427 w 3653484"/>
              <a:gd name="connsiteY23" fmla="*/ 313677 h 742765"/>
              <a:gd name="connsiteX24" fmla="*/ 3071674 w 3653484"/>
              <a:gd name="connsiteY24" fmla="*/ 298881 h 742765"/>
              <a:gd name="connsiteX25" fmla="*/ 3438618 w 3653484"/>
              <a:gd name="connsiteY25" fmla="*/ 284085 h 742765"/>
              <a:gd name="connsiteX26" fmla="*/ 3653484 w 3653484"/>
              <a:gd name="connsiteY26" fmla="*/ 247926 h 742765"/>
              <a:gd name="connsiteX0" fmla="*/ 0 w 3653484"/>
              <a:gd name="connsiteY0" fmla="*/ 742765 h 742765"/>
              <a:gd name="connsiteX1" fmla="*/ 41429 w 3653484"/>
              <a:gd name="connsiteY1" fmla="*/ 659907 h 742765"/>
              <a:gd name="connsiteX2" fmla="*/ 94695 w 3653484"/>
              <a:gd name="connsiteY2" fmla="*/ 337351 h 742765"/>
              <a:gd name="connsiteX3" fmla="*/ 192350 w 3653484"/>
              <a:gd name="connsiteY3" fmla="*/ 97654 h 742765"/>
              <a:gd name="connsiteX4" fmla="*/ 343271 w 3653484"/>
              <a:gd name="connsiteY4" fmla="*/ 32551 h 742765"/>
              <a:gd name="connsiteX5" fmla="*/ 503068 w 3653484"/>
              <a:gd name="connsiteY5" fmla="*/ 0 h 742765"/>
              <a:gd name="connsiteX6" fmla="*/ 597764 w 3653484"/>
              <a:gd name="connsiteY6" fmla="*/ 17756 h 742765"/>
              <a:gd name="connsiteX7" fmla="*/ 707255 w 3653484"/>
              <a:gd name="connsiteY7" fmla="*/ 85818 h 742765"/>
              <a:gd name="connsiteX8" fmla="*/ 858175 w 3653484"/>
              <a:gd name="connsiteY8" fmla="*/ 76940 h 742765"/>
              <a:gd name="connsiteX9" fmla="*/ 1065321 w 3653484"/>
              <a:gd name="connsiteY9" fmla="*/ 59184 h 742765"/>
              <a:gd name="connsiteX10" fmla="*/ 1219199 w 3653484"/>
              <a:gd name="connsiteY10" fmla="*/ 41429 h 742765"/>
              <a:gd name="connsiteX11" fmla="*/ 1417468 w 3653484"/>
              <a:gd name="connsiteY11" fmla="*/ 11837 h 742765"/>
              <a:gd name="connsiteX12" fmla="*/ 1574308 w 3653484"/>
              <a:gd name="connsiteY12" fmla="*/ 5919 h 742765"/>
              <a:gd name="connsiteX13" fmla="*/ 1769617 w 3653484"/>
              <a:gd name="connsiteY13" fmla="*/ 5919 h 742765"/>
              <a:gd name="connsiteX14" fmla="*/ 1882066 w 3653484"/>
              <a:gd name="connsiteY14" fmla="*/ 8877 h 742765"/>
              <a:gd name="connsiteX15" fmla="*/ 2044824 w 3653484"/>
              <a:gd name="connsiteY15" fmla="*/ 65104 h 742765"/>
              <a:gd name="connsiteX16" fmla="*/ 2071458 w 3653484"/>
              <a:gd name="connsiteY16" fmla="*/ 216023 h 742765"/>
              <a:gd name="connsiteX17" fmla="*/ 2192785 w 3653484"/>
              <a:gd name="connsiteY17" fmla="*/ 245616 h 742765"/>
              <a:gd name="connsiteX18" fmla="*/ 2213499 w 3653484"/>
              <a:gd name="connsiteY18" fmla="*/ 298881 h 742765"/>
              <a:gd name="connsiteX19" fmla="*/ 2305235 w 3653484"/>
              <a:gd name="connsiteY19" fmla="*/ 290003 h 742765"/>
              <a:gd name="connsiteX20" fmla="*/ 2382174 w 3653484"/>
              <a:gd name="connsiteY20" fmla="*/ 337350 h 742765"/>
              <a:gd name="connsiteX21" fmla="*/ 2636667 w 3653484"/>
              <a:gd name="connsiteY21" fmla="*/ 355107 h 742765"/>
              <a:gd name="connsiteX22" fmla="*/ 2944427 w 3653484"/>
              <a:gd name="connsiteY22" fmla="*/ 313677 h 742765"/>
              <a:gd name="connsiteX23" fmla="*/ 3071674 w 3653484"/>
              <a:gd name="connsiteY23" fmla="*/ 298881 h 742765"/>
              <a:gd name="connsiteX24" fmla="*/ 3438618 w 3653484"/>
              <a:gd name="connsiteY24" fmla="*/ 284085 h 742765"/>
              <a:gd name="connsiteX25" fmla="*/ 3653484 w 3653484"/>
              <a:gd name="connsiteY25" fmla="*/ 247926 h 742765"/>
              <a:gd name="connsiteX0" fmla="*/ 0 w 3653484"/>
              <a:gd name="connsiteY0" fmla="*/ 742765 h 742765"/>
              <a:gd name="connsiteX1" fmla="*/ 94695 w 3653484"/>
              <a:gd name="connsiteY1" fmla="*/ 337351 h 742765"/>
              <a:gd name="connsiteX2" fmla="*/ 192350 w 3653484"/>
              <a:gd name="connsiteY2" fmla="*/ 97654 h 742765"/>
              <a:gd name="connsiteX3" fmla="*/ 343271 w 3653484"/>
              <a:gd name="connsiteY3" fmla="*/ 32551 h 742765"/>
              <a:gd name="connsiteX4" fmla="*/ 503068 w 3653484"/>
              <a:gd name="connsiteY4" fmla="*/ 0 h 742765"/>
              <a:gd name="connsiteX5" fmla="*/ 597764 w 3653484"/>
              <a:gd name="connsiteY5" fmla="*/ 17756 h 742765"/>
              <a:gd name="connsiteX6" fmla="*/ 707255 w 3653484"/>
              <a:gd name="connsiteY6" fmla="*/ 85818 h 742765"/>
              <a:gd name="connsiteX7" fmla="*/ 858175 w 3653484"/>
              <a:gd name="connsiteY7" fmla="*/ 76940 h 742765"/>
              <a:gd name="connsiteX8" fmla="*/ 1065321 w 3653484"/>
              <a:gd name="connsiteY8" fmla="*/ 59184 h 742765"/>
              <a:gd name="connsiteX9" fmla="*/ 1219199 w 3653484"/>
              <a:gd name="connsiteY9" fmla="*/ 41429 h 742765"/>
              <a:gd name="connsiteX10" fmla="*/ 1417468 w 3653484"/>
              <a:gd name="connsiteY10" fmla="*/ 11837 h 742765"/>
              <a:gd name="connsiteX11" fmla="*/ 1574308 w 3653484"/>
              <a:gd name="connsiteY11" fmla="*/ 5919 h 742765"/>
              <a:gd name="connsiteX12" fmla="*/ 1769617 w 3653484"/>
              <a:gd name="connsiteY12" fmla="*/ 5919 h 742765"/>
              <a:gd name="connsiteX13" fmla="*/ 1882066 w 3653484"/>
              <a:gd name="connsiteY13" fmla="*/ 8877 h 742765"/>
              <a:gd name="connsiteX14" fmla="*/ 2044824 w 3653484"/>
              <a:gd name="connsiteY14" fmla="*/ 65104 h 742765"/>
              <a:gd name="connsiteX15" fmla="*/ 2071458 w 3653484"/>
              <a:gd name="connsiteY15" fmla="*/ 216023 h 742765"/>
              <a:gd name="connsiteX16" fmla="*/ 2192785 w 3653484"/>
              <a:gd name="connsiteY16" fmla="*/ 245616 h 742765"/>
              <a:gd name="connsiteX17" fmla="*/ 2213499 w 3653484"/>
              <a:gd name="connsiteY17" fmla="*/ 298881 h 742765"/>
              <a:gd name="connsiteX18" fmla="*/ 2305235 w 3653484"/>
              <a:gd name="connsiteY18" fmla="*/ 290003 h 742765"/>
              <a:gd name="connsiteX19" fmla="*/ 2382174 w 3653484"/>
              <a:gd name="connsiteY19" fmla="*/ 337350 h 742765"/>
              <a:gd name="connsiteX20" fmla="*/ 2636667 w 3653484"/>
              <a:gd name="connsiteY20" fmla="*/ 355107 h 742765"/>
              <a:gd name="connsiteX21" fmla="*/ 2944427 w 3653484"/>
              <a:gd name="connsiteY21" fmla="*/ 313677 h 742765"/>
              <a:gd name="connsiteX22" fmla="*/ 3071674 w 3653484"/>
              <a:gd name="connsiteY22" fmla="*/ 298881 h 742765"/>
              <a:gd name="connsiteX23" fmla="*/ 3438618 w 3653484"/>
              <a:gd name="connsiteY23" fmla="*/ 284085 h 742765"/>
              <a:gd name="connsiteX24" fmla="*/ 3653484 w 3653484"/>
              <a:gd name="connsiteY24" fmla="*/ 247926 h 742765"/>
              <a:gd name="connsiteX0" fmla="*/ 0 w 3597259"/>
              <a:gd name="connsiteY0" fmla="*/ 449802 h 449802"/>
              <a:gd name="connsiteX1" fmla="*/ 38470 w 3597259"/>
              <a:gd name="connsiteY1" fmla="*/ 337351 h 449802"/>
              <a:gd name="connsiteX2" fmla="*/ 136125 w 3597259"/>
              <a:gd name="connsiteY2" fmla="*/ 97654 h 449802"/>
              <a:gd name="connsiteX3" fmla="*/ 287046 w 3597259"/>
              <a:gd name="connsiteY3" fmla="*/ 32551 h 449802"/>
              <a:gd name="connsiteX4" fmla="*/ 446843 w 3597259"/>
              <a:gd name="connsiteY4" fmla="*/ 0 h 449802"/>
              <a:gd name="connsiteX5" fmla="*/ 541539 w 3597259"/>
              <a:gd name="connsiteY5" fmla="*/ 17756 h 449802"/>
              <a:gd name="connsiteX6" fmla="*/ 651030 w 3597259"/>
              <a:gd name="connsiteY6" fmla="*/ 85818 h 449802"/>
              <a:gd name="connsiteX7" fmla="*/ 801950 w 3597259"/>
              <a:gd name="connsiteY7" fmla="*/ 76940 h 449802"/>
              <a:gd name="connsiteX8" fmla="*/ 1009096 w 3597259"/>
              <a:gd name="connsiteY8" fmla="*/ 59184 h 449802"/>
              <a:gd name="connsiteX9" fmla="*/ 1162974 w 3597259"/>
              <a:gd name="connsiteY9" fmla="*/ 41429 h 449802"/>
              <a:gd name="connsiteX10" fmla="*/ 1361243 w 3597259"/>
              <a:gd name="connsiteY10" fmla="*/ 11837 h 449802"/>
              <a:gd name="connsiteX11" fmla="*/ 1518083 w 3597259"/>
              <a:gd name="connsiteY11" fmla="*/ 5919 h 449802"/>
              <a:gd name="connsiteX12" fmla="*/ 1713392 w 3597259"/>
              <a:gd name="connsiteY12" fmla="*/ 5919 h 449802"/>
              <a:gd name="connsiteX13" fmla="*/ 1825841 w 3597259"/>
              <a:gd name="connsiteY13" fmla="*/ 8877 h 449802"/>
              <a:gd name="connsiteX14" fmla="*/ 1988599 w 3597259"/>
              <a:gd name="connsiteY14" fmla="*/ 65104 h 449802"/>
              <a:gd name="connsiteX15" fmla="*/ 2015233 w 3597259"/>
              <a:gd name="connsiteY15" fmla="*/ 216023 h 449802"/>
              <a:gd name="connsiteX16" fmla="*/ 2136560 w 3597259"/>
              <a:gd name="connsiteY16" fmla="*/ 245616 h 449802"/>
              <a:gd name="connsiteX17" fmla="*/ 2157274 w 3597259"/>
              <a:gd name="connsiteY17" fmla="*/ 298881 h 449802"/>
              <a:gd name="connsiteX18" fmla="*/ 2249010 w 3597259"/>
              <a:gd name="connsiteY18" fmla="*/ 290003 h 449802"/>
              <a:gd name="connsiteX19" fmla="*/ 2325949 w 3597259"/>
              <a:gd name="connsiteY19" fmla="*/ 337350 h 449802"/>
              <a:gd name="connsiteX20" fmla="*/ 2580442 w 3597259"/>
              <a:gd name="connsiteY20" fmla="*/ 355107 h 449802"/>
              <a:gd name="connsiteX21" fmla="*/ 2888202 w 3597259"/>
              <a:gd name="connsiteY21" fmla="*/ 313677 h 449802"/>
              <a:gd name="connsiteX22" fmla="*/ 3015449 w 3597259"/>
              <a:gd name="connsiteY22" fmla="*/ 298881 h 449802"/>
              <a:gd name="connsiteX23" fmla="*/ 3382393 w 3597259"/>
              <a:gd name="connsiteY23" fmla="*/ 284085 h 449802"/>
              <a:gd name="connsiteX24" fmla="*/ 3597259 w 3597259"/>
              <a:gd name="connsiteY24" fmla="*/ 247926 h 449802"/>
              <a:gd name="connsiteX0" fmla="*/ 0 w 3597259"/>
              <a:gd name="connsiteY0" fmla="*/ 449802 h 449802"/>
              <a:gd name="connsiteX1" fmla="*/ 38470 w 3597259"/>
              <a:gd name="connsiteY1" fmla="*/ 337351 h 449802"/>
              <a:gd name="connsiteX2" fmla="*/ 136125 w 3597259"/>
              <a:gd name="connsiteY2" fmla="*/ 97654 h 449802"/>
              <a:gd name="connsiteX3" fmla="*/ 287046 w 3597259"/>
              <a:gd name="connsiteY3" fmla="*/ 32551 h 449802"/>
              <a:gd name="connsiteX4" fmla="*/ 446843 w 3597259"/>
              <a:gd name="connsiteY4" fmla="*/ 0 h 449802"/>
              <a:gd name="connsiteX5" fmla="*/ 541539 w 3597259"/>
              <a:gd name="connsiteY5" fmla="*/ 17756 h 449802"/>
              <a:gd name="connsiteX6" fmla="*/ 651030 w 3597259"/>
              <a:gd name="connsiteY6" fmla="*/ 85818 h 449802"/>
              <a:gd name="connsiteX7" fmla="*/ 801950 w 3597259"/>
              <a:gd name="connsiteY7" fmla="*/ 76940 h 449802"/>
              <a:gd name="connsiteX8" fmla="*/ 1009096 w 3597259"/>
              <a:gd name="connsiteY8" fmla="*/ 59184 h 449802"/>
              <a:gd name="connsiteX9" fmla="*/ 1162974 w 3597259"/>
              <a:gd name="connsiteY9" fmla="*/ 41429 h 449802"/>
              <a:gd name="connsiteX10" fmla="*/ 1361243 w 3597259"/>
              <a:gd name="connsiteY10" fmla="*/ 11837 h 449802"/>
              <a:gd name="connsiteX11" fmla="*/ 1518083 w 3597259"/>
              <a:gd name="connsiteY11" fmla="*/ 5919 h 449802"/>
              <a:gd name="connsiteX12" fmla="*/ 1713392 w 3597259"/>
              <a:gd name="connsiteY12" fmla="*/ 5919 h 449802"/>
              <a:gd name="connsiteX13" fmla="*/ 1825841 w 3597259"/>
              <a:gd name="connsiteY13" fmla="*/ 8877 h 449802"/>
              <a:gd name="connsiteX14" fmla="*/ 1988599 w 3597259"/>
              <a:gd name="connsiteY14" fmla="*/ 65104 h 449802"/>
              <a:gd name="connsiteX15" fmla="*/ 2015233 w 3597259"/>
              <a:gd name="connsiteY15" fmla="*/ 216023 h 449802"/>
              <a:gd name="connsiteX16" fmla="*/ 2136560 w 3597259"/>
              <a:gd name="connsiteY16" fmla="*/ 245616 h 449802"/>
              <a:gd name="connsiteX17" fmla="*/ 2157274 w 3597259"/>
              <a:gd name="connsiteY17" fmla="*/ 298881 h 449802"/>
              <a:gd name="connsiteX18" fmla="*/ 2249010 w 3597259"/>
              <a:gd name="connsiteY18" fmla="*/ 290003 h 449802"/>
              <a:gd name="connsiteX19" fmla="*/ 2325949 w 3597259"/>
              <a:gd name="connsiteY19" fmla="*/ 337350 h 449802"/>
              <a:gd name="connsiteX20" fmla="*/ 2580442 w 3597259"/>
              <a:gd name="connsiteY20" fmla="*/ 355107 h 449802"/>
              <a:gd name="connsiteX21" fmla="*/ 2888202 w 3597259"/>
              <a:gd name="connsiteY21" fmla="*/ 313677 h 449802"/>
              <a:gd name="connsiteX22" fmla="*/ 3015449 w 3597259"/>
              <a:gd name="connsiteY22" fmla="*/ 298881 h 449802"/>
              <a:gd name="connsiteX23" fmla="*/ 3382393 w 3597259"/>
              <a:gd name="connsiteY23" fmla="*/ 284085 h 449802"/>
              <a:gd name="connsiteX24" fmla="*/ 3597259 w 3597259"/>
              <a:gd name="connsiteY24" fmla="*/ 247926 h 449802"/>
              <a:gd name="connsiteX0" fmla="*/ 0 w 3585422"/>
              <a:gd name="connsiteY0" fmla="*/ 423169 h 423169"/>
              <a:gd name="connsiteX1" fmla="*/ 26633 w 3585422"/>
              <a:gd name="connsiteY1" fmla="*/ 337351 h 423169"/>
              <a:gd name="connsiteX2" fmla="*/ 124288 w 3585422"/>
              <a:gd name="connsiteY2" fmla="*/ 97654 h 423169"/>
              <a:gd name="connsiteX3" fmla="*/ 275209 w 3585422"/>
              <a:gd name="connsiteY3" fmla="*/ 32551 h 423169"/>
              <a:gd name="connsiteX4" fmla="*/ 435006 w 3585422"/>
              <a:gd name="connsiteY4" fmla="*/ 0 h 423169"/>
              <a:gd name="connsiteX5" fmla="*/ 529702 w 3585422"/>
              <a:gd name="connsiteY5" fmla="*/ 17756 h 423169"/>
              <a:gd name="connsiteX6" fmla="*/ 639193 w 3585422"/>
              <a:gd name="connsiteY6" fmla="*/ 85818 h 423169"/>
              <a:gd name="connsiteX7" fmla="*/ 790113 w 3585422"/>
              <a:gd name="connsiteY7" fmla="*/ 76940 h 423169"/>
              <a:gd name="connsiteX8" fmla="*/ 997259 w 3585422"/>
              <a:gd name="connsiteY8" fmla="*/ 59184 h 423169"/>
              <a:gd name="connsiteX9" fmla="*/ 1151137 w 3585422"/>
              <a:gd name="connsiteY9" fmla="*/ 41429 h 423169"/>
              <a:gd name="connsiteX10" fmla="*/ 1349406 w 3585422"/>
              <a:gd name="connsiteY10" fmla="*/ 11837 h 423169"/>
              <a:gd name="connsiteX11" fmla="*/ 1506246 w 3585422"/>
              <a:gd name="connsiteY11" fmla="*/ 5919 h 423169"/>
              <a:gd name="connsiteX12" fmla="*/ 1701555 w 3585422"/>
              <a:gd name="connsiteY12" fmla="*/ 5919 h 423169"/>
              <a:gd name="connsiteX13" fmla="*/ 1814004 w 3585422"/>
              <a:gd name="connsiteY13" fmla="*/ 8877 h 423169"/>
              <a:gd name="connsiteX14" fmla="*/ 1976762 w 3585422"/>
              <a:gd name="connsiteY14" fmla="*/ 65104 h 423169"/>
              <a:gd name="connsiteX15" fmla="*/ 2003396 w 3585422"/>
              <a:gd name="connsiteY15" fmla="*/ 216023 h 423169"/>
              <a:gd name="connsiteX16" fmla="*/ 2124723 w 3585422"/>
              <a:gd name="connsiteY16" fmla="*/ 245616 h 423169"/>
              <a:gd name="connsiteX17" fmla="*/ 2145437 w 3585422"/>
              <a:gd name="connsiteY17" fmla="*/ 298881 h 423169"/>
              <a:gd name="connsiteX18" fmla="*/ 2237173 w 3585422"/>
              <a:gd name="connsiteY18" fmla="*/ 290003 h 423169"/>
              <a:gd name="connsiteX19" fmla="*/ 2314112 w 3585422"/>
              <a:gd name="connsiteY19" fmla="*/ 337350 h 423169"/>
              <a:gd name="connsiteX20" fmla="*/ 2568605 w 3585422"/>
              <a:gd name="connsiteY20" fmla="*/ 355107 h 423169"/>
              <a:gd name="connsiteX21" fmla="*/ 2876365 w 3585422"/>
              <a:gd name="connsiteY21" fmla="*/ 313677 h 423169"/>
              <a:gd name="connsiteX22" fmla="*/ 3003612 w 3585422"/>
              <a:gd name="connsiteY22" fmla="*/ 298881 h 423169"/>
              <a:gd name="connsiteX23" fmla="*/ 3370556 w 3585422"/>
              <a:gd name="connsiteY23" fmla="*/ 284085 h 423169"/>
              <a:gd name="connsiteX24" fmla="*/ 3585422 w 3585422"/>
              <a:gd name="connsiteY24" fmla="*/ 247926 h 423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585422" h="423169">
                <a:moveTo>
                  <a:pt x="0" y="423169"/>
                </a:moveTo>
                <a:cubicBezTo>
                  <a:pt x="18741" y="353134"/>
                  <a:pt x="13810" y="374835"/>
                  <a:pt x="26633" y="337351"/>
                </a:cubicBezTo>
                <a:cubicBezTo>
                  <a:pt x="72994" y="223914"/>
                  <a:pt x="66090" y="205172"/>
                  <a:pt x="124288" y="97654"/>
                </a:cubicBezTo>
                <a:cubicBezTo>
                  <a:pt x="130207" y="36497"/>
                  <a:pt x="242657" y="22686"/>
                  <a:pt x="275209" y="32551"/>
                </a:cubicBezTo>
                <a:lnTo>
                  <a:pt x="435006" y="0"/>
                </a:lnTo>
                <a:lnTo>
                  <a:pt x="529702" y="17756"/>
                </a:lnTo>
                <a:lnTo>
                  <a:pt x="639193" y="85818"/>
                </a:lnTo>
                <a:lnTo>
                  <a:pt x="790113" y="76940"/>
                </a:lnTo>
                <a:lnTo>
                  <a:pt x="997259" y="59184"/>
                </a:lnTo>
                <a:cubicBezTo>
                  <a:pt x="1087022" y="59184"/>
                  <a:pt x="1099844" y="47347"/>
                  <a:pt x="1151137" y="41429"/>
                </a:cubicBezTo>
                <a:lnTo>
                  <a:pt x="1349406" y="11837"/>
                </a:lnTo>
                <a:lnTo>
                  <a:pt x="1506246" y="5919"/>
                </a:lnTo>
                <a:lnTo>
                  <a:pt x="1701555" y="5919"/>
                </a:lnTo>
                <a:cubicBezTo>
                  <a:pt x="1750876" y="17755"/>
                  <a:pt x="1803154" y="-2960"/>
                  <a:pt x="1814004" y="8877"/>
                </a:cubicBezTo>
                <a:cubicBezTo>
                  <a:pt x="1959992" y="23673"/>
                  <a:pt x="1975776" y="62145"/>
                  <a:pt x="1976762" y="65104"/>
                </a:cubicBezTo>
                <a:cubicBezTo>
                  <a:pt x="1977748" y="108506"/>
                  <a:pt x="2002410" y="172621"/>
                  <a:pt x="2003396" y="216023"/>
                </a:cubicBezTo>
                <a:cubicBezTo>
                  <a:pt x="2061594" y="223914"/>
                  <a:pt x="2102035" y="219970"/>
                  <a:pt x="2124723" y="245616"/>
                </a:cubicBezTo>
                <a:lnTo>
                  <a:pt x="2145437" y="298881"/>
                </a:lnTo>
                <a:lnTo>
                  <a:pt x="2237173" y="290003"/>
                </a:lnTo>
                <a:lnTo>
                  <a:pt x="2314112" y="337350"/>
                </a:lnTo>
                <a:cubicBezTo>
                  <a:pt x="2493638" y="360037"/>
                  <a:pt x="2383161" y="338338"/>
                  <a:pt x="2568605" y="355107"/>
                </a:cubicBezTo>
                <a:lnTo>
                  <a:pt x="2876365" y="313677"/>
                </a:lnTo>
                <a:lnTo>
                  <a:pt x="3003612" y="298881"/>
                </a:lnTo>
                <a:cubicBezTo>
                  <a:pt x="3223581" y="276194"/>
                  <a:pt x="3156506" y="274220"/>
                  <a:pt x="3370556" y="284085"/>
                </a:cubicBezTo>
                <a:cubicBezTo>
                  <a:pt x="3402121" y="285071"/>
                  <a:pt x="3553857" y="246940"/>
                  <a:pt x="3585422" y="247926"/>
                </a:cubicBez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91" name="Freeform: Shape 190">
            <a:extLst>
              <a:ext uri="{FF2B5EF4-FFF2-40B4-BE49-F238E27FC236}">
                <a16:creationId xmlns:a16="http://schemas.microsoft.com/office/drawing/2014/main" id="{3B9BBBF3-CB0F-4BD1-AC4C-33F10EA3F5BD}"/>
              </a:ext>
            </a:extLst>
          </p:cNvPr>
          <p:cNvSpPr/>
          <p:nvPr/>
        </p:nvSpPr>
        <p:spPr>
          <a:xfrm>
            <a:off x="8603267" y="3416704"/>
            <a:ext cx="1804040" cy="159983"/>
          </a:xfrm>
          <a:custGeom>
            <a:avLst/>
            <a:gdLst>
              <a:gd name="connsiteX0" fmla="*/ 0 w 1845469"/>
              <a:gd name="connsiteY0" fmla="*/ 133350 h 133350"/>
              <a:gd name="connsiteX1" fmla="*/ 245269 w 1845469"/>
              <a:gd name="connsiteY1" fmla="*/ 116681 h 133350"/>
              <a:gd name="connsiteX2" fmla="*/ 378619 w 1845469"/>
              <a:gd name="connsiteY2" fmla="*/ 104775 h 133350"/>
              <a:gd name="connsiteX3" fmla="*/ 671513 w 1845469"/>
              <a:gd name="connsiteY3" fmla="*/ 109538 h 133350"/>
              <a:gd name="connsiteX4" fmla="*/ 692944 w 1845469"/>
              <a:gd name="connsiteY4" fmla="*/ 111919 h 133350"/>
              <a:gd name="connsiteX5" fmla="*/ 883444 w 1845469"/>
              <a:gd name="connsiteY5" fmla="*/ 102394 h 133350"/>
              <a:gd name="connsiteX6" fmla="*/ 1042988 w 1845469"/>
              <a:gd name="connsiteY6" fmla="*/ 78581 h 133350"/>
              <a:gd name="connsiteX7" fmla="*/ 1162050 w 1845469"/>
              <a:gd name="connsiteY7" fmla="*/ 71438 h 133350"/>
              <a:gd name="connsiteX8" fmla="*/ 1283494 w 1845469"/>
              <a:gd name="connsiteY8" fmla="*/ 66675 h 133350"/>
              <a:gd name="connsiteX9" fmla="*/ 1509713 w 1845469"/>
              <a:gd name="connsiteY9" fmla="*/ 26194 h 133350"/>
              <a:gd name="connsiteX10" fmla="*/ 1678781 w 1845469"/>
              <a:gd name="connsiteY10" fmla="*/ 0 h 133350"/>
              <a:gd name="connsiteX11" fmla="*/ 1845469 w 1845469"/>
              <a:gd name="connsiteY11" fmla="*/ 0 h 133350"/>
              <a:gd name="connsiteX0" fmla="*/ 0 w 1845469"/>
              <a:gd name="connsiteY0" fmla="*/ 133350 h 133350"/>
              <a:gd name="connsiteX1" fmla="*/ 245269 w 1845469"/>
              <a:gd name="connsiteY1" fmla="*/ 116681 h 133350"/>
              <a:gd name="connsiteX2" fmla="*/ 378619 w 1845469"/>
              <a:gd name="connsiteY2" fmla="*/ 104775 h 133350"/>
              <a:gd name="connsiteX3" fmla="*/ 671513 w 1845469"/>
              <a:gd name="connsiteY3" fmla="*/ 109538 h 133350"/>
              <a:gd name="connsiteX4" fmla="*/ 692944 w 1845469"/>
              <a:gd name="connsiteY4" fmla="*/ 111919 h 133350"/>
              <a:gd name="connsiteX5" fmla="*/ 883444 w 1845469"/>
              <a:gd name="connsiteY5" fmla="*/ 102394 h 133350"/>
              <a:gd name="connsiteX6" fmla="*/ 1045947 w 1845469"/>
              <a:gd name="connsiteY6" fmla="*/ 46029 h 133350"/>
              <a:gd name="connsiteX7" fmla="*/ 1162050 w 1845469"/>
              <a:gd name="connsiteY7" fmla="*/ 71438 h 133350"/>
              <a:gd name="connsiteX8" fmla="*/ 1283494 w 1845469"/>
              <a:gd name="connsiteY8" fmla="*/ 66675 h 133350"/>
              <a:gd name="connsiteX9" fmla="*/ 1509713 w 1845469"/>
              <a:gd name="connsiteY9" fmla="*/ 26194 h 133350"/>
              <a:gd name="connsiteX10" fmla="*/ 1678781 w 1845469"/>
              <a:gd name="connsiteY10" fmla="*/ 0 h 133350"/>
              <a:gd name="connsiteX11" fmla="*/ 1845469 w 1845469"/>
              <a:gd name="connsiteY11" fmla="*/ 0 h 133350"/>
              <a:gd name="connsiteX0" fmla="*/ 0 w 1845469"/>
              <a:gd name="connsiteY0" fmla="*/ 133350 h 133350"/>
              <a:gd name="connsiteX1" fmla="*/ 245269 w 1845469"/>
              <a:gd name="connsiteY1" fmla="*/ 116681 h 133350"/>
              <a:gd name="connsiteX2" fmla="*/ 378619 w 1845469"/>
              <a:gd name="connsiteY2" fmla="*/ 104775 h 133350"/>
              <a:gd name="connsiteX3" fmla="*/ 671513 w 1845469"/>
              <a:gd name="connsiteY3" fmla="*/ 109538 h 133350"/>
              <a:gd name="connsiteX4" fmla="*/ 692944 w 1845469"/>
              <a:gd name="connsiteY4" fmla="*/ 111919 h 133350"/>
              <a:gd name="connsiteX5" fmla="*/ 883444 w 1845469"/>
              <a:gd name="connsiteY5" fmla="*/ 102394 h 133350"/>
              <a:gd name="connsiteX6" fmla="*/ 1045947 w 1845469"/>
              <a:gd name="connsiteY6" fmla="*/ 46029 h 133350"/>
              <a:gd name="connsiteX7" fmla="*/ 1200520 w 1845469"/>
              <a:gd name="connsiteY7" fmla="*/ 30009 h 133350"/>
              <a:gd name="connsiteX8" fmla="*/ 1283494 w 1845469"/>
              <a:gd name="connsiteY8" fmla="*/ 66675 h 133350"/>
              <a:gd name="connsiteX9" fmla="*/ 1509713 w 1845469"/>
              <a:gd name="connsiteY9" fmla="*/ 26194 h 133350"/>
              <a:gd name="connsiteX10" fmla="*/ 1678781 w 1845469"/>
              <a:gd name="connsiteY10" fmla="*/ 0 h 133350"/>
              <a:gd name="connsiteX11" fmla="*/ 1845469 w 1845469"/>
              <a:gd name="connsiteY11" fmla="*/ 0 h 133350"/>
              <a:gd name="connsiteX0" fmla="*/ 0 w 1845469"/>
              <a:gd name="connsiteY0" fmla="*/ 133350 h 133350"/>
              <a:gd name="connsiteX1" fmla="*/ 245269 w 1845469"/>
              <a:gd name="connsiteY1" fmla="*/ 116681 h 133350"/>
              <a:gd name="connsiteX2" fmla="*/ 378619 w 1845469"/>
              <a:gd name="connsiteY2" fmla="*/ 104775 h 133350"/>
              <a:gd name="connsiteX3" fmla="*/ 671513 w 1845469"/>
              <a:gd name="connsiteY3" fmla="*/ 109538 h 133350"/>
              <a:gd name="connsiteX4" fmla="*/ 692944 w 1845469"/>
              <a:gd name="connsiteY4" fmla="*/ 111919 h 133350"/>
              <a:gd name="connsiteX5" fmla="*/ 883444 w 1845469"/>
              <a:gd name="connsiteY5" fmla="*/ 102394 h 133350"/>
              <a:gd name="connsiteX6" fmla="*/ 1045947 w 1845469"/>
              <a:gd name="connsiteY6" fmla="*/ 46029 h 133350"/>
              <a:gd name="connsiteX7" fmla="*/ 1200520 w 1845469"/>
              <a:gd name="connsiteY7" fmla="*/ 30009 h 133350"/>
              <a:gd name="connsiteX8" fmla="*/ 1366352 w 1845469"/>
              <a:gd name="connsiteY8" fmla="*/ 28205 h 133350"/>
              <a:gd name="connsiteX9" fmla="*/ 1509713 w 1845469"/>
              <a:gd name="connsiteY9" fmla="*/ 26194 h 133350"/>
              <a:gd name="connsiteX10" fmla="*/ 1678781 w 1845469"/>
              <a:gd name="connsiteY10" fmla="*/ 0 h 133350"/>
              <a:gd name="connsiteX11" fmla="*/ 1845469 w 1845469"/>
              <a:gd name="connsiteY11" fmla="*/ 0 h 133350"/>
              <a:gd name="connsiteX0" fmla="*/ 0 w 1845469"/>
              <a:gd name="connsiteY0" fmla="*/ 133350 h 133350"/>
              <a:gd name="connsiteX1" fmla="*/ 245269 w 1845469"/>
              <a:gd name="connsiteY1" fmla="*/ 116681 h 133350"/>
              <a:gd name="connsiteX2" fmla="*/ 378619 w 1845469"/>
              <a:gd name="connsiteY2" fmla="*/ 104775 h 133350"/>
              <a:gd name="connsiteX3" fmla="*/ 671513 w 1845469"/>
              <a:gd name="connsiteY3" fmla="*/ 109538 h 133350"/>
              <a:gd name="connsiteX4" fmla="*/ 692944 w 1845469"/>
              <a:gd name="connsiteY4" fmla="*/ 111919 h 133350"/>
              <a:gd name="connsiteX5" fmla="*/ 883444 w 1845469"/>
              <a:gd name="connsiteY5" fmla="*/ 102394 h 133350"/>
              <a:gd name="connsiteX6" fmla="*/ 1045947 w 1845469"/>
              <a:gd name="connsiteY6" fmla="*/ 46029 h 133350"/>
              <a:gd name="connsiteX7" fmla="*/ 1197561 w 1845469"/>
              <a:gd name="connsiteY7" fmla="*/ 35927 h 133350"/>
              <a:gd name="connsiteX8" fmla="*/ 1366352 w 1845469"/>
              <a:gd name="connsiteY8" fmla="*/ 28205 h 133350"/>
              <a:gd name="connsiteX9" fmla="*/ 1509713 w 1845469"/>
              <a:gd name="connsiteY9" fmla="*/ 26194 h 133350"/>
              <a:gd name="connsiteX10" fmla="*/ 1678781 w 1845469"/>
              <a:gd name="connsiteY10" fmla="*/ 0 h 133350"/>
              <a:gd name="connsiteX11" fmla="*/ 1845469 w 1845469"/>
              <a:gd name="connsiteY11" fmla="*/ 0 h 133350"/>
              <a:gd name="connsiteX0" fmla="*/ 0 w 1845469"/>
              <a:gd name="connsiteY0" fmla="*/ 133350 h 133350"/>
              <a:gd name="connsiteX1" fmla="*/ 245269 w 1845469"/>
              <a:gd name="connsiteY1" fmla="*/ 116681 h 133350"/>
              <a:gd name="connsiteX2" fmla="*/ 378619 w 1845469"/>
              <a:gd name="connsiteY2" fmla="*/ 104775 h 133350"/>
              <a:gd name="connsiteX3" fmla="*/ 671513 w 1845469"/>
              <a:gd name="connsiteY3" fmla="*/ 109538 h 133350"/>
              <a:gd name="connsiteX4" fmla="*/ 692944 w 1845469"/>
              <a:gd name="connsiteY4" fmla="*/ 111919 h 133350"/>
              <a:gd name="connsiteX5" fmla="*/ 883444 w 1845469"/>
              <a:gd name="connsiteY5" fmla="*/ 102394 h 133350"/>
              <a:gd name="connsiteX6" fmla="*/ 1042987 w 1845469"/>
              <a:gd name="connsiteY6" fmla="*/ 46029 h 133350"/>
              <a:gd name="connsiteX7" fmla="*/ 1197561 w 1845469"/>
              <a:gd name="connsiteY7" fmla="*/ 35927 h 133350"/>
              <a:gd name="connsiteX8" fmla="*/ 1366352 w 1845469"/>
              <a:gd name="connsiteY8" fmla="*/ 28205 h 133350"/>
              <a:gd name="connsiteX9" fmla="*/ 1509713 w 1845469"/>
              <a:gd name="connsiteY9" fmla="*/ 26194 h 133350"/>
              <a:gd name="connsiteX10" fmla="*/ 1678781 w 1845469"/>
              <a:gd name="connsiteY10" fmla="*/ 0 h 133350"/>
              <a:gd name="connsiteX11" fmla="*/ 1845469 w 1845469"/>
              <a:gd name="connsiteY11" fmla="*/ 0 h 133350"/>
              <a:gd name="connsiteX0" fmla="*/ 0 w 1845469"/>
              <a:gd name="connsiteY0" fmla="*/ 133350 h 133350"/>
              <a:gd name="connsiteX1" fmla="*/ 245269 w 1845469"/>
              <a:gd name="connsiteY1" fmla="*/ 116681 h 133350"/>
              <a:gd name="connsiteX2" fmla="*/ 378619 w 1845469"/>
              <a:gd name="connsiteY2" fmla="*/ 104775 h 133350"/>
              <a:gd name="connsiteX3" fmla="*/ 671513 w 1845469"/>
              <a:gd name="connsiteY3" fmla="*/ 109538 h 133350"/>
              <a:gd name="connsiteX4" fmla="*/ 692944 w 1845469"/>
              <a:gd name="connsiteY4" fmla="*/ 111919 h 133350"/>
              <a:gd name="connsiteX5" fmla="*/ 877525 w 1845469"/>
              <a:gd name="connsiteY5" fmla="*/ 75761 h 133350"/>
              <a:gd name="connsiteX6" fmla="*/ 1042987 w 1845469"/>
              <a:gd name="connsiteY6" fmla="*/ 46029 h 133350"/>
              <a:gd name="connsiteX7" fmla="*/ 1197561 w 1845469"/>
              <a:gd name="connsiteY7" fmla="*/ 35927 h 133350"/>
              <a:gd name="connsiteX8" fmla="*/ 1366352 w 1845469"/>
              <a:gd name="connsiteY8" fmla="*/ 28205 h 133350"/>
              <a:gd name="connsiteX9" fmla="*/ 1509713 w 1845469"/>
              <a:gd name="connsiteY9" fmla="*/ 26194 h 133350"/>
              <a:gd name="connsiteX10" fmla="*/ 1678781 w 1845469"/>
              <a:gd name="connsiteY10" fmla="*/ 0 h 133350"/>
              <a:gd name="connsiteX11" fmla="*/ 1845469 w 1845469"/>
              <a:gd name="connsiteY11" fmla="*/ 0 h 133350"/>
              <a:gd name="connsiteX0" fmla="*/ 0 w 1845469"/>
              <a:gd name="connsiteY0" fmla="*/ 133350 h 133350"/>
              <a:gd name="connsiteX1" fmla="*/ 245269 w 1845469"/>
              <a:gd name="connsiteY1" fmla="*/ 116681 h 133350"/>
              <a:gd name="connsiteX2" fmla="*/ 378619 w 1845469"/>
              <a:gd name="connsiteY2" fmla="*/ 104775 h 133350"/>
              <a:gd name="connsiteX3" fmla="*/ 671513 w 1845469"/>
              <a:gd name="connsiteY3" fmla="*/ 109538 h 133350"/>
              <a:gd name="connsiteX4" fmla="*/ 784680 w 1845469"/>
              <a:gd name="connsiteY4" fmla="*/ 100082 h 133350"/>
              <a:gd name="connsiteX5" fmla="*/ 877525 w 1845469"/>
              <a:gd name="connsiteY5" fmla="*/ 75761 h 133350"/>
              <a:gd name="connsiteX6" fmla="*/ 1042987 w 1845469"/>
              <a:gd name="connsiteY6" fmla="*/ 46029 h 133350"/>
              <a:gd name="connsiteX7" fmla="*/ 1197561 w 1845469"/>
              <a:gd name="connsiteY7" fmla="*/ 35927 h 133350"/>
              <a:gd name="connsiteX8" fmla="*/ 1366352 w 1845469"/>
              <a:gd name="connsiteY8" fmla="*/ 28205 h 133350"/>
              <a:gd name="connsiteX9" fmla="*/ 1509713 w 1845469"/>
              <a:gd name="connsiteY9" fmla="*/ 26194 h 133350"/>
              <a:gd name="connsiteX10" fmla="*/ 1678781 w 1845469"/>
              <a:gd name="connsiteY10" fmla="*/ 0 h 133350"/>
              <a:gd name="connsiteX11" fmla="*/ 1845469 w 1845469"/>
              <a:gd name="connsiteY11" fmla="*/ 0 h 133350"/>
              <a:gd name="connsiteX0" fmla="*/ 0 w 1845469"/>
              <a:gd name="connsiteY0" fmla="*/ 133350 h 134367"/>
              <a:gd name="connsiteX1" fmla="*/ 245269 w 1845469"/>
              <a:gd name="connsiteY1" fmla="*/ 116681 h 134367"/>
              <a:gd name="connsiteX2" fmla="*/ 455559 w 1845469"/>
              <a:gd name="connsiteY2" fmla="*/ 134367 h 134367"/>
              <a:gd name="connsiteX3" fmla="*/ 671513 w 1845469"/>
              <a:gd name="connsiteY3" fmla="*/ 109538 h 134367"/>
              <a:gd name="connsiteX4" fmla="*/ 784680 w 1845469"/>
              <a:gd name="connsiteY4" fmla="*/ 100082 h 134367"/>
              <a:gd name="connsiteX5" fmla="*/ 877525 w 1845469"/>
              <a:gd name="connsiteY5" fmla="*/ 75761 h 134367"/>
              <a:gd name="connsiteX6" fmla="*/ 1042987 w 1845469"/>
              <a:gd name="connsiteY6" fmla="*/ 46029 h 134367"/>
              <a:gd name="connsiteX7" fmla="*/ 1197561 w 1845469"/>
              <a:gd name="connsiteY7" fmla="*/ 35927 h 134367"/>
              <a:gd name="connsiteX8" fmla="*/ 1366352 w 1845469"/>
              <a:gd name="connsiteY8" fmla="*/ 28205 h 134367"/>
              <a:gd name="connsiteX9" fmla="*/ 1509713 w 1845469"/>
              <a:gd name="connsiteY9" fmla="*/ 26194 h 134367"/>
              <a:gd name="connsiteX10" fmla="*/ 1678781 w 1845469"/>
              <a:gd name="connsiteY10" fmla="*/ 0 h 134367"/>
              <a:gd name="connsiteX11" fmla="*/ 1845469 w 1845469"/>
              <a:gd name="connsiteY11" fmla="*/ 0 h 134367"/>
              <a:gd name="connsiteX0" fmla="*/ 0 w 1845469"/>
              <a:gd name="connsiteY0" fmla="*/ 133350 h 134367"/>
              <a:gd name="connsiteX1" fmla="*/ 274861 w 1845469"/>
              <a:gd name="connsiteY1" fmla="*/ 131477 h 134367"/>
              <a:gd name="connsiteX2" fmla="*/ 455559 w 1845469"/>
              <a:gd name="connsiteY2" fmla="*/ 134367 h 134367"/>
              <a:gd name="connsiteX3" fmla="*/ 671513 w 1845469"/>
              <a:gd name="connsiteY3" fmla="*/ 109538 h 134367"/>
              <a:gd name="connsiteX4" fmla="*/ 784680 w 1845469"/>
              <a:gd name="connsiteY4" fmla="*/ 100082 h 134367"/>
              <a:gd name="connsiteX5" fmla="*/ 877525 w 1845469"/>
              <a:gd name="connsiteY5" fmla="*/ 75761 h 134367"/>
              <a:gd name="connsiteX6" fmla="*/ 1042987 w 1845469"/>
              <a:gd name="connsiteY6" fmla="*/ 46029 h 134367"/>
              <a:gd name="connsiteX7" fmla="*/ 1197561 w 1845469"/>
              <a:gd name="connsiteY7" fmla="*/ 35927 h 134367"/>
              <a:gd name="connsiteX8" fmla="*/ 1366352 w 1845469"/>
              <a:gd name="connsiteY8" fmla="*/ 28205 h 134367"/>
              <a:gd name="connsiteX9" fmla="*/ 1509713 w 1845469"/>
              <a:gd name="connsiteY9" fmla="*/ 26194 h 134367"/>
              <a:gd name="connsiteX10" fmla="*/ 1678781 w 1845469"/>
              <a:gd name="connsiteY10" fmla="*/ 0 h 134367"/>
              <a:gd name="connsiteX11" fmla="*/ 1845469 w 1845469"/>
              <a:gd name="connsiteY11" fmla="*/ 0 h 134367"/>
              <a:gd name="connsiteX0" fmla="*/ 0 w 1804040"/>
              <a:gd name="connsiteY0" fmla="*/ 159983 h 159983"/>
              <a:gd name="connsiteX1" fmla="*/ 233432 w 1804040"/>
              <a:gd name="connsiteY1" fmla="*/ 131477 h 159983"/>
              <a:gd name="connsiteX2" fmla="*/ 414130 w 1804040"/>
              <a:gd name="connsiteY2" fmla="*/ 134367 h 159983"/>
              <a:gd name="connsiteX3" fmla="*/ 630084 w 1804040"/>
              <a:gd name="connsiteY3" fmla="*/ 109538 h 159983"/>
              <a:gd name="connsiteX4" fmla="*/ 743251 w 1804040"/>
              <a:gd name="connsiteY4" fmla="*/ 100082 h 159983"/>
              <a:gd name="connsiteX5" fmla="*/ 836096 w 1804040"/>
              <a:gd name="connsiteY5" fmla="*/ 75761 h 159983"/>
              <a:gd name="connsiteX6" fmla="*/ 1001558 w 1804040"/>
              <a:gd name="connsiteY6" fmla="*/ 46029 h 159983"/>
              <a:gd name="connsiteX7" fmla="*/ 1156132 w 1804040"/>
              <a:gd name="connsiteY7" fmla="*/ 35927 h 159983"/>
              <a:gd name="connsiteX8" fmla="*/ 1324923 w 1804040"/>
              <a:gd name="connsiteY8" fmla="*/ 28205 h 159983"/>
              <a:gd name="connsiteX9" fmla="*/ 1468284 w 1804040"/>
              <a:gd name="connsiteY9" fmla="*/ 26194 h 159983"/>
              <a:gd name="connsiteX10" fmla="*/ 1637352 w 1804040"/>
              <a:gd name="connsiteY10" fmla="*/ 0 h 159983"/>
              <a:gd name="connsiteX11" fmla="*/ 1804040 w 1804040"/>
              <a:gd name="connsiteY11" fmla="*/ 0 h 159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04040" h="159983">
                <a:moveTo>
                  <a:pt x="0" y="159983"/>
                </a:moveTo>
                <a:lnTo>
                  <a:pt x="233432" y="131477"/>
                </a:lnTo>
                <a:lnTo>
                  <a:pt x="414130" y="134367"/>
                </a:lnTo>
                <a:lnTo>
                  <a:pt x="630084" y="109538"/>
                </a:lnTo>
                <a:lnTo>
                  <a:pt x="743251" y="100082"/>
                </a:lnTo>
                <a:lnTo>
                  <a:pt x="836096" y="75761"/>
                </a:lnTo>
                <a:lnTo>
                  <a:pt x="1001558" y="46029"/>
                </a:lnTo>
                <a:lnTo>
                  <a:pt x="1156132" y="35927"/>
                </a:lnTo>
                <a:lnTo>
                  <a:pt x="1324923" y="28205"/>
                </a:lnTo>
                <a:lnTo>
                  <a:pt x="1468284" y="26194"/>
                </a:lnTo>
                <a:lnTo>
                  <a:pt x="1637352" y="0"/>
                </a:lnTo>
                <a:lnTo>
                  <a:pt x="1804040" y="0"/>
                </a:ln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5" name="Freeform: Shape 194">
            <a:extLst>
              <a:ext uri="{FF2B5EF4-FFF2-40B4-BE49-F238E27FC236}">
                <a16:creationId xmlns:a16="http://schemas.microsoft.com/office/drawing/2014/main" id="{D9F5CC60-E37B-4495-A077-2E790FE2817B}"/>
              </a:ext>
            </a:extLst>
          </p:cNvPr>
          <p:cNvSpPr/>
          <p:nvPr/>
        </p:nvSpPr>
        <p:spPr>
          <a:xfrm>
            <a:off x="7274964" y="3005752"/>
            <a:ext cx="2510485" cy="99665"/>
          </a:xfrm>
          <a:custGeom>
            <a:avLst/>
            <a:gdLst>
              <a:gd name="connsiteX0" fmla="*/ 0 w 2519363"/>
              <a:gd name="connsiteY0" fmla="*/ 28575 h 66675"/>
              <a:gd name="connsiteX1" fmla="*/ 0 w 2519363"/>
              <a:gd name="connsiteY1" fmla="*/ 28575 h 66675"/>
              <a:gd name="connsiteX2" fmla="*/ 183357 w 2519363"/>
              <a:gd name="connsiteY2" fmla="*/ 35719 h 66675"/>
              <a:gd name="connsiteX3" fmla="*/ 207169 w 2519363"/>
              <a:gd name="connsiteY3" fmla="*/ 35719 h 66675"/>
              <a:gd name="connsiteX4" fmla="*/ 292894 w 2519363"/>
              <a:gd name="connsiteY4" fmla="*/ 57150 h 66675"/>
              <a:gd name="connsiteX5" fmla="*/ 526257 w 2519363"/>
              <a:gd name="connsiteY5" fmla="*/ 40481 h 66675"/>
              <a:gd name="connsiteX6" fmla="*/ 814388 w 2519363"/>
              <a:gd name="connsiteY6" fmla="*/ 45244 h 66675"/>
              <a:gd name="connsiteX7" fmla="*/ 952500 w 2519363"/>
              <a:gd name="connsiteY7" fmla="*/ 52387 h 66675"/>
              <a:gd name="connsiteX8" fmla="*/ 1038225 w 2519363"/>
              <a:gd name="connsiteY8" fmla="*/ 66675 h 66675"/>
              <a:gd name="connsiteX9" fmla="*/ 1095375 w 2519363"/>
              <a:gd name="connsiteY9" fmla="*/ 64294 h 66675"/>
              <a:gd name="connsiteX10" fmla="*/ 1162050 w 2519363"/>
              <a:gd name="connsiteY10" fmla="*/ 38100 h 66675"/>
              <a:gd name="connsiteX11" fmla="*/ 1319213 w 2519363"/>
              <a:gd name="connsiteY11" fmla="*/ 40481 h 66675"/>
              <a:gd name="connsiteX12" fmla="*/ 1795463 w 2519363"/>
              <a:gd name="connsiteY12" fmla="*/ 26194 h 66675"/>
              <a:gd name="connsiteX13" fmla="*/ 2107407 w 2519363"/>
              <a:gd name="connsiteY13" fmla="*/ 16669 h 66675"/>
              <a:gd name="connsiteX14" fmla="*/ 2324100 w 2519363"/>
              <a:gd name="connsiteY14" fmla="*/ 0 h 66675"/>
              <a:gd name="connsiteX15" fmla="*/ 2519363 w 2519363"/>
              <a:gd name="connsiteY15" fmla="*/ 0 h 66675"/>
              <a:gd name="connsiteX0" fmla="*/ 0 w 2525281"/>
              <a:gd name="connsiteY0" fmla="*/ 105515 h 143615"/>
              <a:gd name="connsiteX1" fmla="*/ 0 w 2525281"/>
              <a:gd name="connsiteY1" fmla="*/ 105515 h 143615"/>
              <a:gd name="connsiteX2" fmla="*/ 183357 w 2525281"/>
              <a:gd name="connsiteY2" fmla="*/ 112659 h 143615"/>
              <a:gd name="connsiteX3" fmla="*/ 207169 w 2525281"/>
              <a:gd name="connsiteY3" fmla="*/ 112659 h 143615"/>
              <a:gd name="connsiteX4" fmla="*/ 292894 w 2525281"/>
              <a:gd name="connsiteY4" fmla="*/ 134090 h 143615"/>
              <a:gd name="connsiteX5" fmla="*/ 526257 w 2525281"/>
              <a:gd name="connsiteY5" fmla="*/ 117421 h 143615"/>
              <a:gd name="connsiteX6" fmla="*/ 814388 w 2525281"/>
              <a:gd name="connsiteY6" fmla="*/ 122184 h 143615"/>
              <a:gd name="connsiteX7" fmla="*/ 952500 w 2525281"/>
              <a:gd name="connsiteY7" fmla="*/ 129327 h 143615"/>
              <a:gd name="connsiteX8" fmla="*/ 1038225 w 2525281"/>
              <a:gd name="connsiteY8" fmla="*/ 143615 h 143615"/>
              <a:gd name="connsiteX9" fmla="*/ 1095375 w 2525281"/>
              <a:gd name="connsiteY9" fmla="*/ 141234 h 143615"/>
              <a:gd name="connsiteX10" fmla="*/ 1162050 w 2525281"/>
              <a:gd name="connsiteY10" fmla="*/ 115040 h 143615"/>
              <a:gd name="connsiteX11" fmla="*/ 1319213 w 2525281"/>
              <a:gd name="connsiteY11" fmla="*/ 117421 h 143615"/>
              <a:gd name="connsiteX12" fmla="*/ 1795463 w 2525281"/>
              <a:gd name="connsiteY12" fmla="*/ 103134 h 143615"/>
              <a:gd name="connsiteX13" fmla="*/ 2107407 w 2525281"/>
              <a:gd name="connsiteY13" fmla="*/ 93609 h 143615"/>
              <a:gd name="connsiteX14" fmla="*/ 2324100 w 2525281"/>
              <a:gd name="connsiteY14" fmla="*/ 76940 h 143615"/>
              <a:gd name="connsiteX15" fmla="*/ 2525281 w 2525281"/>
              <a:gd name="connsiteY15" fmla="*/ 0 h 143615"/>
              <a:gd name="connsiteX0" fmla="*/ 0 w 2525281"/>
              <a:gd name="connsiteY0" fmla="*/ 105515 h 143615"/>
              <a:gd name="connsiteX1" fmla="*/ 0 w 2525281"/>
              <a:gd name="connsiteY1" fmla="*/ 105515 h 143615"/>
              <a:gd name="connsiteX2" fmla="*/ 183357 w 2525281"/>
              <a:gd name="connsiteY2" fmla="*/ 112659 h 143615"/>
              <a:gd name="connsiteX3" fmla="*/ 207169 w 2525281"/>
              <a:gd name="connsiteY3" fmla="*/ 112659 h 143615"/>
              <a:gd name="connsiteX4" fmla="*/ 292894 w 2525281"/>
              <a:gd name="connsiteY4" fmla="*/ 134090 h 143615"/>
              <a:gd name="connsiteX5" fmla="*/ 526257 w 2525281"/>
              <a:gd name="connsiteY5" fmla="*/ 117421 h 143615"/>
              <a:gd name="connsiteX6" fmla="*/ 814388 w 2525281"/>
              <a:gd name="connsiteY6" fmla="*/ 122184 h 143615"/>
              <a:gd name="connsiteX7" fmla="*/ 952500 w 2525281"/>
              <a:gd name="connsiteY7" fmla="*/ 129327 h 143615"/>
              <a:gd name="connsiteX8" fmla="*/ 1038225 w 2525281"/>
              <a:gd name="connsiteY8" fmla="*/ 143615 h 143615"/>
              <a:gd name="connsiteX9" fmla="*/ 1095375 w 2525281"/>
              <a:gd name="connsiteY9" fmla="*/ 141234 h 143615"/>
              <a:gd name="connsiteX10" fmla="*/ 1162050 w 2525281"/>
              <a:gd name="connsiteY10" fmla="*/ 115040 h 143615"/>
              <a:gd name="connsiteX11" fmla="*/ 1319213 w 2525281"/>
              <a:gd name="connsiteY11" fmla="*/ 117421 h 143615"/>
              <a:gd name="connsiteX12" fmla="*/ 1795463 w 2525281"/>
              <a:gd name="connsiteY12" fmla="*/ 103134 h 143615"/>
              <a:gd name="connsiteX13" fmla="*/ 2107407 w 2525281"/>
              <a:gd name="connsiteY13" fmla="*/ 93609 h 143615"/>
              <a:gd name="connsiteX14" fmla="*/ 2291549 w 2525281"/>
              <a:gd name="connsiteY14" fmla="*/ 5919 h 143615"/>
              <a:gd name="connsiteX15" fmla="*/ 2525281 w 2525281"/>
              <a:gd name="connsiteY15" fmla="*/ 0 h 143615"/>
              <a:gd name="connsiteX0" fmla="*/ 0 w 2525281"/>
              <a:gd name="connsiteY0" fmla="*/ 105515 h 143615"/>
              <a:gd name="connsiteX1" fmla="*/ 0 w 2525281"/>
              <a:gd name="connsiteY1" fmla="*/ 105515 h 143615"/>
              <a:gd name="connsiteX2" fmla="*/ 183357 w 2525281"/>
              <a:gd name="connsiteY2" fmla="*/ 112659 h 143615"/>
              <a:gd name="connsiteX3" fmla="*/ 207169 w 2525281"/>
              <a:gd name="connsiteY3" fmla="*/ 112659 h 143615"/>
              <a:gd name="connsiteX4" fmla="*/ 292894 w 2525281"/>
              <a:gd name="connsiteY4" fmla="*/ 134090 h 143615"/>
              <a:gd name="connsiteX5" fmla="*/ 526257 w 2525281"/>
              <a:gd name="connsiteY5" fmla="*/ 117421 h 143615"/>
              <a:gd name="connsiteX6" fmla="*/ 814388 w 2525281"/>
              <a:gd name="connsiteY6" fmla="*/ 122184 h 143615"/>
              <a:gd name="connsiteX7" fmla="*/ 952500 w 2525281"/>
              <a:gd name="connsiteY7" fmla="*/ 129327 h 143615"/>
              <a:gd name="connsiteX8" fmla="*/ 1038225 w 2525281"/>
              <a:gd name="connsiteY8" fmla="*/ 143615 h 143615"/>
              <a:gd name="connsiteX9" fmla="*/ 1095375 w 2525281"/>
              <a:gd name="connsiteY9" fmla="*/ 141234 h 143615"/>
              <a:gd name="connsiteX10" fmla="*/ 1162050 w 2525281"/>
              <a:gd name="connsiteY10" fmla="*/ 115040 h 143615"/>
              <a:gd name="connsiteX11" fmla="*/ 1319213 w 2525281"/>
              <a:gd name="connsiteY11" fmla="*/ 117421 h 143615"/>
              <a:gd name="connsiteX12" fmla="*/ 1795463 w 2525281"/>
              <a:gd name="connsiteY12" fmla="*/ 103134 h 143615"/>
              <a:gd name="connsiteX13" fmla="*/ 2107407 w 2525281"/>
              <a:gd name="connsiteY13" fmla="*/ 93609 h 143615"/>
              <a:gd name="connsiteX14" fmla="*/ 2312264 w 2525281"/>
              <a:gd name="connsiteY14" fmla="*/ 17756 h 143615"/>
              <a:gd name="connsiteX15" fmla="*/ 2525281 w 2525281"/>
              <a:gd name="connsiteY15" fmla="*/ 0 h 143615"/>
              <a:gd name="connsiteX0" fmla="*/ 0 w 2525281"/>
              <a:gd name="connsiteY0" fmla="*/ 105515 h 143615"/>
              <a:gd name="connsiteX1" fmla="*/ 0 w 2525281"/>
              <a:gd name="connsiteY1" fmla="*/ 105515 h 143615"/>
              <a:gd name="connsiteX2" fmla="*/ 183357 w 2525281"/>
              <a:gd name="connsiteY2" fmla="*/ 112659 h 143615"/>
              <a:gd name="connsiteX3" fmla="*/ 207169 w 2525281"/>
              <a:gd name="connsiteY3" fmla="*/ 112659 h 143615"/>
              <a:gd name="connsiteX4" fmla="*/ 292894 w 2525281"/>
              <a:gd name="connsiteY4" fmla="*/ 134090 h 143615"/>
              <a:gd name="connsiteX5" fmla="*/ 526257 w 2525281"/>
              <a:gd name="connsiteY5" fmla="*/ 117421 h 143615"/>
              <a:gd name="connsiteX6" fmla="*/ 814388 w 2525281"/>
              <a:gd name="connsiteY6" fmla="*/ 122184 h 143615"/>
              <a:gd name="connsiteX7" fmla="*/ 952500 w 2525281"/>
              <a:gd name="connsiteY7" fmla="*/ 129327 h 143615"/>
              <a:gd name="connsiteX8" fmla="*/ 1038225 w 2525281"/>
              <a:gd name="connsiteY8" fmla="*/ 143615 h 143615"/>
              <a:gd name="connsiteX9" fmla="*/ 1095375 w 2525281"/>
              <a:gd name="connsiteY9" fmla="*/ 141234 h 143615"/>
              <a:gd name="connsiteX10" fmla="*/ 1162050 w 2525281"/>
              <a:gd name="connsiteY10" fmla="*/ 115040 h 143615"/>
              <a:gd name="connsiteX11" fmla="*/ 1319213 w 2525281"/>
              <a:gd name="connsiteY11" fmla="*/ 117421 h 143615"/>
              <a:gd name="connsiteX12" fmla="*/ 1795463 w 2525281"/>
              <a:gd name="connsiteY12" fmla="*/ 103134 h 143615"/>
              <a:gd name="connsiteX13" fmla="*/ 2083734 w 2525281"/>
              <a:gd name="connsiteY13" fmla="*/ 16669 h 143615"/>
              <a:gd name="connsiteX14" fmla="*/ 2312264 w 2525281"/>
              <a:gd name="connsiteY14" fmla="*/ 17756 h 143615"/>
              <a:gd name="connsiteX15" fmla="*/ 2525281 w 2525281"/>
              <a:gd name="connsiteY15" fmla="*/ 0 h 143615"/>
              <a:gd name="connsiteX0" fmla="*/ 0 w 2525281"/>
              <a:gd name="connsiteY0" fmla="*/ 105515 h 143615"/>
              <a:gd name="connsiteX1" fmla="*/ 0 w 2525281"/>
              <a:gd name="connsiteY1" fmla="*/ 105515 h 143615"/>
              <a:gd name="connsiteX2" fmla="*/ 183357 w 2525281"/>
              <a:gd name="connsiteY2" fmla="*/ 112659 h 143615"/>
              <a:gd name="connsiteX3" fmla="*/ 207169 w 2525281"/>
              <a:gd name="connsiteY3" fmla="*/ 112659 h 143615"/>
              <a:gd name="connsiteX4" fmla="*/ 292894 w 2525281"/>
              <a:gd name="connsiteY4" fmla="*/ 134090 h 143615"/>
              <a:gd name="connsiteX5" fmla="*/ 526257 w 2525281"/>
              <a:gd name="connsiteY5" fmla="*/ 117421 h 143615"/>
              <a:gd name="connsiteX6" fmla="*/ 814388 w 2525281"/>
              <a:gd name="connsiteY6" fmla="*/ 122184 h 143615"/>
              <a:gd name="connsiteX7" fmla="*/ 952500 w 2525281"/>
              <a:gd name="connsiteY7" fmla="*/ 129327 h 143615"/>
              <a:gd name="connsiteX8" fmla="*/ 1038225 w 2525281"/>
              <a:gd name="connsiteY8" fmla="*/ 143615 h 143615"/>
              <a:gd name="connsiteX9" fmla="*/ 1095375 w 2525281"/>
              <a:gd name="connsiteY9" fmla="*/ 141234 h 143615"/>
              <a:gd name="connsiteX10" fmla="*/ 1162050 w 2525281"/>
              <a:gd name="connsiteY10" fmla="*/ 115040 h 143615"/>
              <a:gd name="connsiteX11" fmla="*/ 1319213 w 2525281"/>
              <a:gd name="connsiteY11" fmla="*/ 117421 h 143615"/>
              <a:gd name="connsiteX12" fmla="*/ 1721482 w 2525281"/>
              <a:gd name="connsiteY12" fmla="*/ 40990 h 143615"/>
              <a:gd name="connsiteX13" fmla="*/ 2083734 w 2525281"/>
              <a:gd name="connsiteY13" fmla="*/ 16669 h 143615"/>
              <a:gd name="connsiteX14" fmla="*/ 2312264 w 2525281"/>
              <a:gd name="connsiteY14" fmla="*/ 17756 h 143615"/>
              <a:gd name="connsiteX15" fmla="*/ 2525281 w 2525281"/>
              <a:gd name="connsiteY15" fmla="*/ 0 h 143615"/>
              <a:gd name="connsiteX0" fmla="*/ 0 w 2525281"/>
              <a:gd name="connsiteY0" fmla="*/ 105515 h 143615"/>
              <a:gd name="connsiteX1" fmla="*/ 0 w 2525281"/>
              <a:gd name="connsiteY1" fmla="*/ 105515 h 143615"/>
              <a:gd name="connsiteX2" fmla="*/ 183357 w 2525281"/>
              <a:gd name="connsiteY2" fmla="*/ 112659 h 143615"/>
              <a:gd name="connsiteX3" fmla="*/ 207169 w 2525281"/>
              <a:gd name="connsiteY3" fmla="*/ 112659 h 143615"/>
              <a:gd name="connsiteX4" fmla="*/ 292894 w 2525281"/>
              <a:gd name="connsiteY4" fmla="*/ 134090 h 143615"/>
              <a:gd name="connsiteX5" fmla="*/ 526257 w 2525281"/>
              <a:gd name="connsiteY5" fmla="*/ 117421 h 143615"/>
              <a:gd name="connsiteX6" fmla="*/ 814388 w 2525281"/>
              <a:gd name="connsiteY6" fmla="*/ 122184 h 143615"/>
              <a:gd name="connsiteX7" fmla="*/ 952500 w 2525281"/>
              <a:gd name="connsiteY7" fmla="*/ 129327 h 143615"/>
              <a:gd name="connsiteX8" fmla="*/ 1038225 w 2525281"/>
              <a:gd name="connsiteY8" fmla="*/ 143615 h 143615"/>
              <a:gd name="connsiteX9" fmla="*/ 1095375 w 2525281"/>
              <a:gd name="connsiteY9" fmla="*/ 141234 h 143615"/>
              <a:gd name="connsiteX10" fmla="*/ 1162050 w 2525281"/>
              <a:gd name="connsiteY10" fmla="*/ 115040 h 143615"/>
              <a:gd name="connsiteX11" fmla="*/ 1319213 w 2525281"/>
              <a:gd name="connsiteY11" fmla="*/ 117421 h 143615"/>
              <a:gd name="connsiteX12" fmla="*/ 1721482 w 2525281"/>
              <a:gd name="connsiteY12" fmla="*/ 40990 h 143615"/>
              <a:gd name="connsiteX13" fmla="*/ 2083734 w 2525281"/>
              <a:gd name="connsiteY13" fmla="*/ 16669 h 143615"/>
              <a:gd name="connsiteX14" fmla="*/ 2312264 w 2525281"/>
              <a:gd name="connsiteY14" fmla="*/ 17756 h 143615"/>
              <a:gd name="connsiteX15" fmla="*/ 2525281 w 2525281"/>
              <a:gd name="connsiteY15" fmla="*/ 0 h 143615"/>
              <a:gd name="connsiteX0" fmla="*/ 0 w 2525281"/>
              <a:gd name="connsiteY0" fmla="*/ 105515 h 143615"/>
              <a:gd name="connsiteX1" fmla="*/ 0 w 2525281"/>
              <a:gd name="connsiteY1" fmla="*/ 105515 h 143615"/>
              <a:gd name="connsiteX2" fmla="*/ 183357 w 2525281"/>
              <a:gd name="connsiteY2" fmla="*/ 112659 h 143615"/>
              <a:gd name="connsiteX3" fmla="*/ 207169 w 2525281"/>
              <a:gd name="connsiteY3" fmla="*/ 112659 h 143615"/>
              <a:gd name="connsiteX4" fmla="*/ 292894 w 2525281"/>
              <a:gd name="connsiteY4" fmla="*/ 134090 h 143615"/>
              <a:gd name="connsiteX5" fmla="*/ 526257 w 2525281"/>
              <a:gd name="connsiteY5" fmla="*/ 117421 h 143615"/>
              <a:gd name="connsiteX6" fmla="*/ 814388 w 2525281"/>
              <a:gd name="connsiteY6" fmla="*/ 122184 h 143615"/>
              <a:gd name="connsiteX7" fmla="*/ 952500 w 2525281"/>
              <a:gd name="connsiteY7" fmla="*/ 129327 h 143615"/>
              <a:gd name="connsiteX8" fmla="*/ 1038225 w 2525281"/>
              <a:gd name="connsiteY8" fmla="*/ 143615 h 143615"/>
              <a:gd name="connsiteX9" fmla="*/ 1095375 w 2525281"/>
              <a:gd name="connsiteY9" fmla="*/ 141234 h 143615"/>
              <a:gd name="connsiteX10" fmla="*/ 1162050 w 2525281"/>
              <a:gd name="connsiteY10" fmla="*/ 115040 h 143615"/>
              <a:gd name="connsiteX11" fmla="*/ 1289620 w 2525281"/>
              <a:gd name="connsiteY11" fmla="*/ 67114 h 143615"/>
              <a:gd name="connsiteX12" fmla="*/ 1721482 w 2525281"/>
              <a:gd name="connsiteY12" fmla="*/ 40990 h 143615"/>
              <a:gd name="connsiteX13" fmla="*/ 2083734 w 2525281"/>
              <a:gd name="connsiteY13" fmla="*/ 16669 h 143615"/>
              <a:gd name="connsiteX14" fmla="*/ 2312264 w 2525281"/>
              <a:gd name="connsiteY14" fmla="*/ 17756 h 143615"/>
              <a:gd name="connsiteX15" fmla="*/ 2525281 w 2525281"/>
              <a:gd name="connsiteY15" fmla="*/ 0 h 143615"/>
              <a:gd name="connsiteX0" fmla="*/ 0 w 2525281"/>
              <a:gd name="connsiteY0" fmla="*/ 105515 h 143615"/>
              <a:gd name="connsiteX1" fmla="*/ 0 w 2525281"/>
              <a:gd name="connsiteY1" fmla="*/ 105515 h 143615"/>
              <a:gd name="connsiteX2" fmla="*/ 183357 w 2525281"/>
              <a:gd name="connsiteY2" fmla="*/ 112659 h 143615"/>
              <a:gd name="connsiteX3" fmla="*/ 207169 w 2525281"/>
              <a:gd name="connsiteY3" fmla="*/ 112659 h 143615"/>
              <a:gd name="connsiteX4" fmla="*/ 292894 w 2525281"/>
              <a:gd name="connsiteY4" fmla="*/ 134090 h 143615"/>
              <a:gd name="connsiteX5" fmla="*/ 526257 w 2525281"/>
              <a:gd name="connsiteY5" fmla="*/ 117421 h 143615"/>
              <a:gd name="connsiteX6" fmla="*/ 814388 w 2525281"/>
              <a:gd name="connsiteY6" fmla="*/ 122184 h 143615"/>
              <a:gd name="connsiteX7" fmla="*/ 952500 w 2525281"/>
              <a:gd name="connsiteY7" fmla="*/ 129327 h 143615"/>
              <a:gd name="connsiteX8" fmla="*/ 1038225 w 2525281"/>
              <a:gd name="connsiteY8" fmla="*/ 143615 h 143615"/>
              <a:gd name="connsiteX9" fmla="*/ 1095375 w 2525281"/>
              <a:gd name="connsiteY9" fmla="*/ 141234 h 143615"/>
              <a:gd name="connsiteX10" fmla="*/ 1162050 w 2525281"/>
              <a:gd name="connsiteY10" fmla="*/ 115040 h 143615"/>
              <a:gd name="connsiteX11" fmla="*/ 1289620 w 2525281"/>
              <a:gd name="connsiteY11" fmla="*/ 67114 h 143615"/>
              <a:gd name="connsiteX12" fmla="*/ 1721482 w 2525281"/>
              <a:gd name="connsiteY12" fmla="*/ 40990 h 143615"/>
              <a:gd name="connsiteX13" fmla="*/ 2083734 w 2525281"/>
              <a:gd name="connsiteY13" fmla="*/ 16669 h 143615"/>
              <a:gd name="connsiteX14" fmla="*/ 2312264 w 2525281"/>
              <a:gd name="connsiteY14" fmla="*/ 17756 h 143615"/>
              <a:gd name="connsiteX15" fmla="*/ 2525281 w 2525281"/>
              <a:gd name="connsiteY15" fmla="*/ 0 h 143615"/>
              <a:gd name="connsiteX0" fmla="*/ 0 w 2525281"/>
              <a:gd name="connsiteY0" fmla="*/ 105515 h 143615"/>
              <a:gd name="connsiteX1" fmla="*/ 0 w 2525281"/>
              <a:gd name="connsiteY1" fmla="*/ 105515 h 143615"/>
              <a:gd name="connsiteX2" fmla="*/ 183357 w 2525281"/>
              <a:gd name="connsiteY2" fmla="*/ 112659 h 143615"/>
              <a:gd name="connsiteX3" fmla="*/ 207169 w 2525281"/>
              <a:gd name="connsiteY3" fmla="*/ 112659 h 143615"/>
              <a:gd name="connsiteX4" fmla="*/ 292894 w 2525281"/>
              <a:gd name="connsiteY4" fmla="*/ 134090 h 143615"/>
              <a:gd name="connsiteX5" fmla="*/ 526257 w 2525281"/>
              <a:gd name="connsiteY5" fmla="*/ 117421 h 143615"/>
              <a:gd name="connsiteX6" fmla="*/ 814388 w 2525281"/>
              <a:gd name="connsiteY6" fmla="*/ 122184 h 143615"/>
              <a:gd name="connsiteX7" fmla="*/ 952500 w 2525281"/>
              <a:gd name="connsiteY7" fmla="*/ 129327 h 143615"/>
              <a:gd name="connsiteX8" fmla="*/ 1038225 w 2525281"/>
              <a:gd name="connsiteY8" fmla="*/ 143615 h 143615"/>
              <a:gd name="connsiteX9" fmla="*/ 1095375 w 2525281"/>
              <a:gd name="connsiteY9" fmla="*/ 141234 h 143615"/>
              <a:gd name="connsiteX10" fmla="*/ 1289620 w 2525281"/>
              <a:gd name="connsiteY10" fmla="*/ 67114 h 143615"/>
              <a:gd name="connsiteX11" fmla="*/ 1721482 w 2525281"/>
              <a:gd name="connsiteY11" fmla="*/ 40990 h 143615"/>
              <a:gd name="connsiteX12" fmla="*/ 2083734 w 2525281"/>
              <a:gd name="connsiteY12" fmla="*/ 16669 h 143615"/>
              <a:gd name="connsiteX13" fmla="*/ 2312264 w 2525281"/>
              <a:gd name="connsiteY13" fmla="*/ 17756 h 143615"/>
              <a:gd name="connsiteX14" fmla="*/ 2525281 w 2525281"/>
              <a:gd name="connsiteY14" fmla="*/ 0 h 143615"/>
              <a:gd name="connsiteX0" fmla="*/ 0 w 2525281"/>
              <a:gd name="connsiteY0" fmla="*/ 105515 h 143615"/>
              <a:gd name="connsiteX1" fmla="*/ 0 w 2525281"/>
              <a:gd name="connsiteY1" fmla="*/ 105515 h 143615"/>
              <a:gd name="connsiteX2" fmla="*/ 183357 w 2525281"/>
              <a:gd name="connsiteY2" fmla="*/ 112659 h 143615"/>
              <a:gd name="connsiteX3" fmla="*/ 207169 w 2525281"/>
              <a:gd name="connsiteY3" fmla="*/ 112659 h 143615"/>
              <a:gd name="connsiteX4" fmla="*/ 292894 w 2525281"/>
              <a:gd name="connsiteY4" fmla="*/ 134090 h 143615"/>
              <a:gd name="connsiteX5" fmla="*/ 526257 w 2525281"/>
              <a:gd name="connsiteY5" fmla="*/ 117421 h 143615"/>
              <a:gd name="connsiteX6" fmla="*/ 814388 w 2525281"/>
              <a:gd name="connsiteY6" fmla="*/ 122184 h 143615"/>
              <a:gd name="connsiteX7" fmla="*/ 952500 w 2525281"/>
              <a:gd name="connsiteY7" fmla="*/ 129327 h 143615"/>
              <a:gd name="connsiteX8" fmla="*/ 1038225 w 2525281"/>
              <a:gd name="connsiteY8" fmla="*/ 143615 h 143615"/>
              <a:gd name="connsiteX9" fmla="*/ 1130886 w 2525281"/>
              <a:gd name="connsiteY9" fmla="*/ 67253 h 143615"/>
              <a:gd name="connsiteX10" fmla="*/ 1289620 w 2525281"/>
              <a:gd name="connsiteY10" fmla="*/ 67114 h 143615"/>
              <a:gd name="connsiteX11" fmla="*/ 1721482 w 2525281"/>
              <a:gd name="connsiteY11" fmla="*/ 40990 h 143615"/>
              <a:gd name="connsiteX12" fmla="*/ 2083734 w 2525281"/>
              <a:gd name="connsiteY12" fmla="*/ 16669 h 143615"/>
              <a:gd name="connsiteX13" fmla="*/ 2312264 w 2525281"/>
              <a:gd name="connsiteY13" fmla="*/ 17756 h 143615"/>
              <a:gd name="connsiteX14" fmla="*/ 2525281 w 2525281"/>
              <a:gd name="connsiteY14" fmla="*/ 0 h 143615"/>
              <a:gd name="connsiteX0" fmla="*/ 0 w 2525281"/>
              <a:gd name="connsiteY0" fmla="*/ 105515 h 134090"/>
              <a:gd name="connsiteX1" fmla="*/ 0 w 2525281"/>
              <a:gd name="connsiteY1" fmla="*/ 105515 h 134090"/>
              <a:gd name="connsiteX2" fmla="*/ 183357 w 2525281"/>
              <a:gd name="connsiteY2" fmla="*/ 112659 h 134090"/>
              <a:gd name="connsiteX3" fmla="*/ 207169 w 2525281"/>
              <a:gd name="connsiteY3" fmla="*/ 112659 h 134090"/>
              <a:gd name="connsiteX4" fmla="*/ 292894 w 2525281"/>
              <a:gd name="connsiteY4" fmla="*/ 134090 h 134090"/>
              <a:gd name="connsiteX5" fmla="*/ 526257 w 2525281"/>
              <a:gd name="connsiteY5" fmla="*/ 117421 h 134090"/>
              <a:gd name="connsiteX6" fmla="*/ 814388 w 2525281"/>
              <a:gd name="connsiteY6" fmla="*/ 122184 h 134090"/>
              <a:gd name="connsiteX7" fmla="*/ 952500 w 2525281"/>
              <a:gd name="connsiteY7" fmla="*/ 129327 h 134090"/>
              <a:gd name="connsiteX8" fmla="*/ 1130886 w 2525281"/>
              <a:gd name="connsiteY8" fmla="*/ 67253 h 134090"/>
              <a:gd name="connsiteX9" fmla="*/ 1289620 w 2525281"/>
              <a:gd name="connsiteY9" fmla="*/ 67114 h 134090"/>
              <a:gd name="connsiteX10" fmla="*/ 1721482 w 2525281"/>
              <a:gd name="connsiteY10" fmla="*/ 40990 h 134090"/>
              <a:gd name="connsiteX11" fmla="*/ 2083734 w 2525281"/>
              <a:gd name="connsiteY11" fmla="*/ 16669 h 134090"/>
              <a:gd name="connsiteX12" fmla="*/ 2312264 w 2525281"/>
              <a:gd name="connsiteY12" fmla="*/ 17756 h 134090"/>
              <a:gd name="connsiteX13" fmla="*/ 2525281 w 2525281"/>
              <a:gd name="connsiteY13" fmla="*/ 0 h 134090"/>
              <a:gd name="connsiteX0" fmla="*/ 0 w 2525281"/>
              <a:gd name="connsiteY0" fmla="*/ 105515 h 134090"/>
              <a:gd name="connsiteX1" fmla="*/ 0 w 2525281"/>
              <a:gd name="connsiteY1" fmla="*/ 105515 h 134090"/>
              <a:gd name="connsiteX2" fmla="*/ 183357 w 2525281"/>
              <a:gd name="connsiteY2" fmla="*/ 112659 h 134090"/>
              <a:gd name="connsiteX3" fmla="*/ 207169 w 2525281"/>
              <a:gd name="connsiteY3" fmla="*/ 112659 h 134090"/>
              <a:gd name="connsiteX4" fmla="*/ 292894 w 2525281"/>
              <a:gd name="connsiteY4" fmla="*/ 134090 h 134090"/>
              <a:gd name="connsiteX5" fmla="*/ 526257 w 2525281"/>
              <a:gd name="connsiteY5" fmla="*/ 117421 h 134090"/>
              <a:gd name="connsiteX6" fmla="*/ 814388 w 2525281"/>
              <a:gd name="connsiteY6" fmla="*/ 122184 h 134090"/>
              <a:gd name="connsiteX7" fmla="*/ 967296 w 2525281"/>
              <a:gd name="connsiteY7" fmla="*/ 81980 h 134090"/>
              <a:gd name="connsiteX8" fmla="*/ 1130886 w 2525281"/>
              <a:gd name="connsiteY8" fmla="*/ 67253 h 134090"/>
              <a:gd name="connsiteX9" fmla="*/ 1289620 w 2525281"/>
              <a:gd name="connsiteY9" fmla="*/ 67114 h 134090"/>
              <a:gd name="connsiteX10" fmla="*/ 1721482 w 2525281"/>
              <a:gd name="connsiteY10" fmla="*/ 40990 h 134090"/>
              <a:gd name="connsiteX11" fmla="*/ 2083734 w 2525281"/>
              <a:gd name="connsiteY11" fmla="*/ 16669 h 134090"/>
              <a:gd name="connsiteX12" fmla="*/ 2312264 w 2525281"/>
              <a:gd name="connsiteY12" fmla="*/ 17756 h 134090"/>
              <a:gd name="connsiteX13" fmla="*/ 2525281 w 2525281"/>
              <a:gd name="connsiteY13" fmla="*/ 0 h 134090"/>
              <a:gd name="connsiteX0" fmla="*/ 0 w 2525281"/>
              <a:gd name="connsiteY0" fmla="*/ 105515 h 134090"/>
              <a:gd name="connsiteX1" fmla="*/ 0 w 2525281"/>
              <a:gd name="connsiteY1" fmla="*/ 105515 h 134090"/>
              <a:gd name="connsiteX2" fmla="*/ 183357 w 2525281"/>
              <a:gd name="connsiteY2" fmla="*/ 112659 h 134090"/>
              <a:gd name="connsiteX3" fmla="*/ 207169 w 2525281"/>
              <a:gd name="connsiteY3" fmla="*/ 112659 h 134090"/>
              <a:gd name="connsiteX4" fmla="*/ 292894 w 2525281"/>
              <a:gd name="connsiteY4" fmla="*/ 134090 h 134090"/>
              <a:gd name="connsiteX5" fmla="*/ 526257 w 2525281"/>
              <a:gd name="connsiteY5" fmla="*/ 117421 h 134090"/>
              <a:gd name="connsiteX6" fmla="*/ 737449 w 2525281"/>
              <a:gd name="connsiteY6" fmla="*/ 80755 h 134090"/>
              <a:gd name="connsiteX7" fmla="*/ 967296 w 2525281"/>
              <a:gd name="connsiteY7" fmla="*/ 81980 h 134090"/>
              <a:gd name="connsiteX8" fmla="*/ 1130886 w 2525281"/>
              <a:gd name="connsiteY8" fmla="*/ 67253 h 134090"/>
              <a:gd name="connsiteX9" fmla="*/ 1289620 w 2525281"/>
              <a:gd name="connsiteY9" fmla="*/ 67114 h 134090"/>
              <a:gd name="connsiteX10" fmla="*/ 1721482 w 2525281"/>
              <a:gd name="connsiteY10" fmla="*/ 40990 h 134090"/>
              <a:gd name="connsiteX11" fmla="*/ 2083734 w 2525281"/>
              <a:gd name="connsiteY11" fmla="*/ 16669 h 134090"/>
              <a:gd name="connsiteX12" fmla="*/ 2312264 w 2525281"/>
              <a:gd name="connsiteY12" fmla="*/ 17756 h 134090"/>
              <a:gd name="connsiteX13" fmla="*/ 2525281 w 2525281"/>
              <a:gd name="connsiteY13" fmla="*/ 0 h 134090"/>
              <a:gd name="connsiteX0" fmla="*/ 0 w 2525281"/>
              <a:gd name="connsiteY0" fmla="*/ 105515 h 134090"/>
              <a:gd name="connsiteX1" fmla="*/ 0 w 2525281"/>
              <a:gd name="connsiteY1" fmla="*/ 105515 h 134090"/>
              <a:gd name="connsiteX2" fmla="*/ 183357 w 2525281"/>
              <a:gd name="connsiteY2" fmla="*/ 112659 h 134090"/>
              <a:gd name="connsiteX3" fmla="*/ 207169 w 2525281"/>
              <a:gd name="connsiteY3" fmla="*/ 112659 h 134090"/>
              <a:gd name="connsiteX4" fmla="*/ 292894 w 2525281"/>
              <a:gd name="connsiteY4" fmla="*/ 134090 h 134090"/>
              <a:gd name="connsiteX5" fmla="*/ 529216 w 2525281"/>
              <a:gd name="connsiteY5" fmla="*/ 99665 h 134090"/>
              <a:gd name="connsiteX6" fmla="*/ 737449 w 2525281"/>
              <a:gd name="connsiteY6" fmla="*/ 80755 h 134090"/>
              <a:gd name="connsiteX7" fmla="*/ 967296 w 2525281"/>
              <a:gd name="connsiteY7" fmla="*/ 81980 h 134090"/>
              <a:gd name="connsiteX8" fmla="*/ 1130886 w 2525281"/>
              <a:gd name="connsiteY8" fmla="*/ 67253 h 134090"/>
              <a:gd name="connsiteX9" fmla="*/ 1289620 w 2525281"/>
              <a:gd name="connsiteY9" fmla="*/ 67114 h 134090"/>
              <a:gd name="connsiteX10" fmla="*/ 1721482 w 2525281"/>
              <a:gd name="connsiteY10" fmla="*/ 40990 h 134090"/>
              <a:gd name="connsiteX11" fmla="*/ 2083734 w 2525281"/>
              <a:gd name="connsiteY11" fmla="*/ 16669 h 134090"/>
              <a:gd name="connsiteX12" fmla="*/ 2312264 w 2525281"/>
              <a:gd name="connsiteY12" fmla="*/ 17756 h 134090"/>
              <a:gd name="connsiteX13" fmla="*/ 2525281 w 2525281"/>
              <a:gd name="connsiteY13" fmla="*/ 0 h 134090"/>
              <a:gd name="connsiteX0" fmla="*/ 0 w 2525281"/>
              <a:gd name="connsiteY0" fmla="*/ 105515 h 112659"/>
              <a:gd name="connsiteX1" fmla="*/ 0 w 2525281"/>
              <a:gd name="connsiteY1" fmla="*/ 105515 h 112659"/>
              <a:gd name="connsiteX2" fmla="*/ 183357 w 2525281"/>
              <a:gd name="connsiteY2" fmla="*/ 112659 h 112659"/>
              <a:gd name="connsiteX3" fmla="*/ 207169 w 2525281"/>
              <a:gd name="connsiteY3" fmla="*/ 112659 h 112659"/>
              <a:gd name="connsiteX4" fmla="*/ 316568 w 2525281"/>
              <a:gd name="connsiteY4" fmla="*/ 98579 h 112659"/>
              <a:gd name="connsiteX5" fmla="*/ 529216 w 2525281"/>
              <a:gd name="connsiteY5" fmla="*/ 99665 h 112659"/>
              <a:gd name="connsiteX6" fmla="*/ 737449 w 2525281"/>
              <a:gd name="connsiteY6" fmla="*/ 80755 h 112659"/>
              <a:gd name="connsiteX7" fmla="*/ 967296 w 2525281"/>
              <a:gd name="connsiteY7" fmla="*/ 81980 h 112659"/>
              <a:gd name="connsiteX8" fmla="*/ 1130886 w 2525281"/>
              <a:gd name="connsiteY8" fmla="*/ 67253 h 112659"/>
              <a:gd name="connsiteX9" fmla="*/ 1289620 w 2525281"/>
              <a:gd name="connsiteY9" fmla="*/ 67114 h 112659"/>
              <a:gd name="connsiteX10" fmla="*/ 1721482 w 2525281"/>
              <a:gd name="connsiteY10" fmla="*/ 40990 h 112659"/>
              <a:gd name="connsiteX11" fmla="*/ 2083734 w 2525281"/>
              <a:gd name="connsiteY11" fmla="*/ 16669 h 112659"/>
              <a:gd name="connsiteX12" fmla="*/ 2312264 w 2525281"/>
              <a:gd name="connsiteY12" fmla="*/ 17756 h 112659"/>
              <a:gd name="connsiteX13" fmla="*/ 2525281 w 2525281"/>
              <a:gd name="connsiteY13" fmla="*/ 0 h 112659"/>
              <a:gd name="connsiteX0" fmla="*/ 0 w 2525281"/>
              <a:gd name="connsiteY0" fmla="*/ 105515 h 112659"/>
              <a:gd name="connsiteX1" fmla="*/ 0 w 2525281"/>
              <a:gd name="connsiteY1" fmla="*/ 105515 h 112659"/>
              <a:gd name="connsiteX2" fmla="*/ 183357 w 2525281"/>
              <a:gd name="connsiteY2" fmla="*/ 112659 h 112659"/>
              <a:gd name="connsiteX3" fmla="*/ 316568 w 2525281"/>
              <a:gd name="connsiteY3" fmla="*/ 98579 h 112659"/>
              <a:gd name="connsiteX4" fmla="*/ 529216 w 2525281"/>
              <a:gd name="connsiteY4" fmla="*/ 99665 h 112659"/>
              <a:gd name="connsiteX5" fmla="*/ 737449 w 2525281"/>
              <a:gd name="connsiteY5" fmla="*/ 80755 h 112659"/>
              <a:gd name="connsiteX6" fmla="*/ 967296 w 2525281"/>
              <a:gd name="connsiteY6" fmla="*/ 81980 h 112659"/>
              <a:gd name="connsiteX7" fmla="*/ 1130886 w 2525281"/>
              <a:gd name="connsiteY7" fmla="*/ 67253 h 112659"/>
              <a:gd name="connsiteX8" fmla="*/ 1289620 w 2525281"/>
              <a:gd name="connsiteY8" fmla="*/ 67114 h 112659"/>
              <a:gd name="connsiteX9" fmla="*/ 1721482 w 2525281"/>
              <a:gd name="connsiteY9" fmla="*/ 40990 h 112659"/>
              <a:gd name="connsiteX10" fmla="*/ 2083734 w 2525281"/>
              <a:gd name="connsiteY10" fmla="*/ 16669 h 112659"/>
              <a:gd name="connsiteX11" fmla="*/ 2312264 w 2525281"/>
              <a:gd name="connsiteY11" fmla="*/ 17756 h 112659"/>
              <a:gd name="connsiteX12" fmla="*/ 2525281 w 2525281"/>
              <a:gd name="connsiteY12" fmla="*/ 0 h 112659"/>
              <a:gd name="connsiteX0" fmla="*/ 0 w 2525281"/>
              <a:gd name="connsiteY0" fmla="*/ 105515 h 105515"/>
              <a:gd name="connsiteX1" fmla="*/ 0 w 2525281"/>
              <a:gd name="connsiteY1" fmla="*/ 105515 h 105515"/>
              <a:gd name="connsiteX2" fmla="*/ 189276 w 2525281"/>
              <a:gd name="connsiteY2" fmla="*/ 88985 h 105515"/>
              <a:gd name="connsiteX3" fmla="*/ 316568 w 2525281"/>
              <a:gd name="connsiteY3" fmla="*/ 98579 h 105515"/>
              <a:gd name="connsiteX4" fmla="*/ 529216 w 2525281"/>
              <a:gd name="connsiteY4" fmla="*/ 99665 h 105515"/>
              <a:gd name="connsiteX5" fmla="*/ 737449 w 2525281"/>
              <a:gd name="connsiteY5" fmla="*/ 80755 h 105515"/>
              <a:gd name="connsiteX6" fmla="*/ 967296 w 2525281"/>
              <a:gd name="connsiteY6" fmla="*/ 81980 h 105515"/>
              <a:gd name="connsiteX7" fmla="*/ 1130886 w 2525281"/>
              <a:gd name="connsiteY7" fmla="*/ 67253 h 105515"/>
              <a:gd name="connsiteX8" fmla="*/ 1289620 w 2525281"/>
              <a:gd name="connsiteY8" fmla="*/ 67114 h 105515"/>
              <a:gd name="connsiteX9" fmla="*/ 1721482 w 2525281"/>
              <a:gd name="connsiteY9" fmla="*/ 40990 h 105515"/>
              <a:gd name="connsiteX10" fmla="*/ 2083734 w 2525281"/>
              <a:gd name="connsiteY10" fmla="*/ 16669 h 105515"/>
              <a:gd name="connsiteX11" fmla="*/ 2312264 w 2525281"/>
              <a:gd name="connsiteY11" fmla="*/ 17756 h 105515"/>
              <a:gd name="connsiteX12" fmla="*/ 2525281 w 2525281"/>
              <a:gd name="connsiteY12" fmla="*/ 0 h 105515"/>
              <a:gd name="connsiteX0" fmla="*/ 0 w 2525281"/>
              <a:gd name="connsiteY0" fmla="*/ 105515 h 105515"/>
              <a:gd name="connsiteX1" fmla="*/ 0 w 2525281"/>
              <a:gd name="connsiteY1" fmla="*/ 87759 h 105515"/>
              <a:gd name="connsiteX2" fmla="*/ 189276 w 2525281"/>
              <a:gd name="connsiteY2" fmla="*/ 88985 h 105515"/>
              <a:gd name="connsiteX3" fmla="*/ 316568 w 2525281"/>
              <a:gd name="connsiteY3" fmla="*/ 98579 h 105515"/>
              <a:gd name="connsiteX4" fmla="*/ 529216 w 2525281"/>
              <a:gd name="connsiteY4" fmla="*/ 99665 h 105515"/>
              <a:gd name="connsiteX5" fmla="*/ 737449 w 2525281"/>
              <a:gd name="connsiteY5" fmla="*/ 80755 h 105515"/>
              <a:gd name="connsiteX6" fmla="*/ 967296 w 2525281"/>
              <a:gd name="connsiteY6" fmla="*/ 81980 h 105515"/>
              <a:gd name="connsiteX7" fmla="*/ 1130886 w 2525281"/>
              <a:gd name="connsiteY7" fmla="*/ 67253 h 105515"/>
              <a:gd name="connsiteX8" fmla="*/ 1289620 w 2525281"/>
              <a:gd name="connsiteY8" fmla="*/ 67114 h 105515"/>
              <a:gd name="connsiteX9" fmla="*/ 1721482 w 2525281"/>
              <a:gd name="connsiteY9" fmla="*/ 40990 h 105515"/>
              <a:gd name="connsiteX10" fmla="*/ 2083734 w 2525281"/>
              <a:gd name="connsiteY10" fmla="*/ 16669 h 105515"/>
              <a:gd name="connsiteX11" fmla="*/ 2312264 w 2525281"/>
              <a:gd name="connsiteY11" fmla="*/ 17756 h 105515"/>
              <a:gd name="connsiteX12" fmla="*/ 2525281 w 2525281"/>
              <a:gd name="connsiteY12" fmla="*/ 0 h 105515"/>
              <a:gd name="connsiteX0" fmla="*/ 0 w 2525281"/>
              <a:gd name="connsiteY0" fmla="*/ 105515 h 105515"/>
              <a:gd name="connsiteX1" fmla="*/ 0 w 2525281"/>
              <a:gd name="connsiteY1" fmla="*/ 87759 h 105515"/>
              <a:gd name="connsiteX2" fmla="*/ 189276 w 2525281"/>
              <a:gd name="connsiteY2" fmla="*/ 88985 h 105515"/>
              <a:gd name="connsiteX3" fmla="*/ 316568 w 2525281"/>
              <a:gd name="connsiteY3" fmla="*/ 98579 h 105515"/>
              <a:gd name="connsiteX4" fmla="*/ 529216 w 2525281"/>
              <a:gd name="connsiteY4" fmla="*/ 99665 h 105515"/>
              <a:gd name="connsiteX5" fmla="*/ 737449 w 2525281"/>
              <a:gd name="connsiteY5" fmla="*/ 80755 h 105515"/>
              <a:gd name="connsiteX6" fmla="*/ 967296 w 2525281"/>
              <a:gd name="connsiteY6" fmla="*/ 81980 h 105515"/>
              <a:gd name="connsiteX7" fmla="*/ 1130886 w 2525281"/>
              <a:gd name="connsiteY7" fmla="*/ 67253 h 105515"/>
              <a:gd name="connsiteX8" fmla="*/ 1372479 w 2525281"/>
              <a:gd name="connsiteY8" fmla="*/ 49359 h 105515"/>
              <a:gd name="connsiteX9" fmla="*/ 1721482 w 2525281"/>
              <a:gd name="connsiteY9" fmla="*/ 40990 h 105515"/>
              <a:gd name="connsiteX10" fmla="*/ 2083734 w 2525281"/>
              <a:gd name="connsiteY10" fmla="*/ 16669 h 105515"/>
              <a:gd name="connsiteX11" fmla="*/ 2312264 w 2525281"/>
              <a:gd name="connsiteY11" fmla="*/ 17756 h 105515"/>
              <a:gd name="connsiteX12" fmla="*/ 2525281 w 2525281"/>
              <a:gd name="connsiteY12" fmla="*/ 0 h 105515"/>
              <a:gd name="connsiteX0" fmla="*/ 0 w 2525281"/>
              <a:gd name="connsiteY0" fmla="*/ 105515 h 105515"/>
              <a:gd name="connsiteX1" fmla="*/ 189276 w 2525281"/>
              <a:gd name="connsiteY1" fmla="*/ 88985 h 105515"/>
              <a:gd name="connsiteX2" fmla="*/ 316568 w 2525281"/>
              <a:gd name="connsiteY2" fmla="*/ 98579 h 105515"/>
              <a:gd name="connsiteX3" fmla="*/ 529216 w 2525281"/>
              <a:gd name="connsiteY3" fmla="*/ 99665 h 105515"/>
              <a:gd name="connsiteX4" fmla="*/ 737449 w 2525281"/>
              <a:gd name="connsiteY4" fmla="*/ 80755 h 105515"/>
              <a:gd name="connsiteX5" fmla="*/ 967296 w 2525281"/>
              <a:gd name="connsiteY5" fmla="*/ 81980 h 105515"/>
              <a:gd name="connsiteX6" fmla="*/ 1130886 w 2525281"/>
              <a:gd name="connsiteY6" fmla="*/ 67253 h 105515"/>
              <a:gd name="connsiteX7" fmla="*/ 1372479 w 2525281"/>
              <a:gd name="connsiteY7" fmla="*/ 49359 h 105515"/>
              <a:gd name="connsiteX8" fmla="*/ 1721482 w 2525281"/>
              <a:gd name="connsiteY8" fmla="*/ 40990 h 105515"/>
              <a:gd name="connsiteX9" fmla="*/ 2083734 w 2525281"/>
              <a:gd name="connsiteY9" fmla="*/ 16669 h 105515"/>
              <a:gd name="connsiteX10" fmla="*/ 2312264 w 2525281"/>
              <a:gd name="connsiteY10" fmla="*/ 17756 h 105515"/>
              <a:gd name="connsiteX11" fmla="*/ 2525281 w 2525281"/>
              <a:gd name="connsiteY11" fmla="*/ 0 h 105515"/>
              <a:gd name="connsiteX0" fmla="*/ 0 w 2510485"/>
              <a:gd name="connsiteY0" fmla="*/ 99596 h 99665"/>
              <a:gd name="connsiteX1" fmla="*/ 174480 w 2510485"/>
              <a:gd name="connsiteY1" fmla="*/ 88985 h 99665"/>
              <a:gd name="connsiteX2" fmla="*/ 301772 w 2510485"/>
              <a:gd name="connsiteY2" fmla="*/ 98579 h 99665"/>
              <a:gd name="connsiteX3" fmla="*/ 514420 w 2510485"/>
              <a:gd name="connsiteY3" fmla="*/ 99665 h 99665"/>
              <a:gd name="connsiteX4" fmla="*/ 722653 w 2510485"/>
              <a:gd name="connsiteY4" fmla="*/ 80755 h 99665"/>
              <a:gd name="connsiteX5" fmla="*/ 952500 w 2510485"/>
              <a:gd name="connsiteY5" fmla="*/ 81980 h 99665"/>
              <a:gd name="connsiteX6" fmla="*/ 1116090 w 2510485"/>
              <a:gd name="connsiteY6" fmla="*/ 67253 h 99665"/>
              <a:gd name="connsiteX7" fmla="*/ 1357683 w 2510485"/>
              <a:gd name="connsiteY7" fmla="*/ 49359 h 99665"/>
              <a:gd name="connsiteX8" fmla="*/ 1706686 w 2510485"/>
              <a:gd name="connsiteY8" fmla="*/ 40990 h 99665"/>
              <a:gd name="connsiteX9" fmla="*/ 2068938 w 2510485"/>
              <a:gd name="connsiteY9" fmla="*/ 16669 h 99665"/>
              <a:gd name="connsiteX10" fmla="*/ 2297468 w 2510485"/>
              <a:gd name="connsiteY10" fmla="*/ 17756 h 99665"/>
              <a:gd name="connsiteX11" fmla="*/ 2510485 w 2510485"/>
              <a:gd name="connsiteY11" fmla="*/ 0 h 99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10485" h="99665">
                <a:moveTo>
                  <a:pt x="0" y="99596"/>
                </a:moveTo>
                <a:lnTo>
                  <a:pt x="174480" y="88985"/>
                </a:lnTo>
                <a:lnTo>
                  <a:pt x="301772" y="98579"/>
                </a:lnTo>
                <a:lnTo>
                  <a:pt x="514420" y="99665"/>
                </a:lnTo>
                <a:lnTo>
                  <a:pt x="722653" y="80755"/>
                </a:lnTo>
                <a:lnTo>
                  <a:pt x="952500" y="81980"/>
                </a:lnTo>
                <a:lnTo>
                  <a:pt x="1116090" y="67253"/>
                </a:lnTo>
                <a:lnTo>
                  <a:pt x="1357683" y="49359"/>
                </a:lnTo>
                <a:cubicBezTo>
                  <a:pt x="1503610" y="38678"/>
                  <a:pt x="1442390" y="45753"/>
                  <a:pt x="1706686" y="40990"/>
                </a:cubicBezTo>
                <a:lnTo>
                  <a:pt x="2068938" y="16669"/>
                </a:lnTo>
                <a:lnTo>
                  <a:pt x="2297468" y="17756"/>
                </a:lnTo>
                <a:cubicBezTo>
                  <a:pt x="2362556" y="17756"/>
                  <a:pt x="2445397" y="0"/>
                  <a:pt x="2510485" y="0"/>
                </a:cubicBez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96" name="Freeform: Shape 195">
            <a:extLst>
              <a:ext uri="{FF2B5EF4-FFF2-40B4-BE49-F238E27FC236}">
                <a16:creationId xmlns:a16="http://schemas.microsoft.com/office/drawing/2014/main" id="{15409619-C64E-4756-9CC8-642629C489C1}"/>
              </a:ext>
            </a:extLst>
          </p:cNvPr>
          <p:cNvSpPr/>
          <p:nvPr/>
        </p:nvSpPr>
        <p:spPr>
          <a:xfrm>
            <a:off x="9758999" y="2896678"/>
            <a:ext cx="638175" cy="111919"/>
          </a:xfrm>
          <a:custGeom>
            <a:avLst/>
            <a:gdLst>
              <a:gd name="connsiteX0" fmla="*/ 0 w 638175"/>
              <a:gd name="connsiteY0" fmla="*/ 111919 h 111919"/>
              <a:gd name="connsiteX1" fmla="*/ 135732 w 638175"/>
              <a:gd name="connsiteY1" fmla="*/ 88106 h 111919"/>
              <a:gd name="connsiteX2" fmla="*/ 333375 w 638175"/>
              <a:gd name="connsiteY2" fmla="*/ 21431 h 111919"/>
              <a:gd name="connsiteX3" fmla="*/ 488157 w 638175"/>
              <a:gd name="connsiteY3" fmla="*/ 0 h 111919"/>
              <a:gd name="connsiteX4" fmla="*/ 638175 w 638175"/>
              <a:gd name="connsiteY4" fmla="*/ 2381 h 111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8175" h="111919">
                <a:moveTo>
                  <a:pt x="0" y="111919"/>
                </a:moveTo>
                <a:lnTo>
                  <a:pt x="135732" y="88106"/>
                </a:lnTo>
                <a:lnTo>
                  <a:pt x="333375" y="21431"/>
                </a:lnTo>
                <a:lnTo>
                  <a:pt x="488157" y="0"/>
                </a:lnTo>
                <a:lnTo>
                  <a:pt x="638175" y="2381"/>
                </a:ln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7" name="TextBox 196">
            <a:extLst>
              <a:ext uri="{FF2B5EF4-FFF2-40B4-BE49-F238E27FC236}">
                <a16:creationId xmlns:a16="http://schemas.microsoft.com/office/drawing/2014/main" id="{2A6FE4EE-6108-4670-BE24-7AFDA45BE418}"/>
              </a:ext>
            </a:extLst>
          </p:cNvPr>
          <p:cNvSpPr txBox="1"/>
          <p:nvPr/>
        </p:nvSpPr>
        <p:spPr>
          <a:xfrm>
            <a:off x="429091" y="197348"/>
            <a:ext cx="4533870" cy="461665"/>
          </a:xfrm>
          <a:prstGeom prst="rect">
            <a:avLst/>
          </a:prstGeom>
          <a:noFill/>
          <a:ln>
            <a:solidFill>
              <a:schemeClr val="tx1"/>
            </a:solidFill>
          </a:ln>
        </p:spPr>
        <p:txBody>
          <a:bodyPr wrap="none" rtlCol="0">
            <a:spAutoFit/>
          </a:bodyPr>
          <a:lstStyle/>
          <a:p>
            <a:r>
              <a:rPr lang="en-US" sz="2400" dirty="0"/>
              <a:t>The middle Permian (Guadalupian)</a:t>
            </a:r>
          </a:p>
        </p:txBody>
      </p:sp>
      <p:sp>
        <p:nvSpPr>
          <p:cNvPr id="184" name="Freeform: Shape 183">
            <a:extLst>
              <a:ext uri="{FF2B5EF4-FFF2-40B4-BE49-F238E27FC236}">
                <a16:creationId xmlns:a16="http://schemas.microsoft.com/office/drawing/2014/main" id="{D892CCF5-035B-4F5B-9355-14CC0ACA12C7}"/>
              </a:ext>
            </a:extLst>
          </p:cNvPr>
          <p:cNvSpPr/>
          <p:nvPr/>
        </p:nvSpPr>
        <p:spPr>
          <a:xfrm>
            <a:off x="5137212" y="3003495"/>
            <a:ext cx="2175029" cy="117287"/>
          </a:xfrm>
          <a:custGeom>
            <a:avLst/>
            <a:gdLst>
              <a:gd name="connsiteX0" fmla="*/ 2175029 w 2175029"/>
              <a:gd name="connsiteY0" fmla="*/ 100614 h 117287"/>
              <a:gd name="connsiteX1" fmla="*/ 2080334 w 2175029"/>
              <a:gd name="connsiteY1" fmla="*/ 97655 h 117287"/>
              <a:gd name="connsiteX2" fmla="*/ 2030027 w 2175029"/>
              <a:gd name="connsiteY2" fmla="*/ 112451 h 117287"/>
              <a:gd name="connsiteX3" fmla="*/ 1976761 w 2175029"/>
              <a:gd name="connsiteY3" fmla="*/ 115410 h 117287"/>
              <a:gd name="connsiteX4" fmla="*/ 1920536 w 2175029"/>
              <a:gd name="connsiteY4" fmla="*/ 85818 h 117287"/>
              <a:gd name="connsiteX5" fmla="*/ 1864310 w 2175029"/>
              <a:gd name="connsiteY5" fmla="*/ 59185 h 117287"/>
              <a:gd name="connsiteX6" fmla="*/ 1778493 w 2175029"/>
              <a:gd name="connsiteY6" fmla="*/ 47348 h 117287"/>
              <a:gd name="connsiteX7" fmla="*/ 1663083 w 2175029"/>
              <a:gd name="connsiteY7" fmla="*/ 41429 h 117287"/>
              <a:gd name="connsiteX8" fmla="*/ 1577266 w 2175029"/>
              <a:gd name="connsiteY8" fmla="*/ 41429 h 117287"/>
              <a:gd name="connsiteX9" fmla="*/ 1512163 w 2175029"/>
              <a:gd name="connsiteY9" fmla="*/ 23674 h 117287"/>
              <a:gd name="connsiteX10" fmla="*/ 1402671 w 2175029"/>
              <a:gd name="connsiteY10" fmla="*/ 17756 h 117287"/>
              <a:gd name="connsiteX11" fmla="*/ 1225118 w 2175029"/>
              <a:gd name="connsiteY11" fmla="*/ 17756 h 117287"/>
              <a:gd name="connsiteX12" fmla="*/ 1133382 w 2175029"/>
              <a:gd name="connsiteY12" fmla="*/ 17756 h 117287"/>
              <a:gd name="connsiteX13" fmla="*/ 1015013 w 2175029"/>
              <a:gd name="connsiteY13" fmla="*/ 32552 h 117287"/>
              <a:gd name="connsiteX14" fmla="*/ 932155 w 2175029"/>
              <a:gd name="connsiteY14" fmla="*/ 26633 h 117287"/>
              <a:gd name="connsiteX15" fmla="*/ 798990 w 2175029"/>
              <a:gd name="connsiteY15" fmla="*/ 44389 h 117287"/>
              <a:gd name="connsiteX16" fmla="*/ 710213 w 2175029"/>
              <a:gd name="connsiteY16" fmla="*/ 47348 h 117287"/>
              <a:gd name="connsiteX17" fmla="*/ 645110 w 2175029"/>
              <a:gd name="connsiteY17" fmla="*/ 71022 h 117287"/>
              <a:gd name="connsiteX18" fmla="*/ 585926 w 2175029"/>
              <a:gd name="connsiteY18" fmla="*/ 76940 h 117287"/>
              <a:gd name="connsiteX19" fmla="*/ 529701 w 2175029"/>
              <a:gd name="connsiteY19" fmla="*/ 73981 h 117287"/>
              <a:gd name="connsiteX20" fmla="*/ 464598 w 2175029"/>
              <a:gd name="connsiteY20" fmla="*/ 26633 h 117287"/>
              <a:gd name="connsiteX21" fmla="*/ 423169 w 2175029"/>
              <a:gd name="connsiteY21" fmla="*/ 5919 h 117287"/>
              <a:gd name="connsiteX22" fmla="*/ 260411 w 2175029"/>
              <a:gd name="connsiteY22" fmla="*/ 0 h 117287"/>
              <a:gd name="connsiteX23" fmla="*/ 112450 w 2175029"/>
              <a:gd name="connsiteY23" fmla="*/ 5919 h 117287"/>
              <a:gd name="connsiteX24" fmla="*/ 0 w 2175029"/>
              <a:gd name="connsiteY24" fmla="*/ 17756 h 117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175029" h="117287">
                <a:moveTo>
                  <a:pt x="2175029" y="100614"/>
                </a:moveTo>
                <a:cubicBezTo>
                  <a:pt x="2139765" y="98148"/>
                  <a:pt x="2104501" y="95682"/>
                  <a:pt x="2080334" y="97655"/>
                </a:cubicBezTo>
                <a:cubicBezTo>
                  <a:pt x="2056167" y="99628"/>
                  <a:pt x="2047289" y="109492"/>
                  <a:pt x="2030027" y="112451"/>
                </a:cubicBezTo>
                <a:cubicBezTo>
                  <a:pt x="2012765" y="115410"/>
                  <a:pt x="1995009" y="119849"/>
                  <a:pt x="1976761" y="115410"/>
                </a:cubicBezTo>
                <a:cubicBezTo>
                  <a:pt x="1958513" y="110971"/>
                  <a:pt x="1939278" y="95189"/>
                  <a:pt x="1920536" y="85818"/>
                </a:cubicBezTo>
                <a:cubicBezTo>
                  <a:pt x="1901794" y="76447"/>
                  <a:pt x="1887984" y="65597"/>
                  <a:pt x="1864310" y="59185"/>
                </a:cubicBezTo>
                <a:cubicBezTo>
                  <a:pt x="1840636" y="52773"/>
                  <a:pt x="1812031" y="50307"/>
                  <a:pt x="1778493" y="47348"/>
                </a:cubicBezTo>
                <a:cubicBezTo>
                  <a:pt x="1744955" y="44389"/>
                  <a:pt x="1696621" y="42415"/>
                  <a:pt x="1663083" y="41429"/>
                </a:cubicBezTo>
                <a:cubicBezTo>
                  <a:pt x="1629545" y="40443"/>
                  <a:pt x="1602419" y="44388"/>
                  <a:pt x="1577266" y="41429"/>
                </a:cubicBezTo>
                <a:cubicBezTo>
                  <a:pt x="1552113" y="38470"/>
                  <a:pt x="1541262" y="27619"/>
                  <a:pt x="1512163" y="23674"/>
                </a:cubicBezTo>
                <a:cubicBezTo>
                  <a:pt x="1483064" y="19728"/>
                  <a:pt x="1450512" y="18742"/>
                  <a:pt x="1402671" y="17756"/>
                </a:cubicBezTo>
                <a:cubicBezTo>
                  <a:pt x="1354830" y="16770"/>
                  <a:pt x="1225118" y="17756"/>
                  <a:pt x="1225118" y="17756"/>
                </a:cubicBezTo>
                <a:cubicBezTo>
                  <a:pt x="1180237" y="17756"/>
                  <a:pt x="1168399" y="15290"/>
                  <a:pt x="1133382" y="17756"/>
                </a:cubicBezTo>
                <a:cubicBezTo>
                  <a:pt x="1098365" y="20222"/>
                  <a:pt x="1048551" y="31072"/>
                  <a:pt x="1015013" y="32552"/>
                </a:cubicBezTo>
                <a:cubicBezTo>
                  <a:pt x="981475" y="34031"/>
                  <a:pt x="968159" y="24660"/>
                  <a:pt x="932155" y="26633"/>
                </a:cubicBezTo>
                <a:cubicBezTo>
                  <a:pt x="896151" y="28606"/>
                  <a:pt x="835980" y="40936"/>
                  <a:pt x="798990" y="44389"/>
                </a:cubicBezTo>
                <a:cubicBezTo>
                  <a:pt x="762000" y="47841"/>
                  <a:pt x="735860" y="42909"/>
                  <a:pt x="710213" y="47348"/>
                </a:cubicBezTo>
                <a:cubicBezTo>
                  <a:pt x="684566" y="51787"/>
                  <a:pt x="665825" y="66090"/>
                  <a:pt x="645110" y="71022"/>
                </a:cubicBezTo>
                <a:cubicBezTo>
                  <a:pt x="624395" y="75954"/>
                  <a:pt x="605161" y="76447"/>
                  <a:pt x="585926" y="76940"/>
                </a:cubicBezTo>
                <a:cubicBezTo>
                  <a:pt x="566691" y="77433"/>
                  <a:pt x="549922" y="82365"/>
                  <a:pt x="529701" y="73981"/>
                </a:cubicBezTo>
                <a:cubicBezTo>
                  <a:pt x="509480" y="65597"/>
                  <a:pt x="482353" y="37977"/>
                  <a:pt x="464598" y="26633"/>
                </a:cubicBezTo>
                <a:cubicBezTo>
                  <a:pt x="446843" y="15289"/>
                  <a:pt x="457200" y="10358"/>
                  <a:pt x="423169" y="5919"/>
                </a:cubicBezTo>
                <a:cubicBezTo>
                  <a:pt x="389138" y="1480"/>
                  <a:pt x="312197" y="0"/>
                  <a:pt x="260411" y="0"/>
                </a:cubicBezTo>
                <a:cubicBezTo>
                  <a:pt x="208625" y="0"/>
                  <a:pt x="155852" y="2960"/>
                  <a:pt x="112450" y="5919"/>
                </a:cubicBezTo>
                <a:cubicBezTo>
                  <a:pt x="69048" y="8878"/>
                  <a:pt x="34524" y="13317"/>
                  <a:pt x="0" y="17756"/>
                </a:cubicBez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Freeform: Shape 184">
            <a:extLst>
              <a:ext uri="{FF2B5EF4-FFF2-40B4-BE49-F238E27FC236}">
                <a16:creationId xmlns:a16="http://schemas.microsoft.com/office/drawing/2014/main" id="{CCF75970-60CC-441B-9920-25E821468AF4}"/>
              </a:ext>
            </a:extLst>
          </p:cNvPr>
          <p:cNvSpPr/>
          <p:nvPr/>
        </p:nvSpPr>
        <p:spPr>
          <a:xfrm>
            <a:off x="2642586" y="3475746"/>
            <a:ext cx="2438400" cy="421461"/>
          </a:xfrm>
          <a:custGeom>
            <a:avLst/>
            <a:gdLst>
              <a:gd name="connsiteX0" fmla="*/ 2438400 w 2438400"/>
              <a:gd name="connsiteY0" fmla="*/ 243881 h 421461"/>
              <a:gd name="connsiteX1" fmla="*/ 2391053 w 2438400"/>
              <a:gd name="connsiteY1" fmla="*/ 276433 h 421461"/>
              <a:gd name="connsiteX2" fmla="*/ 2311154 w 2438400"/>
              <a:gd name="connsiteY2" fmla="*/ 273474 h 421461"/>
              <a:gd name="connsiteX3" fmla="*/ 2251969 w 2438400"/>
              <a:gd name="connsiteY3" fmla="*/ 323780 h 421461"/>
              <a:gd name="connsiteX4" fmla="*/ 2192785 w 2438400"/>
              <a:gd name="connsiteY4" fmla="*/ 382965 h 421461"/>
              <a:gd name="connsiteX5" fmla="*/ 2130641 w 2438400"/>
              <a:gd name="connsiteY5" fmla="*/ 400720 h 421461"/>
              <a:gd name="connsiteX6" fmla="*/ 2000435 w 2438400"/>
              <a:gd name="connsiteY6" fmla="*/ 409598 h 421461"/>
              <a:gd name="connsiteX7" fmla="*/ 1870230 w 2438400"/>
              <a:gd name="connsiteY7" fmla="*/ 421435 h 421461"/>
              <a:gd name="connsiteX8" fmla="*/ 1802167 w 2438400"/>
              <a:gd name="connsiteY8" fmla="*/ 412557 h 421461"/>
              <a:gd name="connsiteX9" fmla="*/ 1704513 w 2438400"/>
              <a:gd name="connsiteY9" fmla="*/ 403679 h 421461"/>
              <a:gd name="connsiteX10" fmla="*/ 1600940 w 2438400"/>
              <a:gd name="connsiteY10" fmla="*/ 350413 h 421461"/>
              <a:gd name="connsiteX11" fmla="*/ 1512164 w 2438400"/>
              <a:gd name="connsiteY11" fmla="*/ 341536 h 421461"/>
              <a:gd name="connsiteX12" fmla="*/ 1441142 w 2438400"/>
              <a:gd name="connsiteY12" fmla="*/ 332658 h 421461"/>
              <a:gd name="connsiteX13" fmla="*/ 1275426 w 2438400"/>
              <a:gd name="connsiteY13" fmla="*/ 276433 h 421461"/>
              <a:gd name="connsiteX14" fmla="*/ 1189608 w 2438400"/>
              <a:gd name="connsiteY14" fmla="*/ 255718 h 421461"/>
              <a:gd name="connsiteX15" fmla="*/ 1100831 w 2438400"/>
              <a:gd name="connsiteY15" fmla="*/ 252759 h 421461"/>
              <a:gd name="connsiteX16" fmla="*/ 1053484 w 2438400"/>
              <a:gd name="connsiteY16" fmla="*/ 226126 h 421461"/>
              <a:gd name="connsiteX17" fmla="*/ 976544 w 2438400"/>
              <a:gd name="connsiteY17" fmla="*/ 226126 h 421461"/>
              <a:gd name="connsiteX18" fmla="*/ 858175 w 2438400"/>
              <a:gd name="connsiteY18" fmla="*/ 187656 h 421461"/>
              <a:gd name="connsiteX19" fmla="*/ 736847 w 2438400"/>
              <a:gd name="connsiteY19" fmla="*/ 161023 h 421461"/>
              <a:gd name="connsiteX20" fmla="*/ 662866 w 2438400"/>
              <a:gd name="connsiteY20" fmla="*/ 158064 h 421461"/>
              <a:gd name="connsiteX21" fmla="*/ 627356 w 2438400"/>
              <a:gd name="connsiteY21" fmla="*/ 152145 h 421461"/>
              <a:gd name="connsiteX22" fmla="*/ 582967 w 2438400"/>
              <a:gd name="connsiteY22" fmla="*/ 125512 h 421461"/>
              <a:gd name="connsiteX23" fmla="*/ 550416 w 2438400"/>
              <a:gd name="connsiteY23" fmla="*/ 90002 h 421461"/>
              <a:gd name="connsiteX24" fmla="*/ 446843 w 2438400"/>
              <a:gd name="connsiteY24" fmla="*/ 87042 h 421461"/>
              <a:gd name="connsiteX25" fmla="*/ 295923 w 2438400"/>
              <a:gd name="connsiteY25" fmla="*/ 57450 h 421461"/>
              <a:gd name="connsiteX26" fmla="*/ 198268 w 2438400"/>
              <a:gd name="connsiteY26" fmla="*/ 54491 h 421461"/>
              <a:gd name="connsiteX27" fmla="*/ 150921 w 2438400"/>
              <a:gd name="connsiteY27" fmla="*/ 48573 h 421461"/>
              <a:gd name="connsiteX28" fmla="*/ 121329 w 2438400"/>
              <a:gd name="connsiteY28" fmla="*/ 21940 h 421461"/>
              <a:gd name="connsiteX29" fmla="*/ 79899 w 2438400"/>
              <a:gd name="connsiteY29" fmla="*/ 1225 h 421461"/>
              <a:gd name="connsiteX30" fmla="*/ 0 w 2438400"/>
              <a:gd name="connsiteY30" fmla="*/ 4184 h 421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438400" h="421461">
                <a:moveTo>
                  <a:pt x="2438400" y="243881"/>
                </a:moveTo>
                <a:cubicBezTo>
                  <a:pt x="2425330" y="257691"/>
                  <a:pt x="2412261" y="271501"/>
                  <a:pt x="2391053" y="276433"/>
                </a:cubicBezTo>
                <a:cubicBezTo>
                  <a:pt x="2369845" y="281365"/>
                  <a:pt x="2334335" y="265583"/>
                  <a:pt x="2311154" y="273474"/>
                </a:cubicBezTo>
                <a:cubicBezTo>
                  <a:pt x="2287973" y="281365"/>
                  <a:pt x="2271697" y="305532"/>
                  <a:pt x="2251969" y="323780"/>
                </a:cubicBezTo>
                <a:cubicBezTo>
                  <a:pt x="2232241" y="342028"/>
                  <a:pt x="2213006" y="370142"/>
                  <a:pt x="2192785" y="382965"/>
                </a:cubicBezTo>
                <a:cubicBezTo>
                  <a:pt x="2172564" y="395788"/>
                  <a:pt x="2162699" y="396281"/>
                  <a:pt x="2130641" y="400720"/>
                </a:cubicBezTo>
                <a:cubicBezTo>
                  <a:pt x="2098583" y="405159"/>
                  <a:pt x="2043837" y="406146"/>
                  <a:pt x="2000435" y="409598"/>
                </a:cubicBezTo>
                <a:cubicBezTo>
                  <a:pt x="1957033" y="413051"/>
                  <a:pt x="1903275" y="420942"/>
                  <a:pt x="1870230" y="421435"/>
                </a:cubicBezTo>
                <a:cubicBezTo>
                  <a:pt x="1837185" y="421928"/>
                  <a:pt x="1829786" y="415516"/>
                  <a:pt x="1802167" y="412557"/>
                </a:cubicBezTo>
                <a:cubicBezTo>
                  <a:pt x="1774547" y="409598"/>
                  <a:pt x="1738051" y="414036"/>
                  <a:pt x="1704513" y="403679"/>
                </a:cubicBezTo>
                <a:cubicBezTo>
                  <a:pt x="1670975" y="393322"/>
                  <a:pt x="1632998" y="360770"/>
                  <a:pt x="1600940" y="350413"/>
                </a:cubicBezTo>
                <a:cubicBezTo>
                  <a:pt x="1568882" y="340056"/>
                  <a:pt x="1512164" y="341536"/>
                  <a:pt x="1512164" y="341536"/>
                </a:cubicBezTo>
                <a:cubicBezTo>
                  <a:pt x="1485531" y="338577"/>
                  <a:pt x="1480598" y="343508"/>
                  <a:pt x="1441142" y="332658"/>
                </a:cubicBezTo>
                <a:cubicBezTo>
                  <a:pt x="1401686" y="321808"/>
                  <a:pt x="1317348" y="289256"/>
                  <a:pt x="1275426" y="276433"/>
                </a:cubicBezTo>
                <a:cubicBezTo>
                  <a:pt x="1233504" y="263610"/>
                  <a:pt x="1218707" y="259664"/>
                  <a:pt x="1189608" y="255718"/>
                </a:cubicBezTo>
                <a:cubicBezTo>
                  <a:pt x="1160509" y="251772"/>
                  <a:pt x="1123518" y="257691"/>
                  <a:pt x="1100831" y="252759"/>
                </a:cubicBezTo>
                <a:cubicBezTo>
                  <a:pt x="1078144" y="247827"/>
                  <a:pt x="1074198" y="230565"/>
                  <a:pt x="1053484" y="226126"/>
                </a:cubicBezTo>
                <a:cubicBezTo>
                  <a:pt x="1032770" y="221687"/>
                  <a:pt x="1009095" y="232538"/>
                  <a:pt x="976544" y="226126"/>
                </a:cubicBezTo>
                <a:cubicBezTo>
                  <a:pt x="943992" y="219714"/>
                  <a:pt x="898124" y="198506"/>
                  <a:pt x="858175" y="187656"/>
                </a:cubicBezTo>
                <a:cubicBezTo>
                  <a:pt x="818226" y="176806"/>
                  <a:pt x="769398" y="165955"/>
                  <a:pt x="736847" y="161023"/>
                </a:cubicBezTo>
                <a:cubicBezTo>
                  <a:pt x="704296" y="156091"/>
                  <a:pt x="681114" y="159544"/>
                  <a:pt x="662866" y="158064"/>
                </a:cubicBezTo>
                <a:cubicBezTo>
                  <a:pt x="644617" y="156584"/>
                  <a:pt x="640672" y="157570"/>
                  <a:pt x="627356" y="152145"/>
                </a:cubicBezTo>
                <a:cubicBezTo>
                  <a:pt x="614040" y="146720"/>
                  <a:pt x="595790" y="135869"/>
                  <a:pt x="582967" y="125512"/>
                </a:cubicBezTo>
                <a:cubicBezTo>
                  <a:pt x="570144" y="115155"/>
                  <a:pt x="573103" y="96414"/>
                  <a:pt x="550416" y="90002"/>
                </a:cubicBezTo>
                <a:cubicBezTo>
                  <a:pt x="527729" y="83590"/>
                  <a:pt x="489258" y="92467"/>
                  <a:pt x="446843" y="87042"/>
                </a:cubicBezTo>
                <a:cubicBezTo>
                  <a:pt x="404427" y="81617"/>
                  <a:pt x="337352" y="62875"/>
                  <a:pt x="295923" y="57450"/>
                </a:cubicBezTo>
                <a:cubicBezTo>
                  <a:pt x="254494" y="52025"/>
                  <a:pt x="222435" y="55970"/>
                  <a:pt x="198268" y="54491"/>
                </a:cubicBezTo>
                <a:cubicBezTo>
                  <a:pt x="174101" y="53011"/>
                  <a:pt x="163744" y="53998"/>
                  <a:pt x="150921" y="48573"/>
                </a:cubicBezTo>
                <a:cubicBezTo>
                  <a:pt x="138098" y="43148"/>
                  <a:pt x="133166" y="29831"/>
                  <a:pt x="121329" y="21940"/>
                </a:cubicBezTo>
                <a:cubicBezTo>
                  <a:pt x="109492" y="14049"/>
                  <a:pt x="100120" y="4184"/>
                  <a:pt x="79899" y="1225"/>
                </a:cubicBezTo>
                <a:cubicBezTo>
                  <a:pt x="59678" y="-1734"/>
                  <a:pt x="29839" y="1225"/>
                  <a:pt x="0" y="4184"/>
                </a:cubicBez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Freeform: Shape 185">
            <a:extLst>
              <a:ext uri="{FF2B5EF4-FFF2-40B4-BE49-F238E27FC236}">
                <a16:creationId xmlns:a16="http://schemas.microsoft.com/office/drawing/2014/main" id="{1988A5F1-1289-4974-8350-C48F7A02D488}"/>
              </a:ext>
            </a:extLst>
          </p:cNvPr>
          <p:cNvSpPr/>
          <p:nvPr/>
        </p:nvSpPr>
        <p:spPr>
          <a:xfrm>
            <a:off x="2684016" y="3018291"/>
            <a:ext cx="2482788" cy="387723"/>
          </a:xfrm>
          <a:custGeom>
            <a:avLst/>
            <a:gdLst>
              <a:gd name="connsiteX0" fmla="*/ 2482788 w 2482788"/>
              <a:gd name="connsiteY0" fmla="*/ 0 h 387723"/>
              <a:gd name="connsiteX1" fmla="*/ 2358501 w 2482788"/>
              <a:gd name="connsiteY1" fmla="*/ 11837 h 387723"/>
              <a:gd name="connsiteX2" fmla="*/ 2281561 w 2482788"/>
              <a:gd name="connsiteY2" fmla="*/ 17756 h 387723"/>
              <a:gd name="connsiteX3" fmla="*/ 2237172 w 2482788"/>
              <a:gd name="connsiteY3" fmla="*/ 50307 h 387723"/>
              <a:gd name="connsiteX4" fmla="*/ 2213499 w 2482788"/>
              <a:gd name="connsiteY4" fmla="*/ 177554 h 387723"/>
              <a:gd name="connsiteX5" fmla="*/ 2186866 w 2482788"/>
              <a:gd name="connsiteY5" fmla="*/ 275208 h 387723"/>
              <a:gd name="connsiteX6" fmla="*/ 2175029 w 2482788"/>
              <a:gd name="connsiteY6" fmla="*/ 337352 h 387723"/>
              <a:gd name="connsiteX7" fmla="*/ 2124722 w 2482788"/>
              <a:gd name="connsiteY7" fmla="*/ 366944 h 387723"/>
              <a:gd name="connsiteX8" fmla="*/ 2021149 w 2482788"/>
              <a:gd name="connsiteY8" fmla="*/ 381740 h 387723"/>
              <a:gd name="connsiteX9" fmla="*/ 1873188 w 2482788"/>
              <a:gd name="connsiteY9" fmla="*/ 384699 h 387723"/>
              <a:gd name="connsiteX10" fmla="*/ 1760737 w 2482788"/>
              <a:gd name="connsiteY10" fmla="*/ 387659 h 387723"/>
              <a:gd name="connsiteX11" fmla="*/ 1701553 w 2482788"/>
              <a:gd name="connsiteY11" fmla="*/ 381740 h 387723"/>
              <a:gd name="connsiteX12" fmla="*/ 1642368 w 2482788"/>
              <a:gd name="connsiteY12" fmla="*/ 363985 h 387723"/>
              <a:gd name="connsiteX13" fmla="*/ 1532877 w 2482788"/>
              <a:gd name="connsiteY13" fmla="*/ 328474 h 387723"/>
              <a:gd name="connsiteX14" fmla="*/ 1438182 w 2482788"/>
              <a:gd name="connsiteY14" fmla="*/ 322556 h 387723"/>
              <a:gd name="connsiteX15" fmla="*/ 1361242 w 2482788"/>
              <a:gd name="connsiteY15" fmla="*/ 298882 h 387723"/>
              <a:gd name="connsiteX16" fmla="*/ 1195526 w 2482788"/>
              <a:gd name="connsiteY16" fmla="*/ 236738 h 387723"/>
              <a:gd name="connsiteX17" fmla="*/ 1124504 w 2482788"/>
              <a:gd name="connsiteY17" fmla="*/ 230820 h 387723"/>
              <a:gd name="connsiteX18" fmla="*/ 1080116 w 2482788"/>
              <a:gd name="connsiteY18" fmla="*/ 230820 h 387723"/>
              <a:gd name="connsiteX19" fmla="*/ 1035728 w 2482788"/>
              <a:gd name="connsiteY19" fmla="*/ 204187 h 387723"/>
              <a:gd name="connsiteX20" fmla="*/ 961747 w 2482788"/>
              <a:gd name="connsiteY20" fmla="*/ 195309 h 387723"/>
              <a:gd name="connsiteX21" fmla="*/ 793071 w 2482788"/>
              <a:gd name="connsiteY21" fmla="*/ 156839 h 387723"/>
              <a:gd name="connsiteX22" fmla="*/ 698376 w 2482788"/>
              <a:gd name="connsiteY22" fmla="*/ 130206 h 387723"/>
              <a:gd name="connsiteX23" fmla="*/ 615518 w 2482788"/>
              <a:gd name="connsiteY23" fmla="*/ 127247 h 387723"/>
              <a:gd name="connsiteX24" fmla="*/ 568170 w 2482788"/>
              <a:gd name="connsiteY24" fmla="*/ 118369 h 387723"/>
              <a:gd name="connsiteX25" fmla="*/ 523782 w 2482788"/>
              <a:gd name="connsiteY25" fmla="*/ 82859 h 387723"/>
              <a:gd name="connsiteX26" fmla="*/ 443883 w 2482788"/>
              <a:gd name="connsiteY26" fmla="*/ 73981 h 387723"/>
              <a:gd name="connsiteX27" fmla="*/ 266330 w 2482788"/>
              <a:gd name="connsiteY27" fmla="*/ 53266 h 387723"/>
              <a:gd name="connsiteX28" fmla="*/ 168675 w 2482788"/>
              <a:gd name="connsiteY28" fmla="*/ 50307 h 387723"/>
              <a:gd name="connsiteX29" fmla="*/ 118368 w 2482788"/>
              <a:gd name="connsiteY29" fmla="*/ 50307 h 387723"/>
              <a:gd name="connsiteX30" fmla="*/ 65102 w 2482788"/>
              <a:gd name="connsiteY30" fmla="*/ 14797 h 387723"/>
              <a:gd name="connsiteX31" fmla="*/ 0 w 2482788"/>
              <a:gd name="connsiteY31" fmla="*/ 5919 h 387723"/>
              <a:gd name="connsiteX0" fmla="*/ 2482788 w 2482788"/>
              <a:gd name="connsiteY0" fmla="*/ 0 h 387723"/>
              <a:gd name="connsiteX1" fmla="*/ 2358501 w 2482788"/>
              <a:gd name="connsiteY1" fmla="*/ 11837 h 387723"/>
              <a:gd name="connsiteX2" fmla="*/ 2281561 w 2482788"/>
              <a:gd name="connsiteY2" fmla="*/ 17756 h 387723"/>
              <a:gd name="connsiteX3" fmla="*/ 2237172 w 2482788"/>
              <a:gd name="connsiteY3" fmla="*/ 50307 h 387723"/>
              <a:gd name="connsiteX4" fmla="*/ 2213499 w 2482788"/>
              <a:gd name="connsiteY4" fmla="*/ 177554 h 387723"/>
              <a:gd name="connsiteX5" fmla="*/ 2186866 w 2482788"/>
              <a:gd name="connsiteY5" fmla="*/ 275208 h 387723"/>
              <a:gd name="connsiteX6" fmla="*/ 2151355 w 2482788"/>
              <a:gd name="connsiteY6" fmla="*/ 331434 h 387723"/>
              <a:gd name="connsiteX7" fmla="*/ 2124722 w 2482788"/>
              <a:gd name="connsiteY7" fmla="*/ 366944 h 387723"/>
              <a:gd name="connsiteX8" fmla="*/ 2021149 w 2482788"/>
              <a:gd name="connsiteY8" fmla="*/ 381740 h 387723"/>
              <a:gd name="connsiteX9" fmla="*/ 1873188 w 2482788"/>
              <a:gd name="connsiteY9" fmla="*/ 384699 h 387723"/>
              <a:gd name="connsiteX10" fmla="*/ 1760737 w 2482788"/>
              <a:gd name="connsiteY10" fmla="*/ 387659 h 387723"/>
              <a:gd name="connsiteX11" fmla="*/ 1701553 w 2482788"/>
              <a:gd name="connsiteY11" fmla="*/ 381740 h 387723"/>
              <a:gd name="connsiteX12" fmla="*/ 1642368 w 2482788"/>
              <a:gd name="connsiteY12" fmla="*/ 363985 h 387723"/>
              <a:gd name="connsiteX13" fmla="*/ 1532877 w 2482788"/>
              <a:gd name="connsiteY13" fmla="*/ 328474 h 387723"/>
              <a:gd name="connsiteX14" fmla="*/ 1438182 w 2482788"/>
              <a:gd name="connsiteY14" fmla="*/ 322556 h 387723"/>
              <a:gd name="connsiteX15" fmla="*/ 1361242 w 2482788"/>
              <a:gd name="connsiteY15" fmla="*/ 298882 h 387723"/>
              <a:gd name="connsiteX16" fmla="*/ 1195526 w 2482788"/>
              <a:gd name="connsiteY16" fmla="*/ 236738 h 387723"/>
              <a:gd name="connsiteX17" fmla="*/ 1124504 w 2482788"/>
              <a:gd name="connsiteY17" fmla="*/ 230820 h 387723"/>
              <a:gd name="connsiteX18" fmla="*/ 1080116 w 2482788"/>
              <a:gd name="connsiteY18" fmla="*/ 230820 h 387723"/>
              <a:gd name="connsiteX19" fmla="*/ 1035728 w 2482788"/>
              <a:gd name="connsiteY19" fmla="*/ 204187 h 387723"/>
              <a:gd name="connsiteX20" fmla="*/ 961747 w 2482788"/>
              <a:gd name="connsiteY20" fmla="*/ 195309 h 387723"/>
              <a:gd name="connsiteX21" fmla="*/ 793071 w 2482788"/>
              <a:gd name="connsiteY21" fmla="*/ 156839 h 387723"/>
              <a:gd name="connsiteX22" fmla="*/ 698376 w 2482788"/>
              <a:gd name="connsiteY22" fmla="*/ 130206 h 387723"/>
              <a:gd name="connsiteX23" fmla="*/ 615518 w 2482788"/>
              <a:gd name="connsiteY23" fmla="*/ 127247 h 387723"/>
              <a:gd name="connsiteX24" fmla="*/ 568170 w 2482788"/>
              <a:gd name="connsiteY24" fmla="*/ 118369 h 387723"/>
              <a:gd name="connsiteX25" fmla="*/ 523782 w 2482788"/>
              <a:gd name="connsiteY25" fmla="*/ 82859 h 387723"/>
              <a:gd name="connsiteX26" fmla="*/ 443883 w 2482788"/>
              <a:gd name="connsiteY26" fmla="*/ 73981 h 387723"/>
              <a:gd name="connsiteX27" fmla="*/ 266330 w 2482788"/>
              <a:gd name="connsiteY27" fmla="*/ 53266 h 387723"/>
              <a:gd name="connsiteX28" fmla="*/ 168675 w 2482788"/>
              <a:gd name="connsiteY28" fmla="*/ 50307 h 387723"/>
              <a:gd name="connsiteX29" fmla="*/ 118368 w 2482788"/>
              <a:gd name="connsiteY29" fmla="*/ 50307 h 387723"/>
              <a:gd name="connsiteX30" fmla="*/ 65102 w 2482788"/>
              <a:gd name="connsiteY30" fmla="*/ 14797 h 387723"/>
              <a:gd name="connsiteX31" fmla="*/ 0 w 2482788"/>
              <a:gd name="connsiteY31" fmla="*/ 5919 h 387723"/>
              <a:gd name="connsiteX0" fmla="*/ 2482788 w 2482788"/>
              <a:gd name="connsiteY0" fmla="*/ 0 h 387723"/>
              <a:gd name="connsiteX1" fmla="*/ 2358501 w 2482788"/>
              <a:gd name="connsiteY1" fmla="*/ 11837 h 387723"/>
              <a:gd name="connsiteX2" fmla="*/ 2281561 w 2482788"/>
              <a:gd name="connsiteY2" fmla="*/ 17756 h 387723"/>
              <a:gd name="connsiteX3" fmla="*/ 2237172 w 2482788"/>
              <a:gd name="connsiteY3" fmla="*/ 50307 h 387723"/>
              <a:gd name="connsiteX4" fmla="*/ 2213499 w 2482788"/>
              <a:gd name="connsiteY4" fmla="*/ 177554 h 387723"/>
              <a:gd name="connsiteX5" fmla="*/ 2175029 w 2482788"/>
              <a:gd name="connsiteY5" fmla="*/ 257453 h 387723"/>
              <a:gd name="connsiteX6" fmla="*/ 2151355 w 2482788"/>
              <a:gd name="connsiteY6" fmla="*/ 331434 h 387723"/>
              <a:gd name="connsiteX7" fmla="*/ 2124722 w 2482788"/>
              <a:gd name="connsiteY7" fmla="*/ 366944 h 387723"/>
              <a:gd name="connsiteX8" fmla="*/ 2021149 w 2482788"/>
              <a:gd name="connsiteY8" fmla="*/ 381740 h 387723"/>
              <a:gd name="connsiteX9" fmla="*/ 1873188 w 2482788"/>
              <a:gd name="connsiteY9" fmla="*/ 384699 h 387723"/>
              <a:gd name="connsiteX10" fmla="*/ 1760737 w 2482788"/>
              <a:gd name="connsiteY10" fmla="*/ 387659 h 387723"/>
              <a:gd name="connsiteX11" fmla="*/ 1701553 w 2482788"/>
              <a:gd name="connsiteY11" fmla="*/ 381740 h 387723"/>
              <a:gd name="connsiteX12" fmla="*/ 1642368 w 2482788"/>
              <a:gd name="connsiteY12" fmla="*/ 363985 h 387723"/>
              <a:gd name="connsiteX13" fmla="*/ 1532877 w 2482788"/>
              <a:gd name="connsiteY13" fmla="*/ 328474 h 387723"/>
              <a:gd name="connsiteX14" fmla="*/ 1438182 w 2482788"/>
              <a:gd name="connsiteY14" fmla="*/ 322556 h 387723"/>
              <a:gd name="connsiteX15" fmla="*/ 1361242 w 2482788"/>
              <a:gd name="connsiteY15" fmla="*/ 298882 h 387723"/>
              <a:gd name="connsiteX16" fmla="*/ 1195526 w 2482788"/>
              <a:gd name="connsiteY16" fmla="*/ 236738 h 387723"/>
              <a:gd name="connsiteX17" fmla="*/ 1124504 w 2482788"/>
              <a:gd name="connsiteY17" fmla="*/ 230820 h 387723"/>
              <a:gd name="connsiteX18" fmla="*/ 1080116 w 2482788"/>
              <a:gd name="connsiteY18" fmla="*/ 230820 h 387723"/>
              <a:gd name="connsiteX19" fmla="*/ 1035728 w 2482788"/>
              <a:gd name="connsiteY19" fmla="*/ 204187 h 387723"/>
              <a:gd name="connsiteX20" fmla="*/ 961747 w 2482788"/>
              <a:gd name="connsiteY20" fmla="*/ 195309 h 387723"/>
              <a:gd name="connsiteX21" fmla="*/ 793071 w 2482788"/>
              <a:gd name="connsiteY21" fmla="*/ 156839 h 387723"/>
              <a:gd name="connsiteX22" fmla="*/ 698376 w 2482788"/>
              <a:gd name="connsiteY22" fmla="*/ 130206 h 387723"/>
              <a:gd name="connsiteX23" fmla="*/ 615518 w 2482788"/>
              <a:gd name="connsiteY23" fmla="*/ 127247 h 387723"/>
              <a:gd name="connsiteX24" fmla="*/ 568170 w 2482788"/>
              <a:gd name="connsiteY24" fmla="*/ 118369 h 387723"/>
              <a:gd name="connsiteX25" fmla="*/ 523782 w 2482788"/>
              <a:gd name="connsiteY25" fmla="*/ 82859 h 387723"/>
              <a:gd name="connsiteX26" fmla="*/ 443883 w 2482788"/>
              <a:gd name="connsiteY26" fmla="*/ 73981 h 387723"/>
              <a:gd name="connsiteX27" fmla="*/ 266330 w 2482788"/>
              <a:gd name="connsiteY27" fmla="*/ 53266 h 387723"/>
              <a:gd name="connsiteX28" fmla="*/ 168675 w 2482788"/>
              <a:gd name="connsiteY28" fmla="*/ 50307 h 387723"/>
              <a:gd name="connsiteX29" fmla="*/ 118368 w 2482788"/>
              <a:gd name="connsiteY29" fmla="*/ 50307 h 387723"/>
              <a:gd name="connsiteX30" fmla="*/ 65102 w 2482788"/>
              <a:gd name="connsiteY30" fmla="*/ 14797 h 387723"/>
              <a:gd name="connsiteX31" fmla="*/ 0 w 2482788"/>
              <a:gd name="connsiteY31" fmla="*/ 5919 h 387723"/>
              <a:gd name="connsiteX0" fmla="*/ 2482788 w 2482788"/>
              <a:gd name="connsiteY0" fmla="*/ 0 h 387723"/>
              <a:gd name="connsiteX1" fmla="*/ 2358501 w 2482788"/>
              <a:gd name="connsiteY1" fmla="*/ 11837 h 387723"/>
              <a:gd name="connsiteX2" fmla="*/ 2281561 w 2482788"/>
              <a:gd name="connsiteY2" fmla="*/ 17756 h 387723"/>
              <a:gd name="connsiteX3" fmla="*/ 2237172 w 2482788"/>
              <a:gd name="connsiteY3" fmla="*/ 50307 h 387723"/>
              <a:gd name="connsiteX4" fmla="*/ 2192784 w 2482788"/>
              <a:gd name="connsiteY4" fmla="*/ 162758 h 387723"/>
              <a:gd name="connsiteX5" fmla="*/ 2175029 w 2482788"/>
              <a:gd name="connsiteY5" fmla="*/ 257453 h 387723"/>
              <a:gd name="connsiteX6" fmla="*/ 2151355 w 2482788"/>
              <a:gd name="connsiteY6" fmla="*/ 331434 h 387723"/>
              <a:gd name="connsiteX7" fmla="*/ 2124722 w 2482788"/>
              <a:gd name="connsiteY7" fmla="*/ 366944 h 387723"/>
              <a:gd name="connsiteX8" fmla="*/ 2021149 w 2482788"/>
              <a:gd name="connsiteY8" fmla="*/ 381740 h 387723"/>
              <a:gd name="connsiteX9" fmla="*/ 1873188 w 2482788"/>
              <a:gd name="connsiteY9" fmla="*/ 384699 h 387723"/>
              <a:gd name="connsiteX10" fmla="*/ 1760737 w 2482788"/>
              <a:gd name="connsiteY10" fmla="*/ 387659 h 387723"/>
              <a:gd name="connsiteX11" fmla="*/ 1701553 w 2482788"/>
              <a:gd name="connsiteY11" fmla="*/ 381740 h 387723"/>
              <a:gd name="connsiteX12" fmla="*/ 1642368 w 2482788"/>
              <a:gd name="connsiteY12" fmla="*/ 363985 h 387723"/>
              <a:gd name="connsiteX13" fmla="*/ 1532877 w 2482788"/>
              <a:gd name="connsiteY13" fmla="*/ 328474 h 387723"/>
              <a:gd name="connsiteX14" fmla="*/ 1438182 w 2482788"/>
              <a:gd name="connsiteY14" fmla="*/ 322556 h 387723"/>
              <a:gd name="connsiteX15" fmla="*/ 1361242 w 2482788"/>
              <a:gd name="connsiteY15" fmla="*/ 298882 h 387723"/>
              <a:gd name="connsiteX16" fmla="*/ 1195526 w 2482788"/>
              <a:gd name="connsiteY16" fmla="*/ 236738 h 387723"/>
              <a:gd name="connsiteX17" fmla="*/ 1124504 w 2482788"/>
              <a:gd name="connsiteY17" fmla="*/ 230820 h 387723"/>
              <a:gd name="connsiteX18" fmla="*/ 1080116 w 2482788"/>
              <a:gd name="connsiteY18" fmla="*/ 230820 h 387723"/>
              <a:gd name="connsiteX19" fmla="*/ 1035728 w 2482788"/>
              <a:gd name="connsiteY19" fmla="*/ 204187 h 387723"/>
              <a:gd name="connsiteX20" fmla="*/ 961747 w 2482788"/>
              <a:gd name="connsiteY20" fmla="*/ 195309 h 387723"/>
              <a:gd name="connsiteX21" fmla="*/ 793071 w 2482788"/>
              <a:gd name="connsiteY21" fmla="*/ 156839 h 387723"/>
              <a:gd name="connsiteX22" fmla="*/ 698376 w 2482788"/>
              <a:gd name="connsiteY22" fmla="*/ 130206 h 387723"/>
              <a:gd name="connsiteX23" fmla="*/ 615518 w 2482788"/>
              <a:gd name="connsiteY23" fmla="*/ 127247 h 387723"/>
              <a:gd name="connsiteX24" fmla="*/ 568170 w 2482788"/>
              <a:gd name="connsiteY24" fmla="*/ 118369 h 387723"/>
              <a:gd name="connsiteX25" fmla="*/ 523782 w 2482788"/>
              <a:gd name="connsiteY25" fmla="*/ 82859 h 387723"/>
              <a:gd name="connsiteX26" fmla="*/ 443883 w 2482788"/>
              <a:gd name="connsiteY26" fmla="*/ 73981 h 387723"/>
              <a:gd name="connsiteX27" fmla="*/ 266330 w 2482788"/>
              <a:gd name="connsiteY27" fmla="*/ 53266 h 387723"/>
              <a:gd name="connsiteX28" fmla="*/ 168675 w 2482788"/>
              <a:gd name="connsiteY28" fmla="*/ 50307 h 387723"/>
              <a:gd name="connsiteX29" fmla="*/ 118368 w 2482788"/>
              <a:gd name="connsiteY29" fmla="*/ 50307 h 387723"/>
              <a:gd name="connsiteX30" fmla="*/ 65102 w 2482788"/>
              <a:gd name="connsiteY30" fmla="*/ 14797 h 387723"/>
              <a:gd name="connsiteX31" fmla="*/ 0 w 2482788"/>
              <a:gd name="connsiteY31" fmla="*/ 5919 h 387723"/>
              <a:gd name="connsiteX0" fmla="*/ 2482788 w 2482788"/>
              <a:gd name="connsiteY0" fmla="*/ 0 h 387723"/>
              <a:gd name="connsiteX1" fmla="*/ 2358501 w 2482788"/>
              <a:gd name="connsiteY1" fmla="*/ 11837 h 387723"/>
              <a:gd name="connsiteX2" fmla="*/ 2281561 w 2482788"/>
              <a:gd name="connsiteY2" fmla="*/ 17756 h 387723"/>
              <a:gd name="connsiteX3" fmla="*/ 2237172 w 2482788"/>
              <a:gd name="connsiteY3" fmla="*/ 50307 h 387723"/>
              <a:gd name="connsiteX4" fmla="*/ 2192784 w 2482788"/>
              <a:gd name="connsiteY4" fmla="*/ 162758 h 387723"/>
              <a:gd name="connsiteX5" fmla="*/ 2163192 w 2482788"/>
              <a:gd name="connsiteY5" fmla="*/ 254493 h 387723"/>
              <a:gd name="connsiteX6" fmla="*/ 2151355 w 2482788"/>
              <a:gd name="connsiteY6" fmla="*/ 331434 h 387723"/>
              <a:gd name="connsiteX7" fmla="*/ 2124722 w 2482788"/>
              <a:gd name="connsiteY7" fmla="*/ 366944 h 387723"/>
              <a:gd name="connsiteX8" fmla="*/ 2021149 w 2482788"/>
              <a:gd name="connsiteY8" fmla="*/ 381740 h 387723"/>
              <a:gd name="connsiteX9" fmla="*/ 1873188 w 2482788"/>
              <a:gd name="connsiteY9" fmla="*/ 384699 h 387723"/>
              <a:gd name="connsiteX10" fmla="*/ 1760737 w 2482788"/>
              <a:gd name="connsiteY10" fmla="*/ 387659 h 387723"/>
              <a:gd name="connsiteX11" fmla="*/ 1701553 w 2482788"/>
              <a:gd name="connsiteY11" fmla="*/ 381740 h 387723"/>
              <a:gd name="connsiteX12" fmla="*/ 1642368 w 2482788"/>
              <a:gd name="connsiteY12" fmla="*/ 363985 h 387723"/>
              <a:gd name="connsiteX13" fmla="*/ 1532877 w 2482788"/>
              <a:gd name="connsiteY13" fmla="*/ 328474 h 387723"/>
              <a:gd name="connsiteX14" fmla="*/ 1438182 w 2482788"/>
              <a:gd name="connsiteY14" fmla="*/ 322556 h 387723"/>
              <a:gd name="connsiteX15" fmla="*/ 1361242 w 2482788"/>
              <a:gd name="connsiteY15" fmla="*/ 298882 h 387723"/>
              <a:gd name="connsiteX16" fmla="*/ 1195526 w 2482788"/>
              <a:gd name="connsiteY16" fmla="*/ 236738 h 387723"/>
              <a:gd name="connsiteX17" fmla="*/ 1124504 w 2482788"/>
              <a:gd name="connsiteY17" fmla="*/ 230820 h 387723"/>
              <a:gd name="connsiteX18" fmla="*/ 1080116 w 2482788"/>
              <a:gd name="connsiteY18" fmla="*/ 230820 h 387723"/>
              <a:gd name="connsiteX19" fmla="*/ 1035728 w 2482788"/>
              <a:gd name="connsiteY19" fmla="*/ 204187 h 387723"/>
              <a:gd name="connsiteX20" fmla="*/ 961747 w 2482788"/>
              <a:gd name="connsiteY20" fmla="*/ 195309 h 387723"/>
              <a:gd name="connsiteX21" fmla="*/ 793071 w 2482788"/>
              <a:gd name="connsiteY21" fmla="*/ 156839 h 387723"/>
              <a:gd name="connsiteX22" fmla="*/ 698376 w 2482788"/>
              <a:gd name="connsiteY22" fmla="*/ 130206 h 387723"/>
              <a:gd name="connsiteX23" fmla="*/ 615518 w 2482788"/>
              <a:gd name="connsiteY23" fmla="*/ 127247 h 387723"/>
              <a:gd name="connsiteX24" fmla="*/ 568170 w 2482788"/>
              <a:gd name="connsiteY24" fmla="*/ 118369 h 387723"/>
              <a:gd name="connsiteX25" fmla="*/ 523782 w 2482788"/>
              <a:gd name="connsiteY25" fmla="*/ 82859 h 387723"/>
              <a:gd name="connsiteX26" fmla="*/ 443883 w 2482788"/>
              <a:gd name="connsiteY26" fmla="*/ 73981 h 387723"/>
              <a:gd name="connsiteX27" fmla="*/ 266330 w 2482788"/>
              <a:gd name="connsiteY27" fmla="*/ 53266 h 387723"/>
              <a:gd name="connsiteX28" fmla="*/ 168675 w 2482788"/>
              <a:gd name="connsiteY28" fmla="*/ 50307 h 387723"/>
              <a:gd name="connsiteX29" fmla="*/ 118368 w 2482788"/>
              <a:gd name="connsiteY29" fmla="*/ 50307 h 387723"/>
              <a:gd name="connsiteX30" fmla="*/ 65102 w 2482788"/>
              <a:gd name="connsiteY30" fmla="*/ 14797 h 387723"/>
              <a:gd name="connsiteX31" fmla="*/ 0 w 2482788"/>
              <a:gd name="connsiteY31" fmla="*/ 5919 h 387723"/>
              <a:gd name="connsiteX0" fmla="*/ 2482788 w 2482788"/>
              <a:gd name="connsiteY0" fmla="*/ 0 h 387723"/>
              <a:gd name="connsiteX1" fmla="*/ 2358501 w 2482788"/>
              <a:gd name="connsiteY1" fmla="*/ 11837 h 387723"/>
              <a:gd name="connsiteX2" fmla="*/ 2281561 w 2482788"/>
              <a:gd name="connsiteY2" fmla="*/ 17756 h 387723"/>
              <a:gd name="connsiteX3" fmla="*/ 2237172 w 2482788"/>
              <a:gd name="connsiteY3" fmla="*/ 50307 h 387723"/>
              <a:gd name="connsiteX4" fmla="*/ 2192784 w 2482788"/>
              <a:gd name="connsiteY4" fmla="*/ 162758 h 387723"/>
              <a:gd name="connsiteX5" fmla="*/ 2175029 w 2482788"/>
              <a:gd name="connsiteY5" fmla="*/ 257452 h 387723"/>
              <a:gd name="connsiteX6" fmla="*/ 2151355 w 2482788"/>
              <a:gd name="connsiteY6" fmla="*/ 331434 h 387723"/>
              <a:gd name="connsiteX7" fmla="*/ 2124722 w 2482788"/>
              <a:gd name="connsiteY7" fmla="*/ 366944 h 387723"/>
              <a:gd name="connsiteX8" fmla="*/ 2021149 w 2482788"/>
              <a:gd name="connsiteY8" fmla="*/ 381740 h 387723"/>
              <a:gd name="connsiteX9" fmla="*/ 1873188 w 2482788"/>
              <a:gd name="connsiteY9" fmla="*/ 384699 h 387723"/>
              <a:gd name="connsiteX10" fmla="*/ 1760737 w 2482788"/>
              <a:gd name="connsiteY10" fmla="*/ 387659 h 387723"/>
              <a:gd name="connsiteX11" fmla="*/ 1701553 w 2482788"/>
              <a:gd name="connsiteY11" fmla="*/ 381740 h 387723"/>
              <a:gd name="connsiteX12" fmla="*/ 1642368 w 2482788"/>
              <a:gd name="connsiteY12" fmla="*/ 363985 h 387723"/>
              <a:gd name="connsiteX13" fmla="*/ 1532877 w 2482788"/>
              <a:gd name="connsiteY13" fmla="*/ 328474 h 387723"/>
              <a:gd name="connsiteX14" fmla="*/ 1438182 w 2482788"/>
              <a:gd name="connsiteY14" fmla="*/ 322556 h 387723"/>
              <a:gd name="connsiteX15" fmla="*/ 1361242 w 2482788"/>
              <a:gd name="connsiteY15" fmla="*/ 298882 h 387723"/>
              <a:gd name="connsiteX16" fmla="*/ 1195526 w 2482788"/>
              <a:gd name="connsiteY16" fmla="*/ 236738 h 387723"/>
              <a:gd name="connsiteX17" fmla="*/ 1124504 w 2482788"/>
              <a:gd name="connsiteY17" fmla="*/ 230820 h 387723"/>
              <a:gd name="connsiteX18" fmla="*/ 1080116 w 2482788"/>
              <a:gd name="connsiteY18" fmla="*/ 230820 h 387723"/>
              <a:gd name="connsiteX19" fmla="*/ 1035728 w 2482788"/>
              <a:gd name="connsiteY19" fmla="*/ 204187 h 387723"/>
              <a:gd name="connsiteX20" fmla="*/ 961747 w 2482788"/>
              <a:gd name="connsiteY20" fmla="*/ 195309 h 387723"/>
              <a:gd name="connsiteX21" fmla="*/ 793071 w 2482788"/>
              <a:gd name="connsiteY21" fmla="*/ 156839 h 387723"/>
              <a:gd name="connsiteX22" fmla="*/ 698376 w 2482788"/>
              <a:gd name="connsiteY22" fmla="*/ 130206 h 387723"/>
              <a:gd name="connsiteX23" fmla="*/ 615518 w 2482788"/>
              <a:gd name="connsiteY23" fmla="*/ 127247 h 387723"/>
              <a:gd name="connsiteX24" fmla="*/ 568170 w 2482788"/>
              <a:gd name="connsiteY24" fmla="*/ 118369 h 387723"/>
              <a:gd name="connsiteX25" fmla="*/ 523782 w 2482788"/>
              <a:gd name="connsiteY25" fmla="*/ 82859 h 387723"/>
              <a:gd name="connsiteX26" fmla="*/ 443883 w 2482788"/>
              <a:gd name="connsiteY26" fmla="*/ 73981 h 387723"/>
              <a:gd name="connsiteX27" fmla="*/ 266330 w 2482788"/>
              <a:gd name="connsiteY27" fmla="*/ 53266 h 387723"/>
              <a:gd name="connsiteX28" fmla="*/ 168675 w 2482788"/>
              <a:gd name="connsiteY28" fmla="*/ 50307 h 387723"/>
              <a:gd name="connsiteX29" fmla="*/ 118368 w 2482788"/>
              <a:gd name="connsiteY29" fmla="*/ 50307 h 387723"/>
              <a:gd name="connsiteX30" fmla="*/ 65102 w 2482788"/>
              <a:gd name="connsiteY30" fmla="*/ 14797 h 387723"/>
              <a:gd name="connsiteX31" fmla="*/ 0 w 2482788"/>
              <a:gd name="connsiteY31" fmla="*/ 5919 h 387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82788" h="387723">
                <a:moveTo>
                  <a:pt x="2482788" y="0"/>
                </a:moveTo>
                <a:lnTo>
                  <a:pt x="2358501" y="11837"/>
                </a:lnTo>
                <a:cubicBezTo>
                  <a:pt x="2324963" y="14796"/>
                  <a:pt x="2301782" y="11344"/>
                  <a:pt x="2281561" y="17756"/>
                </a:cubicBezTo>
                <a:cubicBezTo>
                  <a:pt x="2261340" y="24168"/>
                  <a:pt x="2251968" y="26140"/>
                  <a:pt x="2237172" y="50307"/>
                </a:cubicBezTo>
                <a:cubicBezTo>
                  <a:pt x="2222376" y="74474"/>
                  <a:pt x="2203141" y="128234"/>
                  <a:pt x="2192784" y="162758"/>
                </a:cubicBezTo>
                <a:cubicBezTo>
                  <a:pt x="2182427" y="197282"/>
                  <a:pt x="2181934" y="229339"/>
                  <a:pt x="2175029" y="257452"/>
                </a:cubicBezTo>
                <a:cubicBezTo>
                  <a:pt x="2168124" y="285565"/>
                  <a:pt x="2159739" y="313185"/>
                  <a:pt x="2151355" y="331434"/>
                </a:cubicBezTo>
                <a:cubicBezTo>
                  <a:pt x="2142971" y="349683"/>
                  <a:pt x="2146423" y="358560"/>
                  <a:pt x="2124722" y="366944"/>
                </a:cubicBezTo>
                <a:cubicBezTo>
                  <a:pt x="2103021" y="375328"/>
                  <a:pt x="2063071" y="378781"/>
                  <a:pt x="2021149" y="381740"/>
                </a:cubicBezTo>
                <a:cubicBezTo>
                  <a:pt x="1979227" y="384699"/>
                  <a:pt x="1873188" y="384699"/>
                  <a:pt x="1873188" y="384699"/>
                </a:cubicBezTo>
                <a:cubicBezTo>
                  <a:pt x="1829786" y="385685"/>
                  <a:pt x="1789343" y="388152"/>
                  <a:pt x="1760737" y="387659"/>
                </a:cubicBezTo>
                <a:cubicBezTo>
                  <a:pt x="1732131" y="387166"/>
                  <a:pt x="1721281" y="385686"/>
                  <a:pt x="1701553" y="381740"/>
                </a:cubicBezTo>
                <a:cubicBezTo>
                  <a:pt x="1681825" y="377794"/>
                  <a:pt x="1642368" y="363985"/>
                  <a:pt x="1642368" y="363985"/>
                </a:cubicBezTo>
                <a:cubicBezTo>
                  <a:pt x="1614255" y="355107"/>
                  <a:pt x="1566908" y="335379"/>
                  <a:pt x="1532877" y="328474"/>
                </a:cubicBezTo>
                <a:cubicBezTo>
                  <a:pt x="1498846" y="321569"/>
                  <a:pt x="1466788" y="327488"/>
                  <a:pt x="1438182" y="322556"/>
                </a:cubicBezTo>
                <a:cubicBezTo>
                  <a:pt x="1409576" y="317624"/>
                  <a:pt x="1401685" y="313185"/>
                  <a:pt x="1361242" y="298882"/>
                </a:cubicBezTo>
                <a:cubicBezTo>
                  <a:pt x="1320799" y="284579"/>
                  <a:pt x="1234982" y="248082"/>
                  <a:pt x="1195526" y="236738"/>
                </a:cubicBezTo>
                <a:cubicBezTo>
                  <a:pt x="1156070" y="225394"/>
                  <a:pt x="1143739" y="231806"/>
                  <a:pt x="1124504" y="230820"/>
                </a:cubicBezTo>
                <a:cubicBezTo>
                  <a:pt x="1105269" y="229834"/>
                  <a:pt x="1094912" y="235259"/>
                  <a:pt x="1080116" y="230820"/>
                </a:cubicBezTo>
                <a:cubicBezTo>
                  <a:pt x="1065320" y="226381"/>
                  <a:pt x="1055456" y="210105"/>
                  <a:pt x="1035728" y="204187"/>
                </a:cubicBezTo>
                <a:cubicBezTo>
                  <a:pt x="1016000" y="198269"/>
                  <a:pt x="1002190" y="203200"/>
                  <a:pt x="961747" y="195309"/>
                </a:cubicBezTo>
                <a:cubicBezTo>
                  <a:pt x="921304" y="187418"/>
                  <a:pt x="836966" y="167690"/>
                  <a:pt x="793071" y="156839"/>
                </a:cubicBezTo>
                <a:cubicBezTo>
                  <a:pt x="749176" y="145989"/>
                  <a:pt x="727968" y="135138"/>
                  <a:pt x="698376" y="130206"/>
                </a:cubicBezTo>
                <a:cubicBezTo>
                  <a:pt x="668784" y="125274"/>
                  <a:pt x="637219" y="129220"/>
                  <a:pt x="615518" y="127247"/>
                </a:cubicBezTo>
                <a:cubicBezTo>
                  <a:pt x="593817" y="125274"/>
                  <a:pt x="583459" y="125767"/>
                  <a:pt x="568170" y="118369"/>
                </a:cubicBezTo>
                <a:cubicBezTo>
                  <a:pt x="552881" y="110971"/>
                  <a:pt x="544496" y="90257"/>
                  <a:pt x="523782" y="82859"/>
                </a:cubicBezTo>
                <a:cubicBezTo>
                  <a:pt x="503067" y="75461"/>
                  <a:pt x="443883" y="73981"/>
                  <a:pt x="443883" y="73981"/>
                </a:cubicBezTo>
                <a:cubicBezTo>
                  <a:pt x="400974" y="69049"/>
                  <a:pt x="312198" y="57212"/>
                  <a:pt x="266330" y="53266"/>
                </a:cubicBezTo>
                <a:cubicBezTo>
                  <a:pt x="220462" y="49320"/>
                  <a:pt x="193335" y="50800"/>
                  <a:pt x="168675" y="50307"/>
                </a:cubicBezTo>
                <a:cubicBezTo>
                  <a:pt x="144015" y="49814"/>
                  <a:pt x="135630" y="56225"/>
                  <a:pt x="118368" y="50307"/>
                </a:cubicBezTo>
                <a:cubicBezTo>
                  <a:pt x="101106" y="44389"/>
                  <a:pt x="84830" y="22195"/>
                  <a:pt x="65102" y="14797"/>
                </a:cubicBezTo>
                <a:cubicBezTo>
                  <a:pt x="45374" y="7399"/>
                  <a:pt x="22687" y="6659"/>
                  <a:pt x="0" y="5919"/>
                </a:cubicBez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Freeform: Shape 191">
            <a:extLst>
              <a:ext uri="{FF2B5EF4-FFF2-40B4-BE49-F238E27FC236}">
                <a16:creationId xmlns:a16="http://schemas.microsoft.com/office/drawing/2014/main" id="{C74E8891-CD31-4EEC-AF78-AD1CA7432774}"/>
              </a:ext>
            </a:extLst>
          </p:cNvPr>
          <p:cNvSpPr/>
          <p:nvPr/>
        </p:nvSpPr>
        <p:spPr>
          <a:xfrm>
            <a:off x="2243091" y="2772676"/>
            <a:ext cx="473476" cy="254493"/>
          </a:xfrm>
          <a:custGeom>
            <a:avLst/>
            <a:gdLst>
              <a:gd name="connsiteX0" fmla="*/ 0 w 473476"/>
              <a:gd name="connsiteY0" fmla="*/ 0 h 254493"/>
              <a:gd name="connsiteX1" fmla="*/ 195309 w 473476"/>
              <a:gd name="connsiteY1" fmla="*/ 133165 h 254493"/>
              <a:gd name="connsiteX2" fmla="*/ 313678 w 473476"/>
              <a:gd name="connsiteY2" fmla="*/ 218982 h 254493"/>
              <a:gd name="connsiteX3" fmla="*/ 372862 w 473476"/>
              <a:gd name="connsiteY3" fmla="*/ 251534 h 254493"/>
              <a:gd name="connsiteX4" fmla="*/ 423169 w 473476"/>
              <a:gd name="connsiteY4" fmla="*/ 251534 h 254493"/>
              <a:gd name="connsiteX5" fmla="*/ 473476 w 473476"/>
              <a:gd name="connsiteY5" fmla="*/ 254493 h 254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3476" h="254493">
                <a:moveTo>
                  <a:pt x="0" y="0"/>
                </a:moveTo>
                <a:lnTo>
                  <a:pt x="195309" y="133165"/>
                </a:lnTo>
                <a:cubicBezTo>
                  <a:pt x="247589" y="169662"/>
                  <a:pt x="284086" y="199254"/>
                  <a:pt x="313678" y="218982"/>
                </a:cubicBezTo>
                <a:cubicBezTo>
                  <a:pt x="343270" y="238710"/>
                  <a:pt x="354614" y="246109"/>
                  <a:pt x="372862" y="251534"/>
                </a:cubicBezTo>
                <a:cubicBezTo>
                  <a:pt x="391110" y="256959"/>
                  <a:pt x="406400" y="251041"/>
                  <a:pt x="423169" y="251534"/>
                </a:cubicBezTo>
                <a:cubicBezTo>
                  <a:pt x="439938" y="252027"/>
                  <a:pt x="456707" y="253260"/>
                  <a:pt x="473476" y="254493"/>
                </a:cubicBez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Freeform: Shape 197">
            <a:extLst>
              <a:ext uri="{FF2B5EF4-FFF2-40B4-BE49-F238E27FC236}">
                <a16:creationId xmlns:a16="http://schemas.microsoft.com/office/drawing/2014/main" id="{09CC5B09-6584-4AE8-A3F4-7F6AF67E98DF}"/>
              </a:ext>
            </a:extLst>
          </p:cNvPr>
          <p:cNvSpPr/>
          <p:nvPr/>
        </p:nvSpPr>
        <p:spPr>
          <a:xfrm>
            <a:off x="2240132" y="3219519"/>
            <a:ext cx="452761" cy="269455"/>
          </a:xfrm>
          <a:custGeom>
            <a:avLst/>
            <a:gdLst>
              <a:gd name="connsiteX0" fmla="*/ 0 w 452761"/>
              <a:gd name="connsiteY0" fmla="*/ 0 h 269455"/>
              <a:gd name="connsiteX1" fmla="*/ 198268 w 452761"/>
              <a:gd name="connsiteY1" fmla="*/ 136124 h 269455"/>
              <a:gd name="connsiteX2" fmla="*/ 292963 w 452761"/>
              <a:gd name="connsiteY2" fmla="*/ 213064 h 269455"/>
              <a:gd name="connsiteX3" fmla="*/ 343270 w 452761"/>
              <a:gd name="connsiteY3" fmla="*/ 260411 h 269455"/>
              <a:gd name="connsiteX4" fmla="*/ 381740 w 452761"/>
              <a:gd name="connsiteY4" fmla="*/ 269289 h 269455"/>
              <a:gd name="connsiteX5" fmla="*/ 452761 w 452761"/>
              <a:gd name="connsiteY5" fmla="*/ 257452 h 269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2761" h="269455">
                <a:moveTo>
                  <a:pt x="0" y="0"/>
                </a:moveTo>
                <a:cubicBezTo>
                  <a:pt x="74720" y="50306"/>
                  <a:pt x="149441" y="100613"/>
                  <a:pt x="198268" y="136124"/>
                </a:cubicBezTo>
                <a:cubicBezTo>
                  <a:pt x="247095" y="171635"/>
                  <a:pt x="268796" y="192350"/>
                  <a:pt x="292963" y="213064"/>
                </a:cubicBezTo>
                <a:cubicBezTo>
                  <a:pt x="317130" y="233778"/>
                  <a:pt x="328474" y="251040"/>
                  <a:pt x="343270" y="260411"/>
                </a:cubicBezTo>
                <a:cubicBezTo>
                  <a:pt x="358066" y="269782"/>
                  <a:pt x="363492" y="269782"/>
                  <a:pt x="381740" y="269289"/>
                </a:cubicBezTo>
                <a:cubicBezTo>
                  <a:pt x="399988" y="268796"/>
                  <a:pt x="426374" y="263124"/>
                  <a:pt x="452761" y="257452"/>
                </a:cubicBez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TextBox 198">
            <a:extLst>
              <a:ext uri="{FF2B5EF4-FFF2-40B4-BE49-F238E27FC236}">
                <a16:creationId xmlns:a16="http://schemas.microsoft.com/office/drawing/2014/main" id="{C47AEA92-A761-46E4-90DB-80078804BB43}"/>
              </a:ext>
            </a:extLst>
          </p:cNvPr>
          <p:cNvSpPr txBox="1"/>
          <p:nvPr/>
        </p:nvSpPr>
        <p:spPr>
          <a:xfrm>
            <a:off x="6068982" y="891319"/>
            <a:ext cx="5889914" cy="830997"/>
          </a:xfrm>
          <a:prstGeom prst="rect">
            <a:avLst/>
          </a:prstGeom>
          <a:noFill/>
        </p:spPr>
        <p:txBody>
          <a:bodyPr wrap="square" rtlCol="0">
            <a:spAutoFit/>
          </a:bodyPr>
          <a:lstStyle/>
          <a:p>
            <a:r>
              <a:rPr lang="en-US" sz="1600" u="sng" dirty="0"/>
              <a:t>Central Basin Platform and Midland Basin</a:t>
            </a:r>
          </a:p>
          <a:p>
            <a:r>
              <a:rPr lang="en-US" sz="1600" dirty="0"/>
              <a:t>Shallow-water, backreef carbonates (limestones, dolomite) and evaporites</a:t>
            </a:r>
          </a:p>
        </p:txBody>
      </p:sp>
      <p:sp>
        <p:nvSpPr>
          <p:cNvPr id="200" name="TextBox 199">
            <a:extLst>
              <a:ext uri="{FF2B5EF4-FFF2-40B4-BE49-F238E27FC236}">
                <a16:creationId xmlns:a16="http://schemas.microsoft.com/office/drawing/2014/main" id="{1A651BF1-A724-47B4-836F-015CEAF32239}"/>
              </a:ext>
            </a:extLst>
          </p:cNvPr>
          <p:cNvSpPr txBox="1"/>
          <p:nvPr/>
        </p:nvSpPr>
        <p:spPr>
          <a:xfrm>
            <a:off x="2752024" y="939511"/>
            <a:ext cx="3316958" cy="584775"/>
          </a:xfrm>
          <a:prstGeom prst="rect">
            <a:avLst/>
          </a:prstGeom>
          <a:noFill/>
        </p:spPr>
        <p:txBody>
          <a:bodyPr wrap="square" rtlCol="0">
            <a:spAutoFit/>
          </a:bodyPr>
          <a:lstStyle/>
          <a:p>
            <a:r>
              <a:rPr lang="en-US" sz="1600" u="sng" dirty="0"/>
              <a:t>W. margin of Central Basin Platform</a:t>
            </a:r>
          </a:p>
          <a:p>
            <a:r>
              <a:rPr lang="en-US" sz="1600" dirty="0"/>
              <a:t>Massive sponge-algal barrier reef</a:t>
            </a:r>
          </a:p>
        </p:txBody>
      </p:sp>
      <p:cxnSp>
        <p:nvCxnSpPr>
          <p:cNvPr id="202" name="Straight Arrow Connector 201">
            <a:extLst>
              <a:ext uri="{FF2B5EF4-FFF2-40B4-BE49-F238E27FC236}">
                <a16:creationId xmlns:a16="http://schemas.microsoft.com/office/drawing/2014/main" id="{229209DD-364B-43BA-903A-039859D8ADD4}"/>
              </a:ext>
            </a:extLst>
          </p:cNvPr>
          <p:cNvCxnSpPr/>
          <p:nvPr/>
        </p:nvCxnSpPr>
        <p:spPr>
          <a:xfrm flipH="1">
            <a:off x="6375096" y="1524286"/>
            <a:ext cx="1291660" cy="1678225"/>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3" name="Straight Arrow Connector 202">
            <a:extLst>
              <a:ext uri="{FF2B5EF4-FFF2-40B4-BE49-F238E27FC236}">
                <a16:creationId xmlns:a16="http://schemas.microsoft.com/office/drawing/2014/main" id="{D1150FDE-BB95-4E36-9BB2-EB9AB1E16AE3}"/>
              </a:ext>
            </a:extLst>
          </p:cNvPr>
          <p:cNvCxnSpPr>
            <a:cxnSpLocks/>
          </p:cNvCxnSpPr>
          <p:nvPr/>
        </p:nvCxnSpPr>
        <p:spPr>
          <a:xfrm>
            <a:off x="7869485" y="1572381"/>
            <a:ext cx="1993631" cy="1634932"/>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6" name="Straight Arrow Connector 205">
            <a:extLst>
              <a:ext uri="{FF2B5EF4-FFF2-40B4-BE49-F238E27FC236}">
                <a16:creationId xmlns:a16="http://schemas.microsoft.com/office/drawing/2014/main" id="{0F84B309-79A5-4CD3-B301-27805D9A5FB0}"/>
              </a:ext>
            </a:extLst>
          </p:cNvPr>
          <p:cNvCxnSpPr>
            <a:cxnSpLocks/>
          </p:cNvCxnSpPr>
          <p:nvPr/>
        </p:nvCxnSpPr>
        <p:spPr>
          <a:xfrm>
            <a:off x="4831218" y="1542671"/>
            <a:ext cx="166800" cy="1650943"/>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9" name="TextBox 208">
            <a:extLst>
              <a:ext uri="{FF2B5EF4-FFF2-40B4-BE49-F238E27FC236}">
                <a16:creationId xmlns:a16="http://schemas.microsoft.com/office/drawing/2014/main" id="{3019A777-5E99-428C-A4B5-A615A7037A6F}"/>
              </a:ext>
            </a:extLst>
          </p:cNvPr>
          <p:cNvSpPr txBox="1"/>
          <p:nvPr/>
        </p:nvSpPr>
        <p:spPr>
          <a:xfrm>
            <a:off x="334067" y="1001328"/>
            <a:ext cx="3316958" cy="1323439"/>
          </a:xfrm>
          <a:prstGeom prst="rect">
            <a:avLst/>
          </a:prstGeom>
          <a:noFill/>
        </p:spPr>
        <p:txBody>
          <a:bodyPr wrap="square" rtlCol="0">
            <a:spAutoFit/>
          </a:bodyPr>
          <a:lstStyle/>
          <a:p>
            <a:r>
              <a:rPr lang="en-US" sz="1600" u="sng" dirty="0"/>
              <a:t>Delaware Basin</a:t>
            </a:r>
          </a:p>
          <a:p>
            <a:r>
              <a:rPr lang="en-US" sz="1600" dirty="0"/>
              <a:t>Deep-water</a:t>
            </a:r>
          </a:p>
          <a:p>
            <a:r>
              <a:rPr lang="en-US" sz="1600" dirty="0" err="1"/>
              <a:t>basinal</a:t>
            </a:r>
            <a:endParaRPr lang="en-US" sz="1600" dirty="0"/>
          </a:p>
          <a:p>
            <a:r>
              <a:rPr lang="en-US" sz="1600" dirty="0"/>
              <a:t>sandstones</a:t>
            </a:r>
          </a:p>
          <a:p>
            <a:r>
              <a:rPr lang="en-US" sz="1600" dirty="0"/>
              <a:t>and shale</a:t>
            </a:r>
          </a:p>
        </p:txBody>
      </p:sp>
      <p:cxnSp>
        <p:nvCxnSpPr>
          <p:cNvPr id="210" name="Straight Arrow Connector 209">
            <a:extLst>
              <a:ext uri="{FF2B5EF4-FFF2-40B4-BE49-F238E27FC236}">
                <a16:creationId xmlns:a16="http://schemas.microsoft.com/office/drawing/2014/main" id="{03ED6C29-468B-4786-B7AF-2E210A76CFB5}"/>
              </a:ext>
            </a:extLst>
          </p:cNvPr>
          <p:cNvCxnSpPr>
            <a:cxnSpLocks/>
          </p:cNvCxnSpPr>
          <p:nvPr/>
        </p:nvCxnSpPr>
        <p:spPr>
          <a:xfrm>
            <a:off x="1480667" y="2083299"/>
            <a:ext cx="1607871" cy="126336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62040377"/>
      </p:ext>
    </p:extLst>
  </p:cSld>
  <p:clrMapOvr>
    <a:masterClrMapping/>
  </p:clrMapOvr>
  <p:transition>
    <p:wipe dir="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192321" y="6402886"/>
            <a:ext cx="3179075" cy="246221"/>
          </a:xfrm>
          <a:prstGeom prst="rect">
            <a:avLst/>
          </a:prstGeom>
        </p:spPr>
        <p:txBody>
          <a:bodyPr wrap="none">
            <a:spAutoFit/>
          </a:bodyPr>
          <a:lstStyle/>
          <a:p>
            <a:pPr fontAlgn="base">
              <a:spcBef>
                <a:spcPct val="10000"/>
              </a:spcBef>
              <a:spcAft>
                <a:spcPct val="0"/>
              </a:spcAft>
            </a:pPr>
            <a:r>
              <a:rPr lang="en-US" sz="1000" dirty="0">
                <a:latin typeface="Arial" pitchFamily="34" charset="0"/>
                <a:cs typeface="Arial" pitchFamily="34" charset="0"/>
              </a:rPr>
              <a:t>(From </a:t>
            </a:r>
            <a:r>
              <a:rPr lang="en-US" sz="1000" dirty="0" err="1">
                <a:latin typeface="Arial" pitchFamily="34" charset="0"/>
                <a:cs typeface="Arial" pitchFamily="34" charset="0"/>
              </a:rPr>
              <a:t>Scholle</a:t>
            </a:r>
            <a:r>
              <a:rPr lang="en-US" sz="1000" dirty="0">
                <a:latin typeface="Arial" pitchFamily="34" charset="0"/>
                <a:cs typeface="Arial" pitchFamily="34" charset="0"/>
              </a:rPr>
              <a:t>, Goldstein, and Ulmer-</a:t>
            </a:r>
            <a:r>
              <a:rPr lang="en-US" sz="1000" dirty="0" err="1">
                <a:latin typeface="Arial" pitchFamily="34" charset="0"/>
                <a:cs typeface="Arial" pitchFamily="34" charset="0"/>
              </a:rPr>
              <a:t>Scholle</a:t>
            </a:r>
            <a:r>
              <a:rPr lang="en-US" sz="1000" dirty="0">
                <a:latin typeface="Arial" pitchFamily="34" charset="0"/>
                <a:cs typeface="Arial" pitchFamily="34" charset="0"/>
              </a:rPr>
              <a:t>, 2007)  </a:t>
            </a:r>
          </a:p>
        </p:txBody>
      </p:sp>
      <p:sp>
        <p:nvSpPr>
          <p:cNvPr id="2" name="TextBox 1"/>
          <p:cNvSpPr txBox="1"/>
          <p:nvPr/>
        </p:nvSpPr>
        <p:spPr>
          <a:xfrm>
            <a:off x="7083128" y="976155"/>
            <a:ext cx="3110019" cy="307777"/>
          </a:xfrm>
          <a:prstGeom prst="rect">
            <a:avLst/>
          </a:prstGeom>
          <a:noFill/>
        </p:spPr>
        <p:txBody>
          <a:bodyPr wrap="none" rtlCol="0">
            <a:spAutoFit/>
          </a:bodyPr>
          <a:lstStyle/>
          <a:p>
            <a:r>
              <a:rPr lang="en-US" sz="1400" b="1" dirty="0"/>
              <a:t>Upper </a:t>
            </a:r>
            <a:r>
              <a:rPr lang="en-US" sz="1400" b="1" dirty="0" err="1"/>
              <a:t>Guadalupian</a:t>
            </a:r>
            <a:r>
              <a:rPr lang="en-US" sz="1400" b="1" dirty="0"/>
              <a:t> Depositional </a:t>
            </a:r>
            <a:r>
              <a:rPr lang="en-US" sz="1400" b="1" dirty="0" err="1"/>
              <a:t>Facies</a:t>
            </a:r>
            <a:endParaRPr lang="en-US" sz="1400" b="1" dirty="0"/>
          </a:p>
        </p:txBody>
      </p:sp>
      <p:sp>
        <p:nvSpPr>
          <p:cNvPr id="8" name="TextBox 7"/>
          <p:cNvSpPr txBox="1"/>
          <p:nvPr/>
        </p:nvSpPr>
        <p:spPr>
          <a:xfrm>
            <a:off x="1396928" y="894988"/>
            <a:ext cx="3103478" cy="307777"/>
          </a:xfrm>
          <a:prstGeom prst="rect">
            <a:avLst/>
          </a:prstGeom>
          <a:noFill/>
        </p:spPr>
        <p:txBody>
          <a:bodyPr wrap="none" rtlCol="0">
            <a:spAutoFit/>
          </a:bodyPr>
          <a:lstStyle/>
          <a:p>
            <a:r>
              <a:rPr lang="en-US" sz="1400" b="1" dirty="0"/>
              <a:t>Lower </a:t>
            </a:r>
            <a:r>
              <a:rPr lang="en-US" sz="1400" b="1" dirty="0" err="1"/>
              <a:t>Guadalupian</a:t>
            </a:r>
            <a:r>
              <a:rPr lang="en-US" sz="1400" b="1" dirty="0"/>
              <a:t> Depositional </a:t>
            </a:r>
            <a:r>
              <a:rPr lang="en-US" sz="1400" b="1" dirty="0" err="1"/>
              <a:t>Facies</a:t>
            </a:r>
            <a:endParaRPr lang="en-US" sz="1400" b="1" dirty="0"/>
          </a:p>
        </p:txBody>
      </p:sp>
      <p:sp>
        <p:nvSpPr>
          <p:cNvPr id="9" name="TextBox 8"/>
          <p:cNvSpPr txBox="1"/>
          <p:nvPr/>
        </p:nvSpPr>
        <p:spPr>
          <a:xfrm>
            <a:off x="2132700" y="211945"/>
            <a:ext cx="7862282" cy="523220"/>
          </a:xfrm>
          <a:prstGeom prst="rect">
            <a:avLst/>
          </a:prstGeom>
          <a:noFill/>
        </p:spPr>
        <p:txBody>
          <a:bodyPr wrap="none" rtlCol="0">
            <a:spAutoFit/>
          </a:bodyPr>
          <a:lstStyle/>
          <a:p>
            <a:pPr algn="ctr"/>
            <a:r>
              <a:rPr lang="en-US" sz="2800" dirty="0" err="1"/>
              <a:t>Guadalupian</a:t>
            </a:r>
            <a:r>
              <a:rPr lang="en-US" sz="2800" dirty="0"/>
              <a:t> Depositional </a:t>
            </a:r>
            <a:r>
              <a:rPr lang="en-US" sz="2800" dirty="0" err="1"/>
              <a:t>Facies</a:t>
            </a:r>
            <a:r>
              <a:rPr lang="en-US" sz="2800" dirty="0"/>
              <a:t> in the </a:t>
            </a:r>
            <a:r>
              <a:rPr lang="en-US" sz="2800" dirty="0" err="1"/>
              <a:t>Pemian</a:t>
            </a:r>
            <a:r>
              <a:rPr lang="en-US" sz="2800" dirty="0"/>
              <a:t> Basin</a:t>
            </a:r>
          </a:p>
        </p:txBody>
      </p:sp>
      <p:sp>
        <p:nvSpPr>
          <p:cNvPr id="10" name="Slide Number Placeholder 1"/>
          <p:cNvSpPr>
            <a:spLocks noGrp="1"/>
          </p:cNvSpPr>
          <p:nvPr>
            <p:ph type="sldNum" sz="quarter" idx="12"/>
          </p:nvPr>
        </p:nvSpPr>
        <p:spPr>
          <a:xfrm>
            <a:off x="8298234" y="6343435"/>
            <a:ext cx="2133600" cy="365125"/>
          </a:xfrm>
        </p:spPr>
        <p:txBody>
          <a:bodyPr/>
          <a:lstStyle/>
          <a:p>
            <a:fld id="{9C3699A1-5E3C-4DE5-86A0-60F43648DA44}" type="slidenum">
              <a:rPr lang="en-US" smtClean="0">
                <a:solidFill>
                  <a:schemeClr val="bg1"/>
                </a:solidFill>
              </a:rPr>
              <a:t>9</a:t>
            </a:fld>
            <a:endParaRPr lang="en-US" dirty="0">
              <a:solidFill>
                <a:schemeClr val="bg1"/>
              </a:solidFill>
            </a:endParaRPr>
          </a:p>
        </p:txBody>
      </p:sp>
      <p:pic>
        <p:nvPicPr>
          <p:cNvPr id="7" name="Picture 6">
            <a:extLst>
              <a:ext uri="{FF2B5EF4-FFF2-40B4-BE49-F238E27FC236}">
                <a16:creationId xmlns:a16="http://schemas.microsoft.com/office/drawing/2014/main" id="{188074EF-4A73-423E-A23F-D644635FFD36}"/>
              </a:ext>
            </a:extLst>
          </p:cNvPr>
          <p:cNvPicPr>
            <a:picLocks noChangeAspect="1"/>
          </p:cNvPicPr>
          <p:nvPr/>
        </p:nvPicPr>
        <p:blipFill>
          <a:blip r:embed="rId2"/>
          <a:stretch>
            <a:fillRect/>
          </a:stretch>
        </p:blipFill>
        <p:spPr>
          <a:xfrm>
            <a:off x="366493" y="1202765"/>
            <a:ext cx="5276932" cy="5200121"/>
          </a:xfrm>
          <a:prstGeom prst="rect">
            <a:avLst/>
          </a:prstGeom>
        </p:spPr>
      </p:pic>
      <p:pic>
        <p:nvPicPr>
          <p:cNvPr id="14" name="Picture 13">
            <a:extLst>
              <a:ext uri="{FF2B5EF4-FFF2-40B4-BE49-F238E27FC236}">
                <a16:creationId xmlns:a16="http://schemas.microsoft.com/office/drawing/2014/main" id="{4488742F-09F3-4F60-9243-1F32DFA9FA8C}"/>
              </a:ext>
            </a:extLst>
          </p:cNvPr>
          <p:cNvPicPr>
            <a:picLocks noChangeAspect="1"/>
          </p:cNvPicPr>
          <p:nvPr/>
        </p:nvPicPr>
        <p:blipFill>
          <a:blip r:embed="rId3"/>
          <a:stretch>
            <a:fillRect/>
          </a:stretch>
        </p:blipFill>
        <p:spPr>
          <a:xfrm>
            <a:off x="6063841" y="1210004"/>
            <a:ext cx="5148594" cy="5133429"/>
          </a:xfrm>
          <a:prstGeom prst="rect">
            <a:avLst/>
          </a:prstGeom>
        </p:spPr>
      </p:pic>
    </p:spTree>
    <p:extLst>
      <p:ext uri="{BB962C8B-B14F-4D97-AF65-F5344CB8AC3E}">
        <p14:creationId xmlns:p14="http://schemas.microsoft.com/office/powerpoint/2010/main" val="760601595"/>
      </p:ext>
    </p:extLst>
  </p:cSld>
  <p:clrMapOvr>
    <a:masterClrMapping/>
  </p:clrMapOvr>
  <p:transition>
    <p:wipe dir="r"/>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1610</TotalTime>
  <Words>3590</Words>
  <Application>Microsoft Office PowerPoint</Application>
  <PresentationFormat>Widescreen</PresentationFormat>
  <Paragraphs>1166</Paragraphs>
  <Slides>45</Slides>
  <Notes>4</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45</vt:i4>
      </vt:variant>
    </vt:vector>
  </HeadingPairs>
  <TitlesOfParts>
    <vt:vector size="54" baseType="lpstr">
      <vt:lpstr>Arial</vt:lpstr>
      <vt:lpstr>Calibri</vt:lpstr>
      <vt:lpstr>Calibri Light</vt:lpstr>
      <vt:lpstr>Calisto MT</vt:lpstr>
      <vt:lpstr>Times New Roman</vt:lpstr>
      <vt:lpstr>Trebuchet MS</vt:lpstr>
      <vt:lpstr>Wingdings</vt:lpstr>
      <vt:lpstr>Office Theme</vt:lpstr>
      <vt:lpstr>Acrobat 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Dockum Group subsurface waters, Midland Basin</vt:lpstr>
      <vt:lpstr>NW – SE cross section across Midland Basin showing increasing truncation of Dockum Group to south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Lowell Waite</dc:creator>
  <cp:lastModifiedBy>Lowell Waite</cp:lastModifiedBy>
  <cp:revision>17</cp:revision>
  <dcterms:created xsi:type="dcterms:W3CDTF">2021-11-29T23:48:16Z</dcterms:created>
  <dcterms:modified xsi:type="dcterms:W3CDTF">2022-01-24T17:09:40Z</dcterms:modified>
</cp:coreProperties>
</file>