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54" r:id="rId4"/>
    <p:sldId id="355" r:id="rId5"/>
    <p:sldId id="256" r:id="rId6"/>
    <p:sldId id="261" r:id="rId7"/>
    <p:sldId id="259" r:id="rId8"/>
    <p:sldId id="332" r:id="rId9"/>
    <p:sldId id="272" r:id="rId10"/>
    <p:sldId id="258" r:id="rId11"/>
    <p:sldId id="266" r:id="rId12"/>
    <p:sldId id="267" r:id="rId13"/>
    <p:sldId id="263" r:id="rId14"/>
    <p:sldId id="268" r:id="rId15"/>
    <p:sldId id="269" r:id="rId16"/>
    <p:sldId id="264" r:id="rId17"/>
    <p:sldId id="275" r:id="rId18"/>
    <p:sldId id="271" r:id="rId19"/>
    <p:sldId id="356" r:id="rId20"/>
    <p:sldId id="273" r:id="rId21"/>
    <p:sldId id="360" r:id="rId22"/>
    <p:sldId id="270" r:id="rId23"/>
    <p:sldId id="279" r:id="rId24"/>
    <p:sldId id="358" r:id="rId25"/>
    <p:sldId id="359" r:id="rId26"/>
    <p:sldId id="352" r:id="rId27"/>
    <p:sldId id="274" r:id="rId28"/>
    <p:sldId id="282" r:id="rId29"/>
    <p:sldId id="276" r:id="rId30"/>
    <p:sldId id="329" r:id="rId31"/>
    <p:sldId id="278" r:id="rId32"/>
    <p:sldId id="280" r:id="rId33"/>
    <p:sldId id="333" r:id="rId34"/>
    <p:sldId id="281" r:id="rId35"/>
    <p:sldId id="277" r:id="rId36"/>
    <p:sldId id="330" r:id="rId37"/>
    <p:sldId id="334" r:id="rId38"/>
    <p:sldId id="335" r:id="rId39"/>
    <p:sldId id="331" r:id="rId40"/>
    <p:sldId id="336" r:id="rId41"/>
    <p:sldId id="337" r:id="rId42"/>
    <p:sldId id="348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9" r:id="rId51"/>
    <p:sldId id="347" r:id="rId52"/>
    <p:sldId id="338" r:id="rId53"/>
    <p:sldId id="339" r:id="rId54"/>
    <p:sldId id="35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864"/>
    <a:srgbClr val="01183E"/>
    <a:srgbClr val="6389CE"/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6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100 degree</a:t>
            </a:r>
            <a:r>
              <a:rPr lang="en-US" baseline="0"/>
              <a:t> days, Dallas - Ft. Worth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Sheet1!$A$2:$A$123</c:f>
              <c:numCache>
                <c:formatCode>General</c:formatCode>
                <c:ptCount val="122"/>
                <c:pt idx="0">
                  <c:v>1899</c:v>
                </c:pt>
                <c:pt idx="1">
                  <c:v>1900</c:v>
                </c:pt>
                <c:pt idx="2">
                  <c:v>1901</c:v>
                </c:pt>
                <c:pt idx="3">
                  <c:v>1902</c:v>
                </c:pt>
                <c:pt idx="4">
                  <c:v>1903</c:v>
                </c:pt>
                <c:pt idx="5">
                  <c:v>1904</c:v>
                </c:pt>
                <c:pt idx="6">
                  <c:v>1905</c:v>
                </c:pt>
                <c:pt idx="7">
                  <c:v>1906</c:v>
                </c:pt>
                <c:pt idx="8">
                  <c:v>1907</c:v>
                </c:pt>
                <c:pt idx="9">
                  <c:v>1908</c:v>
                </c:pt>
                <c:pt idx="10">
                  <c:v>1909</c:v>
                </c:pt>
                <c:pt idx="11">
                  <c:v>1910</c:v>
                </c:pt>
                <c:pt idx="12">
                  <c:v>1911</c:v>
                </c:pt>
                <c:pt idx="13">
                  <c:v>1912</c:v>
                </c:pt>
                <c:pt idx="14">
                  <c:v>1913</c:v>
                </c:pt>
                <c:pt idx="15">
                  <c:v>1914</c:v>
                </c:pt>
                <c:pt idx="16">
                  <c:v>1915</c:v>
                </c:pt>
                <c:pt idx="17">
                  <c:v>1916</c:v>
                </c:pt>
                <c:pt idx="18">
                  <c:v>1917</c:v>
                </c:pt>
                <c:pt idx="19">
                  <c:v>1918</c:v>
                </c:pt>
                <c:pt idx="20">
                  <c:v>1919</c:v>
                </c:pt>
                <c:pt idx="21">
                  <c:v>1920</c:v>
                </c:pt>
                <c:pt idx="22">
                  <c:v>1921</c:v>
                </c:pt>
                <c:pt idx="23">
                  <c:v>1922</c:v>
                </c:pt>
                <c:pt idx="24">
                  <c:v>1923</c:v>
                </c:pt>
                <c:pt idx="25">
                  <c:v>1924</c:v>
                </c:pt>
                <c:pt idx="26">
                  <c:v>1925</c:v>
                </c:pt>
                <c:pt idx="27">
                  <c:v>1926</c:v>
                </c:pt>
                <c:pt idx="28">
                  <c:v>1927</c:v>
                </c:pt>
                <c:pt idx="29">
                  <c:v>1928</c:v>
                </c:pt>
                <c:pt idx="30">
                  <c:v>1929</c:v>
                </c:pt>
                <c:pt idx="31">
                  <c:v>1930</c:v>
                </c:pt>
                <c:pt idx="32">
                  <c:v>1931</c:v>
                </c:pt>
                <c:pt idx="33">
                  <c:v>1932</c:v>
                </c:pt>
                <c:pt idx="34">
                  <c:v>1933</c:v>
                </c:pt>
                <c:pt idx="35">
                  <c:v>1934</c:v>
                </c:pt>
                <c:pt idx="36">
                  <c:v>1935</c:v>
                </c:pt>
                <c:pt idx="37">
                  <c:v>1936</c:v>
                </c:pt>
                <c:pt idx="38">
                  <c:v>1937</c:v>
                </c:pt>
                <c:pt idx="39">
                  <c:v>1938</c:v>
                </c:pt>
                <c:pt idx="40">
                  <c:v>1939</c:v>
                </c:pt>
                <c:pt idx="41">
                  <c:v>1940</c:v>
                </c:pt>
                <c:pt idx="42">
                  <c:v>1941</c:v>
                </c:pt>
                <c:pt idx="43">
                  <c:v>1942</c:v>
                </c:pt>
                <c:pt idx="44">
                  <c:v>1943</c:v>
                </c:pt>
                <c:pt idx="45">
                  <c:v>1944</c:v>
                </c:pt>
                <c:pt idx="46">
                  <c:v>1945</c:v>
                </c:pt>
                <c:pt idx="47">
                  <c:v>1946</c:v>
                </c:pt>
                <c:pt idx="48">
                  <c:v>1947</c:v>
                </c:pt>
                <c:pt idx="49">
                  <c:v>1948</c:v>
                </c:pt>
                <c:pt idx="50">
                  <c:v>1949</c:v>
                </c:pt>
                <c:pt idx="51">
                  <c:v>1950</c:v>
                </c:pt>
                <c:pt idx="52">
                  <c:v>1951</c:v>
                </c:pt>
                <c:pt idx="53">
                  <c:v>1952</c:v>
                </c:pt>
                <c:pt idx="54">
                  <c:v>1953</c:v>
                </c:pt>
                <c:pt idx="55">
                  <c:v>1954</c:v>
                </c:pt>
                <c:pt idx="56">
                  <c:v>1955</c:v>
                </c:pt>
                <c:pt idx="57">
                  <c:v>1956</c:v>
                </c:pt>
                <c:pt idx="58">
                  <c:v>1957</c:v>
                </c:pt>
                <c:pt idx="59">
                  <c:v>1958</c:v>
                </c:pt>
                <c:pt idx="60">
                  <c:v>1959</c:v>
                </c:pt>
                <c:pt idx="61">
                  <c:v>1960</c:v>
                </c:pt>
                <c:pt idx="62">
                  <c:v>1961</c:v>
                </c:pt>
                <c:pt idx="63">
                  <c:v>1962</c:v>
                </c:pt>
                <c:pt idx="64">
                  <c:v>1963</c:v>
                </c:pt>
                <c:pt idx="65">
                  <c:v>1964</c:v>
                </c:pt>
                <c:pt idx="66">
                  <c:v>1965</c:v>
                </c:pt>
                <c:pt idx="67">
                  <c:v>1966</c:v>
                </c:pt>
                <c:pt idx="68">
                  <c:v>1967</c:v>
                </c:pt>
                <c:pt idx="69">
                  <c:v>1968</c:v>
                </c:pt>
                <c:pt idx="70">
                  <c:v>1969</c:v>
                </c:pt>
                <c:pt idx="71">
                  <c:v>1970</c:v>
                </c:pt>
                <c:pt idx="72">
                  <c:v>1971</c:v>
                </c:pt>
                <c:pt idx="73">
                  <c:v>1972</c:v>
                </c:pt>
                <c:pt idx="74">
                  <c:v>1973</c:v>
                </c:pt>
                <c:pt idx="75">
                  <c:v>1974</c:v>
                </c:pt>
                <c:pt idx="76">
                  <c:v>1975</c:v>
                </c:pt>
                <c:pt idx="77">
                  <c:v>1976</c:v>
                </c:pt>
                <c:pt idx="78">
                  <c:v>1977</c:v>
                </c:pt>
                <c:pt idx="79">
                  <c:v>1978</c:v>
                </c:pt>
                <c:pt idx="80">
                  <c:v>1979</c:v>
                </c:pt>
                <c:pt idx="81">
                  <c:v>1980</c:v>
                </c:pt>
                <c:pt idx="82">
                  <c:v>1981</c:v>
                </c:pt>
                <c:pt idx="83">
                  <c:v>1982</c:v>
                </c:pt>
                <c:pt idx="84">
                  <c:v>1983</c:v>
                </c:pt>
                <c:pt idx="85">
                  <c:v>1984</c:v>
                </c:pt>
                <c:pt idx="86">
                  <c:v>1985</c:v>
                </c:pt>
                <c:pt idx="87">
                  <c:v>1986</c:v>
                </c:pt>
                <c:pt idx="88">
                  <c:v>1987</c:v>
                </c:pt>
                <c:pt idx="89">
                  <c:v>1988</c:v>
                </c:pt>
                <c:pt idx="90">
                  <c:v>1989</c:v>
                </c:pt>
                <c:pt idx="91">
                  <c:v>1990</c:v>
                </c:pt>
                <c:pt idx="92">
                  <c:v>1991</c:v>
                </c:pt>
                <c:pt idx="93">
                  <c:v>1992</c:v>
                </c:pt>
                <c:pt idx="94">
                  <c:v>1993</c:v>
                </c:pt>
                <c:pt idx="95">
                  <c:v>1994</c:v>
                </c:pt>
                <c:pt idx="96">
                  <c:v>1995</c:v>
                </c:pt>
                <c:pt idx="97">
                  <c:v>1996</c:v>
                </c:pt>
                <c:pt idx="98">
                  <c:v>1997</c:v>
                </c:pt>
                <c:pt idx="99">
                  <c:v>1998</c:v>
                </c:pt>
                <c:pt idx="100">
                  <c:v>1999</c:v>
                </c:pt>
                <c:pt idx="101">
                  <c:v>2000</c:v>
                </c:pt>
                <c:pt idx="102">
                  <c:v>2001</c:v>
                </c:pt>
                <c:pt idx="103">
                  <c:v>2002</c:v>
                </c:pt>
                <c:pt idx="104">
                  <c:v>2003</c:v>
                </c:pt>
                <c:pt idx="105">
                  <c:v>2004</c:v>
                </c:pt>
                <c:pt idx="106">
                  <c:v>2005</c:v>
                </c:pt>
                <c:pt idx="107">
                  <c:v>2006</c:v>
                </c:pt>
                <c:pt idx="108">
                  <c:v>2007</c:v>
                </c:pt>
                <c:pt idx="109">
                  <c:v>2008</c:v>
                </c:pt>
                <c:pt idx="110">
                  <c:v>2009</c:v>
                </c:pt>
                <c:pt idx="111">
                  <c:v>2010</c:v>
                </c:pt>
                <c:pt idx="112">
                  <c:v>2011</c:v>
                </c:pt>
                <c:pt idx="113">
                  <c:v>2012</c:v>
                </c:pt>
                <c:pt idx="114">
                  <c:v>2013</c:v>
                </c:pt>
                <c:pt idx="115">
                  <c:v>2014</c:v>
                </c:pt>
                <c:pt idx="116">
                  <c:v>2015</c:v>
                </c:pt>
                <c:pt idx="117">
                  <c:v>2016</c:v>
                </c:pt>
                <c:pt idx="118">
                  <c:v>2017</c:v>
                </c:pt>
                <c:pt idx="119">
                  <c:v>2018</c:v>
                </c:pt>
                <c:pt idx="120">
                  <c:v>2019</c:v>
                </c:pt>
                <c:pt idx="121">
                  <c:v>2020</c:v>
                </c:pt>
              </c:numCache>
            </c:numRef>
          </c:xVal>
          <c:yVal>
            <c:numRef>
              <c:f>Sheet1!$B$2:$B$123</c:f>
              <c:numCache>
                <c:formatCode>General</c:formatCode>
                <c:ptCount val="122"/>
                <c:pt idx="0">
                  <c:v>15</c:v>
                </c:pt>
                <c:pt idx="1">
                  <c:v>4</c:v>
                </c:pt>
                <c:pt idx="2">
                  <c:v>18</c:v>
                </c:pt>
                <c:pt idx="3">
                  <c:v>8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12</c:v>
                </c:pt>
                <c:pt idx="9">
                  <c:v>1</c:v>
                </c:pt>
                <c:pt idx="10">
                  <c:v>17</c:v>
                </c:pt>
                <c:pt idx="11">
                  <c:v>14</c:v>
                </c:pt>
                <c:pt idx="12">
                  <c:v>27</c:v>
                </c:pt>
                <c:pt idx="13">
                  <c:v>10</c:v>
                </c:pt>
                <c:pt idx="14">
                  <c:v>19</c:v>
                </c:pt>
                <c:pt idx="15">
                  <c:v>12</c:v>
                </c:pt>
                <c:pt idx="16">
                  <c:v>2</c:v>
                </c:pt>
                <c:pt idx="17">
                  <c:v>9</c:v>
                </c:pt>
                <c:pt idx="18">
                  <c:v>15</c:v>
                </c:pt>
                <c:pt idx="19">
                  <c:v>20</c:v>
                </c:pt>
                <c:pt idx="20">
                  <c:v>1</c:v>
                </c:pt>
                <c:pt idx="21">
                  <c:v>1</c:v>
                </c:pt>
                <c:pt idx="22">
                  <c:v>11</c:v>
                </c:pt>
                <c:pt idx="23">
                  <c:v>18</c:v>
                </c:pt>
                <c:pt idx="24">
                  <c:v>21</c:v>
                </c:pt>
                <c:pt idx="25">
                  <c:v>17</c:v>
                </c:pt>
                <c:pt idx="26">
                  <c:v>33</c:v>
                </c:pt>
                <c:pt idx="27">
                  <c:v>8</c:v>
                </c:pt>
                <c:pt idx="28">
                  <c:v>16</c:v>
                </c:pt>
                <c:pt idx="29">
                  <c:v>2</c:v>
                </c:pt>
                <c:pt idx="30">
                  <c:v>13</c:v>
                </c:pt>
                <c:pt idx="31">
                  <c:v>24</c:v>
                </c:pt>
                <c:pt idx="32">
                  <c:v>8</c:v>
                </c:pt>
                <c:pt idx="33">
                  <c:v>12</c:v>
                </c:pt>
                <c:pt idx="34">
                  <c:v>11</c:v>
                </c:pt>
                <c:pt idx="35">
                  <c:v>34</c:v>
                </c:pt>
                <c:pt idx="36">
                  <c:v>11</c:v>
                </c:pt>
                <c:pt idx="37">
                  <c:v>19</c:v>
                </c:pt>
                <c:pt idx="38">
                  <c:v>17</c:v>
                </c:pt>
                <c:pt idx="39">
                  <c:v>4</c:v>
                </c:pt>
                <c:pt idx="40">
                  <c:v>21</c:v>
                </c:pt>
                <c:pt idx="41">
                  <c:v>5</c:v>
                </c:pt>
                <c:pt idx="42">
                  <c:v>16</c:v>
                </c:pt>
                <c:pt idx="43">
                  <c:v>21</c:v>
                </c:pt>
                <c:pt idx="44">
                  <c:v>34</c:v>
                </c:pt>
                <c:pt idx="45">
                  <c:v>22</c:v>
                </c:pt>
                <c:pt idx="46">
                  <c:v>5</c:v>
                </c:pt>
                <c:pt idx="47">
                  <c:v>22</c:v>
                </c:pt>
                <c:pt idx="48">
                  <c:v>18</c:v>
                </c:pt>
                <c:pt idx="49">
                  <c:v>21</c:v>
                </c:pt>
                <c:pt idx="50">
                  <c:v>11</c:v>
                </c:pt>
                <c:pt idx="51">
                  <c:v>3</c:v>
                </c:pt>
                <c:pt idx="52">
                  <c:v>40</c:v>
                </c:pt>
                <c:pt idx="53">
                  <c:v>44</c:v>
                </c:pt>
                <c:pt idx="54">
                  <c:v>29</c:v>
                </c:pt>
                <c:pt idx="55">
                  <c:v>52</c:v>
                </c:pt>
                <c:pt idx="56">
                  <c:v>8</c:v>
                </c:pt>
                <c:pt idx="57">
                  <c:v>48</c:v>
                </c:pt>
                <c:pt idx="58">
                  <c:v>20</c:v>
                </c:pt>
                <c:pt idx="59">
                  <c:v>13</c:v>
                </c:pt>
                <c:pt idx="60">
                  <c:v>4</c:v>
                </c:pt>
                <c:pt idx="61">
                  <c:v>12</c:v>
                </c:pt>
                <c:pt idx="62">
                  <c:v>2</c:v>
                </c:pt>
                <c:pt idx="63">
                  <c:v>17</c:v>
                </c:pt>
                <c:pt idx="64">
                  <c:v>38</c:v>
                </c:pt>
                <c:pt idx="65">
                  <c:v>27</c:v>
                </c:pt>
                <c:pt idx="66">
                  <c:v>15</c:v>
                </c:pt>
                <c:pt idx="67">
                  <c:v>2</c:v>
                </c:pt>
                <c:pt idx="68">
                  <c:v>12</c:v>
                </c:pt>
                <c:pt idx="69">
                  <c:v>3</c:v>
                </c:pt>
                <c:pt idx="70">
                  <c:v>27</c:v>
                </c:pt>
                <c:pt idx="71">
                  <c:v>18</c:v>
                </c:pt>
                <c:pt idx="72">
                  <c:v>11</c:v>
                </c:pt>
                <c:pt idx="73">
                  <c:v>13</c:v>
                </c:pt>
                <c:pt idx="74">
                  <c:v>0</c:v>
                </c:pt>
                <c:pt idx="75">
                  <c:v>12</c:v>
                </c:pt>
                <c:pt idx="76">
                  <c:v>3</c:v>
                </c:pt>
                <c:pt idx="77">
                  <c:v>5</c:v>
                </c:pt>
                <c:pt idx="78">
                  <c:v>25</c:v>
                </c:pt>
                <c:pt idx="79">
                  <c:v>36</c:v>
                </c:pt>
                <c:pt idx="80">
                  <c:v>7</c:v>
                </c:pt>
                <c:pt idx="81">
                  <c:v>69</c:v>
                </c:pt>
                <c:pt idx="82">
                  <c:v>12</c:v>
                </c:pt>
                <c:pt idx="83">
                  <c:v>10</c:v>
                </c:pt>
                <c:pt idx="84">
                  <c:v>5</c:v>
                </c:pt>
                <c:pt idx="85">
                  <c:v>19</c:v>
                </c:pt>
                <c:pt idx="86">
                  <c:v>29</c:v>
                </c:pt>
                <c:pt idx="87">
                  <c:v>13</c:v>
                </c:pt>
                <c:pt idx="88">
                  <c:v>19</c:v>
                </c:pt>
                <c:pt idx="89">
                  <c:v>25</c:v>
                </c:pt>
                <c:pt idx="90">
                  <c:v>6</c:v>
                </c:pt>
                <c:pt idx="91">
                  <c:v>18</c:v>
                </c:pt>
                <c:pt idx="92">
                  <c:v>4</c:v>
                </c:pt>
                <c:pt idx="93">
                  <c:v>1</c:v>
                </c:pt>
                <c:pt idx="94">
                  <c:v>24</c:v>
                </c:pt>
                <c:pt idx="95">
                  <c:v>8</c:v>
                </c:pt>
                <c:pt idx="96">
                  <c:v>11</c:v>
                </c:pt>
                <c:pt idx="97">
                  <c:v>13</c:v>
                </c:pt>
                <c:pt idx="98">
                  <c:v>2</c:v>
                </c:pt>
                <c:pt idx="99">
                  <c:v>56</c:v>
                </c:pt>
                <c:pt idx="100">
                  <c:v>33</c:v>
                </c:pt>
                <c:pt idx="101">
                  <c:v>46</c:v>
                </c:pt>
                <c:pt idx="102">
                  <c:v>8</c:v>
                </c:pt>
                <c:pt idx="103">
                  <c:v>1</c:v>
                </c:pt>
                <c:pt idx="104">
                  <c:v>19</c:v>
                </c:pt>
                <c:pt idx="105">
                  <c:v>1</c:v>
                </c:pt>
                <c:pt idx="106">
                  <c:v>18</c:v>
                </c:pt>
                <c:pt idx="107">
                  <c:v>43</c:v>
                </c:pt>
                <c:pt idx="108">
                  <c:v>5</c:v>
                </c:pt>
                <c:pt idx="109">
                  <c:v>30</c:v>
                </c:pt>
                <c:pt idx="110">
                  <c:v>21</c:v>
                </c:pt>
                <c:pt idx="111">
                  <c:v>29</c:v>
                </c:pt>
                <c:pt idx="112">
                  <c:v>71</c:v>
                </c:pt>
                <c:pt idx="113">
                  <c:v>34</c:v>
                </c:pt>
                <c:pt idx="114">
                  <c:v>28</c:v>
                </c:pt>
                <c:pt idx="115">
                  <c:v>15</c:v>
                </c:pt>
                <c:pt idx="116">
                  <c:v>15</c:v>
                </c:pt>
                <c:pt idx="117">
                  <c:v>18</c:v>
                </c:pt>
                <c:pt idx="118">
                  <c:v>10</c:v>
                </c:pt>
                <c:pt idx="119">
                  <c:v>23</c:v>
                </c:pt>
                <c:pt idx="120">
                  <c:v>14</c:v>
                </c:pt>
                <c:pt idx="121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3E-496D-9B0C-616E044DB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954208"/>
        <c:axId val="406954536"/>
      </c:scatterChart>
      <c:valAx>
        <c:axId val="406954208"/>
        <c:scaling>
          <c:orientation val="minMax"/>
          <c:max val="2025"/>
          <c:min val="189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954536"/>
        <c:crosses val="autoZero"/>
        <c:crossBetween val="midCat"/>
        <c:majorUnit val="10"/>
        <c:minorUnit val="1"/>
      </c:valAx>
      <c:valAx>
        <c:axId val="406954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954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06B1-9F75-4F82-A87A-951563F7C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0453C-965D-4B09-BE3E-2D62B6A8C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54470-E1C2-4A5B-9954-A81B94DB0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E7F0-519C-4434-8CE4-0F58F62C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31121-DB70-471D-84E3-46D74228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091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7183-35CD-4D6D-BB07-94FA2B76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58528F-829E-425B-B123-02338F57B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A06D7-64FE-4004-A5D0-AB69B4C5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43247-0776-47EC-8659-B25F597E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C3343-2EAD-4E8D-AE92-4198C718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619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8DC0C1-A29E-471B-8A83-EB60B4645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4F225-424F-4952-B514-9B3EB387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EEA0C-FA50-4B9A-9A0B-A95939AC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C30E1-7ACB-4979-9925-86C08772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0273F-D4C0-4A37-ADC6-A5F86E09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38364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598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9763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753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06290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9121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6859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258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3114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842B-22D8-4ABB-A86E-D915BD0C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B0606-7B46-42DD-BCD9-90E7216C2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52666-4A22-4EBF-A04B-412B9202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0F3D-A7AF-4DDC-B0D8-C22D19A0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A1D26-306D-4424-911D-BD19CC40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14927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11697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17081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01712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D942-4156-4E33-A217-C7F39F588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7F7C0-8F82-475F-8D8C-7FDF112AD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888E0-E274-41BD-9FCB-6283927F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95C5A-4ACB-4493-91A9-F4F44205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A0A99-A42C-4883-8529-CD817D6E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AC1AD-6C78-4E0D-8512-0C64C7CC04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146723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80F5C-841D-4107-92A5-CCF7CD21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7FC1-E7C9-4D6A-A57B-9673EBA52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80CD4-F224-4D53-A785-407F7F23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C4F5A-B607-46F3-B8B7-CA4CC7CA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1BC9-3379-4B94-9A5F-FCF0AC48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478B4-73C6-4D20-8BF6-736F7418B9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602738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D9F46-EB11-4E23-8326-9C27120C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37FBB-503D-4C43-A063-407D7C0F3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E3A9-3CFC-48C7-8374-03DA9AE0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D7C7-2794-4A1F-B7BA-0F816C0E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A7346-CAE5-4DD7-9417-9BB4FFEB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AAA9A-2195-4D08-964A-4086ADF00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464187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CAC55-1B48-4CB1-AA90-0A3E75BD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F40C1-E7F9-4D7E-93EC-4A7C7275C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D67DC-0357-4305-AA6D-32D839094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FAC3F-6EA4-4B29-958E-F32837AC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016CA-C8E7-4B98-A4AA-7D40C1794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4AE5F-D79A-412C-A944-09984242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E5568-7CC4-44C5-8813-80CFA1A809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953729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AAF9-FE9A-49ED-B6A3-ADAB1B75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F6453-F3E3-4B20-823A-C3B482386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F45E0-88CE-4197-8595-AD56398CB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30270-D5A7-4D4F-9A30-92C83DF29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DF5F7-F858-4EA8-B17F-41270A16A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281E95-225C-40BD-9FCD-AB183FF9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267EFF-105B-4B49-A214-32A5CE48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C3D464-5420-4D63-ABE8-5304B89F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2D310-D42D-475A-AA6F-9766B3FC5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667232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3716-6D1A-4EA0-AF84-22FCB490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5DB1E-9A3C-4372-9A68-B0526489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34806-9C0B-46C6-88C1-CD7EAB81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1624-3AB8-4EB3-BB81-CB07DAA6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19086-1DB3-434C-9945-A774D63A7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78656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6EC91-A50A-446F-90F8-FFC8ECD24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A4B55-0CA8-4E7F-993A-79704196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04445-BC12-4371-B7E6-84718E4E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3C0EB-62CF-4A08-A3C1-5B4BA3897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48564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BFC7-CEE1-4F69-B87A-3187417D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C81F6-B54E-493F-9C60-2A9AC43F8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A1B17-1E3D-45B3-BEB4-EBC03762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040E-2F85-4540-A4FA-9C26773F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7047B-0B46-4E0F-BCCE-3C635752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47439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43FD3-39EA-411B-8711-91AAA1CE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28DE4-75CE-4AC3-9590-703E60631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F7ABA-A1AB-4296-8FC8-1A002A81F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FE797-575C-409A-9C29-9ABFEA32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F35E2-EAE7-44A8-AE3C-2E52AE9B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8BCDF-7AB1-47BF-89EF-6ABE3E02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8A507-CB53-4940-8B25-B19AE228F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087967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801B-6792-46CC-8B09-49D731DF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B43DA-8FD9-4AC0-A731-95D13AE49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4A53E-62F6-42BB-A55E-57212BCD2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4C757-9CC4-4DD6-BE5B-63858E75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ADB8B-8647-4378-93BF-34868AB1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8AC53-404A-412F-AC6E-ACC2FAEC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88571-9DDA-4327-888B-21BD1E527D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780107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D356-B0FE-4B4D-BFB6-33408ABB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A2187-828B-4F3B-A6C2-88884C1C5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48A6-4E82-4DE5-8BFB-C189C55E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74267-43CA-4F7F-ABB8-EB00CA61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54284-D194-4AC4-B194-F9212E9C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6975B-B71C-4B7E-97B4-5293E5FC2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002775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E7225-1803-4606-960A-CFC3F56CF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E3187-2AA5-47AD-81D6-B66400A68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2889C-4F36-4DD6-B563-C64930EA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6A277-8244-42CA-9C82-888A3BC7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7CB7E-E066-495E-8510-B3D973A6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88329-11AB-4CD7-8A61-2D110B773D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83207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6191-CEC6-433F-8241-FF1F7FA6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EA0DD-3F4D-4080-8259-42E8E3673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04778-0480-49E1-84A2-362266D01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607CF-F321-4E11-988F-56CFBC77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8D6F6-323F-41CF-90B1-B4C90B7E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B06EE-A60A-483A-9CCB-4B8CE9C9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107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1C44-9043-42EF-A9C1-D36DE34D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086A8-AFDB-4C2E-BF5C-6A63212D9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5334D-4734-4CF0-AEED-AFDA645EF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A665D-7129-4EE8-99DD-170FDC09C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972C22-AEE2-4021-A510-B8FB0D3DB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2C9EB-B4B8-470A-8152-225B10BD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368BF2-9807-4859-ABB3-CE0F2BF6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C9592-6356-4452-8136-74533F3E0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568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BADA-6893-4E24-B980-8DCE9E06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06A4DB-F34F-4D9C-AD58-E39C75B4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A9D3C-D648-4B98-B63E-E35D7C28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2ED47-37BF-483B-9B94-2BA68D06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656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28012-5178-453D-933E-1DF457FB8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94213-06F9-4B0F-9EFB-327DCA78A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795DF-45DC-4DC3-B44F-57AAE351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62197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8EEE-8E03-464A-821B-412075A29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220A-96A8-4341-BEA9-40D731376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EDC41-1621-49C0-B590-ABDAB0AD7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05F33-F91A-49A7-830F-6B32A3EEB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FC4A6-F12F-415A-B3DA-0C4F7D39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B2AB8-5ADF-4AE6-8B77-6008E024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23971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DB273-4174-4434-9A78-DDC870FC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46D4A-09E8-4D1E-B80B-6961F77949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B26C9-F9F6-43C2-A793-0EBE40BF4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60967-D1EC-4C8C-887F-A7F9CC69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B0517-ED6F-4EDD-8297-2368357A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64F9A-1939-4898-8481-8178483B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10004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64393-09C8-4FD2-B6D4-25436D69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1990A-768C-421C-9E11-CD5FE5E93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F1B71-4DE3-43FE-A2A8-4C60B35FF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DBCF2-1147-4B84-8ACB-51F53ED2E55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904AE-9F86-41D3-9C4E-202CCC34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CD41A-70D9-4112-BCEF-8CF86536D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5CDE-E79D-4A33-A2A0-E7EB0DCB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7F84-0E10-4AED-B855-4F5758A4665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8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DEFE44-BCD9-4A8A-8663-0FA4FFE00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25303B-6FFC-42B8-B8F4-F63BE9FFC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339569-D015-440E-B04A-5B2F94BACA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2E73309-0D6C-4B01-BD7A-8B9D9C0ADB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0FD432-B307-451A-B0A0-BC2456B6B1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BE7D3B-5792-4750-B1A8-ADDE6F4EA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4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h3GsBI7LEc?feature=oembed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AC11E9-2AEB-4F42-B8B7-CFA892F037CD}"/>
              </a:ext>
            </a:extLst>
          </p:cNvPr>
          <p:cNvSpPr txBox="1"/>
          <p:nvPr/>
        </p:nvSpPr>
        <p:spPr>
          <a:xfrm>
            <a:off x="489652" y="1956951"/>
            <a:ext cx="694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Paleo Earth Systems: Global Themes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6B92-FBF9-4B55-8A7D-896BCF12B30D}"/>
              </a:ext>
            </a:extLst>
          </p:cNvPr>
          <p:cNvSpPr txBox="1"/>
          <p:nvPr/>
        </p:nvSpPr>
        <p:spPr>
          <a:xfrm>
            <a:off x="637704" y="5124667"/>
            <a:ext cx="366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Instructor: Lowell Waite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FB99D-4FEF-46E3-B354-CA9AB1225C2A}"/>
              </a:ext>
            </a:extLst>
          </p:cNvPr>
          <p:cNvSpPr txBox="1"/>
          <p:nvPr/>
        </p:nvSpPr>
        <p:spPr>
          <a:xfrm>
            <a:off x="478298" y="1210113"/>
            <a:ext cx="395875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 5341      Spring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108C1-EB81-4712-90D6-C1626A78A933}"/>
              </a:ext>
            </a:extLst>
          </p:cNvPr>
          <p:cNvSpPr txBox="1"/>
          <p:nvPr/>
        </p:nvSpPr>
        <p:spPr>
          <a:xfrm>
            <a:off x="489652" y="2656036"/>
            <a:ext cx="4618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Dynamic Systems</a:t>
            </a:r>
          </a:p>
        </p:txBody>
      </p:sp>
    </p:spTree>
    <p:extLst>
      <p:ext uri="{BB962C8B-B14F-4D97-AF65-F5344CB8AC3E}">
        <p14:creationId xmlns:p14="http://schemas.microsoft.com/office/powerpoint/2010/main" val="1705835928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2D1EB1-0BD0-41E3-80A0-B16BD0FD637D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1A22C90B-CBEB-4898-AA5A-1662579F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3021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Complex systems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C7ADA-490B-4B40-9E78-4BFF0D8C7DE9}"/>
              </a:ext>
            </a:extLst>
          </p:cNvPr>
          <p:cNvSpPr txBox="1"/>
          <p:nvPr/>
        </p:nvSpPr>
        <p:spPr>
          <a:xfrm>
            <a:off x="378866" y="918951"/>
            <a:ext cx="1751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One definition: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BF93D-E116-411F-863E-C69CD5FD0921}"/>
              </a:ext>
            </a:extLst>
          </p:cNvPr>
          <p:cNvSpPr txBox="1"/>
          <p:nvPr/>
        </p:nvSpPr>
        <p:spPr>
          <a:xfrm>
            <a:off x="572830" y="1354230"/>
            <a:ext cx="898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complex system is one composed of many components (one or more layers) that display a high-degree of variability over a wide-range of scales; geologic examples include landscapes and shorelines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D2D12-5BFD-4F54-B030-8EB5473AB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/>
          <a:stretch/>
        </p:blipFill>
        <p:spPr>
          <a:xfrm>
            <a:off x="5971309" y="2869152"/>
            <a:ext cx="3162300" cy="357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A48BB-4AEA-4F04-A3FA-E3192A64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06120" y="3202807"/>
            <a:ext cx="3490082" cy="2822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D3B96-1FEF-4A24-9A0E-70889FF79355}"/>
              </a:ext>
            </a:extLst>
          </p:cNvPr>
          <p:cNvSpPr txBox="1"/>
          <p:nvPr/>
        </p:nvSpPr>
        <p:spPr>
          <a:xfrm>
            <a:off x="518819" y="2796184"/>
            <a:ext cx="5294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behavior is difficult to model due to dependencies, interactions, relationships, and competing nature of a many-component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50635-97EA-4A0A-B2AD-E3504162BA8A}"/>
              </a:ext>
            </a:extLst>
          </p:cNvPr>
          <p:cNvSpPr/>
          <p:nvPr/>
        </p:nvSpPr>
        <p:spPr>
          <a:xfrm>
            <a:off x="378866" y="2434877"/>
            <a:ext cx="278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Aspects of complex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CF0-BB77-4451-8D3D-86AA5D97C34E}"/>
              </a:ext>
            </a:extLst>
          </p:cNvPr>
          <p:cNvSpPr txBox="1"/>
          <p:nvPr/>
        </p:nvSpPr>
        <p:spPr>
          <a:xfrm>
            <a:off x="518819" y="3848304"/>
            <a:ext cx="52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Properties of complex systems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FB380-5C2F-43F4-87A6-05FE307A5D6B}"/>
              </a:ext>
            </a:extLst>
          </p:cNvPr>
          <p:cNvSpPr txBox="1"/>
          <p:nvPr/>
        </p:nvSpPr>
        <p:spPr>
          <a:xfrm>
            <a:off x="944847" y="4205586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Non-linearity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D3D89-52A7-4DD1-94E9-9A5CE1DC2FE2}"/>
              </a:ext>
            </a:extLst>
          </p:cNvPr>
          <p:cNvSpPr txBox="1"/>
          <p:nvPr/>
        </p:nvSpPr>
        <p:spPr>
          <a:xfrm>
            <a:off x="944847" y="593194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Emergence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5A1A7-5AA4-4587-9CB0-85BE9EC59B2C}"/>
              </a:ext>
            </a:extLst>
          </p:cNvPr>
          <p:cNvSpPr txBox="1"/>
          <p:nvPr/>
        </p:nvSpPr>
        <p:spPr>
          <a:xfrm>
            <a:off x="944847" y="627565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Self-organized criticality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B9BFE-CE6C-404B-AF31-A5371D68E4F2}"/>
              </a:ext>
            </a:extLst>
          </p:cNvPr>
          <p:cNvSpPr txBox="1"/>
          <p:nvPr/>
        </p:nvSpPr>
        <p:spPr>
          <a:xfrm>
            <a:off x="944847" y="452606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Adaption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0960E-3060-4B9B-82C2-A6CB02C66EA1}"/>
              </a:ext>
            </a:extLst>
          </p:cNvPr>
          <p:cNvSpPr txBox="1"/>
          <p:nvPr/>
        </p:nvSpPr>
        <p:spPr>
          <a:xfrm>
            <a:off x="944847" y="487137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Feedback and chaos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624CD-B874-4B15-8E04-C0F09E121ACF}"/>
              </a:ext>
            </a:extLst>
          </p:cNvPr>
          <p:cNvSpPr txBox="1"/>
          <p:nvPr/>
        </p:nvSpPr>
        <p:spPr>
          <a:xfrm>
            <a:off x="944847" y="5598815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Networks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18CA4-932B-4EA0-A6A9-AEB99F5DA829}"/>
              </a:ext>
            </a:extLst>
          </p:cNvPr>
          <p:cNvSpPr txBox="1"/>
          <p:nvPr/>
        </p:nvSpPr>
        <p:spPr>
          <a:xfrm>
            <a:off x="941129" y="5235649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Scale-free distributions (fractals / power laws)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1AAD23-0D89-4663-BCA0-D9BA58FB271C}"/>
              </a:ext>
            </a:extLst>
          </p:cNvPr>
          <p:cNvSpPr/>
          <p:nvPr/>
        </p:nvSpPr>
        <p:spPr>
          <a:xfrm>
            <a:off x="834964" y="4864621"/>
            <a:ext cx="4394958" cy="729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FA85B5-25A4-4DC5-95FB-13D064D5D2CA}"/>
              </a:ext>
            </a:extLst>
          </p:cNvPr>
          <p:cNvSpPr txBox="1"/>
          <p:nvPr/>
        </p:nvSpPr>
        <p:spPr>
          <a:xfrm>
            <a:off x="6345582" y="3848304"/>
            <a:ext cx="54834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Complex systems represent structures that reside in time and space between the boundary of</a:t>
            </a:r>
          </a:p>
          <a:p>
            <a:pPr algn="ctr"/>
            <a:r>
              <a:rPr lang="en-US" sz="2000" b="1" i="1" dirty="0"/>
              <a:t>rigid order and complete disorder    </a:t>
            </a:r>
          </a:p>
        </p:txBody>
      </p:sp>
    </p:spTree>
    <p:extLst>
      <p:ext uri="{BB962C8B-B14F-4D97-AF65-F5344CB8AC3E}">
        <p14:creationId xmlns:p14="http://schemas.microsoft.com/office/powerpoint/2010/main" val="3213579971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EB210DC-6142-45FB-B00F-2D7D1002FC48}"/>
              </a:ext>
            </a:extLst>
          </p:cNvPr>
          <p:cNvGrpSpPr/>
          <p:nvPr/>
        </p:nvGrpSpPr>
        <p:grpSpPr>
          <a:xfrm>
            <a:off x="1390543" y="932666"/>
            <a:ext cx="9005637" cy="5799764"/>
            <a:chOff x="1390543" y="835130"/>
            <a:chExt cx="9005637" cy="57997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FD9CB97-5FF7-48E6-B88E-A33E7267C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430"/>
            <a:stretch/>
          </p:blipFill>
          <p:spPr>
            <a:xfrm rot="21540000">
              <a:off x="1390543" y="835130"/>
              <a:ext cx="9005637" cy="579976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AE8F74-1848-4979-9135-2A7DD0607F82}"/>
                </a:ext>
              </a:extLst>
            </p:cNvPr>
            <p:cNvSpPr/>
            <p:nvPr/>
          </p:nvSpPr>
          <p:spPr>
            <a:xfrm>
              <a:off x="5437632" y="3133344"/>
              <a:ext cx="1158240" cy="1377696"/>
            </a:xfrm>
            <a:prstGeom prst="rect">
              <a:avLst/>
            </a:prstGeom>
            <a:solidFill>
              <a:srgbClr val="012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CAD2F7F-63E4-4039-826B-F0B658D22FFC}"/>
              </a:ext>
            </a:extLst>
          </p:cNvPr>
          <p:cNvSpPr/>
          <p:nvPr/>
        </p:nvSpPr>
        <p:spPr>
          <a:xfrm>
            <a:off x="1483112" y="568712"/>
            <a:ext cx="8865219" cy="41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B592F-2102-4C14-8509-3B354D0B6D6B}"/>
              </a:ext>
            </a:extLst>
          </p:cNvPr>
          <p:cNvSpPr/>
          <p:nvPr/>
        </p:nvSpPr>
        <p:spPr>
          <a:xfrm>
            <a:off x="998647" y="631898"/>
            <a:ext cx="683941" cy="599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01E3B6-A8B1-4E8B-8307-61564D024C07}"/>
              </a:ext>
            </a:extLst>
          </p:cNvPr>
          <p:cNvSpPr/>
          <p:nvPr/>
        </p:nvSpPr>
        <p:spPr>
          <a:xfrm>
            <a:off x="10073211" y="687012"/>
            <a:ext cx="683941" cy="599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76791B-659A-49D6-8F7A-6D6C4AF43D61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0">
            <a:extLst>
              <a:ext uri="{FF2B5EF4-FFF2-40B4-BE49-F238E27FC236}">
                <a16:creationId xmlns:a16="http://schemas.microsoft.com/office/drawing/2014/main" id="{B3DE7465-EC7E-4212-B936-F360D40BC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1065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Feedback: A simple yet important component of complex systems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7100AD-49D0-4942-9298-02B5713D7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10" r="34617" b="76894"/>
          <a:stretch/>
        </p:blipFill>
        <p:spPr>
          <a:xfrm>
            <a:off x="4352544" y="852067"/>
            <a:ext cx="2987039" cy="13776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94D23C6-E1AB-4D76-BE5C-51211A7D1C62}"/>
              </a:ext>
            </a:extLst>
          </p:cNvPr>
          <p:cNvSpPr/>
          <p:nvPr/>
        </p:nvSpPr>
        <p:spPr>
          <a:xfrm>
            <a:off x="1483112" y="852067"/>
            <a:ext cx="8865219" cy="176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850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AAFD5-C33B-4009-9DE3-F49AFBBCF49C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653DED88-0045-4779-9006-FC27E274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3605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Feedback and Chaos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6B249-E846-43B8-B0F6-91C1ED4C3296}"/>
              </a:ext>
            </a:extLst>
          </p:cNvPr>
          <p:cNvSpPr txBox="1"/>
          <p:nvPr/>
        </p:nvSpPr>
        <p:spPr>
          <a:xfrm>
            <a:off x="801539" y="948297"/>
            <a:ext cx="975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Under certain conditions, simple oscillating systems possessing non-linear feedback may display erratic behavior known as </a:t>
            </a:r>
            <a:r>
              <a:rPr lang="en-US" b="1" dirty="0"/>
              <a:t>chaos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7D8D1-E30D-4EDE-88D8-98FC0DE9937D}"/>
              </a:ext>
            </a:extLst>
          </p:cNvPr>
          <p:cNvSpPr txBox="1"/>
          <p:nvPr/>
        </p:nvSpPr>
        <p:spPr>
          <a:xfrm>
            <a:off x="801539" y="1694992"/>
            <a:ext cx="2037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Chaos (definition)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FB2C1-39B2-4D3C-AD47-982F6159D063}"/>
              </a:ext>
            </a:extLst>
          </p:cNvPr>
          <p:cNvSpPr txBox="1"/>
          <p:nvPr/>
        </p:nvSpPr>
        <p:spPr>
          <a:xfrm>
            <a:off x="1217341" y="2144793"/>
            <a:ext cx="975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unstable, aperiodic, apparently random behavior within deterministic, nonlinear dynamical systems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FF19D-45FA-4AF8-8C81-CAF2C4D137F2}"/>
              </a:ext>
            </a:extLst>
          </p:cNvPr>
          <p:cNvSpPr txBox="1"/>
          <p:nvPr/>
        </p:nvSpPr>
        <p:spPr>
          <a:xfrm>
            <a:off x="1163024" y="2721980"/>
            <a:ext cx="767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Chaotic systems display: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01698-7AF1-43DB-93AB-D198AA12F862}"/>
              </a:ext>
            </a:extLst>
          </p:cNvPr>
          <p:cNvSpPr txBox="1"/>
          <p:nvPr/>
        </p:nvSpPr>
        <p:spPr>
          <a:xfrm>
            <a:off x="1516146" y="4016864"/>
            <a:ext cx="767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inherent unpredictability within specified limits</a:t>
            </a:r>
          </a:p>
          <a:p>
            <a:r>
              <a:rPr lang="en-US" b="1" dirty="0"/>
              <a:t>                                                                 (attractors)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C5642-DB1B-4C13-83B8-E3904991087C}"/>
              </a:ext>
            </a:extLst>
          </p:cNvPr>
          <p:cNvSpPr txBox="1"/>
          <p:nvPr/>
        </p:nvSpPr>
        <p:spPr>
          <a:xfrm>
            <a:off x="1516146" y="3070356"/>
            <a:ext cx="767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sensitive dependence on initial conditions</a:t>
            </a:r>
          </a:p>
          <a:p>
            <a:r>
              <a:rPr lang="en-US" b="1" dirty="0"/>
              <a:t>      (Butterfly Effect)</a:t>
            </a:r>
          </a:p>
        </p:txBody>
      </p:sp>
      <p:pic>
        <p:nvPicPr>
          <p:cNvPr id="12" name="Online Media 11" title="American Flag waving! HD">
            <a:hlinkClick r:id="" action="ppaction://media"/>
            <a:extLst>
              <a:ext uri="{FF2B5EF4-FFF2-40B4-BE49-F238E27FC236}">
                <a16:creationId xmlns:a16="http://schemas.microsoft.com/office/drawing/2014/main" id="{69E939F8-B664-4A1D-A682-696E39F591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32262" y="3589093"/>
            <a:ext cx="4915563" cy="27650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457D1A-89F4-48C5-8D3C-0A2392E9B622}"/>
              </a:ext>
            </a:extLst>
          </p:cNvPr>
          <p:cNvSpPr txBox="1"/>
          <p:nvPr/>
        </p:nvSpPr>
        <p:spPr>
          <a:xfrm>
            <a:off x="1516145" y="3674746"/>
            <a:ext cx="767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non-periodicity</a:t>
            </a:r>
          </a:p>
        </p:txBody>
      </p:sp>
      <p:pic>
        <p:nvPicPr>
          <p:cNvPr id="2050" name="Picture 2" descr="https://upload.wikimedia.org/wikipedia/commons/thumb/5/5b/Lorenz_attractor_yb.svg/1024px-Lorenz_attractor_yb.svg.png">
            <a:extLst>
              <a:ext uri="{FF2B5EF4-FFF2-40B4-BE49-F238E27FC236}">
                <a16:creationId xmlns:a16="http://schemas.microsoft.com/office/drawing/2014/main" id="{F72F3E77-4840-4DF5-BA75-3A061EDA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478" y="4455070"/>
            <a:ext cx="2263697" cy="226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A76B0A-B81F-4777-907A-D6EE0AF8FB03}"/>
              </a:ext>
            </a:extLst>
          </p:cNvPr>
          <p:cNvSpPr txBox="1"/>
          <p:nvPr/>
        </p:nvSpPr>
        <p:spPr>
          <a:xfrm>
            <a:off x="750027" y="5586918"/>
            <a:ext cx="1478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</a:t>
            </a:r>
          </a:p>
          <a:p>
            <a:r>
              <a:rPr lang="en-US" dirty="0"/>
              <a:t>an “Attractor”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31A3B95-2520-4A2D-B25B-209BB17087DF}"/>
              </a:ext>
            </a:extLst>
          </p:cNvPr>
          <p:cNvSpPr/>
          <p:nvPr/>
        </p:nvSpPr>
        <p:spPr>
          <a:xfrm>
            <a:off x="1998196" y="5698811"/>
            <a:ext cx="365863" cy="21089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280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4E8D1-2FB1-450F-A81B-762BB5E8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53" y="675204"/>
            <a:ext cx="7534275" cy="5876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C19E5-00EC-4490-BA87-F56ED0B9D3CA}"/>
              </a:ext>
            </a:extLst>
          </p:cNvPr>
          <p:cNvSpPr txBox="1"/>
          <p:nvPr/>
        </p:nvSpPr>
        <p:spPr>
          <a:xfrm>
            <a:off x="457201" y="305871"/>
            <a:ext cx="53160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Chaos: sensitive dependence on initial conditions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E275A5-A115-428D-90C4-F1D7C0195C6C}"/>
              </a:ext>
            </a:extLst>
          </p:cNvPr>
          <p:cNvSpPr/>
          <p:nvPr/>
        </p:nvSpPr>
        <p:spPr>
          <a:xfrm>
            <a:off x="389964" y="1479002"/>
            <a:ext cx="2725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Edward Lorenz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was an early pioneer of chaos theory. His interest in chaos came about accidentally through his work on </a:t>
            </a:r>
            <a:r>
              <a:rPr lang="en-US" dirty="0">
                <a:latin typeface="Arial" panose="020B0604020202020204" pitchFamily="34" charset="0"/>
              </a:rPr>
              <a:t>weather prediction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in 1961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3E1FE-06DD-4C7F-8AFD-B1A0F266F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96" y="3715412"/>
            <a:ext cx="1568358" cy="2273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D304F-B0B5-46CC-B140-4DE45C1C8399}"/>
              </a:ext>
            </a:extLst>
          </p:cNvPr>
          <p:cNvSpPr txBox="1"/>
          <p:nvPr/>
        </p:nvSpPr>
        <p:spPr>
          <a:xfrm>
            <a:off x="789562" y="6009158"/>
            <a:ext cx="1560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Edward Lorenz</a:t>
            </a:r>
          </a:p>
          <a:p>
            <a:pPr algn="ctr"/>
            <a:r>
              <a:rPr lang="en-US" i="1" dirty="0"/>
              <a:t>1917 - 2008</a:t>
            </a:r>
          </a:p>
        </p:txBody>
      </p:sp>
    </p:spTree>
    <p:extLst>
      <p:ext uri="{BB962C8B-B14F-4D97-AF65-F5344CB8AC3E}">
        <p14:creationId xmlns:p14="http://schemas.microsoft.com/office/powerpoint/2010/main" val="149822676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45708CD-CDAC-42F7-92B9-D78256C12113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8DC4BC5C-AD60-4E37-8CEC-BDC5692DD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8499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1/f Noise (a.k.a. “pink noise”): the road to complexity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80912-7995-4B1D-9348-632E3A25360B}"/>
              </a:ext>
            </a:extLst>
          </p:cNvPr>
          <p:cNvSpPr/>
          <p:nvPr/>
        </p:nvSpPr>
        <p:spPr>
          <a:xfrm>
            <a:off x="1315915" y="805503"/>
            <a:ext cx="839079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F45FF"/>
                </a:solidFill>
                <a:latin typeface="AzbukaStd-Medium"/>
              </a:rPr>
              <a:t>What Is 1/f Noise?</a:t>
            </a:r>
          </a:p>
          <a:p>
            <a:r>
              <a:rPr lang="en-US" dirty="0">
                <a:solidFill>
                  <a:srgbClr val="000000"/>
                </a:solidFill>
                <a:latin typeface="HelveticaNeueLTStd-Cn"/>
              </a:rPr>
              <a:t>1/f noise is low frequency noise for which the noise power (signal) is inversely</a:t>
            </a:r>
          </a:p>
          <a:p>
            <a:r>
              <a:rPr lang="en-US" dirty="0">
                <a:solidFill>
                  <a:srgbClr val="000000"/>
                </a:solidFill>
                <a:latin typeface="HelveticaNeueLTStd-Cn"/>
              </a:rPr>
              <a:t>proportional to the frequency. 1/f noise has been observed not only in</a:t>
            </a:r>
          </a:p>
          <a:p>
            <a:r>
              <a:rPr lang="en-US" dirty="0">
                <a:solidFill>
                  <a:srgbClr val="000000"/>
                </a:solidFill>
                <a:latin typeface="HelveticaNeueLTStd-Cn"/>
              </a:rPr>
              <a:t>electronics, but also in music, biology, and even economics.</a:t>
            </a:r>
            <a:r>
              <a:rPr lang="en-US" sz="800" dirty="0">
                <a:solidFill>
                  <a:srgbClr val="000000"/>
                </a:solidFill>
                <a:latin typeface="HelveticaNeueLTStd-Cn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NeueLTStd-Cn"/>
              </a:rPr>
              <a:t>The sources</a:t>
            </a:r>
          </a:p>
          <a:p>
            <a:r>
              <a:rPr lang="en-US" dirty="0">
                <a:solidFill>
                  <a:srgbClr val="000000"/>
                </a:solidFill>
                <a:latin typeface="HelveticaNeueLTStd-Cn"/>
              </a:rPr>
              <a:t>of 1/f noise are still widely debated and much research is still being done</a:t>
            </a:r>
          </a:p>
          <a:p>
            <a:r>
              <a:rPr lang="en-US" dirty="0">
                <a:solidFill>
                  <a:srgbClr val="000000"/>
                </a:solidFill>
                <a:latin typeface="HelveticaNeueLTStd-Cn"/>
              </a:rPr>
              <a:t>in this area. (from Kiely, 2017)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92F528-3FE9-441B-903B-9CE10C915A20}"/>
              </a:ext>
            </a:extLst>
          </p:cNvPr>
          <p:cNvGrpSpPr/>
          <p:nvPr/>
        </p:nvGrpSpPr>
        <p:grpSpPr>
          <a:xfrm>
            <a:off x="5835306" y="2738858"/>
            <a:ext cx="4150216" cy="3947806"/>
            <a:chOff x="835270" y="2714030"/>
            <a:chExt cx="4150216" cy="39478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807CBC-F601-499D-8F9C-D216A8BAF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270" y="2958481"/>
              <a:ext cx="4150216" cy="37033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C66745-BC1B-4734-BBBA-9CC202519A56}"/>
                </a:ext>
              </a:extLst>
            </p:cNvPr>
            <p:cNvSpPr txBox="1"/>
            <p:nvPr/>
          </p:nvSpPr>
          <p:spPr>
            <a:xfrm>
              <a:off x="1735100" y="2714030"/>
              <a:ext cx="2657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Pink noise: Complex signal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C0E37C-89E1-431C-B78B-5F6ECE38DDAF}"/>
              </a:ext>
            </a:extLst>
          </p:cNvPr>
          <p:cNvCxnSpPr/>
          <p:nvPr/>
        </p:nvCxnSpPr>
        <p:spPr>
          <a:xfrm>
            <a:off x="435039" y="2680292"/>
            <a:ext cx="110431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3DDC27F-E2EF-4B90-9351-993ECF188428}"/>
              </a:ext>
            </a:extLst>
          </p:cNvPr>
          <p:cNvGrpSpPr/>
          <p:nvPr/>
        </p:nvGrpSpPr>
        <p:grpSpPr>
          <a:xfrm>
            <a:off x="604158" y="2738858"/>
            <a:ext cx="4617007" cy="3830519"/>
            <a:chOff x="5964115" y="2714030"/>
            <a:chExt cx="4617007" cy="38305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25BAE7-11F1-42AC-B96B-5A5291D03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4115" y="2958481"/>
              <a:ext cx="4617007" cy="35860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1DDEC6-8FEA-468E-A4A7-B59B5B94A3E6}"/>
                </a:ext>
              </a:extLst>
            </p:cNvPr>
            <p:cNvSpPr txBox="1"/>
            <p:nvPr/>
          </p:nvSpPr>
          <p:spPr>
            <a:xfrm>
              <a:off x="6872683" y="2714030"/>
              <a:ext cx="2719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White noise: Chaotic signal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2F5B3CB-9833-4C31-8B9F-5C4BADE2A217}"/>
              </a:ext>
            </a:extLst>
          </p:cNvPr>
          <p:cNvSpPr txBox="1"/>
          <p:nvPr/>
        </p:nvSpPr>
        <p:spPr>
          <a:xfrm>
            <a:off x="10224331" y="3341451"/>
            <a:ext cx="156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 noise:</a:t>
            </a:r>
          </a:p>
          <a:p>
            <a:r>
              <a:rPr lang="en-US" dirty="0"/>
              <a:t>irritating to the human 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5E709-E021-4194-ACC4-81C33AC08391}"/>
              </a:ext>
            </a:extLst>
          </p:cNvPr>
          <p:cNvSpPr txBox="1"/>
          <p:nvPr/>
        </p:nvSpPr>
        <p:spPr>
          <a:xfrm>
            <a:off x="10224332" y="4518980"/>
            <a:ext cx="1566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noise:</a:t>
            </a:r>
          </a:p>
          <a:p>
            <a:r>
              <a:rPr lang="en-US" dirty="0"/>
              <a:t>more soothing</a:t>
            </a:r>
          </a:p>
          <a:p>
            <a:r>
              <a:rPr lang="en-US" dirty="0"/>
              <a:t>(waterfall, falling rain)</a:t>
            </a:r>
          </a:p>
        </p:txBody>
      </p:sp>
    </p:spTree>
    <p:extLst>
      <p:ext uri="{BB962C8B-B14F-4D97-AF65-F5344CB8AC3E}">
        <p14:creationId xmlns:p14="http://schemas.microsoft.com/office/powerpoint/2010/main" val="36194793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2A440-2C76-4D8D-827A-0D12FDD53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292318" y="434748"/>
            <a:ext cx="3607364" cy="5988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36B05-8E6B-4F16-B30D-D7D5E6F6A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3" y="434748"/>
            <a:ext cx="2794310" cy="49701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9557645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B6EBA69-9C62-4495-9944-125E6714B32A}"/>
              </a:ext>
            </a:extLst>
          </p:cNvPr>
          <p:cNvGraphicFramePr>
            <a:graphicFrameLocks/>
          </p:cNvGraphicFramePr>
          <p:nvPr/>
        </p:nvGraphicFramePr>
        <p:xfrm>
          <a:off x="814333" y="403978"/>
          <a:ext cx="10563333" cy="6050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10CDD01-924D-4B35-A6BD-A02BB00AD50E}"/>
              </a:ext>
            </a:extLst>
          </p:cNvPr>
          <p:cNvSpPr txBox="1"/>
          <p:nvPr/>
        </p:nvSpPr>
        <p:spPr>
          <a:xfrm>
            <a:off x="2989384" y="145394"/>
            <a:ext cx="5596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Close-to-home example of a complex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B7BC8-1631-479B-9D24-BD8C16F2FD16}"/>
              </a:ext>
            </a:extLst>
          </p:cNvPr>
          <p:cNvSpPr txBox="1"/>
          <p:nvPr/>
        </p:nvSpPr>
        <p:spPr>
          <a:xfrm rot="16200000">
            <a:off x="-1582658" y="3448813"/>
            <a:ext cx="430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days </a:t>
            </a:r>
            <a:r>
              <a:rPr lang="en-US" dirty="0" err="1"/>
              <a:t>tempuratue</a:t>
            </a:r>
            <a:r>
              <a:rPr lang="en-US" dirty="0"/>
              <a:t> exceeds 100</a:t>
            </a:r>
            <a:r>
              <a:rPr lang="en-US" baseline="30000" dirty="0"/>
              <a:t>o </a:t>
            </a:r>
            <a:r>
              <a:rPr lang="en-US" dirty="0"/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34A4A-FDE4-436F-9A67-0C9C30173292}"/>
              </a:ext>
            </a:extLst>
          </p:cNvPr>
          <p:cNvSpPr txBox="1"/>
          <p:nvPr/>
        </p:nvSpPr>
        <p:spPr>
          <a:xfrm>
            <a:off x="5787746" y="6343273"/>
            <a:ext cx="586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E46BA8-4D93-40D4-90FB-AC6371C334A8}"/>
              </a:ext>
            </a:extLst>
          </p:cNvPr>
          <p:cNvSpPr/>
          <p:nvPr/>
        </p:nvSpPr>
        <p:spPr>
          <a:xfrm>
            <a:off x="1457010" y="1483082"/>
            <a:ext cx="4107159" cy="963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52BB0B-7A13-4C4B-956A-4CA8FC8AD35B}"/>
              </a:ext>
            </a:extLst>
          </p:cNvPr>
          <p:cNvGrpSpPr/>
          <p:nvPr/>
        </p:nvGrpSpPr>
        <p:grpSpPr>
          <a:xfrm>
            <a:off x="1558414" y="1595010"/>
            <a:ext cx="4014176" cy="739182"/>
            <a:chOff x="1676452" y="1798838"/>
            <a:chExt cx="4014176" cy="739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C4B65A-9BFF-4500-9BE5-4B5AD999FA45}"/>
                </a:ext>
              </a:extLst>
            </p:cNvPr>
            <p:cNvSpPr txBox="1"/>
            <p:nvPr/>
          </p:nvSpPr>
          <p:spPr>
            <a:xfrm>
              <a:off x="1676452" y="1798838"/>
              <a:ext cx="312508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Data: National Weather Service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C01D72-5512-4E6F-B903-B0BBB7239B8D}"/>
                </a:ext>
              </a:extLst>
            </p:cNvPr>
            <p:cNvSpPr/>
            <p:nvPr/>
          </p:nvSpPr>
          <p:spPr>
            <a:xfrm>
              <a:off x="1676452" y="2168688"/>
              <a:ext cx="4014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https://www.weather.gov/fwd/d100data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6C7D21-61A3-46C5-BE80-8E1BC5943D3E}"/>
              </a:ext>
            </a:extLst>
          </p:cNvPr>
          <p:cNvCxnSpPr>
            <a:cxnSpLocks/>
            <a:endCxn id="10" idx="4"/>
          </p:cNvCxnSpPr>
          <p:nvPr/>
        </p:nvCxnSpPr>
        <p:spPr>
          <a:xfrm>
            <a:off x="10551781" y="4614760"/>
            <a:ext cx="75652" cy="542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C04E5C9-8BC5-44FA-A567-25AA16996986}"/>
              </a:ext>
            </a:extLst>
          </p:cNvPr>
          <p:cNvSpPr/>
          <p:nvPr/>
        </p:nvSpPr>
        <p:spPr>
          <a:xfrm>
            <a:off x="10594541" y="5094984"/>
            <a:ext cx="65784" cy="62495"/>
          </a:xfrm>
          <a:prstGeom prst="ellipse">
            <a:avLst/>
          </a:prstGeom>
          <a:solidFill>
            <a:schemeClr val="tx1"/>
          </a:solidFill>
          <a:ln>
            <a:solidFill>
              <a:srgbClr val="638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96316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2D1EB1-0BD0-41E3-80A0-B16BD0FD637D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1A22C90B-CBEB-4898-AA5A-1662579F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3021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Complex systems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C7ADA-490B-4B40-9E78-4BFF0D8C7DE9}"/>
              </a:ext>
            </a:extLst>
          </p:cNvPr>
          <p:cNvSpPr txBox="1"/>
          <p:nvPr/>
        </p:nvSpPr>
        <p:spPr>
          <a:xfrm>
            <a:off x="378866" y="918951"/>
            <a:ext cx="1751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One definition: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BF93D-E116-411F-863E-C69CD5FD0921}"/>
              </a:ext>
            </a:extLst>
          </p:cNvPr>
          <p:cNvSpPr txBox="1"/>
          <p:nvPr/>
        </p:nvSpPr>
        <p:spPr>
          <a:xfrm>
            <a:off x="572830" y="1354230"/>
            <a:ext cx="898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complex system is one composed of many components (one or more layers) that display a high-degree of variability over a wide-range of scales; geologic examples include landscapes and shorelines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D2D12-5BFD-4F54-B030-8EB5473AB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/>
          <a:stretch/>
        </p:blipFill>
        <p:spPr>
          <a:xfrm>
            <a:off x="5971309" y="2869152"/>
            <a:ext cx="3162300" cy="357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A48BB-4AEA-4F04-A3FA-E3192A64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06120" y="3202807"/>
            <a:ext cx="3490082" cy="2822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D3B96-1FEF-4A24-9A0E-70889FF79355}"/>
              </a:ext>
            </a:extLst>
          </p:cNvPr>
          <p:cNvSpPr txBox="1"/>
          <p:nvPr/>
        </p:nvSpPr>
        <p:spPr>
          <a:xfrm>
            <a:off x="518819" y="2796184"/>
            <a:ext cx="5294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behavior is difficult to model due to dependencies, interactions, relationships, and competing nature of a many-component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50635-97EA-4A0A-B2AD-E3504162BA8A}"/>
              </a:ext>
            </a:extLst>
          </p:cNvPr>
          <p:cNvSpPr/>
          <p:nvPr/>
        </p:nvSpPr>
        <p:spPr>
          <a:xfrm>
            <a:off x="378866" y="2434877"/>
            <a:ext cx="278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Aspects of complex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CF0-BB77-4451-8D3D-86AA5D97C34E}"/>
              </a:ext>
            </a:extLst>
          </p:cNvPr>
          <p:cNvSpPr txBox="1"/>
          <p:nvPr/>
        </p:nvSpPr>
        <p:spPr>
          <a:xfrm>
            <a:off x="518819" y="3848304"/>
            <a:ext cx="52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Properties of complex systems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FB380-5C2F-43F4-87A6-05FE307A5D6B}"/>
              </a:ext>
            </a:extLst>
          </p:cNvPr>
          <p:cNvSpPr txBox="1"/>
          <p:nvPr/>
        </p:nvSpPr>
        <p:spPr>
          <a:xfrm>
            <a:off x="944847" y="4205586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Non-linearity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D3D89-52A7-4DD1-94E9-9A5CE1DC2FE2}"/>
              </a:ext>
            </a:extLst>
          </p:cNvPr>
          <p:cNvSpPr txBox="1"/>
          <p:nvPr/>
        </p:nvSpPr>
        <p:spPr>
          <a:xfrm>
            <a:off x="944847" y="593194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Emergence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5A1A7-5AA4-4587-9CB0-85BE9EC59B2C}"/>
              </a:ext>
            </a:extLst>
          </p:cNvPr>
          <p:cNvSpPr txBox="1"/>
          <p:nvPr/>
        </p:nvSpPr>
        <p:spPr>
          <a:xfrm>
            <a:off x="944847" y="627565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Self-organized criticality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B9BFE-CE6C-404B-AF31-A5371D68E4F2}"/>
              </a:ext>
            </a:extLst>
          </p:cNvPr>
          <p:cNvSpPr txBox="1"/>
          <p:nvPr/>
        </p:nvSpPr>
        <p:spPr>
          <a:xfrm>
            <a:off x="944847" y="452606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Adaption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0960E-3060-4B9B-82C2-A6CB02C66EA1}"/>
              </a:ext>
            </a:extLst>
          </p:cNvPr>
          <p:cNvSpPr txBox="1"/>
          <p:nvPr/>
        </p:nvSpPr>
        <p:spPr>
          <a:xfrm>
            <a:off x="944847" y="487137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Feedback and chaos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624CD-B874-4B15-8E04-C0F09E121ACF}"/>
              </a:ext>
            </a:extLst>
          </p:cNvPr>
          <p:cNvSpPr txBox="1"/>
          <p:nvPr/>
        </p:nvSpPr>
        <p:spPr>
          <a:xfrm>
            <a:off x="944847" y="5598815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Networks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18CA4-932B-4EA0-A6A9-AEB99F5DA829}"/>
              </a:ext>
            </a:extLst>
          </p:cNvPr>
          <p:cNvSpPr txBox="1"/>
          <p:nvPr/>
        </p:nvSpPr>
        <p:spPr>
          <a:xfrm>
            <a:off x="941129" y="5235649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Scale-free distributions (fractals / power laws)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1AAD23-0D89-4663-BCA0-D9BA58FB271C}"/>
              </a:ext>
            </a:extLst>
          </p:cNvPr>
          <p:cNvSpPr/>
          <p:nvPr/>
        </p:nvSpPr>
        <p:spPr>
          <a:xfrm>
            <a:off x="834964" y="5204224"/>
            <a:ext cx="4371020" cy="4276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64252E-8E57-4AEB-ACE6-A7685AA3F8D2}"/>
              </a:ext>
            </a:extLst>
          </p:cNvPr>
          <p:cNvSpPr txBox="1"/>
          <p:nvPr/>
        </p:nvSpPr>
        <p:spPr>
          <a:xfrm>
            <a:off x="6345582" y="3848304"/>
            <a:ext cx="54834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Complex systems represent structures that reside in time and space between the boundary of</a:t>
            </a:r>
          </a:p>
          <a:p>
            <a:pPr algn="ctr"/>
            <a:r>
              <a:rPr lang="en-US" sz="2000" b="1" i="1" dirty="0"/>
              <a:t>rigid order and complete disorder    </a:t>
            </a:r>
          </a:p>
        </p:txBody>
      </p:sp>
    </p:spTree>
    <p:extLst>
      <p:ext uri="{BB962C8B-B14F-4D97-AF65-F5344CB8AC3E}">
        <p14:creationId xmlns:p14="http://schemas.microsoft.com/office/powerpoint/2010/main" val="1822605189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A67B23-4D19-4898-B995-85B094391E71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69AF258D-C866-494E-9739-641CDC631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6160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Scalar properties of complex systems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D2325-8AA2-430D-88E0-81E00A39B56A}"/>
              </a:ext>
            </a:extLst>
          </p:cNvPr>
          <p:cNvSpPr txBox="1"/>
          <p:nvPr/>
        </p:nvSpPr>
        <p:spPr>
          <a:xfrm>
            <a:off x="694592" y="1239716"/>
            <a:ext cx="840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Complex systems often display scale-free spatial / temporal properties characterized by </a:t>
            </a:r>
            <a:r>
              <a:rPr lang="en-US" sz="2000" b="1" dirty="0"/>
              <a:t>fractals</a:t>
            </a:r>
            <a:r>
              <a:rPr lang="en-US" sz="2000" dirty="0"/>
              <a:t> and </a:t>
            </a:r>
            <a:r>
              <a:rPr lang="en-US" sz="2000" b="1" dirty="0"/>
              <a:t>power laws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1452E2-61B5-455D-BC88-F178D989F7E7}"/>
              </a:ext>
            </a:extLst>
          </p:cNvPr>
          <p:cNvSpPr txBox="1"/>
          <p:nvPr/>
        </p:nvSpPr>
        <p:spPr>
          <a:xfrm>
            <a:off x="810899" y="2525358"/>
            <a:ext cx="6467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Fractals</a:t>
            </a:r>
            <a:r>
              <a:rPr lang="en-US" dirty="0"/>
              <a:t>: Complex, non-Euclidean, self-similar shapes that display</a:t>
            </a:r>
          </a:p>
          <a:p>
            <a:r>
              <a:rPr lang="en-US" dirty="0"/>
              <a:t>                  irregularities at all scales (“the shape of nature”)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EDBC2-C6D8-41C3-8F9B-0E22EFF3D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" y="3237635"/>
            <a:ext cx="3900110" cy="2189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E067F-4698-4117-8B41-2F64789C7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31" y="3210525"/>
            <a:ext cx="2690139" cy="2693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4A35D-4D93-4D08-8B7E-C316D1F285E5}"/>
              </a:ext>
            </a:extLst>
          </p:cNvPr>
          <p:cNvSpPr txBox="1"/>
          <p:nvPr/>
        </p:nvSpPr>
        <p:spPr>
          <a:xfrm>
            <a:off x="8259274" y="2535973"/>
            <a:ext cx="1192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Euclidean</a:t>
            </a:r>
          </a:p>
          <a:p>
            <a:pPr algn="ctr"/>
            <a:r>
              <a:rPr lang="en-US" sz="2000" dirty="0"/>
              <a:t>shapes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EBDD9E-3038-4155-B5D8-FB983DF6BA6B}"/>
              </a:ext>
            </a:extLst>
          </p:cNvPr>
          <p:cNvSpPr/>
          <p:nvPr/>
        </p:nvSpPr>
        <p:spPr>
          <a:xfrm>
            <a:off x="8497487" y="3510567"/>
            <a:ext cx="716530" cy="58449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5FC463B-5EB2-4CFE-AA4E-CE5B2CB3A68A}"/>
              </a:ext>
            </a:extLst>
          </p:cNvPr>
          <p:cNvSpPr/>
          <p:nvPr/>
        </p:nvSpPr>
        <p:spPr>
          <a:xfrm>
            <a:off x="8007542" y="4361767"/>
            <a:ext cx="716530" cy="584492"/>
          </a:xfrm>
          <a:prstGeom prst="triangl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F82AAD-A809-4B29-BB0D-206F050B1AE7}"/>
              </a:ext>
            </a:extLst>
          </p:cNvPr>
          <p:cNvSpPr/>
          <p:nvPr/>
        </p:nvSpPr>
        <p:spPr>
          <a:xfrm>
            <a:off x="9222793" y="4417360"/>
            <a:ext cx="590309" cy="58449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EA9ED-487B-4F49-A8A8-226340E3C0CC}"/>
              </a:ext>
            </a:extLst>
          </p:cNvPr>
          <p:cNvSpPr txBox="1"/>
          <p:nvPr/>
        </p:nvSpPr>
        <p:spPr>
          <a:xfrm>
            <a:off x="1714925" y="5400518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brain neuron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4D20F-B88B-42FD-8BE8-0F7F507E1A05}"/>
              </a:ext>
            </a:extLst>
          </p:cNvPr>
          <p:cNvSpPr txBox="1"/>
          <p:nvPr/>
        </p:nvSpPr>
        <p:spPr>
          <a:xfrm>
            <a:off x="5452695" y="5842439"/>
            <a:ext cx="114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 delta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934CC7-FDB2-41BA-8107-185E562205DD}"/>
              </a:ext>
            </a:extLst>
          </p:cNvPr>
          <p:cNvSpPr/>
          <p:nvPr/>
        </p:nvSpPr>
        <p:spPr>
          <a:xfrm>
            <a:off x="7632192" y="2206182"/>
            <a:ext cx="2548128" cy="36362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CEDAFA-EADD-400B-9C16-84C6556EE361}"/>
              </a:ext>
            </a:extLst>
          </p:cNvPr>
          <p:cNvSpPr txBox="1"/>
          <p:nvPr/>
        </p:nvSpPr>
        <p:spPr>
          <a:xfrm>
            <a:off x="9517947" y="1019952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Urban: Euclidean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F8D62-AAD5-424B-8E1D-EF677434B871}"/>
              </a:ext>
            </a:extLst>
          </p:cNvPr>
          <p:cNvSpPr txBox="1"/>
          <p:nvPr/>
        </p:nvSpPr>
        <p:spPr>
          <a:xfrm>
            <a:off x="9603291" y="1389677"/>
            <a:ext cx="13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Rural: fractal</a:t>
            </a:r>
          </a:p>
        </p:txBody>
      </p:sp>
    </p:spTree>
    <p:extLst>
      <p:ext uri="{BB962C8B-B14F-4D97-AF65-F5344CB8AC3E}">
        <p14:creationId xmlns:p14="http://schemas.microsoft.com/office/powerpoint/2010/main" val="358947850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2728A-5077-4E32-A515-98E90FEC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997787"/>
            <a:ext cx="5902452" cy="5182863"/>
          </a:xfrm>
          <a:prstGeom prst="rect">
            <a:avLst/>
          </a:prstGeom>
        </p:spPr>
      </p:pic>
      <p:pic>
        <p:nvPicPr>
          <p:cNvPr id="7" name="Picture 6" descr="A picture containing rock, outdoor, nature, stone&#10;&#10;Description automatically generated">
            <a:extLst>
              <a:ext uri="{FF2B5EF4-FFF2-40B4-BE49-F238E27FC236}">
                <a16:creationId xmlns:a16="http://schemas.microsoft.com/office/drawing/2014/main" id="{A3A73E17-98C3-4465-A6E4-F0510606B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9" y="760925"/>
            <a:ext cx="5400471" cy="5419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A8FEB4-9330-4F4E-9DAA-8BD413699505}"/>
              </a:ext>
            </a:extLst>
          </p:cNvPr>
          <p:cNvSpPr/>
          <p:nvPr/>
        </p:nvSpPr>
        <p:spPr>
          <a:xfrm>
            <a:off x="6339840" y="670560"/>
            <a:ext cx="1085088" cy="987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938B9-8DD8-4254-BBC0-208AB56F7EF2}"/>
              </a:ext>
            </a:extLst>
          </p:cNvPr>
          <p:cNvSpPr txBox="1"/>
          <p:nvPr/>
        </p:nvSpPr>
        <p:spPr>
          <a:xfrm>
            <a:off x="375374" y="114594"/>
            <a:ext cx="590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Fractures and weathering patterns in rocks result in fractal shapes…like human faces!</a:t>
            </a:r>
          </a:p>
        </p:txBody>
      </p:sp>
    </p:spTree>
    <p:extLst>
      <p:ext uri="{BB962C8B-B14F-4D97-AF65-F5344CB8AC3E}">
        <p14:creationId xmlns:p14="http://schemas.microsoft.com/office/powerpoint/2010/main" val="2694811798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FEB680-8D0A-4D6E-8688-009F5306A319}"/>
              </a:ext>
            </a:extLst>
          </p:cNvPr>
          <p:cNvCxnSpPr/>
          <p:nvPr/>
        </p:nvCxnSpPr>
        <p:spPr>
          <a:xfrm>
            <a:off x="492369" y="712967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23EEEF30-EEBC-4B9C-8315-8459E3A30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231311"/>
            <a:ext cx="6431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Schedule: Paleo Earth Systems / Spring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639B2-4690-4039-9982-27E4C7710110}"/>
              </a:ext>
            </a:extLst>
          </p:cNvPr>
          <p:cNvSpPr txBox="1"/>
          <p:nvPr/>
        </p:nvSpPr>
        <p:spPr>
          <a:xfrm>
            <a:off x="1079557" y="941034"/>
            <a:ext cx="3178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19:	Intro / Syllabus / Grading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63DBF-DA30-40A7-AF07-FC9D65C30E5E}"/>
              </a:ext>
            </a:extLst>
          </p:cNvPr>
          <p:cNvSpPr txBox="1"/>
          <p:nvPr/>
        </p:nvSpPr>
        <p:spPr>
          <a:xfrm>
            <a:off x="1079557" y="1310366"/>
            <a:ext cx="3409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26:	Complex dynamic systems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BCC56-DD95-4F5B-ADE0-F17729218299}"/>
              </a:ext>
            </a:extLst>
          </p:cNvPr>
          <p:cNvSpPr txBox="1"/>
          <p:nvPr/>
        </p:nvSpPr>
        <p:spPr>
          <a:xfrm>
            <a:off x="1079557" y="1679698"/>
            <a:ext cx="4705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Feb 2:	Geologic time scale / Stratigraphic record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8318C-0AA4-4808-AF23-A3931ABD319C}"/>
              </a:ext>
            </a:extLst>
          </p:cNvPr>
          <p:cNvSpPr txBox="1"/>
          <p:nvPr/>
        </p:nvSpPr>
        <p:spPr>
          <a:xfrm>
            <a:off x="1079557" y="2049030"/>
            <a:ext cx="6026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Feb  9:	Global tectonic and magmatic cycles / Global climate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ABF99-4260-4233-A4ED-642E682CC32A}"/>
              </a:ext>
            </a:extLst>
          </p:cNvPr>
          <p:cNvSpPr txBox="1"/>
          <p:nvPr/>
        </p:nvSpPr>
        <p:spPr>
          <a:xfrm>
            <a:off x="1079557" y="2418362"/>
            <a:ext cx="5137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16:	Biologic evolution / Ocean Anoxic Events (OAEs)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48A72-1F01-4C6A-A9D7-78FE0D492084}"/>
              </a:ext>
            </a:extLst>
          </p:cNvPr>
          <p:cNvSpPr txBox="1"/>
          <p:nvPr/>
        </p:nvSpPr>
        <p:spPr>
          <a:xfrm>
            <a:off x="1079557" y="2787694"/>
            <a:ext cx="8917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23: 	 Sea-level analysis /Global Themes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#1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(take-home;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due by Start of class Mar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28656D-7F00-487D-B56C-7BC3E301DD89}"/>
              </a:ext>
            </a:extLst>
          </p:cNvPr>
          <p:cNvGrpSpPr/>
          <p:nvPr/>
        </p:nvGrpSpPr>
        <p:grpSpPr>
          <a:xfrm>
            <a:off x="1048299" y="3469844"/>
            <a:ext cx="10830877" cy="2164394"/>
            <a:chOff x="1048299" y="3469844"/>
            <a:chExt cx="10830877" cy="21643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19574-82F6-4439-BF6C-CFDAB222ED39}"/>
                </a:ext>
              </a:extLst>
            </p:cNvPr>
            <p:cNvSpPr txBox="1"/>
            <p:nvPr/>
          </p:nvSpPr>
          <p:spPr>
            <a:xfrm>
              <a:off x="1079557" y="3469844"/>
              <a:ext cx="5265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Mar 2:	 Megacycle 1: Late Precambrian – Early Ord (Sauk)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136DC9-36B1-4076-AE47-BE64882DA0A8}"/>
                </a:ext>
              </a:extLst>
            </p:cNvPr>
            <p:cNvSpPr txBox="1"/>
            <p:nvPr/>
          </p:nvSpPr>
          <p:spPr>
            <a:xfrm>
              <a:off x="1079557" y="3803080"/>
              <a:ext cx="5547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 9:	 Megacycle 2: Mid Ord – Early Devonian (Tippecanoe)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2554D-051E-402F-BA50-5AB41C730888}"/>
                </a:ext>
              </a:extLst>
            </p:cNvPr>
            <p:cNvSpPr txBox="1"/>
            <p:nvPr/>
          </p:nvSpPr>
          <p:spPr>
            <a:xfrm>
              <a:off x="1048299" y="4565943"/>
              <a:ext cx="5362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23:	 Megacycle 3: Early Dev – Mississippian (Kaskaskia 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2FA028-AA2B-41F0-BFC8-1339BF4F5A26}"/>
                </a:ext>
              </a:extLst>
            </p:cNvPr>
            <p:cNvSpPr txBox="1"/>
            <p:nvPr/>
          </p:nvSpPr>
          <p:spPr>
            <a:xfrm>
              <a:off x="1048299" y="4178995"/>
              <a:ext cx="3051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16:	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class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(Spring Break)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E7BC3B-51F4-4A3D-9848-3528783DF947}"/>
                </a:ext>
              </a:extLst>
            </p:cNvPr>
            <p:cNvSpPr txBox="1"/>
            <p:nvPr/>
          </p:nvSpPr>
          <p:spPr>
            <a:xfrm>
              <a:off x="1079557" y="4915456"/>
              <a:ext cx="4958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30:	 Megacycle 4: Penn – Permian (Low. Absaroka)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A151-3585-47E2-B8D9-6E8665EED6E9}"/>
                </a:ext>
              </a:extLst>
            </p:cNvPr>
            <p:cNvSpPr txBox="1"/>
            <p:nvPr/>
          </p:nvSpPr>
          <p:spPr>
            <a:xfrm>
              <a:off x="1079557" y="5295684"/>
              <a:ext cx="5724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Apr 6:      Megacycle 5: Triassic – Early Jurassic (Up. Absaroka)     	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E6F0B7-1C3A-4778-B594-D4A6BBE23C6A}"/>
                </a:ext>
              </a:extLst>
            </p:cNvPr>
            <p:cNvSpPr txBox="1"/>
            <p:nvPr/>
          </p:nvSpPr>
          <p:spPr>
            <a:xfrm>
              <a:off x="7068504" y="4174756"/>
              <a:ext cx="4810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13:   Megacycle 6: Mid Jur. – Low. Paleocene (Zuni)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24755B-20C0-4460-933D-3577D7B7C1E0}"/>
                </a:ext>
              </a:extLst>
            </p:cNvPr>
            <p:cNvSpPr txBox="1"/>
            <p:nvPr/>
          </p:nvSpPr>
          <p:spPr>
            <a:xfrm>
              <a:off x="7068504" y="4544088"/>
              <a:ext cx="4656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20:   Megacycle 7: Up. Paleocene – Recent (Tejas)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48B1E9-3F43-49A9-8DD7-7C954D411B91}"/>
                </a:ext>
              </a:extLst>
            </p:cNvPr>
            <p:cNvSpPr txBox="1"/>
            <p:nvPr/>
          </p:nvSpPr>
          <p:spPr>
            <a:xfrm>
              <a:off x="7068504" y="4915061"/>
              <a:ext cx="4677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27:   Course wrap-up /Summary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#2 handout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4615BD-5144-4625-AC13-9212D120EBB8}"/>
                </a:ext>
              </a:extLst>
            </p:cNvPr>
            <p:cNvSpPr txBox="1"/>
            <p:nvPr/>
          </p:nvSpPr>
          <p:spPr>
            <a:xfrm>
              <a:off x="7068504" y="5284393"/>
              <a:ext cx="3535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May 4: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class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#2 due by 5pm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C7875A-F615-43E3-944C-305044890F8F}"/>
              </a:ext>
            </a:extLst>
          </p:cNvPr>
          <p:cNvCxnSpPr/>
          <p:nvPr/>
        </p:nvCxnSpPr>
        <p:spPr>
          <a:xfrm>
            <a:off x="573232" y="3279174"/>
            <a:ext cx="11045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A2DC30-0EC1-44D6-8DB4-7740DA18C547}"/>
              </a:ext>
            </a:extLst>
          </p:cNvPr>
          <p:cNvSpPr/>
          <p:nvPr/>
        </p:nvSpPr>
        <p:spPr>
          <a:xfrm>
            <a:off x="993817" y="1279598"/>
            <a:ext cx="3498398" cy="40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7520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E6A7BD-F443-4E1E-81DA-09BAA5B7E333}"/>
              </a:ext>
            </a:extLst>
          </p:cNvPr>
          <p:cNvSpPr/>
          <p:nvPr/>
        </p:nvSpPr>
        <p:spPr>
          <a:xfrm>
            <a:off x="693732" y="209550"/>
            <a:ext cx="10295792" cy="5829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7239F-AA97-4807-9E38-385A0B74985B}"/>
              </a:ext>
            </a:extLst>
          </p:cNvPr>
          <p:cNvSpPr txBox="1"/>
          <p:nvPr/>
        </p:nvSpPr>
        <p:spPr>
          <a:xfrm>
            <a:off x="1098178" y="697523"/>
            <a:ext cx="8014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Some examples of fractal patterns in geologic systems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37AAD5-4656-42E6-BDBF-5FE88D28B56A}"/>
              </a:ext>
            </a:extLst>
          </p:cNvPr>
          <p:cNvSpPr txBox="1"/>
          <p:nvPr/>
        </p:nvSpPr>
        <p:spPr>
          <a:xfrm>
            <a:off x="1393948" y="1412338"/>
            <a:ext cx="7738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Landforms and faults / fracture swarms (Turcotte, 1997; Phillips, 1999)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7018F-9878-4146-9491-84B8C002DDFD}"/>
              </a:ext>
            </a:extLst>
          </p:cNvPr>
          <p:cNvSpPr txBox="1"/>
          <p:nvPr/>
        </p:nvSpPr>
        <p:spPr>
          <a:xfrm>
            <a:off x="1402739" y="1907879"/>
            <a:ext cx="5275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River basins (Rodriguez-</a:t>
            </a:r>
            <a:r>
              <a:rPr lang="en-US" sz="2000" dirty="0" err="1">
                <a:solidFill>
                  <a:schemeClr val="bg1"/>
                </a:solidFill>
              </a:rPr>
              <a:t>Iturbe</a:t>
            </a:r>
            <a:r>
              <a:rPr lang="en-US" sz="2000" dirty="0">
                <a:solidFill>
                  <a:schemeClr val="bg1"/>
                </a:solidFill>
              </a:rPr>
              <a:t> &amp; </a:t>
            </a:r>
            <a:r>
              <a:rPr lang="en-US" sz="2000" dirty="0" err="1">
                <a:solidFill>
                  <a:schemeClr val="bg1"/>
                </a:solidFill>
              </a:rPr>
              <a:t>Rinado</a:t>
            </a:r>
            <a:r>
              <a:rPr lang="en-US" sz="2000" dirty="0">
                <a:solidFill>
                  <a:schemeClr val="bg1"/>
                </a:solidFill>
              </a:rPr>
              <a:t>, 2001)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03D886-72DF-4A2D-BA73-36D51785F5C5}"/>
              </a:ext>
            </a:extLst>
          </p:cNvPr>
          <p:cNvSpPr txBox="1"/>
          <p:nvPr/>
        </p:nvSpPr>
        <p:spPr>
          <a:xfrm>
            <a:off x="1393948" y="2442077"/>
            <a:ext cx="3959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Lake Systems (</a:t>
            </a:r>
            <a:r>
              <a:rPr lang="en-US" sz="2000" dirty="0" err="1">
                <a:solidFill>
                  <a:schemeClr val="bg1"/>
                </a:solidFill>
              </a:rPr>
              <a:t>Bohacs</a:t>
            </a:r>
            <a:r>
              <a:rPr lang="en-US" sz="2000" dirty="0">
                <a:solidFill>
                  <a:schemeClr val="bg1"/>
                </a:solidFill>
              </a:rPr>
              <a:t> et al., 2003)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6112CD-2541-42E3-A38B-9895C0A7DB5E}"/>
              </a:ext>
            </a:extLst>
          </p:cNvPr>
          <p:cNvSpPr txBox="1"/>
          <p:nvPr/>
        </p:nvSpPr>
        <p:spPr>
          <a:xfrm>
            <a:off x="1393949" y="2993859"/>
            <a:ext cx="4708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Oil &amp; gas fields (Barton &amp; Lapointe, 1995)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6FB7AA-BF66-452F-BE17-37D53116A75F}"/>
              </a:ext>
            </a:extLst>
          </p:cNvPr>
          <p:cNvSpPr txBox="1"/>
          <p:nvPr/>
        </p:nvSpPr>
        <p:spPr>
          <a:xfrm>
            <a:off x="1392412" y="3563225"/>
            <a:ext cx="4351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Stratigraphic hiatuses (Plotnick, 1986)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C8550F-5151-4174-9C7F-0D936C4D1A19}"/>
              </a:ext>
            </a:extLst>
          </p:cNvPr>
          <p:cNvSpPr txBox="1"/>
          <p:nvPr/>
        </p:nvSpPr>
        <p:spPr>
          <a:xfrm>
            <a:off x="1395346" y="4084900"/>
            <a:ext cx="4610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Stratigraphic sequences (Schlager, 2004)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C10337-5262-4B93-A2C6-EE39B6344FC9}"/>
              </a:ext>
            </a:extLst>
          </p:cNvPr>
          <p:cNvSpPr txBox="1"/>
          <p:nvPr/>
        </p:nvSpPr>
        <p:spPr>
          <a:xfrm>
            <a:off x="1402739" y="4606575"/>
            <a:ext cx="3933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Stratigraphic record (Bailey, 1998)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08488B-4CF8-4F5B-B203-5722700A9429}"/>
              </a:ext>
            </a:extLst>
          </p:cNvPr>
          <p:cNvSpPr txBox="1"/>
          <p:nvPr/>
        </p:nvSpPr>
        <p:spPr>
          <a:xfrm>
            <a:off x="6351280" y="5006685"/>
            <a:ext cx="2268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…and many others!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ABEC89-0F7E-44A1-ABFB-10BEE89EA186}"/>
              </a:ext>
            </a:extLst>
          </p:cNvPr>
          <p:cNvSpPr txBox="1"/>
          <p:nvPr/>
        </p:nvSpPr>
        <p:spPr>
          <a:xfrm>
            <a:off x="958945" y="6305817"/>
            <a:ext cx="976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would assume that complex patterns/behavior are derived from complex underlying rules: Not so!</a:t>
            </a:r>
          </a:p>
        </p:txBody>
      </p:sp>
    </p:spTree>
    <p:extLst>
      <p:ext uri="{BB962C8B-B14F-4D97-AF65-F5344CB8AC3E}">
        <p14:creationId xmlns:p14="http://schemas.microsoft.com/office/powerpoint/2010/main" val="2261046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8A144-6B9E-43AB-8AE3-F0F5EC82D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12" y="1595552"/>
            <a:ext cx="2257518" cy="2931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A11B0F-C329-4B2F-9C6A-B5731F741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04" y="709569"/>
            <a:ext cx="5578584" cy="4183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0EB150-6887-4BC5-95B2-8996F280363F}"/>
              </a:ext>
            </a:extLst>
          </p:cNvPr>
          <p:cNvSpPr txBox="1"/>
          <p:nvPr/>
        </p:nvSpPr>
        <p:spPr>
          <a:xfrm>
            <a:off x="286703" y="150084"/>
            <a:ext cx="545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Simple rules may lead to complex patterns/behavior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CB2BC-A33F-458C-BA1D-7977922BEA6A}"/>
              </a:ext>
            </a:extLst>
          </p:cNvPr>
          <p:cNvSpPr txBox="1"/>
          <p:nvPr/>
        </p:nvSpPr>
        <p:spPr>
          <a:xfrm>
            <a:off x="768629" y="4623655"/>
            <a:ext cx="3666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 Mandelbrot (1924-2010)</a:t>
            </a:r>
          </a:p>
          <a:p>
            <a:r>
              <a:rPr lang="en-US" dirty="0"/>
              <a:t>Polish-born American mathematician</a:t>
            </a:r>
          </a:p>
          <a:p>
            <a:r>
              <a:rPr lang="en-US" dirty="0"/>
              <a:t>“The father of fractals”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37AFD-166F-4318-AA7D-EDB22E84B735}"/>
              </a:ext>
            </a:extLst>
          </p:cNvPr>
          <p:cNvSpPr txBox="1"/>
          <p:nvPr/>
        </p:nvSpPr>
        <p:spPr>
          <a:xfrm>
            <a:off x="6096000" y="898020"/>
            <a:ext cx="20376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Mandelbrot set</a:t>
            </a:r>
          </a:p>
          <a:p>
            <a:r>
              <a:rPr lang="en-US" dirty="0"/>
              <a:t>visualized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41FC92-9A39-4C7F-B5F6-B0FF1BDE8E75}"/>
              </a:ext>
            </a:extLst>
          </p:cNvPr>
          <p:cNvSpPr/>
          <p:nvPr/>
        </p:nvSpPr>
        <p:spPr>
          <a:xfrm>
            <a:off x="4991043" y="5025307"/>
            <a:ext cx="711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The iteration formula to generate the Mandelbrot set is  very simple: Z = Z² + c; yields an infinite complex pattern</a:t>
            </a:r>
            <a:endParaRPr lang="en-US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34A20A-1F96-429E-8E8F-05F437AD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369" y="5767900"/>
            <a:ext cx="9582150" cy="571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BE8C22-B03E-4852-B735-7290522A965D}"/>
              </a:ext>
            </a:extLst>
          </p:cNvPr>
          <p:cNvSpPr txBox="1"/>
          <p:nvPr/>
        </p:nvSpPr>
        <p:spPr>
          <a:xfrm>
            <a:off x="6266688" y="64045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https://www.youtube.com/watch?v=b005iHf8Z3g</a:t>
            </a:r>
          </a:p>
        </p:txBody>
      </p:sp>
    </p:spTree>
    <p:extLst>
      <p:ext uri="{BB962C8B-B14F-4D97-AF65-F5344CB8AC3E}">
        <p14:creationId xmlns:p14="http://schemas.microsoft.com/office/powerpoint/2010/main" val="649284926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48F071-C3E2-401F-94E7-03B73C93BCBC}"/>
              </a:ext>
            </a:extLst>
          </p:cNvPr>
          <p:cNvSpPr txBox="1"/>
          <p:nvPr/>
        </p:nvSpPr>
        <p:spPr>
          <a:xfrm>
            <a:off x="365760" y="161265"/>
            <a:ext cx="54697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Computer-generated cellular automata models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6E961E9-0C75-45D2-A3C3-5576E0A9F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t="48825" r="17820" b="40793"/>
          <a:stretch/>
        </p:blipFill>
        <p:spPr>
          <a:xfrm rot="60000">
            <a:off x="377900" y="4837210"/>
            <a:ext cx="5793190" cy="14417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E729E-5061-45C7-8B00-36DA91F24352}"/>
              </a:ext>
            </a:extLst>
          </p:cNvPr>
          <p:cNvGrpSpPr/>
          <p:nvPr/>
        </p:nvGrpSpPr>
        <p:grpSpPr>
          <a:xfrm>
            <a:off x="109428" y="786737"/>
            <a:ext cx="7050886" cy="3942187"/>
            <a:chOff x="109428" y="786737"/>
            <a:chExt cx="7050886" cy="3942187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C27170C0-B08A-44E8-B1A7-36769F72D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7" t="15111" r="17886" b="62953"/>
            <a:stretch/>
          </p:blipFill>
          <p:spPr>
            <a:xfrm rot="60000">
              <a:off x="109428" y="1109403"/>
              <a:ext cx="7024090" cy="313202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C3544E-C0C9-44DD-A2D6-355C33AEF4ED}"/>
                </a:ext>
              </a:extLst>
            </p:cNvPr>
            <p:cNvSpPr/>
            <p:nvPr/>
          </p:nvSpPr>
          <p:spPr>
            <a:xfrm>
              <a:off x="1718441" y="786737"/>
              <a:ext cx="5441873" cy="852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68DE7A-857E-4CC6-A321-22B11C755A58}"/>
                </a:ext>
              </a:extLst>
            </p:cNvPr>
            <p:cNvSpPr/>
            <p:nvPr/>
          </p:nvSpPr>
          <p:spPr>
            <a:xfrm>
              <a:off x="1592316" y="3876047"/>
              <a:ext cx="5441873" cy="852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3F8C366-FBBB-4F68-9A78-5F2F6E26E789}"/>
              </a:ext>
            </a:extLst>
          </p:cNvPr>
          <p:cNvSpPr txBox="1"/>
          <p:nvPr/>
        </p:nvSpPr>
        <p:spPr>
          <a:xfrm>
            <a:off x="1718441" y="4728924"/>
            <a:ext cx="1565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Generating rules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A647E6-1A35-4DFD-82D9-7A319F42B255}"/>
              </a:ext>
            </a:extLst>
          </p:cNvPr>
          <p:cNvGrpSpPr/>
          <p:nvPr/>
        </p:nvGrpSpPr>
        <p:grpSpPr>
          <a:xfrm>
            <a:off x="7160314" y="161265"/>
            <a:ext cx="4348163" cy="6380705"/>
            <a:chOff x="7160314" y="161265"/>
            <a:chExt cx="4348163" cy="6380705"/>
          </a:xfrm>
        </p:grpSpPr>
        <p:pic>
          <p:nvPicPr>
            <p:cNvPr id="4" name="Picture 6" descr="A:\cellimage_2.jpg">
              <a:extLst>
                <a:ext uri="{FF2B5EF4-FFF2-40B4-BE49-F238E27FC236}">
                  <a16:creationId xmlns:a16="http://schemas.microsoft.com/office/drawing/2014/main" id="{9E358532-3AA9-4B75-B251-7E07B69E4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" t="2960" r="4883"/>
            <a:stretch>
              <a:fillRect/>
            </a:stretch>
          </p:blipFill>
          <p:spPr bwMode="auto">
            <a:xfrm>
              <a:off x="7160315" y="561375"/>
              <a:ext cx="4348162" cy="5800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BF1A91-8822-466D-8088-8B756DD61F0E}"/>
                </a:ext>
              </a:extLst>
            </p:cNvPr>
            <p:cNvSpPr txBox="1"/>
            <p:nvPr/>
          </p:nvSpPr>
          <p:spPr>
            <a:xfrm>
              <a:off x="7160314" y="161265"/>
              <a:ext cx="37021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Changing just one rule generates a highly complex pattern;</a:t>
              </a:r>
            </a:p>
            <a:p>
              <a:r>
                <a:rPr lang="en-US" sz="1600" dirty="0"/>
                <a:t>small change</a:t>
              </a:r>
            </a:p>
            <a:p>
              <a:r>
                <a:rPr lang="en-US" sz="1600" dirty="0"/>
                <a:t>makes a</a:t>
              </a:r>
            </a:p>
            <a:p>
              <a:r>
                <a:rPr lang="en-US" sz="1600" dirty="0"/>
                <a:t>significant</a:t>
              </a:r>
            </a:p>
            <a:p>
              <a:r>
                <a:rPr lang="en-US" sz="1600" dirty="0"/>
                <a:t>difference</a:t>
              </a:r>
            </a:p>
          </p:txBody>
        </p:sp>
        <p:sp>
          <p:nvSpPr>
            <p:cNvPr id="14" name="Arrow: Up 13">
              <a:extLst>
                <a:ext uri="{FF2B5EF4-FFF2-40B4-BE49-F238E27FC236}">
                  <a16:creationId xmlns:a16="http://schemas.microsoft.com/office/drawing/2014/main" id="{9D7AB444-993B-4698-B436-45A01F5F9115}"/>
                </a:ext>
              </a:extLst>
            </p:cNvPr>
            <p:cNvSpPr/>
            <p:nvPr/>
          </p:nvSpPr>
          <p:spPr>
            <a:xfrm>
              <a:off x="7345413" y="6232440"/>
              <a:ext cx="284438" cy="30953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66840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mollusk&#10;&#10;Description automatically generated">
            <a:extLst>
              <a:ext uri="{FF2B5EF4-FFF2-40B4-BE49-F238E27FC236}">
                <a16:creationId xmlns:a16="http://schemas.microsoft.com/office/drawing/2014/main" id="{FFD309A6-6420-4580-8BC7-B61BDD915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2" y="234043"/>
            <a:ext cx="8128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658E1-F9D0-4516-8BE0-2A58A761D173}"/>
              </a:ext>
            </a:extLst>
          </p:cNvPr>
          <p:cNvSpPr txBox="1"/>
          <p:nvPr/>
        </p:nvSpPr>
        <p:spPr>
          <a:xfrm>
            <a:off x="8797159" y="961697"/>
            <a:ext cx="3061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pigmentation pattern</a:t>
            </a:r>
          </a:p>
          <a:p>
            <a:r>
              <a:rPr lang="en-US" dirty="0"/>
              <a:t>on modern gastropod shell: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ADDBF-2B4F-4515-881B-021A13FFBCED}"/>
              </a:ext>
            </a:extLst>
          </p:cNvPr>
          <p:cNvSpPr txBox="1"/>
          <p:nvPr/>
        </p:nvSpPr>
        <p:spPr>
          <a:xfrm>
            <a:off x="8835245" y="1833425"/>
            <a:ext cx="366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 of a very simple rule governing mineral arrangement?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87241-24AD-47A9-AEFC-EE6A086D4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04" b="4722"/>
          <a:stretch/>
        </p:blipFill>
        <p:spPr>
          <a:xfrm>
            <a:off x="8797159" y="3062587"/>
            <a:ext cx="3003635" cy="22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31961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C7A87F-508C-47C9-95D8-20A5E139EDFC}"/>
              </a:ext>
            </a:extLst>
          </p:cNvPr>
          <p:cNvSpPr txBox="1"/>
          <p:nvPr/>
        </p:nvSpPr>
        <p:spPr>
          <a:xfrm>
            <a:off x="3626998" y="2003898"/>
            <a:ext cx="4237057" cy="2482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Scalar Properties of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Complex Systems: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Power Laws</a:t>
            </a:r>
          </a:p>
        </p:txBody>
      </p:sp>
    </p:spTree>
    <p:extLst>
      <p:ext uri="{BB962C8B-B14F-4D97-AF65-F5344CB8AC3E}">
        <p14:creationId xmlns:p14="http://schemas.microsoft.com/office/powerpoint/2010/main" val="61288589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68CD08-FA56-46F4-82FE-F741F8E4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81" y="907643"/>
            <a:ext cx="9286106" cy="57209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5C2C8E-347E-46AB-B6CE-448D3D421A17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84A2389C-B005-432D-A168-A4BFBD504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81980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Scalar properties of complex systems: Power laws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80326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A0903-5164-47B1-87B9-119D324B7B4A}"/>
              </a:ext>
            </a:extLst>
          </p:cNvPr>
          <p:cNvSpPr/>
          <p:nvPr/>
        </p:nvSpPr>
        <p:spPr>
          <a:xfrm>
            <a:off x="1319320" y="970042"/>
            <a:ext cx="8131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Zipf's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law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is an </a:t>
            </a:r>
            <a:r>
              <a:rPr lang="en-US" dirty="0">
                <a:latin typeface="Arial" panose="020B0604020202020204" pitchFamily="34" charset="0"/>
              </a:rPr>
              <a:t>empirical law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formulated using mathematical statistics</a:t>
            </a:r>
            <a:r>
              <a:rPr lang="en-US" u="sng" dirty="0"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that refers to the fact that many types of data studied in the physical and social sciences can be approximated with a Zipfian distribution, one of a family of related discrete </a:t>
            </a:r>
            <a:r>
              <a:rPr lang="en-US" dirty="0">
                <a:latin typeface="Arial" panose="020B0604020202020204" pitchFamily="34" charset="0"/>
              </a:rPr>
              <a:t>power law probability distributions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(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from Wikipedia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D0ABA4-B761-4203-8CA9-79A0C4743191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81DEBD23-6C1C-404A-85E7-C6DBEFD04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1683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 err="1">
                <a:solidFill>
                  <a:srgbClr val="000000"/>
                </a:solidFill>
              </a:rPr>
              <a:t>Zipf’s</a:t>
            </a:r>
            <a:r>
              <a:rPr lang="en-US" altLang="en-US" sz="2800" kern="0" dirty="0">
                <a:solidFill>
                  <a:srgbClr val="000000"/>
                </a:solidFill>
              </a:rPr>
              <a:t> law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97617-D167-447F-855B-95A62C110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8" t="12564" r="20489" b="51505"/>
          <a:stretch/>
        </p:blipFill>
        <p:spPr>
          <a:xfrm rot="-60000">
            <a:off x="2624076" y="2304615"/>
            <a:ext cx="5198285" cy="4310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1AEDD-11D5-44A8-9354-FE560C8FE2B3}"/>
              </a:ext>
            </a:extLst>
          </p:cNvPr>
          <p:cNvSpPr txBox="1"/>
          <p:nvPr/>
        </p:nvSpPr>
        <p:spPr>
          <a:xfrm>
            <a:off x="7709432" y="3930805"/>
            <a:ext cx="379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Log-log plot for word usage in the English language (follows </a:t>
            </a:r>
            <a:r>
              <a:rPr lang="en-US" dirty="0" err="1"/>
              <a:t>Zipf’s</a:t>
            </a:r>
            <a:r>
              <a:rPr lang="en-US" dirty="0"/>
              <a:t> law)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AA4E26-8427-4859-B19A-A6240241B028}"/>
              </a:ext>
            </a:extLst>
          </p:cNvPr>
          <p:cNvSpPr txBox="1"/>
          <p:nvPr/>
        </p:nvSpPr>
        <p:spPr>
          <a:xfrm>
            <a:off x="3868283" y="5754839"/>
            <a:ext cx="1354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Bak</a:t>
            </a:r>
            <a:r>
              <a:rPr lang="en-US" sz="1400" dirty="0"/>
              <a:t>, 1996)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70BD4-2FD4-4326-BBC8-86CFAAF81015}"/>
              </a:ext>
            </a:extLst>
          </p:cNvPr>
          <p:cNvSpPr txBox="1"/>
          <p:nvPr/>
        </p:nvSpPr>
        <p:spPr>
          <a:xfrm>
            <a:off x="7709431" y="4808034"/>
            <a:ext cx="3791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Earthquakes follow a similar pattern:</a:t>
            </a:r>
          </a:p>
          <a:p>
            <a:r>
              <a:rPr lang="en-US" dirty="0"/>
              <a:t>few large quakes, many small ones</a:t>
            </a:r>
          </a:p>
          <a:p>
            <a:r>
              <a:rPr lang="en-US" dirty="0"/>
              <a:t>(Gutenberg–Richter law)</a:t>
            </a:r>
          </a:p>
        </p:txBody>
      </p:sp>
    </p:spTree>
    <p:extLst>
      <p:ext uri="{BB962C8B-B14F-4D97-AF65-F5344CB8AC3E}">
        <p14:creationId xmlns:p14="http://schemas.microsoft.com/office/powerpoint/2010/main" val="2595768891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6BBE3-1508-4EA0-8B3B-C0BADF851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85" y="1641115"/>
            <a:ext cx="7479929" cy="38880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04D1E3-ACBC-4A52-A1A5-96A0B25BE32E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7C323A1C-AB74-4A8C-9F41-22569B034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8826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Power-law distributions: Log-normal plot (80 – 20 rule)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76D36-FDAA-4CCE-BA99-10E751B74164}"/>
              </a:ext>
            </a:extLst>
          </p:cNvPr>
          <p:cNvSpPr txBox="1"/>
          <p:nvPr/>
        </p:nvSpPr>
        <p:spPr>
          <a:xfrm>
            <a:off x="5257769" y="5872636"/>
            <a:ext cx="168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ordinal rank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02E5D-2416-46D7-9706-D85A42E2E492}"/>
              </a:ext>
            </a:extLst>
          </p:cNvPr>
          <p:cNvSpPr txBox="1"/>
          <p:nvPr/>
        </p:nvSpPr>
        <p:spPr>
          <a:xfrm>
            <a:off x="2225349" y="550192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9BA1E-293B-41D2-987C-471FDA21D674}"/>
              </a:ext>
            </a:extLst>
          </p:cNvPr>
          <p:cNvSpPr txBox="1"/>
          <p:nvPr/>
        </p:nvSpPr>
        <p:spPr>
          <a:xfrm>
            <a:off x="9184422" y="552912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45169-9581-408D-B8D1-A93F8FFD9CD7}"/>
              </a:ext>
            </a:extLst>
          </p:cNvPr>
          <p:cNvSpPr txBox="1"/>
          <p:nvPr/>
        </p:nvSpPr>
        <p:spPr>
          <a:xfrm rot="16200000">
            <a:off x="1190048" y="3354285"/>
            <a:ext cx="87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33CB7-AB2B-45DB-997E-4345288A4E6A}"/>
              </a:ext>
            </a:extLst>
          </p:cNvPr>
          <p:cNvSpPr txBox="1"/>
          <p:nvPr/>
        </p:nvSpPr>
        <p:spPr>
          <a:xfrm>
            <a:off x="1938620" y="512901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981FC-0C67-4ACB-8506-E9E5D35AFE37}"/>
              </a:ext>
            </a:extLst>
          </p:cNvPr>
          <p:cNvSpPr txBox="1"/>
          <p:nvPr/>
        </p:nvSpPr>
        <p:spPr>
          <a:xfrm>
            <a:off x="1897781" y="1605946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EBE9C-B442-4A7D-B549-608693425AC4}"/>
              </a:ext>
            </a:extLst>
          </p:cNvPr>
          <p:cNvSpPr txBox="1"/>
          <p:nvPr/>
        </p:nvSpPr>
        <p:spPr>
          <a:xfrm>
            <a:off x="7783551" y="4259766"/>
            <a:ext cx="112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“long tail”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F7971C-3FF5-4D39-84DF-B442D2E56AC2}"/>
              </a:ext>
            </a:extLst>
          </p:cNvPr>
          <p:cNvCxnSpPr>
            <a:cxnSpLocks/>
          </p:cNvCxnSpPr>
          <p:nvPr/>
        </p:nvCxnSpPr>
        <p:spPr>
          <a:xfrm>
            <a:off x="8344955" y="4610167"/>
            <a:ext cx="241484" cy="6067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D63A33-591D-4371-86EB-6983C2A5E191}"/>
              </a:ext>
            </a:extLst>
          </p:cNvPr>
          <p:cNvSpPr txBox="1"/>
          <p:nvPr/>
        </p:nvSpPr>
        <p:spPr>
          <a:xfrm>
            <a:off x="4218679" y="1456449"/>
            <a:ext cx="63975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80 – 20 rule: 80% of the “goodies” occurs in 20% of the population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1FEA07-E07F-4DA8-9EFC-19BF9CC8E3A1}"/>
              </a:ext>
            </a:extLst>
          </p:cNvPr>
          <p:cNvGrpSpPr/>
          <p:nvPr/>
        </p:nvGrpSpPr>
        <p:grpSpPr>
          <a:xfrm>
            <a:off x="4024307" y="2564724"/>
            <a:ext cx="7518488" cy="1020393"/>
            <a:chOff x="4441447" y="2588350"/>
            <a:chExt cx="7518488" cy="10203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DC3A47-A014-4E55-9FC4-DA78F477CF5C}"/>
                </a:ext>
              </a:extLst>
            </p:cNvPr>
            <p:cNvSpPr txBox="1"/>
            <p:nvPr/>
          </p:nvSpPr>
          <p:spPr>
            <a:xfrm>
              <a:off x="4441447" y="2588350"/>
              <a:ext cx="51917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“Power law distributions are the patent signatures of self-organization in complex systems”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2DCE40-6A60-44DD-BD55-CFCA74DE1EBB}"/>
                </a:ext>
              </a:extLst>
            </p:cNvPr>
            <p:cNvSpPr txBox="1"/>
            <p:nvPr/>
          </p:nvSpPr>
          <p:spPr>
            <a:xfrm>
              <a:off x="5893248" y="3270189"/>
              <a:ext cx="60666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Albert-Laszlo </a:t>
              </a:r>
              <a:r>
                <a:rPr lang="en-US" sz="1600" dirty="0" err="1"/>
                <a:t>Barabasi</a:t>
              </a:r>
              <a:r>
                <a:rPr lang="en-US" sz="1600" dirty="0"/>
                <a:t>, Professor of Physics, University of Notre Dame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5958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4"/>
          <p:cNvGraphicFramePr>
            <a:graphicFrameLocks noChangeAspect="1"/>
          </p:cNvGraphicFramePr>
          <p:nvPr/>
        </p:nvGraphicFramePr>
        <p:xfrm>
          <a:off x="1816581" y="603221"/>
          <a:ext cx="806132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Worksheet" r:id="rId3" imgW="7302500" imgH="5537200" progId="Excel.Sheet.8">
                  <p:embed/>
                </p:oleObj>
              </mc:Choice>
              <mc:Fallback>
                <p:oleObj name="Worksheet" r:id="rId3" imgW="7302500" imgH="5537200" progId="Excel.Sheet.8">
                  <p:embed/>
                  <p:pic>
                    <p:nvPicPr>
                      <p:cNvPr id="1331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640" b="7884"/>
                      <a:stretch>
                        <a:fillRect/>
                      </a:stretch>
                    </p:blipFill>
                    <p:spPr bwMode="auto">
                      <a:xfrm>
                        <a:off x="1816581" y="603221"/>
                        <a:ext cx="8061325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25"/>
          <p:cNvSpPr>
            <a:spLocks noChangeArrowheads="1"/>
          </p:cNvSpPr>
          <p:nvPr/>
        </p:nvSpPr>
        <p:spPr bwMode="auto">
          <a:xfrm>
            <a:off x="1884844" y="5708622"/>
            <a:ext cx="7915275" cy="4460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6" name="Text Box 26"/>
          <p:cNvSpPr txBox="1">
            <a:spLocks noChangeArrowheads="1"/>
          </p:cNvSpPr>
          <p:nvPr/>
        </p:nvSpPr>
        <p:spPr bwMode="auto">
          <a:xfrm rot="17451520" flipH="1">
            <a:off x="2501587" y="3085277"/>
            <a:ext cx="205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WEST SIBERIA (240)</a:t>
            </a:r>
          </a:p>
        </p:txBody>
      </p:sp>
      <p:sp>
        <p:nvSpPr>
          <p:cNvPr id="13317" name="Text Box 27"/>
          <p:cNvSpPr txBox="1">
            <a:spLocks noChangeArrowheads="1"/>
          </p:cNvSpPr>
          <p:nvPr/>
        </p:nvSpPr>
        <p:spPr bwMode="auto">
          <a:xfrm rot="17453177" flipH="1">
            <a:off x="2727012" y="3850453"/>
            <a:ext cx="1917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U.S. GULF COAST (120)</a:t>
            </a:r>
          </a:p>
        </p:txBody>
      </p:sp>
      <p:sp>
        <p:nvSpPr>
          <p:cNvPr id="13318" name="Rectangle 28"/>
          <p:cNvSpPr>
            <a:spLocks noChangeArrowheads="1"/>
          </p:cNvSpPr>
          <p:nvPr/>
        </p:nvSpPr>
        <p:spPr bwMode="auto">
          <a:xfrm>
            <a:off x="1875318" y="415980"/>
            <a:ext cx="7934325" cy="209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9" name="Text Box 29"/>
          <p:cNvSpPr txBox="1">
            <a:spLocks noChangeArrowheads="1"/>
          </p:cNvSpPr>
          <p:nvPr/>
        </p:nvSpPr>
        <p:spPr bwMode="auto">
          <a:xfrm rot="17521101">
            <a:off x="2833870" y="998419"/>
            <a:ext cx="9350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/>
              <a:t>ARABIAN-</a:t>
            </a:r>
          </a:p>
        </p:txBody>
      </p:sp>
      <p:sp>
        <p:nvSpPr>
          <p:cNvPr id="13320" name="Text Box 30"/>
          <p:cNvSpPr txBox="1">
            <a:spLocks noChangeArrowheads="1"/>
          </p:cNvSpPr>
          <p:nvPr/>
        </p:nvSpPr>
        <p:spPr bwMode="auto">
          <a:xfrm rot="17521972">
            <a:off x="3002144" y="1074618"/>
            <a:ext cx="817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/>
              <a:t>IRANIAN</a:t>
            </a:r>
          </a:p>
        </p:txBody>
      </p:sp>
      <p:sp>
        <p:nvSpPr>
          <p:cNvPr id="13321" name="Text Box 31"/>
          <p:cNvSpPr txBox="1">
            <a:spLocks noChangeArrowheads="1"/>
          </p:cNvSpPr>
          <p:nvPr/>
        </p:nvSpPr>
        <p:spPr bwMode="auto">
          <a:xfrm rot="17453177" flipH="1">
            <a:off x="2861949" y="4191764"/>
            <a:ext cx="191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VOLGA-URAL (66)</a:t>
            </a:r>
          </a:p>
        </p:txBody>
      </p:sp>
      <p:sp>
        <p:nvSpPr>
          <p:cNvPr id="13322" name="Text Box 32"/>
          <p:cNvSpPr txBox="1">
            <a:spLocks noChangeArrowheads="1"/>
          </p:cNvSpPr>
          <p:nvPr/>
        </p:nvSpPr>
        <p:spPr bwMode="auto">
          <a:xfrm rot="17453177" flipH="1">
            <a:off x="3031812" y="4210815"/>
            <a:ext cx="1917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MARACAIBO (62)</a:t>
            </a:r>
          </a:p>
        </p:txBody>
      </p:sp>
      <p:sp>
        <p:nvSpPr>
          <p:cNvPr id="13323" name="Text Box 33"/>
          <p:cNvSpPr txBox="1">
            <a:spLocks noChangeArrowheads="1"/>
          </p:cNvSpPr>
          <p:nvPr/>
        </p:nvSpPr>
        <p:spPr bwMode="auto">
          <a:xfrm rot="17453177" flipH="1">
            <a:off x="3074675" y="4055241"/>
            <a:ext cx="2346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SOUTHERN MEXICO (56)</a:t>
            </a:r>
          </a:p>
        </p:txBody>
      </p:sp>
      <p:sp>
        <p:nvSpPr>
          <p:cNvPr id="13324" name="Text Box 34"/>
          <p:cNvSpPr txBox="1">
            <a:spLocks noChangeArrowheads="1"/>
          </p:cNvSpPr>
          <p:nvPr/>
        </p:nvSpPr>
        <p:spPr bwMode="auto">
          <a:xfrm rot="17453177" flipH="1">
            <a:off x="3220725" y="4009203"/>
            <a:ext cx="2479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C00000"/>
                </a:solidFill>
              </a:rPr>
              <a:t>WEST TEXAS PERMIAN (53)</a:t>
            </a:r>
          </a:p>
        </p:txBody>
      </p:sp>
      <p:sp>
        <p:nvSpPr>
          <p:cNvPr id="13325" name="Text Box 35"/>
          <p:cNvSpPr txBox="1">
            <a:spLocks noChangeArrowheads="1"/>
          </p:cNvSpPr>
          <p:nvPr/>
        </p:nvSpPr>
        <p:spPr bwMode="auto">
          <a:xfrm rot="17453177" flipH="1">
            <a:off x="3579499" y="4277489"/>
            <a:ext cx="191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ANADARKO (50)</a:t>
            </a:r>
          </a:p>
        </p:txBody>
      </p:sp>
      <p:sp>
        <p:nvSpPr>
          <p:cNvPr id="13326" name="Text Box 36"/>
          <p:cNvSpPr txBox="1">
            <a:spLocks noChangeArrowheads="1"/>
          </p:cNvSpPr>
          <p:nvPr/>
        </p:nvSpPr>
        <p:spPr bwMode="auto">
          <a:xfrm rot="17453177" flipH="1">
            <a:off x="3573149" y="4036189"/>
            <a:ext cx="2451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NORTH CAUCASUS (50)</a:t>
            </a:r>
          </a:p>
        </p:txBody>
      </p:sp>
      <p:sp>
        <p:nvSpPr>
          <p:cNvPr id="13327" name="Text Box 37"/>
          <p:cNvSpPr txBox="1">
            <a:spLocks noChangeArrowheads="1"/>
          </p:cNvSpPr>
          <p:nvPr/>
        </p:nvSpPr>
        <p:spPr bwMode="auto">
          <a:xfrm rot="17453177" flipH="1">
            <a:off x="3771587" y="4064765"/>
            <a:ext cx="2428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EASTERN VENEZUELA (48)</a:t>
            </a:r>
          </a:p>
        </p:txBody>
      </p:sp>
      <p:sp>
        <p:nvSpPr>
          <p:cNvPr id="13328" name="Text Box 38"/>
          <p:cNvSpPr txBox="1">
            <a:spLocks noChangeArrowheads="1"/>
          </p:cNvSpPr>
          <p:nvPr/>
        </p:nvSpPr>
        <p:spPr bwMode="auto">
          <a:xfrm rot="17453177" flipH="1">
            <a:off x="4089881" y="4325909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ALBERTA (46)</a:t>
            </a:r>
          </a:p>
        </p:txBody>
      </p:sp>
      <p:sp>
        <p:nvSpPr>
          <p:cNvPr id="13329" name="Text Box 39"/>
          <p:cNvSpPr txBox="1">
            <a:spLocks noChangeArrowheads="1"/>
          </p:cNvSpPr>
          <p:nvPr/>
        </p:nvSpPr>
        <p:spPr bwMode="auto">
          <a:xfrm rot="17453177" flipH="1">
            <a:off x="4256568" y="4349721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NORTH CASPIAN (42)</a:t>
            </a:r>
          </a:p>
        </p:txBody>
      </p:sp>
      <p:sp>
        <p:nvSpPr>
          <p:cNvPr id="13330" name="Text Box 40"/>
          <p:cNvSpPr txBox="1">
            <a:spLocks noChangeArrowheads="1"/>
          </p:cNvSpPr>
          <p:nvPr/>
        </p:nvSpPr>
        <p:spPr bwMode="auto">
          <a:xfrm rot="17453177" flipH="1">
            <a:off x="4432781" y="4364009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ERG ORIENTAL - ILLIZI (38)</a:t>
            </a:r>
          </a:p>
        </p:txBody>
      </p:sp>
      <p:sp>
        <p:nvSpPr>
          <p:cNvPr id="13331" name="Text Box 41"/>
          <p:cNvSpPr txBox="1">
            <a:spLocks noChangeArrowheads="1"/>
          </p:cNvSpPr>
          <p:nvPr/>
        </p:nvSpPr>
        <p:spPr bwMode="auto">
          <a:xfrm rot="17453177" flipH="1">
            <a:off x="4604231" y="4383059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NIGER DELTA (37)</a:t>
            </a:r>
          </a:p>
        </p:txBody>
      </p:sp>
      <p:sp>
        <p:nvSpPr>
          <p:cNvPr id="13332" name="Text Box 42"/>
          <p:cNvSpPr txBox="1">
            <a:spLocks noChangeArrowheads="1"/>
          </p:cNvSpPr>
          <p:nvPr/>
        </p:nvSpPr>
        <p:spPr bwMode="auto">
          <a:xfrm rot="17453177" flipH="1">
            <a:off x="4638362" y="4201290"/>
            <a:ext cx="2335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NORTHERN NORTH SEA (35)</a:t>
            </a:r>
          </a:p>
        </p:txBody>
      </p:sp>
      <p:sp>
        <p:nvSpPr>
          <p:cNvPr id="13333" name="Text Box 43"/>
          <p:cNvSpPr txBox="1">
            <a:spLocks noChangeArrowheads="1"/>
          </p:cNvSpPr>
          <p:nvPr/>
        </p:nvSpPr>
        <p:spPr bwMode="auto">
          <a:xfrm rot="17453177" flipH="1">
            <a:off x="4947131" y="4411634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CALIFORNIA (31)</a:t>
            </a:r>
          </a:p>
        </p:txBody>
      </p:sp>
      <p:sp>
        <p:nvSpPr>
          <p:cNvPr id="13334" name="Text Box 44"/>
          <p:cNvSpPr txBox="1">
            <a:spLocks noChangeArrowheads="1"/>
          </p:cNvSpPr>
          <p:nvPr/>
        </p:nvSpPr>
        <p:spPr bwMode="auto">
          <a:xfrm rot="17453177" flipH="1">
            <a:off x="4945544" y="4175097"/>
            <a:ext cx="2447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SOUTHERN NORTH SEA (30)</a:t>
            </a:r>
          </a:p>
        </p:txBody>
      </p:sp>
      <p:sp>
        <p:nvSpPr>
          <p:cNvPr id="13335" name="Text Box 45"/>
          <p:cNvSpPr txBox="1">
            <a:spLocks noChangeArrowheads="1"/>
          </p:cNvSpPr>
          <p:nvPr/>
        </p:nvSpPr>
        <p:spPr bwMode="auto">
          <a:xfrm rot="17453177" flipH="1">
            <a:off x="5294793" y="4473546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NORTH SLOPE (20)</a:t>
            </a:r>
          </a:p>
        </p:txBody>
      </p:sp>
      <p:sp>
        <p:nvSpPr>
          <p:cNvPr id="13336" name="Text Box 46"/>
          <p:cNvSpPr txBox="1">
            <a:spLocks noChangeArrowheads="1"/>
          </p:cNvSpPr>
          <p:nvPr/>
        </p:nvSpPr>
        <p:spPr bwMode="auto">
          <a:xfrm rot="17521972">
            <a:off x="3278369" y="1192093"/>
            <a:ext cx="5381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(730)</a:t>
            </a:r>
          </a:p>
        </p:txBody>
      </p:sp>
      <p:sp>
        <p:nvSpPr>
          <p:cNvPr id="13337" name="Text Box 47"/>
          <p:cNvSpPr txBox="1">
            <a:spLocks noChangeArrowheads="1"/>
          </p:cNvSpPr>
          <p:nvPr/>
        </p:nvSpPr>
        <p:spPr bwMode="auto">
          <a:xfrm rot="17453177" flipH="1">
            <a:off x="5471006" y="4497359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INDONESIAN BASINS (19)</a:t>
            </a:r>
          </a:p>
        </p:txBody>
      </p:sp>
      <p:sp>
        <p:nvSpPr>
          <p:cNvPr id="13338" name="Text Box 48"/>
          <p:cNvSpPr txBox="1">
            <a:spLocks noChangeArrowheads="1"/>
          </p:cNvSpPr>
          <p:nvPr/>
        </p:nvSpPr>
        <p:spPr bwMode="auto">
          <a:xfrm rot="17453177" flipH="1">
            <a:off x="5647218" y="4497359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SOUTH CASPIAN (18)</a:t>
            </a:r>
          </a:p>
        </p:txBody>
      </p:sp>
      <p:sp>
        <p:nvSpPr>
          <p:cNvPr id="13339" name="Text Box 49"/>
          <p:cNvSpPr txBox="1">
            <a:spLocks noChangeArrowheads="1"/>
          </p:cNvSpPr>
          <p:nvPr/>
        </p:nvSpPr>
        <p:spPr bwMode="auto">
          <a:xfrm rot="17453177" flipH="1">
            <a:off x="5717863" y="4358453"/>
            <a:ext cx="2243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S. ATLANTIC  (14)</a:t>
            </a:r>
          </a:p>
        </p:txBody>
      </p:sp>
      <p:sp>
        <p:nvSpPr>
          <p:cNvPr id="13340" name="Text Box 50"/>
          <p:cNvSpPr txBox="1">
            <a:spLocks noChangeArrowheads="1"/>
          </p:cNvSpPr>
          <p:nvPr/>
        </p:nvSpPr>
        <p:spPr bwMode="auto">
          <a:xfrm rot="17453177" flipH="1">
            <a:off x="5893281" y="4371946"/>
            <a:ext cx="224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PRIPYAT, DNIEPER-DONETS (12)</a:t>
            </a:r>
          </a:p>
        </p:txBody>
      </p:sp>
      <p:sp>
        <p:nvSpPr>
          <p:cNvPr id="13341" name="Text Box 51"/>
          <p:cNvSpPr txBox="1">
            <a:spLocks noChangeArrowheads="1"/>
          </p:cNvSpPr>
          <p:nvPr/>
        </p:nvSpPr>
        <p:spPr bwMode="auto">
          <a:xfrm rot="17453177" flipH="1">
            <a:off x="6171093" y="4535459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APPALACHIAN (11)</a:t>
            </a:r>
          </a:p>
        </p:txBody>
      </p:sp>
      <p:sp>
        <p:nvSpPr>
          <p:cNvPr id="13342" name="Text Box 52"/>
          <p:cNvSpPr txBox="1">
            <a:spLocks noChangeArrowheads="1"/>
          </p:cNvSpPr>
          <p:nvPr/>
        </p:nvSpPr>
        <p:spPr bwMode="auto">
          <a:xfrm rot="17453177" flipH="1">
            <a:off x="6342543" y="4544984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SONGLIAO (9.5)</a:t>
            </a:r>
          </a:p>
        </p:txBody>
      </p:sp>
      <p:sp>
        <p:nvSpPr>
          <p:cNvPr id="13343" name="Text Box 53"/>
          <p:cNvSpPr txBox="1">
            <a:spLocks noChangeArrowheads="1"/>
          </p:cNvSpPr>
          <p:nvPr/>
        </p:nvSpPr>
        <p:spPr bwMode="auto">
          <a:xfrm rot="17453177" flipH="1">
            <a:off x="6513993" y="4549746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ROCKY MTNS (9)</a:t>
            </a:r>
          </a:p>
        </p:txBody>
      </p:sp>
      <p:sp>
        <p:nvSpPr>
          <p:cNvPr id="13344" name="Text Box 54"/>
          <p:cNvSpPr txBox="1">
            <a:spLocks noChangeArrowheads="1"/>
          </p:cNvSpPr>
          <p:nvPr/>
        </p:nvSpPr>
        <p:spPr bwMode="auto">
          <a:xfrm rot="17453177" flipH="1">
            <a:off x="6685443" y="4549746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TIMAN-PECHORA (9)</a:t>
            </a:r>
          </a:p>
        </p:txBody>
      </p:sp>
      <p:sp>
        <p:nvSpPr>
          <p:cNvPr id="13345" name="Text Box 55"/>
          <p:cNvSpPr txBox="1">
            <a:spLocks noChangeArrowheads="1"/>
          </p:cNvSpPr>
          <p:nvPr/>
        </p:nvSpPr>
        <p:spPr bwMode="auto">
          <a:xfrm rot="17453177" flipH="1">
            <a:off x="6856893" y="4549746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GREEN RIVER (7.5)</a:t>
            </a:r>
          </a:p>
        </p:txBody>
      </p:sp>
      <p:sp>
        <p:nvSpPr>
          <p:cNvPr id="13346" name="Text Box 56"/>
          <p:cNvSpPr txBox="1">
            <a:spLocks noChangeArrowheads="1"/>
          </p:cNvSpPr>
          <p:nvPr/>
        </p:nvSpPr>
        <p:spPr bwMode="auto">
          <a:xfrm rot="17453177" flipH="1">
            <a:off x="7028343" y="4549746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NORTH KALIMANTAN (7.5)</a:t>
            </a:r>
          </a:p>
        </p:txBody>
      </p:sp>
      <p:sp>
        <p:nvSpPr>
          <p:cNvPr id="13347" name="Text Box 57"/>
          <p:cNvSpPr txBox="1">
            <a:spLocks noChangeArrowheads="1"/>
          </p:cNvSpPr>
          <p:nvPr/>
        </p:nvSpPr>
        <p:spPr bwMode="auto">
          <a:xfrm rot="17453177" flipH="1">
            <a:off x="7199793" y="4549746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SUEZ (7)</a:t>
            </a:r>
          </a:p>
        </p:txBody>
      </p:sp>
      <p:sp>
        <p:nvSpPr>
          <p:cNvPr id="13348" name="Text Box 58"/>
          <p:cNvSpPr txBox="1">
            <a:spLocks noChangeArrowheads="1"/>
          </p:cNvSpPr>
          <p:nvPr/>
        </p:nvSpPr>
        <p:spPr bwMode="auto">
          <a:xfrm rot="17453177" flipH="1">
            <a:off x="7371243" y="4564034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NORTH CHINA (5.5)</a:t>
            </a:r>
          </a:p>
        </p:txBody>
      </p:sp>
      <p:sp>
        <p:nvSpPr>
          <p:cNvPr id="13349" name="Text Box 59"/>
          <p:cNvSpPr txBox="1">
            <a:spLocks noChangeArrowheads="1"/>
          </p:cNvSpPr>
          <p:nvPr/>
        </p:nvSpPr>
        <p:spPr bwMode="auto">
          <a:xfrm rot="17453177" flipH="1">
            <a:off x="7542693" y="4573559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ILLINOIS (5.5)</a:t>
            </a:r>
          </a:p>
        </p:txBody>
      </p:sp>
      <p:sp>
        <p:nvSpPr>
          <p:cNvPr id="13350" name="Text Box 60"/>
          <p:cNvSpPr txBox="1">
            <a:spLocks noChangeArrowheads="1"/>
          </p:cNvSpPr>
          <p:nvPr/>
        </p:nvSpPr>
        <p:spPr bwMode="auto">
          <a:xfrm rot="17453177" flipH="1">
            <a:off x="7714143" y="4578321"/>
            <a:ext cx="191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WILLISTON (5)</a:t>
            </a:r>
          </a:p>
        </p:txBody>
      </p:sp>
      <p:sp>
        <p:nvSpPr>
          <p:cNvPr id="13351" name="Text Box 61"/>
          <p:cNvSpPr txBox="1">
            <a:spLocks noChangeArrowheads="1"/>
          </p:cNvSpPr>
          <p:nvPr/>
        </p:nvSpPr>
        <p:spPr bwMode="auto">
          <a:xfrm rot="17453177" flipH="1">
            <a:off x="7877655" y="4584671"/>
            <a:ext cx="1917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/>
              <a:t>MACKENZIE DELTA (5)</a:t>
            </a:r>
          </a:p>
        </p:txBody>
      </p:sp>
      <p:sp>
        <p:nvSpPr>
          <p:cNvPr id="13352" name="Text Box 62"/>
          <p:cNvSpPr txBox="1">
            <a:spLocks noChangeArrowheads="1"/>
          </p:cNvSpPr>
          <p:nvPr/>
        </p:nvSpPr>
        <p:spPr bwMode="auto">
          <a:xfrm rot="17453177" flipH="1">
            <a:off x="8049105" y="4579908"/>
            <a:ext cx="1917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/>
              <a:t>VILYUY (4.5)</a:t>
            </a:r>
          </a:p>
        </p:txBody>
      </p:sp>
      <p:sp>
        <p:nvSpPr>
          <p:cNvPr id="13353" name="Text Box 63"/>
          <p:cNvSpPr txBox="1">
            <a:spLocks noChangeArrowheads="1"/>
          </p:cNvSpPr>
          <p:nvPr/>
        </p:nvSpPr>
        <p:spPr bwMode="auto">
          <a:xfrm rot="17453177" flipH="1">
            <a:off x="8220555" y="4570383"/>
            <a:ext cx="1917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/>
              <a:t>SICHUAN (4)</a:t>
            </a:r>
          </a:p>
        </p:txBody>
      </p:sp>
      <p:sp>
        <p:nvSpPr>
          <p:cNvPr id="13354" name="Text Box 64"/>
          <p:cNvSpPr txBox="1">
            <a:spLocks noChangeArrowheads="1"/>
          </p:cNvSpPr>
          <p:nvPr/>
        </p:nvSpPr>
        <p:spPr bwMode="auto">
          <a:xfrm rot="17453177" flipH="1">
            <a:off x="8392005" y="4589433"/>
            <a:ext cx="1917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/>
              <a:t>PLOESTI-W. UKRAINE (3)</a:t>
            </a:r>
          </a:p>
        </p:txBody>
      </p:sp>
      <p:sp>
        <p:nvSpPr>
          <p:cNvPr id="13355" name="Text Box 65"/>
          <p:cNvSpPr txBox="1">
            <a:spLocks noChangeArrowheads="1"/>
          </p:cNvSpPr>
          <p:nvPr/>
        </p:nvSpPr>
        <p:spPr bwMode="auto">
          <a:xfrm rot="17453177" flipH="1">
            <a:off x="8563455" y="4603721"/>
            <a:ext cx="1917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/>
              <a:t>MAHAKAM DELTA (3)</a:t>
            </a:r>
          </a:p>
        </p:txBody>
      </p:sp>
      <p:sp>
        <p:nvSpPr>
          <p:cNvPr id="13356" name="Text Box 66"/>
          <p:cNvSpPr txBox="1">
            <a:spLocks noChangeArrowheads="1"/>
          </p:cNvSpPr>
          <p:nvPr/>
        </p:nvSpPr>
        <p:spPr bwMode="auto">
          <a:xfrm rot="17453177" flipH="1">
            <a:off x="8726278" y="4592129"/>
            <a:ext cx="1917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/>
              <a:t>MICHIGAN (2.5)</a:t>
            </a:r>
          </a:p>
        </p:txBody>
      </p:sp>
      <p:sp>
        <p:nvSpPr>
          <p:cNvPr id="13357" name="Rectangle 67"/>
          <p:cNvSpPr>
            <a:spLocks noChangeArrowheads="1"/>
          </p:cNvSpPr>
          <p:nvPr/>
        </p:nvSpPr>
        <p:spPr bwMode="auto">
          <a:xfrm>
            <a:off x="9754081" y="423833"/>
            <a:ext cx="74613" cy="572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58" name="Text Box 68"/>
          <p:cNvSpPr txBox="1">
            <a:spLocks noChangeArrowheads="1"/>
          </p:cNvSpPr>
          <p:nvPr/>
        </p:nvSpPr>
        <p:spPr bwMode="auto">
          <a:xfrm rot="17453177" flipH="1">
            <a:off x="8888203" y="4573079"/>
            <a:ext cx="1917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/>
              <a:t>COOPER (1)</a:t>
            </a:r>
          </a:p>
        </p:txBody>
      </p:sp>
      <p:sp>
        <p:nvSpPr>
          <p:cNvPr id="13359" name="Text Box 69"/>
          <p:cNvSpPr txBox="1">
            <a:spLocks noChangeArrowheads="1"/>
          </p:cNvSpPr>
          <p:nvPr/>
        </p:nvSpPr>
        <p:spPr bwMode="auto">
          <a:xfrm>
            <a:off x="3002443" y="5611783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</a:t>
            </a:r>
          </a:p>
        </p:txBody>
      </p:sp>
      <p:sp>
        <p:nvSpPr>
          <p:cNvPr id="13360" name="Text Box 70"/>
          <p:cNvSpPr txBox="1">
            <a:spLocks noChangeArrowheads="1"/>
          </p:cNvSpPr>
          <p:nvPr/>
        </p:nvSpPr>
        <p:spPr bwMode="auto">
          <a:xfrm>
            <a:off x="3345343" y="5611783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4</a:t>
            </a:r>
          </a:p>
        </p:txBody>
      </p:sp>
      <p:sp>
        <p:nvSpPr>
          <p:cNvPr id="13361" name="Text Box 71"/>
          <p:cNvSpPr txBox="1">
            <a:spLocks noChangeArrowheads="1"/>
          </p:cNvSpPr>
          <p:nvPr/>
        </p:nvSpPr>
        <p:spPr bwMode="auto">
          <a:xfrm>
            <a:off x="3688243" y="5611783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6</a:t>
            </a:r>
          </a:p>
        </p:txBody>
      </p:sp>
      <p:sp>
        <p:nvSpPr>
          <p:cNvPr id="13362" name="Text Box 72"/>
          <p:cNvSpPr txBox="1">
            <a:spLocks noChangeArrowheads="1"/>
          </p:cNvSpPr>
          <p:nvPr/>
        </p:nvSpPr>
        <p:spPr bwMode="auto">
          <a:xfrm>
            <a:off x="4031143" y="5611783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8</a:t>
            </a:r>
          </a:p>
        </p:txBody>
      </p:sp>
      <p:sp>
        <p:nvSpPr>
          <p:cNvPr id="13363" name="Text Box 73"/>
          <p:cNvSpPr txBox="1">
            <a:spLocks noChangeArrowheads="1"/>
          </p:cNvSpPr>
          <p:nvPr/>
        </p:nvSpPr>
        <p:spPr bwMode="auto">
          <a:xfrm>
            <a:off x="4312131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10</a:t>
            </a:r>
          </a:p>
        </p:txBody>
      </p:sp>
      <p:sp>
        <p:nvSpPr>
          <p:cNvPr id="13364" name="Text Box 74"/>
          <p:cNvSpPr txBox="1">
            <a:spLocks noChangeArrowheads="1"/>
          </p:cNvSpPr>
          <p:nvPr/>
        </p:nvSpPr>
        <p:spPr bwMode="auto">
          <a:xfrm>
            <a:off x="4659794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12</a:t>
            </a:r>
          </a:p>
        </p:txBody>
      </p:sp>
      <p:sp>
        <p:nvSpPr>
          <p:cNvPr id="13365" name="Text Box 75"/>
          <p:cNvSpPr txBox="1">
            <a:spLocks noChangeArrowheads="1"/>
          </p:cNvSpPr>
          <p:nvPr/>
        </p:nvSpPr>
        <p:spPr bwMode="auto">
          <a:xfrm>
            <a:off x="50074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14</a:t>
            </a:r>
          </a:p>
        </p:txBody>
      </p:sp>
      <p:sp>
        <p:nvSpPr>
          <p:cNvPr id="13366" name="Text Box 76"/>
          <p:cNvSpPr txBox="1">
            <a:spLocks noChangeArrowheads="1"/>
          </p:cNvSpPr>
          <p:nvPr/>
        </p:nvSpPr>
        <p:spPr bwMode="auto">
          <a:xfrm>
            <a:off x="53503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16</a:t>
            </a:r>
          </a:p>
        </p:txBody>
      </p:sp>
      <p:sp>
        <p:nvSpPr>
          <p:cNvPr id="13367" name="Text Box 77"/>
          <p:cNvSpPr txBox="1">
            <a:spLocks noChangeArrowheads="1"/>
          </p:cNvSpPr>
          <p:nvPr/>
        </p:nvSpPr>
        <p:spPr bwMode="auto">
          <a:xfrm>
            <a:off x="56932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18</a:t>
            </a:r>
          </a:p>
        </p:txBody>
      </p:sp>
      <p:sp>
        <p:nvSpPr>
          <p:cNvPr id="13368" name="Text Box 78"/>
          <p:cNvSpPr txBox="1">
            <a:spLocks noChangeArrowheads="1"/>
          </p:cNvSpPr>
          <p:nvPr/>
        </p:nvSpPr>
        <p:spPr bwMode="auto">
          <a:xfrm>
            <a:off x="60361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20</a:t>
            </a:r>
          </a:p>
        </p:txBody>
      </p:sp>
      <p:sp>
        <p:nvSpPr>
          <p:cNvPr id="13369" name="Text Box 79"/>
          <p:cNvSpPr txBox="1">
            <a:spLocks noChangeArrowheads="1"/>
          </p:cNvSpPr>
          <p:nvPr/>
        </p:nvSpPr>
        <p:spPr bwMode="auto">
          <a:xfrm>
            <a:off x="63790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22</a:t>
            </a:r>
          </a:p>
        </p:txBody>
      </p:sp>
      <p:sp>
        <p:nvSpPr>
          <p:cNvPr id="13370" name="Text Box 80"/>
          <p:cNvSpPr txBox="1">
            <a:spLocks noChangeArrowheads="1"/>
          </p:cNvSpPr>
          <p:nvPr/>
        </p:nvSpPr>
        <p:spPr bwMode="auto">
          <a:xfrm>
            <a:off x="67219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24</a:t>
            </a:r>
          </a:p>
        </p:txBody>
      </p:sp>
      <p:sp>
        <p:nvSpPr>
          <p:cNvPr id="13371" name="Text Box 81"/>
          <p:cNvSpPr txBox="1">
            <a:spLocks noChangeArrowheads="1"/>
          </p:cNvSpPr>
          <p:nvPr/>
        </p:nvSpPr>
        <p:spPr bwMode="auto">
          <a:xfrm>
            <a:off x="70648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26</a:t>
            </a:r>
          </a:p>
        </p:txBody>
      </p:sp>
      <p:sp>
        <p:nvSpPr>
          <p:cNvPr id="13372" name="Text Box 82"/>
          <p:cNvSpPr txBox="1">
            <a:spLocks noChangeArrowheads="1"/>
          </p:cNvSpPr>
          <p:nvPr/>
        </p:nvSpPr>
        <p:spPr bwMode="auto">
          <a:xfrm>
            <a:off x="74077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28</a:t>
            </a:r>
          </a:p>
        </p:txBody>
      </p:sp>
      <p:sp>
        <p:nvSpPr>
          <p:cNvPr id="13373" name="Text Box 83"/>
          <p:cNvSpPr txBox="1">
            <a:spLocks noChangeArrowheads="1"/>
          </p:cNvSpPr>
          <p:nvPr/>
        </p:nvSpPr>
        <p:spPr bwMode="auto">
          <a:xfrm>
            <a:off x="7750656" y="561178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30</a:t>
            </a:r>
          </a:p>
        </p:txBody>
      </p:sp>
      <p:sp>
        <p:nvSpPr>
          <p:cNvPr id="13374" name="Text Box 84"/>
          <p:cNvSpPr txBox="1">
            <a:spLocks noChangeArrowheads="1"/>
          </p:cNvSpPr>
          <p:nvPr/>
        </p:nvSpPr>
        <p:spPr bwMode="auto">
          <a:xfrm>
            <a:off x="8112606" y="5616546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32</a:t>
            </a:r>
          </a:p>
        </p:txBody>
      </p:sp>
      <p:sp>
        <p:nvSpPr>
          <p:cNvPr id="13375" name="Text Box 85"/>
          <p:cNvSpPr txBox="1">
            <a:spLocks noChangeArrowheads="1"/>
          </p:cNvSpPr>
          <p:nvPr/>
        </p:nvSpPr>
        <p:spPr bwMode="auto">
          <a:xfrm>
            <a:off x="8474556" y="5621308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34</a:t>
            </a:r>
          </a:p>
        </p:txBody>
      </p:sp>
      <p:sp>
        <p:nvSpPr>
          <p:cNvPr id="13376" name="Text Box 86"/>
          <p:cNvSpPr txBox="1">
            <a:spLocks noChangeArrowheads="1"/>
          </p:cNvSpPr>
          <p:nvPr/>
        </p:nvSpPr>
        <p:spPr bwMode="auto">
          <a:xfrm>
            <a:off x="8836506" y="5626071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36</a:t>
            </a:r>
          </a:p>
        </p:txBody>
      </p:sp>
      <p:sp>
        <p:nvSpPr>
          <p:cNvPr id="13377" name="Text Box 87"/>
          <p:cNvSpPr txBox="1">
            <a:spLocks noChangeArrowheads="1"/>
          </p:cNvSpPr>
          <p:nvPr/>
        </p:nvSpPr>
        <p:spPr bwMode="auto">
          <a:xfrm>
            <a:off x="9141306" y="5630833"/>
            <a:ext cx="40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38</a:t>
            </a:r>
          </a:p>
        </p:txBody>
      </p:sp>
      <p:sp>
        <p:nvSpPr>
          <p:cNvPr id="13378" name="Text Box 88"/>
          <p:cNvSpPr txBox="1">
            <a:spLocks noChangeArrowheads="1"/>
          </p:cNvSpPr>
          <p:nvPr/>
        </p:nvSpPr>
        <p:spPr bwMode="auto">
          <a:xfrm>
            <a:off x="5604355" y="5840383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RANKING</a:t>
            </a:r>
          </a:p>
        </p:txBody>
      </p:sp>
      <p:sp>
        <p:nvSpPr>
          <p:cNvPr id="13379" name="Rectangle 89"/>
          <p:cNvSpPr>
            <a:spLocks noChangeArrowheads="1"/>
          </p:cNvSpPr>
          <p:nvPr/>
        </p:nvSpPr>
        <p:spPr bwMode="auto">
          <a:xfrm>
            <a:off x="5480472" y="1115145"/>
            <a:ext cx="3597275" cy="690563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80" name="Text Box 90"/>
          <p:cNvSpPr txBox="1">
            <a:spLocks noChangeArrowheads="1"/>
          </p:cNvSpPr>
          <p:nvPr/>
        </p:nvSpPr>
        <p:spPr bwMode="auto">
          <a:xfrm>
            <a:off x="4491368" y="1137159"/>
            <a:ext cx="5373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FFFF00"/>
                </a:solidFill>
              </a:rPr>
              <a:t>Top 10 provinces contain 77%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FFFF00"/>
                </a:solidFill>
              </a:rPr>
              <a:t>of world</a:t>
            </a:r>
            <a:r>
              <a:rPr lang="ja-JP" altLang="en-US" sz="1800" i="1" dirty="0">
                <a:solidFill>
                  <a:srgbClr val="FFFF00"/>
                </a:solidFill>
              </a:rPr>
              <a:t>’</a:t>
            </a:r>
            <a:r>
              <a:rPr lang="en-US" altLang="ja-JP" sz="1800" i="1" dirty="0">
                <a:solidFill>
                  <a:srgbClr val="FFFF00"/>
                </a:solidFill>
              </a:rPr>
              <a:t>s total reserves</a:t>
            </a:r>
            <a:endParaRPr lang="en-US" altLang="en-US" sz="1800" i="1" dirty="0">
              <a:solidFill>
                <a:srgbClr val="FFFF00"/>
              </a:solidFill>
            </a:endParaRPr>
          </a:p>
        </p:txBody>
      </p:sp>
      <p:sp>
        <p:nvSpPr>
          <p:cNvPr id="13382" name="Rectangle 92"/>
          <p:cNvSpPr>
            <a:spLocks noChangeArrowheads="1"/>
          </p:cNvSpPr>
          <p:nvPr/>
        </p:nvSpPr>
        <p:spPr bwMode="auto">
          <a:xfrm>
            <a:off x="683844" y="96860"/>
            <a:ext cx="10932348" cy="50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ea typeface="ＭＳ Ｐゴシック" charset="0"/>
              </a:rPr>
              <a:t>Power law distribution: Original petroleum reserves of major geologic basins and provinces </a:t>
            </a:r>
          </a:p>
        </p:txBody>
      </p:sp>
      <p:sp>
        <p:nvSpPr>
          <p:cNvPr id="13384" name="Rectangle 94"/>
          <p:cNvSpPr>
            <a:spLocks noChangeArrowheads="1"/>
          </p:cNvSpPr>
          <p:nvPr/>
        </p:nvSpPr>
        <p:spPr bwMode="auto">
          <a:xfrm>
            <a:off x="5774159" y="1326732"/>
            <a:ext cx="4003675" cy="9207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20208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385" name="Text Box 95"/>
          <p:cNvSpPr txBox="1">
            <a:spLocks noChangeArrowheads="1"/>
          </p:cNvSpPr>
          <p:nvPr/>
        </p:nvSpPr>
        <p:spPr bwMode="auto">
          <a:xfrm>
            <a:off x="7737789" y="6186895"/>
            <a:ext cx="2328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(data from </a:t>
            </a:r>
            <a:r>
              <a:rPr lang="en-US" altLang="en-US" sz="1000" dirty="0" err="1"/>
              <a:t>Ulmishek</a:t>
            </a:r>
            <a:r>
              <a:rPr lang="en-US" altLang="en-US" sz="1000" dirty="0"/>
              <a:t> &amp; </a:t>
            </a:r>
            <a:r>
              <a:rPr lang="en-US" altLang="en-US" sz="1000" dirty="0" err="1"/>
              <a:t>Klemme</a:t>
            </a:r>
            <a:r>
              <a:rPr lang="en-US" altLang="en-US" sz="1000" dirty="0"/>
              <a:t>, 1990)</a:t>
            </a:r>
          </a:p>
        </p:txBody>
      </p:sp>
      <p:sp>
        <p:nvSpPr>
          <p:cNvPr id="13386" name="Rectangle 96"/>
          <p:cNvSpPr>
            <a:spLocks noChangeArrowheads="1"/>
          </p:cNvSpPr>
          <p:nvPr/>
        </p:nvSpPr>
        <p:spPr bwMode="auto">
          <a:xfrm>
            <a:off x="2038830" y="1550958"/>
            <a:ext cx="323850" cy="337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87" name="Rectangle 97"/>
          <p:cNvSpPr>
            <a:spLocks noChangeArrowheads="1"/>
          </p:cNvSpPr>
          <p:nvPr/>
        </p:nvSpPr>
        <p:spPr bwMode="auto">
          <a:xfrm>
            <a:off x="1792769" y="417483"/>
            <a:ext cx="174625" cy="573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88" name="Text Box 98"/>
          <p:cNvSpPr txBox="1">
            <a:spLocks noChangeArrowheads="1"/>
          </p:cNvSpPr>
          <p:nvPr/>
        </p:nvSpPr>
        <p:spPr bwMode="auto">
          <a:xfrm rot="16200000">
            <a:off x="611668" y="3016221"/>
            <a:ext cx="3003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Hydrocarbon Reserves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(Billion barrels of oil equivalent)</a:t>
            </a:r>
          </a:p>
        </p:txBody>
      </p:sp>
    </p:spTree>
    <p:extLst>
      <p:ext uri="{BB962C8B-B14F-4D97-AF65-F5344CB8AC3E}">
        <p14:creationId xmlns:p14="http://schemas.microsoft.com/office/powerpoint/2010/main" val="3158382050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2D1EB1-0BD0-41E3-80A0-B16BD0FD637D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1A22C90B-CBEB-4898-AA5A-1662579F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3021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Complex systems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C7ADA-490B-4B40-9E78-4BFF0D8C7DE9}"/>
              </a:ext>
            </a:extLst>
          </p:cNvPr>
          <p:cNvSpPr txBox="1"/>
          <p:nvPr/>
        </p:nvSpPr>
        <p:spPr>
          <a:xfrm>
            <a:off x="378866" y="918951"/>
            <a:ext cx="1751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One definition: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BF93D-E116-411F-863E-C69CD5FD0921}"/>
              </a:ext>
            </a:extLst>
          </p:cNvPr>
          <p:cNvSpPr txBox="1"/>
          <p:nvPr/>
        </p:nvSpPr>
        <p:spPr>
          <a:xfrm>
            <a:off x="572830" y="1354230"/>
            <a:ext cx="898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complex system is one composed of many components (one or more layers) that display a high-degree of variability over a wide-range of scales; geologic examples include landscapes and shorelines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D2D12-5BFD-4F54-B030-8EB5473AB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/>
          <a:stretch/>
        </p:blipFill>
        <p:spPr>
          <a:xfrm>
            <a:off x="5971309" y="2869152"/>
            <a:ext cx="3162300" cy="357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A48BB-4AEA-4F04-A3FA-E3192A64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06120" y="3202807"/>
            <a:ext cx="3490082" cy="2822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D3B96-1FEF-4A24-9A0E-70889FF79355}"/>
              </a:ext>
            </a:extLst>
          </p:cNvPr>
          <p:cNvSpPr txBox="1"/>
          <p:nvPr/>
        </p:nvSpPr>
        <p:spPr>
          <a:xfrm>
            <a:off x="518819" y="2796184"/>
            <a:ext cx="5294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behavior is difficult to model due to dependencies, interactions, relationships, and competing nature of a many-component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50635-97EA-4A0A-B2AD-E3504162BA8A}"/>
              </a:ext>
            </a:extLst>
          </p:cNvPr>
          <p:cNvSpPr/>
          <p:nvPr/>
        </p:nvSpPr>
        <p:spPr>
          <a:xfrm>
            <a:off x="378866" y="2434877"/>
            <a:ext cx="278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Aspects of complex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CF0-BB77-4451-8D3D-86AA5D97C34E}"/>
              </a:ext>
            </a:extLst>
          </p:cNvPr>
          <p:cNvSpPr txBox="1"/>
          <p:nvPr/>
        </p:nvSpPr>
        <p:spPr>
          <a:xfrm>
            <a:off x="518819" y="3848304"/>
            <a:ext cx="52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Properties of complex systems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FB380-5C2F-43F4-87A6-05FE307A5D6B}"/>
              </a:ext>
            </a:extLst>
          </p:cNvPr>
          <p:cNvSpPr txBox="1"/>
          <p:nvPr/>
        </p:nvSpPr>
        <p:spPr>
          <a:xfrm>
            <a:off x="944847" y="4205586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Non-linearity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D3D89-52A7-4DD1-94E9-9A5CE1DC2FE2}"/>
              </a:ext>
            </a:extLst>
          </p:cNvPr>
          <p:cNvSpPr txBox="1"/>
          <p:nvPr/>
        </p:nvSpPr>
        <p:spPr>
          <a:xfrm>
            <a:off x="944847" y="593194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Emergence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5A1A7-5AA4-4587-9CB0-85BE9EC59B2C}"/>
              </a:ext>
            </a:extLst>
          </p:cNvPr>
          <p:cNvSpPr txBox="1"/>
          <p:nvPr/>
        </p:nvSpPr>
        <p:spPr>
          <a:xfrm>
            <a:off x="944847" y="627565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Self-organized criticality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B9BFE-CE6C-404B-AF31-A5371D68E4F2}"/>
              </a:ext>
            </a:extLst>
          </p:cNvPr>
          <p:cNvSpPr txBox="1"/>
          <p:nvPr/>
        </p:nvSpPr>
        <p:spPr>
          <a:xfrm>
            <a:off x="944847" y="452606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Adaption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0960E-3060-4B9B-82C2-A6CB02C66EA1}"/>
              </a:ext>
            </a:extLst>
          </p:cNvPr>
          <p:cNvSpPr txBox="1"/>
          <p:nvPr/>
        </p:nvSpPr>
        <p:spPr>
          <a:xfrm>
            <a:off x="944847" y="487137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Feedback and chaos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624CD-B874-4B15-8E04-C0F09E121ACF}"/>
              </a:ext>
            </a:extLst>
          </p:cNvPr>
          <p:cNvSpPr txBox="1"/>
          <p:nvPr/>
        </p:nvSpPr>
        <p:spPr>
          <a:xfrm>
            <a:off x="944847" y="5598815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Networks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18CA4-932B-4EA0-A6A9-AEB99F5DA829}"/>
              </a:ext>
            </a:extLst>
          </p:cNvPr>
          <p:cNvSpPr txBox="1"/>
          <p:nvPr/>
        </p:nvSpPr>
        <p:spPr>
          <a:xfrm>
            <a:off x="941129" y="5235649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Scale-free distributions (fractals / power laws)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1AAD23-0D89-4663-BCA0-D9BA58FB271C}"/>
              </a:ext>
            </a:extLst>
          </p:cNvPr>
          <p:cNvSpPr/>
          <p:nvPr/>
        </p:nvSpPr>
        <p:spPr>
          <a:xfrm>
            <a:off x="834964" y="5557792"/>
            <a:ext cx="1623067" cy="4276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64252E-8E57-4AEB-ACE6-A7685AA3F8D2}"/>
              </a:ext>
            </a:extLst>
          </p:cNvPr>
          <p:cNvSpPr txBox="1"/>
          <p:nvPr/>
        </p:nvSpPr>
        <p:spPr>
          <a:xfrm>
            <a:off x="6345582" y="3848304"/>
            <a:ext cx="54834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Complex systems represent structures that reside in time and space between the boundary of</a:t>
            </a:r>
          </a:p>
          <a:p>
            <a:pPr algn="ctr"/>
            <a:r>
              <a:rPr lang="en-US" sz="2000" b="1" i="1" dirty="0"/>
              <a:t>rigid order and complete disorder    </a:t>
            </a:r>
          </a:p>
        </p:txBody>
      </p:sp>
    </p:spTree>
    <p:extLst>
      <p:ext uri="{BB962C8B-B14F-4D97-AF65-F5344CB8AC3E}">
        <p14:creationId xmlns:p14="http://schemas.microsoft.com/office/powerpoint/2010/main" val="2246057328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5454A7-1DBC-4237-9370-EEE1C4E301D9}"/>
              </a:ext>
            </a:extLst>
          </p:cNvPr>
          <p:cNvCxnSpPr/>
          <p:nvPr/>
        </p:nvCxnSpPr>
        <p:spPr>
          <a:xfrm>
            <a:off x="492369" y="868832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36">
            <a:extLst>
              <a:ext uri="{FF2B5EF4-FFF2-40B4-BE49-F238E27FC236}">
                <a16:creationId xmlns:a16="http://schemas.microsoft.com/office/drawing/2014/main" id="{78386872-0A87-435F-8F8F-A9D867E6E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1124649"/>
            <a:ext cx="651229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Earth is a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complex dynamic system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with an interconnected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atheno</a:t>
            </a:r>
            <a:r>
              <a:rPr lang="en-US" altLang="en-US" kern="0" dirty="0">
                <a:solidFill>
                  <a:srgbClr val="000000"/>
                </a:solidFill>
              </a:rPr>
              <a:t>sphere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/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lithos</a:t>
            </a:r>
            <a:r>
              <a:rPr lang="en-US" altLang="en-US" kern="0" dirty="0" err="1">
                <a:solidFill>
                  <a:srgbClr val="000000"/>
                </a:solidFill>
              </a:rPr>
              <a:t>phere</a:t>
            </a:r>
            <a:r>
              <a:rPr lang="en-US" altLang="en-US" kern="0" dirty="0">
                <a:solidFill>
                  <a:srgbClr val="000000"/>
                </a:solidFill>
              </a:rPr>
              <a:t>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/ hydrosphere / biosphere </a:t>
            </a:r>
          </a:p>
        </p:txBody>
      </p:sp>
      <p:grpSp>
        <p:nvGrpSpPr>
          <p:cNvPr id="23" name="Group 44">
            <a:extLst>
              <a:ext uri="{FF2B5EF4-FFF2-40B4-BE49-F238E27FC236}">
                <a16:creationId xmlns:a16="http://schemas.microsoft.com/office/drawing/2014/main" id="{20561417-A61A-4C7B-836A-E8E1A524BC06}"/>
              </a:ext>
            </a:extLst>
          </p:cNvPr>
          <p:cNvGrpSpPr>
            <a:grpSpLocks/>
          </p:cNvGrpSpPr>
          <p:nvPr/>
        </p:nvGrpSpPr>
        <p:grpSpPr bwMode="auto">
          <a:xfrm>
            <a:off x="7980605" y="173284"/>
            <a:ext cx="3903785" cy="3925513"/>
            <a:chOff x="5139377" y="1071293"/>
            <a:chExt cx="3696348" cy="3597298"/>
          </a:xfrm>
        </p:grpSpPr>
        <p:pic>
          <p:nvPicPr>
            <p:cNvPr id="24" name="Picture 31" descr="Late_Jur">
              <a:extLst>
                <a:ext uri="{FF2B5EF4-FFF2-40B4-BE49-F238E27FC236}">
                  <a16:creationId xmlns:a16="http://schemas.microsoft.com/office/drawing/2014/main" id="{2DCB69F1-A0E3-4BBD-B6BF-3819E06D6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" t="1501" r="49867" b="46666"/>
            <a:stretch>
              <a:fillRect/>
            </a:stretch>
          </p:blipFill>
          <p:spPr bwMode="auto">
            <a:xfrm>
              <a:off x="5139377" y="1071293"/>
              <a:ext cx="3696348" cy="3597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EBC80E37-4674-43B5-A6B2-4AD35DA4C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605" y="4424637"/>
              <a:ext cx="1010812" cy="224257"/>
            </a:xfrm>
            <a:custGeom>
              <a:avLst/>
              <a:gdLst>
                <a:gd name="T0" fmla="*/ 2147483647 w 10435"/>
                <a:gd name="T1" fmla="*/ 2147483647 h 10000"/>
                <a:gd name="T2" fmla="*/ 2147483647 w 10435"/>
                <a:gd name="T3" fmla="*/ 2147483647 h 10000"/>
                <a:gd name="T4" fmla="*/ 2147483647 w 10435"/>
                <a:gd name="T5" fmla="*/ 0 h 10000"/>
                <a:gd name="T6" fmla="*/ 2147483647 w 10435"/>
                <a:gd name="T7" fmla="*/ 2147483647 h 10000"/>
                <a:gd name="T8" fmla="*/ 2147483647 w 10435"/>
                <a:gd name="T9" fmla="*/ 2147483647 h 10000"/>
                <a:gd name="T10" fmla="*/ 2147483647 w 10435"/>
                <a:gd name="T11" fmla="*/ 2147483647 h 1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435"/>
                <a:gd name="T19" fmla="*/ 0 h 10000"/>
                <a:gd name="T20" fmla="*/ 10435 w 10435"/>
                <a:gd name="T21" fmla="*/ 10000 h 1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435" h="10000">
                  <a:moveTo>
                    <a:pt x="435" y="8462"/>
                  </a:moveTo>
                  <a:cubicBezTo>
                    <a:pt x="617" y="6582"/>
                    <a:pt x="0" y="4414"/>
                    <a:pt x="182" y="2534"/>
                  </a:cubicBezTo>
                  <a:lnTo>
                    <a:pt x="1708" y="0"/>
                  </a:lnTo>
                  <a:lnTo>
                    <a:pt x="10374" y="256"/>
                  </a:lnTo>
                  <a:cubicBezTo>
                    <a:pt x="10394" y="3504"/>
                    <a:pt x="10415" y="6752"/>
                    <a:pt x="10435" y="10000"/>
                  </a:cubicBezTo>
                  <a:lnTo>
                    <a:pt x="435" y="84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26" name="Text Box 34">
            <a:extLst>
              <a:ext uri="{FF2B5EF4-FFF2-40B4-BE49-F238E27FC236}">
                <a16:creationId xmlns:a16="http://schemas.microsoft.com/office/drawing/2014/main" id="{C88ACB06-298E-4742-ADB8-1F07EA26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998" y="4145111"/>
            <a:ext cx="1824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Late Jurassic Earth</a:t>
            </a:r>
          </a:p>
        </p:txBody>
      </p:sp>
      <p:sp>
        <p:nvSpPr>
          <p:cNvPr id="28" name="TextBox 45">
            <a:extLst>
              <a:ext uri="{FF2B5EF4-FFF2-40B4-BE49-F238E27FC236}">
                <a16:creationId xmlns:a16="http://schemas.microsoft.com/office/drawing/2014/main" id="{00A96F57-1C79-44BB-8A60-9468B3816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4035" y="3813798"/>
            <a:ext cx="8064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(Ron Blakey, NAU)</a:t>
            </a:r>
          </a:p>
        </p:txBody>
      </p:sp>
      <p:grpSp>
        <p:nvGrpSpPr>
          <p:cNvPr id="29" name="Group 22">
            <a:extLst>
              <a:ext uri="{FF2B5EF4-FFF2-40B4-BE49-F238E27FC236}">
                <a16:creationId xmlns:a16="http://schemas.microsoft.com/office/drawing/2014/main" id="{B2E1A27F-E692-42CE-8ED5-3E33401C7860}"/>
              </a:ext>
            </a:extLst>
          </p:cNvPr>
          <p:cNvGrpSpPr>
            <a:grpSpLocks/>
          </p:cNvGrpSpPr>
          <p:nvPr/>
        </p:nvGrpSpPr>
        <p:grpSpPr bwMode="auto">
          <a:xfrm>
            <a:off x="398464" y="4023923"/>
            <a:ext cx="7646498" cy="1770273"/>
            <a:chOff x="398464" y="4389964"/>
            <a:chExt cx="7647325" cy="1770535"/>
          </a:xfrm>
        </p:grpSpPr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0C5221A8-207A-4A95-91A9-B343BB397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64" y="4389964"/>
              <a:ext cx="7489046" cy="92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lang="en-US" altLang="en-US" kern="0" dirty="0">
                  <a:solidFill>
                    <a:srgbClr val="000000"/>
                  </a:solidFill>
                </a:rPr>
                <a:t>“Past” Earths differ from “Present Earth”: e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ach chapter of Earth history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kern="0" dirty="0">
                  <a:solidFill>
                    <a:srgbClr val="000000"/>
                  </a:solidFill>
                </a:rPr>
                <a:t>     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is unique and is characterized by a specific set of dynamic geologic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kern="0" dirty="0">
                  <a:solidFill>
                    <a:srgbClr val="000000"/>
                  </a:solidFill>
                </a:rPr>
                <a:t>     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and astronomical variables</a:t>
              </a:r>
            </a:p>
          </p:txBody>
        </p:sp>
        <p:sp>
          <p:nvSpPr>
            <p:cNvPr id="31" name="Text Box 40">
              <a:extLst>
                <a:ext uri="{FF2B5EF4-FFF2-40B4-BE49-F238E27FC236}">
                  <a16:creationId xmlns:a16="http://schemas.microsoft.com/office/drawing/2014/main" id="{70A67170-5F36-4B50-86FD-C1D05D6D9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425" y="5286713"/>
              <a:ext cx="11224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sea level</a:t>
              </a:r>
            </a:p>
          </p:txBody>
        </p:sp>
        <p:sp>
          <p:nvSpPr>
            <p:cNvPr id="32" name="Text Box 41">
              <a:extLst>
                <a:ext uri="{FF2B5EF4-FFF2-40B4-BE49-F238E27FC236}">
                  <a16:creationId xmlns:a16="http://schemas.microsoft.com/office/drawing/2014/main" id="{AE9AC7E7-BE4E-4010-B3A3-003C74617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261" y="5569172"/>
              <a:ext cx="9637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climate</a:t>
              </a:r>
            </a:p>
          </p:txBody>
        </p:sp>
        <p:sp>
          <p:nvSpPr>
            <p:cNvPr id="33" name="Text Box 42">
              <a:extLst>
                <a:ext uri="{FF2B5EF4-FFF2-40B4-BE49-F238E27FC236}">
                  <a16:creationId xmlns:a16="http://schemas.microsoft.com/office/drawing/2014/main" id="{03AAAB23-947E-404C-A16C-667EA54533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0181" y="5267055"/>
              <a:ext cx="1124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tectonics</a:t>
              </a:r>
            </a:p>
          </p:txBody>
        </p:sp>
        <p:sp>
          <p:nvSpPr>
            <p:cNvPr id="34" name="Text Box 43">
              <a:extLst>
                <a:ext uri="{FF2B5EF4-FFF2-40B4-BE49-F238E27FC236}">
                  <a16:creationId xmlns:a16="http://schemas.microsoft.com/office/drawing/2014/main" id="{CBF9FEB6-628A-48CA-964B-A26F092F9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1056" y="5575637"/>
              <a:ext cx="1884053" cy="58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biologic evolution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5" name="Text Box 45">
              <a:extLst>
                <a:ext uri="{FF2B5EF4-FFF2-40B4-BE49-F238E27FC236}">
                  <a16:creationId xmlns:a16="http://schemas.microsoft.com/office/drawing/2014/main" id="{05672BCD-285A-46FE-AA58-7D51A29B5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1576" y="5286713"/>
              <a:ext cx="12827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geography</a:t>
              </a:r>
            </a:p>
          </p:txBody>
        </p:sp>
        <p:sp>
          <p:nvSpPr>
            <p:cNvPr id="43" name="Text Box 43">
              <a:extLst>
                <a:ext uri="{FF2B5EF4-FFF2-40B4-BE49-F238E27FC236}">
                  <a16:creationId xmlns:a16="http://schemas.microsoft.com/office/drawing/2014/main" id="{6FD5028E-C3B0-4E96-97BF-9D8CBD010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0180" y="5569172"/>
              <a:ext cx="3435609" cy="58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impact events / mass extinctions 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Group 48">
            <a:extLst>
              <a:ext uri="{FF2B5EF4-FFF2-40B4-BE49-F238E27FC236}">
                <a16:creationId xmlns:a16="http://schemas.microsoft.com/office/drawing/2014/main" id="{22E8CC51-206A-4B08-A944-6B71C25CB672}"/>
              </a:ext>
            </a:extLst>
          </p:cNvPr>
          <p:cNvGrpSpPr>
            <a:grpSpLocks/>
          </p:cNvGrpSpPr>
          <p:nvPr/>
        </p:nvGrpSpPr>
        <p:grpSpPr bwMode="auto">
          <a:xfrm>
            <a:off x="398462" y="1878711"/>
            <a:ext cx="6107845" cy="2027162"/>
            <a:chOff x="398327" y="2162406"/>
            <a:chExt cx="6107845" cy="2026772"/>
          </a:xfrm>
        </p:grpSpPr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C3FC113A-55E8-43FE-9EAF-BA1359AC5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916" y="2865994"/>
              <a:ext cx="3616696" cy="1323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1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Plate tectonics</a:t>
              </a:r>
            </a:p>
            <a:p>
              <a:pPr marL="0" marR="0" lvl="1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Sequence stratigraphy</a:t>
              </a:r>
            </a:p>
            <a:p>
              <a:pPr marL="0" marR="0" lvl="1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Paleobiology</a:t>
              </a:r>
            </a:p>
            <a:p>
              <a:pPr marL="0" marR="0" lvl="1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Paleoclimatology and oceanography</a:t>
              </a:r>
            </a:p>
            <a:p>
              <a:pPr marL="0" marR="0" lvl="1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Petroleum systems</a:t>
              </a:r>
            </a:p>
          </p:txBody>
        </p:sp>
        <p:sp>
          <p:nvSpPr>
            <p:cNvPr id="38" name="Rectangle 47">
              <a:extLst>
                <a:ext uri="{FF2B5EF4-FFF2-40B4-BE49-F238E27FC236}">
                  <a16:creationId xmlns:a16="http://schemas.microsoft.com/office/drawing/2014/main" id="{A240B995-42C0-4240-A223-19D13AA0B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327" y="2162406"/>
              <a:ext cx="6107845" cy="64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Past 60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yrs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: tremendous convergence of geo-knowledge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kern="0" dirty="0">
                  <a:solidFill>
                    <a:srgbClr val="000000"/>
                  </a:solidFill>
                </a:rPr>
                <a:t>   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emphasizing a “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systems” approach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9" name="Text Box 36">
            <a:extLst>
              <a:ext uri="{FF2B5EF4-FFF2-40B4-BE49-F238E27FC236}">
                <a16:creationId xmlns:a16="http://schemas.microsoft.com/office/drawing/2014/main" id="{FB7511BF-501E-4115-9E10-86B6304D0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5685790"/>
            <a:ext cx="113206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This information can be assembled into “</a:t>
            </a:r>
            <a:r>
              <a:rPr kumimoji="0" lang="en-US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Global</a:t>
            </a:r>
            <a:r>
              <a:rPr kumimoji="0" lang="en-US" altLang="en-US" sz="18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Themes</a:t>
            </a:r>
            <a:r>
              <a:rPr kumimoji="0" lang="en-US" alt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” for each time-slice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and used to construct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    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predictive geologic models (e.g., depositional</a:t>
            </a:r>
            <a:r>
              <a:rPr kumimoji="0" lang="en-US" altLang="en-US" sz="18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facies, diagenetic susceptibility, </a:t>
            </a:r>
            <a:r>
              <a:rPr kumimoji="0" lang="en-US" altLang="en-US" sz="18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stratal</a:t>
            </a:r>
            <a:r>
              <a:rPr kumimoji="0" lang="en-US" altLang="en-US" sz="18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relationships,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i="1" kern="0" dirty="0">
                <a:solidFill>
                  <a:srgbClr val="000000"/>
                </a:solidFill>
              </a:rPr>
              <a:t>     </a:t>
            </a:r>
            <a:r>
              <a:rPr kumimoji="0" lang="en-US" altLang="en-US" sz="18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petroleum system components)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i="1" kern="0" dirty="0">
                <a:solidFill>
                  <a:srgbClr val="000000"/>
                </a:solidFill>
              </a:rPr>
              <a:t>    </a:t>
            </a:r>
            <a:endParaRPr kumimoji="0" lang="en-US" alt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Rectangle 50">
            <a:extLst>
              <a:ext uri="{FF2B5EF4-FFF2-40B4-BE49-F238E27FC236}">
                <a16:creationId xmlns:a16="http://schemas.microsoft.com/office/drawing/2014/main" id="{607037A9-9657-46FC-827C-A4AB271E7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345612"/>
            <a:ext cx="3127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Founding</a:t>
            </a:r>
            <a:r>
              <a:rPr lang="en-US" altLang="en-US" sz="2800" kern="0" dirty="0">
                <a:solidFill>
                  <a:srgbClr val="000000"/>
                </a:solidFill>
              </a:rPr>
              <a:t> principle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F6523000-A506-472C-8318-37121ACCE497}"/>
              </a:ext>
            </a:extLst>
          </p:cNvPr>
          <p:cNvSpPr/>
          <p:nvPr/>
        </p:nvSpPr>
        <p:spPr>
          <a:xfrm>
            <a:off x="4609725" y="2200847"/>
            <a:ext cx="414342" cy="352891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44341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EFBF1C-E2DF-4663-8ADB-DF2D45EDC63E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6298C1B1-EDDE-4788-84D0-90F69E75F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1683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Networks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3B100-5523-4458-9E46-CEAA2166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175580"/>
            <a:ext cx="7591425" cy="4886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F2FFA2-5D1D-4975-B728-14B72C799914}"/>
              </a:ext>
            </a:extLst>
          </p:cNvPr>
          <p:cNvSpPr/>
          <p:nvPr/>
        </p:nvSpPr>
        <p:spPr>
          <a:xfrm>
            <a:off x="945573" y="4852555"/>
            <a:ext cx="5725391" cy="3532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124A4-24E5-429D-AFC7-C02022C0AFC3}"/>
              </a:ext>
            </a:extLst>
          </p:cNvPr>
          <p:cNvSpPr txBox="1"/>
          <p:nvPr/>
        </p:nvSpPr>
        <p:spPr>
          <a:xfrm>
            <a:off x="9601200" y="3751118"/>
            <a:ext cx="1444113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Components: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Nodes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Links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C5B1A6-CB67-4D8A-9737-5A2249DD0917}"/>
              </a:ext>
            </a:extLst>
          </p:cNvPr>
          <p:cNvCxnSpPr/>
          <p:nvPr/>
        </p:nvCxnSpPr>
        <p:spPr>
          <a:xfrm>
            <a:off x="9688956" y="5234084"/>
            <a:ext cx="0" cy="8929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DA4939-4956-4EFF-BD79-05DC9D2B010E}"/>
              </a:ext>
            </a:extLst>
          </p:cNvPr>
          <p:cNvCxnSpPr>
            <a:cxnSpLocks/>
          </p:cNvCxnSpPr>
          <p:nvPr/>
        </p:nvCxnSpPr>
        <p:spPr>
          <a:xfrm rot="5400000">
            <a:off x="10135406" y="5669862"/>
            <a:ext cx="0" cy="8929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6EC3D0-0EFB-417B-8136-0CF2DF97F892}"/>
              </a:ext>
            </a:extLst>
          </p:cNvPr>
          <p:cNvCxnSpPr>
            <a:cxnSpLocks/>
          </p:cNvCxnSpPr>
          <p:nvPr/>
        </p:nvCxnSpPr>
        <p:spPr>
          <a:xfrm rot="5400000">
            <a:off x="10135405" y="4797096"/>
            <a:ext cx="0" cy="8929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48CAA4-5776-4C60-A4D4-30C7735033D4}"/>
              </a:ext>
            </a:extLst>
          </p:cNvPr>
          <p:cNvCxnSpPr/>
          <p:nvPr/>
        </p:nvCxnSpPr>
        <p:spPr>
          <a:xfrm>
            <a:off x="10549185" y="5227745"/>
            <a:ext cx="0" cy="8929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B76189-2668-4759-AF39-9B70BAEAF49C}"/>
              </a:ext>
            </a:extLst>
          </p:cNvPr>
          <p:cNvCxnSpPr>
            <a:cxnSpLocks/>
          </p:cNvCxnSpPr>
          <p:nvPr/>
        </p:nvCxnSpPr>
        <p:spPr>
          <a:xfrm flipH="1">
            <a:off x="9734626" y="5303602"/>
            <a:ext cx="760222" cy="7583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EA6414-B79E-472E-BCF9-3AE5FDBA6123}"/>
              </a:ext>
            </a:extLst>
          </p:cNvPr>
          <p:cNvCxnSpPr>
            <a:cxnSpLocks/>
          </p:cNvCxnSpPr>
          <p:nvPr/>
        </p:nvCxnSpPr>
        <p:spPr>
          <a:xfrm flipH="1" flipV="1">
            <a:off x="9718180" y="5299800"/>
            <a:ext cx="760222" cy="7583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ED745B0-CFDE-4318-88F1-C22CF946BA94}"/>
              </a:ext>
            </a:extLst>
          </p:cNvPr>
          <p:cNvSpPr/>
          <p:nvPr/>
        </p:nvSpPr>
        <p:spPr>
          <a:xfrm>
            <a:off x="9601200" y="5146606"/>
            <a:ext cx="175513" cy="1938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A4F902-E1C1-4D1C-86DD-2430F6BE43FF}"/>
              </a:ext>
            </a:extLst>
          </p:cNvPr>
          <p:cNvSpPr/>
          <p:nvPr/>
        </p:nvSpPr>
        <p:spPr>
          <a:xfrm>
            <a:off x="10013619" y="5592263"/>
            <a:ext cx="175513" cy="1938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AF92EA-F571-442F-9956-794A2627652C}"/>
              </a:ext>
            </a:extLst>
          </p:cNvPr>
          <p:cNvSpPr/>
          <p:nvPr/>
        </p:nvSpPr>
        <p:spPr>
          <a:xfrm>
            <a:off x="9601200" y="6006528"/>
            <a:ext cx="175513" cy="1938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5119D5-271A-46C0-879E-6B3E3A21219C}"/>
              </a:ext>
            </a:extLst>
          </p:cNvPr>
          <p:cNvSpPr/>
          <p:nvPr/>
        </p:nvSpPr>
        <p:spPr>
          <a:xfrm>
            <a:off x="10452761" y="6006528"/>
            <a:ext cx="175513" cy="1938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2EA66D-2B2A-4080-A2E5-9C7565FE5ADB}"/>
              </a:ext>
            </a:extLst>
          </p:cNvPr>
          <p:cNvSpPr/>
          <p:nvPr/>
        </p:nvSpPr>
        <p:spPr>
          <a:xfrm>
            <a:off x="10452761" y="5146606"/>
            <a:ext cx="175513" cy="1938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22CCB-287A-4F3D-9498-0F26713CF2E3}"/>
              </a:ext>
            </a:extLst>
          </p:cNvPr>
          <p:cNvSpPr txBox="1"/>
          <p:nvPr/>
        </p:nvSpPr>
        <p:spPr>
          <a:xfrm>
            <a:off x="11003743" y="487421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5693E5-6835-4F3B-A971-83FA5A56CCCA}"/>
              </a:ext>
            </a:extLst>
          </p:cNvPr>
          <p:cNvCxnSpPr>
            <a:cxnSpLocks/>
          </p:cNvCxnSpPr>
          <p:nvPr/>
        </p:nvCxnSpPr>
        <p:spPr>
          <a:xfrm flipH="1">
            <a:off x="10682612" y="5079519"/>
            <a:ext cx="362701" cy="1341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B4A61BE-BABB-4677-97CC-32C405006E59}"/>
              </a:ext>
            </a:extLst>
          </p:cNvPr>
          <p:cNvSpPr txBox="1"/>
          <p:nvPr/>
        </p:nvSpPr>
        <p:spPr>
          <a:xfrm>
            <a:off x="10863962" y="5416812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link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B076FF-5D18-4E4B-BD00-93FC50D19D78}"/>
              </a:ext>
            </a:extLst>
          </p:cNvPr>
          <p:cNvCxnSpPr>
            <a:cxnSpLocks/>
          </p:cNvCxnSpPr>
          <p:nvPr/>
        </p:nvCxnSpPr>
        <p:spPr>
          <a:xfrm flipH="1">
            <a:off x="10581856" y="5601478"/>
            <a:ext cx="3350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51835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798D1B-BAE6-4FF0-9678-AC5B81AB6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" t="5230" r="68057" b="40667"/>
          <a:stretch/>
        </p:blipFill>
        <p:spPr>
          <a:xfrm>
            <a:off x="349473" y="1288473"/>
            <a:ext cx="2451305" cy="463434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322064-1BB9-4B93-AE6C-57FDEFF583D6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3966C17E-AFA5-4A8E-B2F6-ADA4A1DB6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50385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Network types </a:t>
            </a:r>
            <a:r>
              <a:rPr lang="en-US" altLang="en-US" sz="2000" kern="0" dirty="0">
                <a:solidFill>
                  <a:srgbClr val="000000"/>
                </a:solidFill>
              </a:rPr>
              <a:t>(from </a:t>
            </a:r>
            <a:r>
              <a:rPr lang="en-US" altLang="en-US" sz="2000" kern="0" dirty="0" err="1">
                <a:solidFill>
                  <a:srgbClr val="000000"/>
                </a:solidFill>
              </a:rPr>
              <a:t>Barabasi</a:t>
            </a:r>
            <a:r>
              <a:rPr lang="en-US" altLang="en-US" sz="2000" kern="0" dirty="0">
                <a:solidFill>
                  <a:srgbClr val="000000"/>
                </a:solidFill>
              </a:rPr>
              <a:t>, 2002)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09A1D-0654-4E08-8A89-57DCD940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71" t="5764" r="36572" b="41370"/>
          <a:stretch/>
        </p:blipFill>
        <p:spPr>
          <a:xfrm>
            <a:off x="3516185" y="1485904"/>
            <a:ext cx="2448463" cy="4436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D9601-97C6-47A4-9021-8C6AD7887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19" t="6468" r="6321" b="41020"/>
          <a:stretch/>
        </p:blipFill>
        <p:spPr>
          <a:xfrm>
            <a:off x="6798822" y="1527742"/>
            <a:ext cx="2345177" cy="4353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9C6DA7-309A-4BCF-9099-E7B7E1029EDC}"/>
              </a:ext>
            </a:extLst>
          </p:cNvPr>
          <p:cNvSpPr txBox="1"/>
          <p:nvPr/>
        </p:nvSpPr>
        <p:spPr>
          <a:xfrm>
            <a:off x="1994147" y="565265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(node)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4DF98-18F2-41AC-ADFF-956882380CAD}"/>
              </a:ext>
            </a:extLst>
          </p:cNvPr>
          <p:cNvSpPr txBox="1"/>
          <p:nvPr/>
        </p:nvSpPr>
        <p:spPr>
          <a:xfrm>
            <a:off x="822928" y="1022471"/>
            <a:ext cx="1584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Centralized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1DD6F-EE57-4A2C-8E70-BE388FF09EE9}"/>
              </a:ext>
            </a:extLst>
          </p:cNvPr>
          <p:cNvSpPr txBox="1"/>
          <p:nvPr/>
        </p:nvSpPr>
        <p:spPr>
          <a:xfrm>
            <a:off x="3864004" y="1057640"/>
            <a:ext cx="189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Decentralized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DC6AA-56CD-42FD-A22F-AB8D77DCD244}"/>
              </a:ext>
            </a:extLst>
          </p:cNvPr>
          <p:cNvSpPr txBox="1"/>
          <p:nvPr/>
        </p:nvSpPr>
        <p:spPr>
          <a:xfrm>
            <a:off x="7089191" y="1066077"/>
            <a:ext cx="158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Distributed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B002F-95B3-4A14-B4E4-E8108904FCE5}"/>
              </a:ext>
            </a:extLst>
          </p:cNvPr>
          <p:cNvSpPr txBox="1"/>
          <p:nvPr/>
        </p:nvSpPr>
        <p:spPr>
          <a:xfrm>
            <a:off x="426022" y="6220137"/>
            <a:ext cx="264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small businesses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A5E9D-BA92-461D-B209-AD0D3107931D}"/>
              </a:ext>
            </a:extLst>
          </p:cNvPr>
          <p:cNvSpPr txBox="1"/>
          <p:nvPr/>
        </p:nvSpPr>
        <p:spPr>
          <a:xfrm>
            <a:off x="3967914" y="6220137"/>
            <a:ext cx="182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airports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C3B68-C95F-474D-A8FA-47461240DC35}"/>
              </a:ext>
            </a:extLst>
          </p:cNvPr>
          <p:cNvSpPr txBox="1"/>
          <p:nvPr/>
        </p:nvSpPr>
        <p:spPr>
          <a:xfrm>
            <a:off x="5964648" y="332864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DEB1EC-6B6B-4758-AAC7-64134EF74383}"/>
              </a:ext>
            </a:extLst>
          </p:cNvPr>
          <p:cNvSpPr/>
          <p:nvPr/>
        </p:nvSpPr>
        <p:spPr>
          <a:xfrm>
            <a:off x="4956461" y="2888673"/>
            <a:ext cx="904009" cy="16521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35FF4-28D0-4990-B1D0-7D2F6F9D3E67}"/>
              </a:ext>
            </a:extLst>
          </p:cNvPr>
          <p:cNvSpPr txBox="1"/>
          <p:nvPr/>
        </p:nvSpPr>
        <p:spPr>
          <a:xfrm>
            <a:off x="7161928" y="6220137"/>
            <a:ext cx="184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internet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B5AE97-EC39-45A7-BC51-DE2375D6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2340292"/>
            <a:ext cx="2841712" cy="21774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452927-EB77-4BD7-8027-7C0C8E772AE1}"/>
              </a:ext>
            </a:extLst>
          </p:cNvPr>
          <p:cNvSpPr/>
          <p:nvPr/>
        </p:nvSpPr>
        <p:spPr>
          <a:xfrm>
            <a:off x="9403773" y="2340292"/>
            <a:ext cx="945572" cy="548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22946-FAD3-461B-B3E2-4DAC3448F5F6}"/>
              </a:ext>
            </a:extLst>
          </p:cNvPr>
          <p:cNvSpPr/>
          <p:nvPr/>
        </p:nvSpPr>
        <p:spPr>
          <a:xfrm>
            <a:off x="11040139" y="2017048"/>
            <a:ext cx="945572" cy="548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5E081C-4156-4C33-B5B5-5812DE947A9E}"/>
              </a:ext>
            </a:extLst>
          </p:cNvPr>
          <p:cNvSpPr txBox="1"/>
          <p:nvPr/>
        </p:nvSpPr>
        <p:spPr>
          <a:xfrm>
            <a:off x="10349345" y="1786215"/>
            <a:ext cx="102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Fractal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9108DB-746C-45E5-A94C-28C5665B8BD5}"/>
              </a:ext>
            </a:extLst>
          </p:cNvPr>
          <p:cNvSpPr txBox="1"/>
          <p:nvPr/>
        </p:nvSpPr>
        <p:spPr>
          <a:xfrm>
            <a:off x="9671038" y="4610120"/>
            <a:ext cx="231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river systems</a:t>
            </a:r>
          </a:p>
        </p:txBody>
      </p:sp>
    </p:spTree>
    <p:extLst>
      <p:ext uri="{BB962C8B-B14F-4D97-AF65-F5344CB8AC3E}">
        <p14:creationId xmlns:p14="http://schemas.microsoft.com/office/powerpoint/2010/main" val="1623862370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C73DA-3CE1-46D9-92FE-CCECA5F18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9" t="3800" r="14652" b="34401"/>
          <a:stretch/>
        </p:blipFill>
        <p:spPr>
          <a:xfrm>
            <a:off x="1298864" y="1172441"/>
            <a:ext cx="4137892" cy="3378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0AC3B-1F08-42F2-92C7-F9C632FC4E71}"/>
              </a:ext>
            </a:extLst>
          </p:cNvPr>
          <p:cNvSpPr txBox="1"/>
          <p:nvPr/>
        </p:nvSpPr>
        <p:spPr>
          <a:xfrm>
            <a:off x="405245" y="218209"/>
            <a:ext cx="6069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It’s a small world after all…strong vs. weak links</a:t>
            </a:r>
          </a:p>
        </p:txBody>
      </p:sp>
      <p:pic>
        <p:nvPicPr>
          <p:cNvPr id="2050" name="Picture 2" descr="Image result for disneyland small world">
            <a:extLst>
              <a:ext uri="{FF2B5EF4-FFF2-40B4-BE49-F238E27FC236}">
                <a16:creationId xmlns:a16="http://schemas.microsoft.com/office/drawing/2014/main" id="{7B131225-B1BD-4F45-8995-3E64B579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44" y="218209"/>
            <a:ext cx="3910445" cy="21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94F088-8482-49BA-BA4E-444091AEBD47}"/>
              </a:ext>
            </a:extLst>
          </p:cNvPr>
          <p:cNvSpPr/>
          <p:nvPr/>
        </p:nvSpPr>
        <p:spPr>
          <a:xfrm>
            <a:off x="1143000" y="966354"/>
            <a:ext cx="4447309" cy="3855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96CBC-2E2C-48A8-BA84-C69C01A76FE3}"/>
              </a:ext>
            </a:extLst>
          </p:cNvPr>
          <p:cNvSpPr txBox="1"/>
          <p:nvPr/>
        </p:nvSpPr>
        <p:spPr>
          <a:xfrm>
            <a:off x="5920685" y="2963473"/>
            <a:ext cx="497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Ties between nodes can either be strong or weak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55EA2-7A9F-47A3-8715-7664CF6A2F25}"/>
              </a:ext>
            </a:extLst>
          </p:cNvPr>
          <p:cNvSpPr txBox="1"/>
          <p:nvPr/>
        </p:nvSpPr>
        <p:spPr>
          <a:xfrm>
            <a:off x="5920685" y="3509112"/>
            <a:ext cx="474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In social networks, strong ties = close friends</a:t>
            </a:r>
          </a:p>
          <a:p>
            <a:pPr lvl="4"/>
            <a:r>
              <a:rPr lang="en-US" dirty="0"/>
              <a:t>    weak ties = acquaintances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325EB-69E4-428D-81A9-A7B297B98941}"/>
              </a:ext>
            </a:extLst>
          </p:cNvPr>
          <p:cNvSpPr txBox="1"/>
          <p:nvPr/>
        </p:nvSpPr>
        <p:spPr>
          <a:xfrm>
            <a:off x="5931076" y="4209171"/>
            <a:ext cx="603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It has been proven that weak ties play an important role in a number of social activities (e.g., spreading rumors; getting a job offer; e.g., </a:t>
            </a:r>
            <a:r>
              <a:rPr lang="en-US" dirty="0" err="1"/>
              <a:t>Linkedin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94278-3687-43F0-BFB1-8994824B1406}"/>
              </a:ext>
            </a:extLst>
          </p:cNvPr>
          <p:cNvSpPr txBox="1"/>
          <p:nvPr/>
        </p:nvSpPr>
        <p:spPr>
          <a:xfrm>
            <a:off x="1219709" y="5382722"/>
            <a:ext cx="1051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Networks with weak links have a generic property known as the “small world phenomenon,” otherwise known as “six degrees of separation” --  all people are connected by a minimum of five links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AAFF7-3F25-47D7-BCF3-3A9A84714BE1}"/>
              </a:ext>
            </a:extLst>
          </p:cNvPr>
          <p:cNvSpPr txBox="1"/>
          <p:nvPr/>
        </p:nvSpPr>
        <p:spPr>
          <a:xfrm>
            <a:off x="1219709" y="6112777"/>
            <a:ext cx="1051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On the internet, any page is, on average, only nineteen clicks away from any 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11158-9F84-4EE5-8455-DCC3ACDD7627}"/>
              </a:ext>
            </a:extLst>
          </p:cNvPr>
          <p:cNvSpPr txBox="1"/>
          <p:nvPr/>
        </p:nvSpPr>
        <p:spPr>
          <a:xfrm>
            <a:off x="1219709" y="4470828"/>
            <a:ext cx="1165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Barbarasi</a:t>
            </a:r>
            <a:r>
              <a:rPr lang="en-US" sz="1100" dirty="0"/>
              <a:t>, 2002)</a:t>
            </a:r>
          </a:p>
        </p:txBody>
      </p:sp>
    </p:spTree>
    <p:extLst>
      <p:ext uri="{BB962C8B-B14F-4D97-AF65-F5344CB8AC3E}">
        <p14:creationId xmlns:p14="http://schemas.microsoft.com/office/powerpoint/2010/main" val="4053545163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806FE-E38C-40B2-89C8-6A9B8042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7" t="6783" r="3246" b="43665"/>
          <a:stretch/>
        </p:blipFill>
        <p:spPr>
          <a:xfrm>
            <a:off x="2323652" y="1097280"/>
            <a:ext cx="7046259" cy="321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424EB-DD47-4389-BCA6-0AD6BC38C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49"/>
          <a:stretch/>
        </p:blipFill>
        <p:spPr>
          <a:xfrm>
            <a:off x="2954696" y="4528969"/>
            <a:ext cx="5859806" cy="18970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92D4A0-923B-4961-BE5D-64AD61CE0E0A}"/>
              </a:ext>
            </a:extLst>
          </p:cNvPr>
          <p:cNvSpPr/>
          <p:nvPr/>
        </p:nvSpPr>
        <p:spPr>
          <a:xfrm>
            <a:off x="2954696" y="4528969"/>
            <a:ext cx="928815" cy="225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90BBC-F57C-43DB-9DFF-B2048084E3FA}"/>
              </a:ext>
            </a:extLst>
          </p:cNvPr>
          <p:cNvSpPr txBox="1"/>
          <p:nvPr/>
        </p:nvSpPr>
        <p:spPr>
          <a:xfrm>
            <a:off x="548640" y="301213"/>
            <a:ext cx="607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Clustering and the power of a few random links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70447-662F-4975-910B-E186399DF99C}"/>
              </a:ext>
            </a:extLst>
          </p:cNvPr>
          <p:cNvSpPr txBox="1"/>
          <p:nvPr/>
        </p:nvSpPr>
        <p:spPr>
          <a:xfrm>
            <a:off x="9478337" y="6080378"/>
            <a:ext cx="1165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Barbarasi</a:t>
            </a:r>
            <a:r>
              <a:rPr lang="en-US" sz="1100" dirty="0"/>
              <a:t>, 2002)</a:t>
            </a:r>
          </a:p>
        </p:txBody>
      </p:sp>
    </p:spTree>
    <p:extLst>
      <p:ext uri="{BB962C8B-B14F-4D97-AF65-F5344CB8AC3E}">
        <p14:creationId xmlns:p14="http://schemas.microsoft.com/office/powerpoint/2010/main" val="3387120765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6AE6A-DA39-4C0D-B2B8-3336FD4D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990013"/>
            <a:ext cx="7826086" cy="5674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94D53-0659-4E5F-8102-751785F42A4B}"/>
              </a:ext>
            </a:extLst>
          </p:cNvPr>
          <p:cNvSpPr txBox="1"/>
          <p:nvPr/>
        </p:nvSpPr>
        <p:spPr>
          <a:xfrm>
            <a:off x="7210601" y="214639"/>
            <a:ext cx="46092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Distributed vs. scale-free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BD8E2-BF56-45F9-8579-13019AA86E0C}"/>
              </a:ext>
            </a:extLst>
          </p:cNvPr>
          <p:cNvSpPr txBox="1"/>
          <p:nvPr/>
        </p:nvSpPr>
        <p:spPr>
          <a:xfrm>
            <a:off x="8510489" y="3450002"/>
            <a:ext cx="2992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Scale-free networks are most efficient for many systems (e.g., commercial air travel)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scale-free networks are also highly vulnerable; loss of one or more major hubs can be disastrous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4B8F3-36BE-490A-BC3E-28C7A686E2AF}"/>
              </a:ext>
            </a:extLst>
          </p:cNvPr>
          <p:cNvSpPr txBox="1"/>
          <p:nvPr/>
        </p:nvSpPr>
        <p:spPr>
          <a:xfrm>
            <a:off x="784281" y="6209363"/>
            <a:ext cx="1165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Barbarasi</a:t>
            </a:r>
            <a:r>
              <a:rPr lang="en-US" sz="1100" dirty="0"/>
              <a:t>, 2002)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DB32C-F1A9-4B50-95A9-F5044B776F99}"/>
              </a:ext>
            </a:extLst>
          </p:cNvPr>
          <p:cNvSpPr txBox="1"/>
          <p:nvPr/>
        </p:nvSpPr>
        <p:spPr>
          <a:xfrm>
            <a:off x="2880532" y="4293433"/>
            <a:ext cx="70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89E30-F7BF-4E13-8049-304E46959852}"/>
              </a:ext>
            </a:extLst>
          </p:cNvPr>
          <p:cNvSpPr txBox="1"/>
          <p:nvPr/>
        </p:nvSpPr>
        <p:spPr>
          <a:xfrm>
            <a:off x="6479081" y="4293433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airports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C631F-833C-42C9-A88B-08F07549A416}"/>
              </a:ext>
            </a:extLst>
          </p:cNvPr>
          <p:cNvSpPr txBox="1"/>
          <p:nvPr/>
        </p:nvSpPr>
        <p:spPr>
          <a:xfrm>
            <a:off x="1367133" y="706025"/>
            <a:ext cx="21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Distributed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D160C-D2FF-4F07-8E73-36A8FF3800CB}"/>
              </a:ext>
            </a:extLst>
          </p:cNvPr>
          <p:cNvSpPr txBox="1"/>
          <p:nvPr/>
        </p:nvSpPr>
        <p:spPr>
          <a:xfrm>
            <a:off x="5104093" y="706287"/>
            <a:ext cx="19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Scale-free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C25318-2EC4-4AAE-9CF1-C469CF84491F}"/>
              </a:ext>
            </a:extLst>
          </p:cNvPr>
          <p:cNvSpPr txBox="1"/>
          <p:nvPr/>
        </p:nvSpPr>
        <p:spPr>
          <a:xfrm>
            <a:off x="8452300" y="1233831"/>
            <a:ext cx="3108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Distributed networks: node linkage follows a normal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F68AC-BDE6-43EF-A768-584591ADB946}"/>
              </a:ext>
            </a:extLst>
          </p:cNvPr>
          <p:cNvSpPr txBox="1"/>
          <p:nvPr/>
        </p:nvSpPr>
        <p:spPr>
          <a:xfrm>
            <a:off x="8457747" y="2345355"/>
            <a:ext cx="336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Scale-free networks: node linkage follows a power law distribution (nodes are “hubs”)</a:t>
            </a:r>
          </a:p>
        </p:txBody>
      </p:sp>
    </p:spTree>
    <p:extLst>
      <p:ext uri="{BB962C8B-B14F-4D97-AF65-F5344CB8AC3E}">
        <p14:creationId xmlns:p14="http://schemas.microsoft.com/office/powerpoint/2010/main" val="1025406416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76AA6-AEA6-4289-B8D8-8D0A1D0DF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" t="17534" r="36212" b="7947"/>
          <a:stretch/>
        </p:blipFill>
        <p:spPr>
          <a:xfrm>
            <a:off x="1407780" y="1080698"/>
            <a:ext cx="5848214" cy="553509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322064-1BB9-4B93-AE6C-57FDEFF583D6}"/>
              </a:ext>
            </a:extLst>
          </p:cNvPr>
          <p:cNvCxnSpPr/>
          <p:nvPr/>
        </p:nvCxnSpPr>
        <p:spPr>
          <a:xfrm>
            <a:off x="505675" y="844165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3966C17E-AFA5-4A8E-B2F6-ADA4A1DB6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6123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The stratigraphic record as a network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4402" y="1454402"/>
            <a:ext cx="4339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Stratal</a:t>
            </a:r>
            <a:r>
              <a:rPr lang="en-US" dirty="0"/>
              <a:t> record: the result of a highly complex, coupled system of interactions and feedbacks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4402" y="2580408"/>
            <a:ext cx="4339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dirty="0" err="1"/>
              <a:t>stratigraphers</a:t>
            </a:r>
            <a:r>
              <a:rPr lang="en-US" dirty="0"/>
              <a:t> consider only one or a few controls; yet what new insights might be gained by modeling the sedimentary record as a complex, dynamic system?</a:t>
            </a:r>
          </a:p>
        </p:txBody>
      </p:sp>
    </p:spTree>
    <p:extLst>
      <p:ext uri="{BB962C8B-B14F-4D97-AF65-F5344CB8AC3E}">
        <p14:creationId xmlns:p14="http://schemas.microsoft.com/office/powerpoint/2010/main" val="3714403946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2D1EB1-0BD0-41E3-80A0-B16BD0FD637D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1A22C90B-CBEB-4898-AA5A-1662579F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3021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Complex systems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C7ADA-490B-4B40-9E78-4BFF0D8C7DE9}"/>
              </a:ext>
            </a:extLst>
          </p:cNvPr>
          <p:cNvSpPr txBox="1"/>
          <p:nvPr/>
        </p:nvSpPr>
        <p:spPr>
          <a:xfrm>
            <a:off x="378866" y="918951"/>
            <a:ext cx="1751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One definition: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BF93D-E116-411F-863E-C69CD5FD0921}"/>
              </a:ext>
            </a:extLst>
          </p:cNvPr>
          <p:cNvSpPr txBox="1"/>
          <p:nvPr/>
        </p:nvSpPr>
        <p:spPr>
          <a:xfrm>
            <a:off x="572830" y="1354230"/>
            <a:ext cx="898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complex system is one composed of many components (one or more layers) that display a high-degree of variability over a wide-range of scales; geologic examples include landscapes and shorelines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D2D12-5BFD-4F54-B030-8EB5473AB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/>
          <a:stretch/>
        </p:blipFill>
        <p:spPr>
          <a:xfrm>
            <a:off x="5971309" y="2869152"/>
            <a:ext cx="3162300" cy="357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A48BB-4AEA-4F04-A3FA-E3192A64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06120" y="3202807"/>
            <a:ext cx="3490082" cy="2822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D3B96-1FEF-4A24-9A0E-70889FF79355}"/>
              </a:ext>
            </a:extLst>
          </p:cNvPr>
          <p:cNvSpPr txBox="1"/>
          <p:nvPr/>
        </p:nvSpPr>
        <p:spPr>
          <a:xfrm>
            <a:off x="518819" y="2796184"/>
            <a:ext cx="5294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behavior is difficult to model due to dependencies, interactions, relationships, and competing nature of a many-component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50635-97EA-4A0A-B2AD-E3504162BA8A}"/>
              </a:ext>
            </a:extLst>
          </p:cNvPr>
          <p:cNvSpPr/>
          <p:nvPr/>
        </p:nvSpPr>
        <p:spPr>
          <a:xfrm>
            <a:off x="378866" y="2434877"/>
            <a:ext cx="278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Aspects of complex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CF0-BB77-4451-8D3D-86AA5D97C34E}"/>
              </a:ext>
            </a:extLst>
          </p:cNvPr>
          <p:cNvSpPr txBox="1"/>
          <p:nvPr/>
        </p:nvSpPr>
        <p:spPr>
          <a:xfrm>
            <a:off x="518819" y="3848304"/>
            <a:ext cx="52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Properties of complex systems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FB380-5C2F-43F4-87A6-05FE307A5D6B}"/>
              </a:ext>
            </a:extLst>
          </p:cNvPr>
          <p:cNvSpPr txBox="1"/>
          <p:nvPr/>
        </p:nvSpPr>
        <p:spPr>
          <a:xfrm>
            <a:off x="944847" y="4205586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Non-linearity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D3D89-52A7-4DD1-94E9-9A5CE1DC2FE2}"/>
              </a:ext>
            </a:extLst>
          </p:cNvPr>
          <p:cNvSpPr txBox="1"/>
          <p:nvPr/>
        </p:nvSpPr>
        <p:spPr>
          <a:xfrm>
            <a:off x="944847" y="593194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Emergence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5A1A7-5AA4-4587-9CB0-85BE9EC59B2C}"/>
              </a:ext>
            </a:extLst>
          </p:cNvPr>
          <p:cNvSpPr txBox="1"/>
          <p:nvPr/>
        </p:nvSpPr>
        <p:spPr>
          <a:xfrm>
            <a:off x="944847" y="627565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Self-organized criticality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B9BFE-CE6C-404B-AF31-A5371D68E4F2}"/>
              </a:ext>
            </a:extLst>
          </p:cNvPr>
          <p:cNvSpPr txBox="1"/>
          <p:nvPr/>
        </p:nvSpPr>
        <p:spPr>
          <a:xfrm>
            <a:off x="944847" y="452606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Adaption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0960E-3060-4B9B-82C2-A6CB02C66EA1}"/>
              </a:ext>
            </a:extLst>
          </p:cNvPr>
          <p:cNvSpPr txBox="1"/>
          <p:nvPr/>
        </p:nvSpPr>
        <p:spPr>
          <a:xfrm>
            <a:off x="944847" y="487137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Feedback and chaos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624CD-B874-4B15-8E04-C0F09E121ACF}"/>
              </a:ext>
            </a:extLst>
          </p:cNvPr>
          <p:cNvSpPr txBox="1"/>
          <p:nvPr/>
        </p:nvSpPr>
        <p:spPr>
          <a:xfrm>
            <a:off x="944847" y="5598815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Networks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18CA4-932B-4EA0-A6A9-AEB99F5DA829}"/>
              </a:ext>
            </a:extLst>
          </p:cNvPr>
          <p:cNvSpPr txBox="1"/>
          <p:nvPr/>
        </p:nvSpPr>
        <p:spPr>
          <a:xfrm>
            <a:off x="941129" y="5235649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Scale-free distributions (fractals / power laws)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1AAD23-0D89-4663-BCA0-D9BA58FB271C}"/>
              </a:ext>
            </a:extLst>
          </p:cNvPr>
          <p:cNvSpPr/>
          <p:nvPr/>
        </p:nvSpPr>
        <p:spPr>
          <a:xfrm>
            <a:off x="918092" y="5952649"/>
            <a:ext cx="2697944" cy="661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9CA9E7-C5AF-4419-B722-E82168DE2639}"/>
              </a:ext>
            </a:extLst>
          </p:cNvPr>
          <p:cNvSpPr txBox="1"/>
          <p:nvPr/>
        </p:nvSpPr>
        <p:spPr>
          <a:xfrm>
            <a:off x="6345582" y="3848304"/>
            <a:ext cx="54834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Complex systems represent structures that reside in time and space between the boundary of</a:t>
            </a:r>
          </a:p>
          <a:p>
            <a:pPr algn="ctr"/>
            <a:r>
              <a:rPr lang="en-US" sz="2000" b="1" i="1" dirty="0"/>
              <a:t>rigid order and complete disorder    </a:t>
            </a:r>
          </a:p>
        </p:txBody>
      </p:sp>
    </p:spTree>
    <p:extLst>
      <p:ext uri="{BB962C8B-B14F-4D97-AF65-F5344CB8AC3E}">
        <p14:creationId xmlns:p14="http://schemas.microsoft.com/office/powerpoint/2010/main" val="3390538609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E7D584-B2D9-47AC-964B-6D3C5CFE480A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1328D172-D3A7-4F21-AE18-86A638791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548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Self-organization and emergence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D61E0-2EE4-4203-B391-BEA4C10A63A5}"/>
              </a:ext>
            </a:extLst>
          </p:cNvPr>
          <p:cNvSpPr txBox="1"/>
          <p:nvPr/>
        </p:nvSpPr>
        <p:spPr>
          <a:xfrm>
            <a:off x="435039" y="855161"/>
            <a:ext cx="1101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natural complex systems with the properties of feedback, scale-free distributions (fractals, power-laws), and connectivity (networks), self-organize to higher levels of organization/complexity in absence of any guiding hand or designated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D61E0-2EE4-4203-B391-BEA4C10A63A5}"/>
              </a:ext>
            </a:extLst>
          </p:cNvPr>
          <p:cNvSpPr txBox="1"/>
          <p:nvPr/>
        </p:nvSpPr>
        <p:spPr>
          <a:xfrm>
            <a:off x="492369" y="1778068"/>
            <a:ext cx="1101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this process, higher-level patterns, properties, or functions emerge that transcend those of lower levels; examples include the behavior of ant and termite colonies; the physical and chemical properties of water; sedimentary complexes such as carbonate tidal flats and river deltas; and human consciousness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B58FA-DE52-4E41-A8CA-D3574B1E8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5" t="56891" r="10127"/>
          <a:stretch/>
        </p:blipFill>
        <p:spPr>
          <a:xfrm>
            <a:off x="4408360" y="3197397"/>
            <a:ext cx="4529934" cy="3536157"/>
          </a:xfrm>
          <a:prstGeom prst="rect">
            <a:avLst/>
          </a:prstGeom>
        </p:spPr>
      </p:pic>
      <p:pic>
        <p:nvPicPr>
          <p:cNvPr id="2050" name="Picture 2" descr="https://upload.wikimedia.org/wikipedia/commons/thumb/7/73/Termite_Cathedral_DSC03570.jpg/1024px-Termite_Cathedral_DSC03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28" y="2862888"/>
            <a:ext cx="2899942" cy="38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3713" y="2847079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Termite colony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46B3C8-081F-4D38-A69B-B3AE808653E7}"/>
              </a:ext>
            </a:extLst>
          </p:cNvPr>
          <p:cNvGrpSpPr/>
          <p:nvPr/>
        </p:nvGrpSpPr>
        <p:grpSpPr>
          <a:xfrm>
            <a:off x="9136635" y="3145531"/>
            <a:ext cx="2653850" cy="3431354"/>
            <a:chOff x="9136635" y="3145531"/>
            <a:chExt cx="2653850" cy="34313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F2055D-5C8A-4C3D-9F00-6B268A9DE3E8}"/>
                </a:ext>
              </a:extLst>
            </p:cNvPr>
            <p:cNvSpPr txBox="1"/>
            <p:nvPr/>
          </p:nvSpPr>
          <p:spPr>
            <a:xfrm>
              <a:off x="9136635" y="3145531"/>
              <a:ext cx="26538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The emergence of artificial intelligence from advanced computer networks is another example, and currently a topic of some concern to some researchers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4EACF9-A8E6-44A5-9E62-C806BAE42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4" r="16667"/>
            <a:stretch/>
          </p:blipFill>
          <p:spPr>
            <a:xfrm>
              <a:off x="9540140" y="5136185"/>
              <a:ext cx="1910642" cy="144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6523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c/cd/Sand_dune_rippl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r="8459"/>
          <a:stretch/>
        </p:blipFill>
        <p:spPr bwMode="auto">
          <a:xfrm>
            <a:off x="328921" y="2342331"/>
            <a:ext cx="3999678" cy="35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065" y="2275728"/>
            <a:ext cx="4381268" cy="3691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799" y="963827"/>
            <a:ext cx="2648378" cy="5499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8E2D8-26F2-45FD-8187-B13F7E146F98}"/>
              </a:ext>
            </a:extLst>
          </p:cNvPr>
          <p:cNvSpPr txBox="1"/>
          <p:nvPr/>
        </p:nvSpPr>
        <p:spPr>
          <a:xfrm>
            <a:off x="328921" y="367887"/>
            <a:ext cx="7566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Examples of emergent structures in sedimentology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32D99-39DC-4E12-81D7-036AC503ACB7}"/>
              </a:ext>
            </a:extLst>
          </p:cNvPr>
          <p:cNvSpPr txBox="1"/>
          <p:nvPr/>
        </p:nvSpPr>
        <p:spPr>
          <a:xfrm>
            <a:off x="503092" y="1960938"/>
            <a:ext cx="13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Ripple 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A4760-396B-423F-B866-9EF51704291E}"/>
              </a:ext>
            </a:extLst>
          </p:cNvPr>
          <p:cNvSpPr txBox="1"/>
          <p:nvPr/>
        </p:nvSpPr>
        <p:spPr>
          <a:xfrm>
            <a:off x="4752747" y="1902882"/>
            <a:ext cx="26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Carbonate platform / reefs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7F0FA-16C2-4243-AA21-E498482C4CC0}"/>
              </a:ext>
            </a:extLst>
          </p:cNvPr>
          <p:cNvSpPr txBox="1"/>
          <p:nvPr/>
        </p:nvSpPr>
        <p:spPr>
          <a:xfrm>
            <a:off x="9236799" y="594495"/>
            <a:ext cx="199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Carbonate tidal flat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55DA1D-0964-414A-80B0-A05453992332}"/>
              </a:ext>
            </a:extLst>
          </p:cNvPr>
          <p:cNvCxnSpPr>
            <a:cxnSpLocks/>
          </p:cNvCxnSpPr>
          <p:nvPr/>
        </p:nvCxnSpPr>
        <p:spPr>
          <a:xfrm>
            <a:off x="6053353" y="5659824"/>
            <a:ext cx="277179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5FF85B4-F5A7-4292-BBCC-D1297A094A8D}"/>
              </a:ext>
            </a:extLst>
          </p:cNvPr>
          <p:cNvSpPr txBox="1"/>
          <p:nvPr/>
        </p:nvSpPr>
        <p:spPr>
          <a:xfrm>
            <a:off x="7851596" y="5290492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50 km</a:t>
            </a:r>
          </a:p>
        </p:txBody>
      </p:sp>
    </p:spTree>
    <p:extLst>
      <p:ext uri="{BB962C8B-B14F-4D97-AF65-F5344CB8AC3E}">
        <p14:creationId xmlns:p14="http://schemas.microsoft.com/office/powerpoint/2010/main" val="1293489041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19644E-0F20-4B58-9D7B-15726B162F26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0">
            <a:extLst>
              <a:ext uri="{FF2B5EF4-FFF2-40B4-BE49-F238E27FC236}">
                <a16:creationId xmlns:a16="http://schemas.microsoft.com/office/drawing/2014/main" id="{CE152EFD-B4B0-4D10-9EAA-1453212A4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5301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Self-organized criticality (SOC)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F53C6-1876-4C88-926A-119D53AD3FE3}"/>
              </a:ext>
            </a:extLst>
          </p:cNvPr>
          <p:cNvSpPr txBox="1"/>
          <p:nvPr/>
        </p:nvSpPr>
        <p:spPr>
          <a:xfrm>
            <a:off x="492369" y="1063871"/>
            <a:ext cx="1129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A concept put forth in 1987 by physicists Per </a:t>
            </a:r>
            <a:r>
              <a:rPr lang="en-US" dirty="0" err="1"/>
              <a:t>Bak</a:t>
            </a:r>
            <a:r>
              <a:rPr lang="en-US" dirty="0"/>
              <a:t>, Chao Tang, and Kurt </a:t>
            </a:r>
            <a:r>
              <a:rPr lang="en-US" dirty="0" err="1"/>
              <a:t>Wiesenfeld</a:t>
            </a:r>
            <a:r>
              <a:rPr lang="en-US" dirty="0"/>
              <a:t> which states that open dynamical complex systems naturally evolve towards non-equilibrium, resulting in a critical state prone to phase changes, and where minor disturbances can lead to catastrophic events (“the straw that broke the camel’s back”)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6AC94-30EA-4AB4-B10F-C32467C87F27}"/>
              </a:ext>
            </a:extLst>
          </p:cNvPr>
          <p:cNvSpPr txBox="1"/>
          <p:nvPr/>
        </p:nvSpPr>
        <p:spPr>
          <a:xfrm>
            <a:off x="492369" y="2260394"/>
            <a:ext cx="1129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Examples include avalanches, stock market crashes, solar flares, forest fires, and traffic jams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05D1E-A2EF-4D91-8EE5-3639526316D2}"/>
              </a:ext>
            </a:extLst>
          </p:cNvPr>
          <p:cNvSpPr txBox="1"/>
          <p:nvPr/>
        </p:nvSpPr>
        <p:spPr>
          <a:xfrm>
            <a:off x="492369" y="2928118"/>
            <a:ext cx="1129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SOC is a useful theory to explain many natural and social phenomena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52504D-9F0D-4514-9AC3-3F805BAD3834}"/>
              </a:ext>
            </a:extLst>
          </p:cNvPr>
          <p:cNvSpPr/>
          <p:nvPr/>
        </p:nvSpPr>
        <p:spPr>
          <a:xfrm>
            <a:off x="492369" y="3711959"/>
            <a:ext cx="6909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</a:rPr>
              <a:t>SOC remains a theory, as there remains no general agreement with regards to its mechanisms in abstract mathematical form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8044A0-F714-45F9-8501-139784FD3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3112784"/>
            <a:ext cx="4412241" cy="33091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0991B3-B428-4696-AB7C-DB51C9CF73AD}"/>
              </a:ext>
            </a:extLst>
          </p:cNvPr>
          <p:cNvSpPr/>
          <p:nvPr/>
        </p:nvSpPr>
        <p:spPr>
          <a:xfrm>
            <a:off x="492369" y="4837542"/>
            <a:ext cx="6909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</a:rPr>
              <a:t>Can the concept of SOC help predict the timing </a:t>
            </a:r>
            <a:r>
              <a:rPr lang="en-US">
                <a:solidFill>
                  <a:srgbClr val="222222"/>
                </a:solidFill>
              </a:rPr>
              <a:t>of geologic </a:t>
            </a:r>
            <a:r>
              <a:rPr lang="en-US" dirty="0">
                <a:solidFill>
                  <a:srgbClr val="222222"/>
                </a:solidFill>
              </a:rPr>
              <a:t>events such as major earthquakes, changes/flips in the Earth’s magnetic fields, or volcanic eruptions?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29366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DB5B13-DD7C-48D6-89A9-52C61D41B240}"/>
              </a:ext>
            </a:extLst>
          </p:cNvPr>
          <p:cNvSpPr txBox="1"/>
          <p:nvPr/>
        </p:nvSpPr>
        <p:spPr>
          <a:xfrm>
            <a:off x="492369" y="231311"/>
            <a:ext cx="711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Reductionism verses a Systems-based approach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ACAF0B-4DD0-4BF6-A1A9-F62BD238A98A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8B4E704-790F-42FD-91E8-75146DCDF6E7}"/>
              </a:ext>
            </a:extLst>
          </p:cNvPr>
          <p:cNvSpPr txBox="1"/>
          <p:nvPr/>
        </p:nvSpPr>
        <p:spPr>
          <a:xfrm>
            <a:off x="452401" y="969743"/>
            <a:ext cx="1886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Reductionism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F030D-EC2A-44DD-A7C7-6ADBD2E42068}"/>
              </a:ext>
            </a:extLst>
          </p:cNvPr>
          <p:cNvSpPr txBox="1"/>
          <p:nvPr/>
        </p:nvSpPr>
        <p:spPr>
          <a:xfrm>
            <a:off x="924841" y="1532781"/>
            <a:ext cx="364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traditional approach to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9E182-B8EE-42B9-9BBC-D20B567C3F47}"/>
              </a:ext>
            </a:extLst>
          </p:cNvPr>
          <p:cNvSpPr txBox="1"/>
          <p:nvPr/>
        </p:nvSpPr>
        <p:spPr>
          <a:xfrm>
            <a:off x="924841" y="2034264"/>
            <a:ext cx="2921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study of individual parts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A0EF1-9CC0-4EB2-A7C4-02999A8BAFD8}"/>
              </a:ext>
            </a:extLst>
          </p:cNvPr>
          <p:cNvSpPr txBox="1"/>
          <p:nvPr/>
        </p:nvSpPr>
        <p:spPr>
          <a:xfrm>
            <a:off x="924840" y="2536942"/>
            <a:ext cx="464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emphasis on simple, linear relationships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BC691-56B7-4DAD-8B21-180F4C41E2A0}"/>
              </a:ext>
            </a:extLst>
          </p:cNvPr>
          <p:cNvSpPr txBox="1"/>
          <p:nvPr/>
        </p:nvSpPr>
        <p:spPr>
          <a:xfrm>
            <a:off x="933983" y="3039620"/>
            <a:ext cx="5581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/>
              <a:t>observation	   hypothesis         experimentation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C821214-3764-40E9-9EAD-60BAE546A78A}"/>
              </a:ext>
            </a:extLst>
          </p:cNvPr>
          <p:cNvSpPr/>
          <p:nvPr/>
        </p:nvSpPr>
        <p:spPr>
          <a:xfrm>
            <a:off x="2586473" y="3156792"/>
            <a:ext cx="320040" cy="17894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87DB4A-80F8-46E1-941D-C95D79E2D5B9}"/>
              </a:ext>
            </a:extLst>
          </p:cNvPr>
          <p:cNvSpPr/>
          <p:nvPr/>
        </p:nvSpPr>
        <p:spPr>
          <a:xfrm>
            <a:off x="4238963" y="3153787"/>
            <a:ext cx="320040" cy="17894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AA09F3-69EF-4C98-8152-386EF7D41014}"/>
              </a:ext>
            </a:extLst>
          </p:cNvPr>
          <p:cNvGrpSpPr/>
          <p:nvPr/>
        </p:nvGrpSpPr>
        <p:grpSpPr>
          <a:xfrm>
            <a:off x="454193" y="3611923"/>
            <a:ext cx="11283614" cy="2833603"/>
            <a:chOff x="454193" y="3611923"/>
            <a:chExt cx="11283614" cy="28336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8330A7-023A-4CF8-9AEF-97C8D99E3D77}"/>
                </a:ext>
              </a:extLst>
            </p:cNvPr>
            <p:cNvSpPr txBox="1"/>
            <p:nvPr/>
          </p:nvSpPr>
          <p:spPr>
            <a:xfrm>
              <a:off x="454193" y="3611923"/>
              <a:ext cx="1913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/>
                <a:t>System-based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BC5CAB-DAB7-48F2-A480-B3EBF4EF9AEE}"/>
                </a:ext>
              </a:extLst>
            </p:cNvPr>
            <p:cNvSpPr txBox="1"/>
            <p:nvPr/>
          </p:nvSpPr>
          <p:spPr>
            <a:xfrm>
              <a:off x="926633" y="4102224"/>
              <a:ext cx="61807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000" dirty="0"/>
                <a:t>holistic approach emphasizing an analysis of the interconnected whole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BED969-F416-4A4F-99C8-2CE8685C7406}"/>
                </a:ext>
              </a:extLst>
            </p:cNvPr>
            <p:cNvSpPr txBox="1"/>
            <p:nvPr/>
          </p:nvSpPr>
          <p:spPr>
            <a:xfrm>
              <a:off x="926633" y="4811527"/>
              <a:ext cx="5735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000" dirty="0"/>
                <a:t>Complements (not opposes) a reductionist method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20BF1E-451A-40EE-956B-E1B9456D9D4A}"/>
                </a:ext>
              </a:extLst>
            </p:cNvPr>
            <p:cNvSpPr txBox="1"/>
            <p:nvPr/>
          </p:nvSpPr>
          <p:spPr>
            <a:xfrm>
              <a:off x="926632" y="5314205"/>
              <a:ext cx="53877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000" dirty="0"/>
                <a:t>emphasis on complex, </a:t>
              </a:r>
              <a:r>
                <a:rPr lang="en-US" sz="2000" b="1" dirty="0"/>
                <a:t>non-linear</a:t>
              </a:r>
              <a:r>
                <a:rPr lang="en-US" sz="2000" dirty="0"/>
                <a:t> relationships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3CC17B-56B1-4565-A819-201DA5E75E04}"/>
                </a:ext>
              </a:extLst>
            </p:cNvPr>
            <p:cNvSpPr txBox="1"/>
            <p:nvPr/>
          </p:nvSpPr>
          <p:spPr>
            <a:xfrm>
              <a:off x="935775" y="5816883"/>
              <a:ext cx="60204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000" dirty="0"/>
                <a:t>observation	   hypothesis         computer simulation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D571155D-94BB-41D8-9A88-64868B9C6B78}"/>
                </a:ext>
              </a:extLst>
            </p:cNvPr>
            <p:cNvSpPr/>
            <p:nvPr/>
          </p:nvSpPr>
          <p:spPr>
            <a:xfrm>
              <a:off x="2588265" y="5934055"/>
              <a:ext cx="320040" cy="17894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F62BA881-B06F-4ECC-BE3A-09919CB29495}"/>
                </a:ext>
              </a:extLst>
            </p:cNvPr>
            <p:cNvSpPr/>
            <p:nvPr/>
          </p:nvSpPr>
          <p:spPr>
            <a:xfrm>
              <a:off x="4240755" y="5931050"/>
              <a:ext cx="320040" cy="17894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s://manoftheword.files.wordpress.com/2014/01/interconnection.jpg">
              <a:extLst>
                <a:ext uri="{FF2B5EF4-FFF2-40B4-BE49-F238E27FC236}">
                  <a16:creationId xmlns:a16="http://schemas.microsoft.com/office/drawing/2014/main" id="{E6091B9E-3D5C-4141-83AD-B61FB7272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809" y="3705527"/>
              <a:ext cx="4383998" cy="273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05341B9-0806-4F8F-A591-8CD035A6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549" y="926967"/>
            <a:ext cx="2921313" cy="2011848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B7297A53-884B-4EE3-BB84-708828C64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89" y="954123"/>
            <a:ext cx="3320999" cy="18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3172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23523E-60B8-4CA2-ACA6-B3204F4B95B7}"/>
              </a:ext>
            </a:extLst>
          </p:cNvPr>
          <p:cNvSpPr txBox="1"/>
          <p:nvPr/>
        </p:nvSpPr>
        <p:spPr>
          <a:xfrm>
            <a:off x="595571" y="581882"/>
            <a:ext cx="8244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At this point you may be thinking that this is all very interesting…</a:t>
            </a:r>
          </a:p>
          <a:p>
            <a:pPr algn="ctr"/>
            <a:r>
              <a:rPr lang="en-US" sz="2400" dirty="0"/>
              <a:t>but…</a:t>
            </a:r>
          </a:p>
          <a:p>
            <a:pPr algn="ctr"/>
            <a:r>
              <a:rPr lang="en-US" sz="2400" b="1" dirty="0"/>
              <a:t>How does this relate to geoscience</a:t>
            </a:r>
            <a:r>
              <a:rPr lang="en-US" sz="24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0AD7A0-963D-46FA-BB92-C0A2B5522688}"/>
              </a:ext>
            </a:extLst>
          </p:cNvPr>
          <p:cNvSpPr txBox="1"/>
          <p:nvPr/>
        </p:nvSpPr>
        <p:spPr>
          <a:xfrm>
            <a:off x="788258" y="1986666"/>
            <a:ext cx="788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one, thinking of the Earth and its many interconnected parts as a complex dynamic system provides new insights to old problems and existing theories; applying the tools of complexity science to geoscience may lead to the next big breakthroughs in understanding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DA57E-415A-4111-90A2-F924DA1F7E22}"/>
              </a:ext>
            </a:extLst>
          </p:cNvPr>
          <p:cNvSpPr txBox="1"/>
          <p:nvPr/>
        </p:nvSpPr>
        <p:spPr>
          <a:xfrm>
            <a:off x="788258" y="3795092"/>
            <a:ext cx="1028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Again, this is not meant to replace the tried-and-true reductionist method, but to augment 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16B05-18A1-4CD5-BD9D-25D27094ACC5}"/>
              </a:ext>
            </a:extLst>
          </p:cNvPr>
          <p:cNvSpPr txBox="1"/>
          <p:nvPr/>
        </p:nvSpPr>
        <p:spPr>
          <a:xfrm>
            <a:off x="788258" y="4801053"/>
            <a:ext cx="1061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-- Let’s look at some possible applications to geologic and geophysical problems --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430D6-0AA6-4D53-8B62-78EF151E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71" y="386241"/>
            <a:ext cx="2756354" cy="275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508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366355" y="1356637"/>
            <a:ext cx="8099846" cy="414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25000"/>
              </a:lnSpc>
              <a:buFontTx/>
              <a:buChar char="•"/>
            </a:pPr>
            <a:r>
              <a:rPr lang="en-US" altLang="en-US" sz="2000" dirty="0"/>
              <a:t>  </a:t>
            </a:r>
            <a:r>
              <a:rPr lang="en-US" altLang="en-US" sz="2000" b="1" dirty="0"/>
              <a:t>Improved geologic and geophysical models </a:t>
            </a:r>
            <a:endParaRPr lang="en-US" altLang="en-US" b="1" dirty="0"/>
          </a:p>
          <a:p>
            <a:pPr lvl="1">
              <a:lnSpc>
                <a:spcPct val="125000"/>
              </a:lnSpc>
              <a:buSzPct val="80000"/>
              <a:buFontTx/>
              <a:buChar char="•"/>
            </a:pPr>
            <a:r>
              <a:rPr lang="en-US" altLang="en-US" dirty="0"/>
              <a:t>  vertical and horizontal distribution of depositional </a:t>
            </a:r>
            <a:r>
              <a:rPr lang="en-US" altLang="en-US" dirty="0" err="1"/>
              <a:t>facies</a:t>
            </a:r>
            <a:endParaRPr lang="en-US" altLang="en-US" dirty="0"/>
          </a:p>
          <a:p>
            <a:pPr lvl="1">
              <a:lnSpc>
                <a:spcPct val="125000"/>
              </a:lnSpc>
              <a:buSzPct val="80000"/>
              <a:buFontTx/>
              <a:buChar char="•"/>
            </a:pPr>
            <a:r>
              <a:rPr lang="en-US" altLang="en-US" dirty="0"/>
              <a:t>  porosity distribution and subsurface movement of fluids</a:t>
            </a:r>
          </a:p>
          <a:p>
            <a:pPr lvl="1">
              <a:lnSpc>
                <a:spcPct val="125000"/>
              </a:lnSpc>
              <a:buSzPct val="80000"/>
              <a:buFontTx/>
              <a:buChar char="•"/>
            </a:pPr>
            <a:r>
              <a:rPr lang="en-US" altLang="en-US" dirty="0"/>
              <a:t>  seismic imaging (trap presence &amp; configuration</a:t>
            </a:r>
            <a:r>
              <a:rPr lang="en-US" altLang="en-US" sz="2000" dirty="0"/>
              <a:t>)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  </a:t>
            </a:r>
            <a:r>
              <a:rPr lang="en-US" altLang="en-US" sz="2000" b="1" dirty="0"/>
              <a:t>More efficient organization of companies 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  </a:t>
            </a:r>
            <a:r>
              <a:rPr lang="en-US" altLang="en-US" sz="2000" b="1" dirty="0"/>
              <a:t>Better price forecasting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altLang="en-US" sz="2000" dirty="0"/>
              <a:t>  </a:t>
            </a:r>
            <a:r>
              <a:rPr lang="en-US" altLang="en-US" sz="2000" b="1" dirty="0"/>
              <a:t>Understanding change: fossil record as a guide to business and economy</a:t>
            </a:r>
            <a:endParaRPr lang="en-US" altLang="en-US" b="1" dirty="0"/>
          </a:p>
          <a:p>
            <a:pPr lvl="1">
              <a:lnSpc>
                <a:spcPct val="125000"/>
              </a:lnSpc>
              <a:buSzPct val="80000"/>
              <a:buFontTx/>
              <a:buChar char="•"/>
            </a:pPr>
            <a:r>
              <a:rPr lang="en-US" altLang="en-US" dirty="0"/>
              <a:t>  industrial age to information age</a:t>
            </a:r>
          </a:p>
          <a:p>
            <a:pPr lvl="1">
              <a:lnSpc>
                <a:spcPct val="125000"/>
              </a:lnSpc>
              <a:buSzPct val="80000"/>
              <a:buFontTx/>
              <a:buChar char="•"/>
            </a:pPr>
            <a:r>
              <a:rPr lang="en-US" altLang="en-US" dirty="0"/>
              <a:t>  global economy based on renewable energy sources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B60CC7-6942-43AC-BFBD-35A7E506D83C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0">
            <a:extLst>
              <a:ext uri="{FF2B5EF4-FFF2-40B4-BE49-F238E27FC236}">
                <a16:creationId xmlns:a16="http://schemas.microsoft.com/office/drawing/2014/main" id="{6FAD1671-94E6-48F6-8E28-44A743C32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10320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Some possible applications of complexity theory to geoscience &amp; business</a:t>
            </a:r>
            <a:endParaRPr kumimoji="0" lang="en-US" altLang="en-US" sz="24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82DC85-7A59-459B-AA46-0041EB4F7C76}"/>
              </a:ext>
            </a:extLst>
          </p:cNvPr>
          <p:cNvSpPr/>
          <p:nvPr/>
        </p:nvSpPr>
        <p:spPr>
          <a:xfrm>
            <a:off x="1248229" y="1319576"/>
            <a:ext cx="6429828" cy="17429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161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9" name="Group 9"/>
          <p:cNvGrpSpPr>
            <a:grpSpLocks/>
          </p:cNvGrpSpPr>
          <p:nvPr/>
        </p:nvGrpSpPr>
        <p:grpSpPr bwMode="auto">
          <a:xfrm>
            <a:off x="948915" y="615340"/>
            <a:ext cx="8443734" cy="6144424"/>
            <a:chOff x="760" y="672"/>
            <a:chExt cx="4320" cy="3391"/>
          </a:xfrm>
        </p:grpSpPr>
        <p:pic>
          <p:nvPicPr>
            <p:cNvPr id="51203" name="Picture 3" descr="A:\Bahamas_outstandin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672"/>
              <a:ext cx="4320" cy="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 rot="-575704">
              <a:off x="3897" y="865"/>
              <a:ext cx="7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 dirty="0">
                  <a:solidFill>
                    <a:schemeClr val="bg1"/>
                  </a:solidFill>
                </a:rPr>
                <a:t>Florida</a:t>
              </a:r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 rot="-575704">
              <a:off x="825" y="1289"/>
              <a:ext cx="7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 dirty="0"/>
                <a:t>Cuba</a:t>
              </a:r>
            </a:p>
          </p:txBody>
        </p:sp>
      </p:grp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702729" y="125955"/>
            <a:ext cx="5393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Bahamian Carbonate Platform (Holocene)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1892918" y="6118690"/>
            <a:ext cx="14470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(photo from NASA)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1473D0-B6CB-4BCB-BC5B-2BBA59EFCBFC}"/>
              </a:ext>
            </a:extLst>
          </p:cNvPr>
          <p:cNvGrpSpPr/>
          <p:nvPr/>
        </p:nvGrpSpPr>
        <p:grpSpPr>
          <a:xfrm>
            <a:off x="7102438" y="3805729"/>
            <a:ext cx="4737100" cy="2781300"/>
            <a:chOff x="7014725" y="3820627"/>
            <a:chExt cx="4737100" cy="2781300"/>
          </a:xfrm>
        </p:grpSpPr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7014725" y="3820627"/>
              <a:ext cx="4737100" cy="27813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212" name="Picture 12" descr="C:\WINNT\Profiles\waitel\Desktop\Bah_Apu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110" y="4061927"/>
              <a:ext cx="4570413" cy="223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15" name="Rectangle 15"/>
            <p:cNvSpPr>
              <a:spLocks noChangeArrowheads="1"/>
            </p:cNvSpPr>
            <p:nvPr/>
          </p:nvSpPr>
          <p:spPr bwMode="auto">
            <a:xfrm>
              <a:off x="7123159" y="4087326"/>
              <a:ext cx="4489450" cy="21653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6" name="Rectangle 16"/>
            <p:cNvSpPr>
              <a:spLocks noChangeArrowheads="1"/>
            </p:cNvSpPr>
            <p:nvPr/>
          </p:nvSpPr>
          <p:spPr bwMode="auto">
            <a:xfrm>
              <a:off x="7440659" y="4227026"/>
              <a:ext cx="749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7442730" y="4131777"/>
              <a:ext cx="740394" cy="37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 dirty="0"/>
                <a:t>Apulian</a:t>
              </a:r>
            </a:p>
            <a:p>
              <a:pPr algn="ctr">
                <a:lnSpc>
                  <a:spcPct val="75000"/>
                </a:lnSpc>
              </a:pPr>
              <a:r>
                <a:rPr lang="en-US" altLang="en-US" sz="1200" b="1" dirty="0"/>
                <a:t>Platform</a:t>
              </a:r>
            </a:p>
          </p:txBody>
        </p:sp>
        <p:sp>
          <p:nvSpPr>
            <p:cNvPr id="51217" name="Rectangle 17"/>
            <p:cNvSpPr>
              <a:spLocks noChangeArrowheads="1"/>
            </p:cNvSpPr>
            <p:nvPr/>
          </p:nvSpPr>
          <p:spPr bwMode="auto">
            <a:xfrm>
              <a:off x="8209009" y="4246076"/>
              <a:ext cx="508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8" name="Text Box 18"/>
            <p:cNvSpPr txBox="1">
              <a:spLocks noChangeArrowheads="1"/>
            </p:cNvSpPr>
            <p:nvPr/>
          </p:nvSpPr>
          <p:spPr bwMode="auto">
            <a:xfrm>
              <a:off x="8167764" y="4163527"/>
              <a:ext cx="617477" cy="37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 dirty="0"/>
                <a:t>Molise</a:t>
              </a:r>
            </a:p>
            <a:p>
              <a:pPr algn="ctr">
                <a:lnSpc>
                  <a:spcPct val="75000"/>
                </a:lnSpc>
              </a:pPr>
              <a:r>
                <a:rPr lang="en-US" altLang="en-US" sz="1200" b="1" dirty="0"/>
                <a:t>Basin</a:t>
              </a:r>
            </a:p>
          </p:txBody>
        </p:sp>
        <p:sp>
          <p:nvSpPr>
            <p:cNvPr id="51220" name="Rectangle 20"/>
            <p:cNvSpPr>
              <a:spLocks noChangeArrowheads="1"/>
            </p:cNvSpPr>
            <p:nvPr/>
          </p:nvSpPr>
          <p:spPr bwMode="auto">
            <a:xfrm>
              <a:off x="8774159" y="4252426"/>
              <a:ext cx="74295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1" name="Rectangle 21"/>
            <p:cNvSpPr>
              <a:spLocks noChangeArrowheads="1"/>
            </p:cNvSpPr>
            <p:nvPr/>
          </p:nvSpPr>
          <p:spPr bwMode="auto">
            <a:xfrm>
              <a:off x="9675859" y="4207976"/>
              <a:ext cx="74295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8846079" y="4131777"/>
              <a:ext cx="740395" cy="37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Abruzzi</a:t>
              </a:r>
            </a:p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Platform</a:t>
              </a:r>
            </a:p>
          </p:txBody>
        </p:sp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9577986" y="4136540"/>
              <a:ext cx="851388" cy="407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n-US" sz="1200" b="1"/>
                <a:t>Lagonegro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200" b="1"/>
                <a:t>Basin</a:t>
              </a:r>
            </a:p>
          </p:txBody>
        </p:sp>
        <p:sp>
          <p:nvSpPr>
            <p:cNvPr id="51223" name="Rectangle 23"/>
            <p:cNvSpPr>
              <a:spLocks noChangeArrowheads="1"/>
            </p:cNvSpPr>
            <p:nvPr/>
          </p:nvSpPr>
          <p:spPr bwMode="auto">
            <a:xfrm>
              <a:off x="10507709" y="4265126"/>
              <a:ext cx="787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4" name="Text Box 24"/>
            <p:cNvSpPr txBox="1">
              <a:spLocks noChangeArrowheads="1"/>
            </p:cNvSpPr>
            <p:nvPr/>
          </p:nvSpPr>
          <p:spPr bwMode="auto">
            <a:xfrm>
              <a:off x="10554229" y="4138127"/>
              <a:ext cx="740395" cy="37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Lucania</a:t>
              </a:r>
            </a:p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Platform</a:t>
              </a:r>
            </a:p>
          </p:txBody>
        </p:sp>
        <p:sp>
          <p:nvSpPr>
            <p:cNvPr id="51225" name="Rectangle 25"/>
            <p:cNvSpPr>
              <a:spLocks noChangeArrowheads="1"/>
            </p:cNvSpPr>
            <p:nvPr/>
          </p:nvSpPr>
          <p:spPr bwMode="auto">
            <a:xfrm>
              <a:off x="7472409" y="5293826"/>
              <a:ext cx="749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Text Box 27"/>
            <p:cNvSpPr txBox="1">
              <a:spLocks noChangeArrowheads="1"/>
            </p:cNvSpPr>
            <p:nvPr/>
          </p:nvSpPr>
          <p:spPr bwMode="auto">
            <a:xfrm>
              <a:off x="7477941" y="5249376"/>
              <a:ext cx="628698" cy="236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 dirty="0"/>
                <a:t>Florida</a:t>
              </a:r>
            </a:p>
          </p:txBody>
        </p:sp>
        <p:sp>
          <p:nvSpPr>
            <p:cNvPr id="51229" name="Line 29"/>
            <p:cNvSpPr>
              <a:spLocks noChangeShapeType="1"/>
            </p:cNvSpPr>
            <p:nvPr/>
          </p:nvSpPr>
          <p:spPr bwMode="auto">
            <a:xfrm>
              <a:off x="7135859" y="5166826"/>
              <a:ext cx="44577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0" name="Rectangle 30"/>
            <p:cNvSpPr>
              <a:spLocks noChangeArrowheads="1"/>
            </p:cNvSpPr>
            <p:nvPr/>
          </p:nvSpPr>
          <p:spPr bwMode="auto">
            <a:xfrm>
              <a:off x="8183609" y="5312876"/>
              <a:ext cx="749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1" name="Text Box 31"/>
            <p:cNvSpPr txBox="1">
              <a:spLocks noChangeArrowheads="1"/>
            </p:cNvSpPr>
            <p:nvPr/>
          </p:nvSpPr>
          <p:spPr bwMode="auto">
            <a:xfrm>
              <a:off x="8284391" y="5274777"/>
              <a:ext cx="628698" cy="37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 dirty="0"/>
                <a:t>Florida</a:t>
              </a:r>
            </a:p>
            <a:p>
              <a:pPr algn="ctr">
                <a:lnSpc>
                  <a:spcPct val="75000"/>
                </a:lnSpc>
              </a:pPr>
              <a:r>
                <a:rPr lang="en-US" altLang="en-US" sz="1200" b="1" dirty="0"/>
                <a:t>Straits</a:t>
              </a:r>
            </a:p>
          </p:txBody>
        </p:sp>
        <p:sp>
          <p:nvSpPr>
            <p:cNvPr id="51232" name="Rectangle 32"/>
            <p:cNvSpPr>
              <a:spLocks noChangeArrowheads="1"/>
            </p:cNvSpPr>
            <p:nvPr/>
          </p:nvSpPr>
          <p:spPr bwMode="auto">
            <a:xfrm>
              <a:off x="9961609" y="5338276"/>
              <a:ext cx="533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3" name="Rectangle 33"/>
            <p:cNvSpPr>
              <a:spLocks noChangeArrowheads="1"/>
            </p:cNvSpPr>
            <p:nvPr/>
          </p:nvSpPr>
          <p:spPr bwMode="auto">
            <a:xfrm>
              <a:off x="9180559" y="5306526"/>
              <a:ext cx="749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4" name="Text Box 34"/>
            <p:cNvSpPr txBox="1">
              <a:spLocks noChangeArrowheads="1"/>
            </p:cNvSpPr>
            <p:nvPr/>
          </p:nvSpPr>
          <p:spPr bwMode="auto">
            <a:xfrm>
              <a:off x="9147705" y="5211277"/>
              <a:ext cx="740394" cy="37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Andros</a:t>
              </a:r>
            </a:p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Platform</a:t>
              </a:r>
            </a:p>
          </p:txBody>
        </p:sp>
        <p:sp>
          <p:nvSpPr>
            <p:cNvPr id="51235" name="Text Box 35"/>
            <p:cNvSpPr txBox="1">
              <a:spLocks noChangeArrowheads="1"/>
            </p:cNvSpPr>
            <p:nvPr/>
          </p:nvSpPr>
          <p:spPr bwMode="auto">
            <a:xfrm>
              <a:off x="10028156" y="5350977"/>
              <a:ext cx="486030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000" b="1"/>
                <a:t>TOTO</a:t>
              </a:r>
            </a:p>
          </p:txBody>
        </p:sp>
        <p:sp>
          <p:nvSpPr>
            <p:cNvPr id="51236" name="Rectangle 36"/>
            <p:cNvSpPr>
              <a:spLocks noChangeArrowheads="1"/>
            </p:cNvSpPr>
            <p:nvPr/>
          </p:nvSpPr>
          <p:spPr bwMode="auto">
            <a:xfrm>
              <a:off x="10475959" y="5312876"/>
              <a:ext cx="81915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7" name="Text Box 37"/>
            <p:cNvSpPr txBox="1">
              <a:spLocks noChangeArrowheads="1"/>
            </p:cNvSpPr>
            <p:nvPr/>
          </p:nvSpPr>
          <p:spPr bwMode="auto">
            <a:xfrm>
              <a:off x="10518276" y="5236677"/>
              <a:ext cx="867865" cy="37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Exuma-Cat</a:t>
              </a:r>
            </a:p>
            <a:p>
              <a:pPr algn="ctr">
                <a:lnSpc>
                  <a:spcPct val="75000"/>
                </a:lnSpc>
              </a:pPr>
              <a:r>
                <a:rPr lang="en-US" altLang="en-US" sz="1200" b="1"/>
                <a:t>Platforms</a:t>
              </a:r>
            </a:p>
          </p:txBody>
        </p:sp>
        <p:sp>
          <p:nvSpPr>
            <p:cNvPr id="51238" name="Text Box 38"/>
            <p:cNvSpPr txBox="1">
              <a:spLocks noChangeArrowheads="1"/>
            </p:cNvSpPr>
            <p:nvPr/>
          </p:nvSpPr>
          <p:spPr bwMode="auto">
            <a:xfrm>
              <a:off x="8359445" y="4862026"/>
              <a:ext cx="2323265" cy="28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600" b="1" dirty="0">
                  <a:solidFill>
                    <a:srgbClr val="CC0000"/>
                  </a:solidFill>
                </a:rPr>
                <a:t>Mesozoic Platforms, Italy</a:t>
              </a:r>
            </a:p>
          </p:txBody>
        </p:sp>
        <p:sp>
          <p:nvSpPr>
            <p:cNvPr id="51239" name="Rectangle 39"/>
            <p:cNvSpPr>
              <a:spLocks noChangeArrowheads="1"/>
            </p:cNvSpPr>
            <p:nvPr/>
          </p:nvSpPr>
          <p:spPr bwMode="auto">
            <a:xfrm>
              <a:off x="8107409" y="5922476"/>
              <a:ext cx="2787650" cy="298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Text Box 40"/>
            <p:cNvSpPr txBox="1">
              <a:spLocks noChangeArrowheads="1"/>
            </p:cNvSpPr>
            <p:nvPr/>
          </p:nvSpPr>
          <p:spPr bwMode="auto">
            <a:xfrm>
              <a:off x="7755668" y="5998676"/>
              <a:ext cx="3870547" cy="28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en-US" sz="1600" b="1" dirty="0">
                  <a:solidFill>
                    <a:srgbClr val="CC0000"/>
                  </a:solidFill>
                </a:rPr>
                <a:t>Florida-Bahama Platforms (Meso-Cenozoic)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049592-2058-45C9-B876-BFB2CD68D9F1}"/>
              </a:ext>
            </a:extLst>
          </p:cNvPr>
          <p:cNvSpPr txBox="1"/>
          <p:nvPr/>
        </p:nvSpPr>
        <p:spPr>
          <a:xfrm>
            <a:off x="6198577" y="677008"/>
            <a:ext cx="1169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North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58ECCF9-DEC1-44FE-95B8-0442C7615471}"/>
              </a:ext>
            </a:extLst>
          </p:cNvPr>
          <p:cNvSpPr/>
          <p:nvPr/>
        </p:nvSpPr>
        <p:spPr>
          <a:xfrm rot="20434503" flipV="1">
            <a:off x="6700587" y="694998"/>
            <a:ext cx="286146" cy="11300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FCB51-31AF-4AE2-81E6-82DAF5EA7AC9}"/>
              </a:ext>
            </a:extLst>
          </p:cNvPr>
          <p:cNvSpPr txBox="1"/>
          <p:nvPr/>
        </p:nvSpPr>
        <p:spPr>
          <a:xfrm>
            <a:off x="9608474" y="2514189"/>
            <a:ext cx="23059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/>
              <a:t>Self-similarity of</a:t>
            </a:r>
          </a:p>
          <a:p>
            <a:r>
              <a:rPr lang="en-US" sz="2000" i="1" dirty="0"/>
              <a:t>carbonate platforms</a:t>
            </a:r>
          </a:p>
        </p:txBody>
      </p:sp>
    </p:spTree>
    <p:extLst>
      <p:ext uri="{BB962C8B-B14F-4D97-AF65-F5344CB8AC3E}">
        <p14:creationId xmlns:p14="http://schemas.microsoft.com/office/powerpoint/2010/main" val="2937352937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:\andros_facies.tif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1707" b="7970"/>
          <a:stretch>
            <a:fillRect/>
          </a:stretch>
        </p:blipFill>
        <p:spPr bwMode="auto">
          <a:xfrm>
            <a:off x="157353" y="146304"/>
            <a:ext cx="4552950" cy="65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A:\Florida_Baham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27335" b="13333"/>
          <a:stretch>
            <a:fillRect/>
          </a:stretch>
        </p:blipFill>
        <p:spPr bwMode="auto">
          <a:xfrm>
            <a:off x="5037328" y="292354"/>
            <a:ext cx="39243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5018278" y="279654"/>
            <a:ext cx="3949700" cy="34163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7501128" y="2064004"/>
            <a:ext cx="742950" cy="126365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231" name="Picture 7" descr="A:\andros_xsec.tif"/>
          <p:cNvPicPr>
            <a:picLocks noChangeAspect="1" noChangeArrowheads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t="10458" r="1729" b="5122"/>
          <a:stretch>
            <a:fillRect/>
          </a:stretch>
        </p:blipFill>
        <p:spPr bwMode="auto">
          <a:xfrm>
            <a:off x="4810316" y="4143630"/>
            <a:ext cx="4354512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89" name="Freeform 65"/>
          <p:cNvSpPr>
            <a:spLocks/>
          </p:cNvSpPr>
          <p:nvPr/>
        </p:nvSpPr>
        <p:spPr bwMode="auto">
          <a:xfrm>
            <a:off x="3105342" y="1713168"/>
            <a:ext cx="638175" cy="642937"/>
          </a:xfrm>
          <a:custGeom>
            <a:avLst/>
            <a:gdLst>
              <a:gd name="T0" fmla="*/ 219 w 402"/>
              <a:gd name="T1" fmla="*/ 3 h 405"/>
              <a:gd name="T2" fmla="*/ 153 w 402"/>
              <a:gd name="T3" fmla="*/ 15 h 405"/>
              <a:gd name="T4" fmla="*/ 126 w 402"/>
              <a:gd name="T5" fmla="*/ 36 h 405"/>
              <a:gd name="T6" fmla="*/ 72 w 402"/>
              <a:gd name="T7" fmla="*/ 78 h 405"/>
              <a:gd name="T8" fmla="*/ 45 w 402"/>
              <a:gd name="T9" fmla="*/ 126 h 405"/>
              <a:gd name="T10" fmla="*/ 15 w 402"/>
              <a:gd name="T11" fmla="*/ 177 h 405"/>
              <a:gd name="T12" fmla="*/ 6 w 402"/>
              <a:gd name="T13" fmla="*/ 207 h 405"/>
              <a:gd name="T14" fmla="*/ 0 w 402"/>
              <a:gd name="T15" fmla="*/ 234 h 405"/>
              <a:gd name="T16" fmla="*/ 48 w 402"/>
              <a:gd name="T17" fmla="*/ 204 h 405"/>
              <a:gd name="T18" fmla="*/ 138 w 402"/>
              <a:gd name="T19" fmla="*/ 129 h 405"/>
              <a:gd name="T20" fmla="*/ 210 w 402"/>
              <a:gd name="T21" fmla="*/ 105 h 405"/>
              <a:gd name="T22" fmla="*/ 249 w 402"/>
              <a:gd name="T23" fmla="*/ 105 h 405"/>
              <a:gd name="T24" fmla="*/ 270 w 402"/>
              <a:gd name="T25" fmla="*/ 138 h 405"/>
              <a:gd name="T26" fmla="*/ 255 w 402"/>
              <a:gd name="T27" fmla="*/ 177 h 405"/>
              <a:gd name="T28" fmla="*/ 216 w 402"/>
              <a:gd name="T29" fmla="*/ 201 h 405"/>
              <a:gd name="T30" fmla="*/ 204 w 402"/>
              <a:gd name="T31" fmla="*/ 237 h 405"/>
              <a:gd name="T32" fmla="*/ 195 w 402"/>
              <a:gd name="T33" fmla="*/ 267 h 405"/>
              <a:gd name="T34" fmla="*/ 180 w 402"/>
              <a:gd name="T35" fmla="*/ 291 h 405"/>
              <a:gd name="T36" fmla="*/ 147 w 402"/>
              <a:gd name="T37" fmla="*/ 324 h 405"/>
              <a:gd name="T38" fmla="*/ 78 w 402"/>
              <a:gd name="T39" fmla="*/ 339 h 405"/>
              <a:gd name="T40" fmla="*/ 105 w 402"/>
              <a:gd name="T41" fmla="*/ 405 h 405"/>
              <a:gd name="T42" fmla="*/ 183 w 402"/>
              <a:gd name="T43" fmla="*/ 354 h 405"/>
              <a:gd name="T44" fmla="*/ 201 w 402"/>
              <a:gd name="T45" fmla="*/ 306 h 405"/>
              <a:gd name="T46" fmla="*/ 237 w 402"/>
              <a:gd name="T47" fmla="*/ 228 h 405"/>
              <a:gd name="T48" fmla="*/ 261 w 402"/>
              <a:gd name="T49" fmla="*/ 204 h 405"/>
              <a:gd name="T50" fmla="*/ 327 w 402"/>
              <a:gd name="T51" fmla="*/ 192 h 405"/>
              <a:gd name="T52" fmla="*/ 375 w 402"/>
              <a:gd name="T53" fmla="*/ 159 h 405"/>
              <a:gd name="T54" fmla="*/ 402 w 402"/>
              <a:gd name="T55" fmla="*/ 129 h 405"/>
              <a:gd name="T56" fmla="*/ 381 w 402"/>
              <a:gd name="T57" fmla="*/ 117 h 405"/>
              <a:gd name="T58" fmla="*/ 354 w 402"/>
              <a:gd name="T59" fmla="*/ 138 h 405"/>
              <a:gd name="T60" fmla="*/ 315 w 402"/>
              <a:gd name="T61" fmla="*/ 132 h 405"/>
              <a:gd name="T62" fmla="*/ 300 w 402"/>
              <a:gd name="T63" fmla="*/ 102 h 405"/>
              <a:gd name="T64" fmla="*/ 294 w 402"/>
              <a:gd name="T65" fmla="*/ 69 h 405"/>
              <a:gd name="T66" fmla="*/ 297 w 402"/>
              <a:gd name="T67" fmla="*/ 39 h 405"/>
              <a:gd name="T68" fmla="*/ 279 w 402"/>
              <a:gd name="T69" fmla="*/ 9 h 405"/>
              <a:gd name="T70" fmla="*/ 240 w 402"/>
              <a:gd name="T71" fmla="*/ 0 h 405"/>
              <a:gd name="T72" fmla="*/ 186 w 402"/>
              <a:gd name="T73" fmla="*/ 1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02" h="405">
                <a:moveTo>
                  <a:pt x="219" y="3"/>
                </a:moveTo>
                <a:lnTo>
                  <a:pt x="153" y="15"/>
                </a:lnTo>
                <a:lnTo>
                  <a:pt x="126" y="36"/>
                </a:lnTo>
                <a:lnTo>
                  <a:pt x="72" y="78"/>
                </a:lnTo>
                <a:lnTo>
                  <a:pt x="45" y="126"/>
                </a:lnTo>
                <a:lnTo>
                  <a:pt x="15" y="177"/>
                </a:lnTo>
                <a:lnTo>
                  <a:pt x="6" y="207"/>
                </a:lnTo>
                <a:lnTo>
                  <a:pt x="0" y="234"/>
                </a:lnTo>
                <a:lnTo>
                  <a:pt x="48" y="204"/>
                </a:lnTo>
                <a:lnTo>
                  <a:pt x="138" y="129"/>
                </a:lnTo>
                <a:lnTo>
                  <a:pt x="210" y="105"/>
                </a:lnTo>
                <a:lnTo>
                  <a:pt x="249" y="105"/>
                </a:lnTo>
                <a:lnTo>
                  <a:pt x="270" y="138"/>
                </a:lnTo>
                <a:lnTo>
                  <a:pt x="255" y="177"/>
                </a:lnTo>
                <a:lnTo>
                  <a:pt x="216" y="201"/>
                </a:lnTo>
                <a:lnTo>
                  <a:pt x="204" y="237"/>
                </a:lnTo>
                <a:lnTo>
                  <a:pt x="195" y="267"/>
                </a:lnTo>
                <a:lnTo>
                  <a:pt x="180" y="291"/>
                </a:lnTo>
                <a:lnTo>
                  <a:pt x="147" y="324"/>
                </a:lnTo>
                <a:lnTo>
                  <a:pt x="78" y="339"/>
                </a:lnTo>
                <a:lnTo>
                  <a:pt x="105" y="405"/>
                </a:lnTo>
                <a:lnTo>
                  <a:pt x="183" y="354"/>
                </a:lnTo>
                <a:lnTo>
                  <a:pt x="201" y="306"/>
                </a:lnTo>
                <a:lnTo>
                  <a:pt x="237" y="228"/>
                </a:lnTo>
                <a:lnTo>
                  <a:pt x="261" y="204"/>
                </a:lnTo>
                <a:lnTo>
                  <a:pt x="327" y="192"/>
                </a:lnTo>
                <a:lnTo>
                  <a:pt x="375" y="159"/>
                </a:lnTo>
                <a:lnTo>
                  <a:pt x="402" y="129"/>
                </a:lnTo>
                <a:lnTo>
                  <a:pt x="381" y="117"/>
                </a:lnTo>
                <a:lnTo>
                  <a:pt x="354" y="138"/>
                </a:lnTo>
                <a:lnTo>
                  <a:pt x="315" y="132"/>
                </a:lnTo>
                <a:lnTo>
                  <a:pt x="300" y="102"/>
                </a:lnTo>
                <a:lnTo>
                  <a:pt x="294" y="69"/>
                </a:lnTo>
                <a:lnTo>
                  <a:pt x="297" y="39"/>
                </a:lnTo>
                <a:lnTo>
                  <a:pt x="279" y="9"/>
                </a:lnTo>
                <a:lnTo>
                  <a:pt x="240" y="0"/>
                </a:lnTo>
                <a:lnTo>
                  <a:pt x="186" y="15"/>
                </a:lnTo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Freeform 66"/>
          <p:cNvSpPr>
            <a:spLocks/>
          </p:cNvSpPr>
          <p:nvPr/>
        </p:nvSpPr>
        <p:spPr bwMode="auto">
          <a:xfrm>
            <a:off x="2613216" y="2183067"/>
            <a:ext cx="673100" cy="709612"/>
          </a:xfrm>
          <a:custGeom>
            <a:avLst/>
            <a:gdLst>
              <a:gd name="T0" fmla="*/ 391 w 424"/>
              <a:gd name="T1" fmla="*/ 46 h 447"/>
              <a:gd name="T2" fmla="*/ 292 w 424"/>
              <a:gd name="T3" fmla="*/ 16 h 447"/>
              <a:gd name="T4" fmla="*/ 199 w 424"/>
              <a:gd name="T5" fmla="*/ 1 h 447"/>
              <a:gd name="T6" fmla="*/ 145 w 424"/>
              <a:gd name="T7" fmla="*/ 10 h 447"/>
              <a:gd name="T8" fmla="*/ 124 w 424"/>
              <a:gd name="T9" fmla="*/ 49 h 447"/>
              <a:gd name="T10" fmla="*/ 145 w 424"/>
              <a:gd name="T11" fmla="*/ 76 h 447"/>
              <a:gd name="T12" fmla="*/ 154 w 424"/>
              <a:gd name="T13" fmla="*/ 121 h 447"/>
              <a:gd name="T14" fmla="*/ 208 w 424"/>
              <a:gd name="T15" fmla="*/ 166 h 447"/>
              <a:gd name="T16" fmla="*/ 199 w 424"/>
              <a:gd name="T17" fmla="*/ 196 h 447"/>
              <a:gd name="T18" fmla="*/ 121 w 424"/>
              <a:gd name="T19" fmla="*/ 187 h 447"/>
              <a:gd name="T20" fmla="*/ 61 w 424"/>
              <a:gd name="T21" fmla="*/ 190 h 447"/>
              <a:gd name="T22" fmla="*/ 22 w 424"/>
              <a:gd name="T23" fmla="*/ 232 h 447"/>
              <a:gd name="T24" fmla="*/ 4 w 424"/>
              <a:gd name="T25" fmla="*/ 304 h 447"/>
              <a:gd name="T26" fmla="*/ 46 w 424"/>
              <a:gd name="T27" fmla="*/ 382 h 447"/>
              <a:gd name="T28" fmla="*/ 130 w 424"/>
              <a:gd name="T29" fmla="*/ 409 h 447"/>
              <a:gd name="T30" fmla="*/ 238 w 424"/>
              <a:gd name="T31" fmla="*/ 433 h 447"/>
              <a:gd name="T32" fmla="*/ 316 w 424"/>
              <a:gd name="T33" fmla="*/ 445 h 447"/>
              <a:gd name="T34" fmla="*/ 346 w 424"/>
              <a:gd name="T35" fmla="*/ 418 h 447"/>
              <a:gd name="T36" fmla="*/ 346 w 424"/>
              <a:gd name="T37" fmla="*/ 346 h 447"/>
              <a:gd name="T38" fmla="*/ 307 w 424"/>
              <a:gd name="T39" fmla="*/ 277 h 447"/>
              <a:gd name="T40" fmla="*/ 265 w 424"/>
              <a:gd name="T41" fmla="*/ 217 h 447"/>
              <a:gd name="T42" fmla="*/ 226 w 424"/>
              <a:gd name="T43" fmla="*/ 157 h 447"/>
              <a:gd name="T44" fmla="*/ 205 w 424"/>
              <a:gd name="T45" fmla="*/ 97 h 447"/>
              <a:gd name="T46" fmla="*/ 220 w 424"/>
              <a:gd name="T47" fmla="*/ 61 h 447"/>
              <a:gd name="T48" fmla="*/ 265 w 424"/>
              <a:gd name="T49" fmla="*/ 52 h 447"/>
              <a:gd name="T50" fmla="*/ 322 w 424"/>
              <a:gd name="T51" fmla="*/ 82 h 447"/>
              <a:gd name="T52" fmla="*/ 379 w 424"/>
              <a:gd name="T53" fmla="*/ 121 h 447"/>
              <a:gd name="T54" fmla="*/ 409 w 424"/>
              <a:gd name="T55" fmla="*/ 127 h 447"/>
              <a:gd name="T56" fmla="*/ 421 w 424"/>
              <a:gd name="T57" fmla="*/ 112 h 447"/>
              <a:gd name="T58" fmla="*/ 391 w 424"/>
              <a:gd name="T59" fmla="*/ 46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24" h="447">
                <a:moveTo>
                  <a:pt x="391" y="46"/>
                </a:moveTo>
                <a:cubicBezTo>
                  <a:pt x="370" y="30"/>
                  <a:pt x="324" y="23"/>
                  <a:pt x="292" y="16"/>
                </a:cubicBezTo>
                <a:cubicBezTo>
                  <a:pt x="260" y="9"/>
                  <a:pt x="223" y="2"/>
                  <a:pt x="199" y="1"/>
                </a:cubicBezTo>
                <a:cubicBezTo>
                  <a:pt x="175" y="0"/>
                  <a:pt x="157" y="2"/>
                  <a:pt x="145" y="10"/>
                </a:cubicBezTo>
                <a:cubicBezTo>
                  <a:pt x="133" y="18"/>
                  <a:pt x="124" y="38"/>
                  <a:pt x="124" y="49"/>
                </a:cubicBezTo>
                <a:cubicBezTo>
                  <a:pt x="124" y="60"/>
                  <a:pt x="140" y="64"/>
                  <a:pt x="145" y="76"/>
                </a:cubicBezTo>
                <a:cubicBezTo>
                  <a:pt x="150" y="88"/>
                  <a:pt x="144" y="106"/>
                  <a:pt x="154" y="121"/>
                </a:cubicBezTo>
                <a:cubicBezTo>
                  <a:pt x="164" y="136"/>
                  <a:pt x="201" y="154"/>
                  <a:pt x="208" y="166"/>
                </a:cubicBezTo>
                <a:cubicBezTo>
                  <a:pt x="215" y="178"/>
                  <a:pt x="213" y="193"/>
                  <a:pt x="199" y="196"/>
                </a:cubicBezTo>
                <a:cubicBezTo>
                  <a:pt x="185" y="199"/>
                  <a:pt x="144" y="188"/>
                  <a:pt x="121" y="187"/>
                </a:cubicBezTo>
                <a:cubicBezTo>
                  <a:pt x="98" y="186"/>
                  <a:pt x="77" y="183"/>
                  <a:pt x="61" y="190"/>
                </a:cubicBezTo>
                <a:cubicBezTo>
                  <a:pt x="45" y="197"/>
                  <a:pt x="31" y="213"/>
                  <a:pt x="22" y="232"/>
                </a:cubicBezTo>
                <a:cubicBezTo>
                  <a:pt x="13" y="251"/>
                  <a:pt x="0" y="279"/>
                  <a:pt x="4" y="304"/>
                </a:cubicBezTo>
                <a:cubicBezTo>
                  <a:pt x="8" y="329"/>
                  <a:pt x="25" y="365"/>
                  <a:pt x="46" y="382"/>
                </a:cubicBezTo>
                <a:cubicBezTo>
                  <a:pt x="67" y="399"/>
                  <a:pt x="98" y="401"/>
                  <a:pt x="130" y="409"/>
                </a:cubicBezTo>
                <a:cubicBezTo>
                  <a:pt x="162" y="417"/>
                  <a:pt x="207" y="427"/>
                  <a:pt x="238" y="433"/>
                </a:cubicBezTo>
                <a:cubicBezTo>
                  <a:pt x="269" y="439"/>
                  <a:pt x="298" y="447"/>
                  <a:pt x="316" y="445"/>
                </a:cubicBezTo>
                <a:cubicBezTo>
                  <a:pt x="334" y="443"/>
                  <a:pt x="341" y="434"/>
                  <a:pt x="346" y="418"/>
                </a:cubicBezTo>
                <a:cubicBezTo>
                  <a:pt x="351" y="402"/>
                  <a:pt x="352" y="369"/>
                  <a:pt x="346" y="346"/>
                </a:cubicBezTo>
                <a:cubicBezTo>
                  <a:pt x="340" y="323"/>
                  <a:pt x="320" y="298"/>
                  <a:pt x="307" y="277"/>
                </a:cubicBezTo>
                <a:cubicBezTo>
                  <a:pt x="294" y="256"/>
                  <a:pt x="278" y="237"/>
                  <a:pt x="265" y="217"/>
                </a:cubicBezTo>
                <a:cubicBezTo>
                  <a:pt x="252" y="197"/>
                  <a:pt x="236" y="177"/>
                  <a:pt x="226" y="157"/>
                </a:cubicBezTo>
                <a:cubicBezTo>
                  <a:pt x="216" y="137"/>
                  <a:pt x="206" y="113"/>
                  <a:pt x="205" y="97"/>
                </a:cubicBezTo>
                <a:cubicBezTo>
                  <a:pt x="204" y="81"/>
                  <a:pt x="210" y="68"/>
                  <a:pt x="220" y="61"/>
                </a:cubicBezTo>
                <a:cubicBezTo>
                  <a:pt x="230" y="54"/>
                  <a:pt x="248" y="49"/>
                  <a:pt x="265" y="52"/>
                </a:cubicBezTo>
                <a:cubicBezTo>
                  <a:pt x="282" y="55"/>
                  <a:pt x="303" y="71"/>
                  <a:pt x="322" y="82"/>
                </a:cubicBezTo>
                <a:cubicBezTo>
                  <a:pt x="341" y="93"/>
                  <a:pt x="365" y="114"/>
                  <a:pt x="379" y="121"/>
                </a:cubicBezTo>
                <a:cubicBezTo>
                  <a:pt x="393" y="128"/>
                  <a:pt x="402" y="128"/>
                  <a:pt x="409" y="127"/>
                </a:cubicBezTo>
                <a:cubicBezTo>
                  <a:pt x="416" y="126"/>
                  <a:pt x="424" y="125"/>
                  <a:pt x="421" y="112"/>
                </a:cubicBezTo>
                <a:cubicBezTo>
                  <a:pt x="418" y="99"/>
                  <a:pt x="412" y="62"/>
                  <a:pt x="391" y="46"/>
                </a:cubicBez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Freeform 67"/>
          <p:cNvSpPr>
            <a:spLocks/>
          </p:cNvSpPr>
          <p:nvPr/>
        </p:nvSpPr>
        <p:spPr bwMode="auto">
          <a:xfrm>
            <a:off x="743142" y="1560768"/>
            <a:ext cx="1309687" cy="1743075"/>
          </a:xfrm>
          <a:custGeom>
            <a:avLst/>
            <a:gdLst>
              <a:gd name="T0" fmla="*/ 246 w 825"/>
              <a:gd name="T1" fmla="*/ 54 h 1098"/>
              <a:gd name="T2" fmla="*/ 156 w 825"/>
              <a:gd name="T3" fmla="*/ 24 h 1098"/>
              <a:gd name="T4" fmla="*/ 90 w 825"/>
              <a:gd name="T5" fmla="*/ 0 h 1098"/>
              <a:gd name="T6" fmla="*/ 57 w 825"/>
              <a:gd name="T7" fmla="*/ 6 h 1098"/>
              <a:gd name="T8" fmla="*/ 33 w 825"/>
              <a:gd name="T9" fmla="*/ 21 h 1098"/>
              <a:gd name="T10" fmla="*/ 24 w 825"/>
              <a:gd name="T11" fmla="*/ 51 h 1098"/>
              <a:gd name="T12" fmla="*/ 33 w 825"/>
              <a:gd name="T13" fmla="*/ 93 h 1098"/>
              <a:gd name="T14" fmla="*/ 33 w 825"/>
              <a:gd name="T15" fmla="*/ 135 h 1098"/>
              <a:gd name="T16" fmla="*/ 6 w 825"/>
              <a:gd name="T17" fmla="*/ 180 h 1098"/>
              <a:gd name="T18" fmla="*/ 0 w 825"/>
              <a:gd name="T19" fmla="*/ 222 h 1098"/>
              <a:gd name="T20" fmla="*/ 18 w 825"/>
              <a:gd name="T21" fmla="*/ 261 h 1098"/>
              <a:gd name="T22" fmla="*/ 21 w 825"/>
              <a:gd name="T23" fmla="*/ 315 h 1098"/>
              <a:gd name="T24" fmla="*/ 21 w 825"/>
              <a:gd name="T25" fmla="*/ 351 h 1098"/>
              <a:gd name="T26" fmla="*/ 33 w 825"/>
              <a:gd name="T27" fmla="*/ 399 h 1098"/>
              <a:gd name="T28" fmla="*/ 84 w 825"/>
              <a:gd name="T29" fmla="*/ 477 h 1098"/>
              <a:gd name="T30" fmla="*/ 99 w 825"/>
              <a:gd name="T31" fmla="*/ 531 h 1098"/>
              <a:gd name="T32" fmla="*/ 89 w 825"/>
              <a:gd name="T33" fmla="*/ 601 h 1098"/>
              <a:gd name="T34" fmla="*/ 111 w 825"/>
              <a:gd name="T35" fmla="*/ 675 h 1098"/>
              <a:gd name="T36" fmla="*/ 131 w 825"/>
              <a:gd name="T37" fmla="*/ 763 h 1098"/>
              <a:gd name="T38" fmla="*/ 137 w 825"/>
              <a:gd name="T39" fmla="*/ 863 h 1098"/>
              <a:gd name="T40" fmla="*/ 141 w 825"/>
              <a:gd name="T41" fmla="*/ 951 h 1098"/>
              <a:gd name="T42" fmla="*/ 143 w 825"/>
              <a:gd name="T43" fmla="*/ 1019 h 1098"/>
              <a:gd name="T44" fmla="*/ 121 w 825"/>
              <a:gd name="T45" fmla="*/ 1083 h 1098"/>
              <a:gd name="T46" fmla="*/ 252 w 825"/>
              <a:gd name="T47" fmla="*/ 1098 h 1098"/>
              <a:gd name="T48" fmla="*/ 318 w 825"/>
              <a:gd name="T49" fmla="*/ 1017 h 1098"/>
              <a:gd name="T50" fmla="*/ 390 w 825"/>
              <a:gd name="T51" fmla="*/ 798 h 1098"/>
              <a:gd name="T52" fmla="*/ 450 w 825"/>
              <a:gd name="T53" fmla="*/ 669 h 1098"/>
              <a:gd name="T54" fmla="*/ 519 w 825"/>
              <a:gd name="T55" fmla="*/ 621 h 1098"/>
              <a:gd name="T56" fmla="*/ 612 w 825"/>
              <a:gd name="T57" fmla="*/ 642 h 1098"/>
              <a:gd name="T58" fmla="*/ 687 w 825"/>
              <a:gd name="T59" fmla="*/ 669 h 1098"/>
              <a:gd name="T60" fmla="*/ 738 w 825"/>
              <a:gd name="T61" fmla="*/ 693 h 1098"/>
              <a:gd name="T62" fmla="*/ 789 w 825"/>
              <a:gd name="T63" fmla="*/ 624 h 1098"/>
              <a:gd name="T64" fmla="*/ 825 w 825"/>
              <a:gd name="T65" fmla="*/ 543 h 1098"/>
              <a:gd name="T66" fmla="*/ 825 w 825"/>
              <a:gd name="T67" fmla="*/ 444 h 1098"/>
              <a:gd name="T68" fmla="*/ 468 w 825"/>
              <a:gd name="T69" fmla="*/ 444 h 1098"/>
              <a:gd name="T70" fmla="*/ 453 w 825"/>
              <a:gd name="T71" fmla="*/ 498 h 1098"/>
              <a:gd name="T72" fmla="*/ 462 w 825"/>
              <a:gd name="T73" fmla="*/ 537 h 1098"/>
              <a:gd name="T74" fmla="*/ 447 w 825"/>
              <a:gd name="T75" fmla="*/ 591 h 1098"/>
              <a:gd name="T76" fmla="*/ 414 w 825"/>
              <a:gd name="T77" fmla="*/ 621 h 1098"/>
              <a:gd name="T78" fmla="*/ 351 w 825"/>
              <a:gd name="T79" fmla="*/ 660 h 1098"/>
              <a:gd name="T80" fmla="*/ 312 w 825"/>
              <a:gd name="T81" fmla="*/ 681 h 1098"/>
              <a:gd name="T82" fmla="*/ 255 w 825"/>
              <a:gd name="T83" fmla="*/ 702 h 1098"/>
              <a:gd name="T84" fmla="*/ 198 w 825"/>
              <a:gd name="T85" fmla="*/ 702 h 1098"/>
              <a:gd name="T86" fmla="*/ 159 w 825"/>
              <a:gd name="T87" fmla="*/ 666 h 1098"/>
              <a:gd name="T88" fmla="*/ 153 w 825"/>
              <a:gd name="T89" fmla="*/ 585 h 1098"/>
              <a:gd name="T90" fmla="*/ 174 w 825"/>
              <a:gd name="T91" fmla="*/ 522 h 1098"/>
              <a:gd name="T92" fmla="*/ 225 w 825"/>
              <a:gd name="T93" fmla="*/ 474 h 1098"/>
              <a:gd name="T94" fmla="*/ 279 w 825"/>
              <a:gd name="T95" fmla="*/ 453 h 1098"/>
              <a:gd name="T96" fmla="*/ 324 w 825"/>
              <a:gd name="T97" fmla="*/ 405 h 1098"/>
              <a:gd name="T98" fmla="*/ 363 w 825"/>
              <a:gd name="T99" fmla="*/ 141 h 1098"/>
              <a:gd name="T100" fmla="*/ 306 w 825"/>
              <a:gd name="T101" fmla="*/ 126 h 1098"/>
              <a:gd name="T102" fmla="*/ 282 w 825"/>
              <a:gd name="T103" fmla="*/ 90 h 1098"/>
              <a:gd name="T104" fmla="*/ 264 w 825"/>
              <a:gd name="T105" fmla="*/ 66 h 1098"/>
              <a:gd name="T106" fmla="*/ 222 w 825"/>
              <a:gd name="T107" fmla="*/ 4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5" h="1098">
                <a:moveTo>
                  <a:pt x="246" y="54"/>
                </a:moveTo>
                <a:lnTo>
                  <a:pt x="156" y="24"/>
                </a:lnTo>
                <a:lnTo>
                  <a:pt x="90" y="0"/>
                </a:lnTo>
                <a:lnTo>
                  <a:pt x="57" y="6"/>
                </a:lnTo>
                <a:lnTo>
                  <a:pt x="33" y="21"/>
                </a:lnTo>
                <a:lnTo>
                  <a:pt x="24" y="51"/>
                </a:lnTo>
                <a:lnTo>
                  <a:pt x="33" y="93"/>
                </a:lnTo>
                <a:lnTo>
                  <a:pt x="33" y="135"/>
                </a:lnTo>
                <a:lnTo>
                  <a:pt x="6" y="180"/>
                </a:lnTo>
                <a:lnTo>
                  <a:pt x="0" y="222"/>
                </a:lnTo>
                <a:lnTo>
                  <a:pt x="18" y="261"/>
                </a:lnTo>
                <a:lnTo>
                  <a:pt x="21" y="315"/>
                </a:lnTo>
                <a:lnTo>
                  <a:pt x="21" y="351"/>
                </a:lnTo>
                <a:lnTo>
                  <a:pt x="33" y="399"/>
                </a:lnTo>
                <a:lnTo>
                  <a:pt x="84" y="477"/>
                </a:lnTo>
                <a:lnTo>
                  <a:pt x="99" y="531"/>
                </a:lnTo>
                <a:lnTo>
                  <a:pt x="89" y="601"/>
                </a:lnTo>
                <a:lnTo>
                  <a:pt x="111" y="675"/>
                </a:lnTo>
                <a:lnTo>
                  <a:pt x="131" y="763"/>
                </a:lnTo>
                <a:lnTo>
                  <a:pt x="137" y="863"/>
                </a:lnTo>
                <a:lnTo>
                  <a:pt x="141" y="951"/>
                </a:lnTo>
                <a:lnTo>
                  <a:pt x="143" y="1019"/>
                </a:lnTo>
                <a:lnTo>
                  <a:pt x="121" y="1083"/>
                </a:lnTo>
                <a:lnTo>
                  <a:pt x="252" y="1098"/>
                </a:lnTo>
                <a:lnTo>
                  <a:pt x="318" y="1017"/>
                </a:lnTo>
                <a:lnTo>
                  <a:pt x="390" y="798"/>
                </a:lnTo>
                <a:lnTo>
                  <a:pt x="450" y="669"/>
                </a:lnTo>
                <a:lnTo>
                  <a:pt x="519" y="621"/>
                </a:lnTo>
                <a:lnTo>
                  <a:pt x="612" y="642"/>
                </a:lnTo>
                <a:lnTo>
                  <a:pt x="687" y="669"/>
                </a:lnTo>
                <a:lnTo>
                  <a:pt x="738" y="693"/>
                </a:lnTo>
                <a:lnTo>
                  <a:pt x="789" y="624"/>
                </a:lnTo>
                <a:lnTo>
                  <a:pt x="825" y="543"/>
                </a:lnTo>
                <a:lnTo>
                  <a:pt x="825" y="444"/>
                </a:lnTo>
                <a:lnTo>
                  <a:pt x="468" y="444"/>
                </a:lnTo>
                <a:lnTo>
                  <a:pt x="453" y="498"/>
                </a:lnTo>
                <a:lnTo>
                  <a:pt x="462" y="537"/>
                </a:lnTo>
                <a:lnTo>
                  <a:pt x="447" y="591"/>
                </a:lnTo>
                <a:lnTo>
                  <a:pt x="414" y="621"/>
                </a:lnTo>
                <a:lnTo>
                  <a:pt x="351" y="660"/>
                </a:lnTo>
                <a:lnTo>
                  <a:pt x="312" y="681"/>
                </a:lnTo>
                <a:lnTo>
                  <a:pt x="255" y="702"/>
                </a:lnTo>
                <a:lnTo>
                  <a:pt x="198" y="702"/>
                </a:lnTo>
                <a:lnTo>
                  <a:pt x="159" y="666"/>
                </a:lnTo>
                <a:lnTo>
                  <a:pt x="153" y="585"/>
                </a:lnTo>
                <a:lnTo>
                  <a:pt x="174" y="522"/>
                </a:lnTo>
                <a:lnTo>
                  <a:pt x="225" y="474"/>
                </a:lnTo>
                <a:lnTo>
                  <a:pt x="279" y="453"/>
                </a:lnTo>
                <a:lnTo>
                  <a:pt x="324" y="405"/>
                </a:lnTo>
                <a:lnTo>
                  <a:pt x="363" y="141"/>
                </a:lnTo>
                <a:lnTo>
                  <a:pt x="306" y="126"/>
                </a:lnTo>
                <a:lnTo>
                  <a:pt x="282" y="90"/>
                </a:lnTo>
                <a:lnTo>
                  <a:pt x="264" y="66"/>
                </a:lnTo>
                <a:lnTo>
                  <a:pt x="222" y="48"/>
                </a:lnTo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68"/>
          <p:cNvSpPr>
            <a:spLocks/>
          </p:cNvSpPr>
          <p:nvPr/>
        </p:nvSpPr>
        <p:spPr bwMode="auto">
          <a:xfrm>
            <a:off x="1243203" y="1775080"/>
            <a:ext cx="814388" cy="500063"/>
          </a:xfrm>
          <a:custGeom>
            <a:avLst/>
            <a:gdLst>
              <a:gd name="T0" fmla="*/ 36 w 513"/>
              <a:gd name="T1" fmla="*/ 9 h 315"/>
              <a:gd name="T2" fmla="*/ 0 w 513"/>
              <a:gd name="T3" fmla="*/ 288 h 315"/>
              <a:gd name="T4" fmla="*/ 54 w 513"/>
              <a:gd name="T5" fmla="*/ 249 h 315"/>
              <a:gd name="T6" fmla="*/ 84 w 513"/>
              <a:gd name="T7" fmla="*/ 231 h 315"/>
              <a:gd name="T8" fmla="*/ 132 w 513"/>
              <a:gd name="T9" fmla="*/ 225 h 315"/>
              <a:gd name="T10" fmla="*/ 153 w 513"/>
              <a:gd name="T11" fmla="*/ 261 h 315"/>
              <a:gd name="T12" fmla="*/ 159 w 513"/>
              <a:gd name="T13" fmla="*/ 282 h 315"/>
              <a:gd name="T14" fmla="*/ 153 w 513"/>
              <a:gd name="T15" fmla="*/ 309 h 315"/>
              <a:gd name="T16" fmla="*/ 513 w 513"/>
              <a:gd name="T17" fmla="*/ 315 h 315"/>
              <a:gd name="T18" fmla="*/ 495 w 513"/>
              <a:gd name="T19" fmla="*/ 216 h 315"/>
              <a:gd name="T20" fmla="*/ 468 w 513"/>
              <a:gd name="T21" fmla="*/ 138 h 315"/>
              <a:gd name="T22" fmla="*/ 435 w 513"/>
              <a:gd name="T23" fmla="*/ 87 h 315"/>
              <a:gd name="T24" fmla="*/ 399 w 513"/>
              <a:gd name="T25" fmla="*/ 66 h 315"/>
              <a:gd name="T26" fmla="*/ 375 w 513"/>
              <a:gd name="T27" fmla="*/ 63 h 315"/>
              <a:gd name="T28" fmla="*/ 348 w 513"/>
              <a:gd name="T29" fmla="*/ 63 h 315"/>
              <a:gd name="T30" fmla="*/ 321 w 513"/>
              <a:gd name="T31" fmla="*/ 78 h 315"/>
              <a:gd name="T32" fmla="*/ 294 w 513"/>
              <a:gd name="T33" fmla="*/ 90 h 315"/>
              <a:gd name="T34" fmla="*/ 273 w 513"/>
              <a:gd name="T35" fmla="*/ 96 h 315"/>
              <a:gd name="T36" fmla="*/ 246 w 513"/>
              <a:gd name="T37" fmla="*/ 96 h 315"/>
              <a:gd name="T38" fmla="*/ 219 w 513"/>
              <a:gd name="T39" fmla="*/ 69 h 315"/>
              <a:gd name="T40" fmla="*/ 201 w 513"/>
              <a:gd name="T41" fmla="*/ 51 h 315"/>
              <a:gd name="T42" fmla="*/ 171 w 513"/>
              <a:gd name="T43" fmla="*/ 15 h 315"/>
              <a:gd name="T44" fmla="*/ 144 w 513"/>
              <a:gd name="T45" fmla="*/ 0 h 315"/>
              <a:gd name="T46" fmla="*/ 87 w 513"/>
              <a:gd name="T47" fmla="*/ 0 h 315"/>
              <a:gd name="T48" fmla="*/ 57 w 513"/>
              <a:gd name="T49" fmla="*/ 9 h 315"/>
              <a:gd name="T50" fmla="*/ 36 w 513"/>
              <a:gd name="T51" fmla="*/ 9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13" h="315">
                <a:moveTo>
                  <a:pt x="36" y="9"/>
                </a:moveTo>
                <a:lnTo>
                  <a:pt x="0" y="288"/>
                </a:lnTo>
                <a:lnTo>
                  <a:pt x="54" y="249"/>
                </a:lnTo>
                <a:lnTo>
                  <a:pt x="84" y="231"/>
                </a:lnTo>
                <a:lnTo>
                  <a:pt x="132" y="225"/>
                </a:lnTo>
                <a:lnTo>
                  <a:pt x="153" y="261"/>
                </a:lnTo>
                <a:lnTo>
                  <a:pt x="159" y="282"/>
                </a:lnTo>
                <a:lnTo>
                  <a:pt x="153" y="309"/>
                </a:lnTo>
                <a:lnTo>
                  <a:pt x="513" y="315"/>
                </a:lnTo>
                <a:lnTo>
                  <a:pt x="495" y="216"/>
                </a:lnTo>
                <a:lnTo>
                  <a:pt x="468" y="138"/>
                </a:lnTo>
                <a:lnTo>
                  <a:pt x="435" y="87"/>
                </a:lnTo>
                <a:lnTo>
                  <a:pt x="399" y="66"/>
                </a:lnTo>
                <a:lnTo>
                  <a:pt x="375" y="63"/>
                </a:lnTo>
                <a:lnTo>
                  <a:pt x="348" y="63"/>
                </a:lnTo>
                <a:lnTo>
                  <a:pt x="321" y="78"/>
                </a:lnTo>
                <a:lnTo>
                  <a:pt x="294" y="90"/>
                </a:lnTo>
                <a:lnTo>
                  <a:pt x="273" y="96"/>
                </a:lnTo>
                <a:lnTo>
                  <a:pt x="246" y="96"/>
                </a:lnTo>
                <a:lnTo>
                  <a:pt x="219" y="69"/>
                </a:lnTo>
                <a:lnTo>
                  <a:pt x="201" y="51"/>
                </a:lnTo>
                <a:lnTo>
                  <a:pt x="171" y="15"/>
                </a:lnTo>
                <a:lnTo>
                  <a:pt x="144" y="0"/>
                </a:lnTo>
                <a:lnTo>
                  <a:pt x="87" y="0"/>
                </a:lnTo>
                <a:lnTo>
                  <a:pt x="57" y="9"/>
                </a:lnTo>
                <a:lnTo>
                  <a:pt x="36" y="9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Freeform 69"/>
          <p:cNvSpPr>
            <a:spLocks/>
          </p:cNvSpPr>
          <p:nvPr/>
        </p:nvSpPr>
        <p:spPr bwMode="auto">
          <a:xfrm>
            <a:off x="3210116" y="2875218"/>
            <a:ext cx="495300" cy="985837"/>
          </a:xfrm>
          <a:custGeom>
            <a:avLst/>
            <a:gdLst>
              <a:gd name="T0" fmla="*/ 0 w 312"/>
              <a:gd name="T1" fmla="*/ 0 h 621"/>
              <a:gd name="T2" fmla="*/ 60 w 312"/>
              <a:gd name="T3" fmla="*/ 99 h 621"/>
              <a:gd name="T4" fmla="*/ 93 w 312"/>
              <a:gd name="T5" fmla="*/ 165 h 621"/>
              <a:gd name="T6" fmla="*/ 108 w 312"/>
              <a:gd name="T7" fmla="*/ 228 h 621"/>
              <a:gd name="T8" fmla="*/ 111 w 312"/>
              <a:gd name="T9" fmla="*/ 276 h 621"/>
              <a:gd name="T10" fmla="*/ 141 w 312"/>
              <a:gd name="T11" fmla="*/ 345 h 621"/>
              <a:gd name="T12" fmla="*/ 192 w 312"/>
              <a:gd name="T13" fmla="*/ 450 h 621"/>
              <a:gd name="T14" fmla="*/ 240 w 312"/>
              <a:gd name="T15" fmla="*/ 531 h 621"/>
              <a:gd name="T16" fmla="*/ 291 w 312"/>
              <a:gd name="T17" fmla="*/ 597 h 621"/>
              <a:gd name="T18" fmla="*/ 312 w 312"/>
              <a:gd name="T19" fmla="*/ 621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2" h="621">
                <a:moveTo>
                  <a:pt x="0" y="0"/>
                </a:moveTo>
                <a:lnTo>
                  <a:pt x="60" y="99"/>
                </a:lnTo>
                <a:lnTo>
                  <a:pt x="93" y="165"/>
                </a:lnTo>
                <a:lnTo>
                  <a:pt x="108" y="228"/>
                </a:lnTo>
                <a:lnTo>
                  <a:pt x="111" y="276"/>
                </a:lnTo>
                <a:lnTo>
                  <a:pt x="141" y="345"/>
                </a:lnTo>
                <a:lnTo>
                  <a:pt x="192" y="450"/>
                </a:lnTo>
                <a:lnTo>
                  <a:pt x="240" y="531"/>
                </a:lnTo>
                <a:lnTo>
                  <a:pt x="291" y="597"/>
                </a:lnTo>
                <a:lnTo>
                  <a:pt x="312" y="621"/>
                </a:ln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Freeform 70"/>
          <p:cNvSpPr>
            <a:spLocks/>
          </p:cNvSpPr>
          <p:nvPr/>
        </p:nvSpPr>
        <p:spPr bwMode="auto">
          <a:xfrm>
            <a:off x="3781617" y="3961067"/>
            <a:ext cx="33337" cy="266700"/>
          </a:xfrm>
          <a:custGeom>
            <a:avLst/>
            <a:gdLst>
              <a:gd name="T0" fmla="*/ 6 w 21"/>
              <a:gd name="T1" fmla="*/ 0 h 168"/>
              <a:gd name="T2" fmla="*/ 0 w 21"/>
              <a:gd name="T3" fmla="*/ 57 h 168"/>
              <a:gd name="T4" fmla="*/ 6 w 21"/>
              <a:gd name="T5" fmla="*/ 105 h 168"/>
              <a:gd name="T6" fmla="*/ 21 w 21"/>
              <a:gd name="T7" fmla="*/ 129 h 168"/>
              <a:gd name="T8" fmla="*/ 21 w 21"/>
              <a:gd name="T9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168">
                <a:moveTo>
                  <a:pt x="6" y="0"/>
                </a:moveTo>
                <a:lnTo>
                  <a:pt x="0" y="57"/>
                </a:lnTo>
                <a:lnTo>
                  <a:pt x="6" y="105"/>
                </a:lnTo>
                <a:lnTo>
                  <a:pt x="21" y="129"/>
                </a:lnTo>
                <a:lnTo>
                  <a:pt x="21" y="168"/>
                </a:ln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Freeform 71"/>
          <p:cNvSpPr>
            <a:spLocks/>
          </p:cNvSpPr>
          <p:nvPr/>
        </p:nvSpPr>
        <p:spPr bwMode="auto">
          <a:xfrm>
            <a:off x="3781616" y="4470655"/>
            <a:ext cx="95250" cy="219075"/>
          </a:xfrm>
          <a:custGeom>
            <a:avLst/>
            <a:gdLst>
              <a:gd name="T0" fmla="*/ 0 w 60"/>
              <a:gd name="T1" fmla="*/ 0 h 138"/>
              <a:gd name="T2" fmla="*/ 18 w 60"/>
              <a:gd name="T3" fmla="*/ 30 h 138"/>
              <a:gd name="T4" fmla="*/ 30 w 60"/>
              <a:gd name="T5" fmla="*/ 69 h 138"/>
              <a:gd name="T6" fmla="*/ 39 w 60"/>
              <a:gd name="T7" fmla="*/ 102 h 138"/>
              <a:gd name="T8" fmla="*/ 60 w 60"/>
              <a:gd name="T9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138">
                <a:moveTo>
                  <a:pt x="0" y="0"/>
                </a:moveTo>
                <a:lnTo>
                  <a:pt x="18" y="30"/>
                </a:lnTo>
                <a:lnTo>
                  <a:pt x="30" y="69"/>
                </a:lnTo>
                <a:lnTo>
                  <a:pt x="39" y="102"/>
                </a:lnTo>
                <a:lnTo>
                  <a:pt x="60" y="138"/>
                </a:ln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Freeform 72"/>
          <p:cNvSpPr>
            <a:spLocks/>
          </p:cNvSpPr>
          <p:nvPr/>
        </p:nvSpPr>
        <p:spPr bwMode="auto">
          <a:xfrm>
            <a:off x="3886391" y="4704018"/>
            <a:ext cx="100012" cy="161925"/>
          </a:xfrm>
          <a:custGeom>
            <a:avLst/>
            <a:gdLst>
              <a:gd name="T0" fmla="*/ 0 w 63"/>
              <a:gd name="T1" fmla="*/ 0 h 102"/>
              <a:gd name="T2" fmla="*/ 18 w 63"/>
              <a:gd name="T3" fmla="*/ 30 h 102"/>
              <a:gd name="T4" fmla="*/ 33 w 63"/>
              <a:gd name="T5" fmla="*/ 51 h 102"/>
              <a:gd name="T6" fmla="*/ 48 w 63"/>
              <a:gd name="T7" fmla="*/ 75 h 102"/>
              <a:gd name="T8" fmla="*/ 63 w 63"/>
              <a:gd name="T9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02">
                <a:moveTo>
                  <a:pt x="0" y="0"/>
                </a:moveTo>
                <a:lnTo>
                  <a:pt x="18" y="30"/>
                </a:lnTo>
                <a:lnTo>
                  <a:pt x="33" y="51"/>
                </a:lnTo>
                <a:lnTo>
                  <a:pt x="48" y="75"/>
                </a:lnTo>
                <a:lnTo>
                  <a:pt x="63" y="102"/>
                </a:ln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Freeform 73"/>
          <p:cNvSpPr>
            <a:spLocks/>
          </p:cNvSpPr>
          <p:nvPr/>
        </p:nvSpPr>
        <p:spPr bwMode="auto">
          <a:xfrm>
            <a:off x="4010216" y="4899280"/>
            <a:ext cx="100012" cy="161925"/>
          </a:xfrm>
          <a:custGeom>
            <a:avLst/>
            <a:gdLst>
              <a:gd name="T0" fmla="*/ 0 w 63"/>
              <a:gd name="T1" fmla="*/ 0 h 102"/>
              <a:gd name="T2" fmla="*/ 18 w 63"/>
              <a:gd name="T3" fmla="*/ 30 h 102"/>
              <a:gd name="T4" fmla="*/ 33 w 63"/>
              <a:gd name="T5" fmla="*/ 51 h 102"/>
              <a:gd name="T6" fmla="*/ 48 w 63"/>
              <a:gd name="T7" fmla="*/ 75 h 102"/>
              <a:gd name="T8" fmla="*/ 63 w 63"/>
              <a:gd name="T9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02">
                <a:moveTo>
                  <a:pt x="0" y="0"/>
                </a:moveTo>
                <a:lnTo>
                  <a:pt x="18" y="30"/>
                </a:lnTo>
                <a:lnTo>
                  <a:pt x="33" y="51"/>
                </a:lnTo>
                <a:lnTo>
                  <a:pt x="48" y="75"/>
                </a:lnTo>
                <a:lnTo>
                  <a:pt x="63" y="102"/>
                </a:ln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Freeform 74"/>
          <p:cNvSpPr>
            <a:spLocks/>
          </p:cNvSpPr>
          <p:nvPr/>
        </p:nvSpPr>
        <p:spPr bwMode="auto">
          <a:xfrm>
            <a:off x="871728" y="3276854"/>
            <a:ext cx="819150" cy="2336800"/>
          </a:xfrm>
          <a:custGeom>
            <a:avLst/>
            <a:gdLst>
              <a:gd name="T0" fmla="*/ 56 w 516"/>
              <a:gd name="T1" fmla="*/ 0 h 1472"/>
              <a:gd name="T2" fmla="*/ 30 w 516"/>
              <a:gd name="T3" fmla="*/ 106 h 1472"/>
              <a:gd name="T4" fmla="*/ 36 w 516"/>
              <a:gd name="T5" fmla="*/ 230 h 1472"/>
              <a:gd name="T6" fmla="*/ 18 w 516"/>
              <a:gd name="T7" fmla="*/ 320 h 1472"/>
              <a:gd name="T8" fmla="*/ 0 w 516"/>
              <a:gd name="T9" fmla="*/ 452 h 1472"/>
              <a:gd name="T10" fmla="*/ 9 w 516"/>
              <a:gd name="T11" fmla="*/ 614 h 1472"/>
              <a:gd name="T12" fmla="*/ 36 w 516"/>
              <a:gd name="T13" fmla="*/ 761 h 1472"/>
              <a:gd name="T14" fmla="*/ 75 w 516"/>
              <a:gd name="T15" fmla="*/ 938 h 1472"/>
              <a:gd name="T16" fmla="*/ 123 w 516"/>
              <a:gd name="T17" fmla="*/ 1094 h 1472"/>
              <a:gd name="T18" fmla="*/ 147 w 516"/>
              <a:gd name="T19" fmla="*/ 1223 h 1472"/>
              <a:gd name="T20" fmla="*/ 171 w 516"/>
              <a:gd name="T21" fmla="*/ 1343 h 1472"/>
              <a:gd name="T22" fmla="*/ 192 w 516"/>
              <a:gd name="T23" fmla="*/ 1421 h 1472"/>
              <a:gd name="T24" fmla="*/ 231 w 516"/>
              <a:gd name="T25" fmla="*/ 1460 h 1472"/>
              <a:gd name="T26" fmla="*/ 270 w 516"/>
              <a:gd name="T27" fmla="*/ 1472 h 1472"/>
              <a:gd name="T28" fmla="*/ 303 w 516"/>
              <a:gd name="T29" fmla="*/ 1442 h 1472"/>
              <a:gd name="T30" fmla="*/ 417 w 516"/>
              <a:gd name="T31" fmla="*/ 1328 h 1472"/>
              <a:gd name="T32" fmla="*/ 498 w 516"/>
              <a:gd name="T33" fmla="*/ 1226 h 1472"/>
              <a:gd name="T34" fmla="*/ 516 w 516"/>
              <a:gd name="T35" fmla="*/ 1142 h 1472"/>
              <a:gd name="T36" fmla="*/ 483 w 516"/>
              <a:gd name="T37" fmla="*/ 1049 h 1472"/>
              <a:gd name="T38" fmla="*/ 417 w 516"/>
              <a:gd name="T39" fmla="*/ 950 h 1472"/>
              <a:gd name="T40" fmla="*/ 300 w 516"/>
              <a:gd name="T41" fmla="*/ 809 h 1472"/>
              <a:gd name="T42" fmla="*/ 222 w 516"/>
              <a:gd name="T43" fmla="*/ 656 h 1472"/>
              <a:gd name="T44" fmla="*/ 177 w 516"/>
              <a:gd name="T45" fmla="*/ 536 h 1472"/>
              <a:gd name="T46" fmla="*/ 177 w 516"/>
              <a:gd name="T47" fmla="*/ 446 h 1472"/>
              <a:gd name="T48" fmla="*/ 186 w 516"/>
              <a:gd name="T49" fmla="*/ 329 h 1472"/>
              <a:gd name="T50" fmla="*/ 183 w 516"/>
              <a:gd name="T51" fmla="*/ 212 h 1472"/>
              <a:gd name="T52" fmla="*/ 192 w 516"/>
              <a:gd name="T53" fmla="*/ 86 h 1472"/>
              <a:gd name="T54" fmla="*/ 192 w 516"/>
              <a:gd name="T55" fmla="*/ 11 h 1472"/>
              <a:gd name="T56" fmla="*/ 56 w 516"/>
              <a:gd name="T57" fmla="*/ 0 h 1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16" h="1472">
                <a:moveTo>
                  <a:pt x="56" y="0"/>
                </a:moveTo>
                <a:lnTo>
                  <a:pt x="30" y="106"/>
                </a:lnTo>
                <a:lnTo>
                  <a:pt x="36" y="230"/>
                </a:lnTo>
                <a:lnTo>
                  <a:pt x="18" y="320"/>
                </a:lnTo>
                <a:lnTo>
                  <a:pt x="0" y="452"/>
                </a:lnTo>
                <a:lnTo>
                  <a:pt x="9" y="614"/>
                </a:lnTo>
                <a:lnTo>
                  <a:pt x="36" y="761"/>
                </a:lnTo>
                <a:lnTo>
                  <a:pt x="75" y="938"/>
                </a:lnTo>
                <a:lnTo>
                  <a:pt x="123" y="1094"/>
                </a:lnTo>
                <a:lnTo>
                  <a:pt x="147" y="1223"/>
                </a:lnTo>
                <a:lnTo>
                  <a:pt x="171" y="1343"/>
                </a:lnTo>
                <a:lnTo>
                  <a:pt x="192" y="1421"/>
                </a:lnTo>
                <a:lnTo>
                  <a:pt x="231" y="1460"/>
                </a:lnTo>
                <a:lnTo>
                  <a:pt x="270" y="1472"/>
                </a:lnTo>
                <a:lnTo>
                  <a:pt x="303" y="1442"/>
                </a:lnTo>
                <a:lnTo>
                  <a:pt x="417" y="1328"/>
                </a:lnTo>
                <a:lnTo>
                  <a:pt x="498" y="1226"/>
                </a:lnTo>
                <a:lnTo>
                  <a:pt x="516" y="1142"/>
                </a:lnTo>
                <a:lnTo>
                  <a:pt x="483" y="1049"/>
                </a:lnTo>
                <a:lnTo>
                  <a:pt x="417" y="950"/>
                </a:lnTo>
                <a:lnTo>
                  <a:pt x="300" y="809"/>
                </a:lnTo>
                <a:lnTo>
                  <a:pt x="222" y="656"/>
                </a:lnTo>
                <a:lnTo>
                  <a:pt x="177" y="536"/>
                </a:lnTo>
                <a:lnTo>
                  <a:pt x="177" y="446"/>
                </a:lnTo>
                <a:lnTo>
                  <a:pt x="186" y="329"/>
                </a:lnTo>
                <a:lnTo>
                  <a:pt x="183" y="212"/>
                </a:lnTo>
                <a:lnTo>
                  <a:pt x="192" y="86"/>
                </a:lnTo>
                <a:lnTo>
                  <a:pt x="192" y="11"/>
                </a:lnTo>
                <a:lnTo>
                  <a:pt x="56" y="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Freeform 75"/>
          <p:cNvSpPr>
            <a:spLocks/>
          </p:cNvSpPr>
          <p:nvPr/>
        </p:nvSpPr>
        <p:spPr bwMode="auto">
          <a:xfrm>
            <a:off x="2929129" y="5551743"/>
            <a:ext cx="923925" cy="1038225"/>
          </a:xfrm>
          <a:custGeom>
            <a:avLst/>
            <a:gdLst>
              <a:gd name="T0" fmla="*/ 159 w 582"/>
              <a:gd name="T1" fmla="*/ 648 h 654"/>
              <a:gd name="T2" fmla="*/ 168 w 582"/>
              <a:gd name="T3" fmla="*/ 618 h 654"/>
              <a:gd name="T4" fmla="*/ 159 w 582"/>
              <a:gd name="T5" fmla="*/ 576 h 654"/>
              <a:gd name="T6" fmla="*/ 96 w 582"/>
              <a:gd name="T7" fmla="*/ 522 h 654"/>
              <a:gd name="T8" fmla="*/ 27 w 582"/>
              <a:gd name="T9" fmla="*/ 456 h 654"/>
              <a:gd name="T10" fmla="*/ 0 w 582"/>
              <a:gd name="T11" fmla="*/ 402 h 654"/>
              <a:gd name="T12" fmla="*/ 27 w 582"/>
              <a:gd name="T13" fmla="*/ 303 h 654"/>
              <a:gd name="T14" fmla="*/ 135 w 582"/>
              <a:gd name="T15" fmla="*/ 111 h 654"/>
              <a:gd name="T16" fmla="*/ 180 w 582"/>
              <a:gd name="T17" fmla="*/ 30 h 654"/>
              <a:gd name="T18" fmla="*/ 231 w 582"/>
              <a:gd name="T19" fmla="*/ 0 h 654"/>
              <a:gd name="T20" fmla="*/ 276 w 582"/>
              <a:gd name="T21" fmla="*/ 6 h 654"/>
              <a:gd name="T22" fmla="*/ 291 w 582"/>
              <a:gd name="T23" fmla="*/ 54 h 654"/>
              <a:gd name="T24" fmla="*/ 276 w 582"/>
              <a:gd name="T25" fmla="*/ 144 h 654"/>
              <a:gd name="T26" fmla="*/ 258 w 582"/>
              <a:gd name="T27" fmla="*/ 252 h 654"/>
              <a:gd name="T28" fmla="*/ 255 w 582"/>
              <a:gd name="T29" fmla="*/ 318 h 654"/>
              <a:gd name="T30" fmla="*/ 261 w 582"/>
              <a:gd name="T31" fmla="*/ 381 h 654"/>
              <a:gd name="T32" fmla="*/ 279 w 582"/>
              <a:gd name="T33" fmla="*/ 432 h 654"/>
              <a:gd name="T34" fmla="*/ 315 w 582"/>
              <a:gd name="T35" fmla="*/ 444 h 654"/>
              <a:gd name="T36" fmla="*/ 402 w 582"/>
              <a:gd name="T37" fmla="*/ 429 h 654"/>
              <a:gd name="T38" fmla="*/ 477 w 582"/>
              <a:gd name="T39" fmla="*/ 420 h 654"/>
              <a:gd name="T40" fmla="*/ 516 w 582"/>
              <a:gd name="T41" fmla="*/ 435 h 654"/>
              <a:gd name="T42" fmla="*/ 537 w 582"/>
              <a:gd name="T43" fmla="*/ 495 h 654"/>
              <a:gd name="T44" fmla="*/ 537 w 582"/>
              <a:gd name="T45" fmla="*/ 564 h 654"/>
              <a:gd name="T46" fmla="*/ 564 w 582"/>
              <a:gd name="T47" fmla="*/ 609 h 654"/>
              <a:gd name="T48" fmla="*/ 582 w 582"/>
              <a:gd name="T49" fmla="*/ 654 h 654"/>
              <a:gd name="T50" fmla="*/ 159 w 582"/>
              <a:gd name="T51" fmla="*/ 648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82" h="654">
                <a:moveTo>
                  <a:pt x="159" y="648"/>
                </a:moveTo>
                <a:lnTo>
                  <a:pt x="168" y="618"/>
                </a:lnTo>
                <a:lnTo>
                  <a:pt x="159" y="576"/>
                </a:lnTo>
                <a:lnTo>
                  <a:pt x="96" y="522"/>
                </a:lnTo>
                <a:lnTo>
                  <a:pt x="27" y="456"/>
                </a:lnTo>
                <a:lnTo>
                  <a:pt x="0" y="402"/>
                </a:lnTo>
                <a:lnTo>
                  <a:pt x="27" y="303"/>
                </a:lnTo>
                <a:lnTo>
                  <a:pt x="135" y="111"/>
                </a:lnTo>
                <a:lnTo>
                  <a:pt x="180" y="30"/>
                </a:lnTo>
                <a:lnTo>
                  <a:pt x="231" y="0"/>
                </a:lnTo>
                <a:lnTo>
                  <a:pt x="276" y="6"/>
                </a:lnTo>
                <a:lnTo>
                  <a:pt x="291" y="54"/>
                </a:lnTo>
                <a:lnTo>
                  <a:pt x="276" y="144"/>
                </a:lnTo>
                <a:lnTo>
                  <a:pt x="258" y="252"/>
                </a:lnTo>
                <a:lnTo>
                  <a:pt x="255" y="318"/>
                </a:lnTo>
                <a:lnTo>
                  <a:pt x="261" y="381"/>
                </a:lnTo>
                <a:lnTo>
                  <a:pt x="279" y="432"/>
                </a:lnTo>
                <a:lnTo>
                  <a:pt x="315" y="444"/>
                </a:lnTo>
                <a:lnTo>
                  <a:pt x="402" y="429"/>
                </a:lnTo>
                <a:lnTo>
                  <a:pt x="477" y="420"/>
                </a:lnTo>
                <a:lnTo>
                  <a:pt x="516" y="435"/>
                </a:lnTo>
                <a:lnTo>
                  <a:pt x="537" y="495"/>
                </a:lnTo>
                <a:lnTo>
                  <a:pt x="537" y="564"/>
                </a:lnTo>
                <a:lnTo>
                  <a:pt x="564" y="609"/>
                </a:lnTo>
                <a:lnTo>
                  <a:pt x="582" y="654"/>
                </a:lnTo>
                <a:lnTo>
                  <a:pt x="159" y="648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0" name="Freeform 76"/>
          <p:cNvSpPr>
            <a:spLocks/>
          </p:cNvSpPr>
          <p:nvPr/>
        </p:nvSpPr>
        <p:spPr bwMode="auto">
          <a:xfrm>
            <a:off x="2052828" y="1432179"/>
            <a:ext cx="2071688" cy="1047750"/>
          </a:xfrm>
          <a:custGeom>
            <a:avLst/>
            <a:gdLst>
              <a:gd name="T0" fmla="*/ 1071 w 1305"/>
              <a:gd name="T1" fmla="*/ 567 h 660"/>
              <a:gd name="T2" fmla="*/ 1053 w 1305"/>
              <a:gd name="T3" fmla="*/ 519 h 660"/>
              <a:gd name="T4" fmla="*/ 993 w 1305"/>
              <a:gd name="T5" fmla="*/ 504 h 660"/>
              <a:gd name="T6" fmla="*/ 1083 w 1305"/>
              <a:gd name="T7" fmla="*/ 486 h 660"/>
              <a:gd name="T8" fmla="*/ 1131 w 1305"/>
              <a:gd name="T9" fmla="*/ 402 h 660"/>
              <a:gd name="T10" fmla="*/ 1062 w 1305"/>
              <a:gd name="T11" fmla="*/ 306 h 660"/>
              <a:gd name="T12" fmla="*/ 1032 w 1305"/>
              <a:gd name="T13" fmla="*/ 231 h 660"/>
              <a:gd name="T14" fmla="*/ 939 w 1305"/>
              <a:gd name="T15" fmla="*/ 141 h 660"/>
              <a:gd name="T16" fmla="*/ 885 w 1305"/>
              <a:gd name="T17" fmla="*/ 60 h 660"/>
              <a:gd name="T18" fmla="*/ 825 w 1305"/>
              <a:gd name="T19" fmla="*/ 84 h 660"/>
              <a:gd name="T20" fmla="*/ 771 w 1305"/>
              <a:gd name="T21" fmla="*/ 75 h 660"/>
              <a:gd name="T22" fmla="*/ 675 w 1305"/>
              <a:gd name="T23" fmla="*/ 165 h 660"/>
              <a:gd name="T24" fmla="*/ 549 w 1305"/>
              <a:gd name="T25" fmla="*/ 180 h 660"/>
              <a:gd name="T26" fmla="*/ 456 w 1305"/>
              <a:gd name="T27" fmla="*/ 210 h 660"/>
              <a:gd name="T28" fmla="*/ 345 w 1305"/>
              <a:gd name="T29" fmla="*/ 237 h 660"/>
              <a:gd name="T30" fmla="*/ 102 w 1305"/>
              <a:gd name="T31" fmla="*/ 201 h 660"/>
              <a:gd name="T32" fmla="*/ 75 w 1305"/>
              <a:gd name="T33" fmla="*/ 0 h 660"/>
              <a:gd name="T34" fmla="*/ 321 w 1305"/>
              <a:gd name="T35" fmla="*/ 66 h 660"/>
              <a:gd name="T36" fmla="*/ 570 w 1305"/>
              <a:gd name="T37" fmla="*/ 69 h 660"/>
              <a:gd name="T38" fmla="*/ 813 w 1305"/>
              <a:gd name="T39" fmla="*/ 33 h 660"/>
              <a:gd name="T40" fmla="*/ 990 w 1305"/>
              <a:gd name="T41" fmla="*/ 57 h 660"/>
              <a:gd name="T42" fmla="*/ 1074 w 1305"/>
              <a:gd name="T43" fmla="*/ 93 h 660"/>
              <a:gd name="T44" fmla="*/ 1092 w 1305"/>
              <a:gd name="T45" fmla="*/ 147 h 660"/>
              <a:gd name="T46" fmla="*/ 1146 w 1305"/>
              <a:gd name="T47" fmla="*/ 144 h 660"/>
              <a:gd name="T48" fmla="*/ 1164 w 1305"/>
              <a:gd name="T49" fmla="*/ 114 h 660"/>
              <a:gd name="T50" fmla="*/ 1185 w 1305"/>
              <a:gd name="T51" fmla="*/ 192 h 660"/>
              <a:gd name="T52" fmla="*/ 1212 w 1305"/>
              <a:gd name="T53" fmla="*/ 291 h 660"/>
              <a:gd name="T54" fmla="*/ 1239 w 1305"/>
              <a:gd name="T55" fmla="*/ 363 h 660"/>
              <a:gd name="T56" fmla="*/ 1299 w 1305"/>
              <a:gd name="T57" fmla="*/ 411 h 660"/>
              <a:gd name="T58" fmla="*/ 1296 w 1305"/>
              <a:gd name="T59" fmla="*/ 468 h 660"/>
              <a:gd name="T60" fmla="*/ 1185 w 1305"/>
              <a:gd name="T61" fmla="*/ 549 h 660"/>
              <a:gd name="T62" fmla="*/ 1107 w 1305"/>
              <a:gd name="T63" fmla="*/ 612 h 660"/>
              <a:gd name="T64" fmla="*/ 1023 w 1305"/>
              <a:gd name="T65" fmla="*/ 648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05" h="660">
                <a:moveTo>
                  <a:pt x="999" y="660"/>
                </a:moveTo>
                <a:lnTo>
                  <a:pt x="1071" y="567"/>
                </a:lnTo>
                <a:lnTo>
                  <a:pt x="1080" y="543"/>
                </a:lnTo>
                <a:lnTo>
                  <a:pt x="1053" y="519"/>
                </a:lnTo>
                <a:lnTo>
                  <a:pt x="1008" y="519"/>
                </a:lnTo>
                <a:lnTo>
                  <a:pt x="993" y="504"/>
                </a:lnTo>
                <a:lnTo>
                  <a:pt x="1041" y="492"/>
                </a:lnTo>
                <a:lnTo>
                  <a:pt x="1083" y="486"/>
                </a:lnTo>
                <a:lnTo>
                  <a:pt x="1119" y="453"/>
                </a:lnTo>
                <a:lnTo>
                  <a:pt x="1131" y="402"/>
                </a:lnTo>
                <a:lnTo>
                  <a:pt x="1101" y="339"/>
                </a:lnTo>
                <a:lnTo>
                  <a:pt x="1062" y="306"/>
                </a:lnTo>
                <a:lnTo>
                  <a:pt x="1059" y="267"/>
                </a:lnTo>
                <a:lnTo>
                  <a:pt x="1032" y="231"/>
                </a:lnTo>
                <a:lnTo>
                  <a:pt x="981" y="186"/>
                </a:lnTo>
                <a:lnTo>
                  <a:pt x="939" y="141"/>
                </a:lnTo>
                <a:lnTo>
                  <a:pt x="900" y="99"/>
                </a:lnTo>
                <a:lnTo>
                  <a:pt x="885" y="60"/>
                </a:lnTo>
                <a:lnTo>
                  <a:pt x="843" y="60"/>
                </a:lnTo>
                <a:lnTo>
                  <a:pt x="825" y="84"/>
                </a:lnTo>
                <a:lnTo>
                  <a:pt x="807" y="75"/>
                </a:lnTo>
                <a:lnTo>
                  <a:pt x="771" y="75"/>
                </a:lnTo>
                <a:lnTo>
                  <a:pt x="720" y="129"/>
                </a:lnTo>
                <a:lnTo>
                  <a:pt x="675" y="165"/>
                </a:lnTo>
                <a:lnTo>
                  <a:pt x="609" y="183"/>
                </a:lnTo>
                <a:lnTo>
                  <a:pt x="549" y="180"/>
                </a:lnTo>
                <a:lnTo>
                  <a:pt x="501" y="189"/>
                </a:lnTo>
                <a:lnTo>
                  <a:pt x="456" y="210"/>
                </a:lnTo>
                <a:lnTo>
                  <a:pt x="396" y="222"/>
                </a:lnTo>
                <a:lnTo>
                  <a:pt x="345" y="237"/>
                </a:lnTo>
                <a:lnTo>
                  <a:pt x="258" y="234"/>
                </a:lnTo>
                <a:lnTo>
                  <a:pt x="102" y="201"/>
                </a:lnTo>
                <a:lnTo>
                  <a:pt x="0" y="150"/>
                </a:lnTo>
                <a:lnTo>
                  <a:pt x="75" y="0"/>
                </a:lnTo>
                <a:lnTo>
                  <a:pt x="210" y="30"/>
                </a:lnTo>
                <a:lnTo>
                  <a:pt x="321" y="66"/>
                </a:lnTo>
                <a:lnTo>
                  <a:pt x="456" y="66"/>
                </a:lnTo>
                <a:lnTo>
                  <a:pt x="570" y="69"/>
                </a:lnTo>
                <a:lnTo>
                  <a:pt x="702" y="42"/>
                </a:lnTo>
                <a:lnTo>
                  <a:pt x="813" y="33"/>
                </a:lnTo>
                <a:lnTo>
                  <a:pt x="912" y="27"/>
                </a:lnTo>
                <a:lnTo>
                  <a:pt x="990" y="57"/>
                </a:lnTo>
                <a:lnTo>
                  <a:pt x="1047" y="81"/>
                </a:lnTo>
                <a:lnTo>
                  <a:pt x="1074" y="93"/>
                </a:lnTo>
                <a:lnTo>
                  <a:pt x="1083" y="123"/>
                </a:lnTo>
                <a:lnTo>
                  <a:pt x="1092" y="147"/>
                </a:lnTo>
                <a:lnTo>
                  <a:pt x="1122" y="156"/>
                </a:lnTo>
                <a:lnTo>
                  <a:pt x="1146" y="144"/>
                </a:lnTo>
                <a:lnTo>
                  <a:pt x="1143" y="117"/>
                </a:lnTo>
                <a:lnTo>
                  <a:pt x="1164" y="114"/>
                </a:lnTo>
                <a:lnTo>
                  <a:pt x="1179" y="138"/>
                </a:lnTo>
                <a:lnTo>
                  <a:pt x="1185" y="192"/>
                </a:lnTo>
                <a:lnTo>
                  <a:pt x="1197" y="252"/>
                </a:lnTo>
                <a:lnTo>
                  <a:pt x="1212" y="291"/>
                </a:lnTo>
                <a:lnTo>
                  <a:pt x="1227" y="330"/>
                </a:lnTo>
                <a:lnTo>
                  <a:pt x="1239" y="363"/>
                </a:lnTo>
                <a:lnTo>
                  <a:pt x="1278" y="384"/>
                </a:lnTo>
                <a:lnTo>
                  <a:pt x="1299" y="411"/>
                </a:lnTo>
                <a:lnTo>
                  <a:pt x="1305" y="447"/>
                </a:lnTo>
                <a:lnTo>
                  <a:pt x="1296" y="468"/>
                </a:lnTo>
                <a:lnTo>
                  <a:pt x="1272" y="495"/>
                </a:lnTo>
                <a:lnTo>
                  <a:pt x="1185" y="549"/>
                </a:lnTo>
                <a:lnTo>
                  <a:pt x="1149" y="585"/>
                </a:lnTo>
                <a:lnTo>
                  <a:pt x="1107" y="612"/>
                </a:lnTo>
                <a:lnTo>
                  <a:pt x="1053" y="636"/>
                </a:lnTo>
                <a:lnTo>
                  <a:pt x="1023" y="648"/>
                </a:lnTo>
                <a:lnTo>
                  <a:pt x="999" y="660"/>
                </a:lnTo>
                <a:close/>
              </a:path>
            </a:pathLst>
          </a:custGeom>
          <a:solidFill>
            <a:srgbClr val="FF66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1" name="Freeform 77"/>
          <p:cNvSpPr>
            <a:spLocks/>
          </p:cNvSpPr>
          <p:nvPr/>
        </p:nvSpPr>
        <p:spPr bwMode="auto">
          <a:xfrm>
            <a:off x="776479" y="870205"/>
            <a:ext cx="1414463" cy="828675"/>
          </a:xfrm>
          <a:custGeom>
            <a:avLst/>
            <a:gdLst>
              <a:gd name="T0" fmla="*/ 891 w 891"/>
              <a:gd name="T1" fmla="*/ 348 h 522"/>
              <a:gd name="T2" fmla="*/ 768 w 891"/>
              <a:gd name="T3" fmla="*/ 300 h 522"/>
              <a:gd name="T4" fmla="*/ 693 w 891"/>
              <a:gd name="T5" fmla="*/ 240 h 522"/>
              <a:gd name="T6" fmla="*/ 591 w 891"/>
              <a:gd name="T7" fmla="*/ 198 h 522"/>
              <a:gd name="T8" fmla="*/ 498 w 891"/>
              <a:gd name="T9" fmla="*/ 162 h 522"/>
              <a:gd name="T10" fmla="*/ 432 w 891"/>
              <a:gd name="T11" fmla="*/ 93 h 522"/>
              <a:gd name="T12" fmla="*/ 345 w 891"/>
              <a:gd name="T13" fmla="*/ 42 h 522"/>
              <a:gd name="T14" fmla="*/ 270 w 891"/>
              <a:gd name="T15" fmla="*/ 9 h 522"/>
              <a:gd name="T16" fmla="*/ 216 w 891"/>
              <a:gd name="T17" fmla="*/ 0 h 522"/>
              <a:gd name="T18" fmla="*/ 162 w 891"/>
              <a:gd name="T19" fmla="*/ 12 h 522"/>
              <a:gd name="T20" fmla="*/ 105 w 891"/>
              <a:gd name="T21" fmla="*/ 51 h 522"/>
              <a:gd name="T22" fmla="*/ 51 w 891"/>
              <a:gd name="T23" fmla="*/ 132 h 522"/>
              <a:gd name="T24" fmla="*/ 21 w 891"/>
              <a:gd name="T25" fmla="*/ 198 h 522"/>
              <a:gd name="T26" fmla="*/ 0 w 891"/>
              <a:gd name="T27" fmla="*/ 291 h 522"/>
              <a:gd name="T28" fmla="*/ 69 w 891"/>
              <a:gd name="T29" fmla="*/ 198 h 522"/>
              <a:gd name="T30" fmla="*/ 186 w 891"/>
              <a:gd name="T31" fmla="*/ 135 h 522"/>
              <a:gd name="T32" fmla="*/ 270 w 891"/>
              <a:gd name="T33" fmla="*/ 111 h 522"/>
              <a:gd name="T34" fmla="*/ 357 w 891"/>
              <a:gd name="T35" fmla="*/ 129 h 522"/>
              <a:gd name="T36" fmla="*/ 423 w 891"/>
              <a:gd name="T37" fmla="*/ 246 h 522"/>
              <a:gd name="T38" fmla="*/ 525 w 891"/>
              <a:gd name="T39" fmla="*/ 339 h 522"/>
              <a:gd name="T40" fmla="*/ 654 w 891"/>
              <a:gd name="T41" fmla="*/ 435 h 522"/>
              <a:gd name="T42" fmla="*/ 774 w 891"/>
              <a:gd name="T43" fmla="*/ 489 h 522"/>
              <a:gd name="T44" fmla="*/ 825 w 891"/>
              <a:gd name="T45" fmla="*/ 522 h 522"/>
              <a:gd name="T46" fmla="*/ 891 w 891"/>
              <a:gd name="T47" fmla="*/ 348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91" h="522">
                <a:moveTo>
                  <a:pt x="891" y="348"/>
                </a:moveTo>
                <a:lnTo>
                  <a:pt x="768" y="300"/>
                </a:lnTo>
                <a:lnTo>
                  <a:pt x="693" y="240"/>
                </a:lnTo>
                <a:lnTo>
                  <a:pt x="591" y="198"/>
                </a:lnTo>
                <a:lnTo>
                  <a:pt x="498" y="162"/>
                </a:lnTo>
                <a:lnTo>
                  <a:pt x="432" y="93"/>
                </a:lnTo>
                <a:lnTo>
                  <a:pt x="345" y="42"/>
                </a:lnTo>
                <a:lnTo>
                  <a:pt x="270" y="9"/>
                </a:lnTo>
                <a:lnTo>
                  <a:pt x="216" y="0"/>
                </a:lnTo>
                <a:lnTo>
                  <a:pt x="162" y="12"/>
                </a:lnTo>
                <a:lnTo>
                  <a:pt x="105" y="51"/>
                </a:lnTo>
                <a:lnTo>
                  <a:pt x="51" y="132"/>
                </a:lnTo>
                <a:lnTo>
                  <a:pt x="21" y="198"/>
                </a:lnTo>
                <a:lnTo>
                  <a:pt x="0" y="291"/>
                </a:lnTo>
                <a:lnTo>
                  <a:pt x="69" y="198"/>
                </a:lnTo>
                <a:lnTo>
                  <a:pt x="186" y="135"/>
                </a:lnTo>
                <a:lnTo>
                  <a:pt x="270" y="111"/>
                </a:lnTo>
                <a:lnTo>
                  <a:pt x="357" y="129"/>
                </a:lnTo>
                <a:lnTo>
                  <a:pt x="423" y="246"/>
                </a:lnTo>
                <a:lnTo>
                  <a:pt x="525" y="339"/>
                </a:lnTo>
                <a:lnTo>
                  <a:pt x="654" y="435"/>
                </a:lnTo>
                <a:lnTo>
                  <a:pt x="774" y="489"/>
                </a:lnTo>
                <a:lnTo>
                  <a:pt x="825" y="522"/>
                </a:lnTo>
                <a:lnTo>
                  <a:pt x="891" y="348"/>
                </a:lnTo>
                <a:close/>
              </a:path>
            </a:pathLst>
          </a:custGeom>
          <a:solidFill>
            <a:srgbClr val="FF66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2" name="Rectangle 78"/>
          <p:cNvSpPr>
            <a:spLocks noChangeArrowheads="1"/>
          </p:cNvSpPr>
          <p:nvPr/>
        </p:nvSpPr>
        <p:spPr bwMode="auto">
          <a:xfrm>
            <a:off x="1201928" y="336804"/>
            <a:ext cx="2019300" cy="3683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03" name="Text Box 79"/>
          <p:cNvSpPr txBox="1">
            <a:spLocks noChangeArrowheads="1"/>
          </p:cNvSpPr>
          <p:nvPr/>
        </p:nvSpPr>
        <p:spPr bwMode="auto">
          <a:xfrm>
            <a:off x="1160654" y="346329"/>
            <a:ext cx="1868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Great Bahama bank</a:t>
            </a:r>
          </a:p>
        </p:txBody>
      </p:sp>
      <p:sp>
        <p:nvSpPr>
          <p:cNvPr id="52304" name="Freeform 80"/>
          <p:cNvSpPr>
            <a:spLocks/>
          </p:cNvSpPr>
          <p:nvPr/>
        </p:nvSpPr>
        <p:spPr bwMode="auto">
          <a:xfrm>
            <a:off x="646303" y="1400429"/>
            <a:ext cx="254000" cy="1143000"/>
          </a:xfrm>
          <a:custGeom>
            <a:avLst/>
            <a:gdLst>
              <a:gd name="T0" fmla="*/ 106 w 160"/>
              <a:gd name="T1" fmla="*/ 108 h 720"/>
              <a:gd name="T2" fmla="*/ 84 w 160"/>
              <a:gd name="T3" fmla="*/ 74 h 720"/>
              <a:gd name="T4" fmla="*/ 74 w 160"/>
              <a:gd name="T5" fmla="*/ 42 h 720"/>
              <a:gd name="T6" fmla="*/ 74 w 160"/>
              <a:gd name="T7" fmla="*/ 12 h 720"/>
              <a:gd name="T8" fmla="*/ 74 w 160"/>
              <a:gd name="T9" fmla="*/ 0 h 720"/>
              <a:gd name="T10" fmla="*/ 58 w 160"/>
              <a:gd name="T11" fmla="*/ 34 h 720"/>
              <a:gd name="T12" fmla="*/ 42 w 160"/>
              <a:gd name="T13" fmla="*/ 80 h 720"/>
              <a:gd name="T14" fmla="*/ 18 w 160"/>
              <a:gd name="T15" fmla="*/ 140 h 720"/>
              <a:gd name="T16" fmla="*/ 8 w 160"/>
              <a:gd name="T17" fmla="*/ 192 h 720"/>
              <a:gd name="T18" fmla="*/ 2 w 160"/>
              <a:gd name="T19" fmla="*/ 256 h 720"/>
              <a:gd name="T20" fmla="*/ 0 w 160"/>
              <a:gd name="T21" fmla="*/ 320 h 720"/>
              <a:gd name="T22" fmla="*/ 2 w 160"/>
              <a:gd name="T23" fmla="*/ 368 h 720"/>
              <a:gd name="T24" fmla="*/ 26 w 160"/>
              <a:gd name="T25" fmla="*/ 432 h 720"/>
              <a:gd name="T26" fmla="*/ 46 w 160"/>
              <a:gd name="T27" fmla="*/ 508 h 720"/>
              <a:gd name="T28" fmla="*/ 104 w 160"/>
              <a:gd name="T29" fmla="*/ 590 h 720"/>
              <a:gd name="T30" fmla="*/ 136 w 160"/>
              <a:gd name="T31" fmla="*/ 676 h 720"/>
              <a:gd name="T32" fmla="*/ 158 w 160"/>
              <a:gd name="T33" fmla="*/ 720 h 720"/>
              <a:gd name="T34" fmla="*/ 160 w 160"/>
              <a:gd name="T35" fmla="*/ 640 h 720"/>
              <a:gd name="T36" fmla="*/ 148 w 160"/>
              <a:gd name="T37" fmla="*/ 578 h 720"/>
              <a:gd name="T38" fmla="*/ 102 w 160"/>
              <a:gd name="T39" fmla="*/ 514 h 720"/>
              <a:gd name="T40" fmla="*/ 90 w 160"/>
              <a:gd name="T41" fmla="*/ 484 h 720"/>
              <a:gd name="T42" fmla="*/ 86 w 160"/>
              <a:gd name="T43" fmla="*/ 460 h 720"/>
              <a:gd name="T44" fmla="*/ 42 w 160"/>
              <a:gd name="T45" fmla="*/ 414 h 720"/>
              <a:gd name="T46" fmla="*/ 14 w 160"/>
              <a:gd name="T47" fmla="*/ 344 h 720"/>
              <a:gd name="T48" fmla="*/ 16 w 160"/>
              <a:gd name="T49" fmla="*/ 272 h 720"/>
              <a:gd name="T50" fmla="*/ 46 w 160"/>
              <a:gd name="T51" fmla="*/ 186 h 720"/>
              <a:gd name="T52" fmla="*/ 80 w 160"/>
              <a:gd name="T53" fmla="*/ 146 h 720"/>
              <a:gd name="T54" fmla="*/ 96 w 160"/>
              <a:gd name="T55" fmla="*/ 124 h 720"/>
              <a:gd name="T56" fmla="*/ 106 w 160"/>
              <a:gd name="T57" fmla="*/ 10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0" h="720">
                <a:moveTo>
                  <a:pt x="106" y="108"/>
                </a:moveTo>
                <a:lnTo>
                  <a:pt x="84" y="74"/>
                </a:lnTo>
                <a:lnTo>
                  <a:pt x="74" y="42"/>
                </a:lnTo>
                <a:lnTo>
                  <a:pt x="74" y="12"/>
                </a:lnTo>
                <a:lnTo>
                  <a:pt x="74" y="0"/>
                </a:lnTo>
                <a:lnTo>
                  <a:pt x="58" y="34"/>
                </a:lnTo>
                <a:lnTo>
                  <a:pt x="42" y="80"/>
                </a:lnTo>
                <a:lnTo>
                  <a:pt x="18" y="140"/>
                </a:lnTo>
                <a:lnTo>
                  <a:pt x="8" y="192"/>
                </a:lnTo>
                <a:lnTo>
                  <a:pt x="2" y="256"/>
                </a:lnTo>
                <a:lnTo>
                  <a:pt x="0" y="320"/>
                </a:lnTo>
                <a:lnTo>
                  <a:pt x="2" y="368"/>
                </a:lnTo>
                <a:lnTo>
                  <a:pt x="26" y="432"/>
                </a:lnTo>
                <a:lnTo>
                  <a:pt x="46" y="508"/>
                </a:lnTo>
                <a:lnTo>
                  <a:pt x="104" y="590"/>
                </a:lnTo>
                <a:lnTo>
                  <a:pt x="136" y="676"/>
                </a:lnTo>
                <a:lnTo>
                  <a:pt x="158" y="720"/>
                </a:lnTo>
                <a:lnTo>
                  <a:pt x="160" y="640"/>
                </a:lnTo>
                <a:lnTo>
                  <a:pt x="148" y="578"/>
                </a:lnTo>
                <a:lnTo>
                  <a:pt x="102" y="514"/>
                </a:lnTo>
                <a:lnTo>
                  <a:pt x="90" y="484"/>
                </a:lnTo>
                <a:lnTo>
                  <a:pt x="86" y="460"/>
                </a:lnTo>
                <a:lnTo>
                  <a:pt x="42" y="414"/>
                </a:lnTo>
                <a:lnTo>
                  <a:pt x="14" y="344"/>
                </a:lnTo>
                <a:lnTo>
                  <a:pt x="16" y="272"/>
                </a:lnTo>
                <a:lnTo>
                  <a:pt x="46" y="186"/>
                </a:lnTo>
                <a:lnTo>
                  <a:pt x="80" y="146"/>
                </a:lnTo>
                <a:lnTo>
                  <a:pt x="96" y="124"/>
                </a:lnTo>
                <a:lnTo>
                  <a:pt x="106" y="108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6" name="Text Box 82"/>
          <p:cNvSpPr txBox="1">
            <a:spLocks noChangeArrowheads="1"/>
          </p:cNvSpPr>
          <p:nvPr/>
        </p:nvSpPr>
        <p:spPr bwMode="auto">
          <a:xfrm>
            <a:off x="1788248" y="5210430"/>
            <a:ext cx="1084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/>
              <a:t>oolitic</a:t>
            </a:r>
          </a:p>
          <a:p>
            <a:pPr algn="ctr"/>
            <a:r>
              <a:rPr lang="en-US" altLang="en-US" sz="1600" b="1"/>
              <a:t>grainstone</a:t>
            </a:r>
          </a:p>
        </p:txBody>
      </p:sp>
      <p:sp>
        <p:nvSpPr>
          <p:cNvPr id="52307" name="Line 83"/>
          <p:cNvSpPr>
            <a:spLocks noChangeShapeType="1"/>
          </p:cNvSpPr>
          <p:nvPr/>
        </p:nvSpPr>
        <p:spPr bwMode="auto">
          <a:xfrm flipH="1" flipV="1">
            <a:off x="1430528" y="5073904"/>
            <a:ext cx="546100" cy="266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8" name="Line 84"/>
          <p:cNvSpPr>
            <a:spLocks noChangeShapeType="1"/>
          </p:cNvSpPr>
          <p:nvPr/>
        </p:nvSpPr>
        <p:spPr bwMode="auto">
          <a:xfrm>
            <a:off x="2814828" y="5810504"/>
            <a:ext cx="381000" cy="266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Text Box 85"/>
          <p:cNvSpPr txBox="1">
            <a:spLocks noChangeArrowheads="1"/>
          </p:cNvSpPr>
          <p:nvPr/>
        </p:nvSpPr>
        <p:spPr bwMode="auto">
          <a:xfrm>
            <a:off x="3835558" y="3330829"/>
            <a:ext cx="5255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/>
              <a:t>reef</a:t>
            </a:r>
          </a:p>
        </p:txBody>
      </p:sp>
      <p:sp>
        <p:nvSpPr>
          <p:cNvPr id="52310" name="Line 86"/>
          <p:cNvSpPr>
            <a:spLocks noChangeShapeType="1"/>
          </p:cNvSpPr>
          <p:nvPr/>
        </p:nvSpPr>
        <p:spPr bwMode="auto">
          <a:xfrm flipH="1" flipV="1">
            <a:off x="3551428" y="3486404"/>
            <a:ext cx="279400" cy="2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1" name="Line 87"/>
          <p:cNvSpPr>
            <a:spLocks noChangeShapeType="1"/>
          </p:cNvSpPr>
          <p:nvPr/>
        </p:nvSpPr>
        <p:spPr bwMode="auto">
          <a:xfrm flipH="1">
            <a:off x="3856228" y="3689604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Text Box 88"/>
          <p:cNvSpPr txBox="1">
            <a:spLocks noChangeArrowheads="1"/>
          </p:cNvSpPr>
          <p:nvPr/>
        </p:nvSpPr>
        <p:spPr bwMode="auto">
          <a:xfrm>
            <a:off x="2223223" y="803530"/>
            <a:ext cx="1084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/>
              <a:t>coral-algal</a:t>
            </a:r>
          </a:p>
          <a:p>
            <a:pPr algn="ctr"/>
            <a:r>
              <a:rPr lang="en-US" altLang="en-US" sz="1600" b="1"/>
              <a:t>grainstone</a:t>
            </a:r>
          </a:p>
        </p:txBody>
      </p:sp>
      <p:sp>
        <p:nvSpPr>
          <p:cNvPr id="52313" name="Line 89"/>
          <p:cNvSpPr>
            <a:spLocks noChangeShapeType="1"/>
          </p:cNvSpPr>
          <p:nvPr/>
        </p:nvSpPr>
        <p:spPr bwMode="auto">
          <a:xfrm flipH="1">
            <a:off x="2256028" y="1352804"/>
            <a:ext cx="342900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Line 90"/>
          <p:cNvSpPr>
            <a:spLocks noChangeShapeType="1"/>
          </p:cNvSpPr>
          <p:nvPr/>
        </p:nvSpPr>
        <p:spPr bwMode="auto">
          <a:xfrm flipH="1" flipV="1">
            <a:off x="624078" y="3199067"/>
            <a:ext cx="304800" cy="10001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Line 91"/>
          <p:cNvSpPr>
            <a:spLocks noChangeShapeType="1"/>
          </p:cNvSpPr>
          <p:nvPr/>
        </p:nvSpPr>
        <p:spPr bwMode="auto">
          <a:xfrm flipH="1">
            <a:off x="995553" y="3270505"/>
            <a:ext cx="166688" cy="238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40" name="Group 16"/>
          <p:cNvGrpSpPr>
            <a:grpSpLocks/>
          </p:cNvGrpSpPr>
          <p:nvPr/>
        </p:nvGrpSpPr>
        <p:grpSpPr bwMode="auto">
          <a:xfrm>
            <a:off x="843154" y="3218117"/>
            <a:ext cx="252413" cy="209550"/>
            <a:chOff x="1422" y="666"/>
            <a:chExt cx="159" cy="132"/>
          </a:xfrm>
        </p:grpSpPr>
        <p:sp>
          <p:nvSpPr>
            <p:cNvPr id="52235" name="Oval 11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6" name="Line 12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13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5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16" name="Line 92"/>
          <p:cNvSpPr>
            <a:spLocks noChangeShapeType="1"/>
          </p:cNvSpPr>
          <p:nvPr/>
        </p:nvSpPr>
        <p:spPr bwMode="auto">
          <a:xfrm flipH="1" flipV="1">
            <a:off x="1190817" y="3294318"/>
            <a:ext cx="371475" cy="1666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41" name="Group 17"/>
          <p:cNvGrpSpPr>
            <a:grpSpLocks/>
          </p:cNvGrpSpPr>
          <p:nvPr/>
        </p:nvGrpSpPr>
        <p:grpSpPr bwMode="auto">
          <a:xfrm>
            <a:off x="1066991" y="3180017"/>
            <a:ext cx="252412" cy="209550"/>
            <a:chOff x="1422" y="666"/>
            <a:chExt cx="159" cy="132"/>
          </a:xfrm>
        </p:grpSpPr>
        <p:sp>
          <p:nvSpPr>
            <p:cNvPr id="52242" name="Oval 18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3" name="Line 19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4" name="Line 20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5" name="Line 21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Line 22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17" name="Line 93"/>
          <p:cNvSpPr>
            <a:spLocks noChangeShapeType="1"/>
          </p:cNvSpPr>
          <p:nvPr/>
        </p:nvSpPr>
        <p:spPr bwMode="auto">
          <a:xfrm flipH="1" flipV="1">
            <a:off x="1552766" y="3465767"/>
            <a:ext cx="76200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47" name="Group 23"/>
          <p:cNvGrpSpPr>
            <a:grpSpLocks/>
          </p:cNvGrpSpPr>
          <p:nvPr/>
        </p:nvGrpSpPr>
        <p:grpSpPr bwMode="auto">
          <a:xfrm>
            <a:off x="1447991" y="3360992"/>
            <a:ext cx="252412" cy="209550"/>
            <a:chOff x="1422" y="666"/>
            <a:chExt cx="159" cy="132"/>
          </a:xfrm>
        </p:grpSpPr>
        <p:sp>
          <p:nvSpPr>
            <p:cNvPr id="52248" name="Oval 24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Line 25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Line 26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Line 27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Line 28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18" name="Line 94"/>
          <p:cNvSpPr>
            <a:spLocks noChangeShapeType="1"/>
          </p:cNvSpPr>
          <p:nvPr/>
        </p:nvSpPr>
        <p:spPr bwMode="auto">
          <a:xfrm flipH="1" flipV="1">
            <a:off x="2319529" y="3908679"/>
            <a:ext cx="728663" cy="1857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53" name="Group 29"/>
          <p:cNvGrpSpPr>
            <a:grpSpLocks/>
          </p:cNvGrpSpPr>
          <p:nvPr/>
        </p:nvGrpSpPr>
        <p:grpSpPr bwMode="auto">
          <a:xfrm>
            <a:off x="2195704" y="3813429"/>
            <a:ext cx="252413" cy="209550"/>
            <a:chOff x="1422" y="666"/>
            <a:chExt cx="159" cy="132"/>
          </a:xfrm>
        </p:grpSpPr>
        <p:sp>
          <p:nvSpPr>
            <p:cNvPr id="52254" name="Oval 30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Line 31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Line 32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Line 33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Line 34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19" name="Line 95"/>
          <p:cNvSpPr>
            <a:spLocks noChangeShapeType="1"/>
          </p:cNvSpPr>
          <p:nvPr/>
        </p:nvSpPr>
        <p:spPr bwMode="auto">
          <a:xfrm flipH="1" flipV="1">
            <a:off x="2948179" y="3894392"/>
            <a:ext cx="100013" cy="1905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59" name="Group 35"/>
          <p:cNvGrpSpPr>
            <a:grpSpLocks/>
          </p:cNvGrpSpPr>
          <p:nvPr/>
        </p:nvGrpSpPr>
        <p:grpSpPr bwMode="auto">
          <a:xfrm>
            <a:off x="2914841" y="3980117"/>
            <a:ext cx="252412" cy="209550"/>
            <a:chOff x="1422" y="666"/>
            <a:chExt cx="159" cy="132"/>
          </a:xfrm>
        </p:grpSpPr>
        <p:sp>
          <p:nvSpPr>
            <p:cNvPr id="52260" name="Oval 36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1" name="Line 37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2" name="Line 38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3" name="Line 39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4" name="Line 40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20" name="Line 96"/>
          <p:cNvSpPr>
            <a:spLocks noChangeShapeType="1"/>
          </p:cNvSpPr>
          <p:nvPr/>
        </p:nvSpPr>
        <p:spPr bwMode="auto">
          <a:xfrm flipH="1" flipV="1">
            <a:off x="2914842" y="3632455"/>
            <a:ext cx="47625" cy="271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1" name="Line 97"/>
          <p:cNvSpPr>
            <a:spLocks noChangeShapeType="1"/>
          </p:cNvSpPr>
          <p:nvPr/>
        </p:nvSpPr>
        <p:spPr bwMode="auto">
          <a:xfrm flipV="1">
            <a:off x="2919604" y="3199067"/>
            <a:ext cx="195263" cy="4191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65" name="Group 41"/>
          <p:cNvGrpSpPr>
            <a:grpSpLocks/>
          </p:cNvGrpSpPr>
          <p:nvPr/>
        </p:nvGrpSpPr>
        <p:grpSpPr bwMode="auto">
          <a:xfrm>
            <a:off x="2833879" y="3789617"/>
            <a:ext cx="252413" cy="209550"/>
            <a:chOff x="1422" y="666"/>
            <a:chExt cx="159" cy="132"/>
          </a:xfrm>
        </p:grpSpPr>
        <p:sp>
          <p:nvSpPr>
            <p:cNvPr id="52266" name="Oval 42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7" name="Line 43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8" name="Line 44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9" name="Line 45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70" name="Line 46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71" name="Group 47"/>
          <p:cNvGrpSpPr>
            <a:grpSpLocks/>
          </p:cNvGrpSpPr>
          <p:nvPr/>
        </p:nvGrpSpPr>
        <p:grpSpPr bwMode="auto">
          <a:xfrm>
            <a:off x="2791016" y="3532442"/>
            <a:ext cx="252412" cy="209550"/>
            <a:chOff x="1422" y="666"/>
            <a:chExt cx="159" cy="132"/>
          </a:xfrm>
        </p:grpSpPr>
        <p:sp>
          <p:nvSpPr>
            <p:cNvPr id="52272" name="Oval 48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3" name="Line 49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74" name="Line 50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75" name="Line 51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76" name="Line 52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22" name="Line 98"/>
          <p:cNvSpPr>
            <a:spLocks noChangeShapeType="1"/>
          </p:cNvSpPr>
          <p:nvPr/>
        </p:nvSpPr>
        <p:spPr bwMode="auto">
          <a:xfrm flipV="1">
            <a:off x="3110103" y="2941893"/>
            <a:ext cx="33338" cy="26193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3" name="Line 99"/>
          <p:cNvSpPr>
            <a:spLocks noChangeShapeType="1"/>
          </p:cNvSpPr>
          <p:nvPr/>
        </p:nvSpPr>
        <p:spPr bwMode="auto">
          <a:xfrm flipV="1">
            <a:off x="3152967" y="2718054"/>
            <a:ext cx="128587" cy="20955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77" name="Group 53"/>
          <p:cNvGrpSpPr>
            <a:grpSpLocks/>
          </p:cNvGrpSpPr>
          <p:nvPr/>
        </p:nvGrpSpPr>
        <p:grpSpPr bwMode="auto">
          <a:xfrm>
            <a:off x="2995804" y="3099054"/>
            <a:ext cx="252413" cy="209550"/>
            <a:chOff x="1422" y="666"/>
            <a:chExt cx="159" cy="132"/>
          </a:xfrm>
        </p:grpSpPr>
        <p:sp>
          <p:nvSpPr>
            <p:cNvPr id="52278" name="Oval 54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9" name="Line 55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0" name="Line 56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2" name="Line 58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83" name="Group 59"/>
          <p:cNvGrpSpPr>
            <a:grpSpLocks/>
          </p:cNvGrpSpPr>
          <p:nvPr/>
        </p:nvGrpSpPr>
        <p:grpSpPr bwMode="auto">
          <a:xfrm>
            <a:off x="3029141" y="2822829"/>
            <a:ext cx="252412" cy="209550"/>
            <a:chOff x="1422" y="666"/>
            <a:chExt cx="159" cy="132"/>
          </a:xfrm>
        </p:grpSpPr>
        <p:sp>
          <p:nvSpPr>
            <p:cNvPr id="52284" name="Oval 60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5" name="Line 61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6" name="Line 62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7" name="Line 63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8" name="Line 64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24" name="Text Box 100"/>
          <p:cNvSpPr txBox="1">
            <a:spLocks noChangeArrowheads="1"/>
          </p:cNvSpPr>
          <p:nvPr/>
        </p:nvSpPr>
        <p:spPr bwMode="auto">
          <a:xfrm>
            <a:off x="303403" y="2902204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W</a:t>
            </a:r>
          </a:p>
        </p:txBody>
      </p:sp>
      <p:sp>
        <p:nvSpPr>
          <p:cNvPr id="52325" name="Text Box 101"/>
          <p:cNvSpPr txBox="1">
            <a:spLocks noChangeArrowheads="1"/>
          </p:cNvSpPr>
          <p:nvPr/>
        </p:nvSpPr>
        <p:spPr bwMode="auto">
          <a:xfrm>
            <a:off x="3160903" y="2416429"/>
            <a:ext cx="2840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E</a:t>
            </a:r>
          </a:p>
        </p:txBody>
      </p:sp>
      <p:sp>
        <p:nvSpPr>
          <p:cNvPr id="52326" name="Freeform 102"/>
          <p:cNvSpPr>
            <a:spLocks/>
          </p:cNvSpPr>
          <p:nvPr/>
        </p:nvSpPr>
        <p:spPr bwMode="auto">
          <a:xfrm>
            <a:off x="4923028" y="5016755"/>
            <a:ext cx="139700" cy="1660525"/>
          </a:xfrm>
          <a:custGeom>
            <a:avLst/>
            <a:gdLst>
              <a:gd name="T0" fmla="*/ 0 w 88"/>
              <a:gd name="T1" fmla="*/ 1046 h 1046"/>
              <a:gd name="T2" fmla="*/ 6 w 88"/>
              <a:gd name="T3" fmla="*/ 980 h 1046"/>
              <a:gd name="T4" fmla="*/ 20 w 88"/>
              <a:gd name="T5" fmla="*/ 850 h 1046"/>
              <a:gd name="T6" fmla="*/ 28 w 88"/>
              <a:gd name="T7" fmla="*/ 732 h 1046"/>
              <a:gd name="T8" fmla="*/ 36 w 88"/>
              <a:gd name="T9" fmla="*/ 588 h 1046"/>
              <a:gd name="T10" fmla="*/ 38 w 88"/>
              <a:gd name="T11" fmla="*/ 508 h 1046"/>
              <a:gd name="T12" fmla="*/ 48 w 88"/>
              <a:gd name="T13" fmla="*/ 472 h 1046"/>
              <a:gd name="T14" fmla="*/ 52 w 88"/>
              <a:gd name="T15" fmla="*/ 452 h 1046"/>
              <a:gd name="T16" fmla="*/ 54 w 88"/>
              <a:gd name="T17" fmla="*/ 296 h 1046"/>
              <a:gd name="T18" fmla="*/ 66 w 88"/>
              <a:gd name="T19" fmla="*/ 150 h 1046"/>
              <a:gd name="T20" fmla="*/ 88 w 88"/>
              <a:gd name="T21" fmla="*/ 0 h 1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8" h="1046">
                <a:moveTo>
                  <a:pt x="0" y="1046"/>
                </a:moveTo>
                <a:lnTo>
                  <a:pt x="6" y="980"/>
                </a:lnTo>
                <a:lnTo>
                  <a:pt x="20" y="850"/>
                </a:lnTo>
                <a:lnTo>
                  <a:pt x="28" y="732"/>
                </a:lnTo>
                <a:lnTo>
                  <a:pt x="36" y="588"/>
                </a:lnTo>
                <a:lnTo>
                  <a:pt x="38" y="508"/>
                </a:lnTo>
                <a:lnTo>
                  <a:pt x="48" y="472"/>
                </a:lnTo>
                <a:lnTo>
                  <a:pt x="52" y="452"/>
                </a:lnTo>
                <a:lnTo>
                  <a:pt x="54" y="296"/>
                </a:lnTo>
                <a:lnTo>
                  <a:pt x="66" y="150"/>
                </a:lnTo>
                <a:lnTo>
                  <a:pt x="88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9" name="Freeform 105"/>
          <p:cNvSpPr>
            <a:spLocks/>
          </p:cNvSpPr>
          <p:nvPr/>
        </p:nvSpPr>
        <p:spPr bwMode="auto">
          <a:xfrm>
            <a:off x="8717153" y="5778755"/>
            <a:ext cx="101600" cy="898525"/>
          </a:xfrm>
          <a:custGeom>
            <a:avLst/>
            <a:gdLst>
              <a:gd name="T0" fmla="*/ 0 w 64"/>
              <a:gd name="T1" fmla="*/ 0 h 566"/>
              <a:gd name="T2" fmla="*/ 8 w 64"/>
              <a:gd name="T3" fmla="*/ 182 h 566"/>
              <a:gd name="T4" fmla="*/ 18 w 64"/>
              <a:gd name="T5" fmla="*/ 304 h 566"/>
              <a:gd name="T6" fmla="*/ 32 w 64"/>
              <a:gd name="T7" fmla="*/ 430 h 566"/>
              <a:gd name="T8" fmla="*/ 38 w 64"/>
              <a:gd name="T9" fmla="*/ 496 h 566"/>
              <a:gd name="T10" fmla="*/ 54 w 64"/>
              <a:gd name="T11" fmla="*/ 536 h 566"/>
              <a:gd name="T12" fmla="*/ 64 w 64"/>
              <a:gd name="T13" fmla="*/ 566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566">
                <a:moveTo>
                  <a:pt x="0" y="0"/>
                </a:moveTo>
                <a:cubicBezTo>
                  <a:pt x="2" y="65"/>
                  <a:pt x="5" y="131"/>
                  <a:pt x="8" y="182"/>
                </a:cubicBezTo>
                <a:cubicBezTo>
                  <a:pt x="11" y="233"/>
                  <a:pt x="14" y="263"/>
                  <a:pt x="18" y="304"/>
                </a:cubicBezTo>
                <a:cubicBezTo>
                  <a:pt x="22" y="345"/>
                  <a:pt x="29" y="398"/>
                  <a:pt x="32" y="430"/>
                </a:cubicBezTo>
                <a:cubicBezTo>
                  <a:pt x="35" y="462"/>
                  <a:pt x="34" y="478"/>
                  <a:pt x="38" y="496"/>
                </a:cubicBezTo>
                <a:cubicBezTo>
                  <a:pt x="42" y="514"/>
                  <a:pt x="50" y="525"/>
                  <a:pt x="54" y="536"/>
                </a:cubicBezTo>
                <a:cubicBezTo>
                  <a:pt x="58" y="547"/>
                  <a:pt x="61" y="556"/>
                  <a:pt x="64" y="56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5" name="Freeform 111"/>
          <p:cNvSpPr>
            <a:spLocks/>
          </p:cNvSpPr>
          <p:nvPr/>
        </p:nvSpPr>
        <p:spPr bwMode="auto">
          <a:xfrm>
            <a:off x="6345428" y="4575430"/>
            <a:ext cx="1917700" cy="269875"/>
          </a:xfrm>
          <a:custGeom>
            <a:avLst/>
            <a:gdLst>
              <a:gd name="T0" fmla="*/ 1208 w 1208"/>
              <a:gd name="T1" fmla="*/ 60 h 170"/>
              <a:gd name="T2" fmla="*/ 1194 w 1208"/>
              <a:gd name="T3" fmla="*/ 138 h 170"/>
              <a:gd name="T4" fmla="*/ 1068 w 1208"/>
              <a:gd name="T5" fmla="*/ 142 h 170"/>
              <a:gd name="T6" fmla="*/ 838 w 1208"/>
              <a:gd name="T7" fmla="*/ 158 h 170"/>
              <a:gd name="T8" fmla="*/ 650 w 1208"/>
              <a:gd name="T9" fmla="*/ 158 h 170"/>
              <a:gd name="T10" fmla="*/ 344 w 1208"/>
              <a:gd name="T11" fmla="*/ 154 h 170"/>
              <a:gd name="T12" fmla="*/ 216 w 1208"/>
              <a:gd name="T13" fmla="*/ 156 h 170"/>
              <a:gd name="T14" fmla="*/ 58 w 1208"/>
              <a:gd name="T15" fmla="*/ 170 h 170"/>
              <a:gd name="T16" fmla="*/ 0 w 1208"/>
              <a:gd name="T17" fmla="*/ 158 h 170"/>
              <a:gd name="T18" fmla="*/ 192 w 1208"/>
              <a:gd name="T19" fmla="*/ 142 h 170"/>
              <a:gd name="T20" fmla="*/ 352 w 1208"/>
              <a:gd name="T21" fmla="*/ 120 h 170"/>
              <a:gd name="T22" fmla="*/ 576 w 1208"/>
              <a:gd name="T23" fmla="*/ 128 h 170"/>
              <a:gd name="T24" fmla="*/ 796 w 1208"/>
              <a:gd name="T25" fmla="*/ 122 h 170"/>
              <a:gd name="T26" fmla="*/ 932 w 1208"/>
              <a:gd name="T27" fmla="*/ 108 h 170"/>
              <a:gd name="T28" fmla="*/ 1010 w 1208"/>
              <a:gd name="T29" fmla="*/ 80 h 170"/>
              <a:gd name="T30" fmla="*/ 1018 w 1208"/>
              <a:gd name="T31" fmla="*/ 60 h 170"/>
              <a:gd name="T32" fmla="*/ 986 w 1208"/>
              <a:gd name="T33" fmla="*/ 54 h 170"/>
              <a:gd name="T34" fmla="*/ 884 w 1208"/>
              <a:gd name="T35" fmla="*/ 62 h 170"/>
              <a:gd name="T36" fmla="*/ 756 w 1208"/>
              <a:gd name="T37" fmla="*/ 68 h 170"/>
              <a:gd name="T38" fmla="*/ 694 w 1208"/>
              <a:gd name="T39" fmla="*/ 60 h 170"/>
              <a:gd name="T40" fmla="*/ 726 w 1208"/>
              <a:gd name="T41" fmla="*/ 2 h 170"/>
              <a:gd name="T42" fmla="*/ 1082 w 1208"/>
              <a:gd name="T43" fmla="*/ 0 h 170"/>
              <a:gd name="T44" fmla="*/ 1112 w 1208"/>
              <a:gd name="T45" fmla="*/ 32 h 170"/>
              <a:gd name="T46" fmla="*/ 1150 w 1208"/>
              <a:gd name="T47" fmla="*/ 42 h 170"/>
              <a:gd name="T48" fmla="*/ 1174 w 1208"/>
              <a:gd name="T49" fmla="*/ 44 h 170"/>
              <a:gd name="T50" fmla="*/ 1184 w 1208"/>
              <a:gd name="T51" fmla="*/ 56 h 170"/>
              <a:gd name="T52" fmla="*/ 1208 w 1208"/>
              <a:gd name="T53" fmla="*/ 6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08" h="170">
                <a:moveTo>
                  <a:pt x="1208" y="60"/>
                </a:moveTo>
                <a:lnTo>
                  <a:pt x="1194" y="138"/>
                </a:lnTo>
                <a:lnTo>
                  <a:pt x="1068" y="142"/>
                </a:lnTo>
                <a:lnTo>
                  <a:pt x="838" y="158"/>
                </a:lnTo>
                <a:lnTo>
                  <a:pt x="650" y="158"/>
                </a:lnTo>
                <a:lnTo>
                  <a:pt x="344" y="154"/>
                </a:lnTo>
                <a:lnTo>
                  <a:pt x="216" y="156"/>
                </a:lnTo>
                <a:lnTo>
                  <a:pt x="58" y="170"/>
                </a:lnTo>
                <a:lnTo>
                  <a:pt x="0" y="158"/>
                </a:lnTo>
                <a:lnTo>
                  <a:pt x="192" y="142"/>
                </a:lnTo>
                <a:lnTo>
                  <a:pt x="352" y="120"/>
                </a:lnTo>
                <a:lnTo>
                  <a:pt x="576" y="128"/>
                </a:lnTo>
                <a:lnTo>
                  <a:pt x="796" y="122"/>
                </a:lnTo>
                <a:lnTo>
                  <a:pt x="932" y="108"/>
                </a:lnTo>
                <a:lnTo>
                  <a:pt x="1010" y="80"/>
                </a:lnTo>
                <a:lnTo>
                  <a:pt x="1018" y="60"/>
                </a:lnTo>
                <a:lnTo>
                  <a:pt x="986" y="54"/>
                </a:lnTo>
                <a:lnTo>
                  <a:pt x="884" y="62"/>
                </a:lnTo>
                <a:lnTo>
                  <a:pt x="756" y="68"/>
                </a:lnTo>
                <a:lnTo>
                  <a:pt x="694" y="60"/>
                </a:lnTo>
                <a:lnTo>
                  <a:pt x="726" y="2"/>
                </a:lnTo>
                <a:lnTo>
                  <a:pt x="1082" y="0"/>
                </a:lnTo>
                <a:lnTo>
                  <a:pt x="1112" y="32"/>
                </a:lnTo>
                <a:lnTo>
                  <a:pt x="1150" y="42"/>
                </a:lnTo>
                <a:lnTo>
                  <a:pt x="1174" y="44"/>
                </a:lnTo>
                <a:lnTo>
                  <a:pt x="1184" y="56"/>
                </a:lnTo>
                <a:lnTo>
                  <a:pt x="1208" y="6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6" name="Freeform 112"/>
          <p:cNvSpPr>
            <a:spLocks/>
          </p:cNvSpPr>
          <p:nvPr/>
        </p:nvSpPr>
        <p:spPr bwMode="auto">
          <a:xfrm>
            <a:off x="6955029" y="4594480"/>
            <a:ext cx="561975" cy="85725"/>
          </a:xfrm>
          <a:custGeom>
            <a:avLst/>
            <a:gdLst>
              <a:gd name="T0" fmla="*/ 354 w 354"/>
              <a:gd name="T1" fmla="*/ 24 h 54"/>
              <a:gd name="T2" fmla="*/ 340 w 354"/>
              <a:gd name="T3" fmla="*/ 0 h 54"/>
              <a:gd name="T4" fmla="*/ 304 w 354"/>
              <a:gd name="T5" fmla="*/ 10 h 54"/>
              <a:gd name="T6" fmla="*/ 190 w 354"/>
              <a:gd name="T7" fmla="*/ 12 h 54"/>
              <a:gd name="T8" fmla="*/ 80 w 354"/>
              <a:gd name="T9" fmla="*/ 18 h 54"/>
              <a:gd name="T10" fmla="*/ 16 w 354"/>
              <a:gd name="T11" fmla="*/ 30 h 54"/>
              <a:gd name="T12" fmla="*/ 0 w 354"/>
              <a:gd name="T13" fmla="*/ 44 h 54"/>
              <a:gd name="T14" fmla="*/ 186 w 354"/>
              <a:gd name="T15" fmla="*/ 42 h 54"/>
              <a:gd name="T16" fmla="*/ 288 w 354"/>
              <a:gd name="T17" fmla="*/ 44 h 54"/>
              <a:gd name="T18" fmla="*/ 320 w 354"/>
              <a:gd name="T19" fmla="*/ 54 h 54"/>
              <a:gd name="T20" fmla="*/ 354 w 354"/>
              <a:gd name="T21" fmla="*/ 2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4" h="54">
                <a:moveTo>
                  <a:pt x="354" y="24"/>
                </a:moveTo>
                <a:lnTo>
                  <a:pt x="340" y="0"/>
                </a:lnTo>
                <a:lnTo>
                  <a:pt x="304" y="10"/>
                </a:lnTo>
                <a:lnTo>
                  <a:pt x="190" y="12"/>
                </a:lnTo>
                <a:lnTo>
                  <a:pt x="80" y="18"/>
                </a:lnTo>
                <a:lnTo>
                  <a:pt x="16" y="30"/>
                </a:lnTo>
                <a:lnTo>
                  <a:pt x="0" y="44"/>
                </a:lnTo>
                <a:lnTo>
                  <a:pt x="186" y="42"/>
                </a:lnTo>
                <a:lnTo>
                  <a:pt x="288" y="44"/>
                </a:lnTo>
                <a:lnTo>
                  <a:pt x="320" y="54"/>
                </a:lnTo>
                <a:lnTo>
                  <a:pt x="354" y="24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0" name="Freeform 106"/>
          <p:cNvSpPr>
            <a:spLocks/>
          </p:cNvSpPr>
          <p:nvPr/>
        </p:nvSpPr>
        <p:spPr bwMode="auto">
          <a:xfrm>
            <a:off x="6297804" y="4661155"/>
            <a:ext cx="1673225" cy="168275"/>
          </a:xfrm>
          <a:custGeom>
            <a:avLst/>
            <a:gdLst>
              <a:gd name="T0" fmla="*/ 390 w 1054"/>
              <a:gd name="T1" fmla="*/ 2 h 106"/>
              <a:gd name="T2" fmla="*/ 660 w 1054"/>
              <a:gd name="T3" fmla="*/ 4 h 106"/>
              <a:gd name="T4" fmla="*/ 714 w 1054"/>
              <a:gd name="T5" fmla="*/ 4 h 106"/>
              <a:gd name="T6" fmla="*/ 732 w 1054"/>
              <a:gd name="T7" fmla="*/ 14 h 106"/>
              <a:gd name="T8" fmla="*/ 900 w 1054"/>
              <a:gd name="T9" fmla="*/ 10 h 106"/>
              <a:gd name="T10" fmla="*/ 1016 w 1054"/>
              <a:gd name="T11" fmla="*/ 0 h 106"/>
              <a:gd name="T12" fmla="*/ 1054 w 1054"/>
              <a:gd name="T13" fmla="*/ 8 h 106"/>
              <a:gd name="T14" fmla="*/ 1034 w 1054"/>
              <a:gd name="T15" fmla="*/ 30 h 106"/>
              <a:gd name="T16" fmla="*/ 936 w 1054"/>
              <a:gd name="T17" fmla="*/ 58 h 106"/>
              <a:gd name="T18" fmla="*/ 830 w 1054"/>
              <a:gd name="T19" fmla="*/ 66 h 106"/>
              <a:gd name="T20" fmla="*/ 570 w 1054"/>
              <a:gd name="T21" fmla="*/ 74 h 106"/>
              <a:gd name="T22" fmla="*/ 406 w 1054"/>
              <a:gd name="T23" fmla="*/ 66 h 106"/>
              <a:gd name="T24" fmla="*/ 230 w 1054"/>
              <a:gd name="T25" fmla="*/ 86 h 106"/>
              <a:gd name="T26" fmla="*/ 90 w 1054"/>
              <a:gd name="T27" fmla="*/ 96 h 106"/>
              <a:gd name="T28" fmla="*/ 26 w 1054"/>
              <a:gd name="T29" fmla="*/ 106 h 106"/>
              <a:gd name="T30" fmla="*/ 0 w 1054"/>
              <a:gd name="T31" fmla="*/ 10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4" h="106">
                <a:moveTo>
                  <a:pt x="390" y="2"/>
                </a:moveTo>
                <a:lnTo>
                  <a:pt x="660" y="4"/>
                </a:lnTo>
                <a:lnTo>
                  <a:pt x="714" y="4"/>
                </a:lnTo>
                <a:lnTo>
                  <a:pt x="732" y="14"/>
                </a:lnTo>
                <a:lnTo>
                  <a:pt x="900" y="10"/>
                </a:lnTo>
                <a:lnTo>
                  <a:pt x="1016" y="0"/>
                </a:lnTo>
                <a:lnTo>
                  <a:pt x="1054" y="8"/>
                </a:lnTo>
                <a:lnTo>
                  <a:pt x="1034" y="30"/>
                </a:lnTo>
                <a:lnTo>
                  <a:pt x="936" y="58"/>
                </a:lnTo>
                <a:lnTo>
                  <a:pt x="830" y="66"/>
                </a:lnTo>
                <a:lnTo>
                  <a:pt x="570" y="74"/>
                </a:lnTo>
                <a:lnTo>
                  <a:pt x="406" y="66"/>
                </a:lnTo>
                <a:lnTo>
                  <a:pt x="230" y="86"/>
                </a:lnTo>
                <a:lnTo>
                  <a:pt x="90" y="96"/>
                </a:lnTo>
                <a:lnTo>
                  <a:pt x="26" y="106"/>
                </a:lnTo>
                <a:lnTo>
                  <a:pt x="0" y="10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7" name="Freeform 113"/>
          <p:cNvSpPr>
            <a:spLocks/>
          </p:cNvSpPr>
          <p:nvPr/>
        </p:nvSpPr>
        <p:spPr bwMode="auto">
          <a:xfrm>
            <a:off x="8244079" y="4505579"/>
            <a:ext cx="339725" cy="304800"/>
          </a:xfrm>
          <a:custGeom>
            <a:avLst/>
            <a:gdLst>
              <a:gd name="T0" fmla="*/ 8 w 214"/>
              <a:gd name="T1" fmla="*/ 98 h 192"/>
              <a:gd name="T2" fmla="*/ 0 w 214"/>
              <a:gd name="T3" fmla="*/ 176 h 192"/>
              <a:gd name="T4" fmla="*/ 64 w 214"/>
              <a:gd name="T5" fmla="*/ 192 h 192"/>
              <a:gd name="T6" fmla="*/ 214 w 214"/>
              <a:gd name="T7" fmla="*/ 166 h 192"/>
              <a:gd name="T8" fmla="*/ 214 w 214"/>
              <a:gd name="T9" fmla="*/ 44 h 192"/>
              <a:gd name="T10" fmla="*/ 200 w 214"/>
              <a:gd name="T11" fmla="*/ 0 h 192"/>
              <a:gd name="T12" fmla="*/ 174 w 214"/>
              <a:gd name="T13" fmla="*/ 30 h 192"/>
              <a:gd name="T14" fmla="*/ 144 w 214"/>
              <a:gd name="T15" fmla="*/ 40 h 192"/>
              <a:gd name="T16" fmla="*/ 146 w 214"/>
              <a:gd name="T17" fmla="*/ 52 h 192"/>
              <a:gd name="T18" fmla="*/ 120 w 214"/>
              <a:gd name="T19" fmla="*/ 70 h 192"/>
              <a:gd name="T20" fmla="*/ 118 w 214"/>
              <a:gd name="T21" fmla="*/ 88 h 192"/>
              <a:gd name="T22" fmla="*/ 130 w 214"/>
              <a:gd name="T23" fmla="*/ 96 h 192"/>
              <a:gd name="T24" fmla="*/ 88 w 214"/>
              <a:gd name="T25" fmla="*/ 104 h 192"/>
              <a:gd name="T26" fmla="*/ 54 w 214"/>
              <a:gd name="T27" fmla="*/ 110 h 192"/>
              <a:gd name="T28" fmla="*/ 30 w 214"/>
              <a:gd name="T29" fmla="*/ 110 h 192"/>
              <a:gd name="T30" fmla="*/ 8 w 214"/>
              <a:gd name="T31" fmla="*/ 9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4" h="192">
                <a:moveTo>
                  <a:pt x="8" y="98"/>
                </a:moveTo>
                <a:lnTo>
                  <a:pt x="0" y="176"/>
                </a:lnTo>
                <a:lnTo>
                  <a:pt x="64" y="192"/>
                </a:lnTo>
                <a:lnTo>
                  <a:pt x="214" y="166"/>
                </a:lnTo>
                <a:lnTo>
                  <a:pt x="214" y="44"/>
                </a:lnTo>
                <a:lnTo>
                  <a:pt x="200" y="0"/>
                </a:lnTo>
                <a:lnTo>
                  <a:pt x="174" y="30"/>
                </a:lnTo>
                <a:lnTo>
                  <a:pt x="144" y="40"/>
                </a:lnTo>
                <a:lnTo>
                  <a:pt x="146" y="52"/>
                </a:lnTo>
                <a:lnTo>
                  <a:pt x="120" y="70"/>
                </a:lnTo>
                <a:lnTo>
                  <a:pt x="118" y="88"/>
                </a:lnTo>
                <a:lnTo>
                  <a:pt x="130" y="96"/>
                </a:lnTo>
                <a:lnTo>
                  <a:pt x="88" y="104"/>
                </a:lnTo>
                <a:lnTo>
                  <a:pt x="54" y="110"/>
                </a:lnTo>
                <a:lnTo>
                  <a:pt x="30" y="110"/>
                </a:lnTo>
                <a:lnTo>
                  <a:pt x="8" y="98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1" name="Freeform 107"/>
          <p:cNvSpPr>
            <a:spLocks/>
          </p:cNvSpPr>
          <p:nvPr/>
        </p:nvSpPr>
        <p:spPr bwMode="auto">
          <a:xfrm>
            <a:off x="8069454" y="4562730"/>
            <a:ext cx="415925" cy="117475"/>
          </a:xfrm>
          <a:custGeom>
            <a:avLst/>
            <a:gdLst>
              <a:gd name="T0" fmla="*/ 0 w 262"/>
              <a:gd name="T1" fmla="*/ 14 h 74"/>
              <a:gd name="T2" fmla="*/ 16 w 262"/>
              <a:gd name="T3" fmla="*/ 28 h 74"/>
              <a:gd name="T4" fmla="*/ 30 w 262"/>
              <a:gd name="T5" fmla="*/ 44 h 74"/>
              <a:gd name="T6" fmla="*/ 80 w 262"/>
              <a:gd name="T7" fmla="*/ 50 h 74"/>
              <a:gd name="T8" fmla="*/ 90 w 262"/>
              <a:gd name="T9" fmla="*/ 62 h 74"/>
              <a:gd name="T10" fmla="*/ 134 w 262"/>
              <a:gd name="T11" fmla="*/ 66 h 74"/>
              <a:gd name="T12" fmla="*/ 146 w 262"/>
              <a:gd name="T13" fmla="*/ 74 h 74"/>
              <a:gd name="T14" fmla="*/ 188 w 262"/>
              <a:gd name="T15" fmla="*/ 74 h 74"/>
              <a:gd name="T16" fmla="*/ 228 w 262"/>
              <a:gd name="T17" fmla="*/ 64 h 74"/>
              <a:gd name="T18" fmla="*/ 246 w 262"/>
              <a:gd name="T19" fmla="*/ 58 h 74"/>
              <a:gd name="T20" fmla="*/ 230 w 262"/>
              <a:gd name="T21" fmla="*/ 50 h 74"/>
              <a:gd name="T22" fmla="*/ 242 w 262"/>
              <a:gd name="T23" fmla="*/ 44 h 74"/>
              <a:gd name="T24" fmla="*/ 232 w 262"/>
              <a:gd name="T25" fmla="*/ 34 h 74"/>
              <a:gd name="T26" fmla="*/ 246 w 262"/>
              <a:gd name="T27" fmla="*/ 24 h 74"/>
              <a:gd name="T28" fmla="*/ 262 w 262"/>
              <a:gd name="T29" fmla="*/ 14 h 74"/>
              <a:gd name="T30" fmla="*/ 250 w 262"/>
              <a:gd name="T31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2" h="74">
                <a:moveTo>
                  <a:pt x="0" y="14"/>
                </a:moveTo>
                <a:lnTo>
                  <a:pt x="16" y="28"/>
                </a:lnTo>
                <a:lnTo>
                  <a:pt x="30" y="44"/>
                </a:lnTo>
                <a:lnTo>
                  <a:pt x="80" y="50"/>
                </a:lnTo>
                <a:lnTo>
                  <a:pt x="90" y="62"/>
                </a:lnTo>
                <a:lnTo>
                  <a:pt x="134" y="66"/>
                </a:lnTo>
                <a:lnTo>
                  <a:pt x="146" y="74"/>
                </a:lnTo>
                <a:lnTo>
                  <a:pt x="188" y="74"/>
                </a:lnTo>
                <a:lnTo>
                  <a:pt x="228" y="64"/>
                </a:lnTo>
                <a:lnTo>
                  <a:pt x="246" y="58"/>
                </a:lnTo>
                <a:lnTo>
                  <a:pt x="230" y="50"/>
                </a:lnTo>
                <a:lnTo>
                  <a:pt x="242" y="44"/>
                </a:lnTo>
                <a:lnTo>
                  <a:pt x="232" y="34"/>
                </a:lnTo>
                <a:lnTo>
                  <a:pt x="246" y="24"/>
                </a:lnTo>
                <a:lnTo>
                  <a:pt x="262" y="14"/>
                </a:lnTo>
                <a:lnTo>
                  <a:pt x="250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8" name="Freeform 104"/>
          <p:cNvSpPr>
            <a:spLocks/>
          </p:cNvSpPr>
          <p:nvPr/>
        </p:nvSpPr>
        <p:spPr bwMode="auto">
          <a:xfrm>
            <a:off x="6831203" y="4497643"/>
            <a:ext cx="1887538" cy="1303337"/>
          </a:xfrm>
          <a:custGeom>
            <a:avLst/>
            <a:gdLst>
              <a:gd name="T0" fmla="*/ 0 w 1189"/>
              <a:gd name="T1" fmla="*/ 113 h 821"/>
              <a:gd name="T2" fmla="*/ 48 w 1189"/>
              <a:gd name="T3" fmla="*/ 101 h 821"/>
              <a:gd name="T4" fmla="*/ 148 w 1189"/>
              <a:gd name="T5" fmla="*/ 77 h 821"/>
              <a:gd name="T6" fmla="*/ 276 w 1189"/>
              <a:gd name="T7" fmla="*/ 69 h 821"/>
              <a:gd name="T8" fmla="*/ 350 w 1189"/>
              <a:gd name="T9" fmla="*/ 67 h 821"/>
              <a:gd name="T10" fmla="*/ 382 w 1189"/>
              <a:gd name="T11" fmla="*/ 67 h 821"/>
              <a:gd name="T12" fmla="*/ 416 w 1189"/>
              <a:gd name="T13" fmla="*/ 55 h 821"/>
              <a:gd name="T14" fmla="*/ 568 w 1189"/>
              <a:gd name="T15" fmla="*/ 51 h 821"/>
              <a:gd name="T16" fmla="*/ 836 w 1189"/>
              <a:gd name="T17" fmla="*/ 45 h 821"/>
              <a:gd name="T18" fmla="*/ 1002 w 1189"/>
              <a:gd name="T19" fmla="*/ 39 h 821"/>
              <a:gd name="T20" fmla="*/ 1042 w 1189"/>
              <a:gd name="T21" fmla="*/ 37 h 821"/>
              <a:gd name="T22" fmla="*/ 1072 w 1189"/>
              <a:gd name="T23" fmla="*/ 21 h 821"/>
              <a:gd name="T24" fmla="*/ 1082 w 1189"/>
              <a:gd name="T25" fmla="*/ 7 h 821"/>
              <a:gd name="T26" fmla="*/ 1102 w 1189"/>
              <a:gd name="T27" fmla="*/ 9 h 821"/>
              <a:gd name="T28" fmla="*/ 1118 w 1189"/>
              <a:gd name="T29" fmla="*/ 61 h 821"/>
              <a:gd name="T30" fmla="*/ 1138 w 1189"/>
              <a:gd name="T31" fmla="*/ 149 h 821"/>
              <a:gd name="T32" fmla="*/ 1156 w 1189"/>
              <a:gd name="T33" fmla="*/ 383 h 821"/>
              <a:gd name="T34" fmla="*/ 1170 w 1189"/>
              <a:gd name="T35" fmla="*/ 613 h 821"/>
              <a:gd name="T36" fmla="*/ 1182 w 1189"/>
              <a:gd name="T37" fmla="*/ 727 h 821"/>
              <a:gd name="T38" fmla="*/ 1188 w 1189"/>
              <a:gd name="T39" fmla="*/ 769 h 821"/>
              <a:gd name="T40" fmla="*/ 1188 w 1189"/>
              <a:gd name="T41" fmla="*/ 821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89" h="821">
                <a:moveTo>
                  <a:pt x="0" y="113"/>
                </a:moveTo>
                <a:cubicBezTo>
                  <a:pt x="11" y="110"/>
                  <a:pt x="23" y="107"/>
                  <a:pt x="48" y="101"/>
                </a:cubicBezTo>
                <a:cubicBezTo>
                  <a:pt x="73" y="95"/>
                  <a:pt x="110" y="82"/>
                  <a:pt x="148" y="77"/>
                </a:cubicBezTo>
                <a:cubicBezTo>
                  <a:pt x="186" y="72"/>
                  <a:pt x="242" y="71"/>
                  <a:pt x="276" y="69"/>
                </a:cubicBezTo>
                <a:cubicBezTo>
                  <a:pt x="310" y="67"/>
                  <a:pt x="332" y="67"/>
                  <a:pt x="350" y="67"/>
                </a:cubicBezTo>
                <a:cubicBezTo>
                  <a:pt x="368" y="67"/>
                  <a:pt x="371" y="69"/>
                  <a:pt x="382" y="67"/>
                </a:cubicBezTo>
                <a:cubicBezTo>
                  <a:pt x="393" y="65"/>
                  <a:pt x="385" y="58"/>
                  <a:pt x="416" y="55"/>
                </a:cubicBezTo>
                <a:cubicBezTo>
                  <a:pt x="447" y="52"/>
                  <a:pt x="498" y="53"/>
                  <a:pt x="568" y="51"/>
                </a:cubicBezTo>
                <a:cubicBezTo>
                  <a:pt x="638" y="49"/>
                  <a:pt x="764" y="47"/>
                  <a:pt x="836" y="45"/>
                </a:cubicBezTo>
                <a:cubicBezTo>
                  <a:pt x="908" y="43"/>
                  <a:pt x="968" y="40"/>
                  <a:pt x="1002" y="39"/>
                </a:cubicBezTo>
                <a:cubicBezTo>
                  <a:pt x="1036" y="38"/>
                  <a:pt x="1030" y="40"/>
                  <a:pt x="1042" y="37"/>
                </a:cubicBezTo>
                <a:cubicBezTo>
                  <a:pt x="1054" y="34"/>
                  <a:pt x="1065" y="26"/>
                  <a:pt x="1072" y="21"/>
                </a:cubicBezTo>
                <a:cubicBezTo>
                  <a:pt x="1079" y="16"/>
                  <a:pt x="1077" y="9"/>
                  <a:pt x="1082" y="7"/>
                </a:cubicBezTo>
                <a:cubicBezTo>
                  <a:pt x="1087" y="5"/>
                  <a:pt x="1096" y="0"/>
                  <a:pt x="1102" y="9"/>
                </a:cubicBezTo>
                <a:cubicBezTo>
                  <a:pt x="1108" y="18"/>
                  <a:pt x="1112" y="38"/>
                  <a:pt x="1118" y="61"/>
                </a:cubicBezTo>
                <a:cubicBezTo>
                  <a:pt x="1124" y="84"/>
                  <a:pt x="1132" y="95"/>
                  <a:pt x="1138" y="149"/>
                </a:cubicBezTo>
                <a:cubicBezTo>
                  <a:pt x="1144" y="203"/>
                  <a:pt x="1151" y="306"/>
                  <a:pt x="1156" y="383"/>
                </a:cubicBezTo>
                <a:cubicBezTo>
                  <a:pt x="1161" y="460"/>
                  <a:pt x="1166" y="556"/>
                  <a:pt x="1170" y="613"/>
                </a:cubicBezTo>
                <a:cubicBezTo>
                  <a:pt x="1174" y="670"/>
                  <a:pt x="1179" y="701"/>
                  <a:pt x="1182" y="727"/>
                </a:cubicBezTo>
                <a:cubicBezTo>
                  <a:pt x="1185" y="753"/>
                  <a:pt x="1187" y="753"/>
                  <a:pt x="1188" y="769"/>
                </a:cubicBezTo>
                <a:cubicBezTo>
                  <a:pt x="1189" y="785"/>
                  <a:pt x="1188" y="803"/>
                  <a:pt x="1188" y="821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9" name="Freeform 115"/>
          <p:cNvSpPr>
            <a:spLocks/>
          </p:cNvSpPr>
          <p:nvPr/>
        </p:nvSpPr>
        <p:spPr bwMode="auto">
          <a:xfrm>
            <a:off x="8126603" y="4832604"/>
            <a:ext cx="374650" cy="177800"/>
          </a:xfrm>
          <a:custGeom>
            <a:avLst/>
            <a:gdLst>
              <a:gd name="T0" fmla="*/ 224 w 236"/>
              <a:gd name="T1" fmla="*/ 0 h 112"/>
              <a:gd name="T2" fmla="*/ 114 w 236"/>
              <a:gd name="T3" fmla="*/ 8 h 112"/>
              <a:gd name="T4" fmla="*/ 124 w 236"/>
              <a:gd name="T5" fmla="*/ 22 h 112"/>
              <a:gd name="T6" fmla="*/ 24 w 236"/>
              <a:gd name="T7" fmla="*/ 60 h 112"/>
              <a:gd name="T8" fmla="*/ 26 w 236"/>
              <a:gd name="T9" fmla="*/ 76 h 112"/>
              <a:gd name="T10" fmla="*/ 0 w 236"/>
              <a:gd name="T11" fmla="*/ 112 h 112"/>
              <a:gd name="T12" fmla="*/ 204 w 236"/>
              <a:gd name="T13" fmla="*/ 108 h 112"/>
              <a:gd name="T14" fmla="*/ 232 w 236"/>
              <a:gd name="T15" fmla="*/ 92 h 112"/>
              <a:gd name="T16" fmla="*/ 230 w 236"/>
              <a:gd name="T17" fmla="*/ 74 h 112"/>
              <a:gd name="T18" fmla="*/ 218 w 236"/>
              <a:gd name="T19" fmla="*/ 64 h 112"/>
              <a:gd name="T20" fmla="*/ 234 w 236"/>
              <a:gd name="T21" fmla="*/ 42 h 112"/>
              <a:gd name="T22" fmla="*/ 216 w 236"/>
              <a:gd name="T23" fmla="*/ 18 h 112"/>
              <a:gd name="T24" fmla="*/ 236 w 236"/>
              <a:gd name="T25" fmla="*/ 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6" h="112">
                <a:moveTo>
                  <a:pt x="224" y="0"/>
                </a:moveTo>
                <a:lnTo>
                  <a:pt x="114" y="8"/>
                </a:lnTo>
                <a:lnTo>
                  <a:pt x="124" y="22"/>
                </a:lnTo>
                <a:lnTo>
                  <a:pt x="24" y="60"/>
                </a:lnTo>
                <a:lnTo>
                  <a:pt x="26" y="76"/>
                </a:lnTo>
                <a:lnTo>
                  <a:pt x="0" y="112"/>
                </a:lnTo>
                <a:lnTo>
                  <a:pt x="204" y="108"/>
                </a:lnTo>
                <a:lnTo>
                  <a:pt x="232" y="92"/>
                </a:lnTo>
                <a:lnTo>
                  <a:pt x="230" y="74"/>
                </a:lnTo>
                <a:lnTo>
                  <a:pt x="218" y="64"/>
                </a:lnTo>
                <a:lnTo>
                  <a:pt x="234" y="42"/>
                </a:lnTo>
                <a:lnTo>
                  <a:pt x="216" y="18"/>
                </a:lnTo>
                <a:lnTo>
                  <a:pt x="236" y="2"/>
                </a:lnTo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8" name="Freeform 114"/>
          <p:cNvSpPr>
            <a:spLocks/>
          </p:cNvSpPr>
          <p:nvPr/>
        </p:nvSpPr>
        <p:spPr bwMode="auto">
          <a:xfrm>
            <a:off x="8136128" y="4845304"/>
            <a:ext cx="304800" cy="158750"/>
          </a:xfrm>
          <a:custGeom>
            <a:avLst/>
            <a:gdLst>
              <a:gd name="T0" fmla="*/ 114 w 192"/>
              <a:gd name="T1" fmla="*/ 0 h 100"/>
              <a:gd name="T2" fmla="*/ 116 w 192"/>
              <a:gd name="T3" fmla="*/ 18 h 100"/>
              <a:gd name="T4" fmla="*/ 20 w 192"/>
              <a:gd name="T5" fmla="*/ 52 h 100"/>
              <a:gd name="T6" fmla="*/ 24 w 192"/>
              <a:gd name="T7" fmla="*/ 64 h 100"/>
              <a:gd name="T8" fmla="*/ 6 w 192"/>
              <a:gd name="T9" fmla="*/ 76 h 100"/>
              <a:gd name="T10" fmla="*/ 0 w 192"/>
              <a:gd name="T11" fmla="*/ 100 h 100"/>
              <a:gd name="T12" fmla="*/ 192 w 192"/>
              <a:gd name="T13" fmla="*/ 9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2" h="100">
                <a:moveTo>
                  <a:pt x="114" y="0"/>
                </a:moveTo>
                <a:lnTo>
                  <a:pt x="116" y="18"/>
                </a:lnTo>
                <a:lnTo>
                  <a:pt x="20" y="52"/>
                </a:lnTo>
                <a:lnTo>
                  <a:pt x="24" y="64"/>
                </a:lnTo>
                <a:lnTo>
                  <a:pt x="6" y="76"/>
                </a:lnTo>
                <a:lnTo>
                  <a:pt x="0" y="100"/>
                </a:lnTo>
                <a:lnTo>
                  <a:pt x="192" y="9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0" name="Freeform 116"/>
          <p:cNvSpPr>
            <a:spLocks/>
          </p:cNvSpPr>
          <p:nvPr/>
        </p:nvSpPr>
        <p:spPr bwMode="auto">
          <a:xfrm>
            <a:off x="7386828" y="4762755"/>
            <a:ext cx="1193800" cy="244475"/>
          </a:xfrm>
          <a:custGeom>
            <a:avLst/>
            <a:gdLst>
              <a:gd name="T0" fmla="*/ 752 w 752"/>
              <a:gd name="T1" fmla="*/ 0 h 154"/>
              <a:gd name="T2" fmla="*/ 646 w 752"/>
              <a:gd name="T3" fmla="*/ 16 h 154"/>
              <a:gd name="T4" fmla="*/ 562 w 752"/>
              <a:gd name="T5" fmla="*/ 22 h 154"/>
              <a:gd name="T6" fmla="*/ 538 w 752"/>
              <a:gd name="T7" fmla="*/ 36 h 154"/>
              <a:gd name="T8" fmla="*/ 410 w 752"/>
              <a:gd name="T9" fmla="*/ 40 h 154"/>
              <a:gd name="T10" fmla="*/ 210 w 752"/>
              <a:gd name="T11" fmla="*/ 62 h 154"/>
              <a:gd name="T12" fmla="*/ 112 w 752"/>
              <a:gd name="T13" fmla="*/ 64 h 154"/>
              <a:gd name="T14" fmla="*/ 18 w 752"/>
              <a:gd name="T15" fmla="*/ 70 h 154"/>
              <a:gd name="T16" fmla="*/ 0 w 752"/>
              <a:gd name="T17" fmla="*/ 78 h 154"/>
              <a:gd name="T18" fmla="*/ 90 w 752"/>
              <a:gd name="T19" fmla="*/ 82 h 154"/>
              <a:gd name="T20" fmla="*/ 142 w 752"/>
              <a:gd name="T21" fmla="*/ 74 h 154"/>
              <a:gd name="T22" fmla="*/ 284 w 752"/>
              <a:gd name="T23" fmla="*/ 76 h 154"/>
              <a:gd name="T24" fmla="*/ 444 w 752"/>
              <a:gd name="T25" fmla="*/ 58 h 154"/>
              <a:gd name="T26" fmla="*/ 590 w 752"/>
              <a:gd name="T27" fmla="*/ 54 h 154"/>
              <a:gd name="T28" fmla="*/ 698 w 752"/>
              <a:gd name="T29" fmla="*/ 46 h 154"/>
              <a:gd name="T30" fmla="*/ 686 w 752"/>
              <a:gd name="T31" fmla="*/ 70 h 154"/>
              <a:gd name="T32" fmla="*/ 696 w 752"/>
              <a:gd name="T33" fmla="*/ 88 h 154"/>
              <a:gd name="T34" fmla="*/ 688 w 752"/>
              <a:gd name="T35" fmla="*/ 102 h 154"/>
              <a:gd name="T36" fmla="*/ 700 w 752"/>
              <a:gd name="T37" fmla="*/ 120 h 154"/>
              <a:gd name="T38" fmla="*/ 686 w 752"/>
              <a:gd name="T39" fmla="*/ 134 h 154"/>
              <a:gd name="T40" fmla="*/ 650 w 752"/>
              <a:gd name="T41" fmla="*/ 154 h 154"/>
              <a:gd name="T42" fmla="*/ 750 w 752"/>
              <a:gd name="T43" fmla="*/ 154 h 154"/>
              <a:gd name="T44" fmla="*/ 752 w 752"/>
              <a:gd name="T4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52" h="154">
                <a:moveTo>
                  <a:pt x="752" y="0"/>
                </a:moveTo>
                <a:lnTo>
                  <a:pt x="646" y="16"/>
                </a:lnTo>
                <a:lnTo>
                  <a:pt x="562" y="22"/>
                </a:lnTo>
                <a:lnTo>
                  <a:pt x="538" y="36"/>
                </a:lnTo>
                <a:lnTo>
                  <a:pt x="410" y="40"/>
                </a:lnTo>
                <a:lnTo>
                  <a:pt x="210" y="62"/>
                </a:lnTo>
                <a:lnTo>
                  <a:pt x="112" y="64"/>
                </a:lnTo>
                <a:lnTo>
                  <a:pt x="18" y="70"/>
                </a:lnTo>
                <a:lnTo>
                  <a:pt x="0" y="78"/>
                </a:lnTo>
                <a:lnTo>
                  <a:pt x="90" y="82"/>
                </a:lnTo>
                <a:lnTo>
                  <a:pt x="142" y="74"/>
                </a:lnTo>
                <a:lnTo>
                  <a:pt x="284" y="76"/>
                </a:lnTo>
                <a:lnTo>
                  <a:pt x="444" y="58"/>
                </a:lnTo>
                <a:lnTo>
                  <a:pt x="590" y="54"/>
                </a:lnTo>
                <a:lnTo>
                  <a:pt x="698" y="46"/>
                </a:lnTo>
                <a:lnTo>
                  <a:pt x="686" y="70"/>
                </a:lnTo>
                <a:lnTo>
                  <a:pt x="696" y="88"/>
                </a:lnTo>
                <a:lnTo>
                  <a:pt x="688" y="102"/>
                </a:lnTo>
                <a:lnTo>
                  <a:pt x="700" y="120"/>
                </a:lnTo>
                <a:lnTo>
                  <a:pt x="686" y="134"/>
                </a:lnTo>
                <a:lnTo>
                  <a:pt x="650" y="154"/>
                </a:lnTo>
                <a:lnTo>
                  <a:pt x="750" y="154"/>
                </a:lnTo>
                <a:lnTo>
                  <a:pt x="752" y="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2" name="Freeform 108"/>
          <p:cNvSpPr>
            <a:spLocks/>
          </p:cNvSpPr>
          <p:nvPr/>
        </p:nvSpPr>
        <p:spPr bwMode="auto">
          <a:xfrm>
            <a:off x="6291454" y="4794505"/>
            <a:ext cx="2206625" cy="104775"/>
          </a:xfrm>
          <a:custGeom>
            <a:avLst/>
            <a:gdLst>
              <a:gd name="T0" fmla="*/ 0 w 1390"/>
              <a:gd name="T1" fmla="*/ 20 h 66"/>
              <a:gd name="T2" fmla="*/ 86 w 1390"/>
              <a:gd name="T3" fmla="*/ 32 h 66"/>
              <a:gd name="T4" fmla="*/ 222 w 1390"/>
              <a:gd name="T5" fmla="*/ 20 h 66"/>
              <a:gd name="T6" fmla="*/ 394 w 1390"/>
              <a:gd name="T7" fmla="*/ 16 h 66"/>
              <a:gd name="T8" fmla="*/ 582 w 1390"/>
              <a:gd name="T9" fmla="*/ 14 h 66"/>
              <a:gd name="T10" fmla="*/ 706 w 1390"/>
              <a:gd name="T11" fmla="*/ 22 h 66"/>
              <a:gd name="T12" fmla="*/ 880 w 1390"/>
              <a:gd name="T13" fmla="*/ 22 h 66"/>
              <a:gd name="T14" fmla="*/ 1040 w 1390"/>
              <a:gd name="T15" fmla="*/ 10 h 66"/>
              <a:gd name="T16" fmla="*/ 1186 w 1390"/>
              <a:gd name="T17" fmla="*/ 0 h 66"/>
              <a:gd name="T18" fmla="*/ 1250 w 1390"/>
              <a:gd name="T19" fmla="*/ 2 h 66"/>
              <a:gd name="T20" fmla="*/ 1228 w 1390"/>
              <a:gd name="T21" fmla="*/ 14 h 66"/>
              <a:gd name="T22" fmla="*/ 1126 w 1390"/>
              <a:gd name="T23" fmla="*/ 18 h 66"/>
              <a:gd name="T24" fmla="*/ 1034 w 1390"/>
              <a:gd name="T25" fmla="*/ 26 h 66"/>
              <a:gd name="T26" fmla="*/ 922 w 1390"/>
              <a:gd name="T27" fmla="*/ 38 h 66"/>
              <a:gd name="T28" fmla="*/ 826 w 1390"/>
              <a:gd name="T29" fmla="*/ 44 h 66"/>
              <a:gd name="T30" fmla="*/ 752 w 1390"/>
              <a:gd name="T31" fmla="*/ 46 h 66"/>
              <a:gd name="T32" fmla="*/ 704 w 1390"/>
              <a:gd name="T33" fmla="*/ 48 h 66"/>
              <a:gd name="T34" fmla="*/ 688 w 1390"/>
              <a:gd name="T35" fmla="*/ 60 h 66"/>
              <a:gd name="T36" fmla="*/ 746 w 1390"/>
              <a:gd name="T37" fmla="*/ 66 h 66"/>
              <a:gd name="T38" fmla="*/ 812 w 1390"/>
              <a:gd name="T39" fmla="*/ 62 h 66"/>
              <a:gd name="T40" fmla="*/ 844 w 1390"/>
              <a:gd name="T41" fmla="*/ 56 h 66"/>
              <a:gd name="T42" fmla="*/ 930 w 1390"/>
              <a:gd name="T43" fmla="*/ 58 h 66"/>
              <a:gd name="T44" fmla="*/ 1002 w 1390"/>
              <a:gd name="T45" fmla="*/ 54 h 66"/>
              <a:gd name="T46" fmla="*/ 1142 w 1390"/>
              <a:gd name="T47" fmla="*/ 38 h 66"/>
              <a:gd name="T48" fmla="*/ 1270 w 1390"/>
              <a:gd name="T49" fmla="*/ 34 h 66"/>
              <a:gd name="T50" fmla="*/ 1390 w 1390"/>
              <a:gd name="T51" fmla="*/ 2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90" h="66">
                <a:moveTo>
                  <a:pt x="0" y="20"/>
                </a:moveTo>
                <a:lnTo>
                  <a:pt x="86" y="32"/>
                </a:lnTo>
                <a:lnTo>
                  <a:pt x="222" y="20"/>
                </a:lnTo>
                <a:lnTo>
                  <a:pt x="394" y="16"/>
                </a:lnTo>
                <a:lnTo>
                  <a:pt x="582" y="14"/>
                </a:lnTo>
                <a:lnTo>
                  <a:pt x="706" y="22"/>
                </a:lnTo>
                <a:lnTo>
                  <a:pt x="880" y="22"/>
                </a:lnTo>
                <a:lnTo>
                  <a:pt x="1040" y="10"/>
                </a:lnTo>
                <a:lnTo>
                  <a:pt x="1186" y="0"/>
                </a:lnTo>
                <a:lnTo>
                  <a:pt x="1250" y="2"/>
                </a:lnTo>
                <a:lnTo>
                  <a:pt x="1228" y="14"/>
                </a:lnTo>
                <a:lnTo>
                  <a:pt x="1126" y="18"/>
                </a:lnTo>
                <a:lnTo>
                  <a:pt x="1034" y="26"/>
                </a:lnTo>
                <a:lnTo>
                  <a:pt x="922" y="38"/>
                </a:lnTo>
                <a:lnTo>
                  <a:pt x="826" y="44"/>
                </a:lnTo>
                <a:lnTo>
                  <a:pt x="752" y="46"/>
                </a:lnTo>
                <a:lnTo>
                  <a:pt x="704" y="48"/>
                </a:lnTo>
                <a:lnTo>
                  <a:pt x="688" y="60"/>
                </a:lnTo>
                <a:lnTo>
                  <a:pt x="746" y="66"/>
                </a:lnTo>
                <a:lnTo>
                  <a:pt x="812" y="62"/>
                </a:lnTo>
                <a:lnTo>
                  <a:pt x="844" y="56"/>
                </a:lnTo>
                <a:lnTo>
                  <a:pt x="930" y="58"/>
                </a:lnTo>
                <a:lnTo>
                  <a:pt x="1002" y="54"/>
                </a:lnTo>
                <a:lnTo>
                  <a:pt x="1142" y="38"/>
                </a:lnTo>
                <a:lnTo>
                  <a:pt x="1270" y="34"/>
                </a:lnTo>
                <a:lnTo>
                  <a:pt x="1390" y="2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2" name="Freeform 118"/>
          <p:cNvSpPr>
            <a:spLocks/>
          </p:cNvSpPr>
          <p:nvPr/>
        </p:nvSpPr>
        <p:spPr bwMode="auto">
          <a:xfrm>
            <a:off x="8256779" y="4991355"/>
            <a:ext cx="339725" cy="149225"/>
          </a:xfrm>
          <a:custGeom>
            <a:avLst/>
            <a:gdLst>
              <a:gd name="T0" fmla="*/ 198 w 214"/>
              <a:gd name="T1" fmla="*/ 2 h 94"/>
              <a:gd name="T2" fmla="*/ 124 w 214"/>
              <a:gd name="T3" fmla="*/ 0 h 94"/>
              <a:gd name="T4" fmla="*/ 102 w 214"/>
              <a:gd name="T5" fmla="*/ 16 h 94"/>
              <a:gd name="T6" fmla="*/ 38 w 214"/>
              <a:gd name="T7" fmla="*/ 34 h 94"/>
              <a:gd name="T8" fmla="*/ 6 w 214"/>
              <a:gd name="T9" fmla="*/ 52 h 94"/>
              <a:gd name="T10" fmla="*/ 0 w 214"/>
              <a:gd name="T11" fmla="*/ 72 h 94"/>
              <a:gd name="T12" fmla="*/ 106 w 214"/>
              <a:gd name="T13" fmla="*/ 94 h 94"/>
              <a:gd name="T14" fmla="*/ 110 w 214"/>
              <a:gd name="T15" fmla="*/ 70 h 94"/>
              <a:gd name="T16" fmla="*/ 120 w 214"/>
              <a:gd name="T17" fmla="*/ 50 h 94"/>
              <a:gd name="T18" fmla="*/ 114 w 214"/>
              <a:gd name="T19" fmla="*/ 40 h 94"/>
              <a:gd name="T20" fmla="*/ 214 w 214"/>
              <a:gd name="T21" fmla="*/ 24 h 94"/>
              <a:gd name="T22" fmla="*/ 192 w 214"/>
              <a:gd name="T23" fmla="*/ 1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4" h="94">
                <a:moveTo>
                  <a:pt x="198" y="2"/>
                </a:moveTo>
                <a:lnTo>
                  <a:pt x="124" y="0"/>
                </a:lnTo>
                <a:lnTo>
                  <a:pt x="102" y="16"/>
                </a:lnTo>
                <a:lnTo>
                  <a:pt x="38" y="34"/>
                </a:lnTo>
                <a:lnTo>
                  <a:pt x="6" y="52"/>
                </a:lnTo>
                <a:lnTo>
                  <a:pt x="0" y="72"/>
                </a:lnTo>
                <a:lnTo>
                  <a:pt x="106" y="94"/>
                </a:lnTo>
                <a:lnTo>
                  <a:pt x="110" y="70"/>
                </a:lnTo>
                <a:lnTo>
                  <a:pt x="120" y="50"/>
                </a:lnTo>
                <a:lnTo>
                  <a:pt x="114" y="40"/>
                </a:lnTo>
                <a:lnTo>
                  <a:pt x="214" y="24"/>
                </a:lnTo>
                <a:lnTo>
                  <a:pt x="192" y="12"/>
                </a:lnTo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5" name="Freeform 121"/>
          <p:cNvSpPr>
            <a:spLocks/>
          </p:cNvSpPr>
          <p:nvPr/>
        </p:nvSpPr>
        <p:spPr bwMode="auto">
          <a:xfrm>
            <a:off x="8342504" y="5210429"/>
            <a:ext cx="238125" cy="44450"/>
          </a:xfrm>
          <a:custGeom>
            <a:avLst/>
            <a:gdLst>
              <a:gd name="T0" fmla="*/ 148 w 150"/>
              <a:gd name="T1" fmla="*/ 10 h 28"/>
              <a:gd name="T2" fmla="*/ 74 w 150"/>
              <a:gd name="T3" fmla="*/ 0 h 28"/>
              <a:gd name="T4" fmla="*/ 0 w 150"/>
              <a:gd name="T5" fmla="*/ 16 h 28"/>
              <a:gd name="T6" fmla="*/ 48 w 150"/>
              <a:gd name="T7" fmla="*/ 28 h 28"/>
              <a:gd name="T8" fmla="*/ 150 w 150"/>
              <a:gd name="T9" fmla="*/ 28 h 28"/>
              <a:gd name="T10" fmla="*/ 148 w 150"/>
              <a:gd name="T11" fmla="*/ 1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0" h="28">
                <a:moveTo>
                  <a:pt x="148" y="10"/>
                </a:moveTo>
                <a:lnTo>
                  <a:pt x="74" y="0"/>
                </a:lnTo>
                <a:lnTo>
                  <a:pt x="0" y="16"/>
                </a:lnTo>
                <a:lnTo>
                  <a:pt x="48" y="28"/>
                </a:lnTo>
                <a:lnTo>
                  <a:pt x="150" y="28"/>
                </a:lnTo>
                <a:lnTo>
                  <a:pt x="148" y="1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1" name="Freeform 117"/>
          <p:cNvSpPr>
            <a:spLocks/>
          </p:cNvSpPr>
          <p:nvPr/>
        </p:nvSpPr>
        <p:spPr bwMode="auto">
          <a:xfrm>
            <a:off x="8418704" y="5038980"/>
            <a:ext cx="180975" cy="187325"/>
          </a:xfrm>
          <a:custGeom>
            <a:avLst/>
            <a:gdLst>
              <a:gd name="T0" fmla="*/ 114 w 114"/>
              <a:gd name="T1" fmla="*/ 0 h 118"/>
              <a:gd name="T2" fmla="*/ 6 w 114"/>
              <a:gd name="T3" fmla="*/ 8 h 118"/>
              <a:gd name="T4" fmla="*/ 22 w 114"/>
              <a:gd name="T5" fmla="*/ 22 h 118"/>
              <a:gd name="T6" fmla="*/ 8 w 114"/>
              <a:gd name="T7" fmla="*/ 36 h 118"/>
              <a:gd name="T8" fmla="*/ 12 w 114"/>
              <a:gd name="T9" fmla="*/ 50 h 118"/>
              <a:gd name="T10" fmla="*/ 0 w 114"/>
              <a:gd name="T11" fmla="*/ 68 h 118"/>
              <a:gd name="T12" fmla="*/ 14 w 114"/>
              <a:gd name="T13" fmla="*/ 88 h 118"/>
              <a:gd name="T14" fmla="*/ 0 w 114"/>
              <a:gd name="T15" fmla="*/ 106 h 118"/>
              <a:gd name="T16" fmla="*/ 104 w 114"/>
              <a:gd name="T17" fmla="*/ 118 h 118"/>
              <a:gd name="T18" fmla="*/ 110 w 114"/>
              <a:gd name="T19" fmla="*/ 50 h 118"/>
              <a:gd name="T20" fmla="*/ 114 w 114"/>
              <a:gd name="T21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118">
                <a:moveTo>
                  <a:pt x="114" y="0"/>
                </a:moveTo>
                <a:lnTo>
                  <a:pt x="6" y="8"/>
                </a:lnTo>
                <a:lnTo>
                  <a:pt x="22" y="22"/>
                </a:lnTo>
                <a:lnTo>
                  <a:pt x="8" y="36"/>
                </a:lnTo>
                <a:lnTo>
                  <a:pt x="12" y="50"/>
                </a:lnTo>
                <a:lnTo>
                  <a:pt x="0" y="68"/>
                </a:lnTo>
                <a:lnTo>
                  <a:pt x="14" y="88"/>
                </a:lnTo>
                <a:lnTo>
                  <a:pt x="0" y="106"/>
                </a:lnTo>
                <a:lnTo>
                  <a:pt x="104" y="118"/>
                </a:lnTo>
                <a:lnTo>
                  <a:pt x="110" y="50"/>
                </a:lnTo>
                <a:lnTo>
                  <a:pt x="114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3" name="Freeform 109"/>
          <p:cNvSpPr>
            <a:spLocks/>
          </p:cNvSpPr>
          <p:nvPr/>
        </p:nvSpPr>
        <p:spPr bwMode="auto">
          <a:xfrm>
            <a:off x="8244079" y="4835780"/>
            <a:ext cx="257175" cy="371475"/>
          </a:xfrm>
          <a:custGeom>
            <a:avLst/>
            <a:gdLst>
              <a:gd name="T0" fmla="*/ 162 w 162"/>
              <a:gd name="T1" fmla="*/ 0 h 234"/>
              <a:gd name="T2" fmla="*/ 148 w 162"/>
              <a:gd name="T3" fmla="*/ 20 h 234"/>
              <a:gd name="T4" fmla="*/ 156 w 162"/>
              <a:gd name="T5" fmla="*/ 42 h 234"/>
              <a:gd name="T6" fmla="*/ 148 w 162"/>
              <a:gd name="T7" fmla="*/ 60 h 234"/>
              <a:gd name="T8" fmla="*/ 154 w 162"/>
              <a:gd name="T9" fmla="*/ 72 h 234"/>
              <a:gd name="T10" fmla="*/ 152 w 162"/>
              <a:gd name="T11" fmla="*/ 86 h 234"/>
              <a:gd name="T12" fmla="*/ 116 w 162"/>
              <a:gd name="T13" fmla="*/ 104 h 234"/>
              <a:gd name="T14" fmla="*/ 110 w 162"/>
              <a:gd name="T15" fmla="*/ 114 h 234"/>
              <a:gd name="T16" fmla="*/ 34 w 162"/>
              <a:gd name="T17" fmla="*/ 132 h 234"/>
              <a:gd name="T18" fmla="*/ 10 w 162"/>
              <a:gd name="T19" fmla="*/ 154 h 234"/>
              <a:gd name="T20" fmla="*/ 0 w 162"/>
              <a:gd name="T21" fmla="*/ 172 h 234"/>
              <a:gd name="T22" fmla="*/ 124 w 162"/>
              <a:gd name="T23" fmla="*/ 196 h 234"/>
              <a:gd name="T24" fmla="*/ 118 w 162"/>
              <a:gd name="T25" fmla="*/ 212 h 234"/>
              <a:gd name="T26" fmla="*/ 114 w 162"/>
              <a:gd name="T27" fmla="*/ 228 h 234"/>
              <a:gd name="T28" fmla="*/ 114 w 162"/>
              <a:gd name="T29" fmla="*/ 228 h 234"/>
              <a:gd name="T30" fmla="*/ 116 w 162"/>
              <a:gd name="T31" fmla="*/ 230 h 234"/>
              <a:gd name="T32" fmla="*/ 116 w 162"/>
              <a:gd name="T33" fmla="*/ 230 h 234"/>
              <a:gd name="T34" fmla="*/ 118 w 162"/>
              <a:gd name="T35" fmla="*/ 228 h 234"/>
              <a:gd name="T36" fmla="*/ 114 w 162"/>
              <a:gd name="T37" fmla="*/ 232 h 234"/>
              <a:gd name="T38" fmla="*/ 116 w 162"/>
              <a:gd name="T39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" h="234">
                <a:moveTo>
                  <a:pt x="162" y="0"/>
                </a:moveTo>
                <a:lnTo>
                  <a:pt x="148" y="20"/>
                </a:lnTo>
                <a:lnTo>
                  <a:pt x="156" y="42"/>
                </a:lnTo>
                <a:lnTo>
                  <a:pt x="148" y="60"/>
                </a:lnTo>
                <a:lnTo>
                  <a:pt x="154" y="72"/>
                </a:lnTo>
                <a:lnTo>
                  <a:pt x="152" y="86"/>
                </a:lnTo>
                <a:lnTo>
                  <a:pt x="116" y="104"/>
                </a:lnTo>
                <a:lnTo>
                  <a:pt x="110" y="114"/>
                </a:lnTo>
                <a:lnTo>
                  <a:pt x="34" y="132"/>
                </a:lnTo>
                <a:lnTo>
                  <a:pt x="10" y="154"/>
                </a:lnTo>
                <a:lnTo>
                  <a:pt x="0" y="172"/>
                </a:lnTo>
                <a:lnTo>
                  <a:pt x="124" y="196"/>
                </a:lnTo>
                <a:lnTo>
                  <a:pt x="118" y="212"/>
                </a:lnTo>
                <a:lnTo>
                  <a:pt x="114" y="228"/>
                </a:lnTo>
                <a:lnTo>
                  <a:pt x="114" y="228"/>
                </a:lnTo>
                <a:lnTo>
                  <a:pt x="116" y="230"/>
                </a:lnTo>
                <a:lnTo>
                  <a:pt x="116" y="230"/>
                </a:lnTo>
                <a:lnTo>
                  <a:pt x="118" y="228"/>
                </a:lnTo>
                <a:lnTo>
                  <a:pt x="114" y="232"/>
                </a:lnTo>
                <a:lnTo>
                  <a:pt x="116" y="234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6" name="Freeform 122"/>
          <p:cNvSpPr>
            <a:spLocks/>
          </p:cNvSpPr>
          <p:nvPr/>
        </p:nvSpPr>
        <p:spPr bwMode="auto">
          <a:xfrm>
            <a:off x="8320279" y="5207254"/>
            <a:ext cx="257175" cy="50800"/>
          </a:xfrm>
          <a:custGeom>
            <a:avLst/>
            <a:gdLst>
              <a:gd name="T0" fmla="*/ 74 w 162"/>
              <a:gd name="T1" fmla="*/ 0 h 32"/>
              <a:gd name="T2" fmla="*/ 0 w 162"/>
              <a:gd name="T3" fmla="*/ 18 h 32"/>
              <a:gd name="T4" fmla="*/ 54 w 162"/>
              <a:gd name="T5" fmla="*/ 32 h 32"/>
              <a:gd name="T6" fmla="*/ 134 w 162"/>
              <a:gd name="T7" fmla="*/ 30 h 32"/>
              <a:gd name="T8" fmla="*/ 162 w 162"/>
              <a:gd name="T9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" h="32">
                <a:moveTo>
                  <a:pt x="74" y="0"/>
                </a:moveTo>
                <a:lnTo>
                  <a:pt x="0" y="18"/>
                </a:lnTo>
                <a:lnTo>
                  <a:pt x="54" y="32"/>
                </a:lnTo>
                <a:lnTo>
                  <a:pt x="134" y="30"/>
                </a:lnTo>
                <a:lnTo>
                  <a:pt x="162" y="2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4" name="Freeform 110"/>
          <p:cNvSpPr>
            <a:spLocks/>
          </p:cNvSpPr>
          <p:nvPr/>
        </p:nvSpPr>
        <p:spPr bwMode="auto">
          <a:xfrm>
            <a:off x="8571103" y="4588129"/>
            <a:ext cx="31750" cy="1225550"/>
          </a:xfrm>
          <a:custGeom>
            <a:avLst/>
            <a:gdLst>
              <a:gd name="T0" fmla="*/ 20 w 20"/>
              <a:gd name="T1" fmla="*/ 772 h 772"/>
              <a:gd name="T2" fmla="*/ 18 w 20"/>
              <a:gd name="T3" fmla="*/ 706 h 772"/>
              <a:gd name="T4" fmla="*/ 16 w 20"/>
              <a:gd name="T5" fmla="*/ 642 h 772"/>
              <a:gd name="T6" fmla="*/ 10 w 20"/>
              <a:gd name="T7" fmla="*/ 592 h 772"/>
              <a:gd name="T8" fmla="*/ 16 w 20"/>
              <a:gd name="T9" fmla="*/ 560 h 772"/>
              <a:gd name="T10" fmla="*/ 12 w 20"/>
              <a:gd name="T11" fmla="*/ 518 h 772"/>
              <a:gd name="T12" fmla="*/ 16 w 20"/>
              <a:gd name="T13" fmla="*/ 506 h 772"/>
              <a:gd name="T14" fmla="*/ 12 w 20"/>
              <a:gd name="T15" fmla="*/ 480 h 772"/>
              <a:gd name="T16" fmla="*/ 12 w 20"/>
              <a:gd name="T17" fmla="*/ 454 h 772"/>
              <a:gd name="T18" fmla="*/ 6 w 20"/>
              <a:gd name="T19" fmla="*/ 432 h 772"/>
              <a:gd name="T20" fmla="*/ 2 w 20"/>
              <a:gd name="T21" fmla="*/ 400 h 772"/>
              <a:gd name="T22" fmla="*/ 16 w 20"/>
              <a:gd name="T23" fmla="*/ 390 h 772"/>
              <a:gd name="T24" fmla="*/ 8 w 20"/>
              <a:gd name="T25" fmla="*/ 376 h 772"/>
              <a:gd name="T26" fmla="*/ 12 w 20"/>
              <a:gd name="T27" fmla="*/ 360 h 772"/>
              <a:gd name="T28" fmla="*/ 14 w 20"/>
              <a:gd name="T29" fmla="*/ 338 h 772"/>
              <a:gd name="T30" fmla="*/ 16 w 20"/>
              <a:gd name="T31" fmla="*/ 302 h 772"/>
              <a:gd name="T32" fmla="*/ 16 w 20"/>
              <a:gd name="T33" fmla="*/ 276 h 772"/>
              <a:gd name="T34" fmla="*/ 0 w 20"/>
              <a:gd name="T35" fmla="*/ 276 h 772"/>
              <a:gd name="T36" fmla="*/ 8 w 20"/>
              <a:gd name="T37" fmla="*/ 128 h 772"/>
              <a:gd name="T38" fmla="*/ 8 w 20"/>
              <a:gd name="T39" fmla="*/ 58 h 772"/>
              <a:gd name="T40" fmla="*/ 12 w 20"/>
              <a:gd name="T4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772">
                <a:moveTo>
                  <a:pt x="20" y="772"/>
                </a:moveTo>
                <a:lnTo>
                  <a:pt x="18" y="706"/>
                </a:lnTo>
                <a:lnTo>
                  <a:pt x="16" y="642"/>
                </a:lnTo>
                <a:lnTo>
                  <a:pt x="10" y="592"/>
                </a:lnTo>
                <a:lnTo>
                  <a:pt x="16" y="560"/>
                </a:lnTo>
                <a:lnTo>
                  <a:pt x="12" y="518"/>
                </a:lnTo>
                <a:lnTo>
                  <a:pt x="16" y="506"/>
                </a:lnTo>
                <a:lnTo>
                  <a:pt x="12" y="480"/>
                </a:lnTo>
                <a:lnTo>
                  <a:pt x="12" y="454"/>
                </a:lnTo>
                <a:lnTo>
                  <a:pt x="6" y="432"/>
                </a:lnTo>
                <a:lnTo>
                  <a:pt x="2" y="400"/>
                </a:lnTo>
                <a:lnTo>
                  <a:pt x="16" y="390"/>
                </a:lnTo>
                <a:lnTo>
                  <a:pt x="8" y="376"/>
                </a:lnTo>
                <a:lnTo>
                  <a:pt x="12" y="360"/>
                </a:lnTo>
                <a:lnTo>
                  <a:pt x="14" y="338"/>
                </a:lnTo>
                <a:lnTo>
                  <a:pt x="16" y="302"/>
                </a:lnTo>
                <a:lnTo>
                  <a:pt x="16" y="276"/>
                </a:lnTo>
                <a:lnTo>
                  <a:pt x="0" y="276"/>
                </a:lnTo>
                <a:lnTo>
                  <a:pt x="8" y="128"/>
                </a:lnTo>
                <a:lnTo>
                  <a:pt x="8" y="58"/>
                </a:lnTo>
                <a:lnTo>
                  <a:pt x="12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7" name="Freeform 123"/>
          <p:cNvSpPr>
            <a:spLocks/>
          </p:cNvSpPr>
          <p:nvPr/>
        </p:nvSpPr>
        <p:spPr bwMode="auto">
          <a:xfrm>
            <a:off x="5935854" y="4826255"/>
            <a:ext cx="1482725" cy="73025"/>
          </a:xfrm>
          <a:custGeom>
            <a:avLst/>
            <a:gdLst>
              <a:gd name="T0" fmla="*/ 0 w 934"/>
              <a:gd name="T1" fmla="*/ 42 h 46"/>
              <a:gd name="T2" fmla="*/ 136 w 934"/>
              <a:gd name="T3" fmla="*/ 42 h 46"/>
              <a:gd name="T4" fmla="*/ 194 w 934"/>
              <a:gd name="T5" fmla="*/ 46 h 46"/>
              <a:gd name="T6" fmla="*/ 370 w 934"/>
              <a:gd name="T7" fmla="*/ 34 h 46"/>
              <a:gd name="T8" fmla="*/ 614 w 934"/>
              <a:gd name="T9" fmla="*/ 28 h 46"/>
              <a:gd name="T10" fmla="*/ 792 w 934"/>
              <a:gd name="T11" fmla="*/ 22 h 46"/>
              <a:gd name="T12" fmla="*/ 854 w 934"/>
              <a:gd name="T13" fmla="*/ 14 h 46"/>
              <a:gd name="T14" fmla="*/ 892 w 934"/>
              <a:gd name="T15" fmla="*/ 14 h 46"/>
              <a:gd name="T16" fmla="*/ 934 w 934"/>
              <a:gd name="T1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4" h="46">
                <a:moveTo>
                  <a:pt x="0" y="42"/>
                </a:moveTo>
                <a:lnTo>
                  <a:pt x="136" y="42"/>
                </a:lnTo>
                <a:lnTo>
                  <a:pt x="194" y="46"/>
                </a:lnTo>
                <a:lnTo>
                  <a:pt x="370" y="34"/>
                </a:lnTo>
                <a:lnTo>
                  <a:pt x="614" y="28"/>
                </a:lnTo>
                <a:lnTo>
                  <a:pt x="792" y="22"/>
                </a:lnTo>
                <a:lnTo>
                  <a:pt x="854" y="14"/>
                </a:lnTo>
                <a:lnTo>
                  <a:pt x="892" y="14"/>
                </a:lnTo>
                <a:lnTo>
                  <a:pt x="934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8" name="Freeform 124"/>
          <p:cNvSpPr>
            <a:spLocks/>
          </p:cNvSpPr>
          <p:nvPr/>
        </p:nvSpPr>
        <p:spPr bwMode="auto">
          <a:xfrm>
            <a:off x="5942203" y="4867530"/>
            <a:ext cx="2374900" cy="174625"/>
          </a:xfrm>
          <a:custGeom>
            <a:avLst/>
            <a:gdLst>
              <a:gd name="T0" fmla="*/ 0 w 1496"/>
              <a:gd name="T1" fmla="*/ 110 h 110"/>
              <a:gd name="T2" fmla="*/ 132 w 1496"/>
              <a:gd name="T3" fmla="*/ 100 h 110"/>
              <a:gd name="T4" fmla="*/ 298 w 1496"/>
              <a:gd name="T5" fmla="*/ 104 h 110"/>
              <a:gd name="T6" fmla="*/ 354 w 1496"/>
              <a:gd name="T7" fmla="*/ 102 h 110"/>
              <a:gd name="T8" fmla="*/ 404 w 1496"/>
              <a:gd name="T9" fmla="*/ 94 h 110"/>
              <a:gd name="T10" fmla="*/ 558 w 1496"/>
              <a:gd name="T11" fmla="*/ 88 h 110"/>
              <a:gd name="T12" fmla="*/ 826 w 1496"/>
              <a:gd name="T13" fmla="*/ 92 h 110"/>
              <a:gd name="T14" fmla="*/ 1008 w 1496"/>
              <a:gd name="T15" fmla="*/ 94 h 110"/>
              <a:gd name="T16" fmla="*/ 1096 w 1496"/>
              <a:gd name="T17" fmla="*/ 84 h 110"/>
              <a:gd name="T18" fmla="*/ 1204 w 1496"/>
              <a:gd name="T19" fmla="*/ 46 h 110"/>
              <a:gd name="T20" fmla="*/ 1292 w 1496"/>
              <a:gd name="T21" fmla="*/ 30 h 110"/>
              <a:gd name="T22" fmla="*/ 1424 w 1496"/>
              <a:gd name="T23" fmla="*/ 6 h 110"/>
              <a:gd name="T24" fmla="*/ 1496 w 1496"/>
              <a:gd name="T25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96" h="110">
                <a:moveTo>
                  <a:pt x="0" y="110"/>
                </a:moveTo>
                <a:lnTo>
                  <a:pt x="132" y="100"/>
                </a:lnTo>
                <a:lnTo>
                  <a:pt x="298" y="104"/>
                </a:lnTo>
                <a:lnTo>
                  <a:pt x="354" y="102"/>
                </a:lnTo>
                <a:lnTo>
                  <a:pt x="404" y="94"/>
                </a:lnTo>
                <a:lnTo>
                  <a:pt x="558" y="88"/>
                </a:lnTo>
                <a:lnTo>
                  <a:pt x="826" y="92"/>
                </a:lnTo>
                <a:lnTo>
                  <a:pt x="1008" y="94"/>
                </a:lnTo>
                <a:lnTo>
                  <a:pt x="1096" y="84"/>
                </a:lnTo>
                <a:lnTo>
                  <a:pt x="1204" y="46"/>
                </a:lnTo>
                <a:lnTo>
                  <a:pt x="1292" y="30"/>
                </a:lnTo>
                <a:lnTo>
                  <a:pt x="1424" y="6"/>
                </a:lnTo>
                <a:lnTo>
                  <a:pt x="1496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9" name="Freeform 125"/>
          <p:cNvSpPr>
            <a:spLocks/>
          </p:cNvSpPr>
          <p:nvPr/>
        </p:nvSpPr>
        <p:spPr bwMode="auto">
          <a:xfrm>
            <a:off x="6221603" y="5007229"/>
            <a:ext cx="1993900" cy="165100"/>
          </a:xfrm>
          <a:custGeom>
            <a:avLst/>
            <a:gdLst>
              <a:gd name="T0" fmla="*/ 1256 w 1256"/>
              <a:gd name="T1" fmla="*/ 0 h 104"/>
              <a:gd name="T2" fmla="*/ 1166 w 1256"/>
              <a:gd name="T3" fmla="*/ 8 h 104"/>
              <a:gd name="T4" fmla="*/ 1006 w 1256"/>
              <a:gd name="T5" fmla="*/ 24 h 104"/>
              <a:gd name="T6" fmla="*/ 958 w 1256"/>
              <a:gd name="T7" fmla="*/ 30 h 104"/>
              <a:gd name="T8" fmla="*/ 894 w 1256"/>
              <a:gd name="T9" fmla="*/ 24 h 104"/>
              <a:gd name="T10" fmla="*/ 606 w 1256"/>
              <a:gd name="T11" fmla="*/ 28 h 104"/>
              <a:gd name="T12" fmla="*/ 406 w 1256"/>
              <a:gd name="T13" fmla="*/ 32 h 104"/>
              <a:gd name="T14" fmla="*/ 314 w 1256"/>
              <a:gd name="T15" fmla="*/ 28 h 104"/>
              <a:gd name="T16" fmla="*/ 272 w 1256"/>
              <a:gd name="T17" fmla="*/ 28 h 104"/>
              <a:gd name="T18" fmla="*/ 232 w 1256"/>
              <a:gd name="T19" fmla="*/ 40 h 104"/>
              <a:gd name="T20" fmla="*/ 284 w 1256"/>
              <a:gd name="T21" fmla="*/ 46 h 104"/>
              <a:gd name="T22" fmla="*/ 434 w 1256"/>
              <a:gd name="T23" fmla="*/ 40 h 104"/>
              <a:gd name="T24" fmla="*/ 608 w 1256"/>
              <a:gd name="T25" fmla="*/ 44 h 104"/>
              <a:gd name="T26" fmla="*/ 676 w 1256"/>
              <a:gd name="T27" fmla="*/ 40 h 104"/>
              <a:gd name="T28" fmla="*/ 736 w 1256"/>
              <a:gd name="T29" fmla="*/ 48 h 104"/>
              <a:gd name="T30" fmla="*/ 624 w 1256"/>
              <a:gd name="T31" fmla="*/ 62 h 104"/>
              <a:gd name="T32" fmla="*/ 492 w 1256"/>
              <a:gd name="T33" fmla="*/ 72 h 104"/>
              <a:gd name="T34" fmla="*/ 294 w 1256"/>
              <a:gd name="T35" fmla="*/ 70 h 104"/>
              <a:gd name="T36" fmla="*/ 146 w 1256"/>
              <a:gd name="T37" fmla="*/ 70 h 104"/>
              <a:gd name="T38" fmla="*/ 98 w 1256"/>
              <a:gd name="T39" fmla="*/ 68 h 104"/>
              <a:gd name="T40" fmla="*/ 56 w 1256"/>
              <a:gd name="T41" fmla="*/ 64 h 104"/>
              <a:gd name="T42" fmla="*/ 0 w 1256"/>
              <a:gd name="T43" fmla="*/ 70 h 104"/>
              <a:gd name="T44" fmla="*/ 90 w 1256"/>
              <a:gd name="T45" fmla="*/ 84 h 104"/>
              <a:gd name="T46" fmla="*/ 266 w 1256"/>
              <a:gd name="T47" fmla="*/ 86 h 104"/>
              <a:gd name="T48" fmla="*/ 436 w 1256"/>
              <a:gd name="T49" fmla="*/ 84 h 104"/>
              <a:gd name="T50" fmla="*/ 666 w 1256"/>
              <a:gd name="T51" fmla="*/ 70 h 104"/>
              <a:gd name="T52" fmla="*/ 818 w 1256"/>
              <a:gd name="T53" fmla="*/ 50 h 104"/>
              <a:gd name="T54" fmla="*/ 920 w 1256"/>
              <a:gd name="T55" fmla="*/ 42 h 104"/>
              <a:gd name="T56" fmla="*/ 994 w 1256"/>
              <a:gd name="T57" fmla="*/ 44 h 104"/>
              <a:gd name="T58" fmla="*/ 1080 w 1256"/>
              <a:gd name="T59" fmla="*/ 36 h 104"/>
              <a:gd name="T60" fmla="*/ 1096 w 1256"/>
              <a:gd name="T61" fmla="*/ 44 h 104"/>
              <a:gd name="T62" fmla="*/ 1044 w 1256"/>
              <a:gd name="T63" fmla="*/ 60 h 104"/>
              <a:gd name="T64" fmla="*/ 932 w 1256"/>
              <a:gd name="T65" fmla="*/ 78 h 104"/>
              <a:gd name="T66" fmla="*/ 860 w 1256"/>
              <a:gd name="T67" fmla="*/ 82 h 104"/>
              <a:gd name="T68" fmla="*/ 730 w 1256"/>
              <a:gd name="T69" fmla="*/ 88 h 104"/>
              <a:gd name="T70" fmla="*/ 672 w 1256"/>
              <a:gd name="T71" fmla="*/ 84 h 104"/>
              <a:gd name="T72" fmla="*/ 392 w 1256"/>
              <a:gd name="T73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56" h="104">
                <a:moveTo>
                  <a:pt x="1256" y="0"/>
                </a:moveTo>
                <a:lnTo>
                  <a:pt x="1166" y="8"/>
                </a:lnTo>
                <a:lnTo>
                  <a:pt x="1006" y="24"/>
                </a:lnTo>
                <a:lnTo>
                  <a:pt x="958" y="30"/>
                </a:lnTo>
                <a:lnTo>
                  <a:pt x="894" y="24"/>
                </a:lnTo>
                <a:lnTo>
                  <a:pt x="606" y="28"/>
                </a:lnTo>
                <a:lnTo>
                  <a:pt x="406" y="32"/>
                </a:lnTo>
                <a:lnTo>
                  <a:pt x="314" y="28"/>
                </a:lnTo>
                <a:lnTo>
                  <a:pt x="272" y="28"/>
                </a:lnTo>
                <a:lnTo>
                  <a:pt x="232" y="40"/>
                </a:lnTo>
                <a:lnTo>
                  <a:pt x="284" y="46"/>
                </a:lnTo>
                <a:lnTo>
                  <a:pt x="434" y="40"/>
                </a:lnTo>
                <a:lnTo>
                  <a:pt x="608" y="44"/>
                </a:lnTo>
                <a:lnTo>
                  <a:pt x="676" y="40"/>
                </a:lnTo>
                <a:lnTo>
                  <a:pt x="736" y="48"/>
                </a:lnTo>
                <a:lnTo>
                  <a:pt x="624" y="62"/>
                </a:lnTo>
                <a:lnTo>
                  <a:pt x="492" y="72"/>
                </a:lnTo>
                <a:lnTo>
                  <a:pt x="294" y="70"/>
                </a:lnTo>
                <a:lnTo>
                  <a:pt x="146" y="70"/>
                </a:lnTo>
                <a:lnTo>
                  <a:pt x="98" y="68"/>
                </a:lnTo>
                <a:lnTo>
                  <a:pt x="56" y="64"/>
                </a:lnTo>
                <a:lnTo>
                  <a:pt x="0" y="70"/>
                </a:lnTo>
                <a:lnTo>
                  <a:pt x="90" y="84"/>
                </a:lnTo>
                <a:lnTo>
                  <a:pt x="266" y="86"/>
                </a:lnTo>
                <a:lnTo>
                  <a:pt x="436" y="84"/>
                </a:lnTo>
                <a:lnTo>
                  <a:pt x="666" y="70"/>
                </a:lnTo>
                <a:lnTo>
                  <a:pt x="818" y="50"/>
                </a:lnTo>
                <a:lnTo>
                  <a:pt x="920" y="42"/>
                </a:lnTo>
                <a:lnTo>
                  <a:pt x="994" y="44"/>
                </a:lnTo>
                <a:lnTo>
                  <a:pt x="1080" y="36"/>
                </a:lnTo>
                <a:lnTo>
                  <a:pt x="1096" y="44"/>
                </a:lnTo>
                <a:lnTo>
                  <a:pt x="1044" y="60"/>
                </a:lnTo>
                <a:lnTo>
                  <a:pt x="932" y="78"/>
                </a:lnTo>
                <a:lnTo>
                  <a:pt x="860" y="82"/>
                </a:lnTo>
                <a:lnTo>
                  <a:pt x="730" y="88"/>
                </a:lnTo>
                <a:lnTo>
                  <a:pt x="672" y="84"/>
                </a:lnTo>
                <a:lnTo>
                  <a:pt x="392" y="104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1" name="Freeform 127"/>
          <p:cNvSpPr>
            <a:spLocks/>
          </p:cNvSpPr>
          <p:nvPr/>
        </p:nvSpPr>
        <p:spPr bwMode="auto">
          <a:xfrm>
            <a:off x="5923154" y="5185030"/>
            <a:ext cx="1425575" cy="66675"/>
          </a:xfrm>
          <a:custGeom>
            <a:avLst/>
            <a:gdLst>
              <a:gd name="T0" fmla="*/ 268 w 898"/>
              <a:gd name="T1" fmla="*/ 0 h 42"/>
              <a:gd name="T2" fmla="*/ 250 w 898"/>
              <a:gd name="T3" fmla="*/ 10 h 42"/>
              <a:gd name="T4" fmla="*/ 506 w 898"/>
              <a:gd name="T5" fmla="*/ 12 h 42"/>
              <a:gd name="T6" fmla="*/ 608 w 898"/>
              <a:gd name="T7" fmla="*/ 10 h 42"/>
              <a:gd name="T8" fmla="*/ 840 w 898"/>
              <a:gd name="T9" fmla="*/ 10 h 42"/>
              <a:gd name="T10" fmla="*/ 898 w 898"/>
              <a:gd name="T11" fmla="*/ 4 h 42"/>
              <a:gd name="T12" fmla="*/ 866 w 898"/>
              <a:gd name="T13" fmla="*/ 28 h 42"/>
              <a:gd name="T14" fmla="*/ 778 w 898"/>
              <a:gd name="T15" fmla="*/ 34 h 42"/>
              <a:gd name="T16" fmla="*/ 568 w 898"/>
              <a:gd name="T17" fmla="*/ 38 h 42"/>
              <a:gd name="T18" fmla="*/ 328 w 898"/>
              <a:gd name="T19" fmla="*/ 40 h 42"/>
              <a:gd name="T20" fmla="*/ 228 w 898"/>
              <a:gd name="T21" fmla="*/ 42 h 42"/>
              <a:gd name="T22" fmla="*/ 104 w 898"/>
              <a:gd name="T23" fmla="*/ 36 h 42"/>
              <a:gd name="T24" fmla="*/ 0 w 898"/>
              <a:gd name="T25" fmla="*/ 38 h 42"/>
              <a:gd name="T26" fmla="*/ 34 w 898"/>
              <a:gd name="T27" fmla="*/ 24 h 42"/>
              <a:gd name="T28" fmla="*/ 260 w 898"/>
              <a:gd name="T29" fmla="*/ 24 h 42"/>
              <a:gd name="T30" fmla="*/ 328 w 898"/>
              <a:gd name="T31" fmla="*/ 22 h 42"/>
              <a:gd name="T32" fmla="*/ 358 w 898"/>
              <a:gd name="T33" fmla="*/ 1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98" h="42">
                <a:moveTo>
                  <a:pt x="268" y="0"/>
                </a:moveTo>
                <a:lnTo>
                  <a:pt x="250" y="10"/>
                </a:lnTo>
                <a:lnTo>
                  <a:pt x="506" y="12"/>
                </a:lnTo>
                <a:lnTo>
                  <a:pt x="608" y="10"/>
                </a:lnTo>
                <a:lnTo>
                  <a:pt x="840" y="10"/>
                </a:lnTo>
                <a:lnTo>
                  <a:pt x="898" y="4"/>
                </a:lnTo>
                <a:lnTo>
                  <a:pt x="866" y="28"/>
                </a:lnTo>
                <a:lnTo>
                  <a:pt x="778" y="34"/>
                </a:lnTo>
                <a:lnTo>
                  <a:pt x="568" y="38"/>
                </a:lnTo>
                <a:lnTo>
                  <a:pt x="328" y="40"/>
                </a:lnTo>
                <a:lnTo>
                  <a:pt x="228" y="42"/>
                </a:lnTo>
                <a:lnTo>
                  <a:pt x="104" y="36"/>
                </a:lnTo>
                <a:lnTo>
                  <a:pt x="0" y="38"/>
                </a:lnTo>
                <a:lnTo>
                  <a:pt x="34" y="24"/>
                </a:lnTo>
                <a:lnTo>
                  <a:pt x="260" y="24"/>
                </a:lnTo>
                <a:lnTo>
                  <a:pt x="328" y="22"/>
                </a:lnTo>
                <a:lnTo>
                  <a:pt x="358" y="12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2" name="Freeform 128"/>
          <p:cNvSpPr>
            <a:spLocks/>
          </p:cNvSpPr>
          <p:nvPr/>
        </p:nvSpPr>
        <p:spPr bwMode="auto">
          <a:xfrm>
            <a:off x="5846954" y="5251705"/>
            <a:ext cx="695325" cy="28575"/>
          </a:xfrm>
          <a:custGeom>
            <a:avLst/>
            <a:gdLst>
              <a:gd name="T0" fmla="*/ 438 w 438"/>
              <a:gd name="T1" fmla="*/ 0 h 18"/>
              <a:gd name="T2" fmla="*/ 356 w 438"/>
              <a:gd name="T3" fmla="*/ 8 h 18"/>
              <a:gd name="T4" fmla="*/ 288 w 438"/>
              <a:gd name="T5" fmla="*/ 8 h 18"/>
              <a:gd name="T6" fmla="*/ 194 w 438"/>
              <a:gd name="T7" fmla="*/ 16 h 18"/>
              <a:gd name="T8" fmla="*/ 90 w 438"/>
              <a:gd name="T9" fmla="*/ 18 h 18"/>
              <a:gd name="T10" fmla="*/ 48 w 438"/>
              <a:gd name="T11" fmla="*/ 12 h 18"/>
              <a:gd name="T12" fmla="*/ 0 w 438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8" h="18">
                <a:moveTo>
                  <a:pt x="438" y="0"/>
                </a:moveTo>
                <a:lnTo>
                  <a:pt x="356" y="8"/>
                </a:lnTo>
                <a:lnTo>
                  <a:pt x="288" y="8"/>
                </a:lnTo>
                <a:lnTo>
                  <a:pt x="194" y="16"/>
                </a:lnTo>
                <a:lnTo>
                  <a:pt x="90" y="18"/>
                </a:lnTo>
                <a:lnTo>
                  <a:pt x="48" y="12"/>
                </a:lnTo>
                <a:lnTo>
                  <a:pt x="0" y="4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3" name="Freeform 129"/>
          <p:cNvSpPr>
            <a:spLocks/>
          </p:cNvSpPr>
          <p:nvPr/>
        </p:nvSpPr>
        <p:spPr bwMode="auto">
          <a:xfrm>
            <a:off x="5866004" y="5200904"/>
            <a:ext cx="2536825" cy="101600"/>
          </a:xfrm>
          <a:custGeom>
            <a:avLst/>
            <a:gdLst>
              <a:gd name="T0" fmla="*/ 0 w 1598"/>
              <a:gd name="T1" fmla="*/ 64 h 64"/>
              <a:gd name="T2" fmla="*/ 142 w 1598"/>
              <a:gd name="T3" fmla="*/ 62 h 64"/>
              <a:gd name="T4" fmla="*/ 246 w 1598"/>
              <a:gd name="T5" fmla="*/ 58 h 64"/>
              <a:gd name="T6" fmla="*/ 390 w 1598"/>
              <a:gd name="T7" fmla="*/ 58 h 64"/>
              <a:gd name="T8" fmla="*/ 612 w 1598"/>
              <a:gd name="T9" fmla="*/ 44 h 64"/>
              <a:gd name="T10" fmla="*/ 834 w 1598"/>
              <a:gd name="T11" fmla="*/ 40 h 64"/>
              <a:gd name="T12" fmla="*/ 1048 w 1598"/>
              <a:gd name="T13" fmla="*/ 40 h 64"/>
              <a:gd name="T14" fmla="*/ 1150 w 1598"/>
              <a:gd name="T15" fmla="*/ 30 h 64"/>
              <a:gd name="T16" fmla="*/ 1318 w 1598"/>
              <a:gd name="T17" fmla="*/ 4 h 64"/>
              <a:gd name="T18" fmla="*/ 1410 w 1598"/>
              <a:gd name="T19" fmla="*/ 0 h 64"/>
              <a:gd name="T20" fmla="*/ 1598 w 1598"/>
              <a:gd name="T21" fmla="*/ 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98" h="64">
                <a:moveTo>
                  <a:pt x="0" y="64"/>
                </a:moveTo>
                <a:lnTo>
                  <a:pt x="142" y="62"/>
                </a:lnTo>
                <a:lnTo>
                  <a:pt x="246" y="58"/>
                </a:lnTo>
                <a:lnTo>
                  <a:pt x="390" y="58"/>
                </a:lnTo>
                <a:lnTo>
                  <a:pt x="612" y="44"/>
                </a:lnTo>
                <a:lnTo>
                  <a:pt x="834" y="40"/>
                </a:lnTo>
                <a:lnTo>
                  <a:pt x="1048" y="40"/>
                </a:lnTo>
                <a:lnTo>
                  <a:pt x="1150" y="30"/>
                </a:lnTo>
                <a:lnTo>
                  <a:pt x="1318" y="4"/>
                </a:lnTo>
                <a:lnTo>
                  <a:pt x="1410" y="0"/>
                </a:lnTo>
                <a:lnTo>
                  <a:pt x="1598" y="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4" name="Freeform 130"/>
          <p:cNvSpPr>
            <a:spLocks/>
          </p:cNvSpPr>
          <p:nvPr/>
        </p:nvSpPr>
        <p:spPr bwMode="auto">
          <a:xfrm>
            <a:off x="5850128" y="5080254"/>
            <a:ext cx="1390650" cy="44450"/>
          </a:xfrm>
          <a:custGeom>
            <a:avLst/>
            <a:gdLst>
              <a:gd name="T0" fmla="*/ 876 w 876"/>
              <a:gd name="T1" fmla="*/ 0 h 28"/>
              <a:gd name="T2" fmla="*/ 750 w 876"/>
              <a:gd name="T3" fmla="*/ 12 h 28"/>
              <a:gd name="T4" fmla="*/ 516 w 876"/>
              <a:gd name="T5" fmla="*/ 14 h 28"/>
              <a:gd name="T6" fmla="*/ 304 w 876"/>
              <a:gd name="T7" fmla="*/ 8 h 28"/>
              <a:gd name="T8" fmla="*/ 172 w 876"/>
              <a:gd name="T9" fmla="*/ 8 h 28"/>
              <a:gd name="T10" fmla="*/ 0 w 876"/>
              <a:gd name="T11" fmla="*/ 6 h 28"/>
              <a:gd name="T12" fmla="*/ 72 w 876"/>
              <a:gd name="T13" fmla="*/ 22 h 28"/>
              <a:gd name="T14" fmla="*/ 236 w 876"/>
              <a:gd name="T1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6" h="28">
                <a:moveTo>
                  <a:pt x="876" y="0"/>
                </a:moveTo>
                <a:lnTo>
                  <a:pt x="750" y="12"/>
                </a:lnTo>
                <a:lnTo>
                  <a:pt x="516" y="14"/>
                </a:lnTo>
                <a:lnTo>
                  <a:pt x="304" y="8"/>
                </a:lnTo>
                <a:lnTo>
                  <a:pt x="172" y="8"/>
                </a:lnTo>
                <a:lnTo>
                  <a:pt x="0" y="6"/>
                </a:lnTo>
                <a:lnTo>
                  <a:pt x="72" y="22"/>
                </a:lnTo>
                <a:lnTo>
                  <a:pt x="236" y="2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5" name="Freeform 131"/>
          <p:cNvSpPr>
            <a:spLocks/>
          </p:cNvSpPr>
          <p:nvPr/>
        </p:nvSpPr>
        <p:spPr bwMode="auto">
          <a:xfrm>
            <a:off x="5872354" y="5261230"/>
            <a:ext cx="2708275" cy="73025"/>
          </a:xfrm>
          <a:custGeom>
            <a:avLst/>
            <a:gdLst>
              <a:gd name="T0" fmla="*/ 0 w 1706"/>
              <a:gd name="T1" fmla="*/ 44 h 46"/>
              <a:gd name="T2" fmla="*/ 136 w 1706"/>
              <a:gd name="T3" fmla="*/ 46 h 46"/>
              <a:gd name="T4" fmla="*/ 280 w 1706"/>
              <a:gd name="T5" fmla="*/ 46 h 46"/>
              <a:gd name="T6" fmla="*/ 354 w 1706"/>
              <a:gd name="T7" fmla="*/ 36 h 46"/>
              <a:gd name="T8" fmla="*/ 530 w 1706"/>
              <a:gd name="T9" fmla="*/ 36 h 46"/>
              <a:gd name="T10" fmla="*/ 636 w 1706"/>
              <a:gd name="T11" fmla="*/ 40 h 46"/>
              <a:gd name="T12" fmla="*/ 914 w 1706"/>
              <a:gd name="T13" fmla="*/ 30 h 46"/>
              <a:gd name="T14" fmla="*/ 1086 w 1706"/>
              <a:gd name="T15" fmla="*/ 14 h 46"/>
              <a:gd name="T16" fmla="*/ 1168 w 1706"/>
              <a:gd name="T17" fmla="*/ 16 h 46"/>
              <a:gd name="T18" fmla="*/ 1382 w 1706"/>
              <a:gd name="T19" fmla="*/ 0 h 46"/>
              <a:gd name="T20" fmla="*/ 1490 w 1706"/>
              <a:gd name="T21" fmla="*/ 4 h 46"/>
              <a:gd name="T22" fmla="*/ 1632 w 1706"/>
              <a:gd name="T23" fmla="*/ 14 h 46"/>
              <a:gd name="T24" fmla="*/ 1706 w 1706"/>
              <a:gd name="T25" fmla="*/ 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06" h="46">
                <a:moveTo>
                  <a:pt x="0" y="44"/>
                </a:moveTo>
                <a:lnTo>
                  <a:pt x="136" y="46"/>
                </a:lnTo>
                <a:lnTo>
                  <a:pt x="280" y="46"/>
                </a:lnTo>
                <a:lnTo>
                  <a:pt x="354" y="36"/>
                </a:lnTo>
                <a:lnTo>
                  <a:pt x="530" y="36"/>
                </a:lnTo>
                <a:lnTo>
                  <a:pt x="636" y="40"/>
                </a:lnTo>
                <a:lnTo>
                  <a:pt x="914" y="30"/>
                </a:lnTo>
                <a:lnTo>
                  <a:pt x="1086" y="14"/>
                </a:lnTo>
                <a:lnTo>
                  <a:pt x="1168" y="16"/>
                </a:lnTo>
                <a:lnTo>
                  <a:pt x="1382" y="0"/>
                </a:lnTo>
                <a:lnTo>
                  <a:pt x="1490" y="4"/>
                </a:lnTo>
                <a:lnTo>
                  <a:pt x="1632" y="14"/>
                </a:lnTo>
                <a:lnTo>
                  <a:pt x="1706" y="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7" name="Freeform 133"/>
          <p:cNvSpPr>
            <a:spLocks/>
          </p:cNvSpPr>
          <p:nvPr/>
        </p:nvSpPr>
        <p:spPr bwMode="auto">
          <a:xfrm>
            <a:off x="7964679" y="5299330"/>
            <a:ext cx="631825" cy="142875"/>
          </a:xfrm>
          <a:custGeom>
            <a:avLst/>
            <a:gdLst>
              <a:gd name="T0" fmla="*/ 306 w 398"/>
              <a:gd name="T1" fmla="*/ 0 h 90"/>
              <a:gd name="T2" fmla="*/ 226 w 398"/>
              <a:gd name="T3" fmla="*/ 12 h 90"/>
              <a:gd name="T4" fmla="*/ 156 w 398"/>
              <a:gd name="T5" fmla="*/ 40 h 90"/>
              <a:gd name="T6" fmla="*/ 64 w 398"/>
              <a:gd name="T7" fmla="*/ 56 h 90"/>
              <a:gd name="T8" fmla="*/ 0 w 398"/>
              <a:gd name="T9" fmla="*/ 66 h 90"/>
              <a:gd name="T10" fmla="*/ 34 w 398"/>
              <a:gd name="T11" fmla="*/ 80 h 90"/>
              <a:gd name="T12" fmla="*/ 196 w 398"/>
              <a:gd name="T13" fmla="*/ 90 h 90"/>
              <a:gd name="T14" fmla="*/ 398 w 398"/>
              <a:gd name="T15" fmla="*/ 90 h 90"/>
              <a:gd name="T16" fmla="*/ 384 w 398"/>
              <a:gd name="T17" fmla="*/ 80 h 90"/>
              <a:gd name="T18" fmla="*/ 292 w 398"/>
              <a:gd name="T19" fmla="*/ 74 h 90"/>
              <a:gd name="T20" fmla="*/ 274 w 398"/>
              <a:gd name="T21" fmla="*/ 60 h 90"/>
              <a:gd name="T22" fmla="*/ 298 w 398"/>
              <a:gd name="T23" fmla="*/ 40 h 90"/>
              <a:gd name="T24" fmla="*/ 394 w 398"/>
              <a:gd name="T25" fmla="*/ 44 h 90"/>
              <a:gd name="T26" fmla="*/ 388 w 398"/>
              <a:gd name="T27" fmla="*/ 28 h 90"/>
              <a:gd name="T28" fmla="*/ 316 w 398"/>
              <a:gd name="T29" fmla="*/ 26 h 90"/>
              <a:gd name="T30" fmla="*/ 296 w 398"/>
              <a:gd name="T31" fmla="*/ 14 h 90"/>
              <a:gd name="T32" fmla="*/ 306 w 398"/>
              <a:gd name="T3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8" h="90">
                <a:moveTo>
                  <a:pt x="306" y="0"/>
                </a:moveTo>
                <a:lnTo>
                  <a:pt x="226" y="12"/>
                </a:lnTo>
                <a:lnTo>
                  <a:pt x="156" y="40"/>
                </a:lnTo>
                <a:lnTo>
                  <a:pt x="64" y="56"/>
                </a:lnTo>
                <a:lnTo>
                  <a:pt x="0" y="66"/>
                </a:lnTo>
                <a:lnTo>
                  <a:pt x="34" y="80"/>
                </a:lnTo>
                <a:lnTo>
                  <a:pt x="196" y="90"/>
                </a:lnTo>
                <a:lnTo>
                  <a:pt x="398" y="90"/>
                </a:lnTo>
                <a:lnTo>
                  <a:pt x="384" y="80"/>
                </a:lnTo>
                <a:lnTo>
                  <a:pt x="292" y="74"/>
                </a:lnTo>
                <a:lnTo>
                  <a:pt x="274" y="60"/>
                </a:lnTo>
                <a:lnTo>
                  <a:pt x="298" y="40"/>
                </a:lnTo>
                <a:lnTo>
                  <a:pt x="394" y="44"/>
                </a:lnTo>
                <a:lnTo>
                  <a:pt x="388" y="28"/>
                </a:lnTo>
                <a:lnTo>
                  <a:pt x="316" y="26"/>
                </a:lnTo>
                <a:lnTo>
                  <a:pt x="296" y="14"/>
                </a:lnTo>
                <a:lnTo>
                  <a:pt x="306" y="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6" name="Freeform 132"/>
          <p:cNvSpPr>
            <a:spLocks/>
          </p:cNvSpPr>
          <p:nvPr/>
        </p:nvSpPr>
        <p:spPr bwMode="auto">
          <a:xfrm>
            <a:off x="7967853" y="5299330"/>
            <a:ext cx="628650" cy="149225"/>
          </a:xfrm>
          <a:custGeom>
            <a:avLst/>
            <a:gdLst>
              <a:gd name="T0" fmla="*/ 306 w 396"/>
              <a:gd name="T1" fmla="*/ 0 h 94"/>
              <a:gd name="T2" fmla="*/ 214 w 396"/>
              <a:gd name="T3" fmla="*/ 16 h 94"/>
              <a:gd name="T4" fmla="*/ 162 w 396"/>
              <a:gd name="T5" fmla="*/ 40 h 94"/>
              <a:gd name="T6" fmla="*/ 102 w 396"/>
              <a:gd name="T7" fmla="*/ 48 h 94"/>
              <a:gd name="T8" fmla="*/ 10 w 396"/>
              <a:gd name="T9" fmla="*/ 62 h 94"/>
              <a:gd name="T10" fmla="*/ 0 w 396"/>
              <a:gd name="T11" fmla="*/ 76 h 94"/>
              <a:gd name="T12" fmla="*/ 134 w 396"/>
              <a:gd name="T13" fmla="*/ 84 h 94"/>
              <a:gd name="T14" fmla="*/ 292 w 396"/>
              <a:gd name="T15" fmla="*/ 94 h 94"/>
              <a:gd name="T16" fmla="*/ 366 w 396"/>
              <a:gd name="T17" fmla="*/ 92 h 94"/>
              <a:gd name="T18" fmla="*/ 396 w 396"/>
              <a:gd name="T19" fmla="*/ 9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6" h="94">
                <a:moveTo>
                  <a:pt x="306" y="0"/>
                </a:moveTo>
                <a:lnTo>
                  <a:pt x="214" y="16"/>
                </a:lnTo>
                <a:lnTo>
                  <a:pt x="162" y="40"/>
                </a:lnTo>
                <a:lnTo>
                  <a:pt x="102" y="48"/>
                </a:lnTo>
                <a:lnTo>
                  <a:pt x="10" y="62"/>
                </a:lnTo>
                <a:lnTo>
                  <a:pt x="0" y="76"/>
                </a:lnTo>
                <a:lnTo>
                  <a:pt x="134" y="84"/>
                </a:lnTo>
                <a:lnTo>
                  <a:pt x="292" y="94"/>
                </a:lnTo>
                <a:lnTo>
                  <a:pt x="366" y="92"/>
                </a:lnTo>
                <a:lnTo>
                  <a:pt x="396" y="92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3" name="Freeform 119"/>
          <p:cNvSpPr>
            <a:spLocks/>
          </p:cNvSpPr>
          <p:nvPr/>
        </p:nvSpPr>
        <p:spPr bwMode="auto">
          <a:xfrm>
            <a:off x="8450453" y="5299330"/>
            <a:ext cx="139700" cy="41275"/>
          </a:xfrm>
          <a:custGeom>
            <a:avLst/>
            <a:gdLst>
              <a:gd name="T0" fmla="*/ 86 w 88"/>
              <a:gd name="T1" fmla="*/ 0 h 26"/>
              <a:gd name="T2" fmla="*/ 12 w 88"/>
              <a:gd name="T3" fmla="*/ 0 h 26"/>
              <a:gd name="T4" fmla="*/ 0 w 88"/>
              <a:gd name="T5" fmla="*/ 8 h 26"/>
              <a:gd name="T6" fmla="*/ 6 w 88"/>
              <a:gd name="T7" fmla="*/ 26 h 26"/>
              <a:gd name="T8" fmla="*/ 74 w 88"/>
              <a:gd name="T9" fmla="*/ 22 h 26"/>
              <a:gd name="T10" fmla="*/ 88 w 88"/>
              <a:gd name="T11" fmla="*/ 22 h 26"/>
              <a:gd name="T12" fmla="*/ 86 w 88"/>
              <a:gd name="T1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26">
                <a:moveTo>
                  <a:pt x="86" y="0"/>
                </a:moveTo>
                <a:lnTo>
                  <a:pt x="12" y="0"/>
                </a:lnTo>
                <a:lnTo>
                  <a:pt x="0" y="8"/>
                </a:lnTo>
                <a:lnTo>
                  <a:pt x="6" y="26"/>
                </a:lnTo>
                <a:lnTo>
                  <a:pt x="74" y="22"/>
                </a:lnTo>
                <a:lnTo>
                  <a:pt x="88" y="22"/>
                </a:lnTo>
                <a:lnTo>
                  <a:pt x="86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4" name="Freeform 120"/>
          <p:cNvSpPr>
            <a:spLocks/>
          </p:cNvSpPr>
          <p:nvPr/>
        </p:nvSpPr>
        <p:spPr bwMode="auto">
          <a:xfrm>
            <a:off x="8409179" y="5372355"/>
            <a:ext cx="187325" cy="53975"/>
          </a:xfrm>
          <a:custGeom>
            <a:avLst/>
            <a:gdLst>
              <a:gd name="T0" fmla="*/ 116 w 118"/>
              <a:gd name="T1" fmla="*/ 0 h 34"/>
              <a:gd name="T2" fmla="*/ 16 w 118"/>
              <a:gd name="T3" fmla="*/ 0 h 34"/>
              <a:gd name="T4" fmla="*/ 0 w 118"/>
              <a:gd name="T5" fmla="*/ 12 h 34"/>
              <a:gd name="T6" fmla="*/ 16 w 118"/>
              <a:gd name="T7" fmla="*/ 28 h 34"/>
              <a:gd name="T8" fmla="*/ 100 w 118"/>
              <a:gd name="T9" fmla="*/ 34 h 34"/>
              <a:gd name="T10" fmla="*/ 114 w 118"/>
              <a:gd name="T11" fmla="*/ 34 h 34"/>
              <a:gd name="T12" fmla="*/ 118 w 118"/>
              <a:gd name="T13" fmla="*/ 20 h 34"/>
              <a:gd name="T14" fmla="*/ 116 w 118"/>
              <a:gd name="T1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" h="34">
                <a:moveTo>
                  <a:pt x="116" y="0"/>
                </a:moveTo>
                <a:lnTo>
                  <a:pt x="16" y="0"/>
                </a:lnTo>
                <a:lnTo>
                  <a:pt x="0" y="12"/>
                </a:lnTo>
                <a:lnTo>
                  <a:pt x="16" y="28"/>
                </a:lnTo>
                <a:lnTo>
                  <a:pt x="100" y="34"/>
                </a:lnTo>
                <a:lnTo>
                  <a:pt x="114" y="34"/>
                </a:lnTo>
                <a:lnTo>
                  <a:pt x="118" y="20"/>
                </a:lnTo>
                <a:lnTo>
                  <a:pt x="116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8" name="Freeform 134"/>
          <p:cNvSpPr>
            <a:spLocks/>
          </p:cNvSpPr>
          <p:nvPr/>
        </p:nvSpPr>
        <p:spPr bwMode="auto">
          <a:xfrm>
            <a:off x="7551929" y="5331080"/>
            <a:ext cx="727075" cy="73025"/>
          </a:xfrm>
          <a:custGeom>
            <a:avLst/>
            <a:gdLst>
              <a:gd name="T0" fmla="*/ 458 w 458"/>
              <a:gd name="T1" fmla="*/ 0 h 46"/>
              <a:gd name="T2" fmla="*/ 310 w 458"/>
              <a:gd name="T3" fmla="*/ 6 h 46"/>
              <a:gd name="T4" fmla="*/ 272 w 458"/>
              <a:gd name="T5" fmla="*/ 10 h 46"/>
              <a:gd name="T6" fmla="*/ 18 w 458"/>
              <a:gd name="T7" fmla="*/ 28 h 46"/>
              <a:gd name="T8" fmla="*/ 0 w 458"/>
              <a:gd name="T9" fmla="*/ 44 h 46"/>
              <a:gd name="T10" fmla="*/ 162 w 458"/>
              <a:gd name="T11" fmla="*/ 46 h 46"/>
              <a:gd name="T12" fmla="*/ 280 w 458"/>
              <a:gd name="T13" fmla="*/ 4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8" h="46">
                <a:moveTo>
                  <a:pt x="458" y="0"/>
                </a:moveTo>
                <a:lnTo>
                  <a:pt x="310" y="6"/>
                </a:lnTo>
                <a:lnTo>
                  <a:pt x="272" y="10"/>
                </a:lnTo>
                <a:lnTo>
                  <a:pt x="18" y="28"/>
                </a:lnTo>
                <a:lnTo>
                  <a:pt x="0" y="44"/>
                </a:lnTo>
                <a:lnTo>
                  <a:pt x="162" y="46"/>
                </a:lnTo>
                <a:lnTo>
                  <a:pt x="280" y="4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9" name="Freeform 135"/>
          <p:cNvSpPr>
            <a:spLocks/>
          </p:cNvSpPr>
          <p:nvPr/>
        </p:nvSpPr>
        <p:spPr bwMode="auto">
          <a:xfrm>
            <a:off x="8332978" y="5451729"/>
            <a:ext cx="260350" cy="31750"/>
          </a:xfrm>
          <a:custGeom>
            <a:avLst/>
            <a:gdLst>
              <a:gd name="T0" fmla="*/ 54 w 164"/>
              <a:gd name="T1" fmla="*/ 0 h 20"/>
              <a:gd name="T2" fmla="*/ 0 w 164"/>
              <a:gd name="T3" fmla="*/ 16 h 20"/>
              <a:gd name="T4" fmla="*/ 86 w 164"/>
              <a:gd name="T5" fmla="*/ 20 h 20"/>
              <a:gd name="T6" fmla="*/ 164 w 164"/>
              <a:gd name="T7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" h="20">
                <a:moveTo>
                  <a:pt x="54" y="0"/>
                </a:moveTo>
                <a:lnTo>
                  <a:pt x="0" y="16"/>
                </a:lnTo>
                <a:lnTo>
                  <a:pt x="86" y="20"/>
                </a:lnTo>
                <a:lnTo>
                  <a:pt x="164" y="2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0" name="Freeform 136"/>
          <p:cNvSpPr>
            <a:spLocks/>
          </p:cNvSpPr>
          <p:nvPr/>
        </p:nvSpPr>
        <p:spPr bwMode="auto">
          <a:xfrm>
            <a:off x="8583804" y="5785104"/>
            <a:ext cx="28575" cy="520700"/>
          </a:xfrm>
          <a:custGeom>
            <a:avLst/>
            <a:gdLst>
              <a:gd name="T0" fmla="*/ 14 w 18"/>
              <a:gd name="T1" fmla="*/ 0 h 328"/>
              <a:gd name="T2" fmla="*/ 12 w 18"/>
              <a:gd name="T3" fmla="*/ 38 h 328"/>
              <a:gd name="T4" fmla="*/ 18 w 18"/>
              <a:gd name="T5" fmla="*/ 64 h 328"/>
              <a:gd name="T6" fmla="*/ 6 w 18"/>
              <a:gd name="T7" fmla="*/ 92 h 328"/>
              <a:gd name="T8" fmla="*/ 8 w 18"/>
              <a:gd name="T9" fmla="*/ 134 h 328"/>
              <a:gd name="T10" fmla="*/ 0 w 18"/>
              <a:gd name="T11" fmla="*/ 168 h 328"/>
              <a:gd name="T12" fmla="*/ 10 w 18"/>
              <a:gd name="T13" fmla="*/ 204 h 328"/>
              <a:gd name="T14" fmla="*/ 14 w 18"/>
              <a:gd name="T15" fmla="*/ 236 h 328"/>
              <a:gd name="T16" fmla="*/ 14 w 18"/>
              <a:gd name="T17" fmla="*/ 258 h 328"/>
              <a:gd name="T18" fmla="*/ 12 w 18"/>
              <a:gd name="T19" fmla="*/ 288 h 328"/>
              <a:gd name="T20" fmla="*/ 8 w 18"/>
              <a:gd name="T21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" h="328">
                <a:moveTo>
                  <a:pt x="14" y="0"/>
                </a:moveTo>
                <a:lnTo>
                  <a:pt x="12" y="38"/>
                </a:lnTo>
                <a:lnTo>
                  <a:pt x="18" y="64"/>
                </a:lnTo>
                <a:lnTo>
                  <a:pt x="6" y="92"/>
                </a:lnTo>
                <a:lnTo>
                  <a:pt x="8" y="134"/>
                </a:lnTo>
                <a:lnTo>
                  <a:pt x="0" y="168"/>
                </a:lnTo>
                <a:lnTo>
                  <a:pt x="10" y="204"/>
                </a:lnTo>
                <a:lnTo>
                  <a:pt x="14" y="236"/>
                </a:lnTo>
                <a:lnTo>
                  <a:pt x="14" y="258"/>
                </a:lnTo>
                <a:lnTo>
                  <a:pt x="12" y="288"/>
                </a:lnTo>
                <a:lnTo>
                  <a:pt x="8" y="32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1" name="Freeform 137"/>
          <p:cNvSpPr>
            <a:spLocks/>
          </p:cNvSpPr>
          <p:nvPr/>
        </p:nvSpPr>
        <p:spPr bwMode="auto">
          <a:xfrm>
            <a:off x="8453629" y="5480305"/>
            <a:ext cx="136525" cy="41275"/>
          </a:xfrm>
          <a:custGeom>
            <a:avLst/>
            <a:gdLst>
              <a:gd name="T0" fmla="*/ 86 w 86"/>
              <a:gd name="T1" fmla="*/ 0 h 26"/>
              <a:gd name="T2" fmla="*/ 28 w 86"/>
              <a:gd name="T3" fmla="*/ 8 h 26"/>
              <a:gd name="T4" fmla="*/ 0 w 86"/>
              <a:gd name="T5" fmla="*/ 18 h 26"/>
              <a:gd name="T6" fmla="*/ 44 w 86"/>
              <a:gd name="T7" fmla="*/ 24 h 26"/>
              <a:gd name="T8" fmla="*/ 82 w 86"/>
              <a:gd name="T9" fmla="*/ 26 h 26"/>
              <a:gd name="T10" fmla="*/ 86 w 86"/>
              <a:gd name="T11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" h="26">
                <a:moveTo>
                  <a:pt x="86" y="0"/>
                </a:moveTo>
                <a:lnTo>
                  <a:pt x="28" y="8"/>
                </a:lnTo>
                <a:lnTo>
                  <a:pt x="0" y="18"/>
                </a:lnTo>
                <a:lnTo>
                  <a:pt x="44" y="24"/>
                </a:lnTo>
                <a:lnTo>
                  <a:pt x="82" y="26"/>
                </a:lnTo>
                <a:lnTo>
                  <a:pt x="86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2" name="Freeform 138"/>
          <p:cNvSpPr>
            <a:spLocks/>
          </p:cNvSpPr>
          <p:nvPr/>
        </p:nvSpPr>
        <p:spPr bwMode="auto">
          <a:xfrm>
            <a:off x="8323453" y="5527930"/>
            <a:ext cx="266700" cy="41275"/>
          </a:xfrm>
          <a:custGeom>
            <a:avLst/>
            <a:gdLst>
              <a:gd name="T0" fmla="*/ 164 w 168"/>
              <a:gd name="T1" fmla="*/ 6 h 26"/>
              <a:gd name="T2" fmla="*/ 18 w 168"/>
              <a:gd name="T3" fmla="*/ 0 h 26"/>
              <a:gd name="T4" fmla="*/ 0 w 168"/>
              <a:gd name="T5" fmla="*/ 16 h 26"/>
              <a:gd name="T6" fmla="*/ 28 w 168"/>
              <a:gd name="T7" fmla="*/ 26 h 26"/>
              <a:gd name="T8" fmla="*/ 128 w 168"/>
              <a:gd name="T9" fmla="*/ 18 h 26"/>
              <a:gd name="T10" fmla="*/ 168 w 168"/>
              <a:gd name="T11" fmla="*/ 20 h 26"/>
              <a:gd name="T12" fmla="*/ 164 w 168"/>
              <a:gd name="T13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" h="26">
                <a:moveTo>
                  <a:pt x="164" y="6"/>
                </a:moveTo>
                <a:lnTo>
                  <a:pt x="18" y="0"/>
                </a:lnTo>
                <a:lnTo>
                  <a:pt x="0" y="16"/>
                </a:lnTo>
                <a:lnTo>
                  <a:pt x="28" y="26"/>
                </a:lnTo>
                <a:lnTo>
                  <a:pt x="128" y="18"/>
                </a:lnTo>
                <a:lnTo>
                  <a:pt x="168" y="20"/>
                </a:lnTo>
                <a:lnTo>
                  <a:pt x="164" y="6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3" name="Freeform 139"/>
          <p:cNvSpPr>
            <a:spLocks/>
          </p:cNvSpPr>
          <p:nvPr/>
        </p:nvSpPr>
        <p:spPr bwMode="auto">
          <a:xfrm>
            <a:off x="8310754" y="5578730"/>
            <a:ext cx="282575" cy="79375"/>
          </a:xfrm>
          <a:custGeom>
            <a:avLst/>
            <a:gdLst>
              <a:gd name="T0" fmla="*/ 178 w 178"/>
              <a:gd name="T1" fmla="*/ 0 h 50"/>
              <a:gd name="T2" fmla="*/ 30 w 178"/>
              <a:gd name="T3" fmla="*/ 2 h 50"/>
              <a:gd name="T4" fmla="*/ 8 w 178"/>
              <a:gd name="T5" fmla="*/ 30 h 50"/>
              <a:gd name="T6" fmla="*/ 0 w 178"/>
              <a:gd name="T7" fmla="*/ 48 h 50"/>
              <a:gd name="T8" fmla="*/ 26 w 178"/>
              <a:gd name="T9" fmla="*/ 50 h 50"/>
              <a:gd name="T10" fmla="*/ 178 w 178"/>
              <a:gd name="T11" fmla="*/ 50 h 50"/>
              <a:gd name="T12" fmla="*/ 178 w 178"/>
              <a:gd name="T13" fmla="*/ 24 h 50"/>
              <a:gd name="T14" fmla="*/ 178 w 178"/>
              <a:gd name="T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8" h="50">
                <a:moveTo>
                  <a:pt x="178" y="0"/>
                </a:moveTo>
                <a:lnTo>
                  <a:pt x="30" y="2"/>
                </a:lnTo>
                <a:lnTo>
                  <a:pt x="8" y="30"/>
                </a:lnTo>
                <a:lnTo>
                  <a:pt x="0" y="48"/>
                </a:lnTo>
                <a:lnTo>
                  <a:pt x="26" y="50"/>
                </a:lnTo>
                <a:lnTo>
                  <a:pt x="178" y="50"/>
                </a:lnTo>
                <a:lnTo>
                  <a:pt x="178" y="24"/>
                </a:lnTo>
                <a:lnTo>
                  <a:pt x="178" y="0"/>
                </a:lnTo>
                <a:close/>
              </a:path>
            </a:pathLst>
          </a:custGeom>
          <a:solidFill>
            <a:srgbClr val="FF66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4" name="Freeform 140"/>
          <p:cNvSpPr>
            <a:spLocks/>
          </p:cNvSpPr>
          <p:nvPr/>
        </p:nvSpPr>
        <p:spPr bwMode="auto">
          <a:xfrm>
            <a:off x="8332978" y="5712080"/>
            <a:ext cx="266700" cy="41275"/>
          </a:xfrm>
          <a:custGeom>
            <a:avLst/>
            <a:gdLst>
              <a:gd name="T0" fmla="*/ 168 w 168"/>
              <a:gd name="T1" fmla="*/ 0 h 26"/>
              <a:gd name="T2" fmla="*/ 0 w 168"/>
              <a:gd name="T3" fmla="*/ 0 h 26"/>
              <a:gd name="T4" fmla="*/ 4 w 168"/>
              <a:gd name="T5" fmla="*/ 18 h 26"/>
              <a:gd name="T6" fmla="*/ 42 w 168"/>
              <a:gd name="T7" fmla="*/ 22 h 26"/>
              <a:gd name="T8" fmla="*/ 166 w 168"/>
              <a:gd name="T9" fmla="*/ 26 h 26"/>
              <a:gd name="T10" fmla="*/ 168 w 168"/>
              <a:gd name="T11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" h="26">
                <a:moveTo>
                  <a:pt x="168" y="0"/>
                </a:moveTo>
                <a:lnTo>
                  <a:pt x="0" y="0"/>
                </a:lnTo>
                <a:lnTo>
                  <a:pt x="4" y="18"/>
                </a:lnTo>
                <a:lnTo>
                  <a:pt x="42" y="22"/>
                </a:lnTo>
                <a:lnTo>
                  <a:pt x="166" y="26"/>
                </a:lnTo>
                <a:lnTo>
                  <a:pt x="168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5" name="Freeform 141"/>
          <p:cNvSpPr>
            <a:spLocks/>
          </p:cNvSpPr>
          <p:nvPr/>
        </p:nvSpPr>
        <p:spPr bwMode="auto">
          <a:xfrm>
            <a:off x="8282179" y="5766054"/>
            <a:ext cx="327025" cy="44450"/>
          </a:xfrm>
          <a:custGeom>
            <a:avLst/>
            <a:gdLst>
              <a:gd name="T0" fmla="*/ 202 w 206"/>
              <a:gd name="T1" fmla="*/ 4 h 28"/>
              <a:gd name="T2" fmla="*/ 20 w 206"/>
              <a:gd name="T3" fmla="*/ 0 h 28"/>
              <a:gd name="T4" fmla="*/ 36 w 206"/>
              <a:gd name="T5" fmla="*/ 14 h 28"/>
              <a:gd name="T6" fmla="*/ 0 w 206"/>
              <a:gd name="T7" fmla="*/ 28 h 28"/>
              <a:gd name="T8" fmla="*/ 148 w 206"/>
              <a:gd name="T9" fmla="*/ 28 h 28"/>
              <a:gd name="T10" fmla="*/ 200 w 206"/>
              <a:gd name="T11" fmla="*/ 28 h 28"/>
              <a:gd name="T12" fmla="*/ 206 w 206"/>
              <a:gd name="T13" fmla="*/ 1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28">
                <a:moveTo>
                  <a:pt x="202" y="4"/>
                </a:moveTo>
                <a:lnTo>
                  <a:pt x="20" y="0"/>
                </a:lnTo>
                <a:lnTo>
                  <a:pt x="36" y="14"/>
                </a:lnTo>
                <a:lnTo>
                  <a:pt x="0" y="28"/>
                </a:lnTo>
                <a:lnTo>
                  <a:pt x="148" y="28"/>
                </a:lnTo>
                <a:lnTo>
                  <a:pt x="200" y="28"/>
                </a:lnTo>
                <a:lnTo>
                  <a:pt x="206" y="18"/>
                </a:lnTo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0" name="Freeform 146"/>
          <p:cNvSpPr>
            <a:spLocks/>
          </p:cNvSpPr>
          <p:nvPr/>
        </p:nvSpPr>
        <p:spPr bwMode="auto">
          <a:xfrm>
            <a:off x="6732779" y="5867654"/>
            <a:ext cx="1876425" cy="431800"/>
          </a:xfrm>
          <a:custGeom>
            <a:avLst/>
            <a:gdLst>
              <a:gd name="T0" fmla="*/ 1032 w 1182"/>
              <a:gd name="T1" fmla="*/ 10 h 272"/>
              <a:gd name="T2" fmla="*/ 828 w 1182"/>
              <a:gd name="T3" fmla="*/ 50 h 272"/>
              <a:gd name="T4" fmla="*/ 678 w 1182"/>
              <a:gd name="T5" fmla="*/ 66 h 272"/>
              <a:gd name="T6" fmla="*/ 276 w 1182"/>
              <a:gd name="T7" fmla="*/ 104 h 272"/>
              <a:gd name="T8" fmla="*/ 106 w 1182"/>
              <a:gd name="T9" fmla="*/ 124 h 272"/>
              <a:gd name="T10" fmla="*/ 2 w 1182"/>
              <a:gd name="T11" fmla="*/ 132 h 272"/>
              <a:gd name="T12" fmla="*/ 0 w 1182"/>
              <a:gd name="T13" fmla="*/ 260 h 272"/>
              <a:gd name="T14" fmla="*/ 264 w 1182"/>
              <a:gd name="T15" fmla="*/ 250 h 272"/>
              <a:gd name="T16" fmla="*/ 362 w 1182"/>
              <a:gd name="T17" fmla="*/ 246 h 272"/>
              <a:gd name="T18" fmla="*/ 442 w 1182"/>
              <a:gd name="T19" fmla="*/ 254 h 272"/>
              <a:gd name="T20" fmla="*/ 556 w 1182"/>
              <a:gd name="T21" fmla="*/ 246 h 272"/>
              <a:gd name="T22" fmla="*/ 674 w 1182"/>
              <a:gd name="T23" fmla="*/ 244 h 272"/>
              <a:gd name="T24" fmla="*/ 668 w 1182"/>
              <a:gd name="T25" fmla="*/ 272 h 272"/>
              <a:gd name="T26" fmla="*/ 690 w 1182"/>
              <a:gd name="T27" fmla="*/ 254 h 272"/>
              <a:gd name="T28" fmla="*/ 728 w 1182"/>
              <a:gd name="T29" fmla="*/ 254 h 272"/>
              <a:gd name="T30" fmla="*/ 776 w 1182"/>
              <a:gd name="T31" fmla="*/ 262 h 272"/>
              <a:gd name="T32" fmla="*/ 988 w 1182"/>
              <a:gd name="T33" fmla="*/ 248 h 272"/>
              <a:gd name="T34" fmla="*/ 1176 w 1182"/>
              <a:gd name="T35" fmla="*/ 144 h 272"/>
              <a:gd name="T36" fmla="*/ 1162 w 1182"/>
              <a:gd name="T37" fmla="*/ 126 h 272"/>
              <a:gd name="T38" fmla="*/ 1174 w 1182"/>
              <a:gd name="T39" fmla="*/ 86 h 272"/>
              <a:gd name="T40" fmla="*/ 1048 w 1182"/>
              <a:gd name="T41" fmla="*/ 66 h 272"/>
              <a:gd name="T42" fmla="*/ 1108 w 1182"/>
              <a:gd name="T43" fmla="*/ 44 h 272"/>
              <a:gd name="T44" fmla="*/ 1170 w 1182"/>
              <a:gd name="T45" fmla="*/ 44 h 272"/>
              <a:gd name="T46" fmla="*/ 1182 w 1182"/>
              <a:gd name="T47" fmla="*/ 4 h 272"/>
              <a:gd name="T48" fmla="*/ 1112 w 1182"/>
              <a:gd name="T49" fmla="*/ 0 h 272"/>
              <a:gd name="T50" fmla="*/ 1032 w 1182"/>
              <a:gd name="T51" fmla="*/ 1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82" h="272">
                <a:moveTo>
                  <a:pt x="1032" y="10"/>
                </a:moveTo>
                <a:lnTo>
                  <a:pt x="828" y="50"/>
                </a:lnTo>
                <a:lnTo>
                  <a:pt x="678" y="66"/>
                </a:lnTo>
                <a:lnTo>
                  <a:pt x="276" y="104"/>
                </a:lnTo>
                <a:lnTo>
                  <a:pt x="106" y="124"/>
                </a:lnTo>
                <a:lnTo>
                  <a:pt x="2" y="132"/>
                </a:lnTo>
                <a:lnTo>
                  <a:pt x="0" y="260"/>
                </a:lnTo>
                <a:lnTo>
                  <a:pt x="264" y="250"/>
                </a:lnTo>
                <a:lnTo>
                  <a:pt x="362" y="246"/>
                </a:lnTo>
                <a:lnTo>
                  <a:pt x="442" y="254"/>
                </a:lnTo>
                <a:lnTo>
                  <a:pt x="556" y="246"/>
                </a:lnTo>
                <a:lnTo>
                  <a:pt x="674" y="244"/>
                </a:lnTo>
                <a:lnTo>
                  <a:pt x="668" y="272"/>
                </a:lnTo>
                <a:lnTo>
                  <a:pt x="690" y="254"/>
                </a:lnTo>
                <a:lnTo>
                  <a:pt x="728" y="254"/>
                </a:lnTo>
                <a:lnTo>
                  <a:pt x="776" y="262"/>
                </a:lnTo>
                <a:lnTo>
                  <a:pt x="988" y="248"/>
                </a:lnTo>
                <a:lnTo>
                  <a:pt x="1176" y="144"/>
                </a:lnTo>
                <a:lnTo>
                  <a:pt x="1162" y="126"/>
                </a:lnTo>
                <a:lnTo>
                  <a:pt x="1174" y="86"/>
                </a:lnTo>
                <a:lnTo>
                  <a:pt x="1048" y="66"/>
                </a:lnTo>
                <a:lnTo>
                  <a:pt x="1108" y="44"/>
                </a:lnTo>
                <a:lnTo>
                  <a:pt x="1170" y="44"/>
                </a:lnTo>
                <a:lnTo>
                  <a:pt x="1182" y="4"/>
                </a:lnTo>
                <a:lnTo>
                  <a:pt x="1112" y="0"/>
                </a:lnTo>
                <a:lnTo>
                  <a:pt x="1032" y="1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6" name="Freeform 142"/>
          <p:cNvSpPr>
            <a:spLocks/>
          </p:cNvSpPr>
          <p:nvPr/>
        </p:nvSpPr>
        <p:spPr bwMode="auto">
          <a:xfrm>
            <a:off x="8294879" y="5829554"/>
            <a:ext cx="320675" cy="57150"/>
          </a:xfrm>
          <a:custGeom>
            <a:avLst/>
            <a:gdLst>
              <a:gd name="T0" fmla="*/ 192 w 202"/>
              <a:gd name="T1" fmla="*/ 0 h 36"/>
              <a:gd name="T2" fmla="*/ 62 w 202"/>
              <a:gd name="T3" fmla="*/ 0 h 36"/>
              <a:gd name="T4" fmla="*/ 18 w 202"/>
              <a:gd name="T5" fmla="*/ 4 h 36"/>
              <a:gd name="T6" fmla="*/ 0 w 202"/>
              <a:gd name="T7" fmla="*/ 36 h 36"/>
              <a:gd name="T8" fmla="*/ 66 w 202"/>
              <a:gd name="T9" fmla="*/ 34 h 36"/>
              <a:gd name="T10" fmla="*/ 202 w 202"/>
              <a:gd name="T11" fmla="*/ 30 h 36"/>
              <a:gd name="T12" fmla="*/ 196 w 202"/>
              <a:gd name="T13" fmla="*/ 14 h 36"/>
              <a:gd name="T14" fmla="*/ 192 w 202"/>
              <a:gd name="T1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2" h="36">
                <a:moveTo>
                  <a:pt x="192" y="0"/>
                </a:moveTo>
                <a:lnTo>
                  <a:pt x="62" y="0"/>
                </a:lnTo>
                <a:lnTo>
                  <a:pt x="18" y="4"/>
                </a:lnTo>
                <a:lnTo>
                  <a:pt x="0" y="36"/>
                </a:lnTo>
                <a:lnTo>
                  <a:pt x="66" y="34"/>
                </a:lnTo>
                <a:lnTo>
                  <a:pt x="202" y="30"/>
                </a:lnTo>
                <a:lnTo>
                  <a:pt x="196" y="14"/>
                </a:lnTo>
                <a:lnTo>
                  <a:pt x="192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7" name="Freeform 143"/>
          <p:cNvSpPr>
            <a:spLocks/>
          </p:cNvSpPr>
          <p:nvPr/>
        </p:nvSpPr>
        <p:spPr bwMode="auto">
          <a:xfrm>
            <a:off x="8358379" y="5934329"/>
            <a:ext cx="244475" cy="69850"/>
          </a:xfrm>
          <a:custGeom>
            <a:avLst/>
            <a:gdLst>
              <a:gd name="T0" fmla="*/ 148 w 154"/>
              <a:gd name="T1" fmla="*/ 0 h 44"/>
              <a:gd name="T2" fmla="*/ 18 w 154"/>
              <a:gd name="T3" fmla="*/ 2 h 44"/>
              <a:gd name="T4" fmla="*/ 0 w 154"/>
              <a:gd name="T5" fmla="*/ 12 h 44"/>
              <a:gd name="T6" fmla="*/ 0 w 154"/>
              <a:gd name="T7" fmla="*/ 34 h 44"/>
              <a:gd name="T8" fmla="*/ 70 w 154"/>
              <a:gd name="T9" fmla="*/ 44 h 44"/>
              <a:gd name="T10" fmla="*/ 154 w 154"/>
              <a:gd name="T11" fmla="*/ 38 h 44"/>
              <a:gd name="T12" fmla="*/ 148 w 154"/>
              <a:gd name="T13" fmla="*/ 16 h 44"/>
              <a:gd name="T14" fmla="*/ 148 w 154"/>
              <a:gd name="T1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4" h="44">
                <a:moveTo>
                  <a:pt x="148" y="0"/>
                </a:moveTo>
                <a:lnTo>
                  <a:pt x="18" y="2"/>
                </a:lnTo>
                <a:lnTo>
                  <a:pt x="0" y="12"/>
                </a:lnTo>
                <a:lnTo>
                  <a:pt x="0" y="34"/>
                </a:lnTo>
                <a:lnTo>
                  <a:pt x="70" y="44"/>
                </a:lnTo>
                <a:lnTo>
                  <a:pt x="154" y="38"/>
                </a:lnTo>
                <a:lnTo>
                  <a:pt x="148" y="16"/>
                </a:lnTo>
                <a:lnTo>
                  <a:pt x="148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9" name="Freeform 145"/>
          <p:cNvSpPr>
            <a:spLocks/>
          </p:cNvSpPr>
          <p:nvPr/>
        </p:nvSpPr>
        <p:spPr bwMode="auto">
          <a:xfrm>
            <a:off x="7793229" y="6270880"/>
            <a:ext cx="174625" cy="47625"/>
          </a:xfrm>
          <a:custGeom>
            <a:avLst/>
            <a:gdLst>
              <a:gd name="T0" fmla="*/ 86 w 110"/>
              <a:gd name="T1" fmla="*/ 10 h 30"/>
              <a:gd name="T2" fmla="*/ 54 w 110"/>
              <a:gd name="T3" fmla="*/ 0 h 30"/>
              <a:gd name="T4" fmla="*/ 32 w 110"/>
              <a:gd name="T5" fmla="*/ 4 h 30"/>
              <a:gd name="T6" fmla="*/ 0 w 110"/>
              <a:gd name="T7" fmla="*/ 10 h 30"/>
              <a:gd name="T8" fmla="*/ 8 w 110"/>
              <a:gd name="T9" fmla="*/ 28 h 30"/>
              <a:gd name="T10" fmla="*/ 32 w 110"/>
              <a:gd name="T11" fmla="*/ 28 h 30"/>
              <a:gd name="T12" fmla="*/ 64 w 110"/>
              <a:gd name="T13" fmla="*/ 30 h 30"/>
              <a:gd name="T14" fmla="*/ 94 w 110"/>
              <a:gd name="T15" fmla="*/ 30 h 30"/>
              <a:gd name="T16" fmla="*/ 110 w 110"/>
              <a:gd name="T17" fmla="*/ 24 h 30"/>
              <a:gd name="T18" fmla="*/ 110 w 110"/>
              <a:gd name="T19" fmla="*/ 10 h 30"/>
              <a:gd name="T20" fmla="*/ 86 w 110"/>
              <a:gd name="T21" fmla="*/ 1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" h="30">
                <a:moveTo>
                  <a:pt x="86" y="10"/>
                </a:moveTo>
                <a:lnTo>
                  <a:pt x="54" y="0"/>
                </a:lnTo>
                <a:lnTo>
                  <a:pt x="32" y="4"/>
                </a:lnTo>
                <a:lnTo>
                  <a:pt x="0" y="10"/>
                </a:lnTo>
                <a:lnTo>
                  <a:pt x="8" y="28"/>
                </a:lnTo>
                <a:lnTo>
                  <a:pt x="32" y="28"/>
                </a:lnTo>
                <a:lnTo>
                  <a:pt x="64" y="30"/>
                </a:lnTo>
                <a:lnTo>
                  <a:pt x="94" y="30"/>
                </a:lnTo>
                <a:lnTo>
                  <a:pt x="110" y="24"/>
                </a:lnTo>
                <a:lnTo>
                  <a:pt x="110" y="10"/>
                </a:lnTo>
                <a:lnTo>
                  <a:pt x="86" y="1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1" name="Freeform 147"/>
          <p:cNvSpPr>
            <a:spLocks/>
          </p:cNvSpPr>
          <p:nvPr/>
        </p:nvSpPr>
        <p:spPr bwMode="auto">
          <a:xfrm>
            <a:off x="6735954" y="5886704"/>
            <a:ext cx="1584325" cy="196850"/>
          </a:xfrm>
          <a:custGeom>
            <a:avLst/>
            <a:gdLst>
              <a:gd name="T0" fmla="*/ 0 w 998"/>
              <a:gd name="T1" fmla="*/ 124 h 124"/>
              <a:gd name="T2" fmla="*/ 154 w 998"/>
              <a:gd name="T3" fmla="*/ 104 h 124"/>
              <a:gd name="T4" fmla="*/ 214 w 998"/>
              <a:gd name="T5" fmla="*/ 96 h 124"/>
              <a:gd name="T6" fmla="*/ 420 w 998"/>
              <a:gd name="T7" fmla="*/ 80 h 124"/>
              <a:gd name="T8" fmla="*/ 634 w 998"/>
              <a:gd name="T9" fmla="*/ 58 h 124"/>
              <a:gd name="T10" fmla="*/ 720 w 998"/>
              <a:gd name="T11" fmla="*/ 46 h 124"/>
              <a:gd name="T12" fmla="*/ 798 w 998"/>
              <a:gd name="T13" fmla="*/ 42 h 124"/>
              <a:gd name="T14" fmla="*/ 998 w 998"/>
              <a:gd name="T1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98" h="124">
                <a:moveTo>
                  <a:pt x="0" y="124"/>
                </a:moveTo>
                <a:lnTo>
                  <a:pt x="154" y="104"/>
                </a:lnTo>
                <a:lnTo>
                  <a:pt x="214" y="96"/>
                </a:lnTo>
                <a:lnTo>
                  <a:pt x="420" y="80"/>
                </a:lnTo>
                <a:lnTo>
                  <a:pt x="634" y="58"/>
                </a:lnTo>
                <a:lnTo>
                  <a:pt x="720" y="46"/>
                </a:lnTo>
                <a:lnTo>
                  <a:pt x="798" y="42"/>
                </a:lnTo>
                <a:lnTo>
                  <a:pt x="998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5" name="Freeform 151"/>
          <p:cNvSpPr>
            <a:spLocks/>
          </p:cNvSpPr>
          <p:nvPr/>
        </p:nvSpPr>
        <p:spPr bwMode="auto">
          <a:xfrm>
            <a:off x="6751828" y="6251830"/>
            <a:ext cx="1593850" cy="136525"/>
          </a:xfrm>
          <a:custGeom>
            <a:avLst/>
            <a:gdLst>
              <a:gd name="T0" fmla="*/ 1004 w 1004"/>
              <a:gd name="T1" fmla="*/ 0 h 86"/>
              <a:gd name="T2" fmla="*/ 650 w 1004"/>
              <a:gd name="T3" fmla="*/ 6 h 86"/>
              <a:gd name="T4" fmla="*/ 608 w 1004"/>
              <a:gd name="T5" fmla="*/ 18 h 86"/>
              <a:gd name="T6" fmla="*/ 230 w 1004"/>
              <a:gd name="T7" fmla="*/ 30 h 86"/>
              <a:gd name="T8" fmla="*/ 0 w 1004"/>
              <a:gd name="T9" fmla="*/ 42 h 86"/>
              <a:gd name="T10" fmla="*/ 0 w 1004"/>
              <a:gd name="T11" fmla="*/ 62 h 86"/>
              <a:gd name="T12" fmla="*/ 58 w 1004"/>
              <a:gd name="T13" fmla="*/ 62 h 86"/>
              <a:gd name="T14" fmla="*/ 100 w 1004"/>
              <a:gd name="T15" fmla="*/ 50 h 86"/>
              <a:gd name="T16" fmla="*/ 136 w 1004"/>
              <a:gd name="T17" fmla="*/ 66 h 86"/>
              <a:gd name="T18" fmla="*/ 442 w 1004"/>
              <a:gd name="T19" fmla="*/ 70 h 86"/>
              <a:gd name="T20" fmla="*/ 612 w 1004"/>
              <a:gd name="T21" fmla="*/ 86 h 86"/>
              <a:gd name="T22" fmla="*/ 708 w 1004"/>
              <a:gd name="T23" fmla="*/ 86 h 86"/>
              <a:gd name="T24" fmla="*/ 1000 w 1004"/>
              <a:gd name="T25" fmla="*/ 62 h 86"/>
              <a:gd name="T26" fmla="*/ 1004 w 1004"/>
              <a:gd name="T2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04" h="86">
                <a:moveTo>
                  <a:pt x="1004" y="0"/>
                </a:moveTo>
                <a:lnTo>
                  <a:pt x="650" y="6"/>
                </a:lnTo>
                <a:lnTo>
                  <a:pt x="608" y="18"/>
                </a:lnTo>
                <a:lnTo>
                  <a:pt x="230" y="30"/>
                </a:lnTo>
                <a:lnTo>
                  <a:pt x="0" y="42"/>
                </a:lnTo>
                <a:lnTo>
                  <a:pt x="0" y="62"/>
                </a:lnTo>
                <a:lnTo>
                  <a:pt x="58" y="62"/>
                </a:lnTo>
                <a:lnTo>
                  <a:pt x="100" y="50"/>
                </a:lnTo>
                <a:lnTo>
                  <a:pt x="136" y="66"/>
                </a:lnTo>
                <a:lnTo>
                  <a:pt x="442" y="70"/>
                </a:lnTo>
                <a:lnTo>
                  <a:pt x="612" y="86"/>
                </a:lnTo>
                <a:lnTo>
                  <a:pt x="708" y="86"/>
                </a:lnTo>
                <a:lnTo>
                  <a:pt x="1000" y="62"/>
                </a:lnTo>
                <a:lnTo>
                  <a:pt x="1004" y="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4" name="Freeform 150"/>
          <p:cNvSpPr>
            <a:spLocks/>
          </p:cNvSpPr>
          <p:nvPr/>
        </p:nvSpPr>
        <p:spPr bwMode="auto">
          <a:xfrm>
            <a:off x="6748654" y="6350255"/>
            <a:ext cx="1127125" cy="104775"/>
          </a:xfrm>
          <a:custGeom>
            <a:avLst/>
            <a:gdLst>
              <a:gd name="T0" fmla="*/ 0 w 710"/>
              <a:gd name="T1" fmla="*/ 0 h 66"/>
              <a:gd name="T2" fmla="*/ 218 w 710"/>
              <a:gd name="T3" fmla="*/ 8 h 66"/>
              <a:gd name="T4" fmla="*/ 288 w 710"/>
              <a:gd name="T5" fmla="*/ 4 h 66"/>
              <a:gd name="T6" fmla="*/ 446 w 710"/>
              <a:gd name="T7" fmla="*/ 10 h 66"/>
              <a:gd name="T8" fmla="*/ 592 w 710"/>
              <a:gd name="T9" fmla="*/ 24 h 66"/>
              <a:gd name="T10" fmla="*/ 710 w 710"/>
              <a:gd name="T11" fmla="*/ 24 h 66"/>
              <a:gd name="T12" fmla="*/ 686 w 710"/>
              <a:gd name="T13" fmla="*/ 34 h 66"/>
              <a:gd name="T14" fmla="*/ 672 w 710"/>
              <a:gd name="T15" fmla="*/ 34 h 66"/>
              <a:gd name="T16" fmla="*/ 658 w 710"/>
              <a:gd name="T17" fmla="*/ 44 h 66"/>
              <a:gd name="T18" fmla="*/ 642 w 710"/>
              <a:gd name="T19" fmla="*/ 54 h 66"/>
              <a:gd name="T20" fmla="*/ 590 w 710"/>
              <a:gd name="T21" fmla="*/ 66 h 66"/>
              <a:gd name="T22" fmla="*/ 404 w 710"/>
              <a:gd name="T23" fmla="*/ 66 h 66"/>
              <a:gd name="T24" fmla="*/ 292 w 710"/>
              <a:gd name="T25" fmla="*/ 64 h 66"/>
              <a:gd name="T26" fmla="*/ 214 w 710"/>
              <a:gd name="T27" fmla="*/ 66 h 66"/>
              <a:gd name="T28" fmla="*/ 160 w 710"/>
              <a:gd name="T29" fmla="*/ 58 h 66"/>
              <a:gd name="T30" fmla="*/ 4 w 710"/>
              <a:gd name="T31" fmla="*/ 6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10" h="66">
                <a:moveTo>
                  <a:pt x="0" y="0"/>
                </a:moveTo>
                <a:lnTo>
                  <a:pt x="218" y="8"/>
                </a:lnTo>
                <a:lnTo>
                  <a:pt x="288" y="4"/>
                </a:lnTo>
                <a:lnTo>
                  <a:pt x="446" y="10"/>
                </a:lnTo>
                <a:lnTo>
                  <a:pt x="592" y="24"/>
                </a:lnTo>
                <a:lnTo>
                  <a:pt x="710" y="24"/>
                </a:lnTo>
                <a:lnTo>
                  <a:pt x="686" y="34"/>
                </a:lnTo>
                <a:lnTo>
                  <a:pt x="672" y="34"/>
                </a:lnTo>
                <a:lnTo>
                  <a:pt x="658" y="44"/>
                </a:lnTo>
                <a:lnTo>
                  <a:pt x="642" y="54"/>
                </a:lnTo>
                <a:lnTo>
                  <a:pt x="590" y="66"/>
                </a:lnTo>
                <a:lnTo>
                  <a:pt x="404" y="66"/>
                </a:lnTo>
                <a:lnTo>
                  <a:pt x="292" y="64"/>
                </a:lnTo>
                <a:lnTo>
                  <a:pt x="214" y="66"/>
                </a:lnTo>
                <a:lnTo>
                  <a:pt x="160" y="58"/>
                </a:lnTo>
                <a:lnTo>
                  <a:pt x="4" y="64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2" name="Freeform 148"/>
          <p:cNvSpPr>
            <a:spLocks/>
          </p:cNvSpPr>
          <p:nvPr/>
        </p:nvSpPr>
        <p:spPr bwMode="auto">
          <a:xfrm>
            <a:off x="6789929" y="6308980"/>
            <a:ext cx="174625" cy="47625"/>
          </a:xfrm>
          <a:custGeom>
            <a:avLst/>
            <a:gdLst>
              <a:gd name="T0" fmla="*/ 86 w 110"/>
              <a:gd name="T1" fmla="*/ 10 h 30"/>
              <a:gd name="T2" fmla="*/ 54 w 110"/>
              <a:gd name="T3" fmla="*/ 0 h 30"/>
              <a:gd name="T4" fmla="*/ 32 w 110"/>
              <a:gd name="T5" fmla="*/ 4 h 30"/>
              <a:gd name="T6" fmla="*/ 0 w 110"/>
              <a:gd name="T7" fmla="*/ 10 h 30"/>
              <a:gd name="T8" fmla="*/ 8 w 110"/>
              <a:gd name="T9" fmla="*/ 28 h 30"/>
              <a:gd name="T10" fmla="*/ 32 w 110"/>
              <a:gd name="T11" fmla="*/ 28 h 30"/>
              <a:gd name="T12" fmla="*/ 64 w 110"/>
              <a:gd name="T13" fmla="*/ 30 h 30"/>
              <a:gd name="T14" fmla="*/ 94 w 110"/>
              <a:gd name="T15" fmla="*/ 30 h 30"/>
              <a:gd name="T16" fmla="*/ 110 w 110"/>
              <a:gd name="T17" fmla="*/ 24 h 30"/>
              <a:gd name="T18" fmla="*/ 110 w 110"/>
              <a:gd name="T19" fmla="*/ 10 h 30"/>
              <a:gd name="T20" fmla="*/ 86 w 110"/>
              <a:gd name="T21" fmla="*/ 1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" h="30">
                <a:moveTo>
                  <a:pt x="86" y="10"/>
                </a:moveTo>
                <a:lnTo>
                  <a:pt x="54" y="0"/>
                </a:lnTo>
                <a:lnTo>
                  <a:pt x="32" y="4"/>
                </a:lnTo>
                <a:lnTo>
                  <a:pt x="0" y="10"/>
                </a:lnTo>
                <a:lnTo>
                  <a:pt x="8" y="28"/>
                </a:lnTo>
                <a:lnTo>
                  <a:pt x="32" y="28"/>
                </a:lnTo>
                <a:lnTo>
                  <a:pt x="64" y="30"/>
                </a:lnTo>
                <a:lnTo>
                  <a:pt x="94" y="30"/>
                </a:lnTo>
                <a:lnTo>
                  <a:pt x="110" y="24"/>
                </a:lnTo>
                <a:lnTo>
                  <a:pt x="110" y="10"/>
                </a:lnTo>
                <a:lnTo>
                  <a:pt x="86" y="1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3" name="Freeform 149"/>
          <p:cNvSpPr>
            <a:spLocks/>
          </p:cNvSpPr>
          <p:nvPr/>
        </p:nvSpPr>
        <p:spPr bwMode="auto">
          <a:xfrm>
            <a:off x="6745478" y="6255004"/>
            <a:ext cx="1054100" cy="69850"/>
          </a:xfrm>
          <a:custGeom>
            <a:avLst/>
            <a:gdLst>
              <a:gd name="T0" fmla="*/ 0 w 664"/>
              <a:gd name="T1" fmla="*/ 16 h 44"/>
              <a:gd name="T2" fmla="*/ 340 w 664"/>
              <a:gd name="T3" fmla="*/ 0 h 44"/>
              <a:gd name="T4" fmla="*/ 374 w 664"/>
              <a:gd name="T5" fmla="*/ 2 h 44"/>
              <a:gd name="T6" fmla="*/ 408 w 664"/>
              <a:gd name="T7" fmla="*/ 10 h 44"/>
              <a:gd name="T8" fmla="*/ 664 w 664"/>
              <a:gd name="T9" fmla="*/ 0 h 44"/>
              <a:gd name="T10" fmla="*/ 616 w 664"/>
              <a:gd name="T11" fmla="*/ 14 h 44"/>
              <a:gd name="T12" fmla="*/ 386 w 664"/>
              <a:gd name="T13" fmla="*/ 22 h 44"/>
              <a:gd name="T14" fmla="*/ 216 w 664"/>
              <a:gd name="T15" fmla="*/ 30 h 44"/>
              <a:gd name="T16" fmla="*/ 2 w 664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4" h="44">
                <a:moveTo>
                  <a:pt x="0" y="16"/>
                </a:moveTo>
                <a:lnTo>
                  <a:pt x="340" y="0"/>
                </a:lnTo>
                <a:lnTo>
                  <a:pt x="374" y="2"/>
                </a:lnTo>
                <a:lnTo>
                  <a:pt x="408" y="10"/>
                </a:lnTo>
                <a:lnTo>
                  <a:pt x="664" y="0"/>
                </a:lnTo>
                <a:lnTo>
                  <a:pt x="616" y="14"/>
                </a:lnTo>
                <a:lnTo>
                  <a:pt x="386" y="22"/>
                </a:lnTo>
                <a:lnTo>
                  <a:pt x="216" y="30"/>
                </a:lnTo>
                <a:lnTo>
                  <a:pt x="2" y="44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6" name="Freeform 152"/>
          <p:cNvSpPr>
            <a:spLocks/>
          </p:cNvSpPr>
          <p:nvPr/>
        </p:nvSpPr>
        <p:spPr bwMode="auto">
          <a:xfrm>
            <a:off x="7793229" y="6270880"/>
            <a:ext cx="174625" cy="47625"/>
          </a:xfrm>
          <a:custGeom>
            <a:avLst/>
            <a:gdLst>
              <a:gd name="T0" fmla="*/ 86 w 110"/>
              <a:gd name="T1" fmla="*/ 10 h 30"/>
              <a:gd name="T2" fmla="*/ 54 w 110"/>
              <a:gd name="T3" fmla="*/ 0 h 30"/>
              <a:gd name="T4" fmla="*/ 32 w 110"/>
              <a:gd name="T5" fmla="*/ 4 h 30"/>
              <a:gd name="T6" fmla="*/ 0 w 110"/>
              <a:gd name="T7" fmla="*/ 10 h 30"/>
              <a:gd name="T8" fmla="*/ 8 w 110"/>
              <a:gd name="T9" fmla="*/ 28 h 30"/>
              <a:gd name="T10" fmla="*/ 32 w 110"/>
              <a:gd name="T11" fmla="*/ 28 h 30"/>
              <a:gd name="T12" fmla="*/ 64 w 110"/>
              <a:gd name="T13" fmla="*/ 30 h 30"/>
              <a:gd name="T14" fmla="*/ 94 w 110"/>
              <a:gd name="T15" fmla="*/ 30 h 30"/>
              <a:gd name="T16" fmla="*/ 110 w 110"/>
              <a:gd name="T17" fmla="*/ 24 h 30"/>
              <a:gd name="T18" fmla="*/ 110 w 110"/>
              <a:gd name="T19" fmla="*/ 10 h 30"/>
              <a:gd name="T20" fmla="*/ 86 w 110"/>
              <a:gd name="T21" fmla="*/ 1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" h="30">
                <a:moveTo>
                  <a:pt x="86" y="10"/>
                </a:moveTo>
                <a:lnTo>
                  <a:pt x="54" y="0"/>
                </a:lnTo>
                <a:lnTo>
                  <a:pt x="32" y="4"/>
                </a:lnTo>
                <a:lnTo>
                  <a:pt x="0" y="10"/>
                </a:lnTo>
                <a:lnTo>
                  <a:pt x="8" y="28"/>
                </a:lnTo>
                <a:lnTo>
                  <a:pt x="32" y="28"/>
                </a:lnTo>
                <a:lnTo>
                  <a:pt x="64" y="30"/>
                </a:lnTo>
                <a:lnTo>
                  <a:pt x="94" y="30"/>
                </a:lnTo>
                <a:lnTo>
                  <a:pt x="110" y="24"/>
                </a:lnTo>
                <a:lnTo>
                  <a:pt x="110" y="10"/>
                </a:lnTo>
                <a:lnTo>
                  <a:pt x="86" y="1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8" name="Freeform 144"/>
          <p:cNvSpPr>
            <a:spLocks/>
          </p:cNvSpPr>
          <p:nvPr/>
        </p:nvSpPr>
        <p:spPr bwMode="auto">
          <a:xfrm>
            <a:off x="8275829" y="6070855"/>
            <a:ext cx="333375" cy="282575"/>
          </a:xfrm>
          <a:custGeom>
            <a:avLst/>
            <a:gdLst>
              <a:gd name="T0" fmla="*/ 198 w 210"/>
              <a:gd name="T1" fmla="*/ 6 h 178"/>
              <a:gd name="T2" fmla="*/ 112 w 210"/>
              <a:gd name="T3" fmla="*/ 0 h 178"/>
              <a:gd name="T4" fmla="*/ 26 w 210"/>
              <a:gd name="T5" fmla="*/ 16 h 178"/>
              <a:gd name="T6" fmla="*/ 74 w 210"/>
              <a:gd name="T7" fmla="*/ 34 h 178"/>
              <a:gd name="T8" fmla="*/ 26 w 210"/>
              <a:gd name="T9" fmla="*/ 40 h 178"/>
              <a:gd name="T10" fmla="*/ 8 w 210"/>
              <a:gd name="T11" fmla="*/ 52 h 178"/>
              <a:gd name="T12" fmla="*/ 72 w 210"/>
              <a:gd name="T13" fmla="*/ 56 h 178"/>
              <a:gd name="T14" fmla="*/ 12 w 210"/>
              <a:gd name="T15" fmla="*/ 68 h 178"/>
              <a:gd name="T16" fmla="*/ 66 w 210"/>
              <a:gd name="T17" fmla="*/ 84 h 178"/>
              <a:gd name="T18" fmla="*/ 34 w 210"/>
              <a:gd name="T19" fmla="*/ 100 h 178"/>
              <a:gd name="T20" fmla="*/ 46 w 210"/>
              <a:gd name="T21" fmla="*/ 110 h 178"/>
              <a:gd name="T22" fmla="*/ 0 w 210"/>
              <a:gd name="T23" fmla="*/ 124 h 178"/>
              <a:gd name="T24" fmla="*/ 36 w 210"/>
              <a:gd name="T25" fmla="*/ 134 h 178"/>
              <a:gd name="T26" fmla="*/ 4 w 210"/>
              <a:gd name="T27" fmla="*/ 160 h 178"/>
              <a:gd name="T28" fmla="*/ 48 w 210"/>
              <a:gd name="T29" fmla="*/ 178 h 178"/>
              <a:gd name="T30" fmla="*/ 206 w 210"/>
              <a:gd name="T31" fmla="*/ 150 h 178"/>
              <a:gd name="T32" fmla="*/ 210 w 210"/>
              <a:gd name="T33" fmla="*/ 60 h 178"/>
              <a:gd name="T34" fmla="*/ 198 w 210"/>
              <a:gd name="T35" fmla="*/ 6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0" h="178">
                <a:moveTo>
                  <a:pt x="198" y="6"/>
                </a:moveTo>
                <a:lnTo>
                  <a:pt x="112" y="0"/>
                </a:lnTo>
                <a:lnTo>
                  <a:pt x="26" y="16"/>
                </a:lnTo>
                <a:lnTo>
                  <a:pt x="74" y="34"/>
                </a:lnTo>
                <a:lnTo>
                  <a:pt x="26" y="40"/>
                </a:lnTo>
                <a:lnTo>
                  <a:pt x="8" y="52"/>
                </a:lnTo>
                <a:lnTo>
                  <a:pt x="72" y="56"/>
                </a:lnTo>
                <a:lnTo>
                  <a:pt x="12" y="68"/>
                </a:lnTo>
                <a:lnTo>
                  <a:pt x="66" y="84"/>
                </a:lnTo>
                <a:lnTo>
                  <a:pt x="34" y="100"/>
                </a:lnTo>
                <a:lnTo>
                  <a:pt x="46" y="110"/>
                </a:lnTo>
                <a:lnTo>
                  <a:pt x="0" y="124"/>
                </a:lnTo>
                <a:lnTo>
                  <a:pt x="36" y="134"/>
                </a:lnTo>
                <a:lnTo>
                  <a:pt x="4" y="160"/>
                </a:lnTo>
                <a:lnTo>
                  <a:pt x="48" y="178"/>
                </a:lnTo>
                <a:lnTo>
                  <a:pt x="206" y="150"/>
                </a:lnTo>
                <a:lnTo>
                  <a:pt x="210" y="60"/>
                </a:lnTo>
                <a:lnTo>
                  <a:pt x="198" y="6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7" name="Freeform 153"/>
          <p:cNvSpPr>
            <a:spLocks/>
          </p:cNvSpPr>
          <p:nvPr/>
        </p:nvSpPr>
        <p:spPr bwMode="auto">
          <a:xfrm>
            <a:off x="6720078" y="5658105"/>
            <a:ext cx="1111250" cy="142875"/>
          </a:xfrm>
          <a:custGeom>
            <a:avLst/>
            <a:gdLst>
              <a:gd name="T0" fmla="*/ 0 w 700"/>
              <a:gd name="T1" fmla="*/ 40 h 90"/>
              <a:gd name="T2" fmla="*/ 150 w 700"/>
              <a:gd name="T3" fmla="*/ 38 h 90"/>
              <a:gd name="T4" fmla="*/ 264 w 700"/>
              <a:gd name="T5" fmla="*/ 26 h 90"/>
              <a:gd name="T6" fmla="*/ 352 w 700"/>
              <a:gd name="T7" fmla="*/ 20 h 90"/>
              <a:gd name="T8" fmla="*/ 382 w 700"/>
              <a:gd name="T9" fmla="*/ 10 h 90"/>
              <a:gd name="T10" fmla="*/ 556 w 700"/>
              <a:gd name="T11" fmla="*/ 0 h 90"/>
              <a:gd name="T12" fmla="*/ 618 w 700"/>
              <a:gd name="T13" fmla="*/ 6 h 90"/>
              <a:gd name="T14" fmla="*/ 700 w 700"/>
              <a:gd name="T15" fmla="*/ 0 h 90"/>
              <a:gd name="T16" fmla="*/ 680 w 700"/>
              <a:gd name="T17" fmla="*/ 10 h 90"/>
              <a:gd name="T18" fmla="*/ 668 w 700"/>
              <a:gd name="T19" fmla="*/ 20 h 90"/>
              <a:gd name="T20" fmla="*/ 602 w 700"/>
              <a:gd name="T21" fmla="*/ 22 h 90"/>
              <a:gd name="T22" fmla="*/ 422 w 700"/>
              <a:gd name="T23" fmla="*/ 56 h 90"/>
              <a:gd name="T24" fmla="*/ 256 w 700"/>
              <a:gd name="T25" fmla="*/ 68 h 90"/>
              <a:gd name="T26" fmla="*/ 226 w 700"/>
              <a:gd name="T27" fmla="*/ 74 h 90"/>
              <a:gd name="T28" fmla="*/ 162 w 700"/>
              <a:gd name="T29" fmla="*/ 86 h 90"/>
              <a:gd name="T30" fmla="*/ 92 w 700"/>
              <a:gd name="T31" fmla="*/ 90 h 90"/>
              <a:gd name="T32" fmla="*/ 4 w 700"/>
              <a:gd name="T3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0" h="90">
                <a:moveTo>
                  <a:pt x="0" y="40"/>
                </a:moveTo>
                <a:lnTo>
                  <a:pt x="150" y="38"/>
                </a:lnTo>
                <a:lnTo>
                  <a:pt x="264" y="26"/>
                </a:lnTo>
                <a:lnTo>
                  <a:pt x="352" y="20"/>
                </a:lnTo>
                <a:lnTo>
                  <a:pt x="382" y="10"/>
                </a:lnTo>
                <a:lnTo>
                  <a:pt x="556" y="0"/>
                </a:lnTo>
                <a:lnTo>
                  <a:pt x="618" y="6"/>
                </a:lnTo>
                <a:lnTo>
                  <a:pt x="700" y="0"/>
                </a:lnTo>
                <a:lnTo>
                  <a:pt x="680" y="10"/>
                </a:lnTo>
                <a:lnTo>
                  <a:pt x="668" y="20"/>
                </a:lnTo>
                <a:lnTo>
                  <a:pt x="602" y="22"/>
                </a:lnTo>
                <a:lnTo>
                  <a:pt x="422" y="56"/>
                </a:lnTo>
                <a:lnTo>
                  <a:pt x="256" y="68"/>
                </a:lnTo>
                <a:lnTo>
                  <a:pt x="226" y="74"/>
                </a:lnTo>
                <a:lnTo>
                  <a:pt x="162" y="86"/>
                </a:lnTo>
                <a:lnTo>
                  <a:pt x="92" y="90"/>
                </a:lnTo>
                <a:lnTo>
                  <a:pt x="4" y="9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8" name="Freeform 154"/>
          <p:cNvSpPr>
            <a:spLocks/>
          </p:cNvSpPr>
          <p:nvPr/>
        </p:nvSpPr>
        <p:spPr bwMode="auto">
          <a:xfrm>
            <a:off x="6716903" y="5740655"/>
            <a:ext cx="368300" cy="34925"/>
          </a:xfrm>
          <a:custGeom>
            <a:avLst/>
            <a:gdLst>
              <a:gd name="T0" fmla="*/ 6 w 232"/>
              <a:gd name="T1" fmla="*/ 8 h 22"/>
              <a:gd name="T2" fmla="*/ 80 w 232"/>
              <a:gd name="T3" fmla="*/ 10 h 22"/>
              <a:gd name="T4" fmla="*/ 156 w 232"/>
              <a:gd name="T5" fmla="*/ 0 h 22"/>
              <a:gd name="T6" fmla="*/ 232 w 232"/>
              <a:gd name="T7" fmla="*/ 2 h 22"/>
              <a:gd name="T8" fmla="*/ 164 w 232"/>
              <a:gd name="T9" fmla="*/ 16 h 22"/>
              <a:gd name="T10" fmla="*/ 124 w 232"/>
              <a:gd name="T11" fmla="*/ 18 h 22"/>
              <a:gd name="T12" fmla="*/ 86 w 232"/>
              <a:gd name="T13" fmla="*/ 18 h 22"/>
              <a:gd name="T14" fmla="*/ 66 w 232"/>
              <a:gd name="T15" fmla="*/ 20 h 22"/>
              <a:gd name="T16" fmla="*/ 0 w 232"/>
              <a:gd name="T1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2" h="22">
                <a:moveTo>
                  <a:pt x="6" y="8"/>
                </a:moveTo>
                <a:lnTo>
                  <a:pt x="80" y="10"/>
                </a:lnTo>
                <a:lnTo>
                  <a:pt x="156" y="0"/>
                </a:lnTo>
                <a:lnTo>
                  <a:pt x="232" y="2"/>
                </a:lnTo>
                <a:lnTo>
                  <a:pt x="164" y="16"/>
                </a:lnTo>
                <a:lnTo>
                  <a:pt x="124" y="18"/>
                </a:lnTo>
                <a:lnTo>
                  <a:pt x="86" y="18"/>
                </a:lnTo>
                <a:lnTo>
                  <a:pt x="66" y="20"/>
                </a:lnTo>
                <a:lnTo>
                  <a:pt x="0" y="22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9" name="Freeform 155"/>
          <p:cNvSpPr>
            <a:spLocks/>
          </p:cNvSpPr>
          <p:nvPr/>
        </p:nvSpPr>
        <p:spPr bwMode="auto">
          <a:xfrm>
            <a:off x="6685153" y="5489830"/>
            <a:ext cx="1123950" cy="136525"/>
          </a:xfrm>
          <a:custGeom>
            <a:avLst/>
            <a:gdLst>
              <a:gd name="T0" fmla="*/ 0 w 708"/>
              <a:gd name="T1" fmla="*/ 58 h 86"/>
              <a:gd name="T2" fmla="*/ 126 w 708"/>
              <a:gd name="T3" fmla="*/ 44 h 86"/>
              <a:gd name="T4" fmla="*/ 170 w 708"/>
              <a:gd name="T5" fmla="*/ 42 h 86"/>
              <a:gd name="T6" fmla="*/ 210 w 708"/>
              <a:gd name="T7" fmla="*/ 38 h 86"/>
              <a:gd name="T8" fmla="*/ 282 w 708"/>
              <a:gd name="T9" fmla="*/ 28 h 86"/>
              <a:gd name="T10" fmla="*/ 420 w 708"/>
              <a:gd name="T11" fmla="*/ 20 h 86"/>
              <a:gd name="T12" fmla="*/ 530 w 708"/>
              <a:gd name="T13" fmla="*/ 16 h 86"/>
              <a:gd name="T14" fmla="*/ 596 w 708"/>
              <a:gd name="T15" fmla="*/ 10 h 86"/>
              <a:gd name="T16" fmla="*/ 708 w 708"/>
              <a:gd name="T17" fmla="*/ 0 h 86"/>
              <a:gd name="T18" fmla="*/ 696 w 708"/>
              <a:gd name="T19" fmla="*/ 10 h 86"/>
              <a:gd name="T20" fmla="*/ 688 w 708"/>
              <a:gd name="T21" fmla="*/ 24 h 86"/>
              <a:gd name="T22" fmla="*/ 612 w 708"/>
              <a:gd name="T23" fmla="*/ 34 h 86"/>
              <a:gd name="T24" fmla="*/ 490 w 708"/>
              <a:gd name="T25" fmla="*/ 42 h 86"/>
              <a:gd name="T26" fmla="*/ 382 w 708"/>
              <a:gd name="T27" fmla="*/ 52 h 86"/>
              <a:gd name="T28" fmla="*/ 250 w 708"/>
              <a:gd name="T29" fmla="*/ 64 h 86"/>
              <a:gd name="T30" fmla="*/ 140 w 708"/>
              <a:gd name="T31" fmla="*/ 78 h 86"/>
              <a:gd name="T32" fmla="*/ 102 w 708"/>
              <a:gd name="T33" fmla="*/ 78 h 86"/>
              <a:gd name="T34" fmla="*/ 72 w 708"/>
              <a:gd name="T35" fmla="*/ 86 h 86"/>
              <a:gd name="T36" fmla="*/ 4 w 708"/>
              <a:gd name="T37" fmla="*/ 8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8" h="86">
                <a:moveTo>
                  <a:pt x="0" y="58"/>
                </a:moveTo>
                <a:lnTo>
                  <a:pt x="126" y="44"/>
                </a:lnTo>
                <a:lnTo>
                  <a:pt x="170" y="42"/>
                </a:lnTo>
                <a:lnTo>
                  <a:pt x="210" y="38"/>
                </a:lnTo>
                <a:lnTo>
                  <a:pt x="282" y="28"/>
                </a:lnTo>
                <a:lnTo>
                  <a:pt x="420" y="20"/>
                </a:lnTo>
                <a:lnTo>
                  <a:pt x="530" y="16"/>
                </a:lnTo>
                <a:lnTo>
                  <a:pt x="596" y="10"/>
                </a:lnTo>
                <a:lnTo>
                  <a:pt x="708" y="0"/>
                </a:lnTo>
                <a:lnTo>
                  <a:pt x="696" y="10"/>
                </a:lnTo>
                <a:lnTo>
                  <a:pt x="688" y="24"/>
                </a:lnTo>
                <a:lnTo>
                  <a:pt x="612" y="34"/>
                </a:lnTo>
                <a:lnTo>
                  <a:pt x="490" y="42"/>
                </a:lnTo>
                <a:lnTo>
                  <a:pt x="382" y="52"/>
                </a:lnTo>
                <a:lnTo>
                  <a:pt x="250" y="64"/>
                </a:lnTo>
                <a:lnTo>
                  <a:pt x="140" y="78"/>
                </a:lnTo>
                <a:lnTo>
                  <a:pt x="102" y="78"/>
                </a:lnTo>
                <a:lnTo>
                  <a:pt x="72" y="86"/>
                </a:lnTo>
                <a:lnTo>
                  <a:pt x="4" y="84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1" name="Freeform 157"/>
          <p:cNvSpPr>
            <a:spLocks/>
          </p:cNvSpPr>
          <p:nvPr/>
        </p:nvSpPr>
        <p:spPr bwMode="auto">
          <a:xfrm>
            <a:off x="6704204" y="5581904"/>
            <a:ext cx="1076325" cy="69850"/>
          </a:xfrm>
          <a:custGeom>
            <a:avLst/>
            <a:gdLst>
              <a:gd name="T0" fmla="*/ 0 w 678"/>
              <a:gd name="T1" fmla="*/ 30 h 44"/>
              <a:gd name="T2" fmla="*/ 72 w 678"/>
              <a:gd name="T3" fmla="*/ 24 h 44"/>
              <a:gd name="T4" fmla="*/ 218 w 678"/>
              <a:gd name="T5" fmla="*/ 10 h 44"/>
              <a:gd name="T6" fmla="*/ 224 w 678"/>
              <a:gd name="T7" fmla="*/ 24 h 44"/>
              <a:gd name="T8" fmla="*/ 324 w 678"/>
              <a:gd name="T9" fmla="*/ 18 h 44"/>
              <a:gd name="T10" fmla="*/ 386 w 678"/>
              <a:gd name="T11" fmla="*/ 16 h 44"/>
              <a:gd name="T12" fmla="*/ 446 w 678"/>
              <a:gd name="T13" fmla="*/ 6 h 44"/>
              <a:gd name="T14" fmla="*/ 506 w 678"/>
              <a:gd name="T15" fmla="*/ 0 h 44"/>
              <a:gd name="T16" fmla="*/ 584 w 678"/>
              <a:gd name="T17" fmla="*/ 0 h 44"/>
              <a:gd name="T18" fmla="*/ 678 w 678"/>
              <a:gd name="T19" fmla="*/ 2 h 44"/>
              <a:gd name="T20" fmla="*/ 656 w 678"/>
              <a:gd name="T21" fmla="*/ 18 h 44"/>
              <a:gd name="T22" fmla="*/ 616 w 678"/>
              <a:gd name="T23" fmla="*/ 18 h 44"/>
              <a:gd name="T24" fmla="*/ 506 w 678"/>
              <a:gd name="T25" fmla="*/ 28 h 44"/>
              <a:gd name="T26" fmla="*/ 436 w 678"/>
              <a:gd name="T27" fmla="*/ 34 h 44"/>
              <a:gd name="T28" fmla="*/ 406 w 678"/>
              <a:gd name="T29" fmla="*/ 30 h 44"/>
              <a:gd name="T30" fmla="*/ 336 w 678"/>
              <a:gd name="T31" fmla="*/ 34 h 44"/>
              <a:gd name="T32" fmla="*/ 280 w 678"/>
              <a:gd name="T33" fmla="*/ 44 h 44"/>
              <a:gd name="T34" fmla="*/ 190 w 678"/>
              <a:gd name="T35" fmla="*/ 42 h 44"/>
              <a:gd name="T36" fmla="*/ 4 w 678"/>
              <a:gd name="T37" fmla="*/ 4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78" h="44">
                <a:moveTo>
                  <a:pt x="0" y="30"/>
                </a:moveTo>
                <a:lnTo>
                  <a:pt x="72" y="24"/>
                </a:lnTo>
                <a:lnTo>
                  <a:pt x="218" y="10"/>
                </a:lnTo>
                <a:lnTo>
                  <a:pt x="224" y="24"/>
                </a:lnTo>
                <a:lnTo>
                  <a:pt x="324" y="18"/>
                </a:lnTo>
                <a:lnTo>
                  <a:pt x="386" y="16"/>
                </a:lnTo>
                <a:lnTo>
                  <a:pt x="446" y="6"/>
                </a:lnTo>
                <a:lnTo>
                  <a:pt x="506" y="0"/>
                </a:lnTo>
                <a:lnTo>
                  <a:pt x="584" y="0"/>
                </a:lnTo>
                <a:lnTo>
                  <a:pt x="678" y="2"/>
                </a:lnTo>
                <a:lnTo>
                  <a:pt x="656" y="18"/>
                </a:lnTo>
                <a:lnTo>
                  <a:pt x="616" y="18"/>
                </a:lnTo>
                <a:lnTo>
                  <a:pt x="506" y="28"/>
                </a:lnTo>
                <a:lnTo>
                  <a:pt x="436" y="34"/>
                </a:lnTo>
                <a:lnTo>
                  <a:pt x="406" y="30"/>
                </a:lnTo>
                <a:lnTo>
                  <a:pt x="336" y="34"/>
                </a:lnTo>
                <a:lnTo>
                  <a:pt x="280" y="44"/>
                </a:lnTo>
                <a:lnTo>
                  <a:pt x="190" y="42"/>
                </a:lnTo>
                <a:lnTo>
                  <a:pt x="4" y="42"/>
                </a:lnTo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0" name="Freeform 156"/>
          <p:cNvSpPr>
            <a:spLocks/>
          </p:cNvSpPr>
          <p:nvPr/>
        </p:nvSpPr>
        <p:spPr bwMode="auto">
          <a:xfrm>
            <a:off x="6697853" y="5575554"/>
            <a:ext cx="1092200" cy="82550"/>
          </a:xfrm>
          <a:custGeom>
            <a:avLst/>
            <a:gdLst>
              <a:gd name="T0" fmla="*/ 0 w 688"/>
              <a:gd name="T1" fmla="*/ 32 h 52"/>
              <a:gd name="T2" fmla="*/ 68 w 688"/>
              <a:gd name="T3" fmla="*/ 28 h 52"/>
              <a:gd name="T4" fmla="*/ 102 w 688"/>
              <a:gd name="T5" fmla="*/ 24 h 52"/>
              <a:gd name="T6" fmla="*/ 226 w 688"/>
              <a:gd name="T7" fmla="*/ 12 h 52"/>
              <a:gd name="T8" fmla="*/ 226 w 688"/>
              <a:gd name="T9" fmla="*/ 30 h 52"/>
              <a:gd name="T10" fmla="*/ 242 w 688"/>
              <a:gd name="T11" fmla="*/ 30 h 52"/>
              <a:gd name="T12" fmla="*/ 290 w 688"/>
              <a:gd name="T13" fmla="*/ 24 h 52"/>
              <a:gd name="T14" fmla="*/ 396 w 688"/>
              <a:gd name="T15" fmla="*/ 20 h 52"/>
              <a:gd name="T16" fmla="*/ 472 w 688"/>
              <a:gd name="T17" fmla="*/ 8 h 52"/>
              <a:gd name="T18" fmla="*/ 554 w 688"/>
              <a:gd name="T19" fmla="*/ 4 h 52"/>
              <a:gd name="T20" fmla="*/ 688 w 688"/>
              <a:gd name="T21" fmla="*/ 0 h 52"/>
              <a:gd name="T22" fmla="*/ 672 w 688"/>
              <a:gd name="T23" fmla="*/ 10 h 52"/>
              <a:gd name="T24" fmla="*/ 682 w 688"/>
              <a:gd name="T25" fmla="*/ 16 h 52"/>
              <a:gd name="T26" fmla="*/ 666 w 688"/>
              <a:gd name="T27" fmla="*/ 22 h 52"/>
              <a:gd name="T28" fmla="*/ 616 w 688"/>
              <a:gd name="T29" fmla="*/ 26 h 52"/>
              <a:gd name="T30" fmla="*/ 464 w 688"/>
              <a:gd name="T31" fmla="*/ 40 h 52"/>
              <a:gd name="T32" fmla="*/ 436 w 688"/>
              <a:gd name="T33" fmla="*/ 40 h 52"/>
              <a:gd name="T34" fmla="*/ 402 w 688"/>
              <a:gd name="T35" fmla="*/ 34 h 52"/>
              <a:gd name="T36" fmla="*/ 288 w 688"/>
              <a:gd name="T37" fmla="*/ 48 h 52"/>
              <a:gd name="T38" fmla="*/ 156 w 688"/>
              <a:gd name="T39" fmla="*/ 52 h 52"/>
              <a:gd name="T40" fmla="*/ 86 w 688"/>
              <a:gd name="T41" fmla="*/ 48 h 52"/>
              <a:gd name="T42" fmla="*/ 6 w 688"/>
              <a:gd name="T43" fmla="*/ 4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88" h="52">
                <a:moveTo>
                  <a:pt x="0" y="32"/>
                </a:moveTo>
                <a:lnTo>
                  <a:pt x="68" y="28"/>
                </a:lnTo>
                <a:lnTo>
                  <a:pt x="102" y="24"/>
                </a:lnTo>
                <a:lnTo>
                  <a:pt x="226" y="12"/>
                </a:lnTo>
                <a:lnTo>
                  <a:pt x="226" y="30"/>
                </a:lnTo>
                <a:lnTo>
                  <a:pt x="242" y="30"/>
                </a:lnTo>
                <a:lnTo>
                  <a:pt x="290" y="24"/>
                </a:lnTo>
                <a:lnTo>
                  <a:pt x="396" y="20"/>
                </a:lnTo>
                <a:lnTo>
                  <a:pt x="472" y="8"/>
                </a:lnTo>
                <a:lnTo>
                  <a:pt x="554" y="4"/>
                </a:lnTo>
                <a:lnTo>
                  <a:pt x="688" y="0"/>
                </a:lnTo>
                <a:lnTo>
                  <a:pt x="672" y="10"/>
                </a:lnTo>
                <a:lnTo>
                  <a:pt x="682" y="16"/>
                </a:lnTo>
                <a:lnTo>
                  <a:pt x="666" y="22"/>
                </a:lnTo>
                <a:lnTo>
                  <a:pt x="616" y="26"/>
                </a:lnTo>
                <a:lnTo>
                  <a:pt x="464" y="40"/>
                </a:lnTo>
                <a:lnTo>
                  <a:pt x="436" y="40"/>
                </a:lnTo>
                <a:lnTo>
                  <a:pt x="402" y="34"/>
                </a:lnTo>
                <a:lnTo>
                  <a:pt x="288" y="48"/>
                </a:lnTo>
                <a:lnTo>
                  <a:pt x="156" y="52"/>
                </a:lnTo>
                <a:lnTo>
                  <a:pt x="86" y="48"/>
                </a:lnTo>
                <a:lnTo>
                  <a:pt x="6" y="4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4" name="Freeform 160"/>
          <p:cNvSpPr>
            <a:spLocks/>
          </p:cNvSpPr>
          <p:nvPr/>
        </p:nvSpPr>
        <p:spPr bwMode="auto">
          <a:xfrm>
            <a:off x="5075429" y="5661279"/>
            <a:ext cx="174625" cy="25400"/>
          </a:xfrm>
          <a:custGeom>
            <a:avLst/>
            <a:gdLst>
              <a:gd name="T0" fmla="*/ 2 w 110"/>
              <a:gd name="T1" fmla="*/ 0 h 16"/>
              <a:gd name="T2" fmla="*/ 0 w 110"/>
              <a:gd name="T3" fmla="*/ 16 h 16"/>
              <a:gd name="T4" fmla="*/ 110 w 110"/>
              <a:gd name="T5" fmla="*/ 16 h 16"/>
              <a:gd name="T6" fmla="*/ 98 w 110"/>
              <a:gd name="T7" fmla="*/ 0 h 16"/>
              <a:gd name="T8" fmla="*/ 2 w 110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" h="16">
                <a:moveTo>
                  <a:pt x="2" y="0"/>
                </a:moveTo>
                <a:lnTo>
                  <a:pt x="0" y="16"/>
                </a:lnTo>
                <a:lnTo>
                  <a:pt x="110" y="16"/>
                </a:lnTo>
                <a:lnTo>
                  <a:pt x="98" y="0"/>
                </a:lnTo>
                <a:lnTo>
                  <a:pt x="2" y="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3" name="Freeform 159"/>
          <p:cNvSpPr>
            <a:spLocks/>
          </p:cNvSpPr>
          <p:nvPr/>
        </p:nvSpPr>
        <p:spPr bwMode="auto">
          <a:xfrm>
            <a:off x="5078604" y="5658104"/>
            <a:ext cx="168275" cy="6350"/>
          </a:xfrm>
          <a:custGeom>
            <a:avLst/>
            <a:gdLst>
              <a:gd name="T0" fmla="*/ 0 w 106"/>
              <a:gd name="T1" fmla="*/ 2 h 4"/>
              <a:gd name="T2" fmla="*/ 46 w 106"/>
              <a:gd name="T3" fmla="*/ 0 h 4"/>
              <a:gd name="T4" fmla="*/ 106 w 106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6" h="4">
                <a:moveTo>
                  <a:pt x="0" y="2"/>
                </a:moveTo>
                <a:lnTo>
                  <a:pt x="46" y="0"/>
                </a:lnTo>
                <a:lnTo>
                  <a:pt x="106" y="4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2" name="Freeform 158"/>
          <p:cNvSpPr>
            <a:spLocks/>
          </p:cNvSpPr>
          <p:nvPr/>
        </p:nvSpPr>
        <p:spPr bwMode="auto">
          <a:xfrm>
            <a:off x="5069078" y="5689854"/>
            <a:ext cx="215900" cy="196850"/>
          </a:xfrm>
          <a:custGeom>
            <a:avLst/>
            <a:gdLst>
              <a:gd name="T0" fmla="*/ 98 w 136"/>
              <a:gd name="T1" fmla="*/ 2 h 124"/>
              <a:gd name="T2" fmla="*/ 6 w 136"/>
              <a:gd name="T3" fmla="*/ 2 h 124"/>
              <a:gd name="T4" fmla="*/ 0 w 136"/>
              <a:gd name="T5" fmla="*/ 16 h 124"/>
              <a:gd name="T6" fmla="*/ 10 w 136"/>
              <a:gd name="T7" fmla="*/ 26 h 124"/>
              <a:gd name="T8" fmla="*/ 2 w 136"/>
              <a:gd name="T9" fmla="*/ 38 h 124"/>
              <a:gd name="T10" fmla="*/ 10 w 136"/>
              <a:gd name="T11" fmla="*/ 50 h 124"/>
              <a:gd name="T12" fmla="*/ 0 w 136"/>
              <a:gd name="T13" fmla="*/ 64 h 124"/>
              <a:gd name="T14" fmla="*/ 10 w 136"/>
              <a:gd name="T15" fmla="*/ 74 h 124"/>
              <a:gd name="T16" fmla="*/ 0 w 136"/>
              <a:gd name="T17" fmla="*/ 90 h 124"/>
              <a:gd name="T18" fmla="*/ 12 w 136"/>
              <a:gd name="T19" fmla="*/ 100 h 124"/>
              <a:gd name="T20" fmla="*/ 10 w 136"/>
              <a:gd name="T21" fmla="*/ 114 h 124"/>
              <a:gd name="T22" fmla="*/ 38 w 136"/>
              <a:gd name="T23" fmla="*/ 118 h 124"/>
              <a:gd name="T24" fmla="*/ 96 w 136"/>
              <a:gd name="T25" fmla="*/ 124 h 124"/>
              <a:gd name="T26" fmla="*/ 136 w 136"/>
              <a:gd name="T27" fmla="*/ 114 h 124"/>
              <a:gd name="T28" fmla="*/ 122 w 136"/>
              <a:gd name="T29" fmla="*/ 100 h 124"/>
              <a:gd name="T30" fmla="*/ 132 w 136"/>
              <a:gd name="T31" fmla="*/ 86 h 124"/>
              <a:gd name="T32" fmla="*/ 120 w 136"/>
              <a:gd name="T33" fmla="*/ 66 h 124"/>
              <a:gd name="T34" fmla="*/ 130 w 136"/>
              <a:gd name="T35" fmla="*/ 56 h 124"/>
              <a:gd name="T36" fmla="*/ 118 w 136"/>
              <a:gd name="T37" fmla="*/ 42 h 124"/>
              <a:gd name="T38" fmla="*/ 130 w 136"/>
              <a:gd name="T39" fmla="*/ 30 h 124"/>
              <a:gd name="T40" fmla="*/ 112 w 136"/>
              <a:gd name="T41" fmla="*/ 12 h 124"/>
              <a:gd name="T42" fmla="*/ 124 w 136"/>
              <a:gd name="T43" fmla="*/ 0 h 124"/>
              <a:gd name="T44" fmla="*/ 98 w 136"/>
              <a:gd name="T45" fmla="*/ 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6" h="124">
                <a:moveTo>
                  <a:pt x="98" y="2"/>
                </a:moveTo>
                <a:lnTo>
                  <a:pt x="6" y="2"/>
                </a:lnTo>
                <a:lnTo>
                  <a:pt x="0" y="16"/>
                </a:lnTo>
                <a:lnTo>
                  <a:pt x="10" y="26"/>
                </a:lnTo>
                <a:lnTo>
                  <a:pt x="2" y="38"/>
                </a:lnTo>
                <a:lnTo>
                  <a:pt x="10" y="50"/>
                </a:lnTo>
                <a:lnTo>
                  <a:pt x="0" y="64"/>
                </a:lnTo>
                <a:lnTo>
                  <a:pt x="10" y="74"/>
                </a:lnTo>
                <a:lnTo>
                  <a:pt x="0" y="90"/>
                </a:lnTo>
                <a:lnTo>
                  <a:pt x="12" y="100"/>
                </a:lnTo>
                <a:lnTo>
                  <a:pt x="10" y="114"/>
                </a:lnTo>
                <a:lnTo>
                  <a:pt x="38" y="118"/>
                </a:lnTo>
                <a:lnTo>
                  <a:pt x="96" y="124"/>
                </a:lnTo>
                <a:lnTo>
                  <a:pt x="136" y="114"/>
                </a:lnTo>
                <a:lnTo>
                  <a:pt x="122" y="100"/>
                </a:lnTo>
                <a:lnTo>
                  <a:pt x="132" y="86"/>
                </a:lnTo>
                <a:lnTo>
                  <a:pt x="120" y="66"/>
                </a:lnTo>
                <a:lnTo>
                  <a:pt x="130" y="56"/>
                </a:lnTo>
                <a:lnTo>
                  <a:pt x="118" y="42"/>
                </a:lnTo>
                <a:lnTo>
                  <a:pt x="130" y="30"/>
                </a:lnTo>
                <a:lnTo>
                  <a:pt x="112" y="12"/>
                </a:lnTo>
                <a:lnTo>
                  <a:pt x="124" y="0"/>
                </a:lnTo>
                <a:lnTo>
                  <a:pt x="98" y="2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5" name="Freeform 161"/>
          <p:cNvSpPr>
            <a:spLocks/>
          </p:cNvSpPr>
          <p:nvPr/>
        </p:nvSpPr>
        <p:spPr bwMode="auto">
          <a:xfrm>
            <a:off x="5265929" y="5315204"/>
            <a:ext cx="619125" cy="19050"/>
          </a:xfrm>
          <a:custGeom>
            <a:avLst/>
            <a:gdLst>
              <a:gd name="T0" fmla="*/ 390 w 390"/>
              <a:gd name="T1" fmla="*/ 12 h 12"/>
              <a:gd name="T2" fmla="*/ 322 w 390"/>
              <a:gd name="T3" fmla="*/ 2 h 12"/>
              <a:gd name="T4" fmla="*/ 214 w 390"/>
              <a:gd name="T5" fmla="*/ 6 h 12"/>
              <a:gd name="T6" fmla="*/ 102 w 390"/>
              <a:gd name="T7" fmla="*/ 0 h 12"/>
              <a:gd name="T8" fmla="*/ 36 w 390"/>
              <a:gd name="T9" fmla="*/ 2 h 12"/>
              <a:gd name="T10" fmla="*/ 0 w 390"/>
              <a:gd name="T11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0" h="12">
                <a:moveTo>
                  <a:pt x="390" y="12"/>
                </a:moveTo>
                <a:lnTo>
                  <a:pt x="322" y="2"/>
                </a:lnTo>
                <a:lnTo>
                  <a:pt x="214" y="6"/>
                </a:lnTo>
                <a:lnTo>
                  <a:pt x="102" y="0"/>
                </a:lnTo>
                <a:lnTo>
                  <a:pt x="36" y="2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6" name="Freeform 162"/>
          <p:cNvSpPr>
            <a:spLocks/>
          </p:cNvSpPr>
          <p:nvPr/>
        </p:nvSpPr>
        <p:spPr bwMode="auto">
          <a:xfrm>
            <a:off x="5253229" y="5283454"/>
            <a:ext cx="644525" cy="19050"/>
          </a:xfrm>
          <a:custGeom>
            <a:avLst/>
            <a:gdLst>
              <a:gd name="T0" fmla="*/ 406 w 406"/>
              <a:gd name="T1" fmla="*/ 12 h 12"/>
              <a:gd name="T2" fmla="*/ 334 w 406"/>
              <a:gd name="T3" fmla="*/ 4 h 12"/>
              <a:gd name="T4" fmla="*/ 280 w 406"/>
              <a:gd name="T5" fmla="*/ 0 h 12"/>
              <a:gd name="T6" fmla="*/ 220 w 406"/>
              <a:gd name="T7" fmla="*/ 0 h 12"/>
              <a:gd name="T8" fmla="*/ 130 w 406"/>
              <a:gd name="T9" fmla="*/ 0 h 12"/>
              <a:gd name="T10" fmla="*/ 22 w 406"/>
              <a:gd name="T11" fmla="*/ 2 h 12"/>
              <a:gd name="T12" fmla="*/ 0 w 406"/>
              <a:gd name="T13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6" h="12">
                <a:moveTo>
                  <a:pt x="406" y="12"/>
                </a:moveTo>
                <a:lnTo>
                  <a:pt x="334" y="4"/>
                </a:lnTo>
                <a:lnTo>
                  <a:pt x="280" y="0"/>
                </a:lnTo>
                <a:lnTo>
                  <a:pt x="220" y="0"/>
                </a:lnTo>
                <a:lnTo>
                  <a:pt x="130" y="0"/>
                </a:lnTo>
                <a:lnTo>
                  <a:pt x="22" y="2"/>
                </a:lnTo>
                <a:lnTo>
                  <a:pt x="0" y="4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7" name="Freeform 163"/>
          <p:cNvSpPr>
            <a:spLocks/>
          </p:cNvSpPr>
          <p:nvPr/>
        </p:nvSpPr>
        <p:spPr bwMode="auto">
          <a:xfrm>
            <a:off x="5081778" y="5378704"/>
            <a:ext cx="285750" cy="215900"/>
          </a:xfrm>
          <a:custGeom>
            <a:avLst/>
            <a:gdLst>
              <a:gd name="T0" fmla="*/ 8 w 180"/>
              <a:gd name="T1" fmla="*/ 0 h 136"/>
              <a:gd name="T2" fmla="*/ 86 w 180"/>
              <a:gd name="T3" fmla="*/ 0 h 136"/>
              <a:gd name="T4" fmla="*/ 96 w 180"/>
              <a:gd name="T5" fmla="*/ 12 h 136"/>
              <a:gd name="T6" fmla="*/ 118 w 180"/>
              <a:gd name="T7" fmla="*/ 24 h 136"/>
              <a:gd name="T8" fmla="*/ 176 w 180"/>
              <a:gd name="T9" fmla="*/ 36 h 136"/>
              <a:gd name="T10" fmla="*/ 172 w 180"/>
              <a:gd name="T11" fmla="*/ 50 h 136"/>
              <a:gd name="T12" fmla="*/ 180 w 180"/>
              <a:gd name="T13" fmla="*/ 70 h 136"/>
              <a:gd name="T14" fmla="*/ 172 w 180"/>
              <a:gd name="T15" fmla="*/ 84 h 136"/>
              <a:gd name="T16" fmla="*/ 180 w 180"/>
              <a:gd name="T17" fmla="*/ 98 h 136"/>
              <a:gd name="T18" fmla="*/ 176 w 180"/>
              <a:gd name="T19" fmla="*/ 112 h 136"/>
              <a:gd name="T20" fmla="*/ 170 w 180"/>
              <a:gd name="T21" fmla="*/ 134 h 136"/>
              <a:gd name="T22" fmla="*/ 140 w 180"/>
              <a:gd name="T23" fmla="*/ 136 h 136"/>
              <a:gd name="T24" fmla="*/ 116 w 180"/>
              <a:gd name="T25" fmla="*/ 124 h 136"/>
              <a:gd name="T26" fmla="*/ 114 w 180"/>
              <a:gd name="T27" fmla="*/ 102 h 136"/>
              <a:gd name="T28" fmla="*/ 86 w 180"/>
              <a:gd name="T29" fmla="*/ 94 h 136"/>
              <a:gd name="T30" fmla="*/ 74 w 180"/>
              <a:gd name="T31" fmla="*/ 78 h 136"/>
              <a:gd name="T32" fmla="*/ 4 w 180"/>
              <a:gd name="T33" fmla="*/ 80 h 136"/>
              <a:gd name="T34" fmla="*/ 0 w 180"/>
              <a:gd name="T35" fmla="*/ 40 h 136"/>
              <a:gd name="T36" fmla="*/ 8 w 180"/>
              <a:gd name="T37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0" h="136">
                <a:moveTo>
                  <a:pt x="8" y="0"/>
                </a:moveTo>
                <a:lnTo>
                  <a:pt x="86" y="0"/>
                </a:lnTo>
                <a:lnTo>
                  <a:pt x="96" y="12"/>
                </a:lnTo>
                <a:lnTo>
                  <a:pt x="118" y="24"/>
                </a:lnTo>
                <a:lnTo>
                  <a:pt x="176" y="36"/>
                </a:lnTo>
                <a:lnTo>
                  <a:pt x="172" y="50"/>
                </a:lnTo>
                <a:lnTo>
                  <a:pt x="180" y="70"/>
                </a:lnTo>
                <a:lnTo>
                  <a:pt x="172" y="84"/>
                </a:lnTo>
                <a:lnTo>
                  <a:pt x="180" y="98"/>
                </a:lnTo>
                <a:lnTo>
                  <a:pt x="176" y="112"/>
                </a:lnTo>
                <a:lnTo>
                  <a:pt x="170" y="134"/>
                </a:lnTo>
                <a:lnTo>
                  <a:pt x="140" y="136"/>
                </a:lnTo>
                <a:lnTo>
                  <a:pt x="116" y="124"/>
                </a:lnTo>
                <a:lnTo>
                  <a:pt x="114" y="102"/>
                </a:lnTo>
                <a:lnTo>
                  <a:pt x="86" y="94"/>
                </a:lnTo>
                <a:lnTo>
                  <a:pt x="74" y="78"/>
                </a:lnTo>
                <a:lnTo>
                  <a:pt x="4" y="80"/>
                </a:lnTo>
                <a:lnTo>
                  <a:pt x="0" y="40"/>
                </a:lnTo>
                <a:lnTo>
                  <a:pt x="8" y="0"/>
                </a:lnTo>
                <a:close/>
              </a:path>
            </a:pathLst>
          </a:custGeom>
          <a:solidFill>
            <a:srgbClr val="FF66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8" name="Freeform 164"/>
          <p:cNvSpPr>
            <a:spLocks/>
          </p:cNvSpPr>
          <p:nvPr/>
        </p:nvSpPr>
        <p:spPr bwMode="auto">
          <a:xfrm>
            <a:off x="5081779" y="5604129"/>
            <a:ext cx="295275" cy="25400"/>
          </a:xfrm>
          <a:custGeom>
            <a:avLst/>
            <a:gdLst>
              <a:gd name="T0" fmla="*/ 0 w 186"/>
              <a:gd name="T1" fmla="*/ 16 h 16"/>
              <a:gd name="T2" fmla="*/ 100 w 186"/>
              <a:gd name="T3" fmla="*/ 16 h 16"/>
              <a:gd name="T4" fmla="*/ 166 w 186"/>
              <a:gd name="T5" fmla="*/ 4 h 16"/>
              <a:gd name="T6" fmla="*/ 186 w 186"/>
              <a:gd name="T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6" h="16">
                <a:moveTo>
                  <a:pt x="0" y="16"/>
                </a:moveTo>
                <a:lnTo>
                  <a:pt x="100" y="16"/>
                </a:lnTo>
                <a:lnTo>
                  <a:pt x="166" y="4"/>
                </a:lnTo>
                <a:lnTo>
                  <a:pt x="186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9" name="Line 165"/>
          <p:cNvSpPr>
            <a:spLocks noChangeShapeType="1"/>
          </p:cNvSpPr>
          <p:nvPr/>
        </p:nvSpPr>
        <p:spPr bwMode="auto">
          <a:xfrm flipV="1">
            <a:off x="5088128" y="5534280"/>
            <a:ext cx="1524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0" name="Line 166"/>
          <p:cNvSpPr>
            <a:spLocks noChangeShapeType="1"/>
          </p:cNvSpPr>
          <p:nvPr/>
        </p:nvSpPr>
        <p:spPr bwMode="auto">
          <a:xfrm>
            <a:off x="5215129" y="5375530"/>
            <a:ext cx="155575" cy="28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1" name="Freeform 167"/>
          <p:cNvSpPr>
            <a:spLocks/>
          </p:cNvSpPr>
          <p:nvPr/>
        </p:nvSpPr>
        <p:spPr bwMode="auto">
          <a:xfrm>
            <a:off x="5097653" y="5124705"/>
            <a:ext cx="190500" cy="225425"/>
          </a:xfrm>
          <a:custGeom>
            <a:avLst/>
            <a:gdLst>
              <a:gd name="T0" fmla="*/ 4 w 120"/>
              <a:gd name="T1" fmla="*/ 0 h 142"/>
              <a:gd name="T2" fmla="*/ 54 w 120"/>
              <a:gd name="T3" fmla="*/ 6 h 142"/>
              <a:gd name="T4" fmla="*/ 120 w 120"/>
              <a:gd name="T5" fmla="*/ 46 h 142"/>
              <a:gd name="T6" fmla="*/ 80 w 120"/>
              <a:gd name="T7" fmla="*/ 66 h 142"/>
              <a:gd name="T8" fmla="*/ 70 w 120"/>
              <a:gd name="T9" fmla="*/ 78 h 142"/>
              <a:gd name="T10" fmla="*/ 90 w 120"/>
              <a:gd name="T11" fmla="*/ 100 h 142"/>
              <a:gd name="T12" fmla="*/ 100 w 120"/>
              <a:gd name="T13" fmla="*/ 112 h 142"/>
              <a:gd name="T14" fmla="*/ 74 w 120"/>
              <a:gd name="T15" fmla="*/ 132 h 142"/>
              <a:gd name="T16" fmla="*/ 0 w 120"/>
              <a:gd name="T17" fmla="*/ 142 h 142"/>
              <a:gd name="T18" fmla="*/ 0 w 120"/>
              <a:gd name="T19" fmla="*/ 58 h 142"/>
              <a:gd name="T20" fmla="*/ 4 w 120"/>
              <a:gd name="T21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0" h="142">
                <a:moveTo>
                  <a:pt x="4" y="0"/>
                </a:moveTo>
                <a:lnTo>
                  <a:pt x="54" y="6"/>
                </a:lnTo>
                <a:lnTo>
                  <a:pt x="120" y="46"/>
                </a:lnTo>
                <a:lnTo>
                  <a:pt x="80" y="66"/>
                </a:lnTo>
                <a:lnTo>
                  <a:pt x="70" y="78"/>
                </a:lnTo>
                <a:lnTo>
                  <a:pt x="90" y="100"/>
                </a:lnTo>
                <a:lnTo>
                  <a:pt x="100" y="112"/>
                </a:lnTo>
                <a:lnTo>
                  <a:pt x="74" y="132"/>
                </a:lnTo>
                <a:lnTo>
                  <a:pt x="0" y="142"/>
                </a:lnTo>
                <a:lnTo>
                  <a:pt x="0" y="58"/>
                </a:lnTo>
                <a:lnTo>
                  <a:pt x="4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3" name="Freeform 169"/>
          <p:cNvSpPr>
            <a:spLocks/>
          </p:cNvSpPr>
          <p:nvPr/>
        </p:nvSpPr>
        <p:spPr bwMode="auto">
          <a:xfrm>
            <a:off x="5091303" y="5499355"/>
            <a:ext cx="146050" cy="34925"/>
          </a:xfrm>
          <a:custGeom>
            <a:avLst/>
            <a:gdLst>
              <a:gd name="T0" fmla="*/ 0 w 92"/>
              <a:gd name="T1" fmla="*/ 20 h 22"/>
              <a:gd name="T2" fmla="*/ 0 w 92"/>
              <a:gd name="T3" fmla="*/ 0 h 22"/>
              <a:gd name="T4" fmla="*/ 64 w 92"/>
              <a:gd name="T5" fmla="*/ 4 h 22"/>
              <a:gd name="T6" fmla="*/ 92 w 92"/>
              <a:gd name="T7" fmla="*/ 22 h 22"/>
              <a:gd name="T8" fmla="*/ 0 w 92"/>
              <a:gd name="T9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" h="22">
                <a:moveTo>
                  <a:pt x="0" y="20"/>
                </a:moveTo>
                <a:lnTo>
                  <a:pt x="0" y="0"/>
                </a:lnTo>
                <a:lnTo>
                  <a:pt x="64" y="4"/>
                </a:lnTo>
                <a:lnTo>
                  <a:pt x="92" y="22"/>
                </a:lnTo>
                <a:lnTo>
                  <a:pt x="0" y="2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4" name="Freeform 170"/>
          <p:cNvSpPr>
            <a:spLocks/>
          </p:cNvSpPr>
          <p:nvPr/>
        </p:nvSpPr>
        <p:spPr bwMode="auto">
          <a:xfrm>
            <a:off x="5138929" y="5337430"/>
            <a:ext cx="104775" cy="41275"/>
          </a:xfrm>
          <a:custGeom>
            <a:avLst/>
            <a:gdLst>
              <a:gd name="T0" fmla="*/ 14 w 66"/>
              <a:gd name="T1" fmla="*/ 0 h 26"/>
              <a:gd name="T2" fmla="*/ 66 w 66"/>
              <a:gd name="T3" fmla="*/ 18 h 26"/>
              <a:gd name="T4" fmla="*/ 0 w 66"/>
              <a:gd name="T5" fmla="*/ 26 h 26"/>
              <a:gd name="T6" fmla="*/ 0 w 66"/>
              <a:gd name="T7" fmla="*/ 2 h 26"/>
              <a:gd name="T8" fmla="*/ 14 w 66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26">
                <a:moveTo>
                  <a:pt x="14" y="0"/>
                </a:moveTo>
                <a:lnTo>
                  <a:pt x="66" y="18"/>
                </a:lnTo>
                <a:lnTo>
                  <a:pt x="0" y="26"/>
                </a:lnTo>
                <a:lnTo>
                  <a:pt x="0" y="2"/>
                </a:lnTo>
                <a:lnTo>
                  <a:pt x="14" y="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6" name="Freeform 172"/>
          <p:cNvSpPr>
            <a:spLocks/>
          </p:cNvSpPr>
          <p:nvPr/>
        </p:nvSpPr>
        <p:spPr bwMode="auto">
          <a:xfrm>
            <a:off x="6342253" y="5165979"/>
            <a:ext cx="514350" cy="25400"/>
          </a:xfrm>
          <a:custGeom>
            <a:avLst/>
            <a:gdLst>
              <a:gd name="T0" fmla="*/ 324 w 324"/>
              <a:gd name="T1" fmla="*/ 4 h 16"/>
              <a:gd name="T2" fmla="*/ 258 w 324"/>
              <a:gd name="T3" fmla="*/ 0 h 16"/>
              <a:gd name="T4" fmla="*/ 214 w 324"/>
              <a:gd name="T5" fmla="*/ 6 h 16"/>
              <a:gd name="T6" fmla="*/ 130 w 324"/>
              <a:gd name="T7" fmla="*/ 6 h 16"/>
              <a:gd name="T8" fmla="*/ 66 w 324"/>
              <a:gd name="T9" fmla="*/ 6 h 16"/>
              <a:gd name="T10" fmla="*/ 40 w 324"/>
              <a:gd name="T11" fmla="*/ 8 h 16"/>
              <a:gd name="T12" fmla="*/ 0 w 324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16">
                <a:moveTo>
                  <a:pt x="324" y="4"/>
                </a:moveTo>
                <a:lnTo>
                  <a:pt x="258" y="0"/>
                </a:lnTo>
                <a:lnTo>
                  <a:pt x="214" y="6"/>
                </a:lnTo>
                <a:lnTo>
                  <a:pt x="130" y="6"/>
                </a:lnTo>
                <a:lnTo>
                  <a:pt x="66" y="6"/>
                </a:lnTo>
                <a:lnTo>
                  <a:pt x="40" y="8"/>
                </a:lnTo>
                <a:lnTo>
                  <a:pt x="0" y="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8" name="Freeform 174"/>
          <p:cNvSpPr>
            <a:spLocks/>
          </p:cNvSpPr>
          <p:nvPr/>
        </p:nvSpPr>
        <p:spPr bwMode="auto">
          <a:xfrm>
            <a:off x="5231004" y="5185029"/>
            <a:ext cx="1203325" cy="88900"/>
          </a:xfrm>
          <a:custGeom>
            <a:avLst/>
            <a:gdLst>
              <a:gd name="T0" fmla="*/ 758 w 758"/>
              <a:gd name="T1" fmla="*/ 18 h 56"/>
              <a:gd name="T2" fmla="*/ 692 w 758"/>
              <a:gd name="T3" fmla="*/ 14 h 56"/>
              <a:gd name="T4" fmla="*/ 672 w 758"/>
              <a:gd name="T5" fmla="*/ 0 h 56"/>
              <a:gd name="T6" fmla="*/ 466 w 758"/>
              <a:gd name="T7" fmla="*/ 0 h 56"/>
              <a:gd name="T8" fmla="*/ 354 w 758"/>
              <a:gd name="T9" fmla="*/ 4 h 56"/>
              <a:gd name="T10" fmla="*/ 274 w 758"/>
              <a:gd name="T11" fmla="*/ 2 h 56"/>
              <a:gd name="T12" fmla="*/ 232 w 758"/>
              <a:gd name="T13" fmla="*/ 2 h 56"/>
              <a:gd name="T14" fmla="*/ 190 w 758"/>
              <a:gd name="T15" fmla="*/ 12 h 56"/>
              <a:gd name="T16" fmla="*/ 24 w 758"/>
              <a:gd name="T17" fmla="*/ 18 h 56"/>
              <a:gd name="T18" fmla="*/ 0 w 758"/>
              <a:gd name="T19" fmla="*/ 32 h 56"/>
              <a:gd name="T20" fmla="*/ 230 w 758"/>
              <a:gd name="T21" fmla="*/ 42 h 56"/>
              <a:gd name="T22" fmla="*/ 410 w 758"/>
              <a:gd name="T23" fmla="*/ 44 h 56"/>
              <a:gd name="T24" fmla="*/ 484 w 758"/>
              <a:gd name="T25" fmla="*/ 56 h 56"/>
              <a:gd name="T26" fmla="*/ 576 w 758"/>
              <a:gd name="T27" fmla="*/ 56 h 56"/>
              <a:gd name="T28" fmla="*/ 682 w 758"/>
              <a:gd name="T29" fmla="*/ 44 h 56"/>
              <a:gd name="T30" fmla="*/ 536 w 758"/>
              <a:gd name="T31" fmla="*/ 38 h 56"/>
              <a:gd name="T32" fmla="*/ 444 w 758"/>
              <a:gd name="T33" fmla="*/ 36 h 56"/>
              <a:gd name="T34" fmla="*/ 474 w 758"/>
              <a:gd name="T35" fmla="*/ 20 h 56"/>
              <a:gd name="T36" fmla="*/ 742 w 758"/>
              <a:gd name="T37" fmla="*/ 22 h 56"/>
              <a:gd name="T38" fmla="*/ 758 w 758"/>
              <a:gd name="T39" fmla="*/ 1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58" h="56">
                <a:moveTo>
                  <a:pt x="758" y="18"/>
                </a:moveTo>
                <a:lnTo>
                  <a:pt x="692" y="14"/>
                </a:lnTo>
                <a:lnTo>
                  <a:pt x="672" y="0"/>
                </a:lnTo>
                <a:lnTo>
                  <a:pt x="466" y="0"/>
                </a:lnTo>
                <a:lnTo>
                  <a:pt x="354" y="4"/>
                </a:lnTo>
                <a:lnTo>
                  <a:pt x="274" y="2"/>
                </a:lnTo>
                <a:lnTo>
                  <a:pt x="232" y="2"/>
                </a:lnTo>
                <a:lnTo>
                  <a:pt x="190" y="12"/>
                </a:lnTo>
                <a:lnTo>
                  <a:pt x="24" y="18"/>
                </a:lnTo>
                <a:lnTo>
                  <a:pt x="0" y="32"/>
                </a:lnTo>
                <a:lnTo>
                  <a:pt x="230" y="42"/>
                </a:lnTo>
                <a:lnTo>
                  <a:pt x="410" y="44"/>
                </a:lnTo>
                <a:lnTo>
                  <a:pt x="484" y="56"/>
                </a:lnTo>
                <a:lnTo>
                  <a:pt x="576" y="56"/>
                </a:lnTo>
                <a:lnTo>
                  <a:pt x="682" y="44"/>
                </a:lnTo>
                <a:lnTo>
                  <a:pt x="536" y="38"/>
                </a:lnTo>
                <a:lnTo>
                  <a:pt x="444" y="36"/>
                </a:lnTo>
                <a:lnTo>
                  <a:pt x="474" y="20"/>
                </a:lnTo>
                <a:lnTo>
                  <a:pt x="742" y="22"/>
                </a:lnTo>
                <a:lnTo>
                  <a:pt x="758" y="18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5" name="Freeform 171"/>
          <p:cNvSpPr>
            <a:spLocks/>
          </p:cNvSpPr>
          <p:nvPr/>
        </p:nvSpPr>
        <p:spPr bwMode="auto">
          <a:xfrm>
            <a:off x="5215128" y="5242179"/>
            <a:ext cx="647700" cy="19050"/>
          </a:xfrm>
          <a:custGeom>
            <a:avLst/>
            <a:gdLst>
              <a:gd name="T0" fmla="*/ 0 w 408"/>
              <a:gd name="T1" fmla="*/ 0 h 12"/>
              <a:gd name="T2" fmla="*/ 138 w 408"/>
              <a:gd name="T3" fmla="*/ 4 h 12"/>
              <a:gd name="T4" fmla="*/ 280 w 408"/>
              <a:gd name="T5" fmla="*/ 12 h 12"/>
              <a:gd name="T6" fmla="*/ 408 w 408"/>
              <a:gd name="T7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8" h="12">
                <a:moveTo>
                  <a:pt x="0" y="0"/>
                </a:moveTo>
                <a:lnTo>
                  <a:pt x="138" y="4"/>
                </a:lnTo>
                <a:lnTo>
                  <a:pt x="280" y="12"/>
                </a:lnTo>
                <a:lnTo>
                  <a:pt x="408" y="12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7" name="Freeform 173"/>
          <p:cNvSpPr>
            <a:spLocks/>
          </p:cNvSpPr>
          <p:nvPr/>
        </p:nvSpPr>
        <p:spPr bwMode="auto">
          <a:xfrm>
            <a:off x="5269103" y="5178679"/>
            <a:ext cx="1263650" cy="88900"/>
          </a:xfrm>
          <a:custGeom>
            <a:avLst/>
            <a:gdLst>
              <a:gd name="T0" fmla="*/ 0 w 796"/>
              <a:gd name="T1" fmla="*/ 18 h 56"/>
              <a:gd name="T2" fmla="*/ 144 w 796"/>
              <a:gd name="T3" fmla="*/ 18 h 56"/>
              <a:gd name="T4" fmla="*/ 192 w 796"/>
              <a:gd name="T5" fmla="*/ 8 h 56"/>
              <a:gd name="T6" fmla="*/ 234 w 796"/>
              <a:gd name="T7" fmla="*/ 4 h 56"/>
              <a:gd name="T8" fmla="*/ 308 w 796"/>
              <a:gd name="T9" fmla="*/ 8 h 56"/>
              <a:gd name="T10" fmla="*/ 456 w 796"/>
              <a:gd name="T11" fmla="*/ 0 h 56"/>
              <a:gd name="T12" fmla="*/ 680 w 796"/>
              <a:gd name="T13" fmla="*/ 8 h 56"/>
              <a:gd name="T14" fmla="*/ 666 w 796"/>
              <a:gd name="T15" fmla="*/ 16 h 56"/>
              <a:gd name="T16" fmla="*/ 762 w 796"/>
              <a:gd name="T17" fmla="*/ 18 h 56"/>
              <a:gd name="T18" fmla="*/ 730 w 796"/>
              <a:gd name="T19" fmla="*/ 28 h 56"/>
              <a:gd name="T20" fmla="*/ 444 w 796"/>
              <a:gd name="T21" fmla="*/ 24 h 56"/>
              <a:gd name="T22" fmla="*/ 422 w 796"/>
              <a:gd name="T23" fmla="*/ 38 h 56"/>
              <a:gd name="T24" fmla="*/ 796 w 796"/>
              <a:gd name="T25" fmla="*/ 44 h 56"/>
              <a:gd name="T26" fmla="*/ 648 w 796"/>
              <a:gd name="T27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96" h="56">
                <a:moveTo>
                  <a:pt x="0" y="18"/>
                </a:moveTo>
                <a:lnTo>
                  <a:pt x="144" y="18"/>
                </a:lnTo>
                <a:lnTo>
                  <a:pt x="192" y="8"/>
                </a:lnTo>
                <a:lnTo>
                  <a:pt x="234" y="4"/>
                </a:lnTo>
                <a:lnTo>
                  <a:pt x="308" y="8"/>
                </a:lnTo>
                <a:lnTo>
                  <a:pt x="456" y="0"/>
                </a:lnTo>
                <a:lnTo>
                  <a:pt x="680" y="8"/>
                </a:lnTo>
                <a:lnTo>
                  <a:pt x="666" y="16"/>
                </a:lnTo>
                <a:lnTo>
                  <a:pt x="762" y="18"/>
                </a:lnTo>
                <a:lnTo>
                  <a:pt x="730" y="28"/>
                </a:lnTo>
                <a:lnTo>
                  <a:pt x="444" y="24"/>
                </a:lnTo>
                <a:lnTo>
                  <a:pt x="422" y="38"/>
                </a:lnTo>
                <a:lnTo>
                  <a:pt x="796" y="44"/>
                </a:lnTo>
                <a:lnTo>
                  <a:pt x="648" y="5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9" name="Freeform 175"/>
          <p:cNvSpPr>
            <a:spLocks/>
          </p:cNvSpPr>
          <p:nvPr/>
        </p:nvSpPr>
        <p:spPr bwMode="auto">
          <a:xfrm>
            <a:off x="5107178" y="5038980"/>
            <a:ext cx="863600" cy="73025"/>
          </a:xfrm>
          <a:custGeom>
            <a:avLst/>
            <a:gdLst>
              <a:gd name="T0" fmla="*/ 0 w 544"/>
              <a:gd name="T1" fmla="*/ 46 h 46"/>
              <a:gd name="T2" fmla="*/ 56 w 544"/>
              <a:gd name="T3" fmla="*/ 32 h 46"/>
              <a:gd name="T4" fmla="*/ 116 w 544"/>
              <a:gd name="T5" fmla="*/ 14 h 46"/>
              <a:gd name="T6" fmla="*/ 450 w 544"/>
              <a:gd name="T7" fmla="*/ 12 h 46"/>
              <a:gd name="T8" fmla="*/ 544 w 544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46">
                <a:moveTo>
                  <a:pt x="0" y="46"/>
                </a:moveTo>
                <a:lnTo>
                  <a:pt x="56" y="32"/>
                </a:lnTo>
                <a:lnTo>
                  <a:pt x="116" y="14"/>
                </a:lnTo>
                <a:lnTo>
                  <a:pt x="450" y="12"/>
                </a:lnTo>
                <a:lnTo>
                  <a:pt x="544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0" name="Freeform 176"/>
          <p:cNvSpPr>
            <a:spLocks/>
          </p:cNvSpPr>
          <p:nvPr/>
        </p:nvSpPr>
        <p:spPr bwMode="auto">
          <a:xfrm>
            <a:off x="5237353" y="4775455"/>
            <a:ext cx="730250" cy="117475"/>
          </a:xfrm>
          <a:custGeom>
            <a:avLst/>
            <a:gdLst>
              <a:gd name="T0" fmla="*/ 2 w 460"/>
              <a:gd name="T1" fmla="*/ 0 h 74"/>
              <a:gd name="T2" fmla="*/ 8 w 460"/>
              <a:gd name="T3" fmla="*/ 32 h 74"/>
              <a:gd name="T4" fmla="*/ 0 w 460"/>
              <a:gd name="T5" fmla="*/ 52 h 74"/>
              <a:gd name="T6" fmla="*/ 10 w 460"/>
              <a:gd name="T7" fmla="*/ 64 h 74"/>
              <a:gd name="T8" fmla="*/ 172 w 460"/>
              <a:gd name="T9" fmla="*/ 68 h 74"/>
              <a:gd name="T10" fmla="*/ 460 w 460"/>
              <a:gd name="T11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0" h="74">
                <a:moveTo>
                  <a:pt x="2" y="0"/>
                </a:moveTo>
                <a:lnTo>
                  <a:pt x="8" y="32"/>
                </a:lnTo>
                <a:lnTo>
                  <a:pt x="0" y="52"/>
                </a:lnTo>
                <a:lnTo>
                  <a:pt x="10" y="64"/>
                </a:lnTo>
                <a:lnTo>
                  <a:pt x="172" y="68"/>
                </a:lnTo>
                <a:lnTo>
                  <a:pt x="460" y="74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1" name="Freeform 177"/>
          <p:cNvSpPr>
            <a:spLocks/>
          </p:cNvSpPr>
          <p:nvPr/>
        </p:nvSpPr>
        <p:spPr bwMode="auto">
          <a:xfrm>
            <a:off x="5288153" y="4816729"/>
            <a:ext cx="1022350" cy="38100"/>
          </a:xfrm>
          <a:custGeom>
            <a:avLst/>
            <a:gdLst>
              <a:gd name="T0" fmla="*/ 0 w 644"/>
              <a:gd name="T1" fmla="*/ 0 h 24"/>
              <a:gd name="T2" fmla="*/ 24 w 644"/>
              <a:gd name="T3" fmla="*/ 16 h 24"/>
              <a:gd name="T4" fmla="*/ 114 w 644"/>
              <a:gd name="T5" fmla="*/ 24 h 24"/>
              <a:gd name="T6" fmla="*/ 262 w 644"/>
              <a:gd name="T7" fmla="*/ 22 h 24"/>
              <a:gd name="T8" fmla="*/ 512 w 644"/>
              <a:gd name="T9" fmla="*/ 18 h 24"/>
              <a:gd name="T10" fmla="*/ 644 w 644"/>
              <a:gd name="T11" fmla="*/ 8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4" h="24">
                <a:moveTo>
                  <a:pt x="0" y="0"/>
                </a:moveTo>
                <a:lnTo>
                  <a:pt x="24" y="16"/>
                </a:lnTo>
                <a:lnTo>
                  <a:pt x="114" y="24"/>
                </a:lnTo>
                <a:lnTo>
                  <a:pt x="262" y="22"/>
                </a:lnTo>
                <a:lnTo>
                  <a:pt x="512" y="18"/>
                </a:lnTo>
                <a:lnTo>
                  <a:pt x="644" y="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4" name="Freeform 180"/>
          <p:cNvSpPr>
            <a:spLocks/>
          </p:cNvSpPr>
          <p:nvPr/>
        </p:nvSpPr>
        <p:spPr bwMode="auto">
          <a:xfrm>
            <a:off x="5110354" y="4543679"/>
            <a:ext cx="1063625" cy="476250"/>
          </a:xfrm>
          <a:custGeom>
            <a:avLst/>
            <a:gdLst>
              <a:gd name="T0" fmla="*/ 4 w 670"/>
              <a:gd name="T1" fmla="*/ 290 h 300"/>
              <a:gd name="T2" fmla="*/ 0 w 670"/>
              <a:gd name="T3" fmla="*/ 230 h 300"/>
              <a:gd name="T4" fmla="*/ 0 w 670"/>
              <a:gd name="T5" fmla="*/ 134 h 300"/>
              <a:gd name="T6" fmla="*/ 18 w 670"/>
              <a:gd name="T7" fmla="*/ 10 h 300"/>
              <a:gd name="T8" fmla="*/ 28 w 670"/>
              <a:gd name="T9" fmla="*/ 0 h 300"/>
              <a:gd name="T10" fmla="*/ 46 w 670"/>
              <a:gd name="T11" fmla="*/ 8 h 300"/>
              <a:gd name="T12" fmla="*/ 64 w 670"/>
              <a:gd name="T13" fmla="*/ 78 h 300"/>
              <a:gd name="T14" fmla="*/ 78 w 670"/>
              <a:gd name="T15" fmla="*/ 130 h 300"/>
              <a:gd name="T16" fmla="*/ 82 w 670"/>
              <a:gd name="T17" fmla="*/ 170 h 300"/>
              <a:gd name="T18" fmla="*/ 82 w 670"/>
              <a:gd name="T19" fmla="*/ 194 h 300"/>
              <a:gd name="T20" fmla="*/ 82 w 670"/>
              <a:gd name="T21" fmla="*/ 206 h 300"/>
              <a:gd name="T22" fmla="*/ 90 w 670"/>
              <a:gd name="T23" fmla="*/ 216 h 300"/>
              <a:gd name="T24" fmla="*/ 230 w 670"/>
              <a:gd name="T25" fmla="*/ 232 h 300"/>
              <a:gd name="T26" fmla="*/ 360 w 670"/>
              <a:gd name="T27" fmla="*/ 232 h 300"/>
              <a:gd name="T28" fmla="*/ 500 w 670"/>
              <a:gd name="T29" fmla="*/ 232 h 300"/>
              <a:gd name="T30" fmla="*/ 536 w 670"/>
              <a:gd name="T31" fmla="*/ 234 h 300"/>
              <a:gd name="T32" fmla="*/ 580 w 670"/>
              <a:gd name="T33" fmla="*/ 240 h 300"/>
              <a:gd name="T34" fmla="*/ 660 w 670"/>
              <a:gd name="T35" fmla="*/ 244 h 300"/>
              <a:gd name="T36" fmla="*/ 670 w 670"/>
              <a:gd name="T37" fmla="*/ 252 h 300"/>
              <a:gd name="T38" fmla="*/ 620 w 670"/>
              <a:gd name="T39" fmla="*/ 256 h 300"/>
              <a:gd name="T40" fmla="*/ 540 w 670"/>
              <a:gd name="T41" fmla="*/ 258 h 300"/>
              <a:gd name="T42" fmla="*/ 472 w 670"/>
              <a:gd name="T43" fmla="*/ 268 h 300"/>
              <a:gd name="T44" fmla="*/ 410 w 670"/>
              <a:gd name="T45" fmla="*/ 272 h 300"/>
              <a:gd name="T46" fmla="*/ 380 w 670"/>
              <a:gd name="T47" fmla="*/ 270 h 300"/>
              <a:gd name="T48" fmla="*/ 392 w 670"/>
              <a:gd name="T49" fmla="*/ 246 h 300"/>
              <a:gd name="T50" fmla="*/ 276 w 670"/>
              <a:gd name="T51" fmla="*/ 240 h 300"/>
              <a:gd name="T52" fmla="*/ 198 w 670"/>
              <a:gd name="T53" fmla="*/ 242 h 300"/>
              <a:gd name="T54" fmla="*/ 136 w 670"/>
              <a:gd name="T55" fmla="*/ 248 h 300"/>
              <a:gd name="T56" fmla="*/ 88 w 670"/>
              <a:gd name="T57" fmla="*/ 248 h 300"/>
              <a:gd name="T58" fmla="*/ 72 w 670"/>
              <a:gd name="T59" fmla="*/ 266 h 300"/>
              <a:gd name="T60" fmla="*/ 66 w 670"/>
              <a:gd name="T61" fmla="*/ 300 h 300"/>
              <a:gd name="T62" fmla="*/ 14 w 670"/>
              <a:gd name="T63" fmla="*/ 300 h 300"/>
              <a:gd name="T64" fmla="*/ 4 w 670"/>
              <a:gd name="T65" fmla="*/ 29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70" h="300">
                <a:moveTo>
                  <a:pt x="4" y="290"/>
                </a:moveTo>
                <a:lnTo>
                  <a:pt x="0" y="230"/>
                </a:lnTo>
                <a:lnTo>
                  <a:pt x="0" y="134"/>
                </a:lnTo>
                <a:lnTo>
                  <a:pt x="18" y="10"/>
                </a:lnTo>
                <a:lnTo>
                  <a:pt x="28" y="0"/>
                </a:lnTo>
                <a:lnTo>
                  <a:pt x="46" y="8"/>
                </a:lnTo>
                <a:lnTo>
                  <a:pt x="64" y="78"/>
                </a:lnTo>
                <a:lnTo>
                  <a:pt x="78" y="130"/>
                </a:lnTo>
                <a:lnTo>
                  <a:pt x="82" y="170"/>
                </a:lnTo>
                <a:lnTo>
                  <a:pt x="82" y="194"/>
                </a:lnTo>
                <a:lnTo>
                  <a:pt x="82" y="206"/>
                </a:lnTo>
                <a:lnTo>
                  <a:pt x="90" y="216"/>
                </a:lnTo>
                <a:lnTo>
                  <a:pt x="230" y="232"/>
                </a:lnTo>
                <a:lnTo>
                  <a:pt x="360" y="232"/>
                </a:lnTo>
                <a:lnTo>
                  <a:pt x="500" y="232"/>
                </a:lnTo>
                <a:lnTo>
                  <a:pt x="536" y="234"/>
                </a:lnTo>
                <a:lnTo>
                  <a:pt x="580" y="240"/>
                </a:lnTo>
                <a:lnTo>
                  <a:pt x="660" y="244"/>
                </a:lnTo>
                <a:lnTo>
                  <a:pt x="670" y="252"/>
                </a:lnTo>
                <a:lnTo>
                  <a:pt x="620" y="256"/>
                </a:lnTo>
                <a:lnTo>
                  <a:pt x="540" y="258"/>
                </a:lnTo>
                <a:lnTo>
                  <a:pt x="472" y="268"/>
                </a:lnTo>
                <a:lnTo>
                  <a:pt x="410" y="272"/>
                </a:lnTo>
                <a:lnTo>
                  <a:pt x="380" y="270"/>
                </a:lnTo>
                <a:lnTo>
                  <a:pt x="392" y="246"/>
                </a:lnTo>
                <a:lnTo>
                  <a:pt x="276" y="240"/>
                </a:lnTo>
                <a:lnTo>
                  <a:pt x="198" y="242"/>
                </a:lnTo>
                <a:lnTo>
                  <a:pt x="136" y="248"/>
                </a:lnTo>
                <a:lnTo>
                  <a:pt x="88" y="248"/>
                </a:lnTo>
                <a:lnTo>
                  <a:pt x="72" y="266"/>
                </a:lnTo>
                <a:lnTo>
                  <a:pt x="66" y="300"/>
                </a:lnTo>
                <a:lnTo>
                  <a:pt x="14" y="300"/>
                </a:lnTo>
                <a:lnTo>
                  <a:pt x="4" y="290"/>
                </a:lnTo>
                <a:close/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3" name="Freeform 179"/>
          <p:cNvSpPr>
            <a:spLocks/>
          </p:cNvSpPr>
          <p:nvPr/>
        </p:nvSpPr>
        <p:spPr bwMode="auto">
          <a:xfrm>
            <a:off x="5231003" y="4731005"/>
            <a:ext cx="946150" cy="276225"/>
          </a:xfrm>
          <a:custGeom>
            <a:avLst/>
            <a:gdLst>
              <a:gd name="T0" fmla="*/ 0 w 596"/>
              <a:gd name="T1" fmla="*/ 0 h 174"/>
              <a:gd name="T2" fmla="*/ 10 w 596"/>
              <a:gd name="T3" fmla="*/ 58 h 174"/>
              <a:gd name="T4" fmla="*/ 4 w 596"/>
              <a:gd name="T5" fmla="*/ 80 h 174"/>
              <a:gd name="T6" fmla="*/ 22 w 596"/>
              <a:gd name="T7" fmla="*/ 98 h 174"/>
              <a:gd name="T8" fmla="*/ 190 w 596"/>
              <a:gd name="T9" fmla="*/ 114 h 174"/>
              <a:gd name="T10" fmla="*/ 248 w 596"/>
              <a:gd name="T11" fmla="*/ 114 h 174"/>
              <a:gd name="T12" fmla="*/ 420 w 596"/>
              <a:gd name="T13" fmla="*/ 112 h 174"/>
              <a:gd name="T14" fmla="*/ 476 w 596"/>
              <a:gd name="T15" fmla="*/ 120 h 174"/>
              <a:gd name="T16" fmla="*/ 574 w 596"/>
              <a:gd name="T17" fmla="*/ 124 h 174"/>
              <a:gd name="T18" fmla="*/ 596 w 596"/>
              <a:gd name="T19" fmla="*/ 126 h 174"/>
              <a:gd name="T20" fmla="*/ 584 w 596"/>
              <a:gd name="T21" fmla="*/ 138 h 174"/>
              <a:gd name="T22" fmla="*/ 526 w 596"/>
              <a:gd name="T23" fmla="*/ 140 h 174"/>
              <a:gd name="T24" fmla="*/ 474 w 596"/>
              <a:gd name="T25" fmla="*/ 140 h 174"/>
              <a:gd name="T26" fmla="*/ 446 w 596"/>
              <a:gd name="T27" fmla="*/ 144 h 174"/>
              <a:gd name="T28" fmla="*/ 388 w 596"/>
              <a:gd name="T29" fmla="*/ 156 h 174"/>
              <a:gd name="T30" fmla="*/ 334 w 596"/>
              <a:gd name="T31" fmla="*/ 156 h 174"/>
              <a:gd name="T32" fmla="*/ 292 w 596"/>
              <a:gd name="T33" fmla="*/ 162 h 174"/>
              <a:gd name="T34" fmla="*/ 242 w 596"/>
              <a:gd name="T35" fmla="*/ 164 h 174"/>
              <a:gd name="T36" fmla="*/ 128 w 596"/>
              <a:gd name="T37" fmla="*/ 168 h 174"/>
              <a:gd name="T38" fmla="*/ 62 w 596"/>
              <a:gd name="T39" fmla="*/ 174 h 174"/>
              <a:gd name="T40" fmla="*/ 10 w 596"/>
              <a:gd name="T41" fmla="*/ 17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96" h="174">
                <a:moveTo>
                  <a:pt x="0" y="0"/>
                </a:moveTo>
                <a:lnTo>
                  <a:pt x="10" y="58"/>
                </a:lnTo>
                <a:lnTo>
                  <a:pt x="4" y="80"/>
                </a:lnTo>
                <a:lnTo>
                  <a:pt x="22" y="98"/>
                </a:lnTo>
                <a:lnTo>
                  <a:pt x="190" y="114"/>
                </a:lnTo>
                <a:lnTo>
                  <a:pt x="248" y="114"/>
                </a:lnTo>
                <a:lnTo>
                  <a:pt x="420" y="112"/>
                </a:lnTo>
                <a:lnTo>
                  <a:pt x="476" y="120"/>
                </a:lnTo>
                <a:lnTo>
                  <a:pt x="574" y="124"/>
                </a:lnTo>
                <a:lnTo>
                  <a:pt x="596" y="126"/>
                </a:lnTo>
                <a:lnTo>
                  <a:pt x="584" y="138"/>
                </a:lnTo>
                <a:lnTo>
                  <a:pt x="526" y="140"/>
                </a:lnTo>
                <a:lnTo>
                  <a:pt x="474" y="140"/>
                </a:lnTo>
                <a:lnTo>
                  <a:pt x="446" y="144"/>
                </a:lnTo>
                <a:lnTo>
                  <a:pt x="388" y="156"/>
                </a:lnTo>
                <a:lnTo>
                  <a:pt x="334" y="156"/>
                </a:lnTo>
                <a:lnTo>
                  <a:pt x="292" y="162"/>
                </a:lnTo>
                <a:lnTo>
                  <a:pt x="242" y="164"/>
                </a:lnTo>
                <a:lnTo>
                  <a:pt x="128" y="168"/>
                </a:lnTo>
                <a:lnTo>
                  <a:pt x="62" y="174"/>
                </a:lnTo>
                <a:lnTo>
                  <a:pt x="10" y="17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Freeform 103"/>
          <p:cNvSpPr>
            <a:spLocks/>
          </p:cNvSpPr>
          <p:nvPr/>
        </p:nvSpPr>
        <p:spPr bwMode="auto">
          <a:xfrm>
            <a:off x="5059554" y="4540505"/>
            <a:ext cx="1793875" cy="492125"/>
          </a:xfrm>
          <a:custGeom>
            <a:avLst/>
            <a:gdLst>
              <a:gd name="T0" fmla="*/ 0 w 1130"/>
              <a:gd name="T1" fmla="*/ 310 h 310"/>
              <a:gd name="T2" fmla="*/ 20 w 1130"/>
              <a:gd name="T3" fmla="*/ 186 h 310"/>
              <a:gd name="T4" fmla="*/ 38 w 1130"/>
              <a:gd name="T5" fmla="*/ 62 h 310"/>
              <a:gd name="T6" fmla="*/ 48 w 1130"/>
              <a:gd name="T7" fmla="*/ 10 h 310"/>
              <a:gd name="T8" fmla="*/ 62 w 1130"/>
              <a:gd name="T9" fmla="*/ 2 h 310"/>
              <a:gd name="T10" fmla="*/ 78 w 1130"/>
              <a:gd name="T11" fmla="*/ 16 h 310"/>
              <a:gd name="T12" fmla="*/ 92 w 1130"/>
              <a:gd name="T13" fmla="*/ 74 h 310"/>
              <a:gd name="T14" fmla="*/ 112 w 1130"/>
              <a:gd name="T15" fmla="*/ 126 h 310"/>
              <a:gd name="T16" fmla="*/ 150 w 1130"/>
              <a:gd name="T17" fmla="*/ 172 h 310"/>
              <a:gd name="T18" fmla="*/ 228 w 1130"/>
              <a:gd name="T19" fmla="*/ 174 h 310"/>
              <a:gd name="T20" fmla="*/ 316 w 1130"/>
              <a:gd name="T21" fmla="*/ 180 h 310"/>
              <a:gd name="T22" fmla="*/ 368 w 1130"/>
              <a:gd name="T23" fmla="*/ 176 h 310"/>
              <a:gd name="T24" fmla="*/ 396 w 1130"/>
              <a:gd name="T25" fmla="*/ 176 h 310"/>
              <a:gd name="T26" fmla="*/ 426 w 1130"/>
              <a:gd name="T27" fmla="*/ 170 h 310"/>
              <a:gd name="T28" fmla="*/ 498 w 1130"/>
              <a:gd name="T29" fmla="*/ 170 h 310"/>
              <a:gd name="T30" fmla="*/ 554 w 1130"/>
              <a:gd name="T31" fmla="*/ 170 h 310"/>
              <a:gd name="T32" fmla="*/ 598 w 1130"/>
              <a:gd name="T33" fmla="*/ 166 h 310"/>
              <a:gd name="T34" fmla="*/ 694 w 1130"/>
              <a:gd name="T35" fmla="*/ 146 h 310"/>
              <a:gd name="T36" fmla="*/ 806 w 1130"/>
              <a:gd name="T37" fmla="*/ 124 h 310"/>
              <a:gd name="T38" fmla="*/ 906 w 1130"/>
              <a:gd name="T39" fmla="*/ 112 h 310"/>
              <a:gd name="T40" fmla="*/ 946 w 1130"/>
              <a:gd name="T41" fmla="*/ 110 h 310"/>
              <a:gd name="T42" fmla="*/ 1020 w 1130"/>
              <a:gd name="T43" fmla="*/ 100 h 310"/>
              <a:gd name="T44" fmla="*/ 1130 w 1130"/>
              <a:gd name="T45" fmla="*/ 8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0" h="310">
                <a:moveTo>
                  <a:pt x="0" y="310"/>
                </a:moveTo>
                <a:cubicBezTo>
                  <a:pt x="7" y="268"/>
                  <a:pt x="14" y="227"/>
                  <a:pt x="20" y="186"/>
                </a:cubicBezTo>
                <a:cubicBezTo>
                  <a:pt x="26" y="145"/>
                  <a:pt x="33" y="91"/>
                  <a:pt x="38" y="62"/>
                </a:cubicBezTo>
                <a:cubicBezTo>
                  <a:pt x="43" y="33"/>
                  <a:pt x="44" y="20"/>
                  <a:pt x="48" y="10"/>
                </a:cubicBezTo>
                <a:cubicBezTo>
                  <a:pt x="52" y="0"/>
                  <a:pt x="57" y="1"/>
                  <a:pt x="62" y="2"/>
                </a:cubicBezTo>
                <a:cubicBezTo>
                  <a:pt x="67" y="3"/>
                  <a:pt x="73" y="4"/>
                  <a:pt x="78" y="16"/>
                </a:cubicBezTo>
                <a:cubicBezTo>
                  <a:pt x="83" y="28"/>
                  <a:pt x="86" y="56"/>
                  <a:pt x="92" y="74"/>
                </a:cubicBezTo>
                <a:cubicBezTo>
                  <a:pt x="98" y="92"/>
                  <a:pt x="102" y="110"/>
                  <a:pt x="112" y="126"/>
                </a:cubicBezTo>
                <a:cubicBezTo>
                  <a:pt x="122" y="142"/>
                  <a:pt x="131" y="164"/>
                  <a:pt x="150" y="172"/>
                </a:cubicBezTo>
                <a:cubicBezTo>
                  <a:pt x="169" y="180"/>
                  <a:pt x="200" y="173"/>
                  <a:pt x="228" y="174"/>
                </a:cubicBezTo>
                <a:cubicBezTo>
                  <a:pt x="256" y="175"/>
                  <a:pt x="293" y="180"/>
                  <a:pt x="316" y="180"/>
                </a:cubicBezTo>
                <a:cubicBezTo>
                  <a:pt x="339" y="180"/>
                  <a:pt x="355" y="177"/>
                  <a:pt x="368" y="176"/>
                </a:cubicBezTo>
                <a:cubicBezTo>
                  <a:pt x="381" y="175"/>
                  <a:pt x="386" y="177"/>
                  <a:pt x="396" y="176"/>
                </a:cubicBezTo>
                <a:cubicBezTo>
                  <a:pt x="406" y="175"/>
                  <a:pt x="409" y="171"/>
                  <a:pt x="426" y="170"/>
                </a:cubicBezTo>
                <a:cubicBezTo>
                  <a:pt x="443" y="169"/>
                  <a:pt x="477" y="170"/>
                  <a:pt x="498" y="170"/>
                </a:cubicBezTo>
                <a:cubicBezTo>
                  <a:pt x="519" y="170"/>
                  <a:pt x="537" y="171"/>
                  <a:pt x="554" y="170"/>
                </a:cubicBezTo>
                <a:cubicBezTo>
                  <a:pt x="571" y="169"/>
                  <a:pt x="575" y="170"/>
                  <a:pt x="598" y="166"/>
                </a:cubicBezTo>
                <a:cubicBezTo>
                  <a:pt x="621" y="162"/>
                  <a:pt x="659" y="153"/>
                  <a:pt x="694" y="146"/>
                </a:cubicBezTo>
                <a:cubicBezTo>
                  <a:pt x="729" y="139"/>
                  <a:pt x="771" y="130"/>
                  <a:pt x="806" y="124"/>
                </a:cubicBezTo>
                <a:cubicBezTo>
                  <a:pt x="841" y="118"/>
                  <a:pt x="883" y="114"/>
                  <a:pt x="906" y="112"/>
                </a:cubicBezTo>
                <a:cubicBezTo>
                  <a:pt x="929" y="110"/>
                  <a:pt x="927" y="112"/>
                  <a:pt x="946" y="110"/>
                </a:cubicBezTo>
                <a:cubicBezTo>
                  <a:pt x="965" y="108"/>
                  <a:pt x="989" y="104"/>
                  <a:pt x="1020" y="100"/>
                </a:cubicBezTo>
                <a:cubicBezTo>
                  <a:pt x="1051" y="96"/>
                  <a:pt x="1090" y="90"/>
                  <a:pt x="1130" y="8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5" name="Freeform 181"/>
          <p:cNvSpPr>
            <a:spLocks/>
          </p:cNvSpPr>
          <p:nvPr/>
        </p:nvSpPr>
        <p:spPr bwMode="auto">
          <a:xfrm>
            <a:off x="5192903" y="4946905"/>
            <a:ext cx="527050" cy="53975"/>
          </a:xfrm>
          <a:custGeom>
            <a:avLst/>
            <a:gdLst>
              <a:gd name="T0" fmla="*/ 0 w 332"/>
              <a:gd name="T1" fmla="*/ 8 h 34"/>
              <a:gd name="T2" fmla="*/ 12 w 332"/>
              <a:gd name="T3" fmla="*/ 34 h 34"/>
              <a:gd name="T4" fmla="*/ 138 w 332"/>
              <a:gd name="T5" fmla="*/ 30 h 34"/>
              <a:gd name="T6" fmla="*/ 324 w 332"/>
              <a:gd name="T7" fmla="*/ 26 h 34"/>
              <a:gd name="T8" fmla="*/ 332 w 332"/>
              <a:gd name="T9" fmla="*/ 12 h 34"/>
              <a:gd name="T10" fmla="*/ 284 w 332"/>
              <a:gd name="T11" fmla="*/ 10 h 34"/>
              <a:gd name="T12" fmla="*/ 188 w 332"/>
              <a:gd name="T13" fmla="*/ 10 h 34"/>
              <a:gd name="T14" fmla="*/ 50 w 332"/>
              <a:gd name="T15" fmla="*/ 14 h 34"/>
              <a:gd name="T16" fmla="*/ 12 w 332"/>
              <a:gd name="T17" fmla="*/ 0 h 34"/>
              <a:gd name="T18" fmla="*/ 2 w 332"/>
              <a:gd name="T19" fmla="*/ 2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2" h="34">
                <a:moveTo>
                  <a:pt x="0" y="8"/>
                </a:moveTo>
                <a:lnTo>
                  <a:pt x="12" y="34"/>
                </a:lnTo>
                <a:lnTo>
                  <a:pt x="138" y="30"/>
                </a:lnTo>
                <a:lnTo>
                  <a:pt x="324" y="26"/>
                </a:lnTo>
                <a:lnTo>
                  <a:pt x="332" y="12"/>
                </a:lnTo>
                <a:lnTo>
                  <a:pt x="284" y="10"/>
                </a:lnTo>
                <a:lnTo>
                  <a:pt x="188" y="10"/>
                </a:lnTo>
                <a:lnTo>
                  <a:pt x="50" y="14"/>
                </a:lnTo>
                <a:lnTo>
                  <a:pt x="12" y="0"/>
                </a:lnTo>
                <a:lnTo>
                  <a:pt x="2" y="20"/>
                </a:lnTo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2" name="Freeform 178"/>
          <p:cNvSpPr>
            <a:spLocks/>
          </p:cNvSpPr>
          <p:nvPr/>
        </p:nvSpPr>
        <p:spPr bwMode="auto">
          <a:xfrm>
            <a:off x="5234179" y="4931030"/>
            <a:ext cx="523875" cy="41275"/>
          </a:xfrm>
          <a:custGeom>
            <a:avLst/>
            <a:gdLst>
              <a:gd name="T0" fmla="*/ 164 w 330"/>
              <a:gd name="T1" fmla="*/ 0 h 26"/>
              <a:gd name="T2" fmla="*/ 82 w 330"/>
              <a:gd name="T3" fmla="*/ 8 h 26"/>
              <a:gd name="T4" fmla="*/ 22 w 330"/>
              <a:gd name="T5" fmla="*/ 10 h 26"/>
              <a:gd name="T6" fmla="*/ 0 w 330"/>
              <a:gd name="T7" fmla="*/ 18 h 26"/>
              <a:gd name="T8" fmla="*/ 18 w 330"/>
              <a:gd name="T9" fmla="*/ 26 h 26"/>
              <a:gd name="T10" fmla="*/ 82 w 330"/>
              <a:gd name="T11" fmla="*/ 22 h 26"/>
              <a:gd name="T12" fmla="*/ 138 w 330"/>
              <a:gd name="T13" fmla="*/ 18 h 26"/>
              <a:gd name="T14" fmla="*/ 246 w 330"/>
              <a:gd name="T15" fmla="*/ 22 h 26"/>
              <a:gd name="T16" fmla="*/ 302 w 330"/>
              <a:gd name="T17" fmla="*/ 14 h 26"/>
              <a:gd name="T18" fmla="*/ 330 w 330"/>
              <a:gd name="T19" fmla="*/ 6 h 26"/>
              <a:gd name="T20" fmla="*/ 298 w 330"/>
              <a:gd name="T21" fmla="*/ 2 h 26"/>
              <a:gd name="T22" fmla="*/ 238 w 330"/>
              <a:gd name="T23" fmla="*/ 4 h 26"/>
              <a:gd name="T24" fmla="*/ 164 w 330"/>
              <a:gd name="T2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0" h="26">
                <a:moveTo>
                  <a:pt x="164" y="0"/>
                </a:moveTo>
                <a:lnTo>
                  <a:pt x="82" y="8"/>
                </a:lnTo>
                <a:lnTo>
                  <a:pt x="22" y="10"/>
                </a:lnTo>
                <a:lnTo>
                  <a:pt x="0" y="18"/>
                </a:lnTo>
                <a:lnTo>
                  <a:pt x="18" y="26"/>
                </a:lnTo>
                <a:lnTo>
                  <a:pt x="82" y="22"/>
                </a:lnTo>
                <a:lnTo>
                  <a:pt x="138" y="18"/>
                </a:lnTo>
                <a:lnTo>
                  <a:pt x="246" y="22"/>
                </a:lnTo>
                <a:lnTo>
                  <a:pt x="302" y="14"/>
                </a:lnTo>
                <a:lnTo>
                  <a:pt x="330" y="6"/>
                </a:lnTo>
                <a:lnTo>
                  <a:pt x="298" y="2"/>
                </a:lnTo>
                <a:lnTo>
                  <a:pt x="238" y="4"/>
                </a:lnTo>
                <a:lnTo>
                  <a:pt x="164" y="0"/>
                </a:lnTo>
                <a:close/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2" name="Freeform 168"/>
          <p:cNvSpPr>
            <a:spLocks/>
          </p:cNvSpPr>
          <p:nvPr/>
        </p:nvSpPr>
        <p:spPr bwMode="auto">
          <a:xfrm>
            <a:off x="5107179" y="5004055"/>
            <a:ext cx="187325" cy="79375"/>
          </a:xfrm>
          <a:custGeom>
            <a:avLst/>
            <a:gdLst>
              <a:gd name="T0" fmla="*/ 4 w 118"/>
              <a:gd name="T1" fmla="*/ 0 h 50"/>
              <a:gd name="T2" fmla="*/ 72 w 118"/>
              <a:gd name="T3" fmla="*/ 0 h 50"/>
              <a:gd name="T4" fmla="*/ 90 w 118"/>
              <a:gd name="T5" fmla="*/ 2 h 50"/>
              <a:gd name="T6" fmla="*/ 90 w 118"/>
              <a:gd name="T7" fmla="*/ 18 h 50"/>
              <a:gd name="T8" fmla="*/ 118 w 118"/>
              <a:gd name="T9" fmla="*/ 32 h 50"/>
              <a:gd name="T10" fmla="*/ 88 w 118"/>
              <a:gd name="T11" fmla="*/ 44 h 50"/>
              <a:gd name="T12" fmla="*/ 0 w 118"/>
              <a:gd name="T13" fmla="*/ 50 h 50"/>
              <a:gd name="T14" fmla="*/ 0 w 118"/>
              <a:gd name="T15" fmla="*/ 22 h 50"/>
              <a:gd name="T16" fmla="*/ 4 w 118"/>
              <a:gd name="T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" h="50">
                <a:moveTo>
                  <a:pt x="4" y="0"/>
                </a:moveTo>
                <a:lnTo>
                  <a:pt x="72" y="0"/>
                </a:lnTo>
                <a:lnTo>
                  <a:pt x="90" y="2"/>
                </a:lnTo>
                <a:lnTo>
                  <a:pt x="90" y="18"/>
                </a:lnTo>
                <a:lnTo>
                  <a:pt x="118" y="32"/>
                </a:lnTo>
                <a:lnTo>
                  <a:pt x="88" y="44"/>
                </a:lnTo>
                <a:lnTo>
                  <a:pt x="0" y="50"/>
                </a:lnTo>
                <a:lnTo>
                  <a:pt x="0" y="22"/>
                </a:lnTo>
                <a:lnTo>
                  <a:pt x="4" y="0"/>
                </a:lnTo>
                <a:close/>
              </a:path>
            </a:pathLst>
          </a:custGeom>
          <a:solidFill>
            <a:srgbClr val="FF6600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6" name="Freeform 182"/>
          <p:cNvSpPr>
            <a:spLocks/>
          </p:cNvSpPr>
          <p:nvPr/>
        </p:nvSpPr>
        <p:spPr bwMode="auto">
          <a:xfrm>
            <a:off x="5100829" y="4778630"/>
            <a:ext cx="15875" cy="219075"/>
          </a:xfrm>
          <a:custGeom>
            <a:avLst/>
            <a:gdLst>
              <a:gd name="T0" fmla="*/ 10 w 10"/>
              <a:gd name="T1" fmla="*/ 138 h 138"/>
              <a:gd name="T2" fmla="*/ 6 w 10"/>
              <a:gd name="T3" fmla="*/ 96 h 138"/>
              <a:gd name="T4" fmla="*/ 0 w 10"/>
              <a:gd name="T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138">
                <a:moveTo>
                  <a:pt x="10" y="138"/>
                </a:moveTo>
                <a:lnTo>
                  <a:pt x="6" y="96"/>
                </a:lnTo>
                <a:lnTo>
                  <a:pt x="0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11" name="Line 187"/>
          <p:cNvSpPr>
            <a:spLocks noChangeShapeType="1"/>
          </p:cNvSpPr>
          <p:nvPr/>
        </p:nvSpPr>
        <p:spPr bwMode="auto">
          <a:xfrm>
            <a:off x="5151628" y="4451604"/>
            <a:ext cx="0" cy="13335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9" name="Rectangle 185"/>
          <p:cNvSpPr>
            <a:spLocks noChangeArrowheads="1"/>
          </p:cNvSpPr>
          <p:nvPr/>
        </p:nvSpPr>
        <p:spPr bwMode="auto">
          <a:xfrm>
            <a:off x="4796028" y="3854704"/>
            <a:ext cx="43561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07" name="Text Box 183"/>
          <p:cNvSpPr txBox="1">
            <a:spLocks noChangeArrowheads="1"/>
          </p:cNvSpPr>
          <p:nvPr/>
        </p:nvSpPr>
        <p:spPr bwMode="auto">
          <a:xfrm>
            <a:off x="4862703" y="3803904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W</a:t>
            </a:r>
          </a:p>
        </p:txBody>
      </p:sp>
      <p:sp>
        <p:nvSpPr>
          <p:cNvPr id="52410" name="Text Box 186"/>
          <p:cNvSpPr txBox="1">
            <a:spLocks noChangeArrowheads="1"/>
          </p:cNvSpPr>
          <p:nvPr/>
        </p:nvSpPr>
        <p:spPr bwMode="auto">
          <a:xfrm>
            <a:off x="8744142" y="3829304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/>
              <a:t>E</a:t>
            </a:r>
          </a:p>
        </p:txBody>
      </p:sp>
      <p:grpSp>
        <p:nvGrpSpPr>
          <p:cNvPr id="52412" name="Group 188"/>
          <p:cNvGrpSpPr>
            <a:grpSpLocks/>
          </p:cNvGrpSpPr>
          <p:nvPr/>
        </p:nvGrpSpPr>
        <p:grpSpPr bwMode="auto">
          <a:xfrm>
            <a:off x="5032566" y="4078542"/>
            <a:ext cx="252412" cy="209550"/>
            <a:chOff x="1422" y="666"/>
            <a:chExt cx="159" cy="132"/>
          </a:xfrm>
        </p:grpSpPr>
        <p:sp>
          <p:nvSpPr>
            <p:cNvPr id="52413" name="Oval 189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14" name="Line 190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15" name="Line 191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16" name="Line 192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17" name="Line 193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4797617" y="3842004"/>
            <a:ext cx="4365625" cy="28511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18" name="Line 194"/>
          <p:cNvSpPr>
            <a:spLocks noChangeShapeType="1"/>
          </p:cNvSpPr>
          <p:nvPr/>
        </p:nvSpPr>
        <p:spPr bwMode="auto">
          <a:xfrm>
            <a:off x="5304028" y="4457954"/>
            <a:ext cx="0" cy="11557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19" name="Group 195"/>
          <p:cNvGrpSpPr>
            <a:grpSpLocks/>
          </p:cNvGrpSpPr>
          <p:nvPr/>
        </p:nvGrpSpPr>
        <p:grpSpPr bwMode="auto">
          <a:xfrm>
            <a:off x="5181791" y="4196017"/>
            <a:ext cx="252412" cy="209550"/>
            <a:chOff x="1422" y="666"/>
            <a:chExt cx="159" cy="132"/>
          </a:xfrm>
        </p:grpSpPr>
        <p:sp>
          <p:nvSpPr>
            <p:cNvPr id="52420" name="Oval 196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1" name="Line 197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22" name="Line 198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23" name="Line 199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24" name="Line 200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25" name="Line 201"/>
          <p:cNvSpPr>
            <a:spLocks noChangeShapeType="1"/>
          </p:cNvSpPr>
          <p:nvPr/>
        </p:nvSpPr>
        <p:spPr bwMode="auto">
          <a:xfrm>
            <a:off x="5999353" y="4467479"/>
            <a:ext cx="0" cy="9271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26" name="Group 202"/>
          <p:cNvGrpSpPr>
            <a:grpSpLocks/>
          </p:cNvGrpSpPr>
          <p:nvPr/>
        </p:nvGrpSpPr>
        <p:grpSpPr bwMode="auto">
          <a:xfrm>
            <a:off x="5880291" y="4202367"/>
            <a:ext cx="252412" cy="209550"/>
            <a:chOff x="1422" y="666"/>
            <a:chExt cx="159" cy="132"/>
          </a:xfrm>
        </p:grpSpPr>
        <p:sp>
          <p:nvSpPr>
            <p:cNvPr id="52427" name="Oval 203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28" name="Line 204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29" name="Line 205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0" name="Line 206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1" name="Line 207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32" name="Line 208"/>
          <p:cNvSpPr>
            <a:spLocks noChangeShapeType="1"/>
          </p:cNvSpPr>
          <p:nvPr/>
        </p:nvSpPr>
        <p:spPr bwMode="auto">
          <a:xfrm>
            <a:off x="6847078" y="4464305"/>
            <a:ext cx="0" cy="2003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33" name="Group 209"/>
          <p:cNvGrpSpPr>
            <a:grpSpLocks/>
          </p:cNvGrpSpPr>
          <p:nvPr/>
        </p:nvGrpSpPr>
        <p:grpSpPr bwMode="auto">
          <a:xfrm>
            <a:off x="6724841" y="4196017"/>
            <a:ext cx="252412" cy="209550"/>
            <a:chOff x="1422" y="666"/>
            <a:chExt cx="159" cy="132"/>
          </a:xfrm>
        </p:grpSpPr>
        <p:sp>
          <p:nvSpPr>
            <p:cNvPr id="52434" name="Oval 210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35" name="Line 211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6" name="Line 212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7" name="Line 213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8" name="Line 214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39" name="Line 215"/>
          <p:cNvSpPr>
            <a:spLocks noChangeShapeType="1"/>
          </p:cNvSpPr>
          <p:nvPr/>
        </p:nvSpPr>
        <p:spPr bwMode="auto">
          <a:xfrm>
            <a:off x="7682103" y="4470655"/>
            <a:ext cx="0" cy="12223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40" name="Group 216"/>
          <p:cNvGrpSpPr>
            <a:grpSpLocks/>
          </p:cNvGrpSpPr>
          <p:nvPr/>
        </p:nvGrpSpPr>
        <p:grpSpPr bwMode="auto">
          <a:xfrm>
            <a:off x="7550341" y="4192842"/>
            <a:ext cx="252412" cy="209550"/>
            <a:chOff x="1422" y="666"/>
            <a:chExt cx="159" cy="132"/>
          </a:xfrm>
        </p:grpSpPr>
        <p:sp>
          <p:nvSpPr>
            <p:cNvPr id="52441" name="Oval 217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2" name="Line 218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43" name="Line 219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44" name="Line 220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45" name="Line 221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46" name="Line 222"/>
          <p:cNvSpPr>
            <a:spLocks noChangeShapeType="1"/>
          </p:cNvSpPr>
          <p:nvPr/>
        </p:nvSpPr>
        <p:spPr bwMode="auto">
          <a:xfrm>
            <a:off x="7853553" y="4457954"/>
            <a:ext cx="0" cy="19367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47" name="Group 223"/>
          <p:cNvGrpSpPr>
            <a:grpSpLocks/>
          </p:cNvGrpSpPr>
          <p:nvPr/>
        </p:nvGrpSpPr>
        <p:grpSpPr bwMode="auto">
          <a:xfrm>
            <a:off x="7721791" y="4056317"/>
            <a:ext cx="252412" cy="209550"/>
            <a:chOff x="1422" y="666"/>
            <a:chExt cx="159" cy="132"/>
          </a:xfrm>
        </p:grpSpPr>
        <p:sp>
          <p:nvSpPr>
            <p:cNvPr id="52448" name="Oval 224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49" name="Line 225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0" name="Line 226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1" name="Line 227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2" name="Line 228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53" name="Line 229"/>
          <p:cNvSpPr>
            <a:spLocks noChangeShapeType="1"/>
          </p:cNvSpPr>
          <p:nvPr/>
        </p:nvSpPr>
        <p:spPr bwMode="auto">
          <a:xfrm>
            <a:off x="8005953" y="4464304"/>
            <a:ext cx="0" cy="939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54" name="Group 230"/>
          <p:cNvGrpSpPr>
            <a:grpSpLocks/>
          </p:cNvGrpSpPr>
          <p:nvPr/>
        </p:nvGrpSpPr>
        <p:grpSpPr bwMode="auto">
          <a:xfrm>
            <a:off x="7883716" y="4192842"/>
            <a:ext cx="252412" cy="209550"/>
            <a:chOff x="1422" y="666"/>
            <a:chExt cx="159" cy="132"/>
          </a:xfrm>
        </p:grpSpPr>
        <p:sp>
          <p:nvSpPr>
            <p:cNvPr id="52455" name="Oval 231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6" name="Line 232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7" name="Line 233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8" name="Line 234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9" name="Line 235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60" name="Line 236"/>
          <p:cNvSpPr>
            <a:spLocks noChangeShapeType="1"/>
          </p:cNvSpPr>
          <p:nvPr/>
        </p:nvSpPr>
        <p:spPr bwMode="auto">
          <a:xfrm>
            <a:off x="8380603" y="4451605"/>
            <a:ext cx="0" cy="8921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61" name="Group 237"/>
          <p:cNvGrpSpPr>
            <a:grpSpLocks/>
          </p:cNvGrpSpPr>
          <p:nvPr/>
        </p:nvGrpSpPr>
        <p:grpSpPr bwMode="auto">
          <a:xfrm>
            <a:off x="8248841" y="4186492"/>
            <a:ext cx="252412" cy="209550"/>
            <a:chOff x="1422" y="666"/>
            <a:chExt cx="159" cy="132"/>
          </a:xfrm>
        </p:grpSpPr>
        <p:sp>
          <p:nvSpPr>
            <p:cNvPr id="52462" name="Oval 238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3" name="Line 239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4" name="Line 240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5" name="Line 241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6" name="Line 242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67" name="Line 243"/>
          <p:cNvSpPr>
            <a:spLocks noChangeShapeType="1"/>
          </p:cNvSpPr>
          <p:nvPr/>
        </p:nvSpPr>
        <p:spPr bwMode="auto">
          <a:xfrm>
            <a:off x="8526653" y="4464305"/>
            <a:ext cx="0" cy="16859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468" name="Group 244"/>
          <p:cNvGrpSpPr>
            <a:grpSpLocks/>
          </p:cNvGrpSpPr>
          <p:nvPr/>
        </p:nvGrpSpPr>
        <p:grpSpPr bwMode="auto">
          <a:xfrm>
            <a:off x="8398066" y="4053142"/>
            <a:ext cx="252412" cy="209550"/>
            <a:chOff x="1422" y="666"/>
            <a:chExt cx="159" cy="132"/>
          </a:xfrm>
        </p:grpSpPr>
        <p:sp>
          <p:nvSpPr>
            <p:cNvPr id="52469" name="Oval 245"/>
            <p:cNvSpPr>
              <a:spLocks noChangeArrowheads="1"/>
            </p:cNvSpPr>
            <p:nvPr/>
          </p:nvSpPr>
          <p:spPr bwMode="auto">
            <a:xfrm>
              <a:off x="1472" y="704"/>
              <a:ext cx="56" cy="5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0" name="Line 246"/>
            <p:cNvSpPr>
              <a:spLocks noChangeShapeType="1"/>
            </p:cNvSpPr>
            <p:nvPr/>
          </p:nvSpPr>
          <p:spPr bwMode="auto">
            <a:xfrm>
              <a:off x="1500" y="666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1" name="Line 247"/>
            <p:cNvSpPr>
              <a:spLocks noChangeShapeType="1"/>
            </p:cNvSpPr>
            <p:nvPr/>
          </p:nvSpPr>
          <p:spPr bwMode="auto">
            <a:xfrm>
              <a:off x="1500" y="762"/>
              <a:ext cx="0" cy="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2" name="Line 248"/>
            <p:cNvSpPr>
              <a:spLocks noChangeShapeType="1"/>
            </p:cNvSpPr>
            <p:nvPr/>
          </p:nvSpPr>
          <p:spPr bwMode="auto">
            <a:xfrm>
              <a:off x="1524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3" name="Line 249"/>
            <p:cNvSpPr>
              <a:spLocks noChangeShapeType="1"/>
            </p:cNvSpPr>
            <p:nvPr/>
          </p:nvSpPr>
          <p:spPr bwMode="auto">
            <a:xfrm>
              <a:off x="1422" y="729"/>
              <a:ext cx="57" cy="3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474" name="Text Box 250"/>
          <p:cNvSpPr txBox="1">
            <a:spLocks noChangeArrowheads="1"/>
          </p:cNvSpPr>
          <p:nvPr/>
        </p:nvSpPr>
        <p:spPr bwMode="auto">
          <a:xfrm>
            <a:off x="7695177" y="778130"/>
            <a:ext cx="750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Area</a:t>
            </a:r>
          </a:p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shown</a:t>
            </a:r>
          </a:p>
        </p:txBody>
      </p:sp>
      <p:sp>
        <p:nvSpPr>
          <p:cNvPr id="52475" name="Line 251"/>
          <p:cNvSpPr>
            <a:spLocks noChangeShapeType="1"/>
          </p:cNvSpPr>
          <p:nvPr/>
        </p:nvSpPr>
        <p:spPr bwMode="auto">
          <a:xfrm flipH="1">
            <a:off x="7590028" y="1327404"/>
            <a:ext cx="190500" cy="660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76" name="Text Box 252"/>
          <p:cNvSpPr txBox="1">
            <a:spLocks noChangeArrowheads="1"/>
          </p:cNvSpPr>
          <p:nvPr/>
        </p:nvSpPr>
        <p:spPr bwMode="auto">
          <a:xfrm>
            <a:off x="5699317" y="6716968"/>
            <a:ext cx="31710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(modified from Purdy, 1963 &amp; Beach and Ginsburg, 1980)</a:t>
            </a:r>
          </a:p>
        </p:txBody>
      </p:sp>
      <p:sp>
        <p:nvSpPr>
          <p:cNvPr id="52477" name="Text Box 253"/>
          <p:cNvSpPr txBox="1">
            <a:spLocks noChangeArrowheads="1"/>
          </p:cNvSpPr>
          <p:nvPr/>
        </p:nvSpPr>
        <p:spPr bwMode="auto">
          <a:xfrm>
            <a:off x="7642416" y="303468"/>
            <a:ext cx="11753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(photo from NASA)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E5BCD-FCE5-4E0D-B2B4-7C36DF8313D0}"/>
              </a:ext>
            </a:extLst>
          </p:cNvPr>
          <p:cNvSpPr txBox="1"/>
          <p:nvPr/>
        </p:nvSpPr>
        <p:spPr>
          <a:xfrm>
            <a:off x="9216842" y="1095917"/>
            <a:ext cx="2875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Reefs (orange) and ooid </a:t>
            </a:r>
            <a:r>
              <a:rPr lang="en-US" sz="1400" dirty="0" err="1"/>
              <a:t>grainstones</a:t>
            </a:r>
            <a:r>
              <a:rPr lang="en-US" sz="1400" dirty="0"/>
              <a:t> (pink) occur on both sides of the platform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EB64A7FE-6F01-49B6-8139-B3B8BFF975D8}"/>
              </a:ext>
            </a:extLst>
          </p:cNvPr>
          <p:cNvSpPr/>
          <p:nvPr/>
        </p:nvSpPr>
        <p:spPr>
          <a:xfrm rot="21126993">
            <a:off x="4110228" y="2543429"/>
            <a:ext cx="284052" cy="2115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ext Box 85">
            <a:extLst>
              <a:ext uri="{FF2B5EF4-FFF2-40B4-BE49-F238E27FC236}">
                <a16:creationId xmlns:a16="http://schemas.microsoft.com/office/drawing/2014/main" id="{C920D844-A129-4BC1-BAA8-5920AB820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13" y="2193736"/>
            <a:ext cx="6735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/>
              <a:t>winds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EB85F-CDB5-4F57-ABD0-11855918F058}"/>
              </a:ext>
            </a:extLst>
          </p:cNvPr>
          <p:cNvSpPr txBox="1"/>
          <p:nvPr/>
        </p:nvSpPr>
        <p:spPr>
          <a:xfrm>
            <a:off x="9216842" y="223874"/>
            <a:ext cx="234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of facies distribution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1A71CEB9-3923-4194-B1A9-23E5B0639C3E}"/>
              </a:ext>
            </a:extLst>
          </p:cNvPr>
          <p:cNvSpPr txBox="1"/>
          <p:nvPr/>
        </p:nvSpPr>
        <p:spPr>
          <a:xfrm>
            <a:off x="9216842" y="2047097"/>
            <a:ext cx="2875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Note abundance of high-energy ooid </a:t>
            </a:r>
            <a:r>
              <a:rPr lang="en-US" sz="1400" dirty="0" err="1"/>
              <a:t>grainstones</a:t>
            </a:r>
            <a:r>
              <a:rPr lang="en-US" sz="1400" dirty="0"/>
              <a:t> on the windward side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40848236-5030-48EC-8126-C1A882106BC1}"/>
              </a:ext>
            </a:extLst>
          </p:cNvPr>
          <p:cNvSpPr txBox="1"/>
          <p:nvPr/>
        </p:nvSpPr>
        <p:spPr>
          <a:xfrm>
            <a:off x="9239059" y="2972054"/>
            <a:ext cx="2875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Note complex interlayering of facies in vertical space</a:t>
            </a:r>
          </a:p>
        </p:txBody>
      </p:sp>
    </p:spTree>
    <p:extLst>
      <p:ext uri="{BB962C8B-B14F-4D97-AF65-F5344CB8AC3E}">
        <p14:creationId xmlns:p14="http://schemas.microsoft.com/office/powerpoint/2010/main" val="1660067862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21" name="Rectangle 2197"/>
          <p:cNvSpPr>
            <a:spLocks noChangeArrowheads="1"/>
          </p:cNvSpPr>
          <p:nvPr/>
        </p:nvSpPr>
        <p:spPr bwMode="auto">
          <a:xfrm>
            <a:off x="5397500" y="1993900"/>
            <a:ext cx="5270500" cy="469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419" name="Rectangle 2195"/>
          <p:cNvSpPr>
            <a:spLocks noChangeArrowheads="1"/>
          </p:cNvSpPr>
          <p:nvPr/>
        </p:nvSpPr>
        <p:spPr bwMode="auto">
          <a:xfrm>
            <a:off x="1803400" y="50800"/>
            <a:ext cx="3454400" cy="665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grpSp>
        <p:nvGrpSpPr>
          <p:cNvPr id="54417" name="Group 2193"/>
          <p:cNvGrpSpPr>
            <a:grpSpLocks/>
          </p:cNvGrpSpPr>
          <p:nvPr/>
        </p:nvGrpSpPr>
        <p:grpSpPr bwMode="auto">
          <a:xfrm>
            <a:off x="5661025" y="3009900"/>
            <a:ext cx="3265488" cy="3594100"/>
            <a:chOff x="1622" y="1944"/>
            <a:chExt cx="2206" cy="2264"/>
          </a:xfrm>
        </p:grpSpPr>
        <p:sp>
          <p:nvSpPr>
            <p:cNvPr id="54274" name="Rectangle 2050"/>
            <p:cNvSpPr>
              <a:spLocks noChangeArrowheads="1"/>
            </p:cNvSpPr>
            <p:nvPr/>
          </p:nvSpPr>
          <p:spPr bwMode="auto">
            <a:xfrm>
              <a:off x="1626" y="1944"/>
              <a:ext cx="2196" cy="225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4" name="Rectangle 2060"/>
            <p:cNvSpPr>
              <a:spLocks noChangeArrowheads="1"/>
            </p:cNvSpPr>
            <p:nvPr/>
          </p:nvSpPr>
          <p:spPr bwMode="auto">
            <a:xfrm>
              <a:off x="1742" y="3856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5" name="Rectangle 2061"/>
            <p:cNvSpPr>
              <a:spLocks noChangeArrowheads="1"/>
            </p:cNvSpPr>
            <p:nvPr/>
          </p:nvSpPr>
          <p:spPr bwMode="auto">
            <a:xfrm>
              <a:off x="1852" y="3972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6" name="Rectangle 2062"/>
            <p:cNvSpPr>
              <a:spLocks noChangeArrowheads="1"/>
            </p:cNvSpPr>
            <p:nvPr/>
          </p:nvSpPr>
          <p:spPr bwMode="auto">
            <a:xfrm>
              <a:off x="1738" y="306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7" name="Rectangle 2063"/>
            <p:cNvSpPr>
              <a:spLocks noChangeArrowheads="1"/>
            </p:cNvSpPr>
            <p:nvPr/>
          </p:nvSpPr>
          <p:spPr bwMode="auto">
            <a:xfrm>
              <a:off x="1852" y="3180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Rectangle 2064"/>
            <p:cNvSpPr>
              <a:spLocks noChangeArrowheads="1"/>
            </p:cNvSpPr>
            <p:nvPr/>
          </p:nvSpPr>
          <p:spPr bwMode="auto">
            <a:xfrm>
              <a:off x="1964" y="329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9" name="Rectangle 2065"/>
            <p:cNvSpPr>
              <a:spLocks noChangeArrowheads="1"/>
            </p:cNvSpPr>
            <p:nvPr/>
          </p:nvSpPr>
          <p:spPr bwMode="auto">
            <a:xfrm>
              <a:off x="1626" y="329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0" name="Rectangle 2066"/>
            <p:cNvSpPr>
              <a:spLocks noChangeArrowheads="1"/>
            </p:cNvSpPr>
            <p:nvPr/>
          </p:nvSpPr>
          <p:spPr bwMode="auto">
            <a:xfrm>
              <a:off x="1852" y="3414"/>
              <a:ext cx="116" cy="22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Rectangle 2067"/>
            <p:cNvSpPr>
              <a:spLocks noChangeArrowheads="1"/>
            </p:cNvSpPr>
            <p:nvPr/>
          </p:nvSpPr>
          <p:spPr bwMode="auto">
            <a:xfrm>
              <a:off x="1740" y="362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2" name="Rectangle 2068"/>
            <p:cNvSpPr>
              <a:spLocks noChangeArrowheads="1"/>
            </p:cNvSpPr>
            <p:nvPr/>
          </p:nvSpPr>
          <p:spPr bwMode="auto">
            <a:xfrm>
              <a:off x="1622" y="373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Rectangle 2069"/>
            <p:cNvSpPr>
              <a:spLocks noChangeArrowheads="1"/>
            </p:cNvSpPr>
            <p:nvPr/>
          </p:nvSpPr>
          <p:spPr bwMode="auto">
            <a:xfrm>
              <a:off x="2280" y="2522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Rectangle 2070"/>
            <p:cNvSpPr>
              <a:spLocks noChangeArrowheads="1"/>
            </p:cNvSpPr>
            <p:nvPr/>
          </p:nvSpPr>
          <p:spPr bwMode="auto">
            <a:xfrm>
              <a:off x="2398" y="1958"/>
              <a:ext cx="116" cy="1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Rectangle 2071"/>
            <p:cNvSpPr>
              <a:spLocks noChangeArrowheads="1"/>
            </p:cNvSpPr>
            <p:nvPr/>
          </p:nvSpPr>
          <p:spPr bwMode="auto">
            <a:xfrm>
              <a:off x="2185" y="1955"/>
              <a:ext cx="94" cy="10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6" name="Rectangle 2072"/>
            <p:cNvSpPr>
              <a:spLocks noChangeArrowheads="1"/>
            </p:cNvSpPr>
            <p:nvPr/>
          </p:nvSpPr>
          <p:spPr bwMode="auto">
            <a:xfrm>
              <a:off x="2394" y="2064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7" name="Rectangle 2073"/>
            <p:cNvSpPr>
              <a:spLocks noChangeArrowheads="1"/>
            </p:cNvSpPr>
            <p:nvPr/>
          </p:nvSpPr>
          <p:spPr bwMode="auto">
            <a:xfrm>
              <a:off x="2282" y="2066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8" name="Rectangle 2074"/>
            <p:cNvSpPr>
              <a:spLocks noChangeArrowheads="1"/>
            </p:cNvSpPr>
            <p:nvPr/>
          </p:nvSpPr>
          <p:spPr bwMode="auto">
            <a:xfrm>
              <a:off x="2078" y="2184"/>
              <a:ext cx="320" cy="3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9" name="Rectangle 2075"/>
            <p:cNvSpPr>
              <a:spLocks noChangeArrowheads="1"/>
            </p:cNvSpPr>
            <p:nvPr/>
          </p:nvSpPr>
          <p:spPr bwMode="auto">
            <a:xfrm>
              <a:off x="2174" y="2640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0" name="Rectangle 2076"/>
            <p:cNvSpPr>
              <a:spLocks noChangeArrowheads="1"/>
            </p:cNvSpPr>
            <p:nvPr/>
          </p:nvSpPr>
          <p:spPr bwMode="auto">
            <a:xfrm>
              <a:off x="2076" y="2748"/>
              <a:ext cx="210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1" name="Rectangle 2077"/>
            <p:cNvSpPr>
              <a:spLocks noChangeArrowheads="1"/>
            </p:cNvSpPr>
            <p:nvPr/>
          </p:nvSpPr>
          <p:spPr bwMode="auto">
            <a:xfrm>
              <a:off x="2934" y="1960"/>
              <a:ext cx="116" cy="10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2" name="Rectangle 2078"/>
            <p:cNvSpPr>
              <a:spLocks noChangeArrowheads="1"/>
            </p:cNvSpPr>
            <p:nvPr/>
          </p:nvSpPr>
          <p:spPr bwMode="auto">
            <a:xfrm>
              <a:off x="3046" y="206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3" name="Rectangle 2079"/>
            <p:cNvSpPr>
              <a:spLocks noChangeArrowheads="1"/>
            </p:cNvSpPr>
            <p:nvPr/>
          </p:nvSpPr>
          <p:spPr bwMode="auto">
            <a:xfrm>
              <a:off x="2278" y="2854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4" name="Rectangle 2080"/>
            <p:cNvSpPr>
              <a:spLocks noChangeArrowheads="1"/>
            </p:cNvSpPr>
            <p:nvPr/>
          </p:nvSpPr>
          <p:spPr bwMode="auto">
            <a:xfrm>
              <a:off x="2506" y="285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5" name="Rectangle 2081"/>
            <p:cNvSpPr>
              <a:spLocks noChangeArrowheads="1"/>
            </p:cNvSpPr>
            <p:nvPr/>
          </p:nvSpPr>
          <p:spPr bwMode="auto">
            <a:xfrm>
              <a:off x="2938" y="263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6" name="Rectangle 2082"/>
            <p:cNvSpPr>
              <a:spLocks noChangeArrowheads="1"/>
            </p:cNvSpPr>
            <p:nvPr/>
          </p:nvSpPr>
          <p:spPr bwMode="auto">
            <a:xfrm>
              <a:off x="2828" y="285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7" name="Rectangle 2083"/>
            <p:cNvSpPr>
              <a:spLocks noChangeArrowheads="1"/>
            </p:cNvSpPr>
            <p:nvPr/>
          </p:nvSpPr>
          <p:spPr bwMode="auto">
            <a:xfrm>
              <a:off x="3154" y="274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8" name="Rectangle 2084"/>
            <p:cNvSpPr>
              <a:spLocks noChangeArrowheads="1"/>
            </p:cNvSpPr>
            <p:nvPr/>
          </p:nvSpPr>
          <p:spPr bwMode="auto">
            <a:xfrm>
              <a:off x="2396" y="3070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9" name="Rectangle 2085"/>
            <p:cNvSpPr>
              <a:spLocks noChangeArrowheads="1"/>
            </p:cNvSpPr>
            <p:nvPr/>
          </p:nvSpPr>
          <p:spPr bwMode="auto">
            <a:xfrm>
              <a:off x="2278" y="317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0" name="Rectangle 2086"/>
            <p:cNvSpPr>
              <a:spLocks noChangeArrowheads="1"/>
            </p:cNvSpPr>
            <p:nvPr/>
          </p:nvSpPr>
          <p:spPr bwMode="auto">
            <a:xfrm>
              <a:off x="2170" y="3300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1" name="Rectangle 2087"/>
            <p:cNvSpPr>
              <a:spLocks noChangeArrowheads="1"/>
            </p:cNvSpPr>
            <p:nvPr/>
          </p:nvSpPr>
          <p:spPr bwMode="auto">
            <a:xfrm>
              <a:off x="2826" y="3186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2" name="Rectangle 2088"/>
            <p:cNvSpPr>
              <a:spLocks noChangeArrowheads="1"/>
            </p:cNvSpPr>
            <p:nvPr/>
          </p:nvSpPr>
          <p:spPr bwMode="auto">
            <a:xfrm>
              <a:off x="3272" y="2642"/>
              <a:ext cx="234" cy="22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3" name="Rectangle 2089"/>
            <p:cNvSpPr>
              <a:spLocks noChangeArrowheads="1"/>
            </p:cNvSpPr>
            <p:nvPr/>
          </p:nvSpPr>
          <p:spPr bwMode="auto">
            <a:xfrm>
              <a:off x="3272" y="2862"/>
              <a:ext cx="116" cy="21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4" name="Rectangle 2090"/>
            <p:cNvSpPr>
              <a:spLocks noChangeArrowheads="1"/>
            </p:cNvSpPr>
            <p:nvPr/>
          </p:nvSpPr>
          <p:spPr bwMode="auto">
            <a:xfrm>
              <a:off x="3388" y="2964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5" name="Rectangle 2091"/>
            <p:cNvSpPr>
              <a:spLocks noChangeArrowheads="1"/>
            </p:cNvSpPr>
            <p:nvPr/>
          </p:nvSpPr>
          <p:spPr bwMode="auto">
            <a:xfrm>
              <a:off x="3496" y="306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6" name="Rectangle 2092"/>
            <p:cNvSpPr>
              <a:spLocks noChangeArrowheads="1"/>
            </p:cNvSpPr>
            <p:nvPr/>
          </p:nvSpPr>
          <p:spPr bwMode="auto">
            <a:xfrm>
              <a:off x="3386" y="3180"/>
              <a:ext cx="116" cy="23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7" name="Rectangle 2093"/>
            <p:cNvSpPr>
              <a:spLocks noChangeArrowheads="1"/>
            </p:cNvSpPr>
            <p:nvPr/>
          </p:nvSpPr>
          <p:spPr bwMode="auto">
            <a:xfrm>
              <a:off x="3272" y="3298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8" name="Rectangle 2094"/>
            <p:cNvSpPr>
              <a:spLocks noChangeArrowheads="1"/>
            </p:cNvSpPr>
            <p:nvPr/>
          </p:nvSpPr>
          <p:spPr bwMode="auto">
            <a:xfrm>
              <a:off x="2722" y="3300"/>
              <a:ext cx="116" cy="22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9" name="Rectangle 2095"/>
            <p:cNvSpPr>
              <a:spLocks noChangeArrowheads="1"/>
            </p:cNvSpPr>
            <p:nvPr/>
          </p:nvSpPr>
          <p:spPr bwMode="auto">
            <a:xfrm>
              <a:off x="2396" y="3298"/>
              <a:ext cx="116" cy="4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0" name="Rectangle 2096"/>
            <p:cNvSpPr>
              <a:spLocks noChangeArrowheads="1"/>
            </p:cNvSpPr>
            <p:nvPr/>
          </p:nvSpPr>
          <p:spPr bwMode="auto">
            <a:xfrm>
              <a:off x="2512" y="3408"/>
              <a:ext cx="116" cy="22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1" name="Rectangle 2097"/>
            <p:cNvSpPr>
              <a:spLocks noChangeArrowheads="1"/>
            </p:cNvSpPr>
            <p:nvPr/>
          </p:nvSpPr>
          <p:spPr bwMode="auto">
            <a:xfrm>
              <a:off x="3048" y="3856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2" name="Rectangle 2098"/>
            <p:cNvSpPr>
              <a:spLocks noChangeArrowheads="1"/>
            </p:cNvSpPr>
            <p:nvPr/>
          </p:nvSpPr>
          <p:spPr bwMode="auto">
            <a:xfrm>
              <a:off x="3166" y="3974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3" name="Rectangle 2099"/>
            <p:cNvSpPr>
              <a:spLocks noChangeArrowheads="1"/>
            </p:cNvSpPr>
            <p:nvPr/>
          </p:nvSpPr>
          <p:spPr bwMode="auto">
            <a:xfrm>
              <a:off x="3048" y="4082"/>
              <a:ext cx="116" cy="11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6" name="Rectangle 2102"/>
            <p:cNvSpPr>
              <a:spLocks noChangeArrowheads="1"/>
            </p:cNvSpPr>
            <p:nvPr/>
          </p:nvSpPr>
          <p:spPr bwMode="auto">
            <a:xfrm>
              <a:off x="1626" y="1950"/>
              <a:ext cx="2196" cy="2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7" name="Line 2103"/>
            <p:cNvSpPr>
              <a:spLocks noChangeShapeType="1"/>
            </p:cNvSpPr>
            <p:nvPr/>
          </p:nvSpPr>
          <p:spPr bwMode="auto">
            <a:xfrm>
              <a:off x="1740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8" name="Line 2104"/>
            <p:cNvSpPr>
              <a:spLocks noChangeShapeType="1"/>
            </p:cNvSpPr>
            <p:nvPr/>
          </p:nvSpPr>
          <p:spPr bwMode="auto">
            <a:xfrm>
              <a:off x="1854" y="1950"/>
              <a:ext cx="0" cy="2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9" name="Line 2105"/>
            <p:cNvSpPr>
              <a:spLocks noChangeShapeType="1"/>
            </p:cNvSpPr>
            <p:nvPr/>
          </p:nvSpPr>
          <p:spPr bwMode="auto">
            <a:xfrm>
              <a:off x="1962" y="1953"/>
              <a:ext cx="0" cy="22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0" name="Line 2106"/>
            <p:cNvSpPr>
              <a:spLocks noChangeShapeType="1"/>
            </p:cNvSpPr>
            <p:nvPr/>
          </p:nvSpPr>
          <p:spPr bwMode="auto">
            <a:xfrm>
              <a:off x="2076" y="1950"/>
              <a:ext cx="0" cy="22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1" name="Line 2107"/>
            <p:cNvSpPr>
              <a:spLocks noChangeShapeType="1"/>
            </p:cNvSpPr>
            <p:nvPr/>
          </p:nvSpPr>
          <p:spPr bwMode="auto">
            <a:xfrm>
              <a:off x="2178" y="1950"/>
              <a:ext cx="0" cy="2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2" name="Line 2108"/>
            <p:cNvSpPr>
              <a:spLocks noChangeShapeType="1"/>
            </p:cNvSpPr>
            <p:nvPr/>
          </p:nvSpPr>
          <p:spPr bwMode="auto">
            <a:xfrm>
              <a:off x="2280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3" name="Line 2109"/>
            <p:cNvSpPr>
              <a:spLocks noChangeShapeType="1"/>
            </p:cNvSpPr>
            <p:nvPr/>
          </p:nvSpPr>
          <p:spPr bwMode="auto">
            <a:xfrm>
              <a:off x="2394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4" name="Line 2110"/>
            <p:cNvSpPr>
              <a:spLocks noChangeShapeType="1"/>
            </p:cNvSpPr>
            <p:nvPr/>
          </p:nvSpPr>
          <p:spPr bwMode="auto">
            <a:xfrm>
              <a:off x="2514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5" name="Line 2111"/>
            <p:cNvSpPr>
              <a:spLocks noChangeShapeType="1"/>
            </p:cNvSpPr>
            <p:nvPr/>
          </p:nvSpPr>
          <p:spPr bwMode="auto">
            <a:xfrm>
              <a:off x="2622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6" name="Line 2112"/>
            <p:cNvSpPr>
              <a:spLocks noChangeShapeType="1"/>
            </p:cNvSpPr>
            <p:nvPr/>
          </p:nvSpPr>
          <p:spPr bwMode="auto">
            <a:xfrm>
              <a:off x="2724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7" name="Line 2113"/>
            <p:cNvSpPr>
              <a:spLocks noChangeShapeType="1"/>
            </p:cNvSpPr>
            <p:nvPr/>
          </p:nvSpPr>
          <p:spPr bwMode="auto">
            <a:xfrm>
              <a:off x="2832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8" name="Line 2114"/>
            <p:cNvSpPr>
              <a:spLocks noChangeShapeType="1"/>
            </p:cNvSpPr>
            <p:nvPr/>
          </p:nvSpPr>
          <p:spPr bwMode="auto">
            <a:xfrm>
              <a:off x="2940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9" name="Line 2115"/>
            <p:cNvSpPr>
              <a:spLocks noChangeShapeType="1"/>
            </p:cNvSpPr>
            <p:nvPr/>
          </p:nvSpPr>
          <p:spPr bwMode="auto">
            <a:xfrm>
              <a:off x="3048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0" name="Line 2116"/>
            <p:cNvSpPr>
              <a:spLocks noChangeShapeType="1"/>
            </p:cNvSpPr>
            <p:nvPr/>
          </p:nvSpPr>
          <p:spPr bwMode="auto">
            <a:xfrm>
              <a:off x="3162" y="1956"/>
              <a:ext cx="0" cy="2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1" name="Line 2117"/>
            <p:cNvSpPr>
              <a:spLocks noChangeShapeType="1"/>
            </p:cNvSpPr>
            <p:nvPr/>
          </p:nvSpPr>
          <p:spPr bwMode="auto">
            <a:xfrm>
              <a:off x="3276" y="1944"/>
              <a:ext cx="0" cy="2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2" name="Line 2118"/>
            <p:cNvSpPr>
              <a:spLocks noChangeShapeType="1"/>
            </p:cNvSpPr>
            <p:nvPr/>
          </p:nvSpPr>
          <p:spPr bwMode="auto">
            <a:xfrm>
              <a:off x="3384" y="1947"/>
              <a:ext cx="0" cy="2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3" name="Line 2119"/>
            <p:cNvSpPr>
              <a:spLocks noChangeShapeType="1"/>
            </p:cNvSpPr>
            <p:nvPr/>
          </p:nvSpPr>
          <p:spPr bwMode="auto">
            <a:xfrm>
              <a:off x="3498" y="1947"/>
              <a:ext cx="0" cy="2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4" name="Line 2120"/>
            <p:cNvSpPr>
              <a:spLocks noChangeShapeType="1"/>
            </p:cNvSpPr>
            <p:nvPr/>
          </p:nvSpPr>
          <p:spPr bwMode="auto">
            <a:xfrm>
              <a:off x="3606" y="1949"/>
              <a:ext cx="0" cy="22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5" name="Line 2121"/>
            <p:cNvSpPr>
              <a:spLocks noChangeShapeType="1"/>
            </p:cNvSpPr>
            <p:nvPr/>
          </p:nvSpPr>
          <p:spPr bwMode="auto">
            <a:xfrm>
              <a:off x="3708" y="1956"/>
              <a:ext cx="0" cy="2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6" name="Line 2122"/>
            <p:cNvSpPr>
              <a:spLocks noChangeShapeType="1"/>
            </p:cNvSpPr>
            <p:nvPr/>
          </p:nvSpPr>
          <p:spPr bwMode="auto">
            <a:xfrm>
              <a:off x="1632" y="2064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7" name="Line 2123"/>
            <p:cNvSpPr>
              <a:spLocks noChangeShapeType="1"/>
            </p:cNvSpPr>
            <p:nvPr/>
          </p:nvSpPr>
          <p:spPr bwMode="auto">
            <a:xfrm>
              <a:off x="1626" y="2184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8" name="Line 2124"/>
            <p:cNvSpPr>
              <a:spLocks noChangeShapeType="1"/>
            </p:cNvSpPr>
            <p:nvPr/>
          </p:nvSpPr>
          <p:spPr bwMode="auto">
            <a:xfrm>
              <a:off x="1626" y="2298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9" name="Line 2125"/>
            <p:cNvSpPr>
              <a:spLocks noChangeShapeType="1"/>
            </p:cNvSpPr>
            <p:nvPr/>
          </p:nvSpPr>
          <p:spPr bwMode="auto">
            <a:xfrm>
              <a:off x="1626" y="2412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0" name="Line 2126"/>
            <p:cNvSpPr>
              <a:spLocks noChangeShapeType="1"/>
            </p:cNvSpPr>
            <p:nvPr/>
          </p:nvSpPr>
          <p:spPr bwMode="auto">
            <a:xfrm>
              <a:off x="1626" y="2526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1" name="Line 2127"/>
            <p:cNvSpPr>
              <a:spLocks noChangeShapeType="1"/>
            </p:cNvSpPr>
            <p:nvPr/>
          </p:nvSpPr>
          <p:spPr bwMode="auto">
            <a:xfrm>
              <a:off x="1626" y="2640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2" name="Line 2128"/>
            <p:cNvSpPr>
              <a:spLocks noChangeShapeType="1"/>
            </p:cNvSpPr>
            <p:nvPr/>
          </p:nvSpPr>
          <p:spPr bwMode="auto">
            <a:xfrm>
              <a:off x="1626" y="2754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3" name="Line 2129"/>
            <p:cNvSpPr>
              <a:spLocks noChangeShapeType="1"/>
            </p:cNvSpPr>
            <p:nvPr/>
          </p:nvSpPr>
          <p:spPr bwMode="auto">
            <a:xfrm>
              <a:off x="1626" y="2862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4" name="Line 2130"/>
            <p:cNvSpPr>
              <a:spLocks noChangeShapeType="1"/>
            </p:cNvSpPr>
            <p:nvPr/>
          </p:nvSpPr>
          <p:spPr bwMode="auto">
            <a:xfrm>
              <a:off x="1626" y="2970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5" name="Line 2131"/>
            <p:cNvSpPr>
              <a:spLocks noChangeShapeType="1"/>
            </p:cNvSpPr>
            <p:nvPr/>
          </p:nvSpPr>
          <p:spPr bwMode="auto">
            <a:xfrm>
              <a:off x="1626" y="3072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6" name="Line 2132"/>
            <p:cNvSpPr>
              <a:spLocks noChangeShapeType="1"/>
            </p:cNvSpPr>
            <p:nvPr/>
          </p:nvSpPr>
          <p:spPr bwMode="auto">
            <a:xfrm>
              <a:off x="1626" y="3180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7" name="Line 2133"/>
            <p:cNvSpPr>
              <a:spLocks noChangeShapeType="1"/>
            </p:cNvSpPr>
            <p:nvPr/>
          </p:nvSpPr>
          <p:spPr bwMode="auto">
            <a:xfrm>
              <a:off x="1626" y="3300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8" name="Line 2134"/>
            <p:cNvSpPr>
              <a:spLocks noChangeShapeType="1"/>
            </p:cNvSpPr>
            <p:nvPr/>
          </p:nvSpPr>
          <p:spPr bwMode="auto">
            <a:xfrm>
              <a:off x="1626" y="3414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9" name="Line 2135"/>
            <p:cNvSpPr>
              <a:spLocks noChangeShapeType="1"/>
            </p:cNvSpPr>
            <p:nvPr/>
          </p:nvSpPr>
          <p:spPr bwMode="auto">
            <a:xfrm>
              <a:off x="1626" y="3528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0" name="Line 2136"/>
            <p:cNvSpPr>
              <a:spLocks noChangeShapeType="1"/>
            </p:cNvSpPr>
            <p:nvPr/>
          </p:nvSpPr>
          <p:spPr bwMode="auto">
            <a:xfrm>
              <a:off x="1626" y="3630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1" name="Line 2137"/>
            <p:cNvSpPr>
              <a:spLocks noChangeShapeType="1"/>
            </p:cNvSpPr>
            <p:nvPr/>
          </p:nvSpPr>
          <p:spPr bwMode="auto">
            <a:xfrm>
              <a:off x="1626" y="3744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2" name="Line 2138"/>
            <p:cNvSpPr>
              <a:spLocks noChangeShapeType="1"/>
            </p:cNvSpPr>
            <p:nvPr/>
          </p:nvSpPr>
          <p:spPr bwMode="auto">
            <a:xfrm>
              <a:off x="1626" y="3858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3" name="Line 2139"/>
            <p:cNvSpPr>
              <a:spLocks noChangeShapeType="1"/>
            </p:cNvSpPr>
            <p:nvPr/>
          </p:nvSpPr>
          <p:spPr bwMode="auto">
            <a:xfrm>
              <a:off x="1626" y="3972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4" name="Line 2140"/>
            <p:cNvSpPr>
              <a:spLocks noChangeShapeType="1"/>
            </p:cNvSpPr>
            <p:nvPr/>
          </p:nvSpPr>
          <p:spPr bwMode="auto">
            <a:xfrm>
              <a:off x="1626" y="4086"/>
              <a:ext cx="21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418" name="Group 2194"/>
          <p:cNvGrpSpPr>
            <a:grpSpLocks/>
          </p:cNvGrpSpPr>
          <p:nvPr/>
        </p:nvGrpSpPr>
        <p:grpSpPr bwMode="auto">
          <a:xfrm>
            <a:off x="9520484" y="3005138"/>
            <a:ext cx="412750" cy="3390900"/>
            <a:chOff x="4575" y="381"/>
            <a:chExt cx="279" cy="2136"/>
          </a:xfrm>
        </p:grpSpPr>
        <p:sp>
          <p:nvSpPr>
            <p:cNvPr id="54275" name="Rectangle 2051"/>
            <p:cNvSpPr>
              <a:spLocks noChangeArrowheads="1"/>
            </p:cNvSpPr>
            <p:nvPr/>
          </p:nvSpPr>
          <p:spPr bwMode="auto">
            <a:xfrm>
              <a:off x="4593" y="2178"/>
              <a:ext cx="141" cy="26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6" name="Rectangle 2052"/>
            <p:cNvSpPr>
              <a:spLocks noChangeArrowheads="1"/>
            </p:cNvSpPr>
            <p:nvPr/>
          </p:nvSpPr>
          <p:spPr bwMode="auto">
            <a:xfrm>
              <a:off x="4590" y="1431"/>
              <a:ext cx="141" cy="67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7" name="Rectangle 2053"/>
            <p:cNvSpPr>
              <a:spLocks noChangeArrowheads="1"/>
            </p:cNvSpPr>
            <p:nvPr/>
          </p:nvSpPr>
          <p:spPr bwMode="auto">
            <a:xfrm>
              <a:off x="4590" y="1020"/>
              <a:ext cx="141" cy="33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8" name="Rectangle 2054"/>
            <p:cNvSpPr>
              <a:spLocks noChangeArrowheads="1"/>
            </p:cNvSpPr>
            <p:nvPr/>
          </p:nvSpPr>
          <p:spPr bwMode="auto">
            <a:xfrm>
              <a:off x="4587" y="774"/>
              <a:ext cx="153" cy="8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9" name="Rectangle 2055"/>
            <p:cNvSpPr>
              <a:spLocks noChangeArrowheads="1"/>
            </p:cNvSpPr>
            <p:nvPr/>
          </p:nvSpPr>
          <p:spPr bwMode="auto">
            <a:xfrm>
              <a:off x="4590" y="438"/>
              <a:ext cx="141" cy="24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0" name="Rectangle 2056"/>
            <p:cNvSpPr>
              <a:spLocks noChangeArrowheads="1"/>
            </p:cNvSpPr>
            <p:nvPr/>
          </p:nvSpPr>
          <p:spPr bwMode="auto">
            <a:xfrm>
              <a:off x="4582" y="688"/>
              <a:ext cx="263" cy="8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1" name="Rectangle 2057"/>
            <p:cNvSpPr>
              <a:spLocks noChangeArrowheads="1"/>
            </p:cNvSpPr>
            <p:nvPr/>
          </p:nvSpPr>
          <p:spPr bwMode="auto">
            <a:xfrm>
              <a:off x="4579" y="853"/>
              <a:ext cx="263" cy="1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2" name="Rectangle 2058"/>
            <p:cNvSpPr>
              <a:spLocks noChangeArrowheads="1"/>
            </p:cNvSpPr>
            <p:nvPr/>
          </p:nvSpPr>
          <p:spPr bwMode="auto">
            <a:xfrm>
              <a:off x="4588" y="1348"/>
              <a:ext cx="263" cy="8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3" name="Rectangle 2059"/>
            <p:cNvSpPr>
              <a:spLocks noChangeArrowheads="1"/>
            </p:cNvSpPr>
            <p:nvPr/>
          </p:nvSpPr>
          <p:spPr bwMode="auto">
            <a:xfrm>
              <a:off x="4591" y="2098"/>
              <a:ext cx="263" cy="8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0" name="Line 2166"/>
            <p:cNvSpPr>
              <a:spLocks noChangeShapeType="1"/>
            </p:cNvSpPr>
            <p:nvPr/>
          </p:nvSpPr>
          <p:spPr bwMode="auto">
            <a:xfrm>
              <a:off x="4578" y="381"/>
              <a:ext cx="0" cy="2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1" name="Rectangle 2167"/>
            <p:cNvSpPr>
              <a:spLocks noChangeArrowheads="1"/>
            </p:cNvSpPr>
            <p:nvPr/>
          </p:nvSpPr>
          <p:spPr bwMode="auto">
            <a:xfrm>
              <a:off x="4584" y="2184"/>
              <a:ext cx="150" cy="24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2" name="Rectangle 2168"/>
            <p:cNvSpPr>
              <a:spLocks noChangeArrowheads="1"/>
            </p:cNvSpPr>
            <p:nvPr/>
          </p:nvSpPr>
          <p:spPr bwMode="auto">
            <a:xfrm>
              <a:off x="4584" y="1434"/>
              <a:ext cx="150" cy="66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3" name="Rectangle 2169"/>
            <p:cNvSpPr>
              <a:spLocks noChangeArrowheads="1"/>
            </p:cNvSpPr>
            <p:nvPr/>
          </p:nvSpPr>
          <p:spPr bwMode="auto">
            <a:xfrm>
              <a:off x="4587" y="2100"/>
              <a:ext cx="264" cy="8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4" name="Rectangle 2170"/>
            <p:cNvSpPr>
              <a:spLocks noChangeArrowheads="1"/>
            </p:cNvSpPr>
            <p:nvPr/>
          </p:nvSpPr>
          <p:spPr bwMode="auto">
            <a:xfrm>
              <a:off x="4584" y="1353"/>
              <a:ext cx="264" cy="8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5" name="Rectangle 2171"/>
            <p:cNvSpPr>
              <a:spLocks noChangeArrowheads="1"/>
            </p:cNvSpPr>
            <p:nvPr/>
          </p:nvSpPr>
          <p:spPr bwMode="auto">
            <a:xfrm>
              <a:off x="4587" y="1020"/>
              <a:ext cx="150" cy="3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6" name="Line 2172"/>
            <p:cNvSpPr>
              <a:spLocks noChangeShapeType="1"/>
            </p:cNvSpPr>
            <p:nvPr/>
          </p:nvSpPr>
          <p:spPr bwMode="auto">
            <a:xfrm>
              <a:off x="4590" y="126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7" name="Line 2173"/>
            <p:cNvSpPr>
              <a:spLocks noChangeShapeType="1"/>
            </p:cNvSpPr>
            <p:nvPr/>
          </p:nvSpPr>
          <p:spPr bwMode="auto">
            <a:xfrm>
              <a:off x="4590" y="118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8" name="Line 2174"/>
            <p:cNvSpPr>
              <a:spLocks noChangeShapeType="1"/>
            </p:cNvSpPr>
            <p:nvPr/>
          </p:nvSpPr>
          <p:spPr bwMode="auto">
            <a:xfrm>
              <a:off x="4590" y="1101"/>
              <a:ext cx="14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99" name="Rectangle 2175"/>
            <p:cNvSpPr>
              <a:spLocks noChangeArrowheads="1"/>
            </p:cNvSpPr>
            <p:nvPr/>
          </p:nvSpPr>
          <p:spPr bwMode="auto">
            <a:xfrm>
              <a:off x="4581" y="852"/>
              <a:ext cx="264" cy="16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00" name="Line 2176"/>
            <p:cNvSpPr>
              <a:spLocks noChangeShapeType="1"/>
            </p:cNvSpPr>
            <p:nvPr/>
          </p:nvSpPr>
          <p:spPr bwMode="auto">
            <a:xfrm>
              <a:off x="4575" y="936"/>
              <a:ext cx="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01" name="Rectangle 2177"/>
            <p:cNvSpPr>
              <a:spLocks noChangeArrowheads="1"/>
            </p:cNvSpPr>
            <p:nvPr/>
          </p:nvSpPr>
          <p:spPr bwMode="auto">
            <a:xfrm>
              <a:off x="4584" y="777"/>
              <a:ext cx="153" cy="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02" name="Rectangle 2178"/>
            <p:cNvSpPr>
              <a:spLocks noChangeArrowheads="1"/>
            </p:cNvSpPr>
            <p:nvPr/>
          </p:nvSpPr>
          <p:spPr bwMode="auto">
            <a:xfrm>
              <a:off x="4581" y="690"/>
              <a:ext cx="264" cy="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03" name="Rectangle 2179"/>
            <p:cNvSpPr>
              <a:spLocks noChangeArrowheads="1"/>
            </p:cNvSpPr>
            <p:nvPr/>
          </p:nvSpPr>
          <p:spPr bwMode="auto">
            <a:xfrm>
              <a:off x="4584" y="441"/>
              <a:ext cx="150" cy="24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04" name="Line 2180"/>
            <p:cNvSpPr>
              <a:spLocks noChangeShapeType="1"/>
            </p:cNvSpPr>
            <p:nvPr/>
          </p:nvSpPr>
          <p:spPr bwMode="auto">
            <a:xfrm>
              <a:off x="4587" y="61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05" name="Line 2181"/>
            <p:cNvSpPr>
              <a:spLocks noChangeShapeType="1"/>
            </p:cNvSpPr>
            <p:nvPr/>
          </p:nvSpPr>
          <p:spPr bwMode="auto">
            <a:xfrm>
              <a:off x="4587" y="52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324" name="Rectangle 2100"/>
          <p:cNvSpPr>
            <a:spLocks noChangeArrowheads="1"/>
          </p:cNvSpPr>
          <p:nvPr/>
        </p:nvSpPr>
        <p:spPr bwMode="auto">
          <a:xfrm>
            <a:off x="2838451" y="215900"/>
            <a:ext cx="904875" cy="2647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4325" name="Rectangle 2101"/>
          <p:cNvSpPr>
            <a:spLocks noChangeArrowheads="1"/>
          </p:cNvSpPr>
          <p:nvPr/>
        </p:nvSpPr>
        <p:spPr bwMode="auto">
          <a:xfrm rot="-5400000">
            <a:off x="2847976" y="225426"/>
            <a:ext cx="904875" cy="2647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4406" name="Text Box 2182"/>
          <p:cNvSpPr txBox="1">
            <a:spLocks noChangeArrowheads="1"/>
          </p:cNvSpPr>
          <p:nvPr/>
        </p:nvSpPr>
        <p:spPr bwMode="auto">
          <a:xfrm>
            <a:off x="2854134" y="341313"/>
            <a:ext cx="827470" cy="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400"/>
              <a:t>F = 0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r = 0.376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l = 0.188</a:t>
            </a:r>
          </a:p>
        </p:txBody>
      </p:sp>
      <p:sp>
        <p:nvSpPr>
          <p:cNvPr id="54407" name="Text Box 2183"/>
          <p:cNvSpPr txBox="1">
            <a:spLocks noChangeArrowheads="1"/>
          </p:cNvSpPr>
          <p:nvPr/>
        </p:nvSpPr>
        <p:spPr bwMode="auto">
          <a:xfrm>
            <a:off x="3768534" y="1236663"/>
            <a:ext cx="827470" cy="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400"/>
              <a:t>F = 0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r = 0.491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l = 0.246</a:t>
            </a:r>
          </a:p>
        </p:txBody>
      </p:sp>
      <p:sp>
        <p:nvSpPr>
          <p:cNvPr id="54408" name="Text Box 2184"/>
          <p:cNvSpPr txBox="1">
            <a:spLocks noChangeArrowheads="1"/>
          </p:cNvSpPr>
          <p:nvPr/>
        </p:nvSpPr>
        <p:spPr bwMode="auto">
          <a:xfrm>
            <a:off x="2843977" y="1122364"/>
            <a:ext cx="885884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400" b="1"/>
              <a:t>F = 1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r = 0.295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l = 0.295</a:t>
            </a:r>
          </a:p>
          <a:p>
            <a:pPr algn="ctr">
              <a:lnSpc>
                <a:spcPct val="85000"/>
              </a:lnSpc>
            </a:pPr>
            <a:r>
              <a:rPr lang="en-US" altLang="en-US" sz="1400" b="1"/>
              <a:t>new F = 0</a:t>
            </a:r>
          </a:p>
        </p:txBody>
      </p:sp>
      <p:sp>
        <p:nvSpPr>
          <p:cNvPr id="54409" name="Text Box 2185"/>
          <p:cNvSpPr txBox="1">
            <a:spLocks noChangeArrowheads="1"/>
          </p:cNvSpPr>
          <p:nvPr/>
        </p:nvSpPr>
        <p:spPr bwMode="auto">
          <a:xfrm>
            <a:off x="1974659" y="1198563"/>
            <a:ext cx="827470" cy="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400"/>
              <a:t>F = 0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r = 0.541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l = 0.271</a:t>
            </a:r>
          </a:p>
        </p:txBody>
      </p:sp>
      <p:sp>
        <p:nvSpPr>
          <p:cNvPr id="54410" name="Text Box 2186"/>
          <p:cNvSpPr txBox="1">
            <a:spLocks noChangeArrowheads="1"/>
          </p:cNvSpPr>
          <p:nvPr/>
        </p:nvSpPr>
        <p:spPr bwMode="auto">
          <a:xfrm>
            <a:off x="2882709" y="2093913"/>
            <a:ext cx="827470" cy="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400"/>
              <a:t>F = 1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r = 0.644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l = 0.644</a:t>
            </a:r>
          </a:p>
        </p:txBody>
      </p:sp>
      <p:sp>
        <p:nvSpPr>
          <p:cNvPr id="54411" name="Text Box 2187"/>
          <p:cNvSpPr txBox="1">
            <a:spLocks noChangeArrowheads="1"/>
          </p:cNvSpPr>
          <p:nvPr/>
        </p:nvSpPr>
        <p:spPr bwMode="auto">
          <a:xfrm>
            <a:off x="4615002" y="165101"/>
            <a:ext cx="595035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400"/>
              <a:t>0.188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0.271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0.295</a:t>
            </a:r>
          </a:p>
          <a:p>
            <a:pPr algn="ctr">
              <a:lnSpc>
                <a:spcPct val="85000"/>
              </a:lnSpc>
            </a:pPr>
            <a:r>
              <a:rPr lang="en-US" altLang="en-US" sz="1400"/>
              <a:t>0.246</a:t>
            </a:r>
          </a:p>
          <a:p>
            <a:pPr algn="ctr">
              <a:lnSpc>
                <a:spcPct val="85000"/>
              </a:lnSpc>
            </a:pPr>
            <a:r>
              <a:rPr lang="en-US" altLang="en-US" sz="1400" u="sng"/>
              <a:t>0.644</a:t>
            </a:r>
            <a:endParaRPr lang="en-US" altLang="en-US" sz="1400"/>
          </a:p>
          <a:p>
            <a:pPr algn="ctr">
              <a:lnSpc>
                <a:spcPct val="85000"/>
              </a:lnSpc>
            </a:pPr>
            <a:r>
              <a:rPr lang="en-US" altLang="en-US" sz="1400"/>
              <a:t>1.644</a:t>
            </a:r>
          </a:p>
        </p:txBody>
      </p:sp>
      <p:grpSp>
        <p:nvGrpSpPr>
          <p:cNvPr id="54412" name="Group 2188"/>
          <p:cNvGrpSpPr>
            <a:grpSpLocks/>
          </p:cNvGrpSpPr>
          <p:nvPr/>
        </p:nvGrpSpPr>
        <p:grpSpPr bwMode="auto">
          <a:xfrm>
            <a:off x="3751264" y="2055817"/>
            <a:ext cx="1322387" cy="458788"/>
            <a:chOff x="803" y="2067"/>
            <a:chExt cx="833" cy="289"/>
          </a:xfrm>
        </p:grpSpPr>
        <p:sp>
          <p:nvSpPr>
            <p:cNvPr id="54413" name="Text Box 2189"/>
            <p:cNvSpPr txBox="1">
              <a:spLocks noChangeArrowheads="1"/>
            </p:cNvSpPr>
            <p:nvPr/>
          </p:nvSpPr>
          <p:spPr bwMode="auto">
            <a:xfrm>
              <a:off x="803" y="2067"/>
              <a:ext cx="39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n-US" sz="1400" u="sng"/>
                <a:t>1.644</a:t>
              </a:r>
              <a:endParaRPr lang="en-US" altLang="en-US" sz="1400"/>
            </a:p>
            <a:p>
              <a:pPr algn="ctr">
                <a:lnSpc>
                  <a:spcPct val="85000"/>
                </a:lnSpc>
              </a:pPr>
              <a:r>
                <a:rPr lang="en-US" altLang="en-US" sz="1400"/>
                <a:t>5</a:t>
              </a:r>
            </a:p>
          </p:txBody>
        </p:sp>
        <p:sp>
          <p:nvSpPr>
            <p:cNvPr id="54414" name="Text Box 2190"/>
            <p:cNvSpPr txBox="1">
              <a:spLocks noChangeArrowheads="1"/>
            </p:cNvSpPr>
            <p:nvPr/>
          </p:nvSpPr>
          <p:spPr bwMode="auto">
            <a:xfrm>
              <a:off x="1109" y="2119"/>
              <a:ext cx="527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en-US" sz="1400"/>
                <a:t>= 0.329</a:t>
              </a:r>
            </a:p>
          </p:txBody>
        </p:sp>
      </p:grpSp>
      <p:sp>
        <p:nvSpPr>
          <p:cNvPr id="54415" name="Text Box 2191"/>
          <p:cNvSpPr txBox="1">
            <a:spLocks noChangeArrowheads="1"/>
          </p:cNvSpPr>
          <p:nvPr/>
        </p:nvSpPr>
        <p:spPr bwMode="auto">
          <a:xfrm>
            <a:off x="3789363" y="2427288"/>
            <a:ext cx="15097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en-US" sz="1400"/>
              <a:t>Limit = 0.350</a:t>
            </a:r>
          </a:p>
        </p:txBody>
      </p:sp>
      <p:sp>
        <p:nvSpPr>
          <p:cNvPr id="54420" name="Text Box 2196"/>
          <p:cNvSpPr txBox="1">
            <a:spLocks noChangeArrowheads="1"/>
          </p:cNvSpPr>
          <p:nvPr/>
        </p:nvSpPr>
        <p:spPr bwMode="auto">
          <a:xfrm>
            <a:off x="5870950" y="166689"/>
            <a:ext cx="45315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Self-organizing cellular model of</a:t>
            </a:r>
          </a:p>
          <a:p>
            <a:pPr algn="ctr"/>
            <a:r>
              <a:rPr lang="en-US" altLang="en-US" sz="2400" dirty="0"/>
              <a:t>shallow water CaCO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accumulation</a:t>
            </a:r>
          </a:p>
        </p:txBody>
      </p:sp>
      <p:sp>
        <p:nvSpPr>
          <p:cNvPr id="54422" name="Text Box 2198"/>
          <p:cNvSpPr txBox="1">
            <a:spLocks noChangeArrowheads="1"/>
          </p:cNvSpPr>
          <p:nvPr/>
        </p:nvSpPr>
        <p:spPr bwMode="auto">
          <a:xfrm>
            <a:off x="5927726" y="1012825"/>
            <a:ext cx="4803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(Drummond and Dugan, Jour. Sed. Res., 1999)</a:t>
            </a:r>
          </a:p>
        </p:txBody>
      </p:sp>
      <p:sp>
        <p:nvSpPr>
          <p:cNvPr id="54424" name="Text Box 2200"/>
          <p:cNvSpPr txBox="1">
            <a:spLocks noChangeArrowheads="1"/>
          </p:cNvSpPr>
          <p:nvPr/>
        </p:nvSpPr>
        <p:spPr bwMode="auto">
          <a:xfrm>
            <a:off x="2181225" y="3362325"/>
            <a:ext cx="985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F = Facies</a:t>
            </a:r>
          </a:p>
        </p:txBody>
      </p:sp>
      <p:sp>
        <p:nvSpPr>
          <p:cNvPr id="54425" name="Text Box 2201"/>
          <p:cNvSpPr txBox="1">
            <a:spLocks noChangeArrowheads="1"/>
          </p:cNvSpPr>
          <p:nvPr/>
        </p:nvSpPr>
        <p:spPr bwMode="auto">
          <a:xfrm>
            <a:off x="2498725" y="3641726"/>
            <a:ext cx="12704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1  = rare</a:t>
            </a:r>
          </a:p>
          <a:p>
            <a:r>
              <a:rPr lang="en-US" altLang="en-US" sz="1600" b="1"/>
              <a:t>O = common</a:t>
            </a:r>
          </a:p>
        </p:txBody>
      </p:sp>
      <p:sp>
        <p:nvSpPr>
          <p:cNvPr id="54426" name="Text Box 2202"/>
          <p:cNvSpPr txBox="1">
            <a:spLocks noChangeArrowheads="1"/>
          </p:cNvSpPr>
          <p:nvPr/>
        </p:nvSpPr>
        <p:spPr bwMode="auto">
          <a:xfrm>
            <a:off x="2232025" y="3006725"/>
            <a:ext cx="22682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u="sng"/>
              <a:t>100 x 120 cellular matrix</a:t>
            </a:r>
          </a:p>
        </p:txBody>
      </p:sp>
      <p:sp>
        <p:nvSpPr>
          <p:cNvPr id="54427" name="Text Box 2203"/>
          <p:cNvSpPr txBox="1">
            <a:spLocks noChangeArrowheads="1"/>
          </p:cNvSpPr>
          <p:nvPr/>
        </p:nvSpPr>
        <p:spPr bwMode="auto">
          <a:xfrm>
            <a:off x="1787525" y="4543426"/>
            <a:ext cx="30962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rgbClr val="CC0000"/>
                </a:solidFill>
              </a:rPr>
              <a:t> Value of central cell</a:t>
            </a:r>
          </a:p>
          <a:p>
            <a:r>
              <a:rPr lang="en-US" altLang="en-US" sz="1600" b="1" dirty="0">
                <a:solidFill>
                  <a:srgbClr val="CC0000"/>
                </a:solidFill>
              </a:rPr>
              <a:t>  determined by 4 neighbors</a:t>
            </a:r>
          </a:p>
          <a:p>
            <a:r>
              <a:rPr lang="en-US" altLang="en-US" sz="1600" b="1" dirty="0">
                <a:solidFill>
                  <a:srgbClr val="CC0000"/>
                </a:solidFill>
              </a:rPr>
              <a:t>  assigned a random variable ( = r )</a:t>
            </a:r>
          </a:p>
        </p:txBody>
      </p:sp>
      <p:sp>
        <p:nvSpPr>
          <p:cNvPr id="54428" name="Rectangle 2204"/>
          <p:cNvSpPr>
            <a:spLocks noChangeArrowheads="1"/>
          </p:cNvSpPr>
          <p:nvPr/>
        </p:nvSpPr>
        <p:spPr bwMode="auto">
          <a:xfrm>
            <a:off x="1841500" y="5508625"/>
            <a:ext cx="34671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CC0000"/>
                </a:solidFill>
              </a:rPr>
              <a:t>I = influence on future state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CC0000"/>
                </a:solidFill>
              </a:rPr>
              <a:t> I = r (F=1)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CC0000"/>
                </a:solidFill>
              </a:rPr>
              <a:t> l = r/2 (F=0)</a:t>
            </a:r>
          </a:p>
        </p:txBody>
      </p:sp>
      <p:sp>
        <p:nvSpPr>
          <p:cNvPr id="54429" name="Text Box 2205"/>
          <p:cNvSpPr txBox="1">
            <a:spLocks noChangeArrowheads="1"/>
          </p:cNvSpPr>
          <p:nvPr/>
        </p:nvSpPr>
        <p:spPr bwMode="auto">
          <a:xfrm>
            <a:off x="4187826" y="120650"/>
            <a:ext cx="49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Symbol" panose="05050102010706020507" pitchFamily="18" charset="2"/>
              </a:rPr>
              <a:t>S(</a:t>
            </a:r>
            <a:r>
              <a:rPr lang="en-US" altLang="en-US" sz="1600" b="1"/>
              <a:t>I)</a:t>
            </a:r>
            <a:endParaRPr lang="en-US" altLang="en-US" sz="1600" b="1">
              <a:latin typeface="Symbol" panose="05050102010706020507" pitchFamily="18" charset="2"/>
            </a:endParaRPr>
          </a:p>
        </p:txBody>
      </p:sp>
      <p:sp>
        <p:nvSpPr>
          <p:cNvPr id="54430" name="Rectangle 2206"/>
          <p:cNvSpPr>
            <a:spLocks noChangeArrowheads="1"/>
          </p:cNvSpPr>
          <p:nvPr/>
        </p:nvSpPr>
        <p:spPr bwMode="auto">
          <a:xfrm>
            <a:off x="1866900" y="4302126"/>
            <a:ext cx="10795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u="sng">
                <a:solidFill>
                  <a:srgbClr val="CC0000"/>
                </a:solidFill>
              </a:rPr>
              <a:t>Rules</a:t>
            </a:r>
          </a:p>
        </p:txBody>
      </p:sp>
      <p:sp>
        <p:nvSpPr>
          <p:cNvPr id="54431" name="Rectangle 2207"/>
          <p:cNvSpPr>
            <a:spLocks noChangeArrowheads="1"/>
          </p:cNvSpPr>
          <p:nvPr/>
        </p:nvSpPr>
        <p:spPr bwMode="auto">
          <a:xfrm>
            <a:off x="1841500" y="6400801"/>
            <a:ext cx="34671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CC0000"/>
                </a:solidFill>
              </a:rPr>
              <a:t>If avg. I &gt; 0.35, new state = 1 </a:t>
            </a:r>
          </a:p>
        </p:txBody>
      </p:sp>
      <p:sp>
        <p:nvSpPr>
          <p:cNvPr id="54432" name="Text Box 2208"/>
          <p:cNvSpPr txBox="1">
            <a:spLocks noChangeArrowheads="1"/>
          </p:cNvSpPr>
          <p:nvPr/>
        </p:nvSpPr>
        <p:spPr bwMode="auto">
          <a:xfrm>
            <a:off x="5826620" y="2130425"/>
            <a:ext cx="26945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/>
              <a:t>Example 20 x 20 grid showing</a:t>
            </a:r>
          </a:p>
          <a:p>
            <a:pPr algn="ctr"/>
            <a:r>
              <a:rPr lang="en-US" altLang="en-US" sz="1600" b="1"/>
              <a:t>horizontal distribution of</a:t>
            </a:r>
          </a:p>
          <a:p>
            <a:pPr algn="ctr"/>
            <a:r>
              <a:rPr lang="en-US" altLang="en-US" sz="1600" b="1"/>
              <a:t>rare facies (dark blue) </a:t>
            </a:r>
          </a:p>
          <a:p>
            <a:pPr algn="ctr"/>
            <a:endParaRPr lang="en-US" altLang="en-US" sz="1600" b="1"/>
          </a:p>
        </p:txBody>
      </p:sp>
      <p:sp>
        <p:nvSpPr>
          <p:cNvPr id="54433" name="Text Box 2209"/>
          <p:cNvSpPr txBox="1">
            <a:spLocks noChangeArrowheads="1"/>
          </p:cNvSpPr>
          <p:nvPr/>
        </p:nvSpPr>
        <p:spPr bwMode="auto">
          <a:xfrm>
            <a:off x="8791658" y="2117726"/>
            <a:ext cx="14719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/>
              <a:t>Synthetic</a:t>
            </a:r>
          </a:p>
          <a:p>
            <a:pPr algn="ctr"/>
            <a:r>
              <a:rPr lang="en-US" altLang="en-US" sz="1600" b="1" dirty="0"/>
              <a:t>vertical section</a:t>
            </a:r>
          </a:p>
          <a:p>
            <a:pPr algn="ctr"/>
            <a:r>
              <a:rPr lang="en-US" altLang="en-US" sz="1600" b="1" dirty="0"/>
              <a:t>(24 iterations)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76114-B297-4617-9A30-88D43689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475" y="3048005"/>
            <a:ext cx="1681273" cy="3549646"/>
          </a:xfrm>
          <a:prstGeom prst="rect">
            <a:avLst/>
          </a:prstGeom>
        </p:spPr>
      </p:pic>
      <p:sp>
        <p:nvSpPr>
          <p:cNvPr id="136" name="Text Box 2209">
            <a:extLst>
              <a:ext uri="{FF2B5EF4-FFF2-40B4-BE49-F238E27FC236}">
                <a16:creationId xmlns:a16="http://schemas.microsoft.com/office/drawing/2014/main" id="{BB6B2AD5-3C06-47E0-8163-6BE0C89E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6621" y="2090554"/>
            <a:ext cx="16464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/>
              <a:t>Actual vertical</a:t>
            </a:r>
          </a:p>
          <a:p>
            <a:pPr algn="ctr"/>
            <a:r>
              <a:rPr lang="en-US" altLang="en-US" sz="1600" b="1" dirty="0"/>
              <a:t>sections</a:t>
            </a:r>
          </a:p>
          <a:p>
            <a:pPr algn="ctr"/>
            <a:r>
              <a:rPr lang="en-US" altLang="en-US" sz="1600" b="1" dirty="0"/>
              <a:t>(Penn, </a:t>
            </a:r>
            <a:r>
              <a:rPr lang="en-US" altLang="en-US" sz="1600" b="1" dirty="0" err="1"/>
              <a:t>N.cen</a:t>
            </a:r>
            <a:r>
              <a:rPr lang="en-US" altLang="en-US" sz="1600" b="1" dirty="0"/>
              <a:t>. TX)</a:t>
            </a:r>
          </a:p>
        </p:txBody>
      </p:sp>
    </p:spTree>
    <p:extLst>
      <p:ext uri="{BB962C8B-B14F-4D97-AF65-F5344CB8AC3E}">
        <p14:creationId xmlns:p14="http://schemas.microsoft.com/office/powerpoint/2010/main" val="4133649680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:\Tengiz_cor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14" r="888" b="4581"/>
          <a:stretch>
            <a:fillRect/>
          </a:stretch>
        </p:blipFill>
        <p:spPr bwMode="auto">
          <a:xfrm>
            <a:off x="1679575" y="63501"/>
            <a:ext cx="4445000" cy="44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A:\TAGI_cor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1543" b="3046"/>
          <a:stretch>
            <a:fillRect/>
          </a:stretch>
        </p:blipFill>
        <p:spPr bwMode="auto">
          <a:xfrm>
            <a:off x="6213475" y="2211388"/>
            <a:ext cx="43243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Freeform 4"/>
          <p:cNvSpPr>
            <a:spLocks/>
          </p:cNvSpPr>
          <p:nvPr/>
        </p:nvSpPr>
        <p:spPr bwMode="auto">
          <a:xfrm>
            <a:off x="5207000" y="2679701"/>
            <a:ext cx="800100" cy="1323975"/>
          </a:xfrm>
          <a:custGeom>
            <a:avLst/>
            <a:gdLst>
              <a:gd name="T0" fmla="*/ 0 w 504"/>
              <a:gd name="T1" fmla="*/ 834 h 834"/>
              <a:gd name="T2" fmla="*/ 172 w 504"/>
              <a:gd name="T3" fmla="*/ 676 h 834"/>
              <a:gd name="T4" fmla="*/ 342 w 504"/>
              <a:gd name="T5" fmla="*/ 442 h 834"/>
              <a:gd name="T6" fmla="*/ 448 w 504"/>
              <a:gd name="T7" fmla="*/ 208 h 834"/>
              <a:gd name="T8" fmla="*/ 504 w 504"/>
              <a:gd name="T9" fmla="*/ 0 h 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" h="834">
                <a:moveTo>
                  <a:pt x="0" y="834"/>
                </a:moveTo>
                <a:cubicBezTo>
                  <a:pt x="57" y="787"/>
                  <a:pt x="115" y="741"/>
                  <a:pt x="172" y="676"/>
                </a:cubicBezTo>
                <a:cubicBezTo>
                  <a:pt x="229" y="611"/>
                  <a:pt x="296" y="520"/>
                  <a:pt x="342" y="442"/>
                </a:cubicBezTo>
                <a:cubicBezTo>
                  <a:pt x="388" y="364"/>
                  <a:pt x="421" y="282"/>
                  <a:pt x="448" y="208"/>
                </a:cubicBezTo>
                <a:cubicBezTo>
                  <a:pt x="475" y="134"/>
                  <a:pt x="495" y="35"/>
                  <a:pt x="50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Freeform 5"/>
          <p:cNvSpPr>
            <a:spLocks/>
          </p:cNvSpPr>
          <p:nvPr/>
        </p:nvSpPr>
        <p:spPr bwMode="auto">
          <a:xfrm>
            <a:off x="5216526" y="2676526"/>
            <a:ext cx="942975" cy="1323975"/>
          </a:xfrm>
          <a:custGeom>
            <a:avLst/>
            <a:gdLst>
              <a:gd name="T0" fmla="*/ 0 w 594"/>
              <a:gd name="T1" fmla="*/ 832 h 834"/>
              <a:gd name="T2" fmla="*/ 594 w 594"/>
              <a:gd name="T3" fmla="*/ 834 h 834"/>
              <a:gd name="T4" fmla="*/ 594 w 594"/>
              <a:gd name="T5" fmla="*/ 0 h 834"/>
              <a:gd name="T6" fmla="*/ 504 w 594"/>
              <a:gd name="T7" fmla="*/ 0 h 834"/>
              <a:gd name="T8" fmla="*/ 424 w 594"/>
              <a:gd name="T9" fmla="*/ 274 h 834"/>
              <a:gd name="T10" fmla="*/ 208 w 594"/>
              <a:gd name="T11" fmla="*/ 636 h 834"/>
              <a:gd name="T12" fmla="*/ 0 w 594"/>
              <a:gd name="T13" fmla="*/ 832 h 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4" h="834">
                <a:moveTo>
                  <a:pt x="0" y="832"/>
                </a:moveTo>
                <a:lnTo>
                  <a:pt x="594" y="834"/>
                </a:lnTo>
                <a:lnTo>
                  <a:pt x="594" y="0"/>
                </a:lnTo>
                <a:lnTo>
                  <a:pt x="504" y="0"/>
                </a:lnTo>
                <a:lnTo>
                  <a:pt x="424" y="274"/>
                </a:lnTo>
                <a:lnTo>
                  <a:pt x="208" y="636"/>
                </a:lnTo>
                <a:lnTo>
                  <a:pt x="0" y="832"/>
                </a:lnTo>
                <a:close/>
              </a:path>
            </a:pathLst>
          </a:custGeom>
          <a:solidFill>
            <a:schemeClr val="tx1"/>
          </a:solid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4137026" y="3981450"/>
            <a:ext cx="2016125" cy="603250"/>
          </a:xfrm>
          <a:custGeom>
            <a:avLst/>
            <a:gdLst>
              <a:gd name="T0" fmla="*/ 14 w 1270"/>
              <a:gd name="T1" fmla="*/ 284 h 380"/>
              <a:gd name="T2" fmla="*/ 152 w 1270"/>
              <a:gd name="T3" fmla="*/ 260 h 380"/>
              <a:gd name="T4" fmla="*/ 308 w 1270"/>
              <a:gd name="T5" fmla="*/ 214 h 380"/>
              <a:gd name="T6" fmla="*/ 456 w 1270"/>
              <a:gd name="T7" fmla="*/ 148 h 380"/>
              <a:gd name="T8" fmla="*/ 556 w 1270"/>
              <a:gd name="T9" fmla="*/ 94 h 380"/>
              <a:gd name="T10" fmla="*/ 688 w 1270"/>
              <a:gd name="T11" fmla="*/ 0 h 380"/>
              <a:gd name="T12" fmla="*/ 1270 w 1270"/>
              <a:gd name="T13" fmla="*/ 10 h 380"/>
              <a:gd name="T14" fmla="*/ 1254 w 1270"/>
              <a:gd name="T15" fmla="*/ 380 h 380"/>
              <a:gd name="T16" fmla="*/ 0 w 1270"/>
              <a:gd name="T17" fmla="*/ 342 h 380"/>
              <a:gd name="T18" fmla="*/ 14 w 1270"/>
              <a:gd name="T19" fmla="*/ 28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0" h="380">
                <a:moveTo>
                  <a:pt x="14" y="284"/>
                </a:moveTo>
                <a:lnTo>
                  <a:pt x="152" y="260"/>
                </a:lnTo>
                <a:lnTo>
                  <a:pt x="308" y="214"/>
                </a:lnTo>
                <a:lnTo>
                  <a:pt x="456" y="148"/>
                </a:lnTo>
                <a:lnTo>
                  <a:pt x="556" y="94"/>
                </a:lnTo>
                <a:lnTo>
                  <a:pt x="688" y="0"/>
                </a:lnTo>
                <a:lnTo>
                  <a:pt x="1270" y="10"/>
                </a:lnTo>
                <a:lnTo>
                  <a:pt x="1254" y="380"/>
                </a:lnTo>
                <a:lnTo>
                  <a:pt x="0" y="342"/>
                </a:lnTo>
                <a:lnTo>
                  <a:pt x="14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2305050" y="3748089"/>
            <a:ext cx="2947988" cy="700087"/>
          </a:xfrm>
          <a:custGeom>
            <a:avLst/>
            <a:gdLst>
              <a:gd name="T0" fmla="*/ 1857 w 1857"/>
              <a:gd name="T1" fmla="*/ 132 h 441"/>
              <a:gd name="T2" fmla="*/ 1650 w 1857"/>
              <a:gd name="T3" fmla="*/ 282 h 441"/>
              <a:gd name="T4" fmla="*/ 1314 w 1857"/>
              <a:gd name="T5" fmla="*/ 408 h 441"/>
              <a:gd name="T6" fmla="*/ 966 w 1857"/>
              <a:gd name="T7" fmla="*/ 438 h 441"/>
              <a:gd name="T8" fmla="*/ 627 w 1857"/>
              <a:gd name="T9" fmla="*/ 390 h 441"/>
              <a:gd name="T10" fmla="*/ 276 w 1857"/>
              <a:gd name="T11" fmla="*/ 234 h 441"/>
              <a:gd name="T12" fmla="*/ 0 w 1857"/>
              <a:gd name="T1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7" h="441">
                <a:moveTo>
                  <a:pt x="1857" y="132"/>
                </a:moveTo>
                <a:cubicBezTo>
                  <a:pt x="1798" y="184"/>
                  <a:pt x="1740" y="236"/>
                  <a:pt x="1650" y="282"/>
                </a:cubicBezTo>
                <a:cubicBezTo>
                  <a:pt x="1560" y="328"/>
                  <a:pt x="1428" y="382"/>
                  <a:pt x="1314" y="408"/>
                </a:cubicBezTo>
                <a:cubicBezTo>
                  <a:pt x="1200" y="434"/>
                  <a:pt x="1080" y="441"/>
                  <a:pt x="966" y="438"/>
                </a:cubicBezTo>
                <a:cubicBezTo>
                  <a:pt x="852" y="435"/>
                  <a:pt x="742" y="424"/>
                  <a:pt x="627" y="390"/>
                </a:cubicBezTo>
                <a:cubicBezTo>
                  <a:pt x="512" y="356"/>
                  <a:pt x="380" y="299"/>
                  <a:pt x="276" y="234"/>
                </a:cubicBezTo>
                <a:cubicBezTo>
                  <a:pt x="172" y="169"/>
                  <a:pt x="86" y="84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Freeform 8"/>
          <p:cNvSpPr>
            <a:spLocks/>
          </p:cNvSpPr>
          <p:nvPr/>
        </p:nvSpPr>
        <p:spPr bwMode="auto">
          <a:xfrm>
            <a:off x="1876425" y="3014664"/>
            <a:ext cx="438150" cy="752475"/>
          </a:xfrm>
          <a:custGeom>
            <a:avLst/>
            <a:gdLst>
              <a:gd name="T0" fmla="*/ 276 w 276"/>
              <a:gd name="T1" fmla="*/ 474 h 474"/>
              <a:gd name="T2" fmla="*/ 135 w 276"/>
              <a:gd name="T3" fmla="*/ 291 h 474"/>
              <a:gd name="T4" fmla="*/ 27 w 276"/>
              <a:gd name="T5" fmla="*/ 90 h 474"/>
              <a:gd name="T6" fmla="*/ 0 w 276"/>
              <a:gd name="T7" fmla="*/ 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" h="474">
                <a:moveTo>
                  <a:pt x="276" y="474"/>
                </a:moveTo>
                <a:cubicBezTo>
                  <a:pt x="226" y="414"/>
                  <a:pt x="177" y="355"/>
                  <a:pt x="135" y="291"/>
                </a:cubicBezTo>
                <a:cubicBezTo>
                  <a:pt x="93" y="227"/>
                  <a:pt x="49" y="138"/>
                  <a:pt x="27" y="90"/>
                </a:cubicBezTo>
                <a:cubicBezTo>
                  <a:pt x="5" y="42"/>
                  <a:pt x="2" y="21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1604963" y="3119439"/>
            <a:ext cx="2724150" cy="1462087"/>
          </a:xfrm>
          <a:custGeom>
            <a:avLst/>
            <a:gdLst>
              <a:gd name="T0" fmla="*/ 1716 w 1716"/>
              <a:gd name="T1" fmla="*/ 810 h 921"/>
              <a:gd name="T2" fmla="*/ 1530 w 1716"/>
              <a:gd name="T3" fmla="*/ 921 h 921"/>
              <a:gd name="T4" fmla="*/ 0 w 1716"/>
              <a:gd name="T5" fmla="*/ 915 h 921"/>
              <a:gd name="T6" fmla="*/ 6 w 1716"/>
              <a:gd name="T7" fmla="*/ 0 h 921"/>
              <a:gd name="T8" fmla="*/ 183 w 1716"/>
              <a:gd name="T9" fmla="*/ 3 h 921"/>
              <a:gd name="T10" fmla="*/ 258 w 1716"/>
              <a:gd name="T11" fmla="*/ 156 h 921"/>
              <a:gd name="T12" fmla="*/ 423 w 1716"/>
              <a:gd name="T13" fmla="*/ 384 h 921"/>
              <a:gd name="T14" fmla="*/ 603 w 1716"/>
              <a:gd name="T15" fmla="*/ 543 h 921"/>
              <a:gd name="T16" fmla="*/ 738 w 1716"/>
              <a:gd name="T17" fmla="*/ 654 h 921"/>
              <a:gd name="T18" fmla="*/ 942 w 1716"/>
              <a:gd name="T19" fmla="*/ 750 h 921"/>
              <a:gd name="T20" fmla="*/ 1161 w 1716"/>
              <a:gd name="T21" fmla="*/ 810 h 921"/>
              <a:gd name="T22" fmla="*/ 1428 w 1716"/>
              <a:gd name="T23" fmla="*/ 834 h 921"/>
              <a:gd name="T24" fmla="*/ 1716 w 1716"/>
              <a:gd name="T25" fmla="*/ 810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16" h="921">
                <a:moveTo>
                  <a:pt x="1716" y="810"/>
                </a:moveTo>
                <a:lnTo>
                  <a:pt x="1530" y="921"/>
                </a:lnTo>
                <a:lnTo>
                  <a:pt x="0" y="915"/>
                </a:lnTo>
                <a:lnTo>
                  <a:pt x="6" y="0"/>
                </a:lnTo>
                <a:lnTo>
                  <a:pt x="183" y="3"/>
                </a:lnTo>
                <a:lnTo>
                  <a:pt x="258" y="156"/>
                </a:lnTo>
                <a:lnTo>
                  <a:pt x="423" y="384"/>
                </a:lnTo>
                <a:lnTo>
                  <a:pt x="603" y="543"/>
                </a:lnTo>
                <a:lnTo>
                  <a:pt x="738" y="654"/>
                </a:lnTo>
                <a:lnTo>
                  <a:pt x="942" y="750"/>
                </a:lnTo>
                <a:lnTo>
                  <a:pt x="1161" y="810"/>
                </a:lnTo>
                <a:lnTo>
                  <a:pt x="1428" y="834"/>
                </a:lnTo>
                <a:lnTo>
                  <a:pt x="1716" y="8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Freeform 10"/>
          <p:cNvSpPr>
            <a:spLocks/>
          </p:cNvSpPr>
          <p:nvPr/>
        </p:nvSpPr>
        <p:spPr bwMode="auto">
          <a:xfrm>
            <a:off x="1733550" y="866776"/>
            <a:ext cx="533400" cy="2252663"/>
          </a:xfrm>
          <a:custGeom>
            <a:avLst/>
            <a:gdLst>
              <a:gd name="T0" fmla="*/ 102 w 336"/>
              <a:gd name="T1" fmla="*/ 1419 h 1419"/>
              <a:gd name="T2" fmla="*/ 36 w 336"/>
              <a:gd name="T3" fmla="*/ 1215 h 1419"/>
              <a:gd name="T4" fmla="*/ 3 w 336"/>
              <a:gd name="T5" fmla="*/ 963 h 1419"/>
              <a:gd name="T6" fmla="*/ 15 w 336"/>
              <a:gd name="T7" fmla="*/ 705 h 1419"/>
              <a:gd name="T8" fmla="*/ 75 w 336"/>
              <a:gd name="T9" fmla="*/ 447 h 1419"/>
              <a:gd name="T10" fmla="*/ 171 w 336"/>
              <a:gd name="T11" fmla="*/ 237 h 1419"/>
              <a:gd name="T12" fmla="*/ 336 w 336"/>
              <a:gd name="T13" fmla="*/ 0 h 1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1419">
                <a:moveTo>
                  <a:pt x="102" y="1419"/>
                </a:moveTo>
                <a:cubicBezTo>
                  <a:pt x="91" y="1386"/>
                  <a:pt x="52" y="1291"/>
                  <a:pt x="36" y="1215"/>
                </a:cubicBezTo>
                <a:cubicBezTo>
                  <a:pt x="20" y="1139"/>
                  <a:pt x="6" y="1048"/>
                  <a:pt x="3" y="963"/>
                </a:cubicBezTo>
                <a:cubicBezTo>
                  <a:pt x="0" y="878"/>
                  <a:pt x="3" y="791"/>
                  <a:pt x="15" y="705"/>
                </a:cubicBezTo>
                <a:cubicBezTo>
                  <a:pt x="27" y="619"/>
                  <a:pt x="49" y="525"/>
                  <a:pt x="75" y="447"/>
                </a:cubicBezTo>
                <a:cubicBezTo>
                  <a:pt x="101" y="369"/>
                  <a:pt x="128" y="311"/>
                  <a:pt x="171" y="237"/>
                </a:cubicBezTo>
                <a:cubicBezTo>
                  <a:pt x="214" y="163"/>
                  <a:pt x="275" y="81"/>
                  <a:pt x="336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1566864" y="904875"/>
            <a:ext cx="676275" cy="2262188"/>
          </a:xfrm>
          <a:custGeom>
            <a:avLst/>
            <a:gdLst>
              <a:gd name="T0" fmla="*/ 219 w 426"/>
              <a:gd name="T1" fmla="*/ 1425 h 1425"/>
              <a:gd name="T2" fmla="*/ 51 w 426"/>
              <a:gd name="T3" fmla="*/ 1416 h 1425"/>
              <a:gd name="T4" fmla="*/ 0 w 426"/>
              <a:gd name="T5" fmla="*/ 1173 h 1425"/>
              <a:gd name="T6" fmla="*/ 0 w 426"/>
              <a:gd name="T7" fmla="*/ 312 h 1425"/>
              <a:gd name="T8" fmla="*/ 27 w 426"/>
              <a:gd name="T9" fmla="*/ 54 h 1425"/>
              <a:gd name="T10" fmla="*/ 426 w 426"/>
              <a:gd name="T11" fmla="*/ 0 h 1425"/>
              <a:gd name="T12" fmla="*/ 282 w 426"/>
              <a:gd name="T13" fmla="*/ 183 h 1425"/>
              <a:gd name="T14" fmla="*/ 180 w 426"/>
              <a:gd name="T15" fmla="*/ 396 h 1425"/>
              <a:gd name="T16" fmla="*/ 135 w 426"/>
              <a:gd name="T17" fmla="*/ 570 h 1425"/>
              <a:gd name="T18" fmla="*/ 111 w 426"/>
              <a:gd name="T19" fmla="*/ 783 h 1425"/>
              <a:gd name="T20" fmla="*/ 117 w 426"/>
              <a:gd name="T21" fmla="*/ 990 h 1425"/>
              <a:gd name="T22" fmla="*/ 138 w 426"/>
              <a:gd name="T23" fmla="*/ 1167 h 1425"/>
              <a:gd name="T24" fmla="*/ 183 w 426"/>
              <a:gd name="T25" fmla="*/ 1329 h 1425"/>
              <a:gd name="T26" fmla="*/ 219 w 426"/>
              <a:gd name="T27" fmla="*/ 1425 h 1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6" h="1425">
                <a:moveTo>
                  <a:pt x="219" y="1425"/>
                </a:moveTo>
                <a:lnTo>
                  <a:pt x="51" y="1416"/>
                </a:lnTo>
                <a:lnTo>
                  <a:pt x="0" y="1173"/>
                </a:lnTo>
                <a:lnTo>
                  <a:pt x="0" y="312"/>
                </a:lnTo>
                <a:lnTo>
                  <a:pt x="27" y="54"/>
                </a:lnTo>
                <a:lnTo>
                  <a:pt x="426" y="0"/>
                </a:lnTo>
                <a:lnTo>
                  <a:pt x="282" y="183"/>
                </a:lnTo>
                <a:lnTo>
                  <a:pt x="180" y="396"/>
                </a:lnTo>
                <a:lnTo>
                  <a:pt x="135" y="570"/>
                </a:lnTo>
                <a:lnTo>
                  <a:pt x="111" y="783"/>
                </a:lnTo>
                <a:lnTo>
                  <a:pt x="117" y="990"/>
                </a:lnTo>
                <a:lnTo>
                  <a:pt x="138" y="1167"/>
                </a:lnTo>
                <a:lnTo>
                  <a:pt x="183" y="1329"/>
                </a:lnTo>
                <a:lnTo>
                  <a:pt x="219" y="1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2652713" y="352425"/>
            <a:ext cx="2571750" cy="1066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875948" y="357715"/>
            <a:ext cx="211416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400" b="1">
                <a:solidFill>
                  <a:srgbClr val="FFFF00"/>
                </a:solidFill>
              </a:rPr>
              <a:t>Tengiz Field - Kazakstan</a:t>
            </a:r>
          </a:p>
          <a:p>
            <a:pPr algn="ctr"/>
            <a:r>
              <a:rPr lang="en-US" altLang="en-US" b="1">
                <a:solidFill>
                  <a:srgbClr val="FFFF00"/>
                </a:solidFill>
              </a:rPr>
              <a:t>Oolitic grainstone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</a:rPr>
              <a:t>Porosity: 25.1</a:t>
            </a:r>
            <a:r>
              <a:rPr lang="en-US" altLang="en-US" sz="1400" b="1">
                <a:solidFill>
                  <a:schemeClr val="bg1"/>
                </a:solidFill>
              </a:rPr>
              <a:t> %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</a:rPr>
              <a:t>Permeability: 75 md</a:t>
            </a:r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32782" name="Freeform 14"/>
          <p:cNvSpPr>
            <a:spLocks/>
          </p:cNvSpPr>
          <p:nvPr/>
        </p:nvSpPr>
        <p:spPr bwMode="auto">
          <a:xfrm>
            <a:off x="2257425" y="133350"/>
            <a:ext cx="3733800" cy="1695450"/>
          </a:xfrm>
          <a:custGeom>
            <a:avLst/>
            <a:gdLst>
              <a:gd name="T0" fmla="*/ 0 w 2352"/>
              <a:gd name="T1" fmla="*/ 471 h 1068"/>
              <a:gd name="T2" fmla="*/ 144 w 2352"/>
              <a:gd name="T3" fmla="*/ 330 h 1068"/>
              <a:gd name="T4" fmla="*/ 366 w 2352"/>
              <a:gd name="T5" fmla="*/ 174 h 1068"/>
              <a:gd name="T6" fmla="*/ 672 w 2352"/>
              <a:gd name="T7" fmla="*/ 48 h 1068"/>
              <a:gd name="T8" fmla="*/ 963 w 2352"/>
              <a:gd name="T9" fmla="*/ 6 h 1068"/>
              <a:gd name="T10" fmla="*/ 1185 w 2352"/>
              <a:gd name="T11" fmla="*/ 12 h 1068"/>
              <a:gd name="T12" fmla="*/ 1386 w 2352"/>
              <a:gd name="T13" fmla="*/ 54 h 1068"/>
              <a:gd name="T14" fmla="*/ 1617 w 2352"/>
              <a:gd name="T15" fmla="*/ 138 h 1068"/>
              <a:gd name="T16" fmla="*/ 1857 w 2352"/>
              <a:gd name="T17" fmla="*/ 288 h 1068"/>
              <a:gd name="T18" fmla="*/ 2076 w 2352"/>
              <a:gd name="T19" fmla="*/ 501 h 1068"/>
              <a:gd name="T20" fmla="*/ 2217 w 2352"/>
              <a:gd name="T21" fmla="*/ 714 h 1068"/>
              <a:gd name="T22" fmla="*/ 2301 w 2352"/>
              <a:gd name="T23" fmla="*/ 903 h 1068"/>
              <a:gd name="T24" fmla="*/ 2352 w 2352"/>
              <a:gd name="T25" fmla="*/ 1068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52" h="1068">
                <a:moveTo>
                  <a:pt x="0" y="471"/>
                </a:moveTo>
                <a:cubicBezTo>
                  <a:pt x="41" y="425"/>
                  <a:pt x="83" y="380"/>
                  <a:pt x="144" y="330"/>
                </a:cubicBezTo>
                <a:cubicBezTo>
                  <a:pt x="205" y="280"/>
                  <a:pt x="278" y="221"/>
                  <a:pt x="366" y="174"/>
                </a:cubicBezTo>
                <a:cubicBezTo>
                  <a:pt x="454" y="127"/>
                  <a:pt x="572" y="76"/>
                  <a:pt x="672" y="48"/>
                </a:cubicBezTo>
                <a:cubicBezTo>
                  <a:pt x="772" y="20"/>
                  <a:pt x="878" y="12"/>
                  <a:pt x="963" y="6"/>
                </a:cubicBezTo>
                <a:cubicBezTo>
                  <a:pt x="1048" y="0"/>
                  <a:pt x="1115" y="4"/>
                  <a:pt x="1185" y="12"/>
                </a:cubicBezTo>
                <a:cubicBezTo>
                  <a:pt x="1255" y="20"/>
                  <a:pt x="1314" y="33"/>
                  <a:pt x="1386" y="54"/>
                </a:cubicBezTo>
                <a:cubicBezTo>
                  <a:pt x="1458" y="75"/>
                  <a:pt x="1538" y="99"/>
                  <a:pt x="1617" y="138"/>
                </a:cubicBezTo>
                <a:cubicBezTo>
                  <a:pt x="1696" y="177"/>
                  <a:pt x="1781" y="228"/>
                  <a:pt x="1857" y="288"/>
                </a:cubicBezTo>
                <a:cubicBezTo>
                  <a:pt x="1933" y="348"/>
                  <a:pt x="2016" y="430"/>
                  <a:pt x="2076" y="501"/>
                </a:cubicBezTo>
                <a:cubicBezTo>
                  <a:pt x="2136" y="572"/>
                  <a:pt x="2180" y="647"/>
                  <a:pt x="2217" y="714"/>
                </a:cubicBezTo>
                <a:cubicBezTo>
                  <a:pt x="2254" y="781"/>
                  <a:pt x="2279" y="844"/>
                  <a:pt x="2301" y="903"/>
                </a:cubicBezTo>
                <a:cubicBezTo>
                  <a:pt x="2323" y="962"/>
                  <a:pt x="2337" y="1015"/>
                  <a:pt x="2352" y="10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1633539" y="28575"/>
            <a:ext cx="4586287" cy="1481138"/>
          </a:xfrm>
          <a:custGeom>
            <a:avLst/>
            <a:gdLst>
              <a:gd name="T0" fmla="*/ 177 w 2889"/>
              <a:gd name="T1" fmla="*/ 660 h 933"/>
              <a:gd name="T2" fmla="*/ 357 w 2889"/>
              <a:gd name="T3" fmla="*/ 585 h 933"/>
              <a:gd name="T4" fmla="*/ 498 w 2889"/>
              <a:gd name="T5" fmla="*/ 417 h 933"/>
              <a:gd name="T6" fmla="*/ 756 w 2889"/>
              <a:gd name="T7" fmla="*/ 231 h 933"/>
              <a:gd name="T8" fmla="*/ 1062 w 2889"/>
              <a:gd name="T9" fmla="*/ 108 h 933"/>
              <a:gd name="T10" fmla="*/ 1362 w 2889"/>
              <a:gd name="T11" fmla="*/ 63 h 933"/>
              <a:gd name="T12" fmla="*/ 1602 w 2889"/>
              <a:gd name="T13" fmla="*/ 72 h 933"/>
              <a:gd name="T14" fmla="*/ 1926 w 2889"/>
              <a:gd name="T15" fmla="*/ 162 h 933"/>
              <a:gd name="T16" fmla="*/ 2190 w 2889"/>
              <a:gd name="T17" fmla="*/ 303 h 933"/>
              <a:gd name="T18" fmla="*/ 2379 w 2889"/>
              <a:gd name="T19" fmla="*/ 444 h 933"/>
              <a:gd name="T20" fmla="*/ 2592 w 2889"/>
              <a:gd name="T21" fmla="*/ 723 h 933"/>
              <a:gd name="T22" fmla="*/ 2691 w 2889"/>
              <a:gd name="T23" fmla="*/ 933 h 933"/>
              <a:gd name="T24" fmla="*/ 2889 w 2889"/>
              <a:gd name="T25" fmla="*/ 792 h 933"/>
              <a:gd name="T26" fmla="*/ 2829 w 2889"/>
              <a:gd name="T27" fmla="*/ 0 h 933"/>
              <a:gd name="T28" fmla="*/ 3 w 2889"/>
              <a:gd name="T29" fmla="*/ 0 h 933"/>
              <a:gd name="T30" fmla="*/ 0 w 2889"/>
              <a:gd name="T31" fmla="*/ 642 h 933"/>
              <a:gd name="T32" fmla="*/ 177 w 2889"/>
              <a:gd name="T33" fmla="*/ 66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9" h="933">
                <a:moveTo>
                  <a:pt x="177" y="660"/>
                </a:moveTo>
                <a:lnTo>
                  <a:pt x="357" y="585"/>
                </a:lnTo>
                <a:lnTo>
                  <a:pt x="498" y="417"/>
                </a:lnTo>
                <a:lnTo>
                  <a:pt x="756" y="231"/>
                </a:lnTo>
                <a:lnTo>
                  <a:pt x="1062" y="108"/>
                </a:lnTo>
                <a:lnTo>
                  <a:pt x="1362" y="63"/>
                </a:lnTo>
                <a:lnTo>
                  <a:pt x="1602" y="72"/>
                </a:lnTo>
                <a:lnTo>
                  <a:pt x="1926" y="162"/>
                </a:lnTo>
                <a:lnTo>
                  <a:pt x="2190" y="303"/>
                </a:lnTo>
                <a:lnTo>
                  <a:pt x="2379" y="444"/>
                </a:lnTo>
                <a:lnTo>
                  <a:pt x="2592" y="723"/>
                </a:lnTo>
                <a:lnTo>
                  <a:pt x="2691" y="933"/>
                </a:lnTo>
                <a:lnTo>
                  <a:pt x="2889" y="792"/>
                </a:lnTo>
                <a:lnTo>
                  <a:pt x="2829" y="0"/>
                </a:lnTo>
                <a:lnTo>
                  <a:pt x="3" y="0"/>
                </a:lnTo>
                <a:lnTo>
                  <a:pt x="0" y="642"/>
                </a:lnTo>
                <a:lnTo>
                  <a:pt x="177" y="6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Freeform 16"/>
          <p:cNvSpPr>
            <a:spLocks/>
          </p:cNvSpPr>
          <p:nvPr/>
        </p:nvSpPr>
        <p:spPr bwMode="auto">
          <a:xfrm>
            <a:off x="5981700" y="1785939"/>
            <a:ext cx="63500" cy="966787"/>
          </a:xfrm>
          <a:custGeom>
            <a:avLst/>
            <a:gdLst>
              <a:gd name="T0" fmla="*/ 0 w 40"/>
              <a:gd name="T1" fmla="*/ 0 h 609"/>
              <a:gd name="T2" fmla="*/ 30 w 40"/>
              <a:gd name="T3" fmla="*/ 156 h 609"/>
              <a:gd name="T4" fmla="*/ 39 w 40"/>
              <a:gd name="T5" fmla="*/ 324 h 609"/>
              <a:gd name="T6" fmla="*/ 27 w 40"/>
              <a:gd name="T7" fmla="*/ 492 h 609"/>
              <a:gd name="T8" fmla="*/ 6 w 40"/>
              <a:gd name="T9" fmla="*/ 609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609">
                <a:moveTo>
                  <a:pt x="0" y="0"/>
                </a:moveTo>
                <a:cubicBezTo>
                  <a:pt x="12" y="51"/>
                  <a:pt x="24" y="102"/>
                  <a:pt x="30" y="156"/>
                </a:cubicBezTo>
                <a:cubicBezTo>
                  <a:pt x="36" y="210"/>
                  <a:pt x="40" y="268"/>
                  <a:pt x="39" y="324"/>
                </a:cubicBezTo>
                <a:cubicBezTo>
                  <a:pt x="38" y="380"/>
                  <a:pt x="32" y="445"/>
                  <a:pt x="27" y="492"/>
                </a:cubicBezTo>
                <a:cubicBezTo>
                  <a:pt x="22" y="539"/>
                  <a:pt x="9" y="590"/>
                  <a:pt x="6" y="60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Freeform 17"/>
          <p:cNvSpPr>
            <a:spLocks/>
          </p:cNvSpPr>
          <p:nvPr/>
        </p:nvSpPr>
        <p:spPr bwMode="auto">
          <a:xfrm>
            <a:off x="5891214" y="1147764"/>
            <a:ext cx="414337" cy="1576387"/>
          </a:xfrm>
          <a:custGeom>
            <a:avLst/>
            <a:gdLst>
              <a:gd name="T0" fmla="*/ 261 w 261"/>
              <a:gd name="T1" fmla="*/ 0 h 993"/>
              <a:gd name="T2" fmla="*/ 240 w 261"/>
              <a:gd name="T3" fmla="*/ 12 h 993"/>
              <a:gd name="T4" fmla="*/ 66 w 261"/>
              <a:gd name="T5" fmla="*/ 108 h 993"/>
              <a:gd name="T6" fmla="*/ 0 w 261"/>
              <a:gd name="T7" fmla="*/ 234 h 993"/>
              <a:gd name="T8" fmla="*/ 72 w 261"/>
              <a:gd name="T9" fmla="*/ 417 h 993"/>
              <a:gd name="T10" fmla="*/ 99 w 261"/>
              <a:gd name="T11" fmla="*/ 600 h 993"/>
              <a:gd name="T12" fmla="*/ 93 w 261"/>
              <a:gd name="T13" fmla="*/ 783 h 993"/>
              <a:gd name="T14" fmla="*/ 81 w 261"/>
              <a:gd name="T15" fmla="*/ 993 h 993"/>
              <a:gd name="T16" fmla="*/ 177 w 261"/>
              <a:gd name="T17" fmla="*/ 981 h 993"/>
              <a:gd name="T18" fmla="*/ 198 w 261"/>
              <a:gd name="T19" fmla="*/ 249 h 993"/>
              <a:gd name="T20" fmla="*/ 261 w 261"/>
              <a:gd name="T21" fmla="*/ 0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1" h="993">
                <a:moveTo>
                  <a:pt x="261" y="0"/>
                </a:moveTo>
                <a:cubicBezTo>
                  <a:pt x="254" y="4"/>
                  <a:pt x="240" y="12"/>
                  <a:pt x="240" y="12"/>
                </a:cubicBezTo>
                <a:lnTo>
                  <a:pt x="66" y="108"/>
                </a:lnTo>
                <a:lnTo>
                  <a:pt x="0" y="234"/>
                </a:lnTo>
                <a:lnTo>
                  <a:pt x="72" y="417"/>
                </a:lnTo>
                <a:lnTo>
                  <a:pt x="99" y="600"/>
                </a:lnTo>
                <a:lnTo>
                  <a:pt x="93" y="783"/>
                </a:lnTo>
                <a:lnTo>
                  <a:pt x="81" y="993"/>
                </a:lnTo>
                <a:lnTo>
                  <a:pt x="177" y="981"/>
                </a:lnTo>
                <a:lnTo>
                  <a:pt x="198" y="249"/>
                </a:lnTo>
                <a:lnTo>
                  <a:pt x="26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86" name="Group 18"/>
          <p:cNvGrpSpPr>
            <a:grpSpLocks/>
          </p:cNvGrpSpPr>
          <p:nvPr/>
        </p:nvGrpSpPr>
        <p:grpSpPr bwMode="auto">
          <a:xfrm>
            <a:off x="7097713" y="2536825"/>
            <a:ext cx="2571750" cy="1066800"/>
            <a:chOff x="3631" y="2702"/>
            <a:chExt cx="1620" cy="672"/>
          </a:xfrm>
        </p:grpSpPr>
        <p:sp>
          <p:nvSpPr>
            <p:cNvPr id="32787" name="Oval 19"/>
            <p:cNvSpPr>
              <a:spLocks noChangeArrowheads="1"/>
            </p:cNvSpPr>
            <p:nvPr/>
          </p:nvSpPr>
          <p:spPr bwMode="auto">
            <a:xfrm>
              <a:off x="3631" y="2702"/>
              <a:ext cx="1620" cy="67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Text Box 20"/>
            <p:cNvSpPr txBox="1">
              <a:spLocks noChangeArrowheads="1"/>
            </p:cNvSpPr>
            <p:nvPr/>
          </p:nvSpPr>
          <p:spPr bwMode="auto">
            <a:xfrm>
              <a:off x="3681" y="2792"/>
              <a:ext cx="1517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400" b="1">
                  <a:solidFill>
                    <a:srgbClr val="FFFF00"/>
                  </a:solidFill>
                </a:rPr>
                <a:t>TAGI Sandstone - Algeria</a:t>
              </a:r>
            </a:p>
            <a:p>
              <a:pPr algn="ctr"/>
              <a:r>
                <a:rPr lang="en-US" altLang="en-US" b="1">
                  <a:solidFill>
                    <a:schemeClr val="bg1"/>
                  </a:solidFill>
                </a:rPr>
                <a:t>Porosity: 21.3</a:t>
              </a:r>
              <a:r>
                <a:rPr lang="en-US" altLang="en-US" sz="1400" b="1">
                  <a:solidFill>
                    <a:schemeClr val="bg1"/>
                  </a:solidFill>
                </a:rPr>
                <a:t> %</a:t>
              </a:r>
            </a:p>
            <a:p>
              <a:pPr algn="ctr"/>
              <a:r>
                <a:rPr lang="en-US" altLang="en-US" b="1">
                  <a:solidFill>
                    <a:schemeClr val="bg1"/>
                  </a:solidFill>
                </a:rPr>
                <a:t>Permeability: 2,500 md</a:t>
              </a:r>
              <a:endParaRPr lang="en-US" altLang="en-US" sz="1400" b="1">
                <a:solidFill>
                  <a:schemeClr val="bg1"/>
                </a:solidFill>
              </a:endParaRPr>
            </a:p>
          </p:txBody>
        </p:sp>
      </p:grpSp>
      <p:sp>
        <p:nvSpPr>
          <p:cNvPr id="32789" name="Freeform 21"/>
          <p:cNvSpPr>
            <a:spLocks/>
          </p:cNvSpPr>
          <p:nvPr/>
        </p:nvSpPr>
        <p:spPr bwMode="auto">
          <a:xfrm>
            <a:off x="7766051" y="2311400"/>
            <a:ext cx="2435225" cy="1098550"/>
          </a:xfrm>
          <a:custGeom>
            <a:avLst/>
            <a:gdLst>
              <a:gd name="T0" fmla="*/ 0 w 1534"/>
              <a:gd name="T1" fmla="*/ 54 h 692"/>
              <a:gd name="T2" fmla="*/ 120 w 1534"/>
              <a:gd name="T3" fmla="*/ 26 h 692"/>
              <a:gd name="T4" fmla="*/ 288 w 1534"/>
              <a:gd name="T5" fmla="*/ 6 h 692"/>
              <a:gd name="T6" fmla="*/ 460 w 1534"/>
              <a:gd name="T7" fmla="*/ 4 h 692"/>
              <a:gd name="T8" fmla="*/ 644 w 1534"/>
              <a:gd name="T9" fmla="*/ 30 h 692"/>
              <a:gd name="T10" fmla="*/ 840 w 1534"/>
              <a:gd name="T11" fmla="*/ 86 h 692"/>
              <a:gd name="T12" fmla="*/ 1022 w 1534"/>
              <a:gd name="T13" fmla="*/ 168 h 692"/>
              <a:gd name="T14" fmla="*/ 1190 w 1534"/>
              <a:gd name="T15" fmla="*/ 286 h 692"/>
              <a:gd name="T16" fmla="*/ 1340 w 1534"/>
              <a:gd name="T17" fmla="*/ 422 h 692"/>
              <a:gd name="T18" fmla="*/ 1454 w 1534"/>
              <a:gd name="T19" fmla="*/ 556 h 692"/>
              <a:gd name="T20" fmla="*/ 1534 w 1534"/>
              <a:gd name="T21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34" h="692">
                <a:moveTo>
                  <a:pt x="0" y="54"/>
                </a:moveTo>
                <a:cubicBezTo>
                  <a:pt x="20" y="49"/>
                  <a:pt x="72" y="34"/>
                  <a:pt x="120" y="26"/>
                </a:cubicBezTo>
                <a:cubicBezTo>
                  <a:pt x="168" y="18"/>
                  <a:pt x="231" y="10"/>
                  <a:pt x="288" y="6"/>
                </a:cubicBezTo>
                <a:cubicBezTo>
                  <a:pt x="345" y="2"/>
                  <a:pt x="401" y="0"/>
                  <a:pt x="460" y="4"/>
                </a:cubicBezTo>
                <a:cubicBezTo>
                  <a:pt x="519" y="8"/>
                  <a:pt x="581" y="16"/>
                  <a:pt x="644" y="30"/>
                </a:cubicBezTo>
                <a:cubicBezTo>
                  <a:pt x="707" y="44"/>
                  <a:pt x="777" y="63"/>
                  <a:pt x="840" y="86"/>
                </a:cubicBezTo>
                <a:cubicBezTo>
                  <a:pt x="903" y="109"/>
                  <a:pt x="964" y="135"/>
                  <a:pt x="1022" y="168"/>
                </a:cubicBezTo>
                <a:cubicBezTo>
                  <a:pt x="1080" y="201"/>
                  <a:pt x="1137" y="244"/>
                  <a:pt x="1190" y="286"/>
                </a:cubicBezTo>
                <a:cubicBezTo>
                  <a:pt x="1243" y="328"/>
                  <a:pt x="1296" y="377"/>
                  <a:pt x="1340" y="422"/>
                </a:cubicBezTo>
                <a:cubicBezTo>
                  <a:pt x="1384" y="467"/>
                  <a:pt x="1422" y="511"/>
                  <a:pt x="1454" y="556"/>
                </a:cubicBezTo>
                <a:cubicBezTo>
                  <a:pt x="1486" y="601"/>
                  <a:pt x="1510" y="646"/>
                  <a:pt x="1534" y="69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Freeform 22"/>
          <p:cNvSpPr>
            <a:spLocks/>
          </p:cNvSpPr>
          <p:nvPr/>
        </p:nvSpPr>
        <p:spPr bwMode="auto">
          <a:xfrm>
            <a:off x="7775576" y="2174875"/>
            <a:ext cx="2803525" cy="1200150"/>
          </a:xfrm>
          <a:custGeom>
            <a:avLst/>
            <a:gdLst>
              <a:gd name="T0" fmla="*/ 0 w 1766"/>
              <a:gd name="T1" fmla="*/ 138 h 756"/>
              <a:gd name="T2" fmla="*/ 0 w 1766"/>
              <a:gd name="T3" fmla="*/ 0 h 756"/>
              <a:gd name="T4" fmla="*/ 1766 w 1766"/>
              <a:gd name="T5" fmla="*/ 2 h 756"/>
              <a:gd name="T6" fmla="*/ 1766 w 1766"/>
              <a:gd name="T7" fmla="*/ 756 h 756"/>
              <a:gd name="T8" fmla="*/ 1522 w 1766"/>
              <a:gd name="T9" fmla="*/ 756 h 756"/>
              <a:gd name="T10" fmla="*/ 1434 w 1766"/>
              <a:gd name="T11" fmla="*/ 626 h 756"/>
              <a:gd name="T12" fmla="*/ 1298 w 1766"/>
              <a:gd name="T13" fmla="*/ 466 h 756"/>
              <a:gd name="T14" fmla="*/ 1076 w 1766"/>
              <a:gd name="T15" fmla="*/ 298 h 756"/>
              <a:gd name="T16" fmla="*/ 892 w 1766"/>
              <a:gd name="T17" fmla="*/ 190 h 756"/>
              <a:gd name="T18" fmla="*/ 642 w 1766"/>
              <a:gd name="T19" fmla="*/ 112 h 756"/>
              <a:gd name="T20" fmla="*/ 422 w 1766"/>
              <a:gd name="T21" fmla="*/ 86 h 756"/>
              <a:gd name="T22" fmla="*/ 196 w 1766"/>
              <a:gd name="T23" fmla="*/ 98 h 756"/>
              <a:gd name="T24" fmla="*/ 0 w 1766"/>
              <a:gd name="T25" fmla="*/ 138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66" h="756">
                <a:moveTo>
                  <a:pt x="0" y="138"/>
                </a:moveTo>
                <a:lnTo>
                  <a:pt x="0" y="0"/>
                </a:lnTo>
                <a:lnTo>
                  <a:pt x="1766" y="2"/>
                </a:lnTo>
                <a:lnTo>
                  <a:pt x="1766" y="756"/>
                </a:lnTo>
                <a:lnTo>
                  <a:pt x="1522" y="756"/>
                </a:lnTo>
                <a:lnTo>
                  <a:pt x="1434" y="626"/>
                </a:lnTo>
                <a:lnTo>
                  <a:pt x="1298" y="466"/>
                </a:lnTo>
                <a:lnTo>
                  <a:pt x="1076" y="298"/>
                </a:lnTo>
                <a:lnTo>
                  <a:pt x="892" y="190"/>
                </a:lnTo>
                <a:lnTo>
                  <a:pt x="642" y="112"/>
                </a:lnTo>
                <a:lnTo>
                  <a:pt x="422" y="86"/>
                </a:lnTo>
                <a:lnTo>
                  <a:pt x="196" y="98"/>
                </a:lnTo>
                <a:cubicBezTo>
                  <a:pt x="131" y="111"/>
                  <a:pt x="0" y="138"/>
                  <a:pt x="0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Freeform 23"/>
          <p:cNvSpPr>
            <a:spLocks/>
          </p:cNvSpPr>
          <p:nvPr/>
        </p:nvSpPr>
        <p:spPr bwMode="auto">
          <a:xfrm>
            <a:off x="10194926" y="3387726"/>
            <a:ext cx="263525" cy="1622425"/>
          </a:xfrm>
          <a:custGeom>
            <a:avLst/>
            <a:gdLst>
              <a:gd name="T0" fmla="*/ 0 w 166"/>
              <a:gd name="T1" fmla="*/ 0 h 1022"/>
              <a:gd name="T2" fmla="*/ 58 w 166"/>
              <a:gd name="T3" fmla="*/ 128 h 1022"/>
              <a:gd name="T4" fmla="*/ 110 w 166"/>
              <a:gd name="T5" fmla="*/ 258 h 1022"/>
              <a:gd name="T6" fmla="*/ 158 w 166"/>
              <a:gd name="T7" fmla="*/ 478 h 1022"/>
              <a:gd name="T8" fmla="*/ 160 w 166"/>
              <a:gd name="T9" fmla="*/ 748 h 1022"/>
              <a:gd name="T10" fmla="*/ 138 w 166"/>
              <a:gd name="T11" fmla="*/ 910 h 1022"/>
              <a:gd name="T12" fmla="*/ 108 w 166"/>
              <a:gd name="T13" fmla="*/ 1022 h 1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" h="1022">
                <a:moveTo>
                  <a:pt x="0" y="0"/>
                </a:moveTo>
                <a:cubicBezTo>
                  <a:pt x="20" y="42"/>
                  <a:pt x="40" y="85"/>
                  <a:pt x="58" y="128"/>
                </a:cubicBezTo>
                <a:cubicBezTo>
                  <a:pt x="76" y="171"/>
                  <a:pt x="93" y="200"/>
                  <a:pt x="110" y="258"/>
                </a:cubicBezTo>
                <a:cubicBezTo>
                  <a:pt x="127" y="316"/>
                  <a:pt x="150" y="396"/>
                  <a:pt x="158" y="478"/>
                </a:cubicBezTo>
                <a:cubicBezTo>
                  <a:pt x="166" y="560"/>
                  <a:pt x="163" y="676"/>
                  <a:pt x="160" y="748"/>
                </a:cubicBezTo>
                <a:cubicBezTo>
                  <a:pt x="157" y="820"/>
                  <a:pt x="147" y="864"/>
                  <a:pt x="138" y="910"/>
                </a:cubicBezTo>
                <a:cubicBezTo>
                  <a:pt x="129" y="956"/>
                  <a:pt x="113" y="1003"/>
                  <a:pt x="108" y="102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Freeform 24"/>
          <p:cNvSpPr>
            <a:spLocks/>
          </p:cNvSpPr>
          <p:nvPr/>
        </p:nvSpPr>
        <p:spPr bwMode="auto">
          <a:xfrm>
            <a:off x="10169525" y="3340100"/>
            <a:ext cx="419100" cy="1631950"/>
          </a:xfrm>
          <a:custGeom>
            <a:avLst/>
            <a:gdLst>
              <a:gd name="T0" fmla="*/ 0 w 264"/>
              <a:gd name="T1" fmla="*/ 0 h 1028"/>
              <a:gd name="T2" fmla="*/ 242 w 264"/>
              <a:gd name="T3" fmla="*/ 2 h 1028"/>
              <a:gd name="T4" fmla="*/ 264 w 264"/>
              <a:gd name="T5" fmla="*/ 136 h 1028"/>
              <a:gd name="T6" fmla="*/ 262 w 264"/>
              <a:gd name="T7" fmla="*/ 1022 h 1028"/>
              <a:gd name="T8" fmla="*/ 126 w 264"/>
              <a:gd name="T9" fmla="*/ 1028 h 1028"/>
              <a:gd name="T10" fmla="*/ 170 w 264"/>
              <a:gd name="T11" fmla="*/ 838 h 1028"/>
              <a:gd name="T12" fmla="*/ 178 w 264"/>
              <a:gd name="T13" fmla="*/ 616 h 1028"/>
              <a:gd name="T14" fmla="*/ 158 w 264"/>
              <a:gd name="T15" fmla="*/ 422 h 1028"/>
              <a:gd name="T16" fmla="*/ 108 w 264"/>
              <a:gd name="T17" fmla="*/ 224 h 1028"/>
              <a:gd name="T18" fmla="*/ 0 w 264"/>
              <a:gd name="T19" fmla="*/ 0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4" h="1028">
                <a:moveTo>
                  <a:pt x="0" y="0"/>
                </a:moveTo>
                <a:lnTo>
                  <a:pt x="242" y="2"/>
                </a:lnTo>
                <a:lnTo>
                  <a:pt x="264" y="136"/>
                </a:lnTo>
                <a:lnTo>
                  <a:pt x="262" y="1022"/>
                </a:lnTo>
                <a:lnTo>
                  <a:pt x="126" y="1028"/>
                </a:lnTo>
                <a:lnTo>
                  <a:pt x="170" y="838"/>
                </a:lnTo>
                <a:lnTo>
                  <a:pt x="178" y="616"/>
                </a:lnTo>
                <a:lnTo>
                  <a:pt x="158" y="422"/>
                </a:lnTo>
                <a:lnTo>
                  <a:pt x="108" y="22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Freeform 25"/>
          <p:cNvSpPr>
            <a:spLocks/>
          </p:cNvSpPr>
          <p:nvPr/>
        </p:nvSpPr>
        <p:spPr bwMode="auto">
          <a:xfrm>
            <a:off x="8670925" y="4991101"/>
            <a:ext cx="1701800" cy="1482725"/>
          </a:xfrm>
          <a:custGeom>
            <a:avLst/>
            <a:gdLst>
              <a:gd name="T0" fmla="*/ 1072 w 1072"/>
              <a:gd name="T1" fmla="*/ 0 h 934"/>
              <a:gd name="T2" fmla="*/ 1008 w 1072"/>
              <a:gd name="T3" fmla="*/ 166 h 934"/>
              <a:gd name="T4" fmla="*/ 912 w 1072"/>
              <a:gd name="T5" fmla="*/ 350 h 934"/>
              <a:gd name="T6" fmla="*/ 762 w 1072"/>
              <a:gd name="T7" fmla="*/ 538 h 934"/>
              <a:gd name="T8" fmla="*/ 588 w 1072"/>
              <a:gd name="T9" fmla="*/ 692 h 934"/>
              <a:gd name="T10" fmla="*/ 414 w 1072"/>
              <a:gd name="T11" fmla="*/ 796 h 934"/>
              <a:gd name="T12" fmla="*/ 228 w 1072"/>
              <a:gd name="T13" fmla="*/ 880 h 934"/>
              <a:gd name="T14" fmla="*/ 0 w 1072"/>
              <a:gd name="T15" fmla="*/ 934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2" h="934">
                <a:moveTo>
                  <a:pt x="1072" y="0"/>
                </a:moveTo>
                <a:cubicBezTo>
                  <a:pt x="1053" y="54"/>
                  <a:pt x="1035" y="108"/>
                  <a:pt x="1008" y="166"/>
                </a:cubicBezTo>
                <a:cubicBezTo>
                  <a:pt x="981" y="224"/>
                  <a:pt x="953" y="288"/>
                  <a:pt x="912" y="350"/>
                </a:cubicBezTo>
                <a:cubicBezTo>
                  <a:pt x="871" y="412"/>
                  <a:pt x="816" y="481"/>
                  <a:pt x="762" y="538"/>
                </a:cubicBezTo>
                <a:cubicBezTo>
                  <a:pt x="708" y="595"/>
                  <a:pt x="646" y="649"/>
                  <a:pt x="588" y="692"/>
                </a:cubicBezTo>
                <a:cubicBezTo>
                  <a:pt x="530" y="735"/>
                  <a:pt x="474" y="765"/>
                  <a:pt x="414" y="796"/>
                </a:cubicBezTo>
                <a:cubicBezTo>
                  <a:pt x="354" y="827"/>
                  <a:pt x="297" y="857"/>
                  <a:pt x="228" y="880"/>
                </a:cubicBezTo>
                <a:cubicBezTo>
                  <a:pt x="159" y="903"/>
                  <a:pt x="37" y="925"/>
                  <a:pt x="0" y="93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4" name="Freeform 26"/>
          <p:cNvSpPr>
            <a:spLocks/>
          </p:cNvSpPr>
          <p:nvPr/>
        </p:nvSpPr>
        <p:spPr bwMode="auto">
          <a:xfrm>
            <a:off x="8705850" y="4899025"/>
            <a:ext cx="1873250" cy="1689100"/>
          </a:xfrm>
          <a:custGeom>
            <a:avLst/>
            <a:gdLst>
              <a:gd name="T0" fmla="*/ 0 w 1180"/>
              <a:gd name="T1" fmla="*/ 990 h 1064"/>
              <a:gd name="T2" fmla="*/ 10 w 1180"/>
              <a:gd name="T3" fmla="*/ 1064 h 1064"/>
              <a:gd name="T4" fmla="*/ 1180 w 1180"/>
              <a:gd name="T5" fmla="*/ 1058 h 1064"/>
              <a:gd name="T6" fmla="*/ 1180 w 1180"/>
              <a:gd name="T7" fmla="*/ 0 h 1064"/>
              <a:gd name="T8" fmla="*/ 1060 w 1180"/>
              <a:gd name="T9" fmla="*/ 12 h 1064"/>
              <a:gd name="T10" fmla="*/ 996 w 1180"/>
              <a:gd name="T11" fmla="*/ 196 h 1064"/>
              <a:gd name="T12" fmla="*/ 896 w 1180"/>
              <a:gd name="T13" fmla="*/ 406 h 1064"/>
              <a:gd name="T14" fmla="*/ 720 w 1180"/>
              <a:gd name="T15" fmla="*/ 612 h 1064"/>
              <a:gd name="T16" fmla="*/ 544 w 1180"/>
              <a:gd name="T17" fmla="*/ 768 h 1064"/>
              <a:gd name="T18" fmla="*/ 310 w 1180"/>
              <a:gd name="T19" fmla="*/ 898 h 1064"/>
              <a:gd name="T20" fmla="*/ 144 w 1180"/>
              <a:gd name="T21" fmla="*/ 960 h 1064"/>
              <a:gd name="T22" fmla="*/ 0 w 1180"/>
              <a:gd name="T23" fmla="*/ 990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80" h="1064">
                <a:moveTo>
                  <a:pt x="0" y="990"/>
                </a:moveTo>
                <a:lnTo>
                  <a:pt x="10" y="1064"/>
                </a:lnTo>
                <a:lnTo>
                  <a:pt x="1180" y="1058"/>
                </a:lnTo>
                <a:lnTo>
                  <a:pt x="1180" y="0"/>
                </a:lnTo>
                <a:lnTo>
                  <a:pt x="1060" y="12"/>
                </a:lnTo>
                <a:lnTo>
                  <a:pt x="996" y="196"/>
                </a:lnTo>
                <a:lnTo>
                  <a:pt x="896" y="406"/>
                </a:lnTo>
                <a:lnTo>
                  <a:pt x="720" y="612"/>
                </a:lnTo>
                <a:lnTo>
                  <a:pt x="544" y="768"/>
                </a:lnTo>
                <a:lnTo>
                  <a:pt x="310" y="898"/>
                </a:lnTo>
                <a:lnTo>
                  <a:pt x="144" y="960"/>
                </a:lnTo>
                <a:lnTo>
                  <a:pt x="0" y="9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Freeform 27"/>
          <p:cNvSpPr>
            <a:spLocks/>
          </p:cNvSpPr>
          <p:nvPr/>
        </p:nvSpPr>
        <p:spPr bwMode="auto">
          <a:xfrm>
            <a:off x="6340476" y="4889500"/>
            <a:ext cx="2346325" cy="1606550"/>
          </a:xfrm>
          <a:custGeom>
            <a:avLst/>
            <a:gdLst>
              <a:gd name="T0" fmla="*/ 1478 w 1478"/>
              <a:gd name="T1" fmla="*/ 996 h 1012"/>
              <a:gd name="T2" fmla="*/ 1242 w 1478"/>
              <a:gd name="T3" fmla="*/ 1008 h 1012"/>
              <a:gd name="T4" fmla="*/ 982 w 1478"/>
              <a:gd name="T5" fmla="*/ 974 h 1012"/>
              <a:gd name="T6" fmla="*/ 704 w 1478"/>
              <a:gd name="T7" fmla="*/ 876 h 1012"/>
              <a:gd name="T8" fmla="*/ 494 w 1478"/>
              <a:gd name="T9" fmla="*/ 746 h 1012"/>
              <a:gd name="T10" fmla="*/ 298 w 1478"/>
              <a:gd name="T11" fmla="*/ 566 h 1012"/>
              <a:gd name="T12" fmla="*/ 154 w 1478"/>
              <a:gd name="T13" fmla="*/ 378 h 1012"/>
              <a:gd name="T14" fmla="*/ 36 w 1478"/>
              <a:gd name="T15" fmla="*/ 132 h 1012"/>
              <a:gd name="T16" fmla="*/ 0 w 1478"/>
              <a:gd name="T17" fmla="*/ 0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78" h="1012">
                <a:moveTo>
                  <a:pt x="1478" y="996"/>
                </a:moveTo>
                <a:cubicBezTo>
                  <a:pt x="1401" y="1004"/>
                  <a:pt x="1325" y="1012"/>
                  <a:pt x="1242" y="1008"/>
                </a:cubicBezTo>
                <a:cubicBezTo>
                  <a:pt x="1159" y="1004"/>
                  <a:pt x="1072" y="996"/>
                  <a:pt x="982" y="974"/>
                </a:cubicBezTo>
                <a:cubicBezTo>
                  <a:pt x="892" y="952"/>
                  <a:pt x="785" y="914"/>
                  <a:pt x="704" y="876"/>
                </a:cubicBezTo>
                <a:cubicBezTo>
                  <a:pt x="623" y="838"/>
                  <a:pt x="562" y="798"/>
                  <a:pt x="494" y="746"/>
                </a:cubicBezTo>
                <a:cubicBezTo>
                  <a:pt x="426" y="694"/>
                  <a:pt x="355" y="627"/>
                  <a:pt x="298" y="566"/>
                </a:cubicBezTo>
                <a:cubicBezTo>
                  <a:pt x="241" y="505"/>
                  <a:pt x="198" y="450"/>
                  <a:pt x="154" y="378"/>
                </a:cubicBezTo>
                <a:cubicBezTo>
                  <a:pt x="110" y="306"/>
                  <a:pt x="62" y="195"/>
                  <a:pt x="36" y="132"/>
                </a:cubicBezTo>
                <a:cubicBezTo>
                  <a:pt x="10" y="69"/>
                  <a:pt x="5" y="34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Freeform 28"/>
          <p:cNvSpPr>
            <a:spLocks/>
          </p:cNvSpPr>
          <p:nvPr/>
        </p:nvSpPr>
        <p:spPr bwMode="auto">
          <a:xfrm>
            <a:off x="6149975" y="4908551"/>
            <a:ext cx="2584450" cy="1666875"/>
          </a:xfrm>
          <a:custGeom>
            <a:avLst/>
            <a:gdLst>
              <a:gd name="T0" fmla="*/ 124 w 1628"/>
              <a:gd name="T1" fmla="*/ 0 h 1050"/>
              <a:gd name="T2" fmla="*/ 0 w 1628"/>
              <a:gd name="T3" fmla="*/ 46 h 1050"/>
              <a:gd name="T4" fmla="*/ 16 w 1628"/>
              <a:gd name="T5" fmla="*/ 1050 h 1050"/>
              <a:gd name="T6" fmla="*/ 1628 w 1628"/>
              <a:gd name="T7" fmla="*/ 1042 h 1050"/>
              <a:gd name="T8" fmla="*/ 1628 w 1628"/>
              <a:gd name="T9" fmla="*/ 976 h 1050"/>
              <a:gd name="T10" fmla="*/ 1468 w 1628"/>
              <a:gd name="T11" fmla="*/ 1000 h 1050"/>
              <a:gd name="T12" fmla="*/ 1202 w 1628"/>
              <a:gd name="T13" fmla="*/ 988 h 1050"/>
              <a:gd name="T14" fmla="*/ 926 w 1628"/>
              <a:gd name="T15" fmla="*/ 906 h 1050"/>
              <a:gd name="T16" fmla="*/ 714 w 1628"/>
              <a:gd name="T17" fmla="*/ 804 h 1050"/>
              <a:gd name="T18" fmla="*/ 472 w 1628"/>
              <a:gd name="T19" fmla="*/ 610 h 1050"/>
              <a:gd name="T20" fmla="*/ 288 w 1628"/>
              <a:gd name="T21" fmla="*/ 390 h 1050"/>
              <a:gd name="T22" fmla="*/ 154 w 1628"/>
              <a:gd name="T23" fmla="*/ 106 h 1050"/>
              <a:gd name="T24" fmla="*/ 124 w 1628"/>
              <a:gd name="T25" fmla="*/ 0 h 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8" h="1050">
                <a:moveTo>
                  <a:pt x="124" y="0"/>
                </a:moveTo>
                <a:lnTo>
                  <a:pt x="0" y="46"/>
                </a:lnTo>
                <a:lnTo>
                  <a:pt x="16" y="1050"/>
                </a:lnTo>
                <a:lnTo>
                  <a:pt x="1628" y="1042"/>
                </a:lnTo>
                <a:lnTo>
                  <a:pt x="1628" y="976"/>
                </a:lnTo>
                <a:lnTo>
                  <a:pt x="1468" y="1000"/>
                </a:lnTo>
                <a:lnTo>
                  <a:pt x="1202" y="988"/>
                </a:lnTo>
                <a:lnTo>
                  <a:pt x="926" y="906"/>
                </a:lnTo>
                <a:lnTo>
                  <a:pt x="714" y="804"/>
                </a:lnTo>
                <a:lnTo>
                  <a:pt x="472" y="610"/>
                </a:lnTo>
                <a:lnTo>
                  <a:pt x="288" y="390"/>
                </a:lnTo>
                <a:lnTo>
                  <a:pt x="154" y="106"/>
                </a:lnTo>
                <a:lnTo>
                  <a:pt x="1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7" name="Freeform 29"/>
          <p:cNvSpPr>
            <a:spLocks/>
          </p:cNvSpPr>
          <p:nvPr/>
        </p:nvSpPr>
        <p:spPr bwMode="auto">
          <a:xfrm>
            <a:off x="6273800" y="3346450"/>
            <a:ext cx="298450" cy="1587500"/>
          </a:xfrm>
          <a:custGeom>
            <a:avLst/>
            <a:gdLst>
              <a:gd name="T0" fmla="*/ 46 w 188"/>
              <a:gd name="T1" fmla="*/ 1000 h 1000"/>
              <a:gd name="T2" fmla="*/ 14 w 188"/>
              <a:gd name="T3" fmla="*/ 820 h 1000"/>
              <a:gd name="T4" fmla="*/ 6 w 188"/>
              <a:gd name="T5" fmla="*/ 578 h 1000"/>
              <a:gd name="T6" fmla="*/ 48 w 188"/>
              <a:gd name="T7" fmla="*/ 322 h 1000"/>
              <a:gd name="T8" fmla="*/ 130 w 188"/>
              <a:gd name="T9" fmla="*/ 94 h 1000"/>
              <a:gd name="T10" fmla="*/ 188 w 188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8" h="1000">
                <a:moveTo>
                  <a:pt x="46" y="1000"/>
                </a:moveTo>
                <a:cubicBezTo>
                  <a:pt x="41" y="970"/>
                  <a:pt x="21" y="890"/>
                  <a:pt x="14" y="820"/>
                </a:cubicBezTo>
                <a:cubicBezTo>
                  <a:pt x="7" y="750"/>
                  <a:pt x="0" y="661"/>
                  <a:pt x="6" y="578"/>
                </a:cubicBezTo>
                <a:cubicBezTo>
                  <a:pt x="12" y="495"/>
                  <a:pt x="27" y="403"/>
                  <a:pt x="48" y="322"/>
                </a:cubicBezTo>
                <a:cubicBezTo>
                  <a:pt x="69" y="241"/>
                  <a:pt x="107" y="148"/>
                  <a:pt x="130" y="94"/>
                </a:cubicBezTo>
                <a:cubicBezTo>
                  <a:pt x="153" y="40"/>
                  <a:pt x="170" y="20"/>
                  <a:pt x="188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Freeform 30"/>
          <p:cNvSpPr>
            <a:spLocks/>
          </p:cNvSpPr>
          <p:nvPr/>
        </p:nvSpPr>
        <p:spPr bwMode="auto">
          <a:xfrm>
            <a:off x="6010276" y="3387725"/>
            <a:ext cx="517525" cy="1619250"/>
          </a:xfrm>
          <a:custGeom>
            <a:avLst/>
            <a:gdLst>
              <a:gd name="T0" fmla="*/ 218 w 326"/>
              <a:gd name="T1" fmla="*/ 994 h 1020"/>
              <a:gd name="T2" fmla="*/ 178 w 326"/>
              <a:gd name="T3" fmla="*/ 792 h 1020"/>
              <a:gd name="T4" fmla="*/ 164 w 326"/>
              <a:gd name="T5" fmla="*/ 574 h 1020"/>
              <a:gd name="T6" fmla="*/ 212 w 326"/>
              <a:gd name="T7" fmla="*/ 302 h 1020"/>
              <a:gd name="T8" fmla="*/ 326 w 326"/>
              <a:gd name="T9" fmla="*/ 0 h 1020"/>
              <a:gd name="T10" fmla="*/ 0 w 326"/>
              <a:gd name="T11" fmla="*/ 34 h 1020"/>
              <a:gd name="T12" fmla="*/ 108 w 326"/>
              <a:gd name="T13" fmla="*/ 1014 h 1020"/>
              <a:gd name="T14" fmla="*/ 176 w 326"/>
              <a:gd name="T15" fmla="*/ 1020 h 1020"/>
              <a:gd name="T16" fmla="*/ 218 w 326"/>
              <a:gd name="T17" fmla="*/ 994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6" h="1020">
                <a:moveTo>
                  <a:pt x="218" y="994"/>
                </a:moveTo>
                <a:lnTo>
                  <a:pt x="178" y="792"/>
                </a:lnTo>
                <a:lnTo>
                  <a:pt x="164" y="574"/>
                </a:lnTo>
                <a:lnTo>
                  <a:pt x="212" y="302"/>
                </a:lnTo>
                <a:lnTo>
                  <a:pt x="326" y="0"/>
                </a:lnTo>
                <a:lnTo>
                  <a:pt x="0" y="34"/>
                </a:lnTo>
                <a:lnTo>
                  <a:pt x="108" y="1014"/>
                </a:lnTo>
                <a:lnTo>
                  <a:pt x="176" y="1020"/>
                </a:lnTo>
                <a:lnTo>
                  <a:pt x="218" y="9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9" name="Freeform 31"/>
          <p:cNvSpPr>
            <a:spLocks/>
          </p:cNvSpPr>
          <p:nvPr/>
        </p:nvSpPr>
        <p:spPr bwMode="auto">
          <a:xfrm>
            <a:off x="6559550" y="2378075"/>
            <a:ext cx="1263650" cy="977900"/>
          </a:xfrm>
          <a:custGeom>
            <a:avLst/>
            <a:gdLst>
              <a:gd name="T0" fmla="*/ 0 w 796"/>
              <a:gd name="T1" fmla="*/ 616 h 616"/>
              <a:gd name="T2" fmla="*/ 152 w 796"/>
              <a:gd name="T3" fmla="*/ 404 h 616"/>
              <a:gd name="T4" fmla="*/ 372 w 796"/>
              <a:gd name="T5" fmla="*/ 204 h 616"/>
              <a:gd name="T6" fmla="*/ 652 w 796"/>
              <a:gd name="T7" fmla="*/ 52 h 616"/>
              <a:gd name="T8" fmla="*/ 796 w 796"/>
              <a:gd name="T9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6" h="616">
                <a:moveTo>
                  <a:pt x="0" y="616"/>
                </a:moveTo>
                <a:cubicBezTo>
                  <a:pt x="45" y="544"/>
                  <a:pt x="90" y="473"/>
                  <a:pt x="152" y="404"/>
                </a:cubicBezTo>
                <a:cubicBezTo>
                  <a:pt x="214" y="335"/>
                  <a:pt x="289" y="263"/>
                  <a:pt x="372" y="204"/>
                </a:cubicBezTo>
                <a:cubicBezTo>
                  <a:pt x="455" y="145"/>
                  <a:pt x="581" y="86"/>
                  <a:pt x="652" y="52"/>
                </a:cubicBezTo>
                <a:cubicBezTo>
                  <a:pt x="723" y="18"/>
                  <a:pt x="766" y="11"/>
                  <a:pt x="796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0" name="Freeform 32"/>
          <p:cNvSpPr>
            <a:spLocks/>
          </p:cNvSpPr>
          <p:nvPr/>
        </p:nvSpPr>
        <p:spPr bwMode="auto">
          <a:xfrm>
            <a:off x="6146800" y="2190750"/>
            <a:ext cx="1676400" cy="1282700"/>
          </a:xfrm>
          <a:custGeom>
            <a:avLst/>
            <a:gdLst>
              <a:gd name="T0" fmla="*/ 1056 w 1056"/>
              <a:gd name="T1" fmla="*/ 116 h 808"/>
              <a:gd name="T2" fmla="*/ 1056 w 1056"/>
              <a:gd name="T3" fmla="*/ 0 h 808"/>
              <a:gd name="T4" fmla="*/ 0 w 1056"/>
              <a:gd name="T5" fmla="*/ 2 h 808"/>
              <a:gd name="T6" fmla="*/ 22 w 1056"/>
              <a:gd name="T7" fmla="*/ 808 h 808"/>
              <a:gd name="T8" fmla="*/ 230 w 1056"/>
              <a:gd name="T9" fmla="*/ 772 h 808"/>
              <a:gd name="T10" fmla="*/ 384 w 1056"/>
              <a:gd name="T11" fmla="*/ 544 h 808"/>
              <a:gd name="T12" fmla="*/ 644 w 1056"/>
              <a:gd name="T13" fmla="*/ 302 h 808"/>
              <a:gd name="T14" fmla="*/ 1010 w 1056"/>
              <a:gd name="T15" fmla="*/ 132 h 808"/>
              <a:gd name="T16" fmla="*/ 1056 w 1056"/>
              <a:gd name="T17" fmla="*/ 116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56" h="808">
                <a:moveTo>
                  <a:pt x="1056" y="116"/>
                </a:moveTo>
                <a:lnTo>
                  <a:pt x="1056" y="0"/>
                </a:lnTo>
                <a:lnTo>
                  <a:pt x="0" y="2"/>
                </a:lnTo>
                <a:lnTo>
                  <a:pt x="22" y="808"/>
                </a:lnTo>
                <a:lnTo>
                  <a:pt x="230" y="772"/>
                </a:lnTo>
                <a:lnTo>
                  <a:pt x="384" y="544"/>
                </a:lnTo>
                <a:lnTo>
                  <a:pt x="644" y="302"/>
                </a:lnTo>
                <a:lnTo>
                  <a:pt x="1010" y="132"/>
                </a:lnTo>
                <a:lnTo>
                  <a:pt x="1056" y="1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>
            <a:off x="2286000" y="4610100"/>
            <a:ext cx="469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2" name="Text Box 34"/>
          <p:cNvSpPr txBox="1">
            <a:spLocks noChangeArrowheads="1"/>
          </p:cNvSpPr>
          <p:nvPr/>
        </p:nvSpPr>
        <p:spPr bwMode="auto">
          <a:xfrm>
            <a:off x="2168308" y="4237623"/>
            <a:ext cx="6687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1 mm</a:t>
            </a:r>
          </a:p>
        </p:txBody>
      </p:sp>
      <p:sp>
        <p:nvSpPr>
          <p:cNvPr id="32803" name="Text Box 35"/>
          <p:cNvSpPr txBox="1">
            <a:spLocks noChangeArrowheads="1"/>
          </p:cNvSpPr>
          <p:nvPr/>
        </p:nvSpPr>
        <p:spPr bwMode="auto">
          <a:xfrm>
            <a:off x="6181508" y="6028323"/>
            <a:ext cx="6687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1 mm</a:t>
            </a:r>
          </a:p>
        </p:txBody>
      </p:sp>
      <p:sp>
        <p:nvSpPr>
          <p:cNvPr id="32804" name="Line 36"/>
          <p:cNvSpPr>
            <a:spLocks noChangeShapeType="1"/>
          </p:cNvSpPr>
          <p:nvPr/>
        </p:nvSpPr>
        <p:spPr bwMode="auto">
          <a:xfrm>
            <a:off x="6464300" y="6438900"/>
            <a:ext cx="215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5" name="Text Box 37"/>
          <p:cNvSpPr txBox="1">
            <a:spLocks noChangeArrowheads="1"/>
          </p:cNvSpPr>
          <p:nvPr/>
        </p:nvSpPr>
        <p:spPr bwMode="auto">
          <a:xfrm>
            <a:off x="2117726" y="6192838"/>
            <a:ext cx="30374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(photos courtesy of Core Labs)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6DC39-CAF0-44F8-9EBC-AEA5A37B645E}"/>
              </a:ext>
            </a:extLst>
          </p:cNvPr>
          <p:cNvSpPr txBox="1"/>
          <p:nvPr/>
        </p:nvSpPr>
        <p:spPr>
          <a:xfrm>
            <a:off x="7097713" y="435740"/>
            <a:ext cx="427700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Porosity and permeability in</a:t>
            </a:r>
          </a:p>
          <a:p>
            <a:r>
              <a:rPr lang="en-US" sz="2800" dirty="0"/>
              <a:t>petroleum reservoirs</a:t>
            </a:r>
          </a:p>
        </p:txBody>
      </p:sp>
    </p:spTree>
    <p:extLst>
      <p:ext uri="{BB962C8B-B14F-4D97-AF65-F5344CB8AC3E}">
        <p14:creationId xmlns:p14="http://schemas.microsoft.com/office/powerpoint/2010/main" val="3204791833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:\12190_4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"/>
          <a:stretch>
            <a:fillRect/>
          </a:stretch>
        </p:blipFill>
        <p:spPr bwMode="auto">
          <a:xfrm>
            <a:off x="1391506" y="444666"/>
            <a:ext cx="3862387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A:\cellim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960" r="4883"/>
          <a:stretch>
            <a:fillRect/>
          </a:stretch>
        </p:blipFill>
        <p:spPr bwMode="auto">
          <a:xfrm>
            <a:off x="6452332" y="553869"/>
            <a:ext cx="4348162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1469292" y="481381"/>
            <a:ext cx="2159000" cy="1117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593640" y="464123"/>
            <a:ext cx="19865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rgbClr val="FFFF00"/>
                </a:solidFill>
              </a:rPr>
              <a:t>Microporous</a:t>
            </a:r>
          </a:p>
          <a:p>
            <a:pPr algn="ctr"/>
            <a:r>
              <a:rPr lang="en-US" altLang="en-US" dirty="0">
                <a:solidFill>
                  <a:srgbClr val="FFFF00"/>
                </a:solidFill>
              </a:rPr>
              <a:t>Jurassic limestone, </a:t>
            </a:r>
          </a:p>
          <a:p>
            <a:pPr algn="ctr"/>
            <a:r>
              <a:rPr lang="en-US" altLang="en-US" dirty="0">
                <a:solidFill>
                  <a:srgbClr val="FFFF00"/>
                </a:solidFill>
              </a:rPr>
              <a:t>East Texas Basin</a:t>
            </a:r>
          </a:p>
          <a:p>
            <a:pPr algn="ctr"/>
            <a:r>
              <a:rPr lang="en-US" altLang="en-US" dirty="0">
                <a:solidFill>
                  <a:srgbClr val="FFFF00"/>
                </a:solidFill>
              </a:rPr>
              <a:t>- 12,100 ft.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793D83-004C-453A-A10C-F6CCFD24A8A9}"/>
              </a:ext>
            </a:extLst>
          </p:cNvPr>
          <p:cNvSpPr txBox="1"/>
          <p:nvPr/>
        </p:nvSpPr>
        <p:spPr>
          <a:xfrm>
            <a:off x="6096000" y="161265"/>
            <a:ext cx="534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Computer-generated cellular automata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1904-88A5-43EE-8F0D-7C49C594DB25}"/>
              </a:ext>
            </a:extLst>
          </p:cNvPr>
          <p:cNvSpPr txBox="1"/>
          <p:nvPr/>
        </p:nvSpPr>
        <p:spPr>
          <a:xfrm>
            <a:off x="11154727" y="5806142"/>
            <a:ext cx="968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generating</a:t>
            </a:r>
          </a:p>
          <a:p>
            <a:r>
              <a:rPr lang="en-US" sz="1400" dirty="0"/>
              <a:t>rules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A2347BC-3CE9-4F62-846E-5B31630F07A9}"/>
              </a:ext>
            </a:extLst>
          </p:cNvPr>
          <p:cNvSpPr/>
          <p:nvPr/>
        </p:nvSpPr>
        <p:spPr>
          <a:xfrm rot="10800000">
            <a:off x="10890958" y="5900727"/>
            <a:ext cx="263769" cy="1582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A41ACC-7E66-4187-AD35-C1638555964D}"/>
              </a:ext>
            </a:extLst>
          </p:cNvPr>
          <p:cNvSpPr txBox="1"/>
          <p:nvPr/>
        </p:nvSpPr>
        <p:spPr>
          <a:xfrm>
            <a:off x="2369996" y="6359648"/>
            <a:ext cx="780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porosity distribution in rocks be modeled as cellular automata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0E8A1-6DD7-4FCC-A84F-A75460D323AD}"/>
              </a:ext>
            </a:extLst>
          </p:cNvPr>
          <p:cNvSpPr txBox="1"/>
          <p:nvPr/>
        </p:nvSpPr>
        <p:spPr>
          <a:xfrm>
            <a:off x="9336229" y="561375"/>
            <a:ext cx="272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(a complex pattern generated by a simple “neighbor” rule)</a:t>
            </a:r>
          </a:p>
        </p:txBody>
      </p:sp>
    </p:spTree>
    <p:extLst>
      <p:ext uri="{BB962C8B-B14F-4D97-AF65-F5344CB8AC3E}">
        <p14:creationId xmlns:p14="http://schemas.microsoft.com/office/powerpoint/2010/main" val="3702031846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94" name="Rectangle 78"/>
          <p:cNvSpPr>
            <a:spLocks noChangeArrowheads="1"/>
          </p:cNvSpPr>
          <p:nvPr/>
        </p:nvSpPr>
        <p:spPr bwMode="auto">
          <a:xfrm>
            <a:off x="1765300" y="838200"/>
            <a:ext cx="4508500" cy="2552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04" name="Rectangle 88"/>
          <p:cNvSpPr>
            <a:spLocks noChangeArrowheads="1"/>
          </p:cNvSpPr>
          <p:nvPr/>
        </p:nvSpPr>
        <p:spPr bwMode="auto">
          <a:xfrm>
            <a:off x="2058989" y="1514476"/>
            <a:ext cx="3919537" cy="15097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5" name="Rectangle 79"/>
          <p:cNvSpPr>
            <a:spLocks noChangeArrowheads="1"/>
          </p:cNvSpPr>
          <p:nvPr/>
        </p:nvSpPr>
        <p:spPr bwMode="auto">
          <a:xfrm>
            <a:off x="1679575" y="4135438"/>
            <a:ext cx="4508500" cy="2552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55" name="Freeform 239"/>
          <p:cNvSpPr>
            <a:spLocks/>
          </p:cNvSpPr>
          <p:nvPr/>
        </p:nvSpPr>
        <p:spPr bwMode="auto">
          <a:xfrm>
            <a:off x="1943100" y="6243639"/>
            <a:ext cx="3976688" cy="390525"/>
          </a:xfrm>
          <a:custGeom>
            <a:avLst/>
            <a:gdLst>
              <a:gd name="T0" fmla="*/ 0 w 2505"/>
              <a:gd name="T1" fmla="*/ 0 h 246"/>
              <a:gd name="T2" fmla="*/ 2505 w 2505"/>
              <a:gd name="T3" fmla="*/ 0 h 246"/>
              <a:gd name="T4" fmla="*/ 2499 w 2505"/>
              <a:gd name="T5" fmla="*/ 246 h 246"/>
              <a:gd name="T6" fmla="*/ 18 w 2505"/>
              <a:gd name="T7" fmla="*/ 51 h 246"/>
              <a:gd name="T8" fmla="*/ 0 w 2505"/>
              <a:gd name="T9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5" h="246">
                <a:moveTo>
                  <a:pt x="0" y="0"/>
                </a:moveTo>
                <a:lnTo>
                  <a:pt x="2505" y="0"/>
                </a:lnTo>
                <a:lnTo>
                  <a:pt x="2499" y="246"/>
                </a:lnTo>
                <a:lnTo>
                  <a:pt x="18" y="51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039939" y="3019425"/>
            <a:ext cx="3938587" cy="2857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859962" y="3582988"/>
            <a:ext cx="70730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1600" b="1">
                <a:solidFill>
                  <a:schemeClr val="bg1"/>
                </a:solidFill>
              </a:rPr>
              <a:t>Measured / observed parameters: arrival time, amplitude, character, and pattern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6548437" y="3614739"/>
            <a:ext cx="40433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/>
              <a:t> The earth acts linearly with respect to</a:t>
            </a:r>
          </a:p>
          <a:p>
            <a:r>
              <a:rPr lang="en-US" altLang="en-US" sz="1600" dirty="0"/>
              <a:t>    seismic waves in almost all practical</a:t>
            </a:r>
          </a:p>
          <a:p>
            <a:r>
              <a:rPr lang="en-US" altLang="en-US" sz="1600" dirty="0"/>
              <a:t>    situations…The geophone response</a:t>
            </a:r>
          </a:p>
          <a:p>
            <a:r>
              <a:rPr lang="en-US" altLang="en-US" sz="1600" dirty="0"/>
              <a:t>    is simply the sum (linear superposition)</a:t>
            </a:r>
          </a:p>
          <a:p>
            <a:r>
              <a:rPr lang="en-US" altLang="en-US" sz="1600" dirty="0"/>
              <a:t>    of the effects of all the waves</a:t>
            </a:r>
          </a:p>
          <a:p>
            <a:r>
              <a:rPr lang="en-US" altLang="en-US" sz="1600" dirty="0"/>
              <a:t>    striking the geophone. </a:t>
            </a:r>
          </a:p>
          <a:p>
            <a:endParaRPr lang="en-US" altLang="en-US" sz="1600" dirty="0"/>
          </a:p>
          <a:p>
            <a:r>
              <a:rPr lang="en-US" altLang="en-US" sz="1600" dirty="0"/>
              <a:t>   Normal processing of seismic data uses</a:t>
            </a:r>
          </a:p>
          <a:p>
            <a:r>
              <a:rPr lang="en-US" altLang="en-US" sz="1600" dirty="0"/>
              <a:t>   </a:t>
            </a:r>
            <a:r>
              <a:rPr lang="en-US" altLang="en-US" sz="1600" b="1" dirty="0"/>
              <a:t>linear algorithms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94780" y="124005"/>
            <a:ext cx="6143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of neural networks in geophysics</a:t>
            </a:r>
          </a:p>
        </p:txBody>
      </p:sp>
      <p:sp>
        <p:nvSpPr>
          <p:cNvPr id="60491" name="Rectangle 75"/>
          <p:cNvSpPr>
            <a:spLocks noChangeArrowheads="1"/>
          </p:cNvSpPr>
          <p:nvPr/>
        </p:nvSpPr>
        <p:spPr bwMode="auto">
          <a:xfrm>
            <a:off x="6654800" y="825500"/>
            <a:ext cx="3721100" cy="254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Freeform 11"/>
          <p:cNvSpPr>
            <a:spLocks/>
          </p:cNvSpPr>
          <p:nvPr/>
        </p:nvSpPr>
        <p:spPr bwMode="auto">
          <a:xfrm>
            <a:off x="7502526" y="1046163"/>
            <a:ext cx="2492375" cy="379412"/>
          </a:xfrm>
          <a:custGeom>
            <a:avLst/>
            <a:gdLst>
              <a:gd name="T0" fmla="*/ 0 w 1570"/>
              <a:gd name="T1" fmla="*/ 115 h 239"/>
              <a:gd name="T2" fmla="*/ 336 w 1570"/>
              <a:gd name="T3" fmla="*/ 115 h 239"/>
              <a:gd name="T4" fmla="*/ 412 w 1570"/>
              <a:gd name="T5" fmla="*/ 115 h 239"/>
              <a:gd name="T6" fmla="*/ 440 w 1570"/>
              <a:gd name="T7" fmla="*/ 115 h 239"/>
              <a:gd name="T8" fmla="*/ 462 w 1570"/>
              <a:gd name="T9" fmla="*/ 129 h 239"/>
              <a:gd name="T10" fmla="*/ 470 w 1570"/>
              <a:gd name="T11" fmla="*/ 161 h 239"/>
              <a:gd name="T12" fmla="*/ 478 w 1570"/>
              <a:gd name="T13" fmla="*/ 189 h 239"/>
              <a:gd name="T14" fmla="*/ 490 w 1570"/>
              <a:gd name="T15" fmla="*/ 197 h 239"/>
              <a:gd name="T16" fmla="*/ 506 w 1570"/>
              <a:gd name="T17" fmla="*/ 193 h 239"/>
              <a:gd name="T18" fmla="*/ 536 w 1570"/>
              <a:gd name="T19" fmla="*/ 119 h 239"/>
              <a:gd name="T20" fmla="*/ 568 w 1570"/>
              <a:gd name="T21" fmla="*/ 45 h 239"/>
              <a:gd name="T22" fmla="*/ 600 w 1570"/>
              <a:gd name="T23" fmla="*/ 7 h 239"/>
              <a:gd name="T24" fmla="*/ 612 w 1570"/>
              <a:gd name="T25" fmla="*/ 5 h 239"/>
              <a:gd name="T26" fmla="*/ 632 w 1570"/>
              <a:gd name="T27" fmla="*/ 3 h 239"/>
              <a:gd name="T28" fmla="*/ 652 w 1570"/>
              <a:gd name="T29" fmla="*/ 25 h 239"/>
              <a:gd name="T30" fmla="*/ 684 w 1570"/>
              <a:gd name="T31" fmla="*/ 103 h 239"/>
              <a:gd name="T32" fmla="*/ 706 w 1570"/>
              <a:gd name="T33" fmla="*/ 189 h 239"/>
              <a:gd name="T34" fmla="*/ 730 w 1570"/>
              <a:gd name="T35" fmla="*/ 229 h 239"/>
              <a:gd name="T36" fmla="*/ 768 w 1570"/>
              <a:gd name="T37" fmla="*/ 233 h 239"/>
              <a:gd name="T38" fmla="*/ 816 w 1570"/>
              <a:gd name="T39" fmla="*/ 193 h 239"/>
              <a:gd name="T40" fmla="*/ 864 w 1570"/>
              <a:gd name="T41" fmla="*/ 127 h 239"/>
              <a:gd name="T42" fmla="*/ 900 w 1570"/>
              <a:gd name="T43" fmla="*/ 89 h 239"/>
              <a:gd name="T44" fmla="*/ 930 w 1570"/>
              <a:gd name="T45" fmla="*/ 81 h 239"/>
              <a:gd name="T46" fmla="*/ 968 w 1570"/>
              <a:gd name="T47" fmla="*/ 97 h 239"/>
              <a:gd name="T48" fmla="*/ 1014 w 1570"/>
              <a:gd name="T49" fmla="*/ 131 h 239"/>
              <a:gd name="T50" fmla="*/ 1056 w 1570"/>
              <a:gd name="T51" fmla="*/ 143 h 239"/>
              <a:gd name="T52" fmla="*/ 1106 w 1570"/>
              <a:gd name="T53" fmla="*/ 133 h 239"/>
              <a:gd name="T54" fmla="*/ 1142 w 1570"/>
              <a:gd name="T55" fmla="*/ 125 h 239"/>
              <a:gd name="T56" fmla="*/ 1570 w 1570"/>
              <a:gd name="T57" fmla="*/ 12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70" h="239">
                <a:moveTo>
                  <a:pt x="0" y="115"/>
                </a:moveTo>
                <a:cubicBezTo>
                  <a:pt x="56" y="115"/>
                  <a:pt x="267" y="115"/>
                  <a:pt x="336" y="115"/>
                </a:cubicBezTo>
                <a:cubicBezTo>
                  <a:pt x="405" y="115"/>
                  <a:pt x="395" y="115"/>
                  <a:pt x="412" y="115"/>
                </a:cubicBezTo>
                <a:cubicBezTo>
                  <a:pt x="429" y="115"/>
                  <a:pt x="432" y="113"/>
                  <a:pt x="440" y="115"/>
                </a:cubicBezTo>
                <a:cubicBezTo>
                  <a:pt x="448" y="117"/>
                  <a:pt x="457" y="121"/>
                  <a:pt x="462" y="129"/>
                </a:cubicBezTo>
                <a:cubicBezTo>
                  <a:pt x="467" y="137"/>
                  <a:pt x="467" y="151"/>
                  <a:pt x="470" y="161"/>
                </a:cubicBezTo>
                <a:cubicBezTo>
                  <a:pt x="473" y="171"/>
                  <a:pt x="475" y="183"/>
                  <a:pt x="478" y="189"/>
                </a:cubicBezTo>
                <a:cubicBezTo>
                  <a:pt x="481" y="195"/>
                  <a:pt x="485" y="196"/>
                  <a:pt x="490" y="197"/>
                </a:cubicBezTo>
                <a:cubicBezTo>
                  <a:pt x="495" y="198"/>
                  <a:pt x="498" y="206"/>
                  <a:pt x="506" y="193"/>
                </a:cubicBezTo>
                <a:cubicBezTo>
                  <a:pt x="514" y="180"/>
                  <a:pt x="526" y="144"/>
                  <a:pt x="536" y="119"/>
                </a:cubicBezTo>
                <a:cubicBezTo>
                  <a:pt x="546" y="94"/>
                  <a:pt x="557" y="64"/>
                  <a:pt x="568" y="45"/>
                </a:cubicBezTo>
                <a:cubicBezTo>
                  <a:pt x="579" y="26"/>
                  <a:pt x="593" y="14"/>
                  <a:pt x="600" y="7"/>
                </a:cubicBezTo>
                <a:cubicBezTo>
                  <a:pt x="607" y="0"/>
                  <a:pt x="607" y="6"/>
                  <a:pt x="612" y="5"/>
                </a:cubicBezTo>
                <a:cubicBezTo>
                  <a:pt x="617" y="4"/>
                  <a:pt x="625" y="0"/>
                  <a:pt x="632" y="3"/>
                </a:cubicBezTo>
                <a:cubicBezTo>
                  <a:pt x="639" y="6"/>
                  <a:pt x="643" y="8"/>
                  <a:pt x="652" y="25"/>
                </a:cubicBezTo>
                <a:cubicBezTo>
                  <a:pt x="661" y="42"/>
                  <a:pt x="675" y="76"/>
                  <a:pt x="684" y="103"/>
                </a:cubicBezTo>
                <a:cubicBezTo>
                  <a:pt x="693" y="130"/>
                  <a:pt x="698" y="168"/>
                  <a:pt x="706" y="189"/>
                </a:cubicBezTo>
                <a:cubicBezTo>
                  <a:pt x="714" y="210"/>
                  <a:pt x="720" y="222"/>
                  <a:pt x="730" y="229"/>
                </a:cubicBezTo>
                <a:cubicBezTo>
                  <a:pt x="740" y="236"/>
                  <a:pt x="754" y="239"/>
                  <a:pt x="768" y="233"/>
                </a:cubicBezTo>
                <a:cubicBezTo>
                  <a:pt x="782" y="227"/>
                  <a:pt x="800" y="211"/>
                  <a:pt x="816" y="193"/>
                </a:cubicBezTo>
                <a:cubicBezTo>
                  <a:pt x="832" y="175"/>
                  <a:pt x="850" y="144"/>
                  <a:pt x="864" y="127"/>
                </a:cubicBezTo>
                <a:cubicBezTo>
                  <a:pt x="878" y="110"/>
                  <a:pt x="889" y="97"/>
                  <a:pt x="900" y="89"/>
                </a:cubicBezTo>
                <a:cubicBezTo>
                  <a:pt x="911" y="81"/>
                  <a:pt x="919" y="80"/>
                  <a:pt x="930" y="81"/>
                </a:cubicBezTo>
                <a:cubicBezTo>
                  <a:pt x="941" y="82"/>
                  <a:pt x="954" y="89"/>
                  <a:pt x="968" y="97"/>
                </a:cubicBezTo>
                <a:cubicBezTo>
                  <a:pt x="982" y="105"/>
                  <a:pt x="999" y="123"/>
                  <a:pt x="1014" y="131"/>
                </a:cubicBezTo>
                <a:cubicBezTo>
                  <a:pt x="1029" y="139"/>
                  <a:pt x="1041" y="143"/>
                  <a:pt x="1056" y="143"/>
                </a:cubicBezTo>
                <a:cubicBezTo>
                  <a:pt x="1071" y="143"/>
                  <a:pt x="1092" y="136"/>
                  <a:pt x="1106" y="133"/>
                </a:cubicBezTo>
                <a:cubicBezTo>
                  <a:pt x="1120" y="130"/>
                  <a:pt x="1065" y="126"/>
                  <a:pt x="1142" y="125"/>
                </a:cubicBezTo>
                <a:cubicBezTo>
                  <a:pt x="1219" y="124"/>
                  <a:pt x="1394" y="125"/>
                  <a:pt x="1570" y="12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Freeform 12"/>
          <p:cNvSpPr>
            <a:spLocks/>
          </p:cNvSpPr>
          <p:nvPr/>
        </p:nvSpPr>
        <p:spPr bwMode="auto">
          <a:xfrm>
            <a:off x="8359776" y="1041400"/>
            <a:ext cx="225425" cy="203200"/>
          </a:xfrm>
          <a:custGeom>
            <a:avLst/>
            <a:gdLst>
              <a:gd name="T0" fmla="*/ 88 w 142"/>
              <a:gd name="T1" fmla="*/ 0 h 128"/>
              <a:gd name="T2" fmla="*/ 36 w 142"/>
              <a:gd name="T3" fmla="*/ 22 h 128"/>
              <a:gd name="T4" fmla="*/ 0 w 142"/>
              <a:gd name="T5" fmla="*/ 128 h 128"/>
              <a:gd name="T6" fmla="*/ 142 w 142"/>
              <a:gd name="T7" fmla="*/ 128 h 128"/>
              <a:gd name="T8" fmla="*/ 132 w 142"/>
              <a:gd name="T9" fmla="*/ 60 h 128"/>
              <a:gd name="T10" fmla="*/ 110 w 142"/>
              <a:gd name="T11" fmla="*/ 16 h 128"/>
              <a:gd name="T12" fmla="*/ 88 w 142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" h="128">
                <a:moveTo>
                  <a:pt x="88" y="0"/>
                </a:moveTo>
                <a:lnTo>
                  <a:pt x="36" y="22"/>
                </a:lnTo>
                <a:lnTo>
                  <a:pt x="0" y="128"/>
                </a:lnTo>
                <a:lnTo>
                  <a:pt x="142" y="128"/>
                </a:lnTo>
                <a:lnTo>
                  <a:pt x="132" y="60"/>
                </a:lnTo>
                <a:lnTo>
                  <a:pt x="110" y="16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Freeform 13"/>
          <p:cNvSpPr>
            <a:spLocks/>
          </p:cNvSpPr>
          <p:nvPr/>
        </p:nvSpPr>
        <p:spPr bwMode="auto">
          <a:xfrm>
            <a:off x="8880475" y="1174750"/>
            <a:ext cx="209550" cy="69850"/>
          </a:xfrm>
          <a:custGeom>
            <a:avLst/>
            <a:gdLst>
              <a:gd name="T0" fmla="*/ 0 w 132"/>
              <a:gd name="T1" fmla="*/ 42 h 44"/>
              <a:gd name="T2" fmla="*/ 132 w 132"/>
              <a:gd name="T3" fmla="*/ 44 h 44"/>
              <a:gd name="T4" fmla="*/ 104 w 132"/>
              <a:gd name="T5" fmla="*/ 14 h 44"/>
              <a:gd name="T6" fmla="*/ 72 w 132"/>
              <a:gd name="T7" fmla="*/ 0 h 44"/>
              <a:gd name="T8" fmla="*/ 30 w 132"/>
              <a:gd name="T9" fmla="*/ 2 h 44"/>
              <a:gd name="T10" fmla="*/ 16 w 132"/>
              <a:gd name="T11" fmla="*/ 16 h 44"/>
              <a:gd name="T12" fmla="*/ 0 w 132"/>
              <a:gd name="T13" fmla="*/ 4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" h="44">
                <a:moveTo>
                  <a:pt x="0" y="42"/>
                </a:moveTo>
                <a:lnTo>
                  <a:pt x="132" y="44"/>
                </a:lnTo>
                <a:lnTo>
                  <a:pt x="104" y="14"/>
                </a:lnTo>
                <a:lnTo>
                  <a:pt x="72" y="0"/>
                </a:lnTo>
                <a:lnTo>
                  <a:pt x="30" y="2"/>
                </a:lnTo>
                <a:lnTo>
                  <a:pt x="16" y="16"/>
                </a:lnTo>
                <a:lnTo>
                  <a:pt x="0" y="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>
            <a:off x="8162925" y="1095375"/>
            <a:ext cx="0" cy="127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8007350" y="8048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0</a:t>
            </a:r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>
            <a:off x="8661400" y="1952625"/>
            <a:ext cx="0" cy="127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8518525" y="20145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0</a:t>
            </a:r>
          </a:p>
        </p:txBody>
      </p:sp>
      <p:sp>
        <p:nvSpPr>
          <p:cNvPr id="60434" name="Freeform 18"/>
          <p:cNvSpPr>
            <a:spLocks/>
          </p:cNvSpPr>
          <p:nvPr/>
        </p:nvSpPr>
        <p:spPr bwMode="auto">
          <a:xfrm>
            <a:off x="7480300" y="1674814"/>
            <a:ext cx="2540000" cy="407987"/>
          </a:xfrm>
          <a:custGeom>
            <a:avLst/>
            <a:gdLst>
              <a:gd name="T0" fmla="*/ 0 w 1600"/>
              <a:gd name="T1" fmla="*/ 155 h 257"/>
              <a:gd name="T2" fmla="*/ 280 w 1600"/>
              <a:gd name="T3" fmla="*/ 153 h 257"/>
              <a:gd name="T4" fmla="*/ 308 w 1600"/>
              <a:gd name="T5" fmla="*/ 145 h 257"/>
              <a:gd name="T6" fmla="*/ 352 w 1600"/>
              <a:gd name="T7" fmla="*/ 125 h 257"/>
              <a:gd name="T8" fmla="*/ 384 w 1600"/>
              <a:gd name="T9" fmla="*/ 117 h 257"/>
              <a:gd name="T10" fmla="*/ 410 w 1600"/>
              <a:gd name="T11" fmla="*/ 109 h 257"/>
              <a:gd name="T12" fmla="*/ 440 w 1600"/>
              <a:gd name="T13" fmla="*/ 113 h 257"/>
              <a:gd name="T14" fmla="*/ 478 w 1600"/>
              <a:gd name="T15" fmla="*/ 137 h 257"/>
              <a:gd name="T16" fmla="*/ 530 w 1600"/>
              <a:gd name="T17" fmla="*/ 201 h 257"/>
              <a:gd name="T18" fmla="*/ 564 w 1600"/>
              <a:gd name="T19" fmla="*/ 237 h 257"/>
              <a:gd name="T20" fmla="*/ 592 w 1600"/>
              <a:gd name="T21" fmla="*/ 243 h 257"/>
              <a:gd name="T22" fmla="*/ 620 w 1600"/>
              <a:gd name="T23" fmla="*/ 223 h 257"/>
              <a:gd name="T24" fmla="*/ 642 w 1600"/>
              <a:gd name="T25" fmla="*/ 171 h 257"/>
              <a:gd name="T26" fmla="*/ 672 w 1600"/>
              <a:gd name="T27" fmla="*/ 65 h 257"/>
              <a:gd name="T28" fmla="*/ 704 w 1600"/>
              <a:gd name="T29" fmla="*/ 15 h 257"/>
              <a:gd name="T30" fmla="*/ 732 w 1600"/>
              <a:gd name="T31" fmla="*/ 1 h 257"/>
              <a:gd name="T32" fmla="*/ 758 w 1600"/>
              <a:gd name="T33" fmla="*/ 7 h 257"/>
              <a:gd name="T34" fmla="*/ 788 w 1600"/>
              <a:gd name="T35" fmla="*/ 39 h 257"/>
              <a:gd name="T36" fmla="*/ 818 w 1600"/>
              <a:gd name="T37" fmla="*/ 111 h 257"/>
              <a:gd name="T38" fmla="*/ 836 w 1600"/>
              <a:gd name="T39" fmla="*/ 193 h 257"/>
              <a:gd name="T40" fmla="*/ 864 w 1600"/>
              <a:gd name="T41" fmla="*/ 243 h 257"/>
              <a:gd name="T42" fmla="*/ 914 w 1600"/>
              <a:gd name="T43" fmla="*/ 255 h 257"/>
              <a:gd name="T44" fmla="*/ 960 w 1600"/>
              <a:gd name="T45" fmla="*/ 231 h 257"/>
              <a:gd name="T46" fmla="*/ 1018 w 1600"/>
              <a:gd name="T47" fmla="*/ 151 h 257"/>
              <a:gd name="T48" fmla="*/ 1074 w 1600"/>
              <a:gd name="T49" fmla="*/ 125 h 257"/>
              <a:gd name="T50" fmla="*/ 1128 w 1600"/>
              <a:gd name="T51" fmla="*/ 129 h 257"/>
              <a:gd name="T52" fmla="*/ 1190 w 1600"/>
              <a:gd name="T53" fmla="*/ 161 h 257"/>
              <a:gd name="T54" fmla="*/ 1216 w 1600"/>
              <a:gd name="T55" fmla="*/ 171 h 257"/>
              <a:gd name="T56" fmla="*/ 1600 w 1600"/>
              <a:gd name="T57" fmla="*/ 175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00" h="257">
                <a:moveTo>
                  <a:pt x="0" y="155"/>
                </a:moveTo>
                <a:cubicBezTo>
                  <a:pt x="114" y="155"/>
                  <a:pt x="229" y="155"/>
                  <a:pt x="280" y="153"/>
                </a:cubicBezTo>
                <a:cubicBezTo>
                  <a:pt x="331" y="151"/>
                  <a:pt x="296" y="150"/>
                  <a:pt x="308" y="145"/>
                </a:cubicBezTo>
                <a:cubicBezTo>
                  <a:pt x="320" y="140"/>
                  <a:pt x="339" y="130"/>
                  <a:pt x="352" y="125"/>
                </a:cubicBezTo>
                <a:cubicBezTo>
                  <a:pt x="365" y="120"/>
                  <a:pt x="374" y="120"/>
                  <a:pt x="384" y="117"/>
                </a:cubicBezTo>
                <a:cubicBezTo>
                  <a:pt x="394" y="114"/>
                  <a:pt x="401" y="110"/>
                  <a:pt x="410" y="109"/>
                </a:cubicBezTo>
                <a:cubicBezTo>
                  <a:pt x="419" y="108"/>
                  <a:pt x="429" y="108"/>
                  <a:pt x="440" y="113"/>
                </a:cubicBezTo>
                <a:cubicBezTo>
                  <a:pt x="451" y="118"/>
                  <a:pt x="463" y="122"/>
                  <a:pt x="478" y="137"/>
                </a:cubicBezTo>
                <a:cubicBezTo>
                  <a:pt x="493" y="152"/>
                  <a:pt x="516" y="184"/>
                  <a:pt x="530" y="201"/>
                </a:cubicBezTo>
                <a:cubicBezTo>
                  <a:pt x="544" y="218"/>
                  <a:pt x="554" y="230"/>
                  <a:pt x="564" y="237"/>
                </a:cubicBezTo>
                <a:cubicBezTo>
                  <a:pt x="574" y="244"/>
                  <a:pt x="583" y="245"/>
                  <a:pt x="592" y="243"/>
                </a:cubicBezTo>
                <a:cubicBezTo>
                  <a:pt x="601" y="241"/>
                  <a:pt x="612" y="235"/>
                  <a:pt x="620" y="223"/>
                </a:cubicBezTo>
                <a:cubicBezTo>
                  <a:pt x="628" y="211"/>
                  <a:pt x="633" y="197"/>
                  <a:pt x="642" y="171"/>
                </a:cubicBezTo>
                <a:cubicBezTo>
                  <a:pt x="651" y="145"/>
                  <a:pt x="662" y="91"/>
                  <a:pt x="672" y="65"/>
                </a:cubicBezTo>
                <a:cubicBezTo>
                  <a:pt x="682" y="39"/>
                  <a:pt x="694" y="26"/>
                  <a:pt x="704" y="15"/>
                </a:cubicBezTo>
                <a:cubicBezTo>
                  <a:pt x="714" y="4"/>
                  <a:pt x="723" y="2"/>
                  <a:pt x="732" y="1"/>
                </a:cubicBezTo>
                <a:cubicBezTo>
                  <a:pt x="741" y="0"/>
                  <a:pt x="749" y="1"/>
                  <a:pt x="758" y="7"/>
                </a:cubicBezTo>
                <a:cubicBezTo>
                  <a:pt x="767" y="13"/>
                  <a:pt x="778" y="22"/>
                  <a:pt x="788" y="39"/>
                </a:cubicBezTo>
                <a:cubicBezTo>
                  <a:pt x="798" y="56"/>
                  <a:pt x="810" y="85"/>
                  <a:pt x="818" y="111"/>
                </a:cubicBezTo>
                <a:cubicBezTo>
                  <a:pt x="826" y="137"/>
                  <a:pt x="828" y="171"/>
                  <a:pt x="836" y="193"/>
                </a:cubicBezTo>
                <a:cubicBezTo>
                  <a:pt x="844" y="215"/>
                  <a:pt x="851" y="233"/>
                  <a:pt x="864" y="243"/>
                </a:cubicBezTo>
                <a:cubicBezTo>
                  <a:pt x="877" y="253"/>
                  <a:pt x="898" y="257"/>
                  <a:pt x="914" y="255"/>
                </a:cubicBezTo>
                <a:cubicBezTo>
                  <a:pt x="930" y="253"/>
                  <a:pt x="943" y="248"/>
                  <a:pt x="960" y="231"/>
                </a:cubicBezTo>
                <a:cubicBezTo>
                  <a:pt x="977" y="214"/>
                  <a:pt x="999" y="169"/>
                  <a:pt x="1018" y="151"/>
                </a:cubicBezTo>
                <a:cubicBezTo>
                  <a:pt x="1037" y="133"/>
                  <a:pt x="1056" y="129"/>
                  <a:pt x="1074" y="125"/>
                </a:cubicBezTo>
                <a:cubicBezTo>
                  <a:pt x="1092" y="121"/>
                  <a:pt x="1109" y="123"/>
                  <a:pt x="1128" y="129"/>
                </a:cubicBezTo>
                <a:cubicBezTo>
                  <a:pt x="1147" y="135"/>
                  <a:pt x="1175" y="154"/>
                  <a:pt x="1190" y="161"/>
                </a:cubicBezTo>
                <a:cubicBezTo>
                  <a:pt x="1205" y="168"/>
                  <a:pt x="1148" y="169"/>
                  <a:pt x="1216" y="171"/>
                </a:cubicBezTo>
                <a:cubicBezTo>
                  <a:pt x="1284" y="173"/>
                  <a:pt x="1442" y="174"/>
                  <a:pt x="1600" y="175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Freeform 19"/>
          <p:cNvSpPr>
            <a:spLocks/>
          </p:cNvSpPr>
          <p:nvPr/>
        </p:nvSpPr>
        <p:spPr bwMode="auto">
          <a:xfrm>
            <a:off x="8509000" y="1679576"/>
            <a:ext cx="292100" cy="263525"/>
          </a:xfrm>
          <a:custGeom>
            <a:avLst/>
            <a:gdLst>
              <a:gd name="T0" fmla="*/ 0 w 184"/>
              <a:gd name="T1" fmla="*/ 166 h 166"/>
              <a:gd name="T2" fmla="*/ 184 w 184"/>
              <a:gd name="T3" fmla="*/ 166 h 166"/>
              <a:gd name="T4" fmla="*/ 164 w 184"/>
              <a:gd name="T5" fmla="*/ 82 h 166"/>
              <a:gd name="T6" fmla="*/ 132 w 184"/>
              <a:gd name="T7" fmla="*/ 16 h 166"/>
              <a:gd name="T8" fmla="*/ 94 w 184"/>
              <a:gd name="T9" fmla="*/ 0 h 166"/>
              <a:gd name="T10" fmla="*/ 58 w 184"/>
              <a:gd name="T11" fmla="*/ 12 h 166"/>
              <a:gd name="T12" fmla="*/ 38 w 184"/>
              <a:gd name="T13" fmla="*/ 40 h 166"/>
              <a:gd name="T14" fmla="*/ 20 w 184"/>
              <a:gd name="T15" fmla="*/ 82 h 166"/>
              <a:gd name="T16" fmla="*/ 8 w 184"/>
              <a:gd name="T17" fmla="*/ 134 h 166"/>
              <a:gd name="T18" fmla="*/ 0 w 184"/>
              <a:gd name="T19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4" h="166">
                <a:moveTo>
                  <a:pt x="0" y="166"/>
                </a:moveTo>
                <a:lnTo>
                  <a:pt x="184" y="166"/>
                </a:lnTo>
                <a:lnTo>
                  <a:pt x="164" y="82"/>
                </a:lnTo>
                <a:lnTo>
                  <a:pt x="132" y="16"/>
                </a:lnTo>
                <a:lnTo>
                  <a:pt x="94" y="0"/>
                </a:lnTo>
                <a:lnTo>
                  <a:pt x="58" y="12"/>
                </a:lnTo>
                <a:lnTo>
                  <a:pt x="38" y="40"/>
                </a:lnTo>
                <a:lnTo>
                  <a:pt x="20" y="82"/>
                </a:lnTo>
                <a:lnTo>
                  <a:pt x="8" y="134"/>
                </a:lnTo>
                <a:lnTo>
                  <a:pt x="0" y="16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Freeform 20"/>
          <p:cNvSpPr>
            <a:spLocks/>
          </p:cNvSpPr>
          <p:nvPr/>
        </p:nvSpPr>
        <p:spPr bwMode="auto">
          <a:xfrm>
            <a:off x="7937500" y="1841500"/>
            <a:ext cx="349250" cy="95250"/>
          </a:xfrm>
          <a:custGeom>
            <a:avLst/>
            <a:gdLst>
              <a:gd name="T0" fmla="*/ 0 w 220"/>
              <a:gd name="T1" fmla="*/ 60 h 60"/>
              <a:gd name="T2" fmla="*/ 220 w 220"/>
              <a:gd name="T3" fmla="*/ 60 h 60"/>
              <a:gd name="T4" fmla="*/ 168 w 220"/>
              <a:gd name="T5" fmla="*/ 12 h 60"/>
              <a:gd name="T6" fmla="*/ 134 w 220"/>
              <a:gd name="T7" fmla="*/ 0 h 60"/>
              <a:gd name="T8" fmla="*/ 80 w 220"/>
              <a:gd name="T9" fmla="*/ 12 h 60"/>
              <a:gd name="T10" fmla="*/ 34 w 220"/>
              <a:gd name="T11" fmla="*/ 30 h 60"/>
              <a:gd name="T12" fmla="*/ 0 w 220"/>
              <a:gd name="T13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0" h="60">
                <a:moveTo>
                  <a:pt x="0" y="60"/>
                </a:moveTo>
                <a:lnTo>
                  <a:pt x="220" y="60"/>
                </a:lnTo>
                <a:lnTo>
                  <a:pt x="168" y="12"/>
                </a:lnTo>
                <a:lnTo>
                  <a:pt x="134" y="0"/>
                </a:lnTo>
                <a:lnTo>
                  <a:pt x="80" y="12"/>
                </a:lnTo>
                <a:lnTo>
                  <a:pt x="34" y="30"/>
                </a:lnTo>
                <a:lnTo>
                  <a:pt x="0" y="6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7" name="Line 21"/>
          <p:cNvSpPr>
            <a:spLocks noChangeShapeType="1"/>
          </p:cNvSpPr>
          <p:nvPr/>
        </p:nvSpPr>
        <p:spPr bwMode="auto">
          <a:xfrm>
            <a:off x="2044700" y="3022600"/>
            <a:ext cx="394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Line 22"/>
          <p:cNvSpPr>
            <a:spLocks noChangeShapeType="1"/>
          </p:cNvSpPr>
          <p:nvPr/>
        </p:nvSpPr>
        <p:spPr bwMode="auto">
          <a:xfrm>
            <a:off x="2032000" y="3175000"/>
            <a:ext cx="394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Line 23"/>
          <p:cNvSpPr>
            <a:spLocks noChangeShapeType="1"/>
          </p:cNvSpPr>
          <p:nvPr/>
        </p:nvSpPr>
        <p:spPr bwMode="auto">
          <a:xfrm flipH="1">
            <a:off x="2339975" y="3019425"/>
            <a:ext cx="0" cy="147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Line 24"/>
          <p:cNvSpPr>
            <a:spLocks noChangeShapeType="1"/>
          </p:cNvSpPr>
          <p:nvPr/>
        </p:nvSpPr>
        <p:spPr bwMode="auto">
          <a:xfrm flipH="1">
            <a:off x="2611438" y="3024189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25"/>
          <p:cNvSpPr>
            <a:spLocks noChangeShapeType="1"/>
          </p:cNvSpPr>
          <p:nvPr/>
        </p:nvSpPr>
        <p:spPr bwMode="auto">
          <a:xfrm flipH="1">
            <a:off x="2882900" y="3024189"/>
            <a:ext cx="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Line 26"/>
          <p:cNvSpPr>
            <a:spLocks noChangeShapeType="1"/>
          </p:cNvSpPr>
          <p:nvPr/>
        </p:nvSpPr>
        <p:spPr bwMode="auto">
          <a:xfrm flipH="1">
            <a:off x="3154363" y="3019425"/>
            <a:ext cx="0" cy="147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Line 27"/>
          <p:cNvSpPr>
            <a:spLocks noChangeShapeType="1"/>
          </p:cNvSpPr>
          <p:nvPr/>
        </p:nvSpPr>
        <p:spPr bwMode="auto">
          <a:xfrm flipH="1">
            <a:off x="3425825" y="3019425"/>
            <a:ext cx="0" cy="147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Line 28"/>
          <p:cNvSpPr>
            <a:spLocks noChangeShapeType="1"/>
          </p:cNvSpPr>
          <p:nvPr/>
        </p:nvSpPr>
        <p:spPr bwMode="auto">
          <a:xfrm>
            <a:off x="3697288" y="3024189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5" name="Line 29"/>
          <p:cNvSpPr>
            <a:spLocks noChangeShapeType="1"/>
          </p:cNvSpPr>
          <p:nvPr/>
        </p:nvSpPr>
        <p:spPr bwMode="auto">
          <a:xfrm flipH="1">
            <a:off x="3968750" y="3028951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6" name="Line 30"/>
          <p:cNvSpPr>
            <a:spLocks noChangeShapeType="1"/>
          </p:cNvSpPr>
          <p:nvPr/>
        </p:nvSpPr>
        <p:spPr bwMode="auto">
          <a:xfrm>
            <a:off x="4240213" y="3033714"/>
            <a:ext cx="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7" name="Line 31"/>
          <p:cNvSpPr>
            <a:spLocks noChangeShapeType="1"/>
          </p:cNvSpPr>
          <p:nvPr/>
        </p:nvSpPr>
        <p:spPr bwMode="auto">
          <a:xfrm flipH="1">
            <a:off x="4511675" y="3028950"/>
            <a:ext cx="0" cy="147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8" name="Line 32"/>
          <p:cNvSpPr>
            <a:spLocks noChangeShapeType="1"/>
          </p:cNvSpPr>
          <p:nvPr/>
        </p:nvSpPr>
        <p:spPr bwMode="auto">
          <a:xfrm flipH="1">
            <a:off x="4783138" y="3024189"/>
            <a:ext cx="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Line 33"/>
          <p:cNvSpPr>
            <a:spLocks noChangeShapeType="1"/>
          </p:cNvSpPr>
          <p:nvPr/>
        </p:nvSpPr>
        <p:spPr bwMode="auto">
          <a:xfrm flipH="1">
            <a:off x="5054600" y="3019426"/>
            <a:ext cx="0" cy="157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Line 34"/>
          <p:cNvSpPr>
            <a:spLocks noChangeShapeType="1"/>
          </p:cNvSpPr>
          <p:nvPr/>
        </p:nvSpPr>
        <p:spPr bwMode="auto">
          <a:xfrm flipH="1">
            <a:off x="5326063" y="3014664"/>
            <a:ext cx="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Line 35"/>
          <p:cNvSpPr>
            <a:spLocks noChangeShapeType="1"/>
          </p:cNvSpPr>
          <p:nvPr/>
        </p:nvSpPr>
        <p:spPr bwMode="auto">
          <a:xfrm flipH="1">
            <a:off x="5597525" y="3009901"/>
            <a:ext cx="0" cy="16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2" name="Line 36"/>
          <p:cNvSpPr>
            <a:spLocks noChangeShapeType="1"/>
          </p:cNvSpPr>
          <p:nvPr/>
        </p:nvSpPr>
        <p:spPr bwMode="auto">
          <a:xfrm>
            <a:off x="5868988" y="3019425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3" name="Line 37"/>
          <p:cNvSpPr>
            <a:spLocks noChangeShapeType="1"/>
          </p:cNvSpPr>
          <p:nvPr/>
        </p:nvSpPr>
        <p:spPr bwMode="auto">
          <a:xfrm>
            <a:off x="2036763" y="3308350"/>
            <a:ext cx="394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4" name="Line 38"/>
          <p:cNvSpPr>
            <a:spLocks noChangeShapeType="1"/>
          </p:cNvSpPr>
          <p:nvPr/>
        </p:nvSpPr>
        <p:spPr bwMode="auto">
          <a:xfrm flipH="1">
            <a:off x="2182813" y="31670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5" name="Line 39"/>
          <p:cNvSpPr>
            <a:spLocks noChangeShapeType="1"/>
          </p:cNvSpPr>
          <p:nvPr/>
        </p:nvSpPr>
        <p:spPr bwMode="auto">
          <a:xfrm>
            <a:off x="2478088" y="3176589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6" name="Line 40"/>
          <p:cNvSpPr>
            <a:spLocks noChangeShapeType="1"/>
          </p:cNvSpPr>
          <p:nvPr/>
        </p:nvSpPr>
        <p:spPr bwMode="auto">
          <a:xfrm>
            <a:off x="2759075" y="3171825"/>
            <a:ext cx="0" cy="147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7" name="Line 41"/>
          <p:cNvSpPr>
            <a:spLocks noChangeShapeType="1"/>
          </p:cNvSpPr>
          <p:nvPr/>
        </p:nvSpPr>
        <p:spPr bwMode="auto">
          <a:xfrm flipH="1">
            <a:off x="3021013" y="3167063"/>
            <a:ext cx="0" cy="138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8" name="Line 42"/>
          <p:cNvSpPr>
            <a:spLocks noChangeShapeType="1"/>
          </p:cNvSpPr>
          <p:nvPr/>
        </p:nvSpPr>
        <p:spPr bwMode="auto">
          <a:xfrm flipH="1">
            <a:off x="3287713" y="31670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9" name="Line 43"/>
          <p:cNvSpPr>
            <a:spLocks noChangeShapeType="1"/>
          </p:cNvSpPr>
          <p:nvPr/>
        </p:nvSpPr>
        <p:spPr bwMode="auto">
          <a:xfrm flipH="1">
            <a:off x="3559175" y="31670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0" name="Line 44"/>
          <p:cNvSpPr>
            <a:spLocks noChangeShapeType="1"/>
          </p:cNvSpPr>
          <p:nvPr/>
        </p:nvSpPr>
        <p:spPr bwMode="auto">
          <a:xfrm>
            <a:off x="3830638" y="31670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1" name="Line 45"/>
          <p:cNvSpPr>
            <a:spLocks noChangeShapeType="1"/>
          </p:cNvSpPr>
          <p:nvPr/>
        </p:nvSpPr>
        <p:spPr bwMode="auto">
          <a:xfrm>
            <a:off x="4102100" y="3167063"/>
            <a:ext cx="0" cy="138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2" name="Line 46"/>
          <p:cNvSpPr>
            <a:spLocks noChangeShapeType="1"/>
          </p:cNvSpPr>
          <p:nvPr/>
        </p:nvSpPr>
        <p:spPr bwMode="auto">
          <a:xfrm flipH="1">
            <a:off x="4368800" y="3167064"/>
            <a:ext cx="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3" name="Line 47"/>
          <p:cNvSpPr>
            <a:spLocks noChangeShapeType="1"/>
          </p:cNvSpPr>
          <p:nvPr/>
        </p:nvSpPr>
        <p:spPr bwMode="auto">
          <a:xfrm flipH="1">
            <a:off x="4645025" y="3167064"/>
            <a:ext cx="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4" name="Line 48"/>
          <p:cNvSpPr>
            <a:spLocks noChangeShapeType="1"/>
          </p:cNvSpPr>
          <p:nvPr/>
        </p:nvSpPr>
        <p:spPr bwMode="auto">
          <a:xfrm flipH="1">
            <a:off x="4916488" y="31670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5" name="Line 49"/>
          <p:cNvSpPr>
            <a:spLocks noChangeShapeType="1"/>
          </p:cNvSpPr>
          <p:nvPr/>
        </p:nvSpPr>
        <p:spPr bwMode="auto">
          <a:xfrm flipH="1">
            <a:off x="5187950" y="31670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6" name="Line 50"/>
          <p:cNvSpPr>
            <a:spLocks noChangeShapeType="1"/>
          </p:cNvSpPr>
          <p:nvPr/>
        </p:nvSpPr>
        <p:spPr bwMode="auto">
          <a:xfrm flipH="1">
            <a:off x="5459413" y="3167064"/>
            <a:ext cx="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7" name="Line 51"/>
          <p:cNvSpPr>
            <a:spLocks noChangeShapeType="1"/>
          </p:cNvSpPr>
          <p:nvPr/>
        </p:nvSpPr>
        <p:spPr bwMode="auto">
          <a:xfrm flipH="1">
            <a:off x="5730875" y="31670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8" name="Line 52"/>
          <p:cNvSpPr>
            <a:spLocks noChangeShapeType="1"/>
          </p:cNvSpPr>
          <p:nvPr/>
        </p:nvSpPr>
        <p:spPr bwMode="auto">
          <a:xfrm>
            <a:off x="2054225" y="1512888"/>
            <a:ext cx="394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9" name="Oval 53"/>
          <p:cNvSpPr>
            <a:spLocks noChangeArrowheads="1"/>
          </p:cNvSpPr>
          <p:nvPr/>
        </p:nvSpPr>
        <p:spPr bwMode="auto">
          <a:xfrm>
            <a:off x="2206626" y="1495426"/>
            <a:ext cx="74613" cy="74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0" name="Oval 54"/>
          <p:cNvSpPr>
            <a:spLocks noChangeArrowheads="1"/>
          </p:cNvSpPr>
          <p:nvPr/>
        </p:nvSpPr>
        <p:spPr bwMode="auto">
          <a:xfrm>
            <a:off x="2540001" y="1504951"/>
            <a:ext cx="74613" cy="74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1" name="Oval 55"/>
          <p:cNvSpPr>
            <a:spLocks noChangeArrowheads="1"/>
          </p:cNvSpPr>
          <p:nvPr/>
        </p:nvSpPr>
        <p:spPr bwMode="auto">
          <a:xfrm>
            <a:off x="2882901" y="1500188"/>
            <a:ext cx="74613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2" name="Oval 56"/>
          <p:cNvSpPr>
            <a:spLocks noChangeArrowheads="1"/>
          </p:cNvSpPr>
          <p:nvPr/>
        </p:nvSpPr>
        <p:spPr bwMode="auto">
          <a:xfrm>
            <a:off x="3240088" y="1500188"/>
            <a:ext cx="74612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3" name="Oval 57"/>
          <p:cNvSpPr>
            <a:spLocks noChangeArrowheads="1"/>
          </p:cNvSpPr>
          <p:nvPr/>
        </p:nvSpPr>
        <p:spPr bwMode="auto">
          <a:xfrm>
            <a:off x="3578226" y="1500188"/>
            <a:ext cx="74613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4" name="Oval 58"/>
          <p:cNvSpPr>
            <a:spLocks noChangeArrowheads="1"/>
          </p:cNvSpPr>
          <p:nvPr/>
        </p:nvSpPr>
        <p:spPr bwMode="auto">
          <a:xfrm>
            <a:off x="3925888" y="1500188"/>
            <a:ext cx="74612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5" name="Line 59"/>
          <p:cNvSpPr>
            <a:spLocks noChangeShapeType="1"/>
          </p:cNvSpPr>
          <p:nvPr/>
        </p:nvSpPr>
        <p:spPr bwMode="auto">
          <a:xfrm>
            <a:off x="2259014" y="1562100"/>
            <a:ext cx="1766887" cy="14430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6" name="Line 60"/>
          <p:cNvSpPr>
            <a:spLocks noChangeShapeType="1"/>
          </p:cNvSpPr>
          <p:nvPr/>
        </p:nvSpPr>
        <p:spPr bwMode="auto">
          <a:xfrm flipH="1">
            <a:off x="4044951" y="1528764"/>
            <a:ext cx="1781175" cy="1476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7" name="Line 61"/>
          <p:cNvSpPr>
            <a:spLocks noChangeShapeType="1"/>
          </p:cNvSpPr>
          <p:nvPr/>
        </p:nvSpPr>
        <p:spPr bwMode="auto">
          <a:xfrm>
            <a:off x="2601914" y="1577976"/>
            <a:ext cx="1423987" cy="14128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8" name="Line 62"/>
          <p:cNvSpPr>
            <a:spLocks noChangeShapeType="1"/>
          </p:cNvSpPr>
          <p:nvPr/>
        </p:nvSpPr>
        <p:spPr bwMode="auto">
          <a:xfrm flipH="1">
            <a:off x="4025901" y="1533525"/>
            <a:ext cx="1471613" cy="14668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9" name="Line 63"/>
          <p:cNvSpPr>
            <a:spLocks noChangeShapeType="1"/>
          </p:cNvSpPr>
          <p:nvPr/>
        </p:nvSpPr>
        <p:spPr bwMode="auto">
          <a:xfrm>
            <a:off x="2940050" y="1581151"/>
            <a:ext cx="1085850" cy="13954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0" name="Line 64"/>
          <p:cNvSpPr>
            <a:spLocks noChangeShapeType="1"/>
          </p:cNvSpPr>
          <p:nvPr/>
        </p:nvSpPr>
        <p:spPr bwMode="auto">
          <a:xfrm flipH="1">
            <a:off x="4025900" y="1525589"/>
            <a:ext cx="1119188" cy="14509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1" name="Line 65"/>
          <p:cNvSpPr>
            <a:spLocks noChangeShapeType="1"/>
          </p:cNvSpPr>
          <p:nvPr/>
        </p:nvSpPr>
        <p:spPr bwMode="auto">
          <a:xfrm>
            <a:off x="3321050" y="2076451"/>
            <a:ext cx="90488" cy="1190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2" name="Line 66"/>
          <p:cNvSpPr>
            <a:spLocks noChangeShapeType="1"/>
          </p:cNvSpPr>
          <p:nvPr/>
        </p:nvSpPr>
        <p:spPr bwMode="auto">
          <a:xfrm>
            <a:off x="3121025" y="2066926"/>
            <a:ext cx="90488" cy="10477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3" name="Line 67"/>
          <p:cNvSpPr>
            <a:spLocks noChangeShapeType="1"/>
          </p:cNvSpPr>
          <p:nvPr/>
        </p:nvSpPr>
        <p:spPr bwMode="auto">
          <a:xfrm>
            <a:off x="2868614" y="2047876"/>
            <a:ext cx="104775" cy="104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4" name="Line 68"/>
          <p:cNvSpPr>
            <a:spLocks noChangeShapeType="1"/>
          </p:cNvSpPr>
          <p:nvPr/>
        </p:nvSpPr>
        <p:spPr bwMode="auto">
          <a:xfrm flipV="1">
            <a:off x="5192713" y="1971675"/>
            <a:ext cx="114300" cy="95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5" name="Line 69"/>
          <p:cNvSpPr>
            <a:spLocks noChangeShapeType="1"/>
          </p:cNvSpPr>
          <p:nvPr/>
        </p:nvSpPr>
        <p:spPr bwMode="auto">
          <a:xfrm flipV="1">
            <a:off x="4935538" y="1995488"/>
            <a:ext cx="95250" cy="100012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6" name="Line 70"/>
          <p:cNvSpPr>
            <a:spLocks noChangeShapeType="1"/>
          </p:cNvSpPr>
          <p:nvPr/>
        </p:nvSpPr>
        <p:spPr bwMode="auto">
          <a:xfrm flipV="1">
            <a:off x="4673600" y="2014538"/>
            <a:ext cx="90488" cy="1190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7" name="Line 71"/>
          <p:cNvSpPr>
            <a:spLocks noChangeShapeType="1"/>
          </p:cNvSpPr>
          <p:nvPr/>
        </p:nvSpPr>
        <p:spPr bwMode="auto">
          <a:xfrm>
            <a:off x="3287713" y="1576389"/>
            <a:ext cx="728662" cy="13811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8" name="Line 72"/>
          <p:cNvSpPr>
            <a:spLocks noChangeShapeType="1"/>
          </p:cNvSpPr>
          <p:nvPr/>
        </p:nvSpPr>
        <p:spPr bwMode="auto">
          <a:xfrm>
            <a:off x="3554413" y="2081214"/>
            <a:ext cx="80962" cy="147637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89" name="Line 73"/>
          <p:cNvSpPr>
            <a:spLocks noChangeShapeType="1"/>
          </p:cNvSpPr>
          <p:nvPr/>
        </p:nvSpPr>
        <p:spPr bwMode="auto">
          <a:xfrm flipH="1">
            <a:off x="4025901" y="1528764"/>
            <a:ext cx="785813" cy="145732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0" name="Line 74"/>
          <p:cNvSpPr>
            <a:spLocks noChangeShapeType="1"/>
          </p:cNvSpPr>
          <p:nvPr/>
        </p:nvSpPr>
        <p:spPr bwMode="auto">
          <a:xfrm flipV="1">
            <a:off x="4449764" y="2057400"/>
            <a:ext cx="85725" cy="147638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6" name="Line 80"/>
          <p:cNvSpPr>
            <a:spLocks noChangeShapeType="1"/>
          </p:cNvSpPr>
          <p:nvPr/>
        </p:nvSpPr>
        <p:spPr bwMode="auto">
          <a:xfrm>
            <a:off x="3635375" y="1566864"/>
            <a:ext cx="395288" cy="1404937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7" name="Line 81"/>
          <p:cNvSpPr>
            <a:spLocks noChangeShapeType="1"/>
          </p:cNvSpPr>
          <p:nvPr/>
        </p:nvSpPr>
        <p:spPr bwMode="auto">
          <a:xfrm>
            <a:off x="3783013" y="2143126"/>
            <a:ext cx="61912" cy="195263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8" name="Line 82"/>
          <p:cNvSpPr>
            <a:spLocks noChangeShapeType="1"/>
          </p:cNvSpPr>
          <p:nvPr/>
        </p:nvSpPr>
        <p:spPr bwMode="auto">
          <a:xfrm flipH="1">
            <a:off x="4040188" y="1514475"/>
            <a:ext cx="438150" cy="144303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9" name="Line 83"/>
          <p:cNvSpPr>
            <a:spLocks noChangeShapeType="1"/>
          </p:cNvSpPr>
          <p:nvPr/>
        </p:nvSpPr>
        <p:spPr bwMode="auto">
          <a:xfrm flipV="1">
            <a:off x="4249738" y="2043113"/>
            <a:ext cx="61912" cy="195262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00" name="Line 84"/>
          <p:cNvSpPr>
            <a:spLocks noChangeShapeType="1"/>
          </p:cNvSpPr>
          <p:nvPr/>
        </p:nvSpPr>
        <p:spPr bwMode="auto">
          <a:xfrm>
            <a:off x="3959225" y="1566864"/>
            <a:ext cx="76200" cy="1404937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01" name="Line 85"/>
          <p:cNvSpPr>
            <a:spLocks noChangeShapeType="1"/>
          </p:cNvSpPr>
          <p:nvPr/>
        </p:nvSpPr>
        <p:spPr bwMode="auto">
          <a:xfrm>
            <a:off x="3983038" y="2166938"/>
            <a:ext cx="19050" cy="24765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02" name="Line 86"/>
          <p:cNvSpPr>
            <a:spLocks noChangeShapeType="1"/>
          </p:cNvSpPr>
          <p:nvPr/>
        </p:nvSpPr>
        <p:spPr bwMode="auto">
          <a:xfrm flipH="1">
            <a:off x="4040188" y="1528764"/>
            <a:ext cx="95250" cy="1438275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03" name="Line 87"/>
          <p:cNvSpPr>
            <a:spLocks noChangeShapeType="1"/>
          </p:cNvSpPr>
          <p:nvPr/>
        </p:nvSpPr>
        <p:spPr bwMode="auto">
          <a:xfrm flipV="1">
            <a:off x="4083050" y="2081213"/>
            <a:ext cx="19050" cy="24765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509" name="Group 93"/>
          <p:cNvGrpSpPr>
            <a:grpSpLocks/>
          </p:cNvGrpSpPr>
          <p:nvPr/>
        </p:nvGrpSpPr>
        <p:grpSpPr bwMode="auto">
          <a:xfrm>
            <a:off x="2044701" y="1455738"/>
            <a:ext cx="79375" cy="44450"/>
            <a:chOff x="313" y="1775"/>
            <a:chExt cx="50" cy="28"/>
          </a:xfrm>
        </p:grpSpPr>
        <p:sp>
          <p:nvSpPr>
            <p:cNvPr id="60506" name="Freeform 90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07" name="Line 91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08" name="Freeform 92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10" name="Group 94"/>
          <p:cNvGrpSpPr>
            <a:grpSpLocks/>
          </p:cNvGrpSpPr>
          <p:nvPr/>
        </p:nvGrpSpPr>
        <p:grpSpPr bwMode="auto">
          <a:xfrm>
            <a:off x="2195514" y="1452563"/>
            <a:ext cx="79375" cy="44450"/>
            <a:chOff x="313" y="1775"/>
            <a:chExt cx="50" cy="28"/>
          </a:xfrm>
        </p:grpSpPr>
        <p:sp>
          <p:nvSpPr>
            <p:cNvPr id="60511" name="Freeform 95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12" name="Line 96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13" name="Freeform 97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14" name="Group 98"/>
          <p:cNvGrpSpPr>
            <a:grpSpLocks/>
          </p:cNvGrpSpPr>
          <p:nvPr/>
        </p:nvGrpSpPr>
        <p:grpSpPr bwMode="auto">
          <a:xfrm>
            <a:off x="2346326" y="1455738"/>
            <a:ext cx="79375" cy="44450"/>
            <a:chOff x="313" y="1775"/>
            <a:chExt cx="50" cy="28"/>
          </a:xfrm>
        </p:grpSpPr>
        <p:sp>
          <p:nvSpPr>
            <p:cNvPr id="60515" name="Freeform 99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16" name="Line 100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17" name="Freeform 101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18" name="Group 102"/>
          <p:cNvGrpSpPr>
            <a:grpSpLocks/>
          </p:cNvGrpSpPr>
          <p:nvPr/>
        </p:nvGrpSpPr>
        <p:grpSpPr bwMode="auto">
          <a:xfrm>
            <a:off x="2535239" y="1458913"/>
            <a:ext cx="79375" cy="44450"/>
            <a:chOff x="313" y="1775"/>
            <a:chExt cx="50" cy="28"/>
          </a:xfrm>
        </p:grpSpPr>
        <p:sp>
          <p:nvSpPr>
            <p:cNvPr id="60519" name="Freeform 103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20" name="Line 104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21" name="Freeform 105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22" name="Group 106"/>
          <p:cNvGrpSpPr>
            <a:grpSpLocks/>
          </p:cNvGrpSpPr>
          <p:nvPr/>
        </p:nvGrpSpPr>
        <p:grpSpPr bwMode="auto">
          <a:xfrm>
            <a:off x="2714626" y="1462088"/>
            <a:ext cx="79375" cy="44450"/>
            <a:chOff x="313" y="1775"/>
            <a:chExt cx="50" cy="28"/>
          </a:xfrm>
        </p:grpSpPr>
        <p:sp>
          <p:nvSpPr>
            <p:cNvPr id="60523" name="Freeform 107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24" name="Line 108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25" name="Freeform 109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26" name="Group 110"/>
          <p:cNvGrpSpPr>
            <a:grpSpLocks/>
          </p:cNvGrpSpPr>
          <p:nvPr/>
        </p:nvGrpSpPr>
        <p:grpSpPr bwMode="auto">
          <a:xfrm>
            <a:off x="2878139" y="1458913"/>
            <a:ext cx="79375" cy="44450"/>
            <a:chOff x="313" y="1775"/>
            <a:chExt cx="50" cy="28"/>
          </a:xfrm>
        </p:grpSpPr>
        <p:sp>
          <p:nvSpPr>
            <p:cNvPr id="60527" name="Freeform 111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28" name="Line 112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29" name="Freeform 113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30" name="Group 114"/>
          <p:cNvGrpSpPr>
            <a:grpSpLocks/>
          </p:cNvGrpSpPr>
          <p:nvPr/>
        </p:nvGrpSpPr>
        <p:grpSpPr bwMode="auto">
          <a:xfrm>
            <a:off x="3054351" y="1458913"/>
            <a:ext cx="79375" cy="44450"/>
            <a:chOff x="313" y="1775"/>
            <a:chExt cx="50" cy="28"/>
          </a:xfrm>
        </p:grpSpPr>
        <p:sp>
          <p:nvSpPr>
            <p:cNvPr id="60531" name="Freeform 115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32" name="Line 116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33" name="Freeform 117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34" name="Group 118"/>
          <p:cNvGrpSpPr>
            <a:grpSpLocks/>
          </p:cNvGrpSpPr>
          <p:nvPr/>
        </p:nvGrpSpPr>
        <p:grpSpPr bwMode="auto">
          <a:xfrm>
            <a:off x="3230564" y="1455738"/>
            <a:ext cx="79375" cy="44450"/>
            <a:chOff x="313" y="1775"/>
            <a:chExt cx="50" cy="28"/>
          </a:xfrm>
        </p:grpSpPr>
        <p:sp>
          <p:nvSpPr>
            <p:cNvPr id="60535" name="Freeform 119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36" name="Line 120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37" name="Freeform 121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38" name="Group 122"/>
          <p:cNvGrpSpPr>
            <a:grpSpLocks/>
          </p:cNvGrpSpPr>
          <p:nvPr/>
        </p:nvGrpSpPr>
        <p:grpSpPr bwMode="auto">
          <a:xfrm>
            <a:off x="3416301" y="1465263"/>
            <a:ext cx="79375" cy="44450"/>
            <a:chOff x="313" y="1775"/>
            <a:chExt cx="50" cy="28"/>
          </a:xfrm>
        </p:grpSpPr>
        <p:sp>
          <p:nvSpPr>
            <p:cNvPr id="60539" name="Freeform 123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40" name="Line 124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41" name="Freeform 125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42" name="Group 126"/>
          <p:cNvGrpSpPr>
            <a:grpSpLocks/>
          </p:cNvGrpSpPr>
          <p:nvPr/>
        </p:nvGrpSpPr>
        <p:grpSpPr bwMode="auto">
          <a:xfrm>
            <a:off x="3570289" y="1462088"/>
            <a:ext cx="79375" cy="44450"/>
            <a:chOff x="313" y="1775"/>
            <a:chExt cx="50" cy="28"/>
          </a:xfrm>
        </p:grpSpPr>
        <p:sp>
          <p:nvSpPr>
            <p:cNvPr id="60543" name="Freeform 127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44" name="Line 128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45" name="Freeform 129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46" name="Group 130"/>
          <p:cNvGrpSpPr>
            <a:grpSpLocks/>
          </p:cNvGrpSpPr>
          <p:nvPr/>
        </p:nvGrpSpPr>
        <p:grpSpPr bwMode="auto">
          <a:xfrm>
            <a:off x="3746501" y="1471613"/>
            <a:ext cx="79375" cy="44450"/>
            <a:chOff x="313" y="1775"/>
            <a:chExt cx="50" cy="28"/>
          </a:xfrm>
        </p:grpSpPr>
        <p:sp>
          <p:nvSpPr>
            <p:cNvPr id="60547" name="Freeform 131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48" name="Line 132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49" name="Freeform 133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50" name="Group 134"/>
          <p:cNvGrpSpPr>
            <a:grpSpLocks/>
          </p:cNvGrpSpPr>
          <p:nvPr/>
        </p:nvGrpSpPr>
        <p:grpSpPr bwMode="auto">
          <a:xfrm>
            <a:off x="3919539" y="1468438"/>
            <a:ext cx="79375" cy="44450"/>
            <a:chOff x="313" y="1775"/>
            <a:chExt cx="50" cy="28"/>
          </a:xfrm>
        </p:grpSpPr>
        <p:sp>
          <p:nvSpPr>
            <p:cNvPr id="60551" name="Freeform 135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52" name="Line 136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53" name="Freeform 137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54" name="Group 138"/>
          <p:cNvGrpSpPr>
            <a:grpSpLocks/>
          </p:cNvGrpSpPr>
          <p:nvPr/>
        </p:nvGrpSpPr>
        <p:grpSpPr bwMode="auto">
          <a:xfrm>
            <a:off x="4092576" y="1465263"/>
            <a:ext cx="79375" cy="44450"/>
            <a:chOff x="313" y="1775"/>
            <a:chExt cx="50" cy="28"/>
          </a:xfrm>
        </p:grpSpPr>
        <p:sp>
          <p:nvSpPr>
            <p:cNvPr id="60555" name="Freeform 139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56" name="Line 140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57" name="Freeform 141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58" name="Group 142"/>
          <p:cNvGrpSpPr>
            <a:grpSpLocks/>
          </p:cNvGrpSpPr>
          <p:nvPr/>
        </p:nvGrpSpPr>
        <p:grpSpPr bwMode="auto">
          <a:xfrm>
            <a:off x="4265614" y="1462088"/>
            <a:ext cx="79375" cy="44450"/>
            <a:chOff x="313" y="1775"/>
            <a:chExt cx="50" cy="28"/>
          </a:xfrm>
        </p:grpSpPr>
        <p:sp>
          <p:nvSpPr>
            <p:cNvPr id="60559" name="Freeform 143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60" name="Line 144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61" name="Freeform 145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62" name="Group 146"/>
          <p:cNvGrpSpPr>
            <a:grpSpLocks/>
          </p:cNvGrpSpPr>
          <p:nvPr/>
        </p:nvGrpSpPr>
        <p:grpSpPr bwMode="auto">
          <a:xfrm>
            <a:off x="4441826" y="1466850"/>
            <a:ext cx="79375" cy="44450"/>
            <a:chOff x="313" y="1775"/>
            <a:chExt cx="50" cy="28"/>
          </a:xfrm>
        </p:grpSpPr>
        <p:sp>
          <p:nvSpPr>
            <p:cNvPr id="60563" name="Freeform 147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64" name="Line 148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65" name="Freeform 149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66" name="Group 150"/>
          <p:cNvGrpSpPr>
            <a:grpSpLocks/>
          </p:cNvGrpSpPr>
          <p:nvPr/>
        </p:nvGrpSpPr>
        <p:grpSpPr bwMode="auto">
          <a:xfrm>
            <a:off x="4618039" y="1471613"/>
            <a:ext cx="79375" cy="44450"/>
            <a:chOff x="313" y="1775"/>
            <a:chExt cx="50" cy="28"/>
          </a:xfrm>
        </p:grpSpPr>
        <p:sp>
          <p:nvSpPr>
            <p:cNvPr id="60567" name="Freeform 151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68" name="Line 152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69" name="Freeform 153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70" name="Group 154"/>
          <p:cNvGrpSpPr>
            <a:grpSpLocks/>
          </p:cNvGrpSpPr>
          <p:nvPr/>
        </p:nvGrpSpPr>
        <p:grpSpPr bwMode="auto">
          <a:xfrm>
            <a:off x="4787901" y="1463675"/>
            <a:ext cx="79375" cy="44450"/>
            <a:chOff x="313" y="1775"/>
            <a:chExt cx="50" cy="28"/>
          </a:xfrm>
        </p:grpSpPr>
        <p:sp>
          <p:nvSpPr>
            <p:cNvPr id="60571" name="Freeform 155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72" name="Line 156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73" name="Freeform 157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74" name="Group 158"/>
          <p:cNvGrpSpPr>
            <a:grpSpLocks/>
          </p:cNvGrpSpPr>
          <p:nvPr/>
        </p:nvGrpSpPr>
        <p:grpSpPr bwMode="auto">
          <a:xfrm>
            <a:off x="4948239" y="1458913"/>
            <a:ext cx="79375" cy="44450"/>
            <a:chOff x="313" y="1775"/>
            <a:chExt cx="50" cy="28"/>
          </a:xfrm>
        </p:grpSpPr>
        <p:sp>
          <p:nvSpPr>
            <p:cNvPr id="60575" name="Freeform 159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76" name="Line 160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77" name="Freeform 161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78" name="Group 162"/>
          <p:cNvGrpSpPr>
            <a:grpSpLocks/>
          </p:cNvGrpSpPr>
          <p:nvPr/>
        </p:nvGrpSpPr>
        <p:grpSpPr bwMode="auto">
          <a:xfrm>
            <a:off x="5108576" y="1457325"/>
            <a:ext cx="79375" cy="44450"/>
            <a:chOff x="313" y="1775"/>
            <a:chExt cx="50" cy="28"/>
          </a:xfrm>
        </p:grpSpPr>
        <p:sp>
          <p:nvSpPr>
            <p:cNvPr id="60579" name="Freeform 163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80" name="Line 164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81" name="Freeform 165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82" name="Group 166"/>
          <p:cNvGrpSpPr>
            <a:grpSpLocks/>
          </p:cNvGrpSpPr>
          <p:nvPr/>
        </p:nvGrpSpPr>
        <p:grpSpPr bwMode="auto">
          <a:xfrm>
            <a:off x="5268914" y="1458913"/>
            <a:ext cx="79375" cy="44450"/>
            <a:chOff x="313" y="1775"/>
            <a:chExt cx="50" cy="28"/>
          </a:xfrm>
        </p:grpSpPr>
        <p:sp>
          <p:nvSpPr>
            <p:cNvPr id="60583" name="Freeform 167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84" name="Line 168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85" name="Freeform 169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86" name="Group 170"/>
          <p:cNvGrpSpPr>
            <a:grpSpLocks/>
          </p:cNvGrpSpPr>
          <p:nvPr/>
        </p:nvGrpSpPr>
        <p:grpSpPr bwMode="auto">
          <a:xfrm>
            <a:off x="5441951" y="1460500"/>
            <a:ext cx="79375" cy="44450"/>
            <a:chOff x="313" y="1775"/>
            <a:chExt cx="50" cy="28"/>
          </a:xfrm>
        </p:grpSpPr>
        <p:sp>
          <p:nvSpPr>
            <p:cNvPr id="60587" name="Freeform 171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88" name="Line 172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89" name="Freeform 173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90" name="Group 174"/>
          <p:cNvGrpSpPr>
            <a:grpSpLocks/>
          </p:cNvGrpSpPr>
          <p:nvPr/>
        </p:nvGrpSpPr>
        <p:grpSpPr bwMode="auto">
          <a:xfrm>
            <a:off x="5624514" y="1462088"/>
            <a:ext cx="79375" cy="44450"/>
            <a:chOff x="313" y="1775"/>
            <a:chExt cx="50" cy="28"/>
          </a:xfrm>
        </p:grpSpPr>
        <p:sp>
          <p:nvSpPr>
            <p:cNvPr id="60591" name="Freeform 175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92" name="Line 176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93" name="Freeform 177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94" name="Group 178"/>
          <p:cNvGrpSpPr>
            <a:grpSpLocks/>
          </p:cNvGrpSpPr>
          <p:nvPr/>
        </p:nvGrpSpPr>
        <p:grpSpPr bwMode="auto">
          <a:xfrm>
            <a:off x="5800726" y="1463675"/>
            <a:ext cx="79375" cy="44450"/>
            <a:chOff x="313" y="1775"/>
            <a:chExt cx="50" cy="28"/>
          </a:xfrm>
        </p:grpSpPr>
        <p:sp>
          <p:nvSpPr>
            <p:cNvPr id="60595" name="Freeform 179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96" name="Line 180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97" name="Freeform 181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598" name="Line 182"/>
          <p:cNvSpPr>
            <a:spLocks noChangeShapeType="1"/>
          </p:cNvSpPr>
          <p:nvPr/>
        </p:nvSpPr>
        <p:spPr bwMode="auto">
          <a:xfrm>
            <a:off x="2095500" y="1206500"/>
            <a:ext cx="386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99" name="Text Box 183"/>
          <p:cNvSpPr txBox="1">
            <a:spLocks noChangeArrowheads="1"/>
          </p:cNvSpPr>
          <p:nvPr/>
        </p:nvSpPr>
        <p:spPr bwMode="auto">
          <a:xfrm>
            <a:off x="2727325" y="835025"/>
            <a:ext cx="24811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24-group geophone spread</a:t>
            </a:r>
          </a:p>
        </p:txBody>
      </p:sp>
      <p:sp>
        <p:nvSpPr>
          <p:cNvPr id="60600" name="Text Box 184"/>
          <p:cNvSpPr txBox="1">
            <a:spLocks noChangeArrowheads="1"/>
          </p:cNvSpPr>
          <p:nvPr/>
        </p:nvSpPr>
        <p:spPr bwMode="auto">
          <a:xfrm>
            <a:off x="2066926" y="2105026"/>
            <a:ext cx="627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Shot-</a:t>
            </a:r>
          </a:p>
          <a:p>
            <a:r>
              <a:rPr lang="en-US" altLang="en-US" sz="1600"/>
              <a:t>point</a:t>
            </a:r>
          </a:p>
        </p:txBody>
      </p:sp>
      <p:sp>
        <p:nvSpPr>
          <p:cNvPr id="60601" name="Line 185"/>
          <p:cNvSpPr>
            <a:spLocks noChangeShapeType="1"/>
          </p:cNvSpPr>
          <p:nvPr/>
        </p:nvSpPr>
        <p:spPr bwMode="auto">
          <a:xfrm flipH="1">
            <a:off x="2247900" y="1625600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02" name="Line 186"/>
          <p:cNvSpPr>
            <a:spLocks noChangeShapeType="1"/>
          </p:cNvSpPr>
          <p:nvPr/>
        </p:nvSpPr>
        <p:spPr bwMode="auto">
          <a:xfrm>
            <a:off x="4851400" y="2794000"/>
            <a:ext cx="927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03" name="Text Box 187"/>
          <p:cNvSpPr txBox="1">
            <a:spLocks noChangeArrowheads="1"/>
          </p:cNvSpPr>
          <p:nvPr/>
        </p:nvSpPr>
        <p:spPr bwMode="auto">
          <a:xfrm>
            <a:off x="4937125" y="2460625"/>
            <a:ext cx="806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2000 ft</a:t>
            </a:r>
          </a:p>
        </p:txBody>
      </p:sp>
      <p:sp>
        <p:nvSpPr>
          <p:cNvPr id="60604" name="Rectangle 188"/>
          <p:cNvSpPr>
            <a:spLocks noChangeArrowheads="1"/>
          </p:cNvSpPr>
          <p:nvPr/>
        </p:nvSpPr>
        <p:spPr bwMode="auto">
          <a:xfrm>
            <a:off x="1985963" y="4260850"/>
            <a:ext cx="3848100" cy="1462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05" name="Freeform 189"/>
          <p:cNvSpPr>
            <a:spLocks/>
          </p:cNvSpPr>
          <p:nvPr/>
        </p:nvSpPr>
        <p:spPr bwMode="auto">
          <a:xfrm>
            <a:off x="2127251" y="4275138"/>
            <a:ext cx="136525" cy="1452562"/>
          </a:xfrm>
          <a:custGeom>
            <a:avLst/>
            <a:gdLst>
              <a:gd name="T0" fmla="*/ 49 w 86"/>
              <a:gd name="T1" fmla="*/ 0 h 915"/>
              <a:gd name="T2" fmla="*/ 49 w 86"/>
              <a:gd name="T3" fmla="*/ 99 h 915"/>
              <a:gd name="T4" fmla="*/ 70 w 86"/>
              <a:gd name="T5" fmla="*/ 114 h 915"/>
              <a:gd name="T6" fmla="*/ 82 w 86"/>
              <a:gd name="T7" fmla="*/ 141 h 915"/>
              <a:gd name="T8" fmla="*/ 64 w 86"/>
              <a:gd name="T9" fmla="*/ 159 h 915"/>
              <a:gd name="T10" fmla="*/ 37 w 86"/>
              <a:gd name="T11" fmla="*/ 168 h 915"/>
              <a:gd name="T12" fmla="*/ 10 w 86"/>
              <a:gd name="T13" fmla="*/ 189 h 915"/>
              <a:gd name="T14" fmla="*/ 4 w 86"/>
              <a:gd name="T15" fmla="*/ 207 h 915"/>
              <a:gd name="T16" fmla="*/ 4 w 86"/>
              <a:gd name="T17" fmla="*/ 228 h 915"/>
              <a:gd name="T18" fmla="*/ 28 w 86"/>
              <a:gd name="T19" fmla="*/ 249 h 915"/>
              <a:gd name="T20" fmla="*/ 76 w 86"/>
              <a:gd name="T21" fmla="*/ 270 h 915"/>
              <a:gd name="T22" fmla="*/ 85 w 86"/>
              <a:gd name="T23" fmla="*/ 291 h 915"/>
              <a:gd name="T24" fmla="*/ 82 w 86"/>
              <a:gd name="T25" fmla="*/ 312 h 915"/>
              <a:gd name="T26" fmla="*/ 58 w 86"/>
              <a:gd name="T27" fmla="*/ 333 h 915"/>
              <a:gd name="T28" fmla="*/ 46 w 86"/>
              <a:gd name="T29" fmla="*/ 363 h 915"/>
              <a:gd name="T30" fmla="*/ 46 w 86"/>
              <a:gd name="T31" fmla="*/ 447 h 915"/>
              <a:gd name="T32" fmla="*/ 46 w 86"/>
              <a:gd name="T33" fmla="*/ 915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6" h="915">
                <a:moveTo>
                  <a:pt x="49" y="0"/>
                </a:moveTo>
                <a:cubicBezTo>
                  <a:pt x="47" y="40"/>
                  <a:pt x="46" y="80"/>
                  <a:pt x="49" y="99"/>
                </a:cubicBezTo>
                <a:cubicBezTo>
                  <a:pt x="52" y="118"/>
                  <a:pt x="65" y="107"/>
                  <a:pt x="70" y="114"/>
                </a:cubicBezTo>
                <a:cubicBezTo>
                  <a:pt x="75" y="121"/>
                  <a:pt x="83" y="134"/>
                  <a:pt x="82" y="141"/>
                </a:cubicBezTo>
                <a:cubicBezTo>
                  <a:pt x="81" y="148"/>
                  <a:pt x="71" y="155"/>
                  <a:pt x="64" y="159"/>
                </a:cubicBezTo>
                <a:cubicBezTo>
                  <a:pt x="57" y="163"/>
                  <a:pt x="46" y="163"/>
                  <a:pt x="37" y="168"/>
                </a:cubicBezTo>
                <a:cubicBezTo>
                  <a:pt x="28" y="173"/>
                  <a:pt x="15" y="183"/>
                  <a:pt x="10" y="189"/>
                </a:cubicBezTo>
                <a:cubicBezTo>
                  <a:pt x="5" y="195"/>
                  <a:pt x="5" y="201"/>
                  <a:pt x="4" y="207"/>
                </a:cubicBezTo>
                <a:cubicBezTo>
                  <a:pt x="3" y="213"/>
                  <a:pt x="0" y="221"/>
                  <a:pt x="4" y="228"/>
                </a:cubicBezTo>
                <a:cubicBezTo>
                  <a:pt x="8" y="235"/>
                  <a:pt x="16" y="242"/>
                  <a:pt x="28" y="249"/>
                </a:cubicBezTo>
                <a:cubicBezTo>
                  <a:pt x="40" y="256"/>
                  <a:pt x="67" y="263"/>
                  <a:pt x="76" y="270"/>
                </a:cubicBezTo>
                <a:cubicBezTo>
                  <a:pt x="85" y="277"/>
                  <a:pt x="84" y="284"/>
                  <a:pt x="85" y="291"/>
                </a:cubicBezTo>
                <a:cubicBezTo>
                  <a:pt x="86" y="298"/>
                  <a:pt x="86" y="305"/>
                  <a:pt x="82" y="312"/>
                </a:cubicBezTo>
                <a:cubicBezTo>
                  <a:pt x="78" y="319"/>
                  <a:pt x="64" y="325"/>
                  <a:pt x="58" y="333"/>
                </a:cubicBezTo>
                <a:cubicBezTo>
                  <a:pt x="52" y="341"/>
                  <a:pt x="48" y="344"/>
                  <a:pt x="46" y="363"/>
                </a:cubicBezTo>
                <a:cubicBezTo>
                  <a:pt x="44" y="382"/>
                  <a:pt x="46" y="355"/>
                  <a:pt x="46" y="447"/>
                </a:cubicBezTo>
                <a:cubicBezTo>
                  <a:pt x="46" y="539"/>
                  <a:pt x="46" y="727"/>
                  <a:pt x="46" y="91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06" name="Freeform 190"/>
          <p:cNvSpPr>
            <a:spLocks/>
          </p:cNvSpPr>
          <p:nvPr/>
        </p:nvSpPr>
        <p:spPr bwMode="auto">
          <a:xfrm>
            <a:off x="2241551" y="4260851"/>
            <a:ext cx="288925" cy="1457325"/>
          </a:xfrm>
          <a:custGeom>
            <a:avLst/>
            <a:gdLst>
              <a:gd name="T0" fmla="*/ 115 w 182"/>
              <a:gd name="T1" fmla="*/ 0 h 918"/>
              <a:gd name="T2" fmla="*/ 112 w 182"/>
              <a:gd name="T3" fmla="*/ 105 h 918"/>
              <a:gd name="T4" fmla="*/ 145 w 182"/>
              <a:gd name="T5" fmla="*/ 132 h 918"/>
              <a:gd name="T6" fmla="*/ 169 w 182"/>
              <a:gd name="T7" fmla="*/ 144 h 918"/>
              <a:gd name="T8" fmla="*/ 175 w 182"/>
              <a:gd name="T9" fmla="*/ 174 h 918"/>
              <a:gd name="T10" fmla="*/ 124 w 182"/>
              <a:gd name="T11" fmla="*/ 198 h 918"/>
              <a:gd name="T12" fmla="*/ 28 w 182"/>
              <a:gd name="T13" fmla="*/ 225 h 918"/>
              <a:gd name="T14" fmla="*/ 10 w 182"/>
              <a:gd name="T15" fmla="*/ 234 h 918"/>
              <a:gd name="T16" fmla="*/ 7 w 182"/>
              <a:gd name="T17" fmla="*/ 258 h 918"/>
              <a:gd name="T18" fmla="*/ 52 w 182"/>
              <a:gd name="T19" fmla="*/ 270 h 918"/>
              <a:gd name="T20" fmla="*/ 148 w 182"/>
              <a:gd name="T21" fmla="*/ 291 h 918"/>
              <a:gd name="T22" fmla="*/ 169 w 182"/>
              <a:gd name="T23" fmla="*/ 315 h 918"/>
              <a:gd name="T24" fmla="*/ 151 w 182"/>
              <a:gd name="T25" fmla="*/ 348 h 918"/>
              <a:gd name="T26" fmla="*/ 124 w 182"/>
              <a:gd name="T27" fmla="*/ 381 h 918"/>
              <a:gd name="T28" fmla="*/ 100 w 182"/>
              <a:gd name="T29" fmla="*/ 399 h 918"/>
              <a:gd name="T30" fmla="*/ 91 w 182"/>
              <a:gd name="T31" fmla="*/ 429 h 918"/>
              <a:gd name="T32" fmla="*/ 97 w 182"/>
              <a:gd name="T33" fmla="*/ 450 h 918"/>
              <a:gd name="T34" fmla="*/ 106 w 182"/>
              <a:gd name="T35" fmla="*/ 468 h 918"/>
              <a:gd name="T36" fmla="*/ 115 w 182"/>
              <a:gd name="T37" fmla="*/ 498 h 918"/>
              <a:gd name="T38" fmla="*/ 115 w 182"/>
              <a:gd name="T39" fmla="*/ 549 h 918"/>
              <a:gd name="T40" fmla="*/ 115 w 182"/>
              <a:gd name="T41" fmla="*/ 666 h 918"/>
              <a:gd name="T42" fmla="*/ 115 w 182"/>
              <a:gd name="T43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2" h="918">
                <a:moveTo>
                  <a:pt x="115" y="0"/>
                </a:moveTo>
                <a:cubicBezTo>
                  <a:pt x="111" y="41"/>
                  <a:pt x="107" y="83"/>
                  <a:pt x="112" y="105"/>
                </a:cubicBezTo>
                <a:cubicBezTo>
                  <a:pt x="117" y="127"/>
                  <a:pt x="136" y="126"/>
                  <a:pt x="145" y="132"/>
                </a:cubicBezTo>
                <a:cubicBezTo>
                  <a:pt x="154" y="138"/>
                  <a:pt x="164" y="137"/>
                  <a:pt x="169" y="144"/>
                </a:cubicBezTo>
                <a:cubicBezTo>
                  <a:pt x="174" y="151"/>
                  <a:pt x="182" y="165"/>
                  <a:pt x="175" y="174"/>
                </a:cubicBezTo>
                <a:cubicBezTo>
                  <a:pt x="168" y="183"/>
                  <a:pt x="148" y="190"/>
                  <a:pt x="124" y="198"/>
                </a:cubicBezTo>
                <a:cubicBezTo>
                  <a:pt x="100" y="206"/>
                  <a:pt x="47" y="219"/>
                  <a:pt x="28" y="225"/>
                </a:cubicBezTo>
                <a:cubicBezTo>
                  <a:pt x="9" y="231"/>
                  <a:pt x="13" y="229"/>
                  <a:pt x="10" y="234"/>
                </a:cubicBezTo>
                <a:cubicBezTo>
                  <a:pt x="7" y="239"/>
                  <a:pt x="0" y="252"/>
                  <a:pt x="7" y="258"/>
                </a:cubicBezTo>
                <a:cubicBezTo>
                  <a:pt x="14" y="264"/>
                  <a:pt x="28" y="264"/>
                  <a:pt x="52" y="270"/>
                </a:cubicBezTo>
                <a:cubicBezTo>
                  <a:pt x="76" y="276"/>
                  <a:pt x="128" y="284"/>
                  <a:pt x="148" y="291"/>
                </a:cubicBezTo>
                <a:cubicBezTo>
                  <a:pt x="168" y="298"/>
                  <a:pt x="169" y="306"/>
                  <a:pt x="169" y="315"/>
                </a:cubicBezTo>
                <a:cubicBezTo>
                  <a:pt x="169" y="324"/>
                  <a:pt x="158" y="337"/>
                  <a:pt x="151" y="348"/>
                </a:cubicBezTo>
                <a:cubicBezTo>
                  <a:pt x="144" y="359"/>
                  <a:pt x="132" y="373"/>
                  <a:pt x="124" y="381"/>
                </a:cubicBezTo>
                <a:cubicBezTo>
                  <a:pt x="116" y="389"/>
                  <a:pt x="105" y="391"/>
                  <a:pt x="100" y="399"/>
                </a:cubicBezTo>
                <a:cubicBezTo>
                  <a:pt x="95" y="407"/>
                  <a:pt x="91" y="421"/>
                  <a:pt x="91" y="429"/>
                </a:cubicBezTo>
                <a:cubicBezTo>
                  <a:pt x="91" y="437"/>
                  <a:pt x="95" y="444"/>
                  <a:pt x="97" y="450"/>
                </a:cubicBezTo>
                <a:cubicBezTo>
                  <a:pt x="99" y="456"/>
                  <a:pt x="103" y="460"/>
                  <a:pt x="106" y="468"/>
                </a:cubicBezTo>
                <a:cubicBezTo>
                  <a:pt x="109" y="476"/>
                  <a:pt x="114" y="485"/>
                  <a:pt x="115" y="498"/>
                </a:cubicBezTo>
                <a:cubicBezTo>
                  <a:pt x="116" y="511"/>
                  <a:pt x="115" y="521"/>
                  <a:pt x="115" y="549"/>
                </a:cubicBezTo>
                <a:cubicBezTo>
                  <a:pt x="115" y="577"/>
                  <a:pt x="115" y="605"/>
                  <a:pt x="115" y="666"/>
                </a:cubicBezTo>
                <a:cubicBezTo>
                  <a:pt x="115" y="727"/>
                  <a:pt x="115" y="822"/>
                  <a:pt x="115" y="91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07" name="Freeform 191"/>
          <p:cNvSpPr>
            <a:spLocks/>
          </p:cNvSpPr>
          <p:nvPr/>
        </p:nvSpPr>
        <p:spPr bwMode="auto">
          <a:xfrm>
            <a:off x="2411414" y="4246564"/>
            <a:ext cx="346075" cy="1476375"/>
          </a:xfrm>
          <a:custGeom>
            <a:avLst/>
            <a:gdLst>
              <a:gd name="T0" fmla="*/ 146 w 218"/>
              <a:gd name="T1" fmla="*/ 0 h 930"/>
              <a:gd name="T2" fmla="*/ 146 w 218"/>
              <a:gd name="T3" fmla="*/ 114 h 930"/>
              <a:gd name="T4" fmla="*/ 191 w 218"/>
              <a:gd name="T5" fmla="*/ 144 h 930"/>
              <a:gd name="T6" fmla="*/ 212 w 218"/>
              <a:gd name="T7" fmla="*/ 165 h 930"/>
              <a:gd name="T8" fmla="*/ 215 w 218"/>
              <a:gd name="T9" fmla="*/ 189 h 930"/>
              <a:gd name="T10" fmla="*/ 191 w 218"/>
              <a:gd name="T11" fmla="*/ 201 h 930"/>
              <a:gd name="T12" fmla="*/ 110 w 218"/>
              <a:gd name="T13" fmla="*/ 210 h 930"/>
              <a:gd name="T14" fmla="*/ 32 w 218"/>
              <a:gd name="T15" fmla="*/ 225 h 930"/>
              <a:gd name="T16" fmla="*/ 5 w 218"/>
              <a:gd name="T17" fmla="*/ 240 h 930"/>
              <a:gd name="T18" fmla="*/ 11 w 218"/>
              <a:gd name="T19" fmla="*/ 261 h 930"/>
              <a:gd name="T20" fmla="*/ 71 w 218"/>
              <a:gd name="T21" fmla="*/ 276 h 930"/>
              <a:gd name="T22" fmla="*/ 161 w 218"/>
              <a:gd name="T23" fmla="*/ 312 h 930"/>
              <a:gd name="T24" fmla="*/ 203 w 218"/>
              <a:gd name="T25" fmla="*/ 327 h 930"/>
              <a:gd name="T26" fmla="*/ 209 w 218"/>
              <a:gd name="T27" fmla="*/ 348 h 930"/>
              <a:gd name="T28" fmla="*/ 176 w 218"/>
              <a:gd name="T29" fmla="*/ 369 h 930"/>
              <a:gd name="T30" fmla="*/ 146 w 218"/>
              <a:gd name="T31" fmla="*/ 402 h 930"/>
              <a:gd name="T32" fmla="*/ 134 w 218"/>
              <a:gd name="T33" fmla="*/ 417 h 930"/>
              <a:gd name="T34" fmla="*/ 125 w 218"/>
              <a:gd name="T35" fmla="*/ 435 h 930"/>
              <a:gd name="T36" fmla="*/ 134 w 218"/>
              <a:gd name="T37" fmla="*/ 468 h 930"/>
              <a:gd name="T38" fmla="*/ 137 w 218"/>
              <a:gd name="T39" fmla="*/ 489 h 930"/>
              <a:gd name="T40" fmla="*/ 137 w 218"/>
              <a:gd name="T41" fmla="*/ 717 h 930"/>
              <a:gd name="T42" fmla="*/ 134 w 218"/>
              <a:gd name="T43" fmla="*/ 930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8" h="930">
                <a:moveTo>
                  <a:pt x="146" y="0"/>
                </a:moveTo>
                <a:cubicBezTo>
                  <a:pt x="142" y="45"/>
                  <a:pt x="139" y="90"/>
                  <a:pt x="146" y="114"/>
                </a:cubicBezTo>
                <a:cubicBezTo>
                  <a:pt x="153" y="138"/>
                  <a:pt x="180" y="136"/>
                  <a:pt x="191" y="144"/>
                </a:cubicBezTo>
                <a:cubicBezTo>
                  <a:pt x="202" y="152"/>
                  <a:pt x="208" y="158"/>
                  <a:pt x="212" y="165"/>
                </a:cubicBezTo>
                <a:cubicBezTo>
                  <a:pt x="216" y="172"/>
                  <a:pt x="218" y="183"/>
                  <a:pt x="215" y="189"/>
                </a:cubicBezTo>
                <a:cubicBezTo>
                  <a:pt x="212" y="195"/>
                  <a:pt x="208" y="198"/>
                  <a:pt x="191" y="201"/>
                </a:cubicBezTo>
                <a:cubicBezTo>
                  <a:pt x="174" y="204"/>
                  <a:pt x="137" y="206"/>
                  <a:pt x="110" y="210"/>
                </a:cubicBezTo>
                <a:cubicBezTo>
                  <a:pt x="83" y="214"/>
                  <a:pt x="49" y="220"/>
                  <a:pt x="32" y="225"/>
                </a:cubicBezTo>
                <a:cubicBezTo>
                  <a:pt x="15" y="230"/>
                  <a:pt x="8" y="234"/>
                  <a:pt x="5" y="240"/>
                </a:cubicBezTo>
                <a:cubicBezTo>
                  <a:pt x="2" y="246"/>
                  <a:pt x="0" y="255"/>
                  <a:pt x="11" y="261"/>
                </a:cubicBezTo>
                <a:cubicBezTo>
                  <a:pt x="22" y="267"/>
                  <a:pt x="46" y="267"/>
                  <a:pt x="71" y="276"/>
                </a:cubicBezTo>
                <a:cubicBezTo>
                  <a:pt x="96" y="285"/>
                  <a:pt x="139" y="303"/>
                  <a:pt x="161" y="312"/>
                </a:cubicBezTo>
                <a:cubicBezTo>
                  <a:pt x="183" y="321"/>
                  <a:pt x="195" y="321"/>
                  <a:pt x="203" y="327"/>
                </a:cubicBezTo>
                <a:cubicBezTo>
                  <a:pt x="211" y="333"/>
                  <a:pt x="213" y="341"/>
                  <a:pt x="209" y="348"/>
                </a:cubicBezTo>
                <a:cubicBezTo>
                  <a:pt x="205" y="355"/>
                  <a:pt x="186" y="360"/>
                  <a:pt x="176" y="369"/>
                </a:cubicBezTo>
                <a:cubicBezTo>
                  <a:pt x="166" y="378"/>
                  <a:pt x="153" y="394"/>
                  <a:pt x="146" y="402"/>
                </a:cubicBezTo>
                <a:cubicBezTo>
                  <a:pt x="139" y="410"/>
                  <a:pt x="137" y="412"/>
                  <a:pt x="134" y="417"/>
                </a:cubicBezTo>
                <a:cubicBezTo>
                  <a:pt x="131" y="422"/>
                  <a:pt x="125" y="427"/>
                  <a:pt x="125" y="435"/>
                </a:cubicBezTo>
                <a:cubicBezTo>
                  <a:pt x="125" y="443"/>
                  <a:pt x="132" y="459"/>
                  <a:pt x="134" y="468"/>
                </a:cubicBezTo>
                <a:cubicBezTo>
                  <a:pt x="136" y="477"/>
                  <a:pt x="137" y="448"/>
                  <a:pt x="137" y="489"/>
                </a:cubicBezTo>
                <a:cubicBezTo>
                  <a:pt x="137" y="530"/>
                  <a:pt x="137" y="644"/>
                  <a:pt x="137" y="717"/>
                </a:cubicBezTo>
                <a:cubicBezTo>
                  <a:pt x="137" y="790"/>
                  <a:pt x="135" y="860"/>
                  <a:pt x="134" y="93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08" name="Freeform 192"/>
          <p:cNvSpPr>
            <a:spLocks/>
          </p:cNvSpPr>
          <p:nvPr/>
        </p:nvSpPr>
        <p:spPr bwMode="auto">
          <a:xfrm>
            <a:off x="2632075" y="4251325"/>
            <a:ext cx="361950" cy="1462088"/>
          </a:xfrm>
          <a:custGeom>
            <a:avLst/>
            <a:gdLst>
              <a:gd name="T0" fmla="*/ 148 w 228"/>
              <a:gd name="T1" fmla="*/ 0 h 921"/>
              <a:gd name="T2" fmla="*/ 142 w 228"/>
              <a:gd name="T3" fmla="*/ 120 h 921"/>
              <a:gd name="T4" fmla="*/ 184 w 228"/>
              <a:gd name="T5" fmla="*/ 144 h 921"/>
              <a:gd name="T6" fmla="*/ 211 w 228"/>
              <a:gd name="T7" fmla="*/ 168 h 921"/>
              <a:gd name="T8" fmla="*/ 211 w 228"/>
              <a:gd name="T9" fmla="*/ 198 h 921"/>
              <a:gd name="T10" fmla="*/ 154 w 228"/>
              <a:gd name="T11" fmla="*/ 213 h 921"/>
              <a:gd name="T12" fmla="*/ 43 w 228"/>
              <a:gd name="T13" fmla="*/ 237 h 921"/>
              <a:gd name="T14" fmla="*/ 7 w 228"/>
              <a:gd name="T15" fmla="*/ 243 h 921"/>
              <a:gd name="T16" fmla="*/ 13 w 228"/>
              <a:gd name="T17" fmla="*/ 279 h 921"/>
              <a:gd name="T18" fmla="*/ 85 w 228"/>
              <a:gd name="T19" fmla="*/ 294 h 921"/>
              <a:gd name="T20" fmla="*/ 196 w 228"/>
              <a:gd name="T21" fmla="*/ 333 h 921"/>
              <a:gd name="T22" fmla="*/ 226 w 228"/>
              <a:gd name="T23" fmla="*/ 345 h 921"/>
              <a:gd name="T24" fmla="*/ 181 w 228"/>
              <a:gd name="T25" fmla="*/ 384 h 921"/>
              <a:gd name="T26" fmla="*/ 130 w 228"/>
              <a:gd name="T27" fmla="*/ 417 h 921"/>
              <a:gd name="T28" fmla="*/ 115 w 228"/>
              <a:gd name="T29" fmla="*/ 438 h 921"/>
              <a:gd name="T30" fmla="*/ 115 w 228"/>
              <a:gd name="T31" fmla="*/ 468 h 921"/>
              <a:gd name="T32" fmla="*/ 136 w 228"/>
              <a:gd name="T33" fmla="*/ 501 h 921"/>
              <a:gd name="T34" fmla="*/ 139 w 228"/>
              <a:gd name="T35" fmla="*/ 558 h 921"/>
              <a:gd name="T36" fmla="*/ 139 w 228"/>
              <a:gd name="T37" fmla="*/ 921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8" h="921">
                <a:moveTo>
                  <a:pt x="148" y="0"/>
                </a:moveTo>
                <a:cubicBezTo>
                  <a:pt x="142" y="48"/>
                  <a:pt x="136" y="96"/>
                  <a:pt x="142" y="120"/>
                </a:cubicBezTo>
                <a:cubicBezTo>
                  <a:pt x="148" y="144"/>
                  <a:pt x="173" y="136"/>
                  <a:pt x="184" y="144"/>
                </a:cubicBezTo>
                <a:cubicBezTo>
                  <a:pt x="195" y="152"/>
                  <a:pt x="206" y="159"/>
                  <a:pt x="211" y="168"/>
                </a:cubicBezTo>
                <a:cubicBezTo>
                  <a:pt x="216" y="177"/>
                  <a:pt x="220" y="190"/>
                  <a:pt x="211" y="198"/>
                </a:cubicBezTo>
                <a:cubicBezTo>
                  <a:pt x="202" y="206"/>
                  <a:pt x="182" y="206"/>
                  <a:pt x="154" y="213"/>
                </a:cubicBezTo>
                <a:cubicBezTo>
                  <a:pt x="126" y="220"/>
                  <a:pt x="67" y="232"/>
                  <a:pt x="43" y="237"/>
                </a:cubicBezTo>
                <a:cubicBezTo>
                  <a:pt x="19" y="242"/>
                  <a:pt x="12" y="236"/>
                  <a:pt x="7" y="243"/>
                </a:cubicBezTo>
                <a:cubicBezTo>
                  <a:pt x="2" y="250"/>
                  <a:pt x="0" y="270"/>
                  <a:pt x="13" y="279"/>
                </a:cubicBezTo>
                <a:cubicBezTo>
                  <a:pt x="26" y="288"/>
                  <a:pt x="55" y="285"/>
                  <a:pt x="85" y="294"/>
                </a:cubicBezTo>
                <a:cubicBezTo>
                  <a:pt x="115" y="303"/>
                  <a:pt x="173" y="325"/>
                  <a:pt x="196" y="333"/>
                </a:cubicBezTo>
                <a:cubicBezTo>
                  <a:pt x="219" y="341"/>
                  <a:pt x="228" y="337"/>
                  <a:pt x="226" y="345"/>
                </a:cubicBezTo>
                <a:cubicBezTo>
                  <a:pt x="224" y="353"/>
                  <a:pt x="197" y="372"/>
                  <a:pt x="181" y="384"/>
                </a:cubicBezTo>
                <a:cubicBezTo>
                  <a:pt x="165" y="396"/>
                  <a:pt x="141" y="408"/>
                  <a:pt x="130" y="417"/>
                </a:cubicBezTo>
                <a:cubicBezTo>
                  <a:pt x="119" y="426"/>
                  <a:pt x="117" y="430"/>
                  <a:pt x="115" y="438"/>
                </a:cubicBezTo>
                <a:cubicBezTo>
                  <a:pt x="113" y="446"/>
                  <a:pt x="112" y="458"/>
                  <a:pt x="115" y="468"/>
                </a:cubicBezTo>
                <a:cubicBezTo>
                  <a:pt x="118" y="478"/>
                  <a:pt x="132" y="486"/>
                  <a:pt x="136" y="501"/>
                </a:cubicBezTo>
                <a:cubicBezTo>
                  <a:pt x="140" y="516"/>
                  <a:pt x="138" y="488"/>
                  <a:pt x="139" y="558"/>
                </a:cubicBezTo>
                <a:cubicBezTo>
                  <a:pt x="140" y="628"/>
                  <a:pt x="139" y="774"/>
                  <a:pt x="139" y="9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09" name="Freeform 193"/>
          <p:cNvSpPr>
            <a:spLocks/>
          </p:cNvSpPr>
          <p:nvPr/>
        </p:nvSpPr>
        <p:spPr bwMode="auto">
          <a:xfrm>
            <a:off x="2836864" y="4251325"/>
            <a:ext cx="409575" cy="1462088"/>
          </a:xfrm>
          <a:custGeom>
            <a:avLst/>
            <a:gdLst>
              <a:gd name="T0" fmla="*/ 142 w 258"/>
              <a:gd name="T1" fmla="*/ 0 h 921"/>
              <a:gd name="T2" fmla="*/ 145 w 258"/>
              <a:gd name="T3" fmla="*/ 114 h 921"/>
              <a:gd name="T4" fmla="*/ 187 w 258"/>
              <a:gd name="T5" fmla="*/ 144 h 921"/>
              <a:gd name="T6" fmla="*/ 214 w 258"/>
              <a:gd name="T7" fmla="*/ 168 h 921"/>
              <a:gd name="T8" fmla="*/ 223 w 258"/>
              <a:gd name="T9" fmla="*/ 186 h 921"/>
              <a:gd name="T10" fmla="*/ 193 w 258"/>
              <a:gd name="T11" fmla="*/ 204 h 921"/>
              <a:gd name="T12" fmla="*/ 61 w 258"/>
              <a:gd name="T13" fmla="*/ 240 h 921"/>
              <a:gd name="T14" fmla="*/ 16 w 258"/>
              <a:gd name="T15" fmla="*/ 255 h 921"/>
              <a:gd name="T16" fmla="*/ 16 w 258"/>
              <a:gd name="T17" fmla="*/ 285 h 921"/>
              <a:gd name="T18" fmla="*/ 112 w 258"/>
              <a:gd name="T19" fmla="*/ 309 h 921"/>
              <a:gd name="T20" fmla="*/ 238 w 258"/>
              <a:gd name="T21" fmla="*/ 348 h 921"/>
              <a:gd name="T22" fmla="*/ 235 w 258"/>
              <a:gd name="T23" fmla="*/ 375 h 921"/>
              <a:gd name="T24" fmla="*/ 151 w 258"/>
              <a:gd name="T25" fmla="*/ 417 h 921"/>
              <a:gd name="T26" fmla="*/ 118 w 258"/>
              <a:gd name="T27" fmla="*/ 438 h 921"/>
              <a:gd name="T28" fmla="*/ 118 w 258"/>
              <a:gd name="T29" fmla="*/ 477 h 921"/>
              <a:gd name="T30" fmla="*/ 130 w 258"/>
              <a:gd name="T31" fmla="*/ 492 h 921"/>
              <a:gd name="T32" fmla="*/ 133 w 258"/>
              <a:gd name="T33" fmla="*/ 513 h 921"/>
              <a:gd name="T34" fmla="*/ 133 w 258"/>
              <a:gd name="T35" fmla="*/ 558 h 921"/>
              <a:gd name="T36" fmla="*/ 136 w 258"/>
              <a:gd name="T37" fmla="*/ 921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8" h="921">
                <a:moveTo>
                  <a:pt x="142" y="0"/>
                </a:moveTo>
                <a:cubicBezTo>
                  <a:pt x="140" y="45"/>
                  <a:pt x="138" y="90"/>
                  <a:pt x="145" y="114"/>
                </a:cubicBezTo>
                <a:cubicBezTo>
                  <a:pt x="152" y="138"/>
                  <a:pt x="176" y="135"/>
                  <a:pt x="187" y="144"/>
                </a:cubicBezTo>
                <a:cubicBezTo>
                  <a:pt x="198" y="153"/>
                  <a:pt x="208" y="161"/>
                  <a:pt x="214" y="168"/>
                </a:cubicBezTo>
                <a:cubicBezTo>
                  <a:pt x="220" y="175"/>
                  <a:pt x="226" y="180"/>
                  <a:pt x="223" y="186"/>
                </a:cubicBezTo>
                <a:cubicBezTo>
                  <a:pt x="220" y="192"/>
                  <a:pt x="220" y="195"/>
                  <a:pt x="193" y="204"/>
                </a:cubicBezTo>
                <a:cubicBezTo>
                  <a:pt x="166" y="213"/>
                  <a:pt x="90" y="232"/>
                  <a:pt x="61" y="240"/>
                </a:cubicBezTo>
                <a:cubicBezTo>
                  <a:pt x="32" y="248"/>
                  <a:pt x="23" y="248"/>
                  <a:pt x="16" y="255"/>
                </a:cubicBezTo>
                <a:cubicBezTo>
                  <a:pt x="9" y="262"/>
                  <a:pt x="0" y="276"/>
                  <a:pt x="16" y="285"/>
                </a:cubicBezTo>
                <a:cubicBezTo>
                  <a:pt x="32" y="294"/>
                  <a:pt x="75" y="299"/>
                  <a:pt x="112" y="309"/>
                </a:cubicBezTo>
                <a:cubicBezTo>
                  <a:pt x="149" y="319"/>
                  <a:pt x="218" y="337"/>
                  <a:pt x="238" y="348"/>
                </a:cubicBezTo>
                <a:cubicBezTo>
                  <a:pt x="258" y="359"/>
                  <a:pt x="249" y="364"/>
                  <a:pt x="235" y="375"/>
                </a:cubicBezTo>
                <a:cubicBezTo>
                  <a:pt x="221" y="386"/>
                  <a:pt x="170" y="407"/>
                  <a:pt x="151" y="417"/>
                </a:cubicBezTo>
                <a:cubicBezTo>
                  <a:pt x="132" y="427"/>
                  <a:pt x="123" y="428"/>
                  <a:pt x="118" y="438"/>
                </a:cubicBezTo>
                <a:cubicBezTo>
                  <a:pt x="113" y="448"/>
                  <a:pt x="116" y="468"/>
                  <a:pt x="118" y="477"/>
                </a:cubicBezTo>
                <a:cubicBezTo>
                  <a:pt x="120" y="486"/>
                  <a:pt x="128" y="486"/>
                  <a:pt x="130" y="492"/>
                </a:cubicBezTo>
                <a:cubicBezTo>
                  <a:pt x="132" y="498"/>
                  <a:pt x="133" y="502"/>
                  <a:pt x="133" y="513"/>
                </a:cubicBezTo>
                <a:cubicBezTo>
                  <a:pt x="133" y="524"/>
                  <a:pt x="133" y="490"/>
                  <a:pt x="133" y="558"/>
                </a:cubicBezTo>
                <a:cubicBezTo>
                  <a:pt x="133" y="626"/>
                  <a:pt x="134" y="773"/>
                  <a:pt x="136" y="9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0" name="Freeform 194"/>
          <p:cNvSpPr>
            <a:spLocks/>
          </p:cNvSpPr>
          <p:nvPr/>
        </p:nvSpPr>
        <p:spPr bwMode="auto">
          <a:xfrm>
            <a:off x="3100389" y="4251326"/>
            <a:ext cx="333375" cy="1471613"/>
          </a:xfrm>
          <a:custGeom>
            <a:avLst/>
            <a:gdLst>
              <a:gd name="T0" fmla="*/ 120 w 210"/>
              <a:gd name="T1" fmla="*/ 0 h 927"/>
              <a:gd name="T2" fmla="*/ 120 w 210"/>
              <a:gd name="T3" fmla="*/ 123 h 927"/>
              <a:gd name="T4" fmla="*/ 174 w 210"/>
              <a:gd name="T5" fmla="*/ 162 h 927"/>
              <a:gd name="T6" fmla="*/ 189 w 210"/>
              <a:gd name="T7" fmla="*/ 195 h 927"/>
              <a:gd name="T8" fmla="*/ 174 w 210"/>
              <a:gd name="T9" fmla="*/ 216 h 927"/>
              <a:gd name="T10" fmla="*/ 60 w 210"/>
              <a:gd name="T11" fmla="*/ 243 h 927"/>
              <a:gd name="T12" fmla="*/ 12 w 210"/>
              <a:gd name="T13" fmla="*/ 267 h 927"/>
              <a:gd name="T14" fmla="*/ 3 w 210"/>
              <a:gd name="T15" fmla="*/ 288 h 927"/>
              <a:gd name="T16" fmla="*/ 33 w 210"/>
              <a:gd name="T17" fmla="*/ 309 h 927"/>
              <a:gd name="T18" fmla="*/ 126 w 210"/>
              <a:gd name="T19" fmla="*/ 345 h 927"/>
              <a:gd name="T20" fmla="*/ 195 w 210"/>
              <a:gd name="T21" fmla="*/ 375 h 927"/>
              <a:gd name="T22" fmla="*/ 201 w 210"/>
              <a:gd name="T23" fmla="*/ 396 h 927"/>
              <a:gd name="T24" fmla="*/ 141 w 210"/>
              <a:gd name="T25" fmla="*/ 429 h 927"/>
              <a:gd name="T26" fmla="*/ 90 w 210"/>
              <a:gd name="T27" fmla="*/ 471 h 927"/>
              <a:gd name="T28" fmla="*/ 75 w 210"/>
              <a:gd name="T29" fmla="*/ 498 h 927"/>
              <a:gd name="T30" fmla="*/ 81 w 210"/>
              <a:gd name="T31" fmla="*/ 525 h 927"/>
              <a:gd name="T32" fmla="*/ 102 w 210"/>
              <a:gd name="T33" fmla="*/ 546 h 927"/>
              <a:gd name="T34" fmla="*/ 105 w 210"/>
              <a:gd name="T35" fmla="*/ 564 h 927"/>
              <a:gd name="T36" fmla="*/ 105 w 210"/>
              <a:gd name="T37" fmla="*/ 672 h 927"/>
              <a:gd name="T38" fmla="*/ 105 w 210"/>
              <a:gd name="T39" fmla="*/ 927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0" h="927">
                <a:moveTo>
                  <a:pt x="120" y="0"/>
                </a:moveTo>
                <a:cubicBezTo>
                  <a:pt x="115" y="48"/>
                  <a:pt x="111" y="96"/>
                  <a:pt x="120" y="123"/>
                </a:cubicBezTo>
                <a:cubicBezTo>
                  <a:pt x="129" y="150"/>
                  <a:pt x="163" y="150"/>
                  <a:pt x="174" y="162"/>
                </a:cubicBezTo>
                <a:cubicBezTo>
                  <a:pt x="185" y="174"/>
                  <a:pt x="189" y="186"/>
                  <a:pt x="189" y="195"/>
                </a:cubicBezTo>
                <a:cubicBezTo>
                  <a:pt x="189" y="204"/>
                  <a:pt x="195" y="208"/>
                  <a:pt x="174" y="216"/>
                </a:cubicBezTo>
                <a:cubicBezTo>
                  <a:pt x="153" y="224"/>
                  <a:pt x="87" y="235"/>
                  <a:pt x="60" y="243"/>
                </a:cubicBezTo>
                <a:cubicBezTo>
                  <a:pt x="33" y="251"/>
                  <a:pt x="21" y="260"/>
                  <a:pt x="12" y="267"/>
                </a:cubicBezTo>
                <a:cubicBezTo>
                  <a:pt x="3" y="274"/>
                  <a:pt x="0" y="281"/>
                  <a:pt x="3" y="288"/>
                </a:cubicBezTo>
                <a:cubicBezTo>
                  <a:pt x="6" y="295"/>
                  <a:pt x="13" y="300"/>
                  <a:pt x="33" y="309"/>
                </a:cubicBezTo>
                <a:cubicBezTo>
                  <a:pt x="53" y="318"/>
                  <a:pt x="99" y="334"/>
                  <a:pt x="126" y="345"/>
                </a:cubicBezTo>
                <a:cubicBezTo>
                  <a:pt x="153" y="356"/>
                  <a:pt x="183" y="367"/>
                  <a:pt x="195" y="375"/>
                </a:cubicBezTo>
                <a:cubicBezTo>
                  <a:pt x="207" y="383"/>
                  <a:pt x="210" y="387"/>
                  <a:pt x="201" y="396"/>
                </a:cubicBezTo>
                <a:cubicBezTo>
                  <a:pt x="192" y="405"/>
                  <a:pt x="159" y="417"/>
                  <a:pt x="141" y="429"/>
                </a:cubicBezTo>
                <a:cubicBezTo>
                  <a:pt x="123" y="441"/>
                  <a:pt x="101" y="460"/>
                  <a:pt x="90" y="471"/>
                </a:cubicBezTo>
                <a:cubicBezTo>
                  <a:pt x="79" y="482"/>
                  <a:pt x="76" y="489"/>
                  <a:pt x="75" y="498"/>
                </a:cubicBezTo>
                <a:cubicBezTo>
                  <a:pt x="74" y="507"/>
                  <a:pt x="77" y="517"/>
                  <a:pt x="81" y="525"/>
                </a:cubicBezTo>
                <a:cubicBezTo>
                  <a:pt x="85" y="533"/>
                  <a:pt x="98" y="540"/>
                  <a:pt x="102" y="546"/>
                </a:cubicBezTo>
                <a:cubicBezTo>
                  <a:pt x="106" y="552"/>
                  <a:pt x="105" y="543"/>
                  <a:pt x="105" y="564"/>
                </a:cubicBezTo>
                <a:cubicBezTo>
                  <a:pt x="105" y="585"/>
                  <a:pt x="105" y="612"/>
                  <a:pt x="105" y="672"/>
                </a:cubicBezTo>
                <a:cubicBezTo>
                  <a:pt x="105" y="732"/>
                  <a:pt x="105" y="829"/>
                  <a:pt x="105" y="92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1" name="Freeform 195"/>
          <p:cNvSpPr>
            <a:spLocks/>
          </p:cNvSpPr>
          <p:nvPr/>
        </p:nvSpPr>
        <p:spPr bwMode="auto">
          <a:xfrm>
            <a:off x="3327400" y="4256089"/>
            <a:ext cx="311150" cy="1457325"/>
          </a:xfrm>
          <a:custGeom>
            <a:avLst/>
            <a:gdLst>
              <a:gd name="T0" fmla="*/ 100 w 196"/>
              <a:gd name="T1" fmla="*/ 0 h 918"/>
              <a:gd name="T2" fmla="*/ 100 w 196"/>
              <a:gd name="T3" fmla="*/ 111 h 918"/>
              <a:gd name="T4" fmla="*/ 142 w 196"/>
              <a:gd name="T5" fmla="*/ 141 h 918"/>
              <a:gd name="T6" fmla="*/ 169 w 196"/>
              <a:gd name="T7" fmla="*/ 159 h 918"/>
              <a:gd name="T8" fmla="*/ 178 w 196"/>
              <a:gd name="T9" fmla="*/ 180 h 918"/>
              <a:gd name="T10" fmla="*/ 124 w 196"/>
              <a:gd name="T11" fmla="*/ 213 h 918"/>
              <a:gd name="T12" fmla="*/ 37 w 196"/>
              <a:gd name="T13" fmla="*/ 252 h 918"/>
              <a:gd name="T14" fmla="*/ 10 w 196"/>
              <a:gd name="T15" fmla="*/ 267 h 918"/>
              <a:gd name="T16" fmla="*/ 4 w 196"/>
              <a:gd name="T17" fmla="*/ 285 h 918"/>
              <a:gd name="T18" fmla="*/ 4 w 196"/>
              <a:gd name="T19" fmla="*/ 303 h 918"/>
              <a:gd name="T20" fmla="*/ 31 w 196"/>
              <a:gd name="T21" fmla="*/ 330 h 918"/>
              <a:gd name="T22" fmla="*/ 133 w 196"/>
              <a:gd name="T23" fmla="*/ 363 h 918"/>
              <a:gd name="T24" fmla="*/ 187 w 196"/>
              <a:gd name="T25" fmla="*/ 390 h 918"/>
              <a:gd name="T26" fmla="*/ 187 w 196"/>
              <a:gd name="T27" fmla="*/ 420 h 918"/>
              <a:gd name="T28" fmla="*/ 151 w 196"/>
              <a:gd name="T29" fmla="*/ 432 h 918"/>
              <a:gd name="T30" fmla="*/ 97 w 196"/>
              <a:gd name="T31" fmla="*/ 468 h 918"/>
              <a:gd name="T32" fmla="*/ 79 w 196"/>
              <a:gd name="T33" fmla="*/ 486 h 918"/>
              <a:gd name="T34" fmla="*/ 67 w 196"/>
              <a:gd name="T35" fmla="*/ 507 h 918"/>
              <a:gd name="T36" fmla="*/ 73 w 196"/>
              <a:gd name="T37" fmla="*/ 531 h 918"/>
              <a:gd name="T38" fmla="*/ 91 w 196"/>
              <a:gd name="T39" fmla="*/ 549 h 918"/>
              <a:gd name="T40" fmla="*/ 103 w 196"/>
              <a:gd name="T41" fmla="*/ 591 h 918"/>
              <a:gd name="T42" fmla="*/ 103 w 196"/>
              <a:gd name="T43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6" h="918">
                <a:moveTo>
                  <a:pt x="100" y="0"/>
                </a:moveTo>
                <a:cubicBezTo>
                  <a:pt x="96" y="44"/>
                  <a:pt x="93" y="88"/>
                  <a:pt x="100" y="111"/>
                </a:cubicBezTo>
                <a:cubicBezTo>
                  <a:pt x="107" y="134"/>
                  <a:pt x="131" y="133"/>
                  <a:pt x="142" y="141"/>
                </a:cubicBezTo>
                <a:cubicBezTo>
                  <a:pt x="153" y="149"/>
                  <a:pt x="163" y="152"/>
                  <a:pt x="169" y="159"/>
                </a:cubicBezTo>
                <a:cubicBezTo>
                  <a:pt x="175" y="166"/>
                  <a:pt x="186" y="171"/>
                  <a:pt x="178" y="180"/>
                </a:cubicBezTo>
                <a:cubicBezTo>
                  <a:pt x="170" y="189"/>
                  <a:pt x="148" y="201"/>
                  <a:pt x="124" y="213"/>
                </a:cubicBezTo>
                <a:cubicBezTo>
                  <a:pt x="100" y="225"/>
                  <a:pt x="56" y="243"/>
                  <a:pt x="37" y="252"/>
                </a:cubicBezTo>
                <a:cubicBezTo>
                  <a:pt x="18" y="261"/>
                  <a:pt x="15" y="262"/>
                  <a:pt x="10" y="267"/>
                </a:cubicBezTo>
                <a:cubicBezTo>
                  <a:pt x="5" y="272"/>
                  <a:pt x="5" y="279"/>
                  <a:pt x="4" y="285"/>
                </a:cubicBezTo>
                <a:cubicBezTo>
                  <a:pt x="3" y="291"/>
                  <a:pt x="0" y="296"/>
                  <a:pt x="4" y="303"/>
                </a:cubicBezTo>
                <a:cubicBezTo>
                  <a:pt x="8" y="310"/>
                  <a:pt x="10" y="320"/>
                  <a:pt x="31" y="330"/>
                </a:cubicBezTo>
                <a:cubicBezTo>
                  <a:pt x="52" y="340"/>
                  <a:pt x="107" y="353"/>
                  <a:pt x="133" y="363"/>
                </a:cubicBezTo>
                <a:cubicBezTo>
                  <a:pt x="159" y="373"/>
                  <a:pt x="178" y="381"/>
                  <a:pt x="187" y="390"/>
                </a:cubicBezTo>
                <a:cubicBezTo>
                  <a:pt x="196" y="399"/>
                  <a:pt x="193" y="413"/>
                  <a:pt x="187" y="420"/>
                </a:cubicBezTo>
                <a:cubicBezTo>
                  <a:pt x="181" y="427"/>
                  <a:pt x="166" y="424"/>
                  <a:pt x="151" y="432"/>
                </a:cubicBezTo>
                <a:cubicBezTo>
                  <a:pt x="136" y="440"/>
                  <a:pt x="109" y="459"/>
                  <a:pt x="97" y="468"/>
                </a:cubicBezTo>
                <a:cubicBezTo>
                  <a:pt x="85" y="477"/>
                  <a:pt x="84" y="480"/>
                  <a:pt x="79" y="486"/>
                </a:cubicBezTo>
                <a:cubicBezTo>
                  <a:pt x="74" y="492"/>
                  <a:pt x="68" y="500"/>
                  <a:pt x="67" y="507"/>
                </a:cubicBezTo>
                <a:cubicBezTo>
                  <a:pt x="66" y="514"/>
                  <a:pt x="69" y="524"/>
                  <a:pt x="73" y="531"/>
                </a:cubicBezTo>
                <a:cubicBezTo>
                  <a:pt x="77" y="538"/>
                  <a:pt x="86" y="539"/>
                  <a:pt x="91" y="549"/>
                </a:cubicBezTo>
                <a:cubicBezTo>
                  <a:pt x="96" y="559"/>
                  <a:pt x="101" y="530"/>
                  <a:pt x="103" y="591"/>
                </a:cubicBezTo>
                <a:cubicBezTo>
                  <a:pt x="105" y="652"/>
                  <a:pt x="103" y="850"/>
                  <a:pt x="103" y="91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2" name="Freeform 196"/>
          <p:cNvSpPr>
            <a:spLocks/>
          </p:cNvSpPr>
          <p:nvPr/>
        </p:nvSpPr>
        <p:spPr bwMode="auto">
          <a:xfrm>
            <a:off x="3595688" y="4256088"/>
            <a:ext cx="241300" cy="1466850"/>
          </a:xfrm>
          <a:custGeom>
            <a:avLst/>
            <a:gdLst>
              <a:gd name="T0" fmla="*/ 72 w 152"/>
              <a:gd name="T1" fmla="*/ 0 h 924"/>
              <a:gd name="T2" fmla="*/ 72 w 152"/>
              <a:gd name="T3" fmla="*/ 105 h 924"/>
              <a:gd name="T4" fmla="*/ 72 w 152"/>
              <a:gd name="T5" fmla="*/ 123 h 924"/>
              <a:gd name="T6" fmla="*/ 96 w 152"/>
              <a:gd name="T7" fmla="*/ 141 h 924"/>
              <a:gd name="T8" fmla="*/ 132 w 152"/>
              <a:gd name="T9" fmla="*/ 165 h 924"/>
              <a:gd name="T10" fmla="*/ 138 w 152"/>
              <a:gd name="T11" fmla="*/ 186 h 924"/>
              <a:gd name="T12" fmla="*/ 123 w 152"/>
              <a:gd name="T13" fmla="*/ 213 h 924"/>
              <a:gd name="T14" fmla="*/ 45 w 152"/>
              <a:gd name="T15" fmla="*/ 240 h 924"/>
              <a:gd name="T16" fmla="*/ 18 w 152"/>
              <a:gd name="T17" fmla="*/ 252 h 924"/>
              <a:gd name="T18" fmla="*/ 9 w 152"/>
              <a:gd name="T19" fmla="*/ 270 h 924"/>
              <a:gd name="T20" fmla="*/ 24 w 152"/>
              <a:gd name="T21" fmla="*/ 294 h 924"/>
              <a:gd name="T22" fmla="*/ 3 w 152"/>
              <a:gd name="T23" fmla="*/ 333 h 924"/>
              <a:gd name="T24" fmla="*/ 6 w 152"/>
              <a:gd name="T25" fmla="*/ 357 h 924"/>
              <a:gd name="T26" fmla="*/ 27 w 152"/>
              <a:gd name="T27" fmla="*/ 369 h 924"/>
              <a:gd name="T28" fmla="*/ 90 w 152"/>
              <a:gd name="T29" fmla="*/ 384 h 924"/>
              <a:gd name="T30" fmla="*/ 123 w 152"/>
              <a:gd name="T31" fmla="*/ 405 h 924"/>
              <a:gd name="T32" fmla="*/ 141 w 152"/>
              <a:gd name="T33" fmla="*/ 438 h 924"/>
              <a:gd name="T34" fmla="*/ 57 w 152"/>
              <a:gd name="T35" fmla="*/ 495 h 924"/>
              <a:gd name="T36" fmla="*/ 33 w 152"/>
              <a:gd name="T37" fmla="*/ 519 h 924"/>
              <a:gd name="T38" fmla="*/ 51 w 152"/>
              <a:gd name="T39" fmla="*/ 570 h 924"/>
              <a:gd name="T40" fmla="*/ 57 w 152"/>
              <a:gd name="T41" fmla="*/ 588 h 924"/>
              <a:gd name="T42" fmla="*/ 60 w 152"/>
              <a:gd name="T43" fmla="*/ 615 h 924"/>
              <a:gd name="T44" fmla="*/ 60 w 152"/>
              <a:gd name="T45" fmla="*/ 924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2" h="924">
                <a:moveTo>
                  <a:pt x="72" y="0"/>
                </a:moveTo>
                <a:cubicBezTo>
                  <a:pt x="72" y="42"/>
                  <a:pt x="72" y="85"/>
                  <a:pt x="72" y="105"/>
                </a:cubicBezTo>
                <a:cubicBezTo>
                  <a:pt x="72" y="125"/>
                  <a:pt x="68" y="117"/>
                  <a:pt x="72" y="123"/>
                </a:cubicBezTo>
                <a:cubicBezTo>
                  <a:pt x="76" y="129"/>
                  <a:pt x="86" y="134"/>
                  <a:pt x="96" y="141"/>
                </a:cubicBezTo>
                <a:cubicBezTo>
                  <a:pt x="106" y="148"/>
                  <a:pt x="125" y="157"/>
                  <a:pt x="132" y="165"/>
                </a:cubicBezTo>
                <a:cubicBezTo>
                  <a:pt x="139" y="173"/>
                  <a:pt x="139" y="178"/>
                  <a:pt x="138" y="186"/>
                </a:cubicBezTo>
                <a:cubicBezTo>
                  <a:pt x="137" y="194"/>
                  <a:pt x="138" y="204"/>
                  <a:pt x="123" y="213"/>
                </a:cubicBezTo>
                <a:cubicBezTo>
                  <a:pt x="108" y="222"/>
                  <a:pt x="62" y="234"/>
                  <a:pt x="45" y="240"/>
                </a:cubicBezTo>
                <a:cubicBezTo>
                  <a:pt x="28" y="246"/>
                  <a:pt x="24" y="247"/>
                  <a:pt x="18" y="252"/>
                </a:cubicBezTo>
                <a:cubicBezTo>
                  <a:pt x="12" y="257"/>
                  <a:pt x="8" y="263"/>
                  <a:pt x="9" y="270"/>
                </a:cubicBezTo>
                <a:cubicBezTo>
                  <a:pt x="10" y="277"/>
                  <a:pt x="25" y="284"/>
                  <a:pt x="24" y="294"/>
                </a:cubicBezTo>
                <a:cubicBezTo>
                  <a:pt x="23" y="304"/>
                  <a:pt x="6" y="323"/>
                  <a:pt x="3" y="333"/>
                </a:cubicBezTo>
                <a:cubicBezTo>
                  <a:pt x="0" y="343"/>
                  <a:pt x="2" y="351"/>
                  <a:pt x="6" y="357"/>
                </a:cubicBezTo>
                <a:cubicBezTo>
                  <a:pt x="10" y="363"/>
                  <a:pt x="13" y="365"/>
                  <a:pt x="27" y="369"/>
                </a:cubicBezTo>
                <a:cubicBezTo>
                  <a:pt x="41" y="373"/>
                  <a:pt x="74" y="378"/>
                  <a:pt x="90" y="384"/>
                </a:cubicBezTo>
                <a:cubicBezTo>
                  <a:pt x="106" y="390"/>
                  <a:pt x="115" y="396"/>
                  <a:pt x="123" y="405"/>
                </a:cubicBezTo>
                <a:cubicBezTo>
                  <a:pt x="131" y="414"/>
                  <a:pt x="152" y="423"/>
                  <a:pt x="141" y="438"/>
                </a:cubicBezTo>
                <a:cubicBezTo>
                  <a:pt x="130" y="453"/>
                  <a:pt x="75" y="481"/>
                  <a:pt x="57" y="495"/>
                </a:cubicBezTo>
                <a:cubicBezTo>
                  <a:pt x="39" y="509"/>
                  <a:pt x="34" y="507"/>
                  <a:pt x="33" y="519"/>
                </a:cubicBezTo>
                <a:cubicBezTo>
                  <a:pt x="32" y="531"/>
                  <a:pt x="47" y="559"/>
                  <a:pt x="51" y="570"/>
                </a:cubicBezTo>
                <a:cubicBezTo>
                  <a:pt x="55" y="581"/>
                  <a:pt x="56" y="581"/>
                  <a:pt x="57" y="588"/>
                </a:cubicBezTo>
                <a:cubicBezTo>
                  <a:pt x="58" y="595"/>
                  <a:pt x="59" y="559"/>
                  <a:pt x="60" y="615"/>
                </a:cubicBezTo>
                <a:cubicBezTo>
                  <a:pt x="61" y="671"/>
                  <a:pt x="60" y="797"/>
                  <a:pt x="60" y="92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3" name="Freeform 197"/>
          <p:cNvSpPr>
            <a:spLocks/>
          </p:cNvSpPr>
          <p:nvPr/>
        </p:nvSpPr>
        <p:spPr bwMode="auto">
          <a:xfrm>
            <a:off x="3800476" y="4251325"/>
            <a:ext cx="231775" cy="1462088"/>
          </a:xfrm>
          <a:custGeom>
            <a:avLst/>
            <a:gdLst>
              <a:gd name="T0" fmla="*/ 69 w 146"/>
              <a:gd name="T1" fmla="*/ 0 h 921"/>
              <a:gd name="T2" fmla="*/ 69 w 146"/>
              <a:gd name="T3" fmla="*/ 93 h 921"/>
              <a:gd name="T4" fmla="*/ 81 w 146"/>
              <a:gd name="T5" fmla="*/ 120 h 921"/>
              <a:gd name="T6" fmla="*/ 117 w 146"/>
              <a:gd name="T7" fmla="*/ 144 h 921"/>
              <a:gd name="T8" fmla="*/ 129 w 146"/>
              <a:gd name="T9" fmla="*/ 168 h 921"/>
              <a:gd name="T10" fmla="*/ 138 w 146"/>
              <a:gd name="T11" fmla="*/ 192 h 921"/>
              <a:gd name="T12" fmla="*/ 81 w 146"/>
              <a:gd name="T13" fmla="*/ 210 h 921"/>
              <a:gd name="T14" fmla="*/ 27 w 146"/>
              <a:gd name="T15" fmla="*/ 234 h 921"/>
              <a:gd name="T16" fmla="*/ 6 w 146"/>
              <a:gd name="T17" fmla="*/ 252 h 921"/>
              <a:gd name="T18" fmla="*/ 3 w 146"/>
              <a:gd name="T19" fmla="*/ 273 h 921"/>
              <a:gd name="T20" fmla="*/ 27 w 146"/>
              <a:gd name="T21" fmla="*/ 297 h 921"/>
              <a:gd name="T22" fmla="*/ 33 w 146"/>
              <a:gd name="T23" fmla="*/ 324 h 921"/>
              <a:gd name="T24" fmla="*/ 18 w 146"/>
              <a:gd name="T25" fmla="*/ 351 h 921"/>
              <a:gd name="T26" fmla="*/ 51 w 146"/>
              <a:gd name="T27" fmla="*/ 375 h 921"/>
              <a:gd name="T28" fmla="*/ 105 w 146"/>
              <a:gd name="T29" fmla="*/ 411 h 921"/>
              <a:gd name="T30" fmla="*/ 129 w 146"/>
              <a:gd name="T31" fmla="*/ 435 h 921"/>
              <a:gd name="T32" fmla="*/ 120 w 146"/>
              <a:gd name="T33" fmla="*/ 468 h 921"/>
              <a:gd name="T34" fmla="*/ 69 w 146"/>
              <a:gd name="T35" fmla="*/ 504 h 921"/>
              <a:gd name="T36" fmla="*/ 45 w 146"/>
              <a:gd name="T37" fmla="*/ 525 h 921"/>
              <a:gd name="T38" fmla="*/ 30 w 146"/>
              <a:gd name="T39" fmla="*/ 549 h 921"/>
              <a:gd name="T40" fmla="*/ 42 w 146"/>
              <a:gd name="T41" fmla="*/ 570 h 921"/>
              <a:gd name="T42" fmla="*/ 57 w 146"/>
              <a:gd name="T43" fmla="*/ 600 h 921"/>
              <a:gd name="T44" fmla="*/ 66 w 146"/>
              <a:gd name="T45" fmla="*/ 633 h 921"/>
              <a:gd name="T46" fmla="*/ 63 w 146"/>
              <a:gd name="T47" fmla="*/ 921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" h="921">
                <a:moveTo>
                  <a:pt x="69" y="0"/>
                </a:moveTo>
                <a:cubicBezTo>
                  <a:pt x="68" y="36"/>
                  <a:pt x="67" y="73"/>
                  <a:pt x="69" y="93"/>
                </a:cubicBezTo>
                <a:cubicBezTo>
                  <a:pt x="71" y="113"/>
                  <a:pt x="73" y="111"/>
                  <a:pt x="81" y="120"/>
                </a:cubicBezTo>
                <a:cubicBezTo>
                  <a:pt x="89" y="129"/>
                  <a:pt x="109" y="136"/>
                  <a:pt x="117" y="144"/>
                </a:cubicBezTo>
                <a:cubicBezTo>
                  <a:pt x="125" y="152"/>
                  <a:pt x="126" y="160"/>
                  <a:pt x="129" y="168"/>
                </a:cubicBezTo>
                <a:cubicBezTo>
                  <a:pt x="132" y="176"/>
                  <a:pt x="146" y="185"/>
                  <a:pt x="138" y="192"/>
                </a:cubicBezTo>
                <a:cubicBezTo>
                  <a:pt x="130" y="199"/>
                  <a:pt x="99" y="203"/>
                  <a:pt x="81" y="210"/>
                </a:cubicBezTo>
                <a:cubicBezTo>
                  <a:pt x="63" y="217"/>
                  <a:pt x="39" y="227"/>
                  <a:pt x="27" y="234"/>
                </a:cubicBezTo>
                <a:cubicBezTo>
                  <a:pt x="15" y="241"/>
                  <a:pt x="10" y="246"/>
                  <a:pt x="6" y="252"/>
                </a:cubicBezTo>
                <a:cubicBezTo>
                  <a:pt x="2" y="258"/>
                  <a:pt x="0" y="266"/>
                  <a:pt x="3" y="273"/>
                </a:cubicBezTo>
                <a:cubicBezTo>
                  <a:pt x="6" y="280"/>
                  <a:pt x="22" y="289"/>
                  <a:pt x="27" y="297"/>
                </a:cubicBezTo>
                <a:cubicBezTo>
                  <a:pt x="32" y="305"/>
                  <a:pt x="34" y="315"/>
                  <a:pt x="33" y="324"/>
                </a:cubicBezTo>
                <a:cubicBezTo>
                  <a:pt x="32" y="333"/>
                  <a:pt x="15" y="343"/>
                  <a:pt x="18" y="351"/>
                </a:cubicBezTo>
                <a:cubicBezTo>
                  <a:pt x="21" y="359"/>
                  <a:pt x="36" y="365"/>
                  <a:pt x="51" y="375"/>
                </a:cubicBezTo>
                <a:cubicBezTo>
                  <a:pt x="66" y="385"/>
                  <a:pt x="92" y="401"/>
                  <a:pt x="105" y="411"/>
                </a:cubicBezTo>
                <a:cubicBezTo>
                  <a:pt x="118" y="421"/>
                  <a:pt x="127" y="426"/>
                  <a:pt x="129" y="435"/>
                </a:cubicBezTo>
                <a:cubicBezTo>
                  <a:pt x="131" y="444"/>
                  <a:pt x="130" y="457"/>
                  <a:pt x="120" y="468"/>
                </a:cubicBezTo>
                <a:cubicBezTo>
                  <a:pt x="110" y="479"/>
                  <a:pt x="81" y="495"/>
                  <a:pt x="69" y="504"/>
                </a:cubicBezTo>
                <a:cubicBezTo>
                  <a:pt x="57" y="513"/>
                  <a:pt x="51" y="518"/>
                  <a:pt x="45" y="525"/>
                </a:cubicBezTo>
                <a:cubicBezTo>
                  <a:pt x="39" y="532"/>
                  <a:pt x="30" y="542"/>
                  <a:pt x="30" y="549"/>
                </a:cubicBezTo>
                <a:cubicBezTo>
                  <a:pt x="30" y="556"/>
                  <a:pt x="38" y="562"/>
                  <a:pt x="42" y="570"/>
                </a:cubicBezTo>
                <a:cubicBezTo>
                  <a:pt x="46" y="578"/>
                  <a:pt x="53" y="590"/>
                  <a:pt x="57" y="600"/>
                </a:cubicBezTo>
                <a:cubicBezTo>
                  <a:pt x="61" y="610"/>
                  <a:pt x="65" y="580"/>
                  <a:pt x="66" y="633"/>
                </a:cubicBezTo>
                <a:cubicBezTo>
                  <a:pt x="67" y="686"/>
                  <a:pt x="65" y="803"/>
                  <a:pt x="63" y="9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4" name="Freeform 198"/>
          <p:cNvSpPr>
            <a:spLocks/>
          </p:cNvSpPr>
          <p:nvPr/>
        </p:nvSpPr>
        <p:spPr bwMode="auto">
          <a:xfrm>
            <a:off x="4027489" y="4256089"/>
            <a:ext cx="219075" cy="1462087"/>
          </a:xfrm>
          <a:custGeom>
            <a:avLst/>
            <a:gdLst>
              <a:gd name="T0" fmla="*/ 64 w 138"/>
              <a:gd name="T1" fmla="*/ 0 h 921"/>
              <a:gd name="T2" fmla="*/ 67 w 138"/>
              <a:gd name="T3" fmla="*/ 120 h 921"/>
              <a:gd name="T4" fmla="*/ 100 w 138"/>
              <a:gd name="T5" fmla="*/ 144 h 921"/>
              <a:gd name="T6" fmla="*/ 124 w 138"/>
              <a:gd name="T7" fmla="*/ 162 h 921"/>
              <a:gd name="T8" fmla="*/ 133 w 138"/>
              <a:gd name="T9" fmla="*/ 183 h 921"/>
              <a:gd name="T10" fmla="*/ 91 w 138"/>
              <a:gd name="T11" fmla="*/ 219 h 921"/>
              <a:gd name="T12" fmla="*/ 25 w 138"/>
              <a:gd name="T13" fmla="*/ 252 h 921"/>
              <a:gd name="T14" fmla="*/ 4 w 138"/>
              <a:gd name="T15" fmla="*/ 270 h 921"/>
              <a:gd name="T16" fmla="*/ 4 w 138"/>
              <a:gd name="T17" fmla="*/ 291 h 921"/>
              <a:gd name="T18" fmla="*/ 31 w 138"/>
              <a:gd name="T19" fmla="*/ 303 h 921"/>
              <a:gd name="T20" fmla="*/ 49 w 138"/>
              <a:gd name="T21" fmla="*/ 318 h 921"/>
              <a:gd name="T22" fmla="*/ 55 w 138"/>
              <a:gd name="T23" fmla="*/ 348 h 921"/>
              <a:gd name="T24" fmla="*/ 40 w 138"/>
              <a:gd name="T25" fmla="*/ 372 h 921"/>
              <a:gd name="T26" fmla="*/ 25 w 138"/>
              <a:gd name="T27" fmla="*/ 384 h 921"/>
              <a:gd name="T28" fmla="*/ 7 w 138"/>
              <a:gd name="T29" fmla="*/ 393 h 921"/>
              <a:gd name="T30" fmla="*/ 22 w 138"/>
              <a:gd name="T31" fmla="*/ 414 h 921"/>
              <a:gd name="T32" fmla="*/ 79 w 138"/>
              <a:gd name="T33" fmla="*/ 444 h 921"/>
              <a:gd name="T34" fmla="*/ 130 w 138"/>
              <a:gd name="T35" fmla="*/ 471 h 921"/>
              <a:gd name="T36" fmla="*/ 115 w 138"/>
              <a:gd name="T37" fmla="*/ 504 h 921"/>
              <a:gd name="T38" fmla="*/ 52 w 138"/>
              <a:gd name="T39" fmla="*/ 540 h 921"/>
              <a:gd name="T40" fmla="*/ 34 w 138"/>
              <a:gd name="T41" fmla="*/ 561 h 921"/>
              <a:gd name="T42" fmla="*/ 31 w 138"/>
              <a:gd name="T43" fmla="*/ 582 h 921"/>
              <a:gd name="T44" fmla="*/ 37 w 138"/>
              <a:gd name="T45" fmla="*/ 600 h 921"/>
              <a:gd name="T46" fmla="*/ 43 w 138"/>
              <a:gd name="T47" fmla="*/ 648 h 921"/>
              <a:gd name="T48" fmla="*/ 43 w 138"/>
              <a:gd name="T49" fmla="*/ 921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8" h="921">
                <a:moveTo>
                  <a:pt x="64" y="0"/>
                </a:moveTo>
                <a:cubicBezTo>
                  <a:pt x="62" y="48"/>
                  <a:pt x="61" y="96"/>
                  <a:pt x="67" y="120"/>
                </a:cubicBezTo>
                <a:cubicBezTo>
                  <a:pt x="73" y="144"/>
                  <a:pt x="91" y="137"/>
                  <a:pt x="100" y="144"/>
                </a:cubicBezTo>
                <a:cubicBezTo>
                  <a:pt x="109" y="151"/>
                  <a:pt x="119" y="156"/>
                  <a:pt x="124" y="162"/>
                </a:cubicBezTo>
                <a:cubicBezTo>
                  <a:pt x="129" y="168"/>
                  <a:pt x="138" y="174"/>
                  <a:pt x="133" y="183"/>
                </a:cubicBezTo>
                <a:cubicBezTo>
                  <a:pt x="128" y="192"/>
                  <a:pt x="109" y="207"/>
                  <a:pt x="91" y="219"/>
                </a:cubicBezTo>
                <a:cubicBezTo>
                  <a:pt x="73" y="231"/>
                  <a:pt x="39" y="244"/>
                  <a:pt x="25" y="252"/>
                </a:cubicBezTo>
                <a:cubicBezTo>
                  <a:pt x="11" y="260"/>
                  <a:pt x="7" y="264"/>
                  <a:pt x="4" y="270"/>
                </a:cubicBezTo>
                <a:cubicBezTo>
                  <a:pt x="1" y="276"/>
                  <a:pt x="0" y="286"/>
                  <a:pt x="4" y="291"/>
                </a:cubicBezTo>
                <a:cubicBezTo>
                  <a:pt x="8" y="296"/>
                  <a:pt x="24" y="299"/>
                  <a:pt x="31" y="303"/>
                </a:cubicBezTo>
                <a:cubicBezTo>
                  <a:pt x="38" y="307"/>
                  <a:pt x="45" y="311"/>
                  <a:pt x="49" y="318"/>
                </a:cubicBezTo>
                <a:cubicBezTo>
                  <a:pt x="53" y="325"/>
                  <a:pt x="56" y="339"/>
                  <a:pt x="55" y="348"/>
                </a:cubicBezTo>
                <a:cubicBezTo>
                  <a:pt x="54" y="357"/>
                  <a:pt x="45" y="366"/>
                  <a:pt x="40" y="372"/>
                </a:cubicBezTo>
                <a:cubicBezTo>
                  <a:pt x="35" y="378"/>
                  <a:pt x="30" y="381"/>
                  <a:pt x="25" y="384"/>
                </a:cubicBezTo>
                <a:cubicBezTo>
                  <a:pt x="20" y="387"/>
                  <a:pt x="7" y="388"/>
                  <a:pt x="7" y="393"/>
                </a:cubicBezTo>
                <a:cubicBezTo>
                  <a:pt x="7" y="398"/>
                  <a:pt x="10" y="405"/>
                  <a:pt x="22" y="414"/>
                </a:cubicBezTo>
                <a:cubicBezTo>
                  <a:pt x="34" y="423"/>
                  <a:pt x="61" y="435"/>
                  <a:pt x="79" y="444"/>
                </a:cubicBezTo>
                <a:cubicBezTo>
                  <a:pt x="97" y="453"/>
                  <a:pt x="124" y="461"/>
                  <a:pt x="130" y="471"/>
                </a:cubicBezTo>
                <a:cubicBezTo>
                  <a:pt x="136" y="481"/>
                  <a:pt x="128" y="493"/>
                  <a:pt x="115" y="504"/>
                </a:cubicBezTo>
                <a:cubicBezTo>
                  <a:pt x="102" y="515"/>
                  <a:pt x="65" y="531"/>
                  <a:pt x="52" y="540"/>
                </a:cubicBezTo>
                <a:cubicBezTo>
                  <a:pt x="39" y="549"/>
                  <a:pt x="37" y="554"/>
                  <a:pt x="34" y="561"/>
                </a:cubicBezTo>
                <a:cubicBezTo>
                  <a:pt x="31" y="568"/>
                  <a:pt x="31" y="576"/>
                  <a:pt x="31" y="582"/>
                </a:cubicBezTo>
                <a:cubicBezTo>
                  <a:pt x="31" y="588"/>
                  <a:pt x="35" y="589"/>
                  <a:pt x="37" y="600"/>
                </a:cubicBezTo>
                <a:cubicBezTo>
                  <a:pt x="39" y="611"/>
                  <a:pt x="42" y="595"/>
                  <a:pt x="43" y="648"/>
                </a:cubicBezTo>
                <a:cubicBezTo>
                  <a:pt x="44" y="701"/>
                  <a:pt x="43" y="811"/>
                  <a:pt x="43" y="9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5" name="Freeform 199"/>
          <p:cNvSpPr>
            <a:spLocks/>
          </p:cNvSpPr>
          <p:nvPr/>
        </p:nvSpPr>
        <p:spPr bwMode="auto">
          <a:xfrm>
            <a:off x="4214814" y="4256089"/>
            <a:ext cx="250825" cy="1462087"/>
          </a:xfrm>
          <a:custGeom>
            <a:avLst/>
            <a:gdLst>
              <a:gd name="T0" fmla="*/ 75 w 158"/>
              <a:gd name="T1" fmla="*/ 0 h 921"/>
              <a:gd name="T2" fmla="*/ 69 w 158"/>
              <a:gd name="T3" fmla="*/ 105 h 921"/>
              <a:gd name="T4" fmla="*/ 102 w 158"/>
              <a:gd name="T5" fmla="*/ 138 h 921"/>
              <a:gd name="T6" fmla="*/ 144 w 158"/>
              <a:gd name="T7" fmla="*/ 159 h 921"/>
              <a:gd name="T8" fmla="*/ 153 w 158"/>
              <a:gd name="T9" fmla="*/ 180 h 921"/>
              <a:gd name="T10" fmla="*/ 150 w 158"/>
              <a:gd name="T11" fmla="*/ 198 h 921"/>
              <a:gd name="T12" fmla="*/ 102 w 158"/>
              <a:gd name="T13" fmla="*/ 225 h 921"/>
              <a:gd name="T14" fmla="*/ 30 w 158"/>
              <a:gd name="T15" fmla="*/ 252 h 921"/>
              <a:gd name="T16" fmla="*/ 9 w 158"/>
              <a:gd name="T17" fmla="*/ 270 h 921"/>
              <a:gd name="T18" fmla="*/ 24 w 158"/>
              <a:gd name="T19" fmla="*/ 300 h 921"/>
              <a:gd name="T20" fmla="*/ 78 w 158"/>
              <a:gd name="T21" fmla="*/ 327 h 921"/>
              <a:gd name="T22" fmla="*/ 81 w 158"/>
              <a:gd name="T23" fmla="*/ 348 h 921"/>
              <a:gd name="T24" fmla="*/ 60 w 158"/>
              <a:gd name="T25" fmla="*/ 369 h 921"/>
              <a:gd name="T26" fmla="*/ 6 w 158"/>
              <a:gd name="T27" fmla="*/ 396 h 921"/>
              <a:gd name="T28" fmla="*/ 24 w 158"/>
              <a:gd name="T29" fmla="*/ 420 h 921"/>
              <a:gd name="T30" fmla="*/ 105 w 158"/>
              <a:gd name="T31" fmla="*/ 462 h 921"/>
              <a:gd name="T32" fmla="*/ 138 w 158"/>
              <a:gd name="T33" fmla="*/ 486 h 921"/>
              <a:gd name="T34" fmla="*/ 111 w 158"/>
              <a:gd name="T35" fmla="*/ 519 h 921"/>
              <a:gd name="T36" fmla="*/ 45 w 158"/>
              <a:gd name="T37" fmla="*/ 570 h 921"/>
              <a:gd name="T38" fmla="*/ 36 w 158"/>
              <a:gd name="T39" fmla="*/ 591 h 921"/>
              <a:gd name="T40" fmla="*/ 54 w 158"/>
              <a:gd name="T41" fmla="*/ 615 h 921"/>
              <a:gd name="T42" fmla="*/ 60 w 158"/>
              <a:gd name="T43" fmla="*/ 639 h 921"/>
              <a:gd name="T44" fmla="*/ 60 w 158"/>
              <a:gd name="T45" fmla="*/ 690 h 921"/>
              <a:gd name="T46" fmla="*/ 60 w 158"/>
              <a:gd name="T47" fmla="*/ 921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8" h="921">
                <a:moveTo>
                  <a:pt x="75" y="0"/>
                </a:moveTo>
                <a:cubicBezTo>
                  <a:pt x="70" y="41"/>
                  <a:pt x="65" y="82"/>
                  <a:pt x="69" y="105"/>
                </a:cubicBezTo>
                <a:cubicBezTo>
                  <a:pt x="73" y="128"/>
                  <a:pt x="90" y="129"/>
                  <a:pt x="102" y="138"/>
                </a:cubicBezTo>
                <a:cubicBezTo>
                  <a:pt x="114" y="147"/>
                  <a:pt x="136" y="152"/>
                  <a:pt x="144" y="159"/>
                </a:cubicBezTo>
                <a:cubicBezTo>
                  <a:pt x="152" y="166"/>
                  <a:pt x="152" y="174"/>
                  <a:pt x="153" y="180"/>
                </a:cubicBezTo>
                <a:cubicBezTo>
                  <a:pt x="154" y="186"/>
                  <a:pt x="158" y="191"/>
                  <a:pt x="150" y="198"/>
                </a:cubicBezTo>
                <a:cubicBezTo>
                  <a:pt x="142" y="205"/>
                  <a:pt x="122" y="216"/>
                  <a:pt x="102" y="225"/>
                </a:cubicBezTo>
                <a:cubicBezTo>
                  <a:pt x="82" y="234"/>
                  <a:pt x="45" y="245"/>
                  <a:pt x="30" y="252"/>
                </a:cubicBezTo>
                <a:cubicBezTo>
                  <a:pt x="15" y="259"/>
                  <a:pt x="10" y="262"/>
                  <a:pt x="9" y="270"/>
                </a:cubicBezTo>
                <a:cubicBezTo>
                  <a:pt x="8" y="278"/>
                  <a:pt x="13" y="291"/>
                  <a:pt x="24" y="300"/>
                </a:cubicBezTo>
                <a:cubicBezTo>
                  <a:pt x="35" y="309"/>
                  <a:pt x="69" y="319"/>
                  <a:pt x="78" y="327"/>
                </a:cubicBezTo>
                <a:cubicBezTo>
                  <a:pt x="87" y="335"/>
                  <a:pt x="84" y="341"/>
                  <a:pt x="81" y="348"/>
                </a:cubicBezTo>
                <a:cubicBezTo>
                  <a:pt x="78" y="355"/>
                  <a:pt x="72" y="361"/>
                  <a:pt x="60" y="369"/>
                </a:cubicBezTo>
                <a:cubicBezTo>
                  <a:pt x="48" y="377"/>
                  <a:pt x="12" y="387"/>
                  <a:pt x="6" y="396"/>
                </a:cubicBezTo>
                <a:cubicBezTo>
                  <a:pt x="0" y="405"/>
                  <a:pt x="7" y="409"/>
                  <a:pt x="24" y="420"/>
                </a:cubicBezTo>
                <a:cubicBezTo>
                  <a:pt x="41" y="431"/>
                  <a:pt x="86" y="451"/>
                  <a:pt x="105" y="462"/>
                </a:cubicBezTo>
                <a:cubicBezTo>
                  <a:pt x="124" y="473"/>
                  <a:pt x="137" y="477"/>
                  <a:pt x="138" y="486"/>
                </a:cubicBezTo>
                <a:cubicBezTo>
                  <a:pt x="139" y="495"/>
                  <a:pt x="126" y="505"/>
                  <a:pt x="111" y="519"/>
                </a:cubicBezTo>
                <a:cubicBezTo>
                  <a:pt x="96" y="533"/>
                  <a:pt x="58" y="558"/>
                  <a:pt x="45" y="570"/>
                </a:cubicBezTo>
                <a:cubicBezTo>
                  <a:pt x="32" y="582"/>
                  <a:pt x="35" y="584"/>
                  <a:pt x="36" y="591"/>
                </a:cubicBezTo>
                <a:cubicBezTo>
                  <a:pt x="37" y="598"/>
                  <a:pt x="50" y="607"/>
                  <a:pt x="54" y="615"/>
                </a:cubicBezTo>
                <a:cubicBezTo>
                  <a:pt x="58" y="623"/>
                  <a:pt x="59" y="627"/>
                  <a:pt x="60" y="639"/>
                </a:cubicBezTo>
                <a:cubicBezTo>
                  <a:pt x="61" y="651"/>
                  <a:pt x="60" y="643"/>
                  <a:pt x="60" y="690"/>
                </a:cubicBezTo>
                <a:cubicBezTo>
                  <a:pt x="60" y="737"/>
                  <a:pt x="60" y="829"/>
                  <a:pt x="60" y="9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6" name="Freeform 200"/>
          <p:cNvSpPr>
            <a:spLocks/>
          </p:cNvSpPr>
          <p:nvPr/>
        </p:nvSpPr>
        <p:spPr bwMode="auto">
          <a:xfrm>
            <a:off x="4460875" y="4256089"/>
            <a:ext cx="228600" cy="1457325"/>
          </a:xfrm>
          <a:custGeom>
            <a:avLst/>
            <a:gdLst>
              <a:gd name="T0" fmla="*/ 58 w 144"/>
              <a:gd name="T1" fmla="*/ 0 h 918"/>
              <a:gd name="T2" fmla="*/ 58 w 144"/>
              <a:gd name="T3" fmla="*/ 93 h 918"/>
              <a:gd name="T4" fmla="*/ 64 w 144"/>
              <a:gd name="T5" fmla="*/ 114 h 918"/>
              <a:gd name="T6" fmla="*/ 91 w 144"/>
              <a:gd name="T7" fmla="*/ 150 h 918"/>
              <a:gd name="T8" fmla="*/ 133 w 144"/>
              <a:gd name="T9" fmla="*/ 177 h 918"/>
              <a:gd name="T10" fmla="*/ 133 w 144"/>
              <a:gd name="T11" fmla="*/ 201 h 918"/>
              <a:gd name="T12" fmla="*/ 64 w 144"/>
              <a:gd name="T13" fmla="*/ 240 h 918"/>
              <a:gd name="T14" fmla="*/ 16 w 144"/>
              <a:gd name="T15" fmla="*/ 264 h 918"/>
              <a:gd name="T16" fmla="*/ 10 w 144"/>
              <a:gd name="T17" fmla="*/ 285 h 918"/>
              <a:gd name="T18" fmla="*/ 10 w 144"/>
              <a:gd name="T19" fmla="*/ 303 h 918"/>
              <a:gd name="T20" fmla="*/ 58 w 144"/>
              <a:gd name="T21" fmla="*/ 327 h 918"/>
              <a:gd name="T22" fmla="*/ 79 w 144"/>
              <a:gd name="T23" fmla="*/ 354 h 918"/>
              <a:gd name="T24" fmla="*/ 82 w 144"/>
              <a:gd name="T25" fmla="*/ 372 h 918"/>
              <a:gd name="T26" fmla="*/ 37 w 144"/>
              <a:gd name="T27" fmla="*/ 390 h 918"/>
              <a:gd name="T28" fmla="*/ 10 w 144"/>
              <a:gd name="T29" fmla="*/ 417 h 918"/>
              <a:gd name="T30" fmla="*/ 7 w 144"/>
              <a:gd name="T31" fmla="*/ 444 h 918"/>
              <a:gd name="T32" fmla="*/ 52 w 144"/>
              <a:gd name="T33" fmla="*/ 465 h 918"/>
              <a:gd name="T34" fmla="*/ 109 w 144"/>
              <a:gd name="T35" fmla="*/ 486 h 918"/>
              <a:gd name="T36" fmla="*/ 130 w 144"/>
              <a:gd name="T37" fmla="*/ 519 h 918"/>
              <a:gd name="T38" fmla="*/ 82 w 144"/>
              <a:gd name="T39" fmla="*/ 555 h 918"/>
              <a:gd name="T40" fmla="*/ 22 w 144"/>
              <a:gd name="T41" fmla="*/ 606 h 918"/>
              <a:gd name="T42" fmla="*/ 25 w 144"/>
              <a:gd name="T43" fmla="*/ 627 h 918"/>
              <a:gd name="T44" fmla="*/ 52 w 144"/>
              <a:gd name="T45" fmla="*/ 666 h 918"/>
              <a:gd name="T46" fmla="*/ 52 w 144"/>
              <a:gd name="T47" fmla="*/ 702 h 918"/>
              <a:gd name="T48" fmla="*/ 52 w 144"/>
              <a:gd name="T49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4" h="918">
                <a:moveTo>
                  <a:pt x="58" y="0"/>
                </a:moveTo>
                <a:cubicBezTo>
                  <a:pt x="57" y="37"/>
                  <a:pt x="57" y="74"/>
                  <a:pt x="58" y="93"/>
                </a:cubicBezTo>
                <a:cubicBezTo>
                  <a:pt x="59" y="112"/>
                  <a:pt x="59" y="105"/>
                  <a:pt x="64" y="114"/>
                </a:cubicBezTo>
                <a:cubicBezTo>
                  <a:pt x="69" y="123"/>
                  <a:pt x="80" y="140"/>
                  <a:pt x="91" y="150"/>
                </a:cubicBezTo>
                <a:cubicBezTo>
                  <a:pt x="102" y="160"/>
                  <a:pt x="126" y="169"/>
                  <a:pt x="133" y="177"/>
                </a:cubicBezTo>
                <a:cubicBezTo>
                  <a:pt x="140" y="185"/>
                  <a:pt x="144" y="191"/>
                  <a:pt x="133" y="201"/>
                </a:cubicBezTo>
                <a:cubicBezTo>
                  <a:pt x="122" y="211"/>
                  <a:pt x="83" y="230"/>
                  <a:pt x="64" y="240"/>
                </a:cubicBezTo>
                <a:cubicBezTo>
                  <a:pt x="45" y="250"/>
                  <a:pt x="25" y="257"/>
                  <a:pt x="16" y="264"/>
                </a:cubicBezTo>
                <a:cubicBezTo>
                  <a:pt x="7" y="271"/>
                  <a:pt x="11" y="279"/>
                  <a:pt x="10" y="285"/>
                </a:cubicBezTo>
                <a:cubicBezTo>
                  <a:pt x="9" y="291"/>
                  <a:pt x="2" y="296"/>
                  <a:pt x="10" y="303"/>
                </a:cubicBezTo>
                <a:cubicBezTo>
                  <a:pt x="18" y="310"/>
                  <a:pt x="46" y="319"/>
                  <a:pt x="58" y="327"/>
                </a:cubicBezTo>
                <a:cubicBezTo>
                  <a:pt x="70" y="335"/>
                  <a:pt x="75" y="347"/>
                  <a:pt x="79" y="354"/>
                </a:cubicBezTo>
                <a:cubicBezTo>
                  <a:pt x="83" y="361"/>
                  <a:pt x="89" y="366"/>
                  <a:pt x="82" y="372"/>
                </a:cubicBezTo>
                <a:cubicBezTo>
                  <a:pt x="75" y="378"/>
                  <a:pt x="49" y="382"/>
                  <a:pt x="37" y="390"/>
                </a:cubicBezTo>
                <a:cubicBezTo>
                  <a:pt x="25" y="398"/>
                  <a:pt x="15" y="408"/>
                  <a:pt x="10" y="417"/>
                </a:cubicBezTo>
                <a:cubicBezTo>
                  <a:pt x="5" y="426"/>
                  <a:pt x="0" y="436"/>
                  <a:pt x="7" y="444"/>
                </a:cubicBezTo>
                <a:cubicBezTo>
                  <a:pt x="14" y="452"/>
                  <a:pt x="35" y="458"/>
                  <a:pt x="52" y="465"/>
                </a:cubicBezTo>
                <a:cubicBezTo>
                  <a:pt x="69" y="472"/>
                  <a:pt x="96" y="477"/>
                  <a:pt x="109" y="486"/>
                </a:cubicBezTo>
                <a:cubicBezTo>
                  <a:pt x="122" y="495"/>
                  <a:pt x="134" y="508"/>
                  <a:pt x="130" y="519"/>
                </a:cubicBezTo>
                <a:cubicBezTo>
                  <a:pt x="126" y="530"/>
                  <a:pt x="100" y="541"/>
                  <a:pt x="82" y="555"/>
                </a:cubicBezTo>
                <a:cubicBezTo>
                  <a:pt x="64" y="569"/>
                  <a:pt x="31" y="594"/>
                  <a:pt x="22" y="606"/>
                </a:cubicBezTo>
                <a:cubicBezTo>
                  <a:pt x="13" y="618"/>
                  <a:pt x="20" y="617"/>
                  <a:pt x="25" y="627"/>
                </a:cubicBezTo>
                <a:cubicBezTo>
                  <a:pt x="30" y="637"/>
                  <a:pt x="48" y="654"/>
                  <a:pt x="52" y="666"/>
                </a:cubicBezTo>
                <a:cubicBezTo>
                  <a:pt x="56" y="678"/>
                  <a:pt x="52" y="660"/>
                  <a:pt x="52" y="702"/>
                </a:cubicBezTo>
                <a:cubicBezTo>
                  <a:pt x="52" y="744"/>
                  <a:pt x="52" y="831"/>
                  <a:pt x="52" y="91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7" name="Freeform 201"/>
          <p:cNvSpPr>
            <a:spLocks/>
          </p:cNvSpPr>
          <p:nvPr/>
        </p:nvSpPr>
        <p:spPr bwMode="auto">
          <a:xfrm>
            <a:off x="4651376" y="4246564"/>
            <a:ext cx="246063" cy="1476375"/>
          </a:xfrm>
          <a:custGeom>
            <a:avLst/>
            <a:gdLst>
              <a:gd name="T0" fmla="*/ 76 w 155"/>
              <a:gd name="T1" fmla="*/ 0 h 930"/>
              <a:gd name="T2" fmla="*/ 79 w 155"/>
              <a:gd name="T3" fmla="*/ 126 h 930"/>
              <a:gd name="T4" fmla="*/ 106 w 155"/>
              <a:gd name="T5" fmla="*/ 150 h 930"/>
              <a:gd name="T6" fmla="*/ 142 w 155"/>
              <a:gd name="T7" fmla="*/ 180 h 930"/>
              <a:gd name="T8" fmla="*/ 145 w 155"/>
              <a:gd name="T9" fmla="*/ 201 h 930"/>
              <a:gd name="T10" fmla="*/ 82 w 155"/>
              <a:gd name="T11" fmla="*/ 237 h 930"/>
              <a:gd name="T12" fmla="*/ 28 w 155"/>
              <a:gd name="T13" fmla="*/ 258 h 930"/>
              <a:gd name="T14" fmla="*/ 19 w 155"/>
              <a:gd name="T15" fmla="*/ 276 h 930"/>
              <a:gd name="T16" fmla="*/ 19 w 155"/>
              <a:gd name="T17" fmla="*/ 300 h 930"/>
              <a:gd name="T18" fmla="*/ 58 w 155"/>
              <a:gd name="T19" fmla="*/ 321 h 930"/>
              <a:gd name="T20" fmla="*/ 91 w 155"/>
              <a:gd name="T21" fmla="*/ 339 h 930"/>
              <a:gd name="T22" fmla="*/ 106 w 155"/>
              <a:gd name="T23" fmla="*/ 357 h 930"/>
              <a:gd name="T24" fmla="*/ 109 w 155"/>
              <a:gd name="T25" fmla="*/ 378 h 930"/>
              <a:gd name="T26" fmla="*/ 67 w 155"/>
              <a:gd name="T27" fmla="*/ 396 h 930"/>
              <a:gd name="T28" fmla="*/ 16 w 155"/>
              <a:gd name="T29" fmla="*/ 429 h 930"/>
              <a:gd name="T30" fmla="*/ 1 w 155"/>
              <a:gd name="T31" fmla="*/ 447 h 930"/>
              <a:gd name="T32" fmla="*/ 25 w 155"/>
              <a:gd name="T33" fmla="*/ 474 h 930"/>
              <a:gd name="T34" fmla="*/ 88 w 155"/>
              <a:gd name="T35" fmla="*/ 507 h 930"/>
              <a:gd name="T36" fmla="*/ 139 w 155"/>
              <a:gd name="T37" fmla="*/ 537 h 930"/>
              <a:gd name="T38" fmla="*/ 49 w 155"/>
              <a:gd name="T39" fmla="*/ 609 h 930"/>
              <a:gd name="T40" fmla="*/ 34 w 155"/>
              <a:gd name="T41" fmla="*/ 624 h 930"/>
              <a:gd name="T42" fmla="*/ 40 w 155"/>
              <a:gd name="T43" fmla="*/ 657 h 930"/>
              <a:gd name="T44" fmla="*/ 55 w 155"/>
              <a:gd name="T45" fmla="*/ 681 h 930"/>
              <a:gd name="T46" fmla="*/ 64 w 155"/>
              <a:gd name="T47" fmla="*/ 702 h 930"/>
              <a:gd name="T48" fmla="*/ 64 w 155"/>
              <a:gd name="T49" fmla="*/ 756 h 930"/>
              <a:gd name="T50" fmla="*/ 64 w 155"/>
              <a:gd name="T51" fmla="*/ 930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5" h="930">
                <a:moveTo>
                  <a:pt x="76" y="0"/>
                </a:moveTo>
                <a:cubicBezTo>
                  <a:pt x="75" y="50"/>
                  <a:pt x="74" y="101"/>
                  <a:pt x="79" y="126"/>
                </a:cubicBezTo>
                <a:cubicBezTo>
                  <a:pt x="84" y="151"/>
                  <a:pt x="96" y="141"/>
                  <a:pt x="106" y="150"/>
                </a:cubicBezTo>
                <a:cubicBezTo>
                  <a:pt x="116" y="159"/>
                  <a:pt x="136" y="172"/>
                  <a:pt x="142" y="180"/>
                </a:cubicBezTo>
                <a:cubicBezTo>
                  <a:pt x="148" y="188"/>
                  <a:pt x="155" y="192"/>
                  <a:pt x="145" y="201"/>
                </a:cubicBezTo>
                <a:cubicBezTo>
                  <a:pt x="135" y="210"/>
                  <a:pt x="101" y="228"/>
                  <a:pt x="82" y="237"/>
                </a:cubicBezTo>
                <a:cubicBezTo>
                  <a:pt x="63" y="246"/>
                  <a:pt x="38" y="251"/>
                  <a:pt x="28" y="258"/>
                </a:cubicBezTo>
                <a:cubicBezTo>
                  <a:pt x="18" y="265"/>
                  <a:pt x="20" y="269"/>
                  <a:pt x="19" y="276"/>
                </a:cubicBezTo>
                <a:cubicBezTo>
                  <a:pt x="18" y="283"/>
                  <a:pt x="13" y="293"/>
                  <a:pt x="19" y="300"/>
                </a:cubicBezTo>
                <a:cubicBezTo>
                  <a:pt x="25" y="307"/>
                  <a:pt x="46" y="315"/>
                  <a:pt x="58" y="321"/>
                </a:cubicBezTo>
                <a:cubicBezTo>
                  <a:pt x="70" y="327"/>
                  <a:pt x="83" y="333"/>
                  <a:pt x="91" y="339"/>
                </a:cubicBezTo>
                <a:cubicBezTo>
                  <a:pt x="99" y="345"/>
                  <a:pt x="103" y="351"/>
                  <a:pt x="106" y="357"/>
                </a:cubicBezTo>
                <a:cubicBezTo>
                  <a:pt x="109" y="363"/>
                  <a:pt x="115" y="372"/>
                  <a:pt x="109" y="378"/>
                </a:cubicBezTo>
                <a:cubicBezTo>
                  <a:pt x="103" y="384"/>
                  <a:pt x="82" y="387"/>
                  <a:pt x="67" y="396"/>
                </a:cubicBezTo>
                <a:cubicBezTo>
                  <a:pt x="52" y="405"/>
                  <a:pt x="27" y="421"/>
                  <a:pt x="16" y="429"/>
                </a:cubicBezTo>
                <a:cubicBezTo>
                  <a:pt x="5" y="437"/>
                  <a:pt x="0" y="440"/>
                  <a:pt x="1" y="447"/>
                </a:cubicBezTo>
                <a:cubicBezTo>
                  <a:pt x="2" y="454"/>
                  <a:pt x="10" y="464"/>
                  <a:pt x="25" y="474"/>
                </a:cubicBezTo>
                <a:cubicBezTo>
                  <a:pt x="40" y="484"/>
                  <a:pt x="69" y="497"/>
                  <a:pt x="88" y="507"/>
                </a:cubicBezTo>
                <a:cubicBezTo>
                  <a:pt x="107" y="517"/>
                  <a:pt x="145" y="520"/>
                  <a:pt x="139" y="537"/>
                </a:cubicBezTo>
                <a:cubicBezTo>
                  <a:pt x="133" y="554"/>
                  <a:pt x="66" y="595"/>
                  <a:pt x="49" y="609"/>
                </a:cubicBezTo>
                <a:cubicBezTo>
                  <a:pt x="32" y="623"/>
                  <a:pt x="36" y="616"/>
                  <a:pt x="34" y="624"/>
                </a:cubicBezTo>
                <a:cubicBezTo>
                  <a:pt x="32" y="632"/>
                  <a:pt x="36" y="647"/>
                  <a:pt x="40" y="657"/>
                </a:cubicBezTo>
                <a:cubicBezTo>
                  <a:pt x="44" y="667"/>
                  <a:pt x="51" y="674"/>
                  <a:pt x="55" y="681"/>
                </a:cubicBezTo>
                <a:cubicBezTo>
                  <a:pt x="59" y="688"/>
                  <a:pt x="63" y="690"/>
                  <a:pt x="64" y="702"/>
                </a:cubicBezTo>
                <a:cubicBezTo>
                  <a:pt x="65" y="714"/>
                  <a:pt x="64" y="718"/>
                  <a:pt x="64" y="756"/>
                </a:cubicBezTo>
                <a:cubicBezTo>
                  <a:pt x="64" y="794"/>
                  <a:pt x="64" y="862"/>
                  <a:pt x="64" y="93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8" name="Freeform 202"/>
          <p:cNvSpPr>
            <a:spLocks/>
          </p:cNvSpPr>
          <p:nvPr/>
        </p:nvSpPr>
        <p:spPr bwMode="auto">
          <a:xfrm>
            <a:off x="4862514" y="4256089"/>
            <a:ext cx="261937" cy="1457325"/>
          </a:xfrm>
          <a:custGeom>
            <a:avLst/>
            <a:gdLst>
              <a:gd name="T0" fmla="*/ 81 w 165"/>
              <a:gd name="T1" fmla="*/ 0 h 918"/>
              <a:gd name="T2" fmla="*/ 84 w 165"/>
              <a:gd name="T3" fmla="*/ 111 h 918"/>
              <a:gd name="T4" fmla="*/ 84 w 165"/>
              <a:gd name="T5" fmla="*/ 138 h 918"/>
              <a:gd name="T6" fmla="*/ 120 w 165"/>
              <a:gd name="T7" fmla="*/ 159 h 918"/>
              <a:gd name="T8" fmla="*/ 150 w 165"/>
              <a:gd name="T9" fmla="*/ 177 h 918"/>
              <a:gd name="T10" fmla="*/ 150 w 165"/>
              <a:gd name="T11" fmla="*/ 207 h 918"/>
              <a:gd name="T12" fmla="*/ 60 w 165"/>
              <a:gd name="T13" fmla="*/ 252 h 918"/>
              <a:gd name="T14" fmla="*/ 33 w 165"/>
              <a:gd name="T15" fmla="*/ 276 h 918"/>
              <a:gd name="T16" fmla="*/ 63 w 165"/>
              <a:gd name="T17" fmla="*/ 321 h 918"/>
              <a:gd name="T18" fmla="*/ 102 w 165"/>
              <a:gd name="T19" fmla="*/ 363 h 918"/>
              <a:gd name="T20" fmla="*/ 108 w 165"/>
              <a:gd name="T21" fmla="*/ 393 h 918"/>
              <a:gd name="T22" fmla="*/ 75 w 165"/>
              <a:gd name="T23" fmla="*/ 417 h 918"/>
              <a:gd name="T24" fmla="*/ 12 w 165"/>
              <a:gd name="T25" fmla="*/ 456 h 918"/>
              <a:gd name="T26" fmla="*/ 3 w 165"/>
              <a:gd name="T27" fmla="*/ 477 h 918"/>
              <a:gd name="T28" fmla="*/ 12 w 165"/>
              <a:gd name="T29" fmla="*/ 495 h 918"/>
              <a:gd name="T30" fmla="*/ 75 w 165"/>
              <a:gd name="T31" fmla="*/ 528 h 918"/>
              <a:gd name="T32" fmla="*/ 123 w 165"/>
              <a:gd name="T33" fmla="*/ 552 h 918"/>
              <a:gd name="T34" fmla="*/ 129 w 165"/>
              <a:gd name="T35" fmla="*/ 582 h 918"/>
              <a:gd name="T36" fmla="*/ 72 w 165"/>
              <a:gd name="T37" fmla="*/ 618 h 918"/>
              <a:gd name="T38" fmla="*/ 48 w 165"/>
              <a:gd name="T39" fmla="*/ 642 h 918"/>
              <a:gd name="T40" fmla="*/ 42 w 165"/>
              <a:gd name="T41" fmla="*/ 660 h 918"/>
              <a:gd name="T42" fmla="*/ 51 w 165"/>
              <a:gd name="T43" fmla="*/ 696 h 918"/>
              <a:gd name="T44" fmla="*/ 69 w 165"/>
              <a:gd name="T45" fmla="*/ 732 h 918"/>
              <a:gd name="T46" fmla="*/ 69 w 165"/>
              <a:gd name="T47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5" h="918">
                <a:moveTo>
                  <a:pt x="81" y="0"/>
                </a:moveTo>
                <a:cubicBezTo>
                  <a:pt x="82" y="44"/>
                  <a:pt x="83" y="88"/>
                  <a:pt x="84" y="111"/>
                </a:cubicBezTo>
                <a:cubicBezTo>
                  <a:pt x="85" y="134"/>
                  <a:pt x="78" y="130"/>
                  <a:pt x="84" y="138"/>
                </a:cubicBezTo>
                <a:cubicBezTo>
                  <a:pt x="90" y="146"/>
                  <a:pt x="109" y="153"/>
                  <a:pt x="120" y="159"/>
                </a:cubicBezTo>
                <a:cubicBezTo>
                  <a:pt x="131" y="165"/>
                  <a:pt x="145" y="169"/>
                  <a:pt x="150" y="177"/>
                </a:cubicBezTo>
                <a:cubicBezTo>
                  <a:pt x="155" y="185"/>
                  <a:pt x="165" y="195"/>
                  <a:pt x="150" y="207"/>
                </a:cubicBezTo>
                <a:cubicBezTo>
                  <a:pt x="135" y="219"/>
                  <a:pt x="79" y="241"/>
                  <a:pt x="60" y="252"/>
                </a:cubicBezTo>
                <a:cubicBezTo>
                  <a:pt x="41" y="263"/>
                  <a:pt x="33" y="265"/>
                  <a:pt x="33" y="276"/>
                </a:cubicBezTo>
                <a:cubicBezTo>
                  <a:pt x="33" y="287"/>
                  <a:pt x="52" y="307"/>
                  <a:pt x="63" y="321"/>
                </a:cubicBezTo>
                <a:cubicBezTo>
                  <a:pt x="74" y="335"/>
                  <a:pt x="94" y="351"/>
                  <a:pt x="102" y="363"/>
                </a:cubicBezTo>
                <a:cubicBezTo>
                  <a:pt x="110" y="375"/>
                  <a:pt x="113" y="384"/>
                  <a:pt x="108" y="393"/>
                </a:cubicBezTo>
                <a:cubicBezTo>
                  <a:pt x="103" y="402"/>
                  <a:pt x="91" y="407"/>
                  <a:pt x="75" y="417"/>
                </a:cubicBezTo>
                <a:cubicBezTo>
                  <a:pt x="59" y="427"/>
                  <a:pt x="24" y="446"/>
                  <a:pt x="12" y="456"/>
                </a:cubicBezTo>
                <a:cubicBezTo>
                  <a:pt x="0" y="466"/>
                  <a:pt x="3" y="471"/>
                  <a:pt x="3" y="477"/>
                </a:cubicBezTo>
                <a:cubicBezTo>
                  <a:pt x="3" y="483"/>
                  <a:pt x="0" y="487"/>
                  <a:pt x="12" y="495"/>
                </a:cubicBezTo>
                <a:cubicBezTo>
                  <a:pt x="24" y="503"/>
                  <a:pt x="57" y="519"/>
                  <a:pt x="75" y="528"/>
                </a:cubicBezTo>
                <a:cubicBezTo>
                  <a:pt x="93" y="537"/>
                  <a:pt x="114" y="543"/>
                  <a:pt x="123" y="552"/>
                </a:cubicBezTo>
                <a:cubicBezTo>
                  <a:pt x="132" y="561"/>
                  <a:pt x="137" y="571"/>
                  <a:pt x="129" y="582"/>
                </a:cubicBezTo>
                <a:cubicBezTo>
                  <a:pt x="121" y="593"/>
                  <a:pt x="85" y="608"/>
                  <a:pt x="72" y="618"/>
                </a:cubicBezTo>
                <a:cubicBezTo>
                  <a:pt x="59" y="628"/>
                  <a:pt x="53" y="635"/>
                  <a:pt x="48" y="642"/>
                </a:cubicBezTo>
                <a:cubicBezTo>
                  <a:pt x="43" y="649"/>
                  <a:pt x="41" y="651"/>
                  <a:pt x="42" y="660"/>
                </a:cubicBezTo>
                <a:cubicBezTo>
                  <a:pt x="43" y="669"/>
                  <a:pt x="47" y="684"/>
                  <a:pt x="51" y="696"/>
                </a:cubicBezTo>
                <a:cubicBezTo>
                  <a:pt x="55" y="708"/>
                  <a:pt x="66" y="695"/>
                  <a:pt x="69" y="732"/>
                </a:cubicBezTo>
                <a:cubicBezTo>
                  <a:pt x="72" y="769"/>
                  <a:pt x="70" y="843"/>
                  <a:pt x="69" y="91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19" name="Freeform 203"/>
          <p:cNvSpPr>
            <a:spLocks/>
          </p:cNvSpPr>
          <p:nvPr/>
        </p:nvSpPr>
        <p:spPr bwMode="auto">
          <a:xfrm>
            <a:off x="5053014" y="4251325"/>
            <a:ext cx="261937" cy="1466850"/>
          </a:xfrm>
          <a:custGeom>
            <a:avLst/>
            <a:gdLst>
              <a:gd name="T0" fmla="*/ 90 w 165"/>
              <a:gd name="T1" fmla="*/ 0 h 924"/>
              <a:gd name="T2" fmla="*/ 90 w 165"/>
              <a:gd name="T3" fmla="*/ 114 h 924"/>
              <a:gd name="T4" fmla="*/ 90 w 165"/>
              <a:gd name="T5" fmla="*/ 132 h 924"/>
              <a:gd name="T6" fmla="*/ 132 w 165"/>
              <a:gd name="T7" fmla="*/ 165 h 924"/>
              <a:gd name="T8" fmla="*/ 156 w 165"/>
              <a:gd name="T9" fmla="*/ 183 h 924"/>
              <a:gd name="T10" fmla="*/ 159 w 165"/>
              <a:gd name="T11" fmla="*/ 201 h 924"/>
              <a:gd name="T12" fmla="*/ 120 w 165"/>
              <a:gd name="T13" fmla="*/ 225 h 924"/>
              <a:gd name="T14" fmla="*/ 45 w 165"/>
              <a:gd name="T15" fmla="*/ 258 h 924"/>
              <a:gd name="T16" fmla="*/ 30 w 165"/>
              <a:gd name="T17" fmla="*/ 279 h 924"/>
              <a:gd name="T18" fmla="*/ 39 w 165"/>
              <a:gd name="T19" fmla="*/ 312 h 924"/>
              <a:gd name="T20" fmla="*/ 96 w 165"/>
              <a:gd name="T21" fmla="*/ 342 h 924"/>
              <a:gd name="T22" fmla="*/ 108 w 165"/>
              <a:gd name="T23" fmla="*/ 369 h 924"/>
              <a:gd name="T24" fmla="*/ 108 w 165"/>
              <a:gd name="T25" fmla="*/ 396 h 924"/>
              <a:gd name="T26" fmla="*/ 54 w 165"/>
              <a:gd name="T27" fmla="*/ 435 h 924"/>
              <a:gd name="T28" fmla="*/ 9 w 165"/>
              <a:gd name="T29" fmla="*/ 480 h 924"/>
              <a:gd name="T30" fmla="*/ 6 w 165"/>
              <a:gd name="T31" fmla="*/ 501 h 924"/>
              <a:gd name="T32" fmla="*/ 48 w 165"/>
              <a:gd name="T33" fmla="*/ 531 h 924"/>
              <a:gd name="T34" fmla="*/ 126 w 165"/>
              <a:gd name="T35" fmla="*/ 564 h 924"/>
              <a:gd name="T36" fmla="*/ 150 w 165"/>
              <a:gd name="T37" fmla="*/ 582 h 924"/>
              <a:gd name="T38" fmla="*/ 144 w 165"/>
              <a:gd name="T39" fmla="*/ 612 h 924"/>
              <a:gd name="T40" fmla="*/ 75 w 165"/>
              <a:gd name="T41" fmla="*/ 639 h 924"/>
              <a:gd name="T42" fmla="*/ 54 w 165"/>
              <a:gd name="T43" fmla="*/ 675 h 924"/>
              <a:gd name="T44" fmla="*/ 63 w 165"/>
              <a:gd name="T45" fmla="*/ 723 h 924"/>
              <a:gd name="T46" fmla="*/ 78 w 165"/>
              <a:gd name="T47" fmla="*/ 753 h 924"/>
              <a:gd name="T48" fmla="*/ 84 w 165"/>
              <a:gd name="T49" fmla="*/ 810 h 924"/>
              <a:gd name="T50" fmla="*/ 84 w 165"/>
              <a:gd name="T51" fmla="*/ 924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5" h="924">
                <a:moveTo>
                  <a:pt x="90" y="0"/>
                </a:moveTo>
                <a:cubicBezTo>
                  <a:pt x="90" y="46"/>
                  <a:pt x="90" y="92"/>
                  <a:pt x="90" y="114"/>
                </a:cubicBezTo>
                <a:cubicBezTo>
                  <a:pt x="90" y="136"/>
                  <a:pt x="83" y="124"/>
                  <a:pt x="90" y="132"/>
                </a:cubicBezTo>
                <a:cubicBezTo>
                  <a:pt x="97" y="140"/>
                  <a:pt x="121" y="157"/>
                  <a:pt x="132" y="165"/>
                </a:cubicBezTo>
                <a:cubicBezTo>
                  <a:pt x="143" y="173"/>
                  <a:pt x="151" y="177"/>
                  <a:pt x="156" y="183"/>
                </a:cubicBezTo>
                <a:cubicBezTo>
                  <a:pt x="161" y="189"/>
                  <a:pt x="165" y="194"/>
                  <a:pt x="159" y="201"/>
                </a:cubicBezTo>
                <a:cubicBezTo>
                  <a:pt x="153" y="208"/>
                  <a:pt x="139" y="216"/>
                  <a:pt x="120" y="225"/>
                </a:cubicBezTo>
                <a:cubicBezTo>
                  <a:pt x="101" y="234"/>
                  <a:pt x="60" y="249"/>
                  <a:pt x="45" y="258"/>
                </a:cubicBezTo>
                <a:cubicBezTo>
                  <a:pt x="30" y="267"/>
                  <a:pt x="31" y="270"/>
                  <a:pt x="30" y="279"/>
                </a:cubicBezTo>
                <a:cubicBezTo>
                  <a:pt x="29" y="288"/>
                  <a:pt x="28" y="302"/>
                  <a:pt x="39" y="312"/>
                </a:cubicBezTo>
                <a:cubicBezTo>
                  <a:pt x="50" y="322"/>
                  <a:pt x="85" y="332"/>
                  <a:pt x="96" y="342"/>
                </a:cubicBezTo>
                <a:cubicBezTo>
                  <a:pt x="107" y="352"/>
                  <a:pt x="106" y="360"/>
                  <a:pt x="108" y="369"/>
                </a:cubicBezTo>
                <a:cubicBezTo>
                  <a:pt x="110" y="378"/>
                  <a:pt x="117" y="385"/>
                  <a:pt x="108" y="396"/>
                </a:cubicBezTo>
                <a:cubicBezTo>
                  <a:pt x="99" y="407"/>
                  <a:pt x="70" y="421"/>
                  <a:pt x="54" y="435"/>
                </a:cubicBezTo>
                <a:cubicBezTo>
                  <a:pt x="38" y="449"/>
                  <a:pt x="17" y="469"/>
                  <a:pt x="9" y="480"/>
                </a:cubicBezTo>
                <a:cubicBezTo>
                  <a:pt x="1" y="491"/>
                  <a:pt x="0" y="493"/>
                  <a:pt x="6" y="501"/>
                </a:cubicBezTo>
                <a:cubicBezTo>
                  <a:pt x="12" y="509"/>
                  <a:pt x="28" y="520"/>
                  <a:pt x="48" y="531"/>
                </a:cubicBezTo>
                <a:cubicBezTo>
                  <a:pt x="68" y="542"/>
                  <a:pt x="109" y="556"/>
                  <a:pt x="126" y="564"/>
                </a:cubicBezTo>
                <a:cubicBezTo>
                  <a:pt x="143" y="572"/>
                  <a:pt x="147" y="574"/>
                  <a:pt x="150" y="582"/>
                </a:cubicBezTo>
                <a:cubicBezTo>
                  <a:pt x="153" y="590"/>
                  <a:pt x="156" y="603"/>
                  <a:pt x="144" y="612"/>
                </a:cubicBezTo>
                <a:cubicBezTo>
                  <a:pt x="132" y="621"/>
                  <a:pt x="90" y="629"/>
                  <a:pt x="75" y="639"/>
                </a:cubicBezTo>
                <a:cubicBezTo>
                  <a:pt x="60" y="649"/>
                  <a:pt x="56" y="661"/>
                  <a:pt x="54" y="675"/>
                </a:cubicBezTo>
                <a:cubicBezTo>
                  <a:pt x="52" y="689"/>
                  <a:pt x="59" y="710"/>
                  <a:pt x="63" y="723"/>
                </a:cubicBezTo>
                <a:cubicBezTo>
                  <a:pt x="67" y="736"/>
                  <a:pt x="75" y="739"/>
                  <a:pt x="78" y="753"/>
                </a:cubicBezTo>
                <a:cubicBezTo>
                  <a:pt x="81" y="767"/>
                  <a:pt x="83" y="782"/>
                  <a:pt x="84" y="810"/>
                </a:cubicBezTo>
                <a:cubicBezTo>
                  <a:pt x="85" y="838"/>
                  <a:pt x="84" y="881"/>
                  <a:pt x="84" y="92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0" name="Freeform 204"/>
          <p:cNvSpPr>
            <a:spLocks/>
          </p:cNvSpPr>
          <p:nvPr/>
        </p:nvSpPr>
        <p:spPr bwMode="auto">
          <a:xfrm>
            <a:off x="5283200" y="4256088"/>
            <a:ext cx="247650" cy="1466850"/>
          </a:xfrm>
          <a:custGeom>
            <a:avLst/>
            <a:gdLst>
              <a:gd name="T0" fmla="*/ 83 w 156"/>
              <a:gd name="T1" fmla="*/ 0 h 924"/>
              <a:gd name="T2" fmla="*/ 77 w 156"/>
              <a:gd name="T3" fmla="*/ 126 h 924"/>
              <a:gd name="T4" fmla="*/ 89 w 156"/>
              <a:gd name="T5" fmla="*/ 147 h 924"/>
              <a:gd name="T6" fmla="*/ 143 w 156"/>
              <a:gd name="T7" fmla="*/ 180 h 924"/>
              <a:gd name="T8" fmla="*/ 140 w 156"/>
              <a:gd name="T9" fmla="*/ 219 h 924"/>
              <a:gd name="T10" fmla="*/ 68 w 156"/>
              <a:gd name="T11" fmla="*/ 249 h 924"/>
              <a:gd name="T12" fmla="*/ 29 w 156"/>
              <a:gd name="T13" fmla="*/ 273 h 924"/>
              <a:gd name="T14" fmla="*/ 14 w 156"/>
              <a:gd name="T15" fmla="*/ 297 h 924"/>
              <a:gd name="T16" fmla="*/ 65 w 156"/>
              <a:gd name="T17" fmla="*/ 321 h 924"/>
              <a:gd name="T18" fmla="*/ 110 w 156"/>
              <a:gd name="T19" fmla="*/ 372 h 924"/>
              <a:gd name="T20" fmla="*/ 101 w 156"/>
              <a:gd name="T21" fmla="*/ 399 h 924"/>
              <a:gd name="T22" fmla="*/ 104 w 156"/>
              <a:gd name="T23" fmla="*/ 423 h 924"/>
              <a:gd name="T24" fmla="*/ 71 w 156"/>
              <a:gd name="T25" fmla="*/ 462 h 924"/>
              <a:gd name="T26" fmla="*/ 20 w 156"/>
              <a:gd name="T27" fmla="*/ 501 h 924"/>
              <a:gd name="T28" fmla="*/ 2 w 156"/>
              <a:gd name="T29" fmla="*/ 510 h 924"/>
              <a:gd name="T30" fmla="*/ 35 w 156"/>
              <a:gd name="T31" fmla="*/ 552 h 924"/>
              <a:gd name="T32" fmla="*/ 128 w 156"/>
              <a:gd name="T33" fmla="*/ 588 h 924"/>
              <a:gd name="T34" fmla="*/ 149 w 156"/>
              <a:gd name="T35" fmla="*/ 609 h 924"/>
              <a:gd name="T36" fmla="*/ 86 w 156"/>
              <a:gd name="T37" fmla="*/ 645 h 924"/>
              <a:gd name="T38" fmla="*/ 59 w 156"/>
              <a:gd name="T39" fmla="*/ 681 h 924"/>
              <a:gd name="T40" fmla="*/ 41 w 156"/>
              <a:gd name="T41" fmla="*/ 714 h 924"/>
              <a:gd name="T42" fmla="*/ 53 w 156"/>
              <a:gd name="T43" fmla="*/ 744 h 924"/>
              <a:gd name="T44" fmla="*/ 74 w 156"/>
              <a:gd name="T45" fmla="*/ 768 h 924"/>
              <a:gd name="T46" fmla="*/ 77 w 156"/>
              <a:gd name="T47" fmla="*/ 807 h 924"/>
              <a:gd name="T48" fmla="*/ 77 w 156"/>
              <a:gd name="T49" fmla="*/ 924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6" h="924">
                <a:moveTo>
                  <a:pt x="83" y="0"/>
                </a:moveTo>
                <a:cubicBezTo>
                  <a:pt x="79" y="51"/>
                  <a:pt x="76" y="102"/>
                  <a:pt x="77" y="126"/>
                </a:cubicBezTo>
                <a:cubicBezTo>
                  <a:pt x="78" y="150"/>
                  <a:pt x="78" y="138"/>
                  <a:pt x="89" y="147"/>
                </a:cubicBezTo>
                <a:cubicBezTo>
                  <a:pt x="100" y="156"/>
                  <a:pt x="134" y="168"/>
                  <a:pt x="143" y="180"/>
                </a:cubicBezTo>
                <a:cubicBezTo>
                  <a:pt x="152" y="192"/>
                  <a:pt x="152" y="208"/>
                  <a:pt x="140" y="219"/>
                </a:cubicBezTo>
                <a:cubicBezTo>
                  <a:pt x="128" y="230"/>
                  <a:pt x="86" y="240"/>
                  <a:pt x="68" y="249"/>
                </a:cubicBezTo>
                <a:cubicBezTo>
                  <a:pt x="50" y="258"/>
                  <a:pt x="38" y="265"/>
                  <a:pt x="29" y="273"/>
                </a:cubicBezTo>
                <a:cubicBezTo>
                  <a:pt x="20" y="281"/>
                  <a:pt x="8" y="289"/>
                  <a:pt x="14" y="297"/>
                </a:cubicBezTo>
                <a:cubicBezTo>
                  <a:pt x="20" y="305"/>
                  <a:pt x="49" y="309"/>
                  <a:pt x="65" y="321"/>
                </a:cubicBezTo>
                <a:cubicBezTo>
                  <a:pt x="81" y="333"/>
                  <a:pt x="104" y="359"/>
                  <a:pt x="110" y="372"/>
                </a:cubicBezTo>
                <a:cubicBezTo>
                  <a:pt x="116" y="385"/>
                  <a:pt x="102" y="391"/>
                  <a:pt x="101" y="399"/>
                </a:cubicBezTo>
                <a:cubicBezTo>
                  <a:pt x="100" y="407"/>
                  <a:pt x="109" y="413"/>
                  <a:pt x="104" y="423"/>
                </a:cubicBezTo>
                <a:cubicBezTo>
                  <a:pt x="99" y="433"/>
                  <a:pt x="85" y="449"/>
                  <a:pt x="71" y="462"/>
                </a:cubicBezTo>
                <a:cubicBezTo>
                  <a:pt x="57" y="475"/>
                  <a:pt x="31" y="493"/>
                  <a:pt x="20" y="501"/>
                </a:cubicBezTo>
                <a:cubicBezTo>
                  <a:pt x="9" y="509"/>
                  <a:pt x="0" y="502"/>
                  <a:pt x="2" y="510"/>
                </a:cubicBezTo>
                <a:cubicBezTo>
                  <a:pt x="4" y="518"/>
                  <a:pt x="14" y="539"/>
                  <a:pt x="35" y="552"/>
                </a:cubicBezTo>
                <a:cubicBezTo>
                  <a:pt x="56" y="565"/>
                  <a:pt x="109" y="579"/>
                  <a:pt x="128" y="588"/>
                </a:cubicBezTo>
                <a:cubicBezTo>
                  <a:pt x="147" y="597"/>
                  <a:pt x="156" y="600"/>
                  <a:pt x="149" y="609"/>
                </a:cubicBezTo>
                <a:cubicBezTo>
                  <a:pt x="142" y="618"/>
                  <a:pt x="101" y="633"/>
                  <a:pt x="86" y="645"/>
                </a:cubicBezTo>
                <a:cubicBezTo>
                  <a:pt x="71" y="657"/>
                  <a:pt x="66" y="669"/>
                  <a:pt x="59" y="681"/>
                </a:cubicBezTo>
                <a:cubicBezTo>
                  <a:pt x="52" y="693"/>
                  <a:pt x="42" y="704"/>
                  <a:pt x="41" y="714"/>
                </a:cubicBezTo>
                <a:cubicBezTo>
                  <a:pt x="40" y="724"/>
                  <a:pt x="48" y="735"/>
                  <a:pt x="53" y="744"/>
                </a:cubicBezTo>
                <a:cubicBezTo>
                  <a:pt x="58" y="753"/>
                  <a:pt x="70" y="758"/>
                  <a:pt x="74" y="768"/>
                </a:cubicBezTo>
                <a:cubicBezTo>
                  <a:pt x="78" y="778"/>
                  <a:pt x="76" y="781"/>
                  <a:pt x="77" y="807"/>
                </a:cubicBezTo>
                <a:cubicBezTo>
                  <a:pt x="78" y="833"/>
                  <a:pt x="77" y="878"/>
                  <a:pt x="77" y="92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1" name="Freeform 205"/>
          <p:cNvSpPr>
            <a:spLocks/>
          </p:cNvSpPr>
          <p:nvPr/>
        </p:nvSpPr>
        <p:spPr bwMode="auto">
          <a:xfrm>
            <a:off x="5480050" y="4256088"/>
            <a:ext cx="279400" cy="1471612"/>
          </a:xfrm>
          <a:custGeom>
            <a:avLst/>
            <a:gdLst>
              <a:gd name="T0" fmla="*/ 97 w 176"/>
              <a:gd name="T1" fmla="*/ 0 h 927"/>
              <a:gd name="T2" fmla="*/ 103 w 176"/>
              <a:gd name="T3" fmla="*/ 147 h 927"/>
              <a:gd name="T4" fmla="*/ 106 w 176"/>
              <a:gd name="T5" fmla="*/ 165 h 927"/>
              <a:gd name="T6" fmla="*/ 145 w 176"/>
              <a:gd name="T7" fmla="*/ 171 h 927"/>
              <a:gd name="T8" fmla="*/ 163 w 176"/>
              <a:gd name="T9" fmla="*/ 189 h 927"/>
              <a:gd name="T10" fmla="*/ 169 w 176"/>
              <a:gd name="T11" fmla="*/ 210 h 927"/>
              <a:gd name="T12" fmla="*/ 118 w 176"/>
              <a:gd name="T13" fmla="*/ 228 h 927"/>
              <a:gd name="T14" fmla="*/ 49 w 176"/>
              <a:gd name="T15" fmla="*/ 252 h 927"/>
              <a:gd name="T16" fmla="*/ 28 w 176"/>
              <a:gd name="T17" fmla="*/ 279 h 927"/>
              <a:gd name="T18" fmla="*/ 28 w 176"/>
              <a:gd name="T19" fmla="*/ 297 h 927"/>
              <a:gd name="T20" fmla="*/ 94 w 176"/>
              <a:gd name="T21" fmla="*/ 333 h 927"/>
              <a:gd name="T22" fmla="*/ 115 w 176"/>
              <a:gd name="T23" fmla="*/ 354 h 927"/>
              <a:gd name="T24" fmla="*/ 121 w 176"/>
              <a:gd name="T25" fmla="*/ 381 h 927"/>
              <a:gd name="T26" fmla="*/ 124 w 176"/>
              <a:gd name="T27" fmla="*/ 411 h 927"/>
              <a:gd name="T28" fmla="*/ 85 w 176"/>
              <a:gd name="T29" fmla="*/ 438 h 927"/>
              <a:gd name="T30" fmla="*/ 82 w 176"/>
              <a:gd name="T31" fmla="*/ 456 h 927"/>
              <a:gd name="T32" fmla="*/ 79 w 176"/>
              <a:gd name="T33" fmla="*/ 477 h 927"/>
              <a:gd name="T34" fmla="*/ 49 w 176"/>
              <a:gd name="T35" fmla="*/ 504 h 927"/>
              <a:gd name="T36" fmla="*/ 19 w 176"/>
              <a:gd name="T37" fmla="*/ 528 h 927"/>
              <a:gd name="T38" fmla="*/ 16 w 176"/>
              <a:gd name="T39" fmla="*/ 564 h 927"/>
              <a:gd name="T40" fmla="*/ 112 w 176"/>
              <a:gd name="T41" fmla="*/ 603 h 927"/>
              <a:gd name="T42" fmla="*/ 148 w 176"/>
              <a:gd name="T43" fmla="*/ 618 h 927"/>
              <a:gd name="T44" fmla="*/ 124 w 176"/>
              <a:gd name="T45" fmla="*/ 660 h 927"/>
              <a:gd name="T46" fmla="*/ 61 w 176"/>
              <a:gd name="T47" fmla="*/ 708 h 927"/>
              <a:gd name="T48" fmla="*/ 52 w 176"/>
              <a:gd name="T49" fmla="*/ 738 h 927"/>
              <a:gd name="T50" fmla="*/ 61 w 176"/>
              <a:gd name="T51" fmla="*/ 771 h 927"/>
              <a:gd name="T52" fmla="*/ 79 w 176"/>
              <a:gd name="T53" fmla="*/ 792 h 927"/>
              <a:gd name="T54" fmla="*/ 79 w 176"/>
              <a:gd name="T55" fmla="*/ 819 h 927"/>
              <a:gd name="T56" fmla="*/ 82 w 176"/>
              <a:gd name="T57" fmla="*/ 927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6" h="927">
                <a:moveTo>
                  <a:pt x="97" y="0"/>
                </a:moveTo>
                <a:cubicBezTo>
                  <a:pt x="99" y="60"/>
                  <a:pt x="102" y="120"/>
                  <a:pt x="103" y="147"/>
                </a:cubicBezTo>
                <a:cubicBezTo>
                  <a:pt x="104" y="174"/>
                  <a:pt x="99" y="161"/>
                  <a:pt x="106" y="165"/>
                </a:cubicBezTo>
                <a:cubicBezTo>
                  <a:pt x="113" y="169"/>
                  <a:pt x="136" y="167"/>
                  <a:pt x="145" y="171"/>
                </a:cubicBezTo>
                <a:cubicBezTo>
                  <a:pt x="154" y="175"/>
                  <a:pt x="159" y="183"/>
                  <a:pt x="163" y="189"/>
                </a:cubicBezTo>
                <a:cubicBezTo>
                  <a:pt x="167" y="195"/>
                  <a:pt x="176" y="204"/>
                  <a:pt x="169" y="210"/>
                </a:cubicBezTo>
                <a:cubicBezTo>
                  <a:pt x="162" y="216"/>
                  <a:pt x="138" y="221"/>
                  <a:pt x="118" y="228"/>
                </a:cubicBezTo>
                <a:cubicBezTo>
                  <a:pt x="98" y="235"/>
                  <a:pt x="64" y="243"/>
                  <a:pt x="49" y="252"/>
                </a:cubicBezTo>
                <a:cubicBezTo>
                  <a:pt x="34" y="261"/>
                  <a:pt x="31" y="272"/>
                  <a:pt x="28" y="279"/>
                </a:cubicBezTo>
                <a:cubicBezTo>
                  <a:pt x="25" y="286"/>
                  <a:pt x="17" y="288"/>
                  <a:pt x="28" y="297"/>
                </a:cubicBezTo>
                <a:cubicBezTo>
                  <a:pt x="39" y="306"/>
                  <a:pt x="80" y="324"/>
                  <a:pt x="94" y="333"/>
                </a:cubicBezTo>
                <a:cubicBezTo>
                  <a:pt x="108" y="342"/>
                  <a:pt x="111" y="346"/>
                  <a:pt x="115" y="354"/>
                </a:cubicBezTo>
                <a:cubicBezTo>
                  <a:pt x="119" y="362"/>
                  <a:pt x="120" y="372"/>
                  <a:pt x="121" y="381"/>
                </a:cubicBezTo>
                <a:cubicBezTo>
                  <a:pt x="122" y="390"/>
                  <a:pt x="130" y="402"/>
                  <a:pt x="124" y="411"/>
                </a:cubicBezTo>
                <a:cubicBezTo>
                  <a:pt x="118" y="420"/>
                  <a:pt x="92" y="431"/>
                  <a:pt x="85" y="438"/>
                </a:cubicBezTo>
                <a:cubicBezTo>
                  <a:pt x="78" y="445"/>
                  <a:pt x="83" y="450"/>
                  <a:pt x="82" y="456"/>
                </a:cubicBezTo>
                <a:cubicBezTo>
                  <a:pt x="81" y="462"/>
                  <a:pt x="84" y="469"/>
                  <a:pt x="79" y="477"/>
                </a:cubicBezTo>
                <a:cubicBezTo>
                  <a:pt x="74" y="485"/>
                  <a:pt x="59" y="496"/>
                  <a:pt x="49" y="504"/>
                </a:cubicBezTo>
                <a:cubicBezTo>
                  <a:pt x="39" y="512"/>
                  <a:pt x="24" y="518"/>
                  <a:pt x="19" y="528"/>
                </a:cubicBezTo>
                <a:cubicBezTo>
                  <a:pt x="14" y="538"/>
                  <a:pt x="0" y="551"/>
                  <a:pt x="16" y="564"/>
                </a:cubicBezTo>
                <a:cubicBezTo>
                  <a:pt x="32" y="577"/>
                  <a:pt x="90" y="594"/>
                  <a:pt x="112" y="603"/>
                </a:cubicBezTo>
                <a:cubicBezTo>
                  <a:pt x="134" y="612"/>
                  <a:pt x="146" y="609"/>
                  <a:pt x="148" y="618"/>
                </a:cubicBezTo>
                <a:cubicBezTo>
                  <a:pt x="150" y="627"/>
                  <a:pt x="138" y="645"/>
                  <a:pt x="124" y="660"/>
                </a:cubicBezTo>
                <a:cubicBezTo>
                  <a:pt x="110" y="675"/>
                  <a:pt x="73" y="695"/>
                  <a:pt x="61" y="708"/>
                </a:cubicBezTo>
                <a:cubicBezTo>
                  <a:pt x="49" y="721"/>
                  <a:pt x="52" y="728"/>
                  <a:pt x="52" y="738"/>
                </a:cubicBezTo>
                <a:cubicBezTo>
                  <a:pt x="52" y="748"/>
                  <a:pt x="56" y="762"/>
                  <a:pt x="61" y="771"/>
                </a:cubicBezTo>
                <a:cubicBezTo>
                  <a:pt x="66" y="780"/>
                  <a:pt x="76" y="784"/>
                  <a:pt x="79" y="792"/>
                </a:cubicBezTo>
                <a:cubicBezTo>
                  <a:pt x="82" y="800"/>
                  <a:pt x="79" y="797"/>
                  <a:pt x="79" y="819"/>
                </a:cubicBezTo>
                <a:cubicBezTo>
                  <a:pt x="79" y="841"/>
                  <a:pt x="80" y="884"/>
                  <a:pt x="82" y="92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2" name="Line 206"/>
          <p:cNvSpPr>
            <a:spLocks noChangeShapeType="1"/>
          </p:cNvSpPr>
          <p:nvPr/>
        </p:nvSpPr>
        <p:spPr bwMode="auto">
          <a:xfrm>
            <a:off x="1981200" y="44323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3" name="Line 207"/>
          <p:cNvSpPr>
            <a:spLocks noChangeShapeType="1"/>
          </p:cNvSpPr>
          <p:nvPr/>
        </p:nvSpPr>
        <p:spPr bwMode="auto">
          <a:xfrm>
            <a:off x="1981200" y="46101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4" name="Line 208"/>
          <p:cNvSpPr>
            <a:spLocks noChangeShapeType="1"/>
          </p:cNvSpPr>
          <p:nvPr/>
        </p:nvSpPr>
        <p:spPr bwMode="auto">
          <a:xfrm>
            <a:off x="1981200" y="47625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5" name="Line 209"/>
          <p:cNvSpPr>
            <a:spLocks noChangeShapeType="1"/>
          </p:cNvSpPr>
          <p:nvPr/>
        </p:nvSpPr>
        <p:spPr bwMode="auto">
          <a:xfrm>
            <a:off x="1981200" y="49149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6" name="Line 210"/>
          <p:cNvSpPr>
            <a:spLocks noChangeShapeType="1"/>
          </p:cNvSpPr>
          <p:nvPr/>
        </p:nvSpPr>
        <p:spPr bwMode="auto">
          <a:xfrm>
            <a:off x="1981200" y="50673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7" name="Line 211"/>
          <p:cNvSpPr>
            <a:spLocks noChangeShapeType="1"/>
          </p:cNvSpPr>
          <p:nvPr/>
        </p:nvSpPr>
        <p:spPr bwMode="auto">
          <a:xfrm>
            <a:off x="1981200" y="52197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8" name="Line 212"/>
          <p:cNvSpPr>
            <a:spLocks noChangeShapeType="1"/>
          </p:cNvSpPr>
          <p:nvPr/>
        </p:nvSpPr>
        <p:spPr bwMode="auto">
          <a:xfrm>
            <a:off x="1981200" y="53721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9" name="Line 213"/>
          <p:cNvSpPr>
            <a:spLocks noChangeShapeType="1"/>
          </p:cNvSpPr>
          <p:nvPr/>
        </p:nvSpPr>
        <p:spPr bwMode="auto">
          <a:xfrm>
            <a:off x="1981200" y="5549900"/>
            <a:ext cx="384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0631" name="Group 215"/>
          <p:cNvGrpSpPr>
            <a:grpSpLocks/>
          </p:cNvGrpSpPr>
          <p:nvPr/>
        </p:nvGrpSpPr>
        <p:grpSpPr bwMode="auto">
          <a:xfrm>
            <a:off x="5918201" y="1468438"/>
            <a:ext cx="79375" cy="44450"/>
            <a:chOff x="313" y="1775"/>
            <a:chExt cx="50" cy="28"/>
          </a:xfrm>
        </p:grpSpPr>
        <p:sp>
          <p:nvSpPr>
            <p:cNvPr id="60632" name="Freeform 216"/>
            <p:cNvSpPr>
              <a:spLocks/>
            </p:cNvSpPr>
            <p:nvPr/>
          </p:nvSpPr>
          <p:spPr bwMode="auto">
            <a:xfrm>
              <a:off x="315" y="1775"/>
              <a:ext cx="48" cy="28"/>
            </a:xfrm>
            <a:custGeom>
              <a:avLst/>
              <a:gdLst>
                <a:gd name="T0" fmla="*/ 0 w 48"/>
                <a:gd name="T1" fmla="*/ 28 h 28"/>
                <a:gd name="T2" fmla="*/ 15 w 48"/>
                <a:gd name="T3" fmla="*/ 4 h 28"/>
                <a:gd name="T4" fmla="*/ 36 w 48"/>
                <a:gd name="T5" fmla="*/ 6 h 28"/>
                <a:gd name="T6" fmla="*/ 48 w 48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">
                  <a:moveTo>
                    <a:pt x="0" y="28"/>
                  </a:moveTo>
                  <a:cubicBezTo>
                    <a:pt x="4" y="17"/>
                    <a:pt x="9" y="8"/>
                    <a:pt x="15" y="4"/>
                  </a:cubicBezTo>
                  <a:cubicBezTo>
                    <a:pt x="21" y="0"/>
                    <a:pt x="31" y="2"/>
                    <a:pt x="36" y="6"/>
                  </a:cubicBezTo>
                  <a:cubicBezTo>
                    <a:pt x="41" y="10"/>
                    <a:pt x="45" y="23"/>
                    <a:pt x="48" y="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33" name="Line 217"/>
            <p:cNvSpPr>
              <a:spLocks noChangeShapeType="1"/>
            </p:cNvSpPr>
            <p:nvPr/>
          </p:nvSpPr>
          <p:spPr bwMode="auto">
            <a:xfrm>
              <a:off x="313" y="1801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34" name="Freeform 218"/>
            <p:cNvSpPr>
              <a:spLocks/>
            </p:cNvSpPr>
            <p:nvPr/>
          </p:nvSpPr>
          <p:spPr bwMode="auto">
            <a:xfrm>
              <a:off x="320" y="1775"/>
              <a:ext cx="42" cy="28"/>
            </a:xfrm>
            <a:custGeom>
              <a:avLst/>
              <a:gdLst>
                <a:gd name="T0" fmla="*/ 0 w 42"/>
                <a:gd name="T1" fmla="*/ 24 h 28"/>
                <a:gd name="T2" fmla="*/ 7 w 42"/>
                <a:gd name="T3" fmla="*/ 3 h 28"/>
                <a:gd name="T4" fmla="*/ 25 w 42"/>
                <a:gd name="T5" fmla="*/ 0 h 28"/>
                <a:gd name="T6" fmla="*/ 37 w 42"/>
                <a:gd name="T7" fmla="*/ 13 h 28"/>
                <a:gd name="T8" fmla="*/ 42 w 42"/>
                <a:gd name="T9" fmla="*/ 28 h 28"/>
                <a:gd name="T10" fmla="*/ 0 w 42"/>
                <a:gd name="T1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0" y="24"/>
                  </a:moveTo>
                  <a:lnTo>
                    <a:pt x="7" y="3"/>
                  </a:lnTo>
                  <a:lnTo>
                    <a:pt x="25" y="0"/>
                  </a:lnTo>
                  <a:lnTo>
                    <a:pt x="37" y="13"/>
                  </a:lnTo>
                  <a:lnTo>
                    <a:pt x="42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635" name="Text Box 219"/>
          <p:cNvSpPr txBox="1">
            <a:spLocks noChangeArrowheads="1"/>
          </p:cNvSpPr>
          <p:nvPr/>
        </p:nvSpPr>
        <p:spPr bwMode="auto">
          <a:xfrm>
            <a:off x="3108325" y="5762625"/>
            <a:ext cx="14539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Wedge pattern</a:t>
            </a:r>
          </a:p>
        </p:txBody>
      </p:sp>
      <p:sp>
        <p:nvSpPr>
          <p:cNvPr id="60636" name="Line 220"/>
          <p:cNvSpPr>
            <a:spLocks noChangeShapeType="1"/>
          </p:cNvSpPr>
          <p:nvPr/>
        </p:nvSpPr>
        <p:spPr bwMode="auto">
          <a:xfrm>
            <a:off x="1930400" y="6248400"/>
            <a:ext cx="4000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37" name="Line 221"/>
          <p:cNvSpPr>
            <a:spLocks noChangeShapeType="1"/>
          </p:cNvSpPr>
          <p:nvPr/>
        </p:nvSpPr>
        <p:spPr bwMode="auto">
          <a:xfrm>
            <a:off x="1955800" y="6324600"/>
            <a:ext cx="38989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38" name="Line 222"/>
          <p:cNvSpPr>
            <a:spLocks noChangeShapeType="1"/>
          </p:cNvSpPr>
          <p:nvPr/>
        </p:nvSpPr>
        <p:spPr bwMode="auto">
          <a:xfrm>
            <a:off x="3079750" y="6242050"/>
            <a:ext cx="2800350" cy="196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39" name="Line 223"/>
          <p:cNvSpPr>
            <a:spLocks noChangeShapeType="1"/>
          </p:cNvSpPr>
          <p:nvPr/>
        </p:nvSpPr>
        <p:spPr bwMode="auto">
          <a:xfrm flipH="1">
            <a:off x="5586413" y="6424614"/>
            <a:ext cx="19050" cy="185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0" name="Line 224"/>
          <p:cNvSpPr>
            <a:spLocks noChangeShapeType="1"/>
          </p:cNvSpPr>
          <p:nvPr/>
        </p:nvSpPr>
        <p:spPr bwMode="auto">
          <a:xfrm flipH="1">
            <a:off x="5791200" y="6248400"/>
            <a:ext cx="19050" cy="185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1" name="Line 225"/>
          <p:cNvSpPr>
            <a:spLocks noChangeShapeType="1"/>
          </p:cNvSpPr>
          <p:nvPr/>
        </p:nvSpPr>
        <p:spPr bwMode="auto">
          <a:xfrm flipH="1">
            <a:off x="5243513" y="6396039"/>
            <a:ext cx="19050" cy="185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2" name="Line 226"/>
          <p:cNvSpPr>
            <a:spLocks noChangeShapeType="1"/>
          </p:cNvSpPr>
          <p:nvPr/>
        </p:nvSpPr>
        <p:spPr bwMode="auto">
          <a:xfrm flipH="1">
            <a:off x="4900613" y="6367464"/>
            <a:ext cx="19050" cy="185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3" name="Line 227"/>
          <p:cNvSpPr>
            <a:spLocks noChangeShapeType="1"/>
          </p:cNvSpPr>
          <p:nvPr/>
        </p:nvSpPr>
        <p:spPr bwMode="auto">
          <a:xfrm flipH="1">
            <a:off x="4557713" y="6338889"/>
            <a:ext cx="19050" cy="185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4" name="Line 228"/>
          <p:cNvSpPr>
            <a:spLocks noChangeShapeType="1"/>
          </p:cNvSpPr>
          <p:nvPr/>
        </p:nvSpPr>
        <p:spPr bwMode="auto">
          <a:xfrm flipH="1">
            <a:off x="4214813" y="6310314"/>
            <a:ext cx="19050" cy="185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5" name="Line 229"/>
          <p:cNvSpPr>
            <a:spLocks noChangeShapeType="1"/>
          </p:cNvSpPr>
          <p:nvPr/>
        </p:nvSpPr>
        <p:spPr bwMode="auto">
          <a:xfrm flipH="1">
            <a:off x="3871913" y="6281739"/>
            <a:ext cx="19050" cy="185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6" name="Line 230"/>
          <p:cNvSpPr>
            <a:spLocks noChangeShapeType="1"/>
          </p:cNvSpPr>
          <p:nvPr/>
        </p:nvSpPr>
        <p:spPr bwMode="auto">
          <a:xfrm flipH="1">
            <a:off x="3529013" y="6253164"/>
            <a:ext cx="19050" cy="185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7" name="Line 231"/>
          <p:cNvSpPr>
            <a:spLocks noChangeShapeType="1"/>
          </p:cNvSpPr>
          <p:nvPr/>
        </p:nvSpPr>
        <p:spPr bwMode="auto">
          <a:xfrm flipH="1">
            <a:off x="3186114" y="6243639"/>
            <a:ext cx="14287" cy="1666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8" name="Line 232"/>
          <p:cNvSpPr>
            <a:spLocks noChangeShapeType="1"/>
          </p:cNvSpPr>
          <p:nvPr/>
        </p:nvSpPr>
        <p:spPr bwMode="auto">
          <a:xfrm flipH="1">
            <a:off x="5429250" y="6248401"/>
            <a:ext cx="19050" cy="157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49" name="Line 233"/>
          <p:cNvSpPr>
            <a:spLocks noChangeShapeType="1"/>
          </p:cNvSpPr>
          <p:nvPr/>
        </p:nvSpPr>
        <p:spPr bwMode="auto">
          <a:xfrm flipH="1">
            <a:off x="5067300" y="6248400"/>
            <a:ext cx="14288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50" name="Line 234"/>
          <p:cNvSpPr>
            <a:spLocks noChangeShapeType="1"/>
          </p:cNvSpPr>
          <p:nvPr/>
        </p:nvSpPr>
        <p:spPr bwMode="auto">
          <a:xfrm flipH="1">
            <a:off x="4700589" y="6238875"/>
            <a:ext cx="14287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51" name="Line 235"/>
          <p:cNvSpPr>
            <a:spLocks noChangeShapeType="1"/>
          </p:cNvSpPr>
          <p:nvPr/>
        </p:nvSpPr>
        <p:spPr bwMode="auto">
          <a:xfrm flipH="1">
            <a:off x="4333875" y="6229351"/>
            <a:ext cx="14288" cy="104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52" name="Line 236"/>
          <p:cNvSpPr>
            <a:spLocks noChangeShapeType="1"/>
          </p:cNvSpPr>
          <p:nvPr/>
        </p:nvSpPr>
        <p:spPr bwMode="auto">
          <a:xfrm flipH="1">
            <a:off x="4043364" y="6229351"/>
            <a:ext cx="9525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53" name="Line 237"/>
          <p:cNvSpPr>
            <a:spLocks noChangeShapeType="1"/>
          </p:cNvSpPr>
          <p:nvPr/>
        </p:nvSpPr>
        <p:spPr bwMode="auto">
          <a:xfrm flipH="1">
            <a:off x="2833689" y="6262688"/>
            <a:ext cx="14287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54" name="Line 238"/>
          <p:cNvSpPr>
            <a:spLocks noChangeShapeType="1"/>
          </p:cNvSpPr>
          <p:nvPr/>
        </p:nvSpPr>
        <p:spPr bwMode="auto">
          <a:xfrm flipH="1">
            <a:off x="2424114" y="6243638"/>
            <a:ext cx="14287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56" name="Text Box 240"/>
          <p:cNvSpPr txBox="1">
            <a:spLocks noChangeArrowheads="1"/>
          </p:cNvSpPr>
          <p:nvPr/>
        </p:nvSpPr>
        <p:spPr bwMode="auto">
          <a:xfrm>
            <a:off x="7032625" y="1025525"/>
            <a:ext cx="413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(a)</a:t>
            </a:r>
          </a:p>
        </p:txBody>
      </p:sp>
      <p:sp>
        <p:nvSpPr>
          <p:cNvPr id="60657" name="Text Box 241"/>
          <p:cNvSpPr txBox="1">
            <a:spLocks noChangeArrowheads="1"/>
          </p:cNvSpPr>
          <p:nvPr/>
        </p:nvSpPr>
        <p:spPr bwMode="auto">
          <a:xfrm>
            <a:off x="7032625" y="1736725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(b)</a:t>
            </a:r>
          </a:p>
        </p:txBody>
      </p:sp>
      <p:sp>
        <p:nvSpPr>
          <p:cNvPr id="60658" name="Text Box 242"/>
          <p:cNvSpPr txBox="1">
            <a:spLocks noChangeArrowheads="1"/>
          </p:cNvSpPr>
          <p:nvPr/>
        </p:nvSpPr>
        <p:spPr bwMode="auto">
          <a:xfrm>
            <a:off x="6753226" y="2397126"/>
            <a:ext cx="35417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>
                <a:latin typeface="Arial" panose="020B0604020202020204" pitchFamily="34" charset="0"/>
              </a:rPr>
              <a:t>a.  Ideal minimum-phase wavelet</a:t>
            </a:r>
          </a:p>
          <a:p>
            <a:r>
              <a:rPr lang="en-US" altLang="en-US" sz="1600" b="1">
                <a:latin typeface="Arial" panose="020B0604020202020204" pitchFamily="34" charset="0"/>
              </a:rPr>
              <a:t>       generated by Vibroseis source</a:t>
            </a:r>
          </a:p>
        </p:txBody>
      </p:sp>
      <p:sp>
        <p:nvSpPr>
          <p:cNvPr id="60659" name="Rectangle 243"/>
          <p:cNvSpPr>
            <a:spLocks noChangeArrowheads="1"/>
          </p:cNvSpPr>
          <p:nvPr/>
        </p:nvSpPr>
        <p:spPr bwMode="auto">
          <a:xfrm>
            <a:off x="6765926" y="2955925"/>
            <a:ext cx="31509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b.  Fourier transform to zero-phase</a:t>
            </a:r>
          </a:p>
        </p:txBody>
      </p:sp>
      <p:sp>
        <p:nvSpPr>
          <p:cNvPr id="60660" name="Text Box 244"/>
          <p:cNvSpPr txBox="1">
            <a:spLocks noChangeArrowheads="1"/>
          </p:cNvSpPr>
          <p:nvPr/>
        </p:nvSpPr>
        <p:spPr bwMode="auto">
          <a:xfrm>
            <a:off x="7985126" y="6408738"/>
            <a:ext cx="29056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(modified from Sheriff, 1992)</a:t>
            </a:r>
          </a:p>
        </p:txBody>
      </p:sp>
      <p:sp>
        <p:nvSpPr>
          <p:cNvPr id="60661" name="Line 245"/>
          <p:cNvSpPr>
            <a:spLocks noChangeShapeType="1"/>
          </p:cNvSpPr>
          <p:nvPr/>
        </p:nvSpPr>
        <p:spPr bwMode="auto">
          <a:xfrm>
            <a:off x="5219700" y="6057900"/>
            <a:ext cx="55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62" name="Text Box 246"/>
          <p:cNvSpPr txBox="1">
            <a:spLocks noChangeArrowheads="1"/>
          </p:cNvSpPr>
          <p:nvPr/>
        </p:nvSpPr>
        <p:spPr bwMode="auto">
          <a:xfrm>
            <a:off x="5203825" y="5749925"/>
            <a:ext cx="545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5 mi</a:t>
            </a:r>
          </a:p>
        </p:txBody>
      </p:sp>
    </p:spTree>
    <p:extLst>
      <p:ext uri="{BB962C8B-B14F-4D97-AF65-F5344CB8AC3E}">
        <p14:creationId xmlns:p14="http://schemas.microsoft.com/office/powerpoint/2010/main" val="937100112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236CBC1-768B-4864-8EB1-32CC32BA406C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6B8655D2-D592-4658-9E72-6567A611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6346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Neural networks: non-linear algorithms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B39A6E-EA6E-43F4-9ADD-D1CCD23C6C0B}"/>
              </a:ext>
            </a:extLst>
          </p:cNvPr>
          <p:cNvGrpSpPr/>
          <p:nvPr/>
        </p:nvGrpSpPr>
        <p:grpSpPr>
          <a:xfrm>
            <a:off x="677007" y="1035774"/>
            <a:ext cx="7831376" cy="502933"/>
            <a:chOff x="1063869" y="1237997"/>
            <a:chExt cx="7831376" cy="5029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25A85F-F3F6-48DC-9D66-19FBEF0A7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806" b="-5523"/>
            <a:stretch/>
          </p:blipFill>
          <p:spPr>
            <a:xfrm>
              <a:off x="7227276" y="1237997"/>
              <a:ext cx="1667969" cy="5029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11DC97-31E1-4095-A7F1-18A09F1E1778}"/>
                </a:ext>
              </a:extLst>
            </p:cNvPr>
            <p:cNvSpPr txBox="1"/>
            <p:nvPr/>
          </p:nvSpPr>
          <p:spPr>
            <a:xfrm>
              <a:off x="1063869" y="1318846"/>
              <a:ext cx="6255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 neural network consists of a nonlinear system of equations like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FAC34C5-2DE9-42E8-B1E4-48F491EB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31" r="75518"/>
          <a:stretch/>
        </p:blipFill>
        <p:spPr>
          <a:xfrm>
            <a:off x="7512495" y="2002535"/>
            <a:ext cx="2984817" cy="1183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A9C3A0-FEE3-4B2E-9F98-BD924C9A6CE0}"/>
              </a:ext>
            </a:extLst>
          </p:cNvPr>
          <p:cNvSpPr txBox="1"/>
          <p:nvPr/>
        </p:nvSpPr>
        <p:spPr>
          <a:xfrm>
            <a:off x="677007" y="1730180"/>
            <a:ext cx="560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complete neural network consists three or more layers: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5A5FD-2AEC-42C7-B871-C1B751E3383A}"/>
              </a:ext>
            </a:extLst>
          </p:cNvPr>
          <p:cNvSpPr txBox="1"/>
          <p:nvPr/>
        </p:nvSpPr>
        <p:spPr>
          <a:xfrm>
            <a:off x="1237662" y="2099512"/>
            <a:ext cx="2578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Input layer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One or more hidden layers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Output layer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9CFE00-729A-4C40-8A95-F7C8B54F3858}"/>
              </a:ext>
            </a:extLst>
          </p:cNvPr>
          <p:cNvSpPr txBox="1"/>
          <p:nvPr/>
        </p:nvSpPr>
        <p:spPr>
          <a:xfrm>
            <a:off x="7269480" y="1787123"/>
            <a:ext cx="851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72AC3C-49C3-4C60-9743-F81E6E374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" y="3094101"/>
            <a:ext cx="6248400" cy="34861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24848F-154C-4DF7-BDE4-4F80CE08A92A}"/>
              </a:ext>
            </a:extLst>
          </p:cNvPr>
          <p:cNvSpPr/>
          <p:nvPr/>
        </p:nvSpPr>
        <p:spPr>
          <a:xfrm>
            <a:off x="8440272" y="6441751"/>
            <a:ext cx="335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source: https://wiki.seg.org/wiki/Neural_networks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C44130-A4D6-4255-9A13-94CDF2006206}"/>
              </a:ext>
            </a:extLst>
          </p:cNvPr>
          <p:cNvSpPr txBox="1"/>
          <p:nvPr/>
        </p:nvSpPr>
        <p:spPr>
          <a:xfrm>
            <a:off x="7512495" y="4010319"/>
            <a:ext cx="4383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 the data in this nonlinear manner allows the software to “learn-as-it-goes,” accurately modeling real data (e.g., well or core data), thereby more accurately extrapolating between control points</a:t>
            </a:r>
          </a:p>
        </p:txBody>
      </p:sp>
    </p:spTree>
    <p:extLst>
      <p:ext uri="{BB962C8B-B14F-4D97-AF65-F5344CB8AC3E}">
        <p14:creationId xmlns:p14="http://schemas.microsoft.com/office/powerpoint/2010/main" val="4117487480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:\Neural_fig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4" y="131763"/>
            <a:ext cx="3709987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T:\Neural_fig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" y="136526"/>
            <a:ext cx="3489325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T:\Neural_fig7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1588" r="1366" b="16772"/>
          <a:stretch>
            <a:fillRect/>
          </a:stretch>
        </p:blipFill>
        <p:spPr bwMode="auto">
          <a:xfrm>
            <a:off x="1049339" y="4251326"/>
            <a:ext cx="7013575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038226" y="2808287"/>
            <a:ext cx="9044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Oil wells</a:t>
            </a:r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 flipH="1" flipV="1">
            <a:off x="660400" y="2862262"/>
            <a:ext cx="4445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 flipV="1">
            <a:off x="2006600" y="2824162"/>
            <a:ext cx="30480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2489200" y="29686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2536826" y="293687"/>
            <a:ext cx="7104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0.5 mi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828800" y="3265487"/>
            <a:ext cx="22225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/>
              <a:t>Map made</a:t>
            </a:r>
          </a:p>
          <a:p>
            <a:pPr algn="ctr"/>
            <a:r>
              <a:rPr lang="en-US" altLang="en-US" sz="1600" b="1"/>
              <a:t>with standard processing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273800" y="3278187"/>
            <a:ext cx="22225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/>
              <a:t>Map made</a:t>
            </a:r>
          </a:p>
          <a:p>
            <a:pPr algn="ctr"/>
            <a:r>
              <a:rPr lang="en-US" altLang="en-US" sz="1600" b="1"/>
              <a:t>with neural net</a:t>
            </a:r>
          </a:p>
          <a:p>
            <a:pPr algn="ctr"/>
            <a:r>
              <a:rPr lang="en-US" altLang="en-US" sz="1600" b="1"/>
              <a:t>process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124200" y="4408488"/>
            <a:ext cx="119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Standard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6629400" y="4344987"/>
            <a:ext cx="119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Neural</a:t>
            </a:r>
          </a:p>
          <a:p>
            <a:pPr algn="ctr"/>
            <a:r>
              <a:rPr lang="en-US" altLang="en-US" b="1"/>
              <a:t>net</a:t>
            </a:r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V="1">
            <a:off x="1663700" y="1782762"/>
            <a:ext cx="7493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8794086" y="4986337"/>
            <a:ext cx="26810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/>
              <a:t>(from  Trappe and </a:t>
            </a:r>
            <a:r>
              <a:rPr lang="en-US" altLang="en-US" sz="1400" dirty="0" err="1"/>
              <a:t>Hellmich</a:t>
            </a:r>
            <a:r>
              <a:rPr lang="en-US" altLang="en-US" sz="1400" dirty="0"/>
              <a:t>, 2000, Using neural networks to predict porosity thickness from 3D seismic data; First Break, v.18. p.377-384)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DCBC2-3973-4C50-9D8A-3759F4C8333B}"/>
              </a:ext>
            </a:extLst>
          </p:cNvPr>
          <p:cNvSpPr txBox="1"/>
          <p:nvPr/>
        </p:nvSpPr>
        <p:spPr>
          <a:xfrm>
            <a:off x="8616462" y="370631"/>
            <a:ext cx="3089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Comparative results</a:t>
            </a:r>
          </a:p>
        </p:txBody>
      </p:sp>
    </p:spTree>
    <p:extLst>
      <p:ext uri="{BB962C8B-B14F-4D97-AF65-F5344CB8AC3E}">
        <p14:creationId xmlns:p14="http://schemas.microsoft.com/office/powerpoint/2010/main" val="217542462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1B8661EE-58AC-430E-90FA-F70FA5367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371" y="1020520"/>
            <a:ext cx="1527854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en-US" sz="2000"/>
              <a:t>Physicists</a:t>
            </a:r>
          </a:p>
          <a:p>
            <a:pPr algn="r">
              <a:lnSpc>
                <a:spcPct val="80000"/>
              </a:lnSpc>
            </a:pPr>
            <a:r>
              <a:rPr lang="en-US" altLang="en-US" sz="2000"/>
              <a:t>Astronomers</a:t>
            </a:r>
          </a:p>
        </p:txBody>
      </p:sp>
      <p:sp>
        <p:nvSpPr>
          <p:cNvPr id="5123" name="AutoShape 3">
            <a:extLst>
              <a:ext uri="{FF2B5EF4-FFF2-40B4-BE49-F238E27FC236}">
                <a16:creationId xmlns:a16="http://schemas.microsoft.com/office/drawing/2014/main" id="{62FFADF5-19AB-4E97-90F3-3F2C87130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875" y="1236420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C62E9A22-D80C-493F-AA42-0E8CB94B6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400" y="984006"/>
            <a:ext cx="24200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Quantum Mechanics;</a:t>
            </a:r>
          </a:p>
          <a:p>
            <a:r>
              <a:rPr lang="en-US" altLang="en-US" sz="2000"/>
              <a:t>3-body problem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99101E6F-26D9-407C-A3FD-5624BEA2A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517" y="2238131"/>
            <a:ext cx="1559658" cy="83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en-US" sz="2000"/>
              <a:t>Biologists</a:t>
            </a:r>
          </a:p>
          <a:p>
            <a:pPr algn="r">
              <a:lnSpc>
                <a:spcPct val="80000"/>
              </a:lnSpc>
            </a:pPr>
            <a:r>
              <a:rPr lang="en-US" altLang="en-US" sz="2000"/>
              <a:t>Physicians</a:t>
            </a:r>
          </a:p>
          <a:p>
            <a:pPr algn="r">
              <a:lnSpc>
                <a:spcPct val="80000"/>
              </a:lnSpc>
            </a:pPr>
            <a:r>
              <a:rPr lang="en-US" altLang="en-US" sz="2000"/>
              <a:t>Psychologists</a:t>
            </a:r>
          </a:p>
        </p:txBody>
      </p:sp>
      <p:sp>
        <p:nvSpPr>
          <p:cNvPr id="5126" name="AutoShape 6">
            <a:extLst>
              <a:ext uri="{FF2B5EF4-FFF2-40B4-BE49-F238E27FC236}">
                <a16:creationId xmlns:a16="http://schemas.microsoft.com/office/drawing/2014/main" id="{4317890E-CAE1-4D9D-953B-919067D98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00" y="2496895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31097545-4F52-4B87-9757-EC553913E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700" y="2392119"/>
            <a:ext cx="3755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Organisms; Mind &amp; Consciousness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48150131-15C4-4E5B-91FB-81CA67C24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51" y="1706319"/>
            <a:ext cx="12068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Ecologists</a:t>
            </a: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7988EC6E-D9F3-413C-AA21-F6A87E38B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38" y="1803157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5DE4152A-BBF8-4897-BA48-9912A2F12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00" y="1711081"/>
            <a:ext cx="29952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Animal &amp; plant ecosystems</a:t>
            </a:r>
          </a:p>
        </p:txBody>
      </p:sp>
      <p:sp>
        <p:nvSpPr>
          <p:cNvPr id="5132" name="Text Box 12">
            <a:extLst>
              <a:ext uri="{FF2B5EF4-FFF2-40B4-BE49-F238E27FC236}">
                <a16:creationId xmlns:a16="http://schemas.microsoft.com/office/drawing/2014/main" id="{C58304BB-850D-4BC0-A7C7-AF1CE6704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75" y="4771783"/>
            <a:ext cx="13668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Economists</a:t>
            </a:r>
          </a:p>
        </p:txBody>
      </p:sp>
      <p:sp>
        <p:nvSpPr>
          <p:cNvPr id="5133" name="AutoShape 13">
            <a:extLst>
              <a:ext uri="{FF2B5EF4-FFF2-40B4-BE49-F238E27FC236}">
                <a16:creationId xmlns:a16="http://schemas.microsoft.com/office/drawing/2014/main" id="{BC6B1FF7-F656-44BD-83D5-A01A3D93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8350" y="4855920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id="{1FF36089-D5FD-402F-AC70-08F525F76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00" y="4624145"/>
            <a:ext cx="21431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Economic systems;</a:t>
            </a:r>
          </a:p>
          <a:p>
            <a:r>
              <a:rPr lang="en-US" altLang="en-US" sz="2000"/>
              <a:t>business networks</a:t>
            </a: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E51A91E9-FD2F-45B1-8837-1DB6D6C69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50" y="5433770"/>
            <a:ext cx="1585913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en-US" sz="2000"/>
              <a:t>Archeologists</a:t>
            </a:r>
          </a:p>
          <a:p>
            <a:pPr algn="r">
              <a:lnSpc>
                <a:spcPct val="80000"/>
              </a:lnSpc>
            </a:pPr>
            <a:r>
              <a:rPr lang="en-US" altLang="en-US" sz="2000"/>
              <a:t>Historians</a:t>
            </a:r>
          </a:p>
        </p:txBody>
      </p:sp>
      <p:sp>
        <p:nvSpPr>
          <p:cNvPr id="5136" name="AutoShape 16">
            <a:extLst>
              <a:ext uri="{FF2B5EF4-FFF2-40B4-BE49-F238E27FC236}">
                <a16:creationId xmlns:a16="http://schemas.microsoft.com/office/drawing/2014/main" id="{E0FA131E-DE67-4B88-8C9E-54FB1BDDA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875" y="5559183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C58F5090-C7F2-4EE5-B72D-49A27685D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00" y="5494095"/>
            <a:ext cx="30051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Civilizations; social systems</a:t>
            </a: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24D01D0E-AA6A-473E-9983-1756F435F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48" y="3273182"/>
            <a:ext cx="1878591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en-US" sz="2000"/>
              <a:t>Mathematicians</a:t>
            </a:r>
          </a:p>
          <a:p>
            <a:pPr algn="r">
              <a:lnSpc>
                <a:spcPct val="80000"/>
              </a:lnSpc>
            </a:pPr>
            <a:r>
              <a:rPr lang="en-US" altLang="en-US" sz="2000"/>
              <a:t>Comp. scientists</a:t>
            </a:r>
          </a:p>
        </p:txBody>
      </p:sp>
      <p:sp>
        <p:nvSpPr>
          <p:cNvPr id="5139" name="AutoShape 19">
            <a:extLst>
              <a:ext uri="{FF2B5EF4-FFF2-40B4-BE49-F238E27FC236}">
                <a16:creationId xmlns:a16="http://schemas.microsoft.com/office/drawing/2014/main" id="{C143449B-0E40-4D6F-AA72-F15B4D96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00" y="3468445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F2829814-4CA8-4B3A-AE74-4852FDAF0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00" y="3363669"/>
            <a:ext cx="3609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Computer networks; artificial life</a:t>
            </a:r>
          </a:p>
        </p:txBody>
      </p:sp>
      <p:sp>
        <p:nvSpPr>
          <p:cNvPr id="5141" name="Text Box 21">
            <a:extLst>
              <a:ext uri="{FF2B5EF4-FFF2-40B4-BE49-F238E27FC236}">
                <a16:creationId xmlns:a16="http://schemas.microsoft.com/office/drawing/2014/main" id="{A9B1BB22-CA42-4F01-BE78-B0A2C46C9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01" y="6130681"/>
            <a:ext cx="17870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</a:rPr>
              <a:t>Earth scientists</a:t>
            </a:r>
          </a:p>
        </p:txBody>
      </p:sp>
      <p:sp>
        <p:nvSpPr>
          <p:cNvPr id="5142" name="AutoShape 22">
            <a:extLst>
              <a:ext uri="{FF2B5EF4-FFF2-40B4-BE49-F238E27FC236}">
                <a16:creationId xmlns:a16="http://schemas.microsoft.com/office/drawing/2014/main" id="{40DE0364-65FA-4446-9B8F-EF44B8145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4700" y="6242070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19333546-E632-4BF0-98C4-1FA92D0A8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01" y="6126644"/>
            <a:ext cx="20101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</a:rPr>
              <a:t>Geologic systems</a:t>
            </a:r>
          </a:p>
        </p:txBody>
      </p:sp>
      <p:sp>
        <p:nvSpPr>
          <p:cNvPr id="5145" name="Text Box 25">
            <a:extLst>
              <a:ext uri="{FF2B5EF4-FFF2-40B4-BE49-F238E27FC236}">
                <a16:creationId xmlns:a16="http://schemas.microsoft.com/office/drawing/2014/main" id="{908EE6A0-3BE4-44DF-AF30-E153707C6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51" y="4149482"/>
            <a:ext cx="17573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Meteorologists</a:t>
            </a:r>
          </a:p>
        </p:txBody>
      </p:sp>
      <p:sp>
        <p:nvSpPr>
          <p:cNvPr id="5146" name="AutoShape 26">
            <a:extLst>
              <a:ext uri="{FF2B5EF4-FFF2-40B4-BE49-F238E27FC236}">
                <a16:creationId xmlns:a16="http://schemas.microsoft.com/office/drawing/2014/main" id="{6AB9E99B-3585-4DD4-A910-CE26E3379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01" y="4220920"/>
            <a:ext cx="1066800" cy="200025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Text Box 27">
            <a:extLst>
              <a:ext uri="{FF2B5EF4-FFF2-40B4-BE49-F238E27FC236}">
                <a16:creationId xmlns:a16="http://schemas.microsoft.com/office/drawing/2014/main" id="{81D4B2A2-1BCD-477B-B669-068DBABB8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01" y="4089157"/>
            <a:ext cx="19843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Weather; climate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81C704-B297-4B1D-A178-9F7FFDB9B5B8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50">
            <a:extLst>
              <a:ext uri="{FF2B5EF4-FFF2-40B4-BE49-F238E27FC236}">
                <a16:creationId xmlns:a16="http://schemas.microsoft.com/office/drawing/2014/main" id="{2D451B06-6B4F-490B-BAA1-958AF14BA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101633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The non-linear realm of the natural study of </a:t>
            </a:r>
            <a:r>
              <a:rPr lang="en-US" altLang="en-US" sz="2800" b="1" kern="0" dirty="0"/>
              <a:t>complex systems</a:t>
            </a:r>
            <a:endParaRPr kumimoji="0" lang="en-US" altLang="en-US" sz="2800" b="1" i="0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34317D6A-6EF9-460C-9F6C-D13C4165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27335" b="13333"/>
          <a:stretch>
            <a:fillRect/>
          </a:stretch>
        </p:blipFill>
        <p:spPr bwMode="auto">
          <a:xfrm>
            <a:off x="8043495" y="2393707"/>
            <a:ext cx="39243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53">
            <a:extLst>
              <a:ext uri="{FF2B5EF4-FFF2-40B4-BE49-F238E27FC236}">
                <a16:creationId xmlns:a16="http://schemas.microsoft.com/office/drawing/2014/main" id="{A1917231-DC82-4273-AF7E-7ADA719A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527" y="5479257"/>
            <a:ext cx="1252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</a:rPr>
              <a:t>(photo from 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6DA044-64A4-47CB-8FB2-BDF99DDD2664}"/>
              </a:ext>
            </a:extLst>
          </p:cNvPr>
          <p:cNvSpPr txBox="1"/>
          <p:nvPr/>
        </p:nvSpPr>
        <p:spPr>
          <a:xfrm>
            <a:off x="8103935" y="2407508"/>
            <a:ext cx="379745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Carbonate platforms, Florida-Bahamas</a:t>
            </a:r>
          </a:p>
        </p:txBody>
      </p:sp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4295E9-8610-4810-A312-D35FD989D32E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6BFAD1F9-A378-4410-AD13-7976122E6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8696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Introduction to Complex Dynamic Systems: Summary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FBD57-A583-467D-97C8-4DB07B7958B6}"/>
              </a:ext>
            </a:extLst>
          </p:cNvPr>
          <p:cNvSpPr txBox="1"/>
          <p:nvPr/>
        </p:nvSpPr>
        <p:spPr>
          <a:xfrm>
            <a:off x="435039" y="1063841"/>
            <a:ext cx="658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Natural entities such as Planet Earth are complex dynamic systems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CB837-006E-4949-AD69-E52B4405154C}"/>
              </a:ext>
            </a:extLst>
          </p:cNvPr>
          <p:cNvGrpSpPr/>
          <p:nvPr/>
        </p:nvGrpSpPr>
        <p:grpSpPr>
          <a:xfrm>
            <a:off x="435039" y="1684058"/>
            <a:ext cx="10119946" cy="1144064"/>
            <a:chOff x="435039" y="1684058"/>
            <a:chExt cx="10119946" cy="11440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DFBDA2-D5C1-4B97-A596-BC26B7ADDC29}"/>
                </a:ext>
              </a:extLst>
            </p:cNvPr>
            <p:cNvSpPr txBox="1"/>
            <p:nvPr/>
          </p:nvSpPr>
          <p:spPr>
            <a:xfrm>
              <a:off x="1148271" y="2071908"/>
              <a:ext cx="4947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sz="1600" dirty="0"/>
                <a:t>Non-linear relationships between variables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C51562-8C9A-40C9-9975-69D59CBDA4CE}"/>
                </a:ext>
              </a:extLst>
            </p:cNvPr>
            <p:cNvSpPr txBox="1"/>
            <p:nvPr/>
          </p:nvSpPr>
          <p:spPr>
            <a:xfrm>
              <a:off x="435039" y="1684058"/>
              <a:ext cx="10119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dirty="0"/>
                <a:t>Key characteristics of complex dynamic systems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FA1DC7-361A-4B6C-8A10-CDF940789249}"/>
                </a:ext>
              </a:extLst>
            </p:cNvPr>
            <p:cNvSpPr txBox="1"/>
            <p:nvPr/>
          </p:nvSpPr>
          <p:spPr>
            <a:xfrm>
              <a:off x="1148271" y="2489568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Fractal (non-Euclidean) geometry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D20160-A5D7-4787-B528-ECA3AC0D6E9B}"/>
              </a:ext>
            </a:extLst>
          </p:cNvPr>
          <p:cNvGrpSpPr/>
          <p:nvPr/>
        </p:nvGrpSpPr>
        <p:grpSpPr>
          <a:xfrm>
            <a:off x="1148271" y="2918255"/>
            <a:ext cx="8910129" cy="758472"/>
            <a:chOff x="1148271" y="2918255"/>
            <a:chExt cx="8910129" cy="7584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36DEE5-5CB4-4BDC-847B-D5B773904605}"/>
                </a:ext>
              </a:extLst>
            </p:cNvPr>
            <p:cNvSpPr txBox="1"/>
            <p:nvPr/>
          </p:nvSpPr>
          <p:spPr>
            <a:xfrm>
              <a:off x="1148271" y="2918255"/>
              <a:ext cx="8910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sz="1600" dirty="0"/>
                <a:t>Sensitivity to initial conditions (small changes in variables often result in significant changes to system)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06A29E-3881-430E-AF02-94A6716A5FC1}"/>
                </a:ext>
              </a:extLst>
            </p:cNvPr>
            <p:cNvSpPr txBox="1"/>
            <p:nvPr/>
          </p:nvSpPr>
          <p:spPr>
            <a:xfrm>
              <a:off x="1148271" y="3338173"/>
              <a:ext cx="8910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sz="1600" dirty="0"/>
                <a:t>Chaos dynamics (non-periodic “attractor” states; inherent </a:t>
              </a:r>
              <a:r>
                <a:rPr lang="en-US" sz="1600" dirty="0" err="1"/>
                <a:t>unpredictablity</a:t>
              </a:r>
              <a:r>
                <a:rPr lang="en-US" sz="1600" dirty="0"/>
                <a:t> within certain limits)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18CBBC-E112-4283-86D5-99B0A571728B}"/>
              </a:ext>
            </a:extLst>
          </p:cNvPr>
          <p:cNvSpPr txBox="1"/>
          <p:nvPr/>
        </p:nvSpPr>
        <p:spPr>
          <a:xfrm>
            <a:off x="1148271" y="3794667"/>
            <a:ext cx="891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Feedback / adaptiveness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878DAE-2CC5-44D1-9855-7912F2226E23}"/>
              </a:ext>
            </a:extLst>
          </p:cNvPr>
          <p:cNvSpPr txBox="1"/>
          <p:nvPr/>
        </p:nvSpPr>
        <p:spPr>
          <a:xfrm>
            <a:off x="1148271" y="4237799"/>
            <a:ext cx="891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Scale-free distribution (80 – 20 rule)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16F01B-6C3B-4C9C-A829-6345DA0707AA}"/>
              </a:ext>
            </a:extLst>
          </p:cNvPr>
          <p:cNvSpPr txBox="1"/>
          <p:nvPr/>
        </p:nvSpPr>
        <p:spPr>
          <a:xfrm>
            <a:off x="1148271" y="4656547"/>
            <a:ext cx="891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Networks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B5512B-BE53-42A3-AE16-F880CBA3E0BC}"/>
              </a:ext>
            </a:extLst>
          </p:cNvPr>
          <p:cNvSpPr txBox="1"/>
          <p:nvPr/>
        </p:nvSpPr>
        <p:spPr>
          <a:xfrm>
            <a:off x="443601" y="5693051"/>
            <a:ext cx="1117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Although not yet a defined by a rigorously-defined mathematical framework, the study of complex dynamic systems appears to have relevance to a wide-range of scientific and social studies, including geoscience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D2E40-629B-498B-9F56-729ABE6BFBE3}"/>
              </a:ext>
            </a:extLst>
          </p:cNvPr>
          <p:cNvSpPr txBox="1"/>
          <p:nvPr/>
        </p:nvSpPr>
        <p:spPr>
          <a:xfrm>
            <a:off x="1148271" y="5064456"/>
            <a:ext cx="891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Emergence and self-organized criticality</a:t>
            </a:r>
          </a:p>
        </p:txBody>
      </p:sp>
    </p:spTree>
    <p:extLst>
      <p:ext uri="{BB962C8B-B14F-4D97-AF65-F5344CB8AC3E}">
        <p14:creationId xmlns:p14="http://schemas.microsoft.com/office/powerpoint/2010/main" val="12298416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64866-6ABB-4B06-AED7-E927969B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" y="4338918"/>
            <a:ext cx="5864352" cy="2181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C2110-4081-44A3-96A9-23CDDFA1E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892" y="4273806"/>
            <a:ext cx="5792460" cy="2311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7006BA-1F29-4F2C-84BC-B66A2E129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2" y="767489"/>
            <a:ext cx="1934951" cy="296178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DDAB08-33DA-4E98-9170-2B21DC2C0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16" y="767489"/>
            <a:ext cx="2028583" cy="302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5EEEB-6D3F-4B10-A089-1AEACC137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70" y="767489"/>
            <a:ext cx="2275003" cy="3027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7DF7B-D03A-40F5-97F2-545CBEB89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42" y="767490"/>
            <a:ext cx="2020203" cy="3027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C98EB-7E93-42CD-96EA-A7784C446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51" y="747086"/>
            <a:ext cx="2339256" cy="3027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51BAC-17C1-4EAC-960A-1169E7E5FE27}"/>
              </a:ext>
            </a:extLst>
          </p:cNvPr>
          <p:cNvSpPr txBox="1"/>
          <p:nvPr/>
        </p:nvSpPr>
        <p:spPr>
          <a:xfrm>
            <a:off x="438911" y="157842"/>
            <a:ext cx="873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Recommended books and references if you are interested in further investigation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2C5344-2221-4EA6-A7E7-5424F71EDA4C}"/>
              </a:ext>
            </a:extLst>
          </p:cNvPr>
          <p:cNvCxnSpPr/>
          <p:nvPr/>
        </p:nvCxnSpPr>
        <p:spPr>
          <a:xfrm>
            <a:off x="231648" y="4059936"/>
            <a:ext cx="11728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883680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FEB680-8D0A-4D6E-8688-009F5306A319}"/>
              </a:ext>
            </a:extLst>
          </p:cNvPr>
          <p:cNvCxnSpPr/>
          <p:nvPr/>
        </p:nvCxnSpPr>
        <p:spPr>
          <a:xfrm>
            <a:off x="492369" y="712967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23EEEF30-EEBC-4B9C-8315-8459E3A30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231311"/>
            <a:ext cx="6431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Schedule: Paleo Earth Systems / Spring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639B2-4690-4039-9982-27E4C7710110}"/>
              </a:ext>
            </a:extLst>
          </p:cNvPr>
          <p:cNvSpPr txBox="1"/>
          <p:nvPr/>
        </p:nvSpPr>
        <p:spPr>
          <a:xfrm>
            <a:off x="1079557" y="941034"/>
            <a:ext cx="3178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19:	Intro / Syllabus / Grading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63DBF-DA30-40A7-AF07-FC9D65C30E5E}"/>
              </a:ext>
            </a:extLst>
          </p:cNvPr>
          <p:cNvSpPr txBox="1"/>
          <p:nvPr/>
        </p:nvSpPr>
        <p:spPr>
          <a:xfrm>
            <a:off x="1079557" y="1310366"/>
            <a:ext cx="3409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26:	Complex dynamic systems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BCC56-DD95-4F5B-ADE0-F17729218299}"/>
              </a:ext>
            </a:extLst>
          </p:cNvPr>
          <p:cNvSpPr txBox="1"/>
          <p:nvPr/>
        </p:nvSpPr>
        <p:spPr>
          <a:xfrm>
            <a:off x="1079557" y="1679698"/>
            <a:ext cx="4705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Feb 2:	Geologic time scale / Stratigraphic record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8318C-0AA4-4808-AF23-A3931ABD319C}"/>
              </a:ext>
            </a:extLst>
          </p:cNvPr>
          <p:cNvSpPr txBox="1"/>
          <p:nvPr/>
        </p:nvSpPr>
        <p:spPr>
          <a:xfrm>
            <a:off x="1079557" y="2049030"/>
            <a:ext cx="6026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Feb  9:	Global tectonic and magmatic cycles / Global climate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ABF99-4260-4233-A4ED-642E682CC32A}"/>
              </a:ext>
            </a:extLst>
          </p:cNvPr>
          <p:cNvSpPr txBox="1"/>
          <p:nvPr/>
        </p:nvSpPr>
        <p:spPr>
          <a:xfrm>
            <a:off x="1079557" y="2418362"/>
            <a:ext cx="5137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16:	Biologic evolution / Ocean Anoxic Events (OAEs)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48A72-1F01-4C6A-A9D7-78FE0D492084}"/>
              </a:ext>
            </a:extLst>
          </p:cNvPr>
          <p:cNvSpPr txBox="1"/>
          <p:nvPr/>
        </p:nvSpPr>
        <p:spPr>
          <a:xfrm>
            <a:off x="1079557" y="2787694"/>
            <a:ext cx="8917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23: 	 Sea-level analysis /Global Themes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#1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(take-home;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due by Start of class Mar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28656D-7F00-487D-B56C-7BC3E301DD89}"/>
              </a:ext>
            </a:extLst>
          </p:cNvPr>
          <p:cNvGrpSpPr/>
          <p:nvPr/>
        </p:nvGrpSpPr>
        <p:grpSpPr>
          <a:xfrm>
            <a:off x="1048299" y="3469844"/>
            <a:ext cx="10830877" cy="2164394"/>
            <a:chOff x="1048299" y="3469844"/>
            <a:chExt cx="10830877" cy="21643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19574-82F6-4439-BF6C-CFDAB222ED39}"/>
                </a:ext>
              </a:extLst>
            </p:cNvPr>
            <p:cNvSpPr txBox="1"/>
            <p:nvPr/>
          </p:nvSpPr>
          <p:spPr>
            <a:xfrm>
              <a:off x="1079557" y="3469844"/>
              <a:ext cx="5265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Mar 2:	 Megacycle 1: Late Precambrian – Early Ord (Sauk)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136DC9-36B1-4076-AE47-BE64882DA0A8}"/>
                </a:ext>
              </a:extLst>
            </p:cNvPr>
            <p:cNvSpPr txBox="1"/>
            <p:nvPr/>
          </p:nvSpPr>
          <p:spPr>
            <a:xfrm>
              <a:off x="1079557" y="3803080"/>
              <a:ext cx="5547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 9:	 Megacycle 2: Mid Ord – Early Devonian (Tippecanoe)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2554D-051E-402F-BA50-5AB41C730888}"/>
                </a:ext>
              </a:extLst>
            </p:cNvPr>
            <p:cNvSpPr txBox="1"/>
            <p:nvPr/>
          </p:nvSpPr>
          <p:spPr>
            <a:xfrm>
              <a:off x="1048299" y="4565943"/>
              <a:ext cx="5362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23:	 Megacycle 3: Early Dev – Mississippian (Kaskaskia 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2FA028-AA2B-41F0-BFC8-1339BF4F5A26}"/>
                </a:ext>
              </a:extLst>
            </p:cNvPr>
            <p:cNvSpPr txBox="1"/>
            <p:nvPr/>
          </p:nvSpPr>
          <p:spPr>
            <a:xfrm>
              <a:off x="1048299" y="4178995"/>
              <a:ext cx="3051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16:	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class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(Spring Break)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E7BC3B-51F4-4A3D-9848-3528783DF947}"/>
                </a:ext>
              </a:extLst>
            </p:cNvPr>
            <p:cNvSpPr txBox="1"/>
            <p:nvPr/>
          </p:nvSpPr>
          <p:spPr>
            <a:xfrm>
              <a:off x="1079557" y="4915456"/>
              <a:ext cx="4958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 30:	 Megacycle 4: Penn – Permian (Low. Absaroka)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A151-3585-47E2-B8D9-6E8665EED6E9}"/>
                </a:ext>
              </a:extLst>
            </p:cNvPr>
            <p:cNvSpPr txBox="1"/>
            <p:nvPr/>
          </p:nvSpPr>
          <p:spPr>
            <a:xfrm>
              <a:off x="1079557" y="5295684"/>
              <a:ext cx="5724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Apr 6:      Megacycle 5: Triassic – Early Jurassic (Up. Absaroka)     	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E6F0B7-1C3A-4778-B594-D4A6BBE23C6A}"/>
                </a:ext>
              </a:extLst>
            </p:cNvPr>
            <p:cNvSpPr txBox="1"/>
            <p:nvPr/>
          </p:nvSpPr>
          <p:spPr>
            <a:xfrm>
              <a:off x="7068504" y="4174756"/>
              <a:ext cx="4810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13:   Megacycle 6: Mid Jur. – Low. Paleocene (Zuni)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24755B-20C0-4460-933D-3577D7B7C1E0}"/>
                </a:ext>
              </a:extLst>
            </p:cNvPr>
            <p:cNvSpPr txBox="1"/>
            <p:nvPr/>
          </p:nvSpPr>
          <p:spPr>
            <a:xfrm>
              <a:off x="7068504" y="4544088"/>
              <a:ext cx="4656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20:   Megacycle 7: Up. Paleocene – Recent (Tejas)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48B1E9-3F43-49A9-8DD7-7C954D411B91}"/>
                </a:ext>
              </a:extLst>
            </p:cNvPr>
            <p:cNvSpPr txBox="1"/>
            <p:nvPr/>
          </p:nvSpPr>
          <p:spPr>
            <a:xfrm>
              <a:off x="7068504" y="4915061"/>
              <a:ext cx="4677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27:   Course wrap-up /Summary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#2 handout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4615BD-5144-4625-AC13-9212D120EBB8}"/>
                </a:ext>
              </a:extLst>
            </p:cNvPr>
            <p:cNvSpPr txBox="1"/>
            <p:nvPr/>
          </p:nvSpPr>
          <p:spPr>
            <a:xfrm>
              <a:off x="7068504" y="5284393"/>
              <a:ext cx="3535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May 4: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class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#2 due by 5pm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C7875A-F615-43E3-944C-305044890F8F}"/>
              </a:ext>
            </a:extLst>
          </p:cNvPr>
          <p:cNvCxnSpPr/>
          <p:nvPr/>
        </p:nvCxnSpPr>
        <p:spPr>
          <a:xfrm>
            <a:off x="573232" y="3279174"/>
            <a:ext cx="11045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97A14EF-5DD2-4222-A09D-6EFB4A470DD9}"/>
              </a:ext>
            </a:extLst>
          </p:cNvPr>
          <p:cNvSpPr/>
          <p:nvPr/>
        </p:nvSpPr>
        <p:spPr>
          <a:xfrm>
            <a:off x="1126721" y="1648141"/>
            <a:ext cx="4705006" cy="40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D262C2-78FA-4EFF-9F3C-462B2F19AAEC}"/>
              </a:ext>
            </a:extLst>
          </p:cNvPr>
          <p:cNvSpPr txBox="1"/>
          <p:nvPr/>
        </p:nvSpPr>
        <p:spPr>
          <a:xfrm>
            <a:off x="6010874" y="1652210"/>
            <a:ext cx="15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NEXT LECTURE</a:t>
            </a:r>
          </a:p>
        </p:txBody>
      </p:sp>
    </p:spTree>
    <p:extLst>
      <p:ext uri="{BB962C8B-B14F-4D97-AF65-F5344CB8AC3E}">
        <p14:creationId xmlns:p14="http://schemas.microsoft.com/office/powerpoint/2010/main" val="296273250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Line 9">
            <a:extLst>
              <a:ext uri="{FF2B5EF4-FFF2-40B4-BE49-F238E27FC236}">
                <a16:creationId xmlns:a16="http://schemas.microsoft.com/office/drawing/2014/main" id="{33EB7505-1742-42DE-8EEF-3B87290E6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5429" y="393700"/>
            <a:ext cx="0" cy="553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A593F91C-8343-4D0A-AA1B-2D5E42FF1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5429" y="5913438"/>
            <a:ext cx="7176356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81" name="Rectangle 13">
            <a:extLst>
              <a:ext uri="{FF2B5EF4-FFF2-40B4-BE49-F238E27FC236}">
                <a16:creationId xmlns:a16="http://schemas.microsoft.com/office/drawing/2014/main" id="{7C31FCE4-9604-43D8-A069-B8741B98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272" y="712788"/>
            <a:ext cx="1411288" cy="11874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2D273A55-E0B5-4F99-B4DB-C54B5E964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573" y="685800"/>
            <a:ext cx="11795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3333CC"/>
                </a:solidFill>
                <a:latin typeface="Times New Roman" panose="02020603050405020304" pitchFamily="18" charset="0"/>
              </a:rPr>
              <a:t>Traditional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3333CC"/>
                </a:solidFill>
                <a:latin typeface="Times New Roman" panose="02020603050405020304" pitchFamily="18" charset="0"/>
              </a:rPr>
              <a:t>Physical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3333CC"/>
                </a:solidFill>
                <a:latin typeface="Times New Roman" panose="02020603050405020304" pitchFamily="18" charset="0"/>
              </a:rPr>
              <a:t>Sciences</a:t>
            </a:r>
            <a:endParaRPr lang="en-US" altLang="en-US" sz="1600" b="1" u="sng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6" name="Text Box 28">
            <a:extLst>
              <a:ext uri="{FF2B5EF4-FFF2-40B4-BE49-F238E27FC236}">
                <a16:creationId xmlns:a16="http://schemas.microsoft.com/office/drawing/2014/main" id="{48D994AC-030C-4880-B779-DFBABBAE9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086" y="144303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and Chemistry</a:t>
            </a:r>
          </a:p>
        </p:txBody>
      </p:sp>
      <p:sp>
        <p:nvSpPr>
          <p:cNvPr id="7197" name="Text Box 29">
            <a:extLst>
              <a:ext uri="{FF2B5EF4-FFF2-40B4-BE49-F238E27FC236}">
                <a16:creationId xmlns:a16="http://schemas.microsoft.com/office/drawing/2014/main" id="{899F9875-9A3A-4031-8298-E8D1077F3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847" y="6170613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</a:rPr>
              <a:t>Linearity</a:t>
            </a:r>
          </a:p>
        </p:txBody>
      </p:sp>
      <p:sp>
        <p:nvSpPr>
          <p:cNvPr id="7198" name="Line 30">
            <a:extLst>
              <a:ext uri="{FF2B5EF4-FFF2-40B4-BE49-F238E27FC236}">
                <a16:creationId xmlns:a16="http://schemas.microsoft.com/office/drawing/2014/main" id="{B94FAF42-24A2-4D7F-A6FA-B54E84B2D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322" y="6362700"/>
            <a:ext cx="596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99" name="Line 31">
            <a:extLst>
              <a:ext uri="{FF2B5EF4-FFF2-40B4-BE49-F238E27FC236}">
                <a16:creationId xmlns:a16="http://schemas.microsoft.com/office/drawing/2014/main" id="{87D168D4-3C4A-42CF-AB34-F338DC4319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4822" y="6362700"/>
            <a:ext cx="596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00" name="Text Box 32">
            <a:extLst>
              <a:ext uri="{FF2B5EF4-FFF2-40B4-BE49-F238E27FC236}">
                <a16:creationId xmlns:a16="http://schemas.microsoft.com/office/drawing/2014/main" id="{036EE72F-D59A-4F39-ACA9-F4E915102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747" y="6183313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</a:rPr>
              <a:t>Nonlinearity</a:t>
            </a:r>
          </a:p>
        </p:txBody>
      </p:sp>
      <p:sp>
        <p:nvSpPr>
          <p:cNvPr id="7201" name="Text Box 33">
            <a:extLst>
              <a:ext uri="{FF2B5EF4-FFF2-40B4-BE49-F238E27FC236}">
                <a16:creationId xmlns:a16="http://schemas.microsoft.com/office/drawing/2014/main" id="{B14F625F-8614-46B0-93DE-8E42D2886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254" y="14208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</a:rPr>
              <a:t>Order</a:t>
            </a:r>
          </a:p>
        </p:txBody>
      </p:sp>
      <p:sp>
        <p:nvSpPr>
          <p:cNvPr id="7202" name="Text Box 34">
            <a:extLst>
              <a:ext uri="{FF2B5EF4-FFF2-40B4-BE49-F238E27FC236}">
                <a16:creationId xmlns:a16="http://schemas.microsoft.com/office/drawing/2014/main" id="{93935045-5B14-4403-AD6A-DA5A54C6A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54" y="4367213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</a:rPr>
              <a:t>Disorder</a:t>
            </a:r>
          </a:p>
        </p:txBody>
      </p:sp>
      <p:sp>
        <p:nvSpPr>
          <p:cNvPr id="7203" name="Line 35">
            <a:extLst>
              <a:ext uri="{FF2B5EF4-FFF2-40B4-BE49-F238E27FC236}">
                <a16:creationId xmlns:a16="http://schemas.microsoft.com/office/drawing/2014/main" id="{016B503A-1800-4B22-97F6-FC4587DB9071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917836" y="5106195"/>
            <a:ext cx="596900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04" name="Line 36">
            <a:extLst>
              <a:ext uri="{FF2B5EF4-FFF2-40B4-BE49-F238E27FC236}">
                <a16:creationId xmlns:a16="http://schemas.microsoft.com/office/drawing/2014/main" id="{9F70A12D-90D8-4EC1-9227-AC9570AD68F4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917836" y="1067595"/>
            <a:ext cx="596900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05" name="Text Box 37">
            <a:extLst>
              <a:ext uri="{FF2B5EF4-FFF2-40B4-BE49-F238E27FC236}">
                <a16:creationId xmlns:a16="http://schemas.microsoft.com/office/drawing/2014/main" id="{49D748E9-10E5-46AF-91D8-8D4334166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347" y="252413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</a:rPr>
              <a:t>Non-adaptive</a:t>
            </a:r>
          </a:p>
        </p:txBody>
      </p:sp>
      <p:sp>
        <p:nvSpPr>
          <p:cNvPr id="7206" name="Line 38">
            <a:extLst>
              <a:ext uri="{FF2B5EF4-FFF2-40B4-BE49-F238E27FC236}">
                <a16:creationId xmlns:a16="http://schemas.microsoft.com/office/drawing/2014/main" id="{B034F5E5-E104-45CE-9E31-FA2A9522F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8622" y="431800"/>
            <a:ext cx="596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07" name="Text Box 39">
            <a:extLst>
              <a:ext uri="{FF2B5EF4-FFF2-40B4-BE49-F238E27FC236}">
                <a16:creationId xmlns:a16="http://schemas.microsoft.com/office/drawing/2014/main" id="{248D29DE-8E26-4F1D-8E3C-0EC7B507F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047" y="241301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</a:rPr>
              <a:t>Adaptive</a:t>
            </a:r>
          </a:p>
        </p:txBody>
      </p:sp>
      <p:sp>
        <p:nvSpPr>
          <p:cNvPr id="7209" name="Text Box 41">
            <a:extLst>
              <a:ext uri="{FF2B5EF4-FFF2-40B4-BE49-F238E27FC236}">
                <a16:creationId xmlns:a16="http://schemas.microsoft.com/office/drawing/2014/main" id="{51D7519F-6BD0-46F5-8B0B-0DD982F24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653" y="6412706"/>
            <a:ext cx="1931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CCFF99"/>
                </a:solidFill>
                <a:latin typeface="Arial" panose="020B0604020202020204" pitchFamily="34" charset="0"/>
              </a:rPr>
              <a:t>(modified from Hall, 1997)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786500-D618-4907-9BEB-A25C5F96EC9C}"/>
              </a:ext>
            </a:extLst>
          </p:cNvPr>
          <p:cNvGrpSpPr/>
          <p:nvPr/>
        </p:nvGrpSpPr>
        <p:grpSpPr>
          <a:xfrm>
            <a:off x="5232723" y="989013"/>
            <a:ext cx="6412350" cy="4440420"/>
            <a:chOff x="5232723" y="989013"/>
            <a:chExt cx="6412350" cy="4440420"/>
          </a:xfrm>
        </p:grpSpPr>
        <p:sp>
          <p:nvSpPr>
            <p:cNvPr id="7170" name="AutoShape 2">
              <a:extLst>
                <a:ext uri="{FF2B5EF4-FFF2-40B4-BE49-F238E27FC236}">
                  <a16:creationId xmlns:a16="http://schemas.microsoft.com/office/drawing/2014/main" id="{63D3D9A0-3337-4F27-9CC9-DA3EFD1D53A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2723" y="1160464"/>
              <a:ext cx="434975" cy="211137"/>
            </a:xfrm>
            <a:prstGeom prst="rightArrow">
              <a:avLst>
                <a:gd name="adj1" fmla="val 50000"/>
                <a:gd name="adj2" fmla="val 51504"/>
              </a:avLst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1" name="AutoShape 3">
              <a:extLst>
                <a:ext uri="{FF2B5EF4-FFF2-40B4-BE49-F238E27FC236}">
                  <a16:creationId xmlns:a16="http://schemas.microsoft.com/office/drawing/2014/main" id="{35DAC3E8-2414-4323-AE78-039AA4A5C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423" y="1160464"/>
              <a:ext cx="434975" cy="211137"/>
            </a:xfrm>
            <a:prstGeom prst="rightArrow">
              <a:avLst>
                <a:gd name="adj1" fmla="val 50000"/>
                <a:gd name="adj2" fmla="val 51504"/>
              </a:avLst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93" name="Rectangle 25">
              <a:extLst>
                <a:ext uri="{FF2B5EF4-FFF2-40B4-BE49-F238E27FC236}">
                  <a16:creationId xmlns:a16="http://schemas.microsoft.com/office/drawing/2014/main" id="{9541F5AA-BE80-4C23-B227-4DBE4AED8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922" y="989013"/>
              <a:ext cx="1631950" cy="50006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94" name="Text Box 26">
              <a:extLst>
                <a:ext uri="{FF2B5EF4-FFF2-40B4-BE49-F238E27FC236}">
                  <a16:creationId xmlns:a16="http://schemas.microsoft.com/office/drawing/2014/main" id="{37CC9503-7C4B-47C6-8EFC-2898BDCFE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8023" y="1049338"/>
              <a:ext cx="13874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Earth Science</a:t>
              </a:r>
            </a:p>
          </p:txBody>
        </p:sp>
        <p:sp>
          <p:nvSpPr>
            <p:cNvPr id="7210" name="Text Box 42">
              <a:extLst>
                <a:ext uri="{FF2B5EF4-FFF2-40B4-BE49-F238E27FC236}">
                  <a16:creationId xmlns:a16="http://schemas.microsoft.com/office/drawing/2014/main" id="{6E9FFDB6-372E-47B7-941C-C44CB0D23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9639" y="4229104"/>
              <a:ext cx="4865434" cy="12003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>
                  <a:solidFill>
                    <a:srgbClr val="FFFF00"/>
                  </a:solidFill>
                  <a:latin typeface="Arial" panose="020B0604020202020204" pitchFamily="34" charset="0"/>
                </a:rPr>
                <a:t>Earth science bridges the gap between the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>
                  <a:solidFill>
                    <a:srgbClr val="FFFF00"/>
                  </a:solidFill>
                  <a:latin typeface="Arial" panose="020B0604020202020204" pitchFamily="34" charset="0"/>
                </a:rPr>
                <a:t>physical &amp; biological sciences, between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>
                  <a:solidFill>
                    <a:srgbClr val="FFFF00"/>
                  </a:solidFill>
                  <a:latin typeface="Arial" panose="020B0604020202020204" pitchFamily="34" charset="0"/>
                </a:rPr>
                <a:t>adaptive and non-adaptive, linear and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>
                  <a:solidFill>
                    <a:srgbClr val="FFFF00"/>
                  </a:solidFill>
                  <a:latin typeface="Arial" panose="020B0604020202020204" pitchFamily="34" charset="0"/>
                </a:rPr>
                <a:t>non-linear systems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7A8B39-84D7-4460-A112-827AD281B009}"/>
              </a:ext>
            </a:extLst>
          </p:cNvPr>
          <p:cNvSpPr txBox="1"/>
          <p:nvPr/>
        </p:nvSpPr>
        <p:spPr>
          <a:xfrm>
            <a:off x="9212356" y="983347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16</a:t>
            </a:r>
            <a:r>
              <a:rPr lang="en-US" sz="1600" b="1" baseline="30000" dirty="0">
                <a:solidFill>
                  <a:schemeClr val="bg1"/>
                </a:solidFill>
              </a:rPr>
              <a:t>th</a:t>
            </a:r>
            <a:r>
              <a:rPr lang="en-US" sz="1600" b="1" dirty="0">
                <a:solidFill>
                  <a:schemeClr val="bg1"/>
                </a:solidFill>
              </a:rPr>
              <a:t> Century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onward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2D6261-8166-4615-991D-11427252C3DF}"/>
              </a:ext>
            </a:extLst>
          </p:cNvPr>
          <p:cNvGrpSpPr/>
          <p:nvPr/>
        </p:nvGrpSpPr>
        <p:grpSpPr>
          <a:xfrm>
            <a:off x="2287968" y="420688"/>
            <a:ext cx="2892913" cy="1666875"/>
            <a:chOff x="2287968" y="420688"/>
            <a:chExt cx="2892913" cy="16668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2029B3-A2D3-4570-A3DD-D056C0D5E6E6}"/>
                </a:ext>
              </a:extLst>
            </p:cNvPr>
            <p:cNvGrpSpPr/>
            <p:nvPr/>
          </p:nvGrpSpPr>
          <p:grpSpPr>
            <a:xfrm>
              <a:off x="3062610" y="420688"/>
              <a:ext cx="2118271" cy="1666875"/>
              <a:chOff x="3062610" y="420688"/>
              <a:chExt cx="2118271" cy="1666875"/>
            </a:xfrm>
          </p:grpSpPr>
          <p:sp>
            <p:nvSpPr>
              <p:cNvPr id="7182" name="Rectangle 14">
                <a:extLst>
                  <a:ext uri="{FF2B5EF4-FFF2-40B4-BE49-F238E27FC236}">
                    <a16:creationId xmlns:a16="http://schemas.microsoft.com/office/drawing/2014/main" id="{230F799D-033B-4BDF-BC02-9A576B0A9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610" y="625475"/>
                <a:ext cx="2062162" cy="146208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85" name="Rectangle 17">
                <a:extLst>
                  <a:ext uri="{FF2B5EF4-FFF2-40B4-BE49-F238E27FC236}">
                    <a16:creationId xmlns:a16="http://schemas.microsoft.com/office/drawing/2014/main" id="{975581D0-283C-4C57-A678-ED9B31C5A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536" y="1184276"/>
                <a:ext cx="1773237" cy="90011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90" name="Text Box 22">
                <a:extLst>
                  <a:ext uri="{FF2B5EF4-FFF2-40B4-BE49-F238E27FC236}">
                    <a16:creationId xmlns:a16="http://schemas.microsoft.com/office/drawing/2014/main" id="{5CC75AB3-4E97-4062-809F-C2272067CB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6136" y="1179513"/>
                <a:ext cx="1819275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6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Biological Sciences</a:t>
                </a:r>
              </a:p>
            </p:txBody>
          </p:sp>
          <p:sp>
            <p:nvSpPr>
              <p:cNvPr id="7191" name="Text Box 23">
                <a:extLst>
                  <a:ext uri="{FF2B5EF4-FFF2-40B4-BE49-F238E27FC236}">
                    <a16:creationId xmlns:a16="http://schemas.microsoft.com/office/drawing/2014/main" id="{EFEC8243-7193-46F1-A93C-169F4941E5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5428" y="1438276"/>
                <a:ext cx="1885453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Study of highly-organized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cells, organs, organisms,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and ecosystems</a:t>
                </a:r>
              </a:p>
            </p:txBody>
          </p:sp>
          <p:sp>
            <p:nvSpPr>
              <p:cNvPr id="7192" name="Text Box 24">
                <a:extLst>
                  <a:ext uri="{FF2B5EF4-FFF2-40B4-BE49-F238E27FC236}">
                    <a16:creationId xmlns:a16="http://schemas.microsoft.com/office/drawing/2014/main" id="{FC0EF264-4A07-4EA4-944F-EEA4547758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247" y="584201"/>
                <a:ext cx="1638300" cy="581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600" b="1" dirty="0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General Systems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600" b="1" dirty="0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Theory</a:t>
                </a:r>
              </a:p>
            </p:txBody>
          </p:sp>
          <p:sp>
            <p:nvSpPr>
              <p:cNvPr id="7208" name="Line 40">
                <a:extLst>
                  <a:ext uri="{FF2B5EF4-FFF2-40B4-BE49-F238E27FC236}">
                    <a16:creationId xmlns:a16="http://schemas.microsoft.com/office/drawing/2014/main" id="{45D0DF3B-D02A-4024-83A5-668F0B6F6B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30922" y="420688"/>
                <a:ext cx="59690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3492D3E-7116-4DF6-811B-941B9B70CE7D}"/>
                </a:ext>
              </a:extLst>
            </p:cNvPr>
            <p:cNvSpPr txBox="1"/>
            <p:nvPr/>
          </p:nvSpPr>
          <p:spPr>
            <a:xfrm>
              <a:off x="2287968" y="746149"/>
              <a:ext cx="736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1950’s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870AB4-983C-466D-88F1-5F323AADA673}"/>
              </a:ext>
            </a:extLst>
          </p:cNvPr>
          <p:cNvGrpSpPr/>
          <p:nvPr/>
        </p:nvGrpSpPr>
        <p:grpSpPr>
          <a:xfrm>
            <a:off x="3964310" y="1546226"/>
            <a:ext cx="4452738" cy="2974975"/>
            <a:chOff x="3964310" y="1546226"/>
            <a:chExt cx="4452738" cy="2974975"/>
          </a:xfrm>
        </p:grpSpPr>
        <p:sp>
          <p:nvSpPr>
            <p:cNvPr id="7172" name="AutoShape 4">
              <a:extLst>
                <a:ext uri="{FF2B5EF4-FFF2-40B4-BE49-F238E27FC236}">
                  <a16:creationId xmlns:a16="http://schemas.microsoft.com/office/drawing/2014/main" id="{8577C49D-135A-4108-BE9D-AD6F439B9E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119867" flipH="1">
              <a:off x="5626423" y="1476376"/>
              <a:ext cx="349250" cy="1425575"/>
            </a:xfrm>
            <a:prstGeom prst="upArrow">
              <a:avLst>
                <a:gd name="adj1" fmla="val 50000"/>
                <a:gd name="adj2" fmla="val 102045"/>
              </a:avLst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3" name="AutoShape 5">
              <a:extLst>
                <a:ext uri="{FF2B5EF4-FFF2-40B4-BE49-F238E27FC236}">
                  <a16:creationId xmlns:a16="http://schemas.microsoft.com/office/drawing/2014/main" id="{675ED7BB-C48A-460D-9525-514CC59DF5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92028">
              <a:off x="4250854" y="3885407"/>
              <a:ext cx="349250" cy="922337"/>
            </a:xfrm>
            <a:prstGeom prst="upArrow">
              <a:avLst>
                <a:gd name="adj1" fmla="val 50000"/>
                <a:gd name="adj2" fmla="val 66023"/>
              </a:avLst>
            </a:prstGeom>
            <a:solidFill>
              <a:srgbClr val="FF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4" name="AutoShape 6">
              <a:extLst>
                <a:ext uri="{FF2B5EF4-FFF2-40B4-BE49-F238E27FC236}">
                  <a16:creationId xmlns:a16="http://schemas.microsoft.com/office/drawing/2014/main" id="{3460A27D-2379-4BD0-B90E-177D30F8A5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729055">
              <a:off x="6669410" y="1530350"/>
              <a:ext cx="349250" cy="1289050"/>
            </a:xfrm>
            <a:prstGeom prst="upArrow">
              <a:avLst>
                <a:gd name="adj1" fmla="val 50000"/>
                <a:gd name="adj2" fmla="val 92273"/>
              </a:avLst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5" name="Rectangle 7">
              <a:extLst>
                <a:ext uri="{FF2B5EF4-FFF2-40B4-BE49-F238E27FC236}">
                  <a16:creationId xmlns:a16="http://schemas.microsoft.com/office/drawing/2014/main" id="{BB44882A-2A0B-40BF-B7E0-E3003E933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336" y="2455863"/>
              <a:ext cx="2871020" cy="147161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id="{FDC2E746-ABDD-4F38-8F66-572EF2655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3701" y="3222625"/>
              <a:ext cx="18732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Complexity Theory</a:t>
              </a:r>
            </a:p>
          </p:txBody>
        </p:sp>
        <p:sp>
          <p:nvSpPr>
            <p:cNvPr id="7184" name="Rectangle 16">
              <a:extLst>
                <a:ext uri="{FF2B5EF4-FFF2-40B4-BE49-F238E27FC236}">
                  <a16:creationId xmlns:a16="http://schemas.microsoft.com/office/drawing/2014/main" id="{D3AB028B-E6E1-40E9-830E-31015F222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8922" y="3222625"/>
              <a:ext cx="2107434" cy="70485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7" name="Text Box 19">
              <a:extLst>
                <a:ext uri="{FF2B5EF4-FFF2-40B4-BE49-F238E27FC236}">
                  <a16:creationId xmlns:a16="http://schemas.microsoft.com/office/drawing/2014/main" id="{03B9A58C-DC4F-4E30-BA2A-C56C2B93D4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4802" y="3482975"/>
              <a:ext cx="2038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Study of systems on the cusp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between order &amp; disorder</a:t>
              </a:r>
            </a:p>
          </p:txBody>
        </p:sp>
        <p:sp>
          <p:nvSpPr>
            <p:cNvPr id="7188" name="Text Box 20">
              <a:extLst>
                <a:ext uri="{FF2B5EF4-FFF2-40B4-BE49-F238E27FC236}">
                  <a16:creationId xmlns:a16="http://schemas.microsoft.com/office/drawing/2014/main" id="{9269AF11-AE72-405D-AEF3-8424A250F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7273" y="2733675"/>
              <a:ext cx="22526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Study of emergent systems that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self-organize to critical states</a:t>
              </a:r>
            </a:p>
          </p:txBody>
        </p:sp>
        <p:sp>
          <p:nvSpPr>
            <p:cNvPr id="7189" name="Text Box 21">
              <a:extLst>
                <a:ext uri="{FF2B5EF4-FFF2-40B4-BE49-F238E27FC236}">
                  <a16:creationId xmlns:a16="http://schemas.microsoft.com/office/drawing/2014/main" id="{080B8857-8D10-40B0-B245-447D89279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4248" y="2463800"/>
              <a:ext cx="23860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Self-organized Criticality</a:t>
              </a:r>
            </a:p>
          </p:txBody>
        </p:sp>
        <p:sp>
          <p:nvSpPr>
            <p:cNvPr id="7195" name="AutoShape 27">
              <a:extLst>
                <a:ext uri="{FF2B5EF4-FFF2-40B4-BE49-F238E27FC236}">
                  <a16:creationId xmlns:a16="http://schemas.microsoft.com/office/drawing/2014/main" id="{2A13C8A1-7FB4-41B1-A4EF-6A317325A2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590682">
              <a:off x="6101085" y="1546226"/>
              <a:ext cx="349250" cy="885825"/>
            </a:xfrm>
            <a:prstGeom prst="upArrow">
              <a:avLst>
                <a:gd name="adj1" fmla="val 50000"/>
                <a:gd name="adj2" fmla="val 63409"/>
              </a:avLst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F872983-9BD6-45EA-8D2A-153DDABF9B4C}"/>
                </a:ext>
              </a:extLst>
            </p:cNvPr>
            <p:cNvSpPr txBox="1"/>
            <p:nvPr/>
          </p:nvSpPr>
          <p:spPr>
            <a:xfrm>
              <a:off x="7526676" y="2918862"/>
              <a:ext cx="890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1980’s –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1990’s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B683A3-277B-415B-9761-3EEEDADAA28F}"/>
              </a:ext>
            </a:extLst>
          </p:cNvPr>
          <p:cNvGrpSpPr/>
          <p:nvPr/>
        </p:nvGrpSpPr>
        <p:grpSpPr>
          <a:xfrm>
            <a:off x="2798616" y="4418013"/>
            <a:ext cx="3016430" cy="1187450"/>
            <a:chOff x="2798616" y="4418013"/>
            <a:chExt cx="3016430" cy="1187450"/>
          </a:xfrm>
        </p:grpSpPr>
        <p:sp>
          <p:nvSpPr>
            <p:cNvPr id="7176" name="Rectangle 8">
              <a:extLst>
                <a:ext uri="{FF2B5EF4-FFF2-40B4-BE49-F238E27FC236}">
                  <a16:creationId xmlns:a16="http://schemas.microsoft.com/office/drawing/2014/main" id="{F3D63140-B2E6-4CD3-A64D-EE98B0FB2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886" y="4418013"/>
              <a:ext cx="2147887" cy="118745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9" name="Text Box 11">
              <a:extLst>
                <a:ext uri="{FF2B5EF4-FFF2-40B4-BE49-F238E27FC236}">
                  <a16:creationId xmlns:a16="http://schemas.microsoft.com/office/drawing/2014/main" id="{B8F6376B-EBF4-45B2-8536-C5DE48DBE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1035" y="4475163"/>
              <a:ext cx="14081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Chaos Theory</a:t>
              </a:r>
            </a:p>
          </p:txBody>
        </p:sp>
        <p:sp>
          <p:nvSpPr>
            <p:cNvPr id="7180" name="Text Box 12">
              <a:extLst>
                <a:ext uri="{FF2B5EF4-FFF2-40B4-BE49-F238E27FC236}">
                  <a16:creationId xmlns:a16="http://schemas.microsoft.com/office/drawing/2014/main" id="{5B1ADDB0-44AC-422E-9826-6BA9B8858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8616" y="4759326"/>
              <a:ext cx="219803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Study of non-linear systems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with an emphasis on the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symmetry of dynamic patterns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(fractals)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8A4C3F-A448-435A-AB9B-73A503C41E7B}"/>
                </a:ext>
              </a:extLst>
            </p:cNvPr>
            <p:cNvSpPr txBox="1"/>
            <p:nvPr/>
          </p:nvSpPr>
          <p:spPr>
            <a:xfrm>
              <a:off x="5078562" y="4688021"/>
              <a:ext cx="736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1960’s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236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2D1EB1-0BD0-41E3-80A0-B16BD0FD637D}"/>
              </a:ext>
            </a:extLst>
          </p:cNvPr>
          <p:cNvCxnSpPr/>
          <p:nvPr/>
        </p:nvCxnSpPr>
        <p:spPr>
          <a:xfrm>
            <a:off x="492369" y="754531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1A22C90B-CBEB-4898-AA5A-1662579F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196143"/>
            <a:ext cx="3021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00"/>
                </a:solidFill>
              </a:rPr>
              <a:t>Complex systems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C7ADA-490B-4B40-9E78-4BFF0D8C7DE9}"/>
              </a:ext>
            </a:extLst>
          </p:cNvPr>
          <p:cNvSpPr txBox="1"/>
          <p:nvPr/>
        </p:nvSpPr>
        <p:spPr>
          <a:xfrm>
            <a:off x="378866" y="918951"/>
            <a:ext cx="1751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One definition: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BF93D-E116-411F-863E-C69CD5FD0921}"/>
              </a:ext>
            </a:extLst>
          </p:cNvPr>
          <p:cNvSpPr txBox="1"/>
          <p:nvPr/>
        </p:nvSpPr>
        <p:spPr>
          <a:xfrm>
            <a:off x="572830" y="1354230"/>
            <a:ext cx="898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complex system is one composed of many components (one or more layers) that display a high-degree of variability over a wide-range of scales; geologic examples include landscapes and shorelines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D2D12-5BFD-4F54-B030-8EB5473AB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/>
          <a:stretch/>
        </p:blipFill>
        <p:spPr>
          <a:xfrm>
            <a:off x="5971309" y="2869152"/>
            <a:ext cx="3162300" cy="357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A48BB-4AEA-4F04-A3FA-E3192A64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06120" y="3202807"/>
            <a:ext cx="3490082" cy="2822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D3B96-1FEF-4A24-9A0E-70889FF79355}"/>
              </a:ext>
            </a:extLst>
          </p:cNvPr>
          <p:cNvSpPr txBox="1"/>
          <p:nvPr/>
        </p:nvSpPr>
        <p:spPr>
          <a:xfrm>
            <a:off x="518819" y="2796184"/>
            <a:ext cx="5294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behavior is difficult to model due to dependencies, interactions, relationships, and competing nature of a many-component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50635-97EA-4A0A-B2AD-E3504162BA8A}"/>
              </a:ext>
            </a:extLst>
          </p:cNvPr>
          <p:cNvSpPr/>
          <p:nvPr/>
        </p:nvSpPr>
        <p:spPr>
          <a:xfrm>
            <a:off x="378866" y="2434877"/>
            <a:ext cx="278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Aspects of complex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CF0-BB77-4451-8D3D-86AA5D97C34E}"/>
              </a:ext>
            </a:extLst>
          </p:cNvPr>
          <p:cNvSpPr txBox="1"/>
          <p:nvPr/>
        </p:nvSpPr>
        <p:spPr>
          <a:xfrm>
            <a:off x="518819" y="3848304"/>
            <a:ext cx="52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Properties of complex systems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FB380-5C2F-43F4-87A6-05FE307A5D6B}"/>
              </a:ext>
            </a:extLst>
          </p:cNvPr>
          <p:cNvSpPr txBox="1"/>
          <p:nvPr/>
        </p:nvSpPr>
        <p:spPr>
          <a:xfrm>
            <a:off x="944847" y="4205586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Non-linearity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D3D89-52A7-4DD1-94E9-9A5CE1DC2FE2}"/>
              </a:ext>
            </a:extLst>
          </p:cNvPr>
          <p:cNvSpPr txBox="1"/>
          <p:nvPr/>
        </p:nvSpPr>
        <p:spPr>
          <a:xfrm>
            <a:off x="944847" y="593194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Emergence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5A1A7-5AA4-4587-9CB0-85BE9EC59B2C}"/>
              </a:ext>
            </a:extLst>
          </p:cNvPr>
          <p:cNvSpPr txBox="1"/>
          <p:nvPr/>
        </p:nvSpPr>
        <p:spPr>
          <a:xfrm>
            <a:off x="944847" y="6275654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Self-organized criticality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B9BFE-CE6C-404B-AF31-A5371D68E4F2}"/>
              </a:ext>
            </a:extLst>
          </p:cNvPr>
          <p:cNvSpPr txBox="1"/>
          <p:nvPr/>
        </p:nvSpPr>
        <p:spPr>
          <a:xfrm>
            <a:off x="944847" y="4526067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Adaption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0960E-3060-4B9B-82C2-A6CB02C66EA1}"/>
              </a:ext>
            </a:extLst>
          </p:cNvPr>
          <p:cNvSpPr txBox="1"/>
          <p:nvPr/>
        </p:nvSpPr>
        <p:spPr>
          <a:xfrm>
            <a:off x="944847" y="4893679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Feedback and chaos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624CD-B874-4B15-8E04-C0F09E121ACF}"/>
              </a:ext>
            </a:extLst>
          </p:cNvPr>
          <p:cNvSpPr txBox="1"/>
          <p:nvPr/>
        </p:nvSpPr>
        <p:spPr>
          <a:xfrm>
            <a:off x="944847" y="5598815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Networks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18CA4-932B-4EA0-A6A9-AEB99F5DA829}"/>
              </a:ext>
            </a:extLst>
          </p:cNvPr>
          <p:cNvSpPr txBox="1"/>
          <p:nvPr/>
        </p:nvSpPr>
        <p:spPr>
          <a:xfrm>
            <a:off x="941129" y="5235649"/>
            <a:ext cx="529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Scale-free distributions (fractals / power laws)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F7FC6-5BE7-44D8-9DE2-5617B74E91ED}"/>
              </a:ext>
            </a:extLst>
          </p:cNvPr>
          <p:cNvSpPr txBox="1"/>
          <p:nvPr/>
        </p:nvSpPr>
        <p:spPr>
          <a:xfrm>
            <a:off x="6345582" y="3848304"/>
            <a:ext cx="54834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Complex systems represent structures that reside in time and space between the boundary of</a:t>
            </a:r>
          </a:p>
          <a:p>
            <a:pPr algn="ctr"/>
            <a:r>
              <a:rPr lang="en-US" sz="2000" b="1" i="1" dirty="0"/>
              <a:t>rigid order and complete randomness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865F72-9715-4D5F-BD30-F2FF68A6E549}"/>
              </a:ext>
            </a:extLst>
          </p:cNvPr>
          <p:cNvSpPr/>
          <p:nvPr/>
        </p:nvSpPr>
        <p:spPr>
          <a:xfrm>
            <a:off x="834964" y="4173248"/>
            <a:ext cx="1908236" cy="729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841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4B2E92-5250-4349-9490-447D3BB92D31}"/>
              </a:ext>
            </a:extLst>
          </p:cNvPr>
          <p:cNvCxnSpPr/>
          <p:nvPr/>
        </p:nvCxnSpPr>
        <p:spPr>
          <a:xfrm>
            <a:off x="492369" y="868832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0">
            <a:extLst>
              <a:ext uri="{FF2B5EF4-FFF2-40B4-BE49-F238E27FC236}">
                <a16:creationId xmlns:a16="http://schemas.microsoft.com/office/drawing/2014/main" id="{3AC44560-7F64-4DEA-8D39-B75130966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345612"/>
            <a:ext cx="6345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Natural</a:t>
            </a:r>
            <a:r>
              <a:rPr lang="en-US" altLang="en-US" sz="2800" kern="0" dirty="0">
                <a:solidFill>
                  <a:srgbClr val="000000"/>
                </a:solidFill>
              </a:rPr>
              <a:t> systems are largely non-linear</a:t>
            </a:r>
            <a:endParaRPr kumimoji="0" lang="en-US" altLang="en-US" sz="28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A947-CA1A-4886-A331-7DAECCA5F90C}"/>
              </a:ext>
            </a:extLst>
          </p:cNvPr>
          <p:cNvSpPr txBox="1"/>
          <p:nvPr/>
        </p:nvSpPr>
        <p:spPr>
          <a:xfrm>
            <a:off x="435039" y="1157498"/>
            <a:ext cx="9369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b="1" dirty="0"/>
              <a:t>Non-linear</a:t>
            </a:r>
            <a:r>
              <a:rPr lang="en-US" dirty="0"/>
              <a:t>: output is not proportional to input (i.e., a small change may produce a large effect)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3FFD3-FCC8-4995-B638-93248731BE39}"/>
              </a:ext>
            </a:extLst>
          </p:cNvPr>
          <p:cNvSpPr txBox="1"/>
          <p:nvPr/>
        </p:nvSpPr>
        <p:spPr>
          <a:xfrm>
            <a:off x="897888" y="1505125"/>
            <a:ext cx="10879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 weather systems (few degrees of temp/humidity change result in formation of supercell thunderstorms,</a:t>
            </a:r>
          </a:p>
          <a:p>
            <a:r>
              <a:rPr lang="en-US" dirty="0"/>
              <a:t>										       tornadoes)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78238-27B4-4409-9626-D27639367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33" y="1918636"/>
            <a:ext cx="2710829" cy="18081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5D97A0-4049-40C4-A92B-0087F2C94455}"/>
              </a:ext>
            </a:extLst>
          </p:cNvPr>
          <p:cNvSpPr txBox="1"/>
          <p:nvPr/>
        </p:nvSpPr>
        <p:spPr>
          <a:xfrm>
            <a:off x="4823387" y="2405620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9303E79-C97F-4200-A066-95E2EA86A183}"/>
              </a:ext>
            </a:extLst>
          </p:cNvPr>
          <p:cNvSpPr/>
          <p:nvPr/>
        </p:nvSpPr>
        <p:spPr>
          <a:xfrm rot="10800000">
            <a:off x="4914972" y="2794416"/>
            <a:ext cx="289460" cy="17317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4EBB7D-7C52-4E0A-8455-020B56FD935D}"/>
              </a:ext>
            </a:extLst>
          </p:cNvPr>
          <p:cNvSpPr txBox="1"/>
          <p:nvPr/>
        </p:nvSpPr>
        <p:spPr>
          <a:xfrm>
            <a:off x="6063500" y="2075780"/>
            <a:ext cx="873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Instead</a:t>
            </a:r>
          </a:p>
          <a:p>
            <a:r>
              <a:rPr lang="en-US" dirty="0"/>
              <a:t>of</a:t>
            </a:r>
          </a:p>
          <a:p>
            <a:r>
              <a:rPr lang="en-US" dirty="0"/>
              <a:t>this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F38ADE4-1C91-4A81-A634-381421BE8157}"/>
              </a:ext>
            </a:extLst>
          </p:cNvPr>
          <p:cNvSpPr/>
          <p:nvPr/>
        </p:nvSpPr>
        <p:spPr>
          <a:xfrm rot="10800000" flipH="1">
            <a:off x="6568919" y="2794417"/>
            <a:ext cx="289460" cy="17317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Image result for dallas tornado 2019">
            <a:extLst>
              <a:ext uri="{FF2B5EF4-FFF2-40B4-BE49-F238E27FC236}">
                <a16:creationId xmlns:a16="http://schemas.microsoft.com/office/drawing/2014/main" id="{EFECF295-5273-42B7-BEBA-ECACF075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23" y="1952847"/>
            <a:ext cx="2992244" cy="16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E4BF52-F5B3-4933-8B5A-F5AFD3F45F54}"/>
              </a:ext>
            </a:extLst>
          </p:cNvPr>
          <p:cNvGrpSpPr/>
          <p:nvPr/>
        </p:nvGrpSpPr>
        <p:grpSpPr>
          <a:xfrm>
            <a:off x="1948384" y="3803242"/>
            <a:ext cx="9243822" cy="2709146"/>
            <a:chOff x="1948384" y="3803242"/>
            <a:chExt cx="9243822" cy="2709146"/>
          </a:xfrm>
        </p:grpSpPr>
        <p:pic>
          <p:nvPicPr>
            <p:cNvPr id="16" name="Picture 2" descr="165306c0-076f-4770-8d5a-4aa25f4f7abb@exchange">
              <a:extLst>
                <a:ext uri="{FF2B5EF4-FFF2-40B4-BE49-F238E27FC236}">
                  <a16:creationId xmlns:a16="http://schemas.microsoft.com/office/drawing/2014/main" id="{B34D5702-540B-466C-B942-E2C93E890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35"/>
            <a:stretch/>
          </p:blipFill>
          <p:spPr bwMode="auto">
            <a:xfrm rot="5400000">
              <a:off x="1950750" y="3800876"/>
              <a:ext cx="2709146" cy="271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781481-61BA-47FC-8269-82645895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8323" y="3803242"/>
              <a:ext cx="3943883" cy="261619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C16953-623A-4339-8E04-608ED77AD77D}"/>
                </a:ext>
              </a:extLst>
            </p:cNvPr>
            <p:cNvSpPr txBox="1"/>
            <p:nvPr/>
          </p:nvSpPr>
          <p:spPr>
            <a:xfrm>
              <a:off x="4950305" y="4983543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This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81552543-ED7F-47AC-81AF-0D0BAE12C336}"/>
                </a:ext>
              </a:extLst>
            </p:cNvPr>
            <p:cNvSpPr/>
            <p:nvPr/>
          </p:nvSpPr>
          <p:spPr>
            <a:xfrm rot="10800000">
              <a:off x="5047186" y="5342695"/>
              <a:ext cx="289460" cy="173171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4C7B16-1AEA-4488-9378-6E23E83D7FAF}"/>
                </a:ext>
              </a:extLst>
            </p:cNvPr>
            <p:cNvSpPr txBox="1"/>
            <p:nvPr/>
          </p:nvSpPr>
          <p:spPr>
            <a:xfrm>
              <a:off x="6017933" y="4681635"/>
              <a:ext cx="8737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Instead</a:t>
              </a:r>
            </a:p>
            <a:p>
              <a:r>
                <a:rPr lang="en-US" dirty="0"/>
                <a:t>of</a:t>
              </a:r>
            </a:p>
            <a:p>
              <a:r>
                <a:rPr lang="en-US" dirty="0"/>
                <a:t>this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012A23C0-AFDD-4CAA-BB42-E2DBE60D4B72}"/>
                </a:ext>
              </a:extLst>
            </p:cNvPr>
            <p:cNvSpPr/>
            <p:nvPr/>
          </p:nvSpPr>
          <p:spPr>
            <a:xfrm rot="10800000" flipH="1">
              <a:off x="6523352" y="5342695"/>
              <a:ext cx="289460" cy="173171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DD7D57-B01B-4DEC-96E8-A2A5E517F003}"/>
                </a:ext>
              </a:extLst>
            </p:cNvPr>
            <p:cNvSpPr txBox="1"/>
            <p:nvPr/>
          </p:nvSpPr>
          <p:spPr>
            <a:xfrm>
              <a:off x="7426562" y="3908077"/>
              <a:ext cx="112941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Dallas tornado,</a:t>
              </a:r>
            </a:p>
            <a:p>
              <a:r>
                <a:rPr lang="en-US" sz="1200" dirty="0"/>
                <a:t>Oct.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0306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98B550-1D34-4505-9C78-A949F38ED30F}"/>
              </a:ext>
            </a:extLst>
          </p:cNvPr>
          <p:cNvSpPr/>
          <p:nvPr/>
        </p:nvSpPr>
        <p:spPr>
          <a:xfrm>
            <a:off x="492369" y="1073694"/>
            <a:ext cx="9586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An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adaptive system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is a set of interacting or interdependent entities, real or abstract, forming an integrated whole that together are able to respond to environmental changes or changes in the interacting parts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49691A-2276-438E-ADF6-5F0A104CBE92}"/>
              </a:ext>
            </a:extLst>
          </p:cNvPr>
          <p:cNvCxnSpPr/>
          <p:nvPr/>
        </p:nvCxnSpPr>
        <p:spPr>
          <a:xfrm>
            <a:off x="492369" y="868832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0">
            <a:extLst>
              <a:ext uri="{FF2B5EF4-FFF2-40B4-BE49-F238E27FC236}">
                <a16:creationId xmlns:a16="http://schemas.microsoft.com/office/drawing/2014/main" id="{8D233E68-1635-4A25-B7CA-3DFB799F4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9" y="345612"/>
            <a:ext cx="3001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Adaptive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C562C-7394-4B76-80F6-86DA80EB8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33" y="2052937"/>
            <a:ext cx="4867029" cy="27377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E4D2AA-632C-439C-84B4-C8F327BDC82D}"/>
              </a:ext>
            </a:extLst>
          </p:cNvPr>
          <p:cNvSpPr/>
          <p:nvPr/>
        </p:nvSpPr>
        <p:spPr>
          <a:xfrm>
            <a:off x="739043" y="2138601"/>
            <a:ext cx="57355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Natural adaptive systems include plants and animals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Artificial adaptive systems include robots with </a:t>
            </a:r>
            <a:r>
              <a:rPr lang="en-US" dirty="0">
                <a:latin typeface="Arial" panose="020B0604020202020204" pitchFamily="34" charset="0"/>
              </a:rPr>
              <a:t>control systems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that utilize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feedback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to maintain desired states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33A960-315D-4F7B-A730-C3328029E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4" y="3686265"/>
            <a:ext cx="4592515" cy="30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73386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</TotalTime>
  <Words>4037</Words>
  <Application>Microsoft Office PowerPoint</Application>
  <PresentationFormat>Widescreen</PresentationFormat>
  <Paragraphs>655</Paragraphs>
  <Slides>52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AzbukaStd-Medium</vt:lpstr>
      <vt:lpstr>Calibri</vt:lpstr>
      <vt:lpstr>Calibri Light</vt:lpstr>
      <vt:lpstr>HelveticaNeueLTStd-Cn</vt:lpstr>
      <vt:lpstr>Symbol</vt:lpstr>
      <vt:lpstr>Times New Roman</vt:lpstr>
      <vt:lpstr>Verdana</vt:lpstr>
      <vt:lpstr>Office Theme</vt:lpstr>
      <vt:lpstr>1_Office Theme</vt:lpstr>
      <vt:lpstr>Default Design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189</cp:revision>
  <dcterms:created xsi:type="dcterms:W3CDTF">2019-10-29T22:29:26Z</dcterms:created>
  <dcterms:modified xsi:type="dcterms:W3CDTF">2022-01-25T14:27:58Z</dcterms:modified>
</cp:coreProperties>
</file>