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52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69" r:id="rId2"/>
    <p:sldId id="803" r:id="rId3"/>
    <p:sldId id="257" r:id="rId4"/>
    <p:sldId id="826" r:id="rId5"/>
    <p:sldId id="870" r:id="rId6"/>
    <p:sldId id="871" r:id="rId7"/>
    <p:sldId id="265" r:id="rId8"/>
    <p:sldId id="266" r:id="rId9"/>
    <p:sldId id="276" r:id="rId10"/>
    <p:sldId id="866" r:id="rId11"/>
    <p:sldId id="857" r:id="rId12"/>
    <p:sldId id="280" r:id="rId13"/>
    <p:sldId id="809" r:id="rId14"/>
    <p:sldId id="277" r:id="rId15"/>
    <p:sldId id="278" r:id="rId16"/>
    <p:sldId id="863" r:id="rId17"/>
    <p:sldId id="806" r:id="rId18"/>
    <p:sldId id="810" r:id="rId19"/>
    <p:sldId id="872" r:id="rId20"/>
    <p:sldId id="873" r:id="rId21"/>
    <p:sldId id="807" r:id="rId22"/>
    <p:sldId id="858" r:id="rId23"/>
    <p:sldId id="859" r:id="rId24"/>
    <p:sldId id="861" r:id="rId25"/>
    <p:sldId id="862" r:id="rId26"/>
    <p:sldId id="808" r:id="rId27"/>
    <p:sldId id="813" r:id="rId28"/>
    <p:sldId id="812" r:id="rId29"/>
    <p:sldId id="336" r:id="rId30"/>
    <p:sldId id="814" r:id="rId31"/>
    <p:sldId id="816" r:id="rId32"/>
    <p:sldId id="279" r:id="rId33"/>
    <p:sldId id="811" r:id="rId34"/>
    <p:sldId id="818" r:id="rId35"/>
    <p:sldId id="815" r:id="rId36"/>
    <p:sldId id="817" r:id="rId37"/>
    <p:sldId id="875" r:id="rId38"/>
    <p:sldId id="876" r:id="rId39"/>
    <p:sldId id="864" r:id="rId40"/>
    <p:sldId id="87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73" autoAdjust="0"/>
    <p:restoredTop sz="94660"/>
  </p:normalViewPr>
  <p:slideViewPr>
    <p:cSldViewPr snapToGrid="0">
      <p:cViewPr varScale="1">
        <p:scale>
          <a:sx n="69" d="100"/>
          <a:sy n="6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5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B3B30-FE30-43FF-8642-C7B019A783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6266AD-F7EE-4861-90DD-13AD6350F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26576-BA48-42D5-9430-C00F2D3DD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95904-C593-4665-8754-5EE31A8CE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BECD3-FEE3-46BA-8936-465A9433A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605859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6BB67-CD57-4A17-A095-B379EBDF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771F5-7662-4D53-85C2-2038F551C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D63ABD-D3AE-49F7-8BCE-005060CEB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DE62C-DCB1-41F2-9F50-5B99D02F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CB538-5F10-4169-8F9E-C556653AA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066540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BA1D8-5EBE-4ABB-A177-DC7B28B2A7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65004-7869-4C25-ACE6-D013AAF99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A04031-C550-4132-BAD3-43A05A696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242D7-AC28-4FA4-8A55-07A71D0B2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80DC3-B7D6-421C-A865-9B2D2785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45491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EC93-0160-449A-8325-3859E923D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855BF-613F-4BCB-BCB1-D9ABF5CD4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2B020-0012-4385-8067-AD763DBFC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863F-FA74-418B-98A2-950F44A0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C93EB-B05B-46D2-AE77-189257A4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2059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70FF-2C17-4F37-886A-2EC1FD0B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07915-099C-41A0-B75A-18AB8BAE4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A5414-84D8-483F-89BA-D70B865CA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6B2AF-6124-492C-AB49-0ED1B3C93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2E912-BE78-44CA-93E6-5EB21FB5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44178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59532-CE89-4473-B03F-5193334C0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885C2-0A91-4E57-9DBF-4C4EB2C12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F27635-4B89-46D0-A357-5B29EF047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8C30A-B712-4117-A9E2-D58D20A4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F92D20-8456-4215-9B36-32D69207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48148-8393-429E-9CD7-41CDDA7B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41821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8CDE7-C981-495B-8E6E-7C120291D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324F5-2CDC-4847-AF70-D38CE17CA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C79D3F-D3D4-4278-8A96-8E28DF283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9BFBC8-9CD5-4322-AC28-043D3CE3D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0E724-AAC7-4C6B-B8C8-10342788A0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5B315D-032B-4C3D-95F5-71B0DBA7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D1F293-1A8A-450C-A36D-8D390605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BDC110-4C27-4C9C-B9AF-86D7290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86378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D594-40CA-44D1-835A-DCD42AAF5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E74CF-0FFF-487F-8D9A-DD0286FE9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E3D82-BDE7-469D-9A0D-40B3CAE64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673C0-7046-4C49-80FA-241D7DFA5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0041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21A0F1-099B-4638-A29F-B1DCD8BBA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F7846-96DA-4239-93B1-0359F0A3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1BAEB-5684-417A-91C1-557880F37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6358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6456F-5194-43E4-9650-9078972F8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7F258-4AF1-4195-92EB-5ABD3CE3E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8949C-0218-4088-848F-DA07FA283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4CD62-F504-4579-92FC-EA76304C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878ABD-4A51-4B5B-B4B6-0F9AE42A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56063-6EEA-46F9-9AD5-C72C704B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38791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74C6-0F69-4C14-AEEF-06CC83D6E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9B1E83-652E-4D38-9CB7-DC7AF2264D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4B7C5-9E09-458C-8853-93072FD46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5D8DC-23A4-42C0-BB45-B87550DF2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F4B9E-1359-4B9E-82DD-829F88717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FBA57-821E-4187-9A6C-BC5BC853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74459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362B96-4E03-4804-A85D-01E7B483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29747-5C27-4808-A0F5-8432B94BC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090A7-B289-4283-9C65-AB7AB4958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76C62-753B-4ECF-9B67-B134CFEB7FA0}" type="datetimeFigureOut">
              <a:rPr lang="en-US" smtClean="0"/>
              <a:t>10/4/2021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89DEE5-F36E-4931-B0D5-875A46F1C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F5E97-5BF1-41A8-BCDF-30D0D4625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842D8-D07B-495E-9330-0BDA76B8C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B6D676-986C-4F90-ADEA-A4C8FB7CBD9B}"/>
              </a:ext>
            </a:extLst>
          </p:cNvPr>
          <p:cNvSpPr txBox="1"/>
          <p:nvPr/>
        </p:nvSpPr>
        <p:spPr>
          <a:xfrm>
            <a:off x="601578" y="707879"/>
            <a:ext cx="5843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Geology of the Permian Basin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FE0C7-8C74-4ABF-B0AD-B83740A0AA7C}"/>
              </a:ext>
            </a:extLst>
          </p:cNvPr>
          <p:cNvSpPr txBox="1"/>
          <p:nvPr/>
        </p:nvSpPr>
        <p:spPr>
          <a:xfrm>
            <a:off x="601578" y="4949792"/>
            <a:ext cx="2801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Lowell Waite</a:t>
            </a:r>
          </a:p>
          <a:p>
            <a:r>
              <a:rPr lang="en-US" dirty="0"/>
              <a:t>UT Dallas Geoscience</a:t>
            </a:r>
          </a:p>
          <a:p>
            <a:r>
              <a:rPr lang="en-US" dirty="0"/>
              <a:t>Permian Basin Research Lab</a:t>
            </a:r>
          </a:p>
          <a:p>
            <a:r>
              <a:rPr lang="en-US" dirty="0"/>
              <a:t>10/4/2021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64546-DCB5-4431-BCC2-2B04AE3605A3}"/>
              </a:ext>
            </a:extLst>
          </p:cNvPr>
          <p:cNvSpPr txBox="1"/>
          <p:nvPr/>
        </p:nvSpPr>
        <p:spPr>
          <a:xfrm>
            <a:off x="557854" y="1662253"/>
            <a:ext cx="52062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Cambrian – Lower Ordovician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(Bliss Ss – </a:t>
            </a:r>
            <a:r>
              <a:rPr kumimoji="0" lang="en-US" sz="3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Ellenburger</a:t>
            </a: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Group)</a:t>
            </a: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083C194A-60B1-461C-821C-3D74CA4817B4}"/>
              </a:ext>
            </a:extLst>
          </p:cNvPr>
          <p:cNvSpPr/>
          <p:nvPr/>
        </p:nvSpPr>
        <p:spPr>
          <a:xfrm>
            <a:off x="4436433" y="3294933"/>
            <a:ext cx="5180076" cy="24155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17A54D2B-267F-4BEB-9D95-52A95B041951}"/>
              </a:ext>
            </a:extLst>
          </p:cNvPr>
          <p:cNvSpPr/>
          <p:nvPr/>
        </p:nvSpPr>
        <p:spPr>
          <a:xfrm>
            <a:off x="9721665" y="4852462"/>
            <a:ext cx="581025" cy="247015"/>
          </a:xfrm>
          <a:custGeom>
            <a:avLst/>
            <a:gdLst/>
            <a:ahLst/>
            <a:cxnLst/>
            <a:rect l="l" t="t" r="r" b="b"/>
            <a:pathLst>
              <a:path w="581025" h="247014">
                <a:moveTo>
                  <a:pt x="123444" y="0"/>
                </a:moveTo>
                <a:lnTo>
                  <a:pt x="0" y="123444"/>
                </a:lnTo>
                <a:lnTo>
                  <a:pt x="123444" y="246888"/>
                </a:lnTo>
                <a:lnTo>
                  <a:pt x="123444" y="185166"/>
                </a:lnTo>
                <a:lnTo>
                  <a:pt x="580644" y="185166"/>
                </a:lnTo>
                <a:lnTo>
                  <a:pt x="580644" y="61722"/>
                </a:lnTo>
                <a:lnTo>
                  <a:pt x="123444" y="61722"/>
                </a:lnTo>
                <a:lnTo>
                  <a:pt x="123444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E0828151-B9DF-4B25-B427-CCBF50C9EE9B}"/>
              </a:ext>
            </a:extLst>
          </p:cNvPr>
          <p:cNvSpPr/>
          <p:nvPr/>
        </p:nvSpPr>
        <p:spPr>
          <a:xfrm>
            <a:off x="8752401" y="4950229"/>
            <a:ext cx="835660" cy="45085"/>
          </a:xfrm>
          <a:custGeom>
            <a:avLst/>
            <a:gdLst/>
            <a:ahLst/>
            <a:cxnLst/>
            <a:rect l="l" t="t" r="r" b="b"/>
            <a:pathLst>
              <a:path w="835660" h="45085">
                <a:moveTo>
                  <a:pt x="0" y="40395"/>
                </a:moveTo>
                <a:lnTo>
                  <a:pt x="33352" y="20571"/>
                </a:lnTo>
                <a:lnTo>
                  <a:pt x="72377" y="5361"/>
                </a:lnTo>
                <a:lnTo>
                  <a:pt x="105905" y="0"/>
                </a:lnTo>
                <a:lnTo>
                  <a:pt x="118976" y="4375"/>
                </a:lnTo>
                <a:lnTo>
                  <a:pt x="131646" y="10854"/>
                </a:lnTo>
                <a:lnTo>
                  <a:pt x="143706" y="18529"/>
                </a:lnTo>
                <a:lnTo>
                  <a:pt x="154944" y="26493"/>
                </a:lnTo>
                <a:lnTo>
                  <a:pt x="165152" y="33838"/>
                </a:lnTo>
                <a:lnTo>
                  <a:pt x="174117" y="39657"/>
                </a:lnTo>
                <a:lnTo>
                  <a:pt x="189932" y="44556"/>
                </a:lnTo>
                <a:lnTo>
                  <a:pt x="200383" y="44258"/>
                </a:lnTo>
                <a:lnTo>
                  <a:pt x="209205" y="41295"/>
                </a:lnTo>
                <a:lnTo>
                  <a:pt x="220951" y="35475"/>
                </a:lnTo>
                <a:lnTo>
                  <a:pt x="231697" y="28053"/>
                </a:lnTo>
                <a:lnTo>
                  <a:pt x="241894" y="21205"/>
                </a:lnTo>
                <a:lnTo>
                  <a:pt x="253779" y="14317"/>
                </a:lnTo>
                <a:lnTo>
                  <a:pt x="264686" y="8786"/>
                </a:lnTo>
                <a:lnTo>
                  <a:pt x="276455" y="7018"/>
                </a:lnTo>
                <a:lnTo>
                  <a:pt x="287013" y="9781"/>
                </a:lnTo>
                <a:lnTo>
                  <a:pt x="298408" y="15270"/>
                </a:lnTo>
                <a:lnTo>
                  <a:pt x="310629" y="21508"/>
                </a:lnTo>
                <a:lnTo>
                  <a:pt x="324641" y="26837"/>
                </a:lnTo>
                <a:lnTo>
                  <a:pt x="337651" y="31939"/>
                </a:lnTo>
                <a:lnTo>
                  <a:pt x="349753" y="36285"/>
                </a:lnTo>
                <a:lnTo>
                  <a:pt x="361040" y="39346"/>
                </a:lnTo>
                <a:lnTo>
                  <a:pt x="371606" y="40594"/>
                </a:lnTo>
                <a:lnTo>
                  <a:pt x="385041" y="37643"/>
                </a:lnTo>
                <a:lnTo>
                  <a:pt x="397659" y="32175"/>
                </a:lnTo>
                <a:lnTo>
                  <a:pt x="409342" y="25564"/>
                </a:lnTo>
                <a:lnTo>
                  <a:pt x="419974" y="19186"/>
                </a:lnTo>
                <a:lnTo>
                  <a:pt x="436225" y="11978"/>
                </a:lnTo>
                <a:lnTo>
                  <a:pt x="447933" y="7366"/>
                </a:lnTo>
                <a:lnTo>
                  <a:pt x="457529" y="5231"/>
                </a:lnTo>
                <a:lnTo>
                  <a:pt x="471602" y="7181"/>
                </a:lnTo>
                <a:lnTo>
                  <a:pt x="484122" y="11020"/>
                </a:lnTo>
                <a:lnTo>
                  <a:pt x="495480" y="15678"/>
                </a:lnTo>
                <a:lnTo>
                  <a:pt x="510535" y="22071"/>
                </a:lnTo>
                <a:lnTo>
                  <a:pt x="523139" y="27851"/>
                </a:lnTo>
                <a:lnTo>
                  <a:pt x="533924" y="32600"/>
                </a:lnTo>
                <a:lnTo>
                  <a:pt x="543521" y="35900"/>
                </a:lnTo>
                <a:lnTo>
                  <a:pt x="557655" y="38028"/>
                </a:lnTo>
                <a:lnTo>
                  <a:pt x="570299" y="38290"/>
                </a:lnTo>
                <a:lnTo>
                  <a:pt x="581540" y="36219"/>
                </a:lnTo>
                <a:lnTo>
                  <a:pt x="592763" y="28498"/>
                </a:lnTo>
                <a:lnTo>
                  <a:pt x="601727" y="18555"/>
                </a:lnTo>
                <a:lnTo>
                  <a:pt x="610215" y="9779"/>
                </a:lnTo>
                <a:lnTo>
                  <a:pt x="622111" y="4275"/>
                </a:lnTo>
                <a:lnTo>
                  <a:pt x="632924" y="1450"/>
                </a:lnTo>
                <a:lnTo>
                  <a:pt x="644748" y="1671"/>
                </a:lnTo>
                <a:lnTo>
                  <a:pt x="683015" y="16230"/>
                </a:lnTo>
                <a:lnTo>
                  <a:pt x="707327" y="27849"/>
                </a:lnTo>
                <a:lnTo>
                  <a:pt x="717415" y="32460"/>
                </a:lnTo>
                <a:lnTo>
                  <a:pt x="734280" y="38140"/>
                </a:lnTo>
                <a:lnTo>
                  <a:pt x="743737" y="39471"/>
                </a:lnTo>
                <a:lnTo>
                  <a:pt x="759674" y="36571"/>
                </a:lnTo>
                <a:lnTo>
                  <a:pt x="775855" y="32313"/>
                </a:lnTo>
                <a:lnTo>
                  <a:pt x="789141" y="28203"/>
                </a:lnTo>
                <a:lnTo>
                  <a:pt x="796391" y="25751"/>
                </a:lnTo>
                <a:lnTo>
                  <a:pt x="835151" y="14437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1">
            <a:extLst>
              <a:ext uri="{FF2B5EF4-FFF2-40B4-BE49-F238E27FC236}">
                <a16:creationId xmlns:a16="http://schemas.microsoft.com/office/drawing/2014/main" id="{8269D034-78D0-4247-AB7B-4AB560149667}"/>
              </a:ext>
            </a:extLst>
          </p:cNvPr>
          <p:cNvSpPr/>
          <p:nvPr/>
        </p:nvSpPr>
        <p:spPr>
          <a:xfrm>
            <a:off x="8752401" y="4203269"/>
            <a:ext cx="835660" cy="50165"/>
          </a:xfrm>
          <a:custGeom>
            <a:avLst/>
            <a:gdLst/>
            <a:ahLst/>
            <a:cxnLst/>
            <a:rect l="l" t="t" r="r" b="b"/>
            <a:pathLst>
              <a:path w="835660" h="50164">
                <a:moveTo>
                  <a:pt x="0" y="44672"/>
                </a:moveTo>
                <a:lnTo>
                  <a:pt x="32600" y="23301"/>
                </a:lnTo>
                <a:lnTo>
                  <a:pt x="78508" y="3833"/>
                </a:lnTo>
                <a:lnTo>
                  <a:pt x="102198" y="0"/>
                </a:lnTo>
                <a:lnTo>
                  <a:pt x="114314" y="1771"/>
                </a:lnTo>
                <a:lnTo>
                  <a:pt x="124874" y="6392"/>
                </a:lnTo>
                <a:lnTo>
                  <a:pt x="136050" y="13800"/>
                </a:lnTo>
                <a:lnTo>
                  <a:pt x="147374" y="22721"/>
                </a:lnTo>
                <a:lnTo>
                  <a:pt x="158377" y="31884"/>
                </a:lnTo>
                <a:lnTo>
                  <a:pt x="168591" y="40017"/>
                </a:lnTo>
                <a:lnTo>
                  <a:pt x="177548" y="45848"/>
                </a:lnTo>
                <a:lnTo>
                  <a:pt x="191987" y="49985"/>
                </a:lnTo>
                <a:lnTo>
                  <a:pt x="202010" y="48572"/>
                </a:lnTo>
                <a:lnTo>
                  <a:pt x="211618" y="44707"/>
                </a:lnTo>
                <a:lnTo>
                  <a:pt x="222088" y="38687"/>
                </a:lnTo>
                <a:lnTo>
                  <a:pt x="232521" y="30450"/>
                </a:lnTo>
                <a:lnTo>
                  <a:pt x="242933" y="22872"/>
                </a:lnTo>
                <a:lnTo>
                  <a:pt x="254241" y="15675"/>
                </a:lnTo>
                <a:lnTo>
                  <a:pt x="265042" y="9756"/>
                </a:lnTo>
                <a:lnTo>
                  <a:pt x="279428" y="10990"/>
                </a:lnTo>
                <a:lnTo>
                  <a:pt x="291878" y="14846"/>
                </a:lnTo>
                <a:lnTo>
                  <a:pt x="303068" y="20064"/>
                </a:lnTo>
                <a:lnTo>
                  <a:pt x="313673" y="25384"/>
                </a:lnTo>
                <a:lnTo>
                  <a:pt x="326786" y="30791"/>
                </a:lnTo>
                <a:lnTo>
                  <a:pt x="339354" y="36151"/>
                </a:lnTo>
                <a:lnTo>
                  <a:pt x="351357" y="40757"/>
                </a:lnTo>
                <a:lnTo>
                  <a:pt x="362776" y="43901"/>
                </a:lnTo>
                <a:lnTo>
                  <a:pt x="373590" y="44876"/>
                </a:lnTo>
                <a:lnTo>
                  <a:pt x="386183" y="41590"/>
                </a:lnTo>
                <a:lnTo>
                  <a:pt x="398327" y="35487"/>
                </a:lnTo>
                <a:lnTo>
                  <a:pt x="409806" y="28128"/>
                </a:lnTo>
                <a:lnTo>
                  <a:pt x="420400" y="21072"/>
                </a:lnTo>
                <a:lnTo>
                  <a:pt x="436377" y="13299"/>
                </a:lnTo>
                <a:lnTo>
                  <a:pt x="447954" y="8317"/>
                </a:lnTo>
                <a:lnTo>
                  <a:pt x="457502" y="6006"/>
                </a:lnTo>
                <a:lnTo>
                  <a:pt x="471471" y="8120"/>
                </a:lnTo>
                <a:lnTo>
                  <a:pt x="517426" y="27781"/>
                </a:lnTo>
                <a:lnTo>
                  <a:pt x="529144" y="33820"/>
                </a:lnTo>
                <a:lnTo>
                  <a:pt x="540668" y="38807"/>
                </a:lnTo>
                <a:lnTo>
                  <a:pt x="555659" y="41596"/>
                </a:lnTo>
                <a:lnTo>
                  <a:pt x="568399" y="42339"/>
                </a:lnTo>
                <a:lnTo>
                  <a:pt x="579324" y="40762"/>
                </a:lnTo>
                <a:lnTo>
                  <a:pt x="591046" y="32716"/>
                </a:lnTo>
                <a:lnTo>
                  <a:pt x="600065" y="22557"/>
                </a:lnTo>
                <a:lnTo>
                  <a:pt x="607996" y="13098"/>
                </a:lnTo>
                <a:lnTo>
                  <a:pt x="620440" y="6102"/>
                </a:lnTo>
                <a:lnTo>
                  <a:pt x="631153" y="2300"/>
                </a:lnTo>
                <a:lnTo>
                  <a:pt x="642055" y="1766"/>
                </a:lnTo>
                <a:lnTo>
                  <a:pt x="654727" y="5718"/>
                </a:lnTo>
                <a:lnTo>
                  <a:pt x="667790" y="11038"/>
                </a:lnTo>
                <a:lnTo>
                  <a:pt x="680793" y="17165"/>
                </a:lnTo>
                <a:lnTo>
                  <a:pt x="693283" y="23535"/>
                </a:lnTo>
                <a:lnTo>
                  <a:pt x="704812" y="29588"/>
                </a:lnTo>
                <a:lnTo>
                  <a:pt x="714927" y="34761"/>
                </a:lnTo>
                <a:lnTo>
                  <a:pt x="723179" y="38493"/>
                </a:lnTo>
                <a:lnTo>
                  <a:pt x="737594" y="43311"/>
                </a:lnTo>
                <a:lnTo>
                  <a:pt x="747167" y="43410"/>
                </a:lnTo>
                <a:lnTo>
                  <a:pt x="762103" y="40079"/>
                </a:lnTo>
                <a:lnTo>
                  <a:pt x="778039" y="35135"/>
                </a:lnTo>
                <a:lnTo>
                  <a:pt x="790965" y="30554"/>
                </a:lnTo>
                <a:lnTo>
                  <a:pt x="796874" y="28309"/>
                </a:lnTo>
                <a:lnTo>
                  <a:pt x="835151" y="16097"/>
                </a:lnTo>
              </a:path>
            </a:pathLst>
          </a:custGeom>
          <a:ln w="579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8EC4EA76-6D03-4F06-965D-B6D980C2C7AF}"/>
              </a:ext>
            </a:extLst>
          </p:cNvPr>
          <p:cNvSpPr/>
          <p:nvPr/>
        </p:nvSpPr>
        <p:spPr>
          <a:xfrm>
            <a:off x="9721665" y="4078269"/>
            <a:ext cx="581025" cy="245745"/>
          </a:xfrm>
          <a:custGeom>
            <a:avLst/>
            <a:gdLst/>
            <a:ahLst/>
            <a:cxnLst/>
            <a:rect l="l" t="t" r="r" b="b"/>
            <a:pathLst>
              <a:path w="581025" h="245745">
                <a:moveTo>
                  <a:pt x="122682" y="0"/>
                </a:moveTo>
                <a:lnTo>
                  <a:pt x="0" y="122681"/>
                </a:lnTo>
                <a:lnTo>
                  <a:pt x="122682" y="245363"/>
                </a:lnTo>
                <a:lnTo>
                  <a:pt x="122682" y="184022"/>
                </a:lnTo>
                <a:lnTo>
                  <a:pt x="580644" y="184022"/>
                </a:lnTo>
                <a:lnTo>
                  <a:pt x="580644" y="61340"/>
                </a:lnTo>
                <a:lnTo>
                  <a:pt x="122682" y="61340"/>
                </a:lnTo>
                <a:lnTo>
                  <a:pt x="122682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59D5F991-F13F-4065-A1DA-5E710B6C1877}"/>
              </a:ext>
            </a:extLst>
          </p:cNvPr>
          <p:cNvSpPr txBox="1"/>
          <p:nvPr/>
        </p:nvSpPr>
        <p:spPr>
          <a:xfrm>
            <a:off x="10407846" y="3855224"/>
            <a:ext cx="1411600" cy="1520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Inter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egional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onf</a:t>
            </a:r>
            <a:r>
              <a:rPr lang="en-US" sz="1600" spc="-5" dirty="0">
                <a:latin typeface="Arial"/>
                <a:cs typeface="Arial"/>
              </a:rPr>
              <a:t>ormity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Inter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egional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onf</a:t>
            </a:r>
            <a:r>
              <a:rPr lang="en-US" sz="1600" spc="-5" dirty="0">
                <a:latin typeface="Arial"/>
                <a:cs typeface="Arial"/>
              </a:rPr>
              <a:t>ormity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850606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7FBAEF-F075-4F38-BB9F-1C46D476C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36" y="112290"/>
            <a:ext cx="9015037" cy="6485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B5D71F-E924-4B2A-8589-3C3FA2D9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254" y="1014536"/>
            <a:ext cx="2701182" cy="2604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F3C700-0D5C-4F39-BC58-63E3019A0D62}"/>
              </a:ext>
            </a:extLst>
          </p:cNvPr>
          <p:cNvSpPr txBox="1"/>
          <p:nvPr/>
        </p:nvSpPr>
        <p:spPr>
          <a:xfrm>
            <a:off x="8930244" y="4182625"/>
            <a:ext cx="25315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Applications for use include: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FA5EB-3E51-4701-8D30-C8D528280823}"/>
              </a:ext>
            </a:extLst>
          </p:cNvPr>
          <p:cNvSpPr txBox="1"/>
          <p:nvPr/>
        </p:nvSpPr>
        <p:spPr>
          <a:xfrm>
            <a:off x="9126791" y="4521179"/>
            <a:ext cx="12509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Sports fields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BEA97D-251D-4031-830F-E493A1137A28}"/>
              </a:ext>
            </a:extLst>
          </p:cNvPr>
          <p:cNvSpPr txBox="1"/>
          <p:nvPr/>
        </p:nvSpPr>
        <p:spPr>
          <a:xfrm>
            <a:off x="9126791" y="4772464"/>
            <a:ext cx="1477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Water filtration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9DED82-3FC9-4BBD-9993-6F331A8353F1}"/>
              </a:ext>
            </a:extLst>
          </p:cNvPr>
          <p:cNvSpPr txBox="1"/>
          <p:nvPr/>
        </p:nvSpPr>
        <p:spPr>
          <a:xfrm>
            <a:off x="9126791" y="5023742"/>
            <a:ext cx="1777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Ground water wells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837F3B-DB78-45F2-AC19-3F07525B0EDC}"/>
              </a:ext>
            </a:extLst>
          </p:cNvPr>
          <p:cNvSpPr txBox="1"/>
          <p:nvPr/>
        </p:nvSpPr>
        <p:spPr>
          <a:xfrm>
            <a:off x="9126791" y="5310653"/>
            <a:ext cx="981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Coatings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BC64F2-D012-4780-913E-E51750D13C29}"/>
              </a:ext>
            </a:extLst>
          </p:cNvPr>
          <p:cNvSpPr txBox="1"/>
          <p:nvPr/>
        </p:nvSpPr>
        <p:spPr>
          <a:xfrm>
            <a:off x="9126791" y="5618430"/>
            <a:ext cx="1050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Abrasives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B3F19F-CA2D-47D6-A3B3-177DEE3D6DB3}"/>
              </a:ext>
            </a:extLst>
          </p:cNvPr>
          <p:cNvSpPr txBox="1"/>
          <p:nvPr/>
        </p:nvSpPr>
        <p:spPr>
          <a:xfrm>
            <a:off x="9126791" y="5880033"/>
            <a:ext cx="20064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Recreational / Traction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D16DB3-13F8-4165-88A3-4B66F0B08427}"/>
              </a:ext>
            </a:extLst>
          </p:cNvPr>
          <p:cNvSpPr txBox="1"/>
          <p:nvPr/>
        </p:nvSpPr>
        <p:spPr>
          <a:xfrm>
            <a:off x="9126791" y="6159460"/>
            <a:ext cx="958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Fracking</a:t>
            </a:r>
          </a:p>
        </p:txBody>
      </p:sp>
    </p:spTree>
    <p:extLst>
      <p:ext uri="{BB962C8B-B14F-4D97-AF65-F5344CB8AC3E}">
        <p14:creationId xmlns:p14="http://schemas.microsoft.com/office/powerpoint/2010/main" val="4059912745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37B6D-3114-4684-9F97-F46A536E9D76}"/>
              </a:ext>
            </a:extLst>
          </p:cNvPr>
          <p:cNvSpPr txBox="1"/>
          <p:nvPr/>
        </p:nvSpPr>
        <p:spPr>
          <a:xfrm>
            <a:off x="4025402" y="2340320"/>
            <a:ext cx="4141198" cy="1843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Ellenburger</a:t>
            </a:r>
            <a:r>
              <a:rPr lang="en-US" sz="4000" dirty="0"/>
              <a:t> Group</a:t>
            </a:r>
          </a:p>
          <a:p>
            <a:pPr algn="ctr">
              <a:lnSpc>
                <a:spcPct val="150000"/>
              </a:lnSpc>
            </a:pPr>
            <a:r>
              <a:rPr lang="en-US" sz="4000" dirty="0"/>
              <a:t>(Lower Ordovician)</a:t>
            </a:r>
          </a:p>
        </p:txBody>
      </p:sp>
    </p:spTree>
    <p:extLst>
      <p:ext uri="{BB962C8B-B14F-4D97-AF65-F5344CB8AC3E}">
        <p14:creationId xmlns:p14="http://schemas.microsoft.com/office/powerpoint/2010/main" val="2641036386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B508A-48F0-4D54-82F0-FD50F1E5F3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19"/>
          <a:stretch/>
        </p:blipFill>
        <p:spPr>
          <a:xfrm>
            <a:off x="402090" y="466232"/>
            <a:ext cx="8774962" cy="6238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D2F69-510A-4DD2-87D7-C3D118E0FC7C}"/>
              </a:ext>
            </a:extLst>
          </p:cNvPr>
          <p:cNvSpPr txBox="1"/>
          <p:nvPr/>
        </p:nvSpPr>
        <p:spPr>
          <a:xfrm>
            <a:off x="8273668" y="6477087"/>
            <a:ext cx="146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(Ewing, 2016)</a:t>
            </a:r>
          </a:p>
        </p:txBody>
      </p:sp>
      <p:sp>
        <p:nvSpPr>
          <p:cNvPr id="5" name="Freeform 577">
            <a:extLst>
              <a:ext uri="{FF2B5EF4-FFF2-40B4-BE49-F238E27FC236}">
                <a16:creationId xmlns:a16="http://schemas.microsoft.com/office/drawing/2014/main" id="{1EEBBA7C-B183-4532-8A56-6EE787799E35}"/>
              </a:ext>
            </a:extLst>
          </p:cNvPr>
          <p:cNvSpPr>
            <a:spLocks/>
          </p:cNvSpPr>
          <p:nvPr/>
        </p:nvSpPr>
        <p:spPr bwMode="auto">
          <a:xfrm>
            <a:off x="3675388" y="4075735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6" name="Freeform 577">
            <a:extLst>
              <a:ext uri="{FF2B5EF4-FFF2-40B4-BE49-F238E27FC236}">
                <a16:creationId xmlns:a16="http://schemas.microsoft.com/office/drawing/2014/main" id="{BC275D1A-C010-48DB-8519-97F720424948}"/>
              </a:ext>
            </a:extLst>
          </p:cNvPr>
          <p:cNvSpPr>
            <a:spLocks/>
          </p:cNvSpPr>
          <p:nvPr/>
        </p:nvSpPr>
        <p:spPr bwMode="auto">
          <a:xfrm>
            <a:off x="3998385" y="4075735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0" name="Freeform 577">
            <a:extLst>
              <a:ext uri="{FF2B5EF4-FFF2-40B4-BE49-F238E27FC236}">
                <a16:creationId xmlns:a16="http://schemas.microsoft.com/office/drawing/2014/main" id="{C9E09DE3-ABDC-401C-9AB9-B2383C234944}"/>
              </a:ext>
            </a:extLst>
          </p:cNvPr>
          <p:cNvSpPr>
            <a:spLocks/>
          </p:cNvSpPr>
          <p:nvPr/>
        </p:nvSpPr>
        <p:spPr bwMode="auto">
          <a:xfrm>
            <a:off x="4630040" y="3033956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1" name="Freeform 577">
            <a:extLst>
              <a:ext uri="{FF2B5EF4-FFF2-40B4-BE49-F238E27FC236}">
                <a16:creationId xmlns:a16="http://schemas.microsoft.com/office/drawing/2014/main" id="{A9B3F78C-D087-4440-9BBB-96D0CA46F308}"/>
              </a:ext>
            </a:extLst>
          </p:cNvPr>
          <p:cNvSpPr>
            <a:spLocks/>
          </p:cNvSpPr>
          <p:nvPr/>
        </p:nvSpPr>
        <p:spPr bwMode="auto">
          <a:xfrm>
            <a:off x="4953037" y="3033956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6AFD3E0-27BF-4412-9753-F8901FAF5C9E}"/>
              </a:ext>
            </a:extLst>
          </p:cNvPr>
          <p:cNvSpPr/>
          <p:nvPr/>
        </p:nvSpPr>
        <p:spPr>
          <a:xfrm>
            <a:off x="5504676" y="3024024"/>
            <a:ext cx="247650" cy="42955"/>
          </a:xfrm>
          <a:custGeom>
            <a:avLst/>
            <a:gdLst>
              <a:gd name="connsiteX0" fmla="*/ 0 w 247650"/>
              <a:gd name="connsiteY0" fmla="*/ 41012 h 42949"/>
              <a:gd name="connsiteX1" fmla="*/ 52387 w 247650"/>
              <a:gd name="connsiteY1" fmla="*/ 2912 h 42949"/>
              <a:gd name="connsiteX2" fmla="*/ 73819 w 247650"/>
              <a:gd name="connsiteY2" fmla="*/ 2912 h 42949"/>
              <a:gd name="connsiteX3" fmla="*/ 88106 w 247650"/>
              <a:gd name="connsiteY3" fmla="*/ 5294 h 42949"/>
              <a:gd name="connsiteX4" fmla="*/ 97631 w 247650"/>
              <a:gd name="connsiteY4" fmla="*/ 26725 h 42949"/>
              <a:gd name="connsiteX5" fmla="*/ 126206 w 247650"/>
              <a:gd name="connsiteY5" fmla="*/ 41012 h 42949"/>
              <a:gd name="connsiteX6" fmla="*/ 166687 w 247650"/>
              <a:gd name="connsiteY6" fmla="*/ 41012 h 42949"/>
              <a:gd name="connsiteX7" fmla="*/ 192881 w 247650"/>
              <a:gd name="connsiteY7" fmla="*/ 24344 h 42949"/>
              <a:gd name="connsiteX8" fmla="*/ 216694 w 247650"/>
              <a:gd name="connsiteY8" fmla="*/ 12437 h 42949"/>
              <a:gd name="connsiteX9" fmla="*/ 228600 w 247650"/>
              <a:gd name="connsiteY9" fmla="*/ 7675 h 42949"/>
              <a:gd name="connsiteX10" fmla="*/ 247650 w 247650"/>
              <a:gd name="connsiteY10" fmla="*/ 14819 h 42949"/>
              <a:gd name="connsiteX0" fmla="*/ 0 w 247650"/>
              <a:gd name="connsiteY0" fmla="*/ 41018 h 42955"/>
              <a:gd name="connsiteX1" fmla="*/ 73819 w 247650"/>
              <a:gd name="connsiteY1" fmla="*/ 2918 h 42955"/>
              <a:gd name="connsiteX2" fmla="*/ 88106 w 247650"/>
              <a:gd name="connsiteY2" fmla="*/ 5300 h 42955"/>
              <a:gd name="connsiteX3" fmla="*/ 97631 w 247650"/>
              <a:gd name="connsiteY3" fmla="*/ 26731 h 42955"/>
              <a:gd name="connsiteX4" fmla="*/ 126206 w 247650"/>
              <a:gd name="connsiteY4" fmla="*/ 41018 h 42955"/>
              <a:gd name="connsiteX5" fmla="*/ 166687 w 247650"/>
              <a:gd name="connsiteY5" fmla="*/ 41018 h 42955"/>
              <a:gd name="connsiteX6" fmla="*/ 192881 w 247650"/>
              <a:gd name="connsiteY6" fmla="*/ 24350 h 42955"/>
              <a:gd name="connsiteX7" fmla="*/ 216694 w 247650"/>
              <a:gd name="connsiteY7" fmla="*/ 12443 h 42955"/>
              <a:gd name="connsiteX8" fmla="*/ 228600 w 247650"/>
              <a:gd name="connsiteY8" fmla="*/ 7681 h 42955"/>
              <a:gd name="connsiteX9" fmla="*/ 247650 w 247650"/>
              <a:gd name="connsiteY9" fmla="*/ 14825 h 42955"/>
              <a:gd name="connsiteX0" fmla="*/ 0 w 247650"/>
              <a:gd name="connsiteY0" fmla="*/ 41018 h 42955"/>
              <a:gd name="connsiteX1" fmla="*/ 57150 w 247650"/>
              <a:gd name="connsiteY1" fmla="*/ 2918 h 42955"/>
              <a:gd name="connsiteX2" fmla="*/ 88106 w 247650"/>
              <a:gd name="connsiteY2" fmla="*/ 5300 h 42955"/>
              <a:gd name="connsiteX3" fmla="*/ 97631 w 247650"/>
              <a:gd name="connsiteY3" fmla="*/ 26731 h 42955"/>
              <a:gd name="connsiteX4" fmla="*/ 126206 w 247650"/>
              <a:gd name="connsiteY4" fmla="*/ 41018 h 42955"/>
              <a:gd name="connsiteX5" fmla="*/ 166687 w 247650"/>
              <a:gd name="connsiteY5" fmla="*/ 41018 h 42955"/>
              <a:gd name="connsiteX6" fmla="*/ 192881 w 247650"/>
              <a:gd name="connsiteY6" fmla="*/ 24350 h 42955"/>
              <a:gd name="connsiteX7" fmla="*/ 216694 w 247650"/>
              <a:gd name="connsiteY7" fmla="*/ 12443 h 42955"/>
              <a:gd name="connsiteX8" fmla="*/ 228600 w 247650"/>
              <a:gd name="connsiteY8" fmla="*/ 7681 h 42955"/>
              <a:gd name="connsiteX9" fmla="*/ 247650 w 247650"/>
              <a:gd name="connsiteY9" fmla="*/ 14825 h 42955"/>
              <a:gd name="connsiteX0" fmla="*/ 0 w 247650"/>
              <a:gd name="connsiteY0" fmla="*/ 41018 h 42955"/>
              <a:gd name="connsiteX1" fmla="*/ 50007 w 247650"/>
              <a:gd name="connsiteY1" fmla="*/ 2918 h 42955"/>
              <a:gd name="connsiteX2" fmla="*/ 88106 w 247650"/>
              <a:gd name="connsiteY2" fmla="*/ 5300 h 42955"/>
              <a:gd name="connsiteX3" fmla="*/ 97631 w 247650"/>
              <a:gd name="connsiteY3" fmla="*/ 26731 h 42955"/>
              <a:gd name="connsiteX4" fmla="*/ 126206 w 247650"/>
              <a:gd name="connsiteY4" fmla="*/ 41018 h 42955"/>
              <a:gd name="connsiteX5" fmla="*/ 166687 w 247650"/>
              <a:gd name="connsiteY5" fmla="*/ 41018 h 42955"/>
              <a:gd name="connsiteX6" fmla="*/ 192881 w 247650"/>
              <a:gd name="connsiteY6" fmla="*/ 24350 h 42955"/>
              <a:gd name="connsiteX7" fmla="*/ 216694 w 247650"/>
              <a:gd name="connsiteY7" fmla="*/ 12443 h 42955"/>
              <a:gd name="connsiteX8" fmla="*/ 228600 w 247650"/>
              <a:gd name="connsiteY8" fmla="*/ 7681 h 42955"/>
              <a:gd name="connsiteX9" fmla="*/ 247650 w 247650"/>
              <a:gd name="connsiteY9" fmla="*/ 14825 h 42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650" h="42955">
                <a:moveTo>
                  <a:pt x="0" y="41018"/>
                </a:moveTo>
                <a:cubicBezTo>
                  <a:pt x="15379" y="33081"/>
                  <a:pt x="35323" y="8871"/>
                  <a:pt x="50007" y="2918"/>
                </a:cubicBezTo>
                <a:cubicBezTo>
                  <a:pt x="64691" y="-3035"/>
                  <a:pt x="80169" y="1331"/>
                  <a:pt x="88106" y="5300"/>
                </a:cubicBezTo>
                <a:cubicBezTo>
                  <a:pt x="96043" y="9269"/>
                  <a:pt x="91281" y="20778"/>
                  <a:pt x="97631" y="26731"/>
                </a:cubicBezTo>
                <a:cubicBezTo>
                  <a:pt x="103981" y="32684"/>
                  <a:pt x="114697" y="38637"/>
                  <a:pt x="126206" y="41018"/>
                </a:cubicBezTo>
                <a:cubicBezTo>
                  <a:pt x="137715" y="43399"/>
                  <a:pt x="155575" y="43796"/>
                  <a:pt x="166687" y="41018"/>
                </a:cubicBezTo>
                <a:cubicBezTo>
                  <a:pt x="177800" y="38240"/>
                  <a:pt x="184547" y="29112"/>
                  <a:pt x="192881" y="24350"/>
                </a:cubicBezTo>
                <a:cubicBezTo>
                  <a:pt x="201216" y="19587"/>
                  <a:pt x="210741" y="15221"/>
                  <a:pt x="216694" y="12443"/>
                </a:cubicBezTo>
                <a:cubicBezTo>
                  <a:pt x="222647" y="9665"/>
                  <a:pt x="223441" y="7284"/>
                  <a:pt x="228600" y="7681"/>
                </a:cubicBezTo>
                <a:cubicBezTo>
                  <a:pt x="233759" y="8078"/>
                  <a:pt x="240704" y="11451"/>
                  <a:pt x="247650" y="148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577">
            <a:extLst>
              <a:ext uri="{FF2B5EF4-FFF2-40B4-BE49-F238E27FC236}">
                <a16:creationId xmlns:a16="http://schemas.microsoft.com/office/drawing/2014/main" id="{4F12D09C-F1EE-4911-9F5E-64402406F911}"/>
              </a:ext>
            </a:extLst>
          </p:cNvPr>
          <p:cNvSpPr>
            <a:spLocks/>
          </p:cNvSpPr>
          <p:nvPr/>
        </p:nvSpPr>
        <p:spPr bwMode="auto">
          <a:xfrm>
            <a:off x="5679319" y="3029063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5" name="Freeform 577">
            <a:extLst>
              <a:ext uri="{FF2B5EF4-FFF2-40B4-BE49-F238E27FC236}">
                <a16:creationId xmlns:a16="http://schemas.microsoft.com/office/drawing/2014/main" id="{648CAD1C-64C7-4E93-97B1-7A4B72726027}"/>
              </a:ext>
            </a:extLst>
          </p:cNvPr>
          <p:cNvSpPr>
            <a:spLocks/>
          </p:cNvSpPr>
          <p:nvPr/>
        </p:nvSpPr>
        <p:spPr bwMode="auto">
          <a:xfrm>
            <a:off x="6007904" y="3029063"/>
            <a:ext cx="541731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  <a:gd name="connsiteX0" fmla="*/ 0 w 9149"/>
              <a:gd name="connsiteY0" fmla="*/ 9667 h 10000"/>
              <a:gd name="connsiteX1" fmla="*/ 940 w 9149"/>
              <a:gd name="connsiteY1" fmla="*/ 0 h 10000"/>
              <a:gd name="connsiteX2" fmla="*/ 1844 w 9149"/>
              <a:gd name="connsiteY2" fmla="*/ 10000 h 10000"/>
              <a:gd name="connsiteX3" fmla="*/ 2748 w 9149"/>
              <a:gd name="connsiteY3" fmla="*/ 0 h 10000"/>
              <a:gd name="connsiteX4" fmla="*/ 3652 w 9149"/>
              <a:gd name="connsiteY4" fmla="*/ 10000 h 10000"/>
              <a:gd name="connsiteX5" fmla="*/ 4521 w 9149"/>
              <a:gd name="connsiteY5" fmla="*/ 0 h 10000"/>
              <a:gd name="connsiteX6" fmla="*/ 5461 w 9149"/>
              <a:gd name="connsiteY6" fmla="*/ 9667 h 10000"/>
              <a:gd name="connsiteX7" fmla="*/ 6383 w 9149"/>
              <a:gd name="connsiteY7" fmla="*/ 0 h 10000"/>
              <a:gd name="connsiteX8" fmla="*/ 7287 w 9149"/>
              <a:gd name="connsiteY8" fmla="*/ 9667 h 10000"/>
              <a:gd name="connsiteX9" fmla="*/ 8245 w 9149"/>
              <a:gd name="connsiteY9" fmla="*/ 0 h 10000"/>
              <a:gd name="connsiteX10" fmla="*/ 9149 w 9149"/>
              <a:gd name="connsiteY10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149" h="10000">
                <a:moveTo>
                  <a:pt x="0" y="9667"/>
                </a:moveTo>
                <a:cubicBezTo>
                  <a:pt x="319" y="4667"/>
                  <a:pt x="638" y="0"/>
                  <a:pt x="940" y="0"/>
                </a:cubicBezTo>
                <a:cubicBezTo>
                  <a:pt x="1241" y="0"/>
                  <a:pt x="1543" y="10000"/>
                  <a:pt x="1844" y="10000"/>
                </a:cubicBezTo>
                <a:cubicBezTo>
                  <a:pt x="2145" y="10000"/>
                  <a:pt x="2447" y="0"/>
                  <a:pt x="2748" y="0"/>
                </a:cubicBezTo>
                <a:cubicBezTo>
                  <a:pt x="3050" y="0"/>
                  <a:pt x="3351" y="10000"/>
                  <a:pt x="3652" y="10000"/>
                </a:cubicBezTo>
                <a:cubicBezTo>
                  <a:pt x="3954" y="10000"/>
                  <a:pt x="4220" y="0"/>
                  <a:pt x="4521" y="0"/>
                </a:cubicBezTo>
                <a:cubicBezTo>
                  <a:pt x="4823" y="0"/>
                  <a:pt x="5160" y="9667"/>
                  <a:pt x="5461" y="9667"/>
                </a:cubicBezTo>
                <a:cubicBezTo>
                  <a:pt x="5762" y="9667"/>
                  <a:pt x="6082" y="0"/>
                  <a:pt x="6383" y="0"/>
                </a:cubicBezTo>
                <a:cubicBezTo>
                  <a:pt x="6684" y="0"/>
                  <a:pt x="6986" y="9667"/>
                  <a:pt x="7287" y="9667"/>
                </a:cubicBezTo>
                <a:cubicBezTo>
                  <a:pt x="7589" y="9667"/>
                  <a:pt x="7943" y="0"/>
                  <a:pt x="8245" y="0"/>
                </a:cubicBezTo>
                <a:cubicBezTo>
                  <a:pt x="8546" y="0"/>
                  <a:pt x="8865" y="10000"/>
                  <a:pt x="9149" y="1000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6" name="Freeform 577">
            <a:extLst>
              <a:ext uri="{FF2B5EF4-FFF2-40B4-BE49-F238E27FC236}">
                <a16:creationId xmlns:a16="http://schemas.microsoft.com/office/drawing/2014/main" id="{B55C5CD4-24A1-4308-A19E-561F59340416}"/>
              </a:ext>
            </a:extLst>
          </p:cNvPr>
          <p:cNvSpPr>
            <a:spLocks/>
          </p:cNvSpPr>
          <p:nvPr/>
        </p:nvSpPr>
        <p:spPr bwMode="auto">
          <a:xfrm>
            <a:off x="6549635" y="2987944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7" name="Freeform 577">
            <a:extLst>
              <a:ext uri="{FF2B5EF4-FFF2-40B4-BE49-F238E27FC236}">
                <a16:creationId xmlns:a16="http://schemas.microsoft.com/office/drawing/2014/main" id="{CD3E9108-DF05-4418-BDAF-8BF7F472B6C6}"/>
              </a:ext>
            </a:extLst>
          </p:cNvPr>
          <p:cNvSpPr>
            <a:spLocks/>
          </p:cNvSpPr>
          <p:nvPr/>
        </p:nvSpPr>
        <p:spPr bwMode="auto">
          <a:xfrm>
            <a:off x="6979420" y="2987944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8" name="Freeform 577">
            <a:extLst>
              <a:ext uri="{FF2B5EF4-FFF2-40B4-BE49-F238E27FC236}">
                <a16:creationId xmlns:a16="http://schemas.microsoft.com/office/drawing/2014/main" id="{7389CA93-E670-4158-A942-5CCE44A673F4}"/>
              </a:ext>
            </a:extLst>
          </p:cNvPr>
          <p:cNvSpPr>
            <a:spLocks/>
          </p:cNvSpPr>
          <p:nvPr/>
        </p:nvSpPr>
        <p:spPr bwMode="auto">
          <a:xfrm>
            <a:off x="7597385" y="3114151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19" name="Freeform 577">
            <a:extLst>
              <a:ext uri="{FF2B5EF4-FFF2-40B4-BE49-F238E27FC236}">
                <a16:creationId xmlns:a16="http://schemas.microsoft.com/office/drawing/2014/main" id="{E752EAB9-BBD9-44BB-93F5-A90DBFA342E8}"/>
              </a:ext>
            </a:extLst>
          </p:cNvPr>
          <p:cNvSpPr>
            <a:spLocks/>
          </p:cNvSpPr>
          <p:nvPr/>
        </p:nvSpPr>
        <p:spPr bwMode="auto">
          <a:xfrm>
            <a:off x="8027170" y="3114151"/>
            <a:ext cx="592120" cy="36080"/>
          </a:xfrm>
          <a:custGeom>
            <a:avLst/>
            <a:gdLst>
              <a:gd name="T0" fmla="*/ 0 w 564"/>
              <a:gd name="T1" fmla="*/ 29 h 30"/>
              <a:gd name="T2" fmla="*/ 0 w 564"/>
              <a:gd name="T3" fmla="*/ 0 h 30"/>
              <a:gd name="T4" fmla="*/ 0 w 564"/>
              <a:gd name="T5" fmla="*/ 30 h 30"/>
              <a:gd name="T6" fmla="*/ 0 w 564"/>
              <a:gd name="T7" fmla="*/ 0 h 30"/>
              <a:gd name="T8" fmla="*/ 0 w 564"/>
              <a:gd name="T9" fmla="*/ 30 h 30"/>
              <a:gd name="T10" fmla="*/ 0 w 564"/>
              <a:gd name="T11" fmla="*/ 0 h 30"/>
              <a:gd name="T12" fmla="*/ 0 w 564"/>
              <a:gd name="T13" fmla="*/ 29 h 30"/>
              <a:gd name="T14" fmla="*/ 0 w 564"/>
              <a:gd name="T15" fmla="*/ 0 h 30"/>
              <a:gd name="T16" fmla="*/ 0 w 564"/>
              <a:gd name="T17" fmla="*/ 29 h 30"/>
              <a:gd name="T18" fmla="*/ 0 w 564"/>
              <a:gd name="T19" fmla="*/ 0 h 30"/>
              <a:gd name="T20" fmla="*/ 0 w 564"/>
              <a:gd name="T21" fmla="*/ 30 h 30"/>
              <a:gd name="T22" fmla="*/ 0 w 564"/>
              <a:gd name="T23" fmla="*/ 0 h 3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64"/>
              <a:gd name="T37" fmla="*/ 0 h 30"/>
              <a:gd name="T38" fmla="*/ 564 w 564"/>
              <a:gd name="T39" fmla="*/ 30 h 3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64" h="30">
                <a:moveTo>
                  <a:pt x="0" y="29"/>
                </a:moveTo>
                <a:cubicBezTo>
                  <a:pt x="18" y="14"/>
                  <a:pt x="36" y="0"/>
                  <a:pt x="53" y="0"/>
                </a:cubicBezTo>
                <a:cubicBezTo>
                  <a:pt x="70" y="0"/>
                  <a:pt x="87" y="30"/>
                  <a:pt x="104" y="30"/>
                </a:cubicBezTo>
                <a:cubicBezTo>
                  <a:pt x="121" y="30"/>
                  <a:pt x="138" y="0"/>
                  <a:pt x="155" y="0"/>
                </a:cubicBezTo>
                <a:cubicBezTo>
                  <a:pt x="172" y="0"/>
                  <a:pt x="189" y="30"/>
                  <a:pt x="206" y="30"/>
                </a:cubicBezTo>
                <a:cubicBezTo>
                  <a:pt x="223" y="30"/>
                  <a:pt x="238" y="0"/>
                  <a:pt x="255" y="0"/>
                </a:cubicBezTo>
                <a:cubicBezTo>
                  <a:pt x="272" y="0"/>
                  <a:pt x="291" y="29"/>
                  <a:pt x="308" y="29"/>
                </a:cubicBezTo>
                <a:cubicBezTo>
                  <a:pt x="325" y="29"/>
                  <a:pt x="343" y="0"/>
                  <a:pt x="360" y="0"/>
                </a:cubicBezTo>
                <a:cubicBezTo>
                  <a:pt x="377" y="0"/>
                  <a:pt x="394" y="29"/>
                  <a:pt x="411" y="29"/>
                </a:cubicBezTo>
                <a:cubicBezTo>
                  <a:pt x="428" y="29"/>
                  <a:pt x="448" y="0"/>
                  <a:pt x="465" y="0"/>
                </a:cubicBezTo>
                <a:cubicBezTo>
                  <a:pt x="482" y="0"/>
                  <a:pt x="500" y="30"/>
                  <a:pt x="516" y="30"/>
                </a:cubicBezTo>
                <a:cubicBezTo>
                  <a:pt x="532" y="30"/>
                  <a:pt x="548" y="15"/>
                  <a:pt x="564" y="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4469F4-A8EF-4D74-B66A-036367B46A8E}"/>
              </a:ext>
            </a:extLst>
          </p:cNvPr>
          <p:cNvSpPr/>
          <p:nvPr/>
        </p:nvSpPr>
        <p:spPr>
          <a:xfrm>
            <a:off x="6527601" y="1585597"/>
            <a:ext cx="1047750" cy="1479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6CB1FD-D693-4636-B626-F0D19710F384}"/>
              </a:ext>
            </a:extLst>
          </p:cNvPr>
          <p:cNvSpPr txBox="1"/>
          <p:nvPr/>
        </p:nvSpPr>
        <p:spPr>
          <a:xfrm>
            <a:off x="622082" y="96900"/>
            <a:ext cx="437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LOWER ORDOVICIAN ELLENBURGER GROUP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F3E9E0A-006D-4AFA-BA6A-D17239632DC6}"/>
              </a:ext>
            </a:extLst>
          </p:cNvPr>
          <p:cNvSpPr txBox="1"/>
          <p:nvPr/>
        </p:nvSpPr>
        <p:spPr>
          <a:xfrm>
            <a:off x="9258571" y="1266108"/>
            <a:ext cx="317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/>
              <a:t>Ellenburger</a:t>
            </a:r>
            <a:r>
              <a:rPr lang="en-US" dirty="0"/>
              <a:t> dolomites represent an important oil and gas reservoir in the Permian Basin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FCE7E-F783-4E95-9272-730E605F6D00}"/>
              </a:ext>
            </a:extLst>
          </p:cNvPr>
          <p:cNvSpPr txBox="1"/>
          <p:nvPr/>
        </p:nvSpPr>
        <p:spPr>
          <a:xfrm>
            <a:off x="9276185" y="2871495"/>
            <a:ext cx="3174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5 billion barrels oil equiv. from 714 fields since 1936 (</a:t>
            </a:r>
            <a:r>
              <a:rPr lang="en-US" dirty="0" err="1"/>
              <a:t>Kerans</a:t>
            </a:r>
            <a:r>
              <a:rPr lang="en-US" dirty="0"/>
              <a:t> and Loucks, 2019); 1.35 BBO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9AE3EA-8145-4DC3-B095-BD2FEC20B9FD}"/>
              </a:ext>
            </a:extLst>
          </p:cNvPr>
          <p:cNvSpPr txBox="1"/>
          <p:nvPr/>
        </p:nvSpPr>
        <p:spPr>
          <a:xfrm>
            <a:off x="9258571" y="4128234"/>
            <a:ext cx="2933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 err="1"/>
              <a:t>Ellenburger</a:t>
            </a:r>
            <a:r>
              <a:rPr lang="en-US" dirty="0"/>
              <a:t> outcrops: Franklin Mountains in El Paso, TX</a:t>
            </a:r>
          </a:p>
        </p:txBody>
      </p:sp>
    </p:spTree>
    <p:extLst>
      <p:ext uri="{BB962C8B-B14F-4D97-AF65-F5344CB8AC3E}">
        <p14:creationId xmlns:p14="http://schemas.microsoft.com/office/powerpoint/2010/main" val="301025207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FB30F2-C35C-4A15-80D6-89F676680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776" y="325676"/>
            <a:ext cx="6168685" cy="6382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AEC28A-F97D-478A-B1C4-92A9C5595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326" y="907810"/>
            <a:ext cx="5135898" cy="5455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E236DF-A445-4950-9EEB-3BC9DB571012}"/>
              </a:ext>
            </a:extLst>
          </p:cNvPr>
          <p:cNvSpPr txBox="1"/>
          <p:nvPr/>
        </p:nvSpPr>
        <p:spPr>
          <a:xfrm>
            <a:off x="7666182" y="506783"/>
            <a:ext cx="362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Ellenburger</a:t>
            </a:r>
            <a:r>
              <a:rPr lang="en-US" dirty="0"/>
              <a:t> thickness, Permian basin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8C70D1-4660-4145-A094-EC058DE9E31B}"/>
              </a:ext>
            </a:extLst>
          </p:cNvPr>
          <p:cNvSpPr txBox="1"/>
          <p:nvPr/>
        </p:nvSpPr>
        <p:spPr>
          <a:xfrm>
            <a:off x="1962727" y="191591"/>
            <a:ext cx="3611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Ellenburger</a:t>
            </a:r>
            <a:r>
              <a:rPr lang="en-US" dirty="0"/>
              <a:t> structure, Permian basin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EF67CE-8C4C-4A04-9082-C92F435CF3D4}"/>
              </a:ext>
            </a:extLst>
          </p:cNvPr>
          <p:cNvSpPr txBox="1"/>
          <p:nvPr/>
        </p:nvSpPr>
        <p:spPr>
          <a:xfrm>
            <a:off x="9615054" y="6430688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875466339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81FA41F-C5EC-4346-80C7-B2E3CB9D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53" y="706790"/>
            <a:ext cx="8047855" cy="586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2F20A-D27E-4B24-8B82-AA38CD8C233B}"/>
              </a:ext>
            </a:extLst>
          </p:cNvPr>
          <p:cNvSpPr txBox="1"/>
          <p:nvPr/>
        </p:nvSpPr>
        <p:spPr>
          <a:xfrm>
            <a:off x="6705394" y="6266465"/>
            <a:ext cx="16866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(modified from R. </a:t>
            </a:r>
            <a:r>
              <a:rPr lang="en-US" sz="1100" dirty="0" err="1">
                <a:solidFill>
                  <a:schemeClr val="bg1"/>
                </a:solidFill>
              </a:rPr>
              <a:t>Blakey</a:t>
            </a:r>
            <a:r>
              <a:rPr lang="en-US" sz="11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330B6-0300-486F-AC53-E5637F63604B}"/>
              </a:ext>
            </a:extLst>
          </p:cNvPr>
          <p:cNvSpPr txBox="1"/>
          <p:nvPr/>
        </p:nvSpPr>
        <p:spPr>
          <a:xfrm>
            <a:off x="3314860" y="441648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868FF9-A75C-4E03-AAA0-6F1ACB5D13F8}"/>
              </a:ext>
            </a:extLst>
          </p:cNvPr>
          <p:cNvSpPr txBox="1"/>
          <p:nvPr/>
        </p:nvSpPr>
        <p:spPr>
          <a:xfrm>
            <a:off x="4238575" y="4820168"/>
            <a:ext cx="1040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Shallow</a:t>
            </a:r>
          </a:p>
          <a:p>
            <a:pPr algn="ctr"/>
            <a:r>
              <a:rPr lang="en-US" sz="1200" b="1" dirty="0"/>
              <a:t>Marine</a:t>
            </a:r>
          </a:p>
          <a:p>
            <a:pPr algn="ctr"/>
            <a:r>
              <a:rPr lang="en-US" sz="1200" b="1" dirty="0" err="1"/>
              <a:t>Ellenburger</a:t>
            </a:r>
            <a:endParaRPr lang="en-US" sz="1200" b="1" dirty="0"/>
          </a:p>
          <a:p>
            <a:pPr algn="ctr"/>
            <a:r>
              <a:rPr lang="en-US" sz="1200" b="1" dirty="0"/>
              <a:t>Carbonate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869DD2-5833-4F1B-AD49-3A84605156D0}"/>
              </a:ext>
            </a:extLst>
          </p:cNvPr>
          <p:cNvSpPr txBox="1"/>
          <p:nvPr/>
        </p:nvSpPr>
        <p:spPr>
          <a:xfrm>
            <a:off x="2046142" y="4590849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Shallow</a:t>
            </a:r>
          </a:p>
          <a:p>
            <a:pPr algn="ctr"/>
            <a:r>
              <a:rPr lang="en-US" sz="1200" b="1" dirty="0"/>
              <a:t>Marine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1E7657-7674-44EC-804B-6E90DFC2B864}"/>
              </a:ext>
            </a:extLst>
          </p:cNvPr>
          <p:cNvSpPr txBox="1"/>
          <p:nvPr/>
        </p:nvSpPr>
        <p:spPr>
          <a:xfrm>
            <a:off x="5634100" y="586748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Oceanic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Crust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9154F5-A07C-4F1A-B2BE-7B8A45B5D8F0}"/>
              </a:ext>
            </a:extLst>
          </p:cNvPr>
          <p:cNvSpPr txBox="1"/>
          <p:nvPr/>
        </p:nvSpPr>
        <p:spPr>
          <a:xfrm>
            <a:off x="575556" y="522183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Oceanic</a:t>
            </a:r>
          </a:p>
          <a:p>
            <a:pPr algn="ctr"/>
            <a:r>
              <a:rPr lang="en-US" sz="1400" b="1" dirty="0">
                <a:solidFill>
                  <a:srgbClr val="FFFF00"/>
                </a:solidFill>
              </a:rPr>
              <a:t>Crust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5A68E3-EFAE-456D-8ACD-F88A82A3BA2F}"/>
              </a:ext>
            </a:extLst>
          </p:cNvPr>
          <p:cNvSpPr txBox="1"/>
          <p:nvPr/>
        </p:nvSpPr>
        <p:spPr>
          <a:xfrm>
            <a:off x="3272033" y="5726561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Deep Marine</a:t>
            </a:r>
          </a:p>
          <a:p>
            <a:pPr algn="ctr"/>
            <a:r>
              <a:rPr lang="en-US" sz="1200" b="1" dirty="0">
                <a:solidFill>
                  <a:srgbClr val="FFFF00"/>
                </a:solidFill>
              </a:rPr>
              <a:t>Marathon </a:t>
            </a:r>
            <a:r>
              <a:rPr lang="en-US" sz="1200" b="1" dirty="0" err="1">
                <a:solidFill>
                  <a:srgbClr val="FFFF00"/>
                </a:solidFill>
              </a:rPr>
              <a:t>Ls</a:t>
            </a:r>
            <a:endParaRPr lang="en-US" sz="1200" b="1" dirty="0">
              <a:solidFill>
                <a:srgbClr val="FFFF00"/>
              </a:solidFill>
            </a:endParaRPr>
          </a:p>
        </p:txBody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AA82FF93-BDA6-4A18-A07E-B17AA9BA6CCA}"/>
              </a:ext>
            </a:extLst>
          </p:cNvPr>
          <p:cNvSpPr/>
          <p:nvPr/>
        </p:nvSpPr>
        <p:spPr bwMode="auto">
          <a:xfrm>
            <a:off x="3576579" y="4782697"/>
            <a:ext cx="733425" cy="847725"/>
          </a:xfrm>
          <a:custGeom>
            <a:avLst/>
            <a:gdLst>
              <a:gd name="connsiteX0" fmla="*/ 571500 w 733425"/>
              <a:gd name="connsiteY0" fmla="*/ 7429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238125 w 733425"/>
              <a:gd name="connsiteY5" fmla="*/ 0 h 828675"/>
              <a:gd name="connsiteX6" fmla="*/ 104775 w 733425"/>
              <a:gd name="connsiteY6" fmla="*/ 76200 h 828675"/>
              <a:gd name="connsiteX7" fmla="*/ 19050 w 733425"/>
              <a:gd name="connsiteY7" fmla="*/ 209550 h 828675"/>
              <a:gd name="connsiteX8" fmla="*/ 0 w 733425"/>
              <a:gd name="connsiteY8" fmla="*/ 476250 h 828675"/>
              <a:gd name="connsiteX9" fmla="*/ 66675 w 733425"/>
              <a:gd name="connsiteY9" fmla="*/ 704850 h 828675"/>
              <a:gd name="connsiteX10" fmla="*/ 190500 w 733425"/>
              <a:gd name="connsiteY10" fmla="*/ 800100 h 828675"/>
              <a:gd name="connsiteX11" fmla="*/ 419100 w 733425"/>
              <a:gd name="connsiteY11" fmla="*/ 828675 h 828675"/>
              <a:gd name="connsiteX12" fmla="*/ 542925 w 733425"/>
              <a:gd name="connsiteY12" fmla="*/ 800100 h 828675"/>
              <a:gd name="connsiteX0" fmla="*/ 542925 w 733425"/>
              <a:gd name="connsiteY0" fmla="*/ 8191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238125 w 733425"/>
              <a:gd name="connsiteY5" fmla="*/ 0 h 828675"/>
              <a:gd name="connsiteX6" fmla="*/ 104775 w 733425"/>
              <a:gd name="connsiteY6" fmla="*/ 76200 h 828675"/>
              <a:gd name="connsiteX7" fmla="*/ 19050 w 733425"/>
              <a:gd name="connsiteY7" fmla="*/ 209550 h 828675"/>
              <a:gd name="connsiteX8" fmla="*/ 0 w 733425"/>
              <a:gd name="connsiteY8" fmla="*/ 476250 h 828675"/>
              <a:gd name="connsiteX9" fmla="*/ 66675 w 733425"/>
              <a:gd name="connsiteY9" fmla="*/ 704850 h 828675"/>
              <a:gd name="connsiteX10" fmla="*/ 190500 w 733425"/>
              <a:gd name="connsiteY10" fmla="*/ 800100 h 828675"/>
              <a:gd name="connsiteX11" fmla="*/ 419100 w 733425"/>
              <a:gd name="connsiteY11" fmla="*/ 828675 h 828675"/>
              <a:gd name="connsiteX12" fmla="*/ 542925 w 733425"/>
              <a:gd name="connsiteY12" fmla="*/ 800100 h 828675"/>
              <a:gd name="connsiteX0" fmla="*/ 542925 w 733425"/>
              <a:gd name="connsiteY0" fmla="*/ 819150 h 828675"/>
              <a:gd name="connsiteX1" fmla="*/ 733425 w 733425"/>
              <a:gd name="connsiteY1" fmla="*/ 609600 h 828675"/>
              <a:gd name="connsiteX2" fmla="*/ 733425 w 733425"/>
              <a:gd name="connsiteY2" fmla="*/ 381000 h 828675"/>
              <a:gd name="connsiteX3" fmla="*/ 676275 w 733425"/>
              <a:gd name="connsiteY3" fmla="*/ 219075 h 828675"/>
              <a:gd name="connsiteX4" fmla="*/ 542925 w 733425"/>
              <a:gd name="connsiteY4" fmla="*/ 95250 h 828675"/>
              <a:gd name="connsiteX5" fmla="*/ 390525 w 733425"/>
              <a:gd name="connsiteY5" fmla="*/ 0 h 828675"/>
              <a:gd name="connsiteX6" fmla="*/ 238125 w 733425"/>
              <a:gd name="connsiteY6" fmla="*/ 0 h 828675"/>
              <a:gd name="connsiteX7" fmla="*/ 104775 w 733425"/>
              <a:gd name="connsiteY7" fmla="*/ 76200 h 828675"/>
              <a:gd name="connsiteX8" fmla="*/ 19050 w 733425"/>
              <a:gd name="connsiteY8" fmla="*/ 209550 h 828675"/>
              <a:gd name="connsiteX9" fmla="*/ 0 w 733425"/>
              <a:gd name="connsiteY9" fmla="*/ 476250 h 828675"/>
              <a:gd name="connsiteX10" fmla="*/ 66675 w 733425"/>
              <a:gd name="connsiteY10" fmla="*/ 704850 h 828675"/>
              <a:gd name="connsiteX11" fmla="*/ 190500 w 733425"/>
              <a:gd name="connsiteY11" fmla="*/ 800100 h 828675"/>
              <a:gd name="connsiteX12" fmla="*/ 419100 w 733425"/>
              <a:gd name="connsiteY12" fmla="*/ 828675 h 828675"/>
              <a:gd name="connsiteX13" fmla="*/ 542925 w 733425"/>
              <a:gd name="connsiteY13" fmla="*/ 800100 h 828675"/>
              <a:gd name="connsiteX0" fmla="*/ 542925 w 733425"/>
              <a:gd name="connsiteY0" fmla="*/ 819150 h 847725"/>
              <a:gd name="connsiteX1" fmla="*/ 733425 w 733425"/>
              <a:gd name="connsiteY1" fmla="*/ 609600 h 847725"/>
              <a:gd name="connsiteX2" fmla="*/ 733425 w 733425"/>
              <a:gd name="connsiteY2" fmla="*/ 381000 h 847725"/>
              <a:gd name="connsiteX3" fmla="*/ 676275 w 733425"/>
              <a:gd name="connsiteY3" fmla="*/ 219075 h 847725"/>
              <a:gd name="connsiteX4" fmla="*/ 542925 w 733425"/>
              <a:gd name="connsiteY4" fmla="*/ 95250 h 847725"/>
              <a:gd name="connsiteX5" fmla="*/ 390525 w 733425"/>
              <a:gd name="connsiteY5" fmla="*/ 0 h 847725"/>
              <a:gd name="connsiteX6" fmla="*/ 238125 w 733425"/>
              <a:gd name="connsiteY6" fmla="*/ 0 h 847725"/>
              <a:gd name="connsiteX7" fmla="*/ 104775 w 733425"/>
              <a:gd name="connsiteY7" fmla="*/ 76200 h 847725"/>
              <a:gd name="connsiteX8" fmla="*/ 19050 w 733425"/>
              <a:gd name="connsiteY8" fmla="*/ 209550 h 847725"/>
              <a:gd name="connsiteX9" fmla="*/ 0 w 733425"/>
              <a:gd name="connsiteY9" fmla="*/ 476250 h 847725"/>
              <a:gd name="connsiteX10" fmla="*/ 66675 w 733425"/>
              <a:gd name="connsiteY10" fmla="*/ 704850 h 847725"/>
              <a:gd name="connsiteX11" fmla="*/ 190500 w 733425"/>
              <a:gd name="connsiteY11" fmla="*/ 800100 h 847725"/>
              <a:gd name="connsiteX12" fmla="*/ 371475 w 733425"/>
              <a:gd name="connsiteY12" fmla="*/ 847725 h 847725"/>
              <a:gd name="connsiteX13" fmla="*/ 542925 w 733425"/>
              <a:gd name="connsiteY13" fmla="*/ 800100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33425" h="847725">
                <a:moveTo>
                  <a:pt x="542925" y="819150"/>
                </a:moveTo>
                <a:lnTo>
                  <a:pt x="733425" y="609600"/>
                </a:lnTo>
                <a:lnTo>
                  <a:pt x="733425" y="381000"/>
                </a:lnTo>
                <a:lnTo>
                  <a:pt x="676275" y="219075"/>
                </a:lnTo>
                <a:lnTo>
                  <a:pt x="542925" y="95250"/>
                </a:lnTo>
                <a:cubicBezTo>
                  <a:pt x="488950" y="79375"/>
                  <a:pt x="444500" y="15875"/>
                  <a:pt x="390525" y="0"/>
                </a:cubicBezTo>
                <a:lnTo>
                  <a:pt x="238125" y="0"/>
                </a:lnTo>
                <a:lnTo>
                  <a:pt x="104775" y="76200"/>
                </a:lnTo>
                <a:lnTo>
                  <a:pt x="19050" y="209550"/>
                </a:lnTo>
                <a:lnTo>
                  <a:pt x="0" y="476250"/>
                </a:lnTo>
                <a:lnTo>
                  <a:pt x="66675" y="704850"/>
                </a:lnTo>
                <a:lnTo>
                  <a:pt x="190500" y="800100"/>
                </a:lnTo>
                <a:lnTo>
                  <a:pt x="371475" y="847725"/>
                </a:lnTo>
                <a:lnTo>
                  <a:pt x="542925" y="800100"/>
                </a:lnTo>
              </a:path>
            </a:pathLst>
          </a:custGeom>
          <a:noFill/>
          <a:ln w="3810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02CAF-80E3-4A00-B0E7-B726BE581596}"/>
              </a:ext>
            </a:extLst>
          </p:cNvPr>
          <p:cNvSpPr txBox="1"/>
          <p:nvPr/>
        </p:nvSpPr>
        <p:spPr>
          <a:xfrm>
            <a:off x="2567134" y="5061984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Ellenburger</a:t>
            </a:r>
            <a:endParaRPr lang="en-US" sz="1200" b="1" dirty="0"/>
          </a:p>
          <a:p>
            <a:pPr algn="ctr"/>
            <a:r>
              <a:rPr lang="en-US" sz="1200" b="1" dirty="0"/>
              <a:t>Carbonate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3D65D6-3881-4908-A585-039A73FFE6AB}"/>
              </a:ext>
            </a:extLst>
          </p:cNvPr>
          <p:cNvSpPr txBox="1"/>
          <p:nvPr/>
        </p:nvSpPr>
        <p:spPr>
          <a:xfrm>
            <a:off x="3590585" y="4975726"/>
            <a:ext cx="72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>
                <a:solidFill>
                  <a:srgbClr val="990000"/>
                </a:solidFill>
              </a:rPr>
              <a:t>Tobosa</a:t>
            </a:r>
            <a:endParaRPr lang="en-US" sz="1200" b="1" dirty="0">
              <a:solidFill>
                <a:srgbClr val="990000"/>
              </a:solidFill>
            </a:endParaRPr>
          </a:p>
          <a:p>
            <a:pPr algn="ctr"/>
            <a:r>
              <a:rPr lang="en-US" sz="1200" b="1" dirty="0">
                <a:solidFill>
                  <a:srgbClr val="990000"/>
                </a:solidFill>
              </a:rPr>
              <a:t>Basin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FE736F-A182-42A1-9BE8-134C8C50DCF6}"/>
              </a:ext>
            </a:extLst>
          </p:cNvPr>
          <p:cNvSpPr txBox="1"/>
          <p:nvPr/>
        </p:nvSpPr>
        <p:spPr>
          <a:xfrm>
            <a:off x="5436231" y="1489133"/>
            <a:ext cx="611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345122-C405-41F4-B64D-44587588AC22}"/>
              </a:ext>
            </a:extLst>
          </p:cNvPr>
          <p:cNvSpPr txBox="1"/>
          <p:nvPr/>
        </p:nvSpPr>
        <p:spPr>
          <a:xfrm rot="19533675">
            <a:off x="3883343" y="2848936"/>
            <a:ext cx="1445255" cy="2359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Transcontinental Arch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56862-E810-4303-8C0E-F723D5B882C9}"/>
              </a:ext>
            </a:extLst>
          </p:cNvPr>
          <p:cNvSpPr txBox="1"/>
          <p:nvPr/>
        </p:nvSpPr>
        <p:spPr>
          <a:xfrm rot="19604131">
            <a:off x="4890146" y="5283502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55247-D3BE-46C7-8409-15479CEAD006}"/>
              </a:ext>
            </a:extLst>
          </p:cNvPr>
          <p:cNvSpPr txBox="1"/>
          <p:nvPr/>
        </p:nvSpPr>
        <p:spPr>
          <a:xfrm rot="17048168">
            <a:off x="1162487" y="240203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29771C-DC49-4810-8DCA-611EAFC94EAF}"/>
              </a:ext>
            </a:extLst>
          </p:cNvPr>
          <p:cNvSpPr txBox="1"/>
          <p:nvPr/>
        </p:nvSpPr>
        <p:spPr>
          <a:xfrm rot="18517743">
            <a:off x="6963692" y="4221375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911A3F-9023-4004-A5F4-41427B33E7F3}"/>
              </a:ext>
            </a:extLst>
          </p:cNvPr>
          <p:cNvSpPr txBox="1"/>
          <p:nvPr/>
        </p:nvSpPr>
        <p:spPr>
          <a:xfrm>
            <a:off x="5227770" y="4921039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</a:rPr>
              <a:t>Ouachita</a:t>
            </a:r>
          </a:p>
          <a:p>
            <a:pPr algn="ctr"/>
            <a:r>
              <a:rPr lang="en-US" sz="800" b="1" dirty="0">
                <a:solidFill>
                  <a:srgbClr val="C00000"/>
                </a:solidFill>
              </a:rPr>
              <a:t>Embayment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2B655F-49A7-45BF-A5C7-2DF8580E4E70}"/>
              </a:ext>
            </a:extLst>
          </p:cNvPr>
          <p:cNvSpPr txBox="1"/>
          <p:nvPr/>
        </p:nvSpPr>
        <p:spPr>
          <a:xfrm>
            <a:off x="3328929" y="5499805"/>
            <a:ext cx="768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b="1" dirty="0">
                <a:solidFill>
                  <a:srgbClr val="C00000"/>
                </a:solidFill>
              </a:rPr>
              <a:t>Marathon</a:t>
            </a:r>
          </a:p>
          <a:p>
            <a:pPr algn="ctr"/>
            <a:r>
              <a:rPr lang="en-US" sz="800" b="1" dirty="0">
                <a:solidFill>
                  <a:srgbClr val="C00000"/>
                </a:solidFill>
              </a:rPr>
              <a:t>Embayment</a:t>
            </a:r>
          </a:p>
        </p:txBody>
      </p:sp>
      <p:sp>
        <p:nvSpPr>
          <p:cNvPr id="20" name="Freeform 1">
            <a:extLst>
              <a:ext uri="{FF2B5EF4-FFF2-40B4-BE49-F238E27FC236}">
                <a16:creationId xmlns:a16="http://schemas.microsoft.com/office/drawing/2014/main" id="{707EC2E7-B74F-4E98-B361-632A4DE8C252}"/>
              </a:ext>
            </a:extLst>
          </p:cNvPr>
          <p:cNvSpPr/>
          <p:nvPr/>
        </p:nvSpPr>
        <p:spPr>
          <a:xfrm>
            <a:off x="1852553" y="715522"/>
            <a:ext cx="1219200" cy="5838825"/>
          </a:xfrm>
          <a:custGeom>
            <a:avLst/>
            <a:gdLst>
              <a:gd name="connsiteX0" fmla="*/ 1314450 w 1314450"/>
              <a:gd name="connsiteY0" fmla="*/ 0 h 5876925"/>
              <a:gd name="connsiteX1" fmla="*/ 942975 w 1314450"/>
              <a:gd name="connsiteY1" fmla="*/ 714375 h 5876925"/>
              <a:gd name="connsiteX2" fmla="*/ 723900 w 1314450"/>
              <a:gd name="connsiteY2" fmla="*/ 1438275 h 5876925"/>
              <a:gd name="connsiteX3" fmla="*/ 476250 w 1314450"/>
              <a:gd name="connsiteY3" fmla="*/ 2486025 h 5876925"/>
              <a:gd name="connsiteX4" fmla="*/ 209550 w 1314450"/>
              <a:gd name="connsiteY4" fmla="*/ 4362450 h 5876925"/>
              <a:gd name="connsiteX5" fmla="*/ 0 w 1314450"/>
              <a:gd name="connsiteY5" fmla="*/ 5876925 h 5876925"/>
              <a:gd name="connsiteX0" fmla="*/ 1314450 w 1314450"/>
              <a:gd name="connsiteY0" fmla="*/ 0 h 5876925"/>
              <a:gd name="connsiteX1" fmla="*/ 942975 w 1314450"/>
              <a:gd name="connsiteY1" fmla="*/ 714375 h 5876925"/>
              <a:gd name="connsiteX2" fmla="*/ 723900 w 1314450"/>
              <a:gd name="connsiteY2" fmla="*/ 1438275 h 5876925"/>
              <a:gd name="connsiteX3" fmla="*/ 590550 w 1314450"/>
              <a:gd name="connsiteY3" fmla="*/ 1895475 h 5876925"/>
              <a:gd name="connsiteX4" fmla="*/ 476250 w 1314450"/>
              <a:gd name="connsiteY4" fmla="*/ 2486025 h 5876925"/>
              <a:gd name="connsiteX5" fmla="*/ 209550 w 1314450"/>
              <a:gd name="connsiteY5" fmla="*/ 4362450 h 5876925"/>
              <a:gd name="connsiteX6" fmla="*/ 0 w 1314450"/>
              <a:gd name="connsiteY6" fmla="*/ 5876925 h 5876925"/>
              <a:gd name="connsiteX0" fmla="*/ 1228725 w 1228725"/>
              <a:gd name="connsiteY0" fmla="*/ 0 h 5895975"/>
              <a:gd name="connsiteX1" fmla="*/ 942975 w 1228725"/>
              <a:gd name="connsiteY1" fmla="*/ 733425 h 5895975"/>
              <a:gd name="connsiteX2" fmla="*/ 723900 w 1228725"/>
              <a:gd name="connsiteY2" fmla="*/ 1457325 h 5895975"/>
              <a:gd name="connsiteX3" fmla="*/ 590550 w 1228725"/>
              <a:gd name="connsiteY3" fmla="*/ 1914525 h 5895975"/>
              <a:gd name="connsiteX4" fmla="*/ 476250 w 1228725"/>
              <a:gd name="connsiteY4" fmla="*/ 2505075 h 5895975"/>
              <a:gd name="connsiteX5" fmla="*/ 209550 w 1228725"/>
              <a:gd name="connsiteY5" fmla="*/ 4381500 h 5895975"/>
              <a:gd name="connsiteX6" fmla="*/ 0 w 1228725"/>
              <a:gd name="connsiteY6" fmla="*/ 5895975 h 5895975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47675 w 1085850"/>
              <a:gd name="connsiteY3" fmla="*/ 1914525 h 5848350"/>
              <a:gd name="connsiteX4" fmla="*/ 333375 w 1085850"/>
              <a:gd name="connsiteY4" fmla="*/ 2505075 h 5848350"/>
              <a:gd name="connsiteX5" fmla="*/ 66675 w 1085850"/>
              <a:gd name="connsiteY5" fmla="*/ 438150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47675 w 1085850"/>
              <a:gd name="connsiteY3" fmla="*/ 1914525 h 5848350"/>
              <a:gd name="connsiteX4" fmla="*/ 333375 w 1085850"/>
              <a:gd name="connsiteY4" fmla="*/ 2505075 h 5848350"/>
              <a:gd name="connsiteX5" fmla="*/ 95250 w 1085850"/>
              <a:gd name="connsiteY5" fmla="*/ 440055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38150 w 1085850"/>
              <a:gd name="connsiteY3" fmla="*/ 1971675 h 5848350"/>
              <a:gd name="connsiteX4" fmla="*/ 333375 w 1085850"/>
              <a:gd name="connsiteY4" fmla="*/ 2505075 h 5848350"/>
              <a:gd name="connsiteX5" fmla="*/ 95250 w 1085850"/>
              <a:gd name="connsiteY5" fmla="*/ 4400550 h 5848350"/>
              <a:gd name="connsiteX6" fmla="*/ 0 w 1085850"/>
              <a:gd name="connsiteY6" fmla="*/ 5848350 h 5848350"/>
              <a:gd name="connsiteX0" fmla="*/ 1085850 w 1085850"/>
              <a:gd name="connsiteY0" fmla="*/ 0 h 5848350"/>
              <a:gd name="connsiteX1" fmla="*/ 800100 w 1085850"/>
              <a:gd name="connsiteY1" fmla="*/ 733425 h 5848350"/>
              <a:gd name="connsiteX2" fmla="*/ 581025 w 1085850"/>
              <a:gd name="connsiteY2" fmla="*/ 1457325 h 5848350"/>
              <a:gd name="connsiteX3" fmla="*/ 438150 w 1085850"/>
              <a:gd name="connsiteY3" fmla="*/ 1971675 h 5848350"/>
              <a:gd name="connsiteX4" fmla="*/ 333375 w 1085850"/>
              <a:gd name="connsiteY4" fmla="*/ 2505075 h 5848350"/>
              <a:gd name="connsiteX5" fmla="*/ 238125 w 1085850"/>
              <a:gd name="connsiteY5" fmla="*/ 3248025 h 5848350"/>
              <a:gd name="connsiteX6" fmla="*/ 95250 w 1085850"/>
              <a:gd name="connsiteY6" fmla="*/ 4400550 h 5848350"/>
              <a:gd name="connsiteX7" fmla="*/ 0 w 1085850"/>
              <a:gd name="connsiteY7" fmla="*/ 5848350 h 5848350"/>
              <a:gd name="connsiteX0" fmla="*/ 1038225 w 1038225"/>
              <a:gd name="connsiteY0" fmla="*/ 0 h 5848350"/>
              <a:gd name="connsiteX1" fmla="*/ 800100 w 1038225"/>
              <a:gd name="connsiteY1" fmla="*/ 733425 h 5848350"/>
              <a:gd name="connsiteX2" fmla="*/ 581025 w 1038225"/>
              <a:gd name="connsiteY2" fmla="*/ 1457325 h 5848350"/>
              <a:gd name="connsiteX3" fmla="*/ 438150 w 1038225"/>
              <a:gd name="connsiteY3" fmla="*/ 1971675 h 5848350"/>
              <a:gd name="connsiteX4" fmla="*/ 333375 w 1038225"/>
              <a:gd name="connsiteY4" fmla="*/ 2505075 h 5848350"/>
              <a:gd name="connsiteX5" fmla="*/ 238125 w 1038225"/>
              <a:gd name="connsiteY5" fmla="*/ 3248025 h 5848350"/>
              <a:gd name="connsiteX6" fmla="*/ 95250 w 1038225"/>
              <a:gd name="connsiteY6" fmla="*/ 4400550 h 5848350"/>
              <a:gd name="connsiteX7" fmla="*/ 0 w 1038225"/>
              <a:gd name="connsiteY7" fmla="*/ 5848350 h 5848350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43100 h 5819775"/>
              <a:gd name="connsiteX4" fmla="*/ 333375 w 990600"/>
              <a:gd name="connsiteY4" fmla="*/ 2476500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33375 w 990600"/>
              <a:gd name="connsiteY4" fmla="*/ 2476500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95250 w 990600"/>
              <a:gd name="connsiteY6" fmla="*/ 4371975 h 5819775"/>
              <a:gd name="connsiteX7" fmla="*/ 0 w 990600"/>
              <a:gd name="connsiteY7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180976 w 990600"/>
              <a:gd name="connsiteY6" fmla="*/ 3552825 h 5819775"/>
              <a:gd name="connsiteX7" fmla="*/ 95250 w 990600"/>
              <a:gd name="connsiteY7" fmla="*/ 4371975 h 5819775"/>
              <a:gd name="connsiteX8" fmla="*/ 0 w 990600"/>
              <a:gd name="connsiteY8" fmla="*/ 5819775 h 5819775"/>
              <a:gd name="connsiteX0" fmla="*/ 990600 w 990600"/>
              <a:gd name="connsiteY0" fmla="*/ 0 h 5819775"/>
              <a:gd name="connsiteX1" fmla="*/ 800100 w 990600"/>
              <a:gd name="connsiteY1" fmla="*/ 704850 h 5819775"/>
              <a:gd name="connsiteX2" fmla="*/ 581025 w 990600"/>
              <a:gd name="connsiteY2" fmla="*/ 1428750 h 5819775"/>
              <a:gd name="connsiteX3" fmla="*/ 438150 w 990600"/>
              <a:gd name="connsiteY3" fmla="*/ 1990725 h 5819775"/>
              <a:gd name="connsiteX4" fmla="*/ 314325 w 990600"/>
              <a:gd name="connsiteY4" fmla="*/ 2733675 h 5819775"/>
              <a:gd name="connsiteX5" fmla="*/ 238125 w 990600"/>
              <a:gd name="connsiteY5" fmla="*/ 3219450 h 5819775"/>
              <a:gd name="connsiteX6" fmla="*/ 180976 w 990600"/>
              <a:gd name="connsiteY6" fmla="*/ 3552825 h 5819775"/>
              <a:gd name="connsiteX7" fmla="*/ 114300 w 990600"/>
              <a:gd name="connsiteY7" fmla="*/ 4495800 h 5819775"/>
              <a:gd name="connsiteX8" fmla="*/ 0 w 990600"/>
              <a:gd name="connsiteY8" fmla="*/ 5819775 h 581977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219076 w 1028700"/>
              <a:gd name="connsiteY6" fmla="*/ 355282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238126 w 1028700"/>
              <a:gd name="connsiteY6" fmla="*/ 378142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190501 w 1028700"/>
              <a:gd name="connsiteY6" fmla="*/ 3762375 h 5838825"/>
              <a:gd name="connsiteX7" fmla="*/ 152400 w 1028700"/>
              <a:gd name="connsiteY7" fmla="*/ 4495800 h 5838825"/>
              <a:gd name="connsiteX8" fmla="*/ 0 w 1028700"/>
              <a:gd name="connsiteY8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76225 w 1028700"/>
              <a:gd name="connsiteY5" fmla="*/ 321945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52425 w 1028700"/>
              <a:gd name="connsiteY4" fmla="*/ 2733675 h 5838825"/>
              <a:gd name="connsiteX5" fmla="*/ 228600 w 1028700"/>
              <a:gd name="connsiteY5" fmla="*/ 354330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23850 w 1028700"/>
              <a:gd name="connsiteY4" fmla="*/ 2752725 h 5838825"/>
              <a:gd name="connsiteX5" fmla="*/ 228600 w 1028700"/>
              <a:gd name="connsiteY5" fmla="*/ 354330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28700 w 1028700"/>
              <a:gd name="connsiteY0" fmla="*/ 0 h 5838825"/>
              <a:gd name="connsiteX1" fmla="*/ 838200 w 1028700"/>
              <a:gd name="connsiteY1" fmla="*/ 704850 h 5838825"/>
              <a:gd name="connsiteX2" fmla="*/ 619125 w 1028700"/>
              <a:gd name="connsiteY2" fmla="*/ 1428750 h 5838825"/>
              <a:gd name="connsiteX3" fmla="*/ 476250 w 1028700"/>
              <a:gd name="connsiteY3" fmla="*/ 1990725 h 5838825"/>
              <a:gd name="connsiteX4" fmla="*/ 323850 w 1028700"/>
              <a:gd name="connsiteY4" fmla="*/ 2752725 h 5838825"/>
              <a:gd name="connsiteX5" fmla="*/ 161925 w 1028700"/>
              <a:gd name="connsiteY5" fmla="*/ 3638550 h 5838825"/>
              <a:gd name="connsiteX6" fmla="*/ 152400 w 1028700"/>
              <a:gd name="connsiteY6" fmla="*/ 4495800 h 5838825"/>
              <a:gd name="connsiteX7" fmla="*/ 0 w 1028700"/>
              <a:gd name="connsiteY7" fmla="*/ 5838825 h 5838825"/>
              <a:gd name="connsiteX0" fmla="*/ 1066800 w 1066800"/>
              <a:gd name="connsiteY0" fmla="*/ 0 h 5838825"/>
              <a:gd name="connsiteX1" fmla="*/ 876300 w 1066800"/>
              <a:gd name="connsiteY1" fmla="*/ 704850 h 5838825"/>
              <a:gd name="connsiteX2" fmla="*/ 657225 w 1066800"/>
              <a:gd name="connsiteY2" fmla="*/ 1428750 h 5838825"/>
              <a:gd name="connsiteX3" fmla="*/ 514350 w 1066800"/>
              <a:gd name="connsiteY3" fmla="*/ 1990725 h 5838825"/>
              <a:gd name="connsiteX4" fmla="*/ 361950 w 1066800"/>
              <a:gd name="connsiteY4" fmla="*/ 2752725 h 5838825"/>
              <a:gd name="connsiteX5" fmla="*/ 200025 w 1066800"/>
              <a:gd name="connsiteY5" fmla="*/ 3638550 h 5838825"/>
              <a:gd name="connsiteX6" fmla="*/ 0 w 1066800"/>
              <a:gd name="connsiteY6" fmla="*/ 4772025 h 5838825"/>
              <a:gd name="connsiteX7" fmla="*/ 38100 w 1066800"/>
              <a:gd name="connsiteY7" fmla="*/ 5838825 h 5838825"/>
              <a:gd name="connsiteX0" fmla="*/ 1219200 w 1219200"/>
              <a:gd name="connsiteY0" fmla="*/ 0 h 5838825"/>
              <a:gd name="connsiteX1" fmla="*/ 1028700 w 1219200"/>
              <a:gd name="connsiteY1" fmla="*/ 704850 h 5838825"/>
              <a:gd name="connsiteX2" fmla="*/ 809625 w 1219200"/>
              <a:gd name="connsiteY2" fmla="*/ 1428750 h 5838825"/>
              <a:gd name="connsiteX3" fmla="*/ 666750 w 1219200"/>
              <a:gd name="connsiteY3" fmla="*/ 19907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  <a:gd name="connsiteX0" fmla="*/ 1219200 w 1219200"/>
              <a:gd name="connsiteY0" fmla="*/ 0 h 5838825"/>
              <a:gd name="connsiteX1" fmla="*/ 1028700 w 1219200"/>
              <a:gd name="connsiteY1" fmla="*/ 704850 h 5838825"/>
              <a:gd name="connsiteX2" fmla="*/ 809625 w 1219200"/>
              <a:gd name="connsiteY2" fmla="*/ 1428750 h 5838825"/>
              <a:gd name="connsiteX3" fmla="*/ 666750 w 1219200"/>
              <a:gd name="connsiteY3" fmla="*/ 20288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  <a:gd name="connsiteX0" fmla="*/ 1219200 w 1219200"/>
              <a:gd name="connsiteY0" fmla="*/ 0 h 5838825"/>
              <a:gd name="connsiteX1" fmla="*/ 1009650 w 1219200"/>
              <a:gd name="connsiteY1" fmla="*/ 714375 h 5838825"/>
              <a:gd name="connsiteX2" fmla="*/ 809625 w 1219200"/>
              <a:gd name="connsiteY2" fmla="*/ 1428750 h 5838825"/>
              <a:gd name="connsiteX3" fmla="*/ 666750 w 1219200"/>
              <a:gd name="connsiteY3" fmla="*/ 2028825 h 5838825"/>
              <a:gd name="connsiteX4" fmla="*/ 514350 w 1219200"/>
              <a:gd name="connsiteY4" fmla="*/ 2752725 h 5838825"/>
              <a:gd name="connsiteX5" fmla="*/ 352425 w 1219200"/>
              <a:gd name="connsiteY5" fmla="*/ 3638550 h 5838825"/>
              <a:gd name="connsiteX6" fmla="*/ 152400 w 1219200"/>
              <a:gd name="connsiteY6" fmla="*/ 4772025 h 5838825"/>
              <a:gd name="connsiteX7" fmla="*/ 0 w 1219200"/>
              <a:gd name="connsiteY7" fmla="*/ 5838825 h 583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5838825">
                <a:moveTo>
                  <a:pt x="1219200" y="0"/>
                </a:moveTo>
                <a:lnTo>
                  <a:pt x="1009650" y="714375"/>
                </a:lnTo>
                <a:lnTo>
                  <a:pt x="809625" y="1428750"/>
                </a:lnTo>
                <a:cubicBezTo>
                  <a:pt x="777875" y="1581150"/>
                  <a:pt x="698500" y="1876425"/>
                  <a:pt x="666750" y="2028825"/>
                </a:cubicBezTo>
                <a:lnTo>
                  <a:pt x="514350" y="2752725"/>
                </a:lnTo>
                <a:cubicBezTo>
                  <a:pt x="488950" y="2987675"/>
                  <a:pt x="377825" y="3403600"/>
                  <a:pt x="352425" y="3638550"/>
                </a:cubicBezTo>
                <a:cubicBezTo>
                  <a:pt x="319088" y="3932238"/>
                  <a:pt x="198438" y="4335463"/>
                  <a:pt x="152400" y="4772025"/>
                </a:cubicBezTo>
                <a:lnTo>
                  <a:pt x="0" y="5838825"/>
                </a:lnTo>
              </a:path>
            </a:pathLst>
          </a:cu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8B6340-AEDF-4721-99CE-BFB59F77B27E}"/>
              </a:ext>
            </a:extLst>
          </p:cNvPr>
          <p:cNvSpPr txBox="1"/>
          <p:nvPr/>
        </p:nvSpPr>
        <p:spPr>
          <a:xfrm rot="2704793">
            <a:off x="1373324" y="4955711"/>
            <a:ext cx="1487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FFFF00"/>
                </a:solidFill>
              </a:rPr>
              <a:t>Passive Margin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5BB2A4-4792-4EE3-AA56-2AE91075C9DE}"/>
              </a:ext>
            </a:extLst>
          </p:cNvPr>
          <p:cNvSpPr txBox="1"/>
          <p:nvPr/>
        </p:nvSpPr>
        <p:spPr>
          <a:xfrm rot="17048168">
            <a:off x="1986179" y="272131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Equator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1D9C62-3E43-4279-BB8F-A5814C6BAC0F}"/>
              </a:ext>
            </a:extLst>
          </p:cNvPr>
          <p:cNvSpPr txBox="1"/>
          <p:nvPr/>
        </p:nvSpPr>
        <p:spPr>
          <a:xfrm>
            <a:off x="606592" y="132716"/>
            <a:ext cx="753084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Early Ordovician paleogeography: The Great American Carbonate Bank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AF1E5F-1498-4E4B-B8A8-E822D6CD11C5}"/>
              </a:ext>
            </a:extLst>
          </p:cNvPr>
          <p:cNvSpPr txBox="1"/>
          <p:nvPr/>
        </p:nvSpPr>
        <p:spPr>
          <a:xfrm>
            <a:off x="8523656" y="244827"/>
            <a:ext cx="3528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Much of N. Amer. covered by a shallow marine sea; widespread shallow marine carbonate deposition (Great American Carbonate Bank)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0DC0C7-33D0-45A8-8ABC-284DC1455D28}"/>
              </a:ext>
            </a:extLst>
          </p:cNvPr>
          <p:cNvSpPr txBox="1"/>
          <p:nvPr/>
        </p:nvSpPr>
        <p:spPr>
          <a:xfrm>
            <a:off x="8523656" y="1367946"/>
            <a:ext cx="3174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Future </a:t>
            </a:r>
            <a:r>
              <a:rPr lang="en-US" sz="1600" dirty="0" err="1"/>
              <a:t>Tobosa</a:t>
            </a:r>
            <a:r>
              <a:rPr lang="en-US" sz="1600" dirty="0"/>
              <a:t> Basin located in tropics, a few degrees south of the </a:t>
            </a:r>
            <a:r>
              <a:rPr lang="en-US" sz="1600" dirty="0" err="1"/>
              <a:t>paleoequator</a:t>
            </a:r>
            <a:endParaRPr lang="en-US" sz="1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24AD49-12BF-4277-BE47-3D083EEBA224}"/>
              </a:ext>
            </a:extLst>
          </p:cNvPr>
          <p:cNvSpPr txBox="1"/>
          <p:nvPr/>
        </p:nvSpPr>
        <p:spPr>
          <a:xfrm>
            <a:off x="8523656" y="2321885"/>
            <a:ext cx="3174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Extensive tidal flats developed proximal to land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7AD21CB-C7F6-4001-AEF4-B66AB2DAC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8991" y="3089163"/>
            <a:ext cx="3174165" cy="362298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D210C8C-A5F4-447A-BA4C-2EF9D65C90D5}"/>
              </a:ext>
            </a:extLst>
          </p:cNvPr>
          <p:cNvSpPr txBox="1"/>
          <p:nvPr/>
        </p:nvSpPr>
        <p:spPr>
          <a:xfrm>
            <a:off x="10572709" y="6413653"/>
            <a:ext cx="12907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(Derby et el., 2012)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F4FDF2B-DFB1-4186-971D-382E6DD02AD5}"/>
              </a:ext>
            </a:extLst>
          </p:cNvPr>
          <p:cNvSpPr txBox="1"/>
          <p:nvPr/>
        </p:nvSpPr>
        <p:spPr>
          <a:xfrm rot="19150271" flipH="1">
            <a:off x="9961365" y="4187018"/>
            <a:ext cx="1736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North Amer.</a:t>
            </a:r>
          </a:p>
          <a:p>
            <a:pPr algn="ctr"/>
            <a:r>
              <a:rPr lang="en-US" dirty="0"/>
              <a:t>craton</a:t>
            </a:r>
          </a:p>
        </p:txBody>
      </p:sp>
    </p:spTree>
    <p:extLst>
      <p:ext uri="{BB962C8B-B14F-4D97-AF65-F5344CB8AC3E}">
        <p14:creationId xmlns:p14="http://schemas.microsoft.com/office/powerpoint/2010/main" val="3959819194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D31CF31-A3C6-466B-8BB5-DE9DA2BB32EE}"/>
              </a:ext>
            </a:extLst>
          </p:cNvPr>
          <p:cNvSpPr/>
          <p:nvPr/>
        </p:nvSpPr>
        <p:spPr>
          <a:xfrm>
            <a:off x="312291" y="700890"/>
            <a:ext cx="5416480" cy="51182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53AB2-9261-44BF-80C8-E437AD386F51}"/>
              </a:ext>
            </a:extLst>
          </p:cNvPr>
          <p:cNvSpPr txBox="1"/>
          <p:nvPr/>
        </p:nvSpPr>
        <p:spPr>
          <a:xfrm>
            <a:off x="2430145" y="5397213"/>
            <a:ext cx="118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(Ewing, 2016)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981F32-3AD7-4BF0-BBA1-A68302017335}"/>
              </a:ext>
            </a:extLst>
          </p:cNvPr>
          <p:cNvSpPr/>
          <p:nvPr/>
        </p:nvSpPr>
        <p:spPr>
          <a:xfrm>
            <a:off x="201975" y="621497"/>
            <a:ext cx="5758150" cy="52770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1A960734-5959-4F11-B2E8-B2493CD06BB2}"/>
              </a:ext>
            </a:extLst>
          </p:cNvPr>
          <p:cNvSpPr/>
          <p:nvPr/>
        </p:nvSpPr>
        <p:spPr>
          <a:xfrm>
            <a:off x="6231877" y="1429019"/>
            <a:ext cx="5742933" cy="33654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214C8C-5255-4512-B5F0-810987F90DA6}"/>
              </a:ext>
            </a:extLst>
          </p:cNvPr>
          <p:cNvSpPr txBox="1"/>
          <p:nvPr/>
        </p:nvSpPr>
        <p:spPr>
          <a:xfrm>
            <a:off x="9682131" y="4456375"/>
            <a:ext cx="2292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(Loucks and Anderson, 1985)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D76FA4F-13D5-492E-80B1-95F5D77360EF}"/>
              </a:ext>
            </a:extLst>
          </p:cNvPr>
          <p:cNvCxnSpPr>
            <a:cxnSpLocks/>
          </p:cNvCxnSpPr>
          <p:nvPr/>
        </p:nvCxnSpPr>
        <p:spPr>
          <a:xfrm>
            <a:off x="7375161" y="4502046"/>
            <a:ext cx="304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3C08D79-09C9-46CA-B906-90A689DD5B2E}"/>
              </a:ext>
            </a:extLst>
          </p:cNvPr>
          <p:cNvSpPr txBox="1"/>
          <p:nvPr/>
        </p:nvSpPr>
        <p:spPr>
          <a:xfrm>
            <a:off x="7242066" y="423234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20 km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A23FFD-1E98-439E-BC49-09AD8CA3A4E1}"/>
              </a:ext>
            </a:extLst>
          </p:cNvPr>
          <p:cNvSpPr txBox="1"/>
          <p:nvPr/>
        </p:nvSpPr>
        <p:spPr>
          <a:xfrm>
            <a:off x="7242066" y="5966149"/>
            <a:ext cx="1364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Andros Island,</a:t>
            </a:r>
          </a:p>
          <a:p>
            <a:r>
              <a:rPr lang="en-US" sz="1600" dirty="0">
                <a:solidFill>
                  <a:schemeClr val="bg1"/>
                </a:solidFill>
              </a:rPr>
              <a:t>Bahamas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1BB7DA-9FF8-44AB-8973-D3D13626020C}"/>
              </a:ext>
            </a:extLst>
          </p:cNvPr>
          <p:cNvSpPr txBox="1"/>
          <p:nvPr/>
        </p:nvSpPr>
        <p:spPr>
          <a:xfrm>
            <a:off x="3874266" y="10623"/>
            <a:ext cx="4833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Ellenburger</a:t>
            </a:r>
            <a:r>
              <a:rPr lang="en-US" sz="2800" dirty="0"/>
              <a:t> depositional system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4D2EA-6AC6-4D85-B85A-A801E08612E0}"/>
              </a:ext>
            </a:extLst>
          </p:cNvPr>
          <p:cNvSpPr/>
          <p:nvPr/>
        </p:nvSpPr>
        <p:spPr>
          <a:xfrm>
            <a:off x="312291" y="4690753"/>
            <a:ext cx="879555" cy="285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65384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D190C5E7-AF9E-46F6-8DF4-0C0664627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3" y="1709743"/>
            <a:ext cx="7393709" cy="48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85F6C-E435-44B9-BD1A-AFE0A9C49DFC}"/>
              </a:ext>
            </a:extLst>
          </p:cNvPr>
          <p:cNvSpPr txBox="1"/>
          <p:nvPr/>
        </p:nvSpPr>
        <p:spPr>
          <a:xfrm>
            <a:off x="263235" y="164026"/>
            <a:ext cx="556029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Modern tidal flats, Andros Island, Bahamas</a:t>
            </a:r>
          </a:p>
        </p:txBody>
      </p:sp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3AFD59BA-037B-42E2-BF1B-A9CE7EDAD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111" y="166473"/>
            <a:ext cx="5481926" cy="350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ee the source image">
            <a:extLst>
              <a:ext uri="{FF2B5EF4-FFF2-40B4-BE49-F238E27FC236}">
                <a16:creationId xmlns:a16="http://schemas.microsoft.com/office/drawing/2014/main" id="{2284D2E0-6592-40F6-B287-98D8B689E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640" y="3868228"/>
            <a:ext cx="3806620" cy="26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F5F4F7-7D38-4A44-817E-A7ED4F071B29}"/>
              </a:ext>
            </a:extLst>
          </p:cNvPr>
          <p:cNvSpPr txBox="1"/>
          <p:nvPr/>
        </p:nvSpPr>
        <p:spPr>
          <a:xfrm>
            <a:off x="8606214" y="5014634"/>
            <a:ext cx="716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Andros</a:t>
            </a:r>
          </a:p>
          <a:p>
            <a:r>
              <a:rPr lang="en-US" sz="1400" b="1" dirty="0"/>
              <a:t>Island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55B21A5-1BA5-4054-9BC7-FCEE0F92F13F}"/>
              </a:ext>
            </a:extLst>
          </p:cNvPr>
          <p:cNvCxnSpPr>
            <a:cxnSpLocks/>
          </p:cNvCxnSpPr>
          <p:nvPr/>
        </p:nvCxnSpPr>
        <p:spPr>
          <a:xfrm flipV="1">
            <a:off x="9075083" y="5001529"/>
            <a:ext cx="141952" cy="855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0C28697-B49E-4521-89F3-4AE7EE9E24E3}"/>
              </a:ext>
            </a:extLst>
          </p:cNvPr>
          <p:cNvSpPr txBox="1"/>
          <p:nvPr/>
        </p:nvSpPr>
        <p:spPr>
          <a:xfrm>
            <a:off x="623454" y="946005"/>
            <a:ext cx="520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Imagine a large portion of west Texas like this during deposition of the </a:t>
            </a:r>
            <a:r>
              <a:rPr lang="en-US" sz="1600" dirty="0" err="1"/>
              <a:t>Ellenburger</a:t>
            </a:r>
            <a:r>
              <a:rPr lang="en-US" sz="1600" dirty="0"/>
              <a:t> during early Ordovician time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2DC4C-B6C3-4D0A-90E8-827E28DB630C}"/>
              </a:ext>
            </a:extLst>
          </p:cNvPr>
          <p:cNvSpPr txBox="1"/>
          <p:nvPr/>
        </p:nvSpPr>
        <p:spPr>
          <a:xfrm>
            <a:off x="623454" y="597765"/>
            <a:ext cx="5200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Evaporitic environment with formation of early dolomites</a:t>
            </a:r>
          </a:p>
        </p:txBody>
      </p:sp>
    </p:spTree>
    <p:extLst>
      <p:ext uri="{BB962C8B-B14F-4D97-AF65-F5344CB8AC3E}">
        <p14:creationId xmlns:p14="http://schemas.microsoft.com/office/powerpoint/2010/main" val="1185270500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C6BD59-72AD-4CBC-97B9-AEEDC0FE5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60" t="6206" r="3721" b="6213"/>
          <a:stretch/>
        </p:blipFill>
        <p:spPr>
          <a:xfrm>
            <a:off x="4267200" y="410005"/>
            <a:ext cx="7324466" cy="55498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2A018D-B90E-449E-A037-C83C9F970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541" r="81621"/>
          <a:stretch/>
        </p:blipFill>
        <p:spPr>
          <a:xfrm>
            <a:off x="2669283" y="4490831"/>
            <a:ext cx="1291937" cy="16634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FD67A1-29E3-441A-B45C-078C7D9D7857}"/>
              </a:ext>
            </a:extLst>
          </p:cNvPr>
          <p:cNvSpPr txBox="1"/>
          <p:nvPr/>
        </p:nvSpPr>
        <p:spPr>
          <a:xfrm>
            <a:off x="303336" y="710870"/>
            <a:ext cx="3011915" cy="14465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Ellenburger</a:t>
            </a:r>
            <a:r>
              <a:rPr lang="en-US" sz="2400" dirty="0"/>
              <a:t> time:</a:t>
            </a:r>
          </a:p>
          <a:p>
            <a:r>
              <a:rPr lang="en-US" sz="2400" dirty="0"/>
              <a:t>Extensive dolomites</a:t>
            </a:r>
          </a:p>
          <a:p>
            <a:pPr marL="176213" lvl="1" indent="280988">
              <a:buFont typeface="Arial" panose="020B0604020202020204" pitchFamily="34" charset="0"/>
              <a:buChar char="•"/>
            </a:pPr>
            <a:r>
              <a:rPr lang="en-US" sz="2000" dirty="0"/>
              <a:t>primary (depositional)</a:t>
            </a:r>
          </a:p>
          <a:p>
            <a:pPr marL="176213" lvl="1" indent="280988">
              <a:buFont typeface="Arial" panose="020B0604020202020204" pitchFamily="34" charset="0"/>
              <a:buChar char="•"/>
            </a:pPr>
            <a:r>
              <a:rPr lang="en-US" sz="2000" dirty="0"/>
              <a:t>secondary (diagenetic)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2B3AE1-B489-437E-A393-8F3BA6FA31A3}"/>
              </a:ext>
            </a:extLst>
          </p:cNvPr>
          <p:cNvSpPr txBox="1"/>
          <p:nvPr/>
        </p:nvSpPr>
        <p:spPr>
          <a:xfrm>
            <a:off x="9615054" y="6170996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003374737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B8CD1FF-F58B-428B-B654-5B91DAD0286F}"/>
              </a:ext>
            </a:extLst>
          </p:cNvPr>
          <p:cNvSpPr txBox="1"/>
          <p:nvPr/>
        </p:nvSpPr>
        <p:spPr>
          <a:xfrm>
            <a:off x="517899" y="359621"/>
            <a:ext cx="480224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Ellenburger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internal stratigraphy: 3rd-order greenhouse tidal flat cycles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47D13A-AD31-4B86-B90F-202561A4C4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4570" b="38577"/>
          <a:stretch/>
        </p:blipFill>
        <p:spPr>
          <a:xfrm>
            <a:off x="288293" y="1622393"/>
            <a:ext cx="6405465" cy="43033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485C3-CBB8-4DDC-A66E-E1C5472FE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60000">
            <a:off x="7743688" y="659773"/>
            <a:ext cx="3710389" cy="60616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C7A4DB-2813-47F8-8099-6C5117C36CEA}"/>
              </a:ext>
            </a:extLst>
          </p:cNvPr>
          <p:cNvSpPr txBox="1"/>
          <p:nvPr/>
        </p:nvSpPr>
        <p:spPr>
          <a:xfrm>
            <a:off x="5754254" y="6476315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3A4487-D941-4344-A0C1-ECA9D33F4308}"/>
              </a:ext>
            </a:extLst>
          </p:cNvPr>
          <p:cNvCxnSpPr/>
          <p:nvPr/>
        </p:nvCxnSpPr>
        <p:spPr>
          <a:xfrm flipH="1" flipV="1">
            <a:off x="9702140" y="3111335"/>
            <a:ext cx="154379" cy="266007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DCD928-F068-468F-9197-8B902852B779}"/>
              </a:ext>
            </a:extLst>
          </p:cNvPr>
          <p:cNvCxnSpPr>
            <a:cxnSpLocks/>
          </p:cNvCxnSpPr>
          <p:nvPr/>
        </p:nvCxnSpPr>
        <p:spPr>
          <a:xfrm flipV="1">
            <a:off x="9702140" y="1971304"/>
            <a:ext cx="198260" cy="10483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92DDE4-17BB-4EB7-ABEA-9284BB9AC6EA}"/>
              </a:ext>
            </a:extLst>
          </p:cNvPr>
          <p:cNvSpPr txBox="1"/>
          <p:nvPr/>
        </p:nvSpPr>
        <p:spPr>
          <a:xfrm>
            <a:off x="9933080" y="1097977"/>
            <a:ext cx="1129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Sea level rise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A0C966AB-35AA-4CDC-A7AC-08F7BC16590B}"/>
              </a:ext>
            </a:extLst>
          </p:cNvPr>
          <p:cNvSpPr/>
          <p:nvPr/>
        </p:nvSpPr>
        <p:spPr>
          <a:xfrm>
            <a:off x="10236529" y="1363700"/>
            <a:ext cx="261257" cy="8410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566164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C8B271-412B-4CD2-B458-ABA1DCFBC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0" y="169016"/>
            <a:ext cx="7400622" cy="38567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348A28-50F9-465D-93C5-5E60B413D338}"/>
              </a:ext>
            </a:extLst>
          </p:cNvPr>
          <p:cNvSpPr txBox="1"/>
          <p:nvPr/>
        </p:nvSpPr>
        <p:spPr>
          <a:xfrm>
            <a:off x="8146473" y="427511"/>
            <a:ext cx="2898486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Climate cycles</a:t>
            </a:r>
          </a:p>
          <a:p>
            <a:r>
              <a:rPr lang="en-US" sz="2000" dirty="0"/>
              <a:t>(greenhouse vs. icehouse)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9E20E-2676-4FB5-8E4C-F9A3592DF1D3}"/>
              </a:ext>
            </a:extLst>
          </p:cNvPr>
          <p:cNvSpPr txBox="1"/>
          <p:nvPr/>
        </p:nvSpPr>
        <p:spPr>
          <a:xfrm>
            <a:off x="8146473" y="1484416"/>
            <a:ext cx="3359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600" dirty="0"/>
              <a:t>Earth’s global climate oscillates between two end-member states: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0C22F8-F9C0-4212-AD6B-4D1912104FF5}"/>
              </a:ext>
            </a:extLst>
          </p:cNvPr>
          <p:cNvSpPr txBox="1"/>
          <p:nvPr/>
        </p:nvSpPr>
        <p:spPr>
          <a:xfrm>
            <a:off x="8607315" y="2110433"/>
            <a:ext cx="2792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Warm (greenhouse)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F5FB31F5-416F-4276-B27C-1348D36A9330}"/>
              </a:ext>
            </a:extLst>
          </p:cNvPr>
          <p:cNvSpPr/>
          <p:nvPr/>
        </p:nvSpPr>
        <p:spPr>
          <a:xfrm>
            <a:off x="6804562" y="3756923"/>
            <a:ext cx="629392" cy="349155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CB89A-00E6-425F-802C-15C522B58B01}"/>
              </a:ext>
            </a:extLst>
          </p:cNvPr>
          <p:cNvSpPr txBox="1"/>
          <p:nvPr/>
        </p:nvSpPr>
        <p:spPr>
          <a:xfrm>
            <a:off x="8607315" y="2418210"/>
            <a:ext cx="2792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Cold (icehouse)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106C47-7AF5-4DC0-9FBD-EF38D016DE50}"/>
              </a:ext>
            </a:extLst>
          </p:cNvPr>
          <p:cNvSpPr txBox="1"/>
          <p:nvPr/>
        </p:nvSpPr>
        <p:spPr>
          <a:xfrm>
            <a:off x="8146926" y="3033764"/>
            <a:ext cx="3359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600" dirty="0"/>
              <a:t>Climate states affect short-term eustacy, which impacts stratal architecture of carbonate platforms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691B54-4170-4B3E-B4C5-49BA85560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816" y="4106078"/>
            <a:ext cx="5617107" cy="2656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BF7D29-BE13-467B-B16F-9D61EF4266DA}"/>
              </a:ext>
            </a:extLst>
          </p:cNvPr>
          <p:cNvSpPr txBox="1"/>
          <p:nvPr/>
        </p:nvSpPr>
        <p:spPr>
          <a:xfrm>
            <a:off x="8524641" y="3979001"/>
            <a:ext cx="2792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Greenhouse cycles are often stacked shallow-water units (e.g., tidal flats) capped by minor exposure surfaces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A6BD04F-7ED7-4397-9F1F-4398FF0F93A0}"/>
              </a:ext>
            </a:extLst>
          </p:cNvPr>
          <p:cNvSpPr txBox="1"/>
          <p:nvPr/>
        </p:nvSpPr>
        <p:spPr>
          <a:xfrm>
            <a:off x="8524641" y="5047348"/>
            <a:ext cx="27929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400" dirty="0"/>
              <a:t>Icehouse cycles normally show a greater range of water depths from bottom to top, with more pronounced exposure surfaces</a:t>
            </a:r>
          </a:p>
        </p:txBody>
      </p:sp>
    </p:spTree>
    <p:extLst>
      <p:ext uri="{BB962C8B-B14F-4D97-AF65-F5344CB8AC3E}">
        <p14:creationId xmlns:p14="http://schemas.microsoft.com/office/powerpoint/2010/main" val="606011525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1ADB2A-B3D6-4EEA-B552-EAAA6BEE482C}"/>
              </a:ext>
            </a:extLst>
          </p:cNvPr>
          <p:cNvSpPr txBox="1"/>
          <p:nvPr/>
        </p:nvSpPr>
        <p:spPr>
          <a:xfrm>
            <a:off x="685444" y="352417"/>
            <a:ext cx="8691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Geology of the Permian Basin: ELS (Endeavor Lecture Series)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561FBE-14BA-4BDE-8791-E1467466E16A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43982B-7117-44A4-8564-88EACC6738DE}"/>
              </a:ext>
            </a:extLst>
          </p:cNvPr>
          <p:cNvSpPr txBox="1"/>
          <p:nvPr/>
        </p:nvSpPr>
        <p:spPr>
          <a:xfrm>
            <a:off x="1609222" y="1598951"/>
            <a:ext cx="4008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1 (Big Picture)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993522-2B0B-4859-93C7-2351B35A7915}"/>
              </a:ext>
            </a:extLst>
          </p:cNvPr>
          <p:cNvSpPr txBox="1"/>
          <p:nvPr/>
        </p:nvSpPr>
        <p:spPr>
          <a:xfrm>
            <a:off x="1609222" y="2243237"/>
            <a:ext cx="66091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Tectonic history – Part 2 (Regional elements: ARM, CBU, MFB)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E648A9-A1E8-4A50-A512-DEA53557703F}"/>
              </a:ext>
            </a:extLst>
          </p:cNvPr>
          <p:cNvSpPr txBox="1"/>
          <p:nvPr/>
        </p:nvSpPr>
        <p:spPr>
          <a:xfrm>
            <a:off x="1609222" y="2874980"/>
            <a:ext cx="1229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9D8658-35CB-4178-B986-03104B9047E3}"/>
              </a:ext>
            </a:extLst>
          </p:cNvPr>
          <p:cNvSpPr txBox="1"/>
          <p:nvPr/>
        </p:nvSpPr>
        <p:spPr>
          <a:xfrm>
            <a:off x="1609222" y="3493794"/>
            <a:ext cx="64806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Cambrian – Lower Ord (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Wilberns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/Bliss Ss.,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Ellenburger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5A83F-3B74-4086-A4FF-EAB2161E1F54}"/>
              </a:ext>
            </a:extLst>
          </p:cNvPr>
          <p:cNvSpPr txBox="1"/>
          <p:nvPr/>
        </p:nvSpPr>
        <p:spPr>
          <a:xfrm>
            <a:off x="1609222" y="4152215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Tobosa Basin stratigraphy (Mid Ord. – Mississippian)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74C053-6BA2-49C9-AF37-D4ECA0D128CF}"/>
              </a:ext>
            </a:extLst>
          </p:cNvPr>
          <p:cNvSpPr txBox="1"/>
          <p:nvPr/>
        </p:nvSpPr>
        <p:spPr>
          <a:xfrm>
            <a:off x="1609222" y="4785269"/>
            <a:ext cx="5778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Pennsylvanian (Morrow-Atoka-Strawn-Canyon-Cisco)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36AF99-9F46-4903-A9F9-CC8BAE20338B}"/>
              </a:ext>
            </a:extLst>
          </p:cNvPr>
          <p:cNvSpPr txBox="1"/>
          <p:nvPr/>
        </p:nvSpPr>
        <p:spPr>
          <a:xfrm>
            <a:off x="1609222" y="5421536"/>
            <a:ext cx="51979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Lower Permian (Wolfcamp –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Spraberry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F1D675-AF73-48DD-959D-1786723A0EB9}"/>
              </a:ext>
            </a:extLst>
          </p:cNvPr>
          <p:cNvSpPr txBox="1"/>
          <p:nvPr/>
        </p:nvSpPr>
        <p:spPr>
          <a:xfrm>
            <a:off x="1609221" y="6041890"/>
            <a:ext cx="87873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Middle and Upper Permian / Permian Basin petroleum system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AE7520-ED75-43E1-BD5B-D56749286842}"/>
              </a:ext>
            </a:extLst>
          </p:cNvPr>
          <p:cNvSpPr txBox="1"/>
          <p:nvPr/>
        </p:nvSpPr>
        <p:spPr>
          <a:xfrm>
            <a:off x="1609222" y="1039250"/>
            <a:ext cx="1830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Horseshoe Atoll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92BA76-78FF-4F9C-BEE0-64F36C66AC81}"/>
              </a:ext>
            </a:extLst>
          </p:cNvPr>
          <p:cNvSpPr/>
          <p:nvPr/>
        </p:nvSpPr>
        <p:spPr>
          <a:xfrm>
            <a:off x="1455313" y="3365835"/>
            <a:ext cx="6763026" cy="7116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3577382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48AEA-A6BB-4D80-89BE-E6B607D8E9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1764"/>
          <a:stretch/>
        </p:blipFill>
        <p:spPr>
          <a:xfrm>
            <a:off x="372187" y="4765911"/>
            <a:ext cx="4848225" cy="1634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644B85-C91D-4069-8BA1-A03D5A5447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23" b="62248"/>
          <a:stretch/>
        </p:blipFill>
        <p:spPr>
          <a:xfrm>
            <a:off x="372188" y="2580848"/>
            <a:ext cx="4848225" cy="16348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8C80C-9C81-4D31-9D55-C0ED02BB1705}"/>
              </a:ext>
            </a:extLst>
          </p:cNvPr>
          <p:cNvSpPr txBox="1"/>
          <p:nvPr/>
        </p:nvSpPr>
        <p:spPr>
          <a:xfrm>
            <a:off x="291174" y="228002"/>
            <a:ext cx="520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Ellenburger</a:t>
            </a:r>
            <a:r>
              <a:rPr lang="en-US" sz="2400" dirty="0"/>
              <a:t> cycles </a:t>
            </a:r>
            <a:r>
              <a:rPr lang="en-US" dirty="0"/>
              <a:t>(Loucks and </a:t>
            </a:r>
            <a:r>
              <a:rPr lang="en-US" dirty="0" err="1"/>
              <a:t>Kerans</a:t>
            </a:r>
            <a:r>
              <a:rPr lang="en-US" dirty="0"/>
              <a:t>, 2019)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24F9A7-828A-4890-BA0E-9F466630EA5C}"/>
              </a:ext>
            </a:extLst>
          </p:cNvPr>
          <p:cNvSpPr txBox="1"/>
          <p:nvPr/>
        </p:nvSpPr>
        <p:spPr>
          <a:xfrm flipH="1">
            <a:off x="3576313" y="5581227"/>
            <a:ext cx="103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Bliss 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F7C72-6594-4C58-98DB-1F4A321F3A98}"/>
              </a:ext>
            </a:extLst>
          </p:cNvPr>
          <p:cNvSpPr txBox="1"/>
          <p:nvPr/>
        </p:nvSpPr>
        <p:spPr>
          <a:xfrm flipH="1">
            <a:off x="3443705" y="3421562"/>
            <a:ext cx="10349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Bliss Ss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3DCAD-58E7-4D82-9937-7955C7143669}"/>
              </a:ext>
            </a:extLst>
          </p:cNvPr>
          <p:cNvSpPr txBox="1"/>
          <p:nvPr/>
        </p:nvSpPr>
        <p:spPr>
          <a:xfrm>
            <a:off x="803560" y="6252494"/>
            <a:ext cx="392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1: transgressive dolomitic tidal flat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79BEC6-EECB-418D-8D38-E90E0DC734AE}"/>
              </a:ext>
            </a:extLst>
          </p:cNvPr>
          <p:cNvSpPr txBox="1"/>
          <p:nvPr/>
        </p:nvSpPr>
        <p:spPr>
          <a:xfrm>
            <a:off x="637937" y="4063687"/>
            <a:ext cx="4561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 2: </a:t>
            </a:r>
            <a:r>
              <a:rPr lang="en-US" dirty="0" err="1"/>
              <a:t>grainstone</a:t>
            </a:r>
            <a:r>
              <a:rPr lang="en-US" dirty="0"/>
              <a:t>, possibly capped by a</a:t>
            </a:r>
          </a:p>
          <a:p>
            <a:r>
              <a:rPr lang="en-US" dirty="0"/>
              <a:t>              brief subaerial </a:t>
            </a:r>
            <a:r>
              <a:rPr lang="en-US" dirty="0" err="1"/>
              <a:t>unconf</a:t>
            </a:r>
            <a:r>
              <a:rPr lang="en-US" dirty="0"/>
              <a:t>. (porosity event)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85A5CB-32E0-4411-9B8E-1883915CB309}"/>
              </a:ext>
            </a:extLst>
          </p:cNvPr>
          <p:cNvSpPr/>
          <p:nvPr/>
        </p:nvSpPr>
        <p:spPr>
          <a:xfrm>
            <a:off x="166255" y="228002"/>
            <a:ext cx="5201392" cy="64019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FD1EB3-92F9-43F2-8FB6-C9FBE5FE4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8" y="987395"/>
            <a:ext cx="4848226" cy="1392233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5FF977D-6D24-4CEE-AA0C-4E75808DCCC3}"/>
              </a:ext>
            </a:extLst>
          </p:cNvPr>
          <p:cNvCxnSpPr/>
          <p:nvPr/>
        </p:nvCxnSpPr>
        <p:spPr>
          <a:xfrm>
            <a:off x="166255" y="2580848"/>
            <a:ext cx="52013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A4B4639-D5C9-4FE4-8FA1-64B8067E2DD6}"/>
              </a:ext>
            </a:extLst>
          </p:cNvPr>
          <p:cNvSpPr/>
          <p:nvPr/>
        </p:nvSpPr>
        <p:spPr>
          <a:xfrm>
            <a:off x="372187" y="2688116"/>
            <a:ext cx="443061" cy="363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C298C3-A81E-4599-AB8D-2DF723972391}"/>
              </a:ext>
            </a:extLst>
          </p:cNvPr>
          <p:cNvSpPr/>
          <p:nvPr/>
        </p:nvSpPr>
        <p:spPr>
          <a:xfrm>
            <a:off x="375655" y="4851407"/>
            <a:ext cx="443061" cy="363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AEE0A1-A025-441D-A196-251174608591}"/>
              </a:ext>
            </a:extLst>
          </p:cNvPr>
          <p:cNvSpPr/>
          <p:nvPr/>
        </p:nvSpPr>
        <p:spPr>
          <a:xfrm>
            <a:off x="372187" y="969410"/>
            <a:ext cx="443061" cy="363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4FB5FC-E848-4AAD-B5FD-421A8F3D648D}"/>
              </a:ext>
            </a:extLst>
          </p:cNvPr>
          <p:cNvSpPr txBox="1"/>
          <p:nvPr/>
        </p:nvSpPr>
        <p:spPr>
          <a:xfrm>
            <a:off x="404040" y="736479"/>
            <a:ext cx="4389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</a:t>
            </a:r>
            <a:r>
              <a:rPr lang="en-US" dirty="0" err="1"/>
              <a:t>Elbg</a:t>
            </a:r>
            <a:r>
              <a:rPr lang="en-US" dirty="0"/>
              <a:t> time: long-term exposure &amp; karst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803D3F-BF48-426C-B6B6-217A8FC8A7BB}"/>
              </a:ext>
            </a:extLst>
          </p:cNvPr>
          <p:cNvGrpSpPr/>
          <p:nvPr/>
        </p:nvGrpSpPr>
        <p:grpSpPr>
          <a:xfrm>
            <a:off x="5396996" y="510898"/>
            <a:ext cx="6673932" cy="5476626"/>
            <a:chOff x="5396996" y="510898"/>
            <a:chExt cx="6673932" cy="547662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91069D-AD7F-4A5B-9D21-42259237D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500"/>
            <a:stretch/>
          </p:blipFill>
          <p:spPr>
            <a:xfrm>
              <a:off x="5396996" y="1332140"/>
              <a:ext cx="6673932" cy="4430187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639B3D-1B15-46D2-8A6A-2A2737188311}"/>
                </a:ext>
              </a:extLst>
            </p:cNvPr>
            <p:cNvSpPr txBox="1"/>
            <p:nvPr/>
          </p:nvSpPr>
          <p:spPr>
            <a:xfrm>
              <a:off x="9716877" y="5710525"/>
              <a:ext cx="20026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(Sanchez et al., URTEC, 2019)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ECC8E6-C84C-4C8A-BD9A-933885B093A7}"/>
                </a:ext>
              </a:extLst>
            </p:cNvPr>
            <p:cNvSpPr txBox="1"/>
            <p:nvPr/>
          </p:nvSpPr>
          <p:spPr>
            <a:xfrm>
              <a:off x="5862553" y="510898"/>
              <a:ext cx="47466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Regional </a:t>
              </a:r>
              <a:r>
                <a:rPr lang="en-US" sz="1600" dirty="0" err="1"/>
                <a:t>Ellenburger</a:t>
              </a:r>
              <a:r>
                <a:rPr lang="en-US" sz="1600" dirty="0"/>
                <a:t> model: bands of porous </a:t>
              </a:r>
              <a:r>
                <a:rPr lang="en-US" sz="1600" dirty="0" err="1"/>
                <a:t>subcrops</a:t>
              </a:r>
              <a:r>
                <a:rPr lang="en-US" sz="1600" dirty="0"/>
                <a:t>; top </a:t>
              </a:r>
              <a:r>
                <a:rPr lang="en-US" sz="1600" dirty="0" err="1"/>
                <a:t>Elbg</a:t>
              </a:r>
              <a:r>
                <a:rPr lang="en-US" sz="1600" dirty="0"/>
                <a:t> is a </a:t>
              </a:r>
              <a:r>
                <a:rPr lang="en-US" sz="1600" dirty="0" err="1"/>
                <a:t>karsted</a:t>
              </a:r>
              <a:r>
                <a:rPr lang="en-US" sz="1600" dirty="0"/>
                <a:t> surface with caves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80516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A37B6D-3114-4684-9F97-F46A536E9D76}"/>
              </a:ext>
            </a:extLst>
          </p:cNvPr>
          <p:cNvSpPr txBox="1"/>
          <p:nvPr/>
        </p:nvSpPr>
        <p:spPr>
          <a:xfrm>
            <a:off x="1702569" y="523396"/>
            <a:ext cx="8525604" cy="9202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/>
              <a:t>Ellenburger</a:t>
            </a:r>
            <a:r>
              <a:rPr lang="en-US" sz="4000" dirty="0"/>
              <a:t> </a:t>
            </a:r>
            <a:r>
              <a:rPr lang="en-US" sz="4000" dirty="0" err="1"/>
              <a:t>karsting</a:t>
            </a:r>
            <a:r>
              <a:rPr lang="en-US" sz="4000" dirty="0"/>
              <a:t> and cave formation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916A17-8FEB-4149-8FE4-8AC2ABAA0AB2}"/>
              </a:ext>
            </a:extLst>
          </p:cNvPr>
          <p:cNvGrpSpPr/>
          <p:nvPr/>
        </p:nvGrpSpPr>
        <p:grpSpPr>
          <a:xfrm>
            <a:off x="2598026" y="1654462"/>
            <a:ext cx="6995948" cy="4841344"/>
            <a:chOff x="2598026" y="1808837"/>
            <a:chExt cx="6995948" cy="48413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6BF1D01-0FA7-4799-B656-D7A31A978F8D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8026" y="1808837"/>
              <a:ext cx="6995948" cy="484134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51EDBCC-C916-467B-9BA7-384A9576A220}"/>
                </a:ext>
              </a:extLst>
            </p:cNvPr>
            <p:cNvSpPr/>
            <p:nvPr/>
          </p:nvSpPr>
          <p:spPr>
            <a:xfrm>
              <a:off x="8702430" y="6392984"/>
              <a:ext cx="883728" cy="253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961673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5EC7B15-5E50-40DF-9C03-922AF4BD4D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t="4883"/>
          <a:stretch/>
        </p:blipFill>
        <p:spPr bwMode="auto">
          <a:xfrm>
            <a:off x="327016" y="641522"/>
            <a:ext cx="8158378" cy="586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DC47AE-A7A8-48C2-B670-ADBA6D345DE1}"/>
              </a:ext>
            </a:extLst>
          </p:cNvPr>
          <p:cNvSpPr txBox="1"/>
          <p:nvPr/>
        </p:nvSpPr>
        <p:spPr>
          <a:xfrm>
            <a:off x="235253" y="4304301"/>
            <a:ext cx="77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Low</a:t>
            </a:r>
          </a:p>
          <a:p>
            <a:pPr algn="ctr"/>
            <a:r>
              <a:rPr lang="en-US" sz="1200" b="1" dirty="0"/>
              <a:t>Sea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56EB1C-DAC3-4B91-A78D-D7CAC822C809}"/>
              </a:ext>
            </a:extLst>
          </p:cNvPr>
          <p:cNvSpPr txBox="1"/>
          <p:nvPr/>
        </p:nvSpPr>
        <p:spPr>
          <a:xfrm>
            <a:off x="387417" y="510015"/>
            <a:ext cx="772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High</a:t>
            </a:r>
          </a:p>
          <a:p>
            <a:pPr algn="ctr"/>
            <a:r>
              <a:rPr lang="en-US" sz="1200" b="1" dirty="0"/>
              <a:t>Sea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C4119B0-8A5F-4670-9352-967781551D44}"/>
              </a:ext>
            </a:extLst>
          </p:cNvPr>
          <p:cNvSpPr/>
          <p:nvPr/>
        </p:nvSpPr>
        <p:spPr bwMode="auto">
          <a:xfrm>
            <a:off x="4090814" y="1504768"/>
            <a:ext cx="473512" cy="4223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DA2B18-4EEA-49B6-8449-E3EA3B7E8C97}"/>
              </a:ext>
            </a:extLst>
          </p:cNvPr>
          <p:cNvSpPr/>
          <p:nvPr/>
        </p:nvSpPr>
        <p:spPr bwMode="auto">
          <a:xfrm>
            <a:off x="4737392" y="1236006"/>
            <a:ext cx="356533" cy="1585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63D936-6954-4960-8A0A-28B89998CFF9}"/>
              </a:ext>
            </a:extLst>
          </p:cNvPr>
          <p:cNvSpPr/>
          <p:nvPr/>
        </p:nvSpPr>
        <p:spPr bwMode="auto">
          <a:xfrm>
            <a:off x="4147680" y="606734"/>
            <a:ext cx="891654" cy="42237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FF607B-AAEF-4848-8B30-9FC151F5A3CF}"/>
              </a:ext>
            </a:extLst>
          </p:cNvPr>
          <p:cNvSpPr/>
          <p:nvPr/>
        </p:nvSpPr>
        <p:spPr bwMode="auto">
          <a:xfrm>
            <a:off x="5429043" y="606734"/>
            <a:ext cx="337407" cy="2111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17B489-7AC5-4B85-AF7D-BAFF8892D03B}"/>
              </a:ext>
            </a:extLst>
          </p:cNvPr>
          <p:cNvSpPr/>
          <p:nvPr/>
        </p:nvSpPr>
        <p:spPr bwMode="auto">
          <a:xfrm>
            <a:off x="5746693" y="682239"/>
            <a:ext cx="390848" cy="2111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C2E11D-9078-4A68-9EA8-052ECCA64E43}"/>
              </a:ext>
            </a:extLst>
          </p:cNvPr>
          <p:cNvSpPr/>
          <p:nvPr/>
        </p:nvSpPr>
        <p:spPr bwMode="auto">
          <a:xfrm>
            <a:off x="6601004" y="1610360"/>
            <a:ext cx="608324" cy="2111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9F0B25-0D7F-4E75-8B48-E916BDAA34B2}"/>
              </a:ext>
            </a:extLst>
          </p:cNvPr>
          <p:cNvSpPr/>
          <p:nvPr/>
        </p:nvSpPr>
        <p:spPr bwMode="auto">
          <a:xfrm>
            <a:off x="6869102" y="682239"/>
            <a:ext cx="1616291" cy="87712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042CAD9-51C4-42A6-A98C-E8F0ACD6B8A4}"/>
              </a:ext>
            </a:extLst>
          </p:cNvPr>
          <p:cNvSpPr txBox="1"/>
          <p:nvPr/>
        </p:nvSpPr>
        <p:spPr>
          <a:xfrm>
            <a:off x="2955208" y="217815"/>
            <a:ext cx="270573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Subaerial Exposure event – </a:t>
            </a:r>
            <a:r>
              <a:rPr lang="en-US" dirty="0" err="1"/>
              <a:t>Ellenburger</a:t>
            </a:r>
            <a:r>
              <a:rPr lang="en-US" dirty="0"/>
              <a:t> </a:t>
            </a:r>
            <a:r>
              <a:rPr lang="en-US" dirty="0" err="1"/>
              <a:t>Karsting</a:t>
            </a:r>
            <a:endParaRPr lang="en-US" dirty="0"/>
          </a:p>
        </p:txBody>
      </p:sp>
      <p:sp>
        <p:nvSpPr>
          <p:cNvPr id="27" name="Arrow: Down 26">
            <a:extLst>
              <a:ext uri="{FF2B5EF4-FFF2-40B4-BE49-F238E27FC236}">
                <a16:creationId xmlns:a16="http://schemas.microsoft.com/office/drawing/2014/main" id="{AFD1AA69-AAB3-4020-BA78-8C42B00284EA}"/>
              </a:ext>
            </a:extLst>
          </p:cNvPr>
          <p:cNvSpPr/>
          <p:nvPr/>
        </p:nvSpPr>
        <p:spPr>
          <a:xfrm>
            <a:off x="3703853" y="864146"/>
            <a:ext cx="301707" cy="83323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C62F27-0B25-403A-9DC3-8BCF0ADDBAE3}"/>
              </a:ext>
            </a:extLst>
          </p:cNvPr>
          <p:cNvSpPr txBox="1"/>
          <p:nvPr/>
        </p:nvSpPr>
        <p:spPr>
          <a:xfrm>
            <a:off x="3011055" y="4719783"/>
            <a:ext cx="9228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/>
              <a:t>Ellenburger</a:t>
            </a:r>
            <a:endParaRPr lang="en-US" sz="1100" b="1" dirty="0"/>
          </a:p>
          <a:p>
            <a:pPr algn="ctr"/>
            <a:r>
              <a:rPr lang="en-US" sz="1100" b="1" dirty="0"/>
              <a:t>Group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1B4413B-C461-4ABE-96DA-11E655DD1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254" b="26234"/>
          <a:stretch/>
        </p:blipFill>
        <p:spPr>
          <a:xfrm>
            <a:off x="5802602" y="1315262"/>
            <a:ext cx="6059629" cy="33097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44537939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8EB594-9153-400A-B227-9DB751F99191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6184" r="-921" b="24950"/>
          <a:stretch/>
        </p:blipFill>
        <p:spPr>
          <a:xfrm>
            <a:off x="2890984" y="20435"/>
            <a:ext cx="8109526" cy="3408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E8D695-D00E-4619-A378-B30197C2B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936" y="3428654"/>
            <a:ext cx="4162856" cy="3289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38EAF8-9F18-4911-B9EF-39CC5585A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71" y="3309227"/>
            <a:ext cx="4247718" cy="34089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37E85F-EA0F-4A71-B239-2D98A5CC1B38}"/>
              </a:ext>
            </a:extLst>
          </p:cNvPr>
          <p:cNvSpPr txBox="1"/>
          <p:nvPr/>
        </p:nvSpPr>
        <p:spPr>
          <a:xfrm>
            <a:off x="603440" y="647326"/>
            <a:ext cx="15519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Karst</a:t>
            </a:r>
          </a:p>
          <a:p>
            <a:r>
              <a:rPr lang="en-US" sz="3200" dirty="0"/>
              <a:t>features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866D15-89CE-4832-A847-7A5C72AF92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277" y="6316765"/>
            <a:ext cx="2139760" cy="336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29021D-13CE-4B64-AAA3-495F142AE6FD}"/>
              </a:ext>
            </a:extLst>
          </p:cNvPr>
          <p:cNvSpPr txBox="1"/>
          <p:nvPr/>
        </p:nvSpPr>
        <p:spPr>
          <a:xfrm>
            <a:off x="297999" y="4217965"/>
            <a:ext cx="22919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note: no extensive soil zones in </a:t>
            </a:r>
            <a:r>
              <a:rPr lang="en-US" sz="1400" dirty="0" err="1"/>
              <a:t>Ellenburger</a:t>
            </a:r>
            <a:r>
              <a:rPr lang="en-US" sz="1400" dirty="0"/>
              <a:t> (first major land plants post-date </a:t>
            </a:r>
            <a:r>
              <a:rPr lang="en-US" sz="1400" dirty="0" err="1"/>
              <a:t>Elbg</a:t>
            </a:r>
            <a:r>
              <a:rPr lang="en-US" sz="1400" dirty="0"/>
              <a:t> in Middle Ordovician)</a:t>
            </a:r>
          </a:p>
        </p:txBody>
      </p:sp>
    </p:spTree>
    <p:extLst>
      <p:ext uri="{BB962C8B-B14F-4D97-AF65-F5344CB8AC3E}">
        <p14:creationId xmlns:p14="http://schemas.microsoft.com/office/powerpoint/2010/main" val="3735326805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75786C-DA18-4123-A1BF-5C7A4E8F4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484" y="1335664"/>
            <a:ext cx="11295032" cy="4861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83FB3F-08E9-49F4-9587-95B986C04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9633" y="6115916"/>
            <a:ext cx="4238625" cy="66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3BA9C-446C-4446-B339-895A14E2D658}"/>
              </a:ext>
            </a:extLst>
          </p:cNvPr>
          <p:cNvSpPr txBox="1"/>
          <p:nvPr/>
        </p:nvSpPr>
        <p:spPr>
          <a:xfrm>
            <a:off x="1129911" y="397944"/>
            <a:ext cx="2222889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Tower Karst</a:t>
            </a:r>
          </a:p>
        </p:txBody>
      </p:sp>
    </p:spTree>
    <p:extLst>
      <p:ext uri="{BB962C8B-B14F-4D97-AF65-F5344CB8AC3E}">
        <p14:creationId xmlns:p14="http://schemas.microsoft.com/office/powerpoint/2010/main" val="248047556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D2DE5B-6E5F-4D33-BEBE-41A72EBBAF97}"/>
              </a:ext>
            </a:extLst>
          </p:cNvPr>
          <p:cNvSpPr txBox="1"/>
          <p:nvPr/>
        </p:nvSpPr>
        <p:spPr>
          <a:xfrm>
            <a:off x="335586" y="314817"/>
            <a:ext cx="661213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err="1"/>
              <a:t>Karsting</a:t>
            </a:r>
            <a:r>
              <a:rPr lang="en-US" sz="3200" dirty="0"/>
              <a:t> of limestones: Cave formation</a:t>
            </a:r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B2339D8A-9462-49B2-A430-AB06A857C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" y="1505525"/>
            <a:ext cx="7528663" cy="423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ee the source image">
            <a:extLst>
              <a:ext uri="{FF2B5EF4-FFF2-40B4-BE49-F238E27FC236}">
                <a16:creationId xmlns:a16="http://schemas.microsoft.com/office/drawing/2014/main" id="{D8FD2838-99C3-4DEA-910B-D4DE340B8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127" y="1141078"/>
            <a:ext cx="4449004" cy="496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5282285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06F772-F07C-40AC-B96E-669A980AC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9"/>
          <a:stretch/>
        </p:blipFill>
        <p:spPr>
          <a:xfrm rot="60000">
            <a:off x="671047" y="814216"/>
            <a:ext cx="7239000" cy="45480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3A578-9C4B-43C0-BCE7-A7ACE87B2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000">
            <a:off x="8150255" y="428619"/>
            <a:ext cx="3894485" cy="57404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4048CC-1FBA-4A1D-AE6F-269EDCA74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000">
            <a:off x="4560909" y="5525582"/>
            <a:ext cx="3295650" cy="1162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F5A294-9700-4FB0-9D12-E3D6A682AF59}"/>
              </a:ext>
            </a:extLst>
          </p:cNvPr>
          <p:cNvSpPr txBox="1"/>
          <p:nvPr/>
        </p:nvSpPr>
        <p:spPr>
          <a:xfrm>
            <a:off x="853583" y="195017"/>
            <a:ext cx="258910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Ellenburger</a:t>
            </a:r>
            <a:r>
              <a:rPr lang="en-US" sz="2000" dirty="0"/>
              <a:t> </a:t>
            </a:r>
            <a:r>
              <a:rPr lang="en-US" sz="2000" dirty="0" err="1"/>
              <a:t>paleocaves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CED3D0-9E1C-4D59-92A1-A98CB8BBB1D5}"/>
              </a:ext>
            </a:extLst>
          </p:cNvPr>
          <p:cNvSpPr txBox="1"/>
          <p:nvPr/>
        </p:nvSpPr>
        <p:spPr>
          <a:xfrm>
            <a:off x="9596581" y="6324428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2090081501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59FC45-31A5-4EA7-9198-D4ADF17E9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967"/>
          <a:stretch/>
        </p:blipFill>
        <p:spPr>
          <a:xfrm>
            <a:off x="747320" y="568449"/>
            <a:ext cx="2509448" cy="620126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D394A29-4848-4694-8D03-9D762A2CA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174" y="0"/>
            <a:ext cx="6197062" cy="695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979720-88A4-46C6-A57C-D4A60FC74C63}"/>
              </a:ext>
            </a:extLst>
          </p:cNvPr>
          <p:cNvSpPr txBox="1"/>
          <p:nvPr/>
        </p:nvSpPr>
        <p:spPr>
          <a:xfrm>
            <a:off x="10169236" y="6346487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1415062325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4090E9D-0CD2-4E1C-AB3C-D15AF52D24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641305"/>
              </p:ext>
            </p:extLst>
          </p:nvPr>
        </p:nvGraphicFramePr>
        <p:xfrm>
          <a:off x="1362249" y="356956"/>
          <a:ext cx="9284874" cy="614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rawing" r:id="rId2" imgW="7612061" imgH="5036686" progId="Canvas.Drawing.X">
                  <p:embed/>
                </p:oleObj>
              </mc:Choice>
              <mc:Fallback>
                <p:oleObj name="Drawing" r:id="rId2" imgW="7612061" imgH="5036686" progId="Canvas.Drawing.X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E26B4E05-36A8-4AD5-8CDA-80130EF064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62249" y="356956"/>
                        <a:ext cx="9284874" cy="614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AE39E6C-08B2-49C4-B4E1-2862C2C0AF5B}"/>
              </a:ext>
            </a:extLst>
          </p:cNvPr>
          <p:cNvSpPr txBox="1"/>
          <p:nvPr/>
        </p:nvSpPr>
        <p:spPr>
          <a:xfrm>
            <a:off x="9924342" y="6362544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4274813471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TextBox 5"/>
          <p:cNvSpPr txBox="1">
            <a:spLocks noChangeArrowheads="1"/>
          </p:cNvSpPr>
          <p:nvPr/>
        </p:nvSpPr>
        <p:spPr bwMode="auto">
          <a:xfrm>
            <a:off x="1892300" y="4286251"/>
            <a:ext cx="426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(From Loucks, BEG Undated Ellenburger Draft Report;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original figure from Canter, et al., 1993)</a:t>
            </a:r>
          </a:p>
        </p:txBody>
      </p:sp>
      <p:grpSp>
        <p:nvGrpSpPr>
          <p:cNvPr id="101380" name="Group 101"/>
          <p:cNvGrpSpPr>
            <a:grpSpLocks/>
          </p:cNvGrpSpPr>
          <p:nvPr/>
        </p:nvGrpSpPr>
        <p:grpSpPr bwMode="auto">
          <a:xfrm>
            <a:off x="6324601" y="533399"/>
            <a:ext cx="4648199" cy="5848351"/>
            <a:chOff x="4800600" y="825274"/>
            <a:chExt cx="4233862" cy="5505856"/>
          </a:xfrm>
        </p:grpSpPr>
        <p:pic>
          <p:nvPicPr>
            <p:cNvPr id="1013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838200"/>
              <a:ext cx="4233862" cy="5492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>
            <a:xfrm flipH="1">
              <a:off x="5260975" y="1487311"/>
              <a:ext cx="1358900" cy="2327447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594599" y="911005"/>
              <a:ext cx="430213" cy="754119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6716713" y="3551213"/>
              <a:ext cx="1063625" cy="187656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413375" y="2092192"/>
              <a:ext cx="1063625" cy="1874976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6980237" y="4660957"/>
              <a:ext cx="504825" cy="88747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5392738" y="4686359"/>
              <a:ext cx="1465262" cy="1559040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70563" y="2627220"/>
              <a:ext cx="760412" cy="1368526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26188" y="3141608"/>
              <a:ext cx="758825" cy="1368526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8381999" y="2101718"/>
              <a:ext cx="304800" cy="52073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8056562" y="1671474"/>
              <a:ext cx="214312" cy="565192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8370887" y="1249168"/>
              <a:ext cx="357187" cy="31752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029200" y="988799"/>
              <a:ext cx="1447800" cy="76364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7942262" y="1365064"/>
              <a:ext cx="744537" cy="61599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404099" y="1781019"/>
              <a:ext cx="1419225" cy="97638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6926262" y="1160262"/>
              <a:ext cx="763587" cy="79063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7658099" y="825274"/>
              <a:ext cx="393700" cy="34133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419974" y="2800270"/>
              <a:ext cx="1419225" cy="97638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970837" y="3848097"/>
              <a:ext cx="558800" cy="58741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097588" y="3041587"/>
              <a:ext cx="912812" cy="589006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57925" y="2749466"/>
              <a:ext cx="1077913" cy="696964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768975" y="3809994"/>
              <a:ext cx="1000125" cy="877953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7010399" y="4157683"/>
              <a:ext cx="871538" cy="134947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915150" y="2512911"/>
              <a:ext cx="474663" cy="50962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018088" y="2609756"/>
              <a:ext cx="706437" cy="809685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5103813" y="3262267"/>
              <a:ext cx="355600" cy="368327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4845050" y="4810193"/>
              <a:ext cx="715963" cy="512801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5076825" y="5014996"/>
              <a:ext cx="239713" cy="430244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5643563" y="4362485"/>
              <a:ext cx="534987" cy="652511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6007100" y="5419838"/>
              <a:ext cx="495300" cy="414369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602537" y="4489494"/>
              <a:ext cx="1131887" cy="376266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6942137" y="2998722"/>
              <a:ext cx="346075" cy="863664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7421562" y="1066592"/>
              <a:ext cx="393700" cy="341338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flipH="1">
              <a:off x="4945063" y="3295606"/>
              <a:ext cx="295275" cy="652511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flipH="1">
              <a:off x="6462713" y="5869134"/>
              <a:ext cx="1063625" cy="401667"/>
            </a:xfrm>
            <a:prstGeom prst="line">
              <a:avLst/>
            </a:prstGeom>
            <a:ln w="19050">
              <a:solidFill>
                <a:srgbClr val="FF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381" name="TextBox 104"/>
          <p:cNvSpPr txBox="1">
            <a:spLocks noChangeArrowheads="1"/>
          </p:cNvSpPr>
          <p:nvPr/>
        </p:nvSpPr>
        <p:spPr bwMode="auto">
          <a:xfrm>
            <a:off x="6537326" y="6038851"/>
            <a:ext cx="38084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</a:rPr>
              <a:t>Alignment of Sink Holes</a:t>
            </a:r>
          </a:p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</a:rPr>
              <a:t>on Strawn Time Structure -- Rocker B Area</a:t>
            </a:r>
          </a:p>
          <a:p>
            <a:pPr algn="ctr" eaLnBrk="1" hangingPunct="1"/>
            <a:r>
              <a:rPr lang="en-US" altLang="en-US" sz="1200" b="1">
                <a:solidFill>
                  <a:schemeClr val="bg1"/>
                </a:solidFill>
              </a:rPr>
              <a:t>(West Side of Rocker B Survey)</a:t>
            </a:r>
          </a:p>
        </p:txBody>
      </p:sp>
      <p:sp>
        <p:nvSpPr>
          <p:cNvPr id="101382" name="TextBox 17"/>
          <p:cNvSpPr txBox="1">
            <a:spLocks noChangeArrowheads="1"/>
          </p:cNvSpPr>
          <p:nvPr/>
        </p:nvSpPr>
        <p:spPr bwMode="auto">
          <a:xfrm>
            <a:off x="10043019" y="5351967"/>
            <a:ext cx="1182687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100" dirty="0"/>
              <a:t>(unpublished map based on seismic by</a:t>
            </a:r>
          </a:p>
          <a:p>
            <a:pPr eaLnBrk="1" hangingPunct="1"/>
            <a:r>
              <a:rPr lang="en-US" altLang="en-US" sz="1100" dirty="0"/>
              <a:t>Andy Hooker, Pioneer)</a:t>
            </a:r>
          </a:p>
        </p:txBody>
      </p:sp>
      <p:sp>
        <p:nvSpPr>
          <p:cNvPr id="101384" name="TextBox 108"/>
          <p:cNvSpPr txBox="1">
            <a:spLocks noChangeArrowheads="1"/>
          </p:cNvSpPr>
          <p:nvPr/>
        </p:nvSpPr>
        <p:spPr bwMode="auto">
          <a:xfrm>
            <a:off x="568325" y="38976"/>
            <a:ext cx="1082934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dirty="0"/>
              <a:t>Alignment of </a:t>
            </a:r>
            <a:r>
              <a:rPr lang="en-US" altLang="en-US" sz="2000" dirty="0" err="1"/>
              <a:t>Ellenburgner</a:t>
            </a:r>
            <a:r>
              <a:rPr lang="en-US" altLang="en-US" sz="2000" dirty="0"/>
              <a:t> cave fill and sink holes follow NW-SE and NE-SW trends</a:t>
            </a:r>
          </a:p>
        </p:txBody>
      </p:sp>
      <p:sp>
        <p:nvSpPr>
          <p:cNvPr id="101386" name="TextBox 110"/>
          <p:cNvSpPr txBox="1">
            <a:spLocks noChangeArrowheads="1"/>
          </p:cNvSpPr>
          <p:nvPr/>
        </p:nvSpPr>
        <p:spPr bwMode="auto">
          <a:xfrm>
            <a:off x="927806" y="4825941"/>
            <a:ext cx="4440575" cy="13849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 dirty="0"/>
              <a:t>The alignment of </a:t>
            </a:r>
            <a:r>
              <a:rPr lang="en-US" altLang="en-US" sz="1400" dirty="0" err="1"/>
              <a:t>Ellenburger</a:t>
            </a:r>
            <a:r>
              <a:rPr lang="en-US" altLang="en-US" sz="1400" dirty="0"/>
              <a:t> cave fill and sink</a:t>
            </a:r>
          </a:p>
          <a:p>
            <a:pPr eaLnBrk="1" hangingPunct="1"/>
            <a:r>
              <a:rPr lang="en-US" altLang="en-US" sz="1400" dirty="0"/>
              <a:t>holes along NE and NW trends suggest that some</a:t>
            </a:r>
          </a:p>
          <a:p>
            <a:pPr eaLnBrk="1" hangingPunct="1"/>
            <a:r>
              <a:rPr lang="en-US" altLang="en-US" sz="1400" dirty="0"/>
              <a:t>fractures were already present by the end of</a:t>
            </a:r>
          </a:p>
          <a:p>
            <a:pPr eaLnBrk="1" hangingPunct="1"/>
            <a:r>
              <a:rPr lang="en-US" altLang="en-US" sz="1400" dirty="0" err="1"/>
              <a:t>Ellenburger</a:t>
            </a:r>
            <a:r>
              <a:rPr lang="en-US" altLang="en-US" sz="1400" dirty="0"/>
              <a:t> time when caves developed.  </a:t>
            </a:r>
            <a:r>
              <a:rPr lang="en-US" altLang="en-US" sz="1400" i="1" dirty="0"/>
              <a:t>N.A.</a:t>
            </a:r>
          </a:p>
          <a:p>
            <a:pPr eaLnBrk="1" hangingPunct="1"/>
            <a:r>
              <a:rPr lang="en-US" altLang="en-US" sz="1400" i="1" dirty="0"/>
              <a:t>Plate orientation was ~80</a:t>
            </a:r>
            <a:r>
              <a:rPr lang="en-US" altLang="en-US" i="1" baseline="30000" dirty="0"/>
              <a:t>o</a:t>
            </a:r>
            <a:r>
              <a:rPr lang="en-US" altLang="en-US" sz="1400" i="1" dirty="0"/>
              <a:t> relative to today’s position,</a:t>
            </a:r>
          </a:p>
          <a:p>
            <a:pPr eaLnBrk="1" hangingPunct="1"/>
            <a:r>
              <a:rPr lang="en-US" altLang="en-US" sz="1400" i="1" dirty="0"/>
              <a:t>so those fractures had different orientations then.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2000" y="6492876"/>
            <a:ext cx="2133600" cy="365125"/>
          </a:xfrm>
        </p:spPr>
        <p:txBody>
          <a:bodyPr/>
          <a:lstStyle/>
          <a:p>
            <a:fld id="{9C3699A1-5E3C-4DE5-86A0-60F43648DA44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0C5ECD-B218-4C1D-A3C0-1FCCCCB8F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87" y="696912"/>
            <a:ext cx="5291037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49274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>
            <a:extLst>
              <a:ext uri="{FF2B5EF4-FFF2-40B4-BE49-F238E27FC236}">
                <a16:creationId xmlns:a16="http://schemas.microsoft.com/office/drawing/2014/main" id="{F30455EA-10A4-4DC4-BC3A-B907CC29D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02"/>
          <a:stretch/>
        </p:blipFill>
        <p:spPr bwMode="auto">
          <a:xfrm>
            <a:off x="167744" y="1039978"/>
            <a:ext cx="10699992" cy="497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B94BFAFE-2989-43CC-A19B-E35780ADBBF1}"/>
              </a:ext>
            </a:extLst>
          </p:cNvPr>
          <p:cNvSpPr/>
          <p:nvPr/>
        </p:nvSpPr>
        <p:spPr>
          <a:xfrm>
            <a:off x="1037706" y="4934472"/>
            <a:ext cx="1258005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7F6E881-BAB8-4C92-A922-36C9393690DE}"/>
              </a:ext>
            </a:extLst>
          </p:cNvPr>
          <p:cNvSpPr txBox="1"/>
          <p:nvPr/>
        </p:nvSpPr>
        <p:spPr>
          <a:xfrm>
            <a:off x="1234053" y="5014351"/>
            <a:ext cx="941284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not deposited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60A91BF5-9465-4937-A9DF-9D843F3694E3}"/>
              </a:ext>
            </a:extLst>
          </p:cNvPr>
          <p:cNvSpPr/>
          <p:nvPr/>
        </p:nvSpPr>
        <p:spPr>
          <a:xfrm>
            <a:off x="1448384" y="4194015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FC707A-D113-494D-9739-548D77CD2C43}"/>
              </a:ext>
            </a:extLst>
          </p:cNvPr>
          <p:cNvSpPr txBox="1"/>
          <p:nvPr/>
        </p:nvSpPr>
        <p:spPr>
          <a:xfrm>
            <a:off x="1436354" y="4177858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1a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42A4B7-DCBE-47F3-8995-899EA8BDE055}"/>
              </a:ext>
            </a:extLst>
          </p:cNvPr>
          <p:cNvSpPr/>
          <p:nvPr/>
        </p:nvSpPr>
        <p:spPr>
          <a:xfrm>
            <a:off x="2438824" y="4202503"/>
            <a:ext cx="400262" cy="369360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77AE26-5E72-4FDA-9CBF-023DE547A6C5}"/>
              </a:ext>
            </a:extLst>
          </p:cNvPr>
          <p:cNvSpPr txBox="1"/>
          <p:nvPr/>
        </p:nvSpPr>
        <p:spPr>
          <a:xfrm>
            <a:off x="2426794" y="418634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1b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482EEBB-F1B7-4CC4-A15C-2D23DD165928}"/>
              </a:ext>
            </a:extLst>
          </p:cNvPr>
          <p:cNvSpPr/>
          <p:nvPr/>
        </p:nvSpPr>
        <p:spPr>
          <a:xfrm>
            <a:off x="1807371" y="3498408"/>
            <a:ext cx="518985" cy="510025"/>
          </a:xfrm>
          <a:prstGeom prst="ellipse">
            <a:avLst/>
          </a:prstGeom>
          <a:solidFill>
            <a:srgbClr val="FAC09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98063882-FA70-4400-A63D-034721A3794E}"/>
              </a:ext>
            </a:extLst>
          </p:cNvPr>
          <p:cNvCxnSpPr>
            <a:cxnSpLocks/>
          </p:cNvCxnSpPr>
          <p:nvPr/>
        </p:nvCxnSpPr>
        <p:spPr>
          <a:xfrm flipH="1">
            <a:off x="1121457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E6B1B5D1-7E62-4E6B-A33D-4FF100881301}"/>
              </a:ext>
            </a:extLst>
          </p:cNvPr>
          <p:cNvCxnSpPr>
            <a:cxnSpLocks/>
          </p:cNvCxnSpPr>
          <p:nvPr/>
        </p:nvCxnSpPr>
        <p:spPr>
          <a:xfrm>
            <a:off x="2416095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C1CED07A-C48F-4E81-B027-3D61A0FF5DEF}"/>
              </a:ext>
            </a:extLst>
          </p:cNvPr>
          <p:cNvSpPr txBox="1"/>
          <p:nvPr/>
        </p:nvSpPr>
        <p:spPr>
          <a:xfrm>
            <a:off x="1883159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0F72F92-A1FA-4CE1-91AE-5EE792A2868C}"/>
              </a:ext>
            </a:extLst>
          </p:cNvPr>
          <p:cNvSpPr/>
          <p:nvPr/>
        </p:nvSpPr>
        <p:spPr>
          <a:xfrm>
            <a:off x="3837386" y="3498408"/>
            <a:ext cx="518985" cy="510025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3739B452-76B4-416F-9326-6956B67B57F2}"/>
              </a:ext>
            </a:extLst>
          </p:cNvPr>
          <p:cNvCxnSpPr>
            <a:cxnSpLocks/>
          </p:cNvCxnSpPr>
          <p:nvPr/>
        </p:nvCxnSpPr>
        <p:spPr>
          <a:xfrm flipH="1">
            <a:off x="3151472" y="375342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27222751-D158-48EE-B006-ACB4F6538F82}"/>
              </a:ext>
            </a:extLst>
          </p:cNvPr>
          <p:cNvCxnSpPr>
            <a:cxnSpLocks/>
          </p:cNvCxnSpPr>
          <p:nvPr/>
        </p:nvCxnSpPr>
        <p:spPr>
          <a:xfrm>
            <a:off x="4446110" y="3752390"/>
            <a:ext cx="5832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43B5A825-140D-4838-8F36-2A34CD6553BE}"/>
              </a:ext>
            </a:extLst>
          </p:cNvPr>
          <p:cNvSpPr txBox="1"/>
          <p:nvPr/>
        </p:nvSpPr>
        <p:spPr>
          <a:xfrm>
            <a:off x="3913174" y="348219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579E446-C263-47D5-BCEB-66C0E2F57C53}"/>
              </a:ext>
            </a:extLst>
          </p:cNvPr>
          <p:cNvSpPr/>
          <p:nvPr/>
        </p:nvSpPr>
        <p:spPr>
          <a:xfrm>
            <a:off x="3301995" y="4188099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E6E5F9-707C-42CC-90FF-732E9B3DB2A3}"/>
              </a:ext>
            </a:extLst>
          </p:cNvPr>
          <p:cNvSpPr txBox="1"/>
          <p:nvPr/>
        </p:nvSpPr>
        <p:spPr>
          <a:xfrm>
            <a:off x="3293118" y="4171942"/>
            <a:ext cx="41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2a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F0BCCE1-141D-45D7-A722-DC5797E6A536}"/>
              </a:ext>
            </a:extLst>
          </p:cNvPr>
          <p:cNvSpPr/>
          <p:nvPr/>
        </p:nvSpPr>
        <p:spPr>
          <a:xfrm>
            <a:off x="4203706" y="4177666"/>
            <a:ext cx="400262" cy="369360"/>
          </a:xfrm>
          <a:prstGeom prst="ellipse">
            <a:avLst/>
          </a:prstGeom>
          <a:solidFill>
            <a:srgbClr val="D9969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5AEF0C-AD08-45EE-8A73-F9C2418DC5C0}"/>
              </a:ext>
            </a:extLst>
          </p:cNvPr>
          <p:cNvSpPr txBox="1"/>
          <p:nvPr/>
        </p:nvSpPr>
        <p:spPr>
          <a:xfrm>
            <a:off x="4191676" y="4174121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2b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686C61-201A-493B-A282-57CCF3F50697}"/>
              </a:ext>
            </a:extLst>
          </p:cNvPr>
          <p:cNvSpPr/>
          <p:nvPr/>
        </p:nvSpPr>
        <p:spPr>
          <a:xfrm>
            <a:off x="4868272" y="4932294"/>
            <a:ext cx="884796" cy="565276"/>
          </a:xfrm>
          <a:prstGeom prst="rect">
            <a:avLst/>
          </a:prstGeom>
          <a:solidFill>
            <a:schemeClr val="bg1">
              <a:lumMod val="65000"/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E7F940-DDA0-47BC-97A3-46B897C12611}"/>
              </a:ext>
            </a:extLst>
          </p:cNvPr>
          <p:cNvSpPr txBox="1"/>
          <p:nvPr/>
        </p:nvSpPr>
        <p:spPr>
          <a:xfrm>
            <a:off x="4971052" y="4958748"/>
            <a:ext cx="6848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eroded/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</a:p>
          <a:p>
            <a:pPr algn="ctr">
              <a:lnSpc>
                <a:spcPts val="1000"/>
              </a:lnSpc>
            </a:pP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deposited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CB2675D-EDB0-4A87-BEAA-21069D9D9108}"/>
              </a:ext>
            </a:extLst>
          </p:cNvPr>
          <p:cNvSpPr/>
          <p:nvPr/>
        </p:nvSpPr>
        <p:spPr>
          <a:xfrm>
            <a:off x="5950290" y="3541289"/>
            <a:ext cx="518985" cy="510025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7C7D8BB-48FD-4E92-9124-5857A8216360}"/>
              </a:ext>
            </a:extLst>
          </p:cNvPr>
          <p:cNvSpPr txBox="1"/>
          <p:nvPr/>
        </p:nvSpPr>
        <p:spPr>
          <a:xfrm>
            <a:off x="6026078" y="35250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3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A67FB06-E354-4D0F-BC01-8C616FD9363B}"/>
              </a:ext>
            </a:extLst>
          </p:cNvPr>
          <p:cNvCxnSpPr>
            <a:cxnSpLocks/>
          </p:cNvCxnSpPr>
          <p:nvPr/>
        </p:nvCxnSpPr>
        <p:spPr>
          <a:xfrm flipH="1">
            <a:off x="5129601" y="3752390"/>
            <a:ext cx="7419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5386AE1-6E7D-4EF5-85B3-C0DC579A6B20}"/>
              </a:ext>
            </a:extLst>
          </p:cNvPr>
          <p:cNvCxnSpPr>
            <a:cxnSpLocks/>
          </p:cNvCxnSpPr>
          <p:nvPr/>
        </p:nvCxnSpPr>
        <p:spPr>
          <a:xfrm>
            <a:off x="6536541" y="3752390"/>
            <a:ext cx="672589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C7561DC-A8A0-4DDA-8960-D8EEFCE49480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E5D9F6AE-4202-4A59-9E07-B41BEBD75484}"/>
              </a:ext>
            </a:extLst>
          </p:cNvPr>
          <p:cNvSpPr/>
          <p:nvPr/>
        </p:nvSpPr>
        <p:spPr>
          <a:xfrm>
            <a:off x="5105058" y="4187604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7EA27B9-B747-4805-92B9-AB8A70B74AF3}"/>
              </a:ext>
            </a:extLst>
          </p:cNvPr>
          <p:cNvSpPr txBox="1"/>
          <p:nvPr/>
        </p:nvSpPr>
        <p:spPr>
          <a:xfrm>
            <a:off x="5093028" y="4184059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3a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6ED33E6-F88E-485A-A2A3-010032A4445C}"/>
              </a:ext>
            </a:extLst>
          </p:cNvPr>
          <p:cNvSpPr/>
          <p:nvPr/>
        </p:nvSpPr>
        <p:spPr>
          <a:xfrm>
            <a:off x="6472845" y="4183688"/>
            <a:ext cx="400262" cy="369360"/>
          </a:xfrm>
          <a:prstGeom prst="ellipse">
            <a:avLst/>
          </a:prstGeom>
          <a:solidFill>
            <a:srgbClr val="CCC1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E034EF4-1176-4BD0-96D3-45B5A17FE702}"/>
              </a:ext>
            </a:extLst>
          </p:cNvPr>
          <p:cNvSpPr txBox="1"/>
          <p:nvPr/>
        </p:nvSpPr>
        <p:spPr>
          <a:xfrm>
            <a:off x="6460815" y="4180143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3b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7B98059-6233-49AB-801F-CF8FC9DD360A}"/>
              </a:ext>
            </a:extLst>
          </p:cNvPr>
          <p:cNvSpPr/>
          <p:nvPr/>
        </p:nvSpPr>
        <p:spPr>
          <a:xfrm>
            <a:off x="8109688" y="3952259"/>
            <a:ext cx="518985" cy="510025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2EA542D-E057-4874-A851-BA93C83C6C0F}"/>
              </a:ext>
            </a:extLst>
          </p:cNvPr>
          <p:cNvSpPr txBox="1"/>
          <p:nvPr/>
        </p:nvSpPr>
        <p:spPr>
          <a:xfrm>
            <a:off x="8185476" y="393604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4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DF08D66-1137-4E99-9926-FBA8C072B997}"/>
              </a:ext>
            </a:extLst>
          </p:cNvPr>
          <p:cNvCxnSpPr>
            <a:cxnSpLocks/>
          </p:cNvCxnSpPr>
          <p:nvPr/>
        </p:nvCxnSpPr>
        <p:spPr>
          <a:xfrm flipH="1">
            <a:off x="7435636" y="4163360"/>
            <a:ext cx="59528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E136387A-79B0-40C6-A512-7718A04C416A}"/>
              </a:ext>
            </a:extLst>
          </p:cNvPr>
          <p:cNvCxnSpPr>
            <a:cxnSpLocks/>
          </p:cNvCxnSpPr>
          <p:nvPr/>
        </p:nvCxnSpPr>
        <p:spPr>
          <a:xfrm>
            <a:off x="8695939" y="4163360"/>
            <a:ext cx="6072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>
            <a:extLst>
              <a:ext uri="{FF2B5EF4-FFF2-40B4-BE49-F238E27FC236}">
                <a16:creationId xmlns:a16="http://schemas.microsoft.com/office/drawing/2014/main" id="{9E325943-9080-4674-9242-58F1CBFA9F1B}"/>
              </a:ext>
            </a:extLst>
          </p:cNvPr>
          <p:cNvSpPr/>
          <p:nvPr/>
        </p:nvSpPr>
        <p:spPr>
          <a:xfrm>
            <a:off x="8271748" y="4503087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37197AE-D4D4-4580-A7DA-3135C570A0DB}"/>
              </a:ext>
            </a:extLst>
          </p:cNvPr>
          <p:cNvSpPr/>
          <p:nvPr/>
        </p:nvSpPr>
        <p:spPr>
          <a:xfrm>
            <a:off x="8825138" y="4508401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99CEBD9E-0E98-4A4D-B971-3877DA3558EB}"/>
              </a:ext>
            </a:extLst>
          </p:cNvPr>
          <p:cNvSpPr/>
          <p:nvPr/>
        </p:nvSpPr>
        <p:spPr>
          <a:xfrm>
            <a:off x="7628471" y="4499586"/>
            <a:ext cx="400262" cy="369360"/>
          </a:xfrm>
          <a:prstGeom prst="ellipse">
            <a:avLst/>
          </a:prstGeom>
          <a:solidFill>
            <a:srgbClr val="659497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A2C6AFC-E2AA-4DE0-8790-D02330CADE47}"/>
              </a:ext>
            </a:extLst>
          </p:cNvPr>
          <p:cNvSpPr txBox="1"/>
          <p:nvPr/>
        </p:nvSpPr>
        <p:spPr>
          <a:xfrm>
            <a:off x="8264445" y="449993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4b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5294CFA-3F9A-439F-9CE3-DBA60AA09AAE}"/>
              </a:ext>
            </a:extLst>
          </p:cNvPr>
          <p:cNvSpPr txBox="1"/>
          <p:nvPr/>
        </p:nvSpPr>
        <p:spPr>
          <a:xfrm>
            <a:off x="7637410" y="4491842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4a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A8C18E4-CDC3-4751-90D0-2AB36CAE37F7}"/>
              </a:ext>
            </a:extLst>
          </p:cNvPr>
          <p:cNvSpPr txBox="1"/>
          <p:nvPr/>
        </p:nvSpPr>
        <p:spPr>
          <a:xfrm>
            <a:off x="8830191" y="4494877"/>
            <a:ext cx="447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4c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49CEDAB-021D-4418-B7F3-8C032D888D6E}"/>
              </a:ext>
            </a:extLst>
          </p:cNvPr>
          <p:cNvSpPr txBox="1"/>
          <p:nvPr/>
        </p:nvSpPr>
        <p:spPr>
          <a:xfrm>
            <a:off x="560771" y="335728"/>
            <a:ext cx="10334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Long-term cycles of sea level during the Paleozoic and cratonic sequences (4 total)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54B97E-92E0-43F4-8493-F75053FC9132}"/>
              </a:ext>
            </a:extLst>
          </p:cNvPr>
          <p:cNvSpPr txBox="1"/>
          <p:nvPr/>
        </p:nvSpPr>
        <p:spPr>
          <a:xfrm>
            <a:off x="7936" y="5020303"/>
            <a:ext cx="1008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/>
              <a:t>Permian</a:t>
            </a:r>
          </a:p>
          <a:p>
            <a:r>
              <a:rPr lang="en-US" sz="1200" b="1" i="1" dirty="0"/>
              <a:t>Basin</a:t>
            </a:r>
          </a:p>
          <a:p>
            <a:r>
              <a:rPr lang="en-US" sz="1200" b="1" i="1" dirty="0"/>
              <a:t>stratigraphic</a:t>
            </a:r>
          </a:p>
          <a:p>
            <a:r>
              <a:rPr lang="en-US" sz="1200" b="1" i="1" dirty="0"/>
              <a:t>units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94C9503-4AD1-4163-A139-27729E944383}"/>
              </a:ext>
            </a:extLst>
          </p:cNvPr>
          <p:cNvSpPr/>
          <p:nvPr/>
        </p:nvSpPr>
        <p:spPr>
          <a:xfrm>
            <a:off x="675391" y="5091065"/>
            <a:ext cx="304672" cy="159257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47D97E-7EA5-48AA-8075-22331D7B4455}"/>
              </a:ext>
            </a:extLst>
          </p:cNvPr>
          <p:cNvSpPr/>
          <p:nvPr/>
        </p:nvSpPr>
        <p:spPr>
          <a:xfrm>
            <a:off x="2295710" y="4930135"/>
            <a:ext cx="2570303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0A94282-FA6A-417A-B227-A60A3D6B2192}"/>
              </a:ext>
            </a:extLst>
          </p:cNvPr>
          <p:cNvSpPr txBox="1"/>
          <p:nvPr/>
        </p:nvSpPr>
        <p:spPr>
          <a:xfrm>
            <a:off x="2386334" y="5004887"/>
            <a:ext cx="631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Ellen-</a:t>
            </a:r>
          </a:p>
          <a:p>
            <a:pPr>
              <a:lnSpc>
                <a:spcPts val="1200"/>
              </a:lnSpc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burger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C6511E7-3510-4068-B860-DDD5D92BE6A4}"/>
              </a:ext>
            </a:extLst>
          </p:cNvPr>
          <p:cNvCxnSpPr/>
          <p:nvPr/>
        </p:nvCxnSpPr>
        <p:spPr>
          <a:xfrm>
            <a:off x="3087092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5D51BA58-FBA8-4711-9DE7-61612F135894}"/>
              </a:ext>
            </a:extLst>
          </p:cNvPr>
          <p:cNvCxnSpPr/>
          <p:nvPr/>
        </p:nvCxnSpPr>
        <p:spPr>
          <a:xfrm>
            <a:off x="3877951" y="493447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3756038D-47B8-4885-833D-29CCC28811CB}"/>
              </a:ext>
            </a:extLst>
          </p:cNvPr>
          <p:cNvSpPr txBox="1"/>
          <p:nvPr/>
        </p:nvSpPr>
        <p:spPr>
          <a:xfrm>
            <a:off x="3084163" y="5004887"/>
            <a:ext cx="7970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Simpson-</a:t>
            </a:r>
          </a:p>
          <a:p>
            <a:pPr algn="ctr">
              <a:lnSpc>
                <a:spcPts val="1200"/>
              </a:lnSpc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Montoya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0C8ADDE-8D90-4A80-99D1-F6D976B3775C}"/>
              </a:ext>
            </a:extLst>
          </p:cNvPr>
          <p:cNvSpPr txBox="1"/>
          <p:nvPr/>
        </p:nvSpPr>
        <p:spPr>
          <a:xfrm>
            <a:off x="3942046" y="4943572"/>
            <a:ext cx="8258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Fusselman-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Wristen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ctr">
              <a:lnSpc>
                <a:spcPts val="12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Thirtyone</a:t>
            </a:r>
            <a:endParaRPr lang="en-US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3A925CFF-5FD6-40AD-A890-23A1FD9DDFFB}"/>
              </a:ext>
            </a:extLst>
          </p:cNvPr>
          <p:cNvCxnSpPr/>
          <p:nvPr/>
        </p:nvCxnSpPr>
        <p:spPr>
          <a:xfrm>
            <a:off x="2300172" y="4934570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42EF877-7D96-457D-B809-530A4EFDEEF1}"/>
              </a:ext>
            </a:extLst>
          </p:cNvPr>
          <p:cNvCxnSpPr/>
          <p:nvPr/>
        </p:nvCxnSpPr>
        <p:spPr>
          <a:xfrm>
            <a:off x="4865047" y="4935882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16CFA2CD-CCB2-49B9-AC17-CF0780BDF244}"/>
              </a:ext>
            </a:extLst>
          </p:cNvPr>
          <p:cNvSpPr/>
          <p:nvPr/>
        </p:nvSpPr>
        <p:spPr>
          <a:xfrm>
            <a:off x="5745274" y="4931512"/>
            <a:ext cx="3553654" cy="558044"/>
          </a:xfrm>
          <a:prstGeom prst="rect">
            <a:avLst/>
          </a:prstGeom>
          <a:solidFill>
            <a:srgbClr val="FFFF0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E11E16-FE86-46A7-9682-0893600E4EFF}"/>
              </a:ext>
            </a:extLst>
          </p:cNvPr>
          <p:cNvSpPr txBox="1"/>
          <p:nvPr/>
        </p:nvSpPr>
        <p:spPr>
          <a:xfrm>
            <a:off x="5968511" y="4946950"/>
            <a:ext cx="1242648" cy="541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U. Miss./Barnett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Lower Miss. Lime –</a:t>
            </a:r>
          </a:p>
          <a:p>
            <a:pPr algn="ctr">
              <a:lnSpc>
                <a:spcPts val="12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Woodford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78BAE70-74B9-49AD-9ED3-5465AC125E07}"/>
              </a:ext>
            </a:extLst>
          </p:cNvPr>
          <p:cNvCxnSpPr/>
          <p:nvPr/>
        </p:nvCxnSpPr>
        <p:spPr>
          <a:xfrm>
            <a:off x="7435636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856B964-F1BF-47D6-9CF1-F0656F68105F}"/>
              </a:ext>
            </a:extLst>
          </p:cNvPr>
          <p:cNvCxnSpPr/>
          <p:nvPr/>
        </p:nvCxnSpPr>
        <p:spPr>
          <a:xfrm>
            <a:off x="5753068" y="4934423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5780A97-5C6A-49A2-A51C-A98886CC8139}"/>
              </a:ext>
            </a:extLst>
          </p:cNvPr>
          <p:cNvCxnSpPr>
            <a:cxnSpLocks/>
          </p:cNvCxnSpPr>
          <p:nvPr/>
        </p:nvCxnSpPr>
        <p:spPr>
          <a:xfrm>
            <a:off x="1037706" y="4934472"/>
            <a:ext cx="8270873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4210E98F-6177-490A-A495-A1294AD57838}"/>
              </a:ext>
            </a:extLst>
          </p:cNvPr>
          <p:cNvSpPr txBox="1"/>
          <p:nvPr/>
        </p:nvSpPr>
        <p:spPr>
          <a:xfrm>
            <a:off x="7364176" y="4947909"/>
            <a:ext cx="9493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</a:t>
            </a: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C2 –</a:t>
            </a:r>
            <a:endParaRPr lang="en-US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WFMP D –</a:t>
            </a:r>
          </a:p>
          <a:p>
            <a:pPr algn="ctr">
              <a:lnSpc>
                <a:spcPts val="9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L. Strawn –</a:t>
            </a:r>
          </a:p>
          <a:p>
            <a:pPr algn="ctr">
              <a:lnSpc>
                <a:spcPts val="900"/>
              </a:lnSpc>
            </a:pPr>
            <a:r>
              <a:rPr lang="en-US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Morr</a:t>
            </a: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. - Atoka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1D744A0-16AA-4ECF-8354-32D6CF227F38}"/>
              </a:ext>
            </a:extLst>
          </p:cNvPr>
          <p:cNvCxnSpPr/>
          <p:nvPr/>
        </p:nvCxnSpPr>
        <p:spPr>
          <a:xfrm>
            <a:off x="8217322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B2CD3B1-B2AE-4F25-8161-4DF06EE21EAD}"/>
              </a:ext>
            </a:extLst>
          </p:cNvPr>
          <p:cNvSpPr txBox="1"/>
          <p:nvPr/>
        </p:nvSpPr>
        <p:spPr>
          <a:xfrm>
            <a:off x="8177530" y="5300003"/>
            <a:ext cx="686405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C1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0B7D6F-3928-45C3-B2E2-A08A8C0F8AEA}"/>
              </a:ext>
            </a:extLst>
          </p:cNvPr>
          <p:cNvSpPr txBox="1"/>
          <p:nvPr/>
        </p:nvSpPr>
        <p:spPr>
          <a:xfrm>
            <a:off x="8174918" y="5085967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A -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1692F1B-2648-444E-BBEC-1D23A9729985}"/>
              </a:ext>
            </a:extLst>
          </p:cNvPr>
          <p:cNvSpPr txBox="1"/>
          <p:nvPr/>
        </p:nvSpPr>
        <p:spPr>
          <a:xfrm>
            <a:off x="8175926" y="4876968"/>
            <a:ext cx="688009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SPBY/</a:t>
            </a: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B.Spr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27384C3-114E-49D1-8421-310A9C2B9B84}"/>
              </a:ext>
            </a:extLst>
          </p:cNvPr>
          <p:cNvSpPr txBox="1"/>
          <p:nvPr/>
        </p:nvSpPr>
        <p:spPr>
          <a:xfrm>
            <a:off x="8172660" y="5191142"/>
            <a:ext cx="662362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WFMP B -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545A2A8-F7DD-47E8-A6F5-196171D9E766}"/>
              </a:ext>
            </a:extLst>
          </p:cNvPr>
          <p:cNvSpPr txBox="1"/>
          <p:nvPr/>
        </p:nvSpPr>
        <p:spPr>
          <a:xfrm>
            <a:off x="8259727" y="4981388"/>
            <a:ext cx="527709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Dean - 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4067CE8-8EF9-4565-9AEC-E877FAD08EF2}"/>
              </a:ext>
            </a:extLst>
          </p:cNvPr>
          <p:cNvCxnSpPr/>
          <p:nvPr/>
        </p:nvCxnSpPr>
        <p:spPr>
          <a:xfrm>
            <a:off x="8775136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22432B2-F5E5-4D38-A261-BA94933AEEC8}"/>
              </a:ext>
            </a:extLst>
          </p:cNvPr>
          <p:cNvCxnSpPr/>
          <p:nvPr/>
        </p:nvCxnSpPr>
        <p:spPr>
          <a:xfrm>
            <a:off x="9306595" y="4939028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E798B14-E6A4-4D6E-883E-D04EEDD72650}"/>
              </a:ext>
            </a:extLst>
          </p:cNvPr>
          <p:cNvSpPr txBox="1"/>
          <p:nvPr/>
        </p:nvSpPr>
        <p:spPr>
          <a:xfrm>
            <a:off x="8770056" y="5295613"/>
            <a:ext cx="572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San And.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BB59ECC-0823-4254-913A-88259D28BE42}"/>
              </a:ext>
            </a:extLst>
          </p:cNvPr>
          <p:cNvSpPr txBox="1"/>
          <p:nvPr/>
        </p:nvSpPr>
        <p:spPr>
          <a:xfrm>
            <a:off x="8823605" y="5190310"/>
            <a:ext cx="45397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GBRG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6E30FC-E321-4EBE-AF2F-38F2664555F6}"/>
              </a:ext>
            </a:extLst>
          </p:cNvPr>
          <p:cNvSpPr txBox="1"/>
          <p:nvPr/>
        </p:nvSpPr>
        <p:spPr>
          <a:xfrm>
            <a:off x="8732462" y="5067435"/>
            <a:ext cx="641521" cy="2252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600" b="1" dirty="0" err="1"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.-SNRV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060098F-4648-4125-8EE5-7E022C392541}"/>
              </a:ext>
            </a:extLst>
          </p:cNvPr>
          <p:cNvSpPr txBox="1"/>
          <p:nvPr/>
        </p:nvSpPr>
        <p:spPr>
          <a:xfrm>
            <a:off x="8785142" y="4869037"/>
            <a:ext cx="518091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 err="1">
                <a:latin typeface="Arial" panose="020B0604020202020204" pitchFamily="34" charset="0"/>
                <a:cs typeface="Arial" panose="020B0604020202020204" pitchFamily="34" charset="0"/>
              </a:rPr>
              <a:t>Ochoan</a:t>
            </a:r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CD51DA2-0B16-4089-88D7-DEF3177590A9}"/>
              </a:ext>
            </a:extLst>
          </p:cNvPr>
          <p:cNvSpPr txBox="1"/>
          <p:nvPr/>
        </p:nvSpPr>
        <p:spPr>
          <a:xfrm>
            <a:off x="8693641" y="4974340"/>
            <a:ext cx="688009" cy="22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700" b="1" dirty="0">
                <a:latin typeface="Arial" panose="020B0604020202020204" pitchFamily="34" charset="0"/>
                <a:cs typeface="Arial" panose="020B0604020202020204" pitchFamily="34" charset="0"/>
              </a:rPr>
              <a:t>Tans.-Yates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4744087-1B5C-4166-8099-CDFA3186A984}"/>
              </a:ext>
            </a:extLst>
          </p:cNvPr>
          <p:cNvSpPr/>
          <p:nvPr/>
        </p:nvSpPr>
        <p:spPr>
          <a:xfrm>
            <a:off x="9554064" y="2108818"/>
            <a:ext cx="2288156" cy="301977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2F115E6-2BB2-40B9-B467-5136516CBC5A}"/>
              </a:ext>
            </a:extLst>
          </p:cNvPr>
          <p:cNvSpPr txBox="1"/>
          <p:nvPr/>
        </p:nvSpPr>
        <p:spPr>
          <a:xfrm>
            <a:off x="9599926" y="2209978"/>
            <a:ext cx="2104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dirty="0"/>
              <a:t>Upper </a:t>
            </a:r>
            <a:r>
              <a:rPr lang="en-US" dirty="0" err="1"/>
              <a:t>Precamb</a:t>
            </a:r>
            <a:r>
              <a:rPr lang="en-US" dirty="0"/>
              <a:t>. –</a:t>
            </a:r>
          </a:p>
          <a:p>
            <a:r>
              <a:rPr lang="en-US" dirty="0"/>
              <a:t>     Lower Ordovician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EB5001-BDBA-477D-8FE9-B6B9A27D40B5}"/>
              </a:ext>
            </a:extLst>
          </p:cNvPr>
          <p:cNvSpPr txBox="1"/>
          <p:nvPr/>
        </p:nvSpPr>
        <p:spPr>
          <a:xfrm>
            <a:off x="9599926" y="2927653"/>
            <a:ext cx="2078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2"/>
            </a:pPr>
            <a:r>
              <a:rPr lang="en-US" dirty="0"/>
              <a:t>Mid. Ordovician –</a:t>
            </a:r>
          </a:p>
          <a:p>
            <a:r>
              <a:rPr lang="en-US" dirty="0"/>
              <a:t>     Lower Devonian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02BDB96-5905-415D-9256-1DE7F826D451}"/>
              </a:ext>
            </a:extLst>
          </p:cNvPr>
          <p:cNvSpPr txBox="1"/>
          <p:nvPr/>
        </p:nvSpPr>
        <p:spPr>
          <a:xfrm>
            <a:off x="9599926" y="3629093"/>
            <a:ext cx="2102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3"/>
            </a:pPr>
            <a:r>
              <a:rPr lang="en-US" dirty="0"/>
              <a:t>Lower Devonian –</a:t>
            </a:r>
          </a:p>
          <a:p>
            <a:r>
              <a:rPr lang="en-US" dirty="0"/>
              <a:t>     Mississippian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E6DBC4A-C16F-4B87-AC15-B4732B2F315C}"/>
              </a:ext>
            </a:extLst>
          </p:cNvPr>
          <p:cNvSpPr txBox="1"/>
          <p:nvPr/>
        </p:nvSpPr>
        <p:spPr>
          <a:xfrm>
            <a:off x="9599926" y="4356946"/>
            <a:ext cx="19225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+mj-lt"/>
              <a:buAutoNum type="arabicPeriod" startAt="4"/>
            </a:pPr>
            <a:r>
              <a:rPr lang="en-US" dirty="0"/>
              <a:t>Pennsylvanian –</a:t>
            </a:r>
          </a:p>
          <a:p>
            <a:r>
              <a:rPr lang="en-US" dirty="0"/>
              <a:t>     Permian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107ED05-B0AB-4443-A1AC-24A3FEBE42D3}"/>
              </a:ext>
            </a:extLst>
          </p:cNvPr>
          <p:cNvGrpSpPr/>
          <p:nvPr/>
        </p:nvGrpSpPr>
        <p:grpSpPr>
          <a:xfrm>
            <a:off x="966564" y="5928028"/>
            <a:ext cx="10001467" cy="645255"/>
            <a:chOff x="966564" y="5928028"/>
            <a:chExt cx="10001467" cy="645255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FC1E3875-FD5E-4297-9308-85F7D19E99A7}"/>
                </a:ext>
              </a:extLst>
            </p:cNvPr>
            <p:cNvGrpSpPr/>
            <p:nvPr/>
          </p:nvGrpSpPr>
          <p:grpSpPr>
            <a:xfrm>
              <a:off x="966564" y="6334012"/>
              <a:ext cx="10001467" cy="239271"/>
              <a:chOff x="966564" y="6437922"/>
              <a:chExt cx="10001467" cy="239271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82B50728-16E1-4BC1-B01B-69C8670DCB1A}"/>
                  </a:ext>
                </a:extLst>
              </p:cNvPr>
              <p:cNvSpPr txBox="1"/>
              <p:nvPr/>
            </p:nvSpPr>
            <p:spPr>
              <a:xfrm>
                <a:off x="966564" y="64388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540</a:t>
                </a: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F5F62C59-5C99-4B4B-8F53-9D7B0C735249}"/>
                  </a:ext>
                </a:extLst>
              </p:cNvPr>
              <p:cNvSpPr txBox="1"/>
              <p:nvPr/>
            </p:nvSpPr>
            <p:spPr>
              <a:xfrm>
                <a:off x="1542744" y="644461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520</a:t>
                </a: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86FA783C-22EB-4A1D-A68A-513C7ABBE613}"/>
                  </a:ext>
                </a:extLst>
              </p:cNvPr>
              <p:cNvSpPr txBox="1"/>
              <p:nvPr/>
            </p:nvSpPr>
            <p:spPr>
              <a:xfrm>
                <a:off x="2111781" y="6445573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500</a:t>
                </a: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A1DAAE4B-A4DF-402B-AE7C-B074FFE47140}"/>
                  </a:ext>
                </a:extLst>
              </p:cNvPr>
              <p:cNvSpPr txBox="1"/>
              <p:nvPr/>
            </p:nvSpPr>
            <p:spPr>
              <a:xfrm>
                <a:off x="2685580" y="6441767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480</a:t>
                </a:r>
              </a:p>
            </p:txBody>
          </p:sp>
          <p:sp>
            <p:nvSpPr>
              <p:cNvPr id="208" name="TextBox 207">
                <a:extLst>
                  <a:ext uri="{FF2B5EF4-FFF2-40B4-BE49-F238E27FC236}">
                    <a16:creationId xmlns:a16="http://schemas.microsoft.com/office/drawing/2014/main" id="{D2C87566-8C61-47A1-9E4A-906F5AAF8AE9}"/>
                  </a:ext>
                </a:extLst>
              </p:cNvPr>
              <p:cNvSpPr txBox="1"/>
              <p:nvPr/>
            </p:nvSpPr>
            <p:spPr>
              <a:xfrm>
                <a:off x="3231577" y="644636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460</a:t>
                </a:r>
              </a:p>
            </p:txBody>
          </p:sp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6B2259D5-FA5A-4A30-83FB-1E5D2D679EFC}"/>
                  </a:ext>
                </a:extLst>
              </p:cNvPr>
              <p:cNvSpPr txBox="1"/>
              <p:nvPr/>
            </p:nvSpPr>
            <p:spPr>
              <a:xfrm>
                <a:off x="3803767" y="644381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440</a:t>
                </a:r>
              </a:p>
            </p:txBody>
          </p:sp>
          <p:sp>
            <p:nvSpPr>
              <p:cNvPr id="210" name="TextBox 209">
                <a:extLst>
                  <a:ext uri="{FF2B5EF4-FFF2-40B4-BE49-F238E27FC236}">
                    <a16:creationId xmlns:a16="http://schemas.microsoft.com/office/drawing/2014/main" id="{E4CE197B-554C-4039-BED2-1F022F49141A}"/>
                  </a:ext>
                </a:extLst>
              </p:cNvPr>
              <p:cNvSpPr txBox="1"/>
              <p:nvPr/>
            </p:nvSpPr>
            <p:spPr>
              <a:xfrm>
                <a:off x="4371195" y="643888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420</a:t>
                </a:r>
              </a:p>
            </p:txBody>
          </p:sp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D41AC4C5-F253-43E8-9227-9605EA433B05}"/>
                  </a:ext>
                </a:extLst>
              </p:cNvPr>
              <p:cNvSpPr txBox="1"/>
              <p:nvPr/>
            </p:nvSpPr>
            <p:spPr>
              <a:xfrm>
                <a:off x="4933861" y="643871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</p:txBody>
          </p: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202BC131-F6EB-430E-9AD3-2140B6257EA7}"/>
                  </a:ext>
                </a:extLst>
              </p:cNvPr>
              <p:cNvSpPr txBox="1"/>
              <p:nvPr/>
            </p:nvSpPr>
            <p:spPr>
              <a:xfrm>
                <a:off x="5496127" y="643792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380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1336E22B-D667-4E06-80D3-2A1818393E42}"/>
                  </a:ext>
                </a:extLst>
              </p:cNvPr>
              <p:cNvSpPr txBox="1"/>
              <p:nvPr/>
            </p:nvSpPr>
            <p:spPr>
              <a:xfrm>
                <a:off x="6065536" y="6439511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360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52D9DB7-875B-4F59-AAC0-7764BBE9968C}"/>
                  </a:ext>
                </a:extLst>
              </p:cNvPr>
              <p:cNvSpPr txBox="1"/>
              <p:nvPr/>
            </p:nvSpPr>
            <p:spPr>
              <a:xfrm>
                <a:off x="6632564" y="643871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340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8C1E94B8-B4AE-460C-84CE-8A9754793645}"/>
                  </a:ext>
                </a:extLst>
              </p:cNvPr>
              <p:cNvSpPr txBox="1"/>
              <p:nvPr/>
            </p:nvSpPr>
            <p:spPr>
              <a:xfrm>
                <a:off x="7197434" y="644029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320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B01AF99D-69C2-40AA-87FF-7FE9030B80CB}"/>
                  </a:ext>
                </a:extLst>
              </p:cNvPr>
              <p:cNvSpPr txBox="1"/>
              <p:nvPr/>
            </p:nvSpPr>
            <p:spPr>
              <a:xfrm>
                <a:off x="7762304" y="6441879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300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658E956D-8DB5-43EB-9FB0-8030312FCA2D}"/>
                  </a:ext>
                </a:extLst>
              </p:cNvPr>
              <p:cNvSpPr txBox="1"/>
              <p:nvPr/>
            </p:nvSpPr>
            <p:spPr>
              <a:xfrm>
                <a:off x="8327174" y="6441078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280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98A5DE6E-F718-4D72-B4AF-13815AE1D6C7}"/>
                  </a:ext>
                </a:extLst>
              </p:cNvPr>
              <p:cNvSpPr txBox="1"/>
              <p:nvPr/>
            </p:nvSpPr>
            <p:spPr>
              <a:xfrm>
                <a:off x="8891346" y="6441084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260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64D7DF5-C14A-47EC-8986-4719842F3B05}"/>
                  </a:ext>
                </a:extLst>
              </p:cNvPr>
              <p:cNvSpPr txBox="1"/>
              <p:nvPr/>
            </p:nvSpPr>
            <p:spPr>
              <a:xfrm>
                <a:off x="9457899" y="6441090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240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BB18863A-ED0A-4650-954E-82FC4DFEFA46}"/>
                  </a:ext>
                </a:extLst>
              </p:cNvPr>
              <p:cNvSpPr txBox="1"/>
              <p:nvPr/>
            </p:nvSpPr>
            <p:spPr>
              <a:xfrm>
                <a:off x="10024452" y="6441096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220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DDE33671-D567-43AC-8299-0898D6E5EE26}"/>
                  </a:ext>
                </a:extLst>
              </p:cNvPr>
              <p:cNvSpPr txBox="1"/>
              <p:nvPr/>
            </p:nvSpPr>
            <p:spPr>
              <a:xfrm>
                <a:off x="10591005" y="6441102"/>
                <a:ext cx="37702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200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215B47C-996B-4B47-A47C-B05ECCA60D80}"/>
                </a:ext>
              </a:extLst>
            </p:cNvPr>
            <p:cNvGrpSpPr/>
            <p:nvPr/>
          </p:nvGrpSpPr>
          <p:grpSpPr>
            <a:xfrm>
              <a:off x="1094965" y="5928028"/>
              <a:ext cx="9706385" cy="418560"/>
              <a:chOff x="1094965" y="6073502"/>
              <a:chExt cx="9706385" cy="418560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5598C3F2-FFEE-4CCE-8F39-AEA0379C509B}"/>
                  </a:ext>
                </a:extLst>
              </p:cNvPr>
              <p:cNvCxnSpPr/>
              <p:nvPr/>
            </p:nvCxnSpPr>
            <p:spPr>
              <a:xfrm>
                <a:off x="2633663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735416ED-1835-4F28-BCB5-1A7A9FBCB320}"/>
                  </a:ext>
                </a:extLst>
              </p:cNvPr>
              <p:cNvCxnSpPr/>
              <p:nvPr/>
            </p:nvCxnSpPr>
            <p:spPr>
              <a:xfrm>
                <a:off x="1100138" y="6124575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8E9D5933-6F4A-46A4-8EFA-89E655228C03}"/>
                  </a:ext>
                </a:extLst>
              </p:cNvPr>
              <p:cNvSpPr txBox="1"/>
              <p:nvPr/>
            </p:nvSpPr>
            <p:spPr>
              <a:xfrm>
                <a:off x="1459004" y="6215063"/>
                <a:ext cx="848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Cambrian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09C8E9FE-8E1D-4145-A666-138D0159FA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7757" y="6274594"/>
                <a:ext cx="970020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A5A1216A-3544-41DD-BC73-80941C5C61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5376" y="6438900"/>
                <a:ext cx="970597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B4202FA8-F8E2-45A7-A672-184AD581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4965" y="6124575"/>
                <a:ext cx="970638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B6D60E61-2B1A-4079-A82D-2900545E16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2145" y="612457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178E447C-2BC7-4813-B499-0E67BF24935D}"/>
                  </a:ext>
                </a:extLst>
              </p:cNvPr>
              <p:cNvSpPr txBox="1"/>
              <p:nvPr/>
            </p:nvSpPr>
            <p:spPr>
              <a:xfrm>
                <a:off x="1259850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8FCA81D-AAA9-4B60-AF8B-4EDEA56827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8737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94EC2844-77A7-41E3-A90D-2AAC20F9E04A}"/>
                  </a:ext>
                </a:extLst>
              </p:cNvPr>
              <p:cNvSpPr txBox="1"/>
              <p:nvPr/>
            </p:nvSpPr>
            <p:spPr>
              <a:xfrm>
                <a:off x="1916907" y="6077185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E85FA39-FBD3-4036-BA73-8719B981ABE9}"/>
                  </a:ext>
                </a:extLst>
              </p:cNvPr>
              <p:cNvSpPr txBox="1"/>
              <p:nvPr/>
            </p:nvSpPr>
            <p:spPr>
              <a:xfrm>
                <a:off x="2267038" y="607718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C006BF4-929E-4726-80BC-5A60BFF8E095}"/>
                  </a:ext>
                </a:extLst>
              </p:cNvPr>
              <p:cNvCxnSpPr/>
              <p:nvPr/>
            </p:nvCxnSpPr>
            <p:spPr>
              <a:xfrm>
                <a:off x="1157458" y="643864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FE169F9D-F735-47D7-9C1E-BCDA0EAC56A8}"/>
                  </a:ext>
                </a:extLst>
              </p:cNvPr>
              <p:cNvCxnSpPr/>
              <p:nvPr/>
            </p:nvCxnSpPr>
            <p:spPr>
              <a:xfrm>
                <a:off x="1447099" y="64360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86211CFD-78E7-4D5C-8EFF-01420AF24C5A}"/>
                  </a:ext>
                </a:extLst>
              </p:cNvPr>
              <p:cNvCxnSpPr/>
              <p:nvPr/>
            </p:nvCxnSpPr>
            <p:spPr>
              <a:xfrm>
                <a:off x="1729596" y="644094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49AEC238-2B49-4985-B2E7-B92B87F746CC}"/>
                  </a:ext>
                </a:extLst>
              </p:cNvPr>
              <p:cNvCxnSpPr/>
              <p:nvPr/>
            </p:nvCxnSpPr>
            <p:spPr>
              <a:xfrm>
                <a:off x="2015347" y="64409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06AC2459-692C-47F7-974F-776B2FD37B02}"/>
                  </a:ext>
                </a:extLst>
              </p:cNvPr>
              <p:cNvCxnSpPr/>
              <p:nvPr/>
            </p:nvCxnSpPr>
            <p:spPr>
              <a:xfrm>
                <a:off x="2301098" y="643855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99DA2298-CE6C-4705-90D9-CA9E4D2403D2}"/>
                  </a:ext>
                </a:extLst>
              </p:cNvPr>
              <p:cNvCxnSpPr/>
              <p:nvPr/>
            </p:nvCxnSpPr>
            <p:spPr>
              <a:xfrm>
                <a:off x="2586849" y="643855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C63A59E-47B0-46B4-B108-9EA3054CA8A7}"/>
                  </a:ext>
                </a:extLst>
              </p:cNvPr>
              <p:cNvCxnSpPr/>
              <p:nvPr/>
            </p:nvCxnSpPr>
            <p:spPr>
              <a:xfrm>
                <a:off x="2872600" y="64361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4C78D86A-2FA7-49E1-A5A8-D0813FACAA5C}"/>
                  </a:ext>
                </a:extLst>
              </p:cNvPr>
              <p:cNvCxnSpPr/>
              <p:nvPr/>
            </p:nvCxnSpPr>
            <p:spPr>
              <a:xfrm>
                <a:off x="3158351" y="643616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D3B62119-00C5-4001-9281-A91173D064BC}"/>
                  </a:ext>
                </a:extLst>
              </p:cNvPr>
              <p:cNvCxnSpPr/>
              <p:nvPr/>
            </p:nvCxnSpPr>
            <p:spPr>
              <a:xfrm>
                <a:off x="3876676" y="6121936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E4B6986-33DB-43FD-8E95-BD439F885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90864" y="6121935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B98348C2-6DD3-4639-84E6-B7EEE0D301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5654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BB56971-EB36-4387-98C8-D9A5AF9F25BB}"/>
                  </a:ext>
                </a:extLst>
              </p:cNvPr>
              <p:cNvSpPr txBox="1"/>
              <p:nvPr/>
            </p:nvSpPr>
            <p:spPr>
              <a:xfrm>
                <a:off x="2819950" y="6210330"/>
                <a:ext cx="9172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Ordovician</a:t>
                </a: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64DB287C-7861-416E-98C4-A331481DA760}"/>
                  </a:ext>
                </a:extLst>
              </p:cNvPr>
              <p:cNvSpPr txBox="1"/>
              <p:nvPr/>
            </p:nvSpPr>
            <p:spPr>
              <a:xfrm>
                <a:off x="2637839" y="6077185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7AFAB430-E139-48F5-B525-C383FC4E5177}"/>
                  </a:ext>
                </a:extLst>
              </p:cNvPr>
              <p:cNvSpPr txBox="1"/>
              <p:nvPr/>
            </p:nvSpPr>
            <p:spPr>
              <a:xfrm>
                <a:off x="3063790" y="6077300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45262A86-0BA2-45BC-B662-88B78AABC1F4}"/>
                  </a:ext>
                </a:extLst>
              </p:cNvPr>
              <p:cNvSpPr txBox="1"/>
              <p:nvPr/>
            </p:nvSpPr>
            <p:spPr>
              <a:xfrm>
                <a:off x="3408778" y="6077415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30EB2A3E-E3E9-4500-BF14-8A21AE81974B}"/>
                  </a:ext>
                </a:extLst>
              </p:cNvPr>
              <p:cNvCxnSpPr/>
              <p:nvPr/>
            </p:nvCxnSpPr>
            <p:spPr>
              <a:xfrm>
                <a:off x="3417910" y="64409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045E4EFB-4385-49BC-A297-6AE4679B710C}"/>
                  </a:ext>
                </a:extLst>
              </p:cNvPr>
              <p:cNvCxnSpPr/>
              <p:nvPr/>
            </p:nvCxnSpPr>
            <p:spPr>
              <a:xfrm>
                <a:off x="3703661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C5CFAF38-0555-4495-A21B-2DD8BDC949BE}"/>
                  </a:ext>
                </a:extLst>
              </p:cNvPr>
              <p:cNvCxnSpPr/>
              <p:nvPr/>
            </p:nvCxnSpPr>
            <p:spPr>
              <a:xfrm>
                <a:off x="3991796" y="6440926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1D8B2689-41A5-4776-AA5F-2C907154B3B6}"/>
                  </a:ext>
                </a:extLst>
              </p:cNvPr>
              <p:cNvCxnSpPr/>
              <p:nvPr/>
            </p:nvCxnSpPr>
            <p:spPr>
              <a:xfrm>
                <a:off x="4277547" y="644092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4B4C935-07E6-45D9-B571-B79104ED940F}"/>
                  </a:ext>
                </a:extLst>
              </p:cNvPr>
              <p:cNvCxnSpPr/>
              <p:nvPr/>
            </p:nvCxnSpPr>
            <p:spPr>
              <a:xfrm>
                <a:off x="4558539" y="644092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4352116C-66F0-410C-B9FB-205BF4241EAD}"/>
                  </a:ext>
                </a:extLst>
              </p:cNvPr>
              <p:cNvCxnSpPr/>
              <p:nvPr/>
            </p:nvCxnSpPr>
            <p:spPr>
              <a:xfrm>
                <a:off x="4844290" y="644092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621B057-A287-45B0-86EC-7423580F788A}"/>
                  </a:ext>
                </a:extLst>
              </p:cNvPr>
              <p:cNvCxnSpPr/>
              <p:nvPr/>
            </p:nvCxnSpPr>
            <p:spPr>
              <a:xfrm>
                <a:off x="5122901" y="644568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3A88A305-B74F-4B25-AC1E-C70AA0BEB0AC}"/>
                  </a:ext>
                </a:extLst>
              </p:cNvPr>
              <p:cNvCxnSpPr/>
              <p:nvPr/>
            </p:nvCxnSpPr>
            <p:spPr>
              <a:xfrm>
                <a:off x="5408652" y="6443300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F7A7A978-4384-4F63-908A-BCF3C25C75BF}"/>
                  </a:ext>
                </a:extLst>
              </p:cNvPr>
              <p:cNvCxnSpPr/>
              <p:nvPr/>
            </p:nvCxnSpPr>
            <p:spPr>
              <a:xfrm>
                <a:off x="5687263" y="643853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74CF0B96-9CC3-4CDA-9764-9C76F9866B1A}"/>
                  </a:ext>
                </a:extLst>
              </p:cNvPr>
              <p:cNvCxnSpPr/>
              <p:nvPr/>
            </p:nvCxnSpPr>
            <p:spPr>
              <a:xfrm>
                <a:off x="5973014" y="643853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F4B03E1-8C9B-4E67-8EA2-604FF6EC5A98}"/>
                  </a:ext>
                </a:extLst>
              </p:cNvPr>
              <p:cNvCxnSpPr/>
              <p:nvPr/>
            </p:nvCxnSpPr>
            <p:spPr>
              <a:xfrm>
                <a:off x="6254006" y="643853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47F311C4-E6ED-4E86-B92C-0C5AA65E0515}"/>
                  </a:ext>
                </a:extLst>
              </p:cNvPr>
              <p:cNvCxnSpPr/>
              <p:nvPr/>
            </p:nvCxnSpPr>
            <p:spPr>
              <a:xfrm>
                <a:off x="6539757" y="643852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F28924DC-CDF4-4AD0-BCE4-F4F1AB84DB3D}"/>
                  </a:ext>
                </a:extLst>
              </p:cNvPr>
              <p:cNvCxnSpPr/>
              <p:nvPr/>
            </p:nvCxnSpPr>
            <p:spPr>
              <a:xfrm>
                <a:off x="6820749" y="6438527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ED2FD19-B3B9-4FAB-87FF-4298B08E8F50}"/>
                  </a:ext>
                </a:extLst>
              </p:cNvPr>
              <p:cNvCxnSpPr/>
              <p:nvPr/>
            </p:nvCxnSpPr>
            <p:spPr>
              <a:xfrm>
                <a:off x="7106500" y="643614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0388DD9-0E80-4500-9A71-3E058EF969CC}"/>
                  </a:ext>
                </a:extLst>
              </p:cNvPr>
              <p:cNvCxnSpPr/>
              <p:nvPr/>
            </p:nvCxnSpPr>
            <p:spPr>
              <a:xfrm>
                <a:off x="7387492" y="6438522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2C947B45-1E75-480B-A99E-C1984A0BFDDE}"/>
                  </a:ext>
                </a:extLst>
              </p:cNvPr>
              <p:cNvCxnSpPr/>
              <p:nvPr/>
            </p:nvCxnSpPr>
            <p:spPr>
              <a:xfrm>
                <a:off x="7673243" y="643851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76AA176D-A767-40CA-A176-5A9B51574F9F}"/>
                  </a:ext>
                </a:extLst>
              </p:cNvPr>
              <p:cNvCxnSpPr/>
              <p:nvPr/>
            </p:nvCxnSpPr>
            <p:spPr>
              <a:xfrm>
                <a:off x="7951854" y="6440898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B601CCE8-6699-4E9F-AB7B-AADA58066321}"/>
                  </a:ext>
                </a:extLst>
              </p:cNvPr>
              <p:cNvCxnSpPr/>
              <p:nvPr/>
            </p:nvCxnSpPr>
            <p:spPr>
              <a:xfrm>
                <a:off x="8237605" y="64408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B7D34C1B-AFF7-4088-9D3C-83C6FC0F0409}"/>
                  </a:ext>
                </a:extLst>
              </p:cNvPr>
              <p:cNvCxnSpPr/>
              <p:nvPr/>
            </p:nvCxnSpPr>
            <p:spPr>
              <a:xfrm>
                <a:off x="8516216" y="64432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64B84E6-B85B-4E6C-8761-D28D7E571637}"/>
                  </a:ext>
                </a:extLst>
              </p:cNvPr>
              <p:cNvCxnSpPr/>
              <p:nvPr/>
            </p:nvCxnSpPr>
            <p:spPr>
              <a:xfrm>
                <a:off x="8797205" y="643850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568422ED-CA6B-423D-BDD0-9C8CA457E3C0}"/>
                  </a:ext>
                </a:extLst>
              </p:cNvPr>
              <p:cNvCxnSpPr/>
              <p:nvPr/>
            </p:nvCxnSpPr>
            <p:spPr>
              <a:xfrm>
                <a:off x="9080578" y="6438503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9435DB16-C475-4282-9F0D-4B02812573BA}"/>
                  </a:ext>
                </a:extLst>
              </p:cNvPr>
              <p:cNvCxnSpPr/>
              <p:nvPr/>
            </p:nvCxnSpPr>
            <p:spPr>
              <a:xfrm>
                <a:off x="9366329" y="644088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61E2D18F-0B77-47F4-AFB9-70ADD68958AF}"/>
                  </a:ext>
                </a:extLst>
              </p:cNvPr>
              <p:cNvCxnSpPr/>
              <p:nvPr/>
            </p:nvCxnSpPr>
            <p:spPr>
              <a:xfrm>
                <a:off x="9644940" y="644087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19D59352-0AC6-4E18-BFDA-CBE4392BE592}"/>
                  </a:ext>
                </a:extLst>
              </p:cNvPr>
              <p:cNvCxnSpPr/>
              <p:nvPr/>
            </p:nvCxnSpPr>
            <p:spPr>
              <a:xfrm>
                <a:off x="9930691" y="6438495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F9E04AD8-6A2C-4698-A9E1-17FBBEC54702}"/>
                  </a:ext>
                </a:extLst>
              </p:cNvPr>
              <p:cNvCxnSpPr/>
              <p:nvPr/>
            </p:nvCxnSpPr>
            <p:spPr>
              <a:xfrm>
                <a:off x="10214064" y="6440874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41D27FB8-F962-4B1B-A02D-EC087D23CBD8}"/>
                  </a:ext>
                </a:extLst>
              </p:cNvPr>
              <p:cNvCxnSpPr/>
              <p:nvPr/>
            </p:nvCxnSpPr>
            <p:spPr>
              <a:xfrm>
                <a:off x="10495053" y="6440871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C6E73D3-C93F-4807-810C-1741650F9FCC}"/>
                  </a:ext>
                </a:extLst>
              </p:cNvPr>
              <p:cNvCxnSpPr/>
              <p:nvPr/>
            </p:nvCxnSpPr>
            <p:spPr>
              <a:xfrm>
                <a:off x="10780807" y="6440869"/>
                <a:ext cx="0" cy="4001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CF2D4A6A-0C23-471B-A410-13DC97F4B3A9}"/>
                  </a:ext>
                </a:extLst>
              </p:cNvPr>
              <p:cNvCxnSpPr/>
              <p:nvPr/>
            </p:nvCxnSpPr>
            <p:spPr>
              <a:xfrm>
                <a:off x="4667252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C2244245-6557-43B6-884D-532DE551F438}"/>
                  </a:ext>
                </a:extLst>
              </p:cNvPr>
              <p:cNvSpPr txBox="1"/>
              <p:nvPr/>
            </p:nvSpPr>
            <p:spPr>
              <a:xfrm>
                <a:off x="3915102" y="6208692"/>
                <a:ext cx="69442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Silurian</a:t>
                </a:r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26546ED8-971C-4657-A2D8-999EA4E8F3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21970" y="612167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19E426C5-1629-4F19-B48F-9CF44D1B4E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4370" y="612514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EA0DDA80-B80E-40E4-9995-522F8EA2DAC0}"/>
                  </a:ext>
                </a:extLst>
              </p:cNvPr>
              <p:cNvSpPr txBox="1"/>
              <p:nvPr/>
            </p:nvSpPr>
            <p:spPr>
              <a:xfrm>
                <a:off x="3879097" y="6082183"/>
                <a:ext cx="49885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Lland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5EDCA5D-7B1C-402E-BA27-9AA1019F1B89}"/>
                  </a:ext>
                </a:extLst>
              </p:cNvPr>
              <p:cNvSpPr txBox="1"/>
              <p:nvPr/>
            </p:nvSpPr>
            <p:spPr>
              <a:xfrm>
                <a:off x="4253345" y="6104682"/>
                <a:ext cx="32092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Wn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8E5E922-50BF-4478-890A-918553AA629F}"/>
                  </a:ext>
                </a:extLst>
              </p:cNvPr>
              <p:cNvSpPr txBox="1"/>
              <p:nvPr/>
            </p:nvSpPr>
            <p:spPr>
              <a:xfrm>
                <a:off x="4421486" y="6073502"/>
                <a:ext cx="317716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Lu.-</a:t>
                </a:r>
              </a:p>
            </p:txBody>
          </p:sp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DF3F2CBE-179D-4B8A-8A17-F181C4341B13}"/>
                  </a:ext>
                </a:extLst>
              </p:cNvPr>
              <p:cNvSpPr txBox="1"/>
              <p:nvPr/>
            </p:nvSpPr>
            <p:spPr>
              <a:xfrm>
                <a:off x="4424226" y="6138294"/>
                <a:ext cx="300082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Pri</a:t>
                </a:r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23B7703-CEE5-4FAD-948C-24EA6DDB4F6E}"/>
                  </a:ext>
                </a:extLst>
              </p:cNvPr>
              <p:cNvCxnSpPr/>
              <p:nvPr/>
            </p:nvCxnSpPr>
            <p:spPr>
              <a:xfrm>
                <a:off x="6274596" y="6124061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F9B4950-3239-4C10-B0F9-47493B9E0860}"/>
                  </a:ext>
                </a:extLst>
              </p:cNvPr>
              <p:cNvSpPr txBox="1"/>
              <p:nvPr/>
            </p:nvSpPr>
            <p:spPr>
              <a:xfrm>
                <a:off x="5015059" y="6208649"/>
                <a:ext cx="83067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Devonian</a:t>
                </a:r>
              </a:p>
            </p:txBody>
          </p: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E2BF2D82-318F-40A9-AF57-FEC901BEBB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958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9D169A13-A7B7-420A-A0FB-74AF5DBBF9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6409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:a16="http://schemas.microsoft.com/office/drawing/2014/main" id="{1A5B07E5-7494-4A32-97E8-3C34E98FD5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69885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8CB53A9-A01A-444F-9FFB-F11FC5A16020}"/>
                  </a:ext>
                </a:extLst>
              </p:cNvPr>
              <p:cNvSpPr txBox="1"/>
              <p:nvPr/>
            </p:nvSpPr>
            <p:spPr>
              <a:xfrm>
                <a:off x="4706427" y="6079832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5F2DBDEC-3EC9-4996-A40D-9076B656EA7D}"/>
                  </a:ext>
                </a:extLst>
              </p:cNvPr>
              <p:cNvSpPr txBox="1"/>
              <p:nvPr/>
            </p:nvSpPr>
            <p:spPr>
              <a:xfrm>
                <a:off x="5162463" y="6079802"/>
                <a:ext cx="40267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Mid.</a:t>
                </a: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D5594F0-DB7C-4E2E-9AAB-A350FA9B4492}"/>
                  </a:ext>
                </a:extLst>
              </p:cNvPr>
              <p:cNvSpPr txBox="1"/>
              <p:nvPr/>
            </p:nvSpPr>
            <p:spPr>
              <a:xfrm>
                <a:off x="5718030" y="6078350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7AB41E76-1F06-4218-B0BF-EB32DB2B2144}"/>
                  </a:ext>
                </a:extLst>
              </p:cNvPr>
              <p:cNvCxnSpPr/>
              <p:nvPr/>
            </p:nvCxnSpPr>
            <p:spPr>
              <a:xfrm>
                <a:off x="7438019" y="6123543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5925038A-B479-4474-9175-765CAE48C577}"/>
                  </a:ext>
                </a:extLst>
              </p:cNvPr>
              <p:cNvSpPr txBox="1"/>
              <p:nvPr/>
            </p:nvSpPr>
            <p:spPr>
              <a:xfrm>
                <a:off x="6299201" y="6205853"/>
                <a:ext cx="109517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Mississippian</a:t>
                </a:r>
              </a:p>
            </p:txBody>
          </p:sp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A7C8588-DF29-4870-939D-400CEB13A295}"/>
                  </a:ext>
                </a:extLst>
              </p:cNvPr>
              <p:cNvSpPr txBox="1"/>
              <p:nvPr/>
            </p:nvSpPr>
            <p:spPr>
              <a:xfrm>
                <a:off x="7101401" y="6080518"/>
                <a:ext cx="40908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DFBA117C-A7BA-4C12-9F03-06830D149A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0898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70F7050-8B32-4F7E-A986-5E0322312C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2387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FEAA00E7-EBEC-47A2-BF12-742EAE946F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48589" y="6118781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1E141D01-8D4D-4560-915C-845D083234C8}"/>
                  </a:ext>
                </a:extLst>
              </p:cNvPr>
              <p:cNvCxnSpPr/>
              <p:nvPr/>
            </p:nvCxnSpPr>
            <p:spPr>
              <a:xfrm>
                <a:off x="7978562" y="6125149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0E38AD35-4C7A-4E8C-B711-E78743A7D408}"/>
                  </a:ext>
                </a:extLst>
              </p:cNvPr>
              <p:cNvSpPr txBox="1"/>
              <p:nvPr/>
            </p:nvSpPr>
            <p:spPr>
              <a:xfrm>
                <a:off x="6647753" y="6075604"/>
                <a:ext cx="5245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42C8CE3A-19B4-4B26-A362-E3758DD87113}"/>
                  </a:ext>
                </a:extLst>
              </p:cNvPr>
              <p:cNvSpPr txBox="1"/>
              <p:nvPr/>
            </p:nvSpPr>
            <p:spPr>
              <a:xfrm>
                <a:off x="6258857" y="6077421"/>
                <a:ext cx="447558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Early</a:t>
                </a:r>
              </a:p>
            </p:txBody>
          </p:sp>
          <p:cxnSp>
            <p:nvCxnSpPr>
              <p:cNvPr id="187" name="Straight Connector 186">
                <a:extLst>
                  <a:ext uri="{FF2B5EF4-FFF2-40B4-BE49-F238E27FC236}">
                    <a16:creationId xmlns:a16="http://schemas.microsoft.com/office/drawing/2014/main" id="{9A5AC388-5511-4D9D-AC59-CB9EF7979E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79670" y="6121398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:a16="http://schemas.microsoft.com/office/drawing/2014/main" id="{0681F06F-BD9D-4CE5-8F99-260D3E0423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6292" y="6121162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C08DE06C-C7EE-4F3F-A88B-2B7D855DE36E}"/>
                  </a:ext>
                </a:extLst>
              </p:cNvPr>
              <p:cNvCxnSpPr/>
              <p:nvPr/>
            </p:nvCxnSpPr>
            <p:spPr>
              <a:xfrm>
                <a:off x="9333492" y="6121680"/>
                <a:ext cx="0" cy="3143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0" name="TextBox 189">
                <a:extLst>
                  <a:ext uri="{FF2B5EF4-FFF2-40B4-BE49-F238E27FC236}">
                    <a16:creationId xmlns:a16="http://schemas.microsoft.com/office/drawing/2014/main" id="{35FAC3F7-93FC-46C3-AB67-23F992544BEC}"/>
                  </a:ext>
                </a:extLst>
              </p:cNvPr>
              <p:cNvSpPr txBox="1"/>
              <p:nvPr/>
            </p:nvSpPr>
            <p:spPr>
              <a:xfrm>
                <a:off x="7421805" y="6213489"/>
                <a:ext cx="58541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Penn.</a:t>
                </a:r>
              </a:p>
            </p:txBody>
          </p:sp>
          <p:sp>
            <p:nvSpPr>
              <p:cNvPr id="191" name="TextBox 190">
                <a:extLst>
                  <a:ext uri="{FF2B5EF4-FFF2-40B4-BE49-F238E27FC236}">
                    <a16:creationId xmlns:a16="http://schemas.microsoft.com/office/drawing/2014/main" id="{1BF61250-B3EF-4AFA-9BC8-FB3AFE74D2E3}"/>
                  </a:ext>
                </a:extLst>
              </p:cNvPr>
              <p:cNvSpPr txBox="1"/>
              <p:nvPr/>
            </p:nvSpPr>
            <p:spPr>
              <a:xfrm>
                <a:off x="7394373" y="6079908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192" name="TextBox 191">
                <a:extLst>
                  <a:ext uri="{FF2B5EF4-FFF2-40B4-BE49-F238E27FC236}">
                    <a16:creationId xmlns:a16="http://schemas.microsoft.com/office/drawing/2014/main" id="{2A4D1B76-448A-42FE-A913-6A36512198EC}"/>
                  </a:ext>
                </a:extLst>
              </p:cNvPr>
              <p:cNvSpPr txBox="1"/>
              <p:nvPr/>
            </p:nvSpPr>
            <p:spPr>
              <a:xfrm>
                <a:off x="7547855" y="6080731"/>
                <a:ext cx="280846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</a:p>
            </p:txBody>
          </p:sp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C85BC9C-42DA-4F5A-A8F1-C710736B412E}"/>
                  </a:ext>
                </a:extLst>
              </p:cNvPr>
              <p:cNvSpPr txBox="1"/>
              <p:nvPr/>
            </p:nvSpPr>
            <p:spPr>
              <a:xfrm>
                <a:off x="7744421" y="6078500"/>
                <a:ext cx="28084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L.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16D7340E-B391-4783-88D9-ECCA3DC54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97961" y="6118006"/>
                <a:ext cx="0" cy="3228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4407E255-B5F3-4A10-BE3E-5676140DC990}"/>
                  </a:ext>
                </a:extLst>
              </p:cNvPr>
              <p:cNvSpPr txBox="1"/>
              <p:nvPr/>
            </p:nvSpPr>
            <p:spPr>
              <a:xfrm>
                <a:off x="8294883" y="6213129"/>
                <a:ext cx="75533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Permian</a:t>
                </a:r>
              </a:p>
            </p:txBody>
          </p: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12F5ED31-1131-407A-9EFC-73DE1B8EF9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8248" y="6122509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803EEB03-9D68-4D9C-BD0E-3905674A3C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66402" y="6123856"/>
                <a:ext cx="0" cy="152402"/>
              </a:xfrm>
              <a:prstGeom prst="line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TextBox 197">
                <a:extLst>
                  <a:ext uri="{FF2B5EF4-FFF2-40B4-BE49-F238E27FC236}">
                    <a16:creationId xmlns:a16="http://schemas.microsoft.com/office/drawing/2014/main" id="{3B03B7EA-70C6-4A83-99AE-FA43BA88F76F}"/>
                  </a:ext>
                </a:extLst>
              </p:cNvPr>
              <p:cNvSpPr txBox="1"/>
              <p:nvPr/>
            </p:nvSpPr>
            <p:spPr>
              <a:xfrm>
                <a:off x="8021002" y="6079796"/>
                <a:ext cx="69762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Cisuralian</a:t>
                </a:r>
                <a:endParaRPr lang="en-US" sz="9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9" name="TextBox 198">
                <a:extLst>
                  <a:ext uri="{FF2B5EF4-FFF2-40B4-BE49-F238E27FC236}">
                    <a16:creationId xmlns:a16="http://schemas.microsoft.com/office/drawing/2014/main" id="{36CFB80B-3E01-4857-B670-B4E8BE145F28}"/>
                  </a:ext>
                </a:extLst>
              </p:cNvPr>
              <p:cNvSpPr txBox="1"/>
              <p:nvPr/>
            </p:nvSpPr>
            <p:spPr>
              <a:xfrm>
                <a:off x="8702053" y="6079615"/>
                <a:ext cx="43473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Gua</a:t>
                </a: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BB672DC3-4F7A-4DCD-9890-51900CDAEC8C}"/>
                  </a:ext>
                </a:extLst>
              </p:cNvPr>
              <p:cNvSpPr txBox="1"/>
              <p:nvPr/>
            </p:nvSpPr>
            <p:spPr>
              <a:xfrm>
                <a:off x="9008018" y="6078562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Lop.</a:t>
                </a:r>
              </a:p>
            </p:txBody>
          </p:sp>
          <p:sp>
            <p:nvSpPr>
              <p:cNvPr id="201" name="TextBox 200">
                <a:extLst>
                  <a:ext uri="{FF2B5EF4-FFF2-40B4-BE49-F238E27FC236}">
                    <a16:creationId xmlns:a16="http://schemas.microsoft.com/office/drawing/2014/main" id="{F0AE62BF-A247-4F1F-BF0D-5E6DCF4AF7DE}"/>
                  </a:ext>
                </a:extLst>
              </p:cNvPr>
              <p:cNvSpPr txBox="1"/>
              <p:nvPr/>
            </p:nvSpPr>
            <p:spPr>
              <a:xfrm>
                <a:off x="9260393" y="6078076"/>
                <a:ext cx="2936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E.</a:t>
                </a:r>
              </a:p>
            </p:txBody>
          </p:sp>
          <p:sp>
            <p:nvSpPr>
              <p:cNvPr id="202" name="TextBox 201">
                <a:extLst>
                  <a:ext uri="{FF2B5EF4-FFF2-40B4-BE49-F238E27FC236}">
                    <a16:creationId xmlns:a16="http://schemas.microsoft.com/office/drawing/2014/main" id="{ADBC9DE6-BE58-4261-875F-458BF5886D93}"/>
                  </a:ext>
                </a:extLst>
              </p:cNvPr>
              <p:cNvSpPr txBox="1"/>
              <p:nvPr/>
            </p:nvSpPr>
            <p:spPr>
              <a:xfrm>
                <a:off x="9456952" y="6080549"/>
                <a:ext cx="52450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Middle</a:t>
                </a:r>
              </a:p>
            </p:txBody>
          </p:sp>
          <p:sp>
            <p:nvSpPr>
              <p:cNvPr id="203" name="TextBox 202">
                <a:extLst>
                  <a:ext uri="{FF2B5EF4-FFF2-40B4-BE49-F238E27FC236}">
                    <a16:creationId xmlns:a16="http://schemas.microsoft.com/office/drawing/2014/main" id="{C2904185-889E-43DF-8632-263E48EC8641}"/>
                  </a:ext>
                </a:extLst>
              </p:cNvPr>
              <p:cNvSpPr txBox="1"/>
              <p:nvPr/>
            </p:nvSpPr>
            <p:spPr>
              <a:xfrm>
                <a:off x="10180422" y="6084063"/>
                <a:ext cx="4090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Late</a:t>
                </a:r>
              </a:p>
            </p:txBody>
          </p:sp>
        </p:grpSp>
      </p:grpSp>
      <p:sp>
        <p:nvSpPr>
          <p:cNvPr id="222" name="TextBox 221">
            <a:extLst>
              <a:ext uri="{FF2B5EF4-FFF2-40B4-BE49-F238E27FC236}">
                <a16:creationId xmlns:a16="http://schemas.microsoft.com/office/drawing/2014/main" id="{97BC9DD8-3605-4D30-9AC6-B211B8510E8E}"/>
              </a:ext>
            </a:extLst>
          </p:cNvPr>
          <p:cNvSpPr txBox="1"/>
          <p:nvPr/>
        </p:nvSpPr>
        <p:spPr>
          <a:xfrm>
            <a:off x="9688341" y="6063554"/>
            <a:ext cx="707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Triassic</a:t>
            </a:r>
          </a:p>
        </p:txBody>
      </p: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FEE70350-AC09-4C34-B2AC-716CA0D150F9}"/>
              </a:ext>
            </a:extLst>
          </p:cNvPr>
          <p:cNvCxnSpPr/>
          <p:nvPr/>
        </p:nvCxnSpPr>
        <p:spPr>
          <a:xfrm>
            <a:off x="2416095" y="4932264"/>
            <a:ext cx="0" cy="56530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4" name="TextBox 223">
            <a:extLst>
              <a:ext uri="{FF2B5EF4-FFF2-40B4-BE49-F238E27FC236}">
                <a16:creationId xmlns:a16="http://schemas.microsoft.com/office/drawing/2014/main" id="{2A78512D-CE6F-4A94-9EC7-AA679AE06B8D}"/>
              </a:ext>
            </a:extLst>
          </p:cNvPr>
          <p:cNvSpPr txBox="1"/>
          <p:nvPr/>
        </p:nvSpPr>
        <p:spPr>
          <a:xfrm rot="16200000">
            <a:off x="2010873" y="5099203"/>
            <a:ext cx="678391" cy="2310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Trans. Ss.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09A9BD9B-4C4A-4C76-882E-F790C3DB065E}"/>
              </a:ext>
            </a:extLst>
          </p:cNvPr>
          <p:cNvSpPr/>
          <p:nvPr/>
        </p:nvSpPr>
        <p:spPr>
          <a:xfrm>
            <a:off x="1157458" y="1790218"/>
            <a:ext cx="385286" cy="127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8A7C0D-90CE-4353-A563-123923525328}"/>
              </a:ext>
            </a:extLst>
          </p:cNvPr>
          <p:cNvSpPr/>
          <p:nvPr/>
        </p:nvSpPr>
        <p:spPr>
          <a:xfrm>
            <a:off x="2260571" y="1039978"/>
            <a:ext cx="889597" cy="55917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7750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D22310-E03D-4B24-889A-297FB3991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822690" y="147818"/>
            <a:ext cx="7661998" cy="6643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4699DF-6323-473B-A553-35CF211F3803}"/>
              </a:ext>
            </a:extLst>
          </p:cNvPr>
          <p:cNvSpPr txBox="1"/>
          <p:nvPr/>
        </p:nvSpPr>
        <p:spPr>
          <a:xfrm>
            <a:off x="10169236" y="6346487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FBC92E-63F8-4520-BE7E-D46C223431A0}"/>
              </a:ext>
            </a:extLst>
          </p:cNvPr>
          <p:cNvSpPr txBox="1"/>
          <p:nvPr/>
        </p:nvSpPr>
        <p:spPr>
          <a:xfrm>
            <a:off x="8576043" y="415637"/>
            <a:ext cx="3186385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err="1"/>
              <a:t>Ellenburger</a:t>
            </a:r>
            <a:r>
              <a:rPr lang="en-US" sz="2400" dirty="0"/>
              <a:t> cave system</a:t>
            </a:r>
          </a:p>
          <a:p>
            <a:r>
              <a:rPr lang="en-US" sz="2400" dirty="0"/>
              <a:t>exposed in quarry near</a:t>
            </a:r>
          </a:p>
          <a:p>
            <a:r>
              <a:rPr lang="en-US" sz="2400" dirty="0"/>
              <a:t>Marble Falls</a:t>
            </a:r>
          </a:p>
          <a:p>
            <a:r>
              <a:rPr lang="en-US" sz="2400" dirty="0"/>
              <a:t>in central Texas</a:t>
            </a:r>
          </a:p>
        </p:txBody>
      </p:sp>
    </p:spTree>
    <p:extLst>
      <p:ext uri="{BB962C8B-B14F-4D97-AF65-F5344CB8AC3E}">
        <p14:creationId xmlns:p14="http://schemas.microsoft.com/office/powerpoint/2010/main" val="3100184827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AA5669-A58E-43FB-97E9-950BCF0FD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454" y="433452"/>
            <a:ext cx="11355570" cy="59910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C47863-ACBE-4A5F-8835-E22C3714F6B5}"/>
              </a:ext>
            </a:extLst>
          </p:cNvPr>
          <p:cNvSpPr txBox="1"/>
          <p:nvPr/>
        </p:nvSpPr>
        <p:spPr>
          <a:xfrm>
            <a:off x="10169236" y="6346487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957434761"/>
      </p:ext>
    </p:extLst>
  </p:cSld>
  <p:clrMapOvr>
    <a:masterClrMapping/>
  </p:clrMapOvr>
  <p:transition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740AADF3-B515-4677-856A-B5E997F86C4E}"/>
              </a:ext>
            </a:extLst>
          </p:cNvPr>
          <p:cNvSpPr/>
          <p:nvPr/>
        </p:nvSpPr>
        <p:spPr>
          <a:xfrm>
            <a:off x="341523" y="379809"/>
            <a:ext cx="4186409" cy="6436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8305BA-F952-45B3-A547-0ADD6971A021}"/>
              </a:ext>
            </a:extLst>
          </p:cNvPr>
          <p:cNvSpPr txBox="1"/>
          <p:nvPr/>
        </p:nvSpPr>
        <p:spPr>
          <a:xfrm>
            <a:off x="4660197" y="143269"/>
            <a:ext cx="532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Ellenburger</a:t>
            </a:r>
            <a:r>
              <a:rPr lang="en-US" sz="2400" dirty="0"/>
              <a:t> dolomites: surface and burial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DB1FF3-48A5-4CE4-BB4F-08A672058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2426" r="37222" b="27334"/>
          <a:stretch/>
        </p:blipFill>
        <p:spPr>
          <a:xfrm rot="5340000">
            <a:off x="5899735" y="-53738"/>
            <a:ext cx="4927745" cy="73039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287BEE-DA13-48DF-B243-CB2EDFECE092}"/>
              </a:ext>
            </a:extLst>
          </p:cNvPr>
          <p:cNvSpPr/>
          <p:nvPr/>
        </p:nvSpPr>
        <p:spPr>
          <a:xfrm>
            <a:off x="10631277" y="859316"/>
            <a:ext cx="1426762" cy="363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72242-02B2-4C31-B5D9-0F843E9D5FD8}"/>
              </a:ext>
            </a:extLst>
          </p:cNvPr>
          <p:cNvSpPr txBox="1"/>
          <p:nvPr/>
        </p:nvSpPr>
        <p:spPr>
          <a:xfrm>
            <a:off x="6666543" y="703556"/>
            <a:ext cx="1279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early-stage dolomites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E337E-BC23-4321-B6F2-13249068D804}"/>
              </a:ext>
            </a:extLst>
          </p:cNvPr>
          <p:cNvSpPr txBox="1"/>
          <p:nvPr/>
        </p:nvSpPr>
        <p:spPr>
          <a:xfrm>
            <a:off x="8906754" y="595834"/>
            <a:ext cx="1279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late-stage</a:t>
            </a:r>
          </a:p>
          <a:p>
            <a:pPr algn="ctr"/>
            <a:r>
              <a:rPr lang="en-US" sz="1400" dirty="0"/>
              <a:t>(burial) dolomites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C3139-4DF1-4B71-8C22-9B817CB05050}"/>
              </a:ext>
            </a:extLst>
          </p:cNvPr>
          <p:cNvSpPr txBox="1"/>
          <p:nvPr/>
        </p:nvSpPr>
        <p:spPr>
          <a:xfrm>
            <a:off x="9725868" y="6262166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626142996"/>
      </p:ext>
    </p:extLst>
  </p:cSld>
  <p:clrMapOvr>
    <a:masterClrMapping/>
  </p:clrMapOvr>
  <p:transition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12AF69-E953-4F76-82E3-32431C379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111" y="159347"/>
            <a:ext cx="7542233" cy="62886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33A45-FD1B-4034-A913-C1E300FAAB2B}"/>
              </a:ext>
            </a:extLst>
          </p:cNvPr>
          <p:cNvSpPr txBox="1"/>
          <p:nvPr/>
        </p:nvSpPr>
        <p:spPr>
          <a:xfrm>
            <a:off x="9873672" y="6447995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12E51-ABEE-4D27-B281-ED467BC3CC00}"/>
              </a:ext>
            </a:extLst>
          </p:cNvPr>
          <p:cNvSpPr txBox="1"/>
          <p:nvPr/>
        </p:nvSpPr>
        <p:spPr>
          <a:xfrm>
            <a:off x="424872" y="425451"/>
            <a:ext cx="290021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Potential mechanism for late-stage burial dolomitization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A50818-B1BD-4EA6-A967-9187187D1BB3}"/>
              </a:ext>
            </a:extLst>
          </p:cNvPr>
          <p:cNvSpPr txBox="1"/>
          <p:nvPr/>
        </p:nvSpPr>
        <p:spPr>
          <a:xfrm>
            <a:off x="239656" y="3921807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See also: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29F21B-F488-4E5A-9113-F5809DC9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59" y="4291139"/>
            <a:ext cx="3923067" cy="105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7908"/>
      </p:ext>
    </p:extLst>
  </p:cSld>
  <p:clrMapOvr>
    <a:masterClrMapping/>
  </p:clrMapOvr>
  <p:transition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587A7A-E7B9-4C35-9086-36CFF68B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15" y="-1"/>
            <a:ext cx="4256396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17124-A3FA-435C-AAD8-9BA58BECF2E5}"/>
              </a:ext>
            </a:extLst>
          </p:cNvPr>
          <p:cNvSpPr txBox="1"/>
          <p:nvPr/>
        </p:nvSpPr>
        <p:spPr>
          <a:xfrm>
            <a:off x="4141624" y="295564"/>
            <a:ext cx="137409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/>
              <a:t>Ellenburger</a:t>
            </a:r>
            <a:endParaRPr lang="en-US" sz="1400" dirty="0"/>
          </a:p>
          <a:p>
            <a:r>
              <a:rPr lang="en-US" sz="1400" dirty="0"/>
              <a:t>oil fields on CBU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013CE6-729C-4E94-946B-AB07992101EE}"/>
              </a:ext>
            </a:extLst>
          </p:cNvPr>
          <p:cNvSpPr txBox="1"/>
          <p:nvPr/>
        </p:nvSpPr>
        <p:spPr>
          <a:xfrm>
            <a:off x="1794758" y="6476380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(Katz et al, 1994)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76702-57CB-4CDF-B838-7053086D90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871" y="818784"/>
            <a:ext cx="5946867" cy="52138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194464-BC49-4723-9DD5-9F973B5FAA27}"/>
              </a:ext>
            </a:extLst>
          </p:cNvPr>
          <p:cNvSpPr txBox="1"/>
          <p:nvPr/>
        </p:nvSpPr>
        <p:spPr>
          <a:xfrm>
            <a:off x="7281626" y="141675"/>
            <a:ext cx="4551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deep basement faults juxtapose organic-rich shales of overlying Simpson Group against porous </a:t>
            </a:r>
            <a:r>
              <a:rPr lang="en-US" sz="1600" dirty="0" err="1"/>
              <a:t>Ellenburger</a:t>
            </a:r>
            <a:r>
              <a:rPr lang="en-US" sz="1600" dirty="0"/>
              <a:t> dolomites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04199D-37E9-41D8-92D6-43E885E81FE9}"/>
              </a:ext>
            </a:extLst>
          </p:cNvPr>
          <p:cNvSpPr txBox="1"/>
          <p:nvPr/>
        </p:nvSpPr>
        <p:spPr>
          <a:xfrm>
            <a:off x="6982013" y="6124999"/>
            <a:ext cx="4851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trap types include faulted anticlines and isolated porosity (</a:t>
            </a:r>
            <a:r>
              <a:rPr lang="en-US" sz="1600" dirty="0" err="1"/>
              <a:t>strat</a:t>
            </a:r>
            <a:r>
              <a:rPr lang="en-US" sz="1600" dirty="0"/>
              <a:t> trap)</a:t>
            </a:r>
          </a:p>
        </p:txBody>
      </p:sp>
    </p:spTree>
    <p:extLst>
      <p:ext uri="{BB962C8B-B14F-4D97-AF65-F5344CB8AC3E}">
        <p14:creationId xmlns:p14="http://schemas.microsoft.com/office/powerpoint/2010/main" val="3439473727"/>
      </p:ext>
    </p:extLst>
  </p:cSld>
  <p:clrMapOvr>
    <a:masterClrMapping/>
  </p:clrMapOvr>
  <p:transition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77953B-9E38-4982-83D3-1EFDCA1BE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60000">
            <a:off x="2074000" y="65760"/>
            <a:ext cx="5892446" cy="6433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C34CE5-5821-4CF6-AA8E-FC459D1549A4}"/>
              </a:ext>
            </a:extLst>
          </p:cNvPr>
          <p:cNvSpPr txBox="1"/>
          <p:nvPr/>
        </p:nvSpPr>
        <p:spPr>
          <a:xfrm>
            <a:off x="9237186" y="6268870"/>
            <a:ext cx="2742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(modified from 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5C27CE-D239-43CD-B834-14EFD3E7CE40}"/>
              </a:ext>
            </a:extLst>
          </p:cNvPr>
          <p:cNvSpPr txBox="1"/>
          <p:nvPr/>
        </p:nvSpPr>
        <p:spPr>
          <a:xfrm>
            <a:off x="245805" y="350767"/>
            <a:ext cx="1683794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err="1"/>
              <a:t>Ellenburger</a:t>
            </a:r>
            <a:endParaRPr lang="en-US" sz="2000" dirty="0"/>
          </a:p>
          <a:p>
            <a:r>
              <a:rPr lang="en-US" sz="2000" dirty="0"/>
              <a:t>reservoir</a:t>
            </a:r>
          </a:p>
          <a:p>
            <a:r>
              <a:rPr lang="en-US" sz="2000" dirty="0"/>
              <a:t>characteristics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0ED1AD-74D6-4193-A59F-9D42492B0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"/>
          <a:stretch/>
        </p:blipFill>
        <p:spPr>
          <a:xfrm>
            <a:off x="8110847" y="156064"/>
            <a:ext cx="3869206" cy="60343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D0D022-AB9C-4555-BE59-2520B20660A9}"/>
              </a:ext>
            </a:extLst>
          </p:cNvPr>
          <p:cNvSpPr txBox="1"/>
          <p:nvPr/>
        </p:nvSpPr>
        <p:spPr>
          <a:xfrm>
            <a:off x="9704271" y="240408"/>
            <a:ext cx="16350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(Note cyclicity in porosity</a:t>
            </a:r>
          </a:p>
          <a:p>
            <a:r>
              <a:rPr lang="en-US" sz="1100" dirty="0"/>
              <a:t>     and  permeability)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71D1EB7-0632-454E-8EFC-E167BCAB6CED}"/>
              </a:ext>
            </a:extLst>
          </p:cNvPr>
          <p:cNvSpPr/>
          <p:nvPr/>
        </p:nvSpPr>
        <p:spPr>
          <a:xfrm>
            <a:off x="10003273" y="5376231"/>
            <a:ext cx="121228" cy="330506"/>
          </a:xfrm>
          <a:custGeom>
            <a:avLst/>
            <a:gdLst>
              <a:gd name="connsiteX0" fmla="*/ 110211 w 121228"/>
              <a:gd name="connsiteY0" fmla="*/ 330506 h 330506"/>
              <a:gd name="connsiteX1" fmla="*/ 43 w 121228"/>
              <a:gd name="connsiteY1" fmla="*/ 198304 h 330506"/>
              <a:gd name="connsiteX2" fmla="*/ 121228 w 121228"/>
              <a:gd name="connsiteY2" fmla="*/ 0 h 330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228" h="330506">
                <a:moveTo>
                  <a:pt x="110211" y="330506"/>
                </a:moveTo>
                <a:cubicBezTo>
                  <a:pt x="54209" y="291947"/>
                  <a:pt x="-1793" y="253388"/>
                  <a:pt x="43" y="198304"/>
                </a:cubicBezTo>
                <a:cubicBezTo>
                  <a:pt x="1879" y="143220"/>
                  <a:pt x="61553" y="71610"/>
                  <a:pt x="121228" y="0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434C661B-C875-47E6-B168-BCD8B51A8E8B}"/>
              </a:ext>
            </a:extLst>
          </p:cNvPr>
          <p:cNvSpPr/>
          <p:nvPr/>
        </p:nvSpPr>
        <p:spPr>
          <a:xfrm rot="2489199">
            <a:off x="10047428" y="5351371"/>
            <a:ext cx="121228" cy="106868"/>
          </a:xfrm>
          <a:prstGeom prst="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9D7A4D-4E9B-4D71-A957-34ACD77F7831}"/>
              </a:ext>
            </a:extLst>
          </p:cNvPr>
          <p:cNvGrpSpPr/>
          <p:nvPr/>
        </p:nvGrpSpPr>
        <p:grpSpPr>
          <a:xfrm>
            <a:off x="10039841" y="4590664"/>
            <a:ext cx="165383" cy="355366"/>
            <a:chOff x="10017373" y="4821932"/>
            <a:chExt cx="165383" cy="355366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9E9BDAC-6B5A-4114-B0C3-56D93B3539D2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2C44F5C1-AD7E-430A-9095-1409416AB6BD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0572B-B285-48DA-BD8E-5E2C0A9395FF}"/>
              </a:ext>
            </a:extLst>
          </p:cNvPr>
          <p:cNvGrpSpPr/>
          <p:nvPr/>
        </p:nvGrpSpPr>
        <p:grpSpPr>
          <a:xfrm>
            <a:off x="10041809" y="4080233"/>
            <a:ext cx="165383" cy="456840"/>
            <a:chOff x="10017373" y="4821932"/>
            <a:chExt cx="165383" cy="35536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FFEC0B7-125A-4377-933A-190349F2C99A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D06B8743-8858-477D-A26E-440FC0F207C3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F751BD-99A3-498D-B38C-1ED39A3647A6}"/>
              </a:ext>
            </a:extLst>
          </p:cNvPr>
          <p:cNvGrpSpPr/>
          <p:nvPr/>
        </p:nvGrpSpPr>
        <p:grpSpPr>
          <a:xfrm>
            <a:off x="10043777" y="3456970"/>
            <a:ext cx="165383" cy="569672"/>
            <a:chOff x="10017373" y="4821932"/>
            <a:chExt cx="165383" cy="3553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90001BE-C6E4-493A-AC07-9D3FCA76A069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980EFB3-D53C-4CF5-A702-48FAABD808B8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E105AD-1374-4D81-838C-E9920A63F6C1}"/>
              </a:ext>
            </a:extLst>
          </p:cNvPr>
          <p:cNvGrpSpPr/>
          <p:nvPr/>
        </p:nvGrpSpPr>
        <p:grpSpPr>
          <a:xfrm>
            <a:off x="10045745" y="2896479"/>
            <a:ext cx="165383" cy="506900"/>
            <a:chOff x="10017373" y="4821932"/>
            <a:chExt cx="165383" cy="3553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4927A51-F4E6-4060-9558-15E1BA96E88F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D389D68-01B8-423E-B662-A26B684E24D4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3E626CC-A46F-4CEE-92D0-20FFC0481341}"/>
              </a:ext>
            </a:extLst>
          </p:cNvPr>
          <p:cNvGrpSpPr/>
          <p:nvPr/>
        </p:nvGrpSpPr>
        <p:grpSpPr>
          <a:xfrm>
            <a:off x="10047713" y="2552068"/>
            <a:ext cx="165383" cy="290819"/>
            <a:chOff x="10017373" y="4821932"/>
            <a:chExt cx="165383" cy="355366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251BFC-4D49-464E-B285-741C0B83FE83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A2F60B9D-42FE-4248-8E4E-8A7058F58F8D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8C8F4DA-3360-4A11-9C02-E8ABAC1A6F1F}"/>
              </a:ext>
            </a:extLst>
          </p:cNvPr>
          <p:cNvGrpSpPr/>
          <p:nvPr/>
        </p:nvGrpSpPr>
        <p:grpSpPr>
          <a:xfrm>
            <a:off x="10049681" y="2275105"/>
            <a:ext cx="165383" cy="223371"/>
            <a:chOff x="10017373" y="4821932"/>
            <a:chExt cx="165383" cy="355366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B104626-2B32-4B11-A2E1-356C2E6FE749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ED8EA9FE-8E3D-4B5B-84D1-43F55637A01D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A65317-774D-40F5-93FD-1839A12185A8}"/>
              </a:ext>
            </a:extLst>
          </p:cNvPr>
          <p:cNvGrpSpPr/>
          <p:nvPr/>
        </p:nvGrpSpPr>
        <p:grpSpPr>
          <a:xfrm>
            <a:off x="10039841" y="1636262"/>
            <a:ext cx="165383" cy="223371"/>
            <a:chOff x="10017373" y="4821932"/>
            <a:chExt cx="165383" cy="355366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23885-9914-4377-98B1-5E2B922E808A}"/>
                </a:ext>
              </a:extLst>
            </p:cNvPr>
            <p:cNvSpPr/>
            <p:nvPr/>
          </p:nvSpPr>
          <p:spPr>
            <a:xfrm>
              <a:off x="10017373" y="4846792"/>
              <a:ext cx="121228" cy="330506"/>
            </a:xfrm>
            <a:custGeom>
              <a:avLst/>
              <a:gdLst>
                <a:gd name="connsiteX0" fmla="*/ 110211 w 121228"/>
                <a:gd name="connsiteY0" fmla="*/ 330506 h 330506"/>
                <a:gd name="connsiteX1" fmla="*/ 43 w 121228"/>
                <a:gd name="connsiteY1" fmla="*/ 198304 h 330506"/>
                <a:gd name="connsiteX2" fmla="*/ 121228 w 121228"/>
                <a:gd name="connsiteY2" fmla="*/ 0 h 330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228" h="330506">
                  <a:moveTo>
                    <a:pt x="110211" y="330506"/>
                  </a:moveTo>
                  <a:cubicBezTo>
                    <a:pt x="54209" y="291947"/>
                    <a:pt x="-1793" y="253388"/>
                    <a:pt x="43" y="198304"/>
                  </a:cubicBezTo>
                  <a:cubicBezTo>
                    <a:pt x="1879" y="143220"/>
                    <a:pt x="61553" y="71610"/>
                    <a:pt x="121228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2885202C-3C3E-44CB-88B9-8933683958C6}"/>
                </a:ext>
              </a:extLst>
            </p:cNvPr>
            <p:cNvSpPr/>
            <p:nvPr/>
          </p:nvSpPr>
          <p:spPr>
            <a:xfrm rot="2489199">
              <a:off x="10061528" y="4821932"/>
              <a:ext cx="121228" cy="106868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0777043"/>
      </p:ext>
    </p:extLst>
  </p:cSld>
  <p:clrMapOvr>
    <a:masterClrMapping/>
  </p:clrMapOvr>
  <p:transition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B76D30-A5C2-46B7-9247-82313837A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2670109" y="40707"/>
            <a:ext cx="5470503" cy="66958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A95C32-900A-4A8D-8F0A-84169827C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626" y="4852852"/>
            <a:ext cx="3390900" cy="1152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A1F55-2678-4458-8EE6-B8813D059CEF}"/>
              </a:ext>
            </a:extLst>
          </p:cNvPr>
          <p:cNvSpPr txBox="1"/>
          <p:nvPr/>
        </p:nvSpPr>
        <p:spPr>
          <a:xfrm>
            <a:off x="10169236" y="6346487"/>
            <a:ext cx="18108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(Loucks and </a:t>
            </a:r>
            <a:r>
              <a:rPr lang="en-US" sz="1200" dirty="0" err="1"/>
              <a:t>Kerans</a:t>
            </a:r>
            <a:r>
              <a:rPr lang="en-US" sz="1200" dirty="0"/>
              <a:t>, 2019)</a:t>
            </a:r>
          </a:p>
        </p:txBody>
      </p:sp>
    </p:spTree>
    <p:extLst>
      <p:ext uri="{BB962C8B-B14F-4D97-AF65-F5344CB8AC3E}">
        <p14:creationId xmlns:p14="http://schemas.microsoft.com/office/powerpoint/2010/main" val="3454933649"/>
      </p:ext>
    </p:extLst>
  </p:cSld>
  <p:clrMapOvr>
    <a:masterClrMapping/>
  </p:clrMapOvr>
  <p:transition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FEA5CD-5D31-4A49-BEAB-4D616B6EBA87}"/>
              </a:ext>
            </a:extLst>
          </p:cNvPr>
          <p:cNvSpPr txBox="1"/>
          <p:nvPr/>
        </p:nvSpPr>
        <p:spPr>
          <a:xfrm>
            <a:off x="593767" y="293872"/>
            <a:ext cx="6984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Ellenburger</a:t>
            </a:r>
            <a:r>
              <a:rPr lang="en-US" sz="2800" dirty="0"/>
              <a:t> as a potential water disposal zone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CA63A54-7E8B-4CE8-B26B-8A7F66710511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0F54E2F-6824-4279-9333-D06745AD2408}"/>
              </a:ext>
            </a:extLst>
          </p:cNvPr>
          <p:cNvSpPr txBox="1"/>
          <p:nvPr/>
        </p:nvSpPr>
        <p:spPr>
          <a:xfrm>
            <a:off x="1021278" y="1223158"/>
            <a:ext cx="969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In Midland Basin, operators have historically targeted the shallow middle Permian San Andres as the main zone in which to dispose of formation waters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F5851E-35AE-4A7A-8527-606827D2C67B}"/>
              </a:ext>
            </a:extLst>
          </p:cNvPr>
          <p:cNvSpPr txBox="1"/>
          <p:nvPr/>
        </p:nvSpPr>
        <p:spPr>
          <a:xfrm>
            <a:off x="1021278" y="1952388"/>
            <a:ext cx="9690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However, some areas of the San Andres are now </a:t>
            </a:r>
            <a:r>
              <a:rPr lang="en-US" dirty="0" err="1"/>
              <a:t>overpressured</a:t>
            </a:r>
            <a:r>
              <a:rPr lang="en-US" dirty="0"/>
              <a:t>, causing both problems with disposal and in the drilling of deeper </a:t>
            </a:r>
            <a:r>
              <a:rPr lang="en-US" dirty="0" err="1"/>
              <a:t>Spraberry</a:t>
            </a:r>
            <a:r>
              <a:rPr lang="en-US" dirty="0"/>
              <a:t> and Wolfcamp horizontal wells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DACC9F-6FC9-4A62-B480-73F836A8FB24}"/>
              </a:ext>
            </a:extLst>
          </p:cNvPr>
          <p:cNvSpPr txBox="1"/>
          <p:nvPr/>
        </p:nvSpPr>
        <p:spPr>
          <a:xfrm>
            <a:off x="1021277" y="2782669"/>
            <a:ext cx="9690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Some operators are hence looking for deeper disposal zones (e.g., Devonian, </a:t>
            </a:r>
            <a:r>
              <a:rPr lang="en-US" dirty="0" err="1"/>
              <a:t>Ellenburger</a:t>
            </a:r>
            <a:r>
              <a:rPr lang="en-US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664A12-2355-46FE-ADE2-0E5BA73CA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29000"/>
            <a:ext cx="5855772" cy="2674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069A2-EBE8-4B84-9E22-E35ECC38850F}"/>
              </a:ext>
            </a:extLst>
          </p:cNvPr>
          <p:cNvSpPr txBox="1"/>
          <p:nvPr/>
        </p:nvSpPr>
        <p:spPr>
          <a:xfrm>
            <a:off x="1021277" y="3521334"/>
            <a:ext cx="4857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Deep disposal zones have their own issues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486B4A-F3C1-495F-AA95-B66617DC8C13}"/>
              </a:ext>
            </a:extLst>
          </p:cNvPr>
          <p:cNvSpPr txBox="1"/>
          <p:nvPr/>
        </p:nvSpPr>
        <p:spPr>
          <a:xfrm>
            <a:off x="1387433" y="3973564"/>
            <a:ext cx="4857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 err="1"/>
              <a:t>Poro</a:t>
            </a:r>
            <a:r>
              <a:rPr lang="en-US" sz="1600" dirty="0"/>
              <a:t>-perm is much more difficult to map/predict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6349B7-F03D-48C4-9BDB-045686D0FE91}"/>
              </a:ext>
            </a:extLst>
          </p:cNvPr>
          <p:cNvSpPr txBox="1"/>
          <p:nvPr/>
        </p:nvSpPr>
        <p:spPr>
          <a:xfrm>
            <a:off x="1387433" y="4417048"/>
            <a:ext cx="4857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/>
              <a:t>Deep zones are often involved with deep basement faults, increasing risk of induced seismicity</a:t>
            </a:r>
          </a:p>
        </p:txBody>
      </p:sp>
    </p:spTree>
    <p:extLst>
      <p:ext uri="{BB962C8B-B14F-4D97-AF65-F5344CB8AC3E}">
        <p14:creationId xmlns:p14="http://schemas.microsoft.com/office/powerpoint/2010/main" val="3370242601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EA594E-6527-4C1B-BAEA-CF6FE39A3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83" y="446438"/>
            <a:ext cx="9125878" cy="4204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EB10A4-DDCA-4041-991E-0602D31A1D66}"/>
              </a:ext>
            </a:extLst>
          </p:cNvPr>
          <p:cNvSpPr txBox="1"/>
          <p:nvPr/>
        </p:nvSpPr>
        <p:spPr>
          <a:xfrm>
            <a:off x="5593278" y="446438"/>
            <a:ext cx="2512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Friday, Oct. 1, 2021  8pm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8DD0AF-EBE7-4D11-8156-2360B5D47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36" y="4849866"/>
            <a:ext cx="5227308" cy="17189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5C7233-DD89-4491-881C-370B0C65FDAC}"/>
              </a:ext>
            </a:extLst>
          </p:cNvPr>
          <p:cNvSpPr/>
          <p:nvPr/>
        </p:nvSpPr>
        <p:spPr>
          <a:xfrm>
            <a:off x="421883" y="470188"/>
            <a:ext cx="39244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512C0-2938-4961-915A-FF3D63593601}"/>
              </a:ext>
            </a:extLst>
          </p:cNvPr>
          <p:cNvSpPr txBox="1"/>
          <p:nvPr/>
        </p:nvSpPr>
        <p:spPr>
          <a:xfrm>
            <a:off x="626424" y="468219"/>
            <a:ext cx="60979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https://earthquaketrack.com/us-tx-midland/recent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0FE3D3-C471-4C2E-9D9E-9A7C3F1A5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784" y="3858262"/>
            <a:ext cx="4061361" cy="28224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0F8A7E-A056-41A7-8121-B7C397AC4672}"/>
              </a:ext>
            </a:extLst>
          </p:cNvPr>
          <p:cNvSpPr txBox="1"/>
          <p:nvPr/>
        </p:nvSpPr>
        <p:spPr>
          <a:xfrm>
            <a:off x="9769892" y="775996"/>
            <a:ext cx="1795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(6km ~ 20,000 ft)</a:t>
            </a:r>
          </a:p>
        </p:txBody>
      </p:sp>
    </p:spTree>
    <p:extLst>
      <p:ext uri="{BB962C8B-B14F-4D97-AF65-F5344CB8AC3E}">
        <p14:creationId xmlns:p14="http://schemas.microsoft.com/office/powerpoint/2010/main" val="3120361006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4C7C6DC-4D99-4824-8E96-B8D539CE000D}"/>
              </a:ext>
            </a:extLst>
          </p:cNvPr>
          <p:cNvSpPr txBox="1"/>
          <p:nvPr/>
        </p:nvSpPr>
        <p:spPr>
          <a:xfrm>
            <a:off x="685444" y="352417"/>
            <a:ext cx="9531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Upper Cambrian – Lower Ordovician of the Permian Basin: Summary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4A7CC46-D0DE-475E-A1B5-DF5C4F592F39}"/>
              </a:ext>
            </a:extLst>
          </p:cNvPr>
          <p:cNvCxnSpPr>
            <a:cxnSpLocks/>
          </p:cNvCxnSpPr>
          <p:nvPr/>
        </p:nvCxnSpPr>
        <p:spPr>
          <a:xfrm>
            <a:off x="697927" y="817092"/>
            <a:ext cx="10160573" cy="0"/>
          </a:xfrm>
          <a:prstGeom prst="line">
            <a:avLst/>
          </a:prstGeom>
          <a:ln w="19050">
            <a:solidFill>
              <a:srgbClr val="CC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10E8807-B5E4-47C9-BB84-574DDFAC2369}"/>
              </a:ext>
            </a:extLst>
          </p:cNvPr>
          <p:cNvSpPr txBox="1"/>
          <p:nvPr/>
        </p:nvSpPr>
        <p:spPr>
          <a:xfrm>
            <a:off x="960582" y="1006764"/>
            <a:ext cx="9790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The Late Cambrian – Early Ordovician sea-level cycle (#1b) in the Permian Basin begins with deposition of a succession of basal transgressive sandstones (Bliss), grading upward into a thick package of shallow-water dolomites (</a:t>
            </a:r>
            <a:r>
              <a:rPr lang="en-US" sz="1600" dirty="0" err="1"/>
              <a:t>Ellenburger</a:t>
            </a:r>
            <a:r>
              <a:rPr lang="en-US" sz="1600" dirty="0"/>
              <a:t> Group)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DF6EF4-F388-4EC4-A496-E84327662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745" y="3776893"/>
            <a:ext cx="5990480" cy="28534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BFEF5C-3CF9-4D9F-A2D5-AAD24DFC71C4}"/>
              </a:ext>
            </a:extLst>
          </p:cNvPr>
          <p:cNvSpPr txBox="1"/>
          <p:nvPr/>
        </p:nvSpPr>
        <p:spPr>
          <a:xfrm>
            <a:off x="960582" y="2027432"/>
            <a:ext cx="9790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The Tobosa Basin at this time was not yet fully formed – it was part of a broad, shallow-water carbonate platform that encircled the entire North American craton (“Great American Carbonate Bank”)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07102B-7BE5-4B0F-BE3D-1F9D21C13023}"/>
              </a:ext>
            </a:extLst>
          </p:cNvPr>
          <p:cNvSpPr txBox="1"/>
          <p:nvPr/>
        </p:nvSpPr>
        <p:spPr>
          <a:xfrm>
            <a:off x="960582" y="3388319"/>
            <a:ext cx="4738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Historically, the </a:t>
            </a:r>
            <a:r>
              <a:rPr lang="en-US" sz="1600" dirty="0" err="1"/>
              <a:t>Ellenburger</a:t>
            </a:r>
            <a:r>
              <a:rPr lang="en-US" sz="1600" dirty="0"/>
              <a:t> represents an important conventional reservoir target, having produced over 5 BBOE; many large oil fields occur on CBU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F1945-12B2-4C58-9451-3ECC350EDCCA}"/>
              </a:ext>
            </a:extLst>
          </p:cNvPr>
          <p:cNvSpPr txBox="1"/>
          <p:nvPr/>
        </p:nvSpPr>
        <p:spPr>
          <a:xfrm>
            <a:off x="960582" y="2707875"/>
            <a:ext cx="1016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A significant lowering of global sea-level during Middle </a:t>
            </a:r>
            <a:r>
              <a:rPr lang="en-US" sz="1600" dirty="0" err="1"/>
              <a:t>Ordovican</a:t>
            </a:r>
            <a:r>
              <a:rPr lang="en-US" sz="1600" dirty="0"/>
              <a:t> time exposed the </a:t>
            </a:r>
            <a:r>
              <a:rPr lang="en-US" sz="1600" dirty="0" err="1"/>
              <a:t>Ellenburger</a:t>
            </a:r>
            <a:r>
              <a:rPr lang="en-US" sz="1600" dirty="0"/>
              <a:t> platform for several million years, forming a </a:t>
            </a:r>
            <a:r>
              <a:rPr lang="en-US" sz="1600" dirty="0" err="1"/>
              <a:t>karsted</a:t>
            </a:r>
            <a:r>
              <a:rPr lang="en-US" sz="1600" dirty="0"/>
              <a:t> surface and the development of large cave systems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9C42B4-A853-4D9F-B2A0-F1ABB315EB9C}"/>
              </a:ext>
            </a:extLst>
          </p:cNvPr>
          <p:cNvSpPr txBox="1"/>
          <p:nvPr/>
        </p:nvSpPr>
        <p:spPr>
          <a:xfrm>
            <a:off x="960581" y="4502989"/>
            <a:ext cx="47382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sz="1600" dirty="0"/>
              <a:t>In Midland Basin, </a:t>
            </a:r>
            <a:r>
              <a:rPr lang="en-US" sz="1600" dirty="0" err="1"/>
              <a:t>Ellenburger</a:t>
            </a:r>
            <a:r>
              <a:rPr lang="en-US" sz="1600" dirty="0"/>
              <a:t> constitutes a potential produced water disposal zone; recent earthquakes near city of Midland are of concern and study by RRC</a:t>
            </a:r>
          </a:p>
        </p:txBody>
      </p:sp>
    </p:spTree>
    <p:extLst>
      <p:ext uri="{BB962C8B-B14F-4D97-AF65-F5344CB8AC3E}">
        <p14:creationId xmlns:p14="http://schemas.microsoft.com/office/powerpoint/2010/main" val="15153766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F9C437-86B6-44B4-81D6-8649AB5E1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2394" y="157162"/>
            <a:ext cx="7962900" cy="6543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D4B3A8-C8DB-46C8-B929-6B2069610213}"/>
              </a:ext>
            </a:extLst>
          </p:cNvPr>
          <p:cNvSpPr txBox="1"/>
          <p:nvPr/>
        </p:nvSpPr>
        <p:spPr>
          <a:xfrm>
            <a:off x="182425" y="311542"/>
            <a:ext cx="2976412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Net subsidence rate, latest Proterozoic – Early Ordovician (Megacycle 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32A79-61EB-48F3-B8C4-F0FCA6C1FB64}"/>
              </a:ext>
            </a:extLst>
          </p:cNvPr>
          <p:cNvSpPr txBox="1"/>
          <p:nvPr/>
        </p:nvSpPr>
        <p:spPr>
          <a:xfrm>
            <a:off x="9896055" y="6330483"/>
            <a:ext cx="1429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Sloss</a:t>
            </a:r>
            <a:r>
              <a:rPr lang="en-US" sz="1200" dirty="0"/>
              <a:t>, DNAG, 1988)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65F86-A4F4-4351-9C66-57422684816A}"/>
              </a:ext>
            </a:extLst>
          </p:cNvPr>
          <p:cNvSpPr txBox="1"/>
          <p:nvPr/>
        </p:nvSpPr>
        <p:spPr>
          <a:xfrm>
            <a:off x="499426" y="2844576"/>
            <a:ext cx="2342409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600" dirty="0"/>
              <a:t>Initial subsidence in west Texas (future site of Tobosa Basin)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E074F-3ACE-489E-B7C5-79BF11259BCB}"/>
              </a:ext>
            </a:extLst>
          </p:cNvPr>
          <p:cNvSpPr txBox="1"/>
          <p:nvPr/>
        </p:nvSpPr>
        <p:spPr>
          <a:xfrm>
            <a:off x="540070" y="3852000"/>
            <a:ext cx="234240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600" dirty="0"/>
              <a:t>Eastern and southern margin basins are yoked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E029C3-C9E7-42ED-A680-96ED730463D2}"/>
              </a:ext>
            </a:extLst>
          </p:cNvPr>
          <p:cNvSpPr txBox="1"/>
          <p:nvPr/>
        </p:nvSpPr>
        <p:spPr>
          <a:xfrm>
            <a:off x="599985" y="4700502"/>
            <a:ext cx="2342409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66688" indent="-166688">
              <a:buFont typeface="Arial" panose="020B0604020202020204" pitchFamily="34" charset="0"/>
              <a:buChar char="•"/>
            </a:pPr>
            <a:r>
              <a:rPr lang="en-US" sz="1600" dirty="0"/>
              <a:t>Note </a:t>
            </a:r>
            <a:r>
              <a:rPr lang="en-US" sz="1600" dirty="0" err="1"/>
              <a:t>embryonoic</a:t>
            </a:r>
            <a:r>
              <a:rPr lang="en-US" sz="1600" dirty="0"/>
              <a:t> Texas Arch (TXA)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FE647E-DD22-4933-B464-46367AEDDACC}"/>
              </a:ext>
            </a:extLst>
          </p:cNvPr>
          <p:cNvSpPr txBox="1"/>
          <p:nvPr/>
        </p:nvSpPr>
        <p:spPr>
          <a:xfrm rot="2338707">
            <a:off x="5510152" y="3498223"/>
            <a:ext cx="8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Texas Arch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03B55-B344-41D2-92D8-0F73518348FF}"/>
              </a:ext>
            </a:extLst>
          </p:cNvPr>
          <p:cNvSpPr txBox="1"/>
          <p:nvPr/>
        </p:nvSpPr>
        <p:spPr>
          <a:xfrm rot="19121669">
            <a:off x="4824173" y="2289222"/>
            <a:ext cx="2043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Transcontinental Arch</a:t>
            </a:r>
          </a:p>
        </p:txBody>
      </p:sp>
    </p:spTree>
    <p:extLst>
      <p:ext uri="{BB962C8B-B14F-4D97-AF65-F5344CB8AC3E}">
        <p14:creationId xmlns:p14="http://schemas.microsoft.com/office/powerpoint/2010/main" val="4243305908"/>
      </p:ext>
    </p:extLst>
  </p:cSld>
  <p:clrMapOvr>
    <a:masterClrMapping/>
  </p:clrMapOvr>
  <p:transition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32C02-539C-459F-BFC3-355C632D82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6"/>
          <a:stretch/>
        </p:blipFill>
        <p:spPr>
          <a:xfrm>
            <a:off x="1005425" y="1496290"/>
            <a:ext cx="10181150" cy="50282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21134E-D288-4F8A-8E2A-CD432D900C8E}"/>
              </a:ext>
            </a:extLst>
          </p:cNvPr>
          <p:cNvSpPr/>
          <p:nvPr/>
        </p:nvSpPr>
        <p:spPr>
          <a:xfrm>
            <a:off x="3598224" y="1757548"/>
            <a:ext cx="3847606" cy="476702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id="{CC76E8C1-B692-469D-8EA1-4E317ABE5DF0}"/>
              </a:ext>
            </a:extLst>
          </p:cNvPr>
          <p:cNvSpPr txBox="1"/>
          <p:nvPr/>
        </p:nvSpPr>
        <p:spPr>
          <a:xfrm>
            <a:off x="744168" y="499679"/>
            <a:ext cx="7039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 session: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Tobosa Basin stratigraphy (Mid Ord. – Mississippian)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3874027C-E131-41D8-9F85-2965C8F0397C}"/>
              </a:ext>
            </a:extLst>
          </p:cNvPr>
          <p:cNvSpPr txBox="1"/>
          <p:nvPr/>
        </p:nvSpPr>
        <p:spPr>
          <a:xfrm>
            <a:off x="744168" y="899789"/>
            <a:ext cx="29391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Megacycles 2 and 3</a:t>
            </a:r>
          </a:p>
        </p:txBody>
      </p:sp>
    </p:spTree>
    <p:extLst>
      <p:ext uri="{BB962C8B-B14F-4D97-AF65-F5344CB8AC3E}">
        <p14:creationId xmlns:p14="http://schemas.microsoft.com/office/powerpoint/2010/main" val="639581458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4B8CD1FF-F58B-428B-B654-5B91DAD0286F}"/>
              </a:ext>
            </a:extLst>
          </p:cNvPr>
          <p:cNvSpPr txBox="1"/>
          <p:nvPr/>
        </p:nvSpPr>
        <p:spPr>
          <a:xfrm>
            <a:off x="1113375" y="238807"/>
            <a:ext cx="8184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Megacycle 1: Cambrian – Lower Ordovician stratigraphic units of Texas and Oklahoma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6ED24E-A08A-4349-82FF-0AFBCABD0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60" y="714623"/>
            <a:ext cx="8629109" cy="5719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D2F69-510A-4DD2-87D7-C3D118E0FC7C}"/>
              </a:ext>
            </a:extLst>
          </p:cNvPr>
          <p:cNvSpPr txBox="1"/>
          <p:nvPr/>
        </p:nvSpPr>
        <p:spPr>
          <a:xfrm>
            <a:off x="6508823" y="6064519"/>
            <a:ext cx="1180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(Ewing, 2016)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F8F264-30DE-4109-AEA6-2AA98D56845E}"/>
              </a:ext>
            </a:extLst>
          </p:cNvPr>
          <p:cNvSpPr txBox="1"/>
          <p:nvPr/>
        </p:nvSpPr>
        <p:spPr>
          <a:xfrm>
            <a:off x="9298051" y="1505643"/>
            <a:ext cx="26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/>
              <a:t>We are looking here at two basic units: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B76B96-52D6-4B82-B562-36F8EA721561}"/>
              </a:ext>
            </a:extLst>
          </p:cNvPr>
          <p:cNvSpPr txBox="1"/>
          <p:nvPr/>
        </p:nvSpPr>
        <p:spPr>
          <a:xfrm>
            <a:off x="9545454" y="2063215"/>
            <a:ext cx="2671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basal transgressive sandstone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BBC14D-4171-4DE4-ABA9-689DDEA8C4B8}"/>
              </a:ext>
            </a:extLst>
          </p:cNvPr>
          <p:cNvSpPr txBox="1"/>
          <p:nvPr/>
        </p:nvSpPr>
        <p:spPr>
          <a:xfrm>
            <a:off x="9545454" y="2455867"/>
            <a:ext cx="1948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overlying carbonate (largely dolomite)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FFB5553-A24C-43EE-83AB-3B87EFC97C17}"/>
              </a:ext>
            </a:extLst>
          </p:cNvPr>
          <p:cNvSpPr/>
          <p:nvPr/>
        </p:nvSpPr>
        <p:spPr>
          <a:xfrm>
            <a:off x="3355145" y="1744394"/>
            <a:ext cx="1097280" cy="56500"/>
          </a:xfrm>
          <a:custGeom>
            <a:avLst/>
            <a:gdLst>
              <a:gd name="connsiteX0" fmla="*/ 0 w 1097280"/>
              <a:gd name="connsiteY0" fmla="*/ 21101 h 56500"/>
              <a:gd name="connsiteX1" fmla="*/ 56270 w 1097280"/>
              <a:gd name="connsiteY1" fmla="*/ 0 h 56500"/>
              <a:gd name="connsiteX2" fmla="*/ 84406 w 1097280"/>
              <a:gd name="connsiteY2" fmla="*/ 21101 h 56500"/>
              <a:gd name="connsiteX3" fmla="*/ 140677 w 1097280"/>
              <a:gd name="connsiteY3" fmla="*/ 49237 h 56500"/>
              <a:gd name="connsiteX4" fmla="*/ 211015 w 1097280"/>
              <a:gd name="connsiteY4" fmla="*/ 49237 h 56500"/>
              <a:gd name="connsiteX5" fmla="*/ 267286 w 1097280"/>
              <a:gd name="connsiteY5" fmla="*/ 14068 h 56500"/>
              <a:gd name="connsiteX6" fmla="*/ 351692 w 1097280"/>
              <a:gd name="connsiteY6" fmla="*/ 7034 h 56500"/>
              <a:gd name="connsiteX7" fmla="*/ 436098 w 1097280"/>
              <a:gd name="connsiteY7" fmla="*/ 28135 h 56500"/>
              <a:gd name="connsiteX8" fmla="*/ 534572 w 1097280"/>
              <a:gd name="connsiteY8" fmla="*/ 56271 h 56500"/>
              <a:gd name="connsiteX9" fmla="*/ 647113 w 1097280"/>
              <a:gd name="connsiteY9" fmla="*/ 42203 h 56500"/>
              <a:gd name="connsiteX10" fmla="*/ 752621 w 1097280"/>
              <a:gd name="connsiteY10" fmla="*/ 28135 h 56500"/>
              <a:gd name="connsiteX11" fmla="*/ 851095 w 1097280"/>
              <a:gd name="connsiteY11" fmla="*/ 21101 h 56500"/>
              <a:gd name="connsiteX12" fmla="*/ 886264 w 1097280"/>
              <a:gd name="connsiteY12" fmla="*/ 35169 h 56500"/>
              <a:gd name="connsiteX13" fmla="*/ 963637 w 1097280"/>
              <a:gd name="connsiteY13" fmla="*/ 49237 h 56500"/>
              <a:gd name="connsiteX14" fmla="*/ 1026941 w 1097280"/>
              <a:gd name="connsiteY14" fmla="*/ 49237 h 56500"/>
              <a:gd name="connsiteX15" fmla="*/ 1097280 w 1097280"/>
              <a:gd name="connsiteY15" fmla="*/ 21101 h 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7280" h="56500">
                <a:moveTo>
                  <a:pt x="0" y="21101"/>
                </a:moveTo>
                <a:lnTo>
                  <a:pt x="56270" y="0"/>
                </a:lnTo>
                <a:cubicBezTo>
                  <a:pt x="70338" y="0"/>
                  <a:pt x="70338" y="12895"/>
                  <a:pt x="84406" y="21101"/>
                </a:cubicBezTo>
                <a:cubicBezTo>
                  <a:pt x="98474" y="29307"/>
                  <a:pt x="119576" y="44548"/>
                  <a:pt x="140677" y="49237"/>
                </a:cubicBezTo>
                <a:cubicBezTo>
                  <a:pt x="161778" y="53926"/>
                  <a:pt x="189914" y="55098"/>
                  <a:pt x="211015" y="49237"/>
                </a:cubicBezTo>
                <a:cubicBezTo>
                  <a:pt x="232116" y="43376"/>
                  <a:pt x="243840" y="21102"/>
                  <a:pt x="267286" y="14068"/>
                </a:cubicBezTo>
                <a:cubicBezTo>
                  <a:pt x="290732" y="7034"/>
                  <a:pt x="323557" y="4689"/>
                  <a:pt x="351692" y="7034"/>
                </a:cubicBezTo>
                <a:cubicBezTo>
                  <a:pt x="379827" y="9378"/>
                  <a:pt x="436098" y="28135"/>
                  <a:pt x="436098" y="28135"/>
                </a:cubicBezTo>
                <a:cubicBezTo>
                  <a:pt x="466578" y="36341"/>
                  <a:pt x="499403" y="53926"/>
                  <a:pt x="534572" y="56271"/>
                </a:cubicBezTo>
                <a:cubicBezTo>
                  <a:pt x="569741" y="58616"/>
                  <a:pt x="647113" y="42203"/>
                  <a:pt x="647113" y="42203"/>
                </a:cubicBezTo>
                <a:cubicBezTo>
                  <a:pt x="683454" y="37514"/>
                  <a:pt x="718624" y="31652"/>
                  <a:pt x="752621" y="28135"/>
                </a:cubicBezTo>
                <a:cubicBezTo>
                  <a:pt x="786618" y="24618"/>
                  <a:pt x="828821" y="19929"/>
                  <a:pt x="851095" y="21101"/>
                </a:cubicBezTo>
                <a:cubicBezTo>
                  <a:pt x="873369" y="22273"/>
                  <a:pt x="867507" y="30480"/>
                  <a:pt x="886264" y="35169"/>
                </a:cubicBezTo>
                <a:cubicBezTo>
                  <a:pt x="905021" y="39858"/>
                  <a:pt x="940191" y="46892"/>
                  <a:pt x="963637" y="49237"/>
                </a:cubicBezTo>
                <a:cubicBezTo>
                  <a:pt x="987083" y="51582"/>
                  <a:pt x="1004667" y="53926"/>
                  <a:pt x="1026941" y="49237"/>
                </a:cubicBezTo>
                <a:cubicBezTo>
                  <a:pt x="1049215" y="44548"/>
                  <a:pt x="1073247" y="32824"/>
                  <a:pt x="1097280" y="2110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0C337EB-983F-49F3-B659-914D886F6B86}"/>
              </a:ext>
            </a:extLst>
          </p:cNvPr>
          <p:cNvSpPr/>
          <p:nvPr/>
        </p:nvSpPr>
        <p:spPr>
          <a:xfrm>
            <a:off x="4473527" y="2307111"/>
            <a:ext cx="1012873" cy="45719"/>
          </a:xfrm>
          <a:custGeom>
            <a:avLst/>
            <a:gdLst>
              <a:gd name="connsiteX0" fmla="*/ 0 w 1097280"/>
              <a:gd name="connsiteY0" fmla="*/ 21101 h 56500"/>
              <a:gd name="connsiteX1" fmla="*/ 56270 w 1097280"/>
              <a:gd name="connsiteY1" fmla="*/ 0 h 56500"/>
              <a:gd name="connsiteX2" fmla="*/ 84406 w 1097280"/>
              <a:gd name="connsiteY2" fmla="*/ 21101 h 56500"/>
              <a:gd name="connsiteX3" fmla="*/ 140677 w 1097280"/>
              <a:gd name="connsiteY3" fmla="*/ 49237 h 56500"/>
              <a:gd name="connsiteX4" fmla="*/ 211015 w 1097280"/>
              <a:gd name="connsiteY4" fmla="*/ 49237 h 56500"/>
              <a:gd name="connsiteX5" fmla="*/ 267286 w 1097280"/>
              <a:gd name="connsiteY5" fmla="*/ 14068 h 56500"/>
              <a:gd name="connsiteX6" fmla="*/ 351692 w 1097280"/>
              <a:gd name="connsiteY6" fmla="*/ 7034 h 56500"/>
              <a:gd name="connsiteX7" fmla="*/ 436098 w 1097280"/>
              <a:gd name="connsiteY7" fmla="*/ 28135 h 56500"/>
              <a:gd name="connsiteX8" fmla="*/ 534572 w 1097280"/>
              <a:gd name="connsiteY8" fmla="*/ 56271 h 56500"/>
              <a:gd name="connsiteX9" fmla="*/ 647113 w 1097280"/>
              <a:gd name="connsiteY9" fmla="*/ 42203 h 56500"/>
              <a:gd name="connsiteX10" fmla="*/ 752621 w 1097280"/>
              <a:gd name="connsiteY10" fmla="*/ 28135 h 56500"/>
              <a:gd name="connsiteX11" fmla="*/ 851095 w 1097280"/>
              <a:gd name="connsiteY11" fmla="*/ 21101 h 56500"/>
              <a:gd name="connsiteX12" fmla="*/ 886264 w 1097280"/>
              <a:gd name="connsiteY12" fmla="*/ 35169 h 56500"/>
              <a:gd name="connsiteX13" fmla="*/ 963637 w 1097280"/>
              <a:gd name="connsiteY13" fmla="*/ 49237 h 56500"/>
              <a:gd name="connsiteX14" fmla="*/ 1026941 w 1097280"/>
              <a:gd name="connsiteY14" fmla="*/ 49237 h 56500"/>
              <a:gd name="connsiteX15" fmla="*/ 1097280 w 1097280"/>
              <a:gd name="connsiteY15" fmla="*/ 21101 h 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7280" h="56500">
                <a:moveTo>
                  <a:pt x="0" y="21101"/>
                </a:moveTo>
                <a:lnTo>
                  <a:pt x="56270" y="0"/>
                </a:lnTo>
                <a:cubicBezTo>
                  <a:pt x="70338" y="0"/>
                  <a:pt x="70338" y="12895"/>
                  <a:pt x="84406" y="21101"/>
                </a:cubicBezTo>
                <a:cubicBezTo>
                  <a:pt x="98474" y="29307"/>
                  <a:pt x="119576" y="44548"/>
                  <a:pt x="140677" y="49237"/>
                </a:cubicBezTo>
                <a:cubicBezTo>
                  <a:pt x="161778" y="53926"/>
                  <a:pt x="189914" y="55098"/>
                  <a:pt x="211015" y="49237"/>
                </a:cubicBezTo>
                <a:cubicBezTo>
                  <a:pt x="232116" y="43376"/>
                  <a:pt x="243840" y="21102"/>
                  <a:pt x="267286" y="14068"/>
                </a:cubicBezTo>
                <a:cubicBezTo>
                  <a:pt x="290732" y="7034"/>
                  <a:pt x="323557" y="4689"/>
                  <a:pt x="351692" y="7034"/>
                </a:cubicBezTo>
                <a:cubicBezTo>
                  <a:pt x="379827" y="9378"/>
                  <a:pt x="436098" y="28135"/>
                  <a:pt x="436098" y="28135"/>
                </a:cubicBezTo>
                <a:cubicBezTo>
                  <a:pt x="466578" y="36341"/>
                  <a:pt x="499403" y="53926"/>
                  <a:pt x="534572" y="56271"/>
                </a:cubicBezTo>
                <a:cubicBezTo>
                  <a:pt x="569741" y="58616"/>
                  <a:pt x="647113" y="42203"/>
                  <a:pt x="647113" y="42203"/>
                </a:cubicBezTo>
                <a:cubicBezTo>
                  <a:pt x="683454" y="37514"/>
                  <a:pt x="718624" y="31652"/>
                  <a:pt x="752621" y="28135"/>
                </a:cubicBezTo>
                <a:cubicBezTo>
                  <a:pt x="786618" y="24618"/>
                  <a:pt x="828821" y="19929"/>
                  <a:pt x="851095" y="21101"/>
                </a:cubicBezTo>
                <a:cubicBezTo>
                  <a:pt x="873369" y="22273"/>
                  <a:pt x="867507" y="30480"/>
                  <a:pt x="886264" y="35169"/>
                </a:cubicBezTo>
                <a:cubicBezTo>
                  <a:pt x="905021" y="39858"/>
                  <a:pt x="940191" y="46892"/>
                  <a:pt x="963637" y="49237"/>
                </a:cubicBezTo>
                <a:cubicBezTo>
                  <a:pt x="987083" y="51582"/>
                  <a:pt x="1004667" y="53926"/>
                  <a:pt x="1026941" y="49237"/>
                </a:cubicBezTo>
                <a:cubicBezTo>
                  <a:pt x="1049215" y="44548"/>
                  <a:pt x="1073247" y="32824"/>
                  <a:pt x="1097280" y="2110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7D039E3-30F1-4F01-BFBC-B510CFD47F90}"/>
              </a:ext>
            </a:extLst>
          </p:cNvPr>
          <p:cNvSpPr/>
          <p:nvPr/>
        </p:nvSpPr>
        <p:spPr>
          <a:xfrm>
            <a:off x="6203852" y="1721534"/>
            <a:ext cx="1001058" cy="45719"/>
          </a:xfrm>
          <a:custGeom>
            <a:avLst/>
            <a:gdLst>
              <a:gd name="connsiteX0" fmla="*/ 0 w 1097280"/>
              <a:gd name="connsiteY0" fmla="*/ 21101 h 56500"/>
              <a:gd name="connsiteX1" fmla="*/ 56270 w 1097280"/>
              <a:gd name="connsiteY1" fmla="*/ 0 h 56500"/>
              <a:gd name="connsiteX2" fmla="*/ 84406 w 1097280"/>
              <a:gd name="connsiteY2" fmla="*/ 21101 h 56500"/>
              <a:gd name="connsiteX3" fmla="*/ 140677 w 1097280"/>
              <a:gd name="connsiteY3" fmla="*/ 49237 h 56500"/>
              <a:gd name="connsiteX4" fmla="*/ 211015 w 1097280"/>
              <a:gd name="connsiteY4" fmla="*/ 49237 h 56500"/>
              <a:gd name="connsiteX5" fmla="*/ 267286 w 1097280"/>
              <a:gd name="connsiteY5" fmla="*/ 14068 h 56500"/>
              <a:gd name="connsiteX6" fmla="*/ 351692 w 1097280"/>
              <a:gd name="connsiteY6" fmla="*/ 7034 h 56500"/>
              <a:gd name="connsiteX7" fmla="*/ 436098 w 1097280"/>
              <a:gd name="connsiteY7" fmla="*/ 28135 h 56500"/>
              <a:gd name="connsiteX8" fmla="*/ 534572 w 1097280"/>
              <a:gd name="connsiteY8" fmla="*/ 56271 h 56500"/>
              <a:gd name="connsiteX9" fmla="*/ 647113 w 1097280"/>
              <a:gd name="connsiteY9" fmla="*/ 42203 h 56500"/>
              <a:gd name="connsiteX10" fmla="*/ 752621 w 1097280"/>
              <a:gd name="connsiteY10" fmla="*/ 28135 h 56500"/>
              <a:gd name="connsiteX11" fmla="*/ 851095 w 1097280"/>
              <a:gd name="connsiteY11" fmla="*/ 21101 h 56500"/>
              <a:gd name="connsiteX12" fmla="*/ 886264 w 1097280"/>
              <a:gd name="connsiteY12" fmla="*/ 35169 h 56500"/>
              <a:gd name="connsiteX13" fmla="*/ 963637 w 1097280"/>
              <a:gd name="connsiteY13" fmla="*/ 49237 h 56500"/>
              <a:gd name="connsiteX14" fmla="*/ 1026941 w 1097280"/>
              <a:gd name="connsiteY14" fmla="*/ 49237 h 56500"/>
              <a:gd name="connsiteX15" fmla="*/ 1097280 w 1097280"/>
              <a:gd name="connsiteY15" fmla="*/ 21101 h 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7280" h="56500">
                <a:moveTo>
                  <a:pt x="0" y="21101"/>
                </a:moveTo>
                <a:lnTo>
                  <a:pt x="56270" y="0"/>
                </a:lnTo>
                <a:cubicBezTo>
                  <a:pt x="70338" y="0"/>
                  <a:pt x="70338" y="12895"/>
                  <a:pt x="84406" y="21101"/>
                </a:cubicBezTo>
                <a:cubicBezTo>
                  <a:pt x="98474" y="29307"/>
                  <a:pt x="119576" y="44548"/>
                  <a:pt x="140677" y="49237"/>
                </a:cubicBezTo>
                <a:cubicBezTo>
                  <a:pt x="161778" y="53926"/>
                  <a:pt x="189914" y="55098"/>
                  <a:pt x="211015" y="49237"/>
                </a:cubicBezTo>
                <a:cubicBezTo>
                  <a:pt x="232116" y="43376"/>
                  <a:pt x="243840" y="21102"/>
                  <a:pt x="267286" y="14068"/>
                </a:cubicBezTo>
                <a:cubicBezTo>
                  <a:pt x="290732" y="7034"/>
                  <a:pt x="323557" y="4689"/>
                  <a:pt x="351692" y="7034"/>
                </a:cubicBezTo>
                <a:cubicBezTo>
                  <a:pt x="379827" y="9378"/>
                  <a:pt x="436098" y="28135"/>
                  <a:pt x="436098" y="28135"/>
                </a:cubicBezTo>
                <a:cubicBezTo>
                  <a:pt x="466578" y="36341"/>
                  <a:pt x="499403" y="53926"/>
                  <a:pt x="534572" y="56271"/>
                </a:cubicBezTo>
                <a:cubicBezTo>
                  <a:pt x="569741" y="58616"/>
                  <a:pt x="647113" y="42203"/>
                  <a:pt x="647113" y="42203"/>
                </a:cubicBezTo>
                <a:cubicBezTo>
                  <a:pt x="683454" y="37514"/>
                  <a:pt x="718624" y="31652"/>
                  <a:pt x="752621" y="28135"/>
                </a:cubicBezTo>
                <a:cubicBezTo>
                  <a:pt x="786618" y="24618"/>
                  <a:pt x="828821" y="19929"/>
                  <a:pt x="851095" y="21101"/>
                </a:cubicBezTo>
                <a:cubicBezTo>
                  <a:pt x="873369" y="22273"/>
                  <a:pt x="867507" y="30480"/>
                  <a:pt x="886264" y="35169"/>
                </a:cubicBezTo>
                <a:cubicBezTo>
                  <a:pt x="905021" y="39858"/>
                  <a:pt x="940191" y="46892"/>
                  <a:pt x="963637" y="49237"/>
                </a:cubicBezTo>
                <a:cubicBezTo>
                  <a:pt x="987083" y="51582"/>
                  <a:pt x="1004667" y="53926"/>
                  <a:pt x="1026941" y="49237"/>
                </a:cubicBezTo>
                <a:cubicBezTo>
                  <a:pt x="1049215" y="44548"/>
                  <a:pt x="1073247" y="32824"/>
                  <a:pt x="1097280" y="2110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D10AFB-5D31-47C5-9555-A2F9DB8DCC18}"/>
              </a:ext>
            </a:extLst>
          </p:cNvPr>
          <p:cNvSpPr/>
          <p:nvPr/>
        </p:nvSpPr>
        <p:spPr>
          <a:xfrm>
            <a:off x="7183159" y="1729452"/>
            <a:ext cx="933900" cy="45719"/>
          </a:xfrm>
          <a:custGeom>
            <a:avLst/>
            <a:gdLst>
              <a:gd name="connsiteX0" fmla="*/ 0 w 1097280"/>
              <a:gd name="connsiteY0" fmla="*/ 21101 h 56500"/>
              <a:gd name="connsiteX1" fmla="*/ 56270 w 1097280"/>
              <a:gd name="connsiteY1" fmla="*/ 0 h 56500"/>
              <a:gd name="connsiteX2" fmla="*/ 84406 w 1097280"/>
              <a:gd name="connsiteY2" fmla="*/ 21101 h 56500"/>
              <a:gd name="connsiteX3" fmla="*/ 140677 w 1097280"/>
              <a:gd name="connsiteY3" fmla="*/ 49237 h 56500"/>
              <a:gd name="connsiteX4" fmla="*/ 211015 w 1097280"/>
              <a:gd name="connsiteY4" fmla="*/ 49237 h 56500"/>
              <a:gd name="connsiteX5" fmla="*/ 267286 w 1097280"/>
              <a:gd name="connsiteY5" fmla="*/ 14068 h 56500"/>
              <a:gd name="connsiteX6" fmla="*/ 351692 w 1097280"/>
              <a:gd name="connsiteY6" fmla="*/ 7034 h 56500"/>
              <a:gd name="connsiteX7" fmla="*/ 436098 w 1097280"/>
              <a:gd name="connsiteY7" fmla="*/ 28135 h 56500"/>
              <a:gd name="connsiteX8" fmla="*/ 534572 w 1097280"/>
              <a:gd name="connsiteY8" fmla="*/ 56271 h 56500"/>
              <a:gd name="connsiteX9" fmla="*/ 647113 w 1097280"/>
              <a:gd name="connsiteY9" fmla="*/ 42203 h 56500"/>
              <a:gd name="connsiteX10" fmla="*/ 752621 w 1097280"/>
              <a:gd name="connsiteY10" fmla="*/ 28135 h 56500"/>
              <a:gd name="connsiteX11" fmla="*/ 851095 w 1097280"/>
              <a:gd name="connsiteY11" fmla="*/ 21101 h 56500"/>
              <a:gd name="connsiteX12" fmla="*/ 886264 w 1097280"/>
              <a:gd name="connsiteY12" fmla="*/ 35169 h 56500"/>
              <a:gd name="connsiteX13" fmla="*/ 963637 w 1097280"/>
              <a:gd name="connsiteY13" fmla="*/ 49237 h 56500"/>
              <a:gd name="connsiteX14" fmla="*/ 1026941 w 1097280"/>
              <a:gd name="connsiteY14" fmla="*/ 49237 h 56500"/>
              <a:gd name="connsiteX15" fmla="*/ 1097280 w 1097280"/>
              <a:gd name="connsiteY15" fmla="*/ 21101 h 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7280" h="56500">
                <a:moveTo>
                  <a:pt x="0" y="21101"/>
                </a:moveTo>
                <a:lnTo>
                  <a:pt x="56270" y="0"/>
                </a:lnTo>
                <a:cubicBezTo>
                  <a:pt x="70338" y="0"/>
                  <a:pt x="70338" y="12895"/>
                  <a:pt x="84406" y="21101"/>
                </a:cubicBezTo>
                <a:cubicBezTo>
                  <a:pt x="98474" y="29307"/>
                  <a:pt x="119576" y="44548"/>
                  <a:pt x="140677" y="49237"/>
                </a:cubicBezTo>
                <a:cubicBezTo>
                  <a:pt x="161778" y="53926"/>
                  <a:pt x="189914" y="55098"/>
                  <a:pt x="211015" y="49237"/>
                </a:cubicBezTo>
                <a:cubicBezTo>
                  <a:pt x="232116" y="43376"/>
                  <a:pt x="243840" y="21102"/>
                  <a:pt x="267286" y="14068"/>
                </a:cubicBezTo>
                <a:cubicBezTo>
                  <a:pt x="290732" y="7034"/>
                  <a:pt x="323557" y="4689"/>
                  <a:pt x="351692" y="7034"/>
                </a:cubicBezTo>
                <a:cubicBezTo>
                  <a:pt x="379827" y="9378"/>
                  <a:pt x="436098" y="28135"/>
                  <a:pt x="436098" y="28135"/>
                </a:cubicBezTo>
                <a:cubicBezTo>
                  <a:pt x="466578" y="36341"/>
                  <a:pt x="499403" y="53926"/>
                  <a:pt x="534572" y="56271"/>
                </a:cubicBezTo>
                <a:cubicBezTo>
                  <a:pt x="569741" y="58616"/>
                  <a:pt x="647113" y="42203"/>
                  <a:pt x="647113" y="42203"/>
                </a:cubicBezTo>
                <a:cubicBezTo>
                  <a:pt x="683454" y="37514"/>
                  <a:pt x="718624" y="31652"/>
                  <a:pt x="752621" y="28135"/>
                </a:cubicBezTo>
                <a:cubicBezTo>
                  <a:pt x="786618" y="24618"/>
                  <a:pt x="828821" y="19929"/>
                  <a:pt x="851095" y="21101"/>
                </a:cubicBezTo>
                <a:cubicBezTo>
                  <a:pt x="873369" y="22273"/>
                  <a:pt x="867507" y="30480"/>
                  <a:pt x="886264" y="35169"/>
                </a:cubicBezTo>
                <a:cubicBezTo>
                  <a:pt x="905021" y="39858"/>
                  <a:pt x="940191" y="46892"/>
                  <a:pt x="963637" y="49237"/>
                </a:cubicBezTo>
                <a:cubicBezTo>
                  <a:pt x="987083" y="51582"/>
                  <a:pt x="1004667" y="53926"/>
                  <a:pt x="1026941" y="49237"/>
                </a:cubicBezTo>
                <a:cubicBezTo>
                  <a:pt x="1049215" y="44548"/>
                  <a:pt x="1073247" y="32824"/>
                  <a:pt x="1097280" y="2110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2826C88-FC52-4263-8C62-34C4CDDFC0E2}"/>
              </a:ext>
            </a:extLst>
          </p:cNvPr>
          <p:cNvSpPr/>
          <p:nvPr/>
        </p:nvSpPr>
        <p:spPr>
          <a:xfrm>
            <a:off x="5505156" y="1498133"/>
            <a:ext cx="698696" cy="45719"/>
          </a:xfrm>
          <a:custGeom>
            <a:avLst/>
            <a:gdLst>
              <a:gd name="connsiteX0" fmla="*/ 0 w 1097280"/>
              <a:gd name="connsiteY0" fmla="*/ 21101 h 56500"/>
              <a:gd name="connsiteX1" fmla="*/ 56270 w 1097280"/>
              <a:gd name="connsiteY1" fmla="*/ 0 h 56500"/>
              <a:gd name="connsiteX2" fmla="*/ 84406 w 1097280"/>
              <a:gd name="connsiteY2" fmla="*/ 21101 h 56500"/>
              <a:gd name="connsiteX3" fmla="*/ 140677 w 1097280"/>
              <a:gd name="connsiteY3" fmla="*/ 49237 h 56500"/>
              <a:gd name="connsiteX4" fmla="*/ 211015 w 1097280"/>
              <a:gd name="connsiteY4" fmla="*/ 49237 h 56500"/>
              <a:gd name="connsiteX5" fmla="*/ 267286 w 1097280"/>
              <a:gd name="connsiteY5" fmla="*/ 14068 h 56500"/>
              <a:gd name="connsiteX6" fmla="*/ 351692 w 1097280"/>
              <a:gd name="connsiteY6" fmla="*/ 7034 h 56500"/>
              <a:gd name="connsiteX7" fmla="*/ 436098 w 1097280"/>
              <a:gd name="connsiteY7" fmla="*/ 28135 h 56500"/>
              <a:gd name="connsiteX8" fmla="*/ 534572 w 1097280"/>
              <a:gd name="connsiteY8" fmla="*/ 56271 h 56500"/>
              <a:gd name="connsiteX9" fmla="*/ 647113 w 1097280"/>
              <a:gd name="connsiteY9" fmla="*/ 42203 h 56500"/>
              <a:gd name="connsiteX10" fmla="*/ 752621 w 1097280"/>
              <a:gd name="connsiteY10" fmla="*/ 28135 h 56500"/>
              <a:gd name="connsiteX11" fmla="*/ 851095 w 1097280"/>
              <a:gd name="connsiteY11" fmla="*/ 21101 h 56500"/>
              <a:gd name="connsiteX12" fmla="*/ 886264 w 1097280"/>
              <a:gd name="connsiteY12" fmla="*/ 35169 h 56500"/>
              <a:gd name="connsiteX13" fmla="*/ 963637 w 1097280"/>
              <a:gd name="connsiteY13" fmla="*/ 49237 h 56500"/>
              <a:gd name="connsiteX14" fmla="*/ 1026941 w 1097280"/>
              <a:gd name="connsiteY14" fmla="*/ 49237 h 56500"/>
              <a:gd name="connsiteX15" fmla="*/ 1097280 w 1097280"/>
              <a:gd name="connsiteY15" fmla="*/ 21101 h 5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97280" h="56500">
                <a:moveTo>
                  <a:pt x="0" y="21101"/>
                </a:moveTo>
                <a:lnTo>
                  <a:pt x="56270" y="0"/>
                </a:lnTo>
                <a:cubicBezTo>
                  <a:pt x="70338" y="0"/>
                  <a:pt x="70338" y="12895"/>
                  <a:pt x="84406" y="21101"/>
                </a:cubicBezTo>
                <a:cubicBezTo>
                  <a:pt x="98474" y="29307"/>
                  <a:pt x="119576" y="44548"/>
                  <a:pt x="140677" y="49237"/>
                </a:cubicBezTo>
                <a:cubicBezTo>
                  <a:pt x="161778" y="53926"/>
                  <a:pt x="189914" y="55098"/>
                  <a:pt x="211015" y="49237"/>
                </a:cubicBezTo>
                <a:cubicBezTo>
                  <a:pt x="232116" y="43376"/>
                  <a:pt x="243840" y="21102"/>
                  <a:pt x="267286" y="14068"/>
                </a:cubicBezTo>
                <a:cubicBezTo>
                  <a:pt x="290732" y="7034"/>
                  <a:pt x="323557" y="4689"/>
                  <a:pt x="351692" y="7034"/>
                </a:cubicBezTo>
                <a:cubicBezTo>
                  <a:pt x="379827" y="9378"/>
                  <a:pt x="436098" y="28135"/>
                  <a:pt x="436098" y="28135"/>
                </a:cubicBezTo>
                <a:cubicBezTo>
                  <a:pt x="466578" y="36341"/>
                  <a:pt x="499403" y="53926"/>
                  <a:pt x="534572" y="56271"/>
                </a:cubicBezTo>
                <a:cubicBezTo>
                  <a:pt x="569741" y="58616"/>
                  <a:pt x="647113" y="42203"/>
                  <a:pt x="647113" y="42203"/>
                </a:cubicBezTo>
                <a:cubicBezTo>
                  <a:pt x="683454" y="37514"/>
                  <a:pt x="718624" y="31652"/>
                  <a:pt x="752621" y="28135"/>
                </a:cubicBezTo>
                <a:cubicBezTo>
                  <a:pt x="786618" y="24618"/>
                  <a:pt x="828821" y="19929"/>
                  <a:pt x="851095" y="21101"/>
                </a:cubicBezTo>
                <a:cubicBezTo>
                  <a:pt x="873369" y="22273"/>
                  <a:pt x="867507" y="30480"/>
                  <a:pt x="886264" y="35169"/>
                </a:cubicBezTo>
                <a:cubicBezTo>
                  <a:pt x="905021" y="39858"/>
                  <a:pt x="940191" y="46892"/>
                  <a:pt x="963637" y="49237"/>
                </a:cubicBezTo>
                <a:cubicBezTo>
                  <a:pt x="987083" y="51582"/>
                  <a:pt x="1004667" y="53926"/>
                  <a:pt x="1026941" y="49237"/>
                </a:cubicBezTo>
                <a:cubicBezTo>
                  <a:pt x="1049215" y="44548"/>
                  <a:pt x="1073247" y="32824"/>
                  <a:pt x="1097280" y="21101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40BE3D-F43B-440F-AAE4-2DFE6D19DC6D}"/>
              </a:ext>
            </a:extLst>
          </p:cNvPr>
          <p:cNvSpPr txBox="1"/>
          <p:nvPr/>
        </p:nvSpPr>
        <p:spPr>
          <a:xfrm>
            <a:off x="9369438" y="3103523"/>
            <a:ext cx="2671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400" dirty="0"/>
              <a:t>Note position of unconformities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4A678-4938-4344-B5F6-A1697E1206D7}"/>
              </a:ext>
            </a:extLst>
          </p:cNvPr>
          <p:cNvSpPr txBox="1"/>
          <p:nvPr/>
        </p:nvSpPr>
        <p:spPr>
          <a:xfrm>
            <a:off x="9567091" y="3450008"/>
            <a:ext cx="2402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minor (short-term) diastem at top of Bliss 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F9B2AB-0566-468E-8D9E-6F22111279D5}"/>
              </a:ext>
            </a:extLst>
          </p:cNvPr>
          <p:cNvSpPr txBox="1"/>
          <p:nvPr/>
        </p:nvSpPr>
        <p:spPr>
          <a:xfrm>
            <a:off x="9567091" y="4016837"/>
            <a:ext cx="2402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minor (short-term) exposure surfaces within </a:t>
            </a:r>
            <a:r>
              <a:rPr lang="en-US" sz="1200" dirty="0" err="1"/>
              <a:t>Ellenburger</a:t>
            </a:r>
            <a:r>
              <a:rPr lang="en-US" sz="1200" dirty="0"/>
              <a:t> Group (not shown)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974CEB-3D48-4443-AB94-5BF4968808E1}"/>
              </a:ext>
            </a:extLst>
          </p:cNvPr>
          <p:cNvSpPr txBox="1"/>
          <p:nvPr/>
        </p:nvSpPr>
        <p:spPr>
          <a:xfrm>
            <a:off x="9555889" y="4768332"/>
            <a:ext cx="2414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Arial" panose="020B0604020202020204" pitchFamily="34" charset="0"/>
              <a:buChar char="•"/>
            </a:pPr>
            <a:r>
              <a:rPr lang="en-US" sz="1200" dirty="0"/>
              <a:t>Major (interregional) unconformity at top of </a:t>
            </a:r>
            <a:r>
              <a:rPr lang="en-US" sz="1200" dirty="0" err="1"/>
              <a:t>Ellenburger</a:t>
            </a:r>
            <a:r>
              <a:rPr lang="en-US" sz="1200" dirty="0"/>
              <a:t> – significant karst event, termination of megacycle 1</a:t>
            </a:r>
          </a:p>
        </p:txBody>
      </p:sp>
    </p:spTree>
    <p:extLst>
      <p:ext uri="{BB962C8B-B14F-4D97-AF65-F5344CB8AC3E}">
        <p14:creationId xmlns:p14="http://schemas.microsoft.com/office/powerpoint/2010/main" val="653932569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E32C1E-FD4B-493A-BDC8-507F1020C492}"/>
              </a:ext>
            </a:extLst>
          </p:cNvPr>
          <p:cNvSpPr txBox="1"/>
          <p:nvPr/>
        </p:nvSpPr>
        <p:spPr>
          <a:xfrm>
            <a:off x="3624430" y="2417065"/>
            <a:ext cx="46903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BASAL TRANSGRESSIVE</a:t>
            </a:r>
          </a:p>
          <a:p>
            <a:r>
              <a:rPr lang="en-US" sz="3600" dirty="0"/>
              <a:t>CAMBRIAN SANDSTONE</a:t>
            </a:r>
          </a:p>
        </p:txBody>
      </p:sp>
    </p:spTree>
    <p:extLst>
      <p:ext uri="{BB962C8B-B14F-4D97-AF65-F5344CB8AC3E}">
        <p14:creationId xmlns:p14="http://schemas.microsoft.com/office/powerpoint/2010/main" val="563063760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4BF233-409A-4E5E-A97E-B9202E895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2" y="727363"/>
            <a:ext cx="5912108" cy="4633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1AD7F7-A413-4895-AC2D-CC01A2E2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5869" y="727363"/>
            <a:ext cx="5626359" cy="463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857FE1-0ACF-48EF-AF46-84475BBC3AD2}"/>
              </a:ext>
            </a:extLst>
          </p:cNvPr>
          <p:cNvSpPr txBox="1"/>
          <p:nvPr/>
        </p:nvSpPr>
        <p:spPr>
          <a:xfrm>
            <a:off x="131938" y="5465616"/>
            <a:ext cx="6196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Middle Cambrian: long-term marine transgression underway;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Tobosa</a:t>
            </a:r>
            <a:r>
              <a:rPr lang="en-US" dirty="0"/>
              <a:t> Basin still exposed with little to no</a:t>
            </a:r>
          </a:p>
          <a:p>
            <a:r>
              <a:rPr lang="en-US" dirty="0"/>
              <a:t>                                sedimentation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4B5970-39F1-42F2-91C0-E64151895249}"/>
              </a:ext>
            </a:extLst>
          </p:cNvPr>
          <p:cNvSpPr txBox="1"/>
          <p:nvPr/>
        </p:nvSpPr>
        <p:spPr>
          <a:xfrm>
            <a:off x="6266852" y="5465616"/>
            <a:ext cx="58725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Late Cambrian: first marine sediments infiltrate </a:t>
            </a:r>
            <a:r>
              <a:rPr lang="en-US" dirty="0" err="1"/>
              <a:t>Tobosa</a:t>
            </a:r>
            <a:r>
              <a:rPr lang="en-US" dirty="0"/>
              <a:t> Basin</a:t>
            </a:r>
          </a:p>
          <a:p>
            <a:r>
              <a:rPr lang="en-US" dirty="0"/>
              <a:t>                            from south and east with deposition of </a:t>
            </a:r>
          </a:p>
          <a:p>
            <a:r>
              <a:rPr lang="en-US" dirty="0"/>
              <a:t>                            basal transgressive sands (Bliss) and </a:t>
            </a:r>
          </a:p>
          <a:p>
            <a:r>
              <a:rPr lang="en-US" dirty="0"/>
              <a:t>                            shallow marine carbonates (</a:t>
            </a:r>
            <a:r>
              <a:rPr lang="en-US" dirty="0" err="1"/>
              <a:t>Wilberns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120745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B04DCA8-C9C0-43B8-887E-73246617F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89" y="762688"/>
            <a:ext cx="4429495" cy="594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AAE96233-FE94-433A-BA9A-F1A51215B279}"/>
              </a:ext>
            </a:extLst>
          </p:cNvPr>
          <p:cNvSpPr/>
          <p:nvPr/>
        </p:nvSpPr>
        <p:spPr bwMode="auto">
          <a:xfrm>
            <a:off x="1638143" y="847584"/>
            <a:ext cx="3438559" cy="3098170"/>
          </a:xfrm>
          <a:custGeom>
            <a:avLst/>
            <a:gdLst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3532909 w 4049485"/>
              <a:gd name="connsiteY81" fmla="*/ 955963 h 2998519"/>
              <a:gd name="connsiteX82" fmla="*/ 3716976 w 4049485"/>
              <a:gd name="connsiteY82" fmla="*/ 973776 h 2998519"/>
              <a:gd name="connsiteX83" fmla="*/ 4049485 w 4049485"/>
              <a:gd name="connsiteY83" fmla="*/ 979714 h 2998519"/>
              <a:gd name="connsiteX84" fmla="*/ 4013859 w 4049485"/>
              <a:gd name="connsiteY84" fmla="*/ 35626 h 2998519"/>
              <a:gd name="connsiteX85" fmla="*/ 0 w 4049485"/>
              <a:gd name="connsiteY85" fmla="*/ 0 h 2998519"/>
              <a:gd name="connsiteX86" fmla="*/ 17812 w 4049485"/>
              <a:gd name="connsiteY86" fmla="*/ 1312223 h 2998519"/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3716976 w 4049485"/>
              <a:gd name="connsiteY81" fmla="*/ 973776 h 2998519"/>
              <a:gd name="connsiteX82" fmla="*/ 4049485 w 4049485"/>
              <a:gd name="connsiteY82" fmla="*/ 979714 h 2998519"/>
              <a:gd name="connsiteX83" fmla="*/ 4013859 w 4049485"/>
              <a:gd name="connsiteY83" fmla="*/ 35626 h 2998519"/>
              <a:gd name="connsiteX84" fmla="*/ 0 w 4049485"/>
              <a:gd name="connsiteY84" fmla="*/ 0 h 2998519"/>
              <a:gd name="connsiteX85" fmla="*/ 17812 w 4049485"/>
              <a:gd name="connsiteY85" fmla="*/ 1312223 h 2998519"/>
              <a:gd name="connsiteX0" fmla="*/ 17812 w 4049485"/>
              <a:gd name="connsiteY0" fmla="*/ 1371600 h 2998519"/>
              <a:gd name="connsiteX1" fmla="*/ 118753 w 4049485"/>
              <a:gd name="connsiteY1" fmla="*/ 1442852 h 2998519"/>
              <a:gd name="connsiteX2" fmla="*/ 207818 w 4049485"/>
              <a:gd name="connsiteY2" fmla="*/ 1555667 h 2998519"/>
              <a:gd name="connsiteX3" fmla="*/ 273132 w 4049485"/>
              <a:gd name="connsiteY3" fmla="*/ 1597231 h 2998519"/>
              <a:gd name="connsiteX4" fmla="*/ 350322 w 4049485"/>
              <a:gd name="connsiteY4" fmla="*/ 1644732 h 2998519"/>
              <a:gd name="connsiteX5" fmla="*/ 350322 w 4049485"/>
              <a:gd name="connsiteY5" fmla="*/ 1644732 h 2998519"/>
              <a:gd name="connsiteX6" fmla="*/ 397823 w 4049485"/>
              <a:gd name="connsiteY6" fmla="*/ 1674420 h 2998519"/>
              <a:gd name="connsiteX7" fmla="*/ 445324 w 4049485"/>
              <a:gd name="connsiteY7" fmla="*/ 1656607 h 2998519"/>
              <a:gd name="connsiteX8" fmla="*/ 480950 w 4049485"/>
              <a:gd name="connsiteY8" fmla="*/ 1686296 h 2998519"/>
              <a:gd name="connsiteX9" fmla="*/ 564077 w 4049485"/>
              <a:gd name="connsiteY9" fmla="*/ 1704109 h 2998519"/>
              <a:gd name="connsiteX10" fmla="*/ 629392 w 4049485"/>
              <a:gd name="connsiteY10" fmla="*/ 1644732 h 2998519"/>
              <a:gd name="connsiteX11" fmla="*/ 676893 w 4049485"/>
              <a:gd name="connsiteY11" fmla="*/ 1597231 h 2998519"/>
              <a:gd name="connsiteX12" fmla="*/ 694706 w 4049485"/>
              <a:gd name="connsiteY12" fmla="*/ 1567542 h 2998519"/>
              <a:gd name="connsiteX13" fmla="*/ 748145 w 4049485"/>
              <a:gd name="connsiteY13" fmla="*/ 1549729 h 2998519"/>
              <a:gd name="connsiteX14" fmla="*/ 789709 w 4049485"/>
              <a:gd name="connsiteY14" fmla="*/ 1555667 h 2998519"/>
              <a:gd name="connsiteX15" fmla="*/ 825335 w 4049485"/>
              <a:gd name="connsiteY15" fmla="*/ 1573480 h 2998519"/>
              <a:gd name="connsiteX16" fmla="*/ 860961 w 4049485"/>
              <a:gd name="connsiteY16" fmla="*/ 1567542 h 2998519"/>
              <a:gd name="connsiteX17" fmla="*/ 884711 w 4049485"/>
              <a:gd name="connsiteY17" fmla="*/ 1555667 h 2998519"/>
              <a:gd name="connsiteX18" fmla="*/ 938150 w 4049485"/>
              <a:gd name="connsiteY18" fmla="*/ 1615044 h 2998519"/>
              <a:gd name="connsiteX19" fmla="*/ 1050966 w 4049485"/>
              <a:gd name="connsiteY19" fmla="*/ 1662545 h 2998519"/>
              <a:gd name="connsiteX20" fmla="*/ 1039090 w 4049485"/>
              <a:gd name="connsiteY20" fmla="*/ 1715984 h 2998519"/>
              <a:gd name="connsiteX21" fmla="*/ 1080654 w 4049485"/>
              <a:gd name="connsiteY21" fmla="*/ 1769423 h 2998519"/>
              <a:gd name="connsiteX22" fmla="*/ 1062841 w 4049485"/>
              <a:gd name="connsiteY22" fmla="*/ 1810987 h 2998519"/>
              <a:gd name="connsiteX23" fmla="*/ 1104405 w 4049485"/>
              <a:gd name="connsiteY23" fmla="*/ 1888176 h 2998519"/>
              <a:gd name="connsiteX24" fmla="*/ 1122218 w 4049485"/>
              <a:gd name="connsiteY24" fmla="*/ 1917865 h 2998519"/>
              <a:gd name="connsiteX25" fmla="*/ 997527 w 4049485"/>
              <a:gd name="connsiteY25" fmla="*/ 2107870 h 2998519"/>
              <a:gd name="connsiteX26" fmla="*/ 1021277 w 4049485"/>
              <a:gd name="connsiteY26" fmla="*/ 2274124 h 2998519"/>
              <a:gd name="connsiteX27" fmla="*/ 1092529 w 4049485"/>
              <a:gd name="connsiteY27" fmla="*/ 2386940 h 2998519"/>
              <a:gd name="connsiteX28" fmla="*/ 1151906 w 4049485"/>
              <a:gd name="connsiteY28" fmla="*/ 2523506 h 2998519"/>
              <a:gd name="connsiteX29" fmla="*/ 1151906 w 4049485"/>
              <a:gd name="connsiteY29" fmla="*/ 2612571 h 2998519"/>
              <a:gd name="connsiteX30" fmla="*/ 1169719 w 4049485"/>
              <a:gd name="connsiteY30" fmla="*/ 2701636 h 2998519"/>
              <a:gd name="connsiteX31" fmla="*/ 1193470 w 4049485"/>
              <a:gd name="connsiteY31" fmla="*/ 2766950 h 2998519"/>
              <a:gd name="connsiteX32" fmla="*/ 1312223 w 4049485"/>
              <a:gd name="connsiteY32" fmla="*/ 2820389 h 2998519"/>
              <a:gd name="connsiteX33" fmla="*/ 1359724 w 4049485"/>
              <a:gd name="connsiteY33" fmla="*/ 2832265 h 2998519"/>
              <a:gd name="connsiteX34" fmla="*/ 1472540 w 4049485"/>
              <a:gd name="connsiteY34" fmla="*/ 2909454 h 2998519"/>
              <a:gd name="connsiteX35" fmla="*/ 1609106 w 4049485"/>
              <a:gd name="connsiteY35" fmla="*/ 2974768 h 2998519"/>
              <a:gd name="connsiteX36" fmla="*/ 1840675 w 4049485"/>
              <a:gd name="connsiteY36" fmla="*/ 2998519 h 2998519"/>
              <a:gd name="connsiteX37" fmla="*/ 1864425 w 4049485"/>
              <a:gd name="connsiteY37" fmla="*/ 2974768 h 2998519"/>
              <a:gd name="connsiteX38" fmla="*/ 2072244 w 4049485"/>
              <a:gd name="connsiteY38" fmla="*/ 2992581 h 2998519"/>
              <a:gd name="connsiteX39" fmla="*/ 2268187 w 4049485"/>
              <a:gd name="connsiteY39" fmla="*/ 2962893 h 2998519"/>
              <a:gd name="connsiteX40" fmla="*/ 2511631 w 4049485"/>
              <a:gd name="connsiteY40" fmla="*/ 2927267 h 2998519"/>
              <a:gd name="connsiteX41" fmla="*/ 2565070 w 4049485"/>
              <a:gd name="connsiteY41" fmla="*/ 2867891 h 2998519"/>
              <a:gd name="connsiteX42" fmla="*/ 2541319 w 4049485"/>
              <a:gd name="connsiteY42" fmla="*/ 2802576 h 2998519"/>
              <a:gd name="connsiteX43" fmla="*/ 2505693 w 4049485"/>
              <a:gd name="connsiteY43" fmla="*/ 2737262 h 2998519"/>
              <a:gd name="connsiteX44" fmla="*/ 2487880 w 4049485"/>
              <a:gd name="connsiteY44" fmla="*/ 2660072 h 2998519"/>
              <a:gd name="connsiteX45" fmla="*/ 2464129 w 4049485"/>
              <a:gd name="connsiteY45" fmla="*/ 2582883 h 2998519"/>
              <a:gd name="connsiteX46" fmla="*/ 2464129 w 4049485"/>
              <a:gd name="connsiteY46" fmla="*/ 2553194 h 2998519"/>
              <a:gd name="connsiteX47" fmla="*/ 2505693 w 4049485"/>
              <a:gd name="connsiteY47" fmla="*/ 2523506 h 2998519"/>
              <a:gd name="connsiteX48" fmla="*/ 2535381 w 4049485"/>
              <a:gd name="connsiteY48" fmla="*/ 2481942 h 2998519"/>
              <a:gd name="connsiteX49" fmla="*/ 2571007 w 4049485"/>
              <a:gd name="connsiteY49" fmla="*/ 2446316 h 2998519"/>
              <a:gd name="connsiteX50" fmla="*/ 2588820 w 4049485"/>
              <a:gd name="connsiteY50" fmla="*/ 2392878 h 2998519"/>
              <a:gd name="connsiteX51" fmla="*/ 2630384 w 4049485"/>
              <a:gd name="connsiteY51" fmla="*/ 2309750 h 2998519"/>
              <a:gd name="connsiteX52" fmla="*/ 2547257 w 4049485"/>
              <a:gd name="connsiteY52" fmla="*/ 2190997 h 2998519"/>
              <a:gd name="connsiteX53" fmla="*/ 2481942 w 4049485"/>
              <a:gd name="connsiteY53" fmla="*/ 2143496 h 2998519"/>
              <a:gd name="connsiteX54" fmla="*/ 2428503 w 4049485"/>
              <a:gd name="connsiteY54" fmla="*/ 2030680 h 2998519"/>
              <a:gd name="connsiteX55" fmla="*/ 2351314 w 4049485"/>
              <a:gd name="connsiteY55" fmla="*/ 1935678 h 2998519"/>
              <a:gd name="connsiteX56" fmla="*/ 2327563 w 4049485"/>
              <a:gd name="connsiteY56" fmla="*/ 1876301 h 2998519"/>
              <a:gd name="connsiteX57" fmla="*/ 2321625 w 4049485"/>
              <a:gd name="connsiteY57" fmla="*/ 1816924 h 2998519"/>
              <a:gd name="connsiteX58" fmla="*/ 2262249 w 4049485"/>
              <a:gd name="connsiteY58" fmla="*/ 1799111 h 2998519"/>
              <a:gd name="connsiteX59" fmla="*/ 2208810 w 4049485"/>
              <a:gd name="connsiteY59" fmla="*/ 1757548 h 2998519"/>
              <a:gd name="connsiteX60" fmla="*/ 2208810 w 4049485"/>
              <a:gd name="connsiteY60" fmla="*/ 1704109 h 2998519"/>
              <a:gd name="connsiteX61" fmla="*/ 2208810 w 4049485"/>
              <a:gd name="connsiteY61" fmla="*/ 1638794 h 2998519"/>
              <a:gd name="connsiteX62" fmla="*/ 2250374 w 4049485"/>
              <a:gd name="connsiteY62" fmla="*/ 1531916 h 2998519"/>
              <a:gd name="connsiteX63" fmla="*/ 2291937 w 4049485"/>
              <a:gd name="connsiteY63" fmla="*/ 1460665 h 2998519"/>
              <a:gd name="connsiteX64" fmla="*/ 2274124 w 4049485"/>
              <a:gd name="connsiteY64" fmla="*/ 1371600 h 2998519"/>
              <a:gd name="connsiteX65" fmla="*/ 2268187 w 4049485"/>
              <a:gd name="connsiteY65" fmla="*/ 1306285 h 2998519"/>
              <a:gd name="connsiteX66" fmla="*/ 2280062 w 4049485"/>
              <a:gd name="connsiteY66" fmla="*/ 1187532 h 2998519"/>
              <a:gd name="connsiteX67" fmla="*/ 2321625 w 4049485"/>
              <a:gd name="connsiteY67" fmla="*/ 1134093 h 2998519"/>
              <a:gd name="connsiteX68" fmla="*/ 2428503 w 4049485"/>
              <a:gd name="connsiteY68" fmla="*/ 1074716 h 2998519"/>
              <a:gd name="connsiteX69" fmla="*/ 2499755 w 4049485"/>
              <a:gd name="connsiteY69" fmla="*/ 1092529 h 2998519"/>
              <a:gd name="connsiteX70" fmla="*/ 2559132 w 4049485"/>
              <a:gd name="connsiteY70" fmla="*/ 1157844 h 2998519"/>
              <a:gd name="connsiteX71" fmla="*/ 2648197 w 4049485"/>
              <a:gd name="connsiteY71" fmla="*/ 1229096 h 2998519"/>
              <a:gd name="connsiteX72" fmla="*/ 2725387 w 4049485"/>
              <a:gd name="connsiteY72" fmla="*/ 1270659 h 2998519"/>
              <a:gd name="connsiteX73" fmla="*/ 2826327 w 4049485"/>
              <a:gd name="connsiteY73" fmla="*/ 1282535 h 2998519"/>
              <a:gd name="connsiteX74" fmla="*/ 2927267 w 4049485"/>
              <a:gd name="connsiteY74" fmla="*/ 1235033 h 2998519"/>
              <a:gd name="connsiteX75" fmla="*/ 3075709 w 4049485"/>
              <a:gd name="connsiteY75" fmla="*/ 1175657 h 2998519"/>
              <a:gd name="connsiteX76" fmla="*/ 3093522 w 4049485"/>
              <a:gd name="connsiteY76" fmla="*/ 1104405 h 2998519"/>
              <a:gd name="connsiteX77" fmla="*/ 3212275 w 4049485"/>
              <a:gd name="connsiteY77" fmla="*/ 1033153 h 2998519"/>
              <a:gd name="connsiteX78" fmla="*/ 3342903 w 4049485"/>
              <a:gd name="connsiteY78" fmla="*/ 944088 h 2998519"/>
              <a:gd name="connsiteX79" fmla="*/ 3443844 w 4049485"/>
              <a:gd name="connsiteY79" fmla="*/ 884711 h 2998519"/>
              <a:gd name="connsiteX80" fmla="*/ 3443844 w 4049485"/>
              <a:gd name="connsiteY80" fmla="*/ 884711 h 2998519"/>
              <a:gd name="connsiteX81" fmla="*/ 4049485 w 4049485"/>
              <a:gd name="connsiteY81" fmla="*/ 979714 h 2998519"/>
              <a:gd name="connsiteX82" fmla="*/ 4013859 w 4049485"/>
              <a:gd name="connsiteY82" fmla="*/ 35626 h 2998519"/>
              <a:gd name="connsiteX83" fmla="*/ 0 w 4049485"/>
              <a:gd name="connsiteY83" fmla="*/ 0 h 2998519"/>
              <a:gd name="connsiteX84" fmla="*/ 17812 w 4049485"/>
              <a:gd name="connsiteY84" fmla="*/ 1312223 h 2998519"/>
              <a:gd name="connsiteX0" fmla="*/ 17812 w 4013859"/>
              <a:gd name="connsiteY0" fmla="*/ 1371600 h 2998519"/>
              <a:gd name="connsiteX1" fmla="*/ 118753 w 4013859"/>
              <a:gd name="connsiteY1" fmla="*/ 1442852 h 2998519"/>
              <a:gd name="connsiteX2" fmla="*/ 207818 w 4013859"/>
              <a:gd name="connsiteY2" fmla="*/ 1555667 h 2998519"/>
              <a:gd name="connsiteX3" fmla="*/ 273132 w 4013859"/>
              <a:gd name="connsiteY3" fmla="*/ 1597231 h 2998519"/>
              <a:gd name="connsiteX4" fmla="*/ 350322 w 4013859"/>
              <a:gd name="connsiteY4" fmla="*/ 1644732 h 2998519"/>
              <a:gd name="connsiteX5" fmla="*/ 350322 w 4013859"/>
              <a:gd name="connsiteY5" fmla="*/ 1644732 h 2998519"/>
              <a:gd name="connsiteX6" fmla="*/ 397823 w 4013859"/>
              <a:gd name="connsiteY6" fmla="*/ 1674420 h 2998519"/>
              <a:gd name="connsiteX7" fmla="*/ 445324 w 4013859"/>
              <a:gd name="connsiteY7" fmla="*/ 1656607 h 2998519"/>
              <a:gd name="connsiteX8" fmla="*/ 480950 w 4013859"/>
              <a:gd name="connsiteY8" fmla="*/ 1686296 h 2998519"/>
              <a:gd name="connsiteX9" fmla="*/ 564077 w 4013859"/>
              <a:gd name="connsiteY9" fmla="*/ 1704109 h 2998519"/>
              <a:gd name="connsiteX10" fmla="*/ 629392 w 4013859"/>
              <a:gd name="connsiteY10" fmla="*/ 1644732 h 2998519"/>
              <a:gd name="connsiteX11" fmla="*/ 676893 w 4013859"/>
              <a:gd name="connsiteY11" fmla="*/ 1597231 h 2998519"/>
              <a:gd name="connsiteX12" fmla="*/ 694706 w 4013859"/>
              <a:gd name="connsiteY12" fmla="*/ 1567542 h 2998519"/>
              <a:gd name="connsiteX13" fmla="*/ 748145 w 4013859"/>
              <a:gd name="connsiteY13" fmla="*/ 1549729 h 2998519"/>
              <a:gd name="connsiteX14" fmla="*/ 789709 w 4013859"/>
              <a:gd name="connsiteY14" fmla="*/ 1555667 h 2998519"/>
              <a:gd name="connsiteX15" fmla="*/ 825335 w 4013859"/>
              <a:gd name="connsiteY15" fmla="*/ 1573480 h 2998519"/>
              <a:gd name="connsiteX16" fmla="*/ 860961 w 4013859"/>
              <a:gd name="connsiteY16" fmla="*/ 1567542 h 2998519"/>
              <a:gd name="connsiteX17" fmla="*/ 884711 w 4013859"/>
              <a:gd name="connsiteY17" fmla="*/ 1555667 h 2998519"/>
              <a:gd name="connsiteX18" fmla="*/ 938150 w 4013859"/>
              <a:gd name="connsiteY18" fmla="*/ 1615044 h 2998519"/>
              <a:gd name="connsiteX19" fmla="*/ 1050966 w 4013859"/>
              <a:gd name="connsiteY19" fmla="*/ 1662545 h 2998519"/>
              <a:gd name="connsiteX20" fmla="*/ 1039090 w 4013859"/>
              <a:gd name="connsiteY20" fmla="*/ 1715984 h 2998519"/>
              <a:gd name="connsiteX21" fmla="*/ 1080654 w 4013859"/>
              <a:gd name="connsiteY21" fmla="*/ 1769423 h 2998519"/>
              <a:gd name="connsiteX22" fmla="*/ 1062841 w 4013859"/>
              <a:gd name="connsiteY22" fmla="*/ 1810987 h 2998519"/>
              <a:gd name="connsiteX23" fmla="*/ 1104405 w 4013859"/>
              <a:gd name="connsiteY23" fmla="*/ 1888176 h 2998519"/>
              <a:gd name="connsiteX24" fmla="*/ 1122218 w 4013859"/>
              <a:gd name="connsiteY24" fmla="*/ 1917865 h 2998519"/>
              <a:gd name="connsiteX25" fmla="*/ 997527 w 4013859"/>
              <a:gd name="connsiteY25" fmla="*/ 2107870 h 2998519"/>
              <a:gd name="connsiteX26" fmla="*/ 1021277 w 4013859"/>
              <a:gd name="connsiteY26" fmla="*/ 2274124 h 2998519"/>
              <a:gd name="connsiteX27" fmla="*/ 1092529 w 4013859"/>
              <a:gd name="connsiteY27" fmla="*/ 2386940 h 2998519"/>
              <a:gd name="connsiteX28" fmla="*/ 1151906 w 4013859"/>
              <a:gd name="connsiteY28" fmla="*/ 2523506 h 2998519"/>
              <a:gd name="connsiteX29" fmla="*/ 1151906 w 4013859"/>
              <a:gd name="connsiteY29" fmla="*/ 2612571 h 2998519"/>
              <a:gd name="connsiteX30" fmla="*/ 1169719 w 4013859"/>
              <a:gd name="connsiteY30" fmla="*/ 2701636 h 2998519"/>
              <a:gd name="connsiteX31" fmla="*/ 1193470 w 4013859"/>
              <a:gd name="connsiteY31" fmla="*/ 2766950 h 2998519"/>
              <a:gd name="connsiteX32" fmla="*/ 1312223 w 4013859"/>
              <a:gd name="connsiteY32" fmla="*/ 2820389 h 2998519"/>
              <a:gd name="connsiteX33" fmla="*/ 1359724 w 4013859"/>
              <a:gd name="connsiteY33" fmla="*/ 2832265 h 2998519"/>
              <a:gd name="connsiteX34" fmla="*/ 1472540 w 4013859"/>
              <a:gd name="connsiteY34" fmla="*/ 2909454 h 2998519"/>
              <a:gd name="connsiteX35" fmla="*/ 1609106 w 4013859"/>
              <a:gd name="connsiteY35" fmla="*/ 2974768 h 2998519"/>
              <a:gd name="connsiteX36" fmla="*/ 1840675 w 4013859"/>
              <a:gd name="connsiteY36" fmla="*/ 2998519 h 2998519"/>
              <a:gd name="connsiteX37" fmla="*/ 1864425 w 4013859"/>
              <a:gd name="connsiteY37" fmla="*/ 2974768 h 2998519"/>
              <a:gd name="connsiteX38" fmla="*/ 2072244 w 4013859"/>
              <a:gd name="connsiteY38" fmla="*/ 2992581 h 2998519"/>
              <a:gd name="connsiteX39" fmla="*/ 2268187 w 4013859"/>
              <a:gd name="connsiteY39" fmla="*/ 2962893 h 2998519"/>
              <a:gd name="connsiteX40" fmla="*/ 2511631 w 4013859"/>
              <a:gd name="connsiteY40" fmla="*/ 2927267 h 2998519"/>
              <a:gd name="connsiteX41" fmla="*/ 2565070 w 4013859"/>
              <a:gd name="connsiteY41" fmla="*/ 2867891 h 2998519"/>
              <a:gd name="connsiteX42" fmla="*/ 2541319 w 4013859"/>
              <a:gd name="connsiteY42" fmla="*/ 2802576 h 2998519"/>
              <a:gd name="connsiteX43" fmla="*/ 2505693 w 4013859"/>
              <a:gd name="connsiteY43" fmla="*/ 2737262 h 2998519"/>
              <a:gd name="connsiteX44" fmla="*/ 2487880 w 4013859"/>
              <a:gd name="connsiteY44" fmla="*/ 2660072 h 2998519"/>
              <a:gd name="connsiteX45" fmla="*/ 2464129 w 4013859"/>
              <a:gd name="connsiteY45" fmla="*/ 2582883 h 2998519"/>
              <a:gd name="connsiteX46" fmla="*/ 2464129 w 4013859"/>
              <a:gd name="connsiteY46" fmla="*/ 2553194 h 2998519"/>
              <a:gd name="connsiteX47" fmla="*/ 2505693 w 4013859"/>
              <a:gd name="connsiteY47" fmla="*/ 2523506 h 2998519"/>
              <a:gd name="connsiteX48" fmla="*/ 2535381 w 4013859"/>
              <a:gd name="connsiteY48" fmla="*/ 2481942 h 2998519"/>
              <a:gd name="connsiteX49" fmla="*/ 2571007 w 4013859"/>
              <a:gd name="connsiteY49" fmla="*/ 2446316 h 2998519"/>
              <a:gd name="connsiteX50" fmla="*/ 2588820 w 4013859"/>
              <a:gd name="connsiteY50" fmla="*/ 2392878 h 2998519"/>
              <a:gd name="connsiteX51" fmla="*/ 2630384 w 4013859"/>
              <a:gd name="connsiteY51" fmla="*/ 2309750 h 2998519"/>
              <a:gd name="connsiteX52" fmla="*/ 2547257 w 4013859"/>
              <a:gd name="connsiteY52" fmla="*/ 2190997 h 2998519"/>
              <a:gd name="connsiteX53" fmla="*/ 2481942 w 4013859"/>
              <a:gd name="connsiteY53" fmla="*/ 2143496 h 2998519"/>
              <a:gd name="connsiteX54" fmla="*/ 2428503 w 4013859"/>
              <a:gd name="connsiteY54" fmla="*/ 2030680 h 2998519"/>
              <a:gd name="connsiteX55" fmla="*/ 2351314 w 4013859"/>
              <a:gd name="connsiteY55" fmla="*/ 1935678 h 2998519"/>
              <a:gd name="connsiteX56" fmla="*/ 2327563 w 4013859"/>
              <a:gd name="connsiteY56" fmla="*/ 1876301 h 2998519"/>
              <a:gd name="connsiteX57" fmla="*/ 2321625 w 4013859"/>
              <a:gd name="connsiteY57" fmla="*/ 1816924 h 2998519"/>
              <a:gd name="connsiteX58" fmla="*/ 2262249 w 4013859"/>
              <a:gd name="connsiteY58" fmla="*/ 1799111 h 2998519"/>
              <a:gd name="connsiteX59" fmla="*/ 2208810 w 4013859"/>
              <a:gd name="connsiteY59" fmla="*/ 1757548 h 2998519"/>
              <a:gd name="connsiteX60" fmla="*/ 2208810 w 4013859"/>
              <a:gd name="connsiteY60" fmla="*/ 1704109 h 2998519"/>
              <a:gd name="connsiteX61" fmla="*/ 2208810 w 4013859"/>
              <a:gd name="connsiteY61" fmla="*/ 1638794 h 2998519"/>
              <a:gd name="connsiteX62" fmla="*/ 2250374 w 4013859"/>
              <a:gd name="connsiteY62" fmla="*/ 1531916 h 2998519"/>
              <a:gd name="connsiteX63" fmla="*/ 2291937 w 4013859"/>
              <a:gd name="connsiteY63" fmla="*/ 1460665 h 2998519"/>
              <a:gd name="connsiteX64" fmla="*/ 2274124 w 4013859"/>
              <a:gd name="connsiteY64" fmla="*/ 1371600 h 2998519"/>
              <a:gd name="connsiteX65" fmla="*/ 2268187 w 4013859"/>
              <a:gd name="connsiteY65" fmla="*/ 1306285 h 2998519"/>
              <a:gd name="connsiteX66" fmla="*/ 2280062 w 4013859"/>
              <a:gd name="connsiteY66" fmla="*/ 1187532 h 2998519"/>
              <a:gd name="connsiteX67" fmla="*/ 2321625 w 4013859"/>
              <a:gd name="connsiteY67" fmla="*/ 1134093 h 2998519"/>
              <a:gd name="connsiteX68" fmla="*/ 2428503 w 4013859"/>
              <a:gd name="connsiteY68" fmla="*/ 1074716 h 2998519"/>
              <a:gd name="connsiteX69" fmla="*/ 2499755 w 4013859"/>
              <a:gd name="connsiteY69" fmla="*/ 1092529 h 2998519"/>
              <a:gd name="connsiteX70" fmla="*/ 2559132 w 4013859"/>
              <a:gd name="connsiteY70" fmla="*/ 1157844 h 2998519"/>
              <a:gd name="connsiteX71" fmla="*/ 2648197 w 4013859"/>
              <a:gd name="connsiteY71" fmla="*/ 1229096 h 2998519"/>
              <a:gd name="connsiteX72" fmla="*/ 2725387 w 4013859"/>
              <a:gd name="connsiteY72" fmla="*/ 1270659 h 2998519"/>
              <a:gd name="connsiteX73" fmla="*/ 2826327 w 4013859"/>
              <a:gd name="connsiteY73" fmla="*/ 1282535 h 2998519"/>
              <a:gd name="connsiteX74" fmla="*/ 2927267 w 4013859"/>
              <a:gd name="connsiteY74" fmla="*/ 1235033 h 2998519"/>
              <a:gd name="connsiteX75" fmla="*/ 3075709 w 4013859"/>
              <a:gd name="connsiteY75" fmla="*/ 1175657 h 2998519"/>
              <a:gd name="connsiteX76" fmla="*/ 3093522 w 4013859"/>
              <a:gd name="connsiteY76" fmla="*/ 1104405 h 2998519"/>
              <a:gd name="connsiteX77" fmla="*/ 3212275 w 4013859"/>
              <a:gd name="connsiteY77" fmla="*/ 1033153 h 2998519"/>
              <a:gd name="connsiteX78" fmla="*/ 3342903 w 4013859"/>
              <a:gd name="connsiteY78" fmla="*/ 944088 h 2998519"/>
              <a:gd name="connsiteX79" fmla="*/ 3443844 w 4013859"/>
              <a:gd name="connsiteY79" fmla="*/ 884711 h 2998519"/>
              <a:gd name="connsiteX80" fmla="*/ 3443844 w 4013859"/>
              <a:gd name="connsiteY80" fmla="*/ 884711 h 2998519"/>
              <a:gd name="connsiteX81" fmla="*/ 4013859 w 4013859"/>
              <a:gd name="connsiteY81" fmla="*/ 35626 h 2998519"/>
              <a:gd name="connsiteX82" fmla="*/ 0 w 4013859"/>
              <a:gd name="connsiteY82" fmla="*/ 0 h 2998519"/>
              <a:gd name="connsiteX83" fmla="*/ 17812 w 4013859"/>
              <a:gd name="connsiteY83" fmla="*/ 1312223 h 2998519"/>
              <a:gd name="connsiteX0" fmla="*/ 17812 w 3461409"/>
              <a:gd name="connsiteY0" fmla="*/ 1371600 h 2998519"/>
              <a:gd name="connsiteX1" fmla="*/ 118753 w 3461409"/>
              <a:gd name="connsiteY1" fmla="*/ 1442852 h 2998519"/>
              <a:gd name="connsiteX2" fmla="*/ 207818 w 3461409"/>
              <a:gd name="connsiteY2" fmla="*/ 1555667 h 2998519"/>
              <a:gd name="connsiteX3" fmla="*/ 273132 w 3461409"/>
              <a:gd name="connsiteY3" fmla="*/ 1597231 h 2998519"/>
              <a:gd name="connsiteX4" fmla="*/ 350322 w 3461409"/>
              <a:gd name="connsiteY4" fmla="*/ 1644732 h 2998519"/>
              <a:gd name="connsiteX5" fmla="*/ 350322 w 3461409"/>
              <a:gd name="connsiteY5" fmla="*/ 1644732 h 2998519"/>
              <a:gd name="connsiteX6" fmla="*/ 397823 w 3461409"/>
              <a:gd name="connsiteY6" fmla="*/ 1674420 h 2998519"/>
              <a:gd name="connsiteX7" fmla="*/ 445324 w 3461409"/>
              <a:gd name="connsiteY7" fmla="*/ 1656607 h 2998519"/>
              <a:gd name="connsiteX8" fmla="*/ 480950 w 3461409"/>
              <a:gd name="connsiteY8" fmla="*/ 1686296 h 2998519"/>
              <a:gd name="connsiteX9" fmla="*/ 564077 w 3461409"/>
              <a:gd name="connsiteY9" fmla="*/ 1704109 h 2998519"/>
              <a:gd name="connsiteX10" fmla="*/ 629392 w 3461409"/>
              <a:gd name="connsiteY10" fmla="*/ 1644732 h 2998519"/>
              <a:gd name="connsiteX11" fmla="*/ 676893 w 3461409"/>
              <a:gd name="connsiteY11" fmla="*/ 1597231 h 2998519"/>
              <a:gd name="connsiteX12" fmla="*/ 694706 w 3461409"/>
              <a:gd name="connsiteY12" fmla="*/ 1567542 h 2998519"/>
              <a:gd name="connsiteX13" fmla="*/ 748145 w 3461409"/>
              <a:gd name="connsiteY13" fmla="*/ 1549729 h 2998519"/>
              <a:gd name="connsiteX14" fmla="*/ 789709 w 3461409"/>
              <a:gd name="connsiteY14" fmla="*/ 1555667 h 2998519"/>
              <a:gd name="connsiteX15" fmla="*/ 825335 w 3461409"/>
              <a:gd name="connsiteY15" fmla="*/ 1573480 h 2998519"/>
              <a:gd name="connsiteX16" fmla="*/ 860961 w 3461409"/>
              <a:gd name="connsiteY16" fmla="*/ 1567542 h 2998519"/>
              <a:gd name="connsiteX17" fmla="*/ 884711 w 3461409"/>
              <a:gd name="connsiteY17" fmla="*/ 1555667 h 2998519"/>
              <a:gd name="connsiteX18" fmla="*/ 938150 w 3461409"/>
              <a:gd name="connsiteY18" fmla="*/ 1615044 h 2998519"/>
              <a:gd name="connsiteX19" fmla="*/ 1050966 w 3461409"/>
              <a:gd name="connsiteY19" fmla="*/ 1662545 h 2998519"/>
              <a:gd name="connsiteX20" fmla="*/ 1039090 w 3461409"/>
              <a:gd name="connsiteY20" fmla="*/ 1715984 h 2998519"/>
              <a:gd name="connsiteX21" fmla="*/ 1080654 w 3461409"/>
              <a:gd name="connsiteY21" fmla="*/ 1769423 h 2998519"/>
              <a:gd name="connsiteX22" fmla="*/ 1062841 w 3461409"/>
              <a:gd name="connsiteY22" fmla="*/ 1810987 h 2998519"/>
              <a:gd name="connsiteX23" fmla="*/ 1104405 w 3461409"/>
              <a:gd name="connsiteY23" fmla="*/ 1888176 h 2998519"/>
              <a:gd name="connsiteX24" fmla="*/ 1122218 w 3461409"/>
              <a:gd name="connsiteY24" fmla="*/ 1917865 h 2998519"/>
              <a:gd name="connsiteX25" fmla="*/ 997527 w 3461409"/>
              <a:gd name="connsiteY25" fmla="*/ 2107870 h 2998519"/>
              <a:gd name="connsiteX26" fmla="*/ 1021277 w 3461409"/>
              <a:gd name="connsiteY26" fmla="*/ 2274124 h 2998519"/>
              <a:gd name="connsiteX27" fmla="*/ 1092529 w 3461409"/>
              <a:gd name="connsiteY27" fmla="*/ 2386940 h 2998519"/>
              <a:gd name="connsiteX28" fmla="*/ 1151906 w 3461409"/>
              <a:gd name="connsiteY28" fmla="*/ 2523506 h 2998519"/>
              <a:gd name="connsiteX29" fmla="*/ 1151906 w 3461409"/>
              <a:gd name="connsiteY29" fmla="*/ 2612571 h 2998519"/>
              <a:gd name="connsiteX30" fmla="*/ 1169719 w 3461409"/>
              <a:gd name="connsiteY30" fmla="*/ 2701636 h 2998519"/>
              <a:gd name="connsiteX31" fmla="*/ 1193470 w 3461409"/>
              <a:gd name="connsiteY31" fmla="*/ 2766950 h 2998519"/>
              <a:gd name="connsiteX32" fmla="*/ 1312223 w 3461409"/>
              <a:gd name="connsiteY32" fmla="*/ 2820389 h 2998519"/>
              <a:gd name="connsiteX33" fmla="*/ 1359724 w 3461409"/>
              <a:gd name="connsiteY33" fmla="*/ 2832265 h 2998519"/>
              <a:gd name="connsiteX34" fmla="*/ 1472540 w 3461409"/>
              <a:gd name="connsiteY34" fmla="*/ 2909454 h 2998519"/>
              <a:gd name="connsiteX35" fmla="*/ 1609106 w 3461409"/>
              <a:gd name="connsiteY35" fmla="*/ 2974768 h 2998519"/>
              <a:gd name="connsiteX36" fmla="*/ 1840675 w 3461409"/>
              <a:gd name="connsiteY36" fmla="*/ 2998519 h 2998519"/>
              <a:gd name="connsiteX37" fmla="*/ 1864425 w 3461409"/>
              <a:gd name="connsiteY37" fmla="*/ 2974768 h 2998519"/>
              <a:gd name="connsiteX38" fmla="*/ 2072244 w 3461409"/>
              <a:gd name="connsiteY38" fmla="*/ 2992581 h 2998519"/>
              <a:gd name="connsiteX39" fmla="*/ 2268187 w 3461409"/>
              <a:gd name="connsiteY39" fmla="*/ 2962893 h 2998519"/>
              <a:gd name="connsiteX40" fmla="*/ 2511631 w 3461409"/>
              <a:gd name="connsiteY40" fmla="*/ 2927267 h 2998519"/>
              <a:gd name="connsiteX41" fmla="*/ 2565070 w 3461409"/>
              <a:gd name="connsiteY41" fmla="*/ 2867891 h 2998519"/>
              <a:gd name="connsiteX42" fmla="*/ 2541319 w 3461409"/>
              <a:gd name="connsiteY42" fmla="*/ 2802576 h 2998519"/>
              <a:gd name="connsiteX43" fmla="*/ 2505693 w 3461409"/>
              <a:gd name="connsiteY43" fmla="*/ 2737262 h 2998519"/>
              <a:gd name="connsiteX44" fmla="*/ 2487880 w 3461409"/>
              <a:gd name="connsiteY44" fmla="*/ 2660072 h 2998519"/>
              <a:gd name="connsiteX45" fmla="*/ 2464129 w 3461409"/>
              <a:gd name="connsiteY45" fmla="*/ 2582883 h 2998519"/>
              <a:gd name="connsiteX46" fmla="*/ 2464129 w 3461409"/>
              <a:gd name="connsiteY46" fmla="*/ 2553194 h 2998519"/>
              <a:gd name="connsiteX47" fmla="*/ 2505693 w 3461409"/>
              <a:gd name="connsiteY47" fmla="*/ 2523506 h 2998519"/>
              <a:gd name="connsiteX48" fmla="*/ 2535381 w 3461409"/>
              <a:gd name="connsiteY48" fmla="*/ 2481942 h 2998519"/>
              <a:gd name="connsiteX49" fmla="*/ 2571007 w 3461409"/>
              <a:gd name="connsiteY49" fmla="*/ 2446316 h 2998519"/>
              <a:gd name="connsiteX50" fmla="*/ 2588820 w 3461409"/>
              <a:gd name="connsiteY50" fmla="*/ 2392878 h 2998519"/>
              <a:gd name="connsiteX51" fmla="*/ 2630384 w 3461409"/>
              <a:gd name="connsiteY51" fmla="*/ 2309750 h 2998519"/>
              <a:gd name="connsiteX52" fmla="*/ 2547257 w 3461409"/>
              <a:gd name="connsiteY52" fmla="*/ 2190997 h 2998519"/>
              <a:gd name="connsiteX53" fmla="*/ 2481942 w 3461409"/>
              <a:gd name="connsiteY53" fmla="*/ 2143496 h 2998519"/>
              <a:gd name="connsiteX54" fmla="*/ 2428503 w 3461409"/>
              <a:gd name="connsiteY54" fmla="*/ 2030680 h 2998519"/>
              <a:gd name="connsiteX55" fmla="*/ 2351314 w 3461409"/>
              <a:gd name="connsiteY55" fmla="*/ 1935678 h 2998519"/>
              <a:gd name="connsiteX56" fmla="*/ 2327563 w 3461409"/>
              <a:gd name="connsiteY56" fmla="*/ 1876301 h 2998519"/>
              <a:gd name="connsiteX57" fmla="*/ 2321625 w 3461409"/>
              <a:gd name="connsiteY57" fmla="*/ 1816924 h 2998519"/>
              <a:gd name="connsiteX58" fmla="*/ 2262249 w 3461409"/>
              <a:gd name="connsiteY58" fmla="*/ 1799111 h 2998519"/>
              <a:gd name="connsiteX59" fmla="*/ 2208810 w 3461409"/>
              <a:gd name="connsiteY59" fmla="*/ 1757548 h 2998519"/>
              <a:gd name="connsiteX60" fmla="*/ 2208810 w 3461409"/>
              <a:gd name="connsiteY60" fmla="*/ 1704109 h 2998519"/>
              <a:gd name="connsiteX61" fmla="*/ 2208810 w 3461409"/>
              <a:gd name="connsiteY61" fmla="*/ 1638794 h 2998519"/>
              <a:gd name="connsiteX62" fmla="*/ 2250374 w 3461409"/>
              <a:gd name="connsiteY62" fmla="*/ 1531916 h 2998519"/>
              <a:gd name="connsiteX63" fmla="*/ 2291937 w 3461409"/>
              <a:gd name="connsiteY63" fmla="*/ 1460665 h 2998519"/>
              <a:gd name="connsiteX64" fmla="*/ 2274124 w 3461409"/>
              <a:gd name="connsiteY64" fmla="*/ 1371600 h 2998519"/>
              <a:gd name="connsiteX65" fmla="*/ 2268187 w 3461409"/>
              <a:gd name="connsiteY65" fmla="*/ 1306285 h 2998519"/>
              <a:gd name="connsiteX66" fmla="*/ 2280062 w 3461409"/>
              <a:gd name="connsiteY66" fmla="*/ 1187532 h 2998519"/>
              <a:gd name="connsiteX67" fmla="*/ 2321625 w 3461409"/>
              <a:gd name="connsiteY67" fmla="*/ 1134093 h 2998519"/>
              <a:gd name="connsiteX68" fmla="*/ 2428503 w 3461409"/>
              <a:gd name="connsiteY68" fmla="*/ 1074716 h 2998519"/>
              <a:gd name="connsiteX69" fmla="*/ 2499755 w 3461409"/>
              <a:gd name="connsiteY69" fmla="*/ 1092529 h 2998519"/>
              <a:gd name="connsiteX70" fmla="*/ 2559132 w 3461409"/>
              <a:gd name="connsiteY70" fmla="*/ 1157844 h 2998519"/>
              <a:gd name="connsiteX71" fmla="*/ 2648197 w 3461409"/>
              <a:gd name="connsiteY71" fmla="*/ 1229096 h 2998519"/>
              <a:gd name="connsiteX72" fmla="*/ 2725387 w 3461409"/>
              <a:gd name="connsiteY72" fmla="*/ 1270659 h 2998519"/>
              <a:gd name="connsiteX73" fmla="*/ 2826327 w 3461409"/>
              <a:gd name="connsiteY73" fmla="*/ 1282535 h 2998519"/>
              <a:gd name="connsiteX74" fmla="*/ 2927267 w 3461409"/>
              <a:gd name="connsiteY74" fmla="*/ 1235033 h 2998519"/>
              <a:gd name="connsiteX75" fmla="*/ 3075709 w 3461409"/>
              <a:gd name="connsiteY75" fmla="*/ 1175657 h 2998519"/>
              <a:gd name="connsiteX76" fmla="*/ 3093522 w 3461409"/>
              <a:gd name="connsiteY76" fmla="*/ 1104405 h 2998519"/>
              <a:gd name="connsiteX77" fmla="*/ 3212275 w 3461409"/>
              <a:gd name="connsiteY77" fmla="*/ 1033153 h 2998519"/>
              <a:gd name="connsiteX78" fmla="*/ 3342903 w 3461409"/>
              <a:gd name="connsiteY78" fmla="*/ 944088 h 2998519"/>
              <a:gd name="connsiteX79" fmla="*/ 3443844 w 3461409"/>
              <a:gd name="connsiteY79" fmla="*/ 884711 h 2998519"/>
              <a:gd name="connsiteX80" fmla="*/ 3443844 w 3461409"/>
              <a:gd name="connsiteY80" fmla="*/ 884711 h 2998519"/>
              <a:gd name="connsiteX81" fmla="*/ 3461409 w 3461409"/>
              <a:gd name="connsiteY81" fmla="*/ 73726 h 2998519"/>
              <a:gd name="connsiteX82" fmla="*/ 0 w 3461409"/>
              <a:gd name="connsiteY82" fmla="*/ 0 h 2998519"/>
              <a:gd name="connsiteX83" fmla="*/ 17812 w 3461409"/>
              <a:gd name="connsiteY83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185184 w 3443844"/>
              <a:gd name="connsiteY81" fmla="*/ 64201 h 2998519"/>
              <a:gd name="connsiteX82" fmla="*/ 0 w 3443844"/>
              <a:gd name="connsiteY82" fmla="*/ 0 h 2998519"/>
              <a:gd name="connsiteX83" fmla="*/ 17812 w 3443844"/>
              <a:gd name="connsiteY83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85506 w 3443844"/>
              <a:gd name="connsiteY81" fmla="*/ 513360 h 2998519"/>
              <a:gd name="connsiteX82" fmla="*/ 3185184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85506 w 3443844"/>
              <a:gd name="connsiteY81" fmla="*/ 513360 h 2998519"/>
              <a:gd name="connsiteX82" fmla="*/ 3080409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3080409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2975634 w 3443844"/>
              <a:gd name="connsiteY82" fmla="*/ 54676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371600 h 2998519"/>
              <a:gd name="connsiteX1" fmla="*/ 118753 w 3443844"/>
              <a:gd name="connsiteY1" fmla="*/ 1442852 h 2998519"/>
              <a:gd name="connsiteX2" fmla="*/ 207818 w 3443844"/>
              <a:gd name="connsiteY2" fmla="*/ 1555667 h 2998519"/>
              <a:gd name="connsiteX3" fmla="*/ 273132 w 3443844"/>
              <a:gd name="connsiteY3" fmla="*/ 1597231 h 2998519"/>
              <a:gd name="connsiteX4" fmla="*/ 350322 w 3443844"/>
              <a:gd name="connsiteY4" fmla="*/ 1644732 h 2998519"/>
              <a:gd name="connsiteX5" fmla="*/ 350322 w 3443844"/>
              <a:gd name="connsiteY5" fmla="*/ 1644732 h 2998519"/>
              <a:gd name="connsiteX6" fmla="*/ 397823 w 3443844"/>
              <a:gd name="connsiteY6" fmla="*/ 1674420 h 2998519"/>
              <a:gd name="connsiteX7" fmla="*/ 445324 w 3443844"/>
              <a:gd name="connsiteY7" fmla="*/ 1656607 h 2998519"/>
              <a:gd name="connsiteX8" fmla="*/ 480950 w 3443844"/>
              <a:gd name="connsiteY8" fmla="*/ 1686296 h 2998519"/>
              <a:gd name="connsiteX9" fmla="*/ 564077 w 3443844"/>
              <a:gd name="connsiteY9" fmla="*/ 1704109 h 2998519"/>
              <a:gd name="connsiteX10" fmla="*/ 629392 w 3443844"/>
              <a:gd name="connsiteY10" fmla="*/ 1644732 h 2998519"/>
              <a:gd name="connsiteX11" fmla="*/ 676893 w 3443844"/>
              <a:gd name="connsiteY11" fmla="*/ 1597231 h 2998519"/>
              <a:gd name="connsiteX12" fmla="*/ 694706 w 3443844"/>
              <a:gd name="connsiteY12" fmla="*/ 1567542 h 2998519"/>
              <a:gd name="connsiteX13" fmla="*/ 748145 w 3443844"/>
              <a:gd name="connsiteY13" fmla="*/ 1549729 h 2998519"/>
              <a:gd name="connsiteX14" fmla="*/ 789709 w 3443844"/>
              <a:gd name="connsiteY14" fmla="*/ 1555667 h 2998519"/>
              <a:gd name="connsiteX15" fmla="*/ 825335 w 3443844"/>
              <a:gd name="connsiteY15" fmla="*/ 1573480 h 2998519"/>
              <a:gd name="connsiteX16" fmla="*/ 860961 w 3443844"/>
              <a:gd name="connsiteY16" fmla="*/ 1567542 h 2998519"/>
              <a:gd name="connsiteX17" fmla="*/ 884711 w 3443844"/>
              <a:gd name="connsiteY17" fmla="*/ 1555667 h 2998519"/>
              <a:gd name="connsiteX18" fmla="*/ 938150 w 3443844"/>
              <a:gd name="connsiteY18" fmla="*/ 1615044 h 2998519"/>
              <a:gd name="connsiteX19" fmla="*/ 1050966 w 3443844"/>
              <a:gd name="connsiteY19" fmla="*/ 1662545 h 2998519"/>
              <a:gd name="connsiteX20" fmla="*/ 1039090 w 3443844"/>
              <a:gd name="connsiteY20" fmla="*/ 1715984 h 2998519"/>
              <a:gd name="connsiteX21" fmla="*/ 1080654 w 3443844"/>
              <a:gd name="connsiteY21" fmla="*/ 1769423 h 2998519"/>
              <a:gd name="connsiteX22" fmla="*/ 1062841 w 3443844"/>
              <a:gd name="connsiteY22" fmla="*/ 1810987 h 2998519"/>
              <a:gd name="connsiteX23" fmla="*/ 1104405 w 3443844"/>
              <a:gd name="connsiteY23" fmla="*/ 1888176 h 2998519"/>
              <a:gd name="connsiteX24" fmla="*/ 1122218 w 3443844"/>
              <a:gd name="connsiteY24" fmla="*/ 1917865 h 2998519"/>
              <a:gd name="connsiteX25" fmla="*/ 997527 w 3443844"/>
              <a:gd name="connsiteY25" fmla="*/ 2107870 h 2998519"/>
              <a:gd name="connsiteX26" fmla="*/ 1021277 w 3443844"/>
              <a:gd name="connsiteY26" fmla="*/ 2274124 h 2998519"/>
              <a:gd name="connsiteX27" fmla="*/ 1092529 w 3443844"/>
              <a:gd name="connsiteY27" fmla="*/ 2386940 h 2998519"/>
              <a:gd name="connsiteX28" fmla="*/ 1151906 w 3443844"/>
              <a:gd name="connsiteY28" fmla="*/ 2523506 h 2998519"/>
              <a:gd name="connsiteX29" fmla="*/ 1151906 w 3443844"/>
              <a:gd name="connsiteY29" fmla="*/ 2612571 h 2998519"/>
              <a:gd name="connsiteX30" fmla="*/ 1169719 w 3443844"/>
              <a:gd name="connsiteY30" fmla="*/ 2701636 h 2998519"/>
              <a:gd name="connsiteX31" fmla="*/ 1193470 w 3443844"/>
              <a:gd name="connsiteY31" fmla="*/ 2766950 h 2998519"/>
              <a:gd name="connsiteX32" fmla="*/ 1312223 w 3443844"/>
              <a:gd name="connsiteY32" fmla="*/ 2820389 h 2998519"/>
              <a:gd name="connsiteX33" fmla="*/ 1359724 w 3443844"/>
              <a:gd name="connsiteY33" fmla="*/ 2832265 h 2998519"/>
              <a:gd name="connsiteX34" fmla="*/ 1472540 w 3443844"/>
              <a:gd name="connsiteY34" fmla="*/ 2909454 h 2998519"/>
              <a:gd name="connsiteX35" fmla="*/ 1609106 w 3443844"/>
              <a:gd name="connsiteY35" fmla="*/ 2974768 h 2998519"/>
              <a:gd name="connsiteX36" fmla="*/ 1840675 w 3443844"/>
              <a:gd name="connsiteY36" fmla="*/ 2998519 h 2998519"/>
              <a:gd name="connsiteX37" fmla="*/ 1864425 w 3443844"/>
              <a:gd name="connsiteY37" fmla="*/ 2974768 h 2998519"/>
              <a:gd name="connsiteX38" fmla="*/ 2072244 w 3443844"/>
              <a:gd name="connsiteY38" fmla="*/ 2992581 h 2998519"/>
              <a:gd name="connsiteX39" fmla="*/ 2268187 w 3443844"/>
              <a:gd name="connsiteY39" fmla="*/ 2962893 h 2998519"/>
              <a:gd name="connsiteX40" fmla="*/ 2511631 w 3443844"/>
              <a:gd name="connsiteY40" fmla="*/ 2927267 h 2998519"/>
              <a:gd name="connsiteX41" fmla="*/ 2565070 w 3443844"/>
              <a:gd name="connsiteY41" fmla="*/ 2867891 h 2998519"/>
              <a:gd name="connsiteX42" fmla="*/ 2541319 w 3443844"/>
              <a:gd name="connsiteY42" fmla="*/ 2802576 h 2998519"/>
              <a:gd name="connsiteX43" fmla="*/ 2505693 w 3443844"/>
              <a:gd name="connsiteY43" fmla="*/ 2737262 h 2998519"/>
              <a:gd name="connsiteX44" fmla="*/ 2487880 w 3443844"/>
              <a:gd name="connsiteY44" fmla="*/ 2660072 h 2998519"/>
              <a:gd name="connsiteX45" fmla="*/ 2464129 w 3443844"/>
              <a:gd name="connsiteY45" fmla="*/ 2582883 h 2998519"/>
              <a:gd name="connsiteX46" fmla="*/ 2464129 w 3443844"/>
              <a:gd name="connsiteY46" fmla="*/ 2553194 h 2998519"/>
              <a:gd name="connsiteX47" fmla="*/ 2505693 w 3443844"/>
              <a:gd name="connsiteY47" fmla="*/ 2523506 h 2998519"/>
              <a:gd name="connsiteX48" fmla="*/ 2535381 w 3443844"/>
              <a:gd name="connsiteY48" fmla="*/ 2481942 h 2998519"/>
              <a:gd name="connsiteX49" fmla="*/ 2571007 w 3443844"/>
              <a:gd name="connsiteY49" fmla="*/ 2446316 h 2998519"/>
              <a:gd name="connsiteX50" fmla="*/ 2588820 w 3443844"/>
              <a:gd name="connsiteY50" fmla="*/ 2392878 h 2998519"/>
              <a:gd name="connsiteX51" fmla="*/ 2630384 w 3443844"/>
              <a:gd name="connsiteY51" fmla="*/ 2309750 h 2998519"/>
              <a:gd name="connsiteX52" fmla="*/ 2547257 w 3443844"/>
              <a:gd name="connsiteY52" fmla="*/ 2190997 h 2998519"/>
              <a:gd name="connsiteX53" fmla="*/ 2481942 w 3443844"/>
              <a:gd name="connsiteY53" fmla="*/ 2143496 h 2998519"/>
              <a:gd name="connsiteX54" fmla="*/ 2428503 w 3443844"/>
              <a:gd name="connsiteY54" fmla="*/ 2030680 h 2998519"/>
              <a:gd name="connsiteX55" fmla="*/ 2351314 w 3443844"/>
              <a:gd name="connsiteY55" fmla="*/ 1935678 h 2998519"/>
              <a:gd name="connsiteX56" fmla="*/ 2327563 w 3443844"/>
              <a:gd name="connsiteY56" fmla="*/ 1876301 h 2998519"/>
              <a:gd name="connsiteX57" fmla="*/ 2321625 w 3443844"/>
              <a:gd name="connsiteY57" fmla="*/ 1816924 h 2998519"/>
              <a:gd name="connsiteX58" fmla="*/ 2262249 w 3443844"/>
              <a:gd name="connsiteY58" fmla="*/ 1799111 h 2998519"/>
              <a:gd name="connsiteX59" fmla="*/ 2208810 w 3443844"/>
              <a:gd name="connsiteY59" fmla="*/ 1757548 h 2998519"/>
              <a:gd name="connsiteX60" fmla="*/ 2208810 w 3443844"/>
              <a:gd name="connsiteY60" fmla="*/ 1704109 h 2998519"/>
              <a:gd name="connsiteX61" fmla="*/ 2208810 w 3443844"/>
              <a:gd name="connsiteY61" fmla="*/ 1638794 h 2998519"/>
              <a:gd name="connsiteX62" fmla="*/ 2250374 w 3443844"/>
              <a:gd name="connsiteY62" fmla="*/ 1531916 h 2998519"/>
              <a:gd name="connsiteX63" fmla="*/ 2291937 w 3443844"/>
              <a:gd name="connsiteY63" fmla="*/ 1460665 h 2998519"/>
              <a:gd name="connsiteX64" fmla="*/ 2274124 w 3443844"/>
              <a:gd name="connsiteY64" fmla="*/ 1371600 h 2998519"/>
              <a:gd name="connsiteX65" fmla="*/ 2268187 w 3443844"/>
              <a:gd name="connsiteY65" fmla="*/ 1306285 h 2998519"/>
              <a:gd name="connsiteX66" fmla="*/ 2280062 w 3443844"/>
              <a:gd name="connsiteY66" fmla="*/ 1187532 h 2998519"/>
              <a:gd name="connsiteX67" fmla="*/ 2321625 w 3443844"/>
              <a:gd name="connsiteY67" fmla="*/ 1134093 h 2998519"/>
              <a:gd name="connsiteX68" fmla="*/ 2428503 w 3443844"/>
              <a:gd name="connsiteY68" fmla="*/ 1074716 h 2998519"/>
              <a:gd name="connsiteX69" fmla="*/ 2499755 w 3443844"/>
              <a:gd name="connsiteY69" fmla="*/ 1092529 h 2998519"/>
              <a:gd name="connsiteX70" fmla="*/ 2559132 w 3443844"/>
              <a:gd name="connsiteY70" fmla="*/ 1157844 h 2998519"/>
              <a:gd name="connsiteX71" fmla="*/ 2648197 w 3443844"/>
              <a:gd name="connsiteY71" fmla="*/ 1229096 h 2998519"/>
              <a:gd name="connsiteX72" fmla="*/ 2725387 w 3443844"/>
              <a:gd name="connsiteY72" fmla="*/ 1270659 h 2998519"/>
              <a:gd name="connsiteX73" fmla="*/ 2826327 w 3443844"/>
              <a:gd name="connsiteY73" fmla="*/ 1282535 h 2998519"/>
              <a:gd name="connsiteX74" fmla="*/ 2927267 w 3443844"/>
              <a:gd name="connsiteY74" fmla="*/ 1235033 h 2998519"/>
              <a:gd name="connsiteX75" fmla="*/ 3075709 w 3443844"/>
              <a:gd name="connsiteY75" fmla="*/ 1175657 h 2998519"/>
              <a:gd name="connsiteX76" fmla="*/ 3093522 w 3443844"/>
              <a:gd name="connsiteY76" fmla="*/ 1104405 h 2998519"/>
              <a:gd name="connsiteX77" fmla="*/ 3212275 w 3443844"/>
              <a:gd name="connsiteY77" fmla="*/ 1033153 h 2998519"/>
              <a:gd name="connsiteX78" fmla="*/ 3342903 w 3443844"/>
              <a:gd name="connsiteY78" fmla="*/ 944088 h 2998519"/>
              <a:gd name="connsiteX79" fmla="*/ 3443844 w 3443844"/>
              <a:gd name="connsiteY79" fmla="*/ 884711 h 2998519"/>
              <a:gd name="connsiteX80" fmla="*/ 3443844 w 3443844"/>
              <a:gd name="connsiteY80" fmla="*/ 884711 h 2998519"/>
              <a:gd name="connsiteX81" fmla="*/ 3256931 w 3443844"/>
              <a:gd name="connsiteY81" fmla="*/ 560985 h 2998519"/>
              <a:gd name="connsiteX82" fmla="*/ 3070884 w 3443844"/>
              <a:gd name="connsiteY82" fmla="*/ 64201 h 2998519"/>
              <a:gd name="connsiteX83" fmla="*/ 0 w 3443844"/>
              <a:gd name="connsiteY83" fmla="*/ 0 h 2998519"/>
              <a:gd name="connsiteX84" fmla="*/ 17812 w 3443844"/>
              <a:gd name="connsiteY84" fmla="*/ 1312223 h 2998519"/>
              <a:gd name="connsiteX0" fmla="*/ 17812 w 3443844"/>
              <a:gd name="connsiteY0" fmla="*/ 1471251 h 3098170"/>
              <a:gd name="connsiteX1" fmla="*/ 118753 w 3443844"/>
              <a:gd name="connsiteY1" fmla="*/ 1542503 h 3098170"/>
              <a:gd name="connsiteX2" fmla="*/ 207818 w 3443844"/>
              <a:gd name="connsiteY2" fmla="*/ 1655318 h 3098170"/>
              <a:gd name="connsiteX3" fmla="*/ 273132 w 3443844"/>
              <a:gd name="connsiteY3" fmla="*/ 1696882 h 3098170"/>
              <a:gd name="connsiteX4" fmla="*/ 350322 w 3443844"/>
              <a:gd name="connsiteY4" fmla="*/ 1744383 h 3098170"/>
              <a:gd name="connsiteX5" fmla="*/ 350322 w 3443844"/>
              <a:gd name="connsiteY5" fmla="*/ 1744383 h 3098170"/>
              <a:gd name="connsiteX6" fmla="*/ 397823 w 3443844"/>
              <a:gd name="connsiteY6" fmla="*/ 1774071 h 3098170"/>
              <a:gd name="connsiteX7" fmla="*/ 445324 w 3443844"/>
              <a:gd name="connsiteY7" fmla="*/ 1756258 h 3098170"/>
              <a:gd name="connsiteX8" fmla="*/ 480950 w 3443844"/>
              <a:gd name="connsiteY8" fmla="*/ 1785947 h 3098170"/>
              <a:gd name="connsiteX9" fmla="*/ 564077 w 3443844"/>
              <a:gd name="connsiteY9" fmla="*/ 1803760 h 3098170"/>
              <a:gd name="connsiteX10" fmla="*/ 629392 w 3443844"/>
              <a:gd name="connsiteY10" fmla="*/ 1744383 h 3098170"/>
              <a:gd name="connsiteX11" fmla="*/ 676893 w 3443844"/>
              <a:gd name="connsiteY11" fmla="*/ 1696882 h 3098170"/>
              <a:gd name="connsiteX12" fmla="*/ 694706 w 3443844"/>
              <a:gd name="connsiteY12" fmla="*/ 1667193 h 3098170"/>
              <a:gd name="connsiteX13" fmla="*/ 748145 w 3443844"/>
              <a:gd name="connsiteY13" fmla="*/ 1649380 h 3098170"/>
              <a:gd name="connsiteX14" fmla="*/ 789709 w 3443844"/>
              <a:gd name="connsiteY14" fmla="*/ 1655318 h 3098170"/>
              <a:gd name="connsiteX15" fmla="*/ 825335 w 3443844"/>
              <a:gd name="connsiteY15" fmla="*/ 1673131 h 3098170"/>
              <a:gd name="connsiteX16" fmla="*/ 860961 w 3443844"/>
              <a:gd name="connsiteY16" fmla="*/ 1667193 h 3098170"/>
              <a:gd name="connsiteX17" fmla="*/ 884711 w 3443844"/>
              <a:gd name="connsiteY17" fmla="*/ 1655318 h 3098170"/>
              <a:gd name="connsiteX18" fmla="*/ 938150 w 3443844"/>
              <a:gd name="connsiteY18" fmla="*/ 1714695 h 3098170"/>
              <a:gd name="connsiteX19" fmla="*/ 1050966 w 3443844"/>
              <a:gd name="connsiteY19" fmla="*/ 1762196 h 3098170"/>
              <a:gd name="connsiteX20" fmla="*/ 1039090 w 3443844"/>
              <a:gd name="connsiteY20" fmla="*/ 1815635 h 3098170"/>
              <a:gd name="connsiteX21" fmla="*/ 1080654 w 3443844"/>
              <a:gd name="connsiteY21" fmla="*/ 1869074 h 3098170"/>
              <a:gd name="connsiteX22" fmla="*/ 1062841 w 3443844"/>
              <a:gd name="connsiteY22" fmla="*/ 1910638 h 3098170"/>
              <a:gd name="connsiteX23" fmla="*/ 1104405 w 3443844"/>
              <a:gd name="connsiteY23" fmla="*/ 1987827 h 3098170"/>
              <a:gd name="connsiteX24" fmla="*/ 1122218 w 3443844"/>
              <a:gd name="connsiteY24" fmla="*/ 2017516 h 3098170"/>
              <a:gd name="connsiteX25" fmla="*/ 997527 w 3443844"/>
              <a:gd name="connsiteY25" fmla="*/ 2207521 h 3098170"/>
              <a:gd name="connsiteX26" fmla="*/ 1021277 w 3443844"/>
              <a:gd name="connsiteY26" fmla="*/ 2373775 h 3098170"/>
              <a:gd name="connsiteX27" fmla="*/ 1092529 w 3443844"/>
              <a:gd name="connsiteY27" fmla="*/ 2486591 h 3098170"/>
              <a:gd name="connsiteX28" fmla="*/ 1151906 w 3443844"/>
              <a:gd name="connsiteY28" fmla="*/ 2623157 h 3098170"/>
              <a:gd name="connsiteX29" fmla="*/ 1151906 w 3443844"/>
              <a:gd name="connsiteY29" fmla="*/ 2712222 h 3098170"/>
              <a:gd name="connsiteX30" fmla="*/ 1169719 w 3443844"/>
              <a:gd name="connsiteY30" fmla="*/ 2801287 h 3098170"/>
              <a:gd name="connsiteX31" fmla="*/ 1193470 w 3443844"/>
              <a:gd name="connsiteY31" fmla="*/ 2866601 h 3098170"/>
              <a:gd name="connsiteX32" fmla="*/ 1312223 w 3443844"/>
              <a:gd name="connsiteY32" fmla="*/ 2920040 h 3098170"/>
              <a:gd name="connsiteX33" fmla="*/ 1359724 w 3443844"/>
              <a:gd name="connsiteY33" fmla="*/ 2931916 h 3098170"/>
              <a:gd name="connsiteX34" fmla="*/ 1472540 w 3443844"/>
              <a:gd name="connsiteY34" fmla="*/ 3009105 h 3098170"/>
              <a:gd name="connsiteX35" fmla="*/ 1609106 w 3443844"/>
              <a:gd name="connsiteY35" fmla="*/ 3074419 h 3098170"/>
              <a:gd name="connsiteX36" fmla="*/ 1840675 w 3443844"/>
              <a:gd name="connsiteY36" fmla="*/ 3098170 h 3098170"/>
              <a:gd name="connsiteX37" fmla="*/ 1864425 w 3443844"/>
              <a:gd name="connsiteY37" fmla="*/ 3074419 h 3098170"/>
              <a:gd name="connsiteX38" fmla="*/ 2072244 w 3443844"/>
              <a:gd name="connsiteY38" fmla="*/ 3092232 h 3098170"/>
              <a:gd name="connsiteX39" fmla="*/ 2268187 w 3443844"/>
              <a:gd name="connsiteY39" fmla="*/ 3062544 h 3098170"/>
              <a:gd name="connsiteX40" fmla="*/ 2511631 w 3443844"/>
              <a:gd name="connsiteY40" fmla="*/ 3026918 h 3098170"/>
              <a:gd name="connsiteX41" fmla="*/ 2565070 w 3443844"/>
              <a:gd name="connsiteY41" fmla="*/ 2967542 h 3098170"/>
              <a:gd name="connsiteX42" fmla="*/ 2541319 w 3443844"/>
              <a:gd name="connsiteY42" fmla="*/ 2902227 h 3098170"/>
              <a:gd name="connsiteX43" fmla="*/ 2505693 w 3443844"/>
              <a:gd name="connsiteY43" fmla="*/ 2836913 h 3098170"/>
              <a:gd name="connsiteX44" fmla="*/ 2487880 w 3443844"/>
              <a:gd name="connsiteY44" fmla="*/ 2759723 h 3098170"/>
              <a:gd name="connsiteX45" fmla="*/ 2464129 w 3443844"/>
              <a:gd name="connsiteY45" fmla="*/ 2682534 h 3098170"/>
              <a:gd name="connsiteX46" fmla="*/ 2464129 w 3443844"/>
              <a:gd name="connsiteY46" fmla="*/ 2652845 h 3098170"/>
              <a:gd name="connsiteX47" fmla="*/ 2505693 w 3443844"/>
              <a:gd name="connsiteY47" fmla="*/ 2623157 h 3098170"/>
              <a:gd name="connsiteX48" fmla="*/ 2535381 w 3443844"/>
              <a:gd name="connsiteY48" fmla="*/ 2581593 h 3098170"/>
              <a:gd name="connsiteX49" fmla="*/ 2571007 w 3443844"/>
              <a:gd name="connsiteY49" fmla="*/ 2545967 h 3098170"/>
              <a:gd name="connsiteX50" fmla="*/ 2588820 w 3443844"/>
              <a:gd name="connsiteY50" fmla="*/ 2492529 h 3098170"/>
              <a:gd name="connsiteX51" fmla="*/ 2630384 w 3443844"/>
              <a:gd name="connsiteY51" fmla="*/ 2409401 h 3098170"/>
              <a:gd name="connsiteX52" fmla="*/ 2547257 w 3443844"/>
              <a:gd name="connsiteY52" fmla="*/ 2290648 h 3098170"/>
              <a:gd name="connsiteX53" fmla="*/ 2481942 w 3443844"/>
              <a:gd name="connsiteY53" fmla="*/ 2243147 h 3098170"/>
              <a:gd name="connsiteX54" fmla="*/ 2428503 w 3443844"/>
              <a:gd name="connsiteY54" fmla="*/ 2130331 h 3098170"/>
              <a:gd name="connsiteX55" fmla="*/ 2351314 w 3443844"/>
              <a:gd name="connsiteY55" fmla="*/ 2035329 h 3098170"/>
              <a:gd name="connsiteX56" fmla="*/ 2327563 w 3443844"/>
              <a:gd name="connsiteY56" fmla="*/ 1975952 h 3098170"/>
              <a:gd name="connsiteX57" fmla="*/ 2321625 w 3443844"/>
              <a:gd name="connsiteY57" fmla="*/ 1916575 h 3098170"/>
              <a:gd name="connsiteX58" fmla="*/ 2262249 w 3443844"/>
              <a:gd name="connsiteY58" fmla="*/ 1898762 h 3098170"/>
              <a:gd name="connsiteX59" fmla="*/ 2208810 w 3443844"/>
              <a:gd name="connsiteY59" fmla="*/ 1857199 h 3098170"/>
              <a:gd name="connsiteX60" fmla="*/ 2208810 w 3443844"/>
              <a:gd name="connsiteY60" fmla="*/ 1803760 h 3098170"/>
              <a:gd name="connsiteX61" fmla="*/ 2208810 w 3443844"/>
              <a:gd name="connsiteY61" fmla="*/ 1738445 h 3098170"/>
              <a:gd name="connsiteX62" fmla="*/ 2250374 w 3443844"/>
              <a:gd name="connsiteY62" fmla="*/ 1631567 h 3098170"/>
              <a:gd name="connsiteX63" fmla="*/ 2291937 w 3443844"/>
              <a:gd name="connsiteY63" fmla="*/ 1560316 h 3098170"/>
              <a:gd name="connsiteX64" fmla="*/ 2274124 w 3443844"/>
              <a:gd name="connsiteY64" fmla="*/ 1471251 h 3098170"/>
              <a:gd name="connsiteX65" fmla="*/ 2268187 w 3443844"/>
              <a:gd name="connsiteY65" fmla="*/ 1405936 h 3098170"/>
              <a:gd name="connsiteX66" fmla="*/ 2280062 w 3443844"/>
              <a:gd name="connsiteY66" fmla="*/ 1287183 h 3098170"/>
              <a:gd name="connsiteX67" fmla="*/ 2321625 w 3443844"/>
              <a:gd name="connsiteY67" fmla="*/ 1233744 h 3098170"/>
              <a:gd name="connsiteX68" fmla="*/ 2428503 w 3443844"/>
              <a:gd name="connsiteY68" fmla="*/ 1174367 h 3098170"/>
              <a:gd name="connsiteX69" fmla="*/ 2499755 w 3443844"/>
              <a:gd name="connsiteY69" fmla="*/ 1192180 h 3098170"/>
              <a:gd name="connsiteX70" fmla="*/ 2559132 w 3443844"/>
              <a:gd name="connsiteY70" fmla="*/ 1257495 h 3098170"/>
              <a:gd name="connsiteX71" fmla="*/ 2648197 w 3443844"/>
              <a:gd name="connsiteY71" fmla="*/ 1328747 h 3098170"/>
              <a:gd name="connsiteX72" fmla="*/ 2725387 w 3443844"/>
              <a:gd name="connsiteY72" fmla="*/ 1370310 h 3098170"/>
              <a:gd name="connsiteX73" fmla="*/ 2826327 w 3443844"/>
              <a:gd name="connsiteY73" fmla="*/ 1382186 h 3098170"/>
              <a:gd name="connsiteX74" fmla="*/ 2927267 w 3443844"/>
              <a:gd name="connsiteY74" fmla="*/ 1334684 h 3098170"/>
              <a:gd name="connsiteX75" fmla="*/ 3075709 w 3443844"/>
              <a:gd name="connsiteY75" fmla="*/ 1275308 h 3098170"/>
              <a:gd name="connsiteX76" fmla="*/ 3093522 w 3443844"/>
              <a:gd name="connsiteY76" fmla="*/ 1204056 h 3098170"/>
              <a:gd name="connsiteX77" fmla="*/ 3212275 w 3443844"/>
              <a:gd name="connsiteY77" fmla="*/ 1132804 h 3098170"/>
              <a:gd name="connsiteX78" fmla="*/ 3342903 w 3443844"/>
              <a:gd name="connsiteY78" fmla="*/ 1043739 h 3098170"/>
              <a:gd name="connsiteX79" fmla="*/ 3443844 w 3443844"/>
              <a:gd name="connsiteY79" fmla="*/ 984362 h 3098170"/>
              <a:gd name="connsiteX80" fmla="*/ 3443844 w 3443844"/>
              <a:gd name="connsiteY80" fmla="*/ 984362 h 3098170"/>
              <a:gd name="connsiteX81" fmla="*/ 3256931 w 3443844"/>
              <a:gd name="connsiteY81" fmla="*/ 660636 h 3098170"/>
              <a:gd name="connsiteX82" fmla="*/ 2071915 w 3443844"/>
              <a:gd name="connsiteY82" fmla="*/ 0 h 3098170"/>
              <a:gd name="connsiteX83" fmla="*/ 0 w 3443844"/>
              <a:gd name="connsiteY83" fmla="*/ 99651 h 3098170"/>
              <a:gd name="connsiteX84" fmla="*/ 17812 w 3443844"/>
              <a:gd name="connsiteY84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066630 w 3438559"/>
              <a:gd name="connsiteY82" fmla="*/ 0 h 3098170"/>
              <a:gd name="connsiteX83" fmla="*/ 0 w 3438559"/>
              <a:gd name="connsiteY83" fmla="*/ 25653 h 3098170"/>
              <a:gd name="connsiteX84" fmla="*/ 12527 w 3438559"/>
              <a:gd name="connsiteY84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655645 w 3438559"/>
              <a:gd name="connsiteY82" fmla="*/ 487589 h 3098170"/>
              <a:gd name="connsiteX83" fmla="*/ 2066630 w 3438559"/>
              <a:gd name="connsiteY83" fmla="*/ 0 h 3098170"/>
              <a:gd name="connsiteX84" fmla="*/ 0 w 3438559"/>
              <a:gd name="connsiteY84" fmla="*/ 25653 h 3098170"/>
              <a:gd name="connsiteX85" fmla="*/ 12527 w 3438559"/>
              <a:gd name="connsiteY85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251646 w 3438559"/>
              <a:gd name="connsiteY81" fmla="*/ 660636 h 3098170"/>
              <a:gd name="connsiteX82" fmla="*/ 2655645 w 3438559"/>
              <a:gd name="connsiteY82" fmla="*/ 487589 h 3098170"/>
              <a:gd name="connsiteX83" fmla="*/ 2317370 w 3438559"/>
              <a:gd name="connsiteY83" fmla="*/ 307881 h 3098170"/>
              <a:gd name="connsiteX84" fmla="*/ 2066630 w 3438559"/>
              <a:gd name="connsiteY84" fmla="*/ 0 h 3098170"/>
              <a:gd name="connsiteX85" fmla="*/ 0 w 3438559"/>
              <a:gd name="connsiteY85" fmla="*/ 25653 h 3098170"/>
              <a:gd name="connsiteX86" fmla="*/ 12527 w 3438559"/>
              <a:gd name="connsiteY86" fmla="*/ 1411874 h 3098170"/>
              <a:gd name="connsiteX0" fmla="*/ 12527 w 3438559"/>
              <a:gd name="connsiteY0" fmla="*/ 1471251 h 3098170"/>
              <a:gd name="connsiteX1" fmla="*/ 113468 w 3438559"/>
              <a:gd name="connsiteY1" fmla="*/ 1542503 h 3098170"/>
              <a:gd name="connsiteX2" fmla="*/ 202533 w 3438559"/>
              <a:gd name="connsiteY2" fmla="*/ 1655318 h 3098170"/>
              <a:gd name="connsiteX3" fmla="*/ 267847 w 3438559"/>
              <a:gd name="connsiteY3" fmla="*/ 1696882 h 3098170"/>
              <a:gd name="connsiteX4" fmla="*/ 345037 w 3438559"/>
              <a:gd name="connsiteY4" fmla="*/ 1744383 h 3098170"/>
              <a:gd name="connsiteX5" fmla="*/ 345037 w 3438559"/>
              <a:gd name="connsiteY5" fmla="*/ 1744383 h 3098170"/>
              <a:gd name="connsiteX6" fmla="*/ 392538 w 3438559"/>
              <a:gd name="connsiteY6" fmla="*/ 1774071 h 3098170"/>
              <a:gd name="connsiteX7" fmla="*/ 440039 w 3438559"/>
              <a:gd name="connsiteY7" fmla="*/ 1756258 h 3098170"/>
              <a:gd name="connsiteX8" fmla="*/ 475665 w 3438559"/>
              <a:gd name="connsiteY8" fmla="*/ 1785947 h 3098170"/>
              <a:gd name="connsiteX9" fmla="*/ 558792 w 3438559"/>
              <a:gd name="connsiteY9" fmla="*/ 1803760 h 3098170"/>
              <a:gd name="connsiteX10" fmla="*/ 624107 w 3438559"/>
              <a:gd name="connsiteY10" fmla="*/ 1744383 h 3098170"/>
              <a:gd name="connsiteX11" fmla="*/ 671608 w 3438559"/>
              <a:gd name="connsiteY11" fmla="*/ 1696882 h 3098170"/>
              <a:gd name="connsiteX12" fmla="*/ 689421 w 3438559"/>
              <a:gd name="connsiteY12" fmla="*/ 1667193 h 3098170"/>
              <a:gd name="connsiteX13" fmla="*/ 742860 w 3438559"/>
              <a:gd name="connsiteY13" fmla="*/ 1649380 h 3098170"/>
              <a:gd name="connsiteX14" fmla="*/ 784424 w 3438559"/>
              <a:gd name="connsiteY14" fmla="*/ 1655318 h 3098170"/>
              <a:gd name="connsiteX15" fmla="*/ 820050 w 3438559"/>
              <a:gd name="connsiteY15" fmla="*/ 1673131 h 3098170"/>
              <a:gd name="connsiteX16" fmla="*/ 855676 w 3438559"/>
              <a:gd name="connsiteY16" fmla="*/ 1667193 h 3098170"/>
              <a:gd name="connsiteX17" fmla="*/ 879426 w 3438559"/>
              <a:gd name="connsiteY17" fmla="*/ 1655318 h 3098170"/>
              <a:gd name="connsiteX18" fmla="*/ 932865 w 3438559"/>
              <a:gd name="connsiteY18" fmla="*/ 1714695 h 3098170"/>
              <a:gd name="connsiteX19" fmla="*/ 1045681 w 3438559"/>
              <a:gd name="connsiteY19" fmla="*/ 1762196 h 3098170"/>
              <a:gd name="connsiteX20" fmla="*/ 1033805 w 3438559"/>
              <a:gd name="connsiteY20" fmla="*/ 1815635 h 3098170"/>
              <a:gd name="connsiteX21" fmla="*/ 1075369 w 3438559"/>
              <a:gd name="connsiteY21" fmla="*/ 1869074 h 3098170"/>
              <a:gd name="connsiteX22" fmla="*/ 1057556 w 3438559"/>
              <a:gd name="connsiteY22" fmla="*/ 1910638 h 3098170"/>
              <a:gd name="connsiteX23" fmla="*/ 1099120 w 3438559"/>
              <a:gd name="connsiteY23" fmla="*/ 1987827 h 3098170"/>
              <a:gd name="connsiteX24" fmla="*/ 1116933 w 3438559"/>
              <a:gd name="connsiteY24" fmla="*/ 2017516 h 3098170"/>
              <a:gd name="connsiteX25" fmla="*/ 992242 w 3438559"/>
              <a:gd name="connsiteY25" fmla="*/ 2207521 h 3098170"/>
              <a:gd name="connsiteX26" fmla="*/ 1015992 w 3438559"/>
              <a:gd name="connsiteY26" fmla="*/ 2373775 h 3098170"/>
              <a:gd name="connsiteX27" fmla="*/ 1087244 w 3438559"/>
              <a:gd name="connsiteY27" fmla="*/ 2486591 h 3098170"/>
              <a:gd name="connsiteX28" fmla="*/ 1146621 w 3438559"/>
              <a:gd name="connsiteY28" fmla="*/ 2623157 h 3098170"/>
              <a:gd name="connsiteX29" fmla="*/ 1146621 w 3438559"/>
              <a:gd name="connsiteY29" fmla="*/ 2712222 h 3098170"/>
              <a:gd name="connsiteX30" fmla="*/ 1164434 w 3438559"/>
              <a:gd name="connsiteY30" fmla="*/ 2801287 h 3098170"/>
              <a:gd name="connsiteX31" fmla="*/ 1188185 w 3438559"/>
              <a:gd name="connsiteY31" fmla="*/ 2866601 h 3098170"/>
              <a:gd name="connsiteX32" fmla="*/ 1306938 w 3438559"/>
              <a:gd name="connsiteY32" fmla="*/ 2920040 h 3098170"/>
              <a:gd name="connsiteX33" fmla="*/ 1354439 w 3438559"/>
              <a:gd name="connsiteY33" fmla="*/ 2931916 h 3098170"/>
              <a:gd name="connsiteX34" fmla="*/ 1467255 w 3438559"/>
              <a:gd name="connsiteY34" fmla="*/ 3009105 h 3098170"/>
              <a:gd name="connsiteX35" fmla="*/ 1603821 w 3438559"/>
              <a:gd name="connsiteY35" fmla="*/ 3074419 h 3098170"/>
              <a:gd name="connsiteX36" fmla="*/ 1835390 w 3438559"/>
              <a:gd name="connsiteY36" fmla="*/ 3098170 h 3098170"/>
              <a:gd name="connsiteX37" fmla="*/ 1859140 w 3438559"/>
              <a:gd name="connsiteY37" fmla="*/ 3074419 h 3098170"/>
              <a:gd name="connsiteX38" fmla="*/ 2066959 w 3438559"/>
              <a:gd name="connsiteY38" fmla="*/ 3092232 h 3098170"/>
              <a:gd name="connsiteX39" fmla="*/ 2262902 w 3438559"/>
              <a:gd name="connsiteY39" fmla="*/ 3062544 h 3098170"/>
              <a:gd name="connsiteX40" fmla="*/ 2506346 w 3438559"/>
              <a:gd name="connsiteY40" fmla="*/ 3026918 h 3098170"/>
              <a:gd name="connsiteX41" fmla="*/ 2559785 w 3438559"/>
              <a:gd name="connsiteY41" fmla="*/ 2967542 h 3098170"/>
              <a:gd name="connsiteX42" fmla="*/ 2536034 w 3438559"/>
              <a:gd name="connsiteY42" fmla="*/ 2902227 h 3098170"/>
              <a:gd name="connsiteX43" fmla="*/ 2500408 w 3438559"/>
              <a:gd name="connsiteY43" fmla="*/ 2836913 h 3098170"/>
              <a:gd name="connsiteX44" fmla="*/ 2482595 w 3438559"/>
              <a:gd name="connsiteY44" fmla="*/ 2759723 h 3098170"/>
              <a:gd name="connsiteX45" fmla="*/ 2458844 w 3438559"/>
              <a:gd name="connsiteY45" fmla="*/ 2682534 h 3098170"/>
              <a:gd name="connsiteX46" fmla="*/ 2458844 w 3438559"/>
              <a:gd name="connsiteY46" fmla="*/ 2652845 h 3098170"/>
              <a:gd name="connsiteX47" fmla="*/ 2500408 w 3438559"/>
              <a:gd name="connsiteY47" fmla="*/ 2623157 h 3098170"/>
              <a:gd name="connsiteX48" fmla="*/ 2530096 w 3438559"/>
              <a:gd name="connsiteY48" fmla="*/ 2581593 h 3098170"/>
              <a:gd name="connsiteX49" fmla="*/ 2565722 w 3438559"/>
              <a:gd name="connsiteY49" fmla="*/ 2545967 h 3098170"/>
              <a:gd name="connsiteX50" fmla="*/ 2583535 w 3438559"/>
              <a:gd name="connsiteY50" fmla="*/ 2492529 h 3098170"/>
              <a:gd name="connsiteX51" fmla="*/ 2625099 w 3438559"/>
              <a:gd name="connsiteY51" fmla="*/ 2409401 h 3098170"/>
              <a:gd name="connsiteX52" fmla="*/ 2541972 w 3438559"/>
              <a:gd name="connsiteY52" fmla="*/ 2290648 h 3098170"/>
              <a:gd name="connsiteX53" fmla="*/ 2476657 w 3438559"/>
              <a:gd name="connsiteY53" fmla="*/ 2243147 h 3098170"/>
              <a:gd name="connsiteX54" fmla="*/ 2423218 w 3438559"/>
              <a:gd name="connsiteY54" fmla="*/ 2130331 h 3098170"/>
              <a:gd name="connsiteX55" fmla="*/ 2346029 w 3438559"/>
              <a:gd name="connsiteY55" fmla="*/ 2035329 h 3098170"/>
              <a:gd name="connsiteX56" fmla="*/ 2322278 w 3438559"/>
              <a:gd name="connsiteY56" fmla="*/ 1975952 h 3098170"/>
              <a:gd name="connsiteX57" fmla="*/ 2316340 w 3438559"/>
              <a:gd name="connsiteY57" fmla="*/ 1916575 h 3098170"/>
              <a:gd name="connsiteX58" fmla="*/ 2256964 w 3438559"/>
              <a:gd name="connsiteY58" fmla="*/ 1898762 h 3098170"/>
              <a:gd name="connsiteX59" fmla="*/ 2203525 w 3438559"/>
              <a:gd name="connsiteY59" fmla="*/ 1857199 h 3098170"/>
              <a:gd name="connsiteX60" fmla="*/ 2203525 w 3438559"/>
              <a:gd name="connsiteY60" fmla="*/ 1803760 h 3098170"/>
              <a:gd name="connsiteX61" fmla="*/ 2203525 w 3438559"/>
              <a:gd name="connsiteY61" fmla="*/ 1738445 h 3098170"/>
              <a:gd name="connsiteX62" fmla="*/ 2245089 w 3438559"/>
              <a:gd name="connsiteY62" fmla="*/ 1631567 h 3098170"/>
              <a:gd name="connsiteX63" fmla="*/ 2286652 w 3438559"/>
              <a:gd name="connsiteY63" fmla="*/ 1560316 h 3098170"/>
              <a:gd name="connsiteX64" fmla="*/ 2268839 w 3438559"/>
              <a:gd name="connsiteY64" fmla="*/ 1471251 h 3098170"/>
              <a:gd name="connsiteX65" fmla="*/ 2262902 w 3438559"/>
              <a:gd name="connsiteY65" fmla="*/ 1405936 h 3098170"/>
              <a:gd name="connsiteX66" fmla="*/ 2274777 w 3438559"/>
              <a:gd name="connsiteY66" fmla="*/ 1287183 h 3098170"/>
              <a:gd name="connsiteX67" fmla="*/ 2316340 w 3438559"/>
              <a:gd name="connsiteY67" fmla="*/ 1233744 h 3098170"/>
              <a:gd name="connsiteX68" fmla="*/ 2423218 w 3438559"/>
              <a:gd name="connsiteY68" fmla="*/ 1174367 h 3098170"/>
              <a:gd name="connsiteX69" fmla="*/ 2494470 w 3438559"/>
              <a:gd name="connsiteY69" fmla="*/ 1192180 h 3098170"/>
              <a:gd name="connsiteX70" fmla="*/ 2553847 w 3438559"/>
              <a:gd name="connsiteY70" fmla="*/ 1257495 h 3098170"/>
              <a:gd name="connsiteX71" fmla="*/ 2642912 w 3438559"/>
              <a:gd name="connsiteY71" fmla="*/ 1328747 h 3098170"/>
              <a:gd name="connsiteX72" fmla="*/ 2720102 w 3438559"/>
              <a:gd name="connsiteY72" fmla="*/ 1370310 h 3098170"/>
              <a:gd name="connsiteX73" fmla="*/ 2821042 w 3438559"/>
              <a:gd name="connsiteY73" fmla="*/ 1382186 h 3098170"/>
              <a:gd name="connsiteX74" fmla="*/ 2921982 w 3438559"/>
              <a:gd name="connsiteY74" fmla="*/ 1334684 h 3098170"/>
              <a:gd name="connsiteX75" fmla="*/ 3070424 w 3438559"/>
              <a:gd name="connsiteY75" fmla="*/ 1275308 h 3098170"/>
              <a:gd name="connsiteX76" fmla="*/ 3088237 w 3438559"/>
              <a:gd name="connsiteY76" fmla="*/ 1204056 h 3098170"/>
              <a:gd name="connsiteX77" fmla="*/ 3206990 w 3438559"/>
              <a:gd name="connsiteY77" fmla="*/ 1132804 h 3098170"/>
              <a:gd name="connsiteX78" fmla="*/ 3337618 w 3438559"/>
              <a:gd name="connsiteY78" fmla="*/ 1043739 h 3098170"/>
              <a:gd name="connsiteX79" fmla="*/ 3438559 w 3438559"/>
              <a:gd name="connsiteY79" fmla="*/ 984362 h 3098170"/>
              <a:gd name="connsiteX80" fmla="*/ 3438559 w 3438559"/>
              <a:gd name="connsiteY80" fmla="*/ 984362 h 3098170"/>
              <a:gd name="connsiteX81" fmla="*/ 3395622 w 3438559"/>
              <a:gd name="connsiteY81" fmla="*/ 778295 h 3098170"/>
              <a:gd name="connsiteX82" fmla="*/ 3251646 w 3438559"/>
              <a:gd name="connsiteY82" fmla="*/ 660636 h 3098170"/>
              <a:gd name="connsiteX83" fmla="*/ 2655645 w 3438559"/>
              <a:gd name="connsiteY83" fmla="*/ 487589 h 3098170"/>
              <a:gd name="connsiteX84" fmla="*/ 2317370 w 3438559"/>
              <a:gd name="connsiteY84" fmla="*/ 307881 h 3098170"/>
              <a:gd name="connsiteX85" fmla="*/ 2066630 w 3438559"/>
              <a:gd name="connsiteY85" fmla="*/ 0 h 3098170"/>
              <a:gd name="connsiteX86" fmla="*/ 0 w 3438559"/>
              <a:gd name="connsiteY86" fmla="*/ 25653 h 3098170"/>
              <a:gd name="connsiteX87" fmla="*/ 12527 w 3438559"/>
              <a:gd name="connsiteY87" fmla="*/ 1411874 h 309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3438559" h="3098170">
                <a:moveTo>
                  <a:pt x="12527" y="1471251"/>
                </a:moveTo>
                <a:lnTo>
                  <a:pt x="113468" y="1542503"/>
                </a:lnTo>
                <a:lnTo>
                  <a:pt x="202533" y="1655318"/>
                </a:lnTo>
                <a:lnTo>
                  <a:pt x="267847" y="1696882"/>
                </a:lnTo>
                <a:lnTo>
                  <a:pt x="345037" y="1744383"/>
                </a:lnTo>
                <a:lnTo>
                  <a:pt x="345037" y="1744383"/>
                </a:lnTo>
                <a:lnTo>
                  <a:pt x="392538" y="1774071"/>
                </a:lnTo>
                <a:lnTo>
                  <a:pt x="440039" y="1756258"/>
                </a:lnTo>
                <a:lnTo>
                  <a:pt x="475665" y="1785947"/>
                </a:lnTo>
                <a:lnTo>
                  <a:pt x="558792" y="1803760"/>
                </a:lnTo>
                <a:lnTo>
                  <a:pt x="624107" y="1744383"/>
                </a:lnTo>
                <a:lnTo>
                  <a:pt x="671608" y="1696882"/>
                </a:lnTo>
                <a:lnTo>
                  <a:pt x="689421" y="1667193"/>
                </a:lnTo>
                <a:lnTo>
                  <a:pt x="742860" y="1649380"/>
                </a:lnTo>
                <a:lnTo>
                  <a:pt x="784424" y="1655318"/>
                </a:lnTo>
                <a:lnTo>
                  <a:pt x="820050" y="1673131"/>
                </a:lnTo>
                <a:lnTo>
                  <a:pt x="855676" y="1667193"/>
                </a:lnTo>
                <a:lnTo>
                  <a:pt x="879426" y="1655318"/>
                </a:lnTo>
                <a:lnTo>
                  <a:pt x="932865" y="1714695"/>
                </a:lnTo>
                <a:lnTo>
                  <a:pt x="1045681" y="1762196"/>
                </a:lnTo>
                <a:lnTo>
                  <a:pt x="1033805" y="1815635"/>
                </a:lnTo>
                <a:lnTo>
                  <a:pt x="1075369" y="1869074"/>
                </a:lnTo>
                <a:lnTo>
                  <a:pt x="1057556" y="1910638"/>
                </a:lnTo>
                <a:lnTo>
                  <a:pt x="1099120" y="1987827"/>
                </a:lnTo>
                <a:lnTo>
                  <a:pt x="1116933" y="2017516"/>
                </a:lnTo>
                <a:lnTo>
                  <a:pt x="992242" y="2207521"/>
                </a:lnTo>
                <a:lnTo>
                  <a:pt x="1015992" y="2373775"/>
                </a:lnTo>
                <a:lnTo>
                  <a:pt x="1087244" y="2486591"/>
                </a:lnTo>
                <a:lnTo>
                  <a:pt x="1146621" y="2623157"/>
                </a:lnTo>
                <a:lnTo>
                  <a:pt x="1146621" y="2712222"/>
                </a:lnTo>
                <a:lnTo>
                  <a:pt x="1164434" y="2801287"/>
                </a:lnTo>
                <a:lnTo>
                  <a:pt x="1188185" y="2866601"/>
                </a:lnTo>
                <a:lnTo>
                  <a:pt x="1306938" y="2920040"/>
                </a:lnTo>
                <a:lnTo>
                  <a:pt x="1354439" y="2931916"/>
                </a:lnTo>
                <a:lnTo>
                  <a:pt x="1467255" y="3009105"/>
                </a:lnTo>
                <a:lnTo>
                  <a:pt x="1603821" y="3074419"/>
                </a:lnTo>
                <a:lnTo>
                  <a:pt x="1835390" y="3098170"/>
                </a:lnTo>
                <a:lnTo>
                  <a:pt x="1859140" y="3074419"/>
                </a:lnTo>
                <a:lnTo>
                  <a:pt x="2066959" y="3092232"/>
                </a:lnTo>
                <a:lnTo>
                  <a:pt x="2262902" y="3062544"/>
                </a:lnTo>
                <a:lnTo>
                  <a:pt x="2506346" y="3026918"/>
                </a:lnTo>
                <a:lnTo>
                  <a:pt x="2559785" y="2967542"/>
                </a:lnTo>
                <a:lnTo>
                  <a:pt x="2536034" y="2902227"/>
                </a:lnTo>
                <a:lnTo>
                  <a:pt x="2500408" y="2836913"/>
                </a:lnTo>
                <a:lnTo>
                  <a:pt x="2482595" y="2759723"/>
                </a:lnTo>
                <a:lnTo>
                  <a:pt x="2458844" y="2682534"/>
                </a:lnTo>
                <a:lnTo>
                  <a:pt x="2458844" y="2652845"/>
                </a:lnTo>
                <a:lnTo>
                  <a:pt x="2500408" y="2623157"/>
                </a:lnTo>
                <a:lnTo>
                  <a:pt x="2530096" y="2581593"/>
                </a:lnTo>
                <a:lnTo>
                  <a:pt x="2565722" y="2545967"/>
                </a:lnTo>
                <a:lnTo>
                  <a:pt x="2583535" y="2492529"/>
                </a:lnTo>
                <a:lnTo>
                  <a:pt x="2625099" y="2409401"/>
                </a:lnTo>
                <a:lnTo>
                  <a:pt x="2541972" y="2290648"/>
                </a:lnTo>
                <a:lnTo>
                  <a:pt x="2476657" y="2243147"/>
                </a:lnTo>
                <a:lnTo>
                  <a:pt x="2423218" y="2130331"/>
                </a:lnTo>
                <a:lnTo>
                  <a:pt x="2346029" y="2035329"/>
                </a:lnTo>
                <a:lnTo>
                  <a:pt x="2322278" y="1975952"/>
                </a:lnTo>
                <a:lnTo>
                  <a:pt x="2316340" y="1916575"/>
                </a:lnTo>
                <a:lnTo>
                  <a:pt x="2256964" y="1898762"/>
                </a:lnTo>
                <a:lnTo>
                  <a:pt x="2203525" y="1857199"/>
                </a:lnTo>
                <a:lnTo>
                  <a:pt x="2203525" y="1803760"/>
                </a:lnTo>
                <a:lnTo>
                  <a:pt x="2203525" y="1738445"/>
                </a:lnTo>
                <a:lnTo>
                  <a:pt x="2245089" y="1631567"/>
                </a:lnTo>
                <a:lnTo>
                  <a:pt x="2286652" y="1560316"/>
                </a:lnTo>
                <a:lnTo>
                  <a:pt x="2268839" y="1471251"/>
                </a:lnTo>
                <a:lnTo>
                  <a:pt x="2262902" y="1405936"/>
                </a:lnTo>
                <a:lnTo>
                  <a:pt x="2274777" y="1287183"/>
                </a:lnTo>
                <a:lnTo>
                  <a:pt x="2316340" y="1233744"/>
                </a:lnTo>
                <a:lnTo>
                  <a:pt x="2423218" y="1174367"/>
                </a:lnTo>
                <a:lnTo>
                  <a:pt x="2494470" y="1192180"/>
                </a:lnTo>
                <a:lnTo>
                  <a:pt x="2553847" y="1257495"/>
                </a:lnTo>
                <a:lnTo>
                  <a:pt x="2642912" y="1328747"/>
                </a:lnTo>
                <a:lnTo>
                  <a:pt x="2720102" y="1370310"/>
                </a:lnTo>
                <a:lnTo>
                  <a:pt x="2821042" y="1382186"/>
                </a:lnTo>
                <a:lnTo>
                  <a:pt x="2921982" y="1334684"/>
                </a:lnTo>
                <a:lnTo>
                  <a:pt x="3070424" y="1275308"/>
                </a:lnTo>
                <a:lnTo>
                  <a:pt x="3088237" y="1204056"/>
                </a:lnTo>
                <a:lnTo>
                  <a:pt x="3206990" y="1132804"/>
                </a:lnTo>
                <a:lnTo>
                  <a:pt x="3337618" y="1043739"/>
                </a:lnTo>
                <a:lnTo>
                  <a:pt x="3438559" y="984362"/>
                </a:lnTo>
                <a:lnTo>
                  <a:pt x="3438559" y="984362"/>
                </a:lnTo>
                <a:cubicBezTo>
                  <a:pt x="3431403" y="950018"/>
                  <a:pt x="3426774" y="832249"/>
                  <a:pt x="3395622" y="778295"/>
                </a:cubicBezTo>
                <a:cubicBezTo>
                  <a:pt x="3364470" y="724341"/>
                  <a:pt x="3362642" y="717015"/>
                  <a:pt x="3251646" y="660636"/>
                </a:cubicBezTo>
                <a:cubicBezTo>
                  <a:pt x="3070598" y="560669"/>
                  <a:pt x="2836693" y="587556"/>
                  <a:pt x="2655645" y="487589"/>
                </a:cubicBezTo>
                <a:cubicBezTo>
                  <a:pt x="2567553" y="415353"/>
                  <a:pt x="2405462" y="380117"/>
                  <a:pt x="2317370" y="307881"/>
                </a:cubicBezTo>
                <a:lnTo>
                  <a:pt x="2066630" y="0"/>
                </a:lnTo>
                <a:lnTo>
                  <a:pt x="0" y="25653"/>
                </a:lnTo>
                <a:lnTo>
                  <a:pt x="12527" y="1411874"/>
                </a:lnTo>
              </a:path>
            </a:pathLst>
          </a:custGeom>
          <a:solidFill>
            <a:srgbClr val="996633">
              <a:alpha val="40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8DB5F-0A66-4D53-82F4-D8F0559527D8}"/>
              </a:ext>
            </a:extLst>
          </p:cNvPr>
          <p:cNvSpPr txBox="1"/>
          <p:nvPr/>
        </p:nvSpPr>
        <p:spPr>
          <a:xfrm>
            <a:off x="1655391" y="4465643"/>
            <a:ext cx="10145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Outline of</a:t>
            </a:r>
          </a:p>
          <a:p>
            <a:pPr algn="ctr"/>
            <a:r>
              <a:rPr lang="en-US" sz="1200" b="1" dirty="0"/>
              <a:t>future</a:t>
            </a:r>
          </a:p>
          <a:p>
            <a:pPr algn="ctr"/>
            <a:r>
              <a:rPr lang="en-US" sz="1200" b="1" dirty="0" err="1"/>
              <a:t>Tobosa</a:t>
            </a:r>
            <a:r>
              <a:rPr lang="en-US" sz="1200" b="1" dirty="0"/>
              <a:t> Basin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A5186C-0079-4459-BEB4-B305D66F47B7}"/>
              </a:ext>
            </a:extLst>
          </p:cNvPr>
          <p:cNvSpPr txBox="1"/>
          <p:nvPr/>
        </p:nvSpPr>
        <p:spPr>
          <a:xfrm>
            <a:off x="3997902" y="6284883"/>
            <a:ext cx="15055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(From Wright, 1979)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58FF30A5-45C9-4B1A-85BC-DF8F08B1B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9" r="34855" b="9105"/>
          <a:stretch/>
        </p:blipFill>
        <p:spPr bwMode="auto">
          <a:xfrm>
            <a:off x="6214446" y="815453"/>
            <a:ext cx="3904970" cy="52270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1DAB8-23C2-4ECB-898C-D090A540501F}"/>
              </a:ext>
            </a:extLst>
          </p:cNvPr>
          <p:cNvSpPr txBox="1"/>
          <p:nvPr/>
        </p:nvSpPr>
        <p:spPr>
          <a:xfrm>
            <a:off x="8965465" y="6096407"/>
            <a:ext cx="15760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(From Shell Atlas, 1975)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D4E46-87DF-4451-B8E9-D2EB3344E3CC}"/>
              </a:ext>
            </a:extLst>
          </p:cNvPr>
          <p:cNvSpPr txBox="1"/>
          <p:nvPr/>
        </p:nvSpPr>
        <p:spPr>
          <a:xfrm>
            <a:off x="4127292" y="3670692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1E4D8-4400-4811-9643-F21EB476D307}"/>
              </a:ext>
            </a:extLst>
          </p:cNvPr>
          <p:cNvSpPr txBox="1"/>
          <p:nvPr/>
        </p:nvSpPr>
        <p:spPr>
          <a:xfrm>
            <a:off x="4235495" y="4036344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Bliss</a:t>
            </a:r>
          </a:p>
          <a:p>
            <a:pPr algn="ctr"/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F45CE3-6FAF-4533-A8CC-49807C273CBD}"/>
              </a:ext>
            </a:extLst>
          </p:cNvPr>
          <p:cNvSpPr txBox="1"/>
          <p:nvPr/>
        </p:nvSpPr>
        <p:spPr>
          <a:xfrm>
            <a:off x="2837702" y="388813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/>
              <a:t>Bliss</a:t>
            </a:r>
          </a:p>
          <a:p>
            <a:pPr algn="ctr"/>
            <a:r>
              <a:rPr lang="en-US" sz="1200" b="1" i="1" dirty="0" err="1"/>
              <a:t>Ss</a:t>
            </a:r>
            <a:endParaRPr lang="en-US" sz="1200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12A758-7011-4BC7-BEA9-B20BFE4F1B96}"/>
              </a:ext>
            </a:extLst>
          </p:cNvPr>
          <p:cNvSpPr txBox="1"/>
          <p:nvPr/>
        </p:nvSpPr>
        <p:spPr>
          <a:xfrm>
            <a:off x="6782957" y="3996236"/>
            <a:ext cx="551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Bliss</a:t>
            </a:r>
          </a:p>
          <a:p>
            <a:pPr algn="ctr"/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2" name="Freeform 21">
            <a:extLst>
              <a:ext uri="{FF2B5EF4-FFF2-40B4-BE49-F238E27FC236}">
                <a16:creationId xmlns:a16="http://schemas.microsoft.com/office/drawing/2014/main" id="{16BF7B88-DA43-4A29-80A7-CDB528954502}"/>
              </a:ext>
            </a:extLst>
          </p:cNvPr>
          <p:cNvSpPr/>
          <p:nvPr/>
        </p:nvSpPr>
        <p:spPr bwMode="auto">
          <a:xfrm>
            <a:off x="6734295" y="1979972"/>
            <a:ext cx="2756908" cy="2666114"/>
          </a:xfrm>
          <a:custGeom>
            <a:avLst/>
            <a:gdLst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257175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177662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391353 w 2815466"/>
              <a:gd name="connsiteY0" fmla="*/ 590550 h 2900363"/>
              <a:gd name="connsiteX1" fmla="*/ 681866 w 2815466"/>
              <a:gd name="connsiteY1" fmla="*/ 214313 h 2900363"/>
              <a:gd name="connsiteX2" fmla="*/ 943803 w 2815466"/>
              <a:gd name="connsiteY2" fmla="*/ 33338 h 2900363"/>
              <a:gd name="connsiteX3" fmla="*/ 1143828 w 2815466"/>
              <a:gd name="connsiteY3" fmla="*/ 0 h 2900363"/>
              <a:gd name="connsiteX4" fmla="*/ 1505778 w 2815466"/>
              <a:gd name="connsiteY4" fmla="*/ 9525 h 2900363"/>
              <a:gd name="connsiteX5" fmla="*/ 1777241 w 2815466"/>
              <a:gd name="connsiteY5" fmla="*/ 33338 h 2900363"/>
              <a:gd name="connsiteX6" fmla="*/ 2091566 w 2815466"/>
              <a:gd name="connsiteY6" fmla="*/ 104775 h 2900363"/>
              <a:gd name="connsiteX7" fmla="*/ 2239203 w 2815466"/>
              <a:gd name="connsiteY7" fmla="*/ 314325 h 2900363"/>
              <a:gd name="connsiteX8" fmla="*/ 2358266 w 2815466"/>
              <a:gd name="connsiteY8" fmla="*/ 585788 h 2900363"/>
              <a:gd name="connsiteX9" fmla="*/ 2467803 w 2815466"/>
              <a:gd name="connsiteY9" fmla="*/ 942975 h 2900363"/>
              <a:gd name="connsiteX10" fmla="*/ 2515428 w 2815466"/>
              <a:gd name="connsiteY10" fmla="*/ 1081088 h 2900363"/>
              <a:gd name="connsiteX11" fmla="*/ 2605916 w 2815466"/>
              <a:gd name="connsiteY11" fmla="*/ 1404938 h 2900363"/>
              <a:gd name="connsiteX12" fmla="*/ 2653541 w 2815466"/>
              <a:gd name="connsiteY12" fmla="*/ 1724025 h 2900363"/>
              <a:gd name="connsiteX13" fmla="*/ 2748791 w 2815466"/>
              <a:gd name="connsiteY13" fmla="*/ 2066925 h 2900363"/>
              <a:gd name="connsiteX14" fmla="*/ 2815466 w 2815466"/>
              <a:gd name="connsiteY14" fmla="*/ 2414588 h 2900363"/>
              <a:gd name="connsiteX15" fmla="*/ 2777366 w 2815466"/>
              <a:gd name="connsiteY15" fmla="*/ 2619375 h 2900363"/>
              <a:gd name="connsiteX16" fmla="*/ 2624966 w 2815466"/>
              <a:gd name="connsiteY16" fmla="*/ 2800350 h 2900363"/>
              <a:gd name="connsiteX17" fmla="*/ 2310641 w 2815466"/>
              <a:gd name="connsiteY17" fmla="*/ 2890838 h 2900363"/>
              <a:gd name="connsiteX18" fmla="*/ 2239203 w 2815466"/>
              <a:gd name="connsiteY18" fmla="*/ 2895600 h 2900363"/>
              <a:gd name="connsiteX19" fmla="*/ 1882016 w 2815466"/>
              <a:gd name="connsiteY19" fmla="*/ 2900363 h 2900363"/>
              <a:gd name="connsiteX20" fmla="*/ 1801053 w 2815466"/>
              <a:gd name="connsiteY20" fmla="*/ 2895600 h 2900363"/>
              <a:gd name="connsiteX21" fmla="*/ 1415291 w 2815466"/>
              <a:gd name="connsiteY21" fmla="*/ 2857500 h 2900363"/>
              <a:gd name="connsiteX22" fmla="*/ 929516 w 2815466"/>
              <a:gd name="connsiteY22" fmla="*/ 2633663 h 2900363"/>
              <a:gd name="connsiteX23" fmla="*/ 629478 w 2815466"/>
              <a:gd name="connsiteY23" fmla="*/ 2352675 h 2900363"/>
              <a:gd name="connsiteX24" fmla="*/ 311840 w 2815466"/>
              <a:gd name="connsiteY24" fmla="*/ 1938338 h 2900363"/>
              <a:gd name="connsiteX25" fmla="*/ 0 w 2815466"/>
              <a:gd name="connsiteY25" fmla="*/ 1412600 h 2900363"/>
              <a:gd name="connsiteX26" fmla="*/ 134178 w 2815466"/>
              <a:gd name="connsiteY26" fmla="*/ 1404938 h 2900363"/>
              <a:gd name="connsiteX27" fmla="*/ 157991 w 2815466"/>
              <a:gd name="connsiteY27" fmla="*/ 1023938 h 2900363"/>
              <a:gd name="connsiteX28" fmla="*/ 253241 w 2815466"/>
              <a:gd name="connsiteY28" fmla="*/ 785813 h 2900363"/>
              <a:gd name="connsiteX29" fmla="*/ 391353 w 2815466"/>
              <a:gd name="connsiteY29" fmla="*/ 590550 h 2900363"/>
              <a:gd name="connsiteX0" fmla="*/ 471860 w 2895973"/>
              <a:gd name="connsiteY0" fmla="*/ 590550 h 2900363"/>
              <a:gd name="connsiteX1" fmla="*/ 762373 w 2895973"/>
              <a:gd name="connsiteY1" fmla="*/ 214313 h 2900363"/>
              <a:gd name="connsiteX2" fmla="*/ 1024310 w 2895973"/>
              <a:gd name="connsiteY2" fmla="*/ 33338 h 2900363"/>
              <a:gd name="connsiteX3" fmla="*/ 1224335 w 2895973"/>
              <a:gd name="connsiteY3" fmla="*/ 0 h 2900363"/>
              <a:gd name="connsiteX4" fmla="*/ 1586285 w 2895973"/>
              <a:gd name="connsiteY4" fmla="*/ 9525 h 2900363"/>
              <a:gd name="connsiteX5" fmla="*/ 1857748 w 2895973"/>
              <a:gd name="connsiteY5" fmla="*/ 33338 h 2900363"/>
              <a:gd name="connsiteX6" fmla="*/ 2172073 w 2895973"/>
              <a:gd name="connsiteY6" fmla="*/ 104775 h 2900363"/>
              <a:gd name="connsiteX7" fmla="*/ 2319710 w 2895973"/>
              <a:gd name="connsiteY7" fmla="*/ 314325 h 2900363"/>
              <a:gd name="connsiteX8" fmla="*/ 2438773 w 2895973"/>
              <a:gd name="connsiteY8" fmla="*/ 585788 h 2900363"/>
              <a:gd name="connsiteX9" fmla="*/ 2548310 w 2895973"/>
              <a:gd name="connsiteY9" fmla="*/ 942975 h 2900363"/>
              <a:gd name="connsiteX10" fmla="*/ 2595935 w 2895973"/>
              <a:gd name="connsiteY10" fmla="*/ 1081088 h 2900363"/>
              <a:gd name="connsiteX11" fmla="*/ 2686423 w 2895973"/>
              <a:gd name="connsiteY11" fmla="*/ 1404938 h 2900363"/>
              <a:gd name="connsiteX12" fmla="*/ 2734048 w 2895973"/>
              <a:gd name="connsiteY12" fmla="*/ 1724025 h 2900363"/>
              <a:gd name="connsiteX13" fmla="*/ 2829298 w 2895973"/>
              <a:gd name="connsiteY13" fmla="*/ 2066925 h 2900363"/>
              <a:gd name="connsiteX14" fmla="*/ 2895973 w 2895973"/>
              <a:gd name="connsiteY14" fmla="*/ 2414588 h 2900363"/>
              <a:gd name="connsiteX15" fmla="*/ 2857873 w 2895973"/>
              <a:gd name="connsiteY15" fmla="*/ 2619375 h 2900363"/>
              <a:gd name="connsiteX16" fmla="*/ 2705473 w 2895973"/>
              <a:gd name="connsiteY16" fmla="*/ 2800350 h 2900363"/>
              <a:gd name="connsiteX17" fmla="*/ 2391148 w 2895973"/>
              <a:gd name="connsiteY17" fmla="*/ 2890838 h 2900363"/>
              <a:gd name="connsiteX18" fmla="*/ 2319710 w 2895973"/>
              <a:gd name="connsiteY18" fmla="*/ 2895600 h 2900363"/>
              <a:gd name="connsiteX19" fmla="*/ 1962523 w 2895973"/>
              <a:gd name="connsiteY19" fmla="*/ 2900363 h 2900363"/>
              <a:gd name="connsiteX20" fmla="*/ 1881560 w 2895973"/>
              <a:gd name="connsiteY20" fmla="*/ 2895600 h 2900363"/>
              <a:gd name="connsiteX21" fmla="*/ 1495798 w 2895973"/>
              <a:gd name="connsiteY21" fmla="*/ 2857500 h 2900363"/>
              <a:gd name="connsiteX22" fmla="*/ 1010023 w 2895973"/>
              <a:gd name="connsiteY22" fmla="*/ 2633663 h 2900363"/>
              <a:gd name="connsiteX23" fmla="*/ 709985 w 2895973"/>
              <a:gd name="connsiteY23" fmla="*/ 2352675 h 2900363"/>
              <a:gd name="connsiteX24" fmla="*/ 392347 w 2895973"/>
              <a:gd name="connsiteY24" fmla="*/ 1938338 h 2900363"/>
              <a:gd name="connsiteX25" fmla="*/ 80507 w 2895973"/>
              <a:gd name="connsiteY25" fmla="*/ 1412600 h 2900363"/>
              <a:gd name="connsiteX26" fmla="*/ 0 w 2895973"/>
              <a:gd name="connsiteY26" fmla="*/ 1214107 h 2900363"/>
              <a:gd name="connsiteX27" fmla="*/ 238498 w 2895973"/>
              <a:gd name="connsiteY27" fmla="*/ 1023938 h 2900363"/>
              <a:gd name="connsiteX28" fmla="*/ 333748 w 2895973"/>
              <a:gd name="connsiteY28" fmla="*/ 785813 h 2900363"/>
              <a:gd name="connsiteX29" fmla="*/ 471860 w 289597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415207 w 2918833"/>
              <a:gd name="connsiteY24" fmla="*/ 1938338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494720 w 2918833"/>
              <a:gd name="connsiteY29" fmla="*/ 59055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31805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35616 w 2918833"/>
              <a:gd name="connsiteY21" fmla="*/ 2804337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123606 w 2918833"/>
              <a:gd name="connsiteY19" fmla="*/ 2666446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0838"/>
              <a:gd name="connsiteX1" fmla="*/ 785233 w 2918833"/>
              <a:gd name="connsiteY1" fmla="*/ 214313 h 2890838"/>
              <a:gd name="connsiteX2" fmla="*/ 1047170 w 2918833"/>
              <a:gd name="connsiteY2" fmla="*/ 33338 h 2890838"/>
              <a:gd name="connsiteX3" fmla="*/ 1247195 w 2918833"/>
              <a:gd name="connsiteY3" fmla="*/ 0 h 2890838"/>
              <a:gd name="connsiteX4" fmla="*/ 1609145 w 2918833"/>
              <a:gd name="connsiteY4" fmla="*/ 9525 h 2890838"/>
              <a:gd name="connsiteX5" fmla="*/ 1880608 w 2918833"/>
              <a:gd name="connsiteY5" fmla="*/ 33338 h 2890838"/>
              <a:gd name="connsiteX6" fmla="*/ 2194933 w 2918833"/>
              <a:gd name="connsiteY6" fmla="*/ 104775 h 2890838"/>
              <a:gd name="connsiteX7" fmla="*/ 2342570 w 2918833"/>
              <a:gd name="connsiteY7" fmla="*/ 314325 h 2890838"/>
              <a:gd name="connsiteX8" fmla="*/ 2461633 w 2918833"/>
              <a:gd name="connsiteY8" fmla="*/ 585788 h 2890838"/>
              <a:gd name="connsiteX9" fmla="*/ 2571170 w 2918833"/>
              <a:gd name="connsiteY9" fmla="*/ 942975 h 2890838"/>
              <a:gd name="connsiteX10" fmla="*/ 2618795 w 2918833"/>
              <a:gd name="connsiteY10" fmla="*/ 1081088 h 2890838"/>
              <a:gd name="connsiteX11" fmla="*/ 2709283 w 2918833"/>
              <a:gd name="connsiteY11" fmla="*/ 1404938 h 2890838"/>
              <a:gd name="connsiteX12" fmla="*/ 2756908 w 2918833"/>
              <a:gd name="connsiteY12" fmla="*/ 1724025 h 2890838"/>
              <a:gd name="connsiteX13" fmla="*/ 2852158 w 2918833"/>
              <a:gd name="connsiteY13" fmla="*/ 2066925 h 2890838"/>
              <a:gd name="connsiteX14" fmla="*/ 2918833 w 2918833"/>
              <a:gd name="connsiteY14" fmla="*/ 2414588 h 2890838"/>
              <a:gd name="connsiteX15" fmla="*/ 2880733 w 2918833"/>
              <a:gd name="connsiteY15" fmla="*/ 2619375 h 2890838"/>
              <a:gd name="connsiteX16" fmla="*/ 2728333 w 2918833"/>
              <a:gd name="connsiteY16" fmla="*/ 2800350 h 2890838"/>
              <a:gd name="connsiteX17" fmla="*/ 2414008 w 2918833"/>
              <a:gd name="connsiteY17" fmla="*/ 2890838 h 2890838"/>
              <a:gd name="connsiteX18" fmla="*/ 2342570 w 2918833"/>
              <a:gd name="connsiteY18" fmla="*/ 2725479 h 2890838"/>
              <a:gd name="connsiteX19" fmla="*/ 2123606 w 2918833"/>
              <a:gd name="connsiteY19" fmla="*/ 2666446 h 2890838"/>
              <a:gd name="connsiteX20" fmla="*/ 1915053 w 2918833"/>
              <a:gd name="connsiteY20" fmla="*/ 2629786 h 2890838"/>
              <a:gd name="connsiteX21" fmla="*/ 1678146 w 2918833"/>
              <a:gd name="connsiteY21" fmla="*/ 2666114 h 2890838"/>
              <a:gd name="connsiteX22" fmla="*/ 1032883 w 2918833"/>
              <a:gd name="connsiteY22" fmla="*/ 2633663 h 2890838"/>
              <a:gd name="connsiteX23" fmla="*/ 732845 w 2918833"/>
              <a:gd name="connsiteY23" fmla="*/ 2352675 h 2890838"/>
              <a:gd name="connsiteX24" fmla="*/ 311840 w 2918833"/>
              <a:gd name="connsiteY24" fmla="*/ 1906533 h 2890838"/>
              <a:gd name="connsiteX25" fmla="*/ 0 w 2918833"/>
              <a:gd name="connsiteY25" fmla="*/ 1444405 h 2890838"/>
              <a:gd name="connsiteX26" fmla="*/ 22860 w 2918833"/>
              <a:gd name="connsiteY26" fmla="*/ 1214107 h 2890838"/>
              <a:gd name="connsiteX27" fmla="*/ 102332 w 2918833"/>
              <a:gd name="connsiteY27" fmla="*/ 944425 h 2890838"/>
              <a:gd name="connsiteX28" fmla="*/ 308901 w 2918833"/>
              <a:gd name="connsiteY28" fmla="*/ 722202 h 2890838"/>
              <a:gd name="connsiteX29" fmla="*/ 518574 w 2918833"/>
              <a:gd name="connsiteY29" fmla="*/ 407670 h 2890838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42570 w 2918833"/>
              <a:gd name="connsiteY18" fmla="*/ 2725479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10672 w 2918833"/>
              <a:gd name="connsiteY18" fmla="*/ 2672317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880733 w 2918833"/>
              <a:gd name="connsiteY15" fmla="*/ 2619375 h 2672317"/>
              <a:gd name="connsiteX16" fmla="*/ 2653905 w 2918833"/>
              <a:gd name="connsiteY16" fmla="*/ 2481373 h 2672317"/>
              <a:gd name="connsiteX17" fmla="*/ 2499069 w 2918833"/>
              <a:gd name="connsiteY17" fmla="*/ 2603759 h 2672317"/>
              <a:gd name="connsiteX18" fmla="*/ 2310672 w 2918833"/>
              <a:gd name="connsiteY18" fmla="*/ 2672317 h 2672317"/>
              <a:gd name="connsiteX19" fmla="*/ 2123606 w 2918833"/>
              <a:gd name="connsiteY19" fmla="*/ 2666446 h 2672317"/>
              <a:gd name="connsiteX20" fmla="*/ 1915053 w 2918833"/>
              <a:gd name="connsiteY20" fmla="*/ 2629786 h 2672317"/>
              <a:gd name="connsiteX21" fmla="*/ 1678146 w 2918833"/>
              <a:gd name="connsiteY21" fmla="*/ 2666114 h 2672317"/>
              <a:gd name="connsiteX22" fmla="*/ 1032883 w 2918833"/>
              <a:gd name="connsiteY22" fmla="*/ 2633663 h 2672317"/>
              <a:gd name="connsiteX23" fmla="*/ 732845 w 2918833"/>
              <a:gd name="connsiteY23" fmla="*/ 2352675 h 2672317"/>
              <a:gd name="connsiteX24" fmla="*/ 311840 w 2918833"/>
              <a:gd name="connsiteY24" fmla="*/ 1906533 h 2672317"/>
              <a:gd name="connsiteX25" fmla="*/ 0 w 2918833"/>
              <a:gd name="connsiteY25" fmla="*/ 1444405 h 2672317"/>
              <a:gd name="connsiteX26" fmla="*/ 22860 w 2918833"/>
              <a:gd name="connsiteY26" fmla="*/ 1214107 h 2672317"/>
              <a:gd name="connsiteX27" fmla="*/ 102332 w 2918833"/>
              <a:gd name="connsiteY27" fmla="*/ 944425 h 2672317"/>
              <a:gd name="connsiteX28" fmla="*/ 308901 w 2918833"/>
              <a:gd name="connsiteY28" fmla="*/ 722202 h 2672317"/>
              <a:gd name="connsiteX29" fmla="*/ 518574 w 2918833"/>
              <a:gd name="connsiteY29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23606 w 2918833"/>
              <a:gd name="connsiteY18" fmla="*/ 2666446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55503 w 2918833"/>
              <a:gd name="connsiteY18" fmla="*/ 2613283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603759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11375 w 2918833"/>
              <a:gd name="connsiteY15" fmla="*/ 2417577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852158"/>
              <a:gd name="connsiteY0" fmla="*/ 407670 h 2666114"/>
              <a:gd name="connsiteX1" fmla="*/ 785233 w 2852158"/>
              <a:gd name="connsiteY1" fmla="*/ 214313 h 2666114"/>
              <a:gd name="connsiteX2" fmla="*/ 1047170 w 2852158"/>
              <a:gd name="connsiteY2" fmla="*/ 33338 h 2666114"/>
              <a:gd name="connsiteX3" fmla="*/ 1247195 w 2852158"/>
              <a:gd name="connsiteY3" fmla="*/ 0 h 2666114"/>
              <a:gd name="connsiteX4" fmla="*/ 1609145 w 2852158"/>
              <a:gd name="connsiteY4" fmla="*/ 9525 h 2666114"/>
              <a:gd name="connsiteX5" fmla="*/ 1880608 w 2852158"/>
              <a:gd name="connsiteY5" fmla="*/ 33338 h 2666114"/>
              <a:gd name="connsiteX6" fmla="*/ 2194933 w 2852158"/>
              <a:gd name="connsiteY6" fmla="*/ 104775 h 2666114"/>
              <a:gd name="connsiteX7" fmla="*/ 2342570 w 2852158"/>
              <a:gd name="connsiteY7" fmla="*/ 314325 h 2666114"/>
              <a:gd name="connsiteX8" fmla="*/ 2461633 w 2852158"/>
              <a:gd name="connsiteY8" fmla="*/ 585788 h 2666114"/>
              <a:gd name="connsiteX9" fmla="*/ 2571170 w 2852158"/>
              <a:gd name="connsiteY9" fmla="*/ 942975 h 2666114"/>
              <a:gd name="connsiteX10" fmla="*/ 2618795 w 2852158"/>
              <a:gd name="connsiteY10" fmla="*/ 1081088 h 2666114"/>
              <a:gd name="connsiteX11" fmla="*/ 2709283 w 2852158"/>
              <a:gd name="connsiteY11" fmla="*/ 1404938 h 2666114"/>
              <a:gd name="connsiteX12" fmla="*/ 2756908 w 2852158"/>
              <a:gd name="connsiteY12" fmla="*/ 1724025 h 2666114"/>
              <a:gd name="connsiteX13" fmla="*/ 2852158 w 2852158"/>
              <a:gd name="connsiteY13" fmla="*/ 2066925 h 2666114"/>
              <a:gd name="connsiteX14" fmla="*/ 2727447 w 2852158"/>
              <a:gd name="connsiteY14" fmla="*/ 2276364 h 2666114"/>
              <a:gd name="connsiteX15" fmla="*/ 2611375 w 2852158"/>
              <a:gd name="connsiteY15" fmla="*/ 2417577 h 2666114"/>
              <a:gd name="connsiteX16" fmla="*/ 2499069 w 2852158"/>
              <a:gd name="connsiteY16" fmla="*/ 2486801 h 2666114"/>
              <a:gd name="connsiteX17" fmla="*/ 2363834 w 2852158"/>
              <a:gd name="connsiteY17" fmla="*/ 2576624 h 2666114"/>
              <a:gd name="connsiteX18" fmla="*/ 2155503 w 2852158"/>
              <a:gd name="connsiteY18" fmla="*/ 2613283 h 2666114"/>
              <a:gd name="connsiteX19" fmla="*/ 1915053 w 2852158"/>
              <a:gd name="connsiteY19" fmla="*/ 2629786 h 2666114"/>
              <a:gd name="connsiteX20" fmla="*/ 1678146 w 2852158"/>
              <a:gd name="connsiteY20" fmla="*/ 2666114 h 2666114"/>
              <a:gd name="connsiteX21" fmla="*/ 1032883 w 2852158"/>
              <a:gd name="connsiteY21" fmla="*/ 2633663 h 2666114"/>
              <a:gd name="connsiteX22" fmla="*/ 732845 w 2852158"/>
              <a:gd name="connsiteY22" fmla="*/ 2352675 h 2666114"/>
              <a:gd name="connsiteX23" fmla="*/ 311840 w 2852158"/>
              <a:gd name="connsiteY23" fmla="*/ 1906533 h 2666114"/>
              <a:gd name="connsiteX24" fmla="*/ 0 w 2852158"/>
              <a:gd name="connsiteY24" fmla="*/ 1444405 h 2666114"/>
              <a:gd name="connsiteX25" fmla="*/ 22860 w 2852158"/>
              <a:gd name="connsiteY25" fmla="*/ 1214107 h 2666114"/>
              <a:gd name="connsiteX26" fmla="*/ 102332 w 2852158"/>
              <a:gd name="connsiteY26" fmla="*/ 944425 h 2666114"/>
              <a:gd name="connsiteX27" fmla="*/ 308901 w 2852158"/>
              <a:gd name="connsiteY27" fmla="*/ 722202 h 2666114"/>
              <a:gd name="connsiteX28" fmla="*/ 518574 w 285215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727447 w 2756908"/>
              <a:gd name="connsiteY14" fmla="*/ 227636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54148 w 2756908"/>
              <a:gd name="connsiteY21" fmla="*/ 2601766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56908" h="2666114">
                <a:moveTo>
                  <a:pt x="518574" y="407670"/>
                </a:moveTo>
                <a:lnTo>
                  <a:pt x="785233" y="214313"/>
                </a:lnTo>
                <a:lnTo>
                  <a:pt x="1047170" y="33338"/>
                </a:lnTo>
                <a:lnTo>
                  <a:pt x="1247195" y="0"/>
                </a:lnTo>
                <a:lnTo>
                  <a:pt x="1609145" y="9525"/>
                </a:lnTo>
                <a:lnTo>
                  <a:pt x="1880608" y="33338"/>
                </a:lnTo>
                <a:lnTo>
                  <a:pt x="2194933" y="104775"/>
                </a:lnTo>
                <a:lnTo>
                  <a:pt x="2342570" y="314325"/>
                </a:lnTo>
                <a:lnTo>
                  <a:pt x="2461633" y="585788"/>
                </a:lnTo>
                <a:lnTo>
                  <a:pt x="2571170" y="942975"/>
                </a:lnTo>
                <a:lnTo>
                  <a:pt x="2618795" y="1081088"/>
                </a:lnTo>
                <a:lnTo>
                  <a:pt x="2709283" y="1404938"/>
                </a:lnTo>
                <a:lnTo>
                  <a:pt x="2756908" y="1724025"/>
                </a:lnTo>
                <a:lnTo>
                  <a:pt x="2745833" y="2024395"/>
                </a:lnTo>
                <a:lnTo>
                  <a:pt x="2695550" y="2201936"/>
                </a:lnTo>
                <a:lnTo>
                  <a:pt x="2558212" y="2396312"/>
                </a:lnTo>
                <a:lnTo>
                  <a:pt x="2499069" y="2486801"/>
                </a:lnTo>
                <a:lnTo>
                  <a:pt x="2363834" y="2576624"/>
                </a:lnTo>
                <a:lnTo>
                  <a:pt x="2155503" y="2613283"/>
                </a:lnTo>
                <a:lnTo>
                  <a:pt x="1936319" y="2661684"/>
                </a:lnTo>
                <a:lnTo>
                  <a:pt x="1678146" y="2666114"/>
                </a:lnTo>
                <a:lnTo>
                  <a:pt x="1054148" y="2601766"/>
                </a:lnTo>
                <a:lnTo>
                  <a:pt x="732845" y="2352675"/>
                </a:lnTo>
                <a:lnTo>
                  <a:pt x="311840" y="1906533"/>
                </a:lnTo>
                <a:cubicBezTo>
                  <a:pt x="250300" y="1739238"/>
                  <a:pt x="61540" y="1611700"/>
                  <a:pt x="0" y="1444405"/>
                </a:cubicBezTo>
                <a:lnTo>
                  <a:pt x="22860" y="1214107"/>
                </a:lnTo>
                <a:lnTo>
                  <a:pt x="102332" y="944425"/>
                </a:lnTo>
                <a:lnTo>
                  <a:pt x="277004" y="658407"/>
                </a:lnTo>
                <a:lnTo>
                  <a:pt x="518574" y="407670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0F883C-D877-4EA9-90C8-81AC9A9A7699}"/>
              </a:ext>
            </a:extLst>
          </p:cNvPr>
          <p:cNvSpPr txBox="1"/>
          <p:nvPr/>
        </p:nvSpPr>
        <p:spPr>
          <a:xfrm>
            <a:off x="3548197" y="4912732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Deep Marine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Dagger Flat </a:t>
            </a:r>
            <a:r>
              <a:rPr lang="en-US" sz="1200" b="1" i="1" dirty="0" err="1">
                <a:solidFill>
                  <a:srgbClr val="990000"/>
                </a:solidFill>
              </a:rPr>
              <a:t>Ss</a:t>
            </a:r>
            <a:endParaRPr lang="en-US" sz="1200" b="1" i="1" dirty="0">
              <a:solidFill>
                <a:srgbClr val="99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0C517F-2CBD-4BED-BDBE-972590EF5051}"/>
              </a:ext>
            </a:extLst>
          </p:cNvPr>
          <p:cNvSpPr txBox="1"/>
          <p:nvPr/>
        </p:nvSpPr>
        <p:spPr>
          <a:xfrm>
            <a:off x="2381395" y="980270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05ACF-7ECC-4EA7-BDED-3D96AB44EAE3}"/>
              </a:ext>
            </a:extLst>
          </p:cNvPr>
          <p:cNvSpPr txBox="1"/>
          <p:nvPr/>
        </p:nvSpPr>
        <p:spPr>
          <a:xfrm>
            <a:off x="2792298" y="2532546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39D94-8A26-4183-B8A9-023FD6F0E768}"/>
              </a:ext>
            </a:extLst>
          </p:cNvPr>
          <p:cNvSpPr txBox="1"/>
          <p:nvPr/>
        </p:nvSpPr>
        <p:spPr>
          <a:xfrm>
            <a:off x="8149660" y="4834299"/>
            <a:ext cx="1261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Deep Marine</a:t>
            </a:r>
          </a:p>
          <a:p>
            <a:pPr algn="ctr"/>
            <a:r>
              <a:rPr lang="en-US" sz="1200" b="1" dirty="0"/>
              <a:t>Dagger Flat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8B78E8-4C6F-4DA0-AB95-B873F775ED09}"/>
              </a:ext>
            </a:extLst>
          </p:cNvPr>
          <p:cNvSpPr txBox="1"/>
          <p:nvPr/>
        </p:nvSpPr>
        <p:spPr>
          <a:xfrm>
            <a:off x="7242259" y="2723091"/>
            <a:ext cx="127150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Land –</a:t>
            </a:r>
          </a:p>
          <a:p>
            <a:pPr algn="ctr"/>
            <a:r>
              <a:rPr lang="en-US" sz="1400" b="1" dirty="0"/>
              <a:t>Exposed</a:t>
            </a:r>
          </a:p>
          <a:p>
            <a:pPr algn="ctr"/>
            <a:r>
              <a:rPr lang="en-US" sz="1400" b="1" dirty="0"/>
              <a:t>Precambrian</a:t>
            </a:r>
          </a:p>
          <a:p>
            <a:pPr algn="ctr"/>
            <a:r>
              <a:rPr lang="en-US" sz="1400" b="1" dirty="0"/>
              <a:t>Crystalline</a:t>
            </a:r>
          </a:p>
          <a:p>
            <a:pPr algn="ctr"/>
            <a:r>
              <a:rPr lang="en-US" sz="1400" b="1" dirty="0"/>
              <a:t>Rocks</a:t>
            </a:r>
          </a:p>
        </p:txBody>
      </p:sp>
      <p:sp>
        <p:nvSpPr>
          <p:cNvPr id="19" name="Freeform 25">
            <a:extLst>
              <a:ext uri="{FF2B5EF4-FFF2-40B4-BE49-F238E27FC236}">
                <a16:creationId xmlns:a16="http://schemas.microsoft.com/office/drawing/2014/main" id="{D0669336-EE30-49F1-8CB5-7B3A57B4330D}"/>
              </a:ext>
            </a:extLst>
          </p:cNvPr>
          <p:cNvSpPr/>
          <p:nvPr/>
        </p:nvSpPr>
        <p:spPr bwMode="auto">
          <a:xfrm>
            <a:off x="2161456" y="2090910"/>
            <a:ext cx="2756908" cy="2666114"/>
          </a:xfrm>
          <a:custGeom>
            <a:avLst/>
            <a:gdLst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257175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257175 w 2681288"/>
              <a:gd name="connsiteY0" fmla="*/ 590550 h 2900363"/>
              <a:gd name="connsiteX1" fmla="*/ 547688 w 2681288"/>
              <a:gd name="connsiteY1" fmla="*/ 214313 h 2900363"/>
              <a:gd name="connsiteX2" fmla="*/ 809625 w 2681288"/>
              <a:gd name="connsiteY2" fmla="*/ 33338 h 2900363"/>
              <a:gd name="connsiteX3" fmla="*/ 1009650 w 2681288"/>
              <a:gd name="connsiteY3" fmla="*/ 0 h 2900363"/>
              <a:gd name="connsiteX4" fmla="*/ 1371600 w 2681288"/>
              <a:gd name="connsiteY4" fmla="*/ 9525 h 2900363"/>
              <a:gd name="connsiteX5" fmla="*/ 1643063 w 2681288"/>
              <a:gd name="connsiteY5" fmla="*/ 33338 h 2900363"/>
              <a:gd name="connsiteX6" fmla="*/ 1957388 w 2681288"/>
              <a:gd name="connsiteY6" fmla="*/ 104775 h 2900363"/>
              <a:gd name="connsiteX7" fmla="*/ 2105025 w 2681288"/>
              <a:gd name="connsiteY7" fmla="*/ 314325 h 2900363"/>
              <a:gd name="connsiteX8" fmla="*/ 2224088 w 2681288"/>
              <a:gd name="connsiteY8" fmla="*/ 585788 h 2900363"/>
              <a:gd name="connsiteX9" fmla="*/ 2333625 w 2681288"/>
              <a:gd name="connsiteY9" fmla="*/ 942975 h 2900363"/>
              <a:gd name="connsiteX10" fmla="*/ 2381250 w 2681288"/>
              <a:gd name="connsiteY10" fmla="*/ 1081088 h 2900363"/>
              <a:gd name="connsiteX11" fmla="*/ 2471738 w 2681288"/>
              <a:gd name="connsiteY11" fmla="*/ 1404938 h 2900363"/>
              <a:gd name="connsiteX12" fmla="*/ 2519363 w 2681288"/>
              <a:gd name="connsiteY12" fmla="*/ 1724025 h 2900363"/>
              <a:gd name="connsiteX13" fmla="*/ 2614613 w 2681288"/>
              <a:gd name="connsiteY13" fmla="*/ 2066925 h 2900363"/>
              <a:gd name="connsiteX14" fmla="*/ 2681288 w 2681288"/>
              <a:gd name="connsiteY14" fmla="*/ 2414588 h 2900363"/>
              <a:gd name="connsiteX15" fmla="*/ 2643188 w 2681288"/>
              <a:gd name="connsiteY15" fmla="*/ 2619375 h 2900363"/>
              <a:gd name="connsiteX16" fmla="*/ 2490788 w 2681288"/>
              <a:gd name="connsiteY16" fmla="*/ 2800350 h 2900363"/>
              <a:gd name="connsiteX17" fmla="*/ 2176463 w 2681288"/>
              <a:gd name="connsiteY17" fmla="*/ 2890838 h 2900363"/>
              <a:gd name="connsiteX18" fmla="*/ 2105025 w 2681288"/>
              <a:gd name="connsiteY18" fmla="*/ 2895600 h 2900363"/>
              <a:gd name="connsiteX19" fmla="*/ 1747838 w 2681288"/>
              <a:gd name="connsiteY19" fmla="*/ 2900363 h 2900363"/>
              <a:gd name="connsiteX20" fmla="*/ 1666875 w 2681288"/>
              <a:gd name="connsiteY20" fmla="*/ 2895600 h 2900363"/>
              <a:gd name="connsiteX21" fmla="*/ 1281113 w 2681288"/>
              <a:gd name="connsiteY21" fmla="*/ 2857500 h 2900363"/>
              <a:gd name="connsiteX22" fmla="*/ 795338 w 2681288"/>
              <a:gd name="connsiteY22" fmla="*/ 2633663 h 2900363"/>
              <a:gd name="connsiteX23" fmla="*/ 495300 w 2681288"/>
              <a:gd name="connsiteY23" fmla="*/ 2352675 h 2900363"/>
              <a:gd name="connsiteX24" fmla="*/ 177662 w 2681288"/>
              <a:gd name="connsiteY24" fmla="*/ 1938338 h 2900363"/>
              <a:gd name="connsiteX25" fmla="*/ 0 w 2681288"/>
              <a:gd name="connsiteY25" fmla="*/ 1404938 h 2900363"/>
              <a:gd name="connsiteX26" fmla="*/ 23813 w 2681288"/>
              <a:gd name="connsiteY26" fmla="*/ 1023938 h 2900363"/>
              <a:gd name="connsiteX27" fmla="*/ 119063 w 2681288"/>
              <a:gd name="connsiteY27" fmla="*/ 785813 h 2900363"/>
              <a:gd name="connsiteX28" fmla="*/ 257175 w 2681288"/>
              <a:gd name="connsiteY28" fmla="*/ 590550 h 2900363"/>
              <a:gd name="connsiteX0" fmla="*/ 391353 w 2815466"/>
              <a:gd name="connsiteY0" fmla="*/ 590550 h 2900363"/>
              <a:gd name="connsiteX1" fmla="*/ 681866 w 2815466"/>
              <a:gd name="connsiteY1" fmla="*/ 214313 h 2900363"/>
              <a:gd name="connsiteX2" fmla="*/ 943803 w 2815466"/>
              <a:gd name="connsiteY2" fmla="*/ 33338 h 2900363"/>
              <a:gd name="connsiteX3" fmla="*/ 1143828 w 2815466"/>
              <a:gd name="connsiteY3" fmla="*/ 0 h 2900363"/>
              <a:gd name="connsiteX4" fmla="*/ 1505778 w 2815466"/>
              <a:gd name="connsiteY4" fmla="*/ 9525 h 2900363"/>
              <a:gd name="connsiteX5" fmla="*/ 1777241 w 2815466"/>
              <a:gd name="connsiteY5" fmla="*/ 33338 h 2900363"/>
              <a:gd name="connsiteX6" fmla="*/ 2091566 w 2815466"/>
              <a:gd name="connsiteY6" fmla="*/ 104775 h 2900363"/>
              <a:gd name="connsiteX7" fmla="*/ 2239203 w 2815466"/>
              <a:gd name="connsiteY7" fmla="*/ 314325 h 2900363"/>
              <a:gd name="connsiteX8" fmla="*/ 2358266 w 2815466"/>
              <a:gd name="connsiteY8" fmla="*/ 585788 h 2900363"/>
              <a:gd name="connsiteX9" fmla="*/ 2467803 w 2815466"/>
              <a:gd name="connsiteY9" fmla="*/ 942975 h 2900363"/>
              <a:gd name="connsiteX10" fmla="*/ 2515428 w 2815466"/>
              <a:gd name="connsiteY10" fmla="*/ 1081088 h 2900363"/>
              <a:gd name="connsiteX11" fmla="*/ 2605916 w 2815466"/>
              <a:gd name="connsiteY11" fmla="*/ 1404938 h 2900363"/>
              <a:gd name="connsiteX12" fmla="*/ 2653541 w 2815466"/>
              <a:gd name="connsiteY12" fmla="*/ 1724025 h 2900363"/>
              <a:gd name="connsiteX13" fmla="*/ 2748791 w 2815466"/>
              <a:gd name="connsiteY13" fmla="*/ 2066925 h 2900363"/>
              <a:gd name="connsiteX14" fmla="*/ 2815466 w 2815466"/>
              <a:gd name="connsiteY14" fmla="*/ 2414588 h 2900363"/>
              <a:gd name="connsiteX15" fmla="*/ 2777366 w 2815466"/>
              <a:gd name="connsiteY15" fmla="*/ 2619375 h 2900363"/>
              <a:gd name="connsiteX16" fmla="*/ 2624966 w 2815466"/>
              <a:gd name="connsiteY16" fmla="*/ 2800350 h 2900363"/>
              <a:gd name="connsiteX17" fmla="*/ 2310641 w 2815466"/>
              <a:gd name="connsiteY17" fmla="*/ 2890838 h 2900363"/>
              <a:gd name="connsiteX18" fmla="*/ 2239203 w 2815466"/>
              <a:gd name="connsiteY18" fmla="*/ 2895600 h 2900363"/>
              <a:gd name="connsiteX19" fmla="*/ 1882016 w 2815466"/>
              <a:gd name="connsiteY19" fmla="*/ 2900363 h 2900363"/>
              <a:gd name="connsiteX20" fmla="*/ 1801053 w 2815466"/>
              <a:gd name="connsiteY20" fmla="*/ 2895600 h 2900363"/>
              <a:gd name="connsiteX21" fmla="*/ 1415291 w 2815466"/>
              <a:gd name="connsiteY21" fmla="*/ 2857500 h 2900363"/>
              <a:gd name="connsiteX22" fmla="*/ 929516 w 2815466"/>
              <a:gd name="connsiteY22" fmla="*/ 2633663 h 2900363"/>
              <a:gd name="connsiteX23" fmla="*/ 629478 w 2815466"/>
              <a:gd name="connsiteY23" fmla="*/ 2352675 h 2900363"/>
              <a:gd name="connsiteX24" fmla="*/ 311840 w 2815466"/>
              <a:gd name="connsiteY24" fmla="*/ 1938338 h 2900363"/>
              <a:gd name="connsiteX25" fmla="*/ 0 w 2815466"/>
              <a:gd name="connsiteY25" fmla="*/ 1412600 h 2900363"/>
              <a:gd name="connsiteX26" fmla="*/ 134178 w 2815466"/>
              <a:gd name="connsiteY26" fmla="*/ 1404938 h 2900363"/>
              <a:gd name="connsiteX27" fmla="*/ 157991 w 2815466"/>
              <a:gd name="connsiteY27" fmla="*/ 1023938 h 2900363"/>
              <a:gd name="connsiteX28" fmla="*/ 253241 w 2815466"/>
              <a:gd name="connsiteY28" fmla="*/ 785813 h 2900363"/>
              <a:gd name="connsiteX29" fmla="*/ 391353 w 2815466"/>
              <a:gd name="connsiteY29" fmla="*/ 590550 h 2900363"/>
              <a:gd name="connsiteX0" fmla="*/ 471860 w 2895973"/>
              <a:gd name="connsiteY0" fmla="*/ 590550 h 2900363"/>
              <a:gd name="connsiteX1" fmla="*/ 762373 w 2895973"/>
              <a:gd name="connsiteY1" fmla="*/ 214313 h 2900363"/>
              <a:gd name="connsiteX2" fmla="*/ 1024310 w 2895973"/>
              <a:gd name="connsiteY2" fmla="*/ 33338 h 2900363"/>
              <a:gd name="connsiteX3" fmla="*/ 1224335 w 2895973"/>
              <a:gd name="connsiteY3" fmla="*/ 0 h 2900363"/>
              <a:gd name="connsiteX4" fmla="*/ 1586285 w 2895973"/>
              <a:gd name="connsiteY4" fmla="*/ 9525 h 2900363"/>
              <a:gd name="connsiteX5" fmla="*/ 1857748 w 2895973"/>
              <a:gd name="connsiteY5" fmla="*/ 33338 h 2900363"/>
              <a:gd name="connsiteX6" fmla="*/ 2172073 w 2895973"/>
              <a:gd name="connsiteY6" fmla="*/ 104775 h 2900363"/>
              <a:gd name="connsiteX7" fmla="*/ 2319710 w 2895973"/>
              <a:gd name="connsiteY7" fmla="*/ 314325 h 2900363"/>
              <a:gd name="connsiteX8" fmla="*/ 2438773 w 2895973"/>
              <a:gd name="connsiteY8" fmla="*/ 585788 h 2900363"/>
              <a:gd name="connsiteX9" fmla="*/ 2548310 w 2895973"/>
              <a:gd name="connsiteY9" fmla="*/ 942975 h 2900363"/>
              <a:gd name="connsiteX10" fmla="*/ 2595935 w 2895973"/>
              <a:gd name="connsiteY10" fmla="*/ 1081088 h 2900363"/>
              <a:gd name="connsiteX11" fmla="*/ 2686423 w 2895973"/>
              <a:gd name="connsiteY11" fmla="*/ 1404938 h 2900363"/>
              <a:gd name="connsiteX12" fmla="*/ 2734048 w 2895973"/>
              <a:gd name="connsiteY12" fmla="*/ 1724025 h 2900363"/>
              <a:gd name="connsiteX13" fmla="*/ 2829298 w 2895973"/>
              <a:gd name="connsiteY13" fmla="*/ 2066925 h 2900363"/>
              <a:gd name="connsiteX14" fmla="*/ 2895973 w 2895973"/>
              <a:gd name="connsiteY14" fmla="*/ 2414588 h 2900363"/>
              <a:gd name="connsiteX15" fmla="*/ 2857873 w 2895973"/>
              <a:gd name="connsiteY15" fmla="*/ 2619375 h 2900363"/>
              <a:gd name="connsiteX16" fmla="*/ 2705473 w 2895973"/>
              <a:gd name="connsiteY16" fmla="*/ 2800350 h 2900363"/>
              <a:gd name="connsiteX17" fmla="*/ 2391148 w 2895973"/>
              <a:gd name="connsiteY17" fmla="*/ 2890838 h 2900363"/>
              <a:gd name="connsiteX18" fmla="*/ 2319710 w 2895973"/>
              <a:gd name="connsiteY18" fmla="*/ 2895600 h 2900363"/>
              <a:gd name="connsiteX19" fmla="*/ 1962523 w 2895973"/>
              <a:gd name="connsiteY19" fmla="*/ 2900363 h 2900363"/>
              <a:gd name="connsiteX20" fmla="*/ 1881560 w 2895973"/>
              <a:gd name="connsiteY20" fmla="*/ 2895600 h 2900363"/>
              <a:gd name="connsiteX21" fmla="*/ 1495798 w 2895973"/>
              <a:gd name="connsiteY21" fmla="*/ 2857500 h 2900363"/>
              <a:gd name="connsiteX22" fmla="*/ 1010023 w 2895973"/>
              <a:gd name="connsiteY22" fmla="*/ 2633663 h 2900363"/>
              <a:gd name="connsiteX23" fmla="*/ 709985 w 2895973"/>
              <a:gd name="connsiteY23" fmla="*/ 2352675 h 2900363"/>
              <a:gd name="connsiteX24" fmla="*/ 392347 w 2895973"/>
              <a:gd name="connsiteY24" fmla="*/ 1938338 h 2900363"/>
              <a:gd name="connsiteX25" fmla="*/ 80507 w 2895973"/>
              <a:gd name="connsiteY25" fmla="*/ 1412600 h 2900363"/>
              <a:gd name="connsiteX26" fmla="*/ 0 w 2895973"/>
              <a:gd name="connsiteY26" fmla="*/ 1214107 h 2900363"/>
              <a:gd name="connsiteX27" fmla="*/ 238498 w 2895973"/>
              <a:gd name="connsiteY27" fmla="*/ 1023938 h 2900363"/>
              <a:gd name="connsiteX28" fmla="*/ 333748 w 2895973"/>
              <a:gd name="connsiteY28" fmla="*/ 785813 h 2900363"/>
              <a:gd name="connsiteX29" fmla="*/ 471860 w 289597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415207 w 2918833"/>
              <a:gd name="connsiteY24" fmla="*/ 1938338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261358 w 2918833"/>
              <a:gd name="connsiteY27" fmla="*/ 1023938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56608 w 2918833"/>
              <a:gd name="connsiteY28" fmla="*/ 785813 h 2900363"/>
              <a:gd name="connsiteX29" fmla="*/ 494720 w 2918833"/>
              <a:gd name="connsiteY29" fmla="*/ 590550 h 2900363"/>
              <a:gd name="connsiteX0" fmla="*/ 494720 w 2918833"/>
              <a:gd name="connsiteY0" fmla="*/ 59055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494720 w 2918833"/>
              <a:gd name="connsiteY29" fmla="*/ 59055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518658 w 2918833"/>
              <a:gd name="connsiteY21" fmla="*/ 2857500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95600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900363"/>
              <a:gd name="connsiteX1" fmla="*/ 785233 w 2918833"/>
              <a:gd name="connsiteY1" fmla="*/ 214313 h 2900363"/>
              <a:gd name="connsiteX2" fmla="*/ 1047170 w 2918833"/>
              <a:gd name="connsiteY2" fmla="*/ 33338 h 2900363"/>
              <a:gd name="connsiteX3" fmla="*/ 1247195 w 2918833"/>
              <a:gd name="connsiteY3" fmla="*/ 0 h 2900363"/>
              <a:gd name="connsiteX4" fmla="*/ 1609145 w 2918833"/>
              <a:gd name="connsiteY4" fmla="*/ 9525 h 2900363"/>
              <a:gd name="connsiteX5" fmla="*/ 1880608 w 2918833"/>
              <a:gd name="connsiteY5" fmla="*/ 33338 h 2900363"/>
              <a:gd name="connsiteX6" fmla="*/ 2194933 w 2918833"/>
              <a:gd name="connsiteY6" fmla="*/ 104775 h 2900363"/>
              <a:gd name="connsiteX7" fmla="*/ 2342570 w 2918833"/>
              <a:gd name="connsiteY7" fmla="*/ 314325 h 2900363"/>
              <a:gd name="connsiteX8" fmla="*/ 2461633 w 2918833"/>
              <a:gd name="connsiteY8" fmla="*/ 585788 h 2900363"/>
              <a:gd name="connsiteX9" fmla="*/ 2571170 w 2918833"/>
              <a:gd name="connsiteY9" fmla="*/ 942975 h 2900363"/>
              <a:gd name="connsiteX10" fmla="*/ 2618795 w 2918833"/>
              <a:gd name="connsiteY10" fmla="*/ 1081088 h 2900363"/>
              <a:gd name="connsiteX11" fmla="*/ 2709283 w 2918833"/>
              <a:gd name="connsiteY11" fmla="*/ 1404938 h 2900363"/>
              <a:gd name="connsiteX12" fmla="*/ 2756908 w 2918833"/>
              <a:gd name="connsiteY12" fmla="*/ 1724025 h 2900363"/>
              <a:gd name="connsiteX13" fmla="*/ 2852158 w 2918833"/>
              <a:gd name="connsiteY13" fmla="*/ 2066925 h 2900363"/>
              <a:gd name="connsiteX14" fmla="*/ 2918833 w 2918833"/>
              <a:gd name="connsiteY14" fmla="*/ 2414588 h 2900363"/>
              <a:gd name="connsiteX15" fmla="*/ 2880733 w 2918833"/>
              <a:gd name="connsiteY15" fmla="*/ 2619375 h 2900363"/>
              <a:gd name="connsiteX16" fmla="*/ 2728333 w 2918833"/>
              <a:gd name="connsiteY16" fmla="*/ 2800350 h 2900363"/>
              <a:gd name="connsiteX17" fmla="*/ 2414008 w 2918833"/>
              <a:gd name="connsiteY17" fmla="*/ 2890838 h 2900363"/>
              <a:gd name="connsiteX18" fmla="*/ 2342570 w 2918833"/>
              <a:gd name="connsiteY18" fmla="*/ 2895600 h 2900363"/>
              <a:gd name="connsiteX19" fmla="*/ 1985383 w 2918833"/>
              <a:gd name="connsiteY19" fmla="*/ 2900363 h 2900363"/>
              <a:gd name="connsiteX20" fmla="*/ 1904420 w 2918833"/>
              <a:gd name="connsiteY20" fmla="*/ 2831805 h 2900363"/>
              <a:gd name="connsiteX21" fmla="*/ 1635616 w 2918833"/>
              <a:gd name="connsiteY21" fmla="*/ 2804337 h 2900363"/>
              <a:gd name="connsiteX22" fmla="*/ 1032883 w 2918833"/>
              <a:gd name="connsiteY22" fmla="*/ 2633663 h 2900363"/>
              <a:gd name="connsiteX23" fmla="*/ 732845 w 2918833"/>
              <a:gd name="connsiteY23" fmla="*/ 2352675 h 2900363"/>
              <a:gd name="connsiteX24" fmla="*/ 311840 w 2918833"/>
              <a:gd name="connsiteY24" fmla="*/ 1906533 h 2900363"/>
              <a:gd name="connsiteX25" fmla="*/ 0 w 2918833"/>
              <a:gd name="connsiteY25" fmla="*/ 1444405 h 2900363"/>
              <a:gd name="connsiteX26" fmla="*/ 22860 w 2918833"/>
              <a:gd name="connsiteY26" fmla="*/ 1214107 h 2900363"/>
              <a:gd name="connsiteX27" fmla="*/ 102332 w 2918833"/>
              <a:gd name="connsiteY27" fmla="*/ 944425 h 2900363"/>
              <a:gd name="connsiteX28" fmla="*/ 308901 w 2918833"/>
              <a:gd name="connsiteY28" fmla="*/ 722202 h 2900363"/>
              <a:gd name="connsiteX29" fmla="*/ 518574 w 2918833"/>
              <a:gd name="connsiteY29" fmla="*/ 407670 h 2900363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35616 w 2918833"/>
              <a:gd name="connsiteY21" fmla="*/ 2804337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04420 w 2918833"/>
              <a:gd name="connsiteY20" fmla="*/ 2831805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017281 w 2918833"/>
              <a:gd name="connsiteY19" fmla="*/ 2825935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5600"/>
              <a:gd name="connsiteX1" fmla="*/ 785233 w 2918833"/>
              <a:gd name="connsiteY1" fmla="*/ 214313 h 2895600"/>
              <a:gd name="connsiteX2" fmla="*/ 1047170 w 2918833"/>
              <a:gd name="connsiteY2" fmla="*/ 33338 h 2895600"/>
              <a:gd name="connsiteX3" fmla="*/ 1247195 w 2918833"/>
              <a:gd name="connsiteY3" fmla="*/ 0 h 2895600"/>
              <a:gd name="connsiteX4" fmla="*/ 1609145 w 2918833"/>
              <a:gd name="connsiteY4" fmla="*/ 9525 h 2895600"/>
              <a:gd name="connsiteX5" fmla="*/ 1880608 w 2918833"/>
              <a:gd name="connsiteY5" fmla="*/ 33338 h 2895600"/>
              <a:gd name="connsiteX6" fmla="*/ 2194933 w 2918833"/>
              <a:gd name="connsiteY6" fmla="*/ 104775 h 2895600"/>
              <a:gd name="connsiteX7" fmla="*/ 2342570 w 2918833"/>
              <a:gd name="connsiteY7" fmla="*/ 314325 h 2895600"/>
              <a:gd name="connsiteX8" fmla="*/ 2461633 w 2918833"/>
              <a:gd name="connsiteY8" fmla="*/ 585788 h 2895600"/>
              <a:gd name="connsiteX9" fmla="*/ 2571170 w 2918833"/>
              <a:gd name="connsiteY9" fmla="*/ 942975 h 2895600"/>
              <a:gd name="connsiteX10" fmla="*/ 2618795 w 2918833"/>
              <a:gd name="connsiteY10" fmla="*/ 1081088 h 2895600"/>
              <a:gd name="connsiteX11" fmla="*/ 2709283 w 2918833"/>
              <a:gd name="connsiteY11" fmla="*/ 1404938 h 2895600"/>
              <a:gd name="connsiteX12" fmla="*/ 2756908 w 2918833"/>
              <a:gd name="connsiteY12" fmla="*/ 1724025 h 2895600"/>
              <a:gd name="connsiteX13" fmla="*/ 2852158 w 2918833"/>
              <a:gd name="connsiteY13" fmla="*/ 2066925 h 2895600"/>
              <a:gd name="connsiteX14" fmla="*/ 2918833 w 2918833"/>
              <a:gd name="connsiteY14" fmla="*/ 2414588 h 2895600"/>
              <a:gd name="connsiteX15" fmla="*/ 2880733 w 2918833"/>
              <a:gd name="connsiteY15" fmla="*/ 2619375 h 2895600"/>
              <a:gd name="connsiteX16" fmla="*/ 2728333 w 2918833"/>
              <a:gd name="connsiteY16" fmla="*/ 2800350 h 2895600"/>
              <a:gd name="connsiteX17" fmla="*/ 2414008 w 2918833"/>
              <a:gd name="connsiteY17" fmla="*/ 2890838 h 2895600"/>
              <a:gd name="connsiteX18" fmla="*/ 2342570 w 2918833"/>
              <a:gd name="connsiteY18" fmla="*/ 2895600 h 2895600"/>
              <a:gd name="connsiteX19" fmla="*/ 2123606 w 2918833"/>
              <a:gd name="connsiteY19" fmla="*/ 2666446 h 2895600"/>
              <a:gd name="connsiteX20" fmla="*/ 1915053 w 2918833"/>
              <a:gd name="connsiteY20" fmla="*/ 2629786 h 2895600"/>
              <a:gd name="connsiteX21" fmla="*/ 1678146 w 2918833"/>
              <a:gd name="connsiteY21" fmla="*/ 2666114 h 2895600"/>
              <a:gd name="connsiteX22" fmla="*/ 1032883 w 2918833"/>
              <a:gd name="connsiteY22" fmla="*/ 2633663 h 2895600"/>
              <a:gd name="connsiteX23" fmla="*/ 732845 w 2918833"/>
              <a:gd name="connsiteY23" fmla="*/ 2352675 h 2895600"/>
              <a:gd name="connsiteX24" fmla="*/ 311840 w 2918833"/>
              <a:gd name="connsiteY24" fmla="*/ 1906533 h 2895600"/>
              <a:gd name="connsiteX25" fmla="*/ 0 w 2918833"/>
              <a:gd name="connsiteY25" fmla="*/ 1444405 h 2895600"/>
              <a:gd name="connsiteX26" fmla="*/ 22860 w 2918833"/>
              <a:gd name="connsiteY26" fmla="*/ 1214107 h 2895600"/>
              <a:gd name="connsiteX27" fmla="*/ 102332 w 2918833"/>
              <a:gd name="connsiteY27" fmla="*/ 944425 h 2895600"/>
              <a:gd name="connsiteX28" fmla="*/ 308901 w 2918833"/>
              <a:gd name="connsiteY28" fmla="*/ 722202 h 2895600"/>
              <a:gd name="connsiteX29" fmla="*/ 518574 w 2918833"/>
              <a:gd name="connsiteY29" fmla="*/ 407670 h 2895600"/>
              <a:gd name="connsiteX0" fmla="*/ 518574 w 2918833"/>
              <a:gd name="connsiteY0" fmla="*/ 407670 h 2890838"/>
              <a:gd name="connsiteX1" fmla="*/ 785233 w 2918833"/>
              <a:gd name="connsiteY1" fmla="*/ 214313 h 2890838"/>
              <a:gd name="connsiteX2" fmla="*/ 1047170 w 2918833"/>
              <a:gd name="connsiteY2" fmla="*/ 33338 h 2890838"/>
              <a:gd name="connsiteX3" fmla="*/ 1247195 w 2918833"/>
              <a:gd name="connsiteY3" fmla="*/ 0 h 2890838"/>
              <a:gd name="connsiteX4" fmla="*/ 1609145 w 2918833"/>
              <a:gd name="connsiteY4" fmla="*/ 9525 h 2890838"/>
              <a:gd name="connsiteX5" fmla="*/ 1880608 w 2918833"/>
              <a:gd name="connsiteY5" fmla="*/ 33338 h 2890838"/>
              <a:gd name="connsiteX6" fmla="*/ 2194933 w 2918833"/>
              <a:gd name="connsiteY6" fmla="*/ 104775 h 2890838"/>
              <a:gd name="connsiteX7" fmla="*/ 2342570 w 2918833"/>
              <a:gd name="connsiteY7" fmla="*/ 314325 h 2890838"/>
              <a:gd name="connsiteX8" fmla="*/ 2461633 w 2918833"/>
              <a:gd name="connsiteY8" fmla="*/ 585788 h 2890838"/>
              <a:gd name="connsiteX9" fmla="*/ 2571170 w 2918833"/>
              <a:gd name="connsiteY9" fmla="*/ 942975 h 2890838"/>
              <a:gd name="connsiteX10" fmla="*/ 2618795 w 2918833"/>
              <a:gd name="connsiteY10" fmla="*/ 1081088 h 2890838"/>
              <a:gd name="connsiteX11" fmla="*/ 2709283 w 2918833"/>
              <a:gd name="connsiteY11" fmla="*/ 1404938 h 2890838"/>
              <a:gd name="connsiteX12" fmla="*/ 2756908 w 2918833"/>
              <a:gd name="connsiteY12" fmla="*/ 1724025 h 2890838"/>
              <a:gd name="connsiteX13" fmla="*/ 2852158 w 2918833"/>
              <a:gd name="connsiteY13" fmla="*/ 2066925 h 2890838"/>
              <a:gd name="connsiteX14" fmla="*/ 2918833 w 2918833"/>
              <a:gd name="connsiteY14" fmla="*/ 2414588 h 2890838"/>
              <a:gd name="connsiteX15" fmla="*/ 2880733 w 2918833"/>
              <a:gd name="connsiteY15" fmla="*/ 2619375 h 2890838"/>
              <a:gd name="connsiteX16" fmla="*/ 2728333 w 2918833"/>
              <a:gd name="connsiteY16" fmla="*/ 2800350 h 2890838"/>
              <a:gd name="connsiteX17" fmla="*/ 2414008 w 2918833"/>
              <a:gd name="connsiteY17" fmla="*/ 2890838 h 2890838"/>
              <a:gd name="connsiteX18" fmla="*/ 2342570 w 2918833"/>
              <a:gd name="connsiteY18" fmla="*/ 2725479 h 2890838"/>
              <a:gd name="connsiteX19" fmla="*/ 2123606 w 2918833"/>
              <a:gd name="connsiteY19" fmla="*/ 2666446 h 2890838"/>
              <a:gd name="connsiteX20" fmla="*/ 1915053 w 2918833"/>
              <a:gd name="connsiteY20" fmla="*/ 2629786 h 2890838"/>
              <a:gd name="connsiteX21" fmla="*/ 1678146 w 2918833"/>
              <a:gd name="connsiteY21" fmla="*/ 2666114 h 2890838"/>
              <a:gd name="connsiteX22" fmla="*/ 1032883 w 2918833"/>
              <a:gd name="connsiteY22" fmla="*/ 2633663 h 2890838"/>
              <a:gd name="connsiteX23" fmla="*/ 732845 w 2918833"/>
              <a:gd name="connsiteY23" fmla="*/ 2352675 h 2890838"/>
              <a:gd name="connsiteX24" fmla="*/ 311840 w 2918833"/>
              <a:gd name="connsiteY24" fmla="*/ 1906533 h 2890838"/>
              <a:gd name="connsiteX25" fmla="*/ 0 w 2918833"/>
              <a:gd name="connsiteY25" fmla="*/ 1444405 h 2890838"/>
              <a:gd name="connsiteX26" fmla="*/ 22860 w 2918833"/>
              <a:gd name="connsiteY26" fmla="*/ 1214107 h 2890838"/>
              <a:gd name="connsiteX27" fmla="*/ 102332 w 2918833"/>
              <a:gd name="connsiteY27" fmla="*/ 944425 h 2890838"/>
              <a:gd name="connsiteX28" fmla="*/ 308901 w 2918833"/>
              <a:gd name="connsiteY28" fmla="*/ 722202 h 2890838"/>
              <a:gd name="connsiteX29" fmla="*/ 518574 w 2918833"/>
              <a:gd name="connsiteY29" fmla="*/ 407670 h 2890838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42570 w 2918833"/>
              <a:gd name="connsiteY18" fmla="*/ 2725479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800350"/>
              <a:gd name="connsiteX1" fmla="*/ 785233 w 2918833"/>
              <a:gd name="connsiteY1" fmla="*/ 214313 h 2800350"/>
              <a:gd name="connsiteX2" fmla="*/ 1047170 w 2918833"/>
              <a:gd name="connsiteY2" fmla="*/ 33338 h 2800350"/>
              <a:gd name="connsiteX3" fmla="*/ 1247195 w 2918833"/>
              <a:gd name="connsiteY3" fmla="*/ 0 h 2800350"/>
              <a:gd name="connsiteX4" fmla="*/ 1609145 w 2918833"/>
              <a:gd name="connsiteY4" fmla="*/ 9525 h 2800350"/>
              <a:gd name="connsiteX5" fmla="*/ 1880608 w 2918833"/>
              <a:gd name="connsiteY5" fmla="*/ 33338 h 2800350"/>
              <a:gd name="connsiteX6" fmla="*/ 2194933 w 2918833"/>
              <a:gd name="connsiteY6" fmla="*/ 104775 h 2800350"/>
              <a:gd name="connsiteX7" fmla="*/ 2342570 w 2918833"/>
              <a:gd name="connsiteY7" fmla="*/ 314325 h 2800350"/>
              <a:gd name="connsiteX8" fmla="*/ 2461633 w 2918833"/>
              <a:gd name="connsiteY8" fmla="*/ 585788 h 2800350"/>
              <a:gd name="connsiteX9" fmla="*/ 2571170 w 2918833"/>
              <a:gd name="connsiteY9" fmla="*/ 942975 h 2800350"/>
              <a:gd name="connsiteX10" fmla="*/ 2618795 w 2918833"/>
              <a:gd name="connsiteY10" fmla="*/ 1081088 h 2800350"/>
              <a:gd name="connsiteX11" fmla="*/ 2709283 w 2918833"/>
              <a:gd name="connsiteY11" fmla="*/ 1404938 h 2800350"/>
              <a:gd name="connsiteX12" fmla="*/ 2756908 w 2918833"/>
              <a:gd name="connsiteY12" fmla="*/ 1724025 h 2800350"/>
              <a:gd name="connsiteX13" fmla="*/ 2852158 w 2918833"/>
              <a:gd name="connsiteY13" fmla="*/ 2066925 h 2800350"/>
              <a:gd name="connsiteX14" fmla="*/ 2918833 w 2918833"/>
              <a:gd name="connsiteY14" fmla="*/ 2414588 h 2800350"/>
              <a:gd name="connsiteX15" fmla="*/ 2880733 w 2918833"/>
              <a:gd name="connsiteY15" fmla="*/ 2619375 h 2800350"/>
              <a:gd name="connsiteX16" fmla="*/ 2728333 w 2918833"/>
              <a:gd name="connsiteY16" fmla="*/ 2800350 h 2800350"/>
              <a:gd name="connsiteX17" fmla="*/ 2499069 w 2918833"/>
              <a:gd name="connsiteY17" fmla="*/ 2603759 h 2800350"/>
              <a:gd name="connsiteX18" fmla="*/ 2310672 w 2918833"/>
              <a:gd name="connsiteY18" fmla="*/ 2672317 h 2800350"/>
              <a:gd name="connsiteX19" fmla="*/ 2123606 w 2918833"/>
              <a:gd name="connsiteY19" fmla="*/ 2666446 h 2800350"/>
              <a:gd name="connsiteX20" fmla="*/ 1915053 w 2918833"/>
              <a:gd name="connsiteY20" fmla="*/ 2629786 h 2800350"/>
              <a:gd name="connsiteX21" fmla="*/ 1678146 w 2918833"/>
              <a:gd name="connsiteY21" fmla="*/ 2666114 h 2800350"/>
              <a:gd name="connsiteX22" fmla="*/ 1032883 w 2918833"/>
              <a:gd name="connsiteY22" fmla="*/ 2633663 h 2800350"/>
              <a:gd name="connsiteX23" fmla="*/ 732845 w 2918833"/>
              <a:gd name="connsiteY23" fmla="*/ 2352675 h 2800350"/>
              <a:gd name="connsiteX24" fmla="*/ 311840 w 2918833"/>
              <a:gd name="connsiteY24" fmla="*/ 1906533 h 2800350"/>
              <a:gd name="connsiteX25" fmla="*/ 0 w 2918833"/>
              <a:gd name="connsiteY25" fmla="*/ 1444405 h 2800350"/>
              <a:gd name="connsiteX26" fmla="*/ 22860 w 2918833"/>
              <a:gd name="connsiteY26" fmla="*/ 1214107 h 2800350"/>
              <a:gd name="connsiteX27" fmla="*/ 102332 w 2918833"/>
              <a:gd name="connsiteY27" fmla="*/ 944425 h 2800350"/>
              <a:gd name="connsiteX28" fmla="*/ 308901 w 2918833"/>
              <a:gd name="connsiteY28" fmla="*/ 722202 h 2800350"/>
              <a:gd name="connsiteX29" fmla="*/ 518574 w 2918833"/>
              <a:gd name="connsiteY29" fmla="*/ 407670 h 2800350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880733 w 2918833"/>
              <a:gd name="connsiteY15" fmla="*/ 2619375 h 2672317"/>
              <a:gd name="connsiteX16" fmla="*/ 2653905 w 2918833"/>
              <a:gd name="connsiteY16" fmla="*/ 2481373 h 2672317"/>
              <a:gd name="connsiteX17" fmla="*/ 2499069 w 2918833"/>
              <a:gd name="connsiteY17" fmla="*/ 2603759 h 2672317"/>
              <a:gd name="connsiteX18" fmla="*/ 2310672 w 2918833"/>
              <a:gd name="connsiteY18" fmla="*/ 2672317 h 2672317"/>
              <a:gd name="connsiteX19" fmla="*/ 2123606 w 2918833"/>
              <a:gd name="connsiteY19" fmla="*/ 2666446 h 2672317"/>
              <a:gd name="connsiteX20" fmla="*/ 1915053 w 2918833"/>
              <a:gd name="connsiteY20" fmla="*/ 2629786 h 2672317"/>
              <a:gd name="connsiteX21" fmla="*/ 1678146 w 2918833"/>
              <a:gd name="connsiteY21" fmla="*/ 2666114 h 2672317"/>
              <a:gd name="connsiteX22" fmla="*/ 1032883 w 2918833"/>
              <a:gd name="connsiteY22" fmla="*/ 2633663 h 2672317"/>
              <a:gd name="connsiteX23" fmla="*/ 732845 w 2918833"/>
              <a:gd name="connsiteY23" fmla="*/ 2352675 h 2672317"/>
              <a:gd name="connsiteX24" fmla="*/ 311840 w 2918833"/>
              <a:gd name="connsiteY24" fmla="*/ 1906533 h 2672317"/>
              <a:gd name="connsiteX25" fmla="*/ 0 w 2918833"/>
              <a:gd name="connsiteY25" fmla="*/ 1444405 h 2672317"/>
              <a:gd name="connsiteX26" fmla="*/ 22860 w 2918833"/>
              <a:gd name="connsiteY26" fmla="*/ 1214107 h 2672317"/>
              <a:gd name="connsiteX27" fmla="*/ 102332 w 2918833"/>
              <a:gd name="connsiteY27" fmla="*/ 944425 h 2672317"/>
              <a:gd name="connsiteX28" fmla="*/ 308901 w 2918833"/>
              <a:gd name="connsiteY28" fmla="*/ 722202 h 2672317"/>
              <a:gd name="connsiteX29" fmla="*/ 518574 w 2918833"/>
              <a:gd name="connsiteY29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23606 w 2918833"/>
              <a:gd name="connsiteY18" fmla="*/ 2666446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72317"/>
              <a:gd name="connsiteX1" fmla="*/ 785233 w 2918833"/>
              <a:gd name="connsiteY1" fmla="*/ 214313 h 2672317"/>
              <a:gd name="connsiteX2" fmla="*/ 1047170 w 2918833"/>
              <a:gd name="connsiteY2" fmla="*/ 33338 h 2672317"/>
              <a:gd name="connsiteX3" fmla="*/ 1247195 w 2918833"/>
              <a:gd name="connsiteY3" fmla="*/ 0 h 2672317"/>
              <a:gd name="connsiteX4" fmla="*/ 1609145 w 2918833"/>
              <a:gd name="connsiteY4" fmla="*/ 9525 h 2672317"/>
              <a:gd name="connsiteX5" fmla="*/ 1880608 w 2918833"/>
              <a:gd name="connsiteY5" fmla="*/ 33338 h 2672317"/>
              <a:gd name="connsiteX6" fmla="*/ 2194933 w 2918833"/>
              <a:gd name="connsiteY6" fmla="*/ 104775 h 2672317"/>
              <a:gd name="connsiteX7" fmla="*/ 2342570 w 2918833"/>
              <a:gd name="connsiteY7" fmla="*/ 314325 h 2672317"/>
              <a:gd name="connsiteX8" fmla="*/ 2461633 w 2918833"/>
              <a:gd name="connsiteY8" fmla="*/ 585788 h 2672317"/>
              <a:gd name="connsiteX9" fmla="*/ 2571170 w 2918833"/>
              <a:gd name="connsiteY9" fmla="*/ 942975 h 2672317"/>
              <a:gd name="connsiteX10" fmla="*/ 2618795 w 2918833"/>
              <a:gd name="connsiteY10" fmla="*/ 1081088 h 2672317"/>
              <a:gd name="connsiteX11" fmla="*/ 2709283 w 2918833"/>
              <a:gd name="connsiteY11" fmla="*/ 1404938 h 2672317"/>
              <a:gd name="connsiteX12" fmla="*/ 2756908 w 2918833"/>
              <a:gd name="connsiteY12" fmla="*/ 1724025 h 2672317"/>
              <a:gd name="connsiteX13" fmla="*/ 2852158 w 2918833"/>
              <a:gd name="connsiteY13" fmla="*/ 2066925 h 2672317"/>
              <a:gd name="connsiteX14" fmla="*/ 2918833 w 2918833"/>
              <a:gd name="connsiteY14" fmla="*/ 2414588 h 2672317"/>
              <a:gd name="connsiteX15" fmla="*/ 2653905 w 2918833"/>
              <a:gd name="connsiteY15" fmla="*/ 2481373 h 2672317"/>
              <a:gd name="connsiteX16" fmla="*/ 2499069 w 2918833"/>
              <a:gd name="connsiteY16" fmla="*/ 2603759 h 2672317"/>
              <a:gd name="connsiteX17" fmla="*/ 2310672 w 2918833"/>
              <a:gd name="connsiteY17" fmla="*/ 2672317 h 2672317"/>
              <a:gd name="connsiteX18" fmla="*/ 2155503 w 2918833"/>
              <a:gd name="connsiteY18" fmla="*/ 2613283 h 2672317"/>
              <a:gd name="connsiteX19" fmla="*/ 1915053 w 2918833"/>
              <a:gd name="connsiteY19" fmla="*/ 2629786 h 2672317"/>
              <a:gd name="connsiteX20" fmla="*/ 1678146 w 2918833"/>
              <a:gd name="connsiteY20" fmla="*/ 2666114 h 2672317"/>
              <a:gd name="connsiteX21" fmla="*/ 1032883 w 2918833"/>
              <a:gd name="connsiteY21" fmla="*/ 2633663 h 2672317"/>
              <a:gd name="connsiteX22" fmla="*/ 732845 w 2918833"/>
              <a:gd name="connsiteY22" fmla="*/ 2352675 h 2672317"/>
              <a:gd name="connsiteX23" fmla="*/ 311840 w 2918833"/>
              <a:gd name="connsiteY23" fmla="*/ 1906533 h 2672317"/>
              <a:gd name="connsiteX24" fmla="*/ 0 w 2918833"/>
              <a:gd name="connsiteY24" fmla="*/ 1444405 h 2672317"/>
              <a:gd name="connsiteX25" fmla="*/ 22860 w 2918833"/>
              <a:gd name="connsiteY25" fmla="*/ 1214107 h 2672317"/>
              <a:gd name="connsiteX26" fmla="*/ 102332 w 2918833"/>
              <a:gd name="connsiteY26" fmla="*/ 944425 h 2672317"/>
              <a:gd name="connsiteX27" fmla="*/ 308901 w 2918833"/>
              <a:gd name="connsiteY27" fmla="*/ 722202 h 2672317"/>
              <a:gd name="connsiteX28" fmla="*/ 518574 w 2918833"/>
              <a:gd name="connsiteY28" fmla="*/ 407670 h 2672317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603759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53905 w 2918833"/>
              <a:gd name="connsiteY15" fmla="*/ 2481373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918833"/>
              <a:gd name="connsiteY0" fmla="*/ 407670 h 2666114"/>
              <a:gd name="connsiteX1" fmla="*/ 785233 w 2918833"/>
              <a:gd name="connsiteY1" fmla="*/ 214313 h 2666114"/>
              <a:gd name="connsiteX2" fmla="*/ 1047170 w 2918833"/>
              <a:gd name="connsiteY2" fmla="*/ 33338 h 2666114"/>
              <a:gd name="connsiteX3" fmla="*/ 1247195 w 2918833"/>
              <a:gd name="connsiteY3" fmla="*/ 0 h 2666114"/>
              <a:gd name="connsiteX4" fmla="*/ 1609145 w 2918833"/>
              <a:gd name="connsiteY4" fmla="*/ 9525 h 2666114"/>
              <a:gd name="connsiteX5" fmla="*/ 1880608 w 2918833"/>
              <a:gd name="connsiteY5" fmla="*/ 33338 h 2666114"/>
              <a:gd name="connsiteX6" fmla="*/ 2194933 w 2918833"/>
              <a:gd name="connsiteY6" fmla="*/ 104775 h 2666114"/>
              <a:gd name="connsiteX7" fmla="*/ 2342570 w 2918833"/>
              <a:gd name="connsiteY7" fmla="*/ 314325 h 2666114"/>
              <a:gd name="connsiteX8" fmla="*/ 2461633 w 2918833"/>
              <a:gd name="connsiteY8" fmla="*/ 585788 h 2666114"/>
              <a:gd name="connsiteX9" fmla="*/ 2571170 w 2918833"/>
              <a:gd name="connsiteY9" fmla="*/ 942975 h 2666114"/>
              <a:gd name="connsiteX10" fmla="*/ 2618795 w 2918833"/>
              <a:gd name="connsiteY10" fmla="*/ 1081088 h 2666114"/>
              <a:gd name="connsiteX11" fmla="*/ 2709283 w 2918833"/>
              <a:gd name="connsiteY11" fmla="*/ 1404938 h 2666114"/>
              <a:gd name="connsiteX12" fmla="*/ 2756908 w 2918833"/>
              <a:gd name="connsiteY12" fmla="*/ 1724025 h 2666114"/>
              <a:gd name="connsiteX13" fmla="*/ 2852158 w 2918833"/>
              <a:gd name="connsiteY13" fmla="*/ 2066925 h 2666114"/>
              <a:gd name="connsiteX14" fmla="*/ 2918833 w 2918833"/>
              <a:gd name="connsiteY14" fmla="*/ 2414588 h 2666114"/>
              <a:gd name="connsiteX15" fmla="*/ 2611375 w 2918833"/>
              <a:gd name="connsiteY15" fmla="*/ 2417577 h 2666114"/>
              <a:gd name="connsiteX16" fmla="*/ 2499069 w 2918833"/>
              <a:gd name="connsiteY16" fmla="*/ 2486801 h 2666114"/>
              <a:gd name="connsiteX17" fmla="*/ 2363834 w 2918833"/>
              <a:gd name="connsiteY17" fmla="*/ 2576624 h 2666114"/>
              <a:gd name="connsiteX18" fmla="*/ 2155503 w 2918833"/>
              <a:gd name="connsiteY18" fmla="*/ 2613283 h 2666114"/>
              <a:gd name="connsiteX19" fmla="*/ 1915053 w 2918833"/>
              <a:gd name="connsiteY19" fmla="*/ 2629786 h 2666114"/>
              <a:gd name="connsiteX20" fmla="*/ 1678146 w 2918833"/>
              <a:gd name="connsiteY20" fmla="*/ 2666114 h 2666114"/>
              <a:gd name="connsiteX21" fmla="*/ 1032883 w 2918833"/>
              <a:gd name="connsiteY21" fmla="*/ 2633663 h 2666114"/>
              <a:gd name="connsiteX22" fmla="*/ 732845 w 2918833"/>
              <a:gd name="connsiteY22" fmla="*/ 2352675 h 2666114"/>
              <a:gd name="connsiteX23" fmla="*/ 311840 w 2918833"/>
              <a:gd name="connsiteY23" fmla="*/ 1906533 h 2666114"/>
              <a:gd name="connsiteX24" fmla="*/ 0 w 2918833"/>
              <a:gd name="connsiteY24" fmla="*/ 1444405 h 2666114"/>
              <a:gd name="connsiteX25" fmla="*/ 22860 w 2918833"/>
              <a:gd name="connsiteY25" fmla="*/ 1214107 h 2666114"/>
              <a:gd name="connsiteX26" fmla="*/ 102332 w 2918833"/>
              <a:gd name="connsiteY26" fmla="*/ 944425 h 2666114"/>
              <a:gd name="connsiteX27" fmla="*/ 308901 w 2918833"/>
              <a:gd name="connsiteY27" fmla="*/ 722202 h 2666114"/>
              <a:gd name="connsiteX28" fmla="*/ 518574 w 2918833"/>
              <a:gd name="connsiteY28" fmla="*/ 407670 h 2666114"/>
              <a:gd name="connsiteX0" fmla="*/ 518574 w 2852158"/>
              <a:gd name="connsiteY0" fmla="*/ 407670 h 2666114"/>
              <a:gd name="connsiteX1" fmla="*/ 785233 w 2852158"/>
              <a:gd name="connsiteY1" fmla="*/ 214313 h 2666114"/>
              <a:gd name="connsiteX2" fmla="*/ 1047170 w 2852158"/>
              <a:gd name="connsiteY2" fmla="*/ 33338 h 2666114"/>
              <a:gd name="connsiteX3" fmla="*/ 1247195 w 2852158"/>
              <a:gd name="connsiteY3" fmla="*/ 0 h 2666114"/>
              <a:gd name="connsiteX4" fmla="*/ 1609145 w 2852158"/>
              <a:gd name="connsiteY4" fmla="*/ 9525 h 2666114"/>
              <a:gd name="connsiteX5" fmla="*/ 1880608 w 2852158"/>
              <a:gd name="connsiteY5" fmla="*/ 33338 h 2666114"/>
              <a:gd name="connsiteX6" fmla="*/ 2194933 w 2852158"/>
              <a:gd name="connsiteY6" fmla="*/ 104775 h 2666114"/>
              <a:gd name="connsiteX7" fmla="*/ 2342570 w 2852158"/>
              <a:gd name="connsiteY7" fmla="*/ 314325 h 2666114"/>
              <a:gd name="connsiteX8" fmla="*/ 2461633 w 2852158"/>
              <a:gd name="connsiteY8" fmla="*/ 585788 h 2666114"/>
              <a:gd name="connsiteX9" fmla="*/ 2571170 w 2852158"/>
              <a:gd name="connsiteY9" fmla="*/ 942975 h 2666114"/>
              <a:gd name="connsiteX10" fmla="*/ 2618795 w 2852158"/>
              <a:gd name="connsiteY10" fmla="*/ 1081088 h 2666114"/>
              <a:gd name="connsiteX11" fmla="*/ 2709283 w 2852158"/>
              <a:gd name="connsiteY11" fmla="*/ 1404938 h 2666114"/>
              <a:gd name="connsiteX12" fmla="*/ 2756908 w 2852158"/>
              <a:gd name="connsiteY12" fmla="*/ 1724025 h 2666114"/>
              <a:gd name="connsiteX13" fmla="*/ 2852158 w 2852158"/>
              <a:gd name="connsiteY13" fmla="*/ 2066925 h 2666114"/>
              <a:gd name="connsiteX14" fmla="*/ 2727447 w 2852158"/>
              <a:gd name="connsiteY14" fmla="*/ 2276364 h 2666114"/>
              <a:gd name="connsiteX15" fmla="*/ 2611375 w 2852158"/>
              <a:gd name="connsiteY15" fmla="*/ 2417577 h 2666114"/>
              <a:gd name="connsiteX16" fmla="*/ 2499069 w 2852158"/>
              <a:gd name="connsiteY16" fmla="*/ 2486801 h 2666114"/>
              <a:gd name="connsiteX17" fmla="*/ 2363834 w 2852158"/>
              <a:gd name="connsiteY17" fmla="*/ 2576624 h 2666114"/>
              <a:gd name="connsiteX18" fmla="*/ 2155503 w 2852158"/>
              <a:gd name="connsiteY18" fmla="*/ 2613283 h 2666114"/>
              <a:gd name="connsiteX19" fmla="*/ 1915053 w 2852158"/>
              <a:gd name="connsiteY19" fmla="*/ 2629786 h 2666114"/>
              <a:gd name="connsiteX20" fmla="*/ 1678146 w 2852158"/>
              <a:gd name="connsiteY20" fmla="*/ 2666114 h 2666114"/>
              <a:gd name="connsiteX21" fmla="*/ 1032883 w 2852158"/>
              <a:gd name="connsiteY21" fmla="*/ 2633663 h 2666114"/>
              <a:gd name="connsiteX22" fmla="*/ 732845 w 2852158"/>
              <a:gd name="connsiteY22" fmla="*/ 2352675 h 2666114"/>
              <a:gd name="connsiteX23" fmla="*/ 311840 w 2852158"/>
              <a:gd name="connsiteY23" fmla="*/ 1906533 h 2666114"/>
              <a:gd name="connsiteX24" fmla="*/ 0 w 2852158"/>
              <a:gd name="connsiteY24" fmla="*/ 1444405 h 2666114"/>
              <a:gd name="connsiteX25" fmla="*/ 22860 w 2852158"/>
              <a:gd name="connsiteY25" fmla="*/ 1214107 h 2666114"/>
              <a:gd name="connsiteX26" fmla="*/ 102332 w 2852158"/>
              <a:gd name="connsiteY26" fmla="*/ 944425 h 2666114"/>
              <a:gd name="connsiteX27" fmla="*/ 308901 w 2852158"/>
              <a:gd name="connsiteY27" fmla="*/ 722202 h 2666114"/>
              <a:gd name="connsiteX28" fmla="*/ 518574 w 285215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727447 w 2756908"/>
              <a:gd name="connsiteY14" fmla="*/ 227636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13935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31754 w 2756908"/>
              <a:gd name="connsiteY14" fmla="*/ 2233834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611375 w 2756908"/>
              <a:gd name="connsiteY15" fmla="*/ 2417577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15053 w 2756908"/>
              <a:gd name="connsiteY19" fmla="*/ 2629786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308901 w 2756908"/>
              <a:gd name="connsiteY27" fmla="*/ 722202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32883 w 2756908"/>
              <a:gd name="connsiteY21" fmla="*/ 2633663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  <a:gd name="connsiteX0" fmla="*/ 518574 w 2756908"/>
              <a:gd name="connsiteY0" fmla="*/ 407670 h 2666114"/>
              <a:gd name="connsiteX1" fmla="*/ 785233 w 2756908"/>
              <a:gd name="connsiteY1" fmla="*/ 214313 h 2666114"/>
              <a:gd name="connsiteX2" fmla="*/ 1047170 w 2756908"/>
              <a:gd name="connsiteY2" fmla="*/ 33338 h 2666114"/>
              <a:gd name="connsiteX3" fmla="*/ 1247195 w 2756908"/>
              <a:gd name="connsiteY3" fmla="*/ 0 h 2666114"/>
              <a:gd name="connsiteX4" fmla="*/ 1609145 w 2756908"/>
              <a:gd name="connsiteY4" fmla="*/ 9525 h 2666114"/>
              <a:gd name="connsiteX5" fmla="*/ 1880608 w 2756908"/>
              <a:gd name="connsiteY5" fmla="*/ 33338 h 2666114"/>
              <a:gd name="connsiteX6" fmla="*/ 2194933 w 2756908"/>
              <a:gd name="connsiteY6" fmla="*/ 104775 h 2666114"/>
              <a:gd name="connsiteX7" fmla="*/ 2342570 w 2756908"/>
              <a:gd name="connsiteY7" fmla="*/ 314325 h 2666114"/>
              <a:gd name="connsiteX8" fmla="*/ 2461633 w 2756908"/>
              <a:gd name="connsiteY8" fmla="*/ 585788 h 2666114"/>
              <a:gd name="connsiteX9" fmla="*/ 2571170 w 2756908"/>
              <a:gd name="connsiteY9" fmla="*/ 942975 h 2666114"/>
              <a:gd name="connsiteX10" fmla="*/ 2618795 w 2756908"/>
              <a:gd name="connsiteY10" fmla="*/ 1081088 h 2666114"/>
              <a:gd name="connsiteX11" fmla="*/ 2709283 w 2756908"/>
              <a:gd name="connsiteY11" fmla="*/ 1404938 h 2666114"/>
              <a:gd name="connsiteX12" fmla="*/ 2756908 w 2756908"/>
              <a:gd name="connsiteY12" fmla="*/ 1724025 h 2666114"/>
              <a:gd name="connsiteX13" fmla="*/ 2745833 w 2756908"/>
              <a:gd name="connsiteY13" fmla="*/ 2024395 h 2666114"/>
              <a:gd name="connsiteX14" fmla="*/ 2695550 w 2756908"/>
              <a:gd name="connsiteY14" fmla="*/ 2201936 h 2666114"/>
              <a:gd name="connsiteX15" fmla="*/ 2558212 w 2756908"/>
              <a:gd name="connsiteY15" fmla="*/ 2396312 h 2666114"/>
              <a:gd name="connsiteX16" fmla="*/ 2499069 w 2756908"/>
              <a:gd name="connsiteY16" fmla="*/ 2486801 h 2666114"/>
              <a:gd name="connsiteX17" fmla="*/ 2363834 w 2756908"/>
              <a:gd name="connsiteY17" fmla="*/ 2576624 h 2666114"/>
              <a:gd name="connsiteX18" fmla="*/ 2155503 w 2756908"/>
              <a:gd name="connsiteY18" fmla="*/ 2613283 h 2666114"/>
              <a:gd name="connsiteX19" fmla="*/ 1936319 w 2756908"/>
              <a:gd name="connsiteY19" fmla="*/ 2661684 h 2666114"/>
              <a:gd name="connsiteX20" fmla="*/ 1678146 w 2756908"/>
              <a:gd name="connsiteY20" fmla="*/ 2666114 h 2666114"/>
              <a:gd name="connsiteX21" fmla="*/ 1054148 w 2756908"/>
              <a:gd name="connsiteY21" fmla="*/ 2601766 h 2666114"/>
              <a:gd name="connsiteX22" fmla="*/ 732845 w 2756908"/>
              <a:gd name="connsiteY22" fmla="*/ 2352675 h 2666114"/>
              <a:gd name="connsiteX23" fmla="*/ 311840 w 2756908"/>
              <a:gd name="connsiteY23" fmla="*/ 1906533 h 2666114"/>
              <a:gd name="connsiteX24" fmla="*/ 0 w 2756908"/>
              <a:gd name="connsiteY24" fmla="*/ 1444405 h 2666114"/>
              <a:gd name="connsiteX25" fmla="*/ 22860 w 2756908"/>
              <a:gd name="connsiteY25" fmla="*/ 1214107 h 2666114"/>
              <a:gd name="connsiteX26" fmla="*/ 102332 w 2756908"/>
              <a:gd name="connsiteY26" fmla="*/ 944425 h 2666114"/>
              <a:gd name="connsiteX27" fmla="*/ 277004 w 2756908"/>
              <a:gd name="connsiteY27" fmla="*/ 658407 h 2666114"/>
              <a:gd name="connsiteX28" fmla="*/ 518574 w 2756908"/>
              <a:gd name="connsiteY28" fmla="*/ 407670 h 2666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56908" h="2666114">
                <a:moveTo>
                  <a:pt x="518574" y="407670"/>
                </a:moveTo>
                <a:lnTo>
                  <a:pt x="785233" y="214313"/>
                </a:lnTo>
                <a:lnTo>
                  <a:pt x="1047170" y="33338"/>
                </a:lnTo>
                <a:lnTo>
                  <a:pt x="1247195" y="0"/>
                </a:lnTo>
                <a:lnTo>
                  <a:pt x="1609145" y="9525"/>
                </a:lnTo>
                <a:lnTo>
                  <a:pt x="1880608" y="33338"/>
                </a:lnTo>
                <a:lnTo>
                  <a:pt x="2194933" y="104775"/>
                </a:lnTo>
                <a:lnTo>
                  <a:pt x="2342570" y="314325"/>
                </a:lnTo>
                <a:lnTo>
                  <a:pt x="2461633" y="585788"/>
                </a:lnTo>
                <a:lnTo>
                  <a:pt x="2571170" y="942975"/>
                </a:lnTo>
                <a:lnTo>
                  <a:pt x="2618795" y="1081088"/>
                </a:lnTo>
                <a:lnTo>
                  <a:pt x="2709283" y="1404938"/>
                </a:lnTo>
                <a:lnTo>
                  <a:pt x="2756908" y="1724025"/>
                </a:lnTo>
                <a:lnTo>
                  <a:pt x="2745833" y="2024395"/>
                </a:lnTo>
                <a:lnTo>
                  <a:pt x="2695550" y="2201936"/>
                </a:lnTo>
                <a:lnTo>
                  <a:pt x="2558212" y="2396312"/>
                </a:lnTo>
                <a:lnTo>
                  <a:pt x="2499069" y="2486801"/>
                </a:lnTo>
                <a:lnTo>
                  <a:pt x="2363834" y="2576624"/>
                </a:lnTo>
                <a:lnTo>
                  <a:pt x="2155503" y="2613283"/>
                </a:lnTo>
                <a:lnTo>
                  <a:pt x="1936319" y="2661684"/>
                </a:lnTo>
                <a:lnTo>
                  <a:pt x="1678146" y="2666114"/>
                </a:lnTo>
                <a:lnTo>
                  <a:pt x="1054148" y="2601766"/>
                </a:lnTo>
                <a:lnTo>
                  <a:pt x="732845" y="2352675"/>
                </a:lnTo>
                <a:lnTo>
                  <a:pt x="311840" y="1906533"/>
                </a:lnTo>
                <a:cubicBezTo>
                  <a:pt x="250300" y="1739238"/>
                  <a:pt x="61540" y="1611700"/>
                  <a:pt x="0" y="1444405"/>
                </a:cubicBezTo>
                <a:lnTo>
                  <a:pt x="22860" y="1214107"/>
                </a:lnTo>
                <a:lnTo>
                  <a:pt x="102332" y="944425"/>
                </a:lnTo>
                <a:lnTo>
                  <a:pt x="277004" y="658407"/>
                </a:lnTo>
                <a:lnTo>
                  <a:pt x="518574" y="407670"/>
                </a:lnTo>
                <a:close/>
              </a:path>
            </a:pathLst>
          </a:custGeom>
          <a:noFill/>
          <a:ln w="381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0EB2B4-32C3-4BE6-969B-F8251A6A01B0}"/>
              </a:ext>
            </a:extLst>
          </p:cNvPr>
          <p:cNvSpPr txBox="1"/>
          <p:nvPr/>
        </p:nvSpPr>
        <p:spPr>
          <a:xfrm>
            <a:off x="4537364" y="2874021"/>
            <a:ext cx="126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Wilberns</a:t>
            </a:r>
            <a:r>
              <a:rPr lang="en-US" sz="1200" b="1" dirty="0"/>
              <a:t> </a:t>
            </a:r>
            <a:r>
              <a:rPr lang="en-US" sz="1200" b="1" dirty="0" err="1"/>
              <a:t>Fm</a:t>
            </a:r>
            <a:r>
              <a:rPr lang="en-US" sz="1200" b="1" dirty="0"/>
              <a:t> &amp;</a:t>
            </a:r>
          </a:p>
          <a:p>
            <a:pPr algn="ctr"/>
            <a:r>
              <a:rPr lang="en-US" sz="1200" b="1" dirty="0"/>
              <a:t>Hickory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946F99-E6FD-428F-9C6B-2CF5903D4FA8}"/>
              </a:ext>
            </a:extLst>
          </p:cNvPr>
          <p:cNvSpPr txBox="1"/>
          <p:nvPr/>
        </p:nvSpPr>
        <p:spPr>
          <a:xfrm>
            <a:off x="4865547" y="2055285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356FF03-0303-4667-949E-73370D918DBF}"/>
              </a:ext>
            </a:extLst>
          </p:cNvPr>
          <p:cNvSpPr txBox="1"/>
          <p:nvPr/>
        </p:nvSpPr>
        <p:spPr>
          <a:xfrm>
            <a:off x="8860133" y="2678507"/>
            <a:ext cx="1262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err="1"/>
              <a:t>Wilberns</a:t>
            </a:r>
            <a:r>
              <a:rPr lang="en-US" sz="1200" b="1" dirty="0"/>
              <a:t> </a:t>
            </a:r>
            <a:r>
              <a:rPr lang="en-US" sz="1200" b="1" dirty="0" err="1"/>
              <a:t>Fm</a:t>
            </a:r>
            <a:r>
              <a:rPr lang="en-US" sz="1200" b="1" dirty="0"/>
              <a:t> &amp;</a:t>
            </a:r>
          </a:p>
          <a:p>
            <a:pPr algn="ctr"/>
            <a:r>
              <a:rPr lang="en-US" sz="1200" b="1" dirty="0"/>
              <a:t>Hickory </a:t>
            </a:r>
            <a:r>
              <a:rPr lang="en-US" sz="1200" b="1" dirty="0" err="1"/>
              <a:t>Ss</a:t>
            </a:r>
            <a:endParaRPr lang="en-US" sz="12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8B6EBF-94FF-41D6-A22A-FF1D446F6E9D}"/>
              </a:ext>
            </a:extLst>
          </p:cNvPr>
          <p:cNvSpPr txBox="1"/>
          <p:nvPr/>
        </p:nvSpPr>
        <p:spPr>
          <a:xfrm>
            <a:off x="9068744" y="3146415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9DC0A1-0EE9-4372-9422-DC1113FF24F5}"/>
              </a:ext>
            </a:extLst>
          </p:cNvPr>
          <p:cNvSpPr txBox="1"/>
          <p:nvPr/>
        </p:nvSpPr>
        <p:spPr>
          <a:xfrm>
            <a:off x="6324345" y="3618572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E91938-0DCF-47D1-BC10-ABCB6DE85137}"/>
              </a:ext>
            </a:extLst>
          </p:cNvPr>
          <p:cNvSpPr txBox="1"/>
          <p:nvPr/>
        </p:nvSpPr>
        <p:spPr>
          <a:xfrm>
            <a:off x="6847018" y="6042546"/>
            <a:ext cx="2183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Cambrian </a:t>
            </a:r>
            <a:r>
              <a:rPr lang="en-US" b="1" dirty="0" err="1"/>
              <a:t>Lithofacies</a:t>
            </a:r>
            <a:endParaRPr lang="en-US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021DA0-2399-4772-993F-F6025010178E}"/>
              </a:ext>
            </a:extLst>
          </p:cNvPr>
          <p:cNvSpPr txBox="1"/>
          <p:nvPr/>
        </p:nvSpPr>
        <p:spPr>
          <a:xfrm rot="2097796">
            <a:off x="5842306" y="1137987"/>
            <a:ext cx="24286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Land – Exposed</a:t>
            </a:r>
          </a:p>
          <a:p>
            <a:pPr algn="ctr"/>
            <a:r>
              <a:rPr lang="en-US" sz="1400" b="1" dirty="0" err="1"/>
              <a:t>Precamb</a:t>
            </a:r>
            <a:r>
              <a:rPr lang="en-US" sz="1400" b="1" dirty="0"/>
              <a:t>. </a:t>
            </a:r>
          </a:p>
          <a:p>
            <a:pPr algn="ctr"/>
            <a:r>
              <a:rPr lang="en-US" sz="1400" b="1" dirty="0"/>
              <a:t>crystalline rocks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1E68C2-8102-4556-86D4-083809A7FF18}"/>
              </a:ext>
            </a:extLst>
          </p:cNvPr>
          <p:cNvSpPr txBox="1"/>
          <p:nvPr/>
        </p:nvSpPr>
        <p:spPr>
          <a:xfrm>
            <a:off x="2024139" y="3209027"/>
            <a:ext cx="76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Shallow</a:t>
            </a:r>
          </a:p>
          <a:p>
            <a:pPr algn="ctr"/>
            <a:r>
              <a:rPr lang="en-US" sz="1200" b="1" i="1" dirty="0">
                <a:solidFill>
                  <a:srgbClr val="990000"/>
                </a:solidFill>
              </a:rPr>
              <a:t>Marine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5CFFDA-7C3C-4F3D-A7DE-0CD4D0ED6F08}"/>
              </a:ext>
            </a:extLst>
          </p:cNvPr>
          <p:cNvSpPr txBox="1"/>
          <p:nvPr/>
        </p:nvSpPr>
        <p:spPr>
          <a:xfrm>
            <a:off x="451759" y="115592"/>
            <a:ext cx="97936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Late Cambrian: Basal transgressive sandstones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2B6B9CD-CE51-4542-94E4-8AB1A2A2BDFB}"/>
              </a:ext>
            </a:extLst>
          </p:cNvPr>
          <p:cNvCxnSpPr/>
          <p:nvPr/>
        </p:nvCxnSpPr>
        <p:spPr>
          <a:xfrm flipV="1">
            <a:off x="2134746" y="4115480"/>
            <a:ext cx="357256" cy="3776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334E151-AC22-4680-8758-CCC51691B9AA}"/>
              </a:ext>
            </a:extLst>
          </p:cNvPr>
          <p:cNvSpPr txBox="1"/>
          <p:nvPr/>
        </p:nvSpPr>
        <p:spPr>
          <a:xfrm>
            <a:off x="7756126" y="1002121"/>
            <a:ext cx="101457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Outline of</a:t>
            </a:r>
          </a:p>
          <a:p>
            <a:pPr algn="ctr"/>
            <a:r>
              <a:rPr lang="en-US" sz="1200" b="1" dirty="0"/>
              <a:t>future</a:t>
            </a:r>
          </a:p>
          <a:p>
            <a:pPr algn="ctr"/>
            <a:r>
              <a:rPr lang="en-US" sz="1200" b="1" dirty="0" err="1"/>
              <a:t>Tobosa</a:t>
            </a:r>
            <a:r>
              <a:rPr lang="en-US" sz="1200" b="1" dirty="0"/>
              <a:t> Basin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9CF3B5B-6B1A-47F4-AB79-2AB60BFE30E6}"/>
              </a:ext>
            </a:extLst>
          </p:cNvPr>
          <p:cNvCxnSpPr>
            <a:cxnSpLocks/>
          </p:cNvCxnSpPr>
          <p:nvPr/>
        </p:nvCxnSpPr>
        <p:spPr>
          <a:xfrm>
            <a:off x="8294585" y="1648452"/>
            <a:ext cx="71935" cy="31073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B6F19E2-9213-40F2-80C1-B2376485EE29}"/>
              </a:ext>
            </a:extLst>
          </p:cNvPr>
          <p:cNvSpPr/>
          <p:nvPr/>
        </p:nvSpPr>
        <p:spPr>
          <a:xfrm>
            <a:off x="10391135" y="4132357"/>
            <a:ext cx="446809" cy="234321"/>
          </a:xfrm>
          <a:prstGeom prst="rect">
            <a:avLst/>
          </a:prstGeom>
          <a:solidFill>
            <a:srgbClr val="F3F4A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5F2EE89-4BAF-4763-9B9B-A7915A729247}"/>
              </a:ext>
            </a:extLst>
          </p:cNvPr>
          <p:cNvSpPr/>
          <p:nvPr/>
        </p:nvSpPr>
        <p:spPr>
          <a:xfrm>
            <a:off x="10391135" y="4501129"/>
            <a:ext cx="446809" cy="234321"/>
          </a:xfrm>
          <a:prstGeom prst="rect">
            <a:avLst/>
          </a:prstGeom>
          <a:solidFill>
            <a:srgbClr val="AEE3F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5D06D8-92FE-42D1-A969-EE2081A906F7}"/>
              </a:ext>
            </a:extLst>
          </p:cNvPr>
          <p:cNvSpPr/>
          <p:nvPr/>
        </p:nvSpPr>
        <p:spPr>
          <a:xfrm>
            <a:off x="10391135" y="4895417"/>
            <a:ext cx="446809" cy="234321"/>
          </a:xfrm>
          <a:prstGeom prst="rect">
            <a:avLst/>
          </a:prstGeom>
          <a:solidFill>
            <a:srgbClr val="EDB8F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1C60F1C-0DF8-46E5-A8B6-7031A5F3AD4D}"/>
              </a:ext>
            </a:extLst>
          </p:cNvPr>
          <p:cNvSpPr txBox="1"/>
          <p:nvPr/>
        </p:nvSpPr>
        <p:spPr>
          <a:xfrm>
            <a:off x="10917635" y="4064126"/>
            <a:ext cx="10411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sandstone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E818DE2-AF66-4D9E-AC2F-3C90D900CC4B}"/>
              </a:ext>
            </a:extLst>
          </p:cNvPr>
          <p:cNvSpPr txBox="1"/>
          <p:nvPr/>
        </p:nvSpPr>
        <p:spPr>
          <a:xfrm>
            <a:off x="10917635" y="4447611"/>
            <a:ext cx="1007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limestone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23E6FD-4345-4366-8271-EECBE3AA93BA}"/>
              </a:ext>
            </a:extLst>
          </p:cNvPr>
          <p:cNvSpPr txBox="1"/>
          <p:nvPr/>
        </p:nvSpPr>
        <p:spPr>
          <a:xfrm>
            <a:off x="10917635" y="4831096"/>
            <a:ext cx="935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dolomite</a:t>
            </a:r>
          </a:p>
        </p:txBody>
      </p:sp>
    </p:spTree>
    <p:extLst>
      <p:ext uri="{BB962C8B-B14F-4D97-AF65-F5344CB8AC3E}">
        <p14:creationId xmlns:p14="http://schemas.microsoft.com/office/powerpoint/2010/main" val="3037635195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A0833-A715-4448-903E-6B983DC45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1" y="534204"/>
            <a:ext cx="11378858" cy="2980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EE3709-C011-4DF9-896C-8B772E786465}"/>
              </a:ext>
            </a:extLst>
          </p:cNvPr>
          <p:cNvSpPr txBox="1"/>
          <p:nvPr/>
        </p:nvSpPr>
        <p:spPr>
          <a:xfrm>
            <a:off x="253388" y="3613533"/>
            <a:ext cx="7293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Lion Mountain greensand of the Riley Formation overlain by </a:t>
            </a:r>
            <a:r>
              <a:rPr lang="en-US" dirty="0" err="1"/>
              <a:t>Welge</a:t>
            </a:r>
            <a:r>
              <a:rPr lang="en-US" dirty="0"/>
              <a:t> sandstone (green-yellow) and Morgan Creek limestone (pink-orange) of the </a:t>
            </a:r>
            <a:r>
              <a:rPr lang="en-US" dirty="0" err="1"/>
              <a:t>Wilberns</a:t>
            </a:r>
            <a:r>
              <a:rPr lang="en-US" dirty="0"/>
              <a:t> Formation, FM 1431, east of Kingsland, TX</a:t>
            </a:r>
          </a:p>
          <a:p>
            <a:r>
              <a:rPr lang="en-US" dirty="0"/>
              <a:t>(photo from Ewing, 2016)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CA5656-12E0-4EFE-9F0C-D37909D1C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0205" y="3613533"/>
            <a:ext cx="4065224" cy="30259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B3497E-59BA-445B-90C6-05FA037B322F}"/>
              </a:ext>
            </a:extLst>
          </p:cNvPr>
          <p:cNvSpPr txBox="1"/>
          <p:nvPr/>
        </p:nvSpPr>
        <p:spPr>
          <a:xfrm>
            <a:off x="406571" y="5221995"/>
            <a:ext cx="701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Minimal oil and gas production from </a:t>
            </a:r>
            <a:r>
              <a:rPr lang="en-US" dirty="0" err="1"/>
              <a:t>Camb</a:t>
            </a:r>
            <a:r>
              <a:rPr lang="en-US" dirty="0"/>
              <a:t>. sands in the Permian Basin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9A32B-87BB-4CFF-8C63-E7199E0035DF}"/>
              </a:ext>
            </a:extLst>
          </p:cNvPr>
          <p:cNvSpPr txBox="1"/>
          <p:nvPr/>
        </p:nvSpPr>
        <p:spPr>
          <a:xfrm>
            <a:off x="406571" y="5715918"/>
            <a:ext cx="6853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dirty="0"/>
              <a:t>Cambrian sand is mined in Brady, Texas, for use in manufacturing and fracking</a:t>
            </a:r>
          </a:p>
        </p:txBody>
      </p:sp>
    </p:spTree>
    <p:extLst>
      <p:ext uri="{BB962C8B-B14F-4D97-AF65-F5344CB8AC3E}">
        <p14:creationId xmlns:p14="http://schemas.microsoft.com/office/powerpoint/2010/main" val="454037143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891</TotalTime>
  <Words>1737</Words>
  <Application>Microsoft Office PowerPoint</Application>
  <PresentationFormat>Widescreen</PresentationFormat>
  <Paragraphs>379</Paragraphs>
  <Slides>40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Office Theme</vt:lpstr>
      <vt:lpstr>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Lowell Waite</dc:creator>
  <cp:lastModifiedBy>Lowell Waite</cp:lastModifiedBy>
  <cp:revision>55</cp:revision>
  <dcterms:created xsi:type="dcterms:W3CDTF">2020-08-25T17:17:52Z</dcterms:created>
  <dcterms:modified xsi:type="dcterms:W3CDTF">2021-10-04T16:22:02Z</dcterms:modified>
</cp:coreProperties>
</file>