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803" r:id="rId3"/>
    <p:sldId id="256" r:id="rId4"/>
    <p:sldId id="260" r:id="rId5"/>
    <p:sldId id="818" r:id="rId6"/>
    <p:sldId id="346" r:id="rId7"/>
    <p:sldId id="357" r:id="rId8"/>
    <p:sldId id="362" r:id="rId9"/>
    <p:sldId id="808" r:id="rId10"/>
    <p:sldId id="363" r:id="rId11"/>
    <p:sldId id="358" r:id="rId12"/>
    <p:sldId id="280" r:id="rId13"/>
    <p:sldId id="281" r:id="rId14"/>
    <p:sldId id="807" r:id="rId15"/>
    <p:sldId id="809" r:id="rId16"/>
    <p:sldId id="815" r:id="rId17"/>
    <p:sldId id="361" r:id="rId18"/>
    <p:sldId id="285" r:id="rId19"/>
    <p:sldId id="286" r:id="rId20"/>
    <p:sldId id="459" r:id="rId21"/>
    <p:sldId id="819" r:id="rId22"/>
    <p:sldId id="824" r:id="rId23"/>
    <p:sldId id="825" r:id="rId24"/>
    <p:sldId id="810" r:id="rId25"/>
    <p:sldId id="360" r:id="rId26"/>
    <p:sldId id="820" r:id="rId27"/>
    <p:sldId id="376" r:id="rId28"/>
    <p:sldId id="377" r:id="rId29"/>
    <p:sldId id="822" r:id="rId30"/>
    <p:sldId id="268" r:id="rId31"/>
    <p:sldId id="823" r:id="rId32"/>
    <p:sldId id="817" r:id="rId33"/>
    <p:sldId id="82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D3F4C-BCD2-4063-8572-00C7215E8D9A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54505-7261-481F-8645-4D6ED494F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C3746-D13C-4795-92BC-A34894D3D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5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E9636-E800-44D1-9DA7-35C1E7F48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5D2F9-D4CE-47E0-9BB5-B2D45B963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0C81F-D96F-4A3B-BDDA-7DD3948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184BF-6B55-4FE9-847A-7DEC8082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A5537-0C6E-4D47-BB44-C779CAC1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47767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E21E7-79A2-4BC4-878D-0A380512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60C6A3-AB07-4B94-91A9-29AF3B444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8DD21-B2AE-45D6-A5A3-8C1D05B8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47512-B1EF-47AC-ACC2-16206544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0013C-DE60-47C8-AFF3-D704D2A5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5328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99164D-0577-4911-8320-B8A79578A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87113-FBD3-4CD8-976E-33B86EF26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6D419-0A46-46E6-8192-C790F8C5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53FA1-CBE8-48AB-A77C-DAA1FC49E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87F60-A118-4792-BC9E-B89FF499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32057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A874-7764-4ACE-B297-8A9869437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DCE72-4747-4448-B654-6AA4F6C66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9854F-ADB6-41A3-B915-F677C6DE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93C77-6FD8-4BD1-965D-4F6AD889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24972-FC20-4F79-8283-E388B3D53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0511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B9ABD-567B-4AEF-9897-AA3478DB6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E7D99-2BF1-4552-86E0-BCB30F581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4088D-41B3-4C3C-84FB-0CFC472EC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3DF88-E805-4A22-9F02-946E8CE2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BE63-EA42-495C-91A7-39B6F52D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60602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31AE7-D8DB-4954-846B-B7C9B18C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ED347-5E1A-4F98-A9D3-C0AAFD5F5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652D4-5020-474E-A57D-18B10ED6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331BA-CC9A-4C06-9999-3D940DD3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07461-3614-4936-A57B-D424AD0C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BB99F-23E3-46A4-941F-3DF04DF94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8312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9C59-7B97-484C-9F8B-6FB35DB5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01A1B-46B9-43F1-B929-D022172B3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41E2B2-2CB6-4C75-A16F-D493AC52F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82F86-88EC-49D3-BF11-715FF27BD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F5F151-7110-45F9-B975-572675B8F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EA445C-1B8A-4781-8593-C720A7D1F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2928D3-5053-4A73-8A9C-E191AB4D8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57BAC-7630-4B86-9379-6F400695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141539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72926-21DE-4C7E-BA0B-092D9CD35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FD4FBB-60D5-4D62-8FAD-BB34618B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7D5B5-CE6A-4BCD-9916-0319688B5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0C7BB-A4F1-4752-87A2-7CE538F5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0917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976757-F67F-4F35-A8A7-5A44B58E5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89619-2A5E-4FCF-99D5-A9DF336B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ACF81-3AF1-4F35-97E7-E822CE9C0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71169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0AF4E-4EC0-40C2-87FF-C8E9269CC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496CB-35AF-461C-94E8-403A340E0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F3DCCB-DC5D-4651-9EDB-994FA4386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5EE62-8CE8-49E2-A589-B649BEAF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6875C-5FBA-4651-9587-FE3A42AFF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BE6D6-F8A8-426B-BA48-7A18C4C06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22946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F8EFA-903A-4FA3-9762-6A995A48D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205C7-F130-4A0D-A631-A7890071A5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F86866-A585-49FC-9BC1-3D70414DD4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BC203-1008-4066-B086-C523C11DB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126B-A9D1-4311-8CEF-26B2085E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0EE0D-5CC5-4D38-954C-0C4F7981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43351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A3CDC-4C0F-4848-A11C-389F043EF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070E5-F6BD-4120-BDDF-858A9CC08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030E6-2A33-4425-9DBE-8C641D4D9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15FF-AB53-4405-84E7-850183B69332}" type="datetimeFigureOut">
              <a:rPr lang="en-US" smtClean="0"/>
              <a:t>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DC99-08C5-4980-91A8-2A2A389D9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9A4CB-1B46-4D56-B019-9980BB71CB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D1D46-A7FC-404D-BB24-50AD858C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7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B6D676-986C-4F90-ADEA-A4C8FB7CBD9B}"/>
              </a:ext>
            </a:extLst>
          </p:cNvPr>
          <p:cNvSpPr txBox="1"/>
          <p:nvPr/>
        </p:nvSpPr>
        <p:spPr>
          <a:xfrm>
            <a:off x="601578" y="707879"/>
            <a:ext cx="584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 of the Permian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51E0A-89C3-42CE-BCE7-A07F25608C66}"/>
              </a:ext>
            </a:extLst>
          </p:cNvPr>
          <p:cNvSpPr txBox="1"/>
          <p:nvPr/>
        </p:nvSpPr>
        <p:spPr>
          <a:xfrm>
            <a:off x="601578" y="1569028"/>
            <a:ext cx="1886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pic>
        <p:nvPicPr>
          <p:cNvPr id="2" name="Picture 1" descr="Basement-map-US-(Ewing-Fig.-4.2).jpg">
            <a:extLst>
              <a:ext uri="{FF2B5EF4-FFF2-40B4-BE49-F238E27FC236}">
                <a16:creationId xmlns:a16="http://schemas.microsoft.com/office/drawing/2014/main" id="{E8BB815F-F0DC-4F1F-82F6-9387C0023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/>
          <a:stretch/>
        </p:blipFill>
        <p:spPr>
          <a:xfrm>
            <a:off x="4577629" y="1754319"/>
            <a:ext cx="6228917" cy="4496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924CE9-7ED4-44F1-B70A-55D279F6E23E}"/>
              </a:ext>
            </a:extLst>
          </p:cNvPr>
          <p:cNvSpPr/>
          <p:nvPr/>
        </p:nvSpPr>
        <p:spPr>
          <a:xfrm>
            <a:off x="4577630" y="1569028"/>
            <a:ext cx="6499080" cy="4842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FE0C7-8C74-4ABF-B0AD-B83740A0AA7C}"/>
              </a:ext>
            </a:extLst>
          </p:cNvPr>
          <p:cNvSpPr txBox="1"/>
          <p:nvPr/>
        </p:nvSpPr>
        <p:spPr>
          <a:xfrm>
            <a:off x="601578" y="4949792"/>
            <a:ext cx="280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 Waite</a:t>
            </a:r>
          </a:p>
          <a:p>
            <a:r>
              <a:rPr lang="en-US" dirty="0"/>
              <a:t>UT Dallas Geoscience</a:t>
            </a:r>
          </a:p>
          <a:p>
            <a:r>
              <a:rPr lang="en-US" dirty="0"/>
              <a:t>Permian Basin Research Lab</a:t>
            </a:r>
          </a:p>
          <a:p>
            <a:r>
              <a:rPr lang="en-US" dirty="0"/>
              <a:t>9/13/2021</a:t>
            </a:r>
          </a:p>
        </p:txBody>
      </p:sp>
    </p:spTree>
    <p:extLst>
      <p:ext uri="{BB962C8B-B14F-4D97-AF65-F5344CB8AC3E}">
        <p14:creationId xmlns:p14="http://schemas.microsoft.com/office/powerpoint/2010/main" val="79827143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ment-Geol.-Map-(Ewing-Fig.-4.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44" y="785376"/>
            <a:ext cx="3679737" cy="3468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55638" y="6072624"/>
            <a:ext cx="351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Ewing, 2016, Texas through Time)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7132" y="111566"/>
            <a:ext cx="7550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Llano (Grenville) front is exposed in W. Texas (Van Horn)</a:t>
            </a:r>
          </a:p>
        </p:txBody>
      </p:sp>
      <p:pic>
        <p:nvPicPr>
          <p:cNvPr id="2" name="Picture 1" descr="Van-Horn-map-(Ewing-Fig.-19a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98" y="747883"/>
            <a:ext cx="4598944" cy="3096623"/>
          </a:xfrm>
          <a:prstGeom prst="rect">
            <a:avLst/>
          </a:prstGeom>
        </p:spPr>
      </p:pic>
      <p:pic>
        <p:nvPicPr>
          <p:cNvPr id="3" name="Picture 2" descr="Van-Horn-section-(Ewing-Fig.-4.14b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44506"/>
            <a:ext cx="4660742" cy="301349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660096" y="2158198"/>
            <a:ext cx="1845976" cy="4371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758280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ement-age-histogram-(Ewing-Fig.-4.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46581"/>
            <a:ext cx="9144000" cy="4488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0902" y="223512"/>
            <a:ext cx="627848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Radiometric ages of Texas basement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5708" y="5988157"/>
            <a:ext cx="3394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(Ewing, 2016, Texas through Time)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1A7A5-E82C-46CB-88DB-A0F854E643E0}"/>
              </a:ext>
            </a:extLst>
          </p:cNvPr>
          <p:cNvSpPr txBox="1"/>
          <p:nvPr/>
        </p:nvSpPr>
        <p:spPr>
          <a:xfrm>
            <a:off x="1151906" y="6126656"/>
            <a:ext cx="378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outcrop and well samples</a:t>
            </a:r>
          </a:p>
        </p:txBody>
      </p:sp>
    </p:spTree>
    <p:extLst>
      <p:ext uri="{BB962C8B-B14F-4D97-AF65-F5344CB8AC3E}">
        <p14:creationId xmlns:p14="http://schemas.microsoft.com/office/powerpoint/2010/main" val="373523822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Rectangle 349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7" name="Rectangle 356"/>
          <p:cNvSpPr/>
          <p:nvPr/>
        </p:nvSpPr>
        <p:spPr>
          <a:xfrm>
            <a:off x="1524000" y="881062"/>
            <a:ext cx="9144000" cy="597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4452" name="Group 7170"/>
          <p:cNvGrpSpPr>
            <a:grpSpLocks/>
          </p:cNvGrpSpPr>
          <p:nvPr/>
        </p:nvGrpSpPr>
        <p:grpSpPr bwMode="auto">
          <a:xfrm>
            <a:off x="1644650" y="900114"/>
            <a:ext cx="6038850" cy="5868987"/>
            <a:chOff x="1433390" y="873456"/>
            <a:chExt cx="6037570" cy="5868537"/>
          </a:xfrm>
        </p:grpSpPr>
        <p:pic>
          <p:nvPicPr>
            <p:cNvPr id="10447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3390" y="873456"/>
              <a:ext cx="6037570" cy="5868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78" name="Diamond 3"/>
            <p:cNvSpPr>
              <a:spLocks noChangeArrowheads="1"/>
            </p:cNvSpPr>
            <p:nvPr/>
          </p:nvSpPr>
          <p:spPr bwMode="auto">
            <a:xfrm>
              <a:off x="5320910" y="195782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79" name="Diamond 6"/>
            <p:cNvSpPr>
              <a:spLocks noChangeArrowheads="1"/>
            </p:cNvSpPr>
            <p:nvPr/>
          </p:nvSpPr>
          <p:spPr bwMode="auto">
            <a:xfrm>
              <a:off x="5393838" y="199569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0" name="Diamond 7"/>
            <p:cNvSpPr>
              <a:spLocks noChangeArrowheads="1"/>
            </p:cNvSpPr>
            <p:nvPr/>
          </p:nvSpPr>
          <p:spPr bwMode="auto">
            <a:xfrm>
              <a:off x="5430302" y="196641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1" name="Diamond 8"/>
            <p:cNvSpPr>
              <a:spLocks noChangeArrowheads="1"/>
            </p:cNvSpPr>
            <p:nvPr/>
          </p:nvSpPr>
          <p:spPr bwMode="auto">
            <a:xfrm>
              <a:off x="5226479" y="208515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2" name="Diamond 9"/>
            <p:cNvSpPr>
              <a:spLocks noChangeArrowheads="1"/>
            </p:cNvSpPr>
            <p:nvPr/>
          </p:nvSpPr>
          <p:spPr bwMode="auto">
            <a:xfrm>
              <a:off x="5258268" y="189628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3" name="Diamond 10"/>
            <p:cNvSpPr>
              <a:spLocks noChangeArrowheads="1"/>
            </p:cNvSpPr>
            <p:nvPr/>
          </p:nvSpPr>
          <p:spPr bwMode="auto">
            <a:xfrm>
              <a:off x="5160096" y="197716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4" name="Diamond 11"/>
            <p:cNvSpPr>
              <a:spLocks noChangeArrowheads="1"/>
            </p:cNvSpPr>
            <p:nvPr/>
          </p:nvSpPr>
          <p:spPr bwMode="auto">
            <a:xfrm>
              <a:off x="5046964" y="191668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5" name="Diamond 12"/>
            <p:cNvSpPr>
              <a:spLocks noChangeArrowheads="1"/>
            </p:cNvSpPr>
            <p:nvPr/>
          </p:nvSpPr>
          <p:spPr bwMode="auto">
            <a:xfrm>
              <a:off x="5160096" y="189535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6" name="Diamond 13"/>
            <p:cNvSpPr>
              <a:spLocks noChangeArrowheads="1"/>
            </p:cNvSpPr>
            <p:nvPr/>
          </p:nvSpPr>
          <p:spPr bwMode="auto">
            <a:xfrm>
              <a:off x="4960946" y="194881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7" name="Diamond 14"/>
            <p:cNvSpPr>
              <a:spLocks noChangeArrowheads="1"/>
            </p:cNvSpPr>
            <p:nvPr/>
          </p:nvSpPr>
          <p:spPr bwMode="auto">
            <a:xfrm>
              <a:off x="4980581" y="225888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8" name="Diamond 15"/>
            <p:cNvSpPr>
              <a:spLocks noChangeArrowheads="1"/>
            </p:cNvSpPr>
            <p:nvPr/>
          </p:nvSpPr>
          <p:spPr bwMode="auto">
            <a:xfrm>
              <a:off x="4946922" y="22350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89" name="Diamond 16"/>
            <p:cNvSpPr>
              <a:spLocks noChangeArrowheads="1"/>
            </p:cNvSpPr>
            <p:nvPr/>
          </p:nvSpPr>
          <p:spPr bwMode="auto">
            <a:xfrm>
              <a:off x="4907653" y="22350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0" name="Diamond 17"/>
            <p:cNvSpPr>
              <a:spLocks noChangeArrowheads="1"/>
            </p:cNvSpPr>
            <p:nvPr/>
          </p:nvSpPr>
          <p:spPr bwMode="auto">
            <a:xfrm>
              <a:off x="5401318" y="227682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1" name="Diamond 18"/>
            <p:cNvSpPr>
              <a:spLocks noChangeArrowheads="1"/>
            </p:cNvSpPr>
            <p:nvPr/>
          </p:nvSpPr>
          <p:spPr bwMode="auto">
            <a:xfrm>
              <a:off x="4794523" y="200941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2" name="Diamond 19"/>
            <p:cNvSpPr>
              <a:spLocks noChangeArrowheads="1"/>
            </p:cNvSpPr>
            <p:nvPr/>
          </p:nvSpPr>
          <p:spPr bwMode="auto">
            <a:xfrm>
              <a:off x="4758059" y="204728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3" name="Diamond 20"/>
            <p:cNvSpPr>
              <a:spLocks noChangeArrowheads="1"/>
            </p:cNvSpPr>
            <p:nvPr/>
          </p:nvSpPr>
          <p:spPr bwMode="auto">
            <a:xfrm>
              <a:off x="5321845" y="245165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4" name="Diamond 21"/>
            <p:cNvSpPr>
              <a:spLocks noChangeArrowheads="1"/>
            </p:cNvSpPr>
            <p:nvPr/>
          </p:nvSpPr>
          <p:spPr bwMode="auto">
            <a:xfrm>
              <a:off x="4867451" y="248952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5" name="Diamond 22"/>
            <p:cNvSpPr>
              <a:spLocks noChangeArrowheads="1"/>
            </p:cNvSpPr>
            <p:nvPr/>
          </p:nvSpPr>
          <p:spPr bwMode="auto">
            <a:xfrm>
              <a:off x="4730010" y="245165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6" name="Diamond 23"/>
            <p:cNvSpPr>
              <a:spLocks noChangeArrowheads="1"/>
            </p:cNvSpPr>
            <p:nvPr/>
          </p:nvSpPr>
          <p:spPr bwMode="auto">
            <a:xfrm>
              <a:off x="4505617" y="248625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7" name="Diamond 24"/>
            <p:cNvSpPr>
              <a:spLocks noChangeArrowheads="1"/>
            </p:cNvSpPr>
            <p:nvPr/>
          </p:nvSpPr>
          <p:spPr bwMode="auto">
            <a:xfrm>
              <a:off x="4917002" y="241986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8" name="Diamond 25"/>
            <p:cNvSpPr>
              <a:spLocks noChangeArrowheads="1"/>
            </p:cNvSpPr>
            <p:nvPr/>
          </p:nvSpPr>
          <p:spPr bwMode="auto">
            <a:xfrm>
              <a:off x="5123632" y="265157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99" name="Diamond 26"/>
            <p:cNvSpPr>
              <a:spLocks noChangeArrowheads="1"/>
            </p:cNvSpPr>
            <p:nvPr/>
          </p:nvSpPr>
          <p:spPr bwMode="auto">
            <a:xfrm>
              <a:off x="4980581" y="278340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0" name="Diamond 27"/>
            <p:cNvSpPr>
              <a:spLocks noChangeArrowheads="1"/>
            </p:cNvSpPr>
            <p:nvPr/>
          </p:nvSpPr>
          <p:spPr bwMode="auto">
            <a:xfrm>
              <a:off x="5054444" y="175119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1" name="Diamond 28"/>
            <p:cNvSpPr>
              <a:spLocks noChangeArrowheads="1"/>
            </p:cNvSpPr>
            <p:nvPr/>
          </p:nvSpPr>
          <p:spPr bwMode="auto">
            <a:xfrm>
              <a:off x="4901111" y="179420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2" name="Diamond 29"/>
            <p:cNvSpPr>
              <a:spLocks noChangeArrowheads="1"/>
            </p:cNvSpPr>
            <p:nvPr/>
          </p:nvSpPr>
          <p:spPr bwMode="auto">
            <a:xfrm>
              <a:off x="4469153" y="183207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3" name="Diamond 30"/>
            <p:cNvSpPr>
              <a:spLocks noChangeArrowheads="1"/>
            </p:cNvSpPr>
            <p:nvPr/>
          </p:nvSpPr>
          <p:spPr bwMode="auto">
            <a:xfrm>
              <a:off x="4377010" y="182055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4" name="Diamond 31"/>
            <p:cNvSpPr>
              <a:spLocks noChangeArrowheads="1"/>
            </p:cNvSpPr>
            <p:nvPr/>
          </p:nvSpPr>
          <p:spPr bwMode="auto">
            <a:xfrm>
              <a:off x="4445263" y="171006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5" name="Diamond 32"/>
            <p:cNvSpPr>
              <a:spLocks noChangeArrowheads="1"/>
            </p:cNvSpPr>
            <p:nvPr/>
          </p:nvSpPr>
          <p:spPr bwMode="auto">
            <a:xfrm>
              <a:off x="4241955" y="181401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6" name="Diamond 33"/>
            <p:cNvSpPr>
              <a:spLocks noChangeArrowheads="1"/>
            </p:cNvSpPr>
            <p:nvPr/>
          </p:nvSpPr>
          <p:spPr bwMode="auto">
            <a:xfrm>
              <a:off x="4359245" y="207656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7" name="Diamond 35"/>
            <p:cNvSpPr>
              <a:spLocks noChangeArrowheads="1"/>
            </p:cNvSpPr>
            <p:nvPr/>
          </p:nvSpPr>
          <p:spPr bwMode="auto">
            <a:xfrm>
              <a:off x="5391033" y="126033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8" name="Diamond 36"/>
            <p:cNvSpPr>
              <a:spLocks noChangeArrowheads="1"/>
            </p:cNvSpPr>
            <p:nvPr/>
          </p:nvSpPr>
          <p:spPr bwMode="auto">
            <a:xfrm>
              <a:off x="4802938" y="115188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09" name="Diamond 37"/>
            <p:cNvSpPr>
              <a:spLocks noChangeArrowheads="1"/>
            </p:cNvSpPr>
            <p:nvPr/>
          </p:nvSpPr>
          <p:spPr bwMode="auto">
            <a:xfrm>
              <a:off x="4752449" y="112570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0" name="Diamond 38"/>
            <p:cNvSpPr>
              <a:spLocks noChangeArrowheads="1"/>
            </p:cNvSpPr>
            <p:nvPr/>
          </p:nvSpPr>
          <p:spPr bwMode="auto">
            <a:xfrm>
              <a:off x="4728140" y="107100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1" name="Diamond 39"/>
            <p:cNvSpPr>
              <a:spLocks noChangeArrowheads="1"/>
            </p:cNvSpPr>
            <p:nvPr/>
          </p:nvSpPr>
          <p:spPr bwMode="auto">
            <a:xfrm>
              <a:off x="4486917" y="173828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2" name="Diamond 40"/>
            <p:cNvSpPr>
              <a:spLocks noChangeArrowheads="1"/>
            </p:cNvSpPr>
            <p:nvPr/>
          </p:nvSpPr>
          <p:spPr bwMode="auto">
            <a:xfrm>
              <a:off x="4576675" y="173828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3" name="Diamond 41"/>
            <p:cNvSpPr>
              <a:spLocks noChangeArrowheads="1"/>
            </p:cNvSpPr>
            <p:nvPr/>
          </p:nvSpPr>
          <p:spPr bwMode="auto">
            <a:xfrm>
              <a:off x="2846047" y="215948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4" name="Diamond 42"/>
            <p:cNvSpPr>
              <a:spLocks noChangeArrowheads="1"/>
            </p:cNvSpPr>
            <p:nvPr/>
          </p:nvSpPr>
          <p:spPr bwMode="auto">
            <a:xfrm>
              <a:off x="2220553" y="132952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5" name="Diamond 43"/>
            <p:cNvSpPr>
              <a:spLocks noChangeArrowheads="1"/>
            </p:cNvSpPr>
            <p:nvPr/>
          </p:nvSpPr>
          <p:spPr bwMode="auto">
            <a:xfrm>
              <a:off x="2324334" y="144499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6" name="Diamond 44"/>
            <p:cNvSpPr>
              <a:spLocks noChangeArrowheads="1"/>
            </p:cNvSpPr>
            <p:nvPr/>
          </p:nvSpPr>
          <p:spPr bwMode="auto">
            <a:xfrm>
              <a:off x="2677753" y="103127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7" name="Diamond 45"/>
            <p:cNvSpPr>
              <a:spLocks noChangeArrowheads="1"/>
            </p:cNvSpPr>
            <p:nvPr/>
          </p:nvSpPr>
          <p:spPr bwMode="auto">
            <a:xfrm>
              <a:off x="2899341" y="10153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8" name="Diamond 46"/>
            <p:cNvSpPr>
              <a:spLocks noChangeArrowheads="1"/>
            </p:cNvSpPr>
            <p:nvPr/>
          </p:nvSpPr>
          <p:spPr bwMode="auto">
            <a:xfrm>
              <a:off x="3286418" y="103314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19" name="Diamond 47"/>
            <p:cNvSpPr>
              <a:spLocks noChangeArrowheads="1"/>
            </p:cNvSpPr>
            <p:nvPr/>
          </p:nvSpPr>
          <p:spPr bwMode="auto">
            <a:xfrm>
              <a:off x="3095684" y="133607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0" name="Diamond 48"/>
            <p:cNvSpPr>
              <a:spLocks noChangeArrowheads="1"/>
            </p:cNvSpPr>
            <p:nvPr/>
          </p:nvSpPr>
          <p:spPr bwMode="auto">
            <a:xfrm>
              <a:off x="3282679" y="126033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1" name="Diamond 49"/>
            <p:cNvSpPr>
              <a:spLocks noChangeArrowheads="1"/>
            </p:cNvSpPr>
            <p:nvPr/>
          </p:nvSpPr>
          <p:spPr bwMode="auto">
            <a:xfrm>
              <a:off x="3384590" y="132952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2" name="Diamond 50"/>
            <p:cNvSpPr>
              <a:spLocks noChangeArrowheads="1"/>
            </p:cNvSpPr>
            <p:nvPr/>
          </p:nvSpPr>
          <p:spPr bwMode="auto">
            <a:xfrm>
              <a:off x="3639836" y="121592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3" name="Diamond 51"/>
            <p:cNvSpPr>
              <a:spLocks noChangeArrowheads="1"/>
            </p:cNvSpPr>
            <p:nvPr/>
          </p:nvSpPr>
          <p:spPr bwMode="auto">
            <a:xfrm>
              <a:off x="3794106" y="115655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4" name="Diamond 52"/>
            <p:cNvSpPr>
              <a:spLocks noChangeArrowheads="1"/>
            </p:cNvSpPr>
            <p:nvPr/>
          </p:nvSpPr>
          <p:spPr bwMode="auto">
            <a:xfrm>
              <a:off x="3895083" y="139684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5" name="Diamond 53"/>
            <p:cNvSpPr>
              <a:spLocks noChangeArrowheads="1"/>
            </p:cNvSpPr>
            <p:nvPr/>
          </p:nvSpPr>
          <p:spPr bwMode="auto">
            <a:xfrm>
              <a:off x="2453360" y="185842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6" name="Diamond 54"/>
            <p:cNvSpPr>
              <a:spLocks noChangeArrowheads="1"/>
            </p:cNvSpPr>
            <p:nvPr/>
          </p:nvSpPr>
          <p:spPr bwMode="auto">
            <a:xfrm>
              <a:off x="2893731" y="175634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7" name="Diamond 55"/>
            <p:cNvSpPr>
              <a:spLocks noChangeArrowheads="1"/>
            </p:cNvSpPr>
            <p:nvPr/>
          </p:nvSpPr>
          <p:spPr bwMode="auto">
            <a:xfrm>
              <a:off x="3016212" y="179420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8" name="Diamond 56"/>
            <p:cNvSpPr>
              <a:spLocks noChangeArrowheads="1"/>
            </p:cNvSpPr>
            <p:nvPr/>
          </p:nvSpPr>
          <p:spPr bwMode="auto">
            <a:xfrm>
              <a:off x="3159263" y="171333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29" name="Diamond 57"/>
            <p:cNvSpPr>
              <a:spLocks noChangeArrowheads="1"/>
            </p:cNvSpPr>
            <p:nvPr/>
          </p:nvSpPr>
          <p:spPr bwMode="auto">
            <a:xfrm>
              <a:off x="2010185" y="144686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0" name="Diamond 58"/>
            <p:cNvSpPr>
              <a:spLocks noChangeArrowheads="1"/>
            </p:cNvSpPr>
            <p:nvPr/>
          </p:nvSpPr>
          <p:spPr bwMode="auto">
            <a:xfrm>
              <a:off x="3249954" y="171193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1" name="Diamond 59"/>
            <p:cNvSpPr>
              <a:spLocks noChangeArrowheads="1"/>
            </p:cNvSpPr>
            <p:nvPr/>
          </p:nvSpPr>
          <p:spPr bwMode="auto">
            <a:xfrm>
              <a:off x="3292029" y="169369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2" name="Diamond 60"/>
            <p:cNvSpPr>
              <a:spLocks noChangeArrowheads="1"/>
            </p:cNvSpPr>
            <p:nvPr/>
          </p:nvSpPr>
          <p:spPr bwMode="auto">
            <a:xfrm>
              <a:off x="3721178" y="165489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3" name="Diamond 61"/>
            <p:cNvSpPr>
              <a:spLocks noChangeArrowheads="1"/>
            </p:cNvSpPr>
            <p:nvPr/>
          </p:nvSpPr>
          <p:spPr bwMode="auto">
            <a:xfrm>
              <a:off x="3176094" y="158757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4" name="Diamond 62"/>
            <p:cNvSpPr>
              <a:spLocks noChangeArrowheads="1"/>
            </p:cNvSpPr>
            <p:nvPr/>
          </p:nvSpPr>
          <p:spPr bwMode="auto">
            <a:xfrm>
              <a:off x="3080725" y="149408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5" name="Diamond 63"/>
            <p:cNvSpPr>
              <a:spLocks noChangeArrowheads="1"/>
            </p:cNvSpPr>
            <p:nvPr/>
          </p:nvSpPr>
          <p:spPr bwMode="auto">
            <a:xfrm>
              <a:off x="3942766" y="160347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6" name="Diamond 64"/>
            <p:cNvSpPr>
              <a:spLocks noChangeArrowheads="1"/>
            </p:cNvSpPr>
            <p:nvPr/>
          </p:nvSpPr>
          <p:spPr bwMode="auto">
            <a:xfrm>
              <a:off x="3892279" y="169480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7" name="Diamond 65"/>
            <p:cNvSpPr>
              <a:spLocks noChangeArrowheads="1"/>
            </p:cNvSpPr>
            <p:nvPr/>
          </p:nvSpPr>
          <p:spPr bwMode="auto">
            <a:xfrm>
              <a:off x="4194272" y="175073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8" name="Diamond 66"/>
            <p:cNvSpPr>
              <a:spLocks noChangeArrowheads="1"/>
            </p:cNvSpPr>
            <p:nvPr/>
          </p:nvSpPr>
          <p:spPr bwMode="auto">
            <a:xfrm>
              <a:off x="4121345" y="174482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39" name="Diamond 67"/>
            <p:cNvSpPr>
              <a:spLocks noChangeArrowheads="1"/>
            </p:cNvSpPr>
            <p:nvPr/>
          </p:nvSpPr>
          <p:spPr bwMode="auto">
            <a:xfrm>
              <a:off x="3726789" y="183207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0" name="Diamond 68"/>
            <p:cNvSpPr>
              <a:spLocks noChangeArrowheads="1"/>
            </p:cNvSpPr>
            <p:nvPr/>
          </p:nvSpPr>
          <p:spPr bwMode="auto">
            <a:xfrm>
              <a:off x="3634226" y="185188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1" name="Diamond 69"/>
            <p:cNvSpPr>
              <a:spLocks noChangeArrowheads="1"/>
            </p:cNvSpPr>
            <p:nvPr/>
          </p:nvSpPr>
          <p:spPr bwMode="auto">
            <a:xfrm>
              <a:off x="3953987" y="189067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2" name="Diamond 70"/>
            <p:cNvSpPr>
              <a:spLocks noChangeArrowheads="1"/>
            </p:cNvSpPr>
            <p:nvPr/>
          </p:nvSpPr>
          <p:spPr bwMode="auto">
            <a:xfrm>
              <a:off x="3883865" y="185748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3" name="Diamond 71"/>
            <p:cNvSpPr>
              <a:spLocks noChangeArrowheads="1"/>
            </p:cNvSpPr>
            <p:nvPr/>
          </p:nvSpPr>
          <p:spPr bwMode="auto">
            <a:xfrm>
              <a:off x="3819351" y="187308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4" name="Diamond 72"/>
            <p:cNvSpPr>
              <a:spLocks noChangeArrowheads="1"/>
            </p:cNvSpPr>
            <p:nvPr/>
          </p:nvSpPr>
          <p:spPr bwMode="auto">
            <a:xfrm>
              <a:off x="3738008" y="196547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5" name="Diamond 73"/>
            <p:cNvSpPr>
              <a:spLocks noChangeArrowheads="1"/>
            </p:cNvSpPr>
            <p:nvPr/>
          </p:nvSpPr>
          <p:spPr bwMode="auto">
            <a:xfrm>
              <a:off x="3603372" y="192761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6" name="Diamond 74"/>
            <p:cNvSpPr>
              <a:spLocks noChangeArrowheads="1"/>
            </p:cNvSpPr>
            <p:nvPr/>
          </p:nvSpPr>
          <p:spPr bwMode="auto">
            <a:xfrm>
              <a:off x="3572519" y="190546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7" name="Diamond 75"/>
            <p:cNvSpPr>
              <a:spLocks noChangeArrowheads="1"/>
            </p:cNvSpPr>
            <p:nvPr/>
          </p:nvSpPr>
          <p:spPr bwMode="auto">
            <a:xfrm>
              <a:off x="3597763" y="18825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8" name="Diamond 76"/>
            <p:cNvSpPr>
              <a:spLocks noChangeArrowheads="1"/>
            </p:cNvSpPr>
            <p:nvPr/>
          </p:nvSpPr>
          <p:spPr bwMode="auto">
            <a:xfrm>
              <a:off x="3213491" y="179735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49" name="Diamond 77"/>
            <p:cNvSpPr>
              <a:spLocks noChangeArrowheads="1"/>
            </p:cNvSpPr>
            <p:nvPr/>
          </p:nvSpPr>
          <p:spPr bwMode="auto">
            <a:xfrm>
              <a:off x="3139630" y="179735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0" name="Diamond 78"/>
            <p:cNvSpPr>
              <a:spLocks noChangeArrowheads="1"/>
            </p:cNvSpPr>
            <p:nvPr/>
          </p:nvSpPr>
          <p:spPr bwMode="auto">
            <a:xfrm>
              <a:off x="2935806" y="191996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1" name="Diamond 79"/>
            <p:cNvSpPr>
              <a:spLocks noChangeArrowheads="1"/>
            </p:cNvSpPr>
            <p:nvPr/>
          </p:nvSpPr>
          <p:spPr bwMode="auto">
            <a:xfrm>
              <a:off x="2979749" y="191996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2" name="Diamond 80"/>
            <p:cNvSpPr>
              <a:spLocks noChangeArrowheads="1"/>
            </p:cNvSpPr>
            <p:nvPr/>
          </p:nvSpPr>
          <p:spPr bwMode="auto">
            <a:xfrm>
              <a:off x="3095684" y="189628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3" name="Diamond 81"/>
            <p:cNvSpPr>
              <a:spLocks noChangeArrowheads="1"/>
            </p:cNvSpPr>
            <p:nvPr/>
          </p:nvSpPr>
          <p:spPr bwMode="auto">
            <a:xfrm>
              <a:off x="3221907" y="18518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4" name="Diamond 82"/>
            <p:cNvSpPr>
              <a:spLocks noChangeArrowheads="1"/>
            </p:cNvSpPr>
            <p:nvPr/>
          </p:nvSpPr>
          <p:spPr bwMode="auto">
            <a:xfrm>
              <a:off x="3303248" y="18518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5" name="Diamond 83"/>
            <p:cNvSpPr>
              <a:spLocks noChangeArrowheads="1"/>
            </p:cNvSpPr>
            <p:nvPr/>
          </p:nvSpPr>
          <p:spPr bwMode="auto">
            <a:xfrm>
              <a:off x="3376176" y="185889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6" name="Diamond 84"/>
            <p:cNvSpPr>
              <a:spLocks noChangeArrowheads="1"/>
            </p:cNvSpPr>
            <p:nvPr/>
          </p:nvSpPr>
          <p:spPr bwMode="auto">
            <a:xfrm>
              <a:off x="3491176" y="187945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7" name="Diamond 85"/>
            <p:cNvSpPr>
              <a:spLocks noChangeArrowheads="1"/>
            </p:cNvSpPr>
            <p:nvPr/>
          </p:nvSpPr>
          <p:spPr bwMode="auto">
            <a:xfrm>
              <a:off x="3457519" y="190780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8" name="Diamond 86"/>
            <p:cNvSpPr>
              <a:spLocks noChangeArrowheads="1"/>
            </p:cNvSpPr>
            <p:nvPr/>
          </p:nvSpPr>
          <p:spPr bwMode="auto">
            <a:xfrm>
              <a:off x="3162069" y="195315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59" name="Diamond 87"/>
            <p:cNvSpPr>
              <a:spLocks noChangeArrowheads="1"/>
            </p:cNvSpPr>
            <p:nvPr/>
          </p:nvSpPr>
          <p:spPr bwMode="auto">
            <a:xfrm>
              <a:off x="3086335" y="197716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0" name="Diamond 88"/>
            <p:cNvSpPr>
              <a:spLocks noChangeArrowheads="1"/>
            </p:cNvSpPr>
            <p:nvPr/>
          </p:nvSpPr>
          <p:spPr bwMode="auto">
            <a:xfrm>
              <a:off x="2943285" y="197202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1" name="Diamond 89"/>
            <p:cNvSpPr>
              <a:spLocks noChangeArrowheads="1"/>
            </p:cNvSpPr>
            <p:nvPr/>
          </p:nvSpPr>
          <p:spPr bwMode="auto">
            <a:xfrm>
              <a:off x="3027433" y="205289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2" name="Diamond 90"/>
            <p:cNvSpPr>
              <a:spLocks noChangeArrowheads="1"/>
            </p:cNvSpPr>
            <p:nvPr/>
          </p:nvSpPr>
          <p:spPr bwMode="auto">
            <a:xfrm>
              <a:off x="2587995" y="229675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3" name="Diamond 91"/>
            <p:cNvSpPr>
              <a:spLocks noChangeArrowheads="1"/>
            </p:cNvSpPr>
            <p:nvPr/>
          </p:nvSpPr>
          <p:spPr bwMode="auto">
            <a:xfrm>
              <a:off x="2380432" y="207656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4" name="Diamond 92"/>
            <p:cNvSpPr>
              <a:spLocks noChangeArrowheads="1"/>
            </p:cNvSpPr>
            <p:nvPr/>
          </p:nvSpPr>
          <p:spPr bwMode="auto">
            <a:xfrm>
              <a:off x="2793690" y="22350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5" name="Diamond 93"/>
            <p:cNvSpPr>
              <a:spLocks noChangeArrowheads="1"/>
            </p:cNvSpPr>
            <p:nvPr/>
          </p:nvSpPr>
          <p:spPr bwMode="auto">
            <a:xfrm>
              <a:off x="2790886" y="217070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6" name="Diamond 94"/>
            <p:cNvSpPr>
              <a:spLocks noChangeArrowheads="1"/>
            </p:cNvSpPr>
            <p:nvPr/>
          </p:nvSpPr>
          <p:spPr bwMode="auto">
            <a:xfrm>
              <a:off x="2882511" y="216573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7" name="Diamond 95"/>
            <p:cNvSpPr>
              <a:spLocks noChangeArrowheads="1"/>
            </p:cNvSpPr>
            <p:nvPr/>
          </p:nvSpPr>
          <p:spPr bwMode="auto">
            <a:xfrm>
              <a:off x="2900277" y="231077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8" name="Diamond 96"/>
            <p:cNvSpPr>
              <a:spLocks noChangeArrowheads="1"/>
            </p:cNvSpPr>
            <p:nvPr/>
          </p:nvSpPr>
          <p:spPr bwMode="auto">
            <a:xfrm>
              <a:off x="3031174" y="217321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69" name="Diamond 97"/>
            <p:cNvSpPr>
              <a:spLocks noChangeArrowheads="1"/>
            </p:cNvSpPr>
            <p:nvPr/>
          </p:nvSpPr>
          <p:spPr bwMode="auto">
            <a:xfrm>
              <a:off x="2970401" y="21465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0" name="Diamond 98"/>
            <p:cNvSpPr>
              <a:spLocks noChangeArrowheads="1"/>
            </p:cNvSpPr>
            <p:nvPr/>
          </p:nvSpPr>
          <p:spPr bwMode="auto">
            <a:xfrm>
              <a:off x="2914302" y="212862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1" name="Diamond 99"/>
            <p:cNvSpPr>
              <a:spLocks noChangeArrowheads="1"/>
            </p:cNvSpPr>
            <p:nvPr/>
          </p:nvSpPr>
          <p:spPr bwMode="auto">
            <a:xfrm>
              <a:off x="2950766" y="207656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2" name="Diamond 100"/>
            <p:cNvSpPr>
              <a:spLocks noChangeArrowheads="1"/>
            </p:cNvSpPr>
            <p:nvPr/>
          </p:nvSpPr>
          <p:spPr bwMode="auto">
            <a:xfrm>
              <a:off x="3185443" y="220109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3" name="Diamond 101"/>
            <p:cNvSpPr>
              <a:spLocks noChangeArrowheads="1"/>
            </p:cNvSpPr>
            <p:nvPr/>
          </p:nvSpPr>
          <p:spPr bwMode="auto">
            <a:xfrm>
              <a:off x="3212558" y="212862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4" name="Diamond 102"/>
            <p:cNvSpPr>
              <a:spLocks noChangeArrowheads="1"/>
            </p:cNvSpPr>
            <p:nvPr/>
          </p:nvSpPr>
          <p:spPr bwMode="auto">
            <a:xfrm>
              <a:off x="3348126" y="21465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5" name="Diamond 103"/>
            <p:cNvSpPr>
              <a:spLocks noChangeArrowheads="1"/>
            </p:cNvSpPr>
            <p:nvPr/>
          </p:nvSpPr>
          <p:spPr bwMode="auto">
            <a:xfrm>
              <a:off x="3348127" y="219734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6" name="Diamond 104"/>
            <p:cNvSpPr>
              <a:spLocks noChangeArrowheads="1"/>
            </p:cNvSpPr>
            <p:nvPr/>
          </p:nvSpPr>
          <p:spPr bwMode="auto">
            <a:xfrm>
              <a:off x="3334103" y="232900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7" name="Diamond 105"/>
            <p:cNvSpPr>
              <a:spLocks noChangeArrowheads="1"/>
            </p:cNvSpPr>
            <p:nvPr/>
          </p:nvSpPr>
          <p:spPr bwMode="auto">
            <a:xfrm>
              <a:off x="3597762" y="217911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8" name="Diamond 106"/>
            <p:cNvSpPr>
              <a:spLocks noChangeArrowheads="1"/>
            </p:cNvSpPr>
            <p:nvPr/>
          </p:nvSpPr>
          <p:spPr bwMode="auto">
            <a:xfrm>
              <a:off x="3746423" y="211443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79" name="Diamond 107"/>
            <p:cNvSpPr>
              <a:spLocks noChangeArrowheads="1"/>
            </p:cNvSpPr>
            <p:nvPr/>
          </p:nvSpPr>
          <p:spPr bwMode="auto">
            <a:xfrm>
              <a:off x="3738008" y="207656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0" name="Diamond 108"/>
            <p:cNvSpPr>
              <a:spLocks noChangeArrowheads="1"/>
            </p:cNvSpPr>
            <p:nvPr/>
          </p:nvSpPr>
          <p:spPr bwMode="auto">
            <a:xfrm>
              <a:off x="3782888" y="205276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1" name="Diamond 109"/>
            <p:cNvSpPr>
              <a:spLocks noChangeArrowheads="1"/>
            </p:cNvSpPr>
            <p:nvPr/>
          </p:nvSpPr>
          <p:spPr bwMode="auto">
            <a:xfrm>
              <a:off x="3653861" y="222883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2" name="Diamond 110"/>
            <p:cNvSpPr>
              <a:spLocks noChangeArrowheads="1"/>
            </p:cNvSpPr>
            <p:nvPr/>
          </p:nvSpPr>
          <p:spPr bwMode="auto">
            <a:xfrm>
              <a:off x="3838985" y="211366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3" name="Diamond 111"/>
            <p:cNvSpPr>
              <a:spLocks noChangeArrowheads="1"/>
            </p:cNvSpPr>
            <p:nvPr/>
          </p:nvSpPr>
          <p:spPr bwMode="auto">
            <a:xfrm>
              <a:off x="4062442" y="205884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4" name="Diamond 112"/>
            <p:cNvSpPr>
              <a:spLocks noChangeArrowheads="1"/>
            </p:cNvSpPr>
            <p:nvPr/>
          </p:nvSpPr>
          <p:spPr bwMode="auto">
            <a:xfrm>
              <a:off x="4181185" y="207299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5" name="Diamond 113"/>
            <p:cNvSpPr>
              <a:spLocks noChangeArrowheads="1"/>
            </p:cNvSpPr>
            <p:nvPr/>
          </p:nvSpPr>
          <p:spPr bwMode="auto">
            <a:xfrm>
              <a:off x="4167158" y="199849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6" name="Diamond 114"/>
            <p:cNvSpPr>
              <a:spLocks noChangeArrowheads="1"/>
            </p:cNvSpPr>
            <p:nvPr/>
          </p:nvSpPr>
          <p:spPr bwMode="auto">
            <a:xfrm>
              <a:off x="3980168" y="222527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7" name="Diamond 115"/>
            <p:cNvSpPr>
              <a:spLocks noChangeArrowheads="1"/>
            </p:cNvSpPr>
            <p:nvPr/>
          </p:nvSpPr>
          <p:spPr bwMode="auto">
            <a:xfrm>
              <a:off x="4042807" y="228587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8" name="Diamond 116"/>
            <p:cNvSpPr>
              <a:spLocks noChangeArrowheads="1"/>
            </p:cNvSpPr>
            <p:nvPr/>
          </p:nvSpPr>
          <p:spPr bwMode="auto">
            <a:xfrm>
              <a:off x="3838985" y="244651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89" name="Diamond 117"/>
            <p:cNvSpPr>
              <a:spLocks noChangeArrowheads="1"/>
            </p:cNvSpPr>
            <p:nvPr/>
          </p:nvSpPr>
          <p:spPr bwMode="auto">
            <a:xfrm>
              <a:off x="4557040" y="214953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0" name="Diamond 118"/>
            <p:cNvSpPr>
              <a:spLocks noChangeArrowheads="1"/>
            </p:cNvSpPr>
            <p:nvPr/>
          </p:nvSpPr>
          <p:spPr bwMode="auto">
            <a:xfrm>
              <a:off x="4758059" y="22673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1" name="Diamond 119"/>
            <p:cNvSpPr>
              <a:spLocks noChangeArrowheads="1"/>
            </p:cNvSpPr>
            <p:nvPr/>
          </p:nvSpPr>
          <p:spPr bwMode="auto">
            <a:xfrm>
              <a:off x="1972790" y="26160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2" name="Diamond 120"/>
            <p:cNvSpPr>
              <a:spLocks noChangeArrowheads="1"/>
            </p:cNvSpPr>
            <p:nvPr/>
          </p:nvSpPr>
          <p:spPr bwMode="auto">
            <a:xfrm>
              <a:off x="2230843" y="25403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3" name="Diamond 121"/>
            <p:cNvSpPr>
              <a:spLocks noChangeArrowheads="1"/>
            </p:cNvSpPr>
            <p:nvPr/>
          </p:nvSpPr>
          <p:spPr bwMode="auto">
            <a:xfrm>
              <a:off x="2433725" y="25968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4" name="Diamond 122"/>
            <p:cNvSpPr>
              <a:spLocks noChangeArrowheads="1"/>
            </p:cNvSpPr>
            <p:nvPr/>
          </p:nvSpPr>
          <p:spPr bwMode="auto">
            <a:xfrm>
              <a:off x="2424380" y="244651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5" name="Diamond 123"/>
            <p:cNvSpPr>
              <a:spLocks noChangeArrowheads="1"/>
            </p:cNvSpPr>
            <p:nvPr/>
          </p:nvSpPr>
          <p:spPr bwMode="auto">
            <a:xfrm>
              <a:off x="2433725" y="248438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6" name="Diamond 124"/>
            <p:cNvSpPr>
              <a:spLocks noChangeArrowheads="1"/>
            </p:cNvSpPr>
            <p:nvPr/>
          </p:nvSpPr>
          <p:spPr bwMode="auto">
            <a:xfrm>
              <a:off x="2463649" y="248952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7" name="Diamond 125"/>
            <p:cNvSpPr>
              <a:spLocks noChangeArrowheads="1"/>
            </p:cNvSpPr>
            <p:nvPr/>
          </p:nvSpPr>
          <p:spPr bwMode="auto">
            <a:xfrm>
              <a:off x="2834834" y="261604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8" name="Diamond 126"/>
            <p:cNvSpPr>
              <a:spLocks noChangeArrowheads="1"/>
            </p:cNvSpPr>
            <p:nvPr/>
          </p:nvSpPr>
          <p:spPr bwMode="auto">
            <a:xfrm>
              <a:off x="2688043" y="288625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599" name="Diamond 127"/>
            <p:cNvSpPr>
              <a:spLocks noChangeArrowheads="1"/>
            </p:cNvSpPr>
            <p:nvPr/>
          </p:nvSpPr>
          <p:spPr bwMode="auto">
            <a:xfrm>
              <a:off x="2027958" y="314149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0" name="Diamond 128"/>
            <p:cNvSpPr>
              <a:spLocks noChangeArrowheads="1"/>
            </p:cNvSpPr>
            <p:nvPr/>
          </p:nvSpPr>
          <p:spPr bwMode="auto">
            <a:xfrm>
              <a:off x="2130800" y="293393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1" name="Diamond 129"/>
            <p:cNvSpPr>
              <a:spLocks noChangeArrowheads="1"/>
            </p:cNvSpPr>
            <p:nvPr/>
          </p:nvSpPr>
          <p:spPr bwMode="auto">
            <a:xfrm>
              <a:off x="3067638" y="225327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2" name="Diamond 130"/>
            <p:cNvSpPr>
              <a:spLocks noChangeArrowheads="1"/>
            </p:cNvSpPr>
            <p:nvPr/>
          </p:nvSpPr>
          <p:spPr bwMode="auto">
            <a:xfrm>
              <a:off x="2958246" y="231702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3" name="Diamond 131"/>
            <p:cNvSpPr>
              <a:spLocks noChangeArrowheads="1"/>
            </p:cNvSpPr>
            <p:nvPr/>
          </p:nvSpPr>
          <p:spPr bwMode="auto">
            <a:xfrm>
              <a:off x="3135895" y="236301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4" name="Diamond 132"/>
            <p:cNvSpPr>
              <a:spLocks noChangeArrowheads="1"/>
            </p:cNvSpPr>
            <p:nvPr/>
          </p:nvSpPr>
          <p:spPr bwMode="auto">
            <a:xfrm>
              <a:off x="3208821" y="241986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5" name="Diamond 133"/>
            <p:cNvSpPr>
              <a:spLocks noChangeArrowheads="1"/>
            </p:cNvSpPr>
            <p:nvPr/>
          </p:nvSpPr>
          <p:spPr bwMode="auto">
            <a:xfrm>
              <a:off x="3311663" y="248812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6" name="Diamond 134"/>
            <p:cNvSpPr>
              <a:spLocks noChangeArrowheads="1"/>
            </p:cNvSpPr>
            <p:nvPr/>
          </p:nvSpPr>
          <p:spPr bwMode="auto">
            <a:xfrm>
              <a:off x="3906302" y="296432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7" name="Diamond 135"/>
            <p:cNvSpPr>
              <a:spLocks noChangeArrowheads="1"/>
            </p:cNvSpPr>
            <p:nvPr/>
          </p:nvSpPr>
          <p:spPr bwMode="auto">
            <a:xfrm>
              <a:off x="3603372" y="296198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8" name="Diamond 136"/>
            <p:cNvSpPr>
              <a:spLocks noChangeArrowheads="1"/>
            </p:cNvSpPr>
            <p:nvPr/>
          </p:nvSpPr>
          <p:spPr bwMode="auto">
            <a:xfrm>
              <a:off x="3403293" y="288859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09" name="Diamond 137"/>
            <p:cNvSpPr>
              <a:spLocks noChangeArrowheads="1"/>
            </p:cNvSpPr>
            <p:nvPr/>
          </p:nvSpPr>
          <p:spPr bwMode="auto">
            <a:xfrm>
              <a:off x="3234997" y="294094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0" name="Diamond 138"/>
            <p:cNvSpPr>
              <a:spLocks noChangeArrowheads="1"/>
            </p:cNvSpPr>
            <p:nvPr/>
          </p:nvSpPr>
          <p:spPr bwMode="auto">
            <a:xfrm>
              <a:off x="3261175" y="267261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1" name="Diamond 139"/>
            <p:cNvSpPr>
              <a:spLocks noChangeArrowheads="1"/>
            </p:cNvSpPr>
            <p:nvPr/>
          </p:nvSpPr>
          <p:spPr bwMode="auto">
            <a:xfrm>
              <a:off x="3185443" y="265811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2" name="Diamond 140"/>
            <p:cNvSpPr>
              <a:spLocks noChangeArrowheads="1"/>
            </p:cNvSpPr>
            <p:nvPr/>
          </p:nvSpPr>
          <p:spPr bwMode="auto">
            <a:xfrm>
              <a:off x="3421055" y="256525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3" name="Diamond 141"/>
            <p:cNvSpPr>
              <a:spLocks noChangeArrowheads="1"/>
            </p:cNvSpPr>
            <p:nvPr/>
          </p:nvSpPr>
          <p:spPr bwMode="auto">
            <a:xfrm>
              <a:off x="3530447" y="25403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4" name="Diamond 142"/>
            <p:cNvSpPr>
              <a:spLocks noChangeArrowheads="1"/>
            </p:cNvSpPr>
            <p:nvPr/>
          </p:nvSpPr>
          <p:spPr bwMode="auto">
            <a:xfrm>
              <a:off x="3597763" y="25403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5" name="Diamond 143"/>
            <p:cNvSpPr>
              <a:spLocks noChangeArrowheads="1"/>
            </p:cNvSpPr>
            <p:nvPr/>
          </p:nvSpPr>
          <p:spPr bwMode="auto">
            <a:xfrm>
              <a:off x="3588418" y="258379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6" name="Diamond 144"/>
            <p:cNvSpPr>
              <a:spLocks noChangeArrowheads="1"/>
            </p:cNvSpPr>
            <p:nvPr/>
          </p:nvSpPr>
          <p:spPr bwMode="auto">
            <a:xfrm>
              <a:off x="3712764" y="26927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7" name="Diamond 145"/>
            <p:cNvSpPr>
              <a:spLocks noChangeArrowheads="1"/>
            </p:cNvSpPr>
            <p:nvPr/>
          </p:nvSpPr>
          <p:spPr bwMode="auto">
            <a:xfrm>
              <a:off x="3572519" y="286521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8" name="Diamond 146"/>
            <p:cNvSpPr>
              <a:spLocks noChangeArrowheads="1"/>
            </p:cNvSpPr>
            <p:nvPr/>
          </p:nvSpPr>
          <p:spPr bwMode="auto">
            <a:xfrm>
              <a:off x="3624882" y="290308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19" name="Diamond 147"/>
            <p:cNvSpPr>
              <a:spLocks noChangeArrowheads="1"/>
            </p:cNvSpPr>
            <p:nvPr/>
          </p:nvSpPr>
          <p:spPr bwMode="auto">
            <a:xfrm>
              <a:off x="3621147" y="263006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0" name="Diamond 148"/>
            <p:cNvSpPr>
              <a:spLocks noChangeArrowheads="1"/>
            </p:cNvSpPr>
            <p:nvPr/>
          </p:nvSpPr>
          <p:spPr bwMode="auto">
            <a:xfrm>
              <a:off x="3639836" y="267681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1" name="Diamond 149"/>
            <p:cNvSpPr>
              <a:spLocks noChangeArrowheads="1"/>
            </p:cNvSpPr>
            <p:nvPr/>
          </p:nvSpPr>
          <p:spPr bwMode="auto">
            <a:xfrm>
              <a:off x="4660828" y="317235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2" name="Diamond 150"/>
            <p:cNvSpPr>
              <a:spLocks noChangeArrowheads="1"/>
            </p:cNvSpPr>
            <p:nvPr/>
          </p:nvSpPr>
          <p:spPr bwMode="auto">
            <a:xfrm>
              <a:off x="3749228" y="296198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3" name="Diamond 151"/>
            <p:cNvSpPr>
              <a:spLocks noChangeArrowheads="1"/>
            </p:cNvSpPr>
            <p:nvPr/>
          </p:nvSpPr>
          <p:spPr bwMode="auto">
            <a:xfrm>
              <a:off x="3305123" y="193322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4" name="Diamond 152"/>
            <p:cNvSpPr>
              <a:spLocks noChangeArrowheads="1"/>
            </p:cNvSpPr>
            <p:nvPr/>
          </p:nvSpPr>
          <p:spPr bwMode="auto">
            <a:xfrm>
              <a:off x="5221804" y="419193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5" name="Diamond 153"/>
            <p:cNvSpPr>
              <a:spLocks noChangeArrowheads="1"/>
            </p:cNvSpPr>
            <p:nvPr/>
          </p:nvSpPr>
          <p:spPr bwMode="auto">
            <a:xfrm>
              <a:off x="2145760" y="348369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6" name="Diamond 154"/>
            <p:cNvSpPr>
              <a:spLocks noChangeArrowheads="1"/>
            </p:cNvSpPr>
            <p:nvPr/>
          </p:nvSpPr>
          <p:spPr bwMode="auto">
            <a:xfrm>
              <a:off x="3906315" y="34079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7" name="Diamond 155"/>
            <p:cNvSpPr>
              <a:spLocks noChangeArrowheads="1"/>
            </p:cNvSpPr>
            <p:nvPr/>
          </p:nvSpPr>
          <p:spPr bwMode="auto">
            <a:xfrm>
              <a:off x="3858619" y="34079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8" name="Diamond 156"/>
            <p:cNvSpPr>
              <a:spLocks noChangeArrowheads="1"/>
            </p:cNvSpPr>
            <p:nvPr/>
          </p:nvSpPr>
          <p:spPr bwMode="auto">
            <a:xfrm>
              <a:off x="3617397" y="341357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29" name="Diamond 157"/>
            <p:cNvSpPr>
              <a:spLocks noChangeArrowheads="1"/>
            </p:cNvSpPr>
            <p:nvPr/>
          </p:nvSpPr>
          <p:spPr bwMode="auto">
            <a:xfrm>
              <a:off x="3626762" y="3338305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0" name="Diamond 158"/>
            <p:cNvSpPr>
              <a:spLocks noChangeArrowheads="1"/>
            </p:cNvSpPr>
            <p:nvPr/>
          </p:nvSpPr>
          <p:spPr bwMode="auto">
            <a:xfrm>
              <a:off x="3665080" y="326584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1" name="Diamond 159"/>
            <p:cNvSpPr>
              <a:spLocks noChangeArrowheads="1"/>
            </p:cNvSpPr>
            <p:nvPr/>
          </p:nvSpPr>
          <p:spPr bwMode="auto">
            <a:xfrm>
              <a:off x="3551964" y="32279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2" name="Diamond 160"/>
            <p:cNvSpPr>
              <a:spLocks noChangeArrowheads="1"/>
            </p:cNvSpPr>
            <p:nvPr/>
          </p:nvSpPr>
          <p:spPr bwMode="auto">
            <a:xfrm>
              <a:off x="3653861" y="313214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3" name="Diamond 161"/>
            <p:cNvSpPr>
              <a:spLocks noChangeArrowheads="1"/>
            </p:cNvSpPr>
            <p:nvPr/>
          </p:nvSpPr>
          <p:spPr bwMode="auto">
            <a:xfrm>
              <a:off x="3858636" y="370440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4" name="Diamond 162"/>
            <p:cNvSpPr>
              <a:spLocks noChangeArrowheads="1"/>
            </p:cNvSpPr>
            <p:nvPr/>
          </p:nvSpPr>
          <p:spPr bwMode="auto">
            <a:xfrm>
              <a:off x="3895083" y="370300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5" name="Diamond 163"/>
            <p:cNvSpPr>
              <a:spLocks noChangeArrowheads="1"/>
            </p:cNvSpPr>
            <p:nvPr/>
          </p:nvSpPr>
          <p:spPr bwMode="auto">
            <a:xfrm>
              <a:off x="3947452" y="399044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6" name="Diamond 164"/>
            <p:cNvSpPr>
              <a:spLocks noChangeArrowheads="1"/>
            </p:cNvSpPr>
            <p:nvPr/>
          </p:nvSpPr>
          <p:spPr bwMode="auto">
            <a:xfrm>
              <a:off x="3990451" y="399044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7" name="Diamond 165"/>
            <p:cNvSpPr>
              <a:spLocks noChangeArrowheads="1"/>
            </p:cNvSpPr>
            <p:nvPr/>
          </p:nvSpPr>
          <p:spPr bwMode="auto">
            <a:xfrm>
              <a:off x="4415344" y="380772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8" name="Diamond 166"/>
            <p:cNvSpPr>
              <a:spLocks noChangeArrowheads="1"/>
            </p:cNvSpPr>
            <p:nvPr/>
          </p:nvSpPr>
          <p:spPr bwMode="auto">
            <a:xfrm>
              <a:off x="4408799" y="348369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39" name="Diamond 167"/>
            <p:cNvSpPr>
              <a:spLocks noChangeArrowheads="1"/>
            </p:cNvSpPr>
            <p:nvPr/>
          </p:nvSpPr>
          <p:spPr bwMode="auto">
            <a:xfrm>
              <a:off x="2798370" y="419240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0" name="Diamond 168"/>
            <p:cNvSpPr>
              <a:spLocks noChangeArrowheads="1"/>
            </p:cNvSpPr>
            <p:nvPr/>
          </p:nvSpPr>
          <p:spPr bwMode="auto">
            <a:xfrm>
              <a:off x="5245178" y="421951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1" name="Diamond 169"/>
            <p:cNvSpPr>
              <a:spLocks noChangeArrowheads="1"/>
            </p:cNvSpPr>
            <p:nvPr/>
          </p:nvSpPr>
          <p:spPr bwMode="auto">
            <a:xfrm>
              <a:off x="5044160" y="395258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2" name="Diamond 170"/>
            <p:cNvSpPr>
              <a:spLocks noChangeArrowheads="1"/>
            </p:cNvSpPr>
            <p:nvPr/>
          </p:nvSpPr>
          <p:spPr bwMode="auto">
            <a:xfrm>
              <a:off x="5022655" y="391003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3" name="Diamond 171"/>
            <p:cNvSpPr>
              <a:spLocks noChangeArrowheads="1"/>
            </p:cNvSpPr>
            <p:nvPr/>
          </p:nvSpPr>
          <p:spPr bwMode="auto">
            <a:xfrm>
              <a:off x="5172250" y="3483694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4" name="Diamond 172"/>
            <p:cNvSpPr>
              <a:spLocks noChangeArrowheads="1"/>
            </p:cNvSpPr>
            <p:nvPr/>
          </p:nvSpPr>
          <p:spPr bwMode="auto">
            <a:xfrm>
              <a:off x="5273227" y="345143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5" name="Diamond 174"/>
            <p:cNvSpPr>
              <a:spLocks noChangeArrowheads="1"/>
            </p:cNvSpPr>
            <p:nvPr/>
          </p:nvSpPr>
          <p:spPr bwMode="auto">
            <a:xfrm>
              <a:off x="5281642" y="314149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6" name="Diamond 182"/>
            <p:cNvSpPr>
              <a:spLocks noChangeArrowheads="1"/>
            </p:cNvSpPr>
            <p:nvPr/>
          </p:nvSpPr>
          <p:spPr bwMode="auto">
            <a:xfrm>
              <a:off x="2082151" y="2430623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7" name="Diamond 183"/>
            <p:cNvSpPr>
              <a:spLocks noChangeArrowheads="1"/>
            </p:cNvSpPr>
            <p:nvPr/>
          </p:nvSpPr>
          <p:spPr bwMode="auto">
            <a:xfrm>
              <a:off x="2414094" y="2827350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8" name="Diamond 184"/>
            <p:cNvSpPr>
              <a:spLocks noChangeArrowheads="1"/>
            </p:cNvSpPr>
            <p:nvPr/>
          </p:nvSpPr>
          <p:spPr bwMode="auto">
            <a:xfrm>
              <a:off x="2414094" y="2705801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49" name="Diamond 185"/>
            <p:cNvSpPr>
              <a:spLocks noChangeArrowheads="1"/>
            </p:cNvSpPr>
            <p:nvPr/>
          </p:nvSpPr>
          <p:spPr bwMode="auto">
            <a:xfrm>
              <a:off x="2672143" y="2720294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0" name="Diamond 186"/>
            <p:cNvSpPr>
              <a:spLocks noChangeArrowheads="1"/>
            </p:cNvSpPr>
            <p:nvPr/>
          </p:nvSpPr>
          <p:spPr bwMode="auto">
            <a:xfrm>
              <a:off x="2776255" y="1437660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1" name="Diamond 187"/>
            <p:cNvSpPr>
              <a:spLocks noChangeArrowheads="1"/>
            </p:cNvSpPr>
            <p:nvPr/>
          </p:nvSpPr>
          <p:spPr bwMode="auto">
            <a:xfrm>
              <a:off x="2725445" y="1384688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2" name="Diamond 189"/>
            <p:cNvSpPr>
              <a:spLocks noChangeArrowheads="1"/>
            </p:cNvSpPr>
            <p:nvPr/>
          </p:nvSpPr>
          <p:spPr bwMode="auto">
            <a:xfrm>
              <a:off x="2688043" y="126033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3" name="Diamond 190"/>
            <p:cNvSpPr>
              <a:spLocks noChangeArrowheads="1"/>
            </p:cNvSpPr>
            <p:nvPr/>
          </p:nvSpPr>
          <p:spPr bwMode="auto">
            <a:xfrm>
              <a:off x="2847926" y="999951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4" name="Diamond 191"/>
            <p:cNvSpPr>
              <a:spLocks noChangeArrowheads="1"/>
            </p:cNvSpPr>
            <p:nvPr/>
          </p:nvSpPr>
          <p:spPr bwMode="auto">
            <a:xfrm>
              <a:off x="4062442" y="1334201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5" name="Diamond 192"/>
            <p:cNvSpPr>
              <a:spLocks noChangeArrowheads="1"/>
            </p:cNvSpPr>
            <p:nvPr/>
          </p:nvSpPr>
          <p:spPr bwMode="auto">
            <a:xfrm>
              <a:off x="4241955" y="1358977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6" name="Diamond 193"/>
            <p:cNvSpPr>
              <a:spLocks noChangeArrowheads="1"/>
            </p:cNvSpPr>
            <p:nvPr/>
          </p:nvSpPr>
          <p:spPr bwMode="auto">
            <a:xfrm>
              <a:off x="3983916" y="1420220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7" name="Diamond 194"/>
            <p:cNvSpPr>
              <a:spLocks noChangeArrowheads="1"/>
            </p:cNvSpPr>
            <p:nvPr/>
          </p:nvSpPr>
          <p:spPr bwMode="auto">
            <a:xfrm>
              <a:off x="3920329" y="1140196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8" name="Diamond 195"/>
            <p:cNvSpPr>
              <a:spLocks noChangeArrowheads="1"/>
            </p:cNvSpPr>
            <p:nvPr/>
          </p:nvSpPr>
          <p:spPr bwMode="auto">
            <a:xfrm>
              <a:off x="3531390" y="1682946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59" name="Diamond 196"/>
            <p:cNvSpPr>
              <a:spLocks noChangeArrowheads="1"/>
            </p:cNvSpPr>
            <p:nvPr/>
          </p:nvSpPr>
          <p:spPr bwMode="auto">
            <a:xfrm>
              <a:off x="3412640" y="1655831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0" name="Diamond 197"/>
            <p:cNvSpPr>
              <a:spLocks noChangeArrowheads="1"/>
            </p:cNvSpPr>
            <p:nvPr/>
          </p:nvSpPr>
          <p:spPr bwMode="auto">
            <a:xfrm>
              <a:off x="3722123" y="1569814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1" name="Diamond 198"/>
            <p:cNvSpPr>
              <a:spLocks noChangeArrowheads="1"/>
            </p:cNvSpPr>
            <p:nvPr/>
          </p:nvSpPr>
          <p:spPr bwMode="auto">
            <a:xfrm>
              <a:off x="3822155" y="1813077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2" name="Diamond 199"/>
            <p:cNvSpPr>
              <a:spLocks noChangeArrowheads="1"/>
            </p:cNvSpPr>
            <p:nvPr/>
          </p:nvSpPr>
          <p:spPr bwMode="auto">
            <a:xfrm>
              <a:off x="3551954" y="208748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3" name="Diamond 200"/>
            <p:cNvSpPr>
              <a:spLocks noChangeArrowheads="1"/>
            </p:cNvSpPr>
            <p:nvPr/>
          </p:nvSpPr>
          <p:spPr bwMode="auto">
            <a:xfrm>
              <a:off x="4436439" y="158757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4" name="Diamond 201"/>
            <p:cNvSpPr>
              <a:spLocks noChangeArrowheads="1"/>
            </p:cNvSpPr>
            <p:nvPr/>
          </p:nvSpPr>
          <p:spPr bwMode="auto">
            <a:xfrm>
              <a:off x="4624368" y="124414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5" name="Diamond 202"/>
            <p:cNvSpPr>
              <a:spLocks noChangeArrowheads="1"/>
            </p:cNvSpPr>
            <p:nvPr/>
          </p:nvSpPr>
          <p:spPr bwMode="auto">
            <a:xfrm>
              <a:off x="4849696" y="1358683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6" name="Diamond 203"/>
            <p:cNvSpPr>
              <a:spLocks noChangeArrowheads="1"/>
            </p:cNvSpPr>
            <p:nvPr/>
          </p:nvSpPr>
          <p:spPr bwMode="auto">
            <a:xfrm>
              <a:off x="4802938" y="1308956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7" name="Diamond 204"/>
            <p:cNvSpPr>
              <a:spLocks noChangeArrowheads="1"/>
            </p:cNvSpPr>
            <p:nvPr/>
          </p:nvSpPr>
          <p:spPr bwMode="auto">
            <a:xfrm>
              <a:off x="4730010" y="1272197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8" name="Diamond 205"/>
            <p:cNvSpPr>
              <a:spLocks noChangeArrowheads="1"/>
            </p:cNvSpPr>
            <p:nvPr/>
          </p:nvSpPr>
          <p:spPr bwMode="auto">
            <a:xfrm>
              <a:off x="4676726" y="1143468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69" name="Diamond 206"/>
            <p:cNvSpPr>
              <a:spLocks noChangeArrowheads="1"/>
            </p:cNvSpPr>
            <p:nvPr/>
          </p:nvSpPr>
          <p:spPr bwMode="auto">
            <a:xfrm>
              <a:off x="4802938" y="107427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0" name="Diamond 207"/>
            <p:cNvSpPr>
              <a:spLocks noChangeArrowheads="1"/>
            </p:cNvSpPr>
            <p:nvPr/>
          </p:nvSpPr>
          <p:spPr bwMode="auto">
            <a:xfrm>
              <a:off x="5050704" y="1155153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1" name="Diamond 208"/>
            <p:cNvSpPr>
              <a:spLocks noChangeArrowheads="1"/>
            </p:cNvSpPr>
            <p:nvPr/>
          </p:nvSpPr>
          <p:spPr bwMode="auto">
            <a:xfrm>
              <a:off x="4503747" y="1587579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2" name="Diamond 210"/>
            <p:cNvSpPr>
              <a:spLocks noChangeArrowheads="1"/>
            </p:cNvSpPr>
            <p:nvPr/>
          </p:nvSpPr>
          <p:spPr bwMode="auto">
            <a:xfrm>
              <a:off x="4771158" y="259687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3" name="Diamond 211"/>
            <p:cNvSpPr>
              <a:spLocks noChangeArrowheads="1"/>
            </p:cNvSpPr>
            <p:nvPr/>
          </p:nvSpPr>
          <p:spPr bwMode="auto">
            <a:xfrm>
              <a:off x="5294732" y="294796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4" name="Diamond 212"/>
            <p:cNvSpPr>
              <a:spLocks noChangeArrowheads="1"/>
            </p:cNvSpPr>
            <p:nvPr/>
          </p:nvSpPr>
          <p:spPr bwMode="auto">
            <a:xfrm>
              <a:off x="5409732" y="3769858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5" name="Diamond 213"/>
            <p:cNvSpPr>
              <a:spLocks noChangeArrowheads="1"/>
            </p:cNvSpPr>
            <p:nvPr/>
          </p:nvSpPr>
          <p:spPr bwMode="auto">
            <a:xfrm>
              <a:off x="4009150" y="377873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7" name="Diamond 217"/>
            <p:cNvSpPr>
              <a:spLocks noChangeArrowheads="1"/>
            </p:cNvSpPr>
            <p:nvPr/>
          </p:nvSpPr>
          <p:spPr bwMode="auto">
            <a:xfrm>
              <a:off x="3876384" y="3758638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8" name="Diamond 218"/>
            <p:cNvSpPr>
              <a:spLocks noChangeArrowheads="1"/>
            </p:cNvSpPr>
            <p:nvPr/>
          </p:nvSpPr>
          <p:spPr bwMode="auto">
            <a:xfrm>
              <a:off x="2615115" y="273057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9" name="Diamond 220"/>
            <p:cNvSpPr>
              <a:spLocks noChangeArrowheads="1"/>
            </p:cNvSpPr>
            <p:nvPr/>
          </p:nvSpPr>
          <p:spPr bwMode="auto">
            <a:xfrm>
              <a:off x="2552472" y="1966411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0" name="Diamond 221"/>
            <p:cNvSpPr>
              <a:spLocks noChangeArrowheads="1"/>
            </p:cNvSpPr>
            <p:nvPr/>
          </p:nvSpPr>
          <p:spPr bwMode="auto">
            <a:xfrm>
              <a:off x="4033459" y="3666540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1" name="Diamond 222"/>
            <p:cNvSpPr>
              <a:spLocks noChangeArrowheads="1"/>
            </p:cNvSpPr>
            <p:nvPr/>
          </p:nvSpPr>
          <p:spPr bwMode="auto">
            <a:xfrm>
              <a:off x="4824610" y="1458086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2" name="Diamond 223"/>
            <p:cNvSpPr>
              <a:spLocks noChangeArrowheads="1"/>
            </p:cNvSpPr>
            <p:nvPr/>
          </p:nvSpPr>
          <p:spPr bwMode="auto">
            <a:xfrm>
              <a:off x="5059119" y="146883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3" name="Diamond 224"/>
            <p:cNvSpPr>
              <a:spLocks noChangeArrowheads="1"/>
            </p:cNvSpPr>
            <p:nvPr/>
          </p:nvSpPr>
          <p:spPr bwMode="auto">
            <a:xfrm>
              <a:off x="4776768" y="124134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4" name="Diamond 225"/>
            <p:cNvSpPr>
              <a:spLocks noChangeArrowheads="1"/>
            </p:cNvSpPr>
            <p:nvPr/>
          </p:nvSpPr>
          <p:spPr bwMode="auto">
            <a:xfrm>
              <a:off x="4924482" y="1162634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5" name="Diamond 226"/>
            <p:cNvSpPr>
              <a:spLocks noChangeArrowheads="1"/>
            </p:cNvSpPr>
            <p:nvPr/>
          </p:nvSpPr>
          <p:spPr bwMode="auto">
            <a:xfrm>
              <a:off x="4864647" y="1143466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6" name="Diamond 227"/>
            <p:cNvSpPr>
              <a:spLocks noChangeArrowheads="1"/>
            </p:cNvSpPr>
            <p:nvPr/>
          </p:nvSpPr>
          <p:spPr bwMode="auto">
            <a:xfrm>
              <a:off x="4877734" y="106773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7" name="Diamond 228"/>
            <p:cNvSpPr>
              <a:spLocks noChangeArrowheads="1"/>
            </p:cNvSpPr>
            <p:nvPr/>
          </p:nvSpPr>
          <p:spPr bwMode="auto">
            <a:xfrm>
              <a:off x="5080624" y="1268160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8" name="Diamond 230"/>
            <p:cNvSpPr>
              <a:spLocks noChangeArrowheads="1"/>
            </p:cNvSpPr>
            <p:nvPr/>
          </p:nvSpPr>
          <p:spPr bwMode="auto">
            <a:xfrm>
              <a:off x="5160096" y="177053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89" name="Diamond 231"/>
            <p:cNvSpPr>
              <a:spLocks noChangeArrowheads="1"/>
            </p:cNvSpPr>
            <p:nvPr/>
          </p:nvSpPr>
          <p:spPr bwMode="auto">
            <a:xfrm>
              <a:off x="4886160" y="184627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0" name="Diamond 232"/>
            <p:cNvSpPr>
              <a:spLocks noChangeArrowheads="1"/>
            </p:cNvSpPr>
            <p:nvPr/>
          </p:nvSpPr>
          <p:spPr bwMode="auto">
            <a:xfrm>
              <a:off x="4691676" y="185094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1" name="Diamond 233"/>
            <p:cNvSpPr>
              <a:spLocks noChangeArrowheads="1"/>
            </p:cNvSpPr>
            <p:nvPr/>
          </p:nvSpPr>
          <p:spPr bwMode="auto">
            <a:xfrm>
              <a:off x="5059119" y="2015029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2" name="Diamond 234"/>
            <p:cNvSpPr>
              <a:spLocks noChangeArrowheads="1"/>
            </p:cNvSpPr>
            <p:nvPr/>
          </p:nvSpPr>
          <p:spPr bwMode="auto">
            <a:xfrm>
              <a:off x="4961881" y="2096246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3" name="Diamond 235"/>
            <p:cNvSpPr>
              <a:spLocks noChangeArrowheads="1"/>
            </p:cNvSpPr>
            <p:nvPr/>
          </p:nvSpPr>
          <p:spPr bwMode="auto">
            <a:xfrm>
              <a:off x="5210749" y="233461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4" name="Diamond 236"/>
            <p:cNvSpPr>
              <a:spLocks noChangeArrowheads="1"/>
            </p:cNvSpPr>
            <p:nvPr/>
          </p:nvSpPr>
          <p:spPr bwMode="auto">
            <a:xfrm>
              <a:off x="4890990" y="212161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5" name="Diamond 237"/>
            <p:cNvSpPr>
              <a:spLocks noChangeArrowheads="1"/>
            </p:cNvSpPr>
            <p:nvPr/>
          </p:nvSpPr>
          <p:spPr bwMode="auto">
            <a:xfrm>
              <a:off x="4346156" y="1981199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6" name="Diamond 238"/>
            <p:cNvSpPr>
              <a:spLocks noChangeArrowheads="1"/>
            </p:cNvSpPr>
            <p:nvPr/>
          </p:nvSpPr>
          <p:spPr bwMode="auto">
            <a:xfrm>
              <a:off x="3215517" y="136926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7" name="Diamond 239"/>
            <p:cNvSpPr>
              <a:spLocks noChangeArrowheads="1"/>
            </p:cNvSpPr>
            <p:nvPr/>
          </p:nvSpPr>
          <p:spPr bwMode="auto">
            <a:xfrm>
              <a:off x="3652002" y="1049973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8" name="Diamond 242"/>
            <p:cNvSpPr>
              <a:spLocks noChangeArrowheads="1"/>
            </p:cNvSpPr>
            <p:nvPr/>
          </p:nvSpPr>
          <p:spPr bwMode="auto">
            <a:xfrm>
              <a:off x="3685659" y="107427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99" name="Diamond 243"/>
            <p:cNvSpPr>
              <a:spLocks noChangeArrowheads="1"/>
            </p:cNvSpPr>
            <p:nvPr/>
          </p:nvSpPr>
          <p:spPr bwMode="auto">
            <a:xfrm>
              <a:off x="4094230" y="148286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0" name="Diamond 244"/>
            <p:cNvSpPr>
              <a:spLocks noChangeArrowheads="1"/>
            </p:cNvSpPr>
            <p:nvPr/>
          </p:nvSpPr>
          <p:spPr bwMode="auto">
            <a:xfrm>
              <a:off x="3721178" y="1641339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1" name="Diamond 245"/>
            <p:cNvSpPr>
              <a:spLocks noChangeArrowheads="1"/>
            </p:cNvSpPr>
            <p:nvPr/>
          </p:nvSpPr>
          <p:spPr bwMode="auto">
            <a:xfrm>
              <a:off x="3027433" y="169211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2" name="Diamond 246"/>
            <p:cNvSpPr>
              <a:spLocks noChangeArrowheads="1"/>
            </p:cNvSpPr>
            <p:nvPr/>
          </p:nvSpPr>
          <p:spPr bwMode="auto">
            <a:xfrm>
              <a:off x="2918975" y="137674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3" name="Diamond 248"/>
            <p:cNvSpPr>
              <a:spLocks noChangeArrowheads="1"/>
            </p:cNvSpPr>
            <p:nvPr/>
          </p:nvSpPr>
          <p:spPr bwMode="auto">
            <a:xfrm>
              <a:off x="2773119" y="127920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4" name="Diamond 249"/>
            <p:cNvSpPr>
              <a:spLocks noChangeArrowheads="1"/>
            </p:cNvSpPr>
            <p:nvPr/>
          </p:nvSpPr>
          <p:spPr bwMode="auto">
            <a:xfrm>
              <a:off x="2716866" y="160063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5" name="Diamond 251"/>
            <p:cNvSpPr>
              <a:spLocks noChangeArrowheads="1"/>
            </p:cNvSpPr>
            <p:nvPr/>
          </p:nvSpPr>
          <p:spPr bwMode="auto">
            <a:xfrm>
              <a:off x="3031174" y="175795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6" name="Diamond 252"/>
            <p:cNvSpPr>
              <a:spLocks noChangeArrowheads="1"/>
            </p:cNvSpPr>
            <p:nvPr/>
          </p:nvSpPr>
          <p:spPr bwMode="auto">
            <a:xfrm>
              <a:off x="2672143" y="228528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7" name="Diamond 253"/>
            <p:cNvSpPr>
              <a:spLocks noChangeArrowheads="1"/>
            </p:cNvSpPr>
            <p:nvPr/>
          </p:nvSpPr>
          <p:spPr bwMode="auto">
            <a:xfrm>
              <a:off x="4488274" y="220109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8" name="Diamond 254"/>
            <p:cNvSpPr>
              <a:spLocks noChangeArrowheads="1"/>
            </p:cNvSpPr>
            <p:nvPr/>
          </p:nvSpPr>
          <p:spPr bwMode="auto">
            <a:xfrm>
              <a:off x="4699587" y="225315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09" name="Diamond 255"/>
            <p:cNvSpPr>
              <a:spLocks noChangeArrowheads="1"/>
            </p:cNvSpPr>
            <p:nvPr/>
          </p:nvSpPr>
          <p:spPr bwMode="auto">
            <a:xfrm>
              <a:off x="4998345" y="2651574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0" name="Diamond 256"/>
            <p:cNvSpPr>
              <a:spLocks noChangeArrowheads="1"/>
            </p:cNvSpPr>
            <p:nvPr/>
          </p:nvSpPr>
          <p:spPr bwMode="auto">
            <a:xfrm>
              <a:off x="5262943" y="248141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1" name="Diamond 257"/>
            <p:cNvSpPr>
              <a:spLocks noChangeArrowheads="1"/>
            </p:cNvSpPr>
            <p:nvPr/>
          </p:nvSpPr>
          <p:spPr bwMode="auto">
            <a:xfrm>
              <a:off x="3373383" y="249828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2" name="Diamond 258"/>
            <p:cNvSpPr>
              <a:spLocks noChangeArrowheads="1"/>
            </p:cNvSpPr>
            <p:nvPr/>
          </p:nvSpPr>
          <p:spPr bwMode="auto">
            <a:xfrm>
              <a:off x="2950775" y="239275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3" name="Diamond 259"/>
            <p:cNvSpPr>
              <a:spLocks noChangeArrowheads="1"/>
            </p:cNvSpPr>
            <p:nvPr/>
          </p:nvSpPr>
          <p:spPr bwMode="auto">
            <a:xfrm>
              <a:off x="2713705" y="240075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4" name="Diamond 260"/>
            <p:cNvSpPr>
              <a:spLocks noChangeArrowheads="1"/>
            </p:cNvSpPr>
            <p:nvPr/>
          </p:nvSpPr>
          <p:spPr bwMode="auto">
            <a:xfrm>
              <a:off x="2828294" y="240068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5" name="Diamond 261"/>
            <p:cNvSpPr>
              <a:spLocks noChangeArrowheads="1"/>
            </p:cNvSpPr>
            <p:nvPr/>
          </p:nvSpPr>
          <p:spPr bwMode="auto">
            <a:xfrm>
              <a:off x="2688043" y="284838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6" name="Diamond 262"/>
            <p:cNvSpPr>
              <a:spLocks noChangeArrowheads="1"/>
            </p:cNvSpPr>
            <p:nvPr/>
          </p:nvSpPr>
          <p:spPr bwMode="auto">
            <a:xfrm>
              <a:off x="2539385" y="249874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7" name="Diamond 263"/>
            <p:cNvSpPr>
              <a:spLocks noChangeArrowheads="1"/>
            </p:cNvSpPr>
            <p:nvPr/>
          </p:nvSpPr>
          <p:spPr bwMode="auto">
            <a:xfrm>
              <a:off x="2365473" y="258753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8" name="Diamond 264"/>
            <p:cNvSpPr>
              <a:spLocks noChangeArrowheads="1"/>
            </p:cNvSpPr>
            <p:nvPr/>
          </p:nvSpPr>
          <p:spPr bwMode="auto">
            <a:xfrm>
              <a:off x="2589877" y="2412857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19" name="Diamond 266"/>
            <p:cNvSpPr>
              <a:spLocks noChangeArrowheads="1"/>
            </p:cNvSpPr>
            <p:nvPr/>
          </p:nvSpPr>
          <p:spPr bwMode="auto">
            <a:xfrm>
              <a:off x="2377630" y="172009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0" name="Diamond 267"/>
            <p:cNvSpPr>
              <a:spLocks noChangeArrowheads="1"/>
            </p:cNvSpPr>
            <p:nvPr/>
          </p:nvSpPr>
          <p:spPr bwMode="auto">
            <a:xfrm>
              <a:off x="2327146" y="1560464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1" name="Diamond 268"/>
            <p:cNvSpPr>
              <a:spLocks noChangeArrowheads="1"/>
            </p:cNvSpPr>
            <p:nvPr/>
          </p:nvSpPr>
          <p:spPr bwMode="auto">
            <a:xfrm>
              <a:off x="2307504" y="2536146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2" name="Diamond 269"/>
            <p:cNvSpPr>
              <a:spLocks noChangeArrowheads="1"/>
            </p:cNvSpPr>
            <p:nvPr/>
          </p:nvSpPr>
          <p:spPr bwMode="auto">
            <a:xfrm>
              <a:off x="3944061" y="3807724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3" name="Diamond 270"/>
            <p:cNvSpPr>
              <a:spLocks noChangeArrowheads="1"/>
            </p:cNvSpPr>
            <p:nvPr/>
          </p:nvSpPr>
          <p:spPr bwMode="auto">
            <a:xfrm>
              <a:off x="3957150" y="372077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4" name="Diamond 271"/>
            <p:cNvSpPr>
              <a:spLocks noChangeArrowheads="1"/>
            </p:cNvSpPr>
            <p:nvPr/>
          </p:nvSpPr>
          <p:spPr bwMode="auto">
            <a:xfrm>
              <a:off x="3992850" y="342280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5" name="Diamond 272"/>
            <p:cNvSpPr>
              <a:spLocks noChangeArrowheads="1"/>
            </p:cNvSpPr>
            <p:nvPr/>
          </p:nvSpPr>
          <p:spPr bwMode="auto">
            <a:xfrm>
              <a:off x="2626341" y="4116669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6" name="Diamond 274"/>
            <p:cNvSpPr>
              <a:spLocks noChangeArrowheads="1"/>
            </p:cNvSpPr>
            <p:nvPr/>
          </p:nvSpPr>
          <p:spPr bwMode="auto">
            <a:xfrm>
              <a:off x="3208821" y="173828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7" name="Diamond 275"/>
            <p:cNvSpPr>
              <a:spLocks noChangeArrowheads="1"/>
            </p:cNvSpPr>
            <p:nvPr/>
          </p:nvSpPr>
          <p:spPr bwMode="auto">
            <a:xfrm>
              <a:off x="2778697" y="107702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8" name="Diamond 276"/>
            <p:cNvSpPr>
              <a:spLocks noChangeArrowheads="1"/>
            </p:cNvSpPr>
            <p:nvPr/>
          </p:nvSpPr>
          <p:spPr bwMode="auto">
            <a:xfrm>
              <a:off x="2760971" y="1016340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29" name="Diamond 277"/>
            <p:cNvSpPr>
              <a:spLocks noChangeArrowheads="1"/>
            </p:cNvSpPr>
            <p:nvPr/>
          </p:nvSpPr>
          <p:spPr bwMode="auto">
            <a:xfrm>
              <a:off x="2010185" y="112139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0" name="Rectangle 279"/>
            <p:cNvSpPr>
              <a:spLocks noChangeArrowheads="1"/>
            </p:cNvSpPr>
            <p:nvPr/>
          </p:nvSpPr>
          <p:spPr bwMode="auto">
            <a:xfrm>
              <a:off x="4592571" y="1918830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1" name="Rectangle 280"/>
            <p:cNvSpPr>
              <a:spLocks noChangeArrowheads="1"/>
            </p:cNvSpPr>
            <p:nvPr/>
          </p:nvSpPr>
          <p:spPr bwMode="auto">
            <a:xfrm>
              <a:off x="4520626" y="190697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2" name="Rectangle 281"/>
            <p:cNvSpPr>
              <a:spLocks noChangeArrowheads="1"/>
            </p:cNvSpPr>
            <p:nvPr/>
          </p:nvSpPr>
          <p:spPr bwMode="auto">
            <a:xfrm>
              <a:off x="4668776" y="1803836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3" name="Rectangle 282"/>
            <p:cNvSpPr>
              <a:spLocks noChangeArrowheads="1"/>
            </p:cNvSpPr>
            <p:nvPr/>
          </p:nvSpPr>
          <p:spPr bwMode="auto">
            <a:xfrm>
              <a:off x="5266216" y="1667215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4" name="Rectangle 283"/>
            <p:cNvSpPr>
              <a:spLocks noChangeArrowheads="1"/>
            </p:cNvSpPr>
            <p:nvPr/>
          </p:nvSpPr>
          <p:spPr bwMode="auto">
            <a:xfrm>
              <a:off x="5120875" y="1675729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5" name="Rectangle 284"/>
            <p:cNvSpPr>
              <a:spLocks noChangeArrowheads="1"/>
            </p:cNvSpPr>
            <p:nvPr/>
          </p:nvSpPr>
          <p:spPr bwMode="auto">
            <a:xfrm>
              <a:off x="4894108" y="1629901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6" name="Rectangle 286"/>
            <p:cNvSpPr>
              <a:spLocks noChangeArrowheads="1"/>
            </p:cNvSpPr>
            <p:nvPr/>
          </p:nvSpPr>
          <p:spPr bwMode="auto">
            <a:xfrm>
              <a:off x="1989617" y="106502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7" name="Rectangle 287"/>
            <p:cNvSpPr>
              <a:spLocks noChangeArrowheads="1"/>
            </p:cNvSpPr>
            <p:nvPr/>
          </p:nvSpPr>
          <p:spPr bwMode="auto">
            <a:xfrm>
              <a:off x="2072370" y="1151215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8" name="Rectangle 288"/>
            <p:cNvSpPr>
              <a:spLocks noChangeArrowheads="1"/>
            </p:cNvSpPr>
            <p:nvPr/>
          </p:nvSpPr>
          <p:spPr bwMode="auto">
            <a:xfrm>
              <a:off x="2250472" y="1112709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39" name="Rectangle 289"/>
            <p:cNvSpPr>
              <a:spLocks noChangeArrowheads="1"/>
            </p:cNvSpPr>
            <p:nvPr/>
          </p:nvSpPr>
          <p:spPr bwMode="auto">
            <a:xfrm>
              <a:off x="2429990" y="120698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0" name="Rectangle 290"/>
            <p:cNvSpPr>
              <a:spLocks noChangeArrowheads="1"/>
            </p:cNvSpPr>
            <p:nvPr/>
          </p:nvSpPr>
          <p:spPr bwMode="auto">
            <a:xfrm>
              <a:off x="2315452" y="1339797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1" name="Rectangle 291"/>
            <p:cNvSpPr>
              <a:spLocks noChangeArrowheads="1"/>
            </p:cNvSpPr>
            <p:nvPr/>
          </p:nvSpPr>
          <p:spPr bwMode="auto">
            <a:xfrm>
              <a:off x="2169049" y="1416536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2" name="Rectangle 292"/>
            <p:cNvSpPr>
              <a:spLocks noChangeArrowheads="1"/>
            </p:cNvSpPr>
            <p:nvPr/>
          </p:nvSpPr>
          <p:spPr bwMode="auto">
            <a:xfrm>
              <a:off x="2155079" y="1288497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3" name="Rectangle 293"/>
            <p:cNvSpPr>
              <a:spLocks noChangeArrowheads="1"/>
            </p:cNvSpPr>
            <p:nvPr/>
          </p:nvSpPr>
          <p:spPr bwMode="auto">
            <a:xfrm>
              <a:off x="2539385" y="991438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4" name="Rectangle 294"/>
            <p:cNvSpPr>
              <a:spLocks noChangeArrowheads="1"/>
            </p:cNvSpPr>
            <p:nvPr/>
          </p:nvSpPr>
          <p:spPr bwMode="auto">
            <a:xfrm>
              <a:off x="2011076" y="1184767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5" name="Rectangle 295"/>
            <p:cNvSpPr>
              <a:spLocks noChangeArrowheads="1"/>
            </p:cNvSpPr>
            <p:nvPr/>
          </p:nvSpPr>
          <p:spPr bwMode="auto">
            <a:xfrm>
              <a:off x="2597825" y="994039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6" name="Rectangle 297"/>
            <p:cNvSpPr>
              <a:spLocks noChangeArrowheads="1"/>
            </p:cNvSpPr>
            <p:nvPr/>
          </p:nvSpPr>
          <p:spPr bwMode="auto">
            <a:xfrm>
              <a:off x="2435133" y="2148308"/>
              <a:ext cx="57032" cy="62768"/>
            </a:xfrm>
            <a:prstGeom prst="rect">
              <a:avLst/>
            </a:prstGeom>
            <a:solidFill>
              <a:srgbClr val="FF99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7" name="Rectangle 298"/>
            <p:cNvSpPr>
              <a:spLocks noChangeArrowheads="1"/>
            </p:cNvSpPr>
            <p:nvPr/>
          </p:nvSpPr>
          <p:spPr bwMode="auto">
            <a:xfrm>
              <a:off x="2336957" y="2381473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8" name="Rectangle 299"/>
            <p:cNvSpPr>
              <a:spLocks noChangeArrowheads="1"/>
            </p:cNvSpPr>
            <p:nvPr/>
          </p:nvSpPr>
          <p:spPr bwMode="auto">
            <a:xfrm>
              <a:off x="2643627" y="2367855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49" name="Rectangle 300"/>
            <p:cNvSpPr>
              <a:spLocks noChangeArrowheads="1"/>
            </p:cNvSpPr>
            <p:nvPr/>
          </p:nvSpPr>
          <p:spPr bwMode="auto">
            <a:xfrm>
              <a:off x="2859363" y="2358330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0" name="Rectangle 301"/>
            <p:cNvSpPr>
              <a:spLocks noChangeArrowheads="1"/>
            </p:cNvSpPr>
            <p:nvPr/>
          </p:nvSpPr>
          <p:spPr bwMode="auto">
            <a:xfrm>
              <a:off x="3472867" y="209897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1" name="Diamond 302"/>
            <p:cNvSpPr>
              <a:spLocks noChangeArrowheads="1"/>
            </p:cNvSpPr>
            <p:nvPr/>
          </p:nvSpPr>
          <p:spPr bwMode="auto">
            <a:xfrm>
              <a:off x="3062967" y="213837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2" name="Diamond 303"/>
            <p:cNvSpPr>
              <a:spLocks noChangeArrowheads="1"/>
            </p:cNvSpPr>
            <p:nvPr/>
          </p:nvSpPr>
          <p:spPr bwMode="auto">
            <a:xfrm>
              <a:off x="2984924" y="204214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3" name="Diamond 304"/>
            <p:cNvSpPr>
              <a:spLocks noChangeArrowheads="1"/>
            </p:cNvSpPr>
            <p:nvPr/>
          </p:nvSpPr>
          <p:spPr bwMode="auto">
            <a:xfrm>
              <a:off x="3027433" y="199384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4" name="Diamond 305"/>
            <p:cNvSpPr>
              <a:spLocks noChangeArrowheads="1"/>
            </p:cNvSpPr>
            <p:nvPr/>
          </p:nvSpPr>
          <p:spPr bwMode="auto">
            <a:xfrm>
              <a:off x="3022756" y="229212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5" name="Diamond 306"/>
            <p:cNvSpPr>
              <a:spLocks noChangeArrowheads="1"/>
            </p:cNvSpPr>
            <p:nvPr/>
          </p:nvSpPr>
          <p:spPr bwMode="auto">
            <a:xfrm>
              <a:off x="2918203" y="226670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6" name="Diamond 308"/>
            <p:cNvSpPr>
              <a:spLocks noChangeArrowheads="1"/>
            </p:cNvSpPr>
            <p:nvPr/>
          </p:nvSpPr>
          <p:spPr bwMode="auto">
            <a:xfrm>
              <a:off x="3080725" y="234864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7" name="Rectangle 309"/>
            <p:cNvSpPr>
              <a:spLocks noChangeArrowheads="1"/>
            </p:cNvSpPr>
            <p:nvPr/>
          </p:nvSpPr>
          <p:spPr bwMode="auto">
            <a:xfrm>
              <a:off x="2327400" y="2720294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8" name="Rectangle 310"/>
            <p:cNvSpPr>
              <a:spLocks noChangeArrowheads="1"/>
            </p:cNvSpPr>
            <p:nvPr/>
          </p:nvSpPr>
          <p:spPr bwMode="auto">
            <a:xfrm>
              <a:off x="4941313" y="3012383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59" name="Diamond 311"/>
            <p:cNvSpPr>
              <a:spLocks noChangeArrowheads="1"/>
            </p:cNvSpPr>
            <p:nvPr/>
          </p:nvSpPr>
          <p:spPr bwMode="auto">
            <a:xfrm>
              <a:off x="3720092" y="276350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0" name="Diamond 312"/>
            <p:cNvSpPr>
              <a:spLocks noChangeArrowheads="1"/>
            </p:cNvSpPr>
            <p:nvPr/>
          </p:nvSpPr>
          <p:spPr bwMode="auto">
            <a:xfrm>
              <a:off x="3830570" y="3094281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1" name="Diamond 313"/>
            <p:cNvSpPr>
              <a:spLocks noChangeArrowheads="1"/>
            </p:cNvSpPr>
            <p:nvPr/>
          </p:nvSpPr>
          <p:spPr bwMode="auto">
            <a:xfrm>
              <a:off x="3847837" y="2947960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2" name="Diamond 314"/>
            <p:cNvSpPr>
              <a:spLocks noChangeArrowheads="1"/>
            </p:cNvSpPr>
            <p:nvPr/>
          </p:nvSpPr>
          <p:spPr bwMode="auto">
            <a:xfrm>
              <a:off x="3856298" y="299333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3" name="Diamond 315"/>
            <p:cNvSpPr>
              <a:spLocks noChangeArrowheads="1"/>
            </p:cNvSpPr>
            <p:nvPr/>
          </p:nvSpPr>
          <p:spPr bwMode="auto">
            <a:xfrm>
              <a:off x="5297872" y="3040054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4" name="Rectangle 316"/>
            <p:cNvSpPr>
              <a:spLocks noChangeArrowheads="1"/>
            </p:cNvSpPr>
            <p:nvPr/>
          </p:nvSpPr>
          <p:spPr bwMode="auto">
            <a:xfrm>
              <a:off x="5352904" y="3338305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5" name="Rectangle 317"/>
            <p:cNvSpPr>
              <a:spLocks noChangeArrowheads="1"/>
            </p:cNvSpPr>
            <p:nvPr/>
          </p:nvSpPr>
          <p:spPr bwMode="auto">
            <a:xfrm>
              <a:off x="3926884" y="3755909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6" name="Diamond 318"/>
            <p:cNvSpPr>
              <a:spLocks noChangeArrowheads="1"/>
            </p:cNvSpPr>
            <p:nvPr/>
          </p:nvSpPr>
          <p:spPr bwMode="auto">
            <a:xfrm>
              <a:off x="4037931" y="3731992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7" name="Rectangle 319"/>
            <p:cNvSpPr>
              <a:spLocks noChangeArrowheads="1"/>
            </p:cNvSpPr>
            <p:nvPr/>
          </p:nvSpPr>
          <p:spPr bwMode="auto">
            <a:xfrm>
              <a:off x="4996915" y="2035599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8" name="Diamond 320"/>
            <p:cNvSpPr>
              <a:spLocks noChangeArrowheads="1"/>
            </p:cNvSpPr>
            <p:nvPr/>
          </p:nvSpPr>
          <p:spPr bwMode="auto">
            <a:xfrm>
              <a:off x="4776768" y="239275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69" name="Rectangle 321"/>
            <p:cNvSpPr>
              <a:spLocks noChangeArrowheads="1"/>
            </p:cNvSpPr>
            <p:nvPr/>
          </p:nvSpPr>
          <p:spPr bwMode="auto">
            <a:xfrm>
              <a:off x="4531329" y="171841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0" name="Rectangle 322"/>
            <p:cNvSpPr>
              <a:spLocks noChangeArrowheads="1"/>
            </p:cNvSpPr>
            <p:nvPr/>
          </p:nvSpPr>
          <p:spPr bwMode="auto">
            <a:xfrm>
              <a:off x="4557040" y="171333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1" name="Diamond 323"/>
            <p:cNvSpPr>
              <a:spLocks noChangeArrowheads="1"/>
            </p:cNvSpPr>
            <p:nvPr/>
          </p:nvSpPr>
          <p:spPr bwMode="auto">
            <a:xfrm>
              <a:off x="4670243" y="1685015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2" name="Diamond 324"/>
            <p:cNvSpPr>
              <a:spLocks noChangeArrowheads="1"/>
            </p:cNvSpPr>
            <p:nvPr/>
          </p:nvSpPr>
          <p:spPr bwMode="auto">
            <a:xfrm>
              <a:off x="2416905" y="2100077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3" name="Rectangle 326"/>
            <p:cNvSpPr>
              <a:spLocks noChangeArrowheads="1"/>
            </p:cNvSpPr>
            <p:nvPr/>
          </p:nvSpPr>
          <p:spPr bwMode="auto">
            <a:xfrm>
              <a:off x="2620098" y="1242237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4" name="Diamond 327"/>
            <p:cNvSpPr>
              <a:spLocks noChangeArrowheads="1"/>
            </p:cNvSpPr>
            <p:nvPr/>
          </p:nvSpPr>
          <p:spPr bwMode="auto">
            <a:xfrm>
              <a:off x="3318739" y="171707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5" name="Rectangle 328"/>
            <p:cNvSpPr>
              <a:spLocks noChangeArrowheads="1"/>
            </p:cNvSpPr>
            <p:nvPr/>
          </p:nvSpPr>
          <p:spPr bwMode="auto">
            <a:xfrm>
              <a:off x="3391667" y="1783502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6" name="Diamond 329"/>
            <p:cNvSpPr>
              <a:spLocks noChangeArrowheads="1"/>
            </p:cNvSpPr>
            <p:nvPr/>
          </p:nvSpPr>
          <p:spPr bwMode="auto">
            <a:xfrm>
              <a:off x="3650964" y="210338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7" name="Diamond 330"/>
            <p:cNvSpPr>
              <a:spLocks noChangeArrowheads="1"/>
            </p:cNvSpPr>
            <p:nvPr/>
          </p:nvSpPr>
          <p:spPr bwMode="auto">
            <a:xfrm>
              <a:off x="2995561" y="2110863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8" name="Diamond 331"/>
            <p:cNvSpPr>
              <a:spLocks noChangeArrowheads="1"/>
            </p:cNvSpPr>
            <p:nvPr/>
          </p:nvSpPr>
          <p:spPr bwMode="auto">
            <a:xfrm>
              <a:off x="2896188" y="2041208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79" name="Diamond 332"/>
            <p:cNvSpPr>
              <a:spLocks noChangeArrowheads="1"/>
            </p:cNvSpPr>
            <p:nvPr/>
          </p:nvSpPr>
          <p:spPr bwMode="auto">
            <a:xfrm>
              <a:off x="3137324" y="1888809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0" name="Rectangle 334"/>
            <p:cNvSpPr>
              <a:spLocks noChangeArrowheads="1"/>
            </p:cNvSpPr>
            <p:nvPr/>
          </p:nvSpPr>
          <p:spPr bwMode="auto">
            <a:xfrm>
              <a:off x="2703939" y="2588806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1" name="Rectangle 335"/>
            <p:cNvSpPr>
              <a:spLocks noChangeArrowheads="1"/>
            </p:cNvSpPr>
            <p:nvPr/>
          </p:nvSpPr>
          <p:spPr bwMode="auto">
            <a:xfrm>
              <a:off x="2719223" y="2546795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2" name="Rectangle 336"/>
            <p:cNvSpPr>
              <a:spLocks noChangeArrowheads="1"/>
            </p:cNvSpPr>
            <p:nvPr/>
          </p:nvSpPr>
          <p:spPr bwMode="auto">
            <a:xfrm>
              <a:off x="5331196" y="2674417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3" name="Diamond 337"/>
            <p:cNvSpPr>
              <a:spLocks noChangeArrowheads="1"/>
            </p:cNvSpPr>
            <p:nvPr/>
          </p:nvSpPr>
          <p:spPr bwMode="auto">
            <a:xfrm>
              <a:off x="5346155" y="2737185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4" name="Diamond 338"/>
            <p:cNvSpPr>
              <a:spLocks noChangeArrowheads="1"/>
            </p:cNvSpPr>
            <p:nvPr/>
          </p:nvSpPr>
          <p:spPr bwMode="auto">
            <a:xfrm>
              <a:off x="3672882" y="237767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5" name="Diamond 339"/>
            <p:cNvSpPr>
              <a:spLocks noChangeArrowheads="1"/>
            </p:cNvSpPr>
            <p:nvPr/>
          </p:nvSpPr>
          <p:spPr bwMode="auto">
            <a:xfrm>
              <a:off x="3499591" y="2625396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6" name="Diamond 340"/>
            <p:cNvSpPr>
              <a:spLocks noChangeArrowheads="1"/>
            </p:cNvSpPr>
            <p:nvPr/>
          </p:nvSpPr>
          <p:spPr bwMode="auto">
            <a:xfrm>
              <a:off x="3567958" y="2666502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7" name="Diamond 341"/>
            <p:cNvSpPr>
              <a:spLocks noChangeArrowheads="1"/>
            </p:cNvSpPr>
            <p:nvPr/>
          </p:nvSpPr>
          <p:spPr bwMode="auto">
            <a:xfrm>
              <a:off x="3793020" y="2813264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8" name="Diamond 342"/>
            <p:cNvSpPr>
              <a:spLocks noChangeArrowheads="1"/>
            </p:cNvSpPr>
            <p:nvPr/>
          </p:nvSpPr>
          <p:spPr bwMode="auto">
            <a:xfrm>
              <a:off x="3709960" y="126100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89" name="Diamond 343"/>
            <p:cNvSpPr>
              <a:spLocks noChangeArrowheads="1"/>
            </p:cNvSpPr>
            <p:nvPr/>
          </p:nvSpPr>
          <p:spPr bwMode="auto">
            <a:xfrm>
              <a:off x="4529410" y="1972957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0" name="Diamond 344"/>
            <p:cNvSpPr>
              <a:spLocks noChangeArrowheads="1"/>
            </p:cNvSpPr>
            <p:nvPr/>
          </p:nvSpPr>
          <p:spPr bwMode="auto">
            <a:xfrm>
              <a:off x="4284890" y="1879571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1" name="Diamond 345"/>
            <p:cNvSpPr>
              <a:spLocks noChangeArrowheads="1"/>
            </p:cNvSpPr>
            <p:nvPr/>
          </p:nvSpPr>
          <p:spPr bwMode="auto">
            <a:xfrm>
              <a:off x="4101434" y="1787662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2" name="Diamond 219"/>
            <p:cNvSpPr>
              <a:spLocks noChangeArrowheads="1"/>
            </p:cNvSpPr>
            <p:nvPr/>
          </p:nvSpPr>
          <p:spPr bwMode="auto">
            <a:xfrm>
              <a:off x="2289741" y="2985826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3" name="Rectangle 347"/>
            <p:cNvSpPr>
              <a:spLocks noChangeArrowheads="1"/>
            </p:cNvSpPr>
            <p:nvPr/>
          </p:nvSpPr>
          <p:spPr bwMode="auto">
            <a:xfrm>
              <a:off x="5218697" y="1731170"/>
              <a:ext cx="57032" cy="62768"/>
            </a:xfrm>
            <a:prstGeom prst="rect">
              <a:avLst/>
            </a:prstGeom>
            <a:solidFill>
              <a:srgbClr val="FF99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4" name="Diamond 229"/>
            <p:cNvSpPr>
              <a:spLocks noChangeArrowheads="1"/>
            </p:cNvSpPr>
            <p:nvPr/>
          </p:nvSpPr>
          <p:spPr bwMode="auto">
            <a:xfrm>
              <a:off x="5205129" y="1769429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795" name="Diamond 285"/>
            <p:cNvSpPr>
              <a:spLocks noChangeArrowheads="1"/>
            </p:cNvSpPr>
            <p:nvPr/>
          </p:nvSpPr>
          <p:spPr bwMode="auto">
            <a:xfrm>
              <a:off x="5156722" y="17147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676" name="Diamond 216"/>
            <p:cNvSpPr>
              <a:spLocks noChangeArrowheads="1"/>
            </p:cNvSpPr>
            <p:nvPr/>
          </p:nvSpPr>
          <p:spPr bwMode="auto">
            <a:xfrm>
              <a:off x="3881059" y="3854065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</p:grpSp>
      <p:grpSp>
        <p:nvGrpSpPr>
          <p:cNvPr id="104453" name="Group 7168"/>
          <p:cNvGrpSpPr>
            <a:grpSpLocks/>
          </p:cNvGrpSpPr>
          <p:nvPr/>
        </p:nvGrpSpPr>
        <p:grpSpPr bwMode="auto">
          <a:xfrm>
            <a:off x="5948364" y="5562601"/>
            <a:ext cx="2205037" cy="568325"/>
            <a:chOff x="5568287" y="1890214"/>
            <a:chExt cx="2204113" cy="567520"/>
          </a:xfrm>
        </p:grpSpPr>
        <p:pic>
          <p:nvPicPr>
            <p:cNvPr id="10447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68" t="77505" r="31870" b="12769"/>
            <a:stretch>
              <a:fillRect/>
            </a:stretch>
          </p:blipFill>
          <p:spPr bwMode="auto">
            <a:xfrm>
              <a:off x="5568287" y="1890214"/>
              <a:ext cx="2204113" cy="5675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72" name="Diamond 34"/>
            <p:cNvSpPr>
              <a:spLocks noChangeArrowheads="1"/>
            </p:cNvSpPr>
            <p:nvPr/>
          </p:nvSpPr>
          <p:spPr bwMode="auto">
            <a:xfrm>
              <a:off x="6973936" y="2113813"/>
              <a:ext cx="72928" cy="75732"/>
            </a:xfrm>
            <a:prstGeom prst="diamond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73" name="Diamond 175"/>
            <p:cNvSpPr>
              <a:spLocks noChangeArrowheads="1"/>
            </p:cNvSpPr>
            <p:nvPr/>
          </p:nvSpPr>
          <p:spPr bwMode="auto">
            <a:xfrm>
              <a:off x="5697703" y="2114832"/>
              <a:ext cx="72928" cy="75732"/>
            </a:xfrm>
            <a:prstGeom prst="diamond">
              <a:avLst/>
            </a:prstGeom>
            <a:solidFill>
              <a:srgbClr val="0099CC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74" name="Diamond 176"/>
            <p:cNvSpPr>
              <a:spLocks noChangeArrowheads="1"/>
            </p:cNvSpPr>
            <p:nvPr/>
          </p:nvSpPr>
          <p:spPr bwMode="auto">
            <a:xfrm>
              <a:off x="6196042" y="2112347"/>
              <a:ext cx="72928" cy="75732"/>
            </a:xfrm>
            <a:prstGeom prst="diamond">
              <a:avLst/>
            </a:prstGeom>
            <a:solidFill>
              <a:srgbClr val="FF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75" name="Rectangle 7167"/>
            <p:cNvSpPr>
              <a:spLocks noChangeArrowheads="1"/>
            </p:cNvSpPr>
            <p:nvPr/>
          </p:nvSpPr>
          <p:spPr bwMode="auto">
            <a:xfrm>
              <a:off x="5814914" y="2293736"/>
              <a:ext cx="57032" cy="62768"/>
            </a:xfrm>
            <a:prstGeom prst="rect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  <p:sp>
          <p:nvSpPr>
            <p:cNvPr id="104476" name="Rectangle 180"/>
            <p:cNvSpPr>
              <a:spLocks noChangeArrowheads="1"/>
            </p:cNvSpPr>
            <p:nvPr/>
          </p:nvSpPr>
          <p:spPr bwMode="auto">
            <a:xfrm>
              <a:off x="6571552" y="2287559"/>
              <a:ext cx="57032" cy="62768"/>
            </a:xfrm>
            <a:prstGeom prst="rect">
              <a:avLst/>
            </a:prstGeom>
            <a:solidFill>
              <a:srgbClr val="FF99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altLang="en-US" sz="2000"/>
            </a:p>
          </p:txBody>
        </p:sp>
      </p:grpSp>
      <p:sp>
        <p:nvSpPr>
          <p:cNvPr id="104454" name="Rectangle 5"/>
          <p:cNvSpPr>
            <a:spLocks noChangeArrowheads="1"/>
          </p:cNvSpPr>
          <p:nvPr/>
        </p:nvSpPr>
        <p:spPr bwMode="auto">
          <a:xfrm>
            <a:off x="6019800" y="914401"/>
            <a:ext cx="1836738" cy="4087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55" name="TextBox 241"/>
          <p:cNvSpPr txBox="1">
            <a:spLocks noChangeArrowheads="1"/>
          </p:cNvSpPr>
          <p:nvPr/>
        </p:nvSpPr>
        <p:spPr bwMode="auto">
          <a:xfrm>
            <a:off x="5891214" y="6359526"/>
            <a:ext cx="2262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200" b="1"/>
              <a:t>(From Adams &amp; Keller, 1996)</a:t>
            </a:r>
          </a:p>
        </p:txBody>
      </p:sp>
      <p:sp>
        <p:nvSpPr>
          <p:cNvPr id="104456" name="Text Box 3"/>
          <p:cNvSpPr txBox="1">
            <a:spLocks noChangeArrowheads="1"/>
          </p:cNvSpPr>
          <p:nvPr/>
        </p:nvSpPr>
        <p:spPr bwMode="auto">
          <a:xfrm>
            <a:off x="377963" y="207697"/>
            <a:ext cx="120172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800" dirty="0"/>
              <a:t>Permian Basin Precambrian Basement Lithology From Gravity, Magnetics, and Wells (Adams and Keller, 1996)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6947562" y="762001"/>
            <a:ext cx="3708066" cy="45243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Basement is 1.7 to ~1.0 Billion Years Old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Dominant Rock Types: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Granite &amp; Rhyolite (Granitic)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Layered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Norite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Diabase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(Mafic)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Schist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Gneiss?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Marble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Other Metamorphic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Central Basin Uplift underlain dominantly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by 0.95 – 1.16 billion year old rift-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related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mafics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, which influenced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where the uplift formed. </a:t>
            </a:r>
          </a:p>
          <a:p>
            <a:pPr marL="742950" lvl="1" indent="-285750">
              <a:buFont typeface="Arial" pitchFamily="34" charset="0"/>
              <a:buChar char="―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Rift-related sediments no longer</a:t>
            </a:r>
          </a:p>
          <a:p>
            <a:pPr lvl="1"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 present due to erosion</a:t>
            </a:r>
          </a:p>
          <a:p>
            <a:pPr>
              <a:defRPr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Grenville thrust front (1.3 to 1.0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bya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outcrops at Van Horn (VH).  Position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of thrust front across Permian Basin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uncertain, but trends ~E-W, suggesting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E-W tear faults in southern Permian Basin,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like the Big Lake and Grisham Faults,</a:t>
            </a:r>
          </a:p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       may be inherited from Grenville thrusts</a:t>
            </a:r>
          </a:p>
        </p:txBody>
      </p:sp>
      <p:sp>
        <p:nvSpPr>
          <p:cNvPr id="104458" name="Diamond 348"/>
          <p:cNvSpPr>
            <a:spLocks noChangeArrowheads="1"/>
          </p:cNvSpPr>
          <p:nvPr/>
        </p:nvSpPr>
        <p:spPr bwMode="auto">
          <a:xfrm>
            <a:off x="4176714" y="3795713"/>
            <a:ext cx="73025" cy="76200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59" name="Diamond 349"/>
          <p:cNvSpPr>
            <a:spLocks noChangeArrowheads="1"/>
          </p:cNvSpPr>
          <p:nvPr/>
        </p:nvSpPr>
        <p:spPr bwMode="auto">
          <a:xfrm>
            <a:off x="4262439" y="3813175"/>
            <a:ext cx="73025" cy="76200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0" name="Diamond 350"/>
          <p:cNvSpPr>
            <a:spLocks noChangeArrowheads="1"/>
          </p:cNvSpPr>
          <p:nvPr/>
        </p:nvSpPr>
        <p:spPr bwMode="auto">
          <a:xfrm>
            <a:off x="4127501" y="3671888"/>
            <a:ext cx="73025" cy="76200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1" name="Diamond 351"/>
          <p:cNvSpPr>
            <a:spLocks noChangeArrowheads="1"/>
          </p:cNvSpPr>
          <p:nvPr/>
        </p:nvSpPr>
        <p:spPr bwMode="auto">
          <a:xfrm>
            <a:off x="4148139" y="3706813"/>
            <a:ext cx="73025" cy="76200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2" name="Diamond 352"/>
          <p:cNvSpPr>
            <a:spLocks noChangeArrowheads="1"/>
          </p:cNvSpPr>
          <p:nvPr/>
        </p:nvSpPr>
        <p:spPr bwMode="auto">
          <a:xfrm>
            <a:off x="3810001" y="2740025"/>
            <a:ext cx="73025" cy="76200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3" name="Diamond 353"/>
          <p:cNvSpPr>
            <a:spLocks noChangeArrowheads="1"/>
          </p:cNvSpPr>
          <p:nvPr/>
        </p:nvSpPr>
        <p:spPr bwMode="auto">
          <a:xfrm>
            <a:off x="3840164" y="2833688"/>
            <a:ext cx="73025" cy="74612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4" name="Diamond 354"/>
          <p:cNvSpPr>
            <a:spLocks noChangeArrowheads="1"/>
          </p:cNvSpPr>
          <p:nvPr/>
        </p:nvSpPr>
        <p:spPr bwMode="auto">
          <a:xfrm>
            <a:off x="3821114" y="2790826"/>
            <a:ext cx="73025" cy="74613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104465" name="Diamond 355"/>
          <p:cNvSpPr>
            <a:spLocks noChangeArrowheads="1"/>
          </p:cNvSpPr>
          <p:nvPr/>
        </p:nvSpPr>
        <p:spPr bwMode="auto">
          <a:xfrm>
            <a:off x="3848101" y="3105151"/>
            <a:ext cx="73025" cy="74613"/>
          </a:xfrm>
          <a:prstGeom prst="diamond">
            <a:avLst/>
          </a:prstGeom>
          <a:solidFill>
            <a:srgbClr val="0099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4" name="Freeform 3"/>
          <p:cNvSpPr/>
          <p:nvPr/>
        </p:nvSpPr>
        <p:spPr>
          <a:xfrm>
            <a:off x="2179638" y="2962275"/>
            <a:ext cx="3548062" cy="947738"/>
          </a:xfrm>
          <a:custGeom>
            <a:avLst/>
            <a:gdLst>
              <a:gd name="connsiteX0" fmla="*/ 0 w 3548417"/>
              <a:gd name="connsiteY0" fmla="*/ 948520 h 948520"/>
              <a:gd name="connsiteX1" fmla="*/ 177420 w 3548417"/>
              <a:gd name="connsiteY1" fmla="*/ 907576 h 948520"/>
              <a:gd name="connsiteX2" fmla="*/ 423080 w 3548417"/>
              <a:gd name="connsiteY2" fmla="*/ 825690 h 948520"/>
              <a:gd name="connsiteX3" fmla="*/ 525438 w 3548417"/>
              <a:gd name="connsiteY3" fmla="*/ 784746 h 948520"/>
              <a:gd name="connsiteX4" fmla="*/ 648268 w 3548417"/>
              <a:gd name="connsiteY4" fmla="*/ 743803 h 948520"/>
              <a:gd name="connsiteX5" fmla="*/ 723331 w 3548417"/>
              <a:gd name="connsiteY5" fmla="*/ 696036 h 948520"/>
              <a:gd name="connsiteX6" fmla="*/ 832513 w 3548417"/>
              <a:gd name="connsiteY6" fmla="*/ 586854 h 948520"/>
              <a:gd name="connsiteX7" fmla="*/ 907576 w 3548417"/>
              <a:gd name="connsiteY7" fmla="*/ 545911 h 948520"/>
              <a:gd name="connsiteX8" fmla="*/ 1050877 w 3548417"/>
              <a:gd name="connsiteY8" fmla="*/ 511791 h 948520"/>
              <a:gd name="connsiteX9" fmla="*/ 1269241 w 3548417"/>
              <a:gd name="connsiteY9" fmla="*/ 443552 h 948520"/>
              <a:gd name="connsiteX10" fmla="*/ 1446662 w 3548417"/>
              <a:gd name="connsiteY10" fmla="*/ 409433 h 948520"/>
              <a:gd name="connsiteX11" fmla="*/ 1596788 w 3548417"/>
              <a:gd name="connsiteY11" fmla="*/ 348018 h 948520"/>
              <a:gd name="connsiteX12" fmla="*/ 1869743 w 3548417"/>
              <a:gd name="connsiteY12" fmla="*/ 279779 h 948520"/>
              <a:gd name="connsiteX13" fmla="*/ 2258704 w 3548417"/>
              <a:gd name="connsiteY13" fmla="*/ 191069 h 948520"/>
              <a:gd name="connsiteX14" fmla="*/ 2763671 w 3548417"/>
              <a:gd name="connsiteY14" fmla="*/ 95535 h 948520"/>
              <a:gd name="connsiteX15" fmla="*/ 3050274 w 3548417"/>
              <a:gd name="connsiteY15" fmla="*/ 47767 h 948520"/>
              <a:gd name="connsiteX16" fmla="*/ 3275462 w 3548417"/>
              <a:gd name="connsiteY16" fmla="*/ 27296 h 948520"/>
              <a:gd name="connsiteX17" fmla="*/ 3480179 w 3548417"/>
              <a:gd name="connsiteY17" fmla="*/ 0 h 948520"/>
              <a:gd name="connsiteX18" fmla="*/ 3548417 w 3548417"/>
              <a:gd name="connsiteY18" fmla="*/ 13648 h 94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8417" h="948520">
                <a:moveTo>
                  <a:pt x="0" y="948520"/>
                </a:moveTo>
                <a:lnTo>
                  <a:pt x="177420" y="907576"/>
                </a:lnTo>
                <a:lnTo>
                  <a:pt x="423080" y="825690"/>
                </a:lnTo>
                <a:lnTo>
                  <a:pt x="525438" y="784746"/>
                </a:lnTo>
                <a:lnTo>
                  <a:pt x="648268" y="743803"/>
                </a:lnTo>
                <a:lnTo>
                  <a:pt x="723331" y="696036"/>
                </a:lnTo>
                <a:lnTo>
                  <a:pt x="832513" y="586854"/>
                </a:lnTo>
                <a:lnTo>
                  <a:pt x="907576" y="545911"/>
                </a:lnTo>
                <a:lnTo>
                  <a:pt x="1050877" y="511791"/>
                </a:lnTo>
                <a:lnTo>
                  <a:pt x="1269241" y="443552"/>
                </a:lnTo>
                <a:lnTo>
                  <a:pt x="1446662" y="409433"/>
                </a:lnTo>
                <a:lnTo>
                  <a:pt x="1596788" y="348018"/>
                </a:lnTo>
                <a:lnTo>
                  <a:pt x="1869743" y="279779"/>
                </a:lnTo>
                <a:lnTo>
                  <a:pt x="2258704" y="191069"/>
                </a:lnTo>
                <a:lnTo>
                  <a:pt x="2763671" y="95535"/>
                </a:lnTo>
                <a:lnTo>
                  <a:pt x="3050274" y="47767"/>
                </a:lnTo>
                <a:lnTo>
                  <a:pt x="3275462" y="27296"/>
                </a:lnTo>
                <a:lnTo>
                  <a:pt x="3480179" y="0"/>
                </a:lnTo>
                <a:lnTo>
                  <a:pt x="3548417" y="13648"/>
                </a:ln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2963864" y="3562350"/>
            <a:ext cx="2784475" cy="177800"/>
          </a:xfrm>
          <a:custGeom>
            <a:avLst/>
            <a:gdLst>
              <a:gd name="connsiteX0" fmla="*/ 0 w 2784143"/>
              <a:gd name="connsiteY0" fmla="*/ 81886 h 177421"/>
              <a:gd name="connsiteX1" fmla="*/ 95534 w 2784143"/>
              <a:gd name="connsiteY1" fmla="*/ 40943 h 177421"/>
              <a:gd name="connsiteX2" fmla="*/ 232012 w 2784143"/>
              <a:gd name="connsiteY2" fmla="*/ 27295 h 177421"/>
              <a:gd name="connsiteX3" fmla="*/ 382137 w 2784143"/>
              <a:gd name="connsiteY3" fmla="*/ 20471 h 177421"/>
              <a:gd name="connsiteX4" fmla="*/ 764274 w 2784143"/>
              <a:gd name="connsiteY4" fmla="*/ 13647 h 177421"/>
              <a:gd name="connsiteX5" fmla="*/ 975815 w 2784143"/>
              <a:gd name="connsiteY5" fmla="*/ 0 h 177421"/>
              <a:gd name="connsiteX6" fmla="*/ 1173707 w 2784143"/>
              <a:gd name="connsiteY6" fmla="*/ 6824 h 177421"/>
              <a:gd name="connsiteX7" fmla="*/ 1392071 w 2784143"/>
              <a:gd name="connsiteY7" fmla="*/ 47767 h 177421"/>
              <a:gd name="connsiteX8" fmla="*/ 1576316 w 2784143"/>
              <a:gd name="connsiteY8" fmla="*/ 88710 h 177421"/>
              <a:gd name="connsiteX9" fmla="*/ 1910686 w 2784143"/>
              <a:gd name="connsiteY9" fmla="*/ 136477 h 177421"/>
              <a:gd name="connsiteX10" fmla="*/ 2197289 w 2784143"/>
              <a:gd name="connsiteY10" fmla="*/ 163773 h 177421"/>
              <a:gd name="connsiteX11" fmla="*/ 2456597 w 2784143"/>
              <a:gd name="connsiteY11" fmla="*/ 163773 h 177421"/>
              <a:gd name="connsiteX12" fmla="*/ 2784143 w 2784143"/>
              <a:gd name="connsiteY12" fmla="*/ 177421 h 17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84143" h="177421">
                <a:moveTo>
                  <a:pt x="0" y="81886"/>
                </a:moveTo>
                <a:lnTo>
                  <a:pt x="95534" y="40943"/>
                </a:lnTo>
                <a:lnTo>
                  <a:pt x="232012" y="27295"/>
                </a:lnTo>
                <a:lnTo>
                  <a:pt x="382137" y="20471"/>
                </a:lnTo>
                <a:lnTo>
                  <a:pt x="764274" y="13647"/>
                </a:lnTo>
                <a:lnTo>
                  <a:pt x="975815" y="0"/>
                </a:lnTo>
                <a:lnTo>
                  <a:pt x="1173707" y="6824"/>
                </a:lnTo>
                <a:lnTo>
                  <a:pt x="1392071" y="47767"/>
                </a:lnTo>
                <a:lnTo>
                  <a:pt x="1576316" y="88710"/>
                </a:lnTo>
                <a:lnTo>
                  <a:pt x="1910686" y="136477"/>
                </a:lnTo>
                <a:lnTo>
                  <a:pt x="2197289" y="163773"/>
                </a:lnTo>
                <a:lnTo>
                  <a:pt x="2456597" y="163773"/>
                </a:lnTo>
                <a:lnTo>
                  <a:pt x="2784143" y="177421"/>
                </a:ln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4008439" y="6100764"/>
            <a:ext cx="517525" cy="7937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8" name="Straight Arrow Connector 347"/>
          <p:cNvCxnSpPr/>
          <p:nvPr/>
        </p:nvCxnSpPr>
        <p:spPr bwMode="auto">
          <a:xfrm flipH="1" flipV="1">
            <a:off x="4159698" y="3934702"/>
            <a:ext cx="1707703" cy="25629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9" name="TextBox 348"/>
          <p:cNvSpPr txBox="1"/>
          <p:nvPr/>
        </p:nvSpPr>
        <p:spPr>
          <a:xfrm>
            <a:off x="5847032" y="3996778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99CC"/>
                </a:solidFill>
              </a:rPr>
              <a:t>N. Amer. Royalties</a:t>
            </a:r>
          </a:p>
          <a:p>
            <a:pPr algn="ctr"/>
            <a:r>
              <a:rPr lang="en-US" sz="900" b="1" dirty="0">
                <a:solidFill>
                  <a:srgbClr val="0099CC"/>
                </a:solidFill>
              </a:rPr>
              <a:t>#1 Nellie Well</a:t>
            </a:r>
          </a:p>
        </p:txBody>
      </p:sp>
      <p:sp>
        <p:nvSpPr>
          <p:cNvPr id="351" name="Rectangle 317"/>
          <p:cNvSpPr>
            <a:spLocks noChangeArrowheads="1"/>
          </p:cNvSpPr>
          <p:nvPr/>
        </p:nvSpPr>
        <p:spPr bwMode="auto">
          <a:xfrm>
            <a:off x="4060441" y="3832716"/>
            <a:ext cx="57044" cy="62773"/>
          </a:xfrm>
          <a:prstGeom prst="rect">
            <a:avLst/>
          </a:prstGeom>
          <a:solidFill>
            <a:srgbClr val="00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353" name="Diamond 311"/>
          <p:cNvSpPr>
            <a:spLocks noChangeArrowheads="1"/>
          </p:cNvSpPr>
          <p:nvPr/>
        </p:nvSpPr>
        <p:spPr bwMode="auto">
          <a:xfrm>
            <a:off x="3970189" y="2734469"/>
            <a:ext cx="72943" cy="75738"/>
          </a:xfrm>
          <a:prstGeom prst="diamond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354" name="Diamond 311"/>
          <p:cNvSpPr>
            <a:spLocks noChangeArrowheads="1"/>
          </p:cNvSpPr>
          <p:nvPr/>
        </p:nvSpPr>
        <p:spPr bwMode="auto">
          <a:xfrm>
            <a:off x="3968309" y="2659445"/>
            <a:ext cx="72943" cy="75738"/>
          </a:xfrm>
          <a:prstGeom prst="diamond">
            <a:avLst/>
          </a:prstGeom>
          <a:solidFill>
            <a:srgbClr val="FF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sp>
        <p:nvSpPr>
          <p:cNvPr id="355" name="Rectangle 316"/>
          <p:cNvSpPr>
            <a:spLocks noChangeArrowheads="1"/>
          </p:cNvSpPr>
          <p:nvPr/>
        </p:nvSpPr>
        <p:spPr bwMode="auto">
          <a:xfrm>
            <a:off x="3913295" y="3083580"/>
            <a:ext cx="57044" cy="62773"/>
          </a:xfrm>
          <a:prstGeom prst="rect">
            <a:avLst/>
          </a:prstGeom>
          <a:solidFill>
            <a:srgbClr val="00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altLang="en-US" sz="2000"/>
          </a:p>
        </p:txBody>
      </p:sp>
      <p:cxnSp>
        <p:nvCxnSpPr>
          <p:cNvPr id="367" name="Straight Arrow Connector 357"/>
          <p:cNvCxnSpPr>
            <a:cxnSpLocks noChangeShapeType="1"/>
          </p:cNvCxnSpPr>
          <p:nvPr/>
        </p:nvCxnSpPr>
        <p:spPr bwMode="auto">
          <a:xfrm flipH="1" flipV="1">
            <a:off x="5791202" y="2974490"/>
            <a:ext cx="392263" cy="19808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" name="Straight Arrow Connector 357"/>
          <p:cNvCxnSpPr>
            <a:cxnSpLocks noChangeShapeType="1"/>
          </p:cNvCxnSpPr>
          <p:nvPr/>
        </p:nvCxnSpPr>
        <p:spPr bwMode="auto">
          <a:xfrm flipH="1">
            <a:off x="5769186" y="3633747"/>
            <a:ext cx="255252" cy="84881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9" name="TextBox 358"/>
          <p:cNvSpPr txBox="1">
            <a:spLocks noChangeArrowheads="1"/>
          </p:cNvSpPr>
          <p:nvPr/>
        </p:nvSpPr>
        <p:spPr bwMode="auto">
          <a:xfrm>
            <a:off x="5959989" y="3085712"/>
            <a:ext cx="11865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</a:rPr>
              <a:t>Possible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</a:rPr>
              <a:t>Grenville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</a:rPr>
              <a:t>Thrust Fronts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21300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778164" y="1424006"/>
            <a:ext cx="5401958" cy="3250852"/>
            <a:chOff x="3587664" y="1523028"/>
            <a:chExt cx="5401958" cy="32508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664" y="2020353"/>
              <a:ext cx="5401958" cy="2753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847451" y="1523028"/>
              <a:ext cx="12041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 Amer. Royalties</a:t>
              </a: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#1 Nellie</a:t>
              </a: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</a:t>
              </a: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509967" y="2158738"/>
              <a:ext cx="230957" cy="1979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52802" y="4674859"/>
            <a:ext cx="46346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Mafic intrusive complex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composed of interlayered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norite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anorthosite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orthopyroxenite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and olivine-free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gabbro </a:t>
            </a:r>
            <a:r>
              <a:rPr lang="en-US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1.07 to 1.16 billion years old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 (Other nearby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wells penetrated  0.95 billion year old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mafics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92618" y="709509"/>
            <a:ext cx="3632469" cy="5081923"/>
            <a:chOff x="102117" y="808530"/>
            <a:chExt cx="3632469" cy="508192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8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17" y="1246908"/>
              <a:ext cx="3632469" cy="4643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 bwMode="auto">
            <a:xfrm>
              <a:off x="2012623" y="1692111"/>
              <a:ext cx="51847" cy="261593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1462382" y="808530"/>
              <a:ext cx="12041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N. Amer. Royalties</a:t>
              </a: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#1 Nellie</a:t>
              </a:r>
            </a:p>
            <a:p>
              <a:pPr algn="ctr"/>
              <a:r>
                <a:rPr lang="en-US" sz="9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Well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33400" y="1447800"/>
              <a:ext cx="1295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3572158" y="2210788"/>
            <a:ext cx="20600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Freeform 17"/>
          <p:cNvSpPr/>
          <p:nvPr/>
        </p:nvSpPr>
        <p:spPr bwMode="auto">
          <a:xfrm>
            <a:off x="633414" y="2206026"/>
            <a:ext cx="2945606" cy="76200"/>
          </a:xfrm>
          <a:custGeom>
            <a:avLst/>
            <a:gdLst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76537 w 2945606"/>
              <a:gd name="connsiteY2" fmla="*/ 16668 h 76200"/>
              <a:gd name="connsiteX3" fmla="*/ 2755106 w 2945606"/>
              <a:gd name="connsiteY3" fmla="*/ 16668 h 76200"/>
              <a:gd name="connsiteX4" fmla="*/ 2550319 w 2945606"/>
              <a:gd name="connsiteY4" fmla="*/ 0 h 76200"/>
              <a:gd name="connsiteX5" fmla="*/ 2364581 w 2945606"/>
              <a:gd name="connsiteY5" fmla="*/ 9525 h 76200"/>
              <a:gd name="connsiteX6" fmla="*/ 2343150 w 2945606"/>
              <a:gd name="connsiteY6" fmla="*/ 9525 h 76200"/>
              <a:gd name="connsiteX7" fmla="*/ 2112169 w 2945606"/>
              <a:gd name="connsiteY7" fmla="*/ 14287 h 76200"/>
              <a:gd name="connsiteX8" fmla="*/ 2083594 w 2945606"/>
              <a:gd name="connsiteY8" fmla="*/ 16668 h 76200"/>
              <a:gd name="connsiteX9" fmla="*/ 1864519 w 2945606"/>
              <a:gd name="connsiteY9" fmla="*/ 14287 h 76200"/>
              <a:gd name="connsiteX10" fmla="*/ 1819275 w 2945606"/>
              <a:gd name="connsiteY10" fmla="*/ 16668 h 76200"/>
              <a:gd name="connsiteX11" fmla="*/ 1557337 w 2945606"/>
              <a:gd name="connsiteY11" fmla="*/ 16668 h 76200"/>
              <a:gd name="connsiteX12" fmla="*/ 1390650 w 2945606"/>
              <a:gd name="connsiteY12" fmla="*/ 23812 h 76200"/>
              <a:gd name="connsiteX13" fmla="*/ 1354931 w 2945606"/>
              <a:gd name="connsiteY13" fmla="*/ 30956 h 76200"/>
              <a:gd name="connsiteX14" fmla="*/ 1340644 w 2945606"/>
              <a:gd name="connsiteY14" fmla="*/ 35718 h 76200"/>
              <a:gd name="connsiteX15" fmla="*/ 1171575 w 2945606"/>
              <a:gd name="connsiteY15" fmla="*/ 54768 h 76200"/>
              <a:gd name="connsiteX16" fmla="*/ 976312 w 2945606"/>
              <a:gd name="connsiteY16" fmla="*/ 73818 h 76200"/>
              <a:gd name="connsiteX17" fmla="*/ 566737 w 2945606"/>
              <a:gd name="connsiteY17" fmla="*/ 76200 h 76200"/>
              <a:gd name="connsiteX18" fmla="*/ 307181 w 2945606"/>
              <a:gd name="connsiteY18" fmla="*/ 76200 h 76200"/>
              <a:gd name="connsiteX19" fmla="*/ 283369 w 2945606"/>
              <a:gd name="connsiteY19" fmla="*/ 76200 h 76200"/>
              <a:gd name="connsiteX20" fmla="*/ 0 w 2945606"/>
              <a:gd name="connsiteY20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76537 w 2945606"/>
              <a:gd name="connsiteY2" fmla="*/ 16668 h 76200"/>
              <a:gd name="connsiteX3" fmla="*/ 2755106 w 2945606"/>
              <a:gd name="connsiteY3" fmla="*/ 16668 h 76200"/>
              <a:gd name="connsiteX4" fmla="*/ 2550319 w 2945606"/>
              <a:gd name="connsiteY4" fmla="*/ 0 h 76200"/>
              <a:gd name="connsiteX5" fmla="*/ 2364581 w 2945606"/>
              <a:gd name="connsiteY5" fmla="*/ 9525 h 76200"/>
              <a:gd name="connsiteX6" fmla="*/ 2343150 w 2945606"/>
              <a:gd name="connsiteY6" fmla="*/ 9525 h 76200"/>
              <a:gd name="connsiteX7" fmla="*/ 2112169 w 2945606"/>
              <a:gd name="connsiteY7" fmla="*/ 14287 h 76200"/>
              <a:gd name="connsiteX8" fmla="*/ 2083594 w 2945606"/>
              <a:gd name="connsiteY8" fmla="*/ 16668 h 76200"/>
              <a:gd name="connsiteX9" fmla="*/ 1864519 w 2945606"/>
              <a:gd name="connsiteY9" fmla="*/ 14287 h 76200"/>
              <a:gd name="connsiteX10" fmla="*/ 1819275 w 2945606"/>
              <a:gd name="connsiteY10" fmla="*/ 16668 h 76200"/>
              <a:gd name="connsiteX11" fmla="*/ 1557337 w 2945606"/>
              <a:gd name="connsiteY11" fmla="*/ 16668 h 76200"/>
              <a:gd name="connsiteX12" fmla="*/ 1390650 w 2945606"/>
              <a:gd name="connsiteY12" fmla="*/ 23812 h 76200"/>
              <a:gd name="connsiteX13" fmla="*/ 1354931 w 2945606"/>
              <a:gd name="connsiteY13" fmla="*/ 30956 h 76200"/>
              <a:gd name="connsiteX14" fmla="*/ 1171575 w 2945606"/>
              <a:gd name="connsiteY14" fmla="*/ 54768 h 76200"/>
              <a:gd name="connsiteX15" fmla="*/ 976312 w 2945606"/>
              <a:gd name="connsiteY15" fmla="*/ 73818 h 76200"/>
              <a:gd name="connsiteX16" fmla="*/ 566737 w 2945606"/>
              <a:gd name="connsiteY16" fmla="*/ 76200 h 76200"/>
              <a:gd name="connsiteX17" fmla="*/ 307181 w 2945606"/>
              <a:gd name="connsiteY17" fmla="*/ 76200 h 76200"/>
              <a:gd name="connsiteX18" fmla="*/ 283369 w 2945606"/>
              <a:gd name="connsiteY18" fmla="*/ 76200 h 76200"/>
              <a:gd name="connsiteX19" fmla="*/ 0 w 2945606"/>
              <a:gd name="connsiteY19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76537 w 2945606"/>
              <a:gd name="connsiteY2" fmla="*/ 16668 h 76200"/>
              <a:gd name="connsiteX3" fmla="*/ 2755106 w 2945606"/>
              <a:gd name="connsiteY3" fmla="*/ 16668 h 76200"/>
              <a:gd name="connsiteX4" fmla="*/ 2550319 w 2945606"/>
              <a:gd name="connsiteY4" fmla="*/ 0 h 76200"/>
              <a:gd name="connsiteX5" fmla="*/ 2364581 w 2945606"/>
              <a:gd name="connsiteY5" fmla="*/ 9525 h 76200"/>
              <a:gd name="connsiteX6" fmla="*/ 2343150 w 2945606"/>
              <a:gd name="connsiteY6" fmla="*/ 9525 h 76200"/>
              <a:gd name="connsiteX7" fmla="*/ 2112169 w 2945606"/>
              <a:gd name="connsiteY7" fmla="*/ 14287 h 76200"/>
              <a:gd name="connsiteX8" fmla="*/ 2083594 w 2945606"/>
              <a:gd name="connsiteY8" fmla="*/ 16668 h 76200"/>
              <a:gd name="connsiteX9" fmla="*/ 1864519 w 2945606"/>
              <a:gd name="connsiteY9" fmla="*/ 14287 h 76200"/>
              <a:gd name="connsiteX10" fmla="*/ 1819275 w 2945606"/>
              <a:gd name="connsiteY10" fmla="*/ 16668 h 76200"/>
              <a:gd name="connsiteX11" fmla="*/ 1557337 w 2945606"/>
              <a:gd name="connsiteY11" fmla="*/ 16668 h 76200"/>
              <a:gd name="connsiteX12" fmla="*/ 1390650 w 2945606"/>
              <a:gd name="connsiteY12" fmla="*/ 23812 h 76200"/>
              <a:gd name="connsiteX13" fmla="*/ 1273968 w 2945606"/>
              <a:gd name="connsiteY13" fmla="*/ 45243 h 76200"/>
              <a:gd name="connsiteX14" fmla="*/ 1171575 w 2945606"/>
              <a:gd name="connsiteY14" fmla="*/ 54768 h 76200"/>
              <a:gd name="connsiteX15" fmla="*/ 976312 w 2945606"/>
              <a:gd name="connsiteY15" fmla="*/ 73818 h 76200"/>
              <a:gd name="connsiteX16" fmla="*/ 566737 w 2945606"/>
              <a:gd name="connsiteY16" fmla="*/ 76200 h 76200"/>
              <a:gd name="connsiteX17" fmla="*/ 307181 w 2945606"/>
              <a:gd name="connsiteY17" fmla="*/ 76200 h 76200"/>
              <a:gd name="connsiteX18" fmla="*/ 283369 w 2945606"/>
              <a:gd name="connsiteY18" fmla="*/ 76200 h 76200"/>
              <a:gd name="connsiteX19" fmla="*/ 0 w 2945606"/>
              <a:gd name="connsiteY19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76537 w 2945606"/>
              <a:gd name="connsiteY2" fmla="*/ 16668 h 76200"/>
              <a:gd name="connsiteX3" fmla="*/ 2550319 w 2945606"/>
              <a:gd name="connsiteY3" fmla="*/ 0 h 76200"/>
              <a:gd name="connsiteX4" fmla="*/ 2364581 w 2945606"/>
              <a:gd name="connsiteY4" fmla="*/ 9525 h 76200"/>
              <a:gd name="connsiteX5" fmla="*/ 2343150 w 2945606"/>
              <a:gd name="connsiteY5" fmla="*/ 9525 h 76200"/>
              <a:gd name="connsiteX6" fmla="*/ 2112169 w 2945606"/>
              <a:gd name="connsiteY6" fmla="*/ 14287 h 76200"/>
              <a:gd name="connsiteX7" fmla="*/ 2083594 w 2945606"/>
              <a:gd name="connsiteY7" fmla="*/ 16668 h 76200"/>
              <a:gd name="connsiteX8" fmla="*/ 1864519 w 2945606"/>
              <a:gd name="connsiteY8" fmla="*/ 14287 h 76200"/>
              <a:gd name="connsiteX9" fmla="*/ 1819275 w 2945606"/>
              <a:gd name="connsiteY9" fmla="*/ 16668 h 76200"/>
              <a:gd name="connsiteX10" fmla="*/ 1557337 w 2945606"/>
              <a:gd name="connsiteY10" fmla="*/ 16668 h 76200"/>
              <a:gd name="connsiteX11" fmla="*/ 1390650 w 2945606"/>
              <a:gd name="connsiteY11" fmla="*/ 23812 h 76200"/>
              <a:gd name="connsiteX12" fmla="*/ 1273968 w 2945606"/>
              <a:gd name="connsiteY12" fmla="*/ 45243 h 76200"/>
              <a:gd name="connsiteX13" fmla="*/ 1171575 w 2945606"/>
              <a:gd name="connsiteY13" fmla="*/ 54768 h 76200"/>
              <a:gd name="connsiteX14" fmla="*/ 976312 w 2945606"/>
              <a:gd name="connsiteY14" fmla="*/ 73818 h 76200"/>
              <a:gd name="connsiteX15" fmla="*/ 566737 w 2945606"/>
              <a:gd name="connsiteY15" fmla="*/ 76200 h 76200"/>
              <a:gd name="connsiteX16" fmla="*/ 307181 w 2945606"/>
              <a:gd name="connsiteY16" fmla="*/ 76200 h 76200"/>
              <a:gd name="connsiteX17" fmla="*/ 283369 w 2945606"/>
              <a:gd name="connsiteY17" fmla="*/ 76200 h 76200"/>
              <a:gd name="connsiteX18" fmla="*/ 0 w 2945606"/>
              <a:gd name="connsiteY18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64631 w 2945606"/>
              <a:gd name="connsiteY2" fmla="*/ 9524 h 76200"/>
              <a:gd name="connsiteX3" fmla="*/ 2550319 w 2945606"/>
              <a:gd name="connsiteY3" fmla="*/ 0 h 76200"/>
              <a:gd name="connsiteX4" fmla="*/ 2364581 w 2945606"/>
              <a:gd name="connsiteY4" fmla="*/ 9525 h 76200"/>
              <a:gd name="connsiteX5" fmla="*/ 2343150 w 2945606"/>
              <a:gd name="connsiteY5" fmla="*/ 9525 h 76200"/>
              <a:gd name="connsiteX6" fmla="*/ 2112169 w 2945606"/>
              <a:gd name="connsiteY6" fmla="*/ 14287 h 76200"/>
              <a:gd name="connsiteX7" fmla="*/ 2083594 w 2945606"/>
              <a:gd name="connsiteY7" fmla="*/ 16668 h 76200"/>
              <a:gd name="connsiteX8" fmla="*/ 1864519 w 2945606"/>
              <a:gd name="connsiteY8" fmla="*/ 14287 h 76200"/>
              <a:gd name="connsiteX9" fmla="*/ 1819275 w 2945606"/>
              <a:gd name="connsiteY9" fmla="*/ 16668 h 76200"/>
              <a:gd name="connsiteX10" fmla="*/ 1557337 w 2945606"/>
              <a:gd name="connsiteY10" fmla="*/ 16668 h 76200"/>
              <a:gd name="connsiteX11" fmla="*/ 1390650 w 2945606"/>
              <a:gd name="connsiteY11" fmla="*/ 23812 h 76200"/>
              <a:gd name="connsiteX12" fmla="*/ 1273968 w 2945606"/>
              <a:gd name="connsiteY12" fmla="*/ 45243 h 76200"/>
              <a:gd name="connsiteX13" fmla="*/ 1171575 w 2945606"/>
              <a:gd name="connsiteY13" fmla="*/ 54768 h 76200"/>
              <a:gd name="connsiteX14" fmla="*/ 976312 w 2945606"/>
              <a:gd name="connsiteY14" fmla="*/ 73818 h 76200"/>
              <a:gd name="connsiteX15" fmla="*/ 566737 w 2945606"/>
              <a:gd name="connsiteY15" fmla="*/ 76200 h 76200"/>
              <a:gd name="connsiteX16" fmla="*/ 307181 w 2945606"/>
              <a:gd name="connsiteY16" fmla="*/ 76200 h 76200"/>
              <a:gd name="connsiteX17" fmla="*/ 283369 w 2945606"/>
              <a:gd name="connsiteY17" fmla="*/ 76200 h 76200"/>
              <a:gd name="connsiteX18" fmla="*/ 0 w 2945606"/>
              <a:gd name="connsiteY18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64631 w 2945606"/>
              <a:gd name="connsiteY2" fmla="*/ 9524 h 76200"/>
              <a:gd name="connsiteX3" fmla="*/ 2550319 w 2945606"/>
              <a:gd name="connsiteY3" fmla="*/ 0 h 76200"/>
              <a:gd name="connsiteX4" fmla="*/ 2364581 w 2945606"/>
              <a:gd name="connsiteY4" fmla="*/ 9525 h 76200"/>
              <a:gd name="connsiteX5" fmla="*/ 2112169 w 2945606"/>
              <a:gd name="connsiteY5" fmla="*/ 14287 h 76200"/>
              <a:gd name="connsiteX6" fmla="*/ 2083594 w 2945606"/>
              <a:gd name="connsiteY6" fmla="*/ 16668 h 76200"/>
              <a:gd name="connsiteX7" fmla="*/ 1864519 w 2945606"/>
              <a:gd name="connsiteY7" fmla="*/ 14287 h 76200"/>
              <a:gd name="connsiteX8" fmla="*/ 1819275 w 2945606"/>
              <a:gd name="connsiteY8" fmla="*/ 16668 h 76200"/>
              <a:gd name="connsiteX9" fmla="*/ 1557337 w 2945606"/>
              <a:gd name="connsiteY9" fmla="*/ 16668 h 76200"/>
              <a:gd name="connsiteX10" fmla="*/ 1390650 w 2945606"/>
              <a:gd name="connsiteY10" fmla="*/ 23812 h 76200"/>
              <a:gd name="connsiteX11" fmla="*/ 1273968 w 2945606"/>
              <a:gd name="connsiteY11" fmla="*/ 45243 h 76200"/>
              <a:gd name="connsiteX12" fmla="*/ 1171575 w 2945606"/>
              <a:gd name="connsiteY12" fmla="*/ 54768 h 76200"/>
              <a:gd name="connsiteX13" fmla="*/ 976312 w 2945606"/>
              <a:gd name="connsiteY13" fmla="*/ 73818 h 76200"/>
              <a:gd name="connsiteX14" fmla="*/ 566737 w 2945606"/>
              <a:gd name="connsiteY14" fmla="*/ 76200 h 76200"/>
              <a:gd name="connsiteX15" fmla="*/ 307181 w 2945606"/>
              <a:gd name="connsiteY15" fmla="*/ 76200 h 76200"/>
              <a:gd name="connsiteX16" fmla="*/ 283369 w 2945606"/>
              <a:gd name="connsiteY16" fmla="*/ 76200 h 76200"/>
              <a:gd name="connsiteX17" fmla="*/ 0 w 2945606"/>
              <a:gd name="connsiteY17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64631 w 2945606"/>
              <a:gd name="connsiteY2" fmla="*/ 9524 h 76200"/>
              <a:gd name="connsiteX3" fmla="*/ 2550319 w 2945606"/>
              <a:gd name="connsiteY3" fmla="*/ 0 h 76200"/>
              <a:gd name="connsiteX4" fmla="*/ 2364581 w 2945606"/>
              <a:gd name="connsiteY4" fmla="*/ 9525 h 76200"/>
              <a:gd name="connsiteX5" fmla="*/ 2112169 w 2945606"/>
              <a:gd name="connsiteY5" fmla="*/ 14287 h 76200"/>
              <a:gd name="connsiteX6" fmla="*/ 1864519 w 2945606"/>
              <a:gd name="connsiteY6" fmla="*/ 14287 h 76200"/>
              <a:gd name="connsiteX7" fmla="*/ 1819275 w 2945606"/>
              <a:gd name="connsiteY7" fmla="*/ 16668 h 76200"/>
              <a:gd name="connsiteX8" fmla="*/ 1557337 w 2945606"/>
              <a:gd name="connsiteY8" fmla="*/ 16668 h 76200"/>
              <a:gd name="connsiteX9" fmla="*/ 1390650 w 2945606"/>
              <a:gd name="connsiteY9" fmla="*/ 23812 h 76200"/>
              <a:gd name="connsiteX10" fmla="*/ 1273968 w 2945606"/>
              <a:gd name="connsiteY10" fmla="*/ 45243 h 76200"/>
              <a:gd name="connsiteX11" fmla="*/ 1171575 w 2945606"/>
              <a:gd name="connsiteY11" fmla="*/ 54768 h 76200"/>
              <a:gd name="connsiteX12" fmla="*/ 976312 w 2945606"/>
              <a:gd name="connsiteY12" fmla="*/ 73818 h 76200"/>
              <a:gd name="connsiteX13" fmla="*/ 566737 w 2945606"/>
              <a:gd name="connsiteY13" fmla="*/ 76200 h 76200"/>
              <a:gd name="connsiteX14" fmla="*/ 307181 w 2945606"/>
              <a:gd name="connsiteY14" fmla="*/ 76200 h 76200"/>
              <a:gd name="connsiteX15" fmla="*/ 283369 w 2945606"/>
              <a:gd name="connsiteY15" fmla="*/ 76200 h 76200"/>
              <a:gd name="connsiteX16" fmla="*/ 0 w 2945606"/>
              <a:gd name="connsiteY16" fmla="*/ 73818 h 76200"/>
              <a:gd name="connsiteX0" fmla="*/ 2945606 w 2945606"/>
              <a:gd name="connsiteY0" fmla="*/ 9525 h 76200"/>
              <a:gd name="connsiteX1" fmla="*/ 2945606 w 2945606"/>
              <a:gd name="connsiteY1" fmla="*/ 9525 h 76200"/>
              <a:gd name="connsiteX2" fmla="*/ 2764631 w 2945606"/>
              <a:gd name="connsiteY2" fmla="*/ 9524 h 76200"/>
              <a:gd name="connsiteX3" fmla="*/ 2550319 w 2945606"/>
              <a:gd name="connsiteY3" fmla="*/ 0 h 76200"/>
              <a:gd name="connsiteX4" fmla="*/ 2364581 w 2945606"/>
              <a:gd name="connsiteY4" fmla="*/ 9525 h 76200"/>
              <a:gd name="connsiteX5" fmla="*/ 2112169 w 2945606"/>
              <a:gd name="connsiteY5" fmla="*/ 14287 h 76200"/>
              <a:gd name="connsiteX6" fmla="*/ 1819275 w 2945606"/>
              <a:gd name="connsiteY6" fmla="*/ 16668 h 76200"/>
              <a:gd name="connsiteX7" fmla="*/ 1557337 w 2945606"/>
              <a:gd name="connsiteY7" fmla="*/ 16668 h 76200"/>
              <a:gd name="connsiteX8" fmla="*/ 1390650 w 2945606"/>
              <a:gd name="connsiteY8" fmla="*/ 23812 h 76200"/>
              <a:gd name="connsiteX9" fmla="*/ 1273968 w 2945606"/>
              <a:gd name="connsiteY9" fmla="*/ 45243 h 76200"/>
              <a:gd name="connsiteX10" fmla="*/ 1171575 w 2945606"/>
              <a:gd name="connsiteY10" fmla="*/ 54768 h 76200"/>
              <a:gd name="connsiteX11" fmla="*/ 976312 w 2945606"/>
              <a:gd name="connsiteY11" fmla="*/ 73818 h 76200"/>
              <a:gd name="connsiteX12" fmla="*/ 566737 w 2945606"/>
              <a:gd name="connsiteY12" fmla="*/ 76200 h 76200"/>
              <a:gd name="connsiteX13" fmla="*/ 307181 w 2945606"/>
              <a:gd name="connsiteY13" fmla="*/ 76200 h 76200"/>
              <a:gd name="connsiteX14" fmla="*/ 283369 w 2945606"/>
              <a:gd name="connsiteY14" fmla="*/ 76200 h 76200"/>
              <a:gd name="connsiteX15" fmla="*/ 0 w 2945606"/>
              <a:gd name="connsiteY15" fmla="*/ 73818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45606" h="76200">
                <a:moveTo>
                  <a:pt x="2945606" y="9525"/>
                </a:moveTo>
                <a:lnTo>
                  <a:pt x="2945606" y="9525"/>
                </a:lnTo>
                <a:lnTo>
                  <a:pt x="2764631" y="9524"/>
                </a:lnTo>
                <a:lnTo>
                  <a:pt x="2550319" y="0"/>
                </a:lnTo>
                <a:lnTo>
                  <a:pt x="2364581" y="9525"/>
                </a:lnTo>
                <a:lnTo>
                  <a:pt x="2112169" y="14287"/>
                </a:lnTo>
                <a:lnTo>
                  <a:pt x="1819275" y="16668"/>
                </a:lnTo>
                <a:lnTo>
                  <a:pt x="1557337" y="16668"/>
                </a:lnTo>
                <a:lnTo>
                  <a:pt x="1390650" y="23812"/>
                </a:lnTo>
                <a:cubicBezTo>
                  <a:pt x="1378744" y="26193"/>
                  <a:pt x="1310480" y="40084"/>
                  <a:pt x="1273968" y="45243"/>
                </a:cubicBezTo>
                <a:cubicBezTo>
                  <a:pt x="1237456" y="50402"/>
                  <a:pt x="1221184" y="50006"/>
                  <a:pt x="1171575" y="54768"/>
                </a:cubicBezTo>
                <a:lnTo>
                  <a:pt x="976312" y="73818"/>
                </a:lnTo>
                <a:lnTo>
                  <a:pt x="566737" y="76200"/>
                </a:lnTo>
                <a:lnTo>
                  <a:pt x="307181" y="76200"/>
                </a:lnTo>
                <a:lnTo>
                  <a:pt x="283369" y="76200"/>
                </a:lnTo>
                <a:lnTo>
                  <a:pt x="0" y="73818"/>
                </a:lnTo>
              </a:path>
            </a:pathLst>
          </a:cu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381113" y="1804576"/>
            <a:ext cx="5918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Permian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966884" y="3101200"/>
            <a:ext cx="16225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Precambrian Mafic Basement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3893187" y="1032673"/>
            <a:ext cx="0" cy="475875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48633" y="5759533"/>
            <a:ext cx="9199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North American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Royalities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#1 Nellie well was drilled in 1984 as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subthrust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prospect on the Ft. Stockton High.  N. Amer. Royalties originally interpreted the arcuate reflectors at 1.5 to 2 sec as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subthrust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Paleozoic reservoirs beneath a very low angle (4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thrust bounding the west side of Central Basin Platform.  The well drilled 4600’ of Permian and ~14,600’ of mafic Precambrian basement.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26421" y="6520248"/>
            <a:ext cx="1516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(Keller, et al., 1989)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2790798" y="47625"/>
            <a:ext cx="60133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North American Royalties Nellie #1, Pecos Co. –</a:t>
            </a:r>
          </a:p>
          <a:p>
            <a:pPr algn="ctr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Deep Basement Penetration</a:t>
            </a: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4898303" y="3740495"/>
            <a:ext cx="316871" cy="7755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Freeform 28"/>
          <p:cNvSpPr/>
          <p:nvPr/>
        </p:nvSpPr>
        <p:spPr bwMode="auto">
          <a:xfrm>
            <a:off x="4803242" y="3278769"/>
            <a:ext cx="122221" cy="267077"/>
          </a:xfrm>
          <a:custGeom>
            <a:avLst/>
            <a:gdLst>
              <a:gd name="connsiteX0" fmla="*/ 122221 w 122221"/>
              <a:gd name="connsiteY0" fmla="*/ 267077 h 267077"/>
              <a:gd name="connsiteX1" fmla="*/ 0 w 122221"/>
              <a:gd name="connsiteY1" fmla="*/ 0 h 267077"/>
              <a:gd name="connsiteX2" fmla="*/ 76954 w 122221"/>
              <a:gd name="connsiteY2" fmla="*/ 49794 h 26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21" h="267077">
                <a:moveTo>
                  <a:pt x="122221" y="267077"/>
                </a:moveTo>
                <a:lnTo>
                  <a:pt x="0" y="0"/>
                </a:lnTo>
                <a:lnTo>
                  <a:pt x="76954" y="4979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9150" y="3789370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98302" y="3625079"/>
            <a:ext cx="2680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34818" y="1284836"/>
            <a:ext cx="3524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N – S Cross Section Across Ft. Stockton High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45536" y="1493255"/>
            <a:ext cx="10182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Todd-Elkhorn</a:t>
            </a:r>
          </a:p>
          <a:p>
            <a:pPr algn="ctr"/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Fault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5C486-B9EE-4CA3-A259-8ADB6718C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734" y="337752"/>
            <a:ext cx="2940736" cy="29783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4932114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8216C9-2DF5-4DD5-9924-E9F76BF41107}"/>
              </a:ext>
            </a:extLst>
          </p:cNvPr>
          <p:cNvGrpSpPr/>
          <p:nvPr/>
        </p:nvGrpSpPr>
        <p:grpSpPr>
          <a:xfrm>
            <a:off x="318498" y="482627"/>
            <a:ext cx="5239821" cy="6241385"/>
            <a:chOff x="2794571" y="308307"/>
            <a:chExt cx="5239821" cy="6241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904B17-832B-43FE-ACBE-ACF16FD32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62" t="15973" r="11757" b="28806"/>
            <a:stretch/>
          </p:blipFill>
          <p:spPr>
            <a:xfrm>
              <a:off x="3030877" y="387849"/>
              <a:ext cx="4900773" cy="608230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F9D900E-72D6-4587-B1BC-3C77312DF80B}"/>
                </a:ext>
              </a:extLst>
            </p:cNvPr>
            <p:cNvSpPr/>
            <p:nvPr/>
          </p:nvSpPr>
          <p:spPr>
            <a:xfrm>
              <a:off x="3030877" y="387849"/>
              <a:ext cx="172605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2C6135-45B7-460F-922F-DC6ECE16BD22}"/>
                </a:ext>
              </a:extLst>
            </p:cNvPr>
            <p:cNvSpPr/>
            <p:nvPr/>
          </p:nvSpPr>
          <p:spPr>
            <a:xfrm>
              <a:off x="7561780" y="308307"/>
              <a:ext cx="472612" cy="10432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AE9A6B-37EC-4D2E-B4A4-25F3DA3B0DE9}"/>
                </a:ext>
              </a:extLst>
            </p:cNvPr>
            <p:cNvSpPr/>
            <p:nvPr/>
          </p:nvSpPr>
          <p:spPr>
            <a:xfrm>
              <a:off x="2794571" y="4338429"/>
              <a:ext cx="472612" cy="2211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17EDC2D-ECF0-4694-BD1D-0728FDCF9182}"/>
              </a:ext>
            </a:extLst>
          </p:cNvPr>
          <p:cNvSpPr txBox="1"/>
          <p:nvPr/>
        </p:nvSpPr>
        <p:spPr>
          <a:xfrm>
            <a:off x="2777303" y="6359704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(Flawn,1956)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82E95F1-5D9E-40D9-ADCC-7B764E424472}"/>
              </a:ext>
            </a:extLst>
          </p:cNvPr>
          <p:cNvGrpSpPr/>
          <p:nvPr/>
        </p:nvGrpSpPr>
        <p:grpSpPr>
          <a:xfrm>
            <a:off x="5887091" y="435627"/>
            <a:ext cx="6191894" cy="6261933"/>
            <a:chOff x="5887091" y="435627"/>
            <a:chExt cx="6191894" cy="6261933"/>
          </a:xfrm>
        </p:grpSpPr>
        <p:pic>
          <p:nvPicPr>
            <p:cNvPr id="9" name="Picture 8" descr="Basment-Geol.-Map-(Ewing-Fig.-4.5).jpg">
              <a:extLst>
                <a:ext uri="{FF2B5EF4-FFF2-40B4-BE49-F238E27FC236}">
                  <a16:creationId xmlns:a16="http://schemas.microsoft.com/office/drawing/2014/main" id="{02B36711-3666-4237-8F12-A3FB6CED1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4508" y="558915"/>
              <a:ext cx="6184477" cy="58295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A65A58-AC96-4BA3-8FDC-DDFBC56D5473}"/>
                </a:ext>
              </a:extLst>
            </p:cNvPr>
            <p:cNvSpPr txBox="1"/>
            <p:nvPr/>
          </p:nvSpPr>
          <p:spPr>
            <a:xfrm>
              <a:off x="8402608" y="6286270"/>
              <a:ext cx="146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(Ewing, 2019)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C026C6-9FF5-45D7-BAEB-CFE3F419852C}"/>
                </a:ext>
              </a:extLst>
            </p:cNvPr>
            <p:cNvSpPr/>
            <p:nvPr/>
          </p:nvSpPr>
          <p:spPr>
            <a:xfrm>
              <a:off x="5887091" y="435627"/>
              <a:ext cx="6191893" cy="62619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1A712-01E5-435C-BBEB-DB6B4FDDEB6D}"/>
              </a:ext>
            </a:extLst>
          </p:cNvPr>
          <p:cNvSpPr/>
          <p:nvPr/>
        </p:nvSpPr>
        <p:spPr>
          <a:xfrm>
            <a:off x="470899" y="450095"/>
            <a:ext cx="5322014" cy="6261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ECB6DA-E197-4AA5-A4BA-08D0BDBA0335}"/>
              </a:ext>
            </a:extLst>
          </p:cNvPr>
          <p:cNvSpPr txBox="1"/>
          <p:nvPr/>
        </p:nvSpPr>
        <p:spPr>
          <a:xfrm>
            <a:off x="883707" y="24726"/>
            <a:ext cx="6114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Basement map of Texas: An evolution of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9887918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6E5D39-FE31-4E39-9EF6-EB3D65A341FF}"/>
              </a:ext>
            </a:extLst>
          </p:cNvPr>
          <p:cNvSpPr txBox="1"/>
          <p:nvPr/>
        </p:nvSpPr>
        <p:spPr>
          <a:xfrm>
            <a:off x="3145614" y="1671781"/>
            <a:ext cx="5676683" cy="2766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GRAVITY MEASUREMENTS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AND</a:t>
            </a:r>
            <a:br>
              <a:rPr lang="en-US" sz="4000" dirty="0"/>
            </a:br>
            <a:r>
              <a:rPr lang="en-US" sz="4000" dirty="0"/>
              <a:t> BASEMENT HEAT FLOW</a:t>
            </a:r>
          </a:p>
        </p:txBody>
      </p:sp>
    </p:spTree>
    <p:extLst>
      <p:ext uri="{BB962C8B-B14F-4D97-AF65-F5344CB8AC3E}">
        <p14:creationId xmlns:p14="http://schemas.microsoft.com/office/powerpoint/2010/main" val="51172276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D7524C-FD36-469A-857A-D031AC940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7"/>
          <a:stretch/>
        </p:blipFill>
        <p:spPr>
          <a:xfrm>
            <a:off x="1486749" y="278295"/>
            <a:ext cx="7787268" cy="64604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1D96F-B29E-45CD-8AF6-3EFF2C1F7AD3}"/>
              </a:ext>
            </a:extLst>
          </p:cNvPr>
          <p:cNvSpPr txBox="1"/>
          <p:nvPr/>
        </p:nvSpPr>
        <p:spPr>
          <a:xfrm>
            <a:off x="9690652" y="6202017"/>
            <a:ext cx="148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(Pumphrey, 2014)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F95E9-B2FD-46D4-AD05-00A8C3F41B3E}"/>
              </a:ext>
            </a:extLst>
          </p:cNvPr>
          <p:cNvSpPr txBox="1"/>
          <p:nvPr/>
        </p:nvSpPr>
        <p:spPr>
          <a:xfrm>
            <a:off x="8804769" y="616226"/>
            <a:ext cx="32681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Gravity measurements --</a:t>
            </a:r>
          </a:p>
          <a:p>
            <a:r>
              <a:rPr lang="en-US" sz="2400" dirty="0"/>
              <a:t>The basic idea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9FDF5-1EAE-4511-BB6A-B15CA460E953}"/>
              </a:ext>
            </a:extLst>
          </p:cNvPr>
          <p:cNvSpPr txBox="1"/>
          <p:nvPr/>
        </p:nvSpPr>
        <p:spPr>
          <a:xfrm>
            <a:off x="5727700" y="425450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Denser body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8E471-026E-4DAD-97B9-90F15AF57357}"/>
              </a:ext>
            </a:extLst>
          </p:cNvPr>
          <p:cNvSpPr txBox="1"/>
          <p:nvPr/>
        </p:nvSpPr>
        <p:spPr>
          <a:xfrm>
            <a:off x="3962400" y="3886200"/>
            <a:ext cx="769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</a:t>
            </a:r>
          </a:p>
          <a:p>
            <a:r>
              <a:rPr lang="en-US" dirty="0"/>
              <a:t>Dense</a:t>
            </a:r>
          </a:p>
          <a:p>
            <a:r>
              <a:rPr lang="en-US" dirty="0"/>
              <a:t> body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4C382-F10A-4219-9A41-44E9E55661B5}"/>
              </a:ext>
            </a:extLst>
          </p:cNvPr>
          <p:cNvSpPr txBox="1"/>
          <p:nvPr/>
        </p:nvSpPr>
        <p:spPr>
          <a:xfrm>
            <a:off x="9126306" y="1559699"/>
            <a:ext cx="2917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Denser rocks produce gravity highs </a:t>
            </a:r>
          </a:p>
        </p:txBody>
      </p:sp>
    </p:spTree>
    <p:extLst>
      <p:ext uri="{BB962C8B-B14F-4D97-AF65-F5344CB8AC3E}">
        <p14:creationId xmlns:p14="http://schemas.microsoft.com/office/powerpoint/2010/main" val="1776045358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as-Grav-and-MAg-(Ewing-Fig.-4.1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39772"/>
            <a:ext cx="9144000" cy="5113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8326594" y="6417789"/>
            <a:ext cx="3301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Ewing – Texas through Time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17285" y="117045"/>
            <a:ext cx="5388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Gravity and Magnetics of Texas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DAFA3-0912-44DB-A270-4598EB3D3C36}"/>
              </a:ext>
            </a:extLst>
          </p:cNvPr>
          <p:cNvSpPr txBox="1"/>
          <p:nvPr/>
        </p:nvSpPr>
        <p:spPr>
          <a:xfrm>
            <a:off x="2686050" y="3608070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CBU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8629BC1-855D-4A9D-BBB6-230545C2DEA6}"/>
              </a:ext>
            </a:extLst>
          </p:cNvPr>
          <p:cNvCxnSpPr>
            <a:cxnSpLocks/>
          </p:cNvCxnSpPr>
          <p:nvPr/>
        </p:nvCxnSpPr>
        <p:spPr>
          <a:xfrm flipV="1">
            <a:off x="3074670" y="2929890"/>
            <a:ext cx="191988" cy="75819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AD193C5-4915-4ABB-8014-58B2FB4CD1D7}"/>
              </a:ext>
            </a:extLst>
          </p:cNvPr>
          <p:cNvSpPr txBox="1"/>
          <p:nvPr/>
        </p:nvSpPr>
        <p:spPr>
          <a:xfrm>
            <a:off x="2976354" y="4256566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Llano Uplift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AB917-8B27-4369-A3A2-FCE779F58742}"/>
              </a:ext>
            </a:extLst>
          </p:cNvPr>
          <p:cNvCxnSpPr>
            <a:cxnSpLocks/>
          </p:cNvCxnSpPr>
          <p:nvPr/>
        </p:nvCxnSpPr>
        <p:spPr>
          <a:xfrm flipV="1">
            <a:off x="3505905" y="3242310"/>
            <a:ext cx="723195" cy="107823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2648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1" y="726382"/>
            <a:ext cx="6950505" cy="6055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295" y="877148"/>
            <a:ext cx="6037570" cy="58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5175250" y="2266950"/>
            <a:ext cx="260350" cy="1866900"/>
          </a:xfrm>
          <a:custGeom>
            <a:avLst/>
            <a:gdLst>
              <a:gd name="connsiteX0" fmla="*/ 12700 w 260350"/>
              <a:gd name="connsiteY0" fmla="*/ 0 h 1866900"/>
              <a:gd name="connsiteX1" fmla="*/ 0 w 260350"/>
              <a:gd name="connsiteY1" fmla="*/ 349250 h 1866900"/>
              <a:gd name="connsiteX2" fmla="*/ 133350 w 260350"/>
              <a:gd name="connsiteY2" fmla="*/ 654050 h 1866900"/>
              <a:gd name="connsiteX3" fmla="*/ 260350 w 260350"/>
              <a:gd name="connsiteY3" fmla="*/ 1314450 h 1866900"/>
              <a:gd name="connsiteX4" fmla="*/ 146050 w 260350"/>
              <a:gd name="connsiteY4" fmla="*/ 186690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50" h="1866900">
                <a:moveTo>
                  <a:pt x="12700" y="0"/>
                </a:moveTo>
                <a:lnTo>
                  <a:pt x="0" y="349250"/>
                </a:lnTo>
                <a:lnTo>
                  <a:pt x="133350" y="654050"/>
                </a:lnTo>
                <a:lnTo>
                  <a:pt x="260350" y="1314450"/>
                </a:lnTo>
                <a:lnTo>
                  <a:pt x="146050" y="186690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4248150" y="2565400"/>
            <a:ext cx="927100" cy="12700"/>
          </a:xfrm>
          <a:custGeom>
            <a:avLst/>
            <a:gdLst>
              <a:gd name="connsiteX0" fmla="*/ 0 w 927100"/>
              <a:gd name="connsiteY0" fmla="*/ 0 h 12700"/>
              <a:gd name="connsiteX1" fmla="*/ 927100 w 927100"/>
              <a:gd name="connsiteY1" fmla="*/ 12700 h 1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7100" h="12700">
                <a:moveTo>
                  <a:pt x="0" y="0"/>
                </a:moveTo>
                <a:lnTo>
                  <a:pt x="927100" y="1270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222750" y="2451100"/>
            <a:ext cx="120650" cy="1511300"/>
          </a:xfrm>
          <a:custGeom>
            <a:avLst/>
            <a:gdLst>
              <a:gd name="connsiteX0" fmla="*/ 0 w 139700"/>
              <a:gd name="connsiteY0" fmla="*/ 0 h 1511300"/>
              <a:gd name="connsiteX1" fmla="*/ 44450 w 139700"/>
              <a:gd name="connsiteY1" fmla="*/ 234950 h 1511300"/>
              <a:gd name="connsiteX2" fmla="*/ 139700 w 139700"/>
              <a:gd name="connsiteY2" fmla="*/ 774700 h 1511300"/>
              <a:gd name="connsiteX3" fmla="*/ 6350 w 139700"/>
              <a:gd name="connsiteY3" fmla="*/ 1219200 h 1511300"/>
              <a:gd name="connsiteX4" fmla="*/ 44450 w 139700"/>
              <a:gd name="connsiteY4" fmla="*/ 1511300 h 1511300"/>
              <a:gd name="connsiteX0" fmla="*/ 0 w 120650"/>
              <a:gd name="connsiteY0" fmla="*/ 0 h 1511300"/>
              <a:gd name="connsiteX1" fmla="*/ 44450 w 120650"/>
              <a:gd name="connsiteY1" fmla="*/ 234950 h 1511300"/>
              <a:gd name="connsiteX2" fmla="*/ 120650 w 120650"/>
              <a:gd name="connsiteY2" fmla="*/ 781050 h 1511300"/>
              <a:gd name="connsiteX3" fmla="*/ 6350 w 120650"/>
              <a:gd name="connsiteY3" fmla="*/ 1219200 h 1511300"/>
              <a:gd name="connsiteX4" fmla="*/ 44450 w 120650"/>
              <a:gd name="connsiteY4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650" h="1511300">
                <a:moveTo>
                  <a:pt x="0" y="0"/>
                </a:moveTo>
                <a:lnTo>
                  <a:pt x="44450" y="234950"/>
                </a:lnTo>
                <a:lnTo>
                  <a:pt x="120650" y="781050"/>
                </a:lnTo>
                <a:lnTo>
                  <a:pt x="6350" y="1219200"/>
                </a:lnTo>
                <a:lnTo>
                  <a:pt x="44450" y="151130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4267200" y="3365500"/>
            <a:ext cx="1238250" cy="609600"/>
          </a:xfrm>
          <a:custGeom>
            <a:avLst/>
            <a:gdLst>
              <a:gd name="connsiteX0" fmla="*/ 0 w 1238250"/>
              <a:gd name="connsiteY0" fmla="*/ 609600 h 609600"/>
              <a:gd name="connsiteX1" fmla="*/ 419100 w 1238250"/>
              <a:gd name="connsiteY1" fmla="*/ 488950 h 609600"/>
              <a:gd name="connsiteX2" fmla="*/ 762000 w 1238250"/>
              <a:gd name="connsiteY2" fmla="*/ 317500 h 609600"/>
              <a:gd name="connsiteX3" fmla="*/ 1143000 w 1238250"/>
              <a:gd name="connsiteY3" fmla="*/ 82550 h 609600"/>
              <a:gd name="connsiteX4" fmla="*/ 1238250 w 1238250"/>
              <a:gd name="connsiteY4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250" h="609600">
                <a:moveTo>
                  <a:pt x="0" y="609600"/>
                </a:moveTo>
                <a:lnTo>
                  <a:pt x="419100" y="488950"/>
                </a:lnTo>
                <a:lnTo>
                  <a:pt x="762000" y="317500"/>
                </a:lnTo>
                <a:lnTo>
                  <a:pt x="1143000" y="82550"/>
                </a:lnTo>
                <a:lnTo>
                  <a:pt x="1238250" y="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2827" y="2038351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9312" y="4133851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M’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6665" y="2460824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04472" y="2424212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N’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90895" y="2187774"/>
            <a:ext cx="298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81130" y="3962401"/>
            <a:ext cx="345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97970" y="3795812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80051" y="3124201"/>
            <a:ext cx="314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S’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027675" y="189334"/>
            <a:ext cx="57990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99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99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0" dirty="0">
                <a:solidFill>
                  <a:schemeClr val="tx1"/>
                </a:solidFill>
              </a:rPr>
              <a:t>Gravity Models (Adams and Keller, 1996)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7529" y="5902988"/>
            <a:ext cx="2010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(From Adams &amp; Keller, 1996)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1A64C-AC25-49B3-ADAC-25354FF21CF0}"/>
              </a:ext>
            </a:extLst>
          </p:cNvPr>
          <p:cNvSpPr txBox="1"/>
          <p:nvPr/>
        </p:nvSpPr>
        <p:spPr>
          <a:xfrm>
            <a:off x="1072285" y="2903835"/>
            <a:ext cx="12569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Interpreted</a:t>
            </a:r>
          </a:p>
          <a:p>
            <a:r>
              <a:rPr lang="en-US" dirty="0">
                <a:solidFill>
                  <a:srgbClr val="FF0000"/>
                </a:solidFill>
              </a:rPr>
              <a:t>Grenville</a:t>
            </a:r>
          </a:p>
          <a:p>
            <a:r>
              <a:rPr lang="en-US" dirty="0">
                <a:solidFill>
                  <a:srgbClr val="FF0000"/>
                </a:solidFill>
              </a:rPr>
              <a:t>Front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1BD1C5-9E28-4BE1-BF54-3713D24F4500}"/>
              </a:ext>
            </a:extLst>
          </p:cNvPr>
          <p:cNvCxnSpPr/>
          <p:nvPr/>
        </p:nvCxnSpPr>
        <p:spPr>
          <a:xfrm>
            <a:off x="2316226" y="3206750"/>
            <a:ext cx="936892" cy="5473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6C464CB-2743-44A7-9C8B-94F040A4A098}"/>
              </a:ext>
            </a:extLst>
          </p:cNvPr>
          <p:cNvSpPr/>
          <p:nvPr/>
        </p:nvSpPr>
        <p:spPr>
          <a:xfrm>
            <a:off x="5169159" y="2258008"/>
            <a:ext cx="267478" cy="1884784"/>
          </a:xfrm>
          <a:custGeom>
            <a:avLst/>
            <a:gdLst>
              <a:gd name="connsiteX0" fmla="*/ 18661 w 267478"/>
              <a:gd name="connsiteY0" fmla="*/ 0 h 1884784"/>
              <a:gd name="connsiteX1" fmla="*/ 0 w 267478"/>
              <a:gd name="connsiteY1" fmla="*/ 317241 h 1884784"/>
              <a:gd name="connsiteX2" fmla="*/ 149290 w 267478"/>
              <a:gd name="connsiteY2" fmla="*/ 671804 h 1884784"/>
              <a:gd name="connsiteX3" fmla="*/ 267478 w 267478"/>
              <a:gd name="connsiteY3" fmla="*/ 1318727 h 1884784"/>
              <a:gd name="connsiteX4" fmla="*/ 161731 w 267478"/>
              <a:gd name="connsiteY4" fmla="*/ 1884784 h 1884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478" h="1884784">
                <a:moveTo>
                  <a:pt x="18661" y="0"/>
                </a:moveTo>
                <a:lnTo>
                  <a:pt x="0" y="317241"/>
                </a:lnTo>
                <a:lnTo>
                  <a:pt x="149290" y="671804"/>
                </a:lnTo>
                <a:lnTo>
                  <a:pt x="267478" y="1318727"/>
                </a:lnTo>
                <a:lnTo>
                  <a:pt x="161731" y="1884784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F26F6AD-960C-48A8-8229-FBA5499C04A2}"/>
              </a:ext>
            </a:extLst>
          </p:cNvPr>
          <p:cNvSpPr/>
          <p:nvPr/>
        </p:nvSpPr>
        <p:spPr>
          <a:xfrm>
            <a:off x="4254759" y="3371461"/>
            <a:ext cx="1268963" cy="603380"/>
          </a:xfrm>
          <a:custGeom>
            <a:avLst/>
            <a:gdLst>
              <a:gd name="connsiteX0" fmla="*/ 0 w 1268963"/>
              <a:gd name="connsiteY0" fmla="*/ 603380 h 603380"/>
              <a:gd name="connsiteX1" fmla="*/ 534955 w 1268963"/>
              <a:gd name="connsiteY1" fmla="*/ 435429 h 603380"/>
              <a:gd name="connsiteX2" fmla="*/ 1268963 w 1268963"/>
              <a:gd name="connsiteY2" fmla="*/ 0 h 603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68963" h="603380">
                <a:moveTo>
                  <a:pt x="0" y="603380"/>
                </a:moveTo>
                <a:lnTo>
                  <a:pt x="534955" y="435429"/>
                </a:lnTo>
                <a:lnTo>
                  <a:pt x="1268963" y="0"/>
                </a:lnTo>
              </a:path>
            </a:pathLst>
          </a:cu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63029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r="27299"/>
          <a:stretch/>
        </p:blipFill>
        <p:spPr bwMode="auto">
          <a:xfrm>
            <a:off x="1860447" y="1238585"/>
            <a:ext cx="3623095" cy="4696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r="34155"/>
          <a:stretch/>
        </p:blipFill>
        <p:spPr bwMode="auto">
          <a:xfrm>
            <a:off x="6849494" y="1268672"/>
            <a:ext cx="3114137" cy="4696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5119" y="1247210"/>
            <a:ext cx="4427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Terry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8861" y="1247210"/>
            <a:ext cx="5293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Gaines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96418" y="1247209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Martin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9315" y="1247210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Upton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45731" y="1247209"/>
            <a:ext cx="5725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Midland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79949" y="1240723"/>
            <a:ext cx="5004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Terrell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4503" y="1238583"/>
            <a:ext cx="489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Pecos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71994" y="216722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</a:p>
          <a:p>
            <a:pPr algn="ct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88527" y="1749419"/>
            <a:ext cx="9669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153" y="988753"/>
            <a:ext cx="527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1395" y="988752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4165" y="857947"/>
            <a:ext cx="11400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Midland Basin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87317" y="1595531"/>
            <a:ext cx="1178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Model Results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With Constant 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Basement 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Density –</a:t>
            </a:r>
          </a:p>
          <a:p>
            <a:pPr algn="ctr"/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Match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3541" y="2919013"/>
            <a:ext cx="13468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Model Results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With Variable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Basement 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Densities –</a:t>
            </a:r>
          </a:p>
          <a:p>
            <a:pPr algn="ctr"/>
            <a:r>
              <a:rPr lang="en-US" sz="1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 Match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22963" y="1240723"/>
            <a:ext cx="1072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</a:t>
            </a:r>
          </a:p>
          <a:p>
            <a:pPr algn="ctr"/>
            <a:r>
              <a:rPr lang="en-US" sz="1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Structure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455450" y="2592197"/>
            <a:ext cx="1407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</a:t>
            </a:r>
          </a:p>
          <a:p>
            <a:pPr algn="ctr"/>
            <a:r>
              <a:rPr lang="en-US" sz="10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Basement Lithology</a:t>
            </a: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5483541" y="2592197"/>
            <a:ext cx="13468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5485906" y="3952295"/>
            <a:ext cx="13468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691893" y="4391255"/>
            <a:ext cx="93487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Input For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Model With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Variable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Basement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endParaRPr lang="en-US" sz="12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71321" y="978249"/>
            <a:ext cx="490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71564" y="978248"/>
            <a:ext cx="453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East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70638" y="816873"/>
            <a:ext cx="803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Delaware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Basin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54700" y="829110"/>
            <a:ext cx="7168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Midland</a:t>
            </a:r>
          </a:p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Basin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456376" y="892884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CBP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91946" y="1233229"/>
            <a:ext cx="4796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Upton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229444" y="1238583"/>
            <a:ext cx="4892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Pecos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45346" y="1234167"/>
            <a:ext cx="476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Crane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88115" y="1234118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i="1" dirty="0">
                <a:latin typeface="Arial" panose="020B0604020202020204" pitchFamily="34" charset="0"/>
                <a:cs typeface="Arial" panose="020B0604020202020204" pitchFamily="34" charset="0"/>
              </a:rPr>
              <a:t>Jeff Davis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3624193" y="137355"/>
            <a:ext cx="47516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99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99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Adams &amp; Keller Gravity Models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823493" y="6096001"/>
            <a:ext cx="2262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(From Adams &amp; Keller, 1996)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01061" y="6018852"/>
            <a:ext cx="562846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 models &amp; magnetics data support interpretation</a:t>
            </a:r>
          </a:p>
          <a:p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granitic &amp; mafic basement rocks in Permian Basin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C7D99-759F-4975-85D8-37C7763D08FF}"/>
              </a:ext>
            </a:extLst>
          </p:cNvPr>
          <p:cNvSpPr txBox="1"/>
          <p:nvPr/>
        </p:nvSpPr>
        <p:spPr>
          <a:xfrm>
            <a:off x="1708133" y="644444"/>
            <a:ext cx="319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3881A0-55B2-4F28-A3F5-F57A300E46A3}"/>
              </a:ext>
            </a:extLst>
          </p:cNvPr>
          <p:cNvSpPr txBox="1"/>
          <p:nvPr/>
        </p:nvSpPr>
        <p:spPr>
          <a:xfrm>
            <a:off x="5019124" y="684851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27115E-FC1C-4985-B7DE-87008A3887CC}"/>
              </a:ext>
            </a:extLst>
          </p:cNvPr>
          <p:cNvSpPr txBox="1"/>
          <p:nvPr/>
        </p:nvSpPr>
        <p:spPr>
          <a:xfrm>
            <a:off x="6842527" y="683634"/>
            <a:ext cx="256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5C9AD2C-201C-4842-A3C1-518413544977}"/>
              </a:ext>
            </a:extLst>
          </p:cNvPr>
          <p:cNvSpPr txBox="1"/>
          <p:nvPr/>
        </p:nvSpPr>
        <p:spPr>
          <a:xfrm>
            <a:off x="9842494" y="724041"/>
            <a:ext cx="295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S’</a:t>
            </a:r>
          </a:p>
        </p:txBody>
      </p:sp>
    </p:spTree>
    <p:extLst>
      <p:ext uri="{BB962C8B-B14F-4D97-AF65-F5344CB8AC3E}">
        <p14:creationId xmlns:p14="http://schemas.microsoft.com/office/powerpoint/2010/main" val="245299895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2760193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57738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985570" y="1746922"/>
            <a:ext cx="3138488" cy="3724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Gravity low – granitic rocks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(Purples &amp; Blues)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Gravity high – mafic rocks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(Orange, yellow, light green)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Intermediate (Greens) – 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metamorphics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intermediate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igneous, or thin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intrusives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Interior Zone of Marathon Thrust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Belt composed of weakly to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moderately metamorphosed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thrusted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basinal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sediments, not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mafic rocks.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902938" y="38224"/>
            <a:ext cx="7904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FF99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FF99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FF99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FF99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High-resolution Basement Gravity Map of Permian Basin</a:t>
            </a:r>
          </a:p>
          <a:p>
            <a:pPr algn="ctr" eaLnBrk="1" hangingPunct="1"/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(Gravity impact of sediments removed by Adams &amp; Keller)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81083" y="5473652"/>
            <a:ext cx="327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(Gravity Map From Adams &amp; Keller, 1996)</a:t>
            </a:r>
          </a:p>
          <a:p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(Gravity map digitized by Paul Duckworth)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02938" y="794962"/>
            <a:ext cx="4968412" cy="5758238"/>
            <a:chOff x="378938" y="794962"/>
            <a:chExt cx="4968412" cy="575823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38" y="794962"/>
              <a:ext cx="4968412" cy="5758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0948125">
              <a:off x="3553139" y="2928651"/>
              <a:ext cx="12089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Low</a:t>
              </a:r>
            </a:p>
            <a:p>
              <a:pPr algn="ctr"/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3275319">
              <a:off x="3165255" y="4795885"/>
              <a:ext cx="10663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Low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20948125">
              <a:off x="1396861" y="2271539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High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4141405">
              <a:off x="1824900" y="3716013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High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 rot="20948125">
              <a:off x="3439007" y="1244655"/>
              <a:ext cx="71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20948125">
              <a:off x="3670599" y="2108478"/>
              <a:ext cx="10214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High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20948125">
              <a:off x="2998863" y="3857908"/>
              <a:ext cx="540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</a:p>
            <a:p>
              <a:pPr algn="ctr"/>
              <a:r>
                <a:rPr lang="en-US" sz="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4282803">
              <a:off x="1260626" y="3351558"/>
              <a:ext cx="1845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Central Basin Uplift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 rot="4282803">
              <a:off x="2718516" y="3631057"/>
              <a:ext cx="1396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Midland Basin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rot="20948125">
              <a:off x="728529" y="3492828"/>
              <a:ext cx="10663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Low</a:t>
              </a:r>
            </a:p>
            <a:p>
              <a:pPr algn="ctr"/>
              <a:endPara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20948125">
              <a:off x="936969" y="3387139"/>
              <a:ext cx="37753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Abilene                 Gravity              Minimum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3585532">
              <a:off x="1125041" y="4423765"/>
              <a:ext cx="150874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Delaware Basin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20948125">
              <a:off x="531221" y="1074876"/>
              <a:ext cx="71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20948125">
              <a:off x="731689" y="5131868"/>
              <a:ext cx="7136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19643795">
              <a:off x="1547987" y="5715510"/>
              <a:ext cx="153760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Interior Zone of</a:t>
              </a:r>
            </a:p>
            <a:p>
              <a:pPr algn="ctr"/>
              <a:r>
                <a:rPr lang="en-US" sz="1050" b="1" i="1" dirty="0">
                  <a:latin typeface="Arial" panose="020B0604020202020204" pitchFamily="34" charset="0"/>
                  <a:cs typeface="Arial" panose="020B0604020202020204" pitchFamily="34" charset="0"/>
                </a:rPr>
                <a:t>Marathon Thrust Belt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63144" y="5673703"/>
              <a:ext cx="94448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Gravity High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01854" y="574637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Devil’s River</a:t>
              </a:r>
            </a:p>
            <a:p>
              <a:pPr algn="ctr"/>
              <a:r>
                <a:rPr lang="en-US" sz="9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Uplift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4282803">
              <a:off x="3777960" y="4062166"/>
              <a:ext cx="13292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Eastern Shelf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4282803">
              <a:off x="178032" y="4573153"/>
              <a:ext cx="12378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Diablo Uplift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3497019">
              <a:off x="2375037" y="5165268"/>
              <a:ext cx="436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Elsinore</a:t>
              </a:r>
            </a:p>
            <a:p>
              <a:pPr algn="ctr"/>
              <a:r>
                <a:rPr lang="en-US" sz="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Uplift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1684" y="548737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Marfa</a:t>
              </a:r>
            </a:p>
            <a:p>
              <a:pPr algn="ctr"/>
              <a:r>
                <a:rPr lang="en-US" sz="8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Basin</a:t>
              </a:r>
            </a:p>
          </p:txBody>
        </p:sp>
        <p:sp>
          <p:nvSpPr>
            <p:cNvPr id="6" name="Isosceles Triangle 5"/>
            <p:cNvSpPr/>
            <p:nvPr/>
          </p:nvSpPr>
          <p:spPr>
            <a:xfrm rot="8466083">
              <a:off x="1721644" y="5484019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8466083">
              <a:off x="1269206" y="5972176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2416968" y="5243514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13017459">
              <a:off x="2997993" y="5398295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41"/>
            <p:cNvSpPr/>
            <p:nvPr/>
          </p:nvSpPr>
          <p:spPr>
            <a:xfrm rot="13017459">
              <a:off x="3702843" y="5924551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 rot="11091879">
              <a:off x="4407692" y="6298408"/>
              <a:ext cx="64008" cy="64008"/>
            </a:xfrm>
            <a:prstGeom prst="triangle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 rot="1733311">
              <a:off x="2779787" y="5291801"/>
              <a:ext cx="1335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 Verde Basin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816779" y="2549440"/>
              <a:ext cx="39466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mgal</a:t>
              </a:r>
              <a:endParaRPr lang="en-US" sz="7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1B20E8-2ED1-4462-8D11-C1359F9687FF}"/>
              </a:ext>
            </a:extLst>
          </p:cNvPr>
          <p:cNvSpPr txBox="1"/>
          <p:nvPr/>
        </p:nvSpPr>
        <p:spPr>
          <a:xfrm>
            <a:off x="9910617" y="6385023"/>
            <a:ext cx="1625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(Tim Reed, Pioneer)</a:t>
            </a:r>
          </a:p>
        </p:txBody>
      </p:sp>
    </p:spTree>
    <p:extLst>
      <p:ext uri="{BB962C8B-B14F-4D97-AF65-F5344CB8AC3E}">
        <p14:creationId xmlns:p14="http://schemas.microsoft.com/office/powerpoint/2010/main" val="1681920762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EAE055C-F515-488B-8914-93E5A6BF9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74418"/>
            <a:ext cx="5359400" cy="62489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8C40227-1C9F-4C28-809B-25CB8F34D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643727"/>
            <a:ext cx="5359400" cy="621427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9F81632-8269-4274-84DD-BAB70C0D920C}"/>
              </a:ext>
            </a:extLst>
          </p:cNvPr>
          <p:cNvSpPr txBox="1"/>
          <p:nvPr/>
        </p:nvSpPr>
        <p:spPr>
          <a:xfrm>
            <a:off x="444500" y="120507"/>
            <a:ext cx="4698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Note correspondence of mafic rocks (gravity highs) and slightly lower maturity values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B1F4E4-8CBF-4480-AB3C-7AD4074EE43F}"/>
              </a:ext>
            </a:extLst>
          </p:cNvPr>
          <p:cNvSpPr txBox="1"/>
          <p:nvPr/>
        </p:nvSpPr>
        <p:spPr>
          <a:xfrm>
            <a:off x="6400802" y="197451"/>
            <a:ext cx="3713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Woodford maturity (</a:t>
            </a:r>
            <a:r>
              <a:rPr lang="en-US" dirty="0" err="1"/>
              <a:t>Sternbach</a:t>
            </a:r>
            <a:r>
              <a:rPr lang="en-US" dirty="0"/>
              <a:t>, 2020)</a:t>
            </a:r>
          </a:p>
        </p:txBody>
      </p:sp>
    </p:spTree>
    <p:extLst>
      <p:ext uri="{BB962C8B-B14F-4D97-AF65-F5344CB8AC3E}">
        <p14:creationId xmlns:p14="http://schemas.microsoft.com/office/powerpoint/2010/main" val="3469390445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2D9F45-EA7D-48D9-AA91-0A804F8B9BF9}"/>
              </a:ext>
            </a:extLst>
          </p:cNvPr>
          <p:cNvSpPr txBox="1"/>
          <p:nvPr/>
        </p:nvSpPr>
        <p:spPr>
          <a:xfrm>
            <a:off x="4260656" y="1481281"/>
            <a:ext cx="339580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RE-ACTIVATION</a:t>
            </a:r>
          </a:p>
          <a:p>
            <a:pPr algn="ctr"/>
            <a:r>
              <a:rPr lang="en-US" sz="4000" dirty="0"/>
              <a:t>OF</a:t>
            </a:r>
          </a:p>
          <a:p>
            <a:pPr algn="ctr"/>
            <a:r>
              <a:rPr lang="en-US" sz="4000" dirty="0"/>
              <a:t>BASEMENT</a:t>
            </a:r>
          </a:p>
          <a:p>
            <a:pPr algn="ctr"/>
            <a:r>
              <a:rPr lang="en-US" sz="4000" dirty="0"/>
              <a:t>TRENDS</a:t>
            </a:r>
          </a:p>
        </p:txBody>
      </p:sp>
    </p:spTree>
    <p:extLst>
      <p:ext uri="{BB962C8B-B14F-4D97-AF65-F5344CB8AC3E}">
        <p14:creationId xmlns:p14="http://schemas.microsoft.com/office/powerpoint/2010/main" val="7859300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10F7D31-C890-4EC1-B2EA-8D7B8C80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2211253"/>
            <a:ext cx="7219407" cy="43014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0D1563-C875-41A9-8E8F-D4525CB509D9}"/>
              </a:ext>
            </a:extLst>
          </p:cNvPr>
          <p:cNvSpPr txBox="1"/>
          <p:nvPr/>
        </p:nvSpPr>
        <p:spPr>
          <a:xfrm>
            <a:off x="469900" y="345316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Many large oilfields are housed in Lower Paleozoic carbonates on positive structural blocks and/or in lower and middle Permian carbonates draped over these blocks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F3420-00D2-4ACA-A825-9C771B9FD683}"/>
              </a:ext>
            </a:extLst>
          </p:cNvPr>
          <p:cNvSpPr txBox="1"/>
          <p:nvPr/>
        </p:nvSpPr>
        <p:spPr>
          <a:xfrm>
            <a:off x="469900" y="1278284"/>
            <a:ext cx="4914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Major faults extend into SW Midland County, Upton County, and SE Reagan County; effect thickness patterns of Wolfcamp shale and dispersal patterns of debris flows off of CBP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9E84732-BF74-403F-A7BB-E65D933E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340" y="2211253"/>
            <a:ext cx="4565310" cy="3655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D31256-0338-4C11-9656-C89875F9F3F2}"/>
              </a:ext>
            </a:extLst>
          </p:cNvPr>
          <p:cNvSpPr txBox="1"/>
          <p:nvPr/>
        </p:nvSpPr>
        <p:spPr>
          <a:xfrm>
            <a:off x="7143750" y="1329271"/>
            <a:ext cx="491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Major faults on eastern margin of CBU “locked-in” position of Wolfcamp and </a:t>
            </a:r>
            <a:r>
              <a:rPr lang="en-US" sz="1400" dirty="0" err="1"/>
              <a:t>Spraberry</a:t>
            </a:r>
            <a:r>
              <a:rPr lang="en-US" sz="1400" dirty="0"/>
              <a:t> margins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1808DC-95B8-458D-89D3-E2AD8CD7A632}"/>
              </a:ext>
            </a:extLst>
          </p:cNvPr>
          <p:cNvSpPr txBox="1"/>
          <p:nvPr/>
        </p:nvSpPr>
        <p:spPr>
          <a:xfrm>
            <a:off x="9601200" y="5740205"/>
            <a:ext cx="21146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(modified from Sinclair et al., 2017)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E33C8A9-F073-481E-ADCC-46898C907850}"/>
              </a:ext>
            </a:extLst>
          </p:cNvPr>
          <p:cNvSpPr/>
          <p:nvPr/>
        </p:nvSpPr>
        <p:spPr>
          <a:xfrm rot="20187628">
            <a:off x="9291638" y="4143058"/>
            <a:ext cx="143828" cy="2286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B5861BD-85E7-4F3E-93A8-D94179A87896}"/>
              </a:ext>
            </a:extLst>
          </p:cNvPr>
          <p:cNvSpPr/>
          <p:nvPr/>
        </p:nvSpPr>
        <p:spPr>
          <a:xfrm rot="20187628">
            <a:off x="10475047" y="3181192"/>
            <a:ext cx="143828" cy="228600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610E57-1DD4-453D-8F4B-C6DA599A9E03}"/>
              </a:ext>
            </a:extLst>
          </p:cNvPr>
          <p:cNvSpPr txBox="1"/>
          <p:nvPr/>
        </p:nvSpPr>
        <p:spPr>
          <a:xfrm>
            <a:off x="10658540" y="3064659"/>
            <a:ext cx="894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Debris flow</a:t>
            </a:r>
          </a:p>
          <a:p>
            <a:r>
              <a:rPr lang="en-US" sz="1200" dirty="0"/>
              <a:t>pathway</a:t>
            </a:r>
          </a:p>
        </p:txBody>
      </p:sp>
    </p:spTree>
    <p:extLst>
      <p:ext uri="{BB962C8B-B14F-4D97-AF65-F5344CB8AC3E}">
        <p14:creationId xmlns:p14="http://schemas.microsoft.com/office/powerpoint/2010/main" val="13384938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6E5D39-FE31-4E39-9EF6-EB3D65A341FF}"/>
              </a:ext>
            </a:extLst>
          </p:cNvPr>
          <p:cNvSpPr txBox="1"/>
          <p:nvPr/>
        </p:nvSpPr>
        <p:spPr>
          <a:xfrm>
            <a:off x="3125503" y="1481281"/>
            <a:ext cx="56661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LATE PRECAMBRIAN TO</a:t>
            </a:r>
          </a:p>
          <a:p>
            <a:pPr algn="ctr"/>
            <a:r>
              <a:rPr lang="en-US" sz="4000" dirty="0"/>
              <a:t>EARLY CAMBRIAN RIFTING</a:t>
            </a:r>
          </a:p>
          <a:p>
            <a:pPr algn="ctr"/>
            <a:r>
              <a:rPr lang="en-US" sz="4000" dirty="0"/>
              <a:t>AND</a:t>
            </a:r>
            <a:br>
              <a:rPr lang="en-US" sz="4000" dirty="0"/>
            </a:br>
            <a:r>
              <a:rPr lang="en-US" sz="4000" dirty="0"/>
              <a:t>INITIAL TRANSGRESSION</a:t>
            </a:r>
          </a:p>
          <a:p>
            <a:pPr algn="ctr"/>
            <a:r>
              <a:rPr lang="en-US" sz="4000" dirty="0"/>
              <a:t>OF SEA</a:t>
            </a:r>
          </a:p>
        </p:txBody>
      </p:sp>
    </p:spTree>
    <p:extLst>
      <p:ext uri="{BB962C8B-B14F-4D97-AF65-F5344CB8AC3E}">
        <p14:creationId xmlns:p14="http://schemas.microsoft.com/office/powerpoint/2010/main" val="412821767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oterozoicMaps-(Ewing-Fig.-3.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97173"/>
            <a:ext cx="9144000" cy="5147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25962" y="6421707"/>
            <a:ext cx="26836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(Ewing, 2016, Texas through Time)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065" y="88952"/>
            <a:ext cx="858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Paleogeographic</a:t>
            </a:r>
            <a:r>
              <a:rPr lang="en-US" sz="2800" dirty="0"/>
              <a:t> reconstructions for </a:t>
            </a:r>
            <a:r>
              <a:rPr lang="en-US" sz="2800" dirty="0" err="1"/>
              <a:t>Neoproterozoic</a:t>
            </a:r>
            <a:r>
              <a:rPr lang="en-US" sz="2800" dirty="0"/>
              <a:t> time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68940" y="1483386"/>
            <a:ext cx="241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Permian Basin</a:t>
            </a:r>
          </a:p>
          <a:p>
            <a:pPr algn="ctr"/>
            <a:r>
              <a:rPr lang="en-US" sz="1600" b="1" dirty="0"/>
              <a:t>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27BFF-5695-4182-A465-E5D961DE266D}"/>
              </a:ext>
            </a:extLst>
          </p:cNvPr>
          <p:cNvSpPr txBox="1"/>
          <p:nvPr/>
        </p:nvSpPr>
        <p:spPr>
          <a:xfrm>
            <a:off x="9126424" y="678299"/>
            <a:ext cx="288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Rodinia</a:t>
            </a:r>
            <a:r>
              <a:rPr lang="en-US" sz="1600" i="1" dirty="0"/>
              <a:t> starts to break up at the end of </a:t>
            </a:r>
            <a:r>
              <a:rPr lang="en-US" sz="1600" i="1" dirty="0" err="1"/>
              <a:t>Neoproterozoic</a:t>
            </a:r>
            <a:r>
              <a:rPr lang="en-US" sz="1600" i="1" dirty="0"/>
              <a:t> time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8A93EC-B4D5-4358-8462-C28CAB4D6873}"/>
              </a:ext>
            </a:extLst>
          </p:cNvPr>
          <p:cNvSpPr/>
          <p:nvPr/>
        </p:nvSpPr>
        <p:spPr>
          <a:xfrm>
            <a:off x="3728760" y="3120346"/>
            <a:ext cx="92507" cy="1067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02BAC-F36D-4287-8C76-62B0A1135CCC}"/>
              </a:ext>
            </a:extLst>
          </p:cNvPr>
          <p:cNvSpPr/>
          <p:nvPr/>
        </p:nvSpPr>
        <p:spPr>
          <a:xfrm>
            <a:off x="8278228" y="3102556"/>
            <a:ext cx="92507" cy="10673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E3949E-7794-4853-90E9-58DA2F568823}"/>
              </a:ext>
            </a:extLst>
          </p:cNvPr>
          <p:cNvCxnSpPr>
            <a:cxnSpLocks/>
          </p:cNvCxnSpPr>
          <p:nvPr/>
        </p:nvCxnSpPr>
        <p:spPr>
          <a:xfrm flipH="1">
            <a:off x="3856567" y="1905000"/>
            <a:ext cx="1718733" cy="1215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8F60F8-4969-4C72-832F-051671FB2C43}"/>
              </a:ext>
            </a:extLst>
          </p:cNvPr>
          <p:cNvCxnSpPr>
            <a:cxnSpLocks/>
          </p:cNvCxnSpPr>
          <p:nvPr/>
        </p:nvCxnSpPr>
        <p:spPr>
          <a:xfrm>
            <a:off x="6580660" y="1891443"/>
            <a:ext cx="1718733" cy="121534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096543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7A5FEA-522E-4DDC-AC17-F97A0F637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6" y="143554"/>
            <a:ext cx="5620500" cy="4339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DCDBB5-91A3-4BAC-BC23-518D4EC33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820" y="2794000"/>
            <a:ext cx="6172523" cy="37668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5952437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-Models-for-paleozoic (Fig. 5.24 ewing)-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06"/>
          <a:stretch/>
        </p:blipFill>
        <p:spPr>
          <a:xfrm>
            <a:off x="451433" y="487386"/>
            <a:ext cx="11289133" cy="50689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1850" y="5750040"/>
            <a:ext cx="36740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(Ewing, 2019,  Texas through Time)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54C69-8B1D-4B02-A975-A52D71C24B6F}"/>
              </a:ext>
            </a:extLst>
          </p:cNvPr>
          <p:cNvSpPr txBox="1"/>
          <p:nvPr/>
        </p:nvSpPr>
        <p:spPr>
          <a:xfrm>
            <a:off x="1163782" y="2152073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CBP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60A8C0-9890-4850-82CF-1A0BA135F8BC}"/>
              </a:ext>
            </a:extLst>
          </p:cNvPr>
          <p:cNvCxnSpPr/>
          <p:nvPr/>
        </p:nvCxnSpPr>
        <p:spPr>
          <a:xfrm>
            <a:off x="1533236" y="2540000"/>
            <a:ext cx="230909" cy="4818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B7AA3B-5167-4F01-9B60-380CAB76B1AF}"/>
              </a:ext>
            </a:extLst>
          </p:cNvPr>
          <p:cNvSpPr txBox="1"/>
          <p:nvPr/>
        </p:nvSpPr>
        <p:spPr>
          <a:xfrm>
            <a:off x="6285346" y="21706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CBP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2F90C3-7870-4A78-B892-95346BA34022}"/>
              </a:ext>
            </a:extLst>
          </p:cNvPr>
          <p:cNvCxnSpPr/>
          <p:nvPr/>
        </p:nvCxnSpPr>
        <p:spPr>
          <a:xfrm>
            <a:off x="6654800" y="2558595"/>
            <a:ext cx="230909" cy="4818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2795175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4C1F43-3ADC-4778-87B4-2DD482F33679}"/>
              </a:ext>
            </a:extLst>
          </p:cNvPr>
          <p:cNvGrpSpPr/>
          <p:nvPr/>
        </p:nvGrpSpPr>
        <p:grpSpPr>
          <a:xfrm>
            <a:off x="358160" y="273050"/>
            <a:ext cx="5737840" cy="6311900"/>
            <a:chOff x="1675098" y="0"/>
            <a:chExt cx="6531429" cy="6858000"/>
          </a:xfrm>
        </p:grpSpPr>
        <p:pic>
          <p:nvPicPr>
            <p:cNvPr id="11" name="Picture 10" descr="Cambrian-Texas-(Ewing-Fig.-5.2).jpg">
              <a:extLst>
                <a:ext uri="{FF2B5EF4-FFF2-40B4-BE49-F238E27FC236}">
                  <a16:creationId xmlns:a16="http://schemas.microsoft.com/office/drawing/2014/main" id="{9A2230C6-8553-44D4-A965-0BE099B2B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098" y="0"/>
              <a:ext cx="6531429" cy="6858000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27A295B-57AA-46A8-B195-92AFBAD731A7}"/>
                </a:ext>
              </a:extLst>
            </p:cNvPr>
            <p:cNvSpPr/>
            <p:nvPr/>
          </p:nvSpPr>
          <p:spPr>
            <a:xfrm rot="20278844">
              <a:off x="3146883" y="1898104"/>
              <a:ext cx="1357779" cy="1711121"/>
            </a:xfrm>
            <a:prstGeom prst="ellipse">
              <a:avLst/>
            </a:prstGeom>
            <a:noFill/>
            <a:ln w="3810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D0DAC6-A473-4D54-9EDD-D0719F6F55DD}"/>
                </a:ext>
              </a:extLst>
            </p:cNvPr>
            <p:cNvSpPr txBox="1"/>
            <p:nvPr/>
          </p:nvSpPr>
          <p:spPr>
            <a:xfrm>
              <a:off x="2176119" y="640080"/>
              <a:ext cx="1635760" cy="70225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site of future</a:t>
              </a:r>
            </a:p>
            <a:p>
              <a:r>
                <a:rPr lang="en-US" dirty="0"/>
                <a:t>Tobosa Basin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34EE56F-AA78-4801-8AFF-F419A2C5C46A}"/>
                </a:ext>
              </a:extLst>
            </p:cNvPr>
            <p:cNvCxnSpPr/>
            <p:nvPr/>
          </p:nvCxnSpPr>
          <p:spPr>
            <a:xfrm>
              <a:off x="3312160" y="1286411"/>
              <a:ext cx="262995" cy="5830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1050DD-4081-4EAE-A669-A9EC2031871F}"/>
                </a:ext>
              </a:extLst>
            </p:cNvPr>
            <p:cNvSpPr/>
            <p:nvPr/>
          </p:nvSpPr>
          <p:spPr>
            <a:xfrm>
              <a:off x="6167120" y="0"/>
              <a:ext cx="1635760" cy="64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94636" y="6310268"/>
            <a:ext cx="25013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(modified from Ewing, 2016,   Texas through Time)</a:t>
            </a:r>
          </a:p>
          <a:p>
            <a:endParaRPr lang="en-US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8E6DDE-E9D7-405E-B707-9A225C32DD4D}"/>
              </a:ext>
            </a:extLst>
          </p:cNvPr>
          <p:cNvSpPr txBox="1"/>
          <p:nvPr/>
        </p:nvSpPr>
        <p:spPr>
          <a:xfrm>
            <a:off x="420880" y="105940"/>
            <a:ext cx="204254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Middle Cambrian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F314B-4093-43D1-9739-16C88CFD1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570" t="5955" r="570" b="21958"/>
          <a:stretch/>
        </p:blipFill>
        <p:spPr>
          <a:xfrm>
            <a:off x="6412972" y="976460"/>
            <a:ext cx="5779028" cy="42344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1937DC-11C9-4816-8EA2-5D33F5CB6DC4}"/>
              </a:ext>
            </a:extLst>
          </p:cNvPr>
          <p:cNvSpPr txBox="1"/>
          <p:nvPr/>
        </p:nvSpPr>
        <p:spPr>
          <a:xfrm>
            <a:off x="6475964" y="367550"/>
            <a:ext cx="198663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Late Cambrian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F34575-C359-4CC2-BF94-8CD29174A088}"/>
              </a:ext>
            </a:extLst>
          </p:cNvPr>
          <p:cNvSpPr txBox="1"/>
          <p:nvPr/>
        </p:nvSpPr>
        <p:spPr>
          <a:xfrm>
            <a:off x="6982440" y="5419875"/>
            <a:ext cx="485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Late Cambrian time, the seas had transgressed and inundated the Llano region and southern margin of the Tobosa Basin</a:t>
            </a:r>
          </a:p>
        </p:txBody>
      </p:sp>
    </p:spTree>
    <p:extLst>
      <p:ext uri="{BB962C8B-B14F-4D97-AF65-F5344CB8AC3E}">
        <p14:creationId xmlns:p14="http://schemas.microsoft.com/office/powerpoint/2010/main" val="707758442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920B48-7437-4B06-A293-C862C3D6E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" y="5037475"/>
            <a:ext cx="11900423" cy="171317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95B73D9-A2BB-49DA-BF96-CD2F40E09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813" y="182496"/>
            <a:ext cx="10113786" cy="58477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Megacycles of sea-level change (Sloss, 1963)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C0B34-C412-4E27-BD8F-C8BEDD24FD69}"/>
              </a:ext>
            </a:extLst>
          </p:cNvPr>
          <p:cNvSpPr/>
          <p:nvPr/>
        </p:nvSpPr>
        <p:spPr>
          <a:xfrm>
            <a:off x="761728" y="897053"/>
            <a:ext cx="74387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 Long-term cycles of sea-level change on the North American craton lasting 50 </a:t>
            </a:r>
            <a:r>
              <a:rPr lang="en-US" sz="1400" dirty="0" err="1">
                <a:latin typeface="Arial"/>
                <a:cs typeface="Arial"/>
              </a:rPr>
              <a:t>Myr</a:t>
            </a:r>
            <a:r>
              <a:rPr lang="en-US" sz="1400" dirty="0">
                <a:latin typeface="Arial"/>
                <a:cs typeface="Arial"/>
              </a:rPr>
              <a:t> or</a:t>
            </a:r>
          </a:p>
          <a:p>
            <a:r>
              <a:rPr lang="en-US" sz="1400" dirty="0">
                <a:latin typeface="Arial"/>
                <a:cs typeface="Arial"/>
              </a:rPr>
              <a:t>  more were documented by L.L. Sloss in 1963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C2D9AA-F3F6-46C1-BF93-956712EBAF3A}"/>
              </a:ext>
            </a:extLst>
          </p:cNvPr>
          <p:cNvSpPr/>
          <p:nvPr/>
        </p:nvSpPr>
        <p:spPr>
          <a:xfrm>
            <a:off x="761730" y="1763063"/>
            <a:ext cx="7099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 Correlate to phases of plate tectonics, resulting in the flooding and draining of</a:t>
            </a:r>
          </a:p>
          <a:p>
            <a:r>
              <a:rPr lang="en-US" sz="1400" dirty="0">
                <a:latin typeface="Arial"/>
                <a:cs typeface="Arial"/>
              </a:rPr>
              <a:t>  epicontinental seas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076314-F867-44AE-A0CD-E0D298B45D6C}"/>
              </a:ext>
            </a:extLst>
          </p:cNvPr>
          <p:cNvCxnSpPr/>
          <p:nvPr/>
        </p:nvCxnSpPr>
        <p:spPr>
          <a:xfrm>
            <a:off x="446942" y="746912"/>
            <a:ext cx="11298116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71FD25C0-C480-4B7B-9723-998D31A1F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0493" y="790257"/>
            <a:ext cx="3727271" cy="35959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18BA32A-E207-461B-A754-041D071DAD57}"/>
              </a:ext>
            </a:extLst>
          </p:cNvPr>
          <p:cNvSpPr/>
          <p:nvPr/>
        </p:nvSpPr>
        <p:spPr>
          <a:xfrm>
            <a:off x="761728" y="1432300"/>
            <a:ext cx="106685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>
                <a:latin typeface="Arial"/>
                <a:cs typeface="Arial"/>
              </a:rPr>
              <a:t> Seven Phanerozoic megacycles: named after native North American Indian tribes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E46649-D133-4C4D-879A-5900005F9B53}"/>
              </a:ext>
            </a:extLst>
          </p:cNvPr>
          <p:cNvSpPr txBox="1"/>
          <p:nvPr/>
        </p:nvSpPr>
        <p:spPr>
          <a:xfrm>
            <a:off x="1284611" y="4509219"/>
            <a:ext cx="623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SAUK</a:t>
            </a:r>
          </a:p>
          <a:p>
            <a:r>
              <a:rPr lang="en-US" sz="1400" b="1" dirty="0"/>
              <a:t>CYCLE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A807BE-5291-496D-8B50-C12BDC80E040}"/>
              </a:ext>
            </a:extLst>
          </p:cNvPr>
          <p:cNvCxnSpPr/>
          <p:nvPr/>
        </p:nvCxnSpPr>
        <p:spPr>
          <a:xfrm>
            <a:off x="997288" y="4551922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6ADC9B8-5D98-4A48-A3AB-0C58D15A3395}"/>
              </a:ext>
            </a:extLst>
          </p:cNvPr>
          <p:cNvSpPr txBox="1"/>
          <p:nvPr/>
        </p:nvSpPr>
        <p:spPr>
          <a:xfrm>
            <a:off x="9401694" y="2462321"/>
            <a:ext cx="579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Lower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D72B84-1765-4A90-B5F8-A1D074330310}"/>
              </a:ext>
            </a:extLst>
          </p:cNvPr>
          <p:cNvSpPr txBox="1"/>
          <p:nvPr/>
        </p:nvSpPr>
        <p:spPr>
          <a:xfrm>
            <a:off x="9376678" y="2040711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Upper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1ADB929-9374-4E32-BBE6-9D6E592B5252}"/>
              </a:ext>
            </a:extLst>
          </p:cNvPr>
          <p:cNvCxnSpPr/>
          <p:nvPr/>
        </p:nvCxnSpPr>
        <p:spPr>
          <a:xfrm>
            <a:off x="2137660" y="4551921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4E55245-498A-4059-82B0-83AC005CD1E9}"/>
              </a:ext>
            </a:extLst>
          </p:cNvPr>
          <p:cNvCxnSpPr>
            <a:cxnSpLocks/>
          </p:cNvCxnSpPr>
          <p:nvPr/>
        </p:nvCxnSpPr>
        <p:spPr>
          <a:xfrm>
            <a:off x="1863834" y="4770850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A404093-A22D-425A-995D-F04BEEB849A4}"/>
              </a:ext>
            </a:extLst>
          </p:cNvPr>
          <p:cNvCxnSpPr>
            <a:cxnSpLocks/>
          </p:cNvCxnSpPr>
          <p:nvPr/>
        </p:nvCxnSpPr>
        <p:spPr>
          <a:xfrm flipH="1">
            <a:off x="1040526" y="4771757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E373F44-AAEA-4436-85EB-407F944CE231}"/>
              </a:ext>
            </a:extLst>
          </p:cNvPr>
          <p:cNvCxnSpPr/>
          <p:nvPr/>
        </p:nvCxnSpPr>
        <p:spPr>
          <a:xfrm>
            <a:off x="3817564" y="4551921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A2764F5-C8A1-4F60-9EBD-C782900C45D2}"/>
              </a:ext>
            </a:extLst>
          </p:cNvPr>
          <p:cNvCxnSpPr/>
          <p:nvPr/>
        </p:nvCxnSpPr>
        <p:spPr>
          <a:xfrm>
            <a:off x="5455864" y="4581053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99374B6-7396-456E-960B-83F9B0224A90}"/>
              </a:ext>
            </a:extLst>
          </p:cNvPr>
          <p:cNvCxnSpPr/>
          <p:nvPr/>
        </p:nvCxnSpPr>
        <p:spPr>
          <a:xfrm>
            <a:off x="6875955" y="4595266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D23463-DC07-42ED-9DDD-0FEAE473A2D5}"/>
              </a:ext>
            </a:extLst>
          </p:cNvPr>
          <p:cNvCxnSpPr/>
          <p:nvPr/>
        </p:nvCxnSpPr>
        <p:spPr>
          <a:xfrm>
            <a:off x="8273230" y="4595266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C0EA4D8-F5DF-4FEC-99CC-2FF0F7672E37}"/>
              </a:ext>
            </a:extLst>
          </p:cNvPr>
          <p:cNvCxnSpPr/>
          <p:nvPr/>
        </p:nvCxnSpPr>
        <p:spPr>
          <a:xfrm>
            <a:off x="10657640" y="4595266"/>
            <a:ext cx="0" cy="4422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812E4BB-0A19-4306-B8F8-437739B14623}"/>
              </a:ext>
            </a:extLst>
          </p:cNvPr>
          <p:cNvSpPr txBox="1"/>
          <p:nvPr/>
        </p:nvSpPr>
        <p:spPr>
          <a:xfrm>
            <a:off x="2382580" y="4509219"/>
            <a:ext cx="1131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TIPPECANOE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B4B3A5B-5B94-4CBC-96D7-673B23C00B9C}"/>
              </a:ext>
            </a:extLst>
          </p:cNvPr>
          <p:cNvSpPr txBox="1"/>
          <p:nvPr/>
        </p:nvSpPr>
        <p:spPr>
          <a:xfrm>
            <a:off x="4086969" y="4509219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KASKASKIA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1CB3A8F-B782-4D48-BCA0-6D2D68C709C0}"/>
              </a:ext>
            </a:extLst>
          </p:cNvPr>
          <p:cNvSpPr txBox="1"/>
          <p:nvPr/>
        </p:nvSpPr>
        <p:spPr>
          <a:xfrm>
            <a:off x="5574588" y="4509219"/>
            <a:ext cx="1177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L. ABSAROKA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19EE6A9-AEE9-42A0-A243-D91F3EE56B1B}"/>
              </a:ext>
            </a:extLst>
          </p:cNvPr>
          <p:cNvSpPr txBox="1"/>
          <p:nvPr/>
        </p:nvSpPr>
        <p:spPr>
          <a:xfrm>
            <a:off x="6962166" y="4534352"/>
            <a:ext cx="1217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U. ABSAROKA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2DEC9C5-6D12-4AF6-AB93-3159D7F35477}"/>
              </a:ext>
            </a:extLst>
          </p:cNvPr>
          <p:cNvSpPr txBox="1"/>
          <p:nvPr/>
        </p:nvSpPr>
        <p:spPr>
          <a:xfrm>
            <a:off x="9045274" y="4509219"/>
            <a:ext cx="6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ZUNI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3575236-D67D-4F96-A732-184572802688}"/>
              </a:ext>
            </a:extLst>
          </p:cNvPr>
          <p:cNvSpPr txBox="1"/>
          <p:nvPr/>
        </p:nvSpPr>
        <p:spPr>
          <a:xfrm>
            <a:off x="10954916" y="4509219"/>
            <a:ext cx="6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TEJAS</a:t>
            </a:r>
          </a:p>
          <a:p>
            <a:pPr algn="ctr"/>
            <a:r>
              <a:rPr lang="en-US" sz="1400" b="1" dirty="0"/>
              <a:t>CYCLE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39CA5BD-EDCD-42B3-8890-02FA08E2FAA9}"/>
              </a:ext>
            </a:extLst>
          </p:cNvPr>
          <p:cNvCxnSpPr>
            <a:cxnSpLocks/>
          </p:cNvCxnSpPr>
          <p:nvPr/>
        </p:nvCxnSpPr>
        <p:spPr>
          <a:xfrm>
            <a:off x="3502139" y="4767385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8508142-5F94-41A9-BAD4-5D6263060387}"/>
              </a:ext>
            </a:extLst>
          </p:cNvPr>
          <p:cNvCxnSpPr>
            <a:cxnSpLocks/>
          </p:cNvCxnSpPr>
          <p:nvPr/>
        </p:nvCxnSpPr>
        <p:spPr>
          <a:xfrm flipH="1">
            <a:off x="2180063" y="4768292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1EC79294-B3A9-4688-9BEB-2BCDA6251E40}"/>
              </a:ext>
            </a:extLst>
          </p:cNvPr>
          <p:cNvCxnSpPr>
            <a:cxnSpLocks/>
          </p:cNvCxnSpPr>
          <p:nvPr/>
        </p:nvCxnSpPr>
        <p:spPr>
          <a:xfrm>
            <a:off x="5161221" y="4763920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1E002A-2E24-48F5-8A76-143FED20DE1B}"/>
              </a:ext>
            </a:extLst>
          </p:cNvPr>
          <p:cNvCxnSpPr>
            <a:cxnSpLocks/>
          </p:cNvCxnSpPr>
          <p:nvPr/>
        </p:nvCxnSpPr>
        <p:spPr>
          <a:xfrm flipH="1">
            <a:off x="3839145" y="4764827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C88B209-15B6-4BCF-B614-9FEEE60BB229}"/>
              </a:ext>
            </a:extLst>
          </p:cNvPr>
          <p:cNvCxnSpPr>
            <a:cxnSpLocks/>
          </p:cNvCxnSpPr>
          <p:nvPr/>
        </p:nvCxnSpPr>
        <p:spPr>
          <a:xfrm>
            <a:off x="9771322" y="4760455"/>
            <a:ext cx="754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A4ACADF-FF16-4490-8594-DB6B3193DC56}"/>
              </a:ext>
            </a:extLst>
          </p:cNvPr>
          <p:cNvCxnSpPr>
            <a:cxnSpLocks/>
          </p:cNvCxnSpPr>
          <p:nvPr/>
        </p:nvCxnSpPr>
        <p:spPr>
          <a:xfrm flipH="1">
            <a:off x="8300070" y="4761362"/>
            <a:ext cx="5570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6AA270E0-AB5E-4225-A12C-2426D9732224}"/>
              </a:ext>
            </a:extLst>
          </p:cNvPr>
          <p:cNvCxnSpPr>
            <a:cxnSpLocks/>
          </p:cNvCxnSpPr>
          <p:nvPr/>
        </p:nvCxnSpPr>
        <p:spPr>
          <a:xfrm>
            <a:off x="11567985" y="4760455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344A39-278C-4702-9B1E-9C30758398CC}"/>
              </a:ext>
            </a:extLst>
          </p:cNvPr>
          <p:cNvCxnSpPr>
            <a:cxnSpLocks/>
          </p:cNvCxnSpPr>
          <p:nvPr/>
        </p:nvCxnSpPr>
        <p:spPr>
          <a:xfrm flipH="1">
            <a:off x="10744677" y="4761362"/>
            <a:ext cx="23122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9CFC05E5-291B-49AD-81A4-EDFD155C8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77" y="2279907"/>
            <a:ext cx="6692885" cy="19709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34C1C5-591A-4665-9254-F863BAF3148B}"/>
              </a:ext>
            </a:extLst>
          </p:cNvPr>
          <p:cNvSpPr/>
          <p:nvPr/>
        </p:nvSpPr>
        <p:spPr>
          <a:xfrm>
            <a:off x="2715699" y="4149936"/>
            <a:ext cx="278445" cy="126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EEEB26-6D79-4652-B8FD-6BAC81B3FEBA}"/>
              </a:ext>
            </a:extLst>
          </p:cNvPr>
          <p:cNvSpPr txBox="1"/>
          <p:nvPr/>
        </p:nvSpPr>
        <p:spPr>
          <a:xfrm>
            <a:off x="2611195" y="4090419"/>
            <a:ext cx="4475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Early</a:t>
            </a:r>
          </a:p>
        </p:txBody>
      </p:sp>
    </p:spTree>
    <p:extLst>
      <p:ext uri="{BB962C8B-B14F-4D97-AF65-F5344CB8AC3E}">
        <p14:creationId xmlns:p14="http://schemas.microsoft.com/office/powerpoint/2010/main" val="456493815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C2F616-9029-47AE-B717-8C8835F34C5B}"/>
              </a:ext>
            </a:extLst>
          </p:cNvPr>
          <p:cNvSpPr txBox="1"/>
          <p:nvPr/>
        </p:nvSpPr>
        <p:spPr>
          <a:xfrm>
            <a:off x="685444" y="352417"/>
            <a:ext cx="10169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concern ourselves with an understanding of basement rocks in the Permian Basin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A1203C9-FD4F-490E-B596-CFF65FC25FCB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CBC89C-E305-409D-B979-DFB028543EE0}"/>
              </a:ext>
            </a:extLst>
          </p:cNvPr>
          <p:cNvSpPr txBox="1"/>
          <p:nvPr/>
        </p:nvSpPr>
        <p:spPr>
          <a:xfrm>
            <a:off x="1186295" y="1375218"/>
            <a:ext cx="93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Basement rocks constitute limit of possible productive zones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F21DF-F6F8-4B08-BBA0-B6638F4D7C69}"/>
              </a:ext>
            </a:extLst>
          </p:cNvPr>
          <p:cNvSpPr txBox="1"/>
          <p:nvPr/>
        </p:nvSpPr>
        <p:spPr>
          <a:xfrm>
            <a:off x="1174352" y="3455282"/>
            <a:ext cx="9079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Structural patterns in the basement often control structural and sedimentation patterns in younger strata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1C839-5438-4545-B102-405BB66278FA}"/>
              </a:ext>
            </a:extLst>
          </p:cNvPr>
          <p:cNvSpPr txBox="1"/>
          <p:nvPr/>
        </p:nvSpPr>
        <p:spPr>
          <a:xfrm>
            <a:off x="1174352" y="2135174"/>
            <a:ext cx="9680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Composition of basement is not uniform throughout Permian Basin region; different basement rock types generate and/or conduct heat differently, impacting the thermal maturation history of overlying organic-rich petroleum source rocks</a:t>
            </a:r>
          </a:p>
        </p:txBody>
      </p:sp>
    </p:spTree>
    <p:extLst>
      <p:ext uri="{BB962C8B-B14F-4D97-AF65-F5344CB8AC3E}">
        <p14:creationId xmlns:p14="http://schemas.microsoft.com/office/powerpoint/2010/main" val="27172951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2"/>
          <a:stretch/>
        </p:blipFill>
        <p:spPr bwMode="auto">
          <a:xfrm>
            <a:off x="167744" y="1039978"/>
            <a:ext cx="10699992" cy="4972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7CA3CAF-13D8-4EEC-BC23-14FE01F4F2F8}"/>
              </a:ext>
            </a:extLst>
          </p:cNvPr>
          <p:cNvSpPr txBox="1"/>
          <p:nvPr/>
        </p:nvSpPr>
        <p:spPr>
          <a:xfrm>
            <a:off x="560771" y="335728"/>
            <a:ext cx="883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Four long-term cycles of sea level during the Paleozoic (4 megacycles)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2E56A1-FDEB-4DCA-AD58-21D895EA55ED}"/>
              </a:ext>
            </a:extLst>
          </p:cNvPr>
          <p:cNvSpPr/>
          <p:nvPr/>
        </p:nvSpPr>
        <p:spPr>
          <a:xfrm>
            <a:off x="9554064" y="2108818"/>
            <a:ext cx="2288156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2C2AE8-065D-4A61-9F14-3D34AA6559DC}"/>
              </a:ext>
            </a:extLst>
          </p:cNvPr>
          <p:cNvSpPr txBox="1"/>
          <p:nvPr/>
        </p:nvSpPr>
        <p:spPr>
          <a:xfrm>
            <a:off x="9599926" y="2209978"/>
            <a:ext cx="21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Upper </a:t>
            </a:r>
            <a:r>
              <a:rPr lang="en-US" dirty="0" err="1"/>
              <a:t>Precamb</a:t>
            </a:r>
            <a:r>
              <a:rPr lang="en-US" dirty="0"/>
              <a:t>. –</a:t>
            </a:r>
          </a:p>
          <a:p>
            <a:r>
              <a:rPr lang="en-US" dirty="0"/>
              <a:t>     Lower Ordovician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73F1338-3C6B-4584-B1F9-FE44158DA404}"/>
              </a:ext>
            </a:extLst>
          </p:cNvPr>
          <p:cNvSpPr txBox="1"/>
          <p:nvPr/>
        </p:nvSpPr>
        <p:spPr>
          <a:xfrm>
            <a:off x="9599926" y="2927653"/>
            <a:ext cx="207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Mid. Ordovician –</a:t>
            </a:r>
          </a:p>
          <a:p>
            <a:r>
              <a:rPr lang="en-US" dirty="0"/>
              <a:t>     Lower Devonian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DC6DE44-763F-447F-9FDD-F6192356B7C5}"/>
              </a:ext>
            </a:extLst>
          </p:cNvPr>
          <p:cNvSpPr txBox="1"/>
          <p:nvPr/>
        </p:nvSpPr>
        <p:spPr>
          <a:xfrm>
            <a:off x="9599926" y="3629093"/>
            <a:ext cx="210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Lower Devonian –</a:t>
            </a:r>
          </a:p>
          <a:p>
            <a:r>
              <a:rPr lang="en-US" dirty="0"/>
              <a:t>     Mississippian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733C086-7736-46D1-A844-143414A7060F}"/>
              </a:ext>
            </a:extLst>
          </p:cNvPr>
          <p:cNvSpPr txBox="1"/>
          <p:nvPr/>
        </p:nvSpPr>
        <p:spPr>
          <a:xfrm>
            <a:off x="9599926" y="4356946"/>
            <a:ext cx="192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Pennsylvanian –</a:t>
            </a:r>
          </a:p>
          <a:p>
            <a:r>
              <a:rPr lang="en-US" dirty="0"/>
              <a:t>     Permian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3500A0FF-7C41-424B-B2AF-E790CBE3570D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5CE2A1D5-2DCA-4AD8-BD83-274EE4B99296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06948A7-D5F5-4EE2-B6DB-CECE9F0CA5AB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E6ADC86-D946-4CE2-9047-0E56DC9BB0D2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54C4408-857B-4080-A90A-E1A12332C7E4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85024EC-0911-4621-A6D7-3088DE3E966F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676A020-30FB-43C0-A307-390A1A9FF966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482C573B-A83E-4D4E-A69D-A6D1D8B076D8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4A09F80-F599-416D-938E-9611BF832843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851440E-8EF7-4411-BEB5-E886629DE3C3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DCA6EF5F-E721-45BF-9F6A-A36964969BFC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DC5FA31E-661A-49EE-AD04-516755F34946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FD3D1B57-BB6D-40D5-9F57-91A4FD4E8BD4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ECC98BE-47C8-4ED4-A7E7-177E8137A6A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6C0D4380-AFE7-4973-9A43-AA221D9762C6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0370C15-0B09-4B63-92B0-3D38D49B5BD0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7C9AF1B6-C597-4E10-9B29-B43B5650F43F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E02B6B7-E675-40D8-A45C-12D8AA055879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7A16190E-61C7-4D6C-8AD3-5C456D4D455B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64A6230-CFBD-4333-8AD1-A51C1E8F05C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7B4D29A0-1865-4035-90AE-4C1FF3EA941B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61DB625-2D36-4DC8-B945-59C1F623534A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EED4F0E-A56A-4A9B-A1A4-ECEA5768B4DA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7412DE-CC5C-4575-9437-EDBA96CA09FE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A6C316AC-BE10-4277-B3BB-7F72C80FDC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E14DF87D-8DBD-43B1-B547-CE2E007A35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558E4438-C71D-46AF-9D5C-DABF67DB6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0745E37-DF4D-4CBC-95D5-DCD1C8FE67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E15989C-1E6A-4D88-A612-19BA13262037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AF46CEA-C65A-49B1-A425-9B3E6C33B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063F1F9-8DA4-4244-BC2B-3A8FBCBEFFC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BBB0A1-420F-462B-BB7A-1E2401B09365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6324010-FC0A-4D3A-BF63-81043110C5BB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FF815C83-15DD-495B-A217-F4B9468A5413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152C6E4-0BE4-4A15-99C1-74D3196F44B3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F6966B1C-75EB-4B89-9F57-533C0E47BCC5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2CC8F0A-6B83-4621-B929-96552700514D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A8226D9-08EE-4D8C-B7A7-F27E29D6A928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9A0FBAE-FA17-409F-8ED5-58609DE86698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18ED997-1972-4F16-BADF-5F2D17E1F393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1EED40F-EEB9-49DF-A77F-61F62346D945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96B3DC3-AE10-4BA5-B4FE-B403C62E0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E24D46C-6D9B-4AB3-89FB-C24D4668F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A7C2468-F2C9-4C50-897C-B070FDFFAA09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E520EFE-A644-4DB0-B6A2-4743355157FA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69DD2B9-7543-4CE7-8AC8-D004DDEDE1A2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BC8CD35-952C-4B46-872A-D09DA446D62A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C12FF61A-74A1-400C-AB11-A0AB2613CEE3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6D49C405-B3CA-4C55-85FD-39FFEC7B27E9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EF9AEC0-0B26-41B1-8FF1-01C3A68D523A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FA2E3E3-1209-47B7-A943-7DA8C0F768B2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0AA109C-309F-4A34-B406-49AC73135864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4C8BC40D-16E6-4A04-A9FE-83D419B10242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086E9DF-97BC-41AE-851B-B0E24CD4CC2D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B1B61E36-F201-440B-AEB4-75801D7C839A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8E7DE2E-EE37-458D-B71E-7D116D6D8AB1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0FABA180-E321-4A9E-95C9-073168305140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49931060-76AE-4DEE-8305-4D7EF0902CF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6703199-59E2-4D26-ADE7-4A5F3F39925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D008C34-4F2F-44EA-A8D6-A2B9EC4F15A8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E5C9C77E-DDE7-459F-BB52-17F40EB39568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28ECB2FF-F123-4576-BFA1-53A9F5042714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9FCB1A10-95ED-4917-8EDB-512396E94F9C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E60B2342-7ABC-4341-8810-0B3C9F6A3D5E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9199D17-5B22-4963-B1F1-489DFA7AB31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596DA648-E965-465F-A854-47594C816A6A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270B8AA-7E1E-4D14-A167-F7661A973B2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4C460FB9-F5C8-47D2-AC05-D18B124897EF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D5E44DD7-84E3-4282-B137-D0D7B0D87D3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AC3F167-5E10-427C-9565-104DC02F8450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EBE62893-289B-4FF3-A1B2-00D1FD4A60B7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650B565D-D04B-4188-88D7-DC14CE4223C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3D42796-512A-45D7-8B2D-FA9E10E02F72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B1CA6E3-680E-41AB-85E3-7FC5A850A1A9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18690F7-0134-474B-ACE9-EB9B300FB3C6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00C323F-A7D5-4E1B-9CE3-79F5ED124D27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209F9B79-005A-4980-8C19-80FA4EF8A5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CDAB8C01-F4A1-412A-ABE6-B1D9B3719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0633D210-7DF0-4B60-A68D-1E51D12F8557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7032ABF-C2C6-4F06-8589-AE8BB1E4584C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226D8E88-AC58-484C-BA3E-4FA95CC7C00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F0C5DA3-5FF1-49FE-BA24-A9D40F29ECE9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628CFD82-C945-478D-87CB-142C9E5AB3CF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00E099B0-45DC-4929-A793-9FCDAF40C326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62E58134-52B5-48EB-99B1-6EB6FBB85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3E233072-1676-4116-8152-BD0EC39E73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F716290-F90F-4CD8-A5A3-1E8857E110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ED96F81B-8E9F-4FE0-9733-EB4C539AF456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32576586-9408-485E-BB6D-1CC47ED1FE92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51DFD7B-6CF3-48F8-BAB3-9535672664A9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C6FBEC4A-D420-44B3-B5CA-C252A8E268F7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9B32F2D0-CF34-428E-9BF7-71743EF7FFBB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A05A7F1-EE33-408D-8C73-A09FB8D61CDF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91CBB043-77BB-4856-A3CE-E786A7FF10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DE492F3-24AD-429D-83E0-E8AB7C6A1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E3EC1FA-27D2-438A-9BE9-47E3D5EF27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0C09D11-ECDE-43ED-9E95-72D602A331C3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D0758B47-ECB8-4312-88F1-4C9E862CE816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82210072-9514-4E62-8E60-7FCCAF134B26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109A7DB1-6337-4B6A-848B-3E43FE9A94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C9464136-42B0-4A6F-92F5-733C1EF22B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9B94AB0-A60E-4372-94B6-7AAAAA95AD62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6B53547E-A006-4544-8411-A5E9A033B603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A17112AE-0EBD-411D-AA4E-BB4195DC24C0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3539C87-B1FB-4CD0-80A7-79F6755E90B5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AD4781DC-259D-4F76-B596-57B16E56B58A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C7121453-0342-4495-869F-8EF9443219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568181A5-D0AF-4B2E-A3D5-C81EBFA2D1F8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910B9479-EB9D-4BC5-8DC9-C217294F0F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FB252B9-56C3-4CC5-91F1-77C15015EA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B9FE3B52-B5C9-40C7-A038-6032FCF79A69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C12FB000-5CBB-477C-8334-1C3D290187B4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424171E-DF40-4B90-B604-98DE8330CF47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6211DE1F-028F-416B-B3A7-D5087D7D7714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971C62F-977A-4ED0-98D4-200FDBCDCBD7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5E0AA3A8-65C3-4A43-844B-C49D7D4A6323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C196474F-C1F7-4829-9AA3-3F26F1899BE1}"/>
                  </a:ext>
                </a:extLst>
              </p:cNvPr>
              <p:cNvSpPr txBox="1"/>
              <p:nvPr/>
            </p:nvSpPr>
            <p:spPr>
              <a:xfrm>
                <a:off x="9688341" y="6209028"/>
                <a:ext cx="707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Triassic</a:t>
                </a: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CB7579-17F5-4BAA-AF99-681428CB9ED2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58650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 bwMode="auto">
          <a:xfrm>
            <a:off x="167744" y="1039978"/>
            <a:ext cx="10699992" cy="49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4BFAFE-2989-43CC-A19B-E35780ADBBF1}"/>
              </a:ext>
            </a:extLst>
          </p:cNvPr>
          <p:cNvSpPr/>
          <p:nvPr/>
        </p:nvSpPr>
        <p:spPr>
          <a:xfrm>
            <a:off x="1037706" y="4934472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F6E881-BAB8-4C92-A922-36C9393690DE}"/>
              </a:ext>
            </a:extLst>
          </p:cNvPr>
          <p:cNvSpPr txBox="1"/>
          <p:nvPr/>
        </p:nvSpPr>
        <p:spPr>
          <a:xfrm>
            <a:off x="1193555" y="4982363"/>
            <a:ext cx="9412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(Basement)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A91BF5-9465-4937-A9DF-9D843F3694E3}"/>
              </a:ext>
            </a:extLst>
          </p:cNvPr>
          <p:cNvSpPr/>
          <p:nvPr/>
        </p:nvSpPr>
        <p:spPr>
          <a:xfrm>
            <a:off x="1448384" y="4194015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FC707A-D113-494D-9739-548D77CD2C43}"/>
              </a:ext>
            </a:extLst>
          </p:cNvPr>
          <p:cNvSpPr txBox="1"/>
          <p:nvPr/>
        </p:nvSpPr>
        <p:spPr>
          <a:xfrm>
            <a:off x="1436354" y="41778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42A4B7-DCBE-47F3-8995-899EA8BDE055}"/>
              </a:ext>
            </a:extLst>
          </p:cNvPr>
          <p:cNvSpPr/>
          <p:nvPr/>
        </p:nvSpPr>
        <p:spPr>
          <a:xfrm>
            <a:off x="2438824" y="4202503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77AE26-5E72-4FDA-9CBF-023DE547A6C5}"/>
              </a:ext>
            </a:extLst>
          </p:cNvPr>
          <p:cNvSpPr txBox="1"/>
          <p:nvPr/>
        </p:nvSpPr>
        <p:spPr>
          <a:xfrm>
            <a:off x="2426794" y="4186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79E446-C263-47D5-BCEB-66C0E2F57C53}"/>
              </a:ext>
            </a:extLst>
          </p:cNvPr>
          <p:cNvSpPr/>
          <p:nvPr/>
        </p:nvSpPr>
        <p:spPr>
          <a:xfrm>
            <a:off x="3301995" y="4188099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6E5F9-707C-42CC-90FF-732E9B3DB2A3}"/>
              </a:ext>
            </a:extLst>
          </p:cNvPr>
          <p:cNvSpPr txBox="1"/>
          <p:nvPr/>
        </p:nvSpPr>
        <p:spPr>
          <a:xfrm>
            <a:off x="3293118" y="4171942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0BCCE1-141D-45D7-A722-DC5797E6A536}"/>
              </a:ext>
            </a:extLst>
          </p:cNvPr>
          <p:cNvSpPr/>
          <p:nvPr/>
        </p:nvSpPr>
        <p:spPr>
          <a:xfrm>
            <a:off x="4203706" y="4177666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EF0C-AD08-45EE-8A73-F9C2418DC5C0}"/>
              </a:ext>
            </a:extLst>
          </p:cNvPr>
          <p:cNvSpPr txBox="1"/>
          <p:nvPr/>
        </p:nvSpPr>
        <p:spPr>
          <a:xfrm>
            <a:off x="4191676" y="4174121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686C61-201A-493B-A282-57CCF3F50697}"/>
              </a:ext>
            </a:extLst>
          </p:cNvPr>
          <p:cNvSpPr/>
          <p:nvPr/>
        </p:nvSpPr>
        <p:spPr>
          <a:xfrm>
            <a:off x="4868272" y="4932294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E7F940-DDA0-47BC-97A3-46B897C12611}"/>
              </a:ext>
            </a:extLst>
          </p:cNvPr>
          <p:cNvSpPr txBox="1"/>
          <p:nvPr/>
        </p:nvSpPr>
        <p:spPr>
          <a:xfrm>
            <a:off x="4971052" y="4958748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D9F6AE-4202-4A59-9E07-B41BEBD75484}"/>
              </a:ext>
            </a:extLst>
          </p:cNvPr>
          <p:cNvSpPr/>
          <p:nvPr/>
        </p:nvSpPr>
        <p:spPr>
          <a:xfrm>
            <a:off x="5105058" y="4187604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27B9-B747-4805-92B9-AB8A70B74AF3}"/>
              </a:ext>
            </a:extLst>
          </p:cNvPr>
          <p:cNvSpPr txBox="1"/>
          <p:nvPr/>
        </p:nvSpPr>
        <p:spPr>
          <a:xfrm>
            <a:off x="5093028" y="4184059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6ED33E6-F88E-485A-A2A3-010032A4445C}"/>
              </a:ext>
            </a:extLst>
          </p:cNvPr>
          <p:cNvSpPr/>
          <p:nvPr/>
        </p:nvSpPr>
        <p:spPr>
          <a:xfrm>
            <a:off x="6472845" y="4183688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34EF4-1176-4BD0-96D3-45B5A17FE702}"/>
              </a:ext>
            </a:extLst>
          </p:cNvPr>
          <p:cNvSpPr txBox="1"/>
          <p:nvPr/>
        </p:nvSpPr>
        <p:spPr>
          <a:xfrm>
            <a:off x="6460815" y="4180143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E325943-9080-4674-9242-58F1CBFA9F1B}"/>
              </a:ext>
            </a:extLst>
          </p:cNvPr>
          <p:cNvSpPr/>
          <p:nvPr/>
        </p:nvSpPr>
        <p:spPr>
          <a:xfrm>
            <a:off x="8271748" y="4503087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37197AE-D4D4-4580-A7DA-3135C570A0DB}"/>
              </a:ext>
            </a:extLst>
          </p:cNvPr>
          <p:cNvSpPr/>
          <p:nvPr/>
        </p:nvSpPr>
        <p:spPr>
          <a:xfrm>
            <a:off x="8825138" y="4508401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9CEBD9E-0E98-4A4D-B971-3877DA3558EB}"/>
              </a:ext>
            </a:extLst>
          </p:cNvPr>
          <p:cNvSpPr/>
          <p:nvPr/>
        </p:nvSpPr>
        <p:spPr>
          <a:xfrm>
            <a:off x="7628471" y="4499586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2C6AFC-E2AA-4DE0-8790-D02330CADE47}"/>
              </a:ext>
            </a:extLst>
          </p:cNvPr>
          <p:cNvSpPr txBox="1"/>
          <p:nvPr/>
        </p:nvSpPr>
        <p:spPr>
          <a:xfrm>
            <a:off x="8264445" y="449993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94CFA-3F9A-439F-9CE3-DBA60AA09AAE}"/>
              </a:ext>
            </a:extLst>
          </p:cNvPr>
          <p:cNvSpPr txBox="1"/>
          <p:nvPr/>
        </p:nvSpPr>
        <p:spPr>
          <a:xfrm>
            <a:off x="7637410" y="449184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8C18E4-CDC3-4751-90D0-2AB36CAE37F7}"/>
              </a:ext>
            </a:extLst>
          </p:cNvPr>
          <p:cNvSpPr txBox="1"/>
          <p:nvPr/>
        </p:nvSpPr>
        <p:spPr>
          <a:xfrm>
            <a:off x="8830191" y="449487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4B97E-92E0-43F4-8493-F75053FC9132}"/>
              </a:ext>
            </a:extLst>
          </p:cNvPr>
          <p:cNvSpPr txBox="1"/>
          <p:nvPr/>
        </p:nvSpPr>
        <p:spPr>
          <a:xfrm>
            <a:off x="7936" y="5020303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9503-4AD1-4163-A139-27729E944383}"/>
              </a:ext>
            </a:extLst>
          </p:cNvPr>
          <p:cNvSpPr/>
          <p:nvPr/>
        </p:nvSpPr>
        <p:spPr>
          <a:xfrm>
            <a:off x="675391" y="5091065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7D97E-7EA5-48AA-8075-22331D7B4455}"/>
              </a:ext>
            </a:extLst>
          </p:cNvPr>
          <p:cNvSpPr/>
          <p:nvPr/>
        </p:nvSpPr>
        <p:spPr>
          <a:xfrm>
            <a:off x="2295710" y="4930134"/>
            <a:ext cx="799050" cy="565275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94282-FA6A-417A-B227-A60A3D6B2192}"/>
              </a:ext>
            </a:extLst>
          </p:cNvPr>
          <p:cNvSpPr txBox="1"/>
          <p:nvPr/>
        </p:nvSpPr>
        <p:spPr>
          <a:xfrm>
            <a:off x="2386334" y="500488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925CFF-5FD6-40AD-A890-23A1FD9DDFFB}"/>
              </a:ext>
            </a:extLst>
          </p:cNvPr>
          <p:cNvCxnSpPr/>
          <p:nvPr/>
        </p:nvCxnSpPr>
        <p:spPr>
          <a:xfrm>
            <a:off x="2300172" y="4934570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CFA2CD-CCB2-49B9-AC17-CF0780BDF244}"/>
              </a:ext>
            </a:extLst>
          </p:cNvPr>
          <p:cNvSpPr/>
          <p:nvPr/>
        </p:nvSpPr>
        <p:spPr>
          <a:xfrm>
            <a:off x="5745274" y="4931512"/>
            <a:ext cx="1690362" cy="558044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1E16-FE86-46A7-9682-0893600E4EFF}"/>
              </a:ext>
            </a:extLst>
          </p:cNvPr>
          <p:cNvSpPr txBox="1"/>
          <p:nvPr/>
        </p:nvSpPr>
        <p:spPr>
          <a:xfrm>
            <a:off x="5968511" y="4946950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6B964-F1BF-47D6-9CF1-F0656F68105F}"/>
              </a:ext>
            </a:extLst>
          </p:cNvPr>
          <p:cNvCxnSpPr/>
          <p:nvPr/>
        </p:nvCxnSpPr>
        <p:spPr>
          <a:xfrm>
            <a:off x="5753068" y="493442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744087-1B5C-4166-8099-CDFA3186A984}"/>
              </a:ext>
            </a:extLst>
          </p:cNvPr>
          <p:cNvSpPr/>
          <p:nvPr/>
        </p:nvSpPr>
        <p:spPr>
          <a:xfrm>
            <a:off x="9554064" y="2108818"/>
            <a:ext cx="2288156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F115E6-2BB2-40B9-B467-5136516CBC5A}"/>
              </a:ext>
            </a:extLst>
          </p:cNvPr>
          <p:cNvSpPr txBox="1"/>
          <p:nvPr/>
        </p:nvSpPr>
        <p:spPr>
          <a:xfrm>
            <a:off x="9599926" y="2209978"/>
            <a:ext cx="21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Upper </a:t>
            </a:r>
            <a:r>
              <a:rPr lang="en-US" dirty="0" err="1"/>
              <a:t>Precamb</a:t>
            </a:r>
            <a:r>
              <a:rPr lang="en-US" dirty="0"/>
              <a:t>. –</a:t>
            </a:r>
          </a:p>
          <a:p>
            <a:r>
              <a:rPr lang="en-US" dirty="0"/>
              <a:t>     Early Ordovician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EB5001-BDBA-477D-8FE9-B6B9A27D40B5}"/>
              </a:ext>
            </a:extLst>
          </p:cNvPr>
          <p:cNvSpPr txBox="1"/>
          <p:nvPr/>
        </p:nvSpPr>
        <p:spPr>
          <a:xfrm>
            <a:off x="9599926" y="2927653"/>
            <a:ext cx="207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Mid. Ordovician –</a:t>
            </a:r>
          </a:p>
          <a:p>
            <a:r>
              <a:rPr lang="en-US" dirty="0"/>
              <a:t>     Early Devonian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BDB96-5905-415D-9256-1DE7F826D451}"/>
              </a:ext>
            </a:extLst>
          </p:cNvPr>
          <p:cNvSpPr txBox="1"/>
          <p:nvPr/>
        </p:nvSpPr>
        <p:spPr>
          <a:xfrm>
            <a:off x="9599926" y="3629093"/>
            <a:ext cx="1980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Early Devonian –</a:t>
            </a:r>
          </a:p>
          <a:p>
            <a:r>
              <a:rPr lang="en-US" dirty="0"/>
              <a:t>     Mississippian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DBC4A-C16F-4B87-AC15-B4732B2F315C}"/>
              </a:ext>
            </a:extLst>
          </p:cNvPr>
          <p:cNvSpPr txBox="1"/>
          <p:nvPr/>
        </p:nvSpPr>
        <p:spPr>
          <a:xfrm>
            <a:off x="9599926" y="4356946"/>
            <a:ext cx="192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Pennsylvanian –</a:t>
            </a:r>
          </a:p>
          <a:p>
            <a:r>
              <a:rPr lang="en-US" dirty="0"/>
              <a:t>     Permian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07ED05-B0AB-4443-A1AC-24A3FEBE42D3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C1E3875-FD5E-4297-9308-85F7D19E99A7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2B50728-16E1-4BC1-B01B-69C8670DCB1A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5F62C59-5C99-4B4B-8F53-9D7B0C735249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6FA783C-22EB-4A1D-A68A-513C7ABBE613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1DAAE4B-A4DF-402B-AE7C-B074FFE47140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C87566-8C61-47A1-9E4A-906F5AAF8AE9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B2259D5-FA5A-4A30-83FB-1E5D2D679EFC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4CE197B-554C-4039-BED2-1F022F49141A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41AC4C5-F253-43E8-9227-9605EA433B05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202BC131-F6EB-430E-9AD3-2140B6257EA7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1336E22B-D667-4E06-80D3-2A1818393E42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2D9DB7-875B-4F59-AAC0-7764BBE9968C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C1E94B8-B4AE-460C-84CE-8A975479364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B01AF99D-69C2-40AA-87FF-7FE9030B80CB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58E956D-8DB5-43EB-9FB0-8030312FCA2D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8A5DE6E-F718-4D72-B4AF-13815AE1D6C7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64D7DF5-C14A-47EC-8986-4719842F3B05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BB18863A-ED0A-4650-954E-82FC4DFEFA46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DE33671-D567-43AC-8299-0898D6E5EE2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15B47C-996B-4B47-A47C-B05ECCA60D80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98C3F2-FFEE-4CCE-8F39-AEA0379C509B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5416ED-1835-4F28-BCB5-1A7A9FBCB320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E9D5933-6F4A-46A4-8EFA-89E655228C03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9C8E9FE-8E1D-4145-A666-138D0159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5A1216A-3544-41DD-BC73-80941C5C6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202FA8-F8E2-45A7-A672-184AD581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6D60E61-2B1A-4079-A82D-2900545E1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78E447C-2BC7-4813-B499-0E67BF24935D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8FCA81D-AAA9-4B60-AF8B-4EDEA5682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4EC2844-77A7-41E3-A90D-2AAC20F9E04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E85FA39-FBD3-4036-BA73-8719B981ABE9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C006BF4-929E-4726-80BC-5A60BFF8E095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169F9D-F735-47D7-9C1E-BCDA0EAC56A8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6211CFD-78E7-4D5C-8EFF-01420AF24C5A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AEC238-2B49-4985-B2E7-B92B87F746CC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6AC2459-692C-47F7-974F-776B2FD37B02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DA2298-CE6C-4705-90D9-CA9E4D2403D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C63A59E-47B0-46B4-B108-9EA3054CA8A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78D86A-2FA7-49E1-A5A8-D0813FACAA5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B62119-00C5-4001-9281-A91173D064BC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4B6986-33DB-43FD-8E95-BD439F885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348C2-6DD3-4639-84E6-B7EEE0D3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B56971-EB36-4387-98C8-D9A5AF9F25BB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B287C-7861-416E-98C4-A331481DA760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AFAB430-E139-48F5-B525-C383FC4E5177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262A86-0BA2-45BC-B662-88B78AABC1F4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EB2A3E-E3E9-4500-BF14-8A21AE81974B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45E4EFB-4385-49BC-A297-6AE4679B710C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CFAF38-0555-4495-A21B-2DD8BDC949BE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D8B2689-41A5-4776-AA5F-2C907154B3B6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4B4C935-07E6-45D9-B571-B79104ED940F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352116C-66F0-410C-B9FB-205BF4241EAD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621B057-A287-45B0-86EC-7423580F788A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A88A305-B74F-4B25-AC1E-C70AA0BEB0AC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7A7A978-4384-4F63-908A-BCF3C25C75BF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4CF0B96-9CC3-4CDA-9764-9C76F9866B1A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4B03E1-8C9B-4E67-8EA2-604FF6EC5A9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F311C4-E6ED-4E86-B92C-0C5AA65E051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28924DC-CDF4-4AD0-BCE4-F4F1AB84DB3D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ED2FD19-B3B9-4FAB-87FF-4298B08E8F50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0388DD9-0E80-4500-9A71-3E058EF969CC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C947B45-1E75-480B-A99E-C1984A0BFDDE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AA176D-A767-40CA-A176-5A9B51574F9F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601CCE8-6699-4E9F-AB7B-AADA5806632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7D34C1B-AFF7-4088-9D3C-83C6FC0F0409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64B84E6-B85B-4E6C-8761-D28D7E57163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68422ED-CA6B-423D-BDD0-9C8CA457E3C0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435DB16-C475-4282-9F0D-4B02812573B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E2D18F-0B77-47F4-AFB9-70ADD68958AF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9D59352-0AC6-4E18-BFDA-CBE4392BE592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9E04AD8-6A2C-4698-A9E1-17FBBEC5470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1D27FB8-F962-4B1B-A02D-EC087D23CBD8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6E73D3-C93F-4807-810C-1741650F9FCC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F2D4A6A-0C23-471B-A410-13DC97F4B3A9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244245-6557-43B6-884D-532DE551F438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6546ED8-971C-4657-A2D8-999EA4E8F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9E426C5-1629-4F19-B48F-9CF44D1B4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A0DDA80-B80E-40E4-9995-522F8EA2DAC0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5EDCA5D-7B1C-402E-BA27-9AA1019F1B89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8E5E922-50BF-4478-890A-918553AA629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F3F2CBE-179D-4B8A-8A17-F181C4341B13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23B7703-CEE5-4FAD-948C-24EA6DDB4F6E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F9B4950-3239-4C10-B0F9-47493B9E0860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2BF2D82-318F-40A9-AF57-FEC901BEB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D169A13-A7B7-420A-A0FB-74AF5DBBF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A5B07E5-7494-4A32-97E8-3C34E98FD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8CB53A9-A01A-444F-9FFB-F11FC5A16020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F2DBDEC-3EC9-4996-A40D-9076B656EA7D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D5594F0-DB7C-4E2E-9AAB-A350FA9B4492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AB41E76-1F06-4218-B0BF-EB32DB2B2144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925038A-B479-4474-9175-765CAE48C577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A7C8588-DF29-4870-939D-400CEB13A2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FBA117C-A7BA-4C12-9F03-06830D14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70F7050-8B32-4F7E-A986-5E0322312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EAA00E7-EBEC-47A2-BF12-742EAE946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E141D01-8D4D-4560-915C-845D083234C8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38AD35-4C7A-4E8C-B711-E78743A7D40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C8CE3A-19B4-4B26-A362-E3758DD87113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A5AC388-5511-4D9D-AC59-CB9EF7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681F06F-BD9D-4CE5-8F99-260D3E042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08DE06C-C7EE-4F3F-A88B-2B7D855DE36E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FAC3F7-93FC-46C3-AB67-23F992544BEC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BF61250-B3EF-4AFA-9BC8-FB3AFE74D2E3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A4D1B76-448A-42FE-A913-6A36512198EC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C85BC9C-42DA-4F5A-A8F1-C710736B412E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6D7340E-B391-4783-88D9-ECCA3DC54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407E255-B5F3-4A10-BE3E-5676140DC990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F5ED31-1131-407A-9EFC-73DE1B8E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03EEB03-9D68-4D9C-BD0E-3905674A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B03B7EA-70C6-4A83-99AE-FA43BA88F76F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6CFB80B-3E01-4857-B670-B4E8BE145F28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B672DC3-4F7A-4DCD-9890-51900CDAEC8C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0AE62BF-A247-4F1F-BF0D-5E6DCF4AF7DE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ADBC9DE6-BE58-4261-875F-458BF5886D93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2904185-889E-43DF-8632-263E48EC8641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97BC9DD8-3605-4D30-9AC6-B211B8510E8E}"/>
              </a:ext>
            </a:extLst>
          </p:cNvPr>
          <p:cNvSpPr txBox="1"/>
          <p:nvPr/>
        </p:nvSpPr>
        <p:spPr>
          <a:xfrm>
            <a:off x="9688341" y="606355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EE70350-AC09-4C34-B2AC-716CA0D150F9}"/>
              </a:ext>
            </a:extLst>
          </p:cNvPr>
          <p:cNvCxnSpPr/>
          <p:nvPr/>
        </p:nvCxnSpPr>
        <p:spPr>
          <a:xfrm>
            <a:off x="2416095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2A78512D-CE6F-4A94-9EC7-AA679AE06B8D}"/>
              </a:ext>
            </a:extLst>
          </p:cNvPr>
          <p:cNvSpPr txBox="1"/>
          <p:nvPr/>
        </p:nvSpPr>
        <p:spPr>
          <a:xfrm rot="16200000">
            <a:off x="2010873" y="5099203"/>
            <a:ext cx="678391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Trans. Ss.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9A9BD9B-4C4A-4C76-882E-F790C3DB065E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744D157-32DB-4CAE-8CC5-371229915BD8}"/>
              </a:ext>
            </a:extLst>
          </p:cNvPr>
          <p:cNvSpPr/>
          <p:nvPr/>
        </p:nvSpPr>
        <p:spPr>
          <a:xfrm>
            <a:off x="3094760" y="4929817"/>
            <a:ext cx="1764941" cy="565275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1BA58-FBA8-4711-9DE7-61612F135894}"/>
              </a:ext>
            </a:extLst>
          </p:cNvPr>
          <p:cNvCxnSpPr/>
          <p:nvPr/>
        </p:nvCxnSpPr>
        <p:spPr>
          <a:xfrm>
            <a:off x="3877951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756038D-47B8-4885-833D-29CCC28811CB}"/>
              </a:ext>
            </a:extLst>
          </p:cNvPr>
          <p:cNvSpPr txBox="1"/>
          <p:nvPr/>
        </p:nvSpPr>
        <p:spPr>
          <a:xfrm>
            <a:off x="3084163" y="500488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C8ADDE-8D90-4A80-99D1-F6D976B3775C}"/>
              </a:ext>
            </a:extLst>
          </p:cNvPr>
          <p:cNvSpPr txBox="1"/>
          <p:nvPr/>
        </p:nvSpPr>
        <p:spPr>
          <a:xfrm>
            <a:off x="3942046" y="4943572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C6511E7-3510-4068-B860-DDD5D92BE6A4}"/>
              </a:ext>
            </a:extLst>
          </p:cNvPr>
          <p:cNvCxnSpPr/>
          <p:nvPr/>
        </p:nvCxnSpPr>
        <p:spPr>
          <a:xfrm>
            <a:off x="3087092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2EF877-7D96-457D-B809-530A4EFDEEF1}"/>
              </a:ext>
            </a:extLst>
          </p:cNvPr>
          <p:cNvCxnSpPr/>
          <p:nvPr/>
        </p:nvCxnSpPr>
        <p:spPr>
          <a:xfrm>
            <a:off x="4865047" y="493588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C2C06EE-DFEF-416C-B94C-70B9F7669CB4}"/>
              </a:ext>
            </a:extLst>
          </p:cNvPr>
          <p:cNvSpPr/>
          <p:nvPr/>
        </p:nvSpPr>
        <p:spPr>
          <a:xfrm>
            <a:off x="7443430" y="4939735"/>
            <a:ext cx="1868338" cy="558044"/>
          </a:xfrm>
          <a:prstGeom prst="rect">
            <a:avLst/>
          </a:prstGeom>
          <a:solidFill>
            <a:srgbClr val="B2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432B2-F5E5-4D38-A261-BA94933AEEC8}"/>
              </a:ext>
            </a:extLst>
          </p:cNvPr>
          <p:cNvCxnSpPr>
            <a:cxnSpLocks/>
          </p:cNvCxnSpPr>
          <p:nvPr/>
        </p:nvCxnSpPr>
        <p:spPr>
          <a:xfrm>
            <a:off x="9306595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E798B14-E6A4-4D6E-883E-D04EEDD72650}"/>
              </a:ext>
            </a:extLst>
          </p:cNvPr>
          <p:cNvSpPr txBox="1"/>
          <p:nvPr/>
        </p:nvSpPr>
        <p:spPr>
          <a:xfrm>
            <a:off x="8692386" y="5290260"/>
            <a:ext cx="681597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B59ECC-0823-4254-913A-88259D28BE42}"/>
              </a:ext>
            </a:extLst>
          </p:cNvPr>
          <p:cNvSpPr txBox="1"/>
          <p:nvPr/>
        </p:nvSpPr>
        <p:spPr>
          <a:xfrm>
            <a:off x="8823605" y="5190310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E30FC-E321-4EBE-AF2F-38F2664555F6}"/>
              </a:ext>
            </a:extLst>
          </p:cNvPr>
          <p:cNvSpPr txBox="1"/>
          <p:nvPr/>
        </p:nvSpPr>
        <p:spPr>
          <a:xfrm>
            <a:off x="8732462" y="5067435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60098F-4648-4125-8EE5-7E022C392541}"/>
              </a:ext>
            </a:extLst>
          </p:cNvPr>
          <p:cNvSpPr txBox="1"/>
          <p:nvPr/>
        </p:nvSpPr>
        <p:spPr>
          <a:xfrm>
            <a:off x="8785142" y="4869037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D51DA2-0B16-4089-88D7-DEF3177590A9}"/>
              </a:ext>
            </a:extLst>
          </p:cNvPr>
          <p:cNvSpPr txBox="1"/>
          <p:nvPr/>
        </p:nvSpPr>
        <p:spPr>
          <a:xfrm>
            <a:off x="8693641" y="4974340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780A97-5C6A-49A2-A51C-A98886CC8139}"/>
              </a:ext>
            </a:extLst>
          </p:cNvPr>
          <p:cNvCxnSpPr>
            <a:cxnSpLocks/>
          </p:cNvCxnSpPr>
          <p:nvPr/>
        </p:nvCxnSpPr>
        <p:spPr>
          <a:xfrm>
            <a:off x="1037706" y="4934472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2CD3B1-B2AE-4F25-8161-4DF06EE21EAD}"/>
              </a:ext>
            </a:extLst>
          </p:cNvPr>
          <p:cNvSpPr txBox="1"/>
          <p:nvPr/>
        </p:nvSpPr>
        <p:spPr>
          <a:xfrm>
            <a:off x="8177530" y="5300003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B7D6F-3928-45C3-B2E2-A08A8C0F8AEA}"/>
              </a:ext>
            </a:extLst>
          </p:cNvPr>
          <p:cNvSpPr txBox="1"/>
          <p:nvPr/>
        </p:nvSpPr>
        <p:spPr>
          <a:xfrm>
            <a:off x="8174918" y="5085967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92F1B-2648-444E-BBEC-1D23A9729985}"/>
              </a:ext>
            </a:extLst>
          </p:cNvPr>
          <p:cNvSpPr txBox="1"/>
          <p:nvPr/>
        </p:nvSpPr>
        <p:spPr>
          <a:xfrm>
            <a:off x="8175926" y="4876968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7384C3-114E-49D1-8421-310A9C2B9B84}"/>
              </a:ext>
            </a:extLst>
          </p:cNvPr>
          <p:cNvSpPr txBox="1"/>
          <p:nvPr/>
        </p:nvSpPr>
        <p:spPr>
          <a:xfrm>
            <a:off x="8172660" y="5191142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5A2A8-F7DD-47E8-A6F5-196171D9E766}"/>
              </a:ext>
            </a:extLst>
          </p:cNvPr>
          <p:cNvSpPr txBox="1"/>
          <p:nvPr/>
        </p:nvSpPr>
        <p:spPr>
          <a:xfrm>
            <a:off x="8259727" y="4981388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744A0-16AA-4ECF-8354-32D6CF227F38}"/>
              </a:ext>
            </a:extLst>
          </p:cNvPr>
          <p:cNvCxnSpPr/>
          <p:nvPr/>
        </p:nvCxnSpPr>
        <p:spPr>
          <a:xfrm>
            <a:off x="8217322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7CE8-8EF9-4565-9AEC-E877FAD08EF2}"/>
              </a:ext>
            </a:extLst>
          </p:cNvPr>
          <p:cNvCxnSpPr/>
          <p:nvPr/>
        </p:nvCxnSpPr>
        <p:spPr>
          <a:xfrm>
            <a:off x="8775136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210E98F-6177-490A-A495-A1294AD57838}"/>
              </a:ext>
            </a:extLst>
          </p:cNvPr>
          <p:cNvSpPr txBox="1"/>
          <p:nvPr/>
        </p:nvSpPr>
        <p:spPr>
          <a:xfrm>
            <a:off x="7364176" y="4947909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561DC-A8A0-4DDA-8960-D8EEFCE49480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8BAE70-74B9-49AD-9ED3-5465AC125E07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491A1F-21CF-4757-98A5-FC23BDA97A32}"/>
              </a:ext>
            </a:extLst>
          </p:cNvPr>
          <p:cNvSpPr txBox="1"/>
          <p:nvPr/>
        </p:nvSpPr>
        <p:spPr>
          <a:xfrm>
            <a:off x="560771" y="335728"/>
            <a:ext cx="9149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Paleozoic: Four long-term cycles (megacycles) = four epicontinental seas</a:t>
            </a:r>
          </a:p>
        </p:txBody>
      </p:sp>
    </p:spTree>
    <p:extLst>
      <p:ext uri="{BB962C8B-B14F-4D97-AF65-F5344CB8AC3E}">
        <p14:creationId xmlns:p14="http://schemas.microsoft.com/office/powerpoint/2010/main" val="3194553557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 bwMode="auto">
          <a:xfrm>
            <a:off x="167744" y="1039978"/>
            <a:ext cx="10699992" cy="49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4BFAFE-2989-43CC-A19B-E35780ADBBF1}"/>
              </a:ext>
            </a:extLst>
          </p:cNvPr>
          <p:cNvSpPr/>
          <p:nvPr/>
        </p:nvSpPr>
        <p:spPr>
          <a:xfrm>
            <a:off x="1037706" y="4934472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F6E881-BAB8-4C92-A922-36C9393690DE}"/>
              </a:ext>
            </a:extLst>
          </p:cNvPr>
          <p:cNvSpPr txBox="1"/>
          <p:nvPr/>
        </p:nvSpPr>
        <p:spPr>
          <a:xfrm>
            <a:off x="1193555" y="4982363"/>
            <a:ext cx="9412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(Basement)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A91BF5-9465-4937-A9DF-9D843F3694E3}"/>
              </a:ext>
            </a:extLst>
          </p:cNvPr>
          <p:cNvSpPr/>
          <p:nvPr/>
        </p:nvSpPr>
        <p:spPr>
          <a:xfrm>
            <a:off x="1448384" y="4194015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FC707A-D113-494D-9739-548D77CD2C43}"/>
              </a:ext>
            </a:extLst>
          </p:cNvPr>
          <p:cNvSpPr txBox="1"/>
          <p:nvPr/>
        </p:nvSpPr>
        <p:spPr>
          <a:xfrm>
            <a:off x="1436354" y="41778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42A4B7-DCBE-47F3-8995-899EA8BDE055}"/>
              </a:ext>
            </a:extLst>
          </p:cNvPr>
          <p:cNvSpPr/>
          <p:nvPr/>
        </p:nvSpPr>
        <p:spPr>
          <a:xfrm>
            <a:off x="2438824" y="4202503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77AE26-5E72-4FDA-9CBF-023DE547A6C5}"/>
              </a:ext>
            </a:extLst>
          </p:cNvPr>
          <p:cNvSpPr txBox="1"/>
          <p:nvPr/>
        </p:nvSpPr>
        <p:spPr>
          <a:xfrm>
            <a:off x="2426794" y="4186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79E446-C263-47D5-BCEB-66C0E2F57C53}"/>
              </a:ext>
            </a:extLst>
          </p:cNvPr>
          <p:cNvSpPr/>
          <p:nvPr/>
        </p:nvSpPr>
        <p:spPr>
          <a:xfrm>
            <a:off x="3301995" y="4188099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6E5F9-707C-42CC-90FF-732E9B3DB2A3}"/>
              </a:ext>
            </a:extLst>
          </p:cNvPr>
          <p:cNvSpPr txBox="1"/>
          <p:nvPr/>
        </p:nvSpPr>
        <p:spPr>
          <a:xfrm>
            <a:off x="3293118" y="4171942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0BCCE1-141D-45D7-A722-DC5797E6A536}"/>
              </a:ext>
            </a:extLst>
          </p:cNvPr>
          <p:cNvSpPr/>
          <p:nvPr/>
        </p:nvSpPr>
        <p:spPr>
          <a:xfrm>
            <a:off x="4203706" y="4177666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EF0C-AD08-45EE-8A73-F9C2418DC5C0}"/>
              </a:ext>
            </a:extLst>
          </p:cNvPr>
          <p:cNvSpPr txBox="1"/>
          <p:nvPr/>
        </p:nvSpPr>
        <p:spPr>
          <a:xfrm>
            <a:off x="4191676" y="4174121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686C61-201A-493B-A282-57CCF3F50697}"/>
              </a:ext>
            </a:extLst>
          </p:cNvPr>
          <p:cNvSpPr/>
          <p:nvPr/>
        </p:nvSpPr>
        <p:spPr>
          <a:xfrm>
            <a:off x="4868272" y="4932294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E7F940-DDA0-47BC-97A3-46B897C12611}"/>
              </a:ext>
            </a:extLst>
          </p:cNvPr>
          <p:cNvSpPr txBox="1"/>
          <p:nvPr/>
        </p:nvSpPr>
        <p:spPr>
          <a:xfrm>
            <a:off x="4971052" y="4958748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D9F6AE-4202-4A59-9E07-B41BEBD75484}"/>
              </a:ext>
            </a:extLst>
          </p:cNvPr>
          <p:cNvSpPr/>
          <p:nvPr/>
        </p:nvSpPr>
        <p:spPr>
          <a:xfrm>
            <a:off x="5105058" y="4187604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27B9-B747-4805-92B9-AB8A70B74AF3}"/>
              </a:ext>
            </a:extLst>
          </p:cNvPr>
          <p:cNvSpPr txBox="1"/>
          <p:nvPr/>
        </p:nvSpPr>
        <p:spPr>
          <a:xfrm>
            <a:off x="5093028" y="4184059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6ED33E6-F88E-485A-A2A3-010032A4445C}"/>
              </a:ext>
            </a:extLst>
          </p:cNvPr>
          <p:cNvSpPr/>
          <p:nvPr/>
        </p:nvSpPr>
        <p:spPr>
          <a:xfrm>
            <a:off x="6472845" y="4183688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34EF4-1176-4BD0-96D3-45B5A17FE702}"/>
              </a:ext>
            </a:extLst>
          </p:cNvPr>
          <p:cNvSpPr txBox="1"/>
          <p:nvPr/>
        </p:nvSpPr>
        <p:spPr>
          <a:xfrm>
            <a:off x="6460815" y="4180143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E325943-9080-4674-9242-58F1CBFA9F1B}"/>
              </a:ext>
            </a:extLst>
          </p:cNvPr>
          <p:cNvSpPr/>
          <p:nvPr/>
        </p:nvSpPr>
        <p:spPr>
          <a:xfrm>
            <a:off x="8271748" y="4503087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37197AE-D4D4-4580-A7DA-3135C570A0DB}"/>
              </a:ext>
            </a:extLst>
          </p:cNvPr>
          <p:cNvSpPr/>
          <p:nvPr/>
        </p:nvSpPr>
        <p:spPr>
          <a:xfrm>
            <a:off x="8825138" y="4508401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9CEBD9E-0E98-4A4D-B971-3877DA3558EB}"/>
              </a:ext>
            </a:extLst>
          </p:cNvPr>
          <p:cNvSpPr/>
          <p:nvPr/>
        </p:nvSpPr>
        <p:spPr>
          <a:xfrm>
            <a:off x="7628471" y="4499586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2C6AFC-E2AA-4DE0-8790-D02330CADE47}"/>
              </a:ext>
            </a:extLst>
          </p:cNvPr>
          <p:cNvSpPr txBox="1"/>
          <p:nvPr/>
        </p:nvSpPr>
        <p:spPr>
          <a:xfrm>
            <a:off x="8264445" y="449993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94CFA-3F9A-439F-9CE3-DBA60AA09AAE}"/>
              </a:ext>
            </a:extLst>
          </p:cNvPr>
          <p:cNvSpPr txBox="1"/>
          <p:nvPr/>
        </p:nvSpPr>
        <p:spPr>
          <a:xfrm>
            <a:off x="7637410" y="449184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8C18E4-CDC3-4751-90D0-2AB36CAE37F7}"/>
              </a:ext>
            </a:extLst>
          </p:cNvPr>
          <p:cNvSpPr txBox="1"/>
          <p:nvPr/>
        </p:nvSpPr>
        <p:spPr>
          <a:xfrm>
            <a:off x="8830191" y="449487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4B97E-92E0-43F4-8493-F75053FC9132}"/>
              </a:ext>
            </a:extLst>
          </p:cNvPr>
          <p:cNvSpPr txBox="1"/>
          <p:nvPr/>
        </p:nvSpPr>
        <p:spPr>
          <a:xfrm>
            <a:off x="7936" y="5020303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9503-4AD1-4163-A139-27729E944383}"/>
              </a:ext>
            </a:extLst>
          </p:cNvPr>
          <p:cNvSpPr/>
          <p:nvPr/>
        </p:nvSpPr>
        <p:spPr>
          <a:xfrm>
            <a:off x="675391" y="5091065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7D97E-7EA5-48AA-8075-22331D7B4455}"/>
              </a:ext>
            </a:extLst>
          </p:cNvPr>
          <p:cNvSpPr/>
          <p:nvPr/>
        </p:nvSpPr>
        <p:spPr>
          <a:xfrm>
            <a:off x="2295710" y="4930134"/>
            <a:ext cx="799050" cy="565275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94282-FA6A-417A-B227-A60A3D6B2192}"/>
              </a:ext>
            </a:extLst>
          </p:cNvPr>
          <p:cNvSpPr txBox="1"/>
          <p:nvPr/>
        </p:nvSpPr>
        <p:spPr>
          <a:xfrm>
            <a:off x="2386334" y="500488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925CFF-5FD6-40AD-A890-23A1FD9DDFFB}"/>
              </a:ext>
            </a:extLst>
          </p:cNvPr>
          <p:cNvCxnSpPr/>
          <p:nvPr/>
        </p:nvCxnSpPr>
        <p:spPr>
          <a:xfrm>
            <a:off x="2300172" y="4934570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CFA2CD-CCB2-49B9-AC17-CF0780BDF244}"/>
              </a:ext>
            </a:extLst>
          </p:cNvPr>
          <p:cNvSpPr/>
          <p:nvPr/>
        </p:nvSpPr>
        <p:spPr>
          <a:xfrm>
            <a:off x="5745274" y="4931512"/>
            <a:ext cx="1690362" cy="558044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1E16-FE86-46A7-9682-0893600E4EFF}"/>
              </a:ext>
            </a:extLst>
          </p:cNvPr>
          <p:cNvSpPr txBox="1"/>
          <p:nvPr/>
        </p:nvSpPr>
        <p:spPr>
          <a:xfrm>
            <a:off x="5968511" y="4946950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6B964-F1BF-47D6-9CF1-F0656F68105F}"/>
              </a:ext>
            </a:extLst>
          </p:cNvPr>
          <p:cNvCxnSpPr/>
          <p:nvPr/>
        </p:nvCxnSpPr>
        <p:spPr>
          <a:xfrm>
            <a:off x="5753068" y="493442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744087-1B5C-4166-8099-CDFA3186A984}"/>
              </a:ext>
            </a:extLst>
          </p:cNvPr>
          <p:cNvSpPr/>
          <p:nvPr/>
        </p:nvSpPr>
        <p:spPr>
          <a:xfrm>
            <a:off x="9554064" y="2108818"/>
            <a:ext cx="2288156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F115E6-2BB2-40B9-B467-5136516CBC5A}"/>
              </a:ext>
            </a:extLst>
          </p:cNvPr>
          <p:cNvSpPr txBox="1"/>
          <p:nvPr/>
        </p:nvSpPr>
        <p:spPr>
          <a:xfrm>
            <a:off x="9599926" y="2209978"/>
            <a:ext cx="21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Upper </a:t>
            </a:r>
            <a:r>
              <a:rPr lang="en-US" dirty="0" err="1"/>
              <a:t>Precamb</a:t>
            </a:r>
            <a:r>
              <a:rPr lang="en-US" dirty="0"/>
              <a:t>. –</a:t>
            </a:r>
          </a:p>
          <a:p>
            <a:r>
              <a:rPr lang="en-US" dirty="0"/>
              <a:t>     Lower Ordovician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EB5001-BDBA-477D-8FE9-B6B9A27D40B5}"/>
              </a:ext>
            </a:extLst>
          </p:cNvPr>
          <p:cNvSpPr txBox="1"/>
          <p:nvPr/>
        </p:nvSpPr>
        <p:spPr>
          <a:xfrm>
            <a:off x="9599926" y="2927653"/>
            <a:ext cx="207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Mid. Ordovician –</a:t>
            </a:r>
          </a:p>
          <a:p>
            <a:r>
              <a:rPr lang="en-US" dirty="0"/>
              <a:t>     Lower Devonian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BDB96-5905-415D-9256-1DE7F826D451}"/>
              </a:ext>
            </a:extLst>
          </p:cNvPr>
          <p:cNvSpPr txBox="1"/>
          <p:nvPr/>
        </p:nvSpPr>
        <p:spPr>
          <a:xfrm>
            <a:off x="9599926" y="3629093"/>
            <a:ext cx="210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Lower Devonian –</a:t>
            </a:r>
          </a:p>
          <a:p>
            <a:r>
              <a:rPr lang="en-US" dirty="0"/>
              <a:t>     Mississippian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DBC4A-C16F-4B87-AC15-B4732B2F315C}"/>
              </a:ext>
            </a:extLst>
          </p:cNvPr>
          <p:cNvSpPr txBox="1"/>
          <p:nvPr/>
        </p:nvSpPr>
        <p:spPr>
          <a:xfrm>
            <a:off x="9599926" y="4356946"/>
            <a:ext cx="192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Pennsylvanian –</a:t>
            </a:r>
          </a:p>
          <a:p>
            <a:r>
              <a:rPr lang="en-US" dirty="0"/>
              <a:t>     Permian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07ED05-B0AB-4443-A1AC-24A3FEBE42D3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C1E3875-FD5E-4297-9308-85F7D19E99A7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2B50728-16E1-4BC1-B01B-69C8670DCB1A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5F62C59-5C99-4B4B-8F53-9D7B0C735249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6FA783C-22EB-4A1D-A68A-513C7ABBE613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1DAAE4B-A4DF-402B-AE7C-B074FFE47140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C87566-8C61-47A1-9E4A-906F5AAF8AE9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B2259D5-FA5A-4A30-83FB-1E5D2D679EFC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4CE197B-554C-4039-BED2-1F022F49141A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41AC4C5-F253-43E8-9227-9605EA433B05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202BC131-F6EB-430E-9AD3-2140B6257EA7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1336E22B-D667-4E06-80D3-2A1818393E42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2D9DB7-875B-4F59-AAC0-7764BBE9968C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C1E94B8-B4AE-460C-84CE-8A975479364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B01AF99D-69C2-40AA-87FF-7FE9030B80CB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58E956D-8DB5-43EB-9FB0-8030312FCA2D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8A5DE6E-F718-4D72-B4AF-13815AE1D6C7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64D7DF5-C14A-47EC-8986-4719842F3B05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BB18863A-ED0A-4650-954E-82FC4DFEFA46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DE33671-D567-43AC-8299-0898D6E5EE2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15B47C-996B-4B47-A47C-B05ECCA60D80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98C3F2-FFEE-4CCE-8F39-AEA0379C509B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5416ED-1835-4F28-BCB5-1A7A9FBCB320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E9D5933-6F4A-46A4-8EFA-89E655228C03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9C8E9FE-8E1D-4145-A666-138D0159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5A1216A-3544-41DD-BC73-80941C5C6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202FA8-F8E2-45A7-A672-184AD581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6D60E61-2B1A-4079-A82D-2900545E1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78E447C-2BC7-4813-B499-0E67BF24935D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8FCA81D-AAA9-4B60-AF8B-4EDEA5682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4EC2844-77A7-41E3-A90D-2AAC20F9E04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E85FA39-FBD3-4036-BA73-8719B981ABE9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C006BF4-929E-4726-80BC-5A60BFF8E095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169F9D-F735-47D7-9C1E-BCDA0EAC56A8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6211CFD-78E7-4D5C-8EFF-01420AF24C5A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AEC238-2B49-4985-B2E7-B92B87F746CC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6AC2459-692C-47F7-974F-776B2FD37B02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DA2298-CE6C-4705-90D9-CA9E4D2403D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C63A59E-47B0-46B4-B108-9EA3054CA8A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78D86A-2FA7-49E1-A5A8-D0813FACAA5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B62119-00C5-4001-9281-A91173D064BC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4B6986-33DB-43FD-8E95-BD439F885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348C2-6DD3-4639-84E6-B7EEE0D3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B56971-EB36-4387-98C8-D9A5AF9F25BB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B287C-7861-416E-98C4-A331481DA760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AFAB430-E139-48F5-B525-C383FC4E5177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262A86-0BA2-45BC-B662-88B78AABC1F4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EB2A3E-E3E9-4500-BF14-8A21AE81974B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45E4EFB-4385-49BC-A297-6AE4679B710C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CFAF38-0555-4495-A21B-2DD8BDC949BE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D8B2689-41A5-4776-AA5F-2C907154B3B6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4B4C935-07E6-45D9-B571-B79104ED940F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352116C-66F0-410C-B9FB-205BF4241EAD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621B057-A287-45B0-86EC-7423580F788A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A88A305-B74F-4B25-AC1E-C70AA0BEB0AC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7A7A978-4384-4F63-908A-BCF3C25C75BF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4CF0B96-9CC3-4CDA-9764-9C76F9866B1A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4B03E1-8C9B-4E67-8EA2-604FF6EC5A9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F311C4-E6ED-4E86-B92C-0C5AA65E051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28924DC-CDF4-4AD0-BCE4-F4F1AB84DB3D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ED2FD19-B3B9-4FAB-87FF-4298B08E8F50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0388DD9-0E80-4500-9A71-3E058EF969CC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C947B45-1E75-480B-A99E-C1984A0BFDDE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AA176D-A767-40CA-A176-5A9B51574F9F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601CCE8-6699-4E9F-AB7B-AADA5806632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7D34C1B-AFF7-4088-9D3C-83C6FC0F0409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64B84E6-B85B-4E6C-8761-D28D7E57163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68422ED-CA6B-423D-BDD0-9C8CA457E3C0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435DB16-C475-4282-9F0D-4B02812573B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E2D18F-0B77-47F4-AFB9-70ADD68958AF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9D59352-0AC6-4E18-BFDA-CBE4392BE592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9E04AD8-6A2C-4698-A9E1-17FBBEC5470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1D27FB8-F962-4B1B-A02D-EC087D23CBD8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6E73D3-C93F-4807-810C-1741650F9FCC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F2D4A6A-0C23-471B-A410-13DC97F4B3A9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244245-6557-43B6-884D-532DE551F438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6546ED8-971C-4657-A2D8-999EA4E8F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9E426C5-1629-4F19-B48F-9CF44D1B4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A0DDA80-B80E-40E4-9995-522F8EA2DAC0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5EDCA5D-7B1C-402E-BA27-9AA1019F1B89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8E5E922-50BF-4478-890A-918553AA629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F3F2CBE-179D-4B8A-8A17-F181C4341B13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23B7703-CEE5-4FAD-948C-24EA6DDB4F6E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F9B4950-3239-4C10-B0F9-47493B9E0860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2BF2D82-318F-40A9-AF57-FEC901BEB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D169A13-A7B7-420A-A0FB-74AF5DBBF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A5B07E5-7494-4A32-97E8-3C34E98FD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8CB53A9-A01A-444F-9FFB-F11FC5A16020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F2DBDEC-3EC9-4996-A40D-9076B656EA7D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D5594F0-DB7C-4E2E-9AAB-A350FA9B4492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AB41E76-1F06-4218-B0BF-EB32DB2B2144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925038A-B479-4474-9175-765CAE48C577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A7C8588-DF29-4870-939D-400CEB13A2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FBA117C-A7BA-4C12-9F03-06830D14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70F7050-8B32-4F7E-A986-5E0322312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EAA00E7-EBEC-47A2-BF12-742EAE946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E141D01-8D4D-4560-915C-845D083234C8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38AD35-4C7A-4E8C-B711-E78743A7D40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C8CE3A-19B4-4B26-A362-E3758DD87113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A5AC388-5511-4D9D-AC59-CB9EF7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681F06F-BD9D-4CE5-8F99-260D3E042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08DE06C-C7EE-4F3F-A88B-2B7D855DE36E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FAC3F7-93FC-46C3-AB67-23F992544BEC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BF61250-B3EF-4AFA-9BC8-FB3AFE74D2E3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A4D1B76-448A-42FE-A913-6A36512198EC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C85BC9C-42DA-4F5A-A8F1-C710736B412E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6D7340E-B391-4783-88D9-ECCA3DC54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407E255-B5F3-4A10-BE3E-5676140DC990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F5ED31-1131-407A-9EFC-73DE1B8E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03EEB03-9D68-4D9C-BD0E-3905674A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B03B7EA-70C6-4A83-99AE-FA43BA88F76F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6CFB80B-3E01-4857-B670-B4E8BE145F28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B672DC3-4F7A-4DCD-9890-51900CDAEC8C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0AE62BF-A247-4F1F-BF0D-5E6DCF4AF7DE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ADBC9DE6-BE58-4261-875F-458BF5886D93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2904185-889E-43DF-8632-263E48EC8641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97BC9DD8-3605-4D30-9AC6-B211B8510E8E}"/>
              </a:ext>
            </a:extLst>
          </p:cNvPr>
          <p:cNvSpPr txBox="1"/>
          <p:nvPr/>
        </p:nvSpPr>
        <p:spPr>
          <a:xfrm>
            <a:off x="9688341" y="606355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EE70350-AC09-4C34-B2AC-716CA0D150F9}"/>
              </a:ext>
            </a:extLst>
          </p:cNvPr>
          <p:cNvCxnSpPr/>
          <p:nvPr/>
        </p:nvCxnSpPr>
        <p:spPr>
          <a:xfrm>
            <a:off x="2416095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2A78512D-CE6F-4A94-9EC7-AA679AE06B8D}"/>
              </a:ext>
            </a:extLst>
          </p:cNvPr>
          <p:cNvSpPr txBox="1"/>
          <p:nvPr/>
        </p:nvSpPr>
        <p:spPr>
          <a:xfrm rot="16200000">
            <a:off x="2010873" y="5099203"/>
            <a:ext cx="678391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Trans. Ss.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9A9BD9B-4C4A-4C76-882E-F790C3DB065E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744D157-32DB-4CAE-8CC5-371229915BD8}"/>
              </a:ext>
            </a:extLst>
          </p:cNvPr>
          <p:cNvSpPr/>
          <p:nvPr/>
        </p:nvSpPr>
        <p:spPr>
          <a:xfrm>
            <a:off x="3094760" y="4929817"/>
            <a:ext cx="1764941" cy="565275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1BA58-FBA8-4711-9DE7-61612F135894}"/>
              </a:ext>
            </a:extLst>
          </p:cNvPr>
          <p:cNvCxnSpPr/>
          <p:nvPr/>
        </p:nvCxnSpPr>
        <p:spPr>
          <a:xfrm>
            <a:off x="3877951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756038D-47B8-4885-833D-29CCC28811CB}"/>
              </a:ext>
            </a:extLst>
          </p:cNvPr>
          <p:cNvSpPr txBox="1"/>
          <p:nvPr/>
        </p:nvSpPr>
        <p:spPr>
          <a:xfrm>
            <a:off x="3084163" y="500488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C8ADDE-8D90-4A80-99D1-F6D976B3775C}"/>
              </a:ext>
            </a:extLst>
          </p:cNvPr>
          <p:cNvSpPr txBox="1"/>
          <p:nvPr/>
        </p:nvSpPr>
        <p:spPr>
          <a:xfrm>
            <a:off x="3942046" y="4943572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C6511E7-3510-4068-B860-DDD5D92BE6A4}"/>
              </a:ext>
            </a:extLst>
          </p:cNvPr>
          <p:cNvCxnSpPr/>
          <p:nvPr/>
        </p:nvCxnSpPr>
        <p:spPr>
          <a:xfrm>
            <a:off x="3087092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2EF877-7D96-457D-B809-530A4EFDEEF1}"/>
              </a:ext>
            </a:extLst>
          </p:cNvPr>
          <p:cNvCxnSpPr/>
          <p:nvPr/>
        </p:nvCxnSpPr>
        <p:spPr>
          <a:xfrm>
            <a:off x="4865047" y="493588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C2C06EE-DFEF-416C-B94C-70B9F7669CB4}"/>
              </a:ext>
            </a:extLst>
          </p:cNvPr>
          <p:cNvSpPr/>
          <p:nvPr/>
        </p:nvSpPr>
        <p:spPr>
          <a:xfrm>
            <a:off x="7443430" y="4939735"/>
            <a:ext cx="1868338" cy="558044"/>
          </a:xfrm>
          <a:prstGeom prst="rect">
            <a:avLst/>
          </a:prstGeom>
          <a:solidFill>
            <a:srgbClr val="B2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432B2-F5E5-4D38-A261-BA94933AEEC8}"/>
              </a:ext>
            </a:extLst>
          </p:cNvPr>
          <p:cNvCxnSpPr>
            <a:cxnSpLocks/>
          </p:cNvCxnSpPr>
          <p:nvPr/>
        </p:nvCxnSpPr>
        <p:spPr>
          <a:xfrm>
            <a:off x="9306595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E798B14-E6A4-4D6E-883E-D04EEDD72650}"/>
              </a:ext>
            </a:extLst>
          </p:cNvPr>
          <p:cNvSpPr txBox="1"/>
          <p:nvPr/>
        </p:nvSpPr>
        <p:spPr>
          <a:xfrm>
            <a:off x="8692386" y="5290260"/>
            <a:ext cx="681597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B59ECC-0823-4254-913A-88259D28BE42}"/>
              </a:ext>
            </a:extLst>
          </p:cNvPr>
          <p:cNvSpPr txBox="1"/>
          <p:nvPr/>
        </p:nvSpPr>
        <p:spPr>
          <a:xfrm>
            <a:off x="8823605" y="5190310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E30FC-E321-4EBE-AF2F-38F2664555F6}"/>
              </a:ext>
            </a:extLst>
          </p:cNvPr>
          <p:cNvSpPr txBox="1"/>
          <p:nvPr/>
        </p:nvSpPr>
        <p:spPr>
          <a:xfrm>
            <a:off x="8732462" y="5067435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60098F-4648-4125-8EE5-7E022C392541}"/>
              </a:ext>
            </a:extLst>
          </p:cNvPr>
          <p:cNvSpPr txBox="1"/>
          <p:nvPr/>
        </p:nvSpPr>
        <p:spPr>
          <a:xfrm>
            <a:off x="8785142" y="4869037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D51DA2-0B16-4089-88D7-DEF3177590A9}"/>
              </a:ext>
            </a:extLst>
          </p:cNvPr>
          <p:cNvSpPr txBox="1"/>
          <p:nvPr/>
        </p:nvSpPr>
        <p:spPr>
          <a:xfrm>
            <a:off x="8693641" y="4974340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780A97-5C6A-49A2-A51C-A98886CC8139}"/>
              </a:ext>
            </a:extLst>
          </p:cNvPr>
          <p:cNvCxnSpPr>
            <a:cxnSpLocks/>
          </p:cNvCxnSpPr>
          <p:nvPr/>
        </p:nvCxnSpPr>
        <p:spPr>
          <a:xfrm>
            <a:off x="1037706" y="4934472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2CD3B1-B2AE-4F25-8161-4DF06EE21EAD}"/>
              </a:ext>
            </a:extLst>
          </p:cNvPr>
          <p:cNvSpPr txBox="1"/>
          <p:nvPr/>
        </p:nvSpPr>
        <p:spPr>
          <a:xfrm>
            <a:off x="8177530" y="5300003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B7D6F-3928-45C3-B2E2-A08A8C0F8AEA}"/>
              </a:ext>
            </a:extLst>
          </p:cNvPr>
          <p:cNvSpPr txBox="1"/>
          <p:nvPr/>
        </p:nvSpPr>
        <p:spPr>
          <a:xfrm>
            <a:off x="8174918" y="5085967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92F1B-2648-444E-BBEC-1D23A9729985}"/>
              </a:ext>
            </a:extLst>
          </p:cNvPr>
          <p:cNvSpPr txBox="1"/>
          <p:nvPr/>
        </p:nvSpPr>
        <p:spPr>
          <a:xfrm>
            <a:off x="8175926" y="4876968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7384C3-114E-49D1-8421-310A9C2B9B84}"/>
              </a:ext>
            </a:extLst>
          </p:cNvPr>
          <p:cNvSpPr txBox="1"/>
          <p:nvPr/>
        </p:nvSpPr>
        <p:spPr>
          <a:xfrm>
            <a:off x="8172660" y="5191142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5A2A8-F7DD-47E8-A6F5-196171D9E766}"/>
              </a:ext>
            </a:extLst>
          </p:cNvPr>
          <p:cNvSpPr txBox="1"/>
          <p:nvPr/>
        </p:nvSpPr>
        <p:spPr>
          <a:xfrm>
            <a:off x="8259727" y="4981388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744A0-16AA-4ECF-8354-32D6CF227F38}"/>
              </a:ext>
            </a:extLst>
          </p:cNvPr>
          <p:cNvCxnSpPr/>
          <p:nvPr/>
        </p:nvCxnSpPr>
        <p:spPr>
          <a:xfrm>
            <a:off x="8217322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7CE8-8EF9-4565-9AEC-E877FAD08EF2}"/>
              </a:ext>
            </a:extLst>
          </p:cNvPr>
          <p:cNvCxnSpPr/>
          <p:nvPr/>
        </p:nvCxnSpPr>
        <p:spPr>
          <a:xfrm>
            <a:off x="8775136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210E98F-6177-490A-A495-A1294AD57838}"/>
              </a:ext>
            </a:extLst>
          </p:cNvPr>
          <p:cNvSpPr txBox="1"/>
          <p:nvPr/>
        </p:nvSpPr>
        <p:spPr>
          <a:xfrm>
            <a:off x="7364176" y="4947909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561DC-A8A0-4DDA-8960-D8EEFCE49480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8BAE70-74B9-49AD-9ED3-5465AC125E07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1491A1F-21CF-4757-98A5-FC23BDA97A32}"/>
              </a:ext>
            </a:extLst>
          </p:cNvPr>
          <p:cNvSpPr txBox="1"/>
          <p:nvPr/>
        </p:nvSpPr>
        <p:spPr>
          <a:xfrm>
            <a:off x="560771" y="335728"/>
            <a:ext cx="883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Four long-term cycles of sea level during the Paleozoic (4 megacycles)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395DE8-5F0C-4CD0-9512-E82A69462BDF}"/>
              </a:ext>
            </a:extLst>
          </p:cNvPr>
          <p:cNvSpPr/>
          <p:nvPr/>
        </p:nvSpPr>
        <p:spPr>
          <a:xfrm>
            <a:off x="975654" y="4868946"/>
            <a:ext cx="1319111" cy="180989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77502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3357093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AC45A-A819-440E-B6EF-C44C73C2349C}"/>
              </a:ext>
            </a:extLst>
          </p:cNvPr>
          <p:cNvSpPr txBox="1"/>
          <p:nvPr/>
        </p:nvSpPr>
        <p:spPr>
          <a:xfrm>
            <a:off x="8648700" y="3397345"/>
            <a:ext cx="230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NEXT SESSION</a:t>
            </a:r>
          </a:p>
        </p:txBody>
      </p:sp>
    </p:spTree>
    <p:extLst>
      <p:ext uri="{BB962C8B-B14F-4D97-AF65-F5344CB8AC3E}">
        <p14:creationId xmlns:p14="http://schemas.microsoft.com/office/powerpoint/2010/main" val="2318827609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/>
          <p:nvPr/>
        </p:nvCxnSpPr>
        <p:spPr>
          <a:xfrm>
            <a:off x="9667340" y="25324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9608725" y="253319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9550110" y="253392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9491495" y="253466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9432880" y="253539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5" name="Text Box 526"/>
          <p:cNvSpPr txBox="1">
            <a:spLocks noChangeArrowheads="1"/>
          </p:cNvSpPr>
          <p:nvPr/>
        </p:nvSpPr>
        <p:spPr bwMode="auto">
          <a:xfrm>
            <a:off x="2010652" y="-32396"/>
            <a:ext cx="7999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dirty="0">
                <a:solidFill>
                  <a:prstClr val="black"/>
                </a:solidFill>
                <a:cs typeface="Arial" charset="0"/>
              </a:rPr>
              <a:t>Permian Basin Stratigraphy and Tectonic History</a:t>
            </a:r>
            <a:endParaRPr lang="en-US" altLang="en-US" sz="1100" dirty="0">
              <a:solidFill>
                <a:prstClr val="black"/>
              </a:solidFill>
              <a:cs typeface="Arial" charset="0"/>
            </a:endParaRPr>
          </a:p>
        </p:txBody>
      </p:sp>
      <p:cxnSp>
        <p:nvCxnSpPr>
          <p:cNvPr id="511" name="Straight Connector 510"/>
          <p:cNvCxnSpPr/>
          <p:nvPr/>
        </p:nvCxnSpPr>
        <p:spPr bwMode="auto">
          <a:xfrm>
            <a:off x="7167564" y="6720211"/>
            <a:ext cx="33495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01813" y="369889"/>
            <a:ext cx="5510213" cy="6365875"/>
            <a:chOff x="152400" y="369888"/>
            <a:chExt cx="5635625" cy="6365875"/>
          </a:xfrm>
        </p:grpSpPr>
        <p:grpSp>
          <p:nvGrpSpPr>
            <p:cNvPr id="106514" name="Group 1"/>
            <p:cNvGrpSpPr>
              <a:grpSpLocks/>
            </p:cNvGrpSpPr>
            <p:nvPr/>
          </p:nvGrpSpPr>
          <p:grpSpPr bwMode="auto">
            <a:xfrm>
              <a:off x="152400" y="369888"/>
              <a:ext cx="5635625" cy="6365875"/>
              <a:chOff x="1905000" y="369888"/>
              <a:chExt cx="5635625" cy="6365875"/>
            </a:xfrm>
          </p:grpSpPr>
          <p:grpSp>
            <p:nvGrpSpPr>
              <p:cNvPr id="106543" name="Group 9"/>
              <p:cNvGrpSpPr>
                <a:grpSpLocks/>
              </p:cNvGrpSpPr>
              <p:nvPr/>
            </p:nvGrpSpPr>
            <p:grpSpPr bwMode="auto">
              <a:xfrm>
                <a:off x="1905000" y="369888"/>
                <a:ext cx="1982788" cy="6365875"/>
                <a:chOff x="562823" y="369888"/>
                <a:chExt cx="1982787" cy="6365875"/>
              </a:xfrm>
            </p:grpSpPr>
            <p:sp>
              <p:nvSpPr>
                <p:cNvPr id="106930" name="Freeform 3"/>
                <p:cNvSpPr>
                  <a:spLocks/>
                </p:cNvSpPr>
                <p:nvPr/>
              </p:nvSpPr>
              <p:spPr bwMode="auto">
                <a:xfrm>
                  <a:off x="562823" y="6181725"/>
                  <a:ext cx="1974850" cy="541338"/>
                </a:xfrm>
                <a:custGeom>
                  <a:avLst/>
                  <a:gdLst>
                    <a:gd name="T0" fmla="*/ 2147483647 w 921"/>
                    <a:gd name="T1" fmla="*/ 2147483647 h 454"/>
                    <a:gd name="T2" fmla="*/ 2147483647 w 921"/>
                    <a:gd name="T3" fmla="*/ 2147483647 h 454"/>
                    <a:gd name="T4" fmla="*/ 0 w 921"/>
                    <a:gd name="T5" fmla="*/ 2147483647 h 454"/>
                    <a:gd name="T6" fmla="*/ 0 w 921"/>
                    <a:gd name="T7" fmla="*/ 0 h 454"/>
                    <a:gd name="T8" fmla="*/ 2147483647 w 921"/>
                    <a:gd name="T9" fmla="*/ 0 h 454"/>
                    <a:gd name="T10" fmla="*/ 2147483647 w 921"/>
                    <a:gd name="T11" fmla="*/ 0 h 454"/>
                    <a:gd name="T12" fmla="*/ 2147483647 w 921"/>
                    <a:gd name="T13" fmla="*/ 2147483647 h 4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454"/>
                    <a:gd name="T23" fmla="*/ 921 w 921"/>
                    <a:gd name="T24" fmla="*/ 454 h 4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454">
                      <a:moveTo>
                        <a:pt x="921" y="454"/>
                      </a:moveTo>
                      <a:lnTo>
                        <a:pt x="489" y="454"/>
                      </a:lnTo>
                      <a:lnTo>
                        <a:pt x="0" y="454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21" y="45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931" name="Rectangle 4"/>
                <p:cNvSpPr>
                  <a:spLocks noChangeArrowheads="1"/>
                </p:cNvSpPr>
                <p:nvPr/>
              </p:nvSpPr>
              <p:spPr bwMode="auto">
                <a:xfrm>
                  <a:off x="562823" y="4070350"/>
                  <a:ext cx="1060450" cy="920750"/>
                </a:xfrm>
                <a:prstGeom prst="rect">
                  <a:avLst/>
                </a:prstGeom>
                <a:solidFill>
                  <a:srgbClr val="99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2" name="Rectangle 5"/>
                <p:cNvSpPr>
                  <a:spLocks noChangeArrowheads="1"/>
                </p:cNvSpPr>
                <p:nvPr/>
              </p:nvSpPr>
              <p:spPr bwMode="auto">
                <a:xfrm>
                  <a:off x="562823" y="3470275"/>
                  <a:ext cx="1060450" cy="600075"/>
                </a:xfrm>
                <a:prstGeom prst="rect">
                  <a:avLst/>
                </a:prstGeom>
                <a:solidFill>
                  <a:srgbClr val="FF6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3" name="Rectangle 6"/>
                <p:cNvSpPr>
                  <a:spLocks noChangeArrowheads="1"/>
                </p:cNvSpPr>
                <p:nvPr/>
              </p:nvSpPr>
              <p:spPr bwMode="auto">
                <a:xfrm>
                  <a:off x="562823" y="2652713"/>
                  <a:ext cx="1060450" cy="8175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4" name="Rectangle 7"/>
                <p:cNvSpPr>
                  <a:spLocks noChangeArrowheads="1"/>
                </p:cNvSpPr>
                <p:nvPr/>
              </p:nvSpPr>
              <p:spPr bwMode="auto">
                <a:xfrm>
                  <a:off x="562823" y="625475"/>
                  <a:ext cx="1060450" cy="2027238"/>
                </a:xfrm>
                <a:prstGeom prst="rect">
                  <a:avLst/>
                </a:prstGeom>
                <a:solidFill>
                  <a:srgbClr val="FF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5" name="Rectangle 8"/>
                <p:cNvSpPr>
                  <a:spLocks noChangeArrowheads="1"/>
                </p:cNvSpPr>
                <p:nvPr/>
              </p:nvSpPr>
              <p:spPr bwMode="auto">
                <a:xfrm>
                  <a:off x="562823" y="4991100"/>
                  <a:ext cx="106045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6" name="Rectangle 33"/>
                <p:cNvSpPr>
                  <a:spLocks noChangeArrowheads="1"/>
                </p:cNvSpPr>
                <p:nvPr/>
              </p:nvSpPr>
              <p:spPr bwMode="auto">
                <a:xfrm>
                  <a:off x="1623273" y="625475"/>
                  <a:ext cx="914400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7" name="Rectangle 34"/>
                <p:cNvSpPr>
                  <a:spLocks noChangeArrowheads="1"/>
                </p:cNvSpPr>
                <p:nvPr/>
              </p:nvSpPr>
              <p:spPr bwMode="auto">
                <a:xfrm>
                  <a:off x="1623273" y="2652713"/>
                  <a:ext cx="914400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8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273" y="3470275"/>
                  <a:ext cx="914400" cy="600075"/>
                </a:xfrm>
                <a:prstGeom prst="rect">
                  <a:avLst/>
                </a:pr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39" name="Rectangle 36"/>
                <p:cNvSpPr>
                  <a:spLocks noChangeArrowheads="1"/>
                </p:cNvSpPr>
                <p:nvPr/>
              </p:nvSpPr>
              <p:spPr bwMode="auto">
                <a:xfrm>
                  <a:off x="1623273" y="4070350"/>
                  <a:ext cx="914400" cy="920750"/>
                </a:xfrm>
                <a:prstGeom prst="rect">
                  <a:avLst/>
                </a:pr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0" name="Rectangle 37"/>
                <p:cNvSpPr>
                  <a:spLocks noChangeArrowheads="1"/>
                </p:cNvSpPr>
                <p:nvPr/>
              </p:nvSpPr>
              <p:spPr bwMode="auto">
                <a:xfrm>
                  <a:off x="1623273" y="4991100"/>
                  <a:ext cx="91440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1" name="Freeform 38"/>
                <p:cNvSpPr>
                  <a:spLocks/>
                </p:cNvSpPr>
                <p:nvPr/>
              </p:nvSpPr>
              <p:spPr bwMode="auto">
                <a:xfrm>
                  <a:off x="588223" y="369888"/>
                  <a:ext cx="1949450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942" name="Rectangle 40"/>
                <p:cNvSpPr>
                  <a:spLocks noChangeArrowheads="1"/>
                </p:cNvSpPr>
                <p:nvPr/>
              </p:nvSpPr>
              <p:spPr bwMode="auto">
                <a:xfrm>
                  <a:off x="588223" y="61912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3" name="Rectangle 41"/>
                <p:cNvSpPr>
                  <a:spLocks noChangeArrowheads="1"/>
                </p:cNvSpPr>
                <p:nvPr/>
              </p:nvSpPr>
              <p:spPr bwMode="auto">
                <a:xfrm>
                  <a:off x="588223" y="26447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4" name="Rectangle 42"/>
                <p:cNvSpPr>
                  <a:spLocks noChangeArrowheads="1"/>
                </p:cNvSpPr>
                <p:nvPr/>
              </p:nvSpPr>
              <p:spPr bwMode="auto">
                <a:xfrm>
                  <a:off x="588223" y="3463925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5" name="Rectangle 43"/>
                <p:cNvSpPr>
                  <a:spLocks noChangeArrowheads="1"/>
                </p:cNvSpPr>
                <p:nvPr/>
              </p:nvSpPr>
              <p:spPr bwMode="auto">
                <a:xfrm>
                  <a:off x="588223" y="40624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6" name="Rectangle 44"/>
                <p:cNvSpPr>
                  <a:spLocks noChangeArrowheads="1"/>
                </p:cNvSpPr>
                <p:nvPr/>
              </p:nvSpPr>
              <p:spPr bwMode="auto">
                <a:xfrm>
                  <a:off x="588223" y="45196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7" name="Rectangle 45"/>
                <p:cNvSpPr>
                  <a:spLocks noChangeArrowheads="1"/>
                </p:cNvSpPr>
                <p:nvPr/>
              </p:nvSpPr>
              <p:spPr bwMode="auto">
                <a:xfrm>
                  <a:off x="588223" y="4984750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8" name="Rectangle 46"/>
                <p:cNvSpPr>
                  <a:spLocks noChangeArrowheads="1"/>
                </p:cNvSpPr>
                <p:nvPr/>
              </p:nvSpPr>
              <p:spPr bwMode="auto">
                <a:xfrm>
                  <a:off x="588223" y="588486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49" name="Rectangle 47"/>
                <p:cNvSpPr>
                  <a:spLocks noChangeArrowheads="1"/>
                </p:cNvSpPr>
                <p:nvPr/>
              </p:nvSpPr>
              <p:spPr bwMode="auto">
                <a:xfrm>
                  <a:off x="588223" y="61753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0" name="Rectangle 49"/>
                <p:cNvSpPr>
                  <a:spLocks noChangeArrowheads="1"/>
                </p:cNvSpPr>
                <p:nvPr/>
              </p:nvSpPr>
              <p:spPr bwMode="auto">
                <a:xfrm>
                  <a:off x="1623273" y="61912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3748" y="10826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613748" y="18589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3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3748" y="2427288"/>
                  <a:ext cx="931862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4" name="Rectangle 53"/>
                <p:cNvSpPr>
                  <a:spLocks noChangeArrowheads="1"/>
                </p:cNvSpPr>
                <p:nvPr/>
              </p:nvSpPr>
              <p:spPr bwMode="auto">
                <a:xfrm>
                  <a:off x="1623273" y="26447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613748" y="28067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613748" y="29654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3748" y="31273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3748" y="32956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273" y="3463925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13748" y="36195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13748" y="38338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23273" y="40624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13748" y="42179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613748" y="43719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623273" y="45196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613748" y="46751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7" name="Rectangle 66"/>
                <p:cNvSpPr>
                  <a:spLocks noChangeArrowheads="1"/>
                </p:cNvSpPr>
                <p:nvPr/>
              </p:nvSpPr>
              <p:spPr bwMode="auto">
                <a:xfrm>
                  <a:off x="1613748" y="48307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23273" y="4984750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13748" y="50911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0" name="Rectangle 69"/>
                <p:cNvSpPr>
                  <a:spLocks noChangeArrowheads="1"/>
                </p:cNvSpPr>
                <p:nvPr/>
              </p:nvSpPr>
              <p:spPr bwMode="auto">
                <a:xfrm>
                  <a:off x="1613748" y="520382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1" name="Rectangle 70"/>
                <p:cNvSpPr>
                  <a:spLocks noChangeArrowheads="1"/>
                </p:cNvSpPr>
                <p:nvPr/>
              </p:nvSpPr>
              <p:spPr bwMode="auto">
                <a:xfrm>
                  <a:off x="1613748" y="56403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613748" y="57642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623273" y="588486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623273" y="61753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5" name="Rectangle 245"/>
                <p:cNvSpPr>
                  <a:spLocks noChangeArrowheads="1"/>
                </p:cNvSpPr>
                <p:nvPr/>
              </p:nvSpPr>
              <p:spPr bwMode="auto">
                <a:xfrm>
                  <a:off x="1610573" y="384175"/>
                  <a:ext cx="25400" cy="5797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889848" y="439738"/>
                  <a:ext cx="41970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System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7" name="Rectangle 252"/>
                <p:cNvSpPr>
                  <a:spLocks noChangeArrowheads="1"/>
                </p:cNvSpPr>
                <p:nvPr/>
              </p:nvSpPr>
              <p:spPr bwMode="auto">
                <a:xfrm>
                  <a:off x="854923" y="1504950"/>
                  <a:ext cx="514799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Permian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8" name="Rectangle 253"/>
                <p:cNvSpPr>
                  <a:spLocks noChangeArrowheads="1"/>
                </p:cNvSpPr>
                <p:nvPr/>
              </p:nvSpPr>
              <p:spPr bwMode="auto">
                <a:xfrm>
                  <a:off x="664423" y="2982913"/>
                  <a:ext cx="91319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Pennsylvanian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79" name="Rectangle 254"/>
                <p:cNvSpPr>
                  <a:spLocks noChangeArrowheads="1"/>
                </p:cNvSpPr>
                <p:nvPr/>
              </p:nvSpPr>
              <p:spPr bwMode="auto">
                <a:xfrm>
                  <a:off x="688235" y="3686175"/>
                  <a:ext cx="85581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Mississippian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24760" y="4211638"/>
                  <a:ext cx="58857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Devonian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1" name="Rectangle 256"/>
                <p:cNvSpPr>
                  <a:spLocks noChangeArrowheads="1"/>
                </p:cNvSpPr>
                <p:nvPr/>
              </p:nvSpPr>
              <p:spPr bwMode="auto">
                <a:xfrm>
                  <a:off x="881910" y="4662488"/>
                  <a:ext cx="47873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Silurian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2" name="Rectangle 257"/>
                <p:cNvSpPr>
                  <a:spLocks noChangeArrowheads="1"/>
                </p:cNvSpPr>
                <p:nvPr/>
              </p:nvSpPr>
              <p:spPr bwMode="auto">
                <a:xfrm>
                  <a:off x="796185" y="5376863"/>
                  <a:ext cx="68202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Ordovician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3" name="Rectangle 258"/>
                <p:cNvSpPr>
                  <a:spLocks noChangeArrowheads="1"/>
                </p:cNvSpPr>
                <p:nvPr/>
              </p:nvSpPr>
              <p:spPr bwMode="auto">
                <a:xfrm>
                  <a:off x="818410" y="5956300"/>
                  <a:ext cx="60333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Cambrian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4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42260" y="6386513"/>
                  <a:ext cx="7902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Precambrian</a:t>
                  </a:r>
                  <a:endParaRPr lang="en-US" altLang="en-US" sz="10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5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96323" y="439738"/>
                  <a:ext cx="35412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Series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1904260" y="822325"/>
                  <a:ext cx="34101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Ochoan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7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28060" y="1393825"/>
                  <a:ext cx="5557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Guadalupian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8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64573" y="2103438"/>
                  <a:ext cx="4934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Leonardian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16948" y="2503488"/>
                  <a:ext cx="5721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Wolfcampian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0" name="Rectangle 266"/>
                <p:cNvSpPr>
                  <a:spLocks noChangeArrowheads="1"/>
                </p:cNvSpPr>
                <p:nvPr/>
              </p:nvSpPr>
              <p:spPr bwMode="auto">
                <a:xfrm>
                  <a:off x="1931248" y="2686050"/>
                  <a:ext cx="36396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Virgilian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4098" y="2841625"/>
                  <a:ext cx="4852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Missourian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05834" y="2995613"/>
                  <a:ext cx="6235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Desmoinesian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3" name="Rectangle 269"/>
                <p:cNvSpPr>
                  <a:spLocks noChangeArrowheads="1"/>
                </p:cNvSpPr>
                <p:nvPr/>
              </p:nvSpPr>
              <p:spPr bwMode="auto">
                <a:xfrm>
                  <a:off x="1941669" y="3163216"/>
                  <a:ext cx="30986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Atokan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4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93148" y="3332163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Morrowan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5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67748" y="3489325"/>
                  <a:ext cx="47381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Chesterian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93811" y="3624263"/>
                  <a:ext cx="6082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Meramecian –</a:t>
                  </a:r>
                </a:p>
                <a:p>
                  <a:pPr algn="ctr"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Osagean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7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02660" y="3895725"/>
                  <a:ext cx="6410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Kinderhookian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947123" y="4100513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Upper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99" name="Rectangle 276"/>
                <p:cNvSpPr>
                  <a:spLocks noChangeArrowheads="1"/>
                </p:cNvSpPr>
                <p:nvPr/>
              </p:nvSpPr>
              <p:spPr bwMode="auto">
                <a:xfrm>
                  <a:off x="1932835" y="4254500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Middle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0" name="Rectangle 277"/>
                <p:cNvSpPr>
                  <a:spLocks noChangeArrowheads="1"/>
                </p:cNvSpPr>
                <p:nvPr/>
              </p:nvSpPr>
              <p:spPr bwMode="auto">
                <a:xfrm>
                  <a:off x="1947123" y="4402138"/>
                  <a:ext cx="27051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Lower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21710" y="4554538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U. Niagaran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2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31235" y="4706938"/>
                  <a:ext cx="5000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L. Niagaran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3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21710" y="4862513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Alexandrian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4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20123" y="4994275"/>
                  <a:ext cx="5508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Cincinnatian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5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43935" y="5102225"/>
                  <a:ext cx="4951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Mohawkian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6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67748" y="5373688"/>
                  <a:ext cx="3754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Chazyan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5685" y="5661025"/>
                  <a:ext cx="4115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Canadian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8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62985" y="5783263"/>
                  <a:ext cx="38855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Ozarkian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09" name="Rectangle 286"/>
                <p:cNvSpPr>
                  <a:spLocks noChangeArrowheads="1"/>
                </p:cNvSpPr>
                <p:nvPr/>
              </p:nvSpPr>
              <p:spPr bwMode="auto">
                <a:xfrm>
                  <a:off x="1939185" y="5984875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Upper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010" name="Freeform 250"/>
                <p:cNvSpPr>
                  <a:spLocks/>
                </p:cNvSpPr>
                <p:nvPr/>
              </p:nvSpPr>
              <p:spPr bwMode="auto">
                <a:xfrm>
                  <a:off x="562823" y="369888"/>
                  <a:ext cx="1982787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06544" name="Group 84"/>
              <p:cNvGrpSpPr>
                <a:grpSpLocks/>
              </p:cNvGrpSpPr>
              <p:nvPr/>
            </p:nvGrpSpPr>
            <p:grpSpPr bwMode="auto">
              <a:xfrm>
                <a:off x="3881438" y="369888"/>
                <a:ext cx="1184275" cy="6365875"/>
                <a:chOff x="1230891" y="369888"/>
                <a:chExt cx="1185069" cy="636587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1240422" y="6192838"/>
                  <a:ext cx="1170771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6816" name="Freeform 38"/>
                <p:cNvSpPr>
                  <a:spLocks/>
                </p:cNvSpPr>
                <p:nvPr/>
              </p:nvSpPr>
              <p:spPr bwMode="auto">
                <a:xfrm>
                  <a:off x="1240416" y="384175"/>
                  <a:ext cx="1160463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8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42004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45179" y="615156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1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45179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0" name="Freeform 29"/>
                <p:cNvSpPr>
                  <a:spLocks/>
                </p:cNvSpPr>
                <p:nvPr/>
              </p:nvSpPr>
              <p:spPr bwMode="auto">
                <a:xfrm>
                  <a:off x="1245179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821" name="Freeform 30"/>
                <p:cNvSpPr>
                  <a:spLocks/>
                </p:cNvSpPr>
                <p:nvPr/>
              </p:nvSpPr>
              <p:spPr bwMode="auto">
                <a:xfrm>
                  <a:off x="1245179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822" name="Rectangle 31"/>
                <p:cNvSpPr>
                  <a:spLocks noChangeArrowheads="1"/>
                </p:cNvSpPr>
                <p:nvPr/>
              </p:nvSpPr>
              <p:spPr bwMode="auto">
                <a:xfrm>
                  <a:off x="1245179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3" name="Rectangle 32"/>
                <p:cNvSpPr>
                  <a:spLocks noChangeArrowheads="1"/>
                </p:cNvSpPr>
                <p:nvPr/>
              </p:nvSpPr>
              <p:spPr bwMode="auto">
                <a:xfrm>
                  <a:off x="1245179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5179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35654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7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34066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32479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32479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32479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235654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51554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4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35654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5" name="Rectangle 224"/>
                <p:cNvSpPr>
                  <a:spLocks noChangeArrowheads="1"/>
                </p:cNvSpPr>
                <p:nvPr/>
              </p:nvSpPr>
              <p:spPr bwMode="auto">
                <a:xfrm>
                  <a:off x="1235654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6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35654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7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8379" y="11953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3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8379" y="14112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0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51554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1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51554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2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51554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51554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5" name="Rectangle 380"/>
                <p:cNvSpPr>
                  <a:spLocks noChangeArrowheads="1"/>
                </p:cNvSpPr>
                <p:nvPr/>
              </p:nvSpPr>
              <p:spPr bwMode="auto">
                <a:xfrm>
                  <a:off x="1388158" y="390144"/>
                  <a:ext cx="98908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 dirty="0">
                      <a:solidFill>
                        <a:srgbClr val="000000"/>
                      </a:solidFill>
                    </a:rPr>
                    <a:t>Delaware Basin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6" name="Rectangle 381"/>
                <p:cNvSpPr>
                  <a:spLocks noChangeArrowheads="1"/>
                </p:cNvSpPr>
                <p:nvPr/>
              </p:nvSpPr>
              <p:spPr bwMode="auto">
                <a:xfrm>
                  <a:off x="1464409" y="504825"/>
                  <a:ext cx="64311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 dirty="0">
                      <a:solidFill>
                        <a:srgbClr val="000000"/>
                      </a:solidFill>
                    </a:rPr>
                    <a:t>Formations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29029" y="2444750"/>
                  <a:ext cx="43967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Wolfcamp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1715611" y="2676214"/>
                  <a:ext cx="24936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Cisco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49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86359" y="2833941"/>
                  <a:ext cx="3346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Canyon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0" name="Rectangle 386"/>
                <p:cNvSpPr>
                  <a:spLocks noChangeArrowheads="1"/>
                </p:cNvSpPr>
                <p:nvPr/>
              </p:nvSpPr>
              <p:spPr bwMode="auto">
                <a:xfrm>
                  <a:off x="1548391" y="2992438"/>
                  <a:ext cx="3067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Strawn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1" name="Rectangle 387"/>
                <p:cNvSpPr>
                  <a:spLocks noChangeArrowheads="1"/>
                </p:cNvSpPr>
                <p:nvPr/>
              </p:nvSpPr>
              <p:spPr bwMode="auto">
                <a:xfrm>
                  <a:off x="1734976" y="3161506"/>
                  <a:ext cx="2542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Atoka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2" name="Rectangle 389"/>
                <p:cNvSpPr>
                  <a:spLocks noChangeArrowheads="1"/>
                </p:cNvSpPr>
                <p:nvPr/>
              </p:nvSpPr>
              <p:spPr bwMode="auto">
                <a:xfrm>
                  <a:off x="1588079" y="3722688"/>
                  <a:ext cx="4774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L. Miss Lm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3" name="Rectangle 391"/>
                <p:cNvSpPr>
                  <a:spLocks noChangeArrowheads="1"/>
                </p:cNvSpPr>
                <p:nvPr/>
              </p:nvSpPr>
              <p:spPr bwMode="auto">
                <a:xfrm>
                  <a:off x="1627766" y="4008438"/>
                  <a:ext cx="43311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Woodford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4" name="Rectangle 392"/>
                <p:cNvSpPr>
                  <a:spLocks noChangeArrowheads="1"/>
                </p:cNvSpPr>
                <p:nvPr/>
              </p:nvSpPr>
              <p:spPr bwMode="auto">
                <a:xfrm>
                  <a:off x="1393748" y="4398963"/>
                  <a:ext cx="9287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Devonian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Thirtyone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5" name="Rectangle 393"/>
                <p:cNvSpPr>
                  <a:spLocks noChangeArrowheads="1"/>
                </p:cNvSpPr>
                <p:nvPr/>
              </p:nvSpPr>
              <p:spPr bwMode="auto">
                <a:xfrm>
                  <a:off x="1333423" y="4546421"/>
                  <a:ext cx="105489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Upper Silurian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Wristen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6" name="Rectangle 394"/>
                <p:cNvSpPr>
                  <a:spLocks noChangeArrowheads="1"/>
                </p:cNvSpPr>
                <p:nvPr/>
              </p:nvSpPr>
              <p:spPr bwMode="auto">
                <a:xfrm>
                  <a:off x="1588079" y="4783138"/>
                  <a:ext cx="4790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Fusselman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7" name="Rectangle 395"/>
                <p:cNvSpPr>
                  <a:spLocks noChangeArrowheads="1"/>
                </p:cNvSpPr>
                <p:nvPr/>
              </p:nvSpPr>
              <p:spPr bwMode="auto">
                <a:xfrm>
                  <a:off x="1639582" y="4994777"/>
                  <a:ext cx="37733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Montoya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8" name="Rectangle 396"/>
                <p:cNvSpPr>
                  <a:spLocks noChangeArrowheads="1"/>
                </p:cNvSpPr>
                <p:nvPr/>
              </p:nvSpPr>
              <p:spPr bwMode="auto">
                <a:xfrm>
                  <a:off x="1580158" y="5711825"/>
                  <a:ext cx="5102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Ellenburger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5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69038" y="763588"/>
                  <a:ext cx="3166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Rustler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0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67789" y="1090613"/>
                  <a:ext cx="27561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Lamar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1" name="Rectangle 412"/>
                <p:cNvSpPr>
                  <a:spLocks noChangeArrowheads="1"/>
                </p:cNvSpPr>
                <p:nvPr/>
              </p:nvSpPr>
              <p:spPr bwMode="auto">
                <a:xfrm>
                  <a:off x="1606517" y="1496384"/>
                  <a:ext cx="6562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Cherry Canyon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2" name="Rectangle 413"/>
                <p:cNvSpPr>
                  <a:spLocks noChangeArrowheads="1"/>
                </p:cNvSpPr>
                <p:nvPr/>
              </p:nvSpPr>
              <p:spPr bwMode="auto">
                <a:xfrm>
                  <a:off x="1609562" y="1676400"/>
                  <a:ext cx="5824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 dirty="0">
                      <a:solidFill>
                        <a:srgbClr val="000000"/>
                      </a:solidFill>
                    </a:rPr>
                    <a:t>Brushy Canyon</a:t>
                  </a:r>
                  <a:endParaRPr lang="en-US" altLang="en-US" sz="16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4" name="Rectangle 437"/>
                <p:cNvSpPr>
                  <a:spLocks noChangeArrowheads="1"/>
                </p:cNvSpPr>
                <p:nvPr/>
              </p:nvSpPr>
              <p:spPr bwMode="auto">
                <a:xfrm>
                  <a:off x="1711904" y="5116513"/>
                  <a:ext cx="31991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Bromide</a:t>
                  </a:r>
                  <a:endParaRPr lang="en-US" altLang="en-US" sz="1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5" name="Rectangle 438"/>
                <p:cNvSpPr>
                  <a:spLocks noChangeArrowheads="1"/>
                </p:cNvSpPr>
                <p:nvPr/>
              </p:nvSpPr>
              <p:spPr bwMode="auto">
                <a:xfrm>
                  <a:off x="1473779" y="5207000"/>
                  <a:ext cx="30022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Tulip Crk.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6" name="Rectangle 439"/>
                <p:cNvSpPr>
                  <a:spLocks noChangeArrowheads="1"/>
                </p:cNvSpPr>
                <p:nvPr/>
              </p:nvSpPr>
              <p:spPr bwMode="auto">
                <a:xfrm>
                  <a:off x="1473779" y="5314950"/>
                  <a:ext cx="2017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Mclish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473779" y="5422900"/>
                  <a:ext cx="2871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Oil Creek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1119525" y="5314596"/>
                  <a:ext cx="378309" cy="11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Simpson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69" name="Rectangle 442"/>
                <p:cNvSpPr>
                  <a:spLocks noChangeArrowheads="1"/>
                </p:cNvSpPr>
                <p:nvPr/>
              </p:nvSpPr>
              <p:spPr bwMode="auto">
                <a:xfrm>
                  <a:off x="1964316" y="5245100"/>
                  <a:ext cx="3297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McKee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70" name="Rectangle 443"/>
                <p:cNvSpPr>
                  <a:spLocks noChangeArrowheads="1"/>
                </p:cNvSpPr>
                <p:nvPr/>
              </p:nvSpPr>
              <p:spPr bwMode="auto">
                <a:xfrm>
                  <a:off x="1948441" y="5360988"/>
                  <a:ext cx="36913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Waddell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71" name="Rectangle 444"/>
                <p:cNvSpPr>
                  <a:spLocks noChangeArrowheads="1"/>
                </p:cNvSpPr>
                <p:nvPr/>
              </p:nvSpPr>
              <p:spPr bwMode="auto">
                <a:xfrm>
                  <a:off x="1956379" y="5470525"/>
                  <a:ext cx="35764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Connell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72" name="Rectangle 445"/>
                <p:cNvSpPr>
                  <a:spLocks noChangeArrowheads="1"/>
                </p:cNvSpPr>
                <p:nvPr/>
              </p:nvSpPr>
              <p:spPr bwMode="auto">
                <a:xfrm>
                  <a:off x="1794454" y="5524500"/>
                  <a:ext cx="2395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Joins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7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403450" y="1994733"/>
                  <a:ext cx="29038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Bone</a:t>
                  </a:r>
                </a:p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Spring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76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89582" y="2263788"/>
                  <a:ext cx="255931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3</a:t>
                  </a:r>
                  <a:r>
                    <a:rPr lang="en-US" altLang="en-US" sz="500" b="1" baseline="30000">
                      <a:solidFill>
                        <a:srgbClr val="000000"/>
                      </a:solidFill>
                    </a:rPr>
                    <a:t>rd</a:t>
                  </a:r>
                  <a:r>
                    <a:rPr lang="en-US" altLang="en-US" sz="500" b="1">
                      <a:solidFill>
                        <a:srgbClr val="000000"/>
                      </a:solidFill>
                    </a:rPr>
                    <a:t> Sand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6877" name="Group 572"/>
                <p:cNvGrpSpPr>
                  <a:grpSpLocks/>
                </p:cNvGrpSpPr>
                <p:nvPr/>
              </p:nvGrpSpPr>
              <p:grpSpPr bwMode="auto">
                <a:xfrm>
                  <a:off x="1253116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92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2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78" name="Group 576"/>
                <p:cNvGrpSpPr>
                  <a:grpSpLocks/>
                </p:cNvGrpSpPr>
                <p:nvPr/>
              </p:nvGrpSpPr>
              <p:grpSpPr bwMode="auto">
                <a:xfrm>
                  <a:off x="1257879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2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79" name="Group 579"/>
                <p:cNvGrpSpPr>
                  <a:grpSpLocks/>
                </p:cNvGrpSpPr>
                <p:nvPr/>
              </p:nvGrpSpPr>
              <p:grpSpPr bwMode="auto">
                <a:xfrm>
                  <a:off x="1254704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92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2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80" name="Group 582"/>
                <p:cNvGrpSpPr>
                  <a:grpSpLocks/>
                </p:cNvGrpSpPr>
                <p:nvPr/>
              </p:nvGrpSpPr>
              <p:grpSpPr bwMode="auto">
                <a:xfrm>
                  <a:off x="1257879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2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81" name="Group 585"/>
                <p:cNvGrpSpPr>
                  <a:grpSpLocks/>
                </p:cNvGrpSpPr>
                <p:nvPr/>
              </p:nvGrpSpPr>
              <p:grpSpPr bwMode="auto">
                <a:xfrm>
                  <a:off x="1251529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2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82" name="Group 588"/>
                <p:cNvGrpSpPr>
                  <a:grpSpLocks/>
                </p:cNvGrpSpPr>
                <p:nvPr/>
              </p:nvGrpSpPr>
              <p:grpSpPr bwMode="auto">
                <a:xfrm>
                  <a:off x="1251529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91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1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883" name="Group 591"/>
                <p:cNvGrpSpPr>
                  <a:grpSpLocks/>
                </p:cNvGrpSpPr>
                <p:nvPr/>
              </p:nvGrpSpPr>
              <p:grpSpPr bwMode="auto">
                <a:xfrm>
                  <a:off x="1257879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1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91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6885" name="Freeform 250"/>
                <p:cNvSpPr>
                  <a:spLocks/>
                </p:cNvSpPr>
                <p:nvPr/>
              </p:nvSpPr>
              <p:spPr bwMode="auto">
                <a:xfrm>
                  <a:off x="1230891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88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569025" y="630238"/>
                  <a:ext cx="5249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Dewey Lake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87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2213" y="869950"/>
                  <a:ext cx="30022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Salado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29236" y="6300788"/>
                  <a:ext cx="79076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Precambrian</a:t>
                  </a:r>
                </a:p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Basement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8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5391" y="1251744"/>
                  <a:ext cx="52990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Bell Canyon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90" name="Rectangle 209"/>
                <p:cNvSpPr>
                  <a:spLocks noChangeArrowheads="1"/>
                </p:cNvSpPr>
                <p:nvPr/>
              </p:nvSpPr>
              <p:spPr bwMode="auto">
                <a:xfrm>
                  <a:off x="1230891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238833" y="3625850"/>
                  <a:ext cx="1166006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1237245" y="2806700"/>
                  <a:ext cx="1173949" cy="476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57896" y="2652713"/>
                  <a:ext cx="5798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832956" y="1775304"/>
                  <a:ext cx="0" cy="57102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832956" y="2200275"/>
                  <a:ext cx="57347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6200000" flipH="1">
                  <a:off x="2118898" y="2366771"/>
                  <a:ext cx="0" cy="57188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897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82587" y="3327400"/>
                  <a:ext cx="3330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Morrow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98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6344" y="3505314"/>
                  <a:ext cx="32155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Barnett</a:t>
                  </a:r>
                  <a:endParaRPr lang="en-US" altLang="en-US" sz="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899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26229" y="3048000"/>
                  <a:ext cx="22476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Detrital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0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59566" y="2974975"/>
                  <a:ext cx="15257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Lime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1913974" y="3051175"/>
                  <a:ext cx="474980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832956" y="2263775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832956" y="200183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832956" y="2074863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867263" y="1817857"/>
                  <a:ext cx="513504" cy="153888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 dirty="0">
                      <a:solidFill>
                        <a:srgbClr val="000000"/>
                      </a:solidFill>
                    </a:rPr>
                    <a:t>Cutoff Member /</a:t>
                  </a:r>
                </a:p>
                <a:p>
                  <a:pPr eaLnBrk="1" hangingPunct="1">
                    <a:defRPr/>
                  </a:pPr>
                  <a:r>
                    <a:rPr lang="en-US" altLang="en-US" sz="500" b="1" dirty="0">
                      <a:solidFill>
                        <a:srgbClr val="000000"/>
                      </a:solidFill>
                    </a:rPr>
                    <a:t>1</a:t>
                  </a:r>
                  <a:r>
                    <a:rPr lang="en-US" altLang="en-US" sz="500" b="1" baseline="30000" dirty="0">
                      <a:solidFill>
                        <a:srgbClr val="000000"/>
                      </a:solidFill>
                    </a:rPr>
                    <a:t>st</a:t>
                  </a:r>
                  <a:r>
                    <a:rPr lang="en-US" altLang="en-US" sz="500" b="1" dirty="0">
                      <a:solidFill>
                        <a:srgbClr val="000000"/>
                      </a:solidFill>
                    </a:rPr>
                    <a:t> Carb / Avalon</a:t>
                  </a:r>
                  <a:endParaRPr lang="en-US" altLang="en-US" sz="5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06" name="Rectangle 466"/>
                <p:cNvSpPr>
                  <a:spLocks noChangeArrowheads="1"/>
                </p:cNvSpPr>
                <p:nvPr/>
              </p:nvSpPr>
              <p:spPr bwMode="auto">
                <a:xfrm>
                  <a:off x="1992179" y="1998365"/>
                  <a:ext cx="252650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1</a:t>
                  </a:r>
                  <a:r>
                    <a:rPr lang="en-US" altLang="en-US" sz="500" b="1" baseline="30000">
                      <a:solidFill>
                        <a:srgbClr val="000000"/>
                      </a:solidFill>
                    </a:rPr>
                    <a:t>st</a:t>
                  </a:r>
                  <a:r>
                    <a:rPr lang="en-US" altLang="en-US" sz="500" b="1">
                      <a:solidFill>
                        <a:srgbClr val="000000"/>
                      </a:solidFill>
                    </a:rPr>
                    <a:t> Sand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831368" y="213518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8" name="Rectangle 468"/>
                <p:cNvSpPr>
                  <a:spLocks noChangeArrowheads="1"/>
                </p:cNvSpPr>
                <p:nvPr/>
              </p:nvSpPr>
              <p:spPr bwMode="auto">
                <a:xfrm>
                  <a:off x="1872936" y="2193924"/>
                  <a:ext cx="246087" cy="76944"/>
                </a:xfrm>
                <a:prstGeom prst="rect">
                  <a:avLst/>
                </a:prstGeom>
                <a:solidFill>
                  <a:srgbClr val="66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3</a:t>
                  </a:r>
                  <a:r>
                    <a:rPr lang="en-US" altLang="en-US" sz="500" b="1" baseline="30000">
                      <a:solidFill>
                        <a:srgbClr val="000000"/>
                      </a:solidFill>
                    </a:rPr>
                    <a:t>rd</a:t>
                  </a:r>
                  <a:r>
                    <a:rPr lang="en-US" altLang="en-US" sz="500" b="1">
                      <a:solidFill>
                        <a:srgbClr val="000000"/>
                      </a:solidFill>
                    </a:rPr>
                    <a:t> Carb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09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0359" y="2119086"/>
                  <a:ext cx="265774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2</a:t>
                  </a:r>
                  <a:r>
                    <a:rPr lang="en-US" altLang="en-US" sz="500" b="1" baseline="30000">
                      <a:solidFill>
                        <a:srgbClr val="000000"/>
                      </a:solidFill>
                    </a:rPr>
                    <a:t>nd</a:t>
                  </a:r>
                  <a:r>
                    <a:rPr lang="en-US" altLang="en-US" sz="500" b="1">
                      <a:solidFill>
                        <a:srgbClr val="000000"/>
                      </a:solidFill>
                    </a:rPr>
                    <a:t> Sand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10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2342" y="2064599"/>
                  <a:ext cx="255931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2</a:t>
                  </a:r>
                  <a:r>
                    <a:rPr lang="en-US" altLang="en-US" sz="500" b="1" baseline="30000">
                      <a:solidFill>
                        <a:srgbClr val="000000"/>
                      </a:solidFill>
                    </a:rPr>
                    <a:t>nd</a:t>
                  </a:r>
                  <a:r>
                    <a:rPr lang="en-US" altLang="en-US" sz="500" b="1">
                      <a:solidFill>
                        <a:srgbClr val="000000"/>
                      </a:solidFill>
                    </a:rPr>
                    <a:t> Carb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11" name="Rectangle 466"/>
                <p:cNvSpPr>
                  <a:spLocks noChangeArrowheads="1"/>
                </p:cNvSpPr>
                <p:nvPr/>
              </p:nvSpPr>
              <p:spPr bwMode="auto">
                <a:xfrm>
                  <a:off x="2147672" y="2194359"/>
                  <a:ext cx="258121" cy="61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400" b="1">
                      <a:solidFill>
                        <a:srgbClr val="000000"/>
                      </a:solidFill>
                    </a:rPr>
                    <a:t>Stray Sd</a:t>
                  </a:r>
                  <a:endParaRPr lang="en-US" altLang="en-US" sz="4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1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60285" y="1686019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9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0053" y="981302"/>
                  <a:ext cx="3018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Castile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06545" name="Group 200"/>
              <p:cNvGrpSpPr>
                <a:grpSpLocks/>
              </p:cNvGrpSpPr>
              <p:nvPr/>
            </p:nvGrpSpPr>
            <p:grpSpPr bwMode="auto">
              <a:xfrm>
                <a:off x="5060030" y="369888"/>
                <a:ext cx="1212183" cy="6365875"/>
                <a:chOff x="4626150" y="369872"/>
                <a:chExt cx="1212183" cy="6365875"/>
              </a:xfrm>
            </p:grpSpPr>
            <p:sp>
              <p:nvSpPr>
                <p:cNvPr id="106690" name="Rectangle 28"/>
                <p:cNvSpPr>
                  <a:spLocks noChangeArrowheads="1"/>
                </p:cNvSpPr>
                <p:nvPr/>
              </p:nvSpPr>
              <p:spPr bwMode="auto">
                <a:xfrm>
                  <a:off x="4640438" y="2652697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639770" y="6192822"/>
                  <a:ext cx="117475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6692" name="Freeform 38"/>
                <p:cNvSpPr>
                  <a:spLocks/>
                </p:cNvSpPr>
                <p:nvPr/>
              </p:nvSpPr>
              <p:spPr bwMode="auto">
                <a:xfrm>
                  <a:off x="4626150" y="384159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693" name="Rectangle 74"/>
                <p:cNvSpPr>
                  <a:spLocks noChangeArrowheads="1"/>
                </p:cNvSpPr>
                <p:nvPr/>
              </p:nvSpPr>
              <p:spPr bwMode="auto">
                <a:xfrm>
                  <a:off x="4637263" y="619109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94" name="Rectangle 27"/>
                <p:cNvSpPr>
                  <a:spLocks noChangeArrowheads="1"/>
                </p:cNvSpPr>
                <p:nvPr/>
              </p:nvSpPr>
              <p:spPr bwMode="auto">
                <a:xfrm>
                  <a:off x="4639251" y="630222"/>
                  <a:ext cx="1158875" cy="2021647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95" name="Freeform 29"/>
                <p:cNvSpPr>
                  <a:spLocks/>
                </p:cNvSpPr>
                <p:nvPr/>
              </p:nvSpPr>
              <p:spPr bwMode="auto">
                <a:xfrm>
                  <a:off x="4640438" y="3470259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696" name="Freeform 30"/>
                <p:cNvSpPr>
                  <a:spLocks/>
                </p:cNvSpPr>
                <p:nvPr/>
              </p:nvSpPr>
              <p:spPr bwMode="auto">
                <a:xfrm>
                  <a:off x="4640438" y="4070334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69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40438" y="4991084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98" name="Rectangle 32"/>
                <p:cNvSpPr>
                  <a:spLocks noChangeArrowheads="1"/>
                </p:cNvSpPr>
                <p:nvPr/>
              </p:nvSpPr>
              <p:spPr bwMode="auto">
                <a:xfrm>
                  <a:off x="4640438" y="5891197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99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40438" y="619109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0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30913" y="10826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1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30913" y="163491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27738" y="29654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27738" y="32956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5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30913" y="467517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846813" y="5203809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8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30913" y="7397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09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30913" y="8540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10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0913" y="97312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846813" y="5091097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1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846813" y="5313347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1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846813" y="5422884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1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846813" y="5532422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4812808" y="394700"/>
                  <a:ext cx="10255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CBP &amp; NW Shelf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4948413" y="504809"/>
                  <a:ext cx="64267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Formations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707113" y="2486397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Wolfcamp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4" name="Rectangle 384"/>
                <p:cNvSpPr>
                  <a:spLocks noChangeArrowheads="1"/>
                </p:cNvSpPr>
                <p:nvPr/>
              </p:nvSpPr>
              <p:spPr bwMode="auto">
                <a:xfrm>
                  <a:off x="5088440" y="268336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Cisco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43063" y="283564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Canyon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6" name="Rectangle 386"/>
                <p:cNvSpPr>
                  <a:spLocks noChangeArrowheads="1"/>
                </p:cNvSpPr>
                <p:nvPr/>
              </p:nvSpPr>
              <p:spPr bwMode="auto">
                <a:xfrm>
                  <a:off x="4943650" y="2992422"/>
                  <a:ext cx="3065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Strawn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75222" y="3162284"/>
                  <a:ext cx="2541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Atoka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8" name="Rectangle 389"/>
                <p:cNvSpPr>
                  <a:spLocks noChangeArrowheads="1"/>
                </p:cNvSpPr>
                <p:nvPr/>
              </p:nvSpPr>
              <p:spPr bwMode="auto">
                <a:xfrm>
                  <a:off x="4983338" y="3722672"/>
                  <a:ext cx="4770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L. Miss Lm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5023025" y="4008422"/>
                  <a:ext cx="4328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Woodford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834113" y="4398947"/>
                  <a:ext cx="9281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Devonian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Thirtyone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709394" y="4539966"/>
                  <a:ext cx="10541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Upper Silurian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Wristen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983338" y="4783122"/>
                  <a:ext cx="4787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Fusselman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5024295" y="4987909"/>
                  <a:ext cx="3770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Montoya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975417" y="5711809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Ellenburger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0963" y="763572"/>
                  <a:ext cx="3164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Rustler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6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53200" y="1090597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Tansill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5148438" y="1414447"/>
                  <a:ext cx="28527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Queen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5015088" y="1304909"/>
                  <a:ext cx="5754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Seven Rivers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5089701" y="1520809"/>
                  <a:ext cx="4131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Grayburg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5089882" y="1990254"/>
                  <a:ext cx="29674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 dirty="0" err="1">
                      <a:solidFill>
                        <a:srgbClr val="000000"/>
                      </a:solidFill>
                    </a:rPr>
                    <a:t>Glorieta</a:t>
                  </a:r>
                  <a:endParaRPr lang="en-US" altLang="en-US" sz="16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2" name="Rectangle 418"/>
                <p:cNvSpPr>
                  <a:spLocks noChangeArrowheads="1"/>
                </p:cNvSpPr>
                <p:nvPr/>
              </p:nvSpPr>
              <p:spPr bwMode="auto">
                <a:xfrm rot="16200000">
                  <a:off x="4639704" y="1437901"/>
                  <a:ext cx="184346" cy="188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Goat</a:t>
                  </a:r>
                </a:p>
                <a:p>
                  <a:pPr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Seep</a:t>
                  </a:r>
                  <a:endParaRPr lang="en-US" altLang="en-US" sz="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3" name="Rectangle 420"/>
                <p:cNvSpPr>
                  <a:spLocks noChangeArrowheads="1"/>
                </p:cNvSpPr>
                <p:nvPr/>
              </p:nvSpPr>
              <p:spPr bwMode="auto">
                <a:xfrm rot="16200000">
                  <a:off x="4570555" y="1201214"/>
                  <a:ext cx="328616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Capitan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4" name="Rectangle 437"/>
                <p:cNvSpPr>
                  <a:spLocks noChangeArrowheads="1"/>
                </p:cNvSpPr>
                <p:nvPr/>
              </p:nvSpPr>
              <p:spPr bwMode="auto">
                <a:xfrm>
                  <a:off x="5107163" y="5116497"/>
                  <a:ext cx="31970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Bromide</a:t>
                  </a:r>
                  <a:endParaRPr lang="en-US" altLang="en-US" sz="1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5" name="Rectangle 438"/>
                <p:cNvSpPr>
                  <a:spLocks noChangeArrowheads="1"/>
                </p:cNvSpPr>
                <p:nvPr/>
              </p:nvSpPr>
              <p:spPr bwMode="auto">
                <a:xfrm>
                  <a:off x="4869038" y="5206984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Tulip Crk.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6" name="Rectangle 439"/>
                <p:cNvSpPr>
                  <a:spLocks noChangeArrowheads="1"/>
                </p:cNvSpPr>
                <p:nvPr/>
              </p:nvSpPr>
              <p:spPr bwMode="auto">
                <a:xfrm>
                  <a:off x="4869038" y="5314934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Mclish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7" name="Rectangle 440"/>
                <p:cNvSpPr>
                  <a:spLocks noChangeArrowheads="1"/>
                </p:cNvSpPr>
                <p:nvPr/>
              </p:nvSpPr>
              <p:spPr bwMode="auto">
                <a:xfrm>
                  <a:off x="4869038" y="5422884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Oil Creek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4514784" y="5314617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Simpson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49" name="Rectangle 442"/>
                <p:cNvSpPr>
                  <a:spLocks noChangeArrowheads="1"/>
                </p:cNvSpPr>
                <p:nvPr/>
              </p:nvSpPr>
              <p:spPr bwMode="auto">
                <a:xfrm>
                  <a:off x="5359575" y="5245084"/>
                  <a:ext cx="32953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McKee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50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43700" y="5360972"/>
                  <a:ext cx="36888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Waddell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51" name="Rectangle 444"/>
                <p:cNvSpPr>
                  <a:spLocks noChangeArrowheads="1"/>
                </p:cNvSpPr>
                <p:nvPr/>
              </p:nvSpPr>
              <p:spPr bwMode="auto">
                <a:xfrm>
                  <a:off x="5351638" y="5470509"/>
                  <a:ext cx="35740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Connell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52" name="Rectangle 445"/>
                <p:cNvSpPr>
                  <a:spLocks noChangeArrowheads="1"/>
                </p:cNvSpPr>
                <p:nvPr/>
              </p:nvSpPr>
              <p:spPr bwMode="auto">
                <a:xfrm>
                  <a:off x="5189713" y="5524484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Joins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6756" name="Group 572"/>
                <p:cNvGrpSpPr>
                  <a:grpSpLocks/>
                </p:cNvGrpSpPr>
                <p:nvPr/>
              </p:nvGrpSpPr>
              <p:grpSpPr bwMode="auto">
                <a:xfrm>
                  <a:off x="4648375" y="3448034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813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14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6757" name="Rectangle 388"/>
                <p:cNvSpPr>
                  <a:spLocks noChangeArrowheads="1"/>
                </p:cNvSpPr>
                <p:nvPr/>
              </p:nvSpPr>
              <p:spPr bwMode="auto">
                <a:xfrm>
                  <a:off x="4813475" y="3486134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U. Miss Lm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6758" name="Group 576"/>
                <p:cNvGrpSpPr>
                  <a:grpSpLocks/>
                </p:cNvGrpSpPr>
                <p:nvPr/>
              </p:nvGrpSpPr>
              <p:grpSpPr bwMode="auto">
                <a:xfrm>
                  <a:off x="4653138" y="562290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11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12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759" name="Group 579"/>
                <p:cNvGrpSpPr>
                  <a:grpSpLocks/>
                </p:cNvGrpSpPr>
                <p:nvPr/>
              </p:nvGrpSpPr>
              <p:grpSpPr bwMode="auto">
                <a:xfrm>
                  <a:off x="4649963" y="5872147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809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10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760" name="Group 582"/>
                <p:cNvGrpSpPr>
                  <a:grpSpLocks/>
                </p:cNvGrpSpPr>
                <p:nvPr/>
              </p:nvGrpSpPr>
              <p:grpSpPr bwMode="auto">
                <a:xfrm>
                  <a:off x="4653138" y="616265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7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08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761" name="Group 585"/>
                <p:cNvGrpSpPr>
                  <a:grpSpLocks/>
                </p:cNvGrpSpPr>
                <p:nvPr/>
              </p:nvGrpSpPr>
              <p:grpSpPr bwMode="auto">
                <a:xfrm>
                  <a:off x="4646788" y="497203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5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06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762" name="Group 588"/>
                <p:cNvGrpSpPr>
                  <a:grpSpLocks/>
                </p:cNvGrpSpPr>
                <p:nvPr/>
              </p:nvGrpSpPr>
              <p:grpSpPr bwMode="auto">
                <a:xfrm>
                  <a:off x="4646788" y="4202097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803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04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763" name="Group 591"/>
                <p:cNvGrpSpPr>
                  <a:grpSpLocks/>
                </p:cNvGrpSpPr>
                <p:nvPr/>
              </p:nvGrpSpPr>
              <p:grpSpPr bwMode="auto">
                <a:xfrm>
                  <a:off x="4653138" y="435608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1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802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6765" name="Freeform 250"/>
                <p:cNvSpPr>
                  <a:spLocks/>
                </p:cNvSpPr>
                <p:nvPr/>
              </p:nvSpPr>
              <p:spPr bwMode="auto">
                <a:xfrm>
                  <a:off x="4626150" y="369872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766" name="Rectangle 397"/>
                <p:cNvSpPr>
                  <a:spLocks noChangeArrowheads="1"/>
                </p:cNvSpPr>
                <p:nvPr/>
              </p:nvSpPr>
              <p:spPr bwMode="auto">
                <a:xfrm>
                  <a:off x="4930950" y="630222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Dewey Lake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67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4138" y="869934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Salado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824759" y="6300772"/>
                  <a:ext cx="79023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Precambrian</a:t>
                  </a:r>
                </a:p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Basement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69" name="Rectangle 397"/>
                <p:cNvSpPr>
                  <a:spLocks noChangeArrowheads="1"/>
                </p:cNvSpPr>
                <p:nvPr/>
              </p:nvSpPr>
              <p:spPr bwMode="auto">
                <a:xfrm>
                  <a:off x="5159550" y="1200134"/>
                  <a:ext cx="2442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Yates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26150" y="3903647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4633420" y="3625834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4631833" y="2806684"/>
                  <a:ext cx="116046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74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29878" y="3321796"/>
                  <a:ext cx="1055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Morrow (NW Shelf Only)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75" name="Rectangle 388"/>
                <p:cNvSpPr>
                  <a:spLocks noChangeArrowheads="1"/>
                </p:cNvSpPr>
                <p:nvPr/>
              </p:nvSpPr>
              <p:spPr bwMode="auto">
                <a:xfrm>
                  <a:off x="5364338" y="3482959"/>
                  <a:ext cx="3115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U. Barnett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5080175" y="3555984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L. Barnett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636595" y="3559159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291"/>
                <p:cNvSpPr/>
                <p:nvPr/>
              </p:nvSpPr>
              <p:spPr>
                <a:xfrm>
                  <a:off x="5208095" y="3484547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779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21488" y="3047984"/>
                  <a:ext cx="224610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Detrital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780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54825" y="2974959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Lime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5308108" y="3051159"/>
                  <a:ext cx="474662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82" name="Straight Connector 2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47638" y="1082659"/>
                  <a:ext cx="4763" cy="55722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84" name="Straight Connector 29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30812" y="1863408"/>
                  <a:ext cx="683059" cy="301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787" name="Freeform 570"/>
                <p:cNvSpPr>
                  <a:spLocks/>
                </p:cNvSpPr>
                <p:nvPr/>
              </p:nvSpPr>
              <p:spPr bwMode="auto">
                <a:xfrm>
                  <a:off x="5206773" y="2629561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788" name="Freeform 570"/>
                <p:cNvSpPr>
                  <a:spLocks/>
                </p:cNvSpPr>
                <p:nvPr/>
              </p:nvSpPr>
              <p:spPr bwMode="auto">
                <a:xfrm>
                  <a:off x="4634786" y="2634888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06546" name="Group 328"/>
              <p:cNvGrpSpPr>
                <a:grpSpLocks/>
              </p:cNvGrpSpPr>
              <p:nvPr/>
            </p:nvGrpSpPr>
            <p:grpSpPr bwMode="auto">
              <a:xfrm>
                <a:off x="6230018" y="369888"/>
                <a:ext cx="1310607" cy="6365875"/>
                <a:chOff x="7348156" y="369888"/>
                <a:chExt cx="1310609" cy="6365875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63363" y="6192838"/>
                  <a:ext cx="115729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06548" name="Freeform 38"/>
                <p:cNvSpPr>
                  <a:spLocks/>
                </p:cNvSpPr>
                <p:nvPr/>
              </p:nvSpPr>
              <p:spPr bwMode="auto">
                <a:xfrm>
                  <a:off x="7349076" y="384175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549" name="Rectangle 74"/>
                <p:cNvSpPr>
                  <a:spLocks noChangeArrowheads="1"/>
                </p:cNvSpPr>
                <p:nvPr/>
              </p:nvSpPr>
              <p:spPr bwMode="auto">
                <a:xfrm>
                  <a:off x="7360189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7363364" y="625475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1" name="Rectangle 28"/>
                <p:cNvSpPr>
                  <a:spLocks noChangeArrowheads="1"/>
                </p:cNvSpPr>
                <p:nvPr/>
              </p:nvSpPr>
              <p:spPr bwMode="auto">
                <a:xfrm>
                  <a:off x="7363364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2" name="Freeform 29"/>
                <p:cNvSpPr>
                  <a:spLocks/>
                </p:cNvSpPr>
                <p:nvPr/>
              </p:nvSpPr>
              <p:spPr bwMode="auto">
                <a:xfrm>
                  <a:off x="7363364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553" name="Freeform 30"/>
                <p:cNvSpPr>
                  <a:spLocks/>
                </p:cNvSpPr>
                <p:nvPr/>
              </p:nvSpPr>
              <p:spPr bwMode="auto">
                <a:xfrm>
                  <a:off x="7363364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554" name="Rectangle 31"/>
                <p:cNvSpPr>
                  <a:spLocks noChangeArrowheads="1"/>
                </p:cNvSpPr>
                <p:nvPr/>
              </p:nvSpPr>
              <p:spPr bwMode="auto">
                <a:xfrm>
                  <a:off x="7363364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5" name="Rectangle 32"/>
                <p:cNvSpPr>
                  <a:spLocks noChangeArrowheads="1"/>
                </p:cNvSpPr>
                <p:nvPr/>
              </p:nvSpPr>
              <p:spPr bwMode="auto">
                <a:xfrm>
                  <a:off x="7363364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6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63364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7" name="Rectangle 199"/>
                <p:cNvSpPr>
                  <a:spLocks noChangeArrowheads="1"/>
                </p:cNvSpPr>
                <p:nvPr/>
              </p:nvSpPr>
              <p:spPr bwMode="auto">
                <a:xfrm>
                  <a:off x="7353839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8" name="Rectangle 200"/>
                <p:cNvSpPr>
                  <a:spLocks noChangeArrowheads="1"/>
                </p:cNvSpPr>
                <p:nvPr/>
              </p:nvSpPr>
              <p:spPr bwMode="auto">
                <a:xfrm>
                  <a:off x="7353839" y="18589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59" name="Rectangle 201"/>
                <p:cNvSpPr>
                  <a:spLocks noChangeArrowheads="1"/>
                </p:cNvSpPr>
                <p:nvPr/>
              </p:nvSpPr>
              <p:spPr bwMode="auto">
                <a:xfrm>
                  <a:off x="7352251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0" name="Rectangle 205"/>
                <p:cNvSpPr>
                  <a:spLocks noChangeArrowheads="1"/>
                </p:cNvSpPr>
                <p:nvPr/>
              </p:nvSpPr>
              <p:spPr bwMode="auto">
                <a:xfrm>
                  <a:off x="7350664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1" name="Rectangle 206"/>
                <p:cNvSpPr>
                  <a:spLocks noChangeArrowheads="1"/>
                </p:cNvSpPr>
                <p:nvPr/>
              </p:nvSpPr>
              <p:spPr bwMode="auto">
                <a:xfrm>
                  <a:off x="7350664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2" name="Rectangle 207"/>
                <p:cNvSpPr>
                  <a:spLocks noChangeArrowheads="1"/>
                </p:cNvSpPr>
                <p:nvPr/>
              </p:nvSpPr>
              <p:spPr bwMode="auto">
                <a:xfrm>
                  <a:off x="7350664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3" name="Rectangle 216"/>
                <p:cNvSpPr>
                  <a:spLocks noChangeArrowheads="1"/>
                </p:cNvSpPr>
                <p:nvPr/>
              </p:nvSpPr>
              <p:spPr bwMode="auto">
                <a:xfrm>
                  <a:off x="7353839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7569739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6" name="Rectangle 223"/>
                <p:cNvSpPr>
                  <a:spLocks noChangeArrowheads="1"/>
                </p:cNvSpPr>
                <p:nvPr/>
              </p:nvSpPr>
              <p:spPr bwMode="auto">
                <a:xfrm>
                  <a:off x="7353839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7" name="Rectangle 224"/>
                <p:cNvSpPr>
                  <a:spLocks noChangeArrowheads="1"/>
                </p:cNvSpPr>
                <p:nvPr/>
              </p:nvSpPr>
              <p:spPr bwMode="auto">
                <a:xfrm>
                  <a:off x="7353839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68" name="Rectangle 225"/>
                <p:cNvSpPr>
                  <a:spLocks noChangeArrowheads="1"/>
                </p:cNvSpPr>
                <p:nvPr/>
              </p:nvSpPr>
              <p:spPr bwMode="auto">
                <a:xfrm>
                  <a:off x="7353839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1" name="Rectangle 228"/>
                <p:cNvSpPr>
                  <a:spLocks noChangeArrowheads="1"/>
                </p:cNvSpPr>
                <p:nvPr/>
              </p:nvSpPr>
              <p:spPr bwMode="auto">
                <a:xfrm>
                  <a:off x="7352251" y="1635125"/>
                  <a:ext cx="1169988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3" name="Rectangle 231"/>
                <p:cNvSpPr>
                  <a:spLocks noChangeArrowheads="1"/>
                </p:cNvSpPr>
                <p:nvPr/>
              </p:nvSpPr>
              <p:spPr bwMode="auto">
                <a:xfrm>
                  <a:off x="7358601" y="1998663"/>
                  <a:ext cx="1169988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4" name="Rectangle 233"/>
                <p:cNvSpPr>
                  <a:spLocks noChangeArrowheads="1"/>
                </p:cNvSpPr>
                <p:nvPr/>
              </p:nvSpPr>
              <p:spPr bwMode="auto">
                <a:xfrm>
                  <a:off x="7566564" y="2259013"/>
                  <a:ext cx="962025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5" name="Rectangle 234"/>
                <p:cNvSpPr>
                  <a:spLocks noChangeArrowheads="1"/>
                </p:cNvSpPr>
                <p:nvPr/>
              </p:nvSpPr>
              <p:spPr bwMode="auto">
                <a:xfrm>
                  <a:off x="7569739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6" name="Rectangle 235"/>
                <p:cNvSpPr>
                  <a:spLocks noChangeArrowheads="1"/>
                </p:cNvSpPr>
                <p:nvPr/>
              </p:nvSpPr>
              <p:spPr bwMode="auto">
                <a:xfrm>
                  <a:off x="7569739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7" name="Rectangle 236"/>
                <p:cNvSpPr>
                  <a:spLocks noChangeArrowheads="1"/>
                </p:cNvSpPr>
                <p:nvPr/>
              </p:nvSpPr>
              <p:spPr bwMode="auto">
                <a:xfrm>
                  <a:off x="7569739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78" name="Rectangle 237"/>
                <p:cNvSpPr>
                  <a:spLocks noChangeArrowheads="1"/>
                </p:cNvSpPr>
                <p:nvPr/>
              </p:nvSpPr>
              <p:spPr bwMode="auto">
                <a:xfrm>
                  <a:off x="7569739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3" name="Freeform 242"/>
                <p:cNvSpPr>
                  <a:spLocks/>
                </p:cNvSpPr>
                <p:nvPr/>
              </p:nvSpPr>
              <p:spPr bwMode="auto">
                <a:xfrm>
                  <a:off x="7993601" y="4986338"/>
                  <a:ext cx="531813" cy="65087"/>
                </a:xfrm>
                <a:custGeom>
                  <a:avLst/>
                  <a:gdLst>
                    <a:gd name="T0" fmla="*/ 0 w 251"/>
                    <a:gd name="T1" fmla="*/ 0 h 54"/>
                    <a:gd name="T2" fmla="*/ 0 w 251"/>
                    <a:gd name="T3" fmla="*/ 2147483647 h 54"/>
                    <a:gd name="T4" fmla="*/ 2147483647 w 251"/>
                    <a:gd name="T5" fmla="*/ 2147483647 h 54"/>
                    <a:gd name="T6" fmla="*/ 2147483647 w 251"/>
                    <a:gd name="T7" fmla="*/ 2147483647 h 54"/>
                    <a:gd name="T8" fmla="*/ 2147483647 w 251"/>
                    <a:gd name="T9" fmla="*/ 2147483647 h 54"/>
                    <a:gd name="T10" fmla="*/ 2147483647 w 251"/>
                    <a:gd name="T11" fmla="*/ 2147483647 h 54"/>
                    <a:gd name="T12" fmla="*/ 2147483647 w 251"/>
                    <a:gd name="T13" fmla="*/ 2147483647 h 54"/>
                    <a:gd name="T14" fmla="*/ 2147483647 w 251"/>
                    <a:gd name="T15" fmla="*/ 2147483647 h 54"/>
                    <a:gd name="T16" fmla="*/ 2147483647 w 251"/>
                    <a:gd name="T17" fmla="*/ 0 h 54"/>
                    <a:gd name="T18" fmla="*/ 0 w 251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54"/>
                    <a:gd name="T32" fmla="*/ 251 w 251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54">
                      <a:moveTo>
                        <a:pt x="0" y="0"/>
                      </a:moveTo>
                      <a:lnTo>
                        <a:pt x="0" y="52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51" y="54"/>
                      </a:lnTo>
                      <a:lnTo>
                        <a:pt x="251" y="46"/>
                      </a:lnTo>
                      <a:lnTo>
                        <a:pt x="4" y="46"/>
                      </a:lnTo>
                      <a:lnTo>
                        <a:pt x="8" y="5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584" name="Rectangle 380"/>
                <p:cNvSpPr>
                  <a:spLocks noChangeArrowheads="1"/>
                </p:cNvSpPr>
                <p:nvPr/>
              </p:nvSpPr>
              <p:spPr bwMode="auto">
                <a:xfrm>
                  <a:off x="7571328" y="390144"/>
                  <a:ext cx="809625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Midland Basin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5" name="Rectangle 381"/>
                <p:cNvSpPr>
                  <a:spLocks noChangeArrowheads="1"/>
                </p:cNvSpPr>
                <p:nvPr/>
              </p:nvSpPr>
              <p:spPr bwMode="auto">
                <a:xfrm>
                  <a:off x="7671339" y="504825"/>
                  <a:ext cx="64268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900" b="1">
                      <a:solidFill>
                        <a:srgbClr val="000000"/>
                      </a:solidFill>
                    </a:rPr>
                    <a:t>Formations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6" name="Rectangle 383"/>
                <p:cNvSpPr>
                  <a:spLocks noChangeArrowheads="1"/>
                </p:cNvSpPr>
                <p:nvPr/>
              </p:nvSpPr>
              <p:spPr bwMode="auto">
                <a:xfrm>
                  <a:off x="7441944" y="2444750"/>
                  <a:ext cx="4393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Wolfcamp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7" name="Rectangle 384"/>
                <p:cNvSpPr>
                  <a:spLocks noChangeArrowheads="1"/>
                </p:cNvSpPr>
                <p:nvPr/>
              </p:nvSpPr>
              <p:spPr bwMode="auto">
                <a:xfrm>
                  <a:off x="7523441" y="268128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Cisco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8" name="Rectangle 385"/>
                <p:cNvSpPr>
                  <a:spLocks noChangeArrowheads="1"/>
                </p:cNvSpPr>
                <p:nvPr/>
              </p:nvSpPr>
              <p:spPr bwMode="auto">
                <a:xfrm>
                  <a:off x="7482525" y="284480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Canyon</a:t>
                  </a:r>
                  <a:endParaRPr lang="en-US" altLang="en-US" sz="7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89" name="Rectangle 386"/>
                <p:cNvSpPr>
                  <a:spLocks noChangeArrowheads="1"/>
                </p:cNvSpPr>
                <p:nvPr/>
              </p:nvSpPr>
              <p:spPr bwMode="auto">
                <a:xfrm>
                  <a:off x="7666576" y="2992438"/>
                  <a:ext cx="3065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Strawn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0" name="Rectangle 387"/>
                <p:cNvSpPr>
                  <a:spLocks noChangeArrowheads="1"/>
                </p:cNvSpPr>
                <p:nvPr/>
              </p:nvSpPr>
              <p:spPr bwMode="auto">
                <a:xfrm>
                  <a:off x="7679276" y="3162300"/>
                  <a:ext cx="2541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Atoka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1" name="Rectangle 389"/>
                <p:cNvSpPr>
                  <a:spLocks noChangeArrowheads="1"/>
                </p:cNvSpPr>
                <p:nvPr/>
              </p:nvSpPr>
              <p:spPr bwMode="auto">
                <a:xfrm>
                  <a:off x="7706264" y="3722688"/>
                  <a:ext cx="4770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L. Miss Lm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2" name="Rectangle 391"/>
                <p:cNvSpPr>
                  <a:spLocks noChangeArrowheads="1"/>
                </p:cNvSpPr>
                <p:nvPr/>
              </p:nvSpPr>
              <p:spPr bwMode="auto">
                <a:xfrm>
                  <a:off x="7745951" y="4008438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Woodford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3" name="Rectangle 392"/>
                <p:cNvSpPr>
                  <a:spLocks noChangeArrowheads="1"/>
                </p:cNvSpPr>
                <p:nvPr/>
              </p:nvSpPr>
              <p:spPr bwMode="auto">
                <a:xfrm>
                  <a:off x="7557039" y="4398963"/>
                  <a:ext cx="9281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Devonian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Thirtyone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4" name="Rectangle 393"/>
                <p:cNvSpPr>
                  <a:spLocks noChangeArrowheads="1"/>
                </p:cNvSpPr>
                <p:nvPr/>
              </p:nvSpPr>
              <p:spPr bwMode="auto">
                <a:xfrm>
                  <a:off x="7451637" y="4533542"/>
                  <a:ext cx="10541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Upper Silurian (</a:t>
                  </a: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Wristen</a:t>
                  </a: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)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5" name="Rectangle 394"/>
                <p:cNvSpPr>
                  <a:spLocks noChangeArrowheads="1"/>
                </p:cNvSpPr>
                <p:nvPr/>
              </p:nvSpPr>
              <p:spPr bwMode="auto">
                <a:xfrm>
                  <a:off x="7706264" y="4783138"/>
                  <a:ext cx="47873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Fusselman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6" name="Rectangle 395"/>
                <p:cNvSpPr>
                  <a:spLocks noChangeArrowheads="1"/>
                </p:cNvSpPr>
                <p:nvPr/>
              </p:nvSpPr>
              <p:spPr bwMode="auto">
                <a:xfrm>
                  <a:off x="7472901" y="4987925"/>
                  <a:ext cx="3770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Montoya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7" name="Rectangle 396"/>
                <p:cNvSpPr>
                  <a:spLocks noChangeArrowheads="1"/>
                </p:cNvSpPr>
                <p:nvPr/>
              </p:nvSpPr>
              <p:spPr bwMode="auto">
                <a:xfrm>
                  <a:off x="7698343" y="5711825"/>
                  <a:ext cx="509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Ellenburger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8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3889" y="763588"/>
                  <a:ext cx="3164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Rustler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599" name="Rectangle 410"/>
                <p:cNvSpPr>
                  <a:spLocks noChangeArrowheads="1"/>
                </p:cNvSpPr>
                <p:nvPr/>
              </p:nvSpPr>
              <p:spPr bwMode="auto">
                <a:xfrm>
                  <a:off x="7782661" y="1093745"/>
                  <a:ext cx="291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Tansill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7814997" y="1414463"/>
                  <a:ext cx="2852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Queen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7706640" y="1695608"/>
                  <a:ext cx="50824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San Andres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7656594" y="1304925"/>
                  <a:ext cx="57546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Seven Rivers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7740602" y="1523957"/>
                  <a:ext cx="41315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Grayburg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7" name="Rectangle 437"/>
                <p:cNvSpPr>
                  <a:spLocks noChangeArrowheads="1"/>
                </p:cNvSpPr>
                <p:nvPr/>
              </p:nvSpPr>
              <p:spPr bwMode="auto">
                <a:xfrm>
                  <a:off x="7830089" y="5116513"/>
                  <a:ext cx="319701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 dirty="0">
                      <a:solidFill>
                        <a:srgbClr val="000000"/>
                      </a:solidFill>
                    </a:rPr>
                    <a:t>Bromide</a:t>
                  </a:r>
                  <a:endParaRPr lang="en-US" altLang="en-US" sz="16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8" name="Rectangle 438"/>
                <p:cNvSpPr>
                  <a:spLocks noChangeArrowheads="1"/>
                </p:cNvSpPr>
                <p:nvPr/>
              </p:nvSpPr>
              <p:spPr bwMode="auto">
                <a:xfrm>
                  <a:off x="7591964" y="5207000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Tulip Crk.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09" name="Rectangle 439"/>
                <p:cNvSpPr>
                  <a:spLocks noChangeArrowheads="1"/>
                </p:cNvSpPr>
                <p:nvPr/>
              </p:nvSpPr>
              <p:spPr bwMode="auto">
                <a:xfrm>
                  <a:off x="7591964" y="5314950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Mclish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0" name="Rectangle 440"/>
                <p:cNvSpPr>
                  <a:spLocks noChangeArrowheads="1"/>
                </p:cNvSpPr>
                <p:nvPr/>
              </p:nvSpPr>
              <p:spPr bwMode="auto">
                <a:xfrm>
                  <a:off x="7591964" y="5422900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Oil Creek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1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7237710" y="5314633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Simpson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2" name="Rectangle 442"/>
                <p:cNvSpPr>
                  <a:spLocks noChangeArrowheads="1"/>
                </p:cNvSpPr>
                <p:nvPr/>
              </p:nvSpPr>
              <p:spPr bwMode="auto">
                <a:xfrm>
                  <a:off x="8082501" y="5245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McKee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3" name="Rectangle 443"/>
                <p:cNvSpPr>
                  <a:spLocks noChangeArrowheads="1"/>
                </p:cNvSpPr>
                <p:nvPr/>
              </p:nvSpPr>
              <p:spPr bwMode="auto">
                <a:xfrm>
                  <a:off x="8066626" y="5360988"/>
                  <a:ext cx="36888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Waddell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4" name="Rectangle 444"/>
                <p:cNvSpPr>
                  <a:spLocks noChangeArrowheads="1"/>
                </p:cNvSpPr>
                <p:nvPr/>
              </p:nvSpPr>
              <p:spPr bwMode="auto">
                <a:xfrm>
                  <a:off x="8074564" y="5470525"/>
                  <a:ext cx="357409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Connell Sd.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5" name="Rectangle 445"/>
                <p:cNvSpPr>
                  <a:spLocks noChangeArrowheads="1"/>
                </p:cNvSpPr>
                <p:nvPr/>
              </p:nvSpPr>
              <p:spPr bwMode="auto">
                <a:xfrm>
                  <a:off x="7912639" y="5524500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Joins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6" name="Rectangle 446"/>
                <p:cNvSpPr>
                  <a:spLocks noChangeArrowheads="1"/>
                </p:cNvSpPr>
                <p:nvPr/>
              </p:nvSpPr>
              <p:spPr bwMode="auto">
                <a:xfrm>
                  <a:off x="8055514" y="4991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Sylvan Sh.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7598849" y="1874838"/>
                  <a:ext cx="880720" cy="107722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Holt /Upper Leonard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20" name="Rectangle 466"/>
                <p:cNvSpPr>
                  <a:spLocks noChangeArrowheads="1"/>
                </p:cNvSpPr>
                <p:nvPr/>
              </p:nvSpPr>
              <p:spPr bwMode="auto">
                <a:xfrm>
                  <a:off x="7521519" y="2083511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 err="1">
                      <a:solidFill>
                        <a:srgbClr val="000000"/>
                      </a:solidFill>
                    </a:rPr>
                    <a:t>Spraberry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21" name="Rectangle 468"/>
                <p:cNvSpPr>
                  <a:spLocks noChangeArrowheads="1"/>
                </p:cNvSpPr>
                <p:nvPr/>
              </p:nvSpPr>
              <p:spPr bwMode="auto">
                <a:xfrm>
                  <a:off x="7909464" y="2254250"/>
                  <a:ext cx="225425" cy="92333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Dean</a:t>
                  </a:r>
                  <a:endParaRPr lang="en-US" altLang="en-US" sz="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22" name="Rectangle 469"/>
                <p:cNvSpPr>
                  <a:spLocks noChangeArrowheads="1"/>
                </p:cNvSpPr>
                <p:nvPr/>
              </p:nvSpPr>
              <p:spPr bwMode="auto">
                <a:xfrm>
                  <a:off x="7374476" y="1857375"/>
                  <a:ext cx="18573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 dirty="0">
                      <a:solidFill>
                        <a:srgbClr val="000000"/>
                      </a:solidFill>
                    </a:rPr>
                    <a:t>Clear-</a:t>
                  </a:r>
                </a:p>
                <a:p>
                  <a:pPr eaLnBrk="1" hangingPunct="1">
                    <a:defRPr/>
                  </a:pPr>
                  <a:r>
                    <a:rPr lang="en-US" altLang="en-US" sz="500" b="1" dirty="0">
                      <a:solidFill>
                        <a:srgbClr val="000000"/>
                      </a:solidFill>
                    </a:rPr>
                    <a:t>fork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6624" name="Group 572"/>
                <p:cNvGrpSpPr>
                  <a:grpSpLocks/>
                </p:cNvGrpSpPr>
                <p:nvPr/>
              </p:nvGrpSpPr>
              <p:grpSpPr bwMode="auto">
                <a:xfrm>
                  <a:off x="7371301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68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8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6625" name="Rectangle 388"/>
                <p:cNvSpPr>
                  <a:spLocks noChangeArrowheads="1"/>
                </p:cNvSpPr>
                <p:nvPr/>
              </p:nvSpPr>
              <p:spPr bwMode="auto">
                <a:xfrm>
                  <a:off x="7536401" y="3486150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U. Miss Lm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grpSp>
              <p:nvGrpSpPr>
                <p:cNvPr id="106626" name="Group 576"/>
                <p:cNvGrpSpPr>
                  <a:grpSpLocks/>
                </p:cNvGrpSpPr>
                <p:nvPr/>
              </p:nvGrpSpPr>
              <p:grpSpPr bwMode="auto">
                <a:xfrm>
                  <a:off x="7376064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8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627" name="Group 579"/>
                <p:cNvGrpSpPr>
                  <a:grpSpLocks/>
                </p:cNvGrpSpPr>
                <p:nvPr/>
              </p:nvGrpSpPr>
              <p:grpSpPr bwMode="auto">
                <a:xfrm>
                  <a:off x="7372889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68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8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628" name="Group 582"/>
                <p:cNvGrpSpPr>
                  <a:grpSpLocks/>
                </p:cNvGrpSpPr>
                <p:nvPr/>
              </p:nvGrpSpPr>
              <p:grpSpPr bwMode="auto">
                <a:xfrm>
                  <a:off x="7376064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8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629" name="Group 585"/>
                <p:cNvGrpSpPr>
                  <a:grpSpLocks/>
                </p:cNvGrpSpPr>
                <p:nvPr/>
              </p:nvGrpSpPr>
              <p:grpSpPr bwMode="auto">
                <a:xfrm>
                  <a:off x="7369714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8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630" name="Group 588"/>
                <p:cNvGrpSpPr>
                  <a:grpSpLocks/>
                </p:cNvGrpSpPr>
                <p:nvPr/>
              </p:nvGrpSpPr>
              <p:grpSpPr bwMode="auto">
                <a:xfrm>
                  <a:off x="7369714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67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7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grpSp>
              <p:nvGrpSpPr>
                <p:cNvPr id="106631" name="Group 591"/>
                <p:cNvGrpSpPr>
                  <a:grpSpLocks/>
                </p:cNvGrpSpPr>
                <p:nvPr/>
              </p:nvGrpSpPr>
              <p:grpSpPr bwMode="auto">
                <a:xfrm>
                  <a:off x="7376064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7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10667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>
                      <a:defRPr/>
                    </a:pPr>
                    <a:endParaRPr lang="en-US" b="1">
                      <a:solidFill>
                        <a:prstClr val="black"/>
                      </a:solidFill>
                      <a:latin typeface="Arial"/>
                    </a:endParaRPr>
                  </a:p>
                </p:txBody>
              </p:sp>
            </p:grpSp>
            <p:sp>
              <p:nvSpPr>
                <p:cNvPr id="106633" name="Freeform 250"/>
                <p:cNvSpPr>
                  <a:spLocks/>
                </p:cNvSpPr>
                <p:nvPr/>
              </p:nvSpPr>
              <p:spPr bwMode="auto">
                <a:xfrm>
                  <a:off x="7349076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6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7653876" y="630238"/>
                  <a:ext cx="52463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Dewey Lake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7064" y="869950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Salado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36" name="Rectangle 260"/>
                <p:cNvSpPr>
                  <a:spLocks noChangeArrowheads="1"/>
                </p:cNvSpPr>
                <p:nvPr/>
              </p:nvSpPr>
              <p:spPr bwMode="auto">
                <a:xfrm>
                  <a:off x="7547685" y="6300788"/>
                  <a:ext cx="790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Precambrian</a:t>
                  </a:r>
                </a:p>
                <a:p>
                  <a:pPr algn="ctr" eaLnBrk="1" hangingPunct="1">
                    <a:defRPr/>
                  </a:pPr>
                  <a:r>
                    <a:rPr lang="en-US" altLang="en-US" sz="1000" b="1">
                      <a:solidFill>
                        <a:srgbClr val="000000"/>
                      </a:solidFill>
                    </a:rPr>
                    <a:t>Basement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37" name="Rectangle 397"/>
                <p:cNvSpPr>
                  <a:spLocks noChangeArrowheads="1"/>
                </p:cNvSpPr>
                <p:nvPr/>
              </p:nvSpPr>
              <p:spPr bwMode="auto">
                <a:xfrm>
                  <a:off x="7816714" y="1206413"/>
                  <a:ext cx="2442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 dirty="0">
                      <a:solidFill>
                        <a:srgbClr val="000000"/>
                      </a:solidFill>
                    </a:rPr>
                    <a:t>Yates</a:t>
                  </a:r>
                  <a:endParaRPr lang="en-US" altLang="en-US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38" name="Rectangle 209"/>
                <p:cNvSpPr>
                  <a:spLocks noChangeArrowheads="1"/>
                </p:cNvSpPr>
                <p:nvPr/>
              </p:nvSpPr>
              <p:spPr bwMode="auto">
                <a:xfrm>
                  <a:off x="7349076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7357013" y="3625850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7355426" y="2805113"/>
                  <a:ext cx="595313" cy="15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/>
                <p:cNvCxnSpPr/>
                <p:nvPr/>
              </p:nvCxnSpPr>
              <p:spPr>
                <a:xfrm rot="5400000">
                  <a:off x="7797545" y="2810669"/>
                  <a:ext cx="309563" cy="31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7348156" y="2651869"/>
                  <a:ext cx="607346" cy="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>
                  <a:off x="7571326" y="1865313"/>
                  <a:ext cx="0" cy="137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44" name="Rectangle 383"/>
                <p:cNvSpPr>
                  <a:spLocks noChangeArrowheads="1"/>
                </p:cNvSpPr>
                <p:nvPr/>
              </p:nvSpPr>
              <p:spPr bwMode="auto">
                <a:xfrm>
                  <a:off x="8004657" y="2741608"/>
                  <a:ext cx="45413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defRPr/>
                  </a:pPr>
                  <a:r>
                    <a:rPr lang="en-US" altLang="en-US" sz="600" b="1">
                      <a:solidFill>
                        <a:srgbClr val="000000"/>
                      </a:solidFill>
                    </a:rPr>
                    <a:t>Wolfcamp D</a:t>
                  </a:r>
                  <a:endParaRPr lang="en-US" altLang="en-US" sz="6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4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001658"/>
                  <a:ext cx="195770" cy="77787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Upper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4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44414" y="2069740"/>
                  <a:ext cx="251152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Middle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4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0960" y="2160617"/>
                  <a:ext cx="11640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Lwr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4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282526" y="2146878"/>
                  <a:ext cx="172288" cy="61555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400" b="1">
                      <a:solidFill>
                        <a:srgbClr val="000000"/>
                      </a:solidFill>
                    </a:rPr>
                    <a:t>Jo Mill</a:t>
                  </a:r>
                  <a:endParaRPr lang="en-US" altLang="en-US" sz="4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rot="5400000">
                  <a:off x="7912639" y="2136775"/>
                  <a:ext cx="2603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8038052" y="2076450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8041227" y="2138363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6200000" flipH="1">
                  <a:off x="8236489" y="2366963"/>
                  <a:ext cx="0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6200000" flipH="1">
                  <a:off x="7795958" y="2505869"/>
                  <a:ext cx="312737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6200000" flipH="1">
                  <a:off x="8234108" y="2145507"/>
                  <a:ext cx="1587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5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76153" y="2352675"/>
                  <a:ext cx="582612" cy="77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Wolfcamp A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5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2555" y="2432844"/>
                  <a:ext cx="37708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prstClr val="black"/>
                      </a:solidFill>
                    </a:rPr>
                    <a:t>Wolfcamp B</a:t>
                  </a:r>
                </a:p>
              </p:txBody>
            </p:sp>
            <p:sp>
              <p:nvSpPr>
                <p:cNvPr id="10665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51264" y="2501900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Wolfcamp C1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5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47295" y="2574925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Wolfcamp C2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59" name="Rectangle 270"/>
                <p:cNvSpPr>
                  <a:spLocks noChangeArrowheads="1"/>
                </p:cNvSpPr>
                <p:nvPr/>
              </p:nvSpPr>
              <p:spPr bwMode="auto">
                <a:xfrm>
                  <a:off x="7800772" y="3327400"/>
                  <a:ext cx="33281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700" b="1">
                      <a:solidFill>
                        <a:srgbClr val="000000"/>
                      </a:solidFill>
                    </a:rPr>
                    <a:t>Morrow</a:t>
                  </a:r>
                  <a:endParaRPr lang="en-US" altLang="en-US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60" name="Rectangle 388"/>
                <p:cNvSpPr>
                  <a:spLocks noChangeArrowheads="1"/>
                </p:cNvSpPr>
                <p:nvPr/>
              </p:nvSpPr>
              <p:spPr bwMode="auto">
                <a:xfrm>
                  <a:off x="8087264" y="3482975"/>
                  <a:ext cx="311504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U. Barnett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7803101" y="3556000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L. Barnett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7360188" y="3559175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7931689" y="3484563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106664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2826" y="3136900"/>
                  <a:ext cx="27871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Bend Lm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65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4414" y="3048000"/>
                  <a:ext cx="2246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Detrital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 flipV="1">
                  <a:off x="7955502" y="2509838"/>
                  <a:ext cx="554038" cy="47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77751" y="2974975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Lime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668" name="Rectangle 386"/>
                <p:cNvSpPr>
                  <a:spLocks noChangeArrowheads="1"/>
                </p:cNvSpPr>
                <p:nvPr/>
              </p:nvSpPr>
              <p:spPr bwMode="auto">
                <a:xfrm>
                  <a:off x="8066626" y="3209925"/>
                  <a:ext cx="3918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500" b="1">
                      <a:solidFill>
                        <a:srgbClr val="000000"/>
                      </a:solidFill>
                    </a:rPr>
                    <a:t>Sh &amp; Detrital</a:t>
                  </a:r>
                  <a:endParaRPr lang="en-US" altLang="en-US" sz="500" b="1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8031702" y="3051175"/>
                  <a:ext cx="474663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8034877" y="3216275"/>
                  <a:ext cx="474663" cy="158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7950739" y="2571750"/>
                  <a:ext cx="554039" cy="476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72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198688"/>
                  <a:ext cx="323678" cy="61555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defRPr/>
                  </a:pPr>
                  <a:r>
                    <a:rPr lang="en-US" altLang="en-US" sz="400" b="1" dirty="0">
                      <a:solidFill>
                        <a:srgbClr val="000000"/>
                      </a:solidFill>
                    </a:rPr>
                    <a:t>L. SPBY </a:t>
                  </a:r>
                  <a:r>
                    <a:rPr lang="en-US" altLang="en-US" sz="400" b="1" dirty="0" err="1">
                      <a:solidFill>
                        <a:srgbClr val="000000"/>
                      </a:solidFill>
                    </a:rPr>
                    <a:t>Sh</a:t>
                  </a:r>
                  <a:endParaRPr lang="en-US" altLang="en-US" sz="4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8223789" y="2198688"/>
                  <a:ext cx="30003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503" name="Freeform 570"/>
            <p:cNvSpPr>
              <a:spLocks/>
            </p:cNvSpPr>
            <p:nvPr/>
          </p:nvSpPr>
          <p:spPr bwMode="auto">
            <a:xfrm>
              <a:off x="3325813" y="3124200"/>
              <a:ext cx="593725" cy="34925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504" name="Freeform 571"/>
            <p:cNvSpPr>
              <a:spLocks/>
            </p:cNvSpPr>
            <p:nvPr/>
          </p:nvSpPr>
          <p:spPr bwMode="auto">
            <a:xfrm>
              <a:off x="3881438" y="3119438"/>
              <a:ext cx="592137" cy="36512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505" name="Freeform 571"/>
            <p:cNvSpPr>
              <a:spLocks/>
            </p:cNvSpPr>
            <p:nvPr/>
          </p:nvSpPr>
          <p:spPr bwMode="auto">
            <a:xfrm>
              <a:off x="4006850" y="3197225"/>
              <a:ext cx="487363" cy="34925"/>
            </a:xfrm>
            <a:custGeom>
              <a:avLst/>
              <a:gdLst>
                <a:gd name="T0" fmla="*/ 0 w 9012"/>
                <a:gd name="T1" fmla="*/ 2147483647 h 10000"/>
                <a:gd name="T2" fmla="*/ 2147483647 w 9012"/>
                <a:gd name="T3" fmla="*/ 0 h 10000"/>
                <a:gd name="T4" fmla="*/ 2147483647 w 9012"/>
                <a:gd name="T5" fmla="*/ 2147483647 h 10000"/>
                <a:gd name="T6" fmla="*/ 2147483647 w 9012"/>
                <a:gd name="T7" fmla="*/ 0 h 10000"/>
                <a:gd name="T8" fmla="*/ 2147483647 w 9012"/>
                <a:gd name="T9" fmla="*/ 2147483647 h 10000"/>
                <a:gd name="T10" fmla="*/ 2147483647 w 9012"/>
                <a:gd name="T11" fmla="*/ 0 h 10000"/>
                <a:gd name="T12" fmla="*/ 2147483647 w 9012"/>
                <a:gd name="T13" fmla="*/ 2147483647 h 10000"/>
                <a:gd name="T14" fmla="*/ 2147483647 w 9012"/>
                <a:gd name="T15" fmla="*/ 0 h 10000"/>
                <a:gd name="T16" fmla="*/ 2147483647 w 9012"/>
                <a:gd name="T17" fmla="*/ 2147483647 h 10000"/>
                <a:gd name="T18" fmla="*/ 2147483647 w 9012"/>
                <a:gd name="T19" fmla="*/ 0 h 1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12" h="10000">
                  <a:moveTo>
                    <a:pt x="0" y="9667"/>
                  </a:moveTo>
                  <a:cubicBezTo>
                    <a:pt x="349" y="4667"/>
                    <a:pt x="697" y="0"/>
                    <a:pt x="1027" y="0"/>
                  </a:cubicBezTo>
                  <a:cubicBezTo>
                    <a:pt x="1356" y="0"/>
                    <a:pt x="1687" y="10000"/>
                    <a:pt x="2016" y="10000"/>
                  </a:cubicBezTo>
                  <a:cubicBezTo>
                    <a:pt x="2345" y="10000"/>
                    <a:pt x="2675" y="0"/>
                    <a:pt x="3004" y="0"/>
                  </a:cubicBezTo>
                  <a:cubicBezTo>
                    <a:pt x="3334" y="0"/>
                    <a:pt x="3663" y="10000"/>
                    <a:pt x="3992" y="10000"/>
                  </a:cubicBezTo>
                  <a:cubicBezTo>
                    <a:pt x="4322" y="10000"/>
                    <a:pt x="4613" y="0"/>
                    <a:pt x="4942" y="0"/>
                  </a:cubicBezTo>
                  <a:cubicBezTo>
                    <a:pt x="5272" y="0"/>
                    <a:pt x="5640" y="9667"/>
                    <a:pt x="5969" y="9667"/>
                  </a:cubicBezTo>
                  <a:cubicBezTo>
                    <a:pt x="6298" y="9667"/>
                    <a:pt x="6648" y="0"/>
                    <a:pt x="6977" y="0"/>
                  </a:cubicBezTo>
                  <a:cubicBezTo>
                    <a:pt x="7306" y="0"/>
                    <a:pt x="7636" y="9667"/>
                    <a:pt x="7965" y="9667"/>
                  </a:cubicBezTo>
                  <a:cubicBezTo>
                    <a:pt x="8295" y="9667"/>
                    <a:pt x="8682" y="0"/>
                    <a:pt x="901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506" name="Freeform 571"/>
            <p:cNvSpPr>
              <a:spLocks/>
            </p:cNvSpPr>
            <p:nvPr/>
          </p:nvSpPr>
          <p:spPr bwMode="auto">
            <a:xfrm>
              <a:off x="3297238" y="3206750"/>
              <a:ext cx="431800" cy="34925"/>
            </a:xfrm>
            <a:custGeom>
              <a:avLst/>
              <a:gdLst>
                <a:gd name="T0" fmla="*/ 0 w 8838"/>
                <a:gd name="T1" fmla="*/ 2147483647 h 10000"/>
                <a:gd name="T2" fmla="*/ 2147483647 w 8838"/>
                <a:gd name="T3" fmla="*/ 0 h 10000"/>
                <a:gd name="T4" fmla="*/ 2147483647 w 8838"/>
                <a:gd name="T5" fmla="*/ 2147483647 h 10000"/>
                <a:gd name="T6" fmla="*/ 2147483647 w 8838"/>
                <a:gd name="T7" fmla="*/ 0 h 10000"/>
                <a:gd name="T8" fmla="*/ 2147483647 w 8838"/>
                <a:gd name="T9" fmla="*/ 2147483647 h 10000"/>
                <a:gd name="T10" fmla="*/ 2147483647 w 8838"/>
                <a:gd name="T11" fmla="*/ 0 h 10000"/>
                <a:gd name="T12" fmla="*/ 2147483647 w 8838"/>
                <a:gd name="T13" fmla="*/ 2147483647 h 10000"/>
                <a:gd name="T14" fmla="*/ 2147483647 w 8838"/>
                <a:gd name="T15" fmla="*/ 0 h 10000"/>
                <a:gd name="T16" fmla="*/ 2147483647 w 8838"/>
                <a:gd name="T17" fmla="*/ 2147483647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38" h="10000">
                  <a:moveTo>
                    <a:pt x="0" y="9667"/>
                  </a:moveTo>
                  <a:cubicBezTo>
                    <a:pt x="387" y="4667"/>
                    <a:pt x="773" y="0"/>
                    <a:pt x="1140" y="0"/>
                  </a:cubicBezTo>
                  <a:cubicBezTo>
                    <a:pt x="1505" y="0"/>
                    <a:pt x="1872" y="10000"/>
                    <a:pt x="2237" y="10000"/>
                  </a:cubicBezTo>
                  <a:cubicBezTo>
                    <a:pt x="2602" y="10000"/>
                    <a:pt x="2968" y="0"/>
                    <a:pt x="3333" y="0"/>
                  </a:cubicBezTo>
                  <a:cubicBezTo>
                    <a:pt x="3700" y="0"/>
                    <a:pt x="4065" y="10000"/>
                    <a:pt x="4430" y="10000"/>
                  </a:cubicBezTo>
                  <a:cubicBezTo>
                    <a:pt x="4796" y="10000"/>
                    <a:pt x="5119" y="0"/>
                    <a:pt x="5484" y="0"/>
                  </a:cubicBezTo>
                  <a:cubicBezTo>
                    <a:pt x="5850" y="0"/>
                    <a:pt x="6258" y="9667"/>
                    <a:pt x="6623" y="9667"/>
                  </a:cubicBezTo>
                  <a:cubicBezTo>
                    <a:pt x="6988" y="9667"/>
                    <a:pt x="7377" y="0"/>
                    <a:pt x="7742" y="0"/>
                  </a:cubicBezTo>
                  <a:cubicBezTo>
                    <a:pt x="8107" y="0"/>
                    <a:pt x="8473" y="9667"/>
                    <a:pt x="8838" y="966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6" name="Rectangle 447"/>
            <p:cNvSpPr>
              <a:spLocks noChangeArrowheads="1"/>
            </p:cNvSpPr>
            <p:nvPr/>
          </p:nvSpPr>
          <p:spPr bwMode="auto">
            <a:xfrm>
              <a:off x="2619737" y="5982837"/>
              <a:ext cx="2196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700" b="1" dirty="0">
                  <a:solidFill>
                    <a:srgbClr val="000000"/>
                  </a:solidFill>
                </a:rPr>
                <a:t>Bliss</a:t>
              </a:r>
              <a:endParaRPr lang="en-US" alt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17" name="Rectangle 447"/>
            <p:cNvSpPr>
              <a:spLocks noChangeArrowheads="1"/>
            </p:cNvSpPr>
            <p:nvPr/>
          </p:nvSpPr>
          <p:spPr bwMode="auto">
            <a:xfrm>
              <a:off x="3755898" y="5978411"/>
              <a:ext cx="30986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700" b="1" dirty="0">
                  <a:solidFill>
                    <a:srgbClr val="000000"/>
                  </a:solidFill>
                </a:rPr>
                <a:t>Absent</a:t>
              </a:r>
              <a:endParaRPr lang="en-US" altLang="en-US" b="1" dirty="0">
                <a:solidFill>
                  <a:prstClr val="black"/>
                </a:solidFill>
              </a:endParaRPr>
            </a:p>
          </p:txBody>
        </p:sp>
        <p:sp>
          <p:nvSpPr>
            <p:cNvPr id="509" name="Freeform 586"/>
            <p:cNvSpPr>
              <a:spLocks/>
            </p:cNvSpPr>
            <p:nvPr/>
          </p:nvSpPr>
          <p:spPr bwMode="auto">
            <a:xfrm>
              <a:off x="2131899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0" name="Freeform 587"/>
            <p:cNvSpPr>
              <a:spLocks/>
            </p:cNvSpPr>
            <p:nvPr/>
          </p:nvSpPr>
          <p:spPr bwMode="auto">
            <a:xfrm>
              <a:off x="2685583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19" name="Freeform 586"/>
            <p:cNvSpPr>
              <a:spLocks/>
            </p:cNvSpPr>
            <p:nvPr/>
          </p:nvSpPr>
          <p:spPr bwMode="auto">
            <a:xfrm>
              <a:off x="3314840" y="5073670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0" name="Freeform 587"/>
            <p:cNvSpPr>
              <a:spLocks/>
            </p:cNvSpPr>
            <p:nvPr/>
          </p:nvSpPr>
          <p:spPr bwMode="auto">
            <a:xfrm>
              <a:off x="3868524" y="5070062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1" name="Freeform 586"/>
            <p:cNvSpPr>
              <a:spLocks/>
            </p:cNvSpPr>
            <p:nvPr/>
          </p:nvSpPr>
          <p:spPr bwMode="auto">
            <a:xfrm>
              <a:off x="4490983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2" name="Freeform 587"/>
            <p:cNvSpPr>
              <a:spLocks/>
            </p:cNvSpPr>
            <p:nvPr/>
          </p:nvSpPr>
          <p:spPr bwMode="auto">
            <a:xfrm>
              <a:off x="5044667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3" name="Rectangle 241"/>
            <p:cNvSpPr>
              <a:spLocks noChangeArrowheads="1"/>
            </p:cNvSpPr>
            <p:nvPr/>
          </p:nvSpPr>
          <p:spPr bwMode="auto">
            <a:xfrm>
              <a:off x="4482203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endParaRPr lang="en-US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524" name="Rectangle 447"/>
            <p:cNvSpPr>
              <a:spLocks noChangeArrowheads="1"/>
            </p:cNvSpPr>
            <p:nvPr/>
          </p:nvSpPr>
          <p:spPr bwMode="auto">
            <a:xfrm>
              <a:off x="4883840" y="5924550"/>
              <a:ext cx="388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en-US" sz="700" b="1" dirty="0" err="1">
                  <a:solidFill>
                    <a:srgbClr val="000000"/>
                  </a:solidFill>
                </a:rPr>
                <a:t>Wilberns</a:t>
              </a:r>
              <a:endParaRPr lang="en-US" altLang="en-US" sz="1800" b="1" dirty="0">
                <a:solidFill>
                  <a:prstClr val="black"/>
                </a:solidFill>
              </a:endParaRPr>
            </a:p>
          </p:txBody>
        </p:sp>
        <p:sp>
          <p:nvSpPr>
            <p:cNvPr id="525" name="Rectangle 448"/>
            <p:cNvSpPr>
              <a:spLocks noChangeArrowheads="1"/>
            </p:cNvSpPr>
            <p:nvPr/>
          </p:nvSpPr>
          <p:spPr bwMode="auto">
            <a:xfrm>
              <a:off x="4637447" y="6057900"/>
              <a:ext cx="93286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  <a:defRPr/>
              </a:pPr>
              <a:r>
                <a:rPr lang="en-US" altLang="en-US" sz="700" b="1" dirty="0">
                  <a:solidFill>
                    <a:srgbClr val="000000"/>
                  </a:solidFill>
                </a:rPr>
                <a:t>Bliss / Hickory / Riley</a:t>
              </a:r>
              <a:endParaRPr lang="en-US" altLang="en-US" sz="1800" b="1" dirty="0">
                <a:solidFill>
                  <a:prstClr val="black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136636" y="4497208"/>
              <a:ext cx="3514734" cy="48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 bwMode="auto">
            <a:xfrm>
              <a:off x="3610701" y="2075309"/>
              <a:ext cx="0" cy="31273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 bwMode="auto">
            <a:xfrm>
              <a:off x="3609203" y="2345585"/>
              <a:ext cx="870870" cy="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 bwMode="auto">
            <a:xfrm flipV="1">
              <a:off x="3606913" y="2254251"/>
              <a:ext cx="2029080" cy="102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>
              <a:off x="3612821" y="2191341"/>
              <a:ext cx="868857" cy="23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 bwMode="auto">
            <a:xfrm flipV="1">
              <a:off x="3315125" y="2079466"/>
              <a:ext cx="1165082" cy="122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 bwMode="auto">
            <a:xfrm>
              <a:off x="3309785" y="2389208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 bwMode="auto">
            <a:xfrm flipV="1">
              <a:off x="3300838" y="2001998"/>
              <a:ext cx="1180675" cy="24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Rectangle 466"/>
            <p:cNvSpPr>
              <a:spLocks noChangeArrowheads="1"/>
            </p:cNvSpPr>
            <p:nvPr/>
          </p:nvSpPr>
          <p:spPr bwMode="auto">
            <a:xfrm>
              <a:off x="3810000" y="2373683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400" b="1" dirty="0">
                  <a:solidFill>
                    <a:srgbClr val="000000"/>
                  </a:solidFill>
                </a:rPr>
                <a:t>Wichita / Abo</a:t>
              </a:r>
              <a:endParaRPr lang="en-US" altLang="en-US" sz="400" b="1" dirty="0">
                <a:solidFill>
                  <a:prstClr val="black"/>
                </a:solidFill>
              </a:endParaRPr>
            </a:p>
          </p:txBody>
        </p:sp>
        <p:sp>
          <p:nvSpPr>
            <p:cNvPr id="542" name="Rectangle 466"/>
            <p:cNvSpPr>
              <a:spLocks noChangeArrowheads="1"/>
            </p:cNvSpPr>
            <p:nvPr/>
          </p:nvSpPr>
          <p:spPr bwMode="auto">
            <a:xfrm>
              <a:off x="3817998" y="2340732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400" b="1" dirty="0">
                  <a:solidFill>
                    <a:srgbClr val="000000"/>
                  </a:solidFill>
                </a:rPr>
                <a:t>Lower </a:t>
              </a:r>
              <a:r>
                <a:rPr lang="en-US" altLang="en-US" sz="400" b="1" dirty="0" err="1">
                  <a:solidFill>
                    <a:srgbClr val="000000"/>
                  </a:solidFill>
                </a:rPr>
                <a:t>Clearfork</a:t>
              </a:r>
              <a:endParaRPr lang="en-US" altLang="en-US" sz="400" b="1" dirty="0">
                <a:solidFill>
                  <a:prstClr val="black"/>
                </a:solidFill>
              </a:endParaRPr>
            </a:p>
          </p:txBody>
        </p:sp>
        <p:sp>
          <p:nvSpPr>
            <p:cNvPr id="543" name="Rectangle 464"/>
            <p:cNvSpPr>
              <a:spLocks noChangeArrowheads="1"/>
            </p:cNvSpPr>
            <p:nvPr/>
          </p:nvSpPr>
          <p:spPr bwMode="auto">
            <a:xfrm>
              <a:off x="3322208" y="2152520"/>
              <a:ext cx="28691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500" b="1" dirty="0" err="1">
                  <a:solidFill>
                    <a:srgbClr val="000000"/>
                  </a:solidFill>
                </a:rPr>
                <a:t>Yeso</a:t>
              </a:r>
              <a:r>
                <a:rPr lang="en-US" altLang="en-US" sz="500" b="1" dirty="0">
                  <a:solidFill>
                    <a:srgbClr val="000000"/>
                  </a:solidFill>
                </a:rPr>
                <a:t> /</a:t>
              </a:r>
            </a:p>
            <a:p>
              <a:pPr algn="ctr" eaLnBrk="1" hangingPunct="1">
                <a:defRPr/>
              </a:pPr>
              <a:r>
                <a:rPr lang="en-US" altLang="en-US" sz="500" b="1" dirty="0" err="1">
                  <a:solidFill>
                    <a:srgbClr val="000000"/>
                  </a:solidFill>
                </a:rPr>
                <a:t>Clearfork</a:t>
              </a:r>
              <a:endParaRPr lang="en-US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544" name="Rectangle 466"/>
            <p:cNvSpPr>
              <a:spLocks noChangeArrowheads="1"/>
            </p:cNvSpPr>
            <p:nvPr/>
          </p:nvSpPr>
          <p:spPr bwMode="auto">
            <a:xfrm>
              <a:off x="3948659" y="2269058"/>
              <a:ext cx="214084" cy="92333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600" b="1" dirty="0" err="1">
                  <a:solidFill>
                    <a:srgbClr val="000000"/>
                  </a:solidFill>
                </a:rPr>
                <a:t>Tubb</a:t>
              </a:r>
              <a:endParaRPr lang="en-US" altLang="en-US" sz="500" b="1" dirty="0">
                <a:solidFill>
                  <a:prstClr val="black"/>
                </a:solidFill>
              </a:endParaRPr>
            </a:p>
          </p:txBody>
        </p:sp>
        <p:sp>
          <p:nvSpPr>
            <p:cNvPr id="545" name="Rectangle 466"/>
            <p:cNvSpPr>
              <a:spLocks noChangeArrowheads="1"/>
            </p:cNvSpPr>
            <p:nvPr/>
          </p:nvSpPr>
          <p:spPr bwMode="auto">
            <a:xfrm>
              <a:off x="3713925" y="2185418"/>
              <a:ext cx="62547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500" b="1" dirty="0">
                  <a:solidFill>
                    <a:srgbClr val="000000"/>
                  </a:solidFill>
                </a:rPr>
                <a:t>Middle </a:t>
              </a:r>
              <a:r>
                <a:rPr lang="en-US" altLang="en-US" sz="500" b="1" dirty="0" err="1">
                  <a:solidFill>
                    <a:srgbClr val="000000"/>
                  </a:solidFill>
                </a:rPr>
                <a:t>Clearfork</a:t>
              </a:r>
              <a:endParaRPr lang="en-US" altLang="en-US" sz="500" b="1" dirty="0">
                <a:solidFill>
                  <a:prstClr val="black"/>
                </a:solidFill>
              </a:endParaRPr>
            </a:p>
          </p:txBody>
        </p:sp>
        <p:sp>
          <p:nvSpPr>
            <p:cNvPr id="546" name="Rectangle 466"/>
            <p:cNvSpPr>
              <a:spLocks noChangeArrowheads="1"/>
            </p:cNvSpPr>
            <p:nvPr/>
          </p:nvSpPr>
          <p:spPr bwMode="auto">
            <a:xfrm>
              <a:off x="3735355" y="2106317"/>
              <a:ext cx="59624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500" b="1" dirty="0">
                  <a:solidFill>
                    <a:srgbClr val="000000"/>
                  </a:solidFill>
                </a:rPr>
                <a:t>Upper </a:t>
              </a:r>
              <a:r>
                <a:rPr lang="en-US" altLang="en-US" sz="500" b="1" dirty="0" err="1">
                  <a:solidFill>
                    <a:srgbClr val="000000"/>
                  </a:solidFill>
                </a:rPr>
                <a:t>Clearfork</a:t>
              </a:r>
              <a:endParaRPr lang="en-US" altLang="en-US" sz="500" b="1" dirty="0">
                <a:solidFill>
                  <a:prstClr val="black"/>
                </a:solidFill>
              </a:endParaRPr>
            </a:p>
          </p:txBody>
        </p:sp>
        <p:cxnSp>
          <p:nvCxnSpPr>
            <p:cNvPr id="547" name="Straight Connector 546"/>
            <p:cNvCxnSpPr/>
            <p:nvPr/>
          </p:nvCxnSpPr>
          <p:spPr bwMode="auto">
            <a:xfrm>
              <a:off x="3310364" y="2425102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/>
            <p:cNvCxnSpPr/>
            <p:nvPr/>
          </p:nvCxnSpPr>
          <p:spPr bwMode="auto">
            <a:xfrm>
              <a:off x="3811525" y="1864931"/>
              <a:ext cx="567" cy="13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Rectangle 413"/>
            <p:cNvSpPr>
              <a:spLocks noChangeArrowheads="1"/>
            </p:cNvSpPr>
            <p:nvPr/>
          </p:nvSpPr>
          <p:spPr bwMode="auto">
            <a:xfrm>
              <a:off x="3889920" y="1901589"/>
              <a:ext cx="56726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00" b="1" dirty="0">
                  <a:solidFill>
                    <a:srgbClr val="000000"/>
                  </a:solidFill>
                </a:rPr>
                <a:t>Holt / </a:t>
              </a:r>
              <a:r>
                <a:rPr lang="en-US" altLang="en-US" sz="500" b="1" dirty="0" err="1">
                  <a:solidFill>
                    <a:srgbClr val="000000"/>
                  </a:solidFill>
                </a:rPr>
                <a:t>Upr</a:t>
              </a:r>
              <a:r>
                <a:rPr lang="en-US" altLang="en-US" sz="500" b="1" dirty="0">
                  <a:solidFill>
                    <a:srgbClr val="000000"/>
                  </a:solidFill>
                </a:rPr>
                <a:t> Leonard</a:t>
              </a:r>
              <a:endParaRPr lang="en-US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80" name="Rectangle 413"/>
            <p:cNvSpPr>
              <a:spLocks noChangeArrowheads="1"/>
            </p:cNvSpPr>
            <p:nvPr/>
          </p:nvSpPr>
          <p:spPr bwMode="auto">
            <a:xfrm>
              <a:off x="3325976" y="1905965"/>
              <a:ext cx="49676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00" b="1" dirty="0" err="1">
                  <a:solidFill>
                    <a:srgbClr val="000000"/>
                  </a:solidFill>
                </a:rPr>
                <a:t>Lwr</a:t>
              </a:r>
              <a:r>
                <a:rPr lang="en-US" altLang="en-US" sz="500" b="1" dirty="0">
                  <a:solidFill>
                    <a:srgbClr val="000000"/>
                  </a:solidFill>
                </a:rPr>
                <a:t> San Andres</a:t>
              </a:r>
              <a:endParaRPr lang="en-US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81" name="Rectangle 413"/>
            <p:cNvSpPr>
              <a:spLocks noChangeArrowheads="1"/>
            </p:cNvSpPr>
            <p:nvPr/>
          </p:nvSpPr>
          <p:spPr bwMode="auto">
            <a:xfrm>
              <a:off x="3638077" y="1784404"/>
              <a:ext cx="57218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00" b="1" dirty="0">
                  <a:solidFill>
                    <a:srgbClr val="000000"/>
                  </a:solidFill>
                </a:rPr>
                <a:t>Lower San Andres</a:t>
              </a:r>
              <a:endParaRPr lang="en-US" altLang="en-US" sz="1400" b="1" dirty="0">
                <a:solidFill>
                  <a:prstClr val="black"/>
                </a:solidFill>
              </a:endParaRPr>
            </a:p>
          </p:txBody>
        </p:sp>
        <p:sp>
          <p:nvSpPr>
            <p:cNvPr id="982" name="Freeform 570"/>
            <p:cNvSpPr>
              <a:spLocks/>
            </p:cNvSpPr>
            <p:nvPr/>
          </p:nvSpPr>
          <p:spPr bwMode="auto">
            <a:xfrm>
              <a:off x="3317836" y="1712908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3" name="Freeform 570"/>
            <p:cNvSpPr>
              <a:spLocks/>
            </p:cNvSpPr>
            <p:nvPr/>
          </p:nvSpPr>
          <p:spPr bwMode="auto">
            <a:xfrm>
              <a:off x="3885207" y="1712342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984" name="Rectangle 413"/>
            <p:cNvSpPr>
              <a:spLocks noChangeArrowheads="1"/>
            </p:cNvSpPr>
            <p:nvPr/>
          </p:nvSpPr>
          <p:spPr bwMode="auto">
            <a:xfrm>
              <a:off x="3663379" y="1647302"/>
              <a:ext cx="56890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500" b="1" dirty="0">
                  <a:solidFill>
                    <a:srgbClr val="000000"/>
                  </a:solidFill>
                </a:rPr>
                <a:t>Upper San Andres</a:t>
              </a:r>
              <a:endParaRPr lang="en-US" altLang="en-US" sz="1400" b="1" dirty="0">
                <a:solidFill>
                  <a:prstClr val="black"/>
                </a:solidFill>
              </a:endParaRPr>
            </a:p>
          </p:txBody>
        </p:sp>
        <p:cxnSp>
          <p:nvCxnSpPr>
            <p:cNvPr id="985" name="Straight Connector 984"/>
            <p:cNvCxnSpPr/>
            <p:nvPr/>
          </p:nvCxnSpPr>
          <p:spPr>
            <a:xfrm flipV="1">
              <a:off x="3538113" y="1202844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/>
            <p:cNvCxnSpPr/>
            <p:nvPr/>
          </p:nvCxnSpPr>
          <p:spPr>
            <a:xfrm flipV="1">
              <a:off x="3527776" y="1308759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/>
            <p:cNvCxnSpPr/>
            <p:nvPr/>
          </p:nvCxnSpPr>
          <p:spPr>
            <a:xfrm flipV="1">
              <a:off x="3524244" y="1527650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/>
            <p:cNvCxnSpPr/>
            <p:nvPr/>
          </p:nvCxnSpPr>
          <p:spPr>
            <a:xfrm flipV="1">
              <a:off x="3294763" y="1415731"/>
              <a:ext cx="2357571" cy="2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/>
            <p:cNvCxnSpPr/>
            <p:nvPr/>
          </p:nvCxnSpPr>
          <p:spPr>
            <a:xfrm flipV="1">
              <a:off x="2133600" y="1773980"/>
              <a:ext cx="1185063" cy="2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 flipH="1">
              <a:off x="2340324" y="1091161"/>
              <a:ext cx="11711" cy="685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1" name="Rectangle 420"/>
            <p:cNvSpPr>
              <a:spLocks noChangeArrowheads="1"/>
            </p:cNvSpPr>
            <p:nvPr/>
          </p:nvSpPr>
          <p:spPr bwMode="auto">
            <a:xfrm rot="16200000">
              <a:off x="1938412" y="1317863"/>
              <a:ext cx="605821" cy="2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en-US" sz="700" b="1" dirty="0">
                  <a:solidFill>
                    <a:srgbClr val="000000"/>
                  </a:solidFill>
                </a:rPr>
                <a:t>Delaware </a:t>
              </a:r>
              <a:r>
                <a:rPr lang="en-US" altLang="en-US" sz="700" b="1" dirty="0" err="1">
                  <a:solidFill>
                    <a:srgbClr val="000000"/>
                  </a:solidFill>
                </a:rPr>
                <a:t>Mtn</a:t>
              </a:r>
              <a:endParaRPr lang="en-US" altLang="en-US" sz="700" b="1" dirty="0">
                <a:solidFill>
                  <a:srgbClr val="000000"/>
                </a:solidFill>
              </a:endParaRPr>
            </a:p>
            <a:p>
              <a:pPr algn="ctr" eaLnBrk="1" hangingPunct="1">
                <a:defRPr/>
              </a:pPr>
              <a:r>
                <a:rPr lang="en-US" altLang="en-US" sz="700" b="1" dirty="0">
                  <a:solidFill>
                    <a:srgbClr val="000000"/>
                  </a:solidFill>
                </a:rPr>
                <a:t>Group</a:t>
              </a:r>
              <a:endParaRPr lang="en-US" altLang="en-US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68856" y="6080941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541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36074" y="589105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1736074" y="617838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1736810" y="499194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1737546" y="452533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1738282" y="406974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/>
          <p:cNvSpPr txBox="1"/>
          <p:nvPr/>
        </p:nvSpPr>
        <p:spPr>
          <a:xfrm>
            <a:off x="1461639" y="578428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485</a:t>
            </a:r>
          </a:p>
        </p:txBody>
      </p:sp>
      <p:sp>
        <p:nvSpPr>
          <p:cNvPr id="529" name="TextBox 528"/>
          <p:cNvSpPr txBox="1"/>
          <p:nvPr/>
        </p:nvSpPr>
        <p:spPr>
          <a:xfrm>
            <a:off x="1460658" y="48842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444</a:t>
            </a:r>
          </a:p>
        </p:txBody>
      </p:sp>
      <p:sp>
        <p:nvSpPr>
          <p:cNvPr id="532" name="TextBox 531"/>
          <p:cNvSpPr txBox="1"/>
          <p:nvPr/>
        </p:nvSpPr>
        <p:spPr>
          <a:xfrm>
            <a:off x="1460595" y="442067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419</a:t>
            </a:r>
          </a:p>
        </p:txBody>
      </p:sp>
      <p:cxnSp>
        <p:nvCxnSpPr>
          <p:cNvPr id="534" name="Straight Connector 533"/>
          <p:cNvCxnSpPr/>
          <p:nvPr/>
        </p:nvCxnSpPr>
        <p:spPr>
          <a:xfrm>
            <a:off x="1736074" y="3470275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1736074" y="265012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1741631" y="62589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/>
        </p:nvSpPr>
        <p:spPr>
          <a:xfrm>
            <a:off x="1463300" y="396622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359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1466005" y="336401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323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1463204" y="2545605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299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1471611" y="517753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252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1502321" y="333785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800" b="1" dirty="0">
                <a:solidFill>
                  <a:prstClr val="black"/>
                </a:solidFill>
                <a:latin typeface="Arial"/>
              </a:rPr>
              <a:t>Ma</a:t>
            </a:r>
          </a:p>
        </p:txBody>
      </p:sp>
      <p:sp>
        <p:nvSpPr>
          <p:cNvPr id="106513" name="Freeform 38"/>
          <p:cNvSpPr>
            <a:spLocks/>
          </p:cNvSpPr>
          <p:nvPr/>
        </p:nvSpPr>
        <p:spPr bwMode="auto">
          <a:xfrm>
            <a:off x="7188200" y="384175"/>
            <a:ext cx="3327400" cy="241300"/>
          </a:xfrm>
          <a:custGeom>
            <a:avLst/>
            <a:gdLst>
              <a:gd name="T0" fmla="*/ 2147483647 w 3109"/>
              <a:gd name="T1" fmla="*/ 2147483647 h 203"/>
              <a:gd name="T2" fmla="*/ 2147483647 w 3109"/>
              <a:gd name="T3" fmla="*/ 2147483647 h 203"/>
              <a:gd name="T4" fmla="*/ 2147483647 w 3109"/>
              <a:gd name="T5" fmla="*/ 2147483647 h 203"/>
              <a:gd name="T6" fmla="*/ 2147483647 w 3109"/>
              <a:gd name="T7" fmla="*/ 2147483647 h 203"/>
              <a:gd name="T8" fmla="*/ 2147483647 w 3109"/>
              <a:gd name="T9" fmla="*/ 2147483647 h 203"/>
              <a:gd name="T10" fmla="*/ 2147483647 w 3109"/>
              <a:gd name="T11" fmla="*/ 2147483647 h 203"/>
              <a:gd name="T12" fmla="*/ 2147483647 w 3109"/>
              <a:gd name="T13" fmla="*/ 2147483647 h 203"/>
              <a:gd name="T14" fmla="*/ 0 w 3109"/>
              <a:gd name="T15" fmla="*/ 2147483647 h 203"/>
              <a:gd name="T16" fmla="*/ 0 w 3109"/>
              <a:gd name="T17" fmla="*/ 0 h 203"/>
              <a:gd name="T18" fmla="*/ 2147483647 w 3109"/>
              <a:gd name="T19" fmla="*/ 0 h 203"/>
              <a:gd name="T20" fmla="*/ 2147483647 w 3109"/>
              <a:gd name="T21" fmla="*/ 0 h 203"/>
              <a:gd name="T22" fmla="*/ 2147483647 w 3109"/>
              <a:gd name="T23" fmla="*/ 0 h 203"/>
              <a:gd name="T24" fmla="*/ 2147483647 w 3109"/>
              <a:gd name="T25" fmla="*/ 0 h 203"/>
              <a:gd name="T26" fmla="*/ 2147483647 w 3109"/>
              <a:gd name="T27" fmla="*/ 0 h 203"/>
              <a:gd name="T28" fmla="*/ 2147483647 w 3109"/>
              <a:gd name="T29" fmla="*/ 0 h 203"/>
              <a:gd name="T30" fmla="*/ 2147483647 w 3109"/>
              <a:gd name="T31" fmla="*/ 0 h 203"/>
              <a:gd name="T32" fmla="*/ 2147483647 w 3109"/>
              <a:gd name="T33" fmla="*/ 2147483647 h 2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09"/>
              <a:gd name="T52" fmla="*/ 0 h 203"/>
              <a:gd name="T53" fmla="*/ 3109 w 3109"/>
              <a:gd name="T54" fmla="*/ 203 h 2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09" h="203">
                <a:moveTo>
                  <a:pt x="3109" y="203"/>
                </a:moveTo>
                <a:lnTo>
                  <a:pt x="2561" y="203"/>
                </a:lnTo>
                <a:lnTo>
                  <a:pt x="2014" y="203"/>
                </a:lnTo>
                <a:lnTo>
                  <a:pt x="1467" y="203"/>
                </a:lnTo>
                <a:lnTo>
                  <a:pt x="917" y="203"/>
                </a:lnTo>
                <a:lnTo>
                  <a:pt x="921" y="203"/>
                </a:lnTo>
                <a:lnTo>
                  <a:pt x="489" y="203"/>
                </a:lnTo>
                <a:lnTo>
                  <a:pt x="0" y="203"/>
                </a:lnTo>
                <a:lnTo>
                  <a:pt x="0" y="0"/>
                </a:lnTo>
                <a:lnTo>
                  <a:pt x="489" y="0"/>
                </a:lnTo>
                <a:lnTo>
                  <a:pt x="921" y="0"/>
                </a:lnTo>
                <a:lnTo>
                  <a:pt x="917" y="0"/>
                </a:lnTo>
                <a:lnTo>
                  <a:pt x="1467" y="0"/>
                </a:lnTo>
                <a:lnTo>
                  <a:pt x="2014" y="0"/>
                </a:lnTo>
                <a:lnTo>
                  <a:pt x="2561" y="0"/>
                </a:lnTo>
                <a:lnTo>
                  <a:pt x="3109" y="0"/>
                </a:lnTo>
                <a:lnTo>
                  <a:pt x="3109" y="203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b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481" name="Right Arrow 480"/>
          <p:cNvSpPr/>
          <p:nvPr/>
        </p:nvSpPr>
        <p:spPr bwMode="auto">
          <a:xfrm rot="10800000">
            <a:off x="7204075" y="31702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82" name="Right Arrow 481"/>
          <p:cNvSpPr/>
          <p:nvPr/>
        </p:nvSpPr>
        <p:spPr bwMode="auto">
          <a:xfrm rot="10800000">
            <a:off x="7207250" y="329088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83" name="Right Arrow 482"/>
          <p:cNvSpPr/>
          <p:nvPr/>
        </p:nvSpPr>
        <p:spPr bwMode="auto">
          <a:xfrm rot="10800000">
            <a:off x="7207250" y="3067050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484" name="Right Arrow 483"/>
          <p:cNvSpPr/>
          <p:nvPr/>
        </p:nvSpPr>
        <p:spPr bwMode="auto">
          <a:xfrm rot="10800000">
            <a:off x="7197725" y="25733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106525" name="Rectangle 397"/>
          <p:cNvSpPr>
            <a:spLocks noChangeArrowheads="1"/>
          </p:cNvSpPr>
          <p:nvPr/>
        </p:nvSpPr>
        <p:spPr bwMode="auto">
          <a:xfrm>
            <a:off x="7535437" y="2575399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b="1" i="1" dirty="0">
                <a:solidFill>
                  <a:srgbClr val="C00000"/>
                </a:solidFill>
              </a:rPr>
              <a:t>Early WFMP Event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cxnSp>
        <p:nvCxnSpPr>
          <p:cNvPr id="496" name="Straight Connector 495"/>
          <p:cNvCxnSpPr/>
          <p:nvPr/>
        </p:nvCxnSpPr>
        <p:spPr bwMode="auto">
          <a:xfrm>
            <a:off x="7170739" y="374651"/>
            <a:ext cx="3343275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9" name="Rectangle 380"/>
          <p:cNvSpPr>
            <a:spLocks noChangeArrowheads="1"/>
          </p:cNvSpPr>
          <p:nvPr/>
        </p:nvSpPr>
        <p:spPr bwMode="auto">
          <a:xfrm>
            <a:off x="7899357" y="358808"/>
            <a:ext cx="1729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srgbClr val="000000"/>
                </a:solidFill>
              </a:rPr>
              <a:t>Tectonic Phase</a:t>
            </a:r>
            <a:endParaRPr lang="en-US" altLang="en-US" sz="4000" dirty="0">
              <a:solidFill>
                <a:prstClr val="black"/>
              </a:solidFill>
            </a:endParaRPr>
          </a:p>
        </p:txBody>
      </p:sp>
      <p:sp>
        <p:nvSpPr>
          <p:cNvPr id="106530" name="Rectangle 397"/>
          <p:cNvSpPr>
            <a:spLocks noChangeArrowheads="1"/>
          </p:cNvSpPr>
          <p:nvPr/>
        </p:nvSpPr>
        <p:spPr bwMode="auto">
          <a:xfrm>
            <a:off x="7516386" y="3061173"/>
            <a:ext cx="238377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b="1" i="1" dirty="0">
                <a:solidFill>
                  <a:srgbClr val="C00000"/>
                </a:solidFill>
              </a:rPr>
              <a:t>Strawn Event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sp>
        <p:nvSpPr>
          <p:cNvPr id="106531" name="Rectangle 397"/>
          <p:cNvSpPr>
            <a:spLocks noChangeArrowheads="1"/>
          </p:cNvSpPr>
          <p:nvPr/>
        </p:nvSpPr>
        <p:spPr bwMode="auto">
          <a:xfrm>
            <a:off x="7499498" y="3161031"/>
            <a:ext cx="208481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b="1" i="1" dirty="0">
                <a:solidFill>
                  <a:srgbClr val="C00000"/>
                </a:solidFill>
              </a:rPr>
              <a:t> </a:t>
            </a:r>
            <a:r>
              <a:rPr lang="en-US" altLang="en-US" sz="700" b="1" i="1" dirty="0" err="1">
                <a:solidFill>
                  <a:srgbClr val="C00000"/>
                </a:solidFill>
              </a:rPr>
              <a:t>Atokan</a:t>
            </a:r>
            <a:r>
              <a:rPr lang="en-US" altLang="en-US" sz="700" b="1" i="1" dirty="0">
                <a:solidFill>
                  <a:srgbClr val="C00000"/>
                </a:solidFill>
              </a:rPr>
              <a:t> Event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sp>
        <p:nvSpPr>
          <p:cNvPr id="106532" name="Rectangle 397"/>
          <p:cNvSpPr>
            <a:spLocks noChangeArrowheads="1"/>
          </p:cNvSpPr>
          <p:nvPr/>
        </p:nvSpPr>
        <p:spPr bwMode="auto">
          <a:xfrm>
            <a:off x="7526147" y="3287728"/>
            <a:ext cx="1689526" cy="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b="1" i="1" dirty="0">
                <a:solidFill>
                  <a:srgbClr val="C00000"/>
                </a:solidFill>
              </a:rPr>
              <a:t>Morrow Event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sp>
        <p:nvSpPr>
          <p:cNvPr id="106535" name="Rectangle 397"/>
          <p:cNvSpPr>
            <a:spLocks noChangeArrowheads="1"/>
          </p:cNvSpPr>
          <p:nvPr/>
        </p:nvSpPr>
        <p:spPr bwMode="auto">
          <a:xfrm>
            <a:off x="7457957" y="2727342"/>
            <a:ext cx="2123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1200"/>
              </a:lnSpc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Penn. – Early Permian</a:t>
            </a:r>
          </a:p>
          <a:p>
            <a:pPr algn="ctr" eaLnBrk="1" hangingPunct="1">
              <a:lnSpc>
                <a:spcPts val="1200"/>
              </a:lnSpc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Foreland Deformation</a:t>
            </a:r>
          </a:p>
        </p:txBody>
      </p:sp>
      <p:sp>
        <p:nvSpPr>
          <p:cNvPr id="106537" name="Rectangle 397"/>
          <p:cNvSpPr>
            <a:spLocks noChangeArrowheads="1"/>
          </p:cNvSpPr>
          <p:nvPr/>
        </p:nvSpPr>
        <p:spPr bwMode="auto">
          <a:xfrm>
            <a:off x="7377131" y="3957627"/>
            <a:ext cx="234847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</a:rPr>
              <a:t>Tobosa Basin</a:t>
            </a:r>
          </a:p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(Middle Ordovician to</a:t>
            </a:r>
          </a:p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Late Mississippian)</a:t>
            </a:r>
          </a:p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Moderate Subsidence </a:t>
            </a:r>
          </a:p>
        </p:txBody>
      </p:sp>
      <p:sp>
        <p:nvSpPr>
          <p:cNvPr id="106539" name="Rectangle 397"/>
          <p:cNvSpPr>
            <a:spLocks noChangeArrowheads="1"/>
          </p:cNvSpPr>
          <p:nvPr/>
        </p:nvSpPr>
        <p:spPr bwMode="auto">
          <a:xfrm>
            <a:off x="7440554" y="1136699"/>
            <a:ext cx="21350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</a:rPr>
              <a:t>Post Orogenic Loading </a:t>
            </a:r>
            <a:r>
              <a:rPr lang="en-US" altLang="en-US" sz="1200" dirty="0">
                <a:solidFill>
                  <a:prstClr val="black"/>
                </a:solidFill>
              </a:rPr>
              <a:t>Rapid Subsidence;</a:t>
            </a:r>
            <a:endParaRPr lang="en-US" altLang="en-US" sz="1600" dirty="0">
              <a:solidFill>
                <a:prstClr val="black"/>
              </a:solidFill>
            </a:endParaRPr>
          </a:p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Onset of HC Generation</a:t>
            </a:r>
          </a:p>
        </p:txBody>
      </p:sp>
      <p:sp>
        <p:nvSpPr>
          <p:cNvPr id="530" name="Right Arrow 529"/>
          <p:cNvSpPr/>
          <p:nvPr/>
        </p:nvSpPr>
        <p:spPr bwMode="auto">
          <a:xfrm rot="10800000">
            <a:off x="7197725" y="6607175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31" name="Rectangle 397"/>
          <p:cNvSpPr>
            <a:spLocks noChangeArrowheads="1"/>
          </p:cNvSpPr>
          <p:nvPr/>
        </p:nvSpPr>
        <p:spPr bwMode="auto">
          <a:xfrm>
            <a:off x="7602709" y="6540402"/>
            <a:ext cx="245615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en-US" sz="1050" i="1" dirty="0">
                <a:solidFill>
                  <a:srgbClr val="C00000"/>
                </a:solidFill>
              </a:rPr>
              <a:t>Grenville Orogeny (1.3 to 1.0 </a:t>
            </a:r>
            <a:r>
              <a:rPr lang="en-US" altLang="en-US" sz="1050" i="1" dirty="0" err="1">
                <a:solidFill>
                  <a:srgbClr val="C00000"/>
                </a:solidFill>
              </a:rPr>
              <a:t>bya</a:t>
            </a:r>
            <a:r>
              <a:rPr lang="en-US" altLang="en-US" sz="1050" i="1" dirty="0">
                <a:solidFill>
                  <a:srgbClr val="C00000"/>
                </a:solidFill>
              </a:rPr>
              <a:t>)</a:t>
            </a:r>
            <a:endParaRPr lang="en-US" altLang="en-US" i="1" dirty="0">
              <a:solidFill>
                <a:srgbClr val="C00000"/>
              </a:solidFill>
            </a:endParaRPr>
          </a:p>
        </p:txBody>
      </p:sp>
      <p:sp>
        <p:nvSpPr>
          <p:cNvPr id="502" name="Right Arrow 501"/>
          <p:cNvSpPr/>
          <p:nvPr/>
        </p:nvSpPr>
        <p:spPr bwMode="auto">
          <a:xfrm rot="16200000">
            <a:off x="8271046" y="3639046"/>
            <a:ext cx="461853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05" name="Right Arrow 504"/>
          <p:cNvSpPr/>
          <p:nvPr/>
        </p:nvSpPr>
        <p:spPr bwMode="auto">
          <a:xfrm rot="5400000">
            <a:off x="8204279" y="5178698"/>
            <a:ext cx="614022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07" name="Rectangle 397"/>
          <p:cNvSpPr>
            <a:spLocks noChangeArrowheads="1"/>
          </p:cNvSpPr>
          <p:nvPr/>
        </p:nvSpPr>
        <p:spPr bwMode="auto">
          <a:xfrm>
            <a:off x="7389490" y="6211516"/>
            <a:ext cx="256298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100" dirty="0">
                <a:solidFill>
                  <a:prstClr val="black"/>
                </a:solidFill>
              </a:rPr>
              <a:t>Basement a</a:t>
            </a:r>
            <a:r>
              <a:rPr lang="en-US" altLang="en-US" sz="1100" dirty="0" err="1">
                <a:solidFill>
                  <a:prstClr val="black"/>
                </a:solidFill>
              </a:rPr>
              <a:t>ssembly</a:t>
            </a:r>
            <a:r>
              <a:rPr lang="en-US" altLang="en-US" sz="1100" dirty="0">
                <a:solidFill>
                  <a:prstClr val="black"/>
                </a:solidFill>
              </a:rPr>
              <a:t> and breakup of</a:t>
            </a:r>
          </a:p>
          <a:p>
            <a:pPr algn="ctr" eaLnBrk="1" hangingPunct="1">
              <a:defRPr/>
            </a:pPr>
            <a:r>
              <a:rPr lang="en-US" altLang="en-US" sz="1100" dirty="0">
                <a:solidFill>
                  <a:prstClr val="black"/>
                </a:solidFill>
              </a:rPr>
              <a:t>Rodina s</a:t>
            </a:r>
            <a:r>
              <a:rPr lang="en-US" altLang="en-US" sz="1100" dirty="0" err="1">
                <a:solidFill>
                  <a:prstClr val="black"/>
                </a:solidFill>
              </a:rPr>
              <a:t>upercontinent</a:t>
            </a:r>
            <a:endParaRPr lang="en-US" altLang="en-US" sz="1100" dirty="0">
              <a:solidFill>
                <a:prstClr val="black"/>
              </a:solidFill>
            </a:endParaRPr>
          </a:p>
        </p:txBody>
      </p:sp>
      <p:sp>
        <p:nvSpPr>
          <p:cNvPr id="555" name="Rectangle 397"/>
          <p:cNvSpPr>
            <a:spLocks noChangeArrowheads="1"/>
          </p:cNvSpPr>
          <p:nvPr/>
        </p:nvSpPr>
        <p:spPr bwMode="auto">
          <a:xfrm>
            <a:off x="7421513" y="476467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(~ 150 million yrs. duration)</a:t>
            </a:r>
          </a:p>
        </p:txBody>
      </p:sp>
      <p:sp>
        <p:nvSpPr>
          <p:cNvPr id="556" name="Rectangle 397"/>
          <p:cNvSpPr>
            <a:spLocks noChangeArrowheads="1"/>
          </p:cNvSpPr>
          <p:nvPr/>
        </p:nvSpPr>
        <p:spPr bwMode="auto">
          <a:xfrm>
            <a:off x="7839749" y="3082773"/>
            <a:ext cx="17233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050" dirty="0">
                <a:solidFill>
                  <a:prstClr val="black"/>
                </a:solidFill>
              </a:rPr>
              <a:t>(~ 30 million yrs.</a:t>
            </a:r>
          </a:p>
          <a:p>
            <a:pPr algn="ctr" eaLnBrk="1" hangingPunct="1">
              <a:defRPr/>
            </a:pPr>
            <a:r>
              <a:rPr lang="en-US" altLang="en-US" sz="1050" dirty="0">
                <a:solidFill>
                  <a:prstClr val="black"/>
                </a:solidFill>
              </a:rPr>
              <a:t>duration)</a:t>
            </a:r>
          </a:p>
        </p:txBody>
      </p:sp>
      <p:sp>
        <p:nvSpPr>
          <p:cNvPr id="557" name="Right Arrow 556"/>
          <p:cNvSpPr/>
          <p:nvPr/>
        </p:nvSpPr>
        <p:spPr bwMode="auto">
          <a:xfrm rot="16200000">
            <a:off x="8332055" y="903729"/>
            <a:ext cx="338371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59" name="Rectangle 397"/>
          <p:cNvSpPr>
            <a:spLocks noChangeArrowheads="1"/>
          </p:cNvSpPr>
          <p:nvPr/>
        </p:nvSpPr>
        <p:spPr bwMode="auto">
          <a:xfrm>
            <a:off x="7406017" y="184781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( ~ 50 million yrs. duration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70946" y="3454400"/>
            <a:ext cx="344031" cy="2720974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0" name="Rectangle 397"/>
          <p:cNvSpPr>
            <a:spLocks noChangeArrowheads="1"/>
          </p:cNvSpPr>
          <p:nvPr/>
        </p:nvSpPr>
        <p:spPr bwMode="auto">
          <a:xfrm rot="16200000">
            <a:off x="9599210" y="4689703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</a:rPr>
              <a:t>Passive Margin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10171388" y="631826"/>
            <a:ext cx="344031" cy="28222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1" name="Rectangle 397"/>
          <p:cNvSpPr>
            <a:spLocks noChangeArrowheads="1"/>
          </p:cNvSpPr>
          <p:nvPr/>
        </p:nvSpPr>
        <p:spPr bwMode="auto">
          <a:xfrm rot="16200000">
            <a:off x="9605744" y="1883490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600" dirty="0">
                <a:solidFill>
                  <a:prstClr val="black"/>
                </a:solidFill>
              </a:rPr>
              <a:t>Active Margin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235512" y="252504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7288117" y="25289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7340722" y="25304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7393327" y="25320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7445932" y="253122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7498537" y="252813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7551142" y="252503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603747" y="25242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7656352" y="252348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7708957" y="25227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7761562" y="25242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7814167" y="25258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7866772" y="252734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7919377" y="2528895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7971982" y="25304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8024587" y="25296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8077192" y="25288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8129797" y="25281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8182402" y="25273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8235007" y="25265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8287612" y="25257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8340217" y="25250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8392822" y="25242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8445427" y="25234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8498032" y="25226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8550637" y="25219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8603242" y="252578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8655847" y="252500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 bwMode="auto">
          <a:xfrm>
            <a:off x="7179819" y="2579688"/>
            <a:ext cx="25479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 bwMode="auto">
          <a:xfrm>
            <a:off x="7179011" y="2532066"/>
            <a:ext cx="25487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80285" y="2472323"/>
            <a:ext cx="1313579" cy="11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62" name="Rectangle 397"/>
          <p:cNvSpPr>
            <a:spLocks noChangeArrowheads="1"/>
          </p:cNvSpPr>
          <p:nvPr/>
        </p:nvSpPr>
        <p:spPr bwMode="auto">
          <a:xfrm>
            <a:off x="8104173" y="2493397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b="1" i="1" dirty="0">
                <a:solidFill>
                  <a:srgbClr val="C00000"/>
                </a:solidFill>
              </a:rPr>
              <a:t>mid – Wolfcamp unconformity</a:t>
            </a:r>
            <a:endParaRPr lang="en-US" altLang="en-US" b="1" i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6533" y="602195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200" dirty="0">
                <a:solidFill>
                  <a:prstClr val="black"/>
                </a:solidFill>
                <a:latin typeface="Arial"/>
              </a:rPr>
              <a:t>final basin fill/termination</a:t>
            </a:r>
          </a:p>
        </p:txBody>
      </p:sp>
      <p:cxnSp>
        <p:nvCxnSpPr>
          <p:cNvPr id="592" name="Straight Connector 591"/>
          <p:cNvCxnSpPr/>
          <p:nvPr/>
        </p:nvCxnSpPr>
        <p:spPr bwMode="auto">
          <a:xfrm>
            <a:off x="7174303" y="5656280"/>
            <a:ext cx="299767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397"/>
          <p:cNvSpPr>
            <a:spLocks noChangeArrowheads="1"/>
          </p:cNvSpPr>
          <p:nvPr/>
        </p:nvSpPr>
        <p:spPr bwMode="auto">
          <a:xfrm>
            <a:off x="7584621" y="5717948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200" dirty="0">
                <a:solidFill>
                  <a:prstClr val="black"/>
                </a:solidFill>
              </a:rPr>
              <a:t>Great American Carbonate Bank</a:t>
            </a:r>
          </a:p>
        </p:txBody>
      </p:sp>
      <p:cxnSp>
        <p:nvCxnSpPr>
          <p:cNvPr id="506" name="Straight Connector 505"/>
          <p:cNvCxnSpPr/>
          <p:nvPr/>
        </p:nvCxnSpPr>
        <p:spPr bwMode="auto">
          <a:xfrm flipV="1">
            <a:off x="7174427" y="617609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7177088" y="345440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180264" y="378767"/>
            <a:ext cx="3335337" cy="6353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94" name="Straight Connector 493"/>
          <p:cNvCxnSpPr/>
          <p:nvPr/>
        </p:nvCxnSpPr>
        <p:spPr bwMode="auto">
          <a:xfrm>
            <a:off x="7175501" y="625476"/>
            <a:ext cx="3338513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 flipV="1">
            <a:off x="7183006" y="379768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Right Arrow 557"/>
          <p:cNvSpPr/>
          <p:nvPr/>
        </p:nvSpPr>
        <p:spPr bwMode="auto">
          <a:xfrm rot="5400000">
            <a:off x="8301310" y="2186130"/>
            <a:ext cx="402169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610" name="Rectangle 397"/>
          <p:cNvSpPr>
            <a:spLocks noChangeArrowheads="1"/>
          </p:cNvSpPr>
          <p:nvPr/>
        </p:nvSpPr>
        <p:spPr bwMode="auto">
          <a:xfrm>
            <a:off x="7482553" y="5887601"/>
            <a:ext cx="248240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1100" dirty="0">
                <a:solidFill>
                  <a:prstClr val="black"/>
                </a:solidFill>
              </a:rPr>
              <a:t>(Late Cambrian – Early Ordovician)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885920" y="4388984"/>
            <a:ext cx="207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TOBOSA BASIN PHASE</a:t>
            </a:r>
          </a:p>
        </p:txBody>
      </p:sp>
      <p:sp>
        <p:nvSpPr>
          <p:cNvPr id="611" name="TextBox 610"/>
          <p:cNvSpPr txBox="1"/>
          <p:nvPr/>
        </p:nvSpPr>
        <p:spPr>
          <a:xfrm rot="16200000">
            <a:off x="8846598" y="1940520"/>
            <a:ext cx="2181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PERMIAN BASIN PHASE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723408" y="642668"/>
            <a:ext cx="0" cy="5020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2B17F6-D17C-46C2-B549-CA227AA824D0}"/>
              </a:ext>
            </a:extLst>
          </p:cNvPr>
          <p:cNvSpPr txBox="1"/>
          <p:nvPr/>
        </p:nvSpPr>
        <p:spPr>
          <a:xfrm>
            <a:off x="10728820" y="6482403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(Reed and Waite, 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8EE59F-64CF-468D-9550-CF99CC148A2D}"/>
              </a:ext>
            </a:extLst>
          </p:cNvPr>
          <p:cNvSpPr/>
          <p:nvPr/>
        </p:nvSpPr>
        <p:spPr>
          <a:xfrm>
            <a:off x="1468853" y="6102442"/>
            <a:ext cx="9116019" cy="6997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6281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270628-5674-4ACE-B1A0-C3D0FA9EBD87}"/>
              </a:ext>
            </a:extLst>
          </p:cNvPr>
          <p:cNvSpPr txBox="1"/>
          <p:nvPr/>
        </p:nvSpPr>
        <p:spPr>
          <a:xfrm>
            <a:off x="4216400" y="2260600"/>
            <a:ext cx="34940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BASEMENT AGE</a:t>
            </a:r>
          </a:p>
          <a:p>
            <a:pPr algn="ctr"/>
            <a:r>
              <a:rPr lang="en-US" sz="4000" dirty="0"/>
              <a:t>AND</a:t>
            </a:r>
          </a:p>
          <a:p>
            <a:pPr algn="ctr"/>
            <a:r>
              <a:rPr lang="en-US" sz="4000" dirty="0"/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3273054984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2713" y="127754"/>
            <a:ext cx="1069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 Texas-New Mexico is underlain by the youngest crust of the Laurentian craton</a:t>
            </a:r>
          </a:p>
          <a:p>
            <a:r>
              <a:rPr lang="en-US" sz="2400" dirty="0"/>
              <a:t>(Mesoproterozoic: ~ 1.5 to 1.0 Ga)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B10A93-FE1F-4FAC-AC8C-792BB4158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13" y="1269999"/>
            <a:ext cx="6799107" cy="5181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E939465-BC9A-4F38-9C6C-1F6E96F36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59"/>
          <a:stretch/>
        </p:blipFill>
        <p:spPr bwMode="auto">
          <a:xfrm>
            <a:off x="7830945" y="655779"/>
            <a:ext cx="3361699" cy="581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E05833-AE25-47DC-A584-7B6322AB9E8F}"/>
              </a:ext>
            </a:extLst>
          </p:cNvPr>
          <p:cNvSpPr txBox="1"/>
          <p:nvPr/>
        </p:nvSpPr>
        <p:spPr>
          <a:xfrm>
            <a:off x="10172685" y="6468339"/>
            <a:ext cx="128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Sawin</a:t>
            </a:r>
            <a:r>
              <a:rPr lang="en-US" sz="1100" dirty="0"/>
              <a:t> et al., 2013)</a:t>
            </a:r>
          </a:p>
        </p:txBody>
      </p:sp>
    </p:spTree>
    <p:extLst>
      <p:ext uri="{BB962C8B-B14F-4D97-AF65-F5344CB8AC3E}">
        <p14:creationId xmlns:p14="http://schemas.microsoft.com/office/powerpoint/2010/main" val="423003480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ement-map-US-(Ewing-Fig.-4.2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4862"/>
            <a:ext cx="9144000" cy="5360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6495" y="90351"/>
            <a:ext cx="5580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Basement terranes of the US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41668" y="5456868"/>
            <a:ext cx="13263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(Ewing , 2016, Texas through Time)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0561" y="4524048"/>
            <a:ext cx="555685" cy="575427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8044" y="1785212"/>
            <a:ext cx="2743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Permian Basin includes Granite-Rhyolite and Grenville/Llano terranes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4C7264-3ED6-4C23-9A61-41AE16C3AF4C}"/>
              </a:ext>
            </a:extLst>
          </p:cNvPr>
          <p:cNvSpPr txBox="1"/>
          <p:nvPr/>
        </p:nvSpPr>
        <p:spPr>
          <a:xfrm>
            <a:off x="7623349" y="5549201"/>
            <a:ext cx="17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Grenville (Llano)</a:t>
            </a:r>
          </a:p>
          <a:p>
            <a:r>
              <a:rPr lang="en-US" dirty="0"/>
              <a:t>Front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5A770A-9510-46B5-80A2-F1D9A07CB4CB}"/>
              </a:ext>
            </a:extLst>
          </p:cNvPr>
          <p:cNvCxnSpPr>
            <a:cxnSpLocks/>
          </p:cNvCxnSpPr>
          <p:nvPr/>
        </p:nvCxnSpPr>
        <p:spPr>
          <a:xfrm flipH="1" flipV="1">
            <a:off x="6738228" y="4388525"/>
            <a:ext cx="1223861" cy="12097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2601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ment-Geol.-Map-(Ewing-Fig.-4.5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34" y="1409879"/>
            <a:ext cx="3679737" cy="346856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42938" y="5814288"/>
            <a:ext cx="36797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(Ewing, 2016, Texas through Time)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82170" y="111565"/>
            <a:ext cx="45386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Llano (Grenville) basement is exposed in Llano Uplift (W of Austin)</a:t>
            </a:r>
          </a:p>
        </p:txBody>
      </p:sp>
      <p:pic>
        <p:nvPicPr>
          <p:cNvPr id="11" name="Picture 10" descr="Llano geo (Ewing Fig. 4.8a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0" y="0"/>
            <a:ext cx="4418024" cy="3144160"/>
          </a:xfrm>
          <a:prstGeom prst="rect">
            <a:avLst/>
          </a:prstGeom>
        </p:spPr>
      </p:pic>
      <p:pic>
        <p:nvPicPr>
          <p:cNvPr id="12" name="Picture 11" descr="Llano section (Ewing Fig. 4.8b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31" y="3331353"/>
            <a:ext cx="4577639" cy="3360098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882169" y="1596095"/>
            <a:ext cx="2991036" cy="16446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790404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D0AF549-2A0C-4C02-80BD-7AFAD0F9C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755030"/>
            <a:ext cx="10898909" cy="492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2BB984-72AA-441A-B2BC-5F710A980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22" y="174336"/>
            <a:ext cx="3967071" cy="2615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6E495-63FC-4A06-B553-E40B21463956}"/>
              </a:ext>
            </a:extLst>
          </p:cNvPr>
          <p:cNvSpPr txBox="1"/>
          <p:nvPr/>
        </p:nvSpPr>
        <p:spPr>
          <a:xfrm>
            <a:off x="480291" y="461818"/>
            <a:ext cx="454015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Enchanted Rock State Park, Texas</a:t>
            </a:r>
          </a:p>
          <a:p>
            <a:r>
              <a:rPr lang="en-US" sz="2000" dirty="0"/>
              <a:t>Exposed basement -- Precambrian granite</a:t>
            </a:r>
          </a:p>
        </p:txBody>
      </p:sp>
    </p:spTree>
    <p:extLst>
      <p:ext uri="{BB962C8B-B14F-4D97-AF65-F5344CB8AC3E}">
        <p14:creationId xmlns:p14="http://schemas.microsoft.com/office/powerpoint/2010/main" val="2235919074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2317</Words>
  <Application>Microsoft Office PowerPoint</Application>
  <PresentationFormat>Widescreen</PresentationFormat>
  <Paragraphs>817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Megacycles of sea-level change (Sloss, 1963)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45</cp:revision>
  <dcterms:created xsi:type="dcterms:W3CDTF">2020-08-25T15:56:07Z</dcterms:created>
  <dcterms:modified xsi:type="dcterms:W3CDTF">2021-09-12T13:58:03Z</dcterms:modified>
</cp:coreProperties>
</file>