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5" r:id="rId3"/>
    <p:sldId id="259" r:id="rId4"/>
    <p:sldId id="276" r:id="rId5"/>
    <p:sldId id="296" r:id="rId6"/>
    <p:sldId id="278" r:id="rId7"/>
    <p:sldId id="280" r:id="rId8"/>
    <p:sldId id="262" r:id="rId9"/>
    <p:sldId id="286" r:id="rId10"/>
    <p:sldId id="292" r:id="rId11"/>
    <p:sldId id="287" r:id="rId12"/>
    <p:sldId id="288" r:id="rId13"/>
    <p:sldId id="289" r:id="rId14"/>
    <p:sldId id="290" r:id="rId15"/>
    <p:sldId id="291" r:id="rId16"/>
    <p:sldId id="293" r:id="rId17"/>
    <p:sldId id="294" r:id="rId18"/>
    <p:sldId id="257" r:id="rId19"/>
    <p:sldId id="282" r:id="rId20"/>
    <p:sldId id="272" r:id="rId21"/>
    <p:sldId id="273" r:id="rId22"/>
    <p:sldId id="268" r:id="rId23"/>
    <p:sldId id="269" r:id="rId24"/>
    <p:sldId id="274" r:id="rId25"/>
    <p:sldId id="275" r:id="rId26"/>
    <p:sldId id="270" r:id="rId27"/>
    <p:sldId id="271" r:id="rId28"/>
    <p:sldId id="295" r:id="rId29"/>
    <p:sldId id="297" r:id="rId30"/>
    <p:sldId id="298" r:id="rId31"/>
    <p:sldId id="299" r:id="rId32"/>
    <p:sldId id="300" r:id="rId33"/>
    <p:sldId id="301" r:id="rId34"/>
    <p:sldId id="284" r:id="rId35"/>
    <p:sldId id="302" r:id="rId36"/>
    <p:sldId id="28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4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5593E-43A8-455D-87E3-201BA275BA98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5C56-95A2-419F-9CE0-47634BBE4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5593E-43A8-455D-87E3-201BA275BA98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5C56-95A2-419F-9CE0-47634BBE4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5593E-43A8-455D-87E3-201BA275BA98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5C56-95A2-419F-9CE0-47634BBE4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5593E-43A8-455D-87E3-201BA275BA98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5C56-95A2-419F-9CE0-47634BBE4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5593E-43A8-455D-87E3-201BA275BA98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5C56-95A2-419F-9CE0-47634BBE4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5593E-43A8-455D-87E3-201BA275BA98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5C56-95A2-419F-9CE0-47634BBE4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5593E-43A8-455D-87E3-201BA275BA98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5C56-95A2-419F-9CE0-47634BBE4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5593E-43A8-455D-87E3-201BA275BA98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5C56-95A2-419F-9CE0-47634BBE4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5593E-43A8-455D-87E3-201BA275BA98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5C56-95A2-419F-9CE0-47634BBE4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5593E-43A8-455D-87E3-201BA275BA98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5C56-95A2-419F-9CE0-47634BBE4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5593E-43A8-455D-87E3-201BA275BA98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5C56-95A2-419F-9CE0-47634BBE4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5593E-43A8-455D-87E3-201BA275BA98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65C56-95A2-419F-9CE0-47634BBE4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wp2x0YKI7Q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Rachna%20Raman\Desktop\DPD\Final%20Orals\M7.wav" TargetMode="External"/><Relationship Id="rId1" Type="http://schemas.openxmlformats.org/officeDocument/2006/relationships/audio" Target="file:///C:\Documents%20and%20Settings\Rachna%20Raman\Desktop\DPD\Final%20Orals\M1.wav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32194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Progress from Analytic to Global Perception of Modulations with Increased Familiarity with Music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924800" cy="2133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W. Jay Dowling</a:t>
            </a:r>
          </a:p>
          <a:p>
            <a:r>
              <a:rPr lang="en-US" sz="2400" dirty="0">
                <a:solidFill>
                  <a:schemeClr val="tx1"/>
                </a:solidFill>
              </a:rPr>
              <a:t>Music Perception and Cognition Laboratory (</a:t>
            </a:r>
            <a:r>
              <a:rPr lang="en-US" sz="2400" dirty="0" err="1">
                <a:solidFill>
                  <a:schemeClr val="tx1"/>
                </a:solidFill>
              </a:rPr>
              <a:t>MPaC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r>
              <a:rPr lang="en-US" sz="2400" dirty="0">
                <a:solidFill>
                  <a:schemeClr val="tx1"/>
                </a:solidFill>
              </a:rPr>
              <a:t>The University of Texas at Dallas</a:t>
            </a:r>
          </a:p>
          <a:p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</a:rPr>
              <a:t>Experiment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There are two kinds of modulation in </a:t>
            </a:r>
            <a:r>
              <a:rPr lang="en-US" dirty="0" err="1"/>
              <a:t>Carnātic</a:t>
            </a:r>
            <a:r>
              <a:rPr lang="en-US" dirty="0"/>
              <a:t> (South Indian classical) music: </a:t>
            </a:r>
            <a:r>
              <a:rPr lang="en-US" dirty="0" err="1"/>
              <a:t>grahabēdham</a:t>
            </a:r>
            <a:r>
              <a:rPr lang="en-US" dirty="0"/>
              <a:t> (like C major to A minor), and </a:t>
            </a:r>
            <a:r>
              <a:rPr lang="en-US" dirty="0" err="1"/>
              <a:t>rāgamālikā</a:t>
            </a:r>
            <a:r>
              <a:rPr lang="en-US" dirty="0"/>
              <a:t> (like C major to C minor)</a:t>
            </a:r>
          </a:p>
          <a:p>
            <a:r>
              <a:rPr lang="en-US" dirty="0"/>
              <a:t>We used one excerpt of each type, about 1 min long</a:t>
            </a:r>
          </a:p>
          <a:p>
            <a:r>
              <a:rPr lang="en-US" dirty="0"/>
              <a:t>10 Indian &amp; 10 Western music teachers participated</a:t>
            </a:r>
          </a:p>
          <a:p>
            <a:r>
              <a:rPr lang="en-US" dirty="0"/>
              <a:t>The Indian teachers were familiar with the excerpts, especially the </a:t>
            </a:r>
            <a:r>
              <a:rPr lang="en-US" dirty="0" err="1"/>
              <a:t>rāgamālikā</a:t>
            </a:r>
            <a:r>
              <a:rPr lang="en-US" dirty="0"/>
              <a:t> excerpt, whereas Western teachers were unfamiliar with both excerpts</a:t>
            </a:r>
          </a:p>
        </p:txBody>
      </p:sp>
    </p:spTree>
    <p:extLst>
      <p:ext uri="{BB962C8B-B14F-4D97-AF65-F5344CB8AC3E}">
        <p14:creationId xmlns:p14="http://schemas.microsoft.com/office/powerpoint/2010/main" val="3317306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dirty="0" err="1"/>
              <a:t>Grahabēdham</a:t>
            </a:r>
            <a:br>
              <a:rPr lang="en-US" dirty="0"/>
            </a:br>
            <a:r>
              <a:rPr lang="en-US" sz="2400" dirty="0"/>
              <a:t>(Raman &amp; Dowling, 2016)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87" y="1676400"/>
            <a:ext cx="76676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2525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Grahabēdham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87" y="1371600"/>
            <a:ext cx="76676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920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>
                <a:cs typeface="Calibri"/>
              </a:rPr>
              <a:t>ā</a:t>
            </a:r>
            <a:r>
              <a:rPr lang="en-US" dirty="0"/>
              <a:t>gam</a:t>
            </a:r>
            <a:r>
              <a:rPr lang="en-US" dirty="0">
                <a:cs typeface="Calibri"/>
              </a:rPr>
              <a:t>ā</a:t>
            </a:r>
            <a:r>
              <a:rPr lang="en-US" dirty="0"/>
              <a:t>lik</a:t>
            </a:r>
            <a:r>
              <a:rPr lang="en-US" dirty="0">
                <a:cs typeface="Calibri"/>
              </a:rPr>
              <a:t>ā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88" y="1417638"/>
            <a:ext cx="7667625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4482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>
                <a:latin typeface="Calibri"/>
                <a:cs typeface="Calibri"/>
              </a:rPr>
              <a:t>ā</a:t>
            </a:r>
            <a:r>
              <a:rPr lang="en-US" dirty="0"/>
              <a:t>gam</a:t>
            </a:r>
            <a:r>
              <a:rPr lang="en-US" dirty="0">
                <a:cs typeface="Calibri"/>
              </a:rPr>
              <a:t>ā</a:t>
            </a:r>
            <a:r>
              <a:rPr lang="en-US" dirty="0"/>
              <a:t>lik</a:t>
            </a:r>
            <a:r>
              <a:rPr lang="en-US" dirty="0">
                <a:cs typeface="Calibri"/>
              </a:rPr>
              <a:t>ā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" y="1447800"/>
            <a:ext cx="76581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0984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</a:rPr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r>
              <a:rPr lang="en-US" dirty="0"/>
              <a:t>MANOVA: 2 Nationalities X 5 Time Periods</a:t>
            </a:r>
          </a:p>
          <a:p>
            <a:r>
              <a:rPr lang="en-US" dirty="0"/>
              <a:t>There were main effects of time period for both modulation types: </a:t>
            </a:r>
            <a:r>
              <a:rPr lang="en-US" dirty="0" err="1"/>
              <a:t>rāgamālikā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(8,11) = 5.25, </a:t>
            </a:r>
            <a:r>
              <a:rPr lang="en-US" i="1" dirty="0"/>
              <a:t>p</a:t>
            </a:r>
            <a:r>
              <a:rPr lang="en-US" dirty="0"/>
              <a:t>&lt;.01; </a:t>
            </a:r>
            <a:r>
              <a:rPr lang="en-US" dirty="0" err="1"/>
              <a:t>grahabēdham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(8,11) = 8.57, </a:t>
            </a:r>
            <a:r>
              <a:rPr lang="en-US" i="1" dirty="0"/>
              <a:t>p</a:t>
            </a:r>
            <a:r>
              <a:rPr lang="en-US" dirty="0"/>
              <a:t>&lt;.001. </a:t>
            </a:r>
          </a:p>
          <a:p>
            <a:r>
              <a:rPr lang="en-US" dirty="0"/>
              <a:t>The Time Period X Nationality interaction approached significance overall for </a:t>
            </a:r>
            <a:r>
              <a:rPr lang="en-US" dirty="0" err="1"/>
              <a:t>rāgamālikā</a:t>
            </a:r>
            <a:r>
              <a:rPr lang="en-US" dirty="0"/>
              <a:t>, and was significant for the </a:t>
            </a:r>
            <a:r>
              <a:rPr lang="en-US" dirty="0" err="1"/>
              <a:t>Sriranjani</a:t>
            </a:r>
            <a:r>
              <a:rPr lang="en-US" dirty="0"/>
              <a:t> </a:t>
            </a:r>
            <a:r>
              <a:rPr lang="en-US" dirty="0" err="1"/>
              <a:t>rāgam</a:t>
            </a:r>
            <a:r>
              <a:rPr lang="en-US" dirty="0"/>
              <a:t> in particular, </a:t>
            </a:r>
            <a:r>
              <a:rPr lang="en-US" i="1" dirty="0"/>
              <a:t>F</a:t>
            </a:r>
            <a:r>
              <a:rPr lang="en-US" dirty="0"/>
              <a:t>(4,15) = 4.60, </a:t>
            </a:r>
            <a:r>
              <a:rPr lang="en-US" i="1" dirty="0"/>
              <a:t>p</a:t>
            </a:r>
            <a:r>
              <a:rPr lang="en-US" dirty="0"/>
              <a:t>&lt;.01.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774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</a:rPr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791200"/>
          </a:xfrm>
        </p:spPr>
        <p:txBody>
          <a:bodyPr>
            <a:normAutofit/>
          </a:bodyPr>
          <a:lstStyle/>
          <a:p>
            <a:r>
              <a:rPr lang="en-US" dirty="0"/>
              <a:t>For </a:t>
            </a:r>
            <a:r>
              <a:rPr lang="en-US" dirty="0" err="1"/>
              <a:t>grahabēdham</a:t>
            </a:r>
            <a:r>
              <a:rPr lang="en-US" dirty="0"/>
              <a:t>, the Time Period X Nationality interaction was not significant overall (</a:t>
            </a:r>
            <a:r>
              <a:rPr lang="en-US" i="1" dirty="0"/>
              <a:t>p</a:t>
            </a:r>
            <a:r>
              <a:rPr lang="en-US" dirty="0"/>
              <a:t>&lt;.18), but was significant for the individual </a:t>
            </a:r>
            <a:r>
              <a:rPr lang="en-US" dirty="0" err="1"/>
              <a:t>ragams</a:t>
            </a:r>
            <a:r>
              <a:rPr lang="en-US" dirty="0"/>
              <a:t>: </a:t>
            </a:r>
            <a:r>
              <a:rPr lang="en-US" dirty="0" err="1"/>
              <a:t>Panthuvarāli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(4,15) = 5.22, </a:t>
            </a:r>
            <a:r>
              <a:rPr lang="en-US" i="1" dirty="0"/>
              <a:t>p</a:t>
            </a:r>
            <a:r>
              <a:rPr lang="en-US" dirty="0"/>
              <a:t>&lt;.01; </a:t>
            </a:r>
            <a:r>
              <a:rPr lang="en-US" dirty="0" err="1"/>
              <a:t>Mōhanam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(4,15) = 6.47, </a:t>
            </a:r>
            <a:r>
              <a:rPr lang="en-US" i="1" dirty="0"/>
              <a:t>p</a:t>
            </a:r>
            <a:r>
              <a:rPr lang="en-US" dirty="0"/>
              <a:t>&lt;.01. </a:t>
            </a:r>
          </a:p>
          <a:p>
            <a:r>
              <a:rPr lang="en-US" dirty="0"/>
              <a:t>Clearly, the Indian teachers were responding in a more global fashion to the modulations than the Western teachers, who were more analytic. </a:t>
            </a:r>
          </a:p>
          <a:p>
            <a:r>
              <a:rPr lang="en-US" dirty="0"/>
              <a:t>Could this global responding be due to their greater familiarity with the pieces?</a:t>
            </a:r>
          </a:p>
        </p:txBody>
      </p:sp>
    </p:spTree>
    <p:extLst>
      <p:ext uri="{BB962C8B-B14F-4D97-AF65-F5344CB8AC3E}">
        <p14:creationId xmlns:p14="http://schemas.microsoft.com/office/powerpoint/2010/main" val="3378599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</a:rPr>
              <a:t>Experiment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6172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Experiment 2, we were able to look at possible effects of increasing familiarity</a:t>
            </a:r>
          </a:p>
          <a:p>
            <a:r>
              <a:rPr lang="en-US" dirty="0"/>
              <a:t>Since listeners heard the excerpts 12 times in the continuous probe-tone method, we could look at their responses during the first 3 hearings compared with the last 3 hearings</a:t>
            </a:r>
          </a:p>
          <a:p>
            <a:r>
              <a:rPr lang="en-US" dirty="0"/>
              <a:t>The excerpts were the first 2 min of Haydn’s Quartets op. 76, no. 2 (“</a:t>
            </a:r>
            <a:r>
              <a:rPr lang="en-US" dirty="0" err="1"/>
              <a:t>Quinten</a:t>
            </a:r>
            <a:r>
              <a:rPr lang="en-US" dirty="0"/>
              <a:t>”) and op. 76, no. 3 (“Emperor”), starting at the beginning and stopping at the end of the exposition section </a:t>
            </a:r>
          </a:p>
          <a:p>
            <a:r>
              <a:rPr lang="en-US" dirty="0"/>
              <a:t>The excerpts contained 3 or 4 modulations:</a:t>
            </a:r>
          </a:p>
          <a:p>
            <a:pPr lvl="1"/>
            <a:r>
              <a:rPr lang="en-US" dirty="0"/>
              <a:t>d minor, F major, f minor, F major</a:t>
            </a:r>
          </a:p>
          <a:p>
            <a:pPr lvl="1"/>
            <a:r>
              <a:rPr lang="en-US" dirty="0"/>
              <a:t>C major, G major, g minor, </a:t>
            </a:r>
            <a:r>
              <a:rPr lang="en-US" dirty="0" err="1"/>
              <a:t>E</a:t>
            </a:r>
            <a:r>
              <a:rPr lang="en-US" baseline="30000" dirty="0" err="1"/>
              <a:t>b</a:t>
            </a:r>
            <a:r>
              <a:rPr lang="en-US" dirty="0"/>
              <a:t> major, G major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796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9248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1200" dirty="0">
                <a:hlinkClick r:id="rId2"/>
              </a:rPr>
              <a:t>https://www.youtube.com/watch?v=wp2x0YKI7QE</a:t>
            </a:r>
            <a:br>
              <a:rPr lang="en-US" sz="1200" dirty="0"/>
            </a:br>
            <a:br>
              <a:rPr lang="en-US" sz="1200" dirty="0"/>
            </a:br>
            <a:endParaRPr lang="en-US" sz="1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76400" y="304800"/>
            <a:ext cx="5791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Blocks of 12 listeners with the same level of musical training complete a Latin square, so that for each trial each of the 12 probes is represented </a:t>
            </a:r>
          </a:p>
          <a:p>
            <a:r>
              <a:rPr lang="en-US" dirty="0"/>
              <a:t>We will look at the responses of the 60 listeners with more than 5 years of musical training, and the 60 with no musical training</a:t>
            </a:r>
          </a:p>
          <a:p>
            <a:r>
              <a:rPr lang="en-US" dirty="0"/>
              <a:t>We use the ratings to put together tonal profiles that (we hope) will change as the listener progresses through the piece</a:t>
            </a:r>
          </a:p>
          <a:p>
            <a:r>
              <a:rPr lang="en-US" dirty="0"/>
              <a:t>We correlate those profiles with the standard profiles for the possible keys that the listener will encounter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906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</a:rPr>
              <a:t>Experiment 2</a:t>
            </a:r>
          </a:p>
        </p:txBody>
      </p:sp>
    </p:spTree>
    <p:extLst>
      <p:ext uri="{BB962C8B-B14F-4D97-AF65-F5344CB8AC3E}">
        <p14:creationId xmlns:p14="http://schemas.microsoft.com/office/powerpoint/2010/main" val="2186061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</a:rPr>
              <a:t>Tonal Hierarchy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/>
              <a:t>Provides a framework for encoding the pitches of a melody</a:t>
            </a:r>
          </a:p>
          <a:p>
            <a:r>
              <a:rPr lang="en-US" dirty="0"/>
              <a:t>Selects 5-7 pitches out of the 12 semitones to form a “scale”</a:t>
            </a:r>
          </a:p>
          <a:p>
            <a:pPr>
              <a:spcBef>
                <a:spcPts val="0"/>
              </a:spcBef>
            </a:pPr>
            <a:r>
              <a:rPr lang="en-US" dirty="0"/>
              <a:t>Establishes a tonal center – “tonic” pitch – and a hierarchical pattern of importance of the other pitches</a:t>
            </a:r>
          </a:p>
          <a:p>
            <a:pPr>
              <a:spcBef>
                <a:spcPts val="0"/>
              </a:spcBef>
            </a:pPr>
            <a:r>
              <a:rPr lang="en-US" dirty="0"/>
              <a:t>This can be seen in tonal profiles that describe the hierarchies in different keys.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854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            76/2 </a:t>
            </a:r>
            <a:r>
              <a:rPr lang="en-US" dirty="0" err="1"/>
              <a:t>Exp</a:t>
            </a:r>
            <a:r>
              <a:rPr lang="en-US" dirty="0"/>
              <a:t> trials 1-3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             </a:t>
            </a:r>
            <a:r>
              <a:rPr lang="en-US" sz="2400" dirty="0"/>
              <a:t>d    F                  </a:t>
            </a:r>
            <a:r>
              <a:rPr lang="en-US" sz="2400" dirty="0" err="1"/>
              <a:t>f</a:t>
            </a:r>
            <a:r>
              <a:rPr lang="en-US" sz="2400" dirty="0"/>
              <a:t>             </a:t>
            </a:r>
            <a:r>
              <a:rPr lang="en-US" sz="2400" dirty="0" err="1"/>
              <a:t>F</a:t>
            </a:r>
            <a:endParaRPr lang="en-US" sz="24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705" y="2485366"/>
            <a:ext cx="4584589" cy="275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2971800" y="2667000"/>
            <a:ext cx="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267200" y="2667000"/>
            <a:ext cx="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181600" y="2667000"/>
            <a:ext cx="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22098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            76/2 </a:t>
            </a:r>
            <a:r>
              <a:rPr lang="en-US" dirty="0" err="1"/>
              <a:t>Exp</a:t>
            </a:r>
            <a:r>
              <a:rPr lang="en-US" dirty="0"/>
              <a:t> trials 10-12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               </a:t>
            </a:r>
            <a:r>
              <a:rPr lang="en-US" sz="2700" dirty="0"/>
              <a:t>d   F               </a:t>
            </a:r>
            <a:r>
              <a:rPr lang="en-US" sz="2700" dirty="0" err="1"/>
              <a:t>f</a:t>
            </a:r>
            <a:r>
              <a:rPr lang="en-US" sz="2700" dirty="0"/>
              <a:t>          </a:t>
            </a:r>
            <a:r>
              <a:rPr lang="en-US" sz="2700" dirty="0" err="1"/>
              <a:t>F</a:t>
            </a:r>
            <a:endParaRPr lang="en-US" sz="27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432184"/>
            <a:ext cx="4584589" cy="275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2971800" y="2590800"/>
            <a:ext cx="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267200" y="2590800"/>
            <a:ext cx="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181600" y="2590800"/>
            <a:ext cx="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/>
          <a:lstStyle/>
          <a:p>
            <a:pPr algn="l"/>
            <a:r>
              <a:rPr lang="en-US" dirty="0"/>
              <a:t>              76/2 </a:t>
            </a:r>
            <a:r>
              <a:rPr lang="en-US" dirty="0" err="1"/>
              <a:t>Inexp</a:t>
            </a:r>
            <a:r>
              <a:rPr lang="en-US" dirty="0"/>
              <a:t> trials 1-3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                                d    F                  </a:t>
            </a:r>
            <a:r>
              <a:rPr lang="en-US" sz="2400" dirty="0" err="1"/>
              <a:t>f</a:t>
            </a:r>
            <a:r>
              <a:rPr lang="en-US" sz="2400" dirty="0"/>
              <a:t>             </a:t>
            </a:r>
            <a:r>
              <a:rPr lang="en-US" sz="2400" dirty="0" err="1"/>
              <a:t>F</a:t>
            </a:r>
            <a:endParaRPr lang="en-US" sz="2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705" y="2485366"/>
            <a:ext cx="4584589" cy="275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2971800" y="2590800"/>
            <a:ext cx="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267200" y="2590800"/>
            <a:ext cx="4175" cy="2594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257800" y="2590800"/>
            <a:ext cx="0" cy="2594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/>
          <a:lstStyle/>
          <a:p>
            <a:pPr algn="l"/>
            <a:r>
              <a:rPr lang="en-US" dirty="0"/>
              <a:t>           76/2 </a:t>
            </a:r>
            <a:r>
              <a:rPr lang="en-US" dirty="0" err="1"/>
              <a:t>Inexp</a:t>
            </a:r>
            <a:r>
              <a:rPr lang="en-US" dirty="0"/>
              <a:t> trials 10-12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                                 d   F                </a:t>
            </a:r>
            <a:r>
              <a:rPr lang="en-US" sz="2400" dirty="0" err="1"/>
              <a:t>f</a:t>
            </a:r>
            <a:r>
              <a:rPr lang="en-US" sz="2400" dirty="0"/>
              <a:t>             </a:t>
            </a:r>
            <a:r>
              <a:rPr lang="en-US" sz="2400" dirty="0" err="1"/>
              <a:t>F</a:t>
            </a:r>
            <a:endParaRPr lang="en-US" sz="24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470284"/>
            <a:ext cx="4584589" cy="275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3048000" y="2590800"/>
            <a:ext cx="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267200" y="2590800"/>
            <a:ext cx="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57800" y="2590800"/>
            <a:ext cx="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              76/3 </a:t>
            </a:r>
            <a:r>
              <a:rPr lang="en-US" dirty="0" err="1"/>
              <a:t>Exp</a:t>
            </a:r>
            <a:r>
              <a:rPr lang="en-US" dirty="0"/>
              <a:t> trials 1-3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             </a:t>
            </a:r>
            <a:r>
              <a:rPr lang="en-US" sz="2400" dirty="0"/>
              <a:t>C   G                </a:t>
            </a:r>
            <a:r>
              <a:rPr lang="en-US" sz="2400" dirty="0" err="1"/>
              <a:t>g</a:t>
            </a:r>
            <a:r>
              <a:rPr lang="en-US" sz="2400" dirty="0"/>
              <a:t>  </a:t>
            </a:r>
            <a:r>
              <a:rPr lang="en-US" sz="2400" dirty="0" err="1"/>
              <a:t>E</a:t>
            </a:r>
            <a:r>
              <a:rPr lang="en-US" sz="2400" baseline="30000" dirty="0" err="1"/>
              <a:t>b</a:t>
            </a:r>
            <a:r>
              <a:rPr lang="en-US" sz="2400" dirty="0"/>
              <a:t>     G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705" y="2485366"/>
            <a:ext cx="4584589" cy="275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2971800" y="2514600"/>
            <a:ext cx="0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267200" y="2514600"/>
            <a:ext cx="0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3314" idx="0"/>
            <a:endCxn id="13314" idx="2"/>
          </p:cNvCxnSpPr>
          <p:nvPr/>
        </p:nvCxnSpPr>
        <p:spPr>
          <a:xfrm>
            <a:off x="4572000" y="2485366"/>
            <a:ext cx="0" cy="2755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181600" y="2514600"/>
            <a:ext cx="0" cy="27263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/>
          <a:lstStyle/>
          <a:p>
            <a:pPr algn="l"/>
            <a:r>
              <a:rPr lang="en-US" dirty="0"/>
              <a:t>            76/3 </a:t>
            </a:r>
            <a:r>
              <a:rPr lang="en-US" dirty="0" err="1"/>
              <a:t>Exp</a:t>
            </a:r>
            <a:r>
              <a:rPr lang="en-US" dirty="0"/>
              <a:t> trials 10-12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             </a:t>
            </a:r>
            <a:r>
              <a:rPr lang="en-US" sz="2400" dirty="0"/>
              <a:t>C   G                </a:t>
            </a:r>
            <a:r>
              <a:rPr lang="en-US" sz="2400" dirty="0" err="1"/>
              <a:t>g</a:t>
            </a:r>
            <a:r>
              <a:rPr lang="en-US" sz="2400" dirty="0"/>
              <a:t>  </a:t>
            </a:r>
            <a:r>
              <a:rPr lang="en-US" sz="2400" dirty="0" err="1"/>
              <a:t>E</a:t>
            </a:r>
            <a:r>
              <a:rPr lang="en-US" sz="2400" baseline="30000" dirty="0" err="1"/>
              <a:t>b</a:t>
            </a:r>
            <a:r>
              <a:rPr lang="en-US" sz="2400" dirty="0"/>
              <a:t>    G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705" y="2485366"/>
            <a:ext cx="4584589" cy="275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2971800" y="2590800"/>
            <a:ext cx="0" cy="25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91000" y="2590800"/>
            <a:ext cx="0" cy="25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4338" idx="0"/>
            <a:endCxn id="14338" idx="2"/>
          </p:cNvCxnSpPr>
          <p:nvPr/>
        </p:nvCxnSpPr>
        <p:spPr>
          <a:xfrm>
            <a:off x="4572000" y="2485366"/>
            <a:ext cx="0" cy="2755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181600" y="2590800"/>
            <a:ext cx="0" cy="26501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2286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           76/3 Inexp trials 1-3</a:t>
            </a:r>
            <a:br>
              <a:rPr lang="en-US" dirty="0"/>
            </a:br>
            <a:br>
              <a:rPr lang="en-US" dirty="0"/>
            </a:br>
            <a:r>
              <a:rPr lang="en-US" sz="2700" dirty="0"/>
              <a:t>                            C  G              g  E</a:t>
            </a:r>
            <a:r>
              <a:rPr lang="en-US" sz="2700" baseline="30000" dirty="0"/>
              <a:t>b</a:t>
            </a:r>
            <a:r>
              <a:rPr lang="en-US" sz="2700" dirty="0"/>
              <a:t>    G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705" y="2485366"/>
            <a:ext cx="4584589" cy="275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2971800" y="2590800"/>
            <a:ext cx="0" cy="25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267200" y="2590800"/>
            <a:ext cx="0" cy="25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9218" idx="0"/>
            <a:endCxn id="9218" idx="2"/>
          </p:cNvCxnSpPr>
          <p:nvPr/>
        </p:nvCxnSpPr>
        <p:spPr>
          <a:xfrm>
            <a:off x="4572000" y="2485366"/>
            <a:ext cx="0" cy="2755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05400" y="2590800"/>
            <a:ext cx="0" cy="25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828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           </a:t>
            </a:r>
            <a:r>
              <a:rPr lang="en-US" sz="4900" dirty="0"/>
              <a:t>76/3 Inexp trials 10-12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               </a:t>
            </a:r>
            <a:r>
              <a:rPr lang="en-US" sz="2700" dirty="0"/>
              <a:t>C   G                g  Eb     G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705" y="2485366"/>
            <a:ext cx="4584589" cy="275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2971800" y="2590800"/>
            <a:ext cx="0" cy="25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267200" y="2590800"/>
            <a:ext cx="0" cy="25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0242" idx="0"/>
            <a:endCxn id="10242" idx="2"/>
          </p:cNvCxnSpPr>
          <p:nvPr/>
        </p:nvCxnSpPr>
        <p:spPr>
          <a:xfrm>
            <a:off x="4572000" y="2485366"/>
            <a:ext cx="0" cy="2755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57800" y="2485366"/>
            <a:ext cx="0" cy="2696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en-US" dirty="0"/>
              <a:t>The more experienced listeners differentiated the changes of key more clearly</a:t>
            </a:r>
          </a:p>
          <a:p>
            <a:r>
              <a:rPr lang="en-US" dirty="0"/>
              <a:t>With repeated exposure to the pieces, the sharp differentiation of keys tended to get smoothed out, suggesting that familiarity leads to a more global approach to hearing the piece  </a:t>
            </a:r>
          </a:p>
        </p:txBody>
      </p:sp>
    </p:spTree>
    <p:extLst>
      <p:ext uri="{BB962C8B-B14F-4D97-AF65-F5344CB8AC3E}">
        <p14:creationId xmlns:p14="http://schemas.microsoft.com/office/powerpoint/2010/main" val="2293889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</a:rPr>
              <a:t>Experiment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943600"/>
          </a:xfrm>
        </p:spPr>
        <p:txBody>
          <a:bodyPr/>
          <a:lstStyle/>
          <a:p>
            <a:r>
              <a:rPr lang="en-US" dirty="0"/>
              <a:t>This led us to manipulate familiarity even more strongly</a:t>
            </a:r>
          </a:p>
          <a:p>
            <a:r>
              <a:rPr lang="en-US" dirty="0"/>
              <a:t>12 student orchestra members performed the task with a piece they were going to learn, but had not seen yet (the finale of Dvorak’s “American” String Quartet)</a:t>
            </a:r>
          </a:p>
          <a:p>
            <a:r>
              <a:rPr lang="en-US" dirty="0"/>
              <a:t>Then they did the task in the middle of the semester after practicing the piece for 6 weeks</a:t>
            </a:r>
          </a:p>
          <a:p>
            <a:r>
              <a:rPr lang="en-US" dirty="0"/>
              <a:t>Finally the did the task after playing the piece in their concert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033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154" y="2286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</a:rPr>
              <a:t>Two Western Tonal Hierarchies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7313613" cy="1752600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Krumhansl</a:t>
            </a:r>
            <a:r>
              <a:rPr lang="en-US" dirty="0"/>
              <a:t> &amp; Kessler (1982)</a:t>
            </a:r>
          </a:p>
          <a:p>
            <a:r>
              <a:rPr lang="en-US" dirty="0"/>
              <a:t>Key profiles</a:t>
            </a:r>
          </a:p>
          <a:p>
            <a:r>
              <a:rPr lang="en-US" dirty="0"/>
              <a:t>Notice “in-scale” vs. “out-of-scale” pitches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AAFE-E582-4F45-8DDF-A1A137A9B3B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 descr="Picture 5.png"/>
          <p:cNvPicPr>
            <a:picLocks noChangeAspect="1"/>
          </p:cNvPicPr>
          <p:nvPr/>
        </p:nvPicPr>
        <p:blipFill>
          <a:blip r:embed="rId2" cstate="print"/>
          <a:srcRect b="52952"/>
          <a:stretch>
            <a:fillRect/>
          </a:stretch>
        </p:blipFill>
        <p:spPr>
          <a:xfrm>
            <a:off x="220111" y="2667000"/>
            <a:ext cx="4546600" cy="3131109"/>
          </a:xfrm>
          <a:prstGeom prst="rect">
            <a:avLst/>
          </a:prstGeom>
        </p:spPr>
      </p:pic>
      <p:pic>
        <p:nvPicPr>
          <p:cNvPr id="6" name="Picture 5" descr="Picture 5.png"/>
          <p:cNvPicPr>
            <a:picLocks noChangeAspect="1"/>
          </p:cNvPicPr>
          <p:nvPr/>
        </p:nvPicPr>
        <p:blipFill>
          <a:blip r:embed="rId2" cstate="print"/>
          <a:srcRect l="5898" t="46793"/>
          <a:stretch>
            <a:fillRect/>
          </a:stretch>
        </p:blipFill>
        <p:spPr>
          <a:xfrm>
            <a:off x="4726003" y="2667000"/>
            <a:ext cx="4278441" cy="3467141"/>
          </a:xfrm>
          <a:prstGeom prst="rect">
            <a:avLst/>
          </a:prstGeom>
        </p:spPr>
      </p:pic>
      <p:pic>
        <p:nvPicPr>
          <p:cNvPr id="7" name="Picture 6" descr="Picture 5.png"/>
          <p:cNvPicPr>
            <a:picLocks noChangeAspect="1"/>
          </p:cNvPicPr>
          <p:nvPr/>
        </p:nvPicPr>
        <p:blipFill>
          <a:blip r:embed="rId2" cstate="print"/>
          <a:srcRect t="92132"/>
          <a:stretch>
            <a:fillRect/>
          </a:stretch>
        </p:blipFill>
        <p:spPr>
          <a:xfrm>
            <a:off x="220111" y="5645495"/>
            <a:ext cx="4546601" cy="488647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2968310" y="3759125"/>
            <a:ext cx="382515" cy="397787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7208591" y="3918397"/>
            <a:ext cx="382515" cy="397787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5967219" y="3633779"/>
            <a:ext cx="382515" cy="397787"/>
          </a:xfrm>
          <a:prstGeom prst="fram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5049185" y="3162055"/>
            <a:ext cx="382515" cy="397787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2041695" y="4156912"/>
            <a:ext cx="382515" cy="397787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839756" y="3218109"/>
            <a:ext cx="382515" cy="397787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1298785" y="4320557"/>
            <a:ext cx="3257837" cy="3693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                    </a:t>
            </a:r>
            <a:r>
              <a:rPr lang="en-US" b="1" dirty="0">
                <a:latin typeface="Arial Black" pitchFamily="34" charset="0"/>
              </a:rPr>
              <a:t>RATING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5466" y="5930814"/>
            <a:ext cx="8858977" cy="3784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Black" pitchFamily="34" charset="0"/>
              </a:rPr>
              <a:t>                                                 PROBE TONE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</a:rPr>
              <a:t>Experiment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en-US" dirty="0"/>
              <a:t>There were 5 modulations in the first 2 min of the piece, involving 4 keys:</a:t>
            </a:r>
          </a:p>
          <a:p>
            <a:pPr lvl="1"/>
            <a:r>
              <a:rPr lang="en-US" dirty="0"/>
              <a:t>F major</a:t>
            </a:r>
          </a:p>
          <a:p>
            <a:pPr lvl="1"/>
            <a:r>
              <a:rPr lang="en-US" dirty="0"/>
              <a:t>A minor</a:t>
            </a:r>
          </a:p>
          <a:p>
            <a:pPr lvl="1"/>
            <a:r>
              <a:rPr lang="en-US" dirty="0"/>
              <a:t>C major </a:t>
            </a:r>
          </a:p>
          <a:p>
            <a:pPr lvl="1"/>
            <a:r>
              <a:rPr lang="en-US" dirty="0" err="1"/>
              <a:t>Ab</a:t>
            </a:r>
            <a:r>
              <a:rPr lang="en-US" dirty="0"/>
              <a:t> major</a:t>
            </a:r>
          </a:p>
          <a:p>
            <a:r>
              <a:rPr lang="en-US" dirty="0"/>
              <a:t>We looked at sessions 1 and 3, where the difference in familiarity was strongest</a:t>
            </a:r>
          </a:p>
        </p:txBody>
      </p:sp>
    </p:spTree>
    <p:extLst>
      <p:ext uri="{BB962C8B-B14F-4D97-AF65-F5344CB8AC3E}">
        <p14:creationId xmlns:p14="http://schemas.microsoft.com/office/powerpoint/2010/main" val="1601655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1211"/>
            <a:ext cx="8229600" cy="614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2689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3560"/>
            <a:ext cx="8545837" cy="593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6928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8382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</a:rPr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839200" cy="5791200"/>
          </a:xfrm>
        </p:spPr>
        <p:txBody>
          <a:bodyPr/>
          <a:lstStyle/>
          <a:p>
            <a:r>
              <a:rPr lang="en-US" dirty="0"/>
              <a:t>ANOVA: 2 Sessions X 10 Time Periods X 4 Keys</a:t>
            </a:r>
          </a:p>
          <a:p>
            <a:r>
              <a:rPr lang="en-US" dirty="0"/>
              <a:t>Strong Period X Key interaction, </a:t>
            </a:r>
            <a:r>
              <a:rPr lang="en-US" i="1" dirty="0"/>
              <a:t>F</a:t>
            </a:r>
            <a:r>
              <a:rPr lang="en-US" dirty="0"/>
              <a:t>(27,297) = 27.30, </a:t>
            </a:r>
            <a:r>
              <a:rPr lang="en-US" i="1" dirty="0"/>
              <a:t>p</a:t>
            </a:r>
            <a:r>
              <a:rPr lang="en-US" dirty="0"/>
              <a:t>&lt;.0001</a:t>
            </a:r>
          </a:p>
          <a:p>
            <a:r>
              <a:rPr lang="en-US" dirty="0"/>
              <a:t>The only interaction involving session was Session X Key, </a:t>
            </a:r>
            <a:r>
              <a:rPr lang="en-US" i="1" dirty="0"/>
              <a:t>F</a:t>
            </a:r>
            <a:r>
              <a:rPr lang="en-US" dirty="0"/>
              <a:t>(3,33) = 2.39, </a:t>
            </a:r>
            <a:r>
              <a:rPr lang="en-US" i="1" dirty="0"/>
              <a:t>p</a:t>
            </a:r>
            <a:r>
              <a:rPr lang="en-US" dirty="0"/>
              <a:t>&lt;.09, in which the key means were more spread out in Session 1</a:t>
            </a:r>
          </a:p>
          <a:p>
            <a:r>
              <a:rPr lang="en-US" dirty="0"/>
              <a:t>This could be taken as a very indirect indication of a global shift, but clearly these listeners started out and finished with quite sharp differentiation among keys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379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638800"/>
          </a:xfrm>
        </p:spPr>
        <p:txBody>
          <a:bodyPr>
            <a:noAutofit/>
          </a:bodyPr>
          <a:lstStyle/>
          <a:p>
            <a:r>
              <a:rPr lang="en-US" dirty="0"/>
              <a:t>In some cases there are indications of a tendency toward more global perception with increasing familiarity (Indian vs. Western differentiation of Indian modulations; loss of sharp differentiation throughout session by more experienced musicians)</a:t>
            </a:r>
          </a:p>
          <a:p>
            <a:r>
              <a:rPr lang="en-US" dirty="0"/>
              <a:t>Less knowledgeable listeners tend to a more global pattern of response, correctly tracking the principal keys of an excerpt, but not always tracking shifts of key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175044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867400"/>
          </a:xfrm>
        </p:spPr>
        <p:txBody>
          <a:bodyPr>
            <a:noAutofit/>
          </a:bodyPr>
          <a:lstStyle/>
          <a:p>
            <a:r>
              <a:rPr lang="en-US" dirty="0"/>
              <a:t>However, our attempt at manipulating familiarity with the orchestra members failed to show convincing evidence of a shift from analytic to global perception</a:t>
            </a:r>
          </a:p>
          <a:p>
            <a:r>
              <a:rPr lang="en-US" dirty="0"/>
              <a:t>It may be that the demands of playing the piece helped maintain those listeners in their more analytic mode</a:t>
            </a:r>
          </a:p>
          <a:p>
            <a:r>
              <a:rPr lang="en-US" dirty="0"/>
              <a:t>This might contrast with familiarity derived from listening, where expected deviations come to blend into their context, with a resulting more global perception of the piece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3622037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3657600"/>
            <a:ext cx="3810000" cy="3200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Kieth Gryder</a:t>
            </a:r>
          </a:p>
          <a:p>
            <a:r>
              <a:rPr lang="en-US" dirty="0"/>
              <a:t>Kevin Herndon</a:t>
            </a:r>
          </a:p>
          <a:p>
            <a:r>
              <a:rPr lang="en-US" dirty="0"/>
              <a:t>Jaicey Johnson</a:t>
            </a:r>
          </a:p>
          <a:p>
            <a:r>
              <a:rPr lang="en-US" dirty="0"/>
              <a:t>Chris Lo</a:t>
            </a:r>
          </a:p>
          <a:p>
            <a:r>
              <a:rPr lang="en-US" dirty="0"/>
              <a:t>Parisa Najafigol</a:t>
            </a:r>
          </a:p>
          <a:p>
            <a:r>
              <a:rPr lang="en-US" dirty="0"/>
              <a:t>Bhavana Penmetsa</a:t>
            </a:r>
          </a:p>
          <a:p>
            <a:r>
              <a:rPr lang="en-US" dirty="0"/>
              <a:t>Rachna Raman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AAFE-E582-4F45-8DDF-A1A137A9B3BD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b="51613"/>
          <a:stretch>
            <a:fillRect/>
          </a:stretch>
        </p:blipFill>
        <p:spPr bwMode="auto">
          <a:xfrm>
            <a:off x="685800" y="838200"/>
            <a:ext cx="769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876800" y="3657600"/>
            <a:ext cx="3810000" cy="3200400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Ashwin Ramesh</a:t>
            </a:r>
          </a:p>
          <a:p>
            <a:r>
              <a:rPr lang="en-US" sz="2600" dirty="0"/>
              <a:t>Franco Sabatini</a:t>
            </a:r>
          </a:p>
          <a:p>
            <a:r>
              <a:rPr lang="en-US" sz="2600" dirty="0"/>
              <a:t>Alan-Michael Sonuyi</a:t>
            </a:r>
          </a:p>
          <a:p>
            <a:r>
              <a:rPr lang="en-US" sz="2600" dirty="0"/>
              <a:t>William Stanford</a:t>
            </a:r>
          </a:p>
          <a:p>
            <a:r>
              <a:rPr lang="en-US" sz="2600" dirty="0"/>
              <a:t>Naveen Subramanian</a:t>
            </a:r>
          </a:p>
          <a:p>
            <a:r>
              <a:rPr lang="en-US" sz="2600" dirty="0"/>
              <a:t>David Tram</a:t>
            </a:r>
          </a:p>
          <a:p>
            <a:r>
              <a:rPr lang="en-US" sz="2600" dirty="0" err="1"/>
              <a:t>Sahiti</a:t>
            </a:r>
            <a:r>
              <a:rPr lang="en-US" sz="2600" dirty="0"/>
              <a:t> </a:t>
            </a:r>
            <a:r>
              <a:rPr lang="en-US" sz="2600" dirty="0" err="1"/>
              <a:t>Yarakala</a:t>
            </a:r>
            <a:endParaRPr lang="en-US" sz="26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</a:rPr>
              <a:t>Melody and the Tonal Hierarchy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96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tonal hierarchy defines a set of expectancies</a:t>
            </a:r>
          </a:p>
          <a:p>
            <a:r>
              <a:rPr lang="en-US" dirty="0"/>
              <a:t>Expectancies guided by general, “schematic” knowledge of the tonal system, and “veridical” knowledge of particular melodies (</a:t>
            </a:r>
            <a:r>
              <a:rPr lang="en-US" dirty="0" err="1"/>
              <a:t>Bharucha</a:t>
            </a:r>
            <a:r>
              <a:rPr lang="en-US" dirty="0"/>
              <a:t>)</a:t>
            </a:r>
          </a:p>
          <a:p>
            <a:r>
              <a:rPr lang="en-US" dirty="0"/>
              <a:t>For example, out-of-key pitches in Schubert’s Ave Maria – note that they sound perfectly natural in a well-known melody</a:t>
            </a:r>
          </a:p>
          <a:p>
            <a:r>
              <a:rPr lang="en-US" dirty="0"/>
              <a:t>Increasing familiarity with a piece develops expectancies such that formerly surprising events begin to sound “natural” – and so are no longer sharply differentiated from their context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694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0"/>
            <a:ext cx="7620000" cy="77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399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</a:rPr>
              <a:t>Modulation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6019800"/>
          </a:xfrm>
        </p:spPr>
        <p:txBody>
          <a:bodyPr>
            <a:normAutofit fontScale="92500"/>
          </a:bodyPr>
          <a:lstStyle/>
          <a:p>
            <a:r>
              <a:rPr lang="en-US" dirty="0"/>
              <a:t>Modulation from one “key” to another involves replacing the tonal profile with a new one. This can involve:</a:t>
            </a:r>
          </a:p>
          <a:p>
            <a:pPr lvl="1"/>
            <a:r>
              <a:rPr lang="en-US" dirty="0"/>
              <a:t>Changing the set of pitches (e.g., C major to C minor)</a:t>
            </a:r>
          </a:p>
          <a:p>
            <a:pPr lvl="1"/>
            <a:r>
              <a:rPr lang="en-US" dirty="0"/>
              <a:t>Changing the tonal center (e.g., C major to A minor)</a:t>
            </a:r>
          </a:p>
          <a:p>
            <a:pPr lvl="1"/>
            <a:r>
              <a:rPr lang="en-US" dirty="0"/>
              <a:t>or both (e.g., C major to A major)  </a:t>
            </a:r>
          </a:p>
          <a:p>
            <a:r>
              <a:rPr lang="en-US" dirty="0"/>
              <a:t>Modulation can take us to a closely related key that shares many pitches with the starting key (e.g., C major to G major), or to a distant key that doesn’t (e.g., C major to B major)</a:t>
            </a:r>
          </a:p>
          <a:p>
            <a:r>
              <a:rPr lang="en-US" dirty="0"/>
              <a:t>Close modulations often heard simply as variants of the original key (tonic-dominant)</a:t>
            </a:r>
          </a:p>
        </p:txBody>
      </p:sp>
    </p:spTree>
    <p:extLst>
      <p:ext uri="{BB962C8B-B14F-4D97-AF65-F5344CB8AC3E}">
        <p14:creationId xmlns:p14="http://schemas.microsoft.com/office/powerpoint/2010/main" val="1231064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715000"/>
          </a:xfrm>
        </p:spPr>
        <p:txBody>
          <a:bodyPr>
            <a:normAutofit/>
          </a:bodyPr>
          <a:lstStyle/>
          <a:p>
            <a:r>
              <a:rPr lang="en-US" dirty="0"/>
              <a:t>Listeners hear a musical excerpt in one ear, along with a probe tone in the other ear (one of the 12 possible semitones)</a:t>
            </a:r>
          </a:p>
          <a:p>
            <a:r>
              <a:rPr lang="en-US" dirty="0"/>
              <a:t>They rate the probe tone continually for how well it goes with the music (</a:t>
            </a:r>
            <a:r>
              <a:rPr lang="en-US" dirty="0" err="1"/>
              <a:t>Toiviainen</a:t>
            </a:r>
            <a:r>
              <a:rPr lang="en-US" dirty="0"/>
              <a:t> &amp; </a:t>
            </a:r>
            <a:r>
              <a:rPr lang="en-US" dirty="0" err="1"/>
              <a:t>Krumhansl</a:t>
            </a:r>
            <a:r>
              <a:rPr lang="en-US" dirty="0"/>
              <a:t>, 2003)</a:t>
            </a:r>
          </a:p>
          <a:p>
            <a:r>
              <a:rPr lang="en-US" dirty="0"/>
              <a:t>They go through the excerpt 12 times, each time with a different probe</a:t>
            </a:r>
          </a:p>
          <a:p>
            <a:r>
              <a:rPr lang="en-US" dirty="0"/>
              <a:t>Different listeners hear the 12 probes in different orders, randomly determined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</a:rPr>
              <a:t>Experiments</a:t>
            </a:r>
          </a:p>
        </p:txBody>
      </p:sp>
    </p:spTree>
    <p:extLst>
      <p:ext uri="{BB962C8B-B14F-4D97-AF65-F5344CB8AC3E}">
        <p14:creationId xmlns:p14="http://schemas.microsoft.com/office/powerpoint/2010/main" val="2160386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4000"/>
            <a:ext cx="7313613" cy="800359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TASK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1562" t="2083" r="1563" b="12847"/>
          <a:stretch>
            <a:fillRect/>
          </a:stretch>
        </p:blipFill>
        <p:spPr bwMode="auto">
          <a:xfrm>
            <a:off x="508000" y="1054359"/>
            <a:ext cx="8115300" cy="5651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AAFE-E582-4F45-8DDF-A1A137A9B3B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M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923213" y="3797559"/>
            <a:ext cx="304800" cy="304800"/>
          </a:xfrm>
          <a:prstGeom prst="rect">
            <a:avLst/>
          </a:prstGeom>
        </p:spPr>
      </p:pic>
      <p:pic>
        <p:nvPicPr>
          <p:cNvPr id="7" name="M7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1138332" y="3797559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5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715000"/>
          </a:xfrm>
        </p:spPr>
        <p:txBody>
          <a:bodyPr>
            <a:normAutofit/>
          </a:bodyPr>
          <a:lstStyle/>
          <a:p>
            <a:r>
              <a:rPr lang="en-US" dirty="0"/>
              <a:t>We use the ratings to put together tonal profiles that may change as the listener progresses through the piece</a:t>
            </a:r>
          </a:p>
          <a:p>
            <a:r>
              <a:rPr lang="en-US" dirty="0"/>
              <a:t>We correlate those profiles with the standard profiles for the possible keys that the listener will encounter</a:t>
            </a:r>
          </a:p>
          <a:p>
            <a:r>
              <a:rPr lang="en-US" dirty="0"/>
              <a:t>If the listener is following the modulations in their ratings, the correlations will show the shifts from key to key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</a:rPr>
              <a:t>Experiments</a:t>
            </a:r>
          </a:p>
        </p:txBody>
      </p:sp>
    </p:spTree>
    <p:extLst>
      <p:ext uri="{BB962C8B-B14F-4D97-AF65-F5344CB8AC3E}">
        <p14:creationId xmlns:p14="http://schemas.microsoft.com/office/powerpoint/2010/main" val="4260893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9149</TotalTime>
  <Words>1377</Words>
  <Application>Microsoft Office PowerPoint</Application>
  <PresentationFormat>On-screen Show (4:3)</PresentationFormat>
  <Paragraphs>121</Paragraphs>
  <Slides>36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Arial Black</vt:lpstr>
      <vt:lpstr>Calibri</vt:lpstr>
      <vt:lpstr>Office Theme</vt:lpstr>
      <vt:lpstr>Progress from Analytic to Global Perception of Modulations with Increased Familiarity with Music</vt:lpstr>
      <vt:lpstr>Tonal Hierarchy</vt:lpstr>
      <vt:lpstr>Two Western Tonal Hierarchies</vt:lpstr>
      <vt:lpstr>Melody and the Tonal Hierarchy</vt:lpstr>
      <vt:lpstr>PowerPoint Presentation</vt:lpstr>
      <vt:lpstr>Modulation</vt:lpstr>
      <vt:lpstr>Experiments</vt:lpstr>
      <vt:lpstr>TASK</vt:lpstr>
      <vt:lpstr>Experiments</vt:lpstr>
      <vt:lpstr>Experiment 1</vt:lpstr>
      <vt:lpstr>Grahabēdham (Raman &amp; Dowling, 2016)</vt:lpstr>
      <vt:lpstr>Grahabēdham</vt:lpstr>
      <vt:lpstr>Rāgamālikā</vt:lpstr>
      <vt:lpstr>Rāgamālikā</vt:lpstr>
      <vt:lpstr>Results</vt:lpstr>
      <vt:lpstr>Results</vt:lpstr>
      <vt:lpstr>Experiment 2</vt:lpstr>
      <vt:lpstr>https://www.youtube.com/watch?v=wp2x0YKI7QE  </vt:lpstr>
      <vt:lpstr>Experiment 2</vt:lpstr>
      <vt:lpstr>             76/2 Exp trials 1-3                   d    F                  f             F</vt:lpstr>
      <vt:lpstr>             76/2 Exp trials 10-12                    d   F               f          F</vt:lpstr>
      <vt:lpstr>              76/2 Inexp trials 1-3                                  d    F                  f             F</vt:lpstr>
      <vt:lpstr>           76/2 Inexp trials 10-12                                     d   F                f             F</vt:lpstr>
      <vt:lpstr>               76/3 Exp trials 1-3                   C   G                g  Eb     G</vt:lpstr>
      <vt:lpstr>            76/3 Exp trials 10-12                   C   G                g  Eb    G</vt:lpstr>
      <vt:lpstr>            76/3 Inexp trials 1-3                              C  G              g  Eb    G</vt:lpstr>
      <vt:lpstr>           76/3 Inexp trials 10-12                     C   G                g  Eb     G</vt:lpstr>
      <vt:lpstr>Conclusions</vt:lpstr>
      <vt:lpstr>Experiment 3</vt:lpstr>
      <vt:lpstr>Experiment 3</vt:lpstr>
      <vt:lpstr>PowerPoint Presentation</vt:lpstr>
      <vt:lpstr>PowerPoint Presentation</vt:lpstr>
      <vt:lpstr>Results</vt:lpstr>
      <vt:lpstr>Conclusions</vt:lpstr>
      <vt:lpstr>Conclusions</vt:lpstr>
      <vt:lpstr>THANK YOU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Valued Acer Customer</dc:creator>
  <cp:lastModifiedBy>rachnaraman</cp:lastModifiedBy>
  <cp:revision>111</cp:revision>
  <dcterms:created xsi:type="dcterms:W3CDTF">2016-02-28T22:20:35Z</dcterms:created>
  <dcterms:modified xsi:type="dcterms:W3CDTF">2016-10-12T21:50:49Z</dcterms:modified>
</cp:coreProperties>
</file>