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34"/>
  </p:notesMasterIdLst>
  <p:sldIdLst>
    <p:sldId id="256" r:id="rId2"/>
    <p:sldId id="303" r:id="rId3"/>
    <p:sldId id="401" r:id="rId4"/>
    <p:sldId id="289" r:id="rId5"/>
    <p:sldId id="405" r:id="rId6"/>
    <p:sldId id="403" r:id="rId7"/>
    <p:sldId id="361" r:id="rId8"/>
    <p:sldId id="316" r:id="rId9"/>
    <p:sldId id="318" r:id="rId10"/>
    <p:sldId id="300" r:id="rId11"/>
    <p:sldId id="269" r:id="rId12"/>
    <p:sldId id="415" r:id="rId13"/>
    <p:sldId id="263" r:id="rId14"/>
    <p:sldId id="398" r:id="rId15"/>
    <p:sldId id="414" r:id="rId16"/>
    <p:sldId id="301" r:id="rId17"/>
    <p:sldId id="293" r:id="rId18"/>
    <p:sldId id="406" r:id="rId19"/>
    <p:sldId id="407" r:id="rId20"/>
    <p:sldId id="408" r:id="rId21"/>
    <p:sldId id="409" r:id="rId22"/>
    <p:sldId id="410" r:id="rId23"/>
    <p:sldId id="412" r:id="rId24"/>
    <p:sldId id="411" r:id="rId25"/>
    <p:sldId id="413" r:id="rId26"/>
    <p:sldId id="416" r:id="rId27"/>
    <p:sldId id="391" r:id="rId28"/>
    <p:sldId id="299" r:id="rId29"/>
    <p:sldId id="333" r:id="rId30"/>
    <p:sldId id="277" r:id="rId31"/>
    <p:sldId id="399" r:id="rId32"/>
    <p:sldId id="404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7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2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5516D-01F9-4931-8F01-539DF3E546FD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527BE-DB9B-49DD-96A4-3D461CCAE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21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F1A5FF7F-A80F-4C4F-80AB-F6BE2EF8570C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2E3AAFE-E582-4F45-8DDF-A1A137A9B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C38D-0348-4240-95F9-B8973316815B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53A5A-CA3C-4A55-862C-32A14C73FB9A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16A5-B9CB-4722-87F6-0B9371978E0C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4EC0-F106-49E7-8AA3-DEE15ED2FF46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3BFA1-4423-45B0-95F0-7FAA8D8C40AD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FB55-10DD-41C8-ACA9-FDD453E7614A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181B-E062-4A20-B3FD-A092AA7072B8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6AC2-8EC7-4268-B62E-699189F8BA23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C3CD-A26A-484E-9EE4-4B72D4D2A7CB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3A65-4453-4075-8AC5-EFFF16836590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D140-27CC-4F93-A80E-59CADC0F4C63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5F16-90A4-43AC-9674-5FCFB21F8533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8E3BC2F7-4994-4E94-9689-71E1A0D6CB87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2E3AAFE-E582-4F45-8DDF-A1A137A9B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36DB-74F7-460F-B485-B4BAFBE2CEED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0BF2-BC2F-4D02-9253-7F6AE67330F8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2920-21BD-4AB2-9220-8993E51BC1D1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BF6F-0936-45DA-8340-9C1B572BE276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17B8-39FA-4936-86EB-D93E47E098DB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6CE9-1682-460C-999F-C0B8F469D87C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82A6855C-FAA4-4A72-A60B-4365FD567A24}" type="datetime1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22E3AAFE-E582-4F45-8DDF-A1A137A9B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eusprch\Desktop\SMPC2015\Sample.wav" TargetMode="Externa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442" y="1940752"/>
            <a:ext cx="7557796" cy="1735494"/>
          </a:xfrm>
        </p:spPr>
        <p:txBody>
          <a:bodyPr/>
          <a:lstStyle/>
          <a:p>
            <a:pPr algn="ctr"/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  <a:t>Effects of Key Membership &amp; Interval Size in Perceiving Wrong Notes: A Cross-Cultural Study.</a:t>
            </a:r>
            <a:endParaRPr lang="en-US" sz="3200" b="1" cap="small" dirty="0">
              <a:solidFill>
                <a:srgbClr val="860908"/>
              </a:solidFill>
              <a:latin typeface="Copperplate Gothic Bold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09800" y="5542206"/>
            <a:ext cx="6477000" cy="688513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 smtClean="0">
                <a:solidFill>
                  <a:srgbClr val="860908"/>
                </a:solidFill>
                <a:latin typeface="Constantia" pitchFamily="18" charset="0"/>
              </a:rPr>
              <a:t>Rachna Raman</a:t>
            </a:r>
          </a:p>
          <a:p>
            <a:pPr algn="r"/>
            <a:r>
              <a:rPr lang="en-US" sz="2800" b="1" dirty="0" smtClean="0">
                <a:solidFill>
                  <a:srgbClr val="860908"/>
                </a:solidFill>
                <a:latin typeface="Constantia" pitchFamily="18" charset="0"/>
              </a:rPr>
              <a:t>4 August 2015</a:t>
            </a:r>
            <a:endParaRPr lang="en-US" sz="2800" b="1" dirty="0">
              <a:solidFill>
                <a:srgbClr val="860908"/>
              </a:solidFill>
              <a:latin typeface="Constant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3238"/>
            <a:ext cx="9143999" cy="868362"/>
          </a:xfrm>
        </p:spPr>
        <p:txBody>
          <a:bodyPr/>
          <a:lstStyle/>
          <a:p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  <a:t>WHY STUDY CARNĀTIC MUSIC??</a:t>
            </a:r>
            <a:endParaRPr lang="en-US" sz="3200" b="1" cap="small" dirty="0">
              <a:solidFill>
                <a:srgbClr val="860908"/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12" y="1427583"/>
            <a:ext cx="7841140" cy="502064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350 rāgams vs. 13 </a:t>
            </a:r>
            <a:r>
              <a:rPr lang="en-US" sz="2800" dirty="0" smtClean="0"/>
              <a:t>Western modal </a:t>
            </a:r>
            <a:r>
              <a:rPr lang="en-US" sz="2800" dirty="0" smtClean="0"/>
              <a:t>scales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  </a:t>
            </a:r>
            <a:r>
              <a:rPr lang="en-US" dirty="0" smtClean="0">
                <a:latin typeface="Cooper Black" pitchFamily="18" charset="0"/>
                <a:cs typeface="Aharoni" pitchFamily="2" charset="-79"/>
              </a:rPr>
              <a:t>C  D</a:t>
            </a:r>
            <a:r>
              <a:rPr lang="en-US" baseline="30000" dirty="0" smtClean="0">
                <a:latin typeface="Cooper Black" pitchFamily="18" charset="0"/>
                <a:cs typeface="Aharoni" pitchFamily="2" charset="-79"/>
              </a:rPr>
              <a:t>b</a:t>
            </a:r>
            <a:r>
              <a:rPr lang="en-US" dirty="0" smtClean="0">
                <a:latin typeface="Cooper Black" pitchFamily="18" charset="0"/>
                <a:cs typeface="Aharoni" pitchFamily="2" charset="-79"/>
              </a:rPr>
              <a:t>          E          F</a:t>
            </a:r>
            <a:r>
              <a:rPr lang="en-US" baseline="30000" dirty="0" smtClean="0">
                <a:latin typeface="Cooper Black" pitchFamily="18" charset="0"/>
                <a:cs typeface="Aharoni" pitchFamily="2" charset="-79"/>
              </a:rPr>
              <a:t>#</a:t>
            </a:r>
            <a:r>
              <a:rPr lang="en-US" dirty="0" smtClean="0">
                <a:latin typeface="Cooper Black" pitchFamily="18" charset="0"/>
                <a:cs typeface="Aharoni" pitchFamily="2" charset="-79"/>
              </a:rPr>
              <a:t> G  A</a:t>
            </a:r>
            <a:r>
              <a:rPr lang="en-US" baseline="30000" dirty="0" smtClean="0">
                <a:latin typeface="Cooper Black" pitchFamily="18" charset="0"/>
                <a:cs typeface="Aharoni" pitchFamily="2" charset="-79"/>
              </a:rPr>
              <a:t>b</a:t>
            </a:r>
            <a:r>
              <a:rPr lang="en-US" dirty="0" smtClean="0">
                <a:latin typeface="Cooper Black" pitchFamily="18" charset="0"/>
                <a:cs typeface="Aharoni" pitchFamily="2" charset="-79"/>
              </a:rPr>
              <a:t>         B      C  </a:t>
            </a:r>
            <a:r>
              <a:rPr lang="en-US" dirty="0" smtClean="0"/>
              <a:t>(heptatonic)</a:t>
            </a:r>
          </a:p>
          <a:p>
            <a:r>
              <a:rPr lang="en-US" dirty="0" smtClean="0"/>
              <a:t>   </a:t>
            </a:r>
            <a:r>
              <a:rPr lang="en-US" dirty="0" smtClean="0">
                <a:latin typeface="Cooper Black" pitchFamily="18" charset="0"/>
                <a:cs typeface="Aharoni" pitchFamily="2" charset="-79"/>
              </a:rPr>
              <a:t>C       D  E</a:t>
            </a:r>
            <a:r>
              <a:rPr lang="en-US" baseline="30000" dirty="0" smtClean="0">
                <a:latin typeface="Cooper Black" pitchFamily="18" charset="0"/>
                <a:cs typeface="Aharoni" pitchFamily="2" charset="-79"/>
              </a:rPr>
              <a:t>b</a:t>
            </a:r>
            <a:r>
              <a:rPr lang="en-US" dirty="0" smtClean="0">
                <a:latin typeface="Cooper Black" pitchFamily="18" charset="0"/>
                <a:cs typeface="Aharoni" pitchFamily="2" charset="-79"/>
              </a:rPr>
              <a:t> 	 F                 A      B      C   </a:t>
            </a:r>
            <a:r>
              <a:rPr lang="en-US" dirty="0" smtClean="0"/>
              <a:t>(hexatonic)</a:t>
            </a:r>
          </a:p>
          <a:p>
            <a:r>
              <a:rPr lang="en-US" dirty="0" smtClean="0">
                <a:latin typeface="Cooper Black" pitchFamily="18" charset="0"/>
                <a:cs typeface="Aharoni" pitchFamily="2" charset="-79"/>
              </a:rPr>
              <a:t>   C            E</a:t>
            </a:r>
            <a:r>
              <a:rPr lang="en-US" baseline="30000" dirty="0" smtClean="0">
                <a:latin typeface="Cooper Black" pitchFamily="18" charset="0"/>
                <a:cs typeface="Aharoni" pitchFamily="2" charset="-79"/>
              </a:rPr>
              <a:t>b</a:t>
            </a:r>
            <a:r>
              <a:rPr lang="en-US" dirty="0" smtClean="0">
                <a:latin typeface="Cooper Black" pitchFamily="18" charset="0"/>
                <a:cs typeface="Aharoni" pitchFamily="2" charset="-79"/>
              </a:rPr>
              <a:t>         F       G                B      C  </a:t>
            </a:r>
            <a:r>
              <a:rPr lang="en-US" dirty="0" smtClean="0"/>
              <a:t>(pentatonic)</a:t>
            </a:r>
          </a:p>
        </p:txBody>
      </p:sp>
      <p:pic>
        <p:nvPicPr>
          <p:cNvPr id="4" name="Picture 3" descr="Picture 3.png"/>
          <p:cNvPicPr>
            <a:picLocks noChangeAspect="1"/>
          </p:cNvPicPr>
          <p:nvPr/>
        </p:nvPicPr>
        <p:blipFill>
          <a:blip r:embed="rId2"/>
          <a:srcRect l="42971" r="10695" b="50690"/>
          <a:stretch>
            <a:fillRect/>
          </a:stretch>
        </p:blipFill>
        <p:spPr>
          <a:xfrm>
            <a:off x="1138332" y="2108718"/>
            <a:ext cx="6204548" cy="166550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  <a:t>CENTRAL QUESTION</a:t>
            </a:r>
            <a:endParaRPr lang="en-US" sz="3200" b="1" cap="small" dirty="0">
              <a:solidFill>
                <a:srgbClr val="860908"/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To investigate effects of key membership, interval size, and direction cross-culturally</a:t>
            </a:r>
          </a:p>
          <a:p>
            <a:pPr lvl="1"/>
            <a:endParaRPr lang="en-US" sz="2600" dirty="0" smtClean="0"/>
          </a:p>
          <a:p>
            <a:pPr lvl="1"/>
            <a:r>
              <a:rPr lang="en-US" sz="2600" dirty="0" smtClean="0"/>
              <a:t>“pop out”</a:t>
            </a:r>
          </a:p>
          <a:p>
            <a:pPr lvl="1"/>
            <a:r>
              <a:rPr lang="en-US" sz="2600" dirty="0" smtClean="0"/>
              <a:t>A complex music system—rāgams </a:t>
            </a:r>
          </a:p>
          <a:p>
            <a:pPr lvl="2"/>
            <a:r>
              <a:rPr lang="en-US" sz="2400" dirty="0" smtClean="0"/>
              <a:t>Carnātic vs. Western melodies</a:t>
            </a:r>
          </a:p>
          <a:p>
            <a:pPr lvl="1"/>
            <a:r>
              <a:rPr lang="en-US" sz="2600" dirty="0" smtClean="0"/>
              <a:t>Indian vs. Western participants</a:t>
            </a:r>
          </a:p>
          <a:p>
            <a:pPr lvl="1"/>
            <a:r>
              <a:rPr lang="en-US" sz="2600" dirty="0" smtClean="0"/>
              <a:t>Musical training</a:t>
            </a:r>
          </a:p>
          <a:p>
            <a:pPr lvl="1">
              <a:buNone/>
            </a:pPr>
            <a:endParaRPr lang="en-US" sz="2400" dirty="0" smtClean="0"/>
          </a:p>
          <a:p>
            <a:pPr lvl="1"/>
            <a:endParaRPr lang="en-US" sz="2400" dirty="0" smtClean="0"/>
          </a:p>
          <a:p>
            <a:pPr lvl="1">
              <a:buNone/>
            </a:pPr>
            <a:r>
              <a:rPr lang="en-US" sz="2400" dirty="0" smtClean="0"/>
              <a:t>                                     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2593270"/>
            <a:ext cx="7313613" cy="1231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  <a:ea typeface="+mj-ea"/>
                <a:cs typeface="+mj-cs"/>
              </a:rPr>
              <a:t>CURRENT 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568" y="2518900"/>
            <a:ext cx="3735360" cy="43156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30 Indian</a:t>
            </a:r>
          </a:p>
          <a:p>
            <a:r>
              <a:rPr lang="en-US" sz="2800" dirty="0" smtClean="0"/>
              <a:t>Teachers        Students          Rasikās </a:t>
            </a:r>
          </a:p>
          <a:p>
            <a:r>
              <a:rPr lang="en-US" sz="2800" dirty="0" smtClean="0"/>
              <a:t>17 – 63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503238"/>
            <a:ext cx="7313613" cy="1231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1" algn="ctr" defTabSz="914400">
              <a:spcBef>
                <a:spcPct val="0"/>
              </a:spcBef>
              <a:defRPr/>
            </a:pPr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  <a:ea typeface="+mj-ea"/>
                <a:cs typeface="+mj-cs"/>
              </a:rPr>
              <a:t>PARTICIPANTS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89928" y="2518900"/>
            <a:ext cx="4914516" cy="43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63550" marR="0" lvl="0" indent="-463550" defTabSz="914400" fontAlgn="auto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Blip>
                <a:blip r:embed="rId2"/>
              </a:buBlip>
              <a:tabLst/>
              <a:defRPr/>
            </a:pPr>
            <a:r>
              <a:rPr lang="en-US" sz="2800" dirty="0" smtClean="0"/>
              <a:t>33 Western</a:t>
            </a:r>
          </a:p>
          <a:p>
            <a:pPr marL="463550" marR="0" lvl="0" indent="-463550" defTabSz="914400" fontAlgn="auto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Blip>
                <a:blip r:embed="rId2"/>
              </a:buBlip>
              <a:tabLst/>
              <a:defRPr/>
            </a:pPr>
            <a:r>
              <a:rPr lang="en-US" sz="2800" dirty="0" smtClean="0"/>
              <a:t>Highly-trained musicians   Moderately-trained musicians   Nonmusicians</a:t>
            </a:r>
          </a:p>
          <a:p>
            <a:pPr marL="463550" marR="0" lvl="0" indent="-463550" defTabSz="914400" fontAlgn="auto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Blip>
                <a:blip r:embed="rId2"/>
              </a:buBlip>
              <a:tabLst/>
              <a:defRPr/>
            </a:pPr>
            <a:r>
              <a:rPr lang="en-US" sz="2800" dirty="0" smtClean="0"/>
              <a:t>18 – 60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77730"/>
            <a:ext cx="7313613" cy="4592807"/>
          </a:xfrm>
        </p:spPr>
        <p:txBody>
          <a:bodyPr>
            <a:noAutofit/>
          </a:bodyPr>
          <a:lstStyle/>
          <a:p>
            <a:r>
              <a:rPr lang="en-US" sz="2800" dirty="0" smtClean="0"/>
              <a:t>36 Carnātic &amp; 37 Western popular melodies</a:t>
            </a:r>
          </a:p>
          <a:p>
            <a:r>
              <a:rPr lang="en-US" sz="2800" dirty="0" smtClean="0"/>
              <a:t>All with lyrics</a:t>
            </a:r>
          </a:p>
          <a:p>
            <a:r>
              <a:rPr lang="en-US" sz="2800" dirty="0" smtClean="0"/>
              <a:t>MIDI stimuli</a:t>
            </a:r>
          </a:p>
          <a:p>
            <a:r>
              <a:rPr lang="en-US" sz="2800" dirty="0" smtClean="0"/>
              <a:t>Excerpt duration – 15 s approx.</a:t>
            </a:r>
          </a:p>
          <a:p>
            <a:r>
              <a:rPr lang="en-US" sz="2800" dirty="0" smtClean="0"/>
              <a:t>Familiarity ratings from Indian participants</a:t>
            </a:r>
          </a:p>
          <a:p>
            <a:pPr lvl="1"/>
            <a:r>
              <a:rPr lang="en-US" sz="2600" dirty="0" smtClean="0"/>
              <a:t>9-point Likert scale (“9”- highly familiar)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  <a:t>PRE-TEST</a:t>
            </a:r>
            <a:endParaRPr lang="en-US" sz="3200" b="1" cap="small" dirty="0">
              <a:solidFill>
                <a:srgbClr val="860908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592" y="2015412"/>
            <a:ext cx="6828422" cy="4592807"/>
          </a:xfrm>
        </p:spPr>
        <p:txBody>
          <a:bodyPr>
            <a:noAutofit/>
          </a:bodyPr>
          <a:lstStyle/>
          <a:p>
            <a:r>
              <a:rPr lang="en-US" sz="2800" dirty="0" smtClean="0"/>
              <a:t>Indian participants</a:t>
            </a:r>
          </a:p>
          <a:p>
            <a:pPr lvl="1"/>
            <a:r>
              <a:rPr lang="en-US" sz="2600" dirty="0" smtClean="0"/>
              <a:t>Highly familiar 6 Carn</a:t>
            </a:r>
            <a:r>
              <a:rPr lang="en-US" sz="2400" dirty="0" smtClean="0"/>
              <a:t>ā</a:t>
            </a:r>
            <a:r>
              <a:rPr lang="en-US" sz="2600" dirty="0" smtClean="0"/>
              <a:t>tic and 6 Western melodies </a:t>
            </a:r>
          </a:p>
          <a:p>
            <a:pPr lvl="1"/>
            <a:r>
              <a:rPr lang="en-US" sz="2600" dirty="0" smtClean="0"/>
              <a:t>6.7 to 8.6 (Carn</a:t>
            </a:r>
            <a:r>
              <a:rPr lang="en-US" sz="2400" dirty="0" smtClean="0"/>
              <a:t>ā</a:t>
            </a:r>
            <a:r>
              <a:rPr lang="en-US" sz="2600" dirty="0" smtClean="0"/>
              <a:t>tic)</a:t>
            </a:r>
          </a:p>
          <a:p>
            <a:pPr lvl="1"/>
            <a:r>
              <a:rPr lang="en-US" sz="2600" dirty="0" smtClean="0"/>
              <a:t>8.2 to 8.6 (Western)</a:t>
            </a:r>
          </a:p>
          <a:p>
            <a:r>
              <a:rPr lang="en-US" sz="2800" dirty="0" smtClean="0"/>
              <a:t>Western participants </a:t>
            </a:r>
          </a:p>
          <a:p>
            <a:pPr lvl="1"/>
            <a:r>
              <a:rPr lang="en-US" sz="2600" dirty="0" smtClean="0"/>
              <a:t>8.0 to 9.0 (Western)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  <a:t>PRE-TEST</a:t>
            </a:r>
            <a:endParaRPr lang="en-US" sz="3200" b="1" cap="small" dirty="0">
              <a:solidFill>
                <a:srgbClr val="860908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  <a:t>WRONG NOTES</a:t>
            </a:r>
            <a:endParaRPr lang="en-US" sz="3200" b="1" cap="small" dirty="0">
              <a:solidFill>
                <a:srgbClr val="860908"/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21" y="2043397"/>
            <a:ext cx="4220541" cy="5012154"/>
          </a:xfrm>
        </p:spPr>
        <p:txBody>
          <a:bodyPr>
            <a:normAutofit/>
          </a:bodyPr>
          <a:lstStyle/>
          <a:p>
            <a:pPr lvl="1"/>
            <a:r>
              <a:rPr lang="en-US" sz="2800" b="1" dirty="0" smtClean="0">
                <a:solidFill>
                  <a:schemeClr val="accent1"/>
                </a:solidFill>
              </a:rPr>
              <a:t>Key:</a:t>
            </a:r>
            <a:r>
              <a:rPr lang="en-US" sz="2800" dirty="0" smtClean="0"/>
              <a:t> </a:t>
            </a:r>
          </a:p>
          <a:p>
            <a:pPr lvl="2"/>
            <a:r>
              <a:rPr lang="en-US" sz="2600" dirty="0" smtClean="0"/>
              <a:t>In-key/Out-of-key</a:t>
            </a:r>
          </a:p>
          <a:p>
            <a:pPr lvl="1"/>
            <a:r>
              <a:rPr lang="en-US" sz="2800" b="1" dirty="0" smtClean="0">
                <a:solidFill>
                  <a:schemeClr val="accent1"/>
                </a:solidFill>
              </a:rPr>
              <a:t>Interval:</a:t>
            </a:r>
            <a:r>
              <a:rPr lang="en-US" sz="2800" dirty="0" smtClean="0"/>
              <a:t> </a:t>
            </a:r>
          </a:p>
          <a:p>
            <a:pPr lvl="2"/>
            <a:r>
              <a:rPr lang="en-US" sz="2600" dirty="0" smtClean="0"/>
              <a:t>1 ST/2 ST</a:t>
            </a:r>
          </a:p>
          <a:p>
            <a:pPr lvl="1"/>
            <a:r>
              <a:rPr lang="en-US" sz="2800" b="1" dirty="0" smtClean="0">
                <a:solidFill>
                  <a:schemeClr val="accent1"/>
                </a:solidFill>
              </a:rPr>
              <a:t>Direction: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</a:p>
          <a:p>
            <a:pPr lvl="2"/>
            <a:r>
              <a:rPr lang="en-US" sz="2600" dirty="0" smtClean="0"/>
              <a:t>Up/Down</a:t>
            </a:r>
          </a:p>
          <a:p>
            <a:pPr lvl="1">
              <a:buNone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68417" y="2080892"/>
            <a:ext cx="3601616" cy="5012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63550" marR="0" lvl="0" indent="-463550" defTabSz="914400" fontAlgn="auto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Blip>
                <a:blip r:embed="rId2"/>
              </a:buBlip>
              <a:tabLst/>
              <a:defRPr/>
            </a:pPr>
            <a:r>
              <a:rPr lang="en-US" sz="2800" dirty="0" smtClean="0"/>
              <a:t>Trials</a:t>
            </a:r>
          </a:p>
          <a:p>
            <a:pPr marL="920750" lvl="2" indent="-463550" defTabSz="914400">
              <a:lnSpc>
                <a:spcPct val="80000"/>
              </a:lnSpc>
              <a:spcBef>
                <a:spcPts val="2000"/>
              </a:spcBef>
              <a:buSzPct val="90000"/>
              <a:buBlip>
                <a:blip r:embed="rId2"/>
              </a:buBlip>
              <a:defRPr/>
            </a:pPr>
            <a:r>
              <a:rPr lang="en-US" sz="2600" dirty="0" smtClean="0"/>
              <a:t>3 practice trials</a:t>
            </a:r>
          </a:p>
          <a:p>
            <a:pPr marL="920750" lvl="2" indent="-463550" defTabSz="914400">
              <a:lnSpc>
                <a:spcPct val="80000"/>
              </a:lnSpc>
              <a:spcBef>
                <a:spcPts val="2000"/>
              </a:spcBef>
              <a:buSzPct val="90000"/>
              <a:buBlip>
                <a:blip r:embed="rId2"/>
              </a:buBlip>
              <a:defRPr/>
            </a:pPr>
            <a:r>
              <a:rPr lang="en-US" sz="2600" dirty="0" smtClean="0"/>
              <a:t>48 total trials;       8/song approx.</a:t>
            </a:r>
          </a:p>
          <a:p>
            <a:pPr marL="463550" marR="0" lvl="0" indent="-463550" defTabSz="914400" fontAlgn="auto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Blip>
                <a:blip r:embed="rId2"/>
              </a:buBlip>
              <a:tabLst/>
              <a:defRPr/>
            </a:pPr>
            <a:r>
              <a:rPr lang="en-US" sz="2800" dirty="0" smtClean="0"/>
              <a:t>Counterbalance for Indian participants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63550" marR="0" lvl="0" indent="-4635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9271"/>
            <a:ext cx="7313613" cy="868362"/>
          </a:xfrm>
        </p:spPr>
        <p:txBody>
          <a:bodyPr/>
          <a:lstStyle/>
          <a:p>
            <a:pPr>
              <a:defRPr/>
            </a:pPr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  <a:t>TASK</a:t>
            </a:r>
            <a:endParaRPr lang="en-US" sz="3200" b="1" cap="small" dirty="0">
              <a:solidFill>
                <a:srgbClr val="860908"/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71175"/>
            <a:ext cx="7313613" cy="4056062"/>
          </a:xfrm>
        </p:spPr>
        <p:txBody>
          <a:bodyPr>
            <a:normAutofit/>
          </a:bodyPr>
          <a:lstStyle/>
          <a:p>
            <a:pPr marL="463550" lvl="1" indent="-463550">
              <a:lnSpc>
                <a:spcPct val="80000"/>
              </a:lnSpc>
              <a:spcBef>
                <a:spcPts val="2000"/>
              </a:spcBef>
              <a:buBlip>
                <a:blip r:embed="rId3"/>
              </a:buBlip>
              <a:defRPr/>
            </a:pPr>
            <a:r>
              <a:rPr lang="en-US" sz="2800" dirty="0" smtClean="0"/>
              <a:t>Example: London bridge</a:t>
            </a:r>
          </a:p>
          <a:p>
            <a:pPr marL="463550" lvl="1" indent="-463550">
              <a:lnSpc>
                <a:spcPct val="80000"/>
              </a:lnSpc>
              <a:spcBef>
                <a:spcPts val="2000"/>
              </a:spcBef>
              <a:buBlip>
                <a:blip r:embed="rId3"/>
              </a:buBlip>
              <a:defRPr/>
            </a:pPr>
            <a:endParaRPr lang="en-US" sz="2800" dirty="0" smtClean="0"/>
          </a:p>
          <a:p>
            <a:pPr marL="463550" lvl="1" indent="-463550">
              <a:lnSpc>
                <a:spcPct val="80000"/>
              </a:lnSpc>
              <a:spcBef>
                <a:spcPts val="2000"/>
              </a:spcBef>
              <a:buBlip>
                <a:blip r:embed="rId3"/>
              </a:buBlip>
              <a:defRPr/>
            </a:pPr>
            <a:r>
              <a:rPr lang="en-US" sz="2800" dirty="0" smtClean="0"/>
              <a:t>Press spacebar as quickly as possible when you hear a wrong note</a:t>
            </a:r>
          </a:p>
          <a:p>
            <a:pPr marL="463550" lvl="1" indent="-463550">
              <a:lnSpc>
                <a:spcPct val="80000"/>
              </a:lnSpc>
              <a:spcBef>
                <a:spcPts val="2000"/>
              </a:spcBef>
              <a:buBlip>
                <a:blip r:embed="rId3"/>
              </a:buBlip>
              <a:defRPr/>
            </a:pP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Sampl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243804" y="2715192"/>
            <a:ext cx="634482" cy="634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557796" cy="868362"/>
          </a:xfrm>
        </p:spPr>
        <p:txBody>
          <a:bodyPr/>
          <a:lstStyle/>
          <a:p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  <a:t>Indian Participants – </a:t>
            </a:r>
            <a:b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</a:br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  <a:t>Carnātic vs. Western Melodies –RT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3159" y="1745422"/>
            <a:ext cx="5940834" cy="360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53816" y="5416381"/>
            <a:ext cx="7313613" cy="13585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Key membership*, Interval size*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Type of Melody x Key x Interval*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8021346" cy="868362"/>
          </a:xfrm>
        </p:spPr>
        <p:txBody>
          <a:bodyPr/>
          <a:lstStyle/>
          <a:p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  <a:t>Indian Participants – </a:t>
            </a:r>
            <a:b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</a:br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  <a:t>Carnātic vs. Western Melodies – 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830" y="1981167"/>
            <a:ext cx="4584700" cy="349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1557" y="1981167"/>
            <a:ext cx="4584700" cy="349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96997" y="5674434"/>
            <a:ext cx="7313613" cy="13585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Music Training*, </a:t>
            </a:r>
            <a:r>
              <a:rPr lang="en-US" dirty="0"/>
              <a:t>T</a:t>
            </a:r>
            <a:r>
              <a:rPr lang="en-US" dirty="0" smtClean="0"/>
              <a:t>ype of Melody*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  <a:t>PRIOR RESEARCH </a:t>
            </a:r>
            <a:endParaRPr lang="en-US" sz="3200" b="1" cap="small" dirty="0">
              <a:solidFill>
                <a:srgbClr val="860908"/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48527"/>
            <a:ext cx="7313613" cy="4592807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Besson &amp; Faïta (1995) </a:t>
            </a:r>
          </a:p>
          <a:p>
            <a:r>
              <a:rPr lang="en-US" sz="3000" dirty="0" smtClean="0"/>
              <a:t>Behavioral &amp; ERP study</a:t>
            </a:r>
          </a:p>
          <a:p>
            <a:r>
              <a:rPr lang="en-US" sz="3000" dirty="0" smtClean="0"/>
              <a:t>Musicians vs. Nonmusicians</a:t>
            </a:r>
          </a:p>
          <a:p>
            <a:r>
              <a:rPr lang="en-US" sz="3000" dirty="0" smtClean="0"/>
              <a:t>Familiar vs. Unfamiliar Western melodies</a:t>
            </a:r>
          </a:p>
          <a:p>
            <a:r>
              <a:rPr lang="en-US" sz="3000" dirty="0" smtClean="0"/>
              <a:t>ALWAYS the last note</a:t>
            </a:r>
          </a:p>
          <a:p>
            <a:r>
              <a:rPr lang="en-US" sz="3000" dirty="0" smtClean="0"/>
              <a:t>3 types of wrong notes:  </a:t>
            </a:r>
          </a:p>
          <a:p>
            <a:pPr lvl="1"/>
            <a:r>
              <a:rPr lang="en-US" sz="2800" dirty="0" smtClean="0"/>
              <a:t>in-key with no closure, out-of-key, rhythmic change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557796" cy="868362"/>
          </a:xfrm>
        </p:spPr>
        <p:txBody>
          <a:bodyPr/>
          <a:lstStyle/>
          <a:p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  <a:t>Indian Participants – </a:t>
            </a:r>
            <a:b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</a:br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  <a:t>Carnātic vs. Western Melodies – Hits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5056" y="1778191"/>
            <a:ext cx="5988771" cy="369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406216" y="5568781"/>
            <a:ext cx="7313613" cy="1358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/>
              <a:t>Key membership*, Interval size*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Type of Melody x Key x Interval*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760090" cy="868362"/>
          </a:xfrm>
        </p:spPr>
        <p:txBody>
          <a:bodyPr/>
          <a:lstStyle/>
          <a:p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  <a:t>Indian Participants – </a:t>
            </a:r>
            <a:b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</a:br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  <a:t>Carnātic vs. Western Melodies – Hits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848" y="2074474"/>
            <a:ext cx="4584700" cy="340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6911" y="2074473"/>
            <a:ext cx="4584700" cy="340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596997" y="5674434"/>
            <a:ext cx="7313613" cy="1358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mtClean="0"/>
              <a:t>Music Training*, Type of Melody*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707086" cy="868362"/>
          </a:xfrm>
        </p:spPr>
        <p:txBody>
          <a:bodyPr/>
          <a:lstStyle/>
          <a:p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  <a:t>Indian vs. Western Participants – </a:t>
            </a:r>
            <a:b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</a:br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  <a:t>Western Melodies – </a:t>
            </a:r>
            <a:b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</a:br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  <a:t>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0428" y="1711255"/>
            <a:ext cx="6132805" cy="376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406216" y="5568781"/>
            <a:ext cx="7313613" cy="1358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/>
              <a:t>Key membership*, Interval size*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Key x Interval </a:t>
            </a:r>
            <a:r>
              <a:rPr lang="en-US" baseline="30000" dirty="0" smtClean="0"/>
              <a:t>ns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834734" cy="868362"/>
          </a:xfrm>
        </p:spPr>
        <p:txBody>
          <a:bodyPr/>
          <a:lstStyle/>
          <a:p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  <a:t>Indian vs. Western Participants – </a:t>
            </a:r>
            <a:b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</a:br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  <a:t>Western Melodies – </a:t>
            </a:r>
            <a:b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</a:br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  <a:t>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526" y="2037151"/>
            <a:ext cx="4584700" cy="343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2468" y="2037152"/>
            <a:ext cx="4584700" cy="343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33381" y="5674434"/>
            <a:ext cx="7313613" cy="13585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Music Training*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Nationality of Participants </a:t>
            </a:r>
            <a:r>
              <a:rPr lang="en-US" baseline="30000" dirty="0" smtClean="0"/>
              <a:t>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669763" cy="868362"/>
          </a:xfrm>
        </p:spPr>
        <p:txBody>
          <a:bodyPr/>
          <a:lstStyle/>
          <a:p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  <a:t>Indian vs. Western Participants – </a:t>
            </a:r>
            <a:b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</a:br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  <a:t>Western Melodies – </a:t>
            </a:r>
            <a:b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</a:br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  <a:t>Hits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082" y="1726292"/>
            <a:ext cx="6255797" cy="386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53816" y="5591845"/>
            <a:ext cx="7313613" cy="13585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Key membership </a:t>
            </a:r>
            <a:r>
              <a:rPr lang="en-US" baseline="30000" dirty="0" smtClean="0"/>
              <a:t>ns</a:t>
            </a:r>
            <a:r>
              <a:rPr lang="en-US" dirty="0" smtClean="0"/>
              <a:t>, Interval size*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Key x Interval*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666783" cy="868362"/>
          </a:xfrm>
        </p:spPr>
        <p:txBody>
          <a:bodyPr/>
          <a:lstStyle/>
          <a:p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  <a:t>Indian vs. Western Participants – </a:t>
            </a:r>
            <a:b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</a:br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  <a:t>Western Melodies – </a:t>
            </a:r>
            <a:b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</a:br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  <a:t>Hits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867" y="2130457"/>
            <a:ext cx="4584700" cy="334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3805" y="2130456"/>
            <a:ext cx="4584700" cy="334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33381" y="5674434"/>
            <a:ext cx="7313613" cy="13585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Music Training*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Nationality of Participants</a:t>
            </a:r>
            <a:r>
              <a:rPr lang="en-US" dirty="0"/>
              <a:t>*</a:t>
            </a:r>
            <a:endParaRPr lang="en-US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27170"/>
            <a:ext cx="7313613" cy="868362"/>
          </a:xfrm>
        </p:spPr>
        <p:txBody>
          <a:bodyPr/>
          <a:lstStyle/>
          <a:p>
            <a:pPr>
              <a:defRPr/>
            </a:pPr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  <a:t>CONCLUSION – 1</a:t>
            </a:r>
            <a:endParaRPr lang="en-US" sz="3200" b="1" cap="small" dirty="0">
              <a:solidFill>
                <a:srgbClr val="860908"/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3550" lvl="1" indent="-463550">
              <a:lnSpc>
                <a:spcPct val="80000"/>
              </a:lnSpc>
              <a:spcBef>
                <a:spcPts val="2000"/>
              </a:spcBef>
              <a:buBlip>
                <a:blip r:embed="rId2"/>
              </a:buBlip>
              <a:defRPr/>
            </a:pPr>
            <a:r>
              <a:rPr lang="en-US" sz="2800" dirty="0" smtClean="0"/>
              <a:t>Key membership important</a:t>
            </a:r>
          </a:p>
          <a:p>
            <a:pPr marL="804863" lvl="2" indent="-463550">
              <a:spcBef>
                <a:spcPts val="2000"/>
              </a:spcBef>
              <a:buBlip>
                <a:blip r:embed="rId2"/>
              </a:buBlip>
              <a:defRPr/>
            </a:pPr>
            <a:r>
              <a:rPr lang="en-US" sz="2800" dirty="0" smtClean="0"/>
              <a:t>Out-of-key</a:t>
            </a:r>
          </a:p>
          <a:p>
            <a:pPr marL="12700">
              <a:defRPr/>
            </a:pPr>
            <a:r>
              <a:rPr lang="en-US" sz="3000" dirty="0" smtClean="0"/>
              <a:t>Interval size important</a:t>
            </a:r>
          </a:p>
          <a:p>
            <a:pPr marL="804863" lvl="2">
              <a:lnSpc>
                <a:spcPct val="110000"/>
              </a:lnSpc>
              <a:defRPr/>
            </a:pPr>
            <a:r>
              <a:rPr lang="en-US" sz="2800" dirty="0" smtClean="0"/>
              <a:t>2 ST away from the original note</a:t>
            </a:r>
          </a:p>
          <a:p>
            <a:pPr marL="12700">
              <a:lnSpc>
                <a:spcPct val="110000"/>
              </a:lnSpc>
              <a:defRPr/>
            </a:pPr>
            <a:r>
              <a:rPr lang="en-US" sz="3000" dirty="0" smtClean="0"/>
              <a:t>Faster with out-of-scale and 2 ST </a:t>
            </a:r>
          </a:p>
          <a:p>
            <a:pPr marL="12700">
              <a:lnSpc>
                <a:spcPct val="80000"/>
              </a:lnSpc>
              <a:defRPr/>
            </a:pPr>
            <a:endParaRPr lang="en-US" dirty="0" smtClean="0"/>
          </a:p>
          <a:p>
            <a:pPr lvl="1"/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27170"/>
            <a:ext cx="7313613" cy="868362"/>
          </a:xfrm>
        </p:spPr>
        <p:txBody>
          <a:bodyPr/>
          <a:lstStyle/>
          <a:p>
            <a:pPr>
              <a:defRPr/>
            </a:pPr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  <a:t>CONCLUSION – 2</a:t>
            </a:r>
            <a:endParaRPr lang="en-US" sz="3200" b="1" cap="small" dirty="0">
              <a:solidFill>
                <a:srgbClr val="860908"/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2545"/>
            <a:ext cx="7313613" cy="4056062"/>
          </a:xfrm>
        </p:spPr>
        <p:txBody>
          <a:bodyPr>
            <a:normAutofit/>
          </a:bodyPr>
          <a:lstStyle/>
          <a:p>
            <a:pPr marL="463550" lvl="1" indent="-463550">
              <a:lnSpc>
                <a:spcPct val="80000"/>
              </a:lnSpc>
              <a:spcBef>
                <a:spcPts val="2000"/>
              </a:spcBef>
              <a:buNone/>
              <a:defRPr/>
            </a:pPr>
            <a:r>
              <a:rPr lang="en-US" sz="2800" b="1" dirty="0" smtClean="0"/>
              <a:t>Carnātic vs. Western melodies</a:t>
            </a:r>
          </a:p>
          <a:p>
            <a:r>
              <a:rPr lang="en-US" sz="2800" dirty="0" smtClean="0"/>
              <a:t>Indian participants faster and more accurate on Western melodies</a:t>
            </a:r>
          </a:p>
          <a:p>
            <a:r>
              <a:rPr lang="en-US" sz="2800" dirty="0"/>
              <a:t>Slowest </a:t>
            </a:r>
            <a:r>
              <a:rPr lang="en-US" sz="2800" dirty="0" smtClean="0"/>
              <a:t>and least accurate with </a:t>
            </a:r>
            <a:r>
              <a:rPr lang="en-US" sz="2800" dirty="0"/>
              <a:t>in-scale and 1 ST away (</a:t>
            </a:r>
            <a:r>
              <a:rPr lang="en-US" sz="2800" dirty="0" err="1"/>
              <a:t>Carn</a:t>
            </a:r>
            <a:r>
              <a:rPr lang="en-US" sz="2800" dirty="0" err="1">
                <a:latin typeface="Calibri"/>
                <a:cs typeface="Calibri"/>
              </a:rPr>
              <a:t>ā</a:t>
            </a:r>
            <a:r>
              <a:rPr lang="en-US" sz="2800" dirty="0" err="1"/>
              <a:t>tic</a:t>
            </a:r>
            <a:r>
              <a:rPr lang="en-US" sz="2800" dirty="0" smtClean="0"/>
              <a:t>)</a:t>
            </a:r>
          </a:p>
          <a:p>
            <a:pPr lvl="1"/>
            <a:r>
              <a:rPr lang="en-US" sz="2600" dirty="0" smtClean="0"/>
              <a:t>related to complexity of Carnatic music system</a:t>
            </a:r>
          </a:p>
          <a:p>
            <a:pPr lvl="1"/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  <a:t>FUTURE DIRECTIONS</a:t>
            </a:r>
            <a:endParaRPr lang="en-US" sz="3200" b="1" cap="small" dirty="0">
              <a:solidFill>
                <a:srgbClr val="860908"/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98171"/>
            <a:ext cx="7313613" cy="405606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800" dirty="0" smtClean="0"/>
              <a:t>Currently working on </a:t>
            </a:r>
          </a:p>
          <a:p>
            <a:pPr lvl="1"/>
            <a:r>
              <a:rPr lang="en-US" sz="2600" dirty="0" smtClean="0"/>
              <a:t>Unfamiliar vs. Familiar melodies</a:t>
            </a:r>
          </a:p>
          <a:p>
            <a:pPr lvl="1"/>
            <a:r>
              <a:rPr lang="en-US" sz="2800" dirty="0" smtClean="0"/>
              <a:t>Converging evidence from other cultures—Japanese and Persian melodies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7480" y="2574884"/>
            <a:ext cx="3566160" cy="4592806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Ashwin Ramesh</a:t>
            </a:r>
          </a:p>
          <a:p>
            <a:pPr algn="ctr"/>
            <a:r>
              <a:rPr lang="en-US" sz="2800" dirty="0" smtClean="0"/>
              <a:t>Franco Sabatini</a:t>
            </a:r>
          </a:p>
          <a:p>
            <a:pPr algn="ctr"/>
            <a:r>
              <a:rPr lang="en-US" sz="2800" dirty="0" smtClean="0"/>
              <a:t>Participants</a:t>
            </a:r>
          </a:p>
          <a:p>
            <a:pPr algn="ctr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  <a:t>BESSON &amp; FAÏTA</a:t>
            </a:r>
            <a:endParaRPr lang="en-US" sz="3200" b="1" cap="small" dirty="0">
              <a:solidFill>
                <a:srgbClr val="860908"/>
              </a:solidFill>
              <a:latin typeface="Copperplate Gothic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2206" y="1380590"/>
            <a:ext cx="5801987" cy="348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23496" y="5100033"/>
            <a:ext cx="7313613" cy="13585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Main effects of music training, familiarity, </a:t>
            </a:r>
            <a:r>
              <a:rPr lang="en-US" dirty="0"/>
              <a:t>t</a:t>
            </a:r>
            <a:r>
              <a:rPr lang="en-US" dirty="0" smtClean="0"/>
              <a:t>ype of wrong note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Interaction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738" y="2844800"/>
            <a:ext cx="4169911" cy="868362"/>
          </a:xfrm>
        </p:spPr>
        <p:txBody>
          <a:bodyPr/>
          <a:lstStyle/>
          <a:p>
            <a:pPr>
              <a:defRPr/>
            </a:pPr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  <a:t>QUESTIONS???</a:t>
            </a:r>
            <a:endParaRPr lang="en-US" sz="3200" b="1" cap="small" dirty="0">
              <a:solidFill>
                <a:srgbClr val="860908"/>
              </a:solidFill>
              <a:latin typeface="Copperplate Gothic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23171"/>
            <a:ext cx="7313613" cy="4816739"/>
          </a:xfrm>
        </p:spPr>
        <p:txBody>
          <a:bodyPr>
            <a:noAutofit/>
          </a:bodyPr>
          <a:lstStyle/>
          <a:p>
            <a:r>
              <a:rPr lang="en-US" sz="2800" dirty="0" smtClean="0"/>
              <a:t>37 popular Carnātic melodies chosen from online survey</a:t>
            </a:r>
          </a:p>
          <a:p>
            <a:r>
              <a:rPr lang="en-US" sz="2800" dirty="0" smtClean="0"/>
              <a:t>80 trials</a:t>
            </a:r>
          </a:p>
          <a:p>
            <a:r>
              <a:rPr lang="en-US" sz="2800" dirty="0" smtClean="0"/>
              <a:t>30 Indian participants</a:t>
            </a:r>
          </a:p>
          <a:p>
            <a:pPr lvl="1"/>
            <a:r>
              <a:rPr lang="en-US" sz="2800" dirty="0" smtClean="0"/>
              <a:t>Carnātic teachers, students, rasikās</a:t>
            </a:r>
          </a:p>
          <a:p>
            <a:r>
              <a:rPr lang="en-US" sz="2800" dirty="0" smtClean="0"/>
              <a:t>MIDI stimuli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Results:</a:t>
            </a:r>
            <a:r>
              <a:rPr lang="en-US" sz="2800" dirty="0" smtClean="0"/>
              <a:t> Teachers 30% hit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  <a:t>EARLIER STUDY</a:t>
            </a:r>
            <a:endParaRPr lang="en-US" sz="3200" b="1" cap="small" dirty="0">
              <a:solidFill>
                <a:srgbClr val="860908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95330"/>
            <a:ext cx="7313613" cy="349586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Conclusion</a:t>
            </a:r>
          </a:p>
          <a:p>
            <a:pPr lvl="1"/>
            <a:r>
              <a:rPr lang="en-US" sz="2600" dirty="0" smtClean="0"/>
              <a:t>Complexity of delivering Carn</a:t>
            </a:r>
            <a:r>
              <a:rPr lang="en-US" sz="2400" dirty="0" smtClean="0"/>
              <a:t>ā</a:t>
            </a:r>
            <a:r>
              <a:rPr lang="en-US" sz="2600" dirty="0" smtClean="0"/>
              <a:t>tic r</a:t>
            </a:r>
            <a:r>
              <a:rPr lang="en-US" sz="2400" dirty="0" smtClean="0"/>
              <a:t>ā</a:t>
            </a:r>
            <a:r>
              <a:rPr lang="en-US" sz="2600" dirty="0" smtClean="0"/>
              <a:t>gams and songs as MIDI</a:t>
            </a:r>
            <a:endParaRPr lang="en-US" sz="2800" dirty="0" smtClean="0"/>
          </a:p>
          <a:p>
            <a:pPr lvl="1"/>
            <a:r>
              <a:rPr lang="en-US" sz="2600" dirty="0" smtClean="0"/>
              <a:t>Need highly familiar Carn</a:t>
            </a:r>
            <a:r>
              <a:rPr lang="en-US" sz="2400" dirty="0" smtClean="0"/>
              <a:t>ātic </a:t>
            </a:r>
            <a:r>
              <a:rPr lang="en-US" sz="2600" dirty="0" smtClean="0"/>
              <a:t>melodies recognizable in MIDI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</p:spPr>
        <p:txBody>
          <a:bodyPr/>
          <a:lstStyle/>
          <a:p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  <a:t>PILOT STUDY</a:t>
            </a:r>
            <a:endParaRPr lang="en-US" sz="3200" b="1" cap="small" dirty="0">
              <a:solidFill>
                <a:srgbClr val="860908"/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69" y="2519265"/>
            <a:ext cx="7987004" cy="38086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Dowling &amp; students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Purpose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Effect of key membership, interval size, and direction on perception of wrong note 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Musical training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</p:spPr>
        <p:txBody>
          <a:bodyPr/>
          <a:lstStyle/>
          <a:p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  <a:t>PILOT STUDY</a:t>
            </a:r>
            <a:endParaRPr lang="en-US" sz="3200" b="1" cap="small" dirty="0">
              <a:solidFill>
                <a:srgbClr val="860908"/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592" y="1866122"/>
            <a:ext cx="7128588" cy="4051276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Stimuli</a:t>
            </a:r>
          </a:p>
          <a:p>
            <a:pPr marL="804863" lvl="2" indent="-463550">
              <a:lnSpc>
                <a:spcPct val="90000"/>
              </a:lnSpc>
              <a:spcBef>
                <a:spcPts val="2000"/>
              </a:spcBef>
              <a:buBlip>
                <a:blip r:embed="rId2"/>
              </a:buBlip>
            </a:pPr>
            <a:r>
              <a:rPr lang="en-US" sz="2600" dirty="0" smtClean="0"/>
              <a:t>20 familiar Western tunes</a:t>
            </a:r>
          </a:p>
          <a:p>
            <a:pPr marL="804863" lvl="2" indent="-463550">
              <a:lnSpc>
                <a:spcPct val="90000"/>
              </a:lnSpc>
              <a:spcBef>
                <a:spcPts val="2000"/>
              </a:spcBef>
              <a:buBlip>
                <a:blip r:embed="rId2"/>
              </a:buBlip>
            </a:pPr>
            <a:r>
              <a:rPr lang="en-US" sz="2600" dirty="0" smtClean="0"/>
              <a:t>80 trials</a:t>
            </a:r>
          </a:p>
          <a:p>
            <a:r>
              <a:rPr lang="en-US" sz="3000" b="1" dirty="0" smtClean="0"/>
              <a:t>Types of Wrong Notes</a:t>
            </a:r>
          </a:p>
          <a:p>
            <a:pPr lvl="1"/>
            <a:r>
              <a:rPr lang="en-US" sz="2600" b="1" dirty="0" smtClean="0">
                <a:solidFill>
                  <a:schemeClr val="accent1"/>
                </a:solidFill>
              </a:rPr>
              <a:t>Key:</a:t>
            </a:r>
            <a:r>
              <a:rPr lang="en-US" sz="2600" dirty="0" smtClean="0"/>
              <a:t> In-key/Out-of-key</a:t>
            </a:r>
          </a:p>
          <a:p>
            <a:pPr lvl="1"/>
            <a:r>
              <a:rPr lang="en-US" sz="2800" b="1" dirty="0" smtClean="0">
                <a:solidFill>
                  <a:schemeClr val="accent1"/>
                </a:solidFill>
              </a:rPr>
              <a:t>Interval:</a:t>
            </a:r>
            <a:r>
              <a:rPr lang="en-US" sz="2800" dirty="0" smtClean="0"/>
              <a:t> 1 ST/2 ST</a:t>
            </a:r>
          </a:p>
          <a:p>
            <a:pPr lvl="1"/>
            <a:r>
              <a:rPr lang="en-US" sz="2800" b="1" dirty="0" smtClean="0">
                <a:solidFill>
                  <a:schemeClr val="accent1"/>
                </a:solidFill>
              </a:rPr>
              <a:t>Direction: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/>
              <a:t>Up/Down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</p:spPr>
        <p:txBody>
          <a:bodyPr/>
          <a:lstStyle/>
          <a:p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  <a:t>PILOT STUDY</a:t>
            </a:r>
            <a:endParaRPr lang="en-US" sz="3200" b="1" cap="small" dirty="0">
              <a:solidFill>
                <a:srgbClr val="860908"/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624" y="1828802"/>
            <a:ext cx="6940389" cy="457200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Participants</a:t>
            </a:r>
          </a:p>
          <a:p>
            <a:pPr lvl="1"/>
            <a:r>
              <a:rPr lang="en-US" sz="2600" dirty="0" smtClean="0"/>
              <a:t>Western</a:t>
            </a:r>
          </a:p>
          <a:p>
            <a:pPr lvl="1"/>
            <a:r>
              <a:rPr lang="en-US" sz="2600" dirty="0" smtClean="0"/>
              <a:t>Musically-trained (&gt; 1 year; </a:t>
            </a:r>
            <a:r>
              <a:rPr lang="en-US" sz="2600" i="1" dirty="0" smtClean="0"/>
              <a:t>M</a:t>
            </a:r>
            <a:r>
              <a:rPr lang="en-US" sz="2600" dirty="0" smtClean="0"/>
              <a:t> = 5 years)</a:t>
            </a:r>
          </a:p>
          <a:p>
            <a:pPr lvl="1"/>
            <a:r>
              <a:rPr lang="en-US" sz="2600" dirty="0" smtClean="0"/>
              <a:t>Nonmusicians (&lt; 1 yr)</a:t>
            </a:r>
          </a:p>
          <a:p>
            <a:r>
              <a:rPr lang="en-US" sz="2800" b="1" dirty="0" smtClean="0"/>
              <a:t>DV </a:t>
            </a:r>
          </a:p>
          <a:p>
            <a:pPr lvl="1"/>
            <a:r>
              <a:rPr lang="en-US" sz="2600" dirty="0" smtClean="0"/>
              <a:t>Hits, Response times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  <a:t>CONCLUSIONS</a:t>
            </a:r>
            <a:endParaRPr lang="en-US" sz="3200" b="1" cap="small" dirty="0">
              <a:solidFill>
                <a:srgbClr val="860908"/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94968"/>
            <a:ext cx="7688423" cy="4056062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95% hit rate</a:t>
            </a:r>
          </a:p>
          <a:p>
            <a:pPr lvl="1"/>
            <a:r>
              <a:rPr lang="en-US" sz="2800" dirty="0" smtClean="0"/>
              <a:t>Key and Interval important</a:t>
            </a:r>
          </a:p>
          <a:p>
            <a:pPr lvl="2"/>
            <a:r>
              <a:rPr lang="en-US" sz="2600" dirty="0" smtClean="0"/>
              <a:t>Out-of-key, 2 ST</a:t>
            </a:r>
          </a:p>
          <a:p>
            <a:pPr lvl="1"/>
            <a:r>
              <a:rPr lang="en-US" sz="2800" dirty="0" smtClean="0"/>
              <a:t>Direction not significant</a:t>
            </a:r>
          </a:p>
          <a:p>
            <a:pPr lvl="1"/>
            <a:r>
              <a:rPr lang="en-US" sz="2800" dirty="0" smtClean="0"/>
              <a:t>Musical training</a:t>
            </a:r>
          </a:p>
          <a:p>
            <a:pPr lvl="2"/>
            <a:r>
              <a:rPr lang="en-US" sz="2600" dirty="0" smtClean="0"/>
              <a:t>Main effect</a:t>
            </a:r>
          </a:p>
          <a:p>
            <a:pPr lvl="2"/>
            <a:r>
              <a:rPr lang="en-US" sz="2600" dirty="0" smtClean="0"/>
              <a:t>No interaction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6380" t="31944" r="35807" b="19445"/>
          <a:stretch>
            <a:fillRect/>
          </a:stretch>
        </p:blipFill>
        <p:spPr bwMode="auto">
          <a:xfrm>
            <a:off x="152399" y="1541671"/>
            <a:ext cx="4220859" cy="384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/>
          </a:blip>
          <a:srcRect l="28410" t="31115" r="28615" b="21605"/>
          <a:stretch>
            <a:fillRect/>
          </a:stretch>
        </p:blipFill>
        <p:spPr bwMode="auto">
          <a:xfrm>
            <a:off x="4384632" y="1541672"/>
            <a:ext cx="4619812" cy="384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2055"/>
            <a:ext cx="7313613" cy="868362"/>
          </a:xfrm>
        </p:spPr>
        <p:txBody>
          <a:bodyPr/>
          <a:lstStyle/>
          <a:p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  <a:t>CROSS-CULTURAL</a:t>
            </a:r>
            <a:endParaRPr lang="en-US" sz="3200" b="1" cap="small" dirty="0">
              <a:solidFill>
                <a:srgbClr val="860908"/>
              </a:solidFill>
              <a:latin typeface="Copperplate Gothic Bold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2006600" y="0"/>
            <a:ext cx="60198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3238"/>
            <a:ext cx="9144000" cy="868362"/>
          </a:xfrm>
        </p:spPr>
        <p:txBody>
          <a:bodyPr>
            <a:noAutofit/>
          </a:bodyPr>
          <a:lstStyle/>
          <a:p>
            <a:r>
              <a:rPr lang="en-US" sz="3200" b="1" cap="small" dirty="0" smtClean="0">
                <a:solidFill>
                  <a:srgbClr val="860908"/>
                </a:solidFill>
                <a:latin typeface="Copperplate Gothic Bold" pitchFamily="34" charset="0"/>
              </a:rPr>
              <a:t>SOUTH INDIAN CLASSICAL MUSIC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35138"/>
            <a:ext cx="7313613" cy="49577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800000"/>
              </a:buClr>
              <a:buFontTx/>
              <a:buChar char="o"/>
            </a:pPr>
            <a:endParaRPr lang="en-US" sz="2800" dirty="0" smtClean="0">
              <a:latin typeface="Comic Sans MS" pitchFamily="-110" charset="0"/>
              <a:ea typeface="ＭＳ Ｐゴシック" pitchFamily="-110" charset="-128"/>
            </a:endParaRPr>
          </a:p>
          <a:p>
            <a:pPr eaLnBrk="1" hangingPunct="1">
              <a:lnSpc>
                <a:spcPct val="90000"/>
              </a:lnSpc>
              <a:buClr>
                <a:srgbClr val="800000"/>
              </a:buClr>
              <a:buFontTx/>
              <a:buChar char="o"/>
            </a:pPr>
            <a:endParaRPr lang="en-US" sz="2800" dirty="0" smtClean="0">
              <a:latin typeface="Comic Sans MS" pitchFamily="-110" charset="0"/>
              <a:ea typeface="ＭＳ Ｐゴシック" pitchFamily="-110" charset="-128"/>
            </a:endParaRPr>
          </a:p>
          <a:p>
            <a:pPr eaLnBrk="1" hangingPunct="1">
              <a:lnSpc>
                <a:spcPct val="90000"/>
              </a:lnSpc>
              <a:buClr>
                <a:srgbClr val="800000"/>
              </a:buClr>
              <a:buFontTx/>
              <a:buChar char="o"/>
            </a:pPr>
            <a:endParaRPr lang="en-US" sz="2800" dirty="0" smtClean="0">
              <a:latin typeface="Comic Sans MS" pitchFamily="-110" charset="0"/>
              <a:ea typeface="ＭＳ Ｐゴシック" pitchFamily="-110" charset="-128"/>
            </a:endParaRPr>
          </a:p>
          <a:p>
            <a:pPr eaLnBrk="1" hangingPunct="1">
              <a:lnSpc>
                <a:spcPct val="90000"/>
              </a:lnSpc>
              <a:buClr>
                <a:srgbClr val="800000"/>
              </a:buClr>
              <a:buFontTx/>
              <a:buChar char="o"/>
            </a:pPr>
            <a:endParaRPr lang="en-US" sz="2800" dirty="0" smtClean="0">
              <a:latin typeface="Comic Sans MS" pitchFamily="-110" charset="0"/>
              <a:ea typeface="ＭＳ Ｐゴシック" pitchFamily="-110" charset="-128"/>
            </a:endParaRPr>
          </a:p>
          <a:p>
            <a:pPr eaLnBrk="1" hangingPunct="1">
              <a:lnSpc>
                <a:spcPct val="90000"/>
              </a:lnSpc>
              <a:buClr>
                <a:srgbClr val="800000"/>
              </a:buClr>
              <a:buFontTx/>
              <a:buChar char="o"/>
            </a:pPr>
            <a:endParaRPr lang="en-US" sz="2800" dirty="0" smtClean="0">
              <a:latin typeface="Comic Sans MS" pitchFamily="-110" charset="0"/>
              <a:ea typeface="ＭＳ Ｐゴシック" pitchFamily="-110" charset="-128"/>
            </a:endParaRPr>
          </a:p>
          <a:p>
            <a:pPr eaLnBrk="1" hangingPunct="1">
              <a:lnSpc>
                <a:spcPct val="90000"/>
              </a:lnSpc>
              <a:buClr>
                <a:srgbClr val="800000"/>
              </a:buClr>
              <a:buFontTx/>
              <a:buNone/>
            </a:pPr>
            <a:endParaRPr lang="en-US" sz="2800" dirty="0" smtClean="0">
              <a:latin typeface="Comic Sans MS" pitchFamily="-110" charset="0"/>
              <a:ea typeface="ＭＳ Ｐゴシック" pitchFamily="-110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ea typeface="ＭＳ Ｐゴシック" pitchFamily="-110" charset="-128"/>
            </a:endParaRPr>
          </a:p>
        </p:txBody>
      </p:sp>
      <p:sp>
        <p:nvSpPr>
          <p:cNvPr id="25608" name="Oval 9"/>
          <p:cNvSpPr>
            <a:spLocks noChangeArrowheads="1"/>
          </p:cNvSpPr>
          <p:nvPr/>
        </p:nvSpPr>
        <p:spPr bwMode="auto">
          <a:xfrm>
            <a:off x="4549588" y="5727700"/>
            <a:ext cx="2971800" cy="762000"/>
          </a:xfrm>
          <a:prstGeom prst="ellipse">
            <a:avLst/>
          </a:prstGeom>
          <a:solidFill>
            <a:srgbClr val="FFCC99">
              <a:alpha val="87057"/>
            </a:srgbClr>
          </a:solidFill>
          <a:ln w="38100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pPr marL="914400" lvl="1" indent="-457200" defTabSz="914400">
              <a:spcBef>
                <a:spcPts val="600"/>
              </a:spcBef>
              <a:buSzPct val="90000"/>
            </a:pPr>
            <a:r>
              <a:rPr lang="en-US" sz="2800" dirty="0">
                <a:solidFill>
                  <a:schemeClr val="accent1"/>
                </a:solidFill>
              </a:rPr>
              <a:t>Carnātic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AAFE-E582-4F45-8DDF-A1A137A9B3BD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301544" y="5727700"/>
            <a:ext cx="579549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32012</TotalTime>
  <Words>658</Words>
  <Application>Microsoft Office PowerPoint</Application>
  <PresentationFormat>On-screen Show (4:3)</PresentationFormat>
  <Paragraphs>192</Paragraphs>
  <Slides>32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Inkwell</vt:lpstr>
      <vt:lpstr>Effects of Key Membership &amp; Interval Size in Perceiving Wrong Notes: A Cross-Cultural Study.</vt:lpstr>
      <vt:lpstr>PRIOR RESEARCH </vt:lpstr>
      <vt:lpstr>BESSON &amp; FAÏTA</vt:lpstr>
      <vt:lpstr>PILOT STUDY</vt:lpstr>
      <vt:lpstr>PILOT STUDY</vt:lpstr>
      <vt:lpstr>PILOT STUDY</vt:lpstr>
      <vt:lpstr>CONCLUSIONS</vt:lpstr>
      <vt:lpstr>CROSS-CULTURAL</vt:lpstr>
      <vt:lpstr>SOUTH INDIAN CLASSICAL MUSIC</vt:lpstr>
      <vt:lpstr>WHY STUDY CARNĀTIC MUSIC??</vt:lpstr>
      <vt:lpstr>CENTRAL QUESTION</vt:lpstr>
      <vt:lpstr>PowerPoint Presentation</vt:lpstr>
      <vt:lpstr>PowerPoint Presentation</vt:lpstr>
      <vt:lpstr>PRE-TEST</vt:lpstr>
      <vt:lpstr>PRE-TEST</vt:lpstr>
      <vt:lpstr>WRONG NOTES</vt:lpstr>
      <vt:lpstr>TASK</vt:lpstr>
      <vt:lpstr>Indian Participants –  Carnātic vs. Western Melodies –RT</vt:lpstr>
      <vt:lpstr>Indian Participants –  Carnātic vs. Western Melodies – RT</vt:lpstr>
      <vt:lpstr>Indian Participants –  Carnātic vs. Western Melodies – Hits</vt:lpstr>
      <vt:lpstr>Indian Participants –  Carnātic vs. Western Melodies – Hits</vt:lpstr>
      <vt:lpstr>Indian vs. Western Participants –  Western Melodies –  RT</vt:lpstr>
      <vt:lpstr>Indian vs. Western Participants –  Western Melodies –  RT</vt:lpstr>
      <vt:lpstr>Indian vs. Western Participants –  Western Melodies –  Hits</vt:lpstr>
      <vt:lpstr>Indian vs. Western Participants –  Western Melodies –  Hits</vt:lpstr>
      <vt:lpstr>CONCLUSION – 1</vt:lpstr>
      <vt:lpstr>CONCLUSION – 2</vt:lpstr>
      <vt:lpstr>FUTURE DIRECTIONS</vt:lpstr>
      <vt:lpstr>THANK YOU</vt:lpstr>
      <vt:lpstr>QUESTIONS???</vt:lpstr>
      <vt:lpstr>EARLIER STUDY</vt:lpstr>
      <vt:lpstr>CONCLUSION</vt:lpstr>
    </vt:vector>
  </TitlesOfParts>
  <Company>University of Texas at Dallas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Rachna Raman</dc:creator>
  <cp:lastModifiedBy>Praveen Chandrasekaran</cp:lastModifiedBy>
  <cp:revision>756</cp:revision>
  <dcterms:created xsi:type="dcterms:W3CDTF">2012-03-30T01:41:33Z</dcterms:created>
  <dcterms:modified xsi:type="dcterms:W3CDTF">2015-08-04T15:22:51Z</dcterms:modified>
</cp:coreProperties>
</file>